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29"/>
  </p:notesMasterIdLst>
  <p:sldIdLst>
    <p:sldId id="267" r:id="rId2"/>
    <p:sldId id="337" r:id="rId3"/>
    <p:sldId id="338" r:id="rId4"/>
    <p:sldId id="341" r:id="rId5"/>
    <p:sldId id="340" r:id="rId6"/>
    <p:sldId id="362" r:id="rId7"/>
    <p:sldId id="361" r:id="rId8"/>
    <p:sldId id="343" r:id="rId9"/>
    <p:sldId id="360"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274" r:id="rId26"/>
    <p:sldId id="328" r:id="rId27"/>
    <p:sldId id="327" r:id="rId28"/>
  </p:sldIdLst>
  <p:sldSz cx="9906000" cy="6858000" type="A4"/>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成者"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EF4"/>
    <a:srgbClr val="CDE6EF"/>
    <a:srgbClr val="EBF5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47F471-3529-4E3F-BD79-E72EE1EDF8D6}" v="6" dt="2022-06-06T09:51:48.75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70" autoAdjust="0"/>
    <p:restoredTop sz="94660"/>
  </p:normalViewPr>
  <p:slideViewPr>
    <p:cSldViewPr snapToGrid="0">
      <p:cViewPr varScale="1">
        <p:scale>
          <a:sx n="81" d="100"/>
          <a:sy n="81" d="100"/>
        </p:scale>
        <p:origin x="131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4.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3077738" cy="513428"/>
          </a:xfrm>
          <a:prstGeom prst="rect">
            <a:avLst/>
          </a:prstGeom>
        </p:spPr>
        <p:txBody>
          <a:bodyPr vert="horz" lIns="94608" tIns="47303" rIns="94608" bIns="47303"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093" y="1"/>
            <a:ext cx="3077738" cy="513428"/>
          </a:xfrm>
          <a:prstGeom prst="rect">
            <a:avLst/>
          </a:prstGeom>
        </p:spPr>
        <p:txBody>
          <a:bodyPr vert="horz" lIns="94608" tIns="47303" rIns="94608" bIns="47303" rtlCol="0"/>
          <a:lstStyle>
            <a:lvl1pPr algn="r">
              <a:defRPr sz="1200"/>
            </a:lvl1pPr>
          </a:lstStyle>
          <a:p>
            <a:fld id="{723F415E-53D8-4B16-A922-BFD2D6ABE9CE}" type="datetimeFigureOut">
              <a:rPr kumimoji="1" lang="ja-JP" altLang="en-US" smtClean="0"/>
              <a:t>2022/6/6</a:t>
            </a:fld>
            <a:endParaRPr kumimoji="1" lang="ja-JP" altLang="en-US"/>
          </a:p>
        </p:txBody>
      </p:sp>
      <p:sp>
        <p:nvSpPr>
          <p:cNvPr id="4" name="スライド イメージ プレースホルダー 3"/>
          <p:cNvSpPr>
            <a:spLocks noGrp="1" noRot="1" noChangeAspect="1"/>
          </p:cNvSpPr>
          <p:nvPr>
            <p:ph type="sldImg" idx="2"/>
          </p:nvPr>
        </p:nvSpPr>
        <p:spPr>
          <a:xfrm>
            <a:off x="1058863" y="1279525"/>
            <a:ext cx="4984750" cy="3451225"/>
          </a:xfrm>
          <a:prstGeom prst="rect">
            <a:avLst/>
          </a:prstGeom>
          <a:noFill/>
          <a:ln w="12700">
            <a:solidFill>
              <a:prstClr val="black"/>
            </a:solidFill>
          </a:ln>
        </p:spPr>
        <p:txBody>
          <a:bodyPr vert="horz" lIns="94608" tIns="47303" rIns="94608" bIns="47303" rtlCol="0" anchor="ctr"/>
          <a:lstStyle/>
          <a:p>
            <a:endParaRPr lang="ja-JP" altLang="en-US"/>
          </a:p>
        </p:txBody>
      </p:sp>
      <p:sp>
        <p:nvSpPr>
          <p:cNvPr id="5" name="ノート プレースホルダー 4"/>
          <p:cNvSpPr>
            <a:spLocks noGrp="1"/>
          </p:cNvSpPr>
          <p:nvPr>
            <p:ph type="body" sz="quarter" idx="3"/>
          </p:nvPr>
        </p:nvSpPr>
        <p:spPr>
          <a:xfrm>
            <a:off x="710249" y="4924644"/>
            <a:ext cx="5681980" cy="4029253"/>
          </a:xfrm>
          <a:prstGeom prst="rect">
            <a:avLst/>
          </a:prstGeom>
        </p:spPr>
        <p:txBody>
          <a:bodyPr vert="horz" lIns="94608" tIns="47303" rIns="94608" bIns="47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719599"/>
            <a:ext cx="3077738" cy="513427"/>
          </a:xfrm>
          <a:prstGeom prst="rect">
            <a:avLst/>
          </a:prstGeom>
        </p:spPr>
        <p:txBody>
          <a:bodyPr vert="horz" lIns="94608" tIns="47303" rIns="94608" bIns="473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093" y="9719599"/>
            <a:ext cx="3077738" cy="513427"/>
          </a:xfrm>
          <a:prstGeom prst="rect">
            <a:avLst/>
          </a:prstGeom>
        </p:spPr>
        <p:txBody>
          <a:bodyPr vert="horz" lIns="94608" tIns="47303" rIns="94608" bIns="47303" rtlCol="0" anchor="b"/>
          <a:lstStyle>
            <a:lvl1pPr algn="r">
              <a:defRPr sz="1200"/>
            </a:lvl1pPr>
          </a:lstStyle>
          <a:p>
            <a:fld id="{C3595C9B-2F8C-4F93-9972-F004C1DB0BD1}" type="slidenum">
              <a:rPr kumimoji="1" lang="ja-JP" altLang="en-US" smtClean="0"/>
              <a:t>‹#›</a:t>
            </a:fld>
            <a:endParaRPr kumimoji="1" lang="ja-JP" altLang="en-US"/>
          </a:p>
        </p:txBody>
      </p:sp>
    </p:spTree>
    <p:extLst>
      <p:ext uri="{BB962C8B-B14F-4D97-AF65-F5344CB8AC3E}">
        <p14:creationId xmlns:p14="http://schemas.microsoft.com/office/powerpoint/2010/main" val="3636538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ー 1"/>
          <p:cNvSpPr>
            <a:spLocks noGrp="1" noRot="1" noChangeAspect="1" noTextEdit="1"/>
          </p:cNvSpPr>
          <p:nvPr>
            <p:ph type="sldImg"/>
          </p:nvPr>
        </p:nvSpPr>
        <p:spPr>
          <a:xfrm>
            <a:off x="249238" y="919163"/>
            <a:ext cx="6642100" cy="4598987"/>
          </a:xfrm>
          <a:ln/>
        </p:spPr>
      </p:sp>
      <p:sp>
        <p:nvSpPr>
          <p:cNvPr id="97283" name="ノート プレースホルダー 2"/>
          <p:cNvSpPr>
            <a:spLocks noGrp="1"/>
          </p:cNvSpPr>
          <p:nvPr>
            <p:ph type="body" idx="1"/>
          </p:nvPr>
        </p:nvSpPr>
        <p:spPr>
          <a:noFill/>
        </p:spPr>
        <p:txBody>
          <a:bodyPr/>
          <a:lstStyle/>
          <a:p>
            <a:endParaRPr lang="ja-JP" altLang="en-US">
              <a:latin typeface="Arial" pitchFamily="34" charset="0"/>
            </a:endParaRPr>
          </a:p>
        </p:txBody>
      </p:sp>
    </p:spTree>
    <p:extLst>
      <p:ext uri="{BB962C8B-B14F-4D97-AF65-F5344CB8AC3E}">
        <p14:creationId xmlns:p14="http://schemas.microsoft.com/office/powerpoint/2010/main" val="3198990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9</a:t>
            </a:fld>
            <a:endParaRPr kumimoji="1" lang="ja-JP" altLang="en-US"/>
          </a:p>
        </p:txBody>
      </p:sp>
    </p:spTree>
    <p:extLst>
      <p:ext uri="{BB962C8B-B14F-4D97-AF65-F5344CB8AC3E}">
        <p14:creationId xmlns:p14="http://schemas.microsoft.com/office/powerpoint/2010/main" val="3427012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10</a:t>
            </a:fld>
            <a:endParaRPr kumimoji="1" lang="ja-JP" altLang="en-US"/>
          </a:p>
        </p:txBody>
      </p:sp>
    </p:spTree>
    <p:extLst>
      <p:ext uri="{BB962C8B-B14F-4D97-AF65-F5344CB8AC3E}">
        <p14:creationId xmlns:p14="http://schemas.microsoft.com/office/powerpoint/2010/main" val="3220097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11</a:t>
            </a:fld>
            <a:endParaRPr kumimoji="1" lang="ja-JP" altLang="en-US"/>
          </a:p>
        </p:txBody>
      </p:sp>
    </p:spTree>
    <p:extLst>
      <p:ext uri="{BB962C8B-B14F-4D97-AF65-F5344CB8AC3E}">
        <p14:creationId xmlns:p14="http://schemas.microsoft.com/office/powerpoint/2010/main" val="3464752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12</a:t>
            </a:fld>
            <a:endParaRPr kumimoji="1" lang="ja-JP" altLang="en-US"/>
          </a:p>
        </p:txBody>
      </p:sp>
    </p:spTree>
    <p:extLst>
      <p:ext uri="{BB962C8B-B14F-4D97-AF65-F5344CB8AC3E}">
        <p14:creationId xmlns:p14="http://schemas.microsoft.com/office/powerpoint/2010/main" val="3175045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13</a:t>
            </a:fld>
            <a:endParaRPr kumimoji="1" lang="ja-JP" altLang="en-US"/>
          </a:p>
        </p:txBody>
      </p:sp>
    </p:spTree>
    <p:extLst>
      <p:ext uri="{BB962C8B-B14F-4D97-AF65-F5344CB8AC3E}">
        <p14:creationId xmlns:p14="http://schemas.microsoft.com/office/powerpoint/2010/main" val="3176537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14</a:t>
            </a:fld>
            <a:endParaRPr kumimoji="1" lang="ja-JP" altLang="en-US"/>
          </a:p>
        </p:txBody>
      </p:sp>
    </p:spTree>
    <p:extLst>
      <p:ext uri="{BB962C8B-B14F-4D97-AF65-F5344CB8AC3E}">
        <p14:creationId xmlns:p14="http://schemas.microsoft.com/office/powerpoint/2010/main" val="14348695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15</a:t>
            </a:fld>
            <a:endParaRPr kumimoji="1" lang="ja-JP" altLang="en-US"/>
          </a:p>
        </p:txBody>
      </p:sp>
    </p:spTree>
    <p:extLst>
      <p:ext uri="{BB962C8B-B14F-4D97-AF65-F5344CB8AC3E}">
        <p14:creationId xmlns:p14="http://schemas.microsoft.com/office/powerpoint/2010/main" val="447246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16</a:t>
            </a:fld>
            <a:endParaRPr kumimoji="1" lang="ja-JP" altLang="en-US"/>
          </a:p>
        </p:txBody>
      </p:sp>
    </p:spTree>
    <p:extLst>
      <p:ext uri="{BB962C8B-B14F-4D97-AF65-F5344CB8AC3E}">
        <p14:creationId xmlns:p14="http://schemas.microsoft.com/office/powerpoint/2010/main" val="4058579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17</a:t>
            </a:fld>
            <a:endParaRPr kumimoji="1" lang="ja-JP" altLang="en-US"/>
          </a:p>
        </p:txBody>
      </p:sp>
    </p:spTree>
    <p:extLst>
      <p:ext uri="{BB962C8B-B14F-4D97-AF65-F5344CB8AC3E}">
        <p14:creationId xmlns:p14="http://schemas.microsoft.com/office/powerpoint/2010/main" val="2270155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18</a:t>
            </a:fld>
            <a:endParaRPr kumimoji="1" lang="ja-JP" altLang="en-US"/>
          </a:p>
        </p:txBody>
      </p:sp>
    </p:spTree>
    <p:extLst>
      <p:ext uri="{BB962C8B-B14F-4D97-AF65-F5344CB8AC3E}">
        <p14:creationId xmlns:p14="http://schemas.microsoft.com/office/powerpoint/2010/main" val="2088715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a:t>
            </a:fld>
            <a:endParaRPr kumimoji="1" lang="ja-JP" altLang="en-US"/>
          </a:p>
        </p:txBody>
      </p:sp>
    </p:spTree>
    <p:extLst>
      <p:ext uri="{BB962C8B-B14F-4D97-AF65-F5344CB8AC3E}">
        <p14:creationId xmlns:p14="http://schemas.microsoft.com/office/powerpoint/2010/main" val="2993941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19</a:t>
            </a:fld>
            <a:endParaRPr kumimoji="1" lang="ja-JP" altLang="en-US"/>
          </a:p>
        </p:txBody>
      </p:sp>
    </p:spTree>
    <p:extLst>
      <p:ext uri="{BB962C8B-B14F-4D97-AF65-F5344CB8AC3E}">
        <p14:creationId xmlns:p14="http://schemas.microsoft.com/office/powerpoint/2010/main" val="31664198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20</a:t>
            </a:fld>
            <a:endParaRPr kumimoji="1" lang="ja-JP" altLang="en-US"/>
          </a:p>
        </p:txBody>
      </p:sp>
    </p:spTree>
    <p:extLst>
      <p:ext uri="{BB962C8B-B14F-4D97-AF65-F5344CB8AC3E}">
        <p14:creationId xmlns:p14="http://schemas.microsoft.com/office/powerpoint/2010/main" val="2605940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21</a:t>
            </a:fld>
            <a:endParaRPr kumimoji="1" lang="ja-JP" altLang="en-US"/>
          </a:p>
        </p:txBody>
      </p:sp>
    </p:spTree>
    <p:extLst>
      <p:ext uri="{BB962C8B-B14F-4D97-AF65-F5344CB8AC3E}">
        <p14:creationId xmlns:p14="http://schemas.microsoft.com/office/powerpoint/2010/main" val="40558907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22</a:t>
            </a:fld>
            <a:endParaRPr kumimoji="1" lang="ja-JP" altLang="en-US"/>
          </a:p>
        </p:txBody>
      </p:sp>
    </p:spTree>
    <p:extLst>
      <p:ext uri="{BB962C8B-B14F-4D97-AF65-F5344CB8AC3E}">
        <p14:creationId xmlns:p14="http://schemas.microsoft.com/office/powerpoint/2010/main" val="3180154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23</a:t>
            </a:fld>
            <a:endParaRPr kumimoji="1" lang="ja-JP" altLang="en-US"/>
          </a:p>
        </p:txBody>
      </p:sp>
    </p:spTree>
    <p:extLst>
      <p:ext uri="{BB962C8B-B14F-4D97-AF65-F5344CB8AC3E}">
        <p14:creationId xmlns:p14="http://schemas.microsoft.com/office/powerpoint/2010/main" val="42706167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473248">
              <a:defRPr/>
            </a:pPr>
            <a:fld id="{705FE7FD-C177-4989-9A58-FD8FCD980CB2}" type="slidenum">
              <a:rPr kumimoji="1" lang="ja-JP" altLang="en-US">
                <a:solidFill>
                  <a:prstClr val="black"/>
                </a:solidFill>
                <a:latin typeface="游ゴシック" panose="020F0502020204030204"/>
                <a:ea typeface="游ゴシック" panose="020B0400000000000000" pitchFamily="50" charset="-128"/>
              </a:rPr>
              <a:pPr defTabSz="473248">
                <a:defRPr/>
              </a:pPr>
              <a:t>24</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5612545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473248">
              <a:defRPr/>
            </a:pPr>
            <a:fld id="{705FE7FD-C177-4989-9A58-FD8FCD980CB2}" type="slidenum">
              <a:rPr kumimoji="1" lang="ja-JP" altLang="en-US">
                <a:solidFill>
                  <a:prstClr val="black"/>
                </a:solidFill>
                <a:latin typeface="游ゴシック" panose="020F0502020204030204"/>
                <a:ea typeface="游ゴシック" panose="020B0400000000000000" pitchFamily="50" charset="-128"/>
              </a:rPr>
              <a:pPr defTabSz="473248">
                <a:defRPr/>
              </a:pPr>
              <a:t>25</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6980625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73248">
              <a:defRPr/>
            </a:pPr>
            <a:fld id="{705FE7FD-C177-4989-9A58-FD8FCD980CB2}" type="slidenum">
              <a:rPr kumimoji="1" lang="ja-JP" altLang="en-US">
                <a:solidFill>
                  <a:prstClr val="black"/>
                </a:solidFill>
                <a:latin typeface="游ゴシック" panose="020F0502020204030204"/>
                <a:ea typeface="游ゴシック" panose="020B0400000000000000" pitchFamily="50" charset="-128"/>
              </a:rPr>
              <a:pPr defTabSz="473248">
                <a:defRPr/>
              </a:pPr>
              <a:t>26</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77246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2</a:t>
            </a:fld>
            <a:endParaRPr kumimoji="1" lang="ja-JP" altLang="en-US"/>
          </a:p>
        </p:txBody>
      </p:sp>
    </p:spTree>
    <p:extLst>
      <p:ext uri="{BB962C8B-B14F-4D97-AF65-F5344CB8AC3E}">
        <p14:creationId xmlns:p14="http://schemas.microsoft.com/office/powerpoint/2010/main" val="2199621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3</a:t>
            </a:fld>
            <a:endParaRPr kumimoji="1" lang="ja-JP" altLang="en-US"/>
          </a:p>
        </p:txBody>
      </p:sp>
    </p:spTree>
    <p:extLst>
      <p:ext uri="{BB962C8B-B14F-4D97-AF65-F5344CB8AC3E}">
        <p14:creationId xmlns:p14="http://schemas.microsoft.com/office/powerpoint/2010/main" val="3154289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4</a:t>
            </a:fld>
            <a:endParaRPr kumimoji="1" lang="ja-JP" altLang="en-US"/>
          </a:p>
        </p:txBody>
      </p:sp>
    </p:spTree>
    <p:extLst>
      <p:ext uri="{BB962C8B-B14F-4D97-AF65-F5344CB8AC3E}">
        <p14:creationId xmlns:p14="http://schemas.microsoft.com/office/powerpoint/2010/main" val="4050137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5</a:t>
            </a:fld>
            <a:endParaRPr kumimoji="1" lang="ja-JP" altLang="en-US"/>
          </a:p>
        </p:txBody>
      </p:sp>
    </p:spTree>
    <p:extLst>
      <p:ext uri="{BB962C8B-B14F-4D97-AF65-F5344CB8AC3E}">
        <p14:creationId xmlns:p14="http://schemas.microsoft.com/office/powerpoint/2010/main" val="1657097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6</a:t>
            </a:fld>
            <a:endParaRPr kumimoji="1" lang="ja-JP" altLang="en-US"/>
          </a:p>
        </p:txBody>
      </p:sp>
    </p:spTree>
    <p:extLst>
      <p:ext uri="{BB962C8B-B14F-4D97-AF65-F5344CB8AC3E}">
        <p14:creationId xmlns:p14="http://schemas.microsoft.com/office/powerpoint/2010/main" val="6463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7</a:t>
            </a:fld>
            <a:endParaRPr kumimoji="1" lang="ja-JP" altLang="en-US"/>
          </a:p>
        </p:txBody>
      </p:sp>
    </p:spTree>
    <p:extLst>
      <p:ext uri="{BB962C8B-B14F-4D97-AF65-F5344CB8AC3E}">
        <p14:creationId xmlns:p14="http://schemas.microsoft.com/office/powerpoint/2010/main" val="2101013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8</a:t>
            </a:fld>
            <a:endParaRPr kumimoji="1" lang="ja-JP" altLang="en-US"/>
          </a:p>
        </p:txBody>
      </p:sp>
    </p:spTree>
    <p:extLst>
      <p:ext uri="{BB962C8B-B14F-4D97-AF65-F5344CB8AC3E}">
        <p14:creationId xmlns:p14="http://schemas.microsoft.com/office/powerpoint/2010/main" val="3298593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120AB5C4-B046-4418-A6A6-A400379F03A9}" type="datetimeFigureOut">
              <a:rPr kumimoji="1" lang="ja-JP" altLang="en-US" smtClean="0"/>
              <a:t>2022/6/6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89018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0AB5C4-B046-4418-A6A6-A400379F03A9}" type="datetimeFigureOut">
              <a:rPr kumimoji="1" lang="ja-JP" altLang="en-US" smtClean="0"/>
              <a:t>2022/6/6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3883776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0AB5C4-B046-4418-A6A6-A400379F03A9}" type="datetimeFigureOut">
              <a:rPr kumimoji="1" lang="ja-JP" altLang="en-US" smtClean="0"/>
              <a:t>2022/6/6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47821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0AB5C4-B046-4418-A6A6-A400379F03A9}" type="datetimeFigureOut">
              <a:rPr kumimoji="1" lang="ja-JP" altLang="en-US" smtClean="0"/>
              <a:t>2022/6/6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261690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20AB5C4-B046-4418-A6A6-A400379F03A9}" type="datetimeFigureOut">
              <a:rPr kumimoji="1" lang="ja-JP" altLang="en-US" smtClean="0"/>
              <a:t>2022/6/6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240184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120AB5C4-B046-4418-A6A6-A400379F03A9}" type="datetimeFigureOut">
              <a:rPr kumimoji="1" lang="ja-JP" altLang="en-US" smtClean="0"/>
              <a:t>2022/6/6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324990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20AB5C4-B046-4418-A6A6-A400379F03A9}" type="datetimeFigureOut">
              <a:rPr kumimoji="1" lang="ja-JP" altLang="en-US" smtClean="0"/>
              <a:t>2022/6/6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1838182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20AB5C4-B046-4418-A6A6-A400379F03A9}" type="datetimeFigureOut">
              <a:rPr kumimoji="1" lang="ja-JP" altLang="en-US" smtClean="0"/>
              <a:t>2022/6/6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125497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AB5C4-B046-4418-A6A6-A400379F03A9}" type="datetimeFigureOut">
              <a:rPr kumimoji="1" lang="ja-JP" altLang="en-US" smtClean="0"/>
              <a:t>2022/6/6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191364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20AB5C4-B046-4418-A6A6-A400379F03A9}" type="datetimeFigureOut">
              <a:rPr kumimoji="1" lang="ja-JP" altLang="en-US" smtClean="0"/>
              <a:t>2022/6/6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4064096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20AB5C4-B046-4418-A6A6-A400379F03A9}" type="datetimeFigureOut">
              <a:rPr kumimoji="1" lang="ja-JP" altLang="en-US" smtClean="0"/>
              <a:t>2022/6/6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35393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AB5C4-B046-4418-A6A6-A400379F03A9}" type="datetimeFigureOut">
              <a:rPr kumimoji="1" lang="ja-JP" altLang="en-US" smtClean="0"/>
              <a:t>2022/6/6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2900636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623623" y="5688944"/>
            <a:ext cx="5627077" cy="399084"/>
          </a:xfrm>
        </p:spPr>
        <p:txBody>
          <a:bodyPr>
            <a:spAutoFit/>
          </a:bodyPr>
          <a:lstStyle/>
          <a:p>
            <a:pPr algn="r"/>
            <a:r>
              <a:rPr lang="ja-JP" altLang="en-US" sz="2215">
                <a:solidFill>
                  <a:srgbClr val="000000"/>
                </a:solidFill>
                <a:latin typeface="Meiryo UI" panose="020B0604030504040204" pitchFamily="50" charset="-128"/>
                <a:ea typeface="Meiryo UI" panose="020B0604030504040204" pitchFamily="50" charset="-128"/>
              </a:rPr>
              <a:t>令和４年６月</a:t>
            </a:r>
            <a:endParaRPr lang="ja-JP" altLang="en-US" sz="2585" dirty="0">
              <a:latin typeface="Meiryo UI" panose="020B0604030504040204" pitchFamily="50" charset="-128"/>
              <a:ea typeface="Meiryo UI" panose="020B0604030504040204" pitchFamily="50" charset="-128"/>
            </a:endParaRPr>
          </a:p>
        </p:txBody>
      </p:sp>
      <p:sp>
        <p:nvSpPr>
          <p:cNvPr id="8" name="AutoShape 8"/>
          <p:cNvSpPr>
            <a:spLocks noChangeArrowheads="1"/>
          </p:cNvSpPr>
          <p:nvPr/>
        </p:nvSpPr>
        <p:spPr bwMode="auto">
          <a:xfrm>
            <a:off x="1097575" y="1963620"/>
            <a:ext cx="7643446" cy="1644162"/>
          </a:xfrm>
          <a:prstGeom prst="roundRect">
            <a:avLst>
              <a:gd name="adj" fmla="val 50000"/>
            </a:avLst>
          </a:prstGeom>
          <a:solidFill>
            <a:srgbClr val="FFFFFF"/>
          </a:solidFill>
          <a:ln>
            <a:noFill/>
          </a:ln>
        </p:spPr>
        <p:txBody>
          <a:bodyPr lIns="0" tIns="42193" rIns="0" bIns="42193" anchor="ctr"/>
          <a:lstStyle/>
          <a:p>
            <a:pPr defTabSz="844099" eaLnBrk="0" hangingPunct="0">
              <a:defRPr/>
            </a:pPr>
            <a:endParaRPr lang="ja-JP" altLang="ja-JP" sz="2400">
              <a:solidFill>
                <a:srgbClr val="000099"/>
              </a:solidFill>
              <a:effectLst>
                <a:outerShdw blurRad="38100" dist="38100" dir="2700000" algn="tl">
                  <a:srgbClr val="C0C0C0"/>
                </a:outerShdw>
              </a:effectLst>
              <a:latin typeface="HGS創英角ｺﾞｼｯｸUB" pitchFamily="50" charset="-128"/>
              <a:ea typeface="HGS創英角ｺﾞｼｯｸUB" pitchFamily="50" charset="-128"/>
            </a:endParaRPr>
          </a:p>
        </p:txBody>
      </p:sp>
      <p:sp>
        <p:nvSpPr>
          <p:cNvPr id="2" name="タイトル 1"/>
          <p:cNvSpPr>
            <a:spLocks noGrp="1"/>
          </p:cNvSpPr>
          <p:nvPr>
            <p:ph type="ctrTitle"/>
          </p:nvPr>
        </p:nvSpPr>
        <p:spPr>
          <a:xfrm>
            <a:off x="719244" y="2112061"/>
            <a:ext cx="8437514" cy="1356946"/>
          </a:xfrm>
        </p:spPr>
        <p:txBody>
          <a:bodyPr anchor="ctr">
            <a:normAutofit/>
          </a:bodyPr>
          <a:lstStyle/>
          <a:p>
            <a:pPr>
              <a:lnSpc>
                <a:spcPct val="100000"/>
              </a:lnSpc>
              <a:spcBef>
                <a:spcPts val="0"/>
              </a:spcBef>
            </a:pPr>
            <a:r>
              <a:rPr lang="ja-JP" altLang="en-US" sz="2954" b="1" dirty="0">
                <a:latin typeface="Meiryo UI" panose="020B0604030504040204" pitchFamily="50" charset="-128"/>
                <a:ea typeface="Meiryo UI" panose="020B0604030504040204" pitchFamily="50" charset="-128"/>
              </a:rPr>
              <a:t>デジタル社会の実現に向けた重点計画</a:t>
            </a:r>
            <a:br>
              <a:rPr lang="ja-JP" altLang="en-US" sz="2954" b="1" dirty="0">
                <a:latin typeface="Meiryo UI" panose="020B0604030504040204" pitchFamily="50" charset="-128"/>
                <a:ea typeface="Meiryo UI" panose="020B0604030504040204" pitchFamily="50" charset="-128"/>
              </a:rPr>
            </a:br>
            <a:r>
              <a:rPr lang="ja-JP" altLang="en-US" sz="2954" b="1" dirty="0">
                <a:latin typeface="Meiryo UI" panose="020B0604030504040204" pitchFamily="50" charset="-128"/>
                <a:ea typeface="Meiryo UI" panose="020B0604030504040204" pitchFamily="50" charset="-128"/>
              </a:rPr>
              <a:t>＜ </a:t>
            </a:r>
            <a:r>
              <a:rPr lang="ja-JP" altLang="en-US" sz="2954" b="1">
                <a:latin typeface="Meiryo UI" panose="020B0604030504040204" pitchFamily="50" charset="-128"/>
                <a:ea typeface="Meiryo UI" panose="020B0604030504040204" pitchFamily="50" charset="-128"/>
              </a:rPr>
              <a:t>工程表 ＞</a:t>
            </a:r>
            <a:endParaRPr lang="ja-JP" altLang="en-US" sz="2954" b="1"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E455FB2F-FDA0-4B3C-8C1E-52C694841D78}"/>
              </a:ext>
            </a:extLst>
          </p:cNvPr>
          <p:cNvSpPr/>
          <p:nvPr/>
        </p:nvSpPr>
        <p:spPr>
          <a:xfrm>
            <a:off x="1313129" y="6253423"/>
            <a:ext cx="7279742" cy="249663"/>
          </a:xfrm>
          <a:prstGeom prst="rect">
            <a:avLst/>
          </a:prstGeom>
          <a:noFill/>
          <a:ln w="9525" cap="flat" cmpd="sng" algn="ctr">
            <a:solidFill>
              <a:schemeClr val="tx1"/>
            </a:solidFill>
            <a:prstDash val="dashDot"/>
            <a:miter lim="800000"/>
          </a:ln>
          <a:effectLst/>
        </p:spPr>
        <p:txBody>
          <a:bodyPr rtlCol="0" anchor="ctr"/>
          <a:lstStyle/>
          <a:p>
            <a:pPr marL="108000" lvl="0" indent="-108000" algn="ctr" defTabSz="914400">
              <a:defRPr/>
            </a:pPr>
            <a:r>
              <a:rPr lang="en-US" altLang="ja-JP" sz="1200" kern="0">
                <a:solidFill>
                  <a:prstClr val="black"/>
                </a:solidFill>
                <a:latin typeface="Meiryo UI" panose="020B0604030504040204" pitchFamily="50" charset="-128"/>
                <a:ea typeface="Meiryo UI" panose="020B0604030504040204" pitchFamily="50" charset="-128"/>
              </a:rPr>
              <a:t>※</a:t>
            </a:r>
            <a:r>
              <a:rPr lang="ja-JP" altLang="en-US" sz="1200" kern="0">
                <a:solidFill>
                  <a:prstClr val="black"/>
                </a:solidFill>
                <a:latin typeface="Meiryo UI" panose="020B0604030504040204" pitchFamily="50" charset="-128"/>
                <a:ea typeface="Meiryo UI" panose="020B0604030504040204" pitchFamily="50" charset="-128"/>
              </a:rPr>
              <a:t>　本工程表は、重点計画に記載する項目のうち重要な施策を中心に、その取組スケジュールを示すものである。</a:t>
            </a:r>
            <a:endParaRPr kumimoji="0" lang="ja-JP" altLang="en-US" sz="120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250992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63C7CDC9-0C24-4C22-92F6-91D0F26F5F39}"/>
              </a:ext>
            </a:extLst>
          </p:cNvPr>
          <p:cNvSpPr/>
          <p:nvPr/>
        </p:nvSpPr>
        <p:spPr>
          <a:xfrm>
            <a:off x="2026890" y="867334"/>
            <a:ext cx="841148" cy="5727461"/>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810156730"/>
              </p:ext>
            </p:extLst>
          </p:nvPr>
        </p:nvGraphicFramePr>
        <p:xfrm>
          <a:off x="792947" y="360000"/>
          <a:ext cx="8203474" cy="6234795"/>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２．暮らしのデジタル化</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（２）準公共分野のデジタル化の推進 </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①健康・医療・介護 </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baseline="0" dirty="0">
                          <a:solidFill>
                            <a:schemeClr val="tx1"/>
                          </a:solidFill>
                          <a:latin typeface="Meiryo UI" panose="020B0604030504040204" pitchFamily="50" charset="-128"/>
                          <a:ea typeface="Meiryo UI" panose="020B0604030504040204" pitchFamily="50" charset="-128"/>
                        </a:rPr>
                        <a:t>データヘルス改革の推進</a:t>
                      </a:r>
                      <a:endParaRPr lang="en-US" altLang="ja-JP" sz="800" strike="noStrik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strike="sngStrike"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オンライン診療等の強力な推進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800" dirty="0">
                          <a:solidFill>
                            <a:schemeClr val="tx1"/>
                          </a:solidFill>
                          <a:latin typeface="Meiryo UI" panose="020B0604030504040204" pitchFamily="50" charset="-128"/>
                          <a:ea typeface="Meiryo UI" panose="020B0604030504040204" pitchFamily="50" charset="-128"/>
                        </a:rPr>
                        <a:t>ICT</a:t>
                      </a:r>
                      <a:r>
                        <a:rPr lang="ja-JP" altLang="en-US" sz="800" dirty="0">
                          <a:solidFill>
                            <a:schemeClr val="tx1"/>
                          </a:solidFill>
                          <a:latin typeface="Meiryo UI" panose="020B0604030504040204" pitchFamily="50" charset="-128"/>
                          <a:ea typeface="Meiryo UI" panose="020B0604030504040204" pitchFamily="50" charset="-128"/>
                        </a:rPr>
                        <a:t>やアプリを活用した新型コロナウイルス感染症等への対応について</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A254A150-0622-443C-943E-FA8999E81856}"/>
              </a:ext>
            </a:extLst>
          </p:cNvPr>
          <p:cNvSpPr/>
          <p:nvPr/>
        </p:nvSpPr>
        <p:spPr>
          <a:xfrm>
            <a:off x="4438778" y="5917505"/>
            <a:ext cx="4519758" cy="54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緊急事態において効率的に情報収集、管理を行うために必要なシステム間の連携を順次実装</a:t>
            </a:r>
          </a:p>
        </p:txBody>
      </p:sp>
      <p:sp>
        <p:nvSpPr>
          <p:cNvPr id="6" name="ホームベース 44">
            <a:extLst>
              <a:ext uri="{FF2B5EF4-FFF2-40B4-BE49-F238E27FC236}">
                <a16:creationId xmlns:a16="http://schemas.microsoft.com/office/drawing/2014/main" id="{61159D1C-69E0-44D8-8E27-8FD178EF6B95}"/>
              </a:ext>
            </a:extLst>
          </p:cNvPr>
          <p:cNvSpPr/>
          <p:nvPr/>
        </p:nvSpPr>
        <p:spPr>
          <a:xfrm>
            <a:off x="2053788" y="5905983"/>
            <a:ext cx="794592" cy="54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 </a:t>
            </a:r>
            <a:r>
              <a:rPr lang="en-US" altLang="ja-JP" sz="600" dirty="0">
                <a:latin typeface="Meiryo UI" panose="020B0604030504040204" pitchFamily="50" charset="-128"/>
                <a:ea typeface="Meiryo UI" panose="020B0604030504040204" pitchFamily="50" charset="-128"/>
              </a:rPr>
              <a:t>DMAT</a:t>
            </a:r>
            <a:r>
              <a:rPr lang="ja-JP" altLang="en-US" sz="600" dirty="0">
                <a:latin typeface="Meiryo UI" panose="020B0604030504040204" pitchFamily="50" charset="-128"/>
                <a:ea typeface="Meiryo UI" panose="020B0604030504040204" pitchFamily="50" charset="-128"/>
              </a:rPr>
              <a:t>活動情報</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等の</a:t>
            </a:r>
            <a:r>
              <a:rPr lang="en-US" altLang="ja-JP" sz="600" dirty="0">
                <a:latin typeface="Meiryo UI" panose="020B0604030504040204" pitchFamily="50" charset="-128"/>
                <a:ea typeface="Meiryo UI" panose="020B0604030504040204" pitchFamily="50" charset="-128"/>
              </a:rPr>
              <a:t>API</a:t>
            </a:r>
            <a:r>
              <a:rPr lang="ja-JP" altLang="en-US" sz="600" dirty="0">
                <a:latin typeface="Meiryo UI" panose="020B0604030504040204" pitchFamily="50" charset="-128"/>
                <a:ea typeface="Meiryo UI" panose="020B0604030504040204" pitchFamily="50" charset="-128"/>
              </a:rPr>
              <a:t>の構築等、</a:t>
            </a:r>
            <a:endParaRPr lang="en-US" altLang="ja-JP" sz="600" dirty="0">
              <a:latin typeface="Meiryo UI" panose="020B0604030504040204" pitchFamily="50" charset="-128"/>
              <a:ea typeface="Meiryo UI" panose="020B0604030504040204" pitchFamily="50" charset="-128"/>
            </a:endParaRPr>
          </a:p>
          <a:p>
            <a:pPr marL="88900" indent="-88900" algn="ctr"/>
            <a:r>
              <a:rPr lang="en-US" altLang="ja-JP" sz="600" dirty="0">
                <a:latin typeface="Meiryo UI" panose="020B0604030504040204" pitchFamily="50" charset="-128"/>
                <a:ea typeface="Meiryo UI" panose="020B0604030504040204" pitchFamily="50" charset="-128"/>
              </a:rPr>
              <a:t>EMIS</a:t>
            </a:r>
            <a:r>
              <a:rPr lang="ja-JP" altLang="en-US" sz="600" dirty="0">
                <a:latin typeface="Meiryo UI" panose="020B0604030504040204" pitchFamily="50" charset="-128"/>
                <a:ea typeface="Meiryo UI" panose="020B0604030504040204" pitchFamily="50" charset="-128"/>
              </a:rPr>
              <a:t>のシステム</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改修を実施</a:t>
            </a:r>
            <a:r>
              <a:rPr lang="en-US" altLang="ja-JP" sz="600" dirty="0">
                <a:latin typeface="Meiryo UI" panose="020B0604030504040204" pitchFamily="50" charset="-128"/>
                <a:ea typeface="Meiryo UI" panose="020B0604030504040204" pitchFamily="50" charset="-128"/>
              </a:rPr>
              <a:t> </a:t>
            </a:r>
          </a:p>
        </p:txBody>
      </p:sp>
      <p:sp>
        <p:nvSpPr>
          <p:cNvPr id="7" name="ホームベース 44">
            <a:extLst>
              <a:ext uri="{FF2B5EF4-FFF2-40B4-BE49-F238E27FC236}">
                <a16:creationId xmlns:a16="http://schemas.microsoft.com/office/drawing/2014/main" id="{8A435924-1B79-4052-A913-3E6A5B47B02A}"/>
              </a:ext>
            </a:extLst>
          </p:cNvPr>
          <p:cNvSpPr/>
          <p:nvPr/>
        </p:nvSpPr>
        <p:spPr>
          <a:xfrm>
            <a:off x="2886265" y="5905983"/>
            <a:ext cx="1545950" cy="54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700">
                <a:latin typeface="Meiryo UI" panose="020B0604030504040204" pitchFamily="50" charset="-128"/>
                <a:ea typeface="Meiryo UI" panose="020B0604030504040204" pitchFamily="50" charset="-128"/>
              </a:rPr>
              <a:t>G-MIS</a:t>
            </a:r>
            <a:r>
              <a:rPr lang="ja-JP" altLang="en-US" sz="700">
                <a:latin typeface="Meiryo UI" panose="020B0604030504040204" pitchFamily="50" charset="-128"/>
                <a:ea typeface="Meiryo UI" panose="020B0604030504040204" pitchFamily="50" charset="-128"/>
              </a:rPr>
              <a:t>との連携を踏まえた</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シングルサインオンへの対応や</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医療機関</a:t>
            </a:r>
            <a:r>
              <a:rPr lang="en-US" altLang="ja-JP" sz="700">
                <a:latin typeface="Meiryo UI" panose="020B0604030504040204" pitchFamily="50" charset="-128"/>
                <a:ea typeface="Meiryo UI" panose="020B0604030504040204" pitchFamily="50" charset="-128"/>
              </a:rPr>
              <a:t>ID</a:t>
            </a:r>
            <a:r>
              <a:rPr lang="ja-JP" altLang="en-US" sz="700">
                <a:latin typeface="Meiryo UI" panose="020B0604030504040204" pitchFamily="50" charset="-128"/>
                <a:ea typeface="Meiryo UI" panose="020B0604030504040204" pitchFamily="50" charset="-128"/>
              </a:rPr>
              <a:t>への対応等、</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医療機関の負担軽減のため</a:t>
            </a:r>
            <a:endParaRPr lang="en-US" altLang="ja-JP" sz="700">
              <a:latin typeface="Meiryo UI" panose="020B0604030504040204" pitchFamily="50" charset="-128"/>
              <a:ea typeface="Meiryo UI" panose="020B0604030504040204" pitchFamily="50" charset="-128"/>
            </a:endParaRPr>
          </a:p>
          <a:p>
            <a:pPr marL="88900" indent="-88900" algn="ctr"/>
            <a:r>
              <a:rPr lang="en-US" altLang="ja-JP" sz="700">
                <a:latin typeface="Meiryo UI" panose="020B0604030504040204" pitchFamily="50" charset="-128"/>
                <a:ea typeface="Meiryo UI" panose="020B0604030504040204" pitchFamily="50" charset="-128"/>
              </a:rPr>
              <a:t>EMIS </a:t>
            </a:r>
            <a:r>
              <a:rPr lang="ja-JP" altLang="en-US" sz="700">
                <a:latin typeface="Meiryo UI" panose="020B0604030504040204" pitchFamily="50" charset="-128"/>
                <a:ea typeface="Meiryo UI" panose="020B0604030504040204" pitchFamily="50" charset="-128"/>
              </a:rPr>
              <a:t>に必要な見直しの実施</a:t>
            </a:r>
            <a:endParaRPr lang="en-US" altLang="ja-JP" sz="700">
              <a:latin typeface="Meiryo UI" panose="020B0604030504040204" pitchFamily="50" charset="-128"/>
              <a:ea typeface="Meiryo UI" panose="020B0604030504040204" pitchFamily="50" charset="-128"/>
            </a:endParaRPr>
          </a:p>
        </p:txBody>
      </p:sp>
      <p:sp>
        <p:nvSpPr>
          <p:cNvPr id="8" name="ホームベース 44">
            <a:extLst>
              <a:ext uri="{FF2B5EF4-FFF2-40B4-BE49-F238E27FC236}">
                <a16:creationId xmlns:a16="http://schemas.microsoft.com/office/drawing/2014/main" id="{92EC35D9-EC1C-4DC4-AB95-27E0EB5C01B2}"/>
              </a:ext>
            </a:extLst>
          </p:cNvPr>
          <p:cNvSpPr/>
          <p:nvPr/>
        </p:nvSpPr>
        <p:spPr>
          <a:xfrm>
            <a:off x="4442824" y="5258935"/>
            <a:ext cx="4542988" cy="360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引き続き必要な対応を実施</a:t>
            </a:r>
          </a:p>
        </p:txBody>
      </p:sp>
      <p:sp>
        <p:nvSpPr>
          <p:cNvPr id="9" name="ホームベース 44">
            <a:extLst>
              <a:ext uri="{FF2B5EF4-FFF2-40B4-BE49-F238E27FC236}">
                <a16:creationId xmlns:a16="http://schemas.microsoft.com/office/drawing/2014/main" id="{3B27CB19-C9E4-479D-9ABE-9BA77A6B50DE}"/>
              </a:ext>
            </a:extLst>
          </p:cNvPr>
          <p:cNvSpPr/>
          <p:nvPr/>
        </p:nvSpPr>
        <p:spPr>
          <a:xfrm>
            <a:off x="4437666" y="4868749"/>
            <a:ext cx="4542988"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引き続き必要な対応を実施</a:t>
            </a:r>
          </a:p>
        </p:txBody>
      </p:sp>
      <p:sp>
        <p:nvSpPr>
          <p:cNvPr id="10" name="ホームベース 44">
            <a:extLst>
              <a:ext uri="{FF2B5EF4-FFF2-40B4-BE49-F238E27FC236}">
                <a16:creationId xmlns:a16="http://schemas.microsoft.com/office/drawing/2014/main" id="{DE3A592F-CD3D-42A1-B4FA-B2DC1A30B2DC}"/>
              </a:ext>
            </a:extLst>
          </p:cNvPr>
          <p:cNvSpPr/>
          <p:nvPr/>
        </p:nvSpPr>
        <p:spPr>
          <a:xfrm>
            <a:off x="2878312" y="4347397"/>
            <a:ext cx="611810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郵便番号・市町村コード及び高額療養費自己負担限度額区分の収載・提供開始（</a:t>
            </a:r>
            <a:r>
              <a:rPr lang="en-US" altLang="ja-JP" sz="900">
                <a:latin typeface="Meiryo UI" panose="020B0604030504040204" pitchFamily="50" charset="-128"/>
                <a:ea typeface="Meiryo UI" panose="020B0604030504040204" pitchFamily="50" charset="-128"/>
              </a:rPr>
              <a:t>NDB</a:t>
            </a:r>
            <a:r>
              <a:rPr lang="ja-JP" altLang="en-US" sz="900">
                <a:latin typeface="Meiryo UI" panose="020B0604030504040204" pitchFamily="50" charset="-128"/>
                <a:ea typeface="Meiryo UI" panose="020B0604030504040204" pitchFamily="50" charset="-128"/>
              </a:rPr>
              <a:t>）</a:t>
            </a:r>
          </a:p>
        </p:txBody>
      </p:sp>
      <p:sp>
        <p:nvSpPr>
          <p:cNvPr id="11" name="ホームベース 44">
            <a:extLst>
              <a:ext uri="{FF2B5EF4-FFF2-40B4-BE49-F238E27FC236}">
                <a16:creationId xmlns:a16="http://schemas.microsoft.com/office/drawing/2014/main" id="{115D23FF-712F-4952-904B-24519C766426}"/>
              </a:ext>
            </a:extLst>
          </p:cNvPr>
          <p:cNvSpPr/>
          <p:nvPr/>
        </p:nvSpPr>
        <p:spPr>
          <a:xfrm>
            <a:off x="2045314" y="4017014"/>
            <a:ext cx="695293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900">
                <a:latin typeface="Meiryo UI" panose="020B0604030504040204" pitchFamily="50" charset="-128"/>
                <a:ea typeface="Meiryo UI" panose="020B0604030504040204" pitchFamily="50" charset="-128"/>
              </a:rPr>
              <a:t>NDB</a:t>
            </a:r>
            <a:r>
              <a:rPr lang="ja-JP" altLang="en-US" sz="900">
                <a:latin typeface="Meiryo UI" panose="020B0604030504040204" pitchFamily="50" charset="-128"/>
                <a:ea typeface="Meiryo UI" panose="020B0604030504040204" pitchFamily="50" charset="-128"/>
              </a:rPr>
              <a:t>・介護</a:t>
            </a:r>
            <a:r>
              <a:rPr lang="en-US" altLang="ja-JP" sz="900">
                <a:latin typeface="Meiryo UI" panose="020B0604030504040204" pitchFamily="50" charset="-128"/>
                <a:ea typeface="Meiryo UI" panose="020B0604030504040204" pitchFamily="50" charset="-128"/>
              </a:rPr>
              <a:t>DB</a:t>
            </a:r>
            <a:r>
              <a:rPr lang="ja-JP" altLang="en-US" sz="900">
                <a:latin typeface="Meiryo UI" panose="020B0604030504040204" pitchFamily="50" charset="-128"/>
                <a:ea typeface="Meiryo UI" panose="020B0604030504040204" pitchFamily="50" charset="-128"/>
              </a:rPr>
              <a:t>と保健医療分野</a:t>
            </a:r>
            <a:r>
              <a:rPr kumimoji="1" lang="ja-JP" altLang="en-US" sz="900" b="0" i="0"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や国民生活に関する</a:t>
            </a:r>
            <a:r>
              <a:rPr lang="ja-JP" altLang="en-US" sz="900">
                <a:latin typeface="Meiryo UI" panose="020B0604030504040204" pitchFamily="50" charset="-128"/>
                <a:ea typeface="Meiryo UI" panose="020B0604030504040204" pitchFamily="50" charset="-128"/>
              </a:rPr>
              <a:t>他の公的データベースとの連結解析に向けた法的・技術的課題等の検討</a:t>
            </a:r>
            <a:endParaRPr lang="en-US" altLang="ja-JP" sz="900">
              <a:latin typeface="Meiryo UI" panose="020B0604030504040204" pitchFamily="50" charset="-128"/>
              <a:ea typeface="Meiryo UI" panose="020B0604030504040204" pitchFamily="50" charset="-128"/>
            </a:endParaRPr>
          </a:p>
        </p:txBody>
      </p:sp>
      <p:sp>
        <p:nvSpPr>
          <p:cNvPr id="12" name="ホームベース 44">
            <a:extLst>
              <a:ext uri="{FF2B5EF4-FFF2-40B4-BE49-F238E27FC236}">
                <a16:creationId xmlns:a16="http://schemas.microsoft.com/office/drawing/2014/main" id="{2D6DE536-0D1C-4ACF-A90F-6CC3E9A740EC}"/>
              </a:ext>
            </a:extLst>
          </p:cNvPr>
          <p:cNvSpPr/>
          <p:nvPr/>
        </p:nvSpPr>
        <p:spPr>
          <a:xfrm>
            <a:off x="2878311" y="3688108"/>
            <a:ext cx="610234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900" dirty="0">
                <a:latin typeface="Meiryo UI" panose="020B0604030504040204" pitchFamily="50" charset="-128"/>
                <a:ea typeface="Meiryo UI" panose="020B0604030504040204" pitchFamily="50" charset="-128"/>
              </a:rPr>
              <a:t>NDB</a:t>
            </a:r>
            <a:r>
              <a:rPr lang="ja-JP" altLang="en-US" sz="900" dirty="0">
                <a:latin typeface="Meiryo UI" panose="020B0604030504040204" pitchFamily="50" charset="-128"/>
                <a:ea typeface="Meiryo UI" panose="020B0604030504040204" pitchFamily="50" charset="-128"/>
              </a:rPr>
              <a:t>・介護</a:t>
            </a:r>
            <a:r>
              <a:rPr lang="en-US" altLang="ja-JP" sz="900" dirty="0">
                <a:latin typeface="Meiryo UI" panose="020B0604030504040204" pitchFamily="50" charset="-128"/>
                <a:ea typeface="Meiryo UI" panose="020B0604030504040204" pitchFamily="50" charset="-128"/>
              </a:rPr>
              <a:t>DB</a:t>
            </a:r>
            <a:r>
              <a:rPr lang="ja-JP" altLang="en-US" sz="900" dirty="0">
                <a:latin typeface="Meiryo UI" panose="020B0604030504040204" pitchFamily="50" charset="-128"/>
                <a:ea typeface="Meiryo UI" panose="020B0604030504040204" pitchFamily="50" charset="-128"/>
              </a:rPr>
              <a:t>と</a:t>
            </a:r>
            <a:r>
              <a:rPr lang="en-US" altLang="ja-JP" sz="900" dirty="0">
                <a:latin typeface="Meiryo UI" panose="020B0604030504040204" pitchFamily="50" charset="-128"/>
                <a:ea typeface="Meiryo UI" panose="020B0604030504040204" pitchFamily="50" charset="-128"/>
              </a:rPr>
              <a:t>DPC</a:t>
            </a:r>
            <a:r>
              <a:rPr lang="ja-JP" altLang="en-US" sz="900" dirty="0">
                <a:latin typeface="Meiryo UI" panose="020B0604030504040204" pitchFamily="50" charset="-128"/>
                <a:ea typeface="Meiryo UI" panose="020B0604030504040204" pitchFamily="50" charset="-128"/>
              </a:rPr>
              <a:t>データベースとの連結解析を開始</a:t>
            </a:r>
          </a:p>
        </p:txBody>
      </p:sp>
      <p:sp>
        <p:nvSpPr>
          <p:cNvPr id="13" name="ホームベース 44">
            <a:extLst>
              <a:ext uri="{FF2B5EF4-FFF2-40B4-BE49-F238E27FC236}">
                <a16:creationId xmlns:a16="http://schemas.microsoft.com/office/drawing/2014/main" id="{E60EFFFB-C256-4C4D-BCD5-9C42325BC370}"/>
              </a:ext>
            </a:extLst>
          </p:cNvPr>
          <p:cNvSpPr/>
          <p:nvPr/>
        </p:nvSpPr>
        <p:spPr>
          <a:xfrm>
            <a:off x="2057400" y="3358076"/>
            <a:ext cx="692841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900">
                <a:latin typeface="Meiryo UI" panose="020B0604030504040204" pitchFamily="50" charset="-128"/>
                <a:ea typeface="Meiryo UI" panose="020B0604030504040204" pitchFamily="50" charset="-128"/>
              </a:rPr>
              <a:t>NDB </a:t>
            </a:r>
            <a:r>
              <a:rPr lang="ja-JP" altLang="en-US" sz="900">
                <a:latin typeface="Meiryo UI" panose="020B0604030504040204" pitchFamily="50" charset="-128"/>
                <a:ea typeface="Meiryo UI" panose="020B0604030504040204" pitchFamily="50" charset="-128"/>
              </a:rPr>
              <a:t>と介護 </a:t>
            </a:r>
            <a:r>
              <a:rPr lang="en-US" altLang="ja-JP" sz="900">
                <a:latin typeface="Meiryo UI" panose="020B0604030504040204" pitchFamily="50" charset="-128"/>
                <a:ea typeface="Meiryo UI" panose="020B0604030504040204" pitchFamily="50" charset="-128"/>
              </a:rPr>
              <a:t>DB </a:t>
            </a:r>
            <a:r>
              <a:rPr lang="ja-JP" altLang="en-US" sz="900">
                <a:latin typeface="Meiryo UI" panose="020B0604030504040204" pitchFamily="50" charset="-128"/>
                <a:ea typeface="Meiryo UI" panose="020B0604030504040204" pitchFamily="50" charset="-128"/>
              </a:rPr>
              <a:t>を連結できるデータのサンプルデータの公表に向けた検討・公表</a:t>
            </a:r>
          </a:p>
        </p:txBody>
      </p:sp>
      <p:sp>
        <p:nvSpPr>
          <p:cNvPr id="14" name="ホームベース 44">
            <a:extLst>
              <a:ext uri="{FF2B5EF4-FFF2-40B4-BE49-F238E27FC236}">
                <a16:creationId xmlns:a16="http://schemas.microsoft.com/office/drawing/2014/main" id="{22F5EB1A-A01F-4FF8-B351-E27703C4F0B4}"/>
              </a:ext>
            </a:extLst>
          </p:cNvPr>
          <p:cNvSpPr/>
          <p:nvPr/>
        </p:nvSpPr>
        <p:spPr>
          <a:xfrm>
            <a:off x="2053787" y="3038805"/>
            <a:ext cx="2977971"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algn="ctr" defTabSz="812740">
              <a:defRPr/>
            </a:pPr>
            <a:r>
              <a:rPr kumimoji="0" lang="ja-JP" altLang="en-US" sz="800" dirty="0">
                <a:latin typeface="Meiryo UI" panose="020B0604030504040204" pitchFamily="50" charset="-128"/>
                <a:ea typeface="Meiryo UI" panose="020B0604030504040204" pitchFamily="50" charset="-128"/>
                <a:cs typeface="メイリオ" panose="020B0604030504040204" pitchFamily="50" charset="-128"/>
              </a:rPr>
              <a:t>業界団体等と連携したより</a:t>
            </a:r>
            <a:endParaRPr kumimoji="0" lang="en-US" altLang="ja-JP" sz="800" dirty="0">
              <a:latin typeface="Meiryo UI" panose="020B0604030504040204" pitchFamily="50" charset="-128"/>
              <a:ea typeface="Meiryo UI" panose="020B0604030504040204" pitchFamily="50" charset="-128"/>
              <a:cs typeface="メイリオ" panose="020B0604030504040204" pitchFamily="50" charset="-128"/>
            </a:endParaRPr>
          </a:p>
          <a:p>
            <a:pPr lvl="0" algn="ctr" defTabSz="812740">
              <a:defRPr/>
            </a:pPr>
            <a:r>
              <a:rPr kumimoji="0" lang="ja-JP" altLang="en-US" sz="800" dirty="0">
                <a:latin typeface="Meiryo UI" panose="020B0604030504040204" pitchFamily="50" charset="-128"/>
                <a:ea typeface="Meiryo UI" panose="020B0604030504040204" pitchFamily="50" charset="-128"/>
                <a:cs typeface="メイリオ" panose="020B0604030504040204" pitchFamily="50" charset="-128"/>
              </a:rPr>
              <a:t>高い水準のガイドラインの整備</a:t>
            </a:r>
          </a:p>
        </p:txBody>
      </p:sp>
      <p:sp>
        <p:nvSpPr>
          <p:cNvPr id="15" name="ホームベース 44">
            <a:extLst>
              <a:ext uri="{FF2B5EF4-FFF2-40B4-BE49-F238E27FC236}">
                <a16:creationId xmlns:a16="http://schemas.microsoft.com/office/drawing/2014/main" id="{0C2A2E40-EBF3-4A3B-9602-6B8825D00514}"/>
              </a:ext>
            </a:extLst>
          </p:cNvPr>
          <p:cNvSpPr/>
          <p:nvPr/>
        </p:nvSpPr>
        <p:spPr>
          <a:xfrm>
            <a:off x="5048143" y="3033346"/>
            <a:ext cx="1412472"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algn="ctr" defTabSz="812740">
              <a:defRPr/>
            </a:pPr>
            <a:r>
              <a:rPr kumimoji="0" lang="ja-JP" altLang="en-US" sz="800" dirty="0">
                <a:latin typeface="Meiryo UI" panose="020B0604030504040204" pitchFamily="50" charset="-128"/>
                <a:ea typeface="Meiryo UI" panose="020B0604030504040204" pitchFamily="50" charset="-128"/>
                <a:cs typeface="メイリオ" panose="020B0604030504040204" pitchFamily="50" charset="-128"/>
              </a:rPr>
              <a:t>業界団体等と連携した</a:t>
            </a:r>
            <a:endParaRPr kumimoji="0" lang="en-US" altLang="ja-JP" sz="800" dirty="0">
              <a:latin typeface="Meiryo UI" panose="020B0604030504040204" pitchFamily="50" charset="-128"/>
              <a:ea typeface="Meiryo UI" panose="020B0604030504040204" pitchFamily="50" charset="-128"/>
              <a:cs typeface="メイリオ" panose="020B0604030504040204" pitchFamily="50" charset="-128"/>
            </a:endParaRPr>
          </a:p>
          <a:p>
            <a:pPr lvl="0" algn="ctr" defTabSz="812740">
              <a:defRPr/>
            </a:pPr>
            <a:r>
              <a:rPr kumimoji="0" lang="ja-JP" altLang="en-US" sz="800" dirty="0">
                <a:latin typeface="Meiryo UI" panose="020B0604030504040204" pitchFamily="50" charset="-128"/>
                <a:ea typeface="Meiryo UI" panose="020B0604030504040204" pitchFamily="50" charset="-128"/>
                <a:cs typeface="メイリオ" panose="020B0604030504040204" pitchFamily="50" charset="-128"/>
              </a:rPr>
              <a:t>第三者認証の立ち上げ</a:t>
            </a:r>
          </a:p>
        </p:txBody>
      </p:sp>
      <p:sp>
        <p:nvSpPr>
          <p:cNvPr id="16" name="ホームベース 44">
            <a:extLst>
              <a:ext uri="{FF2B5EF4-FFF2-40B4-BE49-F238E27FC236}">
                <a16:creationId xmlns:a16="http://schemas.microsoft.com/office/drawing/2014/main" id="{45D58578-8FAA-4EB5-919A-00C70C4447EF}"/>
              </a:ext>
            </a:extLst>
          </p:cNvPr>
          <p:cNvSpPr/>
          <p:nvPr/>
        </p:nvSpPr>
        <p:spPr>
          <a:xfrm>
            <a:off x="6477000" y="3024695"/>
            <a:ext cx="2508811"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defTabSz="812740">
              <a:defRPr/>
            </a:pPr>
            <a:r>
              <a:rPr lang="ja-JP" altLang="en-US" sz="650" dirty="0">
                <a:latin typeface="Meiryo UI" panose="020B0604030504040204" pitchFamily="50" charset="-128"/>
                <a:ea typeface="Meiryo UI" panose="020B0604030504040204" pitchFamily="50" charset="-128"/>
                <a:cs typeface="メイリオ" panose="020B0604030504040204" pitchFamily="50" charset="-128"/>
              </a:rPr>
              <a:t>適正な民間</a:t>
            </a:r>
            <a:r>
              <a:rPr lang="en-US" altLang="ja-JP" sz="650" dirty="0">
                <a:latin typeface="Meiryo UI" panose="020B0604030504040204" pitchFamily="50" charset="-128"/>
                <a:ea typeface="Meiryo UI" panose="020B0604030504040204" pitchFamily="50" charset="-128"/>
                <a:cs typeface="メイリオ" panose="020B0604030504040204" pitchFamily="50" charset="-128"/>
              </a:rPr>
              <a:t>PHR</a:t>
            </a:r>
            <a:r>
              <a:rPr lang="ja-JP" altLang="en-US" sz="650" dirty="0">
                <a:latin typeface="Meiryo UI" panose="020B0604030504040204" pitchFamily="50" charset="-128"/>
                <a:ea typeface="Meiryo UI" panose="020B0604030504040204" pitchFamily="50" charset="-128"/>
                <a:cs typeface="メイリオ" panose="020B0604030504040204" pitchFamily="50" charset="-128"/>
              </a:rPr>
              <a:t>サービスの提供に向けて第三者認証制度等の運用開始</a:t>
            </a:r>
          </a:p>
        </p:txBody>
      </p:sp>
      <p:sp>
        <p:nvSpPr>
          <p:cNvPr id="18" name="ホームベース 44">
            <a:extLst>
              <a:ext uri="{FF2B5EF4-FFF2-40B4-BE49-F238E27FC236}">
                <a16:creationId xmlns:a16="http://schemas.microsoft.com/office/drawing/2014/main" id="{04038F9C-9284-439B-BDE8-ED55790FB2BD}"/>
              </a:ext>
            </a:extLst>
          </p:cNvPr>
          <p:cNvSpPr/>
          <p:nvPr/>
        </p:nvSpPr>
        <p:spPr>
          <a:xfrm>
            <a:off x="2066222" y="2371955"/>
            <a:ext cx="117217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defTabSz="812740">
              <a:defRPr/>
            </a:pPr>
            <a:r>
              <a:rPr kumimoji="0" lang="ja-JP" altLang="en-US" sz="700">
                <a:latin typeface="Meiryo UI" panose="020B0604030504040204" pitchFamily="50" charset="-128"/>
                <a:ea typeface="Meiryo UI" panose="020B0604030504040204" pitchFamily="50" charset="-128"/>
                <a:cs typeface="メイリオ" panose="020B0604030504040204" pitchFamily="50" charset="-128"/>
              </a:rPr>
              <a:t>学校健診：</a:t>
            </a:r>
            <a:endParaRPr kumimoji="0" lang="en-US" altLang="ja-JP" sz="700">
              <a:latin typeface="Meiryo UI" panose="020B0604030504040204" pitchFamily="50" charset="-128"/>
              <a:ea typeface="Meiryo UI" panose="020B0604030504040204" pitchFamily="50" charset="-128"/>
              <a:cs typeface="メイリオ" panose="020B0604030504040204" pitchFamily="50" charset="-128"/>
            </a:endParaRPr>
          </a:p>
          <a:p>
            <a:pPr lvl="0" defTabSz="812740">
              <a:defRPr/>
            </a:pPr>
            <a:r>
              <a:rPr kumimoji="0" lang="ja-JP" altLang="en-US" sz="700">
                <a:latin typeface="Meiryo UI" panose="020B0604030504040204" pitchFamily="50" charset="-128"/>
                <a:ea typeface="Meiryo UI" panose="020B0604030504040204" pitchFamily="50" charset="-128"/>
                <a:cs typeface="メイリオ" panose="020B0604030504040204" pitchFamily="50" charset="-128"/>
              </a:rPr>
              <a:t>実証事業・システム改修</a:t>
            </a:r>
            <a:endParaRPr kumimoji="0" lang="ja-JP" altLang="ja-JP" sz="700">
              <a:latin typeface="Meiryo UI" panose="020B0604030504040204" pitchFamily="50" charset="-128"/>
              <a:ea typeface="Meiryo UI" panose="020B0604030504040204" pitchFamily="50" charset="-128"/>
              <a:cs typeface="メイリオ" panose="020B0604030504040204" pitchFamily="50" charset="-128"/>
            </a:endParaRPr>
          </a:p>
        </p:txBody>
      </p:sp>
      <p:sp>
        <p:nvSpPr>
          <p:cNvPr id="19" name="ホームベース 44">
            <a:extLst>
              <a:ext uri="{FF2B5EF4-FFF2-40B4-BE49-F238E27FC236}">
                <a16:creationId xmlns:a16="http://schemas.microsoft.com/office/drawing/2014/main" id="{909B0EFC-0957-4058-91E7-BB6A81979166}"/>
              </a:ext>
            </a:extLst>
          </p:cNvPr>
          <p:cNvSpPr/>
          <p:nvPr/>
        </p:nvSpPr>
        <p:spPr>
          <a:xfrm>
            <a:off x="2061699" y="2017533"/>
            <a:ext cx="117669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defTabSz="812740">
              <a:defRPr/>
            </a:pPr>
            <a:r>
              <a:rPr kumimoji="0" lang="ja-JP" altLang="en-US" sz="700">
                <a:latin typeface="Meiryo UI" panose="020B0604030504040204" pitchFamily="50" charset="-128"/>
                <a:ea typeface="Meiryo UI" panose="020B0604030504040204" pitchFamily="50" charset="-128"/>
                <a:cs typeface="メイリオ" panose="020B0604030504040204" pitchFamily="50" charset="-128"/>
              </a:rPr>
              <a:t>自治体検診：</a:t>
            </a:r>
            <a:endParaRPr kumimoji="0" lang="en-US" altLang="ja-JP" sz="700">
              <a:latin typeface="Meiryo UI" panose="020B0604030504040204" pitchFamily="50" charset="-128"/>
              <a:ea typeface="Meiryo UI" panose="020B0604030504040204" pitchFamily="50" charset="-128"/>
              <a:cs typeface="メイリオ" panose="020B0604030504040204" pitchFamily="50" charset="-128"/>
            </a:endParaRPr>
          </a:p>
          <a:p>
            <a:pPr lvl="0" defTabSz="812740">
              <a:defRPr/>
            </a:pPr>
            <a:r>
              <a:rPr kumimoji="0" lang="ja-JP" altLang="en-US" sz="700">
                <a:latin typeface="Meiryo UI" panose="020B0604030504040204" pitchFamily="50" charset="-128"/>
                <a:ea typeface="Meiryo UI" panose="020B0604030504040204" pitchFamily="50" charset="-128"/>
                <a:cs typeface="メイリオ" panose="020B0604030504040204" pitchFamily="50" charset="-128"/>
              </a:rPr>
              <a:t>システム改修</a:t>
            </a:r>
            <a:endParaRPr kumimoji="0" lang="ja-JP" altLang="ja-JP" sz="700">
              <a:latin typeface="Meiryo UI" panose="020B0604030504040204" pitchFamily="50" charset="-128"/>
              <a:ea typeface="Meiryo UI" panose="020B0604030504040204" pitchFamily="50" charset="-128"/>
              <a:cs typeface="メイリオ" panose="020B0604030504040204" pitchFamily="50" charset="-128"/>
            </a:endParaRPr>
          </a:p>
        </p:txBody>
      </p:sp>
      <p:sp>
        <p:nvSpPr>
          <p:cNvPr id="35" name="ホームベース 44">
            <a:extLst>
              <a:ext uri="{FF2B5EF4-FFF2-40B4-BE49-F238E27FC236}">
                <a16:creationId xmlns:a16="http://schemas.microsoft.com/office/drawing/2014/main" id="{99A413FF-2012-4117-A142-8241B84AB5CE}"/>
              </a:ext>
            </a:extLst>
          </p:cNvPr>
          <p:cNvSpPr/>
          <p:nvPr/>
        </p:nvSpPr>
        <p:spPr>
          <a:xfrm>
            <a:off x="2053788" y="2726126"/>
            <a:ext cx="6926866" cy="252196"/>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0" marR="0" lvl="0" indent="0" algn="ctr" defTabSz="81274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マイナポータルでの薬剤情報、特定健診等情報</a:t>
            </a:r>
            <a:r>
              <a:rPr kumimoji="1" lang="ja-JP" altLang="en-US" sz="8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等</a:t>
            </a: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の提供</a:t>
            </a:r>
            <a:r>
              <a:rPr kumimoji="1" lang="ja-JP" altLang="en-US" sz="8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を順次</a:t>
            </a: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開始</a:t>
            </a:r>
            <a:endPar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ctr" defTabSz="81274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マイナポータルと民間</a:t>
            </a:r>
            <a:r>
              <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PHR</a:t>
            </a: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事業者の</a:t>
            </a:r>
            <a:r>
              <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API</a:t>
            </a: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連携開始</a:t>
            </a:r>
          </a:p>
        </p:txBody>
      </p:sp>
      <p:sp>
        <p:nvSpPr>
          <p:cNvPr id="38" name="ホームベース 44">
            <a:extLst>
              <a:ext uri="{FF2B5EF4-FFF2-40B4-BE49-F238E27FC236}">
                <a16:creationId xmlns:a16="http://schemas.microsoft.com/office/drawing/2014/main" id="{47D3D473-380A-4338-9805-40C0EB595FE9}"/>
              </a:ext>
            </a:extLst>
          </p:cNvPr>
          <p:cNvSpPr/>
          <p:nvPr/>
        </p:nvSpPr>
        <p:spPr>
          <a:xfrm>
            <a:off x="2045314" y="5264904"/>
            <a:ext cx="822724" cy="351086"/>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50">
                <a:latin typeface="Meiryo UI" panose="020B0604030504040204" pitchFamily="50" charset="-128"/>
                <a:ea typeface="Meiryo UI" panose="020B0604030504040204" pitchFamily="50" charset="-128"/>
              </a:rPr>
              <a:t>オンライン服薬指</a:t>
            </a:r>
            <a:endParaRPr lang="en-US" altLang="ja-JP" sz="550">
              <a:latin typeface="Meiryo UI" panose="020B0604030504040204" pitchFamily="50" charset="-128"/>
              <a:ea typeface="Meiryo UI" panose="020B0604030504040204" pitchFamily="50" charset="-128"/>
            </a:endParaRPr>
          </a:p>
          <a:p>
            <a:pPr marL="88900" indent="-88900" algn="ctr"/>
            <a:r>
              <a:rPr lang="ja-JP" altLang="en-US" sz="550">
                <a:latin typeface="Meiryo UI" panose="020B0604030504040204" pitchFamily="50" charset="-128"/>
                <a:ea typeface="Meiryo UI" panose="020B0604030504040204" pitchFamily="50" charset="-128"/>
              </a:rPr>
              <a:t>導の特例措置の</a:t>
            </a:r>
            <a:endParaRPr lang="en-US" altLang="ja-JP" sz="550">
              <a:latin typeface="Meiryo UI" panose="020B0604030504040204" pitchFamily="50" charset="-128"/>
              <a:ea typeface="Meiryo UI" panose="020B0604030504040204" pitchFamily="50" charset="-128"/>
            </a:endParaRPr>
          </a:p>
          <a:p>
            <a:pPr marL="88900" indent="-88900" algn="ctr"/>
            <a:r>
              <a:rPr lang="ja-JP" altLang="en-US" sz="550">
                <a:latin typeface="Meiryo UI" panose="020B0604030504040204" pitchFamily="50" charset="-128"/>
                <a:ea typeface="Meiryo UI" panose="020B0604030504040204" pitchFamily="50" charset="-128"/>
              </a:rPr>
              <a:t>恒久化に向けた検討</a:t>
            </a:r>
            <a:endParaRPr lang="en-US" altLang="ja-JP" sz="550">
              <a:latin typeface="Meiryo UI" panose="020B0604030504040204" pitchFamily="50" charset="-128"/>
              <a:ea typeface="Meiryo UI" panose="020B0604030504040204" pitchFamily="50" charset="-128"/>
            </a:endParaRPr>
          </a:p>
        </p:txBody>
      </p:sp>
      <p:sp>
        <p:nvSpPr>
          <p:cNvPr id="39" name="ホームベース 44">
            <a:extLst>
              <a:ext uri="{FF2B5EF4-FFF2-40B4-BE49-F238E27FC236}">
                <a16:creationId xmlns:a16="http://schemas.microsoft.com/office/drawing/2014/main" id="{89E19405-DCB1-41B3-878C-DBC33943452C}"/>
              </a:ext>
            </a:extLst>
          </p:cNvPr>
          <p:cNvSpPr/>
          <p:nvPr/>
        </p:nvSpPr>
        <p:spPr>
          <a:xfrm>
            <a:off x="3249931" y="2031805"/>
            <a:ext cx="5716968" cy="262531"/>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algn="ctr" defTabSz="812740">
              <a:defRPr/>
            </a:pPr>
            <a:r>
              <a:rPr lang="ja-JP" altLang="en-US" sz="700" dirty="0">
                <a:latin typeface="Meiryo UI" panose="020B0604030504040204" pitchFamily="50" charset="-128"/>
                <a:ea typeface="Meiryo UI" panose="020B0604030504040204" pitchFamily="50" charset="-128"/>
                <a:cs typeface="メイリオ" panose="020B0604030504040204" pitchFamily="50" charset="-128"/>
              </a:rPr>
              <a:t>システム整備でき次第、マイナポータルでの自治体検診情報の提供開始、</a:t>
            </a:r>
          </a:p>
          <a:p>
            <a:pPr lvl="0" algn="ctr" defTabSz="812740">
              <a:defRPr/>
            </a:pPr>
            <a:r>
              <a:rPr lang="ja-JP" altLang="en-US" sz="700" dirty="0">
                <a:latin typeface="Meiryo UI" panose="020B0604030504040204" pitchFamily="50" charset="-128"/>
                <a:ea typeface="Meiryo UI" panose="020B0604030504040204" pitchFamily="50" charset="-128"/>
                <a:cs typeface="メイリオ" panose="020B0604030504040204" pitchFamily="50" charset="-128"/>
              </a:rPr>
              <a:t>マイナポータルと民間</a:t>
            </a:r>
            <a:r>
              <a:rPr lang="en-US" altLang="ja-JP" sz="700" dirty="0">
                <a:latin typeface="Meiryo UI" panose="020B0604030504040204" pitchFamily="50" charset="-128"/>
                <a:ea typeface="Meiryo UI" panose="020B0604030504040204" pitchFamily="50" charset="-128"/>
                <a:cs typeface="メイリオ" panose="020B0604030504040204" pitchFamily="50" charset="-128"/>
              </a:rPr>
              <a:t>PHR</a:t>
            </a:r>
            <a:r>
              <a:rPr lang="ja-JP" altLang="en-US" sz="700" dirty="0">
                <a:latin typeface="Meiryo UI" panose="020B0604030504040204" pitchFamily="50" charset="-128"/>
                <a:ea typeface="Meiryo UI" panose="020B0604030504040204" pitchFamily="50" charset="-128"/>
                <a:cs typeface="メイリオ" panose="020B0604030504040204" pitchFamily="50" charset="-128"/>
              </a:rPr>
              <a:t>事業者の</a:t>
            </a:r>
            <a:r>
              <a:rPr lang="en-US" altLang="ja-JP" sz="700" dirty="0">
                <a:latin typeface="Meiryo UI" panose="020B0604030504040204" pitchFamily="50" charset="-128"/>
                <a:ea typeface="Meiryo UI" panose="020B0604030504040204" pitchFamily="50" charset="-128"/>
                <a:cs typeface="メイリオ" panose="020B0604030504040204" pitchFamily="50" charset="-128"/>
              </a:rPr>
              <a:t>API</a:t>
            </a:r>
            <a:r>
              <a:rPr lang="ja-JP" altLang="en-US" sz="700" dirty="0">
                <a:latin typeface="Meiryo UI" panose="020B0604030504040204" pitchFamily="50" charset="-128"/>
                <a:ea typeface="Meiryo UI" panose="020B0604030504040204" pitchFamily="50" charset="-128"/>
                <a:cs typeface="メイリオ" panose="020B0604030504040204" pitchFamily="50" charset="-128"/>
              </a:rPr>
              <a:t>連携開始</a:t>
            </a:r>
          </a:p>
        </p:txBody>
      </p:sp>
      <p:sp>
        <p:nvSpPr>
          <p:cNvPr id="40" name="正方形/長方形 39">
            <a:extLst>
              <a:ext uri="{FF2B5EF4-FFF2-40B4-BE49-F238E27FC236}">
                <a16:creationId xmlns:a16="http://schemas.microsoft.com/office/drawing/2014/main" id="{1221D34C-3DF7-466C-B610-32574FAAAF02}"/>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27" name="ホームベース 44">
            <a:extLst>
              <a:ext uri="{FF2B5EF4-FFF2-40B4-BE49-F238E27FC236}">
                <a16:creationId xmlns:a16="http://schemas.microsoft.com/office/drawing/2014/main" id="{1958680A-3C5C-4953-A7E1-258875F9D7BD}"/>
              </a:ext>
            </a:extLst>
          </p:cNvPr>
          <p:cNvSpPr/>
          <p:nvPr/>
        </p:nvSpPr>
        <p:spPr>
          <a:xfrm>
            <a:off x="2061699" y="1469981"/>
            <a:ext cx="2986444" cy="417648"/>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defTabSz="812740">
              <a:defRPr/>
            </a:pPr>
            <a:r>
              <a:rPr kumimoji="0" lang="ja-JP" altLang="en-US" sz="700" dirty="0">
                <a:latin typeface="Meiryo UI" panose="020B0604030504040204" pitchFamily="50" charset="-128"/>
                <a:ea typeface="Meiryo UI" panose="020B0604030504040204" pitchFamily="50" charset="-128"/>
                <a:cs typeface="メイリオ" panose="020B0604030504040204" pitchFamily="50" charset="-128"/>
              </a:rPr>
              <a:t>事業主健診（</a:t>
            </a:r>
            <a:r>
              <a:rPr kumimoji="0" lang="en-US" altLang="ja-JP" sz="700" dirty="0">
                <a:latin typeface="Meiryo UI" panose="020B0604030504040204" pitchFamily="50" charset="-128"/>
                <a:ea typeface="Meiryo UI" panose="020B0604030504040204" pitchFamily="50" charset="-128"/>
                <a:cs typeface="メイリオ" panose="020B0604030504040204" pitchFamily="50" charset="-128"/>
              </a:rPr>
              <a:t>40</a:t>
            </a:r>
            <a:r>
              <a:rPr kumimoji="0" lang="ja-JP" altLang="en-US" sz="700" dirty="0">
                <a:latin typeface="Meiryo UI" panose="020B0604030504040204" pitchFamily="50" charset="-128"/>
                <a:ea typeface="Meiryo UI" panose="020B0604030504040204" pitchFamily="50" charset="-128"/>
                <a:cs typeface="メイリオ" panose="020B0604030504040204" pitchFamily="50" charset="-128"/>
              </a:rPr>
              <a:t>歳未満）</a:t>
            </a:r>
            <a:endParaRPr kumimoji="0" lang="en-US" altLang="ja-JP" sz="700" dirty="0">
              <a:latin typeface="Meiryo UI" panose="020B0604030504040204" pitchFamily="50" charset="-128"/>
              <a:ea typeface="Meiryo UI" panose="020B0604030504040204" pitchFamily="50" charset="-128"/>
              <a:cs typeface="メイリオ" panose="020B0604030504040204" pitchFamily="50" charset="-128"/>
            </a:endParaRPr>
          </a:p>
          <a:p>
            <a:pPr lvl="0" defTabSz="812740">
              <a:defRPr/>
            </a:pPr>
            <a:r>
              <a:rPr kumimoji="0" lang="ja-JP" altLang="en-US" sz="700" dirty="0">
                <a:latin typeface="Meiryo UI" panose="020B0604030504040204" pitchFamily="50" charset="-128"/>
                <a:ea typeface="Meiryo UI" panose="020B0604030504040204" pitchFamily="50" charset="-128"/>
                <a:cs typeface="メイリオ" panose="020B0604030504040204" pitchFamily="50" charset="-128"/>
              </a:rPr>
              <a:t>法制上の対応・システム改修</a:t>
            </a:r>
            <a:endParaRPr kumimoji="0" lang="en-US" altLang="ja-JP" sz="700" dirty="0">
              <a:latin typeface="Meiryo UI" panose="020B0604030504040204" pitchFamily="50" charset="-128"/>
              <a:ea typeface="Meiryo UI" panose="020B0604030504040204" pitchFamily="50" charset="-128"/>
              <a:cs typeface="メイリオ" panose="020B0604030504040204" pitchFamily="50" charset="-128"/>
            </a:endParaRPr>
          </a:p>
          <a:p>
            <a:pPr lvl="0" defTabSz="812740">
              <a:defRPr/>
            </a:pPr>
            <a:r>
              <a:rPr kumimoji="0" lang="en-US" altLang="ja-JP" sz="600" dirty="0">
                <a:latin typeface="Meiryo UI" panose="020B0604030504040204" pitchFamily="50" charset="-128"/>
                <a:ea typeface="Meiryo UI" panose="020B0604030504040204" pitchFamily="50" charset="-128"/>
                <a:cs typeface="メイリオ" panose="020B0604030504040204" pitchFamily="50" charset="-128"/>
              </a:rPr>
              <a:t>※</a:t>
            </a:r>
            <a:r>
              <a:rPr kumimoji="0" lang="ja-JP" altLang="en-US" sz="600" dirty="0">
                <a:latin typeface="Meiryo UI" panose="020B0604030504040204" pitchFamily="50" charset="-128"/>
                <a:ea typeface="Meiryo UI" panose="020B0604030504040204" pitchFamily="50" charset="-128"/>
                <a:cs typeface="メイリオ" panose="020B0604030504040204" pitchFamily="50" charset="-128"/>
              </a:rPr>
              <a:t>特定健診結果として保険者に提供された</a:t>
            </a:r>
            <a:r>
              <a:rPr kumimoji="0" lang="en-US" altLang="ja-JP" sz="600" dirty="0">
                <a:latin typeface="Meiryo UI" panose="020B0604030504040204" pitchFamily="50" charset="-128"/>
                <a:ea typeface="Meiryo UI" panose="020B0604030504040204" pitchFamily="50" charset="-128"/>
                <a:cs typeface="メイリオ" panose="020B0604030504040204" pitchFamily="50" charset="-128"/>
              </a:rPr>
              <a:t>40</a:t>
            </a:r>
            <a:r>
              <a:rPr kumimoji="0" lang="ja-JP" altLang="en-US" sz="600" dirty="0">
                <a:latin typeface="Meiryo UI" panose="020B0604030504040204" pitchFamily="50" charset="-128"/>
                <a:ea typeface="Meiryo UI" panose="020B0604030504040204" pitchFamily="50" charset="-128"/>
                <a:cs typeface="メイリオ" panose="020B0604030504040204" pitchFamily="50" charset="-128"/>
              </a:rPr>
              <a:t>歳以上の事業主健診の結果は、令和</a:t>
            </a:r>
            <a:endParaRPr kumimoji="0" lang="en-US" altLang="ja-JP" sz="600" dirty="0">
              <a:latin typeface="Meiryo UI" panose="020B0604030504040204" pitchFamily="50" charset="-128"/>
              <a:ea typeface="Meiryo UI" panose="020B0604030504040204" pitchFamily="50" charset="-128"/>
              <a:cs typeface="メイリオ" panose="020B0604030504040204" pitchFamily="50" charset="-128"/>
            </a:endParaRPr>
          </a:p>
          <a:p>
            <a:pPr marL="87313" lvl="0" defTabSz="812740">
              <a:defRPr/>
            </a:pPr>
            <a:r>
              <a:rPr kumimoji="0" lang="en-US" altLang="ja-JP" sz="600" dirty="0">
                <a:latin typeface="Meiryo UI" panose="020B0604030504040204" pitchFamily="50" charset="-128"/>
                <a:ea typeface="Meiryo UI" panose="020B0604030504040204" pitchFamily="50" charset="-128"/>
                <a:cs typeface="メイリオ" panose="020B0604030504040204" pitchFamily="50" charset="-128"/>
              </a:rPr>
              <a:t>3</a:t>
            </a:r>
            <a:r>
              <a:rPr kumimoji="0" lang="ja-JP" altLang="en-US" sz="600" dirty="0">
                <a:latin typeface="Meiryo UI" panose="020B0604030504040204" pitchFamily="50" charset="-128"/>
                <a:ea typeface="Meiryo UI" panose="020B0604030504040204" pitchFamily="50" charset="-128"/>
                <a:cs typeface="メイリオ" panose="020B0604030504040204" pitchFamily="50" charset="-128"/>
              </a:rPr>
              <a:t>年（</a:t>
            </a:r>
            <a:r>
              <a:rPr kumimoji="0" lang="en-US" altLang="ja-JP" sz="600" dirty="0">
                <a:latin typeface="Meiryo UI" panose="020B0604030504040204" pitchFamily="50" charset="-128"/>
                <a:ea typeface="Meiryo UI" panose="020B0604030504040204" pitchFamily="50" charset="-128"/>
                <a:cs typeface="メイリオ" panose="020B0604030504040204" pitchFamily="50" charset="-128"/>
              </a:rPr>
              <a:t>2021</a:t>
            </a:r>
            <a:r>
              <a:rPr kumimoji="0" lang="ja-JP" altLang="en-US" sz="600" dirty="0">
                <a:latin typeface="Meiryo UI" panose="020B0604030504040204" pitchFamily="50" charset="-128"/>
                <a:ea typeface="Meiryo UI" panose="020B0604030504040204" pitchFamily="50" charset="-128"/>
                <a:cs typeface="メイリオ" panose="020B0604030504040204" pitchFamily="50" charset="-128"/>
              </a:rPr>
              <a:t>年）</a:t>
            </a:r>
            <a:r>
              <a:rPr kumimoji="0" lang="en-US" altLang="ja-JP" sz="600" dirty="0">
                <a:latin typeface="Meiryo UI" panose="020B0604030504040204" pitchFamily="50" charset="-128"/>
                <a:ea typeface="Meiryo UI" panose="020B0604030504040204" pitchFamily="50" charset="-128"/>
                <a:cs typeface="メイリオ" panose="020B0604030504040204" pitchFamily="50" charset="-128"/>
              </a:rPr>
              <a:t>10</a:t>
            </a:r>
            <a:r>
              <a:rPr kumimoji="0" lang="ja-JP" altLang="en-US" sz="600" dirty="0">
                <a:latin typeface="Meiryo UI" panose="020B0604030504040204" pitchFamily="50" charset="-128"/>
                <a:ea typeface="Meiryo UI" panose="020B0604030504040204" pitchFamily="50" charset="-128"/>
                <a:cs typeface="メイリオ" panose="020B0604030504040204" pitchFamily="50" charset="-128"/>
              </a:rPr>
              <a:t>月から、マイナポータルを用いた本人閲覧が可能となっている</a:t>
            </a:r>
            <a:endParaRPr kumimoji="0" lang="ja-JP" altLang="ja-JP" sz="6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8" name="ホームベース 44">
            <a:extLst>
              <a:ext uri="{FF2B5EF4-FFF2-40B4-BE49-F238E27FC236}">
                <a16:creationId xmlns:a16="http://schemas.microsoft.com/office/drawing/2014/main" id="{EBF32E94-F544-45B8-BEC8-3E5B0F3A7FED}"/>
              </a:ext>
            </a:extLst>
          </p:cNvPr>
          <p:cNvSpPr/>
          <p:nvPr/>
        </p:nvSpPr>
        <p:spPr>
          <a:xfrm>
            <a:off x="5048144" y="1469981"/>
            <a:ext cx="3931469" cy="417648"/>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0" marR="0" lvl="0" indent="0" algn="ctr" defTabSz="812740" rtl="0" eaLnBrk="1" fontAlgn="auto" latinLnBrk="0" hangingPunct="1">
              <a:lnSpc>
                <a:spcPct val="100000"/>
              </a:lnSpc>
              <a:spcBef>
                <a:spcPts val="0"/>
              </a:spcBef>
              <a:spcAft>
                <a:spcPts val="0"/>
              </a:spcAft>
              <a:buClrTx/>
              <a:buSzTx/>
              <a:buFontTx/>
              <a:buNone/>
              <a:tabLst/>
              <a:defRPr/>
            </a:pPr>
            <a:r>
              <a:rPr kumimoji="1" lang="ja-JP" altLang="en-US" sz="7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システム整備でき次第、マイナポータルでの保険者に提供された</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事業主健診（</a:t>
            </a: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40</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歳未満）情報の</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ctr" defTabSz="81274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提供開始、マイナポータルと民間</a:t>
            </a: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PHR</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事業者の</a:t>
            </a: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API</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連携開始</a:t>
            </a:r>
          </a:p>
        </p:txBody>
      </p:sp>
      <p:sp>
        <p:nvSpPr>
          <p:cNvPr id="29" name="ホームベース 44">
            <a:extLst>
              <a:ext uri="{FF2B5EF4-FFF2-40B4-BE49-F238E27FC236}">
                <a16:creationId xmlns:a16="http://schemas.microsoft.com/office/drawing/2014/main" id="{FDC6CE0F-BA96-42A5-98F9-72C5BD08774F}"/>
              </a:ext>
            </a:extLst>
          </p:cNvPr>
          <p:cNvSpPr/>
          <p:nvPr/>
        </p:nvSpPr>
        <p:spPr>
          <a:xfrm>
            <a:off x="3249931" y="2367167"/>
            <a:ext cx="3643396"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algn="ctr" defTabSz="812740">
              <a:defRPr/>
            </a:pP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システム整備でき次第、随時提供開始</a:t>
            </a:r>
            <a:endParaRPr kumimoji="0" lang="ja-JP" altLang="en-US" sz="9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30" name="ホームベース 44">
            <a:extLst>
              <a:ext uri="{FF2B5EF4-FFF2-40B4-BE49-F238E27FC236}">
                <a16:creationId xmlns:a16="http://schemas.microsoft.com/office/drawing/2014/main" id="{7677B788-4F41-4FB6-A0BF-37E6F2514AB1}"/>
              </a:ext>
            </a:extLst>
          </p:cNvPr>
          <p:cNvSpPr/>
          <p:nvPr/>
        </p:nvSpPr>
        <p:spPr>
          <a:xfrm>
            <a:off x="6922849" y="2372519"/>
            <a:ext cx="2044049"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algn="ctr" defTabSz="812740">
              <a:defRPr/>
            </a:pPr>
            <a:r>
              <a:rPr kumimoji="0" lang="ja-JP" altLang="en-US" sz="900">
                <a:latin typeface="Meiryo UI" panose="020B0604030504040204" pitchFamily="50" charset="-128"/>
                <a:ea typeface="Meiryo UI" panose="020B0604030504040204" pitchFamily="50" charset="-128"/>
                <a:cs typeface="メイリオ" panose="020B0604030504040204" pitchFamily="50" charset="-128"/>
              </a:rPr>
              <a:t>マイナポータルでの学校健診情報の提供</a:t>
            </a:r>
            <a:endParaRPr kumimoji="0" lang="en-US" altLang="ja-JP" sz="900">
              <a:latin typeface="Meiryo UI" panose="020B0604030504040204" pitchFamily="50" charset="-128"/>
              <a:ea typeface="Meiryo UI" panose="020B0604030504040204" pitchFamily="50" charset="-128"/>
              <a:cs typeface="メイリオ" panose="020B0604030504040204" pitchFamily="50" charset="-128"/>
            </a:endParaRPr>
          </a:p>
          <a:p>
            <a:pPr lvl="0" algn="ctr" defTabSz="812740">
              <a:defRPr/>
            </a:pPr>
            <a:r>
              <a:rPr kumimoji="0" lang="en-US" altLang="ja-JP" sz="600">
                <a:latin typeface="Meiryo UI" panose="020B0604030504040204" pitchFamily="50" charset="-128"/>
                <a:ea typeface="Meiryo UI" panose="020B0604030504040204" pitchFamily="50" charset="-128"/>
                <a:cs typeface="メイリオ" panose="020B0604030504040204" pitchFamily="50" charset="-128"/>
              </a:rPr>
              <a:t>※</a:t>
            </a:r>
            <a:r>
              <a:rPr kumimoji="0" lang="ja-JP" altLang="en-US" sz="600">
                <a:latin typeface="Meiryo UI" panose="020B0604030504040204" pitchFamily="50" charset="-128"/>
                <a:ea typeface="Meiryo UI" panose="020B0604030504040204" pitchFamily="50" charset="-128"/>
                <a:cs typeface="メイリオ" panose="020B0604030504040204" pitchFamily="50" charset="-128"/>
              </a:rPr>
              <a:t>令和６年度（</a:t>
            </a:r>
            <a:r>
              <a:rPr kumimoji="0" lang="en-US" altLang="ja-JP" sz="600">
                <a:latin typeface="Meiryo UI" panose="020B0604030504040204" pitchFamily="50" charset="-128"/>
                <a:ea typeface="Meiryo UI" panose="020B0604030504040204" pitchFamily="50" charset="-128"/>
                <a:cs typeface="メイリオ" panose="020B0604030504040204" pitchFamily="50" charset="-128"/>
              </a:rPr>
              <a:t>2024</a:t>
            </a:r>
            <a:r>
              <a:rPr kumimoji="0" lang="ja-JP" altLang="en-US" sz="600">
                <a:latin typeface="Meiryo UI" panose="020B0604030504040204" pitchFamily="50" charset="-128"/>
                <a:ea typeface="Meiryo UI" panose="020B0604030504040204" pitchFamily="50" charset="-128"/>
                <a:cs typeface="メイリオ" panose="020B0604030504040204" pitchFamily="50" charset="-128"/>
              </a:rPr>
              <a:t>年度）中に全国の学校で対応</a:t>
            </a:r>
          </a:p>
        </p:txBody>
      </p:sp>
      <p:sp>
        <p:nvSpPr>
          <p:cNvPr id="31" name="テキスト ボックス 30">
            <a:extLst>
              <a:ext uri="{FF2B5EF4-FFF2-40B4-BE49-F238E27FC236}">
                <a16:creationId xmlns:a16="http://schemas.microsoft.com/office/drawing/2014/main" id="{B8858CB2-6E90-476B-9BAB-C0A98A8B1090}"/>
              </a:ext>
            </a:extLst>
          </p:cNvPr>
          <p:cNvSpPr txBox="1"/>
          <p:nvPr/>
        </p:nvSpPr>
        <p:spPr>
          <a:xfrm>
            <a:off x="3428098" y="4640945"/>
            <a:ext cx="5471500" cy="200055"/>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上記を含め、「データヘルス改革に関する工程表について」（令和３年６月厚生労働省）に基づく取組を着実に進める。</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41" name="ホームベース 44">
            <a:extLst>
              <a:ext uri="{FF2B5EF4-FFF2-40B4-BE49-F238E27FC236}">
                <a16:creationId xmlns:a16="http://schemas.microsoft.com/office/drawing/2014/main" id="{5406A04D-E75B-4FC3-80A3-597E9B05B715}"/>
              </a:ext>
            </a:extLst>
          </p:cNvPr>
          <p:cNvSpPr/>
          <p:nvPr/>
        </p:nvSpPr>
        <p:spPr>
          <a:xfrm>
            <a:off x="2719882" y="4861560"/>
            <a:ext cx="1718896" cy="378888"/>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オンライン診療を含めた遠隔医療の更なる活用</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に向けた基本方針を策定し、</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遠隔医療活用の好事例の展開を実施</a:t>
            </a:r>
          </a:p>
        </p:txBody>
      </p:sp>
      <p:sp>
        <p:nvSpPr>
          <p:cNvPr id="32" name="ホームベース 44">
            <a:extLst>
              <a:ext uri="{FF2B5EF4-FFF2-40B4-BE49-F238E27FC236}">
                <a16:creationId xmlns:a16="http://schemas.microsoft.com/office/drawing/2014/main" id="{FA6E1052-B663-4E25-BB70-D6EB3AA2A44F}"/>
              </a:ext>
            </a:extLst>
          </p:cNvPr>
          <p:cNvSpPr/>
          <p:nvPr/>
        </p:nvSpPr>
        <p:spPr>
          <a:xfrm>
            <a:off x="2886265" y="5271915"/>
            <a:ext cx="1545950" cy="351086"/>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600" dirty="0">
                <a:solidFill>
                  <a:prstClr val="black"/>
                </a:solidFill>
                <a:latin typeface="Meiryo UI" panose="020B0604030504040204" pitchFamily="50" charset="-128"/>
                <a:ea typeface="Meiryo UI" panose="020B0604030504040204" pitchFamily="50" charset="-128"/>
              </a:rPr>
              <a:t>オンライン服薬指導の更なる活用に向けた</a:t>
            </a:r>
            <a:endParaRPr lang="en-US" altLang="ja-JP" sz="600" dirty="0">
              <a:solidFill>
                <a:prstClr val="black"/>
              </a:solidFill>
              <a:latin typeface="Meiryo UI" panose="020B0604030504040204" pitchFamily="50" charset="-128"/>
              <a:ea typeface="Meiryo UI" panose="020B0604030504040204" pitchFamily="50" charset="-128"/>
            </a:endParaRPr>
          </a:p>
          <a:p>
            <a:pPr marL="88900" lvl="0" indent="-88900" algn="ctr">
              <a:defRPr/>
            </a:pPr>
            <a:r>
              <a:rPr lang="ja-JP" altLang="en-US" sz="600" dirty="0">
                <a:solidFill>
                  <a:prstClr val="black"/>
                </a:solidFill>
                <a:latin typeface="Meiryo UI" panose="020B0604030504040204" pitchFamily="50" charset="-128"/>
                <a:ea typeface="Meiryo UI" panose="020B0604030504040204" pitchFamily="50" charset="-128"/>
              </a:rPr>
              <a:t>実態調査の実施や在宅服薬指導のあり方など、</a:t>
            </a:r>
            <a:endParaRPr lang="en-US" altLang="ja-JP" sz="600" dirty="0">
              <a:solidFill>
                <a:prstClr val="black"/>
              </a:solidFill>
              <a:latin typeface="Meiryo UI" panose="020B0604030504040204" pitchFamily="50" charset="-128"/>
              <a:ea typeface="Meiryo UI" panose="020B0604030504040204" pitchFamily="50" charset="-128"/>
            </a:endParaRPr>
          </a:p>
          <a:p>
            <a:pPr marL="88900" lvl="0" indent="-88900" algn="ctr">
              <a:defRPr/>
            </a:pPr>
            <a:r>
              <a:rPr lang="ja-JP" altLang="en-US" sz="600" dirty="0">
                <a:solidFill>
                  <a:prstClr val="black"/>
                </a:solidFill>
                <a:latin typeface="Meiryo UI" panose="020B0604030504040204" pitchFamily="50" charset="-128"/>
                <a:ea typeface="Meiryo UI" panose="020B0604030504040204" pitchFamily="50" charset="-128"/>
              </a:rPr>
              <a:t>効果的に実施するための方策を検討</a:t>
            </a: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7" name="ホームベース 44">
            <a:extLst>
              <a:ext uri="{FF2B5EF4-FFF2-40B4-BE49-F238E27FC236}">
                <a16:creationId xmlns:a16="http://schemas.microsoft.com/office/drawing/2014/main" id="{B86818A2-7620-46E9-BEE1-EE63FCFCA648}"/>
              </a:ext>
            </a:extLst>
          </p:cNvPr>
          <p:cNvSpPr/>
          <p:nvPr/>
        </p:nvSpPr>
        <p:spPr>
          <a:xfrm>
            <a:off x="2045315" y="4941532"/>
            <a:ext cx="788324" cy="27798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50" dirty="0">
                <a:latin typeface="Meiryo UI" panose="020B0604030504040204" pitchFamily="50" charset="-128"/>
                <a:ea typeface="Meiryo UI" panose="020B0604030504040204" pitchFamily="50" charset="-128"/>
              </a:rPr>
              <a:t>オンライン診療の</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特例措置の</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恒久化に向けた検討</a:t>
            </a:r>
          </a:p>
        </p:txBody>
      </p:sp>
    </p:spTree>
    <p:extLst>
      <p:ext uri="{BB962C8B-B14F-4D97-AF65-F5344CB8AC3E}">
        <p14:creationId xmlns:p14="http://schemas.microsoft.com/office/powerpoint/2010/main" val="1091895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a:extLst>
              <a:ext uri="{FF2B5EF4-FFF2-40B4-BE49-F238E27FC236}">
                <a16:creationId xmlns:a16="http://schemas.microsoft.com/office/drawing/2014/main" id="{32E8DBC5-EE9E-460E-B637-92F79B97A2D5}"/>
              </a:ext>
            </a:extLst>
          </p:cNvPr>
          <p:cNvSpPr/>
          <p:nvPr/>
        </p:nvSpPr>
        <p:spPr>
          <a:xfrm>
            <a:off x="2059831" y="867335"/>
            <a:ext cx="841148" cy="5849380"/>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4135938394"/>
              </p:ext>
            </p:extLst>
          </p:nvPr>
        </p:nvGraphicFramePr>
        <p:xfrm>
          <a:off x="813043" y="360000"/>
          <a:ext cx="8203474" cy="6356715"/>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（２）準公共分野のデジタル化の推進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a:t>
                      </a:r>
                      <a:r>
                        <a:rPr lang="ja-JP" altLang="en-US" sz="800" dirty="0">
                          <a:solidFill>
                            <a:schemeClr val="tx1"/>
                          </a:solidFill>
                          <a:latin typeface="Meiryo UI" panose="020B0604030504040204" pitchFamily="50" charset="-128"/>
                          <a:ea typeface="Meiryo UI" panose="020B0604030504040204" pitchFamily="50" charset="-128"/>
                        </a:rPr>
                        <a:t>教育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教育現場における</a:t>
                      </a:r>
                      <a:r>
                        <a:rPr lang="en-US" altLang="ja-JP" sz="800" dirty="0">
                          <a:solidFill>
                            <a:schemeClr val="tx1"/>
                          </a:solidFill>
                          <a:latin typeface="Meiryo UI" panose="020B0604030504040204" pitchFamily="50" charset="-128"/>
                          <a:ea typeface="Meiryo UI" panose="020B0604030504040204" pitchFamily="50" charset="-128"/>
                        </a:rPr>
                        <a:t>ICT</a:t>
                      </a:r>
                      <a:r>
                        <a:rPr lang="ja-JP" altLang="en-US" sz="800" dirty="0">
                          <a:solidFill>
                            <a:schemeClr val="tx1"/>
                          </a:solidFill>
                          <a:latin typeface="Meiryo UI" panose="020B0604030504040204" pitchFamily="50" charset="-128"/>
                          <a:ea typeface="Meiryo UI" panose="020B0604030504040204" pitchFamily="50" charset="-128"/>
                        </a:rPr>
                        <a:t>利活用環境の強化など</a:t>
                      </a:r>
                      <a:r>
                        <a:rPr lang="en-US" altLang="ja-JP" sz="800" dirty="0">
                          <a:solidFill>
                            <a:schemeClr val="tx1"/>
                          </a:solidFill>
                          <a:latin typeface="Meiryo UI" panose="020B0604030504040204" pitchFamily="50" charset="-128"/>
                          <a:ea typeface="Meiryo UI" panose="020B0604030504040204" pitchFamily="50" charset="-128"/>
                        </a:rPr>
                        <a:t>GIGA</a:t>
                      </a:r>
                      <a:r>
                        <a:rPr lang="ja-JP" altLang="en-US" sz="800" dirty="0">
                          <a:solidFill>
                            <a:schemeClr val="tx1"/>
                          </a:solidFill>
                          <a:latin typeface="Meiryo UI" panose="020B0604030504040204" pitchFamily="50" charset="-128"/>
                          <a:ea typeface="Meiryo UI" panose="020B0604030504040204" pitchFamily="50" charset="-128"/>
                        </a:rPr>
                        <a:t>スクール構想の基盤整備</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教育データの利活用の促進とそれに必要な環境整備</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デジタル社会を見据えた教育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③防災</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防災情報アーキテクチャ等の検討</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地方公共団体等の防災業務のデジタル化の推進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被災者生活再建支援手続のデジタル化</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防災関係プラットフォームの構築</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④こども</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D73E0509-67A0-467E-B761-3D14DDE9D8DC}"/>
              </a:ext>
            </a:extLst>
          </p:cNvPr>
          <p:cNvSpPr/>
          <p:nvPr/>
        </p:nvSpPr>
        <p:spPr>
          <a:xfrm>
            <a:off x="2079804" y="1960895"/>
            <a:ext cx="80928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a:latin typeface="Meiryo UI" panose="020B0604030504040204" pitchFamily="50" charset="-128"/>
                <a:ea typeface="Meiryo UI" panose="020B0604030504040204" pitchFamily="50" charset="-128"/>
              </a:rPr>
              <a:t>端末の持ち帰りも含</a:t>
            </a:r>
            <a:endParaRPr lang="en-US" altLang="ja-JP" sz="600">
              <a:latin typeface="Meiryo UI" panose="020B0604030504040204" pitchFamily="50" charset="-128"/>
              <a:ea typeface="Meiryo UI" panose="020B0604030504040204" pitchFamily="50" charset="-128"/>
            </a:endParaRPr>
          </a:p>
          <a:p>
            <a:pPr marL="88900" indent="-88900" algn="ctr"/>
            <a:r>
              <a:rPr lang="ja-JP" altLang="en-US" sz="600">
                <a:latin typeface="Meiryo UI" panose="020B0604030504040204" pitchFamily="50" charset="-128"/>
                <a:ea typeface="Meiryo UI" panose="020B0604030504040204" pitchFamily="50" charset="-128"/>
              </a:rPr>
              <a:t>めた利活用に関する</a:t>
            </a:r>
            <a:endParaRPr lang="en-US" altLang="ja-JP" sz="600">
              <a:latin typeface="Meiryo UI" panose="020B0604030504040204" pitchFamily="50" charset="-128"/>
              <a:ea typeface="Meiryo UI" panose="020B0604030504040204" pitchFamily="50" charset="-128"/>
            </a:endParaRPr>
          </a:p>
          <a:p>
            <a:pPr marL="88900" indent="-88900" algn="ctr"/>
            <a:r>
              <a:rPr lang="ja-JP" altLang="en-US" sz="600">
                <a:latin typeface="Meiryo UI" panose="020B0604030504040204" pitchFamily="50" charset="-128"/>
                <a:ea typeface="Meiryo UI" panose="020B0604030504040204" pitchFamily="50" charset="-128"/>
              </a:rPr>
              <a:t>ガイドラインの策定</a:t>
            </a:r>
          </a:p>
        </p:txBody>
      </p:sp>
      <p:sp>
        <p:nvSpPr>
          <p:cNvPr id="8" name="ホームベース 44">
            <a:extLst>
              <a:ext uri="{FF2B5EF4-FFF2-40B4-BE49-F238E27FC236}">
                <a16:creationId xmlns:a16="http://schemas.microsoft.com/office/drawing/2014/main" id="{33F79A37-973F-41EB-B5B3-F224EBC27EC8}"/>
              </a:ext>
            </a:extLst>
          </p:cNvPr>
          <p:cNvSpPr/>
          <p:nvPr/>
        </p:nvSpPr>
        <p:spPr>
          <a:xfrm>
            <a:off x="2919697" y="1971277"/>
            <a:ext cx="152786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学校現場・保護者への周知</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実態や現場の声を踏まえ更なる改善</a:t>
            </a:r>
          </a:p>
        </p:txBody>
      </p:sp>
      <p:sp>
        <p:nvSpPr>
          <p:cNvPr id="9" name="ホームベース 44">
            <a:extLst>
              <a:ext uri="{FF2B5EF4-FFF2-40B4-BE49-F238E27FC236}">
                <a16:creationId xmlns:a16="http://schemas.microsoft.com/office/drawing/2014/main" id="{18D321EF-9C3A-4ECC-B4C4-9EC155DC1461}"/>
              </a:ext>
            </a:extLst>
          </p:cNvPr>
          <p:cNvSpPr/>
          <p:nvPr/>
        </p:nvSpPr>
        <p:spPr>
          <a:xfrm>
            <a:off x="4474537" y="1963930"/>
            <a:ext cx="453920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左記について、実態や現場の声を踏まえ更なる改善</a:t>
            </a:r>
          </a:p>
        </p:txBody>
      </p:sp>
      <p:sp>
        <p:nvSpPr>
          <p:cNvPr id="10" name="ホームベース 44">
            <a:extLst>
              <a:ext uri="{FF2B5EF4-FFF2-40B4-BE49-F238E27FC236}">
                <a16:creationId xmlns:a16="http://schemas.microsoft.com/office/drawing/2014/main" id="{7EC94D75-B22B-4381-BCE8-4608972E439C}"/>
              </a:ext>
            </a:extLst>
          </p:cNvPr>
          <p:cNvSpPr/>
          <p:nvPr/>
        </p:nvSpPr>
        <p:spPr>
          <a:xfrm>
            <a:off x="2079804" y="1625820"/>
            <a:ext cx="81769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教職員端末の整備支援</a:t>
            </a:r>
          </a:p>
        </p:txBody>
      </p:sp>
      <p:sp>
        <p:nvSpPr>
          <p:cNvPr id="14" name="ホームベース 44">
            <a:extLst>
              <a:ext uri="{FF2B5EF4-FFF2-40B4-BE49-F238E27FC236}">
                <a16:creationId xmlns:a16="http://schemas.microsoft.com/office/drawing/2014/main" id="{DB2D46C9-7836-4131-8670-9FB62DE38A62}"/>
              </a:ext>
            </a:extLst>
          </p:cNvPr>
          <p:cNvSpPr/>
          <p:nvPr/>
        </p:nvSpPr>
        <p:spPr>
          <a:xfrm>
            <a:off x="2079804" y="2299208"/>
            <a:ext cx="235508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児童生徒の１人１台端末の将来の在り方について検討</a:t>
            </a:r>
          </a:p>
        </p:txBody>
      </p:sp>
      <p:sp>
        <p:nvSpPr>
          <p:cNvPr id="15" name="ホームベース 44">
            <a:extLst>
              <a:ext uri="{FF2B5EF4-FFF2-40B4-BE49-F238E27FC236}">
                <a16:creationId xmlns:a16="http://schemas.microsoft.com/office/drawing/2014/main" id="{03A75861-CF3E-4ABE-8ED6-70CA64665664}"/>
              </a:ext>
            </a:extLst>
          </p:cNvPr>
          <p:cNvSpPr/>
          <p:nvPr/>
        </p:nvSpPr>
        <p:spPr>
          <a:xfrm>
            <a:off x="4474537" y="2299868"/>
            <a:ext cx="453923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端末の利活用等の実態や現場の声、検討結果も踏まえ、必要な措置の実施</a:t>
            </a:r>
          </a:p>
        </p:txBody>
      </p:sp>
      <p:sp>
        <p:nvSpPr>
          <p:cNvPr id="18" name="ホームベース 44">
            <a:extLst>
              <a:ext uri="{FF2B5EF4-FFF2-40B4-BE49-F238E27FC236}">
                <a16:creationId xmlns:a16="http://schemas.microsoft.com/office/drawing/2014/main" id="{366D798A-F036-4049-B254-EF5486EC43F1}"/>
              </a:ext>
            </a:extLst>
          </p:cNvPr>
          <p:cNvSpPr/>
          <p:nvPr/>
        </p:nvSpPr>
        <p:spPr>
          <a:xfrm>
            <a:off x="2079803" y="1302818"/>
            <a:ext cx="542589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700" dirty="0">
                <a:latin typeface="Meiryo UI" panose="020B0604030504040204" pitchFamily="50" charset="-128"/>
                <a:ea typeface="Meiryo UI" panose="020B0604030504040204" pitchFamily="50" charset="-128"/>
              </a:rPr>
              <a:t>1</a:t>
            </a:r>
            <a:r>
              <a:rPr lang="ja-JP" altLang="en-US" sz="700" dirty="0">
                <a:latin typeface="Meiryo UI" panose="020B0604030504040204" pitchFamily="50" charset="-128"/>
                <a:ea typeface="Meiryo UI" panose="020B0604030504040204" pitchFamily="50" charset="-128"/>
              </a:rPr>
              <a:t>人</a:t>
            </a:r>
            <a:r>
              <a:rPr lang="en-US" altLang="ja-JP" sz="700" dirty="0">
                <a:latin typeface="Meiryo UI" panose="020B0604030504040204" pitchFamily="50" charset="-128"/>
                <a:ea typeface="Meiryo UI" panose="020B0604030504040204" pitchFamily="50" charset="-128"/>
              </a:rPr>
              <a:t>1</a:t>
            </a:r>
            <a:r>
              <a:rPr lang="ja-JP" altLang="en-US" sz="700" dirty="0">
                <a:latin typeface="Meiryo UI" panose="020B0604030504040204" pitchFamily="50" charset="-128"/>
                <a:ea typeface="Meiryo UI" panose="020B0604030504040204" pitchFamily="50" charset="-128"/>
              </a:rPr>
              <a:t>台端末の利活用を更に推進するため、学校のネットワーク環境の点検・応急対応や</a:t>
            </a:r>
            <a:r>
              <a:rPr lang="en-US" altLang="ja-JP" sz="700" dirty="0">
                <a:latin typeface="Meiryo UI" panose="020B0604030504040204" pitchFamily="50" charset="-128"/>
                <a:ea typeface="Meiryo UI" panose="020B0604030504040204" pitchFamily="50" charset="-128"/>
              </a:rPr>
              <a:t>ICT</a:t>
            </a:r>
            <a:r>
              <a:rPr lang="ja-JP" altLang="en-US" sz="700" dirty="0">
                <a:latin typeface="Meiryo UI" panose="020B0604030504040204" pitchFamily="50" charset="-128"/>
                <a:ea typeface="Meiryo UI" panose="020B0604030504040204" pitchFamily="50" charset="-128"/>
              </a:rPr>
              <a:t>活用を支える人材の確保・育成を</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広域的かつ組織的に支援する「</a:t>
            </a:r>
            <a:r>
              <a:rPr lang="en-US" altLang="ja-JP" sz="700" dirty="0">
                <a:latin typeface="Meiryo UI" panose="020B0604030504040204" pitchFamily="50" charset="-128"/>
                <a:ea typeface="Meiryo UI" panose="020B0604030504040204" pitchFamily="50" charset="-128"/>
              </a:rPr>
              <a:t>GIGA</a:t>
            </a:r>
            <a:r>
              <a:rPr lang="ja-JP" altLang="en-US" sz="700" dirty="0">
                <a:latin typeface="Meiryo UI" panose="020B0604030504040204" pitchFamily="50" charset="-128"/>
                <a:ea typeface="Meiryo UI" panose="020B0604030504040204" pitchFamily="50" charset="-128"/>
              </a:rPr>
              <a:t>スクール運営支援センター」を各都道府県等に整備</a:t>
            </a:r>
            <a:endParaRPr lang="en-US" altLang="ja-JP" sz="700" dirty="0">
              <a:latin typeface="Meiryo UI" panose="020B0604030504040204" pitchFamily="50" charset="-128"/>
              <a:ea typeface="Meiryo UI" panose="020B0604030504040204" pitchFamily="50" charset="-128"/>
            </a:endParaRPr>
          </a:p>
        </p:txBody>
      </p:sp>
      <p:sp>
        <p:nvSpPr>
          <p:cNvPr id="19" name="ホームベース 44">
            <a:extLst>
              <a:ext uri="{FF2B5EF4-FFF2-40B4-BE49-F238E27FC236}">
                <a16:creationId xmlns:a16="http://schemas.microsoft.com/office/drawing/2014/main" id="{08E5E41A-474B-4F07-830B-47C741A3FB4F}"/>
              </a:ext>
            </a:extLst>
          </p:cNvPr>
          <p:cNvSpPr/>
          <p:nvPr/>
        </p:nvSpPr>
        <p:spPr>
          <a:xfrm>
            <a:off x="2079805" y="2639943"/>
            <a:ext cx="235508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学校と家庭との連絡のデジタル化を含めた校務の</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デジタル化の推進に向けて、専門家の知見も踏まえて検討</a:t>
            </a:r>
            <a:endParaRPr lang="en-US" altLang="ja-JP" sz="700">
              <a:latin typeface="Meiryo UI" panose="020B0604030504040204" pitchFamily="50" charset="-128"/>
              <a:ea typeface="Meiryo UI" panose="020B0604030504040204" pitchFamily="50" charset="-128"/>
            </a:endParaRPr>
          </a:p>
        </p:txBody>
      </p:sp>
      <p:sp>
        <p:nvSpPr>
          <p:cNvPr id="20" name="ホームベース 44">
            <a:extLst>
              <a:ext uri="{FF2B5EF4-FFF2-40B4-BE49-F238E27FC236}">
                <a16:creationId xmlns:a16="http://schemas.microsoft.com/office/drawing/2014/main" id="{CDA435E4-D4CE-4236-891E-88D01DDB2FBC}"/>
              </a:ext>
            </a:extLst>
          </p:cNvPr>
          <p:cNvSpPr/>
          <p:nvPr/>
        </p:nvSpPr>
        <p:spPr>
          <a:xfrm>
            <a:off x="4474537" y="2652093"/>
            <a:ext cx="453920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左記の検討を踏まえた措置の実施</a:t>
            </a:r>
            <a:endParaRPr lang="ja-JP" altLang="en-US" sz="900" strike="sngStrike">
              <a:latin typeface="Meiryo UI" panose="020B0604030504040204" pitchFamily="50" charset="-128"/>
              <a:ea typeface="Meiryo UI" panose="020B0604030504040204" pitchFamily="50" charset="-128"/>
            </a:endParaRPr>
          </a:p>
        </p:txBody>
      </p:sp>
      <p:sp>
        <p:nvSpPr>
          <p:cNvPr id="21" name="ホームベース 44">
            <a:extLst>
              <a:ext uri="{FF2B5EF4-FFF2-40B4-BE49-F238E27FC236}">
                <a16:creationId xmlns:a16="http://schemas.microsoft.com/office/drawing/2014/main" id="{C03FBEA3-EE8B-499B-8EF7-F75A9D5E1D7F}"/>
              </a:ext>
            </a:extLst>
          </p:cNvPr>
          <p:cNvSpPr/>
          <p:nvPr/>
        </p:nvSpPr>
        <p:spPr>
          <a:xfrm>
            <a:off x="2079804" y="3461442"/>
            <a:ext cx="692610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デジタル社会を見据えた教育について関係省庁で検討し、その結果に基づき随時、必要な制度的その他の措置を講ずる</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2" name="テキスト ボックス 21">
            <a:extLst>
              <a:ext uri="{FF2B5EF4-FFF2-40B4-BE49-F238E27FC236}">
                <a16:creationId xmlns:a16="http://schemas.microsoft.com/office/drawing/2014/main" id="{51A41695-2900-4FBF-A140-57AC0DDF5E87}"/>
              </a:ext>
            </a:extLst>
          </p:cNvPr>
          <p:cNvSpPr txBox="1"/>
          <p:nvPr/>
        </p:nvSpPr>
        <p:spPr>
          <a:xfrm>
            <a:off x="3446163" y="3756189"/>
            <a:ext cx="5471500" cy="200055"/>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a:t>
            </a:r>
            <a:r>
              <a:rPr kumimoji="1" lang="ja-JP" altLang="en-US"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上記を含め、「教育データ利活用ロードマップ」等に基づく取組を着実に進める。</a:t>
            </a:r>
            <a:endParaRPr kumimoji="1" lang="en-US" altLang="ja-JP"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25" name="ホームベース 9">
            <a:extLst>
              <a:ext uri="{FF2B5EF4-FFF2-40B4-BE49-F238E27FC236}">
                <a16:creationId xmlns:a16="http://schemas.microsoft.com/office/drawing/2014/main" id="{488753FF-7ADB-491B-8683-C5E891193CF3}"/>
              </a:ext>
            </a:extLst>
          </p:cNvPr>
          <p:cNvSpPr/>
          <p:nvPr/>
        </p:nvSpPr>
        <p:spPr>
          <a:xfrm>
            <a:off x="4474536" y="3051037"/>
            <a:ext cx="454155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検討結果を踏まえ、希望する家庭・学校</a:t>
            </a: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における活用を実現できるように取り組む</a:t>
            </a:r>
          </a:p>
        </p:txBody>
      </p:sp>
      <p:sp>
        <p:nvSpPr>
          <p:cNvPr id="26" name="ホームベース 13">
            <a:extLst>
              <a:ext uri="{FF2B5EF4-FFF2-40B4-BE49-F238E27FC236}">
                <a16:creationId xmlns:a16="http://schemas.microsoft.com/office/drawing/2014/main" id="{4BF9858B-E2F0-43A3-BCFF-9824788AC8C4}"/>
              </a:ext>
            </a:extLst>
          </p:cNvPr>
          <p:cNvSpPr/>
          <p:nvPr/>
        </p:nvSpPr>
        <p:spPr>
          <a:xfrm>
            <a:off x="2079804" y="3051037"/>
            <a:ext cx="235884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650" dirty="0">
                <a:latin typeface="Meiryo UI" panose="020B0604030504040204" pitchFamily="50" charset="-128"/>
                <a:ea typeface="Meiryo UI" panose="020B0604030504040204" pitchFamily="50" charset="-128"/>
              </a:rPr>
              <a:t>マイナンバーカードを活用した転校時等の</a:t>
            </a:r>
            <a:endParaRPr lang="en-US" altLang="ja-JP" sz="650" dirty="0">
              <a:latin typeface="Meiryo UI" panose="020B0604030504040204" pitchFamily="50" charset="-128"/>
              <a:ea typeface="Meiryo UI" panose="020B0604030504040204" pitchFamily="50" charset="-128"/>
            </a:endParaRPr>
          </a:p>
          <a:p>
            <a:pPr marL="88900" lvl="0" indent="-88900" algn="ctr"/>
            <a:r>
              <a:rPr lang="ja-JP" altLang="en-US" sz="650" dirty="0">
                <a:latin typeface="Meiryo UI" panose="020B0604030504040204" pitchFamily="50" charset="-128"/>
                <a:ea typeface="Meiryo UI" panose="020B0604030504040204" pitchFamily="50" charset="-128"/>
              </a:rPr>
              <a:t>教育データの持ち運び等の方策を検討</a:t>
            </a:r>
            <a:endParaRPr lang="en-US" altLang="ja-JP" sz="650" dirty="0">
              <a:latin typeface="Meiryo UI" panose="020B0604030504040204" pitchFamily="50" charset="-128"/>
              <a:ea typeface="Meiryo UI" panose="020B0604030504040204" pitchFamily="50" charset="-128"/>
            </a:endParaRPr>
          </a:p>
          <a:p>
            <a:pPr marL="88900" lvl="0" indent="-88900" algn="ctr"/>
            <a:r>
              <a:rPr lang="ja-JP" altLang="en-US" sz="650" dirty="0">
                <a:latin typeface="Meiryo UI" panose="020B0604030504040204" pitchFamily="50" charset="-128"/>
                <a:ea typeface="Meiryo UI" panose="020B0604030504040204" pitchFamily="50" charset="-128"/>
              </a:rPr>
              <a:t>（事業の中で具体的な事例を検証）</a:t>
            </a:r>
          </a:p>
        </p:txBody>
      </p:sp>
      <p:sp>
        <p:nvSpPr>
          <p:cNvPr id="29" name="ホームベース 44">
            <a:extLst>
              <a:ext uri="{FF2B5EF4-FFF2-40B4-BE49-F238E27FC236}">
                <a16:creationId xmlns:a16="http://schemas.microsoft.com/office/drawing/2014/main" id="{AFA3A912-9AA0-416D-9D09-B665DA27A423}"/>
              </a:ext>
            </a:extLst>
          </p:cNvPr>
          <p:cNvSpPr/>
          <p:nvPr/>
        </p:nvSpPr>
        <p:spPr>
          <a:xfrm>
            <a:off x="2079804" y="5617208"/>
            <a:ext cx="81399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防災</a:t>
            </a:r>
            <a:r>
              <a:rPr lang="en-US" altLang="ja-JP" sz="700">
                <a:latin typeface="Meiryo UI" panose="020B0604030504040204" pitchFamily="50" charset="-128"/>
                <a:ea typeface="Meiryo UI" panose="020B0604030504040204" pitchFamily="50" charset="-128"/>
              </a:rPr>
              <a:t>PF</a:t>
            </a:r>
            <a:endParaRPr lang="en-US" altLang="ja-JP" sz="700" strike="sngStrike">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基本構想</a:t>
            </a:r>
          </a:p>
        </p:txBody>
      </p:sp>
      <p:sp>
        <p:nvSpPr>
          <p:cNvPr id="30" name="ホームベース 44">
            <a:extLst>
              <a:ext uri="{FF2B5EF4-FFF2-40B4-BE49-F238E27FC236}">
                <a16:creationId xmlns:a16="http://schemas.microsoft.com/office/drawing/2014/main" id="{D1D7810E-C992-4C4B-A4AB-A6789447C020}"/>
              </a:ext>
            </a:extLst>
          </p:cNvPr>
          <p:cNvSpPr/>
          <p:nvPr/>
        </p:nvSpPr>
        <p:spPr>
          <a:xfrm>
            <a:off x="2079804" y="4331148"/>
            <a:ext cx="692610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防災情報のアーキテクチャや新たなサービスのニーズ等を踏まえ、関係省庁は各種制度・運用について不断の見直しを行っていく</a:t>
            </a:r>
          </a:p>
        </p:txBody>
      </p:sp>
      <p:sp>
        <p:nvSpPr>
          <p:cNvPr id="32" name="ホームベース 44">
            <a:extLst>
              <a:ext uri="{FF2B5EF4-FFF2-40B4-BE49-F238E27FC236}">
                <a16:creationId xmlns:a16="http://schemas.microsoft.com/office/drawing/2014/main" id="{B4564E78-5458-4AD0-BE2D-43564AC2153F}"/>
              </a:ext>
            </a:extLst>
          </p:cNvPr>
          <p:cNvSpPr/>
          <p:nvPr/>
        </p:nvSpPr>
        <p:spPr>
          <a:xfrm>
            <a:off x="2079804" y="5119508"/>
            <a:ext cx="809289" cy="22899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被災者支援制度</a:t>
            </a:r>
            <a:endParaRPr lang="en-US" altLang="ja-JP" sz="700">
              <a:latin typeface="Meiryo UI" panose="020B0604030504040204" pitchFamily="50" charset="-128"/>
              <a:ea typeface="Meiryo UI" panose="020B0604030504040204" pitchFamily="50" charset="-128"/>
            </a:endParaRPr>
          </a:p>
          <a:p>
            <a:pPr marL="88900" indent="-88900" algn="ctr"/>
            <a:r>
              <a:rPr lang="en-US" altLang="ja-JP" sz="700">
                <a:latin typeface="Meiryo UI" panose="020B0604030504040204" pitchFamily="50" charset="-128"/>
                <a:ea typeface="Meiryo UI" panose="020B0604030504040204" pitchFamily="50" charset="-128"/>
              </a:rPr>
              <a:t>DB</a:t>
            </a:r>
            <a:r>
              <a:rPr lang="ja-JP" altLang="en-US" sz="700">
                <a:latin typeface="Meiryo UI" panose="020B0604030504040204" pitchFamily="50" charset="-128"/>
                <a:ea typeface="Meiryo UI" panose="020B0604030504040204" pitchFamily="50" charset="-128"/>
              </a:rPr>
              <a:t>構築</a:t>
            </a:r>
          </a:p>
        </p:txBody>
      </p:sp>
      <p:sp>
        <p:nvSpPr>
          <p:cNvPr id="33" name="ホームベース 44">
            <a:extLst>
              <a:ext uri="{FF2B5EF4-FFF2-40B4-BE49-F238E27FC236}">
                <a16:creationId xmlns:a16="http://schemas.microsoft.com/office/drawing/2014/main" id="{3990D6A8-EFFB-450A-BBAA-139ECD49FA0D}"/>
              </a:ext>
            </a:extLst>
          </p:cNvPr>
          <p:cNvSpPr/>
          <p:nvPr/>
        </p:nvSpPr>
        <p:spPr>
          <a:xfrm>
            <a:off x="2907030" y="5132283"/>
            <a:ext cx="6095777" cy="40088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周知・利用の促進</a:t>
            </a:r>
            <a:endParaRPr lang="en-US" altLang="ja-JP" sz="900" dirty="0">
              <a:latin typeface="Meiryo UI" panose="020B0604030504040204" pitchFamily="50" charset="-128"/>
              <a:ea typeface="Meiryo UI" panose="020B0604030504040204" pitchFamily="50" charset="-128"/>
            </a:endParaRPr>
          </a:p>
          <a:p>
            <a:pPr marL="88900" indent="-88900" algn="ctr"/>
            <a:endParaRPr lang="ja-JP" altLang="en-US" sz="700" dirty="0">
              <a:latin typeface="Meiryo UI" panose="020B0604030504040204" pitchFamily="50" charset="-128"/>
              <a:ea typeface="Meiryo UI" panose="020B0604030504040204" pitchFamily="50" charset="-128"/>
            </a:endParaRPr>
          </a:p>
        </p:txBody>
      </p:sp>
      <p:sp>
        <p:nvSpPr>
          <p:cNvPr id="34" name="ホームベース 44">
            <a:extLst>
              <a:ext uri="{FF2B5EF4-FFF2-40B4-BE49-F238E27FC236}">
                <a16:creationId xmlns:a16="http://schemas.microsoft.com/office/drawing/2014/main" id="{21D81A78-83EF-48D4-A2D2-54A0A907303B}"/>
              </a:ext>
            </a:extLst>
          </p:cNvPr>
          <p:cNvSpPr/>
          <p:nvPr/>
        </p:nvSpPr>
        <p:spPr>
          <a:xfrm>
            <a:off x="2079804" y="5361448"/>
            <a:ext cx="3891173" cy="15528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添付書類の省略化・電子化について被災者生活再建支援法人等と調整</a:t>
            </a:r>
          </a:p>
        </p:txBody>
      </p:sp>
      <p:sp>
        <p:nvSpPr>
          <p:cNvPr id="35" name="ホームベース 44">
            <a:extLst>
              <a:ext uri="{FF2B5EF4-FFF2-40B4-BE49-F238E27FC236}">
                <a16:creationId xmlns:a16="http://schemas.microsoft.com/office/drawing/2014/main" id="{E487AA9F-21E8-41D1-92CE-646BB4A9C053}"/>
              </a:ext>
            </a:extLst>
          </p:cNvPr>
          <p:cNvSpPr/>
          <p:nvPr/>
        </p:nvSpPr>
        <p:spPr>
          <a:xfrm>
            <a:off x="6001694" y="5377263"/>
            <a:ext cx="3008280" cy="16036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調整が整ったものから順次省略化・電子化を行う</a:t>
            </a:r>
          </a:p>
        </p:txBody>
      </p:sp>
      <p:sp>
        <p:nvSpPr>
          <p:cNvPr id="36" name="ホームベース 44">
            <a:extLst>
              <a:ext uri="{FF2B5EF4-FFF2-40B4-BE49-F238E27FC236}">
                <a16:creationId xmlns:a16="http://schemas.microsoft.com/office/drawing/2014/main" id="{BDBD838B-B5BC-47B6-8579-F4F74077B01D}"/>
              </a:ext>
            </a:extLst>
          </p:cNvPr>
          <p:cNvSpPr/>
          <p:nvPr/>
        </p:nvSpPr>
        <p:spPr>
          <a:xfrm>
            <a:off x="4474537" y="4668581"/>
            <a:ext cx="4531376"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検討結果を踏まえ、実態や現場の声を踏まえデジタル化を促進</a:t>
            </a:r>
          </a:p>
        </p:txBody>
      </p:sp>
      <p:sp>
        <p:nvSpPr>
          <p:cNvPr id="37" name="ホームベース 44">
            <a:extLst>
              <a:ext uri="{FF2B5EF4-FFF2-40B4-BE49-F238E27FC236}">
                <a16:creationId xmlns:a16="http://schemas.microsoft.com/office/drawing/2014/main" id="{430D238F-1647-463D-9810-D19DA946BE43}"/>
              </a:ext>
            </a:extLst>
          </p:cNvPr>
          <p:cNvSpPr/>
          <p:nvPr/>
        </p:nvSpPr>
        <p:spPr>
          <a:xfrm>
            <a:off x="2079804" y="4648485"/>
            <a:ext cx="2355080"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地方公共団体の防災業務のデジタル化に向けた検討</a:t>
            </a:r>
            <a:endParaRPr lang="en-US" altLang="ja-JP" sz="800" dirty="0">
              <a:latin typeface="Meiryo UI" panose="020B0604030504040204" pitchFamily="50" charset="-128"/>
              <a:ea typeface="Meiryo UI" panose="020B0604030504040204" pitchFamily="50" charset="-128"/>
            </a:endParaRPr>
          </a:p>
          <a:p>
            <a:pPr marL="88900" indent="-88900" algn="ctr"/>
            <a:endParaRPr lang="ja-JP" altLang="en-US" sz="700" dirty="0">
              <a:latin typeface="Meiryo UI" panose="020B0604030504040204" pitchFamily="50" charset="-128"/>
              <a:ea typeface="Meiryo UI" panose="020B0604030504040204" pitchFamily="50" charset="-128"/>
            </a:endParaRPr>
          </a:p>
        </p:txBody>
      </p:sp>
      <p:sp>
        <p:nvSpPr>
          <p:cNvPr id="38" name="ホームベース 44">
            <a:extLst>
              <a:ext uri="{FF2B5EF4-FFF2-40B4-BE49-F238E27FC236}">
                <a16:creationId xmlns:a16="http://schemas.microsoft.com/office/drawing/2014/main" id="{6D3BF8F5-3CB5-4FF0-A0C3-E95209D4CE1B}"/>
              </a:ext>
            </a:extLst>
          </p:cNvPr>
          <p:cNvSpPr/>
          <p:nvPr/>
        </p:nvSpPr>
        <p:spPr>
          <a:xfrm>
            <a:off x="2079804" y="4853519"/>
            <a:ext cx="2224124" cy="145176"/>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避難所運営のデジタル化推進検討</a:t>
            </a:r>
            <a:endParaRPr lang="en-US" altLang="ja-JP" sz="700" dirty="0">
              <a:latin typeface="Meiryo UI" panose="020B0604030504040204" pitchFamily="50" charset="-128"/>
              <a:ea typeface="Meiryo UI" panose="020B0604030504040204" pitchFamily="50" charset="-128"/>
            </a:endParaRPr>
          </a:p>
        </p:txBody>
      </p:sp>
      <p:sp>
        <p:nvSpPr>
          <p:cNvPr id="45" name="ホームベース 44">
            <a:extLst>
              <a:ext uri="{FF2B5EF4-FFF2-40B4-BE49-F238E27FC236}">
                <a16:creationId xmlns:a16="http://schemas.microsoft.com/office/drawing/2014/main" id="{A933A8BC-3115-4579-A6C6-7D05D086E2EF}"/>
              </a:ext>
            </a:extLst>
          </p:cNvPr>
          <p:cNvSpPr/>
          <p:nvPr/>
        </p:nvSpPr>
        <p:spPr>
          <a:xfrm>
            <a:off x="2079803" y="4013752"/>
            <a:ext cx="3891173" cy="288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highlight>
                  <a:srgbClr val="DBEEF4"/>
                </a:highlight>
                <a:latin typeface="Meiryo UI" panose="020B0604030504040204" pitchFamily="50" charset="-128"/>
                <a:ea typeface="Meiryo UI" panose="020B0604030504040204" pitchFamily="50" charset="-128"/>
              </a:rPr>
              <a:t>防災情報アーキテクチャの検討</a:t>
            </a:r>
          </a:p>
        </p:txBody>
      </p:sp>
      <p:sp>
        <p:nvSpPr>
          <p:cNvPr id="47" name="ホームベース 44">
            <a:extLst>
              <a:ext uri="{FF2B5EF4-FFF2-40B4-BE49-F238E27FC236}">
                <a16:creationId xmlns:a16="http://schemas.microsoft.com/office/drawing/2014/main" id="{CD0392C4-56FE-47D2-BC6A-97012C35B3A7}"/>
              </a:ext>
            </a:extLst>
          </p:cNvPr>
          <p:cNvSpPr/>
          <p:nvPr/>
        </p:nvSpPr>
        <p:spPr>
          <a:xfrm>
            <a:off x="2907030" y="5621007"/>
            <a:ext cx="6092312" cy="27909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防災</a:t>
            </a:r>
            <a:r>
              <a:rPr lang="en-US" altLang="ja-JP" sz="900" dirty="0">
                <a:latin typeface="Meiryo UI" panose="020B0604030504040204" pitchFamily="50" charset="-128"/>
                <a:ea typeface="Meiryo UI" panose="020B0604030504040204" pitchFamily="50" charset="-128"/>
              </a:rPr>
              <a:t>PF</a:t>
            </a:r>
            <a:r>
              <a:rPr lang="ja-JP" altLang="en-US" sz="900" dirty="0">
                <a:latin typeface="Meiryo UI" panose="020B0604030504040204" pitchFamily="50" charset="-128"/>
                <a:ea typeface="Meiryo UI" panose="020B0604030504040204" pitchFamily="50" charset="-128"/>
              </a:rPr>
              <a:t>構築</a:t>
            </a:r>
            <a:endParaRPr lang="en-US" altLang="ja-JP" sz="900" dirty="0">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60B6E0E4-6C15-4283-8044-4A45DEFDFE1E}"/>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39" name="ホームベース 44">
            <a:extLst>
              <a:ext uri="{FF2B5EF4-FFF2-40B4-BE49-F238E27FC236}">
                <a16:creationId xmlns:a16="http://schemas.microsoft.com/office/drawing/2014/main" id="{FB94197E-5499-4ED6-ACA3-A362C6A256FF}"/>
              </a:ext>
            </a:extLst>
          </p:cNvPr>
          <p:cNvSpPr/>
          <p:nvPr/>
        </p:nvSpPr>
        <p:spPr>
          <a:xfrm>
            <a:off x="4474537" y="6037933"/>
            <a:ext cx="4539202" cy="576064"/>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実証事業を踏まえ、データ連携やそれを実現するシステムの在り方について、関係省庁が一体となって検討</a:t>
            </a:r>
          </a:p>
        </p:txBody>
      </p:sp>
      <p:sp>
        <p:nvSpPr>
          <p:cNvPr id="40" name="ホームベース 44">
            <a:extLst>
              <a:ext uri="{FF2B5EF4-FFF2-40B4-BE49-F238E27FC236}">
                <a16:creationId xmlns:a16="http://schemas.microsoft.com/office/drawing/2014/main" id="{821B0F07-C7D4-430F-B276-1C15E2E4C099}"/>
              </a:ext>
            </a:extLst>
          </p:cNvPr>
          <p:cNvSpPr/>
          <p:nvPr/>
        </p:nvSpPr>
        <p:spPr>
          <a:xfrm>
            <a:off x="2079804" y="6020374"/>
            <a:ext cx="2370276" cy="576064"/>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こどもに関する各種データの連携による支援実証事業の実施</a:t>
            </a:r>
          </a:p>
        </p:txBody>
      </p:sp>
      <p:sp>
        <p:nvSpPr>
          <p:cNvPr id="41" name="ホームベース 44">
            <a:extLst>
              <a:ext uri="{FF2B5EF4-FFF2-40B4-BE49-F238E27FC236}">
                <a16:creationId xmlns:a16="http://schemas.microsoft.com/office/drawing/2014/main" id="{572E1805-C962-49D5-A43A-A5C806A0D17E}"/>
              </a:ext>
            </a:extLst>
          </p:cNvPr>
          <p:cNvSpPr/>
          <p:nvPr/>
        </p:nvSpPr>
        <p:spPr>
          <a:xfrm>
            <a:off x="2638709" y="6211823"/>
            <a:ext cx="1758170" cy="192056"/>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ユースケース・データ項目・制度面・運用面の課題整理等</a:t>
            </a:r>
            <a:endParaRPr lang="en-US" altLang="ja-JP" sz="600" dirty="0">
              <a:latin typeface="Meiryo UI" panose="020B0604030504040204" pitchFamily="50" charset="-128"/>
              <a:ea typeface="Meiryo UI" panose="020B0604030504040204" pitchFamily="50" charset="-128"/>
            </a:endParaRPr>
          </a:p>
        </p:txBody>
      </p:sp>
      <p:sp>
        <p:nvSpPr>
          <p:cNvPr id="46" name="ホームベース 44">
            <a:extLst>
              <a:ext uri="{FF2B5EF4-FFF2-40B4-BE49-F238E27FC236}">
                <a16:creationId xmlns:a16="http://schemas.microsoft.com/office/drawing/2014/main" id="{D04B06A7-280A-410E-8FF5-6FFE497C4A42}"/>
              </a:ext>
            </a:extLst>
          </p:cNvPr>
          <p:cNvSpPr/>
          <p:nvPr/>
        </p:nvSpPr>
        <p:spPr>
          <a:xfrm>
            <a:off x="2287179" y="6417800"/>
            <a:ext cx="568526" cy="163996"/>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自治体公募</a:t>
            </a:r>
            <a:endParaRPr lang="en-US" altLang="ja-JP" sz="700" dirty="0">
              <a:latin typeface="Meiryo UI" panose="020B0604030504040204" pitchFamily="50" charset="-128"/>
              <a:ea typeface="Meiryo UI" panose="020B0604030504040204" pitchFamily="50" charset="-128"/>
            </a:endParaRPr>
          </a:p>
        </p:txBody>
      </p:sp>
      <p:sp>
        <p:nvSpPr>
          <p:cNvPr id="49" name="ホームベース 44">
            <a:extLst>
              <a:ext uri="{FF2B5EF4-FFF2-40B4-BE49-F238E27FC236}">
                <a16:creationId xmlns:a16="http://schemas.microsoft.com/office/drawing/2014/main" id="{E0C3AF63-FC6F-40CE-A60D-D87E9461C080}"/>
              </a:ext>
            </a:extLst>
          </p:cNvPr>
          <p:cNvSpPr/>
          <p:nvPr/>
        </p:nvSpPr>
        <p:spPr>
          <a:xfrm>
            <a:off x="3369331" y="6417800"/>
            <a:ext cx="1068699" cy="163996"/>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自治体における実証</a:t>
            </a:r>
            <a:endParaRPr lang="en-US" altLang="ja-JP" sz="700" dirty="0">
              <a:latin typeface="Meiryo UI" panose="020B0604030504040204" pitchFamily="50" charset="-128"/>
              <a:ea typeface="Meiryo UI" panose="020B0604030504040204" pitchFamily="50" charset="-128"/>
            </a:endParaRPr>
          </a:p>
        </p:txBody>
      </p:sp>
      <p:sp>
        <p:nvSpPr>
          <p:cNvPr id="43" name="ホームベース 44">
            <a:extLst>
              <a:ext uri="{FF2B5EF4-FFF2-40B4-BE49-F238E27FC236}">
                <a16:creationId xmlns:a16="http://schemas.microsoft.com/office/drawing/2014/main" id="{4A265E1C-E1C6-4F18-84B8-08B6D57690C8}"/>
              </a:ext>
            </a:extLst>
          </p:cNvPr>
          <p:cNvSpPr/>
          <p:nvPr/>
        </p:nvSpPr>
        <p:spPr>
          <a:xfrm>
            <a:off x="4504804" y="1626480"/>
            <a:ext cx="448704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次期の教育</a:t>
            </a:r>
            <a:r>
              <a:rPr lang="en-US" altLang="ja-JP" sz="900" dirty="0">
                <a:latin typeface="Meiryo UI" panose="020B0604030504040204" pitchFamily="50" charset="-128"/>
                <a:ea typeface="Meiryo UI" panose="020B0604030504040204" pitchFamily="50" charset="-128"/>
              </a:rPr>
              <a:t>ICT</a:t>
            </a:r>
            <a:r>
              <a:rPr lang="ja-JP" altLang="en-US" sz="900" dirty="0">
                <a:latin typeface="Meiryo UI" panose="020B0604030504040204" pitchFamily="50" charset="-128"/>
                <a:ea typeface="Meiryo UI" panose="020B0604030504040204" pitchFamily="50" charset="-128"/>
              </a:rPr>
              <a:t>環境整備計画への反映</a:t>
            </a:r>
          </a:p>
        </p:txBody>
      </p:sp>
      <p:sp>
        <p:nvSpPr>
          <p:cNvPr id="44" name="ホームベース 44">
            <a:extLst>
              <a:ext uri="{FF2B5EF4-FFF2-40B4-BE49-F238E27FC236}">
                <a16:creationId xmlns:a16="http://schemas.microsoft.com/office/drawing/2014/main" id="{3626254F-15D1-4E6E-B2DD-A3816282044B}"/>
              </a:ext>
            </a:extLst>
          </p:cNvPr>
          <p:cNvSpPr/>
          <p:nvPr/>
        </p:nvSpPr>
        <p:spPr>
          <a:xfrm>
            <a:off x="2919697" y="1632434"/>
            <a:ext cx="153775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次期の教育</a:t>
            </a:r>
            <a:r>
              <a:rPr lang="en-US" altLang="ja-JP" sz="600" dirty="0">
                <a:latin typeface="Meiryo UI" panose="020B0604030504040204" pitchFamily="50" charset="-128"/>
                <a:ea typeface="Meiryo UI" panose="020B0604030504040204" pitchFamily="50" charset="-128"/>
              </a:rPr>
              <a:t>ICT</a:t>
            </a:r>
            <a:r>
              <a:rPr lang="ja-JP" altLang="en-US" sz="600" dirty="0">
                <a:latin typeface="Meiryo UI" panose="020B0604030504040204" pitchFamily="50" charset="-128"/>
                <a:ea typeface="Meiryo UI" panose="020B0604030504040204" pitchFamily="50" charset="-128"/>
              </a:rPr>
              <a:t>環境整備計画への反映の検討</a:t>
            </a:r>
          </a:p>
        </p:txBody>
      </p:sp>
    </p:spTree>
    <p:extLst>
      <p:ext uri="{BB962C8B-B14F-4D97-AF65-F5344CB8AC3E}">
        <p14:creationId xmlns:p14="http://schemas.microsoft.com/office/powerpoint/2010/main" val="218009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a:extLst>
              <a:ext uri="{FF2B5EF4-FFF2-40B4-BE49-F238E27FC236}">
                <a16:creationId xmlns:a16="http://schemas.microsoft.com/office/drawing/2014/main" id="{9277A6A7-4C4F-46E9-8850-CDAA37B8259E}"/>
              </a:ext>
            </a:extLst>
          </p:cNvPr>
          <p:cNvSpPr/>
          <p:nvPr/>
        </p:nvSpPr>
        <p:spPr>
          <a:xfrm>
            <a:off x="2101192" y="867334"/>
            <a:ext cx="841148" cy="5568013"/>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4029774447"/>
              </p:ext>
            </p:extLst>
          </p:nvPr>
        </p:nvGraphicFramePr>
        <p:xfrm>
          <a:off x="863287"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（２）準公共分野のデジタル化の推進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⑤モビリティ</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モビリティ分野におけるデータ連携</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３次元空間</a:t>
                      </a:r>
                      <a:r>
                        <a:rPr lang="en-US" altLang="ja-JP" sz="800" dirty="0">
                          <a:solidFill>
                            <a:schemeClr val="tx1"/>
                          </a:solidFill>
                          <a:latin typeface="Meiryo UI" panose="020B0604030504040204" pitchFamily="50" charset="-128"/>
                          <a:ea typeface="Meiryo UI" panose="020B0604030504040204" pitchFamily="50" charset="-128"/>
                        </a:rPr>
                        <a:t>ID</a:t>
                      </a:r>
                      <a:r>
                        <a:rPr lang="ja-JP" altLang="en-US" sz="800" dirty="0">
                          <a:solidFill>
                            <a:schemeClr val="tx1"/>
                          </a:solidFill>
                          <a:latin typeface="Meiryo UI" panose="020B0604030504040204" pitchFamily="50" charset="-128"/>
                          <a:ea typeface="Meiryo UI" panose="020B0604030504040204" pitchFamily="50" charset="-128"/>
                        </a:rPr>
                        <a:t>を含めたデジタルインフラの整備</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⑥農林水産業・食関連産業 </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8B73A2E8-27D0-475C-BD16-96024F12C5EB}"/>
              </a:ext>
            </a:extLst>
          </p:cNvPr>
          <p:cNvSpPr/>
          <p:nvPr/>
        </p:nvSpPr>
        <p:spPr>
          <a:xfrm>
            <a:off x="4510240" y="1871281"/>
            <a:ext cx="4552234"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モビリティ分野のデータ連携について、官民で保有するモビリティ関連データを連携させ、モビリティサービスの</a:t>
            </a:r>
            <a:endParaRPr lang="en-US" altLang="ja-JP" sz="800" dirty="0">
              <a:latin typeface="Meiryo UI" panose="020B0604030504040204" pitchFamily="50" charset="-128"/>
              <a:ea typeface="Meiryo UI" panose="020B0604030504040204" pitchFamily="50" charset="-128"/>
            </a:endParaRPr>
          </a:p>
          <a:p>
            <a:pPr marL="88900" indent="-88900" algn="ctr"/>
            <a:r>
              <a:rPr lang="ja-JP" altLang="en-US" sz="800" dirty="0">
                <a:latin typeface="Meiryo UI" panose="020B0604030504040204" pitchFamily="50" charset="-128"/>
                <a:ea typeface="Meiryo UI" panose="020B0604030504040204" pitchFamily="50" charset="-128"/>
              </a:rPr>
              <a:t>社会実装を進めるためのプラットフォームの構築とデータ流通を促進するための環境の整備を図る</a:t>
            </a:r>
          </a:p>
        </p:txBody>
      </p:sp>
      <p:sp>
        <p:nvSpPr>
          <p:cNvPr id="6" name="ホームベース 44">
            <a:extLst>
              <a:ext uri="{FF2B5EF4-FFF2-40B4-BE49-F238E27FC236}">
                <a16:creationId xmlns:a16="http://schemas.microsoft.com/office/drawing/2014/main" id="{AB8EA75A-0504-4B5E-9D27-6F6B6A6CE4B9}"/>
              </a:ext>
            </a:extLst>
          </p:cNvPr>
          <p:cNvSpPr/>
          <p:nvPr/>
        </p:nvSpPr>
        <p:spPr>
          <a:xfrm>
            <a:off x="2133582" y="1847911"/>
            <a:ext cx="796039"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00" dirty="0">
                <a:latin typeface="Meiryo UI" panose="020B0604030504040204" pitchFamily="50" charset="-128"/>
                <a:ea typeface="Meiryo UI" panose="020B0604030504040204" pitchFamily="50" charset="-128"/>
              </a:rPr>
              <a:t>サービス像、</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プラットフォームの在り方や</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仕様、データ流通を促進する</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組織の在り方を検討</a:t>
            </a:r>
          </a:p>
        </p:txBody>
      </p:sp>
      <p:sp>
        <p:nvSpPr>
          <p:cNvPr id="7" name="ホームベース 44">
            <a:extLst>
              <a:ext uri="{FF2B5EF4-FFF2-40B4-BE49-F238E27FC236}">
                <a16:creationId xmlns:a16="http://schemas.microsoft.com/office/drawing/2014/main" id="{A6D87EEC-D17B-4E9E-BC42-91F6020F42D5}"/>
              </a:ext>
            </a:extLst>
          </p:cNvPr>
          <p:cNvSpPr/>
          <p:nvPr/>
        </p:nvSpPr>
        <p:spPr>
          <a:xfrm>
            <a:off x="2944935" y="1859954"/>
            <a:ext cx="1541075"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プロトタイプの開発、実証</a:t>
            </a:r>
          </a:p>
        </p:txBody>
      </p:sp>
      <p:sp>
        <p:nvSpPr>
          <p:cNvPr id="8" name="ホームベース 44">
            <a:extLst>
              <a:ext uri="{FF2B5EF4-FFF2-40B4-BE49-F238E27FC236}">
                <a16:creationId xmlns:a16="http://schemas.microsoft.com/office/drawing/2014/main" id="{E1FDE255-015B-44DB-953B-7EF1F0FC6E4F}"/>
              </a:ext>
            </a:extLst>
          </p:cNvPr>
          <p:cNvSpPr/>
          <p:nvPr/>
        </p:nvSpPr>
        <p:spPr>
          <a:xfrm>
            <a:off x="4510240" y="2463222"/>
            <a:ext cx="4546800"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デジタルインフラの社会実装を進めながら、データが蓄積・更新されながら流通し、</a:t>
            </a:r>
            <a:endParaRPr lang="en-US" altLang="ja-JP" sz="800" dirty="0">
              <a:latin typeface="Meiryo UI" panose="020B0604030504040204" pitchFamily="50" charset="-128"/>
              <a:ea typeface="Meiryo UI" panose="020B0604030504040204" pitchFamily="50" charset="-128"/>
            </a:endParaRPr>
          </a:p>
          <a:p>
            <a:pPr marL="88900" indent="-88900" algn="ctr"/>
            <a:r>
              <a:rPr lang="ja-JP" altLang="en-US" sz="800" dirty="0">
                <a:latin typeface="Meiryo UI" panose="020B0604030504040204" pitchFamily="50" charset="-128"/>
                <a:ea typeface="Meiryo UI" panose="020B0604030504040204" pitchFamily="50" charset="-128"/>
              </a:rPr>
              <a:t>十分に活用されるために必要な仕組みについて、更なる開発・実証や環境整備を実施する</a:t>
            </a:r>
          </a:p>
        </p:txBody>
      </p:sp>
      <p:sp>
        <p:nvSpPr>
          <p:cNvPr id="9" name="ホームベース 44">
            <a:extLst>
              <a:ext uri="{FF2B5EF4-FFF2-40B4-BE49-F238E27FC236}">
                <a16:creationId xmlns:a16="http://schemas.microsoft.com/office/drawing/2014/main" id="{04B5DD25-AFDB-493E-AD8D-494BF8790ED6}"/>
              </a:ext>
            </a:extLst>
          </p:cNvPr>
          <p:cNvSpPr/>
          <p:nvPr/>
        </p:nvSpPr>
        <p:spPr>
          <a:xfrm>
            <a:off x="3191992" y="2461737"/>
            <a:ext cx="1294018" cy="360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デジタルインフラの仕様策定、</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プロトタイプの開発、</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ユースケースを用いての実証</a:t>
            </a:r>
            <a:endParaRPr lang="en-US" altLang="ja-JP" sz="500" dirty="0">
              <a:latin typeface="Meiryo UI" panose="020B0604030504040204" pitchFamily="50" charset="-128"/>
              <a:ea typeface="Meiryo UI" panose="020B0604030504040204" pitchFamily="50" charset="-128"/>
            </a:endParaRPr>
          </a:p>
        </p:txBody>
      </p:sp>
      <p:sp>
        <p:nvSpPr>
          <p:cNvPr id="10" name="ホームベース 44">
            <a:extLst>
              <a:ext uri="{FF2B5EF4-FFF2-40B4-BE49-F238E27FC236}">
                <a16:creationId xmlns:a16="http://schemas.microsoft.com/office/drawing/2014/main" id="{DFC649E2-63CE-460B-B2D6-9FECC57D32C6}"/>
              </a:ext>
            </a:extLst>
          </p:cNvPr>
          <p:cNvSpPr/>
          <p:nvPr/>
        </p:nvSpPr>
        <p:spPr>
          <a:xfrm>
            <a:off x="2133582" y="2456768"/>
            <a:ext cx="1047425" cy="360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00" dirty="0">
                <a:latin typeface="Meiryo UI" panose="020B0604030504040204" pitchFamily="50" charset="-128"/>
                <a:ea typeface="Meiryo UI" panose="020B0604030504040204" pitchFamily="50" charset="-128"/>
              </a:rPr>
              <a:t>自動運転車やドローン、</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自動配送ロボット等の活用の</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将来像やデジタルインフラ</a:t>
            </a:r>
            <a:r>
              <a:rPr lang="en-US" altLang="ja-JP" sz="500" dirty="0">
                <a:latin typeface="Meiryo UI" panose="020B0604030504040204" pitchFamily="50" charset="-128"/>
                <a:ea typeface="Meiryo UI" panose="020B0604030504040204" pitchFamily="50" charset="-128"/>
              </a:rPr>
              <a:t>※</a:t>
            </a:r>
          </a:p>
          <a:p>
            <a:pPr marL="88900" indent="-88900" algn="ctr"/>
            <a:r>
              <a:rPr lang="ja-JP" altLang="en-US" sz="500" dirty="0">
                <a:latin typeface="Meiryo UI" panose="020B0604030504040204" pitchFamily="50" charset="-128"/>
                <a:ea typeface="Meiryo UI" panose="020B0604030504040204" pitchFamily="50" charset="-128"/>
              </a:rPr>
              <a:t>のアーキテクチャを</a:t>
            </a:r>
            <a:r>
              <a:rPr lang="en-US" altLang="ja-JP" sz="500" dirty="0">
                <a:latin typeface="Meiryo UI" panose="020B0604030504040204" pitchFamily="50" charset="-128"/>
                <a:ea typeface="Meiryo UI" panose="020B0604030504040204" pitchFamily="50" charset="-128"/>
              </a:rPr>
              <a:t>DADC</a:t>
            </a:r>
            <a:r>
              <a:rPr lang="ja-JP" altLang="en-US" sz="500" dirty="0">
                <a:latin typeface="Meiryo UI" panose="020B0604030504040204" pitchFamily="50" charset="-128"/>
                <a:ea typeface="Meiryo UI" panose="020B0604030504040204" pitchFamily="50" charset="-128"/>
              </a:rPr>
              <a:t>で検討</a:t>
            </a:r>
            <a:endParaRPr lang="ja-JP" altLang="en-US" sz="6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8BE761D2-3E7A-4907-993A-8435E20D0689}"/>
              </a:ext>
            </a:extLst>
          </p:cNvPr>
          <p:cNvSpPr txBox="1"/>
          <p:nvPr/>
        </p:nvSpPr>
        <p:spPr>
          <a:xfrm>
            <a:off x="2042692" y="2822794"/>
            <a:ext cx="4067116" cy="169277"/>
          </a:xfrm>
          <a:prstGeom prst="rect">
            <a:avLst/>
          </a:prstGeom>
          <a:noFill/>
        </p:spPr>
        <p:txBody>
          <a:bodyPr wrap="square" rtlCol="0">
            <a:spAutoFit/>
          </a:bodyPr>
          <a:lstStyle/>
          <a:p>
            <a:r>
              <a:rPr kumimoji="1" lang="en-US" altLang="ja-JP" sz="500" dirty="0"/>
              <a:t>※</a:t>
            </a:r>
            <a:r>
              <a:rPr kumimoji="1" lang="ja-JP" altLang="en-US" sz="500" dirty="0"/>
              <a:t>空間の位置情報を統一的な基準で一意に特定する「３次元空間 </a:t>
            </a:r>
            <a:r>
              <a:rPr kumimoji="1" lang="en-US" altLang="ja-JP" sz="500" dirty="0"/>
              <a:t>ID</a:t>
            </a:r>
            <a:r>
              <a:rPr kumimoji="1" lang="ja-JP" altLang="en-US" sz="500" dirty="0"/>
              <a:t>」を含む。</a:t>
            </a:r>
          </a:p>
        </p:txBody>
      </p:sp>
      <p:sp>
        <p:nvSpPr>
          <p:cNvPr id="21" name="ホームベース 44">
            <a:extLst>
              <a:ext uri="{FF2B5EF4-FFF2-40B4-BE49-F238E27FC236}">
                <a16:creationId xmlns:a16="http://schemas.microsoft.com/office/drawing/2014/main" id="{6D0C4DAE-DC39-4E62-8C36-D4026D8D40D7}"/>
              </a:ext>
            </a:extLst>
          </p:cNvPr>
          <p:cNvSpPr/>
          <p:nvPr/>
        </p:nvSpPr>
        <p:spPr>
          <a:xfrm>
            <a:off x="2157630" y="3364939"/>
            <a:ext cx="6909131" cy="777842"/>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endParaRPr lang="ja-JP" altLang="en-US" sz="700">
              <a:latin typeface="Meiryo UI" panose="020B0604030504040204" pitchFamily="50" charset="-128"/>
              <a:ea typeface="Meiryo UI" panose="020B0604030504040204" pitchFamily="50" charset="-128"/>
            </a:endParaRPr>
          </a:p>
        </p:txBody>
      </p:sp>
      <p:sp>
        <p:nvSpPr>
          <p:cNvPr id="22" name="ホームベース 44">
            <a:extLst>
              <a:ext uri="{FF2B5EF4-FFF2-40B4-BE49-F238E27FC236}">
                <a16:creationId xmlns:a16="http://schemas.microsoft.com/office/drawing/2014/main" id="{8B67F124-E8CF-4D06-B02E-AFE44D330883}"/>
              </a:ext>
            </a:extLst>
          </p:cNvPr>
          <p:cNvSpPr/>
          <p:nvPr/>
        </p:nvSpPr>
        <p:spPr>
          <a:xfrm>
            <a:off x="2165417" y="3511444"/>
            <a:ext cx="2349433" cy="2460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　　　　　　　　　　　　　　　</a:t>
            </a:r>
            <a:r>
              <a:rPr lang="ja-JP" altLang="en-US" sz="600" dirty="0">
                <a:latin typeface="Meiryo UI" panose="020B0604030504040204" pitchFamily="50" charset="-128"/>
                <a:ea typeface="Meiryo UI" panose="020B0604030504040204" pitchFamily="50" charset="-128"/>
              </a:rPr>
              <a:t>生産から加工・流通・消費までを対象にした</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　　　　　　　　　　　　プラットフォームの構築</a:t>
            </a:r>
            <a:endParaRPr lang="en-US" altLang="ja-JP" sz="600" dirty="0">
              <a:latin typeface="Meiryo UI" panose="020B0604030504040204" pitchFamily="50" charset="-128"/>
              <a:ea typeface="Meiryo UI" panose="020B0604030504040204" pitchFamily="50" charset="-128"/>
            </a:endParaRPr>
          </a:p>
        </p:txBody>
      </p:sp>
      <p:sp>
        <p:nvSpPr>
          <p:cNvPr id="24" name="ホームベース 44">
            <a:extLst>
              <a:ext uri="{FF2B5EF4-FFF2-40B4-BE49-F238E27FC236}">
                <a16:creationId xmlns:a16="http://schemas.microsoft.com/office/drawing/2014/main" id="{12CB9497-F964-48D7-AAE8-D17067405B3B}"/>
              </a:ext>
            </a:extLst>
          </p:cNvPr>
          <p:cNvSpPr/>
          <p:nvPr/>
        </p:nvSpPr>
        <p:spPr>
          <a:xfrm>
            <a:off x="2133582" y="3384892"/>
            <a:ext cx="877389" cy="36896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algn="ctr"/>
            <a:r>
              <a:rPr lang="ja-JP" altLang="en-US" sz="600" dirty="0">
                <a:latin typeface="Meiryo UI" panose="020B0604030504040204" pitchFamily="50" charset="-128"/>
                <a:ea typeface="Meiryo UI" panose="020B0604030504040204" pitchFamily="50" charset="-128"/>
              </a:rPr>
              <a:t>農業データ連携基盤に対するニーズ等の分析</a:t>
            </a:r>
          </a:p>
        </p:txBody>
      </p:sp>
      <p:sp>
        <p:nvSpPr>
          <p:cNvPr id="25" name="テキスト ボックス 24">
            <a:extLst>
              <a:ext uri="{FF2B5EF4-FFF2-40B4-BE49-F238E27FC236}">
                <a16:creationId xmlns:a16="http://schemas.microsoft.com/office/drawing/2014/main" id="{0FA4141D-C3A3-4753-AFA7-C105EEF1ABA6}"/>
              </a:ext>
            </a:extLst>
          </p:cNvPr>
          <p:cNvSpPr txBox="1"/>
          <p:nvPr/>
        </p:nvSpPr>
        <p:spPr>
          <a:xfrm>
            <a:off x="4298415" y="3527930"/>
            <a:ext cx="4815720" cy="215444"/>
          </a:xfrm>
          <a:prstGeom prst="rect">
            <a:avLst/>
          </a:prstGeom>
          <a:noFill/>
        </p:spPr>
        <p:txBody>
          <a:bodyPr wrap="square" rtlCol="0">
            <a:spAutoFit/>
          </a:bodyPr>
          <a:lstStyle/>
          <a:p>
            <a:pPr marL="88900" indent="-88900" algn="ctr"/>
            <a:r>
              <a:rPr lang="ja-JP" altLang="en-US" sz="800" dirty="0">
                <a:latin typeface="Meiryo UI" panose="020B0604030504040204" pitchFamily="50" charset="-128"/>
                <a:ea typeface="Meiryo UI" panose="020B0604030504040204" pitchFamily="50" charset="-128"/>
              </a:rPr>
              <a:t>当該プラットフォームの活用促進</a:t>
            </a:r>
          </a:p>
        </p:txBody>
      </p:sp>
      <p:sp>
        <p:nvSpPr>
          <p:cNvPr id="26" name="ホームベース 44">
            <a:extLst>
              <a:ext uri="{FF2B5EF4-FFF2-40B4-BE49-F238E27FC236}">
                <a16:creationId xmlns:a16="http://schemas.microsoft.com/office/drawing/2014/main" id="{D1D5ACD1-0AF1-4E26-A667-4A7940D8AD40}"/>
              </a:ext>
            </a:extLst>
          </p:cNvPr>
          <p:cNvSpPr/>
          <p:nvPr/>
        </p:nvSpPr>
        <p:spPr>
          <a:xfrm>
            <a:off x="2120647" y="4404822"/>
            <a:ext cx="2352428" cy="28032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農林水産省共通申請サービス</a:t>
            </a:r>
            <a:r>
              <a:rPr lang="en-US" altLang="ja-JP" sz="700" dirty="0">
                <a:latin typeface="Meiryo UI" panose="020B0604030504040204" pitchFamily="50" charset="-128"/>
                <a:ea typeface="Meiryo UI" panose="020B0604030504040204" pitchFamily="50" charset="-128"/>
              </a:rPr>
              <a:t>(</a:t>
            </a:r>
            <a:r>
              <a:rPr lang="en-US" altLang="ja-JP" sz="700" dirty="0" err="1">
                <a:latin typeface="Meiryo UI" panose="020B0604030504040204" pitchFamily="50" charset="-128"/>
                <a:ea typeface="Meiryo UI" panose="020B0604030504040204" pitchFamily="50" charset="-128"/>
              </a:rPr>
              <a:t>eMAFF</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の設計・開発</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令和４年度までにオンライン化率</a:t>
            </a:r>
            <a:r>
              <a:rPr lang="en-US" altLang="ja-JP" sz="700" dirty="0">
                <a:latin typeface="Meiryo UI" panose="020B0604030504040204" pitchFamily="50" charset="-128"/>
                <a:ea typeface="Meiryo UI" panose="020B0604030504040204" pitchFamily="50" charset="-128"/>
              </a:rPr>
              <a:t>100</a:t>
            </a:r>
            <a:r>
              <a:rPr lang="ja-JP" altLang="en-US" sz="700" dirty="0">
                <a:latin typeface="Meiryo UI" panose="020B0604030504040204" pitchFamily="50" charset="-128"/>
                <a:ea typeface="Meiryo UI" panose="020B0604030504040204" pitchFamily="50" charset="-128"/>
              </a:rPr>
              <a:t>％</a:t>
            </a:r>
          </a:p>
        </p:txBody>
      </p:sp>
      <p:sp>
        <p:nvSpPr>
          <p:cNvPr id="29" name="ホームベース 44">
            <a:extLst>
              <a:ext uri="{FF2B5EF4-FFF2-40B4-BE49-F238E27FC236}">
                <a16:creationId xmlns:a16="http://schemas.microsoft.com/office/drawing/2014/main" id="{7F08C5A3-794B-400E-9A39-9023520C11CB}"/>
              </a:ext>
            </a:extLst>
          </p:cNvPr>
          <p:cNvSpPr/>
          <p:nvPr/>
        </p:nvSpPr>
        <p:spPr>
          <a:xfrm>
            <a:off x="2133583" y="4734434"/>
            <a:ext cx="6916532" cy="316071"/>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農林水産省共通申請サービス</a:t>
            </a:r>
            <a:r>
              <a:rPr lang="en-US" altLang="ja-JP" sz="800" dirty="0">
                <a:latin typeface="Meiryo UI" panose="020B0604030504040204" pitchFamily="50" charset="-128"/>
                <a:ea typeface="Meiryo UI" panose="020B0604030504040204" pitchFamily="50" charset="-128"/>
              </a:rPr>
              <a:t>(</a:t>
            </a:r>
            <a:r>
              <a:rPr lang="en-US" altLang="ja-JP" sz="800" dirty="0" err="1">
                <a:latin typeface="Meiryo UI" panose="020B0604030504040204" pitchFamily="50" charset="-128"/>
                <a:ea typeface="Meiryo UI" panose="020B0604030504040204" pitchFamily="50" charset="-128"/>
              </a:rPr>
              <a:t>eMAFF</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の本格運用・ユーザー数の拡大</a:t>
            </a:r>
          </a:p>
        </p:txBody>
      </p:sp>
      <p:sp>
        <p:nvSpPr>
          <p:cNvPr id="30" name="ホームベース 44">
            <a:extLst>
              <a:ext uri="{FF2B5EF4-FFF2-40B4-BE49-F238E27FC236}">
                <a16:creationId xmlns:a16="http://schemas.microsoft.com/office/drawing/2014/main" id="{9942EF1C-0602-4156-9B62-397DD2650FA1}"/>
              </a:ext>
            </a:extLst>
          </p:cNvPr>
          <p:cNvSpPr/>
          <p:nvPr/>
        </p:nvSpPr>
        <p:spPr>
          <a:xfrm>
            <a:off x="4510240" y="4404822"/>
            <a:ext cx="4526940" cy="28032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利用者からのニーズに応じた機能改修</a:t>
            </a:r>
          </a:p>
          <a:p>
            <a:pPr marL="88900" indent="-88900" algn="ctr"/>
            <a:r>
              <a:rPr lang="ja-JP" altLang="en-US" sz="700" dirty="0">
                <a:latin typeface="Meiryo UI" panose="020B0604030504040204" pitchFamily="50" charset="-128"/>
                <a:ea typeface="Meiryo UI" panose="020B0604030504040204" pitchFamily="50" charset="-128"/>
              </a:rPr>
              <a:t>令和７年度までにオンライン利用率</a:t>
            </a:r>
            <a:r>
              <a:rPr lang="en-US" altLang="ja-JP" sz="700" dirty="0">
                <a:latin typeface="Meiryo UI" panose="020B0604030504040204" pitchFamily="50" charset="-128"/>
                <a:ea typeface="Meiryo UI" panose="020B0604030504040204" pitchFamily="50" charset="-128"/>
              </a:rPr>
              <a:t>60</a:t>
            </a:r>
            <a:r>
              <a:rPr lang="ja-JP" altLang="en-US" sz="700" dirty="0">
                <a:latin typeface="Meiryo UI" panose="020B0604030504040204" pitchFamily="50" charset="-128"/>
                <a:ea typeface="Meiryo UI" panose="020B0604030504040204" pitchFamily="50" charset="-128"/>
              </a:rPr>
              <a:t>％</a:t>
            </a:r>
          </a:p>
        </p:txBody>
      </p:sp>
      <p:sp>
        <p:nvSpPr>
          <p:cNvPr id="31" name="ホームベース 44">
            <a:extLst>
              <a:ext uri="{FF2B5EF4-FFF2-40B4-BE49-F238E27FC236}">
                <a16:creationId xmlns:a16="http://schemas.microsoft.com/office/drawing/2014/main" id="{AB3E7EAC-0CF5-4BD8-9820-425504E073EA}"/>
              </a:ext>
            </a:extLst>
          </p:cNvPr>
          <p:cNvSpPr/>
          <p:nvPr/>
        </p:nvSpPr>
        <p:spPr>
          <a:xfrm>
            <a:off x="2133582" y="5131301"/>
            <a:ext cx="3716361" cy="28032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農林水産省地理情報共通管理システム</a:t>
            </a:r>
            <a:r>
              <a:rPr lang="en-US" altLang="ja-JP" sz="700" dirty="0">
                <a:latin typeface="Meiryo UI" panose="020B0604030504040204" pitchFamily="50" charset="-128"/>
                <a:ea typeface="Meiryo UI" panose="020B0604030504040204" pitchFamily="50" charset="-128"/>
              </a:rPr>
              <a:t>(</a:t>
            </a:r>
            <a:r>
              <a:rPr lang="en-US" altLang="ja-JP" sz="700" dirty="0" err="1">
                <a:latin typeface="Meiryo UI" panose="020B0604030504040204" pitchFamily="50" charset="-128"/>
                <a:ea typeface="Meiryo UI" panose="020B0604030504040204" pitchFamily="50" charset="-128"/>
              </a:rPr>
              <a:t>eMAFF</a:t>
            </a:r>
            <a:r>
              <a:rPr lang="ja-JP" altLang="en-US" sz="700" dirty="0">
                <a:latin typeface="Meiryo UI" panose="020B0604030504040204" pitchFamily="50" charset="-128"/>
                <a:ea typeface="Meiryo UI" panose="020B0604030504040204" pitchFamily="50" charset="-128"/>
              </a:rPr>
              <a:t>地図</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の設計・開発</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（農地情報の紐づけを含む）</a:t>
            </a:r>
            <a:endParaRPr lang="en-US" altLang="ja-JP" sz="700" dirty="0">
              <a:latin typeface="Meiryo UI" panose="020B0604030504040204" pitchFamily="50" charset="-128"/>
              <a:ea typeface="Meiryo UI" panose="020B0604030504040204" pitchFamily="50" charset="-128"/>
            </a:endParaRPr>
          </a:p>
        </p:txBody>
      </p:sp>
      <p:sp>
        <p:nvSpPr>
          <p:cNvPr id="32" name="ホームベース 44">
            <a:extLst>
              <a:ext uri="{FF2B5EF4-FFF2-40B4-BE49-F238E27FC236}">
                <a16:creationId xmlns:a16="http://schemas.microsoft.com/office/drawing/2014/main" id="{94B172E6-F706-4A86-A839-CCE093FFE7E4}"/>
              </a:ext>
            </a:extLst>
          </p:cNvPr>
          <p:cNvSpPr/>
          <p:nvPr/>
        </p:nvSpPr>
        <p:spPr>
          <a:xfrm>
            <a:off x="4372104" y="5450880"/>
            <a:ext cx="4690370" cy="337634"/>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農林水産省地理情報共通管理システム</a:t>
            </a:r>
            <a:r>
              <a:rPr lang="en-US" altLang="ja-JP" sz="800" dirty="0">
                <a:latin typeface="Meiryo UI" panose="020B0604030504040204" pitchFamily="50" charset="-128"/>
                <a:ea typeface="Meiryo UI" panose="020B0604030504040204" pitchFamily="50" charset="-128"/>
              </a:rPr>
              <a:t>(</a:t>
            </a:r>
            <a:r>
              <a:rPr lang="en-US" altLang="ja-JP" sz="800" dirty="0" err="1">
                <a:latin typeface="Meiryo UI" panose="020B0604030504040204" pitchFamily="50" charset="-128"/>
                <a:ea typeface="Meiryo UI" panose="020B0604030504040204" pitchFamily="50" charset="-128"/>
              </a:rPr>
              <a:t>eMAFF</a:t>
            </a:r>
            <a:r>
              <a:rPr lang="ja-JP" altLang="en-US" sz="800" dirty="0">
                <a:latin typeface="Meiryo UI" panose="020B0604030504040204" pitchFamily="50" charset="-128"/>
                <a:ea typeface="Meiryo UI" panose="020B0604030504040204" pitchFamily="50" charset="-128"/>
              </a:rPr>
              <a:t>地図</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の本格運用・ユーザー数拡大</a:t>
            </a:r>
          </a:p>
        </p:txBody>
      </p:sp>
      <p:sp>
        <p:nvSpPr>
          <p:cNvPr id="33" name="ホームベース 44">
            <a:extLst>
              <a:ext uri="{FF2B5EF4-FFF2-40B4-BE49-F238E27FC236}">
                <a16:creationId xmlns:a16="http://schemas.microsoft.com/office/drawing/2014/main" id="{BE2BA290-F2B0-410B-9B9B-0525BB21C70D}"/>
              </a:ext>
            </a:extLst>
          </p:cNvPr>
          <p:cNvSpPr/>
          <p:nvPr/>
        </p:nvSpPr>
        <p:spPr>
          <a:xfrm>
            <a:off x="2958987" y="5450740"/>
            <a:ext cx="1388887" cy="33763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農林水産省地理情報共通管理システム</a:t>
            </a:r>
            <a:endParaRPr lang="en-US" altLang="ja-JP" sz="600" dirty="0">
              <a:latin typeface="Meiryo UI" panose="020B0604030504040204" pitchFamily="50" charset="-128"/>
              <a:ea typeface="Meiryo UI" panose="020B0604030504040204" pitchFamily="50" charset="-128"/>
            </a:endParaRPr>
          </a:p>
          <a:p>
            <a:pPr marL="88900" indent="-88900" algn="ctr"/>
            <a:r>
              <a:rPr lang="en-US" altLang="ja-JP" sz="600" dirty="0">
                <a:latin typeface="Meiryo UI" panose="020B0604030504040204" pitchFamily="50" charset="-128"/>
                <a:ea typeface="Meiryo UI" panose="020B0604030504040204" pitchFamily="50" charset="-128"/>
              </a:rPr>
              <a:t>(</a:t>
            </a:r>
            <a:r>
              <a:rPr lang="en-US" altLang="ja-JP" sz="600" dirty="0" err="1">
                <a:latin typeface="Meiryo UI" panose="020B0604030504040204" pitchFamily="50" charset="-128"/>
                <a:ea typeface="Meiryo UI" panose="020B0604030504040204" pitchFamily="50" charset="-128"/>
              </a:rPr>
              <a:t>eMAFF</a:t>
            </a:r>
            <a:r>
              <a:rPr lang="ja-JP" altLang="en-US" sz="600" dirty="0">
                <a:latin typeface="Meiryo UI" panose="020B0604030504040204" pitchFamily="50" charset="-128"/>
                <a:ea typeface="Meiryo UI" panose="020B0604030504040204" pitchFamily="50" charset="-128"/>
              </a:rPr>
              <a:t>地図</a:t>
            </a: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の一部運用開始</a:t>
            </a:r>
          </a:p>
        </p:txBody>
      </p:sp>
      <p:cxnSp>
        <p:nvCxnSpPr>
          <p:cNvPr id="34" name="直線コネクタ 33">
            <a:extLst>
              <a:ext uri="{FF2B5EF4-FFF2-40B4-BE49-F238E27FC236}">
                <a16:creationId xmlns:a16="http://schemas.microsoft.com/office/drawing/2014/main" id="{56B872DA-3C8C-4A90-90CE-BA8AACF0F8D8}"/>
              </a:ext>
            </a:extLst>
          </p:cNvPr>
          <p:cNvCxnSpPr>
            <a:cxnSpLocks/>
            <a:stCxn id="26" idx="1"/>
            <a:endCxn id="26" idx="3"/>
          </p:cNvCxnSpPr>
          <p:nvPr/>
        </p:nvCxnSpPr>
        <p:spPr>
          <a:xfrm>
            <a:off x="2120647" y="4544986"/>
            <a:ext cx="2352428" cy="0"/>
          </a:xfrm>
          <a:prstGeom prst="line">
            <a:avLst/>
          </a:prstGeom>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B4B5DF2B-3942-4377-9998-02A36F9FA2C0}"/>
              </a:ext>
            </a:extLst>
          </p:cNvPr>
          <p:cNvCxnSpPr>
            <a:cxnSpLocks/>
            <a:endCxn id="30" idx="3"/>
          </p:cNvCxnSpPr>
          <p:nvPr/>
        </p:nvCxnSpPr>
        <p:spPr>
          <a:xfrm>
            <a:off x="4486010" y="4544986"/>
            <a:ext cx="4551170" cy="0"/>
          </a:xfrm>
          <a:prstGeom prst="line">
            <a:avLst/>
          </a:prstGeom>
        </p:spPr>
        <p:style>
          <a:lnRef idx="1">
            <a:schemeClr val="dk1"/>
          </a:lnRef>
          <a:fillRef idx="0">
            <a:schemeClr val="dk1"/>
          </a:fillRef>
          <a:effectRef idx="0">
            <a:schemeClr val="dk1"/>
          </a:effectRef>
          <a:fontRef idx="minor">
            <a:schemeClr val="tx1"/>
          </a:fontRef>
        </p:style>
      </p:cxnSp>
      <p:sp>
        <p:nvSpPr>
          <p:cNvPr id="38" name="正方形/長方形 37">
            <a:extLst>
              <a:ext uri="{FF2B5EF4-FFF2-40B4-BE49-F238E27FC236}">
                <a16:creationId xmlns:a16="http://schemas.microsoft.com/office/drawing/2014/main" id="{E832DECB-B09C-4164-8557-7B5C32A6DCCF}"/>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36" name="ホームベース 44">
            <a:extLst>
              <a:ext uri="{FF2B5EF4-FFF2-40B4-BE49-F238E27FC236}">
                <a16:creationId xmlns:a16="http://schemas.microsoft.com/office/drawing/2014/main" id="{6CAAFDE4-F231-410C-B3AC-20F7C1883F29}"/>
              </a:ext>
            </a:extLst>
          </p:cNvPr>
          <p:cNvSpPr/>
          <p:nvPr/>
        </p:nvSpPr>
        <p:spPr>
          <a:xfrm>
            <a:off x="2133582" y="3769075"/>
            <a:ext cx="2376658" cy="239601"/>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　　　　　　　　　　　　流通情報連携によるトレーサビリティを行う</a:t>
            </a:r>
          </a:p>
          <a:p>
            <a:pPr marL="88900" indent="-88900" algn="ctr"/>
            <a:r>
              <a:rPr lang="ja-JP" altLang="en-US" sz="700" dirty="0">
                <a:latin typeface="Meiryo UI" panose="020B0604030504040204" pitchFamily="50" charset="-128"/>
                <a:ea typeface="Meiryo UI" panose="020B0604030504040204" pitchFamily="50" charset="-128"/>
              </a:rPr>
              <a:t>　　　　　　　　　　　　フードチェーン情報公表</a:t>
            </a:r>
            <a:r>
              <a:rPr lang="en-US" altLang="ja-JP" sz="700" dirty="0">
                <a:latin typeface="Meiryo UI" panose="020B0604030504040204" pitchFamily="50" charset="-128"/>
                <a:ea typeface="Meiryo UI" panose="020B0604030504040204" pitchFamily="50" charset="-128"/>
              </a:rPr>
              <a:t>JAS</a:t>
            </a:r>
            <a:r>
              <a:rPr lang="ja-JP" altLang="en-US" sz="700" dirty="0">
                <a:latin typeface="Meiryo UI" panose="020B0604030504040204" pitchFamily="50" charset="-128"/>
                <a:ea typeface="Meiryo UI" panose="020B0604030504040204" pitchFamily="50" charset="-128"/>
              </a:rPr>
              <a:t>の策定</a:t>
            </a:r>
            <a:endParaRPr lang="en-US" altLang="ja-JP" sz="700" dirty="0">
              <a:latin typeface="Meiryo UI" panose="020B0604030504040204" pitchFamily="50" charset="-128"/>
              <a:ea typeface="Meiryo UI" panose="020B0604030504040204" pitchFamily="50" charset="-128"/>
            </a:endParaRPr>
          </a:p>
        </p:txBody>
      </p:sp>
      <p:sp>
        <p:nvSpPr>
          <p:cNvPr id="37" name="ホームベース 44">
            <a:extLst>
              <a:ext uri="{FF2B5EF4-FFF2-40B4-BE49-F238E27FC236}">
                <a16:creationId xmlns:a16="http://schemas.microsoft.com/office/drawing/2014/main" id="{2B7B67B8-265F-4FDD-B0E8-697DB82AD2CA}"/>
              </a:ext>
            </a:extLst>
          </p:cNvPr>
          <p:cNvSpPr/>
          <p:nvPr/>
        </p:nvSpPr>
        <p:spPr>
          <a:xfrm>
            <a:off x="4523174" y="3795884"/>
            <a:ext cx="4257755" cy="21384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フードチェーン情報公表</a:t>
            </a:r>
            <a:r>
              <a:rPr lang="en-US" altLang="ja-JP" sz="800" dirty="0">
                <a:latin typeface="Meiryo UI" panose="020B0604030504040204" pitchFamily="50" charset="-128"/>
                <a:ea typeface="Meiryo UI" panose="020B0604030504040204" pitchFamily="50" charset="-128"/>
              </a:rPr>
              <a:t>JAS</a:t>
            </a:r>
            <a:r>
              <a:rPr lang="ja-JP" altLang="en-US" sz="800" dirty="0">
                <a:latin typeface="Meiryo UI" panose="020B0604030504040204" pitchFamily="50" charset="-128"/>
                <a:ea typeface="Meiryo UI" panose="020B0604030504040204" pitchFamily="50" charset="-128"/>
              </a:rPr>
              <a:t>の活用促進</a:t>
            </a:r>
            <a:endParaRPr lang="en-US" altLang="ja-JP" sz="700" dirty="0">
              <a:latin typeface="Meiryo UI" panose="020B0604030504040204" pitchFamily="50" charset="-128"/>
              <a:ea typeface="Meiryo UI" panose="020B0604030504040204" pitchFamily="50" charset="-128"/>
            </a:endParaRPr>
          </a:p>
        </p:txBody>
      </p:sp>
      <p:sp>
        <p:nvSpPr>
          <p:cNvPr id="42" name="ホームベース 44">
            <a:extLst>
              <a:ext uri="{FF2B5EF4-FFF2-40B4-BE49-F238E27FC236}">
                <a16:creationId xmlns:a16="http://schemas.microsoft.com/office/drawing/2014/main" id="{9302BF0C-7F7C-4462-9A6E-F948454CA6BD}"/>
              </a:ext>
            </a:extLst>
          </p:cNvPr>
          <p:cNvSpPr/>
          <p:nvPr/>
        </p:nvSpPr>
        <p:spPr>
          <a:xfrm>
            <a:off x="2133582" y="1187717"/>
            <a:ext cx="1371477"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50" dirty="0">
                <a:latin typeface="Meiryo UI" panose="020B0604030504040204" pitchFamily="50" charset="-128"/>
                <a:ea typeface="Meiryo UI" panose="020B0604030504040204" pitchFamily="50" charset="-128"/>
              </a:rPr>
              <a:t>モビリティを総合的に高度化するために</a:t>
            </a:r>
            <a:endParaRPr lang="en-US" altLang="ja-JP" sz="650" dirty="0">
              <a:latin typeface="Meiryo UI" panose="020B0604030504040204" pitchFamily="50" charset="-128"/>
              <a:ea typeface="Meiryo UI" panose="020B0604030504040204" pitchFamily="50" charset="-128"/>
            </a:endParaRPr>
          </a:p>
          <a:p>
            <a:pPr marL="88900" indent="-88900" algn="ctr"/>
            <a:r>
              <a:rPr lang="ja-JP" altLang="en-US" sz="650" dirty="0">
                <a:latin typeface="Meiryo UI" panose="020B0604030504040204" pitchFamily="50" charset="-128"/>
                <a:ea typeface="Meiryo UI" panose="020B0604030504040204" pitchFamily="50" charset="-128"/>
              </a:rPr>
              <a:t>必要な事項を整理</a:t>
            </a:r>
          </a:p>
        </p:txBody>
      </p:sp>
      <p:sp>
        <p:nvSpPr>
          <p:cNvPr id="44" name="ホームベース 44">
            <a:extLst>
              <a:ext uri="{FF2B5EF4-FFF2-40B4-BE49-F238E27FC236}">
                <a16:creationId xmlns:a16="http://schemas.microsoft.com/office/drawing/2014/main" id="{391AA44C-3FD9-4A4E-93C7-F28293A29188}"/>
              </a:ext>
            </a:extLst>
          </p:cNvPr>
          <p:cNvSpPr/>
          <p:nvPr/>
        </p:nvSpPr>
        <p:spPr>
          <a:xfrm>
            <a:off x="3505058" y="1187717"/>
            <a:ext cx="5555121"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デジタル交通社会推進戦略（仮称）に基づき、官民連携し、</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モビリティを総合的に高度化するために必要な技術開発や交通インフラの整備、制度整備等を行う</a:t>
            </a:r>
          </a:p>
        </p:txBody>
      </p:sp>
      <p:sp>
        <p:nvSpPr>
          <p:cNvPr id="20" name="ホームベース 44">
            <a:extLst>
              <a:ext uri="{FF2B5EF4-FFF2-40B4-BE49-F238E27FC236}">
                <a16:creationId xmlns:a16="http://schemas.microsoft.com/office/drawing/2014/main" id="{336770D7-4BF2-442F-AF63-87CB3375B73F}"/>
              </a:ext>
            </a:extLst>
          </p:cNvPr>
          <p:cNvSpPr/>
          <p:nvPr/>
        </p:nvSpPr>
        <p:spPr>
          <a:xfrm>
            <a:off x="2137282" y="4160445"/>
            <a:ext cx="6909131" cy="148086"/>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水産分野においてもデータ利活用を推進するための環境整備を継続する</a:t>
            </a:r>
          </a:p>
        </p:txBody>
      </p:sp>
      <p:sp>
        <p:nvSpPr>
          <p:cNvPr id="43" name="ホームベース 44">
            <a:extLst>
              <a:ext uri="{FF2B5EF4-FFF2-40B4-BE49-F238E27FC236}">
                <a16:creationId xmlns:a16="http://schemas.microsoft.com/office/drawing/2014/main" id="{D2184E5D-5065-4AC1-8A47-982685AEC74C}"/>
              </a:ext>
            </a:extLst>
          </p:cNvPr>
          <p:cNvSpPr/>
          <p:nvPr/>
        </p:nvSpPr>
        <p:spPr>
          <a:xfrm>
            <a:off x="2133582" y="4004674"/>
            <a:ext cx="6916533" cy="144166"/>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林業分野においてもデータ利活用を推進するための環境整備を継続する</a:t>
            </a:r>
          </a:p>
        </p:txBody>
      </p:sp>
    </p:spTree>
    <p:extLst>
      <p:ext uri="{BB962C8B-B14F-4D97-AF65-F5344CB8AC3E}">
        <p14:creationId xmlns:p14="http://schemas.microsoft.com/office/powerpoint/2010/main" val="852876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4D81F9E0-6501-4AC1-8D5C-3C8882C5C3F5}"/>
              </a:ext>
            </a:extLst>
          </p:cNvPr>
          <p:cNvSpPr/>
          <p:nvPr/>
        </p:nvSpPr>
        <p:spPr>
          <a:xfrm>
            <a:off x="2006211" y="867334"/>
            <a:ext cx="841148" cy="5568013"/>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761842354"/>
              </p:ext>
            </p:extLst>
          </p:nvPr>
        </p:nvGraphicFramePr>
        <p:xfrm>
          <a:off x="762801"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（２）準公共分野のデジタル化の推進 </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⑦港湾（港湾物流分野）</a:t>
                      </a:r>
                      <a:endParaRPr lang="en-US" altLang="zh-CN" sz="9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「サイバーポート」の整備 </a:t>
                      </a: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「ヒトを支援する </a:t>
                      </a:r>
                      <a:r>
                        <a:rPr lang="en-US" altLang="ja-JP" sz="800" dirty="0">
                          <a:latin typeface="Meiryo UI" panose="020B0604030504040204" pitchFamily="50" charset="-128"/>
                          <a:ea typeface="Meiryo UI" panose="020B0604030504040204" pitchFamily="50" charset="-128"/>
                        </a:rPr>
                        <a:t>AI </a:t>
                      </a:r>
                      <a:r>
                        <a:rPr lang="ja-JP" altLang="en-US" sz="800" dirty="0">
                          <a:latin typeface="Meiryo UI" panose="020B0604030504040204" pitchFamily="50" charset="-128"/>
                          <a:ea typeface="Meiryo UI" panose="020B0604030504040204" pitchFamily="50" charset="-128"/>
                        </a:rPr>
                        <a:t>ターミナル」の実現 </a:t>
                      </a: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⑧インフラ</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6" name="ホームベース 44">
            <a:extLst>
              <a:ext uri="{FF2B5EF4-FFF2-40B4-BE49-F238E27FC236}">
                <a16:creationId xmlns:a16="http://schemas.microsoft.com/office/drawing/2014/main" id="{2476C5D5-75AB-438A-ABC4-28895DD6C2BA}"/>
              </a:ext>
            </a:extLst>
          </p:cNvPr>
          <p:cNvSpPr/>
          <p:nvPr/>
        </p:nvSpPr>
        <p:spPr>
          <a:xfrm>
            <a:off x="2847359" y="3684495"/>
            <a:ext cx="6098263"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システムの活用</a:t>
            </a:r>
          </a:p>
        </p:txBody>
      </p:sp>
      <p:sp>
        <p:nvSpPr>
          <p:cNvPr id="7" name="ホームベース 44">
            <a:extLst>
              <a:ext uri="{FF2B5EF4-FFF2-40B4-BE49-F238E27FC236}">
                <a16:creationId xmlns:a16="http://schemas.microsoft.com/office/drawing/2014/main" id="{E049CA64-25BA-46E6-9595-AAE141A29A37}"/>
              </a:ext>
            </a:extLst>
          </p:cNvPr>
          <p:cNvSpPr/>
          <p:nvPr/>
        </p:nvSpPr>
        <p:spPr>
          <a:xfrm>
            <a:off x="2034024" y="2824279"/>
            <a:ext cx="693550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900" dirty="0">
                <a:latin typeface="Meiryo UI" panose="020B0604030504040204" pitchFamily="50" charset="-128"/>
                <a:ea typeface="Meiryo UI" panose="020B0604030504040204" pitchFamily="50" charset="-128"/>
              </a:rPr>
              <a:t>AI</a:t>
            </a:r>
            <a:r>
              <a:rPr lang="ja-JP" altLang="en-US" sz="900" dirty="0">
                <a:latin typeface="Meiryo UI" panose="020B0604030504040204" pitchFamily="50" charset="-128"/>
                <a:ea typeface="Meiryo UI" panose="020B0604030504040204" pitchFamily="50" charset="-128"/>
              </a:rPr>
              <a:t>等を活用してオペレーションを最適化するシステムの構築及び普及促進、遠隔操作</a:t>
            </a:r>
            <a:r>
              <a:rPr lang="en-US" altLang="ja-JP" sz="900" dirty="0">
                <a:latin typeface="Meiryo UI" panose="020B0604030504040204" pitchFamily="50" charset="-128"/>
                <a:ea typeface="Meiryo UI" panose="020B0604030504040204" pitchFamily="50" charset="-128"/>
              </a:rPr>
              <a:t>RTG</a:t>
            </a:r>
            <a:r>
              <a:rPr lang="ja-JP" altLang="en-US" sz="900" dirty="0">
                <a:latin typeface="Meiryo UI" panose="020B0604030504040204" pitchFamily="50" charset="-128"/>
                <a:ea typeface="Meiryo UI" panose="020B0604030504040204" pitchFamily="50" charset="-128"/>
              </a:rPr>
              <a:t>の導入促進</a:t>
            </a:r>
            <a:endParaRPr sz="3200" dirty="0"/>
          </a:p>
        </p:txBody>
      </p:sp>
      <p:sp>
        <p:nvSpPr>
          <p:cNvPr id="8" name="ホームベース 44">
            <a:extLst>
              <a:ext uri="{FF2B5EF4-FFF2-40B4-BE49-F238E27FC236}">
                <a16:creationId xmlns:a16="http://schemas.microsoft.com/office/drawing/2014/main" id="{C158C0C1-5161-4364-8C96-6EB1FBD611B6}"/>
              </a:ext>
            </a:extLst>
          </p:cNvPr>
          <p:cNvSpPr/>
          <p:nvPr/>
        </p:nvSpPr>
        <p:spPr>
          <a:xfrm>
            <a:off x="2034024" y="3219660"/>
            <a:ext cx="2357999" cy="360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ダメージチェックの効率化等</a:t>
            </a:r>
            <a:endParaRPr lang="en-US" altLang="ja-JP" sz="800" dirty="0">
              <a:latin typeface="Meiryo UI" panose="020B0604030504040204" pitchFamily="50" charset="-128"/>
              <a:ea typeface="Meiryo UI" panose="020B0604030504040204" pitchFamily="50" charset="-128"/>
            </a:endParaRPr>
          </a:p>
          <a:p>
            <a:pPr marL="88900" indent="-88900" algn="ctr"/>
            <a:r>
              <a:rPr lang="ja-JP" altLang="en-US" sz="800" dirty="0">
                <a:latin typeface="Meiryo UI" panose="020B0604030504040204" pitchFamily="50" charset="-128"/>
                <a:ea typeface="Meiryo UI" panose="020B0604030504040204" pitchFamily="50" charset="-128"/>
              </a:rPr>
              <a:t>に関する実証事業、システムの構築</a:t>
            </a:r>
          </a:p>
        </p:txBody>
      </p:sp>
      <p:sp>
        <p:nvSpPr>
          <p:cNvPr id="9" name="ホームベース 44">
            <a:extLst>
              <a:ext uri="{FF2B5EF4-FFF2-40B4-BE49-F238E27FC236}">
                <a16:creationId xmlns:a16="http://schemas.microsoft.com/office/drawing/2014/main" id="{0841D15C-C608-4086-8DD0-FCE1EC980616}"/>
              </a:ext>
            </a:extLst>
          </p:cNvPr>
          <p:cNvSpPr/>
          <p:nvPr/>
        </p:nvSpPr>
        <p:spPr>
          <a:xfrm>
            <a:off x="2034024" y="3684495"/>
            <a:ext cx="813335"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noAutofit/>
          </a:bodyP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00" dirty="0">
                <a:latin typeface="Meiryo UI" panose="020B0604030504040204" pitchFamily="50" charset="-128"/>
                <a:ea typeface="Meiryo UI" panose="020B0604030504040204" pitchFamily="50" charset="-128"/>
              </a:rPr>
              <a:t>熟練技能者の暗黙知の継承</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に係る実証事業の実施、</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システムの構築等</a:t>
            </a:r>
          </a:p>
        </p:txBody>
      </p:sp>
      <p:sp>
        <p:nvSpPr>
          <p:cNvPr id="14" name="ホームベース 44">
            <a:extLst>
              <a:ext uri="{FF2B5EF4-FFF2-40B4-BE49-F238E27FC236}">
                <a16:creationId xmlns:a16="http://schemas.microsoft.com/office/drawing/2014/main" id="{08D6E816-3E7C-4270-8A0A-57E2FB8E102C}"/>
              </a:ext>
            </a:extLst>
          </p:cNvPr>
          <p:cNvSpPr/>
          <p:nvPr/>
        </p:nvSpPr>
        <p:spPr>
          <a:xfrm>
            <a:off x="2034024" y="4370051"/>
            <a:ext cx="235799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「国土交通データプラットフォーム」の構築（概成）</a:t>
            </a:r>
          </a:p>
        </p:txBody>
      </p:sp>
      <p:sp>
        <p:nvSpPr>
          <p:cNvPr id="15" name="ホームベース 44">
            <a:extLst>
              <a:ext uri="{FF2B5EF4-FFF2-40B4-BE49-F238E27FC236}">
                <a16:creationId xmlns:a16="http://schemas.microsoft.com/office/drawing/2014/main" id="{6EFB0BD7-72A0-4A41-B7C8-823AA0FFE55C}"/>
              </a:ext>
            </a:extLst>
          </p:cNvPr>
          <p:cNvSpPr/>
          <p:nvPr/>
        </p:nvSpPr>
        <p:spPr>
          <a:xfrm>
            <a:off x="4419837" y="4370911"/>
            <a:ext cx="453763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「国土交通データプラットフォーム」の改良・高度化</a:t>
            </a:r>
          </a:p>
        </p:txBody>
      </p:sp>
      <p:sp>
        <p:nvSpPr>
          <p:cNvPr id="16" name="ホームベース 44">
            <a:extLst>
              <a:ext uri="{FF2B5EF4-FFF2-40B4-BE49-F238E27FC236}">
                <a16:creationId xmlns:a16="http://schemas.microsoft.com/office/drawing/2014/main" id="{6C236C3F-F372-4B37-92F9-B61083822AF8}"/>
              </a:ext>
            </a:extLst>
          </p:cNvPr>
          <p:cNvSpPr/>
          <p:nvPr/>
        </p:nvSpPr>
        <p:spPr>
          <a:xfrm>
            <a:off x="2034024" y="4720117"/>
            <a:ext cx="2815831"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府省庁及び主要な地方公共団体、民間企業の</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データプラットフォーム間の連携のためのモデル事業</a:t>
            </a:r>
          </a:p>
        </p:txBody>
      </p:sp>
      <p:sp>
        <p:nvSpPr>
          <p:cNvPr id="17" name="ホームベース 44">
            <a:extLst>
              <a:ext uri="{FF2B5EF4-FFF2-40B4-BE49-F238E27FC236}">
                <a16:creationId xmlns:a16="http://schemas.microsoft.com/office/drawing/2014/main" id="{B379DCBD-A948-49F5-B2FD-621511B9683C}"/>
              </a:ext>
            </a:extLst>
          </p:cNvPr>
          <p:cNvSpPr/>
          <p:nvPr/>
        </p:nvSpPr>
        <p:spPr>
          <a:xfrm>
            <a:off x="2847360" y="5072843"/>
            <a:ext cx="609110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官民協議会による運営（ルール</a:t>
            </a: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ツールの整備・共有・フォローアップ）</a:t>
            </a:r>
          </a:p>
        </p:txBody>
      </p:sp>
      <p:sp>
        <p:nvSpPr>
          <p:cNvPr id="18" name="テキスト ボックス 17">
            <a:extLst>
              <a:ext uri="{FF2B5EF4-FFF2-40B4-BE49-F238E27FC236}">
                <a16:creationId xmlns:a16="http://schemas.microsoft.com/office/drawing/2014/main" id="{7B4A92FA-C768-4625-9AA7-C920CEAC2235}"/>
              </a:ext>
            </a:extLst>
          </p:cNvPr>
          <p:cNvSpPr txBox="1"/>
          <p:nvPr/>
        </p:nvSpPr>
        <p:spPr>
          <a:xfrm>
            <a:off x="2034024" y="1271696"/>
            <a:ext cx="2063933" cy="200055"/>
          </a:xfrm>
          <a:prstGeom prst="rect">
            <a:avLst/>
          </a:prstGeom>
          <a:noFill/>
        </p:spPr>
        <p:txBody>
          <a:bodyPr wrap="square" rtlCol="0">
            <a:spAutoFit/>
          </a:bodyPr>
          <a:lstStyle/>
          <a:p>
            <a:pPr marL="88900" indent="-88900"/>
            <a:r>
              <a:rPr lang="ja-JP" altLang="en-US" sz="700" dirty="0">
                <a:latin typeface="Meiryo UI" panose="020B0604030504040204" pitchFamily="50" charset="-128"/>
                <a:ea typeface="Meiryo UI" panose="020B0604030504040204" pitchFamily="50" charset="-128"/>
              </a:rPr>
              <a:t>＜「サイバーポート」（港湾物流分野）＞</a:t>
            </a:r>
            <a:endParaRPr kumimoji="1" lang="ja-JP" altLang="en-US" sz="700" dirty="0"/>
          </a:p>
        </p:txBody>
      </p:sp>
      <p:sp>
        <p:nvSpPr>
          <p:cNvPr id="27" name="正方形/長方形 26">
            <a:extLst>
              <a:ext uri="{FF2B5EF4-FFF2-40B4-BE49-F238E27FC236}">
                <a16:creationId xmlns:a16="http://schemas.microsoft.com/office/drawing/2014/main" id="{96A02B52-2CBB-42AF-82D8-9546F5FEF8F0}"/>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28" name="ホームベース 44">
            <a:extLst>
              <a:ext uri="{FF2B5EF4-FFF2-40B4-BE49-F238E27FC236}">
                <a16:creationId xmlns:a16="http://schemas.microsoft.com/office/drawing/2014/main" id="{F7FBE5A6-E4BE-4B2B-9941-255627D12B29}"/>
              </a:ext>
            </a:extLst>
          </p:cNvPr>
          <p:cNvSpPr/>
          <p:nvPr/>
        </p:nvSpPr>
        <p:spPr>
          <a:xfrm>
            <a:off x="4419837" y="3217114"/>
            <a:ext cx="4518626"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システムの活用</a:t>
            </a:r>
          </a:p>
        </p:txBody>
      </p:sp>
      <p:sp>
        <p:nvSpPr>
          <p:cNvPr id="32" name="ホームベース 44">
            <a:extLst>
              <a:ext uri="{FF2B5EF4-FFF2-40B4-BE49-F238E27FC236}">
                <a16:creationId xmlns:a16="http://schemas.microsoft.com/office/drawing/2014/main" id="{DFFA9818-C3FF-4118-BD89-ED8B5940C925}"/>
              </a:ext>
            </a:extLst>
          </p:cNvPr>
          <p:cNvSpPr/>
          <p:nvPr/>
        </p:nvSpPr>
        <p:spPr>
          <a:xfrm>
            <a:off x="2022179" y="1517180"/>
            <a:ext cx="6904438" cy="291228"/>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第一次運用・利用促進・機能改善</a:t>
            </a:r>
            <a:endParaRPr lang="ja-JP" altLang="en-US" sz="900" strike="sngStrike" dirty="0">
              <a:solidFill>
                <a:srgbClr val="FF0000"/>
              </a:solidFill>
              <a:latin typeface="Meiryo UI" panose="020B0604030504040204" pitchFamily="50" charset="-128"/>
              <a:ea typeface="Meiryo UI" panose="020B0604030504040204" pitchFamily="50" charset="-128"/>
            </a:endParaRPr>
          </a:p>
        </p:txBody>
      </p:sp>
      <p:sp>
        <p:nvSpPr>
          <p:cNvPr id="33" name="ホームベース 44">
            <a:extLst>
              <a:ext uri="{FF2B5EF4-FFF2-40B4-BE49-F238E27FC236}">
                <a16:creationId xmlns:a16="http://schemas.microsoft.com/office/drawing/2014/main" id="{364BCB1B-13D3-47A8-A1C0-516127ABEA8D}"/>
              </a:ext>
            </a:extLst>
          </p:cNvPr>
          <p:cNvSpPr/>
          <p:nvPr/>
        </p:nvSpPr>
        <p:spPr>
          <a:xfrm>
            <a:off x="4422904" y="2199671"/>
            <a:ext cx="1125392" cy="487528"/>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50" dirty="0">
                <a:latin typeface="Meiryo UI" panose="020B0604030504040204" pitchFamily="50" charset="-128"/>
                <a:ea typeface="Meiryo UI" panose="020B0604030504040204" pitchFamily="50" charset="-128"/>
              </a:rPr>
              <a:t>「サイバーポート」の</a:t>
            </a:r>
            <a:br>
              <a:rPr lang="en-US" altLang="ja-JP" sz="650" dirty="0">
                <a:latin typeface="Meiryo UI" panose="020B0604030504040204" pitchFamily="50" charset="-128"/>
                <a:ea typeface="Meiryo UI" panose="020B0604030504040204" pitchFamily="50" charset="-128"/>
              </a:rPr>
            </a:br>
            <a:r>
              <a:rPr lang="ja-JP" altLang="en-US" sz="650" dirty="0">
                <a:latin typeface="Meiryo UI" panose="020B0604030504040204" pitchFamily="50" charset="-128"/>
                <a:ea typeface="Meiryo UI" panose="020B0604030504040204" pitchFamily="50" charset="-128"/>
              </a:rPr>
              <a:t>港湾物流分野、港湾管理分野、</a:t>
            </a:r>
            <a:endParaRPr lang="en-US" altLang="ja-JP" sz="650" dirty="0">
              <a:latin typeface="Meiryo UI" panose="020B0604030504040204" pitchFamily="50" charset="-128"/>
              <a:ea typeface="Meiryo UI" panose="020B0604030504040204" pitchFamily="50" charset="-128"/>
            </a:endParaRPr>
          </a:p>
          <a:p>
            <a:pPr marL="88900" indent="-88900" algn="ctr"/>
            <a:r>
              <a:rPr lang="ja-JP" altLang="en-US" sz="650" dirty="0">
                <a:latin typeface="Meiryo UI" panose="020B0604030504040204" pitchFamily="50" charset="-128"/>
                <a:ea typeface="Meiryo UI" panose="020B0604030504040204" pitchFamily="50" charset="-128"/>
              </a:rPr>
              <a:t>港湾インフラ分野の</a:t>
            </a:r>
            <a:endParaRPr lang="en-US" altLang="ja-JP" sz="650" dirty="0">
              <a:latin typeface="Meiryo UI" panose="020B0604030504040204" pitchFamily="50" charset="-128"/>
              <a:ea typeface="Meiryo UI" panose="020B0604030504040204" pitchFamily="50" charset="-128"/>
            </a:endParaRPr>
          </a:p>
          <a:p>
            <a:pPr marL="88900" indent="-88900" algn="ctr"/>
            <a:r>
              <a:rPr lang="ja-JP" altLang="en-US" sz="650" dirty="0">
                <a:latin typeface="Meiryo UI" panose="020B0604030504040204" pitchFamily="50" charset="-128"/>
                <a:ea typeface="Meiryo UI" panose="020B0604030504040204" pitchFamily="50" charset="-128"/>
              </a:rPr>
              <a:t>三分野間のデータ連携</a:t>
            </a:r>
          </a:p>
        </p:txBody>
      </p:sp>
      <p:sp>
        <p:nvSpPr>
          <p:cNvPr id="34" name="ホームベース 44">
            <a:extLst>
              <a:ext uri="{FF2B5EF4-FFF2-40B4-BE49-F238E27FC236}">
                <a16:creationId xmlns:a16="http://schemas.microsoft.com/office/drawing/2014/main" id="{335D6D45-B66B-4DB9-8576-CDB1CA9A427A}"/>
              </a:ext>
            </a:extLst>
          </p:cNvPr>
          <p:cNvSpPr/>
          <p:nvPr/>
        </p:nvSpPr>
        <p:spPr>
          <a:xfrm>
            <a:off x="2022177" y="1859589"/>
            <a:ext cx="6904437" cy="293462"/>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運営方針・料金等の検討・運用体制に係る検討・準備・調整等</a:t>
            </a:r>
          </a:p>
        </p:txBody>
      </p:sp>
      <p:sp>
        <p:nvSpPr>
          <p:cNvPr id="35" name="ホームベース 44">
            <a:extLst>
              <a:ext uri="{FF2B5EF4-FFF2-40B4-BE49-F238E27FC236}">
                <a16:creationId xmlns:a16="http://schemas.microsoft.com/office/drawing/2014/main" id="{A30E85D5-B138-484C-A6F0-7DE55BFBACC5}"/>
              </a:ext>
            </a:extLst>
          </p:cNvPr>
          <p:cNvSpPr/>
          <p:nvPr/>
        </p:nvSpPr>
        <p:spPr>
          <a:xfrm>
            <a:off x="5557103" y="2194947"/>
            <a:ext cx="3388519" cy="487527"/>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三分野一体での運用を実現</a:t>
            </a:r>
            <a:endParaRPr lang="en-US" altLang="ja-JP" sz="900" dirty="0">
              <a:latin typeface="Meiryo UI" panose="020B0604030504040204" pitchFamily="50" charset="-128"/>
              <a:ea typeface="Meiryo UI" panose="020B0604030504040204" pitchFamily="50" charset="-128"/>
            </a:endParaRPr>
          </a:p>
        </p:txBody>
      </p:sp>
      <p:sp>
        <p:nvSpPr>
          <p:cNvPr id="36" name="ホームベース 44">
            <a:extLst>
              <a:ext uri="{FF2B5EF4-FFF2-40B4-BE49-F238E27FC236}">
                <a16:creationId xmlns:a16="http://schemas.microsoft.com/office/drawing/2014/main" id="{03F301F2-02BA-4D36-B285-E4B28C32859B}"/>
              </a:ext>
            </a:extLst>
          </p:cNvPr>
          <p:cNvSpPr/>
          <p:nvPr/>
        </p:nvSpPr>
        <p:spPr>
          <a:xfrm>
            <a:off x="2861144" y="2193395"/>
            <a:ext cx="1519034" cy="272535"/>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900" dirty="0">
                <a:latin typeface="Meiryo UI" panose="020B0604030504040204" pitchFamily="50" charset="-128"/>
                <a:ea typeface="Meiryo UI" panose="020B0604030504040204" pitchFamily="50" charset="-128"/>
              </a:rPr>
              <a:t>NACCS</a:t>
            </a:r>
            <a:r>
              <a:rPr lang="ja-JP" altLang="en-US" sz="900" dirty="0">
                <a:latin typeface="Meiryo UI" panose="020B0604030504040204" pitchFamily="50" charset="-128"/>
                <a:ea typeface="Meiryo UI" panose="020B0604030504040204" pitchFamily="50" charset="-128"/>
              </a:rPr>
              <a:t>との直接連携</a:t>
            </a:r>
          </a:p>
        </p:txBody>
      </p:sp>
      <p:sp>
        <p:nvSpPr>
          <p:cNvPr id="24" name="ホームベース 44">
            <a:extLst>
              <a:ext uri="{FF2B5EF4-FFF2-40B4-BE49-F238E27FC236}">
                <a16:creationId xmlns:a16="http://schemas.microsoft.com/office/drawing/2014/main" id="{81988617-36C4-46F8-92E6-311FD08A0B6E}"/>
              </a:ext>
            </a:extLst>
          </p:cNvPr>
          <p:cNvSpPr/>
          <p:nvPr/>
        </p:nvSpPr>
        <p:spPr>
          <a:xfrm>
            <a:off x="2984501" y="5515451"/>
            <a:ext cx="5953962" cy="431073"/>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　フィジカルインターネット・ロードマップの着実な実行</a:t>
            </a:r>
            <a:endParaRPr lang="en-US" altLang="ja-JP" sz="900" dirty="0">
              <a:latin typeface="Meiryo UI" panose="020B0604030504040204" pitchFamily="50" charset="-128"/>
              <a:ea typeface="Meiryo UI" panose="020B0604030504040204" pitchFamily="50" charset="-128"/>
            </a:endParaRPr>
          </a:p>
          <a:p>
            <a:pPr marL="88900" indent="-88900" algn="ctr"/>
            <a:r>
              <a:rPr lang="ja-JP" altLang="en-US" sz="900" dirty="0">
                <a:latin typeface="Meiryo UI" panose="020B0604030504040204" pitchFamily="50" charset="-128"/>
                <a:ea typeface="Meiryo UI" panose="020B0604030504040204" pitchFamily="50" charset="-128"/>
              </a:rPr>
              <a:t>（モノ・データ・業務プロセスの標準化や輸配送・物流拠点の自動化・デジタル化等）</a:t>
            </a:r>
            <a:endParaRPr lang="en-US" altLang="ja-JP" sz="900" dirty="0">
              <a:latin typeface="Meiryo UI" panose="020B0604030504040204" pitchFamily="50" charset="-128"/>
              <a:ea typeface="Meiryo UI" panose="020B0604030504040204" pitchFamily="50" charset="-128"/>
            </a:endParaRPr>
          </a:p>
        </p:txBody>
      </p:sp>
      <p:sp>
        <p:nvSpPr>
          <p:cNvPr id="26" name="ホームベース 44">
            <a:extLst>
              <a:ext uri="{FF2B5EF4-FFF2-40B4-BE49-F238E27FC236}">
                <a16:creationId xmlns:a16="http://schemas.microsoft.com/office/drawing/2014/main" id="{8DB54749-5F88-4DFF-AFBC-C98E24D4DB50}"/>
              </a:ext>
            </a:extLst>
          </p:cNvPr>
          <p:cNvSpPr/>
          <p:nvPr/>
        </p:nvSpPr>
        <p:spPr>
          <a:xfrm>
            <a:off x="2022177" y="5515451"/>
            <a:ext cx="959073" cy="431073"/>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フィジカルインターネット・</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ロードマップの策定</a:t>
            </a:r>
          </a:p>
        </p:txBody>
      </p:sp>
    </p:spTree>
    <p:extLst>
      <p:ext uri="{BB962C8B-B14F-4D97-AF65-F5344CB8AC3E}">
        <p14:creationId xmlns:p14="http://schemas.microsoft.com/office/powerpoint/2010/main" val="3878321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7AA4192A-308B-4224-BA59-288122B36533}"/>
              </a:ext>
            </a:extLst>
          </p:cNvPr>
          <p:cNvSpPr/>
          <p:nvPr/>
        </p:nvSpPr>
        <p:spPr>
          <a:xfrm>
            <a:off x="2094584" y="867334"/>
            <a:ext cx="841148" cy="5568013"/>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936836968"/>
              </p:ext>
            </p:extLst>
          </p:nvPr>
        </p:nvGraphicFramePr>
        <p:xfrm>
          <a:off x="853239"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（３）相互連携分野のデジタル化の推進</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①取引（受発注・請求・決済）</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②スマートシティ</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6" name="ホームベース 44">
            <a:extLst>
              <a:ext uri="{FF2B5EF4-FFF2-40B4-BE49-F238E27FC236}">
                <a16:creationId xmlns:a16="http://schemas.microsoft.com/office/drawing/2014/main" id="{7034FCDA-3F43-431D-A49F-65F7D85A178D}"/>
              </a:ext>
            </a:extLst>
          </p:cNvPr>
          <p:cNvSpPr/>
          <p:nvPr/>
        </p:nvSpPr>
        <p:spPr>
          <a:xfrm>
            <a:off x="2129451" y="3109520"/>
            <a:ext cx="692331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solidFill>
                  <a:prstClr val="black"/>
                </a:solidFill>
                <a:latin typeface="Meiryo UI" panose="020B0604030504040204" pitchFamily="50" charset="-128"/>
                <a:ea typeface="Meiryo UI" panose="020B0604030504040204" pitchFamily="50" charset="-128"/>
              </a:rPr>
              <a:t>データ連携基盤側で例外的に蓄積すべきデータの範囲、標準化すべきデータ項目等について関係府省庁が連携して検討する</a:t>
            </a:r>
          </a:p>
        </p:txBody>
      </p:sp>
      <p:sp>
        <p:nvSpPr>
          <p:cNvPr id="10" name="ホームベース 44">
            <a:extLst>
              <a:ext uri="{FF2B5EF4-FFF2-40B4-BE49-F238E27FC236}">
                <a16:creationId xmlns:a16="http://schemas.microsoft.com/office/drawing/2014/main" id="{9397F08F-024E-4558-8E5E-F9E17DEB5E53}"/>
              </a:ext>
            </a:extLst>
          </p:cNvPr>
          <p:cNvSpPr/>
          <p:nvPr/>
        </p:nvSpPr>
        <p:spPr>
          <a:xfrm>
            <a:off x="2129450" y="1882458"/>
            <a:ext cx="102015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600" dirty="0">
                <a:latin typeface="Meiryo UI" panose="020B0604030504040204" pitchFamily="50" charset="-128"/>
                <a:ea typeface="Meiryo UI" panose="020B0604030504040204" pitchFamily="50" charset="-128"/>
              </a:rPr>
              <a:t>DADC</a:t>
            </a:r>
            <a:r>
              <a:rPr lang="ja-JP" altLang="en-US" sz="600" dirty="0">
                <a:latin typeface="Meiryo UI" panose="020B0604030504040204" pitchFamily="50" charset="-128"/>
                <a:ea typeface="Meiryo UI" panose="020B0604030504040204" pitchFamily="50" charset="-128"/>
              </a:rPr>
              <a:t>　全体アーキテク</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チャ中間とりまとめ</a:t>
            </a:r>
            <a:endParaRPr lang="en-US" altLang="ja-JP" sz="600" dirty="0">
              <a:latin typeface="Meiryo UI" panose="020B0604030504040204" pitchFamily="50" charset="-128"/>
              <a:ea typeface="Meiryo UI" panose="020B0604030504040204" pitchFamily="50" charset="-128"/>
            </a:endParaRPr>
          </a:p>
        </p:txBody>
      </p:sp>
      <p:sp>
        <p:nvSpPr>
          <p:cNvPr id="11" name="ホームベース 44">
            <a:extLst>
              <a:ext uri="{FF2B5EF4-FFF2-40B4-BE49-F238E27FC236}">
                <a16:creationId xmlns:a16="http://schemas.microsoft.com/office/drawing/2014/main" id="{59821B34-38E1-4FD5-9566-F01EF68C9A78}"/>
              </a:ext>
            </a:extLst>
          </p:cNvPr>
          <p:cNvSpPr/>
          <p:nvPr/>
        </p:nvSpPr>
        <p:spPr>
          <a:xfrm>
            <a:off x="3149600" y="1889041"/>
            <a:ext cx="286639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実証実験</a:t>
            </a:r>
            <a:endParaRPr lang="en-US" altLang="ja-JP" sz="900">
              <a:latin typeface="Meiryo UI" panose="020B0604030504040204" pitchFamily="50" charset="-128"/>
              <a:ea typeface="Meiryo UI" panose="020B0604030504040204" pitchFamily="50" charset="-128"/>
            </a:endParaRPr>
          </a:p>
        </p:txBody>
      </p:sp>
      <p:sp>
        <p:nvSpPr>
          <p:cNvPr id="12" name="ホームベース 44">
            <a:extLst>
              <a:ext uri="{FF2B5EF4-FFF2-40B4-BE49-F238E27FC236}">
                <a16:creationId xmlns:a16="http://schemas.microsoft.com/office/drawing/2014/main" id="{43545453-3603-45BA-908B-C2719B22FDBA}"/>
              </a:ext>
            </a:extLst>
          </p:cNvPr>
          <p:cNvSpPr/>
          <p:nvPr/>
        </p:nvSpPr>
        <p:spPr>
          <a:xfrm>
            <a:off x="2129451" y="2223226"/>
            <a:ext cx="235872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900">
                <a:latin typeface="Meiryo UI" panose="020B0604030504040204" pitchFamily="50" charset="-128"/>
                <a:ea typeface="Meiryo UI" panose="020B0604030504040204" pitchFamily="50" charset="-128"/>
              </a:rPr>
              <a:t>DADC</a:t>
            </a:r>
            <a:r>
              <a:rPr lang="ja-JP" altLang="en-US" sz="900">
                <a:latin typeface="Meiryo UI" panose="020B0604030504040204" pitchFamily="50" charset="-128"/>
                <a:ea typeface="Meiryo UI" panose="020B0604030504040204" pitchFamily="50" charset="-128"/>
              </a:rPr>
              <a:t>　全体アーキテクチャ設計</a:t>
            </a:r>
            <a:endParaRPr lang="en-US" altLang="ja-JP" sz="900">
              <a:latin typeface="Meiryo UI" panose="020B0604030504040204" pitchFamily="50" charset="-128"/>
              <a:ea typeface="Meiryo UI" panose="020B0604030504040204" pitchFamily="50" charset="-128"/>
            </a:endParaRPr>
          </a:p>
        </p:txBody>
      </p:sp>
      <p:sp>
        <p:nvSpPr>
          <p:cNvPr id="13" name="ホームベース 44">
            <a:extLst>
              <a:ext uri="{FF2B5EF4-FFF2-40B4-BE49-F238E27FC236}">
                <a16:creationId xmlns:a16="http://schemas.microsoft.com/office/drawing/2014/main" id="{485F4E2C-BF7E-4B1E-A707-0B58F8E9537F}"/>
              </a:ext>
            </a:extLst>
          </p:cNvPr>
          <p:cNvSpPr/>
          <p:nvPr/>
        </p:nvSpPr>
        <p:spPr>
          <a:xfrm>
            <a:off x="2129453" y="1564277"/>
            <a:ext cx="3344756" cy="27668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solidFill>
                  <a:prstClr val="black"/>
                </a:solidFill>
                <a:latin typeface="Meiryo UI" panose="020B0604030504040204" pitchFamily="50" charset="-128"/>
                <a:ea typeface="Meiryo UI" panose="020B0604030504040204" pitchFamily="50" charset="-128"/>
              </a:rPr>
              <a:t>政府調達システムについて、インボイス制度への移行までに、</a:t>
            </a:r>
            <a:endParaRPr lang="en-US" altLang="ja-JP" sz="8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800" dirty="0">
                <a:solidFill>
                  <a:prstClr val="black"/>
                </a:solidFill>
                <a:latin typeface="Meiryo UI" panose="020B0604030504040204" pitchFamily="50" charset="-128"/>
                <a:ea typeface="Meiryo UI" panose="020B0604030504040204" pitchFamily="50" charset="-128"/>
              </a:rPr>
              <a:t>請求等のデータについてシステム連携が可能となるよう、必要な対応を進める</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14" name="ホームベース 44">
            <a:extLst>
              <a:ext uri="{FF2B5EF4-FFF2-40B4-BE49-F238E27FC236}">
                <a16:creationId xmlns:a16="http://schemas.microsoft.com/office/drawing/2014/main" id="{3420912A-0431-4FFE-9D42-10E4A96D625A}"/>
              </a:ext>
            </a:extLst>
          </p:cNvPr>
          <p:cNvSpPr/>
          <p:nvPr/>
        </p:nvSpPr>
        <p:spPr>
          <a:xfrm>
            <a:off x="5474208" y="1564277"/>
            <a:ext cx="3576629" cy="27669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運用状況を踏まえ、必要な改修を実施</a:t>
            </a:r>
            <a:endParaRPr lang="en-US" altLang="ja-JP" sz="900">
              <a:latin typeface="Meiryo UI" panose="020B0604030504040204" pitchFamily="50" charset="-128"/>
              <a:ea typeface="Meiryo UI" panose="020B0604030504040204" pitchFamily="50" charset="-128"/>
            </a:endParaRPr>
          </a:p>
        </p:txBody>
      </p:sp>
      <p:sp>
        <p:nvSpPr>
          <p:cNvPr id="15" name="ホームベース 44">
            <a:extLst>
              <a:ext uri="{FF2B5EF4-FFF2-40B4-BE49-F238E27FC236}">
                <a16:creationId xmlns:a16="http://schemas.microsoft.com/office/drawing/2014/main" id="{151E1B7D-69F9-40BA-80F1-754267B53328}"/>
              </a:ext>
            </a:extLst>
          </p:cNvPr>
          <p:cNvSpPr/>
          <p:nvPr/>
        </p:nvSpPr>
        <p:spPr>
          <a:xfrm>
            <a:off x="2496687" y="2559405"/>
            <a:ext cx="655415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契約・決済に係るデータ連携に必要なデータ標準・連携基盤の整備・実装、全銀</a:t>
            </a:r>
            <a:r>
              <a:rPr lang="en-US" altLang="ja-JP" sz="900" dirty="0">
                <a:latin typeface="Meiryo UI" panose="020B0604030504040204" pitchFamily="50" charset="-128"/>
                <a:ea typeface="Meiryo UI" panose="020B0604030504040204" pitchFamily="50" charset="-128"/>
              </a:rPr>
              <a:t>EDI</a:t>
            </a:r>
            <a:r>
              <a:rPr lang="ja-JP" altLang="en-US" sz="900" dirty="0">
                <a:latin typeface="Meiryo UI" panose="020B0604030504040204" pitchFamily="50" charset="-128"/>
                <a:ea typeface="Meiryo UI" panose="020B0604030504040204" pitchFamily="50" charset="-128"/>
              </a:rPr>
              <a:t>システムの利活用促進</a:t>
            </a:r>
            <a:endParaRPr lang="en-US" altLang="ja-JP" sz="900" dirty="0">
              <a:latin typeface="Meiryo UI" panose="020B0604030504040204" pitchFamily="50" charset="-128"/>
              <a:ea typeface="Meiryo UI" panose="020B0604030504040204" pitchFamily="50" charset="-128"/>
            </a:endParaRPr>
          </a:p>
        </p:txBody>
      </p:sp>
      <p:sp>
        <p:nvSpPr>
          <p:cNvPr id="18" name="ホームベース 44">
            <a:extLst>
              <a:ext uri="{FF2B5EF4-FFF2-40B4-BE49-F238E27FC236}">
                <a16:creationId xmlns:a16="http://schemas.microsoft.com/office/drawing/2014/main" id="{713DFA27-7C8B-47A3-9E5A-21C9CF3BA50F}"/>
              </a:ext>
            </a:extLst>
          </p:cNvPr>
          <p:cNvSpPr/>
          <p:nvPr/>
        </p:nvSpPr>
        <p:spPr>
          <a:xfrm>
            <a:off x="2129452" y="3436156"/>
            <a:ext cx="992706" cy="3852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データ連携、サービス実装に</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向けた課題を整理し、</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横展開を図る</a:t>
            </a:r>
            <a:endParaRPr lang="en-US" altLang="ja-JP" sz="600" dirty="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D25F9AF6-E4B5-4F07-ACB0-F7F546094687}"/>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16" name="ホームベース 44">
            <a:extLst>
              <a:ext uri="{FF2B5EF4-FFF2-40B4-BE49-F238E27FC236}">
                <a16:creationId xmlns:a16="http://schemas.microsoft.com/office/drawing/2014/main" id="{2718F3F3-658C-437E-B6CA-FFA46F6179EF}"/>
              </a:ext>
            </a:extLst>
          </p:cNvPr>
          <p:cNvSpPr/>
          <p:nvPr/>
        </p:nvSpPr>
        <p:spPr>
          <a:xfrm>
            <a:off x="2129451" y="1014163"/>
            <a:ext cx="6921387" cy="52959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電子インボイスの標準仕様の管理等を行うとともに、官民連携の上、（中小企業のデジタル化支援等も通じ、）標準化された電子インボイスの普及を図る</a:t>
            </a:r>
            <a:endParaRPr lang="en-US" altLang="ja-JP" sz="800" dirty="0">
              <a:latin typeface="Meiryo UI" panose="020B0604030504040204" pitchFamily="50" charset="-128"/>
              <a:ea typeface="Meiryo UI" panose="020B0604030504040204" pitchFamily="50" charset="-128"/>
            </a:endParaRPr>
          </a:p>
        </p:txBody>
      </p:sp>
      <p:sp>
        <p:nvSpPr>
          <p:cNvPr id="20" name="ホームベース 44">
            <a:extLst>
              <a:ext uri="{FF2B5EF4-FFF2-40B4-BE49-F238E27FC236}">
                <a16:creationId xmlns:a16="http://schemas.microsoft.com/office/drawing/2014/main" id="{8E0DBA3B-763D-4A8C-B5FC-446A788E2015}"/>
              </a:ext>
            </a:extLst>
          </p:cNvPr>
          <p:cNvSpPr/>
          <p:nvPr/>
        </p:nvSpPr>
        <p:spPr>
          <a:xfrm>
            <a:off x="2136627" y="3860924"/>
            <a:ext cx="799105" cy="38641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550" dirty="0">
                <a:latin typeface="Meiryo UI" panose="020B0604030504040204" pitchFamily="50" charset="-128"/>
                <a:ea typeface="Meiryo UI" panose="020B0604030504040204" pitchFamily="50" charset="-128"/>
              </a:rPr>
              <a:t>3D</a:t>
            </a:r>
            <a:r>
              <a:rPr lang="ja-JP" altLang="en-US" sz="550" dirty="0">
                <a:latin typeface="Meiryo UI" panose="020B0604030504040204" pitchFamily="50" charset="-128"/>
                <a:ea typeface="Meiryo UI" panose="020B0604030504040204" pitchFamily="50" charset="-128"/>
              </a:rPr>
              <a:t>都市モデルの整備・</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活用・オープンデータ化の</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推進</a:t>
            </a:r>
            <a:endParaRPr lang="en-US" altLang="ja-JP" sz="550" dirty="0">
              <a:latin typeface="Meiryo UI" panose="020B0604030504040204" pitchFamily="50" charset="-128"/>
              <a:ea typeface="Meiryo UI" panose="020B0604030504040204" pitchFamily="50" charset="-128"/>
            </a:endParaRPr>
          </a:p>
        </p:txBody>
      </p:sp>
      <p:sp>
        <p:nvSpPr>
          <p:cNvPr id="22" name="ホームベース 44">
            <a:extLst>
              <a:ext uri="{FF2B5EF4-FFF2-40B4-BE49-F238E27FC236}">
                <a16:creationId xmlns:a16="http://schemas.microsoft.com/office/drawing/2014/main" id="{9BE4065D-D1D0-40CF-8AC4-BCE90FC8F7B8}"/>
              </a:ext>
            </a:extLst>
          </p:cNvPr>
          <p:cNvSpPr/>
          <p:nvPr/>
        </p:nvSpPr>
        <p:spPr>
          <a:xfrm>
            <a:off x="4488180" y="3869709"/>
            <a:ext cx="4562657" cy="3852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900" dirty="0">
                <a:latin typeface="Meiryo UI" panose="020B0604030504040204" pitchFamily="50" charset="-128"/>
                <a:ea typeface="Meiryo UI" panose="020B0604030504040204" pitchFamily="50" charset="-128"/>
              </a:rPr>
              <a:t>3D</a:t>
            </a:r>
            <a:r>
              <a:rPr lang="ja-JP" altLang="en-US" sz="900" dirty="0">
                <a:latin typeface="Meiryo UI" panose="020B0604030504040204" pitchFamily="50" charset="-128"/>
                <a:ea typeface="Meiryo UI" panose="020B0604030504040204" pitchFamily="50" charset="-128"/>
              </a:rPr>
              <a:t>都市モデルの整備・活用・オープンデータ化が自律的に行われる仕組みの構築</a:t>
            </a:r>
            <a:endParaRPr lang="en-US" altLang="ja-JP" sz="900" dirty="0">
              <a:latin typeface="Meiryo UI" panose="020B0604030504040204" pitchFamily="50" charset="-128"/>
              <a:ea typeface="Meiryo UI" panose="020B0604030504040204" pitchFamily="50" charset="-128"/>
            </a:endParaRPr>
          </a:p>
        </p:txBody>
      </p:sp>
      <p:sp>
        <p:nvSpPr>
          <p:cNvPr id="23" name="ホームベース 47">
            <a:extLst>
              <a:ext uri="{FF2B5EF4-FFF2-40B4-BE49-F238E27FC236}">
                <a16:creationId xmlns:a16="http://schemas.microsoft.com/office/drawing/2014/main" id="{1996C2F3-8310-46C1-8835-2682778A078B}"/>
              </a:ext>
            </a:extLst>
          </p:cNvPr>
          <p:cNvSpPr/>
          <p:nvPr/>
        </p:nvSpPr>
        <p:spPr>
          <a:xfrm>
            <a:off x="3183274" y="3440922"/>
            <a:ext cx="5867563" cy="3852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共通のアーキテクチャを参照したデータ連携基盤の導入、技術の実装等を通じ、スマートシティの全国での実装を推進する</a:t>
            </a:r>
          </a:p>
        </p:txBody>
      </p:sp>
      <p:sp>
        <p:nvSpPr>
          <p:cNvPr id="24" name="ホームベース 47">
            <a:extLst>
              <a:ext uri="{FF2B5EF4-FFF2-40B4-BE49-F238E27FC236}">
                <a16:creationId xmlns:a16="http://schemas.microsoft.com/office/drawing/2014/main" id="{11063ED7-91BE-41A4-8674-767326650E30}"/>
              </a:ext>
            </a:extLst>
          </p:cNvPr>
          <p:cNvSpPr/>
          <p:nvPr/>
        </p:nvSpPr>
        <p:spPr>
          <a:xfrm>
            <a:off x="2935732" y="3860005"/>
            <a:ext cx="1552448" cy="3852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50" dirty="0">
                <a:latin typeface="Meiryo UI" panose="020B0604030504040204" pitchFamily="50" charset="-128"/>
                <a:ea typeface="Meiryo UI" panose="020B0604030504040204" pitchFamily="50" charset="-128"/>
                <a:cs typeface="Malgun Gothic Semilight" panose="020B0502040204020203" pitchFamily="50" charset="-128"/>
              </a:rPr>
              <a:t>標準仕様の拡張、多様な分野におけるユースケース</a:t>
            </a:r>
            <a:endParaRPr lang="en-US" altLang="ja-JP" sz="550" dirty="0">
              <a:latin typeface="Meiryo UI" panose="020B0604030504040204" pitchFamily="50" charset="-128"/>
              <a:ea typeface="Meiryo UI" panose="020B0604030504040204" pitchFamily="50" charset="-128"/>
              <a:cs typeface="Malgun Gothic Semilight" panose="020B0502040204020203" pitchFamily="50" charset="-128"/>
            </a:endParaRPr>
          </a:p>
          <a:p>
            <a:pPr marL="88900" indent="-88900" algn="ctr"/>
            <a:r>
              <a:rPr lang="ja-JP" altLang="en-US" sz="550" dirty="0">
                <a:latin typeface="Meiryo UI" panose="020B0604030504040204" pitchFamily="50" charset="-128"/>
                <a:ea typeface="Meiryo UI" panose="020B0604030504040204" pitchFamily="50" charset="-128"/>
                <a:cs typeface="Malgun Gothic Semilight" panose="020B0502040204020203" pitchFamily="50" charset="-128"/>
              </a:rPr>
              <a:t>開発、地方公共団体における</a:t>
            </a:r>
            <a:r>
              <a:rPr lang="en-US" altLang="ja-JP" sz="550" dirty="0">
                <a:latin typeface="Meiryo UI" panose="020B0604030504040204" pitchFamily="50" charset="-128"/>
                <a:ea typeface="Meiryo UI" panose="020B0604030504040204" pitchFamily="50" charset="-128"/>
                <a:cs typeface="Malgun Gothic Semilight" panose="020B0502040204020203" pitchFamily="50" charset="-128"/>
              </a:rPr>
              <a:t>3D</a:t>
            </a:r>
            <a:r>
              <a:rPr lang="ja-JP" altLang="en-US" sz="550" dirty="0">
                <a:latin typeface="Meiryo UI" panose="020B0604030504040204" pitchFamily="50" charset="-128"/>
                <a:ea typeface="Meiryo UI" panose="020B0604030504040204" pitchFamily="50" charset="-128"/>
                <a:cs typeface="Malgun Gothic Semilight" panose="020B0502040204020203" pitchFamily="50" charset="-128"/>
              </a:rPr>
              <a:t>都市モデルの</a:t>
            </a:r>
            <a:endParaRPr lang="en-US" altLang="ja-JP" sz="550" dirty="0">
              <a:latin typeface="Meiryo UI" panose="020B0604030504040204" pitchFamily="50" charset="-128"/>
              <a:ea typeface="Meiryo UI" panose="020B0604030504040204" pitchFamily="50" charset="-128"/>
              <a:cs typeface="Malgun Gothic Semilight" panose="020B0502040204020203" pitchFamily="50" charset="-128"/>
            </a:endParaRPr>
          </a:p>
          <a:p>
            <a:pPr marL="88900" indent="-88900" algn="ctr"/>
            <a:r>
              <a:rPr lang="ja-JP" altLang="en-US" sz="550" dirty="0">
                <a:latin typeface="Meiryo UI" panose="020B0604030504040204" pitchFamily="50" charset="-128"/>
                <a:ea typeface="Meiryo UI" panose="020B0604030504040204" pitchFamily="50" charset="-128"/>
                <a:cs typeface="Malgun Gothic Semilight" panose="020B0502040204020203" pitchFamily="50" charset="-128"/>
              </a:rPr>
              <a:t>取組への支援等</a:t>
            </a:r>
          </a:p>
        </p:txBody>
      </p:sp>
    </p:spTree>
    <p:extLst>
      <p:ext uri="{BB962C8B-B14F-4D97-AF65-F5344CB8AC3E}">
        <p14:creationId xmlns:p14="http://schemas.microsoft.com/office/powerpoint/2010/main" val="748653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5F06FA95-514C-407E-9CDB-CE0C07E6247F}"/>
              </a:ext>
            </a:extLst>
          </p:cNvPr>
          <p:cNvSpPr/>
          <p:nvPr/>
        </p:nvSpPr>
        <p:spPr>
          <a:xfrm>
            <a:off x="2100193" y="867334"/>
            <a:ext cx="841148" cy="5568013"/>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982000246"/>
              </p:ext>
            </p:extLst>
          </p:nvPr>
        </p:nvGraphicFramePr>
        <p:xfrm>
          <a:off x="863287"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４．産業のデジタル化</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（１）事業者向け行政サービスの質の向上に向けた取組</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①電子署名、電子委任状、商業登記電子証明書の普及</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②法人共通認証基盤（</a:t>
                      </a:r>
                      <a:r>
                        <a:rPr lang="en-US" altLang="ja-JP" sz="800" dirty="0">
                          <a:latin typeface="Meiryo UI" panose="020B0604030504040204" pitchFamily="50" charset="-128"/>
                          <a:ea typeface="Meiryo UI" panose="020B0604030504040204" pitchFamily="50" charset="-128"/>
                        </a:rPr>
                        <a:t>G</a:t>
                      </a:r>
                      <a:r>
                        <a:rPr lang="ja-JP" altLang="en-US" sz="800" dirty="0">
                          <a:latin typeface="Meiryo UI" panose="020B0604030504040204" pitchFamily="50" charset="-128"/>
                          <a:ea typeface="Meiryo UI" panose="020B0604030504040204" pitchFamily="50" charset="-128"/>
                        </a:rPr>
                        <a:t>ビズ</a:t>
                      </a:r>
                      <a:r>
                        <a:rPr lang="en-US" altLang="ja-JP" sz="800" dirty="0">
                          <a:latin typeface="Meiryo UI" panose="020B0604030504040204" pitchFamily="50" charset="-128"/>
                          <a:ea typeface="Meiryo UI" panose="020B0604030504040204" pitchFamily="50" charset="-128"/>
                        </a:rPr>
                        <a:t>ID</a:t>
                      </a:r>
                      <a:r>
                        <a:rPr lang="ja-JP" altLang="en-US" sz="800" dirty="0">
                          <a:latin typeface="Meiryo UI" panose="020B0604030504040204" pitchFamily="50" charset="-128"/>
                          <a:ea typeface="Meiryo UI" panose="020B0604030504040204" pitchFamily="50" charset="-128"/>
                        </a:rPr>
                        <a:t>）の普及</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54">
            <a:extLst>
              <a:ext uri="{FF2B5EF4-FFF2-40B4-BE49-F238E27FC236}">
                <a16:creationId xmlns:a16="http://schemas.microsoft.com/office/drawing/2014/main" id="{7E85FD2F-6A93-4B2A-99E6-3AF78E2EB474}"/>
              </a:ext>
            </a:extLst>
          </p:cNvPr>
          <p:cNvSpPr/>
          <p:nvPr/>
        </p:nvSpPr>
        <p:spPr>
          <a:xfrm>
            <a:off x="2129429" y="1601203"/>
            <a:ext cx="811911" cy="5051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800" dirty="0">
                <a:solidFill>
                  <a:prstClr val="black"/>
                </a:solidFill>
                <a:latin typeface="Meiryo UI" panose="020B0604030504040204" pitchFamily="50" charset="-128"/>
                <a:ea typeface="Meiryo UI" panose="020B0604030504040204" pitchFamily="50" charset="-128"/>
              </a:rPr>
              <a:t>利便性の向上策</a:t>
            </a:r>
            <a:endParaRPr lang="en-US" altLang="ja-JP" sz="800" dirty="0">
              <a:solidFill>
                <a:prstClr val="black"/>
              </a:solidFill>
              <a:latin typeface="Meiryo UI" panose="020B0604030504040204" pitchFamily="50" charset="-128"/>
              <a:ea typeface="Meiryo UI" panose="020B0604030504040204" pitchFamily="50" charset="-128"/>
            </a:endParaRPr>
          </a:p>
          <a:p>
            <a:pPr marL="88900" lvl="0" indent="-88900" algn="ctr"/>
            <a:r>
              <a:rPr lang="ja-JP" altLang="en-US" sz="800" dirty="0">
                <a:solidFill>
                  <a:prstClr val="black"/>
                </a:solidFill>
                <a:latin typeface="Meiryo UI" panose="020B0604030504040204" pitchFamily="50" charset="-128"/>
                <a:ea typeface="Meiryo UI" panose="020B0604030504040204" pitchFamily="50" charset="-128"/>
              </a:rPr>
              <a:t>や無償化の可否</a:t>
            </a:r>
            <a:endParaRPr lang="en-US" altLang="ja-JP" sz="800" dirty="0">
              <a:solidFill>
                <a:prstClr val="black"/>
              </a:solidFill>
              <a:latin typeface="Meiryo UI" panose="020B0604030504040204" pitchFamily="50" charset="-128"/>
              <a:ea typeface="Meiryo UI" panose="020B0604030504040204" pitchFamily="50" charset="-128"/>
            </a:endParaRPr>
          </a:p>
          <a:p>
            <a:pPr marL="88900" lvl="0" indent="-88900" algn="ctr"/>
            <a:r>
              <a:rPr lang="ja-JP" altLang="en-US" sz="800" dirty="0">
                <a:solidFill>
                  <a:prstClr val="black"/>
                </a:solidFill>
                <a:latin typeface="Meiryo UI" panose="020B0604030504040204" pitchFamily="50" charset="-128"/>
                <a:ea typeface="Meiryo UI" panose="020B0604030504040204" pitchFamily="50" charset="-128"/>
              </a:rPr>
              <a:t>を検討</a:t>
            </a:r>
          </a:p>
        </p:txBody>
      </p:sp>
      <p:sp>
        <p:nvSpPr>
          <p:cNvPr id="6" name="ホームベース 54">
            <a:extLst>
              <a:ext uri="{FF2B5EF4-FFF2-40B4-BE49-F238E27FC236}">
                <a16:creationId xmlns:a16="http://schemas.microsoft.com/office/drawing/2014/main" id="{16C84091-3A88-4B3F-8202-98618133294C}"/>
              </a:ext>
            </a:extLst>
          </p:cNvPr>
          <p:cNvSpPr/>
          <p:nvPr/>
        </p:nvSpPr>
        <p:spPr>
          <a:xfrm>
            <a:off x="2941340" y="1601202"/>
            <a:ext cx="6125421" cy="5051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solidFill>
                  <a:prstClr val="black"/>
                </a:solidFill>
                <a:latin typeface="Meiryo UI" panose="020B0604030504040204" pitchFamily="50" charset="-128"/>
                <a:ea typeface="Meiryo UI" panose="020B0604030504040204" pitchFamily="50" charset="-128"/>
              </a:rPr>
              <a:t>商業登記電子証明書に関するシステムの検討・開発</a:t>
            </a:r>
          </a:p>
        </p:txBody>
      </p:sp>
      <p:sp>
        <p:nvSpPr>
          <p:cNvPr id="7" name="ホームベース 54">
            <a:extLst>
              <a:ext uri="{FF2B5EF4-FFF2-40B4-BE49-F238E27FC236}">
                <a16:creationId xmlns:a16="http://schemas.microsoft.com/office/drawing/2014/main" id="{A3FFC63E-C011-40EC-B387-ECBAA75BA2D5}"/>
              </a:ext>
            </a:extLst>
          </p:cNvPr>
          <p:cNvSpPr/>
          <p:nvPr/>
        </p:nvSpPr>
        <p:spPr>
          <a:xfrm>
            <a:off x="2128109" y="2330428"/>
            <a:ext cx="260391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en-US" altLang="ja-JP" sz="900">
                <a:solidFill>
                  <a:prstClr val="black"/>
                </a:solidFill>
                <a:latin typeface="Meiryo UI" panose="020B0604030504040204" pitchFamily="50" charset="-128"/>
                <a:ea typeface="Meiryo UI" panose="020B0604030504040204" pitchFamily="50" charset="-128"/>
              </a:rPr>
              <a:t>100</a:t>
            </a:r>
            <a:r>
              <a:rPr lang="ja-JP" altLang="en-US" sz="900">
                <a:solidFill>
                  <a:prstClr val="black"/>
                </a:solidFill>
                <a:latin typeface="Meiryo UI" panose="020B0604030504040204" pitchFamily="50" charset="-128"/>
                <a:ea typeface="Meiryo UI" panose="020B0604030504040204" pitchFamily="50" charset="-128"/>
              </a:rPr>
              <a:t>万法人の</a:t>
            </a:r>
            <a:r>
              <a:rPr lang="en-US" altLang="ja-JP" sz="900">
                <a:solidFill>
                  <a:prstClr val="black"/>
                </a:solidFill>
                <a:latin typeface="Meiryo UI" panose="020B0604030504040204" pitchFamily="50" charset="-128"/>
                <a:ea typeface="Meiryo UI" panose="020B0604030504040204" pitchFamily="50" charset="-128"/>
              </a:rPr>
              <a:t>G</a:t>
            </a:r>
            <a:r>
              <a:rPr lang="ja-JP" altLang="en-US" sz="900">
                <a:solidFill>
                  <a:prstClr val="black"/>
                </a:solidFill>
                <a:latin typeface="Meiryo UI" panose="020B0604030504040204" pitchFamily="50" charset="-128"/>
                <a:ea typeface="Meiryo UI" panose="020B0604030504040204" pitchFamily="50" charset="-128"/>
              </a:rPr>
              <a:t>ビズ</a:t>
            </a:r>
            <a:r>
              <a:rPr lang="en-US" altLang="ja-JP" sz="900">
                <a:solidFill>
                  <a:prstClr val="black"/>
                </a:solidFill>
                <a:latin typeface="Meiryo UI" panose="020B0604030504040204" pitchFamily="50" charset="-128"/>
                <a:ea typeface="Meiryo UI" panose="020B0604030504040204" pitchFamily="50" charset="-128"/>
              </a:rPr>
              <a:t>ID</a:t>
            </a:r>
            <a:r>
              <a:rPr lang="ja-JP" altLang="en-US" sz="900">
                <a:solidFill>
                  <a:prstClr val="black"/>
                </a:solidFill>
                <a:latin typeface="Meiryo UI" panose="020B0604030504040204" pitchFamily="50" charset="-128"/>
                <a:ea typeface="Meiryo UI" panose="020B0604030504040204" pitchFamily="50" charset="-128"/>
              </a:rPr>
              <a:t>取得</a:t>
            </a:r>
          </a:p>
        </p:txBody>
      </p:sp>
      <p:sp>
        <p:nvSpPr>
          <p:cNvPr id="8" name="ホームベース 55">
            <a:extLst>
              <a:ext uri="{FF2B5EF4-FFF2-40B4-BE49-F238E27FC236}">
                <a16:creationId xmlns:a16="http://schemas.microsoft.com/office/drawing/2014/main" id="{1020C717-CC98-42D9-8CAF-16FC93F12963}"/>
              </a:ext>
            </a:extLst>
          </p:cNvPr>
          <p:cNvSpPr/>
          <p:nvPr/>
        </p:nvSpPr>
        <p:spPr>
          <a:xfrm>
            <a:off x="4732020" y="2332334"/>
            <a:ext cx="433474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latin typeface="Meiryo UI" panose="020B0604030504040204" pitchFamily="50" charset="-128"/>
                <a:ea typeface="Meiryo UI" panose="020B0604030504040204" pitchFamily="50" charset="-128"/>
              </a:rPr>
              <a:t>ほぼ全ての法人の</a:t>
            </a:r>
            <a:r>
              <a:rPr lang="en-US" altLang="ja-JP" sz="900">
                <a:latin typeface="Meiryo UI" panose="020B0604030504040204" pitchFamily="50" charset="-128"/>
                <a:ea typeface="Meiryo UI" panose="020B0604030504040204" pitchFamily="50" charset="-128"/>
              </a:rPr>
              <a:t>G</a:t>
            </a:r>
            <a:r>
              <a:rPr lang="ja-JP" altLang="en-US" sz="900">
                <a:latin typeface="Meiryo UI" panose="020B0604030504040204" pitchFamily="50" charset="-128"/>
                <a:ea typeface="Meiryo UI" panose="020B0604030504040204" pitchFamily="50" charset="-128"/>
              </a:rPr>
              <a:t>ビズ</a:t>
            </a:r>
            <a:r>
              <a:rPr lang="en-US" altLang="ja-JP" sz="900">
                <a:latin typeface="Meiryo UI" panose="020B0604030504040204" pitchFamily="50" charset="-128"/>
                <a:ea typeface="Meiryo UI" panose="020B0604030504040204" pitchFamily="50" charset="-128"/>
              </a:rPr>
              <a:t>ID</a:t>
            </a:r>
            <a:r>
              <a:rPr lang="ja-JP" altLang="en-US" sz="900">
                <a:latin typeface="Meiryo UI" panose="020B0604030504040204" pitchFamily="50" charset="-128"/>
                <a:ea typeface="Meiryo UI" panose="020B0604030504040204" pitchFamily="50" charset="-128"/>
              </a:rPr>
              <a:t>取得</a:t>
            </a:r>
          </a:p>
        </p:txBody>
      </p:sp>
      <p:sp>
        <p:nvSpPr>
          <p:cNvPr id="9" name="ホームベース 27">
            <a:extLst>
              <a:ext uri="{FF2B5EF4-FFF2-40B4-BE49-F238E27FC236}">
                <a16:creationId xmlns:a16="http://schemas.microsoft.com/office/drawing/2014/main" id="{0C779C44-7D39-4F34-8E3B-E247BED49ACF}"/>
              </a:ext>
            </a:extLst>
          </p:cNvPr>
          <p:cNvSpPr/>
          <p:nvPr/>
        </p:nvSpPr>
        <p:spPr>
          <a:xfrm>
            <a:off x="2126139" y="2655302"/>
            <a:ext cx="6940622" cy="523167"/>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solidFill>
                  <a:prstClr val="black"/>
                </a:solidFill>
                <a:latin typeface="Meiryo UI" panose="020B0604030504040204" pitchFamily="50" charset="-128"/>
                <a:ea typeface="Meiryo UI" panose="020B0604030504040204" pitchFamily="50" charset="-128"/>
              </a:rPr>
              <a:t>　　　連携システムの拡大、継続的な改善の実施</a:t>
            </a:r>
          </a:p>
        </p:txBody>
      </p:sp>
      <p:sp>
        <p:nvSpPr>
          <p:cNvPr id="10" name="ホームベース 54">
            <a:extLst>
              <a:ext uri="{FF2B5EF4-FFF2-40B4-BE49-F238E27FC236}">
                <a16:creationId xmlns:a16="http://schemas.microsoft.com/office/drawing/2014/main" id="{56423128-C1F5-48C3-A4AB-C2307A482E1C}"/>
              </a:ext>
            </a:extLst>
          </p:cNvPr>
          <p:cNvSpPr/>
          <p:nvPr/>
        </p:nvSpPr>
        <p:spPr>
          <a:xfrm>
            <a:off x="2126140" y="2655301"/>
            <a:ext cx="2364407" cy="21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dirty="0">
                <a:solidFill>
                  <a:prstClr val="black"/>
                </a:solidFill>
                <a:latin typeface="Meiryo UI" panose="020B0604030504040204" pitchFamily="50" charset="-128"/>
                <a:ea typeface="Meiryo UI" panose="020B0604030504040204" pitchFamily="50" charset="-128"/>
              </a:rPr>
              <a:t>民間サービス連携の検討</a:t>
            </a:r>
          </a:p>
        </p:txBody>
      </p:sp>
      <p:sp>
        <p:nvSpPr>
          <p:cNvPr id="11" name="ホームベース 54">
            <a:extLst>
              <a:ext uri="{FF2B5EF4-FFF2-40B4-BE49-F238E27FC236}">
                <a16:creationId xmlns:a16="http://schemas.microsoft.com/office/drawing/2014/main" id="{C5ACF1EA-E360-452F-9D7F-E9EF5DB286A6}"/>
              </a:ext>
            </a:extLst>
          </p:cNvPr>
          <p:cNvSpPr/>
          <p:nvPr/>
        </p:nvSpPr>
        <p:spPr>
          <a:xfrm>
            <a:off x="2126140" y="2864076"/>
            <a:ext cx="2364407" cy="24107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dirty="0">
                <a:solidFill>
                  <a:prstClr val="black"/>
                </a:solidFill>
                <a:latin typeface="Meiryo UI" panose="020B0604030504040204" pitchFamily="50" charset="-128"/>
                <a:ea typeface="Meiryo UI" panose="020B0604030504040204" pitchFamily="50" charset="-128"/>
              </a:rPr>
              <a:t>法人商業登記</a:t>
            </a:r>
            <a:r>
              <a:rPr lang="en-US" altLang="ja-JP" sz="900" dirty="0">
                <a:solidFill>
                  <a:prstClr val="black"/>
                </a:solidFill>
                <a:latin typeface="Meiryo UI" panose="020B0604030504040204" pitchFamily="50" charset="-128"/>
                <a:ea typeface="Meiryo UI" panose="020B0604030504040204" pitchFamily="50" charset="-128"/>
              </a:rPr>
              <a:t>API</a:t>
            </a:r>
            <a:r>
              <a:rPr lang="ja-JP" altLang="en-US" sz="900" dirty="0">
                <a:solidFill>
                  <a:prstClr val="black"/>
                </a:solidFill>
                <a:latin typeface="Meiryo UI" panose="020B0604030504040204" pitchFamily="50" charset="-128"/>
                <a:ea typeface="Meiryo UI" panose="020B0604030504040204" pitchFamily="50" charset="-128"/>
              </a:rPr>
              <a:t>連携等の改修の実施</a:t>
            </a:r>
          </a:p>
        </p:txBody>
      </p:sp>
      <p:sp>
        <p:nvSpPr>
          <p:cNvPr id="14" name="正方形/長方形 13">
            <a:extLst>
              <a:ext uri="{FF2B5EF4-FFF2-40B4-BE49-F238E27FC236}">
                <a16:creationId xmlns:a16="http://schemas.microsoft.com/office/drawing/2014/main" id="{250D6B3F-D63E-485B-88DB-5F9E534C923A}"/>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65817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BE63CA0F-0748-4911-A17C-72F4F4006B45}"/>
              </a:ext>
            </a:extLst>
          </p:cNvPr>
          <p:cNvSpPr/>
          <p:nvPr/>
        </p:nvSpPr>
        <p:spPr>
          <a:xfrm>
            <a:off x="1926161" y="867334"/>
            <a:ext cx="841148" cy="5568013"/>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3574795829"/>
              </p:ext>
            </p:extLst>
          </p:nvPr>
        </p:nvGraphicFramePr>
        <p:xfrm>
          <a:off x="692463"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５．デジタル社会を支えるシステム・技術</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（１）国の情報システムの刷新</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②政府ウェブサイトの標準化・統一化</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③国民や地方公共団体の声を直接聴く仕組みの活用</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④マイナポータルの</a:t>
                      </a:r>
                      <a:r>
                        <a:rPr lang="ja-JP" altLang="en-US" sz="800" strike="noStrike" dirty="0">
                          <a:solidFill>
                            <a:schemeClr val="tx1"/>
                          </a:solidFill>
                          <a:latin typeface="Meiryo UI" panose="020B0604030504040204" pitchFamily="50" charset="-128"/>
                          <a:ea typeface="Meiryo UI" panose="020B0604030504040204" pitchFamily="50" charset="-128"/>
                        </a:rPr>
                        <a:t>継続的改善</a:t>
                      </a:r>
                      <a:endParaRPr lang="en-US" altLang="ja-JP" sz="800" strike="sng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・マイナポータルの</a:t>
                      </a:r>
                      <a:r>
                        <a:rPr lang="en-US" altLang="ja-JP" sz="800" dirty="0">
                          <a:latin typeface="Meiryo UI" panose="020B0604030504040204" pitchFamily="50" charset="-128"/>
                          <a:ea typeface="Meiryo UI" panose="020B0604030504040204" pitchFamily="50" charset="-128"/>
                        </a:rPr>
                        <a:t>UI</a:t>
                      </a:r>
                      <a:r>
                        <a:rPr lang="ja-JP" altLang="en-US" sz="800" dirty="0">
                          <a:solidFill>
                            <a:schemeClr val="tx1"/>
                          </a:solidFill>
                          <a:latin typeface="Meiryo UI" panose="020B0604030504040204" pitchFamily="50" charset="-128"/>
                          <a:ea typeface="Meiryo UI" panose="020B0604030504040204" pitchFamily="50" charset="-128"/>
                        </a:rPr>
                        <a:t>・</a:t>
                      </a:r>
                      <a:r>
                        <a:rPr lang="en-US" altLang="ja-JP" sz="800" dirty="0">
                          <a:solidFill>
                            <a:schemeClr val="tx1"/>
                          </a:solidFill>
                          <a:latin typeface="Meiryo UI" panose="020B0604030504040204" pitchFamily="50" charset="-128"/>
                          <a:ea typeface="Meiryo UI" panose="020B0604030504040204" pitchFamily="50" charset="-128"/>
                        </a:rPr>
                        <a:t>UX</a:t>
                      </a:r>
                      <a:r>
                        <a:rPr lang="ja-JP" altLang="en-US" sz="800" dirty="0">
                          <a:solidFill>
                            <a:schemeClr val="tx1"/>
                          </a:solidFill>
                          <a:latin typeface="Meiryo UI" panose="020B0604030504040204" pitchFamily="50" charset="-128"/>
                          <a:ea typeface="Meiryo UI" panose="020B0604030504040204" pitchFamily="50" charset="-128"/>
                        </a:rPr>
                        <a:t>の継続的な</a:t>
                      </a:r>
                      <a:r>
                        <a:rPr lang="ja-JP" altLang="en-US" sz="800" dirty="0">
                          <a:latin typeface="Meiryo UI" panose="020B0604030504040204" pitchFamily="50" charset="-128"/>
                          <a:ea typeface="Meiryo UI" panose="020B0604030504040204" pitchFamily="50" charset="-128"/>
                        </a:rPr>
                        <a:t>点検・改善</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strike="sngStrike" dirty="0">
                        <a:solidFill>
                          <a:srgbClr val="0070C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Meiryo UI" panose="020B0604030504040204" pitchFamily="50" charset="-128"/>
                          <a:ea typeface="Meiryo UI" panose="020B0604030504040204" pitchFamily="50" charset="-128"/>
                        </a:rPr>
                        <a:t>・安定したサービス提供の確保</a:t>
                      </a:r>
                      <a:endParaRPr lang="en-US" altLang="ja-JP" sz="800"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Meiryo UI" panose="020B0604030504040204" pitchFamily="50" charset="-128"/>
                          <a:ea typeface="Meiryo UI" panose="020B0604030504040204" pitchFamily="50" charset="-128"/>
                        </a:rPr>
                        <a:t>・診療情報・電子処方箋情報の閲覧機能の実現</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・マイナポータルから連携できる控除証明書等の順次拡大</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・あらゆる国民・外国人住民向けオンライン申請・届出等をスマートフォンから可能に</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 name="ホームベース 44">
            <a:extLst>
              <a:ext uri="{FF2B5EF4-FFF2-40B4-BE49-F238E27FC236}">
                <a16:creationId xmlns:a16="http://schemas.microsoft.com/office/drawing/2014/main" id="{355389E2-9554-4B2D-A86D-093643860D1B}"/>
              </a:ext>
            </a:extLst>
          </p:cNvPr>
          <p:cNvSpPr/>
          <p:nvPr/>
        </p:nvSpPr>
        <p:spPr>
          <a:xfrm>
            <a:off x="2833574" y="1574702"/>
            <a:ext cx="6051891"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a:solidFill>
                  <a:prstClr val="black"/>
                </a:solidFill>
                <a:latin typeface="Meiryo UI" panose="020B0604030504040204" pitchFamily="50" charset="-128"/>
                <a:ea typeface="Meiryo UI" panose="020B0604030504040204" pitchFamily="50" charset="-128"/>
              </a:rPr>
              <a:t>検証結果に基づき改善を図るとともに、更なる検証を実施</a:t>
            </a:r>
            <a:endParaRPr lang="en-US" altLang="ja-JP" sz="800">
              <a:solidFill>
                <a:prstClr val="black"/>
              </a:solidFill>
              <a:latin typeface="Meiryo UI" panose="020B0604030504040204" pitchFamily="50" charset="-128"/>
              <a:ea typeface="Meiryo UI" panose="020B0604030504040204" pitchFamily="50" charset="-128"/>
            </a:endParaRPr>
          </a:p>
          <a:p>
            <a:pPr marL="88900" indent="-88900" algn="ctr"/>
            <a:r>
              <a:rPr lang="ja-JP" altLang="en-US" sz="800">
                <a:latin typeface="Meiryo UI" panose="020B0604030504040204" pitchFamily="50" charset="-128"/>
                <a:ea typeface="Meiryo UI" panose="020B0604030504040204" pitchFamily="50" charset="-128"/>
              </a:rPr>
              <a:t>その結果も踏まえつつ、各府省庁ウェブサイトの標準化・統一化を段階的に実施</a:t>
            </a:r>
          </a:p>
        </p:txBody>
      </p:sp>
      <p:sp>
        <p:nvSpPr>
          <p:cNvPr id="9" name="ホームベース 41">
            <a:extLst>
              <a:ext uri="{FF2B5EF4-FFF2-40B4-BE49-F238E27FC236}">
                <a16:creationId xmlns:a16="http://schemas.microsoft.com/office/drawing/2014/main" id="{B390E4E7-8D2F-46E0-95F6-B1E8E667FB5D}"/>
              </a:ext>
            </a:extLst>
          </p:cNvPr>
          <p:cNvSpPr/>
          <p:nvPr/>
        </p:nvSpPr>
        <p:spPr>
          <a:xfrm>
            <a:off x="1956184" y="3072405"/>
            <a:ext cx="6939033"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継続的な点検・改善の実施</a:t>
            </a:r>
          </a:p>
        </p:txBody>
      </p:sp>
      <p:sp>
        <p:nvSpPr>
          <p:cNvPr id="24" name="ホームベース 48">
            <a:extLst>
              <a:ext uri="{FF2B5EF4-FFF2-40B4-BE49-F238E27FC236}">
                <a16:creationId xmlns:a16="http://schemas.microsoft.com/office/drawing/2014/main" id="{B9611DEE-436A-4C49-B84A-AAD2AE914A55}"/>
              </a:ext>
            </a:extLst>
          </p:cNvPr>
          <p:cNvSpPr/>
          <p:nvPr/>
        </p:nvSpPr>
        <p:spPr>
          <a:xfrm>
            <a:off x="1955230" y="5250071"/>
            <a:ext cx="6939032"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dirty="0">
                <a:solidFill>
                  <a:prstClr val="black"/>
                </a:solidFill>
                <a:latin typeface="Meiryo UI" panose="020B0604030504040204" pitchFamily="50" charset="-128"/>
                <a:ea typeface="Meiryo UI" panose="020B0604030504040204" pitchFamily="50" charset="-128"/>
              </a:rPr>
              <a:t>マイナポータルからの手続検索・認証連携が可能となるよう、各府省庁・地方公共団体に働きかけ</a:t>
            </a:r>
          </a:p>
        </p:txBody>
      </p:sp>
      <p:sp>
        <p:nvSpPr>
          <p:cNvPr id="34" name="ホームベース 44">
            <a:extLst>
              <a:ext uri="{FF2B5EF4-FFF2-40B4-BE49-F238E27FC236}">
                <a16:creationId xmlns:a16="http://schemas.microsoft.com/office/drawing/2014/main" id="{6029F62F-9296-4828-A001-3AEBF1A88DDA}"/>
              </a:ext>
            </a:extLst>
          </p:cNvPr>
          <p:cNvSpPr/>
          <p:nvPr/>
        </p:nvSpPr>
        <p:spPr>
          <a:xfrm>
            <a:off x="1955232" y="2099359"/>
            <a:ext cx="6930234" cy="254304"/>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solidFill>
                  <a:prstClr val="black"/>
                </a:solidFill>
                <a:latin typeface="Meiryo UI" panose="020B0604030504040204" pitchFamily="50" charset="-128"/>
                <a:ea typeface="Meiryo UI" panose="020B0604030504040204" pitchFamily="50" charset="-128"/>
              </a:rPr>
              <a:t>「デジタル</a:t>
            </a:r>
            <a:r>
              <a:rPr lang="ja-JP" altLang="en-US" sz="900">
                <a:latin typeface="Meiryo UI" panose="020B0604030504040204" pitchFamily="50" charset="-128"/>
                <a:ea typeface="Meiryo UI" panose="020B0604030504040204" pitchFamily="50" charset="-128"/>
              </a:rPr>
              <a:t>庁アイデアボックス」を積極的に活用して、徹底した国民目線でデジタル改革を進める</a:t>
            </a:r>
          </a:p>
        </p:txBody>
      </p:sp>
      <p:sp>
        <p:nvSpPr>
          <p:cNvPr id="35" name="ホームベース 44">
            <a:extLst>
              <a:ext uri="{FF2B5EF4-FFF2-40B4-BE49-F238E27FC236}">
                <a16:creationId xmlns:a16="http://schemas.microsoft.com/office/drawing/2014/main" id="{9F485E61-6110-4E5B-949D-E5B8A9E53679}"/>
              </a:ext>
            </a:extLst>
          </p:cNvPr>
          <p:cNvSpPr/>
          <p:nvPr/>
        </p:nvSpPr>
        <p:spPr>
          <a:xfrm>
            <a:off x="1955231" y="2389409"/>
            <a:ext cx="6918031" cy="27501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solidFill>
                  <a:prstClr val="black"/>
                </a:solidFill>
                <a:latin typeface="Meiryo UI" panose="020B0604030504040204" pitchFamily="50" charset="-128"/>
                <a:ea typeface="Meiryo UI" panose="020B0604030504040204" pitchFamily="50" charset="-128"/>
              </a:rPr>
              <a:t>情報システムに関する国と地方公共団体との連携を強化するため、「デジタル改革共創プラットフォーム」を積極的に活用する</a:t>
            </a:r>
          </a:p>
        </p:txBody>
      </p:sp>
      <p:sp>
        <p:nvSpPr>
          <p:cNvPr id="39" name="正方形/長方形 38">
            <a:extLst>
              <a:ext uri="{FF2B5EF4-FFF2-40B4-BE49-F238E27FC236}">
                <a16:creationId xmlns:a16="http://schemas.microsoft.com/office/drawing/2014/main" id="{604E5E24-46E9-474E-82D6-488742792604}"/>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0F7028F4-E944-42EA-AF6B-0FC1244C5A23}"/>
              </a:ext>
            </a:extLst>
          </p:cNvPr>
          <p:cNvSpPr/>
          <p:nvPr/>
        </p:nvSpPr>
        <p:spPr>
          <a:xfrm>
            <a:off x="1950724" y="1574702"/>
            <a:ext cx="1479953"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標準化・統一化のための</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指針・ルール</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「デザインシステム」を策定・検証</a:t>
            </a:r>
          </a:p>
        </p:txBody>
      </p:sp>
      <p:sp>
        <p:nvSpPr>
          <p:cNvPr id="25" name="ホームベース 40">
            <a:extLst>
              <a:ext uri="{FF2B5EF4-FFF2-40B4-BE49-F238E27FC236}">
                <a16:creationId xmlns:a16="http://schemas.microsoft.com/office/drawing/2014/main" id="{867F6970-37F3-4082-8FD2-E2053F4CDE83}"/>
              </a:ext>
            </a:extLst>
          </p:cNvPr>
          <p:cNvSpPr/>
          <p:nvPr/>
        </p:nvSpPr>
        <p:spPr>
          <a:xfrm>
            <a:off x="1955229" y="3547951"/>
            <a:ext cx="6939033"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dirty="0">
                <a:latin typeface="Meiryo UI" panose="020B0604030504040204" pitchFamily="50" charset="-128"/>
                <a:ea typeface="Meiryo UI" panose="020B0604030504040204" pitchFamily="50" charset="-128"/>
              </a:rPr>
              <a:t>利用増に伴う運用体制の強化や連携するサービス間の効率化など必要な対応を実施</a:t>
            </a:r>
          </a:p>
        </p:txBody>
      </p:sp>
      <p:grpSp>
        <p:nvGrpSpPr>
          <p:cNvPr id="2" name="グループ化 1">
            <a:extLst>
              <a:ext uri="{FF2B5EF4-FFF2-40B4-BE49-F238E27FC236}">
                <a16:creationId xmlns:a16="http://schemas.microsoft.com/office/drawing/2014/main" id="{52CB0CE8-8C9B-41E0-BB70-41462923CE2C}"/>
              </a:ext>
            </a:extLst>
          </p:cNvPr>
          <p:cNvGrpSpPr/>
          <p:nvPr/>
        </p:nvGrpSpPr>
        <p:grpSpPr>
          <a:xfrm>
            <a:off x="1954883" y="4024839"/>
            <a:ext cx="6939723" cy="370226"/>
            <a:chOff x="1943553" y="5725066"/>
            <a:chExt cx="6939723" cy="370226"/>
          </a:xfrm>
        </p:grpSpPr>
        <p:sp>
          <p:nvSpPr>
            <p:cNvPr id="26" name="ホームベース 40">
              <a:extLst>
                <a:ext uri="{FF2B5EF4-FFF2-40B4-BE49-F238E27FC236}">
                  <a16:creationId xmlns:a16="http://schemas.microsoft.com/office/drawing/2014/main" id="{991719D0-2D22-4E13-B502-892C2F35D45C}"/>
                </a:ext>
              </a:extLst>
            </p:cNvPr>
            <p:cNvSpPr/>
            <p:nvPr/>
          </p:nvSpPr>
          <p:spPr>
            <a:xfrm>
              <a:off x="1946433" y="5725066"/>
              <a:ext cx="6936843" cy="329373"/>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endParaRPr lang="ja-JP" altLang="en-US" sz="900">
                <a:solidFill>
                  <a:prstClr val="black"/>
                </a:solidFill>
                <a:latin typeface="Meiryo UI" panose="020B0604030504040204" pitchFamily="50" charset="-128"/>
                <a:ea typeface="Meiryo UI" panose="020B0604030504040204" pitchFamily="50" charset="-128"/>
              </a:endParaRPr>
            </a:p>
          </p:txBody>
        </p:sp>
        <p:sp>
          <p:nvSpPr>
            <p:cNvPr id="27" name="ホームベース 46">
              <a:extLst>
                <a:ext uri="{FF2B5EF4-FFF2-40B4-BE49-F238E27FC236}">
                  <a16:creationId xmlns:a16="http://schemas.microsoft.com/office/drawing/2014/main" id="{9AAC549D-10FD-451C-805D-72E3645CDCC7}"/>
                </a:ext>
              </a:extLst>
            </p:cNvPr>
            <p:cNvSpPr/>
            <p:nvPr/>
          </p:nvSpPr>
          <p:spPr>
            <a:xfrm>
              <a:off x="1943553" y="5731089"/>
              <a:ext cx="1812544" cy="324766"/>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仕様検討・システム開発</a:t>
              </a:r>
            </a:p>
          </p:txBody>
        </p:sp>
        <p:sp>
          <p:nvSpPr>
            <p:cNvPr id="29" name="テキスト ボックス 28">
              <a:extLst>
                <a:ext uri="{FF2B5EF4-FFF2-40B4-BE49-F238E27FC236}">
                  <a16:creationId xmlns:a16="http://schemas.microsoft.com/office/drawing/2014/main" id="{CBA7EB32-56D8-4B58-8B3B-3F1BFDF79206}"/>
                </a:ext>
              </a:extLst>
            </p:cNvPr>
            <p:cNvSpPr txBox="1"/>
            <p:nvPr/>
          </p:nvSpPr>
          <p:spPr>
            <a:xfrm>
              <a:off x="3662071" y="5726423"/>
              <a:ext cx="2581857" cy="215444"/>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▲診療情報（</a:t>
              </a:r>
              <a:r>
                <a:rPr kumimoji="1" lang="en-US" altLang="ja-JP" sz="800" dirty="0">
                  <a:latin typeface="メイリオ" panose="020B0604030504040204" pitchFamily="50" charset="-128"/>
                  <a:ea typeface="メイリオ" panose="020B0604030504040204" pitchFamily="50" charset="-128"/>
                </a:rPr>
                <a:t>2022</a:t>
              </a:r>
              <a:r>
                <a:rPr kumimoji="1" lang="ja-JP" altLang="en-US" sz="800" dirty="0">
                  <a:latin typeface="メイリオ" panose="020B0604030504040204" pitchFamily="50" charset="-128"/>
                  <a:ea typeface="メイリオ" panose="020B0604030504040204" pitchFamily="50" charset="-128"/>
                </a:rPr>
                <a:t>年９月頃～ ）</a:t>
              </a:r>
              <a:endParaRPr kumimoji="1" lang="en-US" altLang="ja-JP" sz="800" dirty="0">
                <a:latin typeface="メイリオ" panose="020B0604030504040204" pitchFamily="50" charset="-128"/>
                <a:ea typeface="メイリオ" panose="020B0604030504040204" pitchFamily="50" charset="-128"/>
              </a:endParaRPr>
            </a:p>
          </p:txBody>
        </p:sp>
        <p:sp>
          <p:nvSpPr>
            <p:cNvPr id="30" name="テキスト ボックス 29">
              <a:extLst>
                <a:ext uri="{FF2B5EF4-FFF2-40B4-BE49-F238E27FC236}">
                  <a16:creationId xmlns:a16="http://schemas.microsoft.com/office/drawing/2014/main" id="{B8988835-4400-4F16-ABCE-C3110F83DA51}"/>
                </a:ext>
              </a:extLst>
            </p:cNvPr>
            <p:cNvSpPr txBox="1"/>
            <p:nvPr/>
          </p:nvSpPr>
          <p:spPr>
            <a:xfrm>
              <a:off x="3932720" y="5879848"/>
              <a:ext cx="3390901" cy="215444"/>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▲電子処方箋情報（</a:t>
              </a:r>
              <a:r>
                <a:rPr kumimoji="1" lang="en-US" altLang="ja-JP" sz="800" dirty="0">
                  <a:latin typeface="メイリオ" panose="020B0604030504040204" pitchFamily="50" charset="-128"/>
                  <a:ea typeface="メイリオ" panose="020B0604030504040204" pitchFamily="50" charset="-128"/>
                </a:rPr>
                <a:t>2023</a:t>
              </a:r>
              <a:r>
                <a:rPr kumimoji="1" lang="ja-JP" altLang="en-US" sz="800" dirty="0">
                  <a:latin typeface="メイリオ" panose="020B0604030504040204" pitchFamily="50" charset="-128"/>
                  <a:ea typeface="メイリオ" panose="020B0604030504040204" pitchFamily="50" charset="-128"/>
                </a:rPr>
                <a:t>年１月頃～）</a:t>
              </a:r>
              <a:endParaRPr kumimoji="1" lang="en-US" altLang="ja-JP" sz="800" dirty="0">
                <a:latin typeface="メイリオ" panose="020B0604030504040204" pitchFamily="50" charset="-128"/>
                <a:ea typeface="メイリオ" panose="020B0604030504040204" pitchFamily="50" charset="-128"/>
              </a:endParaRPr>
            </a:p>
          </p:txBody>
        </p:sp>
      </p:grpSp>
      <p:grpSp>
        <p:nvGrpSpPr>
          <p:cNvPr id="3" name="グループ化 2">
            <a:extLst>
              <a:ext uri="{FF2B5EF4-FFF2-40B4-BE49-F238E27FC236}">
                <a16:creationId xmlns:a16="http://schemas.microsoft.com/office/drawing/2014/main" id="{9C70F8F0-C7AA-4F27-B7C6-34C062BCA759}"/>
              </a:ext>
            </a:extLst>
          </p:cNvPr>
          <p:cNvGrpSpPr/>
          <p:nvPr/>
        </p:nvGrpSpPr>
        <p:grpSpPr>
          <a:xfrm>
            <a:off x="1955230" y="4529537"/>
            <a:ext cx="6939032" cy="487918"/>
            <a:chOff x="1955230" y="6126731"/>
            <a:chExt cx="6939032" cy="452814"/>
          </a:xfrm>
        </p:grpSpPr>
        <p:sp>
          <p:nvSpPr>
            <p:cNvPr id="31" name="ホームベース 50">
              <a:extLst>
                <a:ext uri="{FF2B5EF4-FFF2-40B4-BE49-F238E27FC236}">
                  <a16:creationId xmlns:a16="http://schemas.microsoft.com/office/drawing/2014/main" id="{F8006183-189C-4B67-AE09-9E16FD8F4FA5}"/>
                </a:ext>
              </a:extLst>
            </p:cNvPr>
            <p:cNvSpPr/>
            <p:nvPr/>
          </p:nvSpPr>
          <p:spPr>
            <a:xfrm>
              <a:off x="1955230" y="6126731"/>
              <a:ext cx="6939032" cy="433451"/>
            </a:xfrm>
            <a:prstGeom prst="homePlate">
              <a:avLst>
                <a:gd name="adj" fmla="val 40299"/>
              </a:avLst>
            </a:prstGeom>
            <a:solidFill>
              <a:srgbClr val="DBEEF4"/>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dirty="0">
                  <a:solidFill>
                    <a:prstClr val="black"/>
                  </a:solidFill>
                  <a:latin typeface="Meiryo UI" panose="020B0604030504040204" pitchFamily="50" charset="-128"/>
                  <a:ea typeface="Meiryo UI" panose="020B0604030504040204" pitchFamily="50" charset="-128"/>
                </a:rPr>
                <a:t>年末調整手続・確定申告手続で連携できる控除証明書等を順次拡大</a:t>
              </a:r>
              <a:br>
                <a:rPr lang="en-US" altLang="ja-JP" sz="900" dirty="0">
                  <a:solidFill>
                    <a:prstClr val="black"/>
                  </a:solidFill>
                  <a:latin typeface="Meiryo UI" panose="020B0604030504040204" pitchFamily="50" charset="-128"/>
                  <a:ea typeface="Meiryo UI" panose="020B0604030504040204" pitchFamily="50" charset="-128"/>
                </a:rPr>
              </a:br>
              <a:endParaRPr lang="ja-JP" altLang="en-US" sz="900" dirty="0">
                <a:solidFill>
                  <a:prstClr val="black"/>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02F1E1D5-F2FC-45F9-8CC3-3E742C8424A0}"/>
                </a:ext>
              </a:extLst>
            </p:cNvPr>
            <p:cNvSpPr/>
            <p:nvPr/>
          </p:nvSpPr>
          <p:spPr>
            <a:xfrm>
              <a:off x="2965748" y="6302546"/>
              <a:ext cx="1380557" cy="276999"/>
            </a:xfrm>
            <a:prstGeom prst="rect">
              <a:avLst/>
            </a:prstGeom>
          </p:spPr>
          <p:txBody>
            <a:bodyPr wrap="square">
              <a:spAutoFit/>
            </a:bodyPr>
            <a:lstStyle/>
            <a:p>
              <a:r>
                <a:rPr lang="ja-JP" altLang="en-US" sz="600" dirty="0">
                  <a:latin typeface="Meiryo UI" panose="020B0604030504040204" pitchFamily="50" charset="-128"/>
                  <a:ea typeface="Meiryo UI" panose="020B0604030504040204" pitchFamily="50" charset="-128"/>
                </a:rPr>
                <a:t>▲医療費通知情報</a:t>
              </a:r>
              <a:endParaRPr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a:t>
              </a:r>
              <a:r>
                <a:rPr lang="en-US" altLang="ja-JP" sz="600" dirty="0">
                  <a:latin typeface="Meiryo UI" panose="020B0604030504040204" pitchFamily="50" charset="-128"/>
                  <a:ea typeface="Meiryo UI" panose="020B0604030504040204" pitchFamily="50" charset="-128"/>
                </a:rPr>
                <a:t>2022</a:t>
              </a:r>
              <a:r>
                <a:rPr lang="ja-JP" altLang="en-US" sz="600" dirty="0">
                  <a:latin typeface="Meiryo UI" panose="020B0604030504040204" pitchFamily="50" charset="-128"/>
                  <a:ea typeface="Meiryo UI" panose="020B0604030504040204" pitchFamily="50" charset="-128"/>
                </a:rPr>
                <a:t>年２月～）</a:t>
              </a:r>
              <a:endParaRPr lang="en-US" altLang="ja-JP" sz="600" dirty="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F9B1AB71-23EE-4A97-B087-C019750436E2}"/>
                </a:ext>
              </a:extLst>
            </p:cNvPr>
            <p:cNvSpPr txBox="1"/>
            <p:nvPr/>
          </p:nvSpPr>
          <p:spPr>
            <a:xfrm>
              <a:off x="3923760" y="6407188"/>
              <a:ext cx="1838965" cy="171380"/>
            </a:xfrm>
            <a:prstGeom prst="rect">
              <a:avLst/>
            </a:prstGeom>
            <a:noFill/>
          </p:spPr>
          <p:txBody>
            <a:bodyPr wrap="none" rtlCol="0">
              <a:spAutoFit/>
            </a:bodyPr>
            <a:lstStyle/>
            <a:p>
              <a:r>
                <a:rPr kumimoji="1" lang="zh-TW" altLang="en-US" sz="600" dirty="0">
                  <a:latin typeface="メイリオ" panose="020B0604030504040204" pitchFamily="50" charset="-128"/>
                  <a:ea typeface="メイリオ" panose="020B0604030504040204" pitchFamily="50" charset="-128"/>
                </a:rPr>
                <a:t>▲</a:t>
              </a:r>
              <a:r>
                <a:rPr kumimoji="1" lang="ja-JP" altLang="en-US" sz="600">
                  <a:latin typeface="メイリオ" panose="020B0604030504040204" pitchFamily="50" charset="-128"/>
                  <a:ea typeface="メイリオ" panose="020B0604030504040204" pitchFamily="50" charset="-128"/>
                </a:rPr>
                <a:t>公的年金等の</a:t>
              </a:r>
              <a:r>
                <a:rPr kumimoji="1" lang="ja-JP" altLang="en-US" sz="600" dirty="0">
                  <a:latin typeface="メイリオ" panose="020B0604030504040204" pitchFamily="50" charset="-128"/>
                  <a:ea typeface="メイリオ" panose="020B0604030504040204" pitchFamily="50" charset="-128"/>
                </a:rPr>
                <a:t>源泉徴収票</a:t>
              </a:r>
              <a:r>
                <a:rPr kumimoji="1" lang="zh-TW" altLang="en-US" sz="600" dirty="0">
                  <a:latin typeface="メイリオ" panose="020B0604030504040204" pitchFamily="50" charset="-128"/>
                  <a:ea typeface="メイリオ" panose="020B0604030504040204" pitchFamily="50" charset="-128"/>
                </a:rPr>
                <a:t>（</a:t>
              </a:r>
              <a:r>
                <a:rPr kumimoji="1" lang="en-US" altLang="zh-TW" sz="600" dirty="0">
                  <a:latin typeface="メイリオ" panose="020B0604030504040204" pitchFamily="50" charset="-128"/>
                  <a:ea typeface="メイリオ" panose="020B0604030504040204" pitchFamily="50" charset="-128"/>
                </a:rPr>
                <a:t>202</a:t>
              </a:r>
              <a:r>
                <a:rPr kumimoji="1" lang="en-US" altLang="ja-JP" sz="600" dirty="0">
                  <a:latin typeface="メイリオ" panose="020B0604030504040204" pitchFamily="50" charset="-128"/>
                  <a:ea typeface="メイリオ" panose="020B0604030504040204" pitchFamily="50" charset="-128"/>
                </a:rPr>
                <a:t>3</a:t>
              </a:r>
              <a:r>
                <a:rPr kumimoji="1" lang="zh-TW" altLang="en-US" sz="600" dirty="0">
                  <a:latin typeface="メイリオ" panose="020B0604030504040204" pitchFamily="50" charset="-128"/>
                  <a:ea typeface="メイリオ" panose="020B0604030504040204" pitchFamily="50" charset="-128"/>
                </a:rPr>
                <a:t>年</a:t>
              </a:r>
              <a:r>
                <a:rPr kumimoji="1" lang="ja-JP" altLang="en-US" sz="600" dirty="0">
                  <a:latin typeface="メイリオ" panose="020B0604030504040204" pitchFamily="50" charset="-128"/>
                  <a:ea typeface="メイリオ" panose="020B0604030504040204" pitchFamily="50" charset="-128"/>
                </a:rPr>
                <a:t>１</a:t>
              </a:r>
              <a:r>
                <a:rPr kumimoji="1" lang="zh-TW" altLang="en-US" sz="600" dirty="0">
                  <a:latin typeface="メイリオ" panose="020B0604030504040204" pitchFamily="50" charset="-128"/>
                  <a:ea typeface="メイリオ" panose="020B0604030504040204" pitchFamily="50" charset="-128"/>
                </a:rPr>
                <a:t>月</a:t>
              </a:r>
              <a:r>
                <a:rPr kumimoji="1" lang="ja-JP" altLang="en-US" sz="600" dirty="0">
                  <a:latin typeface="メイリオ" panose="020B0604030504040204" pitchFamily="50" charset="-128"/>
                  <a:ea typeface="メイリオ" panose="020B0604030504040204" pitchFamily="50" charset="-128"/>
                </a:rPr>
                <a:t>頃～</a:t>
              </a:r>
              <a:r>
                <a:rPr kumimoji="1" lang="zh-TW" altLang="en-US" sz="600" dirty="0">
                  <a:solidFill>
                    <a:schemeClr val="accent5">
                      <a:lumMod val="75000"/>
                    </a:schemeClr>
                  </a:solidFill>
                  <a:latin typeface="メイリオ" panose="020B0604030504040204" pitchFamily="50" charset="-128"/>
                  <a:ea typeface="メイリオ" panose="020B0604030504040204" pitchFamily="50" charset="-128"/>
                </a:rPr>
                <a:t>）</a:t>
              </a:r>
              <a:endParaRPr kumimoji="1" lang="ja-JP" altLang="en-US" sz="6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B2027F79-8ED2-4B7D-AACE-2259FD1D865D}"/>
                </a:ext>
              </a:extLst>
            </p:cNvPr>
            <p:cNvSpPr txBox="1"/>
            <p:nvPr/>
          </p:nvSpPr>
          <p:spPr>
            <a:xfrm>
              <a:off x="3666889" y="6312483"/>
              <a:ext cx="2781531" cy="171380"/>
            </a:xfrm>
            <a:prstGeom prst="rect">
              <a:avLst/>
            </a:prstGeom>
            <a:noFill/>
          </p:spPr>
          <p:txBody>
            <a:bodyPr wrap="none" rtlCol="0">
              <a:spAutoFit/>
            </a:bodyPr>
            <a:lstStyle/>
            <a:p>
              <a:r>
                <a:rPr kumimoji="1" lang="zh-TW" altLang="en-US" sz="600" dirty="0">
                  <a:latin typeface="メイリオ" panose="020B0604030504040204" pitchFamily="50" charset="-128"/>
                  <a:ea typeface="メイリオ" panose="020B0604030504040204" pitchFamily="50" charset="-128"/>
                </a:rPr>
                <a:t>▲社会保険料控除証明書（国民年金保険料負担額）（</a:t>
              </a:r>
              <a:r>
                <a:rPr kumimoji="1" lang="en-US" altLang="zh-TW" sz="600" dirty="0">
                  <a:latin typeface="メイリオ" panose="020B0604030504040204" pitchFamily="50" charset="-128"/>
                  <a:ea typeface="メイリオ" panose="020B0604030504040204" pitchFamily="50" charset="-128"/>
                </a:rPr>
                <a:t>2022</a:t>
              </a:r>
              <a:r>
                <a:rPr kumimoji="1" lang="zh-TW" altLang="en-US" sz="600" dirty="0">
                  <a:latin typeface="メイリオ" panose="020B0604030504040204" pitchFamily="50" charset="-128"/>
                  <a:ea typeface="メイリオ" panose="020B0604030504040204" pitchFamily="50" charset="-128"/>
                </a:rPr>
                <a:t>年</a:t>
              </a:r>
              <a:r>
                <a:rPr kumimoji="1" lang="en-US" altLang="zh-TW" sz="600" dirty="0">
                  <a:latin typeface="メイリオ" panose="020B0604030504040204" pitchFamily="50" charset="-128"/>
                  <a:ea typeface="メイリオ" panose="020B0604030504040204" pitchFamily="50" charset="-128"/>
                </a:rPr>
                <a:t>10</a:t>
              </a:r>
              <a:r>
                <a:rPr kumimoji="1" lang="zh-TW" altLang="en-US" sz="600" dirty="0">
                  <a:latin typeface="メイリオ" panose="020B0604030504040204" pitchFamily="50" charset="-128"/>
                  <a:ea typeface="メイリオ" panose="020B0604030504040204" pitchFamily="50" charset="-128"/>
                </a:rPr>
                <a:t>月</a:t>
              </a:r>
              <a:r>
                <a:rPr kumimoji="1" lang="ja-JP" altLang="en-US" sz="600" dirty="0">
                  <a:latin typeface="メイリオ" panose="020B0604030504040204" pitchFamily="50" charset="-128"/>
                  <a:ea typeface="メイリオ" panose="020B0604030504040204" pitchFamily="50" charset="-128"/>
                </a:rPr>
                <a:t>頃～</a:t>
              </a:r>
              <a:r>
                <a:rPr kumimoji="1" lang="zh-TW" altLang="en-US" sz="600" dirty="0">
                  <a:latin typeface="メイリオ" panose="020B0604030504040204" pitchFamily="50" charset="-128"/>
                  <a:ea typeface="メイリオ" panose="020B0604030504040204" pitchFamily="50" charset="-128"/>
                </a:rPr>
                <a:t>）</a:t>
              </a:r>
              <a:endParaRPr kumimoji="1" lang="ja-JP" altLang="en-US" sz="600"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383432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5379A13F-4DBC-4EF8-B533-1C0241F57042}"/>
              </a:ext>
            </a:extLst>
          </p:cNvPr>
          <p:cNvSpPr/>
          <p:nvPr/>
        </p:nvSpPr>
        <p:spPr>
          <a:xfrm>
            <a:off x="2021856" y="867334"/>
            <a:ext cx="835644" cy="5568013"/>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008145650"/>
              </p:ext>
            </p:extLst>
          </p:nvPr>
        </p:nvGraphicFramePr>
        <p:xfrm>
          <a:off x="772849"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（１）国の情報システムの刷新</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④マイナポータルの</a:t>
                      </a:r>
                      <a:r>
                        <a:rPr lang="ja-JP" altLang="en-US" sz="800" strike="noStrike" dirty="0">
                          <a:solidFill>
                            <a:schemeClr val="tx1"/>
                          </a:solidFill>
                          <a:latin typeface="Meiryo UI" panose="020B0604030504040204" pitchFamily="50" charset="-128"/>
                          <a:ea typeface="Meiryo UI" panose="020B0604030504040204" pitchFamily="50" charset="-128"/>
                        </a:rPr>
                        <a:t>継続的改善</a:t>
                      </a:r>
                      <a:endParaRPr lang="en-US" altLang="ja-JP" sz="800"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・旅券のオンライン申請の実装</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accent5">
                            <a:lumMod val="7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・引越しワンストップサービスをはじめとした行政手続のオンライン化</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・マイナポータル</a:t>
                      </a:r>
                      <a:r>
                        <a:rPr lang="en-US" altLang="ja-JP" sz="800" dirty="0">
                          <a:latin typeface="Meiryo UI" panose="020B0604030504040204" pitchFamily="50" charset="-128"/>
                          <a:ea typeface="Meiryo UI" panose="020B0604030504040204" pitchFamily="50" charset="-128"/>
                        </a:rPr>
                        <a:t>API</a:t>
                      </a:r>
                      <a:r>
                        <a:rPr lang="ja-JP" altLang="en-US" sz="800" dirty="0">
                          <a:latin typeface="Meiryo UI" panose="020B0604030504040204" pitchFamily="50" charset="-128"/>
                          <a:ea typeface="Meiryo UI" panose="020B0604030504040204" pitchFamily="50" charset="-128"/>
                        </a:rPr>
                        <a:t>の利用拡大</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11" name="ホームベース 48">
            <a:extLst>
              <a:ext uri="{FF2B5EF4-FFF2-40B4-BE49-F238E27FC236}">
                <a16:creationId xmlns:a16="http://schemas.microsoft.com/office/drawing/2014/main" id="{B2F29F46-2BAC-4B37-9071-FE79884D6B6F}"/>
              </a:ext>
            </a:extLst>
          </p:cNvPr>
          <p:cNvSpPr/>
          <p:nvPr/>
        </p:nvSpPr>
        <p:spPr>
          <a:xfrm>
            <a:off x="2037291" y="3058323"/>
            <a:ext cx="6929989"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dirty="0">
                <a:solidFill>
                  <a:prstClr val="black"/>
                </a:solidFill>
                <a:latin typeface="Meiryo UI" panose="020B0604030504040204" pitchFamily="50" charset="-128"/>
                <a:ea typeface="Meiryo UI" panose="020B0604030504040204" pitchFamily="50" charset="-128"/>
              </a:rPr>
              <a:t>マイナポータルの各種</a:t>
            </a:r>
            <a:r>
              <a:rPr lang="en-US" altLang="ja-JP" sz="900" dirty="0">
                <a:solidFill>
                  <a:prstClr val="black"/>
                </a:solidFill>
                <a:latin typeface="Meiryo UI" panose="020B0604030504040204" pitchFamily="50" charset="-128"/>
                <a:ea typeface="Meiryo UI" panose="020B0604030504040204" pitchFamily="50" charset="-128"/>
              </a:rPr>
              <a:t>API</a:t>
            </a:r>
            <a:r>
              <a:rPr lang="ja-JP" altLang="en-US" sz="900" dirty="0">
                <a:solidFill>
                  <a:prstClr val="black"/>
                </a:solidFill>
                <a:latin typeface="Meiryo UI" panose="020B0604030504040204" pitchFamily="50" charset="-128"/>
                <a:ea typeface="Meiryo UI" panose="020B0604030504040204" pitchFamily="50" charset="-128"/>
              </a:rPr>
              <a:t>について、官民の様々なサービスにおける利用を推進する</a:t>
            </a:r>
          </a:p>
        </p:txBody>
      </p:sp>
      <p:sp>
        <p:nvSpPr>
          <p:cNvPr id="20" name="正方形/長方形 19">
            <a:extLst>
              <a:ext uri="{FF2B5EF4-FFF2-40B4-BE49-F238E27FC236}">
                <a16:creationId xmlns:a16="http://schemas.microsoft.com/office/drawing/2014/main" id="{38FCA0C3-6DAD-4DB2-9BA6-3181C49AD47E}"/>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grpSp>
        <p:nvGrpSpPr>
          <p:cNvPr id="2" name="グループ化 1">
            <a:extLst>
              <a:ext uri="{FF2B5EF4-FFF2-40B4-BE49-F238E27FC236}">
                <a16:creationId xmlns:a16="http://schemas.microsoft.com/office/drawing/2014/main" id="{CC46FD89-202C-4A80-8414-1DBD22D22FD6}"/>
              </a:ext>
            </a:extLst>
          </p:cNvPr>
          <p:cNvGrpSpPr/>
          <p:nvPr/>
        </p:nvGrpSpPr>
        <p:grpSpPr>
          <a:xfrm>
            <a:off x="2037292" y="1541035"/>
            <a:ext cx="6939031" cy="395024"/>
            <a:chOff x="2037292" y="3139043"/>
            <a:chExt cx="6939031" cy="395024"/>
          </a:xfrm>
        </p:grpSpPr>
        <p:sp>
          <p:nvSpPr>
            <p:cNvPr id="16" name="ホームベース 48">
              <a:extLst>
                <a:ext uri="{FF2B5EF4-FFF2-40B4-BE49-F238E27FC236}">
                  <a16:creationId xmlns:a16="http://schemas.microsoft.com/office/drawing/2014/main" id="{A2FB1188-651E-4ED9-8C43-95DFCF68B64A}"/>
                </a:ext>
              </a:extLst>
            </p:cNvPr>
            <p:cNvSpPr/>
            <p:nvPr/>
          </p:nvSpPr>
          <p:spPr>
            <a:xfrm>
              <a:off x="2037292" y="3139043"/>
              <a:ext cx="2237528" cy="367083"/>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dirty="0">
                  <a:latin typeface="Meiryo UI" panose="020B0604030504040204" pitchFamily="50" charset="-128"/>
                  <a:ea typeface="Meiryo UI" panose="020B0604030504040204" pitchFamily="50" charset="-128"/>
                </a:rPr>
                <a:t>仕様検討・システム開発</a:t>
              </a:r>
            </a:p>
          </p:txBody>
        </p:sp>
        <p:sp>
          <p:nvSpPr>
            <p:cNvPr id="18" name="ホームベース 48">
              <a:extLst>
                <a:ext uri="{FF2B5EF4-FFF2-40B4-BE49-F238E27FC236}">
                  <a16:creationId xmlns:a16="http://schemas.microsoft.com/office/drawing/2014/main" id="{E6EED7F9-A16A-4790-95CD-6A8524FC077E}"/>
                </a:ext>
              </a:extLst>
            </p:cNvPr>
            <p:cNvSpPr/>
            <p:nvPr/>
          </p:nvSpPr>
          <p:spPr>
            <a:xfrm>
              <a:off x="4277076" y="3139043"/>
              <a:ext cx="4699247" cy="367083"/>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dirty="0">
                  <a:latin typeface="Meiryo UI" panose="020B0604030504040204" pitchFamily="50" charset="-128"/>
                  <a:ea typeface="Meiryo UI" panose="020B0604030504040204" pitchFamily="50" charset="-128"/>
                </a:rPr>
                <a:t>オンラインによる申請開始</a:t>
              </a:r>
            </a:p>
          </p:txBody>
        </p:sp>
        <p:sp>
          <p:nvSpPr>
            <p:cNvPr id="19" name="テキスト ボックス 18">
              <a:extLst>
                <a:ext uri="{FF2B5EF4-FFF2-40B4-BE49-F238E27FC236}">
                  <a16:creationId xmlns:a16="http://schemas.microsoft.com/office/drawing/2014/main" id="{B16FDC68-39DF-4A98-8FD6-B3D2EFBDD59E}"/>
                </a:ext>
              </a:extLst>
            </p:cNvPr>
            <p:cNvSpPr txBox="1"/>
            <p:nvPr/>
          </p:nvSpPr>
          <p:spPr>
            <a:xfrm>
              <a:off x="7206949" y="3257068"/>
              <a:ext cx="1463831" cy="276999"/>
            </a:xfrm>
            <a:prstGeom prst="rect">
              <a:avLst/>
            </a:prstGeom>
            <a:noFill/>
          </p:spPr>
          <p:txBody>
            <a:bodyPr wrap="square" rtlCol="0">
              <a:spAutoFit/>
            </a:bodyPr>
            <a:lstStyle/>
            <a:p>
              <a:r>
                <a:rPr kumimoji="1" lang="ja-JP" altLang="en-US" sz="600" dirty="0">
                  <a:latin typeface="メイリオ" panose="020B0604030504040204" pitchFamily="50" charset="-128"/>
                  <a:ea typeface="メイリオ" panose="020B0604030504040204" pitchFamily="50" charset="-128"/>
                </a:rPr>
                <a:t>▲戸籍情報連携システムとの</a:t>
              </a:r>
              <a:endParaRPr kumimoji="1" lang="en-US" altLang="ja-JP" sz="600" dirty="0">
                <a:latin typeface="メイリオ" panose="020B0604030504040204" pitchFamily="50" charset="-128"/>
                <a:ea typeface="メイリオ" panose="020B0604030504040204" pitchFamily="50" charset="-128"/>
              </a:endParaRPr>
            </a:p>
            <a:p>
              <a:r>
                <a:rPr kumimoji="1" lang="ja-JP" altLang="en-US" sz="600" dirty="0">
                  <a:latin typeface="メイリオ" panose="020B0604030504040204" pitchFamily="50" charset="-128"/>
                  <a:ea typeface="メイリオ" panose="020B0604030504040204" pitchFamily="50" charset="-128"/>
                </a:rPr>
                <a:t>連携を実現（</a:t>
              </a:r>
              <a:r>
                <a:rPr kumimoji="1" lang="en-US" altLang="ja-JP" sz="600" dirty="0">
                  <a:latin typeface="メイリオ" panose="020B0604030504040204" pitchFamily="50" charset="-128"/>
                  <a:ea typeface="メイリオ" panose="020B0604030504040204" pitchFamily="50" charset="-128"/>
                </a:rPr>
                <a:t>2024</a:t>
              </a:r>
              <a:r>
                <a:rPr kumimoji="1" lang="ja-JP" altLang="en-US" sz="600" dirty="0">
                  <a:latin typeface="メイリオ" panose="020B0604030504040204" pitchFamily="50" charset="-128"/>
                  <a:ea typeface="メイリオ" panose="020B0604030504040204" pitchFamily="50" charset="-128"/>
                </a:rPr>
                <a:t>年度中）</a:t>
              </a:r>
              <a:endParaRPr kumimoji="1" lang="en-US" altLang="ja-JP" sz="600" dirty="0">
                <a:latin typeface="メイリオ" panose="020B0604030504040204" pitchFamily="50" charset="-128"/>
                <a:ea typeface="メイリオ" panose="020B0604030504040204" pitchFamily="50" charset="-128"/>
              </a:endParaRPr>
            </a:p>
          </p:txBody>
        </p:sp>
      </p:grpSp>
      <p:grpSp>
        <p:nvGrpSpPr>
          <p:cNvPr id="26" name="グループ化 25">
            <a:extLst>
              <a:ext uri="{FF2B5EF4-FFF2-40B4-BE49-F238E27FC236}">
                <a16:creationId xmlns:a16="http://schemas.microsoft.com/office/drawing/2014/main" id="{750F6FF6-8F9C-4557-888F-0CCABFC159F6}"/>
              </a:ext>
            </a:extLst>
          </p:cNvPr>
          <p:cNvGrpSpPr/>
          <p:nvPr/>
        </p:nvGrpSpPr>
        <p:grpSpPr>
          <a:xfrm>
            <a:off x="1983231" y="2063271"/>
            <a:ext cx="6993092" cy="649564"/>
            <a:chOff x="1902842" y="4450625"/>
            <a:chExt cx="6993092" cy="649564"/>
          </a:xfrm>
        </p:grpSpPr>
        <p:sp>
          <p:nvSpPr>
            <p:cNvPr id="27" name="ホームベース 34">
              <a:extLst>
                <a:ext uri="{FF2B5EF4-FFF2-40B4-BE49-F238E27FC236}">
                  <a16:creationId xmlns:a16="http://schemas.microsoft.com/office/drawing/2014/main" id="{6083C91F-DAD9-4926-938C-E0DC301751AA}"/>
                </a:ext>
              </a:extLst>
            </p:cNvPr>
            <p:cNvSpPr/>
            <p:nvPr/>
          </p:nvSpPr>
          <p:spPr>
            <a:xfrm>
              <a:off x="1956902" y="4450625"/>
              <a:ext cx="6939032" cy="649563"/>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全地方公共団体のマイナポータル接続の実現</a:t>
              </a:r>
              <a:endParaRPr lang="ja-JP" altLang="en-US" sz="1100" dirty="0">
                <a:latin typeface="Meiryo UI" panose="020B0604030504040204" pitchFamily="50" charset="-128"/>
                <a:ea typeface="Meiryo UI" panose="020B0604030504040204" pitchFamily="50" charset="-128"/>
              </a:endParaRPr>
            </a:p>
          </p:txBody>
        </p:sp>
        <p:sp>
          <p:nvSpPr>
            <p:cNvPr id="28" name="ホームベース 34">
              <a:extLst>
                <a:ext uri="{FF2B5EF4-FFF2-40B4-BE49-F238E27FC236}">
                  <a16:creationId xmlns:a16="http://schemas.microsoft.com/office/drawing/2014/main" id="{2DCDFA48-D94C-4AED-94CE-7BB9BD18DFA9}"/>
                </a:ext>
              </a:extLst>
            </p:cNvPr>
            <p:cNvSpPr/>
            <p:nvPr/>
          </p:nvSpPr>
          <p:spPr>
            <a:xfrm>
              <a:off x="1956903" y="4766257"/>
              <a:ext cx="2239785" cy="333932"/>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引越し</a:t>
              </a:r>
              <a:r>
                <a:rPr lang="en-US" altLang="ja-JP" sz="900" dirty="0">
                  <a:latin typeface="Meiryo UI" panose="020B0604030504040204" pitchFamily="50" charset="-128"/>
                  <a:ea typeface="Meiryo UI" panose="020B0604030504040204" pitchFamily="50" charset="-128"/>
                </a:rPr>
                <a:t>OSS</a:t>
              </a:r>
              <a:r>
                <a:rPr lang="ja-JP" altLang="en-US" sz="900" dirty="0">
                  <a:latin typeface="Meiryo UI" panose="020B0604030504040204" pitchFamily="50" charset="-128"/>
                  <a:ea typeface="Meiryo UI" panose="020B0604030504040204" pitchFamily="50" charset="-128"/>
                </a:rPr>
                <a:t>に係る検討・システム開発</a:t>
              </a:r>
              <a:endParaRPr lang="ja-JP" altLang="en-US" sz="1050" dirty="0">
                <a:latin typeface="Meiryo UI" panose="020B0604030504040204" pitchFamily="50" charset="-128"/>
                <a:ea typeface="Meiryo UI" panose="020B0604030504040204" pitchFamily="50" charset="-128"/>
              </a:endParaRPr>
            </a:p>
          </p:txBody>
        </p:sp>
        <p:sp>
          <p:nvSpPr>
            <p:cNvPr id="29" name="ホームベース 34">
              <a:extLst>
                <a:ext uri="{FF2B5EF4-FFF2-40B4-BE49-F238E27FC236}">
                  <a16:creationId xmlns:a16="http://schemas.microsoft.com/office/drawing/2014/main" id="{F01FABA6-7FDC-4E0A-B63F-F3F157AEFE12}"/>
                </a:ext>
              </a:extLst>
            </p:cNvPr>
            <p:cNvSpPr/>
            <p:nvPr/>
          </p:nvSpPr>
          <p:spPr>
            <a:xfrm>
              <a:off x="4212124" y="4763559"/>
              <a:ext cx="4549739" cy="333932"/>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引越し</a:t>
              </a:r>
              <a:r>
                <a:rPr lang="en-US" altLang="ja-JP" sz="900" dirty="0">
                  <a:latin typeface="Meiryo UI" panose="020B0604030504040204" pitchFamily="50" charset="-128"/>
                  <a:ea typeface="Meiryo UI" panose="020B0604030504040204" pitchFamily="50" charset="-128"/>
                </a:rPr>
                <a:t>OSS</a:t>
              </a:r>
              <a:r>
                <a:rPr lang="ja-JP" altLang="en-US" sz="900" dirty="0">
                  <a:latin typeface="Meiryo UI" panose="020B0604030504040204" pitchFamily="50" charset="-128"/>
                  <a:ea typeface="Meiryo UI" panose="020B0604030504040204" pitchFamily="50" charset="-128"/>
                </a:rPr>
                <a:t>のサービス提供開始</a:t>
              </a:r>
              <a:endParaRPr lang="ja-JP" altLang="en-US" sz="1050"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DDE26676-3283-4A60-8C41-C2E071D1C443}"/>
                </a:ext>
              </a:extLst>
            </p:cNvPr>
            <p:cNvSpPr txBox="1"/>
            <p:nvPr/>
          </p:nvSpPr>
          <p:spPr>
            <a:xfrm>
              <a:off x="1902842" y="4474545"/>
              <a:ext cx="1328299" cy="276999"/>
            </a:xfrm>
            <a:prstGeom prst="rect">
              <a:avLst/>
            </a:prstGeom>
            <a:noFill/>
          </p:spPr>
          <p:txBody>
            <a:bodyPr wrap="square" rtlCol="0">
              <a:spAutoFit/>
            </a:bodyPr>
            <a:lstStyle/>
            <a:p>
              <a:r>
                <a:rPr kumimoji="1" lang="ja-JP" altLang="en-US" sz="600" dirty="0">
                  <a:latin typeface="メイリオ" panose="020B0604030504040204" pitchFamily="50" charset="-128"/>
                  <a:ea typeface="メイリオ" panose="020B0604030504040204" pitchFamily="50" charset="-128"/>
                </a:rPr>
                <a:t>▲全自治体接続機能の実装（</a:t>
              </a:r>
              <a:r>
                <a:rPr kumimoji="1" lang="en-US" altLang="ja-JP" sz="600" dirty="0">
                  <a:latin typeface="メイリオ" panose="020B0604030504040204" pitchFamily="50" charset="-128"/>
                  <a:ea typeface="メイリオ" panose="020B0604030504040204" pitchFamily="50" charset="-128"/>
                </a:rPr>
                <a:t>2021</a:t>
              </a:r>
              <a:r>
                <a:rPr kumimoji="1" lang="ja-JP" altLang="en-US" sz="600" dirty="0">
                  <a:latin typeface="メイリオ" panose="020B0604030504040204" pitchFamily="50" charset="-128"/>
                  <a:ea typeface="メイリオ" panose="020B0604030504040204" pitchFamily="50" charset="-128"/>
                </a:rPr>
                <a:t>年５月～）</a:t>
              </a:r>
              <a:endParaRPr kumimoji="1" lang="en-US" altLang="ja-JP" sz="600"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3467369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9CA815B0-D0A1-4EF0-8066-DAD36F0ED481}"/>
              </a:ext>
            </a:extLst>
          </p:cNvPr>
          <p:cNvSpPr/>
          <p:nvPr/>
        </p:nvSpPr>
        <p:spPr>
          <a:xfrm>
            <a:off x="1925666" y="860648"/>
            <a:ext cx="841148" cy="5568013"/>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1880219083"/>
              </p:ext>
            </p:extLst>
          </p:nvPr>
        </p:nvGraphicFramePr>
        <p:xfrm>
          <a:off x="682411"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（１）国の情報システムの刷新</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⑤ガバメントクラウド</a:t>
                      </a:r>
                      <a:r>
                        <a:rPr lang="en-US" altLang="ja-JP" sz="800" dirty="0">
                          <a:solidFill>
                            <a:schemeClr val="tx1"/>
                          </a:solidFill>
                          <a:latin typeface="Meiryo UI" panose="020B0604030504040204" pitchFamily="50" charset="-128"/>
                          <a:ea typeface="Meiryo UI" panose="020B0604030504040204" pitchFamily="50" charset="-128"/>
                        </a:rPr>
                        <a:t> </a:t>
                      </a:r>
                      <a:r>
                        <a:rPr lang="ja-JP" altLang="en-US" sz="800" dirty="0">
                          <a:solidFill>
                            <a:schemeClr val="tx1"/>
                          </a:solidFill>
                          <a:latin typeface="Meiryo UI" panose="020B0604030504040204" pitchFamily="50" charset="-128"/>
                          <a:ea typeface="Meiryo UI" panose="020B0604030504040204" pitchFamily="50" charset="-128"/>
                        </a:rPr>
                        <a:t>の整備</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⑥ネットワークの整備</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新府省間ネットワークの構築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全国ネットワークの整備</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⑦府省</a:t>
                      </a:r>
                      <a:r>
                        <a:rPr lang="en-US" altLang="ja-JP" sz="800" dirty="0">
                          <a:latin typeface="Meiryo UI" panose="020B0604030504040204" pitchFamily="50" charset="-128"/>
                          <a:ea typeface="Meiryo UI" panose="020B0604030504040204" pitchFamily="50" charset="-128"/>
                        </a:rPr>
                        <a:t>LAN</a:t>
                      </a:r>
                      <a:r>
                        <a:rPr lang="ja-JP" altLang="en-US" sz="800" dirty="0">
                          <a:latin typeface="Meiryo UI" panose="020B0604030504040204" pitchFamily="50" charset="-128"/>
                          <a:ea typeface="Meiryo UI" panose="020B0604030504040204" pitchFamily="50" charset="-128"/>
                        </a:rPr>
                        <a:t>と認証基盤の統合</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府省</a:t>
                      </a:r>
                      <a:r>
                        <a:rPr lang="en-US" altLang="ja-JP" sz="800" dirty="0">
                          <a:latin typeface="Meiryo UI" panose="020B0604030504040204" pitchFamily="50" charset="-128"/>
                          <a:ea typeface="Meiryo UI" panose="020B0604030504040204" pitchFamily="50" charset="-128"/>
                        </a:rPr>
                        <a:t>LAN</a:t>
                      </a:r>
                      <a:r>
                        <a:rPr lang="ja-JP" altLang="en-US" sz="800" dirty="0">
                          <a:latin typeface="Meiryo UI" panose="020B0604030504040204" pitchFamily="50" charset="-128"/>
                          <a:ea typeface="Meiryo UI" panose="020B0604030504040204" pitchFamily="50" charset="-128"/>
                        </a:rPr>
                        <a:t>統合</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公的機関統一</a:t>
                      </a:r>
                      <a:r>
                        <a:rPr lang="en-US" altLang="ja-JP" sz="800" dirty="0">
                          <a:latin typeface="Meiryo UI" panose="020B0604030504040204" pitchFamily="50" charset="-128"/>
                          <a:ea typeface="Meiryo UI" panose="020B0604030504040204" pitchFamily="50" charset="-128"/>
                        </a:rPr>
                        <a:t>ID</a:t>
                      </a:r>
                      <a:r>
                        <a:rPr lang="ja-JP" altLang="en-US" sz="800" dirty="0">
                          <a:latin typeface="Meiryo UI" panose="020B0604030504040204" pitchFamily="50" charset="-128"/>
                          <a:ea typeface="Meiryo UI" panose="020B0604030504040204" pitchFamily="50" charset="-128"/>
                        </a:rPr>
                        <a:t>基盤の構築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⑧情報システム整備方針の策定と一元的なプロジェクト監理の実施等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⑨国の情報システムの整備・管理</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・データ連携の推進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 name="ホームベース 44">
            <a:extLst>
              <a:ext uri="{FF2B5EF4-FFF2-40B4-BE49-F238E27FC236}">
                <a16:creationId xmlns:a16="http://schemas.microsoft.com/office/drawing/2014/main" id="{B9B1D510-97C0-4F2D-86A2-41E444B352C5}"/>
              </a:ext>
            </a:extLst>
          </p:cNvPr>
          <p:cNvSpPr/>
          <p:nvPr/>
        </p:nvSpPr>
        <p:spPr>
          <a:xfrm>
            <a:off x="1962564" y="4563667"/>
            <a:ext cx="796452" cy="51573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３割削減達成</a:t>
            </a:r>
            <a:endParaRPr lang="en-US" altLang="ja-JP" sz="70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a:solidFill>
                  <a:prstClr val="black"/>
                </a:solidFill>
                <a:latin typeface="Meiryo UI" panose="020B0604030504040204" pitchFamily="50" charset="-128"/>
                <a:ea typeface="Meiryo UI" panose="020B0604030504040204" pitchFamily="50" charset="-128"/>
              </a:rPr>
              <a:t>のための方策に</a:t>
            </a:r>
            <a:endParaRPr lang="en-US" altLang="ja-JP" sz="70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a:solidFill>
                  <a:prstClr val="black"/>
                </a:solidFill>
                <a:latin typeface="Meiryo UI" panose="020B0604030504040204" pitchFamily="50" charset="-128"/>
                <a:ea typeface="Meiryo UI" panose="020B0604030504040204" pitchFamily="50" charset="-128"/>
              </a:rPr>
              <a:t>ついて検討</a:t>
            </a:r>
          </a:p>
        </p:txBody>
      </p:sp>
      <p:sp>
        <p:nvSpPr>
          <p:cNvPr id="9" name="ホームベース 44">
            <a:extLst>
              <a:ext uri="{FF2B5EF4-FFF2-40B4-BE49-F238E27FC236}">
                <a16:creationId xmlns:a16="http://schemas.microsoft.com/office/drawing/2014/main" id="{B1138CBD-8849-43A7-929E-34CED2EE8045}"/>
              </a:ext>
            </a:extLst>
          </p:cNvPr>
          <p:cNvSpPr/>
          <p:nvPr/>
        </p:nvSpPr>
        <p:spPr>
          <a:xfrm>
            <a:off x="2783360" y="4598496"/>
            <a:ext cx="6080684" cy="498586"/>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徹底した </a:t>
            </a:r>
            <a:r>
              <a:rPr lang="en-US" altLang="ja-JP" sz="700">
                <a:solidFill>
                  <a:prstClr val="black"/>
                </a:solidFill>
                <a:latin typeface="Meiryo UI" panose="020B0604030504040204" pitchFamily="50" charset="-128"/>
                <a:ea typeface="Meiryo UI" panose="020B0604030504040204" pitchFamily="50" charset="-128"/>
              </a:rPr>
              <a:t>UI</a:t>
            </a:r>
            <a:r>
              <a:rPr lang="ja-JP" altLang="en-US" sz="700">
                <a:solidFill>
                  <a:prstClr val="black"/>
                </a:solidFill>
                <a:latin typeface="Meiryo UI" panose="020B0604030504040204" pitchFamily="50" charset="-128"/>
                <a:ea typeface="Meiryo UI" panose="020B0604030504040204" pitchFamily="50" charset="-128"/>
              </a:rPr>
              <a:t>・</a:t>
            </a:r>
            <a:r>
              <a:rPr lang="en-US" altLang="ja-JP" sz="700">
                <a:solidFill>
                  <a:prstClr val="black"/>
                </a:solidFill>
                <a:latin typeface="Meiryo UI" panose="020B0604030504040204" pitchFamily="50" charset="-128"/>
                <a:ea typeface="Meiryo UI" panose="020B0604030504040204" pitchFamily="50" charset="-128"/>
              </a:rPr>
              <a:t>UX </a:t>
            </a:r>
            <a:r>
              <a:rPr lang="ja-JP" altLang="en-US" sz="700">
                <a:solidFill>
                  <a:prstClr val="black"/>
                </a:solidFill>
                <a:latin typeface="Meiryo UI" panose="020B0604030504040204" pitchFamily="50" charset="-128"/>
                <a:ea typeface="Meiryo UI" panose="020B0604030504040204" pitchFamily="50" charset="-128"/>
              </a:rPr>
              <a:t>の改善や国民向けサービスの向上等を実現するための投資の原資を生み出し、デジタル化を抜本的に推進するため、</a:t>
            </a:r>
            <a:endParaRPr lang="en-US" altLang="ja-JP" sz="70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a:solidFill>
                  <a:prstClr val="black"/>
                </a:solidFill>
                <a:latin typeface="Meiryo UI" panose="020B0604030504040204" pitchFamily="50" charset="-128"/>
                <a:ea typeface="Meiryo UI" panose="020B0604030504040204" pitchFamily="50" charset="-128"/>
              </a:rPr>
              <a:t>既存の政府情報システムの改修経費と運用等経費について、</a:t>
            </a:r>
            <a:r>
              <a:rPr lang="en-US" altLang="ja-JP" sz="700">
                <a:solidFill>
                  <a:prstClr val="black"/>
                </a:solidFill>
                <a:latin typeface="Meiryo UI" panose="020B0604030504040204" pitchFamily="50" charset="-128"/>
                <a:ea typeface="Meiryo UI" panose="020B0604030504040204" pitchFamily="50" charset="-128"/>
              </a:rPr>
              <a:t>BPR</a:t>
            </a:r>
            <a:r>
              <a:rPr lang="ja-JP" altLang="en-US" sz="700">
                <a:solidFill>
                  <a:prstClr val="black"/>
                </a:solidFill>
                <a:latin typeface="Meiryo UI" panose="020B0604030504040204" pitchFamily="50" charset="-128"/>
                <a:ea typeface="Meiryo UI" panose="020B0604030504040204" pitchFamily="50" charset="-128"/>
              </a:rPr>
              <a:t>の徹底やガバメントクラウド等の共通基盤の活用などを推進し、</a:t>
            </a:r>
            <a:endParaRPr lang="en-US" altLang="ja-JP" sz="70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a:solidFill>
                  <a:prstClr val="black"/>
                </a:solidFill>
                <a:latin typeface="Meiryo UI" panose="020B0604030504040204" pitchFamily="50" charset="-128"/>
                <a:ea typeface="Meiryo UI" panose="020B0604030504040204" pitchFamily="50" charset="-128"/>
              </a:rPr>
              <a:t>年間を通じた一元的なプロジェクト監理による適切なコスト評価を通じて、削減（令和２年度（</a:t>
            </a:r>
            <a:r>
              <a:rPr lang="en-US" altLang="ja-JP" sz="700">
                <a:solidFill>
                  <a:prstClr val="black"/>
                </a:solidFill>
                <a:latin typeface="Meiryo UI" panose="020B0604030504040204" pitchFamily="50" charset="-128"/>
                <a:ea typeface="Meiryo UI" panose="020B0604030504040204" pitchFamily="50" charset="-128"/>
              </a:rPr>
              <a:t>2020</a:t>
            </a:r>
            <a:r>
              <a:rPr lang="ja-JP" altLang="en-US" sz="700">
                <a:solidFill>
                  <a:prstClr val="black"/>
                </a:solidFill>
                <a:latin typeface="Meiryo UI" panose="020B0604030504040204" pitchFamily="50" charset="-128"/>
                <a:ea typeface="Meiryo UI" panose="020B0604030504040204" pitchFamily="50" charset="-128"/>
              </a:rPr>
              <a:t>年度）比で３割削減）に努め、</a:t>
            </a:r>
            <a:endParaRPr lang="en-US" altLang="ja-JP" sz="70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a:solidFill>
                  <a:prstClr val="black"/>
                </a:solidFill>
                <a:latin typeface="Meiryo UI" panose="020B0604030504040204" pitchFamily="50" charset="-128"/>
                <a:ea typeface="Meiryo UI" panose="020B0604030504040204" pitchFamily="50" charset="-128"/>
              </a:rPr>
              <a:t>毎年度取組状況を把握しつつ、必要に応じて、各施策について見直しを図る</a:t>
            </a:r>
          </a:p>
        </p:txBody>
      </p:sp>
      <p:sp>
        <p:nvSpPr>
          <p:cNvPr id="11" name="ホームベース 44">
            <a:extLst>
              <a:ext uri="{FF2B5EF4-FFF2-40B4-BE49-F238E27FC236}">
                <a16:creationId xmlns:a16="http://schemas.microsoft.com/office/drawing/2014/main" id="{C7699E97-6400-415B-A7FF-30F577523AF1}"/>
              </a:ext>
            </a:extLst>
          </p:cNvPr>
          <p:cNvSpPr/>
          <p:nvPr/>
        </p:nvSpPr>
        <p:spPr>
          <a:xfrm>
            <a:off x="2514570" y="4184360"/>
            <a:ext cx="1788202" cy="34335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情報システム整備方針に基づいているかという観点から、国等の情報システムの一元的なプロジェクト監理を実施</a:t>
            </a:r>
            <a:endParaRPr lang="en-US" altLang="ja-JP" sz="700" dirty="0">
              <a:latin typeface="Meiryo UI" panose="020B0604030504040204" pitchFamily="50" charset="-128"/>
              <a:ea typeface="Meiryo UI" panose="020B0604030504040204" pitchFamily="50" charset="-128"/>
            </a:endParaRPr>
          </a:p>
        </p:txBody>
      </p:sp>
      <p:sp>
        <p:nvSpPr>
          <p:cNvPr id="13" name="ホームベース 44">
            <a:extLst>
              <a:ext uri="{FF2B5EF4-FFF2-40B4-BE49-F238E27FC236}">
                <a16:creationId xmlns:a16="http://schemas.microsoft.com/office/drawing/2014/main" id="{5513D6C2-15A4-4226-A068-C9A993C23C32}"/>
              </a:ext>
            </a:extLst>
          </p:cNvPr>
          <p:cNvSpPr/>
          <p:nvPr/>
        </p:nvSpPr>
        <p:spPr>
          <a:xfrm>
            <a:off x="1962563" y="4183267"/>
            <a:ext cx="527073" cy="34335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情報システム</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整備方針の</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策定</a:t>
            </a:r>
            <a:endParaRPr lang="en-US" altLang="ja-JP" sz="600" dirty="0">
              <a:latin typeface="Meiryo UI" panose="020B0604030504040204" pitchFamily="50" charset="-128"/>
              <a:ea typeface="Meiryo UI" panose="020B0604030504040204" pitchFamily="50" charset="-128"/>
            </a:endParaRPr>
          </a:p>
        </p:txBody>
      </p:sp>
      <p:sp>
        <p:nvSpPr>
          <p:cNvPr id="14" name="ホームベース 44">
            <a:extLst>
              <a:ext uri="{FF2B5EF4-FFF2-40B4-BE49-F238E27FC236}">
                <a16:creationId xmlns:a16="http://schemas.microsoft.com/office/drawing/2014/main" id="{8BA94D66-028B-44A5-92E0-5DE71E852F55}"/>
              </a:ext>
            </a:extLst>
          </p:cNvPr>
          <p:cNvSpPr/>
          <p:nvPr/>
        </p:nvSpPr>
        <p:spPr>
          <a:xfrm>
            <a:off x="4324614" y="4184360"/>
            <a:ext cx="4539429" cy="34335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必要に応じて情報システム整備方針等の改定を実施。一元的なプロジェクト監理を通じて国として業務改革（</a:t>
            </a:r>
            <a:r>
              <a:rPr lang="en-US" altLang="ja-JP" sz="700">
                <a:latin typeface="Meiryo UI" panose="020B0604030504040204" pitchFamily="50" charset="-128"/>
                <a:ea typeface="Meiryo UI" panose="020B0604030504040204" pitchFamily="50" charset="-128"/>
              </a:rPr>
              <a:t>BPR</a:t>
            </a:r>
            <a:r>
              <a:rPr lang="ja-JP" altLang="en-US" sz="700">
                <a:latin typeface="Meiryo UI" panose="020B0604030504040204" pitchFamily="50" charset="-128"/>
                <a:ea typeface="Meiryo UI" panose="020B0604030504040204" pitchFamily="50" charset="-128"/>
              </a:rPr>
              <a:t>）と統一的な情報システム整備を徹底し、利用者目線での行政サービスの改革と業務システムの改革を一体的に推進する</a:t>
            </a:r>
            <a:endParaRPr lang="en-US" altLang="ja-JP" sz="700">
              <a:latin typeface="Meiryo UI" panose="020B0604030504040204" pitchFamily="50" charset="-128"/>
              <a:ea typeface="Meiryo UI" panose="020B0604030504040204" pitchFamily="50" charset="-128"/>
            </a:endParaRPr>
          </a:p>
        </p:txBody>
      </p:sp>
      <p:sp>
        <p:nvSpPr>
          <p:cNvPr id="15" name="ホームベース 31">
            <a:extLst>
              <a:ext uri="{FF2B5EF4-FFF2-40B4-BE49-F238E27FC236}">
                <a16:creationId xmlns:a16="http://schemas.microsoft.com/office/drawing/2014/main" id="{86F96323-0142-4AC3-B12F-AA8360205086}"/>
              </a:ext>
            </a:extLst>
          </p:cNvPr>
          <p:cNvSpPr/>
          <p:nvPr/>
        </p:nvSpPr>
        <p:spPr>
          <a:xfrm>
            <a:off x="1962563" y="2316105"/>
            <a:ext cx="796452"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dirty="0">
                <a:solidFill>
                  <a:prstClr val="black"/>
                </a:solidFill>
                <a:latin typeface="Meiryo UI" panose="020B0604030504040204" pitchFamily="50" charset="-128"/>
                <a:ea typeface="Meiryo UI" panose="020B0604030504040204" pitchFamily="50" charset="-128"/>
              </a:rPr>
              <a:t>調査・基礎構築</a:t>
            </a:r>
          </a:p>
        </p:txBody>
      </p:sp>
      <p:sp>
        <p:nvSpPr>
          <p:cNvPr id="16" name="ホームベース 32">
            <a:extLst>
              <a:ext uri="{FF2B5EF4-FFF2-40B4-BE49-F238E27FC236}">
                <a16:creationId xmlns:a16="http://schemas.microsoft.com/office/drawing/2014/main" id="{E9D8AC28-7702-4856-8D6D-46ADF9527B21}"/>
              </a:ext>
            </a:extLst>
          </p:cNvPr>
          <p:cNvSpPr/>
          <p:nvPr/>
        </p:nvSpPr>
        <p:spPr>
          <a:xfrm>
            <a:off x="1962563" y="3262789"/>
            <a:ext cx="6901480" cy="287506"/>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令和</a:t>
            </a:r>
            <a:r>
              <a:rPr lang="en-US" altLang="ja-JP" sz="800">
                <a:solidFill>
                  <a:prstClr val="black"/>
                </a:solidFill>
                <a:latin typeface="Meiryo UI" panose="020B0604030504040204" pitchFamily="50" charset="-128"/>
                <a:ea typeface="Meiryo UI" panose="020B0604030504040204" pitchFamily="50" charset="-128"/>
              </a:rPr>
              <a:t>4</a:t>
            </a:r>
            <a:r>
              <a:rPr lang="ja-JP" altLang="en-US" sz="800">
                <a:solidFill>
                  <a:prstClr val="black"/>
                </a:solidFill>
                <a:latin typeface="Meiryo UI" panose="020B0604030504040204" pitchFamily="50" charset="-128"/>
                <a:ea typeface="Meiryo UI" panose="020B0604030504040204" pitchFamily="50" charset="-128"/>
              </a:rPr>
              <a:t>年度（</a:t>
            </a:r>
            <a:r>
              <a:rPr lang="en-US" altLang="ja-JP" sz="800">
                <a:solidFill>
                  <a:prstClr val="black"/>
                </a:solidFill>
                <a:latin typeface="Meiryo UI" panose="020B0604030504040204" pitchFamily="50" charset="-128"/>
                <a:ea typeface="Meiryo UI" panose="020B0604030504040204" pitchFamily="50" charset="-128"/>
              </a:rPr>
              <a:t>2022</a:t>
            </a:r>
            <a:r>
              <a:rPr lang="ja-JP" altLang="en-US" sz="800">
                <a:solidFill>
                  <a:prstClr val="black"/>
                </a:solidFill>
                <a:latin typeface="Meiryo UI" panose="020B0604030504040204" pitchFamily="50" charset="-128"/>
                <a:ea typeface="Meiryo UI" panose="020B0604030504040204" pitchFamily="50" charset="-128"/>
              </a:rPr>
              <a:t>年度）以降の各府省ネットワーク環境の更改等を契機に統合を原則として検討・対応</a:t>
            </a:r>
          </a:p>
        </p:txBody>
      </p:sp>
      <p:sp>
        <p:nvSpPr>
          <p:cNvPr id="17" name="ホームベース 31">
            <a:extLst>
              <a:ext uri="{FF2B5EF4-FFF2-40B4-BE49-F238E27FC236}">
                <a16:creationId xmlns:a16="http://schemas.microsoft.com/office/drawing/2014/main" id="{196823A9-FEA4-40C6-AA65-371EC08C78DA}"/>
              </a:ext>
            </a:extLst>
          </p:cNvPr>
          <p:cNvSpPr/>
          <p:nvPr/>
        </p:nvSpPr>
        <p:spPr>
          <a:xfrm>
            <a:off x="2783693" y="2316906"/>
            <a:ext cx="1519621"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solidFill>
                  <a:prstClr val="black"/>
                </a:solidFill>
                <a:latin typeface="Meiryo UI" panose="020B0604030504040204" pitchFamily="50" charset="-128"/>
                <a:ea typeface="Meiryo UI" panose="020B0604030504040204" pitchFamily="50" charset="-128"/>
              </a:rPr>
              <a:t>現行拠点への接続開始</a:t>
            </a:r>
          </a:p>
        </p:txBody>
      </p:sp>
      <p:sp>
        <p:nvSpPr>
          <p:cNvPr id="18" name="ホームベース 31">
            <a:extLst>
              <a:ext uri="{FF2B5EF4-FFF2-40B4-BE49-F238E27FC236}">
                <a16:creationId xmlns:a16="http://schemas.microsoft.com/office/drawing/2014/main" id="{3920103D-6A5D-4464-9EF9-8E88ED959211}"/>
              </a:ext>
            </a:extLst>
          </p:cNvPr>
          <p:cNvSpPr/>
          <p:nvPr/>
        </p:nvSpPr>
        <p:spPr>
          <a:xfrm>
            <a:off x="2783359" y="3644655"/>
            <a:ext cx="1525751"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評価検証</a:t>
            </a:r>
          </a:p>
        </p:txBody>
      </p:sp>
      <p:sp>
        <p:nvSpPr>
          <p:cNvPr id="19" name="ホームベース 33">
            <a:extLst>
              <a:ext uri="{FF2B5EF4-FFF2-40B4-BE49-F238E27FC236}">
                <a16:creationId xmlns:a16="http://schemas.microsoft.com/office/drawing/2014/main" id="{5EE50D8A-BBA5-45BE-8D5C-7F2D1F76FA4F}"/>
              </a:ext>
            </a:extLst>
          </p:cNvPr>
          <p:cNvSpPr/>
          <p:nvPr/>
        </p:nvSpPr>
        <p:spPr>
          <a:xfrm>
            <a:off x="1962563" y="3645581"/>
            <a:ext cx="796452"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整備</a:t>
            </a:r>
            <a:endParaRPr lang="en-US" altLang="ja-JP" sz="800">
              <a:solidFill>
                <a:prstClr val="black"/>
              </a:solidFill>
              <a:latin typeface="Meiryo UI" panose="020B0604030504040204" pitchFamily="50" charset="-128"/>
              <a:ea typeface="Meiryo UI" panose="020B0604030504040204" pitchFamily="50" charset="-128"/>
            </a:endParaRPr>
          </a:p>
        </p:txBody>
      </p:sp>
      <p:sp>
        <p:nvSpPr>
          <p:cNvPr id="20" name="ホームベース 34">
            <a:extLst>
              <a:ext uri="{FF2B5EF4-FFF2-40B4-BE49-F238E27FC236}">
                <a16:creationId xmlns:a16="http://schemas.microsoft.com/office/drawing/2014/main" id="{A03D671C-EFF8-42B3-95FA-0148F158CA43}"/>
              </a:ext>
            </a:extLst>
          </p:cNvPr>
          <p:cNvSpPr/>
          <p:nvPr/>
        </p:nvSpPr>
        <p:spPr>
          <a:xfrm>
            <a:off x="4333610" y="3650429"/>
            <a:ext cx="4530433" cy="282226"/>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本格的運用</a:t>
            </a:r>
          </a:p>
        </p:txBody>
      </p:sp>
      <p:sp>
        <p:nvSpPr>
          <p:cNvPr id="21" name="ホームベース 31">
            <a:extLst>
              <a:ext uri="{FF2B5EF4-FFF2-40B4-BE49-F238E27FC236}">
                <a16:creationId xmlns:a16="http://schemas.microsoft.com/office/drawing/2014/main" id="{004BA486-1CDF-4E28-8611-617D651B983E}"/>
              </a:ext>
            </a:extLst>
          </p:cNvPr>
          <p:cNvSpPr/>
          <p:nvPr/>
        </p:nvSpPr>
        <p:spPr>
          <a:xfrm>
            <a:off x="3593770" y="2723268"/>
            <a:ext cx="5292000"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solidFill>
                  <a:prstClr val="black"/>
                </a:solidFill>
                <a:latin typeface="Meiryo UI" panose="020B0604030504040204" pitchFamily="50" charset="-128"/>
                <a:ea typeface="Meiryo UI" panose="020B0604030504040204" pitchFamily="50" charset="-128"/>
              </a:rPr>
              <a:t>一部運用開始、その後本格的運用に移行</a:t>
            </a:r>
          </a:p>
        </p:txBody>
      </p:sp>
      <p:sp>
        <p:nvSpPr>
          <p:cNvPr id="22" name="ホームベース 33">
            <a:extLst>
              <a:ext uri="{FF2B5EF4-FFF2-40B4-BE49-F238E27FC236}">
                <a16:creationId xmlns:a16="http://schemas.microsoft.com/office/drawing/2014/main" id="{CBE002CC-3259-4367-8EBB-E0B98FD6A390}"/>
              </a:ext>
            </a:extLst>
          </p:cNvPr>
          <p:cNvSpPr/>
          <p:nvPr/>
        </p:nvSpPr>
        <p:spPr>
          <a:xfrm>
            <a:off x="1962563" y="2724194"/>
            <a:ext cx="1631091"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整備・実証</a:t>
            </a:r>
            <a:endParaRPr lang="en-US" altLang="ja-JP" sz="800">
              <a:solidFill>
                <a:prstClr val="black"/>
              </a:solidFill>
              <a:latin typeface="Meiryo UI" panose="020B0604030504040204" pitchFamily="50" charset="-128"/>
              <a:ea typeface="Meiryo UI" panose="020B0604030504040204" pitchFamily="50" charset="-128"/>
            </a:endParaRPr>
          </a:p>
        </p:txBody>
      </p:sp>
      <p:sp>
        <p:nvSpPr>
          <p:cNvPr id="23" name="ホームベース 34">
            <a:extLst>
              <a:ext uri="{FF2B5EF4-FFF2-40B4-BE49-F238E27FC236}">
                <a16:creationId xmlns:a16="http://schemas.microsoft.com/office/drawing/2014/main" id="{F5C74BCE-9681-4230-AE5F-F145D7D68744}"/>
              </a:ext>
            </a:extLst>
          </p:cNvPr>
          <p:cNvSpPr/>
          <p:nvPr/>
        </p:nvSpPr>
        <p:spPr>
          <a:xfrm>
            <a:off x="4328043" y="2316105"/>
            <a:ext cx="4536000"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solidFill>
                  <a:prstClr val="black"/>
                </a:solidFill>
                <a:latin typeface="Meiryo UI" panose="020B0604030504040204" pitchFamily="50" charset="-128"/>
                <a:ea typeface="Meiryo UI" panose="020B0604030504040204" pitchFamily="50" charset="-128"/>
              </a:rPr>
              <a:t>各府省順次切り替え後、本格的運用に移行</a:t>
            </a:r>
          </a:p>
        </p:txBody>
      </p:sp>
      <p:sp>
        <p:nvSpPr>
          <p:cNvPr id="31" name="ホームベース 44">
            <a:extLst>
              <a:ext uri="{FF2B5EF4-FFF2-40B4-BE49-F238E27FC236}">
                <a16:creationId xmlns:a16="http://schemas.microsoft.com/office/drawing/2014/main" id="{FEE1FB31-8F2B-4300-B31A-894AED7369A4}"/>
              </a:ext>
            </a:extLst>
          </p:cNvPr>
          <p:cNvSpPr/>
          <p:nvPr/>
        </p:nvSpPr>
        <p:spPr>
          <a:xfrm>
            <a:off x="1962563" y="5473909"/>
            <a:ext cx="1594414" cy="432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平仮名又は片仮名による個人氏名の</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表記を戸籍の記載事項とすることを含め、</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具体的な方策について、</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法制審議会に諮問の上、検討</a:t>
            </a:r>
          </a:p>
        </p:txBody>
      </p:sp>
      <p:sp>
        <p:nvSpPr>
          <p:cNvPr id="32" name="ホームベース 44">
            <a:extLst>
              <a:ext uri="{FF2B5EF4-FFF2-40B4-BE49-F238E27FC236}">
                <a16:creationId xmlns:a16="http://schemas.microsoft.com/office/drawing/2014/main" id="{C30E6B3D-B09B-4C42-B374-41C98B846352}"/>
              </a:ext>
            </a:extLst>
          </p:cNvPr>
          <p:cNvSpPr/>
          <p:nvPr/>
        </p:nvSpPr>
        <p:spPr>
          <a:xfrm>
            <a:off x="3556977" y="5491586"/>
            <a:ext cx="754665" cy="432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法制審議会の</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答申を踏まえ</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法案の国会提出</a:t>
            </a:r>
          </a:p>
        </p:txBody>
      </p:sp>
      <p:sp>
        <p:nvSpPr>
          <p:cNvPr id="33" name="ホームベース 44">
            <a:extLst>
              <a:ext uri="{FF2B5EF4-FFF2-40B4-BE49-F238E27FC236}">
                <a16:creationId xmlns:a16="http://schemas.microsoft.com/office/drawing/2014/main" id="{3E4FF975-9543-484E-9E07-9EF5A3F9C04C}"/>
              </a:ext>
            </a:extLst>
          </p:cNvPr>
          <p:cNvSpPr/>
          <p:nvPr/>
        </p:nvSpPr>
        <p:spPr>
          <a:xfrm>
            <a:off x="4327051" y="5494634"/>
            <a:ext cx="1516712" cy="432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solidFill>
                  <a:prstClr val="black"/>
                </a:solidFill>
                <a:latin typeface="Meiryo UI" panose="020B0604030504040204" pitchFamily="50" charset="-128"/>
                <a:ea typeface="Meiryo UI" panose="020B0604030504040204" pitchFamily="50" charset="-128"/>
              </a:rPr>
              <a:t>施行に向けた準備</a:t>
            </a:r>
          </a:p>
        </p:txBody>
      </p:sp>
      <p:sp>
        <p:nvSpPr>
          <p:cNvPr id="34" name="ホームベース 44">
            <a:extLst>
              <a:ext uri="{FF2B5EF4-FFF2-40B4-BE49-F238E27FC236}">
                <a16:creationId xmlns:a16="http://schemas.microsoft.com/office/drawing/2014/main" id="{22744342-07FA-4C56-9196-1F4D8970916F}"/>
              </a:ext>
            </a:extLst>
          </p:cNvPr>
          <p:cNvSpPr/>
          <p:nvPr/>
        </p:nvSpPr>
        <p:spPr>
          <a:xfrm>
            <a:off x="5871519" y="5494634"/>
            <a:ext cx="2998957" cy="432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solidFill>
                  <a:prstClr val="black"/>
                </a:solidFill>
                <a:latin typeface="Meiryo UI" panose="020B0604030504040204" pitchFamily="50" charset="-128"/>
                <a:ea typeface="Meiryo UI" panose="020B0604030504040204" pitchFamily="50" charset="-128"/>
              </a:rPr>
              <a:t>読み仮名の法制化の運用開始</a:t>
            </a:r>
          </a:p>
        </p:txBody>
      </p:sp>
      <p:sp>
        <p:nvSpPr>
          <p:cNvPr id="35" name="正方形/長方形 34">
            <a:extLst>
              <a:ext uri="{FF2B5EF4-FFF2-40B4-BE49-F238E27FC236}">
                <a16:creationId xmlns:a16="http://schemas.microsoft.com/office/drawing/2014/main" id="{A9AAAB81-F06E-4DE9-95C6-3EB825B44ED9}"/>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37" name="ホームベース 36">
            <a:extLst>
              <a:ext uri="{FF2B5EF4-FFF2-40B4-BE49-F238E27FC236}">
                <a16:creationId xmlns:a16="http://schemas.microsoft.com/office/drawing/2014/main" id="{DF05CEAE-446D-4311-9C29-74191B374037}"/>
              </a:ext>
            </a:extLst>
          </p:cNvPr>
          <p:cNvSpPr/>
          <p:nvPr/>
        </p:nvSpPr>
        <p:spPr>
          <a:xfrm>
            <a:off x="1962562" y="1274004"/>
            <a:ext cx="2362051" cy="287245"/>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国の情報システムにおける移行に向けた準備等</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8" name="ホームベース 38">
            <a:extLst>
              <a:ext uri="{FF2B5EF4-FFF2-40B4-BE49-F238E27FC236}">
                <a16:creationId xmlns:a16="http://schemas.microsoft.com/office/drawing/2014/main" id="{E84871E5-43AA-4E62-A389-DEC0D135B5C0}"/>
              </a:ext>
            </a:extLst>
          </p:cNvPr>
          <p:cNvSpPr/>
          <p:nvPr/>
        </p:nvSpPr>
        <p:spPr>
          <a:xfrm>
            <a:off x="1962563" y="1854990"/>
            <a:ext cx="1387192" cy="21409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先行事業（</a:t>
            </a:r>
            <a:r>
              <a:rPr lang="ja-JP" altLang="en-US" sz="500" dirty="0">
                <a:latin typeface="Meiryo UI" panose="020B0604030504040204" pitchFamily="50" charset="-128"/>
                <a:ea typeface="Meiryo UI" panose="020B0604030504040204" pitchFamily="50" charset="-128"/>
              </a:rPr>
              <a:t>地方公共団体</a:t>
            </a:r>
            <a:r>
              <a:rPr kumimoji="1" lang="ja-JP" altLang="en-US" sz="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分、一部稼働）</a:t>
            </a:r>
            <a:endParaRPr kumimoji="1" lang="en-US" altLang="ja-JP" sz="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9" name="ホームベース 36">
            <a:extLst>
              <a:ext uri="{FF2B5EF4-FFF2-40B4-BE49-F238E27FC236}">
                <a16:creationId xmlns:a16="http://schemas.microsoft.com/office/drawing/2014/main" id="{05DD02CD-29FB-4572-82C9-01852C19351B}"/>
              </a:ext>
            </a:extLst>
          </p:cNvPr>
          <p:cNvSpPr/>
          <p:nvPr/>
        </p:nvSpPr>
        <p:spPr>
          <a:xfrm>
            <a:off x="4324613" y="1278237"/>
            <a:ext cx="4561156" cy="283011"/>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国の情報システムについては更新時期等を勘案しつつ、段階的に移行を実施</a:t>
            </a:r>
            <a:endPar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40" name="ホームベース 37">
            <a:extLst>
              <a:ext uri="{FF2B5EF4-FFF2-40B4-BE49-F238E27FC236}">
                <a16:creationId xmlns:a16="http://schemas.microsoft.com/office/drawing/2014/main" id="{D4F4E858-247A-4B50-AFF7-6D8B8E86D7A1}"/>
              </a:ext>
            </a:extLst>
          </p:cNvPr>
          <p:cNvSpPr/>
          <p:nvPr/>
        </p:nvSpPr>
        <p:spPr>
          <a:xfrm>
            <a:off x="3349870" y="1567130"/>
            <a:ext cx="5535900" cy="503044"/>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1" name="ホームベース 37">
            <a:extLst>
              <a:ext uri="{FF2B5EF4-FFF2-40B4-BE49-F238E27FC236}">
                <a16:creationId xmlns:a16="http://schemas.microsoft.com/office/drawing/2014/main" id="{86454331-56B7-496E-9E4D-720857D83715}"/>
              </a:ext>
            </a:extLst>
          </p:cNvPr>
          <p:cNvSpPr/>
          <p:nvPr/>
        </p:nvSpPr>
        <p:spPr>
          <a:xfrm>
            <a:off x="1962563" y="1561249"/>
            <a:ext cx="3881200"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国以外の活用に向けた具体的な対応方策や課題等の検討</a:t>
            </a:r>
            <a:endPar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15D0BE22-7472-471E-BB96-732E0D93BF44}"/>
              </a:ext>
            </a:extLst>
          </p:cNvPr>
          <p:cNvSpPr txBox="1"/>
          <p:nvPr/>
        </p:nvSpPr>
        <p:spPr>
          <a:xfrm>
            <a:off x="5868441" y="1672083"/>
            <a:ext cx="2736482" cy="230832"/>
          </a:xfrm>
          <a:prstGeom prst="rect">
            <a:avLst/>
          </a:prstGeom>
          <a:noFill/>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検討結果を踏まえ、順次ガバメントクラウドの利用を開始</a:t>
            </a:r>
            <a:endParaRPr kumimoji="1" lang="ja-JP" altLang="en-US" sz="400" dirty="0"/>
          </a:p>
        </p:txBody>
      </p:sp>
    </p:spTree>
    <p:extLst>
      <p:ext uri="{BB962C8B-B14F-4D97-AF65-F5344CB8AC3E}">
        <p14:creationId xmlns:p14="http://schemas.microsoft.com/office/powerpoint/2010/main" val="1380945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a:extLst>
              <a:ext uri="{FF2B5EF4-FFF2-40B4-BE49-F238E27FC236}">
                <a16:creationId xmlns:a16="http://schemas.microsoft.com/office/drawing/2014/main" id="{B60C7212-F33B-45F0-8764-6DDD1B9D7586}"/>
              </a:ext>
            </a:extLst>
          </p:cNvPr>
          <p:cNvSpPr/>
          <p:nvPr/>
        </p:nvSpPr>
        <p:spPr>
          <a:xfrm>
            <a:off x="2083468" y="867705"/>
            <a:ext cx="816137" cy="5568013"/>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460060703"/>
              </p:ext>
            </p:extLst>
          </p:nvPr>
        </p:nvGraphicFramePr>
        <p:xfrm>
          <a:off x="832136" y="383482"/>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（１）国の情報システムの刷新</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⑪国や地方公共団体の手続等の更なるデジタル化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・裁判関連手続のデジタル化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・警察業務のデジタル化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・港湾業務のデジタル化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・公文書管理のデジタル化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8138BCC2-F1CC-4881-B107-10590B6BE038}"/>
              </a:ext>
            </a:extLst>
          </p:cNvPr>
          <p:cNvSpPr/>
          <p:nvPr/>
        </p:nvSpPr>
        <p:spPr>
          <a:xfrm>
            <a:off x="2092660" y="1786117"/>
            <a:ext cx="102061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solidFill>
                  <a:prstClr val="black"/>
                </a:solidFill>
                <a:latin typeface="Meiryo UI" panose="020B0604030504040204" pitchFamily="50" charset="-128"/>
                <a:ea typeface="Meiryo UI" panose="020B0604030504040204" pitchFamily="50" charset="-128"/>
              </a:rPr>
              <a:t>民事訴訟法等の改正</a:t>
            </a:r>
          </a:p>
        </p:txBody>
      </p:sp>
      <p:sp>
        <p:nvSpPr>
          <p:cNvPr id="6" name="ホームベース 44">
            <a:extLst>
              <a:ext uri="{FF2B5EF4-FFF2-40B4-BE49-F238E27FC236}">
                <a16:creationId xmlns:a16="http://schemas.microsoft.com/office/drawing/2014/main" id="{894B6022-7E64-4804-8114-E9A5EE2E07F3}"/>
              </a:ext>
            </a:extLst>
          </p:cNvPr>
          <p:cNvSpPr/>
          <p:nvPr/>
        </p:nvSpPr>
        <p:spPr>
          <a:xfrm>
            <a:off x="2092660" y="2227628"/>
            <a:ext cx="809179" cy="300118"/>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刑事手続の検討会</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取りまとめ</a:t>
            </a:r>
          </a:p>
        </p:txBody>
      </p:sp>
      <p:sp>
        <p:nvSpPr>
          <p:cNvPr id="7" name="ホームベース 44">
            <a:extLst>
              <a:ext uri="{FF2B5EF4-FFF2-40B4-BE49-F238E27FC236}">
                <a16:creationId xmlns:a16="http://schemas.microsoft.com/office/drawing/2014/main" id="{7B33873C-0763-4D5B-B6C5-3DD8DA30FE5F}"/>
              </a:ext>
            </a:extLst>
          </p:cNvPr>
          <p:cNvSpPr/>
          <p:nvPr/>
        </p:nvSpPr>
        <p:spPr>
          <a:xfrm>
            <a:off x="2936240" y="2228438"/>
            <a:ext cx="6101605" cy="289317"/>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刑事手続における情報通信技術の活用に必要不可欠となるシステム構築を含めた </a:t>
            </a:r>
            <a:r>
              <a:rPr lang="en-US" altLang="ja-JP" sz="800" dirty="0">
                <a:latin typeface="Meiryo UI" panose="020B0604030504040204" pitchFamily="50" charset="-128"/>
                <a:ea typeface="Meiryo UI" panose="020B0604030504040204" pitchFamily="50" charset="-128"/>
              </a:rPr>
              <a:t>IT </a:t>
            </a:r>
            <a:r>
              <a:rPr lang="ja-JP" altLang="en-US" sz="800" dirty="0">
                <a:latin typeface="Meiryo UI" panose="020B0604030504040204" pitchFamily="50" charset="-128"/>
                <a:ea typeface="Meiryo UI" panose="020B0604030504040204" pitchFamily="50" charset="-128"/>
              </a:rPr>
              <a:t>基盤の整備に向けた取組を推進</a:t>
            </a:r>
            <a:endParaRPr lang="en-US" altLang="ja-JP" sz="800" dirty="0">
              <a:latin typeface="Meiryo UI" panose="020B0604030504040204" pitchFamily="50" charset="-128"/>
              <a:ea typeface="Meiryo UI" panose="020B0604030504040204" pitchFamily="50" charset="-128"/>
            </a:endParaRPr>
          </a:p>
          <a:p>
            <a:pPr marL="88900" indent="-88900" algn="ctr"/>
            <a:r>
              <a:rPr lang="ja-JP" altLang="en-US" sz="800" dirty="0">
                <a:latin typeface="Meiryo UI" panose="020B0604030504040204" pitchFamily="50" charset="-128"/>
                <a:ea typeface="Meiryo UI" panose="020B0604030504040204" pitchFamily="50" charset="-128"/>
              </a:rPr>
              <a:t>（矯正及び更生保護行政のデジタル化に向けた取組を含む）</a:t>
            </a:r>
            <a:endParaRPr lang="en-US" altLang="ja-JP" sz="800" dirty="0">
              <a:latin typeface="Meiryo UI" panose="020B0604030504040204" pitchFamily="50" charset="-128"/>
              <a:ea typeface="Meiryo UI" panose="020B0604030504040204" pitchFamily="50" charset="-128"/>
            </a:endParaRPr>
          </a:p>
        </p:txBody>
      </p:sp>
      <p:sp>
        <p:nvSpPr>
          <p:cNvPr id="11" name="ホームベース 44">
            <a:extLst>
              <a:ext uri="{FF2B5EF4-FFF2-40B4-BE49-F238E27FC236}">
                <a16:creationId xmlns:a16="http://schemas.microsoft.com/office/drawing/2014/main" id="{5A4C73CA-4027-45CE-A0BD-5CAF641FDEA4}"/>
              </a:ext>
            </a:extLst>
          </p:cNvPr>
          <p:cNvSpPr/>
          <p:nvPr/>
        </p:nvSpPr>
        <p:spPr>
          <a:xfrm>
            <a:off x="3129806" y="1777143"/>
            <a:ext cx="102061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solidFill>
                  <a:prstClr val="black"/>
                </a:solidFill>
                <a:latin typeface="Meiryo UI" panose="020B0604030504040204" pitchFamily="50" charset="-128"/>
                <a:ea typeface="Meiryo UI" panose="020B0604030504040204" pitchFamily="50" charset="-128"/>
              </a:rPr>
              <a:t>施行に向けた準備</a:t>
            </a:r>
          </a:p>
        </p:txBody>
      </p:sp>
      <p:sp>
        <p:nvSpPr>
          <p:cNvPr id="14" name="ホームベース 44">
            <a:extLst>
              <a:ext uri="{FF2B5EF4-FFF2-40B4-BE49-F238E27FC236}">
                <a16:creationId xmlns:a16="http://schemas.microsoft.com/office/drawing/2014/main" id="{6CE97AEC-913D-42AE-8431-1065C67F062E}"/>
              </a:ext>
            </a:extLst>
          </p:cNvPr>
          <p:cNvSpPr/>
          <p:nvPr/>
        </p:nvSpPr>
        <p:spPr>
          <a:xfrm>
            <a:off x="2090426" y="3064410"/>
            <a:ext cx="228487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警察庁及び都道府県警察が活用する</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遺失物管理システムを警察共通基盤上に整備</a:t>
            </a:r>
          </a:p>
        </p:txBody>
      </p:sp>
      <p:sp>
        <p:nvSpPr>
          <p:cNvPr id="15" name="ホームベース 44">
            <a:extLst>
              <a:ext uri="{FF2B5EF4-FFF2-40B4-BE49-F238E27FC236}">
                <a16:creationId xmlns:a16="http://schemas.microsoft.com/office/drawing/2014/main" id="{AEA6C086-B6D6-402E-8478-079B7D21FCDF}"/>
              </a:ext>
            </a:extLst>
          </p:cNvPr>
          <p:cNvSpPr/>
          <p:nvPr/>
        </p:nvSpPr>
        <p:spPr>
          <a:xfrm>
            <a:off x="4375298" y="3054470"/>
            <a:ext cx="463647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一部の都道府県警察において運用を開始し、その後令和８年度末までに全国都道府県警察に拡大</a:t>
            </a:r>
            <a:endParaRPr lang="en-US" altLang="ja-JP" sz="700">
              <a:latin typeface="Meiryo UI" panose="020B0604030504040204" pitchFamily="50" charset="-128"/>
              <a:ea typeface="Meiryo UI" panose="020B0604030504040204" pitchFamily="50" charset="-128"/>
            </a:endParaRPr>
          </a:p>
        </p:txBody>
      </p:sp>
      <p:sp>
        <p:nvSpPr>
          <p:cNvPr id="20" name="ホームベース 44">
            <a:extLst>
              <a:ext uri="{FF2B5EF4-FFF2-40B4-BE49-F238E27FC236}">
                <a16:creationId xmlns:a16="http://schemas.microsoft.com/office/drawing/2014/main" id="{D113CBC4-DFB3-424C-BB34-8CA1001B89F9}"/>
              </a:ext>
            </a:extLst>
          </p:cNvPr>
          <p:cNvSpPr/>
          <p:nvPr/>
        </p:nvSpPr>
        <p:spPr>
          <a:xfrm>
            <a:off x="2090426" y="2738450"/>
            <a:ext cx="207263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警察庁及び都道府県警察が活用する</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運転者管理システムを警察共通基盤上に整備</a:t>
            </a:r>
          </a:p>
        </p:txBody>
      </p:sp>
      <p:sp>
        <p:nvSpPr>
          <p:cNvPr id="21" name="ホームベース 44">
            <a:extLst>
              <a:ext uri="{FF2B5EF4-FFF2-40B4-BE49-F238E27FC236}">
                <a16:creationId xmlns:a16="http://schemas.microsoft.com/office/drawing/2014/main" id="{A29EE874-9C74-4599-8268-F7D651CD9A44}"/>
              </a:ext>
            </a:extLst>
          </p:cNvPr>
          <p:cNvSpPr/>
          <p:nvPr/>
        </p:nvSpPr>
        <p:spPr>
          <a:xfrm>
            <a:off x="4165201" y="2734028"/>
            <a:ext cx="332387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一部の都道府県警察において運用を開始し、順次全国都道府県警察に拡大</a:t>
            </a:r>
            <a:endParaRPr lang="en-US" altLang="ja-JP" sz="700">
              <a:latin typeface="Meiryo UI" panose="020B0604030504040204" pitchFamily="50" charset="-128"/>
              <a:ea typeface="Meiryo UI" panose="020B0604030504040204" pitchFamily="50" charset="-128"/>
            </a:endParaRPr>
          </a:p>
        </p:txBody>
      </p:sp>
      <p:sp>
        <p:nvSpPr>
          <p:cNvPr id="22" name="ホームベース 44">
            <a:extLst>
              <a:ext uri="{FF2B5EF4-FFF2-40B4-BE49-F238E27FC236}">
                <a16:creationId xmlns:a16="http://schemas.microsoft.com/office/drawing/2014/main" id="{BA41FA31-0BB0-424C-8FBA-CF7BF58F2DC0}"/>
              </a:ext>
            </a:extLst>
          </p:cNvPr>
          <p:cNvSpPr/>
          <p:nvPr/>
        </p:nvSpPr>
        <p:spPr>
          <a:xfrm>
            <a:off x="7491509" y="2730751"/>
            <a:ext cx="153307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全国都道府県警察において運用開始</a:t>
            </a:r>
            <a:endParaRPr lang="en-US" altLang="ja-JP" sz="700">
              <a:latin typeface="Meiryo UI" panose="020B0604030504040204" pitchFamily="50" charset="-128"/>
              <a:ea typeface="Meiryo UI" panose="020B0604030504040204" pitchFamily="50" charset="-128"/>
            </a:endParaRPr>
          </a:p>
        </p:txBody>
      </p:sp>
      <p:sp>
        <p:nvSpPr>
          <p:cNvPr id="23" name="ホームベース 44">
            <a:extLst>
              <a:ext uri="{FF2B5EF4-FFF2-40B4-BE49-F238E27FC236}">
                <a16:creationId xmlns:a16="http://schemas.microsoft.com/office/drawing/2014/main" id="{B4805A99-2995-4795-BF81-A2942D9D4F6F}"/>
              </a:ext>
            </a:extLst>
          </p:cNvPr>
          <p:cNvSpPr/>
          <p:nvPr/>
        </p:nvSpPr>
        <p:spPr>
          <a:xfrm>
            <a:off x="2090426" y="3393515"/>
            <a:ext cx="2360023" cy="291712"/>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交通反則金の納付方法の多様化に向け、</a:t>
            </a:r>
            <a:r>
              <a:rPr lang="ja-JP" altLang="ja-JP" sz="600" dirty="0">
                <a:latin typeface="Meiryo UI" panose="020B0604030504040204" pitchFamily="50" charset="-128"/>
                <a:ea typeface="Meiryo UI" panose="020B0604030504040204" pitchFamily="50" charset="-128"/>
              </a:rPr>
              <a:t>クレジットカード納付や</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ja-JP" sz="600" dirty="0">
                <a:latin typeface="Meiryo UI" panose="020B0604030504040204" pitchFamily="50" charset="-128"/>
                <a:ea typeface="Meiryo UI" panose="020B0604030504040204" pitchFamily="50" charset="-128"/>
              </a:rPr>
              <a:t>ペイジー納付等の導入に向けた制度改正</a:t>
            </a:r>
            <a:r>
              <a:rPr lang="ja-JP" altLang="en-US" sz="600" dirty="0">
                <a:latin typeface="Meiryo UI" panose="020B0604030504040204" pitchFamily="50" charset="-128"/>
                <a:ea typeface="Meiryo UI" panose="020B0604030504040204" pitchFamily="50" charset="-128"/>
              </a:rPr>
              <a:t>や警察共通基盤を活用した</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システムの仕様等について検討</a:t>
            </a:r>
            <a:endParaRPr lang="en-US" altLang="ja-JP" sz="600" dirty="0">
              <a:latin typeface="Meiryo UI" panose="020B0604030504040204" pitchFamily="50" charset="-128"/>
              <a:ea typeface="Meiryo UI" panose="020B0604030504040204" pitchFamily="50" charset="-128"/>
            </a:endParaRPr>
          </a:p>
        </p:txBody>
      </p:sp>
      <p:sp>
        <p:nvSpPr>
          <p:cNvPr id="24" name="ホームベース 44">
            <a:extLst>
              <a:ext uri="{FF2B5EF4-FFF2-40B4-BE49-F238E27FC236}">
                <a16:creationId xmlns:a16="http://schemas.microsoft.com/office/drawing/2014/main" id="{215086A9-1162-4CC3-A8FD-6A3E35C67C15}"/>
              </a:ext>
            </a:extLst>
          </p:cNvPr>
          <p:cNvSpPr/>
          <p:nvPr/>
        </p:nvSpPr>
        <p:spPr>
          <a:xfrm>
            <a:off x="2912764" y="3726282"/>
            <a:ext cx="6095439" cy="362764"/>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調査研究の結果を踏まえた、利用者の利便性向上、行政事務の効率化に資する本格的な行政手続オンライン化のシステムの検討・構築</a:t>
            </a: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p:txBody>
      </p:sp>
      <p:sp>
        <p:nvSpPr>
          <p:cNvPr id="25" name="ホームベース 44">
            <a:extLst>
              <a:ext uri="{FF2B5EF4-FFF2-40B4-BE49-F238E27FC236}">
                <a16:creationId xmlns:a16="http://schemas.microsoft.com/office/drawing/2014/main" id="{0F8B5E2B-9E9A-4E57-AAF1-6300DF2C8500}"/>
              </a:ext>
            </a:extLst>
          </p:cNvPr>
          <p:cNvSpPr/>
          <p:nvPr/>
        </p:nvSpPr>
        <p:spPr>
          <a:xfrm>
            <a:off x="2090426" y="3966802"/>
            <a:ext cx="6831484" cy="126489"/>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本格的な行政手続オンライン化のシステムの運用開始までの間、メールによる簡易な方法での申請等を受け付ける「警察行政手続サイト」を運用</a:t>
            </a:r>
            <a:endParaRPr lang="en-US" altLang="ja-JP" sz="700">
              <a:latin typeface="Meiryo UI" panose="020B0604030504040204" pitchFamily="50" charset="-128"/>
              <a:ea typeface="Meiryo UI" panose="020B0604030504040204" pitchFamily="50" charset="-128"/>
            </a:endParaRPr>
          </a:p>
        </p:txBody>
      </p:sp>
      <p:sp>
        <p:nvSpPr>
          <p:cNvPr id="26" name="ホームベース 44">
            <a:extLst>
              <a:ext uri="{FF2B5EF4-FFF2-40B4-BE49-F238E27FC236}">
                <a16:creationId xmlns:a16="http://schemas.microsoft.com/office/drawing/2014/main" id="{964C5F31-606B-4C9D-9A02-3053FD48D245}"/>
              </a:ext>
            </a:extLst>
          </p:cNvPr>
          <p:cNvSpPr/>
          <p:nvPr/>
        </p:nvSpPr>
        <p:spPr>
          <a:xfrm>
            <a:off x="4473847" y="3387237"/>
            <a:ext cx="4541536" cy="288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交通反則金の納付方法の多様化に必要な措置を実施</a:t>
            </a:r>
            <a:endParaRPr lang="en-US" altLang="ja-JP" sz="700">
              <a:latin typeface="Meiryo UI" panose="020B0604030504040204" pitchFamily="50" charset="-128"/>
              <a:ea typeface="Meiryo UI" panose="020B0604030504040204" pitchFamily="50" charset="-128"/>
            </a:endParaRPr>
          </a:p>
        </p:txBody>
      </p:sp>
      <p:sp>
        <p:nvSpPr>
          <p:cNvPr id="27" name="ホームベース 44">
            <a:extLst>
              <a:ext uri="{FF2B5EF4-FFF2-40B4-BE49-F238E27FC236}">
                <a16:creationId xmlns:a16="http://schemas.microsoft.com/office/drawing/2014/main" id="{724F1BAA-DDE7-45E0-AA3F-4FD58B34B55B}"/>
              </a:ext>
            </a:extLst>
          </p:cNvPr>
          <p:cNvSpPr/>
          <p:nvPr/>
        </p:nvSpPr>
        <p:spPr>
          <a:xfrm>
            <a:off x="2094131" y="3721692"/>
            <a:ext cx="809179" cy="288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行政手続オンライン化</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に向けた調査研究</a:t>
            </a:r>
            <a:endParaRPr lang="en-US" altLang="ja-JP" sz="600" dirty="0">
              <a:latin typeface="Meiryo UI" panose="020B0604030504040204" pitchFamily="50" charset="-128"/>
              <a:ea typeface="Meiryo UI" panose="020B0604030504040204" pitchFamily="50" charset="-128"/>
            </a:endParaRPr>
          </a:p>
        </p:txBody>
      </p:sp>
      <p:sp>
        <p:nvSpPr>
          <p:cNvPr id="31" name="ホームベース 44">
            <a:extLst>
              <a:ext uri="{FF2B5EF4-FFF2-40B4-BE49-F238E27FC236}">
                <a16:creationId xmlns:a16="http://schemas.microsoft.com/office/drawing/2014/main" id="{6589B678-ACC1-46ED-85B4-55C10B88D2D1}"/>
              </a:ext>
            </a:extLst>
          </p:cNvPr>
          <p:cNvSpPr/>
          <p:nvPr/>
        </p:nvSpPr>
        <p:spPr>
          <a:xfrm>
            <a:off x="2090426" y="4454222"/>
            <a:ext cx="236002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構築・テスト・稼働</a:t>
            </a:r>
          </a:p>
        </p:txBody>
      </p:sp>
      <p:sp>
        <p:nvSpPr>
          <p:cNvPr id="32" name="テキスト ボックス 31">
            <a:extLst>
              <a:ext uri="{FF2B5EF4-FFF2-40B4-BE49-F238E27FC236}">
                <a16:creationId xmlns:a16="http://schemas.microsoft.com/office/drawing/2014/main" id="{41BE6923-79D8-4793-9EC3-312D7DED0F7E}"/>
              </a:ext>
            </a:extLst>
          </p:cNvPr>
          <p:cNvSpPr txBox="1"/>
          <p:nvPr/>
        </p:nvSpPr>
        <p:spPr>
          <a:xfrm>
            <a:off x="2121625" y="4259032"/>
            <a:ext cx="2063933" cy="215444"/>
          </a:xfrm>
          <a:prstGeom prst="rect">
            <a:avLst/>
          </a:prstGeom>
          <a:noFill/>
        </p:spPr>
        <p:txBody>
          <a:bodyPr wrap="square" rtlCol="0">
            <a:spAutoFit/>
          </a:bodyPr>
          <a:lstStyle/>
          <a:p>
            <a:pPr marL="88900" indent="-88900"/>
            <a:r>
              <a:rPr lang="ja-JP" altLang="en-US" sz="800">
                <a:latin typeface="Meiryo UI" panose="020B0604030504040204" pitchFamily="50" charset="-128"/>
                <a:ea typeface="Meiryo UI" panose="020B0604030504040204" pitchFamily="50" charset="-128"/>
              </a:rPr>
              <a:t>＜「サイバーポート」（港湾管理分野）＞</a:t>
            </a:r>
            <a:endParaRPr kumimoji="1" lang="ja-JP" altLang="en-US" sz="800"/>
          </a:p>
        </p:txBody>
      </p:sp>
      <p:sp>
        <p:nvSpPr>
          <p:cNvPr id="33" name="テキスト ボックス 32">
            <a:extLst>
              <a:ext uri="{FF2B5EF4-FFF2-40B4-BE49-F238E27FC236}">
                <a16:creationId xmlns:a16="http://schemas.microsoft.com/office/drawing/2014/main" id="{79AC9D15-14AD-4E39-9EA0-E2A4392CEE9D}"/>
              </a:ext>
            </a:extLst>
          </p:cNvPr>
          <p:cNvSpPr txBox="1"/>
          <p:nvPr/>
        </p:nvSpPr>
        <p:spPr>
          <a:xfrm>
            <a:off x="2121625" y="4854992"/>
            <a:ext cx="2063933" cy="215444"/>
          </a:xfrm>
          <a:prstGeom prst="rect">
            <a:avLst/>
          </a:prstGeom>
          <a:noFill/>
        </p:spPr>
        <p:txBody>
          <a:bodyPr wrap="square" rtlCol="0">
            <a:spAutoFit/>
          </a:bodyPr>
          <a:lstStyle/>
          <a:p>
            <a:pPr marL="88900" indent="-88900"/>
            <a:r>
              <a:rPr lang="ja-JP" altLang="en-US" sz="800">
                <a:latin typeface="Meiryo UI" panose="020B0604030504040204" pitchFamily="50" charset="-128"/>
                <a:ea typeface="Meiryo UI" panose="020B0604030504040204" pitchFamily="50" charset="-128"/>
              </a:rPr>
              <a:t>＜「サイバーポート」（港湾インフラ分野）＞</a:t>
            </a:r>
            <a:endParaRPr kumimoji="1" lang="ja-JP" altLang="en-US" sz="800"/>
          </a:p>
        </p:txBody>
      </p:sp>
      <p:sp>
        <p:nvSpPr>
          <p:cNvPr id="34" name="ホームベース 44">
            <a:extLst>
              <a:ext uri="{FF2B5EF4-FFF2-40B4-BE49-F238E27FC236}">
                <a16:creationId xmlns:a16="http://schemas.microsoft.com/office/drawing/2014/main" id="{A3618541-107C-41A2-B962-7EB05C3C6FAB}"/>
              </a:ext>
            </a:extLst>
          </p:cNvPr>
          <p:cNvSpPr/>
          <p:nvPr/>
        </p:nvSpPr>
        <p:spPr>
          <a:xfrm>
            <a:off x="5777553" y="4519233"/>
            <a:ext cx="3258057" cy="756544"/>
          </a:xfrm>
          <a:prstGeom prst="homePlate">
            <a:avLst>
              <a:gd name="adj" fmla="val 20700"/>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三分野一体での運用を実現</a:t>
            </a:r>
            <a:endParaRPr lang="en-US" altLang="ja-JP" sz="900" dirty="0">
              <a:latin typeface="Meiryo UI" panose="020B0604030504040204" pitchFamily="50" charset="-128"/>
              <a:ea typeface="Meiryo UI" panose="020B0604030504040204" pitchFamily="50" charset="-128"/>
            </a:endParaRPr>
          </a:p>
        </p:txBody>
      </p:sp>
      <p:sp>
        <p:nvSpPr>
          <p:cNvPr id="36" name="ホームベース 44">
            <a:extLst>
              <a:ext uri="{FF2B5EF4-FFF2-40B4-BE49-F238E27FC236}">
                <a16:creationId xmlns:a16="http://schemas.microsoft.com/office/drawing/2014/main" id="{B218C320-A458-437B-B7A0-D3F3549F5D69}"/>
              </a:ext>
            </a:extLst>
          </p:cNvPr>
          <p:cNvSpPr/>
          <p:nvPr/>
        </p:nvSpPr>
        <p:spPr>
          <a:xfrm>
            <a:off x="4491600" y="5033712"/>
            <a:ext cx="299578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対象港湾拡大</a:t>
            </a:r>
          </a:p>
        </p:txBody>
      </p:sp>
      <p:sp>
        <p:nvSpPr>
          <p:cNvPr id="37" name="ホームベース 44">
            <a:extLst>
              <a:ext uri="{FF2B5EF4-FFF2-40B4-BE49-F238E27FC236}">
                <a16:creationId xmlns:a16="http://schemas.microsoft.com/office/drawing/2014/main" id="{1E8BBCC7-7314-459E-B549-1EECAB0BE7A3}"/>
              </a:ext>
            </a:extLst>
          </p:cNvPr>
          <p:cNvSpPr/>
          <p:nvPr/>
        </p:nvSpPr>
        <p:spPr>
          <a:xfrm>
            <a:off x="4488607" y="4454222"/>
            <a:ext cx="453597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全国</a:t>
            </a:r>
            <a:r>
              <a:rPr lang="ja-JP" altLang="en-US" sz="900" dirty="0">
                <a:latin typeface="Meiryo UI" panose="020B0604030504040204" pitchFamily="50" charset="-128"/>
                <a:ea typeface="Meiryo UI" panose="020B0604030504040204" pitchFamily="50" charset="-128"/>
              </a:rPr>
              <a:t>展開</a:t>
            </a:r>
          </a:p>
        </p:txBody>
      </p:sp>
      <p:sp>
        <p:nvSpPr>
          <p:cNvPr id="38" name="ホームベース 44">
            <a:extLst>
              <a:ext uri="{FF2B5EF4-FFF2-40B4-BE49-F238E27FC236}">
                <a16:creationId xmlns:a16="http://schemas.microsoft.com/office/drawing/2014/main" id="{1E5599AF-44FB-4094-98CB-3F42005CB849}"/>
              </a:ext>
            </a:extLst>
          </p:cNvPr>
          <p:cNvSpPr/>
          <p:nvPr/>
        </p:nvSpPr>
        <p:spPr>
          <a:xfrm>
            <a:off x="2090426" y="5031044"/>
            <a:ext cx="236002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構築・テスト・稼働</a:t>
            </a:r>
          </a:p>
        </p:txBody>
      </p:sp>
      <p:sp>
        <p:nvSpPr>
          <p:cNvPr id="39" name="ホームベース 44">
            <a:extLst>
              <a:ext uri="{FF2B5EF4-FFF2-40B4-BE49-F238E27FC236}">
                <a16:creationId xmlns:a16="http://schemas.microsoft.com/office/drawing/2014/main" id="{0AEC6148-19DC-4B4D-A831-2580D67ACC0F}"/>
              </a:ext>
            </a:extLst>
          </p:cNvPr>
          <p:cNvSpPr/>
          <p:nvPr/>
        </p:nvSpPr>
        <p:spPr>
          <a:xfrm>
            <a:off x="4473848" y="4668561"/>
            <a:ext cx="1246596" cy="43014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50" dirty="0">
                <a:latin typeface="Meiryo UI" panose="020B0604030504040204" pitchFamily="50" charset="-128"/>
                <a:ea typeface="Meiryo UI" panose="020B0604030504040204" pitchFamily="50" charset="-128"/>
              </a:rPr>
              <a:t>「サイバーポート」の港湾物流分野、</a:t>
            </a:r>
            <a:endParaRPr lang="en-US" altLang="ja-JP" sz="650" dirty="0">
              <a:latin typeface="Meiryo UI" panose="020B0604030504040204" pitchFamily="50" charset="-128"/>
              <a:ea typeface="Meiryo UI" panose="020B0604030504040204" pitchFamily="50" charset="-128"/>
            </a:endParaRPr>
          </a:p>
          <a:p>
            <a:pPr marL="88900" indent="-88900" algn="ctr"/>
            <a:r>
              <a:rPr lang="ja-JP" altLang="en-US" sz="650" dirty="0">
                <a:latin typeface="Meiryo UI" panose="020B0604030504040204" pitchFamily="50" charset="-128"/>
                <a:ea typeface="Meiryo UI" panose="020B0604030504040204" pitchFamily="50" charset="-128"/>
              </a:rPr>
              <a:t>港湾管理分野、港湾インフラ分野の</a:t>
            </a:r>
            <a:endParaRPr lang="en-US" altLang="ja-JP" sz="650" dirty="0">
              <a:latin typeface="Meiryo UI" panose="020B0604030504040204" pitchFamily="50" charset="-128"/>
              <a:ea typeface="Meiryo UI" panose="020B0604030504040204" pitchFamily="50" charset="-128"/>
            </a:endParaRPr>
          </a:p>
          <a:p>
            <a:pPr marL="88900" indent="-88900" algn="ctr"/>
            <a:r>
              <a:rPr lang="ja-JP" altLang="en-US" sz="650" dirty="0">
                <a:latin typeface="Meiryo UI" panose="020B0604030504040204" pitchFamily="50" charset="-128"/>
                <a:ea typeface="Meiryo UI" panose="020B0604030504040204" pitchFamily="50" charset="-128"/>
              </a:rPr>
              <a:t>三分野間のデータ連携</a:t>
            </a:r>
            <a:endParaRPr lang="en-US" altLang="ja-JP" sz="650" dirty="0">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C91B04F7-6B62-42CD-9FD1-7C0EA0ED9B61}"/>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42" name="ホームベース 44">
            <a:extLst>
              <a:ext uri="{FF2B5EF4-FFF2-40B4-BE49-F238E27FC236}">
                <a16:creationId xmlns:a16="http://schemas.microsoft.com/office/drawing/2014/main" id="{20248DAB-BDA5-4DF6-A2A1-245CA9113CA3}"/>
              </a:ext>
            </a:extLst>
          </p:cNvPr>
          <p:cNvSpPr/>
          <p:nvPr/>
        </p:nvSpPr>
        <p:spPr>
          <a:xfrm>
            <a:off x="2090426" y="5924708"/>
            <a:ext cx="692495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「デジタル時代の公文書管理について」</a:t>
            </a:r>
            <a:r>
              <a:rPr lang="en-US" altLang="ja-JP" sz="700" dirty="0">
                <a:solidFill>
                  <a:prstClr val="black"/>
                </a:solidFill>
                <a:latin typeface="Meiryo UI" panose="020B0604030504040204" pitchFamily="50" charset="-128"/>
                <a:ea typeface="Meiryo UI" panose="020B0604030504040204" pitchFamily="50" charset="-128"/>
              </a:rPr>
              <a:t>(</a:t>
            </a:r>
            <a:r>
              <a:rPr lang="ja-JP" altLang="en-US" sz="700" dirty="0">
                <a:solidFill>
                  <a:prstClr val="black"/>
                </a:solidFill>
                <a:latin typeface="Meiryo UI" panose="020B0604030504040204" pitchFamily="50" charset="-128"/>
                <a:ea typeface="Meiryo UI" panose="020B0604030504040204" pitchFamily="50" charset="-128"/>
              </a:rPr>
              <a:t>令和３年７月公文書管理委員会デジタルワーキング・グループ報告</a:t>
            </a:r>
            <a:r>
              <a:rPr lang="en-US" altLang="ja-JP" sz="700" dirty="0">
                <a:solidFill>
                  <a:prstClr val="black"/>
                </a:solidFill>
                <a:latin typeface="Meiryo UI" panose="020B0604030504040204" pitchFamily="50" charset="-128"/>
                <a:ea typeface="Meiryo UI" panose="020B0604030504040204" pitchFamily="50" charset="-128"/>
              </a:rPr>
              <a:t>)</a:t>
            </a:r>
            <a:r>
              <a:rPr lang="ja-JP" altLang="en-US" sz="700" dirty="0">
                <a:solidFill>
                  <a:prstClr val="black"/>
                </a:solidFill>
                <a:latin typeface="Meiryo UI" panose="020B0604030504040204" pitchFamily="50" charset="-128"/>
                <a:ea typeface="Meiryo UI" panose="020B0604030504040204" pitchFamily="50" charset="-128"/>
              </a:rPr>
              <a:t>を踏まえ、</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公文書管理に係るシステム整備の在り方検討・システム整備のための調査研究</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遅くとも令和５年度開始</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等</a:t>
            </a:r>
            <a:r>
              <a:rPr lang="ja-JP" altLang="en-US" sz="700" dirty="0">
                <a:solidFill>
                  <a:prstClr val="black"/>
                </a:solidFill>
                <a:latin typeface="Meiryo UI" panose="020B0604030504040204" pitchFamily="50" charset="-128"/>
                <a:ea typeface="Meiryo UI" panose="020B0604030504040204" pitchFamily="50" charset="-128"/>
              </a:rPr>
              <a:t>・システム整備・システムの段階的導入を順次実施</a:t>
            </a:r>
          </a:p>
        </p:txBody>
      </p:sp>
      <p:sp>
        <p:nvSpPr>
          <p:cNvPr id="43" name="ホームベース 44">
            <a:extLst>
              <a:ext uri="{FF2B5EF4-FFF2-40B4-BE49-F238E27FC236}">
                <a16:creationId xmlns:a16="http://schemas.microsoft.com/office/drawing/2014/main" id="{ED9E24D1-189F-4EAC-BEC3-B9ABF9728F5B}"/>
              </a:ext>
            </a:extLst>
          </p:cNvPr>
          <p:cNvSpPr/>
          <p:nvPr/>
        </p:nvSpPr>
        <p:spPr>
          <a:xfrm>
            <a:off x="2090426" y="5624041"/>
            <a:ext cx="816590" cy="285692"/>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政令・</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ガイドライン見直し</a:t>
            </a:r>
          </a:p>
        </p:txBody>
      </p:sp>
      <p:sp>
        <p:nvSpPr>
          <p:cNvPr id="44" name="ホームベース 44">
            <a:extLst>
              <a:ext uri="{FF2B5EF4-FFF2-40B4-BE49-F238E27FC236}">
                <a16:creationId xmlns:a16="http://schemas.microsoft.com/office/drawing/2014/main" id="{C726F58F-7A9F-41A7-911F-1A0CD70D905B}"/>
              </a:ext>
            </a:extLst>
          </p:cNvPr>
          <p:cNvSpPr/>
          <p:nvPr/>
        </p:nvSpPr>
        <p:spPr>
          <a:xfrm>
            <a:off x="2912764" y="5624041"/>
            <a:ext cx="609543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デジタル化に対応した文書管理のルール</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令和４年改正政令・ガイドライン等</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の浸透</a:t>
            </a:r>
            <a:endParaRPr lang="en-US" altLang="ja-JP" sz="800" dirty="0">
              <a:latin typeface="Meiryo UI" panose="020B0604030504040204" pitchFamily="50" charset="-128"/>
              <a:ea typeface="Meiryo UI" panose="020B0604030504040204" pitchFamily="50" charset="-128"/>
            </a:endParaRPr>
          </a:p>
          <a:p>
            <a:pPr marL="88900" indent="-88900" algn="ctr"/>
            <a:r>
              <a:rPr lang="ja-JP" altLang="en-US" sz="800" dirty="0">
                <a:solidFill>
                  <a:prstClr val="black"/>
                </a:solidFill>
                <a:latin typeface="Meiryo UI" panose="020B0604030504040204" pitchFamily="50" charset="-128"/>
                <a:ea typeface="Meiryo UI" panose="020B0604030504040204" pitchFamily="50" charset="-128"/>
              </a:rPr>
              <a:t>公文書管理のデジタル化のための所要の制度見直し</a:t>
            </a:r>
          </a:p>
        </p:txBody>
      </p:sp>
      <p:sp>
        <p:nvSpPr>
          <p:cNvPr id="49" name="ホームベース 11">
            <a:extLst>
              <a:ext uri="{FF2B5EF4-FFF2-40B4-BE49-F238E27FC236}">
                <a16:creationId xmlns:a16="http://schemas.microsoft.com/office/drawing/2014/main" id="{0F247B9E-DB52-4671-9593-3F3D8E070AFE}"/>
              </a:ext>
            </a:extLst>
          </p:cNvPr>
          <p:cNvSpPr/>
          <p:nvPr/>
        </p:nvSpPr>
        <p:spPr>
          <a:xfrm>
            <a:off x="4161686" y="1775432"/>
            <a:ext cx="4876158" cy="276768"/>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r>
              <a:rPr lang="ja-JP" altLang="ja-JP" sz="600" dirty="0">
                <a:latin typeface="Meiryo UI"/>
                <a:ea typeface="Meiryo UI"/>
              </a:rPr>
              <a:t>早ければ令和</a:t>
            </a:r>
            <a:r>
              <a:rPr lang="ja-JP" altLang="en-US" sz="600" dirty="0">
                <a:latin typeface="Meiryo UI"/>
                <a:ea typeface="Meiryo UI"/>
              </a:rPr>
              <a:t>４</a:t>
            </a:r>
            <a:r>
              <a:rPr lang="ja-JP" altLang="ja-JP" sz="600" dirty="0">
                <a:latin typeface="Meiryo UI"/>
                <a:ea typeface="Meiryo UI"/>
              </a:rPr>
              <a:t>年度（</a:t>
            </a:r>
            <a:r>
              <a:rPr lang="en-US" altLang="ja-JP" sz="600" dirty="0">
                <a:ea typeface="+mn-lt"/>
              </a:rPr>
              <a:t>2022</a:t>
            </a:r>
            <a:r>
              <a:rPr lang="ja-JP" altLang="ja-JP" sz="600" dirty="0">
                <a:latin typeface="Meiryo UI"/>
                <a:ea typeface="Meiryo UI"/>
              </a:rPr>
              <a:t>年度）から非対面</a:t>
            </a:r>
            <a:endParaRPr lang="en-US" altLang="ja-JP" sz="600" dirty="0">
              <a:latin typeface="Meiryo UI"/>
              <a:ea typeface="Meiryo UI"/>
            </a:endParaRPr>
          </a:p>
          <a:p>
            <a:pPr marL="88900" indent="-88900"/>
            <a:r>
              <a:rPr lang="ja-JP" altLang="ja-JP" sz="600" dirty="0">
                <a:latin typeface="Meiryo UI"/>
                <a:ea typeface="Meiryo UI"/>
              </a:rPr>
              <a:t>での</a:t>
            </a:r>
            <a:r>
              <a:rPr lang="ja-JP" altLang="en-US" sz="600" dirty="0">
                <a:latin typeface="Meiryo UI"/>
                <a:ea typeface="Meiryo UI"/>
              </a:rPr>
              <a:t>弁論準備手続</a:t>
            </a:r>
            <a:r>
              <a:rPr lang="ja-JP" altLang="ja-JP" sz="600" dirty="0">
                <a:latin typeface="Meiryo UI"/>
                <a:ea typeface="Meiryo UI"/>
              </a:rPr>
              <a:t>期日の運用</a:t>
            </a:r>
            <a:r>
              <a:rPr lang="ja-JP" altLang="en-US" sz="600" dirty="0">
                <a:latin typeface="Meiryo UI"/>
                <a:ea typeface="Meiryo UI"/>
              </a:rPr>
              <a:t>拡大、非対面</a:t>
            </a:r>
            <a:endParaRPr lang="en-US" altLang="ja-JP" sz="600" dirty="0">
              <a:latin typeface="Meiryo UI"/>
              <a:ea typeface="Meiryo UI"/>
            </a:endParaRPr>
          </a:p>
          <a:p>
            <a:pPr marL="88900" indent="-88900"/>
            <a:r>
              <a:rPr lang="ja-JP" altLang="en-US" sz="600" dirty="0">
                <a:latin typeface="Meiryo UI"/>
                <a:ea typeface="Meiryo UI"/>
              </a:rPr>
              <a:t>での和解期日の運用開始</a:t>
            </a:r>
            <a:endParaRPr lang="en-US" altLang="ja-JP" sz="600" dirty="0">
              <a:latin typeface="Meiryo UI"/>
              <a:ea typeface="Meiryo UI"/>
            </a:endParaRPr>
          </a:p>
        </p:txBody>
      </p:sp>
      <p:sp>
        <p:nvSpPr>
          <p:cNvPr id="10" name="ホームベース 44">
            <a:extLst>
              <a:ext uri="{FF2B5EF4-FFF2-40B4-BE49-F238E27FC236}">
                <a16:creationId xmlns:a16="http://schemas.microsoft.com/office/drawing/2014/main" id="{2B61045C-8DBF-4DD7-A56D-38015EB42B51}"/>
              </a:ext>
            </a:extLst>
          </p:cNvPr>
          <p:cNvSpPr/>
          <p:nvPr/>
        </p:nvSpPr>
        <p:spPr>
          <a:xfrm>
            <a:off x="5666434" y="1802747"/>
            <a:ext cx="3344002" cy="29422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r>
              <a:rPr lang="ja-JP" altLang="en-US" sz="800" dirty="0">
                <a:solidFill>
                  <a:prstClr val="black"/>
                </a:solidFill>
                <a:latin typeface="Meiryo UI" panose="020B0604030504040204" pitchFamily="50" charset="-128"/>
                <a:ea typeface="Meiryo UI" panose="020B0604030504040204" pitchFamily="50" charset="-128"/>
              </a:rPr>
              <a:t>早ければ令和５年度（</a:t>
            </a:r>
            <a:r>
              <a:rPr lang="en-US" altLang="ja-JP" sz="800" dirty="0">
                <a:solidFill>
                  <a:prstClr val="black"/>
                </a:solidFill>
                <a:latin typeface="Meiryo UI" panose="020B0604030504040204" pitchFamily="50" charset="-128"/>
                <a:ea typeface="Meiryo UI" panose="020B0604030504040204" pitchFamily="50" charset="-128"/>
              </a:rPr>
              <a:t>2023</a:t>
            </a:r>
            <a:r>
              <a:rPr lang="ja-JP" altLang="en-US" sz="800" dirty="0">
                <a:solidFill>
                  <a:prstClr val="black"/>
                </a:solidFill>
                <a:latin typeface="Meiryo UI" panose="020B0604030504040204" pitchFamily="50" charset="-128"/>
                <a:ea typeface="Meiryo UI" panose="020B0604030504040204" pitchFamily="50" charset="-128"/>
              </a:rPr>
              <a:t>年度）から非対面</a:t>
            </a:r>
            <a:endParaRPr lang="en-US" altLang="ja-JP" sz="800" dirty="0">
              <a:solidFill>
                <a:prstClr val="black"/>
              </a:solidFill>
              <a:latin typeface="Meiryo UI" panose="020B0604030504040204" pitchFamily="50" charset="-128"/>
              <a:ea typeface="Meiryo UI" panose="020B0604030504040204" pitchFamily="50" charset="-128"/>
            </a:endParaRPr>
          </a:p>
          <a:p>
            <a:pPr marL="88900" indent="-88900"/>
            <a:r>
              <a:rPr lang="ja-JP" altLang="en-US" sz="800" dirty="0">
                <a:solidFill>
                  <a:prstClr val="black"/>
                </a:solidFill>
                <a:latin typeface="Meiryo UI" panose="020B0604030504040204" pitchFamily="50" charset="-128"/>
                <a:ea typeface="Meiryo UI" panose="020B0604030504040204" pitchFamily="50" charset="-128"/>
              </a:rPr>
              <a:t>での口頭弁論期日の運用を開始</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12" name="ホームベース 44">
            <a:extLst>
              <a:ext uri="{FF2B5EF4-FFF2-40B4-BE49-F238E27FC236}">
                <a16:creationId xmlns:a16="http://schemas.microsoft.com/office/drawing/2014/main" id="{AD6E020C-02BC-4C88-9C91-C085227A74BF}"/>
              </a:ext>
            </a:extLst>
          </p:cNvPr>
          <p:cNvSpPr/>
          <p:nvPr/>
        </p:nvSpPr>
        <p:spPr>
          <a:xfrm>
            <a:off x="8045566" y="1882174"/>
            <a:ext cx="982135" cy="2780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solidFill>
                  <a:prstClr val="black"/>
                </a:solidFill>
                <a:latin typeface="Meiryo UI" panose="020B0604030504040204" pitchFamily="50" charset="-128"/>
                <a:ea typeface="Meiryo UI" panose="020B0604030504040204" pitchFamily="50" charset="-128"/>
              </a:rPr>
              <a:t>当事者等によるオンライン</a:t>
            </a:r>
            <a:endParaRPr lang="en-US" altLang="ja-JP" sz="6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600" dirty="0">
                <a:solidFill>
                  <a:prstClr val="black"/>
                </a:solidFill>
                <a:latin typeface="Meiryo UI" panose="020B0604030504040204" pitchFamily="50" charset="-128"/>
                <a:ea typeface="Meiryo UI" panose="020B0604030504040204" pitchFamily="50" charset="-128"/>
              </a:rPr>
              <a:t>申立て等の本格的な利用を</a:t>
            </a:r>
            <a:endParaRPr lang="en-US" altLang="ja-JP" sz="6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600" dirty="0">
                <a:solidFill>
                  <a:prstClr val="black"/>
                </a:solidFill>
                <a:latin typeface="Meiryo UI" panose="020B0604030504040204" pitchFamily="50" charset="-128"/>
                <a:ea typeface="Meiryo UI" panose="020B0604030504040204" pitchFamily="50" charset="-128"/>
              </a:rPr>
              <a:t>可能にすることを目指す</a:t>
            </a:r>
            <a:endParaRPr lang="en-US" altLang="ja-JP" sz="6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51325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AEEA0DEB-DCD9-4E81-9EF2-28034F74EF14}"/>
              </a:ext>
            </a:extLst>
          </p:cNvPr>
          <p:cNvSpPr/>
          <p:nvPr/>
        </p:nvSpPr>
        <p:spPr>
          <a:xfrm>
            <a:off x="2025739" y="667240"/>
            <a:ext cx="835873" cy="5992741"/>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nvGraphicFramePr>
        <p:xfrm>
          <a:off x="774700" y="360001"/>
          <a:ext cx="8221533" cy="6299980"/>
        </p:xfrm>
        <a:graphic>
          <a:graphicData uri="http://schemas.openxmlformats.org/drawingml/2006/table">
            <a:tbl>
              <a:tblPr firstRow="1" bandRow="1"/>
              <a:tblGrid>
                <a:gridCol w="192011">
                  <a:extLst>
                    <a:ext uri="{9D8B030D-6E8A-4147-A177-3AD203B41FA5}">
                      <a16:colId xmlns:a16="http://schemas.microsoft.com/office/drawing/2014/main" val="20002"/>
                    </a:ext>
                  </a:extLst>
                </a:gridCol>
                <a:gridCol w="1046358">
                  <a:extLst>
                    <a:ext uri="{9D8B030D-6E8A-4147-A177-3AD203B41FA5}">
                      <a16:colId xmlns:a16="http://schemas.microsoft.com/office/drawing/2014/main" val="2655548874"/>
                    </a:ext>
                  </a:extLst>
                </a:gridCol>
                <a:gridCol w="847561">
                  <a:extLst>
                    <a:ext uri="{9D8B030D-6E8A-4147-A177-3AD203B41FA5}">
                      <a16:colId xmlns:a16="http://schemas.microsoft.com/office/drawing/2014/main" val="20008"/>
                    </a:ext>
                  </a:extLst>
                </a:gridCol>
                <a:gridCol w="1562266">
                  <a:extLst>
                    <a:ext uri="{9D8B030D-6E8A-4147-A177-3AD203B41FA5}">
                      <a16:colId xmlns:a16="http://schemas.microsoft.com/office/drawing/2014/main" val="20012"/>
                    </a:ext>
                  </a:extLst>
                </a:gridCol>
                <a:gridCol w="1544811">
                  <a:extLst>
                    <a:ext uri="{9D8B030D-6E8A-4147-A177-3AD203B41FA5}">
                      <a16:colId xmlns:a16="http://schemas.microsoft.com/office/drawing/2014/main" val="1993460141"/>
                    </a:ext>
                  </a:extLst>
                </a:gridCol>
                <a:gridCol w="1527355">
                  <a:extLst>
                    <a:ext uri="{9D8B030D-6E8A-4147-A177-3AD203B41FA5}">
                      <a16:colId xmlns:a16="http://schemas.microsoft.com/office/drawing/2014/main" val="20013"/>
                    </a:ext>
                  </a:extLst>
                </a:gridCol>
                <a:gridCol w="1501171">
                  <a:extLst>
                    <a:ext uri="{9D8B030D-6E8A-4147-A177-3AD203B41FA5}">
                      <a16:colId xmlns:a16="http://schemas.microsoft.com/office/drawing/2014/main" val="1764010383"/>
                    </a:ext>
                  </a:extLst>
                </a:gridCol>
              </a:tblGrid>
              <a:tr h="302394">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988385">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１．誰一人取り残されないデジタル社会の実現</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①利用者視点でのサービスデザイン体制の確立</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②デジタル機器・サービスに係るアクセシビリティ環境の整備</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③皆で支え合うデジタル共生社会の実現</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④経済的事情等に基づく格差の是正</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⑤「言葉の壁」の克服</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⑥情報通信ネットワークの利用環境等の格差の是正</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8" name="正方形/長方形 27">
            <a:extLst>
              <a:ext uri="{FF2B5EF4-FFF2-40B4-BE49-F238E27FC236}">
                <a16:creationId xmlns:a16="http://schemas.microsoft.com/office/drawing/2014/main" id="{852F0A5B-A429-452B-9041-2EFD0CD59A38}"/>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第４　デジタル社会の実現に向けての理念・原則</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59" name="ホームベース 44">
            <a:extLst>
              <a:ext uri="{FF2B5EF4-FFF2-40B4-BE49-F238E27FC236}">
                <a16:creationId xmlns:a16="http://schemas.microsoft.com/office/drawing/2014/main" id="{931C1344-D7B3-4ABC-94A2-3A256D6F7A21}"/>
              </a:ext>
            </a:extLst>
          </p:cNvPr>
          <p:cNvSpPr/>
          <p:nvPr/>
        </p:nvSpPr>
        <p:spPr>
          <a:xfrm>
            <a:off x="2064209" y="1971627"/>
            <a:ext cx="6914607"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障害者や高齢者を含む、誰もがデジタルによる恩恵を享受できる情報バリアフリー環境の実現に向けて、障害者等の</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利便の増進に資する</a:t>
            </a:r>
            <a:r>
              <a:rPr lang="en-US" altLang="ja-JP" sz="700" dirty="0">
                <a:latin typeface="Meiryo UI" panose="020B0604030504040204" pitchFamily="50" charset="-128"/>
                <a:ea typeface="Meiryo UI" panose="020B0604030504040204" pitchFamily="50" charset="-128"/>
              </a:rPr>
              <a:t>ICT</a:t>
            </a:r>
            <a:r>
              <a:rPr lang="ja-JP" altLang="en-US" sz="700" dirty="0">
                <a:latin typeface="Meiryo UI" panose="020B0604030504040204" pitchFamily="50" charset="-128"/>
                <a:ea typeface="Meiryo UI" panose="020B0604030504040204" pitchFamily="50" charset="-128"/>
              </a:rPr>
              <a:t>機器・サービスの研究開発及び提供の推進を図る</a:t>
            </a:r>
          </a:p>
        </p:txBody>
      </p:sp>
      <p:grpSp>
        <p:nvGrpSpPr>
          <p:cNvPr id="27" name="グループ化 26">
            <a:extLst>
              <a:ext uri="{FF2B5EF4-FFF2-40B4-BE49-F238E27FC236}">
                <a16:creationId xmlns:a16="http://schemas.microsoft.com/office/drawing/2014/main" id="{E4E74419-4A5B-4732-A3CB-2CA075942789}"/>
              </a:ext>
            </a:extLst>
          </p:cNvPr>
          <p:cNvGrpSpPr/>
          <p:nvPr/>
        </p:nvGrpSpPr>
        <p:grpSpPr>
          <a:xfrm>
            <a:off x="2064209" y="1079971"/>
            <a:ext cx="6929146" cy="289813"/>
            <a:chOff x="2048054" y="1231981"/>
            <a:chExt cx="6929146" cy="289813"/>
          </a:xfrm>
        </p:grpSpPr>
        <p:sp>
          <p:nvSpPr>
            <p:cNvPr id="29" name="ホームベース 44">
              <a:extLst>
                <a:ext uri="{FF2B5EF4-FFF2-40B4-BE49-F238E27FC236}">
                  <a16:creationId xmlns:a16="http://schemas.microsoft.com/office/drawing/2014/main" id="{A582DBE2-6CD8-4F9A-947E-A59BB070D8E1}"/>
                </a:ext>
              </a:extLst>
            </p:cNvPr>
            <p:cNvSpPr/>
            <p:nvPr/>
          </p:nvSpPr>
          <p:spPr>
            <a:xfrm>
              <a:off x="2048054" y="1233794"/>
              <a:ext cx="797403" cy="288000"/>
            </a:xfrm>
            <a:prstGeom prst="homePlate">
              <a:avLst>
                <a:gd name="adj" fmla="val 36064"/>
              </a:avLst>
            </a:prstGeom>
            <a:solidFill>
              <a:srgbClr val="DBEEF4"/>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サービスデザイン</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体制の整備</a:t>
              </a:r>
            </a:p>
          </p:txBody>
        </p:sp>
        <p:sp>
          <p:nvSpPr>
            <p:cNvPr id="31" name="ホームベース 44">
              <a:extLst>
                <a:ext uri="{FF2B5EF4-FFF2-40B4-BE49-F238E27FC236}">
                  <a16:creationId xmlns:a16="http://schemas.microsoft.com/office/drawing/2014/main" id="{6D34F0C0-9941-4597-87F8-1E99ACBCFBD9}"/>
                </a:ext>
              </a:extLst>
            </p:cNvPr>
            <p:cNvSpPr/>
            <p:nvPr/>
          </p:nvSpPr>
          <p:spPr>
            <a:xfrm>
              <a:off x="2862875" y="1231981"/>
              <a:ext cx="1542793" cy="288000"/>
            </a:xfrm>
            <a:prstGeom prst="homePlate">
              <a:avLst>
                <a:gd name="adj" fmla="val 36064"/>
              </a:avLst>
            </a:prstGeom>
            <a:solidFill>
              <a:srgbClr val="DBEEF4"/>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サービスデザインプロセスの確立を図る</a:t>
              </a:r>
            </a:p>
          </p:txBody>
        </p:sp>
        <p:sp>
          <p:nvSpPr>
            <p:cNvPr id="34" name="ホームベース 44">
              <a:extLst>
                <a:ext uri="{FF2B5EF4-FFF2-40B4-BE49-F238E27FC236}">
                  <a16:creationId xmlns:a16="http://schemas.microsoft.com/office/drawing/2014/main" id="{9BA6EAC9-D40D-4EDC-BAF2-ABC45B95D236}"/>
                </a:ext>
              </a:extLst>
            </p:cNvPr>
            <p:cNvSpPr/>
            <p:nvPr/>
          </p:nvSpPr>
          <p:spPr>
            <a:xfrm>
              <a:off x="4414875" y="1233109"/>
              <a:ext cx="4562325" cy="288000"/>
            </a:xfrm>
            <a:prstGeom prst="homePlate">
              <a:avLst>
                <a:gd name="adj" fmla="val 36064"/>
              </a:avLst>
            </a:prstGeom>
            <a:solidFill>
              <a:srgbClr val="DBEEF4"/>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サービスデザインプロセスの展開を図る</a:t>
              </a:r>
            </a:p>
          </p:txBody>
        </p:sp>
      </p:grpSp>
      <p:sp>
        <p:nvSpPr>
          <p:cNvPr id="35" name="ホームベース 44">
            <a:extLst>
              <a:ext uri="{FF2B5EF4-FFF2-40B4-BE49-F238E27FC236}">
                <a16:creationId xmlns:a16="http://schemas.microsoft.com/office/drawing/2014/main" id="{DE55AC14-6D73-49FF-B828-C4AEDE322D32}"/>
              </a:ext>
            </a:extLst>
          </p:cNvPr>
          <p:cNvSpPr/>
          <p:nvPr/>
        </p:nvSpPr>
        <p:spPr>
          <a:xfrm>
            <a:off x="2064209" y="1642818"/>
            <a:ext cx="691460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国・地方公共団体等の公的機関のウェブアクセシビリティの確保・向上の取組促進を図る。また、企業・障害者等の状況にきめ細やかに対応可能な</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 </a:t>
            </a:r>
            <a:r>
              <a:rPr lang="en-US" altLang="ja-JP" sz="700" dirty="0">
                <a:latin typeface="Meiryo UI" panose="020B0604030504040204" pitchFamily="50" charset="-128"/>
                <a:ea typeface="Meiryo UI" panose="020B0604030504040204" pitchFamily="50" charset="-128"/>
              </a:rPr>
              <a:t>ICT </a:t>
            </a:r>
            <a:r>
              <a:rPr lang="ja-JP" altLang="en-US" sz="700" dirty="0">
                <a:latin typeface="Meiryo UI" panose="020B0604030504040204" pitchFamily="50" charset="-128"/>
                <a:ea typeface="Meiryo UI" panose="020B0604030504040204" pitchFamily="50" charset="-128"/>
              </a:rPr>
              <a:t>機器・サービスの開発に当たって、障害者向け </a:t>
            </a:r>
            <a:r>
              <a:rPr lang="en-US" altLang="ja-JP" sz="700" dirty="0">
                <a:latin typeface="Meiryo UI" panose="020B0604030504040204" pitchFamily="50" charset="-128"/>
                <a:ea typeface="Meiryo UI" panose="020B0604030504040204" pitchFamily="50" charset="-128"/>
              </a:rPr>
              <a:t>ICT </a:t>
            </a:r>
            <a:r>
              <a:rPr lang="ja-JP" altLang="en-US" sz="700" dirty="0">
                <a:latin typeface="Meiryo UI" panose="020B0604030504040204" pitchFamily="50" charset="-128"/>
                <a:ea typeface="Meiryo UI" panose="020B0604030504040204" pitchFamily="50" charset="-128"/>
              </a:rPr>
              <a:t>機器・サービスの開発に資する情報の収集・共有のための関連情報のデータベースの利用促進を図る</a:t>
            </a:r>
          </a:p>
        </p:txBody>
      </p:sp>
      <p:sp>
        <p:nvSpPr>
          <p:cNvPr id="36" name="ホームベース 44">
            <a:extLst>
              <a:ext uri="{FF2B5EF4-FFF2-40B4-BE49-F238E27FC236}">
                <a16:creationId xmlns:a16="http://schemas.microsoft.com/office/drawing/2014/main" id="{4DA0E0BE-7AC6-4B97-BF1E-175D589A2602}"/>
              </a:ext>
            </a:extLst>
          </p:cNvPr>
          <p:cNvSpPr/>
          <p:nvPr/>
        </p:nvSpPr>
        <p:spPr>
          <a:xfrm>
            <a:off x="2064209" y="2382894"/>
            <a:ext cx="691460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「デジタル活用支援」の内容の充実を図り、これらを起点として地方公共団体や教育機関等と連携し、地域のサポート体制を確立することにより、幅広い取組を国民運動として促進</a:t>
            </a:r>
          </a:p>
        </p:txBody>
      </p:sp>
      <p:sp>
        <p:nvSpPr>
          <p:cNvPr id="38" name="ホームベース 44">
            <a:extLst>
              <a:ext uri="{FF2B5EF4-FFF2-40B4-BE49-F238E27FC236}">
                <a16:creationId xmlns:a16="http://schemas.microsoft.com/office/drawing/2014/main" id="{6D5E3B5B-9C0C-40CB-826B-3FC736D3FF9F}"/>
              </a:ext>
            </a:extLst>
          </p:cNvPr>
          <p:cNvSpPr/>
          <p:nvPr/>
        </p:nvSpPr>
        <p:spPr>
          <a:xfrm>
            <a:off x="4421823" y="3280573"/>
            <a:ext cx="4556993" cy="284135"/>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オンラインの活用やネットワーク化を通じて、地域</a:t>
            </a:r>
            <a:r>
              <a:rPr lang="en-US" altLang="ja-JP" sz="800" dirty="0">
                <a:latin typeface="Meiryo UI" panose="020B0604030504040204" pitchFamily="50" charset="-128"/>
                <a:ea typeface="Meiryo UI" panose="020B0604030504040204" pitchFamily="50" charset="-128"/>
              </a:rPr>
              <a:t>ICT</a:t>
            </a:r>
            <a:r>
              <a:rPr lang="ja-JP" altLang="en-US" sz="800" dirty="0">
                <a:latin typeface="Meiryo UI" panose="020B0604030504040204" pitchFamily="50" charset="-128"/>
                <a:ea typeface="Meiryo UI" panose="020B0604030504040204" pitchFamily="50" charset="-128"/>
              </a:rPr>
              <a:t>クラブの更なる広がりに向けた普及促進を図る</a:t>
            </a:r>
          </a:p>
        </p:txBody>
      </p:sp>
      <p:sp>
        <p:nvSpPr>
          <p:cNvPr id="39" name="ホームベース 44">
            <a:extLst>
              <a:ext uri="{FF2B5EF4-FFF2-40B4-BE49-F238E27FC236}">
                <a16:creationId xmlns:a16="http://schemas.microsoft.com/office/drawing/2014/main" id="{748D6769-2261-4862-9D1D-F71386BAE158}"/>
              </a:ext>
            </a:extLst>
          </p:cNvPr>
          <p:cNvSpPr/>
          <p:nvPr/>
        </p:nvSpPr>
        <p:spPr>
          <a:xfrm>
            <a:off x="2064209" y="3280029"/>
            <a:ext cx="781937" cy="284679"/>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地域</a:t>
            </a:r>
            <a:r>
              <a:rPr lang="en-US" altLang="ja-JP" sz="700" dirty="0">
                <a:latin typeface="Meiryo UI" panose="020B0604030504040204" pitchFamily="50" charset="-128"/>
                <a:ea typeface="Meiryo UI" panose="020B0604030504040204" pitchFamily="50" charset="-128"/>
              </a:rPr>
              <a:t>ICT</a:t>
            </a:r>
            <a:r>
              <a:rPr lang="ja-JP" altLang="en-US" sz="700" dirty="0">
                <a:latin typeface="Meiryo UI" panose="020B0604030504040204" pitchFamily="50" charset="-128"/>
                <a:ea typeface="Meiryo UI" panose="020B0604030504040204" pitchFamily="50" charset="-128"/>
              </a:rPr>
              <a:t>クラブの</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ネットワーク化</a:t>
            </a:r>
          </a:p>
        </p:txBody>
      </p:sp>
      <p:sp>
        <p:nvSpPr>
          <p:cNvPr id="40" name="ホームベース 44">
            <a:extLst>
              <a:ext uri="{FF2B5EF4-FFF2-40B4-BE49-F238E27FC236}">
                <a16:creationId xmlns:a16="http://schemas.microsoft.com/office/drawing/2014/main" id="{9B1243B5-9A57-47BF-BD57-DD883DC94575}"/>
              </a:ext>
            </a:extLst>
          </p:cNvPr>
          <p:cNvSpPr/>
          <p:nvPr/>
        </p:nvSpPr>
        <p:spPr>
          <a:xfrm>
            <a:off x="2879029" y="3278920"/>
            <a:ext cx="1529506" cy="288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オンライン環境下での地域の学びを促進</a:t>
            </a:r>
          </a:p>
        </p:txBody>
      </p:sp>
      <p:sp>
        <p:nvSpPr>
          <p:cNvPr id="41" name="ホームベース 44">
            <a:extLst>
              <a:ext uri="{FF2B5EF4-FFF2-40B4-BE49-F238E27FC236}">
                <a16:creationId xmlns:a16="http://schemas.microsoft.com/office/drawing/2014/main" id="{1E024292-916E-4ACF-8390-FCF23092CA6A}"/>
              </a:ext>
            </a:extLst>
          </p:cNvPr>
          <p:cNvSpPr/>
          <p:nvPr/>
        </p:nvSpPr>
        <p:spPr>
          <a:xfrm>
            <a:off x="2064209" y="5508407"/>
            <a:ext cx="693202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在宅学習・在宅勤務・オンライン診療等の利用環境に係る地域間格差の解消を図るため、引き続き、離島も含めた全国的な光ファイバ整備を推進し、</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令和９年度（</a:t>
            </a:r>
            <a:r>
              <a:rPr lang="en-US" altLang="ja-JP" sz="700" dirty="0">
                <a:latin typeface="Meiryo UI" panose="020B0604030504040204" pitchFamily="50" charset="-128"/>
                <a:ea typeface="Meiryo UI" panose="020B0604030504040204" pitchFamily="50" charset="-128"/>
              </a:rPr>
              <a:t>2027</a:t>
            </a:r>
            <a:r>
              <a:rPr lang="ja-JP" altLang="en-US" sz="700" dirty="0">
                <a:latin typeface="Meiryo UI" panose="020B0604030504040204" pitchFamily="50" charset="-128"/>
                <a:ea typeface="Meiryo UI" panose="020B0604030504040204" pitchFamily="50" charset="-128"/>
              </a:rPr>
              <a:t>年度）末までに光ファイバ世帯カバー率</a:t>
            </a:r>
            <a:r>
              <a:rPr lang="en-US" altLang="ja-JP" sz="700" dirty="0">
                <a:latin typeface="Meiryo UI" panose="020B0604030504040204" pitchFamily="50" charset="-128"/>
                <a:ea typeface="Meiryo UI" panose="020B0604030504040204" pitchFamily="50" charset="-128"/>
              </a:rPr>
              <a:t>99.90</a:t>
            </a:r>
            <a:r>
              <a:rPr lang="ja-JP" altLang="en-US" sz="700" dirty="0">
                <a:latin typeface="Meiryo UI" panose="020B0604030504040204" pitchFamily="50" charset="-128"/>
                <a:ea typeface="Meiryo UI" panose="020B0604030504040204" pitchFamily="50" charset="-128"/>
              </a:rPr>
              <a:t>％をめざす。また、どこにいても確実に災害情報を得られるような環境を整備するため、ケーブルテレビネットワークの光化を推進する</a:t>
            </a:r>
            <a:endParaRPr lang="en-US" altLang="ja-JP" sz="600" dirty="0">
              <a:latin typeface="Meiryo UI" panose="020B0604030504040204" pitchFamily="50" charset="-128"/>
              <a:ea typeface="Meiryo UI" panose="020B0604030504040204" pitchFamily="50" charset="-128"/>
            </a:endParaRPr>
          </a:p>
        </p:txBody>
      </p:sp>
      <p:sp>
        <p:nvSpPr>
          <p:cNvPr id="42" name="ホームベース 44">
            <a:extLst>
              <a:ext uri="{FF2B5EF4-FFF2-40B4-BE49-F238E27FC236}">
                <a16:creationId xmlns:a16="http://schemas.microsoft.com/office/drawing/2014/main" id="{E3AB6AF7-1D51-4461-8CA1-7812B7DCA006}"/>
              </a:ext>
            </a:extLst>
          </p:cNvPr>
          <p:cNvSpPr/>
          <p:nvPr/>
        </p:nvSpPr>
        <p:spPr>
          <a:xfrm>
            <a:off x="2064209" y="4153881"/>
            <a:ext cx="693202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生活困窮者のデジタル利用などの実態把握をし、実態把握に基づく措置・好事例の横展開を図る</a:t>
            </a:r>
          </a:p>
        </p:txBody>
      </p:sp>
      <p:sp>
        <p:nvSpPr>
          <p:cNvPr id="43" name="ホームベース 44">
            <a:extLst>
              <a:ext uri="{FF2B5EF4-FFF2-40B4-BE49-F238E27FC236}">
                <a16:creationId xmlns:a16="http://schemas.microsoft.com/office/drawing/2014/main" id="{7C9113CB-6A0C-4B1B-9EE1-744227771F86}"/>
              </a:ext>
            </a:extLst>
          </p:cNvPr>
          <p:cNvSpPr/>
          <p:nvPr/>
        </p:nvSpPr>
        <p:spPr>
          <a:xfrm>
            <a:off x="2064209" y="4462038"/>
            <a:ext cx="693202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全国の学校における </a:t>
            </a:r>
            <a:r>
              <a:rPr lang="en-US" altLang="ja-JP" sz="800" dirty="0">
                <a:latin typeface="Meiryo UI" panose="020B0604030504040204" pitchFamily="50" charset="-128"/>
                <a:ea typeface="Meiryo UI" panose="020B0604030504040204" pitchFamily="50" charset="-128"/>
              </a:rPr>
              <a:t>ICT </a:t>
            </a:r>
            <a:r>
              <a:rPr lang="ja-JP" altLang="en-US" sz="800" dirty="0">
                <a:latin typeface="Meiryo UI" panose="020B0604030504040204" pitchFamily="50" charset="-128"/>
                <a:ea typeface="Meiryo UI" panose="020B0604030504040204" pitchFamily="50" charset="-128"/>
              </a:rPr>
              <a:t>環境の整備とそれを活用するための </a:t>
            </a:r>
            <a:r>
              <a:rPr lang="en-US" altLang="ja-JP" sz="800" dirty="0">
                <a:latin typeface="Meiryo UI" panose="020B0604030504040204" pitchFamily="50" charset="-128"/>
                <a:ea typeface="Meiryo UI" panose="020B0604030504040204" pitchFamily="50" charset="-128"/>
              </a:rPr>
              <a:t>ICT </a:t>
            </a:r>
            <a:r>
              <a:rPr lang="ja-JP" altLang="en-US" sz="800" dirty="0">
                <a:latin typeface="Meiryo UI" panose="020B0604030504040204" pitchFamily="50" charset="-128"/>
                <a:ea typeface="Meiryo UI" panose="020B0604030504040204" pitchFamily="50" charset="-128"/>
              </a:rPr>
              <a:t>支援人材の学校への配置促進、低所得世帯向けの通信環境の整備を図る</a:t>
            </a:r>
          </a:p>
        </p:txBody>
      </p:sp>
      <p:sp>
        <p:nvSpPr>
          <p:cNvPr id="44" name="ホームベース 44">
            <a:extLst>
              <a:ext uri="{FF2B5EF4-FFF2-40B4-BE49-F238E27FC236}">
                <a16:creationId xmlns:a16="http://schemas.microsoft.com/office/drawing/2014/main" id="{A3040192-886A-49AD-BBEB-E1A2BE4AC3FD}"/>
              </a:ext>
            </a:extLst>
          </p:cNvPr>
          <p:cNvSpPr/>
          <p:nvPr/>
        </p:nvSpPr>
        <p:spPr>
          <a:xfrm>
            <a:off x="2064209" y="5071786"/>
            <a:ext cx="6914608" cy="307061"/>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1343025" indent="-87313" algn="ctr"/>
            <a:r>
              <a:rPr lang="ja-JP" altLang="en-US" sz="800" dirty="0">
                <a:latin typeface="Meiryo UI" panose="020B0604030504040204" pitchFamily="50" charset="-128"/>
                <a:ea typeface="Meiryo UI" panose="020B0604030504040204" pitchFamily="50" charset="-128"/>
              </a:rPr>
              <a:t>在留外国人に対するやさしい日本語の活用の拡大、地方公共団体等での多言語翻訳技術を活用したサービスの利用拡大に向けた取組や</a:t>
            </a:r>
            <a:endParaRPr lang="en-US" altLang="ja-JP" sz="800" dirty="0">
              <a:latin typeface="Meiryo UI" panose="020B0604030504040204" pitchFamily="50" charset="-128"/>
              <a:ea typeface="Meiryo UI" panose="020B0604030504040204" pitchFamily="50" charset="-128"/>
            </a:endParaRPr>
          </a:p>
          <a:p>
            <a:pPr marL="1343025" indent="-87313" algn="ctr"/>
            <a:r>
              <a:rPr lang="ja-JP" altLang="en-US" sz="800" dirty="0">
                <a:latin typeface="Meiryo UI" panose="020B0604030504040204" pitchFamily="50" charset="-128"/>
                <a:ea typeface="Meiryo UI" panose="020B0604030504040204" pitchFamily="50" charset="-128"/>
              </a:rPr>
              <a:t>在留外国人コミュニティに応じた共生施策などを推進</a:t>
            </a:r>
            <a:endParaRPr lang="en-US" altLang="ja-JP" sz="800" dirty="0">
              <a:latin typeface="Meiryo UI" panose="020B0604030504040204" pitchFamily="50" charset="-128"/>
              <a:ea typeface="Meiryo UI" panose="020B0604030504040204" pitchFamily="50" charset="-128"/>
            </a:endParaRPr>
          </a:p>
        </p:txBody>
      </p:sp>
      <p:sp>
        <p:nvSpPr>
          <p:cNvPr id="45" name="ホームベース 44">
            <a:extLst>
              <a:ext uri="{FF2B5EF4-FFF2-40B4-BE49-F238E27FC236}">
                <a16:creationId xmlns:a16="http://schemas.microsoft.com/office/drawing/2014/main" id="{485B233F-A16F-431D-B485-54E7A3CDDA98}"/>
              </a:ext>
            </a:extLst>
          </p:cNvPr>
          <p:cNvSpPr/>
          <p:nvPr/>
        </p:nvSpPr>
        <p:spPr>
          <a:xfrm>
            <a:off x="2064209" y="4842674"/>
            <a:ext cx="5408694" cy="188675"/>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令和７年（</a:t>
            </a:r>
            <a:r>
              <a:rPr lang="en-US" altLang="ja-JP" sz="700" dirty="0">
                <a:latin typeface="Meiryo UI" panose="020B0604030504040204" pitchFamily="50" charset="-128"/>
                <a:ea typeface="Meiryo UI" panose="020B0604030504040204" pitchFamily="50" charset="-128"/>
              </a:rPr>
              <a:t>2025 </a:t>
            </a:r>
            <a:r>
              <a:rPr lang="ja-JP" altLang="en-US" sz="700" dirty="0">
                <a:latin typeface="Meiryo UI" panose="020B0604030504040204" pitchFamily="50" charset="-128"/>
                <a:ea typeface="Meiryo UI" panose="020B0604030504040204" pitchFamily="50" charset="-128"/>
              </a:rPr>
              <a:t>年）大阪・関西万博を目標として、ビジネスや国際会議等でも実用的に活用可能なレベルの多言語同時通訳の研究開発を推進</a:t>
            </a:r>
            <a:endParaRPr lang="en-US" altLang="ja-JP" sz="700" strike="sngStrike" dirty="0">
              <a:latin typeface="Meiryo UI" panose="020B0604030504040204" pitchFamily="50" charset="-128"/>
              <a:ea typeface="Meiryo UI" panose="020B0604030504040204" pitchFamily="50" charset="-128"/>
            </a:endParaRPr>
          </a:p>
        </p:txBody>
      </p:sp>
      <p:sp>
        <p:nvSpPr>
          <p:cNvPr id="46" name="ホームベース 44">
            <a:extLst>
              <a:ext uri="{FF2B5EF4-FFF2-40B4-BE49-F238E27FC236}">
                <a16:creationId xmlns:a16="http://schemas.microsoft.com/office/drawing/2014/main" id="{16BAB58B-E0BC-499D-A48E-A30B6DEFDD4B}"/>
              </a:ext>
            </a:extLst>
          </p:cNvPr>
          <p:cNvSpPr/>
          <p:nvPr/>
        </p:nvSpPr>
        <p:spPr>
          <a:xfrm>
            <a:off x="2064209" y="2698185"/>
            <a:ext cx="6914694" cy="27061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障害者に対するデジタル機器の紹介等の総合的なサービス拠点設置、障害者がアクセスしやすいサービスの利活用、デジタル機器の操作支援等の取組の支援</a:t>
            </a:r>
          </a:p>
        </p:txBody>
      </p:sp>
      <p:sp>
        <p:nvSpPr>
          <p:cNvPr id="47" name="ホームベース 44">
            <a:extLst>
              <a:ext uri="{FF2B5EF4-FFF2-40B4-BE49-F238E27FC236}">
                <a16:creationId xmlns:a16="http://schemas.microsoft.com/office/drawing/2014/main" id="{4105A88E-AB56-4297-97F7-23FDC340F0D3}"/>
              </a:ext>
            </a:extLst>
          </p:cNvPr>
          <p:cNvSpPr/>
          <p:nvPr/>
        </p:nvSpPr>
        <p:spPr>
          <a:xfrm>
            <a:off x="2064209" y="2994083"/>
            <a:ext cx="1063741" cy="244400"/>
          </a:xfrm>
          <a:prstGeom prst="homePlate">
            <a:avLst>
              <a:gd name="adj" fmla="val 36064"/>
            </a:avLst>
          </a:prstGeom>
          <a:solidFill>
            <a:srgbClr val="DBEEF4"/>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「デジタル推進委員」の</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取組開始</a:t>
            </a:r>
          </a:p>
        </p:txBody>
      </p:sp>
      <p:sp>
        <p:nvSpPr>
          <p:cNvPr id="48" name="ホームベース 44">
            <a:extLst>
              <a:ext uri="{FF2B5EF4-FFF2-40B4-BE49-F238E27FC236}">
                <a16:creationId xmlns:a16="http://schemas.microsoft.com/office/drawing/2014/main" id="{48F6BDF6-E824-4A8E-ACCA-6746AE90BC3B}"/>
              </a:ext>
            </a:extLst>
          </p:cNvPr>
          <p:cNvSpPr/>
          <p:nvPr/>
        </p:nvSpPr>
        <p:spPr>
          <a:xfrm>
            <a:off x="3127950" y="2995769"/>
            <a:ext cx="5850866" cy="242713"/>
          </a:xfrm>
          <a:prstGeom prst="homePlate">
            <a:avLst>
              <a:gd name="adj" fmla="val 36064"/>
            </a:avLst>
          </a:prstGeom>
          <a:solidFill>
            <a:srgbClr val="DBEEF4"/>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「デジタル推進委員」の取組を全国津々浦々に展開・拡大</a:t>
            </a:r>
          </a:p>
        </p:txBody>
      </p:sp>
      <p:sp>
        <p:nvSpPr>
          <p:cNvPr id="49" name="ホームベース 44">
            <a:extLst>
              <a:ext uri="{FF2B5EF4-FFF2-40B4-BE49-F238E27FC236}">
                <a16:creationId xmlns:a16="http://schemas.microsoft.com/office/drawing/2014/main" id="{D4863787-E2FB-47BF-9A61-9FBF2C6D21E3}"/>
              </a:ext>
            </a:extLst>
          </p:cNvPr>
          <p:cNvSpPr/>
          <p:nvPr/>
        </p:nvSpPr>
        <p:spPr>
          <a:xfrm>
            <a:off x="2064209" y="3593320"/>
            <a:ext cx="6932024" cy="194635"/>
          </a:xfrm>
          <a:prstGeom prst="homePlate">
            <a:avLst>
              <a:gd name="adj" fmla="val 36064"/>
            </a:avLst>
          </a:prstGeom>
          <a:solidFill>
            <a:srgbClr val="DBEEF4"/>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障害者、高齢者等による様々な意思決定のオンライン化を進める上での課題の検討</a:t>
            </a:r>
          </a:p>
        </p:txBody>
      </p:sp>
      <p:sp>
        <p:nvSpPr>
          <p:cNvPr id="52" name="ホームベース 44">
            <a:extLst>
              <a:ext uri="{FF2B5EF4-FFF2-40B4-BE49-F238E27FC236}">
                <a16:creationId xmlns:a16="http://schemas.microsoft.com/office/drawing/2014/main" id="{5588B15B-B654-4C51-9EBD-B63255C9F3B1}"/>
              </a:ext>
            </a:extLst>
          </p:cNvPr>
          <p:cNvSpPr/>
          <p:nvPr/>
        </p:nvSpPr>
        <p:spPr>
          <a:xfrm>
            <a:off x="2064209" y="3816567"/>
            <a:ext cx="6932024" cy="208853"/>
          </a:xfrm>
          <a:prstGeom prst="homePlate">
            <a:avLst>
              <a:gd name="adj" fmla="val 36064"/>
            </a:avLst>
          </a:prstGeom>
          <a:solidFill>
            <a:srgbClr val="DBEEF4"/>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就労を通じた障害者の社会参画の促進</a:t>
            </a:r>
          </a:p>
        </p:txBody>
      </p:sp>
      <p:sp>
        <p:nvSpPr>
          <p:cNvPr id="53" name="ホームベース 44">
            <a:extLst>
              <a:ext uri="{FF2B5EF4-FFF2-40B4-BE49-F238E27FC236}">
                <a16:creationId xmlns:a16="http://schemas.microsoft.com/office/drawing/2014/main" id="{3D8C5DF8-EC01-4BB7-B9C9-644527A9F59C}"/>
              </a:ext>
            </a:extLst>
          </p:cNvPr>
          <p:cNvSpPr/>
          <p:nvPr/>
        </p:nvSpPr>
        <p:spPr>
          <a:xfrm>
            <a:off x="2064209" y="6185410"/>
            <a:ext cx="6932024" cy="226033"/>
          </a:xfrm>
          <a:prstGeom prst="homePlate">
            <a:avLst>
              <a:gd name="adj" fmla="val 36064"/>
            </a:avLst>
          </a:prstGeom>
          <a:solidFill>
            <a:srgbClr val="DBEEF4"/>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災害時における障害者、高齢者等への適時適切な情報提供に資する取組を進める</a:t>
            </a:r>
          </a:p>
        </p:txBody>
      </p:sp>
      <p:sp>
        <p:nvSpPr>
          <p:cNvPr id="54" name="ホームベース 44">
            <a:extLst>
              <a:ext uri="{FF2B5EF4-FFF2-40B4-BE49-F238E27FC236}">
                <a16:creationId xmlns:a16="http://schemas.microsoft.com/office/drawing/2014/main" id="{B9D46413-8491-4760-811D-A25CBD24BFA3}"/>
              </a:ext>
            </a:extLst>
          </p:cNvPr>
          <p:cNvSpPr/>
          <p:nvPr/>
        </p:nvSpPr>
        <p:spPr>
          <a:xfrm>
            <a:off x="2064209" y="5990953"/>
            <a:ext cx="6932024" cy="194635"/>
          </a:xfrm>
          <a:prstGeom prst="homePlate">
            <a:avLst>
              <a:gd name="adj" fmla="val 36064"/>
            </a:avLst>
          </a:prstGeom>
          <a:solidFill>
            <a:srgbClr val="DBEEF4"/>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病院、リハビリセンター等における通信環境の在り方の検討</a:t>
            </a:r>
          </a:p>
        </p:txBody>
      </p:sp>
      <p:sp>
        <p:nvSpPr>
          <p:cNvPr id="55" name="ホームベース 44">
            <a:extLst>
              <a:ext uri="{FF2B5EF4-FFF2-40B4-BE49-F238E27FC236}">
                <a16:creationId xmlns:a16="http://schemas.microsoft.com/office/drawing/2014/main" id="{4D2978AE-14FD-45FA-8A0C-3DF000A363A7}"/>
              </a:ext>
            </a:extLst>
          </p:cNvPr>
          <p:cNvSpPr/>
          <p:nvPr/>
        </p:nvSpPr>
        <p:spPr>
          <a:xfrm>
            <a:off x="2064209" y="5796318"/>
            <a:ext cx="5295871" cy="194635"/>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700" dirty="0">
                <a:latin typeface="Meiryo UI" panose="020B0604030504040204" pitchFamily="50" charset="-128"/>
                <a:ea typeface="Meiryo UI" panose="020B0604030504040204" pitchFamily="50" charset="-128"/>
              </a:rPr>
              <a:t>全国の光ファイバ世帯カバー率を</a:t>
            </a:r>
            <a:r>
              <a:rPr lang="en-US" altLang="ja-JP" sz="700" dirty="0">
                <a:latin typeface="Meiryo UI" panose="020B0604030504040204" pitchFamily="50" charset="-128"/>
                <a:ea typeface="Meiryo UI" panose="020B0604030504040204" pitchFamily="50" charset="-128"/>
              </a:rPr>
              <a:t>99.85</a:t>
            </a:r>
            <a:r>
              <a:rPr lang="ja-JP" altLang="en-US" sz="700" dirty="0">
                <a:latin typeface="Meiryo UI" panose="020B0604030504040204" pitchFamily="50" charset="-128"/>
                <a:ea typeface="Meiryo UI" panose="020B0604030504040204" pitchFamily="50" charset="-128"/>
              </a:rPr>
              <a:t>％（未整備世帯約９万世帯）とすることをめざす</a:t>
            </a:r>
            <a:endParaRPr kumimoji="1" lang="ja-JP" altLang="en-US" sz="7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2" name="正方形/長方形 31">
            <a:extLst>
              <a:ext uri="{FF2B5EF4-FFF2-40B4-BE49-F238E27FC236}">
                <a16:creationId xmlns:a16="http://schemas.microsoft.com/office/drawing/2014/main" id="{9CC0684B-F619-4FFA-9A80-1A4F927D2B15}"/>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957939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a:extLst>
              <a:ext uri="{FF2B5EF4-FFF2-40B4-BE49-F238E27FC236}">
                <a16:creationId xmlns:a16="http://schemas.microsoft.com/office/drawing/2014/main" id="{31763D35-8BCC-422B-B0ED-090C39A555EB}"/>
              </a:ext>
            </a:extLst>
          </p:cNvPr>
          <p:cNvSpPr/>
          <p:nvPr/>
        </p:nvSpPr>
        <p:spPr>
          <a:xfrm>
            <a:off x="1976577" y="853888"/>
            <a:ext cx="841148" cy="5581459"/>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3988677138"/>
              </p:ext>
            </p:extLst>
          </p:nvPr>
        </p:nvGraphicFramePr>
        <p:xfrm>
          <a:off x="742707"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（１）国の情報システムの刷新</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⑫独立行政法人の情報システム</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（２）地方の情報システムの刷新</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①地方公共団体情報システム標準化基本方針の策定等</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②標準化基準における共通事項の策定等</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③制度所管府省庁による標準化基準の策定</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ガバメントクラウドの提供</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標準準拠システムの開発</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④統一・標準化を進めるための支援</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・ガバメントクラウドを活用した標準準拠システムへの移行</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11" name="ホームベース 44">
            <a:extLst>
              <a:ext uri="{FF2B5EF4-FFF2-40B4-BE49-F238E27FC236}">
                <a16:creationId xmlns:a16="http://schemas.microsoft.com/office/drawing/2014/main" id="{83170C41-14F3-48DC-805F-2E4BF314A19B}"/>
              </a:ext>
            </a:extLst>
          </p:cNvPr>
          <p:cNvSpPr/>
          <p:nvPr/>
        </p:nvSpPr>
        <p:spPr>
          <a:xfrm>
            <a:off x="2020406" y="1235270"/>
            <a:ext cx="807889" cy="681326"/>
          </a:xfrm>
          <a:prstGeom prst="homePlate">
            <a:avLst>
              <a:gd name="adj" fmla="val 19299"/>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50" dirty="0">
                <a:solidFill>
                  <a:prstClr val="black"/>
                </a:solidFill>
                <a:latin typeface="Meiryo UI" panose="020B0604030504040204" pitchFamily="50" charset="-128"/>
                <a:ea typeface="Meiryo UI" panose="020B0604030504040204" pitchFamily="50" charset="-128"/>
              </a:rPr>
              <a:t>デジタル庁が総合</a:t>
            </a:r>
            <a:endParaRPr lang="en-US" altLang="ja-JP" sz="65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650" dirty="0">
                <a:solidFill>
                  <a:prstClr val="black"/>
                </a:solidFill>
                <a:latin typeface="Meiryo UI" panose="020B0604030504040204" pitchFamily="50" charset="-128"/>
                <a:ea typeface="Meiryo UI" panose="020B0604030504040204" pitchFamily="50" charset="-128"/>
              </a:rPr>
              <a:t>調整機能の一環として</a:t>
            </a:r>
            <a:endParaRPr lang="en-US" altLang="ja-JP" sz="65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650" dirty="0">
                <a:solidFill>
                  <a:prstClr val="black"/>
                </a:solidFill>
                <a:latin typeface="Meiryo UI" panose="020B0604030504040204" pitchFamily="50" charset="-128"/>
                <a:ea typeface="Meiryo UI" panose="020B0604030504040204" pitchFamily="50" charset="-128"/>
              </a:rPr>
              <a:t>目標策定・評価に</a:t>
            </a:r>
            <a:endParaRPr lang="en-US" altLang="ja-JP" sz="65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650" dirty="0">
                <a:solidFill>
                  <a:prstClr val="black"/>
                </a:solidFill>
                <a:latin typeface="Meiryo UI" panose="020B0604030504040204" pitchFamily="50" charset="-128"/>
                <a:ea typeface="Meiryo UI" panose="020B0604030504040204" pitchFamily="50" charset="-128"/>
              </a:rPr>
              <a:t>一定の関与を行う</a:t>
            </a:r>
            <a:endParaRPr lang="en-US" altLang="ja-JP" sz="65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650" dirty="0">
                <a:solidFill>
                  <a:prstClr val="black"/>
                </a:solidFill>
                <a:latin typeface="Meiryo UI" panose="020B0604030504040204" pitchFamily="50" charset="-128"/>
                <a:ea typeface="Meiryo UI" panose="020B0604030504040204" pitchFamily="50" charset="-128"/>
              </a:rPr>
              <a:t>仕組みを設定</a:t>
            </a:r>
          </a:p>
        </p:txBody>
      </p:sp>
      <p:sp>
        <p:nvSpPr>
          <p:cNvPr id="13" name="ホームベース 44">
            <a:extLst>
              <a:ext uri="{FF2B5EF4-FFF2-40B4-BE49-F238E27FC236}">
                <a16:creationId xmlns:a16="http://schemas.microsoft.com/office/drawing/2014/main" id="{1C0A12B5-8FCB-42DB-85B9-976C1AF65DEF}"/>
              </a:ext>
            </a:extLst>
          </p:cNvPr>
          <p:cNvSpPr/>
          <p:nvPr/>
        </p:nvSpPr>
        <p:spPr>
          <a:xfrm>
            <a:off x="2841259" y="1616856"/>
            <a:ext cx="153732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全体の状況を把握するため、</a:t>
            </a:r>
            <a:endParaRPr lang="en-US" altLang="ja-JP" sz="70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a:solidFill>
                  <a:prstClr val="black"/>
                </a:solidFill>
                <a:latin typeface="Meiryo UI" panose="020B0604030504040204" pitchFamily="50" charset="-128"/>
                <a:ea typeface="Meiryo UI" panose="020B0604030504040204" pitchFamily="50" charset="-128"/>
              </a:rPr>
              <a:t>棚卸しを実施</a:t>
            </a:r>
            <a:endParaRPr lang="en-US" altLang="ja-JP" sz="700">
              <a:solidFill>
                <a:prstClr val="black"/>
              </a:solidFill>
              <a:latin typeface="Meiryo UI" panose="020B0604030504040204" pitchFamily="50" charset="-128"/>
              <a:ea typeface="Meiryo UI" panose="020B0604030504040204" pitchFamily="50" charset="-128"/>
            </a:endParaRPr>
          </a:p>
        </p:txBody>
      </p:sp>
      <p:sp>
        <p:nvSpPr>
          <p:cNvPr id="14" name="ホームベース 44">
            <a:extLst>
              <a:ext uri="{FF2B5EF4-FFF2-40B4-BE49-F238E27FC236}">
                <a16:creationId xmlns:a16="http://schemas.microsoft.com/office/drawing/2014/main" id="{59E4C361-4D76-45D5-A5B7-4EF8EEB26EC0}"/>
              </a:ext>
            </a:extLst>
          </p:cNvPr>
          <p:cNvSpPr/>
          <p:nvPr/>
        </p:nvSpPr>
        <p:spPr>
          <a:xfrm>
            <a:off x="2841260" y="1224504"/>
            <a:ext cx="1533123" cy="344002"/>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各主務大臣は、デジタル庁と協議の上、</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情報システム整備方針を踏まえた</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目標の策定・変更を実施</a:t>
            </a:r>
            <a:endParaRPr lang="en-US" altLang="ja-JP" sz="700">
              <a:latin typeface="Meiryo UI" panose="020B0604030504040204" pitchFamily="50" charset="-128"/>
              <a:ea typeface="Meiryo UI" panose="020B0604030504040204" pitchFamily="50" charset="-128"/>
            </a:endParaRPr>
          </a:p>
        </p:txBody>
      </p:sp>
      <p:sp>
        <p:nvSpPr>
          <p:cNvPr id="15" name="ホームベース 44">
            <a:extLst>
              <a:ext uri="{FF2B5EF4-FFF2-40B4-BE49-F238E27FC236}">
                <a16:creationId xmlns:a16="http://schemas.microsoft.com/office/drawing/2014/main" id="{0C0D03B2-EADA-4F8F-B362-36A8BB868B47}"/>
              </a:ext>
            </a:extLst>
          </p:cNvPr>
          <p:cNvSpPr/>
          <p:nvPr/>
        </p:nvSpPr>
        <p:spPr>
          <a:xfrm>
            <a:off x="4391544" y="1616855"/>
            <a:ext cx="453400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棚卸し結果を踏まえ、更なる措置の実施</a:t>
            </a:r>
            <a:endParaRPr lang="en-US" altLang="ja-JP" sz="70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また棚卸し結果を基により詳細な調査の実施を検討</a:t>
            </a:r>
            <a:endParaRPr lang="en-US" altLang="ja-JP" sz="700">
              <a:latin typeface="Meiryo UI" panose="020B0604030504040204" pitchFamily="50" charset="-128"/>
              <a:ea typeface="Meiryo UI" panose="020B0604030504040204" pitchFamily="50" charset="-128"/>
            </a:endParaRPr>
          </a:p>
        </p:txBody>
      </p:sp>
      <p:sp>
        <p:nvSpPr>
          <p:cNvPr id="16" name="ホームベース 44">
            <a:extLst>
              <a:ext uri="{FF2B5EF4-FFF2-40B4-BE49-F238E27FC236}">
                <a16:creationId xmlns:a16="http://schemas.microsoft.com/office/drawing/2014/main" id="{BC7CABCD-5137-4CD8-9DFF-30689B844A0B}"/>
              </a:ext>
            </a:extLst>
          </p:cNvPr>
          <p:cNvSpPr/>
          <p:nvPr/>
        </p:nvSpPr>
        <p:spPr>
          <a:xfrm>
            <a:off x="4387346" y="1223529"/>
            <a:ext cx="4538207" cy="344002"/>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a:latin typeface="Meiryo UI" panose="020B0604030504040204" pitchFamily="50" charset="-128"/>
                <a:ea typeface="Meiryo UI" panose="020B0604030504040204" pitchFamily="50" charset="-128"/>
              </a:rPr>
              <a:t>各主務大臣は評価の結果をデジタル庁に遅滞なく通知し、デジタル庁は必要に応じて意見を述べる</a:t>
            </a:r>
            <a:endParaRPr lang="en-US" altLang="ja-JP" sz="80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CBB3357A-7920-4667-9B7E-5680A918B845}"/>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18" name="テキスト ボックス 17">
            <a:extLst>
              <a:ext uri="{FF2B5EF4-FFF2-40B4-BE49-F238E27FC236}">
                <a16:creationId xmlns:a16="http://schemas.microsoft.com/office/drawing/2014/main" id="{C378E76E-39BD-418C-906E-DA62484A9B3C}"/>
              </a:ext>
            </a:extLst>
          </p:cNvPr>
          <p:cNvSpPr txBox="1"/>
          <p:nvPr/>
        </p:nvSpPr>
        <p:spPr>
          <a:xfrm>
            <a:off x="6135160" y="6414537"/>
            <a:ext cx="2761874" cy="215444"/>
          </a:xfrm>
          <a:prstGeom prst="rect">
            <a:avLst/>
          </a:prstGeom>
          <a:noFill/>
        </p:spPr>
        <p:txBody>
          <a:bodyPr wrap="square" rtlCol="0">
            <a:spAutoFit/>
          </a:bodyPr>
          <a:lstStyle/>
          <a:p>
            <a:pPr marL="88900" indent="-88900"/>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　取組においては地方公共団体の意見を丁寧に聴いて進める。</a:t>
            </a:r>
            <a:endParaRPr kumimoji="1" lang="ja-JP" altLang="en-US" sz="800" dirty="0"/>
          </a:p>
        </p:txBody>
      </p:sp>
      <p:sp>
        <p:nvSpPr>
          <p:cNvPr id="24" name="ホームベース 40">
            <a:extLst>
              <a:ext uri="{FF2B5EF4-FFF2-40B4-BE49-F238E27FC236}">
                <a16:creationId xmlns:a16="http://schemas.microsoft.com/office/drawing/2014/main" id="{7DE858CE-7087-4015-B13F-5B03E2511696}"/>
              </a:ext>
            </a:extLst>
          </p:cNvPr>
          <p:cNvSpPr/>
          <p:nvPr/>
        </p:nvSpPr>
        <p:spPr>
          <a:xfrm>
            <a:off x="2020406" y="5264083"/>
            <a:ext cx="6905146" cy="1118317"/>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solidFill>
                  <a:prstClr val="black"/>
                </a:solidFill>
                <a:latin typeface="Meiryo UI" panose="020B0604030504040204" pitchFamily="50" charset="-128"/>
                <a:ea typeface="Meiryo UI" panose="020B0604030504040204" pitchFamily="50" charset="-128"/>
              </a:rPr>
              <a:t>ガバメントクラウド利用地方公共団体　順次拡大</a:t>
            </a:r>
            <a:endParaRPr lang="en-US" altLang="ja-JP" sz="900" dirty="0">
              <a:solidFill>
                <a:prstClr val="black"/>
              </a:solidFill>
              <a:latin typeface="Meiryo UI" panose="020B0604030504040204" pitchFamily="50" charset="-128"/>
              <a:ea typeface="Meiryo UI" panose="020B0604030504040204" pitchFamily="50" charset="-128"/>
            </a:endParaRPr>
          </a:p>
          <a:p>
            <a:pPr marL="88900" lvl="0" indent="-88900" algn="ctr">
              <a:defRPr/>
            </a:pPr>
            <a:endParaRPr lang="en-US" altLang="ja-JP" sz="800" dirty="0">
              <a:solidFill>
                <a:prstClr val="black"/>
              </a:solidFill>
              <a:latin typeface="Meiryo UI" panose="020B0604030504040204" pitchFamily="50" charset="-128"/>
              <a:ea typeface="Meiryo UI" panose="020B0604030504040204" pitchFamily="50" charset="-128"/>
            </a:endParaRPr>
          </a:p>
          <a:p>
            <a:pPr marL="88900" lvl="0" indent="-88900" algn="ctr">
              <a:defRPr/>
            </a:pPr>
            <a:endParaRPr lang="en-US" altLang="ja-JP" sz="800" dirty="0">
              <a:solidFill>
                <a:prstClr val="black"/>
              </a:solidFill>
              <a:latin typeface="Meiryo UI" panose="020B0604030504040204" pitchFamily="50" charset="-128"/>
              <a:ea typeface="Meiryo UI" panose="020B0604030504040204" pitchFamily="50" charset="-128"/>
            </a:endParaRPr>
          </a:p>
          <a:p>
            <a:pPr marL="88900" lvl="0" indent="-88900" algn="ctr">
              <a:defRPr/>
            </a:pPr>
            <a:endParaRPr lang="en-US" altLang="ja-JP" sz="800" dirty="0">
              <a:solidFill>
                <a:prstClr val="black"/>
              </a:solidFill>
              <a:latin typeface="Meiryo UI" panose="020B0604030504040204" pitchFamily="50" charset="-128"/>
              <a:ea typeface="Meiryo UI" panose="020B0604030504040204" pitchFamily="50" charset="-128"/>
            </a:endParaRPr>
          </a:p>
          <a:p>
            <a:pPr marL="88900" lvl="0" indent="-88900" algn="ctr">
              <a:defRPr/>
            </a:pPr>
            <a:endParaRPr lang="en-US" altLang="ja-JP" sz="800" dirty="0">
              <a:solidFill>
                <a:prstClr val="black"/>
              </a:solidFill>
              <a:latin typeface="Meiryo UI" panose="020B0604030504040204" pitchFamily="50" charset="-128"/>
              <a:ea typeface="Meiryo UI" panose="020B0604030504040204" pitchFamily="50" charset="-128"/>
            </a:endParaRPr>
          </a:p>
          <a:p>
            <a:pPr marL="88900" lvl="0" indent="-88900" algn="ctr">
              <a:defRPr/>
            </a:pPr>
            <a:endParaRPr lang="en-US" altLang="ja-JP" sz="800" dirty="0">
              <a:solidFill>
                <a:prstClr val="black"/>
              </a:solidFill>
              <a:latin typeface="Meiryo UI" panose="020B0604030504040204" pitchFamily="50" charset="-128"/>
              <a:ea typeface="Meiryo UI" panose="020B0604030504040204" pitchFamily="50" charset="-128"/>
            </a:endParaRPr>
          </a:p>
          <a:p>
            <a:pPr marL="88900" lvl="0" indent="-88900" algn="ctr">
              <a:defRPr/>
            </a:pP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25" name="ホームベース 41">
            <a:extLst>
              <a:ext uri="{FF2B5EF4-FFF2-40B4-BE49-F238E27FC236}">
                <a16:creationId xmlns:a16="http://schemas.microsoft.com/office/drawing/2014/main" id="{C5C7C85F-16E4-4E81-ABC6-97DAB4984D45}"/>
              </a:ext>
            </a:extLst>
          </p:cNvPr>
          <p:cNvSpPr/>
          <p:nvPr/>
        </p:nvSpPr>
        <p:spPr>
          <a:xfrm>
            <a:off x="4387346" y="5562149"/>
            <a:ext cx="4511765" cy="820252"/>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700" dirty="0">
                <a:solidFill>
                  <a:prstClr val="black"/>
                </a:solidFill>
                <a:latin typeface="Meiryo UI" panose="020B0604030504040204" pitchFamily="50" charset="-128"/>
                <a:ea typeface="Meiryo UI" panose="020B0604030504040204" pitchFamily="50" charset="-128"/>
              </a:rPr>
              <a:t>標準準拠システムへの移行（</a:t>
            </a:r>
            <a:r>
              <a:rPr lang="en-US" altLang="ja-JP" sz="700" dirty="0">
                <a:solidFill>
                  <a:prstClr val="black"/>
                </a:solidFill>
                <a:latin typeface="Meiryo UI" panose="020B0604030504040204" pitchFamily="50" charset="-128"/>
                <a:ea typeface="Meiryo UI" panose="020B0604030504040204" pitchFamily="50" charset="-128"/>
              </a:rPr>
              <a:t>※</a:t>
            </a:r>
            <a:r>
              <a:rPr lang="ja-JP" altLang="en-US" sz="700" dirty="0">
                <a:solidFill>
                  <a:prstClr val="black"/>
                </a:solidFill>
                <a:latin typeface="Meiryo UI" panose="020B0604030504040204" pitchFamily="50" charset="-128"/>
                <a:ea typeface="Meiryo UI" panose="020B0604030504040204" pitchFamily="50" charset="-128"/>
              </a:rPr>
              <a:t>）</a:t>
            </a:r>
          </a:p>
          <a:p>
            <a:pPr marL="88900" lvl="0" indent="-88900" algn="ctr">
              <a:defRPr/>
            </a:pPr>
            <a:r>
              <a:rPr lang="ja-JP" altLang="en-US" sz="700" dirty="0">
                <a:solidFill>
                  <a:prstClr val="black"/>
                </a:solidFill>
                <a:latin typeface="Meiryo UI" panose="020B0604030504040204" pitchFamily="50" charset="-128"/>
                <a:ea typeface="Meiryo UI" panose="020B0604030504040204" pitchFamily="50" charset="-128"/>
              </a:rPr>
              <a:t>（地方公共団体はガバメントクラウドを活用し、標準準拠システムを利用）</a:t>
            </a:r>
          </a:p>
        </p:txBody>
      </p:sp>
      <p:sp>
        <p:nvSpPr>
          <p:cNvPr id="26" name="ホームベース 41">
            <a:extLst>
              <a:ext uri="{FF2B5EF4-FFF2-40B4-BE49-F238E27FC236}">
                <a16:creationId xmlns:a16="http://schemas.microsoft.com/office/drawing/2014/main" id="{1A0B09E5-65FA-444E-BB0E-EAAE5E44A5B1}"/>
              </a:ext>
            </a:extLst>
          </p:cNvPr>
          <p:cNvSpPr/>
          <p:nvPr/>
        </p:nvSpPr>
        <p:spPr>
          <a:xfrm>
            <a:off x="2448696" y="5707974"/>
            <a:ext cx="1942847" cy="358289"/>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先行事業の実施</a:t>
            </a:r>
          </a:p>
        </p:txBody>
      </p:sp>
      <p:sp>
        <p:nvSpPr>
          <p:cNvPr id="27" name="ホームベース 41">
            <a:extLst>
              <a:ext uri="{FF2B5EF4-FFF2-40B4-BE49-F238E27FC236}">
                <a16:creationId xmlns:a16="http://schemas.microsoft.com/office/drawing/2014/main" id="{0E0F9785-B57A-45CF-978E-09B06291A45C}"/>
              </a:ext>
            </a:extLst>
          </p:cNvPr>
          <p:cNvSpPr/>
          <p:nvPr/>
        </p:nvSpPr>
        <p:spPr>
          <a:xfrm>
            <a:off x="2764970" y="6095532"/>
            <a:ext cx="1396057"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en-US" altLang="ja-JP" sz="900" dirty="0">
                <a:latin typeface="Meiryo UI" panose="020B0604030504040204" pitchFamily="50" charset="-128"/>
                <a:ea typeface="Meiryo UI" panose="020B0604030504040204" pitchFamily="50" charset="-128"/>
              </a:rPr>
              <a:t>PMO</a:t>
            </a:r>
            <a:r>
              <a:rPr lang="ja-JP" altLang="en-US" sz="900" dirty="0">
                <a:latin typeface="Meiryo UI" panose="020B0604030504040204" pitchFamily="50" charset="-128"/>
                <a:ea typeface="Meiryo UI" panose="020B0604030504040204" pitchFamily="50" charset="-128"/>
              </a:rPr>
              <a:t>支援ツールの作成</a:t>
            </a:r>
          </a:p>
        </p:txBody>
      </p:sp>
      <p:sp>
        <p:nvSpPr>
          <p:cNvPr id="28" name="ホームベース 41">
            <a:extLst>
              <a:ext uri="{FF2B5EF4-FFF2-40B4-BE49-F238E27FC236}">
                <a16:creationId xmlns:a16="http://schemas.microsoft.com/office/drawing/2014/main" id="{ADB4A073-20F3-4CEF-8224-570B0D63ADC5}"/>
              </a:ext>
            </a:extLst>
          </p:cNvPr>
          <p:cNvSpPr/>
          <p:nvPr/>
        </p:nvSpPr>
        <p:spPr>
          <a:xfrm>
            <a:off x="4161027" y="6094400"/>
            <a:ext cx="4764525"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ＰＭＯ支援ツールの提供</a:t>
            </a:r>
          </a:p>
        </p:txBody>
      </p:sp>
      <p:sp>
        <p:nvSpPr>
          <p:cNvPr id="29" name="ホームベース 44">
            <a:extLst>
              <a:ext uri="{FF2B5EF4-FFF2-40B4-BE49-F238E27FC236}">
                <a16:creationId xmlns:a16="http://schemas.microsoft.com/office/drawing/2014/main" id="{B056DA2E-FF8C-4F3B-8B0D-E558D88FCD82}"/>
              </a:ext>
            </a:extLst>
          </p:cNvPr>
          <p:cNvSpPr/>
          <p:nvPr/>
        </p:nvSpPr>
        <p:spPr>
          <a:xfrm>
            <a:off x="2340430" y="4603975"/>
            <a:ext cx="6605751"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dirty="0">
                <a:latin typeface="Meiryo UI" panose="020B0604030504040204" pitchFamily="50" charset="-128"/>
                <a:ea typeface="Meiryo UI" panose="020B0604030504040204" pitchFamily="50" charset="-128"/>
              </a:rPr>
              <a:t>アプリケーション提供事業者が標準準拠システムを順次開発</a:t>
            </a:r>
            <a:endParaRPr lang="en-US" altLang="ja-JP" sz="900" dirty="0">
              <a:latin typeface="Meiryo UI" panose="020B0604030504040204" pitchFamily="50" charset="-128"/>
              <a:ea typeface="Meiryo UI" panose="020B0604030504040204" pitchFamily="50" charset="-128"/>
            </a:endParaRPr>
          </a:p>
        </p:txBody>
      </p:sp>
      <p:sp>
        <p:nvSpPr>
          <p:cNvPr id="30" name="ホームベース 37">
            <a:extLst>
              <a:ext uri="{FF2B5EF4-FFF2-40B4-BE49-F238E27FC236}">
                <a16:creationId xmlns:a16="http://schemas.microsoft.com/office/drawing/2014/main" id="{D02E1DBA-7B12-4415-B39B-4A357E486959}"/>
              </a:ext>
            </a:extLst>
          </p:cNvPr>
          <p:cNvSpPr/>
          <p:nvPr/>
        </p:nvSpPr>
        <p:spPr>
          <a:xfrm>
            <a:off x="2020406" y="3844660"/>
            <a:ext cx="6905146" cy="360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solidFill>
                  <a:prstClr val="black"/>
                </a:solidFill>
                <a:latin typeface="Meiryo UI" panose="020B0604030504040204" pitchFamily="50" charset="-128"/>
                <a:ea typeface="Meiryo UI" panose="020B0604030504040204" pitchFamily="50" charset="-128"/>
              </a:rPr>
              <a:t>ガバメントクラウド提供</a:t>
            </a:r>
          </a:p>
        </p:txBody>
      </p:sp>
      <p:sp>
        <p:nvSpPr>
          <p:cNvPr id="31" name="ホームベース 41">
            <a:extLst>
              <a:ext uri="{FF2B5EF4-FFF2-40B4-BE49-F238E27FC236}">
                <a16:creationId xmlns:a16="http://schemas.microsoft.com/office/drawing/2014/main" id="{789CD886-2D0C-473C-91A4-F6C3AEA3D75F}"/>
              </a:ext>
            </a:extLst>
          </p:cNvPr>
          <p:cNvSpPr/>
          <p:nvPr/>
        </p:nvSpPr>
        <p:spPr>
          <a:xfrm>
            <a:off x="2448696" y="3864739"/>
            <a:ext cx="1168306" cy="315466"/>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600" dirty="0">
                <a:latin typeface="Meiryo UI" panose="020B0604030504040204" pitchFamily="50" charset="-128"/>
                <a:ea typeface="Meiryo UI" panose="020B0604030504040204" pitchFamily="50" charset="-128"/>
              </a:rPr>
              <a:t>地方公共団体の基幹業務システム</a:t>
            </a:r>
            <a:endParaRPr lang="en-US" altLang="ja-JP" sz="600" dirty="0">
              <a:latin typeface="Meiryo UI" panose="020B0604030504040204" pitchFamily="50" charset="-128"/>
              <a:ea typeface="Meiryo UI" panose="020B0604030504040204" pitchFamily="50" charset="-128"/>
            </a:endParaRPr>
          </a:p>
          <a:p>
            <a:pPr marL="88900" lvl="0" indent="-88900" algn="ctr">
              <a:defRPr/>
            </a:pPr>
            <a:r>
              <a:rPr lang="ja-JP" altLang="en-US" sz="600" dirty="0">
                <a:latin typeface="Meiryo UI" panose="020B0604030504040204" pitchFamily="50" charset="-128"/>
                <a:ea typeface="Meiryo UI" panose="020B0604030504040204" pitchFamily="50" charset="-128"/>
              </a:rPr>
              <a:t>のガバメントクラウド利用に関する</a:t>
            </a:r>
            <a:endParaRPr lang="en-US" altLang="ja-JP" sz="600" dirty="0">
              <a:latin typeface="Meiryo UI" panose="020B0604030504040204" pitchFamily="50" charset="-128"/>
              <a:ea typeface="Meiryo UI" panose="020B0604030504040204" pitchFamily="50" charset="-128"/>
            </a:endParaRPr>
          </a:p>
          <a:p>
            <a:pPr marL="88900" lvl="0" indent="-88900" algn="ctr">
              <a:defRPr/>
            </a:pPr>
            <a:r>
              <a:rPr lang="ja-JP" altLang="en-US" sz="600" dirty="0">
                <a:latin typeface="Meiryo UI" panose="020B0604030504040204" pitchFamily="50" charset="-128"/>
                <a:ea typeface="Meiryo UI" panose="020B0604030504040204" pitchFamily="50" charset="-128"/>
              </a:rPr>
              <a:t>責任分界の基準の作成</a:t>
            </a:r>
          </a:p>
        </p:txBody>
      </p:sp>
      <p:sp>
        <p:nvSpPr>
          <p:cNvPr id="32" name="ホームベース 38">
            <a:extLst>
              <a:ext uri="{FF2B5EF4-FFF2-40B4-BE49-F238E27FC236}">
                <a16:creationId xmlns:a16="http://schemas.microsoft.com/office/drawing/2014/main" id="{E54E80BB-6D84-4A91-BACE-D070B09867CF}"/>
              </a:ext>
            </a:extLst>
          </p:cNvPr>
          <p:cNvSpPr/>
          <p:nvPr/>
        </p:nvSpPr>
        <p:spPr>
          <a:xfrm>
            <a:off x="2020406" y="2961337"/>
            <a:ext cx="1596596" cy="360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700" dirty="0">
                <a:latin typeface="Meiryo UI" panose="020B0604030504040204" pitchFamily="50" charset="-128"/>
                <a:ea typeface="Meiryo UI" panose="020B0604030504040204" pitchFamily="50" charset="-128"/>
              </a:rPr>
              <a:t>標準仕様書策定・調整</a:t>
            </a:r>
          </a:p>
          <a:p>
            <a:pPr marL="88900" lvl="0" indent="-88900" algn="ctr">
              <a:defRPr/>
            </a:pPr>
            <a:r>
              <a:rPr lang="ja-JP" altLang="en-US" sz="700" dirty="0">
                <a:latin typeface="Meiryo UI" panose="020B0604030504040204" pitchFamily="50" charset="-128"/>
                <a:ea typeface="Meiryo UI" panose="020B0604030504040204" pitchFamily="50" charset="-128"/>
              </a:rPr>
              <a:t>（データ要件・連携</a:t>
            </a:r>
            <a:r>
              <a:rPr lang="ja-JP" altLang="en-US" sz="700" dirty="0">
                <a:solidFill>
                  <a:prstClr val="black"/>
                </a:solidFill>
                <a:latin typeface="Meiryo UI" panose="020B0604030504040204" pitchFamily="50" charset="-128"/>
                <a:ea typeface="Meiryo UI" panose="020B0604030504040204" pitchFamily="50" charset="-128"/>
              </a:rPr>
              <a:t>要件等、</a:t>
            </a:r>
          </a:p>
          <a:p>
            <a:pPr marL="88900" lvl="0" indent="-88900" algn="ctr">
              <a:defRPr/>
            </a:pPr>
            <a:r>
              <a:rPr lang="en-US" altLang="ja-JP" sz="700" dirty="0">
                <a:latin typeface="Meiryo UI" panose="020B0604030504040204" pitchFamily="50" charset="-128"/>
                <a:ea typeface="Meiryo UI" panose="020B0604030504040204" pitchFamily="50" charset="-128"/>
              </a:rPr>
              <a:t>20</a:t>
            </a:r>
            <a:r>
              <a:rPr lang="ja-JP" altLang="en-US" sz="700" dirty="0">
                <a:solidFill>
                  <a:prstClr val="black"/>
                </a:solidFill>
                <a:latin typeface="Meiryo UI" panose="020B0604030504040204" pitchFamily="50" charset="-128"/>
                <a:ea typeface="Meiryo UI" panose="020B0604030504040204" pitchFamily="50" charset="-128"/>
              </a:rPr>
              <a:t>業務の機能要件）</a:t>
            </a:r>
          </a:p>
        </p:txBody>
      </p:sp>
      <p:sp>
        <p:nvSpPr>
          <p:cNvPr id="33" name="ホームベース 41">
            <a:extLst>
              <a:ext uri="{FF2B5EF4-FFF2-40B4-BE49-F238E27FC236}">
                <a16:creationId xmlns:a16="http://schemas.microsoft.com/office/drawing/2014/main" id="{D02AB064-9A7C-48F1-AC93-8E9D01F23BE3}"/>
              </a:ext>
            </a:extLst>
          </p:cNvPr>
          <p:cNvSpPr/>
          <p:nvPr/>
        </p:nvSpPr>
        <p:spPr>
          <a:xfrm>
            <a:off x="2448697" y="3342658"/>
            <a:ext cx="1611400"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700" dirty="0">
                <a:latin typeface="Meiryo UI" panose="020B0604030504040204" pitchFamily="50" charset="-128"/>
                <a:ea typeface="Meiryo UI" panose="020B0604030504040204" pitchFamily="50" charset="-128"/>
              </a:rPr>
              <a:t>データ要件・連携要件の</a:t>
            </a:r>
            <a:endParaRPr lang="en-US" altLang="ja-JP" sz="700" dirty="0">
              <a:latin typeface="Meiryo UI" panose="020B0604030504040204" pitchFamily="50" charset="-128"/>
              <a:ea typeface="Meiryo UI" panose="020B0604030504040204" pitchFamily="50" charset="-128"/>
            </a:endParaRPr>
          </a:p>
          <a:p>
            <a:pPr marL="88900" lvl="0" indent="-88900" algn="ctr">
              <a:defRPr/>
            </a:pPr>
            <a:r>
              <a:rPr lang="ja-JP" altLang="en-US" sz="700" dirty="0">
                <a:latin typeface="Meiryo UI" panose="020B0604030504040204" pitchFamily="50" charset="-128"/>
                <a:ea typeface="Meiryo UI" panose="020B0604030504040204" pitchFamily="50" charset="-128"/>
              </a:rPr>
              <a:t>適合性確認ツールの作成</a:t>
            </a:r>
          </a:p>
        </p:txBody>
      </p:sp>
      <p:sp>
        <p:nvSpPr>
          <p:cNvPr id="34" name="ホームベース 38">
            <a:extLst>
              <a:ext uri="{FF2B5EF4-FFF2-40B4-BE49-F238E27FC236}">
                <a16:creationId xmlns:a16="http://schemas.microsoft.com/office/drawing/2014/main" id="{B6C5E42D-902C-4E04-962A-6C44A6CD4B53}"/>
              </a:ext>
            </a:extLst>
          </p:cNvPr>
          <p:cNvSpPr/>
          <p:nvPr/>
        </p:nvSpPr>
        <p:spPr>
          <a:xfrm>
            <a:off x="2433867" y="2561858"/>
            <a:ext cx="870851" cy="360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dirty="0">
                <a:latin typeface="Meiryo UI" panose="020B0604030504040204" pitchFamily="50" charset="-128"/>
                <a:ea typeface="Meiryo UI" panose="020B0604030504040204" pitchFamily="50" charset="-128"/>
              </a:rPr>
              <a:t>基本方針の</a:t>
            </a:r>
            <a:endParaRPr lang="en-US" altLang="ja-JP" sz="800" dirty="0">
              <a:latin typeface="Meiryo UI" panose="020B0604030504040204" pitchFamily="50" charset="-128"/>
              <a:ea typeface="Meiryo UI" panose="020B0604030504040204" pitchFamily="50" charset="-128"/>
            </a:endParaRPr>
          </a:p>
          <a:p>
            <a:pPr marL="88900" lvl="0" indent="-88900" algn="ctr">
              <a:defRPr/>
            </a:pPr>
            <a:r>
              <a:rPr lang="ja-JP" altLang="en-US" sz="800" dirty="0">
                <a:latin typeface="Meiryo UI" panose="020B0604030504040204" pitchFamily="50" charset="-128"/>
                <a:ea typeface="Meiryo UI" panose="020B0604030504040204" pitchFamily="50" charset="-128"/>
              </a:rPr>
              <a:t>作成</a:t>
            </a:r>
          </a:p>
        </p:txBody>
      </p:sp>
      <p:sp>
        <p:nvSpPr>
          <p:cNvPr id="35" name="ホームベース 38">
            <a:extLst>
              <a:ext uri="{FF2B5EF4-FFF2-40B4-BE49-F238E27FC236}">
                <a16:creationId xmlns:a16="http://schemas.microsoft.com/office/drawing/2014/main" id="{55828313-03A8-4DE5-BDDE-E9E7B5403151}"/>
              </a:ext>
            </a:extLst>
          </p:cNvPr>
          <p:cNvSpPr/>
          <p:nvPr/>
        </p:nvSpPr>
        <p:spPr>
          <a:xfrm>
            <a:off x="3617002" y="2956148"/>
            <a:ext cx="5300662" cy="360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制度改正等を踏まえた、標準仕様書の改定</a:t>
            </a:r>
          </a:p>
        </p:txBody>
      </p:sp>
      <p:sp>
        <p:nvSpPr>
          <p:cNvPr id="36" name="ホームベース 41">
            <a:extLst>
              <a:ext uri="{FF2B5EF4-FFF2-40B4-BE49-F238E27FC236}">
                <a16:creationId xmlns:a16="http://schemas.microsoft.com/office/drawing/2014/main" id="{D0D772D9-18E1-4873-8DFC-15EB30D35961}"/>
              </a:ext>
            </a:extLst>
          </p:cNvPr>
          <p:cNvSpPr/>
          <p:nvPr/>
        </p:nvSpPr>
        <p:spPr>
          <a:xfrm>
            <a:off x="4060097" y="3339087"/>
            <a:ext cx="4839015"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データ要件・連携要件の適合性確認ツールの提供</a:t>
            </a:r>
          </a:p>
        </p:txBody>
      </p:sp>
      <p:sp>
        <p:nvSpPr>
          <p:cNvPr id="37" name="ホームベース 38">
            <a:extLst>
              <a:ext uri="{FF2B5EF4-FFF2-40B4-BE49-F238E27FC236}">
                <a16:creationId xmlns:a16="http://schemas.microsoft.com/office/drawing/2014/main" id="{C729EF3D-52BD-416C-992D-C959DAD7494D}"/>
              </a:ext>
            </a:extLst>
          </p:cNvPr>
          <p:cNvSpPr/>
          <p:nvPr/>
        </p:nvSpPr>
        <p:spPr>
          <a:xfrm>
            <a:off x="3303841" y="2561858"/>
            <a:ext cx="5613822" cy="360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制度改正等を踏まえた、基本方針の変更</a:t>
            </a:r>
          </a:p>
        </p:txBody>
      </p:sp>
    </p:spTree>
    <p:extLst>
      <p:ext uri="{BB962C8B-B14F-4D97-AF65-F5344CB8AC3E}">
        <p14:creationId xmlns:p14="http://schemas.microsoft.com/office/powerpoint/2010/main" val="3258778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id="{8C754BFF-A58F-4FD7-92C9-22D87F4F34DD}"/>
              </a:ext>
            </a:extLst>
          </p:cNvPr>
          <p:cNvSpPr/>
          <p:nvPr/>
        </p:nvSpPr>
        <p:spPr>
          <a:xfrm>
            <a:off x="2032337" y="840692"/>
            <a:ext cx="829394" cy="5971246"/>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559530062"/>
              </p:ext>
            </p:extLst>
          </p:nvPr>
        </p:nvGraphicFramePr>
        <p:xfrm>
          <a:off x="782899" y="360001"/>
          <a:ext cx="8203474" cy="6451938"/>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475624">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976314">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（３）デジタル化を支えるインフラの整備</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a:t>
                      </a:r>
                      <a:r>
                        <a:rPr lang="en-US" altLang="ja-JP" sz="800" dirty="0">
                          <a:latin typeface="Meiryo UI" panose="020B0604030504040204" pitchFamily="50" charset="-128"/>
                          <a:ea typeface="Meiryo UI" panose="020B0604030504040204" pitchFamily="50" charset="-128"/>
                        </a:rPr>
                        <a:t>5G</a:t>
                      </a:r>
                      <a:r>
                        <a:rPr lang="ja-JP" altLang="en-US" sz="800" dirty="0">
                          <a:latin typeface="Meiryo UI" panose="020B0604030504040204" pitchFamily="50" charset="-128"/>
                          <a:ea typeface="Meiryo UI" panose="020B0604030504040204" pitchFamily="50" charset="-128"/>
                        </a:rPr>
                        <a:t>インフラの整備等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②</a:t>
                      </a:r>
                      <a:r>
                        <a:rPr lang="en-US" altLang="ja-JP" sz="800" dirty="0">
                          <a:solidFill>
                            <a:schemeClr val="tx1"/>
                          </a:solidFill>
                          <a:latin typeface="Meiryo UI" panose="020B0604030504040204" pitchFamily="50" charset="-128"/>
                          <a:ea typeface="Meiryo UI" panose="020B0604030504040204" pitchFamily="50" charset="-128"/>
                        </a:rPr>
                        <a:t>Beyond </a:t>
                      </a:r>
                      <a:r>
                        <a:rPr lang="en-US" altLang="ja-JP" sz="800" dirty="0">
                          <a:latin typeface="Meiryo UI" panose="020B0604030504040204" pitchFamily="50" charset="-128"/>
                          <a:ea typeface="Meiryo UI" panose="020B0604030504040204" pitchFamily="50" charset="-128"/>
                        </a:rPr>
                        <a:t>5G</a:t>
                      </a:r>
                      <a:r>
                        <a:rPr lang="ja-JP" altLang="en-US" sz="800" dirty="0">
                          <a:latin typeface="Meiryo UI" panose="020B0604030504040204" pitchFamily="50" charset="-128"/>
                          <a:ea typeface="Meiryo UI" panose="020B0604030504040204" pitchFamily="50" charset="-128"/>
                        </a:rPr>
                        <a:t>の実現に向けた研究開発・標準化の推進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③半導体戦略の具体化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先端半導体製造拠点の国内立地の促進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半導体設計・製造能力の強化に向けた技術開発の推進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④データセンター等の国内立地の最適化</a:t>
                      </a:r>
                      <a:r>
                        <a:rPr lang="ja-JP" altLang="en-US" sz="800" dirty="0">
                          <a:solidFill>
                            <a:schemeClr val="tx1"/>
                          </a:solidFill>
                          <a:latin typeface="Meiryo UI" panose="020B0604030504040204" pitchFamily="50" charset="-128"/>
                          <a:ea typeface="Meiryo UI" panose="020B0604030504040204" pitchFamily="50" charset="-128"/>
                        </a:rPr>
                        <a:t>、海底ケーブルの日本周回敷設</a:t>
                      </a:r>
                      <a:r>
                        <a:rPr lang="ja-JP" altLang="en-US" sz="800" dirty="0">
                          <a:latin typeface="Meiryo UI" panose="020B0604030504040204" pitchFamily="50" charset="-128"/>
                          <a:ea typeface="Meiryo UI" panose="020B0604030504040204" pitchFamily="50" charset="-128"/>
                        </a:rPr>
                        <a:t>等の実現</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6" name="ホームベース 44">
            <a:extLst>
              <a:ext uri="{FF2B5EF4-FFF2-40B4-BE49-F238E27FC236}">
                <a16:creationId xmlns:a16="http://schemas.microsoft.com/office/drawing/2014/main" id="{00475CBD-7719-4370-8342-594A212FE7DA}"/>
              </a:ext>
            </a:extLst>
          </p:cNvPr>
          <p:cNvSpPr/>
          <p:nvPr/>
        </p:nvSpPr>
        <p:spPr>
          <a:xfrm>
            <a:off x="2037578" y="1826441"/>
            <a:ext cx="6935694" cy="418912"/>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令和９年度（</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2027</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年度）末までに光ファイバ世帯カバー率</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99.90</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％をめざして、 </a:t>
            </a: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未整備世帯を減少させるとともに、地方公共団体が保有する光ファイバの高度化支援や民間移行を推進</a:t>
            </a:r>
          </a:p>
        </p:txBody>
      </p:sp>
      <p:sp>
        <p:nvSpPr>
          <p:cNvPr id="7" name="ホームベース 44">
            <a:extLst>
              <a:ext uri="{FF2B5EF4-FFF2-40B4-BE49-F238E27FC236}">
                <a16:creationId xmlns:a16="http://schemas.microsoft.com/office/drawing/2014/main" id="{386DD0A5-82DC-4780-A1F7-CAB3400AFFD4}"/>
              </a:ext>
            </a:extLst>
          </p:cNvPr>
          <p:cNvSpPr/>
          <p:nvPr/>
        </p:nvSpPr>
        <p:spPr>
          <a:xfrm>
            <a:off x="2037578" y="2197148"/>
            <a:ext cx="5085303" cy="25700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全国の光ファイバ世帯カバー率を</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99.85</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％（未整備世帯約９万世帯）とすることをめざす</a:t>
            </a:r>
          </a:p>
        </p:txBody>
      </p:sp>
      <p:sp>
        <p:nvSpPr>
          <p:cNvPr id="8" name="ホームベース 44">
            <a:extLst>
              <a:ext uri="{FF2B5EF4-FFF2-40B4-BE49-F238E27FC236}">
                <a16:creationId xmlns:a16="http://schemas.microsoft.com/office/drawing/2014/main" id="{6BEF1454-5C0D-4AAF-A2E6-CFB383F1208A}"/>
              </a:ext>
            </a:extLst>
          </p:cNvPr>
          <p:cNvSpPr/>
          <p:nvPr/>
        </p:nvSpPr>
        <p:spPr>
          <a:xfrm>
            <a:off x="2043342" y="2584448"/>
            <a:ext cx="733048" cy="432612"/>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ブロードバンドの</a:t>
            </a: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ユニバーサル</a:t>
            </a: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サービス化</a:t>
            </a:r>
            <a:endParaRPr kumimoji="1" lang="ja-JP" altLang="en-US" sz="7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に向けた検討</a:t>
            </a:r>
          </a:p>
        </p:txBody>
      </p:sp>
      <p:sp>
        <p:nvSpPr>
          <p:cNvPr id="10" name="ホームベース 44">
            <a:extLst>
              <a:ext uri="{FF2B5EF4-FFF2-40B4-BE49-F238E27FC236}">
                <a16:creationId xmlns:a16="http://schemas.microsoft.com/office/drawing/2014/main" id="{F03BA570-9D92-4C40-829C-4C16E0B5E390}"/>
              </a:ext>
            </a:extLst>
          </p:cNvPr>
          <p:cNvSpPr/>
          <p:nvPr/>
        </p:nvSpPr>
        <p:spPr>
          <a:xfrm>
            <a:off x="2043826" y="1107102"/>
            <a:ext cx="388402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ニーズのあるほぼ全エリアに</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5G</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親局整備完了（基盤展開率：</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98%</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1" name="ホームベース 44">
            <a:extLst>
              <a:ext uri="{FF2B5EF4-FFF2-40B4-BE49-F238E27FC236}">
                <a16:creationId xmlns:a16="http://schemas.microsoft.com/office/drawing/2014/main" id="{1967F630-44A9-4C62-8ACE-A1FD1357D787}"/>
              </a:ext>
            </a:extLst>
          </p:cNvPr>
          <p:cNvSpPr/>
          <p:nvPr/>
        </p:nvSpPr>
        <p:spPr>
          <a:xfrm>
            <a:off x="2050458" y="1459489"/>
            <a:ext cx="388402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５</a:t>
            </a:r>
            <a:r>
              <a:rPr lang="en-US" altLang="ja-JP" sz="900" dirty="0">
                <a:latin typeface="Meiryo UI" panose="020B0604030504040204" pitchFamily="50" charset="-128"/>
                <a:ea typeface="Meiryo UI" panose="020B0604030504040204" pitchFamily="50" charset="-128"/>
              </a:rPr>
              <a:t>G</a:t>
            </a:r>
            <a:r>
              <a:rPr lang="ja-JP" altLang="en-US" sz="900" dirty="0">
                <a:latin typeface="Meiryo UI" panose="020B0604030504040204" pitchFamily="50" charset="-128"/>
                <a:ea typeface="Meiryo UI" panose="020B0604030504040204" pitchFamily="50" charset="-128"/>
              </a:rPr>
              <a:t>人口カバー率が全国</a:t>
            </a:r>
            <a:r>
              <a:rPr lang="en-US" altLang="ja-JP" sz="900" dirty="0">
                <a:latin typeface="Meiryo UI" panose="020B0604030504040204" pitchFamily="50" charset="-128"/>
                <a:ea typeface="Meiryo UI" panose="020B0604030504040204" pitchFamily="50" charset="-128"/>
              </a:rPr>
              <a:t>95</a:t>
            </a:r>
            <a:r>
              <a:rPr lang="ja-JP" altLang="en-US" sz="900" dirty="0">
                <a:latin typeface="Meiryo UI" panose="020B0604030504040204" pitchFamily="50" charset="-128"/>
                <a:ea typeface="Meiryo UI" panose="020B0604030504040204" pitchFamily="50" charset="-128"/>
              </a:rPr>
              <a:t>％、全市区町村に５</a:t>
            </a:r>
            <a:r>
              <a:rPr lang="en-US" altLang="ja-JP" sz="900" dirty="0">
                <a:latin typeface="Meiryo UI" panose="020B0604030504040204" pitchFamily="50" charset="-128"/>
                <a:ea typeface="Meiryo UI" panose="020B0604030504040204" pitchFamily="50" charset="-128"/>
              </a:rPr>
              <a:t>G</a:t>
            </a:r>
            <a:r>
              <a:rPr lang="ja-JP" altLang="en-US" sz="900" dirty="0">
                <a:latin typeface="Meiryo UI" panose="020B0604030504040204" pitchFamily="50" charset="-128"/>
                <a:ea typeface="Meiryo UI" panose="020B0604030504040204" pitchFamily="50" charset="-128"/>
              </a:rPr>
              <a:t>基地局整備</a:t>
            </a:r>
          </a:p>
        </p:txBody>
      </p:sp>
      <p:sp>
        <p:nvSpPr>
          <p:cNvPr id="33" name="正方形/長方形 32">
            <a:extLst>
              <a:ext uri="{FF2B5EF4-FFF2-40B4-BE49-F238E27FC236}">
                <a16:creationId xmlns:a16="http://schemas.microsoft.com/office/drawing/2014/main" id="{6B4F57B3-1C26-402E-A2F3-FFA8CE7C94CB}"/>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22" name="ホームベース 44">
            <a:extLst>
              <a:ext uri="{FF2B5EF4-FFF2-40B4-BE49-F238E27FC236}">
                <a16:creationId xmlns:a16="http://schemas.microsoft.com/office/drawing/2014/main" id="{FDB672EC-D85F-470C-B487-B331DD4BE2A7}"/>
              </a:ext>
            </a:extLst>
          </p:cNvPr>
          <p:cNvSpPr/>
          <p:nvPr/>
        </p:nvSpPr>
        <p:spPr>
          <a:xfrm>
            <a:off x="2785874" y="2586472"/>
            <a:ext cx="822030" cy="430588"/>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検討を踏まえた</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電気通信事業法の</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一部改正</a:t>
            </a:r>
          </a:p>
        </p:txBody>
      </p:sp>
      <p:sp>
        <p:nvSpPr>
          <p:cNvPr id="28" name="ホームベース 44">
            <a:extLst>
              <a:ext uri="{FF2B5EF4-FFF2-40B4-BE49-F238E27FC236}">
                <a16:creationId xmlns:a16="http://schemas.microsoft.com/office/drawing/2014/main" id="{7EA91A8E-3484-4D03-915E-E44404B3792F}"/>
              </a:ext>
            </a:extLst>
          </p:cNvPr>
          <p:cNvSpPr/>
          <p:nvPr/>
        </p:nvSpPr>
        <p:spPr>
          <a:xfrm>
            <a:off x="3629929" y="2578523"/>
            <a:ext cx="1149920" cy="438537"/>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施行に向けた準備</a:t>
            </a:r>
          </a:p>
        </p:txBody>
      </p:sp>
      <p:sp>
        <p:nvSpPr>
          <p:cNvPr id="29" name="ホームベース 44">
            <a:extLst>
              <a:ext uri="{FF2B5EF4-FFF2-40B4-BE49-F238E27FC236}">
                <a16:creationId xmlns:a16="http://schemas.microsoft.com/office/drawing/2014/main" id="{BC34C380-9144-412E-AE92-468644D46CD7}"/>
              </a:ext>
            </a:extLst>
          </p:cNvPr>
          <p:cNvSpPr/>
          <p:nvPr/>
        </p:nvSpPr>
        <p:spPr>
          <a:xfrm>
            <a:off x="4801874" y="2598148"/>
            <a:ext cx="4177161" cy="418912"/>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ブロードバンドのユニバーサルサービス化に係る交付金制度の運用を開始</a:t>
            </a:r>
            <a:endPar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7" name="ホームベース 44">
            <a:extLst>
              <a:ext uri="{FF2B5EF4-FFF2-40B4-BE49-F238E27FC236}">
                <a16:creationId xmlns:a16="http://schemas.microsoft.com/office/drawing/2014/main" id="{52D083BE-0E6B-4306-A0FB-D295A145348D}"/>
              </a:ext>
            </a:extLst>
          </p:cNvPr>
          <p:cNvSpPr/>
          <p:nvPr/>
        </p:nvSpPr>
        <p:spPr>
          <a:xfrm>
            <a:off x="2048824" y="5279295"/>
            <a:ext cx="693754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ポスト５Ｇ情報通信システム基盤強化研究開発事業の着実な執行</a:t>
            </a:r>
          </a:p>
        </p:txBody>
      </p:sp>
      <p:sp>
        <p:nvSpPr>
          <p:cNvPr id="38" name="ホームベース 44">
            <a:extLst>
              <a:ext uri="{FF2B5EF4-FFF2-40B4-BE49-F238E27FC236}">
                <a16:creationId xmlns:a16="http://schemas.microsoft.com/office/drawing/2014/main" id="{051F8F93-81B9-4518-97DD-BE5E9830B180}"/>
              </a:ext>
            </a:extLst>
          </p:cNvPr>
          <p:cNvSpPr/>
          <p:nvPr/>
        </p:nvSpPr>
        <p:spPr>
          <a:xfrm>
            <a:off x="2043854" y="5604586"/>
            <a:ext cx="692314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省エネエレクトロニクスの製造基盤強化に向けた技術開発事業の着実な執行</a:t>
            </a:r>
          </a:p>
        </p:txBody>
      </p:sp>
      <p:sp>
        <p:nvSpPr>
          <p:cNvPr id="39" name="ホームベース 44">
            <a:extLst>
              <a:ext uri="{FF2B5EF4-FFF2-40B4-BE49-F238E27FC236}">
                <a16:creationId xmlns:a16="http://schemas.microsoft.com/office/drawing/2014/main" id="{5CC1224E-0160-4AD8-8470-AB3DEA15BC9F}"/>
              </a:ext>
            </a:extLst>
          </p:cNvPr>
          <p:cNvSpPr/>
          <p:nvPr/>
        </p:nvSpPr>
        <p:spPr>
          <a:xfrm>
            <a:off x="2050458" y="4866927"/>
            <a:ext cx="693591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半導体の国内製造基盤強化やサプライチェーンの強靱化に取り組む</a:t>
            </a:r>
          </a:p>
        </p:txBody>
      </p:sp>
      <p:sp>
        <p:nvSpPr>
          <p:cNvPr id="40" name="ホームベース 44">
            <a:extLst>
              <a:ext uri="{FF2B5EF4-FFF2-40B4-BE49-F238E27FC236}">
                <a16:creationId xmlns:a16="http://schemas.microsoft.com/office/drawing/2014/main" id="{792089F5-28E1-462B-B059-968B0CD4D152}"/>
              </a:ext>
            </a:extLst>
          </p:cNvPr>
          <p:cNvSpPr/>
          <p:nvPr/>
        </p:nvSpPr>
        <p:spPr>
          <a:xfrm>
            <a:off x="2869089" y="6112262"/>
            <a:ext cx="6103342" cy="347246"/>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データセンター等の国内最適配置に向けて、拠点要件の整理及び拠点化のための整備支援、地方立地等を促進</a:t>
            </a:r>
          </a:p>
        </p:txBody>
      </p:sp>
      <p:sp>
        <p:nvSpPr>
          <p:cNvPr id="41" name="ホームベース 44">
            <a:extLst>
              <a:ext uri="{FF2B5EF4-FFF2-40B4-BE49-F238E27FC236}">
                <a16:creationId xmlns:a16="http://schemas.microsoft.com/office/drawing/2014/main" id="{4EEE33D6-A534-44AD-938E-0C98D60441AA}"/>
              </a:ext>
            </a:extLst>
          </p:cNvPr>
          <p:cNvSpPr/>
          <p:nvPr/>
        </p:nvSpPr>
        <p:spPr>
          <a:xfrm>
            <a:off x="2050677" y="6112262"/>
            <a:ext cx="804469" cy="34283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ja-JP" sz="700" dirty="0">
                <a:latin typeface="Meiryo UI" panose="020B0604030504040204" pitchFamily="50" charset="-128"/>
                <a:ea typeface="Meiryo UI" panose="020B0604030504040204" pitchFamily="50" charset="-128"/>
              </a:rPr>
              <a:t>立地要件の整理や</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ja-JP" sz="700" dirty="0">
                <a:latin typeface="Meiryo UI" panose="020B0604030504040204" pitchFamily="50" charset="-128"/>
                <a:ea typeface="Meiryo UI" panose="020B0604030504040204" pitchFamily="50" charset="-128"/>
              </a:rPr>
              <a:t>必要な支援策</a:t>
            </a:r>
            <a:r>
              <a:rPr lang="ja-JP" altLang="en-US" sz="700" dirty="0">
                <a:latin typeface="Meiryo UI" panose="020B0604030504040204" pitchFamily="50" charset="-128"/>
                <a:ea typeface="Meiryo UI" panose="020B0604030504040204" pitchFamily="50" charset="-128"/>
              </a:rPr>
              <a:t>の</a:t>
            </a:r>
            <a:endParaRPr lang="en-US" altLang="ja-JP" sz="700" strike="sngStrike" dirty="0">
              <a:latin typeface="Meiryo UI" panose="020B0604030504040204" pitchFamily="50" charset="-128"/>
              <a:ea typeface="Meiryo UI" panose="020B0604030504040204" pitchFamily="50" charset="-128"/>
            </a:endParaRPr>
          </a:p>
          <a:p>
            <a:pPr marL="88900" indent="-88900" algn="ctr"/>
            <a:r>
              <a:rPr lang="ja-JP" altLang="ja-JP" sz="700" dirty="0">
                <a:latin typeface="Meiryo UI" panose="020B0604030504040204" pitchFamily="50" charset="-128"/>
                <a:ea typeface="Meiryo UI" panose="020B0604030504040204" pitchFamily="50" charset="-128"/>
              </a:rPr>
              <a:t>検討</a:t>
            </a:r>
            <a:r>
              <a:rPr lang="ja-JP" altLang="en-US" sz="700" dirty="0">
                <a:latin typeface="Meiryo UI" panose="020B0604030504040204" pitchFamily="50" charset="-128"/>
                <a:ea typeface="Meiryo UI" panose="020B0604030504040204" pitchFamily="50" charset="-128"/>
              </a:rPr>
              <a:t>等を実施</a:t>
            </a:r>
          </a:p>
        </p:txBody>
      </p:sp>
      <p:sp>
        <p:nvSpPr>
          <p:cNvPr id="43" name="ホームベース 44">
            <a:extLst>
              <a:ext uri="{FF2B5EF4-FFF2-40B4-BE49-F238E27FC236}">
                <a16:creationId xmlns:a16="http://schemas.microsoft.com/office/drawing/2014/main" id="{48280D2C-CDCE-4181-ADB5-1504D793FF5F}"/>
              </a:ext>
            </a:extLst>
          </p:cNvPr>
          <p:cNvSpPr/>
          <p:nvPr/>
        </p:nvSpPr>
        <p:spPr>
          <a:xfrm>
            <a:off x="2861731" y="6488972"/>
            <a:ext cx="6117304" cy="249001"/>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太平洋側以外の海底ケーブルの敷設を促進</a:t>
            </a:r>
          </a:p>
        </p:txBody>
      </p:sp>
      <p:sp>
        <p:nvSpPr>
          <p:cNvPr id="26" name="ホームベース 44">
            <a:extLst>
              <a:ext uri="{FF2B5EF4-FFF2-40B4-BE49-F238E27FC236}">
                <a16:creationId xmlns:a16="http://schemas.microsoft.com/office/drawing/2014/main" id="{9E92DBAF-DB4C-47B3-9772-FB819C79F6AF}"/>
              </a:ext>
            </a:extLst>
          </p:cNvPr>
          <p:cNvSpPr/>
          <p:nvPr/>
        </p:nvSpPr>
        <p:spPr>
          <a:xfrm>
            <a:off x="2037578" y="3060964"/>
            <a:ext cx="6923143" cy="324282"/>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ローカル５Ｇなどの地域における情報通信インフラの構築のための取組を通じて、地域のデジタル基盤の整備・活用を推進する</a:t>
            </a:r>
            <a:endPar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45" name="ホームベース 44">
            <a:extLst>
              <a:ext uri="{FF2B5EF4-FFF2-40B4-BE49-F238E27FC236}">
                <a16:creationId xmlns:a16="http://schemas.microsoft.com/office/drawing/2014/main" id="{7A32B01A-633E-45C0-BA01-0114AE6001E2}"/>
              </a:ext>
            </a:extLst>
          </p:cNvPr>
          <p:cNvSpPr/>
          <p:nvPr/>
        </p:nvSpPr>
        <p:spPr>
          <a:xfrm>
            <a:off x="5975033" y="1449045"/>
            <a:ext cx="3011340"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全国</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97</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％、各都道府県</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90</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％程度以上の５</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G</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基地局整備</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pSp>
        <p:nvGrpSpPr>
          <p:cNvPr id="31" name="グループ化 30">
            <a:extLst>
              <a:ext uri="{FF2B5EF4-FFF2-40B4-BE49-F238E27FC236}">
                <a16:creationId xmlns:a16="http://schemas.microsoft.com/office/drawing/2014/main" id="{5A95118C-91CB-426A-8F4D-69D8554A41A4}"/>
              </a:ext>
            </a:extLst>
          </p:cNvPr>
          <p:cNvGrpSpPr/>
          <p:nvPr/>
        </p:nvGrpSpPr>
        <p:grpSpPr>
          <a:xfrm>
            <a:off x="2050458" y="3788200"/>
            <a:ext cx="6935915" cy="753620"/>
            <a:chOff x="1733133" y="5441714"/>
            <a:chExt cx="7924282" cy="753620"/>
          </a:xfrm>
        </p:grpSpPr>
        <p:sp>
          <p:nvSpPr>
            <p:cNvPr id="32" name="ホームベース 44">
              <a:extLst>
                <a:ext uri="{FF2B5EF4-FFF2-40B4-BE49-F238E27FC236}">
                  <a16:creationId xmlns:a16="http://schemas.microsoft.com/office/drawing/2014/main" id="{BABBD042-2F6A-4ACE-99FA-5EE673D481E5}"/>
                </a:ext>
              </a:extLst>
            </p:cNvPr>
            <p:cNvSpPr/>
            <p:nvPr/>
          </p:nvSpPr>
          <p:spPr>
            <a:xfrm>
              <a:off x="1733133" y="5441714"/>
              <a:ext cx="7878223" cy="753620"/>
            </a:xfrm>
            <a:prstGeom prst="homePlate">
              <a:avLst>
                <a:gd name="adj" fmla="val 20151"/>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defTabSz="457200"/>
              <a:r>
                <a:rPr kumimoji="0" lang="en-US" altLang="ja-JP" sz="900" dirty="0">
                  <a:latin typeface="Meiryo UI" panose="020B0604030504040204" pitchFamily="50" charset="-128"/>
                  <a:ea typeface="Meiryo UI" panose="020B0604030504040204" pitchFamily="50" charset="-128"/>
                </a:rPr>
                <a:t>	</a:t>
              </a:r>
            </a:p>
            <a:p>
              <a:pPr marL="88900" lvl="0" indent="-88900" algn="ctr" defTabSz="457200"/>
              <a:r>
                <a:rPr kumimoji="0" lang="ja-JP" altLang="en-US" sz="900" dirty="0">
                  <a:latin typeface="Meiryo UI" panose="020B0604030504040204" pitchFamily="50" charset="-128"/>
                  <a:ea typeface="Meiryo UI" panose="020B0604030504040204" pitchFamily="50" charset="-128"/>
                </a:rPr>
                <a:t>新たな情報通信技術戦略に基づき、光ネットワーク技術、光電融合技術、</a:t>
              </a:r>
              <a:endParaRPr kumimoji="0" lang="en-US" altLang="ja-JP" sz="900" dirty="0">
                <a:latin typeface="Meiryo UI" panose="020B0604030504040204" pitchFamily="50" charset="-128"/>
                <a:ea typeface="Meiryo UI" panose="020B0604030504040204" pitchFamily="50" charset="-128"/>
              </a:endParaRPr>
            </a:p>
            <a:p>
              <a:pPr marL="88900" lvl="0" indent="-88900" algn="ctr" defTabSz="457200"/>
              <a:r>
                <a:rPr kumimoji="0" lang="ja-JP" altLang="en-US" sz="900" dirty="0">
                  <a:latin typeface="Meiryo UI" panose="020B0604030504040204" pitchFamily="50" charset="-128"/>
                  <a:ea typeface="Meiryo UI" panose="020B0604030504040204" pitchFamily="50" charset="-128"/>
                </a:rPr>
                <a:t>衛星・ＨＡＰＳネットワーク技術等の研究開発を推進</a:t>
              </a:r>
            </a:p>
          </p:txBody>
        </p:sp>
        <p:sp>
          <p:nvSpPr>
            <p:cNvPr id="34" name="ホームベース 44">
              <a:extLst>
                <a:ext uri="{FF2B5EF4-FFF2-40B4-BE49-F238E27FC236}">
                  <a16:creationId xmlns:a16="http://schemas.microsoft.com/office/drawing/2014/main" id="{11310E8C-4B0E-49EE-B98E-7D5F01113BC0}"/>
                </a:ext>
              </a:extLst>
            </p:cNvPr>
            <p:cNvSpPr/>
            <p:nvPr/>
          </p:nvSpPr>
          <p:spPr>
            <a:xfrm>
              <a:off x="8049344" y="5468880"/>
              <a:ext cx="1590730" cy="432245"/>
            </a:xfrm>
            <a:prstGeom prst="homePlate">
              <a:avLst>
                <a:gd name="adj" fmla="val 19749"/>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研究成果について大阪・関西万博を</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起点として順次社会実装を目指す</a:t>
              </a:r>
            </a:p>
          </p:txBody>
        </p:sp>
        <p:sp>
          <p:nvSpPr>
            <p:cNvPr id="44" name="ホームベース 44">
              <a:extLst>
                <a:ext uri="{FF2B5EF4-FFF2-40B4-BE49-F238E27FC236}">
                  <a16:creationId xmlns:a16="http://schemas.microsoft.com/office/drawing/2014/main" id="{2E0B54D0-20C2-4093-890A-9CD5D72D2019}"/>
                </a:ext>
              </a:extLst>
            </p:cNvPr>
            <p:cNvSpPr/>
            <p:nvPr/>
          </p:nvSpPr>
          <p:spPr>
            <a:xfrm>
              <a:off x="1778669" y="5494151"/>
              <a:ext cx="1518147" cy="415353"/>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en-US" altLang="ja-JP" sz="700" dirty="0">
                  <a:latin typeface="Meiryo UI" panose="020B0604030504040204" pitchFamily="50" charset="-128"/>
                  <a:ea typeface="Meiryo UI" panose="020B0604030504040204" pitchFamily="50" charset="-128"/>
                </a:rPr>
                <a:t>Beyond 5G</a:t>
              </a:r>
              <a:r>
                <a:rPr lang="ja-JP" altLang="en-US" sz="700" dirty="0">
                  <a:latin typeface="Meiryo UI" panose="020B0604030504040204" pitchFamily="50" charset="-128"/>
                  <a:ea typeface="Meiryo UI" panose="020B0604030504040204" pitchFamily="50" charset="-128"/>
                </a:rPr>
                <a:t>に向けた新たな</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情報通信技術戦略のとりまとめ</a:t>
              </a:r>
            </a:p>
          </p:txBody>
        </p:sp>
        <p:sp>
          <p:nvSpPr>
            <p:cNvPr id="46" name="ホームベース 44">
              <a:extLst>
                <a:ext uri="{FF2B5EF4-FFF2-40B4-BE49-F238E27FC236}">
                  <a16:creationId xmlns:a16="http://schemas.microsoft.com/office/drawing/2014/main" id="{624BE2CB-2DAF-4F6F-9B01-E7A9F731C024}"/>
                </a:ext>
              </a:extLst>
            </p:cNvPr>
            <p:cNvSpPr/>
            <p:nvPr/>
          </p:nvSpPr>
          <p:spPr>
            <a:xfrm>
              <a:off x="3460417" y="5933518"/>
              <a:ext cx="6196998" cy="208623"/>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800" dirty="0">
                  <a:latin typeface="Meiryo UI" panose="020B0604030504040204" pitchFamily="50" charset="-128"/>
                  <a:ea typeface="Meiryo UI" panose="020B0604030504040204" pitchFamily="50" charset="-128"/>
                </a:rPr>
                <a:t>ITU</a:t>
              </a:r>
              <a:r>
                <a:rPr lang="ja-JP" altLang="en-US" sz="800" dirty="0" err="1">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3GPP</a:t>
              </a:r>
              <a:r>
                <a:rPr lang="ja-JP" altLang="en-US" sz="800" dirty="0">
                  <a:latin typeface="Meiryo UI" panose="020B0604030504040204" pitchFamily="50" charset="-128"/>
                  <a:ea typeface="Meiryo UI" panose="020B0604030504040204" pitchFamily="50" charset="-128"/>
                </a:rPr>
                <a:t>等で技術性能要件の検討、各国からの順次提案受付、国際標準策定</a:t>
              </a:r>
              <a:endParaRPr lang="en-US" altLang="ja-JP" sz="80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035458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584ACE7C-CDA0-4489-B42D-AB4A378C8C0F}"/>
              </a:ext>
            </a:extLst>
          </p:cNvPr>
          <p:cNvSpPr/>
          <p:nvPr/>
        </p:nvSpPr>
        <p:spPr>
          <a:xfrm>
            <a:off x="2020123" y="874059"/>
            <a:ext cx="829084" cy="5720736"/>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1500958202"/>
              </p:ext>
            </p:extLst>
          </p:nvPr>
        </p:nvGraphicFramePr>
        <p:xfrm>
          <a:off x="772849" y="360000"/>
          <a:ext cx="8203474" cy="6234795"/>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（４）デジタル社会に必要な技術の研究開発・実証の推進</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①高度情報通信環境の普及促進に向けた研究開発・実証 </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②データ活用を支える高度コンピューティング技術の研究開発・実証</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rPr>
                        <a:t>の社会実装に向けた取組の加速</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・情報処理の高度化のための次世代コンピューティング技術</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③安全・安心なデジタル社会を支える高度セキュリティ技術等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・データの耐改ざん性が高く証跡の確保に優れた技術</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6" name="ホームベース 44">
            <a:extLst>
              <a:ext uri="{FF2B5EF4-FFF2-40B4-BE49-F238E27FC236}">
                <a16:creationId xmlns:a16="http://schemas.microsoft.com/office/drawing/2014/main" id="{DF3417AE-8B29-4C84-B5C5-6C8D44FAC34D}"/>
              </a:ext>
            </a:extLst>
          </p:cNvPr>
          <p:cNvSpPr/>
          <p:nvPr/>
        </p:nvSpPr>
        <p:spPr>
          <a:xfrm>
            <a:off x="2041666" y="1367032"/>
            <a:ext cx="389654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新たな電波システムの円滑かつ迅速な導入に必要となる実世界の電波伝搬を模擬的に再</a:t>
            </a:r>
          </a:p>
          <a:p>
            <a:pPr marL="88900" indent="-88900" algn="ctr"/>
            <a:r>
              <a:rPr lang="ja-JP" altLang="en-US" sz="700">
                <a:solidFill>
                  <a:prstClr val="black"/>
                </a:solidFill>
                <a:latin typeface="Meiryo UI" panose="020B0604030504040204" pitchFamily="50" charset="-128"/>
                <a:ea typeface="Meiryo UI" panose="020B0604030504040204" pitchFamily="50" charset="-128"/>
              </a:rPr>
              <a:t>現する試験環境</a:t>
            </a:r>
            <a:r>
              <a:rPr kumimoji="0" lang="ja-JP" altLang="en-US" sz="700">
                <a:latin typeface="Meiryo UI" panose="020B0604030504040204" pitchFamily="50" charset="-128"/>
                <a:ea typeface="Meiryo UI" panose="020B0604030504040204" pitchFamily="50" charset="-128"/>
              </a:rPr>
              <a:t>に関する研究開発を推進し、試験環境</a:t>
            </a:r>
            <a:r>
              <a:rPr lang="ja-JP" altLang="en-US" sz="700">
                <a:solidFill>
                  <a:prstClr val="black"/>
                </a:solidFill>
                <a:latin typeface="Meiryo UI" panose="020B0604030504040204" pitchFamily="50" charset="-128"/>
                <a:ea typeface="Meiryo UI" panose="020B0604030504040204" pitchFamily="50" charset="-128"/>
              </a:rPr>
              <a:t>を構築</a:t>
            </a:r>
            <a:endParaRPr lang="en-US" altLang="ja-JP" sz="700">
              <a:solidFill>
                <a:prstClr val="black"/>
              </a:solidFill>
              <a:latin typeface="Meiryo UI" panose="020B0604030504040204" pitchFamily="50" charset="-128"/>
              <a:ea typeface="Meiryo UI" panose="020B0604030504040204" pitchFamily="50" charset="-128"/>
            </a:endParaRPr>
          </a:p>
        </p:txBody>
      </p:sp>
      <p:sp>
        <p:nvSpPr>
          <p:cNvPr id="7" name="ホームベース 44">
            <a:extLst>
              <a:ext uri="{FF2B5EF4-FFF2-40B4-BE49-F238E27FC236}">
                <a16:creationId xmlns:a16="http://schemas.microsoft.com/office/drawing/2014/main" id="{0E0D5D70-FC1A-4960-A868-134DE152135E}"/>
              </a:ext>
            </a:extLst>
          </p:cNvPr>
          <p:cNvSpPr/>
          <p:nvPr/>
        </p:nvSpPr>
        <p:spPr>
          <a:xfrm>
            <a:off x="2041667" y="2957183"/>
            <a:ext cx="6924533" cy="30248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800" dirty="0">
                <a:latin typeface="Meiryo UI" panose="020B0604030504040204" pitchFamily="50" charset="-128"/>
                <a:ea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rPr>
              <a:t>の信頼性向上や</a:t>
            </a:r>
            <a:r>
              <a:rPr lang="en-US" altLang="ja-JP" sz="800" dirty="0">
                <a:latin typeface="Meiryo UI" panose="020B0604030504040204" pitchFamily="50" charset="-128"/>
                <a:ea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rPr>
              <a:t>の利活用を支えるデータの充実、人材確保等の環境整備、我が国が強みを有する分野における</a:t>
            </a:r>
            <a:r>
              <a:rPr lang="en-US" altLang="ja-JP" sz="800" dirty="0">
                <a:latin typeface="Meiryo UI" panose="020B0604030504040204" pitchFamily="50" charset="-128"/>
                <a:ea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rPr>
              <a:t>の利活用の推進、</a:t>
            </a:r>
            <a:endParaRPr lang="en-US" altLang="ja-JP" sz="800" dirty="0">
              <a:latin typeface="Meiryo UI" panose="020B0604030504040204" pitchFamily="50" charset="-128"/>
              <a:ea typeface="Meiryo UI" panose="020B0604030504040204" pitchFamily="50" charset="-128"/>
            </a:endParaRPr>
          </a:p>
          <a:p>
            <a:pPr marL="88900" indent="-88900" algn="ctr"/>
            <a:r>
              <a:rPr lang="ja-JP" altLang="en-US" sz="800" dirty="0">
                <a:latin typeface="Meiryo UI" panose="020B0604030504040204" pitchFamily="50" charset="-128"/>
                <a:ea typeface="Meiryo UI" panose="020B0604030504040204" pitchFamily="50" charset="-128"/>
              </a:rPr>
              <a:t>教育改革や研究開発体制の再構築等による競争力を源泉とした社会の構築</a:t>
            </a:r>
          </a:p>
        </p:txBody>
      </p:sp>
      <p:sp>
        <p:nvSpPr>
          <p:cNvPr id="8" name="ホームベース 44">
            <a:extLst>
              <a:ext uri="{FF2B5EF4-FFF2-40B4-BE49-F238E27FC236}">
                <a16:creationId xmlns:a16="http://schemas.microsoft.com/office/drawing/2014/main" id="{A2C6D6DA-2CDD-4A28-AEEE-900BB0F7839F}"/>
              </a:ext>
            </a:extLst>
          </p:cNvPr>
          <p:cNvSpPr/>
          <p:nvPr/>
        </p:nvSpPr>
        <p:spPr>
          <a:xfrm>
            <a:off x="2036638" y="3489280"/>
            <a:ext cx="6912629" cy="27838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solidFill>
                  <a:prstClr val="black"/>
                </a:solidFill>
                <a:latin typeface="Meiryo UI" panose="020B0604030504040204" pitchFamily="50" charset="-128"/>
                <a:ea typeface="Meiryo UI" panose="020B0604030504040204" pitchFamily="50" charset="-128"/>
              </a:rPr>
              <a:t>高速化と低消費電力化を両立する次世代コンピューティング技術（量子コンピュータ等）の技術開発に取り組む</a:t>
            </a:r>
          </a:p>
        </p:txBody>
      </p:sp>
      <p:sp>
        <p:nvSpPr>
          <p:cNvPr id="9" name="ホームベース 44">
            <a:extLst>
              <a:ext uri="{FF2B5EF4-FFF2-40B4-BE49-F238E27FC236}">
                <a16:creationId xmlns:a16="http://schemas.microsoft.com/office/drawing/2014/main" id="{4B078F5B-D19B-4241-B8FF-80F8C465D87B}"/>
              </a:ext>
            </a:extLst>
          </p:cNvPr>
          <p:cNvSpPr/>
          <p:nvPr/>
        </p:nvSpPr>
        <p:spPr>
          <a:xfrm>
            <a:off x="2040829" y="5995880"/>
            <a:ext cx="693202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引き続き国内外のグループにおける先進的な取組や民間主導の活動を積極的に情報収集し、高い信頼性が求められる公共性の高い分野に導入されるシス</a:t>
            </a: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テムの技術面や運用面の課題及びその解決の方向性等に関して、更なる検討を行う</a:t>
            </a:r>
            <a:endParaRPr lang="ja-JP" altLang="en-US" sz="700" dirty="0">
              <a:latin typeface="Meiryo UI" panose="020B0604030504040204" pitchFamily="50" charset="-128"/>
              <a:ea typeface="Meiryo UI" panose="020B0604030504040204" pitchFamily="50" charset="-128"/>
            </a:endParaRPr>
          </a:p>
        </p:txBody>
      </p:sp>
      <p:sp>
        <p:nvSpPr>
          <p:cNvPr id="10" name="ホームベース 44">
            <a:extLst>
              <a:ext uri="{FF2B5EF4-FFF2-40B4-BE49-F238E27FC236}">
                <a16:creationId xmlns:a16="http://schemas.microsoft.com/office/drawing/2014/main" id="{13763204-4E5B-4D2F-BC75-069111D8715F}"/>
              </a:ext>
            </a:extLst>
          </p:cNvPr>
          <p:cNvSpPr/>
          <p:nvPr/>
        </p:nvSpPr>
        <p:spPr>
          <a:xfrm>
            <a:off x="4421199" y="1700506"/>
            <a:ext cx="4545001" cy="28060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ローカル</a:t>
            </a:r>
            <a:r>
              <a:rPr lang="en-US" altLang="ja-JP" sz="700" dirty="0">
                <a:latin typeface="Meiryo UI" panose="020B0604030504040204" pitchFamily="50" charset="-128"/>
                <a:ea typeface="Meiryo UI" panose="020B0604030504040204" pitchFamily="50" charset="-128"/>
              </a:rPr>
              <a:t>5G</a:t>
            </a:r>
            <a:r>
              <a:rPr lang="ja-JP" altLang="en-US" sz="700" dirty="0">
                <a:latin typeface="Meiryo UI" panose="020B0604030504040204" pitchFamily="50" charset="-128"/>
                <a:ea typeface="Meiryo UI" panose="020B0604030504040204" pitchFamily="50" charset="-128"/>
              </a:rPr>
              <a:t>の柔軟な運用を可能とする制度整備</a:t>
            </a:r>
            <a:endParaRPr lang="en-US" altLang="ja-JP" sz="700" strike="sngStrike" dirty="0">
              <a:solidFill>
                <a:srgbClr val="FF0000"/>
              </a:solidFill>
              <a:latin typeface="Meiryo UI" panose="020B0604030504040204" pitchFamily="50" charset="-128"/>
              <a:ea typeface="Meiryo UI" panose="020B0604030504040204" pitchFamily="50" charset="-128"/>
            </a:endParaRPr>
          </a:p>
        </p:txBody>
      </p:sp>
      <p:sp>
        <p:nvSpPr>
          <p:cNvPr id="11" name="ホームベース 44">
            <a:extLst>
              <a:ext uri="{FF2B5EF4-FFF2-40B4-BE49-F238E27FC236}">
                <a16:creationId xmlns:a16="http://schemas.microsoft.com/office/drawing/2014/main" id="{1FE4AB18-88A1-4712-BAC6-C14369490F84}"/>
              </a:ext>
            </a:extLst>
          </p:cNvPr>
          <p:cNvSpPr/>
          <p:nvPr/>
        </p:nvSpPr>
        <p:spPr>
          <a:xfrm>
            <a:off x="5952746" y="1364012"/>
            <a:ext cx="3009041" cy="28632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構築された試験環境の活用を促進するとともに、民間主導により試験環境を拡充</a:t>
            </a:r>
            <a:endParaRPr lang="en-US" altLang="ja-JP" sz="700" dirty="0">
              <a:latin typeface="Meiryo UI" panose="020B0604030504040204" pitchFamily="50" charset="-128"/>
              <a:ea typeface="Meiryo UI" panose="020B0604030504040204" pitchFamily="50" charset="-128"/>
            </a:endParaRPr>
          </a:p>
        </p:txBody>
      </p:sp>
      <p:sp>
        <p:nvSpPr>
          <p:cNvPr id="19" name="ホームベース 44">
            <a:extLst>
              <a:ext uri="{FF2B5EF4-FFF2-40B4-BE49-F238E27FC236}">
                <a16:creationId xmlns:a16="http://schemas.microsoft.com/office/drawing/2014/main" id="{FCD97D06-AB68-4695-A2E3-E1F5FF790C4B}"/>
              </a:ext>
            </a:extLst>
          </p:cNvPr>
          <p:cNvSpPr/>
          <p:nvPr/>
        </p:nvSpPr>
        <p:spPr>
          <a:xfrm>
            <a:off x="2041667" y="2038675"/>
            <a:ext cx="6920120" cy="35499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endParaRPr lang="ja-JP" altLang="en-US" sz="700" strike="sngStrike">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618867C6-1B2F-4B81-8E9A-41FD2948EA2A}"/>
              </a:ext>
            </a:extLst>
          </p:cNvPr>
          <p:cNvSpPr txBox="1"/>
          <p:nvPr/>
        </p:nvSpPr>
        <p:spPr>
          <a:xfrm>
            <a:off x="3444856" y="2004052"/>
            <a:ext cx="5431993" cy="415498"/>
          </a:xfrm>
          <a:prstGeom prst="rect">
            <a:avLst/>
          </a:prstGeom>
          <a:noFill/>
        </p:spPr>
        <p:txBody>
          <a:bodyPr wrap="square" rtlCol="0">
            <a:spAutoFit/>
          </a:bodyPr>
          <a:lstStyle/>
          <a:p>
            <a:r>
              <a:rPr lang="en-US" altLang="ja-JP" sz="700" dirty="0">
                <a:latin typeface="Meiryo UI" panose="020B0604030504040204" pitchFamily="50" charset="-128"/>
                <a:ea typeface="Meiryo UI" panose="020B0604030504040204" pitchFamily="50" charset="-128"/>
              </a:rPr>
              <a:t>Beyond 5G</a:t>
            </a:r>
            <a:r>
              <a:rPr lang="ja-JP" altLang="en-US" sz="700" dirty="0">
                <a:latin typeface="Meiryo UI" panose="020B0604030504040204" pitchFamily="50" charset="-128"/>
                <a:ea typeface="Meiryo UI" panose="020B0604030504040204" pitchFamily="50" charset="-128"/>
              </a:rPr>
              <a:t>の実現に必要となる最先端の要素技術等をいち早く確立するため、国立研究開発法人情報通信研究機構（</a:t>
            </a:r>
            <a:r>
              <a:rPr lang="en-US" altLang="ja-JP" sz="700" dirty="0">
                <a:latin typeface="Meiryo UI" panose="020B0604030504040204" pitchFamily="50" charset="-128"/>
                <a:ea typeface="Meiryo UI" panose="020B0604030504040204" pitchFamily="50" charset="-128"/>
              </a:rPr>
              <a:t>NICT</a:t>
            </a:r>
            <a:r>
              <a:rPr lang="ja-JP" altLang="en-US" sz="700" dirty="0">
                <a:latin typeface="Meiryo UI" panose="020B0604030504040204" pitchFamily="50" charset="-128"/>
                <a:ea typeface="Meiryo UI" panose="020B0604030504040204" pitchFamily="50" charset="-128"/>
              </a:rPr>
              <a:t>）に設置した研究開発基金や整備するテストベッド等の共用研究施設・設備により</a:t>
            </a:r>
            <a:r>
              <a:rPr lang="en-US" altLang="ja-JP" sz="700" dirty="0">
                <a:latin typeface="Meiryo UI" panose="020B0604030504040204" pitchFamily="50" charset="-128"/>
                <a:ea typeface="Meiryo UI" panose="020B0604030504040204" pitchFamily="50" charset="-128"/>
              </a:rPr>
              <a:t>Beyond 5G</a:t>
            </a:r>
            <a:r>
              <a:rPr lang="ja-JP" altLang="en-US" sz="700" dirty="0">
                <a:latin typeface="Meiryo UI" panose="020B0604030504040204" pitchFamily="50" charset="-128"/>
                <a:ea typeface="Meiryo UI" panose="020B0604030504040204" pitchFamily="50" charset="-128"/>
              </a:rPr>
              <a:t>の研究開発を推進するとともに、 左記技術戦略を踏まえ、それらを活用した取組と密接な連携を図りつつ、民間企業や大学等を対象として公募型研究開発を実施する。</a:t>
            </a:r>
            <a:endParaRPr lang="en-US" altLang="ja-JP" sz="700" strike="dblStrike" dirty="0">
              <a:latin typeface="Meiryo UI" panose="020B0604030504040204" pitchFamily="50" charset="-128"/>
              <a:ea typeface="Meiryo UI" panose="020B0604030504040204" pitchFamily="50" charset="-128"/>
            </a:endParaRPr>
          </a:p>
        </p:txBody>
      </p:sp>
      <p:sp>
        <p:nvSpPr>
          <p:cNvPr id="21" name="ホームベース 44">
            <a:extLst>
              <a:ext uri="{FF2B5EF4-FFF2-40B4-BE49-F238E27FC236}">
                <a16:creationId xmlns:a16="http://schemas.microsoft.com/office/drawing/2014/main" id="{69051602-4BCC-41B3-939F-93BA32EF7F40}"/>
              </a:ext>
            </a:extLst>
          </p:cNvPr>
          <p:cNvSpPr/>
          <p:nvPr/>
        </p:nvSpPr>
        <p:spPr>
          <a:xfrm>
            <a:off x="2234468" y="2041186"/>
            <a:ext cx="121038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600">
                <a:latin typeface="Meiryo UI" panose="020B0604030504040204" pitchFamily="50" charset="-128"/>
                <a:ea typeface="Meiryo UI" panose="020B0604030504040204" pitchFamily="50" charset="-128"/>
              </a:rPr>
              <a:t>Beyond 5G</a:t>
            </a:r>
            <a:r>
              <a:rPr lang="ja-JP" altLang="en-US" sz="600">
                <a:latin typeface="Meiryo UI" panose="020B0604030504040204" pitchFamily="50" charset="-128"/>
                <a:ea typeface="Meiryo UI" panose="020B0604030504040204" pitchFamily="50" charset="-128"/>
              </a:rPr>
              <a:t>に向けた情報通信</a:t>
            </a:r>
            <a:endParaRPr lang="en-US" altLang="ja-JP" sz="600">
              <a:latin typeface="Meiryo UI" panose="020B0604030504040204" pitchFamily="50" charset="-128"/>
              <a:ea typeface="Meiryo UI" panose="020B0604030504040204" pitchFamily="50" charset="-128"/>
            </a:endParaRPr>
          </a:p>
          <a:p>
            <a:pPr marL="88900" indent="-88900" algn="ctr"/>
            <a:r>
              <a:rPr lang="ja-JP" altLang="en-US" sz="600">
                <a:latin typeface="Meiryo UI" panose="020B0604030504040204" pitchFamily="50" charset="-128"/>
                <a:ea typeface="Meiryo UI" panose="020B0604030504040204" pitchFamily="50" charset="-128"/>
              </a:rPr>
              <a:t>技術戦略の在り方の検討・とりまとめ</a:t>
            </a:r>
          </a:p>
        </p:txBody>
      </p:sp>
      <p:sp>
        <p:nvSpPr>
          <p:cNvPr id="22" name="ホームベース 44">
            <a:extLst>
              <a:ext uri="{FF2B5EF4-FFF2-40B4-BE49-F238E27FC236}">
                <a16:creationId xmlns:a16="http://schemas.microsoft.com/office/drawing/2014/main" id="{57321D0E-51CF-4BA4-ADB7-0AE2BFB60A56}"/>
              </a:ext>
            </a:extLst>
          </p:cNvPr>
          <p:cNvSpPr/>
          <p:nvPr/>
        </p:nvSpPr>
        <p:spPr>
          <a:xfrm>
            <a:off x="2863746" y="5077718"/>
            <a:ext cx="4599016"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気象・地形等のリモートセンシングデータ</a:t>
            </a:r>
            <a:r>
              <a:rPr kumimoji="1" lang="ja-JP" altLang="en-US" sz="800" b="0" i="0" u="non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a:t>
            </a: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リアルタイム提供</a:t>
            </a:r>
            <a:r>
              <a:rPr kumimoji="1" lang="ja-JP" altLang="en-US" sz="800" b="0" i="0" u="non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のための</a:t>
            </a: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データ圧縮・復元技術の研究開発を推進</a:t>
            </a:r>
            <a:endPar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3" name="ホームベース 44">
            <a:extLst>
              <a:ext uri="{FF2B5EF4-FFF2-40B4-BE49-F238E27FC236}">
                <a16:creationId xmlns:a16="http://schemas.microsoft.com/office/drawing/2014/main" id="{C9B94A33-82DC-428F-B9AA-DAC7C070EC15}"/>
              </a:ext>
            </a:extLst>
          </p:cNvPr>
          <p:cNvSpPr/>
          <p:nvPr/>
        </p:nvSpPr>
        <p:spPr>
          <a:xfrm>
            <a:off x="7494270" y="5080000"/>
            <a:ext cx="148205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研究開発成果を活用した仕組みを</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早期に導入・展開</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4" name="ホームベース 44">
            <a:extLst>
              <a:ext uri="{FF2B5EF4-FFF2-40B4-BE49-F238E27FC236}">
                <a16:creationId xmlns:a16="http://schemas.microsoft.com/office/drawing/2014/main" id="{DB8E9DF6-4CC3-498A-B4F3-5E2DB6D00738}"/>
              </a:ext>
            </a:extLst>
          </p:cNvPr>
          <p:cNvSpPr/>
          <p:nvPr/>
        </p:nvSpPr>
        <p:spPr>
          <a:xfrm>
            <a:off x="2036637" y="5077718"/>
            <a:ext cx="81256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体制構築</a:t>
            </a:r>
            <a:endPar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5" name="ホームベース 44">
            <a:extLst>
              <a:ext uri="{FF2B5EF4-FFF2-40B4-BE49-F238E27FC236}">
                <a16:creationId xmlns:a16="http://schemas.microsoft.com/office/drawing/2014/main" id="{E27D103C-B0CA-4612-ADD1-3ABD484D63F0}"/>
              </a:ext>
            </a:extLst>
          </p:cNvPr>
          <p:cNvSpPr/>
          <p:nvPr/>
        </p:nvSpPr>
        <p:spPr>
          <a:xfrm>
            <a:off x="2047179" y="3855409"/>
            <a:ext cx="2357505" cy="33449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革新的</a:t>
            </a:r>
            <a:r>
              <a:rPr lang="en-US" altLang="ja-JP" sz="800" dirty="0">
                <a:latin typeface="Meiryo UI" panose="020B0604030504040204" pitchFamily="50" charset="-128"/>
                <a:ea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rPr>
              <a:t>エッジコンピューティング技術の開発</a:t>
            </a:r>
          </a:p>
        </p:txBody>
      </p:sp>
      <p:sp>
        <p:nvSpPr>
          <p:cNvPr id="27" name="ホームベース 44">
            <a:extLst>
              <a:ext uri="{FF2B5EF4-FFF2-40B4-BE49-F238E27FC236}">
                <a16:creationId xmlns:a16="http://schemas.microsoft.com/office/drawing/2014/main" id="{ABD22D01-11D7-4107-9246-878EF7FA6CCC}"/>
              </a:ext>
            </a:extLst>
          </p:cNvPr>
          <p:cNvSpPr/>
          <p:nvPr/>
        </p:nvSpPr>
        <p:spPr>
          <a:xfrm>
            <a:off x="2863745" y="4222044"/>
            <a:ext cx="458917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エッジ領域におけるヘテロジニアスデバイスのための技術開発</a:t>
            </a:r>
          </a:p>
        </p:txBody>
      </p:sp>
      <p:sp>
        <p:nvSpPr>
          <p:cNvPr id="29" name="ホームベース 44">
            <a:extLst>
              <a:ext uri="{FF2B5EF4-FFF2-40B4-BE49-F238E27FC236}">
                <a16:creationId xmlns:a16="http://schemas.microsoft.com/office/drawing/2014/main" id="{1DDD3D82-44B5-4B30-A03A-DB3DF9670295}"/>
              </a:ext>
            </a:extLst>
          </p:cNvPr>
          <p:cNvSpPr/>
          <p:nvPr/>
        </p:nvSpPr>
        <p:spPr>
          <a:xfrm>
            <a:off x="4425775" y="3851298"/>
            <a:ext cx="4537665" cy="347803"/>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defTabSz="1042873"/>
            <a:r>
              <a:rPr kumimoji="1" lang="en-US" altLang="ja-JP" sz="800" dirty="0">
                <a:latin typeface="Meiryo UI" panose="020B0604030504040204" pitchFamily="50" charset="-128"/>
                <a:ea typeface="Meiryo UI" panose="020B0604030504040204" pitchFamily="50" charset="-128"/>
              </a:rPr>
              <a:t>AI</a:t>
            </a:r>
            <a:r>
              <a:rPr kumimoji="1" lang="ja-JP" altLang="ja-JP" sz="800" dirty="0">
                <a:latin typeface="Meiryo UI" panose="020B0604030504040204" pitchFamily="50" charset="-128"/>
                <a:ea typeface="Meiryo UI" panose="020B0604030504040204" pitchFamily="50" charset="-128"/>
              </a:rPr>
              <a:t>エッジコンピューティングに資する技術の更なる開発</a:t>
            </a:r>
            <a:endParaRPr kumimoji="1" lang="ja-JP" altLang="en-US" sz="800" dirty="0">
              <a:latin typeface="Meiryo UI" panose="020B0604030504040204" pitchFamily="50" charset="-128"/>
              <a:ea typeface="Meiryo UI" panose="020B0604030504040204" pitchFamily="50" charset="-128"/>
            </a:endParaRPr>
          </a:p>
        </p:txBody>
      </p:sp>
      <p:sp>
        <p:nvSpPr>
          <p:cNvPr id="30" name="ホームベース 44">
            <a:extLst>
              <a:ext uri="{FF2B5EF4-FFF2-40B4-BE49-F238E27FC236}">
                <a16:creationId xmlns:a16="http://schemas.microsoft.com/office/drawing/2014/main" id="{42C6E28E-AD90-49AA-8206-DED557E6F322}"/>
              </a:ext>
            </a:extLst>
          </p:cNvPr>
          <p:cNvSpPr/>
          <p:nvPr/>
        </p:nvSpPr>
        <p:spPr>
          <a:xfrm>
            <a:off x="2041667" y="4542181"/>
            <a:ext cx="6920119" cy="252349"/>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量子コンピュータ時代においても通信内容を秘匿化することが可能な量子暗号通信をはじめとした量子セキュリティ・ネットワークに関する研究開発や社会実装の推進</a:t>
            </a:r>
          </a:p>
        </p:txBody>
      </p:sp>
      <p:sp>
        <p:nvSpPr>
          <p:cNvPr id="32" name="ホームベース 44">
            <a:extLst>
              <a:ext uri="{FF2B5EF4-FFF2-40B4-BE49-F238E27FC236}">
                <a16:creationId xmlns:a16="http://schemas.microsoft.com/office/drawing/2014/main" id="{0D1C7935-3CEB-4561-9360-A4670A81227B}"/>
              </a:ext>
            </a:extLst>
          </p:cNvPr>
          <p:cNvSpPr/>
          <p:nvPr/>
        </p:nvSpPr>
        <p:spPr>
          <a:xfrm>
            <a:off x="2047179" y="1700815"/>
            <a:ext cx="2346964" cy="281371"/>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ローカル</a:t>
            </a:r>
            <a:r>
              <a:rPr lang="en-US" altLang="ja-JP" sz="700">
                <a:latin typeface="Meiryo UI" panose="020B0604030504040204" pitchFamily="50" charset="-128"/>
                <a:ea typeface="Meiryo UI" panose="020B0604030504040204" pitchFamily="50" charset="-128"/>
              </a:rPr>
              <a:t>5G</a:t>
            </a:r>
            <a:r>
              <a:rPr lang="ja-JP" altLang="en-US" sz="700">
                <a:latin typeface="Meiryo UI" panose="020B0604030504040204" pitchFamily="50" charset="-128"/>
                <a:ea typeface="Meiryo UI" panose="020B0604030504040204" pitchFamily="50" charset="-128"/>
              </a:rPr>
              <a:t>に関する実証を</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引き続き推進</a:t>
            </a:r>
          </a:p>
        </p:txBody>
      </p:sp>
      <p:sp>
        <p:nvSpPr>
          <p:cNvPr id="33" name="正方形/長方形 32">
            <a:extLst>
              <a:ext uri="{FF2B5EF4-FFF2-40B4-BE49-F238E27FC236}">
                <a16:creationId xmlns:a16="http://schemas.microsoft.com/office/drawing/2014/main" id="{8CDE927C-D6DA-4A36-AAA1-C0C8BDA80BA0}"/>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5696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E53E0EEC-A30D-46C7-81F5-DEB8406ABF9F}"/>
              </a:ext>
            </a:extLst>
          </p:cNvPr>
          <p:cNvSpPr/>
          <p:nvPr/>
        </p:nvSpPr>
        <p:spPr>
          <a:xfrm>
            <a:off x="1915460" y="862251"/>
            <a:ext cx="841148" cy="5568013"/>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687499958"/>
              </p:ext>
            </p:extLst>
          </p:nvPr>
        </p:nvGraphicFramePr>
        <p:xfrm>
          <a:off x="672365"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６．デジタル社会のライフスタイル・人材</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a:t>
                      </a:r>
                      <a:r>
                        <a:rPr lang="ja-JP" altLang="en-US" sz="800" b="1" dirty="0">
                          <a:solidFill>
                            <a:schemeClr val="tx1"/>
                          </a:solidFill>
                          <a:latin typeface="Meiryo UI" panose="020B0604030504040204" pitchFamily="50" charset="-128"/>
                          <a:ea typeface="Meiryo UI" panose="020B0604030504040204" pitchFamily="50" charset="-128"/>
                        </a:rPr>
                        <a:t>２）デジタル人材の育成・確保</a:t>
                      </a:r>
                      <a:endParaRPr lang="en-US" altLang="ja-JP" sz="8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①デジタルリテラシーの向上</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②デジタル専門人材の育成・確保</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デジタル人材育成プラットフォームの構築</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民間人材育成の推進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9D753D9C-866E-456A-99C8-23D65F45CC17}"/>
              </a:ext>
            </a:extLst>
          </p:cNvPr>
          <p:cNvSpPr/>
          <p:nvPr/>
        </p:nvSpPr>
        <p:spPr>
          <a:xfrm>
            <a:off x="1942703" y="3774627"/>
            <a:ext cx="691859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教育訓練給付における</a:t>
            </a:r>
            <a:r>
              <a:rPr lang="ja-JP" altLang="en-US" sz="700" dirty="0">
                <a:latin typeface="Meiryo UI" panose="020B0604030504040204" pitchFamily="50" charset="-128"/>
                <a:ea typeface="Meiryo UI" panose="020B0604030504040204" pitchFamily="50" charset="-128"/>
              </a:rPr>
              <a:t>デジタル分</a:t>
            </a:r>
            <a:r>
              <a:rPr lang="ja-JP" altLang="en-US" sz="700" dirty="0">
                <a:solidFill>
                  <a:prstClr val="black"/>
                </a:solidFill>
                <a:latin typeface="Meiryo UI" panose="020B0604030504040204" pitchFamily="50" charset="-128"/>
                <a:ea typeface="Meiryo UI" panose="020B0604030504040204" pitchFamily="50" charset="-128"/>
              </a:rPr>
              <a:t>野の講座充実に向けた関係府省の連携の推進や職業訓練（離職者訓練、在職者訓練）のデジタル関連分野への重点化等により、</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第四次産業革命などデジタル技術の進展を踏まえたニーズに応じた人材育成を強化する</a:t>
            </a:r>
          </a:p>
        </p:txBody>
      </p:sp>
      <p:sp>
        <p:nvSpPr>
          <p:cNvPr id="7" name="ホームベース 44">
            <a:extLst>
              <a:ext uri="{FF2B5EF4-FFF2-40B4-BE49-F238E27FC236}">
                <a16:creationId xmlns:a16="http://schemas.microsoft.com/office/drawing/2014/main" id="{8E5077FD-9E7F-44CD-B456-5DAD3878EBBC}"/>
              </a:ext>
            </a:extLst>
          </p:cNvPr>
          <p:cNvSpPr/>
          <p:nvPr/>
        </p:nvSpPr>
        <p:spPr>
          <a:xfrm>
            <a:off x="1933995" y="5363095"/>
            <a:ext cx="6923309" cy="2200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700">
                <a:latin typeface="Meiryo UI" panose="020B0604030504040204" pitchFamily="50" charset="-128"/>
                <a:ea typeface="Meiryo UI" panose="020B0604030504040204" pitchFamily="50" charset="-128"/>
              </a:rPr>
              <a:t>IPA </a:t>
            </a:r>
            <a:r>
              <a:rPr lang="ja-JP" altLang="en-US" sz="700">
                <a:latin typeface="Meiryo UI" panose="020B0604030504040204" pitchFamily="50" charset="-128"/>
                <a:ea typeface="Meiryo UI" panose="020B0604030504040204" pitchFamily="50" charset="-128"/>
              </a:rPr>
              <a:t>では、</a:t>
            </a:r>
            <a:r>
              <a:rPr lang="en-US" altLang="ja-JP" sz="700">
                <a:latin typeface="Meiryo UI" panose="020B0604030504040204" pitchFamily="50" charset="-128"/>
                <a:ea typeface="Meiryo UI" panose="020B0604030504040204" pitchFamily="50" charset="-128"/>
              </a:rPr>
              <a:t>DADC </a:t>
            </a:r>
            <a:r>
              <a:rPr lang="ja-JP" altLang="en-US" sz="700">
                <a:latin typeface="Meiryo UI" panose="020B0604030504040204" pitchFamily="50" charset="-128"/>
                <a:ea typeface="Meiryo UI" panose="020B0604030504040204" pitchFamily="50" charset="-128"/>
              </a:rPr>
              <a:t>において、民間事業者がデータを組織・産業横断的に活用するためのアーキテクチャの設計を主導できる専門家を育成するとともに、産業サイバーセキュ</a:t>
            </a:r>
          </a:p>
          <a:p>
            <a:pPr marL="88900" indent="-88900" algn="ctr"/>
            <a:r>
              <a:rPr lang="ja-JP" altLang="en-US" sz="700">
                <a:latin typeface="Meiryo UI" panose="020B0604030504040204" pitchFamily="50" charset="-128"/>
                <a:ea typeface="Meiryo UI" panose="020B0604030504040204" pitchFamily="50" charset="-128"/>
              </a:rPr>
              <a:t>リティセンターにおいて、サイバーセキュリティ対策を担う人材育成プログラムを実施</a:t>
            </a:r>
          </a:p>
        </p:txBody>
      </p:sp>
      <p:sp>
        <p:nvSpPr>
          <p:cNvPr id="10" name="ホームベース 44">
            <a:extLst>
              <a:ext uri="{FF2B5EF4-FFF2-40B4-BE49-F238E27FC236}">
                <a16:creationId xmlns:a16="http://schemas.microsoft.com/office/drawing/2014/main" id="{D4242822-3F7A-495B-9BA0-CE78CE58E650}"/>
              </a:ext>
            </a:extLst>
          </p:cNvPr>
          <p:cNvSpPr/>
          <p:nvPr/>
        </p:nvSpPr>
        <p:spPr>
          <a:xfrm>
            <a:off x="1942703" y="2515046"/>
            <a:ext cx="6914607" cy="28032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社会人向けの実践的なプログラムの開発・拡充やリカレント教育を支える専門人材の育成、リカレント教育推進のための情報発信等の学習基盤に関する整備に向けた取</a:t>
            </a:r>
          </a:p>
          <a:p>
            <a:pPr marL="88900" indent="-88900" algn="ctr"/>
            <a:r>
              <a:rPr lang="ja-JP" altLang="en-US" sz="700">
                <a:solidFill>
                  <a:prstClr val="black"/>
                </a:solidFill>
                <a:latin typeface="Meiryo UI" panose="020B0604030504040204" pitchFamily="50" charset="-128"/>
                <a:ea typeface="Meiryo UI" panose="020B0604030504040204" pitchFamily="50" charset="-128"/>
              </a:rPr>
              <a:t>組を実施することで、産学連携による社会のニーズに即した </a:t>
            </a:r>
            <a:r>
              <a:rPr lang="en-US" altLang="ja-JP" sz="700">
                <a:solidFill>
                  <a:prstClr val="black"/>
                </a:solidFill>
                <a:latin typeface="Meiryo UI" panose="020B0604030504040204" pitchFamily="50" charset="-128"/>
                <a:ea typeface="Meiryo UI" panose="020B0604030504040204" pitchFamily="50" charset="-128"/>
              </a:rPr>
              <a:t>ICT </a:t>
            </a:r>
            <a:r>
              <a:rPr lang="ja-JP" altLang="en-US" sz="700">
                <a:solidFill>
                  <a:prstClr val="black"/>
                </a:solidFill>
                <a:latin typeface="Meiryo UI" panose="020B0604030504040204" pitchFamily="50" charset="-128"/>
                <a:ea typeface="Meiryo UI" panose="020B0604030504040204" pitchFamily="50" charset="-128"/>
              </a:rPr>
              <a:t>スキルの習得のためのプログラムなど、大学や専門学校等における実践的なプログラムを充実する</a:t>
            </a:r>
          </a:p>
        </p:txBody>
      </p:sp>
      <p:sp>
        <p:nvSpPr>
          <p:cNvPr id="14" name="ホームベース 44">
            <a:extLst>
              <a:ext uri="{FF2B5EF4-FFF2-40B4-BE49-F238E27FC236}">
                <a16:creationId xmlns:a16="http://schemas.microsoft.com/office/drawing/2014/main" id="{0F2DA48D-A385-4CC8-8504-86FC237E05C5}"/>
              </a:ext>
            </a:extLst>
          </p:cNvPr>
          <p:cNvSpPr/>
          <p:nvPr/>
        </p:nvSpPr>
        <p:spPr>
          <a:xfrm>
            <a:off x="1946695" y="1517317"/>
            <a:ext cx="6932024" cy="90650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全ての国民がデジタルリテラシーを向上させることができるよう、「情報活用能力」の「学習の基盤となる資質・能力」としての位置付け、小学校におけるプログラミング教育の必修</a:t>
            </a:r>
          </a:p>
          <a:p>
            <a:pPr marL="88900" indent="-88900" algn="ctr"/>
            <a:r>
              <a:rPr lang="ja-JP" altLang="en-US" sz="700">
                <a:solidFill>
                  <a:prstClr val="black"/>
                </a:solidFill>
                <a:latin typeface="Meiryo UI" panose="020B0604030504040204" pitchFamily="50" charset="-128"/>
                <a:ea typeface="Meiryo UI" panose="020B0604030504040204" pitchFamily="50" charset="-128"/>
              </a:rPr>
              <a:t>化、中学校におけるプログラミング教育の内容の充実、高等学校における情報科の共通必履修科目「情報</a:t>
            </a:r>
            <a:r>
              <a:rPr lang="en-US" altLang="ja-JP" sz="700">
                <a:solidFill>
                  <a:prstClr val="black"/>
                </a:solidFill>
                <a:latin typeface="Meiryo UI" panose="020B0604030504040204" pitchFamily="50" charset="-128"/>
                <a:ea typeface="Meiryo UI" panose="020B0604030504040204" pitchFamily="50" charset="-128"/>
              </a:rPr>
              <a:t>Ⅰ</a:t>
            </a:r>
            <a:r>
              <a:rPr lang="ja-JP" altLang="en-US" sz="700">
                <a:solidFill>
                  <a:prstClr val="black"/>
                </a:solidFill>
                <a:latin typeface="Meiryo UI" panose="020B0604030504040204" pitchFamily="50" charset="-128"/>
                <a:ea typeface="Meiryo UI" panose="020B0604030504040204" pitchFamily="50" charset="-128"/>
              </a:rPr>
              <a:t>」の新設を盛り込んだ新学習指導要領に基づく取組を着実に実施する</a:t>
            </a:r>
          </a:p>
        </p:txBody>
      </p:sp>
      <p:sp>
        <p:nvSpPr>
          <p:cNvPr id="15" name="ホームベース 44">
            <a:extLst>
              <a:ext uri="{FF2B5EF4-FFF2-40B4-BE49-F238E27FC236}">
                <a16:creationId xmlns:a16="http://schemas.microsoft.com/office/drawing/2014/main" id="{0ABE375D-E3C0-4ACF-B28E-CBA087A774CC}"/>
              </a:ext>
            </a:extLst>
          </p:cNvPr>
          <p:cNvSpPr/>
          <p:nvPr/>
        </p:nvSpPr>
        <p:spPr>
          <a:xfrm>
            <a:off x="1946694" y="2846443"/>
            <a:ext cx="6914607" cy="830243"/>
          </a:xfrm>
          <a:prstGeom prst="homePlate">
            <a:avLst>
              <a:gd name="adj" fmla="val 24993"/>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児童生徒の情報活用能力の定量的測定のための調査を実施するとともに、情報モラル教育の充実に向けた取組を推進する</a:t>
            </a:r>
          </a:p>
        </p:txBody>
      </p:sp>
      <p:sp>
        <p:nvSpPr>
          <p:cNvPr id="16" name="ホームベース 44">
            <a:extLst>
              <a:ext uri="{FF2B5EF4-FFF2-40B4-BE49-F238E27FC236}">
                <a16:creationId xmlns:a16="http://schemas.microsoft.com/office/drawing/2014/main" id="{39F47C7B-DEA0-473B-9D83-F4653C894DA7}"/>
              </a:ext>
            </a:extLst>
          </p:cNvPr>
          <p:cNvSpPr/>
          <p:nvPr/>
        </p:nvSpPr>
        <p:spPr>
          <a:xfrm>
            <a:off x="1989279" y="1817843"/>
            <a:ext cx="82304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研修用教材、実践事例集等の周知</a:t>
            </a:r>
          </a:p>
        </p:txBody>
      </p:sp>
      <p:sp>
        <p:nvSpPr>
          <p:cNvPr id="17" name="ホームベース 44">
            <a:extLst>
              <a:ext uri="{FF2B5EF4-FFF2-40B4-BE49-F238E27FC236}">
                <a16:creationId xmlns:a16="http://schemas.microsoft.com/office/drawing/2014/main" id="{D382962F-66FE-4D2D-878F-8BF2C6AC596C}"/>
              </a:ext>
            </a:extLst>
          </p:cNvPr>
          <p:cNvSpPr/>
          <p:nvPr/>
        </p:nvSpPr>
        <p:spPr>
          <a:xfrm>
            <a:off x="1989279" y="2119291"/>
            <a:ext cx="6698179"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小・中・高の新学習指導要領の着実な実施</a:t>
            </a:r>
          </a:p>
        </p:txBody>
      </p:sp>
      <p:sp>
        <p:nvSpPr>
          <p:cNvPr id="18" name="ホームベース 44">
            <a:extLst>
              <a:ext uri="{FF2B5EF4-FFF2-40B4-BE49-F238E27FC236}">
                <a16:creationId xmlns:a16="http://schemas.microsoft.com/office/drawing/2014/main" id="{8FDAAE51-D03C-4AAE-9669-EB825DB41761}"/>
              </a:ext>
            </a:extLst>
          </p:cNvPr>
          <p:cNvSpPr/>
          <p:nvPr/>
        </p:nvSpPr>
        <p:spPr>
          <a:xfrm>
            <a:off x="1989279" y="3039537"/>
            <a:ext cx="224640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情報活用能力調査の実施・公表</a:t>
            </a:r>
            <a:endParaRPr lang="en-US" altLang="ja-JP" sz="800" dirty="0">
              <a:latin typeface="Meiryo UI" panose="020B0604030504040204" pitchFamily="50" charset="-128"/>
              <a:ea typeface="Meiryo UI" panose="020B0604030504040204" pitchFamily="50" charset="-128"/>
            </a:endParaRPr>
          </a:p>
        </p:txBody>
      </p:sp>
      <p:sp>
        <p:nvSpPr>
          <p:cNvPr id="19" name="ホームベース 44">
            <a:extLst>
              <a:ext uri="{FF2B5EF4-FFF2-40B4-BE49-F238E27FC236}">
                <a16:creationId xmlns:a16="http://schemas.microsoft.com/office/drawing/2014/main" id="{97DBE60C-A692-4CCA-9876-BEF6B93F26A2}"/>
              </a:ext>
            </a:extLst>
          </p:cNvPr>
          <p:cNvSpPr/>
          <p:nvPr/>
        </p:nvSpPr>
        <p:spPr>
          <a:xfrm>
            <a:off x="1989279" y="3358258"/>
            <a:ext cx="669817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最新の動向を踏まえた情報モラル教育に関するコンテンツの充実・普及</a:t>
            </a:r>
            <a:endParaRPr lang="en-US" altLang="ja-JP" sz="900" dirty="0">
              <a:latin typeface="Meiryo UI" panose="020B0604030504040204" pitchFamily="50" charset="-128"/>
              <a:ea typeface="Meiryo UI" panose="020B0604030504040204" pitchFamily="50" charset="-128"/>
            </a:endParaRPr>
          </a:p>
        </p:txBody>
      </p:sp>
      <p:sp>
        <p:nvSpPr>
          <p:cNvPr id="20" name="ホームベース 44">
            <a:extLst>
              <a:ext uri="{FF2B5EF4-FFF2-40B4-BE49-F238E27FC236}">
                <a16:creationId xmlns:a16="http://schemas.microsoft.com/office/drawing/2014/main" id="{94371412-50F3-4ED5-BFCE-F7753CBCF0F0}"/>
              </a:ext>
            </a:extLst>
          </p:cNvPr>
          <p:cNvSpPr/>
          <p:nvPr/>
        </p:nvSpPr>
        <p:spPr>
          <a:xfrm>
            <a:off x="4418560" y="3039537"/>
            <a:ext cx="426889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調査結果を踏まえて内容の改善、情報活用能力調査の継続</a:t>
            </a:r>
            <a:endParaRPr lang="en-US" altLang="ja-JP" sz="800" dirty="0">
              <a:latin typeface="Meiryo UI" panose="020B0604030504040204" pitchFamily="50" charset="-128"/>
              <a:ea typeface="Meiryo UI" panose="020B0604030504040204" pitchFamily="50" charset="-128"/>
            </a:endParaRPr>
          </a:p>
        </p:txBody>
      </p:sp>
      <p:sp>
        <p:nvSpPr>
          <p:cNvPr id="21" name="ホームベース 44">
            <a:extLst>
              <a:ext uri="{FF2B5EF4-FFF2-40B4-BE49-F238E27FC236}">
                <a16:creationId xmlns:a16="http://schemas.microsoft.com/office/drawing/2014/main" id="{A25D485E-243B-447B-8BEA-A3BE8D9B6303}"/>
              </a:ext>
            </a:extLst>
          </p:cNvPr>
          <p:cNvSpPr/>
          <p:nvPr/>
        </p:nvSpPr>
        <p:spPr>
          <a:xfrm>
            <a:off x="1937990" y="5642691"/>
            <a:ext cx="6932020" cy="2200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NICT</a:t>
            </a: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のナショナルサイバートレーニングセンターにおいて、サイバー攻撃に対処可能なセキュリティ人材を育成</a:t>
            </a:r>
          </a:p>
        </p:txBody>
      </p:sp>
      <p:sp>
        <p:nvSpPr>
          <p:cNvPr id="22" name="ホームベース 44">
            <a:extLst>
              <a:ext uri="{FF2B5EF4-FFF2-40B4-BE49-F238E27FC236}">
                <a16:creationId xmlns:a16="http://schemas.microsoft.com/office/drawing/2014/main" id="{24D31DD3-C011-4B47-8ED2-DDCC87BA2B76}"/>
              </a:ext>
            </a:extLst>
          </p:cNvPr>
          <p:cNvSpPr/>
          <p:nvPr/>
        </p:nvSpPr>
        <p:spPr>
          <a:xfrm>
            <a:off x="4312323" y="5907972"/>
            <a:ext cx="4540274" cy="2200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NICT</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のサイバーセキュリティネクサス（</a:t>
            </a: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CYNEX</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）において、構築したサイバーセキュリティ人材を育成するための共通基盤を基に、</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産学における自立的な人材育成の支援を行う</a:t>
            </a:r>
          </a:p>
        </p:txBody>
      </p:sp>
      <p:sp>
        <p:nvSpPr>
          <p:cNvPr id="23" name="ホームベース 44">
            <a:extLst>
              <a:ext uri="{FF2B5EF4-FFF2-40B4-BE49-F238E27FC236}">
                <a16:creationId xmlns:a16="http://schemas.microsoft.com/office/drawing/2014/main" id="{C8A3A482-E51D-4116-992B-7689D6C970F5}"/>
              </a:ext>
            </a:extLst>
          </p:cNvPr>
          <p:cNvSpPr/>
          <p:nvPr/>
        </p:nvSpPr>
        <p:spPr>
          <a:xfrm>
            <a:off x="1935676" y="5901647"/>
            <a:ext cx="2356431" cy="2200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en-US" altLang="ja-JP" sz="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NICT</a:t>
            </a:r>
            <a:r>
              <a:rPr kumimoji="1" lang="ja-JP" altLang="en-US" sz="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のサイバーセキュリティネクサス（</a:t>
            </a:r>
            <a:r>
              <a:rPr kumimoji="1" lang="en-US" altLang="ja-JP" sz="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CYNEX</a:t>
            </a:r>
            <a:r>
              <a:rPr kumimoji="1" lang="ja-JP" altLang="en-US" sz="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a:t>
            </a:r>
            <a:endParaRPr kumimoji="1" lang="en-US" altLang="ja-JP" sz="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サイバーセキュリティ人材を育成するための共通基盤を構築し、試験運用を実施</a:t>
            </a:r>
          </a:p>
        </p:txBody>
      </p:sp>
      <p:sp>
        <p:nvSpPr>
          <p:cNvPr id="25" name="ホームベース 44">
            <a:extLst>
              <a:ext uri="{FF2B5EF4-FFF2-40B4-BE49-F238E27FC236}">
                <a16:creationId xmlns:a16="http://schemas.microsoft.com/office/drawing/2014/main" id="{6715F1BF-751F-4F46-B849-30A1AD2AD300}"/>
              </a:ext>
            </a:extLst>
          </p:cNvPr>
          <p:cNvSpPr/>
          <p:nvPr/>
        </p:nvSpPr>
        <p:spPr>
          <a:xfrm>
            <a:off x="1934686" y="4304268"/>
            <a:ext cx="6923309" cy="504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経済界や教育機関等と協力して、教育コンテンツやカリキュラムの整備、実践的な学びの場の提供等を行うデジタル人材育成プラットフォームを構築し、</a:t>
            </a:r>
            <a:endParaRPr lang="en-US" altLang="ja-JP" sz="70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a:solidFill>
                  <a:prstClr val="black"/>
                </a:solidFill>
                <a:latin typeface="Meiryo UI" panose="020B0604030504040204" pitchFamily="50" charset="-128"/>
                <a:ea typeface="Meiryo UI" panose="020B0604030504040204" pitchFamily="50" charset="-128"/>
              </a:rPr>
              <a:t>地方におけるデジタル人材育成の取組とも連携する</a:t>
            </a:r>
            <a:endParaRPr lang="en-US" altLang="ja-JP" sz="70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a:solidFill>
                  <a:prstClr val="black"/>
                </a:solidFill>
                <a:latin typeface="Meiryo UI" panose="020B0604030504040204" pitchFamily="50" charset="-128"/>
                <a:ea typeface="Meiryo UI" panose="020B0604030504040204" pitchFamily="50" charset="-128"/>
              </a:rPr>
              <a:t>数理・データサイエンス・</a:t>
            </a:r>
            <a:r>
              <a:rPr lang="en-US" altLang="ja-JP" sz="700">
                <a:solidFill>
                  <a:prstClr val="black"/>
                </a:solidFill>
                <a:latin typeface="Meiryo UI" panose="020B0604030504040204" pitchFamily="50" charset="-128"/>
                <a:ea typeface="Meiryo UI" panose="020B0604030504040204" pitchFamily="50" charset="-128"/>
              </a:rPr>
              <a:t>AI </a:t>
            </a:r>
            <a:r>
              <a:rPr lang="ja-JP" altLang="en-US" sz="700">
                <a:solidFill>
                  <a:prstClr val="black"/>
                </a:solidFill>
                <a:latin typeface="Meiryo UI" panose="020B0604030504040204" pitchFamily="50" charset="-128"/>
                <a:ea typeface="Meiryo UI" panose="020B0604030504040204" pitchFamily="50" charset="-128"/>
              </a:rPr>
              <a:t>のモデルカリキュラムを踏まえた教材等を全国の大学及び高等専門学校に展開し、リテラシーレベルに加え、文理を問わず自らの専門分野へ応用する基礎力の習得を</a:t>
            </a:r>
            <a:endParaRPr lang="en-US" altLang="ja-JP" sz="70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a:solidFill>
                  <a:prstClr val="black"/>
                </a:solidFill>
                <a:latin typeface="Meiryo UI" panose="020B0604030504040204" pitchFamily="50" charset="-128"/>
                <a:ea typeface="Meiryo UI" panose="020B0604030504040204" pitchFamily="50" charset="-128"/>
              </a:rPr>
              <a:t>進めるとともに、教えられるトップ人材層育成に向けた国際競争力のある分野横断型の博士課程教育プログラムの創設、人文社会系大学院教育におけるダブルメジャーを促進する</a:t>
            </a:r>
          </a:p>
        </p:txBody>
      </p:sp>
      <p:sp>
        <p:nvSpPr>
          <p:cNvPr id="27" name="ホームベース 44">
            <a:extLst>
              <a:ext uri="{FF2B5EF4-FFF2-40B4-BE49-F238E27FC236}">
                <a16:creationId xmlns:a16="http://schemas.microsoft.com/office/drawing/2014/main" id="{076BECE3-C2D4-4E4C-BD4E-83FDF47EE107}"/>
              </a:ext>
            </a:extLst>
          </p:cNvPr>
          <p:cNvSpPr/>
          <p:nvPr/>
        </p:nvSpPr>
        <p:spPr>
          <a:xfrm>
            <a:off x="2763291" y="4850177"/>
            <a:ext cx="6106719" cy="248171"/>
          </a:xfrm>
          <a:prstGeom prst="homePlate">
            <a:avLst>
              <a:gd name="adj" fmla="val 36064"/>
            </a:avLst>
          </a:prstGeom>
          <a:solidFill>
            <a:srgbClr val="DBEEF4"/>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デジタル人材育成プラットフォームの運営</a:t>
            </a:r>
          </a:p>
        </p:txBody>
      </p:sp>
      <p:sp>
        <p:nvSpPr>
          <p:cNvPr id="29" name="正方形/長方形 28">
            <a:extLst>
              <a:ext uri="{FF2B5EF4-FFF2-40B4-BE49-F238E27FC236}">
                <a16:creationId xmlns:a16="http://schemas.microsoft.com/office/drawing/2014/main" id="{5B18A39B-AE0B-4ADB-818D-D7D95AE37A48}"/>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156644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a:extLst>
              <a:ext uri="{FF2B5EF4-FFF2-40B4-BE49-F238E27FC236}">
                <a16:creationId xmlns:a16="http://schemas.microsoft.com/office/drawing/2014/main" id="{FBA97ACD-565A-466A-80F2-604D7FD21DCB}"/>
              </a:ext>
            </a:extLst>
          </p:cNvPr>
          <p:cNvSpPr/>
          <p:nvPr/>
        </p:nvSpPr>
        <p:spPr>
          <a:xfrm>
            <a:off x="2026890" y="867334"/>
            <a:ext cx="841148" cy="5568013"/>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3989139886"/>
              </p:ext>
            </p:extLst>
          </p:nvPr>
        </p:nvGraphicFramePr>
        <p:xfrm>
          <a:off x="792945"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a:latin typeface="Meiryo UI" panose="020B0604030504040204" pitchFamily="50" charset="-128"/>
                          <a:ea typeface="Meiryo UI" panose="020B0604030504040204" pitchFamily="50" charset="-128"/>
                        </a:rPr>
                        <a:t>（</a:t>
                      </a:r>
                      <a:r>
                        <a:rPr lang="ja-JP" altLang="en-US" sz="800" b="1">
                          <a:solidFill>
                            <a:schemeClr val="tx1"/>
                          </a:solidFill>
                          <a:latin typeface="Meiryo UI" panose="020B0604030504040204" pitchFamily="50" charset="-128"/>
                          <a:ea typeface="Meiryo UI" panose="020B0604030504040204" pitchFamily="50" charset="-128"/>
                        </a:rPr>
                        <a:t>２）デジタル人材の育成・確保</a:t>
                      </a:r>
                      <a:endParaRPr lang="en-US" altLang="ja-JP" sz="800" b="1">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a:solidFill>
                            <a:schemeClr val="tx1"/>
                          </a:solidFill>
                          <a:latin typeface="Meiryo UI" panose="020B0604030504040204" pitchFamily="50" charset="-128"/>
                          <a:ea typeface="Meiryo UI" panose="020B0604030504040204" pitchFamily="50" charset="-128"/>
                        </a:rPr>
                        <a:t>政府機関におけるデジタル人材の確保・育成等の推進</a:t>
                      </a: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a:solidFill>
                            <a:schemeClr val="tx1"/>
                          </a:solidFill>
                          <a:latin typeface="Meiryo UI" panose="020B0604030504040204" pitchFamily="50" charset="-128"/>
                          <a:ea typeface="Meiryo UI" panose="020B0604030504040204" pitchFamily="50" charset="-128"/>
                        </a:rPr>
                        <a:t>高度デジタル人材の確保・協働</a:t>
                      </a: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a:solidFill>
                            <a:schemeClr val="tx1"/>
                          </a:solidFill>
                          <a:latin typeface="Meiryo UI" panose="020B0604030504040204" pitchFamily="50" charset="-128"/>
                          <a:ea typeface="Meiryo UI" panose="020B0604030504040204" pitchFamily="50" charset="-128"/>
                        </a:rPr>
                        <a:t>幹部職員を含む一般職員のリテラシー向上</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25EAD021-4E28-4238-A50C-49EB37672B8B}"/>
              </a:ext>
            </a:extLst>
          </p:cNvPr>
          <p:cNvSpPr/>
          <p:nvPr/>
        </p:nvSpPr>
        <p:spPr>
          <a:xfrm>
            <a:off x="2054575" y="1216942"/>
            <a:ext cx="80927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採用試験の見直し</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内容等の広報</a:t>
            </a:r>
          </a:p>
        </p:txBody>
      </p:sp>
      <p:sp>
        <p:nvSpPr>
          <p:cNvPr id="9" name="ホームベース 44">
            <a:extLst>
              <a:ext uri="{FF2B5EF4-FFF2-40B4-BE49-F238E27FC236}">
                <a16:creationId xmlns:a16="http://schemas.microsoft.com/office/drawing/2014/main" id="{E34658E5-B36E-42DF-B8C0-82E0CEF98130}"/>
              </a:ext>
            </a:extLst>
          </p:cNvPr>
          <p:cNvSpPr/>
          <p:nvPr/>
        </p:nvSpPr>
        <p:spPr>
          <a:xfrm>
            <a:off x="2891535" y="1558031"/>
            <a:ext cx="153228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見直し後の試験区分に基づく</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採用試験の実施</a:t>
            </a:r>
          </a:p>
        </p:txBody>
      </p:sp>
      <p:sp>
        <p:nvSpPr>
          <p:cNvPr id="10" name="ホームベース 44">
            <a:extLst>
              <a:ext uri="{FF2B5EF4-FFF2-40B4-BE49-F238E27FC236}">
                <a16:creationId xmlns:a16="http://schemas.microsoft.com/office/drawing/2014/main" id="{1E3A20EE-9774-4056-870D-E09E2A9ACAB1}"/>
              </a:ext>
            </a:extLst>
          </p:cNvPr>
          <p:cNvSpPr/>
          <p:nvPr/>
        </p:nvSpPr>
        <p:spPr>
          <a:xfrm>
            <a:off x="2891535" y="1223292"/>
            <a:ext cx="608239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政府全体としての啓発活動・人材確保活動</a:t>
            </a:r>
          </a:p>
        </p:txBody>
      </p:sp>
      <p:sp>
        <p:nvSpPr>
          <p:cNvPr id="12" name="ホームベース 44">
            <a:extLst>
              <a:ext uri="{FF2B5EF4-FFF2-40B4-BE49-F238E27FC236}">
                <a16:creationId xmlns:a16="http://schemas.microsoft.com/office/drawing/2014/main" id="{9A6A3D3F-F136-49A2-B721-CE732634E560}"/>
              </a:ext>
            </a:extLst>
          </p:cNvPr>
          <p:cNvSpPr/>
          <p:nvPr/>
        </p:nvSpPr>
        <p:spPr>
          <a:xfrm>
            <a:off x="4452828" y="1570555"/>
            <a:ext cx="452905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見直し後の試験区分からの採用</a:t>
            </a:r>
          </a:p>
        </p:txBody>
      </p:sp>
      <p:sp>
        <p:nvSpPr>
          <p:cNvPr id="17" name="ホームベース 44">
            <a:extLst>
              <a:ext uri="{FF2B5EF4-FFF2-40B4-BE49-F238E27FC236}">
                <a16:creationId xmlns:a16="http://schemas.microsoft.com/office/drawing/2014/main" id="{86CBB86F-07F1-49A5-B47A-BA4D64935DC8}"/>
              </a:ext>
            </a:extLst>
          </p:cNvPr>
          <p:cNvSpPr/>
          <p:nvPr/>
        </p:nvSpPr>
        <p:spPr>
          <a:xfrm>
            <a:off x="2054575" y="1935657"/>
            <a:ext cx="809275"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育成支援策の</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全体像の検討</a:t>
            </a:r>
          </a:p>
        </p:txBody>
      </p:sp>
      <p:sp>
        <p:nvSpPr>
          <p:cNvPr id="18" name="ホームベース 44">
            <a:extLst>
              <a:ext uri="{FF2B5EF4-FFF2-40B4-BE49-F238E27FC236}">
                <a16:creationId xmlns:a16="http://schemas.microsoft.com/office/drawing/2014/main" id="{67563823-1151-48E2-A555-8C1CDF8BEDE5}"/>
              </a:ext>
            </a:extLst>
          </p:cNvPr>
          <p:cNvSpPr/>
          <p:nvPr/>
        </p:nvSpPr>
        <p:spPr>
          <a:xfrm>
            <a:off x="2891535" y="1935939"/>
            <a:ext cx="1532290"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具体的な育成支援策の検討・開発</a:t>
            </a: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ja-JP" altLang="en-US" sz="700" dirty="0">
              <a:latin typeface="Meiryo UI" panose="020B0604030504040204" pitchFamily="50" charset="-128"/>
              <a:ea typeface="Meiryo UI" panose="020B0604030504040204" pitchFamily="50" charset="-128"/>
            </a:endParaRPr>
          </a:p>
        </p:txBody>
      </p:sp>
      <p:sp>
        <p:nvSpPr>
          <p:cNvPr id="19" name="ホームベース 44">
            <a:extLst>
              <a:ext uri="{FF2B5EF4-FFF2-40B4-BE49-F238E27FC236}">
                <a16:creationId xmlns:a16="http://schemas.microsoft.com/office/drawing/2014/main" id="{DDFB2709-91A5-45BA-9751-486429B17855}"/>
              </a:ext>
            </a:extLst>
          </p:cNvPr>
          <p:cNvSpPr/>
          <p:nvPr/>
        </p:nvSpPr>
        <p:spPr>
          <a:xfrm>
            <a:off x="4452828" y="1917415"/>
            <a:ext cx="4521097"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見直しを踏まえた育成支援策を順次実施</a:t>
            </a:r>
          </a:p>
        </p:txBody>
      </p:sp>
      <p:sp>
        <p:nvSpPr>
          <p:cNvPr id="20" name="ホームベース 44">
            <a:extLst>
              <a:ext uri="{FF2B5EF4-FFF2-40B4-BE49-F238E27FC236}">
                <a16:creationId xmlns:a16="http://schemas.microsoft.com/office/drawing/2014/main" id="{5D0B4BD8-1075-489F-9914-2AE7D979C8BB}"/>
              </a:ext>
            </a:extLst>
          </p:cNvPr>
          <p:cNvSpPr/>
          <p:nvPr/>
        </p:nvSpPr>
        <p:spPr>
          <a:xfrm>
            <a:off x="2054575" y="2512531"/>
            <a:ext cx="236925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各府省庁による計画的な育成</a:t>
            </a:r>
          </a:p>
        </p:txBody>
      </p:sp>
      <p:sp>
        <p:nvSpPr>
          <p:cNvPr id="21" name="ホームベース 44">
            <a:extLst>
              <a:ext uri="{FF2B5EF4-FFF2-40B4-BE49-F238E27FC236}">
                <a16:creationId xmlns:a16="http://schemas.microsoft.com/office/drawing/2014/main" id="{534B202B-6B89-4557-995A-9D4DF1D408F9}"/>
              </a:ext>
            </a:extLst>
          </p:cNvPr>
          <p:cNvSpPr/>
          <p:nvPr/>
        </p:nvSpPr>
        <p:spPr>
          <a:xfrm>
            <a:off x="3550319" y="2133415"/>
            <a:ext cx="873506" cy="18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先行実施</a:t>
            </a:r>
            <a:endParaRPr lang="en-US" altLang="ja-JP" sz="700" dirty="0">
              <a:latin typeface="Meiryo UI" panose="020B0604030504040204" pitchFamily="50" charset="-128"/>
              <a:ea typeface="Meiryo UI" panose="020B0604030504040204" pitchFamily="50" charset="-128"/>
            </a:endParaRPr>
          </a:p>
        </p:txBody>
      </p:sp>
      <p:sp>
        <p:nvSpPr>
          <p:cNvPr id="22" name="ホームベース 44">
            <a:extLst>
              <a:ext uri="{FF2B5EF4-FFF2-40B4-BE49-F238E27FC236}">
                <a16:creationId xmlns:a16="http://schemas.microsoft.com/office/drawing/2014/main" id="{9E6B5BED-62CB-4CD3-8818-7D1C50515E76}"/>
              </a:ext>
            </a:extLst>
          </p:cNvPr>
          <p:cNvSpPr/>
          <p:nvPr/>
        </p:nvSpPr>
        <p:spPr>
          <a:xfrm>
            <a:off x="3550319" y="2734895"/>
            <a:ext cx="828000" cy="18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進捗フォローアップ</a:t>
            </a:r>
            <a:endParaRPr lang="en-US" altLang="ja-JP" sz="700">
              <a:latin typeface="Meiryo UI" panose="020B0604030504040204" pitchFamily="50" charset="-128"/>
              <a:ea typeface="Meiryo UI" panose="020B0604030504040204" pitchFamily="50" charset="-128"/>
            </a:endParaRPr>
          </a:p>
        </p:txBody>
      </p:sp>
      <p:sp>
        <p:nvSpPr>
          <p:cNvPr id="23" name="ホームベース 44">
            <a:extLst>
              <a:ext uri="{FF2B5EF4-FFF2-40B4-BE49-F238E27FC236}">
                <a16:creationId xmlns:a16="http://schemas.microsoft.com/office/drawing/2014/main" id="{1E7D0EE0-33D3-4F6C-BA8B-62C70E19331F}"/>
              </a:ext>
            </a:extLst>
          </p:cNvPr>
          <p:cNvSpPr/>
          <p:nvPr/>
        </p:nvSpPr>
        <p:spPr>
          <a:xfrm>
            <a:off x="4452828" y="2490988"/>
            <a:ext cx="152026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各府省庁による計画的な育成</a:t>
            </a:r>
          </a:p>
        </p:txBody>
      </p:sp>
      <p:sp>
        <p:nvSpPr>
          <p:cNvPr id="24" name="ホームベース 44">
            <a:extLst>
              <a:ext uri="{FF2B5EF4-FFF2-40B4-BE49-F238E27FC236}">
                <a16:creationId xmlns:a16="http://schemas.microsoft.com/office/drawing/2014/main" id="{2C1A0E95-4BD9-4B0D-9164-D011CC222312}"/>
              </a:ext>
            </a:extLst>
          </p:cNvPr>
          <p:cNvSpPr/>
          <p:nvPr/>
        </p:nvSpPr>
        <p:spPr>
          <a:xfrm>
            <a:off x="5978018" y="2491333"/>
            <a:ext cx="149613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各府省庁による計画的な育成</a:t>
            </a:r>
          </a:p>
        </p:txBody>
      </p:sp>
      <p:sp>
        <p:nvSpPr>
          <p:cNvPr id="25" name="ホームベース 44">
            <a:extLst>
              <a:ext uri="{FF2B5EF4-FFF2-40B4-BE49-F238E27FC236}">
                <a16:creationId xmlns:a16="http://schemas.microsoft.com/office/drawing/2014/main" id="{D697521B-4777-4EAB-9BDF-DB272CD9C109}"/>
              </a:ext>
            </a:extLst>
          </p:cNvPr>
          <p:cNvSpPr/>
          <p:nvPr/>
        </p:nvSpPr>
        <p:spPr>
          <a:xfrm>
            <a:off x="7503158" y="2498218"/>
            <a:ext cx="149613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各府省庁による計画的な育成</a:t>
            </a:r>
          </a:p>
        </p:txBody>
      </p:sp>
      <p:sp>
        <p:nvSpPr>
          <p:cNvPr id="26" name="ホームベース 44">
            <a:extLst>
              <a:ext uri="{FF2B5EF4-FFF2-40B4-BE49-F238E27FC236}">
                <a16:creationId xmlns:a16="http://schemas.microsoft.com/office/drawing/2014/main" id="{89277A57-4625-4E7D-9558-FBE5AE34D9CE}"/>
              </a:ext>
            </a:extLst>
          </p:cNvPr>
          <p:cNvSpPr/>
          <p:nvPr/>
        </p:nvSpPr>
        <p:spPr>
          <a:xfrm>
            <a:off x="5114929" y="2719497"/>
            <a:ext cx="828000" cy="18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進捗フォローアップ</a:t>
            </a:r>
            <a:endParaRPr lang="en-US" altLang="ja-JP" sz="700" dirty="0">
              <a:latin typeface="Meiryo UI" panose="020B0604030504040204" pitchFamily="50" charset="-128"/>
              <a:ea typeface="Meiryo UI" panose="020B0604030504040204" pitchFamily="50" charset="-128"/>
            </a:endParaRPr>
          </a:p>
        </p:txBody>
      </p:sp>
      <p:sp>
        <p:nvSpPr>
          <p:cNvPr id="27" name="ホームベース 44">
            <a:extLst>
              <a:ext uri="{FF2B5EF4-FFF2-40B4-BE49-F238E27FC236}">
                <a16:creationId xmlns:a16="http://schemas.microsoft.com/office/drawing/2014/main" id="{CB2F159B-20BD-46CB-A626-F1B14568BD29}"/>
              </a:ext>
            </a:extLst>
          </p:cNvPr>
          <p:cNvSpPr/>
          <p:nvPr/>
        </p:nvSpPr>
        <p:spPr>
          <a:xfrm>
            <a:off x="6644990" y="2715519"/>
            <a:ext cx="828000" cy="18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進捗フォローアップ</a:t>
            </a:r>
            <a:endParaRPr lang="en-US" altLang="ja-JP" sz="700">
              <a:latin typeface="Meiryo UI" panose="020B0604030504040204" pitchFamily="50" charset="-128"/>
              <a:ea typeface="Meiryo UI" panose="020B0604030504040204" pitchFamily="50" charset="-128"/>
            </a:endParaRPr>
          </a:p>
        </p:txBody>
      </p:sp>
      <p:sp>
        <p:nvSpPr>
          <p:cNvPr id="29" name="ホームベース 44">
            <a:extLst>
              <a:ext uri="{FF2B5EF4-FFF2-40B4-BE49-F238E27FC236}">
                <a16:creationId xmlns:a16="http://schemas.microsoft.com/office/drawing/2014/main" id="{4FDE65F5-CDC8-49A7-A2DB-C34625D03C09}"/>
              </a:ext>
            </a:extLst>
          </p:cNvPr>
          <p:cNvSpPr/>
          <p:nvPr/>
        </p:nvSpPr>
        <p:spPr>
          <a:xfrm>
            <a:off x="8131673" y="2712731"/>
            <a:ext cx="828000" cy="18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進捗フォローアップ</a:t>
            </a:r>
            <a:endParaRPr lang="en-US" altLang="ja-JP" sz="700">
              <a:latin typeface="Meiryo UI" panose="020B0604030504040204" pitchFamily="50" charset="-128"/>
              <a:ea typeface="Meiryo UI" panose="020B0604030504040204" pitchFamily="50" charset="-128"/>
            </a:endParaRPr>
          </a:p>
        </p:txBody>
      </p:sp>
      <p:sp>
        <p:nvSpPr>
          <p:cNvPr id="30" name="ホームベース 44">
            <a:extLst>
              <a:ext uri="{FF2B5EF4-FFF2-40B4-BE49-F238E27FC236}">
                <a16:creationId xmlns:a16="http://schemas.microsoft.com/office/drawing/2014/main" id="{F497692D-2221-42BD-9480-9B19973E1B3E}"/>
              </a:ext>
            </a:extLst>
          </p:cNvPr>
          <p:cNvSpPr/>
          <p:nvPr/>
        </p:nvSpPr>
        <p:spPr>
          <a:xfrm>
            <a:off x="2054575" y="3141513"/>
            <a:ext cx="23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デジタル庁／</a:t>
            </a:r>
            <a:r>
              <a:rPr lang="en-US" altLang="ja-JP" sz="700">
                <a:latin typeface="Meiryo UI" panose="020B0604030504040204" pitchFamily="50" charset="-128"/>
                <a:ea typeface="Meiryo UI" panose="020B0604030504040204" pitchFamily="50" charset="-128"/>
              </a:rPr>
              <a:t>NISC</a:t>
            </a:r>
            <a:r>
              <a:rPr lang="ja-JP" altLang="en-US" sz="700">
                <a:latin typeface="Meiryo UI" panose="020B0604030504040204" pitchFamily="50" charset="-128"/>
                <a:ea typeface="Meiryo UI" panose="020B0604030504040204" pitchFamily="50" charset="-128"/>
              </a:rPr>
              <a:t>による人材の確保及び確保した人材による</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各府省庁の支援／高度人材活用の在り方検討</a:t>
            </a:r>
          </a:p>
        </p:txBody>
      </p:sp>
      <p:sp>
        <p:nvSpPr>
          <p:cNvPr id="31" name="ホームベース 44">
            <a:extLst>
              <a:ext uri="{FF2B5EF4-FFF2-40B4-BE49-F238E27FC236}">
                <a16:creationId xmlns:a16="http://schemas.microsoft.com/office/drawing/2014/main" id="{EF75C975-7CC0-4D6D-9CCF-D03C6852677B}"/>
              </a:ext>
            </a:extLst>
          </p:cNvPr>
          <p:cNvSpPr/>
          <p:nvPr/>
        </p:nvSpPr>
        <p:spPr>
          <a:xfrm>
            <a:off x="2054575" y="3792039"/>
            <a:ext cx="23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各府省庁が実施する研修等に対する支援</a:t>
            </a:r>
          </a:p>
        </p:txBody>
      </p:sp>
      <p:sp>
        <p:nvSpPr>
          <p:cNvPr id="33" name="ホームベース 44">
            <a:extLst>
              <a:ext uri="{FF2B5EF4-FFF2-40B4-BE49-F238E27FC236}">
                <a16:creationId xmlns:a16="http://schemas.microsoft.com/office/drawing/2014/main" id="{12853F21-7E63-461F-9CC8-37E858D3ACE9}"/>
              </a:ext>
            </a:extLst>
          </p:cNvPr>
          <p:cNvSpPr/>
          <p:nvPr/>
        </p:nvSpPr>
        <p:spPr>
          <a:xfrm>
            <a:off x="4458260" y="3135163"/>
            <a:ext cx="151071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デジタル庁／ＮＩＳＣによる人材の確保及び</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確保した人材による各府省庁の支援／</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高度人材活用の在り方検討</a:t>
            </a:r>
          </a:p>
        </p:txBody>
      </p:sp>
      <p:sp>
        <p:nvSpPr>
          <p:cNvPr id="34" name="ホームベース 44">
            <a:extLst>
              <a:ext uri="{FF2B5EF4-FFF2-40B4-BE49-F238E27FC236}">
                <a16:creationId xmlns:a16="http://schemas.microsoft.com/office/drawing/2014/main" id="{09CF63D9-93EA-4367-BD87-6BEE88E8E77E}"/>
              </a:ext>
            </a:extLst>
          </p:cNvPr>
          <p:cNvSpPr/>
          <p:nvPr/>
        </p:nvSpPr>
        <p:spPr>
          <a:xfrm>
            <a:off x="4458260" y="3798389"/>
            <a:ext cx="151071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各府省庁が実施する</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研修等に対する支援</a:t>
            </a:r>
          </a:p>
        </p:txBody>
      </p:sp>
      <p:sp>
        <p:nvSpPr>
          <p:cNvPr id="36" name="ホームベース 44">
            <a:extLst>
              <a:ext uri="{FF2B5EF4-FFF2-40B4-BE49-F238E27FC236}">
                <a16:creationId xmlns:a16="http://schemas.microsoft.com/office/drawing/2014/main" id="{CEF96543-08AA-4DDF-9058-9CA23F7B9392}"/>
              </a:ext>
            </a:extLst>
          </p:cNvPr>
          <p:cNvSpPr/>
          <p:nvPr/>
        </p:nvSpPr>
        <p:spPr>
          <a:xfrm>
            <a:off x="6010625" y="3135163"/>
            <a:ext cx="14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a:latin typeface="Meiryo UI" panose="020B0604030504040204" pitchFamily="50" charset="-128"/>
                <a:ea typeface="Meiryo UI" panose="020B0604030504040204" pitchFamily="50" charset="-128"/>
              </a:rPr>
              <a:t>デジタル庁／</a:t>
            </a:r>
            <a:r>
              <a:rPr lang="en-US" altLang="ja-JP" sz="600">
                <a:latin typeface="Meiryo UI" panose="020B0604030504040204" pitchFamily="50" charset="-128"/>
                <a:ea typeface="Meiryo UI" panose="020B0604030504040204" pitchFamily="50" charset="-128"/>
              </a:rPr>
              <a:t>NISC</a:t>
            </a:r>
            <a:r>
              <a:rPr lang="ja-JP" altLang="en-US" sz="600">
                <a:latin typeface="Meiryo UI" panose="020B0604030504040204" pitchFamily="50" charset="-128"/>
                <a:ea typeface="Meiryo UI" panose="020B0604030504040204" pitchFamily="50" charset="-128"/>
              </a:rPr>
              <a:t>による人材の確保及び</a:t>
            </a:r>
            <a:endParaRPr lang="en-US" altLang="ja-JP" sz="600">
              <a:latin typeface="Meiryo UI" panose="020B0604030504040204" pitchFamily="50" charset="-128"/>
              <a:ea typeface="Meiryo UI" panose="020B0604030504040204" pitchFamily="50" charset="-128"/>
            </a:endParaRPr>
          </a:p>
          <a:p>
            <a:pPr marL="88900" indent="-88900" algn="ctr"/>
            <a:r>
              <a:rPr lang="ja-JP" altLang="en-US" sz="600">
                <a:latin typeface="Meiryo UI" panose="020B0604030504040204" pitchFamily="50" charset="-128"/>
                <a:ea typeface="Meiryo UI" panose="020B0604030504040204" pitchFamily="50" charset="-128"/>
              </a:rPr>
              <a:t>確保した人材による各府省庁の支援／</a:t>
            </a:r>
            <a:endParaRPr lang="en-US" altLang="ja-JP" sz="600">
              <a:latin typeface="Meiryo UI" panose="020B0604030504040204" pitchFamily="50" charset="-128"/>
              <a:ea typeface="Meiryo UI" panose="020B0604030504040204" pitchFamily="50" charset="-128"/>
            </a:endParaRPr>
          </a:p>
          <a:p>
            <a:pPr marL="88900" indent="-88900" algn="ctr"/>
            <a:r>
              <a:rPr lang="ja-JP" altLang="en-US" sz="600">
                <a:latin typeface="Meiryo UI" panose="020B0604030504040204" pitchFamily="50" charset="-128"/>
                <a:ea typeface="Meiryo UI" panose="020B0604030504040204" pitchFamily="50" charset="-128"/>
              </a:rPr>
              <a:t>高度人材活用の在り方検討</a:t>
            </a:r>
          </a:p>
        </p:txBody>
      </p:sp>
      <p:sp>
        <p:nvSpPr>
          <p:cNvPr id="37" name="ホームベース 44">
            <a:extLst>
              <a:ext uri="{FF2B5EF4-FFF2-40B4-BE49-F238E27FC236}">
                <a16:creationId xmlns:a16="http://schemas.microsoft.com/office/drawing/2014/main" id="{8E6D06DC-F6DA-4CF4-AEF0-9943E6A70085}"/>
              </a:ext>
            </a:extLst>
          </p:cNvPr>
          <p:cNvSpPr/>
          <p:nvPr/>
        </p:nvSpPr>
        <p:spPr>
          <a:xfrm>
            <a:off x="6004886" y="3811762"/>
            <a:ext cx="14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各府省庁が実施する</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研修等に対する支援</a:t>
            </a:r>
          </a:p>
        </p:txBody>
      </p:sp>
      <p:sp>
        <p:nvSpPr>
          <p:cNvPr id="39" name="ホームベース 44">
            <a:extLst>
              <a:ext uri="{FF2B5EF4-FFF2-40B4-BE49-F238E27FC236}">
                <a16:creationId xmlns:a16="http://schemas.microsoft.com/office/drawing/2014/main" id="{79AFDC4B-B516-472B-9666-0C76B1908878}"/>
              </a:ext>
            </a:extLst>
          </p:cNvPr>
          <p:cNvSpPr/>
          <p:nvPr/>
        </p:nvSpPr>
        <p:spPr>
          <a:xfrm>
            <a:off x="7520796" y="3146126"/>
            <a:ext cx="14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デジタル庁／</a:t>
            </a:r>
            <a:r>
              <a:rPr lang="en-US" altLang="ja-JP" sz="600" dirty="0">
                <a:latin typeface="Meiryo UI" panose="020B0604030504040204" pitchFamily="50" charset="-128"/>
                <a:ea typeface="Meiryo UI" panose="020B0604030504040204" pitchFamily="50" charset="-128"/>
              </a:rPr>
              <a:t>NISC</a:t>
            </a:r>
            <a:r>
              <a:rPr lang="ja-JP" altLang="en-US" sz="600" dirty="0">
                <a:latin typeface="Meiryo UI" panose="020B0604030504040204" pitchFamily="50" charset="-128"/>
                <a:ea typeface="Meiryo UI" panose="020B0604030504040204" pitchFamily="50" charset="-128"/>
              </a:rPr>
              <a:t>による人材の確保及び</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確保した人材による各府省庁の支援／</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高度人材活用の在り方検討</a:t>
            </a:r>
          </a:p>
        </p:txBody>
      </p:sp>
      <p:sp>
        <p:nvSpPr>
          <p:cNvPr id="40" name="ホームベース 44">
            <a:extLst>
              <a:ext uri="{FF2B5EF4-FFF2-40B4-BE49-F238E27FC236}">
                <a16:creationId xmlns:a16="http://schemas.microsoft.com/office/drawing/2014/main" id="{021C781A-CE8B-45BA-B39F-6A23FA0034BC}"/>
              </a:ext>
            </a:extLst>
          </p:cNvPr>
          <p:cNvSpPr/>
          <p:nvPr/>
        </p:nvSpPr>
        <p:spPr>
          <a:xfrm>
            <a:off x="7516797" y="3804739"/>
            <a:ext cx="14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各府省庁が実施する</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研修等に対する支援</a:t>
            </a:r>
          </a:p>
        </p:txBody>
      </p:sp>
      <p:sp>
        <p:nvSpPr>
          <p:cNvPr id="42" name="正方形/長方形 41">
            <a:extLst>
              <a:ext uri="{FF2B5EF4-FFF2-40B4-BE49-F238E27FC236}">
                <a16:creationId xmlns:a16="http://schemas.microsoft.com/office/drawing/2014/main" id="{BC8578FB-4E1A-42FC-BB33-5E512E47DB7B}"/>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43" name="ホームベース 44">
            <a:extLst>
              <a:ext uri="{FF2B5EF4-FFF2-40B4-BE49-F238E27FC236}">
                <a16:creationId xmlns:a16="http://schemas.microsoft.com/office/drawing/2014/main" id="{9137FA5A-C373-4653-B676-25C2115F6526}"/>
              </a:ext>
            </a:extLst>
          </p:cNvPr>
          <p:cNvSpPr/>
          <p:nvPr/>
        </p:nvSpPr>
        <p:spPr>
          <a:xfrm>
            <a:off x="2054575" y="3512131"/>
            <a:ext cx="2376000" cy="28165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各府省庁による研修等</a:t>
            </a:r>
            <a:endParaRPr lang="ja-JP" altLang="en-US" sz="700" dirty="0">
              <a:latin typeface="Meiryo UI" panose="020B0604030504040204" pitchFamily="50" charset="-128"/>
              <a:ea typeface="Meiryo UI" panose="020B0604030504040204" pitchFamily="50" charset="-128"/>
            </a:endParaRPr>
          </a:p>
        </p:txBody>
      </p:sp>
      <p:sp>
        <p:nvSpPr>
          <p:cNvPr id="44" name="ホームベース 44">
            <a:extLst>
              <a:ext uri="{FF2B5EF4-FFF2-40B4-BE49-F238E27FC236}">
                <a16:creationId xmlns:a16="http://schemas.microsoft.com/office/drawing/2014/main" id="{FF4EBB44-F922-4EA4-9786-B95151912839}"/>
              </a:ext>
            </a:extLst>
          </p:cNvPr>
          <p:cNvSpPr/>
          <p:nvPr/>
        </p:nvSpPr>
        <p:spPr>
          <a:xfrm>
            <a:off x="4458260" y="3516739"/>
            <a:ext cx="1500496"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各府省庁による研修等</a:t>
            </a:r>
          </a:p>
        </p:txBody>
      </p:sp>
      <p:sp>
        <p:nvSpPr>
          <p:cNvPr id="45" name="ホームベース 44">
            <a:extLst>
              <a:ext uri="{FF2B5EF4-FFF2-40B4-BE49-F238E27FC236}">
                <a16:creationId xmlns:a16="http://schemas.microsoft.com/office/drawing/2014/main" id="{A5F7E2E1-379B-4573-AAA6-07D10281C570}"/>
              </a:ext>
            </a:extLst>
          </p:cNvPr>
          <p:cNvSpPr/>
          <p:nvPr/>
        </p:nvSpPr>
        <p:spPr>
          <a:xfrm>
            <a:off x="6004886" y="3506488"/>
            <a:ext cx="1476000"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各府省庁による研修等</a:t>
            </a:r>
          </a:p>
        </p:txBody>
      </p:sp>
      <p:sp>
        <p:nvSpPr>
          <p:cNvPr id="46" name="ホームベース 44">
            <a:extLst>
              <a:ext uri="{FF2B5EF4-FFF2-40B4-BE49-F238E27FC236}">
                <a16:creationId xmlns:a16="http://schemas.microsoft.com/office/drawing/2014/main" id="{09ABBBD8-5A89-455F-BDD9-C324015C74F8}"/>
              </a:ext>
            </a:extLst>
          </p:cNvPr>
          <p:cNvSpPr/>
          <p:nvPr/>
        </p:nvSpPr>
        <p:spPr>
          <a:xfrm>
            <a:off x="7521172" y="3500635"/>
            <a:ext cx="1476000"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各府省庁による研修等</a:t>
            </a:r>
          </a:p>
        </p:txBody>
      </p:sp>
    </p:spTree>
    <p:extLst>
      <p:ext uri="{BB962C8B-B14F-4D97-AF65-F5344CB8AC3E}">
        <p14:creationId xmlns:p14="http://schemas.microsoft.com/office/powerpoint/2010/main" val="2547684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a:extLst>
              <a:ext uri="{FF2B5EF4-FFF2-40B4-BE49-F238E27FC236}">
                <a16:creationId xmlns:a16="http://schemas.microsoft.com/office/drawing/2014/main" id="{4BE47F71-457B-4CB2-87D6-DB31EC83C6CA}"/>
              </a:ext>
            </a:extLst>
          </p:cNvPr>
          <p:cNvSpPr/>
          <p:nvPr/>
        </p:nvSpPr>
        <p:spPr>
          <a:xfrm>
            <a:off x="3688770" y="1012808"/>
            <a:ext cx="1475898" cy="5293208"/>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2617520803"/>
              </p:ext>
            </p:extLst>
          </p:nvPr>
        </p:nvGraphicFramePr>
        <p:xfrm>
          <a:off x="360000" y="360000"/>
          <a:ext cx="9229726" cy="5946016"/>
        </p:xfrm>
        <a:graphic>
          <a:graphicData uri="http://schemas.openxmlformats.org/drawingml/2006/table">
            <a:tbl>
              <a:tblPr firstRow="1" bandRow="1">
                <a:tableStyleId>{F5AB1C69-6EDB-4FF4-983F-18BD219EF322}</a:tableStyleId>
              </a:tblPr>
              <a:tblGrid>
                <a:gridCol w="407087">
                  <a:extLst>
                    <a:ext uri="{9D8B030D-6E8A-4147-A177-3AD203B41FA5}">
                      <a16:colId xmlns:a16="http://schemas.microsoft.com/office/drawing/2014/main" val="990523663"/>
                    </a:ext>
                  </a:extLst>
                </a:gridCol>
                <a:gridCol w="1623968">
                  <a:extLst>
                    <a:ext uri="{9D8B030D-6E8A-4147-A177-3AD203B41FA5}">
                      <a16:colId xmlns:a16="http://schemas.microsoft.com/office/drawing/2014/main" val="414040035"/>
                    </a:ext>
                  </a:extLst>
                </a:gridCol>
                <a:gridCol w="1292586">
                  <a:extLst>
                    <a:ext uri="{9D8B030D-6E8A-4147-A177-3AD203B41FA5}">
                      <a16:colId xmlns:a16="http://schemas.microsoft.com/office/drawing/2014/main" val="1406633142"/>
                    </a:ext>
                  </a:extLst>
                </a:gridCol>
                <a:gridCol w="1491722">
                  <a:extLst>
                    <a:ext uri="{9D8B030D-6E8A-4147-A177-3AD203B41FA5}">
                      <a16:colId xmlns:a16="http://schemas.microsoft.com/office/drawing/2014/main" val="433565980"/>
                    </a:ext>
                  </a:extLst>
                </a:gridCol>
                <a:gridCol w="1491722">
                  <a:extLst>
                    <a:ext uri="{9D8B030D-6E8A-4147-A177-3AD203B41FA5}">
                      <a16:colId xmlns:a16="http://schemas.microsoft.com/office/drawing/2014/main" val="3402784592"/>
                    </a:ext>
                  </a:extLst>
                </a:gridCol>
                <a:gridCol w="1491722">
                  <a:extLst>
                    <a:ext uri="{9D8B030D-6E8A-4147-A177-3AD203B41FA5}">
                      <a16:colId xmlns:a16="http://schemas.microsoft.com/office/drawing/2014/main" val="1953386996"/>
                    </a:ext>
                  </a:extLst>
                </a:gridCol>
                <a:gridCol w="1430919">
                  <a:extLst>
                    <a:ext uri="{9D8B030D-6E8A-4147-A177-3AD203B41FA5}">
                      <a16:colId xmlns:a16="http://schemas.microsoft.com/office/drawing/2014/main" val="1009032421"/>
                    </a:ext>
                  </a:extLst>
                </a:gridCol>
              </a:tblGrid>
              <a:tr h="648000">
                <a:tc gridSpan="2">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800"/>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実施済みの事項</a:t>
                      </a:r>
                      <a:endParaRPr kumimoji="1" lang="en-US" altLang="ja-JP" sz="900" b="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令和３年度</a:t>
                      </a: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令和４年度</a:t>
                      </a:r>
                      <a:r>
                        <a:rPr kumimoji="1" lang="en-US" altLang="ja-JP" sz="900" b="0">
                          <a:solidFill>
                            <a:schemeClr val="tx1"/>
                          </a:solidFill>
                          <a:latin typeface="Meiryo UI" panose="020B0604030504040204" pitchFamily="50" charset="-128"/>
                          <a:ea typeface="Meiryo UI" panose="020B0604030504040204" pitchFamily="50" charset="-128"/>
                        </a:rPr>
                        <a:t>)</a:t>
                      </a:r>
                    </a:p>
                    <a:p>
                      <a:pPr marL="177800" indent="-177800" algn="ctr"/>
                      <a:r>
                        <a:rPr kumimoji="1" lang="en-US" altLang="ja-JP" sz="900" b="0">
                          <a:solidFill>
                            <a:schemeClr val="tx1"/>
                          </a:solidFill>
                          <a:latin typeface="Meiryo UI" panose="020B0604030504040204" pitchFamily="50" charset="-128"/>
                          <a:ea typeface="Meiryo UI" panose="020B0604030504040204" pitchFamily="50" charset="-128"/>
                        </a:rPr>
                        <a:t> </a:t>
                      </a:r>
                      <a:r>
                        <a:rPr kumimoji="1" lang="ja-JP" altLang="en-US" sz="900" b="1">
                          <a:solidFill>
                            <a:schemeClr val="tx1"/>
                          </a:solidFill>
                          <a:latin typeface="Meiryo UI" panose="020B0604030504040204" pitchFamily="50" charset="-128"/>
                          <a:ea typeface="Meiryo UI" panose="020B0604030504040204" pitchFamily="50" charset="-128"/>
                        </a:rPr>
                        <a:t>　</a:t>
                      </a:r>
                      <a:r>
                        <a:rPr kumimoji="1" lang="en-US" altLang="ja-JP" sz="900" b="1">
                          <a:solidFill>
                            <a:schemeClr val="tx1"/>
                          </a:solidFill>
                          <a:latin typeface="Meiryo UI" panose="020B0604030504040204" pitchFamily="50" charset="-128"/>
                          <a:ea typeface="Meiryo UI" panose="020B0604030504040204" pitchFamily="50" charset="-128"/>
                        </a:rPr>
                        <a:t>※</a:t>
                      </a:r>
                      <a:r>
                        <a:rPr kumimoji="1" lang="ja-JP" altLang="en-US" sz="900" b="1">
                          <a:solidFill>
                            <a:schemeClr val="tx1"/>
                          </a:solidFill>
                          <a:latin typeface="Meiryo UI" panose="020B0604030504040204" pitchFamily="50" charset="-128"/>
                          <a:ea typeface="Meiryo UI" panose="020B0604030504040204" pitchFamily="50" charset="-128"/>
                        </a:rPr>
                        <a:t>ほとんどの住民が</a:t>
                      </a:r>
                      <a:endParaRPr kumimoji="1" lang="en-US" altLang="ja-JP" sz="900" b="1">
                        <a:solidFill>
                          <a:schemeClr val="tx1"/>
                        </a:solidFill>
                        <a:latin typeface="Meiryo UI" panose="020B0604030504040204" pitchFamily="50" charset="-128"/>
                        <a:ea typeface="Meiryo UI" panose="020B0604030504040204" pitchFamily="50" charset="-128"/>
                      </a:endParaRPr>
                    </a:p>
                    <a:p>
                      <a:pPr algn="ctr"/>
                      <a:r>
                        <a:rPr kumimoji="1" lang="ja-JP" altLang="en-US" sz="900" b="1">
                          <a:solidFill>
                            <a:schemeClr val="tx1"/>
                          </a:solidFill>
                          <a:latin typeface="Meiryo UI" panose="020B0604030504040204" pitchFamily="50" charset="-128"/>
                          <a:ea typeface="Meiryo UI" panose="020B0604030504040204" pitchFamily="50" charset="-128"/>
                        </a:rPr>
                        <a:t>　　カードを保有</a:t>
                      </a:r>
                      <a:r>
                        <a:rPr kumimoji="1" lang="en-US" altLang="ja-JP" sz="900" b="1">
                          <a:solidFill>
                            <a:schemeClr val="tx1"/>
                          </a:solidFill>
                          <a:latin typeface="Meiryo UI" panose="020B0604030504040204" pitchFamily="50" charset="-128"/>
                          <a:ea typeface="Meiryo UI" panose="020B0604030504040204" pitchFamily="50" charset="-128"/>
                        </a:rPr>
                        <a:t>(</a:t>
                      </a:r>
                      <a:r>
                        <a:rPr kumimoji="1" lang="ja-JP" altLang="en-US" sz="900" b="1">
                          <a:solidFill>
                            <a:schemeClr val="tx1"/>
                          </a:solidFill>
                          <a:latin typeface="Meiryo UI" panose="020B0604030504040204" pitchFamily="50" charset="-128"/>
                          <a:ea typeface="Meiryo UI" panose="020B0604030504040204" pitchFamily="50" charset="-128"/>
                        </a:rPr>
                        <a:t>想定</a:t>
                      </a:r>
                      <a:r>
                        <a:rPr kumimoji="1" lang="en-US" altLang="ja-JP" sz="900" b="1">
                          <a:solidFill>
                            <a:schemeClr val="tx1"/>
                          </a:solidFill>
                          <a:latin typeface="Meiryo UI" panose="020B0604030504040204" pitchFamily="50" charset="-128"/>
                          <a:ea typeface="Meiryo UI" panose="020B0604030504040204" pitchFamily="50" charset="-128"/>
                        </a:rPr>
                        <a:t>)</a:t>
                      </a:r>
                      <a:endParaRPr kumimoji="1" lang="ja-JP" altLang="en-US" sz="900" b="1">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令和５年度～</a:t>
                      </a: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主担当部局</a:t>
                      </a:r>
                      <a:endParaRPr kumimoji="1" lang="ja-JP" altLang="en-US" sz="900" b="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76571481"/>
                  </a:ext>
                </a:extLst>
              </a:tr>
              <a:tr h="441445">
                <a:tc rowSpan="8">
                  <a:txBody>
                    <a:bodyPr/>
                    <a:lstStyle/>
                    <a:p>
                      <a:pPr algn="ctr"/>
                      <a:r>
                        <a:rPr kumimoji="1" lang="ja-JP" altLang="en-US" sz="1400">
                          <a:latin typeface="Meiryo UI" panose="020B0604030504040204" pitchFamily="50" charset="-128"/>
                          <a:ea typeface="Meiryo UI" panose="020B0604030504040204" pitchFamily="50" charset="-128"/>
                        </a:rPr>
                        <a:t>医療関係</a:t>
                      </a:r>
                      <a:endParaRPr kumimoji="1" lang="ja-JP" altLang="en-US" sz="1400">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spc="0" baseline="0">
                          <a:solidFill>
                            <a:schemeClr val="tx1"/>
                          </a:solidFill>
                          <a:latin typeface="Meiryo UI" panose="020B0604030504040204" pitchFamily="50" charset="-128"/>
                          <a:ea typeface="Meiryo UI" panose="020B0604030504040204" pitchFamily="50" charset="-128"/>
                        </a:rPr>
                        <a:t>健康保険証</a:t>
                      </a:r>
                      <a:endParaRPr kumimoji="1" lang="ja-JP" altLang="en-US" sz="800" spc="0" baseline="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健康保険証利用を可能とするオンライン資格確認の本格運用（令和３年</a:t>
                      </a:r>
                      <a:r>
                        <a:rPr kumimoji="1" lang="en-US" altLang="ja-JP" sz="800">
                          <a:solidFill>
                            <a:schemeClr val="tx1"/>
                          </a:solidFill>
                          <a:latin typeface="Meiryo UI" panose="020B0604030504040204" pitchFamily="50" charset="-128"/>
                          <a:ea typeface="Meiryo UI" panose="020B0604030504040204" pitchFamily="50" charset="-128"/>
                        </a:rPr>
                        <a:t>10</a:t>
                      </a:r>
                      <a:r>
                        <a:rPr kumimoji="1" lang="ja-JP" altLang="en-US" sz="800">
                          <a:solidFill>
                            <a:schemeClr val="tx1"/>
                          </a:solidFill>
                          <a:latin typeface="Meiryo UI" panose="020B0604030504040204" pitchFamily="50" charset="-128"/>
                          <a:ea typeface="Meiryo UI" panose="020B0604030504040204" pitchFamily="50" charset="-128"/>
                        </a:rPr>
                        <a:t>月～）</a:t>
                      </a: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800">
                          <a:solidFill>
                            <a:schemeClr val="tx1"/>
                          </a:solidFill>
                          <a:latin typeface="Meiryo UI" panose="020B0604030504040204" pitchFamily="50" charset="-128"/>
                          <a:ea typeface="Meiryo UI" panose="020B0604030504040204" pitchFamily="50" charset="-128"/>
                        </a:rPr>
                        <a:t>厚生労働省</a:t>
                      </a:r>
                    </a:p>
                    <a:p>
                      <a:r>
                        <a:rPr kumimoji="1" lang="zh-TW" altLang="en-US" sz="800">
                          <a:solidFill>
                            <a:schemeClr val="tx1"/>
                          </a:solidFill>
                          <a:latin typeface="Meiryo UI" panose="020B0604030504040204" pitchFamily="50" charset="-128"/>
                          <a:ea typeface="Meiryo UI" panose="020B0604030504040204" pitchFamily="50" charset="-128"/>
                        </a:rPr>
                        <a:t>保険局医療介護</a:t>
                      </a:r>
                      <a:endParaRPr kumimoji="1" lang="en-US" altLang="zh-TW" sz="800">
                        <a:solidFill>
                          <a:schemeClr val="tx1"/>
                        </a:solidFill>
                        <a:latin typeface="Meiryo UI" panose="020B0604030504040204" pitchFamily="50" charset="-128"/>
                        <a:ea typeface="Meiryo UI" panose="020B0604030504040204" pitchFamily="50" charset="-128"/>
                      </a:endParaRPr>
                    </a:p>
                    <a:p>
                      <a:r>
                        <a:rPr kumimoji="1" lang="zh-TW" altLang="en-US" sz="800">
                          <a:solidFill>
                            <a:schemeClr val="tx1"/>
                          </a:solidFill>
                          <a:latin typeface="Meiryo UI" panose="020B0604030504040204" pitchFamily="50" charset="-128"/>
                          <a:ea typeface="Meiryo UI" panose="020B0604030504040204" pitchFamily="50" charset="-128"/>
                        </a:rPr>
                        <a:t>連携政策課</a:t>
                      </a:r>
                      <a:endParaRPr kumimoji="1" lang="zh-TW"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7670005"/>
                  </a:ext>
                </a:extLst>
              </a:tr>
              <a:tr h="441445">
                <a:tc vMerge="1">
                  <a:txBody>
                    <a:bodyPr/>
                    <a:lstStyle/>
                    <a:p>
                      <a:pPr algn="l"/>
                      <a:endParaRPr kumimoji="1" lang="ja-JP" altLang="en-US" sz="1100"/>
                    </a:p>
                  </a:txBody>
                  <a:tcPr/>
                </a:tc>
                <a:tc>
                  <a:txBody>
                    <a:bodyPr/>
                    <a:lstStyle/>
                    <a:p>
                      <a:pPr algn="l"/>
                      <a:r>
                        <a:rPr kumimoji="1" lang="zh-TW" altLang="en-US" sz="800" spc="0" baseline="0" dirty="0">
                          <a:solidFill>
                            <a:schemeClr val="tx1"/>
                          </a:solidFill>
                          <a:latin typeface="Meiryo UI" panose="020B0604030504040204" pitchFamily="50" charset="-128"/>
                          <a:ea typeface="Meiryo UI" panose="020B0604030504040204" pitchFamily="50" charset="-128"/>
                        </a:rPr>
                        <a:t>薬剤情報、特定健診</a:t>
                      </a:r>
                      <a:r>
                        <a:rPr kumimoji="1" lang="ja-JP" altLang="en-US" sz="800" spc="0" baseline="0" dirty="0">
                          <a:solidFill>
                            <a:schemeClr val="tx1"/>
                          </a:solidFill>
                          <a:latin typeface="Meiryo UI" panose="020B0604030504040204" pitchFamily="50" charset="-128"/>
                          <a:ea typeface="Meiryo UI" panose="020B0604030504040204" pitchFamily="50" charset="-128"/>
                        </a:rPr>
                        <a:t>等</a:t>
                      </a:r>
                      <a:r>
                        <a:rPr kumimoji="1" lang="zh-TW" altLang="en-US" sz="800" spc="0" baseline="0" dirty="0">
                          <a:solidFill>
                            <a:schemeClr val="tx1"/>
                          </a:solidFill>
                          <a:latin typeface="Meiryo UI" panose="020B0604030504040204" pitchFamily="50" charset="-128"/>
                          <a:ea typeface="Meiryo UI" panose="020B0604030504040204" pitchFamily="50" charset="-128"/>
                        </a:rPr>
                        <a:t>情報</a:t>
                      </a:r>
                      <a:r>
                        <a:rPr kumimoji="1" lang="ja-JP" altLang="en-US" sz="800" spc="0" baseline="0" dirty="0">
                          <a:solidFill>
                            <a:schemeClr val="tx1"/>
                          </a:solidFill>
                          <a:latin typeface="Meiryo UI" panose="020B0604030504040204" pitchFamily="50" charset="-128"/>
                          <a:ea typeface="Meiryo UI" panose="020B0604030504040204" pitchFamily="50" charset="-128"/>
                        </a:rPr>
                        <a:t>及び</a:t>
                      </a:r>
                      <a:endParaRPr kumimoji="1" lang="en-US" altLang="ja-JP" sz="800" spc="0" baseline="0" dirty="0">
                        <a:solidFill>
                          <a:schemeClr val="tx1"/>
                        </a:solidFill>
                        <a:latin typeface="Meiryo UI" panose="020B0604030504040204" pitchFamily="50" charset="-128"/>
                        <a:ea typeface="Meiryo UI" panose="020B0604030504040204" pitchFamily="50" charset="-128"/>
                      </a:endParaRPr>
                    </a:p>
                    <a:p>
                      <a:pPr algn="l"/>
                      <a:r>
                        <a:rPr kumimoji="1" lang="ja-JP" altLang="en-US" sz="800" spc="0" baseline="0" dirty="0">
                          <a:solidFill>
                            <a:schemeClr val="tx1"/>
                          </a:solidFill>
                          <a:latin typeface="Meiryo UI" panose="020B0604030504040204" pitchFamily="50" charset="-128"/>
                          <a:ea typeface="Meiryo UI" panose="020B0604030504040204" pitchFamily="50" charset="-128"/>
                        </a:rPr>
                        <a:t>医療費通知情報</a:t>
                      </a:r>
                      <a:endParaRPr kumimoji="1" lang="zh-TW"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マイナポータルでの①薬剤情報、②特定健診等情報及び③医療費通知情報の提供開始（①②は令和３年</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10</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月～、③は</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11</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a:t>
                      </a: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1" lang="zh-TW" altLang="en-US" sz="800">
                          <a:solidFill>
                            <a:schemeClr val="tx1"/>
                          </a:solidFill>
                          <a:latin typeface="Meiryo UI" panose="020B0604030504040204" pitchFamily="50" charset="-128"/>
                          <a:ea typeface="Meiryo UI" panose="020B0604030504040204" pitchFamily="50" charset="-128"/>
                        </a:rPr>
                        <a:t>厚生労働省</a:t>
                      </a:r>
                    </a:p>
                    <a:p>
                      <a:pPr marL="0" marR="0" lvl="0" indent="0" algn="l" defTabSz="914406" rtl="0" eaLnBrk="1" fontAlgn="auto" latinLnBrk="0" hangingPunct="1">
                        <a:lnSpc>
                          <a:spcPct val="100000"/>
                        </a:lnSpc>
                        <a:spcBef>
                          <a:spcPts val="0"/>
                        </a:spcBef>
                        <a:spcAft>
                          <a:spcPts val="0"/>
                        </a:spcAft>
                        <a:buClrTx/>
                        <a:buSzTx/>
                        <a:buFontTx/>
                        <a:buNone/>
                        <a:tabLst/>
                        <a:defRPr/>
                      </a:pPr>
                      <a:r>
                        <a:rPr kumimoji="1" lang="zh-TW" altLang="en-US" sz="800">
                          <a:solidFill>
                            <a:schemeClr val="tx1"/>
                          </a:solidFill>
                          <a:latin typeface="Meiryo UI" panose="020B0604030504040204" pitchFamily="50" charset="-128"/>
                          <a:ea typeface="Meiryo UI" panose="020B0604030504040204" pitchFamily="50" charset="-128"/>
                        </a:rPr>
                        <a:t>保険局医療介護</a:t>
                      </a:r>
                      <a:endParaRPr kumimoji="1" lang="en-US" altLang="zh-TW" sz="800">
                        <a:solidFill>
                          <a:schemeClr val="tx1"/>
                        </a:solidFill>
                        <a:latin typeface="Meiryo UI" panose="020B0604030504040204" pitchFamily="50" charset="-128"/>
                        <a:ea typeface="Meiryo UI" panose="020B0604030504040204" pitchFamily="50" charset="-128"/>
                      </a:endParaRPr>
                    </a:p>
                    <a:p>
                      <a:pPr marL="0" marR="0" lvl="0" indent="0" algn="l" defTabSz="914406" rtl="0" eaLnBrk="1" fontAlgn="auto" latinLnBrk="0" hangingPunct="1">
                        <a:lnSpc>
                          <a:spcPct val="100000"/>
                        </a:lnSpc>
                        <a:spcBef>
                          <a:spcPts val="0"/>
                        </a:spcBef>
                        <a:spcAft>
                          <a:spcPts val="0"/>
                        </a:spcAft>
                        <a:buClrTx/>
                        <a:buSzTx/>
                        <a:buFontTx/>
                        <a:buNone/>
                        <a:tabLst/>
                        <a:defRPr/>
                      </a:pPr>
                      <a:r>
                        <a:rPr kumimoji="1" lang="zh-TW" altLang="en-US" sz="800">
                          <a:solidFill>
                            <a:schemeClr val="tx1"/>
                          </a:solidFill>
                          <a:latin typeface="Meiryo UI" panose="020B0604030504040204" pitchFamily="50" charset="-128"/>
                          <a:ea typeface="Meiryo UI" panose="020B0604030504040204" pitchFamily="50" charset="-128"/>
                        </a:rPr>
                        <a:t>連携政策課</a:t>
                      </a:r>
                      <a:endParaRPr kumimoji="1" lang="zh-TW"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894414"/>
                  </a:ext>
                </a:extLst>
              </a:tr>
              <a:tr h="441445">
                <a:tc vMerge="1">
                  <a:txBody>
                    <a:bodyPr/>
                    <a:lstStyle/>
                    <a:p>
                      <a:pPr algn="l"/>
                      <a:endParaRPr kumimoji="1" lang="ja-JP" altLang="en-US" sz="1100"/>
                    </a:p>
                  </a:txBody>
                  <a:tcPr/>
                </a:tc>
                <a:tc>
                  <a:txBody>
                    <a:bodyPr/>
                    <a:lstStyle/>
                    <a:p>
                      <a:pPr algn="l"/>
                      <a:r>
                        <a:rPr kumimoji="1" lang="ja-JP" altLang="en-US" sz="800" spc="0" baseline="0">
                          <a:solidFill>
                            <a:schemeClr val="tx1"/>
                          </a:solidFill>
                          <a:latin typeface="Meiryo UI" panose="020B0604030504040204" pitchFamily="50" charset="-128"/>
                          <a:ea typeface="Meiryo UI" panose="020B0604030504040204" pitchFamily="50" charset="-128"/>
                        </a:rPr>
                        <a:t>患者の利便性向上</a:t>
                      </a:r>
                      <a:endParaRPr kumimoji="1" lang="ja-JP" altLang="en-US" sz="800" spc="0" baseline="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先行事例の実証　（令和２年３月）</a:t>
                      </a: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800">
                          <a:solidFill>
                            <a:schemeClr val="tx1"/>
                          </a:solidFill>
                          <a:latin typeface="Meiryo UI" panose="020B0604030504040204" pitchFamily="50" charset="-128"/>
                          <a:ea typeface="Meiryo UI" panose="020B0604030504040204" pitchFamily="50" charset="-128"/>
                        </a:rPr>
                        <a:t>厚生労働省</a:t>
                      </a:r>
                    </a:p>
                    <a:p>
                      <a:r>
                        <a:rPr kumimoji="1" lang="zh-TW" altLang="en-US" sz="800">
                          <a:solidFill>
                            <a:schemeClr val="tx1"/>
                          </a:solidFill>
                          <a:latin typeface="Meiryo UI" panose="020B0604030504040204" pitchFamily="50" charset="-128"/>
                          <a:ea typeface="Meiryo UI" panose="020B0604030504040204" pitchFamily="50" charset="-128"/>
                        </a:rPr>
                        <a:t>医政局研究開発</a:t>
                      </a:r>
                      <a:endParaRPr kumimoji="1" lang="en-US" altLang="zh-TW" sz="800">
                        <a:solidFill>
                          <a:schemeClr val="tx1"/>
                        </a:solidFill>
                        <a:latin typeface="Meiryo UI" panose="020B0604030504040204" pitchFamily="50" charset="-128"/>
                        <a:ea typeface="Meiryo UI" panose="020B0604030504040204" pitchFamily="50" charset="-128"/>
                      </a:endParaRPr>
                    </a:p>
                    <a:p>
                      <a:r>
                        <a:rPr kumimoji="1" lang="zh-TW" altLang="en-US" sz="800">
                          <a:solidFill>
                            <a:schemeClr val="tx1"/>
                          </a:solidFill>
                          <a:latin typeface="Meiryo UI" panose="020B0604030504040204" pitchFamily="50" charset="-128"/>
                          <a:ea typeface="Meiryo UI" panose="020B0604030504040204" pitchFamily="50" charset="-128"/>
                        </a:rPr>
                        <a:t>振興課</a:t>
                      </a:r>
                      <a:endParaRPr kumimoji="1" lang="zh-TW"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8004003"/>
                  </a:ext>
                </a:extLst>
              </a:tr>
              <a:tr h="439933">
                <a:tc vMerge="1">
                  <a:txBody>
                    <a:bodyPr/>
                    <a:lstStyle/>
                    <a:p>
                      <a:endParaRPr kumimoji="1" lang="ja-JP" altLang="en-US"/>
                    </a:p>
                  </a:txBody>
                  <a:tcPr/>
                </a:tc>
                <a:tc>
                  <a:txBody>
                    <a:bodyPr/>
                    <a:lstStyle/>
                    <a:p>
                      <a:pPr algn="l"/>
                      <a:r>
                        <a:rPr kumimoji="1" lang="ja-JP" altLang="en-US" sz="800" spc="0" baseline="0">
                          <a:solidFill>
                            <a:schemeClr val="tx1"/>
                          </a:solidFill>
                          <a:latin typeface="Meiryo UI" panose="020B0604030504040204" pitchFamily="50" charset="-128"/>
                          <a:ea typeface="Meiryo UI" panose="020B0604030504040204" pitchFamily="50" charset="-128"/>
                        </a:rPr>
                        <a:t>処方箋の電子化</a:t>
                      </a:r>
                      <a:endParaRPr kumimoji="1" lang="en-US" altLang="ja-JP" sz="800" strike="sngStrike" spc="0" baseline="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800" b="0">
                          <a:solidFill>
                            <a:schemeClr val="tx1"/>
                          </a:solidFill>
                          <a:latin typeface="Meiryo UI" panose="020B0604030504040204" pitchFamily="50" charset="-128"/>
                          <a:ea typeface="Meiryo UI" panose="020B0604030504040204" pitchFamily="50" charset="-128"/>
                        </a:rPr>
                        <a:t>・電子処方箋ガイドラインの改定実施（令和２年４月）</a:t>
                      </a:r>
                      <a:endParaRPr kumimoji="1" lang="en-US" altLang="ja-JP" sz="800" b="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800" b="0">
                          <a:solidFill>
                            <a:schemeClr val="tx1"/>
                          </a:solidFill>
                          <a:latin typeface="Meiryo UI" panose="020B0604030504040204" pitchFamily="50" charset="-128"/>
                          <a:ea typeface="Meiryo UI" panose="020B0604030504040204" pitchFamily="50" charset="-128"/>
                        </a:rPr>
                        <a:t>・お薬手帳との連携（令和３年</a:t>
                      </a:r>
                      <a:r>
                        <a:rPr kumimoji="1" lang="en-US" altLang="ja-JP" sz="800" b="0">
                          <a:solidFill>
                            <a:schemeClr val="tx1"/>
                          </a:solidFill>
                          <a:latin typeface="Meiryo UI" panose="020B0604030504040204" pitchFamily="50" charset="-128"/>
                          <a:ea typeface="Meiryo UI" panose="020B0604030504040204" pitchFamily="50" charset="-128"/>
                        </a:rPr>
                        <a:t>10</a:t>
                      </a:r>
                      <a:r>
                        <a:rPr kumimoji="1" lang="ja-JP" altLang="en-US" sz="800" b="0">
                          <a:solidFill>
                            <a:schemeClr val="tx1"/>
                          </a:solidFill>
                          <a:latin typeface="Meiryo UI" panose="020B0604030504040204" pitchFamily="50" charset="-128"/>
                          <a:ea typeface="Meiryo UI" panose="020B0604030504040204" pitchFamily="50" charset="-128"/>
                        </a:rPr>
                        <a:t>月）</a:t>
                      </a: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医薬・生活衛生局総務課</a:t>
                      </a:r>
                      <a:endParaRPr kumimoji="1" lang="en-US" altLang="ja-JP"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0807373"/>
                  </a:ext>
                </a:extLst>
              </a:tr>
              <a:tr h="648000">
                <a:tc vMerge="1">
                  <a:txBody>
                    <a:bodyPr/>
                    <a:lstStyle/>
                    <a:p>
                      <a:endParaRPr kumimoji="1" lang="ja-JP" altLang="en-US"/>
                    </a:p>
                  </a:txBody>
                  <a:tcPr/>
                </a:tc>
                <a:tc>
                  <a:txBody>
                    <a:bodyPr/>
                    <a:lstStyle/>
                    <a:p>
                      <a:pPr algn="l">
                        <a:lnSpc>
                          <a:spcPts val="800"/>
                        </a:lnSpc>
                      </a:pPr>
                      <a:r>
                        <a:rPr kumimoji="1" lang="ja-JP" altLang="en-US" sz="800" spc="0" baseline="0" dirty="0">
                          <a:solidFill>
                            <a:schemeClr val="tx1"/>
                          </a:solidFill>
                          <a:latin typeface="Meiryo UI" panose="020B0604030504040204" pitchFamily="50" charset="-128"/>
                          <a:ea typeface="Meiryo UI" panose="020B0604030504040204" pitchFamily="50" charset="-128"/>
                        </a:rPr>
                        <a:t>生活保護受給者の</a:t>
                      </a:r>
                      <a:endParaRPr kumimoji="1" lang="en-US" altLang="ja-JP" sz="800" spc="0" baseline="0" dirty="0">
                        <a:solidFill>
                          <a:schemeClr val="tx1"/>
                        </a:solidFill>
                        <a:latin typeface="Meiryo UI" panose="020B0604030504040204" pitchFamily="50" charset="-128"/>
                        <a:ea typeface="Meiryo UI" panose="020B0604030504040204" pitchFamily="50" charset="-128"/>
                      </a:endParaRPr>
                    </a:p>
                    <a:p>
                      <a:pPr algn="l">
                        <a:lnSpc>
                          <a:spcPts val="800"/>
                        </a:lnSpc>
                      </a:pPr>
                      <a:r>
                        <a:rPr kumimoji="1" lang="ja-JP" altLang="en-US" sz="800" spc="0" baseline="0" dirty="0">
                          <a:solidFill>
                            <a:schemeClr val="tx1"/>
                          </a:solidFill>
                          <a:latin typeface="Meiryo UI" panose="020B0604030504040204" pitchFamily="50" charset="-128"/>
                          <a:ea typeface="Meiryo UI" panose="020B0604030504040204" pitchFamily="50" charset="-128"/>
                        </a:rPr>
                        <a:t>医療扶助の医療券・調剤券</a:t>
                      </a:r>
                      <a:endParaRPr kumimoji="1" lang="en-US" altLang="ja-JP"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a:solidFill>
                            <a:schemeClr val="tx1"/>
                          </a:solidFill>
                          <a:latin typeface="Meiryo UI" panose="020B0604030504040204" pitchFamily="50" charset="-128"/>
                          <a:ea typeface="Meiryo UI" panose="020B0604030504040204" pitchFamily="50" charset="-128"/>
                        </a:rPr>
                        <a:t>フィージビリティ調査実施（令和２年７月、</a:t>
                      </a:r>
                      <a:r>
                        <a:rPr kumimoji="1" lang="en-US" altLang="ja-JP" sz="800">
                          <a:solidFill>
                            <a:schemeClr val="tx1"/>
                          </a:solidFill>
                          <a:latin typeface="Meiryo UI" panose="020B0604030504040204" pitchFamily="50" charset="-128"/>
                          <a:ea typeface="Meiryo UI" panose="020B0604030504040204" pitchFamily="50" charset="-128"/>
                        </a:rPr>
                        <a:t>10</a:t>
                      </a:r>
                      <a:r>
                        <a:rPr kumimoji="1" lang="ja-JP" altLang="en-US" sz="800">
                          <a:solidFill>
                            <a:schemeClr val="tx1"/>
                          </a:solidFill>
                          <a:latin typeface="Meiryo UI" panose="020B0604030504040204" pitchFamily="50" charset="-128"/>
                          <a:ea typeface="Meiryo UI" panose="020B0604030504040204" pitchFamily="50" charset="-128"/>
                        </a:rPr>
                        <a:t>月）</a:t>
                      </a:r>
                      <a:endParaRPr kumimoji="1" lang="en-US" altLang="ja-JP"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社会・援護局</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保護課</a:t>
                      </a:r>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9890680"/>
                  </a:ext>
                </a:extLst>
              </a:tr>
              <a:tr h="441445">
                <a:tc vMerge="1">
                  <a:txBody>
                    <a:bodyPr/>
                    <a:lstStyle/>
                    <a:p>
                      <a:endParaRPr kumimoji="1" lang="ja-JP" altLang="en-US"/>
                    </a:p>
                  </a:txBody>
                  <a:tcPr/>
                </a:tc>
                <a:tc>
                  <a:txBody>
                    <a:bodyPr/>
                    <a:lstStyle/>
                    <a:p>
                      <a:pPr algn="l"/>
                      <a:r>
                        <a:rPr kumimoji="1" lang="ja-JP" altLang="en-US" sz="800" spc="0" baseline="0">
                          <a:solidFill>
                            <a:schemeClr val="tx1"/>
                          </a:solidFill>
                          <a:latin typeface="Meiryo UI" panose="020B0604030504040204" pitchFamily="50" charset="-128"/>
                          <a:ea typeface="Meiryo UI" panose="020B0604030504040204" pitchFamily="50" charset="-128"/>
                        </a:rPr>
                        <a:t>介護保険</a:t>
                      </a:r>
                      <a:endParaRPr kumimoji="1" lang="en-US" altLang="ja-JP" sz="800" spc="0" baseline="0">
                        <a:solidFill>
                          <a:schemeClr val="tx1"/>
                        </a:solidFill>
                        <a:latin typeface="Meiryo UI" panose="020B0604030504040204" pitchFamily="50" charset="-128"/>
                        <a:ea typeface="Meiryo UI" panose="020B0604030504040204" pitchFamily="50" charset="-128"/>
                      </a:endParaRPr>
                    </a:p>
                    <a:p>
                      <a:pPr algn="l"/>
                      <a:r>
                        <a:rPr kumimoji="1" lang="ja-JP" altLang="en-US" sz="800" spc="0" baseline="0">
                          <a:solidFill>
                            <a:schemeClr val="tx1"/>
                          </a:solidFill>
                          <a:latin typeface="Meiryo UI" panose="020B0604030504040204" pitchFamily="50" charset="-128"/>
                          <a:ea typeface="Meiryo UI" panose="020B0604030504040204" pitchFamily="50" charset="-128"/>
                        </a:rPr>
                        <a:t>被保険者証</a:t>
                      </a:r>
                      <a:endParaRPr kumimoji="1" lang="en-US" altLang="ja-JP" sz="800" spc="0" baseline="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老健局</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介護保険計画課</a:t>
                      </a:r>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4737181"/>
                  </a:ext>
                </a:extLst>
              </a:tr>
              <a:tr h="1692000">
                <a:tc vMerge="1">
                  <a:txBody>
                    <a:bodyPr/>
                    <a:lstStyle/>
                    <a:p>
                      <a:endParaRPr kumimoji="1" lang="ja-JP" altLang="en-US"/>
                    </a:p>
                  </a:txBody>
                  <a:tcPr/>
                </a:tc>
                <a:tc>
                  <a:txBody>
                    <a:bodyPr/>
                    <a:lstStyle/>
                    <a:p>
                      <a:pPr algn="l">
                        <a:lnSpc>
                          <a:spcPts val="850"/>
                        </a:lnSpc>
                      </a:pPr>
                      <a:r>
                        <a:rPr kumimoji="1" lang="en-US" altLang="ja-JP" sz="900" spc="0" baseline="0">
                          <a:solidFill>
                            <a:schemeClr val="tx1"/>
                          </a:solidFill>
                          <a:latin typeface="Meiryo UI" panose="020B0604030504040204" pitchFamily="50" charset="-128"/>
                          <a:ea typeface="Meiryo UI" panose="020B0604030504040204" pitchFamily="50" charset="-128"/>
                        </a:rPr>
                        <a:t>PHR</a:t>
                      </a:r>
                    </a:p>
                    <a:p>
                      <a:pPr algn="l">
                        <a:lnSpc>
                          <a:spcPts val="850"/>
                        </a:lnSpc>
                      </a:pPr>
                      <a:r>
                        <a:rPr kumimoji="1" lang="en-US" altLang="ja-JP" sz="900" spc="0" baseline="0">
                          <a:solidFill>
                            <a:schemeClr val="tx1"/>
                          </a:solidFill>
                          <a:latin typeface="Meiryo UI" panose="020B0604030504040204" pitchFamily="50" charset="-128"/>
                          <a:ea typeface="Meiryo UI" panose="020B0604030504040204" pitchFamily="50" charset="-128"/>
                        </a:rPr>
                        <a:t>(Personal Health Record)</a:t>
                      </a:r>
                    </a:p>
                    <a:p>
                      <a:pPr algn="l">
                        <a:lnSpc>
                          <a:spcPts val="850"/>
                        </a:lnSpc>
                      </a:pPr>
                      <a:r>
                        <a:rPr kumimoji="1" lang="ja-JP" altLang="en-US" sz="900" spc="0" baseline="0">
                          <a:solidFill>
                            <a:schemeClr val="tx1"/>
                          </a:solidFill>
                          <a:latin typeface="Meiryo UI" panose="020B0604030504040204" pitchFamily="50" charset="-128"/>
                          <a:ea typeface="Meiryo UI" panose="020B0604030504040204" pitchFamily="50" charset="-128"/>
                        </a:rPr>
                        <a:t>健康診断の記録</a:t>
                      </a:r>
                      <a:endParaRPr kumimoji="1" lang="en-US" altLang="ja-JP" sz="900" spc="0" baseline="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ja-JP" altLang="en-US" sz="8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マイナポータルでの特定健診等情報の提供開始</a:t>
                      </a:r>
                      <a:endParaRPr kumimoji="0" lang="en-US" altLang="ja-JP" sz="8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（令和３年</a:t>
                      </a:r>
                      <a:r>
                        <a:rPr kumimoji="1" lang="en-US" altLang="ja-JP" sz="800" b="0" dirty="0">
                          <a:solidFill>
                            <a:schemeClr val="tx1"/>
                          </a:solidFill>
                          <a:latin typeface="Meiryo UI" panose="020B0604030504040204" pitchFamily="50" charset="-128"/>
                          <a:ea typeface="Meiryo UI" panose="020B0604030504040204" pitchFamily="50" charset="-128"/>
                        </a:rPr>
                        <a:t>10</a:t>
                      </a:r>
                      <a:r>
                        <a:rPr kumimoji="1" lang="ja-JP" altLang="en-US" sz="800" b="0" dirty="0">
                          <a:solidFill>
                            <a:schemeClr val="tx1"/>
                          </a:solidFill>
                          <a:latin typeface="Meiryo UI" panose="020B0604030504040204" pitchFamily="50" charset="-128"/>
                          <a:ea typeface="Meiryo UI" panose="020B0604030504040204" pitchFamily="50" charset="-128"/>
                        </a:rPr>
                        <a:t>月）</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ja-JP" altLang="en-US" sz="8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マイナポータルでの薬剤情報の提供開始</a:t>
                      </a:r>
                      <a:r>
                        <a:rPr kumimoji="1" lang="ja-JP" altLang="en-US" sz="800" b="0" dirty="0">
                          <a:solidFill>
                            <a:schemeClr val="tx1"/>
                          </a:solidFill>
                          <a:latin typeface="Meiryo UI" panose="020B0604030504040204" pitchFamily="50" charset="-128"/>
                          <a:ea typeface="Meiryo UI" panose="020B0604030504040204" pitchFamily="50" charset="-128"/>
                        </a:rPr>
                        <a:t>（令和３年</a:t>
                      </a:r>
                      <a:r>
                        <a:rPr kumimoji="1" lang="en-US" altLang="ja-JP" sz="800" b="0" dirty="0">
                          <a:solidFill>
                            <a:schemeClr val="tx1"/>
                          </a:solidFill>
                          <a:latin typeface="Meiryo UI" panose="020B0604030504040204" pitchFamily="50" charset="-128"/>
                          <a:ea typeface="Meiryo UI" panose="020B0604030504040204" pitchFamily="50" charset="-128"/>
                        </a:rPr>
                        <a:t>10</a:t>
                      </a:r>
                      <a:r>
                        <a:rPr kumimoji="1" lang="ja-JP" altLang="en-US" sz="800" b="0" dirty="0">
                          <a:solidFill>
                            <a:schemeClr val="tx1"/>
                          </a:solidFill>
                          <a:latin typeface="Meiryo UI" panose="020B0604030504040204" pitchFamily="50" charset="-128"/>
                          <a:ea typeface="Meiryo UI" panose="020B0604030504040204" pitchFamily="50" charset="-128"/>
                        </a:rPr>
                        <a:t>月）</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rPr>
                        <a:t>厚生労働省</a:t>
                      </a:r>
                      <a:endParaRPr kumimoji="1" lang="en-US" altLang="ja-JP" sz="800" b="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rPr>
                        <a:t>健康局健康課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rPr>
                        <a:t>（医政局研究開発振興課・歯科保健課、健康局がん・疾病対策課、医薬・生活衛生局総務課、労働基準局労働衛生課、子ども家庭局母子保健課、保険局医療介護連携政策課、文部科学省初等中等教育局健康教育・食育課）</a:t>
                      </a:r>
                      <a:endParaRPr kumimoji="1" lang="en-US" altLang="ja-JP" sz="800" b="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9111843"/>
                  </a:ext>
                </a:extLst>
              </a:tr>
              <a:tr h="441445">
                <a:tc vMerge="1">
                  <a:txBody>
                    <a:bodyPr/>
                    <a:lstStyle/>
                    <a:p>
                      <a:endParaRPr kumimoji="1" lang="ja-JP" altLang="en-US"/>
                    </a:p>
                  </a:txBody>
                  <a:tcPr/>
                </a:tc>
                <a:tc>
                  <a:txBody>
                    <a:bodyPr/>
                    <a:lstStyle/>
                    <a:p>
                      <a:pPr algn="l"/>
                      <a:r>
                        <a:rPr kumimoji="1" lang="ja-JP" altLang="en-US" sz="800" spc="0" baseline="0">
                          <a:solidFill>
                            <a:schemeClr val="tx1"/>
                          </a:solidFill>
                          <a:latin typeface="Meiryo UI" panose="020B0604030504040204" pitchFamily="50" charset="-128"/>
                          <a:ea typeface="Meiryo UI" panose="020B0604030504040204" pitchFamily="50" charset="-128"/>
                        </a:rPr>
                        <a:t>母子健康手帳</a:t>
                      </a:r>
                      <a:endParaRPr kumimoji="1" lang="ja-JP" altLang="en-US" sz="800" spc="0" baseline="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a:solidFill>
                            <a:schemeClr val="tx1"/>
                          </a:solidFill>
                          <a:latin typeface="Meiryo UI" panose="020B0604030504040204" pitchFamily="50" charset="-128"/>
                          <a:ea typeface="Meiryo UI" panose="020B0604030504040204" pitchFamily="50" charset="-128"/>
                        </a:rPr>
                        <a:t>乳幼児等健診のマイナポータルでの提供（令和２年６月～）</a:t>
                      </a:r>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厚生労働省</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子ども家庭局</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母子保健課</a:t>
                      </a:r>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76789336"/>
                  </a:ext>
                </a:extLst>
              </a:tr>
            </a:tbl>
          </a:graphicData>
        </a:graphic>
      </p:graphicFrame>
      <p:sp>
        <p:nvSpPr>
          <p:cNvPr id="5" name="Rectangle 2"/>
          <p:cNvSpPr>
            <a:spLocks noChangeArrowheads="1"/>
          </p:cNvSpPr>
          <p:nvPr/>
        </p:nvSpPr>
        <p:spPr bwMode="auto">
          <a:xfrm>
            <a:off x="2579077" y="-12782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pPr defTabSz="633039" eaLnBrk="0" fontAlgn="base" hangingPunct="0">
              <a:spcBef>
                <a:spcPct val="0"/>
              </a:spcBef>
              <a:spcAft>
                <a:spcPct val="0"/>
              </a:spcAft>
            </a:pPr>
            <a:endParaRPr lang="ja-JP" altLang="en-US" sz="1246">
              <a:latin typeface="Arial" panose="020B0604020202020204" pitchFamily="34" charset="0"/>
            </a:endParaRPr>
          </a:p>
        </p:txBody>
      </p:sp>
      <p:sp>
        <p:nvSpPr>
          <p:cNvPr id="45" name="正方形/長方形 44">
            <a:extLst>
              <a:ext uri="{FF2B5EF4-FFF2-40B4-BE49-F238E27FC236}">
                <a16:creationId xmlns:a16="http://schemas.microsoft.com/office/drawing/2014/main" id="{06E56ED6-8DDD-4A8A-ABAA-4F0EEA2FDDB6}"/>
              </a:ext>
            </a:extLst>
          </p:cNvPr>
          <p:cNvSpPr/>
          <p:nvPr/>
        </p:nvSpPr>
        <p:spPr>
          <a:xfrm>
            <a:off x="97713" y="37353"/>
            <a:ext cx="7508889"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マイナンバーカードを活用した各種カード等のデジタル化等に向けた工程表</a:t>
            </a:r>
          </a:p>
        </p:txBody>
      </p:sp>
      <p:sp>
        <p:nvSpPr>
          <p:cNvPr id="50" name="ホームベース 11">
            <a:extLst>
              <a:ext uri="{FF2B5EF4-FFF2-40B4-BE49-F238E27FC236}">
                <a16:creationId xmlns:a16="http://schemas.microsoft.com/office/drawing/2014/main" id="{E3F45A2B-7B28-4553-A5F7-3455F0CE6B63}"/>
              </a:ext>
            </a:extLst>
          </p:cNvPr>
          <p:cNvSpPr/>
          <p:nvPr/>
        </p:nvSpPr>
        <p:spPr>
          <a:xfrm>
            <a:off x="3730881" y="2620787"/>
            <a:ext cx="2644519" cy="308679"/>
          </a:xfrm>
          <a:prstGeom prst="homePlate">
            <a:avLst>
              <a:gd name="adj" fmla="val 49399"/>
            </a:avLst>
          </a:prstGeom>
          <a:solidFill>
            <a:srgbClr val="EBF5F9"/>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システム開発・構築等</a:t>
            </a:r>
          </a:p>
        </p:txBody>
      </p:sp>
      <p:sp>
        <p:nvSpPr>
          <p:cNvPr id="53" name="ホームベース 12">
            <a:extLst>
              <a:ext uri="{FF2B5EF4-FFF2-40B4-BE49-F238E27FC236}">
                <a16:creationId xmlns:a16="http://schemas.microsoft.com/office/drawing/2014/main" id="{B00C8028-E09E-4029-9460-34B8C8F6759F}"/>
              </a:ext>
            </a:extLst>
          </p:cNvPr>
          <p:cNvSpPr/>
          <p:nvPr/>
        </p:nvSpPr>
        <p:spPr>
          <a:xfrm>
            <a:off x="6410848" y="2620475"/>
            <a:ext cx="1740328" cy="288000"/>
          </a:xfrm>
          <a:prstGeom prst="homePlate">
            <a:avLst>
              <a:gd name="adj" fmla="val 31821"/>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運用開始</a:t>
            </a:r>
            <a:endParaRPr kumimoji="0" lang="en-US" altLang="ja-JP" sz="8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（令和５年１月～）</a:t>
            </a:r>
            <a:endParaRPr kumimoji="0" lang="en-US" altLang="ja-JP" sz="8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55" name="右矢印 13">
            <a:extLst>
              <a:ext uri="{FF2B5EF4-FFF2-40B4-BE49-F238E27FC236}">
                <a16:creationId xmlns:a16="http://schemas.microsoft.com/office/drawing/2014/main" id="{9F8A4ABC-C7E0-4D98-8C46-290CF67C5701}"/>
              </a:ext>
            </a:extLst>
          </p:cNvPr>
          <p:cNvSpPr/>
          <p:nvPr/>
        </p:nvSpPr>
        <p:spPr>
          <a:xfrm>
            <a:off x="7046102" y="3098228"/>
            <a:ext cx="1105074" cy="547972"/>
          </a:xfrm>
          <a:prstGeom prst="rightArrow">
            <a:avLst>
              <a:gd name="adj1" fmla="val 100000"/>
              <a:gd name="adj2" fmla="val 31274"/>
            </a:avLst>
          </a:prstGeom>
          <a:solidFill>
            <a:srgbClr val="CDE6EF"/>
          </a:solidFill>
          <a:ln w="9525" cap="flat" cmpd="sng" algn="ctr">
            <a:solidFill>
              <a:schemeClr val="tx1"/>
            </a:solidFill>
            <a:prstDash val="solid"/>
            <a:miter lim="800000"/>
          </a:ln>
          <a:effectLst/>
        </p:spPr>
        <p:txBody>
          <a:bodyPr rot="0" spcFirstLastPara="0" vertOverflow="overflow" horzOverflow="overflow" vert="horz" wrap="none" lIns="27000" tIns="34290" rIns="27000" bIns="34290" numCol="1" spcCol="0" rtlCol="0" fromWordArt="0" anchor="ctr" anchorCtr="0" forceAA="0" compatLnSpc="1">
            <a:prstTxWarp prst="textNoShape">
              <a:avLst/>
            </a:prstTxWarp>
            <a:no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本格運用</a:t>
            </a:r>
          </a:p>
        </p:txBody>
      </p:sp>
      <p:sp>
        <p:nvSpPr>
          <p:cNvPr id="57" name="右矢印 14">
            <a:extLst>
              <a:ext uri="{FF2B5EF4-FFF2-40B4-BE49-F238E27FC236}">
                <a16:creationId xmlns:a16="http://schemas.microsoft.com/office/drawing/2014/main" id="{4A2E7BDB-13FE-44B5-AF20-F1086AE0050D}"/>
              </a:ext>
            </a:extLst>
          </p:cNvPr>
          <p:cNvSpPr/>
          <p:nvPr/>
        </p:nvSpPr>
        <p:spPr>
          <a:xfrm>
            <a:off x="3730882" y="3358200"/>
            <a:ext cx="3315220" cy="288000"/>
          </a:xfrm>
          <a:prstGeom prst="rightArrow">
            <a:avLst>
              <a:gd name="adj1" fmla="val 100000"/>
              <a:gd name="adj2" fmla="val 37973"/>
            </a:avLst>
          </a:prstGeom>
          <a:solidFill>
            <a:schemeClr val="bg1"/>
          </a:solidFill>
          <a:ln w="9525" cap="flat" cmpd="sng" algn="ctr">
            <a:solidFill>
              <a:schemeClr val="tx1"/>
            </a:solidFill>
            <a:prstDash val="solid"/>
            <a:miter lim="800000"/>
          </a:ln>
          <a:effectLst/>
        </p:spPr>
        <p:txBody>
          <a:bodyPr rot="0" spcFirstLastPara="0" vertOverflow="overflow" horzOverflow="overflow" vert="horz" wrap="square" lIns="108000" tIns="34290" rIns="68580" bIns="34290" numCol="1" spcCol="0" rtlCol="0" fromWordArt="0" anchor="ctr" anchorCtr="0" forceAA="0" compatLnSpc="1">
            <a:prstTxWarp prst="textNoShape">
              <a:avLst/>
            </a:prstTxWarp>
            <a:noAutofit/>
          </a:bodyPr>
          <a:lstStyle/>
          <a:p>
            <a:pPr marR="0" lvl="0" algn="l" defTabSz="342892"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マイナンバーカードの利用促進、本人確認利用、メリットの広報周知、受給者の利便性向上</a:t>
            </a:r>
            <a:endParaRPr kumimoji="0" lang="en-US" altLang="ja-JP" sz="8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59" name="右矢印 16">
            <a:extLst>
              <a:ext uri="{FF2B5EF4-FFF2-40B4-BE49-F238E27FC236}">
                <a16:creationId xmlns:a16="http://schemas.microsoft.com/office/drawing/2014/main" id="{46539D2C-15E7-45CE-B854-5CE0EC429556}"/>
              </a:ext>
            </a:extLst>
          </p:cNvPr>
          <p:cNvSpPr/>
          <p:nvPr/>
        </p:nvSpPr>
        <p:spPr>
          <a:xfrm>
            <a:off x="3730881" y="3119321"/>
            <a:ext cx="1186068" cy="215999"/>
          </a:xfrm>
          <a:prstGeom prst="rightArrow">
            <a:avLst>
              <a:gd name="adj1" fmla="val 100000"/>
              <a:gd name="adj2" fmla="val 45298"/>
            </a:avLst>
          </a:prstGeom>
          <a:solidFill>
            <a:schemeClr val="bg1"/>
          </a:solidFill>
          <a:ln w="9525" cap="flat" cmpd="sng" algn="ctr">
            <a:solidFill>
              <a:schemeClr val="tx1"/>
            </a:solidFill>
            <a:prstDash val="solid"/>
            <a:miter lim="800000"/>
          </a:ln>
          <a:effectLst/>
        </p:spPr>
        <p:txBody>
          <a:bodyPr rot="0" spcFirstLastPara="0" vertOverflow="overflow" horzOverflow="overflow" vert="horz" wrap="square" lIns="72000" tIns="34290" rIns="68580" bIns="34290" numCol="1" spcCol="0" rtlCol="0" fromWordArt="0" anchor="ctr" anchorCtr="0" forceAA="0" compatLnSpc="1">
            <a:prstTxWarp prst="textNoShape">
              <a:avLst/>
            </a:prstTxWarp>
            <a:noAutofit/>
          </a:bodyPr>
          <a:lstStyle/>
          <a:p>
            <a:pPr marL="0" marR="0" lvl="0" indent="0" algn="l" defTabSz="342892"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地方との協議</a:t>
            </a:r>
            <a:endParaRPr kumimoji="0" lang="en-US" altLang="ja-JP" sz="8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62" name="ホームベース 18">
            <a:extLst>
              <a:ext uri="{FF2B5EF4-FFF2-40B4-BE49-F238E27FC236}">
                <a16:creationId xmlns:a16="http://schemas.microsoft.com/office/drawing/2014/main" id="{4A5414B8-0E98-4162-A6B8-D403C6A63415}"/>
              </a:ext>
            </a:extLst>
          </p:cNvPr>
          <p:cNvSpPr/>
          <p:nvPr/>
        </p:nvSpPr>
        <p:spPr>
          <a:xfrm>
            <a:off x="3730880" y="3789106"/>
            <a:ext cx="2448855" cy="288000"/>
          </a:xfrm>
          <a:prstGeom prst="homePlate">
            <a:avLst>
              <a:gd name="adj" fmla="val 33137"/>
            </a:avLst>
          </a:prstGeom>
          <a:solidFill>
            <a:schemeClr val="bg1"/>
          </a:solidFill>
          <a:ln w="9525" cap="flat" cmpd="sng" algn="ctr">
            <a:solidFill>
              <a:schemeClr val="tx1"/>
            </a:solidFill>
            <a:prstDash val="solid"/>
            <a:miter lim="800000"/>
          </a:ln>
          <a:effectLst/>
        </p:spPr>
        <p:txBody>
          <a:bodyPr vert="horz" rtlCol="0" anchor="ctr"/>
          <a:lstStyle/>
          <a:p>
            <a:pPr lvl="0" defTabSz="914400">
              <a:defRPr/>
            </a:pPr>
            <a:r>
              <a:rPr kumimoji="1" lang="ja-JP" altLang="en-US" sz="800" kern="0">
                <a:latin typeface="Meiryo UI" panose="020B0604030504040204" pitchFamily="50" charset="-128"/>
                <a:ea typeface="Meiryo UI" panose="020B0604030504040204" pitchFamily="50" charset="-128"/>
              </a:rPr>
              <a:t>被保険者証そのものの在り方について見直し方策を検討し、保険者等の関係者と合意</a:t>
            </a:r>
          </a:p>
        </p:txBody>
      </p:sp>
      <p:sp>
        <p:nvSpPr>
          <p:cNvPr id="63" name="ホームベース 21">
            <a:extLst>
              <a:ext uri="{FF2B5EF4-FFF2-40B4-BE49-F238E27FC236}">
                <a16:creationId xmlns:a16="http://schemas.microsoft.com/office/drawing/2014/main" id="{5B24245E-0D48-4CBD-9042-9DD50CFD61D2}"/>
              </a:ext>
            </a:extLst>
          </p:cNvPr>
          <p:cNvSpPr/>
          <p:nvPr/>
        </p:nvSpPr>
        <p:spPr>
          <a:xfrm>
            <a:off x="6179735" y="3794888"/>
            <a:ext cx="1517302" cy="288000"/>
          </a:xfrm>
          <a:prstGeom prst="homePlate">
            <a:avLst>
              <a:gd name="adj" fmla="val 43295"/>
            </a:avLst>
          </a:prstGeom>
          <a:solidFill>
            <a:srgbClr val="EBF5F9"/>
          </a:solidFill>
          <a:ln w="9525" cap="flat" cmpd="sng" algn="ctr">
            <a:solidFill>
              <a:schemeClr val="tx1"/>
            </a:solidFill>
            <a:prstDash val="solid"/>
            <a:miter lim="800000"/>
          </a:ln>
          <a:effectLst/>
        </p:spPr>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環境整備・システム開発</a:t>
            </a:r>
          </a:p>
        </p:txBody>
      </p:sp>
      <p:sp>
        <p:nvSpPr>
          <p:cNvPr id="64" name="ホームベース 22">
            <a:extLst>
              <a:ext uri="{FF2B5EF4-FFF2-40B4-BE49-F238E27FC236}">
                <a16:creationId xmlns:a16="http://schemas.microsoft.com/office/drawing/2014/main" id="{1E11B13B-BC73-46A4-AEAF-678058942C3A}"/>
              </a:ext>
            </a:extLst>
          </p:cNvPr>
          <p:cNvSpPr/>
          <p:nvPr/>
        </p:nvSpPr>
        <p:spPr>
          <a:xfrm>
            <a:off x="7697037" y="3789106"/>
            <a:ext cx="454139" cy="288000"/>
          </a:xfrm>
          <a:prstGeom prst="homePlate">
            <a:avLst>
              <a:gd name="adj" fmla="val 35636"/>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本格運用</a:t>
            </a:r>
            <a:endParaRPr kumimoji="0" lang="en-US" altLang="ja-JP" sz="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65" name="ホームベース 25">
            <a:extLst>
              <a:ext uri="{FF2B5EF4-FFF2-40B4-BE49-F238E27FC236}">
                <a16:creationId xmlns:a16="http://schemas.microsoft.com/office/drawing/2014/main" id="{1168F0DF-22E4-49B5-93CE-7D9916D787EB}"/>
              </a:ext>
            </a:extLst>
          </p:cNvPr>
          <p:cNvSpPr/>
          <p:nvPr/>
        </p:nvSpPr>
        <p:spPr>
          <a:xfrm>
            <a:off x="3730881" y="4260414"/>
            <a:ext cx="1799305" cy="288000"/>
          </a:xfrm>
          <a:prstGeom prst="homePlate">
            <a:avLst>
              <a:gd name="adj" fmla="val 40299"/>
            </a:avLst>
          </a:prstGeom>
          <a:solidFill>
            <a:srgbClr val="EBF5F9"/>
          </a:solidFill>
          <a:ln w="9525">
            <a:solidFill>
              <a:schemeClr val="tx1"/>
            </a:solidFill>
          </a:ln>
        </p:spPr>
        <p:style>
          <a:lnRef idx="2">
            <a:schemeClr val="accent1"/>
          </a:lnRef>
          <a:fillRef idx="1">
            <a:schemeClr val="lt1"/>
          </a:fillRef>
          <a:effectRef idx="0">
            <a:schemeClr val="accent1"/>
          </a:effectRef>
          <a:fontRef idx="minor">
            <a:schemeClr val="dk1"/>
          </a:fontRef>
        </p:style>
        <p:txBody>
          <a:bodyPr vert="horz" wrap="none" lIns="36000" rIns="36000" rtlCol="0" anchor="ctr"/>
          <a:lstStyle/>
          <a:p>
            <a:pPr marL="0" marR="0" lvl="0" indent="0" algn="l" defTabSz="422041"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rPr>
              <a:t>自治体システム改修等</a:t>
            </a:r>
          </a:p>
        </p:txBody>
      </p:sp>
      <p:sp>
        <p:nvSpPr>
          <p:cNvPr id="66" name="ホームベース 26">
            <a:extLst>
              <a:ext uri="{FF2B5EF4-FFF2-40B4-BE49-F238E27FC236}">
                <a16:creationId xmlns:a16="http://schemas.microsoft.com/office/drawing/2014/main" id="{4AC654FF-66D9-4AB0-B5D2-7643E9EEDF63}"/>
              </a:ext>
            </a:extLst>
          </p:cNvPr>
          <p:cNvSpPr/>
          <p:nvPr/>
        </p:nvSpPr>
        <p:spPr>
          <a:xfrm>
            <a:off x="5530188" y="4264833"/>
            <a:ext cx="2620986" cy="288000"/>
          </a:xfrm>
          <a:prstGeom prst="homePlate">
            <a:avLst>
              <a:gd name="adj" fmla="val 40299"/>
            </a:avLst>
          </a:prstGeom>
          <a:solidFill>
            <a:srgbClr val="CDE6EF"/>
          </a:solidFill>
          <a:ln w="9525" cap="flat" cmpd="sng" algn="ctr">
            <a:solidFill>
              <a:schemeClr val="tx1"/>
            </a:solidFill>
            <a:prstDash val="solid"/>
          </a:ln>
          <a:effectLst/>
        </p:spPr>
        <p:txBody>
          <a:bodyPr vert="horz" wrap="square" lIns="36000" rIns="36000" rtlCol="0" anchor="ctr"/>
          <a:lstStyle/>
          <a:p>
            <a:pPr marL="0" marR="0" lvl="0" indent="0" algn="l" defTabSz="422041" rtl="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自治体検診情報（がん検診、肝炎ウイルス検診、骨粗鬆症検診、歯周疾患検診）についてマイナポータルでの提供開始</a:t>
            </a:r>
          </a:p>
        </p:txBody>
      </p:sp>
      <p:sp>
        <p:nvSpPr>
          <p:cNvPr id="68" name="ホームベース 28">
            <a:extLst>
              <a:ext uri="{FF2B5EF4-FFF2-40B4-BE49-F238E27FC236}">
                <a16:creationId xmlns:a16="http://schemas.microsoft.com/office/drawing/2014/main" id="{767F8BAD-A888-4735-AEEE-8353A022AAA3}"/>
              </a:ext>
            </a:extLst>
          </p:cNvPr>
          <p:cNvSpPr/>
          <p:nvPr/>
        </p:nvSpPr>
        <p:spPr>
          <a:xfrm>
            <a:off x="3730880" y="4717210"/>
            <a:ext cx="4430330" cy="311716"/>
          </a:xfrm>
          <a:prstGeom prst="homePlate">
            <a:avLst>
              <a:gd name="adj" fmla="val 40299"/>
            </a:avLst>
          </a:prstGeom>
          <a:solidFill>
            <a:srgbClr val="CDE6EF"/>
          </a:solidFill>
          <a:ln w="9525" cap="flat" cmpd="sng" algn="ctr">
            <a:solidFill>
              <a:schemeClr val="tx1"/>
            </a:solidFill>
            <a:prstDash val="solid"/>
          </a:ln>
          <a:effectLst/>
        </p:spPr>
        <p:txBody>
          <a:bodyPr vert="horz" wrap="none" lIns="36000" rIns="36000" rtlCol="0" anchor="ct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特定健診等情報のマイナポータルでの提供開始　</a:t>
            </a:r>
            <a:endParaRPr kumimoji="0" lang="en-US" altLang="ja-JP" sz="6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lvl="0" indent="-92075" defTabSz="914400">
              <a:defRPr/>
            </a:pPr>
            <a:r>
              <a:rPr kumimoji="0" lang="en-US" altLang="ja-JP" sz="5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500" kern="0" dirty="0">
                <a:latin typeface="Meiryo UI" panose="020B0604030504040204" pitchFamily="50" charset="-128"/>
                <a:ea typeface="Meiryo UI" panose="020B0604030504040204" pitchFamily="50" charset="-128"/>
              </a:rPr>
              <a:t>特定健診情報として提供される</a:t>
            </a:r>
            <a:r>
              <a:rPr kumimoji="1" lang="en-US" altLang="ja-JP" sz="500" kern="0" dirty="0">
                <a:latin typeface="Meiryo UI" panose="020B0604030504040204" pitchFamily="50" charset="-128"/>
                <a:ea typeface="Meiryo UI" panose="020B0604030504040204" pitchFamily="50" charset="-128"/>
              </a:rPr>
              <a:t>40</a:t>
            </a:r>
            <a:r>
              <a:rPr kumimoji="1" lang="ja-JP" altLang="en-US" sz="500" kern="0" dirty="0">
                <a:latin typeface="Meiryo UI" panose="020B0604030504040204" pitchFamily="50" charset="-128"/>
                <a:ea typeface="Meiryo UI" panose="020B0604030504040204" pitchFamily="50" charset="-128"/>
              </a:rPr>
              <a:t>歳以上の労働者の健診情報に加え、</a:t>
            </a:r>
            <a:r>
              <a:rPr kumimoji="1" lang="en-US" altLang="ja-JP" sz="500" kern="0" dirty="0">
                <a:latin typeface="Meiryo UI" panose="020B0604030504040204" pitchFamily="50" charset="-128"/>
                <a:ea typeface="Meiryo UI" panose="020B0604030504040204" pitchFamily="50" charset="-128"/>
              </a:rPr>
              <a:t>40</a:t>
            </a:r>
            <a:r>
              <a:rPr kumimoji="1" lang="ja-JP" altLang="en-US" sz="500" kern="0" dirty="0">
                <a:latin typeface="Meiryo UI" panose="020B0604030504040204" pitchFamily="50" charset="-128"/>
                <a:ea typeface="Meiryo UI" panose="020B0604030504040204" pitchFamily="50" charset="-128"/>
              </a:rPr>
              <a:t>歳未満の労働者の健診情報に</a:t>
            </a:r>
            <a:endParaRPr kumimoji="1" lang="en-US" altLang="ja-JP" sz="500" kern="0" dirty="0">
              <a:latin typeface="Meiryo UI" panose="020B0604030504040204" pitchFamily="50" charset="-128"/>
              <a:ea typeface="Meiryo UI" panose="020B0604030504040204" pitchFamily="50" charset="-128"/>
            </a:endParaRPr>
          </a:p>
          <a:p>
            <a:pPr marL="92075" lvl="0" indent="-92075" defTabSz="914400">
              <a:defRPr/>
            </a:pPr>
            <a:r>
              <a:rPr kumimoji="1" lang="ja-JP" altLang="en-US" sz="500" kern="0" dirty="0">
                <a:latin typeface="Meiryo UI" panose="020B0604030504040204" pitchFamily="50" charset="-128"/>
                <a:ea typeface="Meiryo UI" panose="020B0604030504040204" pitchFamily="50" charset="-128"/>
              </a:rPr>
              <a:t>　ついても、システム整備等でき次第保険者を経由して、順次マイナポータルでの提供開始予定</a:t>
            </a:r>
          </a:p>
        </p:txBody>
      </p:sp>
      <p:sp>
        <p:nvSpPr>
          <p:cNvPr id="69" name="ホームベース 30">
            <a:extLst>
              <a:ext uri="{FF2B5EF4-FFF2-40B4-BE49-F238E27FC236}">
                <a16:creationId xmlns:a16="http://schemas.microsoft.com/office/drawing/2014/main" id="{94267C3A-6627-4E6F-BB37-753CE5243D5E}"/>
              </a:ext>
            </a:extLst>
          </p:cNvPr>
          <p:cNvSpPr/>
          <p:nvPr/>
        </p:nvSpPr>
        <p:spPr>
          <a:xfrm>
            <a:off x="5941027" y="5306007"/>
            <a:ext cx="2206290" cy="119338"/>
          </a:xfrm>
          <a:prstGeom prst="homePlate">
            <a:avLst>
              <a:gd name="adj" fmla="val 40299"/>
            </a:avLst>
          </a:prstGeom>
          <a:solidFill>
            <a:srgbClr val="CDE6EF"/>
          </a:solidFill>
          <a:ln w="9525" cap="flat" cmpd="sng" algn="ctr">
            <a:solidFill>
              <a:schemeClr val="tx1"/>
            </a:solidFill>
            <a:prstDash val="solid"/>
          </a:ln>
          <a:effectLst/>
        </p:spPr>
        <p:txBody>
          <a:bodyPr vert="horz" wrap="none" lIns="36000" rIns="36000" rtlCol="0" anchor="ctr"/>
          <a:lstStyle/>
          <a:p>
            <a:pPr marL="0" marR="0" lvl="0" indent="0" algn="l" defTabSz="422041" rtl="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手術等の情報のマイナポータルでの提供開始</a:t>
            </a:r>
          </a:p>
        </p:txBody>
      </p:sp>
      <p:sp>
        <p:nvSpPr>
          <p:cNvPr id="70" name="ホームベース 31">
            <a:extLst>
              <a:ext uri="{FF2B5EF4-FFF2-40B4-BE49-F238E27FC236}">
                <a16:creationId xmlns:a16="http://schemas.microsoft.com/office/drawing/2014/main" id="{D957FE54-4610-40CB-B662-21CEEC2993E9}"/>
              </a:ext>
            </a:extLst>
          </p:cNvPr>
          <p:cNvSpPr/>
          <p:nvPr/>
        </p:nvSpPr>
        <p:spPr>
          <a:xfrm>
            <a:off x="3730879" y="5086154"/>
            <a:ext cx="4430330" cy="97247"/>
          </a:xfrm>
          <a:prstGeom prst="homePlate">
            <a:avLst>
              <a:gd name="adj" fmla="val 40299"/>
            </a:avLst>
          </a:prstGeom>
          <a:solidFill>
            <a:srgbClr val="CDE6EF"/>
          </a:solidFill>
          <a:ln w="9525" cap="flat" cmpd="sng" algn="ctr">
            <a:solidFill>
              <a:schemeClr val="tx1"/>
            </a:solidFill>
            <a:prstDash val="solid"/>
          </a:ln>
          <a:effectLst/>
        </p:spPr>
        <p:txBody>
          <a:bodyPr vert="horz" wrap="none" lIns="36000" rIns="36000" rtlCol="0" anchor="ctr"/>
          <a:lstStyle/>
          <a:p>
            <a:pPr marL="0" marR="0" lvl="0" indent="0" algn="l" defTabSz="422041" rtl="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薬剤情報のマイナポータルでの提供開始</a:t>
            </a:r>
          </a:p>
        </p:txBody>
      </p:sp>
      <p:sp>
        <p:nvSpPr>
          <p:cNvPr id="74" name="ホームベース 36">
            <a:extLst>
              <a:ext uri="{FF2B5EF4-FFF2-40B4-BE49-F238E27FC236}">
                <a16:creationId xmlns:a16="http://schemas.microsoft.com/office/drawing/2014/main" id="{D102F598-882B-407A-B2A4-FBD263378CAC}"/>
              </a:ext>
            </a:extLst>
          </p:cNvPr>
          <p:cNvSpPr/>
          <p:nvPr/>
        </p:nvSpPr>
        <p:spPr>
          <a:xfrm>
            <a:off x="3708863" y="5932017"/>
            <a:ext cx="4442311" cy="288000"/>
          </a:xfrm>
          <a:prstGeom prst="homePlate">
            <a:avLst>
              <a:gd name="adj" fmla="val 49399"/>
            </a:avLst>
          </a:prstGeom>
          <a:solidFill>
            <a:srgbClr val="CDE6EF"/>
          </a:solidFill>
          <a:ln w="9525" cap="flat" cmpd="sng" algn="ctr">
            <a:solidFill>
              <a:schemeClr val="tx1"/>
            </a:solidFill>
            <a:prstDash val="solid"/>
          </a:ln>
          <a:effectLst/>
        </p:spPr>
        <p:txBody>
          <a:bodyPr vert="horz" rtlCol="0" anchor="ct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1"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乳幼児等健診のマイナポータル閲覧</a:t>
            </a:r>
          </a:p>
        </p:txBody>
      </p:sp>
      <p:sp>
        <p:nvSpPr>
          <p:cNvPr id="76" name="正方形/長方形 75">
            <a:extLst>
              <a:ext uri="{FF2B5EF4-FFF2-40B4-BE49-F238E27FC236}">
                <a16:creationId xmlns:a16="http://schemas.microsoft.com/office/drawing/2014/main" id="{EC5E0C69-92F8-4753-A5E0-584C24EEE156}"/>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30" name="テキスト ボックス 29">
            <a:extLst>
              <a:ext uri="{FF2B5EF4-FFF2-40B4-BE49-F238E27FC236}">
                <a16:creationId xmlns:a16="http://schemas.microsoft.com/office/drawing/2014/main" id="{0D7BF287-2C8D-4C5A-8A31-B0624E23A092}"/>
              </a:ext>
            </a:extLst>
          </p:cNvPr>
          <p:cNvSpPr txBox="1"/>
          <p:nvPr/>
        </p:nvSpPr>
        <p:spPr>
          <a:xfrm>
            <a:off x="6090881" y="988045"/>
            <a:ext cx="1864965" cy="482038"/>
          </a:xfrm>
          <a:prstGeom prst="rect">
            <a:avLst/>
          </a:prstGeom>
          <a:noFill/>
          <a:ln w="28575">
            <a:noFill/>
          </a:ln>
        </p:spPr>
        <p:txBody>
          <a:bodyPr wrap="none" lIns="0" tIns="0" rIns="0" bIns="0" rtlCol="0" anchor="ctr" anchorCtr="0">
            <a:noAutofit/>
          </a:bodyPr>
          <a:lstStyle/>
          <a:p>
            <a:pPr marL="64292" marR="0" lvl="0" indent="-64292" algn="l" defTabSz="342892" rtl="0" eaLnBrk="1" fontAlgn="auto" latinLnBrk="0" hangingPunct="1">
              <a:lnSpc>
                <a:spcPct val="80000"/>
              </a:lnSpc>
              <a:spcBef>
                <a:spcPts val="0"/>
              </a:spcBef>
              <a:spcAft>
                <a:spcPts val="0"/>
              </a:spcAft>
              <a:buClrTx/>
              <a:buSzTx/>
              <a:buFontTx/>
              <a:buNone/>
              <a:tabLst/>
              <a:defRPr/>
            </a:pPr>
            <a:r>
              <a:rPr kumimoji="1" lang="en-US" altLang="ja-JP"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1" lang="ja-JP" altLang="en-US"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概ね全ての医療機関等</a:t>
            </a:r>
            <a:r>
              <a:rPr kumimoji="1" lang="ja-JP" altLang="en-US" sz="700" b="0" i="0" u="none" kern="1200" cap="none" spc="0" normalizeH="0" baseline="0" noProof="0">
                <a:ln>
                  <a:noFill/>
                </a:ln>
                <a:effectLst/>
                <a:uLnTx/>
                <a:uFillTx/>
                <a:latin typeface="Meiryo UI" panose="020B0604030504040204" pitchFamily="50" charset="-128"/>
                <a:ea typeface="Meiryo UI" panose="020B0604030504040204" pitchFamily="50" charset="-128"/>
              </a:rPr>
              <a:t>へ</a:t>
            </a:r>
            <a:r>
              <a:rPr kumimoji="1" lang="ja-JP" altLang="en-US"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のシステム</a:t>
            </a:r>
            <a:endParaRPr kumimoji="1" lang="en-US" altLang="ja-JP"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a:p>
            <a:pPr marL="64292" marR="0" lvl="0" indent="-64292" algn="l" defTabSz="342892" rtl="0" eaLnBrk="1" fontAlgn="auto" latinLnBrk="0" hangingPunct="1">
              <a:lnSpc>
                <a:spcPct val="80000"/>
              </a:lnSpc>
              <a:spcBef>
                <a:spcPts val="0"/>
              </a:spcBef>
              <a:spcAft>
                <a:spcPts val="0"/>
              </a:spcAft>
              <a:buClrTx/>
              <a:buSzTx/>
              <a:buFontTx/>
              <a:buNone/>
              <a:tabLst/>
              <a:defRPr/>
            </a:pPr>
            <a:r>
              <a:rPr kumimoji="1" lang="ja-JP" altLang="en-US"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　の導入を目指す</a:t>
            </a:r>
            <a:r>
              <a:rPr kumimoji="1" lang="en-US" altLang="ja-JP"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1" lang="ja-JP" altLang="en-US"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令和５年３月末</a:t>
            </a:r>
            <a:r>
              <a:rPr kumimoji="1" lang="en-US" altLang="ja-JP"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endParaRPr kumimoji="1" lang="ja-JP" altLang="en-US"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31" name="右矢印 10">
            <a:extLst>
              <a:ext uri="{FF2B5EF4-FFF2-40B4-BE49-F238E27FC236}">
                <a16:creationId xmlns:a16="http://schemas.microsoft.com/office/drawing/2014/main" id="{FB396F5C-0E1B-41ED-A808-CF011784F6C1}"/>
              </a:ext>
            </a:extLst>
          </p:cNvPr>
          <p:cNvSpPr/>
          <p:nvPr/>
        </p:nvSpPr>
        <p:spPr>
          <a:xfrm>
            <a:off x="3740916" y="1602066"/>
            <a:ext cx="4420294" cy="336814"/>
          </a:xfrm>
          <a:prstGeom prst="rightArrow">
            <a:avLst>
              <a:gd name="adj1" fmla="val 100000"/>
              <a:gd name="adj2" fmla="val 48087"/>
            </a:avLst>
          </a:prstGeom>
          <a:solidFill>
            <a:srgbClr val="CDE6EF"/>
          </a:solidFill>
          <a:ln w="9525" cap="flat" cmpd="sng" algn="ctr">
            <a:solidFill>
              <a:schemeClr val="tx1"/>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342892"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マイナポータルでの薬剤情報、特定健診等情報及び医療費通知情報の提供</a:t>
            </a:r>
          </a:p>
        </p:txBody>
      </p:sp>
      <p:sp>
        <p:nvSpPr>
          <p:cNvPr id="32" name="ホームベース 8">
            <a:extLst>
              <a:ext uri="{FF2B5EF4-FFF2-40B4-BE49-F238E27FC236}">
                <a16:creationId xmlns:a16="http://schemas.microsoft.com/office/drawing/2014/main" id="{230C0F05-D4A2-4863-8697-7A4A1B8C53FC}"/>
              </a:ext>
            </a:extLst>
          </p:cNvPr>
          <p:cNvSpPr/>
          <p:nvPr/>
        </p:nvSpPr>
        <p:spPr>
          <a:xfrm>
            <a:off x="3730882" y="2161940"/>
            <a:ext cx="1433786" cy="336814"/>
          </a:xfrm>
          <a:prstGeom prst="homePlate">
            <a:avLst>
              <a:gd name="adj" fmla="val 49399"/>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kern="0">
                <a:latin typeface="Meiryo UI" panose="020B0604030504040204" pitchFamily="50" charset="-128"/>
                <a:ea typeface="Meiryo UI" panose="020B0604030504040204" pitchFamily="50" charset="-128"/>
              </a:rPr>
              <a:t>実証</a:t>
            </a:r>
            <a:endParaRPr kumimoji="0" lang="en-US" altLang="ja-JP" sz="8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33" name="ホームベース 9">
            <a:extLst>
              <a:ext uri="{FF2B5EF4-FFF2-40B4-BE49-F238E27FC236}">
                <a16:creationId xmlns:a16="http://schemas.microsoft.com/office/drawing/2014/main" id="{450D1347-A6EF-4369-9CDF-209093C27B02}"/>
              </a:ext>
            </a:extLst>
          </p:cNvPr>
          <p:cNvSpPr/>
          <p:nvPr/>
        </p:nvSpPr>
        <p:spPr>
          <a:xfrm>
            <a:off x="5224522" y="2161940"/>
            <a:ext cx="2936688" cy="336814"/>
          </a:xfrm>
          <a:prstGeom prst="homePlate">
            <a:avLst>
              <a:gd name="adj" fmla="val 49399"/>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kern="0">
                <a:latin typeface="Meiryo UI" panose="020B0604030504040204" pitchFamily="50" charset="-128"/>
                <a:ea typeface="Meiryo UI" panose="020B0604030504040204" pitchFamily="50" charset="-128"/>
              </a:rPr>
              <a:t>モデル事業・横展開といった進捗状況に応じた対応</a:t>
            </a:r>
            <a:endParaRPr kumimoji="0" lang="en-US" altLang="ja-JP" sz="8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29" name="右矢印 7">
            <a:extLst>
              <a:ext uri="{FF2B5EF4-FFF2-40B4-BE49-F238E27FC236}">
                <a16:creationId xmlns:a16="http://schemas.microsoft.com/office/drawing/2014/main" id="{D3520297-FB56-46BF-ADA6-74A708309893}"/>
              </a:ext>
            </a:extLst>
          </p:cNvPr>
          <p:cNvSpPr/>
          <p:nvPr/>
        </p:nvSpPr>
        <p:spPr>
          <a:xfrm>
            <a:off x="3730882" y="1053358"/>
            <a:ext cx="4420294" cy="288000"/>
          </a:xfrm>
          <a:prstGeom prst="rightArrow">
            <a:avLst>
              <a:gd name="adj1" fmla="val 100000"/>
              <a:gd name="adj2" fmla="val 48087"/>
            </a:avLst>
          </a:prstGeom>
          <a:solidFill>
            <a:srgbClr val="CDE6EF"/>
          </a:solidFill>
          <a:ln w="9525" cap="flat" cmpd="sng" algn="ctr">
            <a:solidFill>
              <a:schemeClr val="tx1"/>
            </a:solidFill>
            <a:prstDash val="solid"/>
            <a:miter lim="800000"/>
          </a:ln>
          <a:effectLst/>
        </p:spPr>
        <p:txBody>
          <a:bodyPr rot="0" spcFirstLastPara="0" vertOverflow="overflow" horzOverflow="overflow" vert="horz" wrap="square" lIns="47478" tIns="23739" rIns="47478" bIns="23739" numCol="1" spcCol="0" rtlCol="0" fromWordArt="0" anchor="ctr" anchorCtr="0" forceAA="0" compatLnSpc="1">
            <a:prstTxWarp prst="textNoShape">
              <a:avLst/>
            </a:prstTxWarp>
            <a:noAutofit/>
          </a:bodyPr>
          <a:lstStyle/>
          <a:p>
            <a:pPr defTabSz="237384">
              <a:defRPr/>
            </a:pPr>
            <a:r>
              <a:rPr lang="ja-JP" altLang="en-US" sz="800" kern="0">
                <a:latin typeface="Meiryo UI" panose="020B0604030504040204" pitchFamily="50" charset="-128"/>
                <a:ea typeface="Meiryo UI" panose="020B0604030504040204" pitchFamily="50" charset="-128"/>
              </a:rPr>
              <a:t>本格運用</a:t>
            </a:r>
          </a:p>
        </p:txBody>
      </p:sp>
      <p:sp>
        <p:nvSpPr>
          <p:cNvPr id="34" name="右矢印 17">
            <a:extLst>
              <a:ext uri="{FF2B5EF4-FFF2-40B4-BE49-F238E27FC236}">
                <a16:creationId xmlns:a16="http://schemas.microsoft.com/office/drawing/2014/main" id="{FB235A1A-C62D-4D9B-8C18-68C1552278F1}"/>
              </a:ext>
            </a:extLst>
          </p:cNvPr>
          <p:cNvSpPr/>
          <p:nvPr/>
        </p:nvSpPr>
        <p:spPr>
          <a:xfrm>
            <a:off x="4916951" y="3112490"/>
            <a:ext cx="2129149" cy="216000"/>
          </a:xfrm>
          <a:prstGeom prst="rightArrow">
            <a:avLst>
              <a:gd name="adj1" fmla="val 100000"/>
              <a:gd name="adj2" fmla="val 50000"/>
            </a:avLst>
          </a:prstGeom>
          <a:solidFill>
            <a:srgbClr val="EBF5F9"/>
          </a:solidFill>
          <a:ln w="9525" cap="flat" cmpd="sng" algn="ctr">
            <a:solidFill>
              <a:schemeClr val="tx1"/>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環境整備・システム開発</a:t>
            </a:r>
          </a:p>
        </p:txBody>
      </p:sp>
      <p:sp>
        <p:nvSpPr>
          <p:cNvPr id="35" name="ホームベース 33">
            <a:extLst>
              <a:ext uri="{FF2B5EF4-FFF2-40B4-BE49-F238E27FC236}">
                <a16:creationId xmlns:a16="http://schemas.microsoft.com/office/drawing/2014/main" id="{22844389-127E-473F-972C-BCB8A26B8C2B}"/>
              </a:ext>
            </a:extLst>
          </p:cNvPr>
          <p:cNvSpPr/>
          <p:nvPr/>
        </p:nvSpPr>
        <p:spPr>
          <a:xfrm>
            <a:off x="3734737" y="5482573"/>
            <a:ext cx="2206290" cy="288000"/>
          </a:xfrm>
          <a:prstGeom prst="homePlate">
            <a:avLst>
              <a:gd name="adj" fmla="val 40299"/>
            </a:avLst>
          </a:prstGeom>
          <a:solidFill>
            <a:srgbClr val="EBF5F9"/>
          </a:solidFill>
          <a:ln w="9525" cap="flat" cmpd="sng" algn="ctr">
            <a:solidFill>
              <a:schemeClr val="tx1"/>
            </a:solidFill>
            <a:prstDash val="solid"/>
            <a:miter lim="800000"/>
          </a:ln>
          <a:effectLst/>
        </p:spPr>
        <p:txBody>
          <a:bodyPr vert="horz" wrap="square" lIns="36000" rIns="36000" rtlCol="0" anchor="ctr"/>
          <a:lstStyle/>
          <a:p>
            <a:pPr marL="0" marR="0" lvl="0" indent="0" algn="l" defTabSz="1141957"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eiryo UI" panose="020B0604030504040204" pitchFamily="50" charset="-128"/>
              </a:rPr>
              <a:t>学校健診：</a:t>
            </a:r>
            <a:endParaRPr lang="en-US" altLang="ja-JP" sz="80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141957"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eiryo UI" panose="020B0604030504040204" pitchFamily="50" charset="-128"/>
              </a:rPr>
              <a:t>実証事業・システム改修</a:t>
            </a:r>
            <a:endParaRPr kumimoji="0" lang="ja-JP" altLang="ja-JP" sz="8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ホームベース 31">
            <a:extLst>
              <a:ext uri="{FF2B5EF4-FFF2-40B4-BE49-F238E27FC236}">
                <a16:creationId xmlns:a16="http://schemas.microsoft.com/office/drawing/2014/main" id="{B277EF38-C02D-4D8E-AC45-C0C8B67096B3}"/>
              </a:ext>
            </a:extLst>
          </p:cNvPr>
          <p:cNvSpPr/>
          <p:nvPr/>
        </p:nvSpPr>
        <p:spPr>
          <a:xfrm>
            <a:off x="5951063" y="5489609"/>
            <a:ext cx="2206290" cy="281036"/>
          </a:xfrm>
          <a:prstGeom prst="homePlate">
            <a:avLst>
              <a:gd name="adj" fmla="val 40299"/>
            </a:avLst>
          </a:prstGeom>
          <a:solidFill>
            <a:srgbClr val="CDE6EF"/>
          </a:solidFill>
          <a:ln w="9525" cap="flat" cmpd="sng" algn="ctr">
            <a:solidFill>
              <a:schemeClr val="tx1"/>
            </a:solidFill>
            <a:prstDash val="solid"/>
          </a:ln>
          <a:effectLst/>
        </p:spPr>
        <p:txBody>
          <a:bodyPr vert="horz" wrap="none" lIns="36000" rIns="36000" rtlCol="0" anchor="ctr"/>
          <a:lstStyle/>
          <a:p>
            <a:pPr marL="0" marR="0" lvl="0" indent="0" algn="l" defTabSz="422041"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システム整備でき次第、随時提供開始</a:t>
            </a:r>
          </a:p>
        </p:txBody>
      </p:sp>
    </p:spTree>
    <p:extLst>
      <p:ext uri="{BB962C8B-B14F-4D97-AF65-F5344CB8AC3E}">
        <p14:creationId xmlns:p14="http://schemas.microsoft.com/office/powerpoint/2010/main" val="730805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60B7E3CE-41C0-4B97-B900-A3239D2ED195}"/>
              </a:ext>
            </a:extLst>
          </p:cNvPr>
          <p:cNvSpPr/>
          <p:nvPr/>
        </p:nvSpPr>
        <p:spPr>
          <a:xfrm>
            <a:off x="3692401" y="998583"/>
            <a:ext cx="1486852" cy="2503769"/>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1067275429"/>
              </p:ext>
            </p:extLst>
          </p:nvPr>
        </p:nvGraphicFramePr>
        <p:xfrm>
          <a:off x="360000" y="360000"/>
          <a:ext cx="9229726" cy="3145575"/>
        </p:xfrm>
        <a:graphic>
          <a:graphicData uri="http://schemas.openxmlformats.org/drawingml/2006/table">
            <a:tbl>
              <a:tblPr firstRow="1" bandRow="1">
                <a:tableStyleId>{F5AB1C69-6EDB-4FF4-983F-18BD219EF322}</a:tableStyleId>
              </a:tblPr>
              <a:tblGrid>
                <a:gridCol w="407087">
                  <a:extLst>
                    <a:ext uri="{9D8B030D-6E8A-4147-A177-3AD203B41FA5}">
                      <a16:colId xmlns:a16="http://schemas.microsoft.com/office/drawing/2014/main" val="990523663"/>
                    </a:ext>
                  </a:extLst>
                </a:gridCol>
                <a:gridCol w="1623968">
                  <a:extLst>
                    <a:ext uri="{9D8B030D-6E8A-4147-A177-3AD203B41FA5}">
                      <a16:colId xmlns:a16="http://schemas.microsoft.com/office/drawing/2014/main" val="414040035"/>
                    </a:ext>
                  </a:extLst>
                </a:gridCol>
                <a:gridCol w="1292586">
                  <a:extLst>
                    <a:ext uri="{9D8B030D-6E8A-4147-A177-3AD203B41FA5}">
                      <a16:colId xmlns:a16="http://schemas.microsoft.com/office/drawing/2014/main" val="1406633142"/>
                    </a:ext>
                  </a:extLst>
                </a:gridCol>
                <a:gridCol w="1491722">
                  <a:extLst>
                    <a:ext uri="{9D8B030D-6E8A-4147-A177-3AD203B41FA5}">
                      <a16:colId xmlns:a16="http://schemas.microsoft.com/office/drawing/2014/main" val="433565980"/>
                    </a:ext>
                  </a:extLst>
                </a:gridCol>
                <a:gridCol w="1491722">
                  <a:extLst>
                    <a:ext uri="{9D8B030D-6E8A-4147-A177-3AD203B41FA5}">
                      <a16:colId xmlns:a16="http://schemas.microsoft.com/office/drawing/2014/main" val="3402784592"/>
                    </a:ext>
                  </a:extLst>
                </a:gridCol>
                <a:gridCol w="1491722">
                  <a:extLst>
                    <a:ext uri="{9D8B030D-6E8A-4147-A177-3AD203B41FA5}">
                      <a16:colId xmlns:a16="http://schemas.microsoft.com/office/drawing/2014/main" val="1953386996"/>
                    </a:ext>
                  </a:extLst>
                </a:gridCol>
                <a:gridCol w="1430919">
                  <a:extLst>
                    <a:ext uri="{9D8B030D-6E8A-4147-A177-3AD203B41FA5}">
                      <a16:colId xmlns:a16="http://schemas.microsoft.com/office/drawing/2014/main" val="1009032421"/>
                    </a:ext>
                  </a:extLst>
                </a:gridCol>
              </a:tblGrid>
              <a:tr h="648000">
                <a:tc gridSpan="2">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800"/>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実施済みの事項</a:t>
                      </a:r>
                      <a:endParaRPr kumimoji="1" lang="en-US" altLang="ja-JP" sz="900" b="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ct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令和３年度</a:t>
                      </a:r>
                      <a:r>
                        <a:rPr kumimoji="1" lang="en-US" altLang="ja-JP" sz="900" b="0" dirty="0">
                          <a:solidFill>
                            <a:schemeClr val="tx1"/>
                          </a:solidFill>
                          <a:latin typeface="Meiryo UI" panose="020B0604030504040204" pitchFamily="50" charset="-128"/>
                          <a:ea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令和４年度</a:t>
                      </a:r>
                      <a:r>
                        <a:rPr kumimoji="1" lang="en-US" altLang="ja-JP" sz="900" b="0">
                          <a:solidFill>
                            <a:schemeClr val="tx1"/>
                          </a:solidFill>
                          <a:latin typeface="Meiryo UI" panose="020B0604030504040204" pitchFamily="50" charset="-128"/>
                          <a:ea typeface="Meiryo UI" panose="020B0604030504040204" pitchFamily="50" charset="-128"/>
                        </a:rPr>
                        <a:t>)</a:t>
                      </a:r>
                    </a:p>
                    <a:p>
                      <a:pPr marL="177800" indent="-177800" algn="ctr"/>
                      <a:r>
                        <a:rPr kumimoji="1" lang="en-US" altLang="ja-JP" sz="900" b="0">
                          <a:solidFill>
                            <a:schemeClr val="tx1"/>
                          </a:solidFill>
                          <a:latin typeface="Meiryo UI" panose="020B0604030504040204" pitchFamily="50" charset="-128"/>
                          <a:ea typeface="Meiryo UI" panose="020B0604030504040204" pitchFamily="50" charset="-128"/>
                        </a:rPr>
                        <a:t> </a:t>
                      </a:r>
                      <a:r>
                        <a:rPr kumimoji="1" lang="ja-JP" altLang="en-US" sz="900" b="0">
                          <a:solidFill>
                            <a:schemeClr val="tx1"/>
                          </a:solidFill>
                          <a:latin typeface="Meiryo UI" panose="020B0604030504040204" pitchFamily="50" charset="-128"/>
                          <a:ea typeface="Meiryo UI" panose="020B0604030504040204" pitchFamily="50" charset="-128"/>
                        </a:rPr>
                        <a:t>　</a:t>
                      </a:r>
                      <a:r>
                        <a:rPr kumimoji="1" lang="en-US" altLang="ja-JP" sz="900" b="1">
                          <a:solidFill>
                            <a:schemeClr val="tx1"/>
                          </a:solidFill>
                          <a:latin typeface="Meiryo UI" panose="020B0604030504040204" pitchFamily="50" charset="-128"/>
                          <a:ea typeface="Meiryo UI" panose="020B0604030504040204" pitchFamily="50" charset="-128"/>
                        </a:rPr>
                        <a:t>※</a:t>
                      </a:r>
                      <a:r>
                        <a:rPr kumimoji="1" lang="ja-JP" altLang="en-US" sz="900" b="1">
                          <a:solidFill>
                            <a:schemeClr val="tx1"/>
                          </a:solidFill>
                          <a:latin typeface="Meiryo UI" panose="020B0604030504040204" pitchFamily="50" charset="-128"/>
                          <a:ea typeface="Meiryo UI" panose="020B0604030504040204" pitchFamily="50" charset="-128"/>
                        </a:rPr>
                        <a:t>ほとんどの住民が</a:t>
                      </a:r>
                      <a:endParaRPr kumimoji="1" lang="en-US" altLang="ja-JP" sz="900" b="1">
                        <a:solidFill>
                          <a:schemeClr val="tx1"/>
                        </a:solidFill>
                        <a:latin typeface="Meiryo UI" panose="020B0604030504040204" pitchFamily="50" charset="-128"/>
                        <a:ea typeface="Meiryo UI" panose="020B0604030504040204" pitchFamily="50" charset="-128"/>
                      </a:endParaRPr>
                    </a:p>
                    <a:p>
                      <a:pPr algn="ctr"/>
                      <a:r>
                        <a:rPr kumimoji="1" lang="ja-JP" altLang="en-US" sz="900" b="1">
                          <a:solidFill>
                            <a:schemeClr val="tx1"/>
                          </a:solidFill>
                          <a:latin typeface="Meiryo UI" panose="020B0604030504040204" pitchFamily="50" charset="-128"/>
                          <a:ea typeface="Meiryo UI" panose="020B0604030504040204" pitchFamily="50" charset="-128"/>
                        </a:rPr>
                        <a:t>　　カードを保有</a:t>
                      </a:r>
                      <a:r>
                        <a:rPr kumimoji="1" lang="en-US" altLang="ja-JP" sz="900" b="1">
                          <a:solidFill>
                            <a:schemeClr val="tx1"/>
                          </a:solidFill>
                          <a:latin typeface="Meiryo UI" panose="020B0604030504040204" pitchFamily="50" charset="-128"/>
                          <a:ea typeface="Meiryo UI" panose="020B0604030504040204" pitchFamily="50" charset="-128"/>
                        </a:rPr>
                        <a:t>(</a:t>
                      </a:r>
                      <a:r>
                        <a:rPr kumimoji="1" lang="ja-JP" altLang="en-US" sz="900" b="1">
                          <a:solidFill>
                            <a:schemeClr val="tx1"/>
                          </a:solidFill>
                          <a:latin typeface="Meiryo UI" panose="020B0604030504040204" pitchFamily="50" charset="-128"/>
                          <a:ea typeface="Meiryo UI" panose="020B0604030504040204" pitchFamily="50" charset="-128"/>
                        </a:rPr>
                        <a:t>想定</a:t>
                      </a:r>
                      <a:r>
                        <a:rPr kumimoji="1" lang="en-US" altLang="ja-JP" sz="900" b="1">
                          <a:solidFill>
                            <a:schemeClr val="tx1"/>
                          </a:solidFill>
                          <a:latin typeface="Meiryo UI" panose="020B0604030504040204" pitchFamily="50" charset="-128"/>
                          <a:ea typeface="Meiryo UI" panose="020B0604030504040204" pitchFamily="50" charset="-128"/>
                        </a:rPr>
                        <a:t>)</a:t>
                      </a:r>
                      <a:endParaRPr kumimoji="1" lang="ja-JP" altLang="en-US" sz="900" b="1">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令和５年度～</a:t>
                      </a: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主担当部局</a:t>
                      </a:r>
                      <a:endParaRPr kumimoji="1" lang="ja-JP" altLang="en-US" sz="900" b="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6571481"/>
                  </a:ext>
                </a:extLst>
              </a:tr>
              <a:tr h="261997">
                <a:tc rowSpan="6">
                  <a:txBody>
                    <a:bodyPr/>
                    <a:lstStyle/>
                    <a:p>
                      <a:pPr algn="ctr"/>
                      <a:r>
                        <a:rPr kumimoji="1" lang="ja-JP" altLang="en-US" sz="1400">
                          <a:latin typeface="Meiryo UI" panose="020B0604030504040204" pitchFamily="50" charset="-128"/>
                          <a:ea typeface="Meiryo UI" panose="020B0604030504040204" pitchFamily="50" charset="-128"/>
                        </a:rPr>
                        <a:t>就労関係</a:t>
                      </a:r>
                      <a:endParaRPr kumimoji="1" lang="ja-JP" altLang="en-US" sz="1400">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a:solidFill>
                            <a:schemeClr val="tx1"/>
                          </a:solidFill>
                          <a:latin typeface="Meiryo UI" panose="020B0604030504040204" pitchFamily="50" charset="-128"/>
                          <a:ea typeface="Meiryo UI" panose="020B0604030504040204" pitchFamily="50" charset="-128"/>
                        </a:rPr>
                        <a:t>ハローワーク</a:t>
                      </a:r>
                      <a:endParaRPr kumimoji="1" lang="en-US" altLang="ja-JP" sz="800" spc="0" baseline="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a:solidFill>
                            <a:schemeClr val="tx1"/>
                          </a:solidFill>
                          <a:latin typeface="Meiryo UI" panose="020B0604030504040204" pitchFamily="50" charset="-128"/>
                          <a:ea typeface="Meiryo UI" panose="020B0604030504040204" pitchFamily="50" charset="-128"/>
                        </a:rPr>
                        <a:t>カード</a:t>
                      </a:r>
                      <a:endParaRPr kumimoji="1" lang="ja-JP" altLang="en-US" sz="800" spc="0" baseline="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kern="1200">
                          <a:solidFill>
                            <a:schemeClr val="tx1"/>
                          </a:solidFill>
                          <a:effectLst/>
                          <a:latin typeface="Meiryo UI" panose="020B0604030504040204" pitchFamily="50" charset="-128"/>
                          <a:ea typeface="Meiryo UI" panose="020B0604030504040204" pitchFamily="50" charset="-128"/>
                        </a:rPr>
                        <a:t>厚生労働省</a:t>
                      </a:r>
                      <a:endParaRPr kumimoji="1" lang="en-US" altLang="ja-JP" sz="800" kern="120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a:solidFill>
                            <a:schemeClr val="tx1"/>
                          </a:solidFill>
                          <a:effectLst/>
                          <a:latin typeface="Meiryo UI" panose="020B0604030504040204" pitchFamily="50" charset="-128"/>
                          <a:ea typeface="Meiryo UI" panose="020B0604030504040204" pitchFamily="50" charset="-128"/>
                        </a:rPr>
                        <a:t>職業安定局</a:t>
                      </a:r>
                      <a:endParaRPr kumimoji="1" lang="en-US" altLang="ja-JP" sz="800" kern="120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a:solidFill>
                            <a:schemeClr val="tx1"/>
                          </a:solidFill>
                          <a:effectLst/>
                          <a:latin typeface="Meiryo UI" panose="020B0604030504040204" pitchFamily="50" charset="-128"/>
                          <a:ea typeface="Meiryo UI" panose="020B0604030504040204" pitchFamily="50" charset="-128"/>
                        </a:rPr>
                        <a:t>首席職業指導官室</a:t>
                      </a:r>
                      <a:endParaRPr kumimoji="1" lang="ja-JP" altLang="ja-JP" sz="800" kern="1200">
                        <a:solidFill>
                          <a:schemeClr val="tx1"/>
                        </a:solidFill>
                        <a:effectLst/>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7082598"/>
                  </a:ext>
                </a:extLst>
              </a:tr>
              <a:tr h="431385">
                <a:tc vMerge="1">
                  <a:txBody>
                    <a:bodyPr/>
                    <a:lstStyle/>
                    <a:p>
                      <a:pPr algn="l"/>
                      <a:endParaRPr kumimoji="1" lang="ja-JP" altLang="en-US"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a:solidFill>
                            <a:schemeClr val="tx1"/>
                          </a:solidFill>
                          <a:latin typeface="Meiryo UI" panose="020B0604030504040204" pitchFamily="50" charset="-128"/>
                          <a:ea typeface="Meiryo UI" panose="020B0604030504040204" pitchFamily="50" charset="-128"/>
                        </a:rPr>
                        <a:t>ジョブ・カード</a:t>
                      </a:r>
                      <a:endParaRPr kumimoji="1" lang="ja-JP" altLang="en-US" sz="800" spc="0" baseline="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a:solidFill>
                            <a:schemeClr val="tx1"/>
                          </a:solidFill>
                          <a:latin typeface="Meiryo UI" panose="020B0604030504040204" pitchFamily="50" charset="-128"/>
                          <a:ea typeface="Meiryo UI" panose="020B0604030504040204" pitchFamily="50" charset="-128"/>
                        </a:rPr>
                        <a:t>ジョブ・カードの情報を登録する新規サイトの基本方針検討実施（令和２年</a:t>
                      </a:r>
                      <a:r>
                        <a:rPr kumimoji="1" lang="en-US" altLang="ja-JP" sz="800">
                          <a:solidFill>
                            <a:schemeClr val="tx1"/>
                          </a:solidFill>
                          <a:latin typeface="Meiryo UI" panose="020B0604030504040204" pitchFamily="50" charset="-128"/>
                          <a:ea typeface="Meiryo UI" panose="020B0604030504040204" pitchFamily="50" charset="-128"/>
                        </a:rPr>
                        <a:t>12</a:t>
                      </a:r>
                      <a:r>
                        <a:rPr kumimoji="1" lang="ja-JP" altLang="en-US" sz="800">
                          <a:solidFill>
                            <a:schemeClr val="tx1"/>
                          </a:solidFill>
                          <a:latin typeface="Meiryo UI" panose="020B0604030504040204" pitchFamily="50" charset="-128"/>
                          <a:ea typeface="Meiryo UI" panose="020B0604030504040204" pitchFamily="50" charset="-128"/>
                        </a:rPr>
                        <a:t>月）</a:t>
                      </a:r>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人材開発統括官</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spc="-110" baseline="0">
                          <a:solidFill>
                            <a:schemeClr val="tx1"/>
                          </a:solidFill>
                          <a:latin typeface="Meiryo UI" panose="020B0604030504040204" pitchFamily="50" charset="-128"/>
                          <a:ea typeface="Meiryo UI" panose="020B0604030504040204" pitchFamily="50" charset="-128"/>
                        </a:rPr>
                        <a:t>キャリア形成支援室</a:t>
                      </a:r>
                      <a:endParaRPr kumimoji="1" lang="ja-JP" altLang="en-US" sz="800" spc="-110" baseline="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638355"/>
                  </a:ext>
                </a:extLst>
              </a:tr>
              <a:tr h="281337">
                <a:tc vMerge="1">
                  <a:txBody>
                    <a:bodyPr/>
                    <a:lstStyle/>
                    <a:p>
                      <a:pPr algn="l"/>
                      <a:endParaRPr kumimoji="1" lang="ja-JP" altLang="en-US" sz="900"/>
                    </a:p>
                  </a:txBody>
                  <a:tcPr/>
                </a:tc>
                <a:tc>
                  <a:txBody>
                    <a:bodyPr/>
                    <a:lstStyle/>
                    <a:p>
                      <a:pPr algn="l"/>
                      <a:r>
                        <a:rPr kumimoji="1" lang="ja-JP" altLang="en-US" sz="800" spc="0" baseline="0" dirty="0">
                          <a:solidFill>
                            <a:schemeClr val="tx1"/>
                          </a:solidFill>
                          <a:latin typeface="Meiryo UI" panose="020B0604030504040204" pitchFamily="50" charset="-128"/>
                          <a:ea typeface="Meiryo UI" panose="020B0604030504040204" pitchFamily="50" charset="-128"/>
                        </a:rPr>
                        <a:t>技能士台帳</a:t>
                      </a:r>
                      <a:endParaRPr kumimoji="1" lang="ja-JP"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a:solidFill>
                            <a:schemeClr val="tx1"/>
                          </a:solidFill>
                          <a:latin typeface="Meiryo UI" panose="020B0604030504040204" pitchFamily="50" charset="-128"/>
                          <a:ea typeface="Meiryo UI" panose="020B0604030504040204" pitchFamily="50" charset="-128"/>
                        </a:rPr>
                        <a:t>システム整備準備（～令和２年６月）</a:t>
                      </a:r>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人材開発統括官</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spc="-110" baseline="0">
                          <a:solidFill>
                            <a:schemeClr val="tx1"/>
                          </a:solidFill>
                          <a:latin typeface="Meiryo UI" panose="020B0604030504040204" pitchFamily="50" charset="-128"/>
                          <a:ea typeface="Meiryo UI" panose="020B0604030504040204" pitchFamily="50" charset="-128"/>
                        </a:rPr>
                        <a:t>能力評価担当参事官室</a:t>
                      </a:r>
                      <a:endParaRPr kumimoji="1" lang="ja-JP" altLang="en-US" sz="800" spc="-110" baseline="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3987606"/>
                  </a:ext>
                </a:extLst>
              </a:tr>
              <a:tr h="261997">
                <a:tc vMerge="1">
                  <a:txBody>
                    <a:bodyPr/>
                    <a:lstStyle/>
                    <a:p>
                      <a:pPr algn="l"/>
                      <a:endParaRPr kumimoji="1" lang="ja-JP" altLang="en-US" sz="1100"/>
                    </a:p>
                  </a:txBody>
                  <a:tcPr/>
                </a:tc>
                <a:tc>
                  <a:txBody>
                    <a:bodyPr/>
                    <a:lstStyle/>
                    <a:p>
                      <a:pPr algn="l"/>
                      <a:r>
                        <a:rPr kumimoji="1" lang="ja-JP" altLang="en-US" sz="800" spc="0" baseline="0" dirty="0">
                          <a:solidFill>
                            <a:schemeClr val="tx1"/>
                          </a:solidFill>
                          <a:latin typeface="Meiryo UI" panose="020B0604030504040204" pitchFamily="50" charset="-128"/>
                          <a:ea typeface="Meiryo UI" panose="020B0604030504040204" pitchFamily="50" charset="-128"/>
                        </a:rPr>
                        <a:t>安全衛生関係各種免許</a:t>
                      </a:r>
                      <a:endParaRPr kumimoji="1" lang="ja-JP"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zh-TW" altLang="en-US" sz="800">
                          <a:solidFill>
                            <a:schemeClr val="tx1"/>
                          </a:solidFill>
                          <a:latin typeface="Meiryo UI" panose="020B0604030504040204" pitchFamily="50" charset="-128"/>
                          <a:ea typeface="Meiryo UI" panose="020B0604030504040204" pitchFamily="50" charset="-128"/>
                        </a:rPr>
                        <a:t>労働基準局</a:t>
                      </a:r>
                      <a:endParaRPr kumimoji="1" lang="en-US" altLang="zh-TW" sz="800">
                        <a:solidFill>
                          <a:schemeClr val="tx1"/>
                        </a:solidFill>
                        <a:latin typeface="Meiryo UI" panose="020B0604030504040204" pitchFamily="50" charset="-128"/>
                        <a:ea typeface="Meiryo UI" panose="020B0604030504040204" pitchFamily="50" charset="-128"/>
                      </a:endParaRPr>
                    </a:p>
                    <a:p>
                      <a:r>
                        <a:rPr kumimoji="1" lang="zh-TW" altLang="en-US" sz="800">
                          <a:solidFill>
                            <a:schemeClr val="tx1"/>
                          </a:solidFill>
                          <a:latin typeface="Meiryo UI" panose="020B0604030504040204" pitchFamily="50" charset="-128"/>
                          <a:ea typeface="Meiryo UI" panose="020B0604030504040204" pitchFamily="50" charset="-128"/>
                        </a:rPr>
                        <a:t>安全衛生部計画課</a:t>
                      </a:r>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075196"/>
                  </a:ext>
                </a:extLst>
              </a:tr>
              <a:tr h="281337">
                <a:tc vMerge="1">
                  <a:txBody>
                    <a:bodyPr/>
                    <a:lstStyle/>
                    <a:p>
                      <a:pPr algn="l"/>
                      <a:endParaRPr kumimoji="1" lang="ja-JP" altLang="en-US"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a:solidFill>
                            <a:schemeClr val="tx1"/>
                          </a:solidFill>
                          <a:latin typeface="Meiryo UI" panose="020B0604030504040204" pitchFamily="50" charset="-128"/>
                          <a:ea typeface="Meiryo UI" panose="020B0604030504040204" pitchFamily="50" charset="-128"/>
                        </a:rPr>
                        <a:t>技能講習修了</a:t>
                      </a:r>
                      <a:endParaRPr kumimoji="1" lang="en-US" altLang="ja-JP" sz="800" spc="0" baseline="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a:solidFill>
                            <a:schemeClr val="tx1"/>
                          </a:solidFill>
                          <a:latin typeface="Meiryo UI" panose="020B0604030504040204" pitchFamily="50" charset="-128"/>
                          <a:ea typeface="Meiryo UI" panose="020B0604030504040204" pitchFamily="50" charset="-128"/>
                        </a:rPr>
                        <a:t>証明書</a:t>
                      </a:r>
                      <a:endParaRPr kumimoji="1" lang="ja-JP" altLang="en-US" sz="800" spc="0" baseline="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a:solidFill>
                            <a:schemeClr val="tx1"/>
                          </a:solidFill>
                          <a:latin typeface="Meiryo UI" panose="020B0604030504040204" pitchFamily="50" charset="-128"/>
                          <a:ea typeface="Meiryo UI" panose="020B0604030504040204" pitchFamily="50" charset="-128"/>
                        </a:rPr>
                        <a:t>データベース拡充</a:t>
                      </a:r>
                      <a:r>
                        <a:rPr kumimoji="1" lang="ja-JP" altLang="en-US" sz="800" strike="noStrike">
                          <a:solidFill>
                            <a:schemeClr val="tx1"/>
                          </a:solidFill>
                          <a:latin typeface="Meiryo UI" panose="020B0604030504040204" pitchFamily="50" charset="-128"/>
                          <a:ea typeface="Meiryo UI" panose="020B0604030504040204" pitchFamily="50" charset="-128"/>
                        </a:rPr>
                        <a:t>（継続して実施）</a:t>
                      </a:r>
                    </a:p>
                    <a:p>
                      <a:pPr algn="l"/>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zh-TW" altLang="en-US" sz="800">
                          <a:solidFill>
                            <a:schemeClr val="tx1"/>
                          </a:solidFill>
                          <a:latin typeface="Meiryo UI" panose="020B0604030504040204" pitchFamily="50" charset="-128"/>
                          <a:ea typeface="Meiryo UI" panose="020B0604030504040204" pitchFamily="50" charset="-128"/>
                        </a:rPr>
                        <a:t>労働基準局</a:t>
                      </a:r>
                      <a:endParaRPr kumimoji="1" lang="en-US" altLang="zh-TW" sz="800">
                        <a:solidFill>
                          <a:schemeClr val="tx1"/>
                        </a:solidFill>
                        <a:latin typeface="Meiryo UI" panose="020B0604030504040204" pitchFamily="50" charset="-128"/>
                        <a:ea typeface="Meiryo UI" panose="020B0604030504040204" pitchFamily="50" charset="-128"/>
                      </a:endParaRPr>
                    </a:p>
                    <a:p>
                      <a:r>
                        <a:rPr kumimoji="1" lang="zh-TW" altLang="en-US" sz="800">
                          <a:solidFill>
                            <a:schemeClr val="tx1"/>
                          </a:solidFill>
                          <a:latin typeface="Meiryo UI" panose="020B0604030504040204" pitchFamily="50" charset="-128"/>
                          <a:ea typeface="Meiryo UI" panose="020B0604030504040204" pitchFamily="50" charset="-128"/>
                        </a:rPr>
                        <a:t>安全衛生部安全課</a:t>
                      </a:r>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4437807"/>
                  </a:ext>
                </a:extLst>
              </a:tr>
              <a:tr h="324904">
                <a:tc vMerge="1">
                  <a:txBody>
                    <a:bodyPr/>
                    <a:lstStyle/>
                    <a:p>
                      <a:pPr algn="l"/>
                      <a:endParaRPr kumimoji="1" lang="ja-JP" altLang="en-US" sz="1100"/>
                    </a:p>
                  </a:txBody>
                  <a:tcPr/>
                </a:tc>
                <a:tc>
                  <a:txBody>
                    <a:bodyPr/>
                    <a:lstStyle/>
                    <a:p>
                      <a:pPr algn="l"/>
                      <a:r>
                        <a:rPr kumimoji="1" lang="ja-JP" altLang="en-US" sz="800" spc="0" baseline="0">
                          <a:solidFill>
                            <a:schemeClr val="tx1"/>
                          </a:solidFill>
                          <a:latin typeface="Meiryo UI" panose="020B0604030504040204" pitchFamily="50" charset="-128"/>
                          <a:ea typeface="Meiryo UI" panose="020B0604030504040204" pitchFamily="50" charset="-128"/>
                        </a:rPr>
                        <a:t>建設キャリア</a:t>
                      </a:r>
                      <a:endParaRPr kumimoji="1" lang="en-US" altLang="ja-JP" sz="800" spc="0" baseline="0">
                        <a:solidFill>
                          <a:schemeClr val="tx1"/>
                        </a:solidFill>
                        <a:latin typeface="Meiryo UI" panose="020B0604030504040204" pitchFamily="50" charset="-128"/>
                        <a:ea typeface="Meiryo UI" panose="020B0604030504040204" pitchFamily="50" charset="-128"/>
                      </a:endParaRPr>
                    </a:p>
                    <a:p>
                      <a:pPr algn="l"/>
                      <a:r>
                        <a:rPr kumimoji="1" lang="ja-JP" altLang="en-US" sz="800" spc="0" baseline="0">
                          <a:solidFill>
                            <a:schemeClr val="tx1"/>
                          </a:solidFill>
                          <a:latin typeface="Meiryo UI" panose="020B0604030504040204" pitchFamily="50" charset="-128"/>
                          <a:ea typeface="Meiryo UI" panose="020B0604030504040204" pitchFamily="50" charset="-128"/>
                        </a:rPr>
                        <a:t>アップカード</a:t>
                      </a:r>
                      <a:endParaRPr kumimoji="1" lang="ja-JP" altLang="en-US" sz="800" spc="0" baseline="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spc="0" baseline="0" dirty="0">
                          <a:solidFill>
                            <a:schemeClr val="tx1"/>
                          </a:solidFill>
                          <a:latin typeface="Meiryo UI" panose="020B0604030504040204" pitchFamily="50" charset="-128"/>
                          <a:ea typeface="Meiryo UI" panose="020B0604030504040204" pitchFamily="50" charset="-128"/>
                        </a:rPr>
                        <a:t>国土交通省</a:t>
                      </a:r>
                      <a:endParaRPr kumimoji="1" lang="en-US" altLang="ja-JP" sz="800" spc="0" baseline="0" dirty="0">
                        <a:solidFill>
                          <a:schemeClr val="tx1"/>
                        </a:solidFill>
                        <a:latin typeface="Meiryo UI" panose="020B0604030504040204" pitchFamily="50" charset="-128"/>
                        <a:ea typeface="Meiryo UI" panose="020B0604030504040204" pitchFamily="50" charset="-128"/>
                      </a:endParaRPr>
                    </a:p>
                    <a:p>
                      <a:pPr algn="l"/>
                      <a:r>
                        <a:rPr kumimoji="1" lang="ja-JP" altLang="en-US" sz="800" spc="0" baseline="0" dirty="0">
                          <a:solidFill>
                            <a:schemeClr val="tx1"/>
                          </a:solidFill>
                          <a:latin typeface="Meiryo UI" panose="020B0604030504040204" pitchFamily="50" charset="-128"/>
                          <a:ea typeface="Meiryo UI" panose="020B0604030504040204" pitchFamily="50" charset="-128"/>
                        </a:rPr>
                        <a:t>不動産・建設経済局</a:t>
                      </a:r>
                    </a:p>
                    <a:p>
                      <a:pPr algn="l"/>
                      <a:r>
                        <a:rPr kumimoji="1" lang="ja-JP" altLang="en-US" sz="800" spc="0" baseline="0" dirty="0">
                          <a:solidFill>
                            <a:schemeClr val="tx1"/>
                          </a:solidFill>
                          <a:latin typeface="Meiryo UI" panose="020B0604030504040204" pitchFamily="50" charset="-128"/>
                          <a:ea typeface="Meiryo UI" panose="020B0604030504040204" pitchFamily="50" charset="-128"/>
                        </a:rPr>
                        <a:t>建設市場整備課</a:t>
                      </a:r>
                      <a:endParaRPr kumimoji="1" lang="ja-JP"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0419580"/>
                  </a:ext>
                </a:extLst>
              </a:tr>
            </a:tbl>
          </a:graphicData>
        </a:graphic>
      </p:graphicFrame>
      <p:sp>
        <p:nvSpPr>
          <p:cNvPr id="38" name="右矢印 37"/>
          <p:cNvSpPr/>
          <p:nvPr/>
        </p:nvSpPr>
        <p:spPr>
          <a:xfrm>
            <a:off x="3692402" y="1055247"/>
            <a:ext cx="2171897" cy="288000"/>
          </a:xfrm>
          <a:prstGeom prst="rightArrow">
            <a:avLst>
              <a:gd name="adj1" fmla="val 100000"/>
              <a:gd name="adj2" fmla="val 38675"/>
            </a:avLst>
          </a:prstGeom>
          <a:solidFill>
            <a:srgbClr val="EBF5F9"/>
          </a:solidFill>
          <a:ln w="9525" cap="flat" cmpd="sng" algn="ctr">
            <a:solidFill>
              <a:schemeClr val="tx1"/>
            </a:solidFill>
            <a:prstDash val="solid"/>
            <a:miter lim="800000"/>
          </a:ln>
          <a:effectLst/>
        </p:spPr>
        <p:txBody>
          <a:bodyPr rot="0" spcFirstLastPara="0" vertOverflow="overflow" horzOverflow="overflow" vert="horz" wrap="square" lIns="47478" tIns="23739" rIns="47478" bIns="23739" numCol="1" spcCol="0" rtlCol="0" fromWordArt="0" anchor="ctr" anchorCtr="0" forceAA="0" compatLnSpc="1">
            <a:prstTxWarp prst="textNoShape">
              <a:avLst/>
            </a:prstTxWarp>
            <a:noAutofit/>
          </a:bodyPr>
          <a:lstStyle/>
          <a:p>
            <a:pPr defTabSz="237384">
              <a:defRPr/>
            </a:pPr>
            <a:r>
              <a:rPr kumimoji="1" lang="ja-JP" altLang="en-US" sz="700" kern="0">
                <a:solidFill>
                  <a:prstClr val="black"/>
                </a:solidFill>
                <a:latin typeface="Meiryo UI" panose="020B0604030504040204" pitchFamily="50" charset="-128"/>
                <a:ea typeface="Meiryo UI" panose="020B0604030504040204" pitchFamily="50" charset="-128"/>
              </a:rPr>
              <a:t>システム刷新・求職者マイページとのマイナポータル連携／マイナンバーカード活用準備</a:t>
            </a:r>
            <a:endParaRPr lang="en-US" altLang="ja-JP" sz="700" kern="0">
              <a:solidFill>
                <a:prstClr val="black"/>
              </a:solidFill>
              <a:latin typeface="Meiryo UI" panose="020B0604030504040204" pitchFamily="50" charset="-128"/>
              <a:ea typeface="Meiryo UI" panose="020B0604030504040204" pitchFamily="50" charset="-128"/>
            </a:endParaRPr>
          </a:p>
        </p:txBody>
      </p:sp>
      <p:sp>
        <p:nvSpPr>
          <p:cNvPr id="39" name="右矢印 38"/>
          <p:cNvSpPr/>
          <p:nvPr/>
        </p:nvSpPr>
        <p:spPr>
          <a:xfrm>
            <a:off x="5905362" y="1055247"/>
            <a:ext cx="2229698" cy="288000"/>
          </a:xfrm>
          <a:prstGeom prst="rightArrow">
            <a:avLst>
              <a:gd name="adj1" fmla="val 100000"/>
              <a:gd name="adj2" fmla="val 48087"/>
            </a:avLst>
          </a:prstGeom>
          <a:solidFill>
            <a:srgbClr val="CDE6EF"/>
          </a:solidFill>
          <a:ln w="9525" cap="flat" cmpd="sng" algn="ctr">
            <a:solidFill>
              <a:schemeClr val="tx1"/>
            </a:solidFill>
            <a:prstDash val="solid"/>
            <a:miter lim="800000"/>
          </a:ln>
          <a:effectLst/>
        </p:spPr>
        <p:txBody>
          <a:bodyPr rot="0" spcFirstLastPara="0" vertOverflow="overflow" horzOverflow="overflow" vert="horz" wrap="square" lIns="47478" tIns="23739" rIns="47478" bIns="23739" numCol="1" spcCol="0" rtlCol="0" fromWordArt="0" anchor="ctr" anchorCtr="0" forceAA="0" compatLnSpc="1">
            <a:prstTxWarp prst="textNoShape">
              <a:avLst/>
            </a:prstTxWarp>
            <a:noAutofit/>
          </a:bodyPr>
          <a:lstStyle/>
          <a:p>
            <a:pPr algn="ctr" defTabSz="237384">
              <a:defRPr/>
            </a:pPr>
            <a:r>
              <a:rPr lang="ja-JP" altLang="en-US" sz="800" kern="0">
                <a:solidFill>
                  <a:prstClr val="black"/>
                </a:solidFill>
                <a:latin typeface="Meiryo UI" panose="020B0604030504040204" pitchFamily="50" charset="-128"/>
                <a:ea typeface="Meiryo UI" panose="020B0604030504040204" pitchFamily="50" charset="-128"/>
              </a:rPr>
              <a:t>本格運用</a:t>
            </a:r>
            <a:endParaRPr lang="ja-JP" altLang="en-US" sz="800" strike="dblStrike" kern="0">
              <a:solidFill>
                <a:srgbClr val="FF0000"/>
              </a:solidFill>
              <a:latin typeface="Meiryo UI" panose="020B0604030504040204" pitchFamily="50" charset="-128"/>
              <a:ea typeface="Meiryo UI" panose="020B0604030504040204" pitchFamily="50" charset="-128"/>
            </a:endParaRPr>
          </a:p>
        </p:txBody>
      </p:sp>
      <p:sp>
        <p:nvSpPr>
          <p:cNvPr id="41" name="ホームベース 40"/>
          <p:cNvSpPr/>
          <p:nvPr/>
        </p:nvSpPr>
        <p:spPr>
          <a:xfrm>
            <a:off x="3692403" y="1495789"/>
            <a:ext cx="2621478" cy="288000"/>
          </a:xfrm>
          <a:prstGeom prst="homePlate">
            <a:avLst>
              <a:gd name="adj" fmla="val 42017"/>
            </a:avLst>
          </a:prstGeom>
          <a:solidFill>
            <a:srgbClr val="EBF5F9"/>
          </a:solidFill>
          <a:ln w="9525" cap="flat" cmpd="sng" algn="ctr">
            <a:solidFill>
              <a:schemeClr val="tx1"/>
            </a:solidFill>
            <a:prstDash val="solid"/>
            <a:miter lim="800000"/>
          </a:ln>
          <a:effectLst/>
        </p:spPr>
        <p:txBody>
          <a:bodyPr vert="horz" rtlCol="0" anchor="ctr"/>
          <a:lstStyle/>
          <a:p>
            <a:pPr algn="ctr" defTabSz="633039" fontAlgn="base">
              <a:lnSpc>
                <a:spcPct val="80000"/>
              </a:lnSpc>
              <a:spcBef>
                <a:spcPct val="20000"/>
              </a:spcBef>
              <a:spcAft>
                <a:spcPct val="0"/>
              </a:spcAft>
              <a:defRPr/>
            </a:pPr>
            <a:r>
              <a:rPr lang="ja-JP" altLang="en-US" sz="800" kern="0">
                <a:solidFill>
                  <a:prstClr val="black"/>
                </a:solidFill>
                <a:latin typeface="Meiryo UI" panose="020B0604030504040204" pitchFamily="50" charset="-128"/>
                <a:ea typeface="Meiryo UI" panose="020B0604030504040204" pitchFamily="50" charset="-128"/>
              </a:rPr>
              <a:t>新規サイトの設計開発</a:t>
            </a:r>
            <a:endParaRPr lang="en-US" altLang="ja-JP" sz="800" kern="0">
              <a:solidFill>
                <a:prstClr val="black"/>
              </a:solidFill>
              <a:latin typeface="Meiryo UI" panose="020B0604030504040204" pitchFamily="50" charset="-128"/>
              <a:ea typeface="Meiryo UI" panose="020B0604030504040204" pitchFamily="50" charset="-128"/>
            </a:endParaRPr>
          </a:p>
          <a:p>
            <a:pPr algn="ctr" defTabSz="633039" fontAlgn="base">
              <a:lnSpc>
                <a:spcPct val="80000"/>
              </a:lnSpc>
              <a:spcBef>
                <a:spcPct val="20000"/>
              </a:spcBef>
              <a:spcAft>
                <a:spcPct val="0"/>
              </a:spcAft>
              <a:defRPr/>
            </a:pPr>
            <a:r>
              <a:rPr lang="ja-JP" altLang="en-US" sz="800" kern="0">
                <a:solidFill>
                  <a:prstClr val="black"/>
                </a:solidFill>
                <a:latin typeface="Meiryo UI" panose="020B0604030504040204" pitchFamily="50" charset="-128"/>
                <a:ea typeface="Meiryo UI" panose="020B0604030504040204" pitchFamily="50" charset="-128"/>
              </a:rPr>
              <a:t>試行運用</a:t>
            </a:r>
            <a:endParaRPr lang="en-US" altLang="ja-JP" sz="800" kern="0">
              <a:solidFill>
                <a:prstClr val="black"/>
              </a:solidFill>
              <a:latin typeface="Meiryo UI" panose="020B0604030504040204" pitchFamily="50" charset="-128"/>
              <a:ea typeface="Meiryo UI" panose="020B0604030504040204" pitchFamily="50" charset="-128"/>
            </a:endParaRPr>
          </a:p>
        </p:txBody>
      </p:sp>
      <p:sp>
        <p:nvSpPr>
          <p:cNvPr id="42" name="ホームベース 41"/>
          <p:cNvSpPr/>
          <p:nvPr/>
        </p:nvSpPr>
        <p:spPr>
          <a:xfrm>
            <a:off x="6343400" y="1495789"/>
            <a:ext cx="1791659" cy="288000"/>
          </a:xfrm>
          <a:prstGeom prst="homePlate">
            <a:avLst>
              <a:gd name="adj" fmla="val 36819"/>
            </a:avLst>
          </a:prstGeom>
          <a:solidFill>
            <a:srgbClr val="CDE6EF"/>
          </a:solidFill>
          <a:ln w="9525" cap="flat" cmpd="sng" algn="ctr">
            <a:solidFill>
              <a:schemeClr val="tx1"/>
            </a:solidFill>
            <a:prstDash val="solid"/>
            <a:miter lim="800000"/>
          </a:ln>
          <a:effectLst/>
        </p:spPr>
        <p:txBody>
          <a:bodyPr vert="horz" rtlCol="0" anchor="ctr"/>
          <a:lstStyle/>
          <a:p>
            <a:pPr algn="ctr" defTabSz="633039" fontAlgn="base">
              <a:lnSpc>
                <a:spcPct val="80000"/>
              </a:lnSpc>
              <a:spcBef>
                <a:spcPct val="20000"/>
              </a:spcBef>
              <a:spcAft>
                <a:spcPct val="0"/>
              </a:spcAft>
              <a:defRPr/>
            </a:pPr>
            <a:r>
              <a:rPr lang="ja-JP" altLang="en-US" sz="800" kern="0">
                <a:solidFill>
                  <a:prstClr val="black"/>
                </a:solidFill>
                <a:latin typeface="Meiryo UI" panose="020B0604030504040204" pitchFamily="50" charset="-128"/>
                <a:ea typeface="Meiryo UI" panose="020B0604030504040204" pitchFamily="50" charset="-128"/>
              </a:rPr>
              <a:t>本格運用</a:t>
            </a:r>
          </a:p>
          <a:p>
            <a:pPr algn="ctr" defTabSz="633039" fontAlgn="base">
              <a:lnSpc>
                <a:spcPct val="80000"/>
              </a:lnSpc>
              <a:spcBef>
                <a:spcPct val="20000"/>
              </a:spcBef>
              <a:spcAft>
                <a:spcPct val="0"/>
              </a:spcAft>
              <a:defRPr/>
            </a:pPr>
            <a:r>
              <a:rPr lang="ja-JP" altLang="en-US" sz="800" kern="0">
                <a:solidFill>
                  <a:prstClr val="black"/>
                </a:solidFill>
                <a:latin typeface="Meiryo UI" panose="020B0604030504040204" pitchFamily="50" charset="-128"/>
                <a:ea typeface="Meiryo UI" panose="020B0604030504040204" pitchFamily="50" charset="-128"/>
              </a:rPr>
              <a:t>（マイナポータルとの連携開始）</a:t>
            </a:r>
            <a:endParaRPr lang="ja-JP" altLang="en-US" sz="400" kern="0">
              <a:solidFill>
                <a:prstClr val="black"/>
              </a:solidFill>
              <a:latin typeface="Meiryo UI" panose="020B0604030504040204" pitchFamily="50" charset="-128"/>
              <a:ea typeface="Meiryo UI" panose="020B0604030504040204" pitchFamily="50" charset="-128"/>
            </a:endParaRPr>
          </a:p>
        </p:txBody>
      </p:sp>
      <p:sp>
        <p:nvSpPr>
          <p:cNvPr id="43" name="ホームベース 42"/>
          <p:cNvSpPr/>
          <p:nvPr/>
        </p:nvSpPr>
        <p:spPr>
          <a:xfrm>
            <a:off x="3692402" y="1936576"/>
            <a:ext cx="3692088" cy="288000"/>
          </a:xfrm>
          <a:prstGeom prst="homePlate">
            <a:avLst>
              <a:gd name="adj" fmla="val 49399"/>
            </a:avLst>
          </a:prstGeom>
          <a:solidFill>
            <a:srgbClr val="EBF5F9"/>
          </a:solidFill>
          <a:ln w="9525" cap="flat" cmpd="sng" algn="ctr">
            <a:solidFill>
              <a:schemeClr val="tx1"/>
            </a:solidFill>
            <a:prstDash val="solid"/>
            <a:miter lim="800000"/>
          </a:ln>
          <a:effectLst/>
        </p:spPr>
        <p:txBody>
          <a:bodyPr vert="horz" rtlCol="0" anchor="ctr"/>
          <a:lstStyle/>
          <a:p>
            <a:pPr algn="ctr" defTabSz="633039" fontAlgn="base">
              <a:lnSpc>
                <a:spcPct val="80000"/>
              </a:lnSpc>
              <a:spcBef>
                <a:spcPct val="20000"/>
              </a:spcBef>
              <a:spcAft>
                <a:spcPct val="0"/>
              </a:spcAft>
              <a:defRPr/>
            </a:pPr>
            <a:r>
              <a:rPr lang="ja-JP" altLang="en-US" sz="800" kern="0" dirty="0">
                <a:solidFill>
                  <a:prstClr val="black"/>
                </a:solidFill>
                <a:latin typeface="Meiryo UI" panose="020B0604030504040204" pitchFamily="50" charset="-128"/>
                <a:ea typeface="Meiryo UI" panose="020B0604030504040204" pitchFamily="50" charset="-128"/>
              </a:rPr>
              <a:t>システム整備</a:t>
            </a:r>
            <a:r>
              <a:rPr lang="en-US" altLang="ja-JP" sz="800" kern="0" dirty="0">
                <a:solidFill>
                  <a:prstClr val="black"/>
                </a:solidFill>
                <a:latin typeface="Meiryo UI" panose="020B0604030504040204" pitchFamily="50" charset="-128"/>
                <a:ea typeface="Meiryo UI" panose="020B0604030504040204" pitchFamily="50" charset="-128"/>
              </a:rPr>
              <a:t>※</a:t>
            </a:r>
            <a:r>
              <a:rPr lang="ja-JP" altLang="en-US" sz="800" kern="0" dirty="0">
                <a:solidFill>
                  <a:prstClr val="black"/>
                </a:solidFill>
                <a:latin typeface="Meiryo UI" panose="020B0604030504040204" pitchFamily="50" charset="-128"/>
                <a:ea typeface="Meiryo UI" panose="020B0604030504040204" pitchFamily="50" charset="-128"/>
              </a:rPr>
              <a:t>１</a:t>
            </a:r>
            <a:endParaRPr lang="en-US" altLang="ja-JP" sz="800" kern="0" dirty="0">
              <a:solidFill>
                <a:prstClr val="black"/>
              </a:solidFill>
              <a:latin typeface="Meiryo UI" panose="020B0604030504040204" pitchFamily="50" charset="-128"/>
              <a:ea typeface="Meiryo UI" panose="020B0604030504040204" pitchFamily="50" charset="-128"/>
            </a:endParaRPr>
          </a:p>
        </p:txBody>
      </p:sp>
      <p:sp>
        <p:nvSpPr>
          <p:cNvPr id="44" name="ホームベース 43"/>
          <p:cNvSpPr/>
          <p:nvPr/>
        </p:nvSpPr>
        <p:spPr>
          <a:xfrm>
            <a:off x="7384489" y="1936577"/>
            <a:ext cx="750570" cy="288000"/>
          </a:xfrm>
          <a:prstGeom prst="homePlate">
            <a:avLst>
              <a:gd name="adj" fmla="val 49399"/>
            </a:avLst>
          </a:prstGeom>
          <a:solidFill>
            <a:srgbClr val="CDE6EF"/>
          </a:solidFill>
          <a:ln w="9525" cap="flat" cmpd="sng" algn="ctr">
            <a:solidFill>
              <a:schemeClr val="tx1"/>
            </a:solidFill>
            <a:prstDash val="solid"/>
            <a:miter lim="800000"/>
          </a:ln>
          <a:effectLst/>
        </p:spPr>
        <p:txBody>
          <a:bodyPr vert="horz" lIns="36000" rIns="36000" rtlCol="0" anchor="ctr"/>
          <a:lstStyle/>
          <a:p>
            <a:pPr algn="ctr" defTabSz="237384">
              <a:defRPr/>
            </a:pPr>
            <a:r>
              <a:rPr kumimoji="1" lang="ja-JP" altLang="en-US" sz="800">
                <a:solidFill>
                  <a:prstClr val="black"/>
                </a:solidFill>
                <a:latin typeface="Meiryo UI" panose="020B0604030504040204" pitchFamily="50" charset="-128"/>
                <a:ea typeface="Meiryo UI" panose="020B0604030504040204" pitchFamily="50" charset="-128"/>
              </a:rPr>
              <a:t>マイナポータル閲覧</a:t>
            </a:r>
          </a:p>
        </p:txBody>
      </p:sp>
      <p:sp>
        <p:nvSpPr>
          <p:cNvPr id="60" name="右矢印 59"/>
          <p:cNvSpPr/>
          <p:nvPr/>
        </p:nvSpPr>
        <p:spPr>
          <a:xfrm>
            <a:off x="3692402" y="3148244"/>
            <a:ext cx="4442657" cy="288000"/>
          </a:xfrm>
          <a:prstGeom prst="rightArrow">
            <a:avLst>
              <a:gd name="adj1" fmla="val 100000"/>
              <a:gd name="adj2" fmla="val 50000"/>
            </a:avLst>
          </a:prstGeom>
          <a:solidFill>
            <a:srgbClr val="EBF5F9"/>
          </a:solidFill>
          <a:ln w="9525" cap="flat" cmpd="sng" algn="ctr">
            <a:solidFill>
              <a:schemeClr val="tx1"/>
            </a:solidFill>
            <a:prstDash val="solid"/>
          </a:ln>
          <a:effectLst/>
        </p:spPr>
        <p:txBody>
          <a:bodyPr rot="0" spcFirstLastPara="0" vertOverflow="overflow" horzOverflow="overflow" vert="horz" wrap="square" lIns="24923" tIns="23739" rIns="0" bIns="23739" numCol="1" spcCol="0" rtlCol="0" fromWordArt="0" anchor="ctr" anchorCtr="0" forceAA="0" compatLnSpc="1">
            <a:prstTxWarp prst="textNoShape">
              <a:avLst/>
            </a:prstTxWarp>
            <a:noAutofit/>
          </a:bodyPr>
          <a:lstStyle/>
          <a:p>
            <a:pPr defTabSz="237384">
              <a:defRPr/>
            </a:pPr>
            <a:r>
              <a:rPr kumimoji="1" lang="ja-JP" altLang="en-US" sz="800" kern="0">
                <a:solidFill>
                  <a:prstClr val="black"/>
                </a:solidFill>
                <a:latin typeface="Meiryo UI" panose="020B0604030504040204" pitchFamily="50" charset="-128"/>
                <a:ea typeface="Meiryo UI" panose="020B0604030504040204" pitchFamily="50" charset="-128"/>
              </a:rPr>
              <a:t>マイナンバーカードの利用環境整備</a:t>
            </a:r>
          </a:p>
        </p:txBody>
      </p:sp>
      <p:sp>
        <p:nvSpPr>
          <p:cNvPr id="58" name="ホームベース 57"/>
          <p:cNvSpPr/>
          <p:nvPr/>
        </p:nvSpPr>
        <p:spPr>
          <a:xfrm>
            <a:off x="6828729" y="3188434"/>
            <a:ext cx="1306330" cy="216000"/>
          </a:xfrm>
          <a:prstGeom prst="homePlate">
            <a:avLst>
              <a:gd name="adj" fmla="val 49399"/>
            </a:avLst>
          </a:prstGeom>
          <a:solidFill>
            <a:srgbClr val="CDE6EF"/>
          </a:solidFill>
          <a:ln w="9525" cap="flat" cmpd="sng" algn="ctr">
            <a:solidFill>
              <a:schemeClr val="tx1"/>
            </a:solidFill>
            <a:prstDash val="solid"/>
          </a:ln>
          <a:effectLst/>
        </p:spPr>
        <p:txBody>
          <a:bodyPr vert="horz" lIns="36000" rIns="36000" rtlCol="0" anchor="ctr"/>
          <a:lstStyle/>
          <a:p>
            <a:pPr algn="ctr" defTabSz="633039" fontAlgn="base">
              <a:lnSpc>
                <a:spcPct val="80000"/>
              </a:lnSpc>
              <a:spcBef>
                <a:spcPct val="20000"/>
              </a:spcBef>
              <a:spcAft>
                <a:spcPct val="0"/>
              </a:spcAft>
              <a:defRPr/>
            </a:pPr>
            <a:r>
              <a:rPr kumimoji="1" lang="ja-JP" altLang="en-US" sz="800" kern="0">
                <a:solidFill>
                  <a:prstClr val="black"/>
                </a:solidFill>
                <a:latin typeface="Meiryo UI" panose="020B0604030504040204" pitchFamily="50" charset="-128"/>
                <a:ea typeface="Meiryo UI" panose="020B0604030504040204" pitchFamily="50" charset="-128"/>
              </a:rPr>
              <a:t>マイナポータルとの連携</a:t>
            </a:r>
          </a:p>
        </p:txBody>
      </p:sp>
      <p:sp>
        <p:nvSpPr>
          <p:cNvPr id="5" name="Rectangle 2"/>
          <p:cNvSpPr>
            <a:spLocks noChangeArrowheads="1"/>
          </p:cNvSpPr>
          <p:nvPr/>
        </p:nvSpPr>
        <p:spPr bwMode="auto">
          <a:xfrm>
            <a:off x="2579077" y="-12782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pPr defTabSz="633039" eaLnBrk="0" fontAlgn="base" hangingPunct="0">
              <a:spcBef>
                <a:spcPct val="0"/>
              </a:spcBef>
              <a:spcAft>
                <a:spcPct val="0"/>
              </a:spcAft>
            </a:pPr>
            <a:endParaRPr lang="ja-JP" altLang="en-US" sz="1246">
              <a:latin typeface="Arial" panose="020B0604020202020204" pitchFamily="34" charset="0"/>
            </a:endParaRPr>
          </a:p>
        </p:txBody>
      </p:sp>
      <p:sp>
        <p:nvSpPr>
          <p:cNvPr id="45" name="正方形/長方形 44">
            <a:extLst>
              <a:ext uri="{FF2B5EF4-FFF2-40B4-BE49-F238E27FC236}">
                <a16:creationId xmlns:a16="http://schemas.microsoft.com/office/drawing/2014/main" id="{44427393-D648-4B8E-90E4-3221539411C0}"/>
              </a:ext>
            </a:extLst>
          </p:cNvPr>
          <p:cNvSpPr/>
          <p:nvPr/>
        </p:nvSpPr>
        <p:spPr>
          <a:xfrm>
            <a:off x="97713" y="37353"/>
            <a:ext cx="7508889"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solidFill>
                  <a:prstClr val="black"/>
                </a:solidFill>
                <a:latin typeface="Meiryo UI" panose="020B0604030504040204" pitchFamily="50" charset="-128"/>
                <a:ea typeface="Meiryo UI" panose="020B0604030504040204" pitchFamily="50" charset="-128"/>
              </a:rPr>
              <a:t>マイナンバーカードを活用した各種カード等のデジタル化等に向けた工程表</a:t>
            </a:r>
          </a:p>
        </p:txBody>
      </p:sp>
      <p:sp>
        <p:nvSpPr>
          <p:cNvPr id="46" name="ホームベース 42">
            <a:extLst>
              <a:ext uri="{FF2B5EF4-FFF2-40B4-BE49-F238E27FC236}">
                <a16:creationId xmlns:a16="http://schemas.microsoft.com/office/drawing/2014/main" id="{5BB9524A-5C73-42A9-85BB-3241C0F2C770}"/>
              </a:ext>
            </a:extLst>
          </p:cNvPr>
          <p:cNvSpPr/>
          <p:nvPr/>
        </p:nvSpPr>
        <p:spPr>
          <a:xfrm>
            <a:off x="3692402" y="2313296"/>
            <a:ext cx="3692088" cy="288000"/>
          </a:xfrm>
          <a:prstGeom prst="homePlate">
            <a:avLst>
              <a:gd name="adj" fmla="val 49399"/>
            </a:avLst>
          </a:prstGeom>
          <a:solidFill>
            <a:srgbClr val="EBF5F9"/>
          </a:solidFill>
          <a:ln w="9525" cap="flat" cmpd="sng" algn="ctr">
            <a:solidFill>
              <a:schemeClr val="tx1"/>
            </a:solidFill>
            <a:prstDash val="solid"/>
            <a:miter lim="800000"/>
          </a:ln>
          <a:effectLst/>
        </p:spPr>
        <p:txBody>
          <a:bodyPr vert="horz" rtlCol="0" anchor="ctr"/>
          <a:lstStyle/>
          <a:p>
            <a:pPr algn="ctr" defTabSz="633039" fontAlgn="base">
              <a:lnSpc>
                <a:spcPct val="80000"/>
              </a:lnSpc>
              <a:spcBef>
                <a:spcPct val="20000"/>
              </a:spcBef>
              <a:spcAft>
                <a:spcPct val="0"/>
              </a:spcAft>
              <a:defRPr/>
            </a:pPr>
            <a:r>
              <a:rPr lang="ja-JP" altLang="en-US" sz="800" kern="0" dirty="0">
                <a:solidFill>
                  <a:prstClr val="black"/>
                </a:solidFill>
                <a:latin typeface="Meiryo UI" panose="020B0604030504040204" pitchFamily="50" charset="-128"/>
                <a:ea typeface="Meiryo UI" panose="020B0604030504040204" pitchFamily="50" charset="-128"/>
              </a:rPr>
              <a:t>システム整備</a:t>
            </a:r>
            <a:r>
              <a:rPr lang="en-US" altLang="ja-JP" sz="800" kern="0" dirty="0">
                <a:solidFill>
                  <a:prstClr val="black"/>
                </a:solidFill>
                <a:latin typeface="Meiryo UI" panose="020B0604030504040204" pitchFamily="50" charset="-128"/>
                <a:ea typeface="Meiryo UI" panose="020B0604030504040204" pitchFamily="50" charset="-128"/>
              </a:rPr>
              <a:t>※</a:t>
            </a:r>
            <a:r>
              <a:rPr lang="ja-JP" altLang="en-US" sz="800" kern="0" dirty="0">
                <a:solidFill>
                  <a:prstClr val="black"/>
                </a:solidFill>
                <a:latin typeface="Meiryo UI" panose="020B0604030504040204" pitchFamily="50" charset="-128"/>
                <a:ea typeface="Meiryo UI" panose="020B0604030504040204" pitchFamily="50" charset="-128"/>
              </a:rPr>
              <a:t>２</a:t>
            </a:r>
            <a:endParaRPr lang="en-US" altLang="ja-JP" sz="800" kern="0" dirty="0">
              <a:solidFill>
                <a:prstClr val="black"/>
              </a:solidFill>
              <a:latin typeface="Meiryo UI" panose="020B0604030504040204" pitchFamily="50" charset="-128"/>
              <a:ea typeface="Meiryo UI" panose="020B0604030504040204" pitchFamily="50" charset="-128"/>
            </a:endParaRPr>
          </a:p>
        </p:txBody>
      </p:sp>
      <p:sp>
        <p:nvSpPr>
          <p:cNvPr id="47" name="ホームベース 43">
            <a:extLst>
              <a:ext uri="{FF2B5EF4-FFF2-40B4-BE49-F238E27FC236}">
                <a16:creationId xmlns:a16="http://schemas.microsoft.com/office/drawing/2014/main" id="{1DB5A8B4-02EF-4F9D-BA48-0B7BC83227FB}"/>
              </a:ext>
            </a:extLst>
          </p:cNvPr>
          <p:cNvSpPr/>
          <p:nvPr/>
        </p:nvSpPr>
        <p:spPr>
          <a:xfrm>
            <a:off x="7384489" y="2313297"/>
            <a:ext cx="750570" cy="288000"/>
          </a:xfrm>
          <a:prstGeom prst="homePlate">
            <a:avLst>
              <a:gd name="adj" fmla="val 49399"/>
            </a:avLst>
          </a:prstGeom>
          <a:solidFill>
            <a:srgbClr val="CDE6EF"/>
          </a:solidFill>
          <a:ln w="9525" cap="flat" cmpd="sng" algn="ctr">
            <a:solidFill>
              <a:schemeClr val="tx1"/>
            </a:solidFill>
            <a:prstDash val="solid"/>
            <a:miter lim="800000"/>
          </a:ln>
          <a:effectLst/>
        </p:spPr>
        <p:txBody>
          <a:bodyPr vert="horz" lIns="36000" rIns="36000" rtlCol="0" anchor="ctr"/>
          <a:lstStyle/>
          <a:p>
            <a:pPr algn="ctr" defTabSz="237384">
              <a:defRPr/>
            </a:pPr>
            <a:r>
              <a:rPr kumimoji="1" lang="ja-JP" altLang="en-US" sz="600" dirty="0">
                <a:solidFill>
                  <a:prstClr val="black"/>
                </a:solidFill>
                <a:latin typeface="Meiryo UI" panose="020B0604030504040204" pitchFamily="50" charset="-128"/>
                <a:ea typeface="Meiryo UI" panose="020B0604030504040204" pitchFamily="50" charset="-128"/>
              </a:rPr>
              <a:t>関係システム改修後からマイナポータル閲覧</a:t>
            </a:r>
          </a:p>
        </p:txBody>
      </p:sp>
      <p:sp>
        <p:nvSpPr>
          <p:cNvPr id="48" name="ホームベース 42">
            <a:extLst>
              <a:ext uri="{FF2B5EF4-FFF2-40B4-BE49-F238E27FC236}">
                <a16:creationId xmlns:a16="http://schemas.microsoft.com/office/drawing/2014/main" id="{5B112E32-FB2B-4C57-815B-A2B6F0EB9195}"/>
              </a:ext>
            </a:extLst>
          </p:cNvPr>
          <p:cNvSpPr/>
          <p:nvPr/>
        </p:nvSpPr>
        <p:spPr>
          <a:xfrm>
            <a:off x="3692402" y="2737745"/>
            <a:ext cx="3692088" cy="288000"/>
          </a:xfrm>
          <a:prstGeom prst="homePlate">
            <a:avLst>
              <a:gd name="adj" fmla="val 49399"/>
            </a:avLst>
          </a:prstGeom>
          <a:solidFill>
            <a:srgbClr val="EBF5F9"/>
          </a:solidFill>
          <a:ln w="9525" cap="flat" cmpd="sng" algn="ctr">
            <a:solidFill>
              <a:schemeClr val="tx1"/>
            </a:solidFill>
            <a:prstDash val="solid"/>
            <a:miter lim="800000"/>
          </a:ln>
          <a:effectLst/>
        </p:spPr>
        <p:txBody>
          <a:bodyPr vert="horz" rtlCol="0" anchor="ctr"/>
          <a:lstStyle/>
          <a:p>
            <a:pPr algn="ctr" defTabSz="633039" fontAlgn="base">
              <a:lnSpc>
                <a:spcPct val="80000"/>
              </a:lnSpc>
              <a:spcBef>
                <a:spcPct val="20000"/>
              </a:spcBef>
              <a:spcAft>
                <a:spcPct val="0"/>
              </a:spcAft>
              <a:defRPr/>
            </a:pPr>
            <a:r>
              <a:rPr lang="ja-JP" altLang="en-US" sz="800" kern="0" dirty="0">
                <a:solidFill>
                  <a:prstClr val="black"/>
                </a:solidFill>
                <a:latin typeface="Meiryo UI" panose="020B0604030504040204" pitchFamily="50" charset="-128"/>
                <a:ea typeface="Meiryo UI" panose="020B0604030504040204" pitchFamily="50" charset="-128"/>
              </a:rPr>
              <a:t>システム整備</a:t>
            </a:r>
            <a:r>
              <a:rPr lang="en-US" altLang="ja-JP" sz="800" kern="0" dirty="0">
                <a:solidFill>
                  <a:prstClr val="black"/>
                </a:solidFill>
                <a:latin typeface="Meiryo UI" panose="020B0604030504040204" pitchFamily="50" charset="-128"/>
                <a:ea typeface="Meiryo UI" panose="020B0604030504040204" pitchFamily="50" charset="-128"/>
              </a:rPr>
              <a:t>※</a:t>
            </a:r>
            <a:r>
              <a:rPr lang="ja-JP" altLang="en-US" sz="800" kern="0" dirty="0">
                <a:solidFill>
                  <a:prstClr val="black"/>
                </a:solidFill>
                <a:latin typeface="Meiryo UI" panose="020B0604030504040204" pitchFamily="50" charset="-128"/>
                <a:ea typeface="Meiryo UI" panose="020B0604030504040204" pitchFamily="50" charset="-128"/>
              </a:rPr>
              <a:t>２</a:t>
            </a:r>
            <a:endParaRPr lang="en-US" altLang="ja-JP" sz="800" kern="0" dirty="0">
              <a:solidFill>
                <a:prstClr val="black"/>
              </a:solidFill>
              <a:latin typeface="Meiryo UI" panose="020B0604030504040204" pitchFamily="50" charset="-128"/>
              <a:ea typeface="Meiryo UI" panose="020B0604030504040204" pitchFamily="50" charset="-128"/>
            </a:endParaRPr>
          </a:p>
        </p:txBody>
      </p:sp>
      <p:sp>
        <p:nvSpPr>
          <p:cNvPr id="50" name="ホームベース 43">
            <a:extLst>
              <a:ext uri="{FF2B5EF4-FFF2-40B4-BE49-F238E27FC236}">
                <a16:creationId xmlns:a16="http://schemas.microsoft.com/office/drawing/2014/main" id="{A5A63CDA-D5F5-48DD-9406-B2A2076F2D78}"/>
              </a:ext>
            </a:extLst>
          </p:cNvPr>
          <p:cNvSpPr/>
          <p:nvPr/>
        </p:nvSpPr>
        <p:spPr>
          <a:xfrm>
            <a:off x="7384489" y="2727807"/>
            <a:ext cx="750570" cy="288000"/>
          </a:xfrm>
          <a:prstGeom prst="homePlate">
            <a:avLst>
              <a:gd name="adj" fmla="val 49399"/>
            </a:avLst>
          </a:prstGeom>
          <a:solidFill>
            <a:srgbClr val="CDE6EF"/>
          </a:solidFill>
          <a:ln w="9525" cap="flat" cmpd="sng" algn="ctr">
            <a:solidFill>
              <a:schemeClr val="tx1"/>
            </a:solidFill>
            <a:prstDash val="solid"/>
            <a:miter lim="800000"/>
          </a:ln>
          <a:effectLst/>
        </p:spPr>
        <p:txBody>
          <a:bodyPr vert="horz" lIns="36000" rIns="36000" rtlCol="0" anchor="ctr"/>
          <a:lstStyle/>
          <a:p>
            <a:pPr algn="ctr" defTabSz="237384">
              <a:defRPr/>
            </a:pPr>
            <a:r>
              <a:rPr kumimoji="1" lang="ja-JP" altLang="en-US" sz="600" dirty="0">
                <a:solidFill>
                  <a:prstClr val="black"/>
                </a:solidFill>
                <a:latin typeface="Meiryo UI" panose="020B0604030504040204" pitchFamily="50" charset="-128"/>
                <a:ea typeface="Meiryo UI" panose="020B0604030504040204" pitchFamily="50" charset="-128"/>
              </a:rPr>
              <a:t>関係システム改修後からマイナポータル閲覧</a:t>
            </a:r>
          </a:p>
        </p:txBody>
      </p:sp>
      <p:sp>
        <p:nvSpPr>
          <p:cNvPr id="53" name="正方形/長方形 52">
            <a:extLst>
              <a:ext uri="{FF2B5EF4-FFF2-40B4-BE49-F238E27FC236}">
                <a16:creationId xmlns:a16="http://schemas.microsoft.com/office/drawing/2014/main" id="{D249F3C8-112C-45A4-8BC2-148CA6CB061D}"/>
              </a:ext>
            </a:extLst>
          </p:cNvPr>
          <p:cNvSpPr/>
          <p:nvPr/>
        </p:nvSpPr>
        <p:spPr>
          <a:xfrm>
            <a:off x="474840" y="3791594"/>
            <a:ext cx="9050161" cy="415498"/>
          </a:xfrm>
          <a:prstGeom prst="rect">
            <a:avLst/>
          </a:prstGeom>
        </p:spPr>
        <p:txBody>
          <a:bodyPr wrap="square">
            <a:spAutoFit/>
          </a:bodyPr>
          <a:lstStyle/>
          <a:p>
            <a:pPr defTabSz="237384"/>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１　第６部１</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（３）②に基づき整備される予定の「国家資格等情報連携・活用システム（仮称）」（令和６年度に運用を開始見込み）において整備予定</a:t>
            </a:r>
            <a:endParaRPr kumimoji="1" lang="en-US" altLang="ja-JP" sz="700" dirty="0">
              <a:latin typeface="Meiryo UI" panose="020B0604030504040204" pitchFamily="50" charset="-128"/>
              <a:ea typeface="Meiryo UI" panose="020B0604030504040204" pitchFamily="50" charset="-128"/>
            </a:endParaRPr>
          </a:p>
          <a:p>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２　第６部１</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（３）②に基づき「国家資格等</a:t>
            </a:r>
            <a:r>
              <a:rPr lang="ja-JP" altLang="en-US" sz="700" dirty="0">
                <a:latin typeface="Meiryo UI" panose="020B0604030504040204" pitchFamily="50" charset="-128"/>
                <a:ea typeface="Meiryo UI" panose="020B0604030504040204" pitchFamily="50" charset="-128"/>
              </a:rPr>
              <a:t>情報連携・活用</a:t>
            </a:r>
            <a:r>
              <a:rPr kumimoji="1" lang="ja-JP" altLang="en-US" sz="700" dirty="0">
                <a:latin typeface="Meiryo UI" panose="020B0604030504040204" pitchFamily="50" charset="-128"/>
                <a:ea typeface="Meiryo UI" panose="020B0604030504040204" pitchFamily="50" charset="-128"/>
              </a:rPr>
              <a:t>システム（仮称） 」（令和６年度に運用を開始見込み）が整備される前提において、</a:t>
            </a:r>
            <a:r>
              <a:rPr lang="ja-JP" altLang="en-US" sz="700" dirty="0">
                <a:latin typeface="Meiryo UI" panose="020B0604030504040204" pitchFamily="50" charset="-128"/>
                <a:ea typeface="Meiryo UI" panose="020B0604030504040204" pitchFamily="50" charset="-128"/>
              </a:rPr>
              <a:t>安全衛生関係各種免許又は</a:t>
            </a:r>
            <a:r>
              <a:rPr lang="zh-TW" altLang="en-US" sz="700" dirty="0">
                <a:latin typeface="Meiryo UI" panose="020B0604030504040204" pitchFamily="50" charset="-128"/>
                <a:ea typeface="Meiryo UI" panose="020B0604030504040204" pitchFamily="50" charset="-128"/>
              </a:rPr>
              <a:t>技能講習修了証明書</a:t>
            </a:r>
            <a:r>
              <a:rPr lang="ja-JP" altLang="en-US" sz="700" dirty="0">
                <a:latin typeface="Meiryo UI" panose="020B0604030504040204" pitchFamily="50" charset="-128"/>
                <a:ea typeface="Meiryo UI" panose="020B0604030504040204" pitchFamily="50" charset="-128"/>
              </a:rPr>
              <a:t>にかかるシステムの改修方針を令和５年度までに検討し、令和６年度に関係システムの改修を行い、令和７年度よりマイナポータル閲覧を開始する。</a:t>
            </a:r>
            <a:endParaRPr lang="zh-TW" altLang="en-US" sz="700" dirty="0">
              <a:latin typeface="Meiryo UI" panose="020B0604030504040204" pitchFamily="50" charset="-128"/>
              <a:ea typeface="Meiryo UI" panose="020B0604030504040204" pitchFamily="50" charset="-128"/>
            </a:endParaRPr>
          </a:p>
        </p:txBody>
      </p:sp>
      <p:sp>
        <p:nvSpPr>
          <p:cNvPr id="55" name="正方形/長方形 54">
            <a:extLst>
              <a:ext uri="{FF2B5EF4-FFF2-40B4-BE49-F238E27FC236}">
                <a16:creationId xmlns:a16="http://schemas.microsoft.com/office/drawing/2014/main" id="{70F5AB2F-5983-43EF-8B3E-A393B617E3E7}"/>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1" lang="ja-JP" altLang="en-US" sz="1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302869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a:extLst>
              <a:ext uri="{FF2B5EF4-FFF2-40B4-BE49-F238E27FC236}">
                <a16:creationId xmlns:a16="http://schemas.microsoft.com/office/drawing/2014/main" id="{6D4C9827-475F-4F16-9FB9-22E1039F5949}"/>
              </a:ext>
            </a:extLst>
          </p:cNvPr>
          <p:cNvSpPr/>
          <p:nvPr/>
        </p:nvSpPr>
        <p:spPr>
          <a:xfrm>
            <a:off x="3679086" y="1005840"/>
            <a:ext cx="1489650" cy="5852160"/>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Rectangle 2"/>
          <p:cNvSpPr>
            <a:spLocks noChangeArrowheads="1"/>
          </p:cNvSpPr>
          <p:nvPr/>
        </p:nvSpPr>
        <p:spPr bwMode="auto">
          <a:xfrm>
            <a:off x="2579077" y="-12782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pPr defTabSz="633039" eaLnBrk="0" fontAlgn="base" hangingPunct="0">
              <a:spcBef>
                <a:spcPct val="0"/>
              </a:spcBef>
              <a:spcAft>
                <a:spcPct val="0"/>
              </a:spcAft>
            </a:pPr>
            <a:endParaRPr lang="ja-JP" altLang="en-US" sz="1246">
              <a:latin typeface="Arial" panose="020B0604020202020204" pitchFamily="34" charset="0"/>
            </a:endParaRPr>
          </a:p>
        </p:txBody>
      </p:sp>
      <p:graphicFrame>
        <p:nvGraphicFramePr>
          <p:cNvPr id="45" name="表 44">
            <a:extLst>
              <a:ext uri="{FF2B5EF4-FFF2-40B4-BE49-F238E27FC236}">
                <a16:creationId xmlns:a16="http://schemas.microsoft.com/office/drawing/2014/main" id="{AA126697-B455-4845-B86D-8B5B392F4844}"/>
              </a:ext>
            </a:extLst>
          </p:cNvPr>
          <p:cNvGraphicFramePr>
            <a:graphicFrameLocks noGrp="1"/>
          </p:cNvGraphicFramePr>
          <p:nvPr>
            <p:extLst>
              <p:ext uri="{D42A27DB-BD31-4B8C-83A1-F6EECF244321}">
                <p14:modId xmlns:p14="http://schemas.microsoft.com/office/powerpoint/2010/main" val="512272128"/>
              </p:ext>
            </p:extLst>
          </p:nvPr>
        </p:nvGraphicFramePr>
        <p:xfrm>
          <a:off x="360000" y="360000"/>
          <a:ext cx="9230400" cy="6498000"/>
        </p:xfrm>
        <a:graphic>
          <a:graphicData uri="http://schemas.openxmlformats.org/drawingml/2006/table">
            <a:tbl>
              <a:tblPr firstRow="1" bandRow="1">
                <a:tableStyleId>{F5AB1C69-6EDB-4FF4-983F-18BD219EF322}</a:tableStyleId>
              </a:tblPr>
              <a:tblGrid>
                <a:gridCol w="407117">
                  <a:extLst>
                    <a:ext uri="{9D8B030D-6E8A-4147-A177-3AD203B41FA5}">
                      <a16:colId xmlns:a16="http://schemas.microsoft.com/office/drawing/2014/main" val="990523663"/>
                    </a:ext>
                  </a:extLst>
                </a:gridCol>
                <a:gridCol w="1624086">
                  <a:extLst>
                    <a:ext uri="{9D8B030D-6E8A-4147-A177-3AD203B41FA5}">
                      <a16:colId xmlns:a16="http://schemas.microsoft.com/office/drawing/2014/main" val="414040035"/>
                    </a:ext>
                  </a:extLst>
                </a:gridCol>
                <a:gridCol w="1292680">
                  <a:extLst>
                    <a:ext uri="{9D8B030D-6E8A-4147-A177-3AD203B41FA5}">
                      <a16:colId xmlns:a16="http://schemas.microsoft.com/office/drawing/2014/main" val="1406633142"/>
                    </a:ext>
                  </a:extLst>
                </a:gridCol>
                <a:gridCol w="1491831">
                  <a:extLst>
                    <a:ext uri="{9D8B030D-6E8A-4147-A177-3AD203B41FA5}">
                      <a16:colId xmlns:a16="http://schemas.microsoft.com/office/drawing/2014/main" val="433565980"/>
                    </a:ext>
                  </a:extLst>
                </a:gridCol>
                <a:gridCol w="1491831">
                  <a:extLst>
                    <a:ext uri="{9D8B030D-6E8A-4147-A177-3AD203B41FA5}">
                      <a16:colId xmlns:a16="http://schemas.microsoft.com/office/drawing/2014/main" val="3402784592"/>
                    </a:ext>
                  </a:extLst>
                </a:gridCol>
                <a:gridCol w="1491831">
                  <a:extLst>
                    <a:ext uri="{9D8B030D-6E8A-4147-A177-3AD203B41FA5}">
                      <a16:colId xmlns:a16="http://schemas.microsoft.com/office/drawing/2014/main" val="1953386996"/>
                    </a:ext>
                  </a:extLst>
                </a:gridCol>
                <a:gridCol w="1431024">
                  <a:extLst>
                    <a:ext uri="{9D8B030D-6E8A-4147-A177-3AD203B41FA5}">
                      <a16:colId xmlns:a16="http://schemas.microsoft.com/office/drawing/2014/main" val="1009032421"/>
                    </a:ext>
                  </a:extLst>
                </a:gridCol>
              </a:tblGrid>
              <a:tr h="648000">
                <a:tc gridSpan="2">
                  <a:txBody>
                    <a:bodyPr/>
                    <a:lstStyle/>
                    <a:p>
                      <a:pPr algn="ctr"/>
                      <a:endParaRPr kumimoji="1" lang="ja-JP" altLang="en-US" sz="1800" b="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800"/>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実施済みの事項</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令和３年度</a:t>
                      </a: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令和４年度</a:t>
                      </a:r>
                      <a:r>
                        <a:rPr kumimoji="1" lang="en-US" altLang="ja-JP" sz="900" b="0">
                          <a:solidFill>
                            <a:schemeClr val="tx1"/>
                          </a:solidFill>
                          <a:latin typeface="Meiryo UI" panose="020B0604030504040204" pitchFamily="50" charset="-128"/>
                          <a:ea typeface="Meiryo UI" panose="020B0604030504040204" pitchFamily="50" charset="-128"/>
                        </a:rPr>
                        <a:t>)</a:t>
                      </a:r>
                    </a:p>
                    <a:p>
                      <a:pPr marL="177800" indent="-177800" algn="ctr"/>
                      <a:r>
                        <a:rPr kumimoji="1" lang="en-US" altLang="ja-JP" sz="900" b="0">
                          <a:solidFill>
                            <a:schemeClr val="tx1"/>
                          </a:solidFill>
                          <a:latin typeface="Meiryo UI" panose="020B0604030504040204" pitchFamily="50" charset="-128"/>
                          <a:ea typeface="Meiryo UI" panose="020B0604030504040204" pitchFamily="50" charset="-128"/>
                        </a:rPr>
                        <a:t> </a:t>
                      </a:r>
                      <a:r>
                        <a:rPr kumimoji="1" lang="ja-JP" altLang="en-US" sz="900" b="0">
                          <a:solidFill>
                            <a:schemeClr val="tx1"/>
                          </a:solidFill>
                          <a:latin typeface="Meiryo UI" panose="020B0604030504040204" pitchFamily="50" charset="-128"/>
                          <a:ea typeface="Meiryo UI" panose="020B0604030504040204" pitchFamily="50" charset="-128"/>
                        </a:rPr>
                        <a:t>　</a:t>
                      </a:r>
                      <a:r>
                        <a:rPr kumimoji="1" lang="en-US" altLang="ja-JP" sz="900" b="1">
                          <a:solidFill>
                            <a:schemeClr val="tx1"/>
                          </a:solidFill>
                          <a:latin typeface="Meiryo UI" panose="020B0604030504040204" pitchFamily="50" charset="-128"/>
                          <a:ea typeface="Meiryo UI" panose="020B0604030504040204" pitchFamily="50" charset="-128"/>
                        </a:rPr>
                        <a:t>※</a:t>
                      </a:r>
                      <a:r>
                        <a:rPr kumimoji="1" lang="ja-JP" altLang="en-US" sz="900" b="1">
                          <a:solidFill>
                            <a:schemeClr val="tx1"/>
                          </a:solidFill>
                          <a:latin typeface="Meiryo UI" panose="020B0604030504040204" pitchFamily="50" charset="-128"/>
                          <a:ea typeface="Meiryo UI" panose="020B0604030504040204" pitchFamily="50" charset="-128"/>
                        </a:rPr>
                        <a:t>ほとんどの住民が</a:t>
                      </a:r>
                      <a:endParaRPr kumimoji="1" lang="en-US" altLang="ja-JP" sz="900" b="1">
                        <a:solidFill>
                          <a:schemeClr val="tx1"/>
                        </a:solidFill>
                        <a:latin typeface="Meiryo UI" panose="020B0604030504040204" pitchFamily="50" charset="-128"/>
                        <a:ea typeface="Meiryo UI" panose="020B0604030504040204" pitchFamily="50" charset="-128"/>
                      </a:endParaRPr>
                    </a:p>
                    <a:p>
                      <a:pPr algn="ctr"/>
                      <a:r>
                        <a:rPr kumimoji="1" lang="ja-JP" altLang="en-US" sz="900" b="1">
                          <a:solidFill>
                            <a:schemeClr val="tx1"/>
                          </a:solidFill>
                          <a:latin typeface="Meiryo UI" panose="020B0604030504040204" pitchFamily="50" charset="-128"/>
                          <a:ea typeface="Meiryo UI" panose="020B0604030504040204" pitchFamily="50" charset="-128"/>
                        </a:rPr>
                        <a:t>　　カードを保有</a:t>
                      </a:r>
                      <a:r>
                        <a:rPr kumimoji="1" lang="en-US" altLang="ja-JP" sz="900" b="1">
                          <a:solidFill>
                            <a:schemeClr val="tx1"/>
                          </a:solidFill>
                          <a:latin typeface="Meiryo UI" panose="020B0604030504040204" pitchFamily="50" charset="-128"/>
                          <a:ea typeface="Meiryo UI" panose="020B0604030504040204" pitchFamily="50" charset="-128"/>
                        </a:rPr>
                        <a:t>(</a:t>
                      </a:r>
                      <a:r>
                        <a:rPr kumimoji="1" lang="ja-JP" altLang="en-US" sz="900" b="1">
                          <a:solidFill>
                            <a:schemeClr val="tx1"/>
                          </a:solidFill>
                          <a:latin typeface="Meiryo UI" panose="020B0604030504040204" pitchFamily="50" charset="-128"/>
                          <a:ea typeface="Meiryo UI" panose="020B0604030504040204" pitchFamily="50" charset="-128"/>
                        </a:rPr>
                        <a:t>想定</a:t>
                      </a:r>
                      <a:r>
                        <a:rPr kumimoji="1" lang="en-US" altLang="ja-JP" sz="900" b="1">
                          <a:solidFill>
                            <a:schemeClr val="tx1"/>
                          </a:solidFill>
                          <a:latin typeface="Meiryo UI" panose="020B0604030504040204" pitchFamily="50" charset="-128"/>
                          <a:ea typeface="Meiryo UI" panose="020B0604030504040204" pitchFamily="50" charset="-128"/>
                        </a:rPr>
                        <a:t>)</a:t>
                      </a:r>
                      <a:endParaRPr kumimoji="1" lang="ja-JP" altLang="en-US" sz="900" b="1">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2023</a:t>
                      </a:r>
                      <a:r>
                        <a:rPr kumimoji="1" lang="ja-JP" altLang="en-US" sz="900" b="0" dirty="0">
                          <a:solidFill>
                            <a:schemeClr val="tx1"/>
                          </a:solidFill>
                          <a:latin typeface="Meiryo UI" panose="020B0604030504040204" pitchFamily="50" charset="-128"/>
                          <a:ea typeface="Meiryo UI"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ct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令和５年度～</a:t>
                      </a:r>
                      <a:r>
                        <a:rPr kumimoji="1" lang="en-US" altLang="ja-JP" sz="900" b="0" dirty="0">
                          <a:solidFill>
                            <a:schemeClr val="tx1"/>
                          </a:solidFill>
                          <a:latin typeface="Meiryo UI" panose="020B0604030504040204" pitchFamily="50" charset="-128"/>
                          <a:ea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主担当部局</a:t>
                      </a:r>
                      <a:endParaRPr kumimoji="1" lang="ja-JP" altLang="en-US" sz="900" b="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6571481"/>
                  </a:ext>
                </a:extLst>
              </a:tr>
              <a:tr h="391698">
                <a:tc rowSpan="8">
                  <a:txBody>
                    <a:bodyPr/>
                    <a:lstStyle/>
                    <a:p>
                      <a:pPr algn="ctr"/>
                      <a:r>
                        <a:rPr kumimoji="1" lang="ja-JP" altLang="en-US" sz="1400">
                          <a:latin typeface="Meiryo UI" panose="020B0604030504040204" pitchFamily="50" charset="-128"/>
                          <a:ea typeface="Meiryo UI" panose="020B0604030504040204" pitchFamily="50" charset="-128"/>
                        </a:rPr>
                        <a:t>各種証明書等関係</a:t>
                      </a:r>
                    </a:p>
                  </a:txBody>
                  <a:tcPr marL="68580" marR="68580" marT="34290" marB="3429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a:latin typeface="Meiryo UI" panose="020B0604030504040204" pitchFamily="50" charset="-128"/>
                          <a:ea typeface="Meiryo UI" panose="020B0604030504040204" pitchFamily="50" charset="-128"/>
                        </a:rPr>
                        <a:t>在留カード</a:t>
                      </a:r>
                      <a:endParaRPr kumimoji="1" lang="en-US" altLang="ja-JP" sz="800" spc="0" baseline="0">
                        <a:latin typeface="Meiryo UI" panose="020B0604030504040204" pitchFamily="50" charset="-128"/>
                        <a:ea typeface="Meiryo UI" panose="020B0604030504040204" pitchFamily="50" charset="-128"/>
                      </a:endParaRP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en-US" altLang="ja-JP" sz="70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zh-TW" altLang="en-US" sz="700" spc="0">
                          <a:latin typeface="Meiryo UI" panose="020B0604030504040204" pitchFamily="50" charset="-128"/>
                          <a:ea typeface="Meiryo UI" panose="020B0604030504040204" pitchFamily="50" charset="-128"/>
                        </a:rPr>
                        <a:t>出入国在留管理庁在留管理支援部在留管理課在留管理業務室</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6708926"/>
                  </a:ext>
                </a:extLst>
              </a:tr>
              <a:tr h="391698">
                <a:tc vMerge="1">
                  <a:txBody>
                    <a:bodyPr/>
                    <a:lstStyle/>
                    <a:p>
                      <a:pPr algn="l"/>
                      <a:endParaRPr kumimoji="1" lang="ja-JP" altLang="en-US" sz="1100">
                        <a:latin typeface="ＭＳ ゴシック" panose="020B0609070205080204" pitchFamily="49" charset="-128"/>
                        <a:ea typeface="ＭＳ ゴシック" panose="020B0609070205080204" pitchFamily="49" charset="-128"/>
                      </a:endParaRPr>
                    </a:p>
                  </a:txBody>
                  <a:tcPr vert="eaVert"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a:latin typeface="Meiryo UI" panose="020B0604030504040204" pitchFamily="50" charset="-128"/>
                          <a:ea typeface="Meiryo UI" panose="020B0604030504040204" pitchFamily="50" charset="-128"/>
                        </a:rPr>
                        <a:t>教員免許状</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spc="0">
                          <a:latin typeface="Meiryo UI" panose="020B0604030504040204" pitchFamily="50" charset="-128"/>
                          <a:ea typeface="Meiryo UI" panose="020B0604030504040204" pitchFamily="50" charset="-128"/>
                        </a:rPr>
                        <a:t>文部科学省</a:t>
                      </a:r>
                      <a:endParaRPr kumimoji="1" lang="en-US" altLang="ja-JP" sz="700" spc="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spc="0">
                          <a:latin typeface="Meiryo UI" panose="020B0604030504040204" pitchFamily="50" charset="-128"/>
                          <a:ea typeface="Meiryo UI" panose="020B0604030504040204" pitchFamily="50" charset="-128"/>
                        </a:rPr>
                        <a:t>総合教育政策局</a:t>
                      </a:r>
                      <a:endParaRPr kumimoji="1" lang="en-US" altLang="ja-JP" sz="700" spc="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700" spc="0">
                          <a:latin typeface="Meiryo UI" panose="020B0604030504040204" pitchFamily="50" charset="-128"/>
                          <a:ea typeface="Meiryo UI" panose="020B0604030504040204" pitchFamily="50" charset="-128"/>
                        </a:rPr>
                        <a:t>教育人材政策課</a:t>
                      </a:r>
                      <a:endParaRPr kumimoji="1" lang="ja-JP" altLang="en-US" sz="700" spc="0">
                        <a:latin typeface="Meiryo UI" panose="020B0604030504040204" pitchFamily="50" charset="-128"/>
                        <a:ea typeface="Meiryo UI" panose="020B0604030504040204" pitchFamily="50" charset="-128"/>
                      </a:endParaRP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0783862"/>
                  </a:ext>
                </a:extLst>
              </a:tr>
              <a:tr h="391698">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latin typeface="Meiryo UI" panose="020B0604030504040204" pitchFamily="50" charset="-128"/>
                          <a:ea typeface="Meiryo UI" panose="020B0604030504040204" pitchFamily="50" charset="-128"/>
                        </a:rPr>
                        <a:t>大学の職員証、</a:t>
                      </a:r>
                      <a:endParaRPr kumimoji="1" lang="en-US" altLang="ja-JP" sz="800" spc="0"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latin typeface="Meiryo UI" panose="020B0604030504040204" pitchFamily="50" charset="-128"/>
                          <a:ea typeface="Meiryo UI" panose="020B0604030504040204" pitchFamily="50" charset="-128"/>
                        </a:rPr>
                        <a:t>学生証</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00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spc="0">
                          <a:latin typeface="Meiryo UI" panose="020B0604030504040204" pitchFamily="50" charset="-128"/>
                          <a:ea typeface="Meiryo UI" panose="020B0604030504040204" pitchFamily="50" charset="-128"/>
                        </a:rPr>
                        <a:t>文部科学省</a:t>
                      </a:r>
                      <a:endParaRPr kumimoji="1" lang="en-US" altLang="ja-JP" sz="700" spc="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spc="0">
                          <a:latin typeface="Meiryo UI" panose="020B0604030504040204" pitchFamily="50" charset="-128"/>
                          <a:ea typeface="Meiryo UI" panose="020B0604030504040204" pitchFamily="50" charset="-128"/>
                        </a:rPr>
                        <a:t>高等教育局</a:t>
                      </a:r>
                      <a:endParaRPr kumimoji="1" lang="en-US" altLang="ja-JP" sz="700" spc="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spc="-110" baseline="0">
                          <a:latin typeface="Meiryo UI" panose="020B0604030504040204" pitchFamily="50" charset="-128"/>
                          <a:ea typeface="Meiryo UI" panose="020B0604030504040204" pitchFamily="50" charset="-128"/>
                        </a:rPr>
                        <a:t>国立大学法人支援課</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286595"/>
                  </a:ext>
                </a:extLst>
              </a:tr>
              <a:tr h="458001">
                <a:tc vMerge="1">
                  <a:txBody>
                    <a:bodyPr/>
                    <a:lstStyle/>
                    <a:p>
                      <a:pPr algn="l"/>
                      <a:endParaRPr kumimoji="1" lang="ja-JP" altLang="en-US" sz="1100"/>
                    </a:p>
                  </a:txBody>
                  <a:tcPr/>
                </a:tc>
                <a:tc>
                  <a:txBody>
                    <a:bodyPr/>
                    <a:lstStyle/>
                    <a:p>
                      <a:pPr algn="l"/>
                      <a:r>
                        <a:rPr kumimoji="1" lang="ja-JP" altLang="en-US" sz="800" spc="0" baseline="0">
                          <a:latin typeface="Meiryo UI" panose="020B0604030504040204" pitchFamily="50" charset="-128"/>
                          <a:ea typeface="Meiryo UI" panose="020B0604030504040204" pitchFamily="50" charset="-128"/>
                        </a:rPr>
                        <a:t>障害者手帳</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00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700" spc="0" baseline="0">
                          <a:latin typeface="Meiryo UI" panose="020B0604030504040204" pitchFamily="50" charset="-128"/>
                          <a:ea typeface="Meiryo UI" panose="020B0604030504040204" pitchFamily="50" charset="-128"/>
                        </a:rPr>
                        <a:t>厚生労働省</a:t>
                      </a:r>
                      <a:endParaRPr kumimoji="1" lang="en-US" altLang="ja-JP" sz="700" spc="0" baseline="0">
                        <a:latin typeface="Meiryo UI" panose="020B0604030504040204" pitchFamily="50" charset="-128"/>
                        <a:ea typeface="Meiryo UI" panose="020B0604030504040204" pitchFamily="50" charset="-128"/>
                      </a:endParaRPr>
                    </a:p>
                    <a:p>
                      <a:pPr algn="l"/>
                      <a:r>
                        <a:rPr kumimoji="1" lang="ja-JP" altLang="en-US" sz="700" spc="0">
                          <a:latin typeface="Meiryo UI" panose="020B0604030504040204" pitchFamily="50" charset="-128"/>
                          <a:ea typeface="Meiryo UI" panose="020B0604030504040204" pitchFamily="50" charset="-128"/>
                        </a:rPr>
                        <a:t>社会･援護局</a:t>
                      </a:r>
                      <a:endParaRPr kumimoji="1" lang="en-US" altLang="ja-JP" sz="700" spc="0">
                        <a:latin typeface="Meiryo UI" panose="020B0604030504040204" pitchFamily="50" charset="-128"/>
                        <a:ea typeface="Meiryo UI" panose="020B0604030504040204" pitchFamily="50" charset="-128"/>
                      </a:endParaRPr>
                    </a:p>
                    <a:p>
                      <a:pPr algn="l"/>
                      <a:r>
                        <a:rPr kumimoji="1" lang="ja-JP" altLang="en-US" sz="700" spc="0">
                          <a:latin typeface="Meiryo UI" panose="020B0604030504040204" pitchFamily="50" charset="-128"/>
                          <a:ea typeface="Meiryo UI" panose="020B0604030504040204" pitchFamily="50" charset="-128"/>
                        </a:rPr>
                        <a:t>障害保健福祉部</a:t>
                      </a:r>
                      <a:endParaRPr kumimoji="1" lang="en-US" altLang="ja-JP" sz="700" spc="0">
                        <a:latin typeface="Meiryo UI" panose="020B0604030504040204" pitchFamily="50" charset="-128"/>
                        <a:ea typeface="Meiryo UI" panose="020B0604030504040204" pitchFamily="50" charset="-128"/>
                      </a:endParaRPr>
                    </a:p>
                    <a:p>
                      <a:pPr algn="l"/>
                      <a:r>
                        <a:rPr kumimoji="1" lang="ja-JP" altLang="en-US" sz="700" spc="0">
                          <a:latin typeface="Meiryo UI" panose="020B0604030504040204" pitchFamily="50" charset="-128"/>
                          <a:ea typeface="Meiryo UI" panose="020B0604030504040204" pitchFamily="50" charset="-128"/>
                        </a:rPr>
                        <a:t>企画課</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0514872"/>
                  </a:ext>
                </a:extLst>
              </a:tr>
              <a:tr h="532777">
                <a:tc vMerge="1">
                  <a:txBody>
                    <a:bodyPr/>
                    <a:lstStyle/>
                    <a:p>
                      <a:pPr algn="l"/>
                      <a:endParaRPr kumimoji="1" lang="ja-JP" altLang="en-US"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spc="0" baseline="0">
                          <a:latin typeface="Meiryo UI" panose="020B0604030504040204" pitchFamily="50" charset="-128"/>
                          <a:ea typeface="Meiryo UI" panose="020B0604030504040204" pitchFamily="50" charset="-128"/>
                        </a:rPr>
                        <a:t>e‐Tax</a:t>
                      </a:r>
                      <a:r>
                        <a:rPr kumimoji="1" lang="ja-JP" altLang="en-US" sz="800" spc="0" baseline="0">
                          <a:latin typeface="Meiryo UI" panose="020B0604030504040204" pitchFamily="50" charset="-128"/>
                          <a:ea typeface="Meiryo UI" panose="020B0604030504040204" pitchFamily="50" charset="-128"/>
                        </a:rPr>
                        <a:t>等</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a:latin typeface="Meiryo UI" panose="020B0604030504040204" pitchFamily="50" charset="-128"/>
                          <a:ea typeface="Meiryo UI" panose="020B0604030504040204" pitchFamily="50" charset="-128"/>
                        </a:rPr>
                        <a:t>マイナポータルとの連携開始（</a:t>
                      </a:r>
                      <a:r>
                        <a:rPr kumimoji="1" lang="ja-JP" altLang="en-US" sz="800">
                          <a:solidFill>
                            <a:schemeClr val="tx1"/>
                          </a:solidFill>
                          <a:latin typeface="Meiryo UI" panose="020B0604030504040204" pitchFamily="50" charset="-128"/>
                          <a:ea typeface="Meiryo UI" panose="020B0604030504040204" pitchFamily="50" charset="-128"/>
                        </a:rPr>
                        <a:t>年末調整：令和２年</a:t>
                      </a:r>
                      <a:r>
                        <a:rPr kumimoji="1" lang="en-US" altLang="ja-JP" sz="800">
                          <a:solidFill>
                            <a:schemeClr val="tx1"/>
                          </a:solidFill>
                          <a:latin typeface="Meiryo UI" panose="020B0604030504040204" pitchFamily="50" charset="-128"/>
                          <a:ea typeface="Meiryo UI" panose="020B0604030504040204" pitchFamily="50" charset="-128"/>
                        </a:rPr>
                        <a:t>10</a:t>
                      </a:r>
                      <a:r>
                        <a:rPr kumimoji="1" lang="ja-JP" altLang="en-US" sz="800">
                          <a:solidFill>
                            <a:schemeClr val="tx1"/>
                          </a:solidFill>
                          <a:latin typeface="Meiryo UI" panose="020B0604030504040204" pitchFamily="50" charset="-128"/>
                          <a:ea typeface="Meiryo UI" panose="020B0604030504040204" pitchFamily="50" charset="-128"/>
                        </a:rPr>
                        <a:t>月</a:t>
                      </a:r>
                      <a:r>
                        <a:rPr kumimoji="1" lang="zh-TW" altLang="en-US" sz="800">
                          <a:solidFill>
                            <a:schemeClr val="tx1"/>
                          </a:solidFill>
                          <a:latin typeface="Meiryo UI" panose="020B0604030504040204" pitchFamily="50" charset="-128"/>
                          <a:ea typeface="Meiryo UI" panose="020B0604030504040204" pitchFamily="50" charset="-128"/>
                        </a:rPr>
                        <a:t>、確定申告：令和３年１月</a:t>
                      </a:r>
                      <a:r>
                        <a:rPr kumimoji="1" lang="ja-JP" altLang="en-US" sz="800">
                          <a:solidFill>
                            <a:schemeClr val="tx1"/>
                          </a:solidFill>
                          <a:latin typeface="Meiryo UI" panose="020B0604030504040204" pitchFamily="50" charset="-128"/>
                          <a:ea typeface="Meiryo UI" panose="020B0604030504040204" pitchFamily="50" charset="-128"/>
                        </a:rPr>
                        <a:t>）</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a:latin typeface="Meiryo UI" panose="020B0604030504040204" pitchFamily="50" charset="-128"/>
                          <a:ea typeface="Meiryo UI" panose="020B0604030504040204" pitchFamily="50" charset="-128"/>
                        </a:rPr>
                        <a:t>国税庁長官官房</a:t>
                      </a:r>
                      <a:endParaRPr kumimoji="1" lang="en-US" altLang="ja-JP" sz="70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a:latin typeface="Meiryo UI" panose="020B0604030504040204" pitchFamily="50" charset="-128"/>
                          <a:ea typeface="Meiryo UI" panose="020B0604030504040204" pitchFamily="50" charset="-128"/>
                        </a:rPr>
                        <a:t>企画課</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7480996"/>
                  </a:ext>
                </a:extLst>
              </a:tr>
              <a:tr h="532777">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latin typeface="Meiryo UI" panose="020B0604030504040204" pitchFamily="50" charset="-128"/>
                          <a:ea typeface="Meiryo UI" panose="020B0604030504040204" pitchFamily="50" charset="-128"/>
                        </a:rPr>
                        <a:t>タスポカード</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strike="noStrike" dirty="0">
                          <a:solidFill>
                            <a:schemeClr val="tx1"/>
                          </a:solidFill>
                          <a:latin typeface="Meiryo UI" panose="020B0604030504040204" pitchFamily="50" charset="-128"/>
                          <a:ea typeface="Meiryo UI" panose="020B0604030504040204" pitchFamily="50" charset="-128"/>
                        </a:rPr>
                        <a:t>令和３年４月開催の財政制度等審議会たばこ事業等分科会定価等部会において、業界団体等の開発したマイナンバーカード等が使用可能な特定の製品について、成人識別機能を有しているものとして了承</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700">
                          <a:latin typeface="Meiryo UI" panose="020B0604030504040204" pitchFamily="50" charset="-128"/>
                          <a:ea typeface="Meiryo UI" panose="020B0604030504040204" pitchFamily="50" charset="-128"/>
                        </a:rPr>
                        <a:t>財務省理財局</a:t>
                      </a:r>
                      <a:endParaRPr kumimoji="1" lang="en-US" altLang="ja-JP" sz="700">
                        <a:latin typeface="Meiryo UI" panose="020B0604030504040204" pitchFamily="50" charset="-128"/>
                        <a:ea typeface="Meiryo UI" panose="020B0604030504040204" pitchFamily="50" charset="-128"/>
                      </a:endParaRPr>
                    </a:p>
                    <a:p>
                      <a:r>
                        <a:rPr kumimoji="1" lang="ja-JP" altLang="en-US" sz="700">
                          <a:latin typeface="Meiryo UI" panose="020B0604030504040204" pitchFamily="50" charset="-128"/>
                          <a:ea typeface="Meiryo UI" panose="020B0604030504040204" pitchFamily="50" charset="-128"/>
                        </a:rPr>
                        <a:t>たばこ塩事業室</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9312833"/>
                  </a:ext>
                </a:extLst>
              </a:tr>
              <a:tr h="391698">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a:latin typeface="Meiryo UI" panose="020B0604030504040204" pitchFamily="50" charset="-128"/>
                          <a:ea typeface="Meiryo UI" panose="020B0604030504040204" pitchFamily="50" charset="-128"/>
                        </a:rPr>
                        <a:t>社員証等</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70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700">
                          <a:latin typeface="Meiryo UI" panose="020B0604030504040204" pitchFamily="50" charset="-128"/>
                          <a:ea typeface="Meiryo UI" panose="020B0604030504040204" pitchFamily="50" charset="-128"/>
                        </a:rPr>
                        <a:t>総務省自治行政局</a:t>
                      </a:r>
                      <a:endParaRPr kumimoji="1" lang="en-US" altLang="ja-JP" sz="700">
                        <a:latin typeface="Meiryo UI" panose="020B0604030504040204" pitchFamily="50" charset="-128"/>
                        <a:ea typeface="Meiryo UI" panose="020B0604030504040204" pitchFamily="50" charset="-128"/>
                      </a:endParaRPr>
                    </a:p>
                    <a:p>
                      <a:r>
                        <a:rPr kumimoji="1" lang="ja-JP" altLang="en-US" sz="700">
                          <a:latin typeface="Meiryo UI" panose="020B0604030504040204" pitchFamily="50" charset="-128"/>
                          <a:ea typeface="Meiryo UI" panose="020B0604030504040204" pitchFamily="50" charset="-128"/>
                        </a:rPr>
                        <a:t>住民制度課</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9868046"/>
                  </a:ext>
                </a:extLst>
              </a:tr>
              <a:tr h="1108208">
                <a:tc vMerge="1">
                  <a:txBody>
                    <a:bodyPr/>
                    <a:lstStyle/>
                    <a:p>
                      <a:pPr algn="l"/>
                      <a:endParaRPr kumimoji="1" lang="ja-JP" altLang="en-US"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latin typeface="Meiryo UI" panose="020B0604030504040204" pitchFamily="50" charset="-128"/>
                          <a:ea typeface="Meiryo UI" panose="020B0604030504040204" pitchFamily="50" charset="-128"/>
                        </a:rPr>
                        <a:t>運転経歴証明書</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700" dirty="0">
                          <a:latin typeface="Meiryo UI" panose="020B0604030504040204" pitchFamily="50" charset="-128"/>
                          <a:ea typeface="Meiryo UI" panose="020B0604030504040204" pitchFamily="50" charset="-128"/>
                        </a:rPr>
                        <a:t>○　運転経歴に関する情報をマイナンバーカードに記録することができることとすることなどを内容とする道路交通法の一部を改正する法律案を国会に提出（令和４年４月成立・公布）</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警察庁</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交通局運転免許課</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6134568"/>
                  </a:ext>
                </a:extLst>
              </a:tr>
              <a:tr h="0">
                <a:tc rowSpan="2">
                  <a:txBody>
                    <a:bodyPr/>
                    <a:lstStyle/>
                    <a:p>
                      <a:pPr algn="ctr"/>
                      <a:r>
                        <a:rPr kumimoji="1" lang="ja-JP" altLang="en-US" sz="1200" dirty="0">
                          <a:latin typeface="Meiryo UI" panose="020B0604030504040204" pitchFamily="50" charset="-128"/>
                          <a:ea typeface="Meiryo UI" panose="020B0604030504040204" pitchFamily="50" charset="-128"/>
                        </a:rPr>
                        <a:t>公共サービス</a:t>
                      </a:r>
                    </a:p>
                  </a:txBody>
                  <a:tcPr marL="68580" marR="68580" marT="34290" marB="3429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利用拡大の推進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・公共交通サービス</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・図書館カード</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・その他地方公共</a:t>
                      </a:r>
                      <a:endParaRPr kumimoji="1"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団体発行カード</a:t>
                      </a:r>
                      <a:endParaRPr kumimoji="1"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700"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700" kern="1200" dirty="0">
                          <a:solidFill>
                            <a:schemeClr val="dk1"/>
                          </a:solidFill>
                          <a:latin typeface="Meiryo UI" panose="020B0604030504040204" pitchFamily="50" charset="-128"/>
                          <a:ea typeface="Meiryo UI" panose="020B0604030504040204" pitchFamily="50" charset="-128"/>
                        </a:rPr>
                        <a:t>総務省自治行政局</a:t>
                      </a:r>
                      <a:endParaRPr kumimoji="1" lang="en-US" altLang="ja-JP" sz="700" kern="1200" dirty="0">
                        <a:solidFill>
                          <a:schemeClr val="dk1"/>
                        </a:solidFill>
                        <a:latin typeface="Meiryo UI" panose="020B0604030504040204" pitchFamily="50" charset="-128"/>
                        <a:ea typeface="Meiryo UI" panose="020B0604030504040204" pitchFamily="50" charset="-128"/>
                      </a:endParaRPr>
                    </a:p>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700" kern="1200" dirty="0">
                          <a:solidFill>
                            <a:schemeClr val="dk1"/>
                          </a:solidFill>
                          <a:latin typeface="Meiryo UI" panose="020B0604030504040204" pitchFamily="50" charset="-128"/>
                          <a:ea typeface="Meiryo UI" panose="020B0604030504040204" pitchFamily="50" charset="-128"/>
                        </a:rPr>
                        <a:t>住民制度課</a:t>
                      </a:r>
                      <a:endParaRPr kumimoji="1" lang="zh-TW" altLang="en-US" sz="700" strike="sngStrike" kern="1200" dirty="0">
                        <a:solidFill>
                          <a:srgbClr val="FF0000"/>
                        </a:solidFill>
                        <a:latin typeface="Meiryo UI" panose="020B0604030504040204" pitchFamily="50" charset="-128"/>
                        <a:ea typeface="Meiryo UI" panose="020B0604030504040204" pitchFamily="50" charset="-128"/>
                      </a:endParaRPr>
                    </a:p>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700" kern="1200" dirty="0">
                          <a:solidFill>
                            <a:schemeClr val="dk1"/>
                          </a:solidFill>
                          <a:latin typeface="Meiryo UI" panose="020B0604030504040204" pitchFamily="50" charset="-128"/>
                          <a:ea typeface="Meiryo UI" panose="020B0604030504040204" pitchFamily="50" charset="-128"/>
                        </a:rPr>
                        <a:t>自治行政局</a:t>
                      </a:r>
                      <a:endParaRPr kumimoji="1" lang="en-US" altLang="ja-JP" sz="700" kern="1200" dirty="0">
                        <a:solidFill>
                          <a:schemeClr val="dk1"/>
                        </a:solidFill>
                        <a:latin typeface="Meiryo UI" panose="020B0604030504040204" pitchFamily="50" charset="-128"/>
                        <a:ea typeface="Meiryo UI" panose="020B0604030504040204" pitchFamily="50" charset="-128"/>
                      </a:endParaRPr>
                    </a:p>
                    <a:p>
                      <a:pPr marL="0" marR="0" lvl="0" indent="0" algn="l" defTabSz="914406" rtl="0" eaLnBrk="1" fontAlgn="auto" latinLnBrk="0" hangingPunct="1">
                        <a:lnSpc>
                          <a:spcPct val="100000"/>
                        </a:lnSpc>
                        <a:spcBef>
                          <a:spcPts val="0"/>
                        </a:spcBef>
                        <a:spcAft>
                          <a:spcPts val="0"/>
                        </a:spcAft>
                        <a:buClrTx/>
                        <a:buSzTx/>
                        <a:buFontTx/>
                        <a:buNone/>
                        <a:tabLst/>
                        <a:defRPr/>
                      </a:pPr>
                      <a:r>
                        <a:rPr kumimoji="1" lang="zh-TW" altLang="en-US" sz="700" kern="1200" dirty="0">
                          <a:solidFill>
                            <a:schemeClr val="dk1"/>
                          </a:solidFill>
                          <a:latin typeface="Meiryo UI" panose="020B0604030504040204" pitchFamily="50" charset="-128"/>
                          <a:ea typeface="Meiryo UI" panose="020B0604030504040204" pitchFamily="50" charset="-128"/>
                        </a:rPr>
                        <a:t>地域情報</a:t>
                      </a:r>
                      <a:r>
                        <a:rPr kumimoji="1" lang="ja-JP" altLang="en-US" sz="700" kern="1200" dirty="0">
                          <a:solidFill>
                            <a:schemeClr val="tx1"/>
                          </a:solidFill>
                          <a:latin typeface="Meiryo UI" panose="020B0604030504040204" pitchFamily="50" charset="-128"/>
                          <a:ea typeface="Meiryo UI" panose="020B0604030504040204" pitchFamily="50" charset="-128"/>
                        </a:rPr>
                        <a:t>化企画室</a:t>
                      </a:r>
                      <a:endParaRPr kumimoji="1" lang="en-US" altLang="ja-JP" sz="700" kern="1200" dirty="0">
                        <a:solidFill>
                          <a:schemeClr val="tx1"/>
                        </a:solidFill>
                        <a:latin typeface="Meiryo UI" panose="020B0604030504040204" pitchFamily="50" charset="-128"/>
                        <a:ea typeface="Meiryo UI" panose="020B0604030504040204" pitchFamily="50" charset="-128"/>
                      </a:endParaRP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6819473"/>
                  </a:ext>
                </a:extLst>
              </a:tr>
              <a:tr h="46228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solidFill>
                            <a:schemeClr val="tx1"/>
                          </a:solidFill>
                          <a:latin typeface="Meiryo UI" panose="020B0604030504040204" pitchFamily="50" charset="-128"/>
                          <a:ea typeface="Meiryo UI" panose="020B0604030504040204" pitchFamily="50" charset="-128"/>
                        </a:rPr>
                        <a:t>マイナンバーカードを活用した救急業務の迅速化・円滑化</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700"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総務省消防庁</a:t>
                      </a:r>
                    </a:p>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救急企画室</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0224571"/>
                  </a:ext>
                </a:extLst>
              </a:tr>
            </a:tbl>
          </a:graphicData>
        </a:graphic>
      </p:graphicFrame>
      <p:sp>
        <p:nvSpPr>
          <p:cNvPr id="46" name="大かっこ 45">
            <a:extLst>
              <a:ext uri="{FF2B5EF4-FFF2-40B4-BE49-F238E27FC236}">
                <a16:creationId xmlns:a16="http://schemas.microsoft.com/office/drawing/2014/main" id="{57EEEBBC-C4EF-4031-92D6-73625A5E38A0}"/>
              </a:ext>
            </a:extLst>
          </p:cNvPr>
          <p:cNvSpPr/>
          <p:nvPr/>
        </p:nvSpPr>
        <p:spPr>
          <a:xfrm>
            <a:off x="797909" y="5950547"/>
            <a:ext cx="786479" cy="412154"/>
          </a:xfrm>
          <a:prstGeom prst="bracketPair">
            <a:avLst>
              <a:gd name="adj" fmla="val 78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effectLst/>
              <a:uLnTx/>
              <a:uFillTx/>
              <a:latin typeface="Calibri" panose="020F0502020204030204"/>
              <a:ea typeface="游ゴシック" panose="020B0400000000000000" pitchFamily="50" charset="-128"/>
              <a:cs typeface="+mn-cs"/>
            </a:endParaRPr>
          </a:p>
        </p:txBody>
      </p:sp>
      <p:sp>
        <p:nvSpPr>
          <p:cNvPr id="47" name="大かっこ 46">
            <a:extLst>
              <a:ext uri="{FF2B5EF4-FFF2-40B4-BE49-F238E27FC236}">
                <a16:creationId xmlns:a16="http://schemas.microsoft.com/office/drawing/2014/main" id="{EF2273A9-D185-4763-8648-DA8AEB635E2C}"/>
              </a:ext>
            </a:extLst>
          </p:cNvPr>
          <p:cNvSpPr/>
          <p:nvPr/>
        </p:nvSpPr>
        <p:spPr>
          <a:xfrm>
            <a:off x="8176424" y="5990917"/>
            <a:ext cx="810299" cy="284564"/>
          </a:xfrm>
          <a:prstGeom prst="bracketPair">
            <a:avLst>
              <a:gd name="adj" fmla="val 416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effectLst/>
              <a:uLnTx/>
              <a:uFillTx/>
              <a:latin typeface="Calibri" panose="020F0502020204030204"/>
              <a:ea typeface="游ゴシック" panose="020B0400000000000000" pitchFamily="50" charset="-128"/>
              <a:cs typeface="+mn-cs"/>
            </a:endParaRPr>
          </a:p>
        </p:txBody>
      </p:sp>
      <p:sp>
        <p:nvSpPr>
          <p:cNvPr id="48" name="右矢印 54">
            <a:extLst>
              <a:ext uri="{FF2B5EF4-FFF2-40B4-BE49-F238E27FC236}">
                <a16:creationId xmlns:a16="http://schemas.microsoft.com/office/drawing/2014/main" id="{731C5C3C-F048-4246-9B29-B440D14EE5B1}"/>
              </a:ext>
            </a:extLst>
          </p:cNvPr>
          <p:cNvSpPr/>
          <p:nvPr/>
        </p:nvSpPr>
        <p:spPr>
          <a:xfrm>
            <a:off x="3717657" y="2306918"/>
            <a:ext cx="2939315" cy="288000"/>
          </a:xfrm>
          <a:prstGeom prst="rightArrow">
            <a:avLst>
              <a:gd name="adj1" fmla="val 100000"/>
              <a:gd name="adj2" fmla="val 50000"/>
            </a:avLst>
          </a:prstGeom>
          <a:solidFill>
            <a:srgbClr val="CDE6EF"/>
          </a:solidFill>
          <a:ln w="9525" cap="flat" cmpd="sng" algn="ctr">
            <a:solidFill>
              <a:schemeClr val="tx1"/>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障害者手帳情報のデジタル化等の推進</a:t>
            </a:r>
          </a:p>
        </p:txBody>
      </p:sp>
      <p:sp>
        <p:nvSpPr>
          <p:cNvPr id="50" name="右矢印 55">
            <a:extLst>
              <a:ext uri="{FF2B5EF4-FFF2-40B4-BE49-F238E27FC236}">
                <a16:creationId xmlns:a16="http://schemas.microsoft.com/office/drawing/2014/main" id="{FD6B9ACC-AB78-408C-BDB2-3273ECBE0E74}"/>
              </a:ext>
            </a:extLst>
          </p:cNvPr>
          <p:cNvSpPr/>
          <p:nvPr/>
        </p:nvSpPr>
        <p:spPr>
          <a:xfrm>
            <a:off x="6691917" y="2310750"/>
            <a:ext cx="1458265" cy="288000"/>
          </a:xfrm>
          <a:prstGeom prst="rightArrow">
            <a:avLst>
              <a:gd name="adj1" fmla="val 100000"/>
              <a:gd name="adj2" fmla="val 50000"/>
            </a:avLst>
          </a:prstGeom>
          <a:solidFill>
            <a:srgbClr val="CDE6EF"/>
          </a:solidFill>
          <a:ln w="9525" cap="flat" cmpd="sng" algn="ctr">
            <a:solidFill>
              <a:schemeClr val="tx1"/>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342892"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インターネット</a:t>
            </a:r>
            <a:endParaRPr kumimoji="1"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342892"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予約対応</a:t>
            </a:r>
          </a:p>
        </p:txBody>
      </p:sp>
      <p:sp>
        <p:nvSpPr>
          <p:cNvPr id="53" name="ホームベース 62">
            <a:extLst>
              <a:ext uri="{FF2B5EF4-FFF2-40B4-BE49-F238E27FC236}">
                <a16:creationId xmlns:a16="http://schemas.microsoft.com/office/drawing/2014/main" id="{849B2788-4032-4119-9784-2BA7F73B75C0}"/>
              </a:ext>
            </a:extLst>
          </p:cNvPr>
          <p:cNvSpPr/>
          <p:nvPr/>
        </p:nvSpPr>
        <p:spPr>
          <a:xfrm>
            <a:off x="3717656" y="1071499"/>
            <a:ext cx="2341031" cy="288000"/>
          </a:xfrm>
          <a:prstGeom prst="homePlate">
            <a:avLst>
              <a:gd name="adj" fmla="val 35500"/>
            </a:avLst>
          </a:prstGeom>
          <a:solidFill>
            <a:schemeClr val="bg1"/>
          </a:solidFill>
          <a:ln w="9525" cap="flat" cmpd="sng" algn="ctr">
            <a:solidFill>
              <a:schemeClr val="tx1"/>
            </a:solidFill>
            <a:prstDash val="solid"/>
            <a:miter lim="800000"/>
          </a:ln>
          <a:effectLst/>
        </p:spPr>
        <p:txBody>
          <a:bodyPr vert="horz" rtlCol="0" anchor="ctr"/>
          <a:lstStyle/>
          <a:p>
            <a:pPr marL="0" marR="0" lvl="0" indent="0" algn="l" defTabSz="914400" rtl="0" eaLnBrk="1" fontAlgn="base" latinLnBrk="0" hangingPunct="1">
              <a:lnSpc>
                <a:spcPct val="80000"/>
              </a:lnSpc>
              <a:spcBef>
                <a:spcPct val="20000"/>
              </a:spcBef>
              <a:spcAft>
                <a:spcPct val="0"/>
              </a:spcAft>
              <a:buClrTx/>
              <a:buSzTx/>
              <a:buFontTx/>
              <a:buNone/>
              <a:tabLst/>
              <a:defRPr/>
            </a:pPr>
            <a:r>
              <a:rPr kumimoji="0" lang="ja-JP" altLang="en-US" sz="700" b="0" i="0" u="none" kern="0" cap="none" spc="0" normalizeH="0" baseline="0" noProof="0">
                <a:ln>
                  <a:noFill/>
                </a:ln>
                <a:effectLst/>
                <a:uLnTx/>
                <a:uFillTx/>
                <a:latin typeface="Meiryo UI" panose="020B0604030504040204" pitchFamily="50" charset="-128"/>
                <a:ea typeface="Meiryo UI" panose="020B0604030504040204" pitchFamily="50" charset="-128"/>
              </a:rPr>
              <a:t>検討</a:t>
            </a:r>
            <a:endParaRPr kumimoji="0" lang="en-US" altLang="ja-JP" sz="700" b="0" i="0" u="non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55" name="ホームベース 63">
            <a:extLst>
              <a:ext uri="{FF2B5EF4-FFF2-40B4-BE49-F238E27FC236}">
                <a16:creationId xmlns:a16="http://schemas.microsoft.com/office/drawing/2014/main" id="{752A2DE6-34A4-488D-ACA7-DACB6B2DC7CA}"/>
              </a:ext>
            </a:extLst>
          </p:cNvPr>
          <p:cNvSpPr/>
          <p:nvPr/>
        </p:nvSpPr>
        <p:spPr>
          <a:xfrm>
            <a:off x="6918960" y="1072533"/>
            <a:ext cx="1232805" cy="288000"/>
          </a:xfrm>
          <a:prstGeom prst="homePlate">
            <a:avLst>
              <a:gd name="adj" fmla="val 49399"/>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l"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一体化に向け必要な措置を実施</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57" name="ホームベース 64">
            <a:extLst>
              <a:ext uri="{FF2B5EF4-FFF2-40B4-BE49-F238E27FC236}">
                <a16:creationId xmlns:a16="http://schemas.microsoft.com/office/drawing/2014/main" id="{1C8762C0-D231-42D5-B242-83A65B0D4B22}"/>
              </a:ext>
            </a:extLst>
          </p:cNvPr>
          <p:cNvSpPr/>
          <p:nvPr/>
        </p:nvSpPr>
        <p:spPr>
          <a:xfrm>
            <a:off x="6058689" y="1068528"/>
            <a:ext cx="839312" cy="288000"/>
          </a:xfrm>
          <a:prstGeom prst="homePlate">
            <a:avLst>
              <a:gd name="adj" fmla="val 32025"/>
            </a:avLst>
          </a:prstGeom>
          <a:solidFill>
            <a:srgbClr val="EBF5F9"/>
          </a:solidFill>
          <a:ln w="9525" cap="flat" cmpd="sng" algn="ctr">
            <a:solidFill>
              <a:schemeClr val="tx1"/>
            </a:solidFill>
            <a:prstDash val="solid"/>
            <a:miter lim="800000"/>
          </a:ln>
          <a:effectLst/>
        </p:spPr>
        <p:txBody>
          <a:bodyPr vert="horz" rtlCol="0" anchor="ctr"/>
          <a:lstStyle/>
          <a:p>
            <a:pPr marL="0" marR="0" lvl="0" indent="0" algn="l" defTabSz="914400" rtl="0" eaLnBrk="1" fontAlgn="base" latinLnBrk="0" hangingPunct="1">
              <a:lnSpc>
                <a:spcPct val="80000"/>
              </a:lnSpc>
              <a:spcBef>
                <a:spcPct val="20000"/>
              </a:spcBef>
              <a:spcAft>
                <a:spcPct val="0"/>
              </a:spcAft>
              <a:buClrTx/>
              <a:buSzTx/>
              <a:buFontTx/>
              <a:buNone/>
              <a:tabLst/>
              <a:defRPr/>
            </a:pPr>
            <a:r>
              <a:rPr kumimoji="0"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法案提出</a:t>
            </a:r>
            <a:endParaRPr kumimoji="0" lang="en-US" altLang="ja-JP" sz="7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59" name="右矢印 66">
            <a:extLst>
              <a:ext uri="{FF2B5EF4-FFF2-40B4-BE49-F238E27FC236}">
                <a16:creationId xmlns:a16="http://schemas.microsoft.com/office/drawing/2014/main" id="{542589D5-E8E8-455A-AFC7-2503B11F770E}"/>
              </a:ext>
            </a:extLst>
          </p:cNvPr>
          <p:cNvSpPr/>
          <p:nvPr/>
        </p:nvSpPr>
        <p:spPr>
          <a:xfrm>
            <a:off x="3717657" y="1460353"/>
            <a:ext cx="4434108" cy="288000"/>
          </a:xfrm>
          <a:prstGeom prst="rightArrow">
            <a:avLst>
              <a:gd name="adj1" fmla="val 100000"/>
              <a:gd name="adj2" fmla="val 48087"/>
            </a:avLst>
          </a:prstGeom>
          <a:solidFill>
            <a:srgbClr val="CDE6EF"/>
          </a:solidFill>
          <a:ln w="9525" cap="flat" cmpd="sng" algn="ctr">
            <a:solidFill>
              <a:schemeClr val="tx1"/>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運用開始</a:t>
            </a:r>
          </a:p>
        </p:txBody>
      </p:sp>
      <p:sp>
        <p:nvSpPr>
          <p:cNvPr id="63" name="ホームベース 69">
            <a:extLst>
              <a:ext uri="{FF2B5EF4-FFF2-40B4-BE49-F238E27FC236}">
                <a16:creationId xmlns:a16="http://schemas.microsoft.com/office/drawing/2014/main" id="{9E7D4985-3D07-4B95-8B3D-FF695B135B50}"/>
              </a:ext>
            </a:extLst>
          </p:cNvPr>
          <p:cNvSpPr/>
          <p:nvPr/>
        </p:nvSpPr>
        <p:spPr>
          <a:xfrm>
            <a:off x="3717656" y="2741442"/>
            <a:ext cx="4434108" cy="454228"/>
          </a:xfrm>
          <a:prstGeom prst="homePlate">
            <a:avLst>
              <a:gd name="adj" fmla="val 39261"/>
            </a:avLst>
          </a:prstGeom>
          <a:solidFill>
            <a:srgbClr val="CDE6EF"/>
          </a:solidFill>
          <a:ln w="9525" cap="flat" cmpd="sng" algn="ctr">
            <a:solidFill>
              <a:schemeClr val="tx1"/>
            </a:solidFill>
            <a:prstDash val="solid"/>
            <a:miter lim="800000"/>
          </a:ln>
          <a:effectLst/>
        </p:spPr>
        <p:txBody>
          <a:bodyPr vert="horz" lIns="36000" rIns="72000" rtlCol="0" anchor="ctr"/>
          <a:lstStyle/>
          <a:p>
            <a:pPr marL="0" marR="0" lvl="0" indent="0" algn="l" defTabSz="914400" rtl="0" eaLnBrk="1" fontAlgn="base" latinLnBrk="0" hangingPunct="1">
              <a:lnSpc>
                <a:spcPct val="80000"/>
              </a:lnSpc>
              <a:spcBef>
                <a:spcPct val="20000"/>
              </a:spcBef>
              <a:spcAft>
                <a:spcPct val="0"/>
              </a:spcAft>
              <a:buClrTx/>
              <a:buSzTx/>
              <a:buFontTx/>
              <a:buNone/>
              <a:tabLst/>
              <a:defRPr/>
            </a:pPr>
            <a:r>
              <a:rPr kumimoji="0"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年末調整や確定申告手続に必要な情報について、マイナポータルを通じて一括取得し、各種申告書への自動入力を開始</a:t>
            </a:r>
            <a:endParaRPr kumimoji="0" lang="en-US" altLang="ja-JP" sz="7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80000"/>
              </a:lnSpc>
              <a:spcBef>
                <a:spcPct val="20000"/>
              </a:spcBef>
              <a:spcAft>
                <a:spcPct val="0"/>
              </a:spcAft>
              <a:buClrTx/>
              <a:buSzTx/>
              <a:buFontTx/>
              <a:buNone/>
              <a:tabLst/>
              <a:defRPr/>
            </a:pPr>
            <a:r>
              <a:rPr kumimoji="0"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なお、マイナポータルから入手できる情報については、税制改正や予算の措置状況等を踏まえつつ、今後順次拡大予定</a:t>
            </a:r>
            <a:endParaRPr kumimoji="0" lang="en-US" altLang="ja-JP" sz="7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64" name="ホームベース 70">
            <a:extLst>
              <a:ext uri="{FF2B5EF4-FFF2-40B4-BE49-F238E27FC236}">
                <a16:creationId xmlns:a16="http://schemas.microsoft.com/office/drawing/2014/main" id="{9C341672-4450-407C-B598-9604E937EFDE}"/>
              </a:ext>
            </a:extLst>
          </p:cNvPr>
          <p:cNvSpPr/>
          <p:nvPr/>
        </p:nvSpPr>
        <p:spPr>
          <a:xfrm>
            <a:off x="3717657" y="3343362"/>
            <a:ext cx="2899841" cy="288000"/>
          </a:xfrm>
          <a:prstGeom prst="homePlate">
            <a:avLst>
              <a:gd name="adj" fmla="val 49399"/>
            </a:avLst>
          </a:prstGeom>
          <a:solidFill>
            <a:schemeClr val="bg1"/>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マイナンバーカードの普及状況を踏まえ、</a:t>
            </a:r>
            <a:endParaRPr kumimoji="0" lang="en-US" altLang="ja-JP" sz="8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業界団体等における開発・導入を検討</a:t>
            </a:r>
            <a:endParaRPr kumimoji="0" lang="en-US" altLang="ja-JP" sz="8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66" name="右矢印 72">
            <a:extLst>
              <a:ext uri="{FF2B5EF4-FFF2-40B4-BE49-F238E27FC236}">
                <a16:creationId xmlns:a16="http://schemas.microsoft.com/office/drawing/2014/main" id="{9E1E18C0-9D6D-411B-A7C1-E4C9C270BFB4}"/>
              </a:ext>
            </a:extLst>
          </p:cNvPr>
          <p:cNvSpPr/>
          <p:nvPr/>
        </p:nvSpPr>
        <p:spPr>
          <a:xfrm>
            <a:off x="3714187" y="4324732"/>
            <a:ext cx="2942785" cy="295150"/>
          </a:xfrm>
          <a:prstGeom prst="rightArrow">
            <a:avLst>
              <a:gd name="adj1" fmla="val 100000"/>
              <a:gd name="adj2" fmla="val 50000"/>
            </a:avLst>
          </a:prstGeom>
          <a:solidFill>
            <a:srgbClr val="CDE6E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4290" rIns="0" bIns="34290" numCol="1" spcCol="0" rtlCol="0" fromWordArt="0" anchor="ctr" anchorCtr="0" forceAA="0" compatLnSpc="1">
            <a:prstTxWarp prst="textNoShape">
              <a:avLst/>
            </a:prstTxWarp>
            <a:no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rPr>
              <a:t>事業者向け周知・広報</a:t>
            </a:r>
          </a:p>
        </p:txBody>
      </p:sp>
      <p:sp>
        <p:nvSpPr>
          <p:cNvPr id="67" name="右矢印 73">
            <a:extLst>
              <a:ext uri="{FF2B5EF4-FFF2-40B4-BE49-F238E27FC236}">
                <a16:creationId xmlns:a16="http://schemas.microsoft.com/office/drawing/2014/main" id="{39110E69-C550-4C04-A5F9-C8149210064C}"/>
              </a:ext>
            </a:extLst>
          </p:cNvPr>
          <p:cNvSpPr/>
          <p:nvPr/>
        </p:nvSpPr>
        <p:spPr>
          <a:xfrm>
            <a:off x="6684008" y="4319465"/>
            <a:ext cx="1464285" cy="288000"/>
          </a:xfrm>
          <a:prstGeom prst="rightArrow">
            <a:avLst>
              <a:gd name="adj1" fmla="val 100000"/>
              <a:gd name="adj2" fmla="val 50000"/>
            </a:avLst>
          </a:prstGeom>
          <a:solidFill>
            <a:srgbClr val="CDE6E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342892"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rPr>
              <a:t>進捗状況等に</a:t>
            </a:r>
            <a:endParaRPr kumimoji="1" lang="en-US" altLang="ja-JP" sz="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342892"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rPr>
              <a:t>応じた対応</a:t>
            </a:r>
          </a:p>
        </p:txBody>
      </p:sp>
      <p:sp>
        <p:nvSpPr>
          <p:cNvPr id="68" name="ホームベース 74">
            <a:extLst>
              <a:ext uri="{FF2B5EF4-FFF2-40B4-BE49-F238E27FC236}">
                <a16:creationId xmlns:a16="http://schemas.microsoft.com/office/drawing/2014/main" id="{140ACA37-7362-416E-B226-F744B72D55EA}"/>
              </a:ext>
            </a:extLst>
          </p:cNvPr>
          <p:cNvSpPr/>
          <p:nvPr/>
        </p:nvSpPr>
        <p:spPr>
          <a:xfrm>
            <a:off x="3711104" y="4711132"/>
            <a:ext cx="4434106" cy="288000"/>
          </a:xfrm>
          <a:prstGeom prst="homePlate">
            <a:avLst>
              <a:gd name="adj" fmla="val 49399"/>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運転免許センター等における運転経歴証明書が発行済であることを表示する</a:t>
            </a: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シールの交付</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9" name="右矢印 75">
            <a:extLst>
              <a:ext uri="{FF2B5EF4-FFF2-40B4-BE49-F238E27FC236}">
                <a16:creationId xmlns:a16="http://schemas.microsoft.com/office/drawing/2014/main" id="{D913C780-C17C-45C9-9520-2B3CB044D09C}"/>
              </a:ext>
            </a:extLst>
          </p:cNvPr>
          <p:cNvSpPr/>
          <p:nvPr/>
        </p:nvSpPr>
        <p:spPr>
          <a:xfrm>
            <a:off x="3717656" y="5990917"/>
            <a:ext cx="2949723" cy="288000"/>
          </a:xfrm>
          <a:prstGeom prst="rightArrow">
            <a:avLst>
              <a:gd name="adj1" fmla="val 100000"/>
              <a:gd name="adj2" fmla="val 50000"/>
            </a:avLst>
          </a:prstGeom>
          <a:solidFill>
            <a:srgbClr val="CDE6E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先進又は優良事例の周知・横展開及び多目的利用の推進</a:t>
            </a:r>
            <a:endPar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による普及</a:t>
            </a:r>
          </a:p>
        </p:txBody>
      </p:sp>
      <p:sp>
        <p:nvSpPr>
          <p:cNvPr id="70" name="右矢印 76">
            <a:extLst>
              <a:ext uri="{FF2B5EF4-FFF2-40B4-BE49-F238E27FC236}">
                <a16:creationId xmlns:a16="http://schemas.microsoft.com/office/drawing/2014/main" id="{298C5262-D922-4459-B78F-7720B09EB7E9}"/>
              </a:ext>
            </a:extLst>
          </p:cNvPr>
          <p:cNvSpPr/>
          <p:nvPr/>
        </p:nvSpPr>
        <p:spPr>
          <a:xfrm>
            <a:off x="6684007" y="6002347"/>
            <a:ext cx="1453293" cy="288000"/>
          </a:xfrm>
          <a:prstGeom prst="rightArrow">
            <a:avLst>
              <a:gd name="adj1" fmla="val 100000"/>
              <a:gd name="adj2" fmla="val 50000"/>
            </a:avLst>
          </a:prstGeom>
          <a:solidFill>
            <a:srgbClr val="CDE6E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進捗状況等に応じた対応</a:t>
            </a:r>
          </a:p>
        </p:txBody>
      </p:sp>
      <p:sp>
        <p:nvSpPr>
          <p:cNvPr id="95" name="正方形/長方形 94">
            <a:extLst>
              <a:ext uri="{FF2B5EF4-FFF2-40B4-BE49-F238E27FC236}">
                <a16:creationId xmlns:a16="http://schemas.microsoft.com/office/drawing/2014/main" id="{70955856-BB5E-4322-B6D7-C5372D8756D9}"/>
              </a:ext>
            </a:extLst>
          </p:cNvPr>
          <p:cNvSpPr/>
          <p:nvPr/>
        </p:nvSpPr>
        <p:spPr>
          <a:xfrm>
            <a:off x="97713" y="37353"/>
            <a:ext cx="7508889"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マイナンバーカードを活用した各種カード等のデジタル化等に向けた工程表</a:t>
            </a:r>
          </a:p>
        </p:txBody>
      </p:sp>
      <p:sp>
        <p:nvSpPr>
          <p:cNvPr id="96" name="正方形/長方形 95">
            <a:extLst>
              <a:ext uri="{FF2B5EF4-FFF2-40B4-BE49-F238E27FC236}">
                <a16:creationId xmlns:a16="http://schemas.microsoft.com/office/drawing/2014/main" id="{FEF8920B-0191-4CD1-9F6C-B53B75F78560}"/>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grpSp>
        <p:nvGrpSpPr>
          <p:cNvPr id="2" name="グループ化 1">
            <a:extLst>
              <a:ext uri="{FF2B5EF4-FFF2-40B4-BE49-F238E27FC236}">
                <a16:creationId xmlns:a16="http://schemas.microsoft.com/office/drawing/2014/main" id="{B2235B20-E235-4146-A3D9-39A80291CBDB}"/>
              </a:ext>
            </a:extLst>
          </p:cNvPr>
          <p:cNvGrpSpPr/>
          <p:nvPr/>
        </p:nvGrpSpPr>
        <p:grpSpPr>
          <a:xfrm>
            <a:off x="3711104" y="5059124"/>
            <a:ext cx="4440660" cy="677045"/>
            <a:chOff x="3717656" y="5452983"/>
            <a:chExt cx="4440660" cy="677045"/>
          </a:xfrm>
        </p:grpSpPr>
        <p:sp>
          <p:nvSpPr>
            <p:cNvPr id="26" name="ホームベース 19">
              <a:extLst>
                <a:ext uri="{FF2B5EF4-FFF2-40B4-BE49-F238E27FC236}">
                  <a16:creationId xmlns:a16="http://schemas.microsoft.com/office/drawing/2014/main" id="{B2FB2A70-5968-464C-A52D-6FFFB4440F12}"/>
                </a:ext>
              </a:extLst>
            </p:cNvPr>
            <p:cNvSpPr/>
            <p:nvPr/>
          </p:nvSpPr>
          <p:spPr>
            <a:xfrm>
              <a:off x="6172645" y="5477069"/>
              <a:ext cx="1985671" cy="468465"/>
            </a:xfrm>
            <a:prstGeom prst="homePlate">
              <a:avLst>
                <a:gd name="adj" fmla="val 40299"/>
              </a:avLst>
            </a:prstGeom>
            <a:solidFill>
              <a:srgbClr val="CDE6EF"/>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en-US" sz="900">
                  <a:latin typeface="Meiryo UI" panose="020B0604030504040204" pitchFamily="50" charset="-128"/>
                  <a:ea typeface="Meiryo UI" panose="020B0604030504040204" pitchFamily="50" charset="-128"/>
                </a:rPr>
                <a:t>　県警の運転者管理システムの移行</a:t>
              </a:r>
              <a:endParaRPr lang="en-US" altLang="ja-JP" sz="900">
                <a:latin typeface="Meiryo UI" panose="020B0604030504040204" pitchFamily="50" charset="-128"/>
                <a:ea typeface="Meiryo UI" panose="020B0604030504040204" pitchFamily="50" charset="-128"/>
              </a:endParaRPr>
            </a:p>
            <a:p>
              <a:pPr marL="76027" indent="-76027" algn="ctr"/>
              <a:endParaRPr lang="en-US" altLang="ja-JP" sz="900">
                <a:latin typeface="Meiryo UI" panose="020B0604030504040204" pitchFamily="50" charset="-128"/>
                <a:ea typeface="Meiryo UI" panose="020B0604030504040204" pitchFamily="50" charset="-128"/>
              </a:endParaRPr>
            </a:p>
          </p:txBody>
        </p:sp>
        <p:sp>
          <p:nvSpPr>
            <p:cNvPr id="27" name="ホームベース 19">
              <a:extLst>
                <a:ext uri="{FF2B5EF4-FFF2-40B4-BE49-F238E27FC236}">
                  <a16:creationId xmlns:a16="http://schemas.microsoft.com/office/drawing/2014/main" id="{07B08E05-AF4E-4074-9DB3-7F43768E0721}"/>
                </a:ext>
              </a:extLst>
            </p:cNvPr>
            <p:cNvSpPr/>
            <p:nvPr/>
          </p:nvSpPr>
          <p:spPr>
            <a:xfrm>
              <a:off x="3717656" y="5452983"/>
              <a:ext cx="2454989" cy="468465"/>
            </a:xfrm>
            <a:prstGeom prst="homePlate">
              <a:avLst>
                <a:gd name="adj" fmla="val 40299"/>
              </a:avLst>
            </a:prstGeom>
            <a:solidFill>
              <a:srgbClr val="CDE6EF"/>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en-US" sz="900" dirty="0">
                  <a:latin typeface="Meiryo UI" panose="020B0604030504040204" pitchFamily="50" charset="-128"/>
                  <a:ea typeface="Meiryo UI" panose="020B0604030504040204" pitchFamily="50" charset="-128"/>
                </a:rPr>
                <a:t>全国共通の運転者管理システムの整備</a:t>
              </a:r>
              <a:endParaRPr lang="en-US" altLang="ja-JP" sz="900" dirty="0">
                <a:latin typeface="Meiryo UI" panose="020B0604030504040204" pitchFamily="50" charset="-128"/>
                <a:ea typeface="Meiryo UI" panose="020B0604030504040204" pitchFamily="50" charset="-128"/>
              </a:endParaRPr>
            </a:p>
          </p:txBody>
        </p:sp>
        <p:sp>
          <p:nvSpPr>
            <p:cNvPr id="28" name="ホームベース 19">
              <a:extLst>
                <a:ext uri="{FF2B5EF4-FFF2-40B4-BE49-F238E27FC236}">
                  <a16:creationId xmlns:a16="http://schemas.microsoft.com/office/drawing/2014/main" id="{326E78CC-1CBF-458F-A208-0D37D6306C4F}"/>
                </a:ext>
              </a:extLst>
            </p:cNvPr>
            <p:cNvSpPr/>
            <p:nvPr/>
          </p:nvSpPr>
          <p:spPr>
            <a:xfrm>
              <a:off x="6614028" y="5723597"/>
              <a:ext cx="1470526" cy="194214"/>
            </a:xfrm>
            <a:prstGeom prst="homePlate">
              <a:avLst>
                <a:gd name="adj" fmla="val 40299"/>
              </a:avLst>
            </a:prstGeom>
            <a:solidFill>
              <a:srgbClr val="CDE6EF"/>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en-US" sz="900">
                  <a:latin typeface="Meiryo UI" panose="020B0604030504040204" pitchFamily="50" charset="-128"/>
                  <a:ea typeface="Meiryo UI" panose="020B0604030504040204" pitchFamily="50" charset="-128"/>
                </a:rPr>
                <a:t>一体化に必要なシステム改修</a:t>
              </a:r>
              <a:endParaRPr lang="en-US" altLang="ja-JP" sz="900">
                <a:latin typeface="Meiryo UI" panose="020B0604030504040204" pitchFamily="50" charset="-128"/>
                <a:ea typeface="Meiryo UI" panose="020B0604030504040204" pitchFamily="50" charset="-128"/>
              </a:endParaRPr>
            </a:p>
          </p:txBody>
        </p:sp>
        <p:sp>
          <p:nvSpPr>
            <p:cNvPr id="29" name="ホームベース 19">
              <a:extLst>
                <a:ext uri="{FF2B5EF4-FFF2-40B4-BE49-F238E27FC236}">
                  <a16:creationId xmlns:a16="http://schemas.microsoft.com/office/drawing/2014/main" id="{B97E145A-FF7B-40F8-B89A-0ED6862C53FC}"/>
                </a:ext>
              </a:extLst>
            </p:cNvPr>
            <p:cNvSpPr/>
            <p:nvPr/>
          </p:nvSpPr>
          <p:spPr>
            <a:xfrm>
              <a:off x="4800305" y="5925125"/>
              <a:ext cx="930957" cy="204903"/>
            </a:xfrm>
            <a:prstGeom prst="homePlate">
              <a:avLst>
                <a:gd name="adj" fmla="val 40299"/>
              </a:avLst>
            </a:prstGeom>
            <a:solidFill>
              <a:srgbClr val="CDE6EF"/>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en-US" sz="900" dirty="0">
                  <a:latin typeface="Meiryo UI" panose="020B0604030504040204" pitchFamily="50" charset="-128"/>
                  <a:ea typeface="Meiryo UI" panose="020B0604030504040204" pitchFamily="50" charset="-128"/>
                </a:rPr>
                <a:t>法案提出</a:t>
              </a:r>
              <a:endParaRPr lang="en-US" altLang="ja-JP" sz="900" dirty="0">
                <a:latin typeface="Meiryo UI" panose="020B0604030504040204" pitchFamily="50" charset="-128"/>
                <a:ea typeface="Meiryo UI" panose="020B0604030504040204" pitchFamily="50" charset="-128"/>
              </a:endParaRPr>
            </a:p>
          </p:txBody>
        </p:sp>
        <p:sp>
          <p:nvSpPr>
            <p:cNvPr id="30" name="ホームベース 19">
              <a:extLst>
                <a:ext uri="{FF2B5EF4-FFF2-40B4-BE49-F238E27FC236}">
                  <a16:creationId xmlns:a16="http://schemas.microsoft.com/office/drawing/2014/main" id="{B34DA7FD-C4CF-4C44-88AA-E0E48EF964B0}"/>
                </a:ext>
              </a:extLst>
            </p:cNvPr>
            <p:cNvSpPr/>
            <p:nvPr/>
          </p:nvSpPr>
          <p:spPr>
            <a:xfrm>
              <a:off x="5733880" y="5927741"/>
              <a:ext cx="2416302" cy="202287"/>
            </a:xfrm>
            <a:prstGeom prst="homePlate">
              <a:avLst>
                <a:gd name="adj" fmla="val 40299"/>
              </a:avLst>
            </a:prstGeom>
            <a:solidFill>
              <a:srgbClr val="CDE6EF"/>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en-US" sz="900" dirty="0">
                  <a:latin typeface="Meiryo UI" panose="020B0604030504040204" pitchFamily="50" charset="-128"/>
                  <a:ea typeface="Meiryo UI" panose="020B0604030504040204" pitchFamily="50" charset="-128"/>
                </a:rPr>
                <a:t>下位法令の制定等</a:t>
              </a:r>
              <a:endParaRPr lang="en-US" altLang="ja-JP" sz="900" dirty="0">
                <a:latin typeface="Meiryo UI" panose="020B0604030504040204" pitchFamily="50" charset="-128"/>
                <a:ea typeface="Meiryo UI" panose="020B0604030504040204" pitchFamily="50" charset="-128"/>
              </a:endParaRPr>
            </a:p>
          </p:txBody>
        </p:sp>
      </p:grpSp>
      <p:sp>
        <p:nvSpPr>
          <p:cNvPr id="31" name="ホームベース 71">
            <a:extLst>
              <a:ext uri="{FF2B5EF4-FFF2-40B4-BE49-F238E27FC236}">
                <a16:creationId xmlns:a16="http://schemas.microsoft.com/office/drawing/2014/main" id="{BA94F3FD-309B-445E-BE0D-B38E75E95C03}"/>
              </a:ext>
            </a:extLst>
          </p:cNvPr>
          <p:cNvSpPr/>
          <p:nvPr/>
        </p:nvSpPr>
        <p:spPr>
          <a:xfrm>
            <a:off x="3717657" y="3266812"/>
            <a:ext cx="4432526" cy="959370"/>
          </a:xfrm>
          <a:prstGeom prst="homePlate">
            <a:avLst>
              <a:gd name="adj" fmla="val 49399"/>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たばこ小売販売店の希望に応じ、自販機に順次導入</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2" name="ホームベース 19">
            <a:extLst>
              <a:ext uri="{FF2B5EF4-FFF2-40B4-BE49-F238E27FC236}">
                <a16:creationId xmlns:a16="http://schemas.microsoft.com/office/drawing/2014/main" id="{3F000CC9-7DB1-4104-BEFC-337B636EB4E9}"/>
              </a:ext>
            </a:extLst>
          </p:cNvPr>
          <p:cNvSpPr/>
          <p:nvPr/>
        </p:nvSpPr>
        <p:spPr>
          <a:xfrm>
            <a:off x="5203680" y="6441508"/>
            <a:ext cx="1453293" cy="379139"/>
          </a:xfrm>
          <a:prstGeom prst="homePlate">
            <a:avLst>
              <a:gd name="adj" fmla="val 40299"/>
            </a:avLst>
          </a:prstGeom>
          <a:solidFill>
            <a:srgbClr val="CDE6EF"/>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ja-JP" sz="800" dirty="0">
                <a:effectLst/>
                <a:latin typeface="Meiryo UI" panose="020B0604030504040204" pitchFamily="50" charset="-128"/>
                <a:ea typeface="Meiryo UI" panose="020B0604030504040204" pitchFamily="50" charset="-128"/>
                <a:cs typeface="Times New Roman" panose="02020603050405020304" pitchFamily="18" charset="0"/>
              </a:rPr>
              <a:t>実証実験実施と実施結果等</a:t>
            </a:r>
            <a:endParaRPr lang="en-US" altLang="ja-JP" sz="800" dirty="0">
              <a:effectLst/>
              <a:latin typeface="Meiryo UI" panose="020B0604030504040204" pitchFamily="50" charset="-128"/>
              <a:ea typeface="Meiryo UI" panose="020B0604030504040204" pitchFamily="50" charset="-128"/>
              <a:cs typeface="Times New Roman" panose="02020603050405020304" pitchFamily="18" charset="0"/>
            </a:endParaRPr>
          </a:p>
          <a:p>
            <a:pPr marL="76027" indent="-76027" algn="ctr"/>
            <a:r>
              <a:rPr lang="ja-JP" altLang="ja-JP" sz="800" dirty="0">
                <a:effectLst/>
                <a:latin typeface="Meiryo UI" panose="020B0604030504040204" pitchFamily="50" charset="-128"/>
                <a:ea typeface="Meiryo UI" panose="020B0604030504040204" pitchFamily="50" charset="-128"/>
                <a:cs typeface="Times New Roman" panose="02020603050405020304" pitchFamily="18" charset="0"/>
              </a:rPr>
              <a:t>を踏まえた検討</a:t>
            </a:r>
            <a:endParaRPr lang="en-US" altLang="ja-JP" sz="300" dirty="0">
              <a:latin typeface="Meiryo UI" panose="020B0604030504040204" pitchFamily="50" charset="-128"/>
              <a:ea typeface="Meiryo UI" panose="020B0604030504040204" pitchFamily="50" charset="-128"/>
            </a:endParaRPr>
          </a:p>
        </p:txBody>
      </p:sp>
      <p:sp>
        <p:nvSpPr>
          <p:cNvPr id="33" name="ホームベース 19">
            <a:extLst>
              <a:ext uri="{FF2B5EF4-FFF2-40B4-BE49-F238E27FC236}">
                <a16:creationId xmlns:a16="http://schemas.microsoft.com/office/drawing/2014/main" id="{A27B3ABB-D675-428C-B01B-492DC4EE829F}"/>
              </a:ext>
            </a:extLst>
          </p:cNvPr>
          <p:cNvSpPr/>
          <p:nvPr/>
        </p:nvSpPr>
        <p:spPr>
          <a:xfrm>
            <a:off x="6691917" y="6441508"/>
            <a:ext cx="1453293" cy="379140"/>
          </a:xfrm>
          <a:prstGeom prst="homePlate">
            <a:avLst>
              <a:gd name="adj" fmla="val 40299"/>
            </a:avLst>
          </a:prstGeom>
          <a:solidFill>
            <a:srgbClr val="CDE6EF"/>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en-US" sz="800" dirty="0">
                <a:effectLst/>
                <a:latin typeface="Meiryo UI" panose="020B0604030504040204" pitchFamily="50" charset="-128"/>
                <a:ea typeface="Meiryo UI" panose="020B0604030504040204" pitchFamily="50" charset="-128"/>
                <a:cs typeface="Times New Roman" panose="02020603050405020304" pitchFamily="18" charset="0"/>
              </a:rPr>
              <a:t>検討内容に応じた対応</a:t>
            </a:r>
            <a:endParaRPr lang="en-US" altLang="ja-JP" sz="200" dirty="0">
              <a:latin typeface="Meiryo UI" panose="020B0604030504040204" pitchFamily="50" charset="-128"/>
              <a:ea typeface="Meiryo UI" panose="020B0604030504040204" pitchFamily="50" charset="-128"/>
            </a:endParaRPr>
          </a:p>
        </p:txBody>
      </p:sp>
      <p:sp>
        <p:nvSpPr>
          <p:cNvPr id="35" name="ホームベース 46">
            <a:extLst>
              <a:ext uri="{FF2B5EF4-FFF2-40B4-BE49-F238E27FC236}">
                <a16:creationId xmlns:a16="http://schemas.microsoft.com/office/drawing/2014/main" id="{57D2D058-26FD-4A1D-955D-43A77AD65A98}"/>
              </a:ext>
            </a:extLst>
          </p:cNvPr>
          <p:cNvSpPr/>
          <p:nvPr/>
        </p:nvSpPr>
        <p:spPr>
          <a:xfrm>
            <a:off x="3711104" y="1812919"/>
            <a:ext cx="2954910" cy="166275"/>
          </a:xfrm>
          <a:prstGeom prst="homePlate">
            <a:avLst>
              <a:gd name="adj" fmla="val 55876"/>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モデル事業実施と実施結果等を踏まえた大学関係者への周知</a:t>
            </a:r>
            <a:endParaRPr kumimoji="0" lang="en-US" altLang="ja-JP"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6" name="ホームベース 46">
            <a:extLst>
              <a:ext uri="{FF2B5EF4-FFF2-40B4-BE49-F238E27FC236}">
                <a16:creationId xmlns:a16="http://schemas.microsoft.com/office/drawing/2014/main" id="{7840A0CA-3685-491B-99E1-F296487F694D}"/>
              </a:ext>
            </a:extLst>
          </p:cNvPr>
          <p:cNvSpPr/>
          <p:nvPr/>
        </p:nvSpPr>
        <p:spPr>
          <a:xfrm>
            <a:off x="5164178" y="1979194"/>
            <a:ext cx="2954911" cy="178739"/>
          </a:xfrm>
          <a:prstGeom prst="homePlate">
            <a:avLst>
              <a:gd name="adj" fmla="val 62540"/>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国立大学法人の中期目標・中期計画への反映</a:t>
            </a:r>
            <a:endParaRPr kumimoji="0" lang="en-US" altLang="ja-JP"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04728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a:extLst>
              <a:ext uri="{FF2B5EF4-FFF2-40B4-BE49-F238E27FC236}">
                <a16:creationId xmlns:a16="http://schemas.microsoft.com/office/drawing/2014/main" id="{777000E9-6EFE-4A5A-BE7D-E80977D34FD5}"/>
              </a:ext>
            </a:extLst>
          </p:cNvPr>
          <p:cNvSpPr/>
          <p:nvPr/>
        </p:nvSpPr>
        <p:spPr>
          <a:xfrm>
            <a:off x="2026890" y="867334"/>
            <a:ext cx="841148" cy="5568013"/>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3439047869"/>
              </p:ext>
            </p:extLst>
          </p:nvPr>
        </p:nvGraphicFramePr>
        <p:xfrm>
          <a:off x="795950"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３．国際戦略の推進</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①</a:t>
                      </a:r>
                      <a:r>
                        <a:rPr lang="en-US" altLang="ja-JP" sz="800" b="0" dirty="0">
                          <a:latin typeface="Meiryo UI" panose="020B0604030504040204" pitchFamily="50" charset="-128"/>
                          <a:ea typeface="Meiryo UI" panose="020B0604030504040204" pitchFamily="50" charset="-128"/>
                        </a:rPr>
                        <a:t>DFFT</a:t>
                      </a:r>
                      <a:r>
                        <a:rPr lang="ja-JP" altLang="en-US" sz="800" b="0" dirty="0">
                          <a:latin typeface="Meiryo UI" panose="020B0604030504040204" pitchFamily="50" charset="-128"/>
                          <a:ea typeface="Meiryo UI" panose="020B0604030504040204" pitchFamily="50" charset="-128"/>
                        </a:rPr>
                        <a:t>の推進に向けた国際連携</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a:t>
                      </a:r>
                      <a:r>
                        <a:rPr lang="en-US" altLang="ja-JP" sz="800" dirty="0">
                          <a:solidFill>
                            <a:schemeClr val="tx1"/>
                          </a:solidFill>
                          <a:latin typeface="Meiryo UI" panose="020B0604030504040204" pitchFamily="50" charset="-128"/>
                          <a:ea typeface="Meiryo UI" panose="020B0604030504040204" pitchFamily="50" charset="-128"/>
                        </a:rPr>
                        <a:t>Trusted</a:t>
                      </a:r>
                      <a:r>
                        <a:rPr lang="en-US" altLang="ja-JP" sz="800" baseline="0" dirty="0">
                          <a:solidFill>
                            <a:schemeClr val="tx1"/>
                          </a:solidFill>
                          <a:latin typeface="Meiryo UI" panose="020B0604030504040204" pitchFamily="50" charset="-128"/>
                          <a:ea typeface="Meiryo UI" panose="020B0604030504040204" pitchFamily="50" charset="-128"/>
                        </a:rPr>
                        <a:t> Web</a:t>
                      </a:r>
                      <a:r>
                        <a:rPr lang="ja-JP" altLang="en-US" sz="800" baseline="0" dirty="0">
                          <a:solidFill>
                            <a:schemeClr val="tx1"/>
                          </a:solidFill>
                          <a:latin typeface="Meiryo UI" panose="020B0604030504040204" pitchFamily="50" charset="-128"/>
                          <a:ea typeface="Meiryo UI" panose="020B0604030504040204" pitchFamily="50" charset="-128"/>
                        </a:rPr>
                        <a:t>」構想の実現</a:t>
                      </a:r>
                      <a:endParaRPr lang="en-US" altLang="ja-JP" sz="800"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４．サイバーセキュリティ等の安全・安心の確保</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①サイバーセキュリティの確保</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8" name="正方形/長方形 27">
            <a:extLst>
              <a:ext uri="{FF2B5EF4-FFF2-40B4-BE49-F238E27FC236}">
                <a16:creationId xmlns:a16="http://schemas.microsoft.com/office/drawing/2014/main" id="{852F0A5B-A429-452B-9041-2EFD0CD59A38}"/>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第５　デジタル化の基本戦略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25" name="ホームベース 44">
            <a:extLst>
              <a:ext uri="{FF2B5EF4-FFF2-40B4-BE49-F238E27FC236}">
                <a16:creationId xmlns:a16="http://schemas.microsoft.com/office/drawing/2014/main" id="{32421889-29E5-49BB-A66E-0AF445248929}"/>
              </a:ext>
            </a:extLst>
          </p:cNvPr>
          <p:cNvSpPr/>
          <p:nvPr/>
        </p:nvSpPr>
        <p:spPr>
          <a:xfrm>
            <a:off x="2064861" y="1163431"/>
            <a:ext cx="3301959" cy="51490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テクノロジーを軸に、「経済成長・イノベーション」と「セキュリティ」や「プライバシー」</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などとのバランスのとれた国際ルール・制度形成を主導する。</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これまでの</a:t>
            </a:r>
            <a:r>
              <a:rPr lang="en-US" altLang="ja-JP" sz="700" dirty="0">
                <a:latin typeface="Meiryo UI" panose="020B0604030504040204" pitchFamily="50" charset="-128"/>
                <a:ea typeface="Meiryo UI" panose="020B0604030504040204" pitchFamily="50" charset="-128"/>
              </a:rPr>
              <a:t>G7</a:t>
            </a:r>
            <a:r>
              <a:rPr lang="ja-JP" altLang="en-US" sz="700" dirty="0">
                <a:latin typeface="Meiryo UI" panose="020B0604030504040204" pitchFamily="50" charset="-128"/>
                <a:ea typeface="Meiryo UI" panose="020B0604030504040204" pitchFamily="50" charset="-128"/>
              </a:rPr>
              <a:t>等の国際的な議論・取組を踏まえ、</a:t>
            </a:r>
            <a:r>
              <a:rPr lang="en-US" altLang="ja-JP" sz="700" dirty="0">
                <a:latin typeface="Meiryo UI" panose="020B0604030504040204" pitchFamily="50" charset="-128"/>
                <a:ea typeface="Meiryo UI" panose="020B0604030504040204" pitchFamily="50" charset="-128"/>
              </a:rPr>
              <a:t>DFFT</a:t>
            </a:r>
            <a:r>
              <a:rPr lang="ja-JP" altLang="en-US" sz="700" dirty="0">
                <a:latin typeface="Meiryo UI" panose="020B0604030504040204" pitchFamily="50" charset="-128"/>
                <a:ea typeface="Meiryo UI" panose="020B0604030504040204" pitchFamily="50" charset="-128"/>
              </a:rPr>
              <a:t>の一層の具体化について、</a:t>
            </a:r>
            <a:endParaRPr lang="en-US" altLang="ja-JP" sz="700" dirty="0">
              <a:latin typeface="Meiryo UI" panose="020B0604030504040204" pitchFamily="50" charset="-128"/>
              <a:ea typeface="Meiryo UI" panose="020B0604030504040204" pitchFamily="50" charset="-128"/>
            </a:endParaRPr>
          </a:p>
          <a:p>
            <a:pPr marL="88900" indent="-88900" algn="ctr"/>
            <a:r>
              <a:rPr lang="en-US" altLang="ja-JP" sz="700" dirty="0">
                <a:latin typeface="Meiryo UI" panose="020B0604030504040204" pitchFamily="50" charset="-128"/>
                <a:ea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rPr>
              <a:t>年の</a:t>
            </a:r>
            <a:r>
              <a:rPr lang="en-US" altLang="ja-JP" sz="700" dirty="0">
                <a:latin typeface="Meiryo UI" panose="020B0604030504040204" pitchFamily="50" charset="-128"/>
                <a:ea typeface="Meiryo UI" panose="020B0604030504040204" pitchFamily="50" charset="-128"/>
              </a:rPr>
              <a:t>G</a:t>
            </a:r>
            <a:r>
              <a:rPr lang="ja-JP" altLang="en-US" sz="700" dirty="0">
                <a:latin typeface="Meiryo UI" panose="020B0604030504040204" pitchFamily="50" charset="-128"/>
                <a:ea typeface="Meiryo UI" panose="020B0604030504040204" pitchFamily="50" charset="-128"/>
              </a:rPr>
              <a:t>７日本開催に向けた積極的提案を行うべく取り組む。</a:t>
            </a:r>
            <a:endParaRPr lang="en-US" altLang="ja-JP" sz="700" dirty="0">
              <a:latin typeface="Meiryo UI" panose="020B0604030504040204" pitchFamily="50" charset="-128"/>
              <a:ea typeface="Meiryo UI" panose="020B0604030504040204" pitchFamily="50" charset="-128"/>
            </a:endParaRPr>
          </a:p>
        </p:txBody>
      </p:sp>
      <p:sp>
        <p:nvSpPr>
          <p:cNvPr id="26" name="ホームベース 44">
            <a:extLst>
              <a:ext uri="{FF2B5EF4-FFF2-40B4-BE49-F238E27FC236}">
                <a16:creationId xmlns:a16="http://schemas.microsoft.com/office/drawing/2014/main" id="{A4BEAC04-8E7B-4632-8A2C-A228A76C0FAD}"/>
              </a:ext>
            </a:extLst>
          </p:cNvPr>
          <p:cNvSpPr/>
          <p:nvPr/>
        </p:nvSpPr>
        <p:spPr>
          <a:xfrm>
            <a:off x="5374783" y="1163431"/>
            <a:ext cx="3616679" cy="51490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引き続き関係府省庁が、有志国による国際連携、貿易、プライバシー、セキュリティ、</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トラスト基盤、データ利活用、次世代データインフラといった政策分野に応じて責任を持ちつつ、</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連携して検討・遂行する</a:t>
            </a:r>
          </a:p>
        </p:txBody>
      </p:sp>
      <p:sp>
        <p:nvSpPr>
          <p:cNvPr id="61" name="ホームベース 44">
            <a:extLst>
              <a:ext uri="{FF2B5EF4-FFF2-40B4-BE49-F238E27FC236}">
                <a16:creationId xmlns:a16="http://schemas.microsoft.com/office/drawing/2014/main" id="{A8092B0F-31A1-4A47-92BE-E26717D83696}"/>
              </a:ext>
            </a:extLst>
          </p:cNvPr>
          <p:cNvSpPr/>
          <p:nvPr/>
        </p:nvSpPr>
        <p:spPr>
          <a:xfrm>
            <a:off x="2064862" y="3465018"/>
            <a:ext cx="6909819" cy="1547837"/>
          </a:xfrm>
          <a:prstGeom prst="homePlate">
            <a:avLst>
              <a:gd name="adj" fmla="val 11251"/>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サイバーセキュリティ戦略（令和３年９月</a:t>
            </a:r>
            <a:r>
              <a:rPr lang="en-US" altLang="ja-JP" sz="900" dirty="0">
                <a:latin typeface="Meiryo UI" panose="020B0604030504040204" pitchFamily="50" charset="-128"/>
                <a:ea typeface="Meiryo UI" panose="020B0604030504040204" pitchFamily="50" charset="-128"/>
              </a:rPr>
              <a:t>28</a:t>
            </a:r>
            <a:r>
              <a:rPr lang="ja-JP" altLang="en-US" sz="900" dirty="0">
                <a:latin typeface="Meiryo UI" panose="020B0604030504040204" pitchFamily="50" charset="-128"/>
                <a:ea typeface="Meiryo UI" panose="020B0604030504040204" pitchFamily="50" charset="-128"/>
              </a:rPr>
              <a:t>日閣議決定）に基づく、政府全体のサイバーセキュリティの強化</a:t>
            </a:r>
            <a:endParaRPr lang="en-US" altLang="ja-JP" sz="900" strike="sngStrike" dirty="0">
              <a:latin typeface="Meiryo UI" panose="020B0604030504040204" pitchFamily="50" charset="-128"/>
              <a:ea typeface="Meiryo UI" panose="020B0604030504040204" pitchFamily="50" charset="-128"/>
            </a:endParaRPr>
          </a:p>
        </p:txBody>
      </p:sp>
      <p:sp>
        <p:nvSpPr>
          <p:cNvPr id="62" name="ホームベース 44">
            <a:extLst>
              <a:ext uri="{FF2B5EF4-FFF2-40B4-BE49-F238E27FC236}">
                <a16:creationId xmlns:a16="http://schemas.microsoft.com/office/drawing/2014/main" id="{A8C42A1E-5E8F-4A01-B40F-C759C1C8BA0B}"/>
              </a:ext>
            </a:extLst>
          </p:cNvPr>
          <p:cNvSpPr/>
          <p:nvPr/>
        </p:nvSpPr>
        <p:spPr>
          <a:xfrm>
            <a:off x="2102939" y="4072775"/>
            <a:ext cx="230723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政府情報システムのためのセキュリティ評価制度（</a:t>
            </a:r>
            <a:r>
              <a:rPr lang="en-US" altLang="ja-JP" sz="700">
                <a:latin typeface="Meiryo UI" panose="020B0604030504040204" pitchFamily="50" charset="-128"/>
                <a:ea typeface="Meiryo UI" panose="020B0604030504040204" pitchFamily="50" charset="-128"/>
              </a:rPr>
              <a:t>ISMAP</a:t>
            </a:r>
            <a:r>
              <a:rPr lang="ja-JP" altLang="en-US" sz="700">
                <a:latin typeface="Meiryo UI" panose="020B0604030504040204" pitchFamily="50" charset="-128"/>
                <a:ea typeface="Meiryo UI" panose="020B0604030504040204" pitchFamily="50" charset="-128"/>
              </a:rPr>
              <a:t>）</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における簡素な仕組みの検討等による制度利用の促進</a:t>
            </a:r>
          </a:p>
        </p:txBody>
      </p:sp>
      <p:sp>
        <p:nvSpPr>
          <p:cNvPr id="63" name="ホームベース 44">
            <a:extLst>
              <a:ext uri="{FF2B5EF4-FFF2-40B4-BE49-F238E27FC236}">
                <a16:creationId xmlns:a16="http://schemas.microsoft.com/office/drawing/2014/main" id="{3A7D911F-875D-4C53-A39C-2F5D59F1E806}"/>
              </a:ext>
            </a:extLst>
          </p:cNvPr>
          <p:cNvSpPr/>
          <p:nvPr/>
        </p:nvSpPr>
        <p:spPr>
          <a:xfrm>
            <a:off x="2102940" y="3702453"/>
            <a:ext cx="6719209"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defTabSz="1042873"/>
            <a:r>
              <a:rPr kumimoji="1" lang="ja-JP" altLang="en-US" sz="700">
                <a:latin typeface="Meiryo UI" panose="020B0604030504040204" pitchFamily="50" charset="-128"/>
                <a:ea typeface="Meiryo UI" panose="020B0604030504040204" pitchFamily="50" charset="-128"/>
              </a:rPr>
              <a:t>　　　　　　　　　　　　　　　　　　　　　　　　　　　　　　　　　　　　　　　　　　　　　　　　　　　　　政府統一基準の継続的な見直しと監査等の取組によるセキュリティレベルの維持・向上</a:t>
            </a:r>
          </a:p>
        </p:txBody>
      </p:sp>
      <p:sp>
        <p:nvSpPr>
          <p:cNvPr id="64" name="ホームベース 44">
            <a:extLst>
              <a:ext uri="{FF2B5EF4-FFF2-40B4-BE49-F238E27FC236}">
                <a16:creationId xmlns:a16="http://schemas.microsoft.com/office/drawing/2014/main" id="{967CDB1A-1BDE-4031-A493-1CA954D29A53}"/>
              </a:ext>
            </a:extLst>
          </p:cNvPr>
          <p:cNvSpPr/>
          <p:nvPr/>
        </p:nvSpPr>
        <p:spPr>
          <a:xfrm>
            <a:off x="4410170" y="4070570"/>
            <a:ext cx="441197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defTabSz="1042873"/>
            <a:r>
              <a:rPr kumimoji="1" lang="en-US" altLang="ja-JP" sz="700">
                <a:latin typeface="Meiryo UI" panose="020B0604030504040204" pitchFamily="50" charset="-128"/>
                <a:ea typeface="Meiryo UI" panose="020B0604030504040204" pitchFamily="50" charset="-128"/>
              </a:rPr>
              <a:t>ISMAP</a:t>
            </a:r>
            <a:r>
              <a:rPr kumimoji="1" lang="ja-JP" altLang="en-US" sz="700">
                <a:latin typeface="Meiryo UI" panose="020B0604030504040204" pitchFamily="50" charset="-128"/>
                <a:ea typeface="Meiryo UI" panose="020B0604030504040204" pitchFamily="50" charset="-128"/>
              </a:rPr>
              <a:t>を活用したクラウド・バイ・デフォルトの拡大</a:t>
            </a:r>
          </a:p>
        </p:txBody>
      </p:sp>
      <p:sp>
        <p:nvSpPr>
          <p:cNvPr id="65" name="ホームベース 44">
            <a:extLst>
              <a:ext uri="{FF2B5EF4-FFF2-40B4-BE49-F238E27FC236}">
                <a16:creationId xmlns:a16="http://schemas.microsoft.com/office/drawing/2014/main" id="{D840BE1E-CB81-4128-857F-EF723A7F8B32}"/>
              </a:ext>
            </a:extLst>
          </p:cNvPr>
          <p:cNvSpPr/>
          <p:nvPr/>
        </p:nvSpPr>
        <p:spPr>
          <a:xfrm>
            <a:off x="2102939" y="4382364"/>
            <a:ext cx="671920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defTabSz="1042873"/>
            <a:r>
              <a:rPr kumimoji="1" lang="ja-JP" altLang="en-US" sz="700">
                <a:latin typeface="Meiryo UI" panose="020B0604030504040204" pitchFamily="50" charset="-128"/>
                <a:ea typeface="Meiryo UI" panose="020B0604030504040204" pitchFamily="50" charset="-128"/>
              </a:rPr>
              <a:t>デジタル庁と連携して、情報資産管理手法や、システムの挙動やソフトウェアの状況をリアルタイムに監視する常時診断・対応型のセキュリティアーキテクチャ等を推進</a:t>
            </a:r>
          </a:p>
        </p:txBody>
      </p:sp>
      <p:sp>
        <p:nvSpPr>
          <p:cNvPr id="66" name="ホームベース 44">
            <a:extLst>
              <a:ext uri="{FF2B5EF4-FFF2-40B4-BE49-F238E27FC236}">
                <a16:creationId xmlns:a16="http://schemas.microsoft.com/office/drawing/2014/main" id="{5CE924AF-08C8-45D0-ABFB-F4A11AA7A06A}"/>
              </a:ext>
            </a:extLst>
          </p:cNvPr>
          <p:cNvSpPr/>
          <p:nvPr/>
        </p:nvSpPr>
        <p:spPr>
          <a:xfrm>
            <a:off x="2102939" y="4691953"/>
            <a:ext cx="671920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defTabSz="1042873"/>
            <a:r>
              <a:rPr kumimoji="1" lang="en-US" altLang="ja-JP" sz="800" dirty="0">
                <a:latin typeface="Meiryo UI" panose="020B0604030504040204" pitchFamily="50" charset="-128"/>
                <a:ea typeface="Meiryo UI" panose="020B0604030504040204" pitchFamily="50" charset="-128"/>
              </a:rPr>
              <a:t>GSOC</a:t>
            </a:r>
            <a:r>
              <a:rPr kumimoji="1" lang="ja-JP" altLang="en-US" sz="800" dirty="0">
                <a:latin typeface="Meiryo UI" panose="020B0604030504040204" pitchFamily="50" charset="-128"/>
                <a:ea typeface="Meiryo UI" panose="020B0604030504040204" pitchFamily="50" charset="-128"/>
              </a:rPr>
              <a:t>の着実な運用、クラウド監視に対応した</a:t>
            </a:r>
            <a:r>
              <a:rPr kumimoji="1" lang="en-US" altLang="ja-JP" sz="800" dirty="0">
                <a:latin typeface="Meiryo UI" panose="020B0604030504040204" pitchFamily="50" charset="-128"/>
                <a:ea typeface="Meiryo UI" panose="020B0604030504040204" pitchFamily="50" charset="-128"/>
              </a:rPr>
              <a:t>GSOC</a:t>
            </a:r>
            <a:r>
              <a:rPr kumimoji="1" lang="ja-JP" altLang="en-US" sz="800" dirty="0">
                <a:latin typeface="Meiryo UI" panose="020B0604030504040204" pitchFamily="50" charset="-128"/>
                <a:ea typeface="Meiryo UI" panose="020B0604030504040204" pitchFamily="50" charset="-128"/>
              </a:rPr>
              <a:t>機能強化等の推進</a:t>
            </a:r>
          </a:p>
        </p:txBody>
      </p:sp>
      <p:sp>
        <p:nvSpPr>
          <p:cNvPr id="67" name="ホームベース 44">
            <a:extLst>
              <a:ext uri="{FF2B5EF4-FFF2-40B4-BE49-F238E27FC236}">
                <a16:creationId xmlns:a16="http://schemas.microsoft.com/office/drawing/2014/main" id="{8A6057F5-1730-46E4-BC3D-B68024470B45}"/>
              </a:ext>
            </a:extLst>
          </p:cNvPr>
          <p:cNvSpPr/>
          <p:nvPr/>
        </p:nvSpPr>
        <p:spPr>
          <a:xfrm>
            <a:off x="2138883" y="3732721"/>
            <a:ext cx="311681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政府情報システムにおけるクラウドサービスの利用拡大を見据え</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セキュリティ対策の強化等を踏まえた政府統一基準の改定</a:t>
            </a:r>
          </a:p>
        </p:txBody>
      </p:sp>
      <p:sp>
        <p:nvSpPr>
          <p:cNvPr id="68" name="ホームベース 44">
            <a:extLst>
              <a:ext uri="{FF2B5EF4-FFF2-40B4-BE49-F238E27FC236}">
                <a16:creationId xmlns:a16="http://schemas.microsoft.com/office/drawing/2014/main" id="{BFF2241B-3A2A-4EB3-936F-5E61C260F86A}"/>
              </a:ext>
            </a:extLst>
          </p:cNvPr>
          <p:cNvSpPr/>
          <p:nvPr/>
        </p:nvSpPr>
        <p:spPr>
          <a:xfrm>
            <a:off x="5778690" y="5052060"/>
            <a:ext cx="3220733" cy="30679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「①デジタル庁システム」に加え、</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②デジタル庁・各府省共同プロジェクト型システム」についての整備方針への適合性を確認</a:t>
            </a:r>
          </a:p>
        </p:txBody>
      </p:sp>
      <p:sp>
        <p:nvSpPr>
          <p:cNvPr id="69" name="ホームベース 44">
            <a:extLst>
              <a:ext uri="{FF2B5EF4-FFF2-40B4-BE49-F238E27FC236}">
                <a16:creationId xmlns:a16="http://schemas.microsoft.com/office/drawing/2014/main" id="{DAAF164B-0B3B-4381-BC25-F25CE44AE418}"/>
              </a:ext>
            </a:extLst>
          </p:cNvPr>
          <p:cNvSpPr/>
          <p:nvPr/>
        </p:nvSpPr>
        <p:spPr>
          <a:xfrm>
            <a:off x="2064862" y="5039528"/>
            <a:ext cx="1023570" cy="31394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検証・監査の実施体制を</a:t>
            </a:r>
            <a:endParaRPr lang="en-US" altLang="ja-JP" sz="700" dirty="0">
              <a:latin typeface="Meiryo UI" panose="020B0604030504040204" pitchFamily="50" charset="-128"/>
              <a:ea typeface="Meiryo UI" panose="020B0604030504040204" pitchFamily="50" charset="-128"/>
            </a:endParaRPr>
          </a:p>
          <a:p>
            <a:pPr marL="88900" indent="-88900" algn="ctr"/>
            <a:r>
              <a:rPr lang="en-US" altLang="ja-JP" sz="700" dirty="0">
                <a:latin typeface="Meiryo UI" panose="020B0604030504040204" pitchFamily="50" charset="-128"/>
                <a:ea typeface="Meiryo UI" panose="020B0604030504040204" pitchFamily="50" charset="-128"/>
              </a:rPr>
              <a:t>IPA</a:t>
            </a:r>
            <a:r>
              <a:rPr lang="ja-JP" altLang="en-US" sz="700" dirty="0">
                <a:latin typeface="Meiryo UI" panose="020B0604030504040204" pitchFamily="50" charset="-128"/>
                <a:ea typeface="Meiryo UI" panose="020B0604030504040204" pitchFamily="50" charset="-128"/>
              </a:rPr>
              <a:t>と共同して構築</a:t>
            </a:r>
          </a:p>
        </p:txBody>
      </p:sp>
      <p:sp>
        <p:nvSpPr>
          <p:cNvPr id="70" name="ホームベース 44">
            <a:extLst>
              <a:ext uri="{FF2B5EF4-FFF2-40B4-BE49-F238E27FC236}">
                <a16:creationId xmlns:a16="http://schemas.microsoft.com/office/drawing/2014/main" id="{A2A7F8DC-CD53-4F4F-9165-E872A364B4B6}"/>
              </a:ext>
            </a:extLst>
          </p:cNvPr>
          <p:cNvSpPr/>
          <p:nvPr/>
        </p:nvSpPr>
        <p:spPr>
          <a:xfrm>
            <a:off x="3100803" y="5043123"/>
            <a:ext cx="2677888" cy="30846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「①デジタル庁システム」を中心にセキュリティの専門チーム等及び</a:t>
            </a:r>
            <a:r>
              <a:rPr lang="en-US" altLang="ja-JP" sz="700" dirty="0">
                <a:latin typeface="Meiryo UI" panose="020B0604030504040204" pitchFamily="50" charset="-128"/>
                <a:ea typeface="Meiryo UI" panose="020B0604030504040204" pitchFamily="50" charset="-128"/>
              </a:rPr>
              <a:t>IPA</a:t>
            </a:r>
            <a:r>
              <a:rPr lang="ja-JP" altLang="en-US" sz="700" dirty="0">
                <a:latin typeface="Meiryo UI" panose="020B0604030504040204" pitchFamily="50" charset="-128"/>
                <a:ea typeface="Meiryo UI" panose="020B0604030504040204" pitchFamily="50" charset="-128"/>
              </a:rPr>
              <a:t>が、</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設計・開発段階において整備方針に沿っているか等を確認</a:t>
            </a:r>
          </a:p>
        </p:txBody>
      </p:sp>
      <p:sp>
        <p:nvSpPr>
          <p:cNvPr id="72" name="ホームベース 44">
            <a:extLst>
              <a:ext uri="{FF2B5EF4-FFF2-40B4-BE49-F238E27FC236}">
                <a16:creationId xmlns:a16="http://schemas.microsoft.com/office/drawing/2014/main" id="{0CC8D67E-A66E-4A5E-8725-0B50CF9C1FA6}"/>
              </a:ext>
            </a:extLst>
          </p:cNvPr>
          <p:cNvSpPr/>
          <p:nvPr/>
        </p:nvSpPr>
        <p:spPr>
          <a:xfrm>
            <a:off x="2596555" y="5386370"/>
            <a:ext cx="638945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デジタル庁が整備･運用するシステムについて何らかのインシデントが発生した場合には、速やかに被害の拡大を防ぎ、回復のための措置を実施</a:t>
            </a:r>
            <a:endParaRPr lang="en-US" altLang="ja-JP" sz="700" strike="sngStrike">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リアルタイムで監視を行い、常に順守状況を確認しながら、レジリエンスを向上させたセキュリティ対応態勢の構築を推進</a:t>
            </a:r>
          </a:p>
        </p:txBody>
      </p:sp>
      <p:sp>
        <p:nvSpPr>
          <p:cNvPr id="73" name="ホームベース 44">
            <a:extLst>
              <a:ext uri="{FF2B5EF4-FFF2-40B4-BE49-F238E27FC236}">
                <a16:creationId xmlns:a16="http://schemas.microsoft.com/office/drawing/2014/main" id="{EB536E63-8EDF-4D44-A21F-22457848CB05}"/>
              </a:ext>
            </a:extLst>
          </p:cNvPr>
          <p:cNvSpPr/>
          <p:nvPr/>
        </p:nvSpPr>
        <p:spPr>
          <a:xfrm>
            <a:off x="2064862" y="5374562"/>
            <a:ext cx="53386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体制・ルール</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を構築</a:t>
            </a:r>
          </a:p>
        </p:txBody>
      </p:sp>
      <p:sp>
        <p:nvSpPr>
          <p:cNvPr id="24" name="ホームベース 3">
            <a:extLst>
              <a:ext uri="{FF2B5EF4-FFF2-40B4-BE49-F238E27FC236}">
                <a16:creationId xmlns:a16="http://schemas.microsoft.com/office/drawing/2014/main" id="{CE497169-32D4-40B1-B7F6-96C00018BDAC}"/>
              </a:ext>
            </a:extLst>
          </p:cNvPr>
          <p:cNvSpPr/>
          <p:nvPr/>
        </p:nvSpPr>
        <p:spPr>
          <a:xfrm>
            <a:off x="7889984" y="1890811"/>
            <a:ext cx="1100025" cy="481318"/>
          </a:xfrm>
          <a:prstGeom prst="homePlate">
            <a:avLst>
              <a:gd name="adj" fmla="val 24337"/>
            </a:avLst>
          </a:prstGeom>
          <a:solidFill>
            <a:srgbClr val="DBEEF4"/>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Trusted web</a:t>
            </a:r>
            <a:r>
              <a:rPr kumimoji="1" lang="ja-JP" altLang="en-US" sz="8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の実現</a:t>
            </a:r>
          </a:p>
        </p:txBody>
      </p:sp>
      <p:sp>
        <p:nvSpPr>
          <p:cNvPr id="27" name="ホームベース 4">
            <a:extLst>
              <a:ext uri="{FF2B5EF4-FFF2-40B4-BE49-F238E27FC236}">
                <a16:creationId xmlns:a16="http://schemas.microsoft.com/office/drawing/2014/main" id="{40326A40-CFAE-4EBD-B272-CE035C9C9686}"/>
              </a:ext>
            </a:extLst>
          </p:cNvPr>
          <p:cNvSpPr/>
          <p:nvPr/>
        </p:nvSpPr>
        <p:spPr>
          <a:xfrm>
            <a:off x="3964863" y="1890811"/>
            <a:ext cx="3880276" cy="481317"/>
          </a:xfrm>
          <a:prstGeom prst="homePlate">
            <a:avLst>
              <a:gd name="adj" fmla="val 24337"/>
            </a:avLst>
          </a:prstGeom>
          <a:solidFill>
            <a:srgbClr val="DBEEF4"/>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Trusted Web</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の具体化</a:t>
            </a:r>
          </a:p>
        </p:txBody>
      </p:sp>
      <p:sp>
        <p:nvSpPr>
          <p:cNvPr id="29" name="ホームベース 5">
            <a:extLst>
              <a:ext uri="{FF2B5EF4-FFF2-40B4-BE49-F238E27FC236}">
                <a16:creationId xmlns:a16="http://schemas.microsoft.com/office/drawing/2014/main" id="{36D0295E-16D2-49F7-A9FE-0AE8004558B2}"/>
              </a:ext>
            </a:extLst>
          </p:cNvPr>
          <p:cNvSpPr/>
          <p:nvPr/>
        </p:nvSpPr>
        <p:spPr>
          <a:xfrm>
            <a:off x="2068863" y="1893014"/>
            <a:ext cx="1851155" cy="481317"/>
          </a:xfrm>
          <a:prstGeom prst="homePlate">
            <a:avLst>
              <a:gd name="adj" fmla="val 24337"/>
            </a:avLst>
          </a:prstGeom>
          <a:solidFill>
            <a:srgbClr val="DBEEF4"/>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ホワイトペーパー</a:t>
            </a:r>
            <a:r>
              <a:rPr kumimoji="1" lang="ja-JP" altLang="en-US" sz="900" dirty="0">
                <a:solidFill>
                  <a:schemeClr val="tx1"/>
                </a:solidFill>
                <a:latin typeface="Meiryo UI" panose="020B0604030504040204" pitchFamily="50" charset="-128"/>
                <a:ea typeface="Meiryo UI" panose="020B0604030504040204" pitchFamily="50" charset="-128"/>
              </a:rPr>
              <a:t>の改定</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3704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BD4CB617-6D25-4782-B734-2F07EC1D4239}"/>
              </a:ext>
            </a:extLst>
          </p:cNvPr>
          <p:cNvSpPr/>
          <p:nvPr/>
        </p:nvSpPr>
        <p:spPr>
          <a:xfrm>
            <a:off x="2008390" y="867334"/>
            <a:ext cx="841148" cy="5568013"/>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3599001032"/>
              </p:ext>
            </p:extLst>
          </p:nvPr>
        </p:nvGraphicFramePr>
        <p:xfrm>
          <a:off x="770550"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４．サイバーセキュリティ等の安全・安心の確保</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②個人情報の保護 </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③情報通信技術を用いた犯罪の防止</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④高度情報通信ネットワークの災害対策 </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B6CC46DA-CE98-43EB-9374-49230951953C}"/>
              </a:ext>
            </a:extLst>
          </p:cNvPr>
          <p:cNvSpPr/>
          <p:nvPr/>
        </p:nvSpPr>
        <p:spPr>
          <a:xfrm>
            <a:off x="2055349" y="3922475"/>
            <a:ext cx="691460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通信事業者によるネットワークの冗長性の確保（ルートの二重化等）のための環境の整備、災害発生時における </a:t>
            </a:r>
            <a:r>
              <a:rPr lang="en-US" altLang="ja-JP" sz="700">
                <a:solidFill>
                  <a:prstClr val="black"/>
                </a:solidFill>
                <a:latin typeface="Meiryo UI" panose="020B0604030504040204" pitchFamily="50" charset="-128"/>
                <a:ea typeface="Meiryo UI" panose="020B0604030504040204" pitchFamily="50" charset="-128"/>
              </a:rPr>
              <a:t>MIC-TEAM</a:t>
            </a:r>
          </a:p>
          <a:p>
            <a:pPr marL="88900" indent="-88900" algn="ctr"/>
            <a:r>
              <a:rPr lang="ja-JP" altLang="en-US" sz="700">
                <a:solidFill>
                  <a:prstClr val="black"/>
                </a:solidFill>
                <a:latin typeface="Meiryo UI" panose="020B0604030504040204" pitchFamily="50" charset="-128"/>
                <a:ea typeface="Meiryo UI" panose="020B0604030504040204" pitchFamily="50" charset="-128"/>
              </a:rPr>
              <a:t>（災害時テレコム支援チーム）や携帯基地局等の電源確保のための移動電源車の派遣、災害対策用移動通信機器の配備等を推進</a:t>
            </a:r>
          </a:p>
        </p:txBody>
      </p:sp>
      <p:sp>
        <p:nvSpPr>
          <p:cNvPr id="11" name="ホームベース 44">
            <a:extLst>
              <a:ext uri="{FF2B5EF4-FFF2-40B4-BE49-F238E27FC236}">
                <a16:creationId xmlns:a16="http://schemas.microsoft.com/office/drawing/2014/main" id="{D1BBE5F0-6FA4-4779-ABA6-90D0675336C4}"/>
              </a:ext>
            </a:extLst>
          </p:cNvPr>
          <p:cNvSpPr/>
          <p:nvPr/>
        </p:nvSpPr>
        <p:spPr>
          <a:xfrm>
            <a:off x="2055349" y="3372073"/>
            <a:ext cx="6915824" cy="360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　　　　　　　　　　　　　　　　　　　　　　　　　不正アクセスの防止やトレーサビリティの確保に向けた官民連携の取組、</a:t>
            </a:r>
            <a:r>
              <a:rPr lang="ja-JP" altLang="en-US" sz="700" dirty="0">
                <a:latin typeface="Meiryo UI" panose="020B0604030504040204" pitchFamily="50" charset="-128"/>
                <a:ea typeface="Meiryo UI" panose="020B0604030504040204" pitchFamily="50" charset="-128"/>
              </a:rPr>
              <a:t>サイバー事案に関する警察への通報の促進、</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　　　　　　　　　　　　　　　　　　　　　サイバー事案の取締りへの技術支援・解析能力の向上、サイバー犯罪に関する注意喚起の実施等に取り組む</a:t>
            </a:r>
          </a:p>
        </p:txBody>
      </p:sp>
      <p:sp>
        <p:nvSpPr>
          <p:cNvPr id="12" name="ホームベース 44">
            <a:extLst>
              <a:ext uri="{FF2B5EF4-FFF2-40B4-BE49-F238E27FC236}">
                <a16:creationId xmlns:a16="http://schemas.microsoft.com/office/drawing/2014/main" id="{CF6A1E5D-7B12-45AD-A326-EDBDEEFA574A}"/>
              </a:ext>
            </a:extLst>
          </p:cNvPr>
          <p:cNvSpPr/>
          <p:nvPr/>
        </p:nvSpPr>
        <p:spPr>
          <a:xfrm>
            <a:off x="2085534" y="3395274"/>
            <a:ext cx="765146" cy="288000"/>
          </a:xfrm>
          <a:prstGeom prst="homePlate">
            <a:avLst>
              <a:gd name="adj" fmla="val 36064"/>
            </a:avLst>
          </a:prstGeom>
          <a:solidFill>
            <a:srgbClr val="DBEEF4"/>
          </a:solidFill>
          <a:ln w="9525" cap="flat" cmpd="sng" algn="ctr">
            <a:solidFill>
              <a:schemeClr val="tx1"/>
            </a:solidFill>
            <a:prstDash val="dash"/>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警察庁組織改正</a:t>
            </a:r>
            <a:endParaRPr lang="en-US" altLang="ja-JP" sz="700" dirty="0">
              <a:latin typeface="Meiryo UI" panose="020B0604030504040204" pitchFamily="50" charset="-128"/>
              <a:ea typeface="Meiryo UI" panose="020B0604030504040204" pitchFamily="50" charset="-128"/>
            </a:endParaRPr>
          </a:p>
        </p:txBody>
      </p:sp>
      <p:sp>
        <p:nvSpPr>
          <p:cNvPr id="13" name="ホームベース 44">
            <a:extLst>
              <a:ext uri="{FF2B5EF4-FFF2-40B4-BE49-F238E27FC236}">
                <a16:creationId xmlns:a16="http://schemas.microsoft.com/office/drawing/2014/main" id="{7ED0612D-D32C-44EE-AD42-2B81D028971C}"/>
              </a:ext>
            </a:extLst>
          </p:cNvPr>
          <p:cNvSpPr/>
          <p:nvPr/>
        </p:nvSpPr>
        <p:spPr>
          <a:xfrm>
            <a:off x="2055349" y="1141565"/>
            <a:ext cx="6914607" cy="1938265"/>
          </a:xfrm>
          <a:prstGeom prst="homePlate">
            <a:avLst>
              <a:gd name="adj" fmla="val 1120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個人情報の有用性に配慮しつつ、個人の権利利益を保護するため、様々な主体の意見を十分に聴取しながら、当該制度の周知・広報等を行い、</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基本方針等を踏まえ、個人情報等の適正な取扱いを確保する</a:t>
            </a:r>
          </a:p>
        </p:txBody>
      </p:sp>
      <p:sp>
        <p:nvSpPr>
          <p:cNvPr id="14" name="ホームベース 44">
            <a:extLst>
              <a:ext uri="{FF2B5EF4-FFF2-40B4-BE49-F238E27FC236}">
                <a16:creationId xmlns:a16="http://schemas.microsoft.com/office/drawing/2014/main" id="{A24558F4-9618-48E0-AD00-FECFFF9CBDA4}"/>
              </a:ext>
            </a:extLst>
          </p:cNvPr>
          <p:cNvSpPr/>
          <p:nvPr/>
        </p:nvSpPr>
        <p:spPr>
          <a:xfrm>
            <a:off x="2085535" y="1416233"/>
            <a:ext cx="6688896" cy="288000"/>
          </a:xfrm>
          <a:prstGeom prst="homePlate">
            <a:avLst>
              <a:gd name="adj" fmla="val 31089"/>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令和２年改正法の周知・広報を行うとともに、強化された越境移転規制に係る法令遵守支援としての外国法制度の調査、情報提供に積極的に取り組む</a:t>
            </a:r>
          </a:p>
        </p:txBody>
      </p:sp>
      <p:sp>
        <p:nvSpPr>
          <p:cNvPr id="16" name="ホームベース 44">
            <a:extLst>
              <a:ext uri="{FF2B5EF4-FFF2-40B4-BE49-F238E27FC236}">
                <a16:creationId xmlns:a16="http://schemas.microsoft.com/office/drawing/2014/main" id="{9B63CE19-016C-414F-9699-FE98C04F5E90}"/>
              </a:ext>
            </a:extLst>
          </p:cNvPr>
          <p:cNvSpPr/>
          <p:nvPr/>
        </p:nvSpPr>
        <p:spPr>
          <a:xfrm>
            <a:off x="2085535" y="2735594"/>
            <a:ext cx="668889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これらの改正法によって拡大される事務・権限を適切に執行するため、個人情報保護委員会の体制の強化を図る</a:t>
            </a:r>
          </a:p>
        </p:txBody>
      </p:sp>
      <p:sp>
        <p:nvSpPr>
          <p:cNvPr id="18" name="ホームベース 44">
            <a:extLst>
              <a:ext uri="{FF2B5EF4-FFF2-40B4-BE49-F238E27FC236}">
                <a16:creationId xmlns:a16="http://schemas.microsoft.com/office/drawing/2014/main" id="{4D0ACB57-03B8-4706-9723-C0415BD2BB08}"/>
              </a:ext>
            </a:extLst>
          </p:cNvPr>
          <p:cNvSpPr/>
          <p:nvPr/>
        </p:nvSpPr>
        <p:spPr>
          <a:xfrm>
            <a:off x="2085535" y="2418138"/>
            <a:ext cx="668889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令和３年改正法により新たに適用対象となる国の行政機関、独立行政法人等、地方公共団体及び地方独立行政法人や、</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例外規定の精緻化が行われる学術研究機関等に対し、十分な制度の周知・広報等を行う</a:t>
            </a:r>
          </a:p>
        </p:txBody>
      </p:sp>
      <p:sp>
        <p:nvSpPr>
          <p:cNvPr id="32" name="正方形/長方形 31">
            <a:extLst>
              <a:ext uri="{FF2B5EF4-FFF2-40B4-BE49-F238E27FC236}">
                <a16:creationId xmlns:a16="http://schemas.microsoft.com/office/drawing/2014/main" id="{B4EAE347-D276-48A0-A18D-5E715A46FF9E}"/>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第５　デジタル化の基本戦略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20" name="ホームベース 44">
            <a:extLst>
              <a:ext uri="{FF2B5EF4-FFF2-40B4-BE49-F238E27FC236}">
                <a16:creationId xmlns:a16="http://schemas.microsoft.com/office/drawing/2014/main" id="{FB09E137-596C-476A-BEC9-69A5CC420ACA}"/>
              </a:ext>
            </a:extLst>
          </p:cNvPr>
          <p:cNvSpPr/>
          <p:nvPr/>
        </p:nvSpPr>
        <p:spPr>
          <a:xfrm>
            <a:off x="3124200" y="1753704"/>
            <a:ext cx="1554480" cy="609518"/>
          </a:xfrm>
          <a:prstGeom prst="homePlate">
            <a:avLst>
              <a:gd name="adj" fmla="val 15215"/>
            </a:avLst>
          </a:prstGeom>
          <a:solidFill>
            <a:srgbClr val="DBEEF4"/>
          </a:solidFill>
          <a:ln w="9525" cap="flat" cmpd="sng" algn="ctr">
            <a:solidFill>
              <a:schemeClr val="tx1"/>
            </a:solidFill>
            <a:prstDash val="solid"/>
            <a:miter lim="800000"/>
          </a:ln>
          <a:effectLst/>
        </p:spPr>
        <p:txBody>
          <a:bodyPr vert="horz" wrap="square" lIns="36000" tIns="36000" rIns="36000" bIns="36000" rtlCol="0" anchor="ctr" anchorCtr="1">
            <a:noAutofit/>
          </a:bodyP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algn="ctr"/>
            <a:r>
              <a:rPr lang="ja-JP" altLang="en-US" sz="700" dirty="0">
                <a:latin typeface="Meiryo UI" panose="020B0604030504040204" pitchFamily="50" charset="-128"/>
                <a:ea typeface="Meiryo UI" panose="020B0604030504040204" pitchFamily="50" charset="-128"/>
              </a:rPr>
              <a:t>令和３年改正法の令和５年４月の全面施行に向けて、条例改正等の施行準備を行う地方公共団体に対して丁寧な助言や支援などを行う</a:t>
            </a:r>
          </a:p>
        </p:txBody>
      </p:sp>
      <p:sp>
        <p:nvSpPr>
          <p:cNvPr id="21" name="ホームベース 44">
            <a:extLst>
              <a:ext uri="{FF2B5EF4-FFF2-40B4-BE49-F238E27FC236}">
                <a16:creationId xmlns:a16="http://schemas.microsoft.com/office/drawing/2014/main" id="{BC322A28-9809-4D50-BE09-B92B36B57862}"/>
              </a:ext>
            </a:extLst>
          </p:cNvPr>
          <p:cNvSpPr/>
          <p:nvPr/>
        </p:nvSpPr>
        <p:spPr>
          <a:xfrm>
            <a:off x="2085534" y="1753704"/>
            <a:ext cx="1038666" cy="614963"/>
          </a:xfrm>
          <a:prstGeom prst="homePlate">
            <a:avLst>
              <a:gd name="adj" fmla="val 15215"/>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00" dirty="0">
                <a:latin typeface="Meiryo UI" panose="020B0604030504040204" pitchFamily="50" charset="-128"/>
                <a:ea typeface="Meiryo UI" panose="020B0604030504040204" pitchFamily="50" charset="-128"/>
              </a:rPr>
              <a:t>令和３年改正法の</a:t>
            </a:r>
            <a:r>
              <a:rPr lang="ja-JP" altLang="en-US" sz="500">
                <a:latin typeface="Meiryo UI" panose="020B0604030504040204" pitchFamily="50" charset="-128"/>
                <a:ea typeface="Meiryo UI" panose="020B0604030504040204" pitchFamily="50" charset="-128"/>
              </a:rPr>
              <a:t>令和５年４月の</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全面施行に向けて、地方公共団体の</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機関との丁寧なコミュニケーションを</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図りつつ、政令・規則・ガイドラインを</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整備する</a:t>
            </a:r>
          </a:p>
        </p:txBody>
      </p:sp>
    </p:spTree>
    <p:extLst>
      <p:ext uri="{BB962C8B-B14F-4D97-AF65-F5344CB8AC3E}">
        <p14:creationId xmlns:p14="http://schemas.microsoft.com/office/powerpoint/2010/main" val="274479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3A4C6608-F62A-4A0F-80DC-302ECB4CD6A3}"/>
              </a:ext>
            </a:extLst>
          </p:cNvPr>
          <p:cNvSpPr/>
          <p:nvPr/>
        </p:nvSpPr>
        <p:spPr>
          <a:xfrm>
            <a:off x="2108548" y="860612"/>
            <a:ext cx="876659" cy="5574735"/>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1010098742"/>
              </p:ext>
            </p:extLst>
          </p:nvPr>
        </p:nvGraphicFramePr>
        <p:xfrm>
          <a:off x="891200"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５．包括的データ戦略の推進</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①トラストを確保する枠組みの実現</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②プラットフォーム</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③データ取り扱いルールの実装の推進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④データ取引市場と </a:t>
                      </a:r>
                      <a:r>
                        <a:rPr lang="en-US" altLang="ja-JP" sz="800" dirty="0">
                          <a:latin typeface="Meiryo UI" panose="020B0604030504040204" pitchFamily="50" charset="-128"/>
                          <a:ea typeface="Meiryo UI" panose="020B0604030504040204" pitchFamily="50" charset="-128"/>
                        </a:rPr>
                        <a:t>PDS</a:t>
                      </a:r>
                      <a:r>
                        <a:rPr lang="ja-JP" altLang="en-US" sz="800" dirty="0">
                          <a:latin typeface="Meiryo UI" panose="020B0604030504040204" pitchFamily="50" charset="-128"/>
                          <a:ea typeface="Meiryo UI" panose="020B0604030504040204" pitchFamily="50" charset="-128"/>
                        </a:rPr>
                        <a:t>・情報銀行</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⑤ベース・レジストリの整備の推進等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⑥オープンデータの推進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⑦基盤となるデータの整備</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ID</a:t>
                      </a:r>
                      <a:r>
                        <a:rPr lang="ja-JP" altLang="en-US" sz="800" dirty="0">
                          <a:latin typeface="Meiryo UI" panose="020B0604030504040204" pitchFamily="50" charset="-128"/>
                          <a:ea typeface="Meiryo UI" panose="020B0604030504040204" pitchFamily="50" charset="-128"/>
                        </a:rPr>
                        <a:t>／カタログサイト／コードの整備等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・データマネジメントの強化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6" name="ホームベース 44">
            <a:extLst>
              <a:ext uri="{FF2B5EF4-FFF2-40B4-BE49-F238E27FC236}">
                <a16:creationId xmlns:a16="http://schemas.microsoft.com/office/drawing/2014/main" id="{15F265B4-7CF2-462C-AE8A-46FF338C7C2E}"/>
              </a:ext>
            </a:extLst>
          </p:cNvPr>
          <p:cNvSpPr/>
          <p:nvPr/>
        </p:nvSpPr>
        <p:spPr>
          <a:xfrm>
            <a:off x="2145154" y="1664905"/>
            <a:ext cx="693030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デジタル庁は、独立行政法人情報処理推進機構（以下「</a:t>
            </a:r>
            <a:r>
              <a:rPr lang="en-US" altLang="ja-JP" sz="700" dirty="0">
                <a:latin typeface="Meiryo UI" panose="020B0604030504040204" pitchFamily="50" charset="-128"/>
                <a:ea typeface="Meiryo UI" panose="020B0604030504040204" pitchFamily="50" charset="-128"/>
              </a:rPr>
              <a:t>IPA</a:t>
            </a:r>
            <a:r>
              <a:rPr lang="ja-JP" altLang="en-US" sz="700" dirty="0">
                <a:latin typeface="Meiryo UI" panose="020B0604030504040204" pitchFamily="50" charset="-128"/>
                <a:ea typeface="Meiryo UI" panose="020B0604030504040204" pitchFamily="50" charset="-128"/>
              </a:rPr>
              <a:t>」という。）デジタルアーキテクチャ・デザインセンター（以</a:t>
            </a:r>
          </a:p>
          <a:p>
            <a:pPr marL="88900" indent="-88900" algn="ctr"/>
            <a:r>
              <a:rPr lang="ja-JP" altLang="en-US" sz="700" dirty="0">
                <a:latin typeface="Meiryo UI" panose="020B0604030504040204" pitchFamily="50" charset="-128"/>
                <a:ea typeface="Meiryo UI" panose="020B0604030504040204" pitchFamily="50" charset="-128"/>
              </a:rPr>
              <a:t>下「</a:t>
            </a:r>
            <a:r>
              <a:rPr lang="en-US" altLang="ja-JP" sz="700" dirty="0">
                <a:latin typeface="Meiryo UI" panose="020B0604030504040204" pitchFamily="50" charset="-128"/>
                <a:ea typeface="Meiryo UI" panose="020B0604030504040204" pitchFamily="50" charset="-128"/>
              </a:rPr>
              <a:t>DADC</a:t>
            </a:r>
            <a:r>
              <a:rPr lang="ja-JP" altLang="en-US" sz="700" dirty="0">
                <a:latin typeface="Meiryo UI" panose="020B0604030504040204" pitchFamily="50" charset="-128"/>
                <a:ea typeface="Meiryo UI" panose="020B0604030504040204" pitchFamily="50" charset="-128"/>
              </a:rPr>
              <a:t>」という。）とともに、重点的に取り組むべき分野ごとのルール設定等</a:t>
            </a:r>
            <a:endParaRPr lang="ja-JP" altLang="en-US" sz="700" strike="sngStrike" dirty="0">
              <a:latin typeface="Meiryo UI" panose="020B0604030504040204" pitchFamily="50" charset="-128"/>
              <a:ea typeface="Meiryo UI" panose="020B0604030504040204" pitchFamily="50" charset="-128"/>
            </a:endParaRPr>
          </a:p>
        </p:txBody>
      </p:sp>
      <p:sp>
        <p:nvSpPr>
          <p:cNvPr id="7" name="ホームベース 44">
            <a:extLst>
              <a:ext uri="{FF2B5EF4-FFF2-40B4-BE49-F238E27FC236}">
                <a16:creationId xmlns:a16="http://schemas.microsoft.com/office/drawing/2014/main" id="{906C3A2D-70E3-454E-A036-CAAFED38BA9B}"/>
              </a:ext>
            </a:extLst>
          </p:cNvPr>
          <p:cNvSpPr/>
          <p:nvPr/>
        </p:nvSpPr>
        <p:spPr>
          <a:xfrm>
            <a:off x="2145154" y="2007507"/>
            <a:ext cx="693030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「健康・医療・介護」、「教育」、「防災」、「モビリティ」、「農業・水産業・食関連産業」、「インフラ」、「スマートシティ」を重点的に取</a:t>
            </a:r>
          </a:p>
          <a:p>
            <a:pPr marL="88900" indent="-88900" algn="ctr"/>
            <a:r>
              <a:rPr lang="ja-JP" altLang="en-US" sz="700" dirty="0">
                <a:latin typeface="Meiryo UI" panose="020B0604030504040204" pitchFamily="50" charset="-128"/>
                <a:ea typeface="Meiryo UI" panose="020B0604030504040204" pitchFamily="50" charset="-128"/>
              </a:rPr>
              <a:t>り組むべき分野として、令和７年（</a:t>
            </a:r>
            <a:r>
              <a:rPr lang="en-US" altLang="ja-JP" sz="700" dirty="0">
                <a:latin typeface="Meiryo UI" panose="020B0604030504040204" pitchFamily="50" charset="-128"/>
                <a:ea typeface="Meiryo UI" panose="020B0604030504040204" pitchFamily="50" charset="-128"/>
              </a:rPr>
              <a:t>2025 </a:t>
            </a:r>
            <a:r>
              <a:rPr lang="ja-JP" altLang="en-US" sz="700" dirty="0">
                <a:latin typeface="Meiryo UI" panose="020B0604030504040204" pitchFamily="50" charset="-128"/>
                <a:ea typeface="Meiryo UI" panose="020B0604030504040204" pitchFamily="50" charset="-128"/>
              </a:rPr>
              <a:t>年）までのプラットフォームの実装を目指す</a:t>
            </a:r>
          </a:p>
        </p:txBody>
      </p:sp>
      <p:sp>
        <p:nvSpPr>
          <p:cNvPr id="8" name="ホームベース 44">
            <a:extLst>
              <a:ext uri="{FF2B5EF4-FFF2-40B4-BE49-F238E27FC236}">
                <a16:creationId xmlns:a16="http://schemas.microsoft.com/office/drawing/2014/main" id="{192BEE61-BF8A-4A36-A38C-D7F7355C3EF1}"/>
              </a:ext>
            </a:extLst>
          </p:cNvPr>
          <p:cNvSpPr/>
          <p:nvPr/>
        </p:nvSpPr>
        <p:spPr>
          <a:xfrm>
            <a:off x="2133858" y="3801023"/>
            <a:ext cx="693030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今後、関係府省庁は「ベース・レジストリの指定について」に基づき、ベース・レジストリの整備を行う</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品質向上の必要性等の観点から令和３年（</a:t>
            </a:r>
            <a:r>
              <a:rPr lang="en-US" altLang="ja-JP" sz="700" dirty="0">
                <a:latin typeface="Meiryo UI" panose="020B0604030504040204" pitchFamily="50" charset="-128"/>
                <a:ea typeface="Meiryo UI" panose="020B0604030504040204" pitchFamily="50" charset="-128"/>
              </a:rPr>
              <a:t>2021 </a:t>
            </a:r>
            <a:r>
              <a:rPr lang="ja-JP" altLang="en-US" sz="700" dirty="0">
                <a:latin typeface="Meiryo UI" panose="020B0604030504040204" pitchFamily="50" charset="-128"/>
                <a:ea typeface="Meiryo UI" panose="020B0604030504040204" pitchFamily="50" charset="-128"/>
              </a:rPr>
              <a:t>年）５月時点ではベース・レジストリとしての指定を見送ったデータについて、品質確保の取組を講じつつ、指定に向けて引き続き取り組む</a:t>
            </a:r>
          </a:p>
        </p:txBody>
      </p:sp>
      <p:sp>
        <p:nvSpPr>
          <p:cNvPr id="9" name="ホームベース 44">
            <a:extLst>
              <a:ext uri="{FF2B5EF4-FFF2-40B4-BE49-F238E27FC236}">
                <a16:creationId xmlns:a16="http://schemas.microsoft.com/office/drawing/2014/main" id="{90A82874-6C63-4748-B8EC-62BF3D3C6E76}"/>
              </a:ext>
            </a:extLst>
          </p:cNvPr>
          <p:cNvSpPr/>
          <p:nvPr/>
        </p:nvSpPr>
        <p:spPr>
          <a:xfrm>
            <a:off x="2145153" y="4128996"/>
            <a:ext cx="239255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事業者・事業所ベース・レジストリについて、ユースケース、必要となる</a:t>
            </a:r>
            <a:r>
              <a:rPr lang="en-US" altLang="ja-JP" sz="700" dirty="0">
                <a:latin typeface="Meiryo UI" panose="020B0604030504040204" pitchFamily="50" charset="-128"/>
                <a:ea typeface="Meiryo UI" panose="020B0604030504040204" pitchFamily="50" charset="-128"/>
              </a:rPr>
              <a:t>ID</a:t>
            </a:r>
            <a:r>
              <a:rPr lang="ja-JP" altLang="en-US" sz="700" dirty="0">
                <a:latin typeface="Meiryo UI" panose="020B0604030504040204" pitchFamily="50" charset="-128"/>
                <a:ea typeface="Meiryo UI" panose="020B0604030504040204" pitchFamily="50" charset="-128"/>
              </a:rPr>
              <a:t>体系、基礎情報・属性情報・動態情報等を整理する</a:t>
            </a:r>
          </a:p>
        </p:txBody>
      </p:sp>
      <p:sp>
        <p:nvSpPr>
          <p:cNvPr id="10" name="ホームベース 44">
            <a:extLst>
              <a:ext uri="{FF2B5EF4-FFF2-40B4-BE49-F238E27FC236}">
                <a16:creationId xmlns:a16="http://schemas.microsoft.com/office/drawing/2014/main" id="{612998F2-D347-4928-A063-C1D955471DEC}"/>
              </a:ext>
            </a:extLst>
          </p:cNvPr>
          <p:cNvSpPr/>
          <p:nvPr/>
        </p:nvSpPr>
        <p:spPr>
          <a:xfrm>
            <a:off x="2145154" y="5881043"/>
            <a:ext cx="692160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情報システム整備方針や相互連携分野において各府省庁が策定する標準に係る整備方針にこれらを反映させるとともに、</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デジタル庁が関わる情報システム整備の際に、これらへの遵守を要件とするなど実効性の確保を検討する</a:t>
            </a:r>
            <a:endParaRPr lang="en-US" altLang="ja-JP" sz="700">
              <a:latin typeface="Meiryo UI" panose="020B0604030504040204" pitchFamily="50" charset="-128"/>
              <a:ea typeface="Meiryo UI" panose="020B0604030504040204" pitchFamily="50" charset="-128"/>
            </a:endParaRPr>
          </a:p>
        </p:txBody>
      </p:sp>
      <p:sp>
        <p:nvSpPr>
          <p:cNvPr id="11" name="ホームベース 44">
            <a:extLst>
              <a:ext uri="{FF2B5EF4-FFF2-40B4-BE49-F238E27FC236}">
                <a16:creationId xmlns:a16="http://schemas.microsoft.com/office/drawing/2014/main" id="{2573D05F-0B47-4AC4-9EA1-8969D064125E}"/>
              </a:ext>
            </a:extLst>
          </p:cNvPr>
          <p:cNvSpPr/>
          <p:nvPr/>
        </p:nvSpPr>
        <p:spPr>
          <a:xfrm>
            <a:off x="2145154" y="4850837"/>
            <a:ext cx="692160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情報システム整備方針や相互連携分野において各府省庁が策定する相互連携分野における標準に係る整備方針に、オープンデータ・バイ・デザインや機械判読</a:t>
            </a:r>
          </a:p>
          <a:p>
            <a:pPr marL="88900" indent="-88900" algn="ctr"/>
            <a:r>
              <a:rPr lang="ja-JP" altLang="en-US" sz="700">
                <a:latin typeface="Meiryo UI" panose="020B0604030504040204" pitchFamily="50" charset="-128"/>
                <a:ea typeface="Meiryo UI" panose="020B0604030504040204" pitchFamily="50" charset="-128"/>
              </a:rPr>
              <a:t>性の強化といったオープンデータ基本指針の考え方を反映させるとともに、デジタル庁の関わる情報システム整備の際に、これらが反映されるよう実効性の確保を検討する</a:t>
            </a:r>
          </a:p>
        </p:txBody>
      </p:sp>
      <p:sp>
        <p:nvSpPr>
          <p:cNvPr id="12" name="ホームベース 44">
            <a:extLst>
              <a:ext uri="{FF2B5EF4-FFF2-40B4-BE49-F238E27FC236}">
                <a16:creationId xmlns:a16="http://schemas.microsoft.com/office/drawing/2014/main" id="{4D84D395-B70E-42D7-8553-21DBC53F147F}"/>
              </a:ext>
            </a:extLst>
          </p:cNvPr>
          <p:cNvSpPr/>
          <p:nvPr/>
        </p:nvSpPr>
        <p:spPr>
          <a:xfrm>
            <a:off x="4537710" y="3107844"/>
            <a:ext cx="454904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データ取引市場について、その創設に向けたニーズ分析、データの利用条件の設定・明示の仕方、データの記述形式の標準化や契約支援機能の開発を検証する実証的な調査を行う</a:t>
            </a:r>
          </a:p>
        </p:txBody>
      </p:sp>
      <p:sp>
        <p:nvSpPr>
          <p:cNvPr id="13" name="ホームベース 44">
            <a:extLst>
              <a:ext uri="{FF2B5EF4-FFF2-40B4-BE49-F238E27FC236}">
                <a16:creationId xmlns:a16="http://schemas.microsoft.com/office/drawing/2014/main" id="{ABA62152-D13F-4F7A-9BCF-742F71261806}"/>
              </a:ext>
            </a:extLst>
          </p:cNvPr>
          <p:cNvSpPr/>
          <p:nvPr/>
        </p:nvSpPr>
        <p:spPr>
          <a:xfrm>
            <a:off x="2145154" y="5500362"/>
            <a:ext cx="82875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50" dirty="0">
                <a:latin typeface="Meiryo UI" panose="020B0604030504040204" pitchFamily="50" charset="-128"/>
                <a:ea typeface="Meiryo UI" panose="020B0604030504040204" pitchFamily="50" charset="-128"/>
              </a:rPr>
              <a:t>一覧性、検索性のあるカタログサイトを整備</a:t>
            </a:r>
          </a:p>
        </p:txBody>
      </p:sp>
      <p:sp>
        <p:nvSpPr>
          <p:cNvPr id="14" name="ホームベース 44">
            <a:extLst>
              <a:ext uri="{FF2B5EF4-FFF2-40B4-BE49-F238E27FC236}">
                <a16:creationId xmlns:a16="http://schemas.microsoft.com/office/drawing/2014/main" id="{25DFD1FE-7B77-4923-B55A-34EA5D88B5A2}"/>
              </a:ext>
            </a:extLst>
          </p:cNvPr>
          <p:cNvSpPr/>
          <p:nvPr/>
        </p:nvSpPr>
        <p:spPr>
          <a:xfrm>
            <a:off x="2145154" y="3435817"/>
            <a:ext cx="693030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国民起点でのサービス設計に資する観点から、個人が自らの意思でデータを蓄積・管理し、活用することを可能とする </a:t>
            </a:r>
            <a:r>
              <a:rPr lang="en-US" altLang="ja-JP" sz="700">
                <a:latin typeface="Meiryo UI" panose="020B0604030504040204" pitchFamily="50" charset="-128"/>
                <a:ea typeface="Meiryo UI" panose="020B0604030504040204" pitchFamily="50" charset="-128"/>
              </a:rPr>
              <a:t>PDS</a:t>
            </a:r>
            <a:r>
              <a:rPr lang="ja-JP" altLang="en-US" sz="700">
                <a:latin typeface="Meiryo UI" panose="020B0604030504040204" pitchFamily="50" charset="-128"/>
                <a:ea typeface="Meiryo UI" panose="020B0604030504040204" pitchFamily="50" charset="-128"/>
              </a:rPr>
              <a:t>（</a:t>
            </a:r>
            <a:r>
              <a:rPr lang="en-US" altLang="ja-JP" sz="700">
                <a:latin typeface="Meiryo UI" panose="020B0604030504040204" pitchFamily="50" charset="-128"/>
                <a:ea typeface="Meiryo UI" panose="020B0604030504040204" pitchFamily="50" charset="-128"/>
              </a:rPr>
              <a:t>Personal Data Store</a:t>
            </a:r>
            <a:r>
              <a:rPr lang="ja-JP" altLang="en-US" sz="700">
                <a:latin typeface="Meiryo UI" panose="020B0604030504040204" pitchFamily="50" charset="-128"/>
                <a:ea typeface="Meiryo UI" panose="020B0604030504040204" pitchFamily="50" charset="-128"/>
              </a:rPr>
              <a:t>）や情報銀行について、</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準公共分野における地方公共団体等とのデータ連携や、データの移転・利用を促進するためのデータポータビリティの実現に向けた実証・検討を行う</a:t>
            </a:r>
          </a:p>
        </p:txBody>
      </p:sp>
      <p:sp>
        <p:nvSpPr>
          <p:cNvPr id="15" name="ホームベース 44">
            <a:extLst>
              <a:ext uri="{FF2B5EF4-FFF2-40B4-BE49-F238E27FC236}">
                <a16:creationId xmlns:a16="http://schemas.microsoft.com/office/drawing/2014/main" id="{4CDCC40F-7B56-45C6-A08F-458B83997EE6}"/>
              </a:ext>
            </a:extLst>
          </p:cNvPr>
          <p:cNvSpPr/>
          <p:nvPr/>
        </p:nvSpPr>
        <p:spPr>
          <a:xfrm>
            <a:off x="2987040" y="5505207"/>
            <a:ext cx="609971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データ項目の定義を一覧にするデータ・ディクショナリを整備する</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政府等で整備しているコード情報の収集・一覧化を行い、カタログサイトから検索できるようにする</a:t>
            </a:r>
            <a:endParaRPr lang="ja-JP" altLang="en-US" sz="700" strike="sngStrike">
              <a:latin typeface="Meiryo UI" panose="020B0604030504040204" pitchFamily="50" charset="-128"/>
              <a:ea typeface="Meiryo UI" panose="020B0604030504040204" pitchFamily="50" charset="-128"/>
            </a:endParaRPr>
          </a:p>
        </p:txBody>
      </p:sp>
      <p:sp>
        <p:nvSpPr>
          <p:cNvPr id="26" name="ホームベース 44">
            <a:extLst>
              <a:ext uri="{FF2B5EF4-FFF2-40B4-BE49-F238E27FC236}">
                <a16:creationId xmlns:a16="http://schemas.microsoft.com/office/drawing/2014/main" id="{693BDC4A-6D99-475F-AF44-2DD393F13451}"/>
              </a:ext>
            </a:extLst>
          </p:cNvPr>
          <p:cNvSpPr/>
          <p:nvPr/>
        </p:nvSpPr>
        <p:spPr>
          <a:xfrm>
            <a:off x="2145153" y="4459538"/>
            <a:ext cx="69416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700">
                <a:latin typeface="Meiryo UI" panose="020B0604030504040204" pitchFamily="50" charset="-128"/>
                <a:ea typeface="Meiryo UI" panose="020B0604030504040204" pitchFamily="50" charset="-128"/>
              </a:rPr>
              <a:t>API </a:t>
            </a:r>
            <a:r>
              <a:rPr lang="ja-JP" altLang="en-US" sz="700">
                <a:latin typeface="Meiryo UI" panose="020B0604030504040204" pitchFamily="50" charset="-128"/>
                <a:ea typeface="Meiryo UI" panose="020B0604030504040204" pitchFamily="50" charset="-128"/>
              </a:rPr>
              <a:t>によるデータ連携を可能とするシステム整備や、目的外利用の禁止等の制度的な課題などについては、「ベース・レジストリの指定について」に基づき適切に対応し、</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令和７年（</a:t>
            </a:r>
            <a:r>
              <a:rPr lang="en-US" altLang="ja-JP" sz="700">
                <a:latin typeface="Meiryo UI" panose="020B0604030504040204" pitchFamily="50" charset="-128"/>
                <a:ea typeface="Meiryo UI" panose="020B0604030504040204" pitchFamily="50" charset="-128"/>
              </a:rPr>
              <a:t>2025 </a:t>
            </a:r>
            <a:r>
              <a:rPr lang="ja-JP" altLang="en-US" sz="700">
                <a:latin typeface="Meiryo UI" panose="020B0604030504040204" pitchFamily="50" charset="-128"/>
                <a:ea typeface="Meiryo UI" panose="020B0604030504040204" pitchFamily="50" charset="-128"/>
              </a:rPr>
              <a:t>年）までの実装を目指す</a:t>
            </a:r>
          </a:p>
        </p:txBody>
      </p:sp>
      <p:sp>
        <p:nvSpPr>
          <p:cNvPr id="35" name="ホームベース 44">
            <a:extLst>
              <a:ext uri="{FF2B5EF4-FFF2-40B4-BE49-F238E27FC236}">
                <a16:creationId xmlns:a16="http://schemas.microsoft.com/office/drawing/2014/main" id="{1980D10F-B9B5-4E8D-A8B7-348D17E2AC2E}"/>
              </a:ext>
            </a:extLst>
          </p:cNvPr>
          <p:cNvSpPr/>
          <p:nvPr/>
        </p:nvSpPr>
        <p:spPr>
          <a:xfrm>
            <a:off x="2145153" y="3100707"/>
            <a:ext cx="236464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normAutofit lnSpcReduction="10000"/>
          </a:bodyP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一般的な市場の成立要件を踏まえたデータ取引市場の成立要件や課題、具体的な実装方策の方向性を明確化する</a:t>
            </a:r>
          </a:p>
        </p:txBody>
      </p:sp>
      <p:sp>
        <p:nvSpPr>
          <p:cNvPr id="36" name="ホームベース 44">
            <a:extLst>
              <a:ext uri="{FF2B5EF4-FFF2-40B4-BE49-F238E27FC236}">
                <a16:creationId xmlns:a16="http://schemas.microsoft.com/office/drawing/2014/main" id="{279C8426-E6CE-4DFE-9287-38600C2FA758}"/>
              </a:ext>
            </a:extLst>
          </p:cNvPr>
          <p:cNvSpPr/>
          <p:nvPr/>
        </p:nvSpPr>
        <p:spPr>
          <a:xfrm>
            <a:off x="4537710" y="4128996"/>
            <a:ext cx="454904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住所・土地、行政等のベース・レジストリについて、</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ユースケース、必要となる</a:t>
            </a:r>
            <a:r>
              <a:rPr lang="en-US" altLang="ja-JP" sz="700" dirty="0">
                <a:latin typeface="Meiryo UI" panose="020B0604030504040204" pitchFamily="50" charset="-128"/>
                <a:ea typeface="Meiryo UI" panose="020B0604030504040204" pitchFamily="50" charset="-128"/>
              </a:rPr>
              <a:t>ID</a:t>
            </a:r>
            <a:r>
              <a:rPr lang="ja-JP" altLang="en-US" sz="700" dirty="0">
                <a:latin typeface="Meiryo UI" panose="020B0604030504040204" pitchFamily="50" charset="-128"/>
                <a:ea typeface="Meiryo UI" panose="020B0604030504040204" pitchFamily="50" charset="-128"/>
              </a:rPr>
              <a:t>体系、基礎情報・属性情報・動態情報等を整理する</a:t>
            </a:r>
          </a:p>
        </p:txBody>
      </p:sp>
      <p:sp>
        <p:nvSpPr>
          <p:cNvPr id="38" name="正方形/長方形 37">
            <a:extLst>
              <a:ext uri="{FF2B5EF4-FFF2-40B4-BE49-F238E27FC236}">
                <a16:creationId xmlns:a16="http://schemas.microsoft.com/office/drawing/2014/main" id="{7425599A-078E-4308-8952-224E27C0E05D}"/>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第５　デジタル化の基本戦略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23" name="ホームベース 44">
            <a:extLst>
              <a:ext uri="{FF2B5EF4-FFF2-40B4-BE49-F238E27FC236}">
                <a16:creationId xmlns:a16="http://schemas.microsoft.com/office/drawing/2014/main" id="{02EF5727-C43C-4773-B044-190BC1EAD97D}"/>
              </a:ext>
            </a:extLst>
          </p:cNvPr>
          <p:cNvSpPr/>
          <p:nvPr/>
        </p:nvSpPr>
        <p:spPr>
          <a:xfrm>
            <a:off x="2145153" y="2347640"/>
            <a:ext cx="828759" cy="646331"/>
          </a:xfrm>
          <a:prstGeom prst="homePlate">
            <a:avLst>
              <a:gd name="adj" fmla="val 17237"/>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600" dirty="0">
                <a:latin typeface="Meiryo UI" panose="020B0604030504040204" pitchFamily="50" charset="-128"/>
                <a:ea typeface="Meiryo UI" panose="020B0604030504040204" pitchFamily="50" charset="-128"/>
              </a:rPr>
              <a:t>ルールの具体化に当たって参照できるガイダンス</a:t>
            </a: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プラットフォームにおけるデータ取扱いルールの実装ガイダンス</a:t>
            </a:r>
            <a:r>
              <a:rPr lang="en-US" altLang="ja-JP" sz="600" dirty="0">
                <a:latin typeface="Meiryo UI" panose="020B0604030504040204" pitchFamily="50" charset="-128"/>
                <a:ea typeface="Meiryo UI" panose="020B0604030504040204" pitchFamily="50" charset="-128"/>
              </a:rPr>
              <a:t>ver1.0)</a:t>
            </a:r>
            <a:r>
              <a:rPr lang="ja-JP" altLang="en-US" sz="600" dirty="0">
                <a:latin typeface="Meiryo UI" panose="020B0604030504040204" pitchFamily="50" charset="-128"/>
                <a:ea typeface="Meiryo UI" panose="020B0604030504040204" pitchFamily="50" charset="-128"/>
              </a:rPr>
              <a:t>を策定</a:t>
            </a:r>
          </a:p>
        </p:txBody>
      </p:sp>
      <p:sp>
        <p:nvSpPr>
          <p:cNvPr id="24" name="ホームベース 44">
            <a:extLst>
              <a:ext uri="{FF2B5EF4-FFF2-40B4-BE49-F238E27FC236}">
                <a16:creationId xmlns:a16="http://schemas.microsoft.com/office/drawing/2014/main" id="{B0C90ADA-9207-479F-A1FD-37F0E425F5C9}"/>
              </a:ext>
            </a:extLst>
          </p:cNvPr>
          <p:cNvSpPr/>
          <p:nvPr/>
        </p:nvSpPr>
        <p:spPr>
          <a:xfrm>
            <a:off x="2973912" y="2383343"/>
            <a:ext cx="6112841" cy="44914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準公共等の各分野において構築されるプラットフォームやデジタル田園都市国家構想において構築されるデータ連携基盤が備えるべきルールについて、 </a:t>
            </a:r>
            <a:endParaRPr lang="en-US" altLang="ja-JP" sz="800" dirty="0">
              <a:latin typeface="Meiryo UI" panose="020B0604030504040204" pitchFamily="50" charset="-128"/>
              <a:ea typeface="Meiryo UI" panose="020B0604030504040204" pitchFamily="50" charset="-128"/>
            </a:endParaRPr>
          </a:p>
          <a:p>
            <a:pPr marL="88900" indent="-88900" algn="ctr"/>
            <a:r>
              <a:rPr lang="ja-JP" altLang="en-US" sz="800" dirty="0">
                <a:latin typeface="Meiryo UI" panose="020B0604030504040204" pitchFamily="50" charset="-128"/>
                <a:ea typeface="Meiryo UI" panose="020B0604030504040204" pitchFamily="50" charset="-128"/>
              </a:rPr>
              <a:t>「プラットフォームにおけるデータ取扱いルールの実装ガイダンス</a:t>
            </a:r>
            <a:r>
              <a:rPr lang="en-US" altLang="ja-JP" sz="800" dirty="0">
                <a:latin typeface="Meiryo UI" panose="020B0604030504040204" pitchFamily="50" charset="-128"/>
                <a:ea typeface="Meiryo UI" panose="020B0604030504040204" pitchFamily="50" charset="-128"/>
              </a:rPr>
              <a:t>ver1.0</a:t>
            </a:r>
            <a:r>
              <a:rPr lang="ja-JP" altLang="en-US" sz="800" dirty="0">
                <a:latin typeface="Meiryo UI" panose="020B0604030504040204" pitchFamily="50" charset="-128"/>
                <a:ea typeface="Meiryo UI" panose="020B0604030504040204" pitchFamily="50" charset="-128"/>
              </a:rPr>
              <a:t>」を参照し検討を進める</a:t>
            </a:r>
          </a:p>
        </p:txBody>
      </p:sp>
      <p:sp>
        <p:nvSpPr>
          <p:cNvPr id="22" name="ホームベース 44">
            <a:extLst>
              <a:ext uri="{FF2B5EF4-FFF2-40B4-BE49-F238E27FC236}">
                <a16:creationId xmlns:a16="http://schemas.microsoft.com/office/drawing/2014/main" id="{45212007-220E-46C6-8B21-D78996D73FE3}"/>
              </a:ext>
            </a:extLst>
          </p:cNvPr>
          <p:cNvSpPr/>
          <p:nvPr/>
        </p:nvSpPr>
        <p:spPr>
          <a:xfrm>
            <a:off x="2145153" y="1152176"/>
            <a:ext cx="1259935" cy="26797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tIns="45720" rIns="36000" bIns="4572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トラストを確保した</a:t>
            </a:r>
            <a:r>
              <a:rPr lang="en-US" altLang="ja-JP" sz="600" dirty="0">
                <a:latin typeface="Meiryo UI" panose="020B0604030504040204" pitchFamily="50" charset="-128"/>
                <a:ea typeface="Meiryo UI" panose="020B0604030504040204" pitchFamily="50" charset="-128"/>
              </a:rPr>
              <a:t>DX</a:t>
            </a:r>
            <a:r>
              <a:rPr lang="ja-JP" altLang="en-US" sz="600" dirty="0">
                <a:latin typeface="Meiryo UI" panose="020B0604030504040204" pitchFamily="50" charset="-128"/>
                <a:ea typeface="Meiryo UI" panose="020B0604030504040204" pitchFamily="50" charset="-128"/>
              </a:rPr>
              <a:t>推進</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a:ea typeface="Meiryo UI"/>
              </a:rPr>
              <a:t>サブワーキンググループ</a:t>
            </a:r>
            <a:endParaRPr lang="en-US" altLang="ja-JP" sz="600" dirty="0">
              <a:latin typeface="Meiryo UI"/>
              <a:ea typeface="Meiryo UI"/>
            </a:endParaRPr>
          </a:p>
          <a:p>
            <a:pPr marL="88900" indent="-88900" algn="ctr"/>
            <a:r>
              <a:rPr lang="ja-JP" altLang="en-US" sz="600" dirty="0">
                <a:latin typeface="Meiryo UI"/>
                <a:ea typeface="Meiryo UI"/>
              </a:rPr>
              <a:t>における検討</a:t>
            </a:r>
            <a:endParaRPr lang="en-US" altLang="ja-JP" sz="600" dirty="0">
              <a:latin typeface="Meiryo UI"/>
              <a:ea typeface="Meiryo UI"/>
            </a:endParaRPr>
          </a:p>
        </p:txBody>
      </p:sp>
      <p:sp>
        <p:nvSpPr>
          <p:cNvPr id="30" name="ホームベース 44">
            <a:extLst>
              <a:ext uri="{FF2B5EF4-FFF2-40B4-BE49-F238E27FC236}">
                <a16:creationId xmlns:a16="http://schemas.microsoft.com/office/drawing/2014/main" id="{4AA974AE-A26A-4BE2-AEC8-679E48E07180}"/>
              </a:ext>
            </a:extLst>
          </p:cNvPr>
          <p:cNvSpPr/>
          <p:nvPr/>
        </p:nvSpPr>
        <p:spPr>
          <a:xfrm>
            <a:off x="2145154" y="1460269"/>
            <a:ext cx="2110898" cy="153326"/>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00" dirty="0">
                <a:latin typeface="Meiryo UI" panose="020B0604030504040204" pitchFamily="50" charset="-128"/>
                <a:ea typeface="Meiryo UI" panose="020B0604030504040204" pitchFamily="50" charset="-128"/>
              </a:rPr>
              <a:t>トラストニーズの把握・トラストレベルの分類等を行い、</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トラストポリシーの基本方針の取りまとめを行う</a:t>
            </a:r>
            <a:endParaRPr lang="en-US" altLang="ja-JP" sz="500" dirty="0">
              <a:latin typeface="Meiryo UI" panose="020B0604030504040204" pitchFamily="50" charset="-128"/>
              <a:ea typeface="Meiryo UI" panose="020B0604030504040204" pitchFamily="50" charset="-128"/>
            </a:endParaRPr>
          </a:p>
        </p:txBody>
      </p:sp>
      <p:sp>
        <p:nvSpPr>
          <p:cNvPr id="31" name="ホームベース 44">
            <a:extLst>
              <a:ext uri="{FF2B5EF4-FFF2-40B4-BE49-F238E27FC236}">
                <a16:creationId xmlns:a16="http://schemas.microsoft.com/office/drawing/2014/main" id="{4FDB6BB7-5329-417D-A488-BE5481B7EFDA}"/>
              </a:ext>
            </a:extLst>
          </p:cNvPr>
          <p:cNvSpPr/>
          <p:nvPr/>
        </p:nvSpPr>
        <p:spPr>
          <a:xfrm>
            <a:off x="4256052" y="1460269"/>
            <a:ext cx="4830701" cy="16466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a:latin typeface="Meiryo UI" panose="020B0604030504040204" pitchFamily="50" charset="-128"/>
                <a:ea typeface="Meiryo UI" panose="020B0604030504040204" pitchFamily="50" charset="-128"/>
              </a:rPr>
              <a:t>出口戦略の実証実施及びトラストポリシーの詳細設計を行い、</a:t>
            </a:r>
            <a:r>
              <a:rPr lang="en-US" altLang="ja-JP" sz="600">
                <a:latin typeface="Meiryo UI" panose="020B0604030504040204" pitchFamily="50" charset="-128"/>
                <a:ea typeface="Meiryo UI" panose="020B0604030504040204" pitchFamily="50" charset="-128"/>
              </a:rPr>
              <a:t>2020</a:t>
            </a:r>
            <a:r>
              <a:rPr lang="ja-JP" altLang="en-US" sz="600">
                <a:latin typeface="Meiryo UI" panose="020B0604030504040204" pitchFamily="50" charset="-128"/>
                <a:ea typeface="Meiryo UI" panose="020B0604030504040204" pitchFamily="50" charset="-128"/>
              </a:rPr>
              <a:t>年代早期の実装を目指す</a:t>
            </a:r>
          </a:p>
        </p:txBody>
      </p:sp>
      <p:sp>
        <p:nvSpPr>
          <p:cNvPr id="32" name="ホームベース 44">
            <a:extLst>
              <a:ext uri="{FF2B5EF4-FFF2-40B4-BE49-F238E27FC236}">
                <a16:creationId xmlns:a16="http://schemas.microsoft.com/office/drawing/2014/main" id="{6D99DC6F-D6B8-42CC-BA48-1511378D3BDC}"/>
              </a:ext>
            </a:extLst>
          </p:cNvPr>
          <p:cNvSpPr/>
          <p:nvPr/>
        </p:nvSpPr>
        <p:spPr>
          <a:xfrm>
            <a:off x="3413009" y="1152176"/>
            <a:ext cx="5673744" cy="267978"/>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同サブワーキンググループのアウトプットを踏まえ、デジタル臨時行政調査会と連携しての行政手続へのトラストサービスの活用推進</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及びマルチステークホルダーでの議論を通じた民間でのトラストサービス活用の推進に取り組む</a:t>
            </a:r>
            <a:endParaRPr lang="en-US" altLang="ja-JP" sz="7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4888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3A4C6608-F62A-4A0F-80DC-302ECB4CD6A3}"/>
              </a:ext>
            </a:extLst>
          </p:cNvPr>
          <p:cNvSpPr/>
          <p:nvPr/>
        </p:nvSpPr>
        <p:spPr>
          <a:xfrm>
            <a:off x="2148840" y="860612"/>
            <a:ext cx="838200" cy="5574735"/>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1516332376"/>
              </p:ext>
            </p:extLst>
          </p:nvPr>
        </p:nvGraphicFramePr>
        <p:xfrm>
          <a:off x="899894"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７．</a:t>
                      </a:r>
                      <a:r>
                        <a:rPr lang="en-US" altLang="ja-JP" sz="800" b="1" dirty="0">
                          <a:latin typeface="Meiryo UI" panose="020B0604030504040204" pitchFamily="50" charset="-128"/>
                          <a:ea typeface="Meiryo UI" panose="020B0604030504040204" pitchFamily="50" charset="-128"/>
                        </a:rPr>
                        <a:t>Web3.0</a:t>
                      </a:r>
                      <a:r>
                        <a:rPr lang="ja-JP" altLang="en-US" sz="800" b="1" dirty="0">
                          <a:latin typeface="Meiryo UI" panose="020B0604030504040204" pitchFamily="50" charset="-128"/>
                          <a:ea typeface="Meiryo UI" panose="020B0604030504040204" pitchFamily="50" charset="-128"/>
                        </a:rPr>
                        <a:t>の推進</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分散台帳技術（ブロックチェーン等）を用いたデジタル資産に関する研究開発・利用環境整備</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38" name="正方形/長方形 37">
            <a:extLst>
              <a:ext uri="{FF2B5EF4-FFF2-40B4-BE49-F238E27FC236}">
                <a16:creationId xmlns:a16="http://schemas.microsoft.com/office/drawing/2014/main" id="{7425599A-078E-4308-8952-224E27C0E05D}"/>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第５　デジタル化の基本戦略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13" name="ホームベース 44">
            <a:extLst>
              <a:ext uri="{FF2B5EF4-FFF2-40B4-BE49-F238E27FC236}">
                <a16:creationId xmlns:a16="http://schemas.microsoft.com/office/drawing/2014/main" id="{7B008A1E-3DAC-49B6-B832-5D9C82F6F143}"/>
              </a:ext>
            </a:extLst>
          </p:cNvPr>
          <p:cNvSpPr/>
          <p:nvPr/>
        </p:nvSpPr>
        <p:spPr>
          <a:xfrm>
            <a:off x="3232836" y="1105613"/>
            <a:ext cx="5870532" cy="1844581"/>
          </a:xfrm>
          <a:prstGeom prst="homePlate">
            <a:avLst>
              <a:gd name="adj" fmla="val 7703"/>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r>
              <a:rPr lang="en-US" altLang="ja-JP" sz="900" dirty="0">
                <a:latin typeface="Meiryo UI" panose="020B0604030504040204" pitchFamily="50" charset="-128"/>
                <a:ea typeface="Meiryo UI" panose="020B0604030504040204" pitchFamily="50" charset="-128"/>
              </a:rPr>
              <a:t>Web3.0</a:t>
            </a:r>
            <a:r>
              <a:rPr lang="ja-JP" altLang="en-US" sz="900" dirty="0">
                <a:latin typeface="Meiryo UI" panose="020B0604030504040204" pitchFamily="50" charset="-128"/>
                <a:ea typeface="Meiryo UI" panose="020B0604030504040204" pitchFamily="50" charset="-128"/>
              </a:rPr>
              <a:t>の推進に向けた環境整備</a:t>
            </a:r>
            <a:endParaRPr lang="en-US" altLang="ja-JP" sz="9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p:txBody>
      </p:sp>
      <p:sp>
        <p:nvSpPr>
          <p:cNvPr id="14" name="ホームベース 44">
            <a:extLst>
              <a:ext uri="{FF2B5EF4-FFF2-40B4-BE49-F238E27FC236}">
                <a16:creationId xmlns:a16="http://schemas.microsoft.com/office/drawing/2014/main" id="{B67BA9D8-E2EB-4799-A0C7-5484BE9B994F}"/>
              </a:ext>
            </a:extLst>
          </p:cNvPr>
          <p:cNvSpPr/>
          <p:nvPr/>
        </p:nvSpPr>
        <p:spPr>
          <a:xfrm>
            <a:off x="3232836" y="1422542"/>
            <a:ext cx="5870532" cy="836060"/>
          </a:xfrm>
          <a:prstGeom prst="homePlate">
            <a:avLst>
              <a:gd name="adj" fmla="val 11942"/>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デジタル資産に関する有識者会議、調査研究の実施</a:t>
            </a:r>
            <a:endParaRPr lang="en-US" altLang="ja-JP" sz="700" dirty="0">
              <a:latin typeface="Meiryo UI" panose="020B0604030504040204" pitchFamily="50" charset="-128"/>
              <a:ea typeface="Meiryo UI" panose="020B0604030504040204" pitchFamily="50" charset="-128"/>
            </a:endParaRPr>
          </a:p>
          <a:p>
            <a:pPr marL="88900" indent="-88900" algn="ctr"/>
            <a:r>
              <a:rPr lang="en-US" altLang="ja-JP" sz="700" dirty="0">
                <a:latin typeface="Meiryo UI" panose="020B0604030504040204" pitchFamily="50" charset="-128"/>
                <a:ea typeface="Meiryo UI" panose="020B0604030504040204" pitchFamily="50" charset="-128"/>
              </a:rPr>
              <a:t>NFT</a:t>
            </a:r>
            <a:r>
              <a:rPr lang="ja-JP" altLang="en-US" sz="700" dirty="0">
                <a:latin typeface="Meiryo UI" panose="020B0604030504040204" pitchFamily="50" charset="-128"/>
                <a:ea typeface="Meiryo UI" panose="020B0604030504040204" pitchFamily="50" charset="-128"/>
              </a:rPr>
              <a:t>やガバナンストークンを含むデジタル資産の発行・保有に係る課題の把握</a:t>
            </a:r>
          </a:p>
        </p:txBody>
      </p:sp>
      <p:sp>
        <p:nvSpPr>
          <p:cNvPr id="15" name="ホームベース 44">
            <a:extLst>
              <a:ext uri="{FF2B5EF4-FFF2-40B4-BE49-F238E27FC236}">
                <a16:creationId xmlns:a16="http://schemas.microsoft.com/office/drawing/2014/main" id="{9B08F242-1C67-45ED-823D-5BAA228075AB}"/>
              </a:ext>
            </a:extLst>
          </p:cNvPr>
          <p:cNvSpPr/>
          <p:nvPr/>
        </p:nvSpPr>
        <p:spPr>
          <a:xfrm>
            <a:off x="3232836" y="2318219"/>
            <a:ext cx="587053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分散型アイデンティティの利用環境整備</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スマートコントラクトと</a:t>
            </a:r>
            <a:r>
              <a:rPr lang="en-US" altLang="ja-JP" sz="700" dirty="0">
                <a:latin typeface="Meiryo UI" panose="020B0604030504040204" pitchFamily="50" charset="-128"/>
                <a:ea typeface="Meiryo UI" panose="020B0604030504040204" pitchFamily="50" charset="-128"/>
              </a:rPr>
              <a:t>DAO</a:t>
            </a:r>
            <a:r>
              <a:rPr lang="ja-JP" altLang="en-US" sz="700" dirty="0">
                <a:latin typeface="Meiryo UI" panose="020B0604030504040204" pitchFamily="50" charset="-128"/>
                <a:ea typeface="Meiryo UI" panose="020B0604030504040204" pitchFamily="50" charset="-128"/>
              </a:rPr>
              <a:t>の法的位置付けの整理</a:t>
            </a:r>
          </a:p>
        </p:txBody>
      </p:sp>
      <p:sp>
        <p:nvSpPr>
          <p:cNvPr id="16" name="ホームベース 44">
            <a:extLst>
              <a:ext uri="{FF2B5EF4-FFF2-40B4-BE49-F238E27FC236}">
                <a16:creationId xmlns:a16="http://schemas.microsoft.com/office/drawing/2014/main" id="{5498F5A4-6A32-469E-A311-16728F98B665}"/>
              </a:ext>
            </a:extLst>
          </p:cNvPr>
          <p:cNvSpPr/>
          <p:nvPr/>
        </p:nvSpPr>
        <p:spPr>
          <a:xfrm>
            <a:off x="3232836" y="2668550"/>
            <a:ext cx="5870532" cy="198322"/>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デジタル資産・分散台帳技術の活用へ向けた環境整備・人材育成</a:t>
            </a:r>
          </a:p>
        </p:txBody>
      </p:sp>
      <p:sp>
        <p:nvSpPr>
          <p:cNvPr id="17" name="ホームベース 44">
            <a:extLst>
              <a:ext uri="{FF2B5EF4-FFF2-40B4-BE49-F238E27FC236}">
                <a16:creationId xmlns:a16="http://schemas.microsoft.com/office/drawing/2014/main" id="{FD6B93F1-2F1A-4672-AFDA-B0DE77BD51F6}"/>
              </a:ext>
            </a:extLst>
          </p:cNvPr>
          <p:cNvSpPr/>
          <p:nvPr/>
        </p:nvSpPr>
        <p:spPr>
          <a:xfrm>
            <a:off x="3232836" y="1422543"/>
            <a:ext cx="490775" cy="27276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調査研究</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の開始</a:t>
            </a:r>
            <a:endParaRPr lang="en-US" altLang="ja-JP" sz="700" dirty="0">
              <a:latin typeface="Meiryo UI" panose="020B0604030504040204" pitchFamily="50" charset="-128"/>
              <a:ea typeface="Meiryo UI" panose="020B0604030504040204" pitchFamily="50" charset="-128"/>
            </a:endParaRPr>
          </a:p>
        </p:txBody>
      </p:sp>
      <p:sp>
        <p:nvSpPr>
          <p:cNvPr id="18" name="ホームベース 44">
            <a:extLst>
              <a:ext uri="{FF2B5EF4-FFF2-40B4-BE49-F238E27FC236}">
                <a16:creationId xmlns:a16="http://schemas.microsoft.com/office/drawing/2014/main" id="{65DE12C8-E9A5-4D67-AB7E-27D42B745663}"/>
              </a:ext>
            </a:extLst>
          </p:cNvPr>
          <p:cNvSpPr/>
          <p:nvPr/>
        </p:nvSpPr>
        <p:spPr>
          <a:xfrm>
            <a:off x="3232836" y="1695313"/>
            <a:ext cx="941027" cy="563289"/>
          </a:xfrm>
          <a:prstGeom prst="homePlate">
            <a:avLst>
              <a:gd name="adj" fmla="val 20978"/>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課題の把握と</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対応の検討</a:t>
            </a:r>
          </a:p>
        </p:txBody>
      </p:sp>
      <p:sp>
        <p:nvSpPr>
          <p:cNvPr id="19" name="ホームベース 44">
            <a:extLst>
              <a:ext uri="{FF2B5EF4-FFF2-40B4-BE49-F238E27FC236}">
                <a16:creationId xmlns:a16="http://schemas.microsoft.com/office/drawing/2014/main" id="{3B65B9D6-3BA0-4F71-BA76-B5E7B27A0183}"/>
              </a:ext>
            </a:extLst>
          </p:cNvPr>
          <p:cNvSpPr/>
          <p:nvPr/>
        </p:nvSpPr>
        <p:spPr>
          <a:xfrm>
            <a:off x="3232836" y="2002932"/>
            <a:ext cx="839949" cy="200950"/>
          </a:xfrm>
          <a:prstGeom prst="homePlate">
            <a:avLst>
              <a:gd name="adj" fmla="val 1633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法的位置付けの整理</a:t>
            </a:r>
          </a:p>
        </p:txBody>
      </p:sp>
    </p:spTree>
    <p:extLst>
      <p:ext uri="{BB962C8B-B14F-4D97-AF65-F5344CB8AC3E}">
        <p14:creationId xmlns:p14="http://schemas.microsoft.com/office/powerpoint/2010/main" val="1946552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a:extLst>
              <a:ext uri="{FF2B5EF4-FFF2-40B4-BE49-F238E27FC236}">
                <a16:creationId xmlns:a16="http://schemas.microsoft.com/office/drawing/2014/main" id="{F89C5F46-BEE1-4318-BAA1-3E49BC25CF6F}"/>
              </a:ext>
            </a:extLst>
          </p:cNvPr>
          <p:cNvSpPr/>
          <p:nvPr/>
        </p:nvSpPr>
        <p:spPr>
          <a:xfrm>
            <a:off x="2111068" y="867334"/>
            <a:ext cx="841148" cy="5568013"/>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639185048"/>
              </p:ext>
            </p:extLst>
          </p:nvPr>
        </p:nvGraphicFramePr>
        <p:xfrm>
          <a:off x="878500"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１．国民に対する行政サービスのデジタル化施策</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solidFill>
                            <a:schemeClr val="tx1"/>
                          </a:solidFill>
                          <a:latin typeface="Meiryo UI" panose="020B0604030504040204" pitchFamily="50" charset="-128"/>
                          <a:ea typeface="Meiryo UI" panose="020B0604030504040204" pitchFamily="50" charset="-128"/>
                        </a:rPr>
                        <a:t>（１）国・地方公共団体・民間を通じたトータルデザイン</a:t>
                      </a:r>
                      <a:endParaRPr lang="en-US" altLang="ja-JP" sz="8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（２）新型コロナウイルス感染症対策など緊急時の行政サービスのデジタル化</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②特定公的給付制度の活用及び公金受取口座の登録・利用の推進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（３）マイナンバー制度の利活用の推進</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マイナンバー制度における情報連携の拡大</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各種免許・国家資格等のデジタル化の推進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54">
            <a:extLst>
              <a:ext uri="{FF2B5EF4-FFF2-40B4-BE49-F238E27FC236}">
                <a16:creationId xmlns:a16="http://schemas.microsoft.com/office/drawing/2014/main" id="{B07DD9C9-3D60-4903-B9A1-8D0854556032}"/>
              </a:ext>
            </a:extLst>
          </p:cNvPr>
          <p:cNvSpPr/>
          <p:nvPr/>
        </p:nvSpPr>
        <p:spPr>
          <a:xfrm>
            <a:off x="2134499" y="3943052"/>
            <a:ext cx="3160013" cy="64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endParaRPr lang="en-US" altLang="ja-JP" sz="900">
              <a:solidFill>
                <a:prstClr val="black"/>
              </a:solidFill>
              <a:latin typeface="Meiryo UI" panose="020B0604030504040204" pitchFamily="50" charset="-128"/>
              <a:ea typeface="Meiryo UI" panose="020B0604030504040204" pitchFamily="50" charset="-128"/>
            </a:endParaRPr>
          </a:p>
          <a:p>
            <a:pPr marL="88900" lvl="0" indent="-88900" algn="ctr"/>
            <a:r>
              <a:rPr lang="ja-JP" altLang="en-US" sz="900">
                <a:solidFill>
                  <a:prstClr val="black"/>
                </a:solidFill>
                <a:latin typeface="Meiryo UI" panose="020B0604030504040204" pitchFamily="50" charset="-128"/>
                <a:ea typeface="Meiryo UI" panose="020B0604030504040204" pitchFamily="50" charset="-128"/>
              </a:rPr>
              <a:t>施行準備（政省令、システム対応等）</a:t>
            </a:r>
            <a:endParaRPr lang="en-US" altLang="ja-JP" sz="900">
              <a:solidFill>
                <a:prstClr val="black"/>
              </a:solidFill>
              <a:latin typeface="Meiryo UI" panose="020B0604030504040204" pitchFamily="50" charset="-128"/>
              <a:ea typeface="Meiryo UI" panose="020B0604030504040204" pitchFamily="50" charset="-128"/>
            </a:endParaRPr>
          </a:p>
          <a:p>
            <a:pPr marL="88900" lvl="0" indent="-88900" algn="ctr"/>
            <a:endParaRPr lang="ja-JP" altLang="en-US" sz="900">
              <a:solidFill>
                <a:prstClr val="black"/>
              </a:solidFill>
              <a:latin typeface="Meiryo UI" panose="020B0604030504040204" pitchFamily="50" charset="-128"/>
              <a:ea typeface="Meiryo UI" panose="020B0604030504040204" pitchFamily="50" charset="-128"/>
            </a:endParaRPr>
          </a:p>
        </p:txBody>
      </p:sp>
      <p:sp>
        <p:nvSpPr>
          <p:cNvPr id="6" name="ホームベース 55">
            <a:extLst>
              <a:ext uri="{FF2B5EF4-FFF2-40B4-BE49-F238E27FC236}">
                <a16:creationId xmlns:a16="http://schemas.microsoft.com/office/drawing/2014/main" id="{8AC0402E-B4AE-4601-A3A0-E1EE01305A0F}"/>
              </a:ext>
            </a:extLst>
          </p:cNvPr>
          <p:cNvSpPr/>
          <p:nvPr/>
        </p:nvSpPr>
        <p:spPr>
          <a:xfrm>
            <a:off x="2945016" y="3943810"/>
            <a:ext cx="6115426" cy="21548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dirty="0">
                <a:solidFill>
                  <a:prstClr val="black"/>
                </a:solidFill>
                <a:latin typeface="Meiryo UI" panose="020B0604030504040204" pitchFamily="50" charset="-128"/>
                <a:ea typeface="Meiryo UI" panose="020B0604030504040204" pitchFamily="50" charset="-128"/>
              </a:rPr>
              <a:t>マイナポータルからの登録開始</a:t>
            </a:r>
          </a:p>
        </p:txBody>
      </p:sp>
      <p:sp>
        <p:nvSpPr>
          <p:cNvPr id="7" name="ホームベース 56">
            <a:extLst>
              <a:ext uri="{FF2B5EF4-FFF2-40B4-BE49-F238E27FC236}">
                <a16:creationId xmlns:a16="http://schemas.microsoft.com/office/drawing/2014/main" id="{12A10EA6-E4C2-46B7-85D5-1ACA93C3AF4B}"/>
              </a:ext>
            </a:extLst>
          </p:cNvPr>
          <p:cNvSpPr/>
          <p:nvPr/>
        </p:nvSpPr>
        <p:spPr>
          <a:xfrm>
            <a:off x="5294515" y="4162926"/>
            <a:ext cx="3787459" cy="21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solidFill>
                  <a:prstClr val="black"/>
                </a:solidFill>
                <a:latin typeface="Meiryo UI" panose="020B0604030504040204" pitchFamily="50" charset="-128"/>
                <a:ea typeface="Meiryo UI" panose="020B0604030504040204" pitchFamily="50" charset="-128"/>
              </a:rPr>
              <a:t>順次金融機関からの登録開始</a:t>
            </a:r>
          </a:p>
        </p:txBody>
      </p:sp>
      <p:sp>
        <p:nvSpPr>
          <p:cNvPr id="8" name="ホームベース 57">
            <a:extLst>
              <a:ext uri="{FF2B5EF4-FFF2-40B4-BE49-F238E27FC236}">
                <a16:creationId xmlns:a16="http://schemas.microsoft.com/office/drawing/2014/main" id="{DB1D1ED0-27A0-4A29-939C-CDB2B1430695}"/>
              </a:ext>
            </a:extLst>
          </p:cNvPr>
          <p:cNvSpPr/>
          <p:nvPr/>
        </p:nvSpPr>
        <p:spPr>
          <a:xfrm>
            <a:off x="3759806" y="4378926"/>
            <a:ext cx="5322168" cy="21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solidFill>
                  <a:prstClr val="black"/>
                </a:solidFill>
                <a:latin typeface="Meiryo UI" panose="020B0604030504040204" pitchFamily="50" charset="-128"/>
                <a:ea typeface="Meiryo UI" panose="020B0604030504040204" pitchFamily="50" charset="-128"/>
              </a:rPr>
              <a:t>各種事務での登録口座情報の利用開始</a:t>
            </a:r>
          </a:p>
        </p:txBody>
      </p:sp>
      <p:sp>
        <p:nvSpPr>
          <p:cNvPr id="11" name="ホームベース 55">
            <a:extLst>
              <a:ext uri="{FF2B5EF4-FFF2-40B4-BE49-F238E27FC236}">
                <a16:creationId xmlns:a16="http://schemas.microsoft.com/office/drawing/2014/main" id="{D3B55E8C-56E7-477E-9718-4C23E8032A14}"/>
              </a:ext>
            </a:extLst>
          </p:cNvPr>
          <p:cNvSpPr/>
          <p:nvPr/>
        </p:nvSpPr>
        <p:spPr>
          <a:xfrm>
            <a:off x="2134499" y="3714040"/>
            <a:ext cx="6933200" cy="19235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solidFill>
                  <a:prstClr val="black"/>
                </a:solidFill>
                <a:latin typeface="Meiryo UI" panose="020B0604030504040204" pitchFamily="50" charset="-128"/>
                <a:ea typeface="Meiryo UI" panose="020B0604030504040204" pitchFamily="50" charset="-128"/>
              </a:rPr>
              <a:t>緊急時の給付金の給付事務へのマイナンバー利用</a:t>
            </a:r>
          </a:p>
        </p:txBody>
      </p:sp>
      <p:sp>
        <p:nvSpPr>
          <p:cNvPr id="13" name="正方形/長方形 12">
            <a:extLst>
              <a:ext uri="{FF2B5EF4-FFF2-40B4-BE49-F238E27FC236}">
                <a16:creationId xmlns:a16="http://schemas.microsoft.com/office/drawing/2014/main" id="{9439DBAA-4B48-42BB-BB27-5809BDAA726D}"/>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14" name="ホームベース 52">
            <a:extLst>
              <a:ext uri="{FF2B5EF4-FFF2-40B4-BE49-F238E27FC236}">
                <a16:creationId xmlns:a16="http://schemas.microsoft.com/office/drawing/2014/main" id="{C60BF345-5C5A-4424-8C1D-EC0859BA87AC}"/>
              </a:ext>
            </a:extLst>
          </p:cNvPr>
          <p:cNvSpPr/>
          <p:nvPr/>
        </p:nvSpPr>
        <p:spPr>
          <a:xfrm>
            <a:off x="2134499" y="5831840"/>
            <a:ext cx="810579" cy="288000"/>
          </a:xfrm>
          <a:prstGeom prst="homePlate">
            <a:avLst>
              <a:gd name="adj" fmla="val 32926"/>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調査・研究</a:t>
            </a:r>
          </a:p>
        </p:txBody>
      </p:sp>
      <p:sp>
        <p:nvSpPr>
          <p:cNvPr id="15" name="ホームベース 53">
            <a:extLst>
              <a:ext uri="{FF2B5EF4-FFF2-40B4-BE49-F238E27FC236}">
                <a16:creationId xmlns:a16="http://schemas.microsoft.com/office/drawing/2014/main" id="{8B7F24E2-FB4F-4FAA-8D90-E15AFCAC496F}"/>
              </a:ext>
            </a:extLst>
          </p:cNvPr>
          <p:cNvSpPr/>
          <p:nvPr/>
        </p:nvSpPr>
        <p:spPr>
          <a:xfrm>
            <a:off x="2991533" y="5831840"/>
            <a:ext cx="3562776" cy="288000"/>
          </a:xfrm>
          <a:prstGeom prst="homePlate">
            <a:avLst>
              <a:gd name="adj" fmla="val 46731"/>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システム設計・開発</a:t>
            </a:r>
          </a:p>
        </p:txBody>
      </p:sp>
      <p:sp>
        <p:nvSpPr>
          <p:cNvPr id="18" name="ホームベース 53">
            <a:extLst>
              <a:ext uri="{FF2B5EF4-FFF2-40B4-BE49-F238E27FC236}">
                <a16:creationId xmlns:a16="http://schemas.microsoft.com/office/drawing/2014/main" id="{9C6460F3-A3B6-4E63-A62E-3ECD6A215AC9}"/>
              </a:ext>
            </a:extLst>
          </p:cNvPr>
          <p:cNvSpPr/>
          <p:nvPr/>
        </p:nvSpPr>
        <p:spPr>
          <a:xfrm>
            <a:off x="6569398" y="5831840"/>
            <a:ext cx="2502802" cy="288000"/>
          </a:xfrm>
          <a:prstGeom prst="homePlate">
            <a:avLst>
              <a:gd name="adj" fmla="val 43970"/>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デジタル化の開始</a:t>
            </a:r>
          </a:p>
        </p:txBody>
      </p:sp>
      <p:sp>
        <p:nvSpPr>
          <p:cNvPr id="19" name="ホームベース 42">
            <a:extLst>
              <a:ext uri="{FF2B5EF4-FFF2-40B4-BE49-F238E27FC236}">
                <a16:creationId xmlns:a16="http://schemas.microsoft.com/office/drawing/2014/main" id="{B9A8300D-DA0D-40A8-A80F-D2B0A7B329F1}"/>
              </a:ext>
            </a:extLst>
          </p:cNvPr>
          <p:cNvSpPr/>
          <p:nvPr/>
        </p:nvSpPr>
        <p:spPr>
          <a:xfrm>
            <a:off x="5552769" y="5278280"/>
            <a:ext cx="3507673" cy="396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2064" indent="-82064" algn="ctr">
              <a:defRPr/>
            </a:pPr>
            <a:r>
              <a:rPr lang="ja-JP" altLang="en-US" sz="900">
                <a:latin typeface="Meiryo UI" panose="020B0604030504040204" pitchFamily="50" charset="-128"/>
                <a:ea typeface="Meiryo UI" panose="020B0604030504040204" pitchFamily="50" charset="-128"/>
              </a:rPr>
              <a:t>システム等の整備、</a:t>
            </a:r>
            <a:endParaRPr lang="en-US" altLang="ja-JP" sz="900">
              <a:latin typeface="Meiryo UI" panose="020B0604030504040204" pitchFamily="50" charset="-128"/>
              <a:ea typeface="Meiryo UI" panose="020B0604030504040204" pitchFamily="50" charset="-128"/>
            </a:endParaRPr>
          </a:p>
          <a:p>
            <a:pPr marL="82064" indent="-82064" algn="ctr">
              <a:defRPr/>
            </a:pPr>
            <a:r>
              <a:rPr lang="ja-JP" altLang="en-US" sz="900">
                <a:latin typeface="Meiryo UI" panose="020B0604030504040204" pitchFamily="50" charset="-128"/>
                <a:ea typeface="Meiryo UI" panose="020B0604030504040204" pitchFamily="50" charset="-128"/>
              </a:rPr>
              <a:t>新たな制度の施行</a:t>
            </a:r>
          </a:p>
        </p:txBody>
      </p:sp>
      <p:sp>
        <p:nvSpPr>
          <p:cNvPr id="20" name="ホームベース 33">
            <a:extLst>
              <a:ext uri="{FF2B5EF4-FFF2-40B4-BE49-F238E27FC236}">
                <a16:creationId xmlns:a16="http://schemas.microsoft.com/office/drawing/2014/main" id="{FA4E5534-03DC-4B0A-8F9E-330FBD41E2C6}"/>
              </a:ext>
            </a:extLst>
          </p:cNvPr>
          <p:cNvSpPr/>
          <p:nvPr/>
        </p:nvSpPr>
        <p:spPr>
          <a:xfrm>
            <a:off x="3763591" y="5287135"/>
            <a:ext cx="1767646" cy="396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2064" indent="-82064" algn="ctr">
              <a:defRPr/>
            </a:pPr>
            <a:r>
              <a:rPr lang="ja-JP" altLang="en-US" sz="900" dirty="0">
                <a:latin typeface="Meiryo UI" panose="020B0604030504040204" pitchFamily="50" charset="-128"/>
                <a:ea typeface="Meiryo UI" panose="020B0604030504040204" pitchFamily="50" charset="-128"/>
              </a:rPr>
              <a:t>法案提出など</a:t>
            </a:r>
            <a:endParaRPr lang="en-US" altLang="ja-JP" sz="900" dirty="0">
              <a:latin typeface="Meiryo UI" panose="020B0604030504040204" pitchFamily="50" charset="-128"/>
              <a:ea typeface="Meiryo UI" panose="020B0604030504040204" pitchFamily="50" charset="-128"/>
            </a:endParaRPr>
          </a:p>
          <a:p>
            <a:pPr marL="82064" indent="-82064" algn="ctr">
              <a:defRPr/>
            </a:pPr>
            <a:r>
              <a:rPr lang="ja-JP" altLang="en-US" sz="900" dirty="0">
                <a:latin typeface="Meiryo UI" panose="020B0604030504040204" pitchFamily="50" charset="-128"/>
                <a:ea typeface="Meiryo UI" panose="020B0604030504040204" pitchFamily="50" charset="-128"/>
              </a:rPr>
              <a:t>法令の整備</a:t>
            </a:r>
            <a:endParaRPr lang="en-US" altLang="ja-JP" sz="900" dirty="0">
              <a:latin typeface="Meiryo UI" panose="020B0604030504040204" pitchFamily="50" charset="-128"/>
              <a:ea typeface="Meiryo UI" panose="020B0604030504040204" pitchFamily="50" charset="-128"/>
            </a:endParaRPr>
          </a:p>
        </p:txBody>
      </p:sp>
      <p:sp>
        <p:nvSpPr>
          <p:cNvPr id="21" name="ホームベース 33">
            <a:extLst>
              <a:ext uri="{FF2B5EF4-FFF2-40B4-BE49-F238E27FC236}">
                <a16:creationId xmlns:a16="http://schemas.microsoft.com/office/drawing/2014/main" id="{9EE288A9-EBF4-48DE-84A9-BC1D51664833}"/>
              </a:ext>
            </a:extLst>
          </p:cNvPr>
          <p:cNvSpPr/>
          <p:nvPr/>
        </p:nvSpPr>
        <p:spPr>
          <a:xfrm>
            <a:off x="2137503" y="5287134"/>
            <a:ext cx="1604542" cy="396000"/>
          </a:xfrm>
          <a:prstGeom prst="homePlate">
            <a:avLst>
              <a:gd name="adj" fmla="val 27533"/>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2064" indent="-82064" algn="ctr">
              <a:defRPr/>
            </a:pPr>
            <a:r>
              <a:rPr lang="ja-JP" altLang="en-US" sz="800" dirty="0">
                <a:latin typeface="Meiryo UI" panose="020B0604030504040204" pitchFamily="50" charset="-128"/>
                <a:ea typeface="Meiryo UI" panose="020B0604030504040204" pitchFamily="50" charset="-128"/>
              </a:rPr>
              <a:t>行政手続等の精査及び</a:t>
            </a:r>
            <a:endParaRPr lang="en-US" altLang="ja-JP" sz="800" dirty="0">
              <a:latin typeface="Meiryo UI" panose="020B0604030504040204" pitchFamily="50" charset="-128"/>
              <a:ea typeface="Meiryo UI" panose="020B0604030504040204" pitchFamily="50" charset="-128"/>
            </a:endParaRPr>
          </a:p>
          <a:p>
            <a:pPr marL="82064" indent="-82064" algn="ctr">
              <a:defRPr/>
            </a:pPr>
            <a:r>
              <a:rPr lang="ja-JP" altLang="en-US" sz="800" dirty="0">
                <a:latin typeface="Meiryo UI" panose="020B0604030504040204" pitchFamily="50" charset="-128"/>
                <a:ea typeface="Meiryo UI" panose="020B0604030504040204" pitchFamily="50" charset="-128"/>
              </a:rPr>
              <a:t>関係省庁における制度等</a:t>
            </a:r>
            <a:endParaRPr lang="en-US" altLang="ja-JP" sz="800" dirty="0">
              <a:latin typeface="Meiryo UI" panose="020B0604030504040204" pitchFamily="50" charset="-128"/>
              <a:ea typeface="Meiryo UI" panose="020B0604030504040204" pitchFamily="50" charset="-128"/>
            </a:endParaRPr>
          </a:p>
          <a:p>
            <a:pPr marL="82064" indent="-82064" algn="ctr">
              <a:defRPr/>
            </a:pPr>
            <a:r>
              <a:rPr lang="ja-JP" altLang="en-US" sz="800" dirty="0">
                <a:latin typeface="Meiryo UI" panose="020B0604030504040204" pitchFamily="50" charset="-128"/>
                <a:ea typeface="Meiryo UI" panose="020B0604030504040204" pitchFamily="50" charset="-128"/>
              </a:rPr>
              <a:t>の見直し検討</a:t>
            </a:r>
            <a:endParaRPr lang="en-US" altLang="ja-JP" sz="800" dirty="0">
              <a:latin typeface="Meiryo UI" panose="020B0604030504040204" pitchFamily="50" charset="-128"/>
              <a:ea typeface="Meiryo UI" panose="020B0604030504040204" pitchFamily="50" charset="-128"/>
            </a:endParaRPr>
          </a:p>
        </p:txBody>
      </p:sp>
      <p:grpSp>
        <p:nvGrpSpPr>
          <p:cNvPr id="17" name="グループ化 16">
            <a:extLst>
              <a:ext uri="{FF2B5EF4-FFF2-40B4-BE49-F238E27FC236}">
                <a16:creationId xmlns:a16="http://schemas.microsoft.com/office/drawing/2014/main" id="{6AE83EE3-B8FB-4696-AF75-8A4369807DDE}"/>
              </a:ext>
            </a:extLst>
          </p:cNvPr>
          <p:cNvGrpSpPr/>
          <p:nvPr/>
        </p:nvGrpSpPr>
        <p:grpSpPr>
          <a:xfrm>
            <a:off x="2148339" y="1314997"/>
            <a:ext cx="6900455" cy="1713692"/>
            <a:chOff x="1921986" y="2274649"/>
            <a:chExt cx="6413623" cy="1713692"/>
          </a:xfrm>
        </p:grpSpPr>
        <p:sp>
          <p:nvSpPr>
            <p:cNvPr id="22" name="ホームベース 42">
              <a:extLst>
                <a:ext uri="{FF2B5EF4-FFF2-40B4-BE49-F238E27FC236}">
                  <a16:creationId xmlns:a16="http://schemas.microsoft.com/office/drawing/2014/main" id="{2B5DDB57-7C74-4C96-A136-64E4D5E68A36}"/>
                </a:ext>
              </a:extLst>
            </p:cNvPr>
            <p:cNvSpPr/>
            <p:nvPr/>
          </p:nvSpPr>
          <p:spPr>
            <a:xfrm>
              <a:off x="1921986" y="2274649"/>
              <a:ext cx="6413623" cy="1713692"/>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2064" indent="-82064" algn="ctr">
                <a:defRPr/>
              </a:pPr>
              <a:r>
                <a:rPr lang="ja-JP" altLang="en-US" sz="900" dirty="0">
                  <a:latin typeface="Meiryo UI" panose="020B0604030504040204" pitchFamily="50" charset="-128"/>
                  <a:ea typeface="Meiryo UI" panose="020B0604030504040204" pitchFamily="50" charset="-128"/>
                </a:rPr>
                <a:t>令和７年度を当面の実装ターゲットとし、アーキテクチャの将来像を制度、システムの両面から検討</a:t>
              </a:r>
              <a:endParaRPr lang="en-US" altLang="ja-JP" sz="900" dirty="0">
                <a:latin typeface="Meiryo UI" panose="020B0604030504040204" pitchFamily="50" charset="-128"/>
                <a:ea typeface="Meiryo UI" panose="020B0604030504040204" pitchFamily="50" charset="-128"/>
              </a:endParaRPr>
            </a:p>
          </p:txBody>
        </p:sp>
        <p:sp>
          <p:nvSpPr>
            <p:cNvPr id="24" name="ホームベース 56">
              <a:extLst>
                <a:ext uri="{FF2B5EF4-FFF2-40B4-BE49-F238E27FC236}">
                  <a16:creationId xmlns:a16="http://schemas.microsoft.com/office/drawing/2014/main" id="{8452C1A1-BEE7-4C3C-8796-71CCEF22C971}"/>
                </a:ext>
              </a:extLst>
            </p:cNvPr>
            <p:cNvSpPr/>
            <p:nvPr/>
          </p:nvSpPr>
          <p:spPr>
            <a:xfrm>
              <a:off x="2052979" y="2564384"/>
              <a:ext cx="6151636" cy="1306834"/>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dirty="0">
                  <a:latin typeface="Meiryo UI" panose="020B0604030504040204" pitchFamily="50" charset="-128"/>
                  <a:ea typeface="Meiryo UI" panose="020B0604030504040204" pitchFamily="50" charset="-128"/>
                </a:rPr>
                <a:t>情報連携の基盤（公共サービスメッシュ）の検討</a:t>
              </a:r>
              <a:endParaRPr lang="en-US" altLang="ja-JP" sz="900" dirty="0">
                <a:latin typeface="Meiryo UI" panose="020B0604030504040204" pitchFamily="50" charset="-128"/>
                <a:ea typeface="Meiryo UI" panose="020B0604030504040204" pitchFamily="50" charset="-128"/>
              </a:endParaRPr>
            </a:p>
            <a:p>
              <a:pPr marL="88900" lvl="0" indent="-88900"/>
              <a:endParaRPr lang="ja-JP" altLang="en-US" sz="900" dirty="0">
                <a:solidFill>
                  <a:srgbClr val="FF0000"/>
                </a:solidFill>
                <a:latin typeface="Meiryo UI" panose="020B0604030504040204" pitchFamily="50" charset="-128"/>
                <a:ea typeface="Meiryo UI" panose="020B0604030504040204" pitchFamily="50" charset="-128"/>
              </a:endParaRPr>
            </a:p>
          </p:txBody>
        </p:sp>
        <p:sp>
          <p:nvSpPr>
            <p:cNvPr id="25" name="ホームベース 56">
              <a:extLst>
                <a:ext uri="{FF2B5EF4-FFF2-40B4-BE49-F238E27FC236}">
                  <a16:creationId xmlns:a16="http://schemas.microsoft.com/office/drawing/2014/main" id="{F7D24868-12A2-4804-BF53-EC98A3C592AF}"/>
                </a:ext>
              </a:extLst>
            </p:cNvPr>
            <p:cNvSpPr/>
            <p:nvPr/>
          </p:nvSpPr>
          <p:spPr>
            <a:xfrm>
              <a:off x="2645991" y="2854367"/>
              <a:ext cx="1506550" cy="933337"/>
            </a:xfrm>
            <a:prstGeom prst="homePlate">
              <a:avLst>
                <a:gd name="adj" fmla="val 29056"/>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dirty="0">
                  <a:latin typeface="Meiryo UI" panose="020B0604030504040204" pitchFamily="50" charset="-128"/>
                  <a:ea typeface="Meiryo UI" panose="020B0604030504040204" pitchFamily="50" charset="-128"/>
                </a:rPr>
                <a:t>ガバメントクラウド上での</a:t>
              </a:r>
              <a:endParaRPr lang="en-US" altLang="ja-JP" sz="900" dirty="0">
                <a:latin typeface="Meiryo UI" panose="020B0604030504040204" pitchFamily="50" charset="-128"/>
                <a:ea typeface="Meiryo UI" panose="020B0604030504040204" pitchFamily="50" charset="-128"/>
              </a:endParaRPr>
            </a:p>
            <a:p>
              <a:pPr marL="88900" lvl="0" indent="-88900" algn="ctr">
                <a:spcAft>
                  <a:spcPts val="600"/>
                </a:spcAft>
              </a:pPr>
              <a:r>
                <a:rPr lang="ja-JP" altLang="en-US" sz="900" dirty="0">
                  <a:latin typeface="Meiryo UI" panose="020B0604030504040204" pitchFamily="50" charset="-128"/>
                  <a:ea typeface="Meiryo UI" panose="020B0604030504040204" pitchFamily="50" charset="-128"/>
                </a:rPr>
                <a:t>技術的検証 </a:t>
              </a:r>
              <a:endParaRPr lang="en-US" altLang="ja-JP" sz="900" dirty="0">
                <a:latin typeface="Meiryo UI" panose="020B0604030504040204" pitchFamily="50" charset="-128"/>
                <a:ea typeface="Meiryo UI" panose="020B0604030504040204" pitchFamily="50" charset="-128"/>
              </a:endParaRPr>
            </a:p>
            <a:p>
              <a:pPr marL="88900" lvl="0" indent="-88900" algn="ctr"/>
              <a:r>
                <a:rPr lang="ja-JP" altLang="en-US" sz="900" dirty="0">
                  <a:latin typeface="Meiryo UI" panose="020B0604030504040204" pitchFamily="50" charset="-128"/>
                  <a:ea typeface="Meiryo UI" panose="020B0604030504040204" pitchFamily="50" charset="-128"/>
                </a:rPr>
                <a:t>主要な論点と対応策の整理</a:t>
              </a:r>
              <a:endParaRPr lang="en-US" altLang="ja-JP" sz="900" dirty="0">
                <a:latin typeface="Meiryo UI" panose="020B0604030504040204" pitchFamily="50" charset="-128"/>
                <a:ea typeface="Meiryo UI" panose="020B0604030504040204" pitchFamily="50" charset="-128"/>
              </a:endParaRPr>
            </a:p>
          </p:txBody>
        </p:sp>
        <p:sp>
          <p:nvSpPr>
            <p:cNvPr id="26" name="ホームベース 56">
              <a:extLst>
                <a:ext uri="{FF2B5EF4-FFF2-40B4-BE49-F238E27FC236}">
                  <a16:creationId xmlns:a16="http://schemas.microsoft.com/office/drawing/2014/main" id="{C620B305-57C7-4B32-B5E4-B8184E341A2D}"/>
                </a:ext>
              </a:extLst>
            </p:cNvPr>
            <p:cNvSpPr/>
            <p:nvPr/>
          </p:nvSpPr>
          <p:spPr>
            <a:xfrm>
              <a:off x="4183380" y="2854367"/>
              <a:ext cx="3676569" cy="933337"/>
            </a:xfrm>
            <a:prstGeom prst="homePlate">
              <a:avLst>
                <a:gd name="adj" fmla="val 29056"/>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dirty="0">
                  <a:latin typeface="Meiryo UI" panose="020B0604030504040204" pitchFamily="50" charset="-128"/>
                  <a:ea typeface="Meiryo UI" panose="020B0604030504040204" pitchFamily="50" charset="-128"/>
                </a:rPr>
                <a:t>自治体内の住民情報の活用について、自治体の</a:t>
              </a:r>
              <a:endParaRPr lang="en-US" altLang="ja-JP" sz="900" dirty="0">
                <a:latin typeface="Meiryo UI" panose="020B0604030504040204" pitchFamily="50" charset="-128"/>
                <a:ea typeface="Meiryo UI" panose="020B0604030504040204" pitchFamily="50" charset="-128"/>
              </a:endParaRPr>
            </a:p>
            <a:p>
              <a:pPr marL="88900" lvl="0" indent="-88900" algn="ctr">
                <a:spcAft>
                  <a:spcPts val="600"/>
                </a:spcAft>
              </a:pPr>
              <a:r>
                <a:rPr lang="ja-JP" altLang="en-US" sz="900" dirty="0">
                  <a:latin typeface="Meiryo UI" panose="020B0604030504040204" pitchFamily="50" charset="-128"/>
                  <a:ea typeface="Meiryo UI" panose="020B0604030504040204" pitchFamily="50" charset="-128"/>
                </a:rPr>
                <a:t>任意に応じて先行的に実証・活用できるように検討</a:t>
              </a:r>
              <a:endParaRPr lang="en-US" altLang="ja-JP" sz="900" dirty="0">
                <a:latin typeface="Meiryo UI" panose="020B0604030504040204" pitchFamily="50" charset="-128"/>
                <a:ea typeface="Meiryo UI" panose="020B0604030504040204" pitchFamily="50" charset="-128"/>
              </a:endParaRPr>
            </a:p>
            <a:p>
              <a:pPr marL="88900" lvl="0" indent="-88900" algn="ctr"/>
              <a:r>
                <a:rPr lang="ja-JP" altLang="en-US" sz="900" dirty="0">
                  <a:latin typeface="Meiryo UI" panose="020B0604030504040204" pitchFamily="50" charset="-128"/>
                  <a:ea typeface="Meiryo UI" panose="020B0604030504040204" pitchFamily="50" charset="-128"/>
                </a:rPr>
                <a:t>技術的検証の成果を活用し、自治体内の住民情報活用・</a:t>
              </a:r>
              <a:endParaRPr lang="en-US" altLang="ja-JP" sz="900" dirty="0">
                <a:latin typeface="Meiryo UI" panose="020B0604030504040204" pitchFamily="50" charset="-128"/>
                <a:ea typeface="Meiryo UI" panose="020B0604030504040204" pitchFamily="50" charset="-128"/>
              </a:endParaRPr>
            </a:p>
            <a:p>
              <a:pPr marL="88900" lvl="0" indent="-88900" algn="ctr"/>
              <a:r>
                <a:rPr lang="ja-JP" altLang="en-US" sz="900" dirty="0">
                  <a:latin typeface="Meiryo UI" panose="020B0604030504040204" pitchFamily="50" charset="-128"/>
                  <a:ea typeface="Meiryo UI" panose="020B0604030504040204" pitchFamily="50" charset="-128"/>
                </a:rPr>
                <a:t>行政機関間の連携・民間との対外接続で一貫した設計となるよう検討</a:t>
              </a:r>
              <a:endParaRPr lang="en-US" altLang="ja-JP" sz="900" dirty="0">
                <a:latin typeface="Meiryo UI" panose="020B0604030504040204" pitchFamily="50" charset="-128"/>
                <a:ea typeface="Meiryo UI" panose="020B0604030504040204" pitchFamily="50" charset="-128"/>
              </a:endParaRPr>
            </a:p>
          </p:txBody>
        </p:sp>
        <p:sp>
          <p:nvSpPr>
            <p:cNvPr id="27" name="ホームベース 56">
              <a:extLst>
                <a:ext uri="{FF2B5EF4-FFF2-40B4-BE49-F238E27FC236}">
                  <a16:creationId xmlns:a16="http://schemas.microsoft.com/office/drawing/2014/main" id="{6CAB42C7-C186-487C-981A-97A4D98C2A90}"/>
                </a:ext>
              </a:extLst>
            </p:cNvPr>
            <p:cNvSpPr/>
            <p:nvPr/>
          </p:nvSpPr>
          <p:spPr>
            <a:xfrm>
              <a:off x="3532598" y="3522083"/>
              <a:ext cx="1575884" cy="290085"/>
            </a:xfrm>
            <a:prstGeom prst="homePlate">
              <a:avLst>
                <a:gd name="adj" fmla="val 29056"/>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dirty="0">
                  <a:latin typeface="Meiryo UI" panose="020B0604030504040204" pitchFamily="50" charset="-128"/>
                  <a:ea typeface="Meiryo UI" panose="020B0604030504040204" pitchFamily="50" charset="-128"/>
                </a:rPr>
                <a:t>必要な法案提出など</a:t>
              </a:r>
              <a:endParaRPr lang="en-US" altLang="ja-JP" sz="900" dirty="0">
                <a:latin typeface="Meiryo UI" panose="020B0604030504040204" pitchFamily="50" charset="-128"/>
                <a:ea typeface="Meiryo UI" panose="020B0604030504040204" pitchFamily="50" charset="-128"/>
              </a:endParaRPr>
            </a:p>
            <a:p>
              <a:pPr marL="88900" lvl="0" indent="-88900" algn="ctr"/>
              <a:r>
                <a:rPr lang="ja-JP" altLang="en-US" sz="900" dirty="0">
                  <a:latin typeface="Meiryo UI" panose="020B0604030504040204" pitchFamily="50" charset="-128"/>
                  <a:ea typeface="Meiryo UI" panose="020B0604030504040204" pitchFamily="50" charset="-128"/>
                </a:rPr>
                <a:t>法令の整備</a:t>
              </a:r>
              <a:endParaRPr lang="en-US" altLang="ja-JP" sz="90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052520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a:extLst>
              <a:ext uri="{FF2B5EF4-FFF2-40B4-BE49-F238E27FC236}">
                <a16:creationId xmlns:a16="http://schemas.microsoft.com/office/drawing/2014/main" id="{A9A7CF39-0EE0-4052-8DA0-E3A9A16A34D7}"/>
              </a:ext>
            </a:extLst>
          </p:cNvPr>
          <p:cNvSpPr/>
          <p:nvPr/>
        </p:nvSpPr>
        <p:spPr>
          <a:xfrm>
            <a:off x="2045420" y="853888"/>
            <a:ext cx="824772" cy="5581459"/>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3080113973"/>
              </p:ext>
            </p:extLst>
          </p:nvPr>
        </p:nvGraphicFramePr>
        <p:xfrm>
          <a:off x="802995"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（４）マイナンバーカードの普及及び利用の推進</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①マイナンバーカードの健康保険証としての利用の推進</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②マイナンバーカードと運転免許証との一体化の実現</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③マイナンバーカードと在留カードとの一体化の実現</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④マイナンバーカードの機能のスマートフォンへの搭載の実現</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⑤マイナンバーカードの国外継続利用の実現</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⑥マイナンバーカードの電子証明書の円滑な発行・更新等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⑦全業所管官庁等を通じた計画的な取組</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11" name="ホームベース 54">
            <a:extLst>
              <a:ext uri="{FF2B5EF4-FFF2-40B4-BE49-F238E27FC236}">
                <a16:creationId xmlns:a16="http://schemas.microsoft.com/office/drawing/2014/main" id="{173FBEDF-7B4E-4AA5-B2FA-FA6178A5BF05}"/>
              </a:ext>
            </a:extLst>
          </p:cNvPr>
          <p:cNvSpPr/>
          <p:nvPr/>
        </p:nvSpPr>
        <p:spPr>
          <a:xfrm>
            <a:off x="2060688" y="1347713"/>
            <a:ext cx="2365982" cy="396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800" dirty="0">
                <a:latin typeface="Meiryo UI" panose="020B0604030504040204" pitchFamily="50" charset="-128"/>
                <a:ea typeface="Meiryo UI" panose="020B0604030504040204" pitchFamily="50" charset="-128"/>
              </a:rPr>
              <a:t>おおむね全ての</a:t>
            </a:r>
            <a:endParaRPr lang="en-US" altLang="ja-JP" sz="800" dirty="0">
              <a:latin typeface="Meiryo UI" panose="020B0604030504040204" pitchFamily="50" charset="-128"/>
              <a:ea typeface="Meiryo UI" panose="020B0604030504040204" pitchFamily="50" charset="-128"/>
            </a:endParaRPr>
          </a:p>
          <a:p>
            <a:pPr marL="88900" lvl="0" indent="-88900" algn="ctr"/>
            <a:r>
              <a:rPr lang="ja-JP" altLang="en-US" sz="800" dirty="0">
                <a:latin typeface="Meiryo UI" panose="020B0604030504040204" pitchFamily="50" charset="-128"/>
                <a:ea typeface="Meiryo UI" panose="020B0604030504040204" pitchFamily="50" charset="-128"/>
              </a:rPr>
              <a:t>医療機関等での導入を目指す</a:t>
            </a:r>
          </a:p>
        </p:txBody>
      </p:sp>
      <p:sp>
        <p:nvSpPr>
          <p:cNvPr id="14" name="ホームベース 45">
            <a:extLst>
              <a:ext uri="{FF2B5EF4-FFF2-40B4-BE49-F238E27FC236}">
                <a16:creationId xmlns:a16="http://schemas.microsoft.com/office/drawing/2014/main" id="{E8F0D5C7-C36A-4F1B-9C65-D5F7DB17C387}"/>
              </a:ext>
            </a:extLst>
          </p:cNvPr>
          <p:cNvSpPr/>
          <p:nvPr/>
        </p:nvSpPr>
        <p:spPr>
          <a:xfrm>
            <a:off x="4118276" y="1898199"/>
            <a:ext cx="3257455" cy="324000"/>
          </a:xfrm>
          <a:prstGeom prst="homePlate">
            <a:avLst>
              <a:gd name="adj" fmla="val 19122"/>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県警の運転者管理システムの移行</a:t>
            </a:r>
          </a:p>
          <a:p>
            <a:pPr marL="88900" lvl="0" indent="-88900" algn="ctr">
              <a:defRPr/>
            </a:pPr>
            <a:endParaRPr lang="en-US" altLang="ja-JP" sz="900">
              <a:latin typeface="Meiryo UI" panose="020B0604030504040204" pitchFamily="50" charset="-128"/>
              <a:ea typeface="Meiryo UI" panose="020B0604030504040204" pitchFamily="50" charset="-128"/>
            </a:endParaRPr>
          </a:p>
        </p:txBody>
      </p:sp>
      <p:sp>
        <p:nvSpPr>
          <p:cNvPr id="16" name="ホームベース 48">
            <a:extLst>
              <a:ext uri="{FF2B5EF4-FFF2-40B4-BE49-F238E27FC236}">
                <a16:creationId xmlns:a16="http://schemas.microsoft.com/office/drawing/2014/main" id="{408C4C4F-CFA4-415D-A12F-C86AAC9279B1}"/>
              </a:ext>
            </a:extLst>
          </p:cNvPr>
          <p:cNvSpPr/>
          <p:nvPr/>
        </p:nvSpPr>
        <p:spPr>
          <a:xfrm>
            <a:off x="7403567" y="1897405"/>
            <a:ext cx="1587119" cy="534626"/>
          </a:xfrm>
          <a:prstGeom prst="homePlate">
            <a:avLst>
              <a:gd name="adj" fmla="val 19122"/>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運転免許証と</a:t>
            </a:r>
          </a:p>
          <a:p>
            <a:pPr marL="88900" lvl="0" indent="-88900" algn="ctr">
              <a:defRPr/>
            </a:pPr>
            <a:r>
              <a:rPr lang="ja-JP" altLang="en-US" sz="900">
                <a:latin typeface="Meiryo UI" panose="020B0604030504040204" pitchFamily="50" charset="-128"/>
                <a:ea typeface="Meiryo UI" panose="020B0604030504040204" pitchFamily="50" charset="-128"/>
              </a:rPr>
              <a:t>マイナンバーカードの一体化</a:t>
            </a:r>
          </a:p>
          <a:p>
            <a:pPr marL="88900" lvl="0" indent="-88900" algn="ctr">
              <a:defRPr/>
            </a:pPr>
            <a:endParaRPr lang="ja-JP" altLang="en-US" sz="900">
              <a:latin typeface="Meiryo UI" panose="020B0604030504040204" pitchFamily="50" charset="-128"/>
              <a:ea typeface="Meiryo UI" panose="020B0604030504040204" pitchFamily="50" charset="-128"/>
            </a:endParaRPr>
          </a:p>
        </p:txBody>
      </p:sp>
      <p:sp>
        <p:nvSpPr>
          <p:cNvPr id="17" name="ホームベース 36">
            <a:extLst>
              <a:ext uri="{FF2B5EF4-FFF2-40B4-BE49-F238E27FC236}">
                <a16:creationId xmlns:a16="http://schemas.microsoft.com/office/drawing/2014/main" id="{7B721570-6164-4B49-860A-41F376742B8B}"/>
              </a:ext>
            </a:extLst>
          </p:cNvPr>
          <p:cNvSpPr/>
          <p:nvPr/>
        </p:nvSpPr>
        <p:spPr>
          <a:xfrm>
            <a:off x="2176670" y="2456514"/>
            <a:ext cx="824772" cy="324000"/>
          </a:xfrm>
          <a:prstGeom prst="homePlate">
            <a:avLst>
              <a:gd name="adj" fmla="val 19122"/>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defRPr/>
            </a:pPr>
            <a:r>
              <a:rPr lang="ja-JP" altLang="en-US" sz="650">
                <a:latin typeface="Meiryo UI" panose="020B0604030504040204" pitchFamily="50" charset="-128"/>
                <a:ea typeface="Meiryo UI" panose="020B0604030504040204" pitchFamily="50" charset="-128"/>
              </a:rPr>
              <a:t>優良運転者の</a:t>
            </a:r>
            <a:endParaRPr lang="en-US" altLang="ja-JP" sz="650">
              <a:latin typeface="Meiryo UI" panose="020B0604030504040204" pitchFamily="50" charset="-128"/>
              <a:ea typeface="Meiryo UI" panose="020B0604030504040204" pitchFamily="50" charset="-128"/>
            </a:endParaRPr>
          </a:p>
          <a:p>
            <a:pPr lvl="0">
              <a:defRPr/>
            </a:pPr>
            <a:r>
              <a:rPr lang="ja-JP" altLang="en-US" sz="650">
                <a:latin typeface="Meiryo UI" panose="020B0604030504040204" pitchFamily="50" charset="-128"/>
                <a:ea typeface="Meiryo UI" panose="020B0604030504040204" pitchFamily="50" charset="-128"/>
              </a:rPr>
              <a:t>オンライン更新時講習のモデル事業</a:t>
            </a:r>
          </a:p>
        </p:txBody>
      </p:sp>
      <p:sp>
        <p:nvSpPr>
          <p:cNvPr id="18" name="ホームベース 37">
            <a:extLst>
              <a:ext uri="{FF2B5EF4-FFF2-40B4-BE49-F238E27FC236}">
                <a16:creationId xmlns:a16="http://schemas.microsoft.com/office/drawing/2014/main" id="{FF278028-2A95-4694-9EC2-D2BA60099E95}"/>
              </a:ext>
            </a:extLst>
          </p:cNvPr>
          <p:cNvSpPr/>
          <p:nvPr/>
        </p:nvSpPr>
        <p:spPr>
          <a:xfrm>
            <a:off x="3021439" y="2417065"/>
            <a:ext cx="4354291" cy="324000"/>
          </a:xfrm>
          <a:prstGeom prst="homePlate">
            <a:avLst>
              <a:gd name="adj" fmla="val 19122"/>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全国実装に向けた改良</a:t>
            </a:r>
          </a:p>
          <a:p>
            <a:pPr marL="88900" lvl="0" indent="-88900" algn="ctr">
              <a:defRPr/>
            </a:pPr>
            <a:endParaRPr lang="ja-JP" altLang="en-US" sz="900">
              <a:latin typeface="Meiryo UI" panose="020B0604030504040204" pitchFamily="50" charset="-128"/>
              <a:ea typeface="Meiryo UI" panose="020B0604030504040204" pitchFamily="50" charset="-128"/>
            </a:endParaRPr>
          </a:p>
        </p:txBody>
      </p:sp>
      <p:sp>
        <p:nvSpPr>
          <p:cNvPr id="22" name="ホームベース 21">
            <a:extLst>
              <a:ext uri="{FF2B5EF4-FFF2-40B4-BE49-F238E27FC236}">
                <a16:creationId xmlns:a16="http://schemas.microsoft.com/office/drawing/2014/main" id="{E476E6A2-75C2-4228-B092-23FB9ED25129}"/>
              </a:ext>
            </a:extLst>
          </p:cNvPr>
          <p:cNvSpPr/>
          <p:nvPr/>
        </p:nvSpPr>
        <p:spPr>
          <a:xfrm>
            <a:off x="2060688" y="941473"/>
            <a:ext cx="2365982" cy="314223"/>
          </a:xfrm>
          <a:prstGeom prst="homePlate">
            <a:avLst>
              <a:gd name="adj" fmla="val 35687"/>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dirty="0">
                <a:latin typeface="Meiryo UI" panose="020B0604030504040204" pitchFamily="50" charset="-128"/>
                <a:ea typeface="Meiryo UI" panose="020B0604030504040204" pitchFamily="50" charset="-128"/>
              </a:rPr>
              <a:t>ほぼ全国民に行き渡るよう、普及・利用の推進</a:t>
            </a:r>
            <a:endParaRPr lang="zh-TW" altLang="en-US" sz="900" dirty="0">
              <a:latin typeface="Meiryo UI" panose="020B0604030504040204" pitchFamily="50" charset="-128"/>
              <a:ea typeface="Meiryo UI" panose="020B0604030504040204" pitchFamily="50" charset="-128"/>
            </a:endParaRPr>
          </a:p>
        </p:txBody>
      </p:sp>
      <p:sp>
        <p:nvSpPr>
          <p:cNvPr id="23" name="ホームベース 21">
            <a:extLst>
              <a:ext uri="{FF2B5EF4-FFF2-40B4-BE49-F238E27FC236}">
                <a16:creationId xmlns:a16="http://schemas.microsoft.com/office/drawing/2014/main" id="{2346D7AF-69BB-4B4C-B4AD-255819FB4906}"/>
              </a:ext>
            </a:extLst>
          </p:cNvPr>
          <p:cNvSpPr/>
          <p:nvPr/>
        </p:nvSpPr>
        <p:spPr>
          <a:xfrm>
            <a:off x="4457163" y="941236"/>
            <a:ext cx="4533524" cy="324000"/>
          </a:xfrm>
          <a:prstGeom prst="homePlate">
            <a:avLst>
              <a:gd name="adj" fmla="val 32926"/>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latin typeface="Meiryo UI" panose="020B0604030504040204" pitchFamily="50" charset="-128"/>
                <a:ea typeface="Meiryo UI" panose="020B0604030504040204" pitchFamily="50" charset="-128"/>
              </a:rPr>
              <a:t>引き続き、普及・利用の推進</a:t>
            </a:r>
            <a:endParaRPr lang="zh-TW" altLang="en-US" sz="900">
              <a:latin typeface="Meiryo UI" panose="020B0604030504040204" pitchFamily="50" charset="-128"/>
              <a:ea typeface="Meiryo UI" panose="020B0604030504040204" pitchFamily="50" charset="-128"/>
            </a:endParaRPr>
          </a:p>
        </p:txBody>
      </p:sp>
      <p:sp>
        <p:nvSpPr>
          <p:cNvPr id="26" name="ホームベース 21">
            <a:extLst>
              <a:ext uri="{FF2B5EF4-FFF2-40B4-BE49-F238E27FC236}">
                <a16:creationId xmlns:a16="http://schemas.microsoft.com/office/drawing/2014/main" id="{AB2580A5-952A-475D-B6D3-CECF14689345}"/>
              </a:ext>
            </a:extLst>
          </p:cNvPr>
          <p:cNvSpPr/>
          <p:nvPr/>
        </p:nvSpPr>
        <p:spPr>
          <a:xfrm>
            <a:off x="2060688" y="3726172"/>
            <a:ext cx="800547" cy="324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技術検証、</a:t>
            </a:r>
            <a:endParaRPr lang="en-US" altLang="ja-JP" sz="900">
              <a:latin typeface="Meiryo UI" panose="020B0604030504040204" pitchFamily="50" charset="-128"/>
              <a:ea typeface="Meiryo UI" panose="020B0604030504040204" pitchFamily="50" charset="-128"/>
            </a:endParaRPr>
          </a:p>
          <a:p>
            <a:pPr marL="88900" lvl="0" indent="-88900" algn="ctr">
              <a:defRPr/>
            </a:pPr>
            <a:r>
              <a:rPr lang="ja-JP" altLang="en-US" sz="900">
                <a:latin typeface="Meiryo UI" panose="020B0604030504040204" pitchFamily="50" charset="-128"/>
                <a:ea typeface="Meiryo UI" panose="020B0604030504040204" pitchFamily="50" charset="-128"/>
              </a:rPr>
              <a:t>システム設計</a:t>
            </a:r>
          </a:p>
        </p:txBody>
      </p:sp>
      <p:sp>
        <p:nvSpPr>
          <p:cNvPr id="27" name="ホームベース 22">
            <a:extLst>
              <a:ext uri="{FF2B5EF4-FFF2-40B4-BE49-F238E27FC236}">
                <a16:creationId xmlns:a16="http://schemas.microsoft.com/office/drawing/2014/main" id="{8E2D4183-24CB-4CA7-B7B2-6EF624117BE7}"/>
              </a:ext>
            </a:extLst>
          </p:cNvPr>
          <p:cNvSpPr/>
          <p:nvPr/>
        </p:nvSpPr>
        <p:spPr>
          <a:xfrm>
            <a:off x="2885460" y="3726173"/>
            <a:ext cx="1330992" cy="324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lang="ja-JP" altLang="en-US" sz="900" noProof="0">
                <a:latin typeface="Meiryo UI" panose="020B0604030504040204" pitchFamily="50" charset="-128"/>
                <a:ea typeface="Meiryo UI" panose="020B0604030504040204" pitchFamily="50" charset="-128"/>
              </a:rPr>
              <a:t>システム構築</a:t>
            </a:r>
            <a:endParaRPr kumimoji="1" lang="en-US" altLang="ja-JP" sz="9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29" name="ホームベース 23">
            <a:extLst>
              <a:ext uri="{FF2B5EF4-FFF2-40B4-BE49-F238E27FC236}">
                <a16:creationId xmlns:a16="http://schemas.microsoft.com/office/drawing/2014/main" id="{B89C45D3-F24A-415B-B496-70D24349DE96}"/>
              </a:ext>
            </a:extLst>
          </p:cNvPr>
          <p:cNvSpPr/>
          <p:nvPr/>
        </p:nvSpPr>
        <p:spPr>
          <a:xfrm>
            <a:off x="4231099" y="3722951"/>
            <a:ext cx="4759587" cy="324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スマートフォン</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搭載の実現</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 name="ホームベース 31">
            <a:extLst>
              <a:ext uri="{FF2B5EF4-FFF2-40B4-BE49-F238E27FC236}">
                <a16:creationId xmlns:a16="http://schemas.microsoft.com/office/drawing/2014/main" id="{500D84CF-4228-43B6-8E53-442748B05A70}"/>
              </a:ext>
            </a:extLst>
          </p:cNvPr>
          <p:cNvSpPr/>
          <p:nvPr/>
        </p:nvSpPr>
        <p:spPr>
          <a:xfrm>
            <a:off x="2060688" y="4843261"/>
            <a:ext cx="559769" cy="324000"/>
          </a:xfrm>
          <a:prstGeom prst="homePlate">
            <a:avLst>
              <a:gd name="adj" fmla="val 16503"/>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800">
                <a:latin typeface="Meiryo UI" panose="020B0604030504040204" pitchFamily="50" charset="-128"/>
                <a:ea typeface="Meiryo UI" panose="020B0604030504040204" pitchFamily="50" charset="-128"/>
              </a:rPr>
              <a:t>システム</a:t>
            </a:r>
            <a:endParaRPr lang="en-US" altLang="ja-JP" sz="800">
              <a:latin typeface="Meiryo UI" panose="020B0604030504040204" pitchFamily="50" charset="-128"/>
              <a:ea typeface="Meiryo UI" panose="020B0604030504040204" pitchFamily="50" charset="-128"/>
            </a:endParaRPr>
          </a:p>
          <a:p>
            <a:pPr marL="88900" lvl="0" indent="-88900" algn="ctr"/>
            <a:r>
              <a:rPr lang="ja-JP" altLang="en-US" sz="800">
                <a:latin typeface="Meiryo UI" panose="020B0604030504040204" pitchFamily="50" charset="-128"/>
                <a:ea typeface="Meiryo UI" panose="020B0604030504040204" pitchFamily="50" charset="-128"/>
              </a:rPr>
              <a:t>設計・開発</a:t>
            </a:r>
          </a:p>
        </p:txBody>
      </p:sp>
      <p:sp>
        <p:nvSpPr>
          <p:cNvPr id="32" name="ホームベース 32">
            <a:extLst>
              <a:ext uri="{FF2B5EF4-FFF2-40B4-BE49-F238E27FC236}">
                <a16:creationId xmlns:a16="http://schemas.microsoft.com/office/drawing/2014/main" id="{BAD7D31E-1B97-448A-B750-FD8FC6B42C13}"/>
              </a:ext>
            </a:extLst>
          </p:cNvPr>
          <p:cNvSpPr/>
          <p:nvPr/>
        </p:nvSpPr>
        <p:spPr>
          <a:xfrm>
            <a:off x="2624844" y="4843260"/>
            <a:ext cx="6377956" cy="324000"/>
          </a:xfrm>
          <a:prstGeom prst="homePlate">
            <a:avLst>
              <a:gd name="adj" fmla="val 40355"/>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latin typeface="Meiryo UI" panose="020B0604030504040204" pitchFamily="50" charset="-128"/>
                <a:ea typeface="Meiryo UI" panose="020B0604030504040204" pitchFamily="50" charset="-128"/>
              </a:rPr>
              <a:t>コンビニエンスストアでの暗証番号初期化・再設定（ロック解除）</a:t>
            </a:r>
          </a:p>
        </p:txBody>
      </p:sp>
      <p:sp>
        <p:nvSpPr>
          <p:cNvPr id="33" name="ホームベース 31">
            <a:extLst>
              <a:ext uri="{FF2B5EF4-FFF2-40B4-BE49-F238E27FC236}">
                <a16:creationId xmlns:a16="http://schemas.microsoft.com/office/drawing/2014/main" id="{D190E114-081A-4711-9670-76E038C6DE02}"/>
              </a:ext>
            </a:extLst>
          </p:cNvPr>
          <p:cNvSpPr/>
          <p:nvPr/>
        </p:nvSpPr>
        <p:spPr>
          <a:xfrm>
            <a:off x="2060688" y="4450850"/>
            <a:ext cx="4057190" cy="243372"/>
          </a:xfrm>
          <a:prstGeom prst="homePlate">
            <a:avLst>
              <a:gd name="adj" fmla="val 39828"/>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latin typeface="Meiryo UI" panose="020B0604030504040204" pitchFamily="50" charset="-128"/>
                <a:ea typeface="Meiryo UI" panose="020B0604030504040204" pitchFamily="50" charset="-128"/>
              </a:rPr>
              <a:t>在外公館での交付等の検討</a:t>
            </a:r>
          </a:p>
        </p:txBody>
      </p:sp>
      <p:sp>
        <p:nvSpPr>
          <p:cNvPr id="34" name="ホームベース 32">
            <a:extLst>
              <a:ext uri="{FF2B5EF4-FFF2-40B4-BE49-F238E27FC236}">
                <a16:creationId xmlns:a16="http://schemas.microsoft.com/office/drawing/2014/main" id="{7AE59929-420F-4836-91A2-67C9BBFE3978}"/>
              </a:ext>
            </a:extLst>
          </p:cNvPr>
          <p:cNvSpPr/>
          <p:nvPr/>
        </p:nvSpPr>
        <p:spPr>
          <a:xfrm>
            <a:off x="6119443" y="4186814"/>
            <a:ext cx="2863463" cy="227275"/>
          </a:xfrm>
          <a:prstGeom prst="homePlate">
            <a:avLst>
              <a:gd name="adj" fmla="val 42113"/>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latin typeface="Meiryo UI" panose="020B0604030504040204" pitchFamily="50" charset="-128"/>
                <a:ea typeface="Meiryo UI" panose="020B0604030504040204" pitchFamily="50" charset="-128"/>
              </a:rPr>
              <a:t>国外継続利用の開始</a:t>
            </a:r>
          </a:p>
        </p:txBody>
      </p:sp>
      <p:sp>
        <p:nvSpPr>
          <p:cNvPr id="37" name="ホームベース 33">
            <a:extLst>
              <a:ext uri="{FF2B5EF4-FFF2-40B4-BE49-F238E27FC236}">
                <a16:creationId xmlns:a16="http://schemas.microsoft.com/office/drawing/2014/main" id="{AEEF6CF0-1AA2-4DEF-88FE-A291E6FBD286}"/>
              </a:ext>
            </a:extLst>
          </p:cNvPr>
          <p:cNvSpPr/>
          <p:nvPr/>
        </p:nvSpPr>
        <p:spPr>
          <a:xfrm>
            <a:off x="2060688" y="5555886"/>
            <a:ext cx="6945781" cy="324000"/>
          </a:xfrm>
          <a:prstGeom prst="homePlate">
            <a:avLst>
              <a:gd name="adj" fmla="val 49188"/>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全業所管府省庁ごとの工程表に基づく取組、定期的なフォローアップ</a:t>
            </a:r>
          </a:p>
        </p:txBody>
      </p:sp>
      <p:sp>
        <p:nvSpPr>
          <p:cNvPr id="39" name="ホームベース 49">
            <a:extLst>
              <a:ext uri="{FF2B5EF4-FFF2-40B4-BE49-F238E27FC236}">
                <a16:creationId xmlns:a16="http://schemas.microsoft.com/office/drawing/2014/main" id="{96D1F9BE-0E74-4E80-84F8-799024D479CF}"/>
              </a:ext>
            </a:extLst>
          </p:cNvPr>
          <p:cNvSpPr/>
          <p:nvPr/>
        </p:nvSpPr>
        <p:spPr>
          <a:xfrm>
            <a:off x="2060688" y="2833082"/>
            <a:ext cx="6942112" cy="270650"/>
          </a:xfrm>
          <a:prstGeom prst="homePlate">
            <a:avLst>
              <a:gd name="adj" fmla="val 39038"/>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モバイル運転免許証等の在り方の検討</a:t>
            </a:r>
          </a:p>
        </p:txBody>
      </p:sp>
      <p:sp>
        <p:nvSpPr>
          <p:cNvPr id="43" name="ホームベース 13">
            <a:extLst>
              <a:ext uri="{FF2B5EF4-FFF2-40B4-BE49-F238E27FC236}">
                <a16:creationId xmlns:a16="http://schemas.microsoft.com/office/drawing/2014/main" id="{3EC73310-C4F3-4627-9E5E-26CEBACF5297}"/>
              </a:ext>
            </a:extLst>
          </p:cNvPr>
          <p:cNvSpPr/>
          <p:nvPr/>
        </p:nvSpPr>
        <p:spPr>
          <a:xfrm>
            <a:off x="2060688" y="3243595"/>
            <a:ext cx="1615225" cy="288000"/>
          </a:xfrm>
          <a:prstGeom prst="homePlate">
            <a:avLst>
              <a:gd name="adj" fmla="val 64355"/>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検討</a:t>
            </a:r>
          </a:p>
        </p:txBody>
      </p:sp>
      <p:sp>
        <p:nvSpPr>
          <p:cNvPr id="44" name="ホームベース 13">
            <a:extLst>
              <a:ext uri="{FF2B5EF4-FFF2-40B4-BE49-F238E27FC236}">
                <a16:creationId xmlns:a16="http://schemas.microsoft.com/office/drawing/2014/main" id="{749A0A18-604C-4459-A9F5-7C5023C74662}"/>
              </a:ext>
            </a:extLst>
          </p:cNvPr>
          <p:cNvSpPr/>
          <p:nvPr/>
        </p:nvSpPr>
        <p:spPr>
          <a:xfrm>
            <a:off x="3675913" y="3243595"/>
            <a:ext cx="1814297" cy="288000"/>
          </a:xfrm>
          <a:prstGeom prst="homePlate">
            <a:avLst>
              <a:gd name="adj" fmla="val 64355"/>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法案提出</a:t>
            </a:r>
          </a:p>
        </p:txBody>
      </p:sp>
      <p:sp>
        <p:nvSpPr>
          <p:cNvPr id="45" name="ホームベース 13">
            <a:extLst>
              <a:ext uri="{FF2B5EF4-FFF2-40B4-BE49-F238E27FC236}">
                <a16:creationId xmlns:a16="http://schemas.microsoft.com/office/drawing/2014/main" id="{815EEFEB-9F20-4FAE-930A-913D615E16DD}"/>
              </a:ext>
            </a:extLst>
          </p:cNvPr>
          <p:cNvSpPr/>
          <p:nvPr/>
        </p:nvSpPr>
        <p:spPr>
          <a:xfrm>
            <a:off x="5501985" y="3243595"/>
            <a:ext cx="2503406" cy="288000"/>
          </a:xfrm>
          <a:prstGeom prst="homePlate">
            <a:avLst>
              <a:gd name="adj" fmla="val 64355"/>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準備（政省令、システム整備）</a:t>
            </a:r>
          </a:p>
        </p:txBody>
      </p:sp>
      <p:sp>
        <p:nvSpPr>
          <p:cNvPr id="46" name="ホームベース 13">
            <a:extLst>
              <a:ext uri="{FF2B5EF4-FFF2-40B4-BE49-F238E27FC236}">
                <a16:creationId xmlns:a16="http://schemas.microsoft.com/office/drawing/2014/main" id="{41E813B0-0ADF-42A8-A197-E25FCA2B320D}"/>
              </a:ext>
            </a:extLst>
          </p:cNvPr>
          <p:cNvSpPr/>
          <p:nvPr/>
        </p:nvSpPr>
        <p:spPr>
          <a:xfrm>
            <a:off x="8005391" y="3243595"/>
            <a:ext cx="985295" cy="288000"/>
          </a:xfrm>
          <a:prstGeom prst="homePlate">
            <a:avLst>
              <a:gd name="adj" fmla="val 52596"/>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一体化したカードの交付</a:t>
            </a:r>
          </a:p>
        </p:txBody>
      </p:sp>
      <p:sp>
        <p:nvSpPr>
          <p:cNvPr id="47" name="ホームベース 32">
            <a:extLst>
              <a:ext uri="{FF2B5EF4-FFF2-40B4-BE49-F238E27FC236}">
                <a16:creationId xmlns:a16="http://schemas.microsoft.com/office/drawing/2014/main" id="{B4A54D87-D17C-4B6D-9C21-F9F9714182E9}"/>
              </a:ext>
            </a:extLst>
          </p:cNvPr>
          <p:cNvSpPr/>
          <p:nvPr/>
        </p:nvSpPr>
        <p:spPr>
          <a:xfrm>
            <a:off x="2060688" y="4181800"/>
            <a:ext cx="4042932" cy="237997"/>
          </a:xfrm>
          <a:prstGeom prst="homePlate">
            <a:avLst>
              <a:gd name="adj" fmla="val 36055"/>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システム設計・開発</a:t>
            </a:r>
          </a:p>
        </p:txBody>
      </p:sp>
      <p:sp>
        <p:nvSpPr>
          <p:cNvPr id="48" name="ホームベース 32">
            <a:extLst>
              <a:ext uri="{FF2B5EF4-FFF2-40B4-BE49-F238E27FC236}">
                <a16:creationId xmlns:a16="http://schemas.microsoft.com/office/drawing/2014/main" id="{A91E84C4-BDD1-435A-8FD7-89E37369118E}"/>
              </a:ext>
            </a:extLst>
          </p:cNvPr>
          <p:cNvSpPr/>
          <p:nvPr/>
        </p:nvSpPr>
        <p:spPr>
          <a:xfrm>
            <a:off x="6131845" y="4448003"/>
            <a:ext cx="2858841" cy="244083"/>
          </a:xfrm>
          <a:prstGeom prst="homePlate">
            <a:avLst>
              <a:gd name="adj" fmla="val 42313"/>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検討結果を踏まえた必要な措置</a:t>
            </a:r>
          </a:p>
        </p:txBody>
      </p:sp>
      <p:sp>
        <p:nvSpPr>
          <p:cNvPr id="49" name="ホームベース 32">
            <a:extLst>
              <a:ext uri="{FF2B5EF4-FFF2-40B4-BE49-F238E27FC236}">
                <a16:creationId xmlns:a16="http://schemas.microsoft.com/office/drawing/2014/main" id="{9C38FCD4-CE50-4571-816B-70ECC0F37CF6}"/>
              </a:ext>
            </a:extLst>
          </p:cNvPr>
          <p:cNvSpPr/>
          <p:nvPr/>
        </p:nvSpPr>
        <p:spPr>
          <a:xfrm>
            <a:off x="2060688" y="5202256"/>
            <a:ext cx="6942112" cy="227276"/>
          </a:xfrm>
          <a:prstGeom prst="homePlate">
            <a:avLst>
              <a:gd name="adj" fmla="val 40355"/>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latin typeface="Meiryo UI" panose="020B0604030504040204" pitchFamily="50" charset="-128"/>
                <a:ea typeface="Meiryo UI" panose="020B0604030504040204" pitchFamily="50" charset="-128"/>
              </a:rPr>
              <a:t>郵便局におけるマイナンバーカードの電子証明書の発行・更新等の実施</a:t>
            </a:r>
          </a:p>
        </p:txBody>
      </p:sp>
      <p:sp>
        <p:nvSpPr>
          <p:cNvPr id="50" name="正方形/長方形 49">
            <a:extLst>
              <a:ext uri="{FF2B5EF4-FFF2-40B4-BE49-F238E27FC236}">
                <a16:creationId xmlns:a16="http://schemas.microsoft.com/office/drawing/2014/main" id="{6B6621D2-E707-4699-9682-ED47B21DFD7F}"/>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35" name="ホームベース 35">
            <a:extLst>
              <a:ext uri="{FF2B5EF4-FFF2-40B4-BE49-F238E27FC236}">
                <a16:creationId xmlns:a16="http://schemas.microsoft.com/office/drawing/2014/main" id="{5DEBEA61-051E-432E-9D51-3E28C69610BD}"/>
              </a:ext>
            </a:extLst>
          </p:cNvPr>
          <p:cNvSpPr/>
          <p:nvPr/>
        </p:nvSpPr>
        <p:spPr>
          <a:xfrm>
            <a:off x="2060687" y="1898199"/>
            <a:ext cx="2047389" cy="324000"/>
          </a:xfrm>
          <a:prstGeom prst="homePlate">
            <a:avLst>
              <a:gd name="adj" fmla="val 19122"/>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全国共通の運転者管理システムの整備</a:t>
            </a:r>
          </a:p>
        </p:txBody>
      </p:sp>
      <p:sp>
        <p:nvSpPr>
          <p:cNvPr id="36" name="ホームベース 19">
            <a:extLst>
              <a:ext uri="{FF2B5EF4-FFF2-40B4-BE49-F238E27FC236}">
                <a16:creationId xmlns:a16="http://schemas.microsoft.com/office/drawing/2014/main" id="{EEF22A84-68D4-4A21-89F7-32BBD80BBD3F}"/>
              </a:ext>
            </a:extLst>
          </p:cNvPr>
          <p:cNvSpPr/>
          <p:nvPr/>
        </p:nvSpPr>
        <p:spPr>
          <a:xfrm>
            <a:off x="2547624" y="2227126"/>
            <a:ext cx="946276" cy="204904"/>
          </a:xfrm>
          <a:prstGeom prst="homePlate">
            <a:avLst>
              <a:gd name="adj" fmla="val 40299"/>
            </a:avLst>
          </a:prstGeom>
          <a:solidFill>
            <a:srgbClr val="DBEEF4"/>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en-US" sz="1000" dirty="0">
                <a:latin typeface="Meiryo UI" panose="020B0604030504040204" pitchFamily="50" charset="-128"/>
                <a:ea typeface="Meiryo UI" panose="020B0604030504040204" pitchFamily="50" charset="-128"/>
              </a:rPr>
              <a:t>法案提出</a:t>
            </a:r>
            <a:endParaRPr lang="en-US" altLang="ja-JP" sz="1000" dirty="0">
              <a:latin typeface="Meiryo UI" panose="020B0604030504040204" pitchFamily="50" charset="-128"/>
              <a:ea typeface="Meiryo UI" panose="020B0604030504040204" pitchFamily="50" charset="-128"/>
            </a:endParaRPr>
          </a:p>
        </p:txBody>
      </p:sp>
      <p:sp>
        <p:nvSpPr>
          <p:cNvPr id="38" name="ホームベース 19">
            <a:extLst>
              <a:ext uri="{FF2B5EF4-FFF2-40B4-BE49-F238E27FC236}">
                <a16:creationId xmlns:a16="http://schemas.microsoft.com/office/drawing/2014/main" id="{C35559EB-1AAB-4C05-8BFF-968E7D840341}"/>
              </a:ext>
            </a:extLst>
          </p:cNvPr>
          <p:cNvSpPr/>
          <p:nvPr/>
        </p:nvSpPr>
        <p:spPr>
          <a:xfrm>
            <a:off x="3509682" y="2227126"/>
            <a:ext cx="3893885" cy="204904"/>
          </a:xfrm>
          <a:prstGeom prst="homePlate">
            <a:avLst>
              <a:gd name="adj" fmla="val 40299"/>
            </a:avLst>
          </a:prstGeom>
          <a:solidFill>
            <a:srgbClr val="DBEEF4"/>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en-US" sz="1000" dirty="0">
                <a:latin typeface="Meiryo UI" panose="020B0604030504040204" pitchFamily="50" charset="-128"/>
                <a:ea typeface="Meiryo UI" panose="020B0604030504040204" pitchFamily="50" charset="-128"/>
              </a:rPr>
              <a:t>下位法令の制定等</a:t>
            </a:r>
            <a:endParaRPr lang="en-US" altLang="ja-JP" sz="1000" dirty="0">
              <a:latin typeface="Meiryo UI" panose="020B0604030504040204" pitchFamily="50" charset="-128"/>
              <a:ea typeface="Meiryo UI" panose="020B0604030504040204" pitchFamily="50" charset="-128"/>
            </a:endParaRPr>
          </a:p>
        </p:txBody>
      </p:sp>
      <p:sp>
        <p:nvSpPr>
          <p:cNvPr id="40" name="ホームベース 19">
            <a:extLst>
              <a:ext uri="{FF2B5EF4-FFF2-40B4-BE49-F238E27FC236}">
                <a16:creationId xmlns:a16="http://schemas.microsoft.com/office/drawing/2014/main" id="{90C34897-0DF5-4F74-B2F4-5BD8523B709F}"/>
              </a:ext>
            </a:extLst>
          </p:cNvPr>
          <p:cNvSpPr/>
          <p:nvPr/>
        </p:nvSpPr>
        <p:spPr>
          <a:xfrm>
            <a:off x="2885974" y="2863849"/>
            <a:ext cx="1532177" cy="218386"/>
          </a:xfrm>
          <a:prstGeom prst="homePlate">
            <a:avLst>
              <a:gd name="adj" fmla="val 40299"/>
            </a:avLst>
          </a:prstGeom>
          <a:solidFill>
            <a:srgbClr val="DBEEF4"/>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en-US" sz="650" dirty="0">
                <a:latin typeface="Meiryo UI" panose="020B0604030504040204" pitchFamily="50" charset="-128"/>
                <a:ea typeface="Meiryo UI" panose="020B0604030504040204" pitchFamily="50" charset="-128"/>
              </a:rPr>
              <a:t>諸外国におけるモバイル運転免許証の</a:t>
            </a:r>
            <a:endParaRPr lang="en-US" altLang="ja-JP" sz="650" dirty="0">
              <a:latin typeface="Meiryo UI" panose="020B0604030504040204" pitchFamily="50" charset="-128"/>
              <a:ea typeface="Meiryo UI" panose="020B0604030504040204" pitchFamily="50" charset="-128"/>
            </a:endParaRPr>
          </a:p>
          <a:p>
            <a:pPr marL="76027" indent="-76027" algn="ctr"/>
            <a:r>
              <a:rPr lang="ja-JP" altLang="en-US" sz="650" dirty="0">
                <a:latin typeface="Meiryo UI" panose="020B0604030504040204" pitchFamily="50" charset="-128"/>
                <a:ea typeface="Meiryo UI" panose="020B0604030504040204" pitchFamily="50" charset="-128"/>
              </a:rPr>
              <a:t>導入・検討状況に関する調査研究の実施</a:t>
            </a:r>
            <a:endParaRPr lang="en-US" altLang="ja-JP" sz="650" dirty="0">
              <a:latin typeface="Meiryo UI" panose="020B0604030504040204" pitchFamily="50" charset="-128"/>
              <a:ea typeface="Meiryo UI" panose="020B0604030504040204" pitchFamily="50" charset="-128"/>
            </a:endParaRPr>
          </a:p>
        </p:txBody>
      </p:sp>
      <p:sp>
        <p:nvSpPr>
          <p:cNvPr id="41" name="ホームベース 19">
            <a:extLst>
              <a:ext uri="{FF2B5EF4-FFF2-40B4-BE49-F238E27FC236}">
                <a16:creationId xmlns:a16="http://schemas.microsoft.com/office/drawing/2014/main" id="{FE5356DE-53C6-4D39-A8EB-3819339ADBB6}"/>
              </a:ext>
            </a:extLst>
          </p:cNvPr>
          <p:cNvSpPr/>
          <p:nvPr/>
        </p:nvSpPr>
        <p:spPr>
          <a:xfrm>
            <a:off x="3014132" y="2606376"/>
            <a:ext cx="1443030" cy="204905"/>
          </a:xfrm>
          <a:prstGeom prst="homePlate">
            <a:avLst>
              <a:gd name="adj" fmla="val 40299"/>
            </a:avLst>
          </a:prstGeom>
          <a:solidFill>
            <a:srgbClr val="DBEEF4"/>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en-US" sz="941" dirty="0">
                <a:latin typeface="Meiryo UI" panose="020B0604030504040204" pitchFamily="50" charset="-128"/>
                <a:ea typeface="Meiryo UI" panose="020B0604030504040204" pitchFamily="50" charset="-128"/>
              </a:rPr>
              <a:t>モデル事業の継続・効果検証</a:t>
            </a:r>
            <a:endParaRPr lang="en-US" altLang="ja-JP" sz="941" dirty="0">
              <a:latin typeface="Meiryo UI" panose="020B0604030504040204" pitchFamily="50" charset="-128"/>
              <a:ea typeface="Meiryo UI" panose="020B0604030504040204" pitchFamily="50" charset="-128"/>
            </a:endParaRPr>
          </a:p>
        </p:txBody>
      </p:sp>
      <p:sp>
        <p:nvSpPr>
          <p:cNvPr id="42" name="ホームベース 19">
            <a:extLst>
              <a:ext uri="{FF2B5EF4-FFF2-40B4-BE49-F238E27FC236}">
                <a16:creationId xmlns:a16="http://schemas.microsoft.com/office/drawing/2014/main" id="{B97BABC6-D0EC-43AB-BA65-2405AC6BF51D}"/>
              </a:ext>
            </a:extLst>
          </p:cNvPr>
          <p:cNvSpPr/>
          <p:nvPr/>
        </p:nvSpPr>
        <p:spPr>
          <a:xfrm>
            <a:off x="4464469" y="2615902"/>
            <a:ext cx="2911261" cy="204905"/>
          </a:xfrm>
          <a:prstGeom prst="homePlate">
            <a:avLst>
              <a:gd name="adj" fmla="val 40299"/>
            </a:avLst>
          </a:prstGeom>
          <a:solidFill>
            <a:srgbClr val="DBEEF4"/>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en-US" sz="941">
                <a:latin typeface="Meiryo UI" panose="020B0604030504040204" pitchFamily="50" charset="-128"/>
                <a:ea typeface="Meiryo UI" panose="020B0604030504040204" pitchFamily="50" charset="-128"/>
              </a:rPr>
              <a:t>全国実装に必要なシステム改修</a:t>
            </a:r>
            <a:endParaRPr lang="en-US" altLang="ja-JP" sz="941">
              <a:latin typeface="Meiryo UI" panose="020B0604030504040204" pitchFamily="50" charset="-128"/>
              <a:ea typeface="Meiryo UI" panose="020B0604030504040204" pitchFamily="50" charset="-128"/>
            </a:endParaRPr>
          </a:p>
        </p:txBody>
      </p:sp>
      <p:sp>
        <p:nvSpPr>
          <p:cNvPr id="54" name="ホームベース 19">
            <a:extLst>
              <a:ext uri="{FF2B5EF4-FFF2-40B4-BE49-F238E27FC236}">
                <a16:creationId xmlns:a16="http://schemas.microsoft.com/office/drawing/2014/main" id="{263978BE-7B8F-46E0-B2C1-48BE766F4C49}"/>
              </a:ext>
            </a:extLst>
          </p:cNvPr>
          <p:cNvSpPr/>
          <p:nvPr/>
        </p:nvSpPr>
        <p:spPr>
          <a:xfrm>
            <a:off x="4426670" y="2063525"/>
            <a:ext cx="2911261" cy="130808"/>
          </a:xfrm>
          <a:prstGeom prst="homePlate">
            <a:avLst>
              <a:gd name="adj" fmla="val 40299"/>
            </a:avLst>
          </a:prstGeom>
          <a:solidFill>
            <a:srgbClr val="DBEEF4"/>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en-US" sz="941" dirty="0">
                <a:latin typeface="Meiryo UI" panose="020B0604030504040204" pitchFamily="50" charset="-128"/>
                <a:ea typeface="Meiryo UI" panose="020B0604030504040204" pitchFamily="50" charset="-128"/>
              </a:rPr>
              <a:t>一体化に必要なシステム改修</a:t>
            </a:r>
            <a:endParaRPr lang="en-US" altLang="ja-JP" sz="941" dirty="0">
              <a:latin typeface="Meiryo UI" panose="020B0604030504040204" pitchFamily="50" charset="-128"/>
              <a:ea typeface="Meiryo UI" panose="020B0604030504040204" pitchFamily="50" charset="-128"/>
            </a:endParaRPr>
          </a:p>
        </p:txBody>
      </p:sp>
      <p:sp>
        <p:nvSpPr>
          <p:cNvPr id="55" name="ホームベース 19">
            <a:extLst>
              <a:ext uri="{FF2B5EF4-FFF2-40B4-BE49-F238E27FC236}">
                <a16:creationId xmlns:a16="http://schemas.microsoft.com/office/drawing/2014/main" id="{FA8AE01F-47F3-427D-BBA3-A8DA0DF6179D}"/>
              </a:ext>
            </a:extLst>
          </p:cNvPr>
          <p:cNvSpPr/>
          <p:nvPr/>
        </p:nvSpPr>
        <p:spPr>
          <a:xfrm>
            <a:off x="7383037" y="2450290"/>
            <a:ext cx="1598767" cy="346031"/>
          </a:xfrm>
          <a:prstGeom prst="homePlate">
            <a:avLst>
              <a:gd name="adj" fmla="val 40299"/>
            </a:avLst>
          </a:prstGeom>
          <a:solidFill>
            <a:srgbClr val="DBEEF4"/>
          </a:solidFill>
          <a:ln w="9525" cap="flat" cmpd="sng" algn="ctr">
            <a:solidFill>
              <a:schemeClr val="tx1"/>
            </a:solidFill>
            <a:prstDash val="solid"/>
            <a:miter lim="800000"/>
          </a:ln>
          <a:effectLst/>
        </p:spPr>
        <p:txBody>
          <a:bodyPr vert="horz" wrap="none" lIns="30788" rIns="30788"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76027" indent="-76027" algn="ctr"/>
            <a:r>
              <a:rPr lang="ja-JP" altLang="en-US" sz="940">
                <a:latin typeface="Meiryo UI" panose="020B0604030504040204" pitchFamily="50" charset="-128"/>
                <a:ea typeface="Meiryo UI" panose="020B0604030504040204" pitchFamily="50" charset="-128"/>
              </a:rPr>
              <a:t>オンライン講習の全国実装</a:t>
            </a:r>
            <a:endParaRPr lang="en-US" altLang="ja-JP" sz="940">
              <a:latin typeface="Meiryo UI" panose="020B0604030504040204" pitchFamily="50" charset="-128"/>
              <a:ea typeface="Meiryo UI" panose="020B0604030504040204" pitchFamily="50" charset="-128"/>
            </a:endParaRPr>
          </a:p>
          <a:p>
            <a:pPr marL="76027" indent="-76027" algn="ctr"/>
            <a:endParaRPr lang="en-US" altLang="ja-JP" sz="94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40447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a:extLst>
              <a:ext uri="{FF2B5EF4-FFF2-40B4-BE49-F238E27FC236}">
                <a16:creationId xmlns:a16="http://schemas.microsoft.com/office/drawing/2014/main" id="{99ED2EEE-3572-420B-BAE9-819CCB056B91}"/>
              </a:ext>
            </a:extLst>
          </p:cNvPr>
          <p:cNvSpPr/>
          <p:nvPr/>
        </p:nvSpPr>
        <p:spPr>
          <a:xfrm>
            <a:off x="2108137" y="971238"/>
            <a:ext cx="841148" cy="5822645"/>
          </a:xfrm>
          <a:prstGeom prst="rect">
            <a:avLst/>
          </a:pr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933033214"/>
              </p:ext>
            </p:extLst>
          </p:nvPr>
        </p:nvGraphicFramePr>
        <p:xfrm>
          <a:off x="880910" y="465277"/>
          <a:ext cx="8203474" cy="6328606"/>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824051">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（５）公共フロントサービスの提供等</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①マイナンバーを活用した国民の利便性の向上</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預貯金付番の円滑化</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養育費の支払確保</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②ワンストップサービスの推進等</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ワンストップサービスの推進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子育て・介護ワンストップサービスの推進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引越しワンストップサービスの推進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死亡・相続ワンストップサービスの推進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社会保険・税手続のワンストップ化・ワンスオンリー化の推進 </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旅券（パスポート）申請のオンライン化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在留申請のデジタル化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入国手続等のデジタル化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7" name="ホームベース 44">
            <a:extLst>
              <a:ext uri="{FF2B5EF4-FFF2-40B4-BE49-F238E27FC236}">
                <a16:creationId xmlns:a16="http://schemas.microsoft.com/office/drawing/2014/main" id="{A3993F76-97EF-40FE-B0E4-BE0D02DF9F22}"/>
              </a:ext>
            </a:extLst>
          </p:cNvPr>
          <p:cNvSpPr/>
          <p:nvPr/>
        </p:nvSpPr>
        <p:spPr>
          <a:xfrm>
            <a:off x="4523615" y="2727963"/>
            <a:ext cx="4535508"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サービスの評価を行い、必要な改善を実施</a:t>
            </a:r>
          </a:p>
        </p:txBody>
      </p:sp>
      <p:sp>
        <p:nvSpPr>
          <p:cNvPr id="8" name="ホームベース 44">
            <a:extLst>
              <a:ext uri="{FF2B5EF4-FFF2-40B4-BE49-F238E27FC236}">
                <a16:creationId xmlns:a16="http://schemas.microsoft.com/office/drawing/2014/main" id="{0948D880-FC2C-4246-80A0-AF0AB2391653}"/>
              </a:ext>
            </a:extLst>
          </p:cNvPr>
          <p:cNvSpPr/>
          <p:nvPr/>
        </p:nvSpPr>
        <p:spPr>
          <a:xfrm>
            <a:off x="2147354" y="3220704"/>
            <a:ext cx="806517"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オンラインで完結する</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仕組みの構築に向けて</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課題の整理</a:t>
            </a:r>
          </a:p>
        </p:txBody>
      </p:sp>
      <p:sp>
        <p:nvSpPr>
          <p:cNvPr id="9" name="ホームベース 44">
            <a:extLst>
              <a:ext uri="{FF2B5EF4-FFF2-40B4-BE49-F238E27FC236}">
                <a16:creationId xmlns:a16="http://schemas.microsoft.com/office/drawing/2014/main" id="{1E07CABC-A708-4027-8352-2F3EEE25D510}"/>
              </a:ext>
            </a:extLst>
          </p:cNvPr>
          <p:cNvSpPr/>
          <p:nvPr/>
        </p:nvSpPr>
        <p:spPr>
          <a:xfrm>
            <a:off x="2979029" y="3228990"/>
            <a:ext cx="6084682"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課題の整理を取りまとめ後、速やかに必要な措置を実施</a:t>
            </a:r>
          </a:p>
        </p:txBody>
      </p:sp>
      <p:sp>
        <p:nvSpPr>
          <p:cNvPr id="10" name="ホームベース 44">
            <a:extLst>
              <a:ext uri="{FF2B5EF4-FFF2-40B4-BE49-F238E27FC236}">
                <a16:creationId xmlns:a16="http://schemas.microsoft.com/office/drawing/2014/main" id="{4F5FEE2F-C6B0-4B1C-8FEB-07ECFC2F077C}"/>
              </a:ext>
            </a:extLst>
          </p:cNvPr>
          <p:cNvSpPr/>
          <p:nvPr/>
        </p:nvSpPr>
        <p:spPr>
          <a:xfrm>
            <a:off x="2979030" y="2227808"/>
            <a:ext cx="1531919"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マイナポータルから</a:t>
            </a:r>
            <a:r>
              <a:rPr kumimoji="1" lang="ja-JP" altLang="en-US" sz="6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マイナンバーカードを用いて</a:t>
            </a:r>
            <a:endParaRPr kumimoji="1" lang="en-US" altLang="ja-JP" sz="6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子育て・介護のオンライン手続に対応できるよう、</a:t>
            </a:r>
            <a:endParaRPr kumimoji="1" lang="en-US" altLang="ja-JP" sz="6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600" b="0" i="0" u="non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地方公共団体の</a:t>
            </a:r>
            <a:r>
              <a:rPr kumimoji="1" lang="ja-JP" altLang="en-US" sz="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システム改修等の支援を行う</a:t>
            </a:r>
          </a:p>
        </p:txBody>
      </p:sp>
      <p:sp>
        <p:nvSpPr>
          <p:cNvPr id="11" name="ホームベース 44">
            <a:extLst>
              <a:ext uri="{FF2B5EF4-FFF2-40B4-BE49-F238E27FC236}">
                <a16:creationId xmlns:a16="http://schemas.microsoft.com/office/drawing/2014/main" id="{0A05B6E4-2388-4562-B5D1-A7DEC0357BA8}"/>
              </a:ext>
            </a:extLst>
          </p:cNvPr>
          <p:cNvSpPr/>
          <p:nvPr/>
        </p:nvSpPr>
        <p:spPr>
          <a:xfrm>
            <a:off x="2149790" y="2227431"/>
            <a:ext cx="811971"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00" dirty="0">
                <a:latin typeface="Meiryo UI" panose="020B0604030504040204" pitchFamily="50" charset="-128"/>
                <a:ea typeface="Meiryo UI" panose="020B0604030504040204" pitchFamily="50" charset="-128"/>
              </a:rPr>
              <a:t>子育て関連手続の</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標準様式をマイナポータル</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に順次プリセットし、</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利用開始</a:t>
            </a:r>
            <a:endParaRPr lang="en-US" altLang="ja-JP" sz="500" dirty="0">
              <a:latin typeface="Meiryo UI" panose="020B0604030504040204" pitchFamily="50" charset="-128"/>
              <a:ea typeface="Meiryo UI" panose="020B0604030504040204" pitchFamily="50" charset="-128"/>
            </a:endParaRPr>
          </a:p>
        </p:txBody>
      </p:sp>
      <p:sp>
        <p:nvSpPr>
          <p:cNvPr id="12" name="ホームベース 44">
            <a:extLst>
              <a:ext uri="{FF2B5EF4-FFF2-40B4-BE49-F238E27FC236}">
                <a16:creationId xmlns:a16="http://schemas.microsoft.com/office/drawing/2014/main" id="{35EEA2E9-2D26-4FC0-8512-2682DC90A223}"/>
              </a:ext>
            </a:extLst>
          </p:cNvPr>
          <p:cNvSpPr/>
          <p:nvPr/>
        </p:nvSpPr>
        <p:spPr>
          <a:xfrm>
            <a:off x="4523615" y="2212116"/>
            <a:ext cx="4552585"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子育て・介護関連手続の標準様式の利用促進を図るため、</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地方公共団体等の意見を取り入れながら必要に応じて見直しを行う</a:t>
            </a:r>
            <a:endParaRPr lang="en-US" altLang="ja-JP" sz="700" strike="sngStrike">
              <a:latin typeface="Meiryo UI" panose="020B0604030504040204" pitchFamily="50" charset="-128"/>
              <a:ea typeface="Meiryo UI" panose="020B0604030504040204" pitchFamily="50" charset="-128"/>
            </a:endParaRPr>
          </a:p>
        </p:txBody>
      </p:sp>
      <p:sp>
        <p:nvSpPr>
          <p:cNvPr id="15" name="ホームベース 44">
            <a:extLst>
              <a:ext uri="{FF2B5EF4-FFF2-40B4-BE49-F238E27FC236}">
                <a16:creationId xmlns:a16="http://schemas.microsoft.com/office/drawing/2014/main" id="{D96878DC-D5FF-405D-87CD-ECCA19F67B96}"/>
              </a:ext>
            </a:extLst>
          </p:cNvPr>
          <p:cNvSpPr/>
          <p:nvPr/>
        </p:nvSpPr>
        <p:spPr>
          <a:xfrm>
            <a:off x="2152225" y="5810762"/>
            <a:ext cx="796715" cy="21750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50" dirty="0">
                <a:latin typeface="Meiryo UI" panose="020B0604030504040204" pitchFamily="50" charset="-128"/>
                <a:ea typeface="Meiryo UI" panose="020B0604030504040204" pitchFamily="50" charset="-128"/>
              </a:rPr>
              <a:t>マイナンバーカードに</a:t>
            </a:r>
            <a:endParaRPr lang="en-US" altLang="ja-JP" sz="650" dirty="0">
              <a:latin typeface="Meiryo UI" panose="020B0604030504040204" pitchFamily="50" charset="-128"/>
              <a:ea typeface="Meiryo UI" panose="020B0604030504040204" pitchFamily="50" charset="-128"/>
            </a:endParaRPr>
          </a:p>
          <a:p>
            <a:pPr marL="88900" indent="-88900" algn="ctr"/>
            <a:r>
              <a:rPr lang="ja-JP" altLang="en-US" sz="650" dirty="0">
                <a:latin typeface="Meiryo UI" panose="020B0604030504040204" pitchFamily="50" charset="-128"/>
                <a:ea typeface="Meiryo UI" panose="020B0604030504040204" pitchFamily="50" charset="-128"/>
              </a:rPr>
              <a:t>よる申請の実現</a:t>
            </a:r>
          </a:p>
        </p:txBody>
      </p:sp>
      <p:sp>
        <p:nvSpPr>
          <p:cNvPr id="26" name="ホームベース 44">
            <a:extLst>
              <a:ext uri="{FF2B5EF4-FFF2-40B4-BE49-F238E27FC236}">
                <a16:creationId xmlns:a16="http://schemas.microsoft.com/office/drawing/2014/main" id="{119F4385-8318-4EA6-B804-2BC879EC4309}"/>
              </a:ext>
            </a:extLst>
          </p:cNvPr>
          <p:cNvSpPr/>
          <p:nvPr/>
        </p:nvSpPr>
        <p:spPr>
          <a:xfrm>
            <a:off x="2155243" y="6178271"/>
            <a:ext cx="808865" cy="46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水際対策の効率的</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な実施と利用者の利便</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性の向上を図るため、</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入国手続等</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のデジタル化を検討</a:t>
            </a:r>
            <a:endParaRPr lang="en-US" altLang="ja-JP" sz="600" dirty="0">
              <a:latin typeface="Meiryo UI" panose="020B0604030504040204" pitchFamily="50" charset="-128"/>
              <a:ea typeface="Meiryo UI" panose="020B0604030504040204" pitchFamily="50" charset="-128"/>
            </a:endParaRPr>
          </a:p>
        </p:txBody>
      </p:sp>
      <p:sp>
        <p:nvSpPr>
          <p:cNvPr id="27" name="ホームベース 44">
            <a:extLst>
              <a:ext uri="{FF2B5EF4-FFF2-40B4-BE49-F238E27FC236}">
                <a16:creationId xmlns:a16="http://schemas.microsoft.com/office/drawing/2014/main" id="{72FE15E2-4F56-4910-AAAC-293789CFAAF8}"/>
              </a:ext>
            </a:extLst>
          </p:cNvPr>
          <p:cNvSpPr/>
          <p:nvPr/>
        </p:nvSpPr>
        <p:spPr>
          <a:xfrm>
            <a:off x="2978819" y="3733188"/>
            <a:ext cx="6094947" cy="684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国民・事業者の負担軽減が見込まれるその他の手続についても、対象拡大に向けて検討</a:t>
            </a:r>
          </a:p>
        </p:txBody>
      </p:sp>
      <p:sp>
        <p:nvSpPr>
          <p:cNvPr id="29" name="ホームベース 44">
            <a:extLst>
              <a:ext uri="{FF2B5EF4-FFF2-40B4-BE49-F238E27FC236}">
                <a16:creationId xmlns:a16="http://schemas.microsoft.com/office/drawing/2014/main" id="{C20A1D55-DC68-4767-BD90-5CCD0634DA91}"/>
              </a:ext>
            </a:extLst>
          </p:cNvPr>
          <p:cNvSpPr/>
          <p:nvPr/>
        </p:nvSpPr>
        <p:spPr>
          <a:xfrm>
            <a:off x="2147354" y="4154323"/>
            <a:ext cx="1973480" cy="26672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クラウド提出済のデータを確定申告等において</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利活用することを検討・実施</a:t>
            </a:r>
          </a:p>
        </p:txBody>
      </p:sp>
      <p:sp>
        <p:nvSpPr>
          <p:cNvPr id="34" name="ホームベース 44">
            <a:extLst>
              <a:ext uri="{FF2B5EF4-FFF2-40B4-BE49-F238E27FC236}">
                <a16:creationId xmlns:a16="http://schemas.microsoft.com/office/drawing/2014/main" id="{10057B11-C4A3-474C-B3EE-ACCCBCE66CB1}"/>
              </a:ext>
            </a:extLst>
          </p:cNvPr>
          <p:cNvSpPr/>
          <p:nvPr/>
        </p:nvSpPr>
        <p:spPr>
          <a:xfrm>
            <a:off x="2979420" y="5810762"/>
            <a:ext cx="6087592" cy="22275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対象手続の追加や利用率向上のための検討及びこれに基づく必要な措置の実施</a:t>
            </a:r>
          </a:p>
        </p:txBody>
      </p:sp>
      <p:sp>
        <p:nvSpPr>
          <p:cNvPr id="35" name="ホームベース 41">
            <a:extLst>
              <a:ext uri="{FF2B5EF4-FFF2-40B4-BE49-F238E27FC236}">
                <a16:creationId xmlns:a16="http://schemas.microsoft.com/office/drawing/2014/main" id="{7AAB7D16-8C18-4173-9332-A39A4DFF544F}"/>
              </a:ext>
            </a:extLst>
          </p:cNvPr>
          <p:cNvSpPr/>
          <p:nvPr/>
        </p:nvSpPr>
        <p:spPr>
          <a:xfrm>
            <a:off x="2139465" y="1748032"/>
            <a:ext cx="6919658"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solidFill>
                  <a:prstClr val="black"/>
                </a:solidFill>
                <a:latin typeface="Meiryo UI" panose="020B0604030504040204" pitchFamily="50" charset="-128"/>
                <a:ea typeface="Meiryo UI" panose="020B0604030504040204" pitchFamily="50" charset="-128"/>
              </a:rPr>
              <a:t>マイナンバー制度の活用可能性の検討</a:t>
            </a:r>
          </a:p>
        </p:txBody>
      </p:sp>
      <p:sp>
        <p:nvSpPr>
          <p:cNvPr id="37" name="ホームベース 54">
            <a:extLst>
              <a:ext uri="{FF2B5EF4-FFF2-40B4-BE49-F238E27FC236}">
                <a16:creationId xmlns:a16="http://schemas.microsoft.com/office/drawing/2014/main" id="{87F003A7-A150-412A-AE6C-AFFEAEF37C1E}"/>
              </a:ext>
            </a:extLst>
          </p:cNvPr>
          <p:cNvSpPr/>
          <p:nvPr/>
        </p:nvSpPr>
        <p:spPr>
          <a:xfrm>
            <a:off x="2155243" y="1187705"/>
            <a:ext cx="4493035" cy="44267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endParaRPr lang="en-US" altLang="ja-JP" sz="900" dirty="0">
              <a:solidFill>
                <a:prstClr val="black"/>
              </a:solidFill>
              <a:latin typeface="Meiryo UI" panose="020B0604030504040204" pitchFamily="50" charset="-128"/>
              <a:ea typeface="Meiryo UI" panose="020B0604030504040204" pitchFamily="50" charset="-128"/>
            </a:endParaRPr>
          </a:p>
          <a:p>
            <a:pPr marL="88900" lvl="0" indent="-88900" algn="ctr"/>
            <a:r>
              <a:rPr lang="ja-JP" altLang="en-US" sz="900" dirty="0">
                <a:solidFill>
                  <a:prstClr val="black"/>
                </a:solidFill>
                <a:latin typeface="Meiryo UI" panose="020B0604030504040204" pitchFamily="50" charset="-128"/>
                <a:ea typeface="Meiryo UI" panose="020B0604030504040204" pitchFamily="50" charset="-128"/>
              </a:rPr>
              <a:t>施行準備（政省令、システム対応等）</a:t>
            </a:r>
            <a:endParaRPr lang="en-US" altLang="ja-JP" sz="900" dirty="0">
              <a:solidFill>
                <a:prstClr val="black"/>
              </a:solidFill>
              <a:latin typeface="Meiryo UI" panose="020B0604030504040204" pitchFamily="50" charset="-128"/>
              <a:ea typeface="Meiryo UI" panose="020B0604030504040204" pitchFamily="50" charset="-128"/>
            </a:endParaRPr>
          </a:p>
          <a:p>
            <a:pPr marL="88900" lvl="0" indent="-88900" algn="ctr"/>
            <a:endParaRPr lang="ja-JP" altLang="en-US" sz="900" dirty="0">
              <a:solidFill>
                <a:prstClr val="black"/>
              </a:solidFill>
              <a:latin typeface="Meiryo UI" panose="020B0604030504040204" pitchFamily="50" charset="-128"/>
              <a:ea typeface="Meiryo UI" panose="020B0604030504040204" pitchFamily="50" charset="-128"/>
            </a:endParaRPr>
          </a:p>
        </p:txBody>
      </p:sp>
      <p:sp>
        <p:nvSpPr>
          <p:cNvPr id="38" name="ホームベース 56">
            <a:extLst>
              <a:ext uri="{FF2B5EF4-FFF2-40B4-BE49-F238E27FC236}">
                <a16:creationId xmlns:a16="http://schemas.microsoft.com/office/drawing/2014/main" id="{118425B6-C0AF-4207-AE5E-2948081CC1CF}"/>
              </a:ext>
            </a:extLst>
          </p:cNvPr>
          <p:cNvSpPr/>
          <p:nvPr/>
        </p:nvSpPr>
        <p:spPr>
          <a:xfrm>
            <a:off x="6648062" y="1197538"/>
            <a:ext cx="2436539" cy="205011"/>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solidFill>
                  <a:prstClr val="black"/>
                </a:solidFill>
                <a:latin typeface="Meiryo UI" panose="020B0604030504040204" pitchFamily="50" charset="-128"/>
                <a:ea typeface="Meiryo UI" panose="020B0604030504040204" pitchFamily="50" charset="-128"/>
              </a:rPr>
              <a:t>新たな制度による円滑な付番開始</a:t>
            </a:r>
          </a:p>
        </p:txBody>
      </p:sp>
      <p:sp>
        <p:nvSpPr>
          <p:cNvPr id="39" name="ホームベース 57">
            <a:extLst>
              <a:ext uri="{FF2B5EF4-FFF2-40B4-BE49-F238E27FC236}">
                <a16:creationId xmlns:a16="http://schemas.microsoft.com/office/drawing/2014/main" id="{479F2BED-E77F-4E22-A5CF-DCFA30C7F7A3}"/>
              </a:ext>
            </a:extLst>
          </p:cNvPr>
          <p:cNvSpPr/>
          <p:nvPr/>
        </p:nvSpPr>
        <p:spPr>
          <a:xfrm>
            <a:off x="6648062" y="1441208"/>
            <a:ext cx="2436538" cy="192351"/>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solidFill>
                  <a:prstClr val="black"/>
                </a:solidFill>
                <a:latin typeface="Meiryo UI" panose="020B0604030504040204" pitchFamily="50" charset="-128"/>
                <a:ea typeface="Meiryo UI" panose="020B0604030504040204" pitchFamily="50" charset="-128"/>
              </a:rPr>
              <a:t>相続時等のサービス開始</a:t>
            </a:r>
          </a:p>
        </p:txBody>
      </p:sp>
      <p:sp>
        <p:nvSpPr>
          <p:cNvPr id="40" name="テキスト ボックス 39">
            <a:extLst>
              <a:ext uri="{FF2B5EF4-FFF2-40B4-BE49-F238E27FC236}">
                <a16:creationId xmlns:a16="http://schemas.microsoft.com/office/drawing/2014/main" id="{CFFDD97A-4AAE-4F5A-8C33-D939A0D61943}"/>
              </a:ext>
            </a:extLst>
          </p:cNvPr>
          <p:cNvSpPr txBox="1"/>
          <p:nvPr/>
        </p:nvSpPr>
        <p:spPr>
          <a:xfrm>
            <a:off x="7082736" y="1592085"/>
            <a:ext cx="1809128" cy="200055"/>
          </a:xfrm>
          <a:prstGeom prst="rect">
            <a:avLst/>
          </a:prstGeom>
          <a:noFill/>
        </p:spPr>
        <p:txBody>
          <a:bodyPr wrap="square" rtlCol="0">
            <a:spAutoFit/>
          </a:bodyPr>
          <a:lstStyle/>
          <a:p>
            <a:r>
              <a:rPr kumimoji="1" lang="en-US" altLang="ja-JP" sz="700">
                <a:latin typeface="Meiryo UI" panose="020B0604030504040204" pitchFamily="50" charset="-128"/>
                <a:ea typeface="Meiryo UI" panose="020B0604030504040204" pitchFamily="50" charset="-128"/>
              </a:rPr>
              <a:t>※</a:t>
            </a:r>
            <a:r>
              <a:rPr kumimoji="1" lang="ja-JP" altLang="en-US" sz="700">
                <a:latin typeface="Meiryo UI" panose="020B0604030504040204" pitchFamily="50" charset="-128"/>
                <a:ea typeface="Meiryo UI" panose="020B0604030504040204" pitchFamily="50" charset="-128"/>
              </a:rPr>
              <a:t>付番の状況を踏まえ、更なる検討を行う。</a:t>
            </a:r>
            <a:endParaRPr kumimoji="1" lang="en-US" altLang="ja-JP" sz="700">
              <a:latin typeface="Meiryo UI" panose="020B0604030504040204" pitchFamily="50" charset="-128"/>
              <a:ea typeface="Meiryo UI" panose="020B0604030504040204" pitchFamily="50" charset="-128"/>
            </a:endParaRPr>
          </a:p>
        </p:txBody>
      </p:sp>
      <p:sp>
        <p:nvSpPr>
          <p:cNvPr id="42" name="ホームベース 44">
            <a:extLst>
              <a:ext uri="{FF2B5EF4-FFF2-40B4-BE49-F238E27FC236}">
                <a16:creationId xmlns:a16="http://schemas.microsoft.com/office/drawing/2014/main" id="{5865ED36-D713-40F3-A2EB-41FA5F8EEA36}"/>
              </a:ext>
            </a:extLst>
          </p:cNvPr>
          <p:cNvSpPr/>
          <p:nvPr/>
        </p:nvSpPr>
        <p:spPr>
          <a:xfrm>
            <a:off x="2150238" y="3733188"/>
            <a:ext cx="806517"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00" dirty="0">
                <a:latin typeface="Meiryo UI" panose="020B0604030504040204" pitchFamily="50" charset="-128"/>
                <a:ea typeface="Meiryo UI" panose="020B0604030504040204" pitchFamily="50" charset="-128"/>
              </a:rPr>
              <a:t>金融機関等が税務署長に</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提出する支払調書等について</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新たな提出方法を開始</a:t>
            </a:r>
          </a:p>
        </p:txBody>
      </p:sp>
      <p:sp>
        <p:nvSpPr>
          <p:cNvPr id="43" name="正方形/長方形 42">
            <a:extLst>
              <a:ext uri="{FF2B5EF4-FFF2-40B4-BE49-F238E27FC236}">
                <a16:creationId xmlns:a16="http://schemas.microsoft.com/office/drawing/2014/main" id="{BE29D143-B9A1-47E6-8AFE-283D332D8B84}"/>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44" name="ホームベース 44">
            <a:extLst>
              <a:ext uri="{FF2B5EF4-FFF2-40B4-BE49-F238E27FC236}">
                <a16:creationId xmlns:a16="http://schemas.microsoft.com/office/drawing/2014/main" id="{391A2379-5721-4AF5-A494-9DA81E152016}"/>
              </a:ext>
            </a:extLst>
          </p:cNvPr>
          <p:cNvSpPr/>
          <p:nvPr/>
        </p:nvSpPr>
        <p:spPr>
          <a:xfrm>
            <a:off x="2974262" y="6186373"/>
            <a:ext cx="1536688" cy="24084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700" dirty="0">
                <a:latin typeface="Meiryo UI" panose="020B0604030504040204" pitchFamily="50" charset="-128"/>
                <a:ea typeface="Meiryo UI" panose="020B0604030504040204" pitchFamily="50" charset="-128"/>
              </a:rPr>
              <a:t>Visit Japan Web</a:t>
            </a:r>
            <a:r>
              <a:rPr lang="ja-JP" altLang="en-US" sz="700" dirty="0">
                <a:latin typeface="Meiryo UI" panose="020B0604030504040204" pitchFamily="50" charset="-128"/>
                <a:ea typeface="Meiryo UI" panose="020B0604030504040204" pitchFamily="50" charset="-128"/>
              </a:rPr>
              <a:t>（入国手続のみ）</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の運用・保守を実施</a:t>
            </a:r>
            <a:endParaRPr lang="en-US" altLang="ja-JP" sz="700" dirty="0">
              <a:latin typeface="Meiryo UI" panose="020B0604030504040204" pitchFamily="50" charset="-128"/>
              <a:ea typeface="Meiryo UI" panose="020B0604030504040204" pitchFamily="50" charset="-128"/>
            </a:endParaRPr>
          </a:p>
        </p:txBody>
      </p:sp>
      <p:sp>
        <p:nvSpPr>
          <p:cNvPr id="46" name="ホームベース 44">
            <a:extLst>
              <a:ext uri="{FF2B5EF4-FFF2-40B4-BE49-F238E27FC236}">
                <a16:creationId xmlns:a16="http://schemas.microsoft.com/office/drawing/2014/main" id="{6F20D18C-60BC-41D6-880B-82CB57B53EFD}"/>
              </a:ext>
            </a:extLst>
          </p:cNvPr>
          <p:cNvSpPr/>
          <p:nvPr/>
        </p:nvSpPr>
        <p:spPr>
          <a:xfrm>
            <a:off x="4537710" y="6180957"/>
            <a:ext cx="4536056" cy="48167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800" dirty="0">
                <a:latin typeface="Meiryo UI" panose="020B0604030504040204" pitchFamily="50" charset="-128"/>
                <a:ea typeface="Meiryo UI" panose="020B0604030504040204" pitchFamily="50" charset="-128"/>
              </a:rPr>
              <a:t>Visit Japan Web</a:t>
            </a:r>
            <a:r>
              <a:rPr lang="ja-JP" altLang="en-US" sz="800" dirty="0">
                <a:latin typeface="Meiryo UI" panose="020B0604030504040204" pitchFamily="50" charset="-128"/>
                <a:ea typeface="Meiryo UI" panose="020B0604030504040204" pitchFamily="50" charset="-128"/>
              </a:rPr>
              <a:t>（入国手続等）の運用・保守を実施</a:t>
            </a:r>
          </a:p>
        </p:txBody>
      </p:sp>
      <p:sp>
        <p:nvSpPr>
          <p:cNvPr id="47" name="ホームベース 44">
            <a:extLst>
              <a:ext uri="{FF2B5EF4-FFF2-40B4-BE49-F238E27FC236}">
                <a16:creationId xmlns:a16="http://schemas.microsoft.com/office/drawing/2014/main" id="{D6A6D424-CA82-4DBA-A32D-8274F232CF6F}"/>
              </a:ext>
            </a:extLst>
          </p:cNvPr>
          <p:cNvSpPr/>
          <p:nvPr/>
        </p:nvSpPr>
        <p:spPr>
          <a:xfrm>
            <a:off x="3607446" y="6439877"/>
            <a:ext cx="905288" cy="22275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00" dirty="0">
                <a:latin typeface="Meiryo UI" panose="020B0604030504040204" pitchFamily="50" charset="-128"/>
                <a:ea typeface="Meiryo UI" panose="020B0604030504040204" pitchFamily="50" charset="-128"/>
              </a:rPr>
              <a:t>免税店での利用など</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入国手続以外で活用するため</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追加機能開発</a:t>
            </a:r>
            <a:endParaRPr lang="en-US" altLang="ja-JP" sz="500" dirty="0">
              <a:latin typeface="Meiryo UI" panose="020B0604030504040204" pitchFamily="50" charset="-128"/>
              <a:ea typeface="Meiryo UI" panose="020B0604030504040204" pitchFamily="50" charset="-128"/>
            </a:endParaRPr>
          </a:p>
        </p:txBody>
      </p:sp>
      <p:sp>
        <p:nvSpPr>
          <p:cNvPr id="51" name="ホームベース 44">
            <a:extLst>
              <a:ext uri="{FF2B5EF4-FFF2-40B4-BE49-F238E27FC236}">
                <a16:creationId xmlns:a16="http://schemas.microsoft.com/office/drawing/2014/main" id="{C9011F6C-6D91-4D4E-93BB-A8DE22AD9F4F}"/>
              </a:ext>
            </a:extLst>
          </p:cNvPr>
          <p:cNvSpPr/>
          <p:nvPr/>
        </p:nvSpPr>
        <p:spPr>
          <a:xfrm>
            <a:off x="2147354" y="4800907"/>
            <a:ext cx="2344404" cy="852649"/>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オンライン化の準備</a:t>
            </a:r>
          </a:p>
          <a:p>
            <a:pPr marL="88900" indent="-88900" algn="ctr"/>
            <a:r>
              <a:rPr lang="ja-JP" altLang="en-US" sz="700" dirty="0">
                <a:latin typeface="Meiryo UI" panose="020B0604030504040204" pitchFamily="50" charset="-128"/>
                <a:ea typeface="Meiryo UI" panose="020B0604030504040204" pitchFamily="50" charset="-128"/>
              </a:rPr>
              <a:t>（設計・開発・テスト等）</a:t>
            </a: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solidFill>
                <a:srgbClr val="FF0000"/>
              </a:solidFill>
              <a:latin typeface="Meiryo UI" panose="020B0604030504040204" pitchFamily="50" charset="-128"/>
              <a:ea typeface="Meiryo UI" panose="020B0604030504040204" pitchFamily="50" charset="-128"/>
            </a:endParaRPr>
          </a:p>
          <a:p>
            <a:pPr marL="88900" indent="-88900" algn="ctr"/>
            <a:endParaRPr lang="en-US" altLang="ja-JP" sz="700" dirty="0">
              <a:solidFill>
                <a:srgbClr val="FF0000"/>
              </a:solidFill>
              <a:latin typeface="Meiryo UI" panose="020B0604030504040204" pitchFamily="50" charset="-128"/>
              <a:ea typeface="Meiryo UI" panose="020B0604030504040204" pitchFamily="50" charset="-128"/>
            </a:endParaRPr>
          </a:p>
          <a:p>
            <a:pPr marL="88900" indent="-88900" algn="ctr"/>
            <a:endParaRPr lang="en-US" altLang="ja-JP" sz="700" dirty="0">
              <a:solidFill>
                <a:srgbClr val="FF0000"/>
              </a:solidFill>
              <a:latin typeface="Meiryo UI" panose="020B0604030504040204" pitchFamily="50" charset="-128"/>
              <a:ea typeface="Meiryo UI" panose="020B0604030504040204" pitchFamily="50" charset="-128"/>
            </a:endParaRPr>
          </a:p>
          <a:p>
            <a:pPr marL="88900" indent="-88900" algn="ctr"/>
            <a:endParaRPr lang="en-US" altLang="ja-JP" sz="700" dirty="0">
              <a:solidFill>
                <a:srgbClr val="FF0000"/>
              </a:solidFill>
              <a:latin typeface="Meiryo UI" panose="020B0604030504040204" pitchFamily="50" charset="-128"/>
              <a:ea typeface="Meiryo UI" panose="020B0604030504040204" pitchFamily="50" charset="-128"/>
            </a:endParaRPr>
          </a:p>
          <a:p>
            <a:pPr marL="88900" indent="-88900" algn="ctr"/>
            <a:endParaRPr lang="ja-JP" altLang="en-US" sz="700" dirty="0">
              <a:latin typeface="Meiryo UI" panose="020B0604030504040204" pitchFamily="50" charset="-128"/>
              <a:ea typeface="Meiryo UI" panose="020B0604030504040204" pitchFamily="50" charset="-128"/>
            </a:endParaRPr>
          </a:p>
        </p:txBody>
      </p:sp>
      <p:sp>
        <p:nvSpPr>
          <p:cNvPr id="52" name="ホームベース 44">
            <a:extLst>
              <a:ext uri="{FF2B5EF4-FFF2-40B4-BE49-F238E27FC236}">
                <a16:creationId xmlns:a16="http://schemas.microsoft.com/office/drawing/2014/main" id="{29891880-F4FA-42F5-BBD9-0AA643BEB712}"/>
              </a:ext>
            </a:extLst>
          </p:cNvPr>
          <p:cNvSpPr/>
          <p:nvPr/>
        </p:nvSpPr>
        <p:spPr>
          <a:xfrm>
            <a:off x="4483975" y="4797047"/>
            <a:ext cx="4600517" cy="843852"/>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オンライン申請開始</a:t>
            </a:r>
            <a:endParaRPr lang="en-US" altLang="ja-JP" sz="8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ja-JP" altLang="en-US" sz="700" dirty="0">
              <a:latin typeface="Meiryo UI" panose="020B0604030504040204" pitchFamily="50" charset="-128"/>
              <a:ea typeface="Meiryo UI" panose="020B0604030504040204" pitchFamily="50" charset="-128"/>
            </a:endParaRPr>
          </a:p>
          <a:p>
            <a:pPr marL="88900" indent="-457200" algn="ctr"/>
            <a:endParaRPr lang="en-US" altLang="ja-JP" sz="700" dirty="0">
              <a:latin typeface="Meiryo UI" panose="020B0604030504040204" pitchFamily="50" charset="-128"/>
              <a:ea typeface="Meiryo UI" panose="020B0604030504040204" pitchFamily="50" charset="-128"/>
            </a:endParaRPr>
          </a:p>
          <a:p>
            <a:pPr marL="88900" indent="-457200" algn="ctr"/>
            <a:endParaRPr lang="en-US" altLang="ja-JP" sz="700" dirty="0">
              <a:latin typeface="Meiryo UI" panose="020B0604030504040204" pitchFamily="50" charset="-128"/>
              <a:ea typeface="Meiryo UI" panose="020B0604030504040204" pitchFamily="50" charset="-128"/>
            </a:endParaRPr>
          </a:p>
        </p:txBody>
      </p:sp>
      <p:sp>
        <p:nvSpPr>
          <p:cNvPr id="54" name="ホームベース 44">
            <a:extLst>
              <a:ext uri="{FF2B5EF4-FFF2-40B4-BE49-F238E27FC236}">
                <a16:creationId xmlns:a16="http://schemas.microsoft.com/office/drawing/2014/main" id="{C7637737-D158-405B-8FAF-C8B94E2C02FF}"/>
              </a:ext>
            </a:extLst>
          </p:cNvPr>
          <p:cNvSpPr/>
          <p:nvPr/>
        </p:nvSpPr>
        <p:spPr>
          <a:xfrm>
            <a:off x="7180545" y="5110069"/>
            <a:ext cx="1871693" cy="23306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検討結果に基づき、必要な措置を実施</a:t>
            </a:r>
          </a:p>
        </p:txBody>
      </p:sp>
      <p:sp>
        <p:nvSpPr>
          <p:cNvPr id="55" name="ホームベース 44">
            <a:extLst>
              <a:ext uri="{FF2B5EF4-FFF2-40B4-BE49-F238E27FC236}">
                <a16:creationId xmlns:a16="http://schemas.microsoft.com/office/drawing/2014/main" id="{06FC1422-53F9-4FFA-A67A-40B0848ECB6B}"/>
              </a:ext>
            </a:extLst>
          </p:cNvPr>
          <p:cNvSpPr/>
          <p:nvPr/>
        </p:nvSpPr>
        <p:spPr>
          <a:xfrm>
            <a:off x="2781511" y="5398200"/>
            <a:ext cx="4764271" cy="228971"/>
          </a:xfrm>
          <a:prstGeom prst="homePlate">
            <a:avLst>
              <a:gd name="adj" fmla="val 36064"/>
            </a:avLst>
          </a:prstGeom>
          <a:solidFill>
            <a:srgbClr val="4BACC6">
              <a:lumMod val="20000"/>
              <a:lumOff val="80000"/>
            </a:srgbClr>
          </a:solidFill>
          <a:ln w="9525" cap="flat" cmpd="sng" algn="ctr">
            <a:solidFill>
              <a:schemeClr val="tx1"/>
            </a:solidFill>
            <a:prstDash val="dash"/>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オンライン申請した場合の配送交付の可能性を検討</a:t>
            </a:r>
            <a:endParaRPr lang="en-US" altLang="ja-JP" sz="800" dirty="0">
              <a:latin typeface="Meiryo UI" panose="020B0604030504040204" pitchFamily="50" charset="-128"/>
              <a:ea typeface="Meiryo UI" panose="020B0604030504040204" pitchFamily="50" charset="-128"/>
            </a:endParaRPr>
          </a:p>
        </p:txBody>
      </p:sp>
      <p:sp>
        <p:nvSpPr>
          <p:cNvPr id="41" name="ホームベース 44">
            <a:extLst>
              <a:ext uri="{FF2B5EF4-FFF2-40B4-BE49-F238E27FC236}">
                <a16:creationId xmlns:a16="http://schemas.microsoft.com/office/drawing/2014/main" id="{1759D143-30E7-45ED-807B-604CFADD3AA3}"/>
              </a:ext>
            </a:extLst>
          </p:cNvPr>
          <p:cNvSpPr/>
          <p:nvPr/>
        </p:nvSpPr>
        <p:spPr>
          <a:xfrm>
            <a:off x="2951435" y="5114059"/>
            <a:ext cx="4229110" cy="256776"/>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戸籍電子証明書を利用した戸籍謄本の添付の省略を検討</a:t>
            </a:r>
          </a:p>
        </p:txBody>
      </p:sp>
      <p:sp>
        <p:nvSpPr>
          <p:cNvPr id="45" name="ホームベース 44">
            <a:extLst>
              <a:ext uri="{FF2B5EF4-FFF2-40B4-BE49-F238E27FC236}">
                <a16:creationId xmlns:a16="http://schemas.microsoft.com/office/drawing/2014/main" id="{43992EBA-37C0-4AE3-8F92-28E28CC65B8D}"/>
              </a:ext>
            </a:extLst>
          </p:cNvPr>
          <p:cNvSpPr/>
          <p:nvPr/>
        </p:nvSpPr>
        <p:spPr>
          <a:xfrm>
            <a:off x="2147354" y="2724822"/>
            <a:ext cx="801931" cy="393362"/>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00" dirty="0">
                <a:latin typeface="Meiryo UI" panose="020B0604030504040204" pitchFamily="50" charset="-128"/>
                <a:ea typeface="Meiryo UI" panose="020B0604030504040204" pitchFamily="50" charset="-128"/>
              </a:rPr>
              <a:t>地方公共団体に</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おける事務フロー及び</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必要な準備作業等の整理</a:t>
            </a:r>
          </a:p>
        </p:txBody>
      </p:sp>
      <p:sp>
        <p:nvSpPr>
          <p:cNvPr id="50" name="ホームベース 44">
            <a:extLst>
              <a:ext uri="{FF2B5EF4-FFF2-40B4-BE49-F238E27FC236}">
                <a16:creationId xmlns:a16="http://schemas.microsoft.com/office/drawing/2014/main" id="{B9709168-FCB5-4261-8F09-EF248EB7BAE8}"/>
              </a:ext>
            </a:extLst>
          </p:cNvPr>
          <p:cNvSpPr/>
          <p:nvPr/>
        </p:nvSpPr>
        <p:spPr>
          <a:xfrm>
            <a:off x="2979028" y="2730602"/>
            <a:ext cx="1519326" cy="393361"/>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マイナポータルの改修及び市区町村</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のシステム改修等の支援を行う</a:t>
            </a:r>
          </a:p>
        </p:txBody>
      </p:sp>
    </p:spTree>
    <p:extLst>
      <p:ext uri="{BB962C8B-B14F-4D97-AF65-F5344CB8AC3E}">
        <p14:creationId xmlns:p14="http://schemas.microsoft.com/office/powerpoint/2010/main" val="24017274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684AFC7BA4E946AF96F6A5CBEE62BB" ma:contentTypeVersion="39" ma:contentTypeDescription="新しいドキュメントを作成します。" ma:contentTypeScope="" ma:versionID="6d82e824b9a0764e8c5a7ef860849753">
  <xsd:schema xmlns:xsd="http://www.w3.org/2001/XMLSchema" xmlns:xs="http://www.w3.org/2001/XMLSchema" xmlns:p="http://schemas.microsoft.com/office/2006/metadata/properties" xmlns:ns1="http://schemas.microsoft.com/sharepoint/v3" xmlns:ns2="89559dea-130d-4237-8e78-1ce7f44b9a24" xmlns:ns3="0e1d05ab-b491-48cc-a1d7-91236226a3a4" targetNamespace="http://schemas.microsoft.com/office/2006/metadata/properties" ma:root="true" ma:fieldsID="04182218f8ed45a671cfad07c79ea411" ns1:_="" ns2:_="" ns3:_="">
    <xsd:import namespace="http://schemas.microsoft.com/sharepoint/v3"/>
    <xsd:import namespace="89559dea-130d-4237-8e78-1ce7f44b9a24"/>
    <xsd:import namespace="0e1d05ab-b491-48cc-a1d7-91236226a3a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1:_ip_UnifiedCompliancePolicyProperties" minOccurs="0"/>
                <xsd:element ref="ns1:_ip_UnifiedCompliancePolicyUIAction" minOccurs="0"/>
                <xsd:element ref="ns3:MediaServiceLocation" minOccurs="0"/>
                <xsd:element ref="ns2:SharedWithUsers" minOccurs="0"/>
                <xsd:element ref="ns2:SharedWithDetails" minOccurs="0"/>
                <xsd:element ref="ns3:d1ca" minOccurs="0"/>
                <xsd:element ref="ns3:_Flow_SignoffStatu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統合コンプライアンス ポリシーのプロパティ" ma:hidden="true" ma:internalName="_ip_UnifiedCompliancePolicyProperties">
      <xsd:simpleType>
        <xsd:restriction base="dms:Note"/>
      </xsd:simpleType>
    </xsd:element>
    <xsd:element name="_ip_UnifiedCompliancePolicyUIAction" ma:index="21" nillable="true" ma:displayName="統合コンプライアンス ポリシーの UI アクション"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559dea-130d-4237-8e78-1ce7f44b9a24" elementFormDefault="qualified">
    <xsd:import namespace="http://schemas.microsoft.com/office/2006/documentManagement/types"/>
    <xsd:import namespace="http://schemas.microsoft.com/office/infopath/2007/PartnerControls"/>
    <xsd:element name="_dlc_DocId" ma:index="8" nillable="true" ma:displayName="ドキュメント ID 値" ma:description="このアイテムに割り当てられているドキュメント ID の値です。" ma:internalName="_dlc_DocId" ma:readOnly="true">
      <xsd:simpleType>
        <xsd:restriction base="dms:Text"/>
      </xsd:simpleType>
    </xsd:element>
    <xsd:element name="_dlc_DocIdUrl" ma:index="9" nillable="true" ma:displayName="ドキュメントID:" ma:description="このドキュメントへの常時接続リンクです。"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を保持" ma:description="追加時に ID を保持します。" ma:hidden="true" ma:internalName="_dlc_DocIdPersistId" ma:readOnly="true">
      <xsd:simpleType>
        <xsd:restriction base="dms:Boolean"/>
      </xsd:simpleType>
    </xsd:element>
    <xsd:element name="SharedWithUsers" ma:index="23"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共有相手の詳細情報" ma:internalName="SharedWithDetails" ma:readOnly="true">
      <xsd:simpleType>
        <xsd:restriction base="dms:Note">
          <xsd:maxLength value="255"/>
        </xsd:restriction>
      </xsd:simpleType>
    </xsd:element>
    <xsd:element name="TaxCatchAll" ma:index="30" nillable="true" ma:displayName="Taxonomy Catch All Column" ma:hidden="true" ma:list="{02be7c2a-dcaf-42f6-9ca0-14cdca2ec951}" ma:internalName="TaxCatchAll" ma:showField="CatchAllData" ma:web="89559dea-130d-4237-8e78-1ce7f44b9a2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e1d05ab-b491-48cc-a1d7-91236226a3a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d1ca" ma:index="25" nillable="true" ma:displayName="数値" ma:internalName="d1ca">
      <xsd:simpleType>
        <xsd:restriction base="dms:Number"/>
      </xsd:simpleType>
    </xsd:element>
    <xsd:element name="_Flow_SignoffStatus" ma:index="26" nillable="true" ma:displayName="承認の状態" ma:internalName="_x627f__x8a8d__x306e__x72b6__x614b_">
      <xsd:simpleType>
        <xsd:restriction base="dms:Text"/>
      </xsd:simpleType>
    </xsd:element>
    <xsd:element name="MediaLengthInSeconds" ma:index="27" nillable="true" ma:displayName="Length (seconds)" ma:internalName="MediaLengthInSeconds" ma:readOnly="true">
      <xsd:simpleType>
        <xsd:restriction base="dms:Unknown"/>
      </xsd:simpleType>
    </xsd:element>
    <xsd:element name="lcf76f155ced4ddcb4097134ff3c332f" ma:index="29"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89559dea-130d-4237-8e78-1ce7f44b9a24">DIGI-808455956-3790827</_dlc_DocId>
    <TaxCatchAll xmlns="89559dea-130d-4237-8e78-1ce7f44b9a24" xsi:nil="true"/>
    <lcf76f155ced4ddcb4097134ff3c332f xmlns="0e1d05ab-b491-48cc-a1d7-91236226a3a4">
      <Terms xmlns="http://schemas.microsoft.com/office/infopath/2007/PartnerControls"/>
    </lcf76f155ced4ddcb4097134ff3c332f>
    <_Flow_SignoffStatus xmlns="0e1d05ab-b491-48cc-a1d7-91236226a3a4" xsi:nil="true"/>
    <d1ca xmlns="0e1d05ab-b491-48cc-a1d7-91236226a3a4" xsi:nil="true"/>
    <_ip_UnifiedCompliancePolicyUIAction xmlns="http://schemas.microsoft.com/sharepoint/v3" xsi:nil="true"/>
    <_dlc_DocIdUrl xmlns="89559dea-130d-4237-8e78-1ce7f44b9a24">
      <Url>https://digitalgojp.sharepoint.com/sites/digi_portal/_layouts/15/DocIdRedir.aspx?ID=DIGI-808455956-3790827</Url>
      <Description>DIGI-808455956-3790827</Description>
    </_dlc_DocIdUrl>
    <_ip_UnifiedCompliancePolicyProperties xmlns="http://schemas.microsoft.com/sharepoint/v3" xsi:nil="true"/>
  </documentManagement>
</p:properties>
</file>

<file path=customXml/itemProps1.xml><?xml version="1.0" encoding="utf-8"?>
<ds:datastoreItem xmlns:ds="http://schemas.openxmlformats.org/officeDocument/2006/customXml" ds:itemID="{17D871A0-4F13-4F84-A741-743AFA97B6BD}"/>
</file>

<file path=customXml/itemProps2.xml><?xml version="1.0" encoding="utf-8"?>
<ds:datastoreItem xmlns:ds="http://schemas.openxmlformats.org/officeDocument/2006/customXml" ds:itemID="{3416D18B-E508-4CA3-8202-96DD9B80E231}"/>
</file>

<file path=customXml/itemProps3.xml><?xml version="1.0" encoding="utf-8"?>
<ds:datastoreItem xmlns:ds="http://schemas.openxmlformats.org/officeDocument/2006/customXml" ds:itemID="{544B6F9E-41AB-4AB7-9A7C-9BBC152472D1}"/>
</file>

<file path=customXml/itemProps4.xml><?xml version="1.0" encoding="utf-8"?>
<ds:datastoreItem xmlns:ds="http://schemas.openxmlformats.org/officeDocument/2006/customXml" ds:itemID="{E9260256-CE02-4C57-80D3-DB8226A99ADF}"/>
</file>

<file path=docProps/app.xml><?xml version="1.0" encoding="utf-8"?>
<Properties xmlns="http://schemas.openxmlformats.org/officeDocument/2006/extended-properties" xmlns:vt="http://schemas.openxmlformats.org/officeDocument/2006/docPropsVTypes">
  <Template>Office Theme</Template>
  <TotalTime>0</TotalTime>
  <Words>11777</Words>
  <Application>Microsoft Office PowerPoint</Application>
  <PresentationFormat>A4 210 x 297 mm</PresentationFormat>
  <Paragraphs>1879</Paragraphs>
  <Slides>27</Slides>
  <Notes>27</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27</vt:i4>
      </vt:variant>
    </vt:vector>
  </HeadingPairs>
  <TitlesOfParts>
    <vt:vector size="38" baseType="lpstr">
      <vt:lpstr>HGS創英角ｺﾞｼｯｸUB</vt:lpstr>
      <vt:lpstr>HGｺﾞｼｯｸM</vt:lpstr>
      <vt:lpstr>Meiryo UI</vt:lpstr>
      <vt:lpstr>ＭＳ ゴシック</vt:lpstr>
      <vt:lpstr>メイリオ</vt:lpstr>
      <vt:lpstr>游ゴシック</vt:lpstr>
      <vt:lpstr>Arial</vt:lpstr>
      <vt:lpstr>Calibri</vt:lpstr>
      <vt:lpstr>Calibri Light</vt:lpstr>
      <vt:lpstr>Wingdings</vt:lpstr>
      <vt:lpstr>Office テーマ</vt:lpstr>
      <vt:lpstr>デジタル社会の実現に向けた重点計画 ＜ 工程表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2022-06-06T09:51:48Z</dcterms:created>
  <dcterms:modified xsi:type="dcterms:W3CDTF">2022-06-06T09:51:52Z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0x010100E8684AFC7BA4E946AF96F6A5CBEE62BB</vt:lpwstr>
  </property>
  <property fmtid="{D5CDD505-2E9C-101B-9397-08002B2CF9AE}" pid="4" name="_dlc_DocIdItemGuid">
    <vt:lpwstr>d76a081e-d051-46e5-a4ff-c7820f28aba9</vt:lpwstr>
  </property>
</Properties>
</file>