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9" r:id="rId1"/>
  </p:sldMasterIdLst>
  <p:notesMasterIdLst>
    <p:notesMasterId r:id="rId3"/>
  </p:notesMasterIdLst>
  <p:handoutMasterIdLst>
    <p:handoutMasterId r:id="rId4"/>
  </p:handoutMasterIdLst>
  <p:sldIdLst>
    <p:sldId id="429" r:id="rId2"/>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50B5"/>
    <a:srgbClr val="E2D49D"/>
    <a:srgbClr val="F2F2F2"/>
    <a:srgbClr val="D8DAE2"/>
    <a:srgbClr val="53779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CB63BB-3603-4473-98E0-0BC3F97D95B1}" v="7" dt="2022-06-06T13:15:58.266"/>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594" autoAdjust="0"/>
  </p:normalViewPr>
  <p:slideViewPr>
    <p:cSldViewPr snapToGrid="0">
      <p:cViewPr varScale="1">
        <p:scale>
          <a:sx n="81" d="100"/>
          <a:sy n="81" d="100"/>
        </p:scale>
        <p:origin x="162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13" Type="http://schemas.openxmlformats.org/officeDocument/2006/relationships/customXml" Target="../customXml/item3.xml"/><Relationship Id="rId3" Type="http://schemas.openxmlformats.org/officeDocument/2006/relationships/notesMaster" Target="notesMasters/notesMaster1.xml"/><Relationship Id="rId7" Type="http://schemas.openxmlformats.org/officeDocument/2006/relationships/viewProps" Target="view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1.xml"/><Relationship Id="rId5" Type="http://schemas.openxmlformats.org/officeDocument/2006/relationships/commentAuthors" Target="commentAuthors.xml"/><Relationship Id="rId10" Type="http://schemas.microsoft.com/office/2015/10/relationships/revisionInfo" Target="revisionInfo.xml"/><Relationship Id="rId4" Type="http://schemas.openxmlformats.org/officeDocument/2006/relationships/handoutMaster" Target="handoutMasters/handoutMaster1.xml"/><Relationship Id="rId9" Type="http://schemas.openxmlformats.org/officeDocument/2006/relationships/tableStyles" Target="tableStyles.xml"/><Relationship Id="rId14" Type="http://schemas.openxmlformats.org/officeDocument/2006/relationships/customXml" Target="../customXml/item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373FA972-2D2C-407E-BE43-39FCC43E53C9}"/>
              </a:ext>
            </a:extLst>
          </p:cNvPr>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49B332D2-F3D0-42F7-9255-74052DB7D9B8}"/>
              </a:ext>
            </a:extLst>
          </p:cNvPr>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61E3D76C-9A20-40FB-95A3-F40A905E95FA}" type="datetimeFigureOut">
              <a:rPr kumimoji="1" lang="ja-JP" altLang="en-US" smtClean="0"/>
              <a:t>2022/6/6</a:t>
            </a:fld>
            <a:endParaRPr kumimoji="1" lang="ja-JP" altLang="en-US"/>
          </a:p>
        </p:txBody>
      </p:sp>
      <p:sp>
        <p:nvSpPr>
          <p:cNvPr id="4" name="フッター プレースホルダー 3">
            <a:extLst>
              <a:ext uri="{FF2B5EF4-FFF2-40B4-BE49-F238E27FC236}">
                <a16:creationId xmlns:a16="http://schemas.microsoft.com/office/drawing/2014/main" id="{FEDAD540-E417-4CC7-B5D8-CAB1A903985E}"/>
              </a:ext>
            </a:extLst>
          </p:cNvPr>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334172F0-79D6-40C6-8012-41D39739DBD1}"/>
              </a:ext>
            </a:extLst>
          </p:cNvPr>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69E57470-5E39-4D4B-90A9-BE1353D19078}" type="slidenum">
              <a:rPr kumimoji="1" lang="ja-JP" altLang="en-US" smtClean="0"/>
              <a:t>‹#›</a:t>
            </a:fld>
            <a:endParaRPr kumimoji="1" lang="ja-JP" altLang="en-US"/>
          </a:p>
        </p:txBody>
      </p:sp>
    </p:spTree>
    <p:extLst>
      <p:ext uri="{BB962C8B-B14F-4D97-AF65-F5344CB8AC3E}">
        <p14:creationId xmlns:p14="http://schemas.microsoft.com/office/powerpoint/2010/main" val="11193982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0"/>
            <a:ext cx="2919413" cy="495300"/>
          </a:xfrm>
          <a:prstGeom prst="rect">
            <a:avLst/>
          </a:prstGeom>
        </p:spPr>
        <p:txBody>
          <a:bodyPr vert="horz" lIns="91412" tIns="45706" rIns="91412" bIns="457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12" tIns="45706" rIns="91412" bIns="45706" rtlCol="0"/>
          <a:lstStyle>
            <a:lvl1pPr algn="r">
              <a:defRPr sz="1200"/>
            </a:lvl1pPr>
          </a:lstStyle>
          <a:p>
            <a:fld id="{885D5633-7451-4EA6-BE4F-61F208FE4266}" type="datetimeFigureOut">
              <a:rPr kumimoji="1" lang="ja-JP" altLang="en-US" smtClean="0"/>
              <a:t>2022/6/6</a:t>
            </a:fld>
            <a:endParaRPr kumimoji="1" lang="ja-JP" altLang="en-US"/>
          </a:p>
        </p:txBody>
      </p:sp>
      <p:sp>
        <p:nvSpPr>
          <p:cNvPr id="4" name="スライド イメージ プレースホルダー 3"/>
          <p:cNvSpPr>
            <a:spLocks noGrp="1" noRot="1" noChangeAspect="1"/>
          </p:cNvSpPr>
          <p:nvPr>
            <p:ph type="sldImg" idx="2"/>
          </p:nvPr>
        </p:nvSpPr>
        <p:spPr>
          <a:xfrm>
            <a:off x="965200" y="1233488"/>
            <a:ext cx="4805363" cy="3327400"/>
          </a:xfrm>
          <a:prstGeom prst="rect">
            <a:avLst/>
          </a:prstGeom>
          <a:noFill/>
          <a:ln w="12700">
            <a:solidFill>
              <a:prstClr val="black"/>
            </a:solidFill>
          </a:ln>
        </p:spPr>
        <p:txBody>
          <a:bodyPr vert="horz" lIns="91412" tIns="45706" rIns="91412" bIns="45706" rtlCol="0" anchor="ctr"/>
          <a:lstStyle/>
          <a:p>
            <a:endParaRPr lang="ja-JP" altLang="en-US"/>
          </a:p>
        </p:txBody>
      </p:sp>
      <p:sp>
        <p:nvSpPr>
          <p:cNvPr id="5" name="ノート プレースホルダー 4"/>
          <p:cNvSpPr>
            <a:spLocks noGrp="1"/>
          </p:cNvSpPr>
          <p:nvPr>
            <p:ph type="body" sz="quarter" idx="3"/>
          </p:nvPr>
        </p:nvSpPr>
        <p:spPr>
          <a:xfrm>
            <a:off x="673102" y="4748213"/>
            <a:ext cx="5389564" cy="3884613"/>
          </a:xfrm>
          <a:prstGeom prst="rect">
            <a:avLst/>
          </a:prstGeom>
        </p:spPr>
        <p:txBody>
          <a:bodyPr vert="horz" lIns="91412" tIns="45706" rIns="91412" bIns="457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371013"/>
            <a:ext cx="2919413" cy="495300"/>
          </a:xfrm>
          <a:prstGeom prst="rect">
            <a:avLst/>
          </a:prstGeom>
        </p:spPr>
        <p:txBody>
          <a:bodyPr vert="horz" lIns="91412" tIns="45706" rIns="91412" bIns="457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12" tIns="45706" rIns="91412" bIns="45706" rtlCol="0" anchor="b"/>
          <a:lstStyle>
            <a:lvl1pPr algn="r">
              <a:defRPr sz="1200"/>
            </a:lvl1pPr>
          </a:lstStyle>
          <a:p>
            <a:fld id="{81E71B7A-5BD3-48F6-A26E-9BFA73145D84}" type="slidenum">
              <a:rPr kumimoji="1" lang="ja-JP" altLang="en-US" smtClean="0"/>
              <a:t>‹#›</a:t>
            </a:fld>
            <a:endParaRPr kumimoji="1" lang="ja-JP" altLang="en-US"/>
          </a:p>
        </p:txBody>
      </p:sp>
    </p:spTree>
    <p:extLst>
      <p:ext uri="{BB962C8B-B14F-4D97-AF65-F5344CB8AC3E}">
        <p14:creationId xmlns:p14="http://schemas.microsoft.com/office/powerpoint/2010/main" val="8171063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842E95-3220-42D0-ADBD-4DD722CDA9C6}"/>
              </a:ext>
            </a:extLst>
          </p:cNvPr>
          <p:cNvSpPr>
            <a:spLocks noGrp="1"/>
          </p:cNvSpPr>
          <p:nvPr>
            <p:ph type="ctrTitle"/>
          </p:nvPr>
        </p:nvSpPr>
        <p:spPr>
          <a:xfrm>
            <a:off x="1415320" y="1725195"/>
            <a:ext cx="7075361" cy="1592744"/>
          </a:xfrm>
        </p:spPr>
        <p:txBody>
          <a:bodyPr anchor="b"/>
          <a:lstStyle>
            <a:lvl1pPr algn="l">
              <a:lnSpc>
                <a:spcPct val="100000"/>
              </a:lnSpc>
              <a:defRPr sz="4875" b="1">
                <a:latin typeface="Yu Gothic Medium" panose="020B0500000000000000" pitchFamily="34" charset="-128"/>
                <a:ea typeface="Yu Gothic Medium" panose="020B0500000000000000" pitchFamily="34" charset="-128"/>
              </a:defRPr>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6AC1769-CAF8-471C-80F2-350AEAEA5029}"/>
              </a:ext>
            </a:extLst>
          </p:cNvPr>
          <p:cNvSpPr>
            <a:spLocks noGrp="1"/>
          </p:cNvSpPr>
          <p:nvPr>
            <p:ph type="subTitle" idx="1"/>
          </p:nvPr>
        </p:nvSpPr>
        <p:spPr>
          <a:xfrm>
            <a:off x="1523423" y="3571615"/>
            <a:ext cx="6967257" cy="885299"/>
          </a:xfrm>
        </p:spPr>
        <p:txBody>
          <a:bodyPr/>
          <a:lstStyle>
            <a:lvl1pPr marL="0" indent="0" algn="l">
              <a:buFont typeface="Arial" panose="020B0604020202020204" pitchFamily="34" charset="0"/>
              <a:buNone/>
              <a:defRPr sz="1950" b="0">
                <a:solidFill>
                  <a:schemeClr val="bg1">
                    <a:lumMod val="50000"/>
                  </a:schemeClr>
                </a:solidFill>
              </a:defRPr>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a:t>マスター サブタイトルの書式設定</a:t>
            </a:r>
            <a:endParaRPr kumimoji="1" lang="en-US" altLang="ja-JP"/>
          </a:p>
          <a:p>
            <a:r>
              <a:rPr kumimoji="1" lang="ja-JP" altLang="en-US"/>
              <a:t>サブタイトルサブ</a:t>
            </a:r>
          </a:p>
        </p:txBody>
      </p:sp>
      <p:pic>
        <p:nvPicPr>
          <p:cNvPr id="15" name="図 14" descr="デジタル庁ロゴ&#10;">
            <a:extLst>
              <a:ext uri="{FF2B5EF4-FFF2-40B4-BE49-F238E27FC236}">
                <a16:creationId xmlns:a16="http://schemas.microsoft.com/office/drawing/2014/main" id="{5C512B69-CD07-4175-A3E8-70BF55D7DD01}"/>
              </a:ext>
            </a:extLst>
          </p:cNvPr>
          <p:cNvPicPr>
            <a:picLocks noChangeAspect="1"/>
          </p:cNvPicPr>
          <p:nvPr userDrawn="1"/>
        </p:nvPicPr>
        <p:blipFill>
          <a:blip r:embed="rId2"/>
          <a:stretch>
            <a:fillRect/>
          </a:stretch>
        </p:blipFill>
        <p:spPr>
          <a:xfrm>
            <a:off x="1297880" y="4840085"/>
            <a:ext cx="2670642" cy="1065125"/>
          </a:xfrm>
          <a:prstGeom prst="rect">
            <a:avLst/>
          </a:prstGeom>
        </p:spPr>
      </p:pic>
    </p:spTree>
    <p:extLst>
      <p:ext uri="{BB962C8B-B14F-4D97-AF65-F5344CB8AC3E}">
        <p14:creationId xmlns:p14="http://schemas.microsoft.com/office/powerpoint/2010/main" val="3157835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24732648-477B-4A43-9D46-DAE92109370E}"/>
              </a:ext>
            </a:extLst>
          </p:cNvPr>
          <p:cNvSpPr>
            <a:spLocks noGrp="1"/>
          </p:cNvSpPr>
          <p:nvPr>
            <p:ph idx="1"/>
          </p:nvPr>
        </p:nvSpPr>
        <p:spPr>
          <a:xfrm>
            <a:off x="681038" y="1371241"/>
            <a:ext cx="8543925" cy="481599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 name="四角形: 角を丸くする 9">
            <a:extLst>
              <a:ext uri="{FF2B5EF4-FFF2-40B4-BE49-F238E27FC236}">
                <a16:creationId xmlns:a16="http://schemas.microsoft.com/office/drawing/2014/main" id="{289409F8-EA45-418E-82BE-AC3F77EFB8EA}"/>
              </a:ext>
            </a:extLst>
          </p:cNvPr>
          <p:cNvSpPr/>
          <p:nvPr userDrawn="1"/>
        </p:nvSpPr>
        <p:spPr>
          <a:xfrm flipH="1" flipV="1">
            <a:off x="-71949" y="779126"/>
            <a:ext cx="351000" cy="72000"/>
          </a:xfrm>
          <a:prstGeom prst="roundRect">
            <a:avLst>
              <a:gd name="adj" fmla="val 50000"/>
            </a:avLst>
          </a:prstGeom>
          <a:solidFill>
            <a:srgbClr val="1E50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3"/>
          </a:p>
        </p:txBody>
      </p:sp>
      <p:sp>
        <p:nvSpPr>
          <p:cNvPr id="13" name="タイトル 12">
            <a:extLst>
              <a:ext uri="{FF2B5EF4-FFF2-40B4-BE49-F238E27FC236}">
                <a16:creationId xmlns:a16="http://schemas.microsoft.com/office/drawing/2014/main" id="{380D5B96-5C60-4A67-AFCD-B21CB4FAEA04}"/>
              </a:ext>
            </a:extLst>
          </p:cNvPr>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181857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とサマリ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4C7E0D-74A9-4B86-AB69-599D176FF025}"/>
              </a:ext>
            </a:extLst>
          </p:cNvPr>
          <p:cNvSpPr>
            <a:spLocks noGrp="1"/>
          </p:cNvSpPr>
          <p:nvPr>
            <p:ph type="title"/>
          </p:nvPr>
        </p:nvSpPr>
        <p:spPr/>
        <p:txBody>
          <a:bodyPr/>
          <a:lstStyle/>
          <a:p>
            <a:r>
              <a:rPr kumimoji="1" lang="ja-JP" altLang="en-US"/>
              <a:t>マスター タイトルの書式設定</a:t>
            </a:r>
          </a:p>
        </p:txBody>
      </p:sp>
      <p:sp>
        <p:nvSpPr>
          <p:cNvPr id="5" name="コンテンツ プレースホルダー 4">
            <a:extLst>
              <a:ext uri="{FF2B5EF4-FFF2-40B4-BE49-F238E27FC236}">
                <a16:creationId xmlns:a16="http://schemas.microsoft.com/office/drawing/2014/main" id="{8206B1B8-1AF3-434B-8280-C73033673391}"/>
              </a:ext>
            </a:extLst>
          </p:cNvPr>
          <p:cNvSpPr>
            <a:spLocks noGrp="1"/>
          </p:cNvSpPr>
          <p:nvPr>
            <p:ph sz="quarter" idx="11"/>
          </p:nvPr>
        </p:nvSpPr>
        <p:spPr>
          <a:xfrm>
            <a:off x="681038" y="1333178"/>
            <a:ext cx="8543925" cy="1859044"/>
          </a:xfrm>
          <a:solidFill>
            <a:schemeClr val="bg1">
              <a:lumMod val="95000"/>
            </a:schemeClr>
          </a:solidFill>
          <a:ln>
            <a:noFill/>
          </a:ln>
        </p:spPr>
        <p:txBody>
          <a:bodyPr lIns="360000" tIns="216000" rIns="360000" bIns="216000" anchor="t" anchorCtr="0">
            <a:sp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テキスト プレースホルダー 6">
            <a:extLst>
              <a:ext uri="{FF2B5EF4-FFF2-40B4-BE49-F238E27FC236}">
                <a16:creationId xmlns:a16="http://schemas.microsoft.com/office/drawing/2014/main" id="{D79A32D3-134A-4CE3-A056-4DF21D27B02B}"/>
              </a:ext>
            </a:extLst>
          </p:cNvPr>
          <p:cNvSpPr>
            <a:spLocks noGrp="1"/>
          </p:cNvSpPr>
          <p:nvPr>
            <p:ph type="body" sz="quarter" idx="12"/>
          </p:nvPr>
        </p:nvSpPr>
        <p:spPr>
          <a:xfrm>
            <a:off x="681038" y="3648074"/>
            <a:ext cx="8543925" cy="250334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四角形: 角を丸くする 5">
            <a:extLst>
              <a:ext uri="{FF2B5EF4-FFF2-40B4-BE49-F238E27FC236}">
                <a16:creationId xmlns:a16="http://schemas.microsoft.com/office/drawing/2014/main" id="{2C5074BC-E1F6-41F5-AA0E-167124EC1255}"/>
              </a:ext>
            </a:extLst>
          </p:cNvPr>
          <p:cNvSpPr/>
          <p:nvPr userDrawn="1"/>
        </p:nvSpPr>
        <p:spPr>
          <a:xfrm flipH="1" flipV="1">
            <a:off x="-71949" y="779126"/>
            <a:ext cx="351000" cy="72000"/>
          </a:xfrm>
          <a:prstGeom prst="roundRect">
            <a:avLst>
              <a:gd name="adj" fmla="val 50000"/>
            </a:avLst>
          </a:prstGeom>
          <a:solidFill>
            <a:srgbClr val="1E50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3"/>
          </a:p>
        </p:txBody>
      </p:sp>
    </p:spTree>
    <p:extLst>
      <p:ext uri="{BB962C8B-B14F-4D97-AF65-F5344CB8AC3E}">
        <p14:creationId xmlns:p14="http://schemas.microsoft.com/office/powerpoint/2010/main" val="4193465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ロゴのみ">
    <p:spTree>
      <p:nvGrpSpPr>
        <p:cNvPr id="1" name=""/>
        <p:cNvGrpSpPr/>
        <p:nvPr/>
      </p:nvGrpSpPr>
      <p:grpSpPr>
        <a:xfrm>
          <a:off x="0" y="0"/>
          <a:ext cx="0" cy="0"/>
          <a:chOff x="0" y="0"/>
          <a:chExt cx="0" cy="0"/>
        </a:xfrm>
      </p:grpSpPr>
      <p:pic>
        <p:nvPicPr>
          <p:cNvPr id="4" name="図 3" descr="デジタル庁ロゴ">
            <a:extLst>
              <a:ext uri="{FF2B5EF4-FFF2-40B4-BE49-F238E27FC236}">
                <a16:creationId xmlns:a16="http://schemas.microsoft.com/office/drawing/2014/main" id="{EA198951-577B-4ABC-81D8-F2E3F6468955}"/>
              </a:ext>
            </a:extLst>
          </p:cNvPr>
          <p:cNvPicPr>
            <a:picLocks noChangeAspect="1"/>
          </p:cNvPicPr>
          <p:nvPr userDrawn="1"/>
        </p:nvPicPr>
        <p:blipFill>
          <a:blip r:embed="rId2"/>
          <a:stretch>
            <a:fillRect/>
          </a:stretch>
        </p:blipFill>
        <p:spPr>
          <a:xfrm>
            <a:off x="3076256" y="2712273"/>
            <a:ext cx="3753488" cy="1433454"/>
          </a:xfrm>
          <a:prstGeom prst="rect">
            <a:avLst/>
          </a:prstGeom>
        </p:spPr>
      </p:pic>
    </p:spTree>
    <p:extLst>
      <p:ext uri="{BB962C8B-B14F-4D97-AF65-F5344CB8AC3E}">
        <p14:creationId xmlns:p14="http://schemas.microsoft.com/office/powerpoint/2010/main" val="1452732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24732648-477B-4A43-9D46-DAE92109370E}"/>
              </a:ext>
            </a:extLst>
          </p:cNvPr>
          <p:cNvSpPr>
            <a:spLocks noGrp="1"/>
          </p:cNvSpPr>
          <p:nvPr>
            <p:ph idx="1"/>
          </p:nvPr>
        </p:nvSpPr>
        <p:spPr>
          <a:xfrm>
            <a:off x="681038" y="1371241"/>
            <a:ext cx="8543925" cy="481599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 name="四角形: 角を丸くする 9">
            <a:extLst>
              <a:ext uri="{FF2B5EF4-FFF2-40B4-BE49-F238E27FC236}">
                <a16:creationId xmlns:a16="http://schemas.microsoft.com/office/drawing/2014/main" id="{289409F8-EA45-418E-82BE-AC3F77EFB8EA}"/>
              </a:ext>
            </a:extLst>
          </p:cNvPr>
          <p:cNvSpPr/>
          <p:nvPr userDrawn="1"/>
        </p:nvSpPr>
        <p:spPr>
          <a:xfrm flipH="1" flipV="1">
            <a:off x="-71950" y="779126"/>
            <a:ext cx="351000" cy="72000"/>
          </a:xfrm>
          <a:prstGeom prst="roundRect">
            <a:avLst>
              <a:gd name="adj" fmla="val 50000"/>
            </a:avLst>
          </a:prstGeom>
          <a:solidFill>
            <a:srgbClr val="1E50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2"/>
          </a:p>
        </p:txBody>
      </p:sp>
      <p:sp>
        <p:nvSpPr>
          <p:cNvPr id="13" name="タイトル 12">
            <a:extLst>
              <a:ext uri="{FF2B5EF4-FFF2-40B4-BE49-F238E27FC236}">
                <a16:creationId xmlns:a16="http://schemas.microsoft.com/office/drawing/2014/main" id="{380D5B96-5C60-4A67-AFCD-B21CB4FAEA04}"/>
              </a:ext>
            </a:extLst>
          </p:cNvPr>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1615408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ロゴのみ">
    <p:spTree>
      <p:nvGrpSpPr>
        <p:cNvPr id="1" name=""/>
        <p:cNvGrpSpPr/>
        <p:nvPr/>
      </p:nvGrpSpPr>
      <p:grpSpPr>
        <a:xfrm>
          <a:off x="0" y="0"/>
          <a:ext cx="0" cy="0"/>
          <a:chOff x="0" y="0"/>
          <a:chExt cx="0" cy="0"/>
        </a:xfrm>
      </p:grpSpPr>
      <p:pic>
        <p:nvPicPr>
          <p:cNvPr id="4" name="図 3" descr="ロゴ&#10;&#10;自動的に生成された説明">
            <a:extLst>
              <a:ext uri="{FF2B5EF4-FFF2-40B4-BE49-F238E27FC236}">
                <a16:creationId xmlns:a16="http://schemas.microsoft.com/office/drawing/2014/main" id="{CE5FD01F-C2F8-4606-BFD3-25127B534B0C}"/>
              </a:ext>
            </a:extLst>
          </p:cNvPr>
          <p:cNvPicPr>
            <a:picLocks noChangeAspect="1"/>
          </p:cNvPicPr>
          <p:nvPr userDrawn="1"/>
        </p:nvPicPr>
        <p:blipFill>
          <a:blip r:embed="rId2"/>
          <a:stretch>
            <a:fillRect/>
          </a:stretch>
        </p:blipFill>
        <p:spPr>
          <a:xfrm>
            <a:off x="3055189" y="2814020"/>
            <a:ext cx="3795623" cy="1229960"/>
          </a:xfrm>
          <a:prstGeom prst="rect">
            <a:avLst/>
          </a:prstGeom>
        </p:spPr>
      </p:pic>
    </p:spTree>
    <p:extLst>
      <p:ext uri="{BB962C8B-B14F-4D97-AF65-F5344CB8AC3E}">
        <p14:creationId xmlns:p14="http://schemas.microsoft.com/office/powerpoint/2010/main" val="1823856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5D96D9-243A-B346-97E1-1381D7A586A6}"/>
              </a:ext>
            </a:extLst>
          </p:cNvPr>
          <p:cNvSpPr>
            <a:spLocks noGrp="1"/>
          </p:cNvSpPr>
          <p:nvPr>
            <p:ph type="ctrTitle"/>
          </p:nvPr>
        </p:nvSpPr>
        <p:spPr>
          <a:xfrm>
            <a:off x="1238250" y="1122363"/>
            <a:ext cx="7429500" cy="2387600"/>
          </a:xfrm>
        </p:spPr>
        <p:txBody>
          <a:bodyPr anchor="b"/>
          <a:lstStyle>
            <a:lvl1pPr algn="ctr">
              <a:defRPr sz="4875"/>
            </a:lvl1pPr>
          </a:lstStyle>
          <a:p>
            <a:r>
              <a:rPr kumimoji="1" lang="ja-JP" altLang="en-US"/>
              <a:t>マスター タイトルの書式設定</a:t>
            </a:r>
          </a:p>
        </p:txBody>
      </p:sp>
      <p:sp>
        <p:nvSpPr>
          <p:cNvPr id="3" name="字幕 2">
            <a:extLst>
              <a:ext uri="{FF2B5EF4-FFF2-40B4-BE49-F238E27FC236}">
                <a16:creationId xmlns:a16="http://schemas.microsoft.com/office/drawing/2014/main" id="{CE17B0D7-C4AC-8F47-B656-26C6DCEF82DB}"/>
              </a:ext>
            </a:extLst>
          </p:cNvPr>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5CB5987F-20FC-E148-9EB6-9896BDA8CFD6}"/>
              </a:ext>
            </a:extLst>
          </p:cNvPr>
          <p:cNvSpPr>
            <a:spLocks noGrp="1"/>
          </p:cNvSpPr>
          <p:nvPr>
            <p:ph type="dt" sz="half" idx="10"/>
          </p:nvPr>
        </p:nvSpPr>
        <p:spPr/>
        <p:txBody>
          <a:bodyPr/>
          <a:lstStyle/>
          <a:p>
            <a:fld id="{4445DC95-26A6-4E2E-95D8-955F9248900B}" type="datetime1">
              <a:rPr kumimoji="1" lang="ja-JP" altLang="en-US" smtClean="0"/>
              <a:t>2022/6/6</a:t>
            </a:fld>
            <a:endParaRPr kumimoji="1" lang="ja-JP" altLang="en-US"/>
          </a:p>
        </p:txBody>
      </p:sp>
      <p:sp>
        <p:nvSpPr>
          <p:cNvPr id="5" name="フッター プレースホルダー 4">
            <a:extLst>
              <a:ext uri="{FF2B5EF4-FFF2-40B4-BE49-F238E27FC236}">
                <a16:creationId xmlns:a16="http://schemas.microsoft.com/office/drawing/2014/main" id="{152F043C-F0DF-B94B-B6AB-CDB36DD06A8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C8A16F1-6BDC-E449-96C1-71A72BAA0C07}"/>
              </a:ext>
            </a:extLst>
          </p:cNvPr>
          <p:cNvSpPr>
            <a:spLocks noGrp="1"/>
          </p:cNvSpPr>
          <p:nvPr>
            <p:ph type="sldNum" sz="quarter" idx="12"/>
          </p:nvPr>
        </p:nvSpPr>
        <p:spPr/>
        <p:txBody>
          <a:bodyPr/>
          <a:lstStyle/>
          <a:p>
            <a:fld id="{E2855A2B-33F0-984E-AFAE-592954D8F9B2}" type="slidenum">
              <a:rPr kumimoji="1" lang="ja-JP" altLang="en-US" smtClean="0"/>
              <a:t>‹#›</a:t>
            </a:fld>
            <a:endParaRPr kumimoji="1" lang="ja-JP" altLang="en-US"/>
          </a:p>
        </p:txBody>
      </p:sp>
    </p:spTree>
    <p:extLst>
      <p:ext uri="{BB962C8B-B14F-4D97-AF65-F5344CB8AC3E}">
        <p14:creationId xmlns:p14="http://schemas.microsoft.com/office/powerpoint/2010/main" val="4217034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0397C095-A7F2-4984-ACC5-C9562C920942}"/>
              </a:ext>
            </a:extLst>
          </p:cNvPr>
          <p:cNvSpPr>
            <a:spLocks noGrp="1"/>
          </p:cNvSpPr>
          <p:nvPr>
            <p:ph type="title"/>
          </p:nvPr>
        </p:nvSpPr>
        <p:spPr>
          <a:xfrm>
            <a:off x="681038" y="521198"/>
            <a:ext cx="8543925" cy="587853"/>
          </a:xfrm>
          <a:prstGeom prst="rect">
            <a:avLst/>
          </a:prstGeom>
        </p:spPr>
        <p:txBody>
          <a:bodyPr vert="horz" lIns="91440" tIns="45720" rIns="91440" bIns="45720" rtlCol="0" anchor="ctr">
            <a:sp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CBA1709-158A-4617-99E8-415D5F793D73}"/>
              </a:ext>
            </a:extLst>
          </p:cNvPr>
          <p:cNvSpPr>
            <a:spLocks noGrp="1"/>
          </p:cNvSpPr>
          <p:nvPr>
            <p:ph type="body" idx="1"/>
          </p:nvPr>
        </p:nvSpPr>
        <p:spPr>
          <a:xfrm>
            <a:off x="681038" y="1362076"/>
            <a:ext cx="8543925" cy="481488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2238585770"/>
      </p:ext>
    </p:extLst>
  </p:cSld>
  <p:clrMap bg1="lt1" tx1="dk1" bg2="lt2" tx2="dk2" accent1="accent1" accent2="accent2" accent3="accent3" accent4="accent4" accent5="accent5" accent6="accent6" hlink="hlink" folHlink="folHlink"/>
  <p:sldLayoutIdLst>
    <p:sldLayoutId id="2147483700" r:id="rId1"/>
    <p:sldLayoutId id="2147483704" r:id="rId2"/>
    <p:sldLayoutId id="2147483705" r:id="rId3"/>
    <p:sldLayoutId id="2147483708" r:id="rId4"/>
    <p:sldLayoutId id="2147483718" r:id="rId5"/>
    <p:sldLayoutId id="2147483751" r:id="rId6"/>
    <p:sldLayoutId id="2147483754" r:id="rId7"/>
  </p:sldLayoutIdLst>
  <p:hf hdr="0" ftr="0" dt="0"/>
  <p:txStyles>
    <p:titleStyle>
      <a:lvl1pPr algn="l" defTabSz="742950" rtl="0" eaLnBrk="1" latinLnBrk="0" hangingPunct="1">
        <a:lnSpc>
          <a:spcPct val="90000"/>
        </a:lnSpc>
        <a:spcBef>
          <a:spcPct val="0"/>
        </a:spcBef>
        <a:buNone/>
        <a:defRPr kumimoji="1" sz="3575" b="1"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正方形/長方形 85">
            <a:extLst>
              <a:ext uri="{FF2B5EF4-FFF2-40B4-BE49-F238E27FC236}">
                <a16:creationId xmlns:a16="http://schemas.microsoft.com/office/drawing/2014/main" id="{2ECF79B3-9CA2-40A2-AD6B-EA6BB3414BAF}"/>
              </a:ext>
            </a:extLst>
          </p:cNvPr>
          <p:cNvSpPr/>
          <p:nvPr/>
        </p:nvSpPr>
        <p:spPr>
          <a:xfrm>
            <a:off x="4465878" y="1861100"/>
            <a:ext cx="5400000" cy="1584000"/>
          </a:xfrm>
          <a:prstGeom prst="rect">
            <a:avLst/>
          </a:prstGeom>
          <a:noFill/>
          <a:ln w="28575">
            <a:solidFill>
              <a:srgbClr val="C3D4F5"/>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ja-JP" altLang="en-US" sz="1300" b="1">
              <a:solidFill>
                <a:srgbClr val="1E50B5"/>
              </a:solidFill>
              <a:latin typeface="+mn-ea"/>
              <a:cs typeface="Calibri Light"/>
            </a:endParaRPr>
          </a:p>
        </p:txBody>
      </p:sp>
      <p:sp>
        <p:nvSpPr>
          <p:cNvPr id="38" name="テキスト ボックス 37">
            <a:extLst>
              <a:ext uri="{FF2B5EF4-FFF2-40B4-BE49-F238E27FC236}">
                <a16:creationId xmlns:a16="http://schemas.microsoft.com/office/drawing/2014/main" id="{A1E93CD0-B7C6-4157-9A34-2C446E0822A8}"/>
              </a:ext>
            </a:extLst>
          </p:cNvPr>
          <p:cNvSpPr txBox="1"/>
          <p:nvPr/>
        </p:nvSpPr>
        <p:spPr>
          <a:xfrm>
            <a:off x="-1" y="2333927"/>
            <a:ext cx="2857501" cy="883319"/>
          </a:xfrm>
          <a:prstGeom prst="rect">
            <a:avLst/>
          </a:prstGeom>
          <a:noFill/>
        </p:spPr>
        <p:txBody>
          <a:bodyPr wrap="square">
            <a:spAutoFit/>
          </a:bodyPr>
          <a:lstStyle/>
          <a:p>
            <a:r>
              <a:rPr lang="ja-JP" altLang="en-US" sz="1100" b="1">
                <a:solidFill>
                  <a:srgbClr val="1E50B5"/>
                </a:solidFill>
                <a:latin typeface="+mn-ea"/>
                <a:cs typeface="Calibri Light"/>
              </a:rPr>
              <a:t>デジタル社会形成のための基本原則</a:t>
            </a:r>
            <a:endParaRPr lang="en-US" altLang="ja-JP" sz="1100" b="1">
              <a:solidFill>
                <a:srgbClr val="1E50B5"/>
              </a:solidFill>
              <a:latin typeface="+mn-ea"/>
              <a:cs typeface="Calibri Light"/>
            </a:endParaRPr>
          </a:p>
          <a:p>
            <a:r>
              <a:rPr lang="ja-JP" altLang="en-US" sz="1100" b="1">
                <a:latin typeface="+mn-ea"/>
                <a:cs typeface="Calibri Light"/>
              </a:rPr>
              <a:t>→</a:t>
            </a:r>
            <a:r>
              <a:rPr lang="en-US" altLang="ja-JP" sz="1100" b="1">
                <a:latin typeface="+mn-ea"/>
                <a:cs typeface="Calibri Light"/>
              </a:rPr>
              <a:t>10</a:t>
            </a:r>
            <a:r>
              <a:rPr lang="ja-JP" altLang="en-US" sz="1100" b="1">
                <a:latin typeface="+mn-ea"/>
                <a:cs typeface="Calibri Light"/>
              </a:rPr>
              <a:t>原則（デジタル改革基本方針）</a:t>
            </a:r>
            <a:endParaRPr lang="en-US" altLang="ja-JP" sz="1100" b="1">
              <a:latin typeface="+mn-ea"/>
              <a:cs typeface="Calibri Light"/>
            </a:endParaRPr>
          </a:p>
          <a:p>
            <a:r>
              <a:rPr lang="ja-JP" altLang="en-US" sz="980" spc="-130">
                <a:latin typeface="+mn-ea"/>
                <a:cs typeface="Calibri Light"/>
              </a:rPr>
              <a:t>①オープン・透明 </a:t>
            </a:r>
            <a:r>
              <a:rPr lang="en-US" altLang="ja-JP" sz="980" spc="-130">
                <a:latin typeface="+mn-ea"/>
                <a:cs typeface="Calibri Light"/>
              </a:rPr>
              <a:t>②</a:t>
            </a:r>
            <a:r>
              <a:rPr lang="ja-JP" altLang="en-US" sz="980" spc="-130">
                <a:latin typeface="+mn-ea"/>
                <a:cs typeface="Calibri Light"/>
              </a:rPr>
              <a:t>公平・倫理</a:t>
            </a:r>
            <a:r>
              <a:rPr lang="en-US" altLang="ja-JP" sz="980" spc="-130">
                <a:latin typeface="+mn-ea"/>
                <a:cs typeface="Calibri Light"/>
              </a:rPr>
              <a:t> ③</a:t>
            </a:r>
            <a:r>
              <a:rPr lang="ja-JP" altLang="en-US" sz="980" spc="-130">
                <a:latin typeface="+mn-ea"/>
                <a:cs typeface="Calibri Light"/>
              </a:rPr>
              <a:t>安全・安心</a:t>
            </a:r>
            <a:r>
              <a:rPr lang="en-US" altLang="ja-JP" sz="980" spc="-130">
                <a:latin typeface="+mn-ea"/>
                <a:cs typeface="Calibri Light"/>
              </a:rPr>
              <a:t> ④</a:t>
            </a:r>
            <a:r>
              <a:rPr lang="ja-JP" altLang="en-US" sz="980" spc="-130">
                <a:latin typeface="+mn-ea"/>
                <a:cs typeface="Calibri Light"/>
              </a:rPr>
              <a:t>継続・安定・強靱</a:t>
            </a:r>
            <a:r>
              <a:rPr lang="en-US" altLang="ja-JP" sz="980" spc="-130">
                <a:latin typeface="+mn-ea"/>
                <a:cs typeface="Calibri Light"/>
              </a:rPr>
              <a:t> ⑤</a:t>
            </a:r>
            <a:r>
              <a:rPr lang="ja-JP" altLang="en-US" sz="980" spc="-130">
                <a:latin typeface="+mn-ea"/>
                <a:cs typeface="Calibri Light"/>
              </a:rPr>
              <a:t>社会課題の解決</a:t>
            </a:r>
            <a:r>
              <a:rPr lang="en-US" altLang="ja-JP" sz="980" spc="-130">
                <a:latin typeface="+mn-ea"/>
                <a:cs typeface="Calibri Light"/>
              </a:rPr>
              <a:t> ⑥</a:t>
            </a:r>
            <a:r>
              <a:rPr lang="ja-JP" altLang="en-US" sz="980" spc="-130">
                <a:latin typeface="+mn-ea"/>
                <a:cs typeface="Calibri Light"/>
              </a:rPr>
              <a:t>迅速・柔軟</a:t>
            </a:r>
            <a:r>
              <a:rPr lang="en-US" altLang="ja-JP" sz="980" spc="-130">
                <a:latin typeface="+mn-ea"/>
                <a:cs typeface="Calibri Light"/>
              </a:rPr>
              <a:t> ⑦</a:t>
            </a:r>
            <a:r>
              <a:rPr lang="ja-JP" altLang="en-US" sz="980" spc="-130">
                <a:latin typeface="+mn-ea"/>
                <a:cs typeface="Calibri Light"/>
              </a:rPr>
              <a:t>包摂・</a:t>
            </a:r>
            <a:endParaRPr lang="en-US" altLang="ja-JP" sz="980" spc="-130">
              <a:latin typeface="+mn-ea"/>
              <a:cs typeface="Calibri Light"/>
            </a:endParaRPr>
          </a:p>
          <a:p>
            <a:r>
              <a:rPr lang="ja-JP" altLang="en-US" sz="980" spc="-130">
                <a:latin typeface="+mn-ea"/>
                <a:cs typeface="Calibri Light"/>
              </a:rPr>
              <a:t>多様性</a:t>
            </a:r>
            <a:r>
              <a:rPr lang="en-US" altLang="ja-JP" sz="980" spc="-130">
                <a:latin typeface="+mn-ea"/>
                <a:cs typeface="Calibri Light"/>
              </a:rPr>
              <a:t> ⑧</a:t>
            </a:r>
            <a:r>
              <a:rPr lang="ja-JP" altLang="en-US" sz="980" spc="-130">
                <a:latin typeface="+mn-ea"/>
                <a:cs typeface="Calibri Light"/>
              </a:rPr>
              <a:t>浸透</a:t>
            </a:r>
            <a:r>
              <a:rPr lang="en-US" altLang="ja-JP" sz="980" spc="-130">
                <a:latin typeface="+mn-ea"/>
                <a:cs typeface="Calibri Light"/>
              </a:rPr>
              <a:t> ⑨</a:t>
            </a:r>
            <a:r>
              <a:rPr lang="ja-JP" altLang="en-US" sz="980" spc="-130">
                <a:latin typeface="+mn-ea"/>
                <a:cs typeface="Calibri Light"/>
              </a:rPr>
              <a:t>新たな価値の創造</a:t>
            </a:r>
            <a:r>
              <a:rPr lang="en-US" altLang="ja-JP" sz="980" spc="-130">
                <a:latin typeface="+mn-ea"/>
                <a:cs typeface="Calibri Light"/>
              </a:rPr>
              <a:t> ⑩</a:t>
            </a:r>
            <a:r>
              <a:rPr lang="ja-JP" altLang="en-US" sz="980" spc="-130">
                <a:latin typeface="+mn-ea"/>
                <a:cs typeface="Calibri Light"/>
              </a:rPr>
              <a:t>飛躍・国際貢献</a:t>
            </a:r>
            <a:endParaRPr lang="en-US" altLang="ja-JP" sz="980" spc="-130">
              <a:latin typeface="+mn-ea"/>
              <a:cs typeface="Calibri Light"/>
            </a:endParaRPr>
          </a:p>
        </p:txBody>
      </p:sp>
      <p:sp>
        <p:nvSpPr>
          <p:cNvPr id="84" name="正方形/長方形 83">
            <a:extLst>
              <a:ext uri="{FF2B5EF4-FFF2-40B4-BE49-F238E27FC236}">
                <a16:creationId xmlns:a16="http://schemas.microsoft.com/office/drawing/2014/main" id="{D21A735C-7CBD-4181-8073-E98742AA24A9}"/>
              </a:ext>
            </a:extLst>
          </p:cNvPr>
          <p:cNvSpPr/>
          <p:nvPr/>
        </p:nvSpPr>
        <p:spPr>
          <a:xfrm>
            <a:off x="60960" y="1912318"/>
            <a:ext cx="4333562" cy="1527545"/>
          </a:xfrm>
          <a:prstGeom prst="rect">
            <a:avLst/>
          </a:prstGeom>
          <a:noFill/>
          <a:ln w="28575">
            <a:solidFill>
              <a:srgbClr val="C3D4F5"/>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ja-JP" altLang="en-US" sz="1300" b="1">
              <a:solidFill>
                <a:srgbClr val="1E50B5"/>
              </a:solidFill>
              <a:latin typeface="+mn-ea"/>
              <a:cs typeface="Calibri Light"/>
            </a:endParaRPr>
          </a:p>
        </p:txBody>
      </p:sp>
      <p:sp>
        <p:nvSpPr>
          <p:cNvPr id="13" name="Title 1">
            <a:extLst>
              <a:ext uri="{FF2B5EF4-FFF2-40B4-BE49-F238E27FC236}">
                <a16:creationId xmlns:a16="http://schemas.microsoft.com/office/drawing/2014/main" id="{AF7A88FD-CB29-4CDA-A6BF-39A66A56E6DF}"/>
              </a:ext>
            </a:extLst>
          </p:cNvPr>
          <p:cNvSpPr txBox="1">
            <a:spLocks/>
          </p:cNvSpPr>
          <p:nvPr/>
        </p:nvSpPr>
        <p:spPr>
          <a:xfrm>
            <a:off x="509298" y="-90772"/>
            <a:ext cx="9379920" cy="52832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b="1" dirty="0">
                <a:latin typeface="+mn-ea"/>
                <a:ea typeface="+mn-ea"/>
                <a:cs typeface="Calibri Light"/>
              </a:rPr>
              <a:t>デジタル社会の実現に向けた重点計画の概要</a:t>
            </a:r>
          </a:p>
        </p:txBody>
      </p:sp>
      <p:pic>
        <p:nvPicPr>
          <p:cNvPr id="14" name="図 4" descr="図形, 四角形&#10;&#10;説明は自動で生成されたものです">
            <a:extLst>
              <a:ext uri="{FF2B5EF4-FFF2-40B4-BE49-F238E27FC236}">
                <a16:creationId xmlns:a16="http://schemas.microsoft.com/office/drawing/2014/main" id="{C26DB67A-74D6-4308-AD46-B21005A5581E}"/>
              </a:ext>
            </a:extLst>
          </p:cNvPr>
          <p:cNvPicPr>
            <a:picLocks noChangeAspect="1"/>
          </p:cNvPicPr>
          <p:nvPr/>
        </p:nvPicPr>
        <p:blipFill>
          <a:blip r:embed="rId2"/>
          <a:stretch>
            <a:fillRect/>
          </a:stretch>
        </p:blipFill>
        <p:spPr>
          <a:xfrm>
            <a:off x="0" y="158280"/>
            <a:ext cx="509298" cy="77193"/>
          </a:xfrm>
          <a:prstGeom prst="rect">
            <a:avLst/>
          </a:prstGeom>
        </p:spPr>
      </p:pic>
      <p:sp>
        <p:nvSpPr>
          <p:cNvPr id="17" name="テキスト ボックス 16">
            <a:extLst>
              <a:ext uri="{FF2B5EF4-FFF2-40B4-BE49-F238E27FC236}">
                <a16:creationId xmlns:a16="http://schemas.microsoft.com/office/drawing/2014/main" id="{CB42E06F-1CBE-4ABC-B2C6-3C71C82C1D3A}"/>
              </a:ext>
            </a:extLst>
          </p:cNvPr>
          <p:cNvSpPr txBox="1"/>
          <p:nvPr/>
        </p:nvSpPr>
        <p:spPr>
          <a:xfrm>
            <a:off x="-60960" y="3816744"/>
            <a:ext cx="3622324" cy="3147208"/>
          </a:xfrm>
          <a:prstGeom prst="rect">
            <a:avLst/>
          </a:prstGeom>
          <a:noFill/>
          <a:ln>
            <a:noFill/>
          </a:ln>
        </p:spPr>
        <p:txBody>
          <a:bodyPr wrap="square">
            <a:spAutoFit/>
          </a:bodyPr>
          <a:lstStyle/>
          <a:p>
            <a:r>
              <a:rPr lang="ja-JP" altLang="en-US" sz="1200" b="1" dirty="0">
                <a:solidFill>
                  <a:srgbClr val="1E50B5"/>
                </a:solidFill>
                <a:latin typeface="+mn-ea"/>
                <a:cs typeface="Calibri Light"/>
              </a:rPr>
              <a:t>国民に対する行政サービスのデジタル化</a:t>
            </a:r>
            <a:endParaRPr lang="en-US" altLang="ja-JP" sz="1200" b="1" dirty="0">
              <a:solidFill>
                <a:srgbClr val="1E50B5"/>
              </a:solidFill>
              <a:latin typeface="+mn-ea"/>
              <a:cs typeface="Calibri Light"/>
            </a:endParaRPr>
          </a:p>
          <a:p>
            <a:pPr marL="266700" indent="-174625">
              <a:lnSpc>
                <a:spcPct val="135000"/>
              </a:lnSpc>
              <a:buFont typeface="Arial" panose="020B0604020202020204" pitchFamily="34" charset="0"/>
              <a:buChar char="•"/>
            </a:pPr>
            <a:r>
              <a:rPr lang="ja-JP" altLang="en-US" sz="1100" b="1" dirty="0">
                <a:latin typeface="+mn-ea"/>
                <a:cs typeface="Calibri Light"/>
              </a:rPr>
              <a:t>国・地方公共団体・民間を通じたトータル</a:t>
            </a:r>
            <a:endParaRPr lang="en-US" altLang="ja-JP" sz="1100" b="1" dirty="0">
              <a:latin typeface="+mn-ea"/>
              <a:cs typeface="Calibri Light"/>
            </a:endParaRPr>
          </a:p>
          <a:p>
            <a:pPr marL="92075">
              <a:lnSpc>
                <a:spcPct val="135000"/>
              </a:lnSpc>
            </a:pPr>
            <a:r>
              <a:rPr lang="ja-JP" altLang="en-US" sz="1100" b="1" dirty="0">
                <a:latin typeface="+mn-ea"/>
                <a:cs typeface="Calibri Light"/>
              </a:rPr>
              <a:t> 　デザイン</a:t>
            </a:r>
            <a:r>
              <a:rPr lang="ja-JP" altLang="en-US" sz="1050" dirty="0">
                <a:latin typeface="+mn-ea"/>
                <a:cs typeface="Calibri Light"/>
              </a:rPr>
              <a:t>（アーキテクチャの将来像整理）</a:t>
            </a:r>
            <a:endParaRPr lang="en-US" altLang="ja-JP" sz="1050" dirty="0">
              <a:latin typeface="+mn-ea"/>
              <a:cs typeface="Calibri Light"/>
            </a:endParaRPr>
          </a:p>
          <a:p>
            <a:pPr marL="266700" indent="-174625">
              <a:lnSpc>
                <a:spcPct val="135000"/>
              </a:lnSpc>
              <a:buFont typeface="Arial" panose="020B0604020202020204" pitchFamily="34" charset="0"/>
              <a:buChar char="•"/>
            </a:pPr>
            <a:r>
              <a:rPr lang="ja-JP" altLang="en-US" sz="1100" b="1" dirty="0">
                <a:latin typeface="+mn-ea"/>
                <a:cs typeface="Calibri Light"/>
              </a:rPr>
              <a:t>新型コロナウイルス感染症対策など緊急時の</a:t>
            </a:r>
            <a:endParaRPr lang="en-US" altLang="ja-JP" sz="1100" b="1" dirty="0">
              <a:latin typeface="+mn-ea"/>
              <a:cs typeface="Calibri Light"/>
            </a:endParaRPr>
          </a:p>
          <a:p>
            <a:pPr marL="92075">
              <a:lnSpc>
                <a:spcPct val="135000"/>
              </a:lnSpc>
            </a:pPr>
            <a:r>
              <a:rPr lang="ja-JP" altLang="en-US" sz="1100" b="1" dirty="0">
                <a:latin typeface="+mn-ea"/>
                <a:cs typeface="Calibri Light"/>
              </a:rPr>
              <a:t>　 行政サービスのデジタル化</a:t>
            </a:r>
            <a:endParaRPr lang="en-US" altLang="ja-JP" sz="1100" b="1" dirty="0">
              <a:latin typeface="+mn-ea"/>
              <a:cs typeface="Calibri Light"/>
            </a:endParaRPr>
          </a:p>
          <a:p>
            <a:pPr marL="92075">
              <a:lnSpc>
                <a:spcPct val="135000"/>
              </a:lnSpc>
            </a:pPr>
            <a:r>
              <a:rPr lang="ja-JP" altLang="en-US" sz="1050" b="1" dirty="0">
                <a:latin typeface="+mn-ea"/>
                <a:cs typeface="Calibri Light"/>
              </a:rPr>
              <a:t>　</a:t>
            </a:r>
            <a:r>
              <a:rPr lang="ja-JP" altLang="en-US" sz="1050" dirty="0">
                <a:latin typeface="+mn-ea"/>
                <a:cs typeface="Calibri Light"/>
              </a:rPr>
              <a:t>（ワクチン接種証明書のスマホ搭載の推進</a:t>
            </a:r>
            <a:r>
              <a:rPr lang="en-US" altLang="ja-JP" sz="1050" dirty="0">
                <a:latin typeface="+mn-ea"/>
                <a:cs typeface="Calibri Light"/>
              </a:rPr>
              <a:t>/</a:t>
            </a:r>
          </a:p>
          <a:p>
            <a:pPr marL="92075">
              <a:lnSpc>
                <a:spcPct val="135000"/>
              </a:lnSpc>
            </a:pPr>
            <a:r>
              <a:rPr lang="ja-JP" altLang="en-US" sz="1050" dirty="0">
                <a:latin typeface="+mn-ea"/>
                <a:cs typeface="Calibri Light"/>
              </a:rPr>
              <a:t>　</a:t>
            </a:r>
            <a:r>
              <a:rPr lang="ja-JP" altLang="en-US" sz="1050" spc="-20" dirty="0">
                <a:latin typeface="+mn-ea"/>
                <a:cs typeface="Calibri Light"/>
              </a:rPr>
              <a:t>公金受取口座登録推進及び行政機関による利用</a:t>
            </a:r>
            <a:r>
              <a:rPr lang="ja-JP" altLang="en-US" sz="1050" dirty="0">
                <a:latin typeface="+mn-ea"/>
                <a:cs typeface="Calibri Light"/>
              </a:rPr>
              <a:t>）</a:t>
            </a:r>
            <a:endParaRPr lang="en-US" altLang="ja-JP" sz="1050" dirty="0">
              <a:latin typeface="+mn-ea"/>
              <a:cs typeface="Calibri Light"/>
            </a:endParaRPr>
          </a:p>
          <a:p>
            <a:pPr marL="266700" indent="-174625">
              <a:lnSpc>
                <a:spcPct val="135000"/>
              </a:lnSpc>
              <a:buFont typeface="Arial" panose="020B0604020202020204" pitchFamily="34" charset="0"/>
              <a:buChar char="•"/>
            </a:pPr>
            <a:r>
              <a:rPr lang="ja-JP" altLang="en-US" sz="1100" b="1" dirty="0">
                <a:latin typeface="+mn-ea"/>
                <a:cs typeface="Calibri Light"/>
              </a:rPr>
              <a:t>マイナンバー制度の利活用の推進</a:t>
            </a:r>
            <a:endParaRPr lang="en-US" altLang="ja-JP" sz="1050" b="1" dirty="0">
              <a:latin typeface="+mn-ea"/>
              <a:cs typeface="Calibri Light"/>
            </a:endParaRPr>
          </a:p>
          <a:p>
            <a:pPr marL="92075">
              <a:lnSpc>
                <a:spcPct val="135000"/>
              </a:lnSpc>
            </a:pPr>
            <a:r>
              <a:rPr lang="ja-JP" altLang="en-US" sz="1050" b="1" dirty="0">
                <a:latin typeface="+mn-ea"/>
                <a:cs typeface="Calibri Light"/>
              </a:rPr>
              <a:t>　</a:t>
            </a:r>
            <a:r>
              <a:rPr lang="ja-JP" altLang="en-US" sz="1050" dirty="0">
                <a:latin typeface="+mn-ea"/>
                <a:cs typeface="Calibri Light"/>
              </a:rPr>
              <a:t>（情報連携の拡大</a:t>
            </a:r>
            <a:r>
              <a:rPr lang="en-US" altLang="ja-JP" sz="1050" dirty="0">
                <a:latin typeface="+mn-ea"/>
                <a:cs typeface="Calibri Light"/>
              </a:rPr>
              <a:t>/</a:t>
            </a:r>
            <a:r>
              <a:rPr lang="ja-JP" altLang="en-US" sz="1050" dirty="0">
                <a:latin typeface="+mn-ea"/>
                <a:cs typeface="Calibri Light"/>
              </a:rPr>
              <a:t>各種免許等のデジタル化）</a:t>
            </a:r>
            <a:endParaRPr lang="en-US" altLang="ja-JP" sz="1050" dirty="0">
              <a:latin typeface="+mn-ea"/>
              <a:cs typeface="Calibri Light"/>
            </a:endParaRPr>
          </a:p>
          <a:p>
            <a:pPr marL="266700" indent="-174625">
              <a:lnSpc>
                <a:spcPct val="135000"/>
              </a:lnSpc>
              <a:buFont typeface="Arial" panose="020B0604020202020204" pitchFamily="34" charset="0"/>
              <a:buChar char="•"/>
            </a:pPr>
            <a:r>
              <a:rPr lang="ja-JP" altLang="en-US" sz="1100" b="1" dirty="0">
                <a:latin typeface="+mn-ea"/>
                <a:cs typeface="Calibri Light"/>
              </a:rPr>
              <a:t>マイナンバーカードの普及及び利用の推進</a:t>
            </a:r>
            <a:endParaRPr lang="en-US" altLang="ja-JP" sz="1100" b="1" dirty="0">
              <a:latin typeface="+mn-ea"/>
              <a:cs typeface="Calibri Light"/>
            </a:endParaRPr>
          </a:p>
          <a:p>
            <a:pPr marL="92075">
              <a:lnSpc>
                <a:spcPct val="135000"/>
              </a:lnSpc>
            </a:pPr>
            <a:r>
              <a:rPr lang="ja-JP" altLang="en-US" sz="900" b="1" dirty="0">
                <a:latin typeface="+mn-ea"/>
                <a:cs typeface="Calibri Light"/>
              </a:rPr>
              <a:t>　（</a:t>
            </a:r>
            <a:r>
              <a:rPr lang="ja-JP" altLang="en-US" sz="900" dirty="0">
                <a:latin typeface="+mn-ea"/>
                <a:cs typeface="Calibri Light"/>
              </a:rPr>
              <a:t>オンライン市役所サービス</a:t>
            </a:r>
            <a:r>
              <a:rPr lang="en-US" altLang="ja-JP" sz="900" dirty="0">
                <a:latin typeface="+mn-ea"/>
                <a:cs typeface="Calibri Light"/>
              </a:rPr>
              <a:t>/</a:t>
            </a:r>
            <a:r>
              <a:rPr lang="ja-JP" altLang="en-US" sz="900" dirty="0">
                <a:latin typeface="+mn-ea"/>
                <a:cs typeface="Calibri Light"/>
              </a:rPr>
              <a:t>市民カード化</a:t>
            </a:r>
            <a:r>
              <a:rPr lang="en-US" altLang="ja-JP" sz="900" dirty="0">
                <a:latin typeface="+mn-ea"/>
                <a:cs typeface="Calibri Light"/>
              </a:rPr>
              <a:t>/</a:t>
            </a:r>
            <a:r>
              <a:rPr lang="ja-JP" altLang="en-US" sz="900" dirty="0">
                <a:latin typeface="+mn-ea"/>
                <a:cs typeface="Calibri Light"/>
              </a:rPr>
              <a:t>民間利用推進</a:t>
            </a:r>
            <a:r>
              <a:rPr lang="en-US" altLang="ja-JP" sz="900" dirty="0">
                <a:latin typeface="+mn-ea"/>
                <a:cs typeface="Calibri Light"/>
              </a:rPr>
              <a:t>/</a:t>
            </a:r>
          </a:p>
          <a:p>
            <a:pPr marL="92075">
              <a:lnSpc>
                <a:spcPct val="135000"/>
              </a:lnSpc>
            </a:pPr>
            <a:r>
              <a:rPr lang="ja-JP" altLang="en-US" sz="900" dirty="0">
                <a:latin typeface="+mn-ea"/>
                <a:cs typeface="Calibri Light"/>
              </a:rPr>
              <a:t>健康保険証利用</a:t>
            </a:r>
            <a:r>
              <a:rPr lang="en-US" altLang="ja-JP" sz="900" dirty="0">
                <a:latin typeface="+mn-ea"/>
                <a:cs typeface="Calibri Light"/>
              </a:rPr>
              <a:t>/</a:t>
            </a:r>
            <a:r>
              <a:rPr lang="ja-JP" altLang="en-US" sz="900" dirty="0">
                <a:latin typeface="+mn-ea"/>
                <a:cs typeface="Calibri Light"/>
              </a:rPr>
              <a:t>運転免許証と一体化</a:t>
            </a:r>
            <a:r>
              <a:rPr lang="en-US" altLang="ja-JP" sz="900" dirty="0">
                <a:latin typeface="+mn-ea"/>
                <a:cs typeface="Calibri Light"/>
              </a:rPr>
              <a:t>/</a:t>
            </a:r>
            <a:r>
              <a:rPr lang="ja-JP" altLang="en-US" sz="900" dirty="0">
                <a:latin typeface="+mn-ea"/>
                <a:cs typeface="Calibri Light"/>
              </a:rPr>
              <a:t>市町村や業界に働きかけ）</a:t>
            </a:r>
            <a:endParaRPr lang="en-US" altLang="ja-JP" sz="900" dirty="0">
              <a:latin typeface="+mn-ea"/>
              <a:cs typeface="Calibri Light"/>
            </a:endParaRPr>
          </a:p>
          <a:p>
            <a:pPr marL="266700" indent="-174625">
              <a:lnSpc>
                <a:spcPct val="135000"/>
              </a:lnSpc>
              <a:buFont typeface="Arial" panose="020B0604020202020204" pitchFamily="34" charset="0"/>
              <a:buChar char="•"/>
            </a:pPr>
            <a:r>
              <a:rPr lang="ja-JP" altLang="en-US" sz="1100" b="1" dirty="0">
                <a:latin typeface="+mn-ea"/>
                <a:cs typeface="Calibri Light"/>
              </a:rPr>
              <a:t>公共フロントサービスの提供等</a:t>
            </a:r>
            <a:endParaRPr lang="en-US" altLang="ja-JP" sz="1100" b="1" dirty="0">
              <a:latin typeface="+mn-ea"/>
              <a:cs typeface="Calibri Light"/>
            </a:endParaRPr>
          </a:p>
          <a:p>
            <a:pPr marL="92075">
              <a:lnSpc>
                <a:spcPct val="135000"/>
              </a:lnSpc>
            </a:pPr>
            <a:r>
              <a:rPr lang="ja-JP" altLang="en-US" sz="1050" b="1" dirty="0">
                <a:latin typeface="+mn-ea"/>
                <a:cs typeface="Calibri Light"/>
              </a:rPr>
              <a:t>　</a:t>
            </a:r>
            <a:r>
              <a:rPr lang="ja-JP" altLang="en-US" sz="1050" dirty="0">
                <a:latin typeface="+mn-ea"/>
                <a:cs typeface="Calibri Light"/>
              </a:rPr>
              <a:t>（ワンストップサービスの推進）</a:t>
            </a:r>
          </a:p>
        </p:txBody>
      </p:sp>
      <p:sp>
        <p:nvSpPr>
          <p:cNvPr id="16" name="テキスト ボックス 15">
            <a:extLst>
              <a:ext uri="{FF2B5EF4-FFF2-40B4-BE49-F238E27FC236}">
                <a16:creationId xmlns:a16="http://schemas.microsoft.com/office/drawing/2014/main" id="{A9A485BF-8DB8-4789-8388-82ADE71880B3}"/>
              </a:ext>
            </a:extLst>
          </p:cNvPr>
          <p:cNvSpPr txBox="1"/>
          <p:nvPr/>
        </p:nvSpPr>
        <p:spPr>
          <a:xfrm>
            <a:off x="6499535" y="3801504"/>
            <a:ext cx="3617432" cy="3108543"/>
          </a:xfrm>
          <a:prstGeom prst="rect">
            <a:avLst/>
          </a:prstGeom>
          <a:noFill/>
          <a:ln>
            <a:noFill/>
          </a:ln>
        </p:spPr>
        <p:txBody>
          <a:bodyPr wrap="square">
            <a:spAutoFit/>
          </a:bodyPr>
          <a:lstStyle/>
          <a:p>
            <a:r>
              <a:rPr lang="ja-JP" altLang="en-US" sz="1200" b="1" dirty="0">
                <a:solidFill>
                  <a:srgbClr val="1E50B5"/>
                </a:solidFill>
                <a:latin typeface="+mn-ea"/>
                <a:cs typeface="Calibri Light"/>
              </a:rPr>
              <a:t>デジタル社会を支えるシステム・技術</a:t>
            </a:r>
            <a:endParaRPr lang="en-US" altLang="ja-JP" sz="1200" b="1" dirty="0">
              <a:solidFill>
                <a:srgbClr val="1E50B5"/>
              </a:solidFill>
              <a:latin typeface="+mn-ea"/>
              <a:cs typeface="Calibri Light"/>
            </a:endParaRPr>
          </a:p>
          <a:p>
            <a:pPr marL="266700" indent="-174625">
              <a:buFont typeface="Arial" panose="020B0604020202020204" pitchFamily="34" charset="0"/>
              <a:buChar char="•"/>
            </a:pPr>
            <a:r>
              <a:rPr lang="ja-JP" altLang="en-US" sz="1100" b="1" dirty="0">
                <a:latin typeface="+mn-ea"/>
                <a:cs typeface="Calibri Light"/>
              </a:rPr>
              <a:t>国の情報システムの刷新</a:t>
            </a:r>
            <a:endParaRPr lang="en-US" altLang="ja-JP" sz="1100" b="1" dirty="0">
              <a:latin typeface="+mn-ea"/>
              <a:cs typeface="Calibri Light"/>
            </a:endParaRPr>
          </a:p>
          <a:p>
            <a:pPr marL="92075"/>
            <a:r>
              <a:rPr lang="ja-JP" altLang="en-US" sz="1100" b="1" dirty="0">
                <a:latin typeface="+mn-ea"/>
                <a:cs typeface="Calibri Light"/>
              </a:rPr>
              <a:t>　</a:t>
            </a:r>
            <a:r>
              <a:rPr lang="ja-JP" altLang="en-US" sz="1100" dirty="0">
                <a:latin typeface="+mn-ea"/>
                <a:cs typeface="Calibri Light"/>
              </a:rPr>
              <a:t>（重要システム開発体制整備</a:t>
            </a:r>
            <a:r>
              <a:rPr lang="en-US" altLang="ja-JP" sz="1100" dirty="0">
                <a:latin typeface="+mn-ea"/>
                <a:cs typeface="Calibri Light"/>
              </a:rPr>
              <a:t>/</a:t>
            </a:r>
            <a:r>
              <a:rPr lang="ja-JP" altLang="en-US" sz="1100" dirty="0">
                <a:latin typeface="+mn-ea"/>
                <a:cs typeface="Calibri Light"/>
              </a:rPr>
              <a:t>ガバメントクラウ</a:t>
            </a:r>
            <a:endParaRPr lang="en-US" altLang="ja-JP" sz="1100" dirty="0">
              <a:latin typeface="+mn-ea"/>
              <a:cs typeface="Calibri Light"/>
            </a:endParaRPr>
          </a:p>
          <a:p>
            <a:pPr marL="92075"/>
            <a:r>
              <a:rPr lang="ja-JP" altLang="en-US" sz="1100" dirty="0">
                <a:latin typeface="+mn-ea"/>
                <a:cs typeface="Calibri Light"/>
              </a:rPr>
              <a:t>　　ドの整備</a:t>
            </a:r>
            <a:r>
              <a:rPr lang="en-US" altLang="ja-JP" sz="1100" dirty="0">
                <a:latin typeface="+mn-ea"/>
                <a:cs typeface="Calibri Light"/>
              </a:rPr>
              <a:t>/</a:t>
            </a:r>
            <a:r>
              <a:rPr lang="ja-JP" altLang="en-US" sz="1100" dirty="0">
                <a:latin typeface="+mn-ea"/>
                <a:cs typeface="Calibri Light"/>
              </a:rPr>
              <a:t>ネットワークの整備</a:t>
            </a:r>
            <a:r>
              <a:rPr lang="en-US" altLang="ja-JP" sz="1100" dirty="0">
                <a:latin typeface="+mn-ea"/>
                <a:cs typeface="Calibri Light"/>
              </a:rPr>
              <a:t>/</a:t>
            </a:r>
            <a:r>
              <a:rPr lang="ja-JP" altLang="en-US" sz="1100" dirty="0">
                <a:latin typeface="+mn-ea"/>
                <a:cs typeface="Calibri Light"/>
              </a:rPr>
              <a:t>政府調達）</a:t>
            </a:r>
            <a:endParaRPr lang="en-US" altLang="ja-JP" sz="1100" dirty="0">
              <a:latin typeface="+mn-ea"/>
              <a:cs typeface="Calibri Light"/>
            </a:endParaRPr>
          </a:p>
          <a:p>
            <a:pPr marL="266700" indent="-174625">
              <a:buFont typeface="Arial" panose="020B0604020202020204" pitchFamily="34" charset="0"/>
              <a:buChar char="•"/>
            </a:pPr>
            <a:r>
              <a:rPr lang="ja-JP" altLang="en-US" sz="1100" b="1" spc="-100" dirty="0">
                <a:latin typeface="+mn-ea"/>
                <a:cs typeface="Calibri Light"/>
              </a:rPr>
              <a:t>地方の情報システムの刷新</a:t>
            </a:r>
            <a:r>
              <a:rPr lang="ja-JP" altLang="en-US" sz="1050" spc="-100" dirty="0">
                <a:latin typeface="+mn-ea"/>
                <a:cs typeface="Calibri Light"/>
              </a:rPr>
              <a:t>（標準化基本方針の策定等）</a:t>
            </a:r>
            <a:endParaRPr lang="en-US" altLang="ja-JP" sz="1050" spc="-100" dirty="0">
              <a:latin typeface="+mn-ea"/>
              <a:cs typeface="Calibri Light"/>
            </a:endParaRPr>
          </a:p>
          <a:p>
            <a:pPr marL="266700" indent="-174625">
              <a:buFont typeface="Arial" panose="020B0604020202020204" pitchFamily="34" charset="0"/>
              <a:buChar char="•"/>
            </a:pPr>
            <a:r>
              <a:rPr lang="ja-JP" altLang="en-US" sz="1100" b="1" dirty="0">
                <a:latin typeface="+mn-ea"/>
                <a:cs typeface="Calibri Light"/>
              </a:rPr>
              <a:t>デジタル化を支えるインフラの整備</a:t>
            </a:r>
            <a:endParaRPr lang="en-US" altLang="ja-JP" sz="1100" b="1" dirty="0">
              <a:latin typeface="+mn-ea"/>
              <a:cs typeface="Calibri Light"/>
            </a:endParaRPr>
          </a:p>
          <a:p>
            <a:pPr marL="92075"/>
            <a:r>
              <a:rPr lang="ja-JP" altLang="en-US" sz="1100" b="1" dirty="0">
                <a:latin typeface="+mn-ea"/>
                <a:cs typeface="Calibri Light"/>
              </a:rPr>
              <a:t>　</a:t>
            </a:r>
            <a:r>
              <a:rPr lang="ja-JP" altLang="en-US" sz="1100" dirty="0">
                <a:latin typeface="+mn-ea"/>
                <a:cs typeface="Calibri Light"/>
              </a:rPr>
              <a:t>（光ファイバ</a:t>
            </a:r>
            <a:r>
              <a:rPr lang="en-US" altLang="ja-JP" sz="1100" dirty="0">
                <a:latin typeface="+mn-ea"/>
                <a:cs typeface="Calibri Light"/>
              </a:rPr>
              <a:t>/ 5G/</a:t>
            </a:r>
            <a:r>
              <a:rPr lang="ja-JP" altLang="en-US" sz="1100" dirty="0">
                <a:latin typeface="+mn-ea"/>
                <a:cs typeface="Calibri Light"/>
              </a:rPr>
              <a:t>半導体</a:t>
            </a:r>
            <a:r>
              <a:rPr lang="en-US" altLang="ja-JP" sz="1100" dirty="0">
                <a:latin typeface="+mn-ea"/>
                <a:cs typeface="Calibri Light"/>
              </a:rPr>
              <a:t>/</a:t>
            </a:r>
            <a:r>
              <a:rPr lang="ja-JP" altLang="en-US" sz="1100" dirty="0">
                <a:latin typeface="+mn-ea"/>
                <a:cs typeface="Calibri Light"/>
              </a:rPr>
              <a:t>データセンター</a:t>
            </a:r>
            <a:r>
              <a:rPr lang="en-US" altLang="ja-JP" sz="1100" dirty="0">
                <a:latin typeface="+mn-ea"/>
                <a:cs typeface="Calibri Light"/>
              </a:rPr>
              <a:t>/</a:t>
            </a:r>
            <a:r>
              <a:rPr lang="ja-JP" altLang="en-US" sz="1100" dirty="0">
                <a:latin typeface="+mn-ea"/>
                <a:cs typeface="Calibri Light"/>
              </a:rPr>
              <a:t>海底</a:t>
            </a:r>
            <a:endParaRPr lang="en-US" altLang="ja-JP" sz="1100" dirty="0">
              <a:latin typeface="+mn-ea"/>
              <a:cs typeface="Calibri Light"/>
            </a:endParaRPr>
          </a:p>
          <a:p>
            <a:pPr marL="92075"/>
            <a:r>
              <a:rPr lang="ja-JP" altLang="en-US" sz="1100" dirty="0">
                <a:latin typeface="+mn-ea"/>
                <a:cs typeface="Calibri Light"/>
              </a:rPr>
              <a:t>　　ケーブル）</a:t>
            </a:r>
            <a:endParaRPr lang="en-US" altLang="ja-JP" sz="1100" dirty="0">
              <a:latin typeface="+mn-ea"/>
              <a:cs typeface="Calibri Light"/>
            </a:endParaRPr>
          </a:p>
          <a:p>
            <a:pPr marL="266700" indent="-174625">
              <a:buFont typeface="Arial" panose="020B0604020202020204" pitchFamily="34" charset="0"/>
              <a:buChar char="•"/>
            </a:pPr>
            <a:r>
              <a:rPr lang="ja-JP" altLang="en-US" sz="1100" b="1" dirty="0">
                <a:latin typeface="+mn-ea"/>
                <a:cs typeface="Calibri Light"/>
              </a:rPr>
              <a:t>デジタル社会に必要な技術の研究開発・実証の</a:t>
            </a:r>
            <a:endParaRPr lang="en-US" altLang="ja-JP" sz="1100" b="1" dirty="0">
              <a:latin typeface="+mn-ea"/>
              <a:cs typeface="Calibri Light"/>
            </a:endParaRPr>
          </a:p>
          <a:p>
            <a:pPr marL="92075"/>
            <a:r>
              <a:rPr lang="ja-JP" altLang="en-US" sz="1100" b="1" dirty="0">
                <a:latin typeface="+mn-ea"/>
                <a:cs typeface="Calibri Light"/>
              </a:rPr>
              <a:t>　 推進</a:t>
            </a:r>
            <a:r>
              <a:rPr lang="ja-JP" altLang="en-US" sz="1100" dirty="0">
                <a:latin typeface="+mn-ea"/>
                <a:cs typeface="Calibri Light"/>
              </a:rPr>
              <a:t>（情報通信・コンピューティング・セキュ</a:t>
            </a:r>
            <a:endParaRPr lang="en-US" altLang="ja-JP" sz="1100" dirty="0">
              <a:latin typeface="+mn-ea"/>
              <a:cs typeface="Calibri Light"/>
            </a:endParaRPr>
          </a:p>
          <a:p>
            <a:pPr marL="92075"/>
            <a:r>
              <a:rPr lang="ja-JP" altLang="en-US" sz="1100" dirty="0">
                <a:latin typeface="+mn-ea"/>
                <a:cs typeface="Calibri Light"/>
              </a:rPr>
              <a:t>　 リティ技術高度化</a:t>
            </a:r>
            <a:r>
              <a:rPr lang="en-US" altLang="ja-JP" sz="1100" dirty="0">
                <a:latin typeface="+mn-ea"/>
                <a:cs typeface="Calibri Light"/>
              </a:rPr>
              <a:t>/</a:t>
            </a:r>
            <a:r>
              <a:rPr lang="ja-JP" altLang="en-US" sz="1100" dirty="0">
                <a:latin typeface="+mn-ea"/>
                <a:cs typeface="Calibri Light"/>
              </a:rPr>
              <a:t>スーパーコンピュータ整備）</a:t>
            </a:r>
            <a:endParaRPr lang="en-US" altLang="ja-JP" sz="1100" dirty="0">
              <a:latin typeface="+mn-ea"/>
              <a:cs typeface="Calibri Light"/>
            </a:endParaRPr>
          </a:p>
          <a:p>
            <a:pPr indent="180975"/>
            <a:endParaRPr lang="ja-JP" altLang="en-US" sz="300" dirty="0">
              <a:latin typeface="+mn-ea"/>
              <a:cs typeface="Calibri Light"/>
            </a:endParaRPr>
          </a:p>
          <a:p>
            <a:r>
              <a:rPr lang="ja-JP" altLang="en-US" sz="1200" b="1" dirty="0">
                <a:solidFill>
                  <a:srgbClr val="1E50B5"/>
                </a:solidFill>
                <a:latin typeface="+mn-ea"/>
                <a:cs typeface="Calibri Light"/>
              </a:rPr>
              <a:t>デジタル社会のライフスタイル・人材</a:t>
            </a:r>
            <a:endParaRPr lang="en-US" altLang="ja-JP" sz="1200" b="1" dirty="0">
              <a:solidFill>
                <a:srgbClr val="1E50B5"/>
              </a:solidFill>
              <a:latin typeface="+mn-ea"/>
              <a:cs typeface="Calibri Light"/>
            </a:endParaRPr>
          </a:p>
          <a:p>
            <a:pPr marL="266700" indent="-174625">
              <a:buFont typeface="Arial" panose="020B0604020202020204" pitchFamily="34" charset="0"/>
              <a:buChar char="•"/>
            </a:pPr>
            <a:r>
              <a:rPr lang="ja-JP" altLang="en-US" sz="1100" b="1" dirty="0">
                <a:latin typeface="+mn-ea"/>
                <a:cs typeface="Calibri Light"/>
              </a:rPr>
              <a:t>ポストコロナも見据えた新たなライフスタイル</a:t>
            </a:r>
            <a:endParaRPr lang="en-US" altLang="ja-JP" sz="1100" b="1" dirty="0">
              <a:latin typeface="+mn-ea"/>
              <a:cs typeface="Calibri Light"/>
            </a:endParaRPr>
          </a:p>
          <a:p>
            <a:pPr marL="92075"/>
            <a:r>
              <a:rPr lang="ja-JP" altLang="en-US" sz="1100" b="1" dirty="0">
                <a:latin typeface="+mn-ea"/>
                <a:cs typeface="Calibri Light"/>
              </a:rPr>
              <a:t>　 への転換</a:t>
            </a:r>
            <a:r>
              <a:rPr lang="ja-JP" altLang="en-US" sz="1100" dirty="0">
                <a:latin typeface="+mn-ea"/>
                <a:cs typeface="Calibri Light"/>
              </a:rPr>
              <a:t>（テレワーク</a:t>
            </a:r>
            <a:r>
              <a:rPr lang="en-US" altLang="ja-JP" sz="1100" dirty="0">
                <a:latin typeface="+mn-ea"/>
                <a:cs typeface="Calibri Light"/>
              </a:rPr>
              <a:t>/</a:t>
            </a:r>
            <a:r>
              <a:rPr lang="ja-JP" altLang="en-US" sz="1100" dirty="0">
                <a:latin typeface="+mn-ea"/>
                <a:cs typeface="Calibri Light"/>
              </a:rPr>
              <a:t>シェアエコ）</a:t>
            </a:r>
            <a:endParaRPr lang="en-US" altLang="ja-JP" sz="1100" dirty="0">
              <a:latin typeface="+mn-ea"/>
              <a:cs typeface="Calibri Light"/>
            </a:endParaRPr>
          </a:p>
          <a:p>
            <a:pPr marL="266700" indent="-174625">
              <a:buFont typeface="Arial" panose="020B0604020202020204" pitchFamily="34" charset="0"/>
              <a:buChar char="•"/>
            </a:pPr>
            <a:r>
              <a:rPr lang="ja-JP" altLang="en-US" sz="1100" b="1" dirty="0">
                <a:latin typeface="+mn-ea"/>
                <a:cs typeface="Calibri Light"/>
              </a:rPr>
              <a:t>デジタル人材の育成・確保</a:t>
            </a:r>
            <a:r>
              <a:rPr lang="ja-JP" altLang="en-US" sz="1100" dirty="0">
                <a:latin typeface="+mn-ea"/>
                <a:cs typeface="Calibri Light"/>
              </a:rPr>
              <a:t>（プログラミング</a:t>
            </a:r>
            <a:endParaRPr lang="en-US" altLang="ja-JP" sz="1100" dirty="0">
              <a:latin typeface="+mn-ea"/>
              <a:cs typeface="Calibri Light"/>
            </a:endParaRPr>
          </a:p>
          <a:p>
            <a:pPr marL="92075"/>
            <a:r>
              <a:rPr lang="ja-JP" altLang="en-US" sz="1100" dirty="0">
                <a:latin typeface="+mn-ea"/>
                <a:cs typeface="Calibri Light"/>
              </a:rPr>
              <a:t>　 必修化</a:t>
            </a:r>
            <a:r>
              <a:rPr lang="en-US" altLang="ja-JP" sz="1100" dirty="0">
                <a:latin typeface="+mn-ea"/>
                <a:cs typeface="Calibri Light"/>
              </a:rPr>
              <a:t>/</a:t>
            </a:r>
            <a:r>
              <a:rPr lang="ja-JP" altLang="en-US" sz="1100" dirty="0">
                <a:latin typeface="+mn-ea"/>
                <a:cs typeface="Calibri Light"/>
              </a:rPr>
              <a:t>リカレント教育</a:t>
            </a:r>
            <a:r>
              <a:rPr lang="en-US" altLang="ja-JP" sz="1100" dirty="0">
                <a:latin typeface="+mn-ea"/>
                <a:cs typeface="Calibri Light"/>
              </a:rPr>
              <a:t>/</a:t>
            </a:r>
            <a:r>
              <a:rPr lang="ja-JP" altLang="en-US" sz="1100" dirty="0">
                <a:latin typeface="+mn-ea"/>
                <a:cs typeface="Calibri Light"/>
              </a:rPr>
              <a:t>女性人材）</a:t>
            </a:r>
            <a:endParaRPr lang="en-US" altLang="ja-JP" sz="1100" dirty="0">
              <a:latin typeface="+mn-ea"/>
              <a:cs typeface="Calibri Light"/>
            </a:endParaRPr>
          </a:p>
          <a:p>
            <a:pPr marL="92075"/>
            <a:r>
              <a:rPr lang="ja-JP" altLang="en-US" sz="300" dirty="0">
                <a:latin typeface="+mn-ea"/>
                <a:cs typeface="Calibri Light"/>
              </a:rPr>
              <a:t>　</a:t>
            </a:r>
            <a:endParaRPr lang="en-US" altLang="ja-JP" sz="1000" dirty="0">
              <a:latin typeface="+mn-ea"/>
              <a:cs typeface="Calibri Light"/>
            </a:endParaRPr>
          </a:p>
          <a:p>
            <a:pPr marL="92075" indent="-92075"/>
            <a:r>
              <a:rPr lang="ja-JP" altLang="en-US" sz="1200" b="1" dirty="0">
                <a:solidFill>
                  <a:srgbClr val="1E50B5"/>
                </a:solidFill>
                <a:latin typeface="+mn-ea"/>
                <a:cs typeface="Calibri Light"/>
              </a:rPr>
              <a:t>今後の推進体制</a:t>
            </a:r>
            <a:endParaRPr lang="ja-JP" altLang="en-US" sz="1200" dirty="0">
              <a:latin typeface="+mn-ea"/>
              <a:cs typeface="Calibri Light"/>
            </a:endParaRPr>
          </a:p>
        </p:txBody>
      </p:sp>
      <p:sp>
        <p:nvSpPr>
          <p:cNvPr id="9" name="正方形/長方形 8">
            <a:extLst>
              <a:ext uri="{FF2B5EF4-FFF2-40B4-BE49-F238E27FC236}">
                <a16:creationId xmlns:a16="http://schemas.microsoft.com/office/drawing/2014/main" id="{40C6ECAB-68CD-4E04-8EC0-CA19CA324ACE}"/>
              </a:ext>
            </a:extLst>
          </p:cNvPr>
          <p:cNvSpPr/>
          <p:nvPr/>
        </p:nvSpPr>
        <p:spPr>
          <a:xfrm>
            <a:off x="-220980" y="947503"/>
            <a:ext cx="10393680" cy="268650"/>
          </a:xfrm>
          <a:prstGeom prst="rect">
            <a:avLst/>
          </a:prstGeom>
          <a:solidFill>
            <a:srgbClr val="C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a:solidFill>
                  <a:srgbClr val="1E50B5"/>
                </a:solidFill>
                <a:latin typeface="+mn-ea"/>
                <a:cs typeface="Calibri Light"/>
              </a:rPr>
              <a:t>我が国が目指すデジタル社会</a:t>
            </a:r>
            <a:r>
              <a:rPr kumimoji="1" lang="ja-JP" altLang="en-US" sz="1150" b="1">
                <a:solidFill>
                  <a:schemeClr val="tx1"/>
                </a:solidFill>
                <a:latin typeface="+mn-ea"/>
              </a:rPr>
              <a:t>「デジタルの活用により、一人ひとりのニーズに合ったサービスを選ぶことができ、多様な幸せが実現できる社会」</a:t>
            </a:r>
            <a:endParaRPr kumimoji="1" lang="en-US" altLang="ja-JP" sz="1150" b="1">
              <a:solidFill>
                <a:schemeClr val="tx1"/>
              </a:solidFill>
              <a:latin typeface="+mn-ea"/>
            </a:endParaRPr>
          </a:p>
        </p:txBody>
      </p:sp>
      <p:sp>
        <p:nvSpPr>
          <p:cNvPr id="27" name="テキスト ボックス 26">
            <a:extLst>
              <a:ext uri="{FF2B5EF4-FFF2-40B4-BE49-F238E27FC236}">
                <a16:creationId xmlns:a16="http://schemas.microsoft.com/office/drawing/2014/main" id="{EE3749B2-C38A-42F1-A26C-585A5C32B5D6}"/>
              </a:ext>
            </a:extLst>
          </p:cNvPr>
          <p:cNvSpPr txBox="1"/>
          <p:nvPr/>
        </p:nvSpPr>
        <p:spPr>
          <a:xfrm>
            <a:off x="-85344" y="351740"/>
            <a:ext cx="9991344" cy="575029"/>
          </a:xfrm>
          <a:prstGeom prst="rect">
            <a:avLst/>
          </a:prstGeom>
          <a:noFill/>
          <a:ln>
            <a:noFill/>
          </a:ln>
        </p:spPr>
        <p:txBody>
          <a:bodyPr wrap="square">
            <a:spAutoFit/>
          </a:bodyPr>
          <a:lstStyle/>
          <a:p>
            <a:pPr algn="just">
              <a:lnSpc>
                <a:spcPct val="130000"/>
              </a:lnSpc>
            </a:pPr>
            <a:r>
              <a:rPr lang="ja-JP" altLang="en-US" sz="1250" kern="100">
                <a:solidFill>
                  <a:srgbClr val="1E50B5"/>
                </a:solidFill>
                <a:latin typeface="+mn-ea"/>
                <a:cs typeface="Calibri Light"/>
              </a:rPr>
              <a:t>■ </a:t>
            </a:r>
            <a:r>
              <a:rPr lang="ja-JP" altLang="en-US" sz="1250" b="1" kern="100">
                <a:latin typeface="+mn-ea"/>
                <a:cs typeface="Calibri Light"/>
              </a:rPr>
              <a:t>デジタル社会の形成のために政府が迅速かつ重点的に実施すべき施策等</a:t>
            </a:r>
            <a:r>
              <a:rPr lang="ja-JP" altLang="en-US" sz="1250" kern="100">
                <a:latin typeface="+mn-ea"/>
                <a:cs typeface="Calibri Light"/>
              </a:rPr>
              <a:t>を定めるもの。（デジタル社会形成基本法</a:t>
            </a:r>
            <a:r>
              <a:rPr lang="en-US" altLang="ja-JP" sz="1250" kern="100">
                <a:latin typeface="+mn-ea"/>
                <a:cs typeface="Calibri Light"/>
              </a:rPr>
              <a:t>37</a:t>
            </a:r>
            <a:r>
              <a:rPr lang="ja-JP" altLang="en-US" sz="1250" kern="100">
                <a:latin typeface="+mn-ea"/>
                <a:cs typeface="Calibri Light"/>
              </a:rPr>
              <a:t>②等） </a:t>
            </a:r>
            <a:endParaRPr lang="en-US" altLang="ja-JP" sz="1250" kern="100">
              <a:latin typeface="+mn-ea"/>
              <a:cs typeface="Calibri Light"/>
            </a:endParaRPr>
          </a:p>
          <a:p>
            <a:pPr algn="just">
              <a:lnSpc>
                <a:spcPct val="130000"/>
              </a:lnSpc>
            </a:pPr>
            <a:r>
              <a:rPr lang="ja-JP" altLang="en-US" sz="1250" kern="100">
                <a:solidFill>
                  <a:srgbClr val="1E50B5"/>
                </a:solidFill>
                <a:latin typeface="+mn-ea"/>
                <a:cs typeface="Calibri Light"/>
              </a:rPr>
              <a:t>■ </a:t>
            </a:r>
            <a:r>
              <a:rPr lang="ja-JP" altLang="en-US" sz="1250" b="1" kern="100">
                <a:latin typeface="+mn-ea"/>
                <a:cs typeface="Calibri Light"/>
              </a:rPr>
              <a:t>デジタル社会の実現の司令塔であるデジタル庁のみならず各省庁の取組も含め工程表などスケジュール</a:t>
            </a:r>
            <a:r>
              <a:rPr lang="ja-JP" altLang="en-US" sz="1250" kern="100">
                <a:latin typeface="+mn-ea"/>
                <a:cs typeface="Calibri Light"/>
              </a:rPr>
              <a:t>とあわせて明らかにするもの。</a:t>
            </a:r>
            <a:endParaRPr lang="en-US" altLang="ja-JP" sz="1250" kern="100">
              <a:latin typeface="+mn-ea"/>
              <a:cs typeface="Calibri Light"/>
            </a:endParaRPr>
          </a:p>
        </p:txBody>
      </p:sp>
      <p:sp>
        <p:nvSpPr>
          <p:cNvPr id="46" name="正方形/長方形 45">
            <a:extLst>
              <a:ext uri="{FF2B5EF4-FFF2-40B4-BE49-F238E27FC236}">
                <a16:creationId xmlns:a16="http://schemas.microsoft.com/office/drawing/2014/main" id="{7F3D5883-EA89-4CEC-B76D-727870882BF0}"/>
              </a:ext>
            </a:extLst>
          </p:cNvPr>
          <p:cNvSpPr/>
          <p:nvPr/>
        </p:nvSpPr>
        <p:spPr>
          <a:xfrm>
            <a:off x="60961" y="1235244"/>
            <a:ext cx="1087623" cy="397982"/>
          </a:xfrm>
          <a:prstGeom prst="rect">
            <a:avLst/>
          </a:prstGeom>
          <a:solidFill>
            <a:srgbClr val="C3D4F5"/>
          </a:solidFill>
          <a:ln w="28575">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000" b="1">
                <a:solidFill>
                  <a:srgbClr val="1E50B5"/>
                </a:solidFill>
                <a:latin typeface="+mn-ea"/>
                <a:cs typeface="Calibri Light"/>
              </a:rPr>
              <a:t>デジタル社会で目指す</a:t>
            </a:r>
            <a:r>
              <a:rPr lang="en-US" altLang="ja-JP" sz="1000" b="1">
                <a:solidFill>
                  <a:srgbClr val="1E50B5"/>
                </a:solidFill>
                <a:latin typeface="+mn-ea"/>
                <a:cs typeface="Calibri Light"/>
              </a:rPr>
              <a:t>6</a:t>
            </a:r>
            <a:r>
              <a:rPr lang="ja-JP" altLang="en-US" sz="1000" b="1">
                <a:solidFill>
                  <a:srgbClr val="1E50B5"/>
                </a:solidFill>
                <a:latin typeface="+mn-ea"/>
                <a:cs typeface="Calibri Light"/>
              </a:rPr>
              <a:t>つの姿</a:t>
            </a:r>
          </a:p>
        </p:txBody>
      </p:sp>
      <p:cxnSp>
        <p:nvCxnSpPr>
          <p:cNvPr id="41" name="直線コネクタ 40">
            <a:extLst>
              <a:ext uri="{FF2B5EF4-FFF2-40B4-BE49-F238E27FC236}">
                <a16:creationId xmlns:a16="http://schemas.microsoft.com/office/drawing/2014/main" id="{F1B4B229-AFDD-45BD-A0E6-1D6F9B047F65}"/>
              </a:ext>
            </a:extLst>
          </p:cNvPr>
          <p:cNvCxnSpPr/>
          <p:nvPr/>
        </p:nvCxnSpPr>
        <p:spPr>
          <a:xfrm>
            <a:off x="0" y="908137"/>
            <a:ext cx="9918000" cy="0"/>
          </a:xfrm>
          <a:prstGeom prst="line">
            <a:avLst/>
          </a:prstGeom>
          <a:ln w="12700">
            <a:solidFill>
              <a:srgbClr val="1E50B5"/>
            </a:solidFill>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441D696B-0620-47D7-8DDE-ED3EB2337A3E}"/>
              </a:ext>
            </a:extLst>
          </p:cNvPr>
          <p:cNvCxnSpPr/>
          <p:nvPr/>
        </p:nvCxnSpPr>
        <p:spPr>
          <a:xfrm>
            <a:off x="0" y="373695"/>
            <a:ext cx="9918000" cy="0"/>
          </a:xfrm>
          <a:prstGeom prst="line">
            <a:avLst/>
          </a:prstGeom>
          <a:ln w="12700">
            <a:solidFill>
              <a:srgbClr val="1E50B5"/>
            </a:solidFill>
          </a:ln>
        </p:spPr>
        <p:style>
          <a:lnRef idx="1">
            <a:schemeClr val="accent1"/>
          </a:lnRef>
          <a:fillRef idx="0">
            <a:schemeClr val="accent1"/>
          </a:fillRef>
          <a:effectRef idx="0">
            <a:schemeClr val="accent1"/>
          </a:effectRef>
          <a:fontRef idx="minor">
            <a:schemeClr val="tx1"/>
          </a:fontRef>
        </p:style>
      </p:cxnSp>
      <p:sp>
        <p:nvSpPr>
          <p:cNvPr id="44" name="テキスト ボックス 43">
            <a:extLst>
              <a:ext uri="{FF2B5EF4-FFF2-40B4-BE49-F238E27FC236}">
                <a16:creationId xmlns:a16="http://schemas.microsoft.com/office/drawing/2014/main" id="{A36D67DB-84E3-47E3-85AF-A2660301FF45}"/>
              </a:ext>
            </a:extLst>
          </p:cNvPr>
          <p:cNvSpPr txBox="1"/>
          <p:nvPr/>
        </p:nvSpPr>
        <p:spPr>
          <a:xfrm>
            <a:off x="-22860" y="3524211"/>
            <a:ext cx="9918001" cy="307777"/>
          </a:xfrm>
          <a:prstGeom prst="rect">
            <a:avLst/>
          </a:prstGeom>
          <a:noFill/>
          <a:ln>
            <a:noFill/>
          </a:ln>
        </p:spPr>
        <p:txBody>
          <a:bodyPr wrap="square">
            <a:spAutoFit/>
          </a:bodyPr>
          <a:lstStyle/>
          <a:p>
            <a:r>
              <a:rPr lang="ja-JP" altLang="en-US" sz="1400" b="1">
                <a:solidFill>
                  <a:srgbClr val="1E50B5"/>
                </a:solidFill>
                <a:latin typeface="+mn-ea"/>
                <a:cs typeface="Calibri Light"/>
              </a:rPr>
              <a:t>デジタル社会の実現に向けた基本的な施策</a:t>
            </a:r>
          </a:p>
        </p:txBody>
      </p:sp>
      <p:sp>
        <p:nvSpPr>
          <p:cNvPr id="48" name="テキスト ボックス 47">
            <a:extLst>
              <a:ext uri="{FF2B5EF4-FFF2-40B4-BE49-F238E27FC236}">
                <a16:creationId xmlns:a16="http://schemas.microsoft.com/office/drawing/2014/main" id="{83ED580A-4C3C-4C42-9C70-ACFEF820328B}"/>
              </a:ext>
            </a:extLst>
          </p:cNvPr>
          <p:cNvSpPr txBox="1"/>
          <p:nvPr/>
        </p:nvSpPr>
        <p:spPr>
          <a:xfrm>
            <a:off x="3185981" y="3786659"/>
            <a:ext cx="3684045" cy="3128613"/>
          </a:xfrm>
          <a:prstGeom prst="rect">
            <a:avLst/>
          </a:prstGeom>
          <a:noFill/>
          <a:ln>
            <a:noFill/>
          </a:ln>
        </p:spPr>
        <p:txBody>
          <a:bodyPr wrap="square">
            <a:spAutoFit/>
          </a:bodyPr>
          <a:lstStyle/>
          <a:p>
            <a:pPr>
              <a:lnSpc>
                <a:spcPct val="120000"/>
              </a:lnSpc>
            </a:pPr>
            <a:r>
              <a:rPr lang="ja-JP" altLang="en-US" sz="1200" b="1" dirty="0">
                <a:solidFill>
                  <a:srgbClr val="1E50B5"/>
                </a:solidFill>
                <a:latin typeface="+mn-ea"/>
                <a:cs typeface="Calibri Light"/>
              </a:rPr>
              <a:t>暮らしのデジタル化</a:t>
            </a:r>
            <a:endParaRPr lang="en-US" altLang="ja-JP" sz="1200" b="1" dirty="0">
              <a:solidFill>
                <a:srgbClr val="1E50B5"/>
              </a:solidFill>
              <a:latin typeface="+mn-ea"/>
              <a:cs typeface="Calibri Light"/>
            </a:endParaRPr>
          </a:p>
          <a:p>
            <a:pPr marL="269875" indent="-182563">
              <a:lnSpc>
                <a:spcPct val="130000"/>
              </a:lnSpc>
              <a:buFont typeface="Arial" panose="020B0604020202020204" pitchFamily="34" charset="0"/>
              <a:buChar char="•"/>
            </a:pPr>
            <a:r>
              <a:rPr lang="ja-JP" altLang="en-US" sz="1100" b="1" dirty="0">
                <a:latin typeface="+mn-ea"/>
                <a:cs typeface="Calibri Light"/>
              </a:rPr>
              <a:t>準公共分野のデジタル化の推進等</a:t>
            </a:r>
            <a:endParaRPr lang="en-US" altLang="ja-JP" sz="1100" b="1" dirty="0">
              <a:latin typeface="+mn-ea"/>
              <a:cs typeface="Calibri Light"/>
            </a:endParaRPr>
          </a:p>
          <a:p>
            <a:pPr marL="85725" indent="-85725">
              <a:lnSpc>
                <a:spcPct val="130000"/>
              </a:lnSpc>
            </a:pPr>
            <a:r>
              <a:rPr lang="ja-JP" altLang="en-US" sz="1050" b="1" dirty="0">
                <a:latin typeface="+mn-ea"/>
                <a:cs typeface="Calibri Light"/>
              </a:rPr>
              <a:t>　 </a:t>
            </a:r>
            <a:r>
              <a:rPr lang="ja-JP" altLang="en-US" sz="1050" dirty="0">
                <a:latin typeface="+mn-ea"/>
                <a:cs typeface="Calibri Light"/>
              </a:rPr>
              <a:t>（健康・医療・介護（</a:t>
            </a:r>
            <a:r>
              <a:rPr lang="en-US" altLang="ja-JP" sz="1050" dirty="0">
                <a:latin typeface="+mn-ea"/>
                <a:cs typeface="Calibri Light"/>
              </a:rPr>
              <a:t>PHR/</a:t>
            </a:r>
            <a:r>
              <a:rPr lang="ja-JP" altLang="en-US" sz="1050" dirty="0">
                <a:latin typeface="+mn-ea"/>
                <a:cs typeface="Calibri Light"/>
              </a:rPr>
              <a:t>オンライン診療）</a:t>
            </a:r>
            <a:r>
              <a:rPr lang="en-US" altLang="ja-JP" sz="1050" dirty="0">
                <a:latin typeface="+mn-ea"/>
                <a:cs typeface="Calibri Light"/>
              </a:rPr>
              <a:t>/</a:t>
            </a:r>
          </a:p>
          <a:p>
            <a:pPr marL="85725" indent="-85725">
              <a:lnSpc>
                <a:spcPct val="130000"/>
              </a:lnSpc>
            </a:pPr>
            <a:r>
              <a:rPr lang="ja-JP" altLang="en-US" sz="1050" dirty="0">
                <a:latin typeface="+mn-ea"/>
                <a:cs typeface="Calibri Light"/>
              </a:rPr>
              <a:t>　　 教育（校務のデジタル化</a:t>
            </a:r>
            <a:r>
              <a:rPr lang="en-US" altLang="ja-JP" sz="1050" dirty="0">
                <a:latin typeface="+mn-ea"/>
                <a:cs typeface="Calibri Light"/>
              </a:rPr>
              <a:t>/</a:t>
            </a:r>
            <a:r>
              <a:rPr lang="ja-JP" altLang="en-US" sz="1050" dirty="0">
                <a:latin typeface="+mn-ea"/>
                <a:cs typeface="Calibri Light"/>
              </a:rPr>
              <a:t>教育データ利活用）</a:t>
            </a:r>
            <a:r>
              <a:rPr lang="en-US" altLang="ja-JP" sz="1050" dirty="0">
                <a:latin typeface="+mn-ea"/>
                <a:cs typeface="Calibri Light"/>
              </a:rPr>
              <a:t>/</a:t>
            </a:r>
          </a:p>
          <a:p>
            <a:pPr marL="85725" indent="-85725">
              <a:lnSpc>
                <a:spcPct val="130000"/>
              </a:lnSpc>
            </a:pPr>
            <a:r>
              <a:rPr lang="ja-JP" altLang="en-US" sz="1050" dirty="0">
                <a:latin typeface="+mn-ea"/>
                <a:cs typeface="Calibri Light"/>
              </a:rPr>
              <a:t>　　 防災</a:t>
            </a:r>
            <a:r>
              <a:rPr lang="en-US" altLang="ja-JP" sz="1050" dirty="0">
                <a:latin typeface="+mn-ea"/>
                <a:cs typeface="Calibri Light"/>
              </a:rPr>
              <a:t>/</a:t>
            </a:r>
            <a:r>
              <a:rPr lang="ja-JP" altLang="en-US" sz="1050" dirty="0">
                <a:latin typeface="+mn-ea"/>
                <a:cs typeface="Calibri Light"/>
              </a:rPr>
              <a:t>こども</a:t>
            </a:r>
            <a:r>
              <a:rPr lang="en-US" altLang="ja-JP" sz="1050" dirty="0">
                <a:latin typeface="+mn-ea"/>
                <a:cs typeface="Calibri Light"/>
              </a:rPr>
              <a:t>/</a:t>
            </a:r>
            <a:r>
              <a:rPr lang="ja-JP" altLang="en-US" sz="1050" dirty="0">
                <a:latin typeface="+mn-ea"/>
                <a:cs typeface="Calibri Light"/>
              </a:rPr>
              <a:t>モビリティ</a:t>
            </a:r>
            <a:r>
              <a:rPr lang="en-US" altLang="ja-JP" sz="1050" dirty="0">
                <a:latin typeface="+mn-ea"/>
                <a:cs typeface="Calibri Light"/>
              </a:rPr>
              <a:t>/</a:t>
            </a:r>
            <a:r>
              <a:rPr lang="ja-JP" altLang="en-US" sz="1050" dirty="0">
                <a:latin typeface="+mn-ea"/>
                <a:cs typeface="Calibri Light"/>
              </a:rPr>
              <a:t>取引）</a:t>
            </a:r>
            <a:endParaRPr lang="en-US" altLang="ja-JP" sz="1050" dirty="0">
              <a:latin typeface="+mn-ea"/>
              <a:cs typeface="Calibri Light"/>
            </a:endParaRPr>
          </a:p>
          <a:p>
            <a:pPr marL="85725" indent="-85725">
              <a:lnSpc>
                <a:spcPct val="120000"/>
              </a:lnSpc>
            </a:pPr>
            <a:endParaRPr lang="en-US" altLang="ja-JP" sz="300" dirty="0">
              <a:latin typeface="+mn-ea"/>
              <a:cs typeface="Calibri Light"/>
            </a:endParaRPr>
          </a:p>
          <a:p>
            <a:pPr>
              <a:lnSpc>
                <a:spcPct val="110000"/>
              </a:lnSpc>
            </a:pPr>
            <a:r>
              <a:rPr lang="ja-JP" altLang="en-US" sz="1200" b="1" dirty="0">
                <a:solidFill>
                  <a:srgbClr val="1E50B5"/>
                </a:solidFill>
                <a:latin typeface="+mn-ea"/>
                <a:cs typeface="Calibri Light"/>
              </a:rPr>
              <a:t>産業のデジタル化</a:t>
            </a:r>
            <a:endParaRPr lang="en-US" altLang="ja-JP" sz="1200" b="1" dirty="0">
              <a:solidFill>
                <a:srgbClr val="1E50B5"/>
              </a:solidFill>
              <a:latin typeface="+mn-ea"/>
              <a:cs typeface="Calibri Light"/>
            </a:endParaRPr>
          </a:p>
          <a:p>
            <a:pPr marL="266700" indent="-174625">
              <a:lnSpc>
                <a:spcPct val="130000"/>
              </a:lnSpc>
              <a:buFont typeface="Arial" panose="020B0604020202020204" pitchFamily="34" charset="0"/>
              <a:buChar char="•"/>
            </a:pPr>
            <a:r>
              <a:rPr lang="ja-JP" altLang="en-US" sz="1100" b="1" spc="-50" dirty="0">
                <a:latin typeface="+mn-ea"/>
                <a:cs typeface="Calibri Light"/>
              </a:rPr>
              <a:t>事業者向け行政サービスの質の向上に向けた取組</a:t>
            </a:r>
            <a:endParaRPr lang="en-US" altLang="ja-JP" sz="1100" b="1" spc="-50" dirty="0">
              <a:latin typeface="+mn-ea"/>
              <a:cs typeface="Calibri Light"/>
            </a:endParaRPr>
          </a:p>
          <a:p>
            <a:pPr marL="92075">
              <a:lnSpc>
                <a:spcPct val="130000"/>
              </a:lnSpc>
            </a:pPr>
            <a:r>
              <a:rPr lang="ja-JP" altLang="en-US" sz="1100" b="1" spc="-50" dirty="0">
                <a:latin typeface="+mn-ea"/>
                <a:cs typeface="Calibri Light"/>
              </a:rPr>
              <a:t>　</a:t>
            </a:r>
            <a:r>
              <a:rPr lang="ja-JP" altLang="en-US" sz="1050" dirty="0">
                <a:latin typeface="+mn-ea"/>
                <a:cs typeface="Calibri Light"/>
              </a:rPr>
              <a:t>（電子署名</a:t>
            </a:r>
            <a:r>
              <a:rPr lang="en-US" altLang="ja-JP" sz="1050" dirty="0">
                <a:latin typeface="+mn-ea"/>
                <a:cs typeface="Calibri Light"/>
              </a:rPr>
              <a:t>/</a:t>
            </a:r>
            <a:r>
              <a:rPr lang="ja-JP" altLang="en-US" sz="1050" dirty="0">
                <a:latin typeface="+mn-ea"/>
                <a:cs typeface="Calibri Light"/>
              </a:rPr>
              <a:t>電子委任状</a:t>
            </a:r>
            <a:r>
              <a:rPr lang="en-US" altLang="ja-JP" sz="1050" dirty="0">
                <a:latin typeface="+mn-ea"/>
                <a:cs typeface="Calibri Light"/>
              </a:rPr>
              <a:t>/</a:t>
            </a:r>
            <a:r>
              <a:rPr lang="ja-JP" altLang="en-US" sz="1050" dirty="0">
                <a:latin typeface="+mn-ea"/>
                <a:cs typeface="Calibri Light"/>
              </a:rPr>
              <a:t>商業登記電子証明書</a:t>
            </a:r>
            <a:r>
              <a:rPr lang="en-US" altLang="ja-JP" sz="1050" dirty="0">
                <a:latin typeface="+mn-ea"/>
                <a:cs typeface="Calibri Light"/>
              </a:rPr>
              <a:t>/</a:t>
            </a:r>
          </a:p>
          <a:p>
            <a:pPr marL="92075">
              <a:lnSpc>
                <a:spcPct val="130000"/>
              </a:lnSpc>
            </a:pPr>
            <a:r>
              <a:rPr lang="ja-JP" altLang="en-US" sz="1050" dirty="0">
                <a:latin typeface="+mn-ea"/>
                <a:cs typeface="Calibri Light"/>
              </a:rPr>
              <a:t>　　 </a:t>
            </a:r>
            <a:r>
              <a:rPr lang="en-US" altLang="ja-JP" sz="1050" dirty="0">
                <a:latin typeface="+mn-ea"/>
                <a:cs typeface="Calibri Light"/>
              </a:rPr>
              <a:t>G</a:t>
            </a:r>
            <a:r>
              <a:rPr lang="ja-JP" altLang="en-US" sz="1050" dirty="0">
                <a:latin typeface="+mn-ea"/>
                <a:cs typeface="Calibri Light"/>
              </a:rPr>
              <a:t>ビズ</a:t>
            </a:r>
            <a:r>
              <a:rPr lang="en-US" altLang="ja-JP" sz="1050" dirty="0">
                <a:latin typeface="+mn-ea"/>
                <a:cs typeface="Calibri Light"/>
              </a:rPr>
              <a:t>ID/e-Gov</a:t>
            </a:r>
            <a:r>
              <a:rPr lang="ja-JP" altLang="en-US" sz="1050" dirty="0">
                <a:latin typeface="+mn-ea"/>
                <a:cs typeface="Calibri Light"/>
              </a:rPr>
              <a:t>）</a:t>
            </a:r>
            <a:endParaRPr lang="en-US" altLang="ja-JP" sz="1050" dirty="0">
              <a:latin typeface="+mn-ea"/>
              <a:cs typeface="Calibri Light"/>
            </a:endParaRPr>
          </a:p>
          <a:p>
            <a:pPr marL="266700" indent="-174625">
              <a:lnSpc>
                <a:spcPct val="130000"/>
              </a:lnSpc>
              <a:buFont typeface="Arial" panose="020B0604020202020204" pitchFamily="34" charset="0"/>
              <a:buChar char="•"/>
            </a:pPr>
            <a:r>
              <a:rPr lang="ja-JP" altLang="en-US" sz="1100" b="1" dirty="0">
                <a:latin typeface="+mn-ea"/>
                <a:cs typeface="Calibri Light"/>
              </a:rPr>
              <a:t>中小企業のデジタル化の支援（</a:t>
            </a:r>
            <a:r>
              <a:rPr lang="en-US" altLang="ja-JP" sz="1100" dirty="0">
                <a:latin typeface="+mn-ea"/>
                <a:cs typeface="Calibri Light"/>
              </a:rPr>
              <a:t>IT</a:t>
            </a:r>
            <a:r>
              <a:rPr lang="ja-JP" altLang="en-US" sz="1100" dirty="0">
                <a:latin typeface="+mn-ea"/>
                <a:cs typeface="Calibri Light"/>
              </a:rPr>
              <a:t>専門家派遣</a:t>
            </a:r>
            <a:r>
              <a:rPr lang="en-US" altLang="ja-JP" sz="1100" dirty="0">
                <a:latin typeface="+mn-ea"/>
                <a:cs typeface="Calibri Light"/>
              </a:rPr>
              <a:t>/</a:t>
            </a:r>
          </a:p>
          <a:p>
            <a:pPr marL="92075">
              <a:lnSpc>
                <a:spcPct val="130000"/>
              </a:lnSpc>
            </a:pPr>
            <a:r>
              <a:rPr lang="ja-JP" altLang="en-US" sz="1100" dirty="0">
                <a:latin typeface="+mn-ea"/>
                <a:cs typeface="Calibri Light"/>
              </a:rPr>
              <a:t>　　</a:t>
            </a:r>
            <a:r>
              <a:rPr lang="en-US" altLang="ja-JP" sz="1100" dirty="0">
                <a:latin typeface="+mn-ea"/>
                <a:cs typeface="Calibri Light"/>
              </a:rPr>
              <a:t>IT</a:t>
            </a:r>
            <a:r>
              <a:rPr lang="ja-JP" altLang="en-US" sz="1100" dirty="0">
                <a:latin typeface="+mn-ea"/>
                <a:cs typeface="Calibri Light"/>
              </a:rPr>
              <a:t>導入補助金</a:t>
            </a:r>
            <a:r>
              <a:rPr lang="en-US" altLang="ja-JP" sz="1100" dirty="0">
                <a:latin typeface="+mn-ea"/>
                <a:cs typeface="Calibri Light"/>
              </a:rPr>
              <a:t>/</a:t>
            </a:r>
            <a:r>
              <a:rPr lang="ja-JP" altLang="en-US" sz="1100" dirty="0">
                <a:latin typeface="+mn-ea"/>
                <a:cs typeface="Calibri Light"/>
              </a:rPr>
              <a:t>サイバーセキュリティ対策支援）</a:t>
            </a:r>
            <a:endParaRPr lang="en-US" altLang="ja-JP" sz="1100" dirty="0">
              <a:latin typeface="+mn-ea"/>
              <a:cs typeface="Calibri Light"/>
            </a:endParaRPr>
          </a:p>
          <a:p>
            <a:pPr marL="266700" indent="-174625">
              <a:lnSpc>
                <a:spcPct val="130000"/>
              </a:lnSpc>
              <a:buFont typeface="Arial" panose="020B0604020202020204" pitchFamily="34" charset="0"/>
              <a:buChar char="•"/>
            </a:pPr>
            <a:r>
              <a:rPr lang="ja-JP" altLang="en-US" sz="1100" b="1" dirty="0">
                <a:latin typeface="+mn-ea"/>
                <a:cs typeface="Calibri Light"/>
              </a:rPr>
              <a:t>産業全体のデジタルトランスフォーメーション</a:t>
            </a:r>
            <a:r>
              <a:rPr lang="ja-JP" altLang="en-US" sz="1050" dirty="0">
                <a:latin typeface="+mn-ea"/>
                <a:cs typeface="Calibri Light"/>
              </a:rPr>
              <a:t>（</a:t>
            </a:r>
            <a:r>
              <a:rPr lang="en-US" altLang="ja-JP" sz="1050" dirty="0">
                <a:latin typeface="+mn-ea"/>
                <a:cs typeface="Calibri Light"/>
              </a:rPr>
              <a:t>DX</a:t>
            </a:r>
            <a:r>
              <a:rPr lang="ja-JP" altLang="en-US" sz="1050" dirty="0">
                <a:latin typeface="+mn-ea"/>
                <a:cs typeface="Calibri Light"/>
              </a:rPr>
              <a:t>認定制度</a:t>
            </a:r>
            <a:r>
              <a:rPr lang="en-US" altLang="ja-JP" sz="1050" dirty="0">
                <a:latin typeface="+mn-ea"/>
                <a:cs typeface="Calibri Light"/>
              </a:rPr>
              <a:t>/DX</a:t>
            </a:r>
            <a:r>
              <a:rPr lang="ja-JP" altLang="en-US" sz="1050" dirty="0">
                <a:latin typeface="+mn-ea"/>
                <a:cs typeface="Calibri Light"/>
              </a:rPr>
              <a:t>銘柄</a:t>
            </a:r>
            <a:r>
              <a:rPr lang="en-US" altLang="ja-JP" sz="1050" dirty="0">
                <a:latin typeface="+mn-ea"/>
                <a:cs typeface="Calibri Light"/>
              </a:rPr>
              <a:t>/DX</a:t>
            </a:r>
            <a:r>
              <a:rPr lang="ja-JP" altLang="en-US" sz="1050" dirty="0">
                <a:latin typeface="+mn-ea"/>
                <a:cs typeface="Calibri Light"/>
              </a:rPr>
              <a:t>投資促進税制</a:t>
            </a:r>
            <a:r>
              <a:rPr lang="en-US" altLang="ja-JP" sz="1050" dirty="0">
                <a:latin typeface="+mn-ea"/>
                <a:cs typeface="Calibri Light"/>
              </a:rPr>
              <a:t>/</a:t>
            </a:r>
          </a:p>
          <a:p>
            <a:pPr marL="92075">
              <a:lnSpc>
                <a:spcPct val="130000"/>
              </a:lnSpc>
            </a:pPr>
            <a:r>
              <a:rPr lang="ja-JP" altLang="en-US" sz="1050" dirty="0">
                <a:latin typeface="+mn-ea"/>
                <a:cs typeface="Calibri Light"/>
              </a:rPr>
              <a:t>　　サイバーセキュリティ強化）</a:t>
            </a:r>
            <a:endParaRPr lang="en-US" altLang="ja-JP" sz="1050" dirty="0">
              <a:latin typeface="+mn-ea"/>
              <a:cs typeface="Calibri Light"/>
            </a:endParaRPr>
          </a:p>
        </p:txBody>
      </p:sp>
      <p:sp>
        <p:nvSpPr>
          <p:cNvPr id="54" name="正方形/長方形 53">
            <a:extLst>
              <a:ext uri="{FF2B5EF4-FFF2-40B4-BE49-F238E27FC236}">
                <a16:creationId xmlns:a16="http://schemas.microsoft.com/office/drawing/2014/main" id="{4B5B02C1-063C-487C-ABB9-9F2A620B3D8C}"/>
              </a:ext>
            </a:extLst>
          </p:cNvPr>
          <p:cNvSpPr/>
          <p:nvPr/>
        </p:nvSpPr>
        <p:spPr>
          <a:xfrm>
            <a:off x="1196181" y="1232364"/>
            <a:ext cx="2799507" cy="180000"/>
          </a:xfrm>
          <a:prstGeom prst="rect">
            <a:avLst/>
          </a:prstGeom>
          <a:solidFill>
            <a:srgbClr val="E2EAFA"/>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a:solidFill>
                  <a:srgbClr val="1E50B5"/>
                </a:solidFill>
                <a:latin typeface="+mn-ea"/>
                <a:cs typeface="Calibri Light"/>
              </a:rPr>
              <a:t>① デジタル化による成長戦略</a:t>
            </a:r>
          </a:p>
        </p:txBody>
      </p:sp>
      <p:sp>
        <p:nvSpPr>
          <p:cNvPr id="55" name="正方形/長方形 54">
            <a:extLst>
              <a:ext uri="{FF2B5EF4-FFF2-40B4-BE49-F238E27FC236}">
                <a16:creationId xmlns:a16="http://schemas.microsoft.com/office/drawing/2014/main" id="{3D309332-ADBA-489F-AD42-B0141E7A5BEF}"/>
              </a:ext>
            </a:extLst>
          </p:cNvPr>
          <p:cNvSpPr/>
          <p:nvPr/>
        </p:nvSpPr>
        <p:spPr>
          <a:xfrm>
            <a:off x="4065007" y="1232364"/>
            <a:ext cx="2946230" cy="180000"/>
          </a:xfrm>
          <a:prstGeom prst="rect">
            <a:avLst/>
          </a:prstGeom>
          <a:solidFill>
            <a:srgbClr val="E2EAFA"/>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b="1">
                <a:solidFill>
                  <a:srgbClr val="1E50B5"/>
                </a:solidFill>
                <a:latin typeface="+mn-ea"/>
                <a:cs typeface="Calibri Light"/>
              </a:rPr>
              <a:t>②</a:t>
            </a:r>
            <a:r>
              <a:rPr lang="ja-JP" altLang="en-US" sz="900" b="1">
                <a:solidFill>
                  <a:srgbClr val="1E50B5"/>
                </a:solidFill>
                <a:latin typeface="+mn-ea"/>
                <a:cs typeface="Calibri Light"/>
              </a:rPr>
              <a:t>医</a:t>
            </a:r>
            <a:r>
              <a:rPr lang="ja-JP" altLang="en-US" sz="900" b="1" spc="-200">
                <a:solidFill>
                  <a:srgbClr val="1E50B5"/>
                </a:solidFill>
                <a:latin typeface="+mn-ea"/>
                <a:cs typeface="Calibri Light"/>
              </a:rPr>
              <a:t>療・教育・防災・こ</a:t>
            </a:r>
            <a:r>
              <a:rPr lang="ja-JP" altLang="en-US" sz="900" b="1">
                <a:solidFill>
                  <a:srgbClr val="1E50B5"/>
                </a:solidFill>
                <a:latin typeface="+mn-ea"/>
                <a:cs typeface="Calibri Light"/>
              </a:rPr>
              <a:t>ども等の準公共分野のデジタル化</a:t>
            </a:r>
          </a:p>
        </p:txBody>
      </p:sp>
      <p:sp>
        <p:nvSpPr>
          <p:cNvPr id="56" name="正方形/長方形 55">
            <a:extLst>
              <a:ext uri="{FF2B5EF4-FFF2-40B4-BE49-F238E27FC236}">
                <a16:creationId xmlns:a16="http://schemas.microsoft.com/office/drawing/2014/main" id="{7D4B0352-BF4B-48AF-B345-9261466C021D}"/>
              </a:ext>
            </a:extLst>
          </p:cNvPr>
          <p:cNvSpPr/>
          <p:nvPr/>
        </p:nvSpPr>
        <p:spPr>
          <a:xfrm>
            <a:off x="7080117" y="1232364"/>
            <a:ext cx="2799507" cy="180000"/>
          </a:xfrm>
          <a:prstGeom prst="rect">
            <a:avLst/>
          </a:prstGeom>
          <a:solidFill>
            <a:srgbClr val="E2EAFA"/>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a:solidFill>
                  <a:srgbClr val="1E50B5"/>
                </a:solidFill>
                <a:latin typeface="+mn-ea"/>
                <a:cs typeface="Calibri Light"/>
              </a:rPr>
              <a:t>③ デジタル化による地域の活性化</a:t>
            </a:r>
          </a:p>
        </p:txBody>
      </p:sp>
      <p:sp>
        <p:nvSpPr>
          <p:cNvPr id="57" name="正方形/長方形 56">
            <a:extLst>
              <a:ext uri="{FF2B5EF4-FFF2-40B4-BE49-F238E27FC236}">
                <a16:creationId xmlns:a16="http://schemas.microsoft.com/office/drawing/2014/main" id="{755DFA01-392E-4372-A0B3-81336450A712}"/>
              </a:ext>
            </a:extLst>
          </p:cNvPr>
          <p:cNvSpPr/>
          <p:nvPr/>
        </p:nvSpPr>
        <p:spPr>
          <a:xfrm>
            <a:off x="1196181" y="1453226"/>
            <a:ext cx="2799507" cy="180000"/>
          </a:xfrm>
          <a:prstGeom prst="rect">
            <a:avLst/>
          </a:prstGeom>
          <a:solidFill>
            <a:srgbClr val="E2EAFA"/>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a:solidFill>
                  <a:srgbClr val="1E50B5"/>
                </a:solidFill>
                <a:latin typeface="+mn-ea"/>
                <a:cs typeface="Calibri Light"/>
              </a:rPr>
              <a:t>④</a:t>
            </a:r>
            <a:r>
              <a:rPr lang="ja-JP" altLang="en-US" sz="1150" b="1">
                <a:solidFill>
                  <a:srgbClr val="1E50B5"/>
                </a:solidFill>
                <a:latin typeface="+mn-ea"/>
                <a:cs typeface="Calibri Light"/>
              </a:rPr>
              <a:t> 誰一人取り残されないデジタル社会</a:t>
            </a:r>
          </a:p>
        </p:txBody>
      </p:sp>
      <p:sp>
        <p:nvSpPr>
          <p:cNvPr id="58" name="正方形/長方形 57">
            <a:extLst>
              <a:ext uri="{FF2B5EF4-FFF2-40B4-BE49-F238E27FC236}">
                <a16:creationId xmlns:a16="http://schemas.microsoft.com/office/drawing/2014/main" id="{3BA73080-3E77-472B-A496-B9C137947A93}"/>
              </a:ext>
            </a:extLst>
          </p:cNvPr>
          <p:cNvSpPr/>
          <p:nvPr/>
        </p:nvSpPr>
        <p:spPr>
          <a:xfrm>
            <a:off x="4065007" y="1453226"/>
            <a:ext cx="2937472" cy="180000"/>
          </a:xfrm>
          <a:prstGeom prst="rect">
            <a:avLst/>
          </a:prstGeom>
          <a:solidFill>
            <a:srgbClr val="E2EAFA"/>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a:solidFill>
                  <a:srgbClr val="1E50B5"/>
                </a:solidFill>
                <a:latin typeface="+mn-ea"/>
                <a:cs typeface="Calibri Light"/>
              </a:rPr>
              <a:t>⑤ デジタル人材の育成・確保</a:t>
            </a:r>
          </a:p>
        </p:txBody>
      </p:sp>
      <p:sp>
        <p:nvSpPr>
          <p:cNvPr id="59" name="正方形/長方形 58">
            <a:extLst>
              <a:ext uri="{FF2B5EF4-FFF2-40B4-BE49-F238E27FC236}">
                <a16:creationId xmlns:a16="http://schemas.microsoft.com/office/drawing/2014/main" id="{24788A79-D15A-4B2F-9958-F6BFC525BC34}"/>
              </a:ext>
            </a:extLst>
          </p:cNvPr>
          <p:cNvSpPr/>
          <p:nvPr/>
        </p:nvSpPr>
        <p:spPr>
          <a:xfrm>
            <a:off x="7080117" y="1453226"/>
            <a:ext cx="2799507" cy="180000"/>
          </a:xfrm>
          <a:prstGeom prst="rect">
            <a:avLst/>
          </a:prstGeom>
          <a:solidFill>
            <a:srgbClr val="E2EAFA"/>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a:solidFill>
                  <a:srgbClr val="1E50B5"/>
                </a:solidFill>
                <a:latin typeface="+mn-ea"/>
                <a:cs typeface="Calibri Light"/>
              </a:rPr>
              <a:t>⑥ </a:t>
            </a:r>
            <a:r>
              <a:rPr lang="en-US" altLang="ja-JP" sz="1200" b="1">
                <a:solidFill>
                  <a:srgbClr val="1E50B5"/>
                </a:solidFill>
                <a:latin typeface="+mn-ea"/>
                <a:cs typeface="Calibri Light"/>
              </a:rPr>
              <a:t>DFFT</a:t>
            </a:r>
            <a:r>
              <a:rPr lang="ja-JP" altLang="en-US" sz="1200" b="1">
                <a:solidFill>
                  <a:srgbClr val="1E50B5"/>
                </a:solidFill>
                <a:latin typeface="+mn-ea"/>
                <a:cs typeface="Calibri Light"/>
              </a:rPr>
              <a:t>の推進を始めとする国際戦略</a:t>
            </a:r>
          </a:p>
        </p:txBody>
      </p:sp>
      <p:sp>
        <p:nvSpPr>
          <p:cNvPr id="60" name="正方形/長方形 59">
            <a:extLst>
              <a:ext uri="{FF2B5EF4-FFF2-40B4-BE49-F238E27FC236}">
                <a16:creationId xmlns:a16="http://schemas.microsoft.com/office/drawing/2014/main" id="{DE18693A-3625-4087-9567-590F470743C9}"/>
              </a:ext>
            </a:extLst>
          </p:cNvPr>
          <p:cNvSpPr/>
          <p:nvPr/>
        </p:nvSpPr>
        <p:spPr>
          <a:xfrm>
            <a:off x="4088469" y="1199212"/>
            <a:ext cx="2792319" cy="180000"/>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200" b="1">
              <a:solidFill>
                <a:srgbClr val="1E50B5"/>
              </a:solidFill>
              <a:latin typeface="+mn-ea"/>
              <a:cs typeface="Calibri Light"/>
            </a:endParaRPr>
          </a:p>
        </p:txBody>
      </p:sp>
      <p:sp>
        <p:nvSpPr>
          <p:cNvPr id="62" name="正方形/長方形 61">
            <a:extLst>
              <a:ext uri="{FF2B5EF4-FFF2-40B4-BE49-F238E27FC236}">
                <a16:creationId xmlns:a16="http://schemas.microsoft.com/office/drawing/2014/main" id="{BB19554A-8328-4B6C-AE02-DA6A5166DA7C}"/>
              </a:ext>
            </a:extLst>
          </p:cNvPr>
          <p:cNvSpPr/>
          <p:nvPr/>
        </p:nvSpPr>
        <p:spPr>
          <a:xfrm>
            <a:off x="48261" y="1766310"/>
            <a:ext cx="4356000" cy="216000"/>
          </a:xfrm>
          <a:prstGeom prst="rect">
            <a:avLst/>
          </a:prstGeom>
          <a:solidFill>
            <a:srgbClr val="C3D4F5"/>
          </a:solidFill>
          <a:ln w="28575">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300" b="1">
                <a:solidFill>
                  <a:srgbClr val="1E50B5"/>
                </a:solidFill>
                <a:latin typeface="+mn-ea"/>
                <a:cs typeface="Calibri Light"/>
              </a:rPr>
              <a:t>具体策を考える上で前提となる理念・原則 </a:t>
            </a:r>
          </a:p>
        </p:txBody>
      </p:sp>
      <p:sp>
        <p:nvSpPr>
          <p:cNvPr id="67" name="正方形/長方形 66">
            <a:extLst>
              <a:ext uri="{FF2B5EF4-FFF2-40B4-BE49-F238E27FC236}">
                <a16:creationId xmlns:a16="http://schemas.microsoft.com/office/drawing/2014/main" id="{A9B8F622-6BA9-4D9E-B62F-D56AA10E8F87}"/>
              </a:ext>
            </a:extLst>
          </p:cNvPr>
          <p:cNvSpPr/>
          <p:nvPr/>
        </p:nvSpPr>
        <p:spPr>
          <a:xfrm>
            <a:off x="4451618" y="1762717"/>
            <a:ext cx="5436000" cy="216000"/>
          </a:xfrm>
          <a:prstGeom prst="rect">
            <a:avLst/>
          </a:prstGeom>
          <a:solidFill>
            <a:srgbClr val="C3D4F5"/>
          </a:solidFill>
          <a:ln w="28575">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300" b="1">
                <a:solidFill>
                  <a:srgbClr val="1E50B5"/>
                </a:solidFill>
                <a:latin typeface="+mn-ea"/>
                <a:cs typeface="Calibri Light"/>
              </a:rPr>
              <a:t>目指す姿を実現する上で有効な戦略的な取組（基本戦略）</a:t>
            </a:r>
          </a:p>
        </p:txBody>
      </p:sp>
      <p:cxnSp>
        <p:nvCxnSpPr>
          <p:cNvPr id="74" name="コネクタ: カギ線 73">
            <a:extLst>
              <a:ext uri="{FF2B5EF4-FFF2-40B4-BE49-F238E27FC236}">
                <a16:creationId xmlns:a16="http://schemas.microsoft.com/office/drawing/2014/main" id="{78A64699-AAB2-4EF3-89EF-9A71A69483B4}"/>
              </a:ext>
            </a:extLst>
          </p:cNvPr>
          <p:cNvCxnSpPr>
            <a:cxnSpLocks/>
          </p:cNvCxnSpPr>
          <p:nvPr/>
        </p:nvCxnSpPr>
        <p:spPr>
          <a:xfrm>
            <a:off x="40427" y="3558510"/>
            <a:ext cx="9828000" cy="252000"/>
          </a:xfrm>
          <a:prstGeom prst="bentConnector3">
            <a:avLst>
              <a:gd name="adj1" fmla="val 0"/>
            </a:avLst>
          </a:prstGeom>
          <a:ln w="19050">
            <a:solidFill>
              <a:srgbClr val="1E50B5"/>
            </a:solidFill>
          </a:ln>
        </p:spPr>
        <p:style>
          <a:lnRef idx="1">
            <a:schemeClr val="accent1"/>
          </a:lnRef>
          <a:fillRef idx="0">
            <a:schemeClr val="accent1"/>
          </a:fillRef>
          <a:effectRef idx="0">
            <a:schemeClr val="accent1"/>
          </a:effectRef>
          <a:fontRef idx="minor">
            <a:schemeClr val="tx1"/>
          </a:fontRef>
        </p:style>
      </p:cxnSp>
      <p:sp>
        <p:nvSpPr>
          <p:cNvPr id="78" name="二等辺三角形 77">
            <a:extLst>
              <a:ext uri="{FF2B5EF4-FFF2-40B4-BE49-F238E27FC236}">
                <a16:creationId xmlns:a16="http://schemas.microsoft.com/office/drawing/2014/main" id="{D1396FBA-C20B-497F-9940-4D88DAD67992}"/>
              </a:ext>
            </a:extLst>
          </p:cNvPr>
          <p:cNvSpPr/>
          <p:nvPr/>
        </p:nvSpPr>
        <p:spPr>
          <a:xfrm>
            <a:off x="202606" y="1662328"/>
            <a:ext cx="3960000" cy="72000"/>
          </a:xfrm>
          <a:prstGeom prst="triangle">
            <a:avLst>
              <a:gd name="adj" fmla="val 49480"/>
            </a:avLst>
          </a:prstGeom>
          <a:solidFill>
            <a:srgbClr val="1E50B5">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a:extLst>
              <a:ext uri="{FF2B5EF4-FFF2-40B4-BE49-F238E27FC236}">
                <a16:creationId xmlns:a16="http://schemas.microsoft.com/office/drawing/2014/main" id="{EEA478D9-6924-4463-B2CF-2053FDC10355}"/>
              </a:ext>
            </a:extLst>
          </p:cNvPr>
          <p:cNvSpPr txBox="1"/>
          <p:nvPr/>
        </p:nvSpPr>
        <p:spPr>
          <a:xfrm>
            <a:off x="-1" y="3298814"/>
            <a:ext cx="1733522" cy="184666"/>
          </a:xfrm>
          <a:prstGeom prst="rect">
            <a:avLst/>
          </a:prstGeom>
          <a:noFill/>
        </p:spPr>
        <p:txBody>
          <a:bodyPr wrap="square">
            <a:spAutoFit/>
          </a:bodyPr>
          <a:lstStyle/>
          <a:p>
            <a:r>
              <a:rPr lang="ja-JP" altLang="en-US" sz="600" i="0">
                <a:solidFill>
                  <a:srgbClr val="333333"/>
                </a:solidFill>
                <a:effectLst/>
                <a:latin typeface="+mn-ea"/>
              </a:rPr>
              <a:t>→</a:t>
            </a:r>
            <a:r>
              <a:rPr lang="en-US" altLang="ja-JP" sz="600" i="0">
                <a:solidFill>
                  <a:srgbClr val="333333"/>
                </a:solidFill>
                <a:effectLst/>
                <a:latin typeface="+mn-ea"/>
              </a:rPr>
              <a:t>B</a:t>
            </a:r>
            <a:r>
              <a:rPr lang="en-US" altLang="ja-JP" sz="600" b="0" i="0">
                <a:solidFill>
                  <a:srgbClr val="333333"/>
                </a:solidFill>
                <a:effectLst/>
                <a:latin typeface="+mn-ea"/>
              </a:rPr>
              <a:t>usiness </a:t>
            </a:r>
            <a:r>
              <a:rPr lang="en-US" altLang="ja-JP" sz="600" i="0">
                <a:solidFill>
                  <a:srgbClr val="333333"/>
                </a:solidFill>
                <a:effectLst/>
                <a:latin typeface="+mn-ea"/>
              </a:rPr>
              <a:t>P</a:t>
            </a:r>
            <a:r>
              <a:rPr lang="en-US" altLang="ja-JP" sz="600" b="0" i="0">
                <a:solidFill>
                  <a:srgbClr val="333333"/>
                </a:solidFill>
                <a:effectLst/>
                <a:latin typeface="+mn-ea"/>
              </a:rPr>
              <a:t>rocess </a:t>
            </a:r>
            <a:r>
              <a:rPr lang="en-US" altLang="ja-JP" sz="600" i="0">
                <a:solidFill>
                  <a:srgbClr val="333333"/>
                </a:solidFill>
                <a:effectLst/>
                <a:latin typeface="+mn-ea"/>
              </a:rPr>
              <a:t>R</a:t>
            </a:r>
            <a:r>
              <a:rPr lang="en-US" altLang="ja-JP" sz="600" b="0" i="0">
                <a:solidFill>
                  <a:srgbClr val="333333"/>
                </a:solidFill>
                <a:effectLst/>
                <a:latin typeface="+mn-ea"/>
              </a:rPr>
              <a:t>eengineering</a:t>
            </a:r>
            <a:endParaRPr lang="ja-JP" altLang="en-US" sz="600">
              <a:latin typeface="+mn-ea"/>
            </a:endParaRPr>
          </a:p>
        </p:txBody>
      </p:sp>
      <p:sp>
        <p:nvSpPr>
          <p:cNvPr id="32" name="テキスト ボックス 31">
            <a:extLst>
              <a:ext uri="{FF2B5EF4-FFF2-40B4-BE49-F238E27FC236}">
                <a16:creationId xmlns:a16="http://schemas.microsoft.com/office/drawing/2014/main" id="{A1979DB3-8512-42C7-B213-C7C9165C1892}"/>
              </a:ext>
            </a:extLst>
          </p:cNvPr>
          <p:cNvSpPr txBox="1"/>
          <p:nvPr/>
        </p:nvSpPr>
        <p:spPr>
          <a:xfrm>
            <a:off x="7277604" y="1557161"/>
            <a:ext cx="1342689" cy="189474"/>
          </a:xfrm>
          <a:prstGeom prst="rect">
            <a:avLst/>
          </a:prstGeom>
          <a:noFill/>
        </p:spPr>
        <p:txBody>
          <a:bodyPr wrap="square">
            <a:spAutoFit/>
          </a:bodyPr>
          <a:lstStyle/>
          <a:p>
            <a:r>
              <a:rPr lang="ja-JP" altLang="en-US" sz="600" i="0">
                <a:solidFill>
                  <a:srgbClr val="333333"/>
                </a:solidFill>
                <a:effectLst/>
                <a:latin typeface="+mn-ea"/>
              </a:rPr>
              <a:t>→</a:t>
            </a:r>
            <a:r>
              <a:rPr lang="en-US" altLang="ja-JP" sz="600" i="0">
                <a:solidFill>
                  <a:srgbClr val="333333"/>
                </a:solidFill>
                <a:effectLst/>
                <a:latin typeface="+mn-ea"/>
              </a:rPr>
              <a:t>D</a:t>
            </a:r>
            <a:r>
              <a:rPr lang="en-US" altLang="ja-JP" sz="600" b="0" i="0">
                <a:solidFill>
                  <a:srgbClr val="333333"/>
                </a:solidFill>
                <a:effectLst/>
                <a:latin typeface="+mn-ea"/>
              </a:rPr>
              <a:t>ata </a:t>
            </a:r>
            <a:r>
              <a:rPr lang="en-US" altLang="ja-JP" sz="600" i="0">
                <a:solidFill>
                  <a:srgbClr val="333333"/>
                </a:solidFill>
                <a:effectLst/>
                <a:latin typeface="+mn-ea"/>
              </a:rPr>
              <a:t>F</a:t>
            </a:r>
            <a:r>
              <a:rPr lang="en-US" altLang="ja-JP" sz="600" b="0" i="0">
                <a:solidFill>
                  <a:srgbClr val="333333"/>
                </a:solidFill>
                <a:effectLst/>
                <a:latin typeface="+mn-ea"/>
              </a:rPr>
              <a:t>ree </a:t>
            </a:r>
            <a:r>
              <a:rPr lang="en-US" altLang="ja-JP" sz="600" i="0">
                <a:solidFill>
                  <a:srgbClr val="333333"/>
                </a:solidFill>
                <a:effectLst/>
                <a:latin typeface="+mn-ea"/>
              </a:rPr>
              <a:t>F</a:t>
            </a:r>
            <a:r>
              <a:rPr lang="en-US" altLang="ja-JP" sz="600" b="0" i="0">
                <a:solidFill>
                  <a:srgbClr val="333333"/>
                </a:solidFill>
                <a:effectLst/>
                <a:latin typeface="+mn-ea"/>
              </a:rPr>
              <a:t>low with </a:t>
            </a:r>
            <a:r>
              <a:rPr lang="en-US" altLang="ja-JP" sz="600" i="0">
                <a:solidFill>
                  <a:srgbClr val="333333"/>
                </a:solidFill>
                <a:effectLst/>
                <a:latin typeface="+mn-ea"/>
              </a:rPr>
              <a:t>T</a:t>
            </a:r>
            <a:r>
              <a:rPr lang="en-US" altLang="ja-JP" sz="600" b="0" i="0">
                <a:solidFill>
                  <a:srgbClr val="333333"/>
                </a:solidFill>
                <a:effectLst/>
                <a:latin typeface="+mn-ea"/>
              </a:rPr>
              <a:t>rust</a:t>
            </a:r>
            <a:endParaRPr lang="ja-JP" altLang="en-US" sz="600">
              <a:latin typeface="+mn-ea"/>
            </a:endParaRPr>
          </a:p>
        </p:txBody>
      </p:sp>
      <p:sp>
        <p:nvSpPr>
          <p:cNvPr id="34" name="二等辺三角形 33">
            <a:extLst>
              <a:ext uri="{FF2B5EF4-FFF2-40B4-BE49-F238E27FC236}">
                <a16:creationId xmlns:a16="http://schemas.microsoft.com/office/drawing/2014/main" id="{7AFD3E32-3EFC-47FF-911E-909C4D0575B5}"/>
              </a:ext>
            </a:extLst>
          </p:cNvPr>
          <p:cNvSpPr/>
          <p:nvPr/>
        </p:nvSpPr>
        <p:spPr>
          <a:xfrm>
            <a:off x="4824358" y="1658497"/>
            <a:ext cx="4608000" cy="72000"/>
          </a:xfrm>
          <a:prstGeom prst="triangle">
            <a:avLst>
              <a:gd name="adj" fmla="val 49480"/>
            </a:avLst>
          </a:prstGeom>
          <a:solidFill>
            <a:srgbClr val="1E50B5">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a:extLst>
              <a:ext uri="{FF2B5EF4-FFF2-40B4-BE49-F238E27FC236}">
                <a16:creationId xmlns:a16="http://schemas.microsoft.com/office/drawing/2014/main" id="{85248AD4-44B6-4D10-B65A-CE903BE2AD6B}"/>
              </a:ext>
            </a:extLst>
          </p:cNvPr>
          <p:cNvSpPr txBox="1"/>
          <p:nvPr/>
        </p:nvSpPr>
        <p:spPr>
          <a:xfrm>
            <a:off x="2710013" y="2536888"/>
            <a:ext cx="1871512" cy="688073"/>
          </a:xfrm>
          <a:prstGeom prst="rect">
            <a:avLst/>
          </a:prstGeom>
          <a:noFill/>
        </p:spPr>
        <p:txBody>
          <a:bodyPr wrap="square">
            <a:spAutoFit/>
          </a:bodyPr>
          <a:lstStyle/>
          <a:p>
            <a:pPr>
              <a:lnSpc>
                <a:spcPct val="80000"/>
              </a:lnSpc>
            </a:pPr>
            <a:r>
              <a:rPr lang="ja-JP" altLang="en-US" sz="1100" b="1">
                <a:latin typeface="+mn-ea"/>
                <a:cs typeface="Calibri Light"/>
              </a:rPr>
              <a:t>→デジタル</a:t>
            </a:r>
            <a:r>
              <a:rPr lang="en-US" altLang="ja-JP" sz="1100" b="1">
                <a:latin typeface="+mn-ea"/>
                <a:cs typeface="Calibri Light"/>
              </a:rPr>
              <a:t>3</a:t>
            </a:r>
            <a:r>
              <a:rPr lang="ja-JP" altLang="en-US" sz="1100" b="1">
                <a:latin typeface="+mn-ea"/>
                <a:cs typeface="Calibri Light"/>
              </a:rPr>
              <a:t>原則</a:t>
            </a:r>
            <a:r>
              <a:rPr lang="ja-JP" altLang="en-US" sz="1000" b="1">
                <a:latin typeface="+mn-ea"/>
                <a:cs typeface="Calibri Light"/>
              </a:rPr>
              <a:t>（国の</a:t>
            </a:r>
            <a:endParaRPr lang="en-US" altLang="ja-JP" sz="1000" b="1">
              <a:latin typeface="+mn-ea"/>
              <a:cs typeface="Calibri Light"/>
            </a:endParaRPr>
          </a:p>
          <a:p>
            <a:pPr>
              <a:lnSpc>
                <a:spcPct val="80000"/>
              </a:lnSpc>
            </a:pPr>
            <a:r>
              <a:rPr lang="ja-JP" altLang="en-US" sz="1000" b="1">
                <a:latin typeface="+mn-ea"/>
                <a:cs typeface="Calibri Light"/>
              </a:rPr>
              <a:t>行政手続オンライン化原則）</a:t>
            </a:r>
            <a:endParaRPr lang="en-US" altLang="ja-JP" sz="1000" b="1">
              <a:latin typeface="+mn-ea"/>
              <a:cs typeface="Calibri Light"/>
            </a:endParaRPr>
          </a:p>
          <a:p>
            <a:pPr>
              <a:lnSpc>
                <a:spcPct val="80000"/>
              </a:lnSpc>
            </a:pPr>
            <a:r>
              <a:rPr lang="ja-JP" altLang="en-US" sz="900">
                <a:latin typeface="+mn-ea"/>
                <a:cs typeface="Calibri Light"/>
              </a:rPr>
              <a:t>デジタルファースト</a:t>
            </a:r>
            <a:r>
              <a:rPr lang="en-US" altLang="ja-JP" sz="900">
                <a:latin typeface="+mn-ea"/>
                <a:cs typeface="Calibri Light"/>
              </a:rPr>
              <a:t>/</a:t>
            </a:r>
          </a:p>
          <a:p>
            <a:pPr>
              <a:lnSpc>
                <a:spcPct val="80000"/>
              </a:lnSpc>
            </a:pPr>
            <a:r>
              <a:rPr lang="ja-JP" altLang="en-US" sz="900">
                <a:latin typeface="+mn-ea"/>
                <a:cs typeface="Calibri Light"/>
              </a:rPr>
              <a:t>ワンスオンリー</a:t>
            </a:r>
            <a:r>
              <a:rPr lang="en-US" altLang="ja-JP" sz="900">
                <a:latin typeface="+mn-ea"/>
                <a:cs typeface="Calibri Light"/>
              </a:rPr>
              <a:t>/</a:t>
            </a:r>
          </a:p>
          <a:p>
            <a:pPr>
              <a:lnSpc>
                <a:spcPct val="80000"/>
              </a:lnSpc>
            </a:pPr>
            <a:r>
              <a:rPr lang="ja-JP" altLang="en-US" sz="900">
                <a:latin typeface="+mn-ea"/>
                <a:cs typeface="Calibri Light"/>
              </a:rPr>
              <a:t>コネクテッド・ワンストップ</a:t>
            </a:r>
          </a:p>
        </p:txBody>
      </p:sp>
      <p:sp>
        <p:nvSpPr>
          <p:cNvPr id="40" name="テキスト ボックス 39">
            <a:extLst>
              <a:ext uri="{FF2B5EF4-FFF2-40B4-BE49-F238E27FC236}">
                <a16:creationId xmlns:a16="http://schemas.microsoft.com/office/drawing/2014/main" id="{977E3AEF-9089-43BD-8576-F2C705EC182C}"/>
              </a:ext>
            </a:extLst>
          </p:cNvPr>
          <p:cNvSpPr txBox="1"/>
          <p:nvPr/>
        </p:nvSpPr>
        <p:spPr>
          <a:xfrm>
            <a:off x="0" y="1962840"/>
            <a:ext cx="3429000" cy="423193"/>
          </a:xfrm>
          <a:prstGeom prst="rect">
            <a:avLst/>
          </a:prstGeom>
          <a:noFill/>
        </p:spPr>
        <p:txBody>
          <a:bodyPr wrap="square">
            <a:spAutoFit/>
          </a:bodyPr>
          <a:lstStyle/>
          <a:p>
            <a:r>
              <a:rPr lang="ja-JP" altLang="en-US" sz="1100" b="1">
                <a:solidFill>
                  <a:srgbClr val="1E50B5"/>
                </a:solidFill>
                <a:latin typeface="+mn-ea"/>
                <a:cs typeface="Calibri Light"/>
              </a:rPr>
              <a:t>誰一人取り残されないデジタル社会の実現</a:t>
            </a:r>
            <a:endParaRPr lang="en-US" altLang="ja-JP" sz="1100" b="1">
              <a:solidFill>
                <a:srgbClr val="1E50B5"/>
              </a:solidFill>
              <a:latin typeface="+mn-ea"/>
              <a:cs typeface="Calibri Light"/>
            </a:endParaRPr>
          </a:p>
          <a:p>
            <a:r>
              <a:rPr lang="ja-JP" altLang="en-US" sz="1050" b="1">
                <a:latin typeface="+mn-ea"/>
                <a:cs typeface="Calibri Light"/>
              </a:rPr>
              <a:t>→誰もが、いつでも、どこでもデジタルの恩恵を享受</a:t>
            </a:r>
            <a:endParaRPr lang="ja-JP" altLang="en-US" sz="1050" b="1">
              <a:solidFill>
                <a:srgbClr val="1E50B5"/>
              </a:solidFill>
              <a:latin typeface="+mn-ea"/>
              <a:cs typeface="Calibri Light"/>
            </a:endParaRPr>
          </a:p>
        </p:txBody>
      </p:sp>
      <p:sp>
        <p:nvSpPr>
          <p:cNvPr id="43" name="テキスト ボックス 42">
            <a:extLst>
              <a:ext uri="{FF2B5EF4-FFF2-40B4-BE49-F238E27FC236}">
                <a16:creationId xmlns:a16="http://schemas.microsoft.com/office/drawing/2014/main" id="{05CC3FC2-77A5-4445-92C4-300895F3D4E0}"/>
              </a:ext>
            </a:extLst>
          </p:cNvPr>
          <p:cNvSpPr txBox="1"/>
          <p:nvPr/>
        </p:nvSpPr>
        <p:spPr>
          <a:xfrm>
            <a:off x="-1" y="3153276"/>
            <a:ext cx="4348243" cy="261610"/>
          </a:xfrm>
          <a:prstGeom prst="rect">
            <a:avLst/>
          </a:prstGeom>
          <a:noFill/>
        </p:spPr>
        <p:txBody>
          <a:bodyPr wrap="square">
            <a:spAutoFit/>
          </a:bodyPr>
          <a:lstStyle/>
          <a:p>
            <a:r>
              <a:rPr lang="en-US" altLang="ja-JP" sz="1100" b="1">
                <a:solidFill>
                  <a:srgbClr val="1E50B5"/>
                </a:solidFill>
                <a:latin typeface="+mn-ea"/>
                <a:cs typeface="Calibri Light"/>
              </a:rPr>
              <a:t>BPR</a:t>
            </a:r>
            <a:r>
              <a:rPr lang="ja-JP" altLang="en-US" sz="1100" b="1">
                <a:solidFill>
                  <a:srgbClr val="1E50B5"/>
                </a:solidFill>
                <a:latin typeface="+mn-ea"/>
                <a:cs typeface="Calibri Light"/>
              </a:rPr>
              <a:t>と規制改革の必要性    　　 クラウド・バイ・デフォルト原則  </a:t>
            </a:r>
          </a:p>
        </p:txBody>
      </p:sp>
      <p:sp>
        <p:nvSpPr>
          <p:cNvPr id="45" name="正方形/長方形 44">
            <a:extLst>
              <a:ext uri="{FF2B5EF4-FFF2-40B4-BE49-F238E27FC236}">
                <a16:creationId xmlns:a16="http://schemas.microsoft.com/office/drawing/2014/main" id="{94E13A7F-E570-4DBD-B085-FA0EA0CB7A25}"/>
              </a:ext>
            </a:extLst>
          </p:cNvPr>
          <p:cNvSpPr/>
          <p:nvPr/>
        </p:nvSpPr>
        <p:spPr>
          <a:xfrm>
            <a:off x="4431589" y="1942164"/>
            <a:ext cx="2538438" cy="1567666"/>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100" b="1" dirty="0">
                <a:solidFill>
                  <a:srgbClr val="1E50B5"/>
                </a:solidFill>
                <a:latin typeface="+mn-ea"/>
                <a:cs typeface="Calibri Light"/>
              </a:rPr>
              <a:t>デジタル臨時行政調査会</a:t>
            </a:r>
            <a:endParaRPr lang="en-US" altLang="ja-JP" sz="1100" b="1" dirty="0">
              <a:solidFill>
                <a:srgbClr val="1E50B5"/>
              </a:solidFill>
              <a:latin typeface="+mn-ea"/>
              <a:cs typeface="Calibri Light"/>
            </a:endParaRPr>
          </a:p>
          <a:p>
            <a:r>
              <a:rPr lang="ja-JP" altLang="en-US" sz="900" dirty="0">
                <a:solidFill>
                  <a:schemeClr val="tx1"/>
                </a:solidFill>
                <a:latin typeface="+mn-ea"/>
                <a:cs typeface="Calibri Light"/>
              </a:rPr>
              <a:t>デジタル・規制・行政改革に通底する</a:t>
            </a:r>
            <a:endParaRPr lang="en-US" altLang="ja-JP" sz="900" dirty="0">
              <a:solidFill>
                <a:schemeClr val="tx1"/>
              </a:solidFill>
              <a:latin typeface="+mn-ea"/>
              <a:cs typeface="Calibri Light"/>
            </a:endParaRPr>
          </a:p>
          <a:p>
            <a:r>
              <a:rPr lang="ja-JP" altLang="en-US" sz="900" dirty="0">
                <a:solidFill>
                  <a:schemeClr val="tx1"/>
                </a:solidFill>
                <a:latin typeface="+mn-ea"/>
                <a:cs typeface="Calibri Light"/>
              </a:rPr>
              <a:t>構造改革のためのデジタル原則</a:t>
            </a:r>
            <a:r>
              <a:rPr lang="en-US" altLang="ja-JP" sz="900" baseline="30000" dirty="0">
                <a:solidFill>
                  <a:schemeClr val="tx1"/>
                </a:solidFill>
                <a:latin typeface="+mn-ea"/>
                <a:cs typeface="Calibri Light"/>
              </a:rPr>
              <a:t>※</a:t>
            </a:r>
            <a:r>
              <a:rPr lang="ja-JP" altLang="en-US" sz="900" dirty="0">
                <a:solidFill>
                  <a:schemeClr val="tx1"/>
                </a:solidFill>
                <a:latin typeface="+mn-ea"/>
                <a:cs typeface="Calibri Light"/>
              </a:rPr>
              <a:t>に</a:t>
            </a:r>
            <a:endParaRPr lang="en-US" altLang="ja-JP" sz="900" dirty="0">
              <a:solidFill>
                <a:schemeClr val="tx1"/>
              </a:solidFill>
              <a:latin typeface="+mn-ea"/>
              <a:cs typeface="Calibri Light"/>
            </a:endParaRPr>
          </a:p>
          <a:p>
            <a:r>
              <a:rPr lang="ja-JP" altLang="en-US" sz="900" dirty="0">
                <a:solidFill>
                  <a:schemeClr val="tx1"/>
                </a:solidFill>
                <a:latin typeface="+mn-ea"/>
                <a:cs typeface="Calibri Light"/>
              </a:rPr>
              <a:t>沿って</a:t>
            </a:r>
            <a:r>
              <a:rPr lang="en-US" altLang="ja-JP" sz="900" dirty="0">
                <a:solidFill>
                  <a:schemeClr val="tx1"/>
                </a:solidFill>
                <a:latin typeface="+mn-ea"/>
                <a:cs typeface="Calibri Light"/>
              </a:rPr>
              <a:t>4</a:t>
            </a:r>
            <a:r>
              <a:rPr lang="ja-JP" altLang="en-US" sz="900" dirty="0">
                <a:solidFill>
                  <a:schemeClr val="tx1"/>
                </a:solidFill>
                <a:latin typeface="+mn-ea"/>
                <a:cs typeface="Calibri Light"/>
              </a:rPr>
              <a:t>万以上の法令等の適合を目指す</a:t>
            </a:r>
            <a:endParaRPr lang="en-US" altLang="ja-JP" sz="900" dirty="0">
              <a:solidFill>
                <a:schemeClr val="tx1"/>
              </a:solidFill>
              <a:latin typeface="+mn-ea"/>
              <a:cs typeface="Calibri Light"/>
            </a:endParaRPr>
          </a:p>
          <a:p>
            <a:r>
              <a:rPr lang="ja-JP" altLang="en-US" sz="1100" b="1" dirty="0">
                <a:solidFill>
                  <a:srgbClr val="1E50B5"/>
                </a:solidFill>
                <a:latin typeface="+mn-ea"/>
                <a:cs typeface="Calibri Light"/>
              </a:rPr>
              <a:t>デジタル田園都市国家構想実現会議</a:t>
            </a:r>
            <a:endParaRPr lang="en-US" altLang="ja-JP" sz="1100" b="1" dirty="0">
              <a:solidFill>
                <a:srgbClr val="1E50B5"/>
              </a:solidFill>
              <a:latin typeface="+mn-ea"/>
              <a:cs typeface="Calibri Light"/>
            </a:endParaRPr>
          </a:p>
          <a:p>
            <a:r>
              <a:rPr kumimoji="0" lang="ja-JP" altLang="en-US" sz="900" i="0" u="none" strike="noStrike" kern="1200" cap="none" normalizeH="0" noProof="0" dirty="0">
                <a:ln>
                  <a:noFill/>
                </a:ln>
                <a:solidFill>
                  <a:schemeClr val="tx1"/>
                </a:solidFill>
                <a:effectLst/>
                <a:uLnTx/>
                <a:uFillTx/>
                <a:latin typeface="+mn-ea"/>
                <a:cs typeface="Calibri Light"/>
              </a:rPr>
              <a:t>デジタル原則の遵守やデータ基盤の</a:t>
            </a:r>
            <a:endParaRPr kumimoji="0" lang="en-US" altLang="ja-JP" sz="900" i="0" u="none" strike="noStrike" kern="1200" cap="none" spc="0" normalizeH="0" baseline="0" noProof="0" dirty="0">
              <a:ln>
                <a:noFill/>
              </a:ln>
              <a:solidFill>
                <a:schemeClr val="tx1"/>
              </a:solidFill>
              <a:effectLst/>
              <a:uLnTx/>
              <a:uFillTx/>
              <a:latin typeface="+mn-ea"/>
              <a:cs typeface="Calibri Light"/>
            </a:endParaRPr>
          </a:p>
          <a:p>
            <a:r>
              <a:rPr kumimoji="0" lang="ja-JP" altLang="en-US" sz="900" i="0" u="none" strike="noStrike" kern="1200" cap="none" spc="0" normalizeH="0" baseline="0" noProof="0" dirty="0">
                <a:ln>
                  <a:noFill/>
                </a:ln>
                <a:solidFill>
                  <a:schemeClr val="tx1"/>
                </a:solidFill>
                <a:effectLst/>
                <a:uLnTx/>
                <a:uFillTx/>
                <a:latin typeface="+mn-ea"/>
                <a:cs typeface="Calibri Light"/>
              </a:rPr>
              <a:t>活用等を前提に、各地域の社会的課題</a:t>
            </a:r>
            <a:endParaRPr kumimoji="0" lang="en-US" altLang="ja-JP" sz="900" i="0" u="none" strike="noStrike" kern="1200" cap="none" spc="0" normalizeH="0" baseline="0" noProof="0" dirty="0">
              <a:ln>
                <a:noFill/>
              </a:ln>
              <a:solidFill>
                <a:schemeClr val="tx1"/>
              </a:solidFill>
              <a:effectLst/>
              <a:uLnTx/>
              <a:uFillTx/>
              <a:latin typeface="+mn-ea"/>
              <a:cs typeface="Calibri Light"/>
            </a:endParaRPr>
          </a:p>
          <a:p>
            <a:r>
              <a:rPr kumimoji="0" lang="ja-JP" altLang="en-US" sz="900" i="0" u="none" strike="noStrike" kern="1200" cap="none" spc="0" normalizeH="0" baseline="0" noProof="0" dirty="0">
                <a:ln>
                  <a:noFill/>
                </a:ln>
                <a:solidFill>
                  <a:schemeClr val="tx1"/>
                </a:solidFill>
                <a:effectLst/>
                <a:uLnTx/>
                <a:uFillTx/>
                <a:latin typeface="+mn-ea"/>
                <a:cs typeface="Calibri Light"/>
              </a:rPr>
              <a:t>の解決などに向けて様々な取組を支援</a:t>
            </a:r>
            <a:endParaRPr kumimoji="0" lang="en-US" altLang="ja-JP" sz="900" i="0" u="none" strike="noStrike" kern="1200" cap="none" spc="0" normalizeH="0" baseline="0" noProof="0" dirty="0">
              <a:ln>
                <a:noFill/>
              </a:ln>
              <a:solidFill>
                <a:schemeClr val="tx1"/>
              </a:solidFill>
              <a:effectLst/>
              <a:uLnTx/>
              <a:uFillTx/>
              <a:latin typeface="+mn-ea"/>
              <a:cs typeface="Calibri Light"/>
            </a:endParaRPr>
          </a:p>
          <a:p>
            <a:r>
              <a:rPr lang="ja-JP" altLang="en-US" sz="1100" b="1" dirty="0">
                <a:solidFill>
                  <a:srgbClr val="1E50B5"/>
                </a:solidFill>
                <a:latin typeface="+mn-ea"/>
                <a:cs typeface="Calibri Light"/>
              </a:rPr>
              <a:t>国際戦略の推進</a:t>
            </a:r>
            <a:endParaRPr lang="en-US" altLang="ja-JP" sz="1100" b="1" dirty="0">
              <a:solidFill>
                <a:srgbClr val="1E50B5"/>
              </a:solidFill>
              <a:latin typeface="+mn-ea"/>
              <a:cs typeface="Calibri Light"/>
            </a:endParaRPr>
          </a:p>
          <a:p>
            <a:r>
              <a:rPr lang="en-US" altLang="ja-JP" sz="900" spc="-80" dirty="0">
                <a:solidFill>
                  <a:schemeClr val="tx1"/>
                </a:solidFill>
                <a:latin typeface="+mn-ea"/>
                <a:cs typeface="Calibri Light"/>
              </a:rPr>
              <a:t>DFFT/</a:t>
            </a:r>
            <a:r>
              <a:rPr lang="ja-JP" altLang="en-US" sz="900" spc="-80" dirty="0">
                <a:solidFill>
                  <a:schemeClr val="tx1"/>
                </a:solidFill>
                <a:latin typeface="+mn-ea"/>
                <a:cs typeface="Calibri Light"/>
              </a:rPr>
              <a:t>諸外国デジタル政策関連機関との連携強化</a:t>
            </a:r>
          </a:p>
          <a:p>
            <a:endParaRPr lang="ja-JP" altLang="en-US" sz="950" dirty="0">
              <a:solidFill>
                <a:srgbClr val="C00000"/>
              </a:solidFill>
              <a:latin typeface="+mn-ea"/>
              <a:cs typeface="Calibri Light"/>
            </a:endParaRPr>
          </a:p>
        </p:txBody>
      </p:sp>
      <p:sp>
        <p:nvSpPr>
          <p:cNvPr id="36" name="テキスト ボックス 35">
            <a:extLst>
              <a:ext uri="{FF2B5EF4-FFF2-40B4-BE49-F238E27FC236}">
                <a16:creationId xmlns:a16="http://schemas.microsoft.com/office/drawing/2014/main" id="{576F8F18-7C5F-40DD-836A-7DE473BA8AD5}"/>
              </a:ext>
            </a:extLst>
          </p:cNvPr>
          <p:cNvSpPr txBox="1"/>
          <p:nvPr/>
        </p:nvSpPr>
        <p:spPr>
          <a:xfrm>
            <a:off x="4439164" y="3438501"/>
            <a:ext cx="5286144" cy="446276"/>
          </a:xfrm>
          <a:prstGeom prst="rect">
            <a:avLst/>
          </a:prstGeom>
          <a:noFill/>
        </p:spPr>
        <p:txBody>
          <a:bodyPr wrap="square">
            <a:spAutoFit/>
          </a:bodyPr>
          <a:lstStyle/>
          <a:p>
            <a:r>
              <a:rPr lang="en-US" altLang="ja-JP" sz="800" dirty="0">
                <a:latin typeface="+mn-ea"/>
              </a:rPr>
              <a:t>※</a:t>
            </a:r>
            <a:r>
              <a:rPr lang="ja-JP" altLang="en-US" sz="800" i="0" dirty="0">
                <a:effectLst/>
                <a:latin typeface="+mn-ea"/>
              </a:rPr>
              <a:t>①デジタル完結・自動化原則　②アジャイルガバナンス原則　③官民連携原則</a:t>
            </a:r>
            <a:r>
              <a:rPr lang="ja-JP" altLang="en-US" sz="800" dirty="0">
                <a:latin typeface="+mn-ea"/>
              </a:rPr>
              <a:t>　</a:t>
            </a:r>
            <a:r>
              <a:rPr lang="ja-JP" altLang="en-US" sz="800" i="0" dirty="0">
                <a:effectLst/>
                <a:latin typeface="+mn-ea"/>
              </a:rPr>
              <a:t>④相互運用性確保原則　</a:t>
            </a:r>
            <a:endParaRPr lang="en-US" altLang="ja-JP" sz="800" i="0" dirty="0">
              <a:effectLst/>
              <a:latin typeface="+mn-ea"/>
            </a:endParaRPr>
          </a:p>
          <a:p>
            <a:r>
              <a:rPr lang="ja-JP" altLang="en-US" sz="800" i="0" dirty="0">
                <a:effectLst/>
                <a:latin typeface="+mn-ea"/>
              </a:rPr>
              <a:t>　⑤共通基盤利用原則</a:t>
            </a:r>
          </a:p>
          <a:p>
            <a:endParaRPr lang="ja-JP" altLang="en-US" sz="700" dirty="0">
              <a:latin typeface="+mn-ea"/>
            </a:endParaRPr>
          </a:p>
        </p:txBody>
      </p:sp>
      <p:sp>
        <p:nvSpPr>
          <p:cNvPr id="37" name="テキスト ボックス 36">
            <a:extLst>
              <a:ext uri="{FF2B5EF4-FFF2-40B4-BE49-F238E27FC236}">
                <a16:creationId xmlns:a16="http://schemas.microsoft.com/office/drawing/2014/main" id="{53D252CE-6278-4765-A909-08E164B1AA9C}"/>
              </a:ext>
            </a:extLst>
          </p:cNvPr>
          <p:cNvSpPr txBox="1"/>
          <p:nvPr/>
        </p:nvSpPr>
        <p:spPr>
          <a:xfrm>
            <a:off x="-83180" y="1572745"/>
            <a:ext cx="1421928" cy="323165"/>
          </a:xfrm>
          <a:prstGeom prst="rect">
            <a:avLst/>
          </a:prstGeom>
          <a:noFill/>
        </p:spPr>
        <p:txBody>
          <a:bodyPr wrap="square">
            <a:spAutoFit/>
          </a:bodyPr>
          <a:lstStyle/>
          <a:p>
            <a:r>
              <a:rPr lang="ja-JP" altLang="en-US" sz="700" i="0" dirty="0">
                <a:effectLst/>
                <a:latin typeface="+mn-ea"/>
              </a:rPr>
              <a:t>　</a:t>
            </a:r>
            <a:r>
              <a:rPr lang="en-US" altLang="ja-JP" sz="800" i="0" dirty="0">
                <a:effectLst/>
                <a:latin typeface="+mn-ea"/>
              </a:rPr>
              <a:t>※</a:t>
            </a:r>
            <a:r>
              <a:rPr lang="ja-JP" altLang="en-US" sz="800" i="0" dirty="0">
                <a:effectLst/>
                <a:latin typeface="+mn-ea"/>
              </a:rPr>
              <a:t>進捗把握指標の設定</a:t>
            </a:r>
          </a:p>
          <a:p>
            <a:endParaRPr lang="ja-JP" altLang="en-US" sz="700" dirty="0">
              <a:latin typeface="+mn-ea"/>
            </a:endParaRPr>
          </a:p>
        </p:txBody>
      </p:sp>
      <p:sp>
        <p:nvSpPr>
          <p:cNvPr id="47" name="テキスト ボックス 46">
            <a:extLst>
              <a:ext uri="{FF2B5EF4-FFF2-40B4-BE49-F238E27FC236}">
                <a16:creationId xmlns:a16="http://schemas.microsoft.com/office/drawing/2014/main" id="{53054925-3D83-459C-BF47-5CCC15745436}"/>
              </a:ext>
            </a:extLst>
          </p:cNvPr>
          <p:cNvSpPr txBox="1"/>
          <p:nvPr/>
        </p:nvSpPr>
        <p:spPr>
          <a:xfrm>
            <a:off x="2662804" y="1969881"/>
            <a:ext cx="5286144" cy="323165"/>
          </a:xfrm>
          <a:prstGeom prst="rect">
            <a:avLst/>
          </a:prstGeom>
          <a:noFill/>
        </p:spPr>
        <p:txBody>
          <a:bodyPr wrap="square">
            <a:spAutoFit/>
          </a:bodyPr>
          <a:lstStyle/>
          <a:p>
            <a:r>
              <a:rPr lang="ja-JP" altLang="en-US" sz="800" i="0" dirty="0">
                <a:effectLst/>
                <a:latin typeface="+mn-ea"/>
              </a:rPr>
              <a:t>　</a:t>
            </a:r>
            <a:r>
              <a:rPr lang="en-US" altLang="ja-JP" sz="800" i="0" dirty="0">
                <a:effectLst/>
                <a:latin typeface="+mn-ea"/>
              </a:rPr>
              <a:t>※</a:t>
            </a:r>
            <a:r>
              <a:rPr lang="ja-JP" altLang="en-US" sz="800" i="0" dirty="0">
                <a:effectLst/>
                <a:latin typeface="+mn-ea"/>
              </a:rPr>
              <a:t>デジタル推進委員の全国展開</a:t>
            </a:r>
          </a:p>
          <a:p>
            <a:endParaRPr lang="ja-JP" altLang="en-US" sz="700" dirty="0">
              <a:latin typeface="+mn-ea"/>
            </a:endParaRPr>
          </a:p>
        </p:txBody>
      </p:sp>
      <p:sp>
        <p:nvSpPr>
          <p:cNvPr id="50" name="テキスト ボックス 49">
            <a:extLst>
              <a:ext uri="{FF2B5EF4-FFF2-40B4-BE49-F238E27FC236}">
                <a16:creationId xmlns:a16="http://schemas.microsoft.com/office/drawing/2014/main" id="{86078489-BEF1-4731-BE3E-100DE9A71F22}"/>
              </a:ext>
            </a:extLst>
          </p:cNvPr>
          <p:cNvSpPr txBox="1"/>
          <p:nvPr/>
        </p:nvSpPr>
        <p:spPr>
          <a:xfrm>
            <a:off x="7538244" y="6610615"/>
            <a:ext cx="2530930" cy="253916"/>
          </a:xfrm>
          <a:prstGeom prst="rect">
            <a:avLst/>
          </a:prstGeom>
          <a:noFill/>
        </p:spPr>
        <p:txBody>
          <a:bodyPr wrap="square">
            <a:spAutoFit/>
          </a:bodyPr>
          <a:lstStyle/>
          <a:p>
            <a:r>
              <a:rPr lang="ja-JP" altLang="en-US" sz="1050" i="0" dirty="0">
                <a:effectLst/>
                <a:latin typeface="+mn-ea"/>
              </a:rPr>
              <a:t>（政府のデジタル改革推進体制強化）</a:t>
            </a:r>
            <a:endParaRPr lang="ja-JP" altLang="en-US" sz="1050" dirty="0">
              <a:latin typeface="+mn-ea"/>
            </a:endParaRPr>
          </a:p>
        </p:txBody>
      </p:sp>
      <p:sp>
        <p:nvSpPr>
          <p:cNvPr id="64" name="正方形/長方形 63">
            <a:extLst>
              <a:ext uri="{FF2B5EF4-FFF2-40B4-BE49-F238E27FC236}">
                <a16:creationId xmlns:a16="http://schemas.microsoft.com/office/drawing/2014/main" id="{6D4B9F00-D57E-433F-8B34-ED732955F375}"/>
              </a:ext>
            </a:extLst>
          </p:cNvPr>
          <p:cNvSpPr/>
          <p:nvPr/>
        </p:nvSpPr>
        <p:spPr>
          <a:xfrm>
            <a:off x="6812280" y="1930990"/>
            <a:ext cx="3160759" cy="1424195"/>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100" b="1" dirty="0">
                <a:solidFill>
                  <a:srgbClr val="1E50B5"/>
                </a:solidFill>
                <a:latin typeface="+mn-ea"/>
                <a:cs typeface="Calibri Light"/>
              </a:rPr>
              <a:t>サイバーセキュリティ等の安全・安心の確保</a:t>
            </a:r>
            <a:endParaRPr lang="en-US" altLang="ja-JP" sz="1100" b="1" dirty="0">
              <a:solidFill>
                <a:srgbClr val="1E50B5"/>
              </a:solidFill>
              <a:latin typeface="+mn-ea"/>
              <a:cs typeface="Calibri Light"/>
            </a:endParaRPr>
          </a:p>
          <a:p>
            <a:r>
              <a:rPr lang="ja-JP" altLang="en-US" sz="900" dirty="0">
                <a:solidFill>
                  <a:schemeClr val="tx1"/>
                </a:solidFill>
                <a:latin typeface="+mn-ea"/>
                <a:cs typeface="Calibri Light"/>
              </a:rPr>
              <a:t>国際情勢の変化等へ対応</a:t>
            </a:r>
            <a:r>
              <a:rPr lang="en-US" altLang="ja-JP" sz="900" dirty="0">
                <a:solidFill>
                  <a:schemeClr val="tx1"/>
                </a:solidFill>
                <a:latin typeface="+mn-ea"/>
                <a:cs typeface="Calibri Light"/>
              </a:rPr>
              <a:t>/</a:t>
            </a:r>
            <a:r>
              <a:rPr lang="ja-JP" altLang="en-US" sz="900" dirty="0">
                <a:solidFill>
                  <a:schemeClr val="tx1"/>
                </a:solidFill>
                <a:latin typeface="+mn-ea"/>
                <a:cs typeface="Calibri Light"/>
              </a:rPr>
              <a:t>国家安全保障上のリスクへの対応としてのサイバーセキュリティの確保</a:t>
            </a:r>
            <a:r>
              <a:rPr lang="en-US" altLang="ja-JP" sz="900" dirty="0">
                <a:solidFill>
                  <a:schemeClr val="tx1"/>
                </a:solidFill>
                <a:latin typeface="+mn-ea"/>
                <a:cs typeface="Calibri Light"/>
              </a:rPr>
              <a:t>/</a:t>
            </a:r>
            <a:r>
              <a:rPr lang="ja-JP" altLang="en-US" sz="900" dirty="0">
                <a:solidFill>
                  <a:schemeClr val="tx1"/>
                </a:solidFill>
                <a:latin typeface="+mn-ea"/>
                <a:cs typeface="Calibri Light"/>
              </a:rPr>
              <a:t>個人情報保護</a:t>
            </a:r>
            <a:endParaRPr lang="en-US" altLang="ja-JP" sz="900" dirty="0">
              <a:solidFill>
                <a:schemeClr val="tx1"/>
              </a:solidFill>
              <a:latin typeface="+mn-ea"/>
              <a:cs typeface="Calibri Light"/>
            </a:endParaRPr>
          </a:p>
          <a:p>
            <a:r>
              <a:rPr lang="ja-JP" altLang="en-US" sz="200" b="1" dirty="0">
                <a:solidFill>
                  <a:schemeClr val="tx1"/>
                </a:solidFill>
                <a:latin typeface="+mn-ea"/>
                <a:cs typeface="Calibri Light"/>
              </a:rPr>
              <a:t>　</a:t>
            </a:r>
            <a:endParaRPr lang="en-US" altLang="ja-JP" sz="200" b="1" dirty="0">
              <a:solidFill>
                <a:schemeClr val="tx1"/>
              </a:solidFill>
              <a:latin typeface="+mn-ea"/>
              <a:cs typeface="Calibri Light"/>
            </a:endParaRPr>
          </a:p>
          <a:p>
            <a:r>
              <a:rPr lang="ja-JP" altLang="en-US" sz="1100" b="1" dirty="0">
                <a:solidFill>
                  <a:srgbClr val="1E50B5"/>
                </a:solidFill>
                <a:latin typeface="+mn-ea"/>
                <a:cs typeface="Calibri Light"/>
              </a:rPr>
              <a:t>包括的データ戦略の推進</a:t>
            </a:r>
            <a:endParaRPr lang="en-US" altLang="ja-JP" sz="1100" b="1" dirty="0">
              <a:solidFill>
                <a:srgbClr val="1E50B5"/>
              </a:solidFill>
              <a:latin typeface="+mn-ea"/>
              <a:cs typeface="Calibri Light"/>
            </a:endParaRPr>
          </a:p>
          <a:p>
            <a:r>
              <a:rPr lang="ja-JP" altLang="en-US" sz="900" dirty="0">
                <a:solidFill>
                  <a:schemeClr val="tx1"/>
                </a:solidFill>
                <a:latin typeface="+mn-ea"/>
                <a:cs typeface="Calibri Light"/>
              </a:rPr>
              <a:t>トラスト</a:t>
            </a:r>
            <a:r>
              <a:rPr lang="en-US" altLang="ja-JP" sz="900" dirty="0">
                <a:solidFill>
                  <a:schemeClr val="tx1"/>
                </a:solidFill>
                <a:latin typeface="+mn-ea"/>
                <a:cs typeface="Calibri Light"/>
              </a:rPr>
              <a:t>/</a:t>
            </a:r>
            <a:r>
              <a:rPr lang="ja-JP" altLang="en-US" sz="900" dirty="0">
                <a:solidFill>
                  <a:schemeClr val="tx1"/>
                </a:solidFill>
                <a:latin typeface="+mn-ea"/>
                <a:cs typeface="Calibri Light"/>
              </a:rPr>
              <a:t>ベース・レジストリ</a:t>
            </a:r>
            <a:r>
              <a:rPr lang="en-US" altLang="ja-JP" sz="900" dirty="0">
                <a:solidFill>
                  <a:schemeClr val="tx1"/>
                </a:solidFill>
                <a:latin typeface="+mn-ea"/>
                <a:cs typeface="Calibri Light"/>
              </a:rPr>
              <a:t>/</a:t>
            </a:r>
            <a:r>
              <a:rPr lang="ja-JP" altLang="en-US" sz="900" dirty="0">
                <a:solidFill>
                  <a:schemeClr val="tx1"/>
                </a:solidFill>
                <a:latin typeface="+mn-ea"/>
                <a:cs typeface="Calibri Light"/>
              </a:rPr>
              <a:t>オープンデータ</a:t>
            </a:r>
          </a:p>
          <a:p>
            <a:r>
              <a:rPr lang="ja-JP" altLang="en-US" sz="200" b="1" dirty="0">
                <a:solidFill>
                  <a:srgbClr val="1E50B5"/>
                </a:solidFill>
                <a:latin typeface="+mn-ea"/>
                <a:cs typeface="Calibri Light"/>
              </a:rPr>
              <a:t>　</a:t>
            </a:r>
            <a:endParaRPr lang="en-US" altLang="ja-JP" sz="200" b="1" dirty="0">
              <a:solidFill>
                <a:srgbClr val="1E50B5"/>
              </a:solidFill>
              <a:latin typeface="+mn-ea"/>
              <a:cs typeface="Calibri Light"/>
            </a:endParaRPr>
          </a:p>
          <a:p>
            <a:r>
              <a:rPr lang="ja-JP" altLang="en-US" sz="1100" b="1" dirty="0">
                <a:solidFill>
                  <a:srgbClr val="1E50B5"/>
                </a:solidFill>
                <a:latin typeface="+mn-ea"/>
                <a:cs typeface="Calibri Light"/>
              </a:rPr>
              <a:t>デジタル産業の育成</a:t>
            </a:r>
            <a:endParaRPr lang="en-US" altLang="ja-JP" sz="1100" b="1" dirty="0">
              <a:solidFill>
                <a:srgbClr val="1E50B5"/>
              </a:solidFill>
              <a:latin typeface="+mn-ea"/>
              <a:cs typeface="Calibri Light"/>
            </a:endParaRPr>
          </a:p>
          <a:p>
            <a:r>
              <a:rPr lang="ja-JP" altLang="en-US" sz="900" dirty="0">
                <a:solidFill>
                  <a:schemeClr val="tx1"/>
                </a:solidFill>
                <a:latin typeface="+mn-ea"/>
                <a:cs typeface="Calibri Light"/>
              </a:rPr>
              <a:t>クラウドサービス産業・</a:t>
            </a:r>
            <a:r>
              <a:rPr lang="en-US" altLang="ja-JP" sz="900" dirty="0">
                <a:solidFill>
                  <a:schemeClr val="tx1"/>
                </a:solidFill>
                <a:latin typeface="+mn-ea"/>
                <a:cs typeface="Calibri Light"/>
              </a:rPr>
              <a:t>IT</a:t>
            </a:r>
            <a:r>
              <a:rPr lang="ja-JP" altLang="en-US" sz="900" dirty="0">
                <a:solidFill>
                  <a:schemeClr val="tx1"/>
                </a:solidFill>
                <a:latin typeface="+mn-ea"/>
                <a:cs typeface="Calibri Light"/>
              </a:rPr>
              <a:t>スタートアップの育成</a:t>
            </a:r>
            <a:endParaRPr lang="en-US" altLang="ja-JP" sz="900" dirty="0">
              <a:solidFill>
                <a:schemeClr val="tx1"/>
              </a:solidFill>
              <a:latin typeface="+mn-ea"/>
              <a:cs typeface="Calibri Light"/>
            </a:endParaRPr>
          </a:p>
          <a:p>
            <a:r>
              <a:rPr lang="ja-JP" altLang="en-US" sz="200" dirty="0">
                <a:solidFill>
                  <a:schemeClr val="tx1"/>
                </a:solidFill>
                <a:latin typeface="+mn-ea"/>
                <a:cs typeface="Calibri Light"/>
              </a:rPr>
              <a:t>　</a:t>
            </a:r>
            <a:endParaRPr lang="en-US" altLang="ja-JP" sz="300" dirty="0">
              <a:solidFill>
                <a:schemeClr val="tx1"/>
              </a:solidFill>
              <a:latin typeface="+mn-ea"/>
              <a:cs typeface="Calibri Light"/>
            </a:endParaRPr>
          </a:p>
          <a:p>
            <a:r>
              <a:rPr lang="en-US" altLang="ja-JP" sz="1100" b="1" dirty="0">
                <a:solidFill>
                  <a:srgbClr val="1E50B5"/>
                </a:solidFill>
                <a:latin typeface="+mn-ea"/>
                <a:cs typeface="Calibri Light"/>
              </a:rPr>
              <a:t>Web3.0</a:t>
            </a:r>
            <a:r>
              <a:rPr lang="ja-JP" altLang="en-US" sz="1100" b="1" dirty="0">
                <a:solidFill>
                  <a:srgbClr val="1E50B5"/>
                </a:solidFill>
                <a:latin typeface="+mn-ea"/>
                <a:cs typeface="Calibri Light"/>
              </a:rPr>
              <a:t>の推進</a:t>
            </a:r>
          </a:p>
          <a:p>
            <a:r>
              <a:rPr lang="ja-JP" altLang="en-US" sz="900" spc="-50" dirty="0">
                <a:solidFill>
                  <a:schemeClr val="tx1"/>
                </a:solidFill>
                <a:latin typeface="+mn-ea"/>
                <a:cs typeface="Calibri Light"/>
              </a:rPr>
              <a:t>ブロックチェーン技術を基盤とする</a:t>
            </a:r>
            <a:r>
              <a:rPr lang="en-US" altLang="ja-JP" sz="900" spc="-50" dirty="0">
                <a:solidFill>
                  <a:schemeClr val="tx1"/>
                </a:solidFill>
                <a:latin typeface="+mn-ea"/>
                <a:cs typeface="Calibri Light"/>
              </a:rPr>
              <a:t>NFT</a:t>
            </a:r>
            <a:r>
              <a:rPr lang="ja-JP" altLang="en-US" sz="900" spc="-50" dirty="0">
                <a:solidFill>
                  <a:schemeClr val="tx1"/>
                </a:solidFill>
                <a:latin typeface="+mn-ea"/>
                <a:cs typeface="Calibri Light"/>
              </a:rPr>
              <a:t>の利用等の環境整備</a:t>
            </a:r>
            <a:endParaRPr lang="en-US" altLang="ja-JP" sz="900" spc="-50" dirty="0">
              <a:solidFill>
                <a:schemeClr val="tx1"/>
              </a:solidFill>
              <a:latin typeface="+mn-ea"/>
              <a:cs typeface="Calibri Light"/>
            </a:endParaRPr>
          </a:p>
          <a:p>
            <a:endParaRPr kumimoji="0" lang="en-US" altLang="ja-JP" sz="1050" i="0" u="none" strike="noStrike" kern="1200" cap="none" spc="0" normalizeH="0" baseline="0" noProof="0" dirty="0">
              <a:ln>
                <a:noFill/>
              </a:ln>
              <a:solidFill>
                <a:schemeClr val="tx1"/>
              </a:solidFill>
              <a:effectLst/>
              <a:uLnTx/>
              <a:uFillTx/>
              <a:latin typeface="+mn-ea"/>
              <a:cs typeface="Calibri Light"/>
            </a:endParaRPr>
          </a:p>
        </p:txBody>
      </p:sp>
      <p:sp>
        <p:nvSpPr>
          <p:cNvPr id="65" name="テキスト ボックス 64">
            <a:extLst>
              <a:ext uri="{FF2B5EF4-FFF2-40B4-BE49-F238E27FC236}">
                <a16:creationId xmlns:a16="http://schemas.microsoft.com/office/drawing/2014/main" id="{77473576-6C45-4E19-8B61-E39BE10D1C82}"/>
              </a:ext>
            </a:extLst>
          </p:cNvPr>
          <p:cNvSpPr txBox="1"/>
          <p:nvPr/>
        </p:nvSpPr>
        <p:spPr>
          <a:xfrm>
            <a:off x="8326305" y="2443032"/>
            <a:ext cx="1790662" cy="215444"/>
          </a:xfrm>
          <a:prstGeom prst="rect">
            <a:avLst/>
          </a:prstGeom>
          <a:noFill/>
        </p:spPr>
        <p:txBody>
          <a:bodyPr wrap="square">
            <a:spAutoFit/>
          </a:bodyPr>
          <a:lstStyle/>
          <a:p>
            <a:r>
              <a:rPr lang="ja-JP" altLang="en-US" sz="700" i="0" dirty="0">
                <a:effectLst/>
                <a:latin typeface="+mn-ea"/>
              </a:rPr>
              <a:t>　</a:t>
            </a:r>
            <a:r>
              <a:rPr lang="en-US" altLang="ja-JP" sz="800" i="0" dirty="0">
                <a:effectLst/>
                <a:latin typeface="+mn-ea"/>
              </a:rPr>
              <a:t>※</a:t>
            </a:r>
            <a:r>
              <a:rPr lang="ja-JP" altLang="en-US" sz="800" i="0" dirty="0">
                <a:effectLst/>
                <a:latin typeface="+mn-ea"/>
              </a:rPr>
              <a:t>トラスト基盤構築を推進</a:t>
            </a:r>
            <a:endParaRPr lang="ja-JP" altLang="en-US" sz="700" dirty="0">
              <a:latin typeface="+mn-ea"/>
            </a:endParaRPr>
          </a:p>
        </p:txBody>
      </p:sp>
      <p:sp>
        <p:nvSpPr>
          <p:cNvPr id="49" name="テキスト ボックス 48">
            <a:extLst>
              <a:ext uri="{FF2B5EF4-FFF2-40B4-BE49-F238E27FC236}">
                <a16:creationId xmlns:a16="http://schemas.microsoft.com/office/drawing/2014/main" id="{6FCB5D99-B397-4BEF-864B-C37071A9C487}"/>
              </a:ext>
            </a:extLst>
          </p:cNvPr>
          <p:cNvSpPr txBox="1"/>
          <p:nvPr/>
        </p:nvSpPr>
        <p:spPr>
          <a:xfrm>
            <a:off x="4719230" y="4375525"/>
            <a:ext cx="1733522" cy="184666"/>
          </a:xfrm>
          <a:prstGeom prst="rect">
            <a:avLst/>
          </a:prstGeom>
          <a:noFill/>
        </p:spPr>
        <p:txBody>
          <a:bodyPr wrap="square">
            <a:spAutoFit/>
          </a:bodyPr>
          <a:lstStyle/>
          <a:p>
            <a:r>
              <a:rPr lang="ja-JP" altLang="en-US" sz="600" i="0">
                <a:solidFill>
                  <a:srgbClr val="333333"/>
                </a:solidFill>
                <a:effectLst/>
                <a:latin typeface="+mn-ea"/>
              </a:rPr>
              <a:t>→</a:t>
            </a:r>
            <a:r>
              <a:rPr lang="ja-JP" altLang="en-US" sz="600"/>
              <a:t> Personal Health Record</a:t>
            </a:r>
            <a:endParaRPr lang="ja-JP" altLang="en-US" sz="600">
              <a:latin typeface="+mn-ea"/>
            </a:endParaRPr>
          </a:p>
        </p:txBody>
      </p:sp>
    </p:spTree>
    <p:extLst>
      <p:ext uri="{BB962C8B-B14F-4D97-AF65-F5344CB8AC3E}">
        <p14:creationId xmlns:p14="http://schemas.microsoft.com/office/powerpoint/2010/main" val="1851265652"/>
      </p:ext>
    </p:extLst>
  </p:cSld>
  <p:clrMapOvr>
    <a:masterClrMapping/>
  </p:clrMapOvr>
</p:sld>
</file>

<file path=ppt/theme/theme1.xml><?xml version="1.0" encoding="utf-8"?>
<a:theme xmlns:a="http://schemas.openxmlformats.org/drawingml/2006/main" name="デジタル庁_20210907">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DigitalAgencyCustomized">
      <a:majorFont>
        <a:latin typeface="Roboto"/>
        <a:ea typeface="游ゴシック Medium"/>
        <a:cs typeface=""/>
      </a:majorFont>
      <a:minorFont>
        <a:latin typeface="游ゴシック"/>
        <a:ea typeface="游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igital_Agency_Powerpoint_Template_JA_Wide" id="{BBEB91CB-58E1-4C2D-80C2-2798298F4F4C}" vid="{1D442F1E-F6D9-4C84-BE32-6A75489F6BA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E8684AFC7BA4E946AF96F6A5CBEE62BB" ma:contentTypeVersion="39" ma:contentTypeDescription="新しいドキュメントを作成します。" ma:contentTypeScope="" ma:versionID="6d82e824b9a0764e8c5a7ef860849753">
  <xsd:schema xmlns:xsd="http://www.w3.org/2001/XMLSchema" xmlns:xs="http://www.w3.org/2001/XMLSchema" xmlns:p="http://schemas.microsoft.com/office/2006/metadata/properties" xmlns:ns1="http://schemas.microsoft.com/sharepoint/v3" xmlns:ns2="89559dea-130d-4237-8e78-1ce7f44b9a24" xmlns:ns3="0e1d05ab-b491-48cc-a1d7-91236226a3a4" targetNamespace="http://schemas.microsoft.com/office/2006/metadata/properties" ma:root="true" ma:fieldsID="04182218f8ed45a671cfad07c79ea411" ns1:_="" ns2:_="" ns3:_="">
    <xsd:import namespace="http://schemas.microsoft.com/sharepoint/v3"/>
    <xsd:import namespace="89559dea-130d-4237-8e78-1ce7f44b9a24"/>
    <xsd:import namespace="0e1d05ab-b491-48cc-a1d7-91236226a3a4"/>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OCR" minOccurs="0"/>
                <xsd:element ref="ns1:_ip_UnifiedCompliancePolicyProperties" minOccurs="0"/>
                <xsd:element ref="ns1:_ip_UnifiedCompliancePolicyUIAction" minOccurs="0"/>
                <xsd:element ref="ns3:MediaServiceLocation" minOccurs="0"/>
                <xsd:element ref="ns2:SharedWithUsers" minOccurs="0"/>
                <xsd:element ref="ns2:SharedWithDetails" minOccurs="0"/>
                <xsd:element ref="ns3:d1ca" minOccurs="0"/>
                <xsd:element ref="ns3:_Flow_SignoffStatus"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統合コンプライアンス ポリシーのプロパティ" ma:hidden="true" ma:internalName="_ip_UnifiedCompliancePolicyProperties">
      <xsd:simpleType>
        <xsd:restriction base="dms:Note"/>
      </xsd:simpleType>
    </xsd:element>
    <xsd:element name="_ip_UnifiedCompliancePolicyUIAction" ma:index="21" nillable="true" ma:displayName="統合コンプライアンス ポリシーの UI アクション"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9559dea-130d-4237-8e78-1ce7f44b9a24" elementFormDefault="qualified">
    <xsd:import namespace="http://schemas.microsoft.com/office/2006/documentManagement/types"/>
    <xsd:import namespace="http://schemas.microsoft.com/office/infopath/2007/PartnerControls"/>
    <xsd:element name="_dlc_DocId" ma:index="8" nillable="true" ma:displayName="ドキュメント ID 値" ma:description="このアイテムに割り当てられているドキュメント ID の値です。" ma:internalName="_dlc_DocId" ma:readOnly="true">
      <xsd:simpleType>
        <xsd:restriction base="dms:Text"/>
      </xsd:simpleType>
    </xsd:element>
    <xsd:element name="_dlc_DocIdUrl" ma:index="9" nillable="true" ma:displayName="ドキュメントID:" ma:description="このドキュメントへの常時接続リンクです。"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ID を保持" ma:description="追加時に ID を保持します。" ma:hidden="true" ma:internalName="_dlc_DocIdPersistId" ma:readOnly="true">
      <xsd:simpleType>
        <xsd:restriction base="dms:Boolean"/>
      </xsd:simpleType>
    </xsd:element>
    <xsd:element name="SharedWithUsers" ma:index="23"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4" nillable="true" ma:displayName="共有相手の詳細情報" ma:internalName="SharedWithDetails" ma:readOnly="true">
      <xsd:simpleType>
        <xsd:restriction base="dms:Note">
          <xsd:maxLength value="255"/>
        </xsd:restriction>
      </xsd:simpleType>
    </xsd:element>
    <xsd:element name="TaxCatchAll" ma:index="30" nillable="true" ma:displayName="Taxonomy Catch All Column" ma:hidden="true" ma:list="{02be7c2a-dcaf-42f6-9ca0-14cdca2ec951}" ma:internalName="TaxCatchAll" ma:showField="CatchAllData" ma:web="89559dea-130d-4237-8e78-1ce7f44b9a24">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e1d05ab-b491-48cc-a1d7-91236226a3a4"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d1ca" ma:index="25" nillable="true" ma:displayName="数値" ma:internalName="d1ca">
      <xsd:simpleType>
        <xsd:restriction base="dms:Number"/>
      </xsd:simpleType>
    </xsd:element>
    <xsd:element name="_Flow_SignoffStatus" ma:index="26" nillable="true" ma:displayName="承認の状態" ma:internalName="_x627f__x8a8d__x306e__x72b6__x614b_">
      <xsd:simpleType>
        <xsd:restriction base="dms:Text"/>
      </xsd:simpleType>
    </xsd:element>
    <xsd:element name="MediaLengthInSeconds" ma:index="27" nillable="true" ma:displayName="Length (seconds)" ma:internalName="MediaLengthInSeconds" ma:readOnly="true">
      <xsd:simpleType>
        <xsd:restriction base="dms:Unknown"/>
      </xsd:simpleType>
    </xsd:element>
    <xsd:element name="lcf76f155ced4ddcb4097134ff3c332f" ma:index="29"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89559dea-130d-4237-8e78-1ce7f44b9a24">DIGI-808455956-3795803</_dlc_DocId>
    <TaxCatchAll xmlns="89559dea-130d-4237-8e78-1ce7f44b9a24" xsi:nil="true"/>
    <lcf76f155ced4ddcb4097134ff3c332f xmlns="0e1d05ab-b491-48cc-a1d7-91236226a3a4">
      <Terms xmlns="http://schemas.microsoft.com/office/infopath/2007/PartnerControls"/>
    </lcf76f155ced4ddcb4097134ff3c332f>
    <_Flow_SignoffStatus xmlns="0e1d05ab-b491-48cc-a1d7-91236226a3a4" xsi:nil="true"/>
    <d1ca xmlns="0e1d05ab-b491-48cc-a1d7-91236226a3a4" xsi:nil="true"/>
    <_ip_UnifiedCompliancePolicyUIAction xmlns="http://schemas.microsoft.com/sharepoint/v3" xsi:nil="true"/>
    <_dlc_DocIdUrl xmlns="89559dea-130d-4237-8e78-1ce7f44b9a24">
      <Url>https://digitalgojp.sharepoint.com/sites/digi_portal/_layouts/15/DocIdRedir.aspx?ID=DIGI-808455956-3795803</Url>
      <Description>DIGI-808455956-3795803</Description>
    </_dlc_DocIdUrl>
    <_ip_UnifiedCompliancePolicyProperties xmlns="http://schemas.microsoft.com/sharepoint/v3" xsi:nil="true"/>
  </documentManagement>
</p:properties>
</file>

<file path=customXml/itemProps1.xml><?xml version="1.0" encoding="utf-8"?>
<ds:datastoreItem xmlns:ds="http://schemas.openxmlformats.org/officeDocument/2006/customXml" ds:itemID="{21B7DDF5-A011-473F-9B73-FBA902D389F0}"/>
</file>

<file path=customXml/itemProps2.xml><?xml version="1.0" encoding="utf-8"?>
<ds:datastoreItem xmlns:ds="http://schemas.openxmlformats.org/officeDocument/2006/customXml" ds:itemID="{420BBA8B-B1F0-49C8-9FF0-73713C46E7C0}"/>
</file>

<file path=customXml/itemProps3.xml><?xml version="1.0" encoding="utf-8"?>
<ds:datastoreItem xmlns:ds="http://schemas.openxmlformats.org/officeDocument/2006/customXml" ds:itemID="{B9FA0B67-CC35-414E-9254-709961BFF212}"/>
</file>

<file path=customXml/itemProps4.xml><?xml version="1.0" encoding="utf-8"?>
<ds:datastoreItem xmlns:ds="http://schemas.openxmlformats.org/officeDocument/2006/customXml" ds:itemID="{46FDC1C7-CE2E-4BB2-8ED8-7B2ABFD772C9}"/>
</file>

<file path=docProps/app.xml><?xml version="1.0" encoding="utf-8"?>
<Properties xmlns="http://schemas.openxmlformats.org/officeDocument/2006/extended-properties" xmlns:vt="http://schemas.openxmlformats.org/officeDocument/2006/docPropsVTypes">
  <Template/>
  <TotalTime>0</TotalTime>
  <Words>947</Words>
  <Application>Microsoft Office PowerPoint</Application>
  <PresentationFormat>A4 210 x 297 mm</PresentationFormat>
  <Paragraphs>103</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游ゴシック</vt:lpstr>
      <vt:lpstr>Yu Gothic Medium</vt:lpstr>
      <vt:lpstr>Arial</vt:lpstr>
      <vt:lpstr>Roboto</vt:lpstr>
      <vt:lpstr>デジタル庁_20210907</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2022-06-06T13:15:58Z</dcterms:created>
  <dcterms:modified xsi:type="dcterms:W3CDTF">2022-06-06T13:16:00Z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0x010100E8684AFC7BA4E946AF96F6A5CBEE62BB</vt:lpwstr>
  </property>
  <property fmtid="{D5CDD505-2E9C-101B-9397-08002B2CF9AE}" pid="4" name="_dlc_DocIdItemGuid">
    <vt:lpwstr>d28d401f-bd67-46df-bf88-3631fe15baa6</vt:lpwstr>
  </property>
</Properties>
</file>