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147470822" r:id="rId5"/>
    <p:sldId id="2147474962" r:id="rId6"/>
    <p:sldId id="2147474957" r:id="rId7"/>
    <p:sldId id="2147475006" r:id="rId8"/>
    <p:sldId id="2147474941" r:id="rId9"/>
    <p:sldId id="2147474997" r:id="rId10"/>
    <p:sldId id="2147475001" r:id="rId11"/>
    <p:sldId id="2147474948" r:id="rId12"/>
    <p:sldId id="2147474949" r:id="rId13"/>
    <p:sldId id="2147475002" r:id="rId14"/>
    <p:sldId id="2147474998" r:id="rId15"/>
    <p:sldId id="2147474979" r:id="rId16"/>
    <p:sldId id="2147474984" r:id="rId17"/>
    <p:sldId id="2147474958" r:id="rId18"/>
  </p:sldIdLst>
  <p:sldSz cx="12192000" cy="6858000"/>
  <p:notesSz cx="6737350"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86B805-8288-AEE2-B781-17515676DFC8}" name="足立 良太(ADACHI Ryota)" initials="足立" userId="S::ryoadachi@digital.go.jp::8b2f5a5b-ef07-44b4-a166-ac5bf1a022b9" providerId="AD"/>
  <p188:author id="{440FEF08-521C-53BE-5C7A-A8C16A953CC6}" name="石井 寿樹(ISHII Toshiki)" initials="石井" userId="S::tosishii@digital.go.jp::d041a5d6-14de-4fc0-bc58-38f66fea01c7" providerId="AD"/>
  <p188:author id="{CFDEA620-CCE6-FCFD-9F0F-FAB179829B46}" name="萩谷 惟史(HAGIYA Tadashi)" initials="萩谷" userId="S::tadhagiya@digital.go.jp::46726c94-9ae5-4009-aabb-7cb522fe4170" providerId="AD"/>
  <p188:author id="{D53E1A2C-9320-4533-A07B-13F106B0F98F}" name="向井 ちほみ(MUKAI Chihomi)" initials="向井" userId="S::chimukai@digital.go.jp::2d8ad521-2a2a-48d0-8870-ec3285b7c0b6" providerId="AD"/>
  <p188:author id="{D3680052-3633-93AA-F5E1-3887A0305A26}" name="横山 浩実(YOKOYAMA Hiromi)" initials="横H" userId="S::hiryokoya@digital.go.jp::65a8fd8f-abd8-410f-aa0b-9ff9260588dd" providerId="AD"/>
  <p188:author id="{C1024F5E-B30E-CDD6-B645-B6AE60CF452B}" name="中村 俊貴(NAKAMURA Toshiki)" initials="中村" userId="S::TosNakamu@digital.go.jp::e06eed24-9cc3-4149-8e44-e9826e90bfae" providerId="AD"/>
  <p188:author id="{BAEF7672-3808-3058-7253-FDEB9FF933B5}" name="石塚 裕貴(ISHIZUKA Yuki)" initials="石塚" userId="S::YukIshizu@digital.go.jp::fe2f0d50-3353-4ef2-bcfb-03e3bfddab2a" providerId="AD"/>
  <p188:author id="{9782887D-B30A-D288-3ACF-272DF8D7BFA8}" name="中村 竜人(NAKAMURA Tatsuto)" initials="中村" userId="S::tatsnakam@digital.go.jp::700aa6ea-e4a3-4da3-8c61-e3d5e07b1b54" providerId="AD"/>
  <p188:author id="{0D460287-ACD4-EDC0-2F30-0D769B9EFAD7}" name="秋田 剛(AKITA Tsuyoshi)" initials="秋田" userId="S::TsuAkita@digital.go.jp::50debd9f-cc24-4863-9461-377e13254310" providerId="AD"/>
  <p188:author id="{C7B0969A-D9FD-09FB-4E55-39098DC9B636}" name="杉田 裕次郎(SUGITA Yujiro)" initials="杉田" userId="S::yujsugita@digital.go.jp::a36a7b42-fa7a-452d-bc7c-ee1dd5372842" providerId="AD"/>
  <p188:author id="{4AA9DD9B-7563-CBD8-0555-3FD1813D63BD}" name="宅間 冬暁(TAKUMA Toshiaki)" initials="宅間" userId="S::TosTakuma@digital.go.jp::60184666-52a9-4210-9d42-009949646379" providerId="AD"/>
  <p188:author id="{47A82CAB-4CD2-D713-64E0-762E691EFBA9}" name="近藤 礼(KONDO Rei)" initials="近藤" userId="S::ReiKondo@digital.go.jp::e8098cef-d800-4699-a2a1-b9c65a5db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C78AB-9CC0-43B7-B2C5-187F3F32E75F}" v="14" vWet="15" dt="2023-12-20T04:06:03.233"/>
    <p1510:client id="{22F9BA55-E712-4FFE-B232-5D6727683C38}" v="311" dt="2023-12-19T04:28:38.247"/>
    <p1510:client id="{361E7A53-2691-4D47-AD7C-F9D0FD2D5FD4}" v="444" dt="2023-12-20T01:04:47.972"/>
    <p1510:client id="{508CBCC4-2B39-4000-8DEC-8BD1EEFEAA95}" vWet="2" dt="2023-12-20T02:56:07.390"/>
    <p1510:client id="{532CD751-761E-43FB-81CE-418CDA5CED8F}" v="38" dt="2023-12-19T07:20:13.837"/>
    <p1510:client id="{6244C24F-39EB-4F1A-8F4C-A11A6DFBDBF2}" v="16" dt="2023-12-20T04:06:05.708"/>
    <p1510:client id="{B96A9B53-AC1E-455D-9B5F-126DD8292438}" vWet="2" dt="2023-12-19T04:29:31.939"/>
    <p1510:client id="{BCC0E19B-C616-4E89-AC64-4DFAE4B74004}" v="513" dt="2023-12-19T04:29:52.0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秋田 剛(AKITA Tsuyoshi)" userId="50debd9f-cc24-4863-9461-377e13254310" providerId="ADAL" clId="{6244C24F-39EB-4F1A-8F4C-A11A6DFBDBF2}"/>
    <pc:docChg chg="modSld">
      <pc:chgData name="秋田 剛(AKITA Tsuyoshi)" userId="50debd9f-cc24-4863-9461-377e13254310" providerId="ADAL" clId="{6244C24F-39EB-4F1A-8F4C-A11A6DFBDBF2}" dt="2023-12-20T04:06:05.707" v="11"/>
      <pc:docMkLst>
        <pc:docMk/>
      </pc:docMkLst>
      <pc:sldChg chg="modSp mod">
        <pc:chgData name="秋田 剛(AKITA Tsuyoshi)" userId="50debd9f-cc24-4863-9461-377e13254310" providerId="ADAL" clId="{6244C24F-39EB-4F1A-8F4C-A11A6DFBDBF2}" dt="2023-12-20T04:06:05.707" v="11"/>
        <pc:sldMkLst>
          <pc:docMk/>
          <pc:sldMk cId="2074154784" sldId="2147474949"/>
        </pc:sldMkLst>
        <pc:spChg chg="mod">
          <ac:chgData name="秋田 剛(AKITA Tsuyoshi)" userId="50debd9f-cc24-4863-9461-377e13254310" providerId="ADAL" clId="{6244C24F-39EB-4F1A-8F4C-A11A6DFBDBF2}" dt="2023-12-20T04:06:05.707" v="11"/>
          <ac:spMkLst>
            <pc:docMk/>
            <pc:sldMk cId="2074154784" sldId="2147474949"/>
            <ac:spMk id="10" creationId="{A0BEB361-3EFC-FC61-063C-ACE14A514BC9}"/>
          </ac:spMkLst>
        </pc:spChg>
      </pc:sldChg>
      <pc:sldChg chg="modSp mod">
        <pc:chgData name="秋田 剛(AKITA Tsuyoshi)" userId="50debd9f-cc24-4863-9461-377e13254310" providerId="ADAL" clId="{6244C24F-39EB-4F1A-8F4C-A11A6DFBDBF2}" dt="2023-12-20T02:56:42.600" v="7"/>
        <pc:sldMkLst>
          <pc:docMk/>
          <pc:sldMk cId="507266605" sldId="2147474957"/>
        </pc:sldMkLst>
        <pc:spChg chg="mod">
          <ac:chgData name="秋田 剛(AKITA Tsuyoshi)" userId="50debd9f-cc24-4863-9461-377e13254310" providerId="ADAL" clId="{6244C24F-39EB-4F1A-8F4C-A11A6DFBDBF2}" dt="2023-12-20T02:56:42.600" v="7"/>
          <ac:spMkLst>
            <pc:docMk/>
            <pc:sldMk cId="507266605" sldId="2147474957"/>
            <ac:spMk id="20" creationId="{5B9AED37-4750-51AC-EAB6-7BC556D0E4A7}"/>
          </ac:spMkLst>
        </pc:spChg>
      </pc:sldChg>
    </pc:docChg>
  </pc:docChgLst>
  <pc:docChgLst>
    <pc:chgData name="中村 竜人(NAKAMURA Tatsuto)" userId="700aa6ea-e4a3-4da3-8c61-e3d5e07b1b54" providerId="ADAL" clId="{080C78AB-9CC0-43B7-B2C5-187F3F32E75F}"/>
    <pc:docChg chg="custSel modSld delMainMaster">
      <pc:chgData name="中村 竜人(NAKAMURA Tatsuto)" userId="700aa6ea-e4a3-4da3-8c61-e3d5e07b1b54" providerId="ADAL" clId="{080C78AB-9CC0-43B7-B2C5-187F3F32E75F}" dt="2023-12-20T04:02:51.878" v="13" actId="20577"/>
      <pc:docMkLst>
        <pc:docMk/>
      </pc:docMkLst>
      <pc:sldChg chg="modSp mod">
        <pc:chgData name="中村 竜人(NAKAMURA Tatsuto)" userId="700aa6ea-e4a3-4da3-8c61-e3d5e07b1b54" providerId="ADAL" clId="{080C78AB-9CC0-43B7-B2C5-187F3F32E75F}" dt="2023-12-20T04:02:51.878" v="13" actId="20577"/>
        <pc:sldMkLst>
          <pc:docMk/>
          <pc:sldMk cId="507266605" sldId="2147474957"/>
        </pc:sldMkLst>
        <pc:spChg chg="mod">
          <ac:chgData name="中村 竜人(NAKAMURA Tatsuto)" userId="700aa6ea-e4a3-4da3-8c61-e3d5e07b1b54" providerId="ADAL" clId="{080C78AB-9CC0-43B7-B2C5-187F3F32E75F}" dt="2023-12-20T04:02:51.878" v="13" actId="20577"/>
          <ac:spMkLst>
            <pc:docMk/>
            <pc:sldMk cId="507266605" sldId="2147474957"/>
            <ac:spMk id="19" creationId="{4E1FE0F9-A0A2-7D8E-FDB1-7DA67C816C2B}"/>
          </ac:spMkLst>
        </pc:spChg>
      </pc:sldChg>
      <pc:sldChg chg="modSp mod">
        <pc:chgData name="中村 竜人(NAKAMURA Tatsuto)" userId="700aa6ea-e4a3-4da3-8c61-e3d5e07b1b54" providerId="ADAL" clId="{080C78AB-9CC0-43B7-B2C5-187F3F32E75F}" dt="2023-12-20T03:58:31.726" v="1" actId="20577"/>
        <pc:sldMkLst>
          <pc:docMk/>
          <pc:sldMk cId="3158851779" sldId="2147474962"/>
        </pc:sldMkLst>
        <pc:spChg chg="mod">
          <ac:chgData name="中村 竜人(NAKAMURA Tatsuto)" userId="700aa6ea-e4a3-4da3-8c61-e3d5e07b1b54" providerId="ADAL" clId="{080C78AB-9CC0-43B7-B2C5-187F3F32E75F}" dt="2023-12-20T03:58:31.726" v="1" actId="20577"/>
          <ac:spMkLst>
            <pc:docMk/>
            <pc:sldMk cId="3158851779" sldId="2147474962"/>
            <ac:spMk id="22" creationId="{C92DCD77-B265-5E99-A775-86EC9C453F1A}"/>
          </ac:spMkLst>
        </pc:spChg>
      </pc:sldChg>
      <pc:sldChg chg="mod modClrScheme chgLayout">
        <pc:chgData name="中村 竜人(NAKAMURA Tatsuto)" userId="700aa6ea-e4a3-4da3-8c61-e3d5e07b1b54" providerId="ADAL" clId="{080C78AB-9CC0-43B7-B2C5-187F3F32E75F}" dt="2023-12-20T02:56:04.290" v="0" actId="700"/>
        <pc:sldMkLst>
          <pc:docMk/>
          <pc:sldMk cId="3387553086" sldId="2147475006"/>
        </pc:sldMkLst>
      </pc:sldChg>
      <pc:sldMasterChg chg="del delSldLayout">
        <pc:chgData name="中村 竜人(NAKAMURA Tatsuto)" userId="700aa6ea-e4a3-4da3-8c61-e3d5e07b1b54" providerId="ADAL" clId="{080C78AB-9CC0-43B7-B2C5-187F3F32E75F}" dt="2023-12-20T02:56:04.290" v="0" actId="700"/>
        <pc:sldMasterMkLst>
          <pc:docMk/>
          <pc:sldMasterMk cId="24313976" sldId="2147483733"/>
        </pc:sldMasterMkLst>
        <pc:sldLayoutChg chg="del">
          <pc:chgData name="中村 竜人(NAKAMURA Tatsuto)" userId="700aa6ea-e4a3-4da3-8c61-e3d5e07b1b54" providerId="ADAL" clId="{080C78AB-9CC0-43B7-B2C5-187F3F32E75F}" dt="2023-12-20T02:56:04.290" v="0" actId="700"/>
          <pc:sldLayoutMkLst>
            <pc:docMk/>
            <pc:sldMasterMk cId="24313976" sldId="2147483733"/>
            <pc:sldLayoutMk cId="3205825411" sldId="2147483734"/>
          </pc:sldLayoutMkLst>
        </pc:sldLayoutChg>
        <pc:sldLayoutChg chg="del">
          <pc:chgData name="中村 竜人(NAKAMURA Tatsuto)" userId="700aa6ea-e4a3-4da3-8c61-e3d5e07b1b54" providerId="ADAL" clId="{080C78AB-9CC0-43B7-B2C5-187F3F32E75F}" dt="2023-12-20T02:56:04.290" v="0" actId="700"/>
          <pc:sldLayoutMkLst>
            <pc:docMk/>
            <pc:sldMasterMk cId="24313976" sldId="2147483733"/>
            <pc:sldLayoutMk cId="4050172599" sldId="2147483735"/>
          </pc:sldLayoutMkLst>
        </pc:sldLayoutChg>
        <pc:sldLayoutChg chg="del">
          <pc:chgData name="中村 竜人(NAKAMURA Tatsuto)" userId="700aa6ea-e4a3-4da3-8c61-e3d5e07b1b54" providerId="ADAL" clId="{080C78AB-9CC0-43B7-B2C5-187F3F32E75F}" dt="2023-12-20T02:56:04.290" v="0" actId="700"/>
          <pc:sldLayoutMkLst>
            <pc:docMk/>
            <pc:sldMasterMk cId="24313976" sldId="2147483733"/>
            <pc:sldLayoutMk cId="732521802" sldId="2147483736"/>
          </pc:sldLayoutMkLst>
        </pc:sldLayoutChg>
        <pc:sldLayoutChg chg="del">
          <pc:chgData name="中村 竜人(NAKAMURA Tatsuto)" userId="700aa6ea-e4a3-4da3-8c61-e3d5e07b1b54" providerId="ADAL" clId="{080C78AB-9CC0-43B7-B2C5-187F3F32E75F}" dt="2023-12-20T02:56:04.290" v="0" actId="700"/>
          <pc:sldLayoutMkLst>
            <pc:docMk/>
            <pc:sldMasterMk cId="24313976" sldId="2147483733"/>
            <pc:sldLayoutMk cId="2480874338" sldId="2147483737"/>
          </pc:sldLayoutMkLst>
        </pc:sldLayoutChg>
      </pc:sldMasterChg>
    </pc:docChg>
  </pc:docChgLst>
  <pc:docChgLst>
    <pc:chgData name="石井 寿樹(ISHII Toshiki)" userId="d041a5d6-14de-4fc0-bc58-38f66fea01c7" providerId="ADAL" clId="{7D65286F-2DC4-49CA-BD3D-B60F7574A57E}"/>
    <pc:docChg chg="modSld">
      <pc:chgData name="石井 寿樹(ISHII Toshiki)" userId="d041a5d6-14de-4fc0-bc58-38f66fea01c7" providerId="ADAL" clId="{7D65286F-2DC4-49CA-BD3D-B60F7574A57E}" dt="2023-12-20T04:26:56.877" v="0" actId="1076"/>
      <pc:docMkLst>
        <pc:docMk/>
      </pc:docMkLst>
      <pc:sldChg chg="modSp mod">
        <pc:chgData name="石井 寿樹(ISHII Toshiki)" userId="d041a5d6-14de-4fc0-bc58-38f66fea01c7" providerId="ADAL" clId="{7D65286F-2DC4-49CA-BD3D-B60F7574A57E}" dt="2023-12-20T04:26:56.877" v="0" actId="1076"/>
        <pc:sldMkLst>
          <pc:docMk/>
          <pc:sldMk cId="2659684800" sldId="2147474997"/>
        </pc:sldMkLst>
        <pc:spChg chg="mod">
          <ac:chgData name="石井 寿樹(ISHII Toshiki)" userId="d041a5d6-14de-4fc0-bc58-38f66fea01c7" providerId="ADAL" clId="{7D65286F-2DC4-49CA-BD3D-B60F7574A57E}" dt="2023-12-20T04:26:56.877" v="0" actId="1076"/>
          <ac:spMkLst>
            <pc:docMk/>
            <pc:sldMk cId="2659684800" sldId="2147474997"/>
            <ac:spMk id="3" creationId="{C8669671-7DBA-748A-5F58-A19F66CCE6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518" cy="495188"/>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8" cy="495188"/>
          </a:xfrm>
          <a:prstGeom prst="rect">
            <a:avLst/>
          </a:prstGeom>
        </p:spPr>
        <p:txBody>
          <a:bodyPr vert="horz" lIns="91425" tIns="45712" rIns="91425" bIns="45712" rtlCol="0"/>
          <a:lstStyle>
            <a:lvl1pPr algn="r">
              <a:defRPr sz="1200"/>
            </a:lvl1pPr>
          </a:lstStyle>
          <a:p>
            <a:fld id="{E5CCA2AB-CD81-439E-94AD-2E2ABD4827B2}" type="datetimeFigureOut">
              <a:rPr kumimoji="1" lang="ja-JP" altLang="en-US" smtClean="0"/>
              <a:t>2023/12/20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736" y="4749691"/>
            <a:ext cx="5389880" cy="388611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2"/>
            <a:ext cx="2919518" cy="495187"/>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8" cy="495187"/>
          </a:xfrm>
          <a:prstGeom prst="rect">
            <a:avLst/>
          </a:prstGeom>
        </p:spPr>
        <p:txBody>
          <a:bodyPr vert="horz" lIns="91425" tIns="45712" rIns="91425" bIns="45712" rtlCol="0" anchor="b"/>
          <a:lstStyle>
            <a:lvl1pPr algn="r">
              <a:defRPr sz="1200"/>
            </a:lvl1pPr>
          </a:lstStyle>
          <a:p>
            <a:fld id="{6A55E752-A46E-41FE-AC90-3182A891DC7B}" type="slidenum">
              <a:rPr kumimoji="1" lang="ja-JP" altLang="en-US" smtClean="0"/>
              <a:t>‹#›</a:t>
            </a:fld>
            <a:endParaRPr kumimoji="1" lang="ja-JP" altLang="en-US"/>
          </a:p>
        </p:txBody>
      </p:sp>
    </p:spTree>
    <p:extLst>
      <p:ext uri="{BB962C8B-B14F-4D97-AF65-F5344CB8AC3E}">
        <p14:creationId xmlns:p14="http://schemas.microsoft.com/office/powerpoint/2010/main" val="11551134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A55E752-A46E-41FE-AC90-3182A891DC7B}" type="slidenum">
              <a:rPr kumimoji="1" lang="ja-JP" altLang="en-US" smtClean="0"/>
              <a:t>3</a:t>
            </a:fld>
            <a:endParaRPr kumimoji="1" lang="ja-JP" altLang="en-US"/>
          </a:p>
        </p:txBody>
      </p:sp>
    </p:spTree>
    <p:extLst>
      <p:ext uri="{BB962C8B-B14F-4D97-AF65-F5344CB8AC3E}">
        <p14:creationId xmlns:p14="http://schemas.microsoft.com/office/powerpoint/2010/main" val="407412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54451" rtl="0" eaLnBrk="1" fontAlgn="auto" latinLnBrk="0" hangingPunct="1">
              <a:lnSpc>
                <a:spcPct val="100000"/>
              </a:lnSpc>
              <a:spcBef>
                <a:spcPts val="0"/>
              </a:spcBef>
              <a:spcAft>
                <a:spcPts val="0"/>
              </a:spcAft>
              <a:buClrTx/>
              <a:buSzTx/>
              <a:buFontTx/>
              <a:buNone/>
              <a:tabLst/>
              <a:defRPr/>
            </a:pPr>
            <a:fld id="{6A55E752-A46E-41FE-AC90-3182A891DC7B}" type="slidenum">
              <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4451"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1448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A55E752-A46E-41FE-AC90-3182A891DC7B}" type="slidenum">
              <a:rPr kumimoji="1" lang="ja-JP" altLang="en-US" smtClean="0"/>
              <a:t>8</a:t>
            </a:fld>
            <a:endParaRPr kumimoji="1" lang="ja-JP" altLang="en-US"/>
          </a:p>
        </p:txBody>
      </p:sp>
    </p:spTree>
    <p:extLst>
      <p:ext uri="{BB962C8B-B14F-4D97-AF65-F5344CB8AC3E}">
        <p14:creationId xmlns:p14="http://schemas.microsoft.com/office/powerpoint/2010/main" val="240726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5E752-A46E-41FE-AC90-3182A891DC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22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5E752-A46E-41FE-AC90-3182A891DC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850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5E752-A46E-41FE-AC90-3182A891DC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840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9C58B-A7A3-26FF-BECB-75C7BE1F21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BBD385-9256-F7B1-3649-728584F5DE0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AA984D-9F2E-462F-ADFB-8A19A7A3490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475F782-C8B6-5218-EE09-365BF44C15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CAC8F-0F04-ACAC-2461-0BA20DDAF042}"/>
              </a:ext>
            </a:extLst>
          </p:cNvPr>
          <p:cNvSpPr>
            <a:spLocks noGrp="1"/>
          </p:cNvSpPr>
          <p:nvPr>
            <p:ph type="sldNum" sz="quarter" idx="12"/>
          </p:nvPr>
        </p:nvSpPr>
        <p:spPr/>
        <p:txBody>
          <a:bodyPr/>
          <a:lstStyle/>
          <a:p>
            <a:fld id="{DAD97F66-FB23-40BA-9FFD-FB9D1A04A7F7}" type="slidenum">
              <a:rPr kumimoji="1" lang="ja-JP" altLang="en-US" smtClean="0"/>
              <a:t>‹#›</a:t>
            </a:fld>
            <a:endParaRPr kumimoji="1" lang="ja-JP" altLang="en-US"/>
          </a:p>
        </p:txBody>
      </p:sp>
    </p:spTree>
    <p:extLst>
      <p:ext uri="{BB962C8B-B14F-4D97-AF65-F5344CB8AC3E}">
        <p14:creationId xmlns:p14="http://schemas.microsoft.com/office/powerpoint/2010/main" val="128038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FFB7BD47-1D1A-4FBF-21C9-B90EFFAD5296}"/>
              </a:ext>
            </a:extLst>
          </p:cNvPr>
          <p:cNvSpPr txBox="1">
            <a:spLocks/>
          </p:cNvSpPr>
          <p:nvPr userDrawn="1"/>
        </p:nvSpPr>
        <p:spPr>
          <a:xfrm>
            <a:off x="11404310" y="6367301"/>
            <a:ext cx="447423" cy="365125"/>
          </a:xfrm>
          <a:prstGeom prst="rect">
            <a:avLst/>
          </a:prstGeom>
        </p:spPr>
        <p:txBody>
          <a:bodyPr vert="horz" lIns="91440" tIns="45720" rIns="0" bIns="4572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2DECC-888D-4484-8ACD-C6BF8B24BC79}" type="slidenum">
              <a:rPr lang="ja-JP" altLang="en-US" smtClean="0"/>
              <a:pPr/>
              <a:t>‹#›</a:t>
            </a:fld>
            <a:endParaRPr lang="ja-JP" altLang="en-US"/>
          </a:p>
        </p:txBody>
      </p:sp>
    </p:spTree>
    <p:extLst>
      <p:ext uri="{BB962C8B-B14F-4D97-AF65-F5344CB8AC3E}">
        <p14:creationId xmlns:p14="http://schemas.microsoft.com/office/powerpoint/2010/main" val="296242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4BD190F-A0E1-F8F1-3A14-5A8D90F099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タイトル 1">
            <a:extLst>
              <a:ext uri="{FF2B5EF4-FFF2-40B4-BE49-F238E27FC236}">
                <a16:creationId xmlns:a16="http://schemas.microsoft.com/office/drawing/2014/main" id="{AF44225E-FBB7-0ACE-F1CA-475ED7D01B15}"/>
              </a:ext>
            </a:extLst>
          </p:cNvPr>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8" name="サブタイトル 2">
            <a:extLst>
              <a:ext uri="{FF2B5EF4-FFF2-40B4-BE49-F238E27FC236}">
                <a16:creationId xmlns:a16="http://schemas.microsoft.com/office/drawing/2014/main" id="{3FA2B06F-45DD-56D7-7D5F-E1A8C24B17E1}"/>
              </a:ext>
            </a:extLst>
          </p:cNvPr>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9" name="テキスト プレースホルダー 10">
            <a:extLst>
              <a:ext uri="{FF2B5EF4-FFF2-40B4-BE49-F238E27FC236}">
                <a16:creationId xmlns:a16="http://schemas.microsoft.com/office/drawing/2014/main" id="{85C505C8-6017-DEFC-E433-7F01AEC9F0EB}"/>
              </a:ext>
            </a:extLst>
          </p:cNvPr>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10" name="テキスト プレースホルダー 4">
            <a:extLst>
              <a:ext uri="{FF2B5EF4-FFF2-40B4-BE49-F238E27FC236}">
                <a16:creationId xmlns:a16="http://schemas.microsoft.com/office/drawing/2014/main" id="{36C3FEEF-CE79-20E7-5857-8B25DBDF20A5}"/>
              </a:ext>
            </a:extLst>
          </p:cNvPr>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41158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chemeClr val="bg2"/>
        </a:solidFill>
        <a:effectLst/>
      </p:bgPr>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07D5ECDA-18F9-61A4-A269-00EB16F07FF3}"/>
              </a:ext>
            </a:extLst>
          </p:cNvPr>
          <p:cNvSpPr>
            <a:spLocks noGrp="1"/>
          </p:cNvSpPr>
          <p:nvPr>
            <p:ph type="sldNum" sz="quarter" idx="4"/>
          </p:nvPr>
        </p:nvSpPr>
        <p:spPr>
          <a:xfrm>
            <a:off x="11404311" y="6367301"/>
            <a:ext cx="451139"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7" name="タイトル 1">
            <a:extLst>
              <a:ext uri="{FF2B5EF4-FFF2-40B4-BE49-F238E27FC236}">
                <a16:creationId xmlns:a16="http://schemas.microsoft.com/office/drawing/2014/main" id="{CF8A8674-F831-CA34-0AC3-9C38DF603185}"/>
              </a:ext>
            </a:extLst>
          </p:cNvPr>
          <p:cNvSpPr>
            <a:spLocks noGrp="1"/>
          </p:cNvSpPr>
          <p:nvPr>
            <p:ph type="ctrTitle" hasCustomPrompt="1"/>
          </p:nvPr>
        </p:nvSpPr>
        <p:spPr>
          <a:xfrm>
            <a:off x="1416000" y="1989000"/>
            <a:ext cx="9720000" cy="1440000"/>
          </a:xfrm>
          <a:prstGeom prst="rect">
            <a:avLst/>
          </a:prstGeom>
        </p:spPr>
        <p:txBody>
          <a:bodyPr lIns="0" tIns="0" rIns="0" bIns="0" anchor="t"/>
          <a:lstStyle>
            <a:lvl1pPr algn="l">
              <a:lnSpc>
                <a:spcPct val="130000"/>
              </a:lnSpc>
              <a:spcAft>
                <a:spcPts val="600"/>
              </a:spcAft>
              <a:defRPr sz="3200" b="1">
                <a:latin typeface="Meiryo UI" panose="020B0604030504040204" pitchFamily="50" charset="-128"/>
                <a:ea typeface="Meiryo UI" panose="020B0604030504040204" pitchFamily="50" charset="-128"/>
              </a:defRPr>
            </a:lvl1pPr>
          </a:lstStyle>
          <a:p>
            <a:r>
              <a:rPr kumimoji="1" lang="ja-JP" altLang="en-US"/>
              <a:t>セクションタイトル</a:t>
            </a:r>
            <a:br>
              <a:rPr kumimoji="1" lang="en-SG" altLang="ja-JP"/>
            </a:br>
            <a:r>
              <a:rPr kumimoji="1" lang="ja-JP" altLang="en-US"/>
              <a:t>セクションタイトル</a:t>
            </a:r>
          </a:p>
        </p:txBody>
      </p:sp>
    </p:spTree>
    <p:extLst>
      <p:ext uri="{BB962C8B-B14F-4D97-AF65-F5344CB8AC3E}">
        <p14:creationId xmlns:p14="http://schemas.microsoft.com/office/powerpoint/2010/main" val="3864933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4588E3-5498-5ED3-B7DE-83D05E9757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487CE2-6AA0-7144-1C17-0C3544FFB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0CD69E-68F0-29A8-B74D-5B255D697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CE703B95-DD17-A0D7-32B4-AB7FDEFA8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2FA650-0DD9-1FAC-5B20-2602BF065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97F66-FB23-40BA-9FFD-FB9D1A04A7F7}" type="slidenum">
              <a:rPr kumimoji="1" lang="ja-JP" altLang="en-US" smtClean="0"/>
              <a:t>‹#›</a:t>
            </a:fld>
            <a:endParaRPr kumimoji="1" lang="ja-JP" altLang="en-US"/>
          </a:p>
        </p:txBody>
      </p:sp>
    </p:spTree>
    <p:extLst>
      <p:ext uri="{BB962C8B-B14F-4D97-AF65-F5344CB8AC3E}">
        <p14:creationId xmlns:p14="http://schemas.microsoft.com/office/powerpoint/2010/main" val="2225790360"/>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720" r:id="rId3"/>
    <p:sldLayoutId id="2147483721"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99FD0-9708-708B-4AA5-FF991573DF6E}"/>
              </a:ext>
            </a:extLst>
          </p:cNvPr>
          <p:cNvSpPr>
            <a:spLocks noGrp="1"/>
          </p:cNvSpPr>
          <p:nvPr>
            <p:ph type="ctrTitle"/>
          </p:nvPr>
        </p:nvSpPr>
        <p:spPr>
          <a:xfrm>
            <a:off x="1056000" y="2088650"/>
            <a:ext cx="10080000" cy="1340350"/>
          </a:xfrm>
        </p:spPr>
        <p:txBody>
          <a:bodyPr>
            <a:noAutofit/>
          </a:bodyPr>
          <a:lstStyle/>
          <a:p>
            <a:r>
              <a:rPr kumimoji="1" lang="en-US" altLang="ja-JP" sz="3600" b="1">
                <a:latin typeface="Meiryo UI" panose="020B0604030504040204" pitchFamily="50" charset="-128"/>
                <a:ea typeface="Meiryo UI" panose="020B0604030504040204" pitchFamily="50" charset="-128"/>
              </a:rPr>
              <a:t>AI</a:t>
            </a:r>
            <a:r>
              <a:rPr kumimoji="1" lang="ja-JP" altLang="en-US" sz="3600" b="1">
                <a:latin typeface="Meiryo UI" panose="020B0604030504040204" pitchFamily="50" charset="-128"/>
                <a:ea typeface="Meiryo UI" panose="020B0604030504040204" pitchFamily="50" charset="-128"/>
              </a:rPr>
              <a:t>時代の官民データの整備・連携に向けた</a:t>
            </a:r>
            <a:br>
              <a:rPr kumimoji="1" lang="en-US" altLang="ja-JP" sz="3600" b="1">
                <a:latin typeface="Meiryo UI" panose="020B0604030504040204" pitchFamily="50" charset="-128"/>
                <a:ea typeface="Meiryo UI" panose="020B0604030504040204" pitchFamily="50" charset="-128"/>
              </a:rPr>
            </a:br>
            <a:r>
              <a:rPr kumimoji="1" lang="ja-JP" altLang="en-US" sz="3600" b="1">
                <a:latin typeface="Meiryo UI" panose="020B0604030504040204" pitchFamily="50" charset="-128"/>
                <a:ea typeface="Meiryo UI" panose="020B0604030504040204" pitchFamily="50" charset="-128"/>
              </a:rPr>
              <a:t>アクションプラン</a:t>
            </a:r>
          </a:p>
        </p:txBody>
      </p:sp>
      <p:sp>
        <p:nvSpPr>
          <p:cNvPr id="5" name="字幕 4">
            <a:extLst>
              <a:ext uri="{FF2B5EF4-FFF2-40B4-BE49-F238E27FC236}">
                <a16:creationId xmlns:a16="http://schemas.microsoft.com/office/drawing/2014/main" id="{0E4EC0B3-7B76-7D1B-FF52-8171790C4168}"/>
              </a:ext>
            </a:extLst>
          </p:cNvPr>
          <p:cNvSpPr>
            <a:spLocks noGrp="1"/>
          </p:cNvSpPr>
          <p:nvPr>
            <p:ph type="subTitle" idx="1"/>
          </p:nvPr>
        </p:nvSpPr>
        <p:spPr/>
        <p:txBody>
          <a:bodyPr/>
          <a:lstStyle/>
          <a:p>
            <a:r>
              <a:rPr kumimoji="1" lang="en-US" altLang="ja-JP">
                <a:latin typeface="Meiryo UI" panose="020B0604030504040204" pitchFamily="50" charset="-128"/>
                <a:ea typeface="Meiryo UI" panose="020B0604030504040204" pitchFamily="50" charset="-128"/>
              </a:rPr>
              <a:t>2023</a:t>
            </a:r>
            <a:r>
              <a:rPr lang="en-US" altLang="ja-JP">
                <a:latin typeface="Meiryo UI" panose="020B0604030504040204" pitchFamily="50" charset="-128"/>
                <a:ea typeface="Meiryo UI" panose="020B0604030504040204" pitchFamily="50" charset="-128"/>
              </a:rPr>
              <a:t>/12/20</a:t>
            </a:r>
            <a:endParaRPr kumimoji="1" lang="ja-JP" altLang="en-US">
              <a:latin typeface="Meiryo UI" panose="020B0604030504040204" pitchFamily="50" charset="-128"/>
              <a:ea typeface="Meiryo UI" panose="020B0604030504040204" pitchFamily="50" charset="-128"/>
            </a:endParaRPr>
          </a:p>
          <a:p>
            <a:endParaRPr lang="ja-JP" altLang="en-US">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3D798CB3-C246-D074-6DF9-525B44953207}"/>
              </a:ext>
            </a:extLst>
          </p:cNvPr>
          <p:cNvSpPr>
            <a:spLocks noGrp="1"/>
          </p:cNvSpPr>
          <p:nvPr>
            <p:ph type="body" sz="quarter" idx="11"/>
          </p:nvPr>
        </p:nvSpPr>
        <p:spPr/>
        <p:txBody>
          <a:bodyPr/>
          <a:lstStyle/>
          <a:p>
            <a:r>
              <a:rPr lang="ja-JP" altLang="en-US">
                <a:latin typeface="Meiryo UI" panose="020B0604030504040204" pitchFamily="50" charset="-128"/>
                <a:ea typeface="Meiryo UI" panose="020B0604030504040204" pitchFamily="50" charset="-128"/>
              </a:rPr>
              <a:t>デジタル庁</a:t>
            </a:r>
          </a:p>
        </p:txBody>
      </p:sp>
    </p:spTree>
    <p:extLst>
      <p:ext uri="{BB962C8B-B14F-4D97-AF65-F5344CB8AC3E}">
        <p14:creationId xmlns:p14="http://schemas.microsoft.com/office/powerpoint/2010/main" val="52623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8F55025-2541-3D03-5784-B46064D941F4}"/>
              </a:ext>
            </a:extLst>
          </p:cNvPr>
          <p:cNvSpPr/>
          <p:nvPr/>
        </p:nvSpPr>
        <p:spPr>
          <a:xfrm>
            <a:off x="331596" y="1077469"/>
            <a:ext cx="11528809" cy="1106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国際データガバナンス形成における日本のリーダーシップに向け、有機的に国内の</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推進および企業の経営戦略上のニーズと連動していく観点から、データガバナンスに関する産学官連携を強力に推し進めるために、国内ステークホルダーとの連携が必要。</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DFFT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要諦は、様々な分野間及び各分野における各国間のデータ越境移転に関する政策調整の進展のために、各国の異なる制度間の相互運用性向上や技術活用を推進すること。長期的な相互運用性、データ共有・アクセスの共通手段、インフラの構築を実現するために、</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DFFT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に関する国際協力やプロジェクトの実施継続性を確保することが必要。</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EAB72B42-75BE-BB51-0942-B5D0108C39DC}"/>
              </a:ext>
            </a:extLst>
          </p:cNvPr>
          <p:cNvSpPr/>
          <p:nvPr/>
        </p:nvSpPr>
        <p:spPr>
          <a:xfrm>
            <a:off x="331596" y="2600737"/>
            <a:ext cx="4419703" cy="3469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DFFT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具体化のさらなる推進のため、本アクションプランを念頭に、国内外ステークホルダーと連携・協調すべく定期的に意見交換できる場を持ち、</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）で議論されるための国際データガバナンスやデータ利活用に係る課題を洗い出す。</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プライバシーやセキュリティ、知的財産権に関する信頼を確保しながら、ビジネスや社会課題の解決に有益なデータが国境を意識することなく自由に行き来するデータ流通の促進を目指し、多数国間でのデータガバナンスに関する協力や技術活用等の推進のため、</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OECD</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における</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の体制強化とアジア連携を強力に進める。また、</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に対して、</a:t>
            </a:r>
            <a:r>
              <a:rPr kumimoji="1" lang="en-US" altLang="ja-JP" sz="1200"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i</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を踏まえた課題やプロジェクトを提案し、</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国間定期協議の場などでも、データの越境移転における課題を踏まえた具体的協力を推進する。</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ⅱ</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に関する初期プロジェクトとして、国内外ステークホルダーのニーズも踏まえ、データの越境移転に関する規制や措置の透明性の向上の取組実施に向け、関係各国、国際機関へ働きかける。</a:t>
            </a:r>
          </a:p>
        </p:txBody>
      </p:sp>
      <p:sp>
        <p:nvSpPr>
          <p:cNvPr id="34" name="四角形: 角を丸くする 33">
            <a:extLst>
              <a:ext uri="{FF2B5EF4-FFF2-40B4-BE49-F238E27FC236}">
                <a16:creationId xmlns:a16="http://schemas.microsoft.com/office/drawing/2014/main" id="{92DC3518-2BAD-7BAE-9AC2-28891B37DBF6}"/>
              </a:ext>
            </a:extLst>
          </p:cNvPr>
          <p:cNvSpPr/>
          <p:nvPr/>
        </p:nvSpPr>
        <p:spPr>
          <a:xfrm>
            <a:off x="8629770" y="2536057"/>
            <a:ext cx="3261704" cy="2105159"/>
          </a:xfrm>
          <a:prstGeom prst="roundRect">
            <a:avLst>
              <a:gd name="adj" fmla="val 4403"/>
            </a:avLst>
          </a:prstGeom>
          <a:solidFill>
            <a:sysClr val="window" lastClr="FFFFFF"/>
          </a:solidFill>
          <a:ln w="9525" cap="rnd" cmpd="sng" algn="ctr">
            <a:solidFill>
              <a:sysClr val="window" lastClr="FFFFFF">
                <a:lumMod val="75000"/>
              </a:sysClr>
            </a:solidFill>
            <a:prstDash val="solid"/>
            <a:round/>
            <a:headEnd type="none" w="med" len="med"/>
            <a:tailEnd type="none" w="med" len="med"/>
          </a:ln>
          <a:effectLst>
            <a:glow rad="228600">
              <a:srgbClr val="F14124">
                <a:satMod val="175000"/>
                <a:alpha val="40000"/>
              </a:srgb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Trebuchet MS"/>
              <a:ea typeface="Meiryo UI"/>
              <a:cs typeface="+mn-cs"/>
            </a:endParaRPr>
          </a:p>
        </p:txBody>
      </p:sp>
      <p:sp>
        <p:nvSpPr>
          <p:cNvPr id="35" name="四角形: 角を丸くする 34">
            <a:extLst>
              <a:ext uri="{FF2B5EF4-FFF2-40B4-BE49-F238E27FC236}">
                <a16:creationId xmlns:a16="http://schemas.microsoft.com/office/drawing/2014/main" id="{BCA8E697-2631-E962-E11D-0E91EC3B6EDB}"/>
              </a:ext>
            </a:extLst>
          </p:cNvPr>
          <p:cNvSpPr/>
          <p:nvPr/>
        </p:nvSpPr>
        <p:spPr>
          <a:xfrm>
            <a:off x="5028239" y="2536057"/>
            <a:ext cx="3261704" cy="2105159"/>
          </a:xfrm>
          <a:prstGeom prst="roundRect">
            <a:avLst>
              <a:gd name="adj" fmla="val 4403"/>
            </a:avLst>
          </a:prstGeom>
          <a:solidFill>
            <a:sysClr val="window" lastClr="FFFFFF"/>
          </a:solidFill>
          <a:ln w="12700" cap="rnd" cmpd="sng" algn="ctr">
            <a:solidFill>
              <a:sysClr val="window" lastClr="FFFFFF">
                <a:lumMod val="75000"/>
              </a:sysClr>
            </a:solidFill>
            <a:prstDash val="solid"/>
            <a:round/>
            <a:headEnd type="none" w="med" len="med"/>
            <a:tailEnd type="none" w="med" len="med"/>
          </a:ln>
          <a:effectLst>
            <a:glow rad="228600">
              <a:srgbClr val="4E67C8">
                <a:satMod val="175000"/>
                <a:alpha val="40000"/>
              </a:srgb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Trebuchet MS"/>
              <a:ea typeface="Meiryo UI"/>
              <a:cs typeface="+mn-cs"/>
            </a:endParaRPr>
          </a:p>
        </p:txBody>
      </p:sp>
      <p:sp>
        <p:nvSpPr>
          <p:cNvPr id="36" name="テキスト ボックス 35">
            <a:extLst>
              <a:ext uri="{FF2B5EF4-FFF2-40B4-BE49-F238E27FC236}">
                <a16:creationId xmlns:a16="http://schemas.microsoft.com/office/drawing/2014/main" id="{CC7C8945-FD03-A9B6-D191-C8732E1000FB}"/>
              </a:ext>
            </a:extLst>
          </p:cNvPr>
          <p:cNvSpPr txBox="1"/>
          <p:nvPr/>
        </p:nvSpPr>
        <p:spPr>
          <a:xfrm>
            <a:off x="9790789" y="2348489"/>
            <a:ext cx="904036" cy="290015"/>
          </a:xfrm>
          <a:prstGeom prst="rect">
            <a:avLst/>
          </a:prstGeom>
          <a:solidFill>
            <a:sysClr val="window" lastClr="FFFFFF"/>
          </a:solidFill>
          <a:ln w="9525"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black"/>
                </a:solidFill>
                <a:effectLst/>
                <a:uLnTx/>
                <a:uFillTx/>
                <a:latin typeface="Trebuchet MS"/>
                <a:ea typeface="Meiryo UI"/>
                <a:cs typeface="+mn-cs"/>
              </a:rPr>
              <a:t>国際</a:t>
            </a:r>
          </a:p>
        </p:txBody>
      </p:sp>
      <p:sp>
        <p:nvSpPr>
          <p:cNvPr id="37" name="テキスト ボックス 36">
            <a:extLst>
              <a:ext uri="{FF2B5EF4-FFF2-40B4-BE49-F238E27FC236}">
                <a16:creationId xmlns:a16="http://schemas.microsoft.com/office/drawing/2014/main" id="{AFAD3E89-FE16-3D30-1DE5-A40A9F8B9A65}"/>
              </a:ext>
            </a:extLst>
          </p:cNvPr>
          <p:cNvSpPr txBox="1"/>
          <p:nvPr/>
        </p:nvSpPr>
        <p:spPr>
          <a:xfrm>
            <a:off x="6226537" y="2345426"/>
            <a:ext cx="853247" cy="290015"/>
          </a:xfrm>
          <a:prstGeom prst="rect">
            <a:avLst/>
          </a:prstGeom>
          <a:solidFill>
            <a:sysClr val="window" lastClr="FFFFFF"/>
          </a:solidFill>
          <a:ln w="9525"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252020"/>
                </a:solidFill>
                <a:effectLst/>
                <a:uLnTx/>
                <a:uFillTx/>
                <a:latin typeface="Trebuchet MS"/>
                <a:ea typeface="Meiryo UI"/>
                <a:cs typeface="+mn-cs"/>
              </a:rPr>
              <a:t>国内</a:t>
            </a:r>
          </a:p>
        </p:txBody>
      </p:sp>
      <p:grpSp>
        <p:nvGrpSpPr>
          <p:cNvPr id="38" name="グループ化 37">
            <a:extLst>
              <a:ext uri="{FF2B5EF4-FFF2-40B4-BE49-F238E27FC236}">
                <a16:creationId xmlns:a16="http://schemas.microsoft.com/office/drawing/2014/main" id="{F0437732-B46D-2FD4-62E2-FF7A115F34F7}"/>
              </a:ext>
            </a:extLst>
          </p:cNvPr>
          <p:cNvGrpSpPr/>
          <p:nvPr/>
        </p:nvGrpSpPr>
        <p:grpSpPr>
          <a:xfrm>
            <a:off x="5118203" y="2826072"/>
            <a:ext cx="2712967" cy="1607051"/>
            <a:chOff x="764008" y="2669879"/>
            <a:chExt cx="5590809" cy="3311767"/>
          </a:xfrm>
        </p:grpSpPr>
        <p:sp>
          <p:nvSpPr>
            <p:cNvPr id="39" name="四角形: 角を丸くする 38">
              <a:extLst>
                <a:ext uri="{FF2B5EF4-FFF2-40B4-BE49-F238E27FC236}">
                  <a16:creationId xmlns:a16="http://schemas.microsoft.com/office/drawing/2014/main" id="{9BC6E406-5208-402D-DBED-745400A39FB7}"/>
                </a:ext>
              </a:extLst>
            </p:cNvPr>
            <p:cNvSpPr/>
            <p:nvPr/>
          </p:nvSpPr>
          <p:spPr>
            <a:xfrm>
              <a:off x="764008" y="4054774"/>
              <a:ext cx="2483882" cy="1091316"/>
            </a:xfrm>
            <a:prstGeom prst="roundRect">
              <a:avLst>
                <a:gd name="adj" fmla="val 50000"/>
              </a:avLst>
            </a:prstGeom>
            <a:solidFill>
              <a:srgbClr val="5ECCF3">
                <a:lumMod val="60000"/>
                <a:lumOff val="40000"/>
              </a:srgbClr>
            </a:solidFill>
            <a:ln w="3810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Trebuchet MS"/>
                  <a:ea typeface="Meiryo UI"/>
                  <a:cs typeface="+mn-cs"/>
                </a:rPr>
                <a:t>大学</a:t>
              </a:r>
              <a:endParaRPr kumimoji="0" lang="en-US" altLang="ja-JP" sz="1400" b="1" i="0" u="none" strike="noStrike" kern="0" cap="none" spc="0" normalizeH="0" baseline="0" noProof="0">
                <a:ln>
                  <a:noFill/>
                </a:ln>
                <a:solidFill>
                  <a:prstClr val="black"/>
                </a:solidFill>
                <a:effectLst/>
                <a:uLnTx/>
                <a:uFillTx/>
                <a:latin typeface="Trebuchet MS"/>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Trebuchet MS"/>
                  <a:ea typeface="Meiryo UI"/>
                  <a:cs typeface="+mn-cs"/>
                </a:rPr>
                <a:t>研究機関</a:t>
              </a:r>
            </a:p>
          </p:txBody>
        </p:sp>
        <p:sp>
          <p:nvSpPr>
            <p:cNvPr id="40" name="四角形: 角を丸くする 39">
              <a:extLst>
                <a:ext uri="{FF2B5EF4-FFF2-40B4-BE49-F238E27FC236}">
                  <a16:creationId xmlns:a16="http://schemas.microsoft.com/office/drawing/2014/main" id="{6BED1954-39C1-D556-4423-D5F9FE889B5B}"/>
                </a:ext>
              </a:extLst>
            </p:cNvPr>
            <p:cNvSpPr/>
            <p:nvPr/>
          </p:nvSpPr>
          <p:spPr>
            <a:xfrm>
              <a:off x="3580900" y="2669879"/>
              <a:ext cx="2483881" cy="1096632"/>
            </a:xfrm>
            <a:prstGeom prst="roundRect">
              <a:avLst>
                <a:gd name="adj" fmla="val 50000"/>
              </a:avLst>
            </a:prstGeom>
            <a:solidFill>
              <a:srgbClr val="B4DCFA">
                <a:lumMod val="75000"/>
              </a:srgbClr>
            </a:solidFill>
            <a:ln w="3810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Trebuchet MS"/>
                  <a:ea typeface="Meiryo UI"/>
                  <a:cs typeface="+mn-cs"/>
                </a:rPr>
                <a:t>民間企業</a:t>
              </a:r>
            </a:p>
          </p:txBody>
        </p:sp>
        <p:sp>
          <p:nvSpPr>
            <p:cNvPr id="41" name="四角形: 角を丸くする 40">
              <a:extLst>
                <a:ext uri="{FF2B5EF4-FFF2-40B4-BE49-F238E27FC236}">
                  <a16:creationId xmlns:a16="http://schemas.microsoft.com/office/drawing/2014/main" id="{FA7613C2-B84A-05DA-5784-E10FA3072D9E}"/>
                </a:ext>
              </a:extLst>
            </p:cNvPr>
            <p:cNvSpPr/>
            <p:nvPr/>
          </p:nvSpPr>
          <p:spPr>
            <a:xfrm>
              <a:off x="3870936" y="4871488"/>
              <a:ext cx="2483881" cy="1110158"/>
            </a:xfrm>
            <a:prstGeom prst="roundRect">
              <a:avLst>
                <a:gd name="adj" fmla="val 50000"/>
              </a:avLst>
            </a:prstGeom>
            <a:solidFill>
              <a:srgbClr val="5ECCF3">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Trebuchet MS"/>
                  <a:ea typeface="Meiryo UI"/>
                  <a:cs typeface="+mn-cs"/>
                </a:rPr>
                <a:t>官公庁</a:t>
              </a:r>
            </a:p>
          </p:txBody>
        </p:sp>
        <p:grpSp>
          <p:nvGrpSpPr>
            <p:cNvPr id="42" name="グループ化 41">
              <a:extLst>
                <a:ext uri="{FF2B5EF4-FFF2-40B4-BE49-F238E27FC236}">
                  <a16:creationId xmlns:a16="http://schemas.microsoft.com/office/drawing/2014/main" id="{446DDD5E-F256-8EF0-3FBF-E6D52966896C}"/>
                </a:ext>
              </a:extLst>
            </p:cNvPr>
            <p:cNvGrpSpPr/>
            <p:nvPr/>
          </p:nvGrpSpPr>
          <p:grpSpPr>
            <a:xfrm>
              <a:off x="2180591" y="2848755"/>
              <a:ext cx="2995364" cy="2995367"/>
              <a:chOff x="2496124" y="2764982"/>
              <a:chExt cx="2301265" cy="2301267"/>
            </a:xfrm>
            <a:solidFill>
              <a:sysClr val="window" lastClr="FFFFFF">
                <a:lumMod val="50000"/>
              </a:sysClr>
            </a:solidFill>
          </p:grpSpPr>
          <p:pic>
            <p:nvPicPr>
              <p:cNvPr id="43" name="グラフィックス 42" descr="環状の矢印 単色塗りつぶし">
                <a:extLst>
                  <a:ext uri="{FF2B5EF4-FFF2-40B4-BE49-F238E27FC236}">
                    <a16:creationId xmlns:a16="http://schemas.microsoft.com/office/drawing/2014/main" id="{29F7E1C6-D5FC-86B8-DA2B-49AD1820E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6124" y="2764982"/>
                <a:ext cx="2301265" cy="2301267"/>
              </a:xfrm>
              <a:prstGeom prst="rect">
                <a:avLst/>
              </a:prstGeom>
            </p:spPr>
          </p:pic>
          <p:pic>
            <p:nvPicPr>
              <p:cNvPr id="44" name="グラフィックス 43" descr="環状の矢印 単色塗りつぶし">
                <a:extLst>
                  <a:ext uri="{FF2B5EF4-FFF2-40B4-BE49-F238E27FC236}">
                    <a16:creationId xmlns:a16="http://schemas.microsoft.com/office/drawing/2014/main" id="{18280363-D796-5E96-24DD-6699A124EA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2961130" y="3204917"/>
                <a:ext cx="1397800" cy="1391874"/>
              </a:xfrm>
              <a:prstGeom prst="rect">
                <a:avLst/>
              </a:prstGeom>
            </p:spPr>
          </p:pic>
        </p:grpSp>
      </p:grpSp>
      <p:sp>
        <p:nvSpPr>
          <p:cNvPr id="45" name="矢印: 右 44">
            <a:extLst>
              <a:ext uri="{FF2B5EF4-FFF2-40B4-BE49-F238E27FC236}">
                <a16:creationId xmlns:a16="http://schemas.microsoft.com/office/drawing/2014/main" id="{3BF5BFF9-890E-4943-3897-B280BF7F0A89}"/>
              </a:ext>
            </a:extLst>
          </p:cNvPr>
          <p:cNvSpPr/>
          <p:nvPr/>
        </p:nvSpPr>
        <p:spPr>
          <a:xfrm>
            <a:off x="7519296" y="3098773"/>
            <a:ext cx="1338792" cy="1052705"/>
          </a:xfrm>
          <a:prstGeom prst="rightArrow">
            <a:avLst>
              <a:gd name="adj1" fmla="val 50000"/>
              <a:gd name="adj2" fmla="val 58840"/>
            </a:avLst>
          </a:prstGeom>
          <a:solidFill>
            <a:sysClr val="window" lastClr="FFFFFF">
              <a:lumMod val="65000"/>
            </a:sysClr>
          </a:solidFill>
          <a:ln w="9525" cap="rnd"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Trebuchet MS"/>
              <a:ea typeface="Meiryo UI"/>
              <a:cs typeface="+mn-cs"/>
            </a:endParaRPr>
          </a:p>
        </p:txBody>
      </p:sp>
      <p:sp>
        <p:nvSpPr>
          <p:cNvPr id="46" name="テキスト ボックス 45">
            <a:extLst>
              <a:ext uri="{FF2B5EF4-FFF2-40B4-BE49-F238E27FC236}">
                <a16:creationId xmlns:a16="http://schemas.microsoft.com/office/drawing/2014/main" id="{82087F84-4A09-EFE2-72CA-A2D6E7773C8C}"/>
              </a:ext>
            </a:extLst>
          </p:cNvPr>
          <p:cNvSpPr txBox="1"/>
          <p:nvPr/>
        </p:nvSpPr>
        <p:spPr>
          <a:xfrm>
            <a:off x="7659637" y="3498775"/>
            <a:ext cx="953237" cy="20118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252020"/>
                </a:solidFill>
                <a:effectLst>
                  <a:glow rad="127000">
                    <a:prstClr val="white">
                      <a:alpha val="85000"/>
                    </a:prstClr>
                  </a:glow>
                </a:effectLst>
                <a:uLnTx/>
                <a:uFillTx/>
                <a:latin typeface="Meiryo UI"/>
                <a:ea typeface="Meiryo UI"/>
                <a:cs typeface="+mn-cs"/>
              </a:rPr>
              <a:t>IAP</a:t>
            </a:r>
            <a:r>
              <a:rPr kumimoji="0" lang="ja-JP" altLang="en-US" sz="1400" b="1" i="0" u="none" strike="noStrike" kern="0" cap="none" spc="0" normalizeH="0" baseline="0" noProof="0">
                <a:ln>
                  <a:noFill/>
                </a:ln>
                <a:solidFill>
                  <a:srgbClr val="252020"/>
                </a:solidFill>
                <a:effectLst>
                  <a:glow rad="127000">
                    <a:prstClr val="white">
                      <a:alpha val="85000"/>
                    </a:prstClr>
                  </a:glow>
                </a:effectLst>
                <a:uLnTx/>
                <a:uFillTx/>
                <a:latin typeface="Meiryo UI"/>
                <a:ea typeface="Meiryo UI"/>
                <a:cs typeface="+mn-cs"/>
              </a:rPr>
              <a:t>で扱う</a:t>
            </a:r>
            <a:endParaRPr kumimoji="0" lang="en-US" altLang="ja-JP" sz="1400" b="1" i="0" u="none" strike="noStrike" kern="0" cap="none" spc="0" normalizeH="0" baseline="0" noProof="0">
              <a:ln>
                <a:noFill/>
              </a:ln>
              <a:solidFill>
                <a:srgbClr val="252020"/>
              </a:solidFill>
              <a:effectLst>
                <a:glow rad="127000">
                  <a:prstClr val="white">
                    <a:alpha val="85000"/>
                  </a:prstClr>
                </a:glow>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52020"/>
                </a:solidFill>
                <a:effectLst>
                  <a:glow rad="127000">
                    <a:prstClr val="white">
                      <a:alpha val="85000"/>
                    </a:prstClr>
                  </a:glow>
                </a:effectLst>
                <a:uLnTx/>
                <a:uFillTx/>
                <a:latin typeface="Meiryo UI"/>
                <a:ea typeface="Meiryo UI"/>
                <a:cs typeface="+mn-cs"/>
              </a:rPr>
              <a:t>プロジェクトの提案</a:t>
            </a:r>
          </a:p>
        </p:txBody>
      </p:sp>
      <p:sp>
        <p:nvSpPr>
          <p:cNvPr id="61" name="テキスト ボックス 60">
            <a:extLst>
              <a:ext uri="{FF2B5EF4-FFF2-40B4-BE49-F238E27FC236}">
                <a16:creationId xmlns:a16="http://schemas.microsoft.com/office/drawing/2014/main" id="{8CA51185-4E3A-7218-C8DB-43C39305350F}"/>
              </a:ext>
            </a:extLst>
          </p:cNvPr>
          <p:cNvSpPr txBox="1"/>
          <p:nvPr/>
        </p:nvSpPr>
        <p:spPr>
          <a:xfrm>
            <a:off x="8651226" y="4820549"/>
            <a:ext cx="32091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OECD</a:t>
            </a:r>
            <a:r>
              <a:rPr kumimoji="1" lang="ja-JP" altLang="en-US"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等国際機関の既存のデータに関する議論や多数国間政策調整を推進するため、これらの機関における既存の政府間ボードと、政府・非政府の政策担当者や専門家で構成されるプロジェクト</a:t>
            </a:r>
            <a:r>
              <a:rPr kumimoji="1" lang="en-US" altLang="ja-JP"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WG</a:t>
            </a:r>
            <a:r>
              <a:rPr kumimoji="1" lang="ja-JP" altLang="en-US"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Working Group</a:t>
            </a:r>
            <a:r>
              <a:rPr kumimoji="1" lang="ja-JP" altLang="en-US"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rPr>
              <a:t>）から構成</a:t>
            </a:r>
            <a:endParaRPr kumimoji="1" lang="en-US" altLang="ja-JP" sz="1200" b="0" i="0" u="none" strike="noStrike" kern="1200" cap="none" spc="0" normalizeH="0" baseline="0" noProof="0">
              <a:ln>
                <a:noFill/>
              </a:ln>
              <a:solidFill>
                <a:srgbClr val="252020"/>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1AB25969-E5DE-7C43-7A03-2A6CDA217AAA}"/>
              </a:ext>
            </a:extLst>
          </p:cNvPr>
          <p:cNvSpPr txBox="1"/>
          <p:nvPr/>
        </p:nvSpPr>
        <p:spPr>
          <a:xfrm>
            <a:off x="5028238" y="4820017"/>
            <a:ext cx="32617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国内のデータに関する課題や政策を集約し、国際動向を把握した上で、</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へのプロジェクト提案を　まとめる場</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4" name="直線コネクタ 63">
            <a:extLst>
              <a:ext uri="{FF2B5EF4-FFF2-40B4-BE49-F238E27FC236}">
                <a16:creationId xmlns:a16="http://schemas.microsoft.com/office/drawing/2014/main" id="{F3AA11F2-8524-A8F4-FD90-508767F74F01}"/>
              </a:ext>
            </a:extLst>
          </p:cNvPr>
          <p:cNvCxnSpPr>
            <a:cxnSpLocks/>
          </p:cNvCxnSpPr>
          <p:nvPr/>
        </p:nvCxnSpPr>
        <p:spPr>
          <a:xfrm>
            <a:off x="335182" y="2460898"/>
            <a:ext cx="4338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490AE950-31AC-111F-2C0F-242C90E96F76}"/>
              </a:ext>
            </a:extLst>
          </p:cNvPr>
          <p:cNvSpPr txBox="1"/>
          <p:nvPr/>
        </p:nvSpPr>
        <p:spPr>
          <a:xfrm flipH="1">
            <a:off x="1358257" y="2301450"/>
            <a:ext cx="2307181"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具体的なアクション</a:t>
            </a:r>
          </a:p>
        </p:txBody>
      </p:sp>
      <p:sp>
        <p:nvSpPr>
          <p:cNvPr id="66" name="テキスト ボックス 65">
            <a:extLst>
              <a:ext uri="{FF2B5EF4-FFF2-40B4-BE49-F238E27FC236}">
                <a16:creationId xmlns:a16="http://schemas.microsoft.com/office/drawing/2014/main" id="{8FBD0C9D-035D-E493-286B-5D1B9E879775}"/>
              </a:ext>
            </a:extLst>
          </p:cNvPr>
          <p:cNvSpPr txBox="1"/>
          <p:nvPr/>
        </p:nvSpPr>
        <p:spPr>
          <a:xfrm>
            <a:off x="331595" y="5924645"/>
            <a:ext cx="11562694" cy="430887"/>
          </a:xfrm>
          <a:prstGeom prst="rect">
            <a:avLst/>
          </a:prstGeom>
          <a:noFill/>
          <a:ln w="19050">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Institutional Arrangement for Partnership</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の略称</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DFFT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の具体化に向け国際機関及び複数国の間で連携し、データに関する議論やプロジェクトを進める世界初の国際枠組み。</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2023</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G7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広島サミットにて設立について承認。</a:t>
            </a:r>
          </a:p>
        </p:txBody>
      </p:sp>
      <p:sp>
        <p:nvSpPr>
          <p:cNvPr id="48" name="四角形: 角を丸くする 47">
            <a:extLst>
              <a:ext uri="{FF2B5EF4-FFF2-40B4-BE49-F238E27FC236}">
                <a16:creationId xmlns:a16="http://schemas.microsoft.com/office/drawing/2014/main" id="{63F7F584-8E3D-8FA2-2D52-E17F1F17EF6D}"/>
              </a:ext>
            </a:extLst>
          </p:cNvPr>
          <p:cNvSpPr/>
          <p:nvPr/>
        </p:nvSpPr>
        <p:spPr>
          <a:xfrm>
            <a:off x="8872577" y="2826073"/>
            <a:ext cx="551302" cy="1607050"/>
          </a:xfrm>
          <a:prstGeom prst="roundRect">
            <a:avLst>
              <a:gd name="adj" fmla="val 7800"/>
            </a:avLst>
          </a:prstGeom>
          <a:solidFill>
            <a:srgbClr val="FF8021">
              <a:lumMod val="75000"/>
            </a:srgbClr>
          </a:solidFill>
          <a:ln w="19050" cap="flat" cmpd="sng" algn="ctr">
            <a:noFill/>
            <a:prstDash val="soli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prstClr val="white"/>
                </a:solidFill>
                <a:effectLst/>
                <a:uLnTx/>
                <a:uFillTx/>
                <a:latin typeface="Trebuchet MS"/>
                <a:ea typeface="Meiryo UI"/>
                <a:cs typeface="+mn-cs"/>
              </a:rPr>
              <a:t>IAP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latin typeface="Trebuchet MS"/>
                <a:ea typeface="Meiryo UI"/>
                <a:cs typeface="+mn-cs"/>
              </a:rPr>
              <a:t>事務局</a:t>
            </a:r>
            <a:endParaRPr kumimoji="0" lang="en-US" altLang="ja-JP" sz="1100" b="1" i="0" u="none" strike="noStrike" kern="0" cap="none" spc="0" normalizeH="0" baseline="0" noProof="0">
              <a:ln>
                <a:noFill/>
              </a:ln>
              <a:solidFill>
                <a:prstClr val="white"/>
              </a:solidFill>
              <a:effectLst/>
              <a:uLnTx/>
              <a:uFillTx/>
              <a:latin typeface="Trebuchet MS"/>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prstClr val="white"/>
                </a:solidFill>
                <a:effectLst/>
                <a:uLnTx/>
                <a:uFillTx/>
                <a:latin typeface="Trebuchet MS"/>
                <a:ea typeface="Meiryo UI"/>
                <a:cs typeface="+mn-cs"/>
              </a:rPr>
              <a:t>（</a:t>
            </a:r>
            <a:r>
              <a:rPr kumimoji="0" lang="en-US" altLang="ja-JP" sz="800" b="1" i="0" u="none" strike="noStrike" kern="0" cap="none" spc="0" normalizeH="0" baseline="0" noProof="0">
                <a:ln>
                  <a:noFill/>
                </a:ln>
                <a:solidFill>
                  <a:prstClr val="white"/>
                </a:solidFill>
                <a:effectLst/>
                <a:uLnTx/>
                <a:uFillTx/>
                <a:latin typeface="Trebuchet MS"/>
                <a:ea typeface="Meiryo UI"/>
                <a:cs typeface="+mn-cs"/>
              </a:rPr>
              <a:t>OECD</a:t>
            </a:r>
            <a:r>
              <a:rPr kumimoji="0" lang="ja-JP" altLang="en-US" sz="800" b="1" i="0" u="none" strike="noStrike" kern="0" cap="none" spc="0" normalizeH="0" baseline="0" noProof="0">
                <a:ln>
                  <a:noFill/>
                </a:ln>
                <a:solidFill>
                  <a:prstClr val="white"/>
                </a:solidFill>
                <a:effectLst/>
                <a:uLnTx/>
                <a:uFillTx/>
                <a:latin typeface="Trebuchet MS"/>
                <a:ea typeface="Meiryo UI"/>
                <a:cs typeface="+mn-cs"/>
              </a:rPr>
              <a:t>の</a:t>
            </a:r>
            <a:endParaRPr kumimoji="0" lang="en-US" altLang="ja-JP" sz="800" b="1" i="0" u="none" strike="noStrike" kern="0" cap="none" spc="0" normalizeH="0" baseline="0" noProof="0">
              <a:ln>
                <a:noFill/>
              </a:ln>
              <a:solidFill>
                <a:prstClr val="white"/>
              </a:solidFill>
              <a:effectLst/>
              <a:uLnTx/>
              <a:uFillTx/>
              <a:latin typeface="Trebuchet MS"/>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prstClr val="white"/>
                </a:solidFill>
                <a:effectLst/>
                <a:uLnTx/>
                <a:uFillTx/>
                <a:latin typeface="Trebuchet MS"/>
                <a:ea typeface="Meiryo UI"/>
                <a:cs typeface="+mn-cs"/>
              </a:rPr>
              <a:t>下に設置）</a:t>
            </a:r>
            <a:endParaRPr kumimoji="0" lang="en-US" altLang="ja-JP" sz="800" b="1" i="0" u="none" strike="noStrike" kern="0" cap="none" spc="0" normalizeH="0" baseline="0" noProof="0">
              <a:ln>
                <a:noFill/>
              </a:ln>
              <a:solidFill>
                <a:prstClr val="white"/>
              </a:solidFill>
              <a:effectLst/>
              <a:uLnTx/>
              <a:uFillTx/>
              <a:latin typeface="Trebuchet MS"/>
              <a:ea typeface="Meiryo UI"/>
              <a:cs typeface="+mn-cs"/>
            </a:endParaRPr>
          </a:p>
        </p:txBody>
      </p:sp>
      <p:cxnSp>
        <p:nvCxnSpPr>
          <p:cNvPr id="49" name="直線コネクタ 48">
            <a:extLst>
              <a:ext uri="{FF2B5EF4-FFF2-40B4-BE49-F238E27FC236}">
                <a16:creationId xmlns:a16="http://schemas.microsoft.com/office/drawing/2014/main" id="{CE850355-3B70-0A6B-E4E3-B0BEE0560D87}"/>
              </a:ext>
            </a:extLst>
          </p:cNvPr>
          <p:cNvCxnSpPr>
            <a:cxnSpLocks/>
            <a:endCxn id="52" idx="1"/>
          </p:cNvCxnSpPr>
          <p:nvPr/>
        </p:nvCxnSpPr>
        <p:spPr>
          <a:xfrm>
            <a:off x="9423879" y="3185863"/>
            <a:ext cx="156077" cy="1"/>
          </a:xfrm>
          <a:prstGeom prst="line">
            <a:avLst/>
          </a:prstGeom>
          <a:noFill/>
          <a:ln w="9525" cap="rnd" cmpd="sng" algn="ctr">
            <a:solidFill>
              <a:srgbClr val="909090"/>
            </a:solidFill>
            <a:prstDash val="solid"/>
            <a:round/>
            <a:headEnd type="none" w="med" len="med"/>
            <a:tailEnd type="triangle" w="med" len="med"/>
          </a:ln>
          <a:effectLst/>
        </p:spPr>
      </p:cxnSp>
      <p:cxnSp>
        <p:nvCxnSpPr>
          <p:cNvPr id="50" name="直線コネクタ 49">
            <a:extLst>
              <a:ext uri="{FF2B5EF4-FFF2-40B4-BE49-F238E27FC236}">
                <a16:creationId xmlns:a16="http://schemas.microsoft.com/office/drawing/2014/main" id="{FA9C1228-26AA-F079-CA16-EC41E7AFE230}"/>
              </a:ext>
            </a:extLst>
          </p:cNvPr>
          <p:cNvCxnSpPr>
            <a:cxnSpLocks/>
            <a:endCxn id="51" idx="1"/>
          </p:cNvCxnSpPr>
          <p:nvPr/>
        </p:nvCxnSpPr>
        <p:spPr>
          <a:xfrm flipV="1">
            <a:off x="9423879" y="4146797"/>
            <a:ext cx="176117" cy="1"/>
          </a:xfrm>
          <a:prstGeom prst="line">
            <a:avLst/>
          </a:prstGeom>
          <a:noFill/>
          <a:ln w="9525" cap="rnd" cmpd="sng" algn="ctr">
            <a:solidFill>
              <a:srgbClr val="909090"/>
            </a:solidFill>
            <a:prstDash val="solid"/>
            <a:round/>
            <a:headEnd type="none" w="med" len="med"/>
            <a:tailEnd type="triangle" w="med" len="med"/>
          </a:ln>
          <a:effectLst/>
        </p:spPr>
      </p:cxnSp>
      <p:sp>
        <p:nvSpPr>
          <p:cNvPr id="52" name="四角形: 角を丸くする 51">
            <a:extLst>
              <a:ext uri="{FF2B5EF4-FFF2-40B4-BE49-F238E27FC236}">
                <a16:creationId xmlns:a16="http://schemas.microsoft.com/office/drawing/2014/main" id="{B79B0755-1A11-328D-6F91-1663EED3F42D}"/>
              </a:ext>
            </a:extLst>
          </p:cNvPr>
          <p:cNvSpPr/>
          <p:nvPr/>
        </p:nvSpPr>
        <p:spPr bwMode="auto">
          <a:xfrm>
            <a:off x="9579956" y="2826072"/>
            <a:ext cx="1260497" cy="719583"/>
          </a:xfrm>
          <a:prstGeom prst="roundRect">
            <a:avLst>
              <a:gd name="adj" fmla="val 13231"/>
            </a:avLst>
          </a:prstGeom>
          <a:solidFill>
            <a:srgbClr val="F14124">
              <a:lumMod val="60000"/>
              <a:lumOff val="40000"/>
            </a:srgbClr>
          </a:solidFill>
          <a:ln w="9525">
            <a:no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ja-JP" altLang="en-US" sz="1100" b="1" i="0" u="none" strike="noStrike" kern="0" cap="none" spc="0" normalizeH="0" baseline="0" noProof="0">
                <a:ln>
                  <a:noFill/>
                </a:ln>
                <a:solidFill>
                  <a:prstClr val="white"/>
                </a:solidFill>
                <a:effectLst/>
                <a:uLnTx/>
                <a:uFillTx/>
                <a:latin typeface="Meiryo UI"/>
                <a:ea typeface="Meiryo UI"/>
                <a:cs typeface="+mn-cs"/>
              </a:rPr>
              <a:t>政府間ボード</a:t>
            </a:r>
            <a:endParaRPr kumimoji="0" lang="en-US" altLang="ja-JP" sz="1100" b="1" i="0" u="none" strike="noStrike" kern="0" cap="none" spc="0" normalizeH="0" baseline="0" noProof="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a:ea typeface="Meiryo UI"/>
                <a:cs typeface="+mn-cs"/>
              </a:rPr>
              <a:t>（</a:t>
            </a:r>
            <a:r>
              <a:rPr kumimoji="0" lang="en-US" altLang="ja-JP" sz="1000" b="1" i="0" u="none" strike="noStrike" kern="0" cap="none" spc="0" normalizeH="0" baseline="0" noProof="0">
                <a:ln>
                  <a:noFill/>
                </a:ln>
                <a:solidFill>
                  <a:prstClr val="white"/>
                </a:solidFill>
                <a:effectLst/>
                <a:uLnTx/>
                <a:uFillTx/>
                <a:latin typeface="Meiryo UI"/>
                <a:ea typeface="Meiryo UI"/>
                <a:cs typeface="+mn-cs"/>
              </a:rPr>
              <a:t>OECD</a:t>
            </a:r>
            <a:r>
              <a:rPr kumimoji="0" lang="ja-JP" altLang="en-US" sz="1000" b="1" i="0" u="none" strike="noStrike" kern="0" cap="none" spc="0" normalizeH="0" baseline="0" noProof="0">
                <a:ln>
                  <a:noFill/>
                </a:ln>
                <a:solidFill>
                  <a:prstClr val="white"/>
                </a:solidFill>
                <a:effectLst/>
                <a:uLnTx/>
                <a:uFillTx/>
                <a:latin typeface="Meiryo UI"/>
                <a:ea typeface="Meiryo UI"/>
                <a:cs typeface="+mn-cs"/>
              </a:rPr>
              <a:t>）</a:t>
            </a:r>
            <a:endParaRPr kumimoji="0" lang="en-US" altLang="ja-JP" sz="1000" b="1" i="0" u="none" strike="noStrike" kern="0" cap="none" spc="0" normalizeH="0" baseline="0" noProof="0">
              <a:ln>
                <a:noFill/>
              </a:ln>
              <a:solidFill>
                <a:prstClr val="white"/>
              </a:solidFill>
              <a:effectLst/>
              <a:uLnTx/>
              <a:uFillTx/>
              <a:latin typeface="Meiryo UI"/>
              <a:ea typeface="Meiryo UI"/>
              <a:cs typeface="+mn-cs"/>
            </a:endParaRPr>
          </a:p>
        </p:txBody>
      </p:sp>
      <p:sp>
        <p:nvSpPr>
          <p:cNvPr id="51" name="四角形: 角を丸くする 50">
            <a:extLst>
              <a:ext uri="{FF2B5EF4-FFF2-40B4-BE49-F238E27FC236}">
                <a16:creationId xmlns:a16="http://schemas.microsoft.com/office/drawing/2014/main" id="{58B53CFF-840C-4C0F-B3DD-A6EC39B17DA6}"/>
              </a:ext>
            </a:extLst>
          </p:cNvPr>
          <p:cNvSpPr/>
          <p:nvPr/>
        </p:nvSpPr>
        <p:spPr>
          <a:xfrm>
            <a:off x="9599996" y="3860471"/>
            <a:ext cx="370337" cy="572652"/>
          </a:xfrm>
          <a:prstGeom prst="roundRect">
            <a:avLst/>
          </a:prstGeom>
          <a:solidFill>
            <a:srgbClr val="FF8021">
              <a:lumMod val="20000"/>
              <a:lumOff val="80000"/>
            </a:srgbClr>
          </a:solidFill>
          <a:ln w="9525" cap="rnd" cmpd="sng" algn="ctr">
            <a:solidFill>
              <a:srgbClr val="212745"/>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Trebuchet MS"/>
                <a:ea typeface="Meiryo UI"/>
                <a:cs typeface="+mn-cs"/>
              </a:rPr>
              <a:t>WG</a:t>
            </a:r>
            <a:endParaRPr kumimoji="0" lang="ja-JP" altLang="en-US" sz="1000" b="0" i="0" u="none" strike="noStrike" kern="0" cap="none" spc="0" normalizeH="0" baseline="0" noProof="0">
              <a:ln>
                <a:noFill/>
              </a:ln>
              <a:solidFill>
                <a:prstClr val="black"/>
              </a:solidFill>
              <a:effectLst/>
              <a:uLnTx/>
              <a:uFillTx/>
              <a:latin typeface="Trebuchet MS"/>
              <a:ea typeface="Meiryo UI"/>
              <a:cs typeface="+mn-cs"/>
            </a:endParaRPr>
          </a:p>
        </p:txBody>
      </p:sp>
      <p:sp>
        <p:nvSpPr>
          <p:cNvPr id="53" name="四角形: 角を丸くする 52">
            <a:extLst>
              <a:ext uri="{FF2B5EF4-FFF2-40B4-BE49-F238E27FC236}">
                <a16:creationId xmlns:a16="http://schemas.microsoft.com/office/drawing/2014/main" id="{FAABE58A-47EC-E93B-BD79-04C52CF54F03}"/>
              </a:ext>
            </a:extLst>
          </p:cNvPr>
          <p:cNvSpPr/>
          <p:nvPr/>
        </p:nvSpPr>
        <p:spPr>
          <a:xfrm>
            <a:off x="10027486" y="3860471"/>
            <a:ext cx="370337" cy="572652"/>
          </a:xfrm>
          <a:prstGeom prst="roundRect">
            <a:avLst/>
          </a:prstGeom>
          <a:solidFill>
            <a:srgbClr val="FF8021">
              <a:lumMod val="20000"/>
              <a:lumOff val="80000"/>
            </a:srgbClr>
          </a:solidFill>
          <a:ln w="9525" cap="rnd" cmpd="sng" algn="ctr">
            <a:solidFill>
              <a:srgbClr val="212745"/>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Trebuchet MS"/>
                <a:ea typeface="Meiryo UI"/>
                <a:cs typeface="+mn-cs"/>
              </a:rPr>
              <a:t>WG</a:t>
            </a:r>
            <a:endParaRPr kumimoji="0" lang="ja-JP" altLang="en-US" sz="1000" b="0" i="0" u="none" strike="noStrike" kern="0" cap="none" spc="0" normalizeH="0" baseline="0" noProof="0">
              <a:ln>
                <a:noFill/>
              </a:ln>
              <a:solidFill>
                <a:prstClr val="black"/>
              </a:solidFill>
              <a:effectLst/>
              <a:uLnTx/>
              <a:uFillTx/>
              <a:latin typeface="Trebuchet MS"/>
              <a:ea typeface="Meiryo UI"/>
              <a:cs typeface="+mn-cs"/>
            </a:endParaRPr>
          </a:p>
        </p:txBody>
      </p:sp>
      <p:sp>
        <p:nvSpPr>
          <p:cNvPr id="54" name="四角形: 角を丸くする 53">
            <a:extLst>
              <a:ext uri="{FF2B5EF4-FFF2-40B4-BE49-F238E27FC236}">
                <a16:creationId xmlns:a16="http://schemas.microsoft.com/office/drawing/2014/main" id="{0D413A52-F5E3-4D23-87DD-E23C4C15983C}"/>
              </a:ext>
            </a:extLst>
          </p:cNvPr>
          <p:cNvSpPr/>
          <p:nvPr/>
        </p:nvSpPr>
        <p:spPr>
          <a:xfrm>
            <a:off x="10453338" y="3860471"/>
            <a:ext cx="370337" cy="572652"/>
          </a:xfrm>
          <a:prstGeom prst="roundRect">
            <a:avLst/>
          </a:prstGeom>
          <a:solidFill>
            <a:srgbClr val="FF8021">
              <a:lumMod val="20000"/>
              <a:lumOff val="80000"/>
            </a:srgbClr>
          </a:solidFill>
          <a:ln w="19050" cap="rnd" cmpd="sng" algn="ctr">
            <a:solidFill>
              <a:srgbClr val="FF0000"/>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Trebuchet MS"/>
                <a:ea typeface="Meiryo UI"/>
                <a:cs typeface="+mn-cs"/>
              </a:rPr>
              <a:t>WG</a:t>
            </a:r>
            <a:endParaRPr kumimoji="0" lang="ja-JP" altLang="en-US" sz="1000" b="0" i="0" u="none" strike="noStrike" kern="0" cap="none" spc="0" normalizeH="0" baseline="0" noProof="0">
              <a:ln>
                <a:noFill/>
              </a:ln>
              <a:solidFill>
                <a:prstClr val="black"/>
              </a:solidFill>
              <a:effectLst/>
              <a:uLnTx/>
              <a:uFillTx/>
              <a:latin typeface="Trebuchet MS"/>
              <a:ea typeface="Meiryo UI"/>
              <a:cs typeface="+mn-cs"/>
            </a:endParaRPr>
          </a:p>
        </p:txBody>
      </p:sp>
      <p:cxnSp>
        <p:nvCxnSpPr>
          <p:cNvPr id="55" name="コネクタ: カギ線 54">
            <a:extLst>
              <a:ext uri="{FF2B5EF4-FFF2-40B4-BE49-F238E27FC236}">
                <a16:creationId xmlns:a16="http://schemas.microsoft.com/office/drawing/2014/main" id="{F16EE681-AD14-D64D-FDAE-6731C8E8E4AE}"/>
              </a:ext>
            </a:extLst>
          </p:cNvPr>
          <p:cNvCxnSpPr>
            <a:cxnSpLocks/>
            <a:stCxn id="52" idx="2"/>
            <a:endCxn id="51" idx="0"/>
          </p:cNvCxnSpPr>
          <p:nvPr/>
        </p:nvCxnSpPr>
        <p:spPr>
          <a:xfrm rot="5400000">
            <a:off x="9840277" y="3490543"/>
            <a:ext cx="314817" cy="425040"/>
          </a:xfrm>
          <a:prstGeom prst="bentConnector3">
            <a:avLst/>
          </a:prstGeom>
          <a:noFill/>
          <a:ln w="9525" cap="rnd" cmpd="sng" algn="ctr">
            <a:solidFill>
              <a:srgbClr val="909090"/>
            </a:solidFill>
            <a:prstDash val="sysDash"/>
            <a:round/>
          </a:ln>
          <a:effectLst/>
        </p:spPr>
      </p:cxnSp>
      <p:cxnSp>
        <p:nvCxnSpPr>
          <p:cNvPr id="56" name="コネクタ: カギ線 55">
            <a:extLst>
              <a:ext uri="{FF2B5EF4-FFF2-40B4-BE49-F238E27FC236}">
                <a16:creationId xmlns:a16="http://schemas.microsoft.com/office/drawing/2014/main" id="{ACA7FCEE-5D87-B711-3FB6-13FE4744DECE}"/>
              </a:ext>
            </a:extLst>
          </p:cNvPr>
          <p:cNvCxnSpPr>
            <a:cxnSpLocks/>
            <a:stCxn id="52" idx="2"/>
            <a:endCxn id="53" idx="0"/>
          </p:cNvCxnSpPr>
          <p:nvPr/>
        </p:nvCxnSpPr>
        <p:spPr>
          <a:xfrm rot="16200000" flipH="1">
            <a:off x="10054022" y="3701838"/>
            <a:ext cx="314817" cy="2450"/>
          </a:xfrm>
          <a:prstGeom prst="bentConnector3">
            <a:avLst>
              <a:gd name="adj1" fmla="val 50000"/>
            </a:avLst>
          </a:prstGeom>
          <a:noFill/>
          <a:ln w="9525" cap="rnd" cmpd="sng" algn="ctr">
            <a:solidFill>
              <a:srgbClr val="909090"/>
            </a:solidFill>
            <a:prstDash val="sysDash"/>
            <a:round/>
          </a:ln>
          <a:effectLst/>
        </p:spPr>
      </p:cxnSp>
      <p:cxnSp>
        <p:nvCxnSpPr>
          <p:cNvPr id="58" name="コネクタ: カギ線 57">
            <a:extLst>
              <a:ext uri="{FF2B5EF4-FFF2-40B4-BE49-F238E27FC236}">
                <a16:creationId xmlns:a16="http://schemas.microsoft.com/office/drawing/2014/main" id="{52AC4422-474B-21ED-E7D2-C82620F13304}"/>
              </a:ext>
            </a:extLst>
          </p:cNvPr>
          <p:cNvCxnSpPr>
            <a:cxnSpLocks/>
            <a:stCxn id="52" idx="2"/>
            <a:endCxn id="54" idx="0"/>
          </p:cNvCxnSpPr>
          <p:nvPr/>
        </p:nvCxnSpPr>
        <p:spPr>
          <a:xfrm rot="16200000" flipH="1">
            <a:off x="10266948" y="3488912"/>
            <a:ext cx="314817" cy="428302"/>
          </a:xfrm>
          <a:prstGeom prst="bentConnector3">
            <a:avLst>
              <a:gd name="adj1" fmla="val 50000"/>
            </a:avLst>
          </a:prstGeom>
          <a:noFill/>
          <a:ln w="9525" cap="rnd" cmpd="sng" algn="ctr">
            <a:solidFill>
              <a:srgbClr val="909090"/>
            </a:solidFill>
            <a:prstDash val="sysDash"/>
            <a:round/>
          </a:ln>
          <a:effectLst/>
        </p:spPr>
      </p:cxnSp>
      <p:sp>
        <p:nvSpPr>
          <p:cNvPr id="67" name="四角形: 角を丸くする 66">
            <a:extLst>
              <a:ext uri="{FF2B5EF4-FFF2-40B4-BE49-F238E27FC236}">
                <a16:creationId xmlns:a16="http://schemas.microsoft.com/office/drawing/2014/main" id="{054809CB-63E1-3704-13FF-BD8180C7779F}"/>
              </a:ext>
            </a:extLst>
          </p:cNvPr>
          <p:cNvSpPr/>
          <p:nvPr/>
        </p:nvSpPr>
        <p:spPr>
          <a:xfrm>
            <a:off x="10992517" y="3860471"/>
            <a:ext cx="735539" cy="572652"/>
          </a:xfrm>
          <a:prstGeom prst="roundRect">
            <a:avLst>
              <a:gd name="adj" fmla="val 7800"/>
            </a:avLst>
          </a:prstGeom>
          <a:solidFill>
            <a:srgbClr val="FF0000"/>
          </a:solidFill>
          <a:ln w="28575" cap="flat" cmpd="sng" algn="ctr">
            <a:solidFill>
              <a:srgbClr val="FF0000"/>
            </a:solidFill>
            <a:prstDash val="soli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latin typeface="Trebuchet MS"/>
                <a:ea typeface="Meiryo UI"/>
                <a:cs typeface="+mn-cs"/>
              </a:rPr>
              <a:t>他の</a:t>
            </a:r>
            <a:endParaRPr kumimoji="0" lang="en-US" altLang="ja-JP" sz="1050" b="1" i="0" u="none" strike="noStrike" kern="0" cap="none" spc="0" normalizeH="0" baseline="0" noProof="0">
              <a:ln>
                <a:noFill/>
              </a:ln>
              <a:solidFill>
                <a:prstClr val="white"/>
              </a:solidFill>
              <a:effectLst/>
              <a:uLnTx/>
              <a:uFillTx/>
              <a:latin typeface="Trebuchet MS"/>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latin typeface="Trebuchet MS"/>
                <a:ea typeface="Meiryo UI"/>
                <a:cs typeface="+mn-cs"/>
              </a:rPr>
              <a:t>国際機関</a:t>
            </a:r>
          </a:p>
        </p:txBody>
      </p:sp>
      <p:cxnSp>
        <p:nvCxnSpPr>
          <p:cNvPr id="85" name="コネクタ: カギ線 84">
            <a:extLst>
              <a:ext uri="{FF2B5EF4-FFF2-40B4-BE49-F238E27FC236}">
                <a16:creationId xmlns:a16="http://schemas.microsoft.com/office/drawing/2014/main" id="{3E3B68B5-EEB0-C0B8-4A31-A021195075F4}"/>
              </a:ext>
            </a:extLst>
          </p:cNvPr>
          <p:cNvCxnSpPr>
            <a:cxnSpLocks/>
          </p:cNvCxnSpPr>
          <p:nvPr/>
        </p:nvCxnSpPr>
        <p:spPr>
          <a:xfrm rot="16200000" flipH="1">
            <a:off x="11076139" y="3491996"/>
            <a:ext cx="15170" cy="721780"/>
          </a:xfrm>
          <a:prstGeom prst="bentConnector3">
            <a:avLst>
              <a:gd name="adj1" fmla="val -908260"/>
            </a:avLst>
          </a:prstGeom>
          <a:ln w="190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正方形/長方形 1">
            <a:extLst>
              <a:ext uri="{FF2B5EF4-FFF2-40B4-BE49-F238E27FC236}">
                <a16:creationId xmlns:a16="http://schemas.microsoft.com/office/drawing/2014/main" id="{BD542523-88E2-EF5C-04C3-647ABA7A709A}"/>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意義</a:t>
            </a:r>
          </a:p>
        </p:txBody>
      </p:sp>
      <p:sp>
        <p:nvSpPr>
          <p:cNvPr id="4" name="正方形/長方形 3">
            <a:extLst>
              <a:ext uri="{FF2B5EF4-FFF2-40B4-BE49-F238E27FC236}">
                <a16:creationId xmlns:a16="http://schemas.microsoft.com/office/drawing/2014/main" id="{832B1973-1442-CCBF-1F5A-6A758FD8C332}"/>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背景</a:t>
            </a:r>
          </a:p>
        </p:txBody>
      </p:sp>
      <p:sp>
        <p:nvSpPr>
          <p:cNvPr id="5" name="正方形/長方形 4">
            <a:extLst>
              <a:ext uri="{FF2B5EF4-FFF2-40B4-BE49-F238E27FC236}">
                <a16:creationId xmlns:a16="http://schemas.microsoft.com/office/drawing/2014/main" id="{45BC00A3-2D04-D33E-DC5F-ED95B1884678}"/>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全体像</a:t>
            </a:r>
          </a:p>
        </p:txBody>
      </p:sp>
      <p:sp>
        <p:nvSpPr>
          <p:cNvPr id="6" name="正方形/長方形 5">
            <a:extLst>
              <a:ext uri="{FF2B5EF4-FFF2-40B4-BE49-F238E27FC236}">
                <a16:creationId xmlns:a16="http://schemas.microsoft.com/office/drawing/2014/main" id="{211D6471-671C-85BA-3723-534827278D20}"/>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アクション</a:t>
            </a:r>
          </a:p>
        </p:txBody>
      </p:sp>
      <p:sp>
        <p:nvSpPr>
          <p:cNvPr id="7" name="正方形/長方形 6">
            <a:extLst>
              <a:ext uri="{FF2B5EF4-FFF2-40B4-BE49-F238E27FC236}">
                <a16:creationId xmlns:a16="http://schemas.microsoft.com/office/drawing/2014/main" id="{46DE8837-60C3-EB2C-C265-C32523D32B0B}"/>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工程表</a:t>
            </a:r>
          </a:p>
        </p:txBody>
      </p:sp>
      <p:sp>
        <p:nvSpPr>
          <p:cNvPr id="8" name="タイトル 2">
            <a:extLst>
              <a:ext uri="{FF2B5EF4-FFF2-40B4-BE49-F238E27FC236}">
                <a16:creationId xmlns:a16="http://schemas.microsoft.com/office/drawing/2014/main" id="{F9EDA403-000E-5456-F695-7352599C2888}"/>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（２） 整備したデータを安心して活用・連携できるツール・仕組みを整備する</a:t>
            </a:r>
            <a:b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b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③国際データガバナンス形成に向けた官民連携</a:t>
            </a:r>
          </a:p>
        </p:txBody>
      </p:sp>
    </p:spTree>
    <p:extLst>
      <p:ext uri="{BB962C8B-B14F-4D97-AF65-F5344CB8AC3E}">
        <p14:creationId xmlns:p14="http://schemas.microsoft.com/office/powerpoint/2010/main" val="336578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4ACD296-CF05-408E-DE50-A73C5637EFD7}"/>
              </a:ext>
            </a:extLst>
          </p:cNvPr>
          <p:cNvSpPr/>
          <p:nvPr/>
        </p:nvSpPr>
        <p:spPr>
          <a:xfrm>
            <a:off x="331596" y="1095529"/>
            <a:ext cx="11528809" cy="1106424"/>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行政手続のワンスオンリー及びコネクテッド・ワンストップの実現に向け、行政機関等が保有するデータの品質確保を支える体制を整備する必要がある。</a:t>
            </a:r>
            <a:endParaRPr kumimoji="1" lang="en-US" altLang="ja-JP" sz="160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現状では、必要なデジタル人材が質・量ともに充実しているとは言いがたく、人材全体の底上げや裾野の広がり、専門人材の育成・確保、都市圏への偏在解消等を同時に進めることが求められる。</a:t>
            </a:r>
          </a:p>
        </p:txBody>
      </p:sp>
      <p:sp>
        <p:nvSpPr>
          <p:cNvPr id="5" name="正方形/長方形 4">
            <a:extLst>
              <a:ext uri="{FF2B5EF4-FFF2-40B4-BE49-F238E27FC236}">
                <a16:creationId xmlns:a16="http://schemas.microsoft.com/office/drawing/2014/main" id="{475BF6A8-300F-5514-2AE8-B96F5963793E}"/>
              </a:ext>
            </a:extLst>
          </p:cNvPr>
          <p:cNvSpPr/>
          <p:nvPr/>
        </p:nvSpPr>
        <p:spPr>
          <a:xfrm>
            <a:off x="331597" y="2755957"/>
            <a:ext cx="5632234" cy="3469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mj-lt"/>
              <a:buAutoNum type="romanLcPeriod"/>
            </a:pPr>
            <a:endParaRPr kumimoji="1" lang="ja-JP" altLang="en-US" sz="1200">
              <a:solidFill>
                <a:schemeClr val="tx1"/>
              </a:solidFill>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417A8576-C0E3-28D4-AFA2-5F8D182C6B78}"/>
              </a:ext>
            </a:extLst>
          </p:cNvPr>
          <p:cNvCxnSpPr/>
          <p:nvPr/>
        </p:nvCxnSpPr>
        <p:spPr>
          <a:xfrm>
            <a:off x="316280" y="2789675"/>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66B580B-92C2-FE3B-A115-0BAC2DD50018}"/>
              </a:ext>
            </a:extLst>
          </p:cNvPr>
          <p:cNvSpPr txBox="1"/>
          <p:nvPr/>
        </p:nvSpPr>
        <p:spPr>
          <a:xfrm flipH="1">
            <a:off x="1994123" y="2630227"/>
            <a:ext cx="2307181" cy="338554"/>
          </a:xfrm>
          <a:prstGeom prst="rect">
            <a:avLst/>
          </a:prstGeom>
          <a:solidFill>
            <a:schemeClr val="bg1"/>
          </a:solid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具体的なアクション</a:t>
            </a:r>
          </a:p>
        </p:txBody>
      </p:sp>
      <p:sp>
        <p:nvSpPr>
          <p:cNvPr id="12" name="タイトル 2">
            <a:extLst>
              <a:ext uri="{FF2B5EF4-FFF2-40B4-BE49-F238E27FC236}">
                <a16:creationId xmlns:a16="http://schemas.microsoft.com/office/drawing/2014/main" id="{A8D236EE-0142-D7B5-B14A-AB6056CC2F8C}"/>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（３）必要な体制を整備する</a:t>
            </a:r>
            <a:br>
              <a:rPr lang="ja-JP" altLang="en-US" sz="2400">
                <a:latin typeface="Meiryo UI" panose="020B0604030504040204" pitchFamily="50" charset="-128"/>
                <a:ea typeface="Meiryo UI" panose="020B0604030504040204" pitchFamily="50" charset="-128"/>
              </a:rPr>
            </a:br>
            <a:r>
              <a:rPr lang="ja-JP" altLang="en-US" sz="2400">
                <a:latin typeface="Meiryo UI" panose="020B0604030504040204" pitchFamily="50" charset="-128"/>
                <a:ea typeface="Meiryo UI" panose="020B0604030504040204" pitchFamily="50" charset="-128"/>
              </a:rPr>
              <a:t>①</a:t>
            </a:r>
            <a:r>
              <a:rPr lang="en-US" altLang="ja-JP" sz="2400">
                <a:latin typeface="Meiryo UI" panose="020B0604030504040204" pitchFamily="50" charset="-128"/>
                <a:ea typeface="Meiryo UI" panose="020B0604030504040204" pitchFamily="50" charset="-128"/>
              </a:rPr>
              <a:t>IPA</a:t>
            </a:r>
            <a:r>
              <a:rPr lang="ja-JP" altLang="en-US" sz="2400">
                <a:latin typeface="Meiryo UI" panose="020B0604030504040204" pitchFamily="50" charset="-128"/>
                <a:ea typeface="Meiryo UI" panose="020B0604030504040204" pitchFamily="50" charset="-128"/>
              </a:rPr>
              <a:t>及び国立印刷局との連携強化　②デジタル人材の育成</a:t>
            </a:r>
          </a:p>
        </p:txBody>
      </p:sp>
      <p:sp>
        <p:nvSpPr>
          <p:cNvPr id="2" name="正方形/長方形 1">
            <a:extLst>
              <a:ext uri="{FF2B5EF4-FFF2-40B4-BE49-F238E27FC236}">
                <a16:creationId xmlns:a16="http://schemas.microsoft.com/office/drawing/2014/main" id="{637EF8D3-6156-7EB4-10B1-CDD7BEF8EAB4}"/>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3" name="正方形/長方形 2">
            <a:extLst>
              <a:ext uri="{FF2B5EF4-FFF2-40B4-BE49-F238E27FC236}">
                <a16:creationId xmlns:a16="http://schemas.microsoft.com/office/drawing/2014/main" id="{E8F08125-9C93-B0C1-6405-5DF446941420}"/>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背景</a:t>
            </a:r>
          </a:p>
        </p:txBody>
      </p:sp>
      <p:sp>
        <p:nvSpPr>
          <p:cNvPr id="9" name="正方形/長方形 8">
            <a:extLst>
              <a:ext uri="{FF2B5EF4-FFF2-40B4-BE49-F238E27FC236}">
                <a16:creationId xmlns:a16="http://schemas.microsoft.com/office/drawing/2014/main" id="{E364DBA4-6721-F66C-2F41-8A579CFAF58C}"/>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10" name="正方形/長方形 9">
            <a:extLst>
              <a:ext uri="{FF2B5EF4-FFF2-40B4-BE49-F238E27FC236}">
                <a16:creationId xmlns:a16="http://schemas.microsoft.com/office/drawing/2014/main" id="{D3108704-B1E1-6576-5A23-25DDC9874E04}"/>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アクション</a:t>
            </a:r>
          </a:p>
        </p:txBody>
      </p:sp>
      <p:sp>
        <p:nvSpPr>
          <p:cNvPr id="11" name="正方形/長方形 10">
            <a:extLst>
              <a:ext uri="{FF2B5EF4-FFF2-40B4-BE49-F238E27FC236}">
                <a16:creationId xmlns:a16="http://schemas.microsoft.com/office/drawing/2014/main" id="{F24469C3-D1C2-4EF6-DACC-9D855DD8B07C}"/>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cxnSp>
        <p:nvCxnSpPr>
          <p:cNvPr id="14" name="直線コネクタ 13">
            <a:extLst>
              <a:ext uri="{FF2B5EF4-FFF2-40B4-BE49-F238E27FC236}">
                <a16:creationId xmlns:a16="http://schemas.microsoft.com/office/drawing/2014/main" id="{2BF27829-9B78-76F9-D0E6-DA376696DF64}"/>
              </a:ext>
            </a:extLst>
          </p:cNvPr>
          <p:cNvCxnSpPr/>
          <p:nvPr/>
        </p:nvCxnSpPr>
        <p:spPr>
          <a:xfrm>
            <a:off x="6387657" y="2789675"/>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82566D3-9F0E-05E5-66C2-11F3C036AE80}"/>
              </a:ext>
            </a:extLst>
          </p:cNvPr>
          <p:cNvSpPr txBox="1"/>
          <p:nvPr/>
        </p:nvSpPr>
        <p:spPr>
          <a:xfrm flipH="1">
            <a:off x="8065500" y="2630227"/>
            <a:ext cx="2307181" cy="338554"/>
          </a:xfrm>
          <a:prstGeom prst="rect">
            <a:avLst/>
          </a:prstGeom>
          <a:solidFill>
            <a:schemeClr val="bg1"/>
          </a:solid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具体的なアクション</a:t>
            </a:r>
          </a:p>
        </p:txBody>
      </p:sp>
      <p:sp>
        <p:nvSpPr>
          <p:cNvPr id="16" name="正方形/長方形 15">
            <a:extLst>
              <a:ext uri="{FF2B5EF4-FFF2-40B4-BE49-F238E27FC236}">
                <a16:creationId xmlns:a16="http://schemas.microsoft.com/office/drawing/2014/main" id="{8ED8C611-089C-1039-67FC-7F4BC2A0F84F}"/>
              </a:ext>
            </a:extLst>
          </p:cNvPr>
          <p:cNvSpPr/>
          <p:nvPr/>
        </p:nvSpPr>
        <p:spPr>
          <a:xfrm>
            <a:off x="331597" y="2896423"/>
            <a:ext cx="5632234" cy="627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ベース・レジストリ整備やデータ連携のためのデータ標準化等を進めるため、独立行政法人情報処理推進機構（</a:t>
            </a:r>
            <a:r>
              <a:rPr kumimoji="1" lang="en-US" altLang="ja-JP" sz="1400">
                <a:solidFill>
                  <a:schemeClr val="tx1"/>
                </a:solidFill>
                <a:latin typeface="Meiryo UI" panose="020B0604030504040204" pitchFamily="50" charset="-128"/>
                <a:ea typeface="Meiryo UI" panose="020B0604030504040204" pitchFamily="50" charset="-128"/>
              </a:rPr>
              <a:t>IPA</a:t>
            </a:r>
            <a:r>
              <a:rPr kumimoji="1" lang="ja-JP" altLang="en-US" sz="1400">
                <a:solidFill>
                  <a:schemeClr val="tx1"/>
                </a:solidFill>
                <a:latin typeface="Meiryo UI" panose="020B0604030504040204" pitchFamily="50" charset="-128"/>
                <a:ea typeface="Meiryo UI" panose="020B0604030504040204" pitchFamily="50" charset="-128"/>
              </a:rPr>
              <a:t>）及び独立行政法人国立</a:t>
            </a:r>
            <a:br>
              <a:rPr kumimoji="1" lang="en-US" altLang="ja-JP" sz="1400">
                <a:solidFill>
                  <a:schemeClr val="tx1"/>
                </a:solidFill>
                <a:latin typeface="Meiryo UI" panose="020B0604030504040204" pitchFamily="50" charset="-128"/>
                <a:ea typeface="Meiryo UI" panose="020B0604030504040204" pitchFamily="50" charset="-128"/>
              </a:rPr>
            </a:br>
            <a:r>
              <a:rPr kumimoji="1" lang="ja-JP" altLang="en-US" sz="1400">
                <a:solidFill>
                  <a:schemeClr val="tx1"/>
                </a:solidFill>
                <a:latin typeface="Meiryo UI" panose="020B0604030504040204" pitchFamily="50" charset="-128"/>
                <a:ea typeface="Meiryo UI" panose="020B0604030504040204" pitchFamily="50" charset="-128"/>
              </a:rPr>
              <a:t>印刷局との連携を強化する。</a:t>
            </a:r>
          </a:p>
        </p:txBody>
      </p:sp>
      <p:sp>
        <p:nvSpPr>
          <p:cNvPr id="17" name="正方形/長方形 16">
            <a:extLst>
              <a:ext uri="{FF2B5EF4-FFF2-40B4-BE49-F238E27FC236}">
                <a16:creationId xmlns:a16="http://schemas.microsoft.com/office/drawing/2014/main" id="{E0C7F0A4-40B3-7C99-0A7B-6B52C16EC883}"/>
              </a:ext>
            </a:extLst>
          </p:cNvPr>
          <p:cNvSpPr/>
          <p:nvPr/>
        </p:nvSpPr>
        <p:spPr>
          <a:xfrm>
            <a:off x="6402974" y="2896423"/>
            <a:ext cx="5632234" cy="627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全ての国民が、それぞれのライフステージに応じて必要となる</a:t>
            </a:r>
            <a:r>
              <a:rPr kumimoji="1" lang="en-US" altLang="ja-JP" sz="1400">
                <a:solidFill>
                  <a:schemeClr val="tx1"/>
                </a:solidFill>
                <a:latin typeface="Meiryo UI" panose="020B0604030504040204" pitchFamily="50" charset="-128"/>
                <a:ea typeface="Meiryo UI" panose="020B0604030504040204" pitchFamily="50" charset="-128"/>
              </a:rPr>
              <a:t>ICT</a:t>
            </a:r>
            <a:r>
              <a:rPr kumimoji="1" lang="ja-JP" altLang="en-US" sz="1400">
                <a:solidFill>
                  <a:schemeClr val="tx1"/>
                </a:solidFill>
                <a:latin typeface="Meiryo UI" panose="020B0604030504040204" pitchFamily="50" charset="-128"/>
                <a:ea typeface="Meiryo UI" panose="020B0604030504040204" pitchFamily="50" charset="-128"/>
              </a:rPr>
              <a:t>スキルを習得する環境を整備するとともに、社会のそれぞれの立場で求められる人材の確保・育成を図ることにより、目指すべきデジタル社会の着実な実現を図る。</a:t>
            </a:r>
          </a:p>
        </p:txBody>
      </p:sp>
      <p:sp>
        <p:nvSpPr>
          <p:cNvPr id="18" name="テキスト ボックス 17">
            <a:extLst>
              <a:ext uri="{FF2B5EF4-FFF2-40B4-BE49-F238E27FC236}">
                <a16:creationId xmlns:a16="http://schemas.microsoft.com/office/drawing/2014/main" id="{EC9EA284-2194-5EBA-0446-65C355B8B0FF}"/>
              </a:ext>
            </a:extLst>
          </p:cNvPr>
          <p:cNvSpPr txBox="1"/>
          <p:nvPr/>
        </p:nvSpPr>
        <p:spPr>
          <a:xfrm>
            <a:off x="1278030" y="2252348"/>
            <a:ext cx="3754682" cy="369332"/>
          </a:xfrm>
          <a:prstGeom prst="rect">
            <a:avLst/>
          </a:prstGeom>
          <a:noFill/>
        </p:spPr>
        <p:txBody>
          <a:bodyPr wrap="none" rtlCol="0">
            <a:spAutoFit/>
          </a:bodyPr>
          <a:lstStyle/>
          <a:p>
            <a:r>
              <a:rPr kumimoji="1" lang="ja-JP" altLang="en-US" b="1">
                <a:solidFill>
                  <a:schemeClr val="accent1">
                    <a:lumMod val="50000"/>
                  </a:schemeClr>
                </a:solidFill>
                <a:latin typeface="Meiryo UI" panose="020B0604030504040204" pitchFamily="50" charset="-128"/>
                <a:ea typeface="Meiryo UI" panose="020B0604030504040204" pitchFamily="50" charset="-128"/>
              </a:rPr>
              <a:t>①</a:t>
            </a:r>
            <a:r>
              <a:rPr kumimoji="1" lang="en-US" altLang="ja-JP" b="1">
                <a:solidFill>
                  <a:schemeClr val="accent1">
                    <a:lumMod val="50000"/>
                  </a:schemeClr>
                </a:solidFill>
                <a:latin typeface="Meiryo UI" panose="020B0604030504040204" pitchFamily="50" charset="-128"/>
                <a:ea typeface="Meiryo UI" panose="020B0604030504040204" pitchFamily="50" charset="-128"/>
              </a:rPr>
              <a:t>IPA</a:t>
            </a:r>
            <a:r>
              <a:rPr kumimoji="1" lang="ja-JP" altLang="en-US" b="1">
                <a:solidFill>
                  <a:schemeClr val="accent1">
                    <a:lumMod val="50000"/>
                  </a:schemeClr>
                </a:solidFill>
                <a:latin typeface="Meiryo UI" panose="020B0604030504040204" pitchFamily="50" charset="-128"/>
                <a:ea typeface="Meiryo UI" panose="020B0604030504040204" pitchFamily="50" charset="-128"/>
              </a:rPr>
              <a:t>及び国立印刷局との連携強化</a:t>
            </a:r>
          </a:p>
        </p:txBody>
      </p:sp>
      <p:sp>
        <p:nvSpPr>
          <p:cNvPr id="19" name="テキスト ボックス 18">
            <a:extLst>
              <a:ext uri="{FF2B5EF4-FFF2-40B4-BE49-F238E27FC236}">
                <a16:creationId xmlns:a16="http://schemas.microsoft.com/office/drawing/2014/main" id="{1F4F5FC1-03EF-FBE8-3AEE-B8D7594BA89C}"/>
              </a:ext>
            </a:extLst>
          </p:cNvPr>
          <p:cNvSpPr txBox="1"/>
          <p:nvPr/>
        </p:nvSpPr>
        <p:spPr>
          <a:xfrm>
            <a:off x="7999943" y="2252348"/>
            <a:ext cx="2311851" cy="369332"/>
          </a:xfrm>
          <a:prstGeom prst="rect">
            <a:avLst/>
          </a:prstGeom>
          <a:noFill/>
        </p:spPr>
        <p:txBody>
          <a:bodyPr wrap="none" rtlCol="0">
            <a:spAutoFit/>
          </a:bodyPr>
          <a:lstStyle/>
          <a:p>
            <a:r>
              <a:rPr kumimoji="1" lang="ja-JP" altLang="en-US" b="1">
                <a:solidFill>
                  <a:schemeClr val="accent1">
                    <a:lumMod val="50000"/>
                  </a:schemeClr>
                </a:solidFill>
                <a:latin typeface="Meiryo UI" panose="020B0604030504040204" pitchFamily="50" charset="-128"/>
                <a:ea typeface="Meiryo UI" panose="020B0604030504040204" pitchFamily="50" charset="-128"/>
              </a:rPr>
              <a:t>②デジタル人材の育成</a:t>
            </a:r>
          </a:p>
        </p:txBody>
      </p:sp>
      <p:sp>
        <p:nvSpPr>
          <p:cNvPr id="20" name="正方形/長方形 19">
            <a:extLst>
              <a:ext uri="{FF2B5EF4-FFF2-40B4-BE49-F238E27FC236}">
                <a16:creationId xmlns:a16="http://schemas.microsoft.com/office/drawing/2014/main" id="{AA77C475-E223-40B4-4AD1-12E30B80E667}"/>
              </a:ext>
            </a:extLst>
          </p:cNvPr>
          <p:cNvSpPr/>
          <p:nvPr/>
        </p:nvSpPr>
        <p:spPr>
          <a:xfrm>
            <a:off x="331596" y="3637083"/>
            <a:ext cx="5647551" cy="2702245"/>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a:solidFill>
                  <a:schemeClr val="tx1"/>
                </a:solidFill>
                <a:latin typeface="Meiryo UI" panose="020B0604030504040204" pitchFamily="50" charset="-128"/>
                <a:ea typeface="Meiryo UI" panose="020B0604030504040204" pitchFamily="50" charset="-128"/>
              </a:rPr>
              <a:t>①独立行政法人情報処理推進機構（</a:t>
            </a:r>
            <a:r>
              <a:rPr kumimoji="1" lang="en-US" altLang="ja-JP" sz="1200" b="1">
                <a:solidFill>
                  <a:schemeClr val="tx1"/>
                </a:solidFill>
                <a:latin typeface="Meiryo UI" panose="020B0604030504040204" pitchFamily="50" charset="-128"/>
                <a:ea typeface="Meiryo UI" panose="020B0604030504040204" pitchFamily="50" charset="-128"/>
              </a:rPr>
              <a:t>IPA</a:t>
            </a:r>
            <a:r>
              <a:rPr kumimoji="1" lang="ja-JP" altLang="en-US" sz="1200" b="1">
                <a:solidFill>
                  <a:schemeClr val="tx1"/>
                </a:solidFill>
                <a:latin typeface="Meiryo UI" panose="020B0604030504040204" pitchFamily="50" charset="-128"/>
                <a:ea typeface="Meiryo UI" panose="020B0604030504040204" pitchFamily="50" charset="-128"/>
              </a:rPr>
              <a:t>）</a:t>
            </a:r>
            <a:endParaRPr kumimoji="1" lang="en-US" altLang="ja-JP" sz="1200" b="1">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IPA </a:t>
            </a:r>
            <a:r>
              <a:rPr kumimoji="1" lang="ja-JP" altLang="en-US" sz="1200">
                <a:solidFill>
                  <a:schemeClr val="tx1"/>
                </a:solidFill>
                <a:latin typeface="Meiryo UI" panose="020B0604030504040204" pitchFamily="50" charset="-128"/>
                <a:ea typeface="Meiryo UI" panose="020B0604030504040204" pitchFamily="50" charset="-128"/>
              </a:rPr>
              <a:t>について、米国国立標準技術研究所（</a:t>
            </a:r>
            <a:r>
              <a:rPr kumimoji="1" lang="en-US" altLang="ja-JP" sz="1200">
                <a:solidFill>
                  <a:schemeClr val="tx1"/>
                </a:solidFill>
                <a:latin typeface="Meiryo UI" panose="020B0604030504040204" pitchFamily="50" charset="-128"/>
                <a:ea typeface="Meiryo UI" panose="020B0604030504040204" pitchFamily="50" charset="-128"/>
              </a:rPr>
              <a:t>NIST</a:t>
            </a:r>
            <a:r>
              <a:rPr kumimoji="1" lang="ja-JP" altLang="en-US" sz="1200">
                <a:solidFill>
                  <a:schemeClr val="tx1"/>
                </a:solidFill>
                <a:latin typeface="Meiryo UI" panose="020B0604030504040204" pitchFamily="50" charset="-128"/>
                <a:ea typeface="Meiryo UI" panose="020B0604030504040204" pitchFamily="50" charset="-128"/>
              </a:rPr>
              <a:t>）も参考に、デジタル戦略等における基準・標準機関として位置付け、これまでの情報処理推進に加え、国全体のデジタル社会形成の観点から、データ戦略に係る基準・標準の整備を推進するとともに、行政・準公共・産業分野の </a:t>
            </a:r>
            <a:r>
              <a:rPr kumimoji="1" lang="en-US" altLang="ja-JP" sz="1200">
                <a:solidFill>
                  <a:schemeClr val="tx1"/>
                </a:solidFill>
                <a:latin typeface="Meiryo UI" panose="020B0604030504040204" pitchFamily="50" charset="-128"/>
                <a:ea typeface="Meiryo UI" panose="020B0604030504040204" pitchFamily="50" charset="-128"/>
              </a:rPr>
              <a:t>DX </a:t>
            </a:r>
            <a:r>
              <a:rPr kumimoji="1" lang="ja-JP" altLang="en-US" sz="1200">
                <a:solidFill>
                  <a:schemeClr val="tx1"/>
                </a:solidFill>
                <a:latin typeface="Meiryo UI" panose="020B0604030504040204" pitchFamily="50" charset="-128"/>
                <a:ea typeface="Meiryo UI" panose="020B0604030504040204" pitchFamily="50" charset="-128"/>
              </a:rPr>
              <a:t>推進やデジタル規制改革に必要となるデータ・システムに係る基準・標準の検討を加速し、経済安全保障の観点も踏まえたデジタル産業基盤の強化及びデータ駆動型の新産業創出をリードするための機能強化を検討する。</a:t>
            </a:r>
          </a:p>
          <a:p>
            <a:endParaRPr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b="1">
                <a:solidFill>
                  <a:schemeClr val="tx1"/>
                </a:solidFill>
                <a:latin typeface="Meiryo UI" panose="020B0604030504040204" pitchFamily="50" charset="-128"/>
                <a:ea typeface="Meiryo UI" panose="020B0604030504040204" pitchFamily="50" charset="-128"/>
              </a:rPr>
              <a:t>②独立行政法人国立印刷局</a:t>
            </a:r>
            <a:endParaRPr kumimoji="1" lang="en-US" altLang="ja-JP" sz="1200" b="1">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　国立印刷局について、これまで官民多様な主体から提供された法令、会社公告等の情報について正確かつ確実にデータクレンジングを行い、</a:t>
            </a:r>
            <a:r>
              <a:rPr kumimoji="1" lang="en-US" altLang="ja-JP" sz="1200">
                <a:solidFill>
                  <a:schemeClr val="tx1"/>
                </a:solidFill>
                <a:latin typeface="Meiryo UI" panose="020B0604030504040204" pitchFamily="50" charset="-128"/>
                <a:ea typeface="Meiryo UI" panose="020B0604030504040204" pitchFamily="50" charset="-128"/>
              </a:rPr>
              <a:t>BCP </a:t>
            </a:r>
            <a:r>
              <a:rPr kumimoji="1" lang="ja-JP" altLang="en-US" sz="1200">
                <a:solidFill>
                  <a:schemeClr val="tx1"/>
                </a:solidFill>
                <a:latin typeface="Meiryo UI" panose="020B0604030504040204" pitchFamily="50" charset="-128"/>
                <a:ea typeface="Meiryo UI" panose="020B0604030504040204" pitchFamily="50" charset="-128"/>
              </a:rPr>
              <a:t>対応を構築した上で、安定的に事業を実施してきたノウハウと実績を活かし、国全体のデジタル社会形成の観点からデジタル庁が企画立案するベース・レジストリの整備・運用を行うことを含め、その連携の在り方について検討する。</a:t>
            </a:r>
          </a:p>
        </p:txBody>
      </p:sp>
      <p:sp>
        <p:nvSpPr>
          <p:cNvPr id="21" name="テキスト ボックス 20">
            <a:extLst>
              <a:ext uri="{FF2B5EF4-FFF2-40B4-BE49-F238E27FC236}">
                <a16:creationId xmlns:a16="http://schemas.microsoft.com/office/drawing/2014/main" id="{E2EC0E8F-C021-8C16-33C7-65E71DC2F992}"/>
              </a:ext>
            </a:extLst>
          </p:cNvPr>
          <p:cNvSpPr txBox="1"/>
          <p:nvPr/>
        </p:nvSpPr>
        <p:spPr>
          <a:xfrm>
            <a:off x="316280" y="6347324"/>
            <a:ext cx="4751392" cy="246221"/>
          </a:xfrm>
          <a:prstGeom prst="rect">
            <a:avLst/>
          </a:prstGeom>
          <a:noFill/>
        </p:spPr>
        <p:txBody>
          <a:bodyPr wrap="square">
            <a:spAutoFit/>
          </a:bodyPr>
          <a:lstStyle/>
          <a:p>
            <a:r>
              <a:rPr lang="ja-JP" altLang="en-US" sz="1000" i="0">
                <a:solidFill>
                  <a:srgbClr val="1A1A1C"/>
                </a:solidFill>
                <a:effectLst/>
                <a:latin typeface="Meiryo UI" panose="020B0604030504040204" pitchFamily="50" charset="-128"/>
                <a:ea typeface="Meiryo UI" panose="020B0604030504040204" pitchFamily="50" charset="-128"/>
              </a:rPr>
              <a:t>出所：デジタル社会の実現に向けた重点計画（</a:t>
            </a:r>
            <a:r>
              <a:rPr lang="en-US" altLang="ja-JP" sz="1000" i="0">
                <a:solidFill>
                  <a:srgbClr val="1A1A1C"/>
                </a:solidFill>
                <a:effectLst/>
                <a:latin typeface="Meiryo UI" panose="020B0604030504040204" pitchFamily="50" charset="-128"/>
                <a:ea typeface="Meiryo UI" panose="020B0604030504040204" pitchFamily="50" charset="-128"/>
              </a:rPr>
              <a:t>2023</a:t>
            </a:r>
            <a:r>
              <a:rPr lang="ja-JP" altLang="en-US" sz="1000" i="0">
                <a:solidFill>
                  <a:srgbClr val="1A1A1C"/>
                </a:solidFill>
                <a:effectLst/>
                <a:latin typeface="Meiryo UI" panose="020B0604030504040204" pitchFamily="50" charset="-128"/>
                <a:ea typeface="Meiryo UI" panose="020B0604030504040204" pitchFamily="50" charset="-128"/>
              </a:rPr>
              <a:t>年</a:t>
            </a:r>
            <a:r>
              <a:rPr lang="en-US" altLang="ja-JP" sz="1000" i="0">
                <a:solidFill>
                  <a:srgbClr val="1A1A1C"/>
                </a:solidFill>
                <a:effectLst/>
                <a:latin typeface="Meiryo UI" panose="020B0604030504040204" pitchFamily="50" charset="-128"/>
                <a:ea typeface="Meiryo UI" panose="020B0604030504040204" pitchFamily="50" charset="-128"/>
              </a:rPr>
              <a:t>6</a:t>
            </a:r>
            <a:r>
              <a:rPr lang="ja-JP" altLang="en-US" sz="1000" i="0">
                <a:solidFill>
                  <a:srgbClr val="1A1A1C"/>
                </a:solidFill>
                <a:effectLst/>
                <a:latin typeface="Meiryo UI" panose="020B0604030504040204" pitchFamily="50" charset="-128"/>
                <a:ea typeface="Meiryo UI" panose="020B0604030504040204" pitchFamily="50" charset="-128"/>
              </a:rPr>
              <a:t>月</a:t>
            </a:r>
            <a:r>
              <a:rPr lang="en-US" altLang="ja-JP" sz="1000">
                <a:solidFill>
                  <a:srgbClr val="1A1A1C"/>
                </a:solidFill>
                <a:latin typeface="Meiryo UI" panose="020B0604030504040204" pitchFamily="50" charset="-128"/>
                <a:ea typeface="Meiryo UI" panose="020B0604030504040204" pitchFamily="50" charset="-128"/>
              </a:rPr>
              <a:t>9</a:t>
            </a:r>
            <a:r>
              <a:rPr lang="ja-JP" altLang="en-US" sz="1000">
                <a:solidFill>
                  <a:srgbClr val="1A1A1C"/>
                </a:solidFill>
                <a:latin typeface="Meiryo UI" panose="020B0604030504040204" pitchFamily="50" charset="-128"/>
                <a:ea typeface="Meiryo UI" panose="020B0604030504040204" pitchFamily="50" charset="-128"/>
              </a:rPr>
              <a:t>日</a:t>
            </a:r>
            <a:r>
              <a:rPr lang="ja-JP" altLang="en-US" sz="1000" i="0">
                <a:solidFill>
                  <a:srgbClr val="1A1A1C"/>
                </a:solidFill>
                <a:effectLst/>
                <a:latin typeface="Meiryo UI" panose="020B0604030504040204" pitchFamily="50" charset="-128"/>
                <a:ea typeface="Meiryo UI" panose="020B0604030504040204" pitchFamily="50" charset="-128"/>
              </a:rPr>
              <a:t>）より抜粋</a:t>
            </a:r>
          </a:p>
        </p:txBody>
      </p:sp>
      <p:sp>
        <p:nvSpPr>
          <p:cNvPr id="22" name="テキスト ボックス 21">
            <a:extLst>
              <a:ext uri="{FF2B5EF4-FFF2-40B4-BE49-F238E27FC236}">
                <a16:creationId xmlns:a16="http://schemas.microsoft.com/office/drawing/2014/main" id="{011DD9FD-37EF-77BF-BEF5-08B5161E13CE}"/>
              </a:ext>
            </a:extLst>
          </p:cNvPr>
          <p:cNvSpPr txBox="1"/>
          <p:nvPr/>
        </p:nvSpPr>
        <p:spPr>
          <a:xfrm>
            <a:off x="6387656" y="6347324"/>
            <a:ext cx="5130801" cy="246221"/>
          </a:xfrm>
          <a:prstGeom prst="rect">
            <a:avLst/>
          </a:prstGeom>
          <a:noFill/>
        </p:spPr>
        <p:txBody>
          <a:bodyPr wrap="square">
            <a:spAutoFit/>
          </a:bodyPr>
          <a:lstStyle/>
          <a:p>
            <a:r>
              <a:rPr lang="ja-JP" altLang="en-US" sz="1000" i="0">
                <a:solidFill>
                  <a:srgbClr val="1A1A1C"/>
                </a:solidFill>
                <a:effectLst/>
                <a:latin typeface="Meiryo UI" panose="020B0604030504040204" pitchFamily="50" charset="-128"/>
                <a:ea typeface="Meiryo UI" panose="020B0604030504040204" pitchFamily="50" charset="-128"/>
              </a:rPr>
              <a:t>出所：「デジタル社会の実現に向けた重点計画」紹介資料（</a:t>
            </a:r>
            <a:r>
              <a:rPr lang="en-US" altLang="ja-JP" sz="1000" i="0">
                <a:solidFill>
                  <a:srgbClr val="1A1A1C"/>
                </a:solidFill>
                <a:effectLst/>
                <a:latin typeface="Meiryo UI" panose="020B0604030504040204" pitchFamily="50" charset="-128"/>
                <a:ea typeface="Meiryo UI" panose="020B0604030504040204" pitchFamily="50" charset="-128"/>
              </a:rPr>
              <a:t>2023</a:t>
            </a:r>
            <a:r>
              <a:rPr lang="ja-JP" altLang="en-US" sz="1000" i="0">
                <a:solidFill>
                  <a:srgbClr val="1A1A1C"/>
                </a:solidFill>
                <a:effectLst/>
                <a:latin typeface="Meiryo UI" panose="020B0604030504040204" pitchFamily="50" charset="-128"/>
                <a:ea typeface="Meiryo UI" panose="020B0604030504040204" pitchFamily="50" charset="-128"/>
              </a:rPr>
              <a:t>年</a:t>
            </a:r>
            <a:r>
              <a:rPr lang="en-US" altLang="ja-JP" sz="1000">
                <a:solidFill>
                  <a:srgbClr val="1A1A1C"/>
                </a:solidFill>
                <a:latin typeface="Meiryo UI" panose="020B0604030504040204" pitchFamily="50" charset="-128"/>
                <a:ea typeface="Meiryo UI" panose="020B0604030504040204" pitchFamily="50" charset="-128"/>
              </a:rPr>
              <a:t>6</a:t>
            </a:r>
            <a:r>
              <a:rPr lang="ja-JP" altLang="en-US" sz="1000" i="0">
                <a:solidFill>
                  <a:srgbClr val="1A1A1C"/>
                </a:solidFill>
                <a:effectLst/>
                <a:latin typeface="Meiryo UI" panose="020B0604030504040204" pitchFamily="50" charset="-128"/>
                <a:ea typeface="Meiryo UI" panose="020B0604030504040204" pitchFamily="50" charset="-128"/>
              </a:rPr>
              <a:t>月</a:t>
            </a:r>
            <a:r>
              <a:rPr lang="en-US" altLang="ja-JP" sz="1000">
                <a:solidFill>
                  <a:srgbClr val="1A1A1C"/>
                </a:solidFill>
                <a:latin typeface="Meiryo UI" panose="020B0604030504040204" pitchFamily="50" charset="-128"/>
                <a:ea typeface="Meiryo UI" panose="020B0604030504040204" pitchFamily="50" charset="-128"/>
              </a:rPr>
              <a:t>9</a:t>
            </a:r>
            <a:r>
              <a:rPr lang="ja-JP" altLang="en-US" sz="1000" i="0">
                <a:solidFill>
                  <a:srgbClr val="1A1A1C"/>
                </a:solidFill>
                <a:effectLst/>
                <a:latin typeface="Meiryo UI" panose="020B0604030504040204" pitchFamily="50" charset="-128"/>
                <a:ea typeface="Meiryo UI" panose="020B0604030504040204" pitchFamily="50" charset="-128"/>
              </a:rPr>
              <a:t>日）より抜粋</a:t>
            </a:r>
          </a:p>
        </p:txBody>
      </p:sp>
      <p:pic>
        <p:nvPicPr>
          <p:cNvPr id="6" name="図 5">
            <a:extLst>
              <a:ext uri="{FF2B5EF4-FFF2-40B4-BE49-F238E27FC236}">
                <a16:creationId xmlns:a16="http://schemas.microsoft.com/office/drawing/2014/main" id="{90D7A122-37ED-D020-7010-4A4DB54EEC86}"/>
              </a:ext>
            </a:extLst>
          </p:cNvPr>
          <p:cNvPicPr>
            <a:picLocks noChangeAspect="1"/>
          </p:cNvPicPr>
          <p:nvPr/>
        </p:nvPicPr>
        <p:blipFill>
          <a:blip r:embed="rId2"/>
          <a:stretch>
            <a:fillRect/>
          </a:stretch>
        </p:blipFill>
        <p:spPr>
          <a:xfrm>
            <a:off x="7056504" y="3805782"/>
            <a:ext cx="4213752" cy="2530775"/>
          </a:xfrm>
          <a:prstGeom prst="rect">
            <a:avLst/>
          </a:prstGeom>
        </p:spPr>
      </p:pic>
    </p:spTree>
    <p:extLst>
      <p:ext uri="{BB962C8B-B14F-4D97-AF65-F5344CB8AC3E}">
        <p14:creationId xmlns:p14="http://schemas.microsoft.com/office/powerpoint/2010/main" val="35599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106D66AA-978F-9D10-0613-284100B2FB57}"/>
              </a:ext>
            </a:extLst>
          </p:cNvPr>
          <p:cNvGraphicFramePr>
            <a:graphicFrameLocks noGrp="1"/>
          </p:cNvGraphicFramePr>
          <p:nvPr>
            <p:extLst>
              <p:ext uri="{D42A27DB-BD31-4B8C-83A1-F6EECF244321}">
                <p14:modId xmlns:p14="http://schemas.microsoft.com/office/powerpoint/2010/main" val="2677868119"/>
              </p:ext>
            </p:extLst>
          </p:nvPr>
        </p:nvGraphicFramePr>
        <p:xfrm>
          <a:off x="443720" y="656883"/>
          <a:ext cx="11238572" cy="5322812"/>
        </p:xfrm>
        <a:graphic>
          <a:graphicData uri="http://schemas.openxmlformats.org/drawingml/2006/table">
            <a:tbl>
              <a:tblPr firstRow="1" bandRow="1"/>
              <a:tblGrid>
                <a:gridCol w="1731041">
                  <a:extLst>
                    <a:ext uri="{9D8B030D-6E8A-4147-A177-3AD203B41FA5}">
                      <a16:colId xmlns:a16="http://schemas.microsoft.com/office/drawing/2014/main" val="514133318"/>
                    </a:ext>
                  </a:extLst>
                </a:gridCol>
                <a:gridCol w="1731041">
                  <a:extLst>
                    <a:ext uri="{9D8B030D-6E8A-4147-A177-3AD203B41FA5}">
                      <a16:colId xmlns:a16="http://schemas.microsoft.com/office/drawing/2014/main" val="2435903102"/>
                    </a:ext>
                  </a:extLst>
                </a:gridCol>
                <a:gridCol w="894427">
                  <a:extLst>
                    <a:ext uri="{9D8B030D-6E8A-4147-A177-3AD203B41FA5}">
                      <a16:colId xmlns:a16="http://schemas.microsoft.com/office/drawing/2014/main" val="1270693254"/>
                    </a:ext>
                  </a:extLst>
                </a:gridCol>
                <a:gridCol w="2541069">
                  <a:extLst>
                    <a:ext uri="{9D8B030D-6E8A-4147-A177-3AD203B41FA5}">
                      <a16:colId xmlns:a16="http://schemas.microsoft.com/office/drawing/2014/main" val="2301474816"/>
                    </a:ext>
                  </a:extLst>
                </a:gridCol>
                <a:gridCol w="1446998">
                  <a:extLst>
                    <a:ext uri="{9D8B030D-6E8A-4147-A177-3AD203B41FA5}">
                      <a16:colId xmlns:a16="http://schemas.microsoft.com/office/drawing/2014/main" val="1452114810"/>
                    </a:ext>
                  </a:extLst>
                </a:gridCol>
                <a:gridCol w="1446998">
                  <a:extLst>
                    <a:ext uri="{9D8B030D-6E8A-4147-A177-3AD203B41FA5}">
                      <a16:colId xmlns:a16="http://schemas.microsoft.com/office/drawing/2014/main" val="272817681"/>
                    </a:ext>
                  </a:extLst>
                </a:gridCol>
                <a:gridCol w="1446998">
                  <a:extLst>
                    <a:ext uri="{9D8B030D-6E8A-4147-A177-3AD203B41FA5}">
                      <a16:colId xmlns:a16="http://schemas.microsoft.com/office/drawing/2014/main" val="1988802433"/>
                    </a:ext>
                  </a:extLst>
                </a:gridCol>
              </a:tblGrid>
              <a:tr h="299356">
                <a:tc row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Meiryo UI" panose="020B0604030504040204" pitchFamily="50" charset="-128"/>
                          <a:ea typeface="Meiryo UI" panose="020B0604030504040204" pitchFamily="50" charset="-128"/>
                        </a:rPr>
                        <a:t>大項目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row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Meiryo UI" panose="020B0604030504040204" pitchFamily="50" charset="-128"/>
                          <a:ea typeface="Meiryo UI" panose="020B0604030504040204" pitchFamily="50" charset="-128"/>
                        </a:rPr>
                        <a:t>中項目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grid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Noto Sans JP" panose="020B0200000000000000" pitchFamily="50" charset="-128"/>
                          <a:ea typeface="Noto Sans JP" panose="020B0200000000000000" pitchFamily="50" charset="-128"/>
                        </a:rPr>
                        <a:t>短期</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a:p>
                  </a:txBody>
                  <a:tcPr/>
                </a:tc>
                <a:tc gridSpan="3">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Noto Sans JP" panose="020B0200000000000000" pitchFamily="50" charset="-128"/>
                          <a:ea typeface="Noto Sans JP" panose="020B0200000000000000" pitchFamily="50" charset="-128"/>
                        </a:rPr>
                        <a:t>中長期</a:t>
                      </a:r>
                      <a:endParaRPr kumimoji="1" lang="en-US" altLang="ja-JP" sz="1400" b="1">
                        <a:latin typeface="Noto Sans JP" panose="020B0200000000000000" pitchFamily="50" charset="-128"/>
                        <a:ea typeface="Noto Sans JP" panose="020B0200000000000000"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9239035"/>
                  </a:ext>
                </a:extLst>
              </a:tr>
              <a:tr h="299356">
                <a:tc vMerge="1">
                  <a:txBody>
                    <a:bodyPr/>
                    <a:lstStyle/>
                    <a:p>
                      <a:pPr algn="ctr"/>
                      <a:endParaRPr kumimoji="1" lang="ja-JP" altLang="en-US" sz="1400" b="1">
                        <a:latin typeface="Noto Sans JP" panose="020B0200000000000000" pitchFamily="50" charset="-128"/>
                        <a:ea typeface="Noto Sans JP" panose="020B0200000000000000"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kumimoji="1" lang="ja-JP" altLang="en-US" sz="1400" b="1">
                        <a:latin typeface="Noto Sans JP" panose="020B0200000000000000" pitchFamily="50" charset="-128"/>
                        <a:ea typeface="Noto Sans JP" panose="020B02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R5</a:t>
                      </a:r>
                      <a:r>
                        <a:rPr kumimoji="1" lang="ja-JP" altLang="en-US" sz="1400" b="1">
                          <a:latin typeface="Meiryo UI" panose="020B0604030504040204" pitchFamily="50" charset="-128"/>
                          <a:ea typeface="Meiryo UI" panose="020B0604030504040204" pitchFamily="50" charset="-128"/>
                        </a:rPr>
                        <a:t>年度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R6</a:t>
                      </a:r>
                      <a:r>
                        <a:rPr kumimoji="1" lang="ja-JP" altLang="en-US" sz="1400" b="1">
                          <a:latin typeface="Meiryo UI" panose="020B0604030504040204" pitchFamily="50" charset="-128"/>
                          <a:ea typeface="Meiryo UI" panose="020B0604030504040204" pitchFamily="50" charset="-128"/>
                        </a:rPr>
                        <a:t>年度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R7</a:t>
                      </a:r>
                      <a:r>
                        <a:rPr kumimoji="1" lang="ja-JP" altLang="en-US" sz="1400" b="1">
                          <a:latin typeface="Meiryo UI" panose="020B0604030504040204" pitchFamily="50" charset="-128"/>
                          <a:ea typeface="Meiryo UI" panose="020B0604030504040204" pitchFamily="50" charset="-128"/>
                        </a:rPr>
                        <a:t>年度</a:t>
                      </a:r>
                      <a:endParaRPr kumimoji="1" lang="en-US" altLang="ja-JP" sz="1400" b="1">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R8</a:t>
                      </a:r>
                      <a:r>
                        <a:rPr kumimoji="1" lang="ja-JP" altLang="en-US" sz="1400" b="1">
                          <a:latin typeface="Meiryo UI" panose="020B0604030504040204" pitchFamily="50" charset="-128"/>
                          <a:ea typeface="Meiryo UI" panose="020B0604030504040204" pitchFamily="50" charset="-128"/>
                        </a:rPr>
                        <a:t>年度</a:t>
                      </a:r>
                      <a:endParaRPr kumimoji="1" lang="en-US" altLang="ja-JP" sz="1400" b="1">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R9</a:t>
                      </a:r>
                      <a:r>
                        <a:rPr kumimoji="1" lang="ja-JP" altLang="en-US" sz="1400" b="1">
                          <a:latin typeface="Meiryo UI" panose="020B0604030504040204" pitchFamily="50" charset="-128"/>
                          <a:ea typeface="Meiryo UI" panose="020B0604030504040204" pitchFamily="50" charset="-128"/>
                        </a:rPr>
                        <a:t>年度以降</a:t>
                      </a:r>
                      <a:endParaRPr kumimoji="1" lang="en-US" altLang="ja-JP" sz="1400" b="1">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00096330"/>
                  </a:ext>
                </a:extLst>
              </a:tr>
              <a:tr h="1062831">
                <a:tc rowSpan="3">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r>
                        <a:rPr kumimoji="1" lang="ja-JP" altLang="en-US" sz="1200" b="0" kern="1200">
                          <a:solidFill>
                            <a:schemeClr val="dk1"/>
                          </a:solidFill>
                          <a:effectLst/>
                          <a:latin typeface="Meiryo UI" panose="020B0604030504040204" pitchFamily="50" charset="-128"/>
                          <a:ea typeface="Meiryo UI" panose="020B0604030504040204" pitchFamily="50" charset="-128"/>
                        </a:rPr>
                        <a:t>（１）品質が確保された活用しやすいデータを整備しオープンにする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r>
                        <a:rPr kumimoji="1" lang="ja-JP" altLang="en-US" sz="1200" b="0" kern="1200">
                          <a:solidFill>
                            <a:schemeClr val="dk1"/>
                          </a:solidFill>
                          <a:effectLst/>
                          <a:latin typeface="Meiryo UI" panose="020B0604030504040204" pitchFamily="50" charset="-128"/>
                          <a:ea typeface="Meiryo UI" panose="020B0604030504040204" pitchFamily="50" charset="-128"/>
                        </a:rPr>
                        <a:t>①データ標準確保のための</a:t>
                      </a:r>
                      <a:r>
                        <a:rPr kumimoji="1" lang="en-US" altLang="ja-JP" sz="1200" b="0" kern="1200">
                          <a:solidFill>
                            <a:schemeClr val="dk1"/>
                          </a:solidFill>
                          <a:effectLst/>
                          <a:latin typeface="Meiryo UI" panose="020B0604030504040204" pitchFamily="50" charset="-128"/>
                          <a:ea typeface="Meiryo UI" panose="020B0604030504040204" pitchFamily="50" charset="-128"/>
                        </a:rPr>
                        <a:t>GIF</a:t>
                      </a:r>
                      <a:r>
                        <a:rPr kumimoji="1" lang="ja-JP" altLang="en-US" sz="1200" b="0" kern="1200">
                          <a:solidFill>
                            <a:schemeClr val="dk1"/>
                          </a:solidFill>
                          <a:effectLst/>
                          <a:latin typeface="Meiryo UI" panose="020B0604030504040204" pitchFamily="50" charset="-128"/>
                          <a:ea typeface="Meiryo UI" panose="020B0604030504040204" pitchFamily="50" charset="-128"/>
                        </a:rPr>
                        <a:t>の見直し及び</a:t>
                      </a:r>
                      <a:r>
                        <a:rPr kumimoji="1" lang="en-US" altLang="ja-JP" sz="1200" b="0" kern="1200">
                          <a:solidFill>
                            <a:schemeClr val="dk1"/>
                          </a:solidFill>
                          <a:effectLst/>
                          <a:latin typeface="Meiryo UI" panose="020B0604030504040204" pitchFamily="50" charset="-128"/>
                          <a:ea typeface="Meiryo UI" panose="020B0604030504040204" pitchFamily="50" charset="-128"/>
                        </a:rPr>
                        <a:t>GIF</a:t>
                      </a:r>
                      <a:r>
                        <a:rPr kumimoji="1" lang="ja-JP" altLang="en-US" sz="1200" b="0" kern="1200">
                          <a:solidFill>
                            <a:schemeClr val="dk1"/>
                          </a:solidFill>
                          <a:effectLst/>
                          <a:latin typeface="Meiryo UI" panose="020B0604030504040204" pitchFamily="50" charset="-128"/>
                          <a:ea typeface="Meiryo UI" panose="020B0604030504040204" pitchFamily="50" charset="-128"/>
                        </a:rPr>
                        <a:t>の実装強化に向けた取組</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endParaRPr kumimoji="1" lang="ja-JP" altLang="en-US" sz="1200">
                        <a:latin typeface="Meiryo UI" panose="020B0604030504040204" pitchFamily="50" charset="-128"/>
                        <a:ea typeface="Meiryo UI" panose="020B0604030504040204" pitchFamily="50" charset="-128"/>
                      </a:endParaRPr>
                    </a:p>
                  </a:txBody>
                  <a:tcPr>
                    <a:lnT w="12700" cmpd="sng">
                      <a:solidFill>
                        <a:sysClr val="windowText" lastClr="000000"/>
                      </a:solidFill>
                    </a:lnT>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3814409"/>
                  </a:ext>
                </a:extLst>
              </a:tr>
              <a:tr h="2533215">
                <a:tc vMerge="1">
                  <a:txBody>
                    <a:bodyPr/>
                    <a:lstStyle/>
                    <a:p>
                      <a:endParaRPr kumimoji="1" lang="ja-JP" altLang="en-US" sz="1200" b="0" kern="1200">
                        <a:solidFill>
                          <a:schemeClr val="dk1"/>
                        </a:solidFill>
                        <a:effectLst/>
                        <a:latin typeface="Noto Sans JP" panose="020B0200000000000000" pitchFamily="50" charset="-128"/>
                        <a:ea typeface="Noto Sans JP" panose="020B0200000000000000"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a:latin typeface="Meiryo UI" panose="020B0604030504040204" pitchFamily="50" charset="-128"/>
                          <a:ea typeface="Meiryo UI" panose="020B0604030504040204" pitchFamily="50" charset="-128"/>
                        </a:rPr>
                        <a:t>②ベース・レジストリの整備</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1576378"/>
                  </a:ext>
                </a:extLst>
              </a:tr>
              <a:tr h="1117166">
                <a:tc vMerge="1">
                  <a:txBody>
                    <a:bodyPr/>
                    <a:lstStyle/>
                    <a:p>
                      <a:endParaRPr kumimoji="1" lang="ja-JP" altLang="en-US" sz="1200" b="0" kern="1200">
                        <a:solidFill>
                          <a:schemeClr val="dk1"/>
                        </a:solidFill>
                        <a:effectLst/>
                        <a:latin typeface="Noto Sans JP" panose="020B0200000000000000" pitchFamily="50" charset="-128"/>
                        <a:ea typeface="Noto Sans JP" panose="020B0200000000000000"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a:latin typeface="Meiryo UI" panose="020B0604030504040204" pitchFamily="50" charset="-128"/>
                          <a:ea typeface="Meiryo UI" panose="020B0604030504040204" pitchFamily="50" charset="-128"/>
                        </a:rPr>
                        <a:t>③生成</a:t>
                      </a:r>
                      <a:r>
                        <a:rPr kumimoji="1" lang="en-US" altLang="ja-JP" sz="1200">
                          <a:latin typeface="Meiryo UI" panose="020B0604030504040204" pitchFamily="50" charset="-128"/>
                          <a:ea typeface="Meiryo UI" panose="020B0604030504040204" pitchFamily="50" charset="-128"/>
                        </a:rPr>
                        <a:t>AI</a:t>
                      </a:r>
                      <a:r>
                        <a:rPr kumimoji="1" lang="ja-JP" altLang="en-US" sz="1200">
                          <a:latin typeface="Meiryo UI" panose="020B0604030504040204" pitchFamily="50" charset="-128"/>
                          <a:ea typeface="Meiryo UI" panose="020B0604030504040204" pitchFamily="50" charset="-128"/>
                        </a:rPr>
                        <a:t>の技術進展等を踏まえたオープンデータの取組強化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en-US" altLang="ja-JP"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41366983"/>
                  </a:ext>
                </a:extLst>
              </a:tr>
            </a:tbl>
          </a:graphicData>
        </a:graphic>
      </p:graphicFrame>
      <p:sp>
        <p:nvSpPr>
          <p:cNvPr id="6" name="タイトル 2">
            <a:extLst>
              <a:ext uri="{FF2B5EF4-FFF2-40B4-BE49-F238E27FC236}">
                <a16:creationId xmlns:a16="http://schemas.microsoft.com/office/drawing/2014/main" id="{14C568DE-6AFC-F29E-AEC0-360E6D425699}"/>
              </a:ext>
            </a:extLst>
          </p:cNvPr>
          <p:cNvSpPr txBox="1">
            <a:spLocks/>
          </p:cNvSpPr>
          <p:nvPr/>
        </p:nvSpPr>
        <p:spPr>
          <a:xfrm>
            <a:off x="158992" y="264455"/>
            <a:ext cx="105156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工程表（</a:t>
            </a:r>
            <a:r>
              <a:rPr kumimoji="1" lang="en-US" altLang="ja-JP"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1/2</a:t>
            </a: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a:t>
            </a:r>
          </a:p>
        </p:txBody>
      </p:sp>
      <p:sp>
        <p:nvSpPr>
          <p:cNvPr id="7" name="正方形/長方形 6">
            <a:extLst>
              <a:ext uri="{FF2B5EF4-FFF2-40B4-BE49-F238E27FC236}">
                <a16:creationId xmlns:a16="http://schemas.microsoft.com/office/drawing/2014/main" id="{F8AADF0C-BB68-75B9-F716-21D39C749E62}"/>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意義</a:t>
            </a:r>
          </a:p>
        </p:txBody>
      </p:sp>
      <p:sp>
        <p:nvSpPr>
          <p:cNvPr id="8" name="正方形/長方形 7">
            <a:extLst>
              <a:ext uri="{FF2B5EF4-FFF2-40B4-BE49-F238E27FC236}">
                <a16:creationId xmlns:a16="http://schemas.microsoft.com/office/drawing/2014/main" id="{1AE2D30B-3D34-ADF3-E20A-AC4EDD3A101F}"/>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背景</a:t>
            </a:r>
          </a:p>
        </p:txBody>
      </p:sp>
      <p:sp>
        <p:nvSpPr>
          <p:cNvPr id="9" name="正方形/長方形 8">
            <a:extLst>
              <a:ext uri="{FF2B5EF4-FFF2-40B4-BE49-F238E27FC236}">
                <a16:creationId xmlns:a16="http://schemas.microsoft.com/office/drawing/2014/main" id="{11764D03-0B83-8988-0D27-62306E7AF769}"/>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全体像</a:t>
            </a:r>
          </a:p>
        </p:txBody>
      </p:sp>
      <p:sp>
        <p:nvSpPr>
          <p:cNvPr id="10" name="正方形/長方形 9">
            <a:extLst>
              <a:ext uri="{FF2B5EF4-FFF2-40B4-BE49-F238E27FC236}">
                <a16:creationId xmlns:a16="http://schemas.microsoft.com/office/drawing/2014/main" id="{0BE2F4DD-C45C-FEE0-7140-F41D38D58BAE}"/>
              </a:ext>
            </a:extLst>
          </p:cNvPr>
          <p:cNvSpPr/>
          <p:nvPr/>
        </p:nvSpPr>
        <p:spPr>
          <a:xfrm>
            <a:off x="10844916"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クション</a:t>
            </a:r>
          </a:p>
        </p:txBody>
      </p:sp>
      <p:sp>
        <p:nvSpPr>
          <p:cNvPr id="11" name="正方形/長方形 10">
            <a:extLst>
              <a:ext uri="{FF2B5EF4-FFF2-40B4-BE49-F238E27FC236}">
                <a16:creationId xmlns:a16="http://schemas.microsoft.com/office/drawing/2014/main" id="{DB1CE22A-6B70-418C-B6C5-F099324503F4}"/>
              </a:ext>
            </a:extLst>
          </p:cNvPr>
          <p:cNvSpPr/>
          <p:nvPr/>
        </p:nvSpPr>
        <p:spPr>
          <a:xfrm>
            <a:off x="11518458"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工程表</a:t>
            </a:r>
          </a:p>
        </p:txBody>
      </p:sp>
      <p:sp>
        <p:nvSpPr>
          <p:cNvPr id="25" name="矢印: 五方向 24">
            <a:extLst>
              <a:ext uri="{FF2B5EF4-FFF2-40B4-BE49-F238E27FC236}">
                <a16:creationId xmlns:a16="http://schemas.microsoft.com/office/drawing/2014/main" id="{2E815728-6A70-732E-CC78-979C7B8E7896}"/>
              </a:ext>
            </a:extLst>
          </p:cNvPr>
          <p:cNvSpPr/>
          <p:nvPr/>
        </p:nvSpPr>
        <p:spPr>
          <a:xfrm>
            <a:off x="4593244" y="4904529"/>
            <a:ext cx="2705005" cy="252000"/>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学習容易な形への変換の実証</a:t>
            </a:r>
          </a:p>
        </p:txBody>
      </p:sp>
      <p:sp>
        <p:nvSpPr>
          <p:cNvPr id="26" name="矢印: 山形 25">
            <a:extLst>
              <a:ext uri="{FF2B5EF4-FFF2-40B4-BE49-F238E27FC236}">
                <a16:creationId xmlns:a16="http://schemas.microsoft.com/office/drawing/2014/main" id="{28E920B5-6050-8524-EA96-D91D85105FFA}"/>
              </a:ext>
            </a:extLst>
          </p:cNvPr>
          <p:cNvSpPr/>
          <p:nvPr/>
        </p:nvSpPr>
        <p:spPr>
          <a:xfrm>
            <a:off x="7333239" y="4904529"/>
            <a:ext cx="4299239" cy="252000"/>
          </a:xfrm>
          <a:prstGeom prst="chevron">
            <a:avLst>
              <a:gd name="adj" fmla="val 304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持続的な提供スキームの構築</a:t>
            </a:r>
          </a:p>
        </p:txBody>
      </p:sp>
      <p:sp>
        <p:nvSpPr>
          <p:cNvPr id="27" name="矢印: 五方向 26">
            <a:extLst>
              <a:ext uri="{FF2B5EF4-FFF2-40B4-BE49-F238E27FC236}">
                <a16:creationId xmlns:a16="http://schemas.microsoft.com/office/drawing/2014/main" id="{D97A53D8-A192-A958-E951-21E79B11B95A}"/>
              </a:ext>
            </a:extLst>
          </p:cNvPr>
          <p:cNvSpPr/>
          <p:nvPr/>
        </p:nvSpPr>
        <p:spPr>
          <a:xfrm>
            <a:off x="4810178" y="5207005"/>
            <a:ext cx="6822300"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コミュニケーション窓口の設置・運用（</a:t>
            </a: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学習用としてニーズの高いデータの特定）</a:t>
            </a:r>
            <a:endPar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8" name="矢印: 五方向 27">
            <a:extLst>
              <a:ext uri="{FF2B5EF4-FFF2-40B4-BE49-F238E27FC236}">
                <a16:creationId xmlns:a16="http://schemas.microsoft.com/office/drawing/2014/main" id="{56F09F31-0385-E099-4773-3C39ECAE3F7A}"/>
              </a:ext>
            </a:extLst>
          </p:cNvPr>
          <p:cNvSpPr/>
          <p:nvPr/>
        </p:nvSpPr>
        <p:spPr>
          <a:xfrm>
            <a:off x="3946179" y="5437481"/>
            <a:ext cx="7695924"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e-gov</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データポータルの充実</a:t>
            </a:r>
          </a:p>
        </p:txBody>
      </p:sp>
      <p:sp>
        <p:nvSpPr>
          <p:cNvPr id="30" name="矢印: 五方向 29">
            <a:extLst>
              <a:ext uri="{FF2B5EF4-FFF2-40B4-BE49-F238E27FC236}">
                <a16:creationId xmlns:a16="http://schemas.microsoft.com/office/drawing/2014/main" id="{C4C6E727-AA6B-DFD9-926E-841945A0B0E8}"/>
              </a:ext>
            </a:extLst>
          </p:cNvPr>
          <p:cNvSpPr/>
          <p:nvPr/>
        </p:nvSpPr>
        <p:spPr>
          <a:xfrm>
            <a:off x="3953531" y="5667957"/>
            <a:ext cx="3347164" cy="252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行政分野における生成</a:t>
            </a: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活用の実証環境の整備・技術的検討</a:t>
            </a:r>
          </a:p>
        </p:txBody>
      </p:sp>
      <p:sp>
        <p:nvSpPr>
          <p:cNvPr id="5" name="矢印: 五方向 4">
            <a:extLst>
              <a:ext uri="{FF2B5EF4-FFF2-40B4-BE49-F238E27FC236}">
                <a16:creationId xmlns:a16="http://schemas.microsoft.com/office/drawing/2014/main" id="{0CEB7177-FA70-F277-46AA-606AF2343D48}"/>
              </a:ext>
            </a:extLst>
          </p:cNvPr>
          <p:cNvSpPr/>
          <p:nvPr/>
        </p:nvSpPr>
        <p:spPr>
          <a:xfrm>
            <a:off x="3955983" y="1330519"/>
            <a:ext cx="864000" cy="252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情報収集</a:t>
            </a:r>
          </a:p>
        </p:txBody>
      </p:sp>
      <p:sp>
        <p:nvSpPr>
          <p:cNvPr id="13" name="矢印: 山形 12">
            <a:extLst>
              <a:ext uri="{FF2B5EF4-FFF2-40B4-BE49-F238E27FC236}">
                <a16:creationId xmlns:a16="http://schemas.microsoft.com/office/drawing/2014/main" id="{717652BD-7444-1CC5-5F20-F3F6C96B759C}"/>
              </a:ext>
            </a:extLst>
          </p:cNvPr>
          <p:cNvSpPr/>
          <p:nvPr/>
        </p:nvSpPr>
        <p:spPr>
          <a:xfrm>
            <a:off x="4807810" y="1330519"/>
            <a:ext cx="1260000" cy="252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GIF</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改訂方針検討</a:t>
            </a:r>
            <a:b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・作業計画策定</a:t>
            </a:r>
          </a:p>
        </p:txBody>
      </p:sp>
      <p:sp>
        <p:nvSpPr>
          <p:cNvPr id="23" name="矢印: 山形 22">
            <a:extLst>
              <a:ext uri="{FF2B5EF4-FFF2-40B4-BE49-F238E27FC236}">
                <a16:creationId xmlns:a16="http://schemas.microsoft.com/office/drawing/2014/main" id="{3C7D260A-6084-E6C2-8C14-1C8187DBA85E}"/>
              </a:ext>
            </a:extLst>
          </p:cNvPr>
          <p:cNvSpPr/>
          <p:nvPr/>
        </p:nvSpPr>
        <p:spPr>
          <a:xfrm>
            <a:off x="6055506" y="1330519"/>
            <a:ext cx="1294990" cy="252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データ標準の普及に関する検討</a:t>
            </a:r>
          </a:p>
        </p:txBody>
      </p:sp>
      <p:sp>
        <p:nvSpPr>
          <p:cNvPr id="31" name="矢印: 五方向 30">
            <a:extLst>
              <a:ext uri="{FF2B5EF4-FFF2-40B4-BE49-F238E27FC236}">
                <a16:creationId xmlns:a16="http://schemas.microsoft.com/office/drawing/2014/main" id="{93DFB39F-E011-4304-8836-BD1BD9C4BED3}"/>
              </a:ext>
            </a:extLst>
          </p:cNvPr>
          <p:cNvSpPr/>
          <p:nvPr/>
        </p:nvSpPr>
        <p:spPr>
          <a:xfrm>
            <a:off x="6060125" y="1647581"/>
            <a:ext cx="1294990" cy="252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GIF</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に関するフィードバックループの確立</a:t>
            </a:r>
          </a:p>
        </p:txBody>
      </p:sp>
      <p:sp>
        <p:nvSpPr>
          <p:cNvPr id="33" name="矢印: 山形 32">
            <a:extLst>
              <a:ext uri="{FF2B5EF4-FFF2-40B4-BE49-F238E27FC236}">
                <a16:creationId xmlns:a16="http://schemas.microsoft.com/office/drawing/2014/main" id="{35182008-6693-B3E8-1F15-87E59E6A7F19}"/>
              </a:ext>
            </a:extLst>
          </p:cNvPr>
          <p:cNvSpPr/>
          <p:nvPr/>
        </p:nvSpPr>
        <p:spPr>
          <a:xfrm>
            <a:off x="7340872" y="1330519"/>
            <a:ext cx="4301411" cy="252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データ標準の普及活動</a:t>
            </a:r>
          </a:p>
        </p:txBody>
      </p:sp>
      <p:sp>
        <p:nvSpPr>
          <p:cNvPr id="34" name="矢印: 山形 33">
            <a:extLst>
              <a:ext uri="{FF2B5EF4-FFF2-40B4-BE49-F238E27FC236}">
                <a16:creationId xmlns:a16="http://schemas.microsoft.com/office/drawing/2014/main" id="{7E4D49A1-3591-144C-120F-AB7F96D43A3C}"/>
              </a:ext>
            </a:extLst>
          </p:cNvPr>
          <p:cNvSpPr/>
          <p:nvPr/>
        </p:nvSpPr>
        <p:spPr>
          <a:xfrm>
            <a:off x="7350496" y="1647581"/>
            <a:ext cx="4301411" cy="252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GIF</a:t>
            </a: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に関するフィードバックループの運用</a:t>
            </a:r>
          </a:p>
        </p:txBody>
      </p:sp>
      <p:sp>
        <p:nvSpPr>
          <p:cNvPr id="2" name="矢印: 五方向 1">
            <a:extLst>
              <a:ext uri="{FF2B5EF4-FFF2-40B4-BE49-F238E27FC236}">
                <a16:creationId xmlns:a16="http://schemas.microsoft.com/office/drawing/2014/main" id="{E377959C-D66C-BB4F-DF83-605EFA87F3A8}"/>
              </a:ext>
            </a:extLst>
          </p:cNvPr>
          <p:cNvSpPr/>
          <p:nvPr/>
        </p:nvSpPr>
        <p:spPr>
          <a:xfrm>
            <a:off x="3970788" y="2679802"/>
            <a:ext cx="3327023"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規格等の整理</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4" name="矢印: 五方向 3">
            <a:extLst>
              <a:ext uri="{FF2B5EF4-FFF2-40B4-BE49-F238E27FC236}">
                <a16:creationId xmlns:a16="http://schemas.microsoft.com/office/drawing/2014/main" id="{F1693562-FB90-82CB-C23E-A6CFED26E182}"/>
              </a:ext>
            </a:extLst>
          </p:cNvPr>
          <p:cNvSpPr/>
          <p:nvPr/>
        </p:nvSpPr>
        <p:spPr>
          <a:xfrm>
            <a:off x="8524920" y="2902798"/>
            <a:ext cx="3117363"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申請・届出時の登記情報事項証明書の添付省略の拡大</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12" name="矢印: 五方向 11">
            <a:extLst>
              <a:ext uri="{FF2B5EF4-FFF2-40B4-BE49-F238E27FC236}">
                <a16:creationId xmlns:a16="http://schemas.microsoft.com/office/drawing/2014/main" id="{55B851B8-DC15-5F4B-EA66-2D9A6946D17E}"/>
              </a:ext>
            </a:extLst>
          </p:cNvPr>
          <p:cNvSpPr/>
          <p:nvPr/>
        </p:nvSpPr>
        <p:spPr>
          <a:xfrm>
            <a:off x="8524920" y="3126594"/>
            <a:ext cx="3117363"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行政職員による登記情報取得のオンライン化</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728C32B8-CA3C-0AED-2014-3DE79170A13B}"/>
              </a:ext>
            </a:extLst>
          </p:cNvPr>
          <p:cNvSpPr/>
          <p:nvPr/>
        </p:nvSpPr>
        <p:spPr>
          <a:xfrm>
            <a:off x="8524920" y="3350390"/>
            <a:ext cx="1329253" cy="252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solidFill>
                <a:latin typeface="Meiryo UI" panose="020B0604030504040204" pitchFamily="50" charset="-128"/>
                <a:ea typeface="Meiryo UI" panose="020B0604030504040204" pitchFamily="50" charset="-128"/>
              </a:rPr>
              <a:t>データ品質改善</a:t>
            </a:r>
          </a:p>
        </p:txBody>
      </p:sp>
      <p:sp>
        <p:nvSpPr>
          <p:cNvPr id="16" name="矢印: 五方向 15">
            <a:extLst>
              <a:ext uri="{FF2B5EF4-FFF2-40B4-BE49-F238E27FC236}">
                <a16:creationId xmlns:a16="http://schemas.microsoft.com/office/drawing/2014/main" id="{A3EF3A6F-AD4D-2AA2-497A-2763CDCAEC30}"/>
              </a:ext>
            </a:extLst>
          </p:cNvPr>
          <p:cNvSpPr/>
          <p:nvPr/>
        </p:nvSpPr>
        <p:spPr>
          <a:xfrm>
            <a:off x="3970788" y="2902798"/>
            <a:ext cx="3327023" cy="733912"/>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法人分野のシステムに関する調査研究・要件定義</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17" name="矢印: 五方向 16">
            <a:extLst>
              <a:ext uri="{FF2B5EF4-FFF2-40B4-BE49-F238E27FC236}">
                <a16:creationId xmlns:a16="http://schemas.microsoft.com/office/drawing/2014/main" id="{3E6024D3-DEB3-AADD-25B7-2C10D2DD9E4A}"/>
              </a:ext>
            </a:extLst>
          </p:cNvPr>
          <p:cNvSpPr/>
          <p:nvPr/>
        </p:nvSpPr>
        <p:spPr>
          <a:xfrm>
            <a:off x="7381940" y="2902798"/>
            <a:ext cx="1108854" cy="733913"/>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設計開発</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19" name="矢印: 五方向 18">
            <a:extLst>
              <a:ext uri="{FF2B5EF4-FFF2-40B4-BE49-F238E27FC236}">
                <a16:creationId xmlns:a16="http://schemas.microsoft.com/office/drawing/2014/main" id="{68AF9AC9-C6AC-B562-5096-8A0EC3F688FE}"/>
              </a:ext>
            </a:extLst>
          </p:cNvPr>
          <p:cNvSpPr/>
          <p:nvPr/>
        </p:nvSpPr>
        <p:spPr>
          <a:xfrm>
            <a:off x="3983476" y="3675915"/>
            <a:ext cx="864000" cy="350968"/>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a:solidFill>
                  <a:schemeClr val="tx1"/>
                </a:solidFill>
                <a:latin typeface="Meiryo UI" panose="020B0604030504040204" pitchFamily="50" charset="-128"/>
                <a:ea typeface="Meiryo UI" panose="020B0604030504040204" pitchFamily="50" charset="-128"/>
              </a:rPr>
              <a:t>不動産分野のシステムのパイロット構築</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20" name="矢印: 五方向 19">
            <a:extLst>
              <a:ext uri="{FF2B5EF4-FFF2-40B4-BE49-F238E27FC236}">
                <a16:creationId xmlns:a16="http://schemas.microsoft.com/office/drawing/2014/main" id="{EA6161B9-6B30-73DB-FFD4-D39F892E4C6C}"/>
              </a:ext>
            </a:extLst>
          </p:cNvPr>
          <p:cNvSpPr/>
          <p:nvPr/>
        </p:nvSpPr>
        <p:spPr>
          <a:xfrm>
            <a:off x="10318282" y="4065146"/>
            <a:ext cx="1333625" cy="284012"/>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a:solidFill>
                  <a:schemeClr val="tx1"/>
                </a:solidFill>
                <a:latin typeface="Meiryo UI" panose="020B0604030504040204" pitchFamily="50" charset="-128"/>
                <a:ea typeface="Meiryo UI" panose="020B0604030504040204" pitchFamily="50" charset="-128"/>
              </a:rPr>
              <a:t>変更届出みなし等の実現</a:t>
            </a:r>
          </a:p>
        </p:txBody>
      </p:sp>
      <p:sp>
        <p:nvSpPr>
          <p:cNvPr id="22" name="矢印: 五方向 21">
            <a:extLst>
              <a:ext uri="{FF2B5EF4-FFF2-40B4-BE49-F238E27FC236}">
                <a16:creationId xmlns:a16="http://schemas.microsoft.com/office/drawing/2014/main" id="{056C5CE4-DEEE-6ECB-9CA0-8EB90EA1E7AD}"/>
              </a:ext>
            </a:extLst>
          </p:cNvPr>
          <p:cNvSpPr/>
          <p:nvPr/>
        </p:nvSpPr>
        <p:spPr>
          <a:xfrm>
            <a:off x="8524740" y="4415167"/>
            <a:ext cx="3117363"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申請・届出時の登記情報事項証明書の添付省略の順次拡大</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35" name="矢印: 五方向 34">
            <a:extLst>
              <a:ext uri="{FF2B5EF4-FFF2-40B4-BE49-F238E27FC236}">
                <a16:creationId xmlns:a16="http://schemas.microsoft.com/office/drawing/2014/main" id="{03E549DE-166D-ED37-A2E0-789642946B1E}"/>
              </a:ext>
            </a:extLst>
          </p:cNvPr>
          <p:cNvSpPr/>
          <p:nvPr/>
        </p:nvSpPr>
        <p:spPr>
          <a:xfrm>
            <a:off x="8524740" y="4638964"/>
            <a:ext cx="3117363" cy="180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行政職員による登記情報取得の順次オンライン化</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50" name="矢印: 五方向 49">
            <a:extLst>
              <a:ext uri="{FF2B5EF4-FFF2-40B4-BE49-F238E27FC236}">
                <a16:creationId xmlns:a16="http://schemas.microsoft.com/office/drawing/2014/main" id="{7A4105CC-4FC3-7836-B0C6-BB29BC12E1E3}"/>
              </a:ext>
            </a:extLst>
          </p:cNvPr>
          <p:cNvSpPr/>
          <p:nvPr/>
        </p:nvSpPr>
        <p:spPr>
          <a:xfrm>
            <a:off x="7381940" y="4075368"/>
            <a:ext cx="1333625" cy="284012"/>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a:solidFill>
                  <a:schemeClr val="tx1"/>
                </a:solidFill>
                <a:latin typeface="Meiryo UI" panose="020B0604030504040204" pitchFamily="50" charset="-128"/>
                <a:ea typeface="Meiryo UI" panose="020B0604030504040204" pitchFamily="50" charset="-128"/>
              </a:rPr>
              <a:t>行政機関間利用のための登記情報提供開始</a:t>
            </a:r>
          </a:p>
        </p:txBody>
      </p:sp>
      <p:sp>
        <p:nvSpPr>
          <p:cNvPr id="51" name="矢印: 五方向 50">
            <a:extLst>
              <a:ext uri="{FF2B5EF4-FFF2-40B4-BE49-F238E27FC236}">
                <a16:creationId xmlns:a16="http://schemas.microsoft.com/office/drawing/2014/main" id="{D1DFD127-0ADE-68BE-8CE4-203ECDF291EB}"/>
              </a:ext>
            </a:extLst>
          </p:cNvPr>
          <p:cNvSpPr/>
          <p:nvPr/>
        </p:nvSpPr>
        <p:spPr>
          <a:xfrm>
            <a:off x="4908062" y="3678198"/>
            <a:ext cx="6734222" cy="346694"/>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a:solidFill>
                  <a:schemeClr val="tx1"/>
                </a:solidFill>
                <a:latin typeface="Meiryo UI" panose="020B0604030504040204" pitchFamily="50" charset="-128"/>
                <a:ea typeface="Meiryo UI" panose="020B0604030504040204" pitchFamily="50" charset="-128"/>
              </a:rPr>
              <a:t>機能改修・拡張</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42" name="矢印: 山形 41">
            <a:extLst>
              <a:ext uri="{FF2B5EF4-FFF2-40B4-BE49-F238E27FC236}">
                <a16:creationId xmlns:a16="http://schemas.microsoft.com/office/drawing/2014/main" id="{27772FDB-40B4-80DD-3021-090A66BA5173}"/>
              </a:ext>
            </a:extLst>
          </p:cNvPr>
          <p:cNvSpPr/>
          <p:nvPr/>
        </p:nvSpPr>
        <p:spPr>
          <a:xfrm>
            <a:off x="9854173" y="3350390"/>
            <a:ext cx="1788110" cy="252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申請・届出時の入力簡素化及び変更届出みなし等の実現</a:t>
            </a:r>
          </a:p>
        </p:txBody>
      </p:sp>
      <p:sp>
        <p:nvSpPr>
          <p:cNvPr id="15" name="矢印: 五方向 14">
            <a:extLst>
              <a:ext uri="{FF2B5EF4-FFF2-40B4-BE49-F238E27FC236}">
                <a16:creationId xmlns:a16="http://schemas.microsoft.com/office/drawing/2014/main" id="{76A81007-5BF8-F96C-7597-DB83BBDDE29F}"/>
              </a:ext>
            </a:extLst>
          </p:cNvPr>
          <p:cNvSpPr/>
          <p:nvPr/>
        </p:nvSpPr>
        <p:spPr>
          <a:xfrm>
            <a:off x="7352908" y="1951348"/>
            <a:ext cx="1451727" cy="266488"/>
          </a:xfrm>
          <a:prstGeom prst="homePlate">
            <a:avLst>
              <a:gd name="adj" fmla="val 259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教育分野実装モデル拡充</a:t>
            </a:r>
          </a:p>
        </p:txBody>
      </p:sp>
      <p:sp>
        <p:nvSpPr>
          <p:cNvPr id="18" name="矢印: 五方向 17">
            <a:extLst>
              <a:ext uri="{FF2B5EF4-FFF2-40B4-BE49-F238E27FC236}">
                <a16:creationId xmlns:a16="http://schemas.microsoft.com/office/drawing/2014/main" id="{AD8950F7-76C3-A345-DD69-E326953B4729}"/>
              </a:ext>
            </a:extLst>
          </p:cNvPr>
          <p:cNvSpPr/>
          <p:nvPr/>
        </p:nvSpPr>
        <p:spPr>
          <a:xfrm>
            <a:off x="10380483" y="1960775"/>
            <a:ext cx="1261620" cy="258631"/>
          </a:xfrm>
          <a:prstGeom prst="homePlate">
            <a:avLst>
              <a:gd name="adj" fmla="val 259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その他準公共分野の実装モデル拡充</a:t>
            </a:r>
          </a:p>
        </p:txBody>
      </p:sp>
      <p:sp>
        <p:nvSpPr>
          <p:cNvPr id="29" name="矢印: 五方向 28">
            <a:extLst>
              <a:ext uri="{FF2B5EF4-FFF2-40B4-BE49-F238E27FC236}">
                <a16:creationId xmlns:a16="http://schemas.microsoft.com/office/drawing/2014/main" id="{440B89EA-D2CE-C961-CB12-FD68D839D9FD}"/>
              </a:ext>
            </a:extLst>
          </p:cNvPr>
          <p:cNvSpPr/>
          <p:nvPr/>
        </p:nvSpPr>
        <p:spPr>
          <a:xfrm>
            <a:off x="8836058" y="1970202"/>
            <a:ext cx="1517716" cy="250776"/>
          </a:xfrm>
          <a:prstGeom prst="homePlate">
            <a:avLst>
              <a:gd name="adj" fmla="val 259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防災分野実装モデル拡充</a:t>
            </a:r>
          </a:p>
        </p:txBody>
      </p:sp>
      <p:sp>
        <p:nvSpPr>
          <p:cNvPr id="24" name="矢印: 五方向 23">
            <a:extLst>
              <a:ext uri="{FF2B5EF4-FFF2-40B4-BE49-F238E27FC236}">
                <a16:creationId xmlns:a16="http://schemas.microsoft.com/office/drawing/2014/main" id="{86E78FF7-C3BA-3F46-DA6A-58D69B3CF6C1}"/>
              </a:ext>
            </a:extLst>
          </p:cNvPr>
          <p:cNvSpPr/>
          <p:nvPr/>
        </p:nvSpPr>
        <p:spPr>
          <a:xfrm>
            <a:off x="3970788" y="2398125"/>
            <a:ext cx="836507" cy="237081"/>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chemeClr val="tx1"/>
                </a:solidFill>
                <a:latin typeface="Meiryo UI" panose="020B0604030504040204" pitchFamily="50" charset="-128"/>
                <a:ea typeface="Meiryo UI" panose="020B0604030504040204" pitchFamily="50" charset="-128"/>
              </a:rPr>
              <a:t>個人情報保護法上の整理</a:t>
            </a:r>
            <a:endParaRPr kumimoji="1" lang="ja-JP" altLang="en-US" sz="8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834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106D66AA-978F-9D10-0613-284100B2FB57}"/>
              </a:ext>
            </a:extLst>
          </p:cNvPr>
          <p:cNvGraphicFramePr>
            <a:graphicFrameLocks noGrp="1"/>
          </p:cNvGraphicFramePr>
          <p:nvPr>
            <p:extLst>
              <p:ext uri="{D42A27DB-BD31-4B8C-83A1-F6EECF244321}">
                <p14:modId xmlns:p14="http://schemas.microsoft.com/office/powerpoint/2010/main" val="991219834"/>
              </p:ext>
            </p:extLst>
          </p:nvPr>
        </p:nvGraphicFramePr>
        <p:xfrm>
          <a:off x="456123" y="689187"/>
          <a:ext cx="11238572" cy="6110922"/>
        </p:xfrm>
        <a:graphic>
          <a:graphicData uri="http://schemas.openxmlformats.org/drawingml/2006/table">
            <a:tbl>
              <a:tblPr firstRow="1" bandRow="1"/>
              <a:tblGrid>
                <a:gridCol w="1731041">
                  <a:extLst>
                    <a:ext uri="{9D8B030D-6E8A-4147-A177-3AD203B41FA5}">
                      <a16:colId xmlns:a16="http://schemas.microsoft.com/office/drawing/2014/main" val="514133318"/>
                    </a:ext>
                  </a:extLst>
                </a:gridCol>
                <a:gridCol w="1731041">
                  <a:extLst>
                    <a:ext uri="{9D8B030D-6E8A-4147-A177-3AD203B41FA5}">
                      <a16:colId xmlns:a16="http://schemas.microsoft.com/office/drawing/2014/main" val="2435903102"/>
                    </a:ext>
                  </a:extLst>
                </a:gridCol>
                <a:gridCol w="894427">
                  <a:extLst>
                    <a:ext uri="{9D8B030D-6E8A-4147-A177-3AD203B41FA5}">
                      <a16:colId xmlns:a16="http://schemas.microsoft.com/office/drawing/2014/main" val="1270693254"/>
                    </a:ext>
                  </a:extLst>
                </a:gridCol>
                <a:gridCol w="2541069">
                  <a:extLst>
                    <a:ext uri="{9D8B030D-6E8A-4147-A177-3AD203B41FA5}">
                      <a16:colId xmlns:a16="http://schemas.microsoft.com/office/drawing/2014/main" val="2301474816"/>
                    </a:ext>
                  </a:extLst>
                </a:gridCol>
                <a:gridCol w="1446998">
                  <a:extLst>
                    <a:ext uri="{9D8B030D-6E8A-4147-A177-3AD203B41FA5}">
                      <a16:colId xmlns:a16="http://schemas.microsoft.com/office/drawing/2014/main" val="1452114810"/>
                    </a:ext>
                  </a:extLst>
                </a:gridCol>
                <a:gridCol w="1446998">
                  <a:extLst>
                    <a:ext uri="{9D8B030D-6E8A-4147-A177-3AD203B41FA5}">
                      <a16:colId xmlns:a16="http://schemas.microsoft.com/office/drawing/2014/main" val="272817681"/>
                    </a:ext>
                  </a:extLst>
                </a:gridCol>
                <a:gridCol w="1446998">
                  <a:extLst>
                    <a:ext uri="{9D8B030D-6E8A-4147-A177-3AD203B41FA5}">
                      <a16:colId xmlns:a16="http://schemas.microsoft.com/office/drawing/2014/main" val="1988802433"/>
                    </a:ext>
                  </a:extLst>
                </a:gridCol>
              </a:tblGrid>
              <a:tr h="297964">
                <a:tc row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Meiryo UI" panose="020B0604030504040204" pitchFamily="50" charset="-128"/>
                          <a:ea typeface="Meiryo UI" panose="020B0604030504040204" pitchFamily="50" charset="-128"/>
                        </a:rPr>
                        <a:t>大項目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row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Meiryo UI" panose="020B0604030504040204" pitchFamily="50" charset="-128"/>
                          <a:ea typeface="Meiryo UI" panose="020B0604030504040204" pitchFamily="50" charset="-128"/>
                        </a:rPr>
                        <a:t>中項目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gridSpan="2">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Noto Sans JP" panose="020B0200000000000000" pitchFamily="50" charset="-128"/>
                          <a:ea typeface="Noto Sans JP" panose="020B0200000000000000" pitchFamily="50" charset="-128"/>
                        </a:rPr>
                        <a:t>短期</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a:p>
                  </a:txBody>
                  <a:tcPr/>
                </a:tc>
                <a:tc gridSpan="3">
                  <a:txBody>
                    <a:bodyPr/>
                    <a:lstStyle>
                      <a:lvl1pPr marL="0" algn="l" defTabSz="742950" rtl="0" eaLnBrk="1" latinLnBrk="0" hangingPunct="1">
                        <a:defRPr kumimoji="1" sz="1463" kern="1200">
                          <a:solidFill>
                            <a:schemeClr val="tx1"/>
                          </a:solidFill>
                          <a:latin typeface="Calibri" panose="020F0502020204030204"/>
                        </a:defRPr>
                      </a:lvl1pPr>
                      <a:lvl2pPr marL="371475" algn="l" defTabSz="742950" rtl="0" eaLnBrk="1" latinLnBrk="0" hangingPunct="1">
                        <a:defRPr kumimoji="1" sz="1463" kern="1200">
                          <a:solidFill>
                            <a:schemeClr val="tx1"/>
                          </a:solidFill>
                          <a:latin typeface="Calibri" panose="020F0502020204030204"/>
                        </a:defRPr>
                      </a:lvl2pPr>
                      <a:lvl3pPr marL="742950" algn="l" defTabSz="742950" rtl="0" eaLnBrk="1" latinLnBrk="0" hangingPunct="1">
                        <a:defRPr kumimoji="1" sz="1463" kern="1200">
                          <a:solidFill>
                            <a:schemeClr val="tx1"/>
                          </a:solidFill>
                          <a:latin typeface="Calibri" panose="020F0502020204030204"/>
                        </a:defRPr>
                      </a:lvl3pPr>
                      <a:lvl4pPr marL="1114425" algn="l" defTabSz="742950" rtl="0" eaLnBrk="1" latinLnBrk="0" hangingPunct="1">
                        <a:defRPr kumimoji="1" sz="1463" kern="1200">
                          <a:solidFill>
                            <a:schemeClr val="tx1"/>
                          </a:solidFill>
                          <a:latin typeface="Calibri" panose="020F0502020204030204"/>
                        </a:defRPr>
                      </a:lvl4pPr>
                      <a:lvl5pPr marL="1485900" algn="l" defTabSz="742950" rtl="0" eaLnBrk="1" latinLnBrk="0" hangingPunct="1">
                        <a:defRPr kumimoji="1" sz="1463" kern="1200">
                          <a:solidFill>
                            <a:schemeClr val="tx1"/>
                          </a:solidFill>
                          <a:latin typeface="Calibri" panose="020F0502020204030204"/>
                        </a:defRPr>
                      </a:lvl5pPr>
                      <a:lvl6pPr marL="1857375" algn="l" defTabSz="742950" rtl="0" eaLnBrk="1" latinLnBrk="0" hangingPunct="1">
                        <a:defRPr kumimoji="1" sz="1463" kern="1200">
                          <a:solidFill>
                            <a:schemeClr val="tx1"/>
                          </a:solidFill>
                          <a:latin typeface="Calibri" panose="020F0502020204030204"/>
                        </a:defRPr>
                      </a:lvl6pPr>
                      <a:lvl7pPr marL="2228850" algn="l" defTabSz="742950" rtl="0" eaLnBrk="1" latinLnBrk="0" hangingPunct="1">
                        <a:defRPr kumimoji="1" sz="1463" kern="1200">
                          <a:solidFill>
                            <a:schemeClr val="tx1"/>
                          </a:solidFill>
                          <a:latin typeface="Calibri" panose="020F0502020204030204"/>
                        </a:defRPr>
                      </a:lvl7pPr>
                      <a:lvl8pPr marL="2600325" algn="l" defTabSz="742950" rtl="0" eaLnBrk="1" latinLnBrk="0" hangingPunct="1">
                        <a:defRPr kumimoji="1" sz="1463" kern="1200">
                          <a:solidFill>
                            <a:schemeClr val="tx1"/>
                          </a:solidFill>
                          <a:latin typeface="Calibri" panose="020F0502020204030204"/>
                        </a:defRPr>
                      </a:lvl8pPr>
                      <a:lvl9pPr marL="2971800" algn="l" defTabSz="742950" rtl="0" eaLnBrk="1" latinLnBrk="0" hangingPunct="1">
                        <a:defRPr kumimoji="1" sz="1463" kern="1200">
                          <a:solidFill>
                            <a:schemeClr val="tx1"/>
                          </a:solidFill>
                          <a:latin typeface="Calibri" panose="020F0502020204030204"/>
                        </a:defRPr>
                      </a:lvl9pPr>
                    </a:lstStyle>
                    <a:p>
                      <a:pPr algn="ctr"/>
                      <a:r>
                        <a:rPr kumimoji="1" lang="ja-JP" altLang="en-US" sz="1400" b="1">
                          <a:latin typeface="Noto Sans JP" panose="020B0200000000000000" pitchFamily="50" charset="-128"/>
                          <a:ea typeface="Noto Sans JP" panose="020B0200000000000000" pitchFamily="50" charset="-128"/>
                        </a:rPr>
                        <a:t>中長期</a:t>
                      </a:r>
                      <a:endParaRPr kumimoji="1" lang="en-US" altLang="ja-JP" sz="1400" b="1">
                        <a:latin typeface="Noto Sans JP" panose="020B0200000000000000" pitchFamily="50" charset="-128"/>
                        <a:ea typeface="Noto Sans JP" panose="020B0200000000000000"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9239035"/>
                  </a:ext>
                </a:extLst>
              </a:tr>
              <a:tr h="297964">
                <a:tc vMerge="1">
                  <a:txBody>
                    <a:bodyPr/>
                    <a:lstStyle/>
                    <a:p>
                      <a:pPr algn="ctr"/>
                      <a:endParaRPr kumimoji="1" lang="ja-JP" altLang="en-US" sz="1400" b="1">
                        <a:latin typeface="Noto Sans JP" panose="020B0200000000000000" pitchFamily="50" charset="-128"/>
                        <a:ea typeface="Noto Sans JP" panose="020B0200000000000000"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kumimoji="1" lang="ja-JP" altLang="en-US" sz="1400" b="1">
                        <a:latin typeface="Noto Sans JP" panose="020B0200000000000000" pitchFamily="50" charset="-128"/>
                        <a:ea typeface="Noto Sans JP" panose="020B02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R5</a:t>
                      </a:r>
                      <a:r>
                        <a:rPr kumimoji="1" lang="ja-JP" altLang="en-US" sz="1400" b="1">
                          <a:latin typeface="Meiryo UI" panose="020B0604030504040204" pitchFamily="50" charset="-128"/>
                          <a:ea typeface="Meiryo UI" panose="020B0604030504040204" pitchFamily="50" charset="-128"/>
                        </a:rPr>
                        <a:t>年度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R6</a:t>
                      </a:r>
                      <a:r>
                        <a:rPr kumimoji="1" lang="ja-JP" altLang="en-US" sz="1400" b="1">
                          <a:latin typeface="Meiryo UI" panose="020B0604030504040204" pitchFamily="50" charset="-128"/>
                          <a:ea typeface="Meiryo UI" panose="020B0604030504040204" pitchFamily="50" charset="-128"/>
                        </a:rPr>
                        <a:t>年度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R7</a:t>
                      </a:r>
                      <a:r>
                        <a:rPr kumimoji="1" lang="ja-JP" altLang="en-US" sz="1400" b="1">
                          <a:latin typeface="Meiryo UI" panose="020B0604030504040204" pitchFamily="50" charset="-128"/>
                          <a:ea typeface="Meiryo UI" panose="020B0604030504040204" pitchFamily="50" charset="-128"/>
                        </a:rPr>
                        <a:t>年度</a:t>
                      </a:r>
                      <a:endParaRPr kumimoji="1" lang="en-US" altLang="ja-JP" sz="1400" b="1">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Meiryo UI" panose="020B0604030504040204" pitchFamily="50" charset="-128"/>
                          <a:ea typeface="Meiryo UI" panose="020B0604030504040204" pitchFamily="50" charset="-128"/>
                        </a:rPr>
                        <a:t>R8</a:t>
                      </a:r>
                      <a:r>
                        <a:rPr kumimoji="1" lang="ja-JP" altLang="en-US" sz="1400" b="1">
                          <a:latin typeface="Meiryo UI" panose="020B0604030504040204" pitchFamily="50" charset="-128"/>
                          <a:ea typeface="Meiryo UI" panose="020B0604030504040204" pitchFamily="50" charset="-128"/>
                        </a:rPr>
                        <a:t>年度</a:t>
                      </a:r>
                      <a:endParaRPr kumimoji="1" lang="en-US" altLang="ja-JP" sz="1400" b="1">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a:latin typeface="Noto Sans JP" panose="020B0200000000000000" pitchFamily="50" charset="-128"/>
                          <a:ea typeface="Noto Sans JP" panose="020B0200000000000000" pitchFamily="50" charset="-128"/>
                        </a:rPr>
                        <a:t>R9</a:t>
                      </a:r>
                      <a:r>
                        <a:rPr kumimoji="1" lang="ja-JP" altLang="en-US" sz="1400" b="1">
                          <a:latin typeface="Noto Sans JP" panose="020B0200000000000000" pitchFamily="50" charset="-128"/>
                          <a:ea typeface="Noto Sans JP" panose="020B0200000000000000" pitchFamily="50" charset="-128"/>
                        </a:rPr>
                        <a:t>年度以降</a:t>
                      </a:r>
                      <a:endParaRPr kumimoji="1" lang="en-US" altLang="ja-JP" sz="1400" b="1">
                        <a:latin typeface="Noto Sans JP" panose="020B0200000000000000" pitchFamily="50" charset="-128"/>
                        <a:ea typeface="Noto Sans JP" panose="020B02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00096330"/>
                  </a:ext>
                </a:extLst>
              </a:tr>
              <a:tr h="3115122">
                <a:tc rowSpan="3">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Meiryo UI" panose="020B0604030504040204" pitchFamily="50" charset="-128"/>
                          <a:ea typeface="Meiryo UI" panose="020B0604030504040204" pitchFamily="50" charset="-128"/>
                        </a:rPr>
                        <a:t>（２） 整備したデータを安心して活用・連携できるツール・仕組みを整備する</a:t>
                      </a:r>
                      <a:endParaRPr kumimoji="1" lang="ja-JP" altLang="en-US" sz="1200">
                        <a:latin typeface="Meiryo UI" panose="020B0604030504040204" pitchFamily="50" charset="-128"/>
                        <a:ea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Meiryo UI" panose="020B0604030504040204" pitchFamily="50" charset="-128"/>
                          <a:ea typeface="Meiryo UI" panose="020B0604030504040204" pitchFamily="50" charset="-128"/>
                        </a:rPr>
                        <a:t>①公共・準公共分野におけるデータ連携の推進</a:t>
                      </a: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en-US" altLang="ja-JP" sz="1200">
                        <a:latin typeface="Meiryo UI" panose="020B0604030504040204" pitchFamily="50" charset="-128"/>
                        <a:ea typeface="Meiryo UI" panose="020B0604030504040204" pitchFamily="50" charset="-128"/>
                      </a:endParaRPr>
                    </a:p>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1117592"/>
                  </a:ext>
                </a:extLst>
              </a:tr>
              <a:tr h="771571">
                <a:tc vMerge="1">
                  <a:txBody>
                    <a:bodyPr/>
                    <a:lstStyle/>
                    <a:p>
                      <a:endParaRPr kumimoji="1" lang="ja-JP" altLang="en-US" sz="800">
                        <a:latin typeface="Noto Sans JP" panose="020B0200000000000000" pitchFamily="50" charset="-128"/>
                        <a:ea typeface="Noto Sans JP" panose="020B0200000000000000"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eiryo UI" panose="020B0604030504040204" pitchFamily="50" charset="-128"/>
                          <a:ea typeface="Meiryo UI" panose="020B0604030504040204" pitchFamily="50" charset="-128"/>
                          <a:cs typeface="+mn-cs"/>
                        </a:rPr>
                        <a:t>②産業分野におけるデータスペースの構築に向けた検討</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7715003"/>
                  </a:ext>
                </a:extLst>
              </a:tr>
              <a:tr h="818618">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200">
                        <a:latin typeface="Noto Sans JP" panose="020B0200000000000000" pitchFamily="50" charset="-128"/>
                        <a:ea typeface="Noto Sans JP" panose="020B0200000000000000"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a:latin typeface="Meiryo UI" panose="020B0604030504040204" pitchFamily="50" charset="-128"/>
                          <a:ea typeface="Meiryo UI" panose="020B0604030504040204" pitchFamily="50" charset="-128"/>
                        </a:rPr>
                        <a:t>③国際データガバナンス形成に向けた官民連携</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84224097"/>
                  </a:ext>
                </a:extLst>
              </a:tr>
              <a:tr h="446947">
                <a:tc row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Meiryo UI" panose="020B0604030504040204" pitchFamily="50" charset="-128"/>
                          <a:ea typeface="Meiryo UI" panose="020B0604030504040204" pitchFamily="50" charset="-128"/>
                        </a:rPr>
                        <a:t>（３）必要な体制を整備する</a:t>
                      </a:r>
                      <a:endParaRPr kumimoji="1" lang="ja-JP" altLang="en-US" sz="1200">
                        <a:latin typeface="Meiryo UI" panose="020B0604030504040204" pitchFamily="50" charset="-128"/>
                        <a:ea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Meiryo UI" panose="020B0604030504040204" pitchFamily="50" charset="-128"/>
                          <a:ea typeface="Meiryo UI" panose="020B0604030504040204" pitchFamily="50" charset="-128"/>
                        </a:rPr>
                        <a:t>①</a:t>
                      </a:r>
                      <a:r>
                        <a:rPr kumimoji="1" lang="en-US" altLang="ja-JP" sz="1200" b="0" kern="1200">
                          <a:solidFill>
                            <a:schemeClr val="dk1"/>
                          </a:solidFill>
                          <a:effectLst/>
                          <a:latin typeface="Meiryo UI" panose="020B0604030504040204" pitchFamily="50" charset="-128"/>
                          <a:ea typeface="Meiryo UI" panose="020B0604030504040204" pitchFamily="50" charset="-128"/>
                        </a:rPr>
                        <a:t>IPA</a:t>
                      </a:r>
                      <a:r>
                        <a:rPr kumimoji="1" lang="ja-JP" altLang="en-US" sz="1200" b="0" kern="1200">
                          <a:solidFill>
                            <a:schemeClr val="dk1"/>
                          </a:solidFill>
                          <a:effectLst/>
                          <a:latin typeface="Meiryo UI" panose="020B0604030504040204" pitchFamily="50" charset="-128"/>
                          <a:ea typeface="Meiryo UI" panose="020B0604030504040204" pitchFamily="50" charset="-128"/>
                        </a:rPr>
                        <a:t>及び国立印刷局との連携強化　</a:t>
                      </a: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3300403"/>
                  </a:ext>
                </a:extLst>
              </a:tr>
              <a:tr h="338811">
                <a:tc vMerge="1">
                  <a:txBody>
                    <a:bodyPr/>
                    <a:lstStyle/>
                    <a:p>
                      <a:endParaRPr kumimoji="1" lang="ja-JP" altLang="en-US" sz="800">
                        <a:latin typeface="Noto Sans JP" panose="020B0200000000000000" pitchFamily="50" charset="-128"/>
                        <a:ea typeface="Noto Sans JP" panose="020B0200000000000000"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Meiryo UI" panose="020B0604030504040204" pitchFamily="50" charset="-128"/>
                          <a:ea typeface="Meiryo UI" panose="020B0604030504040204" pitchFamily="50" charset="-128"/>
                        </a:rPr>
                        <a:t>②デジタル人材の育成</a:t>
                      </a: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2494983"/>
                  </a:ext>
                </a:extLst>
              </a:tr>
            </a:tbl>
          </a:graphicData>
        </a:graphic>
      </p:graphicFrame>
      <p:sp>
        <p:nvSpPr>
          <p:cNvPr id="6" name="タイトル 2">
            <a:extLst>
              <a:ext uri="{FF2B5EF4-FFF2-40B4-BE49-F238E27FC236}">
                <a16:creationId xmlns:a16="http://schemas.microsoft.com/office/drawing/2014/main" id="{14C568DE-6AFC-F29E-AEC0-360E6D425699}"/>
              </a:ext>
            </a:extLst>
          </p:cNvPr>
          <p:cNvSpPr txBox="1">
            <a:spLocks/>
          </p:cNvSpPr>
          <p:nvPr/>
        </p:nvSpPr>
        <p:spPr>
          <a:xfrm>
            <a:off x="158992" y="264455"/>
            <a:ext cx="105156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工程表（</a:t>
            </a:r>
            <a:r>
              <a:rPr kumimoji="1" lang="en-US" altLang="ja-JP"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2/2</a:t>
            </a: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a:t>
            </a:r>
          </a:p>
        </p:txBody>
      </p:sp>
      <p:sp>
        <p:nvSpPr>
          <p:cNvPr id="32" name="矢印: 山形 31">
            <a:extLst>
              <a:ext uri="{FF2B5EF4-FFF2-40B4-BE49-F238E27FC236}">
                <a16:creationId xmlns:a16="http://schemas.microsoft.com/office/drawing/2014/main" id="{66200603-5C50-B8DD-45D4-19EC80E0FE17}"/>
              </a:ext>
            </a:extLst>
          </p:cNvPr>
          <p:cNvSpPr/>
          <p:nvPr/>
        </p:nvSpPr>
        <p:spPr>
          <a:xfrm>
            <a:off x="4855397" y="1856329"/>
            <a:ext cx="4028813" cy="339957"/>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先行実施</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（機能・実施自治体等を順次拡大）</a:t>
            </a:r>
          </a:p>
        </p:txBody>
      </p:sp>
      <p:sp>
        <p:nvSpPr>
          <p:cNvPr id="7" name="正方形/長方形 6">
            <a:extLst>
              <a:ext uri="{FF2B5EF4-FFF2-40B4-BE49-F238E27FC236}">
                <a16:creationId xmlns:a16="http://schemas.microsoft.com/office/drawing/2014/main" id="{F8AADF0C-BB68-75B9-F716-21D39C749E62}"/>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意義</a:t>
            </a:r>
          </a:p>
        </p:txBody>
      </p:sp>
      <p:sp>
        <p:nvSpPr>
          <p:cNvPr id="8" name="正方形/長方形 7">
            <a:extLst>
              <a:ext uri="{FF2B5EF4-FFF2-40B4-BE49-F238E27FC236}">
                <a16:creationId xmlns:a16="http://schemas.microsoft.com/office/drawing/2014/main" id="{1AE2D30B-3D34-ADF3-E20A-AC4EDD3A101F}"/>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背景</a:t>
            </a:r>
          </a:p>
        </p:txBody>
      </p:sp>
      <p:sp>
        <p:nvSpPr>
          <p:cNvPr id="9" name="正方形/長方形 8">
            <a:extLst>
              <a:ext uri="{FF2B5EF4-FFF2-40B4-BE49-F238E27FC236}">
                <a16:creationId xmlns:a16="http://schemas.microsoft.com/office/drawing/2014/main" id="{11764D03-0B83-8988-0D27-62306E7AF769}"/>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全体像</a:t>
            </a:r>
          </a:p>
        </p:txBody>
      </p:sp>
      <p:sp>
        <p:nvSpPr>
          <p:cNvPr id="10" name="正方形/長方形 9">
            <a:extLst>
              <a:ext uri="{FF2B5EF4-FFF2-40B4-BE49-F238E27FC236}">
                <a16:creationId xmlns:a16="http://schemas.microsoft.com/office/drawing/2014/main" id="{0BE2F4DD-C45C-FEE0-7140-F41D38D58BAE}"/>
              </a:ext>
            </a:extLst>
          </p:cNvPr>
          <p:cNvSpPr/>
          <p:nvPr/>
        </p:nvSpPr>
        <p:spPr>
          <a:xfrm>
            <a:off x="10844916"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クション</a:t>
            </a:r>
          </a:p>
        </p:txBody>
      </p:sp>
      <p:sp>
        <p:nvSpPr>
          <p:cNvPr id="11" name="正方形/長方形 10">
            <a:extLst>
              <a:ext uri="{FF2B5EF4-FFF2-40B4-BE49-F238E27FC236}">
                <a16:creationId xmlns:a16="http://schemas.microsoft.com/office/drawing/2014/main" id="{DB1CE22A-6B70-418C-B6C5-F099324503F4}"/>
              </a:ext>
            </a:extLst>
          </p:cNvPr>
          <p:cNvSpPr/>
          <p:nvPr/>
        </p:nvSpPr>
        <p:spPr>
          <a:xfrm>
            <a:off x="11518458"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工程表</a:t>
            </a:r>
          </a:p>
        </p:txBody>
      </p:sp>
      <p:sp>
        <p:nvSpPr>
          <p:cNvPr id="2" name="矢印: 五方向 1">
            <a:extLst>
              <a:ext uri="{FF2B5EF4-FFF2-40B4-BE49-F238E27FC236}">
                <a16:creationId xmlns:a16="http://schemas.microsoft.com/office/drawing/2014/main" id="{E3237154-9212-3913-C7EA-776065399CD9}"/>
              </a:ext>
            </a:extLst>
          </p:cNvPr>
          <p:cNvSpPr/>
          <p:nvPr/>
        </p:nvSpPr>
        <p:spPr>
          <a:xfrm>
            <a:off x="4112936" y="1872509"/>
            <a:ext cx="766968" cy="324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マイナンバーカードを利用した情報連携システムの構築</a:t>
            </a:r>
          </a:p>
        </p:txBody>
      </p:sp>
      <p:sp>
        <p:nvSpPr>
          <p:cNvPr id="4" name="矢印: 五方向 3">
            <a:extLst>
              <a:ext uri="{FF2B5EF4-FFF2-40B4-BE49-F238E27FC236}">
                <a16:creationId xmlns:a16="http://schemas.microsoft.com/office/drawing/2014/main" id="{C92E4114-ECB3-BD7A-8E6E-15C204B2C442}"/>
              </a:ext>
            </a:extLst>
          </p:cNvPr>
          <p:cNvSpPr/>
          <p:nvPr/>
        </p:nvSpPr>
        <p:spPr>
          <a:xfrm>
            <a:off x="4112936" y="2256151"/>
            <a:ext cx="766968" cy="324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要件定義・仕様作成等</a:t>
            </a: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（厚生労働省）</a:t>
            </a:r>
          </a:p>
        </p:txBody>
      </p:sp>
      <p:sp>
        <p:nvSpPr>
          <p:cNvPr id="12" name="矢印: 山形 11">
            <a:extLst>
              <a:ext uri="{FF2B5EF4-FFF2-40B4-BE49-F238E27FC236}">
                <a16:creationId xmlns:a16="http://schemas.microsoft.com/office/drawing/2014/main" id="{A31EEDFD-408F-D251-CDC0-1AFA2D27E147}"/>
              </a:ext>
            </a:extLst>
          </p:cNvPr>
          <p:cNvSpPr/>
          <p:nvPr/>
        </p:nvSpPr>
        <p:spPr>
          <a:xfrm>
            <a:off x="4847044" y="2246713"/>
            <a:ext cx="2518168" cy="339957"/>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標準型電子カルテ</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α</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版の設計・開発</a:t>
            </a:r>
          </a:p>
        </p:txBody>
      </p:sp>
      <p:sp>
        <p:nvSpPr>
          <p:cNvPr id="15" name="正方形/長方形 14">
            <a:extLst>
              <a:ext uri="{FF2B5EF4-FFF2-40B4-BE49-F238E27FC236}">
                <a16:creationId xmlns:a16="http://schemas.microsoft.com/office/drawing/2014/main" id="{7E9D90DD-4754-F75D-688A-93813CC7C4DA}"/>
              </a:ext>
            </a:extLst>
          </p:cNvPr>
          <p:cNvSpPr/>
          <p:nvPr/>
        </p:nvSpPr>
        <p:spPr>
          <a:xfrm>
            <a:off x="3924400" y="1866670"/>
            <a:ext cx="188536"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医療</a:t>
            </a:r>
          </a:p>
        </p:txBody>
      </p:sp>
      <p:sp>
        <p:nvSpPr>
          <p:cNvPr id="16" name="正方形/長方形 15">
            <a:extLst>
              <a:ext uri="{FF2B5EF4-FFF2-40B4-BE49-F238E27FC236}">
                <a16:creationId xmlns:a16="http://schemas.microsoft.com/office/drawing/2014/main" id="{C3F090C8-B876-2854-4C1F-90BAFF5692CB}"/>
              </a:ext>
            </a:extLst>
          </p:cNvPr>
          <p:cNvSpPr/>
          <p:nvPr/>
        </p:nvSpPr>
        <p:spPr>
          <a:xfrm>
            <a:off x="3924400" y="2650213"/>
            <a:ext cx="188536" cy="713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教育</a:t>
            </a:r>
          </a:p>
        </p:txBody>
      </p:sp>
      <p:sp>
        <p:nvSpPr>
          <p:cNvPr id="18" name="矢印: 五方向 17">
            <a:extLst>
              <a:ext uri="{FF2B5EF4-FFF2-40B4-BE49-F238E27FC236}">
                <a16:creationId xmlns:a16="http://schemas.microsoft.com/office/drawing/2014/main" id="{055FA795-FCD8-3A0D-6949-A78381BB25EA}"/>
              </a:ext>
            </a:extLst>
          </p:cNvPr>
          <p:cNvSpPr/>
          <p:nvPr/>
        </p:nvSpPr>
        <p:spPr>
          <a:xfrm>
            <a:off x="4111877" y="2647288"/>
            <a:ext cx="3245200" cy="349399"/>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標準規格の実装支援</a:t>
            </a:r>
          </a:p>
        </p:txBody>
      </p:sp>
      <p:sp>
        <p:nvSpPr>
          <p:cNvPr id="19" name="矢印: 五方向 18">
            <a:extLst>
              <a:ext uri="{FF2B5EF4-FFF2-40B4-BE49-F238E27FC236}">
                <a16:creationId xmlns:a16="http://schemas.microsoft.com/office/drawing/2014/main" id="{4998D82B-2834-4E19-E66B-C8B16F680A9C}"/>
              </a:ext>
            </a:extLst>
          </p:cNvPr>
          <p:cNvSpPr/>
          <p:nvPr/>
        </p:nvSpPr>
        <p:spPr>
          <a:xfrm>
            <a:off x="4110487" y="3040013"/>
            <a:ext cx="3245200" cy="324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教育データの利活用実証</a:t>
            </a:r>
          </a:p>
        </p:txBody>
      </p:sp>
      <p:sp>
        <p:nvSpPr>
          <p:cNvPr id="5" name="矢印: 五方向 4">
            <a:extLst>
              <a:ext uri="{FF2B5EF4-FFF2-40B4-BE49-F238E27FC236}">
                <a16:creationId xmlns:a16="http://schemas.microsoft.com/office/drawing/2014/main" id="{03ED3D5A-35C8-B796-C2C5-4A3AEEA50A5E}"/>
              </a:ext>
            </a:extLst>
          </p:cNvPr>
          <p:cNvSpPr/>
          <p:nvPr/>
        </p:nvSpPr>
        <p:spPr>
          <a:xfrm>
            <a:off x="3969848" y="4488671"/>
            <a:ext cx="4732020" cy="294545"/>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データスペースの構築に向けた実証</a:t>
            </a:r>
          </a:p>
        </p:txBody>
      </p:sp>
      <p:sp>
        <p:nvSpPr>
          <p:cNvPr id="21" name="矢印: 山形 20">
            <a:extLst>
              <a:ext uri="{FF2B5EF4-FFF2-40B4-BE49-F238E27FC236}">
                <a16:creationId xmlns:a16="http://schemas.microsoft.com/office/drawing/2014/main" id="{A779A060-1AE4-772F-F6AE-281E9BE1416B}"/>
              </a:ext>
            </a:extLst>
          </p:cNvPr>
          <p:cNvSpPr/>
          <p:nvPr/>
        </p:nvSpPr>
        <p:spPr>
          <a:xfrm>
            <a:off x="8684823" y="4488671"/>
            <a:ext cx="3024940" cy="294545"/>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他分野でのデータスペースの構築に向けた検討</a:t>
            </a:r>
          </a:p>
        </p:txBody>
      </p:sp>
      <p:sp>
        <p:nvSpPr>
          <p:cNvPr id="26" name="矢印: 五方向 25">
            <a:extLst>
              <a:ext uri="{FF2B5EF4-FFF2-40B4-BE49-F238E27FC236}">
                <a16:creationId xmlns:a16="http://schemas.microsoft.com/office/drawing/2014/main" id="{6BA51828-A454-0D39-72AC-4481C936680C}"/>
              </a:ext>
            </a:extLst>
          </p:cNvPr>
          <p:cNvSpPr/>
          <p:nvPr/>
        </p:nvSpPr>
        <p:spPr>
          <a:xfrm>
            <a:off x="3970185" y="4804550"/>
            <a:ext cx="4731683" cy="294545"/>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データスペース間での互換性確保の観点からの共通ドキュメント・ツールの整備</a:t>
            </a:r>
          </a:p>
        </p:txBody>
      </p:sp>
      <p:sp>
        <p:nvSpPr>
          <p:cNvPr id="17" name="矢印: 五方向 16">
            <a:extLst>
              <a:ext uri="{FF2B5EF4-FFF2-40B4-BE49-F238E27FC236}">
                <a16:creationId xmlns:a16="http://schemas.microsoft.com/office/drawing/2014/main" id="{CB20237F-1B98-8829-865C-D89E65C85CD5}"/>
              </a:ext>
            </a:extLst>
          </p:cNvPr>
          <p:cNvSpPr/>
          <p:nvPr/>
        </p:nvSpPr>
        <p:spPr>
          <a:xfrm>
            <a:off x="7447412" y="2650546"/>
            <a:ext cx="4262351" cy="713466"/>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a:cs typeface="+mn-cs"/>
              </a:rPr>
              <a:t>短期で実施した施策の成果も踏まえ、データ連携に向けた必要な施策の推進</a:t>
            </a: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矢印: 山形 26">
            <a:extLst>
              <a:ext uri="{FF2B5EF4-FFF2-40B4-BE49-F238E27FC236}">
                <a16:creationId xmlns:a16="http://schemas.microsoft.com/office/drawing/2014/main" id="{493F3430-37E2-71F3-D5B0-E044E4D97B27}"/>
              </a:ext>
            </a:extLst>
          </p:cNvPr>
          <p:cNvSpPr/>
          <p:nvPr/>
        </p:nvSpPr>
        <p:spPr>
          <a:xfrm>
            <a:off x="7321303" y="2239435"/>
            <a:ext cx="2313223" cy="339957"/>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提供開始・機能追加等</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矢印: 山形 27">
            <a:extLst>
              <a:ext uri="{FF2B5EF4-FFF2-40B4-BE49-F238E27FC236}">
                <a16:creationId xmlns:a16="http://schemas.microsoft.com/office/drawing/2014/main" id="{C8C80D19-358D-3AF8-0ABD-A677BC05DF27}"/>
              </a:ext>
            </a:extLst>
          </p:cNvPr>
          <p:cNvSpPr/>
          <p:nvPr/>
        </p:nvSpPr>
        <p:spPr>
          <a:xfrm>
            <a:off x="9641242" y="2246713"/>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矢印: 山形 28">
            <a:extLst>
              <a:ext uri="{FF2B5EF4-FFF2-40B4-BE49-F238E27FC236}">
                <a16:creationId xmlns:a16="http://schemas.microsoft.com/office/drawing/2014/main" id="{DFC1D626-BB59-6775-3DD0-6662ECA4DD93}"/>
              </a:ext>
            </a:extLst>
          </p:cNvPr>
          <p:cNvSpPr/>
          <p:nvPr/>
        </p:nvSpPr>
        <p:spPr>
          <a:xfrm>
            <a:off x="9774599" y="2254232"/>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矢印: 山形 29">
            <a:extLst>
              <a:ext uri="{FF2B5EF4-FFF2-40B4-BE49-F238E27FC236}">
                <a16:creationId xmlns:a16="http://schemas.microsoft.com/office/drawing/2014/main" id="{22EF3EB5-FBD5-C789-0E68-6B22CC255BBC}"/>
              </a:ext>
            </a:extLst>
          </p:cNvPr>
          <p:cNvSpPr/>
          <p:nvPr/>
        </p:nvSpPr>
        <p:spPr>
          <a:xfrm>
            <a:off x="9914656" y="2244902"/>
            <a:ext cx="1795108"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本格実施</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4A77810F-069F-7C91-7D08-43D9454F7DA9}"/>
              </a:ext>
            </a:extLst>
          </p:cNvPr>
          <p:cNvSpPr txBox="1"/>
          <p:nvPr/>
        </p:nvSpPr>
        <p:spPr>
          <a:xfrm>
            <a:off x="4771962" y="1908336"/>
            <a:ext cx="19029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年度中に運用開始</a:t>
            </a:r>
            <a:endPar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矢印: 山形 32">
            <a:extLst>
              <a:ext uri="{FF2B5EF4-FFF2-40B4-BE49-F238E27FC236}">
                <a16:creationId xmlns:a16="http://schemas.microsoft.com/office/drawing/2014/main" id="{46DDE7DD-DB6D-2671-656A-687DD52BBA34}"/>
              </a:ext>
            </a:extLst>
          </p:cNvPr>
          <p:cNvSpPr/>
          <p:nvPr/>
        </p:nvSpPr>
        <p:spPr>
          <a:xfrm>
            <a:off x="8840434" y="1856329"/>
            <a:ext cx="2869330" cy="339957"/>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全国運用</a:t>
            </a:r>
          </a:p>
        </p:txBody>
      </p:sp>
      <p:sp>
        <p:nvSpPr>
          <p:cNvPr id="34" name="矢印: 五方向 33">
            <a:extLst>
              <a:ext uri="{FF2B5EF4-FFF2-40B4-BE49-F238E27FC236}">
                <a16:creationId xmlns:a16="http://schemas.microsoft.com/office/drawing/2014/main" id="{E6788151-F3B8-7D39-C12F-5E87A2D043B4}"/>
              </a:ext>
            </a:extLst>
          </p:cNvPr>
          <p:cNvSpPr/>
          <p:nvPr/>
        </p:nvSpPr>
        <p:spPr>
          <a:xfrm>
            <a:off x="4131213" y="4031522"/>
            <a:ext cx="990549" cy="324000"/>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モビリティ・ロードマップの作成等</a:t>
            </a:r>
          </a:p>
        </p:txBody>
      </p:sp>
      <p:sp>
        <p:nvSpPr>
          <p:cNvPr id="35" name="正方形/長方形 34">
            <a:extLst>
              <a:ext uri="{FF2B5EF4-FFF2-40B4-BE49-F238E27FC236}">
                <a16:creationId xmlns:a16="http://schemas.microsoft.com/office/drawing/2014/main" id="{EB9271B9-534F-2ECB-DD92-C7C5ABB5DBE4}"/>
              </a:ext>
            </a:extLst>
          </p:cNvPr>
          <p:cNvSpPr/>
          <p:nvPr/>
        </p:nvSpPr>
        <p:spPr>
          <a:xfrm>
            <a:off x="3938361" y="4036835"/>
            <a:ext cx="201197" cy="3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モビ</a:t>
            </a:r>
          </a:p>
        </p:txBody>
      </p:sp>
      <p:sp>
        <p:nvSpPr>
          <p:cNvPr id="36" name="矢印: 山形 35">
            <a:extLst>
              <a:ext uri="{FF2B5EF4-FFF2-40B4-BE49-F238E27FC236}">
                <a16:creationId xmlns:a16="http://schemas.microsoft.com/office/drawing/2014/main" id="{FD38FF04-C6E4-EF14-4141-644B38BA3C3B}"/>
              </a:ext>
            </a:extLst>
          </p:cNvPr>
          <p:cNvSpPr/>
          <p:nvPr/>
        </p:nvSpPr>
        <p:spPr>
          <a:xfrm>
            <a:off x="5095478" y="4025844"/>
            <a:ext cx="3827929" cy="330485"/>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データ連携・共有の仕組みの構築に関する実証・調査</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矢印: 山形 36">
            <a:extLst>
              <a:ext uri="{FF2B5EF4-FFF2-40B4-BE49-F238E27FC236}">
                <a16:creationId xmlns:a16="http://schemas.microsoft.com/office/drawing/2014/main" id="{68E2B951-C9DC-F072-36F5-48BB1803033F}"/>
              </a:ext>
            </a:extLst>
          </p:cNvPr>
          <p:cNvSpPr/>
          <p:nvPr/>
        </p:nvSpPr>
        <p:spPr>
          <a:xfrm>
            <a:off x="8899562" y="4026786"/>
            <a:ext cx="1415643" cy="330485"/>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データ流通を促進するための環境整備</a:t>
            </a:r>
          </a:p>
        </p:txBody>
      </p:sp>
      <p:sp>
        <p:nvSpPr>
          <p:cNvPr id="38" name="矢印: 山形 37">
            <a:extLst>
              <a:ext uri="{FF2B5EF4-FFF2-40B4-BE49-F238E27FC236}">
                <a16:creationId xmlns:a16="http://schemas.microsoft.com/office/drawing/2014/main" id="{406465A6-D505-2134-D1A5-2BA3C3299E44}"/>
              </a:ext>
            </a:extLst>
          </p:cNvPr>
          <p:cNvSpPr/>
          <p:nvPr/>
        </p:nvSpPr>
        <p:spPr>
          <a:xfrm>
            <a:off x="7466903" y="6064298"/>
            <a:ext cx="4060308"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連携強化</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矢印: 山形 40">
            <a:extLst>
              <a:ext uri="{FF2B5EF4-FFF2-40B4-BE49-F238E27FC236}">
                <a16:creationId xmlns:a16="http://schemas.microsoft.com/office/drawing/2014/main" id="{1AB6D6BD-4403-25B6-C517-D50059FCA59F}"/>
              </a:ext>
            </a:extLst>
          </p:cNvPr>
          <p:cNvSpPr/>
          <p:nvPr/>
        </p:nvSpPr>
        <p:spPr>
          <a:xfrm>
            <a:off x="4849082" y="6053614"/>
            <a:ext cx="1397458" cy="334998"/>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必要に応じ</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法案提出</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矢印: 山形 41">
            <a:extLst>
              <a:ext uri="{FF2B5EF4-FFF2-40B4-BE49-F238E27FC236}">
                <a16:creationId xmlns:a16="http://schemas.microsoft.com/office/drawing/2014/main" id="{568E6634-DEF5-6096-F24A-5E34360FBFF9}"/>
              </a:ext>
            </a:extLst>
          </p:cNvPr>
          <p:cNvSpPr/>
          <p:nvPr/>
        </p:nvSpPr>
        <p:spPr>
          <a:xfrm>
            <a:off x="6266673" y="6062170"/>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矢印: 山形 42">
            <a:extLst>
              <a:ext uri="{FF2B5EF4-FFF2-40B4-BE49-F238E27FC236}">
                <a16:creationId xmlns:a16="http://schemas.microsoft.com/office/drawing/2014/main" id="{14DC1F46-DF0B-2275-BEB9-FA42FC61E29A}"/>
              </a:ext>
            </a:extLst>
          </p:cNvPr>
          <p:cNvSpPr/>
          <p:nvPr/>
        </p:nvSpPr>
        <p:spPr>
          <a:xfrm>
            <a:off x="6409555" y="6060164"/>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矢印: 山形 43">
            <a:extLst>
              <a:ext uri="{FF2B5EF4-FFF2-40B4-BE49-F238E27FC236}">
                <a16:creationId xmlns:a16="http://schemas.microsoft.com/office/drawing/2014/main" id="{1D20A420-3B51-55D2-8D90-A70898185A61}"/>
              </a:ext>
            </a:extLst>
          </p:cNvPr>
          <p:cNvSpPr/>
          <p:nvPr/>
        </p:nvSpPr>
        <p:spPr>
          <a:xfrm>
            <a:off x="6550371" y="6060442"/>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矢印: 山形 44">
            <a:extLst>
              <a:ext uri="{FF2B5EF4-FFF2-40B4-BE49-F238E27FC236}">
                <a16:creationId xmlns:a16="http://schemas.microsoft.com/office/drawing/2014/main" id="{4FEDACB0-4510-9DDC-BCB2-DEA91C2D6235}"/>
              </a:ext>
            </a:extLst>
          </p:cNvPr>
          <p:cNvSpPr/>
          <p:nvPr/>
        </p:nvSpPr>
        <p:spPr>
          <a:xfrm>
            <a:off x="6693253" y="6058436"/>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矢印: 山形 45">
            <a:extLst>
              <a:ext uri="{FF2B5EF4-FFF2-40B4-BE49-F238E27FC236}">
                <a16:creationId xmlns:a16="http://schemas.microsoft.com/office/drawing/2014/main" id="{A8F7E69E-5CE5-C184-818A-AE13707CE965}"/>
              </a:ext>
            </a:extLst>
          </p:cNvPr>
          <p:cNvSpPr/>
          <p:nvPr/>
        </p:nvSpPr>
        <p:spPr>
          <a:xfrm>
            <a:off x="6837861" y="6060442"/>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矢印: 山形 46">
            <a:extLst>
              <a:ext uri="{FF2B5EF4-FFF2-40B4-BE49-F238E27FC236}">
                <a16:creationId xmlns:a16="http://schemas.microsoft.com/office/drawing/2014/main" id="{F2EFF934-D5A8-54E9-C775-46578027B10F}"/>
              </a:ext>
            </a:extLst>
          </p:cNvPr>
          <p:cNvSpPr/>
          <p:nvPr/>
        </p:nvSpPr>
        <p:spPr>
          <a:xfrm>
            <a:off x="6990268" y="6058436"/>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矢印: 山形 47">
            <a:extLst>
              <a:ext uri="{FF2B5EF4-FFF2-40B4-BE49-F238E27FC236}">
                <a16:creationId xmlns:a16="http://schemas.microsoft.com/office/drawing/2014/main" id="{6265B37B-26C9-E86C-7616-9780B30D31EA}"/>
              </a:ext>
            </a:extLst>
          </p:cNvPr>
          <p:cNvSpPr/>
          <p:nvPr/>
        </p:nvSpPr>
        <p:spPr>
          <a:xfrm>
            <a:off x="7137003" y="6059578"/>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矢印: 山形 48">
            <a:extLst>
              <a:ext uri="{FF2B5EF4-FFF2-40B4-BE49-F238E27FC236}">
                <a16:creationId xmlns:a16="http://schemas.microsoft.com/office/drawing/2014/main" id="{9053C90B-BDD9-77C3-3D07-EAC28A9418DF}"/>
              </a:ext>
            </a:extLst>
          </p:cNvPr>
          <p:cNvSpPr/>
          <p:nvPr/>
        </p:nvSpPr>
        <p:spPr>
          <a:xfrm>
            <a:off x="7289410" y="6057572"/>
            <a:ext cx="119924" cy="32400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矢印: 五方向 66">
            <a:extLst>
              <a:ext uri="{FF2B5EF4-FFF2-40B4-BE49-F238E27FC236}">
                <a16:creationId xmlns:a16="http://schemas.microsoft.com/office/drawing/2014/main" id="{C3AAECBD-9F31-7C41-1189-D473D48EACAB}"/>
              </a:ext>
            </a:extLst>
          </p:cNvPr>
          <p:cNvSpPr/>
          <p:nvPr/>
        </p:nvSpPr>
        <p:spPr>
          <a:xfrm>
            <a:off x="3961550" y="6057572"/>
            <a:ext cx="925456" cy="330726"/>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制度見直し</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検討</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矢印: 五方向 24">
            <a:extLst>
              <a:ext uri="{FF2B5EF4-FFF2-40B4-BE49-F238E27FC236}">
                <a16:creationId xmlns:a16="http://schemas.microsoft.com/office/drawing/2014/main" id="{87708DB4-DDAB-6FE3-8146-AC67F07AA4E3}"/>
              </a:ext>
            </a:extLst>
          </p:cNvPr>
          <p:cNvSpPr/>
          <p:nvPr/>
        </p:nvSpPr>
        <p:spPr>
          <a:xfrm>
            <a:off x="3954779" y="6517436"/>
            <a:ext cx="7684858" cy="214368"/>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全ての国民が、それぞれのライフステージに応じて必要となる </a:t>
            </a:r>
            <a:r>
              <a:rPr kumimoji="1" lang="en-US" altLang="ja-JP" sz="800">
                <a:solidFill>
                  <a:schemeClr val="tx1"/>
                </a:solidFill>
                <a:latin typeface="Meiryo UI" panose="020B0604030504040204" pitchFamily="50" charset="-128"/>
                <a:ea typeface="Meiryo UI" panose="020B0604030504040204" pitchFamily="50" charset="-128"/>
              </a:rPr>
              <a:t>ICT </a:t>
            </a:r>
            <a:r>
              <a:rPr kumimoji="1" lang="ja-JP" altLang="en-US" sz="800">
                <a:solidFill>
                  <a:schemeClr val="tx1"/>
                </a:solidFill>
                <a:latin typeface="Meiryo UI" panose="020B0604030504040204" pitchFamily="50" charset="-128"/>
                <a:ea typeface="Meiryo UI" panose="020B0604030504040204" pitchFamily="50" charset="-128"/>
              </a:rPr>
              <a:t>スキルを習得する環境を整備するとともに、社会のそれぞれの立場で求められる人材の確保・育成を図る</a:t>
            </a: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矢印: 山形 22">
            <a:extLst>
              <a:ext uri="{FF2B5EF4-FFF2-40B4-BE49-F238E27FC236}">
                <a16:creationId xmlns:a16="http://schemas.microsoft.com/office/drawing/2014/main" id="{2FA62DA2-167A-34EB-9E3B-B977593673A2}"/>
              </a:ext>
            </a:extLst>
          </p:cNvPr>
          <p:cNvSpPr/>
          <p:nvPr/>
        </p:nvSpPr>
        <p:spPr>
          <a:xfrm>
            <a:off x="4840559" y="1534794"/>
            <a:ext cx="3837779" cy="270578"/>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公共サービスメッシュ　設計・開発</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（機関間情報連携サービス・機関内情報活用サービス）</a:t>
            </a:r>
          </a:p>
        </p:txBody>
      </p:sp>
      <p:sp>
        <p:nvSpPr>
          <p:cNvPr id="39" name="矢印: 五方向 38">
            <a:extLst>
              <a:ext uri="{FF2B5EF4-FFF2-40B4-BE49-F238E27FC236}">
                <a16:creationId xmlns:a16="http://schemas.microsoft.com/office/drawing/2014/main" id="{604BD759-A253-061D-B959-64F39E3E779E}"/>
              </a:ext>
            </a:extLst>
          </p:cNvPr>
          <p:cNvSpPr/>
          <p:nvPr/>
        </p:nvSpPr>
        <p:spPr>
          <a:xfrm>
            <a:off x="3942059" y="1545932"/>
            <a:ext cx="904985" cy="302566"/>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a:solidFill>
                  <a:prstClr val="black"/>
                </a:solidFill>
                <a:latin typeface="Meiryo UI" panose="020B0604030504040204" pitchFamily="50" charset="-128"/>
                <a:ea typeface="Meiryo UI" panose="020B0604030504040204" pitchFamily="50" charset="-128"/>
              </a:rPr>
              <a:t>公共サービスメッシュ</a:t>
            </a:r>
            <a:endParaRPr lang="en-US" altLang="ja-JP" sz="70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spc="-100">
                <a:solidFill>
                  <a:prstClr val="black"/>
                </a:solidFill>
                <a:latin typeface="Meiryo UI" panose="020B0604030504040204" pitchFamily="50" charset="-128"/>
                <a:ea typeface="Meiryo UI" panose="020B0604030504040204" pitchFamily="50" charset="-128"/>
              </a:rPr>
              <a:t>整備に向けた調査研究</a:t>
            </a:r>
            <a:endParaRPr lang="en-US" altLang="ja-JP" sz="700" spc="-100">
              <a:solidFill>
                <a:prstClr val="black"/>
              </a:solidFill>
              <a:latin typeface="Meiryo UI" panose="020B0604030504040204" pitchFamily="50" charset="-128"/>
              <a:ea typeface="Meiryo UI" panose="020B0604030504040204" pitchFamily="50" charset="-128"/>
            </a:endParaRPr>
          </a:p>
        </p:txBody>
      </p:sp>
      <p:sp>
        <p:nvSpPr>
          <p:cNvPr id="40" name="矢印: 山形 39">
            <a:extLst>
              <a:ext uri="{FF2B5EF4-FFF2-40B4-BE49-F238E27FC236}">
                <a16:creationId xmlns:a16="http://schemas.microsoft.com/office/drawing/2014/main" id="{05C9A145-24CC-B7B6-645E-8ACE30A44B8F}"/>
              </a:ext>
            </a:extLst>
          </p:cNvPr>
          <p:cNvSpPr/>
          <p:nvPr/>
        </p:nvSpPr>
        <p:spPr>
          <a:xfrm>
            <a:off x="8673671" y="1541862"/>
            <a:ext cx="3023029" cy="26564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a:solidFill>
                  <a:prstClr val="black"/>
                </a:solidFill>
                <a:latin typeface="Meiryo UI" panose="020B0604030504040204" pitchFamily="50" charset="-128"/>
                <a:ea typeface="Meiryo UI" panose="020B0604030504040204" pitchFamily="50" charset="-128"/>
              </a:rPr>
              <a:t>順次稼働</a:t>
            </a: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矢印: 山形 12">
            <a:extLst>
              <a:ext uri="{FF2B5EF4-FFF2-40B4-BE49-F238E27FC236}">
                <a16:creationId xmlns:a16="http://schemas.microsoft.com/office/drawing/2014/main" id="{95D19D5C-9CF7-A9AF-E5F5-E7DA2F0CB160}"/>
              </a:ext>
            </a:extLst>
          </p:cNvPr>
          <p:cNvSpPr/>
          <p:nvPr/>
        </p:nvSpPr>
        <p:spPr>
          <a:xfrm>
            <a:off x="4871202" y="5202502"/>
            <a:ext cx="6815812" cy="342030"/>
          </a:xfrm>
          <a:prstGeom prst="chevron">
            <a:avLst>
              <a:gd name="adj" fmla="val 2758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国際データガバナンスやデータ利活用に係る課題の洗い出し</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に向けた提案に資するプロジェクト精査</a:t>
            </a:r>
          </a:p>
        </p:txBody>
      </p:sp>
      <p:sp>
        <p:nvSpPr>
          <p:cNvPr id="50" name="矢印: 山形 49">
            <a:extLst>
              <a:ext uri="{FF2B5EF4-FFF2-40B4-BE49-F238E27FC236}">
                <a16:creationId xmlns:a16="http://schemas.microsoft.com/office/drawing/2014/main" id="{F797DABD-5986-C53C-3245-B847C7F90F37}"/>
              </a:ext>
            </a:extLst>
          </p:cNvPr>
          <p:cNvSpPr/>
          <p:nvPr/>
        </p:nvSpPr>
        <p:spPr>
          <a:xfrm>
            <a:off x="4868631" y="5600952"/>
            <a:ext cx="6818383" cy="334505"/>
          </a:xfrm>
          <a:prstGeom prst="chevron">
            <a:avLst>
              <a:gd name="adj" fmla="val 265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プロジェクトの提案・実施（含むアジア連携）</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矢印: 五方向 50">
            <a:extLst>
              <a:ext uri="{FF2B5EF4-FFF2-40B4-BE49-F238E27FC236}">
                <a16:creationId xmlns:a16="http://schemas.microsoft.com/office/drawing/2014/main" id="{0F060B1F-CD17-5C29-992D-85F55AF4CE16}"/>
              </a:ext>
            </a:extLst>
          </p:cNvPr>
          <p:cNvSpPr/>
          <p:nvPr/>
        </p:nvSpPr>
        <p:spPr>
          <a:xfrm>
            <a:off x="4144889" y="5204899"/>
            <a:ext cx="731317" cy="339931"/>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ステークホルダーと定期的な意見交換の場の構築</a:t>
            </a:r>
          </a:p>
        </p:txBody>
      </p:sp>
      <p:sp>
        <p:nvSpPr>
          <p:cNvPr id="52" name="正方形/長方形 51">
            <a:extLst>
              <a:ext uri="{FF2B5EF4-FFF2-40B4-BE49-F238E27FC236}">
                <a16:creationId xmlns:a16="http://schemas.microsoft.com/office/drawing/2014/main" id="{CE492A10-0BD6-A983-471F-39052198179F}"/>
              </a:ext>
            </a:extLst>
          </p:cNvPr>
          <p:cNvSpPr/>
          <p:nvPr/>
        </p:nvSpPr>
        <p:spPr>
          <a:xfrm>
            <a:off x="3938361" y="5204601"/>
            <a:ext cx="182473" cy="339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solidFill>
                  <a:schemeClr val="tx1"/>
                </a:solidFill>
                <a:latin typeface="Meiryo UI" panose="020B0604030504040204" pitchFamily="50" charset="-128"/>
                <a:ea typeface="Meiryo UI" panose="020B0604030504040204" pitchFamily="50" charset="-128"/>
              </a:rPr>
              <a:t>国内</a:t>
            </a:r>
          </a:p>
        </p:txBody>
      </p:sp>
      <p:sp>
        <p:nvSpPr>
          <p:cNvPr id="53" name="正方形/長方形 52">
            <a:extLst>
              <a:ext uri="{FF2B5EF4-FFF2-40B4-BE49-F238E27FC236}">
                <a16:creationId xmlns:a16="http://schemas.microsoft.com/office/drawing/2014/main" id="{66A818DB-32F6-C2C5-DF06-BF2CCD6BA36B}"/>
              </a:ext>
            </a:extLst>
          </p:cNvPr>
          <p:cNvSpPr/>
          <p:nvPr/>
        </p:nvSpPr>
        <p:spPr>
          <a:xfrm>
            <a:off x="3938361" y="5595527"/>
            <a:ext cx="182473" cy="339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solidFill>
                  <a:schemeClr val="tx1"/>
                </a:solidFill>
                <a:latin typeface="Meiryo UI" panose="020B0604030504040204" pitchFamily="50" charset="-128"/>
                <a:ea typeface="Meiryo UI" panose="020B0604030504040204" pitchFamily="50" charset="-128"/>
              </a:rPr>
              <a:t>国際</a:t>
            </a:r>
          </a:p>
        </p:txBody>
      </p:sp>
      <p:sp>
        <p:nvSpPr>
          <p:cNvPr id="54" name="矢印: 五方向 53">
            <a:extLst>
              <a:ext uri="{FF2B5EF4-FFF2-40B4-BE49-F238E27FC236}">
                <a16:creationId xmlns:a16="http://schemas.microsoft.com/office/drawing/2014/main" id="{78C5388C-7FAF-761A-45A2-AF0A06626694}"/>
              </a:ext>
            </a:extLst>
          </p:cNvPr>
          <p:cNvSpPr/>
          <p:nvPr/>
        </p:nvSpPr>
        <p:spPr>
          <a:xfrm>
            <a:off x="4144889" y="5599615"/>
            <a:ext cx="731317" cy="333784"/>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の設立</a:t>
            </a:r>
            <a:endParaRPr lang="en-US" altLang="ja-JP" sz="80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稼働開始</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矢印: 山形 54">
            <a:extLst>
              <a:ext uri="{FF2B5EF4-FFF2-40B4-BE49-F238E27FC236}">
                <a16:creationId xmlns:a16="http://schemas.microsoft.com/office/drawing/2014/main" id="{B5791E58-505E-1967-656E-81EFFFB4A8BB}"/>
              </a:ext>
            </a:extLst>
          </p:cNvPr>
          <p:cNvSpPr/>
          <p:nvPr/>
        </p:nvSpPr>
        <p:spPr>
          <a:xfrm>
            <a:off x="7347784" y="5766035"/>
            <a:ext cx="4339231" cy="167364"/>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IAP</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の体制・機能強化</a:t>
            </a:r>
          </a:p>
        </p:txBody>
      </p:sp>
      <p:grpSp>
        <p:nvGrpSpPr>
          <p:cNvPr id="56" name="グループ化 55">
            <a:extLst>
              <a:ext uri="{FF2B5EF4-FFF2-40B4-BE49-F238E27FC236}">
                <a16:creationId xmlns:a16="http://schemas.microsoft.com/office/drawing/2014/main" id="{99645898-D9E0-D2ED-EF68-134C6D6A973A}"/>
              </a:ext>
            </a:extLst>
          </p:cNvPr>
          <p:cNvGrpSpPr/>
          <p:nvPr/>
        </p:nvGrpSpPr>
        <p:grpSpPr>
          <a:xfrm>
            <a:off x="6107370" y="5516851"/>
            <a:ext cx="4767966" cy="171427"/>
            <a:chOff x="6096000" y="4935609"/>
            <a:chExt cx="4767966" cy="143746"/>
          </a:xfrm>
        </p:grpSpPr>
        <p:cxnSp>
          <p:nvCxnSpPr>
            <p:cNvPr id="57" name="直線矢印コネクタ 56">
              <a:extLst>
                <a:ext uri="{FF2B5EF4-FFF2-40B4-BE49-F238E27FC236}">
                  <a16:creationId xmlns:a16="http://schemas.microsoft.com/office/drawing/2014/main" id="{2675679A-D3EB-1069-5358-6811A8873D4D}"/>
                </a:ext>
              </a:extLst>
            </p:cNvPr>
            <p:cNvCxnSpPr>
              <a:cxnSpLocks/>
            </p:cNvCxnSpPr>
            <p:nvPr/>
          </p:nvCxnSpPr>
          <p:spPr>
            <a:xfrm>
              <a:off x="6096000" y="4935609"/>
              <a:ext cx="0" cy="14374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17DC2509-DE8C-3D6F-B619-4D2F39DE6476}"/>
                </a:ext>
              </a:extLst>
            </p:cNvPr>
            <p:cNvCxnSpPr>
              <a:cxnSpLocks/>
            </p:cNvCxnSpPr>
            <p:nvPr/>
          </p:nvCxnSpPr>
          <p:spPr>
            <a:xfrm>
              <a:off x="8077200" y="4935609"/>
              <a:ext cx="0" cy="14374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D0B2DACC-FB5B-7351-2E9D-1827DAD2B9AE}"/>
                </a:ext>
              </a:extLst>
            </p:cNvPr>
            <p:cNvCxnSpPr>
              <a:cxnSpLocks/>
            </p:cNvCxnSpPr>
            <p:nvPr/>
          </p:nvCxnSpPr>
          <p:spPr>
            <a:xfrm>
              <a:off x="9526407" y="4935609"/>
              <a:ext cx="0" cy="14374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5FCBE335-547E-88D4-55BF-CA1ECA796E3B}"/>
                </a:ext>
              </a:extLst>
            </p:cNvPr>
            <p:cNvCxnSpPr>
              <a:cxnSpLocks/>
            </p:cNvCxnSpPr>
            <p:nvPr/>
          </p:nvCxnSpPr>
          <p:spPr>
            <a:xfrm>
              <a:off x="10863966" y="4935609"/>
              <a:ext cx="0" cy="14374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0" name="矢印: 五方向 59">
            <a:extLst>
              <a:ext uri="{FF2B5EF4-FFF2-40B4-BE49-F238E27FC236}">
                <a16:creationId xmlns:a16="http://schemas.microsoft.com/office/drawing/2014/main" id="{65CE3262-9D93-167D-5059-C4F855F8C894}"/>
              </a:ext>
            </a:extLst>
          </p:cNvPr>
          <p:cNvSpPr/>
          <p:nvPr/>
        </p:nvSpPr>
        <p:spPr>
          <a:xfrm>
            <a:off x="3942059" y="1314264"/>
            <a:ext cx="7697578" cy="199637"/>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事業者向け申請基盤構築等による法人番号等をキーとした情報連携の推進</a:t>
            </a:r>
          </a:p>
        </p:txBody>
      </p:sp>
      <p:sp>
        <p:nvSpPr>
          <p:cNvPr id="71" name="矢印: 五方向 70">
            <a:extLst>
              <a:ext uri="{FF2B5EF4-FFF2-40B4-BE49-F238E27FC236}">
                <a16:creationId xmlns:a16="http://schemas.microsoft.com/office/drawing/2014/main" id="{4F162FE5-598E-67F1-D8F8-E96E72EE1EFF}"/>
              </a:ext>
            </a:extLst>
          </p:cNvPr>
          <p:cNvSpPr/>
          <p:nvPr/>
        </p:nvSpPr>
        <p:spPr>
          <a:xfrm>
            <a:off x="4152085" y="3415866"/>
            <a:ext cx="747174" cy="255649"/>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防災アーキテクチャの作成</a:t>
            </a:r>
          </a:p>
        </p:txBody>
      </p:sp>
      <p:sp>
        <p:nvSpPr>
          <p:cNvPr id="72" name="矢印: 山形 71">
            <a:extLst>
              <a:ext uri="{FF2B5EF4-FFF2-40B4-BE49-F238E27FC236}">
                <a16:creationId xmlns:a16="http://schemas.microsoft.com/office/drawing/2014/main" id="{7EA5B95C-186F-AEE1-FF68-43E3003EC942}"/>
              </a:ext>
            </a:extLst>
          </p:cNvPr>
          <p:cNvSpPr/>
          <p:nvPr/>
        </p:nvSpPr>
        <p:spPr>
          <a:xfrm>
            <a:off x="4875061" y="3415865"/>
            <a:ext cx="4052047" cy="255649"/>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データ連携基盤の構築とその利活用に関する実証</a:t>
            </a:r>
          </a:p>
        </p:txBody>
      </p:sp>
      <p:sp>
        <p:nvSpPr>
          <p:cNvPr id="73" name="矢印: 山形 72">
            <a:extLst>
              <a:ext uri="{FF2B5EF4-FFF2-40B4-BE49-F238E27FC236}">
                <a16:creationId xmlns:a16="http://schemas.microsoft.com/office/drawing/2014/main" id="{7E06AFE6-5456-4886-CFB7-8445D5957683}"/>
              </a:ext>
            </a:extLst>
          </p:cNvPr>
          <p:cNvSpPr/>
          <p:nvPr/>
        </p:nvSpPr>
        <p:spPr>
          <a:xfrm>
            <a:off x="8903262" y="3414921"/>
            <a:ext cx="2791433" cy="255649"/>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データ連携基盤の構築</a:t>
            </a:r>
          </a:p>
        </p:txBody>
      </p:sp>
      <p:sp>
        <p:nvSpPr>
          <p:cNvPr id="74" name="矢印: 五方向 73">
            <a:extLst>
              <a:ext uri="{FF2B5EF4-FFF2-40B4-BE49-F238E27FC236}">
                <a16:creationId xmlns:a16="http://schemas.microsoft.com/office/drawing/2014/main" id="{60ADD732-4924-B69C-5121-5D697819DB60}"/>
              </a:ext>
            </a:extLst>
          </p:cNvPr>
          <p:cNvSpPr/>
          <p:nvPr/>
        </p:nvSpPr>
        <p:spPr>
          <a:xfrm>
            <a:off x="4152085" y="3695155"/>
            <a:ext cx="756000" cy="273074"/>
          </a:xfrm>
          <a:prstGeom prst="homePlate">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防災デジタルプラットフォームにおける基本ルールの検討・策定</a:t>
            </a:r>
          </a:p>
        </p:txBody>
      </p:sp>
      <p:sp>
        <p:nvSpPr>
          <p:cNvPr id="75" name="矢印: 山形 74">
            <a:extLst>
              <a:ext uri="{FF2B5EF4-FFF2-40B4-BE49-F238E27FC236}">
                <a16:creationId xmlns:a16="http://schemas.microsoft.com/office/drawing/2014/main" id="{239AA460-B588-85FF-1E20-78E140D11B67}"/>
              </a:ext>
            </a:extLst>
          </p:cNvPr>
          <p:cNvSpPr/>
          <p:nvPr/>
        </p:nvSpPr>
        <p:spPr>
          <a:xfrm>
            <a:off x="4875060" y="3695155"/>
            <a:ext cx="2480405" cy="269179"/>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総合防災情報システムと</a:t>
            </a:r>
            <a:endParaRPr kumimoji="1" lang="en-US" altLang="ja-JP"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データ連携基盤との連携ルール調査・検討</a:t>
            </a:r>
          </a:p>
        </p:txBody>
      </p:sp>
      <p:sp>
        <p:nvSpPr>
          <p:cNvPr id="76" name="矢印: 山形 75">
            <a:extLst>
              <a:ext uri="{FF2B5EF4-FFF2-40B4-BE49-F238E27FC236}">
                <a16:creationId xmlns:a16="http://schemas.microsoft.com/office/drawing/2014/main" id="{5E9CE28A-DAAE-0549-7EB7-7B469BD90653}"/>
              </a:ext>
            </a:extLst>
          </p:cNvPr>
          <p:cNvSpPr/>
          <p:nvPr/>
        </p:nvSpPr>
        <p:spPr>
          <a:xfrm>
            <a:off x="7322022" y="3701920"/>
            <a:ext cx="1605086" cy="255650"/>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総合防災情報システムと</a:t>
            </a:r>
            <a:endParaRPr kumimoji="1" lang="en-US" altLang="ja-JP" sz="6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データ連携基盤との連携ルール検討・整理</a:t>
            </a:r>
          </a:p>
        </p:txBody>
      </p:sp>
      <p:sp>
        <p:nvSpPr>
          <p:cNvPr id="77" name="矢印: 山形 76">
            <a:extLst>
              <a:ext uri="{FF2B5EF4-FFF2-40B4-BE49-F238E27FC236}">
                <a16:creationId xmlns:a16="http://schemas.microsoft.com/office/drawing/2014/main" id="{C8926630-1234-5DB9-5E4A-7EE9EA57C784}"/>
              </a:ext>
            </a:extLst>
          </p:cNvPr>
          <p:cNvSpPr/>
          <p:nvPr/>
        </p:nvSpPr>
        <p:spPr>
          <a:xfrm>
            <a:off x="8903261" y="3695155"/>
            <a:ext cx="2791433" cy="262415"/>
          </a:xfrm>
          <a:prstGeom prst="chevron">
            <a:avLst>
              <a:gd name="adj" fmla="val 286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kumimoji="1" lang="ja-JP" altLang="en-US"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総合防災情報システムと</a:t>
            </a:r>
            <a:endParaRPr kumimoji="1" lang="en-US" altLang="ja-JP"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データ連携基盤との連携（改修）</a:t>
            </a:r>
          </a:p>
        </p:txBody>
      </p:sp>
      <p:sp>
        <p:nvSpPr>
          <p:cNvPr id="78" name="正方形/長方形 77">
            <a:extLst>
              <a:ext uri="{FF2B5EF4-FFF2-40B4-BE49-F238E27FC236}">
                <a16:creationId xmlns:a16="http://schemas.microsoft.com/office/drawing/2014/main" id="{8585AD1B-B89A-4395-F012-AF4E140B5B7C}"/>
              </a:ext>
            </a:extLst>
          </p:cNvPr>
          <p:cNvSpPr/>
          <p:nvPr/>
        </p:nvSpPr>
        <p:spPr>
          <a:xfrm>
            <a:off x="3942062" y="3411466"/>
            <a:ext cx="210508" cy="556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防災</a:t>
            </a:r>
          </a:p>
        </p:txBody>
      </p:sp>
    </p:spTree>
    <p:extLst>
      <p:ext uri="{BB962C8B-B14F-4D97-AF65-F5344CB8AC3E}">
        <p14:creationId xmlns:p14="http://schemas.microsoft.com/office/powerpoint/2010/main" val="211919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B70D40-5ED6-8C4B-A95C-9A0F07A330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165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12C1E19-1655-A3A1-71B6-874EB9B5A13A}"/>
              </a:ext>
            </a:extLst>
          </p:cNvPr>
          <p:cNvSpPr/>
          <p:nvPr/>
        </p:nvSpPr>
        <p:spPr>
          <a:xfrm>
            <a:off x="2560321" y="5761306"/>
            <a:ext cx="8222906" cy="745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600" b="1">
                <a:effectLst/>
                <a:latin typeface="Meiryo UI" panose="020B0604030504040204" pitchFamily="50" charset="-128"/>
                <a:ea typeface="Meiryo UI" panose="020B0604030504040204" pitchFamily="50" charset="-128"/>
                <a:cs typeface="Arial" panose="020B0604020202020204" pitchFamily="34" charset="0"/>
              </a:rPr>
              <a:t>包括的データ戦略及び重点計画の実施状況や生成</a:t>
            </a:r>
            <a:r>
              <a:rPr lang="en-US" altLang="ja-JP" sz="1600" b="1">
                <a:effectLst/>
                <a:latin typeface="Meiryo UI" panose="020B0604030504040204" pitchFamily="50" charset="-128"/>
                <a:ea typeface="Meiryo UI" panose="020B0604030504040204" pitchFamily="50" charset="-128"/>
                <a:cs typeface="Arial" panose="020B0604020202020204" pitchFamily="34" charset="0"/>
              </a:rPr>
              <a:t>AI</a:t>
            </a:r>
            <a:r>
              <a:rPr lang="ja-JP" altLang="ja-JP" sz="1600" b="1">
                <a:effectLst/>
                <a:latin typeface="Meiryo UI" panose="020B0604030504040204" pitchFamily="50" charset="-128"/>
                <a:ea typeface="Meiryo UI" panose="020B0604030504040204" pitchFamily="50" charset="-128"/>
                <a:cs typeface="Arial" panose="020B0604020202020204" pitchFamily="34" charset="0"/>
              </a:rPr>
              <a:t>の広がり等をタイムリーに捉え、</a:t>
            </a:r>
            <a:endParaRPr lang="en-US" altLang="ja-JP" sz="1600" b="1">
              <a:effectLst/>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1600" b="1">
                <a:effectLst/>
                <a:latin typeface="Meiryo UI" panose="020B0604030504040204" pitchFamily="50" charset="-128"/>
                <a:ea typeface="Meiryo UI" panose="020B0604030504040204" pitchFamily="50" charset="-128"/>
                <a:cs typeface="Arial" panose="020B0604020202020204" pitchFamily="34" charset="0"/>
              </a:rPr>
              <a:t>今後、</a:t>
            </a:r>
            <a:r>
              <a:rPr lang="ja-JP" altLang="ja-JP" sz="1600" b="1">
                <a:effectLst/>
                <a:latin typeface="Meiryo UI" panose="020B0604030504040204" pitchFamily="50" charset="-128"/>
                <a:ea typeface="Meiryo UI" panose="020B0604030504040204" pitchFamily="50" charset="-128"/>
                <a:cs typeface="Arial" panose="020B0604020202020204" pitchFamily="34" charset="0"/>
              </a:rPr>
              <a:t>迅速に取り組むべき事項や、検討すべき課題を整理し</a:t>
            </a:r>
            <a:r>
              <a:rPr lang="ja-JP" altLang="en-US" sz="1600" b="1">
                <a:effectLst/>
                <a:latin typeface="Meiryo UI" panose="020B0604030504040204" pitchFamily="50" charset="-128"/>
                <a:ea typeface="Meiryo UI" panose="020B0604030504040204" pitchFamily="50" charset="-128"/>
                <a:cs typeface="Arial" panose="020B0604020202020204" pitchFamily="34" charset="0"/>
              </a:rPr>
              <a:t>、アクションプランとして整理</a:t>
            </a:r>
            <a:endParaRPr kumimoji="1" lang="ja-JP" altLang="en-US" sz="1600" b="1">
              <a:latin typeface="Meiryo UI" panose="020B0604030504040204" pitchFamily="50" charset="-128"/>
              <a:ea typeface="Meiryo UI" panose="020B0604030504040204" pitchFamily="50" charset="-128"/>
            </a:endParaRPr>
          </a:p>
        </p:txBody>
      </p:sp>
      <p:sp>
        <p:nvSpPr>
          <p:cNvPr id="2" name="タイトル 2">
            <a:extLst>
              <a:ext uri="{FF2B5EF4-FFF2-40B4-BE49-F238E27FC236}">
                <a16:creationId xmlns:a16="http://schemas.microsoft.com/office/drawing/2014/main" id="{A7E7C07C-74BD-C668-DA12-DEC17C7006A4}"/>
              </a:ext>
            </a:extLst>
          </p:cNvPr>
          <p:cNvSpPr txBox="1">
            <a:spLocks/>
          </p:cNvSpPr>
          <p:nvPr/>
        </p:nvSpPr>
        <p:spPr>
          <a:xfrm>
            <a:off x="158992" y="264455"/>
            <a:ext cx="105156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アクションプランの意義</a:t>
            </a:r>
          </a:p>
        </p:txBody>
      </p:sp>
      <p:sp>
        <p:nvSpPr>
          <p:cNvPr id="5" name="正方形/長方形 4">
            <a:extLst>
              <a:ext uri="{FF2B5EF4-FFF2-40B4-BE49-F238E27FC236}">
                <a16:creationId xmlns:a16="http://schemas.microsoft.com/office/drawing/2014/main" id="{51EDDED6-ECC1-809B-9E79-9FD38DBDD7EB}"/>
              </a:ext>
            </a:extLst>
          </p:cNvPr>
          <p:cNvSpPr/>
          <p:nvPr/>
        </p:nvSpPr>
        <p:spPr>
          <a:xfrm>
            <a:off x="8824290"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意義</a:t>
            </a:r>
          </a:p>
        </p:txBody>
      </p:sp>
      <p:sp>
        <p:nvSpPr>
          <p:cNvPr id="12" name="正方形/長方形 11">
            <a:extLst>
              <a:ext uri="{FF2B5EF4-FFF2-40B4-BE49-F238E27FC236}">
                <a16:creationId xmlns:a16="http://schemas.microsoft.com/office/drawing/2014/main" id="{0C459A7F-44A5-E770-C129-AE61E8056C57}"/>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背景</a:t>
            </a:r>
          </a:p>
        </p:txBody>
      </p:sp>
      <p:sp>
        <p:nvSpPr>
          <p:cNvPr id="13" name="正方形/長方形 12">
            <a:extLst>
              <a:ext uri="{FF2B5EF4-FFF2-40B4-BE49-F238E27FC236}">
                <a16:creationId xmlns:a16="http://schemas.microsoft.com/office/drawing/2014/main" id="{687E74AC-35B3-32E0-46E9-ED53BE4E17FE}"/>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14" name="正方形/長方形 13">
            <a:extLst>
              <a:ext uri="{FF2B5EF4-FFF2-40B4-BE49-F238E27FC236}">
                <a16:creationId xmlns:a16="http://schemas.microsoft.com/office/drawing/2014/main" id="{059135C3-DA4F-4279-A84C-244B312F1239}"/>
              </a:ext>
            </a:extLst>
          </p:cNvPr>
          <p:cNvSpPr/>
          <p:nvPr/>
        </p:nvSpPr>
        <p:spPr>
          <a:xfrm>
            <a:off x="10844916"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アクション</a:t>
            </a:r>
          </a:p>
        </p:txBody>
      </p:sp>
      <p:sp>
        <p:nvSpPr>
          <p:cNvPr id="15" name="正方形/長方形 14">
            <a:extLst>
              <a:ext uri="{FF2B5EF4-FFF2-40B4-BE49-F238E27FC236}">
                <a16:creationId xmlns:a16="http://schemas.microsoft.com/office/drawing/2014/main" id="{41957A78-6DB2-9D82-8A6B-F1DDCC8C30DF}"/>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sp>
        <p:nvSpPr>
          <p:cNvPr id="18" name="フローチャート: 他ページ結合子 17">
            <a:extLst>
              <a:ext uri="{FF2B5EF4-FFF2-40B4-BE49-F238E27FC236}">
                <a16:creationId xmlns:a16="http://schemas.microsoft.com/office/drawing/2014/main" id="{5020ABD9-EF38-E761-EFD6-68716E7FCBD2}"/>
              </a:ext>
            </a:extLst>
          </p:cNvPr>
          <p:cNvSpPr/>
          <p:nvPr/>
        </p:nvSpPr>
        <p:spPr>
          <a:xfrm>
            <a:off x="304800" y="3855400"/>
            <a:ext cx="1901190" cy="1869965"/>
          </a:xfrm>
          <a:prstGeom prst="flowChartOffpageConnector">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a:latin typeface="Meiryo UI" panose="020B0604030504040204" pitchFamily="50" charset="-128"/>
              <a:ea typeface="Meiryo UI" panose="020B0604030504040204" pitchFamily="50" charset="-128"/>
            </a:endParaRPr>
          </a:p>
          <a:p>
            <a:pPr algn="ctr"/>
            <a:endParaRPr lang="en-US" altLang="ja-JP" sz="1400" b="1">
              <a:latin typeface="Meiryo UI" panose="020B0604030504040204" pitchFamily="50" charset="-128"/>
              <a:ea typeface="Meiryo UI" panose="020B0604030504040204" pitchFamily="50" charset="-128"/>
            </a:endParaRPr>
          </a:p>
          <a:p>
            <a:pPr algn="ctr"/>
            <a:endParaRPr lang="en-US" altLang="ja-JP" sz="1400" b="1">
              <a:latin typeface="Meiryo UI" panose="020B0604030504040204" pitchFamily="50" charset="-128"/>
              <a:ea typeface="Meiryo UI" panose="020B0604030504040204" pitchFamily="50" charset="-128"/>
            </a:endParaRPr>
          </a:p>
          <a:p>
            <a:pPr algn="ctr"/>
            <a:r>
              <a:rPr lang="ja-JP" altLang="en-US" sz="1400" b="1">
                <a:latin typeface="Meiryo UI" panose="020B0604030504040204" pitchFamily="50" charset="-128"/>
                <a:ea typeface="Meiryo UI" panose="020B0604030504040204" pitchFamily="50" charset="-128"/>
              </a:rPr>
              <a:t>現在</a:t>
            </a:r>
            <a:endParaRPr lang="en-US" altLang="ja-JP" sz="1400" b="1">
              <a:latin typeface="Meiryo UI" panose="020B0604030504040204" pitchFamily="50" charset="-128"/>
              <a:ea typeface="Meiryo UI" panose="020B0604030504040204" pitchFamily="50" charset="-128"/>
            </a:endParaRPr>
          </a:p>
          <a:p>
            <a:pPr algn="ctr"/>
            <a:r>
              <a:rPr kumimoji="1" lang="ja-JP" altLang="en-US" sz="1400">
                <a:latin typeface="Meiryo UI" panose="020B0604030504040204" pitchFamily="50" charset="-128"/>
                <a:ea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rPr>
              <a:t>2023.12</a:t>
            </a:r>
            <a:r>
              <a:rPr kumimoji="1"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p:txBody>
      </p:sp>
      <p:sp>
        <p:nvSpPr>
          <p:cNvPr id="17" name="フローチャート: 他ページ結合子 16">
            <a:extLst>
              <a:ext uri="{FF2B5EF4-FFF2-40B4-BE49-F238E27FC236}">
                <a16:creationId xmlns:a16="http://schemas.microsoft.com/office/drawing/2014/main" id="{B2762EA4-4640-9363-5B2D-07B35014D439}"/>
              </a:ext>
            </a:extLst>
          </p:cNvPr>
          <p:cNvSpPr/>
          <p:nvPr/>
        </p:nvSpPr>
        <p:spPr>
          <a:xfrm>
            <a:off x="304800" y="2506079"/>
            <a:ext cx="1901190" cy="1869965"/>
          </a:xfrm>
          <a:prstGeom prst="flowChartOffpageConnector">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a:latin typeface="Meiryo UI" panose="020B0604030504040204" pitchFamily="50" charset="-128"/>
              <a:ea typeface="Meiryo UI" panose="020B0604030504040204" pitchFamily="50" charset="-128"/>
            </a:endParaRPr>
          </a:p>
          <a:p>
            <a:pPr algn="ctr"/>
            <a:endParaRPr lang="en-US" altLang="ja-JP" sz="1400" b="1">
              <a:latin typeface="Meiryo UI" panose="020B0604030504040204" pitchFamily="50" charset="-128"/>
              <a:ea typeface="Meiryo UI" panose="020B0604030504040204" pitchFamily="50" charset="-128"/>
            </a:endParaRPr>
          </a:p>
          <a:p>
            <a:pPr algn="ctr"/>
            <a:endParaRPr kumimoji="1" lang="en-US" altLang="ja-JP" sz="1400" b="1">
              <a:latin typeface="Meiryo UI" panose="020B0604030504040204" pitchFamily="50" charset="-128"/>
              <a:ea typeface="Meiryo UI" panose="020B0604030504040204" pitchFamily="50" charset="-128"/>
            </a:endParaRPr>
          </a:p>
          <a:p>
            <a:pPr algn="ctr"/>
            <a:r>
              <a:rPr kumimoji="1" lang="ja-JP" altLang="en-US" sz="1400" b="1">
                <a:latin typeface="Meiryo UI" panose="020B0604030504040204" pitchFamily="50" charset="-128"/>
                <a:ea typeface="Meiryo UI" panose="020B0604030504040204" pitchFamily="50" charset="-128"/>
              </a:rPr>
              <a:t>デジタル社会の</a:t>
            </a:r>
            <a:endParaRPr lang="en-US" altLang="ja-JP" sz="1400" b="1">
              <a:latin typeface="Meiryo UI" panose="020B0604030504040204" pitchFamily="50" charset="-128"/>
              <a:ea typeface="Meiryo UI" panose="020B0604030504040204" pitchFamily="50" charset="-128"/>
            </a:endParaRPr>
          </a:p>
          <a:p>
            <a:pPr algn="ctr"/>
            <a:r>
              <a:rPr kumimoji="1" lang="ja-JP" altLang="en-US" sz="1400" b="1">
                <a:latin typeface="Meiryo UI" panose="020B0604030504040204" pitchFamily="50" charset="-128"/>
                <a:ea typeface="Meiryo UI" panose="020B0604030504040204" pitchFamily="50" charset="-128"/>
              </a:rPr>
              <a:t>の実現に向けた</a:t>
            </a:r>
            <a:endParaRPr kumimoji="1" lang="en-US" altLang="ja-JP" sz="1400" b="1">
              <a:latin typeface="Meiryo UI" panose="020B0604030504040204" pitchFamily="50" charset="-128"/>
              <a:ea typeface="Meiryo UI" panose="020B0604030504040204" pitchFamily="50" charset="-128"/>
            </a:endParaRPr>
          </a:p>
          <a:p>
            <a:pPr algn="ctr"/>
            <a:r>
              <a:rPr kumimoji="1" lang="ja-JP" altLang="en-US" sz="1400" b="1">
                <a:latin typeface="Meiryo UI" panose="020B0604030504040204" pitchFamily="50" charset="-128"/>
                <a:ea typeface="Meiryo UI" panose="020B0604030504040204" pitchFamily="50" charset="-128"/>
              </a:rPr>
              <a:t>重点計画</a:t>
            </a:r>
            <a:endParaRPr kumimoji="1" lang="en-US" altLang="ja-JP" sz="1400" b="1">
              <a:latin typeface="Meiryo UI" panose="020B0604030504040204" pitchFamily="50" charset="-128"/>
              <a:ea typeface="Meiryo UI" panose="020B0604030504040204" pitchFamily="50" charset="-128"/>
            </a:endParaRPr>
          </a:p>
          <a:p>
            <a:pPr algn="ctr"/>
            <a:r>
              <a:rPr lang="ja-JP" altLang="en-US" sz="1400">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2023.6</a:t>
            </a:r>
            <a:r>
              <a:rPr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p:txBody>
      </p:sp>
      <p:sp>
        <p:nvSpPr>
          <p:cNvPr id="16" name="フローチャート: 他ページ結合子 15">
            <a:extLst>
              <a:ext uri="{FF2B5EF4-FFF2-40B4-BE49-F238E27FC236}">
                <a16:creationId xmlns:a16="http://schemas.microsoft.com/office/drawing/2014/main" id="{EBF255EE-0067-C80A-B93A-7945E3E641A5}"/>
              </a:ext>
            </a:extLst>
          </p:cNvPr>
          <p:cNvSpPr/>
          <p:nvPr/>
        </p:nvSpPr>
        <p:spPr>
          <a:xfrm>
            <a:off x="304800" y="1105998"/>
            <a:ext cx="1901190" cy="1869965"/>
          </a:xfrm>
          <a:prstGeom prst="flowChartOffpageConnector">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a:solidFill>
                <a:schemeClr val="accent1">
                  <a:lumMod val="50000"/>
                </a:schemeClr>
              </a:solidFill>
              <a:latin typeface="Meiryo UI" panose="020B0604030504040204" pitchFamily="50" charset="-128"/>
              <a:ea typeface="Meiryo UI" panose="020B0604030504040204" pitchFamily="50" charset="-128"/>
            </a:endParaRPr>
          </a:p>
          <a:p>
            <a:pPr algn="ctr"/>
            <a:r>
              <a:rPr lang="ja-JP" altLang="en-US" sz="1400" b="1">
                <a:solidFill>
                  <a:schemeClr val="accent1">
                    <a:lumMod val="50000"/>
                  </a:schemeClr>
                </a:solidFill>
                <a:latin typeface="Meiryo UI" panose="020B0604030504040204" pitchFamily="50" charset="-128"/>
                <a:ea typeface="Meiryo UI" panose="020B0604030504040204" pitchFamily="50" charset="-128"/>
              </a:rPr>
              <a:t>包括的データ戦略</a:t>
            </a:r>
            <a:endParaRPr lang="en-US" altLang="ja-JP" sz="1400" b="1">
              <a:solidFill>
                <a:schemeClr val="accent1">
                  <a:lumMod val="50000"/>
                </a:schemeClr>
              </a:solidFill>
              <a:latin typeface="Meiryo UI" panose="020B0604030504040204" pitchFamily="50" charset="-128"/>
              <a:ea typeface="Meiryo UI" panose="020B0604030504040204" pitchFamily="50" charset="-128"/>
            </a:endParaRPr>
          </a:p>
          <a:p>
            <a:pPr algn="ctr"/>
            <a:r>
              <a:rPr kumimoji="1" lang="en-US" altLang="ja-JP" sz="1400">
                <a:solidFill>
                  <a:schemeClr val="accent1">
                    <a:lumMod val="50000"/>
                  </a:schemeClr>
                </a:solidFill>
                <a:latin typeface="Meiryo UI" panose="020B0604030504040204" pitchFamily="50" charset="-128"/>
                <a:ea typeface="Meiryo UI" panose="020B0604030504040204" pitchFamily="50" charset="-128"/>
              </a:rPr>
              <a:t>(2021.6)</a:t>
            </a:r>
          </a:p>
        </p:txBody>
      </p:sp>
      <p:cxnSp>
        <p:nvCxnSpPr>
          <p:cNvPr id="20" name="直線コネクタ 19">
            <a:extLst>
              <a:ext uri="{FF2B5EF4-FFF2-40B4-BE49-F238E27FC236}">
                <a16:creationId xmlns:a16="http://schemas.microsoft.com/office/drawing/2014/main" id="{38065885-E99B-2682-1143-6A7CBF71A3BB}"/>
              </a:ext>
            </a:extLst>
          </p:cNvPr>
          <p:cNvCxnSpPr>
            <a:cxnSpLocks/>
          </p:cNvCxnSpPr>
          <p:nvPr/>
        </p:nvCxnSpPr>
        <p:spPr>
          <a:xfrm>
            <a:off x="2320290" y="2608950"/>
            <a:ext cx="9534939"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D36DF58-36B1-E153-98E0-CF6EF6ACF24A}"/>
              </a:ext>
            </a:extLst>
          </p:cNvPr>
          <p:cNvCxnSpPr>
            <a:cxnSpLocks/>
          </p:cNvCxnSpPr>
          <p:nvPr/>
        </p:nvCxnSpPr>
        <p:spPr>
          <a:xfrm>
            <a:off x="2320290" y="4014840"/>
            <a:ext cx="956691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C92DCD77-B265-5E99-A775-86EC9C453F1A}"/>
              </a:ext>
            </a:extLst>
          </p:cNvPr>
          <p:cNvSpPr/>
          <p:nvPr/>
        </p:nvSpPr>
        <p:spPr>
          <a:xfrm>
            <a:off x="2308980" y="1208937"/>
            <a:ext cx="9578220" cy="121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データは付加価値・競争力の源泉であり、課題先進国である</a:t>
            </a:r>
            <a:r>
              <a:rPr lang="ja-JP" altLang="en-US" sz="1400">
                <a:solidFill>
                  <a:schemeClr val="tx1"/>
                </a:solidFill>
                <a:latin typeface="Meiryo UI" panose="020B0604030504040204" pitchFamily="50" charset="-128"/>
                <a:ea typeface="Meiryo UI" panose="020B0604030504040204" pitchFamily="50" charset="-128"/>
              </a:rPr>
              <a:t>我が国</a:t>
            </a:r>
            <a:r>
              <a:rPr kumimoji="1" lang="ja-JP" altLang="en-US" sz="1400">
                <a:solidFill>
                  <a:schemeClr val="tx1"/>
                </a:solidFill>
                <a:latin typeface="Meiryo UI" panose="020B0604030504040204" pitchFamily="50" charset="-128"/>
                <a:ea typeface="Meiryo UI" panose="020B0604030504040204" pitchFamily="50" charset="-128"/>
              </a:rPr>
              <a:t>の社会課題を解決する切り札でもある。一方、コロナ禍において、データの整備や利活用等が十分に進んでおらず、迅速な給付行政が行えない等の課題が露呈。</a:t>
            </a:r>
            <a:endParaRPr kumimoji="1" lang="en-US" altLang="ja-JP" sz="14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400" b="1" u="sng">
                <a:solidFill>
                  <a:schemeClr val="tx1"/>
                </a:solidFill>
                <a:latin typeface="Meiryo UI" panose="020B0604030504040204" pitchFamily="50" charset="-128"/>
                <a:ea typeface="Meiryo UI" panose="020B0604030504040204" pitchFamily="50" charset="-128"/>
              </a:rPr>
              <a:t>この背景には、デジタル社会実現の中核となるデータについて焦点を当てた戦略の不在があったことから、「包括的データ戦略」（</a:t>
            </a:r>
            <a:r>
              <a:rPr kumimoji="1" lang="en-US" altLang="ja-JP" sz="1400" b="1" u="sng">
                <a:solidFill>
                  <a:schemeClr val="tx1"/>
                </a:solidFill>
                <a:latin typeface="Meiryo UI" panose="020B0604030504040204" pitchFamily="50" charset="-128"/>
                <a:ea typeface="Meiryo UI" panose="020B0604030504040204" pitchFamily="50" charset="-128"/>
              </a:rPr>
              <a:t>2021.6</a:t>
            </a:r>
            <a:r>
              <a:rPr kumimoji="1" lang="ja-JP" altLang="en-US" sz="1400" b="1" u="sng">
                <a:solidFill>
                  <a:schemeClr val="tx1"/>
                </a:solidFill>
                <a:latin typeface="Meiryo UI" panose="020B0604030504040204" pitchFamily="50" charset="-128"/>
                <a:ea typeface="Meiryo UI" panose="020B0604030504040204" pitchFamily="50" charset="-128"/>
              </a:rPr>
              <a:t>策定）を策定し、データ利活用を推進することとした</a:t>
            </a:r>
            <a:r>
              <a:rPr kumimoji="1" lang="ja-JP" altLang="en-US" sz="1400">
                <a:solidFill>
                  <a:schemeClr val="tx1"/>
                </a:solidFill>
                <a:latin typeface="Meiryo UI" panose="020B0604030504040204" pitchFamily="50" charset="-128"/>
                <a:ea typeface="Meiryo UI" panose="020B0604030504040204" pitchFamily="50" charset="-128"/>
              </a:rPr>
              <a:t>。</a:t>
            </a:r>
            <a:endParaRPr kumimoji="1" lang="en-US" altLang="ja-JP" sz="14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デジタル庁設立（</a:t>
            </a:r>
            <a:r>
              <a:rPr kumimoji="1" lang="en-US" altLang="ja-JP" sz="1400">
                <a:solidFill>
                  <a:schemeClr val="tx1"/>
                </a:solidFill>
                <a:latin typeface="Meiryo UI" panose="020B0604030504040204" pitchFamily="50" charset="-128"/>
                <a:ea typeface="Meiryo UI" panose="020B0604030504040204" pitchFamily="50" charset="-128"/>
              </a:rPr>
              <a:t>2021.9</a:t>
            </a:r>
            <a:r>
              <a:rPr kumimoji="1" lang="ja-JP" altLang="en-US" sz="1400">
                <a:solidFill>
                  <a:schemeClr val="tx1"/>
                </a:solidFill>
                <a:latin typeface="Meiryo UI" panose="020B0604030504040204" pitchFamily="50" charset="-128"/>
                <a:ea typeface="Meiryo UI" panose="020B0604030504040204" pitchFamily="50" charset="-128"/>
              </a:rPr>
              <a:t>）以後、「包括的データ戦略」も踏まえ、</a:t>
            </a:r>
            <a:r>
              <a:rPr kumimoji="1" lang="en-US" altLang="ja-JP" sz="1400">
                <a:solidFill>
                  <a:schemeClr val="tx1"/>
                </a:solidFill>
                <a:latin typeface="Meiryo UI" panose="020B0604030504040204" pitchFamily="50" charset="-128"/>
                <a:ea typeface="Meiryo UI" panose="020B0604030504040204" pitchFamily="50" charset="-128"/>
              </a:rPr>
              <a:t>DFFT</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Data Free Flow with Trust</a:t>
            </a:r>
            <a:r>
              <a:rPr kumimoji="1" lang="ja-JP" altLang="en-US" sz="1400">
                <a:solidFill>
                  <a:schemeClr val="tx1"/>
                </a:solidFill>
                <a:latin typeface="Meiryo UI" panose="020B0604030504040204" pitchFamily="50" charset="-128"/>
                <a:ea typeface="Meiryo UI" panose="020B0604030504040204" pitchFamily="50" charset="-128"/>
              </a:rPr>
              <a:t>：信頼性のある自由なデータ流通）、準公共分野のデータ連携基盤の構築などの施策の取組を推進。</a:t>
            </a:r>
          </a:p>
        </p:txBody>
      </p:sp>
      <p:sp>
        <p:nvSpPr>
          <p:cNvPr id="23" name="正方形/長方形 22">
            <a:extLst>
              <a:ext uri="{FF2B5EF4-FFF2-40B4-BE49-F238E27FC236}">
                <a16:creationId xmlns:a16="http://schemas.microsoft.com/office/drawing/2014/main" id="{D393CB82-AB6C-C557-EE30-00D418D5F332}"/>
              </a:ext>
            </a:extLst>
          </p:cNvPr>
          <p:cNvSpPr/>
          <p:nvPr/>
        </p:nvSpPr>
        <p:spPr>
          <a:xfrm>
            <a:off x="2308980" y="2746530"/>
            <a:ext cx="9578220" cy="121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その後、包括的データ戦略の施策の進捗を踏まえ、</a:t>
            </a:r>
            <a:r>
              <a:rPr kumimoji="1" lang="ja-JP" altLang="en-US" sz="1400" b="1" u="sng">
                <a:solidFill>
                  <a:schemeClr val="tx1"/>
                </a:solidFill>
                <a:latin typeface="Meiryo UI" panose="020B0604030504040204" pitchFamily="50" charset="-128"/>
                <a:ea typeface="Meiryo UI" panose="020B0604030504040204" pitchFamily="50" charset="-128"/>
              </a:rPr>
              <a:t>「デジタル社会の実現に向けた重点計画」（</a:t>
            </a:r>
            <a:r>
              <a:rPr kumimoji="1" lang="en-US" altLang="ja-JP" sz="1400" b="1" u="sng">
                <a:solidFill>
                  <a:schemeClr val="tx1"/>
                </a:solidFill>
                <a:latin typeface="Meiryo UI" panose="020B0604030504040204" pitchFamily="50" charset="-128"/>
                <a:ea typeface="Meiryo UI" panose="020B0604030504040204" pitchFamily="50" charset="-128"/>
              </a:rPr>
              <a:t>2023.6</a:t>
            </a:r>
            <a:r>
              <a:rPr kumimoji="1" lang="ja-JP" altLang="en-US" sz="1400" b="1" u="sng">
                <a:solidFill>
                  <a:schemeClr val="tx1"/>
                </a:solidFill>
                <a:latin typeface="Meiryo UI" panose="020B0604030504040204" pitchFamily="50" charset="-128"/>
                <a:ea typeface="Meiryo UI" panose="020B0604030504040204" pitchFamily="50" charset="-128"/>
              </a:rPr>
              <a:t>閣議決定）において、包括的データ戦略の推進と今後の取組として、具体的な実装や更なる重点分野を示し、取組を進めている</a:t>
            </a:r>
            <a:r>
              <a:rPr kumimoji="1" lang="ja-JP" altLang="en-US" sz="1400">
                <a:solidFill>
                  <a:schemeClr val="tx1"/>
                </a:solidFill>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例えば、こうした取組の中には、特に重点的に取り組むべき施策として、ベース・レジストリに関する取組を挙げ、①法令における位置付け、②共有するための根拠、③各行政機関の役割分担について整理を行うとともに、法人・土地系を注力領域としてデータの整備を進めることとした。</a:t>
            </a:r>
            <a:endParaRPr kumimoji="1" lang="en-US" altLang="ja-JP" sz="140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FD57E62-7FA7-8B30-8C84-84C365F557B4}"/>
              </a:ext>
            </a:extLst>
          </p:cNvPr>
          <p:cNvSpPr/>
          <p:nvPr/>
        </p:nvSpPr>
        <p:spPr>
          <a:xfrm>
            <a:off x="2308980" y="4042752"/>
            <a:ext cx="9578220" cy="1495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一方、包括的データ戦略や重点計画を踏まえた取組はまだまだ道半ばである。</a:t>
            </a:r>
            <a:endParaRPr lang="en-US" altLang="ja-JP" sz="14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400">
                <a:solidFill>
                  <a:schemeClr val="tx1"/>
                </a:solidFill>
                <a:latin typeface="Meiryo UI" panose="020B0604030504040204" pitchFamily="50" charset="-128"/>
                <a:ea typeface="Meiryo UI" panose="020B0604030504040204" pitchFamily="50" charset="-128"/>
              </a:rPr>
              <a:t>加えて</a:t>
            </a:r>
            <a:r>
              <a:rPr kumimoji="1" lang="ja-JP" altLang="en-US" sz="1400">
                <a:solidFill>
                  <a:schemeClr val="tx1"/>
                </a:solidFill>
                <a:latin typeface="Meiryo UI" panose="020B0604030504040204" pitchFamily="50" charset="-128"/>
                <a:ea typeface="Meiryo UI" panose="020B0604030504040204" pitchFamily="50" charset="-128"/>
              </a:rPr>
              <a:t>、生成</a:t>
            </a:r>
            <a:r>
              <a:rPr kumimoji="1" lang="en-US" altLang="ja-JP" sz="1400">
                <a:solidFill>
                  <a:schemeClr val="tx1"/>
                </a:solidFill>
                <a:latin typeface="Meiryo UI" panose="020B0604030504040204" pitchFamily="50" charset="-128"/>
                <a:ea typeface="Meiryo UI" panose="020B0604030504040204" pitchFamily="50" charset="-128"/>
              </a:rPr>
              <a:t>AI</a:t>
            </a:r>
            <a:r>
              <a:rPr kumimoji="1" lang="ja-JP" altLang="en-US" sz="1400">
                <a:solidFill>
                  <a:schemeClr val="tx1"/>
                </a:solidFill>
                <a:latin typeface="Meiryo UI" panose="020B0604030504040204" pitchFamily="50" charset="-128"/>
                <a:ea typeface="Meiryo UI" panose="020B0604030504040204" pitchFamily="50" charset="-128"/>
              </a:rPr>
              <a:t>技術の急速な進展、</a:t>
            </a:r>
            <a:r>
              <a:rPr kumimoji="1" lang="en-US" altLang="ja-JP" sz="1400">
                <a:solidFill>
                  <a:schemeClr val="tx1"/>
                </a:solidFill>
                <a:latin typeface="Meiryo UI" panose="020B0604030504040204" pitchFamily="50" charset="-128"/>
                <a:ea typeface="Meiryo UI" panose="020B0604030504040204" pitchFamily="50" charset="-128"/>
              </a:rPr>
              <a:t>G7</a:t>
            </a:r>
            <a:r>
              <a:rPr kumimoji="1" lang="ja-JP" altLang="en-US" sz="1400">
                <a:solidFill>
                  <a:schemeClr val="tx1"/>
                </a:solidFill>
                <a:latin typeface="Meiryo UI" panose="020B0604030504040204" pitchFamily="50" charset="-128"/>
                <a:ea typeface="Meiryo UI" panose="020B0604030504040204" pitchFamily="50" charset="-128"/>
              </a:rPr>
              <a:t>群馬高崎デジタル・技術大臣会合における</a:t>
            </a:r>
            <a:r>
              <a:rPr kumimoji="1" lang="en-US" altLang="ja-JP" sz="1400">
                <a:solidFill>
                  <a:schemeClr val="tx1"/>
                </a:solidFill>
                <a:latin typeface="Meiryo UI" panose="020B0604030504040204" pitchFamily="50" charset="-128"/>
                <a:ea typeface="Meiryo UI" panose="020B0604030504040204" pitchFamily="50" charset="-128"/>
              </a:rPr>
              <a:t>DFFT</a:t>
            </a:r>
            <a:r>
              <a:rPr kumimoji="1" lang="ja-JP" altLang="en-US" sz="1400">
                <a:solidFill>
                  <a:schemeClr val="tx1"/>
                </a:solidFill>
                <a:latin typeface="Meiryo UI" panose="020B0604030504040204" pitchFamily="50" charset="-128"/>
                <a:ea typeface="Meiryo UI" panose="020B0604030504040204" pitchFamily="50" charset="-128"/>
              </a:rPr>
              <a:t>に関する</a:t>
            </a:r>
            <a:r>
              <a:rPr kumimoji="1" lang="en-US" altLang="ja-JP" sz="1400">
                <a:solidFill>
                  <a:schemeClr val="tx1"/>
                </a:solidFill>
                <a:latin typeface="Meiryo UI" panose="020B0604030504040204" pitchFamily="50" charset="-128"/>
                <a:ea typeface="Meiryo UI" panose="020B0604030504040204" pitchFamily="50" charset="-128"/>
              </a:rPr>
              <a:t>IAP</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Institutional Arrangement for Partnership : DFFT</a:t>
            </a:r>
            <a:r>
              <a:rPr kumimoji="1" lang="ja-JP" altLang="en-US" sz="1400">
                <a:solidFill>
                  <a:schemeClr val="tx1"/>
                </a:solidFill>
                <a:latin typeface="Meiryo UI" panose="020B0604030504040204" pitchFamily="50" charset="-128"/>
                <a:ea typeface="Meiryo UI" panose="020B0604030504040204" pitchFamily="50" charset="-128"/>
              </a:rPr>
              <a:t>具体化のための国際枠組み）の設立合意、個人情報とマイナンバーの紐付け誤り事案の発生など、足下でも様々な動きがある。</a:t>
            </a:r>
            <a:endParaRPr kumimoji="1" lang="en-US" altLang="ja-JP" sz="14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400">
                <a:solidFill>
                  <a:schemeClr val="tx1"/>
                </a:solidFill>
                <a:latin typeface="Meiryo UI" panose="020B0604030504040204" pitchFamily="50" charset="-128"/>
                <a:ea typeface="Meiryo UI" panose="020B0604030504040204" pitchFamily="50" charset="-128"/>
              </a:rPr>
              <a:t>こうした情勢も踏まえ、</a:t>
            </a:r>
            <a:r>
              <a:rPr kumimoji="1" lang="ja-JP" altLang="en-US" sz="1400" b="1" u="sng">
                <a:solidFill>
                  <a:schemeClr val="tx1"/>
                </a:solidFill>
                <a:latin typeface="Meiryo UI" panose="020B0604030504040204" pitchFamily="50" charset="-128"/>
                <a:ea typeface="Meiryo UI" panose="020B0604030504040204" pitchFamily="50" charset="-128"/>
              </a:rPr>
              <a:t>重点計画（包括的データ戦略）において定めた事項を着実に実行するだけでなく、もう一段強力に取り組む必要</a:t>
            </a:r>
            <a:r>
              <a:rPr kumimoji="1" lang="ja-JP" altLang="en-US" sz="1400">
                <a:solidFill>
                  <a:schemeClr val="tx1"/>
                </a:solidFill>
                <a:latin typeface="Meiryo UI" panose="020B0604030504040204" pitchFamily="50" charset="-128"/>
                <a:ea typeface="Meiryo UI" panose="020B0604030504040204" pitchFamily="50" charset="-128"/>
              </a:rPr>
              <a:t>がある。</a:t>
            </a:r>
          </a:p>
        </p:txBody>
      </p:sp>
    </p:spTree>
    <p:extLst>
      <p:ext uri="{BB962C8B-B14F-4D97-AF65-F5344CB8AC3E}">
        <p14:creationId xmlns:p14="http://schemas.microsoft.com/office/powerpoint/2010/main" val="315885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F46293DD-4AAF-36E9-3733-022ABA09DC17}"/>
              </a:ext>
            </a:extLst>
          </p:cNvPr>
          <p:cNvSpPr/>
          <p:nvPr/>
        </p:nvSpPr>
        <p:spPr>
          <a:xfrm>
            <a:off x="4077730" y="5733667"/>
            <a:ext cx="8019020" cy="70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en-US" altLang="ja-JP" sz="1100">
                <a:solidFill>
                  <a:schemeClr val="tx1"/>
                </a:solidFill>
                <a:latin typeface="Meiryo UI" panose="020B0604030504040204" pitchFamily="50" charset="-128"/>
                <a:ea typeface="Meiryo UI" panose="020B0604030504040204" pitchFamily="50" charset="-128"/>
              </a:rPr>
              <a:t>G7</a:t>
            </a:r>
            <a:r>
              <a:rPr kumimoji="1" lang="ja-JP" altLang="en-US" sz="1100">
                <a:solidFill>
                  <a:schemeClr val="tx1"/>
                </a:solidFill>
                <a:latin typeface="Meiryo UI" panose="020B0604030504040204" pitchFamily="50" charset="-128"/>
                <a:ea typeface="Meiryo UI" panose="020B0604030504040204" pitchFamily="50" charset="-128"/>
              </a:rPr>
              <a:t>群馬高崎デジタル・技術大臣会合で合意した、</a:t>
            </a:r>
            <a:r>
              <a:rPr kumimoji="1" lang="en-US" altLang="ja-JP" sz="1100">
                <a:solidFill>
                  <a:schemeClr val="tx1"/>
                </a:solidFill>
                <a:latin typeface="Meiryo UI" panose="020B0604030504040204" pitchFamily="50" charset="-128"/>
                <a:ea typeface="Meiryo UI" panose="020B0604030504040204" pitchFamily="50" charset="-128"/>
              </a:rPr>
              <a:t>DFFT</a:t>
            </a:r>
            <a:r>
              <a:rPr kumimoji="1" lang="ja-JP" altLang="en-US" sz="1100">
                <a:solidFill>
                  <a:schemeClr val="tx1"/>
                </a:solidFill>
                <a:latin typeface="Meiryo UI" panose="020B0604030504040204" pitchFamily="50" charset="-128"/>
                <a:ea typeface="Meiryo UI" panose="020B0604030504040204" pitchFamily="50" charset="-128"/>
              </a:rPr>
              <a:t>を推進するための常設の事務局を伴う国際的な枠組みの設置に伴い、データの自由な越境移転の実現に向け、日本が主導して推進することが必要。</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我が国においてもデータ活用の一層の推進が急務であるが、国民・産業界に理解が浸透しているとは言えない状況にあるため、データ活用によるメリットについて理解を得た上で、政府全体として透明性と信頼性のあるデータ活用を推進することが必要。</a:t>
            </a:r>
          </a:p>
        </p:txBody>
      </p:sp>
      <p:sp>
        <p:nvSpPr>
          <p:cNvPr id="8" name="正方形/長方形 7">
            <a:extLst>
              <a:ext uri="{FF2B5EF4-FFF2-40B4-BE49-F238E27FC236}">
                <a16:creationId xmlns:a16="http://schemas.microsoft.com/office/drawing/2014/main" id="{40223207-BDE1-98A0-CF92-BD94E430B2C3}"/>
              </a:ext>
            </a:extLst>
          </p:cNvPr>
          <p:cNvSpPr/>
          <p:nvPr/>
        </p:nvSpPr>
        <p:spPr>
          <a:xfrm>
            <a:off x="170422" y="920232"/>
            <a:ext cx="2234449" cy="1184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少子高齢化の進展</a:t>
            </a:r>
            <a:endParaRPr kumimoji="1" lang="en-US" altLang="ja-JP" sz="1400" b="1">
              <a:latin typeface="Meiryo UI" panose="020B0604030504040204" pitchFamily="50" charset="-128"/>
              <a:ea typeface="Meiryo UI" panose="020B0604030504040204" pitchFamily="50" charset="-128"/>
            </a:endParaRPr>
          </a:p>
          <a:p>
            <a:pPr algn="ctr"/>
            <a:r>
              <a:rPr kumimoji="1" lang="ja-JP" altLang="en-US" sz="1400" b="1">
                <a:latin typeface="Meiryo UI" panose="020B0604030504040204" pitchFamily="50" charset="-128"/>
                <a:ea typeface="Meiryo UI" panose="020B0604030504040204" pitchFamily="50" charset="-128"/>
              </a:rPr>
              <a:t>と人口減少社会</a:t>
            </a:r>
            <a:endParaRPr kumimoji="1" lang="en-US" altLang="ja-JP" sz="1400" b="1">
              <a:latin typeface="Meiryo UI" panose="020B0604030504040204" pitchFamily="50" charset="-128"/>
              <a:ea typeface="Meiryo UI" panose="020B0604030504040204" pitchFamily="50" charset="-128"/>
            </a:endParaRPr>
          </a:p>
          <a:p>
            <a:pPr algn="ctr"/>
            <a:endParaRPr kumimoji="1" lang="en-US" altLang="ja-JP" sz="1400" b="1">
              <a:latin typeface="Meiryo UI" panose="020B0604030504040204" pitchFamily="50" charset="-128"/>
              <a:ea typeface="Meiryo UI" panose="020B0604030504040204" pitchFamily="50" charset="-128"/>
            </a:endParaRPr>
          </a:p>
          <a:p>
            <a:pPr algn="ctr"/>
            <a:endParaRPr lang="en-US" altLang="ja-JP" sz="1400" b="1">
              <a:latin typeface="Meiryo UI" panose="020B0604030504040204" pitchFamily="50" charset="-128"/>
              <a:ea typeface="Meiryo UI" panose="020B0604030504040204" pitchFamily="50" charset="-128"/>
            </a:endParaRPr>
          </a:p>
          <a:p>
            <a:pPr algn="ctr"/>
            <a:endParaRPr kumimoji="1" lang="ja-JP" altLang="en-US" sz="1400" b="1">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F912E8E-81D6-A96B-DC9B-1F90B911A949}"/>
              </a:ext>
            </a:extLst>
          </p:cNvPr>
          <p:cNvSpPr/>
          <p:nvPr/>
        </p:nvSpPr>
        <p:spPr>
          <a:xfrm>
            <a:off x="170422" y="2168978"/>
            <a:ext cx="2234449" cy="182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12788" algn="l"/>
              </a:tabLst>
            </a:pPr>
            <a:r>
              <a:rPr kumimoji="1" lang="ja-JP" altLang="en-US" sz="1400" b="1">
                <a:latin typeface="Meiryo UI" panose="020B0604030504040204" pitchFamily="50" charset="-128"/>
                <a:ea typeface="Meiryo UI" panose="020B0604030504040204" pitchFamily="50" charset="-128"/>
              </a:rPr>
              <a:t>データ活用に関する</a:t>
            </a:r>
            <a:endParaRPr kumimoji="1" lang="en-US" altLang="ja-JP" sz="1400" b="1">
              <a:latin typeface="Meiryo UI" panose="020B0604030504040204" pitchFamily="50" charset="-128"/>
              <a:ea typeface="Meiryo UI" panose="020B0604030504040204" pitchFamily="50" charset="-128"/>
            </a:endParaRPr>
          </a:p>
          <a:p>
            <a:pPr algn="ctr">
              <a:tabLst>
                <a:tab pos="712788" algn="l"/>
              </a:tabLst>
            </a:pPr>
            <a:r>
              <a:rPr kumimoji="1" lang="ja-JP" altLang="en-US" sz="1400" b="1">
                <a:latin typeface="Meiryo UI" panose="020B0604030504040204" pitchFamily="50" charset="-128"/>
                <a:ea typeface="Meiryo UI" panose="020B0604030504040204" pitchFamily="50" charset="-128"/>
              </a:rPr>
              <a:t>技術の進展</a:t>
            </a:r>
            <a:endParaRPr kumimoji="1" lang="en-US" altLang="ja-JP" sz="1400" b="1">
              <a:latin typeface="Meiryo UI" panose="020B0604030504040204" pitchFamily="50" charset="-128"/>
              <a:ea typeface="Meiryo UI" panose="020B0604030504040204" pitchFamily="50" charset="-128"/>
            </a:endParaRPr>
          </a:p>
          <a:p>
            <a:pPr algn="ctr">
              <a:tabLst>
                <a:tab pos="712788" algn="l"/>
              </a:tabLst>
            </a:pPr>
            <a:endParaRPr lang="en-US" altLang="ja-JP" sz="1400" b="1">
              <a:latin typeface="Meiryo UI" panose="020B0604030504040204" pitchFamily="50" charset="-128"/>
              <a:ea typeface="Meiryo UI" panose="020B0604030504040204" pitchFamily="50" charset="-128"/>
            </a:endParaRPr>
          </a:p>
          <a:p>
            <a:pPr algn="ctr">
              <a:tabLst>
                <a:tab pos="712788" algn="l"/>
              </a:tabLst>
            </a:pPr>
            <a:endParaRPr kumimoji="1" lang="en-US" altLang="ja-JP" sz="1400" b="1">
              <a:latin typeface="Meiryo UI" panose="020B0604030504040204" pitchFamily="50" charset="-128"/>
              <a:ea typeface="Meiryo UI" panose="020B0604030504040204" pitchFamily="50" charset="-128"/>
            </a:endParaRPr>
          </a:p>
          <a:p>
            <a:pPr algn="ctr">
              <a:tabLst>
                <a:tab pos="712788" algn="l"/>
              </a:tabLst>
            </a:pPr>
            <a:endParaRPr kumimoji="1" lang="ja-JP" altLang="en-US" sz="1400" b="1">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861360B-DE8C-AB3B-0C04-3B48017E5CF5}"/>
              </a:ext>
            </a:extLst>
          </p:cNvPr>
          <p:cNvSpPr/>
          <p:nvPr/>
        </p:nvSpPr>
        <p:spPr>
          <a:xfrm>
            <a:off x="170422" y="4055633"/>
            <a:ext cx="2234449" cy="2401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30238" algn="l"/>
                <a:tab pos="895350" algn="l"/>
              </a:tabLst>
            </a:pPr>
            <a:r>
              <a:rPr kumimoji="1" lang="ja-JP" altLang="en-US" sz="1400" b="1">
                <a:latin typeface="Meiryo UI" panose="020B0604030504040204" pitchFamily="50" charset="-128"/>
                <a:ea typeface="Meiryo UI" panose="020B0604030504040204" pitchFamily="50" charset="-128"/>
              </a:rPr>
              <a:t>データ流通に関する</a:t>
            </a:r>
            <a:endParaRPr kumimoji="1" lang="en-US" altLang="ja-JP" sz="1400" b="1">
              <a:latin typeface="Meiryo UI" panose="020B0604030504040204" pitchFamily="50" charset="-128"/>
              <a:ea typeface="Meiryo UI" panose="020B0604030504040204" pitchFamily="50" charset="-128"/>
            </a:endParaRPr>
          </a:p>
          <a:p>
            <a:pPr algn="ctr">
              <a:tabLst>
                <a:tab pos="630238" algn="l"/>
                <a:tab pos="895350" algn="l"/>
              </a:tabLst>
            </a:pPr>
            <a:r>
              <a:rPr kumimoji="1" lang="ja-JP" altLang="en-US" sz="1400" b="1">
                <a:latin typeface="Meiryo UI" panose="020B0604030504040204" pitchFamily="50" charset="-128"/>
                <a:ea typeface="Meiryo UI" panose="020B0604030504040204" pitchFamily="50" charset="-128"/>
              </a:rPr>
              <a:t>国際動向</a:t>
            </a:r>
            <a:endParaRPr kumimoji="1" lang="en-US" altLang="ja-JP" sz="1400" b="1">
              <a:latin typeface="Meiryo UI" panose="020B0604030504040204" pitchFamily="50" charset="-128"/>
              <a:ea typeface="Meiryo UI" panose="020B0604030504040204" pitchFamily="50" charset="-128"/>
            </a:endParaRPr>
          </a:p>
          <a:p>
            <a:pPr algn="ctr">
              <a:tabLst>
                <a:tab pos="630238" algn="l"/>
                <a:tab pos="895350" algn="l"/>
              </a:tabLst>
            </a:pPr>
            <a:endParaRPr lang="en-US" altLang="ja-JP" sz="1400" b="1">
              <a:latin typeface="Meiryo UI" panose="020B0604030504040204" pitchFamily="50" charset="-128"/>
              <a:ea typeface="Meiryo UI" panose="020B0604030504040204" pitchFamily="50" charset="-128"/>
            </a:endParaRPr>
          </a:p>
          <a:p>
            <a:pPr algn="ctr">
              <a:tabLst>
                <a:tab pos="630238" algn="l"/>
                <a:tab pos="895350" algn="l"/>
              </a:tabLst>
            </a:pPr>
            <a:endParaRPr kumimoji="1" lang="en-US" altLang="ja-JP" sz="1400" b="1">
              <a:latin typeface="Meiryo UI" panose="020B0604030504040204" pitchFamily="50" charset="-128"/>
              <a:ea typeface="Meiryo UI" panose="020B0604030504040204" pitchFamily="50" charset="-128"/>
            </a:endParaRPr>
          </a:p>
          <a:p>
            <a:pPr algn="ctr">
              <a:tabLst>
                <a:tab pos="630238" algn="l"/>
                <a:tab pos="895350" algn="l"/>
              </a:tabLst>
            </a:pPr>
            <a:endParaRPr kumimoji="1" lang="ja-JP" altLang="en-US" sz="1400" b="1">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E899DC6-F013-6783-E7BF-7566B09E6A9E}"/>
              </a:ext>
            </a:extLst>
          </p:cNvPr>
          <p:cNvSpPr/>
          <p:nvPr/>
        </p:nvSpPr>
        <p:spPr>
          <a:xfrm>
            <a:off x="2488428" y="920232"/>
            <a:ext cx="1589302" cy="1184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eiryo UI" panose="020B0604030504040204" pitchFamily="50" charset="-128"/>
                <a:ea typeface="Meiryo UI" panose="020B0604030504040204" pitchFamily="50" charset="-128"/>
              </a:rPr>
              <a:t>少子高齢化の進展により官民ともにサービス継続が困難に</a:t>
            </a:r>
          </a:p>
        </p:txBody>
      </p:sp>
      <p:sp>
        <p:nvSpPr>
          <p:cNvPr id="12" name="正方形/長方形 11">
            <a:extLst>
              <a:ext uri="{FF2B5EF4-FFF2-40B4-BE49-F238E27FC236}">
                <a16:creationId xmlns:a16="http://schemas.microsoft.com/office/drawing/2014/main" id="{3931B460-1E96-2419-A75E-C0DF031DEAD4}"/>
              </a:ext>
            </a:extLst>
          </p:cNvPr>
          <p:cNvSpPr/>
          <p:nvPr/>
        </p:nvSpPr>
        <p:spPr>
          <a:xfrm>
            <a:off x="2488428" y="2168975"/>
            <a:ext cx="1589302" cy="7971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a:solidFill>
                  <a:schemeClr val="tx1"/>
                </a:solidFill>
                <a:latin typeface="Meiryo UI" panose="020B0604030504040204" pitchFamily="50" charset="-128"/>
                <a:ea typeface="Meiryo UI" panose="020B0604030504040204" pitchFamily="50" charset="-128"/>
              </a:rPr>
              <a:t>API</a:t>
            </a:r>
            <a:r>
              <a:rPr kumimoji="1" lang="ja-JP" altLang="en-US" sz="1200">
                <a:solidFill>
                  <a:schemeClr val="tx1"/>
                </a:solidFill>
                <a:latin typeface="Meiryo UI" panose="020B0604030504040204" pitchFamily="50" charset="-128"/>
                <a:ea typeface="Meiryo UI" panose="020B0604030504040204" pitchFamily="50" charset="-128"/>
              </a:rPr>
              <a:t>活用により</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データ連携が容易に</a:t>
            </a:r>
          </a:p>
        </p:txBody>
      </p:sp>
      <p:sp>
        <p:nvSpPr>
          <p:cNvPr id="13" name="正方形/長方形 12">
            <a:extLst>
              <a:ext uri="{FF2B5EF4-FFF2-40B4-BE49-F238E27FC236}">
                <a16:creationId xmlns:a16="http://schemas.microsoft.com/office/drawing/2014/main" id="{315F055C-7DC2-B78B-F427-C9F805180F20}"/>
              </a:ext>
            </a:extLst>
          </p:cNvPr>
          <p:cNvSpPr/>
          <p:nvPr/>
        </p:nvSpPr>
        <p:spPr>
          <a:xfrm>
            <a:off x="2488428" y="4055633"/>
            <a:ext cx="1589302" cy="9546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a:solidFill>
                  <a:schemeClr val="tx1"/>
                </a:solidFill>
                <a:latin typeface="Meiryo UI" panose="020B0604030504040204" pitchFamily="50" charset="-128"/>
                <a:ea typeface="Meiryo UI" panose="020B0604030504040204" pitchFamily="50" charset="-128"/>
              </a:rPr>
              <a:t>EU</a:t>
            </a:r>
            <a:r>
              <a:rPr kumimoji="1" lang="ja-JP" altLang="en-US" sz="1200">
                <a:solidFill>
                  <a:schemeClr val="tx1"/>
                </a:solidFill>
                <a:latin typeface="Meiryo UI" panose="020B0604030504040204" pitchFamily="50" charset="-128"/>
                <a:ea typeface="Meiryo UI" panose="020B0604030504040204" pitchFamily="50" charset="-128"/>
              </a:rPr>
              <a:t>における規制や</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ルール化の進展</a:t>
            </a:r>
          </a:p>
        </p:txBody>
      </p:sp>
      <p:sp>
        <p:nvSpPr>
          <p:cNvPr id="14" name="正方形/長方形 13">
            <a:extLst>
              <a:ext uri="{FF2B5EF4-FFF2-40B4-BE49-F238E27FC236}">
                <a16:creationId xmlns:a16="http://schemas.microsoft.com/office/drawing/2014/main" id="{D367C9C9-3708-2371-6CA8-C3E22F3F9700}"/>
              </a:ext>
            </a:extLst>
          </p:cNvPr>
          <p:cNvSpPr/>
          <p:nvPr/>
        </p:nvSpPr>
        <p:spPr>
          <a:xfrm>
            <a:off x="2488428" y="3030528"/>
            <a:ext cx="1589302" cy="9607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eiryo UI" panose="020B0604030504040204" pitchFamily="50" charset="-128"/>
                <a:ea typeface="Meiryo UI" panose="020B0604030504040204" pitchFamily="50" charset="-128"/>
              </a:rPr>
              <a:t>生成</a:t>
            </a:r>
            <a:r>
              <a:rPr kumimoji="1" lang="en-US" altLang="ja-JP" sz="1200">
                <a:solidFill>
                  <a:schemeClr val="tx1"/>
                </a:solidFill>
                <a:latin typeface="Meiryo UI" panose="020B0604030504040204" pitchFamily="50" charset="-128"/>
                <a:ea typeface="Meiryo UI" panose="020B0604030504040204" pitchFamily="50" charset="-128"/>
              </a:rPr>
              <a:t>AI</a:t>
            </a:r>
            <a:r>
              <a:rPr kumimoji="1" lang="ja-JP" altLang="en-US" sz="1200">
                <a:solidFill>
                  <a:schemeClr val="tx1"/>
                </a:solidFill>
                <a:latin typeface="Meiryo UI" panose="020B0604030504040204" pitchFamily="50" charset="-128"/>
                <a:ea typeface="Meiryo UI" panose="020B0604030504040204" pitchFamily="50" charset="-128"/>
              </a:rPr>
              <a:t>技術の</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急速な進展</a:t>
            </a:r>
          </a:p>
        </p:txBody>
      </p:sp>
      <p:sp>
        <p:nvSpPr>
          <p:cNvPr id="15" name="正方形/長方形 14">
            <a:extLst>
              <a:ext uri="{FF2B5EF4-FFF2-40B4-BE49-F238E27FC236}">
                <a16:creationId xmlns:a16="http://schemas.microsoft.com/office/drawing/2014/main" id="{AE9A7C3A-395E-5B52-C1ED-872C657CA1D5}"/>
              </a:ext>
            </a:extLst>
          </p:cNvPr>
          <p:cNvSpPr/>
          <p:nvPr/>
        </p:nvSpPr>
        <p:spPr>
          <a:xfrm>
            <a:off x="2488428" y="5074636"/>
            <a:ext cx="1589302" cy="5946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eiryo UI" panose="020B0604030504040204" pitchFamily="50" charset="-128"/>
                <a:ea typeface="Meiryo UI" panose="020B0604030504040204" pitchFamily="50" charset="-128"/>
              </a:rPr>
              <a:t>米国における</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データ活用の推進</a:t>
            </a:r>
          </a:p>
        </p:txBody>
      </p:sp>
      <p:sp>
        <p:nvSpPr>
          <p:cNvPr id="16" name="正方形/長方形 15">
            <a:extLst>
              <a:ext uri="{FF2B5EF4-FFF2-40B4-BE49-F238E27FC236}">
                <a16:creationId xmlns:a16="http://schemas.microsoft.com/office/drawing/2014/main" id="{2917819E-CDD5-D099-DA6F-A17E13FD2524}"/>
              </a:ext>
            </a:extLst>
          </p:cNvPr>
          <p:cNvSpPr/>
          <p:nvPr/>
        </p:nvSpPr>
        <p:spPr>
          <a:xfrm>
            <a:off x="2488428" y="5733667"/>
            <a:ext cx="1589302" cy="703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eiryo UI" panose="020B0604030504040204" pitchFamily="50" charset="-128"/>
                <a:ea typeface="Meiryo UI" panose="020B0604030504040204" pitchFamily="50" charset="-128"/>
              </a:rPr>
              <a:t>我が国の状況と</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en-US" altLang="ja-JP" sz="1200">
                <a:solidFill>
                  <a:schemeClr val="tx1"/>
                </a:solidFill>
                <a:latin typeface="Meiryo UI" panose="020B0604030504040204" pitchFamily="50" charset="-128"/>
                <a:ea typeface="Meiryo UI" panose="020B0604030504040204" pitchFamily="50" charset="-128"/>
              </a:rPr>
              <a:t>DFFT</a:t>
            </a:r>
            <a:r>
              <a:rPr kumimoji="1" lang="ja-JP" altLang="en-US" sz="1200">
                <a:solidFill>
                  <a:schemeClr val="tx1"/>
                </a:solidFill>
                <a:latin typeface="Meiryo UI" panose="020B0604030504040204" pitchFamily="50" charset="-128"/>
                <a:ea typeface="Meiryo UI" panose="020B0604030504040204" pitchFamily="50" charset="-128"/>
              </a:rPr>
              <a:t>の推進</a:t>
            </a:r>
          </a:p>
        </p:txBody>
      </p:sp>
      <p:sp>
        <p:nvSpPr>
          <p:cNvPr id="17" name="正方形/長方形 16">
            <a:extLst>
              <a:ext uri="{FF2B5EF4-FFF2-40B4-BE49-F238E27FC236}">
                <a16:creationId xmlns:a16="http://schemas.microsoft.com/office/drawing/2014/main" id="{6ADCBE90-6985-DC20-BF03-FC42DBC3C2EA}"/>
              </a:ext>
            </a:extLst>
          </p:cNvPr>
          <p:cNvSpPr/>
          <p:nvPr/>
        </p:nvSpPr>
        <p:spPr>
          <a:xfrm>
            <a:off x="4077730" y="920232"/>
            <a:ext cx="8019020" cy="118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人口減少・少子高齢化が進む日本においては、国内消費が縮小し、これまで官民で提供してきたサービスの維持が困難になる懸念が生じている。こうした人口減少局面においては、「供給が需要に合わせる」経済の実現が必要と考えられ、リアルタイムの需要データが特に重要に。</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リアルタイムの需要データを利活用することで、行政運営の効率化、民間サービスの維持、更にはサービスの利便性向上等に取り組む必要があるが、現状では、次のような課題がありこれら課題を解決する必要がある。</a:t>
            </a:r>
          </a:p>
          <a:p>
            <a:pPr marL="357188" lvl="1" indent="-146050">
              <a:buFont typeface="+mj-ea"/>
              <a:buAutoNum type="circleNumDbPlain"/>
            </a:pPr>
            <a:r>
              <a:rPr kumimoji="1" lang="ja-JP" altLang="en-US" sz="1100">
                <a:solidFill>
                  <a:schemeClr val="tx1"/>
                </a:solidFill>
                <a:latin typeface="Meiryo UI" panose="020B0604030504040204" pitchFamily="50" charset="-128"/>
                <a:ea typeface="Meiryo UI" panose="020B0604030504040204" pitchFamily="50" charset="-128"/>
              </a:rPr>
              <a:t>行政保有データの活用が進まない</a:t>
            </a:r>
          </a:p>
          <a:p>
            <a:pPr marL="357188" lvl="1" indent="-146050">
              <a:buFont typeface="+mj-ea"/>
              <a:buAutoNum type="circleNumDbPlain"/>
            </a:pPr>
            <a:r>
              <a:rPr kumimoji="1" lang="ja-JP" altLang="en-US" sz="1100">
                <a:solidFill>
                  <a:schemeClr val="tx1"/>
                </a:solidFill>
                <a:latin typeface="Meiryo UI" panose="020B0604030504040204" pitchFamily="50" charset="-128"/>
                <a:ea typeface="Meiryo UI" panose="020B0604030504040204" pitchFamily="50" charset="-128"/>
              </a:rPr>
              <a:t>品質に問題のあるデータがあると、サービスの品質や創出にかかる時間・コストに悪影響</a:t>
            </a:r>
          </a:p>
          <a:p>
            <a:pPr marL="357188" lvl="1" indent="-146050">
              <a:buFont typeface="+mj-ea"/>
              <a:buAutoNum type="circleNumDbPlain"/>
            </a:pPr>
            <a:r>
              <a:rPr kumimoji="1" lang="ja-JP" altLang="en-US" sz="1100">
                <a:solidFill>
                  <a:schemeClr val="tx1"/>
                </a:solidFill>
                <a:latin typeface="Meiryo UI" panose="020B0604030504040204" pitchFamily="50" charset="-128"/>
                <a:ea typeface="Meiryo UI" panose="020B0604030504040204" pitchFamily="50" charset="-128"/>
              </a:rPr>
              <a:t>民間保有データの活用・連携が進まない</a:t>
            </a:r>
          </a:p>
        </p:txBody>
      </p:sp>
      <p:sp>
        <p:nvSpPr>
          <p:cNvPr id="18" name="正方形/長方形 17">
            <a:extLst>
              <a:ext uri="{FF2B5EF4-FFF2-40B4-BE49-F238E27FC236}">
                <a16:creationId xmlns:a16="http://schemas.microsoft.com/office/drawing/2014/main" id="{B6D873B2-9BB0-7548-A81B-6940D149CE3F}"/>
              </a:ext>
            </a:extLst>
          </p:cNvPr>
          <p:cNvSpPr/>
          <p:nvPr/>
        </p:nvSpPr>
        <p:spPr>
          <a:xfrm>
            <a:off x="4077730" y="2168974"/>
            <a:ext cx="8019020" cy="79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自社内のプログラム開発を効率化する</a:t>
            </a:r>
            <a:r>
              <a:rPr kumimoji="1" lang="en-US" altLang="ja-JP" sz="1100">
                <a:solidFill>
                  <a:schemeClr val="tx1"/>
                </a:solidFill>
                <a:latin typeface="Meiryo UI" panose="020B0604030504040204" pitchFamily="50" charset="-128"/>
                <a:ea typeface="Meiryo UI" panose="020B0604030504040204" pitchFamily="50" charset="-128"/>
              </a:rPr>
              <a:t>API</a:t>
            </a:r>
            <a:r>
              <a:rPr kumimoji="1" lang="ja-JP" altLang="en-US" sz="1100">
                <a:solidFill>
                  <a:schemeClr val="tx1"/>
                </a:solidFill>
                <a:latin typeface="Meiryo UI" panose="020B0604030504040204" pitchFamily="50" charset="-128"/>
                <a:ea typeface="Meiryo UI" panose="020B0604030504040204" pitchFamily="50" charset="-128"/>
              </a:rPr>
              <a:t>利用だけでなく、自社で開発・運用しているサービスに外部から連携できるようにするオープン</a:t>
            </a:r>
            <a:r>
              <a:rPr kumimoji="1" lang="en-US" altLang="ja-JP" sz="1100">
                <a:solidFill>
                  <a:schemeClr val="tx1"/>
                </a:solidFill>
                <a:latin typeface="Meiryo UI" panose="020B0604030504040204" pitchFamily="50" charset="-128"/>
                <a:ea typeface="Meiryo UI" panose="020B0604030504040204" pitchFamily="50" charset="-128"/>
              </a:rPr>
              <a:t>API</a:t>
            </a:r>
            <a:r>
              <a:rPr kumimoji="1" lang="ja-JP" altLang="en-US" sz="1100">
                <a:solidFill>
                  <a:schemeClr val="tx1"/>
                </a:solidFill>
                <a:latin typeface="Meiryo UI" panose="020B0604030504040204" pitchFamily="50" charset="-128"/>
                <a:ea typeface="Meiryo UI" panose="020B0604030504040204" pitchFamily="50" charset="-128"/>
              </a:rPr>
              <a:t>の取組も進展中。</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行政分野でも、民間の</a:t>
            </a:r>
            <a:r>
              <a:rPr kumimoji="1" lang="en-US" altLang="ja-JP" sz="1100">
                <a:solidFill>
                  <a:schemeClr val="tx1"/>
                </a:solidFill>
                <a:latin typeface="Meiryo UI" panose="020B0604030504040204" pitchFamily="50" charset="-128"/>
                <a:ea typeface="Meiryo UI" panose="020B0604030504040204" pitchFamily="50" charset="-128"/>
              </a:rPr>
              <a:t>Web</a:t>
            </a:r>
            <a:r>
              <a:rPr kumimoji="1" lang="ja-JP" altLang="en-US" sz="1100">
                <a:solidFill>
                  <a:schemeClr val="tx1"/>
                </a:solidFill>
                <a:latin typeface="Meiryo UI" panose="020B0604030504040204" pitchFamily="50" charset="-128"/>
                <a:ea typeface="Meiryo UI" panose="020B0604030504040204" pitchFamily="50" charset="-128"/>
              </a:rPr>
              <a:t>サービス等から行政手続のオンライン申請や情報の取得ができる</a:t>
            </a:r>
            <a:r>
              <a:rPr kumimoji="1" lang="en-US" altLang="ja-JP" sz="1100">
                <a:solidFill>
                  <a:schemeClr val="tx1"/>
                </a:solidFill>
                <a:latin typeface="Meiryo UI" panose="020B0604030504040204" pitchFamily="50" charset="-128"/>
                <a:ea typeface="Meiryo UI" panose="020B0604030504040204" pitchFamily="50" charset="-128"/>
              </a:rPr>
              <a:t>API</a:t>
            </a:r>
            <a:r>
              <a:rPr kumimoji="1" lang="ja-JP" altLang="en-US" sz="1100">
                <a:solidFill>
                  <a:schemeClr val="tx1"/>
                </a:solidFill>
                <a:latin typeface="Meiryo UI" panose="020B0604030504040204" pitchFamily="50" charset="-128"/>
                <a:ea typeface="Meiryo UI" panose="020B0604030504040204" pitchFamily="50" charset="-128"/>
              </a:rPr>
              <a:t>も提供されており、例えば、民間事業者によるヘルスケアアプリでの健康等情報の自動記録といった活用事例も存在。</a:t>
            </a:r>
          </a:p>
        </p:txBody>
      </p:sp>
      <p:sp>
        <p:nvSpPr>
          <p:cNvPr id="19" name="正方形/長方形 18">
            <a:extLst>
              <a:ext uri="{FF2B5EF4-FFF2-40B4-BE49-F238E27FC236}">
                <a16:creationId xmlns:a16="http://schemas.microsoft.com/office/drawing/2014/main" id="{4E1FE0F9-A0A2-7D8E-FDB1-7DA67C816C2B}"/>
              </a:ext>
            </a:extLst>
          </p:cNvPr>
          <p:cNvSpPr/>
          <p:nvPr/>
        </p:nvSpPr>
        <p:spPr>
          <a:xfrm>
            <a:off x="4077730" y="4055630"/>
            <a:ext cx="8019020" cy="95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データ経済の関係者間でデータから得られる価値を公平に分配し、社会全体で非個人データ</a:t>
            </a:r>
            <a:r>
              <a:rPr kumimoji="1" lang="en-US" altLang="ja-JP" sz="1100">
                <a:solidFill>
                  <a:schemeClr val="tx1"/>
                </a:solidFill>
                <a:latin typeface="Meiryo UI" panose="020B0604030504040204" pitchFamily="50" charset="-128"/>
                <a:ea typeface="Meiryo UI" panose="020B0604030504040204" pitchFamily="50" charset="-128"/>
              </a:rPr>
              <a:t>(</a:t>
            </a:r>
            <a:r>
              <a:rPr kumimoji="1" lang="ja-JP" altLang="en-US" sz="1100">
                <a:solidFill>
                  <a:schemeClr val="tx1"/>
                </a:solidFill>
                <a:latin typeface="Meiryo UI" panose="020B0604030504040204" pitchFamily="50" charset="-128"/>
                <a:ea typeface="Meiryo UI" panose="020B0604030504040204" pitchFamily="50" charset="-128"/>
              </a:rPr>
              <a:t>産業データ</a:t>
            </a:r>
            <a:r>
              <a:rPr kumimoji="1" lang="en-US" altLang="ja-JP" sz="1100">
                <a:solidFill>
                  <a:schemeClr val="tx1"/>
                </a:solidFill>
                <a:latin typeface="Meiryo UI" panose="020B0604030504040204" pitchFamily="50" charset="-128"/>
                <a:ea typeface="Meiryo UI" panose="020B0604030504040204" pitchFamily="50" charset="-128"/>
              </a:rPr>
              <a:t>)</a:t>
            </a:r>
            <a:r>
              <a:rPr kumimoji="1" lang="ja-JP" altLang="en-US" sz="1100">
                <a:solidFill>
                  <a:schemeClr val="tx1"/>
                </a:solidFill>
                <a:latin typeface="Meiryo UI" panose="020B0604030504040204" pitchFamily="50" charset="-128"/>
                <a:ea typeface="Meiryo UI" panose="020B0604030504040204" pitchFamily="50" charset="-128"/>
              </a:rPr>
              <a:t>へのアクセスと利用を促進することを目的に、データを再利用できる環境の提供と、</a:t>
            </a:r>
            <a:r>
              <a:rPr kumimoji="1" lang="en-US" altLang="ja-JP" sz="1100">
                <a:solidFill>
                  <a:schemeClr val="tx1"/>
                </a:solidFill>
                <a:latin typeface="Meiryo UI" panose="020B0604030504040204" pitchFamily="50" charset="-128"/>
                <a:ea typeface="Meiryo UI" panose="020B0604030504040204" pitchFamily="50" charset="-128"/>
              </a:rPr>
              <a:t>B2C</a:t>
            </a:r>
            <a:r>
              <a:rPr kumimoji="1" lang="ja-JP" altLang="en-US" sz="1100">
                <a:solidFill>
                  <a:schemeClr val="tx1"/>
                </a:solidFill>
                <a:latin typeface="Meiryo UI" panose="020B0604030504040204" pitchFamily="50" charset="-128"/>
                <a:ea typeface="Meiryo UI" panose="020B0604030504040204" pitchFamily="50" charset="-128"/>
              </a:rPr>
              <a:t>、</a:t>
            </a:r>
            <a:r>
              <a:rPr kumimoji="1" lang="en-US" altLang="ja-JP" sz="1100">
                <a:solidFill>
                  <a:schemeClr val="tx1"/>
                </a:solidFill>
                <a:latin typeface="Meiryo UI" panose="020B0604030504040204" pitchFamily="50" charset="-128"/>
                <a:ea typeface="Meiryo UI" panose="020B0604030504040204" pitchFamily="50" charset="-128"/>
              </a:rPr>
              <a:t>B2B</a:t>
            </a:r>
            <a:r>
              <a:rPr kumimoji="1" lang="ja-JP" altLang="en-US" sz="1100">
                <a:solidFill>
                  <a:schemeClr val="tx1"/>
                </a:solidFill>
                <a:latin typeface="Meiryo UI" panose="020B0604030504040204" pitchFamily="50" charset="-128"/>
                <a:ea typeface="Meiryo UI" panose="020B0604030504040204" pitchFamily="50" charset="-128"/>
              </a:rPr>
              <a:t>、</a:t>
            </a:r>
            <a:r>
              <a:rPr kumimoji="1" lang="en-US" altLang="ja-JP" sz="1100">
                <a:solidFill>
                  <a:schemeClr val="tx1"/>
                </a:solidFill>
                <a:latin typeface="Meiryo UI" panose="020B0604030504040204" pitchFamily="50" charset="-128"/>
                <a:ea typeface="Meiryo UI" panose="020B0604030504040204" pitchFamily="50" charset="-128"/>
              </a:rPr>
              <a:t>B2G</a:t>
            </a:r>
            <a:r>
              <a:rPr kumimoji="1" lang="ja-JP" altLang="en-US" sz="1100">
                <a:solidFill>
                  <a:schemeClr val="tx1"/>
                </a:solidFill>
                <a:latin typeface="Meiryo UI" panose="020B0604030504040204" pitchFamily="50" charset="-128"/>
                <a:ea typeface="Meiryo UI" panose="020B0604030504040204" pitchFamily="50" charset="-128"/>
              </a:rPr>
              <a:t>の関係性ごとのデータアクセスの強化を図るデータ法案が審議中。</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信頼性を確保しつつデータを共有できる標準化された仕組みである「データスペース」の取組を体系的に進めており、</a:t>
            </a:r>
            <a:r>
              <a:rPr kumimoji="1" lang="en-US" altLang="ja-JP" sz="1100">
                <a:solidFill>
                  <a:schemeClr val="tx1"/>
                </a:solidFill>
                <a:latin typeface="Meiryo UI" panose="020B0604030504040204" pitchFamily="50" charset="-128"/>
                <a:ea typeface="Meiryo UI" panose="020B0604030504040204" pitchFamily="50" charset="-128"/>
              </a:rPr>
              <a:t>Catena-X</a:t>
            </a:r>
            <a:r>
              <a:rPr kumimoji="1" lang="ja-JP" altLang="en-US" sz="1100">
                <a:solidFill>
                  <a:schemeClr val="tx1"/>
                </a:solidFill>
                <a:latin typeface="Meiryo UI" panose="020B0604030504040204" pitchFamily="50" charset="-128"/>
                <a:ea typeface="Meiryo UI" panose="020B0604030504040204" pitchFamily="50" charset="-128"/>
              </a:rPr>
              <a:t>などが既に存在。同時に、世界に向けて、デジタル基盤や参照モデルなどを発表することにより</a:t>
            </a:r>
            <a:r>
              <a:rPr kumimoji="1" lang="en-US" altLang="ja-JP" sz="1100">
                <a:solidFill>
                  <a:schemeClr val="tx1"/>
                </a:solidFill>
                <a:latin typeface="Meiryo UI" panose="020B0604030504040204" pitchFamily="50" charset="-128"/>
                <a:ea typeface="Meiryo UI" panose="020B0604030504040204" pitchFamily="50" charset="-128"/>
              </a:rPr>
              <a:t>EU</a:t>
            </a:r>
            <a:r>
              <a:rPr kumimoji="1" lang="ja-JP" altLang="en-US" sz="1100">
                <a:solidFill>
                  <a:schemeClr val="tx1"/>
                </a:solidFill>
                <a:latin typeface="Meiryo UI" panose="020B0604030504040204" pitchFamily="50" charset="-128"/>
                <a:ea typeface="Meiryo UI" panose="020B0604030504040204" pitchFamily="50" charset="-128"/>
              </a:rPr>
              <a:t>主導による国際的な標準化を進めている。</a:t>
            </a:r>
          </a:p>
        </p:txBody>
      </p:sp>
      <p:sp>
        <p:nvSpPr>
          <p:cNvPr id="20" name="正方形/長方形 19">
            <a:extLst>
              <a:ext uri="{FF2B5EF4-FFF2-40B4-BE49-F238E27FC236}">
                <a16:creationId xmlns:a16="http://schemas.microsoft.com/office/drawing/2014/main" id="{5B9AED37-4750-51AC-EAB6-7BC556D0E4A7}"/>
              </a:ext>
            </a:extLst>
          </p:cNvPr>
          <p:cNvSpPr/>
          <p:nvPr/>
        </p:nvSpPr>
        <p:spPr>
          <a:xfrm>
            <a:off x="4077730" y="3030526"/>
            <a:ext cx="8019020" cy="96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近年、</a:t>
            </a:r>
            <a:r>
              <a:rPr kumimoji="1" lang="en-US" altLang="ja-JP" sz="1100">
                <a:solidFill>
                  <a:schemeClr val="tx1"/>
                </a:solidFill>
                <a:latin typeface="Meiryo UI" panose="020B0604030504040204" pitchFamily="50" charset="-128"/>
                <a:ea typeface="Meiryo UI" panose="020B0604030504040204" pitchFamily="50" charset="-128"/>
              </a:rPr>
              <a:t>AI</a:t>
            </a:r>
            <a:r>
              <a:rPr kumimoji="1" lang="ja-JP" altLang="en-US" sz="1100">
                <a:solidFill>
                  <a:schemeClr val="tx1"/>
                </a:solidFill>
                <a:latin typeface="Meiryo UI" panose="020B0604030504040204" pitchFamily="50" charset="-128"/>
                <a:ea typeface="Meiryo UI" panose="020B0604030504040204" pitchFamily="50" charset="-128"/>
              </a:rPr>
              <a:t>、とりわけ、</a:t>
            </a:r>
            <a:r>
              <a:rPr kumimoji="1" lang="en-US" altLang="ja-JP" sz="1100" err="1">
                <a:solidFill>
                  <a:schemeClr val="tx1"/>
                </a:solidFill>
                <a:latin typeface="Meiryo UI" panose="020B0604030504040204" pitchFamily="50" charset="-128"/>
                <a:ea typeface="Meiryo UI" panose="020B0604030504040204" pitchFamily="50" charset="-128"/>
              </a:rPr>
              <a:t>ChatGPT</a:t>
            </a:r>
            <a:r>
              <a:rPr kumimoji="1" lang="ja-JP" altLang="en-US" sz="1100">
                <a:solidFill>
                  <a:schemeClr val="tx1"/>
                </a:solidFill>
                <a:latin typeface="Meiryo UI" panose="020B0604030504040204" pitchFamily="50" charset="-128"/>
                <a:ea typeface="Meiryo UI" panose="020B0604030504040204" pitchFamily="50" charset="-128"/>
              </a:rPr>
              <a:t>をはじめとする生成</a:t>
            </a:r>
            <a:r>
              <a:rPr kumimoji="1" lang="en-US" altLang="ja-JP" sz="1100">
                <a:solidFill>
                  <a:schemeClr val="tx1"/>
                </a:solidFill>
                <a:latin typeface="Meiryo UI" panose="020B0604030504040204" pitchFamily="50" charset="-128"/>
                <a:ea typeface="Meiryo UI" panose="020B0604030504040204" pitchFamily="50" charset="-128"/>
              </a:rPr>
              <a:t>AI</a:t>
            </a:r>
            <a:r>
              <a:rPr kumimoji="1" lang="ja-JP" altLang="en-US" sz="1100">
                <a:solidFill>
                  <a:schemeClr val="tx1"/>
                </a:solidFill>
                <a:latin typeface="Meiryo UI" panose="020B0604030504040204" pitchFamily="50" charset="-128"/>
                <a:ea typeface="Meiryo UI" panose="020B0604030504040204" pitchFamily="50" charset="-128"/>
              </a:rPr>
              <a:t>の活用が世界中で広まりつつあり、チャットボットを通じた対話や画像生成など、その用途も広がり、様々なサービスが創出。</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生成</a:t>
            </a:r>
            <a:r>
              <a:rPr kumimoji="1" lang="en-US" altLang="ja-JP" sz="1100">
                <a:solidFill>
                  <a:schemeClr val="tx1"/>
                </a:solidFill>
                <a:latin typeface="Meiryo UI" panose="020B0604030504040204" pitchFamily="50" charset="-128"/>
                <a:ea typeface="Meiryo UI" panose="020B0604030504040204" pitchFamily="50" charset="-128"/>
              </a:rPr>
              <a:t>AI</a:t>
            </a:r>
            <a:r>
              <a:rPr kumimoji="1" lang="ja-JP" altLang="en-US" sz="1100">
                <a:solidFill>
                  <a:schemeClr val="tx1"/>
                </a:solidFill>
                <a:latin typeface="Meiryo UI" panose="020B0604030504040204" pitchFamily="50" charset="-128"/>
                <a:ea typeface="Meiryo UI" panose="020B0604030504040204" pitchFamily="50" charset="-128"/>
              </a:rPr>
              <a:t>の中でも大規模言語モデル（</a:t>
            </a:r>
            <a:r>
              <a:rPr kumimoji="1" lang="en-US" altLang="ja-JP" sz="1100">
                <a:solidFill>
                  <a:schemeClr val="tx1"/>
                </a:solidFill>
                <a:latin typeface="Meiryo UI" panose="020B0604030504040204" pitchFamily="50" charset="-128"/>
                <a:ea typeface="Meiryo UI" panose="020B0604030504040204" pitchFamily="50" charset="-128"/>
              </a:rPr>
              <a:t>LLM</a:t>
            </a:r>
            <a:r>
              <a:rPr kumimoji="1" lang="ja-JP" altLang="en-US" sz="1100">
                <a:solidFill>
                  <a:schemeClr val="tx1"/>
                </a:solidFill>
                <a:latin typeface="Meiryo UI" panose="020B0604030504040204" pitchFamily="50" charset="-128"/>
                <a:ea typeface="Meiryo UI" panose="020B0604030504040204" pitchFamily="50" charset="-128"/>
              </a:rPr>
              <a:t>）は、文章作成や文章要約等に活用でき、幅広い業界・企業における生産性の向上、社会的課題の解決に資する可能性がある一方、日本語のデータは</a:t>
            </a:r>
            <a:r>
              <a:rPr lang="ja-JP" altLang="en-US" sz="1100">
                <a:solidFill>
                  <a:schemeClr val="tx1"/>
                </a:solidFill>
                <a:latin typeface="Meiryo UI" panose="020B0604030504040204" pitchFamily="50" charset="-128"/>
                <a:ea typeface="Meiryo UI" panose="020B0604030504040204" pitchFamily="50" charset="-128"/>
              </a:rPr>
              <a:t>我が国</a:t>
            </a:r>
            <a:r>
              <a:rPr kumimoji="1" lang="ja-JP" altLang="en-US" sz="1100">
                <a:solidFill>
                  <a:schemeClr val="tx1"/>
                </a:solidFill>
                <a:latin typeface="Meiryo UI" panose="020B0604030504040204" pitchFamily="50" charset="-128"/>
                <a:ea typeface="Meiryo UI" panose="020B0604030504040204" pitchFamily="50" charset="-128"/>
              </a:rPr>
              <a:t>にしかないことから、官民で利活用環境を整備する必要がある。</a:t>
            </a:r>
          </a:p>
          <a:p>
            <a:pPr marL="171450" indent="-171450">
              <a:buFont typeface="Wingdings" panose="05000000000000000000" pitchFamily="2" charset="2"/>
              <a:buChar char="l"/>
            </a:pPr>
            <a:r>
              <a:rPr kumimoji="1" lang="ja-JP" altLang="en-US" sz="1100">
                <a:solidFill>
                  <a:schemeClr val="tx1"/>
                </a:solidFill>
                <a:latin typeface="Meiryo UI" panose="020B0604030504040204" pitchFamily="50" charset="-128"/>
                <a:ea typeface="Meiryo UI" panose="020B0604030504040204" pitchFamily="50" charset="-128"/>
              </a:rPr>
              <a:t>このためにはオープンデータの取組を推進するとともに、デジタルデータとして保存されている過去の行政データ等の活用についても検討が必要。</a:t>
            </a:r>
          </a:p>
        </p:txBody>
      </p:sp>
      <p:sp>
        <p:nvSpPr>
          <p:cNvPr id="21" name="正方形/長方形 20">
            <a:extLst>
              <a:ext uri="{FF2B5EF4-FFF2-40B4-BE49-F238E27FC236}">
                <a16:creationId xmlns:a16="http://schemas.microsoft.com/office/drawing/2014/main" id="{7D3E5EF5-A635-0E05-F11A-1B5AFFFD4BD1}"/>
              </a:ext>
            </a:extLst>
          </p:cNvPr>
          <p:cNvSpPr/>
          <p:nvPr/>
        </p:nvSpPr>
        <p:spPr>
          <a:xfrm>
            <a:off x="4077730" y="5074632"/>
            <a:ext cx="8019020" cy="59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ja-JP" altLang="ja-JP" sz="1100">
                <a:solidFill>
                  <a:schemeClr val="tx1"/>
                </a:solidFill>
                <a:effectLst/>
                <a:latin typeface="Meiryo UI" panose="020B0604030504040204" pitchFamily="50" charset="-128"/>
                <a:ea typeface="Meiryo UI" panose="020B0604030504040204" pitchFamily="50" charset="-128"/>
                <a:cs typeface="Arial" panose="020B0604020202020204" pitchFamily="34" charset="0"/>
              </a:rPr>
              <a:t>世界的な巨大</a:t>
            </a:r>
            <a:r>
              <a:rPr lang="en-US" altLang="ja-JP" sz="1100">
                <a:solidFill>
                  <a:schemeClr val="tx1"/>
                </a:solidFill>
                <a:effectLst/>
                <a:latin typeface="Meiryo UI" panose="020B0604030504040204" pitchFamily="50" charset="-128"/>
                <a:ea typeface="Meiryo UI" panose="020B0604030504040204" pitchFamily="50" charset="-128"/>
                <a:cs typeface="Arial" panose="020B0604020202020204" pitchFamily="34" charset="0"/>
              </a:rPr>
              <a:t>IT</a:t>
            </a:r>
            <a:r>
              <a:rPr lang="ja-JP" altLang="ja-JP" sz="1100">
                <a:solidFill>
                  <a:schemeClr val="tx1"/>
                </a:solidFill>
                <a:effectLst/>
                <a:latin typeface="Meiryo UI" panose="020B0604030504040204" pitchFamily="50" charset="-128"/>
                <a:ea typeface="Meiryo UI" panose="020B0604030504040204" pitchFamily="50" charset="-128"/>
                <a:cs typeface="Arial" panose="020B0604020202020204" pitchFamily="34" charset="0"/>
              </a:rPr>
              <a:t>企業を多く抱える米国では、政府は、民間部門のデータ活用促進に関して強い介入を行わない一方で、公的部門では連邦・州政府レベル双方が積極的な取組を行っている</a:t>
            </a:r>
            <a:r>
              <a:rPr kumimoji="1" lang="ja-JP" altLang="en-US" sz="1100">
                <a:solidFill>
                  <a:schemeClr val="tx1"/>
                </a:solidFill>
                <a:latin typeface="Meiryo UI" panose="020B0604030504040204" pitchFamily="50" charset="-128"/>
                <a:ea typeface="Meiryo UI" panose="020B0604030504040204" pitchFamily="50" charset="-128"/>
              </a:rPr>
              <a:t>。公的部門に関しては、</a:t>
            </a:r>
            <a:r>
              <a:rPr kumimoji="1" lang="en-US" altLang="ja-JP" sz="1100">
                <a:solidFill>
                  <a:schemeClr val="tx1"/>
                </a:solidFill>
                <a:latin typeface="Meiryo UI" panose="020B0604030504040204" pitchFamily="50" charset="-128"/>
                <a:ea typeface="Meiryo UI" panose="020B0604030504040204" pitchFamily="50" charset="-128"/>
              </a:rPr>
              <a:t>2019</a:t>
            </a:r>
            <a:r>
              <a:rPr kumimoji="1" lang="ja-JP" altLang="en-US" sz="1100">
                <a:solidFill>
                  <a:schemeClr val="tx1"/>
                </a:solidFill>
                <a:latin typeface="Meiryo UI" panose="020B0604030504040204" pitchFamily="50" charset="-128"/>
                <a:ea typeface="Meiryo UI" panose="020B0604030504040204" pitchFamily="50" charset="-128"/>
              </a:rPr>
              <a:t>年</a:t>
            </a:r>
            <a:r>
              <a:rPr kumimoji="1" lang="en-US" altLang="ja-JP" sz="1100">
                <a:solidFill>
                  <a:schemeClr val="tx1"/>
                </a:solidFill>
                <a:latin typeface="Meiryo UI" panose="020B0604030504040204" pitchFamily="50" charset="-128"/>
                <a:ea typeface="Meiryo UI" panose="020B0604030504040204" pitchFamily="50" charset="-128"/>
              </a:rPr>
              <a:t>6</a:t>
            </a:r>
            <a:r>
              <a:rPr kumimoji="1" lang="ja-JP" altLang="en-US" sz="1100">
                <a:solidFill>
                  <a:schemeClr val="tx1"/>
                </a:solidFill>
                <a:latin typeface="Meiryo UI" panose="020B0604030504040204" pitchFamily="50" charset="-128"/>
                <a:ea typeface="Meiryo UI" panose="020B0604030504040204" pitchFamily="50" charset="-128"/>
              </a:rPr>
              <a:t>月の連邦データ戦略に基づいてデータのセキュリティ、プライバシー、機密性を保護しつつ統合的に活用し、国民に対してサービスを提供し、リソース管理を行うこととしている。</a:t>
            </a:r>
          </a:p>
        </p:txBody>
      </p:sp>
      <p:cxnSp>
        <p:nvCxnSpPr>
          <p:cNvPr id="24" name="直線コネクタ 23">
            <a:extLst>
              <a:ext uri="{FF2B5EF4-FFF2-40B4-BE49-F238E27FC236}">
                <a16:creationId xmlns:a16="http://schemas.microsoft.com/office/drawing/2014/main" id="{6100C33C-840A-6664-5746-B4CAAD9C5136}"/>
              </a:ext>
            </a:extLst>
          </p:cNvPr>
          <p:cNvCxnSpPr>
            <a:cxnSpLocks/>
          </p:cNvCxnSpPr>
          <p:nvPr/>
        </p:nvCxnSpPr>
        <p:spPr>
          <a:xfrm>
            <a:off x="158992" y="2136793"/>
            <a:ext cx="11862586"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69831FE-EEEE-05E1-75EA-0B49CA3A0BA4}"/>
              </a:ext>
            </a:extLst>
          </p:cNvPr>
          <p:cNvCxnSpPr>
            <a:cxnSpLocks/>
          </p:cNvCxnSpPr>
          <p:nvPr/>
        </p:nvCxnSpPr>
        <p:spPr>
          <a:xfrm>
            <a:off x="170422" y="4023449"/>
            <a:ext cx="11851156"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4" name="グラフィックス 43" descr="子供 枠線">
            <a:extLst>
              <a:ext uri="{FF2B5EF4-FFF2-40B4-BE49-F238E27FC236}">
                <a16:creationId xmlns:a16="http://schemas.microsoft.com/office/drawing/2014/main" id="{ABDA5AF6-8EC6-8C4A-9915-C1BD803046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894" y="1333431"/>
            <a:ext cx="775504" cy="775504"/>
          </a:xfrm>
          <a:prstGeom prst="rect">
            <a:avLst/>
          </a:prstGeom>
        </p:spPr>
      </p:pic>
      <p:pic>
        <p:nvPicPr>
          <p:cNvPr id="46" name="グラフィックス 45" descr="人工知能 枠線">
            <a:extLst>
              <a:ext uri="{FF2B5EF4-FFF2-40B4-BE49-F238E27FC236}">
                <a16:creationId xmlns:a16="http://schemas.microsoft.com/office/drawing/2014/main" id="{EAC9529A-24BA-9A15-EF7F-80747793AE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727" y="3074687"/>
            <a:ext cx="691838" cy="691838"/>
          </a:xfrm>
          <a:prstGeom prst="rect">
            <a:avLst/>
          </a:prstGeom>
        </p:spPr>
      </p:pic>
      <p:pic>
        <p:nvPicPr>
          <p:cNvPr id="48" name="グラフィックス 47" descr="地球: アジア 単色塗りつぶし">
            <a:extLst>
              <a:ext uri="{FF2B5EF4-FFF2-40B4-BE49-F238E27FC236}">
                <a16:creationId xmlns:a16="http://schemas.microsoft.com/office/drawing/2014/main" id="{BBF6F44B-35A4-0A18-14F7-4D2406D2AC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962" y="5285378"/>
            <a:ext cx="829368" cy="829368"/>
          </a:xfrm>
          <a:prstGeom prst="rect">
            <a:avLst/>
          </a:prstGeom>
        </p:spPr>
      </p:pic>
      <p:cxnSp>
        <p:nvCxnSpPr>
          <p:cNvPr id="54" name="直線コネクタ 53">
            <a:extLst>
              <a:ext uri="{FF2B5EF4-FFF2-40B4-BE49-F238E27FC236}">
                <a16:creationId xmlns:a16="http://schemas.microsoft.com/office/drawing/2014/main" id="{A57A3945-D55C-17A4-C29C-4734B7452812}"/>
              </a:ext>
            </a:extLst>
          </p:cNvPr>
          <p:cNvCxnSpPr>
            <a:cxnSpLocks/>
          </p:cNvCxnSpPr>
          <p:nvPr/>
        </p:nvCxnSpPr>
        <p:spPr>
          <a:xfrm>
            <a:off x="2488427" y="5042451"/>
            <a:ext cx="9533151"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2260226-31AE-872F-12DE-023B5FCABE97}"/>
              </a:ext>
            </a:extLst>
          </p:cNvPr>
          <p:cNvCxnSpPr>
            <a:cxnSpLocks/>
          </p:cNvCxnSpPr>
          <p:nvPr/>
        </p:nvCxnSpPr>
        <p:spPr>
          <a:xfrm>
            <a:off x="2488427" y="5701483"/>
            <a:ext cx="9533151"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6B02AAF-A899-AC6F-7CA9-3C43B154F66B}"/>
              </a:ext>
            </a:extLst>
          </p:cNvPr>
          <p:cNvCxnSpPr>
            <a:cxnSpLocks/>
          </p:cNvCxnSpPr>
          <p:nvPr/>
        </p:nvCxnSpPr>
        <p:spPr>
          <a:xfrm>
            <a:off x="2488427" y="2998345"/>
            <a:ext cx="9533151"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タイトル 2">
            <a:extLst>
              <a:ext uri="{FF2B5EF4-FFF2-40B4-BE49-F238E27FC236}">
                <a16:creationId xmlns:a16="http://schemas.microsoft.com/office/drawing/2014/main" id="{8032D285-0FC7-A36D-CD11-572F70BF9FBA}"/>
              </a:ext>
            </a:extLst>
          </p:cNvPr>
          <p:cNvSpPr txBox="1">
            <a:spLocks/>
          </p:cNvSpPr>
          <p:nvPr/>
        </p:nvSpPr>
        <p:spPr>
          <a:xfrm>
            <a:off x="158992" y="264455"/>
            <a:ext cx="105156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アクションプランの背景</a:t>
            </a:r>
          </a:p>
        </p:txBody>
      </p:sp>
      <p:sp>
        <p:nvSpPr>
          <p:cNvPr id="2" name="正方形/長方形 1">
            <a:extLst>
              <a:ext uri="{FF2B5EF4-FFF2-40B4-BE49-F238E27FC236}">
                <a16:creationId xmlns:a16="http://schemas.microsoft.com/office/drawing/2014/main" id="{7A3A20C9-A6AF-79A5-B957-90D4E17A03BA}"/>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3" name="正方形/長方形 2">
            <a:extLst>
              <a:ext uri="{FF2B5EF4-FFF2-40B4-BE49-F238E27FC236}">
                <a16:creationId xmlns:a16="http://schemas.microsoft.com/office/drawing/2014/main" id="{CCF84D47-7DAE-382D-83F2-A4DA67F46B91}"/>
              </a:ext>
            </a:extLst>
          </p:cNvPr>
          <p:cNvSpPr/>
          <p:nvPr/>
        </p:nvSpPr>
        <p:spPr>
          <a:xfrm>
            <a:off x="9497832"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背景</a:t>
            </a:r>
          </a:p>
        </p:txBody>
      </p:sp>
      <p:sp>
        <p:nvSpPr>
          <p:cNvPr id="4" name="正方形/長方形 3">
            <a:extLst>
              <a:ext uri="{FF2B5EF4-FFF2-40B4-BE49-F238E27FC236}">
                <a16:creationId xmlns:a16="http://schemas.microsoft.com/office/drawing/2014/main" id="{18A69882-2B4D-AF56-8239-55D9B017D6AB}"/>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6" name="正方形/長方形 5">
            <a:extLst>
              <a:ext uri="{FF2B5EF4-FFF2-40B4-BE49-F238E27FC236}">
                <a16:creationId xmlns:a16="http://schemas.microsoft.com/office/drawing/2014/main" id="{BA59C0EC-89FF-CD14-015C-F731442151B6}"/>
              </a:ext>
            </a:extLst>
          </p:cNvPr>
          <p:cNvSpPr/>
          <p:nvPr/>
        </p:nvSpPr>
        <p:spPr>
          <a:xfrm>
            <a:off x="10844916"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アクション</a:t>
            </a:r>
          </a:p>
        </p:txBody>
      </p:sp>
      <p:sp>
        <p:nvSpPr>
          <p:cNvPr id="7" name="正方形/長方形 6">
            <a:extLst>
              <a:ext uri="{FF2B5EF4-FFF2-40B4-BE49-F238E27FC236}">
                <a16:creationId xmlns:a16="http://schemas.microsoft.com/office/drawing/2014/main" id="{F59E4D44-2A10-A501-2324-9EB9BE5ADF79}"/>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spTree>
    <p:extLst>
      <p:ext uri="{BB962C8B-B14F-4D97-AF65-F5344CB8AC3E}">
        <p14:creationId xmlns:p14="http://schemas.microsoft.com/office/powerpoint/2010/main" val="50726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下 5">
            <a:extLst>
              <a:ext uri="{FF2B5EF4-FFF2-40B4-BE49-F238E27FC236}">
                <a16:creationId xmlns:a16="http://schemas.microsoft.com/office/drawing/2014/main" id="{C28BAC72-D25C-7E49-C3C2-2F6AB8CB6F7E}"/>
              </a:ext>
            </a:extLst>
          </p:cNvPr>
          <p:cNvSpPr/>
          <p:nvPr/>
        </p:nvSpPr>
        <p:spPr>
          <a:xfrm>
            <a:off x="701652" y="1632639"/>
            <a:ext cx="10783329" cy="4901184"/>
          </a:xfrm>
          <a:prstGeom prst="downArrow">
            <a:avLst>
              <a:gd name="adj1" fmla="val 100000"/>
              <a:gd name="adj2" fmla="val 4083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1247FDD1-F6B2-9B6D-A480-AC95140D8185}"/>
              </a:ext>
            </a:extLst>
          </p:cNvPr>
          <p:cNvSpPr/>
          <p:nvPr/>
        </p:nvSpPr>
        <p:spPr>
          <a:xfrm>
            <a:off x="1422425" y="6500193"/>
            <a:ext cx="9347149" cy="284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少子高齢化等の課題先進国である日本として、データを利活用して社会課題を解決する</a:t>
            </a:r>
            <a:endParaRPr kumimoji="1" lang="en-US" altLang="ja-JP" sz="20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B9947DBA-8F55-2386-1277-051D2F374424}"/>
              </a:ext>
            </a:extLst>
          </p:cNvPr>
          <p:cNvSpPr/>
          <p:nvPr/>
        </p:nvSpPr>
        <p:spPr>
          <a:xfrm>
            <a:off x="201762" y="2008689"/>
            <a:ext cx="5817036" cy="1296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①政府情報システムにおけるデータの標準化を加速するため、データ標準の実装状況やニーズについて調査し、</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データ標準化の</a:t>
            </a:r>
            <a:r>
              <a:rPr kumimoji="1" lang="ja-JP" altLang="en-US" sz="1400" b="1" i="0" u="sng" strike="noStrike" kern="1200" cap="none" spc="0" normalizeH="0" baseline="0" noProof="0">
                <a:ln>
                  <a:noFill/>
                </a:ln>
                <a:solidFill>
                  <a:srgbClr val="203864"/>
                </a:solidFill>
                <a:effectLst/>
                <a:uLnTx/>
                <a:uFillTx/>
                <a:latin typeface="Meiryo UI" panose="020B0604030504040204" pitchFamily="50" charset="-128"/>
                <a:ea typeface="Meiryo UI" panose="020B0604030504040204" pitchFamily="50" charset="-128"/>
                <a:cs typeface="+mn-cs"/>
              </a:rPr>
              <a:t>基本</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ルールである政府相互運用性フレームワーク（</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GIF</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）を見直し、政府情報システムにおける活用に向けた普及を強化する</a:t>
            </a: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78058ED9-B9F8-8F13-C796-8D9CDD8C8C94}"/>
              </a:ext>
            </a:extLst>
          </p:cNvPr>
          <p:cNvSpPr/>
          <p:nvPr/>
        </p:nvSpPr>
        <p:spPr>
          <a:xfrm>
            <a:off x="196286" y="634418"/>
            <a:ext cx="11793842"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重点計画等の進捗や生成</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の広がり等をタイムリーに捉え、</a:t>
            </a:r>
            <a:r>
              <a:rPr kumimoji="1" lang="ja-JP" altLang="en-US" sz="16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迅速に取り組むべき事項や検討すべき課題を整理し、アクションプランとして策定</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課題先進国としての我が国がデジタル技術による社会課題の解決を先行して進め</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、対外的にも発信していく。</a:t>
            </a:r>
            <a:endParaRPr kumimoji="1" lang="ja-JP" altLang="en-US" sz="16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295685D1-801F-7A38-DAF8-0FAFEBCDA5EC}"/>
              </a:ext>
            </a:extLst>
          </p:cNvPr>
          <p:cNvSpPr/>
          <p:nvPr/>
        </p:nvSpPr>
        <p:spPr>
          <a:xfrm>
            <a:off x="196286" y="1391625"/>
            <a:ext cx="5822731" cy="52049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（１）品質が確保された活用しやすいデータを</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整備しオープンにする</a:t>
            </a:r>
          </a:p>
        </p:txBody>
      </p:sp>
      <p:sp>
        <p:nvSpPr>
          <p:cNvPr id="12" name="正方形/長方形 11">
            <a:extLst>
              <a:ext uri="{FF2B5EF4-FFF2-40B4-BE49-F238E27FC236}">
                <a16:creationId xmlns:a16="http://schemas.microsoft.com/office/drawing/2014/main" id="{AD412B65-8E23-9D5D-F3E7-C8446033B257}"/>
              </a:ext>
            </a:extLst>
          </p:cNvPr>
          <p:cNvSpPr/>
          <p:nvPr/>
        </p:nvSpPr>
        <p:spPr>
          <a:xfrm>
            <a:off x="6167615" y="1391625"/>
            <a:ext cx="5822733" cy="52049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（２） 整備したデータを安心して活用・連携できる</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ツール・仕組みを整備する</a:t>
            </a:r>
          </a:p>
        </p:txBody>
      </p:sp>
      <p:sp>
        <p:nvSpPr>
          <p:cNvPr id="3" name="正方形/長方形 2">
            <a:extLst>
              <a:ext uri="{FF2B5EF4-FFF2-40B4-BE49-F238E27FC236}">
                <a16:creationId xmlns:a16="http://schemas.microsoft.com/office/drawing/2014/main" id="{6E6307AB-F0FA-0B6B-A209-C6E06E384A1B}"/>
              </a:ext>
            </a:extLst>
          </p:cNvPr>
          <p:cNvSpPr/>
          <p:nvPr/>
        </p:nvSpPr>
        <p:spPr>
          <a:xfrm>
            <a:off x="6170463" y="2013184"/>
            <a:ext cx="5817036" cy="1296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12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400" b="1" i="0" u="sng" strike="noStrike" kern="1200" cap="none" spc="0" normalizeH="0" baseline="0" noProof="0">
                <a:ln>
                  <a:noFill/>
                </a:ln>
                <a:solidFill>
                  <a:srgbClr val="203864"/>
                </a:solidFill>
                <a:effectLst/>
                <a:uLnTx/>
                <a:uFillTx/>
                <a:latin typeface="Meiryo UI" panose="020B0604030504040204" pitchFamily="50" charset="-128"/>
                <a:ea typeface="Meiryo UI" panose="020B0604030504040204" pitchFamily="50" charset="-128"/>
                <a:cs typeface="+mn-cs"/>
              </a:rPr>
              <a:t>公共分野</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（公共サービスメッシュ等）、</a:t>
            </a:r>
            <a:r>
              <a:rPr kumimoji="1" lang="ja-JP" altLang="en-US" sz="1400" b="1" i="0" u="sng" strike="noStrike" kern="1200" cap="none" spc="0" normalizeH="0" baseline="0" noProof="0">
                <a:ln>
                  <a:noFill/>
                </a:ln>
                <a:solidFill>
                  <a:srgbClr val="203864"/>
                </a:solidFill>
                <a:effectLst/>
                <a:uLnTx/>
                <a:uFillTx/>
                <a:latin typeface="Meiryo UI" panose="020B0604030504040204" pitchFamily="50" charset="-128"/>
                <a:ea typeface="Meiryo UI" panose="020B0604030504040204" pitchFamily="50" charset="-128"/>
                <a:cs typeface="+mn-cs"/>
              </a:rPr>
              <a:t>準公共分野</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（医療、教育、防災、モビリティ等）における</a:t>
            </a:r>
            <a:r>
              <a:rPr kumimoji="1" lang="ja-JP" altLang="en-US" sz="1400" b="1" i="0" u="sng" strike="noStrike" kern="1200" cap="none" spc="0" normalizeH="0" baseline="0" noProof="0">
                <a:ln>
                  <a:noFill/>
                </a:ln>
                <a:solidFill>
                  <a:srgbClr val="203864"/>
                </a:solidFill>
                <a:effectLst/>
                <a:uLnTx/>
                <a:uFillTx/>
                <a:latin typeface="Meiryo UI" panose="020B0604030504040204" pitchFamily="50" charset="-128"/>
                <a:ea typeface="Meiryo UI" panose="020B0604030504040204" pitchFamily="50" charset="-128"/>
                <a:cs typeface="+mn-cs"/>
              </a:rPr>
              <a:t>データ連携基盤</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等の構築を進める。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914400" rtl="0" eaLnBrk="1" fontAlgn="auto" latinLnBrk="0" hangingPunct="1">
              <a:lnSpc>
                <a:spcPct val="110000"/>
              </a:lnSpc>
              <a:spcBef>
                <a:spcPts val="4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例：医療分野→標準規格に準拠したクラウドベースの電子カルテを開発し、医療機関等でカルテ情報を共有、防災→住民が災害時に的確な支援を受けられるようにするためのアーキテクチャを設計し、データ連携基盤構築・実証を推進　等）</a:t>
            </a:r>
            <a:endParaRPr kumimoji="1" lang="en-US" altLang="ja-JP" sz="12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E6A87B5C-47DB-2448-E0E4-16038D379782}"/>
              </a:ext>
            </a:extLst>
          </p:cNvPr>
          <p:cNvSpPr/>
          <p:nvPr/>
        </p:nvSpPr>
        <p:spPr>
          <a:xfrm>
            <a:off x="3095364" y="5883662"/>
            <a:ext cx="5995686" cy="499063"/>
          </a:xfrm>
          <a:prstGeom prst="rect">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（３）合わせて、上記アクションの実施に必要な体制を整備する</a:t>
            </a:r>
          </a:p>
        </p:txBody>
      </p:sp>
      <p:sp>
        <p:nvSpPr>
          <p:cNvPr id="4" name="タイトル 2">
            <a:extLst>
              <a:ext uri="{FF2B5EF4-FFF2-40B4-BE49-F238E27FC236}">
                <a16:creationId xmlns:a16="http://schemas.microsoft.com/office/drawing/2014/main" id="{758E385A-961A-C316-657E-564FB9503047}"/>
              </a:ext>
            </a:extLst>
          </p:cNvPr>
          <p:cNvSpPr txBox="1">
            <a:spLocks/>
          </p:cNvSpPr>
          <p:nvPr/>
        </p:nvSpPr>
        <p:spPr>
          <a:xfrm>
            <a:off x="158992" y="181534"/>
            <a:ext cx="105156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アクションプランの全体像</a:t>
            </a:r>
          </a:p>
        </p:txBody>
      </p:sp>
      <p:sp>
        <p:nvSpPr>
          <p:cNvPr id="7" name="正方形/長方形 6">
            <a:extLst>
              <a:ext uri="{FF2B5EF4-FFF2-40B4-BE49-F238E27FC236}">
                <a16:creationId xmlns:a16="http://schemas.microsoft.com/office/drawing/2014/main" id="{FB8745DF-DF6C-42C8-BA21-1EBBD50EF71C}"/>
              </a:ext>
            </a:extLst>
          </p:cNvPr>
          <p:cNvSpPr/>
          <p:nvPr/>
        </p:nvSpPr>
        <p:spPr>
          <a:xfrm>
            <a:off x="201762" y="3385646"/>
            <a:ext cx="5817036" cy="1080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法人・不動産登記情報、住所・所在地情報を注力領域として、ベース・レジストリの整備を進める</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。このため、必要な法的手当を講ずるとともに、各府省と協力して、ベース・レジストリの整備に関する計画の策定を検討。</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8BFF369F-3BE9-09FC-EAB1-E4724583F164}"/>
              </a:ext>
            </a:extLst>
          </p:cNvPr>
          <p:cNvSpPr/>
          <p:nvPr/>
        </p:nvSpPr>
        <p:spPr>
          <a:xfrm>
            <a:off x="201762" y="4545813"/>
            <a:ext cx="5817036" cy="1224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生成</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AI</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での活用</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を見据え、</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AI</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学習ニーズがある行政保有データについて、</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AI</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学習容易な形に変換する実証</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を行う。また、</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開発者向けのコミュニケーション窓口を整備し、</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ニーズがあるデータのオープンデータ化を進める</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仕組みを構築。</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C3B4DB07-7B1D-F6A2-9B6D-E4408CA911CD}"/>
              </a:ext>
            </a:extLst>
          </p:cNvPr>
          <p:cNvSpPr/>
          <p:nvPr/>
        </p:nvSpPr>
        <p:spPr>
          <a:xfrm>
            <a:off x="6173092" y="3385025"/>
            <a:ext cx="5817036" cy="1080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12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②欧州をはじめ海外での取組も踏まえ、トラストを確保した</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データ連携に向けた実証（蓄電池・鉄鋼サプライチェーン</a:t>
            </a:r>
            <a:r>
              <a:rPr kumimoji="1" lang="ja-JP" altLang="en-US" sz="1400" b="1" i="0" u="sng" strike="noStrike" kern="1200" cap="none" spc="0" normalizeH="0" baseline="0" noProof="0">
                <a:ln>
                  <a:noFill/>
                </a:ln>
                <a:solidFill>
                  <a:srgbClr val="203864"/>
                </a:solidFill>
                <a:effectLst/>
                <a:uLnTx/>
                <a:uFillTx/>
                <a:latin typeface="Meiryo UI" panose="020B0604030504040204" pitchFamily="50" charset="-128"/>
                <a:ea typeface="Meiryo UI" panose="020B0604030504040204" pitchFamily="50" charset="-128"/>
                <a:cs typeface="+mn-cs"/>
              </a:rPr>
              <a:t>等</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）を進める</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とともに、そのデータ連携に必要な</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コネクタ等のツールを整備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1A756466-A6F2-B0EE-C31A-9FF395BABCE2}"/>
              </a:ext>
            </a:extLst>
          </p:cNvPr>
          <p:cNvSpPr/>
          <p:nvPr/>
        </p:nvSpPr>
        <p:spPr>
          <a:xfrm>
            <a:off x="6170463" y="4545848"/>
            <a:ext cx="5817036" cy="1224000"/>
          </a:xfrm>
          <a:prstGeom prst="rect">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10000"/>
              </a:lnSpc>
              <a:spcBef>
                <a:spcPts val="12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DFFT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のさらなる推進のため、国内外ステークホルダーの定期的な意見交換の場を持ち、</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OECD</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に設置される</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IAP</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DFFT</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具体化のための国際枠組み）における議論のための国際データガバナンスやデータ利活用に係る課題を洗い出し、</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IAP</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の下に開催される</a:t>
            </a:r>
            <a:r>
              <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WG</a:t>
            </a:r>
            <a:r>
              <a:rPr kumimoji="1" lang="ja-JP" altLang="en-US"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での個別プロジェクトを提案していく。</a:t>
            </a:r>
            <a:endParaRPr kumimoji="1" lang="en-US" altLang="ja-JP" sz="1400" b="1" i="0" u="sng" strike="noStrike" kern="1200" cap="none" spc="0" normalizeH="0" baseline="0" noProof="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0C459055-E95E-5DED-124F-CFE9B66D1A69}"/>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5" name="正方形/長方形 4">
            <a:extLst>
              <a:ext uri="{FF2B5EF4-FFF2-40B4-BE49-F238E27FC236}">
                <a16:creationId xmlns:a16="http://schemas.microsoft.com/office/drawing/2014/main" id="{7C025A32-FFC2-3CC6-C359-E0BCCD2D46EB}"/>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背景</a:t>
            </a:r>
          </a:p>
        </p:txBody>
      </p:sp>
      <p:sp>
        <p:nvSpPr>
          <p:cNvPr id="16" name="正方形/長方形 15">
            <a:extLst>
              <a:ext uri="{FF2B5EF4-FFF2-40B4-BE49-F238E27FC236}">
                <a16:creationId xmlns:a16="http://schemas.microsoft.com/office/drawing/2014/main" id="{AC51E9A2-DFDD-3D14-DC60-DE09DE7333A2}"/>
              </a:ext>
            </a:extLst>
          </p:cNvPr>
          <p:cNvSpPr/>
          <p:nvPr/>
        </p:nvSpPr>
        <p:spPr>
          <a:xfrm>
            <a:off x="10171374" y="0"/>
            <a:ext cx="673542" cy="18288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bg1"/>
                </a:solidFill>
                <a:latin typeface="Meiryo UI" panose="020B0604030504040204" pitchFamily="50" charset="-128"/>
                <a:ea typeface="Meiryo UI" panose="020B0604030504040204" pitchFamily="50" charset="-128"/>
              </a:rPr>
              <a:t>全体像</a:t>
            </a:r>
          </a:p>
        </p:txBody>
      </p:sp>
      <p:sp>
        <p:nvSpPr>
          <p:cNvPr id="17" name="正方形/長方形 16">
            <a:extLst>
              <a:ext uri="{FF2B5EF4-FFF2-40B4-BE49-F238E27FC236}">
                <a16:creationId xmlns:a16="http://schemas.microsoft.com/office/drawing/2014/main" id="{BAD26A62-95A6-664B-5C13-7D211C4CE541}"/>
              </a:ext>
            </a:extLst>
          </p:cNvPr>
          <p:cNvSpPr/>
          <p:nvPr/>
        </p:nvSpPr>
        <p:spPr>
          <a:xfrm>
            <a:off x="10844916"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アクション</a:t>
            </a:r>
          </a:p>
        </p:txBody>
      </p:sp>
      <p:sp>
        <p:nvSpPr>
          <p:cNvPr id="18" name="正方形/長方形 17">
            <a:extLst>
              <a:ext uri="{FF2B5EF4-FFF2-40B4-BE49-F238E27FC236}">
                <a16:creationId xmlns:a16="http://schemas.microsoft.com/office/drawing/2014/main" id="{DDD29073-EBF0-4A9D-3217-8E8111DFF5A0}"/>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spTree>
    <p:extLst>
      <p:ext uri="{BB962C8B-B14F-4D97-AF65-F5344CB8AC3E}">
        <p14:creationId xmlns:p14="http://schemas.microsoft.com/office/powerpoint/2010/main" val="338755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B80D2B-7030-D143-02FD-1E1131AAE5CB}"/>
              </a:ext>
            </a:extLst>
          </p:cNvPr>
          <p:cNvSpPr/>
          <p:nvPr/>
        </p:nvSpPr>
        <p:spPr>
          <a:xfrm>
            <a:off x="331596" y="1095529"/>
            <a:ext cx="11528809" cy="1106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データ標準については、</a:t>
            </a:r>
            <a:r>
              <a:rPr kumimoji="1" lang="en-US" altLang="ja-JP" sz="1600">
                <a:solidFill>
                  <a:schemeClr val="tx1"/>
                </a:solidFill>
                <a:latin typeface="Meiryo UI" panose="020B0604030504040204" pitchFamily="50" charset="-128"/>
                <a:ea typeface="Meiryo UI" panose="020B0604030504040204" pitchFamily="50" charset="-128"/>
              </a:rPr>
              <a:t>GIF</a:t>
            </a:r>
            <a:r>
              <a:rPr kumimoji="1" lang="ja-JP" altLang="en-US" sz="1600">
                <a:solidFill>
                  <a:schemeClr val="tx1"/>
                </a:solidFill>
                <a:latin typeface="Meiryo UI" panose="020B0604030504040204" pitchFamily="50" charset="-128"/>
                <a:ea typeface="Meiryo UI" panose="020B0604030504040204" pitchFamily="50" charset="-128"/>
              </a:rPr>
              <a:t>（</a:t>
            </a:r>
            <a:r>
              <a:rPr kumimoji="1" lang="en-US" altLang="ja-JP" sz="1600">
                <a:solidFill>
                  <a:schemeClr val="tx1"/>
                </a:solidFill>
                <a:latin typeface="Meiryo UI" panose="020B0604030504040204" pitchFamily="50" charset="-128"/>
                <a:ea typeface="Meiryo UI" panose="020B0604030504040204" pitchFamily="50" charset="-128"/>
              </a:rPr>
              <a:t>Government Interoperability Framework</a:t>
            </a:r>
            <a:r>
              <a:rPr kumimoji="1" lang="ja-JP" altLang="en-US" sz="1600">
                <a:solidFill>
                  <a:schemeClr val="tx1"/>
                </a:solidFill>
                <a:latin typeface="Meiryo UI" panose="020B0604030504040204" pitchFamily="50" charset="-128"/>
                <a:ea typeface="Meiryo UI" panose="020B0604030504040204" pitchFamily="50" charset="-128"/>
              </a:rPr>
              <a:t>：政府相互運用性フレームワーク）（</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）の中で一定のデータモデルを示してきたが、あくまで参照モデルとして示すに留まり、具体的な実装は道半ば。</a:t>
            </a:r>
            <a:endParaRPr kumimoji="1" lang="en-US" altLang="ja-JP" sz="160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特に、文字規格、個人、法人、住所等の共通して用いられるデータについては、標準化された形式が政府情報システムの整備に当たって採用される必要があることから、この実装を進める仕組み作りを検討する。</a:t>
            </a:r>
            <a:endParaRPr kumimoji="1" lang="en-US" altLang="ja-JP" sz="1600">
              <a:solidFill>
                <a:schemeClr val="tx1"/>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1E99E1BA-324D-9E57-D62B-8FBE53D12113}"/>
              </a:ext>
            </a:extLst>
          </p:cNvPr>
          <p:cNvCxnSpPr/>
          <p:nvPr/>
        </p:nvCxnSpPr>
        <p:spPr>
          <a:xfrm>
            <a:off x="316280" y="2478958"/>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42D6514-62F4-6823-C705-F3ABD8E14CFB}"/>
              </a:ext>
            </a:extLst>
          </p:cNvPr>
          <p:cNvSpPr txBox="1"/>
          <p:nvPr/>
        </p:nvSpPr>
        <p:spPr>
          <a:xfrm flipH="1">
            <a:off x="1994123" y="2319510"/>
            <a:ext cx="2307181" cy="338554"/>
          </a:xfrm>
          <a:prstGeom prst="rect">
            <a:avLst/>
          </a:prstGeom>
          <a:solidFill>
            <a:schemeClr val="bg1"/>
          </a:solid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具体的なアクション</a:t>
            </a:r>
          </a:p>
        </p:txBody>
      </p:sp>
      <p:pic>
        <p:nvPicPr>
          <p:cNvPr id="6" name="図 5">
            <a:extLst>
              <a:ext uri="{FF2B5EF4-FFF2-40B4-BE49-F238E27FC236}">
                <a16:creationId xmlns:a16="http://schemas.microsoft.com/office/drawing/2014/main" id="{12AC5EE6-DFBE-4642-0C70-7596569DDB06}"/>
              </a:ext>
            </a:extLst>
          </p:cNvPr>
          <p:cNvPicPr>
            <a:picLocks noChangeAspect="1"/>
          </p:cNvPicPr>
          <p:nvPr/>
        </p:nvPicPr>
        <p:blipFill rotWithShape="1">
          <a:blip r:embed="rId2"/>
          <a:srcRect l="-1" r="2562" b="3466"/>
          <a:stretch/>
        </p:blipFill>
        <p:spPr>
          <a:xfrm>
            <a:off x="6096000" y="2618797"/>
            <a:ext cx="6096000" cy="3397142"/>
          </a:xfrm>
          <a:prstGeom prst="rect">
            <a:avLst/>
          </a:prstGeom>
        </p:spPr>
      </p:pic>
      <p:sp>
        <p:nvSpPr>
          <p:cNvPr id="4" name="タイトル 2">
            <a:extLst>
              <a:ext uri="{FF2B5EF4-FFF2-40B4-BE49-F238E27FC236}">
                <a16:creationId xmlns:a16="http://schemas.microsoft.com/office/drawing/2014/main" id="{A650271A-D490-71DE-E070-DA0975F8D73B}"/>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（１）品質が確保された活用しやすいデータを整備しオープンにする</a:t>
            </a:r>
            <a:endParaRPr lang="en-US" altLang="ja-JP" sz="2400">
              <a:latin typeface="Meiryo UI" panose="020B0604030504040204" pitchFamily="50" charset="-128"/>
              <a:ea typeface="Meiryo UI" panose="020B0604030504040204" pitchFamily="50" charset="-128"/>
            </a:endParaRPr>
          </a:p>
          <a:p>
            <a:r>
              <a:rPr lang="ja-JP" altLang="en-US" sz="2400">
                <a:latin typeface="Meiryo UI" panose="020B0604030504040204" pitchFamily="50" charset="-128"/>
                <a:ea typeface="Meiryo UI" panose="020B0604030504040204" pitchFamily="50" charset="-128"/>
              </a:rPr>
              <a:t>①データ標準確保のための</a:t>
            </a:r>
            <a:r>
              <a:rPr lang="en-US" altLang="ja-JP" sz="2400">
                <a:latin typeface="Meiryo UI" panose="020B0604030504040204" pitchFamily="50" charset="-128"/>
                <a:ea typeface="Meiryo UI" panose="020B0604030504040204" pitchFamily="50" charset="-128"/>
              </a:rPr>
              <a:t>GIF</a:t>
            </a:r>
            <a:r>
              <a:rPr lang="ja-JP" altLang="en-US" sz="2400">
                <a:latin typeface="Meiryo UI" panose="020B0604030504040204" pitchFamily="50" charset="-128"/>
                <a:ea typeface="Meiryo UI" panose="020B0604030504040204" pitchFamily="50" charset="-128"/>
              </a:rPr>
              <a:t>の見直し及び</a:t>
            </a:r>
            <a:r>
              <a:rPr lang="en-US" altLang="ja-JP" sz="2400">
                <a:latin typeface="Meiryo UI" panose="020B0604030504040204" pitchFamily="50" charset="-128"/>
                <a:ea typeface="Meiryo UI" panose="020B0604030504040204" pitchFamily="50" charset="-128"/>
              </a:rPr>
              <a:t>GIF</a:t>
            </a:r>
            <a:r>
              <a:rPr lang="ja-JP" altLang="en-US" sz="2400">
                <a:latin typeface="Meiryo UI" panose="020B0604030504040204" pitchFamily="50" charset="-128"/>
                <a:ea typeface="Meiryo UI" panose="020B0604030504040204" pitchFamily="50" charset="-128"/>
              </a:rPr>
              <a:t>の実装強化に向けた取組</a:t>
            </a:r>
          </a:p>
        </p:txBody>
      </p:sp>
      <p:sp>
        <p:nvSpPr>
          <p:cNvPr id="3" name="正方形/長方形 2">
            <a:extLst>
              <a:ext uri="{FF2B5EF4-FFF2-40B4-BE49-F238E27FC236}">
                <a16:creationId xmlns:a16="http://schemas.microsoft.com/office/drawing/2014/main" id="{2A4C92DD-93F6-EDB5-E448-8548DE781C3B}"/>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7" name="正方形/長方形 6">
            <a:extLst>
              <a:ext uri="{FF2B5EF4-FFF2-40B4-BE49-F238E27FC236}">
                <a16:creationId xmlns:a16="http://schemas.microsoft.com/office/drawing/2014/main" id="{BDD3B2E0-BEA8-2849-1F28-7C108FA43747}"/>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背景</a:t>
            </a:r>
          </a:p>
        </p:txBody>
      </p:sp>
      <p:sp>
        <p:nvSpPr>
          <p:cNvPr id="8" name="正方形/長方形 7">
            <a:extLst>
              <a:ext uri="{FF2B5EF4-FFF2-40B4-BE49-F238E27FC236}">
                <a16:creationId xmlns:a16="http://schemas.microsoft.com/office/drawing/2014/main" id="{AF4CA13B-02D7-902D-E4CF-535BAE17FD4D}"/>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9" name="正方形/長方形 8">
            <a:extLst>
              <a:ext uri="{FF2B5EF4-FFF2-40B4-BE49-F238E27FC236}">
                <a16:creationId xmlns:a16="http://schemas.microsoft.com/office/drawing/2014/main" id="{30D7E2DD-42AE-2166-1AF5-392103075683}"/>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アクション</a:t>
            </a:r>
          </a:p>
        </p:txBody>
      </p:sp>
      <p:sp>
        <p:nvSpPr>
          <p:cNvPr id="10" name="正方形/長方形 9">
            <a:extLst>
              <a:ext uri="{FF2B5EF4-FFF2-40B4-BE49-F238E27FC236}">
                <a16:creationId xmlns:a16="http://schemas.microsoft.com/office/drawing/2014/main" id="{4CF64B84-2BB2-05E1-C21B-133CAB90E713}"/>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sp>
        <p:nvSpPr>
          <p:cNvPr id="2" name="正方形/長方形 1">
            <a:extLst>
              <a:ext uri="{FF2B5EF4-FFF2-40B4-BE49-F238E27FC236}">
                <a16:creationId xmlns:a16="http://schemas.microsoft.com/office/drawing/2014/main" id="{D6AC85B3-E7DF-7020-26FF-B0FC68CB3BF6}"/>
              </a:ext>
            </a:extLst>
          </p:cNvPr>
          <p:cNvSpPr/>
          <p:nvPr/>
        </p:nvSpPr>
        <p:spPr>
          <a:xfrm>
            <a:off x="331597" y="2618797"/>
            <a:ext cx="5632234" cy="3834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政府情報システムにおけるデータ標準の実装状況及び政府内におけるデータ標準・連携のニーズについて調査し、データ標準の実装を進めるに当たって障壁となっている課題を整理。</a:t>
            </a:r>
          </a:p>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上記を踏まえ、現状のニーズに合わせた</a:t>
            </a:r>
            <a:r>
              <a:rPr kumimoji="1" lang="en-US" altLang="ja-JP" sz="1400">
                <a:solidFill>
                  <a:schemeClr val="tx1"/>
                </a:solidFill>
                <a:latin typeface="Meiryo UI" panose="020B0604030504040204" pitchFamily="50" charset="-128"/>
                <a:ea typeface="Meiryo UI" panose="020B0604030504040204" pitchFamily="50" charset="-128"/>
              </a:rPr>
              <a:t>GIF</a:t>
            </a:r>
            <a:r>
              <a:rPr kumimoji="1" lang="ja-JP" altLang="en-US" sz="1400">
                <a:solidFill>
                  <a:schemeClr val="tx1"/>
                </a:solidFill>
                <a:latin typeface="Meiryo UI" panose="020B0604030504040204" pitchFamily="50" charset="-128"/>
                <a:ea typeface="Meiryo UI" panose="020B0604030504040204" pitchFamily="50" charset="-128"/>
              </a:rPr>
              <a:t>の改訂を行うとともに、</a:t>
            </a:r>
            <a:r>
              <a:rPr kumimoji="1" lang="en-US" altLang="ja-JP" sz="1400">
                <a:solidFill>
                  <a:schemeClr val="tx1"/>
                </a:solidFill>
                <a:latin typeface="Meiryo UI" panose="020B0604030504040204" pitchFamily="50" charset="-128"/>
                <a:ea typeface="Meiryo UI" panose="020B0604030504040204" pitchFamily="50" charset="-128"/>
              </a:rPr>
              <a:t>GIF</a:t>
            </a:r>
            <a:r>
              <a:rPr kumimoji="1" lang="ja-JP" altLang="en-US" sz="1400">
                <a:solidFill>
                  <a:schemeClr val="tx1"/>
                </a:solidFill>
                <a:latin typeface="Meiryo UI" panose="020B0604030504040204" pitchFamily="50" charset="-128"/>
                <a:ea typeface="Meiryo UI" panose="020B0604030504040204" pitchFamily="50" charset="-128"/>
              </a:rPr>
              <a:t>を用いたデータ標準の実装を進めていくための普及活動として、まずは政府情報システムの調達時の要件定義における推奨事項を明確化すること等を検討する。</a:t>
            </a:r>
            <a:endParaRPr kumimoji="1" lang="en-US" altLang="ja-JP" sz="140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その上で、利用者からの意見を踏まえ、継続的にアップデートを行うとともに、</a:t>
            </a:r>
            <a:r>
              <a:rPr kumimoji="1" lang="en-US" altLang="ja-JP" sz="1400">
                <a:solidFill>
                  <a:schemeClr val="tx1"/>
                </a:solidFill>
                <a:latin typeface="Meiryo UI" panose="020B0604030504040204" pitchFamily="50" charset="-128"/>
                <a:ea typeface="Meiryo UI" panose="020B0604030504040204" pitchFamily="50" charset="-128"/>
              </a:rPr>
              <a:t>GIF</a:t>
            </a:r>
            <a:r>
              <a:rPr kumimoji="1" lang="ja-JP" altLang="en-US" sz="1400">
                <a:solidFill>
                  <a:schemeClr val="tx1"/>
                </a:solidFill>
                <a:latin typeface="Meiryo UI" panose="020B0604030504040204" pitchFamily="50" charset="-128"/>
                <a:ea typeface="Meiryo UI" panose="020B0604030504040204" pitchFamily="50" charset="-128"/>
              </a:rPr>
              <a:t>の実装状況を継続的に確認できる体制を整備することを検討する。</a:t>
            </a:r>
            <a:endParaRPr kumimoji="1" lang="en-US" altLang="ja-JP" sz="140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また、データモデルの作成によるデータ標準化のニーズが高い準公共分野（教育、防災等）においては、随時、実装データモデルの拡充を行うとともに、実装データモデルの普及を進める。</a:t>
            </a:r>
          </a:p>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上記の取組を通じ、データ標準の一定の普及が進んだ場合には、更なる普及のため、</a:t>
            </a:r>
            <a:r>
              <a:rPr kumimoji="1" lang="en-US" altLang="ja-JP" sz="1400">
                <a:solidFill>
                  <a:schemeClr val="tx1"/>
                </a:solidFill>
                <a:latin typeface="Meiryo UI" panose="020B0604030504040204" pitchFamily="50" charset="-128"/>
                <a:ea typeface="Meiryo UI" panose="020B0604030504040204" pitchFamily="50" charset="-128"/>
              </a:rPr>
              <a:t>GIF</a:t>
            </a:r>
            <a:r>
              <a:rPr kumimoji="1" lang="ja-JP" altLang="en-US" sz="1400">
                <a:solidFill>
                  <a:schemeClr val="tx1"/>
                </a:solidFill>
                <a:latin typeface="Meiryo UI" panose="020B0604030504040204" pitchFamily="50" charset="-128"/>
                <a:ea typeface="Meiryo UI" panose="020B0604030504040204" pitchFamily="50" charset="-128"/>
              </a:rPr>
              <a:t>のうち必要な領域を</a:t>
            </a:r>
            <a:r>
              <a:rPr lang="ja-JP" altLang="en-US" sz="1400">
                <a:solidFill>
                  <a:schemeClr val="tx1"/>
                </a:solidFill>
                <a:latin typeface="Meiryo UI" panose="020B0604030504040204" pitchFamily="50" charset="-128"/>
                <a:ea typeface="Meiryo UI" panose="020B0604030504040204" pitchFamily="50" charset="-128"/>
              </a:rPr>
              <a:t>原則と</a:t>
            </a:r>
            <a:r>
              <a:rPr kumimoji="1" lang="ja-JP" altLang="en-US" sz="1400">
                <a:solidFill>
                  <a:schemeClr val="tx1"/>
                </a:solidFill>
                <a:latin typeface="Meiryo UI" panose="020B0604030504040204" pitchFamily="50" charset="-128"/>
                <a:ea typeface="Meiryo UI" panose="020B0604030504040204" pitchFamily="50" charset="-128"/>
              </a:rPr>
              <a:t>することも視野に入れて検討を行う。</a:t>
            </a:r>
          </a:p>
        </p:txBody>
      </p:sp>
      <p:sp>
        <p:nvSpPr>
          <p:cNvPr id="11" name="テキスト ボックス 10">
            <a:extLst>
              <a:ext uri="{FF2B5EF4-FFF2-40B4-BE49-F238E27FC236}">
                <a16:creationId xmlns:a16="http://schemas.microsoft.com/office/drawing/2014/main" id="{D3FAA461-2997-5719-9747-5567FB328F99}"/>
              </a:ext>
            </a:extLst>
          </p:cNvPr>
          <p:cNvSpPr txBox="1"/>
          <p:nvPr/>
        </p:nvSpPr>
        <p:spPr>
          <a:xfrm>
            <a:off x="316280" y="6238108"/>
            <a:ext cx="11384489" cy="430887"/>
          </a:xfrm>
          <a:prstGeom prst="rect">
            <a:avLst/>
          </a:prstGeom>
          <a:noFill/>
          <a:ln w="19050">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※GIF</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Government Interoperability Framework</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の略称</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データの利活用、連携がスムースに行える社会を実現するための技術的体系。このフレームワークを利用してデータを整備することで、拡張性が高く、連携が容易なデータを設計することが可能となる。</a:t>
            </a:r>
          </a:p>
        </p:txBody>
      </p:sp>
    </p:spTree>
    <p:extLst>
      <p:ext uri="{BB962C8B-B14F-4D97-AF65-F5344CB8AC3E}">
        <p14:creationId xmlns:p14="http://schemas.microsoft.com/office/powerpoint/2010/main" val="179140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DD08E90-7FB5-47DD-2548-B75E3BEFBDB5}"/>
              </a:ext>
            </a:extLst>
          </p:cNvPr>
          <p:cNvSpPr/>
          <p:nvPr/>
        </p:nvSpPr>
        <p:spPr>
          <a:xfrm>
            <a:off x="331596" y="1095528"/>
            <a:ext cx="11528809" cy="11400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行政手続において、情報の提出は一度限りと</a:t>
            </a:r>
            <a:r>
              <a:rPr lang="ja-JP" altLang="en-US" sz="1600">
                <a:solidFill>
                  <a:prstClr val="black"/>
                </a:solidFill>
                <a:latin typeface="Meiryo UI" panose="020B0604030504040204" pitchFamily="50" charset="-128"/>
                <a:ea typeface="Meiryo UI" panose="020B0604030504040204" pitchFamily="50" charset="-128"/>
              </a:rPr>
              <a:t>する</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、複数の手続が一カ所で実現できる環境を整備するためには、手続で共通する法人基本情報や住所情報等について、「ベース・レジストリ」として、品質を確保したデータベースを整備する必要がある。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ベース・レジストリを整備し、行政機関等が参照するよう促すことで、手続に関連する行政機関や民間事業者の業務の処理における利便性向上や、行政運営の効率化、簡素化等を実現することができる。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2">
            <a:extLst>
              <a:ext uri="{FF2B5EF4-FFF2-40B4-BE49-F238E27FC236}">
                <a16:creationId xmlns:a16="http://schemas.microsoft.com/office/drawing/2014/main" id="{C1933EAA-236E-25BA-0ACE-8BFBB6E83E36}"/>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（１）品質が確保された活用しやすいデータを整備しオープンにする</a:t>
            </a:r>
            <a:b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b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②ベース・レジストリの整備</a:t>
            </a:r>
          </a:p>
        </p:txBody>
      </p:sp>
      <p:cxnSp>
        <p:nvCxnSpPr>
          <p:cNvPr id="8" name="直線コネクタ 7">
            <a:extLst>
              <a:ext uri="{FF2B5EF4-FFF2-40B4-BE49-F238E27FC236}">
                <a16:creationId xmlns:a16="http://schemas.microsoft.com/office/drawing/2014/main" id="{F4128917-8018-14DC-89C9-999F6CE9CD8F}"/>
              </a:ext>
            </a:extLst>
          </p:cNvPr>
          <p:cNvCxnSpPr/>
          <p:nvPr/>
        </p:nvCxnSpPr>
        <p:spPr>
          <a:xfrm>
            <a:off x="316280" y="2715260"/>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049521D-D36D-9B8F-4315-D37F28533591}"/>
              </a:ext>
            </a:extLst>
          </p:cNvPr>
          <p:cNvSpPr txBox="1"/>
          <p:nvPr/>
        </p:nvSpPr>
        <p:spPr>
          <a:xfrm flipH="1">
            <a:off x="1994123" y="2555812"/>
            <a:ext cx="2307181"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具体的なアクション</a:t>
            </a:r>
          </a:p>
        </p:txBody>
      </p:sp>
      <p:sp>
        <p:nvSpPr>
          <p:cNvPr id="13" name="正方形/長方形 12">
            <a:extLst>
              <a:ext uri="{FF2B5EF4-FFF2-40B4-BE49-F238E27FC236}">
                <a16:creationId xmlns:a16="http://schemas.microsoft.com/office/drawing/2014/main" id="{3F9520D5-7174-2AB4-6EF3-D6D07B8F3923}"/>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意義</a:t>
            </a:r>
          </a:p>
        </p:txBody>
      </p:sp>
      <p:sp>
        <p:nvSpPr>
          <p:cNvPr id="14" name="正方形/長方形 13">
            <a:extLst>
              <a:ext uri="{FF2B5EF4-FFF2-40B4-BE49-F238E27FC236}">
                <a16:creationId xmlns:a16="http://schemas.microsoft.com/office/drawing/2014/main" id="{2A28B745-567E-3614-2C60-B84D95209269}"/>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背景</a:t>
            </a:r>
          </a:p>
        </p:txBody>
      </p:sp>
      <p:sp>
        <p:nvSpPr>
          <p:cNvPr id="15" name="正方形/長方形 14">
            <a:extLst>
              <a:ext uri="{FF2B5EF4-FFF2-40B4-BE49-F238E27FC236}">
                <a16:creationId xmlns:a16="http://schemas.microsoft.com/office/drawing/2014/main" id="{92425F41-79DE-8010-C15D-41738A8A6F1C}"/>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全体像</a:t>
            </a:r>
          </a:p>
        </p:txBody>
      </p:sp>
      <p:sp>
        <p:nvSpPr>
          <p:cNvPr id="16" name="正方形/長方形 15">
            <a:extLst>
              <a:ext uri="{FF2B5EF4-FFF2-40B4-BE49-F238E27FC236}">
                <a16:creationId xmlns:a16="http://schemas.microsoft.com/office/drawing/2014/main" id="{B054779E-25F8-668F-8AFB-01844D34DE49}"/>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アクション</a:t>
            </a:r>
          </a:p>
        </p:txBody>
      </p:sp>
      <p:sp>
        <p:nvSpPr>
          <p:cNvPr id="17" name="正方形/長方形 16">
            <a:extLst>
              <a:ext uri="{FF2B5EF4-FFF2-40B4-BE49-F238E27FC236}">
                <a16:creationId xmlns:a16="http://schemas.microsoft.com/office/drawing/2014/main" id="{CC36FBCC-DA70-029D-DF71-1E76509F3381}"/>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工程表</a:t>
            </a:r>
          </a:p>
        </p:txBody>
      </p:sp>
      <p:sp>
        <p:nvSpPr>
          <p:cNvPr id="3" name="テキスト ボックス 2">
            <a:extLst>
              <a:ext uri="{FF2B5EF4-FFF2-40B4-BE49-F238E27FC236}">
                <a16:creationId xmlns:a16="http://schemas.microsoft.com/office/drawing/2014/main" id="{C8669671-7DBA-748A-5F58-A19F66CCE6F6}"/>
              </a:ext>
            </a:extLst>
          </p:cNvPr>
          <p:cNvSpPr txBox="1"/>
          <p:nvPr/>
        </p:nvSpPr>
        <p:spPr>
          <a:xfrm>
            <a:off x="6584368" y="6364578"/>
            <a:ext cx="4751392"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cs typeface="+mn-cs"/>
              </a:rPr>
              <a:t>出所：デジタル関係制度改革検討会（第１回）資料より</a:t>
            </a:r>
          </a:p>
        </p:txBody>
      </p:sp>
      <p:sp>
        <p:nvSpPr>
          <p:cNvPr id="4" name="タイトル 1">
            <a:extLst>
              <a:ext uri="{FF2B5EF4-FFF2-40B4-BE49-F238E27FC236}">
                <a16:creationId xmlns:a16="http://schemas.microsoft.com/office/drawing/2014/main" id="{A7C472D2-C4B7-B74A-B12F-6152151DA05C}"/>
              </a:ext>
            </a:extLst>
          </p:cNvPr>
          <p:cNvSpPr txBox="1">
            <a:spLocks/>
          </p:cNvSpPr>
          <p:nvPr/>
        </p:nvSpPr>
        <p:spPr>
          <a:xfrm>
            <a:off x="6212854" y="3082655"/>
            <a:ext cx="4288308" cy="16060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（商業登記）共有するマスターデータの項目案</a:t>
            </a:r>
          </a:p>
        </p:txBody>
      </p:sp>
      <p:pic>
        <p:nvPicPr>
          <p:cNvPr id="5" name="図 4">
            <a:extLst>
              <a:ext uri="{FF2B5EF4-FFF2-40B4-BE49-F238E27FC236}">
                <a16:creationId xmlns:a16="http://schemas.microsoft.com/office/drawing/2014/main" id="{5686FB1A-FB71-BD4E-5B7F-D18D2C8E402F}"/>
              </a:ext>
            </a:extLst>
          </p:cNvPr>
          <p:cNvPicPr>
            <a:picLocks noChangeAspect="1"/>
          </p:cNvPicPr>
          <p:nvPr/>
        </p:nvPicPr>
        <p:blipFill>
          <a:blip r:embed="rId2"/>
          <a:stretch>
            <a:fillRect/>
          </a:stretch>
        </p:blipFill>
        <p:spPr>
          <a:xfrm>
            <a:off x="5979148" y="3614739"/>
            <a:ext cx="5961833" cy="2583930"/>
          </a:xfrm>
          <a:prstGeom prst="rect">
            <a:avLst/>
          </a:prstGeom>
        </p:spPr>
      </p:pic>
      <p:sp>
        <p:nvSpPr>
          <p:cNvPr id="6" name="正方形/長方形 5">
            <a:extLst>
              <a:ext uri="{FF2B5EF4-FFF2-40B4-BE49-F238E27FC236}">
                <a16:creationId xmlns:a16="http://schemas.microsoft.com/office/drawing/2014/main" id="{7A543E03-79D3-D13F-7974-0DE55D9EDB32}"/>
              </a:ext>
            </a:extLst>
          </p:cNvPr>
          <p:cNvSpPr/>
          <p:nvPr/>
        </p:nvSpPr>
        <p:spPr>
          <a:xfrm>
            <a:off x="331597" y="2855099"/>
            <a:ext cx="5647551" cy="3469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ベース・レジストリのうち、法人・不動産登記情報のデータベース、住所・所在地情報関係のデータベースを注力領域として、整備を進める。</a:t>
            </a:r>
            <a:endPar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法人・不動産登記情報については、年内に、整備するデータの項目や整備に関する工程表を策定する。</a:t>
            </a:r>
            <a:endPar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併せて、法人・不動産登記情報に関して、データを提供するための制度的な整理や、法人基本情報に係る変更の届出の効率化に向けた制度的な検討を行い、必要な制度的措置がある場合には、</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2024 </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年（令和６年）の通常国会において必要な法案の提出を検討する。</a:t>
            </a: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法人・不動産登記情報関係や住所・所在地関係のデータベースを含め、ベース・レジストリに関する整備及びその利用を促進するための改善を総合的かつ計画的に実施するために、各省庁と協力し、ベース・レジストリの整備に関する計画を作成し、整備するデータ項目やデータを提供する対象範囲、整備スケジュール、ベース・レジストリの整備にあたって国立印刷局及び</a:t>
            </a:r>
            <a:r>
              <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IPA</a:t>
            </a: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が果たすべき役割等を定める。</a:t>
            </a:r>
            <a:endParaRPr kumimoji="1" lang="en-US" altLang="ja-JP"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上記計画に基づき、法人・不動産登記情報のデータベースと住所・所在地関係のデータベース</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については、早ければ</a:t>
            </a:r>
            <a:r>
              <a:rPr kumimoji="1" lang="en-US" altLang="ja-JP" sz="13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2025</a:t>
            </a:r>
            <a:r>
              <a:rPr kumimoji="1" lang="ja-JP" altLang="en-US" sz="13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年度（令和７年度）からデータの提供を開始することを目指す。</a:t>
            </a:r>
            <a:endParaRPr lang="en-US" altLang="ja-JP" sz="1300">
              <a:solidFill>
                <a:schemeClr val="tx1"/>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600"/>
              </a:lnSpc>
              <a:spcBef>
                <a:spcPts val="600"/>
              </a:spcBef>
              <a:spcAft>
                <a:spcPts val="0"/>
              </a:spcAft>
              <a:buClrTx/>
              <a:buSzTx/>
              <a:tabLst/>
              <a:defRPr/>
            </a:pPr>
            <a:r>
              <a:rPr kumimoji="1" lang="ja-JP" altLang="en-US" sz="13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まずは「町字」について</a:t>
            </a:r>
            <a:endPar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5968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06C8F6-3D5D-AB39-1B21-787CAE0F6286}"/>
              </a:ext>
            </a:extLst>
          </p:cNvPr>
          <p:cNvSpPr/>
          <p:nvPr/>
        </p:nvSpPr>
        <p:spPr>
          <a:xfrm>
            <a:off x="331596" y="1095529"/>
            <a:ext cx="11528809" cy="1106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これまで、行政保有データを公開するオープンデータの取組が進められてきているが、生成</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の学習データという観点で考えた場合、①日本語で、②正確な情報、③新しい情報、④不適切な情報を含まないといった観点からデータ整備を進めていくことが必要。</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生成</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については、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戦略チームで政府全体の検討が進められているが、これまでのオープンデータの取組も踏まえつつ、デジタルアーカイブとして整備するものも含め、生成</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の学習に寄与する行政保有データのオープン化の検討</a:t>
            </a:r>
            <a:r>
              <a:rPr kumimoji="1" lang="ja-JP" altLang="en-US" sz="16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等</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を進める。</a:t>
            </a:r>
          </a:p>
        </p:txBody>
      </p:sp>
      <p:sp>
        <p:nvSpPr>
          <p:cNvPr id="5" name="正方形/長方形 4">
            <a:extLst>
              <a:ext uri="{FF2B5EF4-FFF2-40B4-BE49-F238E27FC236}">
                <a16:creationId xmlns:a16="http://schemas.microsoft.com/office/drawing/2014/main" id="{083986B6-FDD7-012B-C1C5-D02F59257FE8}"/>
              </a:ext>
            </a:extLst>
          </p:cNvPr>
          <p:cNvSpPr/>
          <p:nvPr/>
        </p:nvSpPr>
        <p:spPr>
          <a:xfrm>
            <a:off x="331596" y="2618797"/>
            <a:ext cx="5764403" cy="3469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行政保有データのうち</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学習のニーズがあるデータについて、これらを</a:t>
            </a:r>
            <a:r>
              <a:rPr lang="en-US" altLang="ja-JP" sz="1400">
                <a:solidFill>
                  <a:prstClr val="black"/>
                </a:solidFill>
                <a:latin typeface="Meiryo UI" panose="020B0604030504040204" pitchFamily="50" charset="-128"/>
                <a:ea typeface="Meiryo UI" panose="020B0604030504040204" pitchFamily="50" charset="-128"/>
              </a:rPr>
              <a:t> AI</a:t>
            </a:r>
            <a:r>
              <a:rPr lang="ja-JP" altLang="en-US" sz="1400">
                <a:solidFill>
                  <a:prstClr val="black"/>
                </a:solidFill>
                <a:latin typeface="Meiryo UI" panose="020B0604030504040204" pitchFamily="50" charset="-128"/>
                <a:ea typeface="Meiryo UI" panose="020B0604030504040204" pitchFamily="50" charset="-128"/>
              </a:rPr>
              <a:t>学習容易な形に変換</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する実証を行う。</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開発者向けのコミュニケーション窓口（相談対応・ニーズ把握）を整備し、学習用としてニーズの高いデータを特定できる環境を整備する。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中長期的に、コミュニケーション窓口を通じてニーズがあると把握されたデータについて、重点分野として、</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学習容易な形への変換及びオープンデータ化が進むよう仕組みを構築する。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ⅲ</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のデータも含め、オープンデータの検索性向上の観点から、</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e-gov</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データポータル等の充実を図る。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他方、総務省・</a:t>
            </a:r>
            <a:r>
              <a:rPr kumimoji="1" lang="zh-TW"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国立研究開発法人情報通信研究機構（</a:t>
            </a:r>
            <a:r>
              <a:rPr kumimoji="1" lang="en-US" altLang="ja-JP"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NICT</a:t>
            </a: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）において、</a:t>
            </a:r>
            <a:r>
              <a:rPr kumimoji="1" lang="en-US" altLang="ja-JP"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学習用に良質な日本語データの整備を進めているところ、このようなデータについては、犯罪巧妙化の防止等の観点から、適切なアクセスコントロールの検討を進める。</a:t>
            </a:r>
            <a:endParaRPr kumimoji="1" lang="en-US" altLang="ja-JP"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政府としての生成</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の活用を推進するため、行政分野における生成</a:t>
            </a: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活用のための実証環境を整備し、技術検討を進める。</a:t>
            </a:r>
          </a:p>
        </p:txBody>
      </p:sp>
      <p:cxnSp>
        <p:nvCxnSpPr>
          <p:cNvPr id="7" name="直線コネクタ 6">
            <a:extLst>
              <a:ext uri="{FF2B5EF4-FFF2-40B4-BE49-F238E27FC236}">
                <a16:creationId xmlns:a16="http://schemas.microsoft.com/office/drawing/2014/main" id="{4436CFE2-E7C3-79BB-896B-EB86568AB2E2}"/>
              </a:ext>
            </a:extLst>
          </p:cNvPr>
          <p:cNvCxnSpPr/>
          <p:nvPr/>
        </p:nvCxnSpPr>
        <p:spPr>
          <a:xfrm>
            <a:off x="316280" y="2478958"/>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F297A7C-7294-2AEC-CFC4-C397F99E881B}"/>
              </a:ext>
            </a:extLst>
          </p:cNvPr>
          <p:cNvSpPr txBox="1"/>
          <p:nvPr/>
        </p:nvSpPr>
        <p:spPr>
          <a:xfrm flipH="1">
            <a:off x="1994123" y="2319510"/>
            <a:ext cx="2307181"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具体的なアクション</a:t>
            </a:r>
          </a:p>
        </p:txBody>
      </p:sp>
      <p:sp>
        <p:nvSpPr>
          <p:cNvPr id="2" name="テキスト ボックス 1">
            <a:extLst>
              <a:ext uri="{FF2B5EF4-FFF2-40B4-BE49-F238E27FC236}">
                <a16:creationId xmlns:a16="http://schemas.microsoft.com/office/drawing/2014/main" id="{86321C93-A732-1E53-31F7-DBFCDBDAF47A}"/>
              </a:ext>
            </a:extLst>
          </p:cNvPr>
          <p:cNvSpPr txBox="1"/>
          <p:nvPr/>
        </p:nvSpPr>
        <p:spPr>
          <a:xfrm>
            <a:off x="6785365" y="6286580"/>
            <a:ext cx="4751392"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出所：</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AI</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戦略会議　第</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回（</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日）資料</a:t>
            </a:r>
            <a:endPar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AI</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学習データの提供促進に向けたアクションプラン</a:t>
            </a:r>
            <a:r>
              <a:rPr kumimoji="1" lang="en-US" altLang="ja-JP"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ver1.0</a:t>
            </a:r>
            <a:r>
              <a:rPr kumimoji="1" lang="ja-JP" altLang="en-US" sz="1000" b="0" i="0" u="none" strike="noStrike" kern="1200" cap="none" spc="0" normalizeH="0" baseline="0" noProof="0">
                <a:ln>
                  <a:noFill/>
                </a:ln>
                <a:solidFill>
                  <a:srgbClr val="1A1A1C"/>
                </a:solidFill>
                <a:effectLst/>
                <a:uLnTx/>
                <a:uFillTx/>
                <a:latin typeface="Meiryo UI" panose="020B0604030504040204" pitchFamily="50" charset="-128"/>
                <a:ea typeface="Meiryo UI" panose="020B0604030504040204" pitchFamily="50" charset="-128"/>
                <a:cs typeface="+mn-cs"/>
              </a:rPr>
              <a:t>」より抜粋</a:t>
            </a:r>
          </a:p>
        </p:txBody>
      </p:sp>
      <p:sp>
        <p:nvSpPr>
          <p:cNvPr id="11" name="タイトル 2">
            <a:extLst>
              <a:ext uri="{FF2B5EF4-FFF2-40B4-BE49-F238E27FC236}">
                <a16:creationId xmlns:a16="http://schemas.microsoft.com/office/drawing/2014/main" id="{22FEB74C-B3FE-541F-E3BC-B64C2B794837}"/>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（１）品質が確保された活用しやすいデータを整備しオープンにする</a:t>
            </a:r>
            <a:b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b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③生成</a:t>
            </a:r>
            <a:r>
              <a:rPr kumimoji="1" lang="en-US" altLang="ja-JP"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AI</a:t>
            </a: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の技術進展等を踏まえたオープンデータ</a:t>
            </a:r>
            <a:r>
              <a:rPr kumimoji="1" lang="ja-JP" altLang="en-US" sz="2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j-cs"/>
              </a:rPr>
              <a:t>等</a:t>
            </a: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j-cs"/>
              </a:rPr>
              <a:t>の取組強化</a:t>
            </a:r>
          </a:p>
        </p:txBody>
      </p:sp>
      <p:sp>
        <p:nvSpPr>
          <p:cNvPr id="3" name="正方形/長方形 2">
            <a:extLst>
              <a:ext uri="{FF2B5EF4-FFF2-40B4-BE49-F238E27FC236}">
                <a16:creationId xmlns:a16="http://schemas.microsoft.com/office/drawing/2014/main" id="{657FF78A-F611-53E3-D5AB-F8697BA0C9A7}"/>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意義</a:t>
            </a:r>
          </a:p>
        </p:txBody>
      </p:sp>
      <p:sp>
        <p:nvSpPr>
          <p:cNvPr id="6" name="正方形/長方形 5">
            <a:extLst>
              <a:ext uri="{FF2B5EF4-FFF2-40B4-BE49-F238E27FC236}">
                <a16:creationId xmlns:a16="http://schemas.microsoft.com/office/drawing/2014/main" id="{7C6B993E-659C-7624-4101-4948F13CD0C5}"/>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背景</a:t>
            </a:r>
          </a:p>
        </p:txBody>
      </p:sp>
      <p:sp>
        <p:nvSpPr>
          <p:cNvPr id="10" name="正方形/長方形 9">
            <a:extLst>
              <a:ext uri="{FF2B5EF4-FFF2-40B4-BE49-F238E27FC236}">
                <a16:creationId xmlns:a16="http://schemas.microsoft.com/office/drawing/2014/main" id="{8621A3E6-6B40-3708-CB38-8E2B10240856}"/>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全体像</a:t>
            </a:r>
          </a:p>
        </p:txBody>
      </p:sp>
      <p:sp>
        <p:nvSpPr>
          <p:cNvPr id="12" name="正方形/長方形 11">
            <a:extLst>
              <a:ext uri="{FF2B5EF4-FFF2-40B4-BE49-F238E27FC236}">
                <a16:creationId xmlns:a16="http://schemas.microsoft.com/office/drawing/2014/main" id="{17F521DA-00B0-575E-2B68-4F993B88EF4F}"/>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アクション</a:t>
            </a:r>
          </a:p>
        </p:txBody>
      </p:sp>
      <p:sp>
        <p:nvSpPr>
          <p:cNvPr id="13" name="正方形/長方形 12">
            <a:extLst>
              <a:ext uri="{FF2B5EF4-FFF2-40B4-BE49-F238E27FC236}">
                <a16:creationId xmlns:a16="http://schemas.microsoft.com/office/drawing/2014/main" id="{9525B9A9-EBC9-ACC3-CF55-7208040A9DC1}"/>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工程表</a:t>
            </a:r>
          </a:p>
        </p:txBody>
      </p:sp>
      <p:pic>
        <p:nvPicPr>
          <p:cNvPr id="91" name="図 90">
            <a:extLst>
              <a:ext uri="{FF2B5EF4-FFF2-40B4-BE49-F238E27FC236}">
                <a16:creationId xmlns:a16="http://schemas.microsoft.com/office/drawing/2014/main" id="{E9A65659-9C0C-94F8-D95D-E5CBA999C25E}"/>
              </a:ext>
            </a:extLst>
          </p:cNvPr>
          <p:cNvPicPr>
            <a:picLocks noChangeAspect="1"/>
          </p:cNvPicPr>
          <p:nvPr/>
        </p:nvPicPr>
        <p:blipFill>
          <a:blip r:embed="rId2"/>
          <a:stretch>
            <a:fillRect/>
          </a:stretch>
        </p:blipFill>
        <p:spPr>
          <a:xfrm>
            <a:off x="6189845" y="2503235"/>
            <a:ext cx="5716079" cy="3808103"/>
          </a:xfrm>
          <a:prstGeom prst="rect">
            <a:avLst/>
          </a:prstGeom>
        </p:spPr>
      </p:pic>
    </p:spTree>
    <p:extLst>
      <p:ext uri="{BB962C8B-B14F-4D97-AF65-F5344CB8AC3E}">
        <p14:creationId xmlns:p14="http://schemas.microsoft.com/office/powerpoint/2010/main" val="92682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6B3288A-7643-0E41-8196-ED960DBB3F1D}"/>
              </a:ext>
            </a:extLst>
          </p:cNvPr>
          <p:cNvSpPr/>
          <p:nvPr/>
        </p:nvSpPr>
        <p:spPr>
          <a:xfrm>
            <a:off x="331596" y="1095529"/>
            <a:ext cx="11528809" cy="1106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具体的なデータ活用の観点から、特に行政分野におけるデータ連携を進めていくため、データ連携基盤等の構築を進め、データの流通・利活用の促進を図る。</a:t>
            </a:r>
          </a:p>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その際、サービスマップ・サービスカタログの作成や、仕様の共通化等により、ベンダーロックインを解消するとともに、多様なアプリ・サービスの活用が進む環境を整備することが必要。</a:t>
            </a:r>
          </a:p>
        </p:txBody>
      </p:sp>
      <p:sp>
        <p:nvSpPr>
          <p:cNvPr id="5" name="正方形/長方形 4">
            <a:extLst>
              <a:ext uri="{FF2B5EF4-FFF2-40B4-BE49-F238E27FC236}">
                <a16:creationId xmlns:a16="http://schemas.microsoft.com/office/drawing/2014/main" id="{B13E8BF5-C4B2-BDF5-1D36-FDD726F805B8}"/>
              </a:ext>
            </a:extLst>
          </p:cNvPr>
          <p:cNvSpPr/>
          <p:nvPr/>
        </p:nvSpPr>
        <p:spPr>
          <a:xfrm>
            <a:off x="158992" y="2609901"/>
            <a:ext cx="6242458" cy="397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公共分野における公共サービスメッシュ、事業者向け申請基盤構築等によるマイナンバー・法人番号等をキーとした情報連携の推進。	</a:t>
            </a:r>
          </a:p>
          <a:p>
            <a:pPr marL="285750" indent="-285750">
              <a:spcBef>
                <a:spcPts val="600"/>
              </a:spcBef>
              <a:buFont typeface="+mj-lt"/>
              <a:buAutoNum type="romanLcPeriod"/>
            </a:pPr>
            <a:r>
              <a:rPr kumimoji="1" lang="ja-JP" altLang="en-US" sz="1400">
                <a:solidFill>
                  <a:schemeClr val="tx1"/>
                </a:solidFill>
                <a:latin typeface="Meiryo UI" panose="020B0604030504040204" pitchFamily="50" charset="-128"/>
                <a:ea typeface="Meiryo UI" panose="020B0604030504040204" pitchFamily="50" charset="-128"/>
              </a:rPr>
              <a:t>準公共の各分野におけるデータ連携基盤等の構築を進める。</a:t>
            </a:r>
            <a:endParaRPr kumimoji="1" lang="en-US" altLang="ja-JP" sz="1400">
              <a:solidFill>
                <a:schemeClr val="tx1"/>
              </a:solidFill>
              <a:latin typeface="Meiryo UI" panose="020B0604030504040204" pitchFamily="50" charset="-128"/>
              <a:ea typeface="Meiryo UI" panose="020B0604030504040204" pitchFamily="50" charset="-128"/>
            </a:endParaRPr>
          </a:p>
          <a:p>
            <a:pPr marL="447675" lvl="1" indent="-285750">
              <a:spcBef>
                <a:spcPts val="600"/>
              </a:spcBef>
              <a:buFont typeface="+mj-lt"/>
              <a:buAutoNum type="alphaLcPeriod"/>
            </a:pPr>
            <a:r>
              <a:rPr kumimoji="1" lang="ja-JP" altLang="en-US" sz="1200">
                <a:solidFill>
                  <a:schemeClr val="tx1"/>
                </a:solidFill>
                <a:latin typeface="Meiryo UI" panose="020B0604030504040204" pitchFamily="50" charset="-128"/>
                <a:ea typeface="Meiryo UI" panose="020B0604030504040204" pitchFamily="50" charset="-128"/>
              </a:rPr>
              <a:t>医療：国や地方単独の医療費助成、予防接種、母子保健等のマイナンバーカードを利用した情報連携システムを構築し、</a:t>
            </a:r>
            <a:r>
              <a:rPr kumimoji="1" lang="en-US" altLang="ja-JP" sz="1200">
                <a:solidFill>
                  <a:schemeClr val="tx1"/>
                </a:solidFill>
                <a:latin typeface="Meiryo UI" panose="020B0604030504040204" pitchFamily="50" charset="-128"/>
                <a:ea typeface="Meiryo UI" panose="020B0604030504040204" pitchFamily="50" charset="-128"/>
              </a:rPr>
              <a:t>2023</a:t>
            </a:r>
            <a:r>
              <a:rPr kumimoji="1" lang="ja-JP" altLang="en-US" sz="1200">
                <a:solidFill>
                  <a:schemeClr val="tx1"/>
                </a:solidFill>
                <a:latin typeface="Meiryo UI" panose="020B0604030504040204" pitchFamily="50" charset="-128"/>
                <a:ea typeface="Meiryo UI" panose="020B0604030504040204" pitchFamily="50" charset="-128"/>
              </a:rPr>
              <a:t>年度中に希望する自治体・医療機関等において運用を開始する。医療機関等の間での電子カルテ情報の共有を進めるため、標準規格に準拠したクラウドベースの電子カルテ（標準型電子カルテ）について</a:t>
            </a:r>
            <a:r>
              <a:rPr kumimoji="1" lang="en-US" altLang="ja-JP" sz="1200">
                <a:solidFill>
                  <a:schemeClr val="tx1"/>
                </a:solidFill>
                <a:latin typeface="Meiryo UI" panose="020B0604030504040204" pitchFamily="50" charset="-128"/>
                <a:ea typeface="Meiryo UI" panose="020B0604030504040204" pitchFamily="50" charset="-128"/>
              </a:rPr>
              <a:t>2023</a:t>
            </a:r>
            <a:r>
              <a:rPr kumimoji="1" lang="ja-JP" altLang="en-US" sz="1200">
                <a:solidFill>
                  <a:schemeClr val="tx1"/>
                </a:solidFill>
                <a:latin typeface="Meiryo UI" panose="020B0604030504040204" pitchFamily="50" charset="-128"/>
                <a:ea typeface="Meiryo UI" panose="020B0604030504040204" pitchFamily="50" charset="-128"/>
              </a:rPr>
              <a:t>年度中に要件定義を行うとともに、</a:t>
            </a:r>
            <a:r>
              <a:rPr kumimoji="1" lang="en-US" altLang="ja-JP" sz="1200">
                <a:solidFill>
                  <a:schemeClr val="tx1"/>
                </a:solidFill>
                <a:latin typeface="Meiryo UI" panose="020B0604030504040204" pitchFamily="50" charset="-128"/>
                <a:ea typeface="Meiryo UI" panose="020B0604030504040204" pitchFamily="50" charset="-128"/>
              </a:rPr>
              <a:t>2024</a:t>
            </a:r>
            <a:r>
              <a:rPr kumimoji="1" lang="ja-JP" altLang="en-US" sz="1200">
                <a:solidFill>
                  <a:schemeClr val="tx1"/>
                </a:solidFill>
                <a:latin typeface="Meiryo UI" panose="020B0604030504040204" pitchFamily="50" charset="-128"/>
                <a:ea typeface="Meiryo UI" panose="020B0604030504040204" pitchFamily="50" charset="-128"/>
              </a:rPr>
              <a:t>年度中に開発に着手。</a:t>
            </a:r>
            <a:endParaRPr kumimoji="1" lang="en-US" altLang="ja-JP" sz="1200">
              <a:solidFill>
                <a:schemeClr val="tx1"/>
              </a:solidFill>
              <a:latin typeface="Meiryo UI" panose="020B0604030504040204" pitchFamily="50" charset="-128"/>
              <a:ea typeface="Meiryo UI" panose="020B0604030504040204" pitchFamily="50" charset="-128"/>
            </a:endParaRPr>
          </a:p>
          <a:p>
            <a:pPr marL="447675" lvl="1" indent="-285750">
              <a:spcBef>
                <a:spcPts val="600"/>
              </a:spcBef>
              <a:buFont typeface="+mj-lt"/>
              <a:buAutoNum type="alphaLcPeriod"/>
            </a:pPr>
            <a:r>
              <a:rPr kumimoji="1" lang="ja-JP" altLang="en-US" sz="1200">
                <a:solidFill>
                  <a:schemeClr val="tx1"/>
                </a:solidFill>
                <a:latin typeface="Meiryo UI" panose="020B0604030504040204" pitchFamily="50" charset="-128"/>
                <a:ea typeface="Meiryo UI" panose="020B0604030504040204" pitchFamily="50" charset="-128"/>
              </a:rPr>
              <a:t>教育：「データ駆動型の教育」を推進するため、教育データ連携に向けて必要な標準規格の実装支援と、スタディログ等の教育データの利活用に関する実証を</a:t>
            </a:r>
            <a:r>
              <a:rPr kumimoji="1" lang="en-US" altLang="ja-JP" sz="1200">
                <a:solidFill>
                  <a:schemeClr val="tx1"/>
                </a:solidFill>
                <a:latin typeface="Meiryo UI" panose="020B0604030504040204" pitchFamily="50" charset="-128"/>
                <a:ea typeface="Meiryo UI" panose="020B0604030504040204" pitchFamily="50" charset="-128"/>
              </a:rPr>
              <a:t>2023</a:t>
            </a:r>
            <a:r>
              <a:rPr kumimoji="1" lang="ja-JP" altLang="en-US" sz="1200">
                <a:solidFill>
                  <a:schemeClr val="tx1"/>
                </a:solidFill>
                <a:latin typeface="Meiryo UI" panose="020B0604030504040204" pitchFamily="50" charset="-128"/>
                <a:ea typeface="Meiryo UI" panose="020B0604030504040204" pitchFamily="50" charset="-128"/>
              </a:rPr>
              <a:t>年度中に実施。</a:t>
            </a:r>
            <a:endParaRPr kumimoji="1" lang="en-US" altLang="ja-JP" sz="1200">
              <a:solidFill>
                <a:schemeClr val="tx1"/>
              </a:solidFill>
              <a:latin typeface="Meiryo UI" panose="020B0604030504040204" pitchFamily="50" charset="-128"/>
              <a:ea typeface="Meiryo UI" panose="020B0604030504040204" pitchFamily="50" charset="-128"/>
            </a:endParaRPr>
          </a:p>
          <a:p>
            <a:pPr marL="447675" lvl="1" indent="-285750">
              <a:spcBef>
                <a:spcPts val="600"/>
              </a:spcBef>
              <a:buFont typeface="+mj-lt"/>
              <a:buAutoNum type="alphaLcPeriod"/>
            </a:pPr>
            <a:r>
              <a:rPr kumimoji="1" lang="ja-JP" altLang="en-US" sz="1200">
                <a:solidFill>
                  <a:schemeClr val="tx1"/>
                </a:solidFill>
                <a:latin typeface="Meiryo UI" panose="020B0604030504040204" pitchFamily="50" charset="-128"/>
                <a:ea typeface="Meiryo UI" panose="020B0604030504040204" pitchFamily="50" charset="-128"/>
              </a:rPr>
              <a:t>防災：防災アプリ等においてワンスオンリーを実現し、個々の住民等が災害時に的確な支援を受けられるようにするため、防災アーキテクチャを</a:t>
            </a:r>
            <a:r>
              <a:rPr kumimoji="1" lang="en-US" altLang="ja-JP" sz="1200">
                <a:solidFill>
                  <a:schemeClr val="tx1"/>
                </a:solidFill>
                <a:latin typeface="Meiryo UI" panose="020B0604030504040204" pitchFamily="50" charset="-128"/>
                <a:ea typeface="Meiryo UI" panose="020B0604030504040204" pitchFamily="50" charset="-128"/>
              </a:rPr>
              <a:t>2023</a:t>
            </a:r>
            <a:r>
              <a:rPr kumimoji="1" lang="ja-JP" altLang="en-US" sz="1200">
                <a:solidFill>
                  <a:schemeClr val="tx1"/>
                </a:solidFill>
                <a:latin typeface="Meiryo UI" panose="020B0604030504040204" pitchFamily="50" charset="-128"/>
                <a:ea typeface="Meiryo UI" panose="020B0604030504040204" pitchFamily="50" charset="-128"/>
              </a:rPr>
              <a:t>年度中に作成するとともに、</a:t>
            </a:r>
            <a:r>
              <a:rPr kumimoji="1" lang="en-US" altLang="ja-JP" sz="1200">
                <a:solidFill>
                  <a:schemeClr val="tx1"/>
                </a:solidFill>
                <a:latin typeface="Meiryo UI" panose="020B0604030504040204" pitchFamily="50" charset="-128"/>
                <a:ea typeface="Meiryo UI" panose="020B0604030504040204" pitchFamily="50" charset="-128"/>
              </a:rPr>
              <a:t>2024</a:t>
            </a:r>
            <a:r>
              <a:rPr kumimoji="1" lang="ja-JP" altLang="en-US" sz="1200">
                <a:solidFill>
                  <a:schemeClr val="tx1"/>
                </a:solidFill>
                <a:latin typeface="Meiryo UI" panose="020B0604030504040204" pitchFamily="50" charset="-128"/>
                <a:ea typeface="Meiryo UI" panose="020B0604030504040204" pitchFamily="50" charset="-128"/>
              </a:rPr>
              <a:t>年度にはデータ連携基盤の構築とその利活用に関する実証を実施する。また、関係省庁や自治体等との情報連携を実現する防災デジタルプラットフォームの中核を担う次期総合防災情報システムと、国民向けのデータ連携基盤の連携など、防災分野のデータ流通促進に向けた取組を行う。</a:t>
            </a:r>
          </a:p>
          <a:p>
            <a:pPr marL="447675" lvl="1" indent="-285750">
              <a:spcBef>
                <a:spcPts val="600"/>
              </a:spcBef>
              <a:buFont typeface="+mj-lt"/>
              <a:buAutoNum type="alphaLcPeriod"/>
            </a:pPr>
            <a:r>
              <a:rPr kumimoji="1" lang="ja-JP" altLang="en-US" sz="1200">
                <a:solidFill>
                  <a:schemeClr val="tx1"/>
                </a:solidFill>
                <a:latin typeface="Meiryo UI" panose="020B0604030504040204" pitchFamily="50" charset="-128"/>
                <a:ea typeface="Meiryo UI" panose="020B0604030504040204" pitchFamily="50" charset="-128"/>
              </a:rPr>
              <a:t>モビリティ：</a:t>
            </a:r>
            <a:r>
              <a:rPr kumimoji="1" lang="en-US" altLang="ja-JP" sz="1200">
                <a:solidFill>
                  <a:schemeClr val="tx1"/>
                </a:solidFill>
                <a:latin typeface="Meiryo UI" panose="020B0604030504040204" pitchFamily="50" charset="-128"/>
                <a:ea typeface="Meiryo UI" panose="020B0604030504040204" pitchFamily="50" charset="-128"/>
              </a:rPr>
              <a:t>2023</a:t>
            </a:r>
            <a:r>
              <a:rPr kumimoji="1" lang="ja-JP" altLang="en-US" sz="1200">
                <a:solidFill>
                  <a:schemeClr val="tx1"/>
                </a:solidFill>
                <a:latin typeface="Meiryo UI" panose="020B0604030504040204" pitchFamily="50" charset="-128"/>
                <a:ea typeface="Meiryo UI" panose="020B0604030504040204" pitchFamily="50" charset="-128"/>
              </a:rPr>
              <a:t>年度に「モビリティ・ロードマップ」の取りまとめを進めるとともに、データの共有や連携、利活用に向けたルールの整備等を検討。</a:t>
            </a:r>
          </a:p>
        </p:txBody>
      </p:sp>
      <p:cxnSp>
        <p:nvCxnSpPr>
          <p:cNvPr id="7" name="直線コネクタ 6">
            <a:extLst>
              <a:ext uri="{FF2B5EF4-FFF2-40B4-BE49-F238E27FC236}">
                <a16:creationId xmlns:a16="http://schemas.microsoft.com/office/drawing/2014/main" id="{9B5EBB1E-415B-CA89-2E6F-190F5C0AA8E6}"/>
              </a:ext>
            </a:extLst>
          </p:cNvPr>
          <p:cNvCxnSpPr>
            <a:cxnSpLocks/>
          </p:cNvCxnSpPr>
          <p:nvPr/>
        </p:nvCxnSpPr>
        <p:spPr>
          <a:xfrm>
            <a:off x="316280" y="2478958"/>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E0AB9B8-5F0C-A889-C56C-5B4420DF88DC}"/>
              </a:ext>
            </a:extLst>
          </p:cNvPr>
          <p:cNvSpPr txBox="1"/>
          <p:nvPr/>
        </p:nvSpPr>
        <p:spPr>
          <a:xfrm flipH="1">
            <a:off x="1994123" y="2319510"/>
            <a:ext cx="2307181" cy="338554"/>
          </a:xfrm>
          <a:prstGeom prst="rect">
            <a:avLst/>
          </a:prstGeom>
          <a:solidFill>
            <a:schemeClr val="bg1"/>
          </a:solid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具体的なアクション</a:t>
            </a:r>
          </a:p>
        </p:txBody>
      </p:sp>
      <p:sp>
        <p:nvSpPr>
          <p:cNvPr id="11" name="タイトル 2">
            <a:extLst>
              <a:ext uri="{FF2B5EF4-FFF2-40B4-BE49-F238E27FC236}">
                <a16:creationId xmlns:a16="http://schemas.microsoft.com/office/drawing/2014/main" id="{A2CE14BA-AFC7-69AF-5CCA-867F1A403575}"/>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（２） 整備したデータを安心して活用・連携できるツール・仕組みを整備する</a:t>
            </a:r>
            <a:br>
              <a:rPr lang="ja-JP" altLang="en-US" sz="2400">
                <a:latin typeface="Meiryo UI" panose="020B0604030504040204" pitchFamily="50" charset="-128"/>
                <a:ea typeface="Meiryo UI" panose="020B0604030504040204" pitchFamily="50" charset="-128"/>
              </a:rPr>
            </a:br>
            <a:r>
              <a:rPr lang="ja-JP" altLang="en-US" sz="2400">
                <a:latin typeface="Meiryo UI" panose="020B0604030504040204" pitchFamily="50" charset="-128"/>
                <a:ea typeface="Meiryo UI" panose="020B0604030504040204" pitchFamily="50" charset="-128"/>
              </a:rPr>
              <a:t>①公共・準公共分野におけるデータ連携の推進</a:t>
            </a:r>
          </a:p>
        </p:txBody>
      </p:sp>
      <p:sp>
        <p:nvSpPr>
          <p:cNvPr id="2" name="正方形/長方形 1">
            <a:extLst>
              <a:ext uri="{FF2B5EF4-FFF2-40B4-BE49-F238E27FC236}">
                <a16:creationId xmlns:a16="http://schemas.microsoft.com/office/drawing/2014/main" id="{7FEF796D-1570-516F-BFFB-02624C87955C}"/>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3" name="正方形/長方形 2">
            <a:extLst>
              <a:ext uri="{FF2B5EF4-FFF2-40B4-BE49-F238E27FC236}">
                <a16:creationId xmlns:a16="http://schemas.microsoft.com/office/drawing/2014/main" id="{DF067B17-3F04-641F-6433-3AFDCD0C74B7}"/>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背景</a:t>
            </a:r>
          </a:p>
        </p:txBody>
      </p:sp>
      <p:sp>
        <p:nvSpPr>
          <p:cNvPr id="6" name="正方形/長方形 5">
            <a:extLst>
              <a:ext uri="{FF2B5EF4-FFF2-40B4-BE49-F238E27FC236}">
                <a16:creationId xmlns:a16="http://schemas.microsoft.com/office/drawing/2014/main" id="{EBBF6530-3755-E4BA-31F3-CEBF119DBAFC}"/>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12" name="正方形/長方形 11">
            <a:extLst>
              <a:ext uri="{FF2B5EF4-FFF2-40B4-BE49-F238E27FC236}">
                <a16:creationId xmlns:a16="http://schemas.microsoft.com/office/drawing/2014/main" id="{74BA8FF8-3547-3097-5204-769E364BB95E}"/>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アクション</a:t>
            </a:r>
          </a:p>
        </p:txBody>
      </p:sp>
      <p:sp>
        <p:nvSpPr>
          <p:cNvPr id="13" name="正方形/長方形 12">
            <a:extLst>
              <a:ext uri="{FF2B5EF4-FFF2-40B4-BE49-F238E27FC236}">
                <a16:creationId xmlns:a16="http://schemas.microsoft.com/office/drawing/2014/main" id="{7C448EB2-A5D1-4430-9177-4624BDA08DF4}"/>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pic>
        <p:nvPicPr>
          <p:cNvPr id="10" name="図 9">
            <a:extLst>
              <a:ext uri="{FF2B5EF4-FFF2-40B4-BE49-F238E27FC236}">
                <a16:creationId xmlns:a16="http://schemas.microsoft.com/office/drawing/2014/main" id="{FD54E87B-C7E9-0E3C-59C2-DA0B3A27A93F}"/>
              </a:ext>
            </a:extLst>
          </p:cNvPr>
          <p:cNvPicPr>
            <a:picLocks noChangeAspect="1"/>
          </p:cNvPicPr>
          <p:nvPr/>
        </p:nvPicPr>
        <p:blipFill>
          <a:blip r:embed="rId3"/>
          <a:stretch>
            <a:fillRect/>
          </a:stretch>
        </p:blipFill>
        <p:spPr>
          <a:xfrm>
            <a:off x="7079257" y="2663453"/>
            <a:ext cx="4610559" cy="2077420"/>
          </a:xfrm>
          <a:prstGeom prst="rect">
            <a:avLst/>
          </a:prstGeom>
        </p:spPr>
      </p:pic>
      <p:sp>
        <p:nvSpPr>
          <p:cNvPr id="14" name="テキスト ボックス 13">
            <a:extLst>
              <a:ext uri="{FF2B5EF4-FFF2-40B4-BE49-F238E27FC236}">
                <a16:creationId xmlns:a16="http://schemas.microsoft.com/office/drawing/2014/main" id="{97C9BEE7-7937-1291-DAFE-7018A74C1568}"/>
              </a:ext>
            </a:extLst>
          </p:cNvPr>
          <p:cNvSpPr txBox="1"/>
          <p:nvPr/>
        </p:nvSpPr>
        <p:spPr>
          <a:xfrm>
            <a:off x="6228171" y="2478958"/>
            <a:ext cx="2244052" cy="430887"/>
          </a:xfrm>
          <a:prstGeom prst="rect">
            <a:avLst/>
          </a:prstGeom>
          <a:noFill/>
        </p:spPr>
        <p:txBody>
          <a:bodyPr wrap="square">
            <a:spAutoFit/>
          </a:bodyPr>
          <a:lstStyle/>
          <a:p>
            <a:r>
              <a:rPr lang="ja-JP" altLang="en-US" sz="1100">
                <a:latin typeface="Meiryo UI" panose="020B0604030504040204" pitchFamily="50" charset="-128"/>
                <a:ea typeface="Meiryo UI" panose="020B0604030504040204" pitchFamily="50" charset="-128"/>
              </a:rPr>
              <a:t>データ連携基盤の具体例</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 a.</a:t>
            </a:r>
            <a:r>
              <a:rPr lang="ja-JP" altLang="en-US" sz="1100">
                <a:latin typeface="Meiryo UI" panose="020B0604030504040204" pitchFamily="50" charset="-128"/>
                <a:ea typeface="Meiryo UI" panose="020B0604030504040204" pitchFamily="50" charset="-128"/>
              </a:rPr>
              <a:t>　医療</a:t>
            </a:r>
            <a:endParaRPr lang="en-US" altLang="ja-JP" sz="11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4FBAA5D-EFE6-3EE8-B319-F16C88298070}"/>
              </a:ext>
            </a:extLst>
          </p:cNvPr>
          <p:cNvSpPr txBox="1"/>
          <p:nvPr/>
        </p:nvSpPr>
        <p:spPr>
          <a:xfrm>
            <a:off x="8338778" y="6605969"/>
            <a:ext cx="3351038" cy="184666"/>
          </a:xfrm>
          <a:prstGeom prst="rect">
            <a:avLst/>
          </a:prstGeom>
          <a:noFill/>
        </p:spPr>
        <p:txBody>
          <a:bodyPr wrap="square" rtlCol="0">
            <a:spAutoFit/>
          </a:bodyPr>
          <a:lstStyle/>
          <a:p>
            <a:r>
              <a:rPr lang="en-US" altLang="ja-JP" sz="600" b="1">
                <a:solidFill>
                  <a:prstClr val="black"/>
                </a:solidFill>
                <a:latin typeface="Meiryo UI" panose="020B0604030504040204" pitchFamily="50" charset="-128"/>
                <a:ea typeface="Meiryo UI" panose="020B0604030504040204" pitchFamily="50" charset="-128"/>
              </a:rPr>
              <a:t>※</a:t>
            </a:r>
            <a:r>
              <a:rPr lang="ja-JP" altLang="en-US" sz="600" b="1">
                <a:solidFill>
                  <a:prstClr val="black"/>
                </a:solidFill>
                <a:latin typeface="Meiryo UI" panose="020B0604030504040204" pitchFamily="50" charset="-128"/>
                <a:ea typeface="Meiryo UI" panose="020B0604030504040204" pitchFamily="50" charset="-128"/>
              </a:rPr>
              <a:t>現時点のイメージを整理したものであり、今後の調査、関係者との調整等により変更するものである。</a:t>
            </a:r>
          </a:p>
        </p:txBody>
      </p:sp>
      <p:pic>
        <p:nvPicPr>
          <p:cNvPr id="17" name="図 16">
            <a:extLst>
              <a:ext uri="{FF2B5EF4-FFF2-40B4-BE49-F238E27FC236}">
                <a16:creationId xmlns:a16="http://schemas.microsoft.com/office/drawing/2014/main" id="{A718701E-1707-DFB3-91D8-F8708C59BD9F}"/>
              </a:ext>
            </a:extLst>
          </p:cNvPr>
          <p:cNvPicPr>
            <a:picLocks noChangeAspect="1"/>
          </p:cNvPicPr>
          <p:nvPr/>
        </p:nvPicPr>
        <p:blipFill>
          <a:blip r:embed="rId4"/>
          <a:stretch>
            <a:fillRect/>
          </a:stretch>
        </p:blipFill>
        <p:spPr>
          <a:xfrm>
            <a:off x="7079257" y="4838659"/>
            <a:ext cx="4775972" cy="1722854"/>
          </a:xfrm>
          <a:prstGeom prst="rect">
            <a:avLst/>
          </a:prstGeom>
        </p:spPr>
      </p:pic>
      <p:sp>
        <p:nvSpPr>
          <p:cNvPr id="18" name="テキスト ボックス 17">
            <a:extLst>
              <a:ext uri="{FF2B5EF4-FFF2-40B4-BE49-F238E27FC236}">
                <a16:creationId xmlns:a16="http://schemas.microsoft.com/office/drawing/2014/main" id="{5617E580-9379-3BA5-DA38-EDF6EE7A9B45}"/>
              </a:ext>
            </a:extLst>
          </p:cNvPr>
          <p:cNvSpPr txBox="1"/>
          <p:nvPr/>
        </p:nvSpPr>
        <p:spPr>
          <a:xfrm>
            <a:off x="6228171" y="4707854"/>
            <a:ext cx="2244052" cy="261610"/>
          </a:xfrm>
          <a:prstGeom prst="rect">
            <a:avLst/>
          </a:prstGeom>
          <a:noFill/>
        </p:spPr>
        <p:txBody>
          <a:bodyPr wrap="square">
            <a:spAutoFit/>
          </a:bodyPr>
          <a:lstStyle/>
          <a:p>
            <a:r>
              <a:rPr lang="ja-JP" altLang="en-US" sz="1100">
                <a:latin typeface="Meiryo UI" panose="020B0604030504040204" pitchFamily="50" charset="-128"/>
                <a:ea typeface="Meiryo UI" panose="020B0604030504040204" pitchFamily="50" charset="-128"/>
              </a:rPr>
              <a:t>　</a:t>
            </a:r>
            <a:r>
              <a:rPr lang="en-US" altLang="ja-JP" sz="1100">
                <a:latin typeface="Meiryo UI" panose="020B0604030504040204" pitchFamily="50" charset="-128"/>
                <a:ea typeface="Meiryo UI" panose="020B0604030504040204" pitchFamily="50" charset="-128"/>
              </a:rPr>
              <a:t> c.</a:t>
            </a:r>
            <a:r>
              <a:rPr lang="ja-JP" altLang="en-US" sz="1100">
                <a:latin typeface="Meiryo UI" panose="020B0604030504040204" pitchFamily="50" charset="-128"/>
                <a:ea typeface="Meiryo UI" panose="020B0604030504040204" pitchFamily="50" charset="-128"/>
              </a:rPr>
              <a:t>　防災</a:t>
            </a:r>
          </a:p>
        </p:txBody>
      </p:sp>
    </p:spTree>
    <p:extLst>
      <p:ext uri="{BB962C8B-B14F-4D97-AF65-F5344CB8AC3E}">
        <p14:creationId xmlns:p14="http://schemas.microsoft.com/office/powerpoint/2010/main" val="333095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DF84019-E0E1-B38F-F9BA-22C59DE73CB9}"/>
              </a:ext>
            </a:extLst>
          </p:cNvPr>
          <p:cNvSpPr/>
          <p:nvPr/>
        </p:nvSpPr>
        <p:spPr>
          <a:xfrm>
            <a:off x="331596" y="1095529"/>
            <a:ext cx="11528809" cy="1106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欧州では、データスペースに共通するドキュメント・ツール等の整備が進められている。データスペースでは、データの提供元がデータの権利を保持し続け、提供先や提供期間などを決定することができる。その際、データを受け渡す相手やデータの信頼性を確認する必要があることから、利用者の認証・認可等を通じてトラストを確保する仕組みの構築が重要。</a:t>
            </a:r>
          </a:p>
          <a:p>
            <a:pPr marL="285750" indent="-285750">
              <a:spcBef>
                <a:spcPts val="600"/>
              </a:spcBef>
              <a:buFont typeface="Wingdings" panose="05000000000000000000" pitchFamily="2" charset="2"/>
              <a:buChar char="p"/>
            </a:pPr>
            <a:r>
              <a:rPr kumimoji="1" lang="ja-JP" altLang="en-US" sz="1600">
                <a:solidFill>
                  <a:schemeClr val="tx1"/>
                </a:solidFill>
                <a:latin typeface="Meiryo UI" panose="020B0604030504040204" pitchFamily="50" charset="-128"/>
                <a:ea typeface="Meiryo UI" panose="020B0604030504040204" pitchFamily="50" charset="-128"/>
              </a:rPr>
              <a:t>我が国としても欧州の取組も踏まえて、データ連携に向けた検討を進めていく必要がある。</a:t>
            </a:r>
          </a:p>
        </p:txBody>
      </p:sp>
      <p:sp>
        <p:nvSpPr>
          <p:cNvPr id="10" name="正方形/長方形 9">
            <a:extLst>
              <a:ext uri="{FF2B5EF4-FFF2-40B4-BE49-F238E27FC236}">
                <a16:creationId xmlns:a16="http://schemas.microsoft.com/office/drawing/2014/main" id="{A0BEB361-3EFC-FC61-063C-ACE14A514BC9}"/>
              </a:ext>
            </a:extLst>
          </p:cNvPr>
          <p:cNvSpPr/>
          <p:nvPr/>
        </p:nvSpPr>
        <p:spPr>
          <a:xfrm>
            <a:off x="331597" y="2618797"/>
            <a:ext cx="5647551" cy="3469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mj-lt"/>
              <a:buAutoNum type="romanLcPeriod"/>
            </a:pPr>
            <a:r>
              <a:rPr lang="ja-JP" altLang="en-US" sz="1400">
                <a:solidFill>
                  <a:schemeClr val="tx1"/>
                </a:solidFill>
                <a:latin typeface="Meiryo UI"/>
                <a:ea typeface="Meiryo UI"/>
              </a:rPr>
              <a:t>トラストを確保した</a:t>
            </a:r>
            <a:r>
              <a:rPr kumimoji="1" lang="ja-JP" altLang="en-US" sz="1400">
                <a:solidFill>
                  <a:schemeClr val="tx1"/>
                </a:solidFill>
                <a:latin typeface="Meiryo UI"/>
                <a:ea typeface="Meiryo UI"/>
              </a:rPr>
              <a:t>データ連携に向け、</a:t>
            </a:r>
            <a:r>
              <a:rPr lang="ja-JP" altLang="en-US" sz="1400">
                <a:solidFill>
                  <a:schemeClr val="tx1"/>
                </a:solidFill>
                <a:latin typeface="Meiryo UI"/>
                <a:ea typeface="Meiryo UI"/>
              </a:rPr>
              <a:t>具体的な</a:t>
            </a:r>
            <a:r>
              <a:rPr kumimoji="1" lang="ja-JP" altLang="en-US" sz="1400">
                <a:solidFill>
                  <a:schemeClr val="tx1"/>
                </a:solidFill>
                <a:latin typeface="Meiryo UI"/>
                <a:ea typeface="Meiryo UI"/>
              </a:rPr>
              <a:t>プロジェクトとして、蓄電池サプライチェーン及び鉄鋼のサプライチェーンに係るデータスペースの構築に向けた実証を進める。その中で、</a:t>
            </a:r>
            <a:r>
              <a:rPr kumimoji="1" lang="en-US" altLang="ja-JP" sz="1400">
                <a:solidFill>
                  <a:schemeClr val="tx1"/>
                </a:solidFill>
                <a:latin typeface="Meiryo UI"/>
                <a:ea typeface="Meiryo UI"/>
              </a:rPr>
              <a:t>ⅱ</a:t>
            </a:r>
            <a:r>
              <a:rPr kumimoji="1" lang="ja-JP" altLang="en-US" sz="1400">
                <a:solidFill>
                  <a:schemeClr val="tx1"/>
                </a:solidFill>
                <a:latin typeface="Meiryo UI"/>
                <a:ea typeface="Meiryo UI"/>
              </a:rPr>
              <a:t>の横断的なツール群の整備等も念頭に置きながら、コネクタ（データスペース間でデータ連携を行う仕組み）等の検討を進める。</a:t>
            </a:r>
          </a:p>
          <a:p>
            <a:pPr marL="285750" indent="-285750">
              <a:spcBef>
                <a:spcPts val="600"/>
              </a:spcBef>
              <a:buFont typeface="+mj-lt"/>
              <a:buAutoNum type="romanLcPeriod"/>
            </a:pPr>
            <a:r>
              <a:rPr kumimoji="1" lang="ja-JP" altLang="en-US" sz="1400">
                <a:solidFill>
                  <a:schemeClr val="tx1"/>
                </a:solidFill>
                <a:latin typeface="Meiryo UI"/>
                <a:ea typeface="Meiryo UI"/>
              </a:rPr>
              <a:t>将来的なデータスペース間での互換性確保の観点から、欧州の</a:t>
            </a:r>
            <a:r>
              <a:rPr kumimoji="1" lang="en-US" altLang="ja-JP" sz="1400">
                <a:solidFill>
                  <a:schemeClr val="tx1"/>
                </a:solidFill>
                <a:latin typeface="Meiryo UI"/>
                <a:ea typeface="Meiryo UI"/>
              </a:rPr>
              <a:t>GAIA-X</a:t>
            </a:r>
            <a:r>
              <a:rPr kumimoji="1" lang="ja-JP" altLang="en-US" sz="1400">
                <a:solidFill>
                  <a:schemeClr val="tx1"/>
                </a:solidFill>
                <a:latin typeface="Meiryo UI"/>
                <a:ea typeface="Meiryo UI"/>
              </a:rPr>
              <a:t>も参考にしながら、</a:t>
            </a:r>
            <a:r>
              <a:rPr kumimoji="1" lang="en-US" altLang="ja-JP" sz="1400">
                <a:solidFill>
                  <a:schemeClr val="tx1"/>
                </a:solidFill>
                <a:latin typeface="Meiryo UI"/>
                <a:ea typeface="Meiryo UI"/>
              </a:rPr>
              <a:t>ⅰ</a:t>
            </a:r>
            <a:r>
              <a:rPr kumimoji="1" lang="ja-JP" altLang="en-US" sz="1400">
                <a:solidFill>
                  <a:schemeClr val="tx1"/>
                </a:solidFill>
                <a:latin typeface="Meiryo UI"/>
                <a:ea typeface="Meiryo UI"/>
              </a:rPr>
              <a:t>の先行プロジェクトにおける実証と並行して、データスペースを構築する上での共通的なドキュメント・ツールの整備を進める。</a:t>
            </a:r>
            <a:endParaRPr lang="ja-JP" altLang="en-US" sz="1400">
              <a:solidFill>
                <a:schemeClr val="tx1"/>
              </a:solidFill>
              <a:latin typeface="Meiryo UI"/>
              <a:ea typeface="Meiryo UI"/>
            </a:endParaRPr>
          </a:p>
          <a:p>
            <a:pPr marL="285750" indent="-285750">
              <a:spcBef>
                <a:spcPts val="600"/>
              </a:spcBef>
              <a:buFont typeface="+mj-lt"/>
              <a:buAutoNum type="romanLcPeriod"/>
            </a:pPr>
            <a:r>
              <a:rPr kumimoji="1" lang="ja-JP" altLang="en-US" sz="1400">
                <a:solidFill>
                  <a:schemeClr val="tx1"/>
                </a:solidFill>
                <a:latin typeface="Meiryo UI"/>
                <a:ea typeface="Meiryo UI"/>
              </a:rPr>
              <a:t>中長期的に、他分野でのデータスペース構築に向けた検討を進める。その際、個別のデータスペースについては、</a:t>
            </a:r>
            <a:r>
              <a:rPr kumimoji="1" lang="en-US" altLang="ja-JP" sz="1400">
                <a:solidFill>
                  <a:schemeClr val="tx1"/>
                </a:solidFill>
                <a:latin typeface="Meiryo UI"/>
                <a:ea typeface="Meiryo UI"/>
              </a:rPr>
              <a:t>ⅱ</a:t>
            </a:r>
            <a:r>
              <a:rPr kumimoji="1" lang="ja-JP" altLang="en-US" sz="1400">
                <a:solidFill>
                  <a:schemeClr val="tx1"/>
                </a:solidFill>
                <a:latin typeface="Meiryo UI"/>
                <a:ea typeface="Meiryo UI"/>
              </a:rPr>
              <a:t>で整備したドキュメント・ツールに準拠したものとし、データスペース間での互換性を確保することを目指す。</a:t>
            </a:r>
            <a:endParaRPr kumimoji="1" lang="en-US" altLang="ja-JP" sz="1400">
              <a:solidFill>
                <a:schemeClr val="tx1"/>
              </a:solidFill>
              <a:latin typeface="Meiryo UI"/>
              <a:ea typeface="Meiryo UI"/>
            </a:endParaRPr>
          </a:p>
        </p:txBody>
      </p:sp>
      <p:pic>
        <p:nvPicPr>
          <p:cNvPr id="1026" name="Picture 2">
            <a:extLst>
              <a:ext uri="{FF2B5EF4-FFF2-40B4-BE49-F238E27FC236}">
                <a16:creationId xmlns:a16="http://schemas.microsoft.com/office/drawing/2014/main" id="{E2F2FEE6-7B62-B28B-C4CA-04D8B1529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075" y="2906615"/>
            <a:ext cx="5581328" cy="23840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F467BF3-179C-E918-4913-E58EACCE49E0}"/>
              </a:ext>
            </a:extLst>
          </p:cNvPr>
          <p:cNvSpPr txBox="1"/>
          <p:nvPr/>
        </p:nvSpPr>
        <p:spPr>
          <a:xfrm>
            <a:off x="6602408" y="6347324"/>
            <a:ext cx="4751392" cy="246221"/>
          </a:xfrm>
          <a:prstGeom prst="rect">
            <a:avLst/>
          </a:prstGeom>
          <a:noFill/>
        </p:spPr>
        <p:txBody>
          <a:bodyPr wrap="square">
            <a:spAutoFit/>
          </a:bodyPr>
          <a:lstStyle/>
          <a:p>
            <a:pPr algn="r"/>
            <a:r>
              <a:rPr lang="ja-JP" altLang="en-US" sz="1000" i="0">
                <a:solidFill>
                  <a:srgbClr val="1A1A1C"/>
                </a:solidFill>
                <a:effectLst/>
                <a:latin typeface="Meiryo UI" panose="020B0604030504040204" pitchFamily="50" charset="-128"/>
                <a:ea typeface="Meiryo UI" panose="020B0604030504040204" pitchFamily="50" charset="-128"/>
              </a:rPr>
              <a:t>出所：独立行政法人情報処理推進機構（</a:t>
            </a:r>
            <a:r>
              <a:rPr lang="en-US" altLang="ja-JP" sz="1000" i="0">
                <a:solidFill>
                  <a:srgbClr val="1A1A1C"/>
                </a:solidFill>
                <a:effectLst/>
                <a:latin typeface="Meiryo UI" panose="020B0604030504040204" pitchFamily="50" charset="-128"/>
                <a:ea typeface="Meiryo UI" panose="020B0604030504040204" pitchFamily="50" charset="-128"/>
              </a:rPr>
              <a:t>2023</a:t>
            </a:r>
            <a:r>
              <a:rPr lang="ja-JP" altLang="en-US" sz="1000" i="0">
                <a:solidFill>
                  <a:srgbClr val="1A1A1C"/>
                </a:solidFill>
                <a:effectLst/>
                <a:latin typeface="Meiryo UI" panose="020B0604030504040204" pitchFamily="50" charset="-128"/>
                <a:ea typeface="Meiryo UI" panose="020B0604030504040204" pitchFamily="50" charset="-128"/>
              </a:rPr>
              <a:t>）「データスペース入門」より抜粋</a:t>
            </a:r>
          </a:p>
        </p:txBody>
      </p:sp>
      <p:sp>
        <p:nvSpPr>
          <p:cNvPr id="2" name="タイトル 2">
            <a:extLst>
              <a:ext uri="{FF2B5EF4-FFF2-40B4-BE49-F238E27FC236}">
                <a16:creationId xmlns:a16="http://schemas.microsoft.com/office/drawing/2014/main" id="{3BC00966-4DE8-B85C-191C-79D4D05B2C0D}"/>
              </a:ext>
            </a:extLst>
          </p:cNvPr>
          <p:cNvSpPr txBox="1">
            <a:spLocks/>
          </p:cNvSpPr>
          <p:nvPr/>
        </p:nvSpPr>
        <p:spPr>
          <a:xfrm>
            <a:off x="158992" y="264455"/>
            <a:ext cx="10515600" cy="757130"/>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sz="2400">
                <a:latin typeface="Meiryo UI" panose="020B0604030504040204" pitchFamily="50" charset="-128"/>
                <a:ea typeface="Meiryo UI" panose="020B0604030504040204" pitchFamily="50" charset="-128"/>
              </a:rPr>
              <a:t>（２） 整備したデータを安心して活用・連携できるツール・仕組みを整備する</a:t>
            </a:r>
            <a:br>
              <a:rPr lang="ja-JP" altLang="en-US" sz="2400">
                <a:latin typeface="Meiryo UI" panose="020B0604030504040204" pitchFamily="50" charset="-128"/>
                <a:ea typeface="Meiryo UI" panose="020B0604030504040204" pitchFamily="50" charset="-128"/>
              </a:rPr>
            </a:br>
            <a:r>
              <a:rPr lang="ja-JP" altLang="en-US" sz="2400">
                <a:latin typeface="Meiryo UI" panose="020B0604030504040204" pitchFamily="50" charset="-128"/>
                <a:ea typeface="Meiryo UI" panose="020B0604030504040204" pitchFamily="50" charset="-128"/>
              </a:rPr>
              <a:t>②産業分野におけるデータ連携に向けた検討</a:t>
            </a:r>
          </a:p>
        </p:txBody>
      </p:sp>
      <p:cxnSp>
        <p:nvCxnSpPr>
          <p:cNvPr id="7" name="直線コネクタ 6">
            <a:extLst>
              <a:ext uri="{FF2B5EF4-FFF2-40B4-BE49-F238E27FC236}">
                <a16:creationId xmlns:a16="http://schemas.microsoft.com/office/drawing/2014/main" id="{841F5083-E79F-A8DC-8068-55DBEA44FA44}"/>
              </a:ext>
            </a:extLst>
          </p:cNvPr>
          <p:cNvCxnSpPr>
            <a:cxnSpLocks/>
          </p:cNvCxnSpPr>
          <p:nvPr/>
        </p:nvCxnSpPr>
        <p:spPr>
          <a:xfrm>
            <a:off x="316280" y="2478958"/>
            <a:ext cx="564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F036046-48C3-0D7B-4181-82A5741FBD5D}"/>
              </a:ext>
            </a:extLst>
          </p:cNvPr>
          <p:cNvSpPr txBox="1"/>
          <p:nvPr/>
        </p:nvSpPr>
        <p:spPr>
          <a:xfrm flipH="1">
            <a:off x="1994123" y="2319510"/>
            <a:ext cx="2307181" cy="338554"/>
          </a:xfrm>
          <a:prstGeom prst="rect">
            <a:avLst/>
          </a:prstGeom>
          <a:solidFill>
            <a:schemeClr val="bg1"/>
          </a:solid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具体的なアクション</a:t>
            </a:r>
          </a:p>
        </p:txBody>
      </p:sp>
      <p:sp>
        <p:nvSpPr>
          <p:cNvPr id="3" name="正方形/長方形 2">
            <a:extLst>
              <a:ext uri="{FF2B5EF4-FFF2-40B4-BE49-F238E27FC236}">
                <a16:creationId xmlns:a16="http://schemas.microsoft.com/office/drawing/2014/main" id="{F7FF9DD8-C8A0-0DD3-A9FC-F04498B2D744}"/>
              </a:ext>
            </a:extLst>
          </p:cNvPr>
          <p:cNvSpPr/>
          <p:nvPr/>
        </p:nvSpPr>
        <p:spPr>
          <a:xfrm>
            <a:off x="8824290"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Meiryo UI" panose="020B0604030504040204" pitchFamily="50" charset="-128"/>
                <a:ea typeface="Meiryo UI" panose="020B0604030504040204" pitchFamily="50" charset="-128"/>
              </a:rPr>
              <a:t>意義</a:t>
            </a:r>
          </a:p>
        </p:txBody>
      </p:sp>
      <p:sp>
        <p:nvSpPr>
          <p:cNvPr id="4" name="正方形/長方形 3">
            <a:extLst>
              <a:ext uri="{FF2B5EF4-FFF2-40B4-BE49-F238E27FC236}">
                <a16:creationId xmlns:a16="http://schemas.microsoft.com/office/drawing/2014/main" id="{DD749F13-2C1E-7FC2-E4BF-D0B5B671E475}"/>
              </a:ext>
            </a:extLst>
          </p:cNvPr>
          <p:cNvSpPr/>
          <p:nvPr/>
        </p:nvSpPr>
        <p:spPr>
          <a:xfrm>
            <a:off x="9497832"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背景</a:t>
            </a:r>
          </a:p>
        </p:txBody>
      </p:sp>
      <p:sp>
        <p:nvSpPr>
          <p:cNvPr id="5" name="正方形/長方形 4">
            <a:extLst>
              <a:ext uri="{FF2B5EF4-FFF2-40B4-BE49-F238E27FC236}">
                <a16:creationId xmlns:a16="http://schemas.microsoft.com/office/drawing/2014/main" id="{7B85B54A-52D5-773C-2F80-11CFB23FFE69}"/>
              </a:ext>
            </a:extLst>
          </p:cNvPr>
          <p:cNvSpPr/>
          <p:nvPr/>
        </p:nvSpPr>
        <p:spPr>
          <a:xfrm>
            <a:off x="10171374"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全体像</a:t>
            </a:r>
          </a:p>
        </p:txBody>
      </p:sp>
      <p:sp>
        <p:nvSpPr>
          <p:cNvPr id="11" name="正方形/長方形 10">
            <a:extLst>
              <a:ext uri="{FF2B5EF4-FFF2-40B4-BE49-F238E27FC236}">
                <a16:creationId xmlns:a16="http://schemas.microsoft.com/office/drawing/2014/main" id="{D91B9287-8648-DF75-CBA0-7CBAACACE727}"/>
              </a:ext>
            </a:extLst>
          </p:cNvPr>
          <p:cNvSpPr/>
          <p:nvPr/>
        </p:nvSpPr>
        <p:spPr>
          <a:xfrm>
            <a:off x="10844916" y="0"/>
            <a:ext cx="673542" cy="18288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アクション</a:t>
            </a:r>
          </a:p>
        </p:txBody>
      </p:sp>
      <p:sp>
        <p:nvSpPr>
          <p:cNvPr id="12" name="正方形/長方形 11">
            <a:extLst>
              <a:ext uri="{FF2B5EF4-FFF2-40B4-BE49-F238E27FC236}">
                <a16:creationId xmlns:a16="http://schemas.microsoft.com/office/drawing/2014/main" id="{69EF06E5-2FAF-E029-893F-A8B76B5A255A}"/>
              </a:ext>
            </a:extLst>
          </p:cNvPr>
          <p:cNvSpPr/>
          <p:nvPr/>
        </p:nvSpPr>
        <p:spPr>
          <a:xfrm>
            <a:off x="11518458" y="0"/>
            <a:ext cx="673542" cy="182880"/>
          </a:xfrm>
          <a:prstGeom prst="rect">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工程表</a:t>
            </a:r>
          </a:p>
        </p:txBody>
      </p:sp>
    </p:spTree>
    <p:extLst>
      <p:ext uri="{BB962C8B-B14F-4D97-AF65-F5344CB8AC3E}">
        <p14:creationId xmlns:p14="http://schemas.microsoft.com/office/powerpoint/2010/main" val="20741547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30E2F3A16F92B4AB9E792CF74957C4D" ma:contentTypeVersion="14" ma:contentTypeDescription="新しいドキュメントを作成します。" ma:contentTypeScope="" ma:versionID="f89a71fa2f28d86cf6c115771ee3bad3">
  <xsd:schema xmlns:xsd="http://www.w3.org/2001/XMLSchema" xmlns:xs="http://www.w3.org/2001/XMLSchema" xmlns:p="http://schemas.microsoft.com/office/2006/metadata/properties" xmlns:ns2="01154edc-d128-4cc9-8ba8-0a52feda84e1" xmlns:ns3="ed9888db-c08f-4880-8c8f-9300fabbe8b3" targetNamespace="http://schemas.microsoft.com/office/2006/metadata/properties" ma:root="true" ma:fieldsID="3a3390c3abcfd13db636efa8ac4e55b3" ns2:_="" ns3:_="">
    <xsd:import namespace="01154edc-d128-4cc9-8ba8-0a52feda84e1"/>
    <xsd:import namespace="ed9888db-c08f-4880-8c8f-9300fabbe8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54edc-d128-4cc9-8ba8-0a52feda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9888db-c08f-4880-8c8f-9300fabbe8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1d3383e-2f59-4ab9-837f-b7921ffc7fe5}" ma:internalName="TaxCatchAll" ma:showField="CatchAllData" ma:web="ed9888db-c08f-4880-8c8f-9300fabbe8b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154edc-d128-4cc9-8ba8-0a52feda84e1">
      <Terms xmlns="http://schemas.microsoft.com/office/infopath/2007/PartnerControls"/>
    </lcf76f155ced4ddcb4097134ff3c332f>
    <TaxCatchAll xmlns="ed9888db-c08f-4880-8c8f-9300fabbe8b3" xsi:nil="true"/>
  </documentManagement>
</p:properties>
</file>

<file path=customXml/itemProps1.xml><?xml version="1.0" encoding="utf-8"?>
<ds:datastoreItem xmlns:ds="http://schemas.openxmlformats.org/officeDocument/2006/customXml" ds:itemID="{EB8B5EF7-75AE-4742-A5CB-5D44141CA951}"/>
</file>

<file path=customXml/itemProps2.xml><?xml version="1.0" encoding="utf-8"?>
<ds:datastoreItem xmlns:ds="http://schemas.openxmlformats.org/officeDocument/2006/customXml" ds:itemID="{8D0C0EDD-BDCE-4832-93B2-3CB04584908B}">
  <ds:schemaRefs>
    <ds:schemaRef ds:uri="http://schemas.microsoft.com/sharepoint/v3/contenttype/forms"/>
  </ds:schemaRefs>
</ds:datastoreItem>
</file>

<file path=customXml/itemProps3.xml><?xml version="1.0" encoding="utf-8"?>
<ds:datastoreItem xmlns:ds="http://schemas.openxmlformats.org/officeDocument/2006/customXml" ds:itemID="{9DFFD51F-338B-4B36-B15B-E259606831E9}">
  <ds:schemaRefs>
    <ds:schemaRef ds:uri="6a32fc90-b8d2-420b-bde0-75cb56f97461"/>
    <ds:schemaRef ds:uri="6e4001eb-655d-4c23-aa19-41d0e0e1f5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5704</Words>
  <PresentationFormat>ワイド画面</PresentationFormat>
  <Paragraphs>378</Paragraphs>
  <Slides>14</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Noto Sans JP</vt:lpstr>
      <vt:lpstr>游ゴシック</vt:lpstr>
      <vt:lpstr>游ゴシック Light</vt:lpstr>
      <vt:lpstr>Arial</vt:lpstr>
      <vt:lpstr>Trebuchet MS</vt:lpstr>
      <vt:lpstr>Wingdings</vt:lpstr>
      <vt:lpstr>Office テーマ</vt:lpstr>
      <vt:lpstr>AI時代の官民データの整備・連携に向けた 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2023-11-17T07:03:59Z</cp:lastPrinted>
  <dcterms:created xsi:type="dcterms:W3CDTF">2023-10-27T12:43:00Z</dcterms:created>
  <dcterms:modified xsi:type="dcterms:W3CDTF">2023-12-20T04:27:05Z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0x010100C18C37AFE8720948A535B80F8C1744C3</vt:lpwstr>
  </property>
  <property fmtid="{D5CDD505-2E9C-101B-9397-08002B2CF9AE}" pid="3" name="MediaServiceImageTags">
    <vt:lpwstr/>
  </property>
</Properties>
</file>