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16.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authors.xml" ContentType="application/vnd.ms-powerpoi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36"/>
  </p:notesMasterIdLst>
  <p:handoutMasterIdLst>
    <p:handoutMasterId r:id="rId37"/>
  </p:handoutMasterIdLst>
  <p:sldIdLst>
    <p:sldId id="2076138228" r:id="rId2"/>
    <p:sldId id="2147474792" r:id="rId3"/>
    <p:sldId id="2076138250" r:id="rId4"/>
    <p:sldId id="2076138251" r:id="rId5"/>
    <p:sldId id="2076138253" r:id="rId6"/>
    <p:sldId id="2076138263" r:id="rId7"/>
    <p:sldId id="2076138254" r:id="rId8"/>
    <p:sldId id="2076138245" r:id="rId9"/>
    <p:sldId id="2147474787" r:id="rId10"/>
    <p:sldId id="2147474788" r:id="rId11"/>
    <p:sldId id="2147474795" r:id="rId12"/>
    <p:sldId id="2147474781" r:id="rId13"/>
    <p:sldId id="2147474796" r:id="rId14"/>
    <p:sldId id="2076138264" r:id="rId15"/>
    <p:sldId id="2076138295" r:id="rId16"/>
    <p:sldId id="2076138296" r:id="rId17"/>
    <p:sldId id="2076138297" r:id="rId18"/>
    <p:sldId id="2147474780" r:id="rId19"/>
    <p:sldId id="2147474782" r:id="rId20"/>
    <p:sldId id="2147474783" r:id="rId21"/>
    <p:sldId id="2147474794" r:id="rId22"/>
    <p:sldId id="2076138298" r:id="rId23"/>
    <p:sldId id="2147474785" r:id="rId24"/>
    <p:sldId id="2076138299" r:id="rId25"/>
    <p:sldId id="2076138271" r:id="rId26"/>
    <p:sldId id="2076138276" r:id="rId27"/>
    <p:sldId id="2076138278" r:id="rId28"/>
    <p:sldId id="2076138282" r:id="rId29"/>
    <p:sldId id="2076138284" r:id="rId30"/>
    <p:sldId id="2076138286" r:id="rId31"/>
    <p:sldId id="2076138287" r:id="rId32"/>
    <p:sldId id="2076138289" r:id="rId33"/>
    <p:sldId id="2076138290" r:id="rId34"/>
    <p:sldId id="2147474786" r:id="rId3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0000FF"/>
    <a:srgbClr val="FF66FF"/>
    <a:srgbClr val="F5F5F5"/>
    <a:srgbClr val="F7F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9C5302-DBEC-450D-94D0-0443F5E74E02}" v="12" dt="2023-12-20T02:15:17.272"/>
    <p1510:client id="{35C598FD-137F-4AAF-8828-3D190162CDF5}" v="4" vWet="6" dt="2023-12-19T10:50:06.518"/>
    <p1510:client id="{64D03231-6FCF-4C5E-A2FE-AC073BD31637}" v="95" dt="2023-12-19T10:50:44.364"/>
    <p1510:client id="{EE84CD65-B467-B524-879E-2222F5967F16}" v="44" dt="2023-12-19T09:21:16.941"/>
    <p1510:client id="{FC55524C-7B32-4C40-8184-B80EC36F861E}" v="31" dt="2023-12-19T10:21:00.967"/>
  </p1510:revLst>
</p1510:revInfo>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44" autoAdjust="0"/>
    <p:restoredTop sz="96727" autoAdjust="0"/>
  </p:normalViewPr>
  <p:slideViewPr>
    <p:cSldViewPr snapToGrid="0">
      <p:cViewPr varScale="1">
        <p:scale>
          <a:sx n="110" d="100"/>
          <a:sy n="110" d="100"/>
        </p:scale>
        <p:origin x="1350" y="96"/>
      </p:cViewPr>
      <p:guideLst/>
    </p:cSldViewPr>
  </p:slideViewPr>
  <p:notesTextViewPr>
    <p:cViewPr>
      <p:scale>
        <a:sx n="1" d="1"/>
        <a:sy n="1" d="1"/>
      </p:scale>
      <p:origin x="0" y="0"/>
    </p:cViewPr>
  </p:notesTextViewPr>
  <p:notesViewPr>
    <p:cSldViewPr snapToGrid="0">
      <p:cViewPr varScale="1">
        <p:scale>
          <a:sx n="77" d="100"/>
          <a:sy n="77" d="100"/>
        </p:scale>
        <p:origin x="4002" y="11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45"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46" Type="http://schemas.openxmlformats.org/officeDocument/2006/relationships/customXml" Target="../customXml/item2.xml"/><Relationship Id="rId20" Type="http://schemas.openxmlformats.org/officeDocument/2006/relationships/slide" Target="slides/slide19.xml"/><Relationship Id="rId41"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mriteams.sharepoint.com/sites/mri-teams100273/Shared%20Documents/General/60_&#25237;&#36039;&#23550;&#21177;&#26524;&#65288;&#12467;&#12473;&#12488;&#65289;/03_&#25171;&#21512;&#12379;&#36039;&#26009;/202306XX_&#23450;&#20363;&#20250;&#35696;&#65288;&#26368;&#32066;&#22577;&#21578;&#26360;&#65289;/GLR5-A-02-00XX_&#25237;&#36039;&#23550;&#21177;&#26524;&#65288;&#26368;&#32066;&#20998;&#26512;&#65289;_&#20840;&#20307;&#20998;&#26512;_v0.01.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mriteams.sharepoint.com/sites/mri-teams100273/Shared%20Documents/General/60_&#25237;&#36039;&#23550;&#21177;&#26524;&#65288;&#12467;&#12473;&#12488;&#65289;/03_&#25171;&#21512;&#12379;&#36039;&#26009;/202306XX_&#23450;&#20363;&#20250;&#35696;&#65288;&#26368;&#32066;&#22577;&#21578;&#26360;&#65289;/GLR5-A-02-00XX_&#25237;&#36039;&#23550;&#21177;&#26524;&#65288;&#26368;&#32066;&#20998;&#26512;&#65289;_&#20840;&#20307;&#20998;&#26512;_v0.01.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https://mriteams.sharepoint.com/sites/mri-teams100273/Shared%20Documents/General/60_&#25237;&#36039;&#23550;&#21177;&#26524;&#65288;&#12467;&#12473;&#12488;&#65289;/03_&#25171;&#21512;&#12379;&#36039;&#26009;/202306XX_&#23450;&#20363;&#20250;&#35696;&#65288;&#26368;&#32066;&#22577;&#21578;&#26360;&#65289;/GLR5-A-02-00XX_&#25237;&#36039;&#23550;&#21177;&#26524;&#65288;&#26368;&#32066;&#20998;&#26512;&#65289;_&#20840;&#20307;&#20998;&#26512;_v0.01.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https://mriteams.sharepoint.com/sites/mri-teams100273/Shared%20Documents/General/60_&#25237;&#36039;&#23550;&#21177;&#26524;&#65288;&#12467;&#12473;&#12488;&#65289;/03_&#25171;&#21512;&#12379;&#36039;&#26009;/202306XX_&#23450;&#20363;&#20250;&#35696;&#65288;&#26368;&#32066;&#22577;&#21578;&#26360;&#65289;/GLR5-A-02-00XX_&#25237;&#36039;&#23550;&#21177;&#26524;&#65288;&#26368;&#32066;&#20998;&#26512;&#65289;_&#20840;&#20307;&#20998;&#26512;_v0.01.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https://mriteams.sharepoint.com/sites/mri-teams100273/Shared%20Documents/General/60_&#25237;&#36039;&#23550;&#21177;&#26524;&#65288;&#12467;&#12473;&#12488;&#65289;/03_&#25171;&#21512;&#12379;&#36039;&#26009;/202306XX_&#23450;&#20363;&#20250;&#35696;&#65288;&#26368;&#32066;&#22577;&#21578;&#26360;&#65289;/GLR5-A-02-00XX_&#25237;&#36039;&#23550;&#21177;&#26524;&#65288;&#26368;&#32066;&#20998;&#26512;&#65289;_&#20840;&#20307;&#20998;&#26512;_v0.01.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470623988116282"/>
          <c:y val="5.1027937156374145E-2"/>
          <c:w val="0.70386903378126109"/>
          <c:h val="0.73629404949235056"/>
        </c:manualLayout>
      </c:layout>
      <c:scatterChart>
        <c:scatterStyle val="lineMarker"/>
        <c:varyColors val="0"/>
        <c:ser>
          <c:idx val="0"/>
          <c:order val="0"/>
          <c:spPr>
            <a:ln w="19050" cap="rnd">
              <a:noFill/>
              <a:round/>
            </a:ln>
            <a:effectLst/>
          </c:spPr>
          <c:marker>
            <c:symbol val="circle"/>
            <c:size val="5"/>
            <c:spPr>
              <a:solidFill>
                <a:srgbClr val="002060"/>
              </a:solidFill>
              <a:ln w="9525">
                <a:solidFill>
                  <a:srgbClr val="00338D"/>
                </a:solidFill>
              </a:ln>
              <a:effectLst/>
            </c:spPr>
          </c:marker>
          <c:dPt>
            <c:idx val="0"/>
            <c:marker>
              <c:symbol val="circle"/>
              <c:size val="5"/>
              <c:spPr>
                <a:solidFill>
                  <a:srgbClr val="FF0000"/>
                </a:solidFill>
                <a:ln w="9525">
                  <a:solidFill>
                    <a:srgbClr val="FF0000"/>
                  </a:solidFill>
                </a:ln>
                <a:effectLst/>
              </c:spPr>
            </c:marker>
            <c:bubble3D val="0"/>
            <c:extLst>
              <c:ext xmlns:c16="http://schemas.microsoft.com/office/drawing/2014/chart" uri="{C3380CC4-5D6E-409C-BE32-E72D297353CC}">
                <c16:uniqueId val="{00000000-5660-40FC-A903-652065307803}"/>
              </c:ext>
            </c:extLst>
          </c:dPt>
          <c:dPt>
            <c:idx val="2"/>
            <c:marker>
              <c:symbol val="circle"/>
              <c:size val="5"/>
              <c:spPr>
                <a:solidFill>
                  <a:srgbClr val="FF0000"/>
                </a:solidFill>
                <a:ln w="9525">
                  <a:solidFill>
                    <a:srgbClr val="FF0000"/>
                  </a:solidFill>
                </a:ln>
                <a:effectLst/>
              </c:spPr>
            </c:marker>
            <c:bubble3D val="0"/>
            <c:extLst>
              <c:ext xmlns:c16="http://schemas.microsoft.com/office/drawing/2014/chart" uri="{C3380CC4-5D6E-409C-BE32-E72D297353CC}">
                <c16:uniqueId val="{00000001-5660-40FC-A903-652065307803}"/>
              </c:ext>
            </c:extLst>
          </c:dPt>
          <c:dLbls>
            <c:dLbl>
              <c:idx val="0"/>
              <c:layout>
                <c:manualLayout>
                  <c:x val="-7.137404839509752E-2"/>
                  <c:y val="5.4871042453523186E-2"/>
                </c:manualLayout>
              </c:layout>
              <c:tx>
                <c:rich>
                  <a:bodyPr/>
                  <a:lstStyle/>
                  <a:p>
                    <a:fld id="{E4214ACD-87C4-4A4A-B5D4-E681E6BBDB15}" type="CELLRANGE">
                      <a:rPr lang="ja-JP" altLang="en-US"/>
                      <a:pPr/>
                      <a:t>[CELLRANGE]</a:t>
                    </a:fld>
                    <a:endParaRPr lang="ja-JP" alt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5660-40FC-A903-652065307803}"/>
                </c:ext>
              </c:extLst>
            </c:dLbl>
            <c:dLbl>
              <c:idx val="1"/>
              <c:layout>
                <c:manualLayout>
                  <c:x val="2.3732516195554589E-3"/>
                  <c:y val="9.6454971310027393E-3"/>
                </c:manualLayout>
              </c:layout>
              <c:tx>
                <c:rich>
                  <a:bodyPr/>
                  <a:lstStyle/>
                  <a:p>
                    <a:fld id="{86F05AA4-9D1F-417D-AFC7-A1119766AACF}" type="CELLRANGE">
                      <a:rPr lang="ja-JP" altLang="en-US" dirty="0"/>
                      <a:pPr/>
                      <a:t>[CELLRANGE]</a:t>
                    </a:fld>
                    <a:endParaRPr lang="ja-JP" alt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2-5660-40FC-A903-652065307803}"/>
                </c:ext>
              </c:extLst>
            </c:dLbl>
            <c:dLbl>
              <c:idx val="2"/>
              <c:layout>
                <c:manualLayout>
                  <c:x val="-6.5850017386665183E-2"/>
                  <c:y val="5.7490536455220329E-2"/>
                </c:manualLayout>
              </c:layout>
              <c:tx>
                <c:rich>
                  <a:bodyPr/>
                  <a:lstStyle/>
                  <a:p>
                    <a:fld id="{1EA28709-D89D-491F-9E22-091A984328D4}" type="CELLRANGE">
                      <a:rPr lang="ja-JP" altLang="en-US"/>
                      <a:pPr/>
                      <a:t>[CELLRANGE]</a:t>
                    </a:fld>
                    <a:endParaRPr lang="ja-JP" alt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5660-40FC-A903-652065307803}"/>
                </c:ext>
              </c:extLst>
            </c:dLbl>
            <c:dLbl>
              <c:idx val="3"/>
              <c:tx>
                <c:rich>
                  <a:bodyPr/>
                  <a:lstStyle/>
                  <a:p>
                    <a:fld id="{0276128B-DC9C-4C45-865A-60222841A89B}" type="CELLRANGE">
                      <a:rPr lang="ja-JP" altLang="en-US"/>
                      <a:pPr/>
                      <a:t>[CELLRANGE]</a:t>
                    </a:fld>
                    <a:endParaRPr lang="ja-JP" alt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5660-40FC-A903-652065307803}"/>
                </c:ext>
              </c:extLst>
            </c:dLbl>
            <c:dLbl>
              <c:idx val="4"/>
              <c:tx>
                <c:rich>
                  <a:bodyPr/>
                  <a:lstStyle/>
                  <a:p>
                    <a:fld id="{E11AFD8A-8468-490F-A7B5-796381155C68}" type="CELLRANGE">
                      <a:rPr lang="ja-JP" altLang="en-US"/>
                      <a:pPr/>
                      <a:t>[CELLRANGE]</a:t>
                    </a:fld>
                    <a:endParaRPr lang="ja-JP" alt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5660-40FC-A903-652065307803}"/>
                </c:ext>
              </c:extLst>
            </c:dLbl>
            <c:dLbl>
              <c:idx val="5"/>
              <c:layout>
                <c:manualLayout>
                  <c:x val="-5.2000363105232823E-2"/>
                  <c:y val="-4.3061381517841904E-2"/>
                </c:manualLayout>
              </c:layout>
              <c:tx>
                <c:rich>
                  <a:bodyPr/>
                  <a:lstStyle/>
                  <a:p>
                    <a:fld id="{326D6EA7-7E47-49E0-842F-585DF5D68D7F}" type="CELLRANGE">
                      <a:rPr lang="ja-JP" altLang="en-US"/>
                      <a:pPr/>
                      <a:t>[CELLRANGE]</a:t>
                    </a:fld>
                    <a:endParaRPr lang="ja-JP" alt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5660-40FC-A903-652065307803}"/>
                </c:ext>
              </c:extLst>
            </c:dLbl>
            <c:dLbl>
              <c:idx val="6"/>
              <c:layout>
                <c:manualLayout>
                  <c:x val="-9.0950891411150023E-2"/>
                  <c:y val="-3.6033797697995952E-2"/>
                </c:manualLayout>
              </c:layout>
              <c:tx>
                <c:rich>
                  <a:bodyPr/>
                  <a:lstStyle/>
                  <a:p>
                    <a:fld id="{5DB2B3EF-ED7A-4692-BEDE-E424B9DB31A9}" type="CELLRANGE">
                      <a:rPr lang="ja-JP" altLang="en-US"/>
                      <a:pPr/>
                      <a:t>[CELLRANGE]</a:t>
                    </a:fld>
                    <a:endParaRPr lang="ja-JP" alt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5660-40FC-A903-652065307803}"/>
                </c:ext>
              </c:extLst>
            </c:dLbl>
            <c:dLbl>
              <c:idx val="7"/>
              <c:layout>
                <c:manualLayout>
                  <c:x val="-5.753231662706601E-2"/>
                  <c:y val="-4.0162641530419617E-2"/>
                </c:manualLayout>
              </c:layout>
              <c:tx>
                <c:rich>
                  <a:bodyPr/>
                  <a:lstStyle/>
                  <a:p>
                    <a:fld id="{059B25B1-F640-48C4-89EE-108317036D4D}" type="CELLRANGE">
                      <a:rPr lang="ja-JP" altLang="en-US" dirty="0"/>
                      <a:pPr/>
                      <a:t>[CELLRANGE]</a:t>
                    </a:fld>
                    <a:endParaRPr lang="ja-JP" alt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5660-40FC-A903-652065307803}"/>
                </c:ext>
              </c:extLst>
            </c:dLbl>
            <c:spPr>
              <a:noFill/>
              <a:ln>
                <a:noFill/>
              </a:ln>
              <a:effectLst/>
            </c:spPr>
            <c:txPr>
              <a:bodyPr rot="0" spcFirstLastPara="1" vertOverflow="ellipsis" vert="horz" wrap="square" anchor="ctr" anchorCtr="1"/>
              <a:lstStyle/>
              <a:p>
                <a:pPr>
                  <a:defRPr lang="ja-JP" sz="1000" b="1" i="0" u="none" strike="noStrike" kern="1200" baseline="0">
                    <a:solidFill>
                      <a:srgbClr val="00338D"/>
                    </a:solidFill>
                    <a:latin typeface="Meiryo UI" panose="020B0604030504040204" pitchFamily="50" charset="-128"/>
                    <a:ea typeface="Meiryo UI" panose="020B0604030504040204" pitchFamily="50" charset="-128"/>
                    <a:cs typeface="+mn-cs"/>
                  </a:defRPr>
                </a:pPr>
                <a:endParaRPr lang="ja-JP"/>
              </a:p>
            </c:txPr>
            <c:dLblPos val="t"/>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xVal>
            <c:numRef>
              <c:f>イニシャル・ランニングのコスト差額散布図!$C$22:$C$29</c:f>
              <c:numCache>
                <c:formatCode>"¥"#,##0_);[Red]\("¥"#,##0\)</c:formatCode>
                <c:ptCount val="8"/>
                <c:pt idx="0">
                  <c:v>-25671395.269999981</c:v>
                </c:pt>
                <c:pt idx="1">
                  <c:v>187065726</c:v>
                </c:pt>
                <c:pt idx="2">
                  <c:v>-186226799</c:v>
                </c:pt>
                <c:pt idx="3">
                  <c:v>-48105635.75</c:v>
                </c:pt>
                <c:pt idx="4">
                  <c:v>38808795</c:v>
                </c:pt>
                <c:pt idx="5">
                  <c:v>34044054</c:v>
                </c:pt>
                <c:pt idx="6">
                  <c:v>213696606</c:v>
                </c:pt>
                <c:pt idx="7">
                  <c:v>140688454</c:v>
                </c:pt>
              </c:numCache>
            </c:numRef>
          </c:xVal>
          <c:yVal>
            <c:numRef>
              <c:f>イニシャル・ランニングのコスト差額散布図!$D$22:$D$29</c:f>
              <c:numCache>
                <c:formatCode>"¥"#,##0_);[Red]\("¥"#,##0\)</c:formatCode>
                <c:ptCount val="8"/>
                <c:pt idx="0">
                  <c:v>-17635000</c:v>
                </c:pt>
                <c:pt idx="1">
                  <c:v>18083000</c:v>
                </c:pt>
                <c:pt idx="2">
                  <c:v>-11119980</c:v>
                </c:pt>
                <c:pt idx="3">
                  <c:v>60904800</c:v>
                </c:pt>
                <c:pt idx="4">
                  <c:v>67960000</c:v>
                </c:pt>
                <c:pt idx="5">
                  <c:v>-959000</c:v>
                </c:pt>
                <c:pt idx="6">
                  <c:v>67593400</c:v>
                </c:pt>
                <c:pt idx="7">
                  <c:v>16110000</c:v>
                </c:pt>
              </c:numCache>
            </c:numRef>
          </c:yVal>
          <c:smooth val="0"/>
          <c:extLst>
            <c:ext xmlns:c15="http://schemas.microsoft.com/office/drawing/2012/chart" uri="{02D57815-91ED-43cb-92C2-25804820EDAC}">
              <c15:datalabelsRange>
                <c15:f>イニシャル・ランニングのコスト差額散布図!$B$22:$B$29</c15:f>
                <c15:dlblRangeCache>
                  <c:ptCount val="8"/>
                  <c:pt idx="0">
                    <c:v>神戸市</c:v>
                  </c:pt>
                  <c:pt idx="1">
                    <c:v>せとうち３市</c:v>
                  </c:pt>
                  <c:pt idx="2">
                    <c:v>盛岡市</c:v>
                  </c:pt>
                  <c:pt idx="3">
                    <c:v>佐倉市</c:v>
                  </c:pt>
                  <c:pt idx="4">
                    <c:v>宇和島市</c:v>
                  </c:pt>
                  <c:pt idx="5">
                    <c:v>須坂市</c:v>
                  </c:pt>
                  <c:pt idx="6">
                    <c:v>美里町・川島町</c:v>
                  </c:pt>
                  <c:pt idx="7">
                    <c:v>笠置町</c:v>
                  </c:pt>
                </c15:dlblRangeCache>
              </c15:datalabelsRange>
            </c:ext>
            <c:ext xmlns:c16="http://schemas.microsoft.com/office/drawing/2014/chart" uri="{C3380CC4-5D6E-409C-BE32-E72D297353CC}">
              <c16:uniqueId val="{00000008-5660-40FC-A903-652065307803}"/>
            </c:ext>
          </c:extLst>
        </c:ser>
        <c:dLbls>
          <c:showLegendKey val="0"/>
          <c:showVal val="0"/>
          <c:showCatName val="0"/>
          <c:showSerName val="0"/>
          <c:showPercent val="0"/>
          <c:showBubbleSize val="0"/>
        </c:dLbls>
        <c:axId val="1942286768"/>
        <c:axId val="1942289264"/>
      </c:scatterChart>
      <c:valAx>
        <c:axId val="1942286768"/>
        <c:scaling>
          <c:orientation val="minMax"/>
        </c:scaling>
        <c:delete val="0"/>
        <c:axPos val="b"/>
        <c:numFmt formatCode="&quot;¥&quot;#,##0_);[Red]\(&quot;¥&quot;#,##0\)"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ja-JP" sz="700" b="0" i="0" u="none" strike="noStrike" kern="1200" baseline="0">
                <a:solidFill>
                  <a:srgbClr val="00338D"/>
                </a:solidFill>
                <a:latin typeface="Meiryo UI" panose="020B0604030504040204" pitchFamily="50" charset="-128"/>
                <a:ea typeface="Meiryo UI" panose="020B0604030504040204" pitchFamily="50" charset="-128"/>
                <a:cs typeface="+mn-cs"/>
              </a:defRPr>
            </a:pPr>
            <a:endParaRPr lang="ja-JP"/>
          </a:p>
        </c:txPr>
        <c:crossAx val="1942289264"/>
        <c:crosses val="autoZero"/>
        <c:crossBetween val="midCat"/>
      </c:valAx>
      <c:valAx>
        <c:axId val="1942289264"/>
        <c:scaling>
          <c:orientation val="minMax"/>
          <c:max val="300000000"/>
          <c:min val="-300000000"/>
        </c:scaling>
        <c:delete val="0"/>
        <c:axPos val="l"/>
        <c:numFmt formatCode="&quot;¥&quot;#,##0_);[Red]\(&quot;¥&quot;#,##0\)"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ja-JP" sz="700" b="0" i="0" u="none" strike="noStrike" kern="1200" baseline="0">
                <a:solidFill>
                  <a:srgbClr val="00338D"/>
                </a:solidFill>
                <a:latin typeface="Meiryo UI" panose="020B0604030504040204" pitchFamily="50" charset="-128"/>
                <a:ea typeface="Meiryo UI" panose="020B0604030504040204" pitchFamily="50" charset="-128"/>
                <a:cs typeface="+mn-cs"/>
              </a:defRPr>
            </a:pPr>
            <a:endParaRPr lang="ja-JP"/>
          </a:p>
        </c:txPr>
        <c:crossAx val="194228676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100000"/>
      </a:schemeClr>
    </a:solidFill>
    <a:ln w="9525" cap="flat" cmpd="sng" algn="ctr">
      <a:solidFill>
        <a:schemeClr val="bg1">
          <a:lumMod val="100000"/>
        </a:schemeClr>
      </a:solidFill>
      <a:prstDash val="solid"/>
      <a:round/>
      <a:headEnd type="none" w="med" len="med"/>
      <a:tailEnd type="none" w="med" len="med"/>
    </a:ln>
    <a:effectLst/>
  </c:spPr>
  <c:txPr>
    <a:bodyPr/>
    <a:lstStyle/>
    <a:p>
      <a:pPr>
        <a:defRPr>
          <a:solidFill>
            <a:srgbClr val="00338D"/>
          </a:solidFill>
          <a:latin typeface="Meiryo UI" panose="020B0604030504040204" pitchFamily="50" charset="-128"/>
          <a:ea typeface="Meiryo UI" panose="020B0604030504040204" pitchFamily="50" charset="-128"/>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470623988116282"/>
          <c:y val="5.1027937156374145E-2"/>
          <c:w val="0.70386903378126109"/>
          <c:h val="0.73629404949235056"/>
        </c:manualLayout>
      </c:layout>
      <c:scatterChart>
        <c:scatterStyle val="lineMarker"/>
        <c:varyColors val="0"/>
        <c:ser>
          <c:idx val="0"/>
          <c:order val="0"/>
          <c:spPr>
            <a:ln w="19050" cap="rnd">
              <a:noFill/>
              <a:round/>
            </a:ln>
            <a:effectLst/>
          </c:spPr>
          <c:marker>
            <c:symbol val="circle"/>
            <c:size val="5"/>
            <c:spPr>
              <a:solidFill>
                <a:srgbClr val="002060"/>
              </a:solidFill>
              <a:ln w="9525">
                <a:solidFill>
                  <a:srgbClr val="00338D"/>
                </a:solidFill>
              </a:ln>
              <a:effectLst/>
            </c:spPr>
          </c:marker>
          <c:dPt>
            <c:idx val="0"/>
            <c:marker>
              <c:symbol val="circle"/>
              <c:size val="5"/>
              <c:spPr>
                <a:solidFill>
                  <a:srgbClr val="FF0000"/>
                </a:solidFill>
                <a:ln w="9525">
                  <a:solidFill>
                    <a:srgbClr val="FF0000"/>
                  </a:solidFill>
                </a:ln>
                <a:effectLst/>
              </c:spPr>
            </c:marker>
            <c:bubble3D val="0"/>
            <c:extLst>
              <c:ext xmlns:c16="http://schemas.microsoft.com/office/drawing/2014/chart" uri="{C3380CC4-5D6E-409C-BE32-E72D297353CC}">
                <c16:uniqueId val="{00000000-B5DB-4897-965D-E019ABE299B6}"/>
              </c:ext>
            </c:extLst>
          </c:dPt>
          <c:dPt>
            <c:idx val="2"/>
            <c:marker>
              <c:symbol val="circle"/>
              <c:size val="5"/>
              <c:spPr>
                <a:solidFill>
                  <a:srgbClr val="FF0000"/>
                </a:solidFill>
                <a:ln w="9525">
                  <a:solidFill>
                    <a:srgbClr val="FF0000"/>
                  </a:solidFill>
                </a:ln>
                <a:effectLst/>
              </c:spPr>
            </c:marker>
            <c:bubble3D val="0"/>
            <c:extLst>
              <c:ext xmlns:c16="http://schemas.microsoft.com/office/drawing/2014/chart" uri="{C3380CC4-5D6E-409C-BE32-E72D297353CC}">
                <c16:uniqueId val="{00000001-B5DB-4897-965D-E019ABE299B6}"/>
              </c:ext>
            </c:extLst>
          </c:dPt>
          <c:dLbls>
            <c:dLbl>
              <c:idx val="0"/>
              <c:layout>
                <c:manualLayout>
                  <c:x val="-7.137404839509752E-2"/>
                  <c:y val="5.4871042453523186E-2"/>
                </c:manualLayout>
              </c:layout>
              <c:tx>
                <c:rich>
                  <a:bodyPr/>
                  <a:lstStyle/>
                  <a:p>
                    <a:fld id="{8E32084B-8F09-4BC2-921E-7E615560F902}" type="CELLRANGE">
                      <a:rPr lang="ja-JP" altLang="en-US"/>
                      <a:pPr/>
                      <a:t>[CELLRANGE]</a:t>
                    </a:fld>
                    <a:endParaRPr lang="ja-JP" alt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B5DB-4897-965D-E019ABE299B6}"/>
                </c:ext>
              </c:extLst>
            </c:dLbl>
            <c:dLbl>
              <c:idx val="1"/>
              <c:layout>
                <c:manualLayout>
                  <c:x val="2.3732516195554589E-3"/>
                  <c:y val="9.6454971310027393E-3"/>
                </c:manualLayout>
              </c:layout>
              <c:tx>
                <c:rich>
                  <a:bodyPr/>
                  <a:lstStyle/>
                  <a:p>
                    <a:fld id="{FF017ED5-08C7-4C5A-8C54-F5C91F96C2CB}" type="CELLRANGE">
                      <a:rPr lang="ja-JP" altLang="en-US" dirty="0"/>
                      <a:pPr/>
                      <a:t>[CELLRANGE]</a:t>
                    </a:fld>
                    <a:endParaRPr lang="ja-JP" alt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2-B5DB-4897-965D-E019ABE299B6}"/>
                </c:ext>
              </c:extLst>
            </c:dLbl>
            <c:dLbl>
              <c:idx val="2"/>
              <c:layout>
                <c:manualLayout>
                  <c:x val="-6.5850017386665183E-2"/>
                  <c:y val="5.7490536455220329E-2"/>
                </c:manualLayout>
              </c:layout>
              <c:tx>
                <c:rich>
                  <a:bodyPr/>
                  <a:lstStyle/>
                  <a:p>
                    <a:fld id="{3E9BB37F-08E0-4226-ABEB-4202AFFBED62}" type="CELLRANGE">
                      <a:rPr lang="ja-JP" altLang="en-US"/>
                      <a:pPr/>
                      <a:t>[CELLRANGE]</a:t>
                    </a:fld>
                    <a:endParaRPr lang="ja-JP" alt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B5DB-4897-965D-E019ABE299B6}"/>
                </c:ext>
              </c:extLst>
            </c:dLbl>
            <c:dLbl>
              <c:idx val="3"/>
              <c:tx>
                <c:rich>
                  <a:bodyPr/>
                  <a:lstStyle/>
                  <a:p>
                    <a:fld id="{36F1CC7C-F49A-4BA0-A522-6BF9EABBC61D}" type="CELLRANGE">
                      <a:rPr lang="ja-JP" altLang="en-US"/>
                      <a:pPr/>
                      <a:t>[CELLRANGE]</a:t>
                    </a:fld>
                    <a:endParaRPr lang="ja-JP" alt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B5DB-4897-965D-E019ABE299B6}"/>
                </c:ext>
              </c:extLst>
            </c:dLbl>
            <c:dLbl>
              <c:idx val="4"/>
              <c:tx>
                <c:rich>
                  <a:bodyPr/>
                  <a:lstStyle/>
                  <a:p>
                    <a:fld id="{53A95644-07D4-4318-8305-81604485A762}" type="CELLRANGE">
                      <a:rPr lang="ja-JP" altLang="en-US"/>
                      <a:pPr/>
                      <a:t>[CELLRANGE]</a:t>
                    </a:fld>
                    <a:endParaRPr lang="ja-JP" alt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B5DB-4897-965D-E019ABE299B6}"/>
                </c:ext>
              </c:extLst>
            </c:dLbl>
            <c:dLbl>
              <c:idx val="5"/>
              <c:layout>
                <c:manualLayout>
                  <c:x val="-5.2000363105232823E-2"/>
                  <c:y val="-4.3061381517841904E-2"/>
                </c:manualLayout>
              </c:layout>
              <c:tx>
                <c:rich>
                  <a:bodyPr/>
                  <a:lstStyle/>
                  <a:p>
                    <a:fld id="{9E54B15C-82E7-48F7-B95C-D18D98281848}" type="CELLRANGE">
                      <a:rPr lang="ja-JP" altLang="en-US"/>
                      <a:pPr/>
                      <a:t>[CELLRANGE]</a:t>
                    </a:fld>
                    <a:endParaRPr lang="ja-JP" alt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B5DB-4897-965D-E019ABE299B6}"/>
                </c:ext>
              </c:extLst>
            </c:dLbl>
            <c:dLbl>
              <c:idx val="6"/>
              <c:layout>
                <c:manualLayout>
                  <c:x val="-9.0950891411150023E-2"/>
                  <c:y val="-3.6033797697995952E-2"/>
                </c:manualLayout>
              </c:layout>
              <c:tx>
                <c:rich>
                  <a:bodyPr/>
                  <a:lstStyle/>
                  <a:p>
                    <a:fld id="{0B3ECC81-023C-476D-BDC3-3F643BCA2677}" type="CELLRANGE">
                      <a:rPr lang="ja-JP" altLang="en-US"/>
                      <a:pPr/>
                      <a:t>[CELLRANGE]</a:t>
                    </a:fld>
                    <a:endParaRPr lang="ja-JP" alt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B5DB-4897-965D-E019ABE299B6}"/>
                </c:ext>
              </c:extLst>
            </c:dLbl>
            <c:dLbl>
              <c:idx val="7"/>
              <c:layout>
                <c:manualLayout>
                  <c:x val="-5.753231662706601E-2"/>
                  <c:y val="-4.0162641530419617E-2"/>
                </c:manualLayout>
              </c:layout>
              <c:tx>
                <c:rich>
                  <a:bodyPr/>
                  <a:lstStyle/>
                  <a:p>
                    <a:fld id="{01D2C4E7-CA5D-4137-ADAD-11DF596242C9}" type="CELLRANGE">
                      <a:rPr lang="ja-JP" altLang="en-US" dirty="0"/>
                      <a:pPr/>
                      <a:t>[CELLRANGE]</a:t>
                    </a:fld>
                    <a:endParaRPr lang="ja-JP" alt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B5DB-4897-965D-E019ABE299B6}"/>
                </c:ext>
              </c:extLst>
            </c:dLbl>
            <c:spPr>
              <a:noFill/>
              <a:ln>
                <a:noFill/>
              </a:ln>
              <a:effectLst/>
            </c:spPr>
            <c:txPr>
              <a:bodyPr rot="0" spcFirstLastPara="1" vertOverflow="ellipsis" vert="horz" wrap="square" anchor="ctr" anchorCtr="1"/>
              <a:lstStyle/>
              <a:p>
                <a:pPr>
                  <a:defRPr lang="ja-JP" sz="1000" b="1" i="0" u="none" strike="noStrike" kern="1200" baseline="0">
                    <a:solidFill>
                      <a:srgbClr val="00338D"/>
                    </a:solidFill>
                    <a:latin typeface="Meiryo UI" panose="020B0604030504040204" pitchFamily="50" charset="-128"/>
                    <a:ea typeface="Meiryo UI" panose="020B0604030504040204" pitchFamily="50" charset="-128"/>
                    <a:cs typeface="+mn-cs"/>
                  </a:defRPr>
                </a:pPr>
                <a:endParaRPr lang="ja-JP"/>
              </a:p>
            </c:txPr>
            <c:dLblPos val="t"/>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xVal>
            <c:numRef>
              <c:f>イニシャル・ランニングのコスト差額散布図!$C$22:$C$29</c:f>
              <c:numCache>
                <c:formatCode>"¥"#,##0_);[Red]\("¥"#,##0\)</c:formatCode>
                <c:ptCount val="8"/>
                <c:pt idx="0">
                  <c:v>-25671395.269999981</c:v>
                </c:pt>
                <c:pt idx="1">
                  <c:v>187065726</c:v>
                </c:pt>
                <c:pt idx="2">
                  <c:v>-186226799</c:v>
                </c:pt>
                <c:pt idx="3">
                  <c:v>-48105635.75</c:v>
                </c:pt>
                <c:pt idx="4">
                  <c:v>38808795</c:v>
                </c:pt>
                <c:pt idx="5">
                  <c:v>34044054</c:v>
                </c:pt>
                <c:pt idx="6">
                  <c:v>213696606</c:v>
                </c:pt>
                <c:pt idx="7">
                  <c:v>140688454</c:v>
                </c:pt>
              </c:numCache>
            </c:numRef>
          </c:xVal>
          <c:yVal>
            <c:numRef>
              <c:f>イニシャル・ランニングのコスト差額散布図!$D$22:$D$29</c:f>
              <c:numCache>
                <c:formatCode>"¥"#,##0_);[Red]\("¥"#,##0\)</c:formatCode>
                <c:ptCount val="8"/>
                <c:pt idx="0">
                  <c:v>-17635000</c:v>
                </c:pt>
                <c:pt idx="1">
                  <c:v>18083000</c:v>
                </c:pt>
                <c:pt idx="2">
                  <c:v>-11119980</c:v>
                </c:pt>
                <c:pt idx="3">
                  <c:v>60904800</c:v>
                </c:pt>
                <c:pt idx="4">
                  <c:v>67960000</c:v>
                </c:pt>
                <c:pt idx="5">
                  <c:v>-959000</c:v>
                </c:pt>
                <c:pt idx="6">
                  <c:v>67593400</c:v>
                </c:pt>
                <c:pt idx="7">
                  <c:v>16110000</c:v>
                </c:pt>
              </c:numCache>
            </c:numRef>
          </c:yVal>
          <c:smooth val="0"/>
          <c:extLst>
            <c:ext xmlns:c15="http://schemas.microsoft.com/office/drawing/2012/chart" uri="{02D57815-91ED-43cb-92C2-25804820EDAC}">
              <c15:datalabelsRange>
                <c15:f>イニシャル・ランニングのコスト差額散布図!$B$22:$B$29</c15:f>
                <c15:dlblRangeCache>
                  <c:ptCount val="8"/>
                  <c:pt idx="0">
                    <c:v>神戸市</c:v>
                  </c:pt>
                  <c:pt idx="1">
                    <c:v>せとうち３市</c:v>
                  </c:pt>
                  <c:pt idx="2">
                    <c:v>盛岡市</c:v>
                  </c:pt>
                  <c:pt idx="3">
                    <c:v>佐倉市</c:v>
                  </c:pt>
                  <c:pt idx="4">
                    <c:v>宇和島市</c:v>
                  </c:pt>
                  <c:pt idx="5">
                    <c:v>須坂市</c:v>
                  </c:pt>
                  <c:pt idx="6">
                    <c:v>美里町・川島町</c:v>
                  </c:pt>
                  <c:pt idx="7">
                    <c:v>笠置町</c:v>
                  </c:pt>
                </c15:dlblRangeCache>
              </c15:datalabelsRange>
            </c:ext>
            <c:ext xmlns:c16="http://schemas.microsoft.com/office/drawing/2014/chart" uri="{C3380CC4-5D6E-409C-BE32-E72D297353CC}">
              <c16:uniqueId val="{00000008-B5DB-4897-965D-E019ABE299B6}"/>
            </c:ext>
          </c:extLst>
        </c:ser>
        <c:dLbls>
          <c:showLegendKey val="0"/>
          <c:showVal val="0"/>
          <c:showCatName val="0"/>
          <c:showSerName val="0"/>
          <c:showPercent val="0"/>
          <c:showBubbleSize val="0"/>
        </c:dLbls>
        <c:axId val="1942286768"/>
        <c:axId val="1942289264"/>
      </c:scatterChart>
      <c:valAx>
        <c:axId val="1942286768"/>
        <c:scaling>
          <c:orientation val="minMax"/>
        </c:scaling>
        <c:delete val="0"/>
        <c:axPos val="b"/>
        <c:numFmt formatCode="&quot;¥&quot;#,##0_);[Red]\(&quot;¥&quot;#,##0\)"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ja-JP" sz="700" b="0" i="0" u="none" strike="noStrike" kern="1200" baseline="0">
                <a:solidFill>
                  <a:srgbClr val="00338D"/>
                </a:solidFill>
                <a:latin typeface="Meiryo UI" panose="020B0604030504040204" pitchFamily="50" charset="-128"/>
                <a:ea typeface="Meiryo UI" panose="020B0604030504040204" pitchFamily="50" charset="-128"/>
                <a:cs typeface="+mn-cs"/>
              </a:defRPr>
            </a:pPr>
            <a:endParaRPr lang="ja-JP"/>
          </a:p>
        </c:txPr>
        <c:crossAx val="1942289264"/>
        <c:crosses val="autoZero"/>
        <c:crossBetween val="midCat"/>
      </c:valAx>
      <c:valAx>
        <c:axId val="1942289264"/>
        <c:scaling>
          <c:orientation val="minMax"/>
          <c:max val="300000000"/>
          <c:min val="-300000000"/>
        </c:scaling>
        <c:delete val="0"/>
        <c:axPos val="l"/>
        <c:numFmt formatCode="&quot;¥&quot;#,##0_);[Red]\(&quot;¥&quot;#,##0\)"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ja-JP" sz="700" b="0" i="0" u="none" strike="noStrike" kern="1200" baseline="0">
                <a:solidFill>
                  <a:srgbClr val="00338D"/>
                </a:solidFill>
                <a:latin typeface="Meiryo UI" panose="020B0604030504040204" pitchFamily="50" charset="-128"/>
                <a:ea typeface="Meiryo UI" panose="020B0604030504040204" pitchFamily="50" charset="-128"/>
                <a:cs typeface="+mn-cs"/>
              </a:defRPr>
            </a:pPr>
            <a:endParaRPr lang="ja-JP"/>
          </a:p>
        </c:txPr>
        <c:crossAx val="194228676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9525" cap="flat" cmpd="sng" algn="ctr">
          <a:solidFill>
            <a:prstClr val="white">
              <a:lumMod val="100000"/>
              <a:alpha val="18000"/>
            </a:prstClr>
          </a:solidFill>
          <a:prstDash val="solid"/>
          <a:round/>
          <a:headEnd type="none" w="med" len="med"/>
          <a:tailEnd type="none" w="med" len="med"/>
        </a14:hiddenLine>
      </a:ext>
    </a:extLst>
  </c:spPr>
  <c:txPr>
    <a:bodyPr/>
    <a:lstStyle/>
    <a:p>
      <a:pPr>
        <a:defRPr>
          <a:solidFill>
            <a:srgbClr val="00338D"/>
          </a:solidFill>
          <a:latin typeface="Meiryo UI" panose="020B0604030504040204" pitchFamily="50" charset="-128"/>
          <a:ea typeface="Meiryo UI" panose="020B0604030504040204" pitchFamily="50" charset="-128"/>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168104766895498"/>
          <c:y val="4.9081677251257436E-2"/>
          <c:w val="0.75792790936366283"/>
          <c:h val="0.63474308183746064"/>
        </c:manualLayout>
      </c:layout>
      <c:barChart>
        <c:barDir val="col"/>
        <c:grouping val="clustered"/>
        <c:varyColors val="0"/>
        <c:ser>
          <c:idx val="0"/>
          <c:order val="0"/>
          <c:tx>
            <c:strRef>
              <c:f>現行システムとガバメントクラウドのランニングコスト比較!$B$3</c:f>
              <c:strCache>
                <c:ptCount val="1"/>
                <c:pt idx="0">
                  <c:v>作業費の差額</c:v>
                </c:pt>
              </c:strCache>
            </c:strRef>
          </c:tx>
          <c:spPr>
            <a:solidFill>
              <a:srgbClr val="00338D"/>
            </a:solidFill>
            <a:ln>
              <a:noFill/>
            </a:ln>
            <a:effectLst/>
          </c:spPr>
          <c:invertIfNegative val="0"/>
          <c:cat>
            <c:strRef>
              <c:f>現行システムとガバメントクラウドのランニングコスト比較!$A$4:$A$11</c:f>
              <c:strCache>
                <c:ptCount val="8"/>
                <c:pt idx="0">
                  <c:v>神戸市</c:v>
                </c:pt>
                <c:pt idx="1">
                  <c:v>盛岡市</c:v>
                </c:pt>
                <c:pt idx="2">
                  <c:v>佐倉市</c:v>
                </c:pt>
                <c:pt idx="3">
                  <c:v>須坂市</c:v>
                </c:pt>
                <c:pt idx="4">
                  <c:v>宇和島市</c:v>
                </c:pt>
                <c:pt idx="5">
                  <c:v>せとうち３市</c:v>
                </c:pt>
                <c:pt idx="6">
                  <c:v>美里町・川島町</c:v>
                </c:pt>
                <c:pt idx="7">
                  <c:v>笠置町</c:v>
                </c:pt>
              </c:strCache>
            </c:strRef>
          </c:cat>
          <c:val>
            <c:numRef>
              <c:f>現行システムとガバメントクラウドのランニングコスト比較!$B$4:$B$11</c:f>
              <c:numCache>
                <c:formatCode>"¥"#,##0_);[Red]\("¥"#,##0\)</c:formatCode>
                <c:ptCount val="8"/>
                <c:pt idx="0">
                  <c:v>-25037000</c:v>
                </c:pt>
                <c:pt idx="1">
                  <c:v>-9180000</c:v>
                </c:pt>
                <c:pt idx="2">
                  <c:v>-2748750</c:v>
                </c:pt>
                <c:pt idx="3">
                  <c:v>-5235000</c:v>
                </c:pt>
                <c:pt idx="4">
                  <c:v>0</c:v>
                </c:pt>
                <c:pt idx="5">
                  <c:v>-15000000</c:v>
                </c:pt>
                <c:pt idx="6">
                  <c:v>144000000</c:v>
                </c:pt>
                <c:pt idx="7">
                  <c:v>3390500</c:v>
                </c:pt>
              </c:numCache>
            </c:numRef>
          </c:val>
          <c:extLst>
            <c:ext xmlns:c16="http://schemas.microsoft.com/office/drawing/2014/chart" uri="{C3380CC4-5D6E-409C-BE32-E72D297353CC}">
              <c16:uniqueId val="{00000000-FBB9-4501-B5B4-69FD8CD1F6CE}"/>
            </c:ext>
          </c:extLst>
        </c:ser>
        <c:ser>
          <c:idx val="1"/>
          <c:order val="1"/>
          <c:tx>
            <c:strRef>
              <c:f>現行システムとガバメントクラウドのランニングコスト比較!$C$3</c:f>
              <c:strCache>
                <c:ptCount val="1"/>
                <c:pt idx="0">
                  <c:v>物品費（通信回線費除く）の差額</c:v>
                </c:pt>
              </c:strCache>
            </c:strRef>
          </c:tx>
          <c:spPr>
            <a:solidFill>
              <a:srgbClr val="BC204B"/>
            </a:solidFill>
            <a:ln>
              <a:noFill/>
            </a:ln>
            <a:effectLst/>
          </c:spPr>
          <c:invertIfNegative val="0"/>
          <c:cat>
            <c:strRef>
              <c:f>現行システムとガバメントクラウドのランニングコスト比較!$A$4:$A$11</c:f>
              <c:strCache>
                <c:ptCount val="8"/>
                <c:pt idx="0">
                  <c:v>神戸市</c:v>
                </c:pt>
                <c:pt idx="1">
                  <c:v>盛岡市</c:v>
                </c:pt>
                <c:pt idx="2">
                  <c:v>佐倉市</c:v>
                </c:pt>
                <c:pt idx="3">
                  <c:v>須坂市</c:v>
                </c:pt>
                <c:pt idx="4">
                  <c:v>宇和島市</c:v>
                </c:pt>
                <c:pt idx="5">
                  <c:v>せとうち３市</c:v>
                </c:pt>
                <c:pt idx="6">
                  <c:v>美里町・川島町</c:v>
                </c:pt>
                <c:pt idx="7">
                  <c:v>笠置町</c:v>
                </c:pt>
              </c:strCache>
            </c:strRef>
          </c:cat>
          <c:val>
            <c:numRef>
              <c:f>現行システムとガバメントクラウドのランニングコスト比較!$C$4:$C$11</c:f>
              <c:numCache>
                <c:formatCode>"¥"#,##0_);[Red]\("¥"#,##0\)</c:formatCode>
                <c:ptCount val="8"/>
                <c:pt idx="0">
                  <c:v>-115927705.27000004</c:v>
                </c:pt>
                <c:pt idx="1">
                  <c:v>-179812799</c:v>
                </c:pt>
                <c:pt idx="2">
                  <c:v>-46127605.75000003</c:v>
                </c:pt>
                <c:pt idx="3">
                  <c:v>39279054.000000015</c:v>
                </c:pt>
                <c:pt idx="4">
                  <c:v>1608795</c:v>
                </c:pt>
                <c:pt idx="5">
                  <c:v>156087726</c:v>
                </c:pt>
                <c:pt idx="6">
                  <c:v>8506205.9999999963</c:v>
                </c:pt>
                <c:pt idx="7">
                  <c:v>51447954</c:v>
                </c:pt>
              </c:numCache>
            </c:numRef>
          </c:val>
          <c:extLst>
            <c:ext xmlns:c16="http://schemas.microsoft.com/office/drawing/2014/chart" uri="{C3380CC4-5D6E-409C-BE32-E72D297353CC}">
              <c16:uniqueId val="{00000001-FBB9-4501-B5B4-69FD8CD1F6CE}"/>
            </c:ext>
          </c:extLst>
        </c:ser>
        <c:ser>
          <c:idx val="2"/>
          <c:order val="2"/>
          <c:tx>
            <c:strRef>
              <c:f>現行システムとガバメントクラウドのランニングコスト比較!$D$3</c:f>
              <c:strCache>
                <c:ptCount val="1"/>
                <c:pt idx="0">
                  <c:v>通信回線費の差額</c:v>
                </c:pt>
              </c:strCache>
            </c:strRef>
          </c:tx>
          <c:spPr>
            <a:solidFill>
              <a:srgbClr val="32841F"/>
            </a:solidFill>
            <a:ln>
              <a:noFill/>
            </a:ln>
            <a:effectLst/>
          </c:spPr>
          <c:invertIfNegative val="0"/>
          <c:cat>
            <c:strRef>
              <c:f>現行システムとガバメントクラウドのランニングコスト比較!$A$4:$A$11</c:f>
              <c:strCache>
                <c:ptCount val="8"/>
                <c:pt idx="0">
                  <c:v>神戸市</c:v>
                </c:pt>
                <c:pt idx="1">
                  <c:v>盛岡市</c:v>
                </c:pt>
                <c:pt idx="2">
                  <c:v>佐倉市</c:v>
                </c:pt>
                <c:pt idx="3">
                  <c:v>須坂市</c:v>
                </c:pt>
                <c:pt idx="4">
                  <c:v>宇和島市</c:v>
                </c:pt>
                <c:pt idx="5">
                  <c:v>せとうち３市</c:v>
                </c:pt>
                <c:pt idx="6">
                  <c:v>美里町・川島町</c:v>
                </c:pt>
                <c:pt idx="7">
                  <c:v>笠置町</c:v>
                </c:pt>
              </c:strCache>
            </c:strRef>
          </c:cat>
          <c:val>
            <c:numRef>
              <c:f>現行システムとガバメントクラウドのランニングコスト比較!$D$4:$D$11</c:f>
              <c:numCache>
                <c:formatCode>"¥"#,##0_);[Red]\("¥"#,##0\)</c:formatCode>
                <c:ptCount val="8"/>
                <c:pt idx="0">
                  <c:v>115293310</c:v>
                </c:pt>
                <c:pt idx="1">
                  <c:v>2766000</c:v>
                </c:pt>
                <c:pt idx="2">
                  <c:v>770720</c:v>
                </c:pt>
                <c:pt idx="3">
                  <c:v>0</c:v>
                </c:pt>
                <c:pt idx="4">
                  <c:v>37200000</c:v>
                </c:pt>
                <c:pt idx="5">
                  <c:v>45978000</c:v>
                </c:pt>
                <c:pt idx="6">
                  <c:v>61190400</c:v>
                </c:pt>
                <c:pt idx="7">
                  <c:v>85850000</c:v>
                </c:pt>
              </c:numCache>
            </c:numRef>
          </c:val>
          <c:extLst>
            <c:ext xmlns:c16="http://schemas.microsoft.com/office/drawing/2014/chart" uri="{C3380CC4-5D6E-409C-BE32-E72D297353CC}">
              <c16:uniqueId val="{00000002-FBB9-4501-B5B4-69FD8CD1F6CE}"/>
            </c:ext>
          </c:extLst>
        </c:ser>
        <c:dLbls>
          <c:showLegendKey val="0"/>
          <c:showVal val="0"/>
          <c:showCatName val="0"/>
          <c:showSerName val="0"/>
          <c:showPercent val="0"/>
          <c:showBubbleSize val="0"/>
        </c:dLbls>
        <c:gapWidth val="219"/>
        <c:overlap val="-27"/>
        <c:axId val="1171052199"/>
        <c:axId val="1171022919"/>
      </c:barChart>
      <c:catAx>
        <c:axId val="1171052199"/>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lang="ja-JP" sz="900" b="1" i="0" u="none" strike="noStrike" kern="1200" baseline="0">
                <a:solidFill>
                  <a:srgbClr val="00338D"/>
                </a:solidFill>
                <a:latin typeface="Meiryo UI" panose="020B0604030504040204" pitchFamily="50" charset="-128"/>
                <a:ea typeface="Meiryo UI" panose="020B0604030504040204" pitchFamily="50" charset="-128"/>
                <a:cs typeface="+mn-cs"/>
              </a:defRPr>
            </a:pPr>
            <a:endParaRPr lang="ja-JP"/>
          </a:p>
        </c:txPr>
        <c:crossAx val="1171022919"/>
        <c:crosses val="autoZero"/>
        <c:auto val="1"/>
        <c:lblAlgn val="ctr"/>
        <c:lblOffset val="100"/>
        <c:noMultiLvlLbl val="0"/>
      </c:catAx>
      <c:valAx>
        <c:axId val="1171022919"/>
        <c:scaling>
          <c:orientation val="minMax"/>
        </c:scaling>
        <c:delete val="0"/>
        <c:axPos val="l"/>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lang="ja-JP" sz="700" b="1" i="0" u="none" strike="noStrike" kern="1200" baseline="0">
                <a:solidFill>
                  <a:srgbClr val="00338D"/>
                </a:solidFill>
                <a:latin typeface="Meiryo UI" panose="020B0604030504040204" pitchFamily="50" charset="-128"/>
                <a:ea typeface="Meiryo UI" panose="020B0604030504040204" pitchFamily="50" charset="-128"/>
                <a:cs typeface="+mn-cs"/>
              </a:defRPr>
            </a:pPr>
            <a:endParaRPr lang="ja-JP"/>
          </a:p>
        </c:txPr>
        <c:crossAx val="1171052199"/>
        <c:crosses val="autoZero"/>
        <c:crossBetween val="between"/>
      </c:valAx>
      <c:spPr>
        <a:noFill/>
        <a:ln>
          <a:noFill/>
        </a:ln>
        <a:effectLst/>
      </c:spPr>
    </c:plotArea>
    <c:legend>
      <c:legendPos val="b"/>
      <c:layout>
        <c:manualLayout>
          <c:xMode val="edge"/>
          <c:yMode val="edge"/>
          <c:x val="0.26911872555187633"/>
          <c:y val="0"/>
          <c:w val="0.45620015254380925"/>
          <c:h val="0.25033763415775562"/>
        </c:manualLayout>
      </c:layout>
      <c:overlay val="0"/>
      <c:spPr>
        <a:noFill/>
        <a:ln>
          <a:noFill/>
        </a:ln>
        <a:effectLst/>
      </c:spPr>
      <c:txPr>
        <a:bodyPr rot="0" spcFirstLastPara="1" vertOverflow="ellipsis" vert="horz" wrap="square" anchor="ctr" anchorCtr="1"/>
        <a:lstStyle/>
        <a:p>
          <a:pPr>
            <a:defRPr lang="ja-JP" sz="1050" b="1" i="0" u="none" strike="noStrike" kern="1200" baseline="0">
              <a:solidFill>
                <a:srgbClr val="00338D"/>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solidFill>
      <a:schemeClr val="bg1">
        <a:lumMod val="100000"/>
      </a:schemeClr>
    </a:solidFill>
    <a:ln w="9525" cap="flat" cmpd="sng" algn="ctr">
      <a:solidFill>
        <a:schemeClr val="bg1">
          <a:lumMod val="100000"/>
        </a:schemeClr>
      </a:solidFill>
      <a:prstDash val="solid"/>
      <a:round/>
      <a:headEnd type="none" w="med" len="med"/>
      <a:tailEnd type="none" w="med" len="med"/>
    </a:ln>
    <a:effectLst/>
  </c:spPr>
  <c:txPr>
    <a:bodyPr/>
    <a:lstStyle/>
    <a:p>
      <a:pPr>
        <a:defRPr>
          <a:latin typeface="Meiryo UI" panose="020B0604030504040204" pitchFamily="50" charset="-128"/>
          <a:ea typeface="Meiryo UI" panose="020B0604030504040204" pitchFamily="50" charset="-128"/>
        </a:defRPr>
      </a:pPr>
      <a:endParaRPr lang="ja-JP"/>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581772241534699"/>
          <c:y val="9.5491403144980128E-2"/>
          <c:w val="0.74758449208188493"/>
          <c:h val="0.62482871090374981"/>
        </c:manualLayout>
      </c:layout>
      <c:barChart>
        <c:barDir val="col"/>
        <c:grouping val="clustered"/>
        <c:varyColors val="0"/>
        <c:ser>
          <c:idx val="0"/>
          <c:order val="0"/>
          <c:spPr>
            <a:solidFill>
              <a:srgbClr val="00338D"/>
            </a:solidFill>
            <a:ln w="3175">
              <a:solidFill>
                <a:srgbClr val="FFFFFF"/>
              </a:solidFill>
              <a:prstDash val="solid"/>
            </a:ln>
          </c:spPr>
          <c:invertIfNegative val="0"/>
          <c:dPt>
            <c:idx val="1"/>
            <c:invertIfNegative val="0"/>
            <c:bubble3D val="0"/>
            <c:spPr>
              <a:solidFill>
                <a:srgbClr val="00A3A1"/>
              </a:solidFill>
              <a:ln w="3175">
                <a:solidFill>
                  <a:srgbClr val="FFFFFF"/>
                </a:solidFill>
                <a:prstDash val="solid"/>
              </a:ln>
            </c:spPr>
            <c:extLst>
              <c:ext xmlns:c16="http://schemas.microsoft.com/office/drawing/2014/chart" uri="{C3380CC4-5D6E-409C-BE32-E72D297353CC}">
                <c16:uniqueId val="{00000001-474F-4A37-A257-143C9D6C0B99}"/>
              </c:ext>
            </c:extLst>
          </c:dPt>
          <c:dPt>
            <c:idx val="3"/>
            <c:invertIfNegative val="0"/>
            <c:bubble3D val="0"/>
            <c:spPr>
              <a:solidFill>
                <a:srgbClr val="00A3A1"/>
              </a:solidFill>
              <a:ln w="3175">
                <a:solidFill>
                  <a:srgbClr val="FFFFFF"/>
                </a:solidFill>
                <a:prstDash val="solid"/>
              </a:ln>
            </c:spPr>
            <c:extLst>
              <c:ext xmlns:c16="http://schemas.microsoft.com/office/drawing/2014/chart" uri="{C3380CC4-5D6E-409C-BE32-E72D297353CC}">
                <c16:uniqueId val="{00000003-474F-4A37-A257-143C9D6C0B99}"/>
              </c:ext>
            </c:extLst>
          </c:dPt>
          <c:dPt>
            <c:idx val="5"/>
            <c:invertIfNegative val="0"/>
            <c:bubble3D val="0"/>
            <c:spPr>
              <a:solidFill>
                <a:srgbClr val="00A3A1"/>
              </a:solidFill>
              <a:ln w="3175">
                <a:solidFill>
                  <a:srgbClr val="FFFFFF"/>
                </a:solidFill>
                <a:prstDash val="solid"/>
              </a:ln>
            </c:spPr>
            <c:extLst>
              <c:ext xmlns:c16="http://schemas.microsoft.com/office/drawing/2014/chart" uri="{C3380CC4-5D6E-409C-BE32-E72D297353CC}">
                <c16:uniqueId val="{00000005-474F-4A37-A257-143C9D6C0B99}"/>
              </c:ext>
            </c:extLst>
          </c:dPt>
          <c:dPt>
            <c:idx val="8"/>
            <c:invertIfNegative val="0"/>
            <c:bubble3D val="0"/>
            <c:spPr>
              <a:solidFill>
                <a:srgbClr val="00A3A1"/>
              </a:solidFill>
              <a:ln w="3175">
                <a:solidFill>
                  <a:srgbClr val="FFFFFF"/>
                </a:solidFill>
                <a:prstDash val="solid"/>
              </a:ln>
            </c:spPr>
            <c:extLst>
              <c:ext xmlns:c16="http://schemas.microsoft.com/office/drawing/2014/chart" uri="{C3380CC4-5D6E-409C-BE32-E72D297353CC}">
                <c16:uniqueId val="{00000007-474F-4A37-A257-143C9D6C0B99}"/>
              </c:ext>
            </c:extLst>
          </c:dPt>
          <c:dPt>
            <c:idx val="9"/>
            <c:invertIfNegative val="0"/>
            <c:bubble3D val="0"/>
            <c:extLst>
              <c:ext xmlns:c16="http://schemas.microsoft.com/office/drawing/2014/chart" uri="{C3380CC4-5D6E-409C-BE32-E72D297353CC}">
                <c16:uniqueId val="{00000008-474F-4A37-A257-143C9D6C0B99}"/>
              </c:ext>
            </c:extLst>
          </c:dPt>
          <c:dPt>
            <c:idx val="10"/>
            <c:invertIfNegative val="0"/>
            <c:bubble3D val="0"/>
            <c:spPr>
              <a:solidFill>
                <a:srgbClr val="00A3A1"/>
              </a:solidFill>
              <a:ln w="3175">
                <a:solidFill>
                  <a:srgbClr val="FFFFFF"/>
                </a:solidFill>
                <a:prstDash val="solid"/>
              </a:ln>
            </c:spPr>
            <c:extLst>
              <c:ext xmlns:c16="http://schemas.microsoft.com/office/drawing/2014/chart" uri="{C3380CC4-5D6E-409C-BE32-E72D297353CC}">
                <c16:uniqueId val="{0000000A-474F-4A37-A257-143C9D6C0B99}"/>
              </c:ext>
            </c:extLst>
          </c:dPt>
          <c:dPt>
            <c:idx val="13"/>
            <c:invertIfNegative val="0"/>
            <c:bubble3D val="0"/>
            <c:spPr>
              <a:solidFill>
                <a:srgbClr val="00A3A1"/>
              </a:solidFill>
              <a:ln w="3175">
                <a:solidFill>
                  <a:srgbClr val="FFFFFF"/>
                </a:solidFill>
                <a:prstDash val="solid"/>
              </a:ln>
            </c:spPr>
            <c:extLst>
              <c:ext xmlns:c16="http://schemas.microsoft.com/office/drawing/2014/chart" uri="{C3380CC4-5D6E-409C-BE32-E72D297353CC}">
                <c16:uniqueId val="{0000000C-474F-4A37-A257-143C9D6C0B99}"/>
              </c:ext>
            </c:extLst>
          </c:dPt>
          <c:dPt>
            <c:idx val="17"/>
            <c:invertIfNegative val="0"/>
            <c:bubble3D val="0"/>
            <c:spPr>
              <a:solidFill>
                <a:srgbClr val="00A3A1"/>
              </a:solidFill>
              <a:ln w="3175">
                <a:solidFill>
                  <a:srgbClr val="FFFFFF"/>
                </a:solidFill>
                <a:prstDash val="solid"/>
              </a:ln>
            </c:spPr>
            <c:extLst>
              <c:ext xmlns:c16="http://schemas.microsoft.com/office/drawing/2014/chart" uri="{C3380CC4-5D6E-409C-BE32-E72D297353CC}">
                <c16:uniqueId val="{0000000E-474F-4A37-A257-143C9D6C0B99}"/>
              </c:ext>
            </c:extLst>
          </c:dPt>
          <c:dLbls>
            <c:dLbl>
              <c:idx val="0"/>
              <c:layout>
                <c:manualLayout>
                  <c:x val="-4.2921977597528013E-2"/>
                  <c:y val="-4.66346984620701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474F-4A37-A257-143C9D6C0B99}"/>
                </c:ext>
              </c:extLst>
            </c:dLbl>
            <c:dLbl>
              <c:idx val="1"/>
              <c:layout>
                <c:manualLayout>
                  <c:x val="-5.5185399768250307E-2"/>
                  <c:y val="2.19457404527388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74F-4A37-A257-143C9D6C0B99}"/>
                </c:ext>
              </c:extLst>
            </c:dLbl>
            <c:dLbl>
              <c:idx val="2"/>
              <c:layout>
                <c:manualLayout>
                  <c:x val="-3.8834170207287244E-2"/>
                  <c:y val="1.0058348179275515E-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474F-4A37-A257-143C9D6C0B99}"/>
                </c:ext>
              </c:extLst>
            </c:dLbl>
            <c:dLbl>
              <c:idx val="3"/>
              <c:layout>
                <c:manualLayout>
                  <c:x val="1.839513325608343E-2"/>
                  <c:y val="-4.6634482460687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74F-4A37-A257-143C9D6C0B99}"/>
                </c:ext>
              </c:extLst>
            </c:dLbl>
            <c:dLbl>
              <c:idx val="4"/>
              <c:layout>
                <c:manualLayout>
                  <c:x val="3.2702459121926063E-2"/>
                  <c:y val="-2.743001555209902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474F-4A37-A257-143C9D6C0B99}"/>
                </c:ext>
              </c:extLst>
            </c:dLbl>
            <c:dLbl>
              <c:idx val="5"/>
              <c:layout>
                <c:manualLayout>
                  <c:x val="7.7668340414574488E-2"/>
                  <c:y val="-6.85804389148090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74F-4A37-A257-143C9D6C0B99}"/>
                </c:ext>
              </c:extLst>
            </c:dLbl>
            <c:dLbl>
              <c:idx val="7"/>
              <c:layout>
                <c:manualLayout>
                  <c:x val="0"/>
                  <c:y val="8.229652669777086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474F-4A37-A257-143C9D6C0B99}"/>
                </c:ext>
              </c:extLst>
            </c:dLbl>
            <c:dLbl>
              <c:idx val="8"/>
              <c:layout>
                <c:manualLayout>
                  <c:x val="6.1317110853610687E-3"/>
                  <c:y val="-6.85804389148090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74F-4A37-A257-143C9D6C0B99}"/>
                </c:ext>
              </c:extLst>
            </c:dLbl>
            <c:dLbl>
              <c:idx val="9"/>
              <c:layout>
                <c:manualLayout>
                  <c:x val="0"/>
                  <c:y val="-4.93779160186625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74F-4A37-A257-143C9D6C0B99}"/>
                </c:ext>
              </c:extLst>
            </c:dLbl>
            <c:dLbl>
              <c:idx val="12"/>
              <c:layout>
                <c:manualLayout>
                  <c:x val="7.4942269748252103E-17"/>
                  <c:y val="1.64593053395541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474F-4A37-A257-143C9D6C0B99}"/>
                </c:ext>
              </c:extLst>
            </c:dLbl>
            <c:dLbl>
              <c:idx val="13"/>
              <c:layout>
                <c:manualLayout>
                  <c:x val="4.0878073902406121E-3"/>
                  <c:y val="-5.21211335752548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74F-4A37-A257-143C9D6C0B99}"/>
                </c:ext>
              </c:extLst>
            </c:dLbl>
            <c:dLbl>
              <c:idx val="14"/>
              <c:layout>
                <c:manualLayout>
                  <c:x val="1.839513325608343E-2"/>
                  <c:y val="-8.229652669777086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474F-4A37-A257-143C9D6C0B99}"/>
                </c:ext>
              </c:extLst>
            </c:dLbl>
            <c:dLbl>
              <c:idx val="15"/>
              <c:layout>
                <c:manualLayout>
                  <c:x val="-2.0439036951203811E-3"/>
                  <c:y val="0.1371608778296181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474F-4A37-A257-143C9D6C0B99}"/>
                </c:ext>
              </c:extLst>
            </c:dLbl>
            <c:dLbl>
              <c:idx val="17"/>
              <c:layout>
                <c:manualLayout>
                  <c:x val="3.2702459121925945E-2"/>
                  <c:y val="8.229652669777086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74F-4A37-A257-143C9D6C0B99}"/>
                </c:ext>
              </c:extLst>
            </c:dLbl>
            <c:spPr>
              <a:noFill/>
              <a:ln>
                <a:noFill/>
              </a:ln>
              <a:effectLst/>
            </c:spPr>
            <c:txPr>
              <a:bodyPr wrap="square" lIns="38100" tIns="19050" rIns="38100" bIns="19050" anchor="ctr">
                <a:spAutoFit/>
              </a:bodyPr>
              <a:lstStyle/>
              <a:p>
                <a:pPr>
                  <a:defRPr lang="ja-JP" sz="7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'全団体リスト (按分効果経費削除) '!$F$30:$F$47</c:f>
              <c:numCache>
                <c:formatCode>"¥"#,##0_);[Red]\("¥"#,##0\)</c:formatCode>
                <c:ptCount val="18"/>
                <c:pt idx="0">
                  <c:v>-25671395.269999981</c:v>
                </c:pt>
                <c:pt idx="1">
                  <c:v>-115927705.26999998</c:v>
                </c:pt>
                <c:pt idx="2">
                  <c:v>-186226799</c:v>
                </c:pt>
                <c:pt idx="3">
                  <c:v>-180592799</c:v>
                </c:pt>
                <c:pt idx="4">
                  <c:v>-48105635.75</c:v>
                </c:pt>
                <c:pt idx="5">
                  <c:v>-48376355.75</c:v>
                </c:pt>
                <c:pt idx="7">
                  <c:v>38808795</c:v>
                </c:pt>
                <c:pt idx="8">
                  <c:v>1608795</c:v>
                </c:pt>
                <c:pt idx="9">
                  <c:v>34044054</c:v>
                </c:pt>
                <c:pt idx="10">
                  <c:v>39279054</c:v>
                </c:pt>
                <c:pt idx="12">
                  <c:v>187065726</c:v>
                </c:pt>
                <c:pt idx="13">
                  <c:v>156087726</c:v>
                </c:pt>
                <c:pt idx="14">
                  <c:v>213696606</c:v>
                </c:pt>
                <c:pt idx="15">
                  <c:v>286206</c:v>
                </c:pt>
                <c:pt idx="16">
                  <c:v>140688454</c:v>
                </c:pt>
                <c:pt idx="17">
                  <c:v>36349954</c:v>
                </c:pt>
              </c:numCache>
            </c:numRef>
          </c:val>
          <c:extLst>
            <c:ext xmlns:c15="http://schemas.microsoft.com/office/drawing/2012/chart" uri="{02D57815-91ED-43cb-92C2-25804820EDAC}">
              <c15:filteredSeriesTitle>
                <c15:tx>
                  <c:strRef>
                    <c:extLst>
                      <c:ext uri="{02D57815-91ED-43cb-92C2-25804820EDAC}">
                        <c15:formulaRef>
                          <c15:sqref>'全団体リスト (按分効果経費削除) '!$F$29</c15:sqref>
                        </c15:formulaRef>
                      </c:ext>
                    </c:extLst>
                    <c:strCache>
                      <c:ptCount val="1"/>
                      <c:pt idx="0">
                        <c:v>削減額</c:v>
                      </c:pt>
                    </c:strCache>
                  </c:strRef>
                </c15:tx>
              </c15:filteredSeriesTitle>
            </c:ext>
            <c:ext xmlns:c15="http://schemas.microsoft.com/office/drawing/2012/chart" uri="{02D57815-91ED-43cb-92C2-25804820EDAC}">
              <c15:filteredCategoryTitle>
                <c15:cat>
                  <c:strRef>
                    <c:extLst>
                      <c:ext uri="{02D57815-91ED-43cb-92C2-25804820EDAC}">
                        <c15:formulaRef>
                          <c15:sqref>'全団体リスト (按分効果経費削除) '!$E$30:$E$47</c15:sqref>
                        </c15:formulaRef>
                      </c:ext>
                    </c:extLst>
                    <c:strCache>
                      <c:ptCount val="18"/>
                      <c:pt idx="0">
                        <c:v>神戸市</c:v>
                      </c:pt>
                      <c:pt idx="1">
                        <c:v>神戸市＊</c:v>
                      </c:pt>
                      <c:pt idx="2">
                        <c:v>盛岡市</c:v>
                      </c:pt>
                      <c:pt idx="3">
                        <c:v>盛岡市＊</c:v>
                      </c:pt>
                      <c:pt idx="4">
                        <c:v>佐倉市</c:v>
                      </c:pt>
                      <c:pt idx="5">
                        <c:v>佐倉市＊</c:v>
                      </c:pt>
                      <c:pt idx="7">
                        <c:v>宇和島市</c:v>
                      </c:pt>
                      <c:pt idx="8">
                        <c:v>宇和島市＊</c:v>
                      </c:pt>
                      <c:pt idx="9">
                        <c:v>須坂市</c:v>
                      </c:pt>
                      <c:pt idx="10">
                        <c:v>須坂市＊</c:v>
                      </c:pt>
                      <c:pt idx="12">
                        <c:v>せとうち3市</c:v>
                      </c:pt>
                      <c:pt idx="13">
                        <c:v>せとうち3市＊</c:v>
                      </c:pt>
                      <c:pt idx="14">
                        <c:v>美里町・川島町</c:v>
                      </c:pt>
                      <c:pt idx="15">
                        <c:v>美里町・川島町＊</c:v>
                      </c:pt>
                      <c:pt idx="16">
                        <c:v>笠置町</c:v>
                      </c:pt>
                      <c:pt idx="17">
                        <c:v>笠置町＊</c:v>
                      </c:pt>
                    </c:strCache>
                  </c:strRef>
                </c15:cat>
              </c15:filteredCategoryTitle>
            </c:ext>
            <c:ext xmlns:c16="http://schemas.microsoft.com/office/drawing/2014/chart" uri="{C3380CC4-5D6E-409C-BE32-E72D297353CC}">
              <c16:uniqueId val="{00000016-474F-4A37-A257-143C9D6C0B99}"/>
            </c:ext>
          </c:extLst>
        </c:ser>
        <c:dLbls>
          <c:showLegendKey val="0"/>
          <c:showVal val="1"/>
          <c:showCatName val="0"/>
          <c:showSerName val="0"/>
          <c:showPercent val="0"/>
          <c:showBubbleSize val="0"/>
        </c:dLbls>
        <c:gapWidth val="40"/>
        <c:axId val="194353455"/>
        <c:axId val="194352207"/>
      </c:barChart>
      <c:scatterChart>
        <c:scatterStyle val="lineMarker"/>
        <c:varyColors val="0"/>
        <c:ser>
          <c:idx val="1"/>
          <c:order val="1"/>
          <c:spPr>
            <a:ln w="19050">
              <a:noFill/>
            </a:ln>
          </c:spPr>
          <c:marker>
            <c:symbol val="square"/>
            <c:size val="6"/>
            <c:spPr>
              <a:ln>
                <a:noFill/>
              </a:ln>
            </c:spPr>
          </c:marker>
          <c:dPt>
            <c:idx val="0"/>
            <c:marker>
              <c:spPr>
                <a:solidFill>
                  <a:srgbClr val="FFFF00"/>
                </a:solidFill>
                <a:ln>
                  <a:noFill/>
                </a:ln>
              </c:spPr>
            </c:marker>
            <c:bubble3D val="0"/>
            <c:extLst>
              <c:ext xmlns:c16="http://schemas.microsoft.com/office/drawing/2014/chart" uri="{C3380CC4-5D6E-409C-BE32-E72D297353CC}">
                <c16:uniqueId val="{00000017-474F-4A37-A257-143C9D6C0B99}"/>
              </c:ext>
            </c:extLst>
          </c:dPt>
          <c:dPt>
            <c:idx val="1"/>
            <c:marker>
              <c:spPr>
                <a:solidFill>
                  <a:srgbClr val="F68D2E"/>
                </a:solidFill>
                <a:ln>
                  <a:noFill/>
                </a:ln>
              </c:spPr>
            </c:marker>
            <c:bubble3D val="0"/>
            <c:extLst>
              <c:ext xmlns:c16="http://schemas.microsoft.com/office/drawing/2014/chart" uri="{C3380CC4-5D6E-409C-BE32-E72D297353CC}">
                <c16:uniqueId val="{00000018-474F-4A37-A257-143C9D6C0B99}"/>
              </c:ext>
            </c:extLst>
          </c:dPt>
          <c:dPt>
            <c:idx val="2"/>
            <c:marker>
              <c:spPr>
                <a:solidFill>
                  <a:srgbClr val="FFFF00"/>
                </a:solidFill>
                <a:ln>
                  <a:noFill/>
                </a:ln>
              </c:spPr>
            </c:marker>
            <c:bubble3D val="0"/>
            <c:extLst>
              <c:ext xmlns:c16="http://schemas.microsoft.com/office/drawing/2014/chart" uri="{C3380CC4-5D6E-409C-BE32-E72D297353CC}">
                <c16:uniqueId val="{00000019-474F-4A37-A257-143C9D6C0B99}"/>
              </c:ext>
            </c:extLst>
          </c:dPt>
          <c:dPt>
            <c:idx val="3"/>
            <c:marker>
              <c:spPr>
                <a:solidFill>
                  <a:srgbClr val="F68D2E"/>
                </a:solidFill>
                <a:ln>
                  <a:noFill/>
                </a:ln>
              </c:spPr>
            </c:marker>
            <c:bubble3D val="0"/>
            <c:extLst>
              <c:ext xmlns:c16="http://schemas.microsoft.com/office/drawing/2014/chart" uri="{C3380CC4-5D6E-409C-BE32-E72D297353CC}">
                <c16:uniqueId val="{0000001A-474F-4A37-A257-143C9D6C0B99}"/>
              </c:ext>
            </c:extLst>
          </c:dPt>
          <c:dPt>
            <c:idx val="4"/>
            <c:marker>
              <c:spPr>
                <a:solidFill>
                  <a:srgbClr val="FFFF00"/>
                </a:solidFill>
                <a:ln>
                  <a:noFill/>
                </a:ln>
              </c:spPr>
            </c:marker>
            <c:bubble3D val="0"/>
            <c:extLst>
              <c:ext xmlns:c16="http://schemas.microsoft.com/office/drawing/2014/chart" uri="{C3380CC4-5D6E-409C-BE32-E72D297353CC}">
                <c16:uniqueId val="{0000001B-474F-4A37-A257-143C9D6C0B99}"/>
              </c:ext>
            </c:extLst>
          </c:dPt>
          <c:dPt>
            <c:idx val="5"/>
            <c:marker>
              <c:spPr>
                <a:solidFill>
                  <a:srgbClr val="F68D2E"/>
                </a:solidFill>
                <a:ln>
                  <a:noFill/>
                </a:ln>
              </c:spPr>
            </c:marker>
            <c:bubble3D val="0"/>
            <c:extLst>
              <c:ext xmlns:c16="http://schemas.microsoft.com/office/drawing/2014/chart" uri="{C3380CC4-5D6E-409C-BE32-E72D297353CC}">
                <c16:uniqueId val="{0000001C-474F-4A37-A257-143C9D6C0B99}"/>
              </c:ext>
            </c:extLst>
          </c:dPt>
          <c:dPt>
            <c:idx val="7"/>
            <c:marker>
              <c:spPr>
                <a:solidFill>
                  <a:srgbClr val="FFFF00"/>
                </a:solidFill>
                <a:ln>
                  <a:noFill/>
                </a:ln>
              </c:spPr>
            </c:marker>
            <c:bubble3D val="0"/>
            <c:extLst>
              <c:ext xmlns:c16="http://schemas.microsoft.com/office/drawing/2014/chart" uri="{C3380CC4-5D6E-409C-BE32-E72D297353CC}">
                <c16:uniqueId val="{0000001D-474F-4A37-A257-143C9D6C0B99}"/>
              </c:ext>
            </c:extLst>
          </c:dPt>
          <c:dPt>
            <c:idx val="8"/>
            <c:marker>
              <c:spPr>
                <a:solidFill>
                  <a:srgbClr val="F68D2E"/>
                </a:solidFill>
                <a:ln>
                  <a:noFill/>
                </a:ln>
              </c:spPr>
            </c:marker>
            <c:bubble3D val="0"/>
            <c:extLst>
              <c:ext xmlns:c16="http://schemas.microsoft.com/office/drawing/2014/chart" uri="{C3380CC4-5D6E-409C-BE32-E72D297353CC}">
                <c16:uniqueId val="{0000001E-474F-4A37-A257-143C9D6C0B99}"/>
              </c:ext>
            </c:extLst>
          </c:dPt>
          <c:dPt>
            <c:idx val="9"/>
            <c:marker>
              <c:spPr>
                <a:solidFill>
                  <a:srgbClr val="FFFF00"/>
                </a:solidFill>
                <a:ln>
                  <a:noFill/>
                </a:ln>
              </c:spPr>
            </c:marker>
            <c:bubble3D val="0"/>
            <c:extLst>
              <c:ext xmlns:c16="http://schemas.microsoft.com/office/drawing/2014/chart" uri="{C3380CC4-5D6E-409C-BE32-E72D297353CC}">
                <c16:uniqueId val="{0000001F-474F-4A37-A257-143C9D6C0B99}"/>
              </c:ext>
            </c:extLst>
          </c:dPt>
          <c:dPt>
            <c:idx val="10"/>
            <c:marker>
              <c:spPr>
                <a:solidFill>
                  <a:srgbClr val="F68D2E"/>
                </a:solidFill>
                <a:ln>
                  <a:noFill/>
                </a:ln>
              </c:spPr>
            </c:marker>
            <c:bubble3D val="0"/>
            <c:extLst>
              <c:ext xmlns:c16="http://schemas.microsoft.com/office/drawing/2014/chart" uri="{C3380CC4-5D6E-409C-BE32-E72D297353CC}">
                <c16:uniqueId val="{00000020-474F-4A37-A257-143C9D6C0B99}"/>
              </c:ext>
            </c:extLst>
          </c:dPt>
          <c:dPt>
            <c:idx val="12"/>
            <c:marker>
              <c:spPr>
                <a:solidFill>
                  <a:srgbClr val="FFFF00"/>
                </a:solidFill>
                <a:ln>
                  <a:noFill/>
                </a:ln>
              </c:spPr>
            </c:marker>
            <c:bubble3D val="0"/>
            <c:extLst>
              <c:ext xmlns:c16="http://schemas.microsoft.com/office/drawing/2014/chart" uri="{C3380CC4-5D6E-409C-BE32-E72D297353CC}">
                <c16:uniqueId val="{00000021-474F-4A37-A257-143C9D6C0B99}"/>
              </c:ext>
            </c:extLst>
          </c:dPt>
          <c:dPt>
            <c:idx val="13"/>
            <c:marker>
              <c:spPr>
                <a:solidFill>
                  <a:srgbClr val="F68D2E"/>
                </a:solidFill>
                <a:ln>
                  <a:noFill/>
                </a:ln>
              </c:spPr>
            </c:marker>
            <c:bubble3D val="0"/>
            <c:extLst>
              <c:ext xmlns:c16="http://schemas.microsoft.com/office/drawing/2014/chart" uri="{C3380CC4-5D6E-409C-BE32-E72D297353CC}">
                <c16:uniqueId val="{00000022-474F-4A37-A257-143C9D6C0B99}"/>
              </c:ext>
            </c:extLst>
          </c:dPt>
          <c:dPt>
            <c:idx val="14"/>
            <c:marker>
              <c:spPr>
                <a:solidFill>
                  <a:srgbClr val="FFFF00"/>
                </a:solidFill>
                <a:ln>
                  <a:noFill/>
                </a:ln>
              </c:spPr>
            </c:marker>
            <c:bubble3D val="0"/>
            <c:extLst>
              <c:ext xmlns:c16="http://schemas.microsoft.com/office/drawing/2014/chart" uri="{C3380CC4-5D6E-409C-BE32-E72D297353CC}">
                <c16:uniqueId val="{00000023-474F-4A37-A257-143C9D6C0B99}"/>
              </c:ext>
            </c:extLst>
          </c:dPt>
          <c:dPt>
            <c:idx val="15"/>
            <c:marker>
              <c:spPr>
                <a:solidFill>
                  <a:srgbClr val="F68D2E"/>
                </a:solidFill>
                <a:ln>
                  <a:noFill/>
                </a:ln>
              </c:spPr>
            </c:marker>
            <c:bubble3D val="0"/>
            <c:extLst>
              <c:ext xmlns:c16="http://schemas.microsoft.com/office/drawing/2014/chart" uri="{C3380CC4-5D6E-409C-BE32-E72D297353CC}">
                <c16:uniqueId val="{00000024-474F-4A37-A257-143C9D6C0B99}"/>
              </c:ext>
            </c:extLst>
          </c:dPt>
          <c:dPt>
            <c:idx val="16"/>
            <c:marker>
              <c:spPr>
                <a:solidFill>
                  <a:srgbClr val="FFFF00"/>
                </a:solidFill>
                <a:ln>
                  <a:noFill/>
                </a:ln>
              </c:spPr>
            </c:marker>
            <c:bubble3D val="0"/>
            <c:extLst>
              <c:ext xmlns:c16="http://schemas.microsoft.com/office/drawing/2014/chart" uri="{C3380CC4-5D6E-409C-BE32-E72D297353CC}">
                <c16:uniqueId val="{00000025-474F-4A37-A257-143C9D6C0B99}"/>
              </c:ext>
            </c:extLst>
          </c:dPt>
          <c:dPt>
            <c:idx val="17"/>
            <c:marker>
              <c:spPr>
                <a:solidFill>
                  <a:srgbClr val="F68D2E"/>
                </a:solidFill>
                <a:ln>
                  <a:noFill/>
                </a:ln>
              </c:spPr>
            </c:marker>
            <c:bubble3D val="0"/>
            <c:extLst>
              <c:ext xmlns:c16="http://schemas.microsoft.com/office/drawing/2014/chart" uri="{C3380CC4-5D6E-409C-BE32-E72D297353CC}">
                <c16:uniqueId val="{00000026-474F-4A37-A257-143C9D6C0B99}"/>
              </c:ext>
            </c:extLst>
          </c:dPt>
          <c:dLbls>
            <c:dLbl>
              <c:idx val="0"/>
              <c:layout>
                <c:manualLayout>
                  <c:x val="-3.8834170207287258E-2"/>
                  <c:y val="-3.8405045792293119E-2"/>
                </c:manualLayout>
              </c:layout>
              <c:spPr>
                <a:noFill/>
                <a:ln>
                  <a:noFill/>
                </a:ln>
                <a:effectLst/>
              </c:spPr>
              <c:txPr>
                <a:bodyPr wrap="square" lIns="38100" tIns="19050" rIns="38100" bIns="19050" anchor="ctr">
                  <a:spAutoFit/>
                </a:bodyPr>
                <a:lstStyle/>
                <a:p>
                  <a:pPr>
                    <a:defRPr lang="ja-JP" sz="700">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474F-4A37-A257-143C9D6C0B99}"/>
                </c:ext>
              </c:extLst>
            </c:dLbl>
            <c:dLbl>
              <c:idx val="1"/>
              <c:layout>
                <c:manualLayout>
                  <c:x val="-2.8614651731685335E-2"/>
                  <c:y val="-4.3891480905477794E-2"/>
                </c:manualLayout>
              </c:layout>
              <c:spPr>
                <a:noFill/>
                <a:ln>
                  <a:noFill/>
                </a:ln>
                <a:effectLst/>
              </c:spPr>
              <c:txPr>
                <a:bodyPr wrap="square" lIns="38100" tIns="19050" rIns="38100" bIns="19050" anchor="ctr">
                  <a:spAutoFit/>
                </a:bodyPr>
                <a:lstStyle/>
                <a:p>
                  <a:pPr>
                    <a:defRPr lang="ja-JP" sz="700">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474F-4A37-A257-143C9D6C0B99}"/>
                </c:ext>
              </c:extLst>
            </c:dLbl>
            <c:dLbl>
              <c:idx val="2"/>
              <c:layout>
                <c:manualLayout>
                  <c:x val="-4.0878073902407622E-2"/>
                  <c:y val="-7.9553309141178558E-2"/>
                </c:manualLayout>
              </c:layout>
              <c:spPr>
                <a:noFill/>
                <a:ln>
                  <a:noFill/>
                </a:ln>
                <a:effectLst/>
              </c:spPr>
              <c:txPr>
                <a:bodyPr wrap="square" lIns="38100" tIns="19050" rIns="38100" bIns="19050" anchor="ctr">
                  <a:spAutoFit/>
                </a:bodyPr>
                <a:lstStyle/>
                <a:p>
                  <a:pPr>
                    <a:defRPr lang="ja-JP" sz="700">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474F-4A37-A257-143C9D6C0B99}"/>
                </c:ext>
              </c:extLst>
            </c:dLbl>
            <c:dLbl>
              <c:idx val="3"/>
              <c:layout>
                <c:manualLayout>
                  <c:x val="-3.4746362817046517E-2"/>
                  <c:y val="-4.1148263348885432E-2"/>
                </c:manualLayout>
              </c:layout>
              <c:spPr>
                <a:noFill/>
                <a:ln>
                  <a:noFill/>
                </a:ln>
                <a:effectLst/>
              </c:spPr>
              <c:txPr>
                <a:bodyPr wrap="square" lIns="38100" tIns="19050" rIns="38100" bIns="19050" anchor="ctr">
                  <a:spAutoFit/>
                </a:bodyPr>
                <a:lstStyle/>
                <a:p>
                  <a:pPr>
                    <a:defRPr lang="ja-JP" sz="700">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474F-4A37-A257-143C9D6C0B99}"/>
                </c:ext>
              </c:extLst>
            </c:dLbl>
            <c:dLbl>
              <c:idx val="4"/>
              <c:layout>
                <c:manualLayout>
                  <c:x val="-3.8834170207287244E-2"/>
                  <c:y val="-7.4066874027993779E-2"/>
                </c:manualLayout>
              </c:layout>
              <c:spPr>
                <a:noFill/>
                <a:ln>
                  <a:noFill/>
                </a:ln>
                <a:effectLst/>
              </c:spPr>
              <c:txPr>
                <a:bodyPr wrap="square" lIns="38100" tIns="19050" rIns="38100" bIns="19050" anchor="ctr">
                  <a:spAutoFit/>
                </a:bodyPr>
                <a:lstStyle/>
                <a:p>
                  <a:pPr>
                    <a:defRPr lang="ja-JP" sz="700">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474F-4A37-A257-143C9D6C0B99}"/>
                </c:ext>
              </c:extLst>
            </c:dLbl>
            <c:dLbl>
              <c:idx val="5"/>
              <c:layout>
                <c:manualLayout>
                  <c:x val="-3.8834170207287244E-2"/>
                  <c:y val="-3.5661828235700709E-2"/>
                </c:manualLayout>
              </c:layout>
              <c:spPr>
                <a:noFill/>
                <a:ln>
                  <a:noFill/>
                </a:ln>
                <a:effectLst/>
              </c:spPr>
              <c:txPr>
                <a:bodyPr wrap="square" lIns="38100" tIns="19050" rIns="38100" bIns="19050" anchor="ctr">
                  <a:spAutoFit/>
                </a:bodyPr>
                <a:lstStyle/>
                <a:p>
                  <a:pPr>
                    <a:defRPr lang="ja-JP" sz="700">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474F-4A37-A257-143C9D6C0B99}"/>
                </c:ext>
              </c:extLst>
            </c:dLbl>
            <c:dLbl>
              <c:idx val="7"/>
              <c:layout>
                <c:manualLayout>
                  <c:x val="-4.9053688682889222E-2"/>
                  <c:y val="4.11482633488853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474F-4A37-A257-143C9D6C0B99}"/>
                </c:ext>
              </c:extLst>
            </c:dLbl>
            <c:dLbl>
              <c:idx val="8"/>
              <c:layout>
                <c:manualLayout>
                  <c:x val="-4.0878073902407622E-2"/>
                  <c:y val="3.56618282357007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474F-4A37-A257-143C9D6C0B99}"/>
                </c:ext>
              </c:extLst>
            </c:dLbl>
            <c:dLbl>
              <c:idx val="9"/>
              <c:layout>
                <c:manualLayout>
                  <c:x val="-4.0878073902407698E-2"/>
                  <c:y val="1.37160877829617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474F-4A37-A257-143C9D6C0B99}"/>
                </c:ext>
              </c:extLst>
            </c:dLbl>
            <c:dLbl>
              <c:idx val="10"/>
              <c:layout>
                <c:manualLayout>
                  <c:x val="-4.2921977597528076E-2"/>
                  <c:y val="4.38914809054777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474F-4A37-A257-143C9D6C0B99}"/>
                </c:ext>
              </c:extLst>
            </c:dLbl>
            <c:dLbl>
              <c:idx val="12"/>
              <c:layout>
                <c:manualLayout>
                  <c:x val="-4.9053688682889222E-2"/>
                  <c:y val="6.0350786245031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474F-4A37-A257-143C9D6C0B99}"/>
                </c:ext>
              </c:extLst>
            </c:dLbl>
            <c:dLbl>
              <c:idx val="13"/>
              <c:layout>
                <c:manualLayout>
                  <c:x val="-4.0878073902407622E-2"/>
                  <c:y val="4.11482633488853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474F-4A37-A257-143C9D6C0B99}"/>
                </c:ext>
              </c:extLst>
            </c:dLbl>
            <c:dLbl>
              <c:idx val="14"/>
              <c:layout>
                <c:manualLayout>
                  <c:x val="-5.3141496073129908E-2"/>
                  <c:y val="0.1152151373768792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474F-4A37-A257-143C9D6C0B99}"/>
                </c:ext>
              </c:extLst>
            </c:dLbl>
            <c:dLbl>
              <c:idx val="15"/>
              <c:layout>
                <c:manualLayout>
                  <c:x val="-3.6790266512167012E-2"/>
                  <c:y val="-3.5661828235700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474F-4A37-A257-143C9D6C0B99}"/>
                </c:ext>
              </c:extLst>
            </c:dLbl>
            <c:dLbl>
              <c:idx val="16"/>
              <c:layout>
                <c:manualLayout>
                  <c:x val="-4.7009784987768914E-2"/>
                  <c:y val="-4.11482633488854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474F-4A37-A257-143C9D6C0B99}"/>
                </c:ext>
              </c:extLst>
            </c:dLbl>
            <c:dLbl>
              <c:idx val="17"/>
              <c:layout>
                <c:manualLayout>
                  <c:x val="-4.2921977597528152E-2"/>
                  <c:y val="-3.29186106791083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474F-4A37-A257-143C9D6C0B99}"/>
                </c:ext>
              </c:extLst>
            </c:dLbl>
            <c:spPr>
              <a:noFill/>
              <a:ln>
                <a:noFill/>
              </a:ln>
              <a:effectLst/>
            </c:spPr>
            <c:txPr>
              <a:bodyPr wrap="square" lIns="38100" tIns="19050" rIns="38100" bIns="19050" anchor="ctr">
                <a:spAutoFit/>
              </a:bodyPr>
              <a:lstStyle/>
              <a:p>
                <a:pPr>
                  <a:defRPr lang="ja-JP" sz="7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xVal>
            <c:strRef>
              <c:f>'全団体リスト (按分効果経費削除) '!$E$30:$E$47</c:f>
              <c:strCache>
                <c:ptCount val="18"/>
                <c:pt idx="0">
                  <c:v>神戸市</c:v>
                </c:pt>
                <c:pt idx="1">
                  <c:v>神戸市＊</c:v>
                </c:pt>
                <c:pt idx="2">
                  <c:v>盛岡市</c:v>
                </c:pt>
                <c:pt idx="3">
                  <c:v>盛岡市＊</c:v>
                </c:pt>
                <c:pt idx="4">
                  <c:v>佐倉市</c:v>
                </c:pt>
                <c:pt idx="5">
                  <c:v>佐倉市＊</c:v>
                </c:pt>
                <c:pt idx="7">
                  <c:v>宇和島市</c:v>
                </c:pt>
                <c:pt idx="8">
                  <c:v>宇和島市＊</c:v>
                </c:pt>
                <c:pt idx="9">
                  <c:v>須坂市</c:v>
                </c:pt>
                <c:pt idx="10">
                  <c:v>須坂市＊</c:v>
                </c:pt>
                <c:pt idx="12">
                  <c:v>せとうち3市</c:v>
                </c:pt>
                <c:pt idx="13">
                  <c:v>せとうち3市＊</c:v>
                </c:pt>
                <c:pt idx="14">
                  <c:v>美里町・川島町</c:v>
                </c:pt>
                <c:pt idx="15">
                  <c:v>美里町・川島町＊</c:v>
                </c:pt>
                <c:pt idx="16">
                  <c:v>笠置町</c:v>
                </c:pt>
                <c:pt idx="17">
                  <c:v>笠置町＊</c:v>
                </c:pt>
              </c:strCache>
            </c:strRef>
          </c:xVal>
          <c:yVal>
            <c:numRef>
              <c:f>'全団体リスト (按分効果経費削除) '!$G$30:$G$47</c:f>
              <c:numCache>
                <c:formatCode>0.0%</c:formatCode>
                <c:ptCount val="18"/>
                <c:pt idx="0">
                  <c:v>-2.8954780516194937E-2</c:v>
                </c:pt>
                <c:pt idx="1">
                  <c:v>-0.22641422391097149</c:v>
                </c:pt>
                <c:pt idx="2">
                  <c:v>-0.15908133770509997</c:v>
                </c:pt>
                <c:pt idx="3">
                  <c:v>-0.16597864488381214</c:v>
                </c:pt>
                <c:pt idx="4">
                  <c:v>-4.5506218221692166E-2</c:v>
                </c:pt>
                <c:pt idx="5">
                  <c:v>-9.3482837222434695E-2</c:v>
                </c:pt>
                <c:pt idx="7">
                  <c:v>9.3945279593318803E-2</c:v>
                </c:pt>
                <c:pt idx="8">
                  <c:v>3.8944444444444443E-3</c:v>
                </c:pt>
                <c:pt idx="9">
                  <c:v>7.3673493104565627E-2</c:v>
                </c:pt>
                <c:pt idx="10">
                  <c:v>0.10889122748843164</c:v>
                </c:pt>
                <c:pt idx="12">
                  <c:v>0.41745715984285919</c:v>
                </c:pt>
                <c:pt idx="13">
                  <c:v>0.50026578028368363</c:v>
                </c:pt>
                <c:pt idx="14">
                  <c:v>0.98737574092475466</c:v>
                </c:pt>
                <c:pt idx="15">
                  <c:v>1.389181868634688E-3</c:v>
                </c:pt>
                <c:pt idx="16">
                  <c:v>6.2896355109686475</c:v>
                </c:pt>
                <c:pt idx="17">
                  <c:v>2.1323748291458169</c:v>
                </c:pt>
              </c:numCache>
            </c:numRef>
          </c:yVal>
          <c:smooth val="0"/>
          <c:extLst>
            <c:ext xmlns:c15="http://schemas.microsoft.com/office/drawing/2012/chart" uri="{02D57815-91ED-43cb-92C2-25804820EDAC}">
              <c15:filteredSeriesTitle>
                <c15:tx>
                  <c:strRef>
                    <c:extLst>
                      <c:ext uri="{02D57815-91ED-43cb-92C2-25804820EDAC}">
                        <c15:formulaRef>
                          <c15:sqref>'全団体リスト (按分効果経費削除) '!$G$29</c15:sqref>
                        </c15:formulaRef>
                      </c:ext>
                    </c:extLst>
                    <c:strCache>
                      <c:ptCount val="1"/>
                      <c:pt idx="0">
                        <c:v>削減率</c:v>
                      </c:pt>
                    </c:strCache>
                  </c:strRef>
                </c15:tx>
              </c15:filteredSeriesTitle>
            </c:ext>
            <c:ext xmlns:c16="http://schemas.microsoft.com/office/drawing/2014/chart" uri="{C3380CC4-5D6E-409C-BE32-E72D297353CC}">
              <c16:uniqueId val="{00000027-474F-4A37-A257-143C9D6C0B99}"/>
            </c:ext>
          </c:extLst>
        </c:ser>
        <c:dLbls>
          <c:showLegendKey val="0"/>
          <c:showVal val="1"/>
          <c:showCatName val="0"/>
          <c:showSerName val="0"/>
          <c:showPercent val="0"/>
          <c:showBubbleSize val="0"/>
        </c:dLbls>
        <c:axId val="931748400"/>
        <c:axId val="931755888"/>
      </c:scatterChart>
      <c:catAx>
        <c:axId val="194353455"/>
        <c:scaling>
          <c:orientation val="minMax"/>
        </c:scaling>
        <c:delete val="0"/>
        <c:axPos val="b"/>
        <c:numFmt formatCode="General" sourceLinked="1"/>
        <c:majorTickMark val="out"/>
        <c:minorTickMark val="none"/>
        <c:tickLblPos val="none"/>
        <c:spPr>
          <a:ln w="3175">
            <a:solidFill>
              <a:srgbClr val="000000"/>
            </a:solidFill>
            <a:prstDash val="solid"/>
          </a:ln>
        </c:spPr>
        <c:txPr>
          <a:bodyPr rot="0" vert="wordArtVertRtl"/>
          <a:lstStyle/>
          <a:p>
            <a:pPr>
              <a:defRPr lang="ja-JP"/>
            </a:pPr>
            <a:endParaRPr lang="ja-JP"/>
          </a:p>
        </c:txPr>
        <c:crossAx val="194352207"/>
        <c:crosses val="autoZero"/>
        <c:auto val="1"/>
        <c:lblAlgn val="ctr"/>
        <c:lblOffset val="100"/>
        <c:noMultiLvlLbl val="0"/>
      </c:catAx>
      <c:valAx>
        <c:axId val="194352207"/>
        <c:scaling>
          <c:orientation val="minMax"/>
        </c:scaling>
        <c:delete val="0"/>
        <c:axPos val="l"/>
        <c:numFmt formatCode="&quot;¥&quot;#,##0_);[Red]\(&quot;¥&quot;#,##0\)" sourceLinked="1"/>
        <c:majorTickMark val="out"/>
        <c:minorTickMark val="none"/>
        <c:tickLblPos val="nextTo"/>
        <c:spPr>
          <a:ln w="3175">
            <a:solidFill>
              <a:srgbClr val="000000"/>
            </a:solidFill>
            <a:prstDash val="solid"/>
          </a:ln>
        </c:spPr>
        <c:txPr>
          <a:bodyPr/>
          <a:lstStyle/>
          <a:p>
            <a:pPr>
              <a:defRPr lang="ja-JP" sz="600"/>
            </a:pPr>
            <a:endParaRPr lang="ja-JP"/>
          </a:p>
        </c:txPr>
        <c:crossAx val="194353455"/>
        <c:crosses val="autoZero"/>
        <c:crossBetween val="between"/>
      </c:valAx>
      <c:valAx>
        <c:axId val="931755888"/>
        <c:scaling>
          <c:orientation val="minMax"/>
          <c:min val="-7"/>
        </c:scaling>
        <c:delete val="0"/>
        <c:axPos val="r"/>
        <c:numFmt formatCode="0.0%" sourceLinked="1"/>
        <c:majorTickMark val="out"/>
        <c:minorTickMark val="none"/>
        <c:tickLblPos val="nextTo"/>
        <c:txPr>
          <a:bodyPr/>
          <a:lstStyle/>
          <a:p>
            <a:pPr>
              <a:defRPr lang="ja-JP" sz="600"/>
            </a:pPr>
            <a:endParaRPr lang="ja-JP"/>
          </a:p>
        </c:txPr>
        <c:crossAx val="931748400"/>
        <c:crosses val="max"/>
        <c:crossBetween val="midCat"/>
        <c:majorUnit val="1"/>
      </c:valAx>
      <c:valAx>
        <c:axId val="931748400"/>
        <c:scaling>
          <c:orientation val="minMax"/>
        </c:scaling>
        <c:delete val="1"/>
        <c:axPos val="t"/>
        <c:majorTickMark val="out"/>
        <c:minorTickMark val="none"/>
        <c:tickLblPos val="nextTo"/>
        <c:crossAx val="931755888"/>
        <c:crosses val="max"/>
        <c:crossBetween val="midCat"/>
      </c:valAx>
      <c:spPr>
        <a:noFill/>
        <a:ln w="25400">
          <a:noFill/>
        </a:ln>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6350">
      <a:noFill/>
    </a:ln>
  </c:spPr>
  <c:txPr>
    <a:bodyPr/>
    <a:lstStyle/>
    <a:p>
      <a:pPr>
        <a:defRPr sz="800" b="1" i="0">
          <a:solidFill>
            <a:srgbClr val="00338D"/>
          </a:solidFill>
          <a:latin typeface="Meiryo UI" panose="020B0604030504040204" pitchFamily="50" charset="-128"/>
          <a:ea typeface="Meiryo UI" panose="020B0604030504040204" pitchFamily="50" charset="-128"/>
          <a:cs typeface="Arial"/>
        </a:defRPr>
      </a:pPr>
      <a:endParaRPr lang="ja-JP"/>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581772241534699"/>
          <c:y val="9.5491403144980128E-2"/>
          <c:w val="0.72990025896848632"/>
          <c:h val="0.64871147798742135"/>
        </c:manualLayout>
      </c:layout>
      <c:barChart>
        <c:barDir val="col"/>
        <c:grouping val="clustered"/>
        <c:varyColors val="0"/>
        <c:ser>
          <c:idx val="0"/>
          <c:order val="0"/>
          <c:tx>
            <c:strRef>
              <c:f>'全団体リスト (按分効果経費削除) '!$F$29</c:f>
              <c:strCache>
                <c:ptCount val="1"/>
                <c:pt idx="0">
                  <c:v>削減額</c:v>
                </c:pt>
              </c:strCache>
            </c:strRef>
          </c:tx>
          <c:spPr>
            <a:solidFill>
              <a:srgbClr val="00338D"/>
            </a:solidFill>
            <a:ln w="3175">
              <a:solidFill>
                <a:srgbClr val="FFFFFF"/>
              </a:solidFill>
              <a:prstDash val="solid"/>
            </a:ln>
          </c:spPr>
          <c:invertIfNegative val="0"/>
          <c:dPt>
            <c:idx val="1"/>
            <c:invertIfNegative val="0"/>
            <c:bubble3D val="0"/>
            <c:spPr>
              <a:solidFill>
                <a:srgbClr val="00A3A1"/>
              </a:solidFill>
              <a:ln w="3175">
                <a:solidFill>
                  <a:srgbClr val="FFFFFF"/>
                </a:solidFill>
                <a:prstDash val="solid"/>
              </a:ln>
            </c:spPr>
            <c:extLst>
              <c:ext xmlns:c16="http://schemas.microsoft.com/office/drawing/2014/chart" uri="{C3380CC4-5D6E-409C-BE32-E72D297353CC}">
                <c16:uniqueId val="{00000001-B66F-4669-AC0E-7230EED5BD32}"/>
              </c:ext>
            </c:extLst>
          </c:dPt>
          <c:dPt>
            <c:idx val="3"/>
            <c:invertIfNegative val="0"/>
            <c:bubble3D val="0"/>
            <c:spPr>
              <a:solidFill>
                <a:srgbClr val="00A3A1"/>
              </a:solidFill>
              <a:ln w="3175">
                <a:solidFill>
                  <a:srgbClr val="FFFFFF"/>
                </a:solidFill>
                <a:prstDash val="solid"/>
              </a:ln>
            </c:spPr>
            <c:extLst>
              <c:ext xmlns:c16="http://schemas.microsoft.com/office/drawing/2014/chart" uri="{C3380CC4-5D6E-409C-BE32-E72D297353CC}">
                <c16:uniqueId val="{00000003-B66F-4669-AC0E-7230EED5BD32}"/>
              </c:ext>
            </c:extLst>
          </c:dPt>
          <c:dPt>
            <c:idx val="5"/>
            <c:invertIfNegative val="0"/>
            <c:bubble3D val="0"/>
            <c:spPr>
              <a:solidFill>
                <a:srgbClr val="00A3A1"/>
              </a:solidFill>
              <a:ln w="3175">
                <a:solidFill>
                  <a:srgbClr val="FFFFFF"/>
                </a:solidFill>
                <a:prstDash val="solid"/>
              </a:ln>
            </c:spPr>
            <c:extLst>
              <c:ext xmlns:c16="http://schemas.microsoft.com/office/drawing/2014/chart" uri="{C3380CC4-5D6E-409C-BE32-E72D297353CC}">
                <c16:uniqueId val="{00000005-B66F-4669-AC0E-7230EED5BD32}"/>
              </c:ext>
            </c:extLst>
          </c:dPt>
          <c:dPt>
            <c:idx val="8"/>
            <c:invertIfNegative val="0"/>
            <c:bubble3D val="0"/>
            <c:spPr>
              <a:solidFill>
                <a:srgbClr val="00A3A1"/>
              </a:solidFill>
              <a:ln w="3175">
                <a:solidFill>
                  <a:srgbClr val="FFFFFF"/>
                </a:solidFill>
                <a:prstDash val="solid"/>
              </a:ln>
            </c:spPr>
            <c:extLst>
              <c:ext xmlns:c16="http://schemas.microsoft.com/office/drawing/2014/chart" uri="{C3380CC4-5D6E-409C-BE32-E72D297353CC}">
                <c16:uniqueId val="{00000007-B66F-4669-AC0E-7230EED5BD32}"/>
              </c:ext>
            </c:extLst>
          </c:dPt>
          <c:dPt>
            <c:idx val="9"/>
            <c:invertIfNegative val="0"/>
            <c:bubble3D val="0"/>
            <c:extLst>
              <c:ext xmlns:c16="http://schemas.microsoft.com/office/drawing/2014/chart" uri="{C3380CC4-5D6E-409C-BE32-E72D297353CC}">
                <c16:uniqueId val="{00000008-B66F-4669-AC0E-7230EED5BD32}"/>
              </c:ext>
            </c:extLst>
          </c:dPt>
          <c:dPt>
            <c:idx val="10"/>
            <c:invertIfNegative val="0"/>
            <c:bubble3D val="0"/>
            <c:spPr>
              <a:solidFill>
                <a:srgbClr val="00A3A1"/>
              </a:solidFill>
              <a:ln w="3175">
                <a:solidFill>
                  <a:srgbClr val="FFFFFF"/>
                </a:solidFill>
                <a:prstDash val="solid"/>
              </a:ln>
            </c:spPr>
            <c:extLst>
              <c:ext xmlns:c16="http://schemas.microsoft.com/office/drawing/2014/chart" uri="{C3380CC4-5D6E-409C-BE32-E72D297353CC}">
                <c16:uniqueId val="{0000000A-B66F-4669-AC0E-7230EED5BD32}"/>
              </c:ext>
            </c:extLst>
          </c:dPt>
          <c:dPt>
            <c:idx val="13"/>
            <c:invertIfNegative val="0"/>
            <c:bubble3D val="0"/>
            <c:spPr>
              <a:solidFill>
                <a:srgbClr val="00A3A1"/>
              </a:solidFill>
              <a:ln w="3175">
                <a:solidFill>
                  <a:srgbClr val="FFFFFF"/>
                </a:solidFill>
                <a:prstDash val="solid"/>
              </a:ln>
            </c:spPr>
            <c:extLst>
              <c:ext xmlns:c16="http://schemas.microsoft.com/office/drawing/2014/chart" uri="{C3380CC4-5D6E-409C-BE32-E72D297353CC}">
                <c16:uniqueId val="{0000000C-B66F-4669-AC0E-7230EED5BD32}"/>
              </c:ext>
            </c:extLst>
          </c:dPt>
          <c:dPt>
            <c:idx val="17"/>
            <c:invertIfNegative val="0"/>
            <c:bubble3D val="0"/>
            <c:spPr>
              <a:solidFill>
                <a:srgbClr val="00A3A1"/>
              </a:solidFill>
              <a:ln w="3175">
                <a:solidFill>
                  <a:srgbClr val="FFFFFF"/>
                </a:solidFill>
                <a:prstDash val="solid"/>
              </a:ln>
            </c:spPr>
            <c:extLst>
              <c:ext xmlns:c16="http://schemas.microsoft.com/office/drawing/2014/chart" uri="{C3380CC4-5D6E-409C-BE32-E72D297353CC}">
                <c16:uniqueId val="{0000000E-B66F-4669-AC0E-7230EED5BD32}"/>
              </c:ext>
            </c:extLst>
          </c:dPt>
          <c:dLbls>
            <c:dLbl>
              <c:idx val="0"/>
              <c:layout>
                <c:manualLayout>
                  <c:x val="-4.2921977597528013E-2"/>
                  <c:y val="-4.66346984620701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B66F-4669-AC0E-7230EED5BD32}"/>
                </c:ext>
              </c:extLst>
            </c:dLbl>
            <c:dLbl>
              <c:idx val="1"/>
              <c:layout>
                <c:manualLayout>
                  <c:x val="-5.5185399768250307E-2"/>
                  <c:y val="2.19457404527388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66F-4669-AC0E-7230EED5BD32}"/>
                </c:ext>
              </c:extLst>
            </c:dLbl>
            <c:dLbl>
              <c:idx val="2"/>
              <c:layout>
                <c:manualLayout>
                  <c:x val="-3.8834170207287244E-2"/>
                  <c:y val="1.0058348179275515E-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B66F-4669-AC0E-7230EED5BD32}"/>
                </c:ext>
              </c:extLst>
            </c:dLbl>
            <c:dLbl>
              <c:idx val="3"/>
              <c:layout>
                <c:manualLayout>
                  <c:x val="1.839513325608343E-2"/>
                  <c:y val="-4.6634482460687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66F-4669-AC0E-7230EED5BD32}"/>
                </c:ext>
              </c:extLst>
            </c:dLbl>
            <c:dLbl>
              <c:idx val="4"/>
              <c:layout>
                <c:manualLayout>
                  <c:x val="3.2702459121926063E-2"/>
                  <c:y val="-2.743001555209902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B66F-4669-AC0E-7230EED5BD32}"/>
                </c:ext>
              </c:extLst>
            </c:dLbl>
            <c:dLbl>
              <c:idx val="5"/>
              <c:layout>
                <c:manualLayout>
                  <c:x val="7.7668340414574488E-2"/>
                  <c:y val="-6.85804389148090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66F-4669-AC0E-7230EED5BD32}"/>
                </c:ext>
              </c:extLst>
            </c:dLbl>
            <c:dLbl>
              <c:idx val="7"/>
              <c:layout>
                <c:manualLayout>
                  <c:x val="0"/>
                  <c:y val="8.229652669777086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B66F-4669-AC0E-7230EED5BD32}"/>
                </c:ext>
              </c:extLst>
            </c:dLbl>
            <c:dLbl>
              <c:idx val="8"/>
              <c:layout>
                <c:manualLayout>
                  <c:x val="6.1317110853610687E-3"/>
                  <c:y val="-6.85804389148090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66F-4669-AC0E-7230EED5BD32}"/>
                </c:ext>
              </c:extLst>
            </c:dLbl>
            <c:dLbl>
              <c:idx val="9"/>
              <c:layout>
                <c:manualLayout>
                  <c:x val="0"/>
                  <c:y val="-4.93779160186625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66F-4669-AC0E-7230EED5BD32}"/>
                </c:ext>
              </c:extLst>
            </c:dLbl>
            <c:dLbl>
              <c:idx val="12"/>
              <c:layout>
                <c:manualLayout>
                  <c:x val="-8.2365049281837632E-2"/>
                  <c:y val="1.98105968247735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B66F-4669-AC0E-7230EED5BD32}"/>
                </c:ext>
              </c:extLst>
            </c:dLbl>
            <c:dLbl>
              <c:idx val="13"/>
              <c:layout>
                <c:manualLayout>
                  <c:x val="-2.4423157799161981E-2"/>
                  <c:y val="-6.21750966068079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B66F-4669-AC0E-7230EED5BD32}"/>
                </c:ext>
              </c:extLst>
            </c:dLbl>
            <c:dLbl>
              <c:idx val="14"/>
              <c:layout>
                <c:manualLayout>
                  <c:x val="-6.1212547225217415E-4"/>
                  <c:y val="-2.16348056833618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B66F-4669-AC0E-7230EED5BD32}"/>
                </c:ext>
              </c:extLst>
            </c:dLbl>
            <c:dLbl>
              <c:idx val="15"/>
              <c:layout>
                <c:manualLayout>
                  <c:x val="-2.0439036951203811E-3"/>
                  <c:y val="0.1371608778296181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B66F-4669-AC0E-7230EED5BD32}"/>
                </c:ext>
              </c:extLst>
            </c:dLbl>
            <c:dLbl>
              <c:idx val="16"/>
              <c:layout>
                <c:manualLayout>
                  <c:x val="3.1678865108397927E-3"/>
                  <c:y val="-4.02154535004860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B66F-4669-AC0E-7230EED5BD32}"/>
                </c:ext>
              </c:extLst>
            </c:dLbl>
            <c:dLbl>
              <c:idx val="17"/>
              <c:layout>
                <c:manualLayout>
                  <c:x val="-4.0158823362140432E-2"/>
                  <c:y val="0.2260633609774993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B66F-4669-AC0E-7230EED5BD32}"/>
                </c:ext>
              </c:extLst>
            </c:dLbl>
            <c:spPr>
              <a:noFill/>
              <a:ln>
                <a:noFill/>
              </a:ln>
              <a:effectLst/>
            </c:spPr>
            <c:txPr>
              <a:bodyPr wrap="square" lIns="38100" tIns="19050" rIns="38100" bIns="19050" anchor="ctr">
                <a:spAutoFit/>
              </a:bodyPr>
              <a:lstStyle/>
              <a:p>
                <a:pPr>
                  <a:defRPr lang="ja-JP" sz="5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'全団体リスト (按分効果経費削除) '!$E$30:$E$47</c:f>
              <c:strCache>
                <c:ptCount val="18"/>
                <c:pt idx="0">
                  <c:v>神戸市</c:v>
                </c:pt>
                <c:pt idx="1">
                  <c:v>神戸市＊</c:v>
                </c:pt>
                <c:pt idx="2">
                  <c:v>盛岡市</c:v>
                </c:pt>
                <c:pt idx="3">
                  <c:v>盛岡市＊</c:v>
                </c:pt>
                <c:pt idx="4">
                  <c:v>佐倉市</c:v>
                </c:pt>
                <c:pt idx="5">
                  <c:v>佐倉市＊</c:v>
                </c:pt>
                <c:pt idx="7">
                  <c:v>宇和島市</c:v>
                </c:pt>
                <c:pt idx="8">
                  <c:v>宇和島市＊</c:v>
                </c:pt>
                <c:pt idx="9">
                  <c:v>須坂市</c:v>
                </c:pt>
                <c:pt idx="10">
                  <c:v>須坂市＊</c:v>
                </c:pt>
                <c:pt idx="12">
                  <c:v>せとうち3市</c:v>
                </c:pt>
                <c:pt idx="13">
                  <c:v>せとうち3市＊</c:v>
                </c:pt>
                <c:pt idx="14">
                  <c:v>美里町・川島町</c:v>
                </c:pt>
                <c:pt idx="15">
                  <c:v>美里町・川島町＊</c:v>
                </c:pt>
                <c:pt idx="16">
                  <c:v>笠置町</c:v>
                </c:pt>
                <c:pt idx="17">
                  <c:v>笠置町＊</c:v>
                </c:pt>
              </c:strCache>
            </c:strRef>
          </c:cat>
          <c:val>
            <c:numRef>
              <c:f>'全団体リスト (按分効果経費削除) '!$F$30:$F$47</c:f>
              <c:numCache>
                <c:formatCode>"¥"#,##0_);[Red]\("¥"#,##0\)</c:formatCode>
                <c:ptCount val="18"/>
                <c:pt idx="0">
                  <c:v>-25671395.269999981</c:v>
                </c:pt>
                <c:pt idx="1">
                  <c:v>-115927705.26999998</c:v>
                </c:pt>
                <c:pt idx="2">
                  <c:v>-186226799</c:v>
                </c:pt>
                <c:pt idx="3">
                  <c:v>-180592799</c:v>
                </c:pt>
                <c:pt idx="4">
                  <c:v>-48105635.75</c:v>
                </c:pt>
                <c:pt idx="5">
                  <c:v>-48376355.75</c:v>
                </c:pt>
                <c:pt idx="7">
                  <c:v>38808795</c:v>
                </c:pt>
                <c:pt idx="8">
                  <c:v>1608795</c:v>
                </c:pt>
                <c:pt idx="9">
                  <c:v>34044054</c:v>
                </c:pt>
                <c:pt idx="10">
                  <c:v>39279054</c:v>
                </c:pt>
                <c:pt idx="12">
                  <c:v>187065726</c:v>
                </c:pt>
                <c:pt idx="13">
                  <c:v>156087726</c:v>
                </c:pt>
                <c:pt idx="14">
                  <c:v>213696606</c:v>
                </c:pt>
                <c:pt idx="15">
                  <c:v>286206</c:v>
                </c:pt>
                <c:pt idx="16">
                  <c:v>140688454</c:v>
                </c:pt>
                <c:pt idx="17">
                  <c:v>36349954</c:v>
                </c:pt>
              </c:numCache>
            </c:numRef>
          </c:val>
          <c:extLst>
            <c:ext xmlns:c16="http://schemas.microsoft.com/office/drawing/2014/chart" uri="{C3380CC4-5D6E-409C-BE32-E72D297353CC}">
              <c16:uniqueId val="{00000017-B66F-4669-AC0E-7230EED5BD32}"/>
            </c:ext>
          </c:extLst>
        </c:ser>
        <c:dLbls>
          <c:showLegendKey val="0"/>
          <c:showVal val="1"/>
          <c:showCatName val="0"/>
          <c:showSerName val="0"/>
          <c:showPercent val="0"/>
          <c:showBubbleSize val="0"/>
        </c:dLbls>
        <c:gapWidth val="40"/>
        <c:axId val="194353455"/>
        <c:axId val="194352207"/>
      </c:barChart>
      <c:scatterChart>
        <c:scatterStyle val="lineMarker"/>
        <c:varyColors val="0"/>
        <c:ser>
          <c:idx val="1"/>
          <c:order val="1"/>
          <c:tx>
            <c:strRef>
              <c:f>'全団体リスト (按分効果経費削除) '!$G$29</c:f>
              <c:strCache>
                <c:ptCount val="1"/>
                <c:pt idx="0">
                  <c:v>削減率</c:v>
                </c:pt>
              </c:strCache>
            </c:strRef>
          </c:tx>
          <c:spPr>
            <a:ln w="19050">
              <a:noFill/>
            </a:ln>
          </c:spPr>
          <c:marker>
            <c:symbol val="square"/>
            <c:size val="6"/>
            <c:spPr>
              <a:ln>
                <a:noFill/>
              </a:ln>
            </c:spPr>
          </c:marker>
          <c:dPt>
            <c:idx val="0"/>
            <c:marker>
              <c:spPr>
                <a:solidFill>
                  <a:srgbClr val="FFFF00"/>
                </a:solidFill>
                <a:ln>
                  <a:noFill/>
                </a:ln>
              </c:spPr>
            </c:marker>
            <c:bubble3D val="0"/>
            <c:extLst>
              <c:ext xmlns:c16="http://schemas.microsoft.com/office/drawing/2014/chart" uri="{C3380CC4-5D6E-409C-BE32-E72D297353CC}">
                <c16:uniqueId val="{00000018-B66F-4669-AC0E-7230EED5BD32}"/>
              </c:ext>
            </c:extLst>
          </c:dPt>
          <c:dPt>
            <c:idx val="1"/>
            <c:marker>
              <c:spPr>
                <a:solidFill>
                  <a:srgbClr val="F68D2E"/>
                </a:solidFill>
                <a:ln>
                  <a:noFill/>
                </a:ln>
              </c:spPr>
            </c:marker>
            <c:bubble3D val="0"/>
            <c:extLst>
              <c:ext xmlns:c16="http://schemas.microsoft.com/office/drawing/2014/chart" uri="{C3380CC4-5D6E-409C-BE32-E72D297353CC}">
                <c16:uniqueId val="{00000019-B66F-4669-AC0E-7230EED5BD32}"/>
              </c:ext>
            </c:extLst>
          </c:dPt>
          <c:dPt>
            <c:idx val="2"/>
            <c:marker>
              <c:spPr>
                <a:solidFill>
                  <a:srgbClr val="FFFF00"/>
                </a:solidFill>
                <a:ln>
                  <a:noFill/>
                </a:ln>
              </c:spPr>
            </c:marker>
            <c:bubble3D val="0"/>
            <c:extLst>
              <c:ext xmlns:c16="http://schemas.microsoft.com/office/drawing/2014/chart" uri="{C3380CC4-5D6E-409C-BE32-E72D297353CC}">
                <c16:uniqueId val="{0000001A-B66F-4669-AC0E-7230EED5BD32}"/>
              </c:ext>
            </c:extLst>
          </c:dPt>
          <c:dPt>
            <c:idx val="3"/>
            <c:marker>
              <c:spPr>
                <a:solidFill>
                  <a:srgbClr val="F68D2E"/>
                </a:solidFill>
                <a:ln>
                  <a:noFill/>
                </a:ln>
              </c:spPr>
            </c:marker>
            <c:bubble3D val="0"/>
            <c:extLst>
              <c:ext xmlns:c16="http://schemas.microsoft.com/office/drawing/2014/chart" uri="{C3380CC4-5D6E-409C-BE32-E72D297353CC}">
                <c16:uniqueId val="{0000001B-B66F-4669-AC0E-7230EED5BD32}"/>
              </c:ext>
            </c:extLst>
          </c:dPt>
          <c:dPt>
            <c:idx val="4"/>
            <c:marker>
              <c:spPr>
                <a:solidFill>
                  <a:srgbClr val="FFFF00"/>
                </a:solidFill>
                <a:ln>
                  <a:noFill/>
                </a:ln>
              </c:spPr>
            </c:marker>
            <c:bubble3D val="0"/>
            <c:extLst>
              <c:ext xmlns:c16="http://schemas.microsoft.com/office/drawing/2014/chart" uri="{C3380CC4-5D6E-409C-BE32-E72D297353CC}">
                <c16:uniqueId val="{0000001C-B66F-4669-AC0E-7230EED5BD32}"/>
              </c:ext>
            </c:extLst>
          </c:dPt>
          <c:dPt>
            <c:idx val="5"/>
            <c:marker>
              <c:spPr>
                <a:solidFill>
                  <a:srgbClr val="F68D2E"/>
                </a:solidFill>
                <a:ln>
                  <a:noFill/>
                </a:ln>
              </c:spPr>
            </c:marker>
            <c:bubble3D val="0"/>
            <c:extLst>
              <c:ext xmlns:c16="http://schemas.microsoft.com/office/drawing/2014/chart" uri="{C3380CC4-5D6E-409C-BE32-E72D297353CC}">
                <c16:uniqueId val="{0000001D-B66F-4669-AC0E-7230EED5BD32}"/>
              </c:ext>
            </c:extLst>
          </c:dPt>
          <c:dPt>
            <c:idx val="7"/>
            <c:marker>
              <c:spPr>
                <a:solidFill>
                  <a:srgbClr val="FFFF00"/>
                </a:solidFill>
                <a:ln>
                  <a:noFill/>
                </a:ln>
              </c:spPr>
            </c:marker>
            <c:bubble3D val="0"/>
            <c:extLst>
              <c:ext xmlns:c16="http://schemas.microsoft.com/office/drawing/2014/chart" uri="{C3380CC4-5D6E-409C-BE32-E72D297353CC}">
                <c16:uniqueId val="{0000001E-B66F-4669-AC0E-7230EED5BD32}"/>
              </c:ext>
            </c:extLst>
          </c:dPt>
          <c:dPt>
            <c:idx val="8"/>
            <c:marker>
              <c:spPr>
                <a:solidFill>
                  <a:srgbClr val="F68D2E"/>
                </a:solidFill>
                <a:ln>
                  <a:noFill/>
                </a:ln>
              </c:spPr>
            </c:marker>
            <c:bubble3D val="0"/>
            <c:extLst>
              <c:ext xmlns:c16="http://schemas.microsoft.com/office/drawing/2014/chart" uri="{C3380CC4-5D6E-409C-BE32-E72D297353CC}">
                <c16:uniqueId val="{0000001F-B66F-4669-AC0E-7230EED5BD32}"/>
              </c:ext>
            </c:extLst>
          </c:dPt>
          <c:dPt>
            <c:idx val="9"/>
            <c:marker>
              <c:spPr>
                <a:solidFill>
                  <a:srgbClr val="FFFF00"/>
                </a:solidFill>
                <a:ln>
                  <a:noFill/>
                </a:ln>
              </c:spPr>
            </c:marker>
            <c:bubble3D val="0"/>
            <c:extLst>
              <c:ext xmlns:c16="http://schemas.microsoft.com/office/drawing/2014/chart" uri="{C3380CC4-5D6E-409C-BE32-E72D297353CC}">
                <c16:uniqueId val="{00000020-B66F-4669-AC0E-7230EED5BD32}"/>
              </c:ext>
            </c:extLst>
          </c:dPt>
          <c:dPt>
            <c:idx val="10"/>
            <c:marker>
              <c:spPr>
                <a:solidFill>
                  <a:srgbClr val="F68D2E"/>
                </a:solidFill>
                <a:ln>
                  <a:noFill/>
                </a:ln>
              </c:spPr>
            </c:marker>
            <c:bubble3D val="0"/>
            <c:extLst>
              <c:ext xmlns:c16="http://schemas.microsoft.com/office/drawing/2014/chart" uri="{C3380CC4-5D6E-409C-BE32-E72D297353CC}">
                <c16:uniqueId val="{00000021-B66F-4669-AC0E-7230EED5BD32}"/>
              </c:ext>
            </c:extLst>
          </c:dPt>
          <c:dPt>
            <c:idx val="12"/>
            <c:marker>
              <c:spPr>
                <a:solidFill>
                  <a:srgbClr val="FFFF00"/>
                </a:solidFill>
                <a:ln>
                  <a:noFill/>
                </a:ln>
              </c:spPr>
            </c:marker>
            <c:bubble3D val="0"/>
            <c:extLst>
              <c:ext xmlns:c16="http://schemas.microsoft.com/office/drawing/2014/chart" uri="{C3380CC4-5D6E-409C-BE32-E72D297353CC}">
                <c16:uniqueId val="{00000022-B66F-4669-AC0E-7230EED5BD32}"/>
              </c:ext>
            </c:extLst>
          </c:dPt>
          <c:dPt>
            <c:idx val="13"/>
            <c:marker>
              <c:spPr>
                <a:solidFill>
                  <a:srgbClr val="F68D2E"/>
                </a:solidFill>
                <a:ln>
                  <a:noFill/>
                </a:ln>
              </c:spPr>
            </c:marker>
            <c:bubble3D val="0"/>
            <c:extLst>
              <c:ext xmlns:c16="http://schemas.microsoft.com/office/drawing/2014/chart" uri="{C3380CC4-5D6E-409C-BE32-E72D297353CC}">
                <c16:uniqueId val="{00000023-B66F-4669-AC0E-7230EED5BD32}"/>
              </c:ext>
            </c:extLst>
          </c:dPt>
          <c:dPt>
            <c:idx val="14"/>
            <c:marker>
              <c:spPr>
                <a:solidFill>
                  <a:srgbClr val="FFFF00"/>
                </a:solidFill>
                <a:ln>
                  <a:noFill/>
                </a:ln>
              </c:spPr>
            </c:marker>
            <c:bubble3D val="0"/>
            <c:extLst>
              <c:ext xmlns:c16="http://schemas.microsoft.com/office/drawing/2014/chart" uri="{C3380CC4-5D6E-409C-BE32-E72D297353CC}">
                <c16:uniqueId val="{00000024-B66F-4669-AC0E-7230EED5BD32}"/>
              </c:ext>
            </c:extLst>
          </c:dPt>
          <c:dPt>
            <c:idx val="15"/>
            <c:marker>
              <c:spPr>
                <a:solidFill>
                  <a:srgbClr val="F68D2E"/>
                </a:solidFill>
                <a:ln>
                  <a:noFill/>
                </a:ln>
              </c:spPr>
            </c:marker>
            <c:bubble3D val="0"/>
            <c:extLst>
              <c:ext xmlns:c16="http://schemas.microsoft.com/office/drawing/2014/chart" uri="{C3380CC4-5D6E-409C-BE32-E72D297353CC}">
                <c16:uniqueId val="{00000025-B66F-4669-AC0E-7230EED5BD32}"/>
              </c:ext>
            </c:extLst>
          </c:dPt>
          <c:dPt>
            <c:idx val="16"/>
            <c:marker>
              <c:spPr>
                <a:solidFill>
                  <a:srgbClr val="FFFF00"/>
                </a:solidFill>
                <a:ln>
                  <a:noFill/>
                </a:ln>
              </c:spPr>
            </c:marker>
            <c:bubble3D val="0"/>
            <c:extLst>
              <c:ext xmlns:c16="http://schemas.microsoft.com/office/drawing/2014/chart" uri="{C3380CC4-5D6E-409C-BE32-E72D297353CC}">
                <c16:uniqueId val="{00000026-B66F-4669-AC0E-7230EED5BD32}"/>
              </c:ext>
            </c:extLst>
          </c:dPt>
          <c:dPt>
            <c:idx val="17"/>
            <c:marker>
              <c:spPr>
                <a:solidFill>
                  <a:srgbClr val="F68D2E"/>
                </a:solidFill>
                <a:ln>
                  <a:noFill/>
                </a:ln>
              </c:spPr>
            </c:marker>
            <c:bubble3D val="0"/>
            <c:extLst>
              <c:ext xmlns:c16="http://schemas.microsoft.com/office/drawing/2014/chart" uri="{C3380CC4-5D6E-409C-BE32-E72D297353CC}">
                <c16:uniqueId val="{00000027-B66F-4669-AC0E-7230EED5BD32}"/>
              </c:ext>
            </c:extLst>
          </c:dPt>
          <c:dLbls>
            <c:dLbl>
              <c:idx val="0"/>
              <c:layout>
                <c:manualLayout>
                  <c:x val="-3.8834170207287258E-2"/>
                  <c:y val="-3.8405045792293119E-2"/>
                </c:manualLayout>
              </c:layout>
              <c:spPr>
                <a:noFill/>
                <a:ln>
                  <a:noFill/>
                </a:ln>
                <a:effectLst/>
              </c:spPr>
              <c:txPr>
                <a:bodyPr wrap="square" lIns="38100" tIns="19050" rIns="38100" bIns="19050" anchor="ctr">
                  <a:spAutoFit/>
                </a:bodyPr>
                <a:lstStyle/>
                <a:p>
                  <a:pPr>
                    <a:defRPr lang="ja-JP" sz="500">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B66F-4669-AC0E-7230EED5BD32}"/>
                </c:ext>
              </c:extLst>
            </c:dLbl>
            <c:dLbl>
              <c:idx val="1"/>
              <c:layout>
                <c:manualLayout>
                  <c:x val="-2.8614651731685335E-2"/>
                  <c:y val="-4.3891480905477794E-2"/>
                </c:manualLayout>
              </c:layout>
              <c:spPr>
                <a:noFill/>
                <a:ln>
                  <a:noFill/>
                </a:ln>
                <a:effectLst/>
              </c:spPr>
              <c:txPr>
                <a:bodyPr wrap="square" lIns="38100" tIns="19050" rIns="38100" bIns="19050" anchor="ctr">
                  <a:spAutoFit/>
                </a:bodyPr>
                <a:lstStyle/>
                <a:p>
                  <a:pPr>
                    <a:defRPr lang="ja-JP" sz="500">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B66F-4669-AC0E-7230EED5BD32}"/>
                </c:ext>
              </c:extLst>
            </c:dLbl>
            <c:dLbl>
              <c:idx val="2"/>
              <c:layout>
                <c:manualLayout>
                  <c:x val="-4.0878073902407622E-2"/>
                  <c:y val="-7.9553309141178558E-2"/>
                </c:manualLayout>
              </c:layout>
              <c:spPr>
                <a:noFill/>
                <a:ln>
                  <a:noFill/>
                </a:ln>
                <a:effectLst/>
              </c:spPr>
              <c:txPr>
                <a:bodyPr wrap="square" lIns="38100" tIns="19050" rIns="38100" bIns="19050" anchor="ctr">
                  <a:spAutoFit/>
                </a:bodyPr>
                <a:lstStyle/>
                <a:p>
                  <a:pPr>
                    <a:defRPr lang="ja-JP" sz="500">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B66F-4669-AC0E-7230EED5BD32}"/>
                </c:ext>
              </c:extLst>
            </c:dLbl>
            <c:dLbl>
              <c:idx val="3"/>
              <c:layout>
                <c:manualLayout>
                  <c:x val="-3.4746362817046517E-2"/>
                  <c:y val="-4.1148263348885432E-2"/>
                </c:manualLayout>
              </c:layout>
              <c:spPr>
                <a:noFill/>
                <a:ln>
                  <a:noFill/>
                </a:ln>
                <a:effectLst/>
              </c:spPr>
              <c:txPr>
                <a:bodyPr wrap="square" lIns="38100" tIns="19050" rIns="38100" bIns="19050" anchor="ctr">
                  <a:spAutoFit/>
                </a:bodyPr>
                <a:lstStyle/>
                <a:p>
                  <a:pPr>
                    <a:defRPr lang="ja-JP" sz="500">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B66F-4669-AC0E-7230EED5BD32}"/>
                </c:ext>
              </c:extLst>
            </c:dLbl>
            <c:dLbl>
              <c:idx val="4"/>
              <c:layout>
                <c:manualLayout>
                  <c:x val="-3.8834170207287244E-2"/>
                  <c:y val="-7.4066874027993779E-2"/>
                </c:manualLayout>
              </c:layout>
              <c:spPr>
                <a:noFill/>
                <a:ln>
                  <a:noFill/>
                </a:ln>
                <a:effectLst/>
              </c:spPr>
              <c:txPr>
                <a:bodyPr wrap="square" lIns="38100" tIns="19050" rIns="38100" bIns="19050" anchor="ctr">
                  <a:spAutoFit/>
                </a:bodyPr>
                <a:lstStyle/>
                <a:p>
                  <a:pPr>
                    <a:defRPr lang="ja-JP" sz="500">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B66F-4669-AC0E-7230EED5BD32}"/>
                </c:ext>
              </c:extLst>
            </c:dLbl>
            <c:dLbl>
              <c:idx val="5"/>
              <c:layout>
                <c:manualLayout>
                  <c:x val="-3.8834170207287244E-2"/>
                  <c:y val="-3.5661828235700709E-2"/>
                </c:manualLayout>
              </c:layout>
              <c:spPr>
                <a:noFill/>
                <a:ln>
                  <a:noFill/>
                </a:ln>
                <a:effectLst/>
              </c:spPr>
              <c:txPr>
                <a:bodyPr wrap="square" lIns="38100" tIns="19050" rIns="38100" bIns="19050" anchor="ctr">
                  <a:spAutoFit/>
                </a:bodyPr>
                <a:lstStyle/>
                <a:p>
                  <a:pPr>
                    <a:defRPr lang="ja-JP" sz="500">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B66F-4669-AC0E-7230EED5BD32}"/>
                </c:ext>
              </c:extLst>
            </c:dLbl>
            <c:dLbl>
              <c:idx val="7"/>
              <c:layout>
                <c:manualLayout>
                  <c:x val="-4.9053688682889222E-2"/>
                  <c:y val="4.11482633488853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B66F-4669-AC0E-7230EED5BD32}"/>
                </c:ext>
              </c:extLst>
            </c:dLbl>
            <c:dLbl>
              <c:idx val="8"/>
              <c:layout>
                <c:manualLayout>
                  <c:x val="-4.0878073902407622E-2"/>
                  <c:y val="3.56618282357007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B66F-4669-AC0E-7230EED5BD32}"/>
                </c:ext>
              </c:extLst>
            </c:dLbl>
            <c:dLbl>
              <c:idx val="9"/>
              <c:layout>
                <c:manualLayout>
                  <c:x val="-4.0878073902407698E-2"/>
                  <c:y val="1.37160877829617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B66F-4669-AC0E-7230EED5BD32}"/>
                </c:ext>
              </c:extLst>
            </c:dLbl>
            <c:dLbl>
              <c:idx val="10"/>
              <c:layout>
                <c:manualLayout>
                  <c:x val="-4.2921977597528076E-2"/>
                  <c:y val="4.38914809054777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B66F-4669-AC0E-7230EED5BD32}"/>
                </c:ext>
              </c:extLst>
            </c:dLbl>
            <c:dLbl>
              <c:idx val="12"/>
              <c:layout>
                <c:manualLayout>
                  <c:x val="-4.9053688682889222E-2"/>
                  <c:y val="6.0350786245031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B66F-4669-AC0E-7230EED5BD32}"/>
                </c:ext>
              </c:extLst>
            </c:dLbl>
            <c:dLbl>
              <c:idx val="13"/>
              <c:layout>
                <c:manualLayout>
                  <c:x val="-4.0878073902407622E-2"/>
                  <c:y val="4.11482633488853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B66F-4669-AC0E-7230EED5BD32}"/>
                </c:ext>
              </c:extLst>
            </c:dLbl>
            <c:dLbl>
              <c:idx val="14"/>
              <c:layout>
                <c:manualLayout>
                  <c:x val="-5.3141496073129908E-2"/>
                  <c:y val="0.1152151373768792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B66F-4669-AC0E-7230EED5BD32}"/>
                </c:ext>
              </c:extLst>
            </c:dLbl>
            <c:dLbl>
              <c:idx val="15"/>
              <c:layout>
                <c:manualLayout>
                  <c:x val="-3.6790266512167012E-2"/>
                  <c:y val="-3.5661828235700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B66F-4669-AC0E-7230EED5BD32}"/>
                </c:ext>
              </c:extLst>
            </c:dLbl>
            <c:dLbl>
              <c:idx val="16"/>
              <c:layout>
                <c:manualLayout>
                  <c:x val="-4.7009784987768914E-2"/>
                  <c:y val="-4.11482633488854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B66F-4669-AC0E-7230EED5BD32}"/>
                </c:ext>
              </c:extLst>
            </c:dLbl>
            <c:dLbl>
              <c:idx val="17"/>
              <c:layout>
                <c:manualLayout>
                  <c:x val="-7.1432847540847139E-2"/>
                  <c:y val="-9.99443739002762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7-B66F-4669-AC0E-7230EED5BD32}"/>
                </c:ext>
              </c:extLst>
            </c:dLbl>
            <c:spPr>
              <a:noFill/>
              <a:ln>
                <a:noFill/>
              </a:ln>
              <a:effectLst/>
            </c:spPr>
            <c:txPr>
              <a:bodyPr wrap="square" lIns="38100" tIns="19050" rIns="38100" bIns="19050" anchor="ctr">
                <a:spAutoFit/>
              </a:bodyPr>
              <a:lstStyle/>
              <a:p>
                <a:pPr>
                  <a:defRPr lang="ja-JP" sz="5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xVal>
            <c:strRef>
              <c:f>'全団体リスト (按分効果経費削除) '!$E$30:$E$47</c:f>
              <c:strCache>
                <c:ptCount val="18"/>
                <c:pt idx="0">
                  <c:v>神戸市</c:v>
                </c:pt>
                <c:pt idx="1">
                  <c:v>神戸市＊</c:v>
                </c:pt>
                <c:pt idx="2">
                  <c:v>盛岡市</c:v>
                </c:pt>
                <c:pt idx="3">
                  <c:v>盛岡市＊</c:v>
                </c:pt>
                <c:pt idx="4">
                  <c:v>佐倉市</c:v>
                </c:pt>
                <c:pt idx="5">
                  <c:v>佐倉市＊</c:v>
                </c:pt>
                <c:pt idx="7">
                  <c:v>宇和島市</c:v>
                </c:pt>
                <c:pt idx="8">
                  <c:v>宇和島市＊</c:v>
                </c:pt>
                <c:pt idx="9">
                  <c:v>須坂市</c:v>
                </c:pt>
                <c:pt idx="10">
                  <c:v>須坂市＊</c:v>
                </c:pt>
                <c:pt idx="12">
                  <c:v>せとうち3市</c:v>
                </c:pt>
                <c:pt idx="13">
                  <c:v>せとうち3市＊</c:v>
                </c:pt>
                <c:pt idx="14">
                  <c:v>美里町・川島町</c:v>
                </c:pt>
                <c:pt idx="15">
                  <c:v>美里町・川島町＊</c:v>
                </c:pt>
                <c:pt idx="16">
                  <c:v>笠置町</c:v>
                </c:pt>
                <c:pt idx="17">
                  <c:v>笠置町＊</c:v>
                </c:pt>
              </c:strCache>
            </c:strRef>
          </c:xVal>
          <c:yVal>
            <c:numRef>
              <c:f>'全団体リスト (按分効果経費削除) '!$G$30:$G$47</c:f>
              <c:numCache>
                <c:formatCode>0.0%</c:formatCode>
                <c:ptCount val="18"/>
                <c:pt idx="0">
                  <c:v>-2.8954780516194937E-2</c:v>
                </c:pt>
                <c:pt idx="1">
                  <c:v>-0.22641422391097149</c:v>
                </c:pt>
                <c:pt idx="2">
                  <c:v>-0.15908133770509997</c:v>
                </c:pt>
                <c:pt idx="3">
                  <c:v>-0.16597864488381214</c:v>
                </c:pt>
                <c:pt idx="4">
                  <c:v>-4.5506218221692166E-2</c:v>
                </c:pt>
                <c:pt idx="5">
                  <c:v>-9.3482837222434695E-2</c:v>
                </c:pt>
                <c:pt idx="7">
                  <c:v>9.3945279593318803E-2</c:v>
                </c:pt>
                <c:pt idx="8">
                  <c:v>3.8944444444444443E-3</c:v>
                </c:pt>
                <c:pt idx="9">
                  <c:v>7.3673493104565627E-2</c:v>
                </c:pt>
                <c:pt idx="10">
                  <c:v>0.10889122748843164</c:v>
                </c:pt>
                <c:pt idx="12">
                  <c:v>0.41745715984285919</c:v>
                </c:pt>
                <c:pt idx="13">
                  <c:v>0.50026578028368363</c:v>
                </c:pt>
                <c:pt idx="14">
                  <c:v>0.98737574092475466</c:v>
                </c:pt>
                <c:pt idx="15">
                  <c:v>1.389181868634688E-3</c:v>
                </c:pt>
                <c:pt idx="16">
                  <c:v>6.2896355109686475</c:v>
                </c:pt>
                <c:pt idx="17">
                  <c:v>2.1323748291458169</c:v>
                </c:pt>
              </c:numCache>
            </c:numRef>
          </c:yVal>
          <c:smooth val="0"/>
          <c:extLst>
            <c:ext xmlns:c16="http://schemas.microsoft.com/office/drawing/2014/chart" uri="{C3380CC4-5D6E-409C-BE32-E72D297353CC}">
              <c16:uniqueId val="{00000028-B66F-4669-AC0E-7230EED5BD32}"/>
            </c:ext>
          </c:extLst>
        </c:ser>
        <c:dLbls>
          <c:showLegendKey val="0"/>
          <c:showVal val="1"/>
          <c:showCatName val="0"/>
          <c:showSerName val="0"/>
          <c:showPercent val="0"/>
          <c:showBubbleSize val="0"/>
        </c:dLbls>
        <c:axId val="931748400"/>
        <c:axId val="931755888"/>
      </c:scatterChart>
      <c:catAx>
        <c:axId val="194353455"/>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wordArtVertRtl"/>
          <a:lstStyle/>
          <a:p>
            <a:pPr>
              <a:defRPr lang="ja-JP" sz="600" b="1" kern="1100" spc="-300" baseline="0"/>
            </a:pPr>
            <a:endParaRPr lang="ja-JP"/>
          </a:p>
        </c:txPr>
        <c:crossAx val="194352207"/>
        <c:crosses val="autoZero"/>
        <c:auto val="1"/>
        <c:lblAlgn val="ctr"/>
        <c:lblOffset val="100"/>
        <c:noMultiLvlLbl val="0"/>
      </c:catAx>
      <c:valAx>
        <c:axId val="194352207"/>
        <c:scaling>
          <c:orientation val="minMax"/>
        </c:scaling>
        <c:delete val="0"/>
        <c:axPos val="l"/>
        <c:numFmt formatCode="&quot;¥&quot;#,##0_);[Red]\(&quot;¥&quot;#,##0\)" sourceLinked="1"/>
        <c:majorTickMark val="out"/>
        <c:minorTickMark val="none"/>
        <c:tickLblPos val="nextTo"/>
        <c:spPr>
          <a:ln w="3175">
            <a:solidFill>
              <a:srgbClr val="000000"/>
            </a:solidFill>
            <a:prstDash val="solid"/>
          </a:ln>
        </c:spPr>
        <c:txPr>
          <a:bodyPr/>
          <a:lstStyle/>
          <a:p>
            <a:pPr>
              <a:defRPr lang="ja-JP" sz="500"/>
            </a:pPr>
            <a:endParaRPr lang="ja-JP"/>
          </a:p>
        </c:txPr>
        <c:crossAx val="194353455"/>
        <c:crosses val="autoZero"/>
        <c:crossBetween val="between"/>
      </c:valAx>
      <c:valAx>
        <c:axId val="931755888"/>
        <c:scaling>
          <c:orientation val="minMax"/>
          <c:min val="-7"/>
        </c:scaling>
        <c:delete val="0"/>
        <c:axPos val="r"/>
        <c:numFmt formatCode="0.0%" sourceLinked="1"/>
        <c:majorTickMark val="out"/>
        <c:minorTickMark val="none"/>
        <c:tickLblPos val="nextTo"/>
        <c:txPr>
          <a:bodyPr/>
          <a:lstStyle/>
          <a:p>
            <a:pPr>
              <a:defRPr lang="ja-JP" sz="500"/>
            </a:pPr>
            <a:endParaRPr lang="ja-JP"/>
          </a:p>
        </c:txPr>
        <c:crossAx val="931748400"/>
        <c:crosses val="max"/>
        <c:crossBetween val="midCat"/>
        <c:majorUnit val="1"/>
      </c:valAx>
      <c:valAx>
        <c:axId val="931748400"/>
        <c:scaling>
          <c:orientation val="minMax"/>
        </c:scaling>
        <c:delete val="1"/>
        <c:axPos val="t"/>
        <c:majorTickMark val="out"/>
        <c:minorTickMark val="none"/>
        <c:tickLblPos val="nextTo"/>
        <c:crossAx val="931755888"/>
        <c:crosses val="max"/>
        <c:crossBetween val="midCat"/>
      </c:valAx>
      <c:spPr>
        <a:noFill/>
        <a:ln w="25400">
          <a:noFill/>
        </a:ln>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100000"/>
      </a:schemeClr>
    </a:solidFill>
    <a:ln w="6350">
      <a:noFill/>
    </a:ln>
  </c:spPr>
  <c:txPr>
    <a:bodyPr/>
    <a:lstStyle/>
    <a:p>
      <a:pPr>
        <a:defRPr sz="800" b="1" i="0">
          <a:solidFill>
            <a:srgbClr val="00338D"/>
          </a:solidFill>
          <a:latin typeface="Meiryo UI" panose="020B0604030504040204" pitchFamily="50" charset="-128"/>
          <a:ea typeface="Meiryo UI" panose="020B0604030504040204" pitchFamily="50" charset="-128"/>
          <a:cs typeface="Arial"/>
        </a:defRPr>
      </a:pPr>
      <a:endParaRPr lang="ja-JP"/>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258795367861969"/>
          <c:y val="1.0714098532494758E-2"/>
          <c:w val="0.76082730304224588"/>
          <c:h val="0.66903386427589473"/>
        </c:manualLayout>
      </c:layout>
      <c:barChart>
        <c:barDir val="col"/>
        <c:grouping val="clustered"/>
        <c:varyColors val="0"/>
        <c:ser>
          <c:idx val="0"/>
          <c:order val="0"/>
          <c:tx>
            <c:strRef>
              <c:f>'全団体リスト (按分効果経費削除) '!$F$29</c:f>
              <c:strCache>
                <c:ptCount val="1"/>
                <c:pt idx="0">
                  <c:v>削減額</c:v>
                </c:pt>
              </c:strCache>
            </c:strRef>
          </c:tx>
          <c:spPr>
            <a:solidFill>
              <a:srgbClr val="00338D"/>
            </a:solidFill>
            <a:ln w="3175">
              <a:solidFill>
                <a:srgbClr val="FFFFFF"/>
              </a:solidFill>
              <a:prstDash val="solid"/>
            </a:ln>
          </c:spPr>
          <c:invertIfNegative val="0"/>
          <c:dPt>
            <c:idx val="1"/>
            <c:invertIfNegative val="0"/>
            <c:bubble3D val="0"/>
            <c:spPr>
              <a:solidFill>
                <a:srgbClr val="00A3A1"/>
              </a:solidFill>
              <a:ln w="3175">
                <a:solidFill>
                  <a:srgbClr val="FFFFFF"/>
                </a:solidFill>
                <a:prstDash val="solid"/>
              </a:ln>
            </c:spPr>
            <c:extLst>
              <c:ext xmlns:c16="http://schemas.microsoft.com/office/drawing/2014/chart" uri="{C3380CC4-5D6E-409C-BE32-E72D297353CC}">
                <c16:uniqueId val="{00000001-B98E-4895-A30B-14AD75E64A71}"/>
              </c:ext>
            </c:extLst>
          </c:dPt>
          <c:dPt>
            <c:idx val="3"/>
            <c:invertIfNegative val="0"/>
            <c:bubble3D val="0"/>
            <c:spPr>
              <a:solidFill>
                <a:srgbClr val="00A3A1"/>
              </a:solidFill>
              <a:ln w="3175">
                <a:solidFill>
                  <a:srgbClr val="FFFFFF"/>
                </a:solidFill>
                <a:prstDash val="solid"/>
              </a:ln>
            </c:spPr>
            <c:extLst>
              <c:ext xmlns:c16="http://schemas.microsoft.com/office/drawing/2014/chart" uri="{C3380CC4-5D6E-409C-BE32-E72D297353CC}">
                <c16:uniqueId val="{00000003-B98E-4895-A30B-14AD75E64A71}"/>
              </c:ext>
            </c:extLst>
          </c:dPt>
          <c:dPt>
            <c:idx val="5"/>
            <c:invertIfNegative val="0"/>
            <c:bubble3D val="0"/>
            <c:spPr>
              <a:solidFill>
                <a:srgbClr val="00A3A1"/>
              </a:solidFill>
              <a:ln w="3175">
                <a:solidFill>
                  <a:srgbClr val="FFFFFF"/>
                </a:solidFill>
                <a:prstDash val="solid"/>
              </a:ln>
            </c:spPr>
            <c:extLst>
              <c:ext xmlns:c16="http://schemas.microsoft.com/office/drawing/2014/chart" uri="{C3380CC4-5D6E-409C-BE32-E72D297353CC}">
                <c16:uniqueId val="{00000005-B98E-4895-A30B-14AD75E64A71}"/>
              </c:ext>
            </c:extLst>
          </c:dPt>
          <c:dPt>
            <c:idx val="8"/>
            <c:invertIfNegative val="0"/>
            <c:bubble3D val="0"/>
            <c:spPr>
              <a:solidFill>
                <a:srgbClr val="00A3A1"/>
              </a:solidFill>
              <a:ln w="3175">
                <a:solidFill>
                  <a:srgbClr val="FFFFFF"/>
                </a:solidFill>
                <a:prstDash val="solid"/>
              </a:ln>
            </c:spPr>
            <c:extLst>
              <c:ext xmlns:c16="http://schemas.microsoft.com/office/drawing/2014/chart" uri="{C3380CC4-5D6E-409C-BE32-E72D297353CC}">
                <c16:uniqueId val="{00000007-B98E-4895-A30B-14AD75E64A71}"/>
              </c:ext>
            </c:extLst>
          </c:dPt>
          <c:dPt>
            <c:idx val="9"/>
            <c:invertIfNegative val="0"/>
            <c:bubble3D val="0"/>
            <c:extLst>
              <c:ext xmlns:c16="http://schemas.microsoft.com/office/drawing/2014/chart" uri="{C3380CC4-5D6E-409C-BE32-E72D297353CC}">
                <c16:uniqueId val="{00000008-B98E-4895-A30B-14AD75E64A71}"/>
              </c:ext>
            </c:extLst>
          </c:dPt>
          <c:dPt>
            <c:idx val="10"/>
            <c:invertIfNegative val="0"/>
            <c:bubble3D val="0"/>
            <c:spPr>
              <a:solidFill>
                <a:srgbClr val="00A3A1"/>
              </a:solidFill>
              <a:ln w="3175">
                <a:solidFill>
                  <a:srgbClr val="FFFFFF"/>
                </a:solidFill>
                <a:prstDash val="solid"/>
              </a:ln>
            </c:spPr>
            <c:extLst>
              <c:ext xmlns:c16="http://schemas.microsoft.com/office/drawing/2014/chart" uri="{C3380CC4-5D6E-409C-BE32-E72D297353CC}">
                <c16:uniqueId val="{0000000A-B98E-4895-A30B-14AD75E64A71}"/>
              </c:ext>
            </c:extLst>
          </c:dPt>
          <c:dPt>
            <c:idx val="13"/>
            <c:invertIfNegative val="0"/>
            <c:bubble3D val="0"/>
            <c:spPr>
              <a:solidFill>
                <a:srgbClr val="00A3A1"/>
              </a:solidFill>
              <a:ln w="3175">
                <a:solidFill>
                  <a:srgbClr val="FFFFFF"/>
                </a:solidFill>
                <a:prstDash val="solid"/>
              </a:ln>
            </c:spPr>
            <c:extLst>
              <c:ext xmlns:c16="http://schemas.microsoft.com/office/drawing/2014/chart" uri="{C3380CC4-5D6E-409C-BE32-E72D297353CC}">
                <c16:uniqueId val="{0000000C-B98E-4895-A30B-14AD75E64A71}"/>
              </c:ext>
            </c:extLst>
          </c:dPt>
          <c:dPt>
            <c:idx val="17"/>
            <c:invertIfNegative val="0"/>
            <c:bubble3D val="0"/>
            <c:spPr>
              <a:solidFill>
                <a:srgbClr val="00A3A1"/>
              </a:solidFill>
              <a:ln w="3175">
                <a:solidFill>
                  <a:srgbClr val="FFFFFF"/>
                </a:solidFill>
                <a:prstDash val="solid"/>
              </a:ln>
            </c:spPr>
            <c:extLst>
              <c:ext xmlns:c16="http://schemas.microsoft.com/office/drawing/2014/chart" uri="{C3380CC4-5D6E-409C-BE32-E72D297353CC}">
                <c16:uniqueId val="{0000000E-B98E-4895-A30B-14AD75E64A71}"/>
              </c:ext>
            </c:extLst>
          </c:dPt>
          <c:dLbls>
            <c:dLbl>
              <c:idx val="2"/>
              <c:layout>
                <c:manualLayout>
                  <c:x val="3.6407656292960451E-2"/>
                  <c:y val="-5.99053983228511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B98E-4895-A30B-14AD75E64A71}"/>
                </c:ext>
              </c:extLst>
            </c:dLbl>
            <c:dLbl>
              <c:idx val="3"/>
              <c:layout>
                <c:manualLayout>
                  <c:x val="3.9717443228684125E-2"/>
                  <c:y val="-0.1098267819706498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98E-4895-A30B-14AD75E64A71}"/>
                </c:ext>
              </c:extLst>
            </c:dLbl>
            <c:dLbl>
              <c:idx val="4"/>
              <c:layout>
                <c:manualLayout>
                  <c:x val="2.9788082421513092E-2"/>
                  <c:y val="-4.32651991614255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B98E-4895-A30B-14AD75E64A71}"/>
                </c:ext>
              </c:extLst>
            </c:dLbl>
            <c:dLbl>
              <c:idx val="5"/>
              <c:layout>
                <c:manualLayout>
                  <c:x val="4.30272301644078E-2"/>
                  <c:y val="-9.65146750524109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98E-4895-A30B-14AD75E64A71}"/>
                </c:ext>
              </c:extLst>
            </c:dLbl>
            <c:dLbl>
              <c:idx val="7"/>
              <c:layout>
                <c:manualLayout>
                  <c:x val="3.3097869357236773E-3"/>
                  <c:y val="-4.99213836477987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B98E-4895-A30B-14AD75E64A71}"/>
                </c:ext>
              </c:extLst>
            </c:dLbl>
            <c:dLbl>
              <c:idx val="8"/>
              <c:layout>
                <c:manualLayout>
                  <c:x val="2.9788082421513092E-2"/>
                  <c:y val="-4.32651991614255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98E-4895-A30B-14AD75E64A71}"/>
                </c:ext>
              </c:extLst>
            </c:dLbl>
            <c:dLbl>
              <c:idx val="9"/>
              <c:layout>
                <c:manualLayout>
                  <c:x val="8.9364247264539287E-2"/>
                  <c:y val="-4.99213836477987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98E-4895-A30B-14AD75E64A71}"/>
                </c:ext>
              </c:extLst>
            </c:dLbl>
            <c:dLbl>
              <c:idx val="10"/>
              <c:layout>
                <c:manualLayout>
                  <c:x val="2.9788082421513092E-2"/>
                  <c:y val="-3.328092243186521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98E-4895-A30B-14AD75E64A71}"/>
                </c:ext>
              </c:extLst>
            </c:dLbl>
            <c:dLbl>
              <c:idx val="12"/>
              <c:layout>
                <c:manualLayout>
                  <c:x val="-5.9576164843026184E-2"/>
                  <c:y val="-3.328092243186613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B98E-4895-A30B-14AD75E64A71}"/>
                </c:ext>
              </c:extLst>
            </c:dLbl>
            <c:dLbl>
              <c:idx val="13"/>
              <c:layout>
                <c:manualLayout>
                  <c:x val="-2.9788082421513092E-2"/>
                  <c:y val="-0.1131551362683438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B98E-4895-A30B-14AD75E64A71}"/>
                </c:ext>
              </c:extLst>
            </c:dLbl>
            <c:dLbl>
              <c:idx val="15"/>
              <c:layout>
                <c:manualLayout>
                  <c:x val="1.3239147742894709E-2"/>
                  <c:y val="-7.32175052410900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B98E-4895-A30B-14AD75E64A71}"/>
                </c:ext>
              </c:extLst>
            </c:dLbl>
            <c:dLbl>
              <c:idx val="17"/>
              <c:layout>
                <c:manualLayout>
                  <c:x val="-2.316850855006574E-2"/>
                  <c:y val="7.98742138364779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B98E-4895-A30B-14AD75E64A71}"/>
                </c:ext>
              </c:extLst>
            </c:dLbl>
            <c:spPr>
              <a:noFill/>
              <a:ln>
                <a:noFill/>
              </a:ln>
              <a:effectLst/>
            </c:spPr>
            <c:txPr>
              <a:bodyPr wrap="square" lIns="38100" tIns="19050" rIns="38100" bIns="19050" anchor="ctr">
                <a:spAutoFit/>
              </a:bodyPr>
              <a:lstStyle/>
              <a:p>
                <a:pPr>
                  <a:defRPr lang="ja-JP" sz="5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'全団体リスト (按分効果経費削除) '!$E$30:$E$47</c:f>
              <c:strCache>
                <c:ptCount val="18"/>
                <c:pt idx="0">
                  <c:v>神戸市</c:v>
                </c:pt>
                <c:pt idx="1">
                  <c:v>神戸市＊</c:v>
                </c:pt>
                <c:pt idx="2">
                  <c:v>盛岡市</c:v>
                </c:pt>
                <c:pt idx="3">
                  <c:v>盛岡市＊</c:v>
                </c:pt>
                <c:pt idx="4">
                  <c:v>佐倉市</c:v>
                </c:pt>
                <c:pt idx="5">
                  <c:v>佐倉市＊</c:v>
                </c:pt>
                <c:pt idx="7">
                  <c:v>宇和島市</c:v>
                </c:pt>
                <c:pt idx="8">
                  <c:v>宇和島市＊</c:v>
                </c:pt>
                <c:pt idx="9">
                  <c:v>須坂市</c:v>
                </c:pt>
                <c:pt idx="10">
                  <c:v>須坂市＊</c:v>
                </c:pt>
                <c:pt idx="12">
                  <c:v>せとうち3市</c:v>
                </c:pt>
                <c:pt idx="13">
                  <c:v>せとうち3市＊</c:v>
                </c:pt>
                <c:pt idx="14">
                  <c:v>美里町・川島町</c:v>
                </c:pt>
                <c:pt idx="15">
                  <c:v>美里町・川島町＊</c:v>
                </c:pt>
                <c:pt idx="16">
                  <c:v>笠置町</c:v>
                </c:pt>
                <c:pt idx="17">
                  <c:v>笠置町＊</c:v>
                </c:pt>
              </c:strCache>
            </c:strRef>
          </c:cat>
          <c:val>
            <c:numRef>
              <c:f>'全団体リスト (按分効果経費削除) '!$F$30:$F$47</c:f>
              <c:numCache>
                <c:formatCode>"¥"#,##0_);[Red]\("¥"#,##0\)</c:formatCode>
                <c:ptCount val="18"/>
                <c:pt idx="0">
                  <c:v>-45904891.25</c:v>
                </c:pt>
                <c:pt idx="1">
                  <c:v>-198749021.25</c:v>
                </c:pt>
                <c:pt idx="2">
                  <c:v>-80874077</c:v>
                </c:pt>
                <c:pt idx="3">
                  <c:v>-93255197</c:v>
                </c:pt>
                <c:pt idx="4">
                  <c:v>-28240117</c:v>
                </c:pt>
                <c:pt idx="5">
                  <c:v>-29010837</c:v>
                </c:pt>
                <c:pt idx="7">
                  <c:v>-2624403</c:v>
                </c:pt>
                <c:pt idx="8">
                  <c:v>-39824403</c:v>
                </c:pt>
                <c:pt idx="9">
                  <c:v>-1103805.3000000119</c:v>
                </c:pt>
                <c:pt idx="10">
                  <c:v>-3563805.3000000119</c:v>
                </c:pt>
                <c:pt idx="12">
                  <c:v>90918610</c:v>
                </c:pt>
                <c:pt idx="13">
                  <c:v>44940610</c:v>
                </c:pt>
                <c:pt idx="14">
                  <c:v>200246508</c:v>
                </c:pt>
                <c:pt idx="15">
                  <c:v>-10701492</c:v>
                </c:pt>
                <c:pt idx="16">
                  <c:v>117647928</c:v>
                </c:pt>
                <c:pt idx="17">
                  <c:v>10249428</c:v>
                </c:pt>
              </c:numCache>
            </c:numRef>
          </c:val>
          <c:extLst>
            <c:ext xmlns:c16="http://schemas.microsoft.com/office/drawing/2014/chart" uri="{C3380CC4-5D6E-409C-BE32-E72D297353CC}">
              <c16:uniqueId val="{00000014-B98E-4895-A30B-14AD75E64A71}"/>
            </c:ext>
          </c:extLst>
        </c:ser>
        <c:dLbls>
          <c:showLegendKey val="0"/>
          <c:showVal val="1"/>
          <c:showCatName val="0"/>
          <c:showSerName val="0"/>
          <c:showPercent val="0"/>
          <c:showBubbleSize val="0"/>
        </c:dLbls>
        <c:gapWidth val="40"/>
        <c:axId val="194353455"/>
        <c:axId val="194352207"/>
      </c:barChart>
      <c:scatterChart>
        <c:scatterStyle val="lineMarker"/>
        <c:varyColors val="0"/>
        <c:ser>
          <c:idx val="1"/>
          <c:order val="1"/>
          <c:tx>
            <c:strRef>
              <c:f>'全団体リスト (按分効果経費削除) '!$G$29</c:f>
              <c:strCache>
                <c:ptCount val="1"/>
                <c:pt idx="0">
                  <c:v>削減率</c:v>
                </c:pt>
              </c:strCache>
            </c:strRef>
          </c:tx>
          <c:spPr>
            <a:ln w="19050">
              <a:noFill/>
            </a:ln>
          </c:spPr>
          <c:marker>
            <c:symbol val="square"/>
            <c:size val="6"/>
            <c:spPr>
              <a:ln>
                <a:noFill/>
              </a:ln>
            </c:spPr>
          </c:marker>
          <c:dPt>
            <c:idx val="0"/>
            <c:marker>
              <c:spPr>
                <a:solidFill>
                  <a:srgbClr val="FFFF00"/>
                </a:solidFill>
                <a:ln>
                  <a:noFill/>
                </a:ln>
              </c:spPr>
            </c:marker>
            <c:bubble3D val="0"/>
            <c:extLst>
              <c:ext xmlns:c16="http://schemas.microsoft.com/office/drawing/2014/chart" uri="{C3380CC4-5D6E-409C-BE32-E72D297353CC}">
                <c16:uniqueId val="{00000015-B98E-4895-A30B-14AD75E64A71}"/>
              </c:ext>
            </c:extLst>
          </c:dPt>
          <c:dPt>
            <c:idx val="1"/>
            <c:marker>
              <c:spPr>
                <a:solidFill>
                  <a:srgbClr val="F68D2E"/>
                </a:solidFill>
                <a:ln>
                  <a:noFill/>
                </a:ln>
              </c:spPr>
            </c:marker>
            <c:bubble3D val="0"/>
            <c:extLst>
              <c:ext xmlns:c16="http://schemas.microsoft.com/office/drawing/2014/chart" uri="{C3380CC4-5D6E-409C-BE32-E72D297353CC}">
                <c16:uniqueId val="{00000016-B98E-4895-A30B-14AD75E64A71}"/>
              </c:ext>
            </c:extLst>
          </c:dPt>
          <c:dPt>
            <c:idx val="2"/>
            <c:marker>
              <c:spPr>
                <a:solidFill>
                  <a:srgbClr val="FFFF00"/>
                </a:solidFill>
                <a:ln>
                  <a:noFill/>
                </a:ln>
              </c:spPr>
            </c:marker>
            <c:bubble3D val="0"/>
            <c:extLst>
              <c:ext xmlns:c16="http://schemas.microsoft.com/office/drawing/2014/chart" uri="{C3380CC4-5D6E-409C-BE32-E72D297353CC}">
                <c16:uniqueId val="{00000017-B98E-4895-A30B-14AD75E64A71}"/>
              </c:ext>
            </c:extLst>
          </c:dPt>
          <c:dPt>
            <c:idx val="3"/>
            <c:marker>
              <c:spPr>
                <a:solidFill>
                  <a:srgbClr val="F68D2E"/>
                </a:solidFill>
                <a:ln>
                  <a:noFill/>
                </a:ln>
              </c:spPr>
            </c:marker>
            <c:bubble3D val="0"/>
            <c:extLst>
              <c:ext xmlns:c16="http://schemas.microsoft.com/office/drawing/2014/chart" uri="{C3380CC4-5D6E-409C-BE32-E72D297353CC}">
                <c16:uniqueId val="{00000018-B98E-4895-A30B-14AD75E64A71}"/>
              </c:ext>
            </c:extLst>
          </c:dPt>
          <c:dPt>
            <c:idx val="4"/>
            <c:marker>
              <c:spPr>
                <a:solidFill>
                  <a:srgbClr val="FFFF00"/>
                </a:solidFill>
                <a:ln>
                  <a:noFill/>
                </a:ln>
              </c:spPr>
            </c:marker>
            <c:bubble3D val="0"/>
            <c:extLst>
              <c:ext xmlns:c16="http://schemas.microsoft.com/office/drawing/2014/chart" uri="{C3380CC4-5D6E-409C-BE32-E72D297353CC}">
                <c16:uniqueId val="{00000019-B98E-4895-A30B-14AD75E64A71}"/>
              </c:ext>
            </c:extLst>
          </c:dPt>
          <c:dPt>
            <c:idx val="5"/>
            <c:marker>
              <c:spPr>
                <a:solidFill>
                  <a:srgbClr val="F68D2E"/>
                </a:solidFill>
                <a:ln>
                  <a:noFill/>
                </a:ln>
              </c:spPr>
            </c:marker>
            <c:bubble3D val="0"/>
            <c:extLst>
              <c:ext xmlns:c16="http://schemas.microsoft.com/office/drawing/2014/chart" uri="{C3380CC4-5D6E-409C-BE32-E72D297353CC}">
                <c16:uniqueId val="{0000001A-B98E-4895-A30B-14AD75E64A71}"/>
              </c:ext>
            </c:extLst>
          </c:dPt>
          <c:dPt>
            <c:idx val="7"/>
            <c:marker>
              <c:spPr>
                <a:solidFill>
                  <a:srgbClr val="FFFF00"/>
                </a:solidFill>
                <a:ln>
                  <a:noFill/>
                </a:ln>
              </c:spPr>
            </c:marker>
            <c:bubble3D val="0"/>
            <c:extLst>
              <c:ext xmlns:c16="http://schemas.microsoft.com/office/drawing/2014/chart" uri="{C3380CC4-5D6E-409C-BE32-E72D297353CC}">
                <c16:uniqueId val="{0000001B-B98E-4895-A30B-14AD75E64A71}"/>
              </c:ext>
            </c:extLst>
          </c:dPt>
          <c:dPt>
            <c:idx val="8"/>
            <c:marker>
              <c:spPr>
                <a:solidFill>
                  <a:srgbClr val="F68D2E"/>
                </a:solidFill>
                <a:ln>
                  <a:noFill/>
                </a:ln>
              </c:spPr>
            </c:marker>
            <c:bubble3D val="0"/>
            <c:extLst>
              <c:ext xmlns:c16="http://schemas.microsoft.com/office/drawing/2014/chart" uri="{C3380CC4-5D6E-409C-BE32-E72D297353CC}">
                <c16:uniqueId val="{0000001C-B98E-4895-A30B-14AD75E64A71}"/>
              </c:ext>
            </c:extLst>
          </c:dPt>
          <c:dPt>
            <c:idx val="9"/>
            <c:marker>
              <c:spPr>
                <a:solidFill>
                  <a:srgbClr val="FFFF00"/>
                </a:solidFill>
                <a:ln>
                  <a:noFill/>
                </a:ln>
              </c:spPr>
            </c:marker>
            <c:bubble3D val="0"/>
            <c:extLst>
              <c:ext xmlns:c16="http://schemas.microsoft.com/office/drawing/2014/chart" uri="{C3380CC4-5D6E-409C-BE32-E72D297353CC}">
                <c16:uniqueId val="{0000001D-B98E-4895-A30B-14AD75E64A71}"/>
              </c:ext>
            </c:extLst>
          </c:dPt>
          <c:dPt>
            <c:idx val="10"/>
            <c:marker>
              <c:spPr>
                <a:solidFill>
                  <a:srgbClr val="F68D2E"/>
                </a:solidFill>
                <a:ln>
                  <a:noFill/>
                </a:ln>
              </c:spPr>
            </c:marker>
            <c:bubble3D val="0"/>
            <c:extLst>
              <c:ext xmlns:c16="http://schemas.microsoft.com/office/drawing/2014/chart" uri="{C3380CC4-5D6E-409C-BE32-E72D297353CC}">
                <c16:uniqueId val="{0000001E-B98E-4895-A30B-14AD75E64A71}"/>
              </c:ext>
            </c:extLst>
          </c:dPt>
          <c:dPt>
            <c:idx val="12"/>
            <c:marker>
              <c:spPr>
                <a:solidFill>
                  <a:srgbClr val="FFFF00"/>
                </a:solidFill>
                <a:ln>
                  <a:noFill/>
                </a:ln>
              </c:spPr>
            </c:marker>
            <c:bubble3D val="0"/>
            <c:extLst>
              <c:ext xmlns:c16="http://schemas.microsoft.com/office/drawing/2014/chart" uri="{C3380CC4-5D6E-409C-BE32-E72D297353CC}">
                <c16:uniqueId val="{0000001F-B98E-4895-A30B-14AD75E64A71}"/>
              </c:ext>
            </c:extLst>
          </c:dPt>
          <c:dPt>
            <c:idx val="13"/>
            <c:marker>
              <c:spPr>
                <a:solidFill>
                  <a:srgbClr val="F68D2E"/>
                </a:solidFill>
                <a:ln>
                  <a:noFill/>
                </a:ln>
              </c:spPr>
            </c:marker>
            <c:bubble3D val="0"/>
            <c:extLst>
              <c:ext xmlns:c16="http://schemas.microsoft.com/office/drawing/2014/chart" uri="{C3380CC4-5D6E-409C-BE32-E72D297353CC}">
                <c16:uniqueId val="{00000020-B98E-4895-A30B-14AD75E64A71}"/>
              </c:ext>
            </c:extLst>
          </c:dPt>
          <c:dPt>
            <c:idx val="14"/>
            <c:marker>
              <c:spPr>
                <a:solidFill>
                  <a:srgbClr val="FFFF00"/>
                </a:solidFill>
                <a:ln>
                  <a:noFill/>
                </a:ln>
              </c:spPr>
            </c:marker>
            <c:bubble3D val="0"/>
            <c:extLst>
              <c:ext xmlns:c16="http://schemas.microsoft.com/office/drawing/2014/chart" uri="{C3380CC4-5D6E-409C-BE32-E72D297353CC}">
                <c16:uniqueId val="{00000021-B98E-4895-A30B-14AD75E64A71}"/>
              </c:ext>
            </c:extLst>
          </c:dPt>
          <c:dPt>
            <c:idx val="15"/>
            <c:marker>
              <c:spPr>
                <a:solidFill>
                  <a:srgbClr val="F68D2E"/>
                </a:solidFill>
                <a:ln>
                  <a:noFill/>
                </a:ln>
              </c:spPr>
            </c:marker>
            <c:bubble3D val="0"/>
            <c:extLst>
              <c:ext xmlns:c16="http://schemas.microsoft.com/office/drawing/2014/chart" uri="{C3380CC4-5D6E-409C-BE32-E72D297353CC}">
                <c16:uniqueId val="{00000022-B98E-4895-A30B-14AD75E64A71}"/>
              </c:ext>
            </c:extLst>
          </c:dPt>
          <c:dPt>
            <c:idx val="16"/>
            <c:marker>
              <c:spPr>
                <a:solidFill>
                  <a:srgbClr val="FFFF00"/>
                </a:solidFill>
                <a:ln>
                  <a:noFill/>
                </a:ln>
              </c:spPr>
            </c:marker>
            <c:bubble3D val="0"/>
            <c:extLst>
              <c:ext xmlns:c16="http://schemas.microsoft.com/office/drawing/2014/chart" uri="{C3380CC4-5D6E-409C-BE32-E72D297353CC}">
                <c16:uniqueId val="{00000023-B98E-4895-A30B-14AD75E64A71}"/>
              </c:ext>
            </c:extLst>
          </c:dPt>
          <c:dPt>
            <c:idx val="17"/>
            <c:marker>
              <c:spPr>
                <a:solidFill>
                  <a:srgbClr val="F68D2E"/>
                </a:solidFill>
                <a:ln>
                  <a:noFill/>
                </a:ln>
              </c:spPr>
            </c:marker>
            <c:bubble3D val="0"/>
            <c:extLst>
              <c:ext xmlns:c16="http://schemas.microsoft.com/office/drawing/2014/chart" uri="{C3380CC4-5D6E-409C-BE32-E72D297353CC}">
                <c16:uniqueId val="{00000024-B98E-4895-A30B-14AD75E64A71}"/>
              </c:ext>
            </c:extLst>
          </c:dPt>
          <c:dLbls>
            <c:dLbl>
              <c:idx val="0"/>
              <c:layout>
                <c:manualLayout>
                  <c:x val="-4.30272301644078E-2"/>
                  <c:y val="-0.10649895178197065"/>
                </c:manualLayout>
              </c:layout>
              <c:spPr>
                <a:noFill/>
                <a:ln>
                  <a:noFill/>
                </a:ln>
                <a:effectLst/>
              </c:spPr>
              <c:txPr>
                <a:bodyPr wrap="square" lIns="38100" tIns="19050" rIns="38100" bIns="19050" anchor="ctr">
                  <a:spAutoFit/>
                </a:bodyPr>
                <a:lstStyle/>
                <a:p>
                  <a:pPr>
                    <a:defRPr lang="ja-JP" sz="500">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B98E-4895-A30B-14AD75E64A71}"/>
                </c:ext>
              </c:extLst>
            </c:dLbl>
            <c:dLbl>
              <c:idx val="1"/>
              <c:layout>
                <c:manualLayout>
                  <c:x val="-5.9576164843026184E-2"/>
                  <c:y val="-5.3249475890985387E-2"/>
                </c:manualLayout>
              </c:layout>
              <c:spPr>
                <a:noFill/>
                <a:ln>
                  <a:noFill/>
                </a:ln>
                <a:effectLst/>
              </c:spPr>
              <c:txPr>
                <a:bodyPr wrap="square" lIns="38100" tIns="19050" rIns="38100" bIns="19050" anchor="ctr">
                  <a:spAutoFit/>
                </a:bodyPr>
                <a:lstStyle/>
                <a:p>
                  <a:pPr>
                    <a:defRPr lang="ja-JP" sz="500">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B98E-4895-A30B-14AD75E64A71}"/>
                </c:ext>
              </c:extLst>
            </c:dLbl>
            <c:dLbl>
              <c:idx val="2"/>
              <c:layout>
                <c:manualLayout>
                  <c:x val="-4.3027230164407834E-2"/>
                  <c:y val="-7.3218029350104852E-2"/>
                </c:manualLayout>
              </c:layout>
              <c:spPr>
                <a:noFill/>
                <a:ln>
                  <a:noFill/>
                </a:ln>
                <a:effectLst/>
              </c:spPr>
              <c:txPr>
                <a:bodyPr wrap="square" lIns="38100" tIns="19050" rIns="38100" bIns="19050" anchor="ctr">
                  <a:spAutoFit/>
                </a:bodyPr>
                <a:lstStyle/>
                <a:p>
                  <a:pPr>
                    <a:defRPr lang="ja-JP" sz="500">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B98E-4895-A30B-14AD75E64A71}"/>
                </c:ext>
              </c:extLst>
            </c:dLbl>
            <c:dLbl>
              <c:idx val="3"/>
              <c:layout>
                <c:manualLayout>
                  <c:x val="-2.9788082421513092E-2"/>
                  <c:y val="-0.10982704402515726"/>
                </c:manualLayout>
              </c:layout>
              <c:spPr>
                <a:noFill/>
                <a:ln>
                  <a:noFill/>
                </a:ln>
                <a:effectLst/>
              </c:spPr>
              <c:txPr>
                <a:bodyPr wrap="square" lIns="38100" tIns="19050" rIns="38100" bIns="19050" anchor="ctr">
                  <a:spAutoFit/>
                </a:bodyPr>
                <a:lstStyle/>
                <a:p>
                  <a:pPr>
                    <a:defRPr lang="ja-JP" sz="500">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B98E-4895-A30B-14AD75E64A71}"/>
                </c:ext>
              </c:extLst>
            </c:dLbl>
            <c:dLbl>
              <c:idx val="4"/>
              <c:layout>
                <c:manualLayout>
                  <c:x val="-3.9717443228684125E-2"/>
                  <c:y val="-4.3265199161425578E-2"/>
                </c:manualLayout>
              </c:layout>
              <c:spPr>
                <a:noFill/>
                <a:ln>
                  <a:noFill/>
                </a:ln>
                <a:effectLst/>
              </c:spPr>
              <c:txPr>
                <a:bodyPr wrap="square" lIns="38100" tIns="19050" rIns="38100" bIns="19050" anchor="ctr">
                  <a:spAutoFit/>
                </a:bodyPr>
                <a:lstStyle/>
                <a:p>
                  <a:pPr>
                    <a:defRPr lang="ja-JP" sz="500">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B98E-4895-A30B-14AD75E64A71}"/>
                </c:ext>
              </c:extLst>
            </c:dLbl>
            <c:dLbl>
              <c:idx val="5"/>
              <c:layout>
                <c:manualLayout>
                  <c:x val="-3.9717443228684125E-2"/>
                  <c:y val="-9.6514675052410903E-2"/>
                </c:manualLayout>
              </c:layout>
              <c:spPr>
                <a:noFill/>
                <a:ln>
                  <a:noFill/>
                </a:ln>
                <a:effectLst/>
              </c:spPr>
              <c:txPr>
                <a:bodyPr wrap="square" lIns="38100" tIns="19050" rIns="38100" bIns="19050" anchor="ctr">
                  <a:spAutoFit/>
                </a:bodyPr>
                <a:lstStyle/>
                <a:p>
                  <a:pPr>
                    <a:defRPr lang="ja-JP" sz="500">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B98E-4895-A30B-14AD75E64A71}"/>
                </c:ext>
              </c:extLst>
            </c:dLbl>
            <c:dLbl>
              <c:idx val="7"/>
              <c:layout>
                <c:manualLayout>
                  <c:x val="-4.9646804035855155E-2"/>
                  <c:y val="-4.3265199161425578E-2"/>
                </c:manualLayout>
              </c:layout>
              <c:spPr>
                <a:noFill/>
                <a:ln>
                  <a:noFill/>
                </a:ln>
                <a:effectLst/>
              </c:spPr>
              <c:txPr>
                <a:bodyPr wrap="square" lIns="38100" tIns="19050" rIns="38100" bIns="19050" anchor="ctr">
                  <a:spAutoFit/>
                </a:bodyPr>
                <a:lstStyle/>
                <a:p>
                  <a:pPr>
                    <a:defRPr lang="ja-JP" sz="500">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B98E-4895-A30B-14AD75E64A71}"/>
                </c:ext>
              </c:extLst>
            </c:dLbl>
            <c:dLbl>
              <c:idx val="8"/>
              <c:layout>
                <c:manualLayout>
                  <c:x val="-5.626637790730251E-2"/>
                  <c:y val="-7.9874213836477984E-2"/>
                </c:manualLayout>
              </c:layout>
              <c:spPr>
                <a:noFill/>
                <a:ln>
                  <a:noFill/>
                </a:ln>
                <a:effectLst/>
              </c:spPr>
              <c:txPr>
                <a:bodyPr wrap="square" lIns="38100" tIns="19050" rIns="38100" bIns="19050" anchor="ctr">
                  <a:spAutoFit/>
                </a:bodyPr>
                <a:lstStyle/>
                <a:p>
                  <a:pPr>
                    <a:defRPr lang="ja-JP" sz="500">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B98E-4895-A30B-14AD75E64A71}"/>
                </c:ext>
              </c:extLst>
            </c:dLbl>
            <c:dLbl>
              <c:idx val="9"/>
              <c:layout>
                <c:manualLayout>
                  <c:x val="-3.9717443228684063E-2"/>
                  <c:y val="-4.3265199161425641E-2"/>
                </c:manualLayout>
              </c:layout>
              <c:spPr>
                <a:noFill/>
                <a:ln>
                  <a:noFill/>
                </a:ln>
                <a:effectLst/>
              </c:spPr>
              <c:txPr>
                <a:bodyPr wrap="square" lIns="38100" tIns="19050" rIns="38100" bIns="19050" anchor="ctr">
                  <a:spAutoFit/>
                </a:bodyPr>
                <a:lstStyle/>
                <a:p>
                  <a:pPr>
                    <a:defRPr lang="ja-JP" sz="500">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B98E-4895-A30B-14AD75E64A71}"/>
                </c:ext>
              </c:extLst>
            </c:dLbl>
            <c:dLbl>
              <c:idx val="10"/>
              <c:layout>
                <c:manualLayout>
                  <c:x val="-3.9717443228684125E-2"/>
                  <c:y val="-8.985849056603773E-2"/>
                </c:manualLayout>
              </c:layout>
              <c:spPr>
                <a:noFill/>
                <a:ln>
                  <a:noFill/>
                </a:ln>
                <a:effectLst/>
              </c:spPr>
              <c:txPr>
                <a:bodyPr wrap="square" lIns="38100" tIns="19050" rIns="38100" bIns="19050" anchor="ctr">
                  <a:spAutoFit/>
                </a:bodyPr>
                <a:lstStyle/>
                <a:p>
                  <a:pPr>
                    <a:defRPr lang="ja-JP" sz="500">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B98E-4895-A30B-14AD75E64A71}"/>
                </c:ext>
              </c:extLst>
            </c:dLbl>
            <c:dLbl>
              <c:idx val="12"/>
              <c:layout>
                <c:manualLayout>
                  <c:x val="-4.6337017100131481E-2"/>
                  <c:y val="2.99528301886792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B98E-4895-A30B-14AD75E64A71}"/>
                </c:ext>
              </c:extLst>
            </c:dLbl>
            <c:dLbl>
              <c:idx val="13"/>
              <c:layout>
                <c:manualLayout>
                  <c:x val="-4.6337017100131481E-2"/>
                  <c:y val="6.32337526205450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B98E-4895-A30B-14AD75E64A71}"/>
                </c:ext>
              </c:extLst>
            </c:dLbl>
            <c:dLbl>
              <c:idx val="14"/>
              <c:layout>
                <c:manualLayout>
                  <c:x val="-3.309786935723677E-2"/>
                  <c:y val="0.1198113207547169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B98E-4895-A30B-14AD75E64A71}"/>
                </c:ext>
              </c:extLst>
            </c:dLbl>
            <c:dLbl>
              <c:idx val="15"/>
              <c:layout>
                <c:manualLayout>
                  <c:x val="-5.2956590971578954E-2"/>
                  <c:y val="-4.3265199161425578E-2"/>
                </c:manualLayout>
              </c:layout>
              <c:spPr>
                <a:noFill/>
                <a:ln>
                  <a:noFill/>
                </a:ln>
                <a:effectLst/>
              </c:spPr>
              <c:txPr>
                <a:bodyPr wrap="square" lIns="38100" tIns="19050" rIns="38100" bIns="19050" anchor="ctr">
                  <a:spAutoFit/>
                </a:bodyPr>
                <a:lstStyle/>
                <a:p>
                  <a:pPr>
                    <a:defRPr lang="ja-JP" sz="500">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B98E-4895-A30B-14AD75E64A71}"/>
                </c:ext>
              </c:extLst>
            </c:dLbl>
            <c:dLbl>
              <c:idx val="16"/>
              <c:layout>
                <c:manualLayout>
                  <c:x val="-4.964680403585528E-2"/>
                  <c:y val="-2.32966457023060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B98E-4895-A30B-14AD75E64A71}"/>
                </c:ext>
              </c:extLst>
            </c:dLbl>
            <c:dLbl>
              <c:idx val="17"/>
              <c:layout>
                <c:manualLayout>
                  <c:x val="-4.964680403585528E-2"/>
                  <c:y val="-4.6593291404612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B98E-4895-A30B-14AD75E64A71}"/>
                </c:ext>
              </c:extLst>
            </c:dLbl>
            <c:spPr>
              <a:noFill/>
              <a:ln>
                <a:noFill/>
              </a:ln>
              <a:effectLst/>
            </c:spPr>
            <c:txPr>
              <a:bodyPr wrap="square" lIns="38100" tIns="19050" rIns="38100" bIns="19050" anchor="ctr">
                <a:spAutoFit/>
              </a:bodyPr>
              <a:lstStyle/>
              <a:p>
                <a:pPr>
                  <a:defRPr lang="ja-JP" sz="5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xVal>
            <c:strRef>
              <c:f>'全団体リスト (按分効果経費削除) '!$E$30:$E$47</c:f>
              <c:strCache>
                <c:ptCount val="18"/>
                <c:pt idx="0">
                  <c:v>神戸市</c:v>
                </c:pt>
                <c:pt idx="1">
                  <c:v>神戸市＊</c:v>
                </c:pt>
                <c:pt idx="2">
                  <c:v>盛岡市</c:v>
                </c:pt>
                <c:pt idx="3">
                  <c:v>盛岡市＊</c:v>
                </c:pt>
                <c:pt idx="4">
                  <c:v>佐倉市</c:v>
                </c:pt>
                <c:pt idx="5">
                  <c:v>佐倉市＊</c:v>
                </c:pt>
                <c:pt idx="7">
                  <c:v>宇和島市</c:v>
                </c:pt>
                <c:pt idx="8">
                  <c:v>宇和島市＊</c:v>
                </c:pt>
                <c:pt idx="9">
                  <c:v>須坂市</c:v>
                </c:pt>
                <c:pt idx="10">
                  <c:v>須坂市＊</c:v>
                </c:pt>
                <c:pt idx="12">
                  <c:v>せとうち3市</c:v>
                </c:pt>
                <c:pt idx="13">
                  <c:v>せとうち3市＊</c:v>
                </c:pt>
                <c:pt idx="14">
                  <c:v>美里町・川島町</c:v>
                </c:pt>
                <c:pt idx="15">
                  <c:v>美里町・川島町＊</c:v>
                </c:pt>
                <c:pt idx="16">
                  <c:v>笠置町</c:v>
                </c:pt>
                <c:pt idx="17">
                  <c:v>笠置町＊</c:v>
                </c:pt>
              </c:strCache>
            </c:strRef>
          </c:xVal>
          <c:yVal>
            <c:numRef>
              <c:f>'全団体リスト (按分効果経費削除) '!$G$30:$G$47</c:f>
              <c:numCache>
                <c:formatCode>0.0%</c:formatCode>
                <c:ptCount val="18"/>
                <c:pt idx="0">
                  <c:v>-0.05</c:v>
                </c:pt>
                <c:pt idx="1">
                  <c:v>-0.26500000000000001</c:v>
                </c:pt>
                <c:pt idx="2">
                  <c:v>-8.0380789987541251E-2</c:v>
                </c:pt>
                <c:pt idx="3">
                  <c:v>-9.868500380537798E-2</c:v>
                </c:pt>
                <c:pt idx="4">
                  <c:v>-2.7225996310165861E-2</c:v>
                </c:pt>
                <c:pt idx="5">
                  <c:v>-5.8241223727920642E-2</c:v>
                </c:pt>
                <c:pt idx="7">
                  <c:v>-6.8247854579497579E-3</c:v>
                </c:pt>
                <c:pt idx="8">
                  <c:v>-0.10356374629427367</c:v>
                </c:pt>
                <c:pt idx="9">
                  <c:v>-2.4256738255712261E-3</c:v>
                </c:pt>
                <c:pt idx="10">
                  <c:v>-9.7775118658948446E-3</c:v>
                </c:pt>
                <c:pt idx="12">
                  <c:v>0.20992152989234084</c:v>
                </c:pt>
                <c:pt idx="13">
                  <c:v>0.1440359847902116</c:v>
                </c:pt>
                <c:pt idx="14">
                  <c:v>0.92523015645880125</c:v>
                </c:pt>
                <c:pt idx="15">
                  <c:v>-5.1942721863759547E-2</c:v>
                </c:pt>
                <c:pt idx="16">
                  <c:v>6.0931271784672916</c:v>
                </c:pt>
                <c:pt idx="17">
                  <c:v>0.60125584423964751</c:v>
                </c:pt>
              </c:numCache>
            </c:numRef>
          </c:yVal>
          <c:smooth val="0"/>
          <c:extLst>
            <c:ext xmlns:c16="http://schemas.microsoft.com/office/drawing/2014/chart" uri="{C3380CC4-5D6E-409C-BE32-E72D297353CC}">
              <c16:uniqueId val="{00000025-B98E-4895-A30B-14AD75E64A71}"/>
            </c:ext>
          </c:extLst>
        </c:ser>
        <c:dLbls>
          <c:showLegendKey val="0"/>
          <c:showVal val="1"/>
          <c:showCatName val="0"/>
          <c:showSerName val="0"/>
          <c:showPercent val="0"/>
          <c:showBubbleSize val="0"/>
        </c:dLbls>
        <c:axId val="931748400"/>
        <c:axId val="931755888"/>
      </c:scatterChart>
      <c:catAx>
        <c:axId val="194353455"/>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wordArtVertRtl"/>
          <a:lstStyle/>
          <a:p>
            <a:pPr>
              <a:defRPr lang="ja-JP" sz="600" spc="-300"/>
            </a:pPr>
            <a:endParaRPr lang="ja-JP"/>
          </a:p>
        </c:txPr>
        <c:crossAx val="194352207"/>
        <c:crosses val="autoZero"/>
        <c:auto val="1"/>
        <c:lblAlgn val="ctr"/>
        <c:lblOffset val="100"/>
        <c:noMultiLvlLbl val="0"/>
      </c:catAx>
      <c:valAx>
        <c:axId val="194352207"/>
        <c:scaling>
          <c:orientation val="minMax"/>
        </c:scaling>
        <c:delete val="0"/>
        <c:axPos val="l"/>
        <c:numFmt formatCode="&quot;¥&quot;#,##0_);[Red]\(&quot;¥&quot;#,##0\)" sourceLinked="1"/>
        <c:majorTickMark val="out"/>
        <c:minorTickMark val="none"/>
        <c:tickLblPos val="nextTo"/>
        <c:spPr>
          <a:ln w="3175">
            <a:solidFill>
              <a:srgbClr val="000000"/>
            </a:solidFill>
            <a:prstDash val="solid"/>
          </a:ln>
        </c:spPr>
        <c:txPr>
          <a:bodyPr/>
          <a:lstStyle/>
          <a:p>
            <a:pPr>
              <a:defRPr lang="ja-JP" sz="500"/>
            </a:pPr>
            <a:endParaRPr lang="ja-JP"/>
          </a:p>
        </c:txPr>
        <c:crossAx val="194353455"/>
        <c:crosses val="autoZero"/>
        <c:crossBetween val="between"/>
      </c:valAx>
      <c:valAx>
        <c:axId val="931755888"/>
        <c:scaling>
          <c:orientation val="minMax"/>
          <c:min val="-7"/>
        </c:scaling>
        <c:delete val="0"/>
        <c:axPos val="r"/>
        <c:numFmt formatCode="0.0%" sourceLinked="1"/>
        <c:majorTickMark val="out"/>
        <c:minorTickMark val="none"/>
        <c:tickLblPos val="nextTo"/>
        <c:txPr>
          <a:bodyPr/>
          <a:lstStyle/>
          <a:p>
            <a:pPr>
              <a:defRPr lang="ja-JP" sz="500"/>
            </a:pPr>
            <a:endParaRPr lang="ja-JP"/>
          </a:p>
        </c:txPr>
        <c:crossAx val="931748400"/>
        <c:crosses val="max"/>
        <c:crossBetween val="midCat"/>
        <c:majorUnit val="1"/>
      </c:valAx>
      <c:valAx>
        <c:axId val="931748400"/>
        <c:scaling>
          <c:orientation val="minMax"/>
        </c:scaling>
        <c:delete val="1"/>
        <c:axPos val="t"/>
        <c:majorTickMark val="out"/>
        <c:minorTickMark val="none"/>
        <c:tickLblPos val="nextTo"/>
        <c:crossAx val="931755888"/>
        <c:crosses val="max"/>
        <c:crossBetween val="midCat"/>
      </c:valAx>
      <c:spPr>
        <a:noFill/>
        <a:ln w="25400">
          <a:noFill/>
        </a:ln>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6350">
      <a:noFill/>
    </a:ln>
  </c:spPr>
  <c:txPr>
    <a:bodyPr/>
    <a:lstStyle/>
    <a:p>
      <a:pPr>
        <a:defRPr sz="800" b="1" i="0">
          <a:solidFill>
            <a:srgbClr val="00338D"/>
          </a:solidFill>
          <a:latin typeface="Meiryo UI" panose="020B0604030504040204" pitchFamily="50" charset="-128"/>
          <a:ea typeface="Meiryo UI" panose="020B0604030504040204" pitchFamily="50" charset="-128"/>
          <a:cs typeface="Arial"/>
        </a:defRPr>
      </a:pPr>
      <a:endParaRPr lang="ja-JP"/>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276FF367-78D2-44F7-8B96-D43818C73669}"/>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7B2F7D59-D0D6-4622-88B9-608221B31940}"/>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7B47A6E-609C-466B-B5F1-84B5E3D86A08}" type="datetimeFigureOut">
              <a:rPr kumimoji="1" lang="ja-JP" altLang="en-US" smtClean="0"/>
              <a:t>2023/12/20</a:t>
            </a:fld>
            <a:endParaRPr kumimoji="1" lang="ja-JP" altLang="en-US"/>
          </a:p>
        </p:txBody>
      </p:sp>
      <p:sp>
        <p:nvSpPr>
          <p:cNvPr id="4" name="フッター プレースホルダー 3">
            <a:extLst>
              <a:ext uri="{FF2B5EF4-FFF2-40B4-BE49-F238E27FC236}">
                <a16:creationId xmlns:a16="http://schemas.microsoft.com/office/drawing/2014/main" id="{8A4DA7CC-1870-47D2-8D5A-089C60858588}"/>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3AF8FA28-CDF0-409D-A8E9-3B51245FBFF5}"/>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8B5F934D-B83A-48C6-A983-F3008B728592}" type="slidenum">
              <a:rPr kumimoji="1" lang="ja-JP" altLang="en-US" smtClean="0"/>
              <a:t>‹#›</a:t>
            </a:fld>
            <a:endParaRPr kumimoji="1" lang="ja-JP" altLang="en-US"/>
          </a:p>
        </p:txBody>
      </p:sp>
    </p:spTree>
    <p:extLst>
      <p:ext uri="{BB962C8B-B14F-4D97-AF65-F5344CB8AC3E}">
        <p14:creationId xmlns:p14="http://schemas.microsoft.com/office/powerpoint/2010/main" val="114149433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19A1F7F-8C13-4BA7-9FFE-D790746EEEB5}" type="datetimeFigureOut">
              <a:rPr kumimoji="1" lang="ja-JP" altLang="en-US" smtClean="0"/>
              <a:t>2023/12/20</a:t>
            </a:fld>
            <a:endParaRPr kumimoji="1" lang="ja-JP" altLang="en-US"/>
          </a:p>
        </p:txBody>
      </p:sp>
      <p:sp>
        <p:nvSpPr>
          <p:cNvPr id="4" name="スライド イメージ プレースホルダー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B9E5BD0-03AA-44D4-9855-891074EEBB52}" type="slidenum">
              <a:rPr kumimoji="1" lang="ja-JP" altLang="en-US" smtClean="0"/>
              <a:t>‹#›</a:t>
            </a:fld>
            <a:endParaRPr kumimoji="1" lang="ja-JP" altLang="en-US"/>
          </a:p>
        </p:txBody>
      </p:sp>
    </p:spTree>
    <p:extLst>
      <p:ext uri="{BB962C8B-B14F-4D97-AF65-F5344CB8AC3E}">
        <p14:creationId xmlns:p14="http://schemas.microsoft.com/office/powerpoint/2010/main" val="422117990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252173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14</a:t>
            </a:fld>
            <a:endParaRPr kumimoji="1" lang="ja-JP" altLang="en-US"/>
          </a:p>
        </p:txBody>
      </p:sp>
    </p:spTree>
    <p:extLst>
      <p:ext uri="{BB962C8B-B14F-4D97-AF65-F5344CB8AC3E}">
        <p14:creationId xmlns:p14="http://schemas.microsoft.com/office/powerpoint/2010/main" val="40215620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18</a:t>
            </a:fld>
            <a:endParaRPr kumimoji="1" lang="ja-JP" altLang="en-US"/>
          </a:p>
        </p:txBody>
      </p:sp>
    </p:spTree>
    <p:extLst>
      <p:ext uri="{BB962C8B-B14F-4D97-AF65-F5344CB8AC3E}">
        <p14:creationId xmlns:p14="http://schemas.microsoft.com/office/powerpoint/2010/main" val="30017681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19</a:t>
            </a:fld>
            <a:endParaRPr kumimoji="1" lang="ja-JP" altLang="en-US"/>
          </a:p>
        </p:txBody>
      </p:sp>
    </p:spTree>
    <p:extLst>
      <p:ext uri="{BB962C8B-B14F-4D97-AF65-F5344CB8AC3E}">
        <p14:creationId xmlns:p14="http://schemas.microsoft.com/office/powerpoint/2010/main" val="6552138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20</a:t>
            </a:fld>
            <a:endParaRPr kumimoji="1" lang="ja-JP" altLang="en-US"/>
          </a:p>
        </p:txBody>
      </p:sp>
    </p:spTree>
    <p:extLst>
      <p:ext uri="{BB962C8B-B14F-4D97-AF65-F5344CB8AC3E}">
        <p14:creationId xmlns:p14="http://schemas.microsoft.com/office/powerpoint/2010/main" val="33743825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23</a:t>
            </a:fld>
            <a:endParaRPr kumimoji="1" lang="ja-JP" altLang="en-US"/>
          </a:p>
        </p:txBody>
      </p:sp>
    </p:spTree>
    <p:extLst>
      <p:ext uri="{BB962C8B-B14F-4D97-AF65-F5344CB8AC3E}">
        <p14:creationId xmlns:p14="http://schemas.microsoft.com/office/powerpoint/2010/main" val="17410238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24</a:t>
            </a:fld>
            <a:endParaRPr kumimoji="1" lang="ja-JP" altLang="en-US"/>
          </a:p>
        </p:txBody>
      </p:sp>
    </p:spTree>
    <p:extLst>
      <p:ext uri="{BB962C8B-B14F-4D97-AF65-F5344CB8AC3E}">
        <p14:creationId xmlns:p14="http://schemas.microsoft.com/office/powerpoint/2010/main" val="5074455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25</a:t>
            </a:fld>
            <a:endParaRPr kumimoji="1" lang="ja-JP" altLang="en-US"/>
          </a:p>
        </p:txBody>
      </p:sp>
    </p:spTree>
    <p:extLst>
      <p:ext uri="{BB962C8B-B14F-4D97-AF65-F5344CB8AC3E}">
        <p14:creationId xmlns:p14="http://schemas.microsoft.com/office/powerpoint/2010/main" val="992990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26</a:t>
            </a:fld>
            <a:endParaRPr kumimoji="1" lang="ja-JP" altLang="en-US"/>
          </a:p>
        </p:txBody>
      </p:sp>
    </p:spTree>
    <p:extLst>
      <p:ext uri="{BB962C8B-B14F-4D97-AF65-F5344CB8AC3E}">
        <p14:creationId xmlns:p14="http://schemas.microsoft.com/office/powerpoint/2010/main" val="20309900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27</a:t>
            </a:fld>
            <a:endParaRPr kumimoji="1" lang="ja-JP" altLang="en-US"/>
          </a:p>
        </p:txBody>
      </p:sp>
    </p:spTree>
    <p:extLst>
      <p:ext uri="{BB962C8B-B14F-4D97-AF65-F5344CB8AC3E}">
        <p14:creationId xmlns:p14="http://schemas.microsoft.com/office/powerpoint/2010/main" val="7445121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28</a:t>
            </a:fld>
            <a:endParaRPr kumimoji="1" lang="ja-JP" altLang="en-US"/>
          </a:p>
        </p:txBody>
      </p:sp>
    </p:spTree>
    <p:extLst>
      <p:ext uri="{BB962C8B-B14F-4D97-AF65-F5344CB8AC3E}">
        <p14:creationId xmlns:p14="http://schemas.microsoft.com/office/powerpoint/2010/main" val="1033637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solidFill>
                <a:srgbClr val="FF0000"/>
              </a:solidFill>
            </a:endParaRPr>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2</a:t>
            </a:fld>
            <a:endParaRPr kumimoji="1" lang="ja-JP" altLang="en-US"/>
          </a:p>
        </p:txBody>
      </p:sp>
    </p:spTree>
    <p:extLst>
      <p:ext uri="{BB962C8B-B14F-4D97-AF65-F5344CB8AC3E}">
        <p14:creationId xmlns:p14="http://schemas.microsoft.com/office/powerpoint/2010/main" val="23411838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29</a:t>
            </a:fld>
            <a:endParaRPr kumimoji="1" lang="ja-JP" altLang="en-US"/>
          </a:p>
        </p:txBody>
      </p:sp>
    </p:spTree>
    <p:extLst>
      <p:ext uri="{BB962C8B-B14F-4D97-AF65-F5344CB8AC3E}">
        <p14:creationId xmlns:p14="http://schemas.microsoft.com/office/powerpoint/2010/main" val="41420508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30</a:t>
            </a:fld>
            <a:endParaRPr kumimoji="1" lang="ja-JP" altLang="en-US"/>
          </a:p>
        </p:txBody>
      </p:sp>
    </p:spTree>
    <p:extLst>
      <p:ext uri="{BB962C8B-B14F-4D97-AF65-F5344CB8AC3E}">
        <p14:creationId xmlns:p14="http://schemas.microsoft.com/office/powerpoint/2010/main" val="29800793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31</a:t>
            </a:fld>
            <a:endParaRPr kumimoji="1" lang="ja-JP" altLang="en-US"/>
          </a:p>
        </p:txBody>
      </p:sp>
    </p:spTree>
    <p:extLst>
      <p:ext uri="{BB962C8B-B14F-4D97-AF65-F5344CB8AC3E}">
        <p14:creationId xmlns:p14="http://schemas.microsoft.com/office/powerpoint/2010/main" val="21903523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32</a:t>
            </a:fld>
            <a:endParaRPr kumimoji="1" lang="ja-JP" altLang="en-US"/>
          </a:p>
        </p:txBody>
      </p:sp>
    </p:spTree>
    <p:extLst>
      <p:ext uri="{BB962C8B-B14F-4D97-AF65-F5344CB8AC3E}">
        <p14:creationId xmlns:p14="http://schemas.microsoft.com/office/powerpoint/2010/main" val="8266923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33</a:t>
            </a:fld>
            <a:endParaRPr kumimoji="1" lang="ja-JP" altLang="en-US"/>
          </a:p>
        </p:txBody>
      </p:sp>
    </p:spTree>
    <p:extLst>
      <p:ext uri="{BB962C8B-B14F-4D97-AF65-F5344CB8AC3E}">
        <p14:creationId xmlns:p14="http://schemas.microsoft.com/office/powerpoint/2010/main" val="1748359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6</a:t>
            </a:fld>
            <a:endParaRPr kumimoji="1" lang="ja-JP" altLang="en-US"/>
          </a:p>
        </p:txBody>
      </p:sp>
    </p:spTree>
    <p:extLst>
      <p:ext uri="{BB962C8B-B14F-4D97-AF65-F5344CB8AC3E}">
        <p14:creationId xmlns:p14="http://schemas.microsoft.com/office/powerpoint/2010/main" val="1759017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8</a:t>
            </a:fld>
            <a:endParaRPr kumimoji="1" lang="ja-JP" altLang="en-US"/>
          </a:p>
        </p:txBody>
      </p:sp>
    </p:spTree>
    <p:extLst>
      <p:ext uri="{BB962C8B-B14F-4D97-AF65-F5344CB8AC3E}">
        <p14:creationId xmlns:p14="http://schemas.microsoft.com/office/powerpoint/2010/main" val="2035368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9</a:t>
            </a:fld>
            <a:endParaRPr kumimoji="1" lang="ja-JP" altLang="en-US"/>
          </a:p>
        </p:txBody>
      </p:sp>
    </p:spTree>
    <p:extLst>
      <p:ext uri="{BB962C8B-B14F-4D97-AF65-F5344CB8AC3E}">
        <p14:creationId xmlns:p14="http://schemas.microsoft.com/office/powerpoint/2010/main" val="18702696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10</a:t>
            </a:fld>
            <a:endParaRPr kumimoji="1" lang="ja-JP" altLang="en-US"/>
          </a:p>
        </p:txBody>
      </p:sp>
    </p:spTree>
    <p:extLst>
      <p:ext uri="{BB962C8B-B14F-4D97-AF65-F5344CB8AC3E}">
        <p14:creationId xmlns:p14="http://schemas.microsoft.com/office/powerpoint/2010/main" val="848076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11</a:t>
            </a:fld>
            <a:endParaRPr kumimoji="1" lang="ja-JP" altLang="en-US"/>
          </a:p>
        </p:txBody>
      </p:sp>
    </p:spTree>
    <p:extLst>
      <p:ext uri="{BB962C8B-B14F-4D97-AF65-F5344CB8AC3E}">
        <p14:creationId xmlns:p14="http://schemas.microsoft.com/office/powerpoint/2010/main" val="324031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12</a:t>
            </a:fld>
            <a:endParaRPr kumimoji="1" lang="ja-JP" altLang="en-US"/>
          </a:p>
        </p:txBody>
      </p:sp>
    </p:spTree>
    <p:extLst>
      <p:ext uri="{BB962C8B-B14F-4D97-AF65-F5344CB8AC3E}">
        <p14:creationId xmlns:p14="http://schemas.microsoft.com/office/powerpoint/2010/main" val="4075924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13</a:t>
            </a:fld>
            <a:endParaRPr kumimoji="1" lang="ja-JP" altLang="en-US"/>
          </a:p>
        </p:txBody>
      </p:sp>
    </p:spTree>
    <p:extLst>
      <p:ext uri="{BB962C8B-B14F-4D97-AF65-F5344CB8AC3E}">
        <p14:creationId xmlns:p14="http://schemas.microsoft.com/office/powerpoint/2010/main" val="5535537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7664020" y="6483568"/>
            <a:ext cx="2228850" cy="365125"/>
          </a:xfrm>
        </p:spPr>
        <p:txBody>
          <a:bodyPr/>
          <a:lstStyle/>
          <a:p>
            <a:fld id="{330EA680-D336-4FF7-8B7A-9848BB0A1C32}" type="slidenum">
              <a:rPr lang="en-US" smtClean="0"/>
              <a:t>‹#›</a:t>
            </a:fld>
            <a:endParaRPr lang="en-US"/>
          </a:p>
        </p:txBody>
      </p:sp>
      <p:sp>
        <p:nvSpPr>
          <p:cNvPr id="7" name="Title 1">
            <a:extLst>
              <a:ext uri="{FF2B5EF4-FFF2-40B4-BE49-F238E27FC236}">
                <a16:creationId xmlns:a16="http://schemas.microsoft.com/office/drawing/2014/main" id="{598B77BB-C1B0-4191-9AEB-0F425ED36095}"/>
              </a:ext>
            </a:extLst>
          </p:cNvPr>
          <p:cNvSpPr>
            <a:spLocks noGrp="1"/>
          </p:cNvSpPr>
          <p:nvPr>
            <p:ph type="title"/>
          </p:nvPr>
        </p:nvSpPr>
        <p:spPr>
          <a:xfrm>
            <a:off x="681038" y="-794"/>
            <a:ext cx="9224962" cy="615712"/>
          </a:xfrm>
        </p:spPr>
        <p:txBody>
          <a:bodyPr>
            <a:noAutofit/>
          </a:bodyPr>
          <a:lstStyle>
            <a:lvl1pPr>
              <a:defRPr>
                <a:latin typeface="+mn-ea"/>
                <a:ea typeface="+mn-ea"/>
              </a:defRPr>
            </a:lvl1pPr>
          </a:lstStyle>
          <a:p>
            <a:endParaRPr lang="ja-JP" altLang="en-US" sz="2200" b="1" dirty="0">
              <a:ea typeface="ＭＳ Ｐゴシック"/>
              <a:cs typeface="Calibri Light"/>
            </a:endParaRPr>
          </a:p>
        </p:txBody>
      </p:sp>
      <p:pic>
        <p:nvPicPr>
          <p:cNvPr id="8" name="図 4" descr="図形, 四角形&#10;&#10;説明は自動で生成されたものです">
            <a:extLst>
              <a:ext uri="{FF2B5EF4-FFF2-40B4-BE49-F238E27FC236}">
                <a16:creationId xmlns:a16="http://schemas.microsoft.com/office/drawing/2014/main" id="{6783788F-9FE3-4D6F-AA14-BE17CA82F7EB}"/>
              </a:ext>
            </a:extLst>
          </p:cNvPr>
          <p:cNvPicPr>
            <a:picLocks noChangeAspect="1"/>
          </p:cNvPicPr>
          <p:nvPr userDrawn="1"/>
        </p:nvPicPr>
        <p:blipFill>
          <a:blip r:embed="rId2"/>
          <a:stretch>
            <a:fillRect/>
          </a:stretch>
        </p:blipFill>
        <p:spPr>
          <a:xfrm>
            <a:off x="285" y="287516"/>
            <a:ext cx="413805" cy="62719"/>
          </a:xfrm>
          <a:prstGeom prst="rect">
            <a:avLst/>
          </a:prstGeom>
        </p:spPr>
      </p:pic>
      <p:sp>
        <p:nvSpPr>
          <p:cNvPr id="9" name="テキスト ボックス 8">
            <a:extLst>
              <a:ext uri="{FF2B5EF4-FFF2-40B4-BE49-F238E27FC236}">
                <a16:creationId xmlns:a16="http://schemas.microsoft.com/office/drawing/2014/main" id="{B8156939-6941-4C05-9B1E-A3AC98CD390A}"/>
              </a:ext>
            </a:extLst>
          </p:cNvPr>
          <p:cNvSpPr txBox="1"/>
          <p:nvPr userDrawn="1"/>
        </p:nvSpPr>
        <p:spPr>
          <a:xfrm>
            <a:off x="624989" y="976866"/>
            <a:ext cx="8656021" cy="923330"/>
          </a:xfrm>
          <a:prstGeom prst="rect">
            <a:avLst/>
          </a:prstGeom>
          <a:noFill/>
        </p:spPr>
        <p:txBody>
          <a:bodyPr wrap="square" rtlCol="0">
            <a:spAutoFit/>
          </a:bodyPr>
          <a:lstStyle/>
          <a:p>
            <a:endParaRPr kumimoji="1" lang="en-US" altLang="ja-JP" b="1" dirty="0">
              <a:solidFill>
                <a:prstClr val="black"/>
              </a:solidFill>
              <a:latin typeface="+mn-ea"/>
              <a:ea typeface="+mn-ea"/>
            </a:endParaRPr>
          </a:p>
          <a:p>
            <a:endParaRPr kumimoji="1" lang="en-US" altLang="ja-JP" b="1" dirty="0">
              <a:solidFill>
                <a:prstClr val="black"/>
              </a:solidFill>
              <a:latin typeface="+mn-ea"/>
              <a:ea typeface="+mn-ea"/>
            </a:endParaRPr>
          </a:p>
          <a:p>
            <a:endParaRPr kumimoji="1" lang="en-US" altLang="ja-JP" sz="1800" b="1" i="0" u="none" strike="noStrike" kern="1200" cap="none" spc="0" normalizeH="0" baseline="0" noProof="0" dirty="0">
              <a:ln>
                <a:noFill/>
              </a:ln>
              <a:solidFill>
                <a:prstClr val="black"/>
              </a:solidFill>
              <a:effectLst/>
              <a:uLnTx/>
              <a:uFillTx/>
              <a:latin typeface="+mn-ea"/>
              <a:ea typeface="+mn-ea"/>
              <a:cs typeface="+mn-cs"/>
            </a:endParaRPr>
          </a:p>
        </p:txBody>
      </p:sp>
    </p:spTree>
    <p:extLst>
      <p:ext uri="{BB962C8B-B14F-4D97-AF65-F5344CB8AC3E}">
        <p14:creationId xmlns:p14="http://schemas.microsoft.com/office/powerpoint/2010/main" val="989280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040667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7" name="Title 1">
            <a:extLst>
              <a:ext uri="{FF2B5EF4-FFF2-40B4-BE49-F238E27FC236}">
                <a16:creationId xmlns:a16="http://schemas.microsoft.com/office/drawing/2014/main" id="{598B77BB-C1B0-4191-9AEB-0F425ED36095}"/>
              </a:ext>
            </a:extLst>
          </p:cNvPr>
          <p:cNvSpPr>
            <a:spLocks noGrp="1"/>
          </p:cNvSpPr>
          <p:nvPr>
            <p:ph type="title"/>
          </p:nvPr>
        </p:nvSpPr>
        <p:spPr>
          <a:xfrm>
            <a:off x="681038" y="11647"/>
            <a:ext cx="9224962" cy="615712"/>
          </a:xfrm>
        </p:spPr>
        <p:txBody>
          <a:bodyPr>
            <a:noAutofit/>
          </a:bodyPr>
          <a:lstStyle/>
          <a:p>
            <a:endParaRPr lang="ja-JP" altLang="en-US" sz="2200" b="1" dirty="0">
              <a:ea typeface="ＭＳ Ｐゴシック"/>
              <a:cs typeface="Calibri Light"/>
            </a:endParaRPr>
          </a:p>
        </p:txBody>
      </p:sp>
      <p:pic>
        <p:nvPicPr>
          <p:cNvPr id="8" name="図 4" descr="図形, 四角形&#10;&#10;説明は自動で生成されたものです">
            <a:extLst>
              <a:ext uri="{FF2B5EF4-FFF2-40B4-BE49-F238E27FC236}">
                <a16:creationId xmlns:a16="http://schemas.microsoft.com/office/drawing/2014/main" id="{6783788F-9FE3-4D6F-AA14-BE17CA82F7EB}"/>
              </a:ext>
            </a:extLst>
          </p:cNvPr>
          <p:cNvPicPr>
            <a:picLocks noChangeAspect="1"/>
          </p:cNvPicPr>
          <p:nvPr userDrawn="1"/>
        </p:nvPicPr>
        <p:blipFill>
          <a:blip r:embed="rId2"/>
          <a:stretch>
            <a:fillRect/>
          </a:stretch>
        </p:blipFill>
        <p:spPr>
          <a:xfrm>
            <a:off x="285" y="287516"/>
            <a:ext cx="413805" cy="62719"/>
          </a:xfrm>
          <a:prstGeom prst="rect">
            <a:avLst/>
          </a:prstGeom>
        </p:spPr>
      </p:pic>
      <p:sp>
        <p:nvSpPr>
          <p:cNvPr id="9" name="テキスト ボックス 8">
            <a:extLst>
              <a:ext uri="{FF2B5EF4-FFF2-40B4-BE49-F238E27FC236}">
                <a16:creationId xmlns:a16="http://schemas.microsoft.com/office/drawing/2014/main" id="{B8156939-6941-4C05-9B1E-A3AC98CD390A}"/>
              </a:ext>
            </a:extLst>
          </p:cNvPr>
          <p:cNvSpPr txBox="1"/>
          <p:nvPr userDrawn="1"/>
        </p:nvSpPr>
        <p:spPr>
          <a:xfrm>
            <a:off x="626523" y="976866"/>
            <a:ext cx="8656021" cy="923330"/>
          </a:xfrm>
          <a:prstGeom prst="rect">
            <a:avLst/>
          </a:prstGeom>
          <a:noFill/>
        </p:spPr>
        <p:txBody>
          <a:bodyPr wrap="square" rtlCol="0">
            <a:spAutoFit/>
          </a:bodyPr>
          <a:lstStyle/>
          <a:p>
            <a:endParaRPr kumimoji="1" lang="en-US" altLang="ja-JP" b="1" dirty="0">
              <a:solidFill>
                <a:prstClr val="black"/>
              </a:solidFill>
              <a:latin typeface="Meiryo UI" panose="020B0604030504040204" pitchFamily="50" charset="-128"/>
              <a:ea typeface="Meiryo UI" panose="020B0604030504040204" pitchFamily="50" charset="-128"/>
            </a:endParaRPr>
          </a:p>
          <a:p>
            <a:endParaRPr kumimoji="1" lang="en-US" altLang="ja-JP" b="1" dirty="0">
              <a:solidFill>
                <a:prstClr val="black"/>
              </a:solidFill>
              <a:latin typeface="Meiryo UI" panose="020B0604030504040204" pitchFamily="50" charset="-128"/>
              <a:ea typeface="Meiryo UI" panose="020B0604030504040204" pitchFamily="50" charset="-128"/>
            </a:endParaRPr>
          </a:p>
          <a:p>
            <a:endParaRPr kumimoji="1" lang="en-US" altLang="ja-JP" sz="1800" b="1" i="0" u="none" strike="noStrike" kern="1200" cap="none" spc="0" normalizeH="0" baseline="0" noProof="0" dirty="0">
              <a:ln>
                <a:noFill/>
              </a:ln>
              <a:solidFill>
                <a:prstClr val="black"/>
              </a:solidFill>
              <a:effectLst/>
              <a:uLnTx/>
              <a:uFillTx/>
              <a:latin typeface="Calibri"/>
              <a:ea typeface="Meiryo UI"/>
              <a:cs typeface="+mn-cs"/>
            </a:endParaRPr>
          </a:p>
        </p:txBody>
      </p:sp>
    </p:spTree>
    <p:extLst>
      <p:ext uri="{BB962C8B-B14F-4D97-AF65-F5344CB8AC3E}">
        <p14:creationId xmlns:p14="http://schemas.microsoft.com/office/powerpoint/2010/main" val="3374935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タイトル">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842E95-3220-42D0-ADBD-4DD722CDA9C6}"/>
              </a:ext>
            </a:extLst>
          </p:cNvPr>
          <p:cNvSpPr>
            <a:spLocks noGrp="1"/>
          </p:cNvSpPr>
          <p:nvPr>
            <p:ph type="ctrTitle"/>
          </p:nvPr>
        </p:nvSpPr>
        <p:spPr>
          <a:xfrm>
            <a:off x="1100166" y="1725196"/>
            <a:ext cx="7705668" cy="1592744"/>
          </a:xfrm>
        </p:spPr>
        <p:txBody>
          <a:bodyPr anchor="b"/>
          <a:lstStyle>
            <a:lvl1pPr algn="l">
              <a:lnSpc>
                <a:spcPct val="100000"/>
              </a:lnSpc>
              <a:defRPr sz="4875" b="1">
                <a:latin typeface="Yu Gothic Medium" panose="020B0500000000000000" pitchFamily="34" charset="-128"/>
                <a:ea typeface="Yu Gothic Medium" panose="020B0500000000000000" pitchFamily="34" charset="-128"/>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6AC1769-CAF8-471C-80F2-350AEAEA5029}"/>
              </a:ext>
            </a:extLst>
          </p:cNvPr>
          <p:cNvSpPr>
            <a:spLocks noGrp="1"/>
          </p:cNvSpPr>
          <p:nvPr>
            <p:ph type="subTitle" idx="1"/>
          </p:nvPr>
        </p:nvSpPr>
        <p:spPr>
          <a:xfrm>
            <a:off x="1208269" y="3571616"/>
            <a:ext cx="7597565" cy="885299"/>
          </a:xfrm>
        </p:spPr>
        <p:txBody>
          <a:bodyPr/>
          <a:lstStyle>
            <a:lvl1pPr marL="0" indent="0" algn="l">
              <a:buFont typeface="Arial" panose="020B0604020202020204" pitchFamily="34" charset="0"/>
              <a:buNone/>
              <a:defRPr sz="1950" b="0">
                <a:solidFill>
                  <a:schemeClr val="bg1">
                    <a:lumMod val="50000"/>
                  </a:schemeClr>
                </a:solidFill>
              </a:defRPr>
            </a:lvl1pPr>
            <a:lvl2pPr marL="371464" indent="0" algn="ctr">
              <a:buNone/>
              <a:defRPr sz="1625"/>
            </a:lvl2pPr>
            <a:lvl3pPr marL="742927" indent="0" algn="ctr">
              <a:buNone/>
              <a:defRPr sz="1462"/>
            </a:lvl3pPr>
            <a:lvl4pPr marL="1114391" indent="0" algn="ctr">
              <a:buNone/>
              <a:defRPr sz="1300"/>
            </a:lvl4pPr>
            <a:lvl5pPr marL="1485854" indent="0" algn="ctr">
              <a:buNone/>
              <a:defRPr sz="1300"/>
            </a:lvl5pPr>
            <a:lvl6pPr marL="1857318" indent="0" algn="ctr">
              <a:buNone/>
              <a:defRPr sz="1300"/>
            </a:lvl6pPr>
            <a:lvl7pPr marL="2228781" indent="0" algn="ctr">
              <a:buNone/>
              <a:defRPr sz="1300"/>
            </a:lvl7pPr>
            <a:lvl8pPr marL="2600245" indent="0" algn="ctr">
              <a:buNone/>
              <a:defRPr sz="1300"/>
            </a:lvl8pPr>
            <a:lvl9pPr marL="2971709" indent="0" algn="ctr">
              <a:buNone/>
              <a:defRPr sz="1300"/>
            </a:lvl9pPr>
          </a:lstStyle>
          <a:p>
            <a:r>
              <a:rPr kumimoji="1" lang="ja-JP" altLang="en-US"/>
              <a:t>マスター サブタイトルの書式設定</a:t>
            </a:r>
            <a:endParaRPr kumimoji="1" lang="en-US" altLang="ja-JP"/>
          </a:p>
          <a:p>
            <a:r>
              <a:rPr kumimoji="1" lang="ja-JP" altLang="en-US"/>
              <a:t>サブタイトルサブ</a:t>
            </a:r>
          </a:p>
        </p:txBody>
      </p:sp>
      <p:pic>
        <p:nvPicPr>
          <p:cNvPr id="6" name="図 5" descr="ロゴ&#10;&#10;自動的に生成された説明">
            <a:extLst>
              <a:ext uri="{FF2B5EF4-FFF2-40B4-BE49-F238E27FC236}">
                <a16:creationId xmlns:a16="http://schemas.microsoft.com/office/drawing/2014/main" id="{039A5C5F-7649-46F9-BF69-CB67517E6EA6}"/>
              </a:ext>
            </a:extLst>
          </p:cNvPr>
          <p:cNvPicPr>
            <a:picLocks noChangeAspect="1"/>
          </p:cNvPicPr>
          <p:nvPr userDrawn="1"/>
        </p:nvPicPr>
        <p:blipFill>
          <a:blip r:embed="rId2"/>
          <a:stretch>
            <a:fillRect/>
          </a:stretch>
        </p:blipFill>
        <p:spPr>
          <a:xfrm>
            <a:off x="1018645" y="4658934"/>
            <a:ext cx="2915021" cy="944604"/>
          </a:xfrm>
          <a:prstGeom prst="rect">
            <a:avLst/>
          </a:prstGeom>
        </p:spPr>
      </p:pic>
    </p:spTree>
    <p:extLst>
      <p:ext uri="{BB962C8B-B14F-4D97-AF65-F5344CB8AC3E}">
        <p14:creationId xmlns:p14="http://schemas.microsoft.com/office/powerpoint/2010/main" val="4113174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中面 A">
    <p:spTree>
      <p:nvGrpSpPr>
        <p:cNvPr id="1" name=""/>
        <p:cNvGrpSpPr/>
        <p:nvPr/>
      </p:nvGrpSpPr>
      <p:grpSpPr>
        <a:xfrm>
          <a:off x="0" y="0"/>
          <a:ext cx="0" cy="0"/>
          <a:chOff x="0" y="0"/>
          <a:chExt cx="0" cy="0"/>
        </a:xfrm>
      </p:grpSpPr>
      <p:cxnSp>
        <p:nvCxnSpPr>
          <p:cNvPr id="12" name="ライン_フッター">
            <a:extLst>
              <a:ext uri="{FF2B5EF4-FFF2-40B4-BE49-F238E27FC236}">
                <a16:creationId xmlns:a16="http://schemas.microsoft.com/office/drawing/2014/main" id="{65B17515-FD1C-4DA3-906A-E7D62E556228}"/>
              </a:ext>
            </a:extLst>
          </p:cNvPr>
          <p:cNvCxnSpPr>
            <a:cxnSpLocks/>
          </p:cNvCxnSpPr>
          <p:nvPr userDrawn="1"/>
        </p:nvCxnSpPr>
        <p:spPr>
          <a:xfrm>
            <a:off x="416927" y="6564368"/>
            <a:ext cx="9072320" cy="0"/>
          </a:xfrm>
          <a:prstGeom prst="line">
            <a:avLst/>
          </a:prstGeom>
          <a:ln w="4445">
            <a:solidFill>
              <a:srgbClr val="939292"/>
            </a:solidFill>
          </a:ln>
        </p:spPr>
        <p:style>
          <a:lnRef idx="1">
            <a:schemeClr val="accent1"/>
          </a:lnRef>
          <a:fillRef idx="0">
            <a:schemeClr val="accent1"/>
          </a:fillRef>
          <a:effectRef idx="0">
            <a:schemeClr val="accent1"/>
          </a:effectRef>
          <a:fontRef idx="minor">
            <a:schemeClr val="tx1"/>
          </a:fontRef>
        </p:style>
      </p:cxnSp>
      <p:cxnSp>
        <p:nvCxnSpPr>
          <p:cNvPr id="26" name="ライン_ヘッダー">
            <a:extLst>
              <a:ext uri="{FF2B5EF4-FFF2-40B4-BE49-F238E27FC236}">
                <a16:creationId xmlns:a16="http://schemas.microsoft.com/office/drawing/2014/main" id="{52050FBC-610C-4422-A2F2-453C99DC1F81}"/>
              </a:ext>
            </a:extLst>
          </p:cNvPr>
          <p:cNvCxnSpPr>
            <a:cxnSpLocks/>
          </p:cNvCxnSpPr>
          <p:nvPr userDrawn="1"/>
        </p:nvCxnSpPr>
        <p:spPr>
          <a:xfrm>
            <a:off x="416244" y="1257354"/>
            <a:ext cx="9072829" cy="0"/>
          </a:xfrm>
          <a:prstGeom prst="line">
            <a:avLst/>
          </a:prstGeom>
          <a:ln w="7620">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バー／デザインエレメント">
            <a:extLst>
              <a:ext uri="{FF2B5EF4-FFF2-40B4-BE49-F238E27FC236}">
                <a16:creationId xmlns:a16="http://schemas.microsoft.com/office/drawing/2014/main" id="{65CC80CF-BB1F-4711-A7AE-8F5B9E61135B}"/>
              </a:ext>
            </a:extLst>
          </p:cNvPr>
          <p:cNvSpPr>
            <a:spLocks/>
          </p:cNvSpPr>
          <p:nvPr userDrawn="1"/>
        </p:nvSpPr>
        <p:spPr bwMode="auto">
          <a:xfrm>
            <a:off x="416927" y="228985"/>
            <a:ext cx="8641090" cy="66247"/>
          </a:xfrm>
          <a:custGeom>
            <a:avLst/>
            <a:gdLst>
              <a:gd name="T0" fmla="*/ 5869 w 5875"/>
              <a:gd name="T1" fmla="*/ 46 h 46"/>
              <a:gd name="T2" fmla="*/ 0 w 5875"/>
              <a:gd name="T3" fmla="*/ 46 h 46"/>
              <a:gd name="T4" fmla="*/ 6 w 5875"/>
              <a:gd name="T5" fmla="*/ 0 h 46"/>
              <a:gd name="T6" fmla="*/ 5875 w 5875"/>
              <a:gd name="T7" fmla="*/ 0 h 46"/>
              <a:gd name="T8" fmla="*/ 5869 w 5875"/>
              <a:gd name="T9" fmla="*/ 46 h 46"/>
            </a:gdLst>
            <a:ahLst/>
            <a:cxnLst>
              <a:cxn ang="0">
                <a:pos x="T0" y="T1"/>
              </a:cxn>
              <a:cxn ang="0">
                <a:pos x="T2" y="T3"/>
              </a:cxn>
              <a:cxn ang="0">
                <a:pos x="T4" y="T5"/>
              </a:cxn>
              <a:cxn ang="0">
                <a:pos x="T6" y="T7"/>
              </a:cxn>
              <a:cxn ang="0">
                <a:pos x="T8" y="T9"/>
              </a:cxn>
            </a:cxnLst>
            <a:rect l="0" t="0" r="r" b="b"/>
            <a:pathLst>
              <a:path w="5875" h="46">
                <a:moveTo>
                  <a:pt x="5869" y="46"/>
                </a:moveTo>
                <a:lnTo>
                  <a:pt x="0" y="46"/>
                </a:lnTo>
                <a:lnTo>
                  <a:pt x="6" y="0"/>
                </a:lnTo>
                <a:lnTo>
                  <a:pt x="5875" y="0"/>
                </a:lnTo>
                <a:lnTo>
                  <a:pt x="5869" y="46"/>
                </a:lnTo>
                <a:close/>
              </a:path>
            </a:pathLst>
          </a:custGeom>
          <a:solidFill>
            <a:schemeClr val="tx2"/>
          </a:solidFill>
          <a:ln>
            <a:noFill/>
          </a:ln>
        </p:spPr>
        <p:txBody>
          <a:bodyPr vert="horz" wrap="square" lIns="82953" tIns="41476" rIns="82953" bIns="41476" numCol="1" anchor="t" anchorCtr="0" compatLnSpc="1">
            <a:prstTxWarp prst="textNoShape">
              <a:avLst/>
            </a:prstTxWarp>
          </a:bodyPr>
          <a:lstStyle/>
          <a:p>
            <a:endParaRPr lang="ja-JP" altLang="en-US" sz="1633"/>
          </a:p>
        </p:txBody>
      </p:sp>
      <p:sp>
        <p:nvSpPr>
          <p:cNvPr id="13" name="出所">
            <a:extLst>
              <a:ext uri="{FF2B5EF4-FFF2-40B4-BE49-F238E27FC236}">
                <a16:creationId xmlns:a16="http://schemas.microsoft.com/office/drawing/2014/main" id="{0CB5E31F-0A27-4B9A-B63A-A565F2BA2026}"/>
              </a:ext>
            </a:extLst>
          </p:cNvPr>
          <p:cNvSpPr>
            <a:spLocks noGrp="1"/>
          </p:cNvSpPr>
          <p:nvPr>
            <p:ph type="body" sz="quarter" idx="20" hasCustomPrompt="1"/>
          </p:nvPr>
        </p:nvSpPr>
        <p:spPr>
          <a:xfrm>
            <a:off x="498610" y="6310882"/>
            <a:ext cx="8905550" cy="122852"/>
          </a:xfrm>
        </p:spPr>
        <p:txBody>
          <a:bodyPr anchor="b" anchorCtr="0"/>
          <a:lstStyle>
            <a:lvl1pPr marL="228614" indent="-228614" fontAlgn="ctr">
              <a:lnSpc>
                <a:spcPct val="110000"/>
              </a:lnSpc>
              <a:spcAft>
                <a:spcPts val="0"/>
              </a:spcAft>
              <a:buNone/>
              <a:defRPr sz="726" b="0">
                <a:solidFill>
                  <a:srgbClr val="000000"/>
                </a:solidFill>
              </a:defRPr>
            </a:lvl1pPr>
          </a:lstStyle>
          <a:p>
            <a:pPr lvl="0"/>
            <a:r>
              <a:rPr kumimoji="1" lang="ja-JP" altLang="en-US" dirty="0"/>
              <a:t>出所）</a:t>
            </a:r>
          </a:p>
        </p:txBody>
      </p:sp>
      <p:sp>
        <p:nvSpPr>
          <p:cNvPr id="6" name="テキスト プレースホルダー">
            <a:extLst>
              <a:ext uri="{FF2B5EF4-FFF2-40B4-BE49-F238E27FC236}">
                <a16:creationId xmlns:a16="http://schemas.microsoft.com/office/drawing/2014/main" id="{F6B95884-5A9B-49CB-837C-C8E92488E1EF}"/>
              </a:ext>
            </a:extLst>
          </p:cNvPr>
          <p:cNvSpPr>
            <a:spLocks noGrp="1"/>
          </p:cNvSpPr>
          <p:nvPr>
            <p:ph type="body" sz="quarter" idx="15" hasCustomPrompt="1"/>
          </p:nvPr>
        </p:nvSpPr>
        <p:spPr>
          <a:xfrm>
            <a:off x="500080" y="1556089"/>
            <a:ext cx="8905840" cy="1377084"/>
          </a:xfrm>
          <a:prstGeom prst="rect">
            <a:avLst/>
          </a:prstGeom>
        </p:spPr>
        <p:txBody>
          <a:bodyPr/>
          <a:lstStyle>
            <a:lvl1pPr marL="228614" indent="-228614">
              <a:spcAft>
                <a:spcPts val="544"/>
              </a:spcAft>
              <a:buClr>
                <a:srgbClr val="003B83"/>
              </a:buClr>
              <a:buFont typeface="Wingdings" panose="05000000000000000000" pitchFamily="2" charset="2"/>
              <a:buChar char="l"/>
              <a:defRPr b="1" baseline="0">
                <a:solidFill>
                  <a:srgbClr val="000000"/>
                </a:solidFill>
              </a:defRPr>
            </a:lvl1pPr>
            <a:lvl2pPr marL="228614">
              <a:spcAft>
                <a:spcPts val="544"/>
              </a:spcAft>
              <a:defRPr baseline="0"/>
            </a:lvl2pPr>
            <a:lvl3pPr marL="359251">
              <a:spcAft>
                <a:spcPts val="544"/>
              </a:spcAft>
              <a:defRPr baseline="0"/>
            </a:lvl3pPr>
            <a:lvl4pPr marL="489888" indent="-130637">
              <a:spcBef>
                <a:spcPts val="0"/>
              </a:spcBef>
              <a:defRPr baseline="0"/>
            </a:lvl4pPr>
            <a:lvl5pPr marL="587866">
              <a:defRPr baseline="0"/>
            </a:lvl5pPr>
          </a:lstStyle>
          <a:p>
            <a:pPr lvl="0"/>
            <a:r>
              <a:rPr kumimoji="1" lang="ja-JP" altLang="en-US" dirty="0"/>
              <a:t>第</a:t>
            </a:r>
            <a:r>
              <a:rPr kumimoji="1" lang="en-US" altLang="ja-JP" dirty="0"/>
              <a:t>1</a:t>
            </a:r>
            <a:r>
              <a:rPr kumimoji="1" lang="ja-JP" altLang="en-US" dirty="0"/>
              <a:t>レベル </a:t>
            </a:r>
            <a:r>
              <a:rPr kumimoji="1" lang="en-US" altLang="ja-JP" dirty="0"/>
              <a:t>16pt</a:t>
            </a:r>
            <a:endParaRPr kumimoji="1" lang="ja-JP" altLang="en-US" dirty="0"/>
          </a:p>
          <a:p>
            <a:pPr lvl="1"/>
            <a:r>
              <a:rPr kumimoji="1" lang="ja-JP" altLang="en-US" dirty="0"/>
              <a:t>第</a:t>
            </a:r>
            <a:r>
              <a:rPr kumimoji="1" lang="en-US" altLang="ja-JP" dirty="0"/>
              <a:t>2</a:t>
            </a:r>
            <a:r>
              <a:rPr kumimoji="1" lang="ja-JP" altLang="en-US" dirty="0"/>
              <a:t>レベル </a:t>
            </a:r>
            <a:r>
              <a:rPr kumimoji="1" lang="en-US" altLang="ja-JP" dirty="0"/>
              <a:t>16pt</a:t>
            </a:r>
            <a:endParaRPr kumimoji="1" lang="ja-JP" altLang="en-US" dirty="0"/>
          </a:p>
          <a:p>
            <a:pPr lvl="2"/>
            <a:r>
              <a:rPr kumimoji="1" lang="ja-JP" altLang="en-US" dirty="0"/>
              <a:t>第</a:t>
            </a:r>
            <a:r>
              <a:rPr kumimoji="1" lang="en-US" altLang="ja-JP" dirty="0"/>
              <a:t>3</a:t>
            </a:r>
            <a:r>
              <a:rPr kumimoji="1" lang="ja-JP" altLang="en-US" dirty="0"/>
              <a:t>レベル </a:t>
            </a:r>
            <a:r>
              <a:rPr kumimoji="1" lang="en-US" altLang="ja-JP" dirty="0"/>
              <a:t>14pt</a:t>
            </a:r>
            <a:endParaRPr kumimoji="1" lang="ja-JP" altLang="en-US" dirty="0"/>
          </a:p>
          <a:p>
            <a:pPr lvl="3"/>
            <a:r>
              <a:rPr kumimoji="1" lang="ja-JP" altLang="en-US" dirty="0"/>
              <a:t>第</a:t>
            </a:r>
            <a:r>
              <a:rPr kumimoji="1" lang="en-US" altLang="ja-JP" dirty="0"/>
              <a:t>4</a:t>
            </a:r>
            <a:r>
              <a:rPr kumimoji="1" lang="ja-JP" altLang="en-US" dirty="0"/>
              <a:t>レベル </a:t>
            </a:r>
            <a:r>
              <a:rPr kumimoji="1" lang="en-US" altLang="ja-JP" dirty="0"/>
              <a:t>12pt</a:t>
            </a:r>
            <a:endParaRPr kumimoji="1" lang="ja-JP" altLang="en-US" dirty="0"/>
          </a:p>
          <a:p>
            <a:pPr lvl="4"/>
            <a:r>
              <a:rPr kumimoji="1" lang="ja-JP" altLang="en-US" dirty="0"/>
              <a:t>第</a:t>
            </a:r>
            <a:r>
              <a:rPr kumimoji="1" lang="en-US" altLang="ja-JP" dirty="0"/>
              <a:t>5</a:t>
            </a:r>
            <a:r>
              <a:rPr kumimoji="1" lang="ja-JP" altLang="en-US" dirty="0"/>
              <a:t>レベル </a:t>
            </a:r>
            <a:r>
              <a:rPr kumimoji="1" lang="en-US" altLang="ja-JP" dirty="0"/>
              <a:t>10.5pt</a:t>
            </a:r>
            <a:endParaRPr kumimoji="1" lang="ja-JP" altLang="en-US" dirty="0"/>
          </a:p>
        </p:txBody>
      </p:sp>
      <p:sp>
        <p:nvSpPr>
          <p:cNvPr id="25" name="ページタイトル">
            <a:extLst>
              <a:ext uri="{FF2B5EF4-FFF2-40B4-BE49-F238E27FC236}">
                <a16:creationId xmlns:a16="http://schemas.microsoft.com/office/drawing/2014/main" id="{B161F847-12DE-428F-B720-87FF3F5725E1}"/>
              </a:ext>
            </a:extLst>
          </p:cNvPr>
          <p:cNvSpPr>
            <a:spLocks noGrp="1"/>
          </p:cNvSpPr>
          <p:nvPr>
            <p:ph type="subTitle" idx="10" hasCustomPrompt="1"/>
          </p:nvPr>
        </p:nvSpPr>
        <p:spPr>
          <a:xfrm>
            <a:off x="500312" y="766988"/>
            <a:ext cx="8538654" cy="442011"/>
          </a:xfrm>
          <a:prstGeom prst="rect">
            <a:avLst/>
          </a:prstGeom>
        </p:spPr>
        <p:txBody>
          <a:bodyPr bIns="108000" anchor="b" anchorCtr="0">
            <a:noAutofit/>
          </a:bodyPr>
          <a:lstStyle>
            <a:lvl1pPr marL="0" indent="0" fontAlgn="base">
              <a:lnSpc>
                <a:spcPct val="110000"/>
              </a:lnSpc>
              <a:spcAft>
                <a:spcPts val="0"/>
              </a:spcAft>
              <a:buNone/>
              <a:defRPr sz="2359" b="1" spc="91" baseline="0">
                <a:solidFill>
                  <a:srgbClr val="003B83"/>
                </a:solidFill>
              </a:defRPr>
            </a:lvl1pPr>
          </a:lstStyle>
          <a:p>
            <a:r>
              <a:rPr kumimoji="1" lang="ja-JP" altLang="en-US" dirty="0"/>
              <a:t>ページタイトル（結論／メッセージ）</a:t>
            </a:r>
          </a:p>
        </p:txBody>
      </p:sp>
      <p:sp>
        <p:nvSpPr>
          <p:cNvPr id="3" name="X.X Section（節）">
            <a:extLst>
              <a:ext uri="{FF2B5EF4-FFF2-40B4-BE49-F238E27FC236}">
                <a16:creationId xmlns:a16="http://schemas.microsoft.com/office/drawing/2014/main" id="{C66AD045-63CF-4DB0-971A-539A4EE33DBF}"/>
              </a:ext>
            </a:extLst>
          </p:cNvPr>
          <p:cNvSpPr>
            <a:spLocks noGrp="1"/>
          </p:cNvSpPr>
          <p:nvPr>
            <p:ph type="title" hasCustomPrompt="1"/>
          </p:nvPr>
        </p:nvSpPr>
        <p:spPr>
          <a:xfrm>
            <a:off x="500225" y="327217"/>
            <a:ext cx="8538654" cy="195951"/>
          </a:xfrm>
        </p:spPr>
        <p:txBody>
          <a:bodyPr anchor="t" anchorCtr="0">
            <a:noAutofit/>
          </a:bodyPr>
          <a:lstStyle>
            <a:lvl1pPr fontAlgn="ctr">
              <a:lnSpc>
                <a:spcPct val="100000"/>
              </a:lnSpc>
              <a:defRPr sz="1270" b="0">
                <a:solidFill>
                  <a:srgbClr val="003B83"/>
                </a:solidFill>
              </a:defRPr>
            </a:lvl1pPr>
          </a:lstStyle>
          <a:p>
            <a:r>
              <a:rPr kumimoji="1" lang="en-US" altLang="ja-JP" dirty="0"/>
              <a:t>X.X</a:t>
            </a:r>
            <a:r>
              <a:rPr kumimoji="1" lang="ja-JP" altLang="en-US" dirty="0"/>
              <a:t> </a:t>
            </a:r>
            <a:r>
              <a:rPr kumimoji="1" lang="en-US" altLang="ja-JP" dirty="0"/>
              <a:t>Section</a:t>
            </a:r>
            <a:r>
              <a:rPr kumimoji="1" lang="ja-JP" altLang="en-US" dirty="0"/>
              <a:t>（節）</a:t>
            </a:r>
          </a:p>
        </p:txBody>
      </p:sp>
      <p:sp>
        <p:nvSpPr>
          <p:cNvPr id="19" name="Page_num">
            <a:extLst>
              <a:ext uri="{FF2B5EF4-FFF2-40B4-BE49-F238E27FC236}">
                <a16:creationId xmlns:a16="http://schemas.microsoft.com/office/drawing/2014/main" id="{CA4BF186-2590-4137-8B41-D5F59B01202C}"/>
              </a:ext>
            </a:extLst>
          </p:cNvPr>
          <p:cNvSpPr txBox="1"/>
          <p:nvPr userDrawn="1"/>
        </p:nvSpPr>
        <p:spPr>
          <a:xfrm>
            <a:off x="4619459" y="6613356"/>
            <a:ext cx="667082" cy="9797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lgn="ctr" fontAlgn="ctr"/>
            <a:fld id="{AB47E478-DBB3-43BC-A738-41880CA68C90}" type="slidenum">
              <a:rPr lang="ja-JP" altLang="en-US" sz="590" baseline="0" smtClean="0">
                <a:solidFill>
                  <a:srgbClr val="595757"/>
                </a:solidFill>
                <a:latin typeface="+mn-lt"/>
                <a:ea typeface="+mn-ea"/>
                <a:sym typeface="Arial"/>
              </a:rPr>
              <a:pPr lvl="0" algn="ctr" fontAlgn="ctr"/>
              <a:t>‹#›</a:t>
            </a:fld>
            <a:endParaRPr lang="ja-JP" altLang="en-US" sz="590" baseline="0" dirty="0">
              <a:solidFill>
                <a:srgbClr val="595757"/>
              </a:solidFill>
              <a:latin typeface="+mn-lt"/>
              <a:ea typeface="+mn-ea"/>
              <a:sym typeface="Arial"/>
            </a:endParaRPr>
          </a:p>
        </p:txBody>
      </p:sp>
    </p:spTree>
    <p:extLst>
      <p:ext uri="{BB962C8B-B14F-4D97-AF65-F5344CB8AC3E}">
        <p14:creationId xmlns:p14="http://schemas.microsoft.com/office/powerpoint/2010/main" val="3483098911"/>
      </p:ext>
    </p:extLst>
  </p:cSld>
  <p:clrMapOvr>
    <a:masterClrMapping/>
  </p:clrMapOvr>
  <p:extLst>
    <p:ext uri="{DCECCB84-F9BA-43D5-87BE-67443E8EF086}">
      <p15:sldGuideLst xmlns:p15="http://schemas.microsoft.com/office/powerpoint/2012/main">
        <p15:guide id="7" orient="horz" pos="1088">
          <p15:clr>
            <a:srgbClr val="FBAE40"/>
          </p15:clr>
        </p15:guide>
        <p15:guide id="9" pos="3242">
          <p15:clr>
            <a:srgbClr val="FBAE40"/>
          </p15:clr>
        </p15:guide>
        <p15:guide id="10" pos="349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目次">
    <p:spTree>
      <p:nvGrpSpPr>
        <p:cNvPr id="1" name=""/>
        <p:cNvGrpSpPr/>
        <p:nvPr/>
      </p:nvGrpSpPr>
      <p:grpSpPr>
        <a:xfrm>
          <a:off x="0" y="0"/>
          <a:ext cx="0" cy="0"/>
          <a:chOff x="0" y="0"/>
          <a:chExt cx="0" cy="0"/>
        </a:xfrm>
      </p:grpSpPr>
      <p:sp>
        <p:nvSpPr>
          <p:cNvPr id="7" name="Page_num">
            <a:extLst>
              <a:ext uri="{FF2B5EF4-FFF2-40B4-BE49-F238E27FC236}">
                <a16:creationId xmlns:a16="http://schemas.microsoft.com/office/drawing/2014/main" id="{3E8703F6-8E5C-49D1-940A-2467E38ED10F}"/>
              </a:ext>
            </a:extLst>
          </p:cNvPr>
          <p:cNvSpPr txBox="1"/>
          <p:nvPr userDrawn="1"/>
        </p:nvSpPr>
        <p:spPr>
          <a:xfrm>
            <a:off x="4589313" y="6577817"/>
            <a:ext cx="727375" cy="23480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572" tIns="38286" rIns="76572" bIns="38286" numCol="1" anchor="ctr" anchorCtr="0" compatLnSpc="1">
            <a:prstTxWarp prst="textNoShape">
              <a:avLst/>
            </a:prstTxWarp>
          </a:bodyP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lgn="ctr"/>
            <a:fld id="{AB47E478-DBB3-43BC-A738-41880CA68C90}" type="slidenum">
              <a:rPr lang="ja-JP" altLang="en-US" sz="1005" baseline="0" smtClean="0">
                <a:latin typeface="Meiryo UI" panose="020B0604030504040204" pitchFamily="50" charset="-128"/>
                <a:ea typeface="Meiryo UI" panose="020B0604030504040204" pitchFamily="50" charset="-128"/>
                <a:sym typeface="Arial"/>
              </a:rPr>
              <a:pPr lvl="0" algn="ctr"/>
              <a:t>‹#›</a:t>
            </a:fld>
            <a:endParaRPr lang="ja-JP" altLang="en-US" sz="1005" baseline="0">
              <a:latin typeface="Meiryo UI" panose="020B0604030504040204" pitchFamily="50" charset="-128"/>
              <a:ea typeface="Meiryo UI" panose="020B0604030504040204" pitchFamily="50" charset="-128"/>
              <a:sym typeface="Arial"/>
            </a:endParaRPr>
          </a:p>
        </p:txBody>
      </p:sp>
      <p:cxnSp>
        <p:nvCxnSpPr>
          <p:cNvPr id="3" name="直線コネクタ 2">
            <a:extLst>
              <a:ext uri="{FF2B5EF4-FFF2-40B4-BE49-F238E27FC236}">
                <a16:creationId xmlns:a16="http://schemas.microsoft.com/office/drawing/2014/main" id="{7F9D5FEF-0854-4D01-ACE4-868D3BB87593}"/>
              </a:ext>
            </a:extLst>
          </p:cNvPr>
          <p:cNvCxnSpPr>
            <a:cxnSpLocks/>
          </p:cNvCxnSpPr>
          <p:nvPr userDrawn="1"/>
        </p:nvCxnSpPr>
        <p:spPr>
          <a:xfrm>
            <a:off x="433517" y="881350"/>
            <a:ext cx="903896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3F60DF8F-F4D7-43C1-B38D-EE4BBD23AACA}"/>
              </a:ext>
            </a:extLst>
          </p:cNvPr>
          <p:cNvCxnSpPr>
            <a:cxnSpLocks/>
          </p:cNvCxnSpPr>
          <p:nvPr userDrawn="1"/>
        </p:nvCxnSpPr>
        <p:spPr>
          <a:xfrm>
            <a:off x="433517" y="6564568"/>
            <a:ext cx="903896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8953144"/>
      </p:ext>
    </p:extLst>
  </p:cSld>
  <p:clrMapOvr>
    <a:masterClrMapping/>
  </p:clrMapOvr>
  <p:extLst>
    <p:ext uri="{DCECCB84-F9BA-43D5-87BE-67443E8EF086}">
      <p15:sldGuideLst xmlns:p15="http://schemas.microsoft.com/office/powerpoint/2012/main">
        <p15:guide id="7" orient="horz" pos="1085">
          <p15:clr>
            <a:srgbClr val="FBAE40"/>
          </p15:clr>
        </p15:guide>
        <p15:guide id="9" pos="110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6855969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96" r:id="rId3"/>
    <p:sldLayoutId id="2147483695" r:id="rId4"/>
    <p:sldLayoutId id="2147483697" r:id="rId5"/>
    <p:sldLayoutId id="2147483698" r:id="rId6"/>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hyperlink" Target="https://pixabay.com/th/vectors/%E0%B8%97%E0%B8%B3%E0%B8%8B%E0%B9%89%E0%B8%B3-%E0%B8%9B%E0%B8%B8%E0%B9%88%E0%B8%A1-arrow-%E0%B8%AA%E0%B8%B1%E0%B8%8D%E0%B8%A5%E0%B8%B1%E0%B8%81%E0%B8%A9%E0%B8%93%E0%B9%8C-%E0%B9%81%E0%B8%81%E0%B9%89%E0%B9%84%E0%B8%82-35950/"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CAE085-CD62-41E6-8028-4E0703DAD6DB}"/>
              </a:ext>
            </a:extLst>
          </p:cNvPr>
          <p:cNvSpPr>
            <a:spLocks noGrp="1"/>
          </p:cNvSpPr>
          <p:nvPr>
            <p:ph type="ctrTitle"/>
          </p:nvPr>
        </p:nvSpPr>
        <p:spPr>
          <a:xfrm>
            <a:off x="1100166" y="1675983"/>
            <a:ext cx="8213167" cy="1907517"/>
          </a:xfrm>
        </p:spPr>
        <p:txBody>
          <a:bodyPr>
            <a:noAutofit/>
          </a:bodyPr>
          <a:lstStyle/>
          <a:p>
            <a:pPr>
              <a:lnSpc>
                <a:spcPts val="4600"/>
              </a:lnSpc>
            </a:pPr>
            <a:r>
              <a:rPr lang="ja-JP" altLang="en-US" sz="4000" b="1" spc="-100" dirty="0">
                <a:latin typeface="Yu Gothic Medium"/>
                <a:ea typeface="Yu Gothic Medium"/>
              </a:rPr>
              <a:t>ガバメントクラウド先行事業</a:t>
            </a:r>
            <a:br>
              <a:rPr lang="en-US" altLang="ja-JP" sz="4000" b="1" spc="-100" dirty="0">
                <a:latin typeface="Yu Gothic Medium"/>
                <a:ea typeface="Yu Gothic Medium"/>
              </a:rPr>
            </a:br>
            <a:r>
              <a:rPr lang="ja-JP" altLang="en-US" sz="4000" b="1" spc="-100" dirty="0">
                <a:latin typeface="Yu Gothic Medium"/>
                <a:ea typeface="Yu Gothic Medium"/>
              </a:rPr>
              <a:t>（基幹業務システム）における</a:t>
            </a:r>
            <a:br>
              <a:rPr lang="en-US" altLang="ja-JP" sz="4000" b="1" spc="-100" dirty="0">
                <a:latin typeface="Yu Gothic Medium"/>
                <a:ea typeface="Yu Gothic Medium"/>
              </a:rPr>
            </a:br>
            <a:r>
              <a:rPr lang="ja-JP" altLang="en-US" sz="4000" spc="-100" dirty="0">
                <a:latin typeface="Yu Gothic Medium"/>
                <a:ea typeface="Yu Gothic Medium"/>
              </a:rPr>
              <a:t>投資対効果の</a:t>
            </a:r>
            <a:r>
              <a:rPr lang="zh-TW" altLang="en-US" sz="4000" spc="-100" dirty="0">
                <a:latin typeface="Yu Gothic Medium"/>
                <a:ea typeface="Yu Gothic Medium"/>
              </a:rPr>
              <a:t>検証結果</a:t>
            </a:r>
            <a:r>
              <a:rPr lang="en-US" altLang="ja-JP" sz="2800" spc="-100" dirty="0">
                <a:latin typeface="Yu Gothic Medium"/>
                <a:ea typeface="Yu Gothic Medium"/>
              </a:rPr>
              <a:t>【</a:t>
            </a:r>
            <a:r>
              <a:rPr lang="ja-JP" altLang="en-US" sz="2800" spc="-100" dirty="0">
                <a:latin typeface="Yu Gothic Medium"/>
                <a:ea typeface="Yu Gothic Medium"/>
              </a:rPr>
              <a:t>追加報告</a:t>
            </a:r>
            <a:r>
              <a:rPr lang="en-US" altLang="ja-JP" sz="2800" spc="-100" dirty="0">
                <a:latin typeface="Yu Gothic Medium"/>
                <a:ea typeface="Yu Gothic Medium"/>
              </a:rPr>
              <a:t>】</a:t>
            </a:r>
            <a:endParaRPr lang="ja-JP" altLang="en-US" sz="4000" dirty="0">
              <a:latin typeface="Yu Gothic Medium"/>
              <a:ea typeface="Yu Gothic Medium"/>
            </a:endParaRPr>
          </a:p>
        </p:txBody>
      </p:sp>
      <p:sp>
        <p:nvSpPr>
          <p:cNvPr id="3" name="字幕 2">
            <a:extLst>
              <a:ext uri="{FF2B5EF4-FFF2-40B4-BE49-F238E27FC236}">
                <a16:creationId xmlns:a16="http://schemas.microsoft.com/office/drawing/2014/main" id="{D5576C37-0878-49BE-8778-D98965F5F63E}"/>
              </a:ext>
            </a:extLst>
          </p:cNvPr>
          <p:cNvSpPr>
            <a:spLocks noGrp="1"/>
          </p:cNvSpPr>
          <p:nvPr>
            <p:ph type="subTitle" idx="1"/>
          </p:nvPr>
        </p:nvSpPr>
        <p:spPr>
          <a:xfrm>
            <a:off x="1208269" y="3583500"/>
            <a:ext cx="7597565" cy="959074"/>
          </a:xfrm>
        </p:spPr>
        <p:txBody>
          <a:bodyPr/>
          <a:lstStyle/>
          <a:p>
            <a:r>
              <a:rPr lang="en-US" altLang="ja-JP" dirty="0">
                <a:solidFill>
                  <a:schemeClr val="tx1"/>
                </a:solidFill>
                <a:latin typeface="+mn-ea"/>
              </a:rPr>
              <a:t>2023</a:t>
            </a:r>
            <a:r>
              <a:rPr lang="ja-JP" altLang="en-US" dirty="0">
                <a:solidFill>
                  <a:schemeClr val="tx1"/>
                </a:solidFill>
                <a:latin typeface="+mn-ea"/>
              </a:rPr>
              <a:t>年</a:t>
            </a:r>
            <a:r>
              <a:rPr lang="en-US" altLang="ja-JP" dirty="0">
                <a:solidFill>
                  <a:schemeClr val="tx1"/>
                </a:solidFill>
                <a:latin typeface="+mn-ea"/>
              </a:rPr>
              <a:t>12</a:t>
            </a:r>
            <a:r>
              <a:rPr lang="ja-JP" altLang="en-US" dirty="0">
                <a:solidFill>
                  <a:schemeClr val="tx1"/>
                </a:solidFill>
                <a:latin typeface="+mn-ea"/>
              </a:rPr>
              <a:t>月</a:t>
            </a:r>
          </a:p>
        </p:txBody>
      </p:sp>
    </p:spTree>
    <p:extLst>
      <p:ext uri="{BB962C8B-B14F-4D97-AF65-F5344CB8AC3E}">
        <p14:creationId xmlns:p14="http://schemas.microsoft.com/office/powerpoint/2010/main" val="3325899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スライド番号プレースホルダー 5">
            <a:extLst>
              <a:ext uri="{FF2B5EF4-FFF2-40B4-BE49-F238E27FC236}">
                <a16:creationId xmlns:a16="http://schemas.microsoft.com/office/drawing/2014/main" id="{6B2EAF6A-DA70-47C6-86F5-1418B9CF4DDF}"/>
              </a:ext>
            </a:extLst>
          </p:cNvPr>
          <p:cNvSpPr>
            <a:spLocks noGrp="1"/>
          </p:cNvSpPr>
          <p:nvPr>
            <p:ph type="sldNum" sz="quarter" idx="12"/>
          </p:nvPr>
        </p:nvSpPr>
        <p:spPr>
          <a:xfrm>
            <a:off x="7650552" y="6432293"/>
            <a:ext cx="2228850" cy="365125"/>
          </a:xfrm>
        </p:spPr>
        <p:txBody>
          <a:bodyPr/>
          <a:lstStyle/>
          <a:p>
            <a:fld id="{330EA680-D336-4FF7-8B7A-9848BB0A1C32}" type="slidenum">
              <a:rPr lang="en-US" smtClean="0"/>
              <a:t>10</a:t>
            </a:fld>
            <a:endParaRPr lang="en-US" dirty="0"/>
          </a:p>
        </p:txBody>
      </p: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lang="ja-JP" altLang="en-US" sz="2400" b="1" dirty="0">
                <a:latin typeface="Meiryo UI" panose="020B0604030504040204" pitchFamily="50" charset="-128"/>
                <a:ea typeface="Meiryo UI" panose="020B0604030504040204" pitchFamily="50" charset="-128"/>
              </a:rPr>
              <a:t>全体分析 現行システムとガバメントクラウドのコスト比較</a:t>
            </a:r>
            <a:endParaRPr kumimoji="1" lang="ja-JP" altLang="en-US" sz="2400" b="1"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64505" y="595728"/>
            <a:ext cx="9767557" cy="830964"/>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600" kern="0" dirty="0">
                <a:solidFill>
                  <a:prstClr val="black"/>
                </a:solidFill>
                <a:latin typeface="Meiryo UI" panose="020B0604030504040204" pitchFamily="50" charset="-128"/>
                <a:ea typeface="Meiryo UI" panose="020B0604030504040204" pitchFamily="50" charset="-128"/>
              </a:rPr>
              <a:t>トータルコストを削減するためには、第一象限に位置する団体を第三象限に移行させることが必要となる</a:t>
            </a:r>
          </a:p>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600" kern="0" dirty="0">
                <a:solidFill>
                  <a:prstClr val="black"/>
                </a:solidFill>
                <a:latin typeface="Meiryo UI" panose="020B0604030504040204" pitchFamily="50" charset="-128"/>
                <a:ea typeface="Meiryo UI" panose="020B0604030504040204" pitchFamily="50" charset="-128"/>
              </a:rPr>
              <a:t>ランニングコストの差額幅は、イニシャルコストの幅に比べて大きく、増加への振り幅が大きい。コストの増加傾向は、ランニングコストの影響を受けていることが推察される</a:t>
            </a:r>
          </a:p>
        </p:txBody>
      </p:sp>
      <p:sp>
        <p:nvSpPr>
          <p:cNvPr id="26" name="テキスト ボックス 25">
            <a:extLst>
              <a:ext uri="{FF2B5EF4-FFF2-40B4-BE49-F238E27FC236}">
                <a16:creationId xmlns:a16="http://schemas.microsoft.com/office/drawing/2014/main" id="{2C664745-C5F2-A88D-161C-763CE3010BF7}"/>
              </a:ext>
            </a:extLst>
          </p:cNvPr>
          <p:cNvSpPr txBox="1"/>
          <p:nvPr/>
        </p:nvSpPr>
        <p:spPr>
          <a:xfrm flipH="1">
            <a:off x="5574333" y="2773947"/>
            <a:ext cx="208301" cy="1549435"/>
          </a:xfrm>
          <a:prstGeom prst="rect">
            <a:avLst/>
          </a:prstGeom>
          <a:noFill/>
          <a:ln>
            <a:noFill/>
          </a:ln>
        </p:spPr>
        <p:txBody>
          <a:bodyPr vert="eaVert" wrap="square" lIns="50409" tIns="50409" rIns="50409" bIns="50409" rtlCol="0">
            <a:noAutofit/>
          </a:bodyPr>
          <a:lstStyle/>
          <a:p>
            <a:pPr algn="ctr" defTabSz="914400">
              <a:spcAft>
                <a:spcPts val="554"/>
              </a:spcAft>
            </a:pPr>
            <a:r>
              <a:rPr kumimoji="1" lang="ja-JP" altLang="en-US" sz="831">
                <a:solidFill>
                  <a:srgbClr val="000000"/>
                </a:solidFill>
                <a:latin typeface="Meiryo UI" panose="020B0604030504040204" pitchFamily="50" charset="-128"/>
                <a:ea typeface="Meiryo UI" panose="020B0604030504040204" pitchFamily="50" charset="-128"/>
              </a:rPr>
              <a:t>イニシャルコストの差額幅</a:t>
            </a:r>
          </a:p>
        </p:txBody>
      </p:sp>
      <p:sp>
        <p:nvSpPr>
          <p:cNvPr id="27" name="四角形: 角を丸くする 26">
            <a:extLst>
              <a:ext uri="{FF2B5EF4-FFF2-40B4-BE49-F238E27FC236}">
                <a16:creationId xmlns:a16="http://schemas.microsoft.com/office/drawing/2014/main" id="{7DD93575-DBF1-804A-769D-7158E04BD620}"/>
              </a:ext>
            </a:extLst>
          </p:cNvPr>
          <p:cNvSpPr/>
          <p:nvPr/>
        </p:nvSpPr>
        <p:spPr>
          <a:xfrm>
            <a:off x="1688841" y="3591784"/>
            <a:ext cx="1556496" cy="640089"/>
          </a:xfrm>
          <a:prstGeom prst="roundRect">
            <a:avLst>
              <a:gd name="adj" fmla="val 43579"/>
            </a:avLst>
          </a:prstGeom>
          <a:solidFill>
            <a:srgbClr val="FD349C">
              <a:lumMod val="100000"/>
              <a:alpha val="31000"/>
            </a:srgbClr>
          </a:solidFill>
          <a:ln w="12700" cap="flat" cmpd="sng" algn="ctr">
            <a:noFill/>
            <a:prstDash val="solid"/>
            <a:miter lim="800000"/>
          </a:ln>
          <a:effectLst>
            <a:outerShdw blurRad="50800" dist="38100" dir="2700000" algn="tl" rotWithShape="0">
              <a:prstClr val="black">
                <a:alpha val="40000"/>
              </a:prstClr>
            </a:outerShdw>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831" b="0" i="0" u="none" strike="noStrike" kern="0" cap="none" spc="0" normalizeH="0" baseline="0" noProof="0" err="1">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9" name="四角形: 角を丸くする 28">
            <a:extLst>
              <a:ext uri="{FF2B5EF4-FFF2-40B4-BE49-F238E27FC236}">
                <a16:creationId xmlns:a16="http://schemas.microsoft.com/office/drawing/2014/main" id="{6669C836-4B2E-D281-F1BA-C205811448A9}"/>
              </a:ext>
            </a:extLst>
          </p:cNvPr>
          <p:cNvSpPr/>
          <p:nvPr/>
        </p:nvSpPr>
        <p:spPr>
          <a:xfrm>
            <a:off x="3325568" y="2786366"/>
            <a:ext cx="2164722" cy="778144"/>
          </a:xfrm>
          <a:prstGeom prst="roundRect">
            <a:avLst>
              <a:gd name="adj" fmla="val 46120"/>
            </a:avLst>
          </a:prstGeom>
          <a:solidFill>
            <a:srgbClr val="0694DB">
              <a:alpha val="61000"/>
            </a:srgbClr>
          </a:solidFill>
          <a:ln w="12700" cap="flat" cmpd="sng" algn="ctr">
            <a:noFill/>
            <a:prstDash val="solid"/>
            <a:miter lim="800000"/>
          </a:ln>
          <a:effectLst>
            <a:outerShdw blurRad="50800" dist="38100" dir="2700000" algn="tl" rotWithShape="0">
              <a:prstClr val="black">
                <a:alpha val="40000"/>
              </a:prstClr>
            </a:outerShdw>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831" b="0" i="0" u="none" strike="noStrike" kern="0" cap="none" spc="0" normalizeH="0" baseline="0" noProof="0" err="1">
              <a:ln>
                <a:noFill/>
              </a:ln>
              <a:solidFill>
                <a:prstClr val="white"/>
              </a:solidFill>
              <a:effectLst/>
              <a:uLnTx/>
              <a:uFillTx/>
              <a:latin typeface="Meiryo UI" panose="020B0604030504040204" pitchFamily="50" charset="-128"/>
              <a:ea typeface="Meiryo UI" panose="020B0604030504040204" pitchFamily="50" charset="-128"/>
            </a:endParaRPr>
          </a:p>
        </p:txBody>
      </p:sp>
      <p:graphicFrame>
        <p:nvGraphicFramePr>
          <p:cNvPr id="30" name="表 5">
            <a:extLst>
              <a:ext uri="{FF2B5EF4-FFF2-40B4-BE49-F238E27FC236}">
                <a16:creationId xmlns:a16="http://schemas.microsoft.com/office/drawing/2014/main" id="{A96C2743-6C27-4EAC-1937-B0EAA2ED2152}"/>
              </a:ext>
            </a:extLst>
          </p:cNvPr>
          <p:cNvGraphicFramePr>
            <a:graphicFrameLocks noGrp="1"/>
          </p:cNvGraphicFramePr>
          <p:nvPr>
            <p:extLst>
              <p:ext uri="{D42A27DB-BD31-4B8C-83A1-F6EECF244321}">
                <p14:modId xmlns:p14="http://schemas.microsoft.com/office/powerpoint/2010/main" val="3297190938"/>
              </p:ext>
            </p:extLst>
          </p:nvPr>
        </p:nvGraphicFramePr>
        <p:xfrm>
          <a:off x="5976931" y="2411464"/>
          <a:ext cx="2924308" cy="2532184"/>
        </p:xfrm>
        <a:graphic>
          <a:graphicData uri="http://schemas.openxmlformats.org/drawingml/2006/table">
            <a:tbl>
              <a:tblPr/>
              <a:tblGrid>
                <a:gridCol w="2924308">
                  <a:extLst>
                    <a:ext uri="{9D8B030D-6E8A-4147-A177-3AD203B41FA5}">
                      <a16:colId xmlns:a16="http://schemas.microsoft.com/office/drawing/2014/main" val="328007911"/>
                    </a:ext>
                  </a:extLst>
                </a:gridCol>
              </a:tblGrid>
              <a:tr h="293995">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0" indent="0" algn="ctr">
                        <a:buFont typeface="Wingdings" panose="05000000000000000000" pitchFamily="2" charset="2"/>
                        <a:buNone/>
                      </a:pPr>
                      <a:r>
                        <a:rPr kumimoji="1" lang="ja-JP" altLang="en-US" sz="1000" b="1">
                          <a:solidFill>
                            <a:schemeClr val="bg1">
                              <a:lumMod val="100000"/>
                            </a:schemeClr>
                          </a:solidFill>
                        </a:rPr>
                        <a:t>問題の所在と必要な分析</a:t>
                      </a:r>
                      <a:endParaRPr kumimoji="1" lang="en-US" altLang="ja-JP" sz="1000" b="1">
                        <a:solidFill>
                          <a:schemeClr val="bg1">
                            <a:lumMod val="100000"/>
                          </a:schemeClr>
                        </a:solidFill>
                      </a:endParaRPr>
                    </a:p>
                  </a:txBody>
                  <a:tcPr marL="92847" marR="92847" marT="42203" marB="42203"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A3A1"/>
                    </a:solidFill>
                  </a:tcPr>
                </a:tc>
                <a:extLst>
                  <a:ext uri="{0D108BD9-81ED-4DB2-BD59-A6C34878D82A}">
                    <a16:rowId xmlns:a16="http://schemas.microsoft.com/office/drawing/2014/main" val="3589892237"/>
                  </a:ext>
                </a:extLst>
              </a:tr>
              <a:tr h="2238189">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0" indent="0">
                        <a:buFont typeface="Wingdings" panose="05000000000000000000" pitchFamily="2" charset="2"/>
                        <a:buNone/>
                      </a:pPr>
                      <a:r>
                        <a:rPr kumimoji="1" lang="ja-JP" altLang="en-US" sz="900" b="1" dirty="0">
                          <a:solidFill>
                            <a:schemeClr val="tx1"/>
                          </a:solidFill>
                        </a:rPr>
                        <a:t>＜問題の所在＞</a:t>
                      </a:r>
                      <a:endParaRPr kumimoji="1" lang="en-US" altLang="ja-JP" sz="900" b="1" dirty="0">
                        <a:solidFill>
                          <a:schemeClr val="tx1"/>
                        </a:solidFill>
                      </a:endParaRPr>
                    </a:p>
                    <a:p>
                      <a:pPr marL="171450" indent="-171450">
                        <a:buFont typeface="Wingdings" panose="05000000000000000000" pitchFamily="2" charset="2"/>
                        <a:buChar char="ü"/>
                      </a:pPr>
                      <a:r>
                        <a:rPr kumimoji="1" lang="ja-JP" altLang="en-US" sz="900" dirty="0">
                          <a:solidFill>
                            <a:schemeClr val="tx1">
                              <a:lumMod val="100000"/>
                            </a:schemeClr>
                          </a:solidFill>
                        </a:rPr>
                        <a:t>トータルコストの削減のためには特にランニングコストの削減が重要と捉え、コスト比較を行った</a:t>
                      </a:r>
                    </a:p>
                    <a:p>
                      <a:pPr marL="171450" indent="-171450">
                        <a:buFont typeface="Wingdings" panose="05000000000000000000" pitchFamily="2" charset="2"/>
                        <a:buChar char="ü"/>
                      </a:pPr>
                      <a:r>
                        <a:rPr kumimoji="1" lang="ja-JP" altLang="en-US" sz="900" dirty="0">
                          <a:solidFill>
                            <a:schemeClr val="tx1">
                              <a:lumMod val="100000"/>
                            </a:schemeClr>
                          </a:solidFill>
                        </a:rPr>
                        <a:t>ランニングコストのいかなる要素がコスト削減を妨げているか、より細かな粒度による分析が必要である</a:t>
                      </a:r>
                    </a:p>
                    <a:p>
                      <a:pPr marL="171450" indent="-171450">
                        <a:buFont typeface="Wingdings" panose="05000000000000000000" pitchFamily="2" charset="2"/>
                        <a:buChar char="ü"/>
                      </a:pPr>
                      <a:r>
                        <a:rPr kumimoji="1" lang="ja-JP" altLang="en-US" sz="900" dirty="0">
                          <a:solidFill>
                            <a:schemeClr val="tx1">
                              <a:lumMod val="100000"/>
                            </a:schemeClr>
                          </a:solidFill>
                        </a:rPr>
                        <a:t>第一象限に位置する団体はイニシャルコストとランニングコストの両方が増加しているが、特に</a:t>
                      </a:r>
                      <a:r>
                        <a:rPr kumimoji="1" lang="ja-JP" altLang="en-US" sz="900" dirty="0">
                          <a:solidFill>
                            <a:schemeClr val="tx1"/>
                          </a:solidFill>
                        </a:rPr>
                        <a:t>ランニングコストの増加幅が大きい</a:t>
                      </a:r>
                      <a:r>
                        <a:rPr kumimoji="1" lang="ja-JP" altLang="en-US" sz="900" dirty="0">
                          <a:solidFill>
                            <a:schemeClr val="tx1">
                              <a:lumMod val="100000"/>
                            </a:schemeClr>
                          </a:solidFill>
                        </a:rPr>
                        <a:t>ことから、</a:t>
                      </a:r>
                      <a:r>
                        <a:rPr kumimoji="1" lang="ja-JP" altLang="en-US" sz="900" dirty="0">
                          <a:solidFill>
                            <a:srgbClr val="FF0000"/>
                          </a:solidFill>
                        </a:rPr>
                        <a:t>ランニングコストの削減が重要</a:t>
                      </a:r>
                      <a:r>
                        <a:rPr kumimoji="1" lang="ja-JP" altLang="en-US" sz="900" dirty="0">
                          <a:solidFill>
                            <a:schemeClr val="tx1">
                              <a:lumMod val="100000"/>
                            </a:schemeClr>
                          </a:solidFill>
                        </a:rPr>
                        <a:t>となる</a:t>
                      </a:r>
                      <a:endParaRPr kumimoji="1" lang="en-US" altLang="ja-JP" sz="900" dirty="0">
                        <a:solidFill>
                          <a:schemeClr val="tx1">
                            <a:lumMod val="100000"/>
                          </a:schemeClr>
                        </a:solidFill>
                      </a:endParaRPr>
                    </a:p>
                    <a:p>
                      <a:pPr marL="171450" indent="-171450">
                        <a:buFont typeface="Wingdings" panose="05000000000000000000" pitchFamily="2" charset="2"/>
                        <a:buChar char="ü"/>
                      </a:pPr>
                      <a:endParaRPr kumimoji="1" lang="en-US" altLang="ja-JP" sz="900" dirty="0">
                        <a:solidFill>
                          <a:schemeClr val="tx1">
                            <a:lumMod val="100000"/>
                          </a:schemeClr>
                        </a:solidFill>
                      </a:endParaRPr>
                    </a:p>
                    <a:p>
                      <a:pPr marL="0" indent="0">
                        <a:buFont typeface="Wingdings" panose="05000000000000000000" pitchFamily="2" charset="2"/>
                        <a:buNone/>
                      </a:pPr>
                      <a:r>
                        <a:rPr kumimoji="1" lang="ja-JP" altLang="en-US" sz="900" b="1" dirty="0">
                          <a:solidFill>
                            <a:schemeClr val="tx1"/>
                          </a:solidFill>
                        </a:rPr>
                        <a:t>＜必要な分析＞</a:t>
                      </a:r>
                      <a:endParaRPr kumimoji="1" lang="en-US" altLang="ja-JP" sz="900" b="1" dirty="0">
                        <a:solidFill>
                          <a:schemeClr val="tx1"/>
                        </a:solidFill>
                      </a:endParaRPr>
                    </a:p>
                    <a:p>
                      <a:pPr marL="171450" indent="-171450">
                        <a:buFont typeface="Wingdings" panose="05000000000000000000" pitchFamily="2" charset="2"/>
                        <a:buChar char="ü"/>
                      </a:pPr>
                      <a:r>
                        <a:rPr kumimoji="1" lang="ja-JP" altLang="en-US" sz="900" dirty="0">
                          <a:solidFill>
                            <a:schemeClr val="tx1"/>
                          </a:solidFill>
                        </a:rPr>
                        <a:t>ランニングコストの構成要素を分解し、</a:t>
                      </a:r>
                      <a:r>
                        <a:rPr kumimoji="1" lang="ja-JP" altLang="en-US" sz="900" dirty="0">
                          <a:solidFill>
                            <a:srgbClr val="FF0000"/>
                          </a:solidFill>
                        </a:rPr>
                        <a:t>いかなる要素がコスト削減を妨げているか</a:t>
                      </a:r>
                      <a:r>
                        <a:rPr kumimoji="1" lang="ja-JP" altLang="en-US" sz="900" dirty="0">
                          <a:solidFill>
                            <a:schemeClr val="tx1"/>
                          </a:solidFill>
                        </a:rPr>
                        <a:t>を明らかにすることが必要</a:t>
                      </a:r>
                    </a:p>
                  </a:txBody>
                  <a:tcPr marL="92847" marR="92847" marT="42203" marB="42203">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336736062"/>
                  </a:ext>
                </a:extLst>
              </a:tr>
            </a:tbl>
          </a:graphicData>
        </a:graphic>
      </p:graphicFrame>
      <p:cxnSp>
        <p:nvCxnSpPr>
          <p:cNvPr id="32" name="直線コネクタ 31">
            <a:extLst>
              <a:ext uri="{FF2B5EF4-FFF2-40B4-BE49-F238E27FC236}">
                <a16:creationId xmlns:a16="http://schemas.microsoft.com/office/drawing/2014/main" id="{79804DC8-B3F3-0D16-A75A-FFD5F9030025}"/>
              </a:ext>
            </a:extLst>
          </p:cNvPr>
          <p:cNvCxnSpPr/>
          <p:nvPr/>
        </p:nvCxnSpPr>
        <p:spPr>
          <a:xfrm>
            <a:off x="2553109" y="3229573"/>
            <a:ext cx="2957538" cy="0"/>
          </a:xfrm>
          <a:prstGeom prst="line">
            <a:avLst/>
          </a:prstGeom>
          <a:noFill/>
          <a:ln w="6350" cap="flat" cmpd="sng" algn="ctr">
            <a:solidFill>
              <a:srgbClr val="00B8F5"/>
            </a:solidFill>
            <a:prstDash val="lgDash"/>
            <a:miter lim="800000"/>
          </a:ln>
          <a:effectLst/>
        </p:spPr>
      </p:cxnSp>
      <p:cxnSp>
        <p:nvCxnSpPr>
          <p:cNvPr id="33" name="直線矢印コネクタ 32">
            <a:extLst>
              <a:ext uri="{FF2B5EF4-FFF2-40B4-BE49-F238E27FC236}">
                <a16:creationId xmlns:a16="http://schemas.microsoft.com/office/drawing/2014/main" id="{7CEA3C2D-F2CA-F1AB-135B-26D869FEB04D}"/>
              </a:ext>
            </a:extLst>
          </p:cNvPr>
          <p:cNvCxnSpPr>
            <a:cxnSpLocks/>
          </p:cNvCxnSpPr>
          <p:nvPr/>
        </p:nvCxnSpPr>
        <p:spPr>
          <a:xfrm>
            <a:off x="5500468" y="3226426"/>
            <a:ext cx="0" cy="451130"/>
          </a:xfrm>
          <a:prstGeom prst="straightConnector1">
            <a:avLst/>
          </a:prstGeom>
          <a:noFill/>
          <a:ln w="28575" cap="flat" cmpd="sng" algn="ctr">
            <a:solidFill>
              <a:srgbClr val="00B8F5">
                <a:lumMod val="100000"/>
              </a:srgbClr>
            </a:solidFill>
            <a:prstDash val="solid"/>
            <a:miter lim="800000"/>
            <a:headEnd type="arrow" w="lg" len="sm"/>
            <a:tailEnd type="arrow" w="lg" len="sm"/>
          </a:ln>
          <a:effectLst/>
        </p:spPr>
      </p:cxnSp>
      <p:cxnSp>
        <p:nvCxnSpPr>
          <p:cNvPr id="34" name="直線矢印コネクタ 33">
            <a:extLst>
              <a:ext uri="{FF2B5EF4-FFF2-40B4-BE49-F238E27FC236}">
                <a16:creationId xmlns:a16="http://schemas.microsoft.com/office/drawing/2014/main" id="{12E80412-D54E-1BCD-2C2D-BA16304D7566}"/>
              </a:ext>
            </a:extLst>
          </p:cNvPr>
          <p:cNvCxnSpPr>
            <a:cxnSpLocks/>
          </p:cNvCxnSpPr>
          <p:nvPr/>
        </p:nvCxnSpPr>
        <p:spPr>
          <a:xfrm flipH="1">
            <a:off x="1975786" y="2846287"/>
            <a:ext cx="2858027" cy="0"/>
          </a:xfrm>
          <a:prstGeom prst="straightConnector1">
            <a:avLst/>
          </a:prstGeom>
          <a:noFill/>
          <a:ln w="28575" cap="flat" cmpd="sng" algn="ctr">
            <a:solidFill>
              <a:srgbClr val="FFC000"/>
            </a:solidFill>
            <a:prstDash val="solid"/>
            <a:miter lim="800000"/>
            <a:headEnd type="arrow" w="lg" len="sm"/>
            <a:tailEnd type="arrow" w="lg" len="sm"/>
          </a:ln>
          <a:effectLst/>
        </p:spPr>
      </p:cxnSp>
      <p:sp>
        <p:nvSpPr>
          <p:cNvPr id="35" name="テキスト ボックス 34">
            <a:extLst>
              <a:ext uri="{FF2B5EF4-FFF2-40B4-BE49-F238E27FC236}">
                <a16:creationId xmlns:a16="http://schemas.microsoft.com/office/drawing/2014/main" id="{2FD7F0FD-E79C-05B4-A539-F61F9B925424}"/>
              </a:ext>
            </a:extLst>
          </p:cNvPr>
          <p:cNvSpPr txBox="1"/>
          <p:nvPr/>
        </p:nvSpPr>
        <p:spPr>
          <a:xfrm>
            <a:off x="2844650" y="2578626"/>
            <a:ext cx="1293726" cy="163573"/>
          </a:xfrm>
          <a:prstGeom prst="rect">
            <a:avLst/>
          </a:prstGeom>
          <a:noFill/>
          <a:ln>
            <a:noFill/>
          </a:ln>
        </p:spPr>
        <p:txBody>
          <a:bodyPr wrap="square" lIns="50409" tIns="50409" rIns="50409" bIns="50409" rtlCol="0">
            <a:noAutofit/>
          </a:bodyPr>
          <a:lstStyle/>
          <a:p>
            <a:pPr algn="ctr" defTabSz="914400">
              <a:spcAft>
                <a:spcPts val="554"/>
              </a:spcAft>
            </a:pPr>
            <a:r>
              <a:rPr kumimoji="1" lang="ja-JP" altLang="en-US" sz="831">
                <a:solidFill>
                  <a:srgbClr val="000000"/>
                </a:solidFill>
                <a:latin typeface="Meiryo UI" panose="020B0604030504040204" pitchFamily="50" charset="-128"/>
                <a:ea typeface="Meiryo UI" panose="020B0604030504040204" pitchFamily="50" charset="-128"/>
              </a:rPr>
              <a:t>ランニングコストの差額幅</a:t>
            </a:r>
          </a:p>
        </p:txBody>
      </p:sp>
      <p:cxnSp>
        <p:nvCxnSpPr>
          <p:cNvPr id="36" name="直線コネクタ 35">
            <a:extLst>
              <a:ext uri="{FF2B5EF4-FFF2-40B4-BE49-F238E27FC236}">
                <a16:creationId xmlns:a16="http://schemas.microsoft.com/office/drawing/2014/main" id="{EB98BC91-6052-F7E4-53B9-DDED21009560}"/>
              </a:ext>
            </a:extLst>
          </p:cNvPr>
          <p:cNvCxnSpPr>
            <a:cxnSpLocks/>
          </p:cNvCxnSpPr>
          <p:nvPr/>
        </p:nvCxnSpPr>
        <p:spPr>
          <a:xfrm>
            <a:off x="3159370" y="3677556"/>
            <a:ext cx="2346178" cy="0"/>
          </a:xfrm>
          <a:prstGeom prst="line">
            <a:avLst/>
          </a:prstGeom>
          <a:noFill/>
          <a:ln w="6350" cap="flat" cmpd="sng" algn="ctr">
            <a:solidFill>
              <a:srgbClr val="00B8F5"/>
            </a:solidFill>
            <a:prstDash val="lgDash"/>
            <a:miter lim="800000"/>
          </a:ln>
          <a:effectLst/>
        </p:spPr>
      </p:cxnSp>
      <p:cxnSp>
        <p:nvCxnSpPr>
          <p:cNvPr id="37" name="直線コネクタ 36">
            <a:extLst>
              <a:ext uri="{FF2B5EF4-FFF2-40B4-BE49-F238E27FC236}">
                <a16:creationId xmlns:a16="http://schemas.microsoft.com/office/drawing/2014/main" id="{54FC9A82-D952-FAD3-ED23-E4340FC536AD}"/>
              </a:ext>
            </a:extLst>
          </p:cNvPr>
          <p:cNvCxnSpPr>
            <a:cxnSpLocks/>
          </p:cNvCxnSpPr>
          <p:nvPr/>
        </p:nvCxnSpPr>
        <p:spPr>
          <a:xfrm>
            <a:off x="1957124" y="2846287"/>
            <a:ext cx="0" cy="728771"/>
          </a:xfrm>
          <a:prstGeom prst="line">
            <a:avLst/>
          </a:prstGeom>
          <a:noFill/>
          <a:ln w="6350" cap="flat" cmpd="sng" algn="ctr">
            <a:solidFill>
              <a:srgbClr val="FFC000"/>
            </a:solidFill>
            <a:prstDash val="lgDash"/>
            <a:miter lim="800000"/>
          </a:ln>
          <a:effectLst/>
        </p:spPr>
      </p:cxnSp>
      <p:cxnSp>
        <p:nvCxnSpPr>
          <p:cNvPr id="38" name="直線コネクタ 37">
            <a:extLst>
              <a:ext uri="{FF2B5EF4-FFF2-40B4-BE49-F238E27FC236}">
                <a16:creationId xmlns:a16="http://schemas.microsoft.com/office/drawing/2014/main" id="{CEDFBC03-43CD-4A90-0FB9-D5C859B4A694}"/>
              </a:ext>
            </a:extLst>
          </p:cNvPr>
          <p:cNvCxnSpPr>
            <a:cxnSpLocks/>
          </p:cNvCxnSpPr>
          <p:nvPr/>
        </p:nvCxnSpPr>
        <p:spPr>
          <a:xfrm>
            <a:off x="4833813" y="2763546"/>
            <a:ext cx="0" cy="462880"/>
          </a:xfrm>
          <a:prstGeom prst="line">
            <a:avLst/>
          </a:prstGeom>
          <a:noFill/>
          <a:ln w="6350" cap="flat" cmpd="sng" algn="ctr">
            <a:solidFill>
              <a:srgbClr val="FFC000"/>
            </a:solidFill>
            <a:prstDash val="lgDash"/>
            <a:miter lim="800000"/>
          </a:ln>
          <a:effectLst/>
        </p:spPr>
      </p:cxnSp>
      <p:sp>
        <p:nvSpPr>
          <p:cNvPr id="39" name="正方形/長方形 38">
            <a:extLst>
              <a:ext uri="{FF2B5EF4-FFF2-40B4-BE49-F238E27FC236}">
                <a16:creationId xmlns:a16="http://schemas.microsoft.com/office/drawing/2014/main" id="{6C7882EE-69EF-19EF-6FA6-5ECC840C8246}"/>
              </a:ext>
            </a:extLst>
          </p:cNvPr>
          <p:cNvSpPr/>
          <p:nvPr/>
        </p:nvSpPr>
        <p:spPr>
          <a:xfrm>
            <a:off x="140399" y="2742199"/>
            <a:ext cx="361707" cy="1681664"/>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vert="eaVert"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1"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イニシャルコストの差額</a:t>
            </a:r>
          </a:p>
        </p:txBody>
      </p:sp>
      <p:sp>
        <p:nvSpPr>
          <p:cNvPr id="40" name="正方形/長方形 39">
            <a:extLst>
              <a:ext uri="{FF2B5EF4-FFF2-40B4-BE49-F238E27FC236}">
                <a16:creationId xmlns:a16="http://schemas.microsoft.com/office/drawing/2014/main" id="{4D4AE24F-A228-7A74-D880-7D5452927B88}"/>
              </a:ext>
            </a:extLst>
          </p:cNvPr>
          <p:cNvSpPr/>
          <p:nvPr/>
        </p:nvSpPr>
        <p:spPr>
          <a:xfrm>
            <a:off x="2602244" y="5267760"/>
            <a:ext cx="1677158" cy="236030"/>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vert="horz"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1"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ランニングコストの差額</a:t>
            </a:r>
          </a:p>
        </p:txBody>
      </p:sp>
      <p:sp>
        <p:nvSpPr>
          <p:cNvPr id="41" name="テキスト ボックス 16">
            <a:extLst>
              <a:ext uri="{FF2B5EF4-FFF2-40B4-BE49-F238E27FC236}">
                <a16:creationId xmlns:a16="http://schemas.microsoft.com/office/drawing/2014/main" id="{A7EF3F45-7247-D18F-CC29-15DDC4CA7229}"/>
              </a:ext>
            </a:extLst>
          </p:cNvPr>
          <p:cNvSpPr txBox="1"/>
          <p:nvPr/>
        </p:nvSpPr>
        <p:spPr>
          <a:xfrm>
            <a:off x="4143516" y="4243666"/>
            <a:ext cx="1188000" cy="576000"/>
          </a:xfrm>
          <a:prstGeom prst="rect">
            <a:avLst/>
          </a:prstGeom>
          <a:noFill/>
          <a:ln>
            <a:solidFill>
              <a:srgbClr val="00338D"/>
            </a:solidFill>
          </a:ln>
        </p:spPr>
        <p:txBody>
          <a:bodyPr wrap="square" lIns="54610" tIns="54610" rIns="54610" bIns="5461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400">
              <a:spcAft>
                <a:spcPts val="100"/>
              </a:spcAft>
            </a:pPr>
            <a:r>
              <a:rPr kumimoji="1" lang="ja-JP" altLang="en-US" sz="1050" b="1">
                <a:solidFill>
                  <a:srgbClr val="00338D"/>
                </a:solidFill>
                <a:latin typeface="Meiryo UI" panose="020B0604030504040204" pitchFamily="50" charset="-128"/>
                <a:ea typeface="Meiryo UI" panose="020B0604030504040204" pitchFamily="50" charset="-128"/>
              </a:rPr>
              <a:t>第四象限</a:t>
            </a:r>
            <a:endParaRPr kumimoji="1" lang="en-US" altLang="ja-JP" sz="1050" b="1">
              <a:solidFill>
                <a:srgbClr val="00338D"/>
              </a:solidFill>
              <a:latin typeface="Meiryo UI" panose="020B0604030504040204" pitchFamily="50" charset="-128"/>
              <a:ea typeface="Meiryo UI" panose="020B0604030504040204" pitchFamily="50" charset="-128"/>
            </a:endParaRPr>
          </a:p>
          <a:p>
            <a:pPr algn="ctr" defTabSz="914400">
              <a:spcAft>
                <a:spcPts val="100"/>
              </a:spcAft>
            </a:pPr>
            <a:r>
              <a:rPr kumimoji="1" lang="ja-JP" altLang="en-US" sz="1050" b="1">
                <a:solidFill>
                  <a:srgbClr val="00338D"/>
                </a:solidFill>
                <a:latin typeface="Meiryo UI" panose="020B0604030504040204" pitchFamily="50" charset="-128"/>
                <a:ea typeface="Meiryo UI" panose="020B0604030504040204" pitchFamily="50" charset="-128"/>
              </a:rPr>
              <a:t>イニシャル：</a:t>
            </a:r>
            <a:r>
              <a:rPr kumimoji="1" lang="ja-JP" altLang="en-US" sz="1050" b="1">
                <a:solidFill>
                  <a:srgbClr val="FF0000"/>
                </a:solidFill>
                <a:latin typeface="Meiryo UI" panose="020B0604030504040204" pitchFamily="50" charset="-128"/>
                <a:ea typeface="Meiryo UI" panose="020B0604030504040204" pitchFamily="50" charset="-128"/>
              </a:rPr>
              <a:t>減少</a:t>
            </a:r>
            <a:endParaRPr kumimoji="1" lang="en-US" altLang="ja-JP" sz="1050" b="1">
              <a:solidFill>
                <a:srgbClr val="FF0000"/>
              </a:solidFill>
              <a:latin typeface="Meiryo UI" panose="020B0604030504040204" pitchFamily="50" charset="-128"/>
              <a:ea typeface="Meiryo UI" panose="020B0604030504040204" pitchFamily="50" charset="-128"/>
            </a:endParaRPr>
          </a:p>
          <a:p>
            <a:pPr algn="ctr" defTabSz="914400">
              <a:spcAft>
                <a:spcPts val="100"/>
              </a:spcAft>
            </a:pPr>
            <a:r>
              <a:rPr kumimoji="1" lang="ja-JP" altLang="en-US" sz="1050" b="1">
                <a:solidFill>
                  <a:srgbClr val="00338D"/>
                </a:solidFill>
                <a:latin typeface="Meiryo UI" panose="020B0604030504040204" pitchFamily="50" charset="-128"/>
                <a:ea typeface="Meiryo UI" panose="020B0604030504040204" pitchFamily="50" charset="-128"/>
              </a:rPr>
              <a:t>ランニング：増加</a:t>
            </a:r>
          </a:p>
        </p:txBody>
      </p:sp>
      <p:sp>
        <p:nvSpPr>
          <p:cNvPr id="42" name="テキスト ボックス 16">
            <a:extLst>
              <a:ext uri="{FF2B5EF4-FFF2-40B4-BE49-F238E27FC236}">
                <a16:creationId xmlns:a16="http://schemas.microsoft.com/office/drawing/2014/main" id="{B827FDDE-BF99-691D-9151-3E4D0AA71F69}"/>
              </a:ext>
            </a:extLst>
          </p:cNvPr>
          <p:cNvSpPr txBox="1"/>
          <p:nvPr/>
        </p:nvSpPr>
        <p:spPr>
          <a:xfrm>
            <a:off x="1287284" y="2010449"/>
            <a:ext cx="1188000" cy="576000"/>
          </a:xfrm>
          <a:prstGeom prst="rect">
            <a:avLst/>
          </a:prstGeom>
          <a:noFill/>
          <a:ln>
            <a:solidFill>
              <a:srgbClr val="00338D"/>
            </a:solidFill>
          </a:ln>
        </p:spPr>
        <p:txBody>
          <a:bodyPr wrap="square" lIns="54610" tIns="54610" rIns="54610" bIns="5461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400">
              <a:spcAft>
                <a:spcPts val="100"/>
              </a:spcAft>
            </a:pPr>
            <a:r>
              <a:rPr kumimoji="1" lang="ja-JP" altLang="en-US" sz="1050" b="1">
                <a:solidFill>
                  <a:srgbClr val="00338D"/>
                </a:solidFill>
                <a:latin typeface="Meiryo UI" panose="020B0604030504040204" pitchFamily="50" charset="-128"/>
                <a:ea typeface="Meiryo UI" panose="020B0604030504040204" pitchFamily="50" charset="-128"/>
              </a:rPr>
              <a:t>第二象限</a:t>
            </a:r>
            <a:endParaRPr kumimoji="1" lang="en-US" altLang="ja-JP" sz="1050" b="1">
              <a:solidFill>
                <a:srgbClr val="00338D"/>
              </a:solidFill>
              <a:latin typeface="Meiryo UI" panose="020B0604030504040204" pitchFamily="50" charset="-128"/>
              <a:ea typeface="Meiryo UI" panose="020B0604030504040204" pitchFamily="50" charset="-128"/>
            </a:endParaRPr>
          </a:p>
          <a:p>
            <a:pPr algn="ctr" defTabSz="914400">
              <a:spcAft>
                <a:spcPts val="100"/>
              </a:spcAft>
            </a:pPr>
            <a:r>
              <a:rPr kumimoji="1" lang="ja-JP" altLang="en-US" sz="1050" b="1">
                <a:solidFill>
                  <a:srgbClr val="00338D"/>
                </a:solidFill>
                <a:latin typeface="Meiryo UI" panose="020B0604030504040204" pitchFamily="50" charset="-128"/>
                <a:ea typeface="Meiryo UI" panose="020B0604030504040204" pitchFamily="50" charset="-128"/>
              </a:rPr>
              <a:t>イニシャル：増加</a:t>
            </a:r>
            <a:endParaRPr kumimoji="1" lang="en-US" altLang="ja-JP" sz="1050" b="1">
              <a:solidFill>
                <a:srgbClr val="00338D"/>
              </a:solidFill>
              <a:latin typeface="Meiryo UI" panose="020B0604030504040204" pitchFamily="50" charset="-128"/>
              <a:ea typeface="Meiryo UI" panose="020B0604030504040204" pitchFamily="50" charset="-128"/>
            </a:endParaRPr>
          </a:p>
          <a:p>
            <a:pPr algn="ctr" defTabSz="914400">
              <a:spcAft>
                <a:spcPts val="100"/>
              </a:spcAft>
            </a:pPr>
            <a:r>
              <a:rPr kumimoji="1" lang="ja-JP" altLang="en-US" sz="1050" b="1">
                <a:solidFill>
                  <a:srgbClr val="00338D"/>
                </a:solidFill>
                <a:latin typeface="Meiryo UI" panose="020B0604030504040204" pitchFamily="50" charset="-128"/>
                <a:ea typeface="Meiryo UI" panose="020B0604030504040204" pitchFamily="50" charset="-128"/>
              </a:rPr>
              <a:t>ランニング：</a:t>
            </a:r>
            <a:r>
              <a:rPr kumimoji="1" lang="ja-JP" altLang="en-US" sz="1050" b="1">
                <a:solidFill>
                  <a:srgbClr val="FF0000"/>
                </a:solidFill>
                <a:latin typeface="Meiryo UI" panose="020B0604030504040204" pitchFamily="50" charset="-128"/>
                <a:ea typeface="Meiryo UI" panose="020B0604030504040204" pitchFamily="50" charset="-128"/>
              </a:rPr>
              <a:t>減少</a:t>
            </a:r>
          </a:p>
        </p:txBody>
      </p:sp>
      <p:sp>
        <p:nvSpPr>
          <p:cNvPr id="43" name="テキスト ボックス 16">
            <a:extLst>
              <a:ext uri="{FF2B5EF4-FFF2-40B4-BE49-F238E27FC236}">
                <a16:creationId xmlns:a16="http://schemas.microsoft.com/office/drawing/2014/main" id="{4C69ECF7-99F3-E3E9-71E4-748D24E00339}"/>
              </a:ext>
            </a:extLst>
          </p:cNvPr>
          <p:cNvSpPr txBox="1"/>
          <p:nvPr/>
        </p:nvSpPr>
        <p:spPr>
          <a:xfrm>
            <a:off x="4143516" y="1995489"/>
            <a:ext cx="1188000" cy="576000"/>
          </a:xfrm>
          <a:prstGeom prst="rect">
            <a:avLst/>
          </a:prstGeom>
          <a:noFill/>
          <a:ln>
            <a:solidFill>
              <a:srgbClr val="00338D"/>
            </a:solidFill>
          </a:ln>
        </p:spPr>
        <p:txBody>
          <a:bodyPr wrap="square" lIns="54610" tIns="54610" rIns="54610" bIns="5461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400">
              <a:spcAft>
                <a:spcPts val="100"/>
              </a:spcAft>
            </a:pPr>
            <a:r>
              <a:rPr kumimoji="1" lang="ja-JP" altLang="en-US" sz="1050" b="1">
                <a:solidFill>
                  <a:srgbClr val="00338D"/>
                </a:solidFill>
                <a:latin typeface="Meiryo UI" panose="020B0604030504040204" pitchFamily="50" charset="-128"/>
                <a:ea typeface="Meiryo UI" panose="020B0604030504040204" pitchFamily="50" charset="-128"/>
              </a:rPr>
              <a:t>第一象限</a:t>
            </a:r>
            <a:endParaRPr kumimoji="1" lang="en-US" altLang="ja-JP" sz="1050" b="1">
              <a:solidFill>
                <a:srgbClr val="00338D"/>
              </a:solidFill>
              <a:latin typeface="Meiryo UI" panose="020B0604030504040204" pitchFamily="50" charset="-128"/>
              <a:ea typeface="Meiryo UI" panose="020B0604030504040204" pitchFamily="50" charset="-128"/>
            </a:endParaRPr>
          </a:p>
          <a:p>
            <a:pPr algn="ctr" defTabSz="914400">
              <a:spcAft>
                <a:spcPts val="100"/>
              </a:spcAft>
            </a:pPr>
            <a:r>
              <a:rPr kumimoji="1" lang="ja-JP" altLang="en-US" sz="1050" b="1">
                <a:solidFill>
                  <a:srgbClr val="00338D"/>
                </a:solidFill>
                <a:latin typeface="Meiryo UI" panose="020B0604030504040204" pitchFamily="50" charset="-128"/>
                <a:ea typeface="Meiryo UI" panose="020B0604030504040204" pitchFamily="50" charset="-128"/>
              </a:rPr>
              <a:t>イニシャル：増加</a:t>
            </a:r>
            <a:endParaRPr kumimoji="1" lang="en-US" altLang="ja-JP" sz="1050" b="1">
              <a:solidFill>
                <a:srgbClr val="00338D"/>
              </a:solidFill>
              <a:latin typeface="Meiryo UI" panose="020B0604030504040204" pitchFamily="50" charset="-128"/>
              <a:ea typeface="Meiryo UI" panose="020B0604030504040204" pitchFamily="50" charset="-128"/>
            </a:endParaRPr>
          </a:p>
          <a:p>
            <a:pPr algn="ctr" defTabSz="914400">
              <a:spcAft>
                <a:spcPts val="100"/>
              </a:spcAft>
            </a:pPr>
            <a:r>
              <a:rPr kumimoji="1" lang="ja-JP" altLang="en-US" sz="1050" b="1">
                <a:solidFill>
                  <a:srgbClr val="00338D"/>
                </a:solidFill>
                <a:latin typeface="Meiryo UI" panose="020B0604030504040204" pitchFamily="50" charset="-128"/>
                <a:ea typeface="Meiryo UI" panose="020B0604030504040204" pitchFamily="50" charset="-128"/>
              </a:rPr>
              <a:t>ランニング：増加</a:t>
            </a:r>
          </a:p>
        </p:txBody>
      </p:sp>
      <p:sp>
        <p:nvSpPr>
          <p:cNvPr id="44" name="テキスト ボックス 4">
            <a:extLst>
              <a:ext uri="{FF2B5EF4-FFF2-40B4-BE49-F238E27FC236}">
                <a16:creationId xmlns:a16="http://schemas.microsoft.com/office/drawing/2014/main" id="{EADFCDA1-61CC-1BC7-3FFC-FD9202C0CE8C}"/>
              </a:ext>
            </a:extLst>
          </p:cNvPr>
          <p:cNvSpPr txBox="1"/>
          <p:nvPr/>
        </p:nvSpPr>
        <p:spPr>
          <a:xfrm>
            <a:off x="1291542" y="4246477"/>
            <a:ext cx="1188000" cy="576000"/>
          </a:xfrm>
          <a:prstGeom prst="rect">
            <a:avLst/>
          </a:prstGeom>
          <a:noFill/>
          <a:ln>
            <a:solidFill>
              <a:srgbClr val="00338D"/>
            </a:solidFill>
          </a:ln>
        </p:spPr>
        <p:txBody>
          <a:bodyPr wrap="square" lIns="54610" tIns="54610" rIns="54610" bIns="5461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400">
              <a:spcAft>
                <a:spcPts val="100"/>
              </a:spcAft>
            </a:pPr>
            <a:r>
              <a:rPr kumimoji="1" lang="ja-JP" altLang="en-US" sz="1050" b="1">
                <a:solidFill>
                  <a:srgbClr val="00338D"/>
                </a:solidFill>
                <a:latin typeface="Meiryo UI" panose="020B0604030504040204" pitchFamily="50" charset="-128"/>
                <a:ea typeface="Meiryo UI" panose="020B0604030504040204" pitchFamily="50" charset="-128"/>
              </a:rPr>
              <a:t>第三象限</a:t>
            </a:r>
            <a:endParaRPr kumimoji="1" lang="en-US" altLang="ja-JP" sz="1050" b="1">
              <a:solidFill>
                <a:srgbClr val="00338D"/>
              </a:solidFill>
              <a:latin typeface="Meiryo UI" panose="020B0604030504040204" pitchFamily="50" charset="-128"/>
              <a:ea typeface="Meiryo UI" panose="020B0604030504040204" pitchFamily="50" charset="-128"/>
            </a:endParaRPr>
          </a:p>
          <a:p>
            <a:pPr algn="ctr" defTabSz="914400">
              <a:spcAft>
                <a:spcPts val="100"/>
              </a:spcAft>
            </a:pPr>
            <a:r>
              <a:rPr kumimoji="1" lang="ja-JP" altLang="en-US" sz="1050" b="1">
                <a:solidFill>
                  <a:srgbClr val="00338D"/>
                </a:solidFill>
                <a:latin typeface="Meiryo UI" panose="020B0604030504040204" pitchFamily="50" charset="-128"/>
                <a:ea typeface="Meiryo UI" panose="020B0604030504040204" pitchFamily="50" charset="-128"/>
              </a:rPr>
              <a:t>イニシャル：</a:t>
            </a:r>
            <a:r>
              <a:rPr kumimoji="1" lang="ja-JP" altLang="en-US" sz="1050" b="1">
                <a:solidFill>
                  <a:srgbClr val="FF0000"/>
                </a:solidFill>
                <a:latin typeface="Meiryo UI" panose="020B0604030504040204" pitchFamily="50" charset="-128"/>
                <a:ea typeface="Meiryo UI" panose="020B0604030504040204" pitchFamily="50" charset="-128"/>
              </a:rPr>
              <a:t>減少</a:t>
            </a:r>
            <a:endParaRPr kumimoji="1" lang="en-US" altLang="ja-JP" sz="1050" b="1">
              <a:solidFill>
                <a:srgbClr val="FF0000"/>
              </a:solidFill>
              <a:latin typeface="Meiryo UI" panose="020B0604030504040204" pitchFamily="50" charset="-128"/>
              <a:ea typeface="Meiryo UI" panose="020B0604030504040204" pitchFamily="50" charset="-128"/>
            </a:endParaRPr>
          </a:p>
          <a:p>
            <a:pPr algn="ctr" defTabSz="914400">
              <a:spcAft>
                <a:spcPts val="100"/>
              </a:spcAft>
            </a:pPr>
            <a:r>
              <a:rPr kumimoji="1" lang="ja-JP" altLang="en-US" sz="1050" b="1">
                <a:solidFill>
                  <a:srgbClr val="00338D"/>
                </a:solidFill>
                <a:latin typeface="Meiryo UI" panose="020B0604030504040204" pitchFamily="50" charset="-128"/>
                <a:ea typeface="Meiryo UI" panose="020B0604030504040204" pitchFamily="50" charset="-128"/>
              </a:rPr>
              <a:t>ランニング：</a:t>
            </a:r>
            <a:r>
              <a:rPr kumimoji="1" lang="ja-JP" altLang="en-US" sz="1050" b="1">
                <a:solidFill>
                  <a:srgbClr val="FF0000"/>
                </a:solidFill>
                <a:latin typeface="Meiryo UI" panose="020B0604030504040204" pitchFamily="50" charset="-128"/>
                <a:ea typeface="Meiryo UI" panose="020B0604030504040204" pitchFamily="50" charset="-128"/>
              </a:rPr>
              <a:t>減少</a:t>
            </a:r>
          </a:p>
        </p:txBody>
      </p:sp>
      <p:sp>
        <p:nvSpPr>
          <p:cNvPr id="45" name="矢印: 下 44">
            <a:extLst>
              <a:ext uri="{FF2B5EF4-FFF2-40B4-BE49-F238E27FC236}">
                <a16:creationId xmlns:a16="http://schemas.microsoft.com/office/drawing/2014/main" id="{127243BC-0CFF-F398-B734-FBECDB593903}"/>
              </a:ext>
            </a:extLst>
          </p:cNvPr>
          <p:cNvSpPr/>
          <p:nvPr/>
        </p:nvSpPr>
        <p:spPr>
          <a:xfrm rot="3468649">
            <a:off x="3100992" y="3149186"/>
            <a:ext cx="334108" cy="1056740"/>
          </a:xfrm>
          <a:prstGeom prst="downArrow">
            <a:avLst/>
          </a:prstGeom>
          <a:solidFill>
            <a:srgbClr val="FFC000"/>
          </a:solidFill>
          <a:ln w="12700" cap="flat" cmpd="sng" algn="ctr">
            <a:solidFill>
              <a:srgbClr val="FFC000"/>
            </a:solidFill>
            <a:prstDash val="solid"/>
            <a:miter lim="800000"/>
          </a:ln>
          <a:effectLst>
            <a:outerShdw blurRad="50800" dist="38100" dir="2700000" algn="tl" rotWithShape="0">
              <a:prstClr val="black">
                <a:alpha val="40000"/>
              </a:prstClr>
            </a:outerShdw>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831" b="0" i="0" u="none" strike="noStrike" kern="0" cap="none" spc="0" normalizeH="0" baseline="0" noProof="0" err="1">
              <a:ln>
                <a:noFill/>
              </a:ln>
              <a:solidFill>
                <a:prstClr val="white"/>
              </a:solidFill>
              <a:effectLst/>
              <a:uLnTx/>
              <a:uFillTx/>
              <a:latin typeface="Meiryo UI" panose="020B0604030504040204" pitchFamily="50" charset="-128"/>
              <a:ea typeface="Meiryo UI" panose="020B0604030504040204" pitchFamily="50" charset="-128"/>
            </a:endParaRPr>
          </a:p>
        </p:txBody>
      </p:sp>
      <p:graphicFrame>
        <p:nvGraphicFramePr>
          <p:cNvPr id="46" name="グラフ 45">
            <a:extLst>
              <a:ext uri="{FF2B5EF4-FFF2-40B4-BE49-F238E27FC236}">
                <a16:creationId xmlns:a16="http://schemas.microsoft.com/office/drawing/2014/main" id="{5B17C9E7-0CDE-D017-94F3-7A5E323D5AD1}"/>
              </a:ext>
            </a:extLst>
          </p:cNvPr>
          <p:cNvGraphicFramePr>
            <a:graphicFrameLocks/>
          </p:cNvGraphicFramePr>
          <p:nvPr>
            <p:extLst>
              <p:ext uri="{D42A27DB-BD31-4B8C-83A1-F6EECF244321}">
                <p14:modId xmlns:p14="http://schemas.microsoft.com/office/powerpoint/2010/main" val="1591900389"/>
              </p:ext>
            </p:extLst>
          </p:nvPr>
        </p:nvGraphicFramePr>
        <p:xfrm>
          <a:off x="104597" y="2090041"/>
          <a:ext cx="5739383" cy="3614329"/>
        </p:xfrm>
        <a:graphic>
          <a:graphicData uri="http://schemas.openxmlformats.org/drawingml/2006/chart">
            <c:chart xmlns:c="http://schemas.openxmlformats.org/drawingml/2006/chart" xmlns:r="http://schemas.openxmlformats.org/officeDocument/2006/relationships" r:id="rId3"/>
          </a:graphicData>
        </a:graphic>
      </p:graphicFrame>
      <p:sp>
        <p:nvSpPr>
          <p:cNvPr id="2" name="テキスト ボックス 1">
            <a:extLst>
              <a:ext uri="{FF2B5EF4-FFF2-40B4-BE49-F238E27FC236}">
                <a16:creationId xmlns:a16="http://schemas.microsoft.com/office/drawing/2014/main" id="{B91FF800-9A60-ADDA-E4CB-3CEF0AABD204}"/>
              </a:ext>
            </a:extLst>
          </p:cNvPr>
          <p:cNvSpPr txBox="1"/>
          <p:nvPr/>
        </p:nvSpPr>
        <p:spPr>
          <a:xfrm>
            <a:off x="451339" y="1687763"/>
            <a:ext cx="3087356" cy="275410"/>
          </a:xfrm>
          <a:prstGeom prst="roundRect">
            <a:avLst/>
          </a:prstGeom>
          <a:solidFill>
            <a:srgbClr val="00338D"/>
          </a:solidFill>
        </p:spPr>
        <p:txBody>
          <a:bodyPr wrap="square" lIns="50409" tIns="50409" rIns="50409" bIns="50409" rtlCol="0" anchor="ctr">
            <a:noAutofit/>
          </a:bodyPr>
          <a:lstStyle/>
          <a:p>
            <a:pPr algn="ctr" defTabSz="914400">
              <a:spcAft>
                <a:spcPts val="554"/>
              </a:spcAft>
            </a:pPr>
            <a:r>
              <a:rPr kumimoji="1" lang="ja-JP" altLang="en-US" sz="1108" b="1" dirty="0">
                <a:solidFill>
                  <a:prstClr val="white"/>
                </a:solidFill>
                <a:latin typeface="Meiryo UI" panose="020B0604030504040204" pitchFamily="50" charset="-128"/>
                <a:ea typeface="Meiryo UI" panose="020B0604030504040204" pitchFamily="50" charset="-128"/>
              </a:rPr>
              <a:t>イニシャル・ランニングのコスト差額散布図</a:t>
            </a:r>
          </a:p>
        </p:txBody>
      </p:sp>
      <p:sp>
        <p:nvSpPr>
          <p:cNvPr id="3" name="正方形/長方形 2">
            <a:extLst>
              <a:ext uri="{FF2B5EF4-FFF2-40B4-BE49-F238E27FC236}">
                <a16:creationId xmlns:a16="http://schemas.microsoft.com/office/drawing/2014/main" id="{EADCE713-7C70-EA1F-36F8-7E8D1827CD61}"/>
              </a:ext>
            </a:extLst>
          </p:cNvPr>
          <p:cNvSpPr/>
          <p:nvPr/>
        </p:nvSpPr>
        <p:spPr>
          <a:xfrm>
            <a:off x="470127" y="5640663"/>
            <a:ext cx="8820000" cy="1044000"/>
          </a:xfrm>
          <a:prstGeom prst="rect">
            <a:avLst/>
          </a:prstGeom>
          <a:solidFill>
            <a:schemeClr val="bg1">
              <a:lumMod val="95000"/>
            </a:schemeClr>
          </a:solidFill>
          <a:ln w="12700" cap="flat" cmpd="sng" algn="ctr">
            <a:solidFill>
              <a:schemeClr val="bg2">
                <a:lumMod val="50000"/>
              </a:schemeClr>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91440" tIns="0" rIns="91440" bIns="0" rtlCol="0" anchor="ctr"/>
          <a:lstStyle/>
          <a:p>
            <a:pPr marL="0" lvl="1" defTabSz="844083">
              <a:spcAft>
                <a:spcPts val="554"/>
              </a:spcAft>
              <a:buClr>
                <a:srgbClr val="00338D"/>
              </a:buClr>
              <a:defRPr/>
            </a:pPr>
            <a:r>
              <a:rPr kumimoji="1" lang="ja-JP" altLang="en-US" sz="900" b="1" u="sng" kern="0" dirty="0">
                <a:solidFill>
                  <a:schemeClr val="tx1"/>
                </a:solidFill>
                <a:latin typeface="Meiryo UI"/>
                <a:ea typeface="Meiryo UI"/>
              </a:rPr>
              <a:t>各採択団体の見積前提条件（抜粋）</a:t>
            </a:r>
            <a:endParaRPr lang="en-US" altLang="ja-JP" sz="900" b="1" u="sng" kern="0" dirty="0">
              <a:solidFill>
                <a:schemeClr val="tx1"/>
              </a:solidFill>
              <a:latin typeface="Meiryo UI"/>
              <a:ea typeface="Meiryo UI"/>
            </a:endParaRPr>
          </a:p>
          <a:p>
            <a:pPr marL="501015" lvl="2" indent="-263525" defTabSz="914400">
              <a:buClr>
                <a:srgbClr val="000000"/>
              </a:buClr>
              <a:buFont typeface="Wingdings" panose="05000000000000000000" pitchFamily="2" charset="2"/>
              <a:buChar char="ü"/>
              <a:defRPr/>
            </a:pPr>
            <a:r>
              <a:rPr kumimoji="1" lang="ja-JP" altLang="en-US" sz="900" kern="0" dirty="0">
                <a:solidFill>
                  <a:schemeClr val="tx1"/>
                </a:solidFill>
                <a:latin typeface="Meiryo UI"/>
                <a:ea typeface="Meiryo UI"/>
              </a:rPr>
              <a:t>各採択団体で試算した値は、</a:t>
            </a:r>
            <a:r>
              <a:rPr kumimoji="1" lang="ja-JP" altLang="en-US" sz="900" b="1" u="sng" kern="0" dirty="0">
                <a:solidFill>
                  <a:schemeClr val="tx1"/>
                </a:solidFill>
                <a:latin typeface="Meiryo UI"/>
                <a:ea typeface="Meiryo UI"/>
              </a:rPr>
              <a:t>令和</a:t>
            </a:r>
            <a:r>
              <a:rPr kumimoji="1" lang="en-US" altLang="ja-JP" sz="900" b="1" u="sng" kern="0" dirty="0">
                <a:solidFill>
                  <a:schemeClr val="tx1"/>
                </a:solidFill>
                <a:latin typeface="Meiryo UI"/>
                <a:ea typeface="Meiryo UI"/>
              </a:rPr>
              <a:t>5</a:t>
            </a:r>
            <a:r>
              <a:rPr kumimoji="1" lang="ja-JP" altLang="en-US" sz="900" b="1" u="sng" kern="0" dirty="0">
                <a:solidFill>
                  <a:schemeClr val="tx1"/>
                </a:solidFill>
                <a:latin typeface="Meiryo UI"/>
                <a:ea typeface="Meiryo UI"/>
              </a:rPr>
              <a:t>年</a:t>
            </a:r>
            <a:r>
              <a:rPr kumimoji="1" lang="en-US" altLang="ja-JP" sz="900" b="1" u="sng" kern="0" dirty="0">
                <a:solidFill>
                  <a:schemeClr val="tx1"/>
                </a:solidFill>
                <a:latin typeface="Meiryo UI"/>
                <a:ea typeface="Meiryo UI"/>
              </a:rPr>
              <a:t>1</a:t>
            </a:r>
            <a:r>
              <a:rPr kumimoji="1" lang="ja-JP" altLang="en-US" sz="900" b="1" u="sng" kern="0" dirty="0">
                <a:solidFill>
                  <a:schemeClr val="tx1"/>
                </a:solidFill>
                <a:latin typeface="Meiryo UI"/>
                <a:ea typeface="Meiryo UI"/>
              </a:rPr>
              <a:t>月時点の要件・設計に基づく机上試算値</a:t>
            </a:r>
            <a:r>
              <a:rPr kumimoji="1" lang="ja-JP" altLang="en-US" sz="900" kern="0" dirty="0">
                <a:solidFill>
                  <a:schemeClr val="tx1"/>
                </a:solidFill>
                <a:latin typeface="Meiryo UI"/>
                <a:ea typeface="Meiryo UI"/>
              </a:rPr>
              <a:t>となります。</a:t>
            </a:r>
            <a:r>
              <a:rPr kumimoji="1" lang="ja-JP" altLang="en-US" sz="900" b="1" u="sng" kern="0" dirty="0">
                <a:solidFill>
                  <a:schemeClr val="tx1"/>
                </a:solidFill>
                <a:latin typeface="Meiryo UI"/>
                <a:ea typeface="Meiryo UI"/>
              </a:rPr>
              <a:t>今後、各採択団体・協力事業者にて設計・実装を進める中で、構成が変わる可能性があります。</a:t>
            </a:r>
            <a:endParaRPr lang="en-US" altLang="ja-JP" sz="900" b="1" u="sng" kern="0" dirty="0">
              <a:solidFill>
                <a:schemeClr val="tx1"/>
              </a:solidFill>
              <a:latin typeface="Meiryo UI"/>
              <a:ea typeface="Meiryo UI"/>
            </a:endParaRPr>
          </a:p>
          <a:p>
            <a:pPr marL="501015" lvl="2" indent="-263525" defTabSz="914400">
              <a:buClr>
                <a:srgbClr val="000000"/>
              </a:buClr>
              <a:buFont typeface="Wingdings" panose="05000000000000000000" pitchFamily="2" charset="2"/>
              <a:buChar char="ü"/>
              <a:defRPr/>
            </a:pPr>
            <a:r>
              <a:rPr kumimoji="1" lang="ja-JP" altLang="en-US" sz="900" kern="0" dirty="0">
                <a:solidFill>
                  <a:schemeClr val="tx1"/>
                </a:solidFill>
                <a:latin typeface="Meiryo UI"/>
                <a:ea typeface="Meiryo UI"/>
              </a:rPr>
              <a:t>現時点の条件での試算となるため、</a:t>
            </a:r>
            <a:r>
              <a:rPr kumimoji="1" lang="ja-JP" altLang="en-US" sz="900" b="1" u="sng" kern="0" dirty="0">
                <a:solidFill>
                  <a:schemeClr val="tx1"/>
                </a:solidFill>
                <a:latin typeface="Meiryo UI"/>
                <a:ea typeface="Meiryo UI"/>
              </a:rPr>
              <a:t>協力事業者によっては試算が困難な費用もあります。</a:t>
            </a:r>
            <a:r>
              <a:rPr lang="ja-JP" altLang="en-US" sz="900" dirty="0">
                <a:solidFill>
                  <a:schemeClr val="tx1"/>
                </a:solidFill>
                <a:latin typeface="Meiryo UI"/>
                <a:ea typeface="Meiryo UI"/>
              </a:rPr>
              <a:t>また、</a:t>
            </a:r>
            <a:r>
              <a:rPr lang="ja-JP" altLang="en-US" sz="900" b="1" u="sng" dirty="0">
                <a:solidFill>
                  <a:schemeClr val="tx1"/>
                </a:solidFill>
                <a:latin typeface="Meiryo UI"/>
                <a:ea typeface="Meiryo UI"/>
              </a:rPr>
              <a:t>複数団体・システムで共同利用する場合の按分効果など、試算が困難な費用もあります。</a:t>
            </a:r>
            <a:endParaRPr lang="en-US" altLang="ja-JP" sz="900" b="1" u="sng" kern="0" dirty="0">
              <a:solidFill>
                <a:schemeClr val="tx1"/>
              </a:solidFill>
              <a:latin typeface="Meiryo UI"/>
              <a:ea typeface="Meiryo UI"/>
            </a:endParaRPr>
          </a:p>
          <a:p>
            <a:pPr marL="501015" lvl="2" indent="-263525" defTabSz="914400">
              <a:buClr>
                <a:srgbClr val="000000"/>
              </a:buClr>
              <a:buFont typeface="Wingdings" panose="05000000000000000000" pitchFamily="2" charset="2"/>
              <a:buChar char="ü"/>
              <a:defRPr/>
            </a:pPr>
            <a:r>
              <a:rPr kumimoji="1" lang="ja-JP" altLang="en-US" sz="900" kern="0" dirty="0">
                <a:solidFill>
                  <a:schemeClr val="tx1"/>
                </a:solidFill>
                <a:latin typeface="Meiryo UI"/>
                <a:ea typeface="Meiryo UI"/>
              </a:rPr>
              <a:t>試算にあたっては、</a:t>
            </a:r>
            <a:r>
              <a:rPr kumimoji="1" lang="ja-JP" altLang="en-US" sz="900" b="1" u="sng" kern="0" dirty="0">
                <a:solidFill>
                  <a:schemeClr val="tx1"/>
                </a:solidFill>
                <a:latin typeface="Meiryo UI"/>
                <a:ea typeface="Meiryo UI"/>
              </a:rPr>
              <a:t>マネージドサービスを活用する等の構成に関する条件設定は行っておらず、必ずしもクラウド最適化を考慮した構成になっていません</a:t>
            </a:r>
            <a:r>
              <a:rPr kumimoji="1" lang="ja-JP" altLang="en-US" sz="900" kern="0" dirty="0">
                <a:solidFill>
                  <a:schemeClr val="tx1"/>
                </a:solidFill>
                <a:latin typeface="Meiryo UI"/>
                <a:ea typeface="Meiryo UI"/>
              </a:rPr>
              <a:t>。また、クラウド最適化により削減が想定されるシステム運用作業費等は、現時点において全ての削減効果を考慮できていません。</a:t>
            </a:r>
            <a:endParaRPr lang="en-US" altLang="ja-JP" sz="900" kern="0" dirty="0">
              <a:solidFill>
                <a:schemeClr val="tx1"/>
              </a:solidFill>
              <a:latin typeface="Meiryo UI"/>
              <a:ea typeface="Meiryo UI"/>
            </a:endParaRPr>
          </a:p>
        </p:txBody>
      </p:sp>
    </p:spTree>
    <p:extLst>
      <p:ext uri="{BB962C8B-B14F-4D97-AF65-F5344CB8AC3E}">
        <p14:creationId xmlns:p14="http://schemas.microsoft.com/office/powerpoint/2010/main" val="4150336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スライド番号プレースホルダー 5">
            <a:extLst>
              <a:ext uri="{FF2B5EF4-FFF2-40B4-BE49-F238E27FC236}">
                <a16:creationId xmlns:a16="http://schemas.microsoft.com/office/drawing/2014/main" id="{6B2EAF6A-DA70-47C6-86F5-1418B9CF4DDF}"/>
              </a:ext>
            </a:extLst>
          </p:cNvPr>
          <p:cNvSpPr>
            <a:spLocks noGrp="1"/>
          </p:cNvSpPr>
          <p:nvPr>
            <p:ph type="sldNum" sz="quarter" idx="12"/>
          </p:nvPr>
        </p:nvSpPr>
        <p:spPr>
          <a:xfrm>
            <a:off x="7650552" y="6432293"/>
            <a:ext cx="2228850" cy="365125"/>
          </a:xfrm>
        </p:spPr>
        <p:txBody>
          <a:bodyPr/>
          <a:lstStyle/>
          <a:p>
            <a:fld id="{330EA680-D336-4FF7-8B7A-9848BB0A1C32}" type="slidenum">
              <a:rPr lang="en-US" smtClean="0"/>
              <a:t>11</a:t>
            </a:fld>
            <a:endParaRPr lang="en-US" dirty="0"/>
          </a:p>
        </p:txBody>
      </p: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kumimoji="1" lang="ja-JP" altLang="en-US" sz="2400" b="1" dirty="0">
                <a:latin typeface="Meiryo UI" panose="020B0604030504040204" pitchFamily="50" charset="-128"/>
                <a:ea typeface="Meiryo UI" panose="020B0604030504040204" pitchFamily="50" charset="-128"/>
              </a:rPr>
              <a:t>全体分析 現行システムとガバメントクラウドのコスト比較</a:t>
            </a: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64505" y="595728"/>
            <a:ext cx="9767557" cy="584743"/>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600" kern="0" dirty="0">
                <a:solidFill>
                  <a:prstClr val="black"/>
                </a:solidFill>
                <a:latin typeface="Meiryo UI" panose="020B0604030504040204" pitchFamily="50" charset="-128"/>
                <a:ea typeface="Meiryo UI" panose="020B0604030504040204" pitchFamily="50" charset="-128"/>
              </a:rPr>
              <a:t>以下はランニングコストの経費区分別に現行システムとガバメントクラウドとのコストの差額を整理したもの</a:t>
            </a:r>
            <a:endParaRPr kumimoji="1" lang="en-US" altLang="ja-JP" sz="1600" kern="0" dirty="0">
              <a:solidFill>
                <a:prstClr val="black"/>
              </a:solidFill>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600" kern="0" dirty="0">
                <a:solidFill>
                  <a:prstClr val="black"/>
                </a:solidFill>
                <a:latin typeface="Meiryo UI" panose="020B0604030504040204" pitchFamily="50" charset="-128"/>
                <a:ea typeface="Meiryo UI" panose="020B0604030504040204" pitchFamily="50" charset="-128"/>
              </a:rPr>
              <a:t>物品費が増加している団体はガバメントクラウドへのリフトによるコスト削減要素を十分取り込めていない可能性がある</a:t>
            </a:r>
          </a:p>
        </p:txBody>
      </p:sp>
      <p:graphicFrame>
        <p:nvGraphicFramePr>
          <p:cNvPr id="2" name="グラフ 1">
            <a:extLst>
              <a:ext uri="{FF2B5EF4-FFF2-40B4-BE49-F238E27FC236}">
                <a16:creationId xmlns:a16="http://schemas.microsoft.com/office/drawing/2014/main" id="{F77AE95E-005E-BC4D-CAEA-B7D100948C2C}"/>
              </a:ext>
              <a:ext uri="{147F2762-F138-4A5C-976F-8EAC2B608ADB}">
                <a16:predDERef xmlns:a16="http://schemas.microsoft.com/office/drawing/2014/main" pred="{8955AD32-1E99-486A-B3D6-EF8CBB52013D}"/>
              </a:ext>
            </a:extLst>
          </p:cNvPr>
          <p:cNvGraphicFramePr>
            <a:graphicFrameLocks/>
          </p:cNvGraphicFramePr>
          <p:nvPr/>
        </p:nvGraphicFramePr>
        <p:xfrm>
          <a:off x="345234" y="1634326"/>
          <a:ext cx="5550739" cy="3692102"/>
        </p:xfrm>
        <a:graphic>
          <a:graphicData uri="http://schemas.openxmlformats.org/drawingml/2006/chart">
            <c:chart xmlns:c="http://schemas.openxmlformats.org/drawingml/2006/chart" xmlns:r="http://schemas.openxmlformats.org/officeDocument/2006/relationships" r:id="rId3"/>
          </a:graphicData>
        </a:graphic>
      </p:graphicFrame>
      <p:sp>
        <p:nvSpPr>
          <p:cNvPr id="3" name="テキスト ボックス 2">
            <a:extLst>
              <a:ext uri="{FF2B5EF4-FFF2-40B4-BE49-F238E27FC236}">
                <a16:creationId xmlns:a16="http://schemas.microsoft.com/office/drawing/2014/main" id="{BB06989E-D272-24C8-EF0B-07D96503A3C0}"/>
              </a:ext>
            </a:extLst>
          </p:cNvPr>
          <p:cNvSpPr txBox="1"/>
          <p:nvPr/>
        </p:nvSpPr>
        <p:spPr>
          <a:xfrm>
            <a:off x="479454" y="5282143"/>
            <a:ext cx="4848685" cy="573453"/>
          </a:xfrm>
          <a:prstGeom prst="rect">
            <a:avLst/>
          </a:prstGeom>
          <a:noFill/>
        </p:spPr>
        <p:txBody>
          <a:bodyPr wrap="square" lIns="50409" tIns="50409" rIns="50409" bIns="50409" rtlCol="0" anchor="t">
            <a:noAutofit/>
          </a:bodyPr>
          <a:lstStyle>
            <a:defPPr>
              <a:defRPr lang="en-US"/>
            </a:defPPr>
            <a:lvl1pPr>
              <a:lnSpc>
                <a:spcPts val="600"/>
              </a:lnSpc>
              <a:spcAft>
                <a:spcPts val="600"/>
              </a:spcAft>
              <a:defRPr kumimoji="1" sz="1000">
                <a:solidFill>
                  <a:schemeClr val="tx2"/>
                </a:solidFill>
              </a:defRPr>
            </a:lvl1pPr>
          </a:lstStyle>
          <a:p>
            <a:pPr defTabSz="914400"/>
            <a:r>
              <a:rPr lang="en-US" altLang="ja-JP" sz="923" dirty="0">
                <a:solidFill>
                  <a:srgbClr val="00338D"/>
                </a:solidFill>
                <a:latin typeface="Meiryo UI" panose="020B0604030504040204" pitchFamily="50" charset="-128"/>
                <a:ea typeface="Meiryo UI" panose="020B0604030504040204" pitchFamily="50" charset="-128"/>
              </a:rPr>
              <a:t>※</a:t>
            </a:r>
            <a:r>
              <a:rPr lang="ja-JP" altLang="en-US" sz="923" dirty="0">
                <a:solidFill>
                  <a:srgbClr val="00338D"/>
                </a:solidFill>
                <a:latin typeface="Meiryo UI" panose="020B0604030504040204" pitchFamily="50" charset="-128"/>
                <a:ea typeface="Meiryo UI" panose="020B0604030504040204" pitchFamily="50" charset="-128"/>
              </a:rPr>
              <a:t>いずれの費目も「差額」とは、「ガバメントクラウドのコストー現行システムのコスト」を指す。</a:t>
            </a:r>
            <a:endParaRPr lang="en-US" altLang="ja-JP" sz="923" dirty="0">
              <a:solidFill>
                <a:srgbClr val="00338D"/>
              </a:solidFill>
              <a:latin typeface="Meiryo UI" panose="020B0604030504040204" pitchFamily="50" charset="-128"/>
              <a:ea typeface="Meiryo UI" panose="020B0604030504040204" pitchFamily="50" charset="-128"/>
            </a:endParaRPr>
          </a:p>
          <a:p>
            <a:pPr defTabSz="914400"/>
            <a:r>
              <a:rPr lang="en-US" altLang="ja-JP" sz="923" dirty="0">
                <a:solidFill>
                  <a:srgbClr val="00338D"/>
                </a:solidFill>
                <a:latin typeface="Meiryo UI" panose="020B0604030504040204" pitchFamily="50" charset="-128"/>
                <a:ea typeface="Meiryo UI" panose="020B0604030504040204" pitchFamily="50" charset="-128"/>
              </a:rPr>
              <a:t>※</a:t>
            </a:r>
            <a:r>
              <a:rPr lang="ja-JP" altLang="en-US" sz="923" dirty="0">
                <a:solidFill>
                  <a:srgbClr val="00338D"/>
                </a:solidFill>
                <a:latin typeface="Meiryo UI" panose="020B0604030504040204" pitchFamily="50" charset="-128"/>
                <a:ea typeface="Meiryo UI" panose="020B0604030504040204" pitchFamily="50" charset="-128"/>
              </a:rPr>
              <a:t>宇和島市の作業費、須坂市の通信回線費は、差額が</a:t>
            </a:r>
            <a:r>
              <a:rPr lang="en-US" altLang="ja-JP" sz="923" dirty="0">
                <a:solidFill>
                  <a:srgbClr val="00338D"/>
                </a:solidFill>
                <a:latin typeface="Meiryo UI" panose="020B0604030504040204" pitchFamily="50" charset="-128"/>
                <a:ea typeface="Meiryo UI" panose="020B0604030504040204" pitchFamily="50" charset="-128"/>
              </a:rPr>
              <a:t>0</a:t>
            </a:r>
            <a:r>
              <a:rPr lang="ja-JP" altLang="en-US" sz="923" dirty="0">
                <a:solidFill>
                  <a:srgbClr val="00338D"/>
                </a:solidFill>
                <a:latin typeface="Meiryo UI" panose="020B0604030504040204" pitchFamily="50" charset="-128"/>
                <a:ea typeface="Meiryo UI" panose="020B0604030504040204" pitchFamily="50" charset="-128"/>
              </a:rPr>
              <a:t>円のためグラフ中に表示されない。</a:t>
            </a:r>
            <a:endParaRPr lang="en-US" altLang="ja-JP" sz="923" dirty="0">
              <a:solidFill>
                <a:srgbClr val="00338D"/>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48621FD2-42CB-8861-7116-07894D73BF6B}"/>
              </a:ext>
            </a:extLst>
          </p:cNvPr>
          <p:cNvSpPr txBox="1"/>
          <p:nvPr/>
        </p:nvSpPr>
        <p:spPr>
          <a:xfrm>
            <a:off x="451339" y="1270058"/>
            <a:ext cx="3368344" cy="275410"/>
          </a:xfrm>
          <a:prstGeom prst="roundRect">
            <a:avLst/>
          </a:prstGeom>
          <a:solidFill>
            <a:srgbClr val="00338D"/>
          </a:solidFill>
        </p:spPr>
        <p:txBody>
          <a:bodyPr wrap="square" lIns="50409" tIns="50409" rIns="50409" bIns="50409" rtlCol="0" anchor="ctr">
            <a:noAutofit/>
          </a:bodyPr>
          <a:lstStyle/>
          <a:p>
            <a:pPr algn="ctr" defTabSz="914400">
              <a:spcAft>
                <a:spcPts val="554"/>
              </a:spcAft>
            </a:pPr>
            <a:r>
              <a:rPr kumimoji="1" lang="ja-JP" altLang="en-US" sz="1108" b="1" dirty="0">
                <a:solidFill>
                  <a:prstClr val="white"/>
                </a:solidFill>
                <a:latin typeface="Meiryo UI" panose="020B0604030504040204" pitchFamily="50" charset="-128"/>
                <a:ea typeface="Meiryo UI" panose="020B0604030504040204" pitchFamily="50" charset="-128"/>
              </a:rPr>
              <a:t>現行システムとガバメントクラウドのランニングコスト比較</a:t>
            </a:r>
          </a:p>
        </p:txBody>
      </p:sp>
      <p:graphicFrame>
        <p:nvGraphicFramePr>
          <p:cNvPr id="6" name="表 5">
            <a:extLst>
              <a:ext uri="{FF2B5EF4-FFF2-40B4-BE49-F238E27FC236}">
                <a16:creationId xmlns:a16="http://schemas.microsoft.com/office/drawing/2014/main" id="{FD6A1B4B-0503-901F-7B8B-4E82CC0E1582}"/>
              </a:ext>
            </a:extLst>
          </p:cNvPr>
          <p:cNvGraphicFramePr>
            <a:graphicFrameLocks noGrp="1"/>
          </p:cNvGraphicFramePr>
          <p:nvPr/>
        </p:nvGraphicFramePr>
        <p:xfrm>
          <a:off x="5972202" y="1239607"/>
          <a:ext cx="2924308" cy="4364195"/>
        </p:xfrm>
        <a:graphic>
          <a:graphicData uri="http://schemas.openxmlformats.org/drawingml/2006/table">
            <a:tbl>
              <a:tblPr/>
              <a:tblGrid>
                <a:gridCol w="2924308">
                  <a:extLst>
                    <a:ext uri="{9D8B030D-6E8A-4147-A177-3AD203B41FA5}">
                      <a16:colId xmlns:a16="http://schemas.microsoft.com/office/drawing/2014/main" val="328007911"/>
                    </a:ext>
                  </a:extLst>
                </a:gridCol>
              </a:tblGrid>
              <a:tr h="210709">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a:r>
                        <a:rPr kumimoji="1" lang="ja-JP" altLang="en-US" sz="1000" b="1">
                          <a:solidFill>
                            <a:schemeClr val="bg1">
                              <a:lumMod val="100000"/>
                            </a:schemeClr>
                          </a:solidFill>
                        </a:rPr>
                        <a:t>概要</a:t>
                      </a:r>
                    </a:p>
                  </a:txBody>
                  <a:tcPr marL="92847" marR="92847"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A3A1"/>
                    </a:solidFill>
                  </a:tcPr>
                </a:tc>
                <a:extLst>
                  <a:ext uri="{0D108BD9-81ED-4DB2-BD59-A6C34878D82A}">
                    <a16:rowId xmlns:a16="http://schemas.microsoft.com/office/drawing/2014/main" val="2064457627"/>
                  </a:ext>
                </a:extLst>
              </a:tr>
              <a:tr h="3742006">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dirty="0">
                          <a:solidFill>
                            <a:schemeClr val="tx1"/>
                          </a:solidFill>
                        </a:rPr>
                        <a:t>ランニングコストを作業費（人のコスト）、物品費（モノのコスト）と通信回線費に分類し、それぞれ現行システムとの差額を整理した</a:t>
                      </a:r>
                      <a:endParaRPr kumimoji="1" lang="en-US" altLang="ja-JP" sz="900" dirty="0">
                        <a:solidFill>
                          <a:schemeClr val="tx1"/>
                        </a:solidFill>
                      </a:endParaRPr>
                    </a:p>
                    <a:p>
                      <a:pPr marL="0" indent="0">
                        <a:buFont typeface="Wingdings" panose="05000000000000000000" pitchFamily="2" charset="2"/>
                        <a:buNone/>
                      </a:pPr>
                      <a:endParaRPr kumimoji="1" lang="en-US" altLang="ja-JP" sz="600" b="1" dirty="0">
                        <a:solidFill>
                          <a:schemeClr val="tx1"/>
                        </a:solidFill>
                      </a:endParaRPr>
                    </a:p>
                    <a:p>
                      <a:pPr marL="0" indent="0">
                        <a:buFont typeface="Wingdings" panose="05000000000000000000" pitchFamily="2" charset="2"/>
                        <a:buNone/>
                      </a:pPr>
                      <a:r>
                        <a:rPr kumimoji="1" lang="ja-JP" altLang="en-US" sz="900" b="1" dirty="0">
                          <a:solidFill>
                            <a:schemeClr val="tx1"/>
                          </a:solidFill>
                        </a:rPr>
                        <a:t>＜作業費＞</a:t>
                      </a:r>
                      <a:endParaRPr kumimoji="1" lang="en-US" altLang="ja-JP" sz="900" b="1" dirty="0">
                        <a:solidFill>
                          <a:schemeClr val="tx1"/>
                        </a:solidFill>
                      </a:endParaRPr>
                    </a:p>
                    <a:p>
                      <a:pPr marL="171450" indent="-171450">
                        <a:buFont typeface="Wingdings" panose="05000000000000000000" pitchFamily="2" charset="2"/>
                        <a:buChar char="ü"/>
                      </a:pPr>
                      <a:r>
                        <a:rPr kumimoji="1" lang="ja-JP" altLang="en-US" sz="900" dirty="0">
                          <a:solidFill>
                            <a:schemeClr val="tx1"/>
                          </a:solidFill>
                        </a:rPr>
                        <a:t>「神戸市」「盛岡市」「佐倉市」「須坂市」「せとうち</a:t>
                      </a:r>
                      <a:r>
                        <a:rPr kumimoji="1" lang="en-US" altLang="ja-JP" sz="900" dirty="0">
                          <a:solidFill>
                            <a:schemeClr val="tx1"/>
                          </a:solidFill>
                        </a:rPr>
                        <a:t>3</a:t>
                      </a:r>
                      <a:r>
                        <a:rPr kumimoji="1" lang="ja-JP" altLang="en-US" sz="900" dirty="0">
                          <a:solidFill>
                            <a:schemeClr val="tx1"/>
                          </a:solidFill>
                        </a:rPr>
                        <a:t>市」の</a:t>
                      </a:r>
                      <a:r>
                        <a:rPr kumimoji="1" lang="en-US" altLang="ja-JP" sz="900" dirty="0">
                          <a:solidFill>
                            <a:schemeClr val="tx1"/>
                          </a:solidFill>
                        </a:rPr>
                        <a:t>5</a:t>
                      </a:r>
                      <a:r>
                        <a:rPr kumimoji="1" lang="ja-JP" altLang="en-US" sz="900" dirty="0">
                          <a:solidFill>
                            <a:schemeClr val="tx1"/>
                          </a:solidFill>
                        </a:rPr>
                        <a:t>件で減少</a:t>
                      </a:r>
                      <a:endParaRPr kumimoji="1" lang="en-US" altLang="ja-JP" sz="900" dirty="0">
                        <a:solidFill>
                          <a:schemeClr val="tx1"/>
                        </a:solidFill>
                      </a:endParaRPr>
                    </a:p>
                    <a:p>
                      <a:pPr marL="171450" indent="-171450">
                        <a:buFont typeface="Wingdings" panose="05000000000000000000" pitchFamily="2" charset="2"/>
                        <a:buChar char="ü"/>
                      </a:pPr>
                      <a:r>
                        <a:rPr kumimoji="1" lang="ja-JP" altLang="en-US" sz="900" dirty="0">
                          <a:solidFill>
                            <a:schemeClr val="tx1"/>
                          </a:solidFill>
                        </a:rPr>
                        <a:t>「美里町・川島町」「笠置町」の２件で増加</a:t>
                      </a:r>
                      <a:br>
                        <a:rPr lang="ja-JP" altLang="en-US" sz="900" dirty="0">
                          <a:solidFill>
                            <a:srgbClr val="000000"/>
                          </a:solidFill>
                        </a:rPr>
                      </a:br>
                      <a:endParaRPr kumimoji="1" lang="ja-JP" altLang="en-US" sz="600" dirty="0">
                        <a:solidFill>
                          <a:schemeClr val="tx1"/>
                        </a:solidFill>
                      </a:endParaRPr>
                    </a:p>
                    <a:p>
                      <a:pPr marL="0" indent="0">
                        <a:buFont typeface="Wingdings" panose="05000000000000000000" pitchFamily="2" charset="2"/>
                        <a:buNone/>
                      </a:pPr>
                      <a:r>
                        <a:rPr kumimoji="1" lang="ja-JP" altLang="en-US" sz="900" b="1" dirty="0">
                          <a:solidFill>
                            <a:schemeClr val="tx1"/>
                          </a:solidFill>
                        </a:rPr>
                        <a:t>＜物品費＞</a:t>
                      </a:r>
                      <a:endParaRPr kumimoji="1" lang="en-US" altLang="ja-JP" sz="900" b="1" dirty="0">
                        <a:solidFill>
                          <a:schemeClr val="tx1"/>
                        </a:solidFill>
                      </a:endParaRPr>
                    </a:p>
                    <a:p>
                      <a:pPr marL="171450" indent="-171450">
                        <a:buFont typeface="Wingdings" panose="05000000000000000000" pitchFamily="2" charset="2"/>
                        <a:buChar char="ü"/>
                      </a:pPr>
                      <a:r>
                        <a:rPr kumimoji="1" lang="ja-JP" altLang="en-US" sz="900" dirty="0">
                          <a:solidFill>
                            <a:schemeClr val="tx1"/>
                          </a:solidFill>
                        </a:rPr>
                        <a:t>「神戸市」「盛岡市」「佐倉市」の３件で減少</a:t>
                      </a:r>
                      <a:endParaRPr kumimoji="1" lang="en-US" altLang="ja-JP" sz="900" dirty="0">
                        <a:solidFill>
                          <a:schemeClr val="tx1"/>
                        </a:solidFill>
                      </a:endParaRPr>
                    </a:p>
                    <a:p>
                      <a:pPr marL="171450" indent="-171450">
                        <a:buFont typeface="Wingdings" panose="05000000000000000000" pitchFamily="2" charset="2"/>
                        <a:buChar char="ü"/>
                      </a:pPr>
                      <a:r>
                        <a:rPr kumimoji="1" lang="ja-JP" altLang="en-US" sz="900" dirty="0">
                          <a:solidFill>
                            <a:schemeClr val="tx1"/>
                          </a:solidFill>
                        </a:rPr>
                        <a:t>「須坂市」「宇和島市」「せとうち３市」「美里町・川島町」「笠置町」で増加</a:t>
                      </a:r>
                      <a:r>
                        <a:rPr lang="ja-JP" sz="900" b="0" i="0" u="none" strike="noStrike" noProof="0" dirty="0">
                          <a:solidFill>
                            <a:srgbClr val="000000"/>
                          </a:solidFill>
                          <a:latin typeface="Arial"/>
                        </a:rPr>
                        <a:t> </a:t>
                      </a:r>
                      <a:br>
                        <a:rPr lang="ja-JP" sz="900" b="0" i="0" u="none" strike="noStrike" noProof="0" dirty="0">
                          <a:solidFill>
                            <a:srgbClr val="000000"/>
                          </a:solidFill>
                          <a:latin typeface="Arial"/>
                        </a:rPr>
                      </a:br>
                      <a:endParaRPr kumimoji="1" lang="ja-JP" sz="600" b="0" i="0" u="none" strike="noStrike" noProof="0" dirty="0">
                        <a:solidFill>
                          <a:srgbClr val="000000"/>
                        </a:solidFill>
                        <a:latin typeface="Arial"/>
                      </a:endParaRPr>
                    </a:p>
                    <a:p>
                      <a:pPr marL="0" indent="0">
                        <a:buFont typeface="Wingdings" panose="05000000000000000000" pitchFamily="2" charset="2"/>
                        <a:buNone/>
                      </a:pPr>
                      <a:r>
                        <a:rPr kumimoji="1" lang="ja-JP" altLang="en-US" sz="900" b="1" dirty="0">
                          <a:solidFill>
                            <a:schemeClr val="tx1"/>
                          </a:solidFill>
                        </a:rPr>
                        <a:t>＜通信回線費＞</a:t>
                      </a:r>
                      <a:endParaRPr kumimoji="1" lang="en-US" altLang="ja-JP" sz="900" b="1"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900" dirty="0">
                          <a:solidFill>
                            <a:schemeClr val="tx1"/>
                          </a:solidFill>
                        </a:rPr>
                        <a:t>須坂市を除く７件で増加</a:t>
                      </a:r>
                      <a:endParaRPr kumimoji="1" lang="en-US" altLang="ja-JP" sz="900" dirty="0">
                        <a:solidFill>
                          <a:schemeClr val="tx1"/>
                        </a:solidFill>
                      </a:endParaRPr>
                    </a:p>
                    <a:p>
                      <a:pPr marL="0" marR="0" lvl="0" indent="0" algn="l">
                        <a:lnSpc>
                          <a:spcPct val="100000"/>
                        </a:lnSpc>
                        <a:spcBef>
                          <a:spcPts val="0"/>
                        </a:spcBef>
                        <a:spcAft>
                          <a:spcPts val="0"/>
                        </a:spcAft>
                        <a:buClrTx/>
                        <a:buSzTx/>
                        <a:buNone/>
                      </a:pPr>
                      <a:endParaRPr lang="ja-JP" altLang="en-US" sz="6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b="1" dirty="0">
                          <a:solidFill>
                            <a:schemeClr val="tx1"/>
                          </a:solidFill>
                        </a:rPr>
                        <a:t>＜コスト削減を妨げる要因の把握＞</a:t>
                      </a:r>
                      <a:endParaRPr kumimoji="1" lang="en-US" altLang="ja-JP" sz="900" b="1" dirty="0">
                        <a:solidFill>
                          <a:schemeClr val="tx1"/>
                        </a:solidFill>
                      </a:endParaRPr>
                    </a:p>
                    <a:p>
                      <a:pPr marL="171450" indent="-171450">
                        <a:buFont typeface="Wingdings" panose="05000000000000000000" pitchFamily="2" charset="2"/>
                        <a:buChar char="ü"/>
                      </a:pPr>
                      <a:r>
                        <a:rPr lang="ja-JP" sz="900" b="0" i="0" u="none" strike="noStrike" noProof="0" dirty="0">
                          <a:solidFill>
                            <a:schemeClr val="tx1"/>
                          </a:solidFill>
                          <a:latin typeface="Meiryo UI"/>
                          <a:ea typeface="Meiryo UI"/>
                        </a:rPr>
                        <a:t>通信回線費の増額はリフト期間におけるサイト数増加の影響によるものと考えられることから、ガバメントクラウドリフトに伴うコスト効果という観点では考慮しないことが適当である。なお、多くの業務システムをガバメントクラウドにリフトし、システムが稼働するサイトの集約を実現することで、通信回線費を削減できると考えられる</a:t>
                      </a:r>
                    </a:p>
                    <a:p>
                      <a:pPr marL="171450" indent="-171450">
                        <a:buFont typeface="Wingdings" panose="05000000000000000000" pitchFamily="2" charset="2"/>
                        <a:buChar char="ü"/>
                      </a:pPr>
                      <a:r>
                        <a:rPr kumimoji="1" lang="ja-JP" altLang="en-US" sz="900" dirty="0">
                          <a:solidFill>
                            <a:schemeClr val="tx1"/>
                          </a:solidFill>
                        </a:rPr>
                        <a:t>作業費の差額は全体的に小さい。そのため、</a:t>
                      </a:r>
                      <a:r>
                        <a:rPr kumimoji="1" lang="ja-JP" altLang="en-US" sz="900" dirty="0">
                          <a:solidFill>
                            <a:srgbClr val="FF0000"/>
                          </a:solidFill>
                        </a:rPr>
                        <a:t>通信回線費を除いた物品費の影響が大きい</a:t>
                      </a:r>
                      <a:r>
                        <a:rPr kumimoji="1" lang="ja-JP" altLang="en-US" sz="900" dirty="0">
                          <a:solidFill>
                            <a:schemeClr val="tx1"/>
                          </a:solidFill>
                        </a:rPr>
                        <a:t>と考えられる</a:t>
                      </a:r>
                      <a:endParaRPr kumimoji="1" lang="en-US" altLang="ja-JP" sz="900" dirty="0">
                        <a:solidFill>
                          <a:schemeClr val="tx1"/>
                        </a:solidFill>
                      </a:endParaRPr>
                    </a:p>
                    <a:p>
                      <a:pPr marL="171450" indent="-171450">
                        <a:buFont typeface="Wingdings" panose="05000000000000000000" pitchFamily="2" charset="2"/>
                        <a:buChar char="ü"/>
                      </a:pPr>
                      <a:r>
                        <a:rPr kumimoji="1" lang="ja-JP" altLang="en-US" sz="900" dirty="0">
                          <a:solidFill>
                            <a:schemeClr val="tx1"/>
                          </a:solidFill>
                        </a:rPr>
                        <a:t>物品費＝クラウド環境コストであり、多くの団体が</a:t>
                      </a:r>
                      <a:r>
                        <a:rPr kumimoji="1" lang="en-US" altLang="ja-JP" sz="900" dirty="0" err="1">
                          <a:solidFill>
                            <a:schemeClr val="tx1"/>
                          </a:solidFill>
                        </a:rPr>
                        <a:t>Replatform</a:t>
                      </a:r>
                      <a:r>
                        <a:rPr kumimoji="1" lang="ja-JP" altLang="en-US" sz="900" dirty="0">
                          <a:solidFill>
                            <a:schemeClr val="tx1"/>
                          </a:solidFill>
                        </a:rPr>
                        <a:t>（アプリ一部変更移行）構成であることから、</a:t>
                      </a:r>
                      <a:r>
                        <a:rPr kumimoji="1" lang="ja-JP" altLang="en-US" sz="900" dirty="0">
                          <a:solidFill>
                            <a:srgbClr val="FF0000"/>
                          </a:solidFill>
                        </a:rPr>
                        <a:t>物品費においてクラウドリフトによりコスト削減に寄与することが想定される要素を十分取り込めていないことがコスト削減を妨げる要因</a:t>
                      </a:r>
                      <a:r>
                        <a:rPr kumimoji="1" lang="ja-JP" altLang="en-US" sz="900" dirty="0">
                          <a:solidFill>
                            <a:schemeClr val="tx1"/>
                          </a:solidFill>
                        </a:rPr>
                        <a:t>と推察される</a:t>
                      </a:r>
                    </a:p>
                  </a:txBody>
                  <a:tcPr marL="92847" marR="92847" marT="42203" marB="42203">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336736062"/>
                  </a:ext>
                </a:extLst>
              </a:tr>
            </a:tbl>
          </a:graphicData>
        </a:graphic>
      </p:graphicFrame>
      <p:sp>
        <p:nvSpPr>
          <p:cNvPr id="7" name="左大かっこ 6">
            <a:extLst>
              <a:ext uri="{FF2B5EF4-FFF2-40B4-BE49-F238E27FC236}">
                <a16:creationId xmlns:a16="http://schemas.microsoft.com/office/drawing/2014/main" id="{E3D40D96-C218-B13A-1E5B-1D02992DF3E1}"/>
              </a:ext>
            </a:extLst>
          </p:cNvPr>
          <p:cNvSpPr/>
          <p:nvPr/>
        </p:nvSpPr>
        <p:spPr>
          <a:xfrm rot="16200000">
            <a:off x="4609245" y="3913038"/>
            <a:ext cx="129570" cy="2268000"/>
          </a:xfrm>
          <a:prstGeom prst="leftBracket">
            <a:avLst/>
          </a:prstGeom>
          <a:noFill/>
          <a:ln w="28575" cap="flat" cmpd="sng" algn="ctr">
            <a:solidFill>
              <a:srgbClr val="00338D"/>
            </a:solidFill>
            <a:prstDash val="solid"/>
            <a:miter lim="800000"/>
            <a:headEnd type="none" w="med" len="med"/>
            <a:tailEnd type="non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141A569C-671D-9B21-6411-79D72CF9FB1F}"/>
              </a:ext>
            </a:extLst>
          </p:cNvPr>
          <p:cNvSpPr/>
          <p:nvPr/>
        </p:nvSpPr>
        <p:spPr>
          <a:xfrm>
            <a:off x="4058587" y="5090686"/>
            <a:ext cx="1148037" cy="219882"/>
          </a:xfrm>
          <a:prstGeom prst="rect">
            <a:avLst/>
          </a:prstGeom>
          <a:noFill/>
          <a:ln>
            <a:noFill/>
          </a:ln>
          <a:effectLst/>
        </p:spPr>
        <p:txBody>
          <a:bodyPr wrap="none"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31" b="1" i="0" u="none" strike="noStrike" kern="0" cap="none" spc="0" normalizeH="0" baseline="0" noProof="0" dirty="0">
                <a:ln>
                  <a:noFill/>
                </a:ln>
                <a:solidFill>
                  <a:srgbClr val="00338D"/>
                </a:solidFill>
                <a:effectLst/>
                <a:uLnTx/>
                <a:uFillTx/>
                <a:latin typeface="Meiryo UI" panose="020B0604030504040204" pitchFamily="50" charset="-128"/>
                <a:ea typeface="Meiryo UI" panose="020B0604030504040204" pitchFamily="50" charset="-128"/>
              </a:rPr>
              <a:t>第一象限に属する団体</a:t>
            </a:r>
            <a:endParaRPr kumimoji="1" lang="en-US" altLang="ja-JP" sz="831" b="1" i="0" u="none" strike="noStrike" kern="0" cap="none" spc="0" normalizeH="0" baseline="0" noProof="0" dirty="0">
              <a:ln>
                <a:noFill/>
              </a:ln>
              <a:solidFill>
                <a:srgbClr val="00338D"/>
              </a:solidFill>
              <a:effectLst/>
              <a:uLnTx/>
              <a:uFillTx/>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843366CF-179B-187E-3CA5-1CBCED09828C}"/>
              </a:ext>
            </a:extLst>
          </p:cNvPr>
          <p:cNvSpPr/>
          <p:nvPr/>
        </p:nvSpPr>
        <p:spPr>
          <a:xfrm>
            <a:off x="470127" y="5640663"/>
            <a:ext cx="8820000" cy="1044000"/>
          </a:xfrm>
          <a:prstGeom prst="rect">
            <a:avLst/>
          </a:prstGeom>
          <a:solidFill>
            <a:schemeClr val="bg1">
              <a:lumMod val="95000"/>
            </a:schemeClr>
          </a:solidFill>
          <a:ln w="12700" cap="flat" cmpd="sng" algn="ctr">
            <a:solidFill>
              <a:schemeClr val="bg2">
                <a:lumMod val="50000"/>
              </a:schemeClr>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91440" tIns="0" rIns="91440" bIns="0" rtlCol="0" anchor="ctr"/>
          <a:lstStyle/>
          <a:p>
            <a:pPr marL="0" lvl="1" defTabSz="844083">
              <a:spcAft>
                <a:spcPts val="554"/>
              </a:spcAft>
              <a:buClr>
                <a:srgbClr val="00338D"/>
              </a:buClr>
              <a:defRPr/>
            </a:pPr>
            <a:r>
              <a:rPr kumimoji="1" lang="ja-JP" altLang="en-US" sz="900" b="1" u="sng" kern="0" dirty="0">
                <a:solidFill>
                  <a:schemeClr val="tx1"/>
                </a:solidFill>
                <a:latin typeface="Meiryo UI"/>
                <a:ea typeface="Meiryo UI"/>
              </a:rPr>
              <a:t>各採択団体の見積前提条件（抜粋）</a:t>
            </a:r>
            <a:endParaRPr lang="en-US" altLang="ja-JP" sz="900" b="1" u="sng" kern="0" dirty="0">
              <a:solidFill>
                <a:schemeClr val="tx1"/>
              </a:solidFill>
              <a:latin typeface="Meiryo UI"/>
              <a:ea typeface="Meiryo UI"/>
            </a:endParaRPr>
          </a:p>
          <a:p>
            <a:pPr marL="501015" lvl="2" indent="-263525" defTabSz="914400">
              <a:buClr>
                <a:srgbClr val="000000"/>
              </a:buClr>
              <a:buFont typeface="Wingdings" panose="05000000000000000000" pitchFamily="2" charset="2"/>
              <a:buChar char="ü"/>
              <a:defRPr/>
            </a:pPr>
            <a:r>
              <a:rPr kumimoji="1" lang="ja-JP" altLang="en-US" sz="900" kern="0" dirty="0">
                <a:solidFill>
                  <a:schemeClr val="tx1"/>
                </a:solidFill>
                <a:latin typeface="Meiryo UI"/>
                <a:ea typeface="Meiryo UI"/>
              </a:rPr>
              <a:t>各採択団体で試算した値は、</a:t>
            </a:r>
            <a:r>
              <a:rPr kumimoji="1" lang="ja-JP" altLang="en-US" sz="900" b="1" u="sng" kern="0" dirty="0">
                <a:solidFill>
                  <a:schemeClr val="tx1"/>
                </a:solidFill>
                <a:latin typeface="Meiryo UI"/>
                <a:ea typeface="Meiryo UI"/>
              </a:rPr>
              <a:t>令和</a:t>
            </a:r>
            <a:r>
              <a:rPr kumimoji="1" lang="en-US" altLang="ja-JP" sz="900" b="1" u="sng" kern="0" dirty="0">
                <a:solidFill>
                  <a:schemeClr val="tx1"/>
                </a:solidFill>
                <a:latin typeface="Meiryo UI"/>
                <a:ea typeface="Meiryo UI"/>
              </a:rPr>
              <a:t>5</a:t>
            </a:r>
            <a:r>
              <a:rPr kumimoji="1" lang="ja-JP" altLang="en-US" sz="900" b="1" u="sng" kern="0" dirty="0">
                <a:solidFill>
                  <a:schemeClr val="tx1"/>
                </a:solidFill>
                <a:latin typeface="Meiryo UI"/>
                <a:ea typeface="Meiryo UI"/>
              </a:rPr>
              <a:t>年</a:t>
            </a:r>
            <a:r>
              <a:rPr kumimoji="1" lang="en-US" altLang="ja-JP" sz="900" b="1" u="sng" kern="0" dirty="0">
                <a:solidFill>
                  <a:schemeClr val="tx1"/>
                </a:solidFill>
                <a:latin typeface="Meiryo UI"/>
                <a:ea typeface="Meiryo UI"/>
              </a:rPr>
              <a:t>1</a:t>
            </a:r>
            <a:r>
              <a:rPr kumimoji="1" lang="ja-JP" altLang="en-US" sz="900" b="1" u="sng" kern="0" dirty="0">
                <a:solidFill>
                  <a:schemeClr val="tx1"/>
                </a:solidFill>
                <a:latin typeface="Meiryo UI"/>
                <a:ea typeface="Meiryo UI"/>
              </a:rPr>
              <a:t>月時点の要件・設計に基づく机上試算値</a:t>
            </a:r>
            <a:r>
              <a:rPr kumimoji="1" lang="ja-JP" altLang="en-US" sz="900" kern="0" dirty="0">
                <a:solidFill>
                  <a:schemeClr val="tx1"/>
                </a:solidFill>
                <a:latin typeface="Meiryo UI"/>
                <a:ea typeface="Meiryo UI"/>
              </a:rPr>
              <a:t>となります。</a:t>
            </a:r>
            <a:r>
              <a:rPr kumimoji="1" lang="ja-JP" altLang="en-US" sz="900" b="1" u="sng" kern="0" dirty="0">
                <a:solidFill>
                  <a:schemeClr val="tx1"/>
                </a:solidFill>
                <a:latin typeface="Meiryo UI"/>
                <a:ea typeface="Meiryo UI"/>
              </a:rPr>
              <a:t>今後、各採択団体・協力事業者にて設計・実装を進める中で、構成が変わる可能性があります。</a:t>
            </a:r>
            <a:endParaRPr lang="en-US" altLang="ja-JP" sz="900" b="1" u="sng" kern="0" dirty="0">
              <a:solidFill>
                <a:schemeClr val="tx1"/>
              </a:solidFill>
              <a:latin typeface="Meiryo UI"/>
              <a:ea typeface="Meiryo UI"/>
            </a:endParaRPr>
          </a:p>
          <a:p>
            <a:pPr marL="501015" lvl="2" indent="-263525" defTabSz="914400">
              <a:buClr>
                <a:srgbClr val="000000"/>
              </a:buClr>
              <a:buFont typeface="Wingdings" panose="05000000000000000000" pitchFamily="2" charset="2"/>
              <a:buChar char="ü"/>
              <a:defRPr/>
            </a:pPr>
            <a:r>
              <a:rPr kumimoji="1" lang="ja-JP" altLang="en-US" sz="900" kern="0" dirty="0">
                <a:solidFill>
                  <a:schemeClr val="tx1"/>
                </a:solidFill>
                <a:latin typeface="Meiryo UI"/>
                <a:ea typeface="Meiryo UI"/>
              </a:rPr>
              <a:t>現時点の条件での試算となるため、</a:t>
            </a:r>
            <a:r>
              <a:rPr kumimoji="1" lang="ja-JP" altLang="en-US" sz="900" b="1" u="sng" kern="0" dirty="0">
                <a:solidFill>
                  <a:schemeClr val="tx1"/>
                </a:solidFill>
                <a:latin typeface="Meiryo UI"/>
                <a:ea typeface="Meiryo UI"/>
              </a:rPr>
              <a:t>協力事業者によっては試算が困難な費用もあります。</a:t>
            </a:r>
            <a:r>
              <a:rPr lang="ja-JP" altLang="en-US" sz="900" dirty="0">
                <a:solidFill>
                  <a:schemeClr val="tx1"/>
                </a:solidFill>
                <a:latin typeface="Meiryo UI"/>
                <a:ea typeface="Meiryo UI"/>
              </a:rPr>
              <a:t>また、</a:t>
            </a:r>
            <a:r>
              <a:rPr lang="ja-JP" altLang="en-US" sz="900" b="1" u="sng" dirty="0">
                <a:solidFill>
                  <a:schemeClr val="tx1"/>
                </a:solidFill>
                <a:latin typeface="Meiryo UI"/>
                <a:ea typeface="Meiryo UI"/>
              </a:rPr>
              <a:t>複数団体・システムで共同利用する場合の按分効果など、試算が困難な費用もあります。</a:t>
            </a:r>
            <a:endParaRPr lang="en-US" altLang="ja-JP" sz="900" b="1" u="sng" kern="0" dirty="0">
              <a:solidFill>
                <a:schemeClr val="tx1"/>
              </a:solidFill>
              <a:latin typeface="Meiryo UI"/>
              <a:ea typeface="Meiryo UI"/>
            </a:endParaRPr>
          </a:p>
          <a:p>
            <a:pPr marL="501015" lvl="2" indent="-263525" defTabSz="914400">
              <a:buClr>
                <a:srgbClr val="000000"/>
              </a:buClr>
              <a:buFont typeface="Wingdings" panose="05000000000000000000" pitchFamily="2" charset="2"/>
              <a:buChar char="ü"/>
              <a:defRPr/>
            </a:pPr>
            <a:r>
              <a:rPr kumimoji="1" lang="ja-JP" altLang="en-US" sz="900" kern="0" dirty="0">
                <a:solidFill>
                  <a:schemeClr val="tx1"/>
                </a:solidFill>
                <a:latin typeface="Meiryo UI"/>
                <a:ea typeface="Meiryo UI"/>
              </a:rPr>
              <a:t>試算にあたっては、</a:t>
            </a:r>
            <a:r>
              <a:rPr kumimoji="1" lang="ja-JP" altLang="en-US" sz="900" b="1" u="sng" kern="0" dirty="0">
                <a:solidFill>
                  <a:schemeClr val="tx1"/>
                </a:solidFill>
                <a:latin typeface="Meiryo UI"/>
                <a:ea typeface="Meiryo UI"/>
              </a:rPr>
              <a:t>マネージドサービスを活用する等の構成に関する条件設定は行っておらず、必ずしもクラウド最適化を考慮した構成になっていません</a:t>
            </a:r>
            <a:r>
              <a:rPr kumimoji="1" lang="ja-JP" altLang="en-US" sz="900" kern="0" dirty="0">
                <a:solidFill>
                  <a:schemeClr val="tx1"/>
                </a:solidFill>
                <a:latin typeface="Meiryo UI"/>
                <a:ea typeface="Meiryo UI"/>
              </a:rPr>
              <a:t>。また、クラウド最適化により削減が想定されるシステム運用作業費等は、現時点において全ての削減効果を考慮できていません。</a:t>
            </a:r>
            <a:endParaRPr lang="en-US" altLang="ja-JP" sz="900" kern="0" dirty="0">
              <a:solidFill>
                <a:schemeClr val="tx1"/>
              </a:solidFill>
              <a:latin typeface="Meiryo UI"/>
              <a:ea typeface="Meiryo UI"/>
            </a:endParaRPr>
          </a:p>
        </p:txBody>
      </p:sp>
    </p:spTree>
    <p:extLst>
      <p:ext uri="{BB962C8B-B14F-4D97-AF65-F5344CB8AC3E}">
        <p14:creationId xmlns:p14="http://schemas.microsoft.com/office/powerpoint/2010/main" val="950537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7" name="グラフ6">
            <a:extLst>
              <a:ext uri="{FF2B5EF4-FFF2-40B4-BE49-F238E27FC236}">
                <a16:creationId xmlns:a16="http://schemas.microsoft.com/office/drawing/2014/main" id="{828DA49D-7269-F4DA-2261-9FCF84867BAB}"/>
              </a:ext>
            </a:extLst>
          </p:cNvPr>
          <p:cNvGraphicFramePr>
            <a:graphicFrameLocks/>
          </p:cNvGraphicFramePr>
          <p:nvPr/>
        </p:nvGraphicFramePr>
        <p:xfrm>
          <a:off x="106343" y="2979011"/>
          <a:ext cx="6213600" cy="4629600"/>
        </p:xfrm>
        <a:graphic>
          <a:graphicData uri="http://schemas.openxmlformats.org/drawingml/2006/chart">
            <c:chart xmlns:c="http://schemas.openxmlformats.org/drawingml/2006/chart" xmlns:r="http://schemas.openxmlformats.org/officeDocument/2006/relationships" r:id="rId3"/>
          </a:graphicData>
        </a:graphic>
      </p:graphicFrame>
      <p:sp>
        <p:nvSpPr>
          <p:cNvPr id="24" name="スライド番号プレースホルダー 5">
            <a:extLst>
              <a:ext uri="{FF2B5EF4-FFF2-40B4-BE49-F238E27FC236}">
                <a16:creationId xmlns:a16="http://schemas.microsoft.com/office/drawing/2014/main" id="{6B2EAF6A-DA70-47C6-86F5-1418B9CF4DDF}"/>
              </a:ext>
            </a:extLst>
          </p:cNvPr>
          <p:cNvSpPr>
            <a:spLocks noGrp="1"/>
          </p:cNvSpPr>
          <p:nvPr>
            <p:ph type="sldNum" sz="quarter" idx="12"/>
          </p:nvPr>
        </p:nvSpPr>
        <p:spPr>
          <a:xfrm>
            <a:off x="7650552" y="6432293"/>
            <a:ext cx="2228850" cy="365125"/>
          </a:xfrm>
        </p:spPr>
        <p:txBody>
          <a:bodyPr/>
          <a:lstStyle/>
          <a:p>
            <a:fld id="{330EA680-D336-4FF7-8B7A-9848BB0A1C32}" type="slidenum">
              <a:rPr lang="en-US" smtClean="0"/>
              <a:t>12</a:t>
            </a:fld>
            <a:endParaRPr lang="en-US" dirty="0"/>
          </a:p>
        </p:txBody>
      </p: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kumimoji="1" lang="ja-JP" altLang="en-US" sz="2400" b="1" dirty="0">
                <a:latin typeface="Meiryo UI"/>
                <a:ea typeface="Meiryo UI"/>
              </a:rPr>
              <a:t>ランニングコスト削減額と削減率による分析（まとめ）</a:t>
            </a: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72000" y="576000"/>
            <a:ext cx="9720000" cy="2062071"/>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32172" indent="-232172">
              <a:buFont typeface="Meiryo UI" panose="020B0604030504040204" pitchFamily="50" charset="-128"/>
              <a:buChar char="○"/>
              <a:defRPr/>
            </a:pPr>
            <a:r>
              <a:rPr lang="ja-JP" altLang="en-US" sz="1600" b="1" u="sng" kern="0" dirty="0">
                <a:solidFill>
                  <a:prstClr val="black"/>
                </a:solidFill>
                <a:latin typeface="Meiryo UI" panose="020B0604030504040204" pitchFamily="50" charset="-128"/>
                <a:ea typeface="Meiryo UI" panose="020B0604030504040204" pitchFamily="50" charset="-128"/>
              </a:rPr>
              <a:t>データセンタ（単独）の場合、</a:t>
            </a:r>
            <a:r>
              <a:rPr lang="ja-JP" altLang="en-US" sz="1600" kern="0" dirty="0">
                <a:solidFill>
                  <a:prstClr val="black"/>
                </a:solidFill>
                <a:latin typeface="Meiryo UI" panose="020B0604030504040204" pitchFamily="50" charset="-128"/>
                <a:ea typeface="Meiryo UI" panose="020B0604030504040204" pitchFamily="50" charset="-128"/>
              </a:rPr>
              <a:t>ガバメントクラウドへリフトすることによる</a:t>
            </a:r>
            <a:r>
              <a:rPr lang="ja-JP" altLang="en-US" sz="1600" b="1" u="sng" kern="0" dirty="0">
                <a:solidFill>
                  <a:prstClr val="black"/>
                </a:solidFill>
                <a:latin typeface="Meiryo UI" panose="020B0604030504040204" pitchFamily="50" charset="-128"/>
                <a:ea typeface="Meiryo UI" panose="020B0604030504040204" pitchFamily="50" charset="-128"/>
              </a:rPr>
              <a:t>費用削減効果が高い。</a:t>
            </a:r>
            <a:endParaRPr lang="en-US" altLang="ja-JP" sz="1600" b="1" u="sng" kern="0" dirty="0">
              <a:solidFill>
                <a:prstClr val="black"/>
              </a:solidFill>
              <a:latin typeface="Meiryo UI" panose="020B0604030504040204" pitchFamily="50" charset="-128"/>
              <a:ea typeface="Meiryo UI" panose="020B0604030504040204" pitchFamily="50" charset="-128"/>
            </a:endParaRPr>
          </a:p>
          <a:p>
            <a:pPr marL="232172" indent="-232172">
              <a:buFont typeface="Meiryo UI" panose="020B0604030504040204" pitchFamily="50" charset="-128"/>
              <a:buChar char="○"/>
              <a:defRPr/>
            </a:pPr>
            <a:r>
              <a:rPr lang="ja-JP" altLang="en-US" sz="1600" kern="0" dirty="0">
                <a:solidFill>
                  <a:prstClr val="black"/>
                </a:solidFill>
                <a:latin typeface="Meiryo UI" panose="020B0604030504040204" pitchFamily="50" charset="-128"/>
                <a:ea typeface="Meiryo UI" panose="020B0604030504040204" pitchFamily="50" charset="-128"/>
              </a:rPr>
              <a:t>一方で自治体クラウドの場合は費用削減効果が低い結果となった。理由としては、①</a:t>
            </a:r>
            <a:r>
              <a:rPr lang="ja-JP" altLang="en-US" sz="1600" b="1" u="sng" kern="0" dirty="0">
                <a:solidFill>
                  <a:prstClr val="black"/>
                </a:solidFill>
                <a:latin typeface="Meiryo UI" panose="020B0604030504040204" pitchFamily="50" charset="-128"/>
                <a:ea typeface="Meiryo UI" panose="020B0604030504040204" pitchFamily="50" charset="-128"/>
              </a:rPr>
              <a:t>複数団体で共同利用していた環境から</a:t>
            </a:r>
            <a:r>
              <a:rPr lang="en-US" altLang="ja-JP" sz="1600" b="1" u="sng" kern="0" dirty="0">
                <a:solidFill>
                  <a:prstClr val="black"/>
                </a:solidFill>
                <a:latin typeface="Meiryo UI" panose="020B0604030504040204" pitchFamily="50" charset="-128"/>
                <a:ea typeface="Meiryo UI" panose="020B0604030504040204" pitchFamily="50" charset="-128"/>
              </a:rPr>
              <a:t>1</a:t>
            </a:r>
            <a:r>
              <a:rPr lang="ja-JP" altLang="en-US" sz="1600" b="1" u="sng" kern="0" dirty="0">
                <a:solidFill>
                  <a:prstClr val="black"/>
                </a:solidFill>
                <a:latin typeface="Meiryo UI" panose="020B0604030504040204" pitchFamily="50" charset="-128"/>
                <a:ea typeface="Meiryo UI" panose="020B0604030504040204" pitchFamily="50" charset="-128"/>
              </a:rPr>
              <a:t>団体又は</a:t>
            </a:r>
            <a:r>
              <a:rPr lang="en-US" altLang="ja-JP" sz="1600" b="1" u="sng" kern="0" dirty="0">
                <a:solidFill>
                  <a:prstClr val="black"/>
                </a:solidFill>
                <a:latin typeface="Meiryo UI" panose="020B0604030504040204" pitchFamily="50" charset="-128"/>
                <a:ea typeface="Meiryo UI" panose="020B0604030504040204" pitchFamily="50" charset="-128"/>
              </a:rPr>
              <a:t>2</a:t>
            </a:r>
            <a:r>
              <a:rPr lang="ja-JP" altLang="en-US" sz="1600" b="1" u="sng" kern="0" dirty="0">
                <a:solidFill>
                  <a:prstClr val="black"/>
                </a:solidFill>
                <a:latin typeface="Meiryo UI" panose="020B0604030504040204" pitchFamily="50" charset="-128"/>
                <a:ea typeface="Meiryo UI" panose="020B0604030504040204" pitchFamily="50" charset="-128"/>
              </a:rPr>
              <a:t>団体のみがガバメントクラウドへリフトしたことで費用按分効果が発揮されていない状況となったこと</a:t>
            </a:r>
            <a:r>
              <a:rPr lang="ja-JP" altLang="en-US" sz="1600" kern="0" dirty="0">
                <a:solidFill>
                  <a:prstClr val="black"/>
                </a:solidFill>
                <a:latin typeface="Meiryo UI" panose="020B0604030504040204" pitchFamily="50" charset="-128"/>
                <a:ea typeface="Meiryo UI" panose="020B0604030504040204" pitchFamily="50" charset="-128"/>
              </a:rPr>
              <a:t>。②庁舎、ベンダー拠点又は既存データセンターとガバメントクラウドを接続するための</a:t>
            </a:r>
            <a:r>
              <a:rPr lang="ja-JP" altLang="en-US" sz="1600" b="1" u="sng" kern="0" dirty="0">
                <a:solidFill>
                  <a:prstClr val="black"/>
                </a:solidFill>
                <a:latin typeface="Meiryo UI" panose="020B0604030504040204" pitchFamily="50" charset="-128"/>
                <a:ea typeface="Meiryo UI" panose="020B0604030504040204" pitchFamily="50" charset="-128"/>
              </a:rPr>
              <a:t>新規回線が必要となり、費用負担増となっていること</a:t>
            </a:r>
            <a:r>
              <a:rPr lang="ja-JP" altLang="en-US" sz="1600" kern="0" dirty="0">
                <a:solidFill>
                  <a:prstClr val="black"/>
                </a:solidFill>
                <a:latin typeface="Meiryo UI" panose="020B0604030504040204" pitchFamily="50" charset="-128"/>
                <a:ea typeface="Meiryo UI" panose="020B0604030504040204" pitchFamily="50" charset="-128"/>
              </a:rPr>
              <a:t>の２点が挙げられる。</a:t>
            </a:r>
            <a:endParaRPr lang="en-US" altLang="ja-JP" sz="1600" kern="0" dirty="0">
              <a:solidFill>
                <a:prstClr val="black"/>
              </a:solidFill>
              <a:latin typeface="Meiryo UI" panose="020B0604030504040204" pitchFamily="50" charset="-128"/>
              <a:ea typeface="Meiryo UI" panose="020B0604030504040204" pitchFamily="50" charset="-128"/>
            </a:endParaRPr>
          </a:p>
          <a:p>
            <a:pPr marL="232172" indent="-232172">
              <a:buFont typeface="Meiryo UI" panose="020B0604030504040204" pitchFamily="50" charset="-128"/>
              <a:buChar char="○"/>
              <a:defRPr/>
            </a:pPr>
            <a:r>
              <a:rPr lang="ja-JP" altLang="en-US" sz="1600" kern="0" dirty="0">
                <a:solidFill>
                  <a:prstClr val="black"/>
                </a:solidFill>
                <a:latin typeface="Meiryo UI" panose="020B0604030504040204" pitchFamily="50" charset="-128"/>
                <a:ea typeface="Meiryo UI" panose="020B0604030504040204" pitchFamily="50" charset="-128"/>
              </a:rPr>
              <a:t>これらの団体は、①</a:t>
            </a:r>
            <a:r>
              <a:rPr lang="ja-JP" altLang="en-US" sz="1600" b="1" u="sng" kern="0" dirty="0">
                <a:solidFill>
                  <a:prstClr val="black"/>
                </a:solidFill>
                <a:latin typeface="Meiryo UI" panose="020B0604030504040204" pitchFamily="50" charset="-128"/>
                <a:ea typeface="Meiryo UI" panose="020B0604030504040204" pitchFamily="50" charset="-128"/>
              </a:rPr>
              <a:t>多くの団体と共同でガバメントクラウドへリフトすることで費用按分効果を発揮できること</a:t>
            </a:r>
            <a:r>
              <a:rPr lang="ja-JP" altLang="en-US" sz="1600" kern="0" dirty="0">
                <a:solidFill>
                  <a:prstClr val="black"/>
                </a:solidFill>
                <a:latin typeface="Meiryo UI" panose="020B0604030504040204" pitchFamily="50" charset="-128"/>
                <a:ea typeface="Meiryo UI" panose="020B0604030504040204" pitchFamily="50" charset="-128"/>
              </a:rPr>
              <a:t>。②</a:t>
            </a:r>
            <a:r>
              <a:rPr lang="ja-JP" altLang="en-US" sz="1600" b="1" u="sng" kern="0" dirty="0">
                <a:solidFill>
                  <a:prstClr val="black"/>
                </a:solidFill>
                <a:latin typeface="Meiryo UI" panose="020B0604030504040204" pitchFamily="50" charset="-128"/>
                <a:ea typeface="Meiryo UI" panose="020B0604030504040204" pitchFamily="50" charset="-128"/>
              </a:rPr>
              <a:t>より多くの業務システムをガバメントクラウドに移行することでシステムが稼働するサイトの集約に繋がり、通信回線数の削減ができること、次期</a:t>
            </a:r>
            <a:r>
              <a:rPr lang="en-US" altLang="ja-JP" sz="1600" b="1" u="sng" kern="0" dirty="0">
                <a:solidFill>
                  <a:prstClr val="black"/>
                </a:solidFill>
                <a:latin typeface="Meiryo UI" panose="020B0604030504040204" pitchFamily="50" charset="-128"/>
                <a:ea typeface="Meiryo UI" panose="020B0604030504040204" pitchFamily="50" charset="-128"/>
              </a:rPr>
              <a:t>LGWAN</a:t>
            </a:r>
            <a:r>
              <a:rPr lang="ja-JP" altLang="en-US" sz="1600" b="1" u="sng" kern="0" dirty="0">
                <a:solidFill>
                  <a:prstClr val="black"/>
                </a:solidFill>
                <a:latin typeface="Meiryo UI" panose="020B0604030504040204" pitchFamily="50" charset="-128"/>
                <a:ea typeface="Meiryo UI" panose="020B0604030504040204" pitchFamily="50" charset="-128"/>
              </a:rPr>
              <a:t>の活用も考慮すること</a:t>
            </a:r>
            <a:r>
              <a:rPr lang="ja-JP" altLang="en-US" sz="1600" kern="0" dirty="0">
                <a:solidFill>
                  <a:prstClr val="black"/>
                </a:solidFill>
                <a:latin typeface="Meiryo UI" panose="020B0604030504040204" pitchFamily="50" charset="-128"/>
                <a:ea typeface="Meiryo UI" panose="020B0604030504040204" pitchFamily="50" charset="-128"/>
              </a:rPr>
              <a:t>で費用削減効果を高められると考えられる。</a:t>
            </a:r>
            <a:endParaRPr lang="en-US" altLang="ja-JP" sz="1600" kern="0" dirty="0">
              <a:solidFill>
                <a:prstClr val="black"/>
              </a:solidFill>
              <a:latin typeface="Meiryo UI" panose="020B0604030504040204" pitchFamily="50" charset="-128"/>
              <a:ea typeface="Meiryo UI" panose="020B0604030504040204" pitchFamily="50" charset="-128"/>
            </a:endParaRPr>
          </a:p>
        </p:txBody>
      </p:sp>
      <p:sp>
        <p:nvSpPr>
          <p:cNvPr id="190" name="楕円 189">
            <a:extLst>
              <a:ext uri="{FF2B5EF4-FFF2-40B4-BE49-F238E27FC236}">
                <a16:creationId xmlns:a16="http://schemas.microsoft.com/office/drawing/2014/main" id="{388B6DB5-F926-EC78-EEFA-4670055E3A17}"/>
              </a:ext>
            </a:extLst>
          </p:cNvPr>
          <p:cNvSpPr/>
          <p:nvPr/>
        </p:nvSpPr>
        <p:spPr>
          <a:xfrm>
            <a:off x="270787" y="3224043"/>
            <a:ext cx="194895" cy="843153"/>
          </a:xfrm>
          <a:prstGeom prst="ellipse">
            <a:avLst/>
          </a:prstGeom>
          <a:solidFill>
            <a:sysClr val="window" lastClr="FFFFFF">
              <a:lumMod val="95000"/>
            </a:sysClr>
          </a:solidFill>
          <a:ln w="12700" cap="flat" cmpd="sng" algn="ctr">
            <a:noFill/>
            <a:prstDash val="solid"/>
            <a:miter lim="800000"/>
          </a:ln>
          <a:effectLst/>
        </p:spPr>
        <p:txBody>
          <a:bodyPr vert="eaVert"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38" b="0" i="0" u="none" strike="noStrike" kern="0" cap="none" spc="0" normalizeH="0" baseline="0" noProof="0">
                <a:ln>
                  <a:noFill/>
                </a:ln>
                <a:solidFill>
                  <a:srgbClr val="0C233C">
                    <a:lumMod val="60000"/>
                    <a:lumOff val="40000"/>
                  </a:srgbClr>
                </a:solidFill>
                <a:effectLst/>
                <a:uLnTx/>
                <a:uFillTx/>
                <a:latin typeface="Meiryo UI" panose="020B0604030504040204" pitchFamily="50" charset="-128"/>
                <a:ea typeface="Meiryo UI" panose="020B0604030504040204" pitchFamily="50" charset="-128"/>
              </a:rPr>
              <a:t>増えている</a:t>
            </a:r>
          </a:p>
        </p:txBody>
      </p:sp>
      <p:sp>
        <p:nvSpPr>
          <p:cNvPr id="191" name="楕円 190">
            <a:extLst>
              <a:ext uri="{FF2B5EF4-FFF2-40B4-BE49-F238E27FC236}">
                <a16:creationId xmlns:a16="http://schemas.microsoft.com/office/drawing/2014/main" id="{53E11C36-7877-5766-051B-62A6B7AD6D7D}"/>
              </a:ext>
            </a:extLst>
          </p:cNvPr>
          <p:cNvSpPr/>
          <p:nvPr/>
        </p:nvSpPr>
        <p:spPr>
          <a:xfrm>
            <a:off x="270787" y="5223139"/>
            <a:ext cx="194895" cy="843153"/>
          </a:xfrm>
          <a:prstGeom prst="ellipse">
            <a:avLst/>
          </a:prstGeom>
          <a:solidFill>
            <a:sysClr val="window" lastClr="FFFFFF">
              <a:lumMod val="95000"/>
            </a:sysClr>
          </a:solidFill>
          <a:ln w="12700" cap="flat" cmpd="sng" algn="ctr">
            <a:noFill/>
            <a:prstDash val="solid"/>
            <a:miter lim="800000"/>
          </a:ln>
          <a:effectLst/>
        </p:spPr>
        <p:txBody>
          <a:bodyPr vert="eaVert"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38" b="0" i="0" u="none" strike="noStrike" kern="0" cap="none" spc="0" normalizeH="0" baseline="0" noProof="0">
                <a:ln>
                  <a:noFill/>
                </a:ln>
                <a:solidFill>
                  <a:srgbClr val="0C233C">
                    <a:lumMod val="60000"/>
                    <a:lumOff val="40000"/>
                  </a:srgbClr>
                </a:solidFill>
                <a:effectLst/>
                <a:uLnTx/>
                <a:uFillTx/>
                <a:latin typeface="Meiryo UI" panose="020B0604030504040204" pitchFamily="50" charset="-128"/>
                <a:ea typeface="Meiryo UI" panose="020B0604030504040204" pitchFamily="50" charset="-128"/>
              </a:rPr>
              <a:t>減っている</a:t>
            </a:r>
          </a:p>
        </p:txBody>
      </p:sp>
      <p:sp>
        <p:nvSpPr>
          <p:cNvPr id="192" name="楕円 191">
            <a:extLst>
              <a:ext uri="{FF2B5EF4-FFF2-40B4-BE49-F238E27FC236}">
                <a16:creationId xmlns:a16="http://schemas.microsoft.com/office/drawing/2014/main" id="{48636754-68C7-FF36-3656-3137DBBF6930}"/>
              </a:ext>
            </a:extLst>
          </p:cNvPr>
          <p:cNvSpPr/>
          <p:nvPr/>
        </p:nvSpPr>
        <p:spPr>
          <a:xfrm>
            <a:off x="6318845" y="3205976"/>
            <a:ext cx="194895" cy="843153"/>
          </a:xfrm>
          <a:prstGeom prst="ellipse">
            <a:avLst/>
          </a:prstGeom>
          <a:solidFill>
            <a:sysClr val="window" lastClr="FFFFFF">
              <a:lumMod val="95000"/>
            </a:sysClr>
          </a:solidFill>
          <a:ln w="12700" cap="flat" cmpd="sng" algn="ctr">
            <a:noFill/>
            <a:prstDash val="solid"/>
            <a:miter lim="800000"/>
          </a:ln>
          <a:effectLst/>
        </p:spPr>
        <p:txBody>
          <a:bodyPr vert="eaVert"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38" b="0" i="0" u="none" strike="noStrike" kern="0" cap="none" spc="0" normalizeH="0" baseline="0" noProof="0">
                <a:ln>
                  <a:noFill/>
                </a:ln>
                <a:solidFill>
                  <a:srgbClr val="0C233C">
                    <a:lumMod val="60000"/>
                    <a:lumOff val="40000"/>
                  </a:srgbClr>
                </a:solidFill>
                <a:effectLst/>
                <a:uLnTx/>
                <a:uFillTx/>
                <a:latin typeface="Meiryo UI" panose="020B0604030504040204" pitchFamily="50" charset="-128"/>
                <a:ea typeface="Meiryo UI" panose="020B0604030504040204" pitchFamily="50" charset="-128"/>
              </a:rPr>
              <a:t>増えている</a:t>
            </a:r>
          </a:p>
        </p:txBody>
      </p:sp>
      <p:sp>
        <p:nvSpPr>
          <p:cNvPr id="193" name="楕円 192">
            <a:extLst>
              <a:ext uri="{FF2B5EF4-FFF2-40B4-BE49-F238E27FC236}">
                <a16:creationId xmlns:a16="http://schemas.microsoft.com/office/drawing/2014/main" id="{6CD6F1B3-C953-68AD-3107-368C13AE45FA}"/>
              </a:ext>
            </a:extLst>
          </p:cNvPr>
          <p:cNvSpPr/>
          <p:nvPr/>
        </p:nvSpPr>
        <p:spPr>
          <a:xfrm>
            <a:off x="6318845" y="5205072"/>
            <a:ext cx="194895" cy="843153"/>
          </a:xfrm>
          <a:prstGeom prst="ellipse">
            <a:avLst/>
          </a:prstGeom>
          <a:solidFill>
            <a:sysClr val="window" lastClr="FFFFFF">
              <a:lumMod val="95000"/>
            </a:sysClr>
          </a:solidFill>
          <a:ln w="12700" cap="flat" cmpd="sng" algn="ctr">
            <a:noFill/>
            <a:prstDash val="solid"/>
            <a:miter lim="800000"/>
          </a:ln>
          <a:effectLst/>
        </p:spPr>
        <p:txBody>
          <a:bodyPr vert="eaVert"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38" b="0" i="0" u="none" strike="noStrike" kern="0" cap="none" spc="0" normalizeH="0" baseline="0" noProof="0">
                <a:ln>
                  <a:noFill/>
                </a:ln>
                <a:solidFill>
                  <a:srgbClr val="0C233C">
                    <a:lumMod val="60000"/>
                    <a:lumOff val="40000"/>
                  </a:srgbClr>
                </a:solidFill>
                <a:effectLst/>
                <a:uLnTx/>
                <a:uFillTx/>
                <a:latin typeface="Meiryo UI" panose="020B0604030504040204" pitchFamily="50" charset="-128"/>
                <a:ea typeface="Meiryo UI" panose="020B0604030504040204" pitchFamily="50" charset="-128"/>
              </a:rPr>
              <a:t>減っている</a:t>
            </a:r>
          </a:p>
        </p:txBody>
      </p:sp>
      <p:sp>
        <p:nvSpPr>
          <p:cNvPr id="194" name="正方形/長方形 193">
            <a:extLst>
              <a:ext uri="{FF2B5EF4-FFF2-40B4-BE49-F238E27FC236}">
                <a16:creationId xmlns:a16="http://schemas.microsoft.com/office/drawing/2014/main" id="{3472744C-79FD-9F43-D13E-F113136786F1}"/>
              </a:ext>
            </a:extLst>
          </p:cNvPr>
          <p:cNvSpPr/>
          <p:nvPr/>
        </p:nvSpPr>
        <p:spPr>
          <a:xfrm>
            <a:off x="233893" y="4316377"/>
            <a:ext cx="268682" cy="657582"/>
          </a:xfrm>
          <a:prstGeom prst="rect">
            <a:avLst/>
          </a:prstGeom>
          <a:noFill/>
          <a:ln w="12700" cap="flat" cmpd="sng" algn="ctr">
            <a:noFill/>
            <a:prstDash val="solid"/>
            <a:miter lim="800000"/>
          </a:ln>
          <a:effectLst/>
        </p:spPr>
        <p:txBody>
          <a:bodyPr vert="eaVert"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108" b="1" i="0" u="none" strike="noStrike" kern="0" cap="none" spc="0" normalizeH="0" baseline="0" noProof="0" dirty="0">
                <a:ln>
                  <a:noFill/>
                </a:ln>
                <a:solidFill>
                  <a:srgbClr val="00338D"/>
                </a:solidFill>
                <a:effectLst/>
                <a:uLnTx/>
                <a:uFillTx/>
                <a:latin typeface="Meiryo UI" panose="020B0604030504040204" pitchFamily="50" charset="-128"/>
                <a:ea typeface="Meiryo UI" panose="020B0604030504040204" pitchFamily="50" charset="-128"/>
              </a:rPr>
              <a:t>削減額</a:t>
            </a:r>
          </a:p>
        </p:txBody>
      </p:sp>
      <p:sp>
        <p:nvSpPr>
          <p:cNvPr id="195" name="正方形/長方形 194">
            <a:extLst>
              <a:ext uri="{FF2B5EF4-FFF2-40B4-BE49-F238E27FC236}">
                <a16:creationId xmlns:a16="http://schemas.microsoft.com/office/drawing/2014/main" id="{1CF9B1B7-7752-8A12-AA63-160C1A3CD9CE}"/>
              </a:ext>
            </a:extLst>
          </p:cNvPr>
          <p:cNvSpPr/>
          <p:nvPr/>
        </p:nvSpPr>
        <p:spPr>
          <a:xfrm>
            <a:off x="6281951" y="4298310"/>
            <a:ext cx="268682" cy="657582"/>
          </a:xfrm>
          <a:prstGeom prst="rect">
            <a:avLst/>
          </a:prstGeom>
          <a:noFill/>
          <a:ln w="12700" cap="flat" cmpd="sng" algn="ctr">
            <a:noFill/>
            <a:prstDash val="solid"/>
            <a:miter lim="800000"/>
          </a:ln>
          <a:effectLst/>
        </p:spPr>
        <p:txBody>
          <a:bodyPr vert="eaVert"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108" b="1" i="0" u="none" strike="noStrike" kern="0" cap="none" spc="0" normalizeH="0" baseline="0" noProof="0" dirty="0">
                <a:ln>
                  <a:noFill/>
                </a:ln>
                <a:solidFill>
                  <a:srgbClr val="00338D"/>
                </a:solidFill>
                <a:effectLst/>
                <a:uLnTx/>
                <a:uFillTx/>
                <a:latin typeface="Meiryo UI" panose="020B0604030504040204" pitchFamily="50" charset="-128"/>
                <a:ea typeface="Meiryo UI" panose="020B0604030504040204" pitchFamily="50" charset="-128"/>
              </a:rPr>
              <a:t>削減率</a:t>
            </a:r>
          </a:p>
        </p:txBody>
      </p:sp>
      <p:sp>
        <p:nvSpPr>
          <p:cNvPr id="196" name="正方形/長方形 195">
            <a:extLst>
              <a:ext uri="{FF2B5EF4-FFF2-40B4-BE49-F238E27FC236}">
                <a16:creationId xmlns:a16="http://schemas.microsoft.com/office/drawing/2014/main" id="{F083BF03-E662-4ACD-70E4-DD1A327EA04A}"/>
              </a:ext>
            </a:extLst>
          </p:cNvPr>
          <p:cNvSpPr>
            <a:spLocks/>
          </p:cNvSpPr>
          <p:nvPr/>
        </p:nvSpPr>
        <p:spPr>
          <a:xfrm>
            <a:off x="1510896" y="4048866"/>
            <a:ext cx="194895" cy="598154"/>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vert="eaVert" lIns="49846" tIns="49846" rIns="49846" bIns="49846"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神戸市＊</a:t>
            </a:r>
          </a:p>
        </p:txBody>
      </p:sp>
      <p:sp>
        <p:nvSpPr>
          <p:cNvPr id="197" name="正方形/長方形 196">
            <a:extLst>
              <a:ext uri="{FF2B5EF4-FFF2-40B4-BE49-F238E27FC236}">
                <a16:creationId xmlns:a16="http://schemas.microsoft.com/office/drawing/2014/main" id="{448C2B74-C2D3-1DE8-B8B6-E1012B73BFA5}"/>
              </a:ext>
            </a:extLst>
          </p:cNvPr>
          <p:cNvSpPr/>
          <p:nvPr/>
        </p:nvSpPr>
        <p:spPr>
          <a:xfrm>
            <a:off x="1249540" y="4048866"/>
            <a:ext cx="194895" cy="598154"/>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vert="eaVert" lIns="49846" tIns="49846" rIns="49846" bIns="49846"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神戸市</a:t>
            </a:r>
          </a:p>
        </p:txBody>
      </p:sp>
      <p:sp>
        <p:nvSpPr>
          <p:cNvPr id="198" name="正方形/長方形 197">
            <a:extLst>
              <a:ext uri="{FF2B5EF4-FFF2-40B4-BE49-F238E27FC236}">
                <a16:creationId xmlns:a16="http://schemas.microsoft.com/office/drawing/2014/main" id="{1C41C306-0B10-9418-6C22-1029AD01290A}"/>
              </a:ext>
            </a:extLst>
          </p:cNvPr>
          <p:cNvSpPr>
            <a:spLocks/>
          </p:cNvSpPr>
          <p:nvPr/>
        </p:nvSpPr>
        <p:spPr>
          <a:xfrm>
            <a:off x="1772253" y="4048866"/>
            <a:ext cx="194895" cy="598154"/>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vert="eaVert" lIns="49846" tIns="49846" rIns="49846" bIns="49846"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盛岡市</a:t>
            </a:r>
          </a:p>
        </p:txBody>
      </p:sp>
      <p:sp>
        <p:nvSpPr>
          <p:cNvPr id="199" name="正方形/長方形 198">
            <a:extLst>
              <a:ext uri="{FF2B5EF4-FFF2-40B4-BE49-F238E27FC236}">
                <a16:creationId xmlns:a16="http://schemas.microsoft.com/office/drawing/2014/main" id="{1EAD4994-BE82-E62F-F317-5D3B8538E5A1}"/>
              </a:ext>
            </a:extLst>
          </p:cNvPr>
          <p:cNvSpPr>
            <a:spLocks/>
          </p:cNvSpPr>
          <p:nvPr/>
        </p:nvSpPr>
        <p:spPr>
          <a:xfrm>
            <a:off x="2033609" y="4048866"/>
            <a:ext cx="194895" cy="598154"/>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vert="eaVert" lIns="49846" tIns="49846" rIns="49846" bIns="49846"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盛岡市＊</a:t>
            </a:r>
          </a:p>
        </p:txBody>
      </p:sp>
      <p:sp>
        <p:nvSpPr>
          <p:cNvPr id="200" name="正方形/長方形 199">
            <a:extLst>
              <a:ext uri="{FF2B5EF4-FFF2-40B4-BE49-F238E27FC236}">
                <a16:creationId xmlns:a16="http://schemas.microsoft.com/office/drawing/2014/main" id="{CB4764FC-0C1E-A03E-3A4C-E5DC9B39354F}"/>
              </a:ext>
            </a:extLst>
          </p:cNvPr>
          <p:cNvSpPr>
            <a:spLocks/>
          </p:cNvSpPr>
          <p:nvPr/>
        </p:nvSpPr>
        <p:spPr>
          <a:xfrm>
            <a:off x="2294965" y="4048866"/>
            <a:ext cx="194895" cy="598154"/>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vert="eaVert" lIns="49846" tIns="49846" rIns="49846" bIns="49846"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佐倉市</a:t>
            </a:r>
          </a:p>
        </p:txBody>
      </p:sp>
      <p:sp>
        <p:nvSpPr>
          <p:cNvPr id="201" name="正方形/長方形 200">
            <a:extLst>
              <a:ext uri="{FF2B5EF4-FFF2-40B4-BE49-F238E27FC236}">
                <a16:creationId xmlns:a16="http://schemas.microsoft.com/office/drawing/2014/main" id="{2EBEA33B-BFDA-9C28-669A-D06FE76F7975}"/>
              </a:ext>
            </a:extLst>
          </p:cNvPr>
          <p:cNvSpPr>
            <a:spLocks/>
          </p:cNvSpPr>
          <p:nvPr/>
        </p:nvSpPr>
        <p:spPr>
          <a:xfrm>
            <a:off x="2556321" y="4048866"/>
            <a:ext cx="194895" cy="598154"/>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vert="eaVert" lIns="49846" tIns="49846" rIns="49846" bIns="49846"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佐倉市＊</a:t>
            </a:r>
          </a:p>
        </p:txBody>
      </p:sp>
      <p:sp>
        <p:nvSpPr>
          <p:cNvPr id="202" name="正方形/長方形 201">
            <a:extLst>
              <a:ext uri="{FF2B5EF4-FFF2-40B4-BE49-F238E27FC236}">
                <a16:creationId xmlns:a16="http://schemas.microsoft.com/office/drawing/2014/main" id="{72C97006-F4E9-5010-DB9C-3DB36D3C8288}"/>
              </a:ext>
            </a:extLst>
          </p:cNvPr>
          <p:cNvSpPr>
            <a:spLocks/>
          </p:cNvSpPr>
          <p:nvPr/>
        </p:nvSpPr>
        <p:spPr>
          <a:xfrm>
            <a:off x="3300457" y="3648738"/>
            <a:ext cx="194895" cy="598154"/>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vert="eaVert" lIns="49846" tIns="49846" rIns="49846" bIns="49846"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宇和島市＊</a:t>
            </a:r>
          </a:p>
        </p:txBody>
      </p:sp>
      <p:sp>
        <p:nvSpPr>
          <p:cNvPr id="203" name="正方形/長方形 202">
            <a:extLst>
              <a:ext uri="{FF2B5EF4-FFF2-40B4-BE49-F238E27FC236}">
                <a16:creationId xmlns:a16="http://schemas.microsoft.com/office/drawing/2014/main" id="{52232632-6EA8-C826-18CE-1D9363F2A090}"/>
              </a:ext>
            </a:extLst>
          </p:cNvPr>
          <p:cNvSpPr/>
          <p:nvPr/>
        </p:nvSpPr>
        <p:spPr>
          <a:xfrm>
            <a:off x="3031278" y="3648738"/>
            <a:ext cx="194895" cy="598154"/>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vert="eaVert" lIns="49846" tIns="49846" rIns="49846" bIns="49846"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宇和島市</a:t>
            </a:r>
          </a:p>
        </p:txBody>
      </p:sp>
      <p:sp>
        <p:nvSpPr>
          <p:cNvPr id="204" name="正方形/長方形 203">
            <a:extLst>
              <a:ext uri="{FF2B5EF4-FFF2-40B4-BE49-F238E27FC236}">
                <a16:creationId xmlns:a16="http://schemas.microsoft.com/office/drawing/2014/main" id="{0AB60A85-AC99-0B0B-543B-E3D1AEEDEA5A}"/>
              </a:ext>
            </a:extLst>
          </p:cNvPr>
          <p:cNvSpPr>
            <a:spLocks/>
          </p:cNvSpPr>
          <p:nvPr/>
        </p:nvSpPr>
        <p:spPr>
          <a:xfrm>
            <a:off x="3567283" y="3648738"/>
            <a:ext cx="194895" cy="598154"/>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vert="eaVert" lIns="49846" tIns="49846" rIns="49846" bIns="49846"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須坂市</a:t>
            </a:r>
          </a:p>
        </p:txBody>
      </p:sp>
      <p:sp>
        <p:nvSpPr>
          <p:cNvPr id="205" name="正方形/長方形 204">
            <a:extLst>
              <a:ext uri="{FF2B5EF4-FFF2-40B4-BE49-F238E27FC236}">
                <a16:creationId xmlns:a16="http://schemas.microsoft.com/office/drawing/2014/main" id="{9FD9BFA1-F307-224A-1A08-3880D9C60E3B}"/>
              </a:ext>
            </a:extLst>
          </p:cNvPr>
          <p:cNvSpPr>
            <a:spLocks/>
          </p:cNvSpPr>
          <p:nvPr/>
        </p:nvSpPr>
        <p:spPr>
          <a:xfrm>
            <a:off x="3835285" y="3648738"/>
            <a:ext cx="194895" cy="598154"/>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vert="eaVert" lIns="49846" tIns="49846" rIns="49846" bIns="49846"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須坂市＊</a:t>
            </a:r>
          </a:p>
        </p:txBody>
      </p:sp>
      <p:sp>
        <p:nvSpPr>
          <p:cNvPr id="206" name="正方形/長方形 205">
            <a:extLst>
              <a:ext uri="{FF2B5EF4-FFF2-40B4-BE49-F238E27FC236}">
                <a16:creationId xmlns:a16="http://schemas.microsoft.com/office/drawing/2014/main" id="{4C3264C5-BE16-A41D-5B89-D5A4A998AB96}"/>
              </a:ext>
            </a:extLst>
          </p:cNvPr>
          <p:cNvSpPr>
            <a:spLocks/>
          </p:cNvSpPr>
          <p:nvPr/>
        </p:nvSpPr>
        <p:spPr>
          <a:xfrm>
            <a:off x="4601491" y="2772060"/>
            <a:ext cx="194895" cy="69784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vert="eaVert" wrap="none" lIns="49846" tIns="49846" rIns="49846" bIns="49846"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せとうち</a:t>
            </a:r>
            <a:r>
              <a:rPr kumimoji="1" lang="en-US" altLang="ja-JP" sz="700" b="0"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3</a:t>
            </a:r>
            <a:r>
              <a:rPr kumimoji="1" lang="ja-JP" altLang="en-US" sz="700" b="0"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市＊</a:t>
            </a:r>
          </a:p>
        </p:txBody>
      </p:sp>
      <p:sp>
        <p:nvSpPr>
          <p:cNvPr id="207" name="正方形/長方形 206">
            <a:extLst>
              <a:ext uri="{FF2B5EF4-FFF2-40B4-BE49-F238E27FC236}">
                <a16:creationId xmlns:a16="http://schemas.microsoft.com/office/drawing/2014/main" id="{C848DE23-6638-3BC0-7487-948591FE4E80}"/>
              </a:ext>
            </a:extLst>
          </p:cNvPr>
          <p:cNvSpPr/>
          <p:nvPr/>
        </p:nvSpPr>
        <p:spPr>
          <a:xfrm>
            <a:off x="4343287" y="2769223"/>
            <a:ext cx="194895" cy="69784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vert="eaVert" lIns="49846" tIns="49846" rIns="49846" bIns="49846"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せとうち</a:t>
            </a:r>
            <a:r>
              <a:rPr kumimoji="1" lang="en-US" altLang="ja-JP" sz="700" b="0"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3</a:t>
            </a:r>
            <a:r>
              <a:rPr kumimoji="1" lang="ja-JP" altLang="en-US" sz="700" b="0"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市</a:t>
            </a:r>
          </a:p>
        </p:txBody>
      </p:sp>
      <p:sp>
        <p:nvSpPr>
          <p:cNvPr id="208" name="正方形/長方形 207">
            <a:extLst>
              <a:ext uri="{FF2B5EF4-FFF2-40B4-BE49-F238E27FC236}">
                <a16:creationId xmlns:a16="http://schemas.microsoft.com/office/drawing/2014/main" id="{7CF5B5A7-421E-8DAB-7CE8-A86EAEA4C9FA}"/>
              </a:ext>
            </a:extLst>
          </p:cNvPr>
          <p:cNvSpPr>
            <a:spLocks/>
          </p:cNvSpPr>
          <p:nvPr/>
        </p:nvSpPr>
        <p:spPr>
          <a:xfrm>
            <a:off x="4859695" y="2635851"/>
            <a:ext cx="194895" cy="764308"/>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vert="eaVert" lIns="49846" tIns="49846" rIns="49846" bIns="49846"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美里町・川島町</a:t>
            </a:r>
          </a:p>
        </p:txBody>
      </p:sp>
      <p:sp>
        <p:nvSpPr>
          <p:cNvPr id="209" name="正方形/長方形 208">
            <a:extLst>
              <a:ext uri="{FF2B5EF4-FFF2-40B4-BE49-F238E27FC236}">
                <a16:creationId xmlns:a16="http://schemas.microsoft.com/office/drawing/2014/main" id="{5EE8A240-1F6A-121B-7902-98FE3F0FB9CE}"/>
              </a:ext>
            </a:extLst>
          </p:cNvPr>
          <p:cNvSpPr>
            <a:spLocks/>
          </p:cNvSpPr>
          <p:nvPr/>
        </p:nvSpPr>
        <p:spPr>
          <a:xfrm>
            <a:off x="5117899" y="2635851"/>
            <a:ext cx="194895" cy="864000"/>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vert="eaVert" lIns="49846" tIns="49846" rIns="49846" bIns="49846"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dirty="0">
                <a:ln>
                  <a:noFill/>
                </a:ln>
                <a:solidFill>
                  <a:srgbClr val="00338D"/>
                </a:solidFill>
                <a:effectLst/>
                <a:uLnTx/>
                <a:uFillTx/>
                <a:latin typeface="Meiryo UI" panose="020B0604030504040204" pitchFamily="50" charset="-128"/>
                <a:ea typeface="Meiryo UI" panose="020B0604030504040204" pitchFamily="50" charset="-128"/>
              </a:rPr>
              <a:t>美里町・川島町＊</a:t>
            </a:r>
          </a:p>
        </p:txBody>
      </p:sp>
      <p:sp>
        <p:nvSpPr>
          <p:cNvPr id="210" name="正方形/長方形 209">
            <a:extLst>
              <a:ext uri="{FF2B5EF4-FFF2-40B4-BE49-F238E27FC236}">
                <a16:creationId xmlns:a16="http://schemas.microsoft.com/office/drawing/2014/main" id="{EB716F80-F6C1-AAFF-26E6-2B45BD68D95B}"/>
              </a:ext>
            </a:extLst>
          </p:cNvPr>
          <p:cNvSpPr>
            <a:spLocks/>
          </p:cNvSpPr>
          <p:nvPr/>
        </p:nvSpPr>
        <p:spPr>
          <a:xfrm>
            <a:off x="5376103" y="2635852"/>
            <a:ext cx="194895" cy="398769"/>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vert="eaVert" lIns="49846" tIns="49846" rIns="49846" bIns="49846"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dirty="0">
                <a:ln>
                  <a:noFill/>
                </a:ln>
                <a:solidFill>
                  <a:srgbClr val="00338D"/>
                </a:solidFill>
                <a:effectLst/>
                <a:uLnTx/>
                <a:uFillTx/>
                <a:latin typeface="Meiryo UI" panose="020B0604030504040204" pitchFamily="50" charset="-128"/>
                <a:ea typeface="Meiryo UI" panose="020B0604030504040204" pitchFamily="50" charset="-128"/>
              </a:rPr>
              <a:t>笠置町</a:t>
            </a:r>
          </a:p>
        </p:txBody>
      </p:sp>
      <p:sp>
        <p:nvSpPr>
          <p:cNvPr id="211" name="正方形/長方形 210">
            <a:extLst>
              <a:ext uri="{FF2B5EF4-FFF2-40B4-BE49-F238E27FC236}">
                <a16:creationId xmlns:a16="http://schemas.microsoft.com/office/drawing/2014/main" id="{86DE8DE8-2510-A296-9F32-42EF3B160C9B}"/>
              </a:ext>
            </a:extLst>
          </p:cNvPr>
          <p:cNvSpPr>
            <a:spLocks/>
          </p:cNvSpPr>
          <p:nvPr/>
        </p:nvSpPr>
        <p:spPr>
          <a:xfrm>
            <a:off x="5634309" y="2635851"/>
            <a:ext cx="194895" cy="498462"/>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vert="eaVert" lIns="49846" tIns="49846" rIns="49846" bIns="49846"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笠置町＊</a:t>
            </a:r>
          </a:p>
        </p:txBody>
      </p:sp>
      <p:sp>
        <p:nvSpPr>
          <p:cNvPr id="212" name="正方形/長方形 211">
            <a:extLst>
              <a:ext uri="{FF2B5EF4-FFF2-40B4-BE49-F238E27FC236}">
                <a16:creationId xmlns:a16="http://schemas.microsoft.com/office/drawing/2014/main" id="{3C38B514-26C7-6777-4D48-C1099CF555B3}"/>
              </a:ext>
            </a:extLst>
          </p:cNvPr>
          <p:cNvSpPr/>
          <p:nvPr/>
        </p:nvSpPr>
        <p:spPr>
          <a:xfrm>
            <a:off x="7514015" y="2861198"/>
            <a:ext cx="2228813" cy="763339"/>
          </a:xfrm>
          <a:prstGeom prst="rect">
            <a:avLst/>
          </a:prstGeom>
          <a:solidFill>
            <a:sysClr val="window" lastClr="FFFFFF"/>
          </a:solidFill>
          <a:ln w="28575" cap="flat" cmpd="sng" algn="ctr">
            <a:noFill/>
            <a:prstDash val="solid"/>
            <a:miter lim="800000"/>
          </a:ln>
          <a:effectLst/>
        </p:spPr>
        <p:txBody>
          <a:bodyPr lIns="49846" tIns="49846" rIns="49846" bIns="49846" rtlCol="0" anchor="t"/>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defRPr/>
            </a:pPr>
            <a:r>
              <a:rPr lang="ja-JP" altLang="en-US" sz="1000" b="1">
                <a:solidFill>
                  <a:srgbClr val="000000"/>
                </a:solidFill>
                <a:latin typeface="Meiryo UI"/>
                <a:ea typeface="Meiryo UI"/>
              </a:rPr>
              <a:t>削減額＝</a:t>
            </a:r>
            <a:r>
              <a:rPr lang="en-US" sz="1000" b="1" dirty="0">
                <a:solidFill>
                  <a:srgbClr val="000000"/>
                </a:solidFill>
                <a:latin typeface="Meiryo UI"/>
                <a:ea typeface="Meiryo UI"/>
              </a:rPr>
              <a:t>B-A</a:t>
            </a:r>
          </a:p>
          <a:p>
            <a:pPr>
              <a:defRPr/>
            </a:pPr>
            <a:r>
              <a:rPr lang="ja-JP" altLang="en-US" sz="1000" b="1">
                <a:solidFill>
                  <a:srgbClr val="000000"/>
                </a:solidFill>
                <a:latin typeface="Meiryo UI"/>
                <a:ea typeface="Meiryo UI"/>
              </a:rPr>
              <a:t>削減率＝</a:t>
            </a:r>
            <a:r>
              <a:rPr lang="en-US" sz="1000" b="1" dirty="0">
                <a:solidFill>
                  <a:srgbClr val="000000"/>
                </a:solidFill>
                <a:latin typeface="Meiryo UI"/>
                <a:ea typeface="Meiryo UI"/>
              </a:rPr>
              <a:t>(B-A)/A×100</a:t>
            </a:r>
            <a:endParaRPr lang="en-US" b="1" dirty="0"/>
          </a:p>
          <a:p>
            <a:pPr>
              <a:defRPr/>
            </a:pPr>
            <a:endParaRPr lang="en-US" sz="600" dirty="0">
              <a:solidFill>
                <a:srgbClr val="000000"/>
              </a:solidFill>
              <a:latin typeface="Meiryo UI"/>
              <a:ea typeface="Meiryo UI"/>
            </a:endParaRPr>
          </a:p>
          <a:p>
            <a:pPr marL="0" marR="0" lvl="0" indent="0" algn="l" defTabSz="914400">
              <a:lnSpc>
                <a:spcPct val="100000"/>
              </a:lnSpc>
              <a:spcBef>
                <a:spcPts val="0"/>
              </a:spcBef>
              <a:spcAft>
                <a:spcPts val="0"/>
              </a:spcAft>
              <a:buNone/>
              <a:tabLst/>
              <a:defRPr/>
            </a:pPr>
            <a:r>
              <a:rPr lang="en-US" altLang="ja-JP" sz="900" dirty="0">
                <a:solidFill>
                  <a:srgbClr val="000000"/>
                </a:solidFill>
                <a:latin typeface="Meiryo UI"/>
                <a:ea typeface="Meiryo UI"/>
              </a:rPr>
              <a:t>A：</a:t>
            </a:r>
            <a:r>
              <a:rPr lang="ja-JP" altLang="en-US" sz="900">
                <a:solidFill>
                  <a:srgbClr val="000000"/>
                </a:solidFill>
                <a:latin typeface="Meiryo UI"/>
                <a:ea typeface="Meiryo UI"/>
              </a:rPr>
              <a:t>現行システムを利用した場合の費用</a:t>
            </a:r>
            <a:endParaRPr lang="en-US" altLang="ja-JP" sz="900" dirty="0">
              <a:solidFill>
                <a:srgbClr val="000000"/>
              </a:solidFill>
              <a:latin typeface="Meiryo UI"/>
              <a:ea typeface="Meiryo UI"/>
            </a:endParaRPr>
          </a:p>
          <a:p>
            <a:pPr>
              <a:defRPr/>
            </a:pPr>
            <a:r>
              <a:rPr lang="en-US" altLang="ja-JP" sz="900" dirty="0">
                <a:solidFill>
                  <a:srgbClr val="000000"/>
                </a:solidFill>
                <a:latin typeface="Meiryo UI"/>
                <a:ea typeface="Meiryo UI"/>
              </a:rPr>
              <a:t>B：</a:t>
            </a:r>
            <a:r>
              <a:rPr lang="ja-JP" altLang="en-US" sz="900">
                <a:solidFill>
                  <a:srgbClr val="000000"/>
                </a:solidFill>
                <a:latin typeface="Meiryo UI"/>
                <a:ea typeface="Meiryo UI"/>
              </a:rPr>
              <a:t>ガバメントクラウドへリフトした場合の費用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a:ln>
                <a:noFill/>
              </a:ln>
              <a:solidFill>
                <a:srgbClr val="000000"/>
              </a:solidFill>
              <a:effectLst/>
              <a:uLnTx/>
              <a:uFillTx/>
              <a:latin typeface="Meiryo UI"/>
              <a:ea typeface="Meiryo UI"/>
            </a:endParaRPr>
          </a:p>
        </p:txBody>
      </p:sp>
      <p:sp>
        <p:nvSpPr>
          <p:cNvPr id="213" name="左中かっこ 212">
            <a:extLst>
              <a:ext uri="{FF2B5EF4-FFF2-40B4-BE49-F238E27FC236}">
                <a16:creationId xmlns:a16="http://schemas.microsoft.com/office/drawing/2014/main" id="{F56040EF-9DE2-F802-000F-BE529FB6C5F6}"/>
              </a:ext>
            </a:extLst>
          </p:cNvPr>
          <p:cNvSpPr/>
          <p:nvPr/>
        </p:nvSpPr>
        <p:spPr>
          <a:xfrm rot="16200000">
            <a:off x="1786971" y="5572868"/>
            <a:ext cx="199385" cy="1495385"/>
          </a:xfrm>
          <a:prstGeom prst="leftBrace">
            <a:avLst/>
          </a:prstGeom>
          <a:noFill/>
          <a:ln w="9525" cap="flat" cmpd="sng" algn="ctr">
            <a:solidFill>
              <a:srgbClr val="00338D"/>
            </a:solidFill>
            <a:prstDash val="solid"/>
            <a:miter lim="800000"/>
            <a:headEnd type="none" w="med" len="med"/>
            <a:tailEnd type="non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214" name="正方形/長方形 213">
            <a:extLst>
              <a:ext uri="{FF2B5EF4-FFF2-40B4-BE49-F238E27FC236}">
                <a16:creationId xmlns:a16="http://schemas.microsoft.com/office/drawing/2014/main" id="{61BE105D-ABF4-501C-A7A5-C819BD0B86EB}"/>
              </a:ext>
            </a:extLst>
          </p:cNvPr>
          <p:cNvSpPr/>
          <p:nvPr/>
        </p:nvSpPr>
        <p:spPr>
          <a:xfrm>
            <a:off x="1065672" y="6395914"/>
            <a:ext cx="1668417" cy="417195"/>
          </a:xfrm>
          <a:prstGeom prst="rect">
            <a:avLst/>
          </a:prstGeom>
          <a:solidFill>
            <a:sysClr val="window" lastClr="FFFFFF"/>
          </a:solidFill>
          <a:ln w="28575" cap="flat" cmpd="sng" algn="ctr">
            <a:noFill/>
            <a:prstDash val="solid"/>
            <a:miter lim="800000"/>
          </a:ln>
          <a:effectLst/>
          <a:extLst>
            <a:ext uri="{91240B29-F687-4F45-9708-019B960494DF}">
              <a14:hiddenLine xmlns:a14="http://schemas.microsoft.com/office/drawing/2010/main" w="28575" cap="flat" cmpd="sng" algn="ctr">
                <a:solidFill>
                  <a:srgbClr val="00338D">
                    <a:alpha val="0"/>
                  </a:srgbClr>
                </a:solidFill>
                <a:prstDash val="solid"/>
                <a:miter lim="800000"/>
                <a:headEnd type="none" w="med" len="med"/>
                <a:tailEnd type="none" w="med" len="med"/>
              </a14:hiddenLine>
            </a:ext>
          </a:extLst>
        </p:spPr>
        <p:txBody>
          <a:bodyPr wrap="none"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31" b="0" i="0" u="none" strike="noStrike" kern="0" cap="none" spc="0" normalizeH="0" noProof="0" dirty="0">
                <a:ln>
                  <a:noFill/>
                </a:ln>
                <a:solidFill>
                  <a:schemeClr val="bg1"/>
                </a:solidFill>
                <a:effectLst/>
                <a:highlight>
                  <a:srgbClr val="FF0000"/>
                </a:highlight>
                <a:uLnTx/>
                <a:uFillTx/>
                <a:latin typeface="Meiryo UI" panose="020B0604030504040204" pitchFamily="50" charset="-128"/>
                <a:ea typeface="Meiryo UI" panose="020B0604030504040204" pitchFamily="50" charset="-128"/>
              </a:rPr>
              <a:t>データセンタ</a:t>
            </a:r>
            <a:r>
              <a:rPr kumimoji="1" lang="en-US" altLang="ja-JP" sz="831" b="0" i="0" u="none" strike="noStrike" kern="0" cap="none" spc="0" normalizeH="0" noProof="0" dirty="0">
                <a:ln>
                  <a:noFill/>
                </a:ln>
                <a:solidFill>
                  <a:schemeClr val="bg1"/>
                </a:solidFill>
                <a:effectLst/>
                <a:highlight>
                  <a:srgbClr val="FF0000"/>
                </a:highlight>
                <a:uLnTx/>
                <a:uFillTx/>
                <a:latin typeface="Meiryo UI" panose="020B0604030504040204" pitchFamily="50" charset="-128"/>
                <a:ea typeface="Meiryo UI" panose="020B0604030504040204" pitchFamily="50" charset="-128"/>
              </a:rPr>
              <a:t>(</a:t>
            </a:r>
            <a:r>
              <a:rPr kumimoji="1" lang="ja-JP" altLang="en-US" sz="831" b="0" i="0" u="none" strike="noStrike" kern="0" cap="none" spc="0" normalizeH="0" noProof="0" dirty="0">
                <a:ln>
                  <a:noFill/>
                </a:ln>
                <a:solidFill>
                  <a:schemeClr val="bg1"/>
                </a:solidFill>
                <a:effectLst/>
                <a:highlight>
                  <a:srgbClr val="FF0000"/>
                </a:highlight>
                <a:uLnTx/>
                <a:uFillTx/>
                <a:latin typeface="Meiryo UI" panose="020B0604030504040204" pitchFamily="50" charset="-128"/>
                <a:ea typeface="Meiryo UI" panose="020B0604030504040204" pitchFamily="50" charset="-128"/>
              </a:rPr>
              <a:t>単独</a:t>
            </a:r>
            <a:r>
              <a:rPr kumimoji="1" lang="en-US" altLang="ja-JP" sz="831" b="0" i="0" u="none" strike="noStrike" kern="0" cap="none" spc="0" normalizeH="0" noProof="0" dirty="0">
                <a:ln>
                  <a:noFill/>
                </a:ln>
                <a:solidFill>
                  <a:schemeClr val="bg1"/>
                </a:solidFill>
                <a:effectLst/>
                <a:highlight>
                  <a:srgbClr val="FF0000"/>
                </a:highlight>
                <a:uLnTx/>
                <a:uFillTx/>
                <a:latin typeface="Meiryo UI" panose="020B0604030504040204" pitchFamily="50" charset="-128"/>
                <a:ea typeface="Meiryo UI" panose="020B0604030504040204" pitchFamily="50" charset="-128"/>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831" b="0" i="0" u="none" strike="noStrike" kern="0" cap="none" spc="0" normalizeH="0" baseline="0" noProof="0" dirty="0">
                <a:ln>
                  <a:noFill/>
                </a:ln>
                <a:solidFill>
                  <a:srgbClr val="00338D"/>
                </a:solidFill>
                <a:effectLst/>
                <a:uLnTx/>
                <a:uFillTx/>
                <a:latin typeface="Meiryo UI" panose="020B0604030504040204" pitchFamily="50" charset="-128"/>
                <a:ea typeface="Meiryo UI" panose="020B0604030504040204" pitchFamily="50" charset="-128"/>
              </a:rPr>
              <a:t>※</a:t>
            </a:r>
            <a:r>
              <a:rPr kumimoji="1" lang="ja-JP" altLang="en-US" sz="831" b="0" i="0" u="none" strike="noStrike" kern="0" cap="none" spc="0" normalizeH="0" baseline="0" noProof="0" dirty="0">
                <a:ln>
                  <a:noFill/>
                </a:ln>
                <a:solidFill>
                  <a:srgbClr val="00338D"/>
                </a:solidFill>
                <a:effectLst/>
                <a:uLnTx/>
                <a:uFillTx/>
                <a:latin typeface="Meiryo UI" panose="020B0604030504040204" pitchFamily="50" charset="-128"/>
                <a:ea typeface="Meiryo UI" panose="020B0604030504040204" pitchFamily="50" charset="-128"/>
              </a:rPr>
              <a:t>佐倉市は</a:t>
            </a:r>
            <a:br>
              <a:rPr kumimoji="1" lang="en-US" altLang="ja-JP" sz="831" b="0" i="0" u="none" strike="noStrike" kern="0" cap="none" spc="0" normalizeH="0" baseline="0" noProof="0" dirty="0">
                <a:ln>
                  <a:noFill/>
                </a:ln>
                <a:solidFill>
                  <a:srgbClr val="00338D"/>
                </a:solidFill>
                <a:effectLst/>
                <a:uLnTx/>
                <a:uFillTx/>
                <a:latin typeface="Meiryo UI" panose="020B0604030504040204" pitchFamily="50" charset="-128"/>
                <a:ea typeface="Meiryo UI" panose="020B0604030504040204" pitchFamily="50" charset="-128"/>
              </a:rPr>
            </a:br>
            <a:r>
              <a:rPr kumimoji="1" lang="ja-JP" altLang="en-US" sz="831" b="0" i="0" u="none" strike="noStrike" kern="0" cap="none" spc="0" normalizeH="0" baseline="0" noProof="0" dirty="0">
                <a:ln>
                  <a:noFill/>
                </a:ln>
                <a:solidFill>
                  <a:srgbClr val="00338D"/>
                </a:solidFill>
                <a:effectLst/>
                <a:uLnTx/>
                <a:uFillTx/>
                <a:latin typeface="Meiryo UI" panose="020B0604030504040204" pitchFamily="50" charset="-128"/>
                <a:ea typeface="Meiryo UI" panose="020B0604030504040204" pitchFamily="50" charset="-128"/>
              </a:rPr>
              <a:t>一部庁内環境からリフト</a:t>
            </a:r>
            <a:endParaRPr kumimoji="1" lang="en-US" altLang="ja-JP" sz="831" b="0" i="0" u="none" strike="noStrike" kern="0" cap="none" spc="0" normalizeH="0" baseline="0" noProof="0" dirty="0">
              <a:ln>
                <a:noFill/>
              </a:ln>
              <a:solidFill>
                <a:srgbClr val="00338D"/>
              </a:solidFill>
              <a:effectLst/>
              <a:uLnTx/>
              <a:uFillTx/>
              <a:latin typeface="Meiryo UI" panose="020B0604030504040204" pitchFamily="50" charset="-128"/>
              <a:ea typeface="Meiryo UI" panose="020B0604030504040204" pitchFamily="50" charset="-128"/>
            </a:endParaRPr>
          </a:p>
        </p:txBody>
      </p:sp>
      <p:sp>
        <p:nvSpPr>
          <p:cNvPr id="215" name="左中かっこ 214">
            <a:extLst>
              <a:ext uri="{FF2B5EF4-FFF2-40B4-BE49-F238E27FC236}">
                <a16:creationId xmlns:a16="http://schemas.microsoft.com/office/drawing/2014/main" id="{E4FBB7A8-3F00-5F9B-8A3A-0D2778BAC77D}"/>
              </a:ext>
            </a:extLst>
          </p:cNvPr>
          <p:cNvSpPr>
            <a:spLocks/>
          </p:cNvSpPr>
          <p:nvPr/>
        </p:nvSpPr>
        <p:spPr>
          <a:xfrm rot="16200000">
            <a:off x="3365432" y="5655945"/>
            <a:ext cx="199385" cy="1329231"/>
          </a:xfrm>
          <a:prstGeom prst="leftBrace">
            <a:avLst/>
          </a:prstGeom>
          <a:noFill/>
          <a:ln w="9525" cap="flat" cmpd="sng" algn="ctr">
            <a:solidFill>
              <a:srgbClr val="00338D"/>
            </a:solidFill>
            <a:prstDash val="solid"/>
            <a:miter lim="800000"/>
            <a:headEnd type="none" w="med" len="med"/>
            <a:tailEnd type="non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216" name="正方形/長方形 215">
            <a:extLst>
              <a:ext uri="{FF2B5EF4-FFF2-40B4-BE49-F238E27FC236}">
                <a16:creationId xmlns:a16="http://schemas.microsoft.com/office/drawing/2014/main" id="{255502ED-0403-8FE9-3E56-4AF258C221E5}"/>
              </a:ext>
            </a:extLst>
          </p:cNvPr>
          <p:cNvSpPr/>
          <p:nvPr/>
        </p:nvSpPr>
        <p:spPr>
          <a:xfrm>
            <a:off x="2651635" y="6395914"/>
            <a:ext cx="1668417" cy="417195"/>
          </a:xfrm>
          <a:prstGeom prst="rect">
            <a:avLst/>
          </a:prstGeom>
          <a:solidFill>
            <a:sysClr val="window" lastClr="FFFFFF"/>
          </a:solidFill>
          <a:ln w="28575" cap="flat" cmpd="sng" algn="ctr">
            <a:noFill/>
            <a:prstDash val="solid"/>
            <a:miter lim="800000"/>
          </a:ln>
          <a:effectLst/>
          <a:extLst>
            <a:ext uri="{91240B29-F687-4F45-9708-019B960494DF}">
              <a14:hiddenLine xmlns:a14="http://schemas.microsoft.com/office/drawing/2010/main" w="28575" cap="flat" cmpd="sng" algn="ctr">
                <a:solidFill>
                  <a:srgbClr val="00338D">
                    <a:alpha val="0"/>
                  </a:srgbClr>
                </a:solidFill>
                <a:prstDash val="solid"/>
                <a:miter lim="800000"/>
                <a:headEnd type="none" w="med" len="med"/>
                <a:tailEnd type="none" w="med" len="med"/>
              </a14:hiddenLine>
            </a:ext>
          </a:extLst>
        </p:spPr>
        <p:txBody>
          <a:bodyPr wrap="none"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31" b="0"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データセンタ</a:t>
            </a:r>
            <a:r>
              <a:rPr kumimoji="1" lang="en-US" altLang="ja-JP" sz="831" b="0"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a:t>
            </a:r>
            <a:r>
              <a:rPr kumimoji="1" lang="ja-JP" altLang="en-US" sz="831" b="0"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ハード共用</a:t>
            </a:r>
            <a:r>
              <a:rPr kumimoji="1" lang="en-US" altLang="ja-JP" sz="831" b="0"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a:t>
            </a:r>
          </a:p>
        </p:txBody>
      </p:sp>
      <p:sp>
        <p:nvSpPr>
          <p:cNvPr id="217" name="左中かっこ 216">
            <a:extLst>
              <a:ext uri="{FF2B5EF4-FFF2-40B4-BE49-F238E27FC236}">
                <a16:creationId xmlns:a16="http://schemas.microsoft.com/office/drawing/2014/main" id="{A9303021-A0FB-BD98-9595-1A56C40BFF24}"/>
              </a:ext>
            </a:extLst>
          </p:cNvPr>
          <p:cNvSpPr>
            <a:spLocks/>
          </p:cNvSpPr>
          <p:nvPr/>
        </p:nvSpPr>
        <p:spPr>
          <a:xfrm rot="16200000">
            <a:off x="4943894" y="5572868"/>
            <a:ext cx="199385" cy="1495385"/>
          </a:xfrm>
          <a:prstGeom prst="leftBrace">
            <a:avLst/>
          </a:prstGeom>
          <a:noFill/>
          <a:ln w="9525" cap="flat" cmpd="sng" algn="ctr">
            <a:solidFill>
              <a:srgbClr val="00338D"/>
            </a:solidFill>
            <a:prstDash val="solid"/>
            <a:miter lim="800000"/>
            <a:headEnd type="none" w="med" len="med"/>
            <a:tailEnd type="non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218" name="正方形/長方形 217">
            <a:extLst>
              <a:ext uri="{FF2B5EF4-FFF2-40B4-BE49-F238E27FC236}">
                <a16:creationId xmlns:a16="http://schemas.microsoft.com/office/drawing/2014/main" id="{728C375C-CD55-A947-0F3E-2A8BB5B9E8A0}"/>
              </a:ext>
            </a:extLst>
          </p:cNvPr>
          <p:cNvSpPr/>
          <p:nvPr/>
        </p:nvSpPr>
        <p:spPr>
          <a:xfrm>
            <a:off x="4287345" y="6395914"/>
            <a:ext cx="1556504" cy="417195"/>
          </a:xfrm>
          <a:prstGeom prst="rect">
            <a:avLst/>
          </a:prstGeom>
          <a:solidFill>
            <a:schemeClr val="bg1"/>
          </a:solidFill>
          <a:ln w="28575" cap="flat" cmpd="sng" algn="ctr">
            <a:noFill/>
            <a:prstDash val="solid"/>
            <a:miter lim="800000"/>
          </a:ln>
          <a:effectLst/>
        </p:spPr>
        <p:txBody>
          <a:bodyPr wrap="none"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31" b="1" i="0" u="none" strike="noStrike" kern="0" cap="none" spc="0" normalizeH="0" baseline="0" noProof="0" dirty="0">
                <a:ln>
                  <a:noFill/>
                </a:ln>
                <a:solidFill>
                  <a:schemeClr val="bg1"/>
                </a:solidFill>
                <a:effectLst/>
                <a:highlight>
                  <a:srgbClr val="000080"/>
                </a:highlight>
                <a:uLnTx/>
                <a:uFillTx/>
                <a:latin typeface="Meiryo UI" panose="020B0604030504040204" pitchFamily="50" charset="-128"/>
                <a:ea typeface="Meiryo UI" panose="020B0604030504040204" pitchFamily="50" charset="-128"/>
              </a:rPr>
              <a:t>自治体クラウド</a:t>
            </a:r>
            <a:r>
              <a:rPr kumimoji="1" lang="en-US" altLang="ja-JP" sz="831" b="1" i="0" u="none" strike="noStrike" kern="0" cap="none" spc="0" normalizeH="0" baseline="0" noProof="0" dirty="0">
                <a:ln>
                  <a:noFill/>
                </a:ln>
                <a:solidFill>
                  <a:schemeClr val="bg1"/>
                </a:solidFill>
                <a:effectLst/>
                <a:highlight>
                  <a:srgbClr val="000080"/>
                </a:highlight>
                <a:uLnTx/>
                <a:uFillTx/>
                <a:latin typeface="Meiryo UI" panose="020B0604030504040204" pitchFamily="50" charset="-128"/>
                <a:ea typeface="Meiryo UI" panose="020B0604030504040204" pitchFamily="50" charset="-128"/>
              </a:rPr>
              <a:t>(</a:t>
            </a:r>
            <a:r>
              <a:rPr kumimoji="1" lang="ja-JP" altLang="en-US" sz="831" b="1" i="0" u="none" strike="noStrike" kern="0" cap="none" spc="0" normalizeH="0" baseline="0" noProof="0" dirty="0">
                <a:ln>
                  <a:noFill/>
                </a:ln>
                <a:solidFill>
                  <a:schemeClr val="bg1"/>
                </a:solidFill>
                <a:effectLst/>
                <a:highlight>
                  <a:srgbClr val="000080"/>
                </a:highlight>
                <a:uLnTx/>
                <a:uFillTx/>
                <a:latin typeface="Meiryo UI" panose="020B0604030504040204" pitchFamily="50" charset="-128"/>
                <a:ea typeface="Meiryo UI" panose="020B0604030504040204" pitchFamily="50" charset="-128"/>
              </a:rPr>
              <a:t>ハード・アプリ共同</a:t>
            </a:r>
            <a:r>
              <a:rPr kumimoji="1" lang="en-US" altLang="ja-JP" sz="831" b="1" i="0" u="none" strike="noStrike" kern="0" cap="none" spc="0" normalizeH="0" baseline="0" noProof="0" dirty="0">
                <a:ln>
                  <a:noFill/>
                </a:ln>
                <a:solidFill>
                  <a:schemeClr val="bg1"/>
                </a:solidFill>
                <a:effectLst/>
                <a:highlight>
                  <a:srgbClr val="000080"/>
                </a:highlight>
                <a:uLnTx/>
                <a:uFillTx/>
                <a:latin typeface="Meiryo UI" panose="020B0604030504040204" pitchFamily="50" charset="-128"/>
                <a:ea typeface="Meiryo UI" panose="020B0604030504040204" pitchFamily="50" charset="-128"/>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831"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rPr>
              <a:t>※</a:t>
            </a:r>
            <a:r>
              <a:rPr kumimoji="1" lang="ja-JP" altLang="en-US" sz="831"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rPr>
              <a:t>せとうち</a:t>
            </a:r>
            <a:r>
              <a:rPr kumimoji="1" lang="en-US" altLang="ja-JP" sz="831"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rPr>
              <a:t>3</a:t>
            </a:r>
            <a:r>
              <a:rPr kumimoji="1" lang="ja-JP" altLang="en-US" sz="831"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rPr>
              <a:t>市、笠置町は</a:t>
            </a:r>
            <a:br>
              <a:rPr kumimoji="1" lang="en-US" altLang="ja-JP" sz="831"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rPr>
            </a:br>
            <a:r>
              <a:rPr kumimoji="1" lang="ja-JP" altLang="en-US" sz="831"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rPr>
              <a:t>一部庁内環境からリフト</a:t>
            </a:r>
            <a:endParaRPr kumimoji="1" lang="en-US" altLang="ja-JP" sz="831"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endParaRPr>
          </a:p>
        </p:txBody>
      </p:sp>
      <p:grpSp>
        <p:nvGrpSpPr>
          <p:cNvPr id="219" name="グループ化 218">
            <a:extLst>
              <a:ext uri="{FF2B5EF4-FFF2-40B4-BE49-F238E27FC236}">
                <a16:creationId xmlns:a16="http://schemas.microsoft.com/office/drawing/2014/main" id="{614ACF62-D718-82EF-E42A-DE9DE0B11318}"/>
              </a:ext>
            </a:extLst>
          </p:cNvPr>
          <p:cNvGrpSpPr/>
          <p:nvPr/>
        </p:nvGrpSpPr>
        <p:grpSpPr>
          <a:xfrm>
            <a:off x="6782272" y="2858821"/>
            <a:ext cx="781496" cy="686493"/>
            <a:chOff x="4662962" y="4743131"/>
            <a:chExt cx="846621" cy="743701"/>
          </a:xfrm>
        </p:grpSpPr>
        <p:sp>
          <p:nvSpPr>
            <p:cNvPr id="220" name="正方形/長方形 219">
              <a:extLst>
                <a:ext uri="{FF2B5EF4-FFF2-40B4-BE49-F238E27FC236}">
                  <a16:creationId xmlns:a16="http://schemas.microsoft.com/office/drawing/2014/main" id="{AA98E4C8-F7D6-FF69-A48E-7E3AA72E35C5}"/>
                </a:ext>
              </a:extLst>
            </p:cNvPr>
            <p:cNvSpPr/>
            <p:nvPr/>
          </p:nvSpPr>
          <p:spPr>
            <a:xfrm>
              <a:off x="5129652" y="4774451"/>
              <a:ext cx="291072" cy="712381"/>
            </a:xfrm>
            <a:prstGeom prst="rect">
              <a:avLst/>
            </a:prstGeom>
            <a:noFill/>
            <a:ln w="12700" cap="flat" cmpd="sng" algn="ctr">
              <a:noFill/>
              <a:prstDash val="solid"/>
              <a:miter lim="800000"/>
            </a:ln>
            <a:effectLst/>
          </p:spPr>
          <p:txBody>
            <a:bodyPr vert="eaVert"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108" b="1"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削減額</a:t>
              </a:r>
            </a:p>
          </p:txBody>
        </p:sp>
        <p:grpSp>
          <p:nvGrpSpPr>
            <p:cNvPr id="221" name="グループ化 220">
              <a:extLst>
                <a:ext uri="{FF2B5EF4-FFF2-40B4-BE49-F238E27FC236}">
                  <a16:creationId xmlns:a16="http://schemas.microsoft.com/office/drawing/2014/main" id="{75E21308-03BA-FAC5-44DF-19938CCA09FF}"/>
                </a:ext>
              </a:extLst>
            </p:cNvPr>
            <p:cNvGrpSpPr/>
            <p:nvPr/>
          </p:nvGrpSpPr>
          <p:grpSpPr>
            <a:xfrm>
              <a:off x="4662962" y="4743131"/>
              <a:ext cx="846621" cy="712381"/>
              <a:chOff x="3640822" y="3504134"/>
              <a:chExt cx="846621" cy="712381"/>
            </a:xfrm>
          </p:grpSpPr>
          <p:sp>
            <p:nvSpPr>
              <p:cNvPr id="226" name="正方形/長方形 225">
                <a:extLst>
                  <a:ext uri="{FF2B5EF4-FFF2-40B4-BE49-F238E27FC236}">
                    <a16:creationId xmlns:a16="http://schemas.microsoft.com/office/drawing/2014/main" id="{A1DFE601-742F-6099-0F41-DECD67B71737}"/>
                  </a:ext>
                </a:extLst>
              </p:cNvPr>
              <p:cNvSpPr/>
              <p:nvPr/>
            </p:nvSpPr>
            <p:spPr>
              <a:xfrm>
                <a:off x="3788164" y="3504134"/>
                <a:ext cx="699279" cy="712381"/>
              </a:xfrm>
              <a:prstGeom prst="rect">
                <a:avLst/>
              </a:prstGeom>
              <a:solidFill>
                <a:sysClr val="window" lastClr="FFFFFF"/>
              </a:solidFill>
              <a:ln w="12700" cap="flat" cmpd="sng" algn="ctr">
                <a:noFill/>
                <a:prstDash val="solid"/>
                <a:miter lim="800000"/>
              </a:ln>
              <a:effectLst/>
            </p:spPr>
            <p:txBody>
              <a:bodyPr lIns="49846" tIns="49846" rIns="49846" bIns="49846"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dirty="0">
                    <a:ln>
                      <a:noFill/>
                    </a:ln>
                    <a:solidFill>
                      <a:srgbClr val="00338D"/>
                    </a:solidFill>
                    <a:effectLst/>
                    <a:uLnTx/>
                    <a:uFillTx/>
                    <a:latin typeface="Meiryo UI" panose="020B0604030504040204" pitchFamily="50" charset="-128"/>
                    <a:ea typeface="Meiryo UI" panose="020B0604030504040204" pitchFamily="50" charset="-128"/>
                  </a:rPr>
                  <a:t>削減額</a:t>
                </a:r>
                <a:endParaRPr kumimoji="1" lang="en-US" altLang="ja-JP" sz="969" b="1" i="0" u="none" strike="noStrike" kern="0" cap="none" spc="0" normalizeH="0" baseline="0" noProof="0" dirty="0">
                  <a:ln>
                    <a:noFill/>
                  </a:ln>
                  <a:solidFill>
                    <a:srgbClr val="00338D"/>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dirty="0">
                    <a:ln>
                      <a:noFill/>
                    </a:ln>
                    <a:solidFill>
                      <a:srgbClr val="00338D"/>
                    </a:solidFill>
                    <a:effectLst/>
                    <a:uLnTx/>
                    <a:uFillTx/>
                    <a:latin typeface="Meiryo UI" panose="020B0604030504040204" pitchFamily="50" charset="-128"/>
                    <a:ea typeface="Meiryo UI" panose="020B0604030504040204" pitchFamily="50" charset="-128"/>
                  </a:rPr>
                  <a:t>削減額＊</a:t>
                </a:r>
                <a:endParaRPr kumimoji="1" lang="en-US" altLang="ja-JP" sz="969" b="1" i="0" u="none" strike="noStrike" kern="0" cap="none" spc="0" normalizeH="0" baseline="0" noProof="0" dirty="0">
                  <a:ln>
                    <a:noFill/>
                  </a:ln>
                  <a:solidFill>
                    <a:srgbClr val="00338D"/>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dirty="0">
                    <a:ln>
                      <a:noFill/>
                    </a:ln>
                    <a:solidFill>
                      <a:srgbClr val="00338D"/>
                    </a:solidFill>
                    <a:effectLst/>
                    <a:uLnTx/>
                    <a:uFillTx/>
                    <a:latin typeface="Meiryo UI" panose="020B0604030504040204" pitchFamily="50" charset="-128"/>
                    <a:ea typeface="Meiryo UI" panose="020B0604030504040204" pitchFamily="50" charset="-128"/>
                  </a:rPr>
                  <a:t>削減率</a:t>
                </a:r>
                <a:endParaRPr kumimoji="1" lang="en-US" altLang="ja-JP" sz="969" b="1" i="0" u="none" strike="noStrike" kern="0" cap="none" spc="0" normalizeH="0" baseline="0" noProof="0" dirty="0">
                  <a:ln>
                    <a:noFill/>
                  </a:ln>
                  <a:solidFill>
                    <a:srgbClr val="00338D"/>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dirty="0">
                    <a:ln>
                      <a:noFill/>
                    </a:ln>
                    <a:solidFill>
                      <a:srgbClr val="00338D"/>
                    </a:solidFill>
                    <a:effectLst/>
                    <a:uLnTx/>
                    <a:uFillTx/>
                    <a:latin typeface="Meiryo UI" panose="020B0604030504040204" pitchFamily="50" charset="-128"/>
                    <a:ea typeface="Meiryo UI" panose="020B0604030504040204" pitchFamily="50" charset="-128"/>
                  </a:rPr>
                  <a:t>削減率＊</a:t>
                </a:r>
              </a:p>
            </p:txBody>
          </p:sp>
          <p:sp>
            <p:nvSpPr>
              <p:cNvPr id="227" name="正方形/長方形 226">
                <a:extLst>
                  <a:ext uri="{FF2B5EF4-FFF2-40B4-BE49-F238E27FC236}">
                    <a16:creationId xmlns:a16="http://schemas.microsoft.com/office/drawing/2014/main" id="{541AA5E9-D013-2D85-812C-508773A80A16}"/>
                  </a:ext>
                </a:extLst>
              </p:cNvPr>
              <p:cNvSpPr/>
              <p:nvPr/>
            </p:nvSpPr>
            <p:spPr>
              <a:xfrm>
                <a:off x="3640822" y="3504134"/>
                <a:ext cx="156901" cy="712381"/>
              </a:xfrm>
              <a:prstGeom prst="rect">
                <a:avLst/>
              </a:prstGeom>
              <a:solidFill>
                <a:sysClr val="window" lastClr="FFFFFF">
                  <a:lumMod val="100000"/>
                </a:sys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831" b="0" i="0" u="none" strike="noStrike" kern="0" cap="none" spc="0" normalizeH="0" baseline="0" noProof="0" err="1">
                  <a:ln>
                    <a:noFill/>
                  </a:ln>
                  <a:solidFill>
                    <a:prstClr val="white"/>
                  </a:solidFill>
                  <a:effectLst/>
                  <a:uLnTx/>
                  <a:uFillTx/>
                  <a:latin typeface="Meiryo UI" panose="020B0604030504040204" pitchFamily="50" charset="-128"/>
                  <a:ea typeface="Meiryo UI" panose="020B0604030504040204" pitchFamily="50" charset="-128"/>
                </a:endParaRPr>
              </a:p>
            </p:txBody>
          </p:sp>
        </p:grpSp>
        <p:sp>
          <p:nvSpPr>
            <p:cNvPr id="222" name="正方形/長方形 221">
              <a:extLst>
                <a:ext uri="{FF2B5EF4-FFF2-40B4-BE49-F238E27FC236}">
                  <a16:creationId xmlns:a16="http://schemas.microsoft.com/office/drawing/2014/main" id="{A01369C5-6C8B-E92A-2A28-2567A2AE1B74}"/>
                </a:ext>
              </a:extLst>
            </p:cNvPr>
            <p:cNvSpPr/>
            <p:nvPr/>
          </p:nvSpPr>
          <p:spPr>
            <a:xfrm>
              <a:off x="4726304" y="4846263"/>
              <a:ext cx="75501" cy="75501"/>
            </a:xfrm>
            <a:prstGeom prst="rect">
              <a:avLst/>
            </a:prstGeom>
            <a:solidFill>
              <a:srgbClr val="005EB8"/>
            </a:solidFill>
            <a:ln w="12700" cap="flat" cmpd="sng" algn="ctr">
              <a:solidFill>
                <a:srgbClr val="005EB8"/>
              </a:solidFill>
              <a:prstDash val="solid"/>
              <a:miter lim="800000"/>
              <a:headEnd type="none" w="med" len="med"/>
              <a:tailEnd type="none" w="med" len="med"/>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831" b="0" i="0" u="none" strike="noStrike" kern="0" cap="none" spc="0" normalizeH="0" baseline="0" noProof="0" err="1">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23" name="正方形/長方形 222">
              <a:extLst>
                <a:ext uri="{FF2B5EF4-FFF2-40B4-BE49-F238E27FC236}">
                  <a16:creationId xmlns:a16="http://schemas.microsoft.com/office/drawing/2014/main" id="{FDA859E4-EFC6-B7BB-D62E-5B99C9748014}"/>
                </a:ext>
              </a:extLst>
            </p:cNvPr>
            <p:cNvSpPr>
              <a:spLocks/>
            </p:cNvSpPr>
            <p:nvPr/>
          </p:nvSpPr>
          <p:spPr>
            <a:xfrm>
              <a:off x="4726304" y="4993764"/>
              <a:ext cx="75501" cy="75501"/>
            </a:xfrm>
            <a:prstGeom prst="rect">
              <a:avLst/>
            </a:prstGeom>
            <a:solidFill>
              <a:srgbClr val="00A3A1"/>
            </a:solidFill>
            <a:ln w="12700" cap="flat" cmpd="sng" algn="ctr">
              <a:solidFill>
                <a:srgbClr val="00A3A1"/>
              </a:solidFill>
              <a:prstDash val="solid"/>
              <a:miter lim="800000"/>
              <a:headEnd type="none" w="med" len="med"/>
              <a:tailEnd type="none" w="med" len="med"/>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831" b="0" i="0" u="none" strike="noStrike" kern="0" cap="none" spc="0" normalizeH="0" baseline="0" noProof="0" err="1">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24" name="正方形/長方形 223">
              <a:extLst>
                <a:ext uri="{FF2B5EF4-FFF2-40B4-BE49-F238E27FC236}">
                  <a16:creationId xmlns:a16="http://schemas.microsoft.com/office/drawing/2014/main" id="{1757AEC8-1476-BD65-5FB8-1CF5D86516CD}"/>
                </a:ext>
              </a:extLst>
            </p:cNvPr>
            <p:cNvSpPr>
              <a:spLocks/>
            </p:cNvSpPr>
            <p:nvPr/>
          </p:nvSpPr>
          <p:spPr>
            <a:xfrm>
              <a:off x="4726304" y="5141265"/>
              <a:ext cx="75501" cy="75501"/>
            </a:xfrm>
            <a:prstGeom prst="rect">
              <a:avLst/>
            </a:prstGeom>
            <a:solidFill>
              <a:srgbClr val="FFFF00"/>
            </a:solidFill>
            <a:ln w="12700" cap="flat" cmpd="sng" algn="ctr">
              <a:solidFill>
                <a:srgbClr val="FFFF00"/>
              </a:solidFill>
              <a:prstDash val="solid"/>
              <a:miter lim="800000"/>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831" b="0" i="0" u="none" strike="noStrike" kern="0" cap="none" spc="0" normalizeH="0" baseline="0" noProof="0" err="1">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25" name="正方形/長方形 224">
              <a:extLst>
                <a:ext uri="{FF2B5EF4-FFF2-40B4-BE49-F238E27FC236}">
                  <a16:creationId xmlns:a16="http://schemas.microsoft.com/office/drawing/2014/main" id="{06F0C412-5953-1B3D-506E-ED1B20D25BA7}"/>
                </a:ext>
              </a:extLst>
            </p:cNvPr>
            <p:cNvSpPr>
              <a:spLocks/>
            </p:cNvSpPr>
            <p:nvPr/>
          </p:nvSpPr>
          <p:spPr>
            <a:xfrm>
              <a:off x="4726304" y="5288766"/>
              <a:ext cx="75501" cy="75501"/>
            </a:xfrm>
            <a:prstGeom prst="rect">
              <a:avLst/>
            </a:prstGeom>
            <a:solidFill>
              <a:srgbClr val="F68D2E"/>
            </a:solidFill>
            <a:ln w="12700" cap="flat" cmpd="sng" algn="ctr">
              <a:solidFill>
                <a:srgbClr val="F68D2E"/>
              </a:solidFill>
              <a:prstDash val="solid"/>
              <a:miter lim="800000"/>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831" b="0" i="0" u="none" strike="noStrike" kern="0" cap="none" spc="0" normalizeH="0" baseline="0" noProof="0" err="1">
                <a:ln>
                  <a:noFill/>
                </a:ln>
                <a:solidFill>
                  <a:prstClr val="white"/>
                </a:solidFill>
                <a:effectLst/>
                <a:uLnTx/>
                <a:uFillTx/>
                <a:latin typeface="Meiryo UI" panose="020B0604030504040204" pitchFamily="50" charset="-128"/>
                <a:ea typeface="Meiryo UI" panose="020B0604030504040204" pitchFamily="50" charset="-128"/>
              </a:endParaRPr>
            </a:p>
          </p:txBody>
        </p:sp>
      </p:grpSp>
      <p:sp>
        <p:nvSpPr>
          <p:cNvPr id="228" name="テキスト ボックス 227">
            <a:extLst>
              <a:ext uri="{FF2B5EF4-FFF2-40B4-BE49-F238E27FC236}">
                <a16:creationId xmlns:a16="http://schemas.microsoft.com/office/drawing/2014/main" id="{328A817E-2C78-0B75-021E-254BD05B2B4E}"/>
              </a:ext>
            </a:extLst>
          </p:cNvPr>
          <p:cNvSpPr txBox="1"/>
          <p:nvPr/>
        </p:nvSpPr>
        <p:spPr>
          <a:xfrm>
            <a:off x="641970" y="2807077"/>
            <a:ext cx="3648146" cy="326094"/>
          </a:xfrm>
          <a:prstGeom prst="roundRect">
            <a:avLst/>
          </a:prstGeom>
          <a:solidFill>
            <a:srgbClr val="00338D"/>
          </a:solidFill>
        </p:spPr>
        <p:txBody>
          <a:bodyPr wrap="square" lIns="54610" tIns="54610" rIns="54610" bIns="54610" rtlCol="0">
            <a:noAutofit/>
          </a:bodyPr>
          <a:lstStyle/>
          <a:p>
            <a:pPr algn="ctr">
              <a:spcAft>
                <a:spcPts val="600"/>
              </a:spcAft>
            </a:pPr>
            <a:r>
              <a:rPr kumimoji="1" lang="ja-JP" altLang="en-US" sz="1200" b="1" dirty="0">
                <a:solidFill>
                  <a:schemeClr val="bg1"/>
                </a:solidFill>
              </a:rPr>
              <a:t>ランニングコストの削減額と削減率を可視化</a:t>
            </a:r>
          </a:p>
          <a:p>
            <a:pPr algn="ctr">
              <a:spcAft>
                <a:spcPts val="600"/>
              </a:spcAft>
            </a:pPr>
            <a:r>
              <a:rPr kumimoji="1" lang="ja-JP" altLang="en-US" sz="1200" b="1" dirty="0">
                <a:solidFill>
                  <a:schemeClr val="bg1"/>
                </a:solidFill>
              </a:rPr>
              <a:t>の削減額と削減率を可視化</a:t>
            </a:r>
          </a:p>
        </p:txBody>
      </p:sp>
      <p:grpSp>
        <p:nvGrpSpPr>
          <p:cNvPr id="230" name="グループ化 229">
            <a:extLst>
              <a:ext uri="{FF2B5EF4-FFF2-40B4-BE49-F238E27FC236}">
                <a16:creationId xmlns:a16="http://schemas.microsoft.com/office/drawing/2014/main" id="{7BFC0258-4A82-1730-4773-9EF5FFF1A5F8}"/>
              </a:ext>
            </a:extLst>
          </p:cNvPr>
          <p:cNvGrpSpPr/>
          <p:nvPr/>
        </p:nvGrpSpPr>
        <p:grpSpPr>
          <a:xfrm>
            <a:off x="1365517" y="3159272"/>
            <a:ext cx="1212926" cy="657582"/>
            <a:chOff x="1351003" y="2961093"/>
            <a:chExt cx="1212926" cy="657582"/>
          </a:xfrm>
        </p:grpSpPr>
        <p:sp>
          <p:nvSpPr>
            <p:cNvPr id="231" name="吹き出し: 円形 230">
              <a:extLst>
                <a:ext uri="{FF2B5EF4-FFF2-40B4-BE49-F238E27FC236}">
                  <a16:creationId xmlns:a16="http://schemas.microsoft.com/office/drawing/2014/main" id="{585FBF20-03C7-90DF-E0C6-CEDE88B795F9}"/>
                </a:ext>
              </a:extLst>
            </p:cNvPr>
            <p:cNvSpPr/>
            <p:nvPr/>
          </p:nvSpPr>
          <p:spPr>
            <a:xfrm>
              <a:off x="1351003" y="3003889"/>
              <a:ext cx="1212926" cy="530002"/>
            </a:xfrm>
            <a:prstGeom prst="wedgeEllipseCallout">
              <a:avLst>
                <a:gd name="adj1" fmla="val 13430"/>
                <a:gd name="adj2" fmla="val 5674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2" name="正方形/長方形 231">
              <a:extLst>
                <a:ext uri="{FF2B5EF4-FFF2-40B4-BE49-F238E27FC236}">
                  <a16:creationId xmlns:a16="http://schemas.microsoft.com/office/drawing/2014/main" id="{A8DF5BFB-B23F-5163-7E6D-2DADC674DFD1}"/>
                </a:ext>
              </a:extLst>
            </p:cNvPr>
            <p:cNvSpPr/>
            <p:nvPr/>
          </p:nvSpPr>
          <p:spPr>
            <a:xfrm>
              <a:off x="1356210" y="2961093"/>
              <a:ext cx="1202511" cy="657582"/>
            </a:xfrm>
            <a:prstGeom prst="rect">
              <a:avLst/>
            </a:prstGeom>
            <a:noFill/>
            <a:ln w="12700" cap="flat" cmpd="sng" algn="ctr">
              <a:noFill/>
              <a:prstDash val="solid"/>
              <a:miter lim="800000"/>
            </a:ln>
            <a:effectLst/>
          </p:spPr>
          <p:txBody>
            <a:bodyPr vert="horz"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kern="0" dirty="0">
                  <a:solidFill>
                    <a:schemeClr val="bg1"/>
                  </a:solidFill>
                  <a:latin typeface="Meiryo UI" panose="020B0604030504040204" pitchFamily="50" charset="-128"/>
                  <a:ea typeface="Meiryo UI" panose="020B0604030504040204" pitchFamily="50" charset="-128"/>
                </a:rPr>
                <a:t>費用削減効果</a:t>
              </a:r>
              <a:endParaRPr kumimoji="1" lang="en-US" altLang="ja-JP" sz="800" i="0" u="none" strike="noStrike" kern="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1" kern="0" dirty="0">
                  <a:solidFill>
                    <a:schemeClr val="bg1"/>
                  </a:solidFill>
                  <a:latin typeface="Meiryo UI" panose="020B0604030504040204" pitchFamily="50" charset="-128"/>
                  <a:ea typeface="Meiryo UI" panose="020B0604030504040204" pitchFamily="50" charset="-128"/>
                </a:rPr>
                <a:t>高</a:t>
              </a:r>
              <a:endParaRPr kumimoji="1" lang="ja-JP" altLang="en-US" sz="1200" b="1" i="0" u="none" strike="noStrike" kern="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grpSp>
      <p:grpSp>
        <p:nvGrpSpPr>
          <p:cNvPr id="233" name="グループ化 232">
            <a:extLst>
              <a:ext uri="{FF2B5EF4-FFF2-40B4-BE49-F238E27FC236}">
                <a16:creationId xmlns:a16="http://schemas.microsoft.com/office/drawing/2014/main" id="{079348D7-8853-427E-1ADA-A0A92A28E044}"/>
              </a:ext>
            </a:extLst>
          </p:cNvPr>
          <p:cNvGrpSpPr/>
          <p:nvPr/>
        </p:nvGrpSpPr>
        <p:grpSpPr>
          <a:xfrm>
            <a:off x="4538182" y="5526222"/>
            <a:ext cx="1212926" cy="657582"/>
            <a:chOff x="-2072345" y="4317109"/>
            <a:chExt cx="1212926" cy="657582"/>
          </a:xfrm>
        </p:grpSpPr>
        <p:sp>
          <p:nvSpPr>
            <p:cNvPr id="234" name="吹き出し: 円形 233">
              <a:extLst>
                <a:ext uri="{FF2B5EF4-FFF2-40B4-BE49-F238E27FC236}">
                  <a16:creationId xmlns:a16="http://schemas.microsoft.com/office/drawing/2014/main" id="{F7795EF4-3A3A-57D4-A895-5A0F4978C33B}"/>
                </a:ext>
              </a:extLst>
            </p:cNvPr>
            <p:cNvSpPr/>
            <p:nvPr/>
          </p:nvSpPr>
          <p:spPr>
            <a:xfrm>
              <a:off x="-2072345" y="4376116"/>
              <a:ext cx="1212926" cy="530002"/>
            </a:xfrm>
            <a:prstGeom prst="wedgeEllipseCallout">
              <a:avLst>
                <a:gd name="adj1" fmla="val -12171"/>
                <a:gd name="adj2" fmla="val -62224"/>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5" name="正方形/長方形 234">
              <a:extLst>
                <a:ext uri="{FF2B5EF4-FFF2-40B4-BE49-F238E27FC236}">
                  <a16:creationId xmlns:a16="http://schemas.microsoft.com/office/drawing/2014/main" id="{9B038883-B9C9-01ED-A8EE-3BA66B609BBC}"/>
                </a:ext>
              </a:extLst>
            </p:cNvPr>
            <p:cNvSpPr/>
            <p:nvPr/>
          </p:nvSpPr>
          <p:spPr>
            <a:xfrm>
              <a:off x="-2072345" y="4317109"/>
              <a:ext cx="1177440" cy="657582"/>
            </a:xfrm>
            <a:prstGeom prst="rect">
              <a:avLst/>
            </a:prstGeom>
            <a:noFill/>
            <a:ln w="12700" cap="flat" cmpd="sng" algn="ctr">
              <a:noFill/>
              <a:prstDash val="solid"/>
              <a:miter lim="800000"/>
            </a:ln>
            <a:effectLst/>
          </p:spPr>
          <p:txBody>
            <a:bodyPr vert="horz"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kern="0" dirty="0">
                  <a:solidFill>
                    <a:schemeClr val="bg1"/>
                  </a:solidFill>
                  <a:latin typeface="Meiryo UI" panose="020B0604030504040204" pitchFamily="50" charset="-128"/>
                  <a:ea typeface="Meiryo UI" panose="020B0604030504040204" pitchFamily="50" charset="-128"/>
                </a:rPr>
                <a:t>費用削減効果</a:t>
              </a:r>
              <a:endParaRPr kumimoji="1" lang="en-US" altLang="ja-JP" sz="800" i="0" u="none" strike="noStrike" kern="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1" i="0" u="none" strike="noStrike" kern="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低</a:t>
              </a:r>
            </a:p>
          </p:txBody>
        </p:sp>
      </p:grpSp>
      <p:sp>
        <p:nvSpPr>
          <p:cNvPr id="236" name="正方形/長方形 80">
            <a:extLst>
              <a:ext uri="{FF2B5EF4-FFF2-40B4-BE49-F238E27FC236}">
                <a16:creationId xmlns:a16="http://schemas.microsoft.com/office/drawing/2014/main" id="{59CA9F03-C1C4-FDBE-B36C-C84065BA87F2}"/>
              </a:ext>
            </a:extLst>
          </p:cNvPr>
          <p:cNvSpPr/>
          <p:nvPr/>
        </p:nvSpPr>
        <p:spPr>
          <a:xfrm>
            <a:off x="7509360" y="3626198"/>
            <a:ext cx="2237819" cy="601339"/>
          </a:xfrm>
          <a:prstGeom prst="rect">
            <a:avLst/>
          </a:prstGeom>
          <a:solidFill>
            <a:sysClr val="window" lastClr="FFFFFF"/>
          </a:solidFill>
          <a:ln w="28575" cap="flat" cmpd="sng" algn="ctr">
            <a:noFill/>
            <a:prstDash val="solid"/>
            <a:miter lim="800000"/>
          </a:ln>
          <a:effectLst/>
        </p:spPr>
        <p:txBody>
          <a:bodyPr lIns="49846" tIns="49846" rIns="49846" bIns="49846" rtlCol="0" anchor="t"/>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defRPr/>
            </a:pPr>
            <a:r>
              <a:rPr kumimoji="1" lang="ja-JP" altLang="en-US" sz="950" b="1" kern="0" dirty="0">
                <a:solidFill>
                  <a:srgbClr val="00338D"/>
                </a:solidFill>
                <a:latin typeface="Meiryo UI"/>
                <a:ea typeface="Meiryo UI"/>
              </a:rPr>
              <a:t>＊</a:t>
            </a:r>
            <a:r>
              <a:rPr kumimoji="1" lang="ja-JP" altLang="en-US" sz="900" b="1" dirty="0">
                <a:solidFill>
                  <a:srgbClr val="00338D"/>
                </a:solidFill>
                <a:latin typeface="Meiryo UI"/>
                <a:ea typeface="Meiryo UI"/>
              </a:rPr>
              <a:t>：「複数の地方公共団体で共同利用をする場合に按分効果により除外できる費用」、「ネットワークに関するランニング費用」を比較対象外とした場合</a:t>
            </a:r>
            <a:endParaRPr kumimoji="1" lang="en-US" altLang="ja-JP" sz="900" b="1" dirty="0">
              <a:solidFill>
                <a:srgbClr val="00338D"/>
              </a:solidFill>
              <a:latin typeface="Meiryo UI"/>
              <a:ea typeface="Meiryo UI"/>
            </a:endParaRPr>
          </a:p>
        </p:txBody>
      </p:sp>
      <p:graphicFrame>
        <p:nvGraphicFramePr>
          <p:cNvPr id="2" name="表 5">
            <a:extLst>
              <a:ext uri="{FF2B5EF4-FFF2-40B4-BE49-F238E27FC236}">
                <a16:creationId xmlns:a16="http://schemas.microsoft.com/office/drawing/2014/main" id="{16F15990-E40C-8336-9019-CB1F348D2088}"/>
              </a:ext>
            </a:extLst>
          </p:cNvPr>
          <p:cNvGraphicFramePr>
            <a:graphicFrameLocks noGrp="1"/>
          </p:cNvGraphicFramePr>
          <p:nvPr/>
        </p:nvGraphicFramePr>
        <p:xfrm>
          <a:off x="6666877" y="4533441"/>
          <a:ext cx="3077727" cy="1926545"/>
        </p:xfrm>
        <a:graphic>
          <a:graphicData uri="http://schemas.openxmlformats.org/drawingml/2006/table">
            <a:tbl>
              <a:tblPr/>
              <a:tblGrid>
                <a:gridCol w="3077727">
                  <a:extLst>
                    <a:ext uri="{9D8B030D-6E8A-4147-A177-3AD203B41FA5}">
                      <a16:colId xmlns:a16="http://schemas.microsoft.com/office/drawing/2014/main" val="328007911"/>
                    </a:ext>
                  </a:extLst>
                </a:gridCol>
              </a:tblGrid>
              <a:tr h="229283">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a:r>
                        <a:rPr kumimoji="1" lang="ja-JP" altLang="en-US" sz="1000" b="1" dirty="0">
                          <a:solidFill>
                            <a:schemeClr val="bg1">
                              <a:lumMod val="100000"/>
                            </a:schemeClr>
                          </a:solidFill>
                        </a:rPr>
                        <a:t>自治体クラウド</a:t>
                      </a:r>
                      <a:r>
                        <a:rPr kumimoji="1" lang="en-US" altLang="ja-JP" sz="1000" b="1" dirty="0">
                          <a:solidFill>
                            <a:schemeClr val="bg1">
                              <a:lumMod val="100000"/>
                            </a:schemeClr>
                          </a:solidFill>
                        </a:rPr>
                        <a:t>(</a:t>
                      </a:r>
                      <a:r>
                        <a:rPr kumimoji="1" lang="ja-JP" altLang="en-US" sz="1000" b="1" dirty="0">
                          <a:solidFill>
                            <a:schemeClr val="bg1">
                              <a:lumMod val="100000"/>
                            </a:schemeClr>
                          </a:solidFill>
                        </a:rPr>
                        <a:t>ハード・アプリ共同</a:t>
                      </a:r>
                      <a:r>
                        <a:rPr kumimoji="1" lang="en-US" altLang="ja-JP" sz="1000" b="1" dirty="0">
                          <a:solidFill>
                            <a:schemeClr val="bg1">
                              <a:lumMod val="100000"/>
                            </a:schemeClr>
                          </a:solidFill>
                        </a:rPr>
                        <a:t>)</a:t>
                      </a:r>
                      <a:r>
                        <a:rPr kumimoji="1" lang="ja-JP" altLang="en-US" sz="1000" b="1" dirty="0">
                          <a:solidFill>
                            <a:schemeClr val="bg1">
                              <a:lumMod val="100000"/>
                            </a:schemeClr>
                          </a:solidFill>
                        </a:rPr>
                        <a:t>の考察</a:t>
                      </a:r>
                    </a:p>
                  </a:txBody>
                  <a:tcPr marL="97063" marR="97063"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064457627"/>
                  </a:ext>
                </a:extLst>
              </a:tr>
              <a:tr h="1560781">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180000" indent="-144000">
                        <a:buFont typeface="Wingdings" panose="05000000000000000000" pitchFamily="2" charset="2"/>
                        <a:buChar char="ü"/>
                      </a:pPr>
                      <a:r>
                        <a:rPr kumimoji="1" lang="ja-JP" altLang="en-US" sz="1000" dirty="0">
                          <a:solidFill>
                            <a:schemeClr val="tx1"/>
                          </a:solidFill>
                        </a:rPr>
                        <a:t>美里町・川島町、笠置町は、少数団体でガバメントクラウドへリフトしたことで按分効果が十分に発揮されていない</a:t>
                      </a:r>
                      <a:r>
                        <a:rPr kumimoji="1" lang="ja-JP" altLang="en-US" sz="1000" b="1" dirty="0">
                          <a:solidFill>
                            <a:schemeClr val="tx1"/>
                          </a:solidFill>
                        </a:rPr>
                        <a:t>。</a:t>
                      </a:r>
                      <a:r>
                        <a:rPr kumimoji="1" lang="ja-JP" altLang="en-US" sz="1000" b="0" dirty="0">
                          <a:solidFill>
                            <a:schemeClr val="tx1"/>
                          </a:solidFill>
                        </a:rPr>
                        <a:t>今後の利用が進むにつれ、</a:t>
                      </a:r>
                      <a:r>
                        <a:rPr kumimoji="1" lang="ja-JP" altLang="en-US" sz="1000" b="1" u="sng" dirty="0">
                          <a:solidFill>
                            <a:schemeClr val="tx1"/>
                          </a:solidFill>
                        </a:rPr>
                        <a:t>共同利用の団体が増えることで作業費含めて費用按分効果を発揮することができ、費用削減効果を高められる</a:t>
                      </a:r>
                      <a:r>
                        <a:rPr kumimoji="1" lang="ja-JP" altLang="en-US" sz="1000" b="0" dirty="0">
                          <a:solidFill>
                            <a:schemeClr val="tx1"/>
                          </a:solidFill>
                        </a:rPr>
                        <a:t>と考えられる。</a:t>
                      </a:r>
                      <a:endParaRPr kumimoji="1" lang="en-US" altLang="ja-JP" sz="1000" b="0" dirty="0">
                        <a:solidFill>
                          <a:schemeClr val="tx1"/>
                        </a:solidFill>
                      </a:endParaRPr>
                    </a:p>
                    <a:p>
                      <a:pPr marL="36000" indent="0">
                        <a:buFont typeface="Wingdings" panose="05000000000000000000" pitchFamily="2" charset="2"/>
                        <a:buNone/>
                      </a:pPr>
                      <a:endParaRPr kumimoji="1" lang="en-US" altLang="ja-JP" sz="500" b="0" dirty="0">
                        <a:solidFill>
                          <a:schemeClr val="tx1"/>
                        </a:solidFill>
                      </a:endParaRPr>
                    </a:p>
                    <a:p>
                      <a:pPr marL="180000" indent="-144000">
                        <a:buFont typeface="Wingdings" panose="05000000000000000000" pitchFamily="2" charset="2"/>
                        <a:buChar char="ü"/>
                      </a:pPr>
                      <a:r>
                        <a:rPr kumimoji="1" lang="ja-JP" altLang="en-US" sz="1000" dirty="0">
                          <a:solidFill>
                            <a:schemeClr val="tx1"/>
                          </a:solidFill>
                        </a:rPr>
                        <a:t>また、</a:t>
                      </a:r>
                      <a:r>
                        <a:rPr kumimoji="1" lang="ja-JP" altLang="en-US" sz="1000" b="1" u="sng" dirty="0">
                          <a:solidFill>
                            <a:schemeClr val="tx1"/>
                          </a:solidFill>
                        </a:rPr>
                        <a:t>回線の共同利用をする又は次期</a:t>
                      </a:r>
                      <a:r>
                        <a:rPr kumimoji="1" lang="en-US" altLang="ja-JP" sz="1000" b="1" u="sng" dirty="0">
                          <a:solidFill>
                            <a:schemeClr val="tx1"/>
                          </a:solidFill>
                        </a:rPr>
                        <a:t>LGWAN</a:t>
                      </a:r>
                      <a:r>
                        <a:rPr kumimoji="1" lang="ja-JP" altLang="en-US" sz="1000" b="1" u="sng" dirty="0">
                          <a:solidFill>
                            <a:schemeClr val="tx1"/>
                          </a:solidFill>
                        </a:rPr>
                        <a:t>を活用する</a:t>
                      </a:r>
                      <a:r>
                        <a:rPr kumimoji="1" lang="ja-JP" altLang="en-US" sz="1000" dirty="0">
                          <a:solidFill>
                            <a:schemeClr val="tx1"/>
                          </a:solidFill>
                        </a:rPr>
                        <a:t>ことで、通信回線費、回線運用に係る運用作業費を削減でき、費用削減効果を高めることができると考えられる。</a:t>
                      </a:r>
                      <a:endParaRPr kumimoji="1" lang="en-US" altLang="ja-JP" sz="1000" dirty="0">
                        <a:solidFill>
                          <a:schemeClr val="tx1"/>
                        </a:solidFill>
                      </a:endParaRPr>
                    </a:p>
                  </a:txBody>
                  <a:tcPr marL="97063" marR="97063" marT="48531" marB="4853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336736062"/>
                  </a:ext>
                </a:extLst>
              </a:tr>
            </a:tbl>
          </a:graphicData>
        </a:graphic>
      </p:graphicFrame>
    </p:spTree>
    <p:extLst>
      <p:ext uri="{BB962C8B-B14F-4D97-AF65-F5344CB8AC3E}">
        <p14:creationId xmlns:p14="http://schemas.microsoft.com/office/powerpoint/2010/main" val="668478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スライド番号プレースホルダー 5">
            <a:extLst>
              <a:ext uri="{FF2B5EF4-FFF2-40B4-BE49-F238E27FC236}">
                <a16:creationId xmlns:a16="http://schemas.microsoft.com/office/drawing/2014/main" id="{6B2EAF6A-DA70-47C6-86F5-1418B9CF4DDF}"/>
              </a:ext>
            </a:extLst>
          </p:cNvPr>
          <p:cNvSpPr>
            <a:spLocks noGrp="1"/>
          </p:cNvSpPr>
          <p:nvPr>
            <p:ph type="sldNum" sz="quarter" idx="12"/>
          </p:nvPr>
        </p:nvSpPr>
        <p:spPr>
          <a:xfrm>
            <a:off x="7650552" y="6432293"/>
            <a:ext cx="2228850" cy="365125"/>
          </a:xfrm>
        </p:spPr>
        <p:txBody>
          <a:bodyPr/>
          <a:lstStyle/>
          <a:p>
            <a:fld id="{330EA680-D336-4FF7-8B7A-9848BB0A1C32}" type="slidenum">
              <a:rPr lang="en-US" smtClean="0"/>
              <a:t>13</a:t>
            </a:fld>
            <a:endParaRPr lang="en-US" dirty="0"/>
          </a:p>
        </p:txBody>
      </p: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kumimoji="1" lang="ja-JP" altLang="en-US" sz="2400" b="1" dirty="0">
                <a:latin typeface="Meiryo UI" panose="020B0604030504040204" pitchFamily="50" charset="-128"/>
                <a:ea typeface="Meiryo UI" panose="020B0604030504040204" pitchFamily="50" charset="-128"/>
              </a:rPr>
              <a:t>ランニングコスト削減額と削減率による分析（比較）</a:t>
            </a: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64505" y="595728"/>
            <a:ext cx="9767557" cy="584743"/>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600" kern="0" dirty="0">
                <a:solidFill>
                  <a:prstClr val="black"/>
                </a:solidFill>
                <a:latin typeface="Meiryo UI"/>
                <a:ea typeface="Meiryo UI"/>
              </a:rPr>
              <a:t>中間報告と今回の追加報告において、ランニングコストの削減額と削減率を比較</a:t>
            </a:r>
            <a:endParaRPr kumimoji="1" lang="en-US" altLang="ja-JP" sz="1600" kern="0" dirty="0">
              <a:solidFill>
                <a:prstClr val="black"/>
              </a:solidFill>
              <a:latin typeface="Meiryo UI"/>
              <a:ea typeface="Meiryo UI"/>
            </a:endParaRPr>
          </a:p>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600" kern="0" dirty="0">
                <a:solidFill>
                  <a:prstClr val="black"/>
                </a:solidFill>
                <a:latin typeface="Meiryo UI"/>
                <a:ea typeface="Meiryo UI"/>
              </a:rPr>
              <a:t>実際の構築時における差分（増額）が生じたことにより、今回の追加報告では全体的に費用増となった</a:t>
            </a:r>
            <a:endParaRPr lang="ja-JP" altLang="en-US" sz="1600" kern="0" dirty="0">
              <a:solidFill>
                <a:prstClr val="black"/>
              </a:solidFill>
              <a:latin typeface="Meiryo UI"/>
              <a:ea typeface="Meiryo UI"/>
            </a:endParaRPr>
          </a:p>
        </p:txBody>
      </p:sp>
      <p:graphicFrame>
        <p:nvGraphicFramePr>
          <p:cNvPr id="7" name="グラフ6">
            <a:extLst>
              <a:ext uri="{FF2B5EF4-FFF2-40B4-BE49-F238E27FC236}">
                <a16:creationId xmlns:a16="http://schemas.microsoft.com/office/drawing/2014/main" id="{A8E79302-C27D-967A-00CC-02658BDC8892}"/>
              </a:ext>
            </a:extLst>
          </p:cNvPr>
          <p:cNvGraphicFramePr>
            <a:graphicFrameLocks/>
          </p:cNvGraphicFramePr>
          <p:nvPr/>
        </p:nvGraphicFramePr>
        <p:xfrm>
          <a:off x="4880127" y="1993935"/>
          <a:ext cx="4032000" cy="3911752"/>
        </p:xfrm>
        <a:graphic>
          <a:graphicData uri="http://schemas.openxmlformats.org/drawingml/2006/chart">
            <c:chart xmlns:c="http://schemas.openxmlformats.org/drawingml/2006/chart" xmlns:r="http://schemas.openxmlformats.org/officeDocument/2006/relationships" r:id="rId3"/>
          </a:graphicData>
        </a:graphic>
      </p:graphicFrame>
      <p:sp>
        <p:nvSpPr>
          <p:cNvPr id="8" name="楕円 7">
            <a:extLst>
              <a:ext uri="{FF2B5EF4-FFF2-40B4-BE49-F238E27FC236}">
                <a16:creationId xmlns:a16="http://schemas.microsoft.com/office/drawing/2014/main" id="{E37EFE67-0780-EBDD-4870-58BFEF5305EE}"/>
              </a:ext>
            </a:extLst>
          </p:cNvPr>
          <p:cNvSpPr/>
          <p:nvPr/>
        </p:nvSpPr>
        <p:spPr>
          <a:xfrm>
            <a:off x="4743184" y="2084154"/>
            <a:ext cx="194895" cy="843153"/>
          </a:xfrm>
          <a:prstGeom prst="ellipse">
            <a:avLst/>
          </a:prstGeom>
          <a:solidFill>
            <a:sysClr val="window" lastClr="FFFFFF">
              <a:lumMod val="95000"/>
            </a:sysClr>
          </a:solidFill>
          <a:ln w="12700" cap="flat" cmpd="sng" algn="ctr">
            <a:noFill/>
            <a:prstDash val="solid"/>
            <a:miter lim="800000"/>
          </a:ln>
          <a:effectLst/>
        </p:spPr>
        <p:txBody>
          <a:bodyPr vert="eaVert"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500" b="0" i="0" u="none" strike="noStrike" kern="0" cap="none" spc="0" normalizeH="0" baseline="0" noProof="0">
                <a:ln>
                  <a:noFill/>
                </a:ln>
                <a:solidFill>
                  <a:srgbClr val="0C233C">
                    <a:lumMod val="60000"/>
                    <a:lumOff val="40000"/>
                  </a:srgbClr>
                </a:solidFill>
                <a:effectLst/>
                <a:uLnTx/>
                <a:uFillTx/>
                <a:latin typeface="Arial"/>
                <a:ea typeface="Meiryo UI"/>
                <a:cs typeface="+mn-cs"/>
              </a:rPr>
              <a:t>増えている</a:t>
            </a:r>
          </a:p>
        </p:txBody>
      </p:sp>
      <p:sp>
        <p:nvSpPr>
          <p:cNvPr id="9" name="楕円 8">
            <a:extLst>
              <a:ext uri="{FF2B5EF4-FFF2-40B4-BE49-F238E27FC236}">
                <a16:creationId xmlns:a16="http://schemas.microsoft.com/office/drawing/2014/main" id="{A7BE6A22-54F3-8F0E-0532-E382E635BAFF}"/>
              </a:ext>
            </a:extLst>
          </p:cNvPr>
          <p:cNvSpPr/>
          <p:nvPr/>
        </p:nvSpPr>
        <p:spPr>
          <a:xfrm>
            <a:off x="4743184" y="4083250"/>
            <a:ext cx="194895" cy="843153"/>
          </a:xfrm>
          <a:prstGeom prst="ellipse">
            <a:avLst/>
          </a:prstGeom>
          <a:solidFill>
            <a:sysClr val="window" lastClr="FFFFFF">
              <a:lumMod val="95000"/>
            </a:sysClr>
          </a:solidFill>
          <a:ln w="12700" cap="flat" cmpd="sng" algn="ctr">
            <a:noFill/>
            <a:prstDash val="solid"/>
            <a:miter lim="800000"/>
          </a:ln>
          <a:effectLst/>
        </p:spPr>
        <p:txBody>
          <a:bodyPr vert="eaVert"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500" b="0" i="0" u="none" strike="noStrike" kern="0" cap="none" spc="0" normalizeH="0" baseline="0" noProof="0">
                <a:ln>
                  <a:noFill/>
                </a:ln>
                <a:solidFill>
                  <a:srgbClr val="0C233C">
                    <a:lumMod val="60000"/>
                    <a:lumOff val="40000"/>
                  </a:srgbClr>
                </a:solidFill>
                <a:effectLst/>
                <a:uLnTx/>
                <a:uFillTx/>
                <a:latin typeface="Arial"/>
                <a:ea typeface="Meiryo UI"/>
                <a:cs typeface="+mn-cs"/>
              </a:rPr>
              <a:t>減っている</a:t>
            </a:r>
          </a:p>
        </p:txBody>
      </p:sp>
      <p:sp>
        <p:nvSpPr>
          <p:cNvPr id="10" name="楕円 9">
            <a:extLst>
              <a:ext uri="{FF2B5EF4-FFF2-40B4-BE49-F238E27FC236}">
                <a16:creationId xmlns:a16="http://schemas.microsoft.com/office/drawing/2014/main" id="{19218C86-F469-C042-E381-C72C36FB547E}"/>
              </a:ext>
            </a:extLst>
          </p:cNvPr>
          <p:cNvSpPr/>
          <p:nvPr/>
        </p:nvSpPr>
        <p:spPr>
          <a:xfrm>
            <a:off x="8924733" y="2066087"/>
            <a:ext cx="194895" cy="843153"/>
          </a:xfrm>
          <a:prstGeom prst="ellipse">
            <a:avLst/>
          </a:prstGeom>
          <a:solidFill>
            <a:sysClr val="window" lastClr="FFFFFF">
              <a:lumMod val="95000"/>
            </a:sysClr>
          </a:solidFill>
          <a:ln w="12700" cap="flat" cmpd="sng" algn="ctr">
            <a:noFill/>
            <a:prstDash val="solid"/>
            <a:miter lim="800000"/>
          </a:ln>
          <a:effectLst/>
        </p:spPr>
        <p:txBody>
          <a:bodyPr vert="eaVert"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500" b="0" i="0" u="none" strike="noStrike" kern="0" cap="none" spc="0" normalizeH="0" baseline="0" noProof="0">
                <a:ln>
                  <a:noFill/>
                </a:ln>
                <a:solidFill>
                  <a:srgbClr val="0C233C">
                    <a:lumMod val="60000"/>
                    <a:lumOff val="40000"/>
                  </a:srgbClr>
                </a:solidFill>
                <a:effectLst/>
                <a:uLnTx/>
                <a:uFillTx/>
                <a:latin typeface="Arial"/>
                <a:ea typeface="Meiryo UI"/>
                <a:cs typeface="+mn-cs"/>
              </a:rPr>
              <a:t>増えている</a:t>
            </a:r>
          </a:p>
        </p:txBody>
      </p:sp>
      <p:sp>
        <p:nvSpPr>
          <p:cNvPr id="11" name="楕円 10">
            <a:extLst>
              <a:ext uri="{FF2B5EF4-FFF2-40B4-BE49-F238E27FC236}">
                <a16:creationId xmlns:a16="http://schemas.microsoft.com/office/drawing/2014/main" id="{733EBBA3-C468-9484-7632-192FF9FB2EC5}"/>
              </a:ext>
            </a:extLst>
          </p:cNvPr>
          <p:cNvSpPr/>
          <p:nvPr/>
        </p:nvSpPr>
        <p:spPr>
          <a:xfrm>
            <a:off x="8924733" y="4065183"/>
            <a:ext cx="194895" cy="843153"/>
          </a:xfrm>
          <a:prstGeom prst="ellipse">
            <a:avLst/>
          </a:prstGeom>
          <a:solidFill>
            <a:sysClr val="window" lastClr="FFFFFF">
              <a:lumMod val="95000"/>
            </a:sysClr>
          </a:solidFill>
          <a:ln w="12700" cap="flat" cmpd="sng" algn="ctr">
            <a:noFill/>
            <a:prstDash val="solid"/>
            <a:miter lim="800000"/>
          </a:ln>
          <a:effectLst/>
        </p:spPr>
        <p:txBody>
          <a:bodyPr vert="eaVert"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500" b="0" i="0" u="none" strike="noStrike" kern="0" cap="none" spc="0" normalizeH="0" baseline="0" noProof="0">
                <a:ln>
                  <a:noFill/>
                </a:ln>
                <a:solidFill>
                  <a:srgbClr val="0C233C">
                    <a:lumMod val="60000"/>
                    <a:lumOff val="40000"/>
                  </a:srgbClr>
                </a:solidFill>
                <a:effectLst/>
                <a:uLnTx/>
                <a:uFillTx/>
                <a:latin typeface="Arial"/>
                <a:ea typeface="Meiryo UI"/>
                <a:cs typeface="+mn-cs"/>
              </a:rPr>
              <a:t>減っている</a:t>
            </a:r>
          </a:p>
        </p:txBody>
      </p:sp>
      <p:grpSp>
        <p:nvGrpSpPr>
          <p:cNvPr id="12" name="グループ化 11">
            <a:extLst>
              <a:ext uri="{FF2B5EF4-FFF2-40B4-BE49-F238E27FC236}">
                <a16:creationId xmlns:a16="http://schemas.microsoft.com/office/drawing/2014/main" id="{C6A283C6-1A45-300A-F83B-9259EC93DB7B}"/>
              </a:ext>
            </a:extLst>
          </p:cNvPr>
          <p:cNvGrpSpPr/>
          <p:nvPr/>
        </p:nvGrpSpPr>
        <p:grpSpPr>
          <a:xfrm>
            <a:off x="5642705" y="2334804"/>
            <a:ext cx="781496" cy="686493"/>
            <a:chOff x="4662962" y="4743131"/>
            <a:chExt cx="846621" cy="743701"/>
          </a:xfrm>
        </p:grpSpPr>
        <p:sp>
          <p:nvSpPr>
            <p:cNvPr id="13" name="正方形/長方形 12">
              <a:extLst>
                <a:ext uri="{FF2B5EF4-FFF2-40B4-BE49-F238E27FC236}">
                  <a16:creationId xmlns:a16="http://schemas.microsoft.com/office/drawing/2014/main" id="{311FF822-F43B-B95A-77F3-C7DBFB6184AD}"/>
                </a:ext>
              </a:extLst>
            </p:cNvPr>
            <p:cNvSpPr/>
            <p:nvPr/>
          </p:nvSpPr>
          <p:spPr>
            <a:xfrm>
              <a:off x="5129652" y="4774451"/>
              <a:ext cx="291072" cy="712381"/>
            </a:xfrm>
            <a:prstGeom prst="rect">
              <a:avLst/>
            </a:prstGeom>
            <a:noFill/>
            <a:ln w="12700" cap="flat" cmpd="sng" algn="ctr">
              <a:noFill/>
              <a:prstDash val="solid"/>
              <a:miter lim="800000"/>
            </a:ln>
            <a:effectLst/>
          </p:spPr>
          <p:txBody>
            <a:bodyPr vert="eaVert"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108" b="1" i="0" u="none" strike="noStrike" kern="0" cap="none" spc="0" normalizeH="0" baseline="0" noProof="0">
                  <a:ln>
                    <a:noFill/>
                  </a:ln>
                  <a:solidFill>
                    <a:srgbClr val="00338D"/>
                  </a:solidFill>
                  <a:effectLst/>
                  <a:uLnTx/>
                  <a:uFillTx/>
                  <a:latin typeface="Arial"/>
                  <a:ea typeface="Meiryo UI"/>
                  <a:cs typeface="+mn-cs"/>
                </a:rPr>
                <a:t>削減額</a:t>
              </a:r>
            </a:p>
          </p:txBody>
        </p:sp>
        <p:grpSp>
          <p:nvGrpSpPr>
            <p:cNvPr id="14" name="グループ化 13">
              <a:extLst>
                <a:ext uri="{FF2B5EF4-FFF2-40B4-BE49-F238E27FC236}">
                  <a16:creationId xmlns:a16="http://schemas.microsoft.com/office/drawing/2014/main" id="{F6BF860A-01A6-076D-8095-F6C24FA8A09C}"/>
                </a:ext>
              </a:extLst>
            </p:cNvPr>
            <p:cNvGrpSpPr/>
            <p:nvPr/>
          </p:nvGrpSpPr>
          <p:grpSpPr>
            <a:xfrm>
              <a:off x="4662962" y="4743131"/>
              <a:ext cx="846621" cy="712381"/>
              <a:chOff x="3640822" y="3504134"/>
              <a:chExt cx="846621" cy="712381"/>
            </a:xfrm>
          </p:grpSpPr>
          <p:sp>
            <p:nvSpPr>
              <p:cNvPr id="19" name="正方形/長方形 18">
                <a:extLst>
                  <a:ext uri="{FF2B5EF4-FFF2-40B4-BE49-F238E27FC236}">
                    <a16:creationId xmlns:a16="http://schemas.microsoft.com/office/drawing/2014/main" id="{A49D52B1-6E53-9754-AD18-21DCDB5743FB}"/>
                  </a:ext>
                </a:extLst>
              </p:cNvPr>
              <p:cNvSpPr/>
              <p:nvPr/>
            </p:nvSpPr>
            <p:spPr>
              <a:xfrm>
                <a:off x="3788164" y="3504134"/>
                <a:ext cx="699279" cy="712381"/>
              </a:xfrm>
              <a:prstGeom prst="rect">
                <a:avLst/>
              </a:prstGeom>
              <a:solidFill>
                <a:sysClr val="window" lastClr="FFFFFF"/>
              </a:solidFill>
              <a:ln w="12700" cap="flat" cmpd="sng" algn="ctr">
                <a:noFill/>
                <a:prstDash val="solid"/>
                <a:miter lim="800000"/>
              </a:ln>
              <a:effectLst/>
            </p:spPr>
            <p:txBody>
              <a:bodyPr lIns="49846" tIns="49846" rIns="49846" bIns="49846"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dirty="0">
                    <a:ln>
                      <a:noFill/>
                    </a:ln>
                    <a:solidFill>
                      <a:srgbClr val="00338D"/>
                    </a:solidFill>
                    <a:effectLst/>
                    <a:uLnTx/>
                    <a:uFillTx/>
                    <a:latin typeface="Arial"/>
                    <a:ea typeface="Meiryo UI"/>
                    <a:cs typeface="+mn-cs"/>
                  </a:rPr>
                  <a:t>削減額</a:t>
                </a:r>
                <a:endParaRPr kumimoji="1" lang="en-US" altLang="ja-JP" sz="969" b="1" i="0" u="none" strike="noStrike" kern="0" cap="none" spc="0" normalizeH="0" baseline="0" noProof="0" dirty="0">
                  <a:ln>
                    <a:noFill/>
                  </a:ln>
                  <a:solidFill>
                    <a:srgbClr val="00338D"/>
                  </a:solidFill>
                  <a:effectLst/>
                  <a:uLnTx/>
                  <a:uFillTx/>
                  <a:latin typeface="Arial"/>
                  <a:ea typeface="Meiryo UI"/>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dirty="0">
                    <a:ln>
                      <a:noFill/>
                    </a:ln>
                    <a:solidFill>
                      <a:srgbClr val="00338D"/>
                    </a:solidFill>
                    <a:effectLst/>
                    <a:uLnTx/>
                    <a:uFillTx/>
                    <a:latin typeface="Arial"/>
                    <a:ea typeface="Meiryo UI"/>
                    <a:cs typeface="+mn-cs"/>
                  </a:rPr>
                  <a:t>削減額＊</a:t>
                </a:r>
                <a:endParaRPr kumimoji="1" lang="en-US" altLang="ja-JP" sz="969" b="1" i="0" u="none" strike="noStrike" kern="0" cap="none" spc="0" normalizeH="0" baseline="0" noProof="0" dirty="0">
                  <a:ln>
                    <a:noFill/>
                  </a:ln>
                  <a:solidFill>
                    <a:srgbClr val="00338D"/>
                  </a:solidFill>
                  <a:effectLst/>
                  <a:uLnTx/>
                  <a:uFillTx/>
                  <a:latin typeface="Arial"/>
                  <a:ea typeface="Meiryo UI"/>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dirty="0">
                    <a:ln>
                      <a:noFill/>
                    </a:ln>
                    <a:solidFill>
                      <a:srgbClr val="00338D"/>
                    </a:solidFill>
                    <a:effectLst/>
                    <a:uLnTx/>
                    <a:uFillTx/>
                    <a:latin typeface="Arial"/>
                    <a:ea typeface="Meiryo UI"/>
                    <a:cs typeface="+mn-cs"/>
                  </a:rPr>
                  <a:t>削減率</a:t>
                </a:r>
                <a:endParaRPr kumimoji="1" lang="en-US" altLang="ja-JP" sz="969" b="1" i="0" u="none" strike="noStrike" kern="0" cap="none" spc="0" normalizeH="0" baseline="0" noProof="0" dirty="0">
                  <a:ln>
                    <a:noFill/>
                  </a:ln>
                  <a:solidFill>
                    <a:srgbClr val="00338D"/>
                  </a:solidFill>
                  <a:effectLst/>
                  <a:uLnTx/>
                  <a:uFillTx/>
                  <a:latin typeface="Arial"/>
                  <a:ea typeface="Meiryo UI"/>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dirty="0">
                    <a:ln>
                      <a:noFill/>
                    </a:ln>
                    <a:solidFill>
                      <a:srgbClr val="00338D"/>
                    </a:solidFill>
                    <a:effectLst/>
                    <a:uLnTx/>
                    <a:uFillTx/>
                    <a:latin typeface="Arial"/>
                    <a:ea typeface="Meiryo UI"/>
                    <a:cs typeface="+mn-cs"/>
                  </a:rPr>
                  <a:t>削減率＊</a:t>
                </a:r>
              </a:p>
            </p:txBody>
          </p:sp>
          <p:sp>
            <p:nvSpPr>
              <p:cNvPr id="20" name="正方形/長方形 19">
                <a:extLst>
                  <a:ext uri="{FF2B5EF4-FFF2-40B4-BE49-F238E27FC236}">
                    <a16:creationId xmlns:a16="http://schemas.microsoft.com/office/drawing/2014/main" id="{6190D55D-5C92-600E-3D20-8C5C31218E95}"/>
                  </a:ext>
                </a:extLst>
              </p:cNvPr>
              <p:cNvSpPr/>
              <p:nvPr/>
            </p:nvSpPr>
            <p:spPr>
              <a:xfrm>
                <a:off x="3640822" y="3504134"/>
                <a:ext cx="156901" cy="712381"/>
              </a:xfrm>
              <a:prstGeom prst="rect">
                <a:avLst/>
              </a:prstGeom>
              <a:solidFill>
                <a:sysClr val="window" lastClr="FFFFFF">
                  <a:lumMod val="100000"/>
                </a:sys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831" b="0" i="0" u="none" strike="noStrike" kern="0" cap="none" spc="0" normalizeH="0" baseline="0" noProof="0" err="1">
                  <a:ln>
                    <a:noFill/>
                  </a:ln>
                  <a:solidFill>
                    <a:prstClr val="white"/>
                  </a:solidFill>
                  <a:effectLst/>
                  <a:uLnTx/>
                  <a:uFillTx/>
                  <a:latin typeface="Arial"/>
                  <a:ea typeface="Meiryo UI"/>
                  <a:cs typeface="+mn-cs"/>
                </a:endParaRPr>
              </a:p>
            </p:txBody>
          </p:sp>
        </p:grpSp>
        <p:sp>
          <p:nvSpPr>
            <p:cNvPr id="15" name="正方形/長方形 14">
              <a:extLst>
                <a:ext uri="{FF2B5EF4-FFF2-40B4-BE49-F238E27FC236}">
                  <a16:creationId xmlns:a16="http://schemas.microsoft.com/office/drawing/2014/main" id="{EBD44667-2193-D2E9-E9AB-801C75ADBB0C}"/>
                </a:ext>
              </a:extLst>
            </p:cNvPr>
            <p:cNvSpPr/>
            <p:nvPr/>
          </p:nvSpPr>
          <p:spPr>
            <a:xfrm>
              <a:off x="4726304" y="4846263"/>
              <a:ext cx="75501" cy="75501"/>
            </a:xfrm>
            <a:prstGeom prst="rect">
              <a:avLst/>
            </a:prstGeom>
            <a:solidFill>
              <a:srgbClr val="005EB8"/>
            </a:solidFill>
            <a:ln w="12700" cap="flat" cmpd="sng" algn="ctr">
              <a:solidFill>
                <a:srgbClr val="005EB8"/>
              </a:solidFill>
              <a:prstDash val="solid"/>
              <a:miter lim="800000"/>
              <a:headEnd type="none" w="med" len="med"/>
              <a:tailEnd type="none" w="med" len="med"/>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831" b="0" i="0" u="none" strike="noStrike" kern="0" cap="none" spc="0" normalizeH="0" baseline="0" noProof="0" err="1">
                <a:ln>
                  <a:noFill/>
                </a:ln>
                <a:solidFill>
                  <a:prstClr val="white"/>
                </a:solidFill>
                <a:effectLst/>
                <a:uLnTx/>
                <a:uFillTx/>
                <a:latin typeface="Arial"/>
                <a:ea typeface="Meiryo UI"/>
                <a:cs typeface="+mn-cs"/>
              </a:endParaRPr>
            </a:p>
          </p:txBody>
        </p:sp>
        <p:sp>
          <p:nvSpPr>
            <p:cNvPr id="16" name="正方形/長方形 15">
              <a:extLst>
                <a:ext uri="{FF2B5EF4-FFF2-40B4-BE49-F238E27FC236}">
                  <a16:creationId xmlns:a16="http://schemas.microsoft.com/office/drawing/2014/main" id="{5BBBD202-8E3B-5ABF-FC93-4344DCD6DB53}"/>
                </a:ext>
              </a:extLst>
            </p:cNvPr>
            <p:cNvSpPr>
              <a:spLocks/>
            </p:cNvSpPr>
            <p:nvPr/>
          </p:nvSpPr>
          <p:spPr>
            <a:xfrm>
              <a:off x="4726304" y="4993764"/>
              <a:ext cx="75501" cy="75501"/>
            </a:xfrm>
            <a:prstGeom prst="rect">
              <a:avLst/>
            </a:prstGeom>
            <a:solidFill>
              <a:srgbClr val="00A3A1"/>
            </a:solidFill>
            <a:ln w="12700" cap="flat" cmpd="sng" algn="ctr">
              <a:solidFill>
                <a:srgbClr val="00A3A1"/>
              </a:solidFill>
              <a:prstDash val="solid"/>
              <a:miter lim="800000"/>
              <a:headEnd type="none" w="med" len="med"/>
              <a:tailEnd type="none" w="med" len="med"/>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831" b="0" i="0" u="none" strike="noStrike" kern="0" cap="none" spc="0" normalizeH="0" baseline="0" noProof="0" err="1">
                <a:ln>
                  <a:noFill/>
                </a:ln>
                <a:solidFill>
                  <a:prstClr val="white"/>
                </a:solidFill>
                <a:effectLst/>
                <a:uLnTx/>
                <a:uFillTx/>
                <a:latin typeface="Arial"/>
                <a:ea typeface="Meiryo UI"/>
                <a:cs typeface="+mn-cs"/>
              </a:endParaRPr>
            </a:p>
          </p:txBody>
        </p:sp>
        <p:sp>
          <p:nvSpPr>
            <p:cNvPr id="17" name="正方形/長方形 16">
              <a:extLst>
                <a:ext uri="{FF2B5EF4-FFF2-40B4-BE49-F238E27FC236}">
                  <a16:creationId xmlns:a16="http://schemas.microsoft.com/office/drawing/2014/main" id="{C88071A3-616C-930C-D3F1-12797341EBD9}"/>
                </a:ext>
              </a:extLst>
            </p:cNvPr>
            <p:cNvSpPr>
              <a:spLocks/>
            </p:cNvSpPr>
            <p:nvPr/>
          </p:nvSpPr>
          <p:spPr>
            <a:xfrm>
              <a:off x="4726304" y="5141265"/>
              <a:ext cx="75501" cy="75501"/>
            </a:xfrm>
            <a:prstGeom prst="rect">
              <a:avLst/>
            </a:prstGeom>
            <a:solidFill>
              <a:srgbClr val="FFFF00"/>
            </a:solidFill>
            <a:ln w="12700" cap="flat" cmpd="sng" algn="ctr">
              <a:solidFill>
                <a:srgbClr val="FFFF00"/>
              </a:solidFill>
              <a:prstDash val="solid"/>
              <a:miter lim="800000"/>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831" b="0" i="0" u="none" strike="noStrike" kern="0" cap="none" spc="0" normalizeH="0" baseline="0" noProof="0" err="1">
                <a:ln>
                  <a:noFill/>
                </a:ln>
                <a:solidFill>
                  <a:prstClr val="white"/>
                </a:solidFill>
                <a:effectLst/>
                <a:uLnTx/>
                <a:uFillTx/>
                <a:latin typeface="Arial"/>
                <a:ea typeface="Meiryo UI"/>
                <a:cs typeface="+mn-cs"/>
              </a:endParaRPr>
            </a:p>
          </p:txBody>
        </p:sp>
        <p:sp>
          <p:nvSpPr>
            <p:cNvPr id="18" name="正方形/長方形 17">
              <a:extLst>
                <a:ext uri="{FF2B5EF4-FFF2-40B4-BE49-F238E27FC236}">
                  <a16:creationId xmlns:a16="http://schemas.microsoft.com/office/drawing/2014/main" id="{20FFD8BB-14BF-B7D5-FE70-980FDA68E1EA}"/>
                </a:ext>
              </a:extLst>
            </p:cNvPr>
            <p:cNvSpPr>
              <a:spLocks/>
            </p:cNvSpPr>
            <p:nvPr/>
          </p:nvSpPr>
          <p:spPr>
            <a:xfrm>
              <a:off x="4726304" y="5288766"/>
              <a:ext cx="75501" cy="75501"/>
            </a:xfrm>
            <a:prstGeom prst="rect">
              <a:avLst/>
            </a:prstGeom>
            <a:solidFill>
              <a:srgbClr val="F68D2E"/>
            </a:solidFill>
            <a:ln w="12700" cap="flat" cmpd="sng" algn="ctr">
              <a:solidFill>
                <a:srgbClr val="F68D2E"/>
              </a:solidFill>
              <a:prstDash val="solid"/>
              <a:miter lim="800000"/>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831" b="0" i="0" u="none" strike="noStrike" kern="0" cap="none" spc="0" normalizeH="0" baseline="0" noProof="0" err="1">
                <a:ln>
                  <a:noFill/>
                </a:ln>
                <a:solidFill>
                  <a:prstClr val="white"/>
                </a:solidFill>
                <a:effectLst/>
                <a:uLnTx/>
                <a:uFillTx/>
                <a:latin typeface="Arial"/>
                <a:ea typeface="Meiryo UI"/>
                <a:cs typeface="+mn-cs"/>
              </a:endParaRPr>
            </a:p>
          </p:txBody>
        </p:sp>
      </p:grpSp>
      <p:sp>
        <p:nvSpPr>
          <p:cNvPr id="21" name="正方形/長方形 20">
            <a:extLst>
              <a:ext uri="{FF2B5EF4-FFF2-40B4-BE49-F238E27FC236}">
                <a16:creationId xmlns:a16="http://schemas.microsoft.com/office/drawing/2014/main" id="{74D13727-5577-C8FD-74C7-28F40B756AD1}"/>
              </a:ext>
            </a:extLst>
          </p:cNvPr>
          <p:cNvSpPr/>
          <p:nvPr/>
        </p:nvSpPr>
        <p:spPr>
          <a:xfrm>
            <a:off x="4706290" y="3176488"/>
            <a:ext cx="268682" cy="657582"/>
          </a:xfrm>
          <a:prstGeom prst="rect">
            <a:avLst/>
          </a:prstGeom>
          <a:noFill/>
          <a:ln w="12700" cap="flat" cmpd="sng" algn="ctr">
            <a:noFill/>
            <a:prstDash val="solid"/>
            <a:miter lim="800000"/>
          </a:ln>
          <a:effectLst/>
        </p:spPr>
        <p:txBody>
          <a:bodyPr vert="eaVert"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b="1" i="0" u="none" strike="noStrike" kern="0" cap="none" spc="0" normalizeH="0" baseline="0" noProof="0">
                <a:ln>
                  <a:noFill/>
                </a:ln>
                <a:solidFill>
                  <a:srgbClr val="00338D"/>
                </a:solidFill>
                <a:effectLst/>
                <a:uLnTx/>
                <a:uFillTx/>
                <a:latin typeface="Arial"/>
                <a:ea typeface="Meiryo UI"/>
                <a:cs typeface="+mn-cs"/>
              </a:rPr>
              <a:t>削減額</a:t>
            </a:r>
          </a:p>
        </p:txBody>
      </p:sp>
      <p:sp>
        <p:nvSpPr>
          <p:cNvPr id="22" name="正方形/長方形 21">
            <a:extLst>
              <a:ext uri="{FF2B5EF4-FFF2-40B4-BE49-F238E27FC236}">
                <a16:creationId xmlns:a16="http://schemas.microsoft.com/office/drawing/2014/main" id="{85502630-9340-A68E-50A5-9E285BC8B611}"/>
              </a:ext>
            </a:extLst>
          </p:cNvPr>
          <p:cNvSpPr/>
          <p:nvPr/>
        </p:nvSpPr>
        <p:spPr>
          <a:xfrm>
            <a:off x="8887839" y="3158421"/>
            <a:ext cx="268682" cy="657582"/>
          </a:xfrm>
          <a:prstGeom prst="rect">
            <a:avLst/>
          </a:prstGeom>
          <a:noFill/>
          <a:ln w="12700" cap="flat" cmpd="sng" algn="ctr">
            <a:noFill/>
            <a:prstDash val="solid"/>
            <a:miter lim="800000"/>
          </a:ln>
          <a:effectLst/>
        </p:spPr>
        <p:txBody>
          <a:bodyPr vert="eaVert"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b="1" i="0" u="none" strike="noStrike" kern="0" cap="none" spc="0" normalizeH="0" baseline="0" noProof="0">
                <a:ln>
                  <a:noFill/>
                </a:ln>
                <a:solidFill>
                  <a:srgbClr val="00338D"/>
                </a:solidFill>
                <a:effectLst/>
                <a:uLnTx/>
                <a:uFillTx/>
                <a:latin typeface="Arial"/>
                <a:ea typeface="Meiryo UI"/>
                <a:cs typeface="+mn-cs"/>
              </a:rPr>
              <a:t>削減率</a:t>
            </a:r>
          </a:p>
        </p:txBody>
      </p:sp>
      <p:sp>
        <p:nvSpPr>
          <p:cNvPr id="23" name="正方形/長方形 22">
            <a:extLst>
              <a:ext uri="{FF2B5EF4-FFF2-40B4-BE49-F238E27FC236}">
                <a16:creationId xmlns:a16="http://schemas.microsoft.com/office/drawing/2014/main" id="{0C1326A6-D6C7-742D-7B71-BBDDAF19C1AF}"/>
              </a:ext>
            </a:extLst>
          </p:cNvPr>
          <p:cNvSpPr/>
          <p:nvPr/>
        </p:nvSpPr>
        <p:spPr>
          <a:xfrm>
            <a:off x="202425" y="1233290"/>
            <a:ext cx="6139753" cy="760236"/>
          </a:xfrm>
          <a:prstGeom prst="rect">
            <a:avLst/>
          </a:prstGeom>
          <a:solidFill>
            <a:sysClr val="window" lastClr="FFFFFF"/>
          </a:solidFill>
          <a:ln w="28575" cap="flat" cmpd="sng" algn="ctr">
            <a:solidFill>
              <a:sysClr val="window" lastClr="FFFFFF">
                <a:lumMod val="75000"/>
              </a:sysClr>
            </a:solidFill>
            <a:prstDash val="solid"/>
            <a:miter lim="800000"/>
          </a:ln>
          <a:effectLst/>
        </p:spPr>
        <p:txBody>
          <a:bodyPr lIns="49846" tIns="49846" rIns="49846" bIns="49846" rtlCol="0" anchor="t"/>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923"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各採択団体の</a:t>
            </a:r>
            <a:r>
              <a:rPr kumimoji="0" lang="en-US" altLang="ja-JP" sz="923"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a:t>
            </a:r>
            <a:r>
              <a:rPr kumimoji="0" lang="ja-JP" altLang="en-US" sz="923"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及び</a:t>
            </a:r>
            <a:r>
              <a:rPr kumimoji="0" lang="en-US" altLang="ja-JP" sz="923"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B</a:t>
            </a:r>
            <a:r>
              <a:rPr kumimoji="0" lang="ja-JP" altLang="en-US" sz="923"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のランニングコストに対して、</a:t>
            </a:r>
            <a:endParaRPr kumimoji="0" lang="en-US" altLang="ja-JP" sz="923"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923"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削減額＝</a:t>
            </a:r>
            <a:r>
              <a:rPr kumimoji="0" lang="en-US" altLang="ja-JP" sz="923"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B-A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923"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削減率＝</a:t>
            </a:r>
            <a:r>
              <a:rPr kumimoji="0" lang="en-US" altLang="ja-JP" sz="923"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(B-A)/A×100</a:t>
            </a:r>
            <a:r>
              <a:rPr kumimoji="0" lang="ja-JP" altLang="en-US" sz="923"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ja-JP" altLang="en-US" sz="923" b="0" i="0" u="none" strike="noStrike" kern="1200" cap="none" spc="0" normalizeH="0" baseline="0" noProof="0" dirty="0">
                <a:ln>
                  <a:noFill/>
                </a:ln>
                <a:solidFill>
                  <a:srgbClr val="000000"/>
                </a:solidFill>
                <a:effectLst/>
                <a:uLnTx/>
                <a:uFillTx/>
                <a:latin typeface="Arial"/>
                <a:ea typeface="Meiryo UI"/>
                <a:cs typeface="+mn-cs"/>
              </a:rPr>
              <a:t>を可視化</a:t>
            </a:r>
            <a:endParaRPr kumimoji="1" lang="en-US" altLang="ja-JP" sz="923" b="0" i="0" u="none" strike="noStrike" kern="1200" cap="none" spc="0" normalizeH="0" baseline="0" noProof="0" dirty="0">
              <a:ln>
                <a:noFill/>
              </a:ln>
              <a:solidFill>
                <a:srgbClr val="000000"/>
              </a:solidFill>
              <a:effectLst/>
              <a:uLnTx/>
              <a:uFillTx/>
              <a:latin typeface="Arial"/>
              <a:ea typeface="Meiryo UI"/>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23" b="0" i="0" u="none" strike="noStrike" kern="1200" cap="none" spc="0" normalizeH="0" baseline="0" noProof="0" dirty="0">
                <a:ln>
                  <a:noFill/>
                </a:ln>
                <a:solidFill>
                  <a:srgbClr val="000000"/>
                </a:solidFill>
                <a:effectLst/>
                <a:uLnTx/>
                <a:uFillTx/>
                <a:latin typeface="Arial"/>
                <a:ea typeface="Meiryo UI"/>
                <a:cs typeface="+mn-cs"/>
              </a:rPr>
              <a:t>＊：「複数の地方公共団体で共同利用をする場合に按分効果</a:t>
            </a:r>
            <a:r>
              <a:rPr kumimoji="1" lang="en-US" altLang="ja-JP" sz="923" b="0" i="0" u="none" strike="noStrike" kern="1200" cap="none" spc="0" normalizeH="0" baseline="0" noProof="0" dirty="0">
                <a:ln>
                  <a:noFill/>
                </a:ln>
                <a:solidFill>
                  <a:srgbClr val="000000"/>
                </a:solidFill>
                <a:effectLst/>
                <a:uLnTx/>
                <a:uFillTx/>
                <a:latin typeface="Arial"/>
                <a:ea typeface="Meiryo UI"/>
                <a:cs typeface="+mn-cs"/>
              </a:rPr>
              <a:t>(</a:t>
            </a:r>
            <a:r>
              <a:rPr kumimoji="1" lang="ja-JP" altLang="en-US" sz="923" b="0" i="0" u="none" strike="noStrike" kern="1200" cap="none" spc="0" normalizeH="0" baseline="0" noProof="0" dirty="0">
                <a:ln>
                  <a:noFill/>
                </a:ln>
                <a:solidFill>
                  <a:srgbClr val="000000"/>
                </a:solidFill>
                <a:effectLst/>
                <a:uLnTx/>
                <a:uFillTx/>
                <a:latin typeface="Arial"/>
                <a:ea typeface="Meiryo UI"/>
                <a:cs typeface="+mn-cs"/>
              </a:rPr>
              <a:t>次頁参照</a:t>
            </a:r>
            <a:r>
              <a:rPr kumimoji="1" lang="en-US" altLang="ja-JP" sz="923" b="0" i="0" u="none" strike="noStrike" kern="1200" cap="none" spc="0" normalizeH="0" baseline="0" noProof="0" dirty="0">
                <a:ln>
                  <a:noFill/>
                </a:ln>
                <a:solidFill>
                  <a:srgbClr val="000000"/>
                </a:solidFill>
                <a:effectLst/>
                <a:uLnTx/>
                <a:uFillTx/>
                <a:latin typeface="Arial"/>
                <a:ea typeface="Meiryo UI"/>
                <a:cs typeface="+mn-cs"/>
              </a:rPr>
              <a:t>)</a:t>
            </a:r>
            <a:r>
              <a:rPr kumimoji="1" lang="ja-JP" altLang="en-US" sz="923" b="0" i="0" u="none" strike="noStrike" kern="1200" cap="none" spc="0" normalizeH="0" baseline="0" noProof="0" dirty="0">
                <a:ln>
                  <a:noFill/>
                </a:ln>
                <a:solidFill>
                  <a:srgbClr val="000000"/>
                </a:solidFill>
                <a:effectLst/>
                <a:uLnTx/>
                <a:uFillTx/>
                <a:latin typeface="Arial"/>
                <a:ea typeface="Meiryo UI"/>
                <a:cs typeface="+mn-cs"/>
              </a:rPr>
              <a:t>により除外できる費用」、「ネットワークに関するランニング費用」を比較対象外とした場合</a:t>
            </a:r>
            <a:endParaRPr kumimoji="1" lang="en-US" altLang="ja-JP" sz="923" b="0" i="0" u="none" strike="noStrike" kern="1200" cap="none" spc="0" normalizeH="0" baseline="0" noProof="0" dirty="0">
              <a:ln>
                <a:noFill/>
              </a:ln>
              <a:solidFill>
                <a:srgbClr val="000000"/>
              </a:solidFill>
              <a:effectLst/>
              <a:uLnTx/>
              <a:uFillTx/>
              <a:latin typeface="Arial"/>
              <a:ea typeface="Meiryo UI"/>
              <a:cs typeface="+mn-cs"/>
            </a:endParaRPr>
          </a:p>
        </p:txBody>
      </p:sp>
      <p:sp>
        <p:nvSpPr>
          <p:cNvPr id="25" name="正方形/長方形 24">
            <a:extLst>
              <a:ext uri="{FF2B5EF4-FFF2-40B4-BE49-F238E27FC236}">
                <a16:creationId xmlns:a16="http://schemas.microsoft.com/office/drawing/2014/main" id="{EA439AC0-8D7B-1F19-26B2-E0ABE8C2EDE4}"/>
              </a:ext>
            </a:extLst>
          </p:cNvPr>
          <p:cNvSpPr/>
          <p:nvPr/>
        </p:nvSpPr>
        <p:spPr>
          <a:xfrm>
            <a:off x="6229246" y="2119000"/>
            <a:ext cx="1772856" cy="122199"/>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69" b="1" kern="0" dirty="0">
                <a:solidFill>
                  <a:srgbClr val="000000">
                    <a:lumMod val="100000"/>
                  </a:srgbClr>
                </a:solidFill>
                <a:latin typeface="Arial"/>
                <a:ea typeface="Meiryo UI"/>
              </a:rPr>
              <a:t>中間報告 追加報告</a:t>
            </a:r>
            <a:endParaRPr kumimoji="1" lang="en-US" altLang="ja-JP" sz="969" b="1" kern="0" dirty="0">
              <a:solidFill>
                <a:srgbClr val="000000">
                  <a:lumMod val="100000"/>
                </a:srgbClr>
              </a:solidFill>
              <a:latin typeface="Arial"/>
              <a:ea typeface="Meiryo UI"/>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dirty="0">
                <a:ln>
                  <a:noFill/>
                </a:ln>
                <a:solidFill>
                  <a:srgbClr val="000000">
                    <a:lumMod val="100000"/>
                  </a:srgbClr>
                </a:solidFill>
                <a:effectLst/>
                <a:uLnTx/>
                <a:uFillTx/>
                <a:latin typeface="Arial"/>
                <a:ea typeface="Meiryo UI"/>
                <a:cs typeface="+mn-cs"/>
              </a:rPr>
              <a:t>（令和</a:t>
            </a:r>
            <a:r>
              <a:rPr kumimoji="1" lang="en-US" altLang="ja-JP" sz="969" b="1" i="0" u="none" strike="noStrike" kern="0" cap="none" spc="0" normalizeH="0" baseline="0" noProof="0" dirty="0">
                <a:ln>
                  <a:noFill/>
                </a:ln>
                <a:solidFill>
                  <a:srgbClr val="000000">
                    <a:lumMod val="100000"/>
                  </a:srgbClr>
                </a:solidFill>
                <a:effectLst/>
                <a:uLnTx/>
                <a:uFillTx/>
                <a:latin typeface="Arial"/>
                <a:ea typeface="Meiryo UI"/>
                <a:cs typeface="+mn-cs"/>
              </a:rPr>
              <a:t>5</a:t>
            </a:r>
            <a:r>
              <a:rPr kumimoji="1" lang="ja-JP" altLang="en-US" sz="969" b="1" i="0" u="none" strike="noStrike" kern="0" cap="none" spc="0" normalizeH="0" baseline="0" noProof="0" dirty="0">
                <a:ln>
                  <a:noFill/>
                </a:ln>
                <a:solidFill>
                  <a:srgbClr val="000000">
                    <a:lumMod val="100000"/>
                  </a:srgbClr>
                </a:solidFill>
                <a:effectLst/>
                <a:uLnTx/>
                <a:uFillTx/>
                <a:latin typeface="Arial"/>
                <a:ea typeface="Meiryo UI"/>
                <a:cs typeface="+mn-cs"/>
              </a:rPr>
              <a:t>年</a:t>
            </a:r>
            <a:r>
              <a:rPr kumimoji="1" lang="en-US" altLang="ja-JP" sz="969" b="1" i="0" u="none" strike="noStrike" kern="0" cap="none" spc="0" normalizeH="0" baseline="0" noProof="0" dirty="0">
                <a:ln>
                  <a:noFill/>
                </a:ln>
                <a:solidFill>
                  <a:srgbClr val="000000">
                    <a:lumMod val="100000"/>
                  </a:srgbClr>
                </a:solidFill>
                <a:effectLst/>
                <a:uLnTx/>
                <a:uFillTx/>
                <a:latin typeface="Arial"/>
                <a:ea typeface="Meiryo UI"/>
                <a:cs typeface="+mn-cs"/>
              </a:rPr>
              <a:t>12</a:t>
            </a:r>
            <a:r>
              <a:rPr kumimoji="1" lang="ja-JP" altLang="en-US" sz="969" b="1" i="0" u="none" strike="noStrike" kern="0" cap="none" spc="0" normalizeH="0" baseline="0" noProof="0" dirty="0">
                <a:ln>
                  <a:noFill/>
                </a:ln>
                <a:solidFill>
                  <a:srgbClr val="000000">
                    <a:lumMod val="100000"/>
                  </a:srgbClr>
                </a:solidFill>
                <a:effectLst/>
                <a:uLnTx/>
                <a:uFillTx/>
                <a:latin typeface="Arial"/>
                <a:ea typeface="Meiryo UI"/>
                <a:cs typeface="+mn-cs"/>
              </a:rPr>
              <a:t>月）</a:t>
            </a:r>
          </a:p>
        </p:txBody>
      </p:sp>
      <p:cxnSp>
        <p:nvCxnSpPr>
          <p:cNvPr id="26" name="直線コネクタ 25">
            <a:extLst>
              <a:ext uri="{FF2B5EF4-FFF2-40B4-BE49-F238E27FC236}">
                <a16:creationId xmlns:a16="http://schemas.microsoft.com/office/drawing/2014/main" id="{91E5F46C-044B-2CB4-C815-CF0699A54819}"/>
              </a:ext>
            </a:extLst>
          </p:cNvPr>
          <p:cNvCxnSpPr>
            <a:cxnSpLocks/>
          </p:cNvCxnSpPr>
          <p:nvPr/>
        </p:nvCxnSpPr>
        <p:spPr>
          <a:xfrm>
            <a:off x="4576185" y="2180100"/>
            <a:ext cx="0" cy="3384000"/>
          </a:xfrm>
          <a:prstGeom prst="line">
            <a:avLst/>
          </a:prstGeom>
          <a:noFill/>
          <a:ln w="19050" cap="flat" cmpd="sng" algn="ctr">
            <a:solidFill>
              <a:srgbClr val="000000">
                <a:lumMod val="100000"/>
              </a:srgbClr>
            </a:solidFill>
            <a:prstDash val="sysDash"/>
            <a:miter lim="800000"/>
            <a:headEnd type="none" w="med" len="med"/>
            <a:tailEnd type="none" w="med" len="med"/>
          </a:ln>
          <a:effectLst/>
        </p:spPr>
      </p:cxnSp>
      <p:sp>
        <p:nvSpPr>
          <p:cNvPr id="27" name="楕円 26">
            <a:extLst>
              <a:ext uri="{FF2B5EF4-FFF2-40B4-BE49-F238E27FC236}">
                <a16:creationId xmlns:a16="http://schemas.microsoft.com/office/drawing/2014/main" id="{430D7C17-6D01-BE73-644E-96C1594DCB56}"/>
              </a:ext>
            </a:extLst>
          </p:cNvPr>
          <p:cNvSpPr/>
          <p:nvPr/>
        </p:nvSpPr>
        <p:spPr>
          <a:xfrm>
            <a:off x="48637" y="2084154"/>
            <a:ext cx="194895" cy="843153"/>
          </a:xfrm>
          <a:prstGeom prst="ellipse">
            <a:avLst/>
          </a:prstGeom>
          <a:solidFill>
            <a:sysClr val="window" lastClr="FFFFFF">
              <a:lumMod val="95000"/>
            </a:sysClr>
          </a:solidFill>
          <a:ln w="12700" cap="flat" cmpd="sng" algn="ctr">
            <a:noFill/>
            <a:prstDash val="solid"/>
            <a:miter lim="800000"/>
          </a:ln>
          <a:effectLst/>
        </p:spPr>
        <p:txBody>
          <a:bodyPr vert="eaVert"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500" b="0" i="0" u="none" strike="noStrike" kern="0" cap="none" spc="0" normalizeH="0" baseline="0" noProof="0">
                <a:ln>
                  <a:noFill/>
                </a:ln>
                <a:solidFill>
                  <a:srgbClr val="0C233C">
                    <a:lumMod val="60000"/>
                    <a:lumOff val="40000"/>
                  </a:srgbClr>
                </a:solidFill>
                <a:effectLst/>
                <a:uLnTx/>
                <a:uFillTx/>
                <a:latin typeface="Arial"/>
                <a:ea typeface="Meiryo UI"/>
                <a:cs typeface="+mn-cs"/>
              </a:rPr>
              <a:t>増えている</a:t>
            </a:r>
          </a:p>
        </p:txBody>
      </p:sp>
      <p:sp>
        <p:nvSpPr>
          <p:cNvPr id="29" name="楕円 28">
            <a:extLst>
              <a:ext uri="{FF2B5EF4-FFF2-40B4-BE49-F238E27FC236}">
                <a16:creationId xmlns:a16="http://schemas.microsoft.com/office/drawing/2014/main" id="{97C2758C-265A-CDB3-0B95-EB729C9CE15E}"/>
              </a:ext>
            </a:extLst>
          </p:cNvPr>
          <p:cNvSpPr/>
          <p:nvPr/>
        </p:nvSpPr>
        <p:spPr>
          <a:xfrm>
            <a:off x="48637" y="4083250"/>
            <a:ext cx="194895" cy="843153"/>
          </a:xfrm>
          <a:prstGeom prst="ellipse">
            <a:avLst/>
          </a:prstGeom>
          <a:solidFill>
            <a:sysClr val="window" lastClr="FFFFFF">
              <a:lumMod val="95000"/>
            </a:sysClr>
          </a:solidFill>
          <a:ln w="12700" cap="flat" cmpd="sng" algn="ctr">
            <a:noFill/>
            <a:prstDash val="solid"/>
            <a:miter lim="800000"/>
          </a:ln>
          <a:effectLst/>
        </p:spPr>
        <p:txBody>
          <a:bodyPr vert="eaVert"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500" b="0" i="0" u="none" strike="noStrike" kern="0" cap="none" spc="0" normalizeH="0" baseline="0" noProof="0">
                <a:ln>
                  <a:noFill/>
                </a:ln>
                <a:solidFill>
                  <a:srgbClr val="0C233C">
                    <a:lumMod val="60000"/>
                    <a:lumOff val="40000"/>
                  </a:srgbClr>
                </a:solidFill>
                <a:effectLst/>
                <a:uLnTx/>
                <a:uFillTx/>
                <a:latin typeface="Arial"/>
                <a:ea typeface="Meiryo UI"/>
                <a:cs typeface="+mn-cs"/>
              </a:rPr>
              <a:t>減っている</a:t>
            </a:r>
          </a:p>
        </p:txBody>
      </p:sp>
      <p:sp>
        <p:nvSpPr>
          <p:cNvPr id="30" name="楕円 29">
            <a:extLst>
              <a:ext uri="{FF2B5EF4-FFF2-40B4-BE49-F238E27FC236}">
                <a16:creationId xmlns:a16="http://schemas.microsoft.com/office/drawing/2014/main" id="{D1B9FF8D-6CC2-6229-E033-481A674390E0}"/>
              </a:ext>
            </a:extLst>
          </p:cNvPr>
          <p:cNvSpPr/>
          <p:nvPr/>
        </p:nvSpPr>
        <p:spPr>
          <a:xfrm>
            <a:off x="4107636" y="2066087"/>
            <a:ext cx="194895" cy="843153"/>
          </a:xfrm>
          <a:prstGeom prst="ellipse">
            <a:avLst/>
          </a:prstGeom>
          <a:solidFill>
            <a:sysClr val="window" lastClr="FFFFFF">
              <a:lumMod val="95000"/>
            </a:sysClr>
          </a:solidFill>
          <a:ln w="12700" cap="flat" cmpd="sng" algn="ctr">
            <a:noFill/>
            <a:prstDash val="solid"/>
            <a:miter lim="800000"/>
          </a:ln>
          <a:effectLst/>
        </p:spPr>
        <p:txBody>
          <a:bodyPr vert="eaVert"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500" b="0" i="0" u="none" strike="noStrike" kern="0" cap="none" spc="0" normalizeH="0" baseline="0" noProof="0">
                <a:ln>
                  <a:noFill/>
                </a:ln>
                <a:solidFill>
                  <a:srgbClr val="0C233C">
                    <a:lumMod val="60000"/>
                    <a:lumOff val="40000"/>
                  </a:srgbClr>
                </a:solidFill>
                <a:effectLst/>
                <a:uLnTx/>
                <a:uFillTx/>
                <a:latin typeface="Arial"/>
                <a:ea typeface="Meiryo UI"/>
                <a:cs typeface="+mn-cs"/>
              </a:rPr>
              <a:t>増えている</a:t>
            </a:r>
          </a:p>
        </p:txBody>
      </p:sp>
      <p:sp>
        <p:nvSpPr>
          <p:cNvPr id="31" name="楕円 30">
            <a:extLst>
              <a:ext uri="{FF2B5EF4-FFF2-40B4-BE49-F238E27FC236}">
                <a16:creationId xmlns:a16="http://schemas.microsoft.com/office/drawing/2014/main" id="{209E29B6-8658-6249-4339-CC47A18D881D}"/>
              </a:ext>
            </a:extLst>
          </p:cNvPr>
          <p:cNvSpPr/>
          <p:nvPr/>
        </p:nvSpPr>
        <p:spPr>
          <a:xfrm>
            <a:off x="4107636" y="4065183"/>
            <a:ext cx="194895" cy="843153"/>
          </a:xfrm>
          <a:prstGeom prst="ellipse">
            <a:avLst/>
          </a:prstGeom>
          <a:solidFill>
            <a:sysClr val="window" lastClr="FFFFFF">
              <a:lumMod val="95000"/>
            </a:sysClr>
          </a:solidFill>
          <a:ln w="12700" cap="flat" cmpd="sng" algn="ctr">
            <a:noFill/>
            <a:prstDash val="solid"/>
            <a:miter lim="800000"/>
          </a:ln>
          <a:effectLst/>
        </p:spPr>
        <p:txBody>
          <a:bodyPr vert="eaVert"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500" b="0" i="0" u="none" strike="noStrike" kern="0" cap="none" spc="0" normalizeH="0" baseline="0" noProof="0">
                <a:ln>
                  <a:noFill/>
                </a:ln>
                <a:solidFill>
                  <a:srgbClr val="0C233C">
                    <a:lumMod val="60000"/>
                    <a:lumOff val="40000"/>
                  </a:srgbClr>
                </a:solidFill>
                <a:effectLst/>
                <a:uLnTx/>
                <a:uFillTx/>
                <a:latin typeface="Arial"/>
                <a:ea typeface="Meiryo UI"/>
                <a:cs typeface="+mn-cs"/>
              </a:rPr>
              <a:t>減っている</a:t>
            </a:r>
          </a:p>
        </p:txBody>
      </p:sp>
      <p:grpSp>
        <p:nvGrpSpPr>
          <p:cNvPr id="32" name="グループ化 31">
            <a:extLst>
              <a:ext uri="{FF2B5EF4-FFF2-40B4-BE49-F238E27FC236}">
                <a16:creationId xmlns:a16="http://schemas.microsoft.com/office/drawing/2014/main" id="{8722DC9E-D7EB-EC7C-F4A0-921D7EF1D56A}"/>
              </a:ext>
            </a:extLst>
          </p:cNvPr>
          <p:cNvGrpSpPr/>
          <p:nvPr/>
        </p:nvGrpSpPr>
        <p:grpSpPr>
          <a:xfrm>
            <a:off x="825608" y="2334804"/>
            <a:ext cx="781496" cy="686493"/>
            <a:chOff x="4662962" y="4743131"/>
            <a:chExt cx="846621" cy="743701"/>
          </a:xfrm>
        </p:grpSpPr>
        <p:sp>
          <p:nvSpPr>
            <p:cNvPr id="33" name="正方形/長方形 32">
              <a:extLst>
                <a:ext uri="{FF2B5EF4-FFF2-40B4-BE49-F238E27FC236}">
                  <a16:creationId xmlns:a16="http://schemas.microsoft.com/office/drawing/2014/main" id="{8E2F6BBE-3DF0-64FC-C676-E8566FE9DB3A}"/>
                </a:ext>
              </a:extLst>
            </p:cNvPr>
            <p:cNvSpPr/>
            <p:nvPr/>
          </p:nvSpPr>
          <p:spPr>
            <a:xfrm>
              <a:off x="5129652" y="4774451"/>
              <a:ext cx="291072" cy="712381"/>
            </a:xfrm>
            <a:prstGeom prst="rect">
              <a:avLst/>
            </a:prstGeom>
            <a:noFill/>
            <a:ln w="12700" cap="flat" cmpd="sng" algn="ctr">
              <a:noFill/>
              <a:prstDash val="solid"/>
              <a:miter lim="800000"/>
            </a:ln>
            <a:effectLst/>
          </p:spPr>
          <p:txBody>
            <a:bodyPr vert="eaVert"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108" b="1" i="0" u="none" strike="noStrike" kern="0" cap="none" spc="0" normalizeH="0" baseline="0" noProof="0">
                  <a:ln>
                    <a:noFill/>
                  </a:ln>
                  <a:solidFill>
                    <a:srgbClr val="00338D"/>
                  </a:solidFill>
                  <a:effectLst/>
                  <a:uLnTx/>
                  <a:uFillTx/>
                  <a:latin typeface="Arial"/>
                  <a:ea typeface="Meiryo UI"/>
                  <a:cs typeface="+mn-cs"/>
                </a:rPr>
                <a:t>削減額</a:t>
              </a:r>
            </a:p>
          </p:txBody>
        </p:sp>
        <p:grpSp>
          <p:nvGrpSpPr>
            <p:cNvPr id="34" name="グループ化 33">
              <a:extLst>
                <a:ext uri="{FF2B5EF4-FFF2-40B4-BE49-F238E27FC236}">
                  <a16:creationId xmlns:a16="http://schemas.microsoft.com/office/drawing/2014/main" id="{5EE1E7A5-2A1A-8095-7DF9-BCC6F50FC2D7}"/>
                </a:ext>
              </a:extLst>
            </p:cNvPr>
            <p:cNvGrpSpPr/>
            <p:nvPr/>
          </p:nvGrpSpPr>
          <p:grpSpPr>
            <a:xfrm>
              <a:off x="4662962" y="4743131"/>
              <a:ext cx="846621" cy="712381"/>
              <a:chOff x="3640822" y="3504134"/>
              <a:chExt cx="846621" cy="712381"/>
            </a:xfrm>
          </p:grpSpPr>
          <p:sp>
            <p:nvSpPr>
              <p:cNvPr id="39" name="正方形/長方形 38">
                <a:extLst>
                  <a:ext uri="{FF2B5EF4-FFF2-40B4-BE49-F238E27FC236}">
                    <a16:creationId xmlns:a16="http://schemas.microsoft.com/office/drawing/2014/main" id="{6C85C26A-969E-5C74-E1AB-562DF8322130}"/>
                  </a:ext>
                </a:extLst>
              </p:cNvPr>
              <p:cNvSpPr/>
              <p:nvPr/>
            </p:nvSpPr>
            <p:spPr>
              <a:xfrm>
                <a:off x="3788164" y="3504134"/>
                <a:ext cx="699279" cy="712381"/>
              </a:xfrm>
              <a:prstGeom prst="rect">
                <a:avLst/>
              </a:prstGeom>
              <a:solidFill>
                <a:sysClr val="window" lastClr="FFFFFF"/>
              </a:solidFill>
              <a:ln w="12700" cap="flat" cmpd="sng" algn="ctr">
                <a:noFill/>
                <a:prstDash val="solid"/>
                <a:miter lim="800000"/>
              </a:ln>
              <a:effectLst/>
            </p:spPr>
            <p:txBody>
              <a:bodyPr lIns="49846" tIns="49846" rIns="49846" bIns="49846"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338D"/>
                    </a:solidFill>
                    <a:effectLst/>
                    <a:uLnTx/>
                    <a:uFillTx/>
                    <a:latin typeface="Arial"/>
                    <a:ea typeface="Meiryo UI"/>
                    <a:cs typeface="+mn-cs"/>
                  </a:rPr>
                  <a:t>削減額</a:t>
                </a:r>
                <a:endParaRPr kumimoji="1" lang="en-US" altLang="ja-JP" sz="969" b="1" i="0" u="none" strike="noStrike" kern="0" cap="none" spc="0" normalizeH="0" baseline="0" noProof="0">
                  <a:ln>
                    <a:noFill/>
                  </a:ln>
                  <a:solidFill>
                    <a:srgbClr val="00338D"/>
                  </a:solidFill>
                  <a:effectLst/>
                  <a:uLnTx/>
                  <a:uFillTx/>
                  <a:latin typeface="Arial"/>
                  <a:ea typeface="Meiryo UI"/>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338D"/>
                    </a:solidFill>
                    <a:effectLst/>
                    <a:uLnTx/>
                    <a:uFillTx/>
                    <a:latin typeface="Arial"/>
                    <a:ea typeface="Meiryo UI"/>
                    <a:cs typeface="+mn-cs"/>
                  </a:rPr>
                  <a:t>削減額＊</a:t>
                </a:r>
                <a:endParaRPr kumimoji="1" lang="en-US" altLang="ja-JP" sz="969" b="1" i="0" u="none" strike="noStrike" kern="0" cap="none" spc="0" normalizeH="0" baseline="0" noProof="0">
                  <a:ln>
                    <a:noFill/>
                  </a:ln>
                  <a:solidFill>
                    <a:srgbClr val="00338D"/>
                  </a:solidFill>
                  <a:effectLst/>
                  <a:uLnTx/>
                  <a:uFillTx/>
                  <a:latin typeface="Arial"/>
                  <a:ea typeface="Meiryo UI"/>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338D"/>
                    </a:solidFill>
                    <a:effectLst/>
                    <a:uLnTx/>
                    <a:uFillTx/>
                    <a:latin typeface="Arial"/>
                    <a:ea typeface="Meiryo UI"/>
                    <a:cs typeface="+mn-cs"/>
                  </a:rPr>
                  <a:t>削減率</a:t>
                </a:r>
                <a:endParaRPr kumimoji="1" lang="en-US" altLang="ja-JP" sz="969" b="1" i="0" u="none" strike="noStrike" kern="0" cap="none" spc="0" normalizeH="0" baseline="0" noProof="0">
                  <a:ln>
                    <a:noFill/>
                  </a:ln>
                  <a:solidFill>
                    <a:srgbClr val="00338D"/>
                  </a:solidFill>
                  <a:effectLst/>
                  <a:uLnTx/>
                  <a:uFillTx/>
                  <a:latin typeface="Arial"/>
                  <a:ea typeface="Meiryo UI"/>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338D"/>
                    </a:solidFill>
                    <a:effectLst/>
                    <a:uLnTx/>
                    <a:uFillTx/>
                    <a:latin typeface="Arial"/>
                    <a:ea typeface="Meiryo UI"/>
                    <a:cs typeface="+mn-cs"/>
                  </a:rPr>
                  <a:t>削減率＊</a:t>
                </a:r>
              </a:p>
            </p:txBody>
          </p:sp>
          <p:sp>
            <p:nvSpPr>
              <p:cNvPr id="40" name="正方形/長方形 39">
                <a:extLst>
                  <a:ext uri="{FF2B5EF4-FFF2-40B4-BE49-F238E27FC236}">
                    <a16:creationId xmlns:a16="http://schemas.microsoft.com/office/drawing/2014/main" id="{3F6EEED0-0842-9A85-AA80-AEE723AEDFC2}"/>
                  </a:ext>
                </a:extLst>
              </p:cNvPr>
              <p:cNvSpPr/>
              <p:nvPr/>
            </p:nvSpPr>
            <p:spPr>
              <a:xfrm>
                <a:off x="3640822" y="3504134"/>
                <a:ext cx="156901" cy="712381"/>
              </a:xfrm>
              <a:prstGeom prst="rect">
                <a:avLst/>
              </a:prstGeom>
              <a:solidFill>
                <a:sysClr val="window" lastClr="FFFFFF">
                  <a:lumMod val="100000"/>
                </a:sys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831" b="0" i="0" u="none" strike="noStrike" kern="0" cap="none" spc="0" normalizeH="0" baseline="0" noProof="0" err="1">
                  <a:ln>
                    <a:noFill/>
                  </a:ln>
                  <a:solidFill>
                    <a:prstClr val="white"/>
                  </a:solidFill>
                  <a:effectLst/>
                  <a:uLnTx/>
                  <a:uFillTx/>
                  <a:latin typeface="Arial"/>
                  <a:ea typeface="Meiryo UI"/>
                  <a:cs typeface="+mn-cs"/>
                </a:endParaRPr>
              </a:p>
            </p:txBody>
          </p:sp>
        </p:grpSp>
        <p:sp>
          <p:nvSpPr>
            <p:cNvPr id="35" name="正方形/長方形 34">
              <a:extLst>
                <a:ext uri="{FF2B5EF4-FFF2-40B4-BE49-F238E27FC236}">
                  <a16:creationId xmlns:a16="http://schemas.microsoft.com/office/drawing/2014/main" id="{48190B25-B560-81E6-783D-A40EE6EADCCC}"/>
                </a:ext>
              </a:extLst>
            </p:cNvPr>
            <p:cNvSpPr/>
            <p:nvPr/>
          </p:nvSpPr>
          <p:spPr>
            <a:xfrm>
              <a:off x="4726304" y="4846263"/>
              <a:ext cx="75501" cy="75501"/>
            </a:xfrm>
            <a:prstGeom prst="rect">
              <a:avLst/>
            </a:prstGeom>
            <a:solidFill>
              <a:srgbClr val="005EB8"/>
            </a:solidFill>
            <a:ln w="12700" cap="flat" cmpd="sng" algn="ctr">
              <a:solidFill>
                <a:srgbClr val="005EB8"/>
              </a:solidFill>
              <a:prstDash val="solid"/>
              <a:miter lim="800000"/>
              <a:headEnd type="none" w="med" len="med"/>
              <a:tailEnd type="none" w="med" len="med"/>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831" b="0" i="0" u="none" strike="noStrike" kern="0" cap="none" spc="0" normalizeH="0" baseline="0" noProof="0" err="1">
                <a:ln>
                  <a:noFill/>
                </a:ln>
                <a:solidFill>
                  <a:prstClr val="white"/>
                </a:solidFill>
                <a:effectLst/>
                <a:uLnTx/>
                <a:uFillTx/>
                <a:latin typeface="Arial"/>
                <a:ea typeface="Meiryo UI"/>
                <a:cs typeface="+mn-cs"/>
              </a:endParaRPr>
            </a:p>
          </p:txBody>
        </p:sp>
        <p:sp>
          <p:nvSpPr>
            <p:cNvPr id="36" name="正方形/長方形 35">
              <a:extLst>
                <a:ext uri="{FF2B5EF4-FFF2-40B4-BE49-F238E27FC236}">
                  <a16:creationId xmlns:a16="http://schemas.microsoft.com/office/drawing/2014/main" id="{9489574E-23BD-5D26-82AF-A44BC4AFD6BD}"/>
                </a:ext>
              </a:extLst>
            </p:cNvPr>
            <p:cNvSpPr>
              <a:spLocks/>
            </p:cNvSpPr>
            <p:nvPr/>
          </p:nvSpPr>
          <p:spPr>
            <a:xfrm>
              <a:off x="4726304" y="4993764"/>
              <a:ext cx="75501" cy="75501"/>
            </a:xfrm>
            <a:prstGeom prst="rect">
              <a:avLst/>
            </a:prstGeom>
            <a:solidFill>
              <a:srgbClr val="00A3A1"/>
            </a:solidFill>
            <a:ln w="12700" cap="flat" cmpd="sng" algn="ctr">
              <a:solidFill>
                <a:srgbClr val="00A3A1"/>
              </a:solidFill>
              <a:prstDash val="solid"/>
              <a:miter lim="800000"/>
              <a:headEnd type="none" w="med" len="med"/>
              <a:tailEnd type="none" w="med" len="med"/>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831" b="0" i="0" u="none" strike="noStrike" kern="0" cap="none" spc="0" normalizeH="0" baseline="0" noProof="0" err="1">
                <a:ln>
                  <a:noFill/>
                </a:ln>
                <a:solidFill>
                  <a:prstClr val="white"/>
                </a:solidFill>
                <a:effectLst/>
                <a:uLnTx/>
                <a:uFillTx/>
                <a:latin typeface="Arial"/>
                <a:ea typeface="Meiryo UI"/>
                <a:cs typeface="+mn-cs"/>
              </a:endParaRPr>
            </a:p>
          </p:txBody>
        </p:sp>
        <p:sp>
          <p:nvSpPr>
            <p:cNvPr id="37" name="正方形/長方形 36">
              <a:extLst>
                <a:ext uri="{FF2B5EF4-FFF2-40B4-BE49-F238E27FC236}">
                  <a16:creationId xmlns:a16="http://schemas.microsoft.com/office/drawing/2014/main" id="{446FDEBF-CA09-E1C3-131E-28ED481E345E}"/>
                </a:ext>
              </a:extLst>
            </p:cNvPr>
            <p:cNvSpPr>
              <a:spLocks/>
            </p:cNvSpPr>
            <p:nvPr/>
          </p:nvSpPr>
          <p:spPr>
            <a:xfrm>
              <a:off x="4726304" y="5141265"/>
              <a:ext cx="75501" cy="75501"/>
            </a:xfrm>
            <a:prstGeom prst="rect">
              <a:avLst/>
            </a:prstGeom>
            <a:solidFill>
              <a:srgbClr val="FFFF00"/>
            </a:solidFill>
            <a:ln w="12700" cap="flat" cmpd="sng" algn="ctr">
              <a:solidFill>
                <a:srgbClr val="FFFF00"/>
              </a:solidFill>
              <a:prstDash val="solid"/>
              <a:miter lim="800000"/>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831" b="0" i="0" u="none" strike="noStrike" kern="0" cap="none" spc="0" normalizeH="0" baseline="0" noProof="0" err="1">
                <a:ln>
                  <a:noFill/>
                </a:ln>
                <a:solidFill>
                  <a:prstClr val="white"/>
                </a:solidFill>
                <a:effectLst/>
                <a:uLnTx/>
                <a:uFillTx/>
                <a:latin typeface="Arial"/>
                <a:ea typeface="Meiryo UI"/>
                <a:cs typeface="+mn-cs"/>
              </a:endParaRPr>
            </a:p>
          </p:txBody>
        </p:sp>
        <p:sp>
          <p:nvSpPr>
            <p:cNvPr id="38" name="正方形/長方形 37">
              <a:extLst>
                <a:ext uri="{FF2B5EF4-FFF2-40B4-BE49-F238E27FC236}">
                  <a16:creationId xmlns:a16="http://schemas.microsoft.com/office/drawing/2014/main" id="{AE2C84DF-A13F-9F2A-BA0F-578B20312C2F}"/>
                </a:ext>
              </a:extLst>
            </p:cNvPr>
            <p:cNvSpPr>
              <a:spLocks/>
            </p:cNvSpPr>
            <p:nvPr/>
          </p:nvSpPr>
          <p:spPr>
            <a:xfrm>
              <a:off x="4726304" y="5288766"/>
              <a:ext cx="75501" cy="75501"/>
            </a:xfrm>
            <a:prstGeom prst="rect">
              <a:avLst/>
            </a:prstGeom>
            <a:solidFill>
              <a:srgbClr val="F68D2E"/>
            </a:solidFill>
            <a:ln w="12700" cap="flat" cmpd="sng" algn="ctr">
              <a:solidFill>
                <a:srgbClr val="F68D2E"/>
              </a:solidFill>
              <a:prstDash val="solid"/>
              <a:miter lim="800000"/>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831" b="0" i="0" u="none" strike="noStrike" kern="0" cap="none" spc="0" normalizeH="0" baseline="0" noProof="0" err="1">
                <a:ln>
                  <a:noFill/>
                </a:ln>
                <a:solidFill>
                  <a:prstClr val="white"/>
                </a:solidFill>
                <a:effectLst/>
                <a:uLnTx/>
                <a:uFillTx/>
                <a:latin typeface="Arial"/>
                <a:ea typeface="Meiryo UI"/>
                <a:cs typeface="+mn-cs"/>
              </a:endParaRPr>
            </a:p>
          </p:txBody>
        </p:sp>
      </p:grpSp>
      <p:sp>
        <p:nvSpPr>
          <p:cNvPr id="41" name="正方形/長方形 40">
            <a:extLst>
              <a:ext uri="{FF2B5EF4-FFF2-40B4-BE49-F238E27FC236}">
                <a16:creationId xmlns:a16="http://schemas.microsoft.com/office/drawing/2014/main" id="{FE074645-236B-13E4-C4D1-7BE579A8EDA7}"/>
              </a:ext>
            </a:extLst>
          </p:cNvPr>
          <p:cNvSpPr/>
          <p:nvPr/>
        </p:nvSpPr>
        <p:spPr>
          <a:xfrm>
            <a:off x="11743" y="3176488"/>
            <a:ext cx="268682" cy="657582"/>
          </a:xfrm>
          <a:prstGeom prst="rect">
            <a:avLst/>
          </a:prstGeom>
          <a:noFill/>
          <a:ln w="12700" cap="flat" cmpd="sng" algn="ctr">
            <a:noFill/>
            <a:prstDash val="solid"/>
            <a:miter lim="800000"/>
          </a:ln>
          <a:effectLst/>
        </p:spPr>
        <p:txBody>
          <a:bodyPr vert="eaVert"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b="1" i="0" u="none" strike="noStrike" kern="0" cap="none" spc="0" normalizeH="0" baseline="0" noProof="0">
                <a:ln>
                  <a:noFill/>
                </a:ln>
                <a:solidFill>
                  <a:srgbClr val="00338D"/>
                </a:solidFill>
                <a:effectLst/>
                <a:uLnTx/>
                <a:uFillTx/>
                <a:latin typeface="Arial"/>
                <a:ea typeface="Meiryo UI"/>
                <a:cs typeface="+mn-cs"/>
              </a:rPr>
              <a:t>削減額</a:t>
            </a:r>
          </a:p>
        </p:txBody>
      </p:sp>
      <p:sp>
        <p:nvSpPr>
          <p:cNvPr id="42" name="正方形/長方形 41">
            <a:extLst>
              <a:ext uri="{FF2B5EF4-FFF2-40B4-BE49-F238E27FC236}">
                <a16:creationId xmlns:a16="http://schemas.microsoft.com/office/drawing/2014/main" id="{676A5C59-B401-8986-F539-3389ABDD6825}"/>
              </a:ext>
            </a:extLst>
          </p:cNvPr>
          <p:cNvSpPr/>
          <p:nvPr/>
        </p:nvSpPr>
        <p:spPr>
          <a:xfrm>
            <a:off x="4070742" y="3158421"/>
            <a:ext cx="268682" cy="657582"/>
          </a:xfrm>
          <a:prstGeom prst="rect">
            <a:avLst/>
          </a:prstGeom>
          <a:noFill/>
          <a:ln w="12700" cap="flat" cmpd="sng" algn="ctr">
            <a:noFill/>
            <a:prstDash val="solid"/>
            <a:miter lim="800000"/>
          </a:ln>
          <a:effectLst/>
        </p:spPr>
        <p:txBody>
          <a:bodyPr vert="eaVert"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b="1" i="0" u="none" strike="noStrike" kern="0" cap="none" spc="0" normalizeH="0" baseline="0" noProof="0">
                <a:ln>
                  <a:noFill/>
                </a:ln>
                <a:solidFill>
                  <a:srgbClr val="00338D"/>
                </a:solidFill>
                <a:effectLst/>
                <a:uLnTx/>
                <a:uFillTx/>
                <a:latin typeface="Arial"/>
                <a:ea typeface="Meiryo UI"/>
                <a:cs typeface="+mn-cs"/>
              </a:rPr>
              <a:t>削減率</a:t>
            </a:r>
          </a:p>
        </p:txBody>
      </p:sp>
      <p:sp>
        <p:nvSpPr>
          <p:cNvPr id="43" name="正方形/長方形 42">
            <a:extLst>
              <a:ext uri="{FF2B5EF4-FFF2-40B4-BE49-F238E27FC236}">
                <a16:creationId xmlns:a16="http://schemas.microsoft.com/office/drawing/2014/main" id="{07D59648-4ADF-0CCD-194C-31E15BC10773}"/>
              </a:ext>
            </a:extLst>
          </p:cNvPr>
          <p:cNvSpPr/>
          <p:nvPr/>
        </p:nvSpPr>
        <p:spPr>
          <a:xfrm>
            <a:off x="1412149" y="2119000"/>
            <a:ext cx="1772856" cy="122199"/>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dirty="0">
                <a:ln>
                  <a:noFill/>
                </a:ln>
                <a:solidFill>
                  <a:srgbClr val="000000">
                    <a:lumMod val="100000"/>
                  </a:srgbClr>
                </a:solidFill>
                <a:effectLst/>
                <a:uLnTx/>
                <a:uFillTx/>
                <a:latin typeface="Meiryo UI"/>
                <a:ea typeface="Meiryo UI"/>
                <a:cs typeface="+mn-cs"/>
              </a:rPr>
              <a:t>中間報告</a:t>
            </a:r>
            <a:endParaRPr kumimoji="1" lang="en-US" altLang="ja-JP" sz="969" b="1" i="0" u="none" strike="noStrike" kern="0" cap="none" spc="0" normalizeH="0" baseline="0" noProof="0" dirty="0">
              <a:ln>
                <a:noFill/>
              </a:ln>
              <a:solidFill>
                <a:srgbClr val="000000">
                  <a:lumMod val="100000"/>
                </a:srgbClr>
              </a:solidFill>
              <a:effectLst/>
              <a:uLnTx/>
              <a:uFillTx/>
              <a:latin typeface="Meiryo UI"/>
              <a:ea typeface="Meiryo UI"/>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dirty="0">
                <a:ln>
                  <a:noFill/>
                </a:ln>
                <a:solidFill>
                  <a:srgbClr val="000000">
                    <a:lumMod val="100000"/>
                  </a:srgbClr>
                </a:solidFill>
                <a:effectLst/>
                <a:uLnTx/>
                <a:uFillTx/>
                <a:latin typeface="Meiryo UI"/>
                <a:ea typeface="Meiryo UI"/>
                <a:cs typeface="+mn-cs"/>
              </a:rPr>
              <a:t>（令和</a:t>
            </a:r>
            <a:r>
              <a:rPr kumimoji="1" lang="en-US" altLang="ja-JP" sz="969" b="1" i="0" u="none" strike="noStrike" kern="0" cap="none" spc="0" normalizeH="0" baseline="0" noProof="0" dirty="0">
                <a:ln>
                  <a:noFill/>
                </a:ln>
                <a:solidFill>
                  <a:srgbClr val="000000">
                    <a:lumMod val="100000"/>
                  </a:srgbClr>
                </a:solidFill>
                <a:effectLst/>
                <a:uLnTx/>
                <a:uFillTx/>
                <a:latin typeface="Meiryo UI"/>
                <a:ea typeface="Meiryo UI"/>
                <a:cs typeface="+mn-cs"/>
              </a:rPr>
              <a:t>4</a:t>
            </a:r>
            <a:r>
              <a:rPr kumimoji="1" lang="ja-JP" altLang="en-US" sz="969" b="1" i="0" u="none" strike="noStrike" kern="0" cap="none" spc="0" normalizeH="0" baseline="0" noProof="0" dirty="0">
                <a:ln>
                  <a:noFill/>
                </a:ln>
                <a:solidFill>
                  <a:srgbClr val="000000">
                    <a:lumMod val="100000"/>
                  </a:srgbClr>
                </a:solidFill>
                <a:effectLst/>
                <a:uLnTx/>
                <a:uFillTx/>
                <a:latin typeface="Meiryo UI"/>
                <a:ea typeface="Meiryo UI"/>
                <a:cs typeface="+mn-cs"/>
              </a:rPr>
              <a:t>年</a:t>
            </a:r>
            <a:r>
              <a:rPr kumimoji="1" lang="en-US" altLang="ja-JP" sz="969" b="1" i="0" u="none" strike="noStrike" kern="0" cap="none" spc="0" normalizeH="0" baseline="0" noProof="0" dirty="0">
                <a:ln>
                  <a:noFill/>
                </a:ln>
                <a:solidFill>
                  <a:srgbClr val="000000">
                    <a:lumMod val="100000"/>
                  </a:srgbClr>
                </a:solidFill>
                <a:effectLst/>
                <a:uLnTx/>
                <a:uFillTx/>
                <a:latin typeface="Meiryo UI"/>
                <a:ea typeface="Meiryo UI"/>
                <a:cs typeface="+mn-cs"/>
              </a:rPr>
              <a:t>9</a:t>
            </a:r>
            <a:r>
              <a:rPr kumimoji="1" lang="ja-JP" altLang="en-US" sz="969" b="1" i="0" u="none" strike="noStrike" kern="0" cap="none" spc="0" normalizeH="0" baseline="0" noProof="0" dirty="0">
                <a:ln>
                  <a:noFill/>
                </a:ln>
                <a:solidFill>
                  <a:srgbClr val="000000">
                    <a:lumMod val="100000"/>
                  </a:srgbClr>
                </a:solidFill>
                <a:effectLst/>
                <a:uLnTx/>
                <a:uFillTx/>
                <a:latin typeface="Meiryo UI"/>
                <a:ea typeface="Meiryo UI"/>
                <a:cs typeface="+mn-cs"/>
              </a:rPr>
              <a:t>月公表）</a:t>
            </a:r>
          </a:p>
        </p:txBody>
      </p:sp>
      <p:graphicFrame>
        <p:nvGraphicFramePr>
          <p:cNvPr id="44" name="グラフ6">
            <a:extLst>
              <a:ext uri="{FF2B5EF4-FFF2-40B4-BE49-F238E27FC236}">
                <a16:creationId xmlns:a16="http://schemas.microsoft.com/office/drawing/2014/main" id="{8AA7B63B-B03D-ED6E-179F-8031026D332B}"/>
              </a:ext>
            </a:extLst>
          </p:cNvPr>
          <p:cNvGraphicFramePr>
            <a:graphicFrameLocks/>
          </p:cNvGraphicFramePr>
          <p:nvPr/>
        </p:nvGraphicFramePr>
        <p:xfrm>
          <a:off x="257925" y="2334804"/>
          <a:ext cx="3837105" cy="3816000"/>
        </p:xfrm>
        <a:graphic>
          <a:graphicData uri="http://schemas.openxmlformats.org/drawingml/2006/chart">
            <c:chart xmlns:c="http://schemas.openxmlformats.org/drawingml/2006/chart" xmlns:r="http://schemas.openxmlformats.org/officeDocument/2006/relationships" r:id="rId4"/>
          </a:graphicData>
        </a:graphic>
      </p:graphicFrame>
      <p:sp>
        <p:nvSpPr>
          <p:cNvPr id="2" name="正方形/長方形 1">
            <a:extLst>
              <a:ext uri="{FF2B5EF4-FFF2-40B4-BE49-F238E27FC236}">
                <a16:creationId xmlns:a16="http://schemas.microsoft.com/office/drawing/2014/main" id="{2A4C59A5-C591-BB5B-CD43-D2624FF2AD37}"/>
              </a:ext>
            </a:extLst>
          </p:cNvPr>
          <p:cNvSpPr/>
          <p:nvPr/>
        </p:nvSpPr>
        <p:spPr>
          <a:xfrm>
            <a:off x="470127" y="5640663"/>
            <a:ext cx="8820000" cy="900000"/>
          </a:xfrm>
          <a:prstGeom prst="rect">
            <a:avLst/>
          </a:prstGeom>
          <a:solidFill>
            <a:schemeClr val="bg1">
              <a:lumMod val="95000"/>
            </a:schemeClr>
          </a:solidFill>
          <a:ln w="12700" cap="flat" cmpd="sng" algn="ctr">
            <a:solidFill>
              <a:schemeClr val="bg2">
                <a:lumMod val="50000"/>
              </a:schemeClr>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91440" tIns="0" rIns="91440" bIns="0" rtlCol="0" anchor="ctr"/>
          <a:lstStyle/>
          <a:p>
            <a:pPr marL="0" lvl="1" defTabSz="844083">
              <a:spcAft>
                <a:spcPts val="554"/>
              </a:spcAft>
              <a:buClr>
                <a:srgbClr val="00338D"/>
              </a:buClr>
              <a:defRPr/>
            </a:pPr>
            <a:r>
              <a:rPr kumimoji="1" lang="ja-JP" altLang="en-US" sz="900" b="1" u="sng" kern="0" dirty="0">
                <a:solidFill>
                  <a:schemeClr val="tx1"/>
                </a:solidFill>
                <a:latin typeface="Meiryo UI"/>
                <a:ea typeface="Meiryo UI"/>
              </a:rPr>
              <a:t>各採択団体の見積前提条件（抜粋）</a:t>
            </a:r>
            <a:endParaRPr lang="en-US" altLang="ja-JP" sz="900" b="1" u="sng" kern="0" dirty="0">
              <a:solidFill>
                <a:schemeClr val="tx1"/>
              </a:solidFill>
              <a:latin typeface="Meiryo UI"/>
              <a:ea typeface="Meiryo UI"/>
            </a:endParaRPr>
          </a:p>
          <a:p>
            <a:pPr marL="501015" lvl="2" indent="-263525" defTabSz="914400">
              <a:buClr>
                <a:srgbClr val="000000"/>
              </a:buClr>
              <a:buFont typeface="Wingdings" panose="05000000000000000000" pitchFamily="2" charset="2"/>
              <a:buChar char="ü"/>
              <a:defRPr/>
            </a:pPr>
            <a:r>
              <a:rPr kumimoji="1" lang="ja-JP" altLang="en-US" sz="900" kern="0" dirty="0">
                <a:solidFill>
                  <a:schemeClr val="tx1"/>
                </a:solidFill>
                <a:latin typeface="Meiryo UI"/>
                <a:ea typeface="Meiryo UI"/>
              </a:rPr>
              <a:t>各採択団体で試算した値は、</a:t>
            </a:r>
            <a:r>
              <a:rPr kumimoji="1" lang="ja-JP" altLang="en-US" sz="900" b="1" u="sng" kern="0" dirty="0">
                <a:solidFill>
                  <a:schemeClr val="tx1"/>
                </a:solidFill>
                <a:latin typeface="Meiryo UI"/>
                <a:ea typeface="Meiryo UI"/>
              </a:rPr>
              <a:t>令和</a:t>
            </a:r>
            <a:r>
              <a:rPr kumimoji="1" lang="en-US" altLang="ja-JP" sz="900" b="1" u="sng" kern="0" dirty="0">
                <a:solidFill>
                  <a:schemeClr val="tx1"/>
                </a:solidFill>
                <a:latin typeface="Meiryo UI"/>
                <a:ea typeface="Meiryo UI"/>
              </a:rPr>
              <a:t>5</a:t>
            </a:r>
            <a:r>
              <a:rPr kumimoji="1" lang="ja-JP" altLang="en-US" sz="900" b="1" u="sng" kern="0" dirty="0">
                <a:solidFill>
                  <a:schemeClr val="tx1"/>
                </a:solidFill>
                <a:latin typeface="Meiryo UI"/>
                <a:ea typeface="Meiryo UI"/>
              </a:rPr>
              <a:t>年</a:t>
            </a:r>
            <a:r>
              <a:rPr kumimoji="1" lang="en-US" altLang="ja-JP" sz="900" b="1" u="sng" kern="0" dirty="0">
                <a:solidFill>
                  <a:schemeClr val="tx1"/>
                </a:solidFill>
                <a:latin typeface="Meiryo UI"/>
                <a:ea typeface="Meiryo UI"/>
              </a:rPr>
              <a:t>1</a:t>
            </a:r>
            <a:r>
              <a:rPr kumimoji="1" lang="ja-JP" altLang="en-US" sz="900" b="1" u="sng" kern="0" dirty="0">
                <a:solidFill>
                  <a:schemeClr val="tx1"/>
                </a:solidFill>
                <a:latin typeface="Meiryo UI"/>
                <a:ea typeface="Meiryo UI"/>
              </a:rPr>
              <a:t>月時点の要件・設計に基づく机上試算値</a:t>
            </a:r>
            <a:r>
              <a:rPr kumimoji="1" lang="ja-JP" altLang="en-US" sz="900" kern="0" dirty="0">
                <a:solidFill>
                  <a:schemeClr val="tx1"/>
                </a:solidFill>
                <a:latin typeface="Meiryo UI"/>
                <a:ea typeface="Meiryo UI"/>
              </a:rPr>
              <a:t>となります。</a:t>
            </a:r>
            <a:r>
              <a:rPr kumimoji="1" lang="ja-JP" altLang="en-US" sz="900" b="1" u="sng" kern="0" dirty="0">
                <a:solidFill>
                  <a:schemeClr val="tx1"/>
                </a:solidFill>
                <a:latin typeface="Meiryo UI"/>
                <a:ea typeface="Meiryo UI"/>
              </a:rPr>
              <a:t>今後、各採択団体・協力事業者にて設計・実装を進める中で、構成が変わる可能性があります。</a:t>
            </a:r>
            <a:endParaRPr lang="en-US" altLang="ja-JP" sz="900" b="1" u="sng" kern="0" dirty="0">
              <a:solidFill>
                <a:schemeClr val="tx1"/>
              </a:solidFill>
              <a:latin typeface="Meiryo UI"/>
              <a:ea typeface="Meiryo UI"/>
            </a:endParaRPr>
          </a:p>
          <a:p>
            <a:pPr marL="501015" lvl="2" indent="-263525" defTabSz="914400">
              <a:buClr>
                <a:srgbClr val="000000"/>
              </a:buClr>
              <a:buFont typeface="Wingdings" panose="05000000000000000000" pitchFamily="2" charset="2"/>
              <a:buChar char="ü"/>
              <a:defRPr/>
            </a:pPr>
            <a:r>
              <a:rPr kumimoji="1" lang="ja-JP" altLang="en-US" sz="900" kern="0" dirty="0">
                <a:solidFill>
                  <a:schemeClr val="tx1"/>
                </a:solidFill>
                <a:latin typeface="Meiryo UI"/>
                <a:ea typeface="Meiryo UI"/>
              </a:rPr>
              <a:t>現時点の条件での試算となるため、</a:t>
            </a:r>
            <a:r>
              <a:rPr kumimoji="1" lang="ja-JP" altLang="en-US" sz="900" b="1" u="sng" kern="0" dirty="0">
                <a:solidFill>
                  <a:schemeClr val="tx1"/>
                </a:solidFill>
                <a:latin typeface="Meiryo UI"/>
                <a:ea typeface="Meiryo UI"/>
              </a:rPr>
              <a:t>協力事業者によっては試算が困難な費用もあります。</a:t>
            </a:r>
            <a:endParaRPr lang="en-US" altLang="ja-JP" sz="900" b="1" u="sng" kern="0" dirty="0">
              <a:solidFill>
                <a:schemeClr val="tx1"/>
              </a:solidFill>
              <a:latin typeface="Meiryo UI"/>
              <a:ea typeface="Meiryo UI"/>
            </a:endParaRPr>
          </a:p>
          <a:p>
            <a:pPr marL="501015" lvl="2" indent="-263525" defTabSz="914400">
              <a:buClr>
                <a:srgbClr val="000000"/>
              </a:buClr>
              <a:buFont typeface="Wingdings" panose="05000000000000000000" pitchFamily="2" charset="2"/>
              <a:buChar char="ü"/>
              <a:defRPr/>
            </a:pPr>
            <a:r>
              <a:rPr kumimoji="1" lang="ja-JP" altLang="en-US" sz="900" kern="0" dirty="0">
                <a:solidFill>
                  <a:schemeClr val="tx1"/>
                </a:solidFill>
                <a:latin typeface="Meiryo UI"/>
                <a:ea typeface="Meiryo UI"/>
              </a:rPr>
              <a:t>試算にあたっては、</a:t>
            </a:r>
            <a:r>
              <a:rPr kumimoji="1" lang="ja-JP" altLang="en-US" sz="900" b="1" u="sng" kern="0" dirty="0">
                <a:solidFill>
                  <a:schemeClr val="tx1"/>
                </a:solidFill>
                <a:latin typeface="Meiryo UI"/>
                <a:ea typeface="Meiryo UI"/>
              </a:rPr>
              <a:t>マネージドサービスを活用する等の構成に関する条件設定は行っておらず、必ずしもクラウド最適化を考慮した構成になっていません</a:t>
            </a:r>
            <a:r>
              <a:rPr kumimoji="1" lang="ja-JP" altLang="en-US" sz="900" kern="0" dirty="0">
                <a:solidFill>
                  <a:schemeClr val="tx1"/>
                </a:solidFill>
                <a:latin typeface="Meiryo UI"/>
                <a:ea typeface="Meiryo UI"/>
              </a:rPr>
              <a:t>。また、クラウド最適化により削減が想定されるシステム運用作業費等は、現時点において全ての削減効果を考慮できていません。</a:t>
            </a:r>
            <a:endParaRPr lang="ja-JP" altLang="en-US" sz="1100" dirty="0">
              <a:solidFill>
                <a:schemeClr val="tx1"/>
              </a:solidFill>
              <a:latin typeface="Meiryo UI"/>
              <a:ea typeface="Meiryo UI"/>
              <a:cs typeface="Calibri" panose="020F0502020204030204"/>
            </a:endParaRPr>
          </a:p>
        </p:txBody>
      </p:sp>
    </p:spTree>
    <p:extLst>
      <p:ext uri="{BB962C8B-B14F-4D97-AF65-F5344CB8AC3E}">
        <p14:creationId xmlns:p14="http://schemas.microsoft.com/office/powerpoint/2010/main" val="3527345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スライド番号プレースホルダー 5">
            <a:extLst>
              <a:ext uri="{FF2B5EF4-FFF2-40B4-BE49-F238E27FC236}">
                <a16:creationId xmlns:a16="http://schemas.microsoft.com/office/drawing/2014/main" id="{6B2EAF6A-DA70-47C6-86F5-1418B9CF4DDF}"/>
              </a:ext>
            </a:extLst>
          </p:cNvPr>
          <p:cNvSpPr>
            <a:spLocks noGrp="1"/>
          </p:cNvSpPr>
          <p:nvPr>
            <p:ph type="sldNum" sz="quarter" idx="12"/>
          </p:nvPr>
        </p:nvSpPr>
        <p:spPr>
          <a:xfrm>
            <a:off x="7650552" y="6432293"/>
            <a:ext cx="2228850" cy="365125"/>
          </a:xfrm>
        </p:spPr>
        <p:txBody>
          <a:bodyPr/>
          <a:lstStyle/>
          <a:p>
            <a:fld id="{330EA680-D336-4FF7-8B7A-9848BB0A1C32}" type="slidenum">
              <a:rPr lang="en-US" smtClean="0"/>
              <a:t>14</a:t>
            </a:fld>
            <a:endParaRPr lang="en-US" dirty="0"/>
          </a:p>
        </p:txBody>
      </p: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kumimoji="1" lang="ja-JP" altLang="en-US" sz="2400" b="1" dirty="0">
                <a:latin typeface="Meiryo UI" panose="020B0604030504040204" pitchFamily="50" charset="-128"/>
                <a:ea typeface="Meiryo UI" panose="020B0604030504040204" pitchFamily="50" charset="-128"/>
              </a:rPr>
              <a:t>ガバメントクラウドリフトにおける計画時と構築時のコスト比較</a:t>
            </a: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64505" y="595728"/>
            <a:ext cx="9767557" cy="584743"/>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600" kern="0" dirty="0">
                <a:solidFill>
                  <a:prstClr val="black"/>
                </a:solidFill>
                <a:latin typeface="Meiryo UI" panose="020B0604030504040204" pitchFamily="50" charset="-128"/>
                <a:ea typeface="Meiryo UI" panose="020B0604030504040204" pitchFamily="50" charset="-128"/>
              </a:rPr>
              <a:t>ガバメントクラウドへリフトした場合のコストにおいて、計画時と構築時の差額（増額）の要因を以下に示す</a:t>
            </a:r>
            <a:endParaRPr kumimoji="1" lang="en-US" altLang="ja-JP" sz="1600" kern="0" dirty="0">
              <a:solidFill>
                <a:prstClr val="black"/>
              </a:solidFill>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600" kern="0" dirty="0">
                <a:solidFill>
                  <a:prstClr val="black"/>
                </a:solidFill>
                <a:latin typeface="Meiryo UI" panose="020B0604030504040204" pitchFamily="50" charset="-128"/>
                <a:ea typeface="Meiryo UI" panose="020B0604030504040204" pitchFamily="50" charset="-128"/>
              </a:rPr>
              <a:t>計画時には想定されておらず、本検証において実際の構築時に判明した要因も含まれる</a:t>
            </a:r>
            <a:endParaRPr kumimoji="1" lang="en-US" altLang="ja-JP" sz="1600" dirty="0">
              <a:solidFill>
                <a:srgbClr val="FF0000"/>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7107E1E6-B2BB-9BC1-0471-249180C748BF}"/>
              </a:ext>
            </a:extLst>
          </p:cNvPr>
          <p:cNvSpPr/>
          <p:nvPr/>
        </p:nvSpPr>
        <p:spPr>
          <a:xfrm>
            <a:off x="836350" y="1960647"/>
            <a:ext cx="900000" cy="1403999"/>
          </a:xfrm>
          <a:prstGeom prst="rect">
            <a:avLst/>
          </a:prstGeom>
          <a:solidFill>
            <a:srgbClr val="1E49E2">
              <a:lumMod val="100000"/>
            </a:srgbClr>
          </a:solidFill>
          <a:ln w="9525" cap="flat" cmpd="sng" algn="ctr">
            <a:solidFill>
              <a:srgbClr val="1E49E2">
                <a:lumMod val="100000"/>
              </a:srgbClr>
            </a:solidFill>
            <a:prstDash val="solid"/>
            <a:miter lim="800000"/>
            <a:headEnd type="none" w="med" len="med"/>
            <a:tailEnd type="none" w="med" len="med"/>
          </a:ln>
          <a:effec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50" b="1" kern="0" dirty="0">
                <a:solidFill>
                  <a:prstClr val="white">
                    <a:lumMod val="100000"/>
                  </a:prstClr>
                </a:solidFill>
                <a:latin typeface="Meiryo UI" panose="020B0604030504040204" pitchFamily="50" charset="-128"/>
                <a:ea typeface="Meiryo UI" panose="020B0604030504040204" pitchFamily="50" charset="-128"/>
              </a:rPr>
              <a:t>ガバメントクラウドへのリフト</a:t>
            </a:r>
            <a:br>
              <a:rPr kumimoji="1" lang="en-US" altLang="ja-JP" sz="1050" b="1" i="0" u="none" strike="noStrike" kern="0" cap="none" spc="0" normalizeH="0" baseline="0" noProof="0" dirty="0">
                <a:ln>
                  <a:noFill/>
                </a:ln>
                <a:solidFill>
                  <a:prstClr val="white">
                    <a:lumMod val="100000"/>
                  </a:prstClr>
                </a:solidFill>
                <a:effectLst/>
                <a:uLnTx/>
                <a:uFillTx/>
                <a:latin typeface="Meiryo UI" panose="020B0604030504040204" pitchFamily="50" charset="-128"/>
                <a:ea typeface="Meiryo UI" panose="020B0604030504040204" pitchFamily="50" charset="-128"/>
              </a:rPr>
            </a:br>
            <a:r>
              <a:rPr kumimoji="1" lang="ja-JP" altLang="en-US" sz="1050" b="1" i="0" u="none" strike="noStrike" kern="0" cap="none" spc="0" normalizeH="0" baseline="0" noProof="0" dirty="0">
                <a:ln>
                  <a:noFill/>
                </a:ln>
                <a:solidFill>
                  <a:prstClr val="white">
                    <a:lumMod val="100000"/>
                  </a:prstClr>
                </a:solidFill>
                <a:effectLst/>
                <a:uLnTx/>
                <a:uFillTx/>
                <a:latin typeface="Meiryo UI" panose="020B0604030504040204" pitchFamily="50" charset="-128"/>
                <a:ea typeface="Meiryo UI" panose="020B0604030504040204" pitchFamily="50" charset="-128"/>
              </a:rPr>
              <a:t>に伴う増額</a:t>
            </a:r>
          </a:p>
        </p:txBody>
      </p:sp>
      <p:sp>
        <p:nvSpPr>
          <p:cNvPr id="3" name="正方形/長方形 2">
            <a:extLst>
              <a:ext uri="{FF2B5EF4-FFF2-40B4-BE49-F238E27FC236}">
                <a16:creationId xmlns:a16="http://schemas.microsoft.com/office/drawing/2014/main" id="{E4ACCAF5-AA62-4803-130F-04C115618DA9}"/>
              </a:ext>
            </a:extLst>
          </p:cNvPr>
          <p:cNvSpPr>
            <a:spLocks/>
          </p:cNvSpPr>
          <p:nvPr/>
        </p:nvSpPr>
        <p:spPr>
          <a:xfrm>
            <a:off x="836350" y="3400645"/>
            <a:ext cx="900000" cy="1366728"/>
          </a:xfrm>
          <a:prstGeom prst="rect">
            <a:avLst/>
          </a:prstGeom>
          <a:solidFill>
            <a:srgbClr val="00A3A1"/>
          </a:solidFill>
          <a:ln w="12700" cap="flat" cmpd="sng" algn="ctr">
            <a:solidFill>
              <a:srgbClr val="00A3A1"/>
            </a:solidFill>
            <a:prstDash val="solid"/>
            <a:miter lim="800000"/>
            <a:headEnd type="none" w="med" len="med"/>
            <a:tailEnd type="none" w="med" len="med"/>
          </a:ln>
          <a:effec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50" b="1" i="0" u="none" strike="noStrike" kern="0" cap="none" spc="0" normalizeH="0" baseline="0" noProof="0" dirty="0">
                <a:ln>
                  <a:noFill/>
                </a:ln>
                <a:solidFill>
                  <a:prstClr val="white">
                    <a:lumMod val="100000"/>
                  </a:prstClr>
                </a:solidFill>
                <a:effectLst/>
                <a:uLnTx/>
                <a:uFillTx/>
                <a:latin typeface="Meiryo UI" panose="020B0604030504040204" pitchFamily="50" charset="-128"/>
                <a:ea typeface="Meiryo UI" panose="020B0604030504040204" pitchFamily="50" charset="-128"/>
              </a:rPr>
              <a:t>移行作業を</a:t>
            </a:r>
            <a:endParaRPr kumimoji="1" lang="en-US" altLang="ja-JP" sz="1050" b="1" i="0" u="none" strike="noStrike" kern="0" cap="none" spc="0" normalizeH="0" baseline="0" noProof="0" dirty="0">
              <a:ln>
                <a:noFill/>
              </a:ln>
              <a:solidFill>
                <a:prstClr val="white">
                  <a:lumMod val="100000"/>
                </a:prstClr>
              </a:solidFill>
              <a:effectLst/>
              <a:uLnTx/>
              <a:uFillTx/>
              <a:latin typeface="Meiryo UI" panose="020B0604030504040204" pitchFamily="50" charset="-128"/>
              <a:ea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50" b="1" i="0" u="none" strike="noStrike" kern="0" cap="none" spc="0" normalizeH="0" baseline="0" noProof="0" dirty="0">
                <a:ln>
                  <a:noFill/>
                </a:ln>
                <a:solidFill>
                  <a:prstClr val="white">
                    <a:lumMod val="100000"/>
                  </a:prstClr>
                </a:solidFill>
                <a:effectLst/>
                <a:uLnTx/>
                <a:uFillTx/>
                <a:latin typeface="Meiryo UI" panose="020B0604030504040204" pitchFamily="50" charset="-128"/>
                <a:ea typeface="Meiryo UI" panose="020B0604030504040204" pitchFamily="50" charset="-128"/>
              </a:rPr>
              <a:t>進める中で</a:t>
            </a:r>
            <a:br>
              <a:rPr kumimoji="1" lang="en-US" altLang="ja-JP" sz="1050" b="1" i="0" u="none" strike="noStrike" kern="0" cap="none" spc="0" normalizeH="0" baseline="0" noProof="0" dirty="0">
                <a:ln>
                  <a:noFill/>
                </a:ln>
                <a:solidFill>
                  <a:prstClr val="white">
                    <a:lumMod val="100000"/>
                  </a:prstClr>
                </a:solidFill>
                <a:effectLst/>
                <a:uLnTx/>
                <a:uFillTx/>
                <a:latin typeface="Meiryo UI" panose="020B0604030504040204" pitchFamily="50" charset="-128"/>
                <a:ea typeface="Meiryo UI" panose="020B0604030504040204" pitchFamily="50" charset="-128"/>
              </a:rPr>
            </a:br>
            <a:r>
              <a:rPr kumimoji="1" lang="ja-JP" altLang="en-US" sz="1050" b="1" i="0" u="none" strike="noStrike" kern="0" cap="none" spc="0" normalizeH="0" baseline="0" noProof="0" dirty="0">
                <a:ln>
                  <a:noFill/>
                </a:ln>
                <a:solidFill>
                  <a:prstClr val="white">
                    <a:lumMod val="100000"/>
                  </a:prstClr>
                </a:solidFill>
                <a:effectLst/>
                <a:uLnTx/>
                <a:uFillTx/>
                <a:latin typeface="Meiryo UI" panose="020B0604030504040204" pitchFamily="50" charset="-128"/>
                <a:ea typeface="Meiryo UI" panose="020B0604030504040204" pitchFamily="50" charset="-128"/>
              </a:rPr>
              <a:t>発生した</a:t>
            </a:r>
            <a:br>
              <a:rPr kumimoji="1" lang="en-US" altLang="ja-JP" sz="1050" b="1" i="0" u="none" strike="noStrike" kern="0" cap="none" spc="0" normalizeH="0" baseline="0" noProof="0" dirty="0">
                <a:ln>
                  <a:noFill/>
                </a:ln>
                <a:solidFill>
                  <a:prstClr val="white">
                    <a:lumMod val="100000"/>
                  </a:prstClr>
                </a:solidFill>
                <a:effectLst/>
                <a:uLnTx/>
                <a:uFillTx/>
                <a:latin typeface="Meiryo UI" panose="020B0604030504040204" pitchFamily="50" charset="-128"/>
                <a:ea typeface="Meiryo UI" panose="020B0604030504040204" pitchFamily="50" charset="-128"/>
              </a:rPr>
            </a:br>
            <a:r>
              <a:rPr kumimoji="1" lang="ja-JP" altLang="en-US" sz="1050" b="1" i="0" u="none" strike="noStrike" kern="0" cap="none" spc="0" normalizeH="0" baseline="0" noProof="0" dirty="0">
                <a:ln>
                  <a:noFill/>
                </a:ln>
                <a:solidFill>
                  <a:prstClr val="white">
                    <a:lumMod val="100000"/>
                  </a:prstClr>
                </a:solidFill>
                <a:effectLst/>
                <a:uLnTx/>
                <a:uFillTx/>
                <a:latin typeface="Meiryo UI" panose="020B0604030504040204" pitchFamily="50" charset="-128"/>
                <a:ea typeface="Meiryo UI" panose="020B0604030504040204" pitchFamily="50" charset="-128"/>
              </a:rPr>
              <a:t>課題等への対応による増額</a:t>
            </a:r>
            <a:endParaRPr kumimoji="1" lang="en-US" altLang="ja-JP" sz="1050" b="1" i="0" u="none" strike="noStrike" kern="0" cap="none" spc="0" normalizeH="0" baseline="0" noProof="0" dirty="0">
              <a:ln>
                <a:noFill/>
              </a:ln>
              <a:solidFill>
                <a:prstClr val="white">
                  <a:lumMod val="100000"/>
                </a:prstClr>
              </a:solidFill>
              <a:effectLst/>
              <a:uLnTx/>
              <a:uFillTx/>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86465856-9418-943D-9BA2-984C99BB58B5}"/>
              </a:ext>
            </a:extLst>
          </p:cNvPr>
          <p:cNvSpPr/>
          <p:nvPr/>
        </p:nvSpPr>
        <p:spPr>
          <a:xfrm>
            <a:off x="872353" y="1924647"/>
            <a:ext cx="828000" cy="0"/>
          </a:xfrm>
          <a:prstGeom prst="rect">
            <a:avLst/>
          </a:prstGeom>
          <a:solidFill>
            <a:srgbClr val="1E49E2">
              <a:lumMod val="100000"/>
            </a:srgbClr>
          </a:solidFill>
          <a:ln w="9525" cap="flat" cmpd="sng" algn="ctr">
            <a:solidFill>
              <a:srgbClr val="000000">
                <a:lumMod val="100000"/>
              </a:srgbClr>
            </a:solidFill>
            <a:prstDash val="solid"/>
            <a:miter lim="800000"/>
            <a:headEnd type="none" w="med" len="med"/>
            <a:tailEnd type="none" w="med" len="med"/>
          </a:ln>
          <a:effectLst/>
        </p:spPr>
        <p:txBody>
          <a:bodyPr lIns="54000" tIns="54000" rIns="54000" bIns="54000" rtlCol="0" anchor="b"/>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カテゴリ</a:t>
            </a:r>
          </a:p>
        </p:txBody>
      </p:sp>
      <p:sp>
        <p:nvSpPr>
          <p:cNvPr id="6" name="正方形/長方形 5">
            <a:extLst>
              <a:ext uri="{FF2B5EF4-FFF2-40B4-BE49-F238E27FC236}">
                <a16:creationId xmlns:a16="http://schemas.microsoft.com/office/drawing/2014/main" id="{9730D549-C9C1-643A-B51F-17B73BDD6B06}"/>
              </a:ext>
            </a:extLst>
          </p:cNvPr>
          <p:cNvSpPr>
            <a:spLocks/>
          </p:cNvSpPr>
          <p:nvPr/>
        </p:nvSpPr>
        <p:spPr>
          <a:xfrm>
            <a:off x="3590657" y="1924647"/>
            <a:ext cx="5508000" cy="0"/>
          </a:xfrm>
          <a:prstGeom prst="rect">
            <a:avLst/>
          </a:prstGeom>
          <a:solidFill>
            <a:srgbClr val="E5E5E5">
              <a:lumMod val="50000"/>
            </a:srgbClr>
          </a:solidFill>
          <a:ln w="9525" cap="flat" cmpd="sng" algn="ctr">
            <a:solidFill>
              <a:srgbClr val="000000">
                <a:lumMod val="100000"/>
              </a:srgbClr>
            </a:solidFill>
            <a:prstDash val="solid"/>
            <a:miter lim="800000"/>
            <a:headEnd type="none" w="med" len="med"/>
            <a:tailEnd type="none" w="med" len="med"/>
          </a:ln>
          <a:effectLst/>
        </p:spPr>
        <p:txBody>
          <a:bodyPr lIns="54000" tIns="54000" rIns="54000" bIns="54000" rtlCol="0" anchor="b"/>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差額理由</a:t>
            </a:r>
          </a:p>
        </p:txBody>
      </p:sp>
      <p:sp>
        <p:nvSpPr>
          <p:cNvPr id="7" name="正方形/長方形 6">
            <a:extLst>
              <a:ext uri="{FF2B5EF4-FFF2-40B4-BE49-F238E27FC236}">
                <a16:creationId xmlns:a16="http://schemas.microsoft.com/office/drawing/2014/main" id="{FB95C852-6F51-3429-2574-D3982C8D8521}"/>
              </a:ext>
            </a:extLst>
          </p:cNvPr>
          <p:cNvSpPr>
            <a:spLocks/>
          </p:cNvSpPr>
          <p:nvPr/>
        </p:nvSpPr>
        <p:spPr>
          <a:xfrm>
            <a:off x="1786265" y="1924647"/>
            <a:ext cx="1728000" cy="0"/>
          </a:xfrm>
          <a:prstGeom prst="rect">
            <a:avLst/>
          </a:prstGeom>
          <a:solidFill>
            <a:srgbClr val="1E49E2">
              <a:lumMod val="100000"/>
            </a:srgbClr>
          </a:solidFill>
          <a:ln w="9525" cap="flat" cmpd="sng" algn="ctr">
            <a:solidFill>
              <a:srgbClr val="000000">
                <a:lumMod val="100000"/>
              </a:srgbClr>
            </a:solidFill>
            <a:prstDash val="solid"/>
            <a:miter lim="800000"/>
            <a:headEnd type="none" w="med" len="med"/>
            <a:tailEnd type="none" w="med" len="med"/>
          </a:ln>
          <a:effectLst/>
        </p:spPr>
        <p:txBody>
          <a:bodyPr lIns="54000" tIns="54000" rIns="54000" bIns="54000" rtlCol="0" anchor="b"/>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概要</a:t>
            </a:r>
          </a:p>
        </p:txBody>
      </p:sp>
      <p:sp>
        <p:nvSpPr>
          <p:cNvPr id="8" name="正方形/長方形 7">
            <a:extLst>
              <a:ext uri="{FF2B5EF4-FFF2-40B4-BE49-F238E27FC236}">
                <a16:creationId xmlns:a16="http://schemas.microsoft.com/office/drawing/2014/main" id="{E9D3BA51-2653-D51B-58D8-DF9FD5B87383}"/>
              </a:ext>
            </a:extLst>
          </p:cNvPr>
          <p:cNvSpPr>
            <a:spLocks/>
          </p:cNvSpPr>
          <p:nvPr/>
        </p:nvSpPr>
        <p:spPr>
          <a:xfrm>
            <a:off x="6593307" y="5866740"/>
            <a:ext cx="2514876" cy="324000"/>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chemeClr val="bg2">
                    <a:lumMod val="25000"/>
                    <a:alpha val="0"/>
                  </a:schemeClr>
                </a:solidFill>
                <a:prstDash val="solid"/>
                <a:miter lim="800000"/>
                <a:headEnd type="none" w="med" len="med"/>
                <a:tailEnd type="none" w="med" len="med"/>
              </a14:hiddenLine>
            </a:ext>
          </a:extLst>
        </p:spPr>
        <p:txBody>
          <a:bodyPr lIns="54000" tIns="54000" rIns="54000" bIns="54000" rtlCol="0" anchor="ctr"/>
          <a:lstStyle/>
          <a:p>
            <a:pPr marL="0" marR="0" lvl="0" indent="0" algn="r" defTabSz="914400" eaLnBrk="1" fontAlgn="auto" latinLnBrk="0" hangingPunct="1">
              <a:lnSpc>
                <a:spcPct val="100000"/>
              </a:lnSpc>
              <a:spcBef>
                <a:spcPts val="0"/>
              </a:spcBef>
              <a:spcAft>
                <a:spcPts val="0"/>
              </a:spcAft>
              <a:buClrTx/>
              <a:buSzTx/>
              <a:buFontTx/>
              <a:buNone/>
              <a:tabLst/>
              <a:defRPr/>
            </a:pPr>
            <a:r>
              <a:rPr kumimoji="1" lang="ja-JP" altLang="en-US" sz="900" b="1" i="0" u="none" strike="noStrike" kern="0" cap="none" spc="0" normalizeH="0" baseline="0" noProof="0" dirty="0">
                <a:ln>
                  <a:noFill/>
                </a:ln>
                <a:solidFill>
                  <a:srgbClr val="000000">
                    <a:lumMod val="100000"/>
                  </a:srgbClr>
                </a:solidFill>
                <a:effectLst/>
                <a:uLnTx/>
                <a:uFillTx/>
                <a:latin typeface="Meiryo UI" panose="020B0604030504040204" pitchFamily="50" charset="-128"/>
                <a:ea typeface="Meiryo UI" panose="020B0604030504040204" pitchFamily="50" charset="-128"/>
              </a:rPr>
              <a:t>（</a:t>
            </a:r>
            <a:r>
              <a:rPr kumimoji="1" lang="en-US" altLang="ja-JP" sz="900" b="1" i="0" u="none" strike="noStrike" kern="0" cap="none" spc="0" normalizeH="0" baseline="0" noProof="0" dirty="0">
                <a:ln>
                  <a:noFill/>
                </a:ln>
                <a:solidFill>
                  <a:srgbClr val="000000">
                    <a:lumMod val="100000"/>
                  </a:srgbClr>
                </a:solidFill>
                <a:effectLst/>
                <a:uLnTx/>
                <a:uFillTx/>
                <a:latin typeface="Meiryo UI" panose="020B0604030504040204" pitchFamily="50" charset="-128"/>
                <a:ea typeface="Meiryo UI" panose="020B0604030504040204" pitchFamily="50" charset="-128"/>
              </a:rPr>
              <a:t>※</a:t>
            </a:r>
            <a:r>
              <a:rPr kumimoji="1" lang="ja-JP" altLang="en-US" sz="900" b="1" i="0" u="none" strike="noStrike" kern="0" cap="none" spc="0" normalizeH="0" baseline="0" noProof="0" dirty="0">
                <a:ln>
                  <a:noFill/>
                </a:ln>
                <a:solidFill>
                  <a:srgbClr val="000000">
                    <a:lumMod val="100000"/>
                  </a:srgbClr>
                </a:solidFill>
                <a:effectLst/>
                <a:uLnTx/>
                <a:uFillTx/>
                <a:latin typeface="Meiryo UI" panose="020B0604030504040204" pitchFamily="50" charset="-128"/>
                <a:ea typeface="Meiryo UI" panose="020B0604030504040204" pitchFamily="50" charset="-128"/>
              </a:rPr>
              <a:t>）いずれもイニシャルコストに生じた差額である</a:t>
            </a:r>
          </a:p>
        </p:txBody>
      </p:sp>
      <p:sp>
        <p:nvSpPr>
          <p:cNvPr id="9" name="正方形/長方形 8">
            <a:extLst>
              <a:ext uri="{FF2B5EF4-FFF2-40B4-BE49-F238E27FC236}">
                <a16:creationId xmlns:a16="http://schemas.microsoft.com/office/drawing/2014/main" id="{81AFFD8B-0403-94A8-7421-9786BA0AE506}"/>
              </a:ext>
            </a:extLst>
          </p:cNvPr>
          <p:cNvSpPr>
            <a:spLocks/>
          </p:cNvSpPr>
          <p:nvPr/>
        </p:nvSpPr>
        <p:spPr>
          <a:xfrm>
            <a:off x="1772350" y="3400647"/>
            <a:ext cx="1764000" cy="360000"/>
          </a:xfrm>
          <a:prstGeom prst="rect">
            <a:avLst/>
          </a:prstGeom>
          <a:solidFill>
            <a:sysClr val="window" lastClr="FFFFFF">
              <a:lumMod val="95000"/>
            </a:sysClr>
          </a:solidFill>
          <a:ln w="12700" cap="flat" cmpd="sng" algn="ctr">
            <a:solidFill>
              <a:sysClr val="window" lastClr="FFFFFF">
                <a:lumMod val="95000"/>
              </a:sysClr>
            </a:solidFill>
            <a:prstDash val="solid"/>
            <a:miter lim="800000"/>
            <a:headEnd type="none" w="med" len="med"/>
            <a:tailEnd type="none" w="med" len="med"/>
          </a:ln>
          <a:effec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srgbClr val="000000">
                    <a:lumMod val="100000"/>
                  </a:srgbClr>
                </a:solidFill>
                <a:effectLst/>
                <a:uLnTx/>
                <a:uFillTx/>
                <a:latin typeface="Meiryo UI" panose="020B0604030504040204" pitchFamily="50" charset="-128"/>
                <a:ea typeface="Meiryo UI" panose="020B0604030504040204" pitchFamily="50" charset="-128"/>
              </a:rPr>
              <a:t>Office</a:t>
            </a:r>
            <a:r>
              <a:rPr kumimoji="1" lang="ja-JP" altLang="en-US" sz="1000" b="0" i="0" u="none" strike="noStrike" kern="0" cap="none" spc="0" normalizeH="0" baseline="0" noProof="0" dirty="0">
                <a:ln>
                  <a:noFill/>
                </a:ln>
                <a:solidFill>
                  <a:srgbClr val="000000">
                    <a:lumMod val="100000"/>
                  </a:srgbClr>
                </a:solidFill>
                <a:effectLst/>
                <a:uLnTx/>
                <a:uFillTx/>
                <a:latin typeface="Meiryo UI" panose="020B0604030504040204" pitchFamily="50" charset="-128"/>
                <a:ea typeface="Meiryo UI" panose="020B0604030504040204" pitchFamily="50" charset="-128"/>
              </a:rPr>
              <a:t>ライセンスの制約に</a:t>
            </a:r>
            <a:br>
              <a:rPr kumimoji="1" lang="en-US" altLang="ja-JP" sz="1000" b="0" i="0" u="none" strike="noStrike" kern="0" cap="none" spc="0" normalizeH="0" baseline="0" noProof="0" dirty="0">
                <a:ln>
                  <a:noFill/>
                </a:ln>
                <a:solidFill>
                  <a:srgbClr val="000000">
                    <a:lumMod val="100000"/>
                  </a:srgbClr>
                </a:solidFill>
                <a:effectLst/>
                <a:uLnTx/>
                <a:uFillTx/>
                <a:latin typeface="Meiryo UI" panose="020B0604030504040204" pitchFamily="50" charset="-128"/>
                <a:ea typeface="Meiryo UI" panose="020B0604030504040204" pitchFamily="50" charset="-128"/>
              </a:rPr>
            </a:br>
            <a:r>
              <a:rPr kumimoji="1" lang="ja-JP" altLang="en-US" sz="1000" b="0" i="0" u="none" strike="noStrike" kern="0" cap="none" spc="0" normalizeH="0" baseline="0" noProof="0" dirty="0">
                <a:ln>
                  <a:noFill/>
                </a:ln>
                <a:solidFill>
                  <a:srgbClr val="000000">
                    <a:lumMod val="100000"/>
                  </a:srgbClr>
                </a:solidFill>
                <a:effectLst/>
                <a:uLnTx/>
                <a:uFillTx/>
                <a:latin typeface="Meiryo UI" panose="020B0604030504040204" pitchFamily="50" charset="-128"/>
                <a:ea typeface="Meiryo UI" panose="020B0604030504040204" pitchFamily="50" charset="-128"/>
              </a:rPr>
              <a:t>暫定対応したことによる増額</a:t>
            </a:r>
            <a:endParaRPr kumimoji="1" lang="en-US" altLang="ja-JP" sz="1000" b="0" i="0" u="none" strike="noStrike" kern="0" cap="none" spc="0" normalizeH="0" baseline="0" noProof="0" dirty="0">
              <a:ln>
                <a:noFill/>
              </a:ln>
              <a:solidFill>
                <a:srgbClr val="000000">
                  <a:lumMod val="100000"/>
                </a:srgbClr>
              </a:solidFill>
              <a:effectLst/>
              <a:uLnTx/>
              <a:uFillTx/>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A66EDF9D-A278-ABC0-A4EF-82759FAEC503}"/>
              </a:ext>
            </a:extLst>
          </p:cNvPr>
          <p:cNvSpPr>
            <a:spLocks/>
          </p:cNvSpPr>
          <p:nvPr/>
        </p:nvSpPr>
        <p:spPr>
          <a:xfrm>
            <a:off x="3572350" y="3400647"/>
            <a:ext cx="5544000" cy="360000"/>
          </a:xfrm>
          <a:prstGeom prst="rect">
            <a:avLst/>
          </a:prstGeom>
          <a:solidFill>
            <a:sysClr val="window" lastClr="FFFFFF">
              <a:lumMod val="100000"/>
            </a:sysClr>
          </a:solidFill>
          <a:ln w="12700" cap="flat" cmpd="sng" algn="ctr">
            <a:solidFill>
              <a:sysClr val="window" lastClr="FFFFFF">
                <a:lumMod val="75000"/>
              </a:sysClr>
            </a:solidFill>
            <a:prstDash val="solid"/>
            <a:miter lim="800000"/>
            <a:headEnd type="none" w="med" len="med"/>
            <a:tailEnd type="none" w="med" len="med"/>
          </a:ln>
          <a:effectLst/>
        </p:spPr>
        <p:txBody>
          <a:bodyPr lIns="54000" tIns="54000" rIns="54000" bIns="54000" rtlCol="0" anchor="ct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Microsoft Office</a:t>
            </a:r>
            <a:r>
              <a:rPr kumimoji="1" lang="ja-JP" altLang="en-US"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を処理で利用するアプリケーションを</a:t>
            </a:r>
            <a:r>
              <a:rPr kumimoji="1" lang="en-US" altLang="ja-JP"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AWS</a:t>
            </a:r>
            <a:r>
              <a:rPr kumimoji="1" lang="ja-JP" altLang="en-US"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上に構築しようとしたが、当該ライセンスの持ち込みに制約があることが判明し、暫定措置として</a:t>
            </a:r>
            <a:r>
              <a:rPr kumimoji="1" lang="en-US" altLang="ja-JP"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Office</a:t>
            </a:r>
            <a:r>
              <a:rPr kumimoji="1" lang="ja-JP" altLang="en-US"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が利用可能となる環境を別途構築したため</a:t>
            </a:r>
          </a:p>
        </p:txBody>
      </p:sp>
      <p:sp>
        <p:nvSpPr>
          <p:cNvPr id="11" name="正方形/長方形 10">
            <a:extLst>
              <a:ext uri="{FF2B5EF4-FFF2-40B4-BE49-F238E27FC236}">
                <a16:creationId xmlns:a16="http://schemas.microsoft.com/office/drawing/2014/main" id="{DAB0708A-993A-0260-36E4-7A488F581C81}"/>
              </a:ext>
            </a:extLst>
          </p:cNvPr>
          <p:cNvSpPr>
            <a:spLocks/>
          </p:cNvSpPr>
          <p:nvPr/>
        </p:nvSpPr>
        <p:spPr>
          <a:xfrm>
            <a:off x="1772350" y="3796647"/>
            <a:ext cx="1764000" cy="466725"/>
          </a:xfrm>
          <a:prstGeom prst="rect">
            <a:avLst/>
          </a:prstGeom>
          <a:solidFill>
            <a:sysClr val="window" lastClr="FFFFFF">
              <a:lumMod val="95000"/>
            </a:sysClr>
          </a:solidFill>
          <a:ln w="12700" cap="flat" cmpd="sng" algn="ctr">
            <a:solidFill>
              <a:sysClr val="window" lastClr="FFFFFF">
                <a:lumMod val="95000"/>
              </a:sysClr>
            </a:solidFill>
            <a:prstDash val="solid"/>
            <a:miter lim="800000"/>
            <a:headEnd type="none" w="med" len="med"/>
            <a:tailEnd type="none" w="med" len="med"/>
          </a:ln>
          <a:effec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lumMod val="100000"/>
                  </a:srgbClr>
                </a:solidFill>
                <a:effectLst/>
                <a:uLnTx/>
                <a:uFillTx/>
                <a:latin typeface="Meiryo UI" panose="020B0604030504040204" pitchFamily="50" charset="-128"/>
                <a:ea typeface="Meiryo UI" panose="020B0604030504040204" pitchFamily="50" charset="-128"/>
              </a:rPr>
              <a:t>マルチテナント構成の構築中に発生した事象に対する暫定対応のための増額</a:t>
            </a:r>
            <a:endParaRPr kumimoji="1" lang="en-US" altLang="ja-JP" sz="1000" b="0" i="0" u="none" strike="noStrike" kern="0" cap="none" spc="0" normalizeH="0" baseline="0" noProof="0" dirty="0">
              <a:ln>
                <a:noFill/>
              </a:ln>
              <a:solidFill>
                <a:srgbClr val="000000">
                  <a:lumMod val="100000"/>
                </a:srgbClr>
              </a:solidFill>
              <a:effectLst/>
              <a:uLnTx/>
              <a:uFillTx/>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D78149D7-62CE-E54A-5B7A-83CFCFDA0874}"/>
              </a:ext>
            </a:extLst>
          </p:cNvPr>
          <p:cNvSpPr>
            <a:spLocks/>
          </p:cNvSpPr>
          <p:nvPr/>
        </p:nvSpPr>
        <p:spPr>
          <a:xfrm>
            <a:off x="1772350" y="2356647"/>
            <a:ext cx="1764000" cy="360000"/>
          </a:xfrm>
          <a:prstGeom prst="rect">
            <a:avLst/>
          </a:prstGeom>
          <a:solidFill>
            <a:sysClr val="window" lastClr="FFFFFF">
              <a:lumMod val="95000"/>
            </a:sysClr>
          </a:solidFill>
          <a:ln w="12700" cap="flat" cmpd="sng" algn="ctr">
            <a:solidFill>
              <a:sysClr val="window" lastClr="FFFFFF">
                <a:lumMod val="95000"/>
              </a:sysClr>
            </a:solidFill>
            <a:prstDash val="solid"/>
            <a:miter lim="800000"/>
            <a:headEnd type="none" w="med" len="med"/>
            <a:tailEnd type="none" w="med" len="med"/>
          </a:ln>
          <a:effec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lumMod val="100000"/>
                  </a:srgbClr>
                </a:solidFill>
                <a:effectLst/>
                <a:uLnTx/>
                <a:uFillTx/>
                <a:latin typeface="Meiryo UI" panose="020B0604030504040204" pitchFamily="50" charset="-128"/>
                <a:ea typeface="Meiryo UI" panose="020B0604030504040204" pitchFamily="50" charset="-128"/>
              </a:rPr>
              <a:t>マネージドサービスの</a:t>
            </a:r>
            <a:br>
              <a:rPr kumimoji="1" lang="en-US" altLang="ja-JP" sz="1000" b="0" i="0" u="none" strike="noStrike" kern="0" cap="none" spc="0" normalizeH="0" baseline="0" noProof="0" dirty="0">
                <a:ln>
                  <a:noFill/>
                </a:ln>
                <a:solidFill>
                  <a:srgbClr val="000000">
                    <a:lumMod val="100000"/>
                  </a:srgbClr>
                </a:solidFill>
                <a:effectLst/>
                <a:uLnTx/>
                <a:uFillTx/>
                <a:latin typeface="Meiryo UI" panose="020B0604030504040204" pitchFamily="50" charset="-128"/>
                <a:ea typeface="Meiryo UI" panose="020B0604030504040204" pitchFamily="50" charset="-128"/>
              </a:rPr>
            </a:br>
            <a:r>
              <a:rPr kumimoji="1" lang="ja-JP" altLang="en-US" sz="1000" b="0" i="0" u="none" strike="noStrike" kern="0" cap="none" spc="0" normalizeH="0" baseline="0" noProof="0" dirty="0">
                <a:ln>
                  <a:noFill/>
                </a:ln>
                <a:solidFill>
                  <a:srgbClr val="000000">
                    <a:lumMod val="100000"/>
                  </a:srgbClr>
                </a:solidFill>
                <a:effectLst/>
                <a:uLnTx/>
                <a:uFillTx/>
                <a:latin typeface="Meiryo UI" panose="020B0604030504040204" pitchFamily="50" charset="-128"/>
                <a:ea typeface="Meiryo UI" panose="020B0604030504040204" pitchFamily="50" charset="-128"/>
              </a:rPr>
              <a:t>利用推進による増額</a:t>
            </a:r>
            <a:endParaRPr kumimoji="1" lang="en-US" altLang="ja-JP" sz="1000" b="0" i="0" u="none" strike="noStrike" kern="0" cap="none" spc="0" normalizeH="0" baseline="0" noProof="0" dirty="0">
              <a:ln>
                <a:noFill/>
              </a:ln>
              <a:solidFill>
                <a:srgbClr val="000000">
                  <a:lumMod val="100000"/>
                </a:srgbClr>
              </a:solidFill>
              <a:effectLst/>
              <a:uLnTx/>
              <a:uFillTx/>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6344E6BE-90EB-D334-39C7-D931236F716A}"/>
              </a:ext>
            </a:extLst>
          </p:cNvPr>
          <p:cNvSpPr>
            <a:spLocks/>
          </p:cNvSpPr>
          <p:nvPr/>
        </p:nvSpPr>
        <p:spPr>
          <a:xfrm>
            <a:off x="3572350" y="2356647"/>
            <a:ext cx="5544000" cy="360000"/>
          </a:xfrm>
          <a:prstGeom prst="rect">
            <a:avLst/>
          </a:prstGeom>
          <a:solidFill>
            <a:sysClr val="window" lastClr="FFFFFF">
              <a:lumMod val="100000"/>
            </a:sysClr>
          </a:solidFill>
          <a:ln w="12700" cap="flat" cmpd="sng" algn="ctr">
            <a:solidFill>
              <a:sysClr val="window" lastClr="FFFFFF">
                <a:lumMod val="75000"/>
              </a:sysClr>
            </a:solidFill>
            <a:prstDash val="solid"/>
            <a:miter lim="800000"/>
            <a:headEnd type="none" w="med" len="med"/>
            <a:tailEnd type="none" w="med" len="med"/>
          </a:ln>
          <a:effectLst/>
        </p:spPr>
        <p:txBody>
          <a:bodyPr lIns="54000" tIns="54000" rIns="54000" bIns="54000" rtlCol="0" anchor="ct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一部の</a:t>
            </a:r>
            <a:r>
              <a:rPr kumimoji="1" lang="en-US" altLang="ja-JP"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EC2</a:t>
            </a:r>
            <a:r>
              <a:rPr kumimoji="1" lang="ja-JP" altLang="en-US"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上に構築した</a:t>
            </a:r>
            <a:r>
              <a:rPr kumimoji="1" lang="en-US" altLang="ja-JP"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DB</a:t>
            </a:r>
            <a:r>
              <a:rPr kumimoji="1" lang="ja-JP" altLang="en-US"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を</a:t>
            </a:r>
            <a:r>
              <a:rPr kumimoji="1" lang="en-US" altLang="ja-JP"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RDS for SQL Server</a:t>
            </a:r>
            <a:r>
              <a:rPr kumimoji="1" lang="ja-JP" altLang="en-US"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に変更したため</a:t>
            </a:r>
          </a:p>
        </p:txBody>
      </p:sp>
      <p:sp>
        <p:nvSpPr>
          <p:cNvPr id="14" name="正方形/長方形 13">
            <a:extLst>
              <a:ext uri="{FF2B5EF4-FFF2-40B4-BE49-F238E27FC236}">
                <a16:creationId xmlns:a16="http://schemas.microsoft.com/office/drawing/2014/main" id="{F2A619D4-21C5-34CF-643A-BC042AC8644E}"/>
              </a:ext>
            </a:extLst>
          </p:cNvPr>
          <p:cNvSpPr>
            <a:spLocks/>
          </p:cNvSpPr>
          <p:nvPr/>
        </p:nvSpPr>
        <p:spPr>
          <a:xfrm>
            <a:off x="1772350" y="4299372"/>
            <a:ext cx="1764000" cy="468000"/>
          </a:xfrm>
          <a:prstGeom prst="rect">
            <a:avLst/>
          </a:prstGeom>
          <a:solidFill>
            <a:sysClr val="window" lastClr="FFFFFF">
              <a:lumMod val="95000"/>
            </a:sysClr>
          </a:solidFill>
          <a:ln w="12700" cap="flat" cmpd="sng" algn="ctr">
            <a:solidFill>
              <a:sysClr val="window" lastClr="FFFFFF">
                <a:lumMod val="95000"/>
              </a:sysClr>
            </a:solidFill>
            <a:prstDash val="solid"/>
            <a:miter lim="800000"/>
            <a:headEnd type="none" w="med" len="med"/>
            <a:tailEnd type="none" w="med" len="med"/>
          </a:ln>
          <a:effec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lumMod val="100000"/>
                  </a:srgbClr>
                </a:solidFill>
                <a:effectLst/>
                <a:uLnTx/>
                <a:uFillTx/>
                <a:latin typeface="Meiryo UI" panose="020B0604030504040204" pitchFamily="50" charset="-128"/>
                <a:ea typeface="Meiryo UI" panose="020B0604030504040204" pitchFamily="50" charset="-128"/>
              </a:rPr>
              <a:t>性能検証によるスペック不足</a:t>
            </a:r>
            <a:br>
              <a:rPr kumimoji="1" lang="en-US" altLang="ja-JP" sz="1000" b="0" i="0" u="none" strike="noStrike" kern="0" cap="none" spc="0" normalizeH="0" baseline="0" noProof="0" dirty="0">
                <a:ln>
                  <a:noFill/>
                </a:ln>
                <a:solidFill>
                  <a:srgbClr val="000000">
                    <a:lumMod val="100000"/>
                  </a:srgbClr>
                </a:solidFill>
                <a:effectLst/>
                <a:uLnTx/>
                <a:uFillTx/>
                <a:latin typeface="Meiryo UI" panose="020B0604030504040204" pitchFamily="50" charset="-128"/>
                <a:ea typeface="Meiryo UI" panose="020B0604030504040204" pitchFamily="50" charset="-128"/>
              </a:rPr>
            </a:br>
            <a:r>
              <a:rPr kumimoji="1" lang="ja-JP" altLang="en-US" sz="1000" b="0" i="0" u="none" strike="noStrike" kern="0" cap="none" spc="0" normalizeH="0" baseline="0" noProof="0" dirty="0">
                <a:ln>
                  <a:noFill/>
                </a:ln>
                <a:solidFill>
                  <a:srgbClr val="000000">
                    <a:lumMod val="100000"/>
                  </a:srgbClr>
                </a:solidFill>
                <a:effectLst/>
                <a:uLnTx/>
                <a:uFillTx/>
                <a:latin typeface="Meiryo UI" panose="020B0604030504040204" pitchFamily="50" charset="-128"/>
                <a:ea typeface="Meiryo UI" panose="020B0604030504040204" pitchFamily="50" charset="-128"/>
              </a:rPr>
              <a:t>への対応のための増額</a:t>
            </a:r>
            <a:endParaRPr kumimoji="1" lang="en-US" altLang="ja-JP" sz="1000" b="0" i="0" u="none" strike="noStrike" kern="0" cap="none" spc="0" normalizeH="0" baseline="0" noProof="0" dirty="0">
              <a:ln>
                <a:noFill/>
              </a:ln>
              <a:solidFill>
                <a:srgbClr val="000000">
                  <a:lumMod val="100000"/>
                </a:srgbClr>
              </a:solidFill>
              <a:effectLst/>
              <a:uLnTx/>
              <a:uFillTx/>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08AA210E-22FF-BF97-52FF-BEBCE0F36EBD}"/>
              </a:ext>
            </a:extLst>
          </p:cNvPr>
          <p:cNvSpPr>
            <a:spLocks/>
          </p:cNvSpPr>
          <p:nvPr/>
        </p:nvSpPr>
        <p:spPr>
          <a:xfrm>
            <a:off x="3572350" y="4299372"/>
            <a:ext cx="5544000" cy="468000"/>
          </a:xfrm>
          <a:prstGeom prst="rect">
            <a:avLst/>
          </a:prstGeom>
          <a:solidFill>
            <a:sysClr val="window" lastClr="FFFFFF">
              <a:lumMod val="100000"/>
            </a:sysClr>
          </a:solidFill>
          <a:ln w="12700" cap="flat" cmpd="sng" algn="ctr">
            <a:solidFill>
              <a:sysClr val="window" lastClr="FFFFFF">
                <a:lumMod val="75000"/>
              </a:sysClr>
            </a:solidFill>
            <a:prstDash val="solid"/>
            <a:miter lim="800000"/>
            <a:headEnd type="none" w="med" len="med"/>
            <a:tailEnd type="none" w="med" len="med"/>
          </a:ln>
          <a:effectLst/>
        </p:spPr>
        <p:txBody>
          <a:bodyPr lIns="54000" tIns="54000" rIns="54000" bIns="54000" rtlCol="0" anchor="ct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性能検証等でスペックやストレージ不足が判明し、インスタンスタイプ変更・ストレージ容量変更等を実施したため</a:t>
            </a:r>
            <a:endParaRPr kumimoji="1" lang="en-US" altLang="ja-JP"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構成の変更によって構築や検証工数が増加し、各業務システムの検証の工数が増加したため（</a:t>
            </a:r>
            <a:r>
              <a:rPr kumimoji="0" lang="en-US" altLang="ja-JP"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a:t>
            </a:r>
            <a:r>
              <a:rPr kumimoji="0" lang="ja-JP" altLang="en-US"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a:t>
            </a:r>
            <a:endParaRPr kumimoji="1" lang="en-US" altLang="ja-JP"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C359AD71-10D8-4ACB-BCAF-63EBB110E005}"/>
              </a:ext>
            </a:extLst>
          </p:cNvPr>
          <p:cNvSpPr>
            <a:spLocks/>
          </p:cNvSpPr>
          <p:nvPr/>
        </p:nvSpPr>
        <p:spPr>
          <a:xfrm>
            <a:off x="1772350" y="2752647"/>
            <a:ext cx="1764000" cy="612000"/>
          </a:xfrm>
          <a:prstGeom prst="rect">
            <a:avLst/>
          </a:prstGeom>
          <a:solidFill>
            <a:sysClr val="window" lastClr="FFFFFF">
              <a:lumMod val="95000"/>
            </a:sysClr>
          </a:solidFill>
          <a:ln w="12700" cap="flat" cmpd="sng" algn="ctr">
            <a:solidFill>
              <a:sysClr val="window" lastClr="FFFFFF">
                <a:lumMod val="95000"/>
              </a:sysClr>
            </a:solidFill>
            <a:prstDash val="solid"/>
            <a:miter lim="800000"/>
            <a:headEnd type="none" w="med" len="med"/>
            <a:tailEnd type="none" w="med" len="med"/>
          </a:ln>
          <a:effec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lumMod val="100000"/>
                  </a:srgbClr>
                </a:solidFill>
                <a:effectLst/>
                <a:uLnTx/>
                <a:uFillTx/>
                <a:latin typeface="Meiryo UI" panose="020B0604030504040204" pitchFamily="50" charset="-128"/>
                <a:ea typeface="Meiryo UI" panose="020B0604030504040204" pitchFamily="50" charset="-128"/>
              </a:rPr>
              <a:t>可用性・耐障害性の</a:t>
            </a:r>
            <a:br>
              <a:rPr kumimoji="1" lang="en-US" altLang="ja-JP" sz="1000" b="0" i="0" u="none" strike="noStrike" kern="0" cap="none" spc="0" normalizeH="0" baseline="0" noProof="0" dirty="0">
                <a:ln>
                  <a:noFill/>
                </a:ln>
                <a:solidFill>
                  <a:srgbClr val="000000">
                    <a:lumMod val="100000"/>
                  </a:srgbClr>
                </a:solidFill>
                <a:effectLst/>
                <a:uLnTx/>
                <a:uFillTx/>
                <a:latin typeface="Meiryo UI" panose="020B0604030504040204" pitchFamily="50" charset="-128"/>
                <a:ea typeface="Meiryo UI" panose="020B0604030504040204" pitchFamily="50" charset="-128"/>
              </a:rPr>
            </a:br>
            <a:r>
              <a:rPr kumimoji="1" lang="ja-JP" altLang="en-US" sz="1000" b="0" i="0" u="none" strike="noStrike" kern="0" cap="none" spc="0" normalizeH="0" baseline="0" noProof="0" dirty="0">
                <a:ln>
                  <a:noFill/>
                </a:ln>
                <a:solidFill>
                  <a:srgbClr val="000000">
                    <a:lumMod val="100000"/>
                  </a:srgbClr>
                </a:solidFill>
                <a:effectLst/>
                <a:uLnTx/>
                <a:uFillTx/>
                <a:latin typeface="Meiryo UI" panose="020B0604030504040204" pitchFamily="50" charset="-128"/>
                <a:ea typeface="Meiryo UI" panose="020B0604030504040204" pitchFamily="50" charset="-128"/>
              </a:rPr>
              <a:t>高い構成への変更に</a:t>
            </a:r>
            <a:br>
              <a:rPr kumimoji="1" lang="en-US" altLang="ja-JP" sz="1000" b="0" i="0" u="none" strike="noStrike" kern="0" cap="none" spc="0" normalizeH="0" baseline="0" noProof="0" dirty="0">
                <a:ln>
                  <a:noFill/>
                </a:ln>
                <a:solidFill>
                  <a:srgbClr val="000000">
                    <a:lumMod val="100000"/>
                  </a:srgbClr>
                </a:solidFill>
                <a:effectLst/>
                <a:uLnTx/>
                <a:uFillTx/>
                <a:latin typeface="Meiryo UI" panose="020B0604030504040204" pitchFamily="50" charset="-128"/>
                <a:ea typeface="Meiryo UI" panose="020B0604030504040204" pitchFamily="50" charset="-128"/>
              </a:rPr>
            </a:br>
            <a:r>
              <a:rPr kumimoji="1" lang="ja-JP" altLang="en-US" sz="1000" b="0" i="0" u="none" strike="noStrike" kern="0" cap="none" spc="0" normalizeH="0" baseline="0" noProof="0" dirty="0">
                <a:ln>
                  <a:noFill/>
                </a:ln>
                <a:solidFill>
                  <a:srgbClr val="000000">
                    <a:lumMod val="100000"/>
                  </a:srgbClr>
                </a:solidFill>
                <a:effectLst/>
                <a:uLnTx/>
                <a:uFillTx/>
                <a:latin typeface="Meiryo UI" panose="020B0604030504040204" pitchFamily="50" charset="-128"/>
                <a:ea typeface="Meiryo UI" panose="020B0604030504040204" pitchFamily="50" charset="-128"/>
              </a:rPr>
              <a:t>伴う増額</a:t>
            </a:r>
            <a:endParaRPr kumimoji="1" lang="en-US" altLang="ja-JP" sz="1000" b="0" i="0" u="none" strike="noStrike" kern="0" cap="none" spc="0" normalizeH="0" baseline="0" noProof="0" dirty="0">
              <a:ln>
                <a:noFill/>
              </a:ln>
              <a:solidFill>
                <a:srgbClr val="000000">
                  <a:lumMod val="100000"/>
                </a:srgbClr>
              </a:solidFill>
              <a:effectLst/>
              <a:uLnTx/>
              <a:uFillTx/>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B20D4EBF-1B09-FA96-19F3-76B3F37DF33A}"/>
              </a:ext>
            </a:extLst>
          </p:cNvPr>
          <p:cNvSpPr>
            <a:spLocks/>
          </p:cNvSpPr>
          <p:nvPr/>
        </p:nvSpPr>
        <p:spPr>
          <a:xfrm>
            <a:off x="3572350" y="2752647"/>
            <a:ext cx="5544000" cy="612000"/>
          </a:xfrm>
          <a:prstGeom prst="rect">
            <a:avLst/>
          </a:prstGeom>
          <a:solidFill>
            <a:sysClr val="window" lastClr="FFFFFF">
              <a:lumMod val="100000"/>
            </a:sysClr>
          </a:solidFill>
          <a:ln w="12700" cap="flat" cmpd="sng" algn="ctr">
            <a:solidFill>
              <a:sysClr val="window" lastClr="FFFFFF">
                <a:lumMod val="75000"/>
              </a:sysClr>
            </a:solidFill>
            <a:prstDash val="solid"/>
            <a:miter lim="800000"/>
            <a:headEnd type="none" w="med" len="med"/>
            <a:tailEnd type="none" w="med" len="med"/>
          </a:ln>
          <a:effectLst/>
        </p:spPr>
        <p:txBody>
          <a:bodyPr lIns="54000" tIns="54000" rIns="54000" bIns="54000" rtlCol="0" anchor="ct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サーバや</a:t>
            </a:r>
            <a:r>
              <a:rPr kumimoji="0" lang="en-US" altLang="ja-JP"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DB</a:t>
            </a:r>
            <a:r>
              <a:rPr kumimoji="0" lang="ja-JP" altLang="en-US"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を</a:t>
            </a:r>
            <a:r>
              <a:rPr kumimoji="0" lang="en-US" altLang="ja-JP"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Multi-AZ</a:t>
            </a:r>
            <a:r>
              <a:rPr kumimoji="0" lang="ja-JP" altLang="en-US"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構成に変更したことにより設計変更が生じたため</a:t>
            </a:r>
            <a:endParaRPr kumimoji="0" lang="en-US" altLang="ja-JP"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一部サービスのマルチリージョンバックアップを実施するために、上位のエディションへ変更したため</a:t>
            </a:r>
          </a:p>
        </p:txBody>
      </p:sp>
      <p:sp>
        <p:nvSpPr>
          <p:cNvPr id="18" name="正方形/長方形 17">
            <a:extLst>
              <a:ext uri="{FF2B5EF4-FFF2-40B4-BE49-F238E27FC236}">
                <a16:creationId xmlns:a16="http://schemas.microsoft.com/office/drawing/2014/main" id="{1B8F5954-07D5-EE24-DD11-BE963DEAA583}"/>
              </a:ext>
            </a:extLst>
          </p:cNvPr>
          <p:cNvSpPr>
            <a:spLocks/>
          </p:cNvSpPr>
          <p:nvPr/>
        </p:nvSpPr>
        <p:spPr>
          <a:xfrm>
            <a:off x="1772350" y="5307372"/>
            <a:ext cx="1764000" cy="540000"/>
          </a:xfrm>
          <a:prstGeom prst="rect">
            <a:avLst/>
          </a:prstGeom>
          <a:solidFill>
            <a:sysClr val="window" lastClr="FFFFFF">
              <a:lumMod val="95000"/>
            </a:sysClr>
          </a:solidFill>
          <a:ln w="12700" cap="flat" cmpd="sng" algn="ctr">
            <a:solidFill>
              <a:sysClr val="window" lastClr="FFFFFF">
                <a:lumMod val="95000"/>
              </a:sysClr>
            </a:solidFill>
            <a:prstDash val="solid"/>
            <a:miter lim="800000"/>
            <a:headEnd type="none" w="med" len="med"/>
            <a:tailEnd type="none" w="med" len="med"/>
          </a:ln>
          <a:effec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lumMod val="100000"/>
                  </a:srgbClr>
                </a:solidFill>
                <a:effectLst/>
                <a:uLnTx/>
                <a:uFillTx/>
                <a:latin typeface="Meiryo UI" panose="020B0604030504040204" pitchFamily="50" charset="-128"/>
                <a:ea typeface="Meiryo UI" panose="020B0604030504040204" pitchFamily="50" charset="-128"/>
              </a:rPr>
              <a:t>セキュリティポリシーガイドラインに準拠した構成への変更</a:t>
            </a:r>
            <a:br>
              <a:rPr kumimoji="1" lang="en-US" altLang="ja-JP" sz="1000" b="0" i="0" u="none" strike="noStrike" kern="0" cap="none" spc="0" normalizeH="0" baseline="0" noProof="0" dirty="0">
                <a:ln>
                  <a:noFill/>
                </a:ln>
                <a:solidFill>
                  <a:srgbClr val="000000">
                    <a:lumMod val="100000"/>
                  </a:srgbClr>
                </a:solidFill>
                <a:effectLst/>
                <a:uLnTx/>
                <a:uFillTx/>
                <a:latin typeface="Meiryo UI" panose="020B0604030504040204" pitchFamily="50" charset="-128"/>
                <a:ea typeface="Meiryo UI" panose="020B0604030504040204" pitchFamily="50" charset="-128"/>
              </a:rPr>
            </a:br>
            <a:r>
              <a:rPr kumimoji="1" lang="ja-JP" altLang="en-US" sz="1000" b="0" i="0" u="none" strike="noStrike" kern="0" cap="none" spc="0" normalizeH="0" baseline="0" noProof="0" dirty="0">
                <a:ln>
                  <a:noFill/>
                </a:ln>
                <a:solidFill>
                  <a:srgbClr val="000000">
                    <a:lumMod val="100000"/>
                  </a:srgbClr>
                </a:solidFill>
                <a:effectLst/>
                <a:uLnTx/>
                <a:uFillTx/>
                <a:latin typeface="Meiryo UI" panose="020B0604030504040204" pitchFamily="50" charset="-128"/>
                <a:ea typeface="Meiryo UI" panose="020B0604030504040204" pitchFamily="50" charset="-128"/>
              </a:rPr>
              <a:t>による増額</a:t>
            </a:r>
            <a:endParaRPr kumimoji="1" lang="en-US" altLang="ja-JP" sz="1000" b="0" i="0" u="none" strike="noStrike" kern="0" cap="none" spc="0" normalizeH="0" baseline="0" noProof="0" dirty="0">
              <a:ln>
                <a:noFill/>
              </a:ln>
              <a:solidFill>
                <a:srgbClr val="000000">
                  <a:lumMod val="100000"/>
                </a:srgbClr>
              </a:solidFill>
              <a:effectLst/>
              <a:uLnTx/>
              <a:uFillTx/>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392C5E95-4FE1-3559-BF38-628D77DC2107}"/>
              </a:ext>
            </a:extLst>
          </p:cNvPr>
          <p:cNvSpPr>
            <a:spLocks/>
          </p:cNvSpPr>
          <p:nvPr/>
        </p:nvSpPr>
        <p:spPr>
          <a:xfrm>
            <a:off x="3572350" y="5307372"/>
            <a:ext cx="5544000" cy="540000"/>
          </a:xfrm>
          <a:prstGeom prst="rect">
            <a:avLst/>
          </a:prstGeom>
          <a:solidFill>
            <a:sysClr val="window" lastClr="FFFFFF">
              <a:lumMod val="100000"/>
            </a:sysClr>
          </a:solidFill>
          <a:ln w="12700" cap="flat" cmpd="sng" algn="ctr">
            <a:solidFill>
              <a:sysClr val="window" lastClr="FFFFFF">
                <a:lumMod val="75000"/>
              </a:sysClr>
            </a:solidFill>
            <a:prstDash val="solid"/>
            <a:miter lim="800000"/>
            <a:headEnd type="none" w="med" len="med"/>
            <a:tailEnd type="none" w="med" len="med"/>
          </a:ln>
          <a:effectLst/>
        </p:spPr>
        <p:txBody>
          <a:bodyPr lIns="54000" tIns="54000" rIns="54000" bIns="54000" rtlCol="0" anchor="ct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セキュリティポリシーガイドラインに準拠した構成への変更のため （サーバや</a:t>
            </a:r>
            <a:r>
              <a:rPr kumimoji="0" lang="en-US" altLang="ja-JP"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DB</a:t>
            </a:r>
            <a:r>
              <a:rPr kumimoji="0" lang="ja-JP" altLang="en-US"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を分離し、</a:t>
            </a:r>
            <a:r>
              <a:rPr kumimoji="0" lang="en-US" altLang="ja-JP"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VPC</a:t>
            </a:r>
            <a:r>
              <a:rPr kumimoji="0" lang="ja-JP" altLang="en-US"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等の構成を変更）</a:t>
            </a:r>
            <a:endParaRPr kumimoji="0" lang="en-US" altLang="ja-JP"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F9F99D20-D1D2-ACC8-111F-225A755B0699}"/>
              </a:ext>
            </a:extLst>
          </p:cNvPr>
          <p:cNvSpPr>
            <a:spLocks/>
          </p:cNvSpPr>
          <p:nvPr/>
        </p:nvSpPr>
        <p:spPr>
          <a:xfrm>
            <a:off x="1772350" y="4803372"/>
            <a:ext cx="1764000" cy="468000"/>
          </a:xfrm>
          <a:prstGeom prst="rect">
            <a:avLst/>
          </a:prstGeom>
          <a:solidFill>
            <a:sysClr val="window" lastClr="FFFFFF">
              <a:lumMod val="95000"/>
            </a:sysClr>
          </a:solidFill>
          <a:ln w="12700" cap="flat" cmpd="sng" algn="ctr">
            <a:solidFill>
              <a:sysClr val="window" lastClr="FFFFFF">
                <a:lumMod val="95000"/>
              </a:sysClr>
            </a:solidFill>
            <a:prstDash val="solid"/>
            <a:miter lim="800000"/>
            <a:headEnd type="none" w="med" len="med"/>
            <a:tailEnd type="none" w="med" len="med"/>
          </a:ln>
          <a:effec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試算漏れ</a:t>
            </a:r>
            <a:endParaRPr kumimoji="1" lang="en-US" altLang="ja-JP" sz="10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B4D0FE76-B17F-35CB-2BC4-180524311FCB}"/>
              </a:ext>
            </a:extLst>
          </p:cNvPr>
          <p:cNvSpPr>
            <a:spLocks/>
          </p:cNvSpPr>
          <p:nvPr/>
        </p:nvSpPr>
        <p:spPr>
          <a:xfrm>
            <a:off x="3572350" y="4803372"/>
            <a:ext cx="5544000" cy="468000"/>
          </a:xfrm>
          <a:prstGeom prst="rect">
            <a:avLst/>
          </a:prstGeom>
          <a:solidFill>
            <a:sysClr val="window" lastClr="FFFFFF">
              <a:lumMod val="100000"/>
            </a:sysClr>
          </a:solidFill>
          <a:ln w="12700" cap="flat" cmpd="sng" algn="ctr">
            <a:solidFill>
              <a:sysClr val="window" lastClr="FFFFFF">
                <a:lumMod val="75000"/>
              </a:sysClr>
            </a:solidFill>
            <a:prstDash val="solid"/>
            <a:miter lim="800000"/>
            <a:headEnd type="none" w="med" len="med"/>
            <a:tailEnd type="none" w="med" len="med"/>
          </a:ln>
          <a:effectLst/>
        </p:spPr>
        <p:txBody>
          <a:bodyPr lIns="54000" tIns="54000" rIns="54000" bIns="54000" rtlCol="0" anchor="ct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本番切り替え作業に関する費用の計上漏れのため（</a:t>
            </a:r>
            <a:r>
              <a:rPr kumimoji="1" lang="en-US" altLang="ja-JP"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a:t>
            </a:r>
            <a:r>
              <a:rPr kumimoji="1" lang="ja-JP" altLang="en-US"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 </a:t>
            </a:r>
            <a:endParaRPr kumimoji="1" lang="en-US" altLang="ja-JP"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通信回線費の計上漏れのため</a:t>
            </a:r>
            <a:endParaRPr kumimoji="1" lang="en-US" altLang="ja-JP"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システムバックアップ費用の計上漏れのため</a:t>
            </a:r>
            <a:endParaRPr kumimoji="0" lang="en-US" altLang="ja-JP"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B0D0915C-9A59-FC41-5058-4F66F91B565E}"/>
              </a:ext>
            </a:extLst>
          </p:cNvPr>
          <p:cNvSpPr>
            <a:spLocks/>
          </p:cNvSpPr>
          <p:nvPr/>
        </p:nvSpPr>
        <p:spPr>
          <a:xfrm>
            <a:off x="1772350" y="1960647"/>
            <a:ext cx="1764000" cy="360000"/>
          </a:xfrm>
          <a:prstGeom prst="rect">
            <a:avLst/>
          </a:prstGeom>
          <a:solidFill>
            <a:sysClr val="window" lastClr="FFFFFF">
              <a:lumMod val="95000"/>
            </a:sysClr>
          </a:solidFill>
          <a:ln w="12700" cap="flat" cmpd="sng" algn="ctr">
            <a:solidFill>
              <a:sysClr val="window" lastClr="FFFFFF">
                <a:lumMod val="95000"/>
              </a:sysClr>
            </a:solidFill>
            <a:prstDash val="solid"/>
            <a:miter lim="800000"/>
            <a:headEnd type="none" w="med" len="med"/>
            <a:tailEnd type="none" w="med" len="med"/>
          </a:ln>
          <a:effec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lumMod val="100000"/>
                  </a:srgbClr>
                </a:solidFill>
                <a:effectLst/>
                <a:uLnTx/>
                <a:uFillTx/>
                <a:latin typeface="Meiryo UI" panose="020B0604030504040204" pitchFamily="50" charset="-128"/>
                <a:ea typeface="Meiryo UI" panose="020B0604030504040204" pitchFamily="50" charset="-128"/>
              </a:rPr>
              <a:t>推奨構成の採用に伴う</a:t>
            </a:r>
            <a:br>
              <a:rPr kumimoji="1" lang="en-US" altLang="ja-JP" sz="1000" b="0" i="0" u="none" strike="noStrike" kern="0" cap="none" spc="0" normalizeH="0" baseline="0" noProof="0" dirty="0">
                <a:ln>
                  <a:noFill/>
                </a:ln>
                <a:solidFill>
                  <a:srgbClr val="000000">
                    <a:lumMod val="100000"/>
                  </a:srgbClr>
                </a:solidFill>
                <a:effectLst/>
                <a:uLnTx/>
                <a:uFillTx/>
                <a:latin typeface="Meiryo UI" panose="020B0604030504040204" pitchFamily="50" charset="-128"/>
                <a:ea typeface="Meiryo UI" panose="020B0604030504040204" pitchFamily="50" charset="-128"/>
              </a:rPr>
            </a:br>
            <a:r>
              <a:rPr kumimoji="1" lang="ja-JP" altLang="en-US" sz="1000" b="0" i="0" u="none" strike="noStrike" kern="0" cap="none" spc="0" normalizeH="0" baseline="0" noProof="0" dirty="0">
                <a:ln>
                  <a:noFill/>
                </a:ln>
                <a:solidFill>
                  <a:srgbClr val="000000">
                    <a:lumMod val="100000"/>
                  </a:srgbClr>
                </a:solidFill>
                <a:effectLst/>
                <a:uLnTx/>
                <a:uFillTx/>
                <a:latin typeface="Meiryo UI" panose="020B0604030504040204" pitchFamily="50" charset="-128"/>
                <a:ea typeface="Meiryo UI" panose="020B0604030504040204" pitchFamily="50" charset="-128"/>
              </a:rPr>
              <a:t>構成変更による増額</a:t>
            </a:r>
            <a:endParaRPr kumimoji="1" lang="en-US" altLang="ja-JP" sz="1000" b="0" i="0" u="none" strike="noStrike" kern="0" cap="none" spc="0" normalizeH="0" baseline="0" noProof="0" dirty="0">
              <a:ln>
                <a:noFill/>
              </a:ln>
              <a:solidFill>
                <a:srgbClr val="000000">
                  <a:lumMod val="100000"/>
                </a:srgbClr>
              </a:solidFill>
              <a:effectLst/>
              <a:uLnTx/>
              <a:uFillTx/>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037860C0-8320-02B4-F6CC-6A60E3D7EC6E}"/>
              </a:ext>
            </a:extLst>
          </p:cNvPr>
          <p:cNvSpPr>
            <a:spLocks/>
          </p:cNvSpPr>
          <p:nvPr/>
        </p:nvSpPr>
        <p:spPr>
          <a:xfrm>
            <a:off x="3572350" y="1960647"/>
            <a:ext cx="5544000" cy="360000"/>
          </a:xfrm>
          <a:prstGeom prst="rect">
            <a:avLst/>
          </a:prstGeom>
          <a:solidFill>
            <a:sysClr val="window" lastClr="FFFFFF">
              <a:lumMod val="100000"/>
            </a:sysClr>
          </a:solidFill>
          <a:ln w="12700" cap="flat" cmpd="sng" algn="ctr">
            <a:solidFill>
              <a:sysClr val="window" lastClr="FFFFFF">
                <a:lumMod val="75000"/>
              </a:sysClr>
            </a:solidFill>
            <a:prstDash val="solid"/>
            <a:miter lim="800000"/>
            <a:headEnd type="none" w="med" len="med"/>
            <a:tailEnd type="none" w="med" len="med"/>
          </a:ln>
          <a:effectLst/>
        </p:spPr>
        <p:txBody>
          <a:bodyPr lIns="54000" tIns="54000" rIns="54000" bIns="54000" rtlCol="0" anchor="ct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「ガバメントクラウド利用における推奨構成（</a:t>
            </a:r>
            <a:r>
              <a:rPr kumimoji="1" lang="en-US" altLang="ja-JP"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AWS</a:t>
            </a:r>
            <a:r>
              <a:rPr kumimoji="1" lang="ja-JP" altLang="en-US"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編）</a:t>
            </a:r>
            <a:r>
              <a:rPr kumimoji="1" lang="en-US" altLang="ja-JP"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_202303 </a:t>
            </a:r>
            <a:r>
              <a:rPr kumimoji="1" lang="ja-JP" altLang="en-US"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」内</a:t>
            </a:r>
            <a:r>
              <a:rPr kumimoji="1" lang="en-US" altLang="ja-JP"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P43</a:t>
            </a:r>
            <a:r>
              <a:rPr kumimoji="1" lang="ja-JP" altLang="en-US"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に記載の構成を基に、</a:t>
            </a:r>
            <a:r>
              <a:rPr kumimoji="1" lang="en-US" altLang="ja-JP"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Windows</a:t>
            </a:r>
            <a:br>
              <a:rPr kumimoji="1" lang="en-US" altLang="ja-JP"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br>
            <a:r>
              <a:rPr kumimoji="1" lang="ja-JP" altLang="en-US"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アップデートやウイルス対策ソフトウェアの定義ファイルをダウンロードするためのインターネット接続環境を構築したため</a:t>
            </a:r>
            <a:endParaRPr kumimoji="0" lang="en-US" altLang="ja-JP"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DA8AD711-114F-D2A0-FD52-8085AA264892}"/>
              </a:ext>
            </a:extLst>
          </p:cNvPr>
          <p:cNvSpPr>
            <a:spLocks/>
          </p:cNvSpPr>
          <p:nvPr/>
        </p:nvSpPr>
        <p:spPr>
          <a:xfrm>
            <a:off x="836350" y="4803373"/>
            <a:ext cx="900000" cy="1043999"/>
          </a:xfrm>
          <a:prstGeom prst="rect">
            <a:avLst/>
          </a:prstGeom>
          <a:solidFill>
            <a:srgbClr val="E5E5E5">
              <a:lumMod val="25000"/>
            </a:srgbClr>
          </a:solidFill>
          <a:ln w="12700" cap="flat" cmpd="sng" algn="ctr">
            <a:solidFill>
              <a:srgbClr val="E5E5E5">
                <a:lumMod val="25000"/>
              </a:srgbClr>
            </a:solidFill>
            <a:prstDash val="solid"/>
            <a:miter lim="800000"/>
            <a:headEnd type="none" w="med" len="med"/>
            <a:tailEnd type="none" w="med" len="med"/>
          </a:ln>
          <a:effec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50" b="1" i="0" u="none" strike="noStrike" kern="0" cap="none" spc="0" normalizeH="0" baseline="0" noProof="0">
                <a:ln>
                  <a:noFill/>
                </a:ln>
                <a:solidFill>
                  <a:prstClr val="white">
                    <a:lumMod val="100000"/>
                  </a:prstClr>
                </a:solidFill>
                <a:effectLst/>
                <a:uLnTx/>
                <a:uFillTx/>
                <a:latin typeface="Meiryo UI" panose="020B0604030504040204" pitchFamily="50" charset="-128"/>
                <a:ea typeface="Meiryo UI" panose="020B0604030504040204" pitchFamily="50" charset="-128"/>
              </a:rPr>
              <a:t>不備</a:t>
            </a:r>
            <a:endParaRPr kumimoji="1" lang="en-US" altLang="ja-JP" sz="1050" b="1" i="0" u="none" strike="noStrike" kern="0" cap="none" spc="0" normalizeH="0" baseline="0" noProof="0">
              <a:ln>
                <a:noFill/>
              </a:ln>
              <a:solidFill>
                <a:prstClr val="white">
                  <a:lumMod val="100000"/>
                </a:prstClr>
              </a:solidFill>
              <a:effectLst/>
              <a:uLnTx/>
              <a:uFillTx/>
              <a:latin typeface="Meiryo UI" panose="020B0604030504040204" pitchFamily="50" charset="-128"/>
              <a:ea typeface="Meiryo UI" panose="020B0604030504040204" pitchFamily="50" charset="-128"/>
            </a:endParaRPr>
          </a:p>
        </p:txBody>
      </p:sp>
      <p:sp>
        <p:nvSpPr>
          <p:cNvPr id="26" name="正方形/長方形 25">
            <a:extLst>
              <a:ext uri="{FF2B5EF4-FFF2-40B4-BE49-F238E27FC236}">
                <a16:creationId xmlns:a16="http://schemas.microsoft.com/office/drawing/2014/main" id="{927B08A4-7504-9CCA-8103-FE3F011F723D}"/>
              </a:ext>
            </a:extLst>
          </p:cNvPr>
          <p:cNvSpPr>
            <a:spLocks/>
          </p:cNvSpPr>
          <p:nvPr/>
        </p:nvSpPr>
        <p:spPr>
          <a:xfrm>
            <a:off x="3572350" y="3796647"/>
            <a:ext cx="5544000" cy="466725"/>
          </a:xfrm>
          <a:prstGeom prst="rect">
            <a:avLst/>
          </a:prstGeom>
          <a:solidFill>
            <a:sysClr val="window" lastClr="FFFFFF">
              <a:lumMod val="100000"/>
            </a:sysClr>
          </a:solidFill>
          <a:ln w="12700" cap="flat" cmpd="sng" algn="ctr">
            <a:solidFill>
              <a:sysClr val="window" lastClr="FFFFFF">
                <a:lumMod val="75000"/>
              </a:sysClr>
            </a:solidFill>
            <a:prstDash val="solid"/>
            <a:miter lim="800000"/>
            <a:headEnd type="none" w="med" len="med"/>
            <a:tailEnd type="none" w="med" len="med"/>
          </a:ln>
          <a:effectLst/>
        </p:spPr>
        <p:txBody>
          <a:bodyPr lIns="54000" tIns="54000" rIns="54000" bIns="54000" rtlCol="0" anchor="ct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マルチテナント化を進める中で、情報セキュリティに影響を与える可能性がある事象が確認されたため</a:t>
            </a:r>
            <a:br>
              <a:rPr kumimoji="1" lang="en-US" altLang="ja-JP"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br>
            <a:r>
              <a:rPr kumimoji="1" lang="ja-JP" altLang="en-US"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（なお、本事象は解消済みのため今後マルチテナントへの再変更を予定している）</a:t>
            </a:r>
            <a:endParaRPr kumimoji="1" lang="en-US" altLang="ja-JP" sz="9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20325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kumimoji="1" lang="ja-JP" altLang="en-US" sz="2400" b="1" dirty="0">
                <a:latin typeface="Meiryo UI"/>
                <a:ea typeface="Meiryo UI"/>
              </a:rPr>
              <a:t>今後のガバメントクラウドの利用の考察（１／３）</a:t>
            </a:r>
          </a:p>
        </p:txBody>
      </p:sp>
      <p:sp>
        <p:nvSpPr>
          <p:cNvPr id="5" name="スライド番号プレースホルダー 5">
            <a:extLst>
              <a:ext uri="{FF2B5EF4-FFF2-40B4-BE49-F238E27FC236}">
                <a16:creationId xmlns:a16="http://schemas.microsoft.com/office/drawing/2014/main" id="{CC2407E4-543A-4227-93BC-8415662A8719}"/>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テキスト ボックス 5">
            <a:extLst>
              <a:ext uri="{FF2B5EF4-FFF2-40B4-BE49-F238E27FC236}">
                <a16:creationId xmlns:a16="http://schemas.microsoft.com/office/drawing/2014/main" id="{E8D00BC2-D142-4131-B99F-BFBA0F4785EF}"/>
              </a:ext>
            </a:extLst>
          </p:cNvPr>
          <p:cNvSpPr txBox="1"/>
          <p:nvPr/>
        </p:nvSpPr>
        <p:spPr bwMode="auto">
          <a:xfrm>
            <a:off x="64505" y="595728"/>
            <a:ext cx="9767557" cy="5888680"/>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noAutofit/>
          </a:bodyPr>
          <a:lstStyle/>
          <a:p>
            <a:pPr marL="0" lvl="1">
              <a:spcAft>
                <a:spcPts val="554"/>
              </a:spcAft>
              <a:buClr>
                <a:srgbClr val="00338D"/>
              </a:buClr>
              <a:defRPr/>
            </a:pPr>
            <a:r>
              <a:rPr kumimoji="1" lang="ja-JP" altLang="en-US" sz="1600" b="1" kern="0" dirty="0">
                <a:latin typeface="Meiryo UI" panose="020B0604030504040204" pitchFamily="50" charset="-128"/>
                <a:ea typeface="Meiryo UI" panose="020B0604030504040204" pitchFamily="50" charset="-128"/>
              </a:rPr>
              <a:t>〇</a:t>
            </a:r>
            <a:r>
              <a:rPr kumimoji="1" lang="ja-JP" altLang="en-US" sz="1600" b="1" kern="0" dirty="0">
                <a:solidFill>
                  <a:srgbClr val="00338D"/>
                </a:solidFill>
                <a:latin typeface="Meiryo UI" panose="020B0604030504040204" pitchFamily="50" charset="-128"/>
                <a:ea typeface="Meiryo UI" panose="020B0604030504040204" pitchFamily="50" charset="-128"/>
              </a:rPr>
              <a:t>　</a:t>
            </a:r>
            <a:r>
              <a:rPr kumimoji="1" lang="ja-JP" altLang="en-US" sz="1600" b="1" kern="0" dirty="0">
                <a:latin typeface="Meiryo UI" panose="020B0604030504040204" pitchFamily="50" charset="-128"/>
                <a:ea typeface="Meiryo UI" panose="020B0604030504040204" pitchFamily="50" charset="-128"/>
              </a:rPr>
              <a:t>ガバメントクラウドの費用構造</a:t>
            </a:r>
            <a:endParaRPr kumimoji="1" lang="en-US" altLang="ja-JP" sz="1600" b="1" kern="0" dirty="0">
              <a:latin typeface="Meiryo UI" panose="020B0604030504040204" pitchFamily="50" charset="-128"/>
              <a:ea typeface="Meiryo UI" panose="020B0604030504040204" pitchFamily="50" charset="-128"/>
            </a:endParaRPr>
          </a:p>
          <a:p>
            <a:pPr marL="413249" lvl="2" indent="-263776">
              <a:spcAft>
                <a:spcPts val="554"/>
              </a:spcAft>
              <a:buFont typeface="Wingdings" panose="05000000000000000000" pitchFamily="2" charset="2"/>
              <a:buChar char="l"/>
              <a:defRPr/>
            </a:pPr>
            <a:r>
              <a:rPr kumimoji="1" lang="ja-JP" altLang="en-US" sz="1400" kern="0" dirty="0">
                <a:latin typeface="Meiryo UI" panose="020B0604030504040204" pitchFamily="50" charset="-128"/>
                <a:ea typeface="Meiryo UI" panose="020B0604030504040204" pitchFamily="50" charset="-128"/>
              </a:rPr>
              <a:t>ガバメントクラウドへのリフトにおいて、</a:t>
            </a:r>
            <a:r>
              <a:rPr kumimoji="1" lang="ja-JP" altLang="en-US" sz="1400" kern="0" dirty="0">
                <a:solidFill>
                  <a:srgbClr val="FF0000"/>
                </a:solidFill>
                <a:latin typeface="Meiryo UI" panose="020B0604030504040204" pitchFamily="50" charset="-128"/>
                <a:ea typeface="Meiryo UI" panose="020B0604030504040204" pitchFamily="50" charset="-128"/>
              </a:rPr>
              <a:t>投資対効果を高めるためにはランニングコスト</a:t>
            </a:r>
            <a:r>
              <a:rPr kumimoji="1" lang="ja-JP" altLang="en-US" sz="1400" kern="0" dirty="0">
                <a:latin typeface="Meiryo UI" panose="020B0604030504040204" pitchFamily="50" charset="-128"/>
                <a:ea typeface="Meiryo UI" panose="020B0604030504040204" pitchFamily="50" charset="-128"/>
              </a:rPr>
              <a:t>の削減を目指す必要がある。</a:t>
            </a:r>
            <a:endParaRPr kumimoji="1" lang="en-US" altLang="ja-JP" sz="1400" kern="0" dirty="0">
              <a:latin typeface="Meiryo UI" panose="020B0604030504040204" pitchFamily="50" charset="-128"/>
              <a:ea typeface="Meiryo UI" panose="020B0604030504040204" pitchFamily="50" charset="-128"/>
            </a:endParaRPr>
          </a:p>
          <a:p>
            <a:pPr marL="413249" lvl="2" indent="-263776">
              <a:spcAft>
                <a:spcPts val="554"/>
              </a:spcAft>
              <a:buFont typeface="Wingdings" panose="05000000000000000000" pitchFamily="2" charset="2"/>
              <a:buChar char="l"/>
              <a:defRPr/>
            </a:pPr>
            <a:r>
              <a:rPr kumimoji="1" lang="ja-JP" altLang="en-US" sz="1400" kern="0" dirty="0">
                <a:latin typeface="Meiryo UI" panose="020B0604030504040204" pitchFamily="50" charset="-128"/>
                <a:ea typeface="Meiryo UI" panose="020B0604030504040204" pitchFamily="50" charset="-128"/>
              </a:rPr>
              <a:t>イニシャルコストは新たな環境への移行のため、一時的に投資が必要となる。一方でランニングコストはアプリケーションのクラウド最適化や推奨構成の採用などを追及することで、削減できる可能性が高い。</a:t>
            </a:r>
            <a:endParaRPr kumimoji="1" lang="en-US" altLang="ja-JP" sz="1400" kern="0" dirty="0">
              <a:latin typeface="Meiryo UI" panose="020B0604030504040204" pitchFamily="50" charset="-128"/>
              <a:ea typeface="Meiryo UI" panose="020B0604030504040204" pitchFamily="50" charset="-128"/>
            </a:endParaRPr>
          </a:p>
          <a:p>
            <a:pPr marL="413249" lvl="2" indent="-263776">
              <a:spcAft>
                <a:spcPts val="554"/>
              </a:spcAft>
              <a:buFont typeface="Wingdings" panose="05000000000000000000" pitchFamily="2" charset="2"/>
              <a:buChar char="l"/>
              <a:defRPr/>
            </a:pPr>
            <a:endParaRPr kumimoji="1" lang="en-US" altLang="ja-JP" sz="1400" kern="0" dirty="0">
              <a:latin typeface="Meiryo UI" panose="020B0604030504040204" pitchFamily="50" charset="-128"/>
              <a:ea typeface="Meiryo UI" panose="020B0604030504040204" pitchFamily="50" charset="-128"/>
            </a:endParaRPr>
          </a:p>
          <a:p>
            <a:pPr marL="0" lvl="1">
              <a:spcAft>
                <a:spcPts val="554"/>
              </a:spcAft>
              <a:buClr>
                <a:srgbClr val="00338D"/>
              </a:buClr>
              <a:defRPr/>
            </a:pPr>
            <a:r>
              <a:rPr kumimoji="1" lang="ja-JP" altLang="en-US" sz="1600" b="1" kern="0" dirty="0">
                <a:latin typeface="Meiryo UI" panose="020B0604030504040204" pitchFamily="50" charset="-128"/>
                <a:ea typeface="Meiryo UI" panose="020B0604030504040204" pitchFamily="50" charset="-128"/>
              </a:rPr>
              <a:t>〇　通信回線費</a:t>
            </a:r>
            <a:endParaRPr kumimoji="1" lang="en-US" altLang="ja-JP" sz="1600" b="1" kern="0" dirty="0">
              <a:latin typeface="Meiryo UI" panose="020B0604030504040204" pitchFamily="50" charset="-128"/>
              <a:ea typeface="Meiryo UI" panose="020B0604030504040204" pitchFamily="50" charset="-128"/>
            </a:endParaRPr>
          </a:p>
          <a:p>
            <a:pPr marL="413249" lvl="2" indent="-263776">
              <a:spcAft>
                <a:spcPts val="554"/>
              </a:spcAft>
              <a:buFont typeface="Wingdings" panose="05000000000000000000" pitchFamily="2" charset="2"/>
              <a:buChar char="l"/>
              <a:defRPr/>
            </a:pPr>
            <a:r>
              <a:rPr kumimoji="1" lang="ja-JP" altLang="en-US" sz="1400" kern="0" dirty="0">
                <a:latin typeface="Meiryo UI" panose="020B0604030504040204" pitchFamily="50" charset="-128"/>
                <a:ea typeface="Meiryo UI" panose="020B0604030504040204" pitchFamily="50" charset="-128"/>
              </a:rPr>
              <a:t>通信回線費は採択団体すべてで増加している。これは、ガバメントクラウドという新たなサイトが追加になった一方で、既存のデータセンタ環境も残る団体がほとんどであり、結果として</a:t>
            </a:r>
            <a:r>
              <a:rPr kumimoji="1" lang="ja-JP" altLang="en-US" sz="1400" kern="0" dirty="0">
                <a:solidFill>
                  <a:srgbClr val="FF0000"/>
                </a:solidFill>
                <a:latin typeface="Meiryo UI" panose="020B0604030504040204" pitchFamily="50" charset="-128"/>
                <a:ea typeface="Meiryo UI" panose="020B0604030504040204" pitchFamily="50" charset="-128"/>
              </a:rPr>
              <a:t>新規で敷設する通信回線費が単純増</a:t>
            </a:r>
            <a:r>
              <a:rPr kumimoji="1" lang="ja-JP" altLang="en-US" sz="1400" kern="0" dirty="0">
                <a:latin typeface="Meiryo UI" panose="020B0604030504040204" pitchFamily="50" charset="-128"/>
                <a:ea typeface="Meiryo UI" panose="020B0604030504040204" pitchFamily="50" charset="-128"/>
              </a:rPr>
              <a:t>となってしまった結果と考えられる。</a:t>
            </a:r>
            <a:endParaRPr kumimoji="1" lang="en-US" altLang="ja-JP" sz="1400" kern="0" dirty="0">
              <a:latin typeface="Meiryo UI" panose="020B0604030504040204" pitchFamily="50" charset="-128"/>
              <a:ea typeface="Meiryo UI" panose="020B0604030504040204" pitchFamily="50" charset="-128"/>
            </a:endParaRPr>
          </a:p>
          <a:p>
            <a:pPr marL="413249" lvl="2" indent="-263776">
              <a:spcAft>
                <a:spcPts val="554"/>
              </a:spcAft>
              <a:buFont typeface="Wingdings" panose="05000000000000000000" pitchFamily="2" charset="2"/>
              <a:buChar char="l"/>
              <a:defRPr/>
            </a:pPr>
            <a:r>
              <a:rPr kumimoji="1" lang="ja-JP" altLang="en-US" sz="1400" kern="0" dirty="0">
                <a:latin typeface="Meiryo UI" panose="020B0604030504040204" pitchFamily="50" charset="-128"/>
                <a:ea typeface="Meiryo UI" panose="020B0604030504040204" pitchFamily="50" charset="-128"/>
              </a:rPr>
              <a:t>今後、各団体で全業務をガバメントクラウドへリフトすることで環境を集約することにつながり、既存のデータセンタを整理することでサイト数が減ることから、通信回線の回線数を削減することが出来ると考えられる。</a:t>
            </a:r>
            <a:endParaRPr kumimoji="1" lang="en-US" altLang="ja-JP" sz="1400" kern="0" dirty="0">
              <a:latin typeface="Meiryo UI" panose="020B0604030504040204" pitchFamily="50" charset="-128"/>
              <a:ea typeface="Meiryo UI" panose="020B0604030504040204" pitchFamily="50" charset="-128"/>
            </a:endParaRPr>
          </a:p>
          <a:p>
            <a:pPr marL="413249" lvl="2" indent="-263776">
              <a:spcAft>
                <a:spcPts val="554"/>
              </a:spcAft>
              <a:buFont typeface="Wingdings" panose="05000000000000000000" pitchFamily="2" charset="2"/>
              <a:buChar char="l"/>
              <a:defRPr/>
            </a:pPr>
            <a:endParaRPr kumimoji="1" lang="en-US" altLang="ja-JP" sz="1400" kern="0" dirty="0">
              <a:latin typeface="Meiryo UI" panose="020B0604030504040204" pitchFamily="50" charset="-128"/>
              <a:ea typeface="Meiryo UI" panose="020B0604030504040204" pitchFamily="50" charset="-128"/>
            </a:endParaRPr>
          </a:p>
          <a:p>
            <a:pPr marL="0" lvl="1">
              <a:spcAft>
                <a:spcPts val="554"/>
              </a:spcAft>
              <a:buClr>
                <a:srgbClr val="00338D"/>
              </a:buClr>
              <a:defRPr/>
            </a:pPr>
            <a:r>
              <a:rPr kumimoji="1" lang="ja-JP" altLang="en-US" sz="1600" b="1" kern="0" dirty="0">
                <a:latin typeface="Meiryo UI" panose="020B0604030504040204" pitchFamily="50" charset="-128"/>
                <a:ea typeface="Meiryo UI" panose="020B0604030504040204" pitchFamily="50" charset="-128"/>
              </a:rPr>
              <a:t>〇　計画時と構築時のコストの変動要素</a:t>
            </a:r>
            <a:endParaRPr kumimoji="1" lang="en-US" altLang="ja-JP" sz="1600" b="1" kern="0" dirty="0">
              <a:latin typeface="Meiryo UI" panose="020B0604030504040204" pitchFamily="50" charset="-128"/>
              <a:ea typeface="Meiryo UI" panose="020B0604030504040204" pitchFamily="50" charset="-128"/>
            </a:endParaRPr>
          </a:p>
          <a:p>
            <a:pPr marL="413249" lvl="1" indent="-263776">
              <a:spcAft>
                <a:spcPts val="554"/>
              </a:spcAft>
              <a:buFont typeface="Wingdings" panose="05000000000000000000" pitchFamily="2" charset="2"/>
              <a:buChar char="l"/>
              <a:tabLst>
                <a:tab pos="413249" algn="l"/>
              </a:tabLst>
              <a:defRPr/>
            </a:pPr>
            <a:r>
              <a:rPr kumimoji="1" lang="ja-JP" altLang="en-US" sz="1400" kern="0" dirty="0">
                <a:latin typeface="Meiryo UI" panose="020B0604030504040204" pitchFamily="50" charset="-128"/>
                <a:ea typeface="Meiryo UI" panose="020B0604030504040204" pitchFamily="50" charset="-128"/>
              </a:rPr>
              <a:t>計画時から、実際の構築後のコストを比較すると、多くの団体で費用の増加が発生している。具体的には下記の通り。</a:t>
            </a:r>
            <a:br>
              <a:rPr kumimoji="1" lang="en-US" altLang="ja-JP" sz="1400" kern="0" dirty="0">
                <a:latin typeface="Meiryo UI" panose="020B0604030504040204" pitchFamily="50" charset="-128"/>
                <a:ea typeface="Meiryo UI" panose="020B0604030504040204" pitchFamily="50" charset="-128"/>
              </a:rPr>
            </a:br>
            <a:r>
              <a:rPr kumimoji="1" lang="ja-JP" altLang="en-US" sz="1400" kern="0" dirty="0">
                <a:latin typeface="Meiryo UI" panose="020B0604030504040204" pitchFamily="50" charset="-128"/>
                <a:ea typeface="Meiryo UI" panose="020B0604030504040204" pitchFamily="50" charset="-128"/>
              </a:rPr>
              <a:t>　①インスタンスのサイズ、量の適正化      ：スペック・量を設計・検証により見直し（増加）</a:t>
            </a:r>
            <a:br>
              <a:rPr kumimoji="1" lang="en-US" altLang="ja-JP" sz="1400" kern="0" dirty="0">
                <a:latin typeface="Meiryo UI" panose="020B0604030504040204" pitchFamily="50" charset="-128"/>
                <a:ea typeface="Meiryo UI" panose="020B0604030504040204" pitchFamily="50" charset="-128"/>
              </a:rPr>
            </a:br>
            <a:r>
              <a:rPr kumimoji="1" lang="ja-JP" altLang="en-US" sz="1400" kern="0" dirty="0">
                <a:latin typeface="Meiryo UI" panose="020B0604030504040204" pitchFamily="50" charset="-128"/>
                <a:ea typeface="Meiryo UI" panose="020B0604030504040204" pitchFamily="50" charset="-128"/>
              </a:rPr>
              <a:t>　②ストレージサイズの適正化               ：サイズを設計・検証により見直し（増加）</a:t>
            </a:r>
            <a:br>
              <a:rPr kumimoji="1" lang="en-US" altLang="ja-JP" sz="1400" kern="0" dirty="0">
                <a:latin typeface="Meiryo UI" panose="020B0604030504040204" pitchFamily="50" charset="-128"/>
                <a:ea typeface="Meiryo UI" panose="020B0604030504040204" pitchFamily="50" charset="-128"/>
              </a:rPr>
            </a:br>
            <a:r>
              <a:rPr kumimoji="1" lang="ja-JP" altLang="en-US" sz="1400" kern="0" dirty="0">
                <a:latin typeface="Meiryo UI" panose="020B0604030504040204" pitchFamily="50" charset="-128"/>
                <a:ea typeface="Meiryo UI" panose="020B0604030504040204" pitchFamily="50" charset="-128"/>
              </a:rPr>
              <a:t>　③</a:t>
            </a:r>
            <a:r>
              <a:rPr kumimoji="1" lang="en-US" altLang="ja-JP" sz="1400" kern="0" dirty="0">
                <a:latin typeface="Meiryo UI" panose="020B0604030504040204" pitchFamily="50" charset="-128"/>
                <a:ea typeface="Meiryo UI" panose="020B0604030504040204" pitchFamily="50" charset="-128"/>
              </a:rPr>
              <a:t>DR</a:t>
            </a:r>
            <a:r>
              <a:rPr kumimoji="1" lang="ja-JP" altLang="en-US" sz="1400" kern="0" dirty="0">
                <a:latin typeface="Meiryo UI" panose="020B0604030504040204" pitchFamily="50" charset="-128"/>
                <a:ea typeface="Meiryo UI" panose="020B0604030504040204" pitchFamily="50" charset="-128"/>
              </a:rPr>
              <a:t>構成の見直し                        ：満たすべき非機能要件を踏まえ、見直し</a:t>
            </a:r>
            <a:br>
              <a:rPr kumimoji="1" lang="en-US" altLang="ja-JP" sz="1400" kern="0" dirty="0">
                <a:latin typeface="Meiryo UI" panose="020B0604030504040204" pitchFamily="50" charset="-128"/>
                <a:ea typeface="Meiryo UI" panose="020B0604030504040204" pitchFamily="50" charset="-128"/>
              </a:rPr>
            </a:br>
            <a:r>
              <a:rPr kumimoji="1" lang="ja-JP" altLang="en-US" sz="1400" kern="0" dirty="0">
                <a:latin typeface="Meiryo UI" panose="020B0604030504040204" pitchFamily="50" charset="-128"/>
                <a:ea typeface="Meiryo UI" panose="020B0604030504040204" pitchFamily="50" charset="-128"/>
              </a:rPr>
              <a:t>これらについては、後続団体は本先行事業の結果を踏まえ計画時から意識しておくとともに、検証時の観点としても留意しておくことが望ましい。</a:t>
            </a:r>
            <a:endParaRPr kumimoji="1" lang="en-US" altLang="ja-JP" sz="1400" kern="0" dirty="0">
              <a:latin typeface="Meiryo UI" panose="020B0604030504040204" pitchFamily="50" charset="-128"/>
              <a:ea typeface="Meiryo UI" panose="020B0604030504040204" pitchFamily="50" charset="-128"/>
            </a:endParaRPr>
          </a:p>
          <a:p>
            <a:pPr marL="149473" lvl="2">
              <a:spcAft>
                <a:spcPts val="554"/>
              </a:spcAft>
              <a:defRPr/>
            </a:pPr>
            <a:endParaRPr kumimoji="1" lang="en-US" altLang="ja-JP" sz="1400" kern="0" dirty="0">
              <a:latin typeface="Meiryo UI" panose="020B0604030504040204" pitchFamily="50" charset="-128"/>
              <a:ea typeface="Meiryo UI" panose="020B0604030504040204" pitchFamily="50" charset="-128"/>
            </a:endParaRPr>
          </a:p>
          <a:p>
            <a:pPr marL="149473" lvl="2" algn="r">
              <a:spcAft>
                <a:spcPts val="554"/>
              </a:spcAft>
              <a:buClr>
                <a:srgbClr val="00338D"/>
              </a:buClr>
              <a:defRPr/>
            </a:pPr>
            <a:r>
              <a:rPr kumimoji="1" lang="en-US" altLang="ja-JP" sz="1400" kern="0" dirty="0">
                <a:latin typeface="Meiryo UI" panose="020B0604030504040204" pitchFamily="50" charset="-128"/>
                <a:ea typeface="Meiryo UI" panose="020B0604030504040204" pitchFamily="50" charset="-128"/>
              </a:rPr>
              <a:t>(</a:t>
            </a:r>
            <a:r>
              <a:rPr kumimoji="1" lang="ja-JP" altLang="en-US" sz="1400" kern="0" dirty="0">
                <a:latin typeface="Meiryo UI" panose="020B0604030504040204" pitchFamily="50" charset="-128"/>
                <a:ea typeface="Meiryo UI" panose="020B0604030504040204" pitchFamily="50" charset="-128"/>
              </a:rPr>
              <a:t>次頁に続く</a:t>
            </a:r>
            <a:r>
              <a:rPr kumimoji="1" lang="en-US" altLang="ja-JP" sz="1400" kern="0" dirty="0">
                <a:latin typeface="Meiryo UI" panose="020B0604030504040204" pitchFamily="50" charset="-128"/>
                <a:ea typeface="Meiryo UI" panose="020B0604030504040204" pitchFamily="50" charset="-128"/>
              </a:rPr>
              <a:t>)</a:t>
            </a:r>
          </a:p>
          <a:p>
            <a:pPr marL="413249" lvl="2" indent="-263776">
              <a:spcAft>
                <a:spcPts val="554"/>
              </a:spcAft>
              <a:buClr>
                <a:srgbClr val="00338D"/>
              </a:buClr>
              <a:buFont typeface="Wingdings" panose="05000000000000000000" pitchFamily="2" charset="2"/>
              <a:buChar char="l"/>
              <a:defRPr/>
            </a:pPr>
            <a:endParaRPr kumimoji="1" lang="en-US" altLang="ja-JP" sz="1400" kern="0" dirty="0">
              <a:solidFill>
                <a:srgbClr val="00338D"/>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58181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kumimoji="1" lang="ja-JP" altLang="en-US" sz="2400" b="1" dirty="0">
                <a:latin typeface="Meiryo UI"/>
                <a:ea typeface="Meiryo UI"/>
              </a:rPr>
              <a:t>今後のガバメントクラウドの利用の考察（</a:t>
            </a:r>
            <a:r>
              <a:rPr lang="ja-JP" altLang="en-US" sz="2400" b="1" dirty="0">
                <a:latin typeface="Meiryo UI"/>
                <a:ea typeface="Meiryo UI"/>
              </a:rPr>
              <a:t>２</a:t>
            </a:r>
            <a:r>
              <a:rPr kumimoji="1" lang="ja-JP" altLang="en-US" sz="2400" b="1" dirty="0">
                <a:latin typeface="Meiryo UI"/>
                <a:ea typeface="Meiryo UI"/>
              </a:rPr>
              <a:t>／３）</a:t>
            </a:r>
          </a:p>
        </p:txBody>
      </p:sp>
      <p:sp>
        <p:nvSpPr>
          <p:cNvPr id="5" name="スライド番号プレースホルダー 5">
            <a:extLst>
              <a:ext uri="{FF2B5EF4-FFF2-40B4-BE49-F238E27FC236}">
                <a16:creationId xmlns:a16="http://schemas.microsoft.com/office/drawing/2014/main" id="{CC2407E4-543A-4227-93BC-8415662A8719}"/>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テキスト ボックス 5">
            <a:extLst>
              <a:ext uri="{FF2B5EF4-FFF2-40B4-BE49-F238E27FC236}">
                <a16:creationId xmlns:a16="http://schemas.microsoft.com/office/drawing/2014/main" id="{E8D00BC2-D142-4131-B99F-BFBA0F4785EF}"/>
              </a:ext>
            </a:extLst>
          </p:cNvPr>
          <p:cNvSpPr txBox="1"/>
          <p:nvPr/>
        </p:nvSpPr>
        <p:spPr bwMode="auto">
          <a:xfrm>
            <a:off x="64505" y="595728"/>
            <a:ext cx="9767557" cy="5888680"/>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noAutofit/>
          </a:bodyPr>
          <a:lstStyle/>
          <a:p>
            <a:pPr marL="0" lvl="1">
              <a:spcAft>
                <a:spcPts val="554"/>
              </a:spcAft>
              <a:buClr>
                <a:srgbClr val="00338D"/>
              </a:buClr>
              <a:defRPr/>
            </a:pPr>
            <a:r>
              <a:rPr kumimoji="1" lang="ja-JP" altLang="en-US" sz="1600" b="1" kern="0" dirty="0">
                <a:latin typeface="Meiryo UI" panose="020B0604030504040204" pitchFamily="50" charset="-128"/>
                <a:ea typeface="Meiryo UI" panose="020B0604030504040204" pitchFamily="50" charset="-128"/>
              </a:rPr>
              <a:t>〇　現行システムの利用形態別の傾向</a:t>
            </a:r>
            <a:endParaRPr kumimoji="1" lang="en-US" altLang="ja-JP" sz="1600" b="1" kern="0" dirty="0">
              <a:latin typeface="Meiryo UI" panose="020B0604030504040204" pitchFamily="50" charset="-128"/>
              <a:ea typeface="Meiryo UI" panose="020B0604030504040204" pitchFamily="50" charset="-128"/>
            </a:endParaRPr>
          </a:p>
          <a:p>
            <a:pPr marL="412750" lvl="1" indent="-263525">
              <a:spcAft>
                <a:spcPts val="554"/>
              </a:spcAft>
              <a:buFont typeface="Wingdings" panose="05000000000000000000" pitchFamily="2" charset="2"/>
              <a:buChar char="l"/>
              <a:defRPr/>
            </a:pPr>
            <a:r>
              <a:rPr kumimoji="1" lang="ja-JP" altLang="en-US" sz="1400" kern="0" dirty="0">
                <a:latin typeface="Meiryo UI"/>
                <a:ea typeface="Meiryo UI"/>
              </a:rPr>
              <a:t>現行システムの利用形態が、データセンタ（単独）</a:t>
            </a:r>
            <a:r>
              <a:rPr kumimoji="1" lang="en-US" altLang="ja-JP" sz="1400" kern="0" dirty="0">
                <a:latin typeface="Meiryo UI"/>
                <a:ea typeface="Meiryo UI"/>
              </a:rPr>
              <a:t>【</a:t>
            </a:r>
            <a:r>
              <a:rPr kumimoji="1" lang="ja-JP" altLang="en-US" sz="1400" kern="0" dirty="0">
                <a:latin typeface="Meiryo UI"/>
                <a:ea typeface="Meiryo UI"/>
              </a:rPr>
              <a:t>神戸市、盛岡市、佐倉市</a:t>
            </a:r>
            <a:r>
              <a:rPr kumimoji="1" lang="en-US" altLang="ja-JP" sz="1400" kern="0" dirty="0">
                <a:latin typeface="Meiryo UI"/>
                <a:ea typeface="Meiryo UI"/>
              </a:rPr>
              <a:t>】</a:t>
            </a:r>
            <a:br>
              <a:rPr lang="en-US" altLang="ja-JP" sz="1400" kern="0" dirty="0">
                <a:latin typeface="Meiryo UI" panose="020B0604030504040204" pitchFamily="50" charset="-128"/>
                <a:ea typeface="Meiryo UI" panose="020B0604030504040204" pitchFamily="50" charset="-128"/>
              </a:rPr>
            </a:br>
            <a:r>
              <a:rPr kumimoji="1" lang="ja-JP" altLang="en-US" sz="1400" kern="0" dirty="0">
                <a:latin typeface="Meiryo UI"/>
                <a:ea typeface="Meiryo UI"/>
              </a:rPr>
              <a:t>ランニングコストの分析結果は通信回線費を除くと、</a:t>
            </a:r>
            <a:r>
              <a:rPr kumimoji="1" lang="ja-JP" altLang="en-US" sz="1400" kern="0" dirty="0">
                <a:solidFill>
                  <a:srgbClr val="FF0000"/>
                </a:solidFill>
                <a:latin typeface="Meiryo UI"/>
                <a:ea typeface="Meiryo UI"/>
              </a:rPr>
              <a:t>現行システム継続と比較して費用削減効果が見られた</a:t>
            </a:r>
            <a:r>
              <a:rPr kumimoji="1" lang="ja-JP" altLang="en-US" sz="1400" kern="0" dirty="0">
                <a:latin typeface="Meiryo UI"/>
                <a:ea typeface="Meiryo UI"/>
              </a:rPr>
              <a:t>。ハードウェア・ソフトウェア共に単独での費用負担から共同・サービス利用型といった費用負担に変わったことで、より</a:t>
            </a:r>
            <a:r>
              <a:rPr kumimoji="1" lang="ja-JP" altLang="en-US" sz="1400" kern="0" dirty="0">
                <a:solidFill>
                  <a:srgbClr val="FF0000"/>
                </a:solidFill>
                <a:latin typeface="Meiryo UI"/>
                <a:ea typeface="Meiryo UI"/>
              </a:rPr>
              <a:t>クラウド最適化された利用形態による費用構成となった結果、費用削減を見込むことができると</a:t>
            </a:r>
            <a:r>
              <a:rPr kumimoji="1" lang="ja-JP" altLang="en-US" sz="1400" kern="0" dirty="0">
                <a:latin typeface="Meiryo UI"/>
                <a:ea typeface="Meiryo UI"/>
              </a:rPr>
              <a:t>推察する。</a:t>
            </a:r>
            <a:endParaRPr lang="en-US" altLang="ja-JP" sz="1400" kern="0" dirty="0">
              <a:latin typeface="Meiryo UI"/>
              <a:ea typeface="Meiryo UI"/>
            </a:endParaRPr>
          </a:p>
          <a:p>
            <a:pPr marL="412750" lvl="1" indent="-263525">
              <a:spcAft>
                <a:spcPts val="554"/>
              </a:spcAft>
              <a:buFont typeface="Wingdings" panose="05000000000000000000" pitchFamily="2" charset="2"/>
              <a:buChar char="l"/>
              <a:defRPr/>
            </a:pPr>
            <a:r>
              <a:rPr kumimoji="1" lang="ja-JP" altLang="en-US" sz="1400" kern="0" dirty="0">
                <a:latin typeface="Meiryo UI" panose="020B0604030504040204" pitchFamily="50" charset="-128"/>
                <a:ea typeface="Meiryo UI" panose="020B0604030504040204" pitchFamily="50" charset="-128"/>
              </a:rPr>
              <a:t>現行システムの利用形態が、データセンタ（ハード共用）</a:t>
            </a:r>
            <a:r>
              <a:rPr kumimoji="1" lang="en-US" altLang="ja-JP" sz="1400" kern="0" dirty="0">
                <a:latin typeface="Meiryo UI" panose="020B0604030504040204" pitchFamily="50" charset="-128"/>
                <a:ea typeface="Meiryo UI" panose="020B0604030504040204" pitchFamily="50" charset="-128"/>
              </a:rPr>
              <a:t>【</a:t>
            </a:r>
            <a:r>
              <a:rPr kumimoji="1" lang="ja-JP" altLang="en-US" sz="1400" kern="0" dirty="0">
                <a:latin typeface="Meiryo UI" panose="020B0604030504040204" pitchFamily="50" charset="-128"/>
                <a:ea typeface="Meiryo UI" panose="020B0604030504040204" pitchFamily="50" charset="-128"/>
              </a:rPr>
              <a:t>須坂市、宇和島市</a:t>
            </a:r>
            <a:r>
              <a:rPr kumimoji="1" lang="en-US" altLang="ja-JP" sz="1400" kern="0" dirty="0">
                <a:latin typeface="Meiryo UI" panose="020B0604030504040204" pitchFamily="50" charset="-128"/>
                <a:ea typeface="Meiryo UI" panose="020B0604030504040204" pitchFamily="50" charset="-128"/>
              </a:rPr>
              <a:t>】</a:t>
            </a:r>
            <a:br>
              <a:rPr lang="en-US" altLang="ja-JP" sz="1400" kern="0" dirty="0">
                <a:latin typeface="Meiryo UI" panose="020B0604030504040204" pitchFamily="50" charset="-128"/>
                <a:ea typeface="Meiryo UI" panose="020B0604030504040204" pitchFamily="50" charset="-128"/>
              </a:rPr>
            </a:br>
            <a:r>
              <a:rPr lang="ja-JP" altLang="en-US" sz="1400" kern="0" dirty="0">
                <a:latin typeface="Meiryo UI" panose="020B0604030504040204" pitchFamily="50" charset="-128"/>
                <a:ea typeface="Meiryo UI" panose="020B0604030504040204" pitchFamily="50" charset="-128"/>
              </a:rPr>
              <a:t>ランニングコスト</a:t>
            </a:r>
            <a:r>
              <a:rPr kumimoji="1" lang="ja-JP" altLang="en-US" sz="1400" kern="0" dirty="0">
                <a:latin typeface="Meiryo UI" panose="020B0604030504040204" pitchFamily="50" charset="-128"/>
                <a:ea typeface="Meiryo UI" panose="020B0604030504040204" pitchFamily="50" charset="-128"/>
              </a:rPr>
              <a:t>の分析結果</a:t>
            </a:r>
            <a:r>
              <a:rPr lang="ja-JP" altLang="en-US" sz="1400" kern="0" dirty="0">
                <a:latin typeface="Meiryo UI" panose="020B0604030504040204" pitchFamily="50" charset="-128"/>
                <a:ea typeface="Meiryo UI" panose="020B0604030504040204" pitchFamily="50" charset="-128"/>
              </a:rPr>
              <a:t>は</a:t>
            </a:r>
            <a:r>
              <a:rPr kumimoji="1" lang="ja-JP" altLang="en-US" sz="1400" kern="0" dirty="0">
                <a:solidFill>
                  <a:srgbClr val="FF0000"/>
                </a:solidFill>
                <a:latin typeface="Meiryo UI" panose="020B0604030504040204" pitchFamily="50" charset="-128"/>
                <a:ea typeface="Meiryo UI" panose="020B0604030504040204" pitchFamily="50" charset="-128"/>
              </a:rPr>
              <a:t>現行システム継続と比較して微増であった</a:t>
            </a:r>
            <a:r>
              <a:rPr kumimoji="1" lang="ja-JP" altLang="en-US" sz="1400" kern="0" dirty="0">
                <a:latin typeface="Meiryo UI" panose="020B0604030504040204" pitchFamily="50" charset="-128"/>
                <a:ea typeface="Meiryo UI" panose="020B0604030504040204" pitchFamily="50" charset="-128"/>
              </a:rPr>
              <a:t>。これは現行システムの特徴である</a:t>
            </a:r>
            <a:r>
              <a:rPr kumimoji="1" lang="ja-JP" altLang="en-US" sz="1400" dirty="0">
                <a:solidFill>
                  <a:srgbClr val="FF0000"/>
                </a:solidFill>
                <a:latin typeface="Meiryo UI" panose="020B0604030504040204" pitchFamily="50" charset="-128"/>
                <a:ea typeface="Meiryo UI" panose="020B0604030504040204" pitchFamily="50" charset="-128"/>
              </a:rPr>
              <a:t>インフラ環境・リソースを複数の地方公共団体で共同で利用していることから、機器・利用機能のコスト按分やリソースバッファの共用により一定の効率化が図られている、という状況を</a:t>
            </a:r>
            <a:r>
              <a:rPr kumimoji="1" lang="ja-JP" altLang="en-US" sz="1400" kern="0" dirty="0">
                <a:solidFill>
                  <a:srgbClr val="FF0000"/>
                </a:solidFill>
                <a:latin typeface="Meiryo UI" panose="020B0604030504040204" pitchFamily="50" charset="-128"/>
                <a:ea typeface="Meiryo UI" panose="020B0604030504040204" pitchFamily="50" charset="-128"/>
              </a:rPr>
              <a:t>踏まえるとある程度想定通り</a:t>
            </a:r>
            <a:r>
              <a:rPr kumimoji="1" lang="ja-JP" altLang="en-US" sz="1400" kern="0" dirty="0">
                <a:latin typeface="Meiryo UI" panose="020B0604030504040204" pitchFamily="50" charset="-128"/>
                <a:ea typeface="Meiryo UI" panose="020B0604030504040204" pitchFamily="50" charset="-128"/>
              </a:rPr>
              <a:t>と言える。一方で、当該団体のシステム構成を確認すると、ガバメントクラウドの推奨構成を適用可能な個所が存在する。具体的には、過剰リソース見積りの見直しやマネージドサービスの利用促進などであるが、これらの検討を進めることで、今後、</a:t>
            </a:r>
            <a:r>
              <a:rPr kumimoji="1" lang="ja-JP" altLang="en-US" sz="1400" kern="0" dirty="0">
                <a:solidFill>
                  <a:srgbClr val="FF0000"/>
                </a:solidFill>
                <a:latin typeface="Meiryo UI" panose="020B0604030504040204" pitchFamily="50" charset="-128"/>
                <a:ea typeface="Meiryo UI" panose="020B0604030504040204" pitchFamily="50" charset="-128"/>
              </a:rPr>
              <a:t>費用削減効果が出せる可能性がある</a:t>
            </a:r>
            <a:r>
              <a:rPr kumimoji="1" lang="ja-JP" altLang="en-US" sz="1400" kern="0" dirty="0">
                <a:latin typeface="Meiryo UI" panose="020B0604030504040204" pitchFamily="50" charset="-128"/>
                <a:ea typeface="Meiryo UI" panose="020B0604030504040204" pitchFamily="50" charset="-128"/>
              </a:rPr>
              <a:t>と考える。</a:t>
            </a:r>
            <a:endParaRPr lang="en-US" altLang="ja-JP" sz="1400" kern="0" dirty="0">
              <a:latin typeface="Meiryo UI" panose="020B0604030504040204" pitchFamily="50" charset="-128"/>
              <a:ea typeface="Meiryo UI" panose="020B0604030504040204" pitchFamily="50" charset="-128"/>
            </a:endParaRPr>
          </a:p>
          <a:p>
            <a:pPr marL="412750" lvl="1" indent="-263525">
              <a:spcAft>
                <a:spcPts val="554"/>
              </a:spcAft>
              <a:buFont typeface="Wingdings" panose="05000000000000000000" pitchFamily="2" charset="2"/>
              <a:buChar char="l"/>
              <a:defRPr/>
            </a:pPr>
            <a:r>
              <a:rPr kumimoji="1" lang="ja-JP" altLang="en-US" sz="1400" kern="0" dirty="0">
                <a:latin typeface="Meiryo UI" panose="020B0604030504040204" pitchFamily="50" charset="-128"/>
                <a:ea typeface="Meiryo UI" panose="020B0604030504040204" pitchFamily="50" charset="-128"/>
              </a:rPr>
              <a:t>現行システムの利用形態が、自治体クラウド（ハード・アプリ共同）</a:t>
            </a:r>
            <a:r>
              <a:rPr kumimoji="1" lang="en-US" altLang="ja-JP" sz="1400" kern="0" dirty="0">
                <a:latin typeface="Meiryo UI" panose="020B0604030504040204" pitchFamily="50" charset="-128"/>
                <a:ea typeface="Meiryo UI" panose="020B0604030504040204" pitchFamily="50" charset="-128"/>
              </a:rPr>
              <a:t>【</a:t>
            </a:r>
            <a:r>
              <a:rPr kumimoji="1" lang="ja-JP" altLang="en-US" sz="1400" kern="0" dirty="0">
                <a:latin typeface="Meiryo UI" panose="020B0604030504040204" pitchFamily="50" charset="-128"/>
                <a:ea typeface="Meiryo UI" panose="020B0604030504040204" pitchFamily="50" charset="-128"/>
              </a:rPr>
              <a:t>せとうち３市、美里町・川島町、笠置町</a:t>
            </a:r>
            <a:r>
              <a:rPr kumimoji="1" lang="en-US" altLang="ja-JP" sz="1400" kern="0" dirty="0">
                <a:latin typeface="Meiryo UI" panose="020B0604030504040204" pitchFamily="50" charset="-128"/>
                <a:ea typeface="Meiryo UI" panose="020B0604030504040204" pitchFamily="50" charset="-128"/>
              </a:rPr>
              <a:t>】</a:t>
            </a:r>
            <a:br>
              <a:rPr kumimoji="1" lang="en-US" altLang="ja-JP" sz="1400" kern="0" dirty="0">
                <a:latin typeface="Meiryo UI" panose="020B0604030504040204" pitchFamily="50" charset="-128"/>
                <a:ea typeface="Meiryo UI" panose="020B0604030504040204" pitchFamily="50" charset="-128"/>
              </a:rPr>
            </a:br>
            <a:r>
              <a:rPr kumimoji="1" lang="ja-JP" altLang="en-US" sz="1400" kern="0" dirty="0">
                <a:latin typeface="Meiryo UI" panose="020B0604030504040204" pitchFamily="50" charset="-128"/>
                <a:ea typeface="Meiryo UI" panose="020B0604030504040204" pitchFamily="50" charset="-128"/>
              </a:rPr>
              <a:t>ランニングコストの分析結果は</a:t>
            </a:r>
            <a:r>
              <a:rPr kumimoji="1" lang="ja-JP" altLang="en-US" sz="1400" kern="0" dirty="0">
                <a:solidFill>
                  <a:srgbClr val="FF0000"/>
                </a:solidFill>
                <a:latin typeface="Meiryo UI" panose="020B0604030504040204" pitchFamily="50" charset="-128"/>
                <a:ea typeface="Meiryo UI" panose="020B0604030504040204" pitchFamily="50" charset="-128"/>
              </a:rPr>
              <a:t>現行システム継続と比較して費用削減効果は見られなかった</a:t>
            </a:r>
            <a:r>
              <a:rPr kumimoji="1" lang="ja-JP" altLang="en-US" sz="1400" kern="0" dirty="0">
                <a:latin typeface="Meiryo UI" panose="020B0604030504040204" pitchFamily="50" charset="-128"/>
                <a:ea typeface="Meiryo UI" panose="020B0604030504040204" pitchFamily="50" charset="-128"/>
              </a:rPr>
              <a:t>。当該団体の現行システムは、インフラ環境やシステム環境の各種管理、アプリの運用</a:t>
            </a:r>
            <a:r>
              <a:rPr kumimoji="1" lang="ja-JP" altLang="en-US" sz="1400" kern="0">
                <a:latin typeface="Meiryo UI" panose="020B0604030504040204" pitchFamily="50" charset="-128"/>
                <a:ea typeface="Meiryo UI" panose="020B0604030504040204" pitchFamily="50" charset="-128"/>
              </a:rPr>
              <a:t>・保守などを</a:t>
            </a:r>
            <a:r>
              <a:rPr kumimoji="1" lang="ja-JP" altLang="en-US" sz="1400" kern="0" dirty="0">
                <a:latin typeface="Meiryo UI" panose="020B0604030504040204" pitchFamily="50" charset="-128"/>
                <a:ea typeface="Meiryo UI" panose="020B0604030504040204" pitchFamily="50" charset="-128"/>
              </a:rPr>
              <a:t>複数団体が共同化（自治体クラウドとして運用）しており、コスト</a:t>
            </a:r>
            <a:r>
              <a:rPr kumimoji="1" lang="ja-JP" altLang="en-US" sz="1400" kern="0" dirty="0">
                <a:solidFill>
                  <a:srgbClr val="FF0000"/>
                </a:solidFill>
                <a:latin typeface="Meiryo UI" panose="020B0604030504040204" pitchFamily="50" charset="-128"/>
                <a:ea typeface="Meiryo UI" panose="020B0604030504040204" pitchFamily="50" charset="-128"/>
              </a:rPr>
              <a:t>按分効果が発揮されている</a:t>
            </a:r>
            <a:r>
              <a:rPr kumimoji="1" lang="ja-JP" altLang="en-US" sz="1400" kern="0" dirty="0">
                <a:latin typeface="Meiryo UI" panose="020B0604030504040204" pitchFamily="50" charset="-128"/>
                <a:ea typeface="Meiryo UI" panose="020B0604030504040204" pitchFamily="50" charset="-128"/>
              </a:rPr>
              <a:t>と推察する。このため、先行事業におけるリフトによりコストが増加している理由は、</a:t>
            </a:r>
            <a:r>
              <a:rPr kumimoji="1" lang="ja-JP" altLang="en-US" sz="1400" kern="0" dirty="0">
                <a:solidFill>
                  <a:srgbClr val="FF0000"/>
                </a:solidFill>
                <a:latin typeface="Meiryo UI" panose="020B0604030504040204" pitchFamily="50" charset="-128"/>
                <a:ea typeface="Meiryo UI" panose="020B0604030504040204" pitchFamily="50" charset="-128"/>
              </a:rPr>
              <a:t>現行システムが既に一定の効率化が図られている状況である</a:t>
            </a:r>
            <a:r>
              <a:rPr kumimoji="1" lang="ja-JP" altLang="en-US" sz="1400" kern="0" dirty="0">
                <a:latin typeface="Meiryo UI" panose="020B0604030504040204" pitchFamily="50" charset="-128"/>
                <a:ea typeface="Meiryo UI" panose="020B0604030504040204" pitchFamily="50" charset="-128"/>
              </a:rPr>
              <a:t>ことや、</a:t>
            </a:r>
            <a:r>
              <a:rPr kumimoji="1" lang="ja-JP" altLang="en-US" sz="1400" kern="0" dirty="0">
                <a:solidFill>
                  <a:srgbClr val="FF0000"/>
                </a:solidFill>
                <a:latin typeface="Meiryo UI" panose="020B0604030504040204" pitchFamily="50" charset="-128"/>
                <a:ea typeface="Meiryo UI" panose="020B0604030504040204" pitchFamily="50" charset="-128"/>
              </a:rPr>
              <a:t>ガバメントクラウドへ単独団体でリフトしたことで按分効果が発揮されていない状況になったことが大きい</a:t>
            </a:r>
            <a:r>
              <a:rPr kumimoji="1" lang="ja-JP" altLang="en-US" sz="1400" kern="0" dirty="0">
                <a:latin typeface="Meiryo UI" panose="020B0604030504040204" pitchFamily="50" charset="-128"/>
                <a:ea typeface="Meiryo UI" panose="020B0604030504040204" pitchFamily="50" charset="-128"/>
              </a:rPr>
              <a:t>と考える。</a:t>
            </a:r>
            <a:br>
              <a:rPr kumimoji="1" lang="en-US" altLang="ja-JP" sz="1400" kern="0" dirty="0">
                <a:latin typeface="Meiryo UI" panose="020B0604030504040204" pitchFamily="50" charset="-128"/>
                <a:ea typeface="Meiryo UI" panose="020B0604030504040204" pitchFamily="50" charset="-128"/>
              </a:rPr>
            </a:br>
            <a:r>
              <a:rPr kumimoji="1" lang="ja-JP" altLang="en-US" sz="1400" kern="0" dirty="0">
                <a:latin typeface="Meiryo UI" panose="020B0604030504040204" pitchFamily="50" charset="-128"/>
                <a:ea typeface="Meiryo UI" panose="020B0604030504040204" pitchFamily="50" charset="-128"/>
              </a:rPr>
              <a:t>また、当該団体の通信回線費においても同様に、</a:t>
            </a:r>
            <a:r>
              <a:rPr kumimoji="1" lang="ja-JP" altLang="en-US" sz="1400" kern="0" dirty="0">
                <a:solidFill>
                  <a:srgbClr val="FF0000"/>
                </a:solidFill>
                <a:latin typeface="Meiryo UI" panose="020B0604030504040204" pitchFamily="50" charset="-128"/>
                <a:ea typeface="Meiryo UI" panose="020B0604030504040204" pitchFamily="50" charset="-128"/>
              </a:rPr>
              <a:t>現行システム継続と比較して費用削減効果は見られなかった</a:t>
            </a:r>
            <a:r>
              <a:rPr kumimoji="1" lang="ja-JP" altLang="en-US" sz="1400" kern="0" dirty="0">
                <a:latin typeface="Meiryo UI" panose="020B0604030504040204" pitchFamily="50" charset="-128"/>
                <a:ea typeface="Meiryo UI" panose="020B0604030504040204" pitchFamily="50" charset="-128"/>
              </a:rPr>
              <a:t>。特に美里町・川島町及び笠置町は人口規模も小さく、それに合わせた規模のシステムで運用しているところ、ガバメントクラウドへのリフトとした場合は</a:t>
            </a:r>
            <a:r>
              <a:rPr kumimoji="1" lang="ja-JP" altLang="en-US" sz="1400" kern="0" dirty="0">
                <a:solidFill>
                  <a:srgbClr val="FF0000"/>
                </a:solidFill>
                <a:latin typeface="Meiryo UI" panose="020B0604030504040204" pitchFamily="50" charset="-128"/>
                <a:ea typeface="Meiryo UI" panose="020B0604030504040204" pitchFamily="50" charset="-128"/>
              </a:rPr>
              <a:t>通信回線費はシステムの規模に関わらず一定の経費がかかることから、比較的規模の小さなシステムを運用する団体においては、ランニングコストに占める通信回線費の割合や費用増が目立つ結果となっていると推察</a:t>
            </a:r>
            <a:r>
              <a:rPr kumimoji="1" lang="ja-JP" altLang="en-US" sz="1400" kern="0" dirty="0">
                <a:latin typeface="Meiryo UI" panose="020B0604030504040204" pitchFamily="50" charset="-128"/>
                <a:ea typeface="Meiryo UI" panose="020B0604030504040204" pitchFamily="50" charset="-128"/>
              </a:rPr>
              <a:t>できる。</a:t>
            </a:r>
            <a:br>
              <a:rPr kumimoji="1" lang="en-US" altLang="ja-JP" sz="1400" kern="0" dirty="0">
                <a:latin typeface="Meiryo UI" panose="020B0604030504040204" pitchFamily="50" charset="-128"/>
                <a:ea typeface="Meiryo UI" panose="020B0604030504040204" pitchFamily="50" charset="-128"/>
              </a:rPr>
            </a:br>
            <a:r>
              <a:rPr kumimoji="1" lang="ja-JP" altLang="en-US" sz="1400" kern="0" dirty="0">
                <a:latin typeface="Meiryo UI" panose="020B0604030504040204" pitchFamily="50" charset="-128"/>
                <a:ea typeface="Meiryo UI" panose="020B0604030504040204" pitchFamily="50" charset="-128"/>
              </a:rPr>
              <a:t>当該団体のように現行環境が自治体クラウドである団体は、ガバメントクラウドへのリフト時に、</a:t>
            </a:r>
            <a:r>
              <a:rPr kumimoji="1" lang="ja-JP" altLang="en-US" sz="1400" kern="0" dirty="0">
                <a:solidFill>
                  <a:srgbClr val="FF0000"/>
                </a:solidFill>
                <a:latin typeface="Meiryo UI" panose="020B0604030504040204" pitchFamily="50" charset="-128"/>
                <a:ea typeface="Meiryo UI" panose="020B0604030504040204" pitchFamily="50" charset="-128"/>
              </a:rPr>
              <a:t>自治体クラウドを共同利用する複数団体と同時にリフトすることや通信回線の共用化などを検討することで、現行環境同様の費用按分効果が得られる</a:t>
            </a:r>
            <a:r>
              <a:rPr kumimoji="1" lang="ja-JP" altLang="en-US" sz="1400" kern="0" dirty="0">
                <a:latin typeface="Meiryo UI" panose="020B0604030504040204" pitchFamily="50" charset="-128"/>
                <a:ea typeface="Meiryo UI" panose="020B0604030504040204" pitchFamily="50" charset="-128"/>
              </a:rPr>
              <a:t>ものと考える。</a:t>
            </a:r>
            <a:endParaRPr lang="en-US" altLang="ja-JP" sz="1400" kern="0" dirty="0">
              <a:latin typeface="Meiryo UI" panose="020B0604030504040204" pitchFamily="50" charset="-128"/>
              <a:ea typeface="Meiryo UI" panose="020B0604030504040204" pitchFamily="50" charset="-128"/>
            </a:endParaRPr>
          </a:p>
          <a:p>
            <a:pPr marL="149225" lvl="2" algn="r">
              <a:spcAft>
                <a:spcPts val="554"/>
              </a:spcAft>
              <a:buClr>
                <a:srgbClr val="00338D"/>
              </a:buClr>
              <a:defRPr/>
            </a:pPr>
            <a:r>
              <a:rPr kumimoji="1" lang="en-US" altLang="ja-JP" sz="1400" kern="0" dirty="0">
                <a:latin typeface="Meiryo UI" panose="020B0604030504040204" pitchFamily="50" charset="-128"/>
                <a:ea typeface="Meiryo UI" panose="020B0604030504040204" pitchFamily="50" charset="-128"/>
              </a:rPr>
              <a:t>(</a:t>
            </a:r>
            <a:r>
              <a:rPr kumimoji="1" lang="ja-JP" altLang="en-US" sz="1400" kern="0" dirty="0">
                <a:latin typeface="Meiryo UI" panose="020B0604030504040204" pitchFamily="50" charset="-128"/>
                <a:ea typeface="Meiryo UI" panose="020B0604030504040204" pitchFamily="50" charset="-128"/>
              </a:rPr>
              <a:t>次頁に続く</a:t>
            </a:r>
            <a:r>
              <a:rPr kumimoji="1" lang="en-US" altLang="ja-JP" sz="1400" kern="0" dirty="0">
                <a:latin typeface="Meiryo UI" panose="020B0604030504040204" pitchFamily="50" charset="-128"/>
                <a:ea typeface="Meiryo UI" panose="020B0604030504040204" pitchFamily="50" charset="-128"/>
              </a:rPr>
              <a:t>)</a:t>
            </a:r>
            <a:endParaRPr lang="en-US" altLang="ja-JP" sz="1400" kern="0" dirty="0">
              <a:latin typeface="Meiryo UI" panose="020B0604030504040204" pitchFamily="50" charset="-128"/>
              <a:ea typeface="Meiryo UI" panose="020B0604030504040204" pitchFamily="50" charset="-128"/>
            </a:endParaRPr>
          </a:p>
          <a:p>
            <a:pPr marL="412750" lvl="2" indent="-263525">
              <a:spcAft>
                <a:spcPts val="554"/>
              </a:spcAft>
              <a:buClr>
                <a:srgbClr val="00338D"/>
              </a:buClr>
              <a:buFont typeface="Wingdings" panose="05000000000000000000" pitchFamily="2" charset="2"/>
              <a:buChar char="l"/>
              <a:defRPr/>
            </a:pPr>
            <a:endParaRPr lang="en-US" altLang="ja-JP" sz="1400" kern="0" dirty="0">
              <a:solidFill>
                <a:srgbClr val="00338D"/>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32129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kumimoji="1" lang="ja-JP" altLang="en-US" sz="2400" b="1" dirty="0">
                <a:latin typeface="Meiryo UI"/>
                <a:ea typeface="Meiryo UI"/>
              </a:rPr>
              <a:t>今後のガバメントクラウドの利用の考察（３／３）</a:t>
            </a:r>
          </a:p>
        </p:txBody>
      </p:sp>
      <p:sp>
        <p:nvSpPr>
          <p:cNvPr id="5" name="スライド番号プレースホルダー 5">
            <a:extLst>
              <a:ext uri="{FF2B5EF4-FFF2-40B4-BE49-F238E27FC236}">
                <a16:creationId xmlns:a16="http://schemas.microsoft.com/office/drawing/2014/main" id="{CC2407E4-543A-4227-93BC-8415662A8719}"/>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テキスト ボックス 5">
            <a:extLst>
              <a:ext uri="{FF2B5EF4-FFF2-40B4-BE49-F238E27FC236}">
                <a16:creationId xmlns:a16="http://schemas.microsoft.com/office/drawing/2014/main" id="{E8D00BC2-D142-4131-B99F-BFBA0F4785EF}"/>
              </a:ext>
            </a:extLst>
          </p:cNvPr>
          <p:cNvSpPr txBox="1"/>
          <p:nvPr/>
        </p:nvSpPr>
        <p:spPr bwMode="auto">
          <a:xfrm>
            <a:off x="64505" y="602872"/>
            <a:ext cx="9767557" cy="5888680"/>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noAutofit/>
          </a:bodyPr>
          <a:lstStyle/>
          <a:p>
            <a:pPr marL="0" lvl="1">
              <a:spcAft>
                <a:spcPts val="554"/>
              </a:spcAft>
              <a:buClr>
                <a:srgbClr val="00338D"/>
              </a:buClr>
              <a:tabLst>
                <a:tab pos="413249" algn="l"/>
              </a:tabLst>
              <a:defRPr/>
            </a:pPr>
            <a:r>
              <a:rPr kumimoji="1" lang="ja-JP" altLang="en-US" sz="1600" b="1" kern="0" dirty="0">
                <a:latin typeface="Meiryo UI" panose="020B0604030504040204" pitchFamily="50" charset="-128"/>
                <a:ea typeface="Meiryo UI" panose="020B0604030504040204" pitchFamily="50" charset="-128"/>
              </a:rPr>
              <a:t>〇　ランニングコストの更なる削減に向けて</a:t>
            </a:r>
            <a:endParaRPr kumimoji="1" lang="en-US" altLang="ja-JP" sz="1600" b="1" kern="0" dirty="0">
              <a:latin typeface="Meiryo UI" panose="020B0604030504040204" pitchFamily="50" charset="-128"/>
              <a:ea typeface="Meiryo UI" panose="020B0604030504040204" pitchFamily="50" charset="-128"/>
            </a:endParaRPr>
          </a:p>
          <a:p>
            <a:pPr marL="412750" lvl="1" indent="-263525">
              <a:spcAft>
                <a:spcPts val="554"/>
              </a:spcAft>
              <a:buFont typeface="Wingdings" panose="05000000000000000000" pitchFamily="2" charset="2"/>
              <a:buChar char="l"/>
              <a:tabLst>
                <a:tab pos="413249" algn="l"/>
              </a:tabLst>
              <a:defRPr/>
            </a:pPr>
            <a:r>
              <a:rPr kumimoji="1" lang="ja-JP" altLang="en-US" sz="1400" kern="0" dirty="0">
                <a:latin typeface="Meiryo UI"/>
                <a:ea typeface="Meiryo UI"/>
              </a:rPr>
              <a:t>今後、各業務アプリケーションの標準化対応などに伴い、クラウド最適化された構成への移行が期待されている。</a:t>
            </a:r>
            <a:br>
              <a:rPr lang="en-US" altLang="ja-JP" sz="1400" kern="0" dirty="0">
                <a:latin typeface="Meiryo UI" panose="020B0604030504040204" pitchFamily="50" charset="-128"/>
                <a:ea typeface="Meiryo UI" panose="020B0604030504040204" pitchFamily="50" charset="-128"/>
              </a:rPr>
            </a:br>
            <a:r>
              <a:rPr kumimoji="1" lang="ja-JP" altLang="en-US" sz="1400" kern="0" dirty="0">
                <a:latin typeface="Meiryo UI"/>
                <a:ea typeface="Meiryo UI"/>
              </a:rPr>
              <a:t>（“</a:t>
            </a:r>
            <a:r>
              <a:rPr kumimoji="1" lang="en-US" altLang="ja-JP" sz="1400" kern="0" dirty="0" err="1">
                <a:latin typeface="Meiryo UI"/>
                <a:ea typeface="Meiryo UI"/>
              </a:rPr>
              <a:t>Replatform</a:t>
            </a:r>
            <a:r>
              <a:rPr kumimoji="1" lang="en-US" altLang="ja-JP" sz="1400" kern="0" dirty="0">
                <a:latin typeface="Meiryo UI"/>
                <a:ea typeface="Meiryo UI"/>
              </a:rPr>
              <a:t>-</a:t>
            </a:r>
            <a:r>
              <a:rPr kumimoji="1" lang="ja-JP" altLang="en-US" sz="1400" kern="0" dirty="0">
                <a:latin typeface="Meiryo UI"/>
                <a:ea typeface="Meiryo UI"/>
              </a:rPr>
              <a:t>アプリ一部変更移行</a:t>
            </a:r>
            <a:r>
              <a:rPr kumimoji="1" lang="en-US" altLang="ja-JP" sz="1400" kern="0" dirty="0">
                <a:latin typeface="Meiryo UI"/>
                <a:ea typeface="Meiryo UI"/>
              </a:rPr>
              <a:t>”</a:t>
            </a:r>
            <a:r>
              <a:rPr kumimoji="1" lang="ja-JP" altLang="en-US" sz="1400" kern="0" dirty="0">
                <a:latin typeface="Meiryo UI"/>
                <a:ea typeface="Meiryo UI"/>
              </a:rPr>
              <a:t>  →  </a:t>
            </a:r>
            <a:r>
              <a:rPr kumimoji="1" lang="en-US" altLang="ja-JP" sz="1400" kern="0" dirty="0">
                <a:latin typeface="Meiryo UI"/>
                <a:ea typeface="Meiryo UI"/>
              </a:rPr>
              <a:t>“Rebuild-</a:t>
            </a:r>
            <a:r>
              <a:rPr kumimoji="1" lang="ja-JP" altLang="en-US" sz="1400" kern="0" dirty="0">
                <a:latin typeface="Meiryo UI"/>
                <a:ea typeface="Meiryo UI"/>
              </a:rPr>
              <a:t>アプリ再構築移行</a:t>
            </a:r>
            <a:r>
              <a:rPr kumimoji="1" lang="en-US" altLang="ja-JP" sz="1400" kern="0" dirty="0">
                <a:latin typeface="Meiryo UI"/>
                <a:ea typeface="Meiryo UI"/>
              </a:rPr>
              <a:t>”</a:t>
            </a:r>
            <a:r>
              <a:rPr kumimoji="1" lang="ja-JP" altLang="en-US" sz="1400" kern="0" dirty="0">
                <a:latin typeface="Meiryo UI"/>
                <a:ea typeface="Meiryo UI"/>
              </a:rPr>
              <a:t> もしくは </a:t>
            </a:r>
            <a:r>
              <a:rPr kumimoji="1" lang="en-US" altLang="ja-JP" sz="1400" kern="0" dirty="0">
                <a:latin typeface="Meiryo UI"/>
                <a:ea typeface="Meiryo UI"/>
              </a:rPr>
              <a:t>“Repurchase-SaaS</a:t>
            </a:r>
            <a:r>
              <a:rPr kumimoji="1" lang="ja-JP" altLang="en-US" sz="1400" kern="0" dirty="0">
                <a:latin typeface="Meiryo UI"/>
                <a:ea typeface="Meiryo UI"/>
              </a:rPr>
              <a:t>利用移行</a:t>
            </a:r>
            <a:r>
              <a:rPr kumimoji="1" lang="en-US" altLang="ja-JP" sz="1400" kern="0" dirty="0">
                <a:latin typeface="Meiryo UI"/>
                <a:ea typeface="Meiryo UI"/>
              </a:rPr>
              <a:t>”</a:t>
            </a:r>
            <a:r>
              <a:rPr kumimoji="1" lang="ja-JP" altLang="en-US" sz="1400" kern="0" dirty="0">
                <a:latin typeface="Meiryo UI"/>
                <a:ea typeface="Meiryo UI"/>
              </a:rPr>
              <a:t>）</a:t>
            </a:r>
            <a:br>
              <a:rPr lang="en-US" altLang="ja-JP" sz="1400" kern="0" dirty="0">
                <a:latin typeface="Meiryo UI" panose="020B0604030504040204" pitchFamily="50" charset="-128"/>
                <a:ea typeface="Meiryo UI" panose="020B0604030504040204" pitchFamily="50" charset="-128"/>
              </a:rPr>
            </a:br>
            <a:r>
              <a:rPr kumimoji="1" lang="ja-JP" altLang="en-US" sz="1400" kern="0" dirty="0">
                <a:latin typeface="Meiryo UI"/>
                <a:ea typeface="Meiryo UI"/>
              </a:rPr>
              <a:t>ガバメントクラウドの利用において</a:t>
            </a:r>
            <a:r>
              <a:rPr kumimoji="1" lang="ja-JP" altLang="en-US" sz="1400" kern="0" dirty="0">
                <a:solidFill>
                  <a:srgbClr val="FF0000"/>
                </a:solidFill>
                <a:latin typeface="Meiryo UI"/>
                <a:ea typeface="Meiryo UI"/>
              </a:rPr>
              <a:t>費用削減効果を高めるためには、業務アプリケーションのクラウド最適化された構成・運用を思考することが重要</a:t>
            </a:r>
            <a:r>
              <a:rPr kumimoji="1" lang="ja-JP" altLang="en-US" sz="1400" kern="0" dirty="0">
                <a:latin typeface="Meiryo UI"/>
                <a:ea typeface="Meiryo UI"/>
              </a:rPr>
              <a:t>であり、今後十分な検討を行うことで、</a:t>
            </a:r>
            <a:r>
              <a:rPr kumimoji="1" lang="ja-JP" altLang="en-US" sz="1400" kern="0" dirty="0">
                <a:solidFill>
                  <a:srgbClr val="FF0000"/>
                </a:solidFill>
                <a:latin typeface="Meiryo UI"/>
                <a:ea typeface="Meiryo UI"/>
              </a:rPr>
              <a:t>費用削減効果が低いとされた団体についても費用削減の余地があると考える</a:t>
            </a:r>
            <a:r>
              <a:rPr kumimoji="1" lang="ja-JP" altLang="en-US" sz="1400" kern="0" dirty="0">
                <a:latin typeface="Meiryo UI"/>
                <a:ea typeface="Meiryo UI"/>
              </a:rPr>
              <a:t>。</a:t>
            </a:r>
            <a:endParaRPr lang="en-US" altLang="ja-JP" sz="1400" kern="0" dirty="0">
              <a:latin typeface="Meiryo UI"/>
              <a:ea typeface="Meiryo UI"/>
            </a:endParaRPr>
          </a:p>
          <a:p>
            <a:pPr marL="412750" lvl="1" indent="-263525">
              <a:spcAft>
                <a:spcPts val="554"/>
              </a:spcAft>
              <a:buFont typeface="Wingdings" panose="05000000000000000000" pitchFamily="2" charset="2"/>
              <a:buChar char="l"/>
              <a:defRPr/>
            </a:pPr>
            <a:r>
              <a:rPr kumimoji="1" lang="ja-JP" altLang="en-US" sz="1400" kern="0" dirty="0">
                <a:latin typeface="Meiryo UI" panose="020B0604030504040204" pitchFamily="50" charset="-128"/>
                <a:ea typeface="Meiryo UI" panose="020B0604030504040204" pitchFamily="50" charset="-128"/>
              </a:rPr>
              <a:t>そのほか、次に挙げるランニングコストの経費区分・内容においては、</a:t>
            </a:r>
            <a:r>
              <a:rPr kumimoji="1" lang="ja-JP" altLang="en-US" sz="1400" kern="0" dirty="0">
                <a:solidFill>
                  <a:srgbClr val="FF0000"/>
                </a:solidFill>
                <a:latin typeface="Meiryo UI" panose="020B0604030504040204" pitchFamily="50" charset="-128"/>
                <a:ea typeface="Meiryo UI" panose="020B0604030504040204" pitchFamily="50" charset="-128"/>
              </a:rPr>
              <a:t>ガバメントクラウド環境下において共同利用やマルチテナント型に取り組むことで費用削減効果を高めることができると考える</a:t>
            </a:r>
            <a:r>
              <a:rPr kumimoji="1" lang="ja-JP" altLang="en-US" sz="1400" kern="0" dirty="0">
                <a:latin typeface="Meiryo UI" panose="020B0604030504040204" pitchFamily="50" charset="-128"/>
                <a:ea typeface="Meiryo UI" panose="020B0604030504040204" pitchFamily="50" charset="-128"/>
              </a:rPr>
              <a:t>。</a:t>
            </a:r>
            <a:br>
              <a:rPr kumimoji="1" lang="en-US" altLang="ja-JP" sz="1400" kern="0" dirty="0">
                <a:latin typeface="Meiryo UI" panose="020B0604030504040204" pitchFamily="50" charset="-128"/>
                <a:ea typeface="Meiryo UI" panose="020B0604030504040204" pitchFamily="50" charset="-128"/>
              </a:rPr>
            </a:br>
            <a:r>
              <a:rPr kumimoji="1" lang="ja-JP" altLang="en-US" sz="1400" kern="0" dirty="0">
                <a:latin typeface="Meiryo UI" panose="020B0604030504040204" pitchFamily="50" charset="-128"/>
                <a:ea typeface="Meiryo UI" panose="020B0604030504040204" pitchFamily="50" charset="-128"/>
              </a:rPr>
              <a:t>　①システム運用作業　・・・　ガバメントクラウド環境に係る共通的な保守作業（リソース管理・環境メンテナンス作業費など）</a:t>
            </a:r>
            <a:br>
              <a:rPr kumimoji="1" lang="en-US" altLang="ja-JP" sz="1400" kern="0" dirty="0">
                <a:latin typeface="Meiryo UI" panose="020B0604030504040204" pitchFamily="50" charset="-128"/>
                <a:ea typeface="Meiryo UI" panose="020B0604030504040204" pitchFamily="50" charset="-128"/>
              </a:rPr>
            </a:br>
            <a:r>
              <a:rPr kumimoji="1" lang="ja-JP" altLang="en-US" sz="1400" kern="0" dirty="0">
                <a:latin typeface="Meiryo UI" panose="020B0604030504040204" pitchFamily="50" charset="-128"/>
                <a:ea typeface="Meiryo UI" panose="020B0604030504040204" pitchFamily="50" charset="-128"/>
              </a:rPr>
              <a:t>　②ソフトウェア借料・ソフトウェア保守費　・・・　運用管理系ソフトウェア（</a:t>
            </a:r>
            <a:r>
              <a:rPr kumimoji="1" lang="en-US" altLang="ja-JP" sz="1400" kern="0" dirty="0">
                <a:latin typeface="Meiryo UI" panose="020B0604030504040204" pitchFamily="50" charset="-128"/>
                <a:ea typeface="Meiryo UI" panose="020B0604030504040204" pitchFamily="50" charset="-128"/>
              </a:rPr>
              <a:t>WSUS</a:t>
            </a:r>
            <a:r>
              <a:rPr kumimoji="1" lang="ja-JP" altLang="en-US" sz="1400" kern="0" dirty="0">
                <a:latin typeface="Meiryo UI" panose="020B0604030504040204" pitchFamily="50" charset="-128"/>
                <a:ea typeface="Meiryo UI" panose="020B0604030504040204" pitchFamily="50" charset="-128"/>
              </a:rPr>
              <a:t>、ウイルス対策関連）や持ち込みソフトウェア</a:t>
            </a:r>
            <a:br>
              <a:rPr kumimoji="1" lang="en-US" altLang="ja-JP" sz="1400" kern="0" dirty="0">
                <a:latin typeface="Meiryo UI" panose="020B0604030504040204" pitchFamily="50" charset="-128"/>
                <a:ea typeface="Meiryo UI" panose="020B0604030504040204" pitchFamily="50" charset="-128"/>
              </a:rPr>
            </a:br>
            <a:r>
              <a:rPr kumimoji="1" lang="ja-JP" altLang="en-US" sz="1400" kern="0" dirty="0">
                <a:latin typeface="Meiryo UI" panose="020B0604030504040204" pitchFamily="50" charset="-128"/>
                <a:ea typeface="Meiryo UI" panose="020B0604030504040204" pitchFamily="50" charset="-128"/>
              </a:rPr>
              <a:t>　③通信回線費　・・・　ベンダーとガバメントクラウド間の保守回線</a:t>
            </a:r>
            <a:endParaRPr kumimoji="1" lang="en-US" altLang="ja-JP" sz="1400" kern="0" dirty="0">
              <a:latin typeface="Meiryo UI" panose="020B0604030504040204" pitchFamily="50" charset="-128"/>
              <a:ea typeface="Meiryo UI" panose="020B0604030504040204" pitchFamily="50" charset="-128"/>
            </a:endParaRPr>
          </a:p>
          <a:p>
            <a:pPr marL="412750" lvl="1" indent="-263525">
              <a:spcAft>
                <a:spcPts val="554"/>
              </a:spcAft>
              <a:buFont typeface="Wingdings" panose="05000000000000000000" pitchFamily="2" charset="2"/>
              <a:buChar char="l"/>
              <a:defRPr/>
            </a:pPr>
            <a:r>
              <a:rPr lang="ja-JP" altLang="en-US" sz="1400" kern="0" dirty="0">
                <a:latin typeface="Meiryo UI" panose="020B0604030504040204" pitchFamily="50" charset="-128"/>
                <a:ea typeface="Meiryo UI" panose="020B0604030504040204" pitchFamily="50" charset="-128"/>
              </a:rPr>
              <a:t>「データセンター（共有）」や「自治体クラウド」からガバメントクラウドへ移行により</a:t>
            </a:r>
            <a:r>
              <a:rPr lang="ja-JP" altLang="en-US" sz="1400" u="sng" kern="0" dirty="0">
                <a:solidFill>
                  <a:srgbClr val="FF0000"/>
                </a:solidFill>
                <a:latin typeface="Meiryo UI" panose="020B0604030504040204" pitchFamily="50" charset="-128"/>
                <a:ea typeface="Meiryo UI" panose="020B0604030504040204" pitchFamily="50" charset="-128"/>
              </a:rPr>
              <a:t>ランニングコストの費用削減効果が低い団体においては、現在のランニングコストと同程度となるよう、クラウド利用料の低廉化やコスト最適化への取組、クラウド最適化の推奨などの様々な取組を実施する</a:t>
            </a:r>
            <a:r>
              <a:rPr lang="ja-JP" altLang="en-US" sz="1400" kern="0" dirty="0">
                <a:latin typeface="Meiryo UI" panose="020B0604030504040204" pitchFamily="50" charset="-128"/>
                <a:ea typeface="Meiryo UI" panose="020B0604030504040204" pitchFamily="50" charset="-128"/>
              </a:rPr>
              <a:t>。</a:t>
            </a:r>
          </a:p>
          <a:p>
            <a:pPr marL="149225" lvl="1">
              <a:spcAft>
                <a:spcPts val="554"/>
              </a:spcAft>
              <a:defRPr/>
            </a:pPr>
            <a:endParaRPr lang="en-US" altLang="ja-JP" sz="1400" kern="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91661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スライド番号プレースホルダー 5">
            <a:extLst>
              <a:ext uri="{FF2B5EF4-FFF2-40B4-BE49-F238E27FC236}">
                <a16:creationId xmlns:a16="http://schemas.microsoft.com/office/drawing/2014/main" id="{6B2EAF6A-DA70-47C6-86F5-1418B9CF4DDF}"/>
              </a:ext>
            </a:extLst>
          </p:cNvPr>
          <p:cNvSpPr>
            <a:spLocks noGrp="1"/>
          </p:cNvSpPr>
          <p:nvPr>
            <p:ph type="sldNum" sz="quarter" idx="12"/>
          </p:nvPr>
        </p:nvSpPr>
        <p:spPr>
          <a:xfrm>
            <a:off x="7650552" y="6432293"/>
            <a:ext cx="2228850" cy="365125"/>
          </a:xfrm>
        </p:spPr>
        <p:txBody>
          <a:bodyPr/>
          <a:lstStyle/>
          <a:p>
            <a:fld id="{330EA680-D336-4FF7-8B7A-9848BB0A1C32}" type="slidenum">
              <a:rPr lang="en-US" smtClean="0"/>
              <a:t>18</a:t>
            </a:fld>
            <a:endParaRPr lang="en-US" dirty="0"/>
          </a:p>
        </p:txBody>
      </p: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lang="ja-JP" altLang="en-US" sz="2400" b="1" dirty="0">
                <a:latin typeface="Meiryo UI"/>
                <a:ea typeface="Meiryo UI"/>
              </a:rPr>
              <a:t>費用試算</a:t>
            </a:r>
            <a:r>
              <a:rPr kumimoji="1" lang="ja-JP" altLang="en-US" sz="2400" b="1" dirty="0">
                <a:latin typeface="Meiryo UI"/>
                <a:ea typeface="Meiryo UI"/>
              </a:rPr>
              <a:t>サマリ（まとめ）</a:t>
            </a: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72000" y="576000"/>
            <a:ext cx="9720000" cy="830964"/>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32172" indent="-232172">
              <a:buFont typeface="Meiryo UI" panose="020B0604030504040204" pitchFamily="50" charset="-128"/>
              <a:buChar char="○"/>
              <a:defRPr/>
            </a:pPr>
            <a:r>
              <a:rPr lang="ja-JP" altLang="en-US" sz="1600" kern="0" dirty="0">
                <a:solidFill>
                  <a:prstClr val="black"/>
                </a:solidFill>
                <a:latin typeface="Meiryo UI"/>
                <a:ea typeface="Meiryo UI"/>
              </a:rPr>
              <a:t>ランニングコストの大きな割合を占める項目のうち、「</a:t>
            </a:r>
            <a:r>
              <a:rPr lang="ja-JP" altLang="en-US" sz="1600" b="1" u="sng" kern="0" dirty="0">
                <a:solidFill>
                  <a:prstClr val="black"/>
                </a:solidFill>
                <a:latin typeface="Meiryo UI"/>
                <a:ea typeface="Meiryo UI"/>
              </a:rPr>
              <a:t>システム運用作業」はマネージドサービスの利用や推奨構成の適用などのクラウド最適化を推進することで、また、「クラウド利用経費」は大口割引や長期利用契約を活用することで、それぞれ費用を逓減することが考えられる。</a:t>
            </a:r>
          </a:p>
        </p:txBody>
      </p:sp>
      <p:graphicFrame>
        <p:nvGraphicFramePr>
          <p:cNvPr id="21" name="表 20">
            <a:extLst>
              <a:ext uri="{FF2B5EF4-FFF2-40B4-BE49-F238E27FC236}">
                <a16:creationId xmlns:a16="http://schemas.microsoft.com/office/drawing/2014/main" id="{7B132629-EACA-ED9A-C06F-67BAB1EAD5CE}"/>
              </a:ext>
            </a:extLst>
          </p:cNvPr>
          <p:cNvGraphicFramePr>
            <a:graphicFrameLocks noGrp="1"/>
          </p:cNvGraphicFramePr>
          <p:nvPr>
            <p:extLst>
              <p:ext uri="{D42A27DB-BD31-4B8C-83A1-F6EECF244321}">
                <p14:modId xmlns:p14="http://schemas.microsoft.com/office/powerpoint/2010/main" val="507243389"/>
              </p:ext>
            </p:extLst>
          </p:nvPr>
        </p:nvGraphicFramePr>
        <p:xfrm>
          <a:off x="590869" y="1643877"/>
          <a:ext cx="8628070" cy="4703335"/>
        </p:xfrm>
        <a:graphic>
          <a:graphicData uri="http://schemas.openxmlformats.org/drawingml/2006/table">
            <a:tbl>
              <a:tblPr firstRow="1" bandRow="1"/>
              <a:tblGrid>
                <a:gridCol w="311409">
                  <a:extLst>
                    <a:ext uri="{9D8B030D-6E8A-4147-A177-3AD203B41FA5}">
                      <a16:colId xmlns:a16="http://schemas.microsoft.com/office/drawing/2014/main" val="2659672245"/>
                    </a:ext>
                  </a:extLst>
                </a:gridCol>
                <a:gridCol w="311409">
                  <a:extLst>
                    <a:ext uri="{9D8B030D-6E8A-4147-A177-3AD203B41FA5}">
                      <a16:colId xmlns:a16="http://schemas.microsoft.com/office/drawing/2014/main" val="1738032978"/>
                    </a:ext>
                  </a:extLst>
                </a:gridCol>
                <a:gridCol w="1266821">
                  <a:extLst>
                    <a:ext uri="{9D8B030D-6E8A-4147-A177-3AD203B41FA5}">
                      <a16:colId xmlns:a16="http://schemas.microsoft.com/office/drawing/2014/main" val="1115450291"/>
                    </a:ext>
                  </a:extLst>
                </a:gridCol>
                <a:gridCol w="4464093">
                  <a:extLst>
                    <a:ext uri="{9D8B030D-6E8A-4147-A177-3AD203B41FA5}">
                      <a16:colId xmlns:a16="http://schemas.microsoft.com/office/drawing/2014/main" val="1654917183"/>
                    </a:ext>
                  </a:extLst>
                </a:gridCol>
                <a:gridCol w="1342266">
                  <a:extLst>
                    <a:ext uri="{9D8B030D-6E8A-4147-A177-3AD203B41FA5}">
                      <a16:colId xmlns:a16="http://schemas.microsoft.com/office/drawing/2014/main" val="2618048066"/>
                    </a:ext>
                  </a:extLst>
                </a:gridCol>
                <a:gridCol w="932072">
                  <a:extLst>
                    <a:ext uri="{9D8B030D-6E8A-4147-A177-3AD203B41FA5}">
                      <a16:colId xmlns:a16="http://schemas.microsoft.com/office/drawing/2014/main" val="1774920473"/>
                    </a:ext>
                  </a:extLst>
                </a:gridCol>
              </a:tblGrid>
              <a:tr h="372177">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a:r>
                        <a:rPr kumimoji="1" lang="ja-JP" altLang="en-US" sz="800">
                          <a:solidFill>
                            <a:schemeClr val="bg1"/>
                          </a:solidFill>
                          <a:latin typeface="Meiryo UI" panose="020B0604030504040204" pitchFamily="50" charset="-128"/>
                          <a:ea typeface="Meiryo UI" panose="020B0604030504040204" pitchFamily="50" charset="-128"/>
                        </a:rPr>
                        <a:t>分類</a:t>
                      </a:r>
                    </a:p>
                  </a:txBody>
                  <a:tcPr marL="58504" marR="58504" marT="29253" marB="29253">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338D"/>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a:r>
                        <a:rPr kumimoji="1" lang="ja-JP" altLang="en-US" sz="800" dirty="0">
                          <a:solidFill>
                            <a:schemeClr val="bg1"/>
                          </a:solidFill>
                          <a:latin typeface="Meiryo UI" panose="020B0604030504040204" pitchFamily="50" charset="-128"/>
                          <a:ea typeface="Meiryo UI" panose="020B0604030504040204" pitchFamily="50" charset="-128"/>
                        </a:rPr>
                        <a:t>カテゴリ</a:t>
                      </a:r>
                    </a:p>
                  </a:txBody>
                  <a:tcPr marL="58504" marR="58504" marT="29253" marB="29253">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338D"/>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a:r>
                        <a:rPr kumimoji="1" lang="ja-JP" altLang="en-US" sz="800" dirty="0">
                          <a:solidFill>
                            <a:schemeClr val="bg1"/>
                          </a:solidFill>
                          <a:latin typeface="Meiryo UI" panose="020B0604030504040204" pitchFamily="50" charset="-128"/>
                          <a:ea typeface="Meiryo UI" panose="020B0604030504040204" pitchFamily="50" charset="-128"/>
                        </a:rPr>
                        <a:t>経費項目</a:t>
                      </a:r>
                    </a:p>
                  </a:txBody>
                  <a:tcPr marL="58504" marR="58504" marT="29253" marB="29253">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338D"/>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a:r>
                        <a:rPr kumimoji="1" lang="ja-JP" altLang="en-US" sz="800" dirty="0">
                          <a:solidFill>
                            <a:schemeClr val="bg1"/>
                          </a:solidFill>
                          <a:latin typeface="Meiryo UI" panose="020B0604030504040204" pitchFamily="50" charset="-128"/>
                          <a:ea typeface="Meiryo UI" panose="020B0604030504040204" pitchFamily="50" charset="-128"/>
                        </a:rPr>
                        <a:t>説明</a:t>
                      </a:r>
                    </a:p>
                  </a:txBody>
                  <a:tcPr marL="58504" marR="58504" marT="29253" marB="29253">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338D"/>
                    </a:solidFill>
                  </a:tcPr>
                </a:tc>
                <a:tc>
                  <a:txBody>
                    <a:bodyPr/>
                    <a:lstStyle/>
                    <a:p>
                      <a:pPr algn="ctr"/>
                      <a:r>
                        <a:rPr kumimoji="1" lang="ja-JP" altLang="en-US" sz="800" dirty="0">
                          <a:solidFill>
                            <a:schemeClr val="bg1"/>
                          </a:solidFill>
                          <a:latin typeface="Meiryo UI" panose="020B0604030504040204" pitchFamily="50" charset="-128"/>
                          <a:ea typeface="Meiryo UI" panose="020B0604030504040204" pitchFamily="50" charset="-128"/>
                        </a:rPr>
                        <a:t>ガバメントクラウド</a:t>
                      </a:r>
                      <a:br>
                        <a:rPr kumimoji="1" lang="en-US" altLang="ja-JP" sz="800" dirty="0">
                          <a:solidFill>
                            <a:schemeClr val="bg1"/>
                          </a:solidFill>
                          <a:latin typeface="Meiryo UI" panose="020B0604030504040204" pitchFamily="50" charset="-128"/>
                          <a:ea typeface="Meiryo UI" panose="020B0604030504040204" pitchFamily="50" charset="-128"/>
                        </a:rPr>
                      </a:br>
                      <a:r>
                        <a:rPr kumimoji="1" lang="ja-JP" altLang="en-US" sz="800" dirty="0">
                          <a:solidFill>
                            <a:schemeClr val="bg1"/>
                          </a:solidFill>
                          <a:latin typeface="Meiryo UI" panose="020B0604030504040204" pitchFamily="50" charset="-128"/>
                          <a:ea typeface="Meiryo UI" panose="020B0604030504040204" pitchFamily="50" charset="-128"/>
                        </a:rPr>
                        <a:t>リフト後 全団体合計</a:t>
                      </a:r>
                    </a:p>
                  </a:txBody>
                  <a:tcPr marL="58504" marR="58504" marT="29253" marB="29253">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a:txBody>
                    <a:bodyPr/>
                    <a:lstStyle/>
                    <a:p>
                      <a:pPr algn="ctr"/>
                      <a:r>
                        <a:rPr kumimoji="1" lang="ja-JP" altLang="en-US" sz="800" dirty="0">
                          <a:solidFill>
                            <a:schemeClr val="bg1"/>
                          </a:solidFill>
                          <a:latin typeface="Meiryo UI" panose="020B0604030504040204" pitchFamily="50" charset="-128"/>
                          <a:ea typeface="Meiryo UI" panose="020B0604030504040204" pitchFamily="50" charset="-128"/>
                        </a:rPr>
                        <a:t>割合</a:t>
                      </a:r>
                    </a:p>
                  </a:txBody>
                  <a:tcPr marL="58504" marR="58504" marT="29253" marB="29253">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338D"/>
                    </a:solidFill>
                  </a:tcPr>
                </a:tc>
                <a:extLst>
                  <a:ext uri="{0D108BD9-81ED-4DB2-BD59-A6C34878D82A}">
                    <a16:rowId xmlns:a16="http://schemas.microsoft.com/office/drawing/2014/main" val="3108307532"/>
                  </a:ext>
                </a:extLst>
              </a:tr>
              <a:tr h="222098">
                <a:tc rowSpan="7">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a:r>
                        <a:rPr kumimoji="1" lang="ja-JP" altLang="en-US" sz="800" dirty="0">
                          <a:solidFill>
                            <a:schemeClr val="tx1"/>
                          </a:solidFill>
                          <a:latin typeface="Meiryo UI" panose="020B0604030504040204" pitchFamily="50" charset="-128"/>
                          <a:ea typeface="Meiryo UI" panose="020B0604030504040204" pitchFamily="50" charset="-128"/>
                        </a:rPr>
                        <a:t>イニシャルコスト</a:t>
                      </a:r>
                    </a:p>
                  </a:txBody>
                  <a:tcPr marL="112937" marR="112937" marT="56468" marB="56468" vert="eaVert"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ysClr val="window" lastClr="FFFFFF"/>
                    </a:solidFill>
                  </a:tcPr>
                </a:tc>
                <a:tc rowSpan="6">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r>
                        <a:rPr kumimoji="1" lang="ja-JP" altLang="en-US" sz="800" dirty="0">
                          <a:solidFill>
                            <a:schemeClr val="tx1"/>
                          </a:solidFill>
                          <a:latin typeface="Meiryo UI" panose="020B0604030504040204" pitchFamily="50" charset="-128"/>
                          <a:ea typeface="Meiryo UI" panose="020B0604030504040204" pitchFamily="50" charset="-128"/>
                        </a:rPr>
                        <a:t>作業費</a:t>
                      </a:r>
                    </a:p>
                  </a:txBody>
                  <a:tcPr marL="109760" marR="109760" marT="54880" marB="548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カスタマイズ費</a:t>
                      </a:r>
                    </a:p>
                  </a:txBody>
                  <a:tcPr marL="58504" marR="58504" marT="29253" marB="292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業務アプリケーションパッケージのカスタマイズ作業経費</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58504" marR="58504" marT="29253" marB="292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¥11,220,000</a:t>
                      </a:r>
                    </a:p>
                  </a:txBody>
                  <a:tcPr marL="9290" marR="9290" marT="9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1.34%</a:t>
                      </a:r>
                    </a:p>
                  </a:txBody>
                  <a:tcPr marL="9290" marR="9290" marT="9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2111766"/>
                  </a:ext>
                </a:extLst>
              </a:tr>
              <a:tr h="222098">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環境構築費</a:t>
                      </a:r>
                    </a:p>
                  </a:txBody>
                  <a:tcPr marL="58504" marR="58504" marT="29253" marB="29253" anchor="ctr">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ハードウェア、ソフトウェア、回線等のインフラ設計・構築作業経費</a:t>
                      </a: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¥523,091,630</a:t>
                      </a:r>
                    </a:p>
                  </a:txBody>
                  <a:tcPr marL="9290" marR="9290" marT="9290" marB="0"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62.38%</a:t>
                      </a:r>
                    </a:p>
                  </a:txBody>
                  <a:tcPr marL="9290" marR="9290" marT="929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3410508"/>
                  </a:ext>
                </a:extLst>
              </a:tr>
              <a:tr h="222098">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lnT w="12700" cap="flat" cmpd="sng" algn="ctr">
                      <a:solidFill>
                        <a:srgbClr val="000000"/>
                      </a:solidFill>
                      <a:prstDash val="solid"/>
                      <a:round/>
                      <a:headEnd type="none" w="med" len="med"/>
                      <a:tailEnd type="none" w="med" len="med"/>
                    </a:lnT>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データ移行費</a:t>
                      </a:r>
                    </a:p>
                  </a:txBody>
                  <a:tcPr marL="58504" marR="58504" marT="29253" marB="2925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現行システムのデータ移行作業経費</a:t>
                      </a:r>
                    </a:p>
                  </a:txBody>
                  <a:tcPr marL="58504" marR="58504" marT="29253" marB="292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¥59,335,500</a:t>
                      </a:r>
                    </a:p>
                  </a:txBody>
                  <a:tcPr marL="9290" marR="9290" marT="9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7.08%</a:t>
                      </a:r>
                    </a:p>
                  </a:txBody>
                  <a:tcPr marL="9290" marR="9290" marT="9290" marB="0" anchor="ctr">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850350"/>
                  </a:ext>
                </a:extLst>
              </a:tr>
              <a:tr h="372177">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lnT w="12700" cap="flat" cmpd="sng" algn="ctr">
                      <a:solidFill>
                        <a:srgbClr val="000000"/>
                      </a:solidFill>
                      <a:prstDash val="solid"/>
                      <a:round/>
                      <a:headEnd type="none" w="med" len="med"/>
                      <a:tailEnd type="none" w="med" len="med"/>
                    </a:lnT>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他システム連携機能構築作業費</a:t>
                      </a:r>
                    </a:p>
                  </a:txBody>
                  <a:tcPr marL="58504" marR="58504" marT="29253" marB="2925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a:solidFill>
                            <a:schemeClr val="tx1"/>
                          </a:solidFill>
                          <a:latin typeface="Meiryo UI" panose="020B0604030504040204" pitchFamily="50" charset="-128"/>
                          <a:ea typeface="Meiryo UI" panose="020B0604030504040204" pitchFamily="50" charset="-128"/>
                        </a:rPr>
                        <a:t>システム連携基盤等共通基盤の設計・構築作業経費</a:t>
                      </a:r>
                    </a:p>
                  </a:txBody>
                  <a:tcPr marL="58504" marR="58504" marT="29253" marB="292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¥38,143,000</a:t>
                      </a:r>
                    </a:p>
                  </a:txBody>
                  <a:tcPr marL="9290" marR="9290" marT="9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4.55%</a:t>
                      </a:r>
                    </a:p>
                  </a:txBody>
                  <a:tcPr marL="9290" marR="9290" marT="9290" marB="0" anchor="ctr">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8947470"/>
                  </a:ext>
                </a:extLst>
              </a:tr>
              <a:tr h="372177">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操作マニュアル作成・職員研修費</a:t>
                      </a:r>
                    </a:p>
                  </a:txBody>
                  <a:tcPr marL="58504" marR="58504" marT="29253" marB="29253"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マニュアル等のドキュメントの作成、職員向け操作研修に要する経費</a:t>
                      </a: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¥5,612,500</a:t>
                      </a:r>
                    </a:p>
                  </a:txBody>
                  <a:tcPr marL="9290" marR="9290" marT="9290" marB="0"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0.67%</a:t>
                      </a:r>
                    </a:p>
                  </a:txBody>
                  <a:tcPr marL="9290" marR="9290" marT="929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2945477"/>
                  </a:ext>
                </a:extLst>
              </a:tr>
              <a:tr h="222098">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プロジェクト管理費</a:t>
                      </a:r>
                    </a:p>
                  </a:txBody>
                  <a:tcPr marL="58504" marR="58504" marT="29253" marB="29253"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プロジェクト管理に関する経費</a:t>
                      </a: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¥201,096,220</a:t>
                      </a:r>
                    </a:p>
                  </a:txBody>
                  <a:tcPr marL="9290" marR="9290" marT="9290" marB="0"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23.98%</a:t>
                      </a:r>
                    </a:p>
                  </a:txBody>
                  <a:tcPr marL="9290" marR="9290" marT="929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65449213"/>
                  </a:ext>
                </a:extLst>
              </a:tr>
              <a:tr h="238716">
                <a:tc v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94087" marR="94087" marT="47043" marB="47043" vert="eaVert"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ysClr val="window" lastClr="FFFFFF"/>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イニシャル小計</a:t>
                      </a:r>
                    </a:p>
                  </a:txBody>
                  <a:tcPr marL="72005" marR="72005" marT="36003" marB="360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イニシャル小計</a:t>
                      </a:r>
                    </a:p>
                  </a:txBody>
                  <a:tcPr marL="59987" marR="59987" marT="29994" marB="2999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chemeClr val="accent4">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59987" marR="59987" marT="29994" marB="2999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chemeClr val="accent4">
                        <a:lumMod val="20000"/>
                        <a:lumOff val="80000"/>
                      </a:schemeClr>
                    </a:solid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¥838,498,850</a:t>
                      </a:r>
                    </a:p>
                  </a:txBody>
                  <a:tcPr marL="9290" marR="9290" marT="9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100.00%</a:t>
                      </a:r>
                    </a:p>
                  </a:txBody>
                  <a:tcPr marL="9290" marR="9290" marT="9290" marB="0" anchor="ctr">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564118812"/>
                  </a:ext>
                </a:extLst>
              </a:tr>
              <a:tr h="222098">
                <a:tc rowSpan="11">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a:r>
                        <a:rPr kumimoji="1" lang="ja-JP" altLang="en-US" sz="800" dirty="0">
                          <a:solidFill>
                            <a:schemeClr val="tx1"/>
                          </a:solidFill>
                          <a:latin typeface="Meiryo UI" panose="020B0604030504040204" pitchFamily="50" charset="-128"/>
                          <a:ea typeface="Meiryo UI" panose="020B0604030504040204" pitchFamily="50" charset="-128"/>
                        </a:rPr>
                        <a:t>ランニングコスト</a:t>
                      </a:r>
                      <a:r>
                        <a:rPr kumimoji="1" lang="en-US" altLang="ja-JP" sz="800" dirty="0">
                          <a:solidFill>
                            <a:schemeClr val="tx1"/>
                          </a:solidFill>
                          <a:latin typeface="Meiryo UI" panose="020B0604030504040204" pitchFamily="50" charset="-128"/>
                          <a:ea typeface="Meiryo UI" panose="020B0604030504040204" pitchFamily="50" charset="-128"/>
                        </a:rPr>
                        <a:t>5</a:t>
                      </a:r>
                      <a:r>
                        <a:rPr kumimoji="1" lang="ja-JP" altLang="en-US" sz="800" dirty="0">
                          <a:solidFill>
                            <a:schemeClr val="tx1"/>
                          </a:solidFill>
                          <a:latin typeface="Meiryo UI" panose="020B0604030504040204" pitchFamily="50" charset="-128"/>
                          <a:ea typeface="Meiryo UI" panose="020B0604030504040204" pitchFamily="50" charset="-128"/>
                        </a:rPr>
                        <a:t>年分</a:t>
                      </a:r>
                    </a:p>
                  </a:txBody>
                  <a:tcPr marL="112937" marR="112937" marT="56468" marB="56468" vert="eaVert"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tc row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a:solidFill>
                            <a:schemeClr val="tx1"/>
                          </a:solidFill>
                          <a:latin typeface="Meiryo UI" panose="020B0604030504040204" pitchFamily="50" charset="-128"/>
                          <a:ea typeface="Meiryo UI" panose="020B0604030504040204" pitchFamily="50" charset="-128"/>
                        </a:rPr>
                        <a:t>作業費</a:t>
                      </a:r>
                    </a:p>
                  </a:txBody>
                  <a:tcPr marL="109760" marR="109760" marT="54880" marB="54880">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dirty="0">
                          <a:solidFill>
                            <a:srgbClr val="FF0000"/>
                          </a:solidFill>
                          <a:latin typeface="Meiryo UI" panose="020B0604030504040204" pitchFamily="50" charset="-128"/>
                          <a:ea typeface="Meiryo UI" panose="020B0604030504040204" pitchFamily="50" charset="-128"/>
                        </a:rPr>
                        <a:t>システム運用作業</a:t>
                      </a:r>
                    </a:p>
                  </a:txBody>
                  <a:tcPr marL="58504" marR="58504" marT="29253" marB="29253"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i="0" u="none" strike="noStrike" dirty="0">
                          <a:solidFill>
                            <a:srgbClr val="FF0000"/>
                          </a:solidFill>
                          <a:effectLst/>
                          <a:latin typeface="Meiryo UI" panose="020B0604030504040204" pitchFamily="50" charset="-128"/>
                          <a:ea typeface="Meiryo UI" panose="020B0604030504040204" pitchFamily="50" charset="-128"/>
                        </a:rPr>
                        <a:t>システム稼働監視、ジョブ管理、ヘルプデスク、障害対応、バックアップ等</a:t>
                      </a: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r" fontAlgn="ctr"/>
                      <a:r>
                        <a:rPr lang="en-US" altLang="ja-JP" sz="800" b="1" i="0" u="none" strike="noStrike" dirty="0">
                          <a:solidFill>
                            <a:srgbClr val="FF0000"/>
                          </a:solidFill>
                          <a:effectLst/>
                          <a:latin typeface="Meiryo UI" panose="020B0604030504040204" pitchFamily="50" charset="-128"/>
                          <a:ea typeface="Meiryo UI" panose="020B0604030504040204" pitchFamily="50" charset="-128"/>
                        </a:rPr>
                        <a:t>¥1,260,735,600</a:t>
                      </a:r>
                    </a:p>
                  </a:txBody>
                  <a:tcPr marL="9290" marR="9290" marT="9290" marB="0"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1" i="0" u="none" strike="noStrike" dirty="0">
                          <a:solidFill>
                            <a:srgbClr val="FF0000"/>
                          </a:solidFill>
                          <a:effectLst/>
                          <a:latin typeface="Meiryo UI" panose="020B0604030504040204" pitchFamily="50" charset="-128"/>
                          <a:ea typeface="Meiryo UI" panose="020B0604030504040204" pitchFamily="50" charset="-128"/>
                        </a:rPr>
                        <a:t>25.06%</a:t>
                      </a:r>
                    </a:p>
                  </a:txBody>
                  <a:tcPr marL="9290" marR="9290" marT="929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83391266"/>
                  </a:ext>
                </a:extLst>
              </a:tr>
              <a:tr h="222098">
                <a:tc vMerge="1">
                  <a:txBody>
                    <a:bodyPr/>
                    <a:lstStyle/>
                    <a:p>
                      <a:endParaRPr kumimoji="1" lang="ja-JP" altLang="en-US" sz="120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ハードウェア保守作業</a:t>
                      </a:r>
                    </a:p>
                  </a:txBody>
                  <a:tcPr marL="58504" marR="58504" marT="29253" marB="29253"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ハードウェアに関する保守作業費</a:t>
                      </a: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¥22,948,400</a:t>
                      </a:r>
                    </a:p>
                  </a:txBody>
                  <a:tcPr marL="9290" marR="9290" marT="9290" marB="0"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0.46%</a:t>
                      </a:r>
                    </a:p>
                  </a:txBody>
                  <a:tcPr marL="9290" marR="9290" marT="929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0683397"/>
                  </a:ext>
                </a:extLst>
              </a:tr>
              <a:tr h="222098">
                <a:tc vMerge="1">
                  <a:txBody>
                    <a:bodyPr/>
                    <a:lstStyle/>
                    <a:p>
                      <a:endParaRPr kumimoji="1" lang="ja-JP" altLang="en-US" sz="120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その他外部委託費</a:t>
                      </a:r>
                    </a:p>
                  </a:txBody>
                  <a:tcPr marL="58504" marR="58504" marT="29253" marB="29253"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800" b="0" i="0" u="none" strike="noStrike">
                          <a:solidFill>
                            <a:schemeClr val="tx1"/>
                          </a:solidFill>
                          <a:effectLst/>
                          <a:latin typeface="Meiryo UI" panose="020B0604030504040204" pitchFamily="50" charset="-128"/>
                          <a:ea typeface="Meiryo UI" panose="020B0604030504040204" pitchFamily="50" charset="-128"/>
                        </a:rPr>
                        <a:t>大量帳票出力</a:t>
                      </a:r>
                      <a:r>
                        <a:rPr lang="ja-JP" altLang="en-US" sz="800" b="0" i="0" u="none" strike="noStrike">
                          <a:solidFill>
                            <a:schemeClr val="tx1"/>
                          </a:solidFill>
                          <a:effectLst/>
                          <a:latin typeface="Meiryo UI" panose="020B0604030504040204" pitchFamily="50" charset="-128"/>
                          <a:ea typeface="Meiryo UI" panose="020B0604030504040204" pitchFamily="50" charset="-128"/>
                        </a:rPr>
                        <a:t>等、定常運用以外で定期的に外部事業者に委託する業務に関する作業費</a:t>
                      </a: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¥154,487,000</a:t>
                      </a:r>
                    </a:p>
                  </a:txBody>
                  <a:tcPr marL="9290" marR="9290" marT="9290" marB="0"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3.07%</a:t>
                      </a:r>
                    </a:p>
                  </a:txBody>
                  <a:tcPr marL="9290" marR="9290" marT="929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8052503"/>
                  </a:ext>
                </a:extLst>
              </a:tr>
              <a:tr h="222098">
                <a:tc vMerge="1">
                  <a:txBody>
                    <a:bodyPr/>
                    <a:lstStyle/>
                    <a:p>
                      <a:endParaRPr kumimoji="1" lang="ja-JP" altLang="en-US" sz="1200"/>
                    </a:p>
                  </a:txBody>
                  <a:tcPr/>
                </a:tc>
                <a:tc rowSpan="7">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物品費</a:t>
                      </a:r>
                    </a:p>
                  </a:txBody>
                  <a:tcPr marL="109760" marR="109760" marT="54880" marB="54880">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ハードウェア借料</a:t>
                      </a:r>
                    </a:p>
                  </a:txBody>
                  <a:tcPr marL="58504" marR="58504" marT="29253" marB="29253"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ハードウェア等の使用に関する借料</a:t>
                      </a: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¥146,633,560</a:t>
                      </a:r>
                    </a:p>
                  </a:txBody>
                  <a:tcPr marL="9290" marR="9290" marT="9290" marB="0"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2.91%</a:t>
                      </a:r>
                    </a:p>
                  </a:txBody>
                  <a:tcPr marL="9290" marR="9290" marT="929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66807948"/>
                  </a:ext>
                </a:extLst>
              </a:tr>
              <a:tr h="222098">
                <a:tc vMerge="1">
                  <a:txBody>
                    <a:bodyPr/>
                    <a:lstStyle/>
                    <a:p>
                      <a:endParaRPr kumimoji="1" lang="ja-JP" altLang="en-US"/>
                    </a:p>
                  </a:txBody>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a:solidFill>
                            <a:schemeClr val="tx1"/>
                          </a:solidFill>
                          <a:latin typeface="Meiryo UI" panose="020B0604030504040204" pitchFamily="50" charset="-128"/>
                          <a:ea typeface="Meiryo UI" panose="020B0604030504040204" pitchFamily="50" charset="-128"/>
                        </a:rPr>
                        <a:t>ハードウェア保守費</a:t>
                      </a:r>
                    </a:p>
                  </a:txBody>
                  <a:tcPr marL="58504" marR="58504" marT="29253" marB="29253"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ハードウェア保守費</a:t>
                      </a: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¥17,076,000</a:t>
                      </a:r>
                    </a:p>
                  </a:txBody>
                  <a:tcPr marL="9290" marR="9290" marT="9290" marB="0"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0.34%</a:t>
                      </a:r>
                    </a:p>
                  </a:txBody>
                  <a:tcPr marL="9290" marR="9290" marT="929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0900864"/>
                  </a:ext>
                </a:extLst>
              </a:tr>
              <a:tr h="222098">
                <a:tc vMerge="1">
                  <a:txBody>
                    <a:bodyPr/>
                    <a:lstStyle/>
                    <a:p>
                      <a:endParaRPr kumimoji="1" lang="ja-JP" altLang="en-US" sz="120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ソフトウェア借料</a:t>
                      </a:r>
                    </a:p>
                  </a:txBody>
                  <a:tcPr marL="58504" marR="58504" marT="29253" marB="29253"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業務パッケージソフトウェア、ミドルウェアの借料</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¥1,244,895,672</a:t>
                      </a:r>
                    </a:p>
                  </a:txBody>
                  <a:tcPr marL="9290" marR="9290" marT="9290" marB="0"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24.75%</a:t>
                      </a:r>
                    </a:p>
                  </a:txBody>
                  <a:tcPr marL="9290" marR="9290" marT="929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8798934"/>
                  </a:ext>
                </a:extLst>
              </a:tr>
              <a:tr h="222098">
                <a:tc vMerge="1">
                  <a:txBody>
                    <a:bodyPr/>
                    <a:lstStyle/>
                    <a:p>
                      <a:endParaRPr kumimoji="1" lang="ja-JP" altLang="en-US"/>
                    </a:p>
                  </a:txBody>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a:solidFill>
                            <a:schemeClr val="tx1"/>
                          </a:solidFill>
                          <a:latin typeface="Meiryo UI" panose="020B0604030504040204" pitchFamily="50" charset="-128"/>
                          <a:ea typeface="Meiryo UI" panose="020B0604030504040204" pitchFamily="50" charset="-128"/>
                        </a:rPr>
                        <a:t>ソフトウェア保守費</a:t>
                      </a:r>
                    </a:p>
                  </a:txBody>
                  <a:tcPr marL="58504" marR="58504" marT="29253" marB="29253" anchor="ctr">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業務パッケージソフトウェア、ミドルウェアの保守費</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¥560,416,765</a:t>
                      </a:r>
                    </a:p>
                  </a:txBody>
                  <a:tcPr marL="9290" marR="9290" marT="9290" marB="0"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11.14%</a:t>
                      </a:r>
                    </a:p>
                  </a:txBody>
                  <a:tcPr marL="9290" marR="9290" marT="929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72016693"/>
                  </a:ext>
                </a:extLst>
              </a:tr>
              <a:tr h="222098">
                <a:tc vMerge="1">
                  <a:txBody>
                    <a:bodyPr/>
                    <a:lstStyle/>
                    <a:p>
                      <a:endParaRPr kumimoji="1" lang="ja-JP" altLang="en-US" sz="1200"/>
                    </a:p>
                  </a:txBody>
                  <a:tcPr>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lnT w="12700" cap="flat" cmpd="sng" algn="ctr">
                      <a:solidFill>
                        <a:srgbClr val="000000"/>
                      </a:solidFill>
                      <a:prstDash val="solid"/>
                      <a:round/>
                      <a:headEnd type="none" w="med" len="med"/>
                      <a:tailEnd type="none" w="med" len="med"/>
                    </a:lnT>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a:solidFill>
                            <a:schemeClr val="tx1"/>
                          </a:solidFill>
                          <a:latin typeface="Meiryo UI" panose="020B0604030504040204" pitchFamily="50" charset="-128"/>
                          <a:ea typeface="Meiryo UI" panose="020B0604030504040204" pitchFamily="50" charset="-128"/>
                        </a:rPr>
                        <a:t>データセンター利用費</a:t>
                      </a:r>
                    </a:p>
                  </a:txBody>
                  <a:tcPr marL="58504" marR="58504" marT="29253" marB="2925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データセンター経費</a:t>
                      </a:r>
                    </a:p>
                  </a:txBody>
                  <a:tcPr marL="58504" marR="58504" marT="29253" marB="292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¥6,306,850</a:t>
                      </a:r>
                    </a:p>
                  </a:txBody>
                  <a:tcPr marL="9290" marR="9290" marT="9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0.12%</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9290" marR="9290" marT="9290" marB="0" anchor="ctr">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8814641"/>
                  </a:ext>
                </a:extLst>
              </a:tr>
              <a:tr h="222098">
                <a:tc vMerge="1">
                  <a:txBody>
                    <a:bodyPr/>
                    <a:lstStyle/>
                    <a:p>
                      <a:endParaRPr kumimoji="1" lang="ja-JP" altLang="en-US" sz="120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通信回線費</a:t>
                      </a:r>
                    </a:p>
                  </a:txBody>
                  <a:tcPr marL="58504" marR="58504" marT="29253" marB="29253"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回線、コロケーション経費</a:t>
                      </a: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¥430,428,790</a:t>
                      </a:r>
                    </a:p>
                  </a:txBody>
                  <a:tcPr marL="9290" marR="9290" marT="9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8.56%</a:t>
                      </a:r>
                    </a:p>
                  </a:txBody>
                  <a:tcPr marL="9290" marR="9290" marT="929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61989364"/>
                  </a:ext>
                </a:extLst>
              </a:tr>
              <a:tr h="222098">
                <a:tc vMerge="1">
                  <a:txBody>
                    <a:bodyPr/>
                    <a:lstStyle/>
                    <a:p>
                      <a:endParaRPr kumimoji="1" lang="ja-JP" altLang="en-US" sz="1050">
                        <a:solidFill>
                          <a:schemeClr val="tx1"/>
                        </a:solidFill>
                      </a:endParaRPr>
                    </a:p>
                  </a:txBody>
                  <a:tcPr>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tx1"/>
                        </a:solidFill>
                      </a:endParaRPr>
                    </a:p>
                  </a:txBody>
                  <a:tcPr>
                    <a:solidFill>
                      <a:schemeClr val="bg1"/>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dirty="0">
                          <a:solidFill>
                            <a:srgbClr val="FF0000"/>
                          </a:solidFill>
                          <a:latin typeface="Meiryo UI" panose="020B0604030504040204" pitchFamily="50" charset="-128"/>
                          <a:ea typeface="Meiryo UI" panose="020B0604030504040204" pitchFamily="50" charset="-128"/>
                        </a:rPr>
                        <a:t>クラウド利用経費</a:t>
                      </a:r>
                    </a:p>
                  </a:txBody>
                  <a:tcPr marL="58504" marR="58504" marT="29253" marB="29253"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dirty="0">
                          <a:solidFill>
                            <a:srgbClr val="FF0000"/>
                          </a:solidFill>
                          <a:latin typeface="Meiryo UI" panose="020B0604030504040204" pitchFamily="50" charset="-128"/>
                          <a:ea typeface="Meiryo UI" panose="020B0604030504040204" pitchFamily="50" charset="-128"/>
                        </a:rPr>
                        <a:t>CSP</a:t>
                      </a:r>
                      <a:r>
                        <a:rPr kumimoji="1" lang="ja-JP" altLang="en-US" sz="800" b="1" dirty="0">
                          <a:solidFill>
                            <a:srgbClr val="FF0000"/>
                          </a:solidFill>
                          <a:latin typeface="Meiryo UI" panose="020B0604030504040204" pitchFamily="50" charset="-128"/>
                          <a:ea typeface="Meiryo UI" panose="020B0604030504040204" pitchFamily="50" charset="-128"/>
                        </a:rPr>
                        <a:t>（クラウドサービスプロバイダー）の利用料</a:t>
                      </a: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1" i="0" u="none" strike="noStrike" dirty="0">
                          <a:solidFill>
                            <a:srgbClr val="FF0000"/>
                          </a:solidFill>
                          <a:effectLst/>
                          <a:latin typeface="Meiryo UI" panose="020B0604030504040204" pitchFamily="50" charset="-128"/>
                          <a:ea typeface="Meiryo UI" panose="020B0604030504040204" pitchFamily="50" charset="-128"/>
                        </a:rPr>
                        <a:t>¥1,186,833,715</a:t>
                      </a:r>
                    </a:p>
                  </a:txBody>
                  <a:tcPr marL="9290" marR="9290" marT="9290" marB="0"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1" i="0" u="none" strike="noStrike" dirty="0">
                          <a:solidFill>
                            <a:srgbClr val="FF0000"/>
                          </a:solidFill>
                          <a:effectLst/>
                          <a:latin typeface="Meiryo UI" panose="020B0604030504040204" pitchFamily="50" charset="-128"/>
                          <a:ea typeface="Meiryo UI" panose="020B0604030504040204" pitchFamily="50" charset="-128"/>
                        </a:rPr>
                        <a:t>23.59%</a:t>
                      </a:r>
                    </a:p>
                  </a:txBody>
                  <a:tcPr marL="9290" marR="9290" marT="929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83259005"/>
                  </a:ext>
                </a:extLst>
              </a:tr>
              <a:tr h="238716">
                <a:tc v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94087" marR="94087" marT="47043" marB="47043" vert="eaVert"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ランニング小計</a:t>
                      </a:r>
                    </a:p>
                  </a:txBody>
                  <a:tcPr marL="72005" marR="72005" marT="36003" marB="360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ランニング小計</a:t>
                      </a:r>
                    </a:p>
                  </a:txBody>
                  <a:tcPr marL="59987" marR="59987" marT="29994" marB="2999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accent2">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59987" marR="59987" marT="29994" marB="2999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accent2">
                        <a:lumMod val="60000"/>
                        <a:lumOff val="40000"/>
                      </a:schemeClr>
                    </a:solid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¥5,030,762,352</a:t>
                      </a:r>
                    </a:p>
                  </a:txBody>
                  <a:tcPr marL="9290" marR="9290" marT="9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chemeClr val="accent1">
                        <a:lumMod val="20000"/>
                        <a:lumOff val="80000"/>
                      </a:schemeClr>
                    </a:solid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100.00%</a:t>
                      </a:r>
                    </a:p>
                  </a:txBody>
                  <a:tcPr marL="9290" marR="9290" marT="9290" marB="0" anchor="ctr">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474994194"/>
                  </a:ext>
                </a:extLst>
              </a:tr>
            </a:tbl>
          </a:graphicData>
        </a:graphic>
      </p:graphicFrame>
      <p:sp>
        <p:nvSpPr>
          <p:cNvPr id="22" name="テキスト ボックス 21">
            <a:extLst>
              <a:ext uri="{FF2B5EF4-FFF2-40B4-BE49-F238E27FC236}">
                <a16:creationId xmlns:a16="http://schemas.microsoft.com/office/drawing/2014/main" id="{1D61BACA-3BA9-8CB1-39F6-1BE8B698F3E1}"/>
              </a:ext>
            </a:extLst>
          </p:cNvPr>
          <p:cNvSpPr txBox="1"/>
          <p:nvPr/>
        </p:nvSpPr>
        <p:spPr>
          <a:xfrm>
            <a:off x="902027" y="6347215"/>
            <a:ext cx="6277517" cy="284005"/>
          </a:xfrm>
          <a:prstGeom prst="rect">
            <a:avLst/>
          </a:prstGeom>
          <a:noFill/>
        </p:spPr>
        <p:txBody>
          <a:bodyPr wrap="square" lIns="29250" tIns="29250" rIns="29250" bIns="29250" rtlCol="0">
            <a:spAutoFit/>
          </a:bodyPr>
          <a:lstStyle/>
          <a:p>
            <a:pPr defTabSz="371475"/>
            <a:r>
              <a:rPr lang="en-US" altLang="ja-JP" sz="731" dirty="0">
                <a:solidFill>
                  <a:prstClr val="black"/>
                </a:solidFill>
                <a:latin typeface="Meiryo UI" panose="020B0604030504040204" pitchFamily="50" charset="-128"/>
                <a:ea typeface="Meiryo UI" panose="020B0604030504040204" pitchFamily="50" charset="-128"/>
              </a:rPr>
              <a:t>※</a:t>
            </a:r>
            <a:r>
              <a:rPr lang="ja-JP" altLang="en-US" sz="731" dirty="0">
                <a:solidFill>
                  <a:prstClr val="black"/>
                </a:solidFill>
                <a:latin typeface="Meiryo UI" panose="020B0604030504040204" pitchFamily="50" charset="-128"/>
                <a:ea typeface="Meiryo UI" panose="020B0604030504040204" pitchFamily="50" charset="-128"/>
              </a:rPr>
              <a:t>ガバメントクラウド利用費は「クラウド利用費」のカテゴリに該当</a:t>
            </a:r>
            <a:endParaRPr lang="en-US" altLang="ja-JP" sz="731" dirty="0">
              <a:solidFill>
                <a:prstClr val="black"/>
              </a:solidFill>
              <a:latin typeface="Meiryo UI" panose="020B0604030504040204" pitchFamily="50" charset="-128"/>
              <a:ea typeface="Meiryo UI" panose="020B0604030504040204" pitchFamily="50" charset="-128"/>
            </a:endParaRPr>
          </a:p>
          <a:p>
            <a:pPr defTabSz="371475"/>
            <a:r>
              <a:rPr lang="en-US" altLang="ja-JP" sz="731" dirty="0">
                <a:solidFill>
                  <a:prstClr val="black"/>
                </a:solidFill>
                <a:latin typeface="Meiryo UI" panose="020B0604030504040204" pitchFamily="50" charset="-128"/>
                <a:ea typeface="Meiryo UI" panose="020B0604030504040204" pitchFamily="50" charset="-128"/>
              </a:rPr>
              <a:t>※</a:t>
            </a:r>
            <a:r>
              <a:rPr lang="ja-JP" altLang="en-US" sz="731" dirty="0">
                <a:solidFill>
                  <a:prstClr val="black"/>
                </a:solidFill>
                <a:latin typeface="Meiryo UI" panose="020B0604030504040204" pitchFamily="50" charset="-128"/>
                <a:ea typeface="Meiryo UI" panose="020B0604030504040204" pitchFamily="50" charset="-128"/>
              </a:rPr>
              <a:t>上記</a:t>
            </a:r>
            <a:r>
              <a:rPr lang="ja-JP" altLang="en-US" sz="731" kern="0" dirty="0">
                <a:solidFill>
                  <a:prstClr val="black"/>
                </a:solidFill>
                <a:latin typeface="Meiryo UI"/>
                <a:ea typeface="Meiryo UI"/>
              </a:rPr>
              <a:t>はすべての採択団体を対象としたイニシャルコストとランニングコストの合計と構成割合を示す。</a:t>
            </a:r>
            <a:endParaRPr lang="ja-JP" altLang="en-US" sz="731" dirty="0">
              <a:solidFill>
                <a:prstClr val="black"/>
              </a:solidFill>
              <a:latin typeface="Meiryo UI" panose="020B0604030504040204" pitchFamily="50" charset="-128"/>
              <a:ea typeface="Meiryo UI" panose="020B0604030504040204" pitchFamily="50" charset="-128"/>
            </a:endParaRPr>
          </a:p>
        </p:txBody>
      </p:sp>
      <p:sp>
        <p:nvSpPr>
          <p:cNvPr id="23" name="矢印: 右 22">
            <a:extLst>
              <a:ext uri="{FF2B5EF4-FFF2-40B4-BE49-F238E27FC236}">
                <a16:creationId xmlns:a16="http://schemas.microsoft.com/office/drawing/2014/main" id="{3A2F8E0C-3540-56C9-9863-292322F43941}"/>
              </a:ext>
            </a:extLst>
          </p:cNvPr>
          <p:cNvSpPr/>
          <p:nvPr/>
        </p:nvSpPr>
        <p:spPr>
          <a:xfrm flipH="1">
            <a:off x="9291107" y="3884241"/>
            <a:ext cx="321945" cy="235974"/>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71475"/>
            <a:endParaRPr lang="ja-JP" altLang="en-US" sz="1463" dirty="0">
              <a:solidFill>
                <a:prstClr val="white"/>
              </a:solidFill>
              <a:latin typeface="Calibri" panose="020F0502020204030204"/>
              <a:ea typeface="游ゴシック" panose="020B0400000000000000" pitchFamily="50" charset="-128"/>
            </a:endParaRPr>
          </a:p>
        </p:txBody>
      </p:sp>
      <p:sp>
        <p:nvSpPr>
          <p:cNvPr id="25" name="矢印: 右 24">
            <a:extLst>
              <a:ext uri="{FF2B5EF4-FFF2-40B4-BE49-F238E27FC236}">
                <a16:creationId xmlns:a16="http://schemas.microsoft.com/office/drawing/2014/main" id="{8AA52A25-305F-1912-0A68-31AE9446D1B6}"/>
              </a:ext>
            </a:extLst>
          </p:cNvPr>
          <p:cNvSpPr/>
          <p:nvPr/>
        </p:nvSpPr>
        <p:spPr>
          <a:xfrm flipH="1">
            <a:off x="9291107" y="5864057"/>
            <a:ext cx="321945" cy="235974"/>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71475"/>
            <a:endParaRPr lang="ja-JP" altLang="en-US" sz="1463" dirty="0">
              <a:solidFill>
                <a:prstClr val="white"/>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3576447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kumimoji="1" lang="ja-JP" altLang="en-US" sz="2400" b="1" dirty="0">
                <a:latin typeface="Meiryo UI" panose="020B0604030504040204" pitchFamily="50" charset="-128"/>
                <a:ea typeface="Meiryo UI" panose="020B0604030504040204" pitchFamily="50" charset="-128"/>
              </a:rPr>
              <a:t>自治体システムの効率化に向けたステップ</a:t>
            </a:r>
            <a:endParaRPr kumimoji="1" lang="ja-JP" altLang="en-US" sz="2400" b="1" dirty="0">
              <a:highlight>
                <a:srgbClr val="FFFF00"/>
              </a:highlight>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72000" y="576000"/>
            <a:ext cx="9720000" cy="1077186"/>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32172" indent="-232172">
              <a:buFont typeface="Meiryo UI" panose="020B0604030504040204" pitchFamily="50" charset="-128"/>
              <a:buChar char="○"/>
              <a:defRPr/>
            </a:pPr>
            <a:r>
              <a:rPr lang="ja-JP" altLang="en-US" sz="1600" kern="0" dirty="0">
                <a:solidFill>
                  <a:prstClr val="black"/>
                </a:solidFill>
                <a:latin typeface="Meiryo UI"/>
                <a:ea typeface="Meiryo UI"/>
              </a:rPr>
              <a:t>令和３年度及び令和４年度の検証では、①現行環境から②ガバメントクラウドへの単純移行を前提とした机上検証を実施。</a:t>
            </a:r>
            <a:endParaRPr lang="en-US" altLang="ja-JP" sz="1600" kern="0" dirty="0">
              <a:solidFill>
                <a:prstClr val="black"/>
              </a:solidFill>
              <a:latin typeface="Meiryo UI"/>
              <a:ea typeface="Meiryo UI"/>
            </a:endParaRPr>
          </a:p>
          <a:p>
            <a:pPr marL="232172" indent="-232172">
              <a:buFont typeface="Meiryo UI" panose="020B0604030504040204" pitchFamily="50" charset="-128"/>
              <a:buChar char="○"/>
              <a:defRPr/>
            </a:pPr>
            <a:r>
              <a:rPr lang="ja-JP" altLang="en-US" sz="1600" kern="0" dirty="0">
                <a:solidFill>
                  <a:prstClr val="black"/>
                </a:solidFill>
                <a:latin typeface="Meiryo UI"/>
                <a:ea typeface="Meiryo UI"/>
              </a:rPr>
              <a:t>令和５年度においては、</a:t>
            </a:r>
            <a:r>
              <a:rPr lang="ja-JP" altLang="en-US" sz="1600" b="1" u="sng" kern="0" dirty="0">
                <a:solidFill>
                  <a:prstClr val="black"/>
                </a:solidFill>
                <a:latin typeface="Meiryo UI"/>
                <a:ea typeface="Meiryo UI"/>
              </a:rPr>
              <a:t>クラウド最適化による費用削減効果に焦点を当てた机上検証をする</a:t>
            </a:r>
            <a:r>
              <a:rPr lang="ja-JP" altLang="en-US" sz="1600" kern="0" dirty="0">
                <a:solidFill>
                  <a:prstClr val="black"/>
                </a:solidFill>
                <a:latin typeface="Meiryo UI"/>
                <a:ea typeface="Meiryo UI"/>
              </a:rPr>
              <a:t>とともに、各種検証を実施中。</a:t>
            </a:r>
          </a:p>
        </p:txBody>
      </p:sp>
      <p:sp>
        <p:nvSpPr>
          <p:cNvPr id="6" name="スライド番号プレースホルダー 5">
            <a:extLst>
              <a:ext uri="{FF2B5EF4-FFF2-40B4-BE49-F238E27FC236}">
                <a16:creationId xmlns:a16="http://schemas.microsoft.com/office/drawing/2014/main" id="{98C7D34A-979A-0032-7D5C-0E8BBA4ED536}"/>
              </a:ext>
            </a:extLst>
          </p:cNvPr>
          <p:cNvSpPr>
            <a:spLocks noGrp="1"/>
          </p:cNvSpPr>
          <p:nvPr>
            <p:ph type="sldNum" sz="quarter" idx="12"/>
          </p:nvPr>
        </p:nvSpPr>
        <p:spPr>
          <a:xfrm>
            <a:off x="7650552" y="6432293"/>
            <a:ext cx="2228850" cy="365125"/>
          </a:xfrm>
        </p:spPr>
        <p:txBody>
          <a:bodyPr/>
          <a:lstStyle/>
          <a:p>
            <a:fld id="{330EA680-D336-4FF7-8B7A-9848BB0A1C32}" type="slidenum">
              <a:rPr lang="en-US" smtClean="0"/>
              <a:t>19</a:t>
            </a:fld>
            <a:endParaRPr lang="en-US" dirty="0"/>
          </a:p>
        </p:txBody>
      </p:sp>
      <p:sp>
        <p:nvSpPr>
          <p:cNvPr id="48" name="正方形/長方形 47">
            <a:extLst>
              <a:ext uri="{FF2B5EF4-FFF2-40B4-BE49-F238E27FC236}">
                <a16:creationId xmlns:a16="http://schemas.microsoft.com/office/drawing/2014/main" id="{6D3D00E2-F7B5-4B06-EBB1-477E97DF3B8F}"/>
              </a:ext>
            </a:extLst>
          </p:cNvPr>
          <p:cNvSpPr/>
          <p:nvPr/>
        </p:nvSpPr>
        <p:spPr>
          <a:xfrm>
            <a:off x="559351" y="5942198"/>
            <a:ext cx="840724" cy="267648"/>
          </a:xfrm>
          <a:prstGeom prst="rect">
            <a:avLst/>
          </a:prstGeom>
          <a:ln w="9525">
            <a:noFill/>
          </a:ln>
          <a:effectLst/>
        </p:spPr>
        <p:style>
          <a:lnRef idx="2">
            <a:schemeClr val="accent3"/>
          </a:lnRef>
          <a:fillRef idx="1">
            <a:schemeClr val="lt1"/>
          </a:fillRef>
          <a:effectRef idx="0">
            <a:schemeClr val="accent3"/>
          </a:effectRef>
          <a:fontRef idx="minor">
            <a:schemeClr val="dk1"/>
          </a:fontRef>
        </p:style>
        <p:txBody>
          <a:bodyPr lIns="54000" tIns="54000" rIns="54000" bIns="54000" rtlCol="0" anchor="t"/>
          <a:lstStyle/>
          <a:p>
            <a:pPr algn="ctr"/>
            <a:r>
              <a:rPr lang="ja-JP" altLang="en-US" sz="1100" b="1" dirty="0">
                <a:latin typeface="Meiryo UI" panose="020B0604030504040204" pitchFamily="50" charset="-128"/>
                <a:ea typeface="Meiryo UI" panose="020B0604030504040204" pitchFamily="50" charset="-128"/>
              </a:rPr>
              <a:t>①現行環境</a:t>
            </a:r>
            <a:endParaRPr lang="en-US" altLang="ja-JP" sz="1100" b="1" dirty="0">
              <a:latin typeface="Meiryo UI" panose="020B0604030504040204" pitchFamily="50" charset="-128"/>
              <a:ea typeface="Meiryo UI" panose="020B0604030504040204" pitchFamily="50" charset="-128"/>
            </a:endParaRPr>
          </a:p>
        </p:txBody>
      </p:sp>
      <p:sp>
        <p:nvSpPr>
          <p:cNvPr id="83" name="正方形/長方形 82">
            <a:extLst>
              <a:ext uri="{FF2B5EF4-FFF2-40B4-BE49-F238E27FC236}">
                <a16:creationId xmlns:a16="http://schemas.microsoft.com/office/drawing/2014/main" id="{34071DC3-D554-8197-A885-E278CCC434B6}"/>
              </a:ext>
            </a:extLst>
          </p:cNvPr>
          <p:cNvSpPr/>
          <p:nvPr/>
        </p:nvSpPr>
        <p:spPr>
          <a:xfrm>
            <a:off x="774000" y="2679868"/>
            <a:ext cx="553402" cy="3203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正方形/長方形 83">
            <a:extLst>
              <a:ext uri="{FF2B5EF4-FFF2-40B4-BE49-F238E27FC236}">
                <a16:creationId xmlns:a16="http://schemas.microsoft.com/office/drawing/2014/main" id="{23EF2AE0-BA21-E130-5F61-0751D954E350}"/>
              </a:ext>
            </a:extLst>
          </p:cNvPr>
          <p:cNvSpPr/>
          <p:nvPr/>
        </p:nvSpPr>
        <p:spPr>
          <a:xfrm>
            <a:off x="2674620" y="5942198"/>
            <a:ext cx="1569719" cy="267648"/>
          </a:xfrm>
          <a:prstGeom prst="rect">
            <a:avLst/>
          </a:prstGeom>
          <a:ln w="9525">
            <a:noFill/>
          </a:ln>
          <a:effectLst/>
        </p:spPr>
        <p:style>
          <a:lnRef idx="2">
            <a:schemeClr val="accent3"/>
          </a:lnRef>
          <a:fillRef idx="1">
            <a:schemeClr val="lt1"/>
          </a:fillRef>
          <a:effectRef idx="0">
            <a:schemeClr val="accent3"/>
          </a:effectRef>
          <a:fontRef idx="minor">
            <a:schemeClr val="dk1"/>
          </a:fontRef>
        </p:style>
        <p:txBody>
          <a:bodyPr lIns="54000" tIns="54000" rIns="54000" bIns="54000" rtlCol="0" anchor="t"/>
          <a:lstStyle/>
          <a:p>
            <a:pPr algn="ctr"/>
            <a:r>
              <a:rPr lang="ja-JP" altLang="en-US" sz="1100" b="1" dirty="0">
                <a:latin typeface="Meiryo UI" panose="020B0604030504040204" pitchFamily="50" charset="-128"/>
                <a:ea typeface="Meiryo UI" panose="020B0604030504040204" pitchFamily="50" charset="-128"/>
              </a:rPr>
              <a:t>②ガバメントクラウドへの単純移行</a:t>
            </a:r>
            <a:endParaRPr lang="en-US" altLang="ja-JP" sz="1100" b="1" dirty="0">
              <a:latin typeface="Meiryo UI" panose="020B0604030504040204" pitchFamily="50" charset="-128"/>
              <a:ea typeface="Meiryo UI" panose="020B0604030504040204" pitchFamily="50" charset="-128"/>
            </a:endParaRPr>
          </a:p>
        </p:txBody>
      </p:sp>
      <p:sp>
        <p:nvSpPr>
          <p:cNvPr id="85" name="正方形/長方形 84">
            <a:extLst>
              <a:ext uri="{FF2B5EF4-FFF2-40B4-BE49-F238E27FC236}">
                <a16:creationId xmlns:a16="http://schemas.microsoft.com/office/drawing/2014/main" id="{4C746A2B-6169-3C05-370C-183BBC971A3F}"/>
              </a:ext>
            </a:extLst>
          </p:cNvPr>
          <p:cNvSpPr/>
          <p:nvPr/>
        </p:nvSpPr>
        <p:spPr>
          <a:xfrm>
            <a:off x="5374709" y="5942198"/>
            <a:ext cx="1516380" cy="267648"/>
          </a:xfrm>
          <a:prstGeom prst="rect">
            <a:avLst/>
          </a:prstGeom>
          <a:ln w="9525">
            <a:noFill/>
          </a:ln>
          <a:effectLst/>
        </p:spPr>
        <p:style>
          <a:lnRef idx="2">
            <a:schemeClr val="accent3"/>
          </a:lnRef>
          <a:fillRef idx="1">
            <a:schemeClr val="lt1"/>
          </a:fillRef>
          <a:effectRef idx="0">
            <a:schemeClr val="accent3"/>
          </a:effectRef>
          <a:fontRef idx="minor">
            <a:schemeClr val="dk1"/>
          </a:fontRef>
        </p:style>
        <p:txBody>
          <a:bodyPr lIns="54000" tIns="54000" rIns="54000" bIns="54000" rtlCol="0" anchor="t"/>
          <a:lstStyle/>
          <a:p>
            <a:pPr algn="ctr"/>
            <a:r>
              <a:rPr lang="ja-JP" altLang="en-US" sz="1100" b="1" dirty="0">
                <a:latin typeface="Meiryo UI" panose="020B0604030504040204" pitchFamily="50" charset="-128"/>
                <a:ea typeface="Meiryo UI" panose="020B0604030504040204" pitchFamily="50" charset="-128"/>
              </a:rPr>
              <a:t>③ガバメントクラウドでの標準化システムの効率的な運用</a:t>
            </a:r>
            <a:endParaRPr lang="en-US" altLang="ja-JP" sz="1100" b="1" dirty="0">
              <a:latin typeface="Meiryo UI" panose="020B0604030504040204" pitchFamily="50" charset="-128"/>
              <a:ea typeface="Meiryo UI" panose="020B0604030504040204" pitchFamily="50" charset="-128"/>
            </a:endParaRPr>
          </a:p>
        </p:txBody>
      </p:sp>
      <p:sp>
        <p:nvSpPr>
          <p:cNvPr id="86" name="正方形/長方形 85">
            <a:extLst>
              <a:ext uri="{FF2B5EF4-FFF2-40B4-BE49-F238E27FC236}">
                <a16:creationId xmlns:a16="http://schemas.microsoft.com/office/drawing/2014/main" id="{E8A7D7C4-0A47-7196-9B68-324C10CAB78F}"/>
              </a:ext>
            </a:extLst>
          </p:cNvPr>
          <p:cNvSpPr/>
          <p:nvPr/>
        </p:nvSpPr>
        <p:spPr>
          <a:xfrm>
            <a:off x="1392652" y="3265465"/>
            <a:ext cx="1768817" cy="757504"/>
          </a:xfrm>
          <a:prstGeom prst="rect">
            <a:avLst/>
          </a:prstGeom>
          <a:noFill/>
          <a:ln w="9525">
            <a:noFill/>
          </a:ln>
          <a:effectLst/>
        </p:spPr>
        <p:style>
          <a:lnRef idx="2">
            <a:schemeClr val="accent3"/>
          </a:lnRef>
          <a:fillRef idx="1">
            <a:schemeClr val="lt1"/>
          </a:fillRef>
          <a:effectRef idx="0">
            <a:schemeClr val="accent3"/>
          </a:effectRef>
          <a:fontRef idx="minor">
            <a:schemeClr val="dk1"/>
          </a:fontRef>
        </p:style>
        <p:txBody>
          <a:bodyPr lIns="54000" tIns="54000" rIns="54000" bIns="54000" rtlCol="0" anchor="t"/>
          <a:lstStyle/>
          <a:p>
            <a:r>
              <a:rPr lang="ja-JP" altLang="en-US" sz="1200" b="1" dirty="0">
                <a:latin typeface="Meiryo UI" panose="020B0604030504040204" pitchFamily="50" charset="-128"/>
                <a:ea typeface="Meiryo UI" panose="020B0604030504040204" pitchFamily="50" charset="-128"/>
              </a:rPr>
              <a:t>オンプレミス等からガバメントクラウド利用による費用削減</a:t>
            </a:r>
            <a:endParaRPr lang="en-US" altLang="ja-JP" sz="1200" b="1" dirty="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（現行環境によって費用の増減結果は異なる）</a:t>
            </a:r>
            <a:endParaRPr lang="en-US" altLang="ja-JP" sz="1300" dirty="0">
              <a:latin typeface="Meiryo UI" panose="020B0604030504040204" pitchFamily="50" charset="-128"/>
              <a:ea typeface="Meiryo UI" panose="020B0604030504040204" pitchFamily="50" charset="-128"/>
            </a:endParaRPr>
          </a:p>
        </p:txBody>
      </p:sp>
      <p:sp>
        <p:nvSpPr>
          <p:cNvPr id="87" name="正方形/長方形 86">
            <a:extLst>
              <a:ext uri="{FF2B5EF4-FFF2-40B4-BE49-F238E27FC236}">
                <a16:creationId xmlns:a16="http://schemas.microsoft.com/office/drawing/2014/main" id="{D0983828-F54B-A158-2B58-CB4754E3DDC9}"/>
              </a:ext>
            </a:extLst>
          </p:cNvPr>
          <p:cNvSpPr/>
          <p:nvPr/>
        </p:nvSpPr>
        <p:spPr>
          <a:xfrm>
            <a:off x="3798185" y="3573236"/>
            <a:ext cx="2012999" cy="472220"/>
          </a:xfrm>
          <a:prstGeom prst="rect">
            <a:avLst/>
          </a:prstGeom>
          <a:noFill/>
          <a:ln w="9525">
            <a:noFill/>
          </a:ln>
          <a:effectLst/>
        </p:spPr>
        <p:style>
          <a:lnRef idx="2">
            <a:schemeClr val="accent3"/>
          </a:lnRef>
          <a:fillRef idx="1">
            <a:schemeClr val="lt1"/>
          </a:fillRef>
          <a:effectRef idx="0">
            <a:schemeClr val="accent3"/>
          </a:effectRef>
          <a:fontRef idx="minor">
            <a:schemeClr val="dk1"/>
          </a:fontRef>
        </p:style>
        <p:txBody>
          <a:bodyPr lIns="54000" tIns="54000" rIns="54000" bIns="54000" rtlCol="0" anchor="t"/>
          <a:lstStyle/>
          <a:p>
            <a:pPr>
              <a:spcAft>
                <a:spcPts val="600"/>
              </a:spcAft>
            </a:pPr>
            <a:r>
              <a:rPr lang="ja-JP" altLang="en-US" sz="1200" b="1" dirty="0">
                <a:latin typeface="Meiryo UI" panose="020B0604030504040204" pitchFamily="50" charset="-128"/>
                <a:ea typeface="Meiryo UI" panose="020B0604030504040204" pitchFamily="50" charset="-128"/>
              </a:rPr>
              <a:t>クラウド最適化による費用削減</a:t>
            </a:r>
            <a:endParaRPr lang="en-US" altLang="ja-JP" sz="1200" b="1" dirty="0">
              <a:latin typeface="Meiryo UI" panose="020B0604030504040204" pitchFamily="50" charset="-128"/>
              <a:ea typeface="Meiryo UI" panose="020B0604030504040204" pitchFamily="50" charset="-128"/>
            </a:endParaRPr>
          </a:p>
          <a:p>
            <a:pPr>
              <a:spcAft>
                <a:spcPts val="600"/>
              </a:spcAft>
            </a:pPr>
            <a:r>
              <a:rPr lang="ja-JP" altLang="en-US" sz="1100" dirty="0">
                <a:latin typeface="Meiryo UI" panose="020B0604030504040204" pitchFamily="50" charset="-128"/>
                <a:ea typeface="Meiryo UI" panose="020B0604030504040204" pitchFamily="50" charset="-128"/>
              </a:rPr>
              <a:t>・リファレンスアーキテクチャ（効果的なシステム構成の参照モデル）に基づくシステム構成の最適化</a:t>
            </a:r>
            <a:endParaRPr lang="en-US" altLang="ja-JP" sz="12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p:txBody>
      </p:sp>
      <p:sp>
        <p:nvSpPr>
          <p:cNvPr id="88" name="正方形/長方形 87">
            <a:extLst>
              <a:ext uri="{FF2B5EF4-FFF2-40B4-BE49-F238E27FC236}">
                <a16:creationId xmlns:a16="http://schemas.microsoft.com/office/drawing/2014/main" id="{EE8B653B-DB75-3B63-4641-533C2C9BE8C2}"/>
              </a:ext>
            </a:extLst>
          </p:cNvPr>
          <p:cNvSpPr/>
          <p:nvPr/>
        </p:nvSpPr>
        <p:spPr>
          <a:xfrm>
            <a:off x="3161469" y="3076894"/>
            <a:ext cx="553402" cy="2804393"/>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正方形/長方形 88">
            <a:extLst>
              <a:ext uri="{FF2B5EF4-FFF2-40B4-BE49-F238E27FC236}">
                <a16:creationId xmlns:a16="http://schemas.microsoft.com/office/drawing/2014/main" id="{A070D8BA-F8EF-AAA6-E9FD-EA7A0DBF1ACF}"/>
              </a:ext>
            </a:extLst>
          </p:cNvPr>
          <p:cNvSpPr/>
          <p:nvPr/>
        </p:nvSpPr>
        <p:spPr>
          <a:xfrm>
            <a:off x="5846842" y="3456679"/>
            <a:ext cx="553402" cy="2423936"/>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矢印: 下 89">
            <a:extLst>
              <a:ext uri="{FF2B5EF4-FFF2-40B4-BE49-F238E27FC236}">
                <a16:creationId xmlns:a16="http://schemas.microsoft.com/office/drawing/2014/main" id="{DB2FB877-64F6-2444-DB9B-C8DF2AB6B6A3}"/>
              </a:ext>
            </a:extLst>
          </p:cNvPr>
          <p:cNvSpPr/>
          <p:nvPr/>
        </p:nvSpPr>
        <p:spPr>
          <a:xfrm rot="16987302">
            <a:off x="2088724" y="2033564"/>
            <a:ext cx="333213" cy="1440000"/>
          </a:xfrm>
          <a:prstGeom prst="down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91" name="直線矢印コネクタ 90">
            <a:extLst>
              <a:ext uri="{FF2B5EF4-FFF2-40B4-BE49-F238E27FC236}">
                <a16:creationId xmlns:a16="http://schemas.microsoft.com/office/drawing/2014/main" id="{228DF321-FA58-EA49-33E2-BA97CC7693A1}"/>
              </a:ext>
            </a:extLst>
          </p:cNvPr>
          <p:cNvCxnSpPr/>
          <p:nvPr/>
        </p:nvCxnSpPr>
        <p:spPr>
          <a:xfrm flipV="1">
            <a:off x="457200" y="2675713"/>
            <a:ext cx="0" cy="32959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2" name="直線矢印コネクタ 91">
            <a:extLst>
              <a:ext uri="{FF2B5EF4-FFF2-40B4-BE49-F238E27FC236}">
                <a16:creationId xmlns:a16="http://schemas.microsoft.com/office/drawing/2014/main" id="{27906A61-4539-5011-F532-5C174B354AD6}"/>
              </a:ext>
            </a:extLst>
          </p:cNvPr>
          <p:cNvCxnSpPr>
            <a:cxnSpLocks/>
          </p:cNvCxnSpPr>
          <p:nvPr/>
        </p:nvCxnSpPr>
        <p:spPr>
          <a:xfrm>
            <a:off x="670056" y="6597561"/>
            <a:ext cx="8676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正方形/長方形 92">
            <a:extLst>
              <a:ext uri="{FF2B5EF4-FFF2-40B4-BE49-F238E27FC236}">
                <a16:creationId xmlns:a16="http://schemas.microsoft.com/office/drawing/2014/main" id="{06C2483C-4F53-E177-5499-D39DBECEF93F}"/>
              </a:ext>
            </a:extLst>
          </p:cNvPr>
          <p:cNvSpPr/>
          <p:nvPr/>
        </p:nvSpPr>
        <p:spPr>
          <a:xfrm>
            <a:off x="4594859" y="6577246"/>
            <a:ext cx="826075" cy="267648"/>
          </a:xfrm>
          <a:prstGeom prst="rect">
            <a:avLst/>
          </a:prstGeom>
          <a:noFill/>
          <a:ln w="9525">
            <a:noFill/>
          </a:ln>
          <a:effectLst/>
        </p:spPr>
        <p:style>
          <a:lnRef idx="2">
            <a:schemeClr val="accent3"/>
          </a:lnRef>
          <a:fillRef idx="1">
            <a:schemeClr val="lt1"/>
          </a:fillRef>
          <a:effectRef idx="0">
            <a:schemeClr val="accent3"/>
          </a:effectRef>
          <a:fontRef idx="minor">
            <a:schemeClr val="dk1"/>
          </a:fontRef>
        </p:style>
        <p:txBody>
          <a:bodyPr lIns="54000" tIns="54000" rIns="54000" bIns="54000" rtlCol="0" anchor="t"/>
          <a:lstStyle/>
          <a:p>
            <a:pPr algn="ctr"/>
            <a:r>
              <a:rPr lang="ja-JP" altLang="en-US" sz="1200" b="1" dirty="0">
                <a:solidFill>
                  <a:schemeClr val="accent1"/>
                </a:solidFill>
                <a:latin typeface="Meiryo UI" panose="020B0604030504040204" pitchFamily="50" charset="-128"/>
                <a:ea typeface="Meiryo UI" panose="020B0604030504040204" pitchFamily="50" charset="-128"/>
              </a:rPr>
              <a:t>フェーズ</a:t>
            </a:r>
            <a:endParaRPr lang="en-US" altLang="ja-JP" sz="1200" b="1" dirty="0">
              <a:solidFill>
                <a:schemeClr val="accent1"/>
              </a:solidFill>
              <a:latin typeface="Meiryo UI" panose="020B0604030504040204" pitchFamily="50" charset="-128"/>
              <a:ea typeface="Meiryo UI" panose="020B0604030504040204" pitchFamily="50" charset="-128"/>
            </a:endParaRPr>
          </a:p>
        </p:txBody>
      </p:sp>
      <p:sp>
        <p:nvSpPr>
          <p:cNvPr id="94" name="テキスト ボックス 93">
            <a:extLst>
              <a:ext uri="{FF2B5EF4-FFF2-40B4-BE49-F238E27FC236}">
                <a16:creationId xmlns:a16="http://schemas.microsoft.com/office/drawing/2014/main" id="{B0910E29-ABC6-6C15-FF0E-5711356A4D6E}"/>
              </a:ext>
            </a:extLst>
          </p:cNvPr>
          <p:cNvSpPr txBox="1"/>
          <p:nvPr/>
        </p:nvSpPr>
        <p:spPr>
          <a:xfrm>
            <a:off x="12383" y="3777442"/>
            <a:ext cx="400110" cy="746760"/>
          </a:xfrm>
          <a:prstGeom prst="rect">
            <a:avLst/>
          </a:prstGeom>
          <a:noFill/>
        </p:spPr>
        <p:txBody>
          <a:bodyPr vert="eaVert" wrap="square" rtlCol="0">
            <a:spAutoFit/>
          </a:bodyPr>
          <a:lstStyle/>
          <a:p>
            <a:r>
              <a:rPr kumimoji="1" lang="ja-JP" altLang="en-US" sz="1400" b="1" dirty="0">
                <a:solidFill>
                  <a:schemeClr val="accent1"/>
                </a:solidFill>
              </a:rPr>
              <a:t>コスト</a:t>
            </a:r>
          </a:p>
        </p:txBody>
      </p:sp>
      <p:sp>
        <p:nvSpPr>
          <p:cNvPr id="95" name="正方形/長方形 94">
            <a:extLst>
              <a:ext uri="{FF2B5EF4-FFF2-40B4-BE49-F238E27FC236}">
                <a16:creationId xmlns:a16="http://schemas.microsoft.com/office/drawing/2014/main" id="{4AE64833-B2F1-EBBA-670B-1B304FCAA42B}"/>
              </a:ext>
            </a:extLst>
          </p:cNvPr>
          <p:cNvSpPr/>
          <p:nvPr/>
        </p:nvSpPr>
        <p:spPr>
          <a:xfrm>
            <a:off x="8460581" y="3910989"/>
            <a:ext cx="553402" cy="1969625"/>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正方形/長方形 95">
            <a:extLst>
              <a:ext uri="{FF2B5EF4-FFF2-40B4-BE49-F238E27FC236}">
                <a16:creationId xmlns:a16="http://schemas.microsoft.com/office/drawing/2014/main" id="{5FAA47E7-C83D-1109-6A40-432BD69DBC09}"/>
              </a:ext>
            </a:extLst>
          </p:cNvPr>
          <p:cNvSpPr/>
          <p:nvPr/>
        </p:nvSpPr>
        <p:spPr>
          <a:xfrm>
            <a:off x="6454617" y="4037153"/>
            <a:ext cx="1975484" cy="513526"/>
          </a:xfrm>
          <a:prstGeom prst="rect">
            <a:avLst/>
          </a:prstGeom>
          <a:noFill/>
          <a:ln w="9525">
            <a:noFill/>
          </a:ln>
          <a:effectLst/>
        </p:spPr>
        <p:style>
          <a:lnRef idx="2">
            <a:schemeClr val="accent3"/>
          </a:lnRef>
          <a:fillRef idx="1">
            <a:schemeClr val="lt1"/>
          </a:fillRef>
          <a:effectRef idx="0">
            <a:schemeClr val="accent3"/>
          </a:effectRef>
          <a:fontRef idx="minor">
            <a:schemeClr val="dk1"/>
          </a:fontRef>
        </p:style>
        <p:txBody>
          <a:bodyPr lIns="54000" tIns="54000" rIns="54000" bIns="54000" rtlCol="0" anchor="t"/>
          <a:lstStyle/>
          <a:p>
            <a:pPr>
              <a:spcAft>
                <a:spcPts val="600"/>
              </a:spcAft>
            </a:pPr>
            <a:r>
              <a:rPr lang="ja-JP" altLang="en-US" sz="1200" b="1" dirty="0">
                <a:latin typeface="Meiryo UI" panose="020B0604030504040204" pitchFamily="50" charset="-128"/>
                <a:ea typeface="Meiryo UI" panose="020B0604030504040204" pitchFamily="50" charset="-128"/>
              </a:rPr>
              <a:t>更なるクラウド最適化とシステム効率化による費用削減</a:t>
            </a:r>
            <a:endParaRPr lang="en-US" altLang="ja-JP" sz="1200" b="1" dirty="0">
              <a:latin typeface="Meiryo UI" panose="020B0604030504040204" pitchFamily="50" charset="-128"/>
              <a:ea typeface="Meiryo UI" panose="020B0604030504040204" pitchFamily="50" charset="-128"/>
            </a:endParaRPr>
          </a:p>
          <a:p>
            <a:pPr>
              <a:spcAft>
                <a:spcPts val="600"/>
              </a:spcAft>
            </a:pPr>
            <a:r>
              <a:rPr lang="ja-JP" altLang="en-US" sz="1100" dirty="0">
                <a:latin typeface="Meiryo UI" panose="020B0604030504040204" pitchFamily="50" charset="-128"/>
                <a:ea typeface="Meiryo UI" panose="020B0604030504040204" pitchFamily="50" charset="-128"/>
              </a:rPr>
              <a:t>・公共サービスメッシュ活用による効率的な情報連携</a:t>
            </a:r>
            <a:endParaRPr lang="en-US" altLang="ja-JP" sz="1100" dirty="0">
              <a:latin typeface="Meiryo UI" panose="020B0604030504040204" pitchFamily="50" charset="-128"/>
              <a:ea typeface="Meiryo UI" panose="020B0604030504040204" pitchFamily="50" charset="-128"/>
            </a:endParaRPr>
          </a:p>
          <a:p>
            <a:pPr>
              <a:spcAft>
                <a:spcPts val="600"/>
              </a:spcAft>
            </a:pPr>
            <a:r>
              <a:rPr lang="ja-JP" altLang="en-US" sz="1100" dirty="0">
                <a:latin typeface="Meiryo UI" panose="020B0604030504040204" pitchFamily="50" charset="-128"/>
                <a:ea typeface="Meiryo UI" panose="020B0604030504040204" pitchFamily="50" charset="-128"/>
              </a:rPr>
              <a:t>・ガバメントクラウド上での安全・効率的なシステム運用</a:t>
            </a:r>
            <a:endParaRPr lang="en-US" altLang="ja-JP" sz="1100" dirty="0">
              <a:latin typeface="Meiryo UI" panose="020B0604030504040204" pitchFamily="50" charset="-128"/>
              <a:ea typeface="Meiryo UI" panose="020B0604030504040204" pitchFamily="50" charset="-128"/>
            </a:endParaRPr>
          </a:p>
          <a:p>
            <a:pPr>
              <a:spcAft>
                <a:spcPts val="600"/>
              </a:spcAft>
            </a:pPr>
            <a:r>
              <a:rPr lang="ja-JP" altLang="en-US" sz="1100" dirty="0">
                <a:latin typeface="Meiryo UI" panose="020B0604030504040204" pitchFamily="50" charset="-128"/>
                <a:ea typeface="Meiryo UI" panose="020B0604030504040204" pitchFamily="50" charset="-128"/>
              </a:rPr>
              <a:t>・国が提供する共通機能、共通部品の活用</a:t>
            </a:r>
            <a:endParaRPr lang="en-US" altLang="ja-JP" sz="11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p:txBody>
      </p:sp>
      <p:sp>
        <p:nvSpPr>
          <p:cNvPr id="97" name="矢印: 下 96">
            <a:extLst>
              <a:ext uri="{FF2B5EF4-FFF2-40B4-BE49-F238E27FC236}">
                <a16:creationId xmlns:a16="http://schemas.microsoft.com/office/drawing/2014/main" id="{0BD03565-63F7-02CE-1871-2C9174ADC1AE}"/>
              </a:ext>
            </a:extLst>
          </p:cNvPr>
          <p:cNvSpPr/>
          <p:nvPr/>
        </p:nvSpPr>
        <p:spPr>
          <a:xfrm rot="16987302">
            <a:off x="4644250" y="2530561"/>
            <a:ext cx="333213" cy="1440000"/>
          </a:xfrm>
          <a:prstGeom prst="down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8" name="矢印: 下 97">
            <a:extLst>
              <a:ext uri="{FF2B5EF4-FFF2-40B4-BE49-F238E27FC236}">
                <a16:creationId xmlns:a16="http://schemas.microsoft.com/office/drawing/2014/main" id="{60552273-D37A-C644-74C1-AA7329D91A07}"/>
              </a:ext>
            </a:extLst>
          </p:cNvPr>
          <p:cNvSpPr/>
          <p:nvPr/>
        </p:nvSpPr>
        <p:spPr>
          <a:xfrm rot="16987302">
            <a:off x="7303576" y="3039529"/>
            <a:ext cx="333213" cy="1440000"/>
          </a:xfrm>
          <a:prstGeom prst="down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9" name="正方形/長方形 98">
            <a:extLst>
              <a:ext uri="{FF2B5EF4-FFF2-40B4-BE49-F238E27FC236}">
                <a16:creationId xmlns:a16="http://schemas.microsoft.com/office/drawing/2014/main" id="{E1D12C31-DA6F-3FE3-1D03-E556560957A9}"/>
              </a:ext>
            </a:extLst>
          </p:cNvPr>
          <p:cNvSpPr/>
          <p:nvPr/>
        </p:nvSpPr>
        <p:spPr>
          <a:xfrm>
            <a:off x="7932420" y="5942198"/>
            <a:ext cx="1516380" cy="267648"/>
          </a:xfrm>
          <a:prstGeom prst="rect">
            <a:avLst/>
          </a:prstGeom>
          <a:noFill/>
          <a:ln w="9525">
            <a:noFill/>
          </a:ln>
          <a:effectLst/>
        </p:spPr>
        <p:style>
          <a:lnRef idx="2">
            <a:schemeClr val="accent3"/>
          </a:lnRef>
          <a:fillRef idx="1">
            <a:schemeClr val="lt1"/>
          </a:fillRef>
          <a:effectRef idx="0">
            <a:schemeClr val="accent3"/>
          </a:effectRef>
          <a:fontRef idx="minor">
            <a:schemeClr val="dk1"/>
          </a:fontRef>
        </p:style>
        <p:txBody>
          <a:bodyPr lIns="54000" tIns="54000" rIns="54000" bIns="54000" rtlCol="0" anchor="t"/>
          <a:lstStyle/>
          <a:p>
            <a:pPr algn="ctr"/>
            <a:r>
              <a:rPr lang="ja-JP" altLang="en-US" sz="1100" b="1" dirty="0">
                <a:latin typeface="Meiryo UI" panose="020B0604030504040204" pitchFamily="50" charset="-128"/>
                <a:ea typeface="Meiryo UI" panose="020B0604030504040204" pitchFamily="50" charset="-128"/>
              </a:rPr>
              <a:t>④ガバメントクラウドでの更なる効率的な運用</a:t>
            </a:r>
            <a:endParaRPr lang="en-US" altLang="ja-JP" sz="1100" b="1" dirty="0">
              <a:latin typeface="Meiryo UI" panose="020B0604030504040204" pitchFamily="50" charset="-128"/>
              <a:ea typeface="Meiryo UI" panose="020B0604030504040204" pitchFamily="50" charset="-128"/>
            </a:endParaRPr>
          </a:p>
        </p:txBody>
      </p:sp>
      <p:sp>
        <p:nvSpPr>
          <p:cNvPr id="100" name="正方形/長方形 99">
            <a:extLst>
              <a:ext uri="{FF2B5EF4-FFF2-40B4-BE49-F238E27FC236}">
                <a16:creationId xmlns:a16="http://schemas.microsoft.com/office/drawing/2014/main" id="{8F06FBCB-9C9E-A545-C5A1-AEFC670CB1B0}"/>
              </a:ext>
            </a:extLst>
          </p:cNvPr>
          <p:cNvSpPr/>
          <p:nvPr/>
        </p:nvSpPr>
        <p:spPr>
          <a:xfrm>
            <a:off x="774000" y="2684030"/>
            <a:ext cx="554400" cy="1223000"/>
          </a:xfrm>
          <a:prstGeom prst="rect">
            <a:avLst/>
          </a:prstGeom>
          <a:noFill/>
          <a:ln w="9525" cap="flat" cmpd="sng" algn="ctr">
            <a:solidFill>
              <a:sysClr val="windowText" lastClr="000000"/>
            </a:solidFill>
            <a:prstDash val="solid"/>
            <a:miter lim="800000"/>
          </a:ln>
          <a:effectLst/>
        </p:spPr>
        <p:txBody>
          <a:bodyPr lIns="36000" tIns="36000" rIns="36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アプリ利用・</a:t>
            </a:r>
            <a:endParaRPr kumimoji="0" lang="en-US" altLang="ja-JP" sz="800" b="0" i="0" u="none" strike="noStrike" kern="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運用費</a:t>
            </a:r>
          </a:p>
        </p:txBody>
      </p:sp>
      <p:sp>
        <p:nvSpPr>
          <p:cNvPr id="101" name="正方形/長方形 100">
            <a:extLst>
              <a:ext uri="{FF2B5EF4-FFF2-40B4-BE49-F238E27FC236}">
                <a16:creationId xmlns:a16="http://schemas.microsoft.com/office/drawing/2014/main" id="{4977794E-394D-4849-C214-4B73A3301878}"/>
              </a:ext>
            </a:extLst>
          </p:cNvPr>
          <p:cNvSpPr/>
          <p:nvPr/>
        </p:nvSpPr>
        <p:spPr>
          <a:xfrm>
            <a:off x="8459773" y="5142865"/>
            <a:ext cx="554400" cy="212586"/>
          </a:xfrm>
          <a:prstGeom prst="rect">
            <a:avLst/>
          </a:prstGeom>
          <a:pattFill prst="pct10">
            <a:fgClr>
              <a:srgbClr val="7030A0"/>
            </a:fgClr>
            <a:bgClr>
              <a:schemeClr val="bg1"/>
            </a:bgClr>
          </a:pattFill>
          <a:ln w="9525" cap="flat" cmpd="sng" algn="ctr">
            <a:solidFill>
              <a:sysClr val="windowText" lastClr="000000"/>
            </a:solidFill>
            <a:prstDash val="solid"/>
            <a:miter lim="800000"/>
          </a:ln>
          <a:effectLst/>
        </p:spPr>
        <p:txBody>
          <a:bodyPr lIns="36000" tIns="36000" rIns="36000" bIns="36000" rtlCol="0" anchor="ctr"/>
          <a:lstStyle/>
          <a:p>
            <a:pPr algn="ctr" defTabSz="914400">
              <a:defRPr/>
            </a:pPr>
            <a:r>
              <a:rPr lang="ja-JP" altLang="en-US" sz="650" kern="0" dirty="0">
                <a:solidFill>
                  <a:prstClr val="black"/>
                </a:solidFill>
                <a:latin typeface="Meiryo UI" panose="020B0604030504040204" pitchFamily="50" charset="-128"/>
                <a:ea typeface="Meiryo UI" panose="020B0604030504040204" pitchFamily="50" charset="-128"/>
              </a:rPr>
              <a:t>システム</a:t>
            </a:r>
            <a:endParaRPr lang="en-US" altLang="ja-JP" sz="650" kern="0" dirty="0">
              <a:solidFill>
                <a:prstClr val="black"/>
              </a:solidFill>
              <a:latin typeface="Meiryo UI" panose="020B0604030504040204" pitchFamily="50" charset="-128"/>
              <a:ea typeface="Meiryo UI" panose="020B0604030504040204" pitchFamily="50" charset="-128"/>
            </a:endParaRPr>
          </a:p>
          <a:p>
            <a:pPr algn="ctr" defTabSz="914400">
              <a:defRPr/>
            </a:pPr>
            <a:r>
              <a:rPr lang="ja-JP" altLang="en-US" sz="650" kern="0" dirty="0">
                <a:solidFill>
                  <a:prstClr val="black"/>
                </a:solidFill>
                <a:latin typeface="Meiryo UI" panose="020B0604030504040204" pitchFamily="50" charset="-128"/>
                <a:ea typeface="Meiryo UI" panose="020B0604030504040204" pitchFamily="50" charset="-128"/>
              </a:rPr>
              <a:t>構築・運用費</a:t>
            </a:r>
          </a:p>
        </p:txBody>
      </p:sp>
      <p:sp>
        <p:nvSpPr>
          <p:cNvPr id="102" name="正方形/長方形 101">
            <a:extLst>
              <a:ext uri="{FF2B5EF4-FFF2-40B4-BE49-F238E27FC236}">
                <a16:creationId xmlns:a16="http://schemas.microsoft.com/office/drawing/2014/main" id="{9C5D52E9-A6C3-0870-E270-C1DD3FFCF759}"/>
              </a:ext>
            </a:extLst>
          </p:cNvPr>
          <p:cNvSpPr/>
          <p:nvPr/>
        </p:nvSpPr>
        <p:spPr>
          <a:xfrm>
            <a:off x="774000" y="4552254"/>
            <a:ext cx="554400" cy="1335576"/>
          </a:xfrm>
          <a:prstGeom prst="rect">
            <a:avLst/>
          </a:prstGeom>
          <a:solidFill>
            <a:schemeClr val="accent1">
              <a:lumMod val="20000"/>
              <a:lumOff val="80000"/>
            </a:schemeClr>
          </a:solidFill>
          <a:ln w="9525" cap="flat" cmpd="sng" algn="ctr">
            <a:solidFill>
              <a:sysClr val="windowText" lastClr="000000"/>
            </a:solidFill>
            <a:prstDash val="solid"/>
            <a:miter lim="800000"/>
          </a:ln>
          <a:effectLst/>
        </p:spPr>
        <p:txBody>
          <a:bodyPr lIns="36000" tIns="36000" rIns="36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インフラ</a:t>
            </a:r>
            <a:endParaRPr kumimoji="0" lang="en-US" altLang="ja-JP"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コスト</a:t>
            </a:r>
            <a:endParaRPr kumimoji="0" lang="en-US" altLang="ja-JP"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en-US" altLang="ja-JP" sz="7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DC</a:t>
            </a:r>
            <a:r>
              <a:rPr kumimoji="0" lang="ja-JP" altLang="en-US" sz="7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含）</a:t>
            </a:r>
          </a:p>
        </p:txBody>
      </p:sp>
      <p:sp>
        <p:nvSpPr>
          <p:cNvPr id="103" name="正方形/長方形 102">
            <a:extLst>
              <a:ext uri="{FF2B5EF4-FFF2-40B4-BE49-F238E27FC236}">
                <a16:creationId xmlns:a16="http://schemas.microsoft.com/office/drawing/2014/main" id="{2842AD21-D4CE-7AA5-6986-C1D9688855D8}"/>
              </a:ext>
            </a:extLst>
          </p:cNvPr>
          <p:cNvSpPr/>
          <p:nvPr/>
        </p:nvSpPr>
        <p:spPr>
          <a:xfrm>
            <a:off x="3162294" y="3081737"/>
            <a:ext cx="554400" cy="1223000"/>
          </a:xfrm>
          <a:prstGeom prst="rect">
            <a:avLst/>
          </a:prstGeom>
          <a:noFill/>
          <a:ln w="9525" cap="flat" cmpd="sng" algn="ctr">
            <a:solidFill>
              <a:sysClr val="windowText" lastClr="000000"/>
            </a:solidFill>
            <a:prstDash val="solid"/>
            <a:miter lim="800000"/>
          </a:ln>
          <a:effectLst/>
        </p:spPr>
        <p:txBody>
          <a:bodyPr lIns="36000" tIns="36000" rIns="36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アプリ利用・</a:t>
            </a:r>
            <a:endParaRPr kumimoji="0" lang="en-US" altLang="ja-JP"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運用費</a:t>
            </a:r>
          </a:p>
        </p:txBody>
      </p:sp>
      <p:sp>
        <p:nvSpPr>
          <p:cNvPr id="104" name="正方形/長方形 103">
            <a:extLst>
              <a:ext uri="{FF2B5EF4-FFF2-40B4-BE49-F238E27FC236}">
                <a16:creationId xmlns:a16="http://schemas.microsoft.com/office/drawing/2014/main" id="{BF156295-B6DE-1363-80DC-ED40CA75AB48}"/>
              </a:ext>
            </a:extLst>
          </p:cNvPr>
          <p:cNvSpPr/>
          <p:nvPr/>
        </p:nvSpPr>
        <p:spPr>
          <a:xfrm>
            <a:off x="5846842" y="3448634"/>
            <a:ext cx="554400" cy="1223000"/>
          </a:xfrm>
          <a:prstGeom prst="rect">
            <a:avLst/>
          </a:prstGeom>
          <a:noFill/>
          <a:ln w="9525" cap="flat" cmpd="sng" algn="ctr">
            <a:solidFill>
              <a:sysClr val="windowText" lastClr="000000"/>
            </a:solidFill>
            <a:prstDash val="solid"/>
            <a:miter lim="800000"/>
          </a:ln>
          <a:effectLst/>
        </p:spPr>
        <p:txBody>
          <a:bodyPr lIns="36000" tIns="36000" rIns="36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アプリ利用・</a:t>
            </a:r>
            <a:endParaRPr kumimoji="0" lang="en-US" altLang="ja-JP"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運用費</a:t>
            </a:r>
          </a:p>
        </p:txBody>
      </p:sp>
      <p:sp>
        <p:nvSpPr>
          <p:cNvPr id="105" name="正方形/長方形 104">
            <a:extLst>
              <a:ext uri="{FF2B5EF4-FFF2-40B4-BE49-F238E27FC236}">
                <a16:creationId xmlns:a16="http://schemas.microsoft.com/office/drawing/2014/main" id="{C914E745-802A-C45F-6725-2F1087A68397}"/>
              </a:ext>
            </a:extLst>
          </p:cNvPr>
          <p:cNvSpPr/>
          <p:nvPr/>
        </p:nvSpPr>
        <p:spPr>
          <a:xfrm>
            <a:off x="8459773" y="3919866"/>
            <a:ext cx="554400" cy="1223000"/>
          </a:xfrm>
          <a:prstGeom prst="rect">
            <a:avLst/>
          </a:prstGeom>
          <a:noFill/>
          <a:ln w="9525" cap="flat" cmpd="sng" algn="ctr">
            <a:solidFill>
              <a:sysClr val="windowText" lastClr="000000"/>
            </a:solidFill>
            <a:prstDash val="solid"/>
            <a:miter lim="800000"/>
          </a:ln>
          <a:effectLst/>
        </p:spPr>
        <p:txBody>
          <a:bodyPr lIns="36000" tIns="36000" rIns="36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アプリ利用・</a:t>
            </a:r>
            <a:endParaRPr kumimoji="0" lang="en-US" altLang="ja-JP" sz="800" b="0" i="0" u="none" strike="noStrike" kern="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運用費</a:t>
            </a:r>
          </a:p>
        </p:txBody>
      </p:sp>
      <p:sp>
        <p:nvSpPr>
          <p:cNvPr id="106" name="正方形/長方形 105">
            <a:extLst>
              <a:ext uri="{FF2B5EF4-FFF2-40B4-BE49-F238E27FC236}">
                <a16:creationId xmlns:a16="http://schemas.microsoft.com/office/drawing/2014/main" id="{97C45373-5630-1577-B6BA-3CE6D355A301}"/>
              </a:ext>
            </a:extLst>
          </p:cNvPr>
          <p:cNvSpPr/>
          <p:nvPr/>
        </p:nvSpPr>
        <p:spPr>
          <a:xfrm>
            <a:off x="5846842" y="5174778"/>
            <a:ext cx="554400" cy="713882"/>
          </a:xfrm>
          <a:prstGeom prst="rect">
            <a:avLst/>
          </a:prstGeom>
          <a:solidFill>
            <a:schemeClr val="accent6">
              <a:lumMod val="60000"/>
              <a:lumOff val="40000"/>
            </a:schemeClr>
          </a:solidFill>
          <a:ln w="9525" cap="flat" cmpd="sng" algn="ctr">
            <a:solidFill>
              <a:sysClr val="windowText" lastClr="000000"/>
            </a:solidFill>
            <a:prstDash val="solid"/>
            <a:miter lim="800000"/>
          </a:ln>
          <a:effectLst/>
        </p:spPr>
        <p:txBody>
          <a:bodyPr lIns="36000" tIns="36000" rIns="36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インフラ</a:t>
            </a:r>
            <a:endParaRPr kumimoji="0" lang="en-US" altLang="ja-JP"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コスト</a:t>
            </a:r>
            <a:endParaRPr kumimoji="0" lang="en-US" altLang="ja-JP"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（クラウド利用料）</a:t>
            </a:r>
          </a:p>
        </p:txBody>
      </p:sp>
      <p:sp>
        <p:nvSpPr>
          <p:cNvPr id="107" name="正方形/長方形 106">
            <a:extLst>
              <a:ext uri="{FF2B5EF4-FFF2-40B4-BE49-F238E27FC236}">
                <a16:creationId xmlns:a16="http://schemas.microsoft.com/office/drawing/2014/main" id="{AFA21708-9B86-FCE1-5EFA-4CDF06993929}"/>
              </a:ext>
            </a:extLst>
          </p:cNvPr>
          <p:cNvSpPr/>
          <p:nvPr/>
        </p:nvSpPr>
        <p:spPr>
          <a:xfrm>
            <a:off x="8459773" y="5355451"/>
            <a:ext cx="554400" cy="525163"/>
          </a:xfrm>
          <a:prstGeom prst="rect">
            <a:avLst/>
          </a:prstGeom>
          <a:solidFill>
            <a:srgbClr val="CC99FF"/>
          </a:solidFill>
          <a:ln w="9525" cap="flat" cmpd="sng" algn="ctr">
            <a:solidFill>
              <a:sysClr val="windowText" lastClr="000000"/>
            </a:solidFill>
            <a:prstDash val="solid"/>
            <a:miter lim="800000"/>
          </a:ln>
          <a:effectLst/>
        </p:spPr>
        <p:txBody>
          <a:bodyPr lIns="36000" tIns="36000" rIns="36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インフラ</a:t>
            </a:r>
            <a:endParaRPr kumimoji="0" lang="en-US" altLang="ja-JP"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コスト</a:t>
            </a:r>
            <a:endParaRPr kumimoji="0" lang="en-US" altLang="ja-JP"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（クラウド利用料）</a:t>
            </a:r>
          </a:p>
        </p:txBody>
      </p:sp>
      <p:sp>
        <p:nvSpPr>
          <p:cNvPr id="109" name="正方形/長方形 108">
            <a:extLst>
              <a:ext uri="{FF2B5EF4-FFF2-40B4-BE49-F238E27FC236}">
                <a16:creationId xmlns:a16="http://schemas.microsoft.com/office/drawing/2014/main" id="{BCB9A763-8151-DD36-4A27-DDA9AF484ED2}"/>
              </a:ext>
            </a:extLst>
          </p:cNvPr>
          <p:cNvSpPr/>
          <p:nvPr/>
        </p:nvSpPr>
        <p:spPr>
          <a:xfrm>
            <a:off x="5846842" y="4668647"/>
            <a:ext cx="554400" cy="506131"/>
          </a:xfrm>
          <a:prstGeom prst="rect">
            <a:avLst/>
          </a:prstGeom>
          <a:pattFill prst="pct10">
            <a:fgClr>
              <a:srgbClr val="00B050"/>
            </a:fgClr>
            <a:bgClr>
              <a:schemeClr val="bg1"/>
            </a:bgClr>
          </a:pattFill>
          <a:ln w="9525" cap="flat" cmpd="sng" algn="ctr">
            <a:solidFill>
              <a:sysClr val="windowText" lastClr="000000"/>
            </a:solidFill>
            <a:prstDash val="solid"/>
            <a:miter lim="800000"/>
          </a:ln>
          <a:effectLst/>
        </p:spPr>
        <p:txBody>
          <a:bodyPr lIns="36000" tIns="36000" rIns="36000" bIns="36000" rtlCol="0" anchor="ctr"/>
          <a:lstStyle/>
          <a:p>
            <a:pPr algn="ctr" defTabSz="914400">
              <a:defRPr/>
            </a:pPr>
            <a:r>
              <a:rPr lang="ja-JP" altLang="en-US" sz="650" kern="0" dirty="0">
                <a:solidFill>
                  <a:prstClr val="black"/>
                </a:solidFill>
                <a:latin typeface="Meiryo UI" panose="020B0604030504040204" pitchFamily="50" charset="-128"/>
                <a:ea typeface="Meiryo UI" panose="020B0604030504040204" pitchFamily="50" charset="-128"/>
              </a:rPr>
              <a:t>システム</a:t>
            </a:r>
            <a:endParaRPr lang="en-US" altLang="ja-JP" sz="650" kern="0" dirty="0">
              <a:solidFill>
                <a:prstClr val="black"/>
              </a:solidFill>
              <a:latin typeface="Meiryo UI" panose="020B0604030504040204" pitchFamily="50" charset="-128"/>
              <a:ea typeface="Meiryo UI" panose="020B0604030504040204" pitchFamily="50" charset="-128"/>
            </a:endParaRPr>
          </a:p>
          <a:p>
            <a:pPr algn="ctr" defTabSz="914400">
              <a:defRPr/>
            </a:pPr>
            <a:r>
              <a:rPr lang="ja-JP" altLang="en-US" sz="650" kern="0" dirty="0">
                <a:solidFill>
                  <a:prstClr val="black"/>
                </a:solidFill>
                <a:latin typeface="Meiryo UI" panose="020B0604030504040204" pitchFamily="50" charset="-128"/>
                <a:ea typeface="Meiryo UI" panose="020B0604030504040204" pitchFamily="50" charset="-128"/>
              </a:rPr>
              <a:t>構築・運用費</a:t>
            </a:r>
          </a:p>
        </p:txBody>
      </p:sp>
      <p:sp>
        <p:nvSpPr>
          <p:cNvPr id="110" name="正方形/長方形 109">
            <a:extLst>
              <a:ext uri="{FF2B5EF4-FFF2-40B4-BE49-F238E27FC236}">
                <a16:creationId xmlns:a16="http://schemas.microsoft.com/office/drawing/2014/main" id="{6B048C78-4BE1-70D9-E2B2-06CCAA984B4B}"/>
              </a:ext>
            </a:extLst>
          </p:cNvPr>
          <p:cNvSpPr/>
          <p:nvPr/>
        </p:nvSpPr>
        <p:spPr>
          <a:xfrm>
            <a:off x="3162294" y="4304973"/>
            <a:ext cx="554400" cy="642886"/>
          </a:xfrm>
          <a:prstGeom prst="rect">
            <a:avLst/>
          </a:prstGeom>
          <a:pattFill prst="pct10">
            <a:fgClr>
              <a:srgbClr val="FFC000"/>
            </a:fgClr>
            <a:bgClr>
              <a:schemeClr val="bg1"/>
            </a:bgClr>
          </a:pattFill>
          <a:ln w="9525" cap="flat" cmpd="sng" algn="ctr">
            <a:solidFill>
              <a:sysClr val="windowText" lastClr="000000"/>
            </a:solidFill>
            <a:prstDash val="solid"/>
            <a:miter lim="800000"/>
          </a:ln>
          <a:effectLst/>
        </p:spPr>
        <p:txBody>
          <a:bodyPr lIns="36000" tIns="36000" rIns="36000" bIns="36000" rtlCol="0" anchor="ctr"/>
          <a:lstStyle/>
          <a:p>
            <a:pPr algn="ctr" defTabSz="914400">
              <a:defRPr/>
            </a:pPr>
            <a:r>
              <a:rPr lang="ja-JP" altLang="en-US" sz="650" kern="0" dirty="0">
                <a:solidFill>
                  <a:prstClr val="black"/>
                </a:solidFill>
                <a:latin typeface="Meiryo UI" panose="020B0604030504040204" pitchFamily="50" charset="-128"/>
                <a:ea typeface="Meiryo UI" panose="020B0604030504040204" pitchFamily="50" charset="-128"/>
              </a:rPr>
              <a:t>システム</a:t>
            </a:r>
            <a:endParaRPr lang="en-US" altLang="ja-JP" sz="650" kern="0" dirty="0">
              <a:solidFill>
                <a:prstClr val="black"/>
              </a:solidFill>
              <a:latin typeface="Meiryo UI" panose="020B0604030504040204" pitchFamily="50" charset="-128"/>
              <a:ea typeface="Meiryo UI" panose="020B0604030504040204" pitchFamily="50" charset="-128"/>
            </a:endParaRPr>
          </a:p>
          <a:p>
            <a:pPr algn="ctr" defTabSz="914400">
              <a:defRPr/>
            </a:pPr>
            <a:r>
              <a:rPr lang="ja-JP" altLang="en-US" sz="650" kern="0" dirty="0">
                <a:solidFill>
                  <a:prstClr val="black"/>
                </a:solidFill>
                <a:latin typeface="Meiryo UI" panose="020B0604030504040204" pitchFamily="50" charset="-128"/>
                <a:ea typeface="Meiryo UI" panose="020B0604030504040204" pitchFamily="50" charset="-128"/>
              </a:rPr>
              <a:t>構築・運用費</a:t>
            </a:r>
          </a:p>
        </p:txBody>
      </p:sp>
      <p:sp>
        <p:nvSpPr>
          <p:cNvPr id="111" name="正方形/長方形 110">
            <a:extLst>
              <a:ext uri="{FF2B5EF4-FFF2-40B4-BE49-F238E27FC236}">
                <a16:creationId xmlns:a16="http://schemas.microsoft.com/office/drawing/2014/main" id="{D8191BDF-9CB1-B45F-5510-18ED8663045A}"/>
              </a:ext>
            </a:extLst>
          </p:cNvPr>
          <p:cNvSpPr/>
          <p:nvPr/>
        </p:nvSpPr>
        <p:spPr>
          <a:xfrm>
            <a:off x="774000" y="3907796"/>
            <a:ext cx="554400" cy="642886"/>
          </a:xfrm>
          <a:prstGeom prst="rect">
            <a:avLst/>
          </a:prstGeom>
          <a:pattFill prst="pct10">
            <a:fgClr>
              <a:schemeClr val="accent1"/>
            </a:fgClr>
            <a:bgClr>
              <a:schemeClr val="bg1"/>
            </a:bgClr>
          </a:pattFill>
          <a:ln w="9525" cap="flat" cmpd="sng" algn="ctr">
            <a:solidFill>
              <a:sysClr val="windowText" lastClr="000000"/>
            </a:solidFill>
            <a:prstDash val="solid"/>
            <a:miter lim="800000"/>
          </a:ln>
          <a:effectLst/>
        </p:spPr>
        <p:txBody>
          <a:bodyPr lIns="36000" tIns="36000" rIns="36000" bIns="36000" rtlCol="0" anchor="ctr"/>
          <a:lstStyle/>
          <a:p>
            <a:pPr algn="ctr" defTabSz="914400">
              <a:defRPr/>
            </a:pPr>
            <a:r>
              <a:rPr lang="ja-JP" altLang="en-US" sz="650" kern="0" dirty="0">
                <a:solidFill>
                  <a:prstClr val="black"/>
                </a:solidFill>
                <a:latin typeface="Meiryo UI" panose="020B0604030504040204" pitchFamily="50" charset="-128"/>
                <a:ea typeface="Meiryo UI" panose="020B0604030504040204" pitchFamily="50" charset="-128"/>
              </a:rPr>
              <a:t>システム</a:t>
            </a:r>
            <a:endParaRPr lang="en-US" altLang="ja-JP" sz="650" kern="0" dirty="0">
              <a:solidFill>
                <a:prstClr val="black"/>
              </a:solidFill>
              <a:latin typeface="Meiryo UI" panose="020B0604030504040204" pitchFamily="50" charset="-128"/>
              <a:ea typeface="Meiryo UI" panose="020B0604030504040204" pitchFamily="50" charset="-128"/>
            </a:endParaRPr>
          </a:p>
          <a:p>
            <a:pPr algn="ctr" defTabSz="914400">
              <a:defRPr/>
            </a:pPr>
            <a:r>
              <a:rPr lang="ja-JP" altLang="en-US" sz="650" kern="0" dirty="0">
                <a:solidFill>
                  <a:prstClr val="black"/>
                </a:solidFill>
                <a:latin typeface="Meiryo UI" panose="020B0604030504040204" pitchFamily="50" charset="-128"/>
                <a:ea typeface="Meiryo UI" panose="020B0604030504040204" pitchFamily="50" charset="-128"/>
              </a:rPr>
              <a:t>構築・運用費</a:t>
            </a:r>
          </a:p>
        </p:txBody>
      </p:sp>
      <p:sp>
        <p:nvSpPr>
          <p:cNvPr id="113" name="正方形/長方形 112">
            <a:extLst>
              <a:ext uri="{FF2B5EF4-FFF2-40B4-BE49-F238E27FC236}">
                <a16:creationId xmlns:a16="http://schemas.microsoft.com/office/drawing/2014/main" id="{1BF16758-0C99-476A-3CF6-A1B5EA5CFB63}"/>
              </a:ext>
            </a:extLst>
          </p:cNvPr>
          <p:cNvSpPr/>
          <p:nvPr/>
        </p:nvSpPr>
        <p:spPr>
          <a:xfrm>
            <a:off x="3162294" y="4947664"/>
            <a:ext cx="554400" cy="932949"/>
          </a:xfrm>
          <a:prstGeom prst="rect">
            <a:avLst/>
          </a:prstGeom>
          <a:solidFill>
            <a:schemeClr val="accent2">
              <a:lumMod val="40000"/>
              <a:lumOff val="60000"/>
            </a:schemeClr>
          </a:solidFill>
          <a:ln w="9525" cap="flat" cmpd="sng" algn="ctr">
            <a:solidFill>
              <a:sysClr val="windowText" lastClr="000000"/>
            </a:solidFill>
            <a:prstDash val="solid"/>
            <a:miter lim="800000"/>
          </a:ln>
          <a:effectLst/>
        </p:spPr>
        <p:txBody>
          <a:bodyPr lIns="36000" tIns="36000" rIns="36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インフラ</a:t>
            </a:r>
            <a:endParaRPr kumimoji="0" lang="en-US" altLang="ja-JP"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コスト</a:t>
            </a:r>
            <a:endParaRPr kumimoji="0" lang="en-US" altLang="ja-JP"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（クラウド利用料）</a:t>
            </a:r>
          </a:p>
        </p:txBody>
      </p:sp>
      <p:sp>
        <p:nvSpPr>
          <p:cNvPr id="114" name="矢印: 左右 113">
            <a:extLst>
              <a:ext uri="{FF2B5EF4-FFF2-40B4-BE49-F238E27FC236}">
                <a16:creationId xmlns:a16="http://schemas.microsoft.com/office/drawing/2014/main" id="{8244A593-C836-0DF4-2556-88E3863A090A}"/>
              </a:ext>
            </a:extLst>
          </p:cNvPr>
          <p:cNvSpPr/>
          <p:nvPr/>
        </p:nvSpPr>
        <p:spPr>
          <a:xfrm>
            <a:off x="815340" y="2316335"/>
            <a:ext cx="2628000" cy="180000"/>
          </a:xfrm>
          <a:prstGeom prst="leftRightArrow">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正方形/長方形 114">
            <a:extLst>
              <a:ext uri="{FF2B5EF4-FFF2-40B4-BE49-F238E27FC236}">
                <a16:creationId xmlns:a16="http://schemas.microsoft.com/office/drawing/2014/main" id="{AD529208-A1E4-BE0E-8795-1E263CF7357B}"/>
              </a:ext>
            </a:extLst>
          </p:cNvPr>
          <p:cNvSpPr/>
          <p:nvPr/>
        </p:nvSpPr>
        <p:spPr>
          <a:xfrm>
            <a:off x="701619" y="1830541"/>
            <a:ext cx="2664000" cy="468000"/>
          </a:xfrm>
          <a:prstGeom prst="rect">
            <a:avLst/>
          </a:prstGeom>
          <a:noFill/>
          <a:ln w="9525">
            <a:solidFill>
              <a:schemeClr val="tx1"/>
            </a:solidFill>
          </a:ln>
          <a:effectLst/>
        </p:spPr>
        <p:style>
          <a:lnRef idx="2">
            <a:schemeClr val="accent3"/>
          </a:lnRef>
          <a:fillRef idx="1">
            <a:schemeClr val="lt1"/>
          </a:fillRef>
          <a:effectRef idx="0">
            <a:schemeClr val="accent3"/>
          </a:effectRef>
          <a:fontRef idx="minor">
            <a:schemeClr val="dk1"/>
          </a:fontRef>
        </p:style>
        <p:txBody>
          <a:bodyPr lIns="36000" tIns="36000" rIns="36000" bIns="36000"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令和</a:t>
            </a:r>
            <a:r>
              <a:rPr lang="en-US" altLang="ja-JP" sz="1400" dirty="0">
                <a:solidFill>
                  <a:schemeClr val="tx1"/>
                </a:solidFill>
                <a:latin typeface="Meiryo UI" panose="020B0604030504040204" pitchFamily="50" charset="-128"/>
                <a:ea typeface="Meiryo UI" panose="020B0604030504040204" pitchFamily="50" charset="-128"/>
              </a:rPr>
              <a:t>3,4</a:t>
            </a:r>
            <a:r>
              <a:rPr lang="ja-JP" altLang="en-US" sz="1400" dirty="0">
                <a:solidFill>
                  <a:schemeClr val="tx1"/>
                </a:solidFill>
                <a:latin typeface="Meiryo UI" panose="020B0604030504040204" pitchFamily="50" charset="-128"/>
                <a:ea typeface="Meiryo UI" panose="020B0604030504040204" pitchFamily="50" charset="-128"/>
              </a:rPr>
              <a:t>年度における検証範囲</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16" name="正方形/長方形 115">
            <a:extLst>
              <a:ext uri="{FF2B5EF4-FFF2-40B4-BE49-F238E27FC236}">
                <a16:creationId xmlns:a16="http://schemas.microsoft.com/office/drawing/2014/main" id="{F52490E2-AB04-2B4F-4036-0A3A0596129A}"/>
              </a:ext>
            </a:extLst>
          </p:cNvPr>
          <p:cNvSpPr/>
          <p:nvPr/>
        </p:nvSpPr>
        <p:spPr>
          <a:xfrm>
            <a:off x="3455760" y="1830541"/>
            <a:ext cx="2664000" cy="468000"/>
          </a:xfrm>
          <a:prstGeom prst="rect">
            <a:avLst/>
          </a:prstGeom>
          <a:solidFill>
            <a:schemeClr val="accent4">
              <a:lumMod val="20000"/>
              <a:lumOff val="80000"/>
            </a:schemeClr>
          </a:solidFill>
          <a:ln w="9525">
            <a:solidFill>
              <a:schemeClr val="tx1"/>
            </a:solidFill>
          </a:ln>
          <a:effectLst/>
        </p:spPr>
        <p:style>
          <a:lnRef idx="2">
            <a:schemeClr val="accent3"/>
          </a:lnRef>
          <a:fillRef idx="1">
            <a:schemeClr val="lt1"/>
          </a:fillRef>
          <a:effectRef idx="0">
            <a:schemeClr val="accent3"/>
          </a:effectRef>
          <a:fontRef idx="minor">
            <a:schemeClr val="dk1"/>
          </a:fontRef>
        </p:style>
        <p:txBody>
          <a:bodyPr lIns="36000" tIns="36000" rIns="36000" bIns="36000" rtlCol="0" anchor="ctr"/>
          <a:lstStyle/>
          <a:p>
            <a:pPr algn="ctr"/>
            <a:r>
              <a:rPr lang="ja-JP" altLang="en-US" sz="1400" b="1" dirty="0">
                <a:solidFill>
                  <a:srgbClr val="FF0000"/>
                </a:solidFill>
                <a:latin typeface="Meiryo UI" panose="020B0604030504040204" pitchFamily="50" charset="-128"/>
                <a:ea typeface="Meiryo UI" panose="020B0604030504040204" pitchFamily="50" charset="-128"/>
              </a:rPr>
              <a:t>令和５年度の検証範囲</a:t>
            </a:r>
            <a:endParaRPr lang="en-US" altLang="ja-JP" sz="1400" b="1" dirty="0">
              <a:solidFill>
                <a:srgbClr val="FF0000"/>
              </a:solidFill>
              <a:latin typeface="Meiryo UI" panose="020B0604030504040204" pitchFamily="50" charset="-128"/>
              <a:ea typeface="Meiryo UI" panose="020B0604030504040204" pitchFamily="50" charset="-128"/>
            </a:endParaRPr>
          </a:p>
        </p:txBody>
      </p:sp>
      <p:sp>
        <p:nvSpPr>
          <p:cNvPr id="117" name="矢印: 左右 116">
            <a:extLst>
              <a:ext uri="{FF2B5EF4-FFF2-40B4-BE49-F238E27FC236}">
                <a16:creationId xmlns:a16="http://schemas.microsoft.com/office/drawing/2014/main" id="{BF5C25A9-002D-4522-C827-ABAE99A5678D}"/>
              </a:ext>
            </a:extLst>
          </p:cNvPr>
          <p:cNvSpPr/>
          <p:nvPr/>
        </p:nvSpPr>
        <p:spPr>
          <a:xfrm>
            <a:off x="3468899" y="2314937"/>
            <a:ext cx="2664000" cy="180000"/>
          </a:xfrm>
          <a:prstGeom prst="leftRightArrow">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矢印: 左右 117">
            <a:extLst>
              <a:ext uri="{FF2B5EF4-FFF2-40B4-BE49-F238E27FC236}">
                <a16:creationId xmlns:a16="http://schemas.microsoft.com/office/drawing/2014/main" id="{7155253B-4B2C-407F-4E19-E90A72AEDD18}"/>
              </a:ext>
            </a:extLst>
          </p:cNvPr>
          <p:cNvSpPr/>
          <p:nvPr/>
        </p:nvSpPr>
        <p:spPr>
          <a:xfrm>
            <a:off x="6155760" y="2314937"/>
            <a:ext cx="2700000" cy="180000"/>
          </a:xfrm>
          <a:prstGeom prst="leftRightArrow">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正方形/長方形 118">
            <a:extLst>
              <a:ext uri="{FF2B5EF4-FFF2-40B4-BE49-F238E27FC236}">
                <a16:creationId xmlns:a16="http://schemas.microsoft.com/office/drawing/2014/main" id="{B8FCE80E-A69C-ED93-38E3-053F5EE342D8}"/>
              </a:ext>
            </a:extLst>
          </p:cNvPr>
          <p:cNvSpPr/>
          <p:nvPr/>
        </p:nvSpPr>
        <p:spPr>
          <a:xfrm>
            <a:off x="6189319" y="1830541"/>
            <a:ext cx="2664000" cy="468000"/>
          </a:xfrm>
          <a:prstGeom prst="rect">
            <a:avLst/>
          </a:prstGeom>
          <a:noFill/>
          <a:ln w="9525">
            <a:solidFill>
              <a:schemeClr val="tx1"/>
            </a:solidFill>
          </a:ln>
          <a:effectLst/>
        </p:spPr>
        <p:style>
          <a:lnRef idx="2">
            <a:schemeClr val="accent3"/>
          </a:lnRef>
          <a:fillRef idx="1">
            <a:schemeClr val="lt1"/>
          </a:fillRef>
          <a:effectRef idx="0">
            <a:schemeClr val="accent3"/>
          </a:effectRef>
          <a:fontRef idx="minor">
            <a:schemeClr val="dk1"/>
          </a:fontRef>
        </p:style>
        <p:txBody>
          <a:bodyPr lIns="36000" tIns="36000" rIns="36000" bIns="36000" rtlCol="0" anchor="ctr"/>
          <a:lstStyle/>
          <a:p>
            <a:pPr algn="ctr"/>
            <a:r>
              <a:rPr lang="ja-JP" altLang="en-US" sz="1400" dirty="0">
                <a:latin typeface="Meiryo UI" panose="020B0604030504040204" pitchFamily="50" charset="-128"/>
                <a:ea typeface="Meiryo UI" panose="020B0604030504040204" pitchFamily="50" charset="-128"/>
              </a:rPr>
              <a:t>今後の更なる効率化</a:t>
            </a:r>
            <a:endParaRPr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59102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スライド番号プレースホルダー 5">
            <a:extLst>
              <a:ext uri="{FF2B5EF4-FFF2-40B4-BE49-F238E27FC236}">
                <a16:creationId xmlns:a16="http://schemas.microsoft.com/office/drawing/2014/main" id="{6B2EAF6A-DA70-47C6-86F5-1418B9CF4DDF}"/>
              </a:ext>
            </a:extLst>
          </p:cNvPr>
          <p:cNvSpPr>
            <a:spLocks noGrp="1"/>
          </p:cNvSpPr>
          <p:nvPr>
            <p:ph type="sldNum" sz="quarter" idx="12"/>
          </p:nvPr>
        </p:nvSpPr>
        <p:spPr>
          <a:xfrm>
            <a:off x="7650552" y="6432293"/>
            <a:ext cx="2228850" cy="365125"/>
          </a:xfrm>
        </p:spPr>
        <p:txBody>
          <a:bodyPr/>
          <a:lstStyle/>
          <a:p>
            <a:fld id="{330EA680-D336-4FF7-8B7A-9848BB0A1C32}" type="slidenum">
              <a:rPr lang="en-US" smtClean="0"/>
              <a:t>2</a:t>
            </a:fld>
            <a:endParaRPr lang="en-US" dirty="0"/>
          </a:p>
        </p:txBody>
      </p: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lang="ja-JP" altLang="en-US" sz="2400" b="1" dirty="0">
                <a:latin typeface="Meiryo UI" panose="020B0604030504040204" pitchFamily="50" charset="-128"/>
                <a:ea typeface="Meiryo UI" panose="020B0604030504040204" pitchFamily="50" charset="-128"/>
              </a:rPr>
              <a:t>ガバメントクラウド先行事業の調査研究（追加報告）</a:t>
            </a:r>
            <a:endParaRPr kumimoji="1" lang="ja-JP" altLang="en-US" sz="2400" b="1"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64505" y="595728"/>
            <a:ext cx="9767557" cy="1323407"/>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indent="-285750" defTabSz="914400">
              <a:buFont typeface="Meiryo UI" panose="020B0604030504040204" pitchFamily="50" charset="-128"/>
              <a:buChar char="○"/>
              <a:defRPr/>
            </a:pPr>
            <a:r>
              <a:rPr kumimoji="1" lang="ja-JP" altLang="en-US" sz="1600" kern="0" dirty="0">
                <a:solidFill>
                  <a:prstClr val="black"/>
                </a:solidFill>
                <a:latin typeface="Meiryo UI"/>
                <a:ea typeface="Meiryo UI"/>
              </a:rPr>
              <a:t>本調査研究については、先行事業採択団体の「神戸市」「せとうち３市（倉敷市・松山市・高松市）」「盛岡市」「佐倉市」「宇和島市」「須坂市」「美里町・川島町」「笠置町」の８件</a:t>
            </a:r>
            <a:r>
              <a:rPr kumimoji="1" lang="en-US" altLang="ja-JP" sz="1600" kern="0" dirty="0">
                <a:solidFill>
                  <a:prstClr val="black"/>
                </a:solidFill>
                <a:latin typeface="Meiryo UI"/>
                <a:ea typeface="Meiryo UI"/>
              </a:rPr>
              <a:t>11</a:t>
            </a:r>
            <a:r>
              <a:rPr kumimoji="1" lang="ja-JP" altLang="en-US" sz="1600" kern="0" dirty="0">
                <a:solidFill>
                  <a:prstClr val="black"/>
                </a:solidFill>
                <a:latin typeface="Meiryo UI"/>
                <a:ea typeface="Meiryo UI"/>
              </a:rPr>
              <a:t>団体を検証対象としている。</a:t>
            </a:r>
            <a:endParaRPr kumimoji="1" lang="en-US" altLang="ja-JP" sz="1600" kern="0" dirty="0">
              <a:solidFill>
                <a:prstClr val="black"/>
              </a:solidFill>
              <a:latin typeface="Meiryo UI"/>
              <a:ea typeface="Meiryo UI"/>
            </a:endParaRPr>
          </a:p>
          <a:p>
            <a:pPr marL="285750" indent="-285750" defTabSz="914400">
              <a:buFont typeface="Meiryo UI" panose="020B0604030504040204" pitchFamily="50" charset="-128"/>
              <a:buChar char="○"/>
              <a:defRPr/>
            </a:pPr>
            <a:r>
              <a:rPr kumimoji="1" lang="ja-JP" altLang="en-US" sz="1600" kern="0" dirty="0">
                <a:solidFill>
                  <a:prstClr val="black"/>
                </a:solidFill>
                <a:latin typeface="Meiryo UI"/>
                <a:ea typeface="Meiryo UI"/>
              </a:rPr>
              <a:t>令和</a:t>
            </a:r>
            <a:r>
              <a:rPr kumimoji="1" lang="en-US" altLang="ja-JP" sz="1600" kern="0" dirty="0">
                <a:solidFill>
                  <a:prstClr val="black"/>
                </a:solidFill>
                <a:latin typeface="Meiryo UI"/>
                <a:ea typeface="Meiryo UI"/>
              </a:rPr>
              <a:t>4</a:t>
            </a:r>
            <a:r>
              <a:rPr kumimoji="1" lang="ja-JP" altLang="en-US" sz="1600" kern="0" dirty="0">
                <a:solidFill>
                  <a:prstClr val="black"/>
                </a:solidFill>
                <a:latin typeface="Meiryo UI"/>
                <a:ea typeface="Meiryo UI"/>
              </a:rPr>
              <a:t>年度における投資対効果のコスト評価は、</a:t>
            </a:r>
            <a:r>
              <a:rPr kumimoji="1" lang="ja-JP" altLang="en-US" sz="1600" b="1" u="sng" kern="0" dirty="0">
                <a:latin typeface="Meiryo UI"/>
                <a:ea typeface="Meiryo UI"/>
              </a:rPr>
              <a:t>令和４年５月時点と令和４年</a:t>
            </a:r>
            <a:r>
              <a:rPr kumimoji="1" lang="en-US" altLang="ja-JP" sz="1600" b="1" u="sng" kern="0" dirty="0">
                <a:latin typeface="Meiryo UI"/>
                <a:ea typeface="Meiryo UI"/>
              </a:rPr>
              <a:t>10</a:t>
            </a:r>
            <a:r>
              <a:rPr kumimoji="1" lang="ja-JP" altLang="en-US" sz="1600" b="1" u="sng" kern="0" dirty="0">
                <a:latin typeface="Meiryo UI"/>
                <a:ea typeface="Meiryo UI"/>
              </a:rPr>
              <a:t>月～令和５年</a:t>
            </a:r>
            <a:r>
              <a:rPr kumimoji="1" lang="en-US" altLang="ja-JP" sz="1600" b="1" u="sng" kern="0" dirty="0">
                <a:latin typeface="Meiryo UI"/>
                <a:ea typeface="Meiryo UI"/>
              </a:rPr>
              <a:t>3</a:t>
            </a:r>
            <a:r>
              <a:rPr kumimoji="1" lang="ja-JP" altLang="en-US" sz="1600" b="1" u="sng" kern="0" dirty="0">
                <a:latin typeface="Meiryo UI"/>
                <a:ea typeface="Meiryo UI"/>
              </a:rPr>
              <a:t>月の２つの期間を対象に実施</a:t>
            </a:r>
            <a:r>
              <a:rPr kumimoji="1" lang="ja-JP" altLang="en-US" sz="1600" kern="0" dirty="0">
                <a:latin typeface="Meiryo UI"/>
                <a:ea typeface="Meiryo UI"/>
              </a:rPr>
              <a:t>。本資料は令和４年</a:t>
            </a:r>
            <a:r>
              <a:rPr kumimoji="1" lang="en-US" altLang="ja-JP" sz="1600" kern="0" dirty="0">
                <a:latin typeface="Meiryo UI"/>
                <a:ea typeface="Meiryo UI"/>
              </a:rPr>
              <a:t>10</a:t>
            </a:r>
            <a:r>
              <a:rPr kumimoji="1" lang="ja-JP" altLang="en-US" sz="1600" kern="0" dirty="0">
                <a:latin typeface="Meiryo UI"/>
                <a:ea typeface="Meiryo UI"/>
              </a:rPr>
              <a:t>月～令和５年</a:t>
            </a:r>
            <a:r>
              <a:rPr kumimoji="1" lang="en-US" altLang="ja-JP" sz="1600" kern="0" dirty="0">
                <a:latin typeface="Meiryo UI"/>
                <a:ea typeface="Meiryo UI"/>
              </a:rPr>
              <a:t>3</a:t>
            </a:r>
            <a:r>
              <a:rPr kumimoji="1" lang="ja-JP" altLang="en-US" sz="1600" kern="0" dirty="0">
                <a:latin typeface="Meiryo UI"/>
                <a:ea typeface="Meiryo UI"/>
              </a:rPr>
              <a:t>月のコスト評価</a:t>
            </a:r>
            <a:r>
              <a:rPr kumimoji="1" lang="ja-JP" altLang="en-US" sz="1600" kern="0" dirty="0">
                <a:solidFill>
                  <a:prstClr val="black"/>
                </a:solidFill>
                <a:latin typeface="Meiryo UI"/>
                <a:ea typeface="Meiryo UI"/>
              </a:rPr>
              <a:t>の分析結果を</a:t>
            </a:r>
            <a:r>
              <a:rPr kumimoji="1" lang="ja-JP" altLang="en-US" sz="1600" b="1" u="sng" kern="0" dirty="0">
                <a:solidFill>
                  <a:prstClr val="black"/>
                </a:solidFill>
                <a:latin typeface="Meiryo UI"/>
                <a:ea typeface="Meiryo UI"/>
              </a:rPr>
              <a:t>中間報告の追加分として報告</a:t>
            </a:r>
            <a:r>
              <a:rPr kumimoji="1" lang="ja-JP" altLang="en-US" sz="1600" kern="0" dirty="0">
                <a:solidFill>
                  <a:prstClr val="black"/>
                </a:solidFill>
                <a:latin typeface="Meiryo UI"/>
                <a:ea typeface="Meiryo UI"/>
              </a:rPr>
              <a:t>するものである。</a:t>
            </a:r>
          </a:p>
        </p:txBody>
      </p:sp>
      <p:sp>
        <p:nvSpPr>
          <p:cNvPr id="5" name="テキスト ボックス 4">
            <a:extLst>
              <a:ext uri="{FF2B5EF4-FFF2-40B4-BE49-F238E27FC236}">
                <a16:creationId xmlns:a16="http://schemas.microsoft.com/office/drawing/2014/main" id="{57F77022-EFEB-8154-C91B-ECE1391A29C4}"/>
              </a:ext>
            </a:extLst>
          </p:cNvPr>
          <p:cNvSpPr txBox="1"/>
          <p:nvPr/>
        </p:nvSpPr>
        <p:spPr>
          <a:xfrm>
            <a:off x="1373008" y="6262272"/>
            <a:ext cx="7470226" cy="365125"/>
          </a:xfrm>
          <a:prstGeom prst="rect">
            <a:avLst/>
          </a:prstGeom>
          <a:solidFill>
            <a:sysClr val="window" lastClr="FFFFFF">
              <a:lumMod val="100000"/>
            </a:sysClr>
          </a:solidFill>
          <a:ln w="28575">
            <a:noFill/>
          </a:ln>
          <a:extLst>
            <a:ext uri="{91240B29-F687-4F45-9708-019B960494DF}">
              <a14:hiddenLine xmlns:a14="http://schemas.microsoft.com/office/drawing/2010/main" w="28575" cap="flat" cmpd="sng" algn="ctr">
                <a:solidFill>
                  <a:schemeClr val="accent3">
                    <a:lumMod val="100000"/>
                    <a:alpha val="0"/>
                  </a:schemeClr>
                </a:solidFill>
                <a:prstDash val="solid"/>
                <a:round/>
                <a:headEnd type="none" w="med" len="med"/>
                <a:tailEnd type="none" w="med" len="med"/>
              </a14:hiddenLine>
            </a:ext>
          </a:extLst>
        </p:spPr>
        <p:txBody>
          <a:bodyPr wrap="square" lIns="40957" tIns="40957" rIns="40957" bIns="40957" rtlCol="0">
            <a:noAutofit/>
          </a:bodyPr>
          <a:lstStyle/>
          <a:p>
            <a:pPr>
              <a:defRPr/>
            </a:pPr>
            <a:r>
              <a:rPr lang="en-US" altLang="ja-JP" sz="750" kern="0" dirty="0">
                <a:latin typeface="Meiryo UI" panose="020B0604030504040204" pitchFamily="50" charset="-128"/>
                <a:ea typeface="Meiryo UI" panose="020B0604030504040204" pitchFamily="50" charset="-128"/>
              </a:rPr>
              <a:t>※</a:t>
            </a:r>
            <a:r>
              <a:rPr lang="ja-JP" altLang="en-US" sz="750" kern="0" dirty="0">
                <a:latin typeface="Meiryo UI" panose="020B0604030504040204" pitchFamily="50" charset="-128"/>
                <a:ea typeface="Meiryo UI" panose="020B0604030504040204" pitchFamily="50" charset="-128"/>
              </a:rPr>
              <a:t>　各採択団体で試算した値は、</a:t>
            </a:r>
            <a:r>
              <a:rPr lang="en-US" altLang="ja-JP" sz="750" kern="0" dirty="0">
                <a:latin typeface="Meiryo UI" panose="020B0604030504040204" pitchFamily="50" charset="-128"/>
                <a:ea typeface="Meiryo UI" panose="020B0604030504040204" pitchFamily="50" charset="-128"/>
              </a:rPr>
              <a:t>R4</a:t>
            </a:r>
            <a:r>
              <a:rPr lang="ja-JP" altLang="en-US" sz="750" kern="0" dirty="0">
                <a:latin typeface="Meiryo UI" panose="020B0604030504040204" pitchFamily="50" charset="-128"/>
                <a:ea typeface="Meiryo UI" panose="020B0604030504040204" pitchFamily="50" charset="-128"/>
              </a:rPr>
              <a:t>年</a:t>
            </a:r>
            <a:r>
              <a:rPr lang="en-US" altLang="ja-JP" sz="750" kern="0" dirty="0">
                <a:latin typeface="Meiryo UI" panose="020B0604030504040204" pitchFamily="50" charset="-128"/>
                <a:ea typeface="Meiryo UI" panose="020B0604030504040204" pitchFamily="50" charset="-128"/>
              </a:rPr>
              <a:t>5</a:t>
            </a:r>
            <a:r>
              <a:rPr lang="ja-JP" altLang="en-US" sz="750" kern="0" dirty="0">
                <a:latin typeface="Meiryo UI" panose="020B0604030504040204" pitchFamily="50" charset="-128"/>
                <a:ea typeface="Meiryo UI" panose="020B0604030504040204" pitchFamily="50" charset="-128"/>
              </a:rPr>
              <a:t>月時点の要件・設計に基づく机上試算値となります。</a:t>
            </a:r>
            <a:endParaRPr lang="en-US" altLang="ja-JP" sz="750" kern="0" dirty="0">
              <a:latin typeface="Meiryo UI" panose="020B0604030504040204" pitchFamily="50" charset="-128"/>
              <a:ea typeface="Meiryo UI" panose="020B0604030504040204" pitchFamily="50" charset="-128"/>
            </a:endParaRPr>
          </a:p>
        </p:txBody>
      </p:sp>
      <p:graphicFrame>
        <p:nvGraphicFramePr>
          <p:cNvPr id="11" name="表 8">
            <a:extLst>
              <a:ext uri="{FF2B5EF4-FFF2-40B4-BE49-F238E27FC236}">
                <a16:creationId xmlns:a16="http://schemas.microsoft.com/office/drawing/2014/main" id="{BFB775EF-2579-4BD3-FCFF-447CC096B7CD}"/>
              </a:ext>
            </a:extLst>
          </p:cNvPr>
          <p:cNvGraphicFramePr>
            <a:graphicFrameLocks noGrp="1"/>
          </p:cNvGraphicFramePr>
          <p:nvPr>
            <p:extLst>
              <p:ext uri="{D42A27DB-BD31-4B8C-83A1-F6EECF244321}">
                <p14:modId xmlns:p14="http://schemas.microsoft.com/office/powerpoint/2010/main" val="2329625688"/>
              </p:ext>
            </p:extLst>
          </p:nvPr>
        </p:nvGraphicFramePr>
        <p:xfrm>
          <a:off x="654314" y="2062850"/>
          <a:ext cx="8270724" cy="4002352"/>
        </p:xfrm>
        <a:graphic>
          <a:graphicData uri="http://schemas.openxmlformats.org/drawingml/2006/table">
            <a:tbl>
              <a:tblPr bandRow="1"/>
              <a:tblGrid>
                <a:gridCol w="730552">
                  <a:extLst>
                    <a:ext uri="{9D8B030D-6E8A-4147-A177-3AD203B41FA5}">
                      <a16:colId xmlns:a16="http://schemas.microsoft.com/office/drawing/2014/main" val="2397016953"/>
                    </a:ext>
                  </a:extLst>
                </a:gridCol>
                <a:gridCol w="3770086">
                  <a:extLst>
                    <a:ext uri="{9D8B030D-6E8A-4147-A177-3AD203B41FA5}">
                      <a16:colId xmlns:a16="http://schemas.microsoft.com/office/drawing/2014/main" val="2258270390"/>
                    </a:ext>
                  </a:extLst>
                </a:gridCol>
                <a:gridCol w="3770086">
                  <a:extLst>
                    <a:ext uri="{9D8B030D-6E8A-4147-A177-3AD203B41FA5}">
                      <a16:colId xmlns:a16="http://schemas.microsoft.com/office/drawing/2014/main" val="1400435364"/>
                    </a:ext>
                  </a:extLst>
                </a:gridCol>
              </a:tblGrid>
              <a:tr h="429118">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a:endParaRPr kumimoji="1" lang="ja-JP" altLang="en-US" sz="800" b="1" dirty="0">
                        <a:solidFill>
                          <a:schemeClr val="bg1">
                            <a:lumMod val="100000"/>
                          </a:schemeClr>
                        </a:solidFill>
                        <a:latin typeface="Meiryo UI" panose="020B0604030504040204" pitchFamily="50" charset="-128"/>
                        <a:ea typeface="Meiryo UI" panose="020B0604030504040204" pitchFamily="50" charset="-128"/>
                      </a:endParaRP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a:r>
                        <a:rPr kumimoji="1" lang="ja-JP" altLang="en-US" sz="1100" b="1" dirty="0">
                          <a:solidFill>
                            <a:schemeClr val="bg1">
                              <a:lumMod val="100000"/>
                            </a:schemeClr>
                          </a:solidFill>
                          <a:latin typeface="Meiryo UI"/>
                          <a:ea typeface="Meiryo UI"/>
                        </a:rPr>
                        <a:t>令和</a:t>
                      </a:r>
                      <a:r>
                        <a:rPr kumimoji="1" lang="en-US" altLang="ja-JP" sz="1100" b="1" dirty="0">
                          <a:solidFill>
                            <a:schemeClr val="bg1">
                              <a:lumMod val="100000"/>
                            </a:schemeClr>
                          </a:solidFill>
                          <a:latin typeface="Meiryo UI"/>
                          <a:ea typeface="Meiryo UI"/>
                        </a:rPr>
                        <a:t>4</a:t>
                      </a:r>
                      <a:r>
                        <a:rPr kumimoji="1" lang="ja-JP" altLang="en-US" sz="1100" b="1" dirty="0">
                          <a:solidFill>
                            <a:schemeClr val="bg1">
                              <a:lumMod val="100000"/>
                            </a:schemeClr>
                          </a:solidFill>
                          <a:latin typeface="Meiryo UI"/>
                          <a:ea typeface="Meiryo UI"/>
                        </a:rPr>
                        <a:t>年度検証</a:t>
                      </a: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1E49E2">
                        <a:lumMod val="100000"/>
                      </a:srgbClr>
                    </a:solidFill>
                  </a:tcPr>
                </a:tc>
                <a:tc hMerge="1">
                  <a:txBody>
                    <a:bodyPr/>
                    <a:lstStyle/>
                    <a:p>
                      <a:pPr algn="ctr"/>
                      <a:endParaRPr kumimoji="1" lang="ja-JP" altLang="en-US" sz="1100" b="1">
                        <a:solidFill>
                          <a:schemeClr val="bg1">
                            <a:lumMod val="100000"/>
                          </a:schemeClr>
                        </a:solidFill>
                      </a:endParaRPr>
                    </a:p>
                  </a:txBody>
                  <a:tcPr marL="84406" marR="84406" marT="42203" marB="42203"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1">
                        <a:lumMod val="100000"/>
                      </a:schemeClr>
                    </a:solidFill>
                  </a:tcPr>
                </a:tc>
                <a:extLst>
                  <a:ext uri="{0D108BD9-81ED-4DB2-BD59-A6C34878D82A}">
                    <a16:rowId xmlns:a16="http://schemas.microsoft.com/office/drawing/2014/main" val="2747141296"/>
                  </a:ext>
                </a:extLst>
              </a:tr>
              <a:tr h="429118">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a:endParaRPr kumimoji="1" lang="ja-JP" altLang="en-US" sz="800" b="1" dirty="0">
                        <a:solidFill>
                          <a:schemeClr val="bg1">
                            <a:lumMod val="100000"/>
                          </a:schemeClr>
                        </a:solidFill>
                        <a:latin typeface="Meiryo UI" panose="020B0604030504040204" pitchFamily="50" charset="-128"/>
                        <a:ea typeface="Meiryo UI" panose="020B0604030504040204" pitchFamily="50" charset="-128"/>
                      </a:endParaRP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a:r>
                        <a:rPr kumimoji="1" lang="ja-JP" altLang="en-US" sz="1100" b="1" dirty="0">
                          <a:solidFill>
                            <a:schemeClr val="bg1">
                              <a:lumMod val="100000"/>
                            </a:schemeClr>
                          </a:solidFill>
                          <a:latin typeface="Meiryo UI"/>
                          <a:ea typeface="Meiryo UI"/>
                        </a:rPr>
                        <a:t>中間報告（</a:t>
                      </a:r>
                      <a:r>
                        <a:rPr kumimoji="1" lang="en-US" altLang="ja-JP" sz="1100" b="1" dirty="0">
                          <a:solidFill>
                            <a:schemeClr val="bg1">
                              <a:lumMod val="100000"/>
                            </a:schemeClr>
                          </a:solidFill>
                          <a:latin typeface="Meiryo UI"/>
                          <a:ea typeface="Meiryo UI"/>
                        </a:rPr>
                        <a:t>R4.9</a:t>
                      </a:r>
                      <a:r>
                        <a:rPr kumimoji="1" lang="ja-JP" altLang="en-US" sz="1100" b="1" dirty="0">
                          <a:solidFill>
                            <a:schemeClr val="bg1">
                              <a:lumMod val="100000"/>
                            </a:schemeClr>
                          </a:solidFill>
                          <a:latin typeface="Meiryo UI"/>
                          <a:ea typeface="Meiryo UI"/>
                        </a:rPr>
                        <a:t>公表）</a:t>
                      </a: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1E49E2">
                        <a:lumMod val="100000"/>
                      </a:srgbClr>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a:r>
                        <a:rPr kumimoji="1" lang="ja-JP" altLang="en-US" sz="1100" b="1" dirty="0">
                          <a:solidFill>
                            <a:schemeClr val="bg1">
                              <a:lumMod val="100000"/>
                            </a:schemeClr>
                          </a:solidFill>
                          <a:latin typeface="Meiryo UI"/>
                          <a:ea typeface="Meiryo UI"/>
                        </a:rPr>
                        <a:t>中間報告（追加報告：</a:t>
                      </a:r>
                      <a:r>
                        <a:rPr kumimoji="1" lang="en-US" altLang="ja-JP" sz="1100" b="1" dirty="0">
                          <a:solidFill>
                            <a:schemeClr val="bg1">
                              <a:lumMod val="100000"/>
                            </a:schemeClr>
                          </a:solidFill>
                          <a:latin typeface="Meiryo UI"/>
                          <a:ea typeface="Meiryo UI"/>
                        </a:rPr>
                        <a:t>R5.12</a:t>
                      </a:r>
                      <a:r>
                        <a:rPr kumimoji="1" lang="ja-JP" altLang="en-US" sz="1100" b="1" dirty="0">
                          <a:solidFill>
                            <a:schemeClr val="bg1">
                              <a:lumMod val="100000"/>
                            </a:schemeClr>
                          </a:solidFill>
                          <a:latin typeface="Meiryo UI"/>
                          <a:ea typeface="Meiryo UI"/>
                        </a:rPr>
                        <a:t>公表</a:t>
                      </a:r>
                      <a:r>
                        <a:rPr kumimoji="1" lang="en-US" altLang="ja-JP" sz="1100" b="1" dirty="0">
                          <a:solidFill>
                            <a:schemeClr val="bg1">
                              <a:lumMod val="100000"/>
                            </a:schemeClr>
                          </a:solidFill>
                          <a:latin typeface="Meiryo UI"/>
                          <a:ea typeface="Meiryo UI"/>
                        </a:rPr>
                        <a:t>)</a:t>
                      </a:r>
                      <a:endParaRPr kumimoji="1" lang="ja-JP" altLang="en-US" sz="1100" b="1" dirty="0">
                        <a:solidFill>
                          <a:schemeClr val="bg1">
                            <a:lumMod val="100000"/>
                          </a:schemeClr>
                        </a:solidFill>
                        <a:latin typeface="Meiryo UI"/>
                        <a:ea typeface="Meiryo UI"/>
                      </a:endParaRP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1E49E2">
                        <a:lumMod val="100000"/>
                      </a:srgbClr>
                    </a:solidFill>
                  </a:tcPr>
                </a:tc>
                <a:extLst>
                  <a:ext uri="{0D108BD9-81ED-4DB2-BD59-A6C34878D82A}">
                    <a16:rowId xmlns:a16="http://schemas.microsoft.com/office/drawing/2014/main" val="886940037"/>
                  </a:ext>
                </a:extLst>
              </a:tr>
              <a:tr h="486883">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a:r>
                        <a:rPr kumimoji="1" lang="ja-JP" altLang="en-US" sz="1100" b="1" dirty="0">
                          <a:solidFill>
                            <a:schemeClr val="bg1">
                              <a:lumMod val="100000"/>
                            </a:schemeClr>
                          </a:solidFill>
                          <a:latin typeface="Meiryo UI"/>
                          <a:ea typeface="Meiryo UI"/>
                        </a:rPr>
                        <a:t>コスト</a:t>
                      </a:r>
                      <a:br>
                        <a:rPr kumimoji="1" lang="en-US" altLang="ja-JP" sz="1100" b="1" dirty="0">
                          <a:solidFill>
                            <a:schemeClr val="bg1">
                              <a:lumMod val="100000"/>
                            </a:schemeClr>
                          </a:solidFill>
                          <a:latin typeface="Meiryo UI"/>
                          <a:ea typeface="Meiryo UI"/>
                        </a:rPr>
                      </a:br>
                      <a:r>
                        <a:rPr kumimoji="1" lang="ja-JP" altLang="en-US" sz="1100" b="1" dirty="0">
                          <a:solidFill>
                            <a:schemeClr val="bg1">
                              <a:lumMod val="100000"/>
                            </a:schemeClr>
                          </a:solidFill>
                          <a:latin typeface="Meiryo UI"/>
                          <a:ea typeface="Meiryo UI"/>
                        </a:rPr>
                        <a:t>試算時期</a:t>
                      </a: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C233C">
                        <a:lumMod val="100000"/>
                      </a:srgbClr>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l"/>
                      <a:r>
                        <a:rPr kumimoji="1" lang="ja-JP" altLang="en-US" sz="1100" b="0" i="0" u="none" strike="noStrike" kern="1200" cap="none" spc="0" normalizeH="0" baseline="0" noProof="0" dirty="0">
                          <a:ln>
                            <a:noFill/>
                          </a:ln>
                          <a:solidFill>
                            <a:schemeClr val="tx1"/>
                          </a:solidFill>
                          <a:effectLst/>
                          <a:uLnTx/>
                          <a:uFillTx/>
                          <a:latin typeface="Meiryo UI"/>
                          <a:ea typeface="Meiryo UI"/>
                          <a:cs typeface="+mn-cs"/>
                        </a:rPr>
                        <a:t>～</a:t>
                      </a:r>
                      <a:r>
                        <a:rPr kumimoji="1" lang="en-US" altLang="ja-JP" sz="1100" b="0" i="0" u="none" strike="noStrike" kern="1200" cap="none" spc="0" normalizeH="0" baseline="0" noProof="0" dirty="0">
                          <a:ln>
                            <a:noFill/>
                          </a:ln>
                          <a:solidFill>
                            <a:schemeClr val="tx1"/>
                          </a:solidFill>
                          <a:effectLst/>
                          <a:uLnTx/>
                          <a:uFillTx/>
                          <a:latin typeface="Meiryo UI"/>
                          <a:ea typeface="Meiryo UI"/>
                          <a:cs typeface="+mn-cs"/>
                        </a:rPr>
                        <a:t>R4.5</a:t>
                      </a:r>
                      <a:endParaRPr kumimoji="1" lang="ja-JP" altLang="en-US" sz="1100" b="0" i="0" u="none" strike="noStrike" kern="1200" cap="none" spc="0" normalizeH="0" baseline="0" dirty="0">
                        <a:ln>
                          <a:noFill/>
                        </a:ln>
                        <a:solidFill>
                          <a:schemeClr val="tx1"/>
                        </a:solidFill>
                        <a:effectLst/>
                        <a:uLnTx/>
                        <a:uFillTx/>
                        <a:latin typeface="Meiryo UI"/>
                        <a:ea typeface="Meiryo UI"/>
                        <a:cs typeface="+mn-cs"/>
                      </a:endParaRP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dirty="0">
                          <a:solidFill>
                            <a:schemeClr val="tx1"/>
                          </a:solidFill>
                          <a:latin typeface="Meiryo UI"/>
                          <a:ea typeface="Meiryo UI"/>
                        </a:rPr>
                        <a:t>R4.10</a:t>
                      </a:r>
                      <a:r>
                        <a:rPr kumimoji="1" lang="ja-JP" altLang="en-US" sz="1100" b="0" dirty="0">
                          <a:solidFill>
                            <a:schemeClr val="tx1"/>
                          </a:solidFill>
                          <a:latin typeface="Meiryo UI"/>
                          <a:ea typeface="Meiryo UI"/>
                        </a:rPr>
                        <a:t>～</a:t>
                      </a:r>
                      <a:r>
                        <a:rPr kumimoji="1" lang="en-US" altLang="ja-JP" sz="1100" b="0" dirty="0">
                          <a:solidFill>
                            <a:schemeClr val="tx1"/>
                          </a:solidFill>
                          <a:latin typeface="Meiryo UI"/>
                          <a:ea typeface="Meiryo UI"/>
                        </a:rPr>
                        <a:t>R5.1</a:t>
                      </a:r>
                      <a:r>
                        <a:rPr kumimoji="1" lang="ja-JP" altLang="en-US" sz="1100" b="0" dirty="0">
                          <a:solidFill>
                            <a:schemeClr val="tx1"/>
                          </a:solidFill>
                          <a:latin typeface="Meiryo UI"/>
                          <a:ea typeface="Meiryo UI"/>
                        </a:rPr>
                        <a:t>頃</a:t>
                      </a:r>
                      <a:endParaRPr kumimoji="1" lang="ja-JP" altLang="en-US" sz="1100" dirty="0">
                        <a:solidFill>
                          <a:schemeClr val="tx1"/>
                        </a:solidFill>
                        <a:latin typeface="Meiryo UI"/>
                        <a:ea typeface="Meiryo UI"/>
                      </a:endParaRP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987055233"/>
                  </a:ext>
                </a:extLst>
              </a:tr>
              <a:tr h="1229590">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a:r>
                        <a:rPr kumimoji="1" lang="ja-JP" altLang="en-US" sz="1100" b="1" dirty="0">
                          <a:solidFill>
                            <a:schemeClr val="bg1">
                              <a:lumMod val="100000"/>
                            </a:schemeClr>
                          </a:solidFill>
                          <a:latin typeface="Meiryo UI"/>
                          <a:ea typeface="Meiryo UI"/>
                        </a:rPr>
                        <a:t>検証</a:t>
                      </a:r>
                      <a:endParaRPr kumimoji="1" lang="en-US" altLang="ja-JP" sz="1100" b="1" dirty="0">
                        <a:solidFill>
                          <a:schemeClr val="bg1">
                            <a:lumMod val="100000"/>
                          </a:schemeClr>
                        </a:solidFill>
                        <a:latin typeface="Meiryo UI"/>
                        <a:ea typeface="Meiryo UI"/>
                      </a:endParaRPr>
                    </a:p>
                    <a:p>
                      <a:pPr algn="ctr"/>
                      <a:r>
                        <a:rPr kumimoji="1" lang="ja-JP" altLang="en-US" sz="1100" b="1" dirty="0">
                          <a:solidFill>
                            <a:schemeClr val="bg1">
                              <a:lumMod val="100000"/>
                            </a:schemeClr>
                          </a:solidFill>
                          <a:latin typeface="Meiryo UI"/>
                          <a:ea typeface="Meiryo UI"/>
                        </a:rPr>
                        <a:t>目的</a:t>
                      </a: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C233C">
                        <a:lumMod val="100000"/>
                      </a:srgbClr>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l"/>
                      <a:r>
                        <a:rPr kumimoji="1" lang="ja-JP" altLang="en-US" sz="1100" dirty="0">
                          <a:solidFill>
                            <a:schemeClr val="tx1"/>
                          </a:solidFill>
                          <a:latin typeface="Meiryo UI"/>
                          <a:ea typeface="Meiryo UI"/>
                        </a:rPr>
                        <a:t>課題等の検討に伴う</a:t>
                      </a:r>
                      <a:r>
                        <a:rPr kumimoji="1" lang="ja-JP" altLang="en-US" sz="1100" b="1" u="sng" kern="1200" dirty="0">
                          <a:solidFill>
                            <a:schemeClr val="tx1"/>
                          </a:solidFill>
                          <a:latin typeface="Meiryo UI"/>
                          <a:ea typeface="Meiryo UI"/>
                          <a:cs typeface="+mn-cs"/>
                        </a:rPr>
                        <a:t>要件の変更やその見直しによって変化したクラウド構成</a:t>
                      </a:r>
                      <a:r>
                        <a:rPr kumimoji="1" lang="ja-JP" altLang="en-US" sz="1100" dirty="0">
                          <a:solidFill>
                            <a:schemeClr val="tx1"/>
                          </a:solidFill>
                          <a:latin typeface="Meiryo UI"/>
                          <a:ea typeface="Meiryo UI"/>
                        </a:rPr>
                        <a:t>を踏まえたコスト試算を行い、</a:t>
                      </a:r>
                      <a:r>
                        <a:rPr kumimoji="1" lang="ja-JP" altLang="en-US" sz="1100" b="1" u="sng" dirty="0">
                          <a:solidFill>
                            <a:schemeClr val="tx1"/>
                          </a:solidFill>
                          <a:latin typeface="Meiryo UI"/>
                          <a:ea typeface="Meiryo UI"/>
                        </a:rPr>
                        <a:t>ガバメントクラウドリフト時との差分を可視化</a:t>
                      </a:r>
                      <a:r>
                        <a:rPr kumimoji="1" lang="ja-JP" altLang="en-US" sz="1100" dirty="0">
                          <a:solidFill>
                            <a:schemeClr val="tx1"/>
                          </a:solidFill>
                          <a:latin typeface="Meiryo UI"/>
                          <a:ea typeface="Meiryo UI"/>
                        </a:rPr>
                        <a:t>するとともに、</a:t>
                      </a:r>
                      <a:r>
                        <a:rPr kumimoji="1" lang="ja-JP" altLang="en-US" sz="1100" b="1" u="sng" dirty="0">
                          <a:solidFill>
                            <a:schemeClr val="tx1"/>
                          </a:solidFill>
                          <a:latin typeface="Meiryo UI"/>
                          <a:ea typeface="Meiryo UI"/>
                        </a:rPr>
                        <a:t>どの要素がどの程度コストに影響を</a:t>
                      </a:r>
                      <a:r>
                        <a:rPr kumimoji="1" lang="ja-JP" altLang="en-US" sz="1100" b="1" u="sng" kern="1200" dirty="0">
                          <a:solidFill>
                            <a:schemeClr val="tx1"/>
                          </a:solidFill>
                          <a:latin typeface="Meiryo UI"/>
                          <a:ea typeface="Meiryo UI"/>
                          <a:cs typeface="+mn-cs"/>
                        </a:rPr>
                        <a:t>及ぼす</a:t>
                      </a:r>
                      <a:r>
                        <a:rPr kumimoji="1" lang="ja-JP" altLang="en-US" sz="1100" b="1" u="sng" dirty="0">
                          <a:solidFill>
                            <a:schemeClr val="tx1"/>
                          </a:solidFill>
                          <a:latin typeface="Meiryo UI"/>
                          <a:ea typeface="Meiryo UI"/>
                        </a:rPr>
                        <a:t>か</a:t>
                      </a:r>
                      <a:r>
                        <a:rPr kumimoji="1" lang="ja-JP" altLang="en-US" sz="1100" dirty="0">
                          <a:solidFill>
                            <a:schemeClr val="tx1"/>
                          </a:solidFill>
                          <a:latin typeface="Meiryo UI"/>
                          <a:ea typeface="Meiryo UI"/>
                        </a:rPr>
                        <a:t>明らかにする。</a:t>
                      </a: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u="sng" dirty="0">
                          <a:solidFill>
                            <a:schemeClr val="tx1"/>
                          </a:solidFill>
                          <a:latin typeface="Meiryo UI"/>
                          <a:ea typeface="Meiryo UI"/>
                        </a:rPr>
                        <a:t>システムの構築等を通じて</a:t>
                      </a:r>
                      <a:r>
                        <a:rPr kumimoji="1" lang="ja-JP" altLang="ja-JP" sz="1100" b="1" u="sng" kern="1200" dirty="0">
                          <a:solidFill>
                            <a:schemeClr val="tx1"/>
                          </a:solidFill>
                          <a:effectLst/>
                          <a:latin typeface="Meiryo UI"/>
                          <a:ea typeface="Meiryo UI"/>
                          <a:cs typeface="ＭＳ Ｐゴシック" panose="020B0600070205080204" pitchFamily="50" charset="-128"/>
                        </a:rPr>
                        <a:t>得</a:t>
                      </a:r>
                      <a:r>
                        <a:rPr kumimoji="1" lang="ja-JP" altLang="en-US" sz="1100" b="1" u="sng" kern="1200" dirty="0">
                          <a:solidFill>
                            <a:schemeClr val="tx1"/>
                          </a:solidFill>
                          <a:effectLst/>
                          <a:latin typeface="Meiryo UI"/>
                          <a:ea typeface="Meiryo UI"/>
                          <a:cs typeface="ＭＳ Ｐゴシック" panose="020B0600070205080204" pitchFamily="50" charset="-128"/>
                        </a:rPr>
                        <a:t>られた</a:t>
                      </a:r>
                      <a:r>
                        <a:rPr kumimoji="1" lang="ja-JP" altLang="ja-JP" sz="1100" b="1" u="sng" kern="1200" dirty="0">
                          <a:solidFill>
                            <a:schemeClr val="tx1"/>
                          </a:solidFill>
                          <a:effectLst/>
                          <a:latin typeface="Meiryo UI"/>
                          <a:ea typeface="Meiryo UI"/>
                          <a:cs typeface="ＭＳ Ｐゴシック" panose="020B0600070205080204" pitchFamily="50" charset="-128"/>
                        </a:rPr>
                        <a:t>ノウハウ等を踏まえ</a:t>
                      </a:r>
                      <a:r>
                        <a:rPr kumimoji="1" lang="ja-JP" altLang="en-US" sz="1100" b="1" u="sng" kern="1200" dirty="0">
                          <a:solidFill>
                            <a:schemeClr val="tx1"/>
                          </a:solidFill>
                          <a:effectLst/>
                          <a:latin typeface="Meiryo UI"/>
                          <a:ea typeface="Meiryo UI"/>
                          <a:cs typeface="ＭＳ Ｐゴシック" panose="020B0600070205080204" pitchFamily="50" charset="-128"/>
                        </a:rPr>
                        <a:t>、クラウド</a:t>
                      </a:r>
                      <a:r>
                        <a:rPr kumimoji="1" lang="ja-JP" altLang="ja-JP" sz="1100" b="1" u="sng" kern="1200" dirty="0">
                          <a:solidFill>
                            <a:schemeClr val="tx1"/>
                          </a:solidFill>
                          <a:effectLst/>
                          <a:latin typeface="Meiryo UI"/>
                          <a:ea typeface="Meiryo UI"/>
                          <a:cs typeface="ＭＳ Ｐゴシック" panose="020B0600070205080204" pitchFamily="50" charset="-128"/>
                        </a:rPr>
                        <a:t>構成</a:t>
                      </a:r>
                      <a:r>
                        <a:rPr kumimoji="1" lang="ja-JP" altLang="en-US" sz="1100" b="1" u="sng" kern="1200" dirty="0">
                          <a:solidFill>
                            <a:schemeClr val="tx1"/>
                          </a:solidFill>
                          <a:effectLst/>
                          <a:latin typeface="Meiryo UI"/>
                          <a:ea typeface="Meiryo UI"/>
                          <a:cs typeface="ＭＳ Ｐゴシック" panose="020B0600070205080204" pitchFamily="50" charset="-128"/>
                        </a:rPr>
                        <a:t>を変更すること</a:t>
                      </a:r>
                      <a:r>
                        <a:rPr kumimoji="1" lang="ja-JP" altLang="ja-JP" sz="1100" b="1" u="sng" kern="1200" dirty="0">
                          <a:solidFill>
                            <a:schemeClr val="tx1"/>
                          </a:solidFill>
                          <a:effectLst/>
                          <a:latin typeface="Meiryo UI"/>
                          <a:ea typeface="Meiryo UI"/>
                          <a:cs typeface="ＭＳ Ｐゴシック" panose="020B0600070205080204" pitchFamily="50" charset="-128"/>
                        </a:rPr>
                        <a:t>によるコスト</a:t>
                      </a:r>
                      <a:r>
                        <a:rPr kumimoji="1" lang="ja-JP" altLang="ja-JP" sz="1100" kern="1200" dirty="0">
                          <a:solidFill>
                            <a:schemeClr val="tx1"/>
                          </a:solidFill>
                          <a:effectLst/>
                          <a:latin typeface="Meiryo UI"/>
                          <a:ea typeface="Meiryo UI"/>
                          <a:cs typeface="ＭＳ Ｐゴシック" panose="020B0600070205080204" pitchFamily="50" charset="-128"/>
                        </a:rPr>
                        <a:t>を試算し、</a:t>
                      </a:r>
                      <a:r>
                        <a:rPr kumimoji="1" lang="ja-JP" altLang="ja-JP" sz="1100" b="1" u="sng" kern="1200" dirty="0">
                          <a:solidFill>
                            <a:schemeClr val="tx1"/>
                          </a:solidFill>
                          <a:effectLst/>
                          <a:latin typeface="Meiryo UI"/>
                          <a:ea typeface="Meiryo UI"/>
                          <a:cs typeface="ＭＳ Ｐゴシック" panose="020B0600070205080204" pitchFamily="50" charset="-128"/>
                        </a:rPr>
                        <a:t>先行事業</a:t>
                      </a:r>
                      <a:r>
                        <a:rPr kumimoji="1" lang="ja-JP" altLang="en-US" sz="1100" b="1" u="sng" kern="1200" dirty="0">
                          <a:solidFill>
                            <a:schemeClr val="tx1"/>
                          </a:solidFill>
                          <a:effectLst/>
                          <a:latin typeface="Meiryo UI"/>
                          <a:ea typeface="Meiryo UI"/>
                          <a:cs typeface="ＭＳ Ｐゴシック" panose="020B0600070205080204" pitchFamily="50" charset="-128"/>
                        </a:rPr>
                        <a:t>における費用削減</a:t>
                      </a:r>
                      <a:r>
                        <a:rPr kumimoji="1" lang="ja-JP" altLang="ja-JP" sz="1100" b="1" u="sng" kern="1200" dirty="0">
                          <a:solidFill>
                            <a:schemeClr val="tx1"/>
                          </a:solidFill>
                          <a:effectLst/>
                          <a:latin typeface="Meiryo UI"/>
                          <a:ea typeface="Meiryo UI"/>
                          <a:cs typeface="ＭＳ Ｐゴシック" panose="020B0600070205080204" pitchFamily="50" charset="-128"/>
                        </a:rPr>
                        <a:t>効果を明らか</a:t>
                      </a:r>
                      <a:r>
                        <a:rPr kumimoji="1" lang="ja-JP" altLang="ja-JP" sz="1100" kern="1200" dirty="0">
                          <a:solidFill>
                            <a:schemeClr val="tx1"/>
                          </a:solidFill>
                          <a:effectLst/>
                          <a:latin typeface="Meiryo UI"/>
                          <a:ea typeface="Meiryo UI"/>
                          <a:cs typeface="ＭＳ Ｐゴシック" panose="020B0600070205080204" pitchFamily="50" charset="-128"/>
                        </a:rPr>
                        <a:t>にする</a:t>
                      </a:r>
                      <a:r>
                        <a:rPr kumimoji="1" lang="ja-JP" altLang="en-US" sz="1100" kern="1200" dirty="0">
                          <a:solidFill>
                            <a:schemeClr val="tx1"/>
                          </a:solidFill>
                          <a:effectLst/>
                          <a:latin typeface="Meiryo UI"/>
                          <a:ea typeface="Meiryo UI"/>
                          <a:cs typeface="ＭＳ Ｐゴシック" panose="020B0600070205080204" pitchFamily="50" charset="-128"/>
                        </a:rPr>
                        <a:t>。</a:t>
                      </a:r>
                      <a:endParaRPr kumimoji="1" lang="en-US" altLang="ja-JP" sz="1100" kern="1200" dirty="0">
                        <a:solidFill>
                          <a:schemeClr val="tx1"/>
                        </a:solidFill>
                        <a:effectLst/>
                        <a:latin typeface="Meiryo UI"/>
                        <a:ea typeface="Meiryo UI"/>
                        <a:cs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a:ea typeface="Meiryo UI"/>
                        </a:rPr>
                        <a:t>また、</a:t>
                      </a:r>
                      <a:r>
                        <a:rPr kumimoji="1" lang="ja-JP" altLang="en-US" sz="1100" b="1" u="sng" dirty="0">
                          <a:solidFill>
                            <a:schemeClr val="tx1"/>
                          </a:solidFill>
                          <a:latin typeface="Meiryo UI"/>
                          <a:ea typeface="Meiryo UI"/>
                        </a:rPr>
                        <a:t>構築過程や検証作業を通じたシステム構成見直しによる、</a:t>
                      </a:r>
                      <a:r>
                        <a:rPr kumimoji="1" lang="ja-JP" altLang="en-US" sz="1100" b="1" u="sng" kern="1200" dirty="0">
                          <a:solidFill>
                            <a:schemeClr val="tx1"/>
                          </a:solidFill>
                          <a:latin typeface="Meiryo UI"/>
                          <a:ea typeface="Meiryo UI"/>
                          <a:cs typeface="+mn-cs"/>
                        </a:rPr>
                        <a:t>計画時</a:t>
                      </a:r>
                      <a:r>
                        <a:rPr kumimoji="1" lang="en-US" altLang="ja-JP" sz="1100" b="1" u="sng" kern="1200" dirty="0">
                          <a:solidFill>
                            <a:schemeClr val="tx1"/>
                          </a:solidFill>
                          <a:latin typeface="Meiryo UI"/>
                          <a:ea typeface="Meiryo UI"/>
                          <a:cs typeface="+mn-cs"/>
                        </a:rPr>
                        <a:t>※</a:t>
                      </a:r>
                      <a:r>
                        <a:rPr kumimoji="1" lang="ja-JP" altLang="en-US" sz="1100" b="1" u="sng" kern="1200" dirty="0">
                          <a:solidFill>
                            <a:schemeClr val="tx1"/>
                          </a:solidFill>
                          <a:latin typeface="Meiryo UI"/>
                          <a:ea typeface="Meiryo UI"/>
                          <a:cs typeface="+mn-cs"/>
                        </a:rPr>
                        <a:t>との差分を可視化</a:t>
                      </a:r>
                      <a:r>
                        <a:rPr kumimoji="1" lang="ja-JP" altLang="en-US" sz="1100" b="0" u="none" dirty="0">
                          <a:solidFill>
                            <a:schemeClr val="tx1"/>
                          </a:solidFill>
                          <a:latin typeface="Meiryo UI"/>
                          <a:ea typeface="Meiryo UI"/>
                        </a:rPr>
                        <a:t>する。</a:t>
                      </a: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244073066"/>
                  </a:ext>
                </a:extLst>
              </a:tr>
              <a:tr h="676687">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a:r>
                        <a:rPr kumimoji="1" lang="ja-JP" altLang="en-US" sz="1100" b="1">
                          <a:solidFill>
                            <a:schemeClr val="bg1">
                              <a:lumMod val="100000"/>
                            </a:schemeClr>
                          </a:solidFill>
                          <a:latin typeface="Meiryo UI"/>
                          <a:ea typeface="Meiryo UI"/>
                        </a:rPr>
                        <a:t>検証</a:t>
                      </a:r>
                      <a:endParaRPr kumimoji="1" lang="en-US" altLang="ja-JP" sz="1100" b="1">
                        <a:solidFill>
                          <a:schemeClr val="bg1">
                            <a:lumMod val="100000"/>
                          </a:schemeClr>
                        </a:solidFill>
                        <a:latin typeface="Meiryo UI"/>
                        <a:ea typeface="Meiryo UI"/>
                      </a:endParaRPr>
                    </a:p>
                    <a:p>
                      <a:pPr algn="ctr"/>
                      <a:r>
                        <a:rPr kumimoji="1" lang="ja-JP" altLang="en-US" sz="1100" b="1">
                          <a:solidFill>
                            <a:schemeClr val="bg1">
                              <a:lumMod val="100000"/>
                            </a:schemeClr>
                          </a:solidFill>
                          <a:latin typeface="Meiryo UI"/>
                          <a:ea typeface="Meiryo UI"/>
                        </a:rPr>
                        <a:t>方法</a:t>
                      </a: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C233C">
                        <a:lumMod val="100000"/>
                      </a:srgbClr>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38100" lvl="1" indent="0" algn="l">
                        <a:buFont typeface="+mj-lt"/>
                        <a:buNone/>
                      </a:pPr>
                      <a:r>
                        <a:rPr kumimoji="1" lang="ja-JP" altLang="en-US" sz="1100" dirty="0">
                          <a:solidFill>
                            <a:schemeClr val="tx1"/>
                          </a:solidFill>
                          <a:latin typeface="Meiryo UI"/>
                          <a:ea typeface="Meiryo UI"/>
                        </a:rPr>
                        <a:t>・</a:t>
                      </a:r>
                      <a:r>
                        <a:rPr kumimoji="1" lang="en-US" altLang="ja-JP" sz="1100" dirty="0">
                          <a:solidFill>
                            <a:schemeClr val="tx1"/>
                          </a:solidFill>
                          <a:latin typeface="Meiryo UI"/>
                          <a:ea typeface="Meiryo UI"/>
                        </a:rPr>
                        <a:t>Pricing</a:t>
                      </a:r>
                      <a:r>
                        <a:rPr kumimoji="1" lang="ja-JP" altLang="en-US" sz="1100" dirty="0">
                          <a:solidFill>
                            <a:schemeClr val="tx1"/>
                          </a:solidFill>
                          <a:latin typeface="Meiryo UI"/>
                          <a:ea typeface="Meiryo UI"/>
                        </a:rPr>
                        <a:t> </a:t>
                      </a:r>
                      <a:r>
                        <a:rPr kumimoji="1" lang="en-US" altLang="ja-JP" sz="1100" dirty="0">
                          <a:solidFill>
                            <a:schemeClr val="tx1"/>
                          </a:solidFill>
                          <a:latin typeface="Meiryo UI"/>
                          <a:ea typeface="Meiryo UI"/>
                        </a:rPr>
                        <a:t>Calculator</a:t>
                      </a:r>
                    </a:p>
                    <a:p>
                      <a:pPr marL="38100" lvl="1" indent="0" algn="l">
                        <a:buFont typeface="+mj-lt"/>
                        <a:buNone/>
                      </a:pPr>
                      <a:r>
                        <a:rPr kumimoji="1" lang="ja-JP" altLang="en-US" sz="1100" dirty="0">
                          <a:solidFill>
                            <a:schemeClr val="tx1"/>
                          </a:solidFill>
                          <a:latin typeface="Meiryo UI"/>
                          <a:ea typeface="Meiryo UI"/>
                        </a:rPr>
                        <a:t>・経費ヒアリングシート</a:t>
                      </a:r>
                      <a:endParaRPr kumimoji="1" lang="en-US" altLang="ja-JP" sz="1100" dirty="0">
                        <a:solidFill>
                          <a:schemeClr val="tx1"/>
                        </a:solidFill>
                        <a:latin typeface="Meiryo UI"/>
                        <a:ea typeface="Meiryo UI"/>
                      </a:endParaRPr>
                    </a:p>
                    <a:p>
                      <a:pPr marL="38100" lvl="1" indent="0" algn="l">
                        <a:buFont typeface="+mj-lt"/>
                        <a:buNone/>
                      </a:pPr>
                      <a:r>
                        <a:rPr kumimoji="1" lang="ja-JP" altLang="en-US" sz="1100" dirty="0">
                          <a:solidFill>
                            <a:schemeClr val="tx1"/>
                          </a:solidFill>
                          <a:latin typeface="Meiryo UI"/>
                          <a:ea typeface="Meiryo UI"/>
                        </a:rPr>
                        <a:t>・設計変更点記載シート</a:t>
                      </a:r>
                      <a:endParaRPr kumimoji="1" lang="en-US" altLang="ja-JP" sz="1100" dirty="0">
                        <a:solidFill>
                          <a:schemeClr val="tx1"/>
                        </a:solidFill>
                        <a:latin typeface="Meiryo UI"/>
                        <a:ea typeface="Meiryo UI"/>
                      </a:endParaRP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1" lang="ja-JP" altLang="en-US" sz="1100" dirty="0">
                          <a:solidFill>
                            <a:schemeClr val="tx1"/>
                          </a:solidFill>
                          <a:latin typeface="Meiryo UI"/>
                          <a:ea typeface="Meiryo UI"/>
                        </a:rPr>
                        <a:t>・</a:t>
                      </a:r>
                      <a:r>
                        <a:rPr kumimoji="1" lang="en-US" altLang="ja-JP" sz="1100" dirty="0">
                          <a:solidFill>
                            <a:schemeClr val="tx1"/>
                          </a:solidFill>
                          <a:latin typeface="Meiryo UI"/>
                          <a:ea typeface="Meiryo UI"/>
                        </a:rPr>
                        <a:t>Pricing Calculator</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1" lang="ja-JP" altLang="en-US" sz="1100" dirty="0">
                          <a:solidFill>
                            <a:schemeClr val="tx1"/>
                          </a:solidFill>
                          <a:latin typeface="Meiryo UI"/>
                          <a:ea typeface="Meiryo UI"/>
                        </a:rPr>
                        <a:t>・経費ヒアリングシート</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1" lang="ja-JP" altLang="en-US" sz="1100" dirty="0">
                          <a:solidFill>
                            <a:schemeClr val="tx1"/>
                          </a:solidFill>
                          <a:latin typeface="Meiryo UI"/>
                          <a:ea typeface="Meiryo UI"/>
                        </a:rPr>
                        <a:t>・設計変更点記載シート</a:t>
                      </a: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2691911114"/>
                  </a:ext>
                </a:extLst>
              </a:tr>
              <a:tr h="750956">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a:r>
                        <a:rPr kumimoji="1" lang="ja-JP" altLang="en-US" sz="1100" b="1" dirty="0">
                          <a:solidFill>
                            <a:schemeClr val="bg1">
                              <a:lumMod val="100000"/>
                            </a:schemeClr>
                          </a:solidFill>
                          <a:latin typeface="Meiryo UI"/>
                          <a:ea typeface="Meiryo UI"/>
                        </a:rPr>
                        <a:t>比較</a:t>
                      </a:r>
                      <a:endParaRPr kumimoji="1" lang="en-US" altLang="ja-JP" sz="1100" b="1" dirty="0">
                        <a:solidFill>
                          <a:schemeClr val="bg1">
                            <a:lumMod val="100000"/>
                          </a:schemeClr>
                        </a:solidFill>
                        <a:latin typeface="Meiryo UI"/>
                        <a:ea typeface="Meiryo UI"/>
                      </a:endParaRPr>
                    </a:p>
                    <a:p>
                      <a:pPr algn="ctr"/>
                      <a:r>
                        <a:rPr kumimoji="1" lang="ja-JP" altLang="en-US" sz="1100" b="1" dirty="0">
                          <a:solidFill>
                            <a:schemeClr val="bg1">
                              <a:lumMod val="100000"/>
                            </a:schemeClr>
                          </a:solidFill>
                          <a:latin typeface="Meiryo UI"/>
                          <a:ea typeface="Meiryo UI"/>
                        </a:rPr>
                        <a:t>対象</a:t>
                      </a: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C233C">
                        <a:lumMod val="100000"/>
                      </a:srgbClr>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1" lang="ja-JP" altLang="en-US" sz="1100" dirty="0">
                          <a:solidFill>
                            <a:schemeClr val="tx1"/>
                          </a:solidFill>
                          <a:latin typeface="Meiryo UI"/>
                          <a:ea typeface="Meiryo UI"/>
                        </a:rPr>
                        <a:t>・現行システム継続</a:t>
                      </a:r>
                      <a:endParaRPr kumimoji="1" lang="en-US" altLang="ja-JP" sz="1100" dirty="0">
                        <a:solidFill>
                          <a:schemeClr val="tx1"/>
                        </a:solidFill>
                        <a:latin typeface="Meiryo UI"/>
                        <a:ea typeface="Meiryo UI"/>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1" lang="ja-JP" altLang="en-US" sz="1100" dirty="0">
                          <a:solidFill>
                            <a:schemeClr val="tx1"/>
                          </a:solidFill>
                          <a:latin typeface="Meiryo UI"/>
                          <a:ea typeface="Meiryo UI"/>
                        </a:rPr>
                        <a:t>・</a:t>
                      </a:r>
                      <a:r>
                        <a:rPr kumimoji="1" lang="ja-JP" altLang="en-US" sz="1100" kern="1200" dirty="0">
                          <a:solidFill>
                            <a:schemeClr val="tx1"/>
                          </a:solidFill>
                          <a:latin typeface="Meiryo UI"/>
                          <a:ea typeface="Meiryo UI"/>
                          <a:cs typeface="+mn-cs"/>
                        </a:rPr>
                        <a:t>ガバメントクラウドリフト</a:t>
                      </a:r>
                      <a:r>
                        <a:rPr kumimoji="1" lang="en-US" altLang="ja-JP" sz="1100" kern="1200" dirty="0">
                          <a:solidFill>
                            <a:schemeClr val="tx1"/>
                          </a:solidFill>
                          <a:latin typeface="Meiryo UI"/>
                          <a:ea typeface="Meiryo UI"/>
                          <a:cs typeface="+mn-cs"/>
                        </a:rPr>
                        <a:t>(</a:t>
                      </a:r>
                      <a:r>
                        <a:rPr kumimoji="1" lang="ja-JP" altLang="en-US" sz="1100" kern="1200" dirty="0">
                          <a:solidFill>
                            <a:schemeClr val="tx1"/>
                          </a:solidFill>
                          <a:latin typeface="Meiryo UI"/>
                          <a:ea typeface="Meiryo UI"/>
                          <a:cs typeface="+mn-cs"/>
                        </a:rPr>
                        <a:t>計画時</a:t>
                      </a:r>
                      <a:r>
                        <a:rPr kumimoji="1" lang="en-US" altLang="ja-JP" sz="1100" kern="1200" dirty="0">
                          <a:solidFill>
                            <a:schemeClr val="tx1"/>
                          </a:solidFill>
                          <a:latin typeface="Meiryo UI"/>
                          <a:ea typeface="Meiryo UI"/>
                          <a:cs typeface="+mn-cs"/>
                        </a:rPr>
                        <a:t>※)</a:t>
                      </a: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1" lang="ja-JP" altLang="en-US" sz="1100" dirty="0">
                          <a:solidFill>
                            <a:schemeClr val="tx1"/>
                          </a:solidFill>
                          <a:latin typeface="Meiryo UI"/>
                          <a:ea typeface="Meiryo UI"/>
                        </a:rPr>
                        <a:t>・現行システム継続</a:t>
                      </a:r>
                      <a:endParaRPr kumimoji="1" lang="en-US" altLang="ja-JP" sz="1100" dirty="0">
                        <a:solidFill>
                          <a:schemeClr val="tx1"/>
                        </a:solidFill>
                        <a:latin typeface="Meiryo UI"/>
                        <a:ea typeface="Meiryo UI"/>
                      </a:endParaRPr>
                    </a:p>
                    <a:p>
                      <a:pPr marL="0" marR="0" lvl="0" indent="0" defTabSz="914400" rtl="0" eaLnBrk="1" fontAlgn="auto" latinLnBrk="0" hangingPunct="1">
                        <a:lnSpc>
                          <a:spcPct val="100000"/>
                        </a:lnSpc>
                        <a:spcBef>
                          <a:spcPts val="0"/>
                        </a:spcBef>
                        <a:spcAft>
                          <a:spcPts val="0"/>
                        </a:spcAft>
                        <a:buClrTx/>
                        <a:buSzTx/>
                        <a:buFont typeface="+mj-lt"/>
                        <a:buNone/>
                        <a:tabLst/>
                        <a:defRPr/>
                      </a:pPr>
                      <a:r>
                        <a:rPr kumimoji="1" lang="ja-JP" altLang="en-US" sz="1100" dirty="0">
                          <a:solidFill>
                            <a:schemeClr val="tx1"/>
                          </a:solidFill>
                          <a:latin typeface="Meiryo UI"/>
                          <a:ea typeface="Meiryo UI"/>
                        </a:rPr>
                        <a:t>・ガバメントクラウドリフト</a:t>
                      </a:r>
                      <a:r>
                        <a:rPr kumimoji="1" lang="en-US" altLang="ja-JP" sz="1100" dirty="0">
                          <a:solidFill>
                            <a:schemeClr val="tx1"/>
                          </a:solidFill>
                          <a:latin typeface="Meiryo UI"/>
                          <a:ea typeface="Meiryo UI"/>
                        </a:rPr>
                        <a:t>(</a:t>
                      </a:r>
                      <a:r>
                        <a:rPr kumimoji="1" lang="ja-JP" altLang="en-US" sz="1100" dirty="0">
                          <a:solidFill>
                            <a:schemeClr val="tx1"/>
                          </a:solidFill>
                          <a:latin typeface="Meiryo UI"/>
                          <a:ea typeface="Meiryo UI"/>
                        </a:rPr>
                        <a:t>計画時</a:t>
                      </a:r>
                      <a:r>
                        <a:rPr kumimoji="1" lang="en-US" altLang="ja-JP" sz="1100" dirty="0">
                          <a:solidFill>
                            <a:schemeClr val="tx1"/>
                          </a:solidFill>
                          <a:latin typeface="Meiryo UI"/>
                          <a:ea typeface="Meiryo UI"/>
                        </a:rPr>
                        <a:t>※)</a:t>
                      </a:r>
                      <a:endParaRPr kumimoji="1" lang="en-US" altLang="ja-JP" sz="1100" i="0" u="none" strike="noStrike" kern="1200" cap="none" spc="0" normalizeH="0" baseline="0" noProof="0" dirty="0">
                        <a:ln>
                          <a:noFill/>
                        </a:ln>
                        <a:solidFill>
                          <a:schemeClr val="tx1"/>
                        </a:solidFill>
                        <a:effectLst/>
                        <a:uLnTx/>
                        <a:uFillTx/>
                        <a:latin typeface="Meiryo UI"/>
                        <a:ea typeface="Meiryo UI"/>
                        <a:cs typeface="+mn-cs"/>
                      </a:endParaRPr>
                    </a:p>
                    <a:p>
                      <a:pPr marL="0" marR="0" lvl="0" indent="0" defTabSz="914400" rtl="0" eaLnBrk="1" fontAlgn="auto" latinLnBrk="0" hangingPunct="1">
                        <a:lnSpc>
                          <a:spcPct val="100000"/>
                        </a:lnSpc>
                        <a:spcBef>
                          <a:spcPts val="0"/>
                        </a:spcBef>
                        <a:spcAft>
                          <a:spcPts val="0"/>
                        </a:spcAft>
                        <a:buClrTx/>
                        <a:buSzTx/>
                        <a:buFont typeface="+mj-lt"/>
                        <a:buNone/>
                        <a:tabLst/>
                        <a:defRPr/>
                      </a:pPr>
                      <a:r>
                        <a:rPr kumimoji="1" lang="ja-JP" altLang="en-US" sz="1100" dirty="0">
                          <a:solidFill>
                            <a:schemeClr val="tx1"/>
                          </a:solidFill>
                          <a:latin typeface="Meiryo UI"/>
                          <a:ea typeface="Meiryo UI"/>
                        </a:rPr>
                        <a:t>・ガバメントクラウドリフト</a:t>
                      </a:r>
                      <a:r>
                        <a:rPr kumimoji="1" lang="en-US" altLang="ja-JP" sz="1100" dirty="0">
                          <a:solidFill>
                            <a:schemeClr val="tx1"/>
                          </a:solidFill>
                          <a:latin typeface="Meiryo UI"/>
                          <a:ea typeface="Meiryo UI"/>
                        </a:rPr>
                        <a:t>(</a:t>
                      </a:r>
                      <a:r>
                        <a:rPr kumimoji="1" lang="en-US" altLang="ja-JP" sz="1100" b="1" u="sng" dirty="0">
                          <a:solidFill>
                            <a:schemeClr val="tx1"/>
                          </a:solidFill>
                          <a:latin typeface="Meiryo UI"/>
                          <a:ea typeface="Meiryo UI"/>
                        </a:rPr>
                        <a:t>R5.1</a:t>
                      </a:r>
                      <a:r>
                        <a:rPr kumimoji="1" lang="ja-JP" altLang="en-US" sz="1100" b="1" u="sng" dirty="0">
                          <a:solidFill>
                            <a:schemeClr val="tx1"/>
                          </a:solidFill>
                          <a:latin typeface="Meiryo UI"/>
                          <a:ea typeface="Meiryo UI"/>
                        </a:rPr>
                        <a:t>時点の机上計算値</a:t>
                      </a:r>
                      <a:r>
                        <a:rPr kumimoji="1" lang="en-US" altLang="ja-JP" sz="1100" dirty="0">
                          <a:solidFill>
                            <a:schemeClr val="tx1"/>
                          </a:solidFill>
                          <a:latin typeface="Meiryo UI"/>
                          <a:ea typeface="Meiryo UI"/>
                        </a:rPr>
                        <a:t>)</a:t>
                      </a:r>
                      <a:endParaRPr kumimoji="1" lang="en-US" altLang="ja-JP" sz="1100" b="1" i="0" u="sng" strike="noStrike" kern="1200" cap="none" spc="0" normalizeH="0" baseline="0" noProof="0" dirty="0">
                        <a:ln>
                          <a:noFill/>
                        </a:ln>
                        <a:solidFill>
                          <a:schemeClr val="tx1"/>
                        </a:solidFill>
                        <a:effectLst/>
                        <a:uLnTx/>
                        <a:uFillTx/>
                        <a:latin typeface="Meiryo UI"/>
                        <a:ea typeface="Meiryo UI"/>
                        <a:cs typeface="+mn-cs"/>
                      </a:endParaRP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930469169"/>
                  </a:ext>
                </a:extLst>
              </a:tr>
            </a:tbl>
          </a:graphicData>
        </a:graphic>
      </p:graphicFrame>
      <p:sp>
        <p:nvSpPr>
          <p:cNvPr id="12" name="四角形: 角を丸くする 11">
            <a:extLst>
              <a:ext uri="{FF2B5EF4-FFF2-40B4-BE49-F238E27FC236}">
                <a16:creationId xmlns:a16="http://schemas.microsoft.com/office/drawing/2014/main" id="{4FF818FA-4A1B-B260-5DAD-251E1BE7641F}"/>
              </a:ext>
            </a:extLst>
          </p:cNvPr>
          <p:cNvSpPr/>
          <p:nvPr/>
        </p:nvSpPr>
        <p:spPr>
          <a:xfrm>
            <a:off x="1358846" y="2513204"/>
            <a:ext cx="3749275" cy="3543295"/>
          </a:xfrm>
          <a:prstGeom prst="roundRect">
            <a:avLst>
              <a:gd name="adj" fmla="val 4242"/>
            </a:avLst>
          </a:prstGeom>
          <a:noFill/>
          <a:ln w="38100" cap="flat" cmpd="sng" algn="ctr">
            <a:solidFill>
              <a:srgbClr val="00B050"/>
            </a:solidFill>
            <a:prstDash val="solid"/>
            <a:miter lim="800000"/>
          </a:ln>
          <a:effectLst/>
        </p:spPr>
        <p:txBody>
          <a:bodyPr lIns="37385" tIns="37385" rIns="37385" bIns="37385" rtlCol="0" anchor="ctr"/>
          <a:lstStyle/>
          <a:p>
            <a:pPr algn="ctr">
              <a:defRPr/>
            </a:pPr>
            <a:endParaRPr lang="ja-JP" altLang="en-US" sz="623" kern="0" dirty="0">
              <a:solidFill>
                <a:prstClr val="white"/>
              </a:solidFill>
              <a:latin typeface="Meiryo UI" panose="020B0604030504040204" pitchFamily="50" charset="-128"/>
              <a:ea typeface="Meiryo UI" panose="020B0604030504040204" pitchFamily="50" charset="-128"/>
            </a:endParaRPr>
          </a:p>
        </p:txBody>
      </p:sp>
      <p:sp>
        <p:nvSpPr>
          <p:cNvPr id="13" name="四角形: 角を丸くする 12">
            <a:extLst>
              <a:ext uri="{FF2B5EF4-FFF2-40B4-BE49-F238E27FC236}">
                <a16:creationId xmlns:a16="http://schemas.microsoft.com/office/drawing/2014/main" id="{EEBB44AE-9AD7-45B1-A724-4AE6E5A290D1}"/>
              </a:ext>
            </a:extLst>
          </p:cNvPr>
          <p:cNvSpPr/>
          <p:nvPr/>
        </p:nvSpPr>
        <p:spPr>
          <a:xfrm>
            <a:off x="5159715" y="2513204"/>
            <a:ext cx="3753878" cy="3551998"/>
          </a:xfrm>
          <a:prstGeom prst="roundRect">
            <a:avLst>
              <a:gd name="adj" fmla="val 4242"/>
            </a:avLst>
          </a:prstGeom>
          <a:noFill/>
          <a:ln w="38100" cap="flat" cmpd="sng" algn="ctr">
            <a:solidFill>
              <a:srgbClr val="FF0000"/>
            </a:solidFill>
            <a:prstDash val="solid"/>
            <a:miter lim="800000"/>
          </a:ln>
          <a:effectLst/>
        </p:spPr>
        <p:txBody>
          <a:bodyPr lIns="37385" tIns="37385" rIns="37385" bIns="37385" rtlCol="0" anchor="ctr"/>
          <a:lstStyle/>
          <a:p>
            <a:pPr algn="ctr">
              <a:defRPr/>
            </a:pPr>
            <a:endParaRPr lang="ja-JP" altLang="en-US" sz="623" kern="0" err="1">
              <a:solidFill>
                <a:prstClr val="white"/>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F5953868-3890-7243-166A-93969DF9CDAD}"/>
              </a:ext>
            </a:extLst>
          </p:cNvPr>
          <p:cNvSpPr txBox="1"/>
          <p:nvPr/>
        </p:nvSpPr>
        <p:spPr>
          <a:xfrm>
            <a:off x="2513929" y="5961529"/>
            <a:ext cx="1328862" cy="162000"/>
          </a:xfrm>
          <a:prstGeom prst="rect">
            <a:avLst/>
          </a:prstGeom>
          <a:solidFill>
            <a:sysClr val="window" lastClr="FFFFFF"/>
          </a:solidFill>
          <a:ln>
            <a:noFill/>
          </a:ln>
        </p:spPr>
        <p:txBody>
          <a:bodyPr wrap="none" lIns="37806" tIns="37806" rIns="37806" bIns="37806" rtlCol="0" anchor="ctr">
            <a:noAutofit/>
          </a:bodyPr>
          <a:lstStyle/>
          <a:p>
            <a:pPr algn="ctr" defTabSz="742950">
              <a:spcAft>
                <a:spcPts val="415"/>
              </a:spcAft>
              <a:defRPr/>
            </a:pPr>
            <a:r>
              <a:rPr lang="en-US" altLang="ja-JP" sz="1200" b="1" kern="0" dirty="0">
                <a:solidFill>
                  <a:srgbClr val="00B050"/>
                </a:solidFill>
                <a:latin typeface="Meiryo UI" panose="020B0604030504040204" pitchFamily="50" charset="-128"/>
                <a:ea typeface="Meiryo UI" panose="020B0604030504040204" pitchFamily="50" charset="-128"/>
              </a:rPr>
              <a:t>R4</a:t>
            </a:r>
            <a:r>
              <a:rPr lang="ja-JP" altLang="en-US" sz="1200" b="1" kern="0" dirty="0">
                <a:solidFill>
                  <a:srgbClr val="00B050"/>
                </a:solidFill>
                <a:latin typeface="Meiryo UI" panose="020B0604030504040204" pitchFamily="50" charset="-128"/>
                <a:ea typeface="Meiryo UI" panose="020B0604030504040204" pitchFamily="50" charset="-128"/>
              </a:rPr>
              <a:t>年</a:t>
            </a:r>
            <a:r>
              <a:rPr lang="en-US" altLang="ja-JP" sz="1200" b="1" kern="0" dirty="0">
                <a:solidFill>
                  <a:srgbClr val="00B050"/>
                </a:solidFill>
                <a:latin typeface="Meiryo UI" panose="020B0604030504040204" pitchFamily="50" charset="-128"/>
                <a:ea typeface="Meiryo UI" panose="020B0604030504040204" pitchFamily="50" charset="-128"/>
              </a:rPr>
              <a:t>9</a:t>
            </a:r>
            <a:r>
              <a:rPr lang="ja-JP" altLang="en-US" sz="1200" b="1" kern="0" dirty="0">
                <a:solidFill>
                  <a:srgbClr val="00B050"/>
                </a:solidFill>
                <a:latin typeface="Meiryo UI" panose="020B0604030504040204" pitchFamily="50" charset="-128"/>
                <a:ea typeface="Meiryo UI" panose="020B0604030504040204" pitchFamily="50" charset="-128"/>
              </a:rPr>
              <a:t>月公表済</a:t>
            </a:r>
          </a:p>
        </p:txBody>
      </p:sp>
      <p:sp>
        <p:nvSpPr>
          <p:cNvPr id="15" name="テキスト ボックス 14">
            <a:extLst>
              <a:ext uri="{FF2B5EF4-FFF2-40B4-BE49-F238E27FC236}">
                <a16:creationId xmlns:a16="http://schemas.microsoft.com/office/drawing/2014/main" id="{B674BF0F-E83C-0FDB-0F69-2F95D7287FCA}"/>
              </a:ext>
            </a:extLst>
          </p:cNvPr>
          <p:cNvSpPr txBox="1"/>
          <p:nvPr/>
        </p:nvSpPr>
        <p:spPr>
          <a:xfrm>
            <a:off x="6643386" y="5984242"/>
            <a:ext cx="920700" cy="342112"/>
          </a:xfrm>
          <a:prstGeom prst="rect">
            <a:avLst/>
          </a:prstGeom>
          <a:solidFill>
            <a:sysClr val="window" lastClr="FFFFFF"/>
          </a:solidFill>
          <a:ln>
            <a:noFill/>
          </a:ln>
        </p:spPr>
        <p:txBody>
          <a:bodyPr wrap="none" lIns="37806" tIns="37806" rIns="37806" bIns="37806" rtlCol="0" anchor="ctr">
            <a:noAutofit/>
          </a:bodyPr>
          <a:lstStyle/>
          <a:p>
            <a:pPr algn="ctr">
              <a:spcAft>
                <a:spcPts val="415"/>
              </a:spcAft>
              <a:defRPr/>
            </a:pPr>
            <a:r>
              <a:rPr lang="ja-JP" altLang="en-US" sz="1200" b="1" kern="0" dirty="0">
                <a:solidFill>
                  <a:srgbClr val="FF0000"/>
                </a:solidFill>
                <a:latin typeface="Meiryo UI" panose="020B0604030504040204" pitchFamily="50" charset="-128"/>
                <a:ea typeface="Meiryo UI" panose="020B0604030504040204" pitchFamily="50" charset="-128"/>
              </a:rPr>
              <a:t>今回報告対象</a:t>
            </a:r>
            <a:endParaRPr lang="en-US" altLang="ja-JP" sz="1200" b="1" kern="0" dirty="0">
              <a:solidFill>
                <a:srgbClr val="FF0000"/>
              </a:solidFill>
              <a:latin typeface="Meiryo UI" panose="020B0604030504040204" pitchFamily="50" charset="-128"/>
              <a:ea typeface="Meiryo UI" panose="020B0604030504040204" pitchFamily="50" charset="-128"/>
            </a:endParaRPr>
          </a:p>
          <a:p>
            <a:pPr algn="ctr">
              <a:spcAft>
                <a:spcPts val="415"/>
              </a:spcAft>
              <a:defRPr/>
            </a:pPr>
            <a:r>
              <a:rPr lang="ja-JP" altLang="en-US" sz="1200" b="1" kern="0" dirty="0">
                <a:solidFill>
                  <a:srgbClr val="FF0000"/>
                </a:solidFill>
                <a:latin typeface="Meiryo UI" panose="020B0604030504040204" pitchFamily="50" charset="-128"/>
                <a:ea typeface="Meiryo UI" panose="020B0604030504040204" pitchFamily="50" charset="-128"/>
              </a:rPr>
              <a:t>（追加報告）</a:t>
            </a:r>
          </a:p>
        </p:txBody>
      </p:sp>
    </p:spTree>
    <p:extLst>
      <p:ext uri="{BB962C8B-B14F-4D97-AF65-F5344CB8AC3E}">
        <p14:creationId xmlns:p14="http://schemas.microsoft.com/office/powerpoint/2010/main" val="802433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lang="ja-JP" altLang="en-US" sz="2400" b="1" dirty="0">
                <a:latin typeface="Meiryo UI" panose="020B0604030504040204" pitchFamily="50" charset="-128"/>
                <a:ea typeface="Meiryo UI" panose="020B0604030504040204" pitchFamily="50" charset="-128"/>
              </a:rPr>
              <a:t>先行事業における検証の全体像と今後の展望</a:t>
            </a:r>
            <a:endParaRPr kumimoji="1" lang="ja-JP" altLang="en-US" sz="2400" b="1"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72000" y="576000"/>
            <a:ext cx="9720000" cy="584743"/>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32172" indent="-232172">
              <a:buFont typeface="Meiryo UI" panose="020B0604030504040204" pitchFamily="50" charset="-128"/>
              <a:buChar char="○"/>
              <a:defRPr/>
            </a:pPr>
            <a:r>
              <a:rPr lang="ja-JP" altLang="en-US" sz="1600" kern="0" dirty="0">
                <a:solidFill>
                  <a:prstClr val="black"/>
                </a:solidFill>
                <a:latin typeface="Meiryo UI"/>
                <a:ea typeface="Meiryo UI"/>
              </a:rPr>
              <a:t>令和６年度以降の</a:t>
            </a:r>
            <a:r>
              <a:rPr lang="ja-JP" altLang="en-US" sz="1600" b="1" u="sng" kern="0" dirty="0">
                <a:solidFill>
                  <a:prstClr val="black"/>
                </a:solidFill>
                <a:latin typeface="Meiryo UI"/>
                <a:ea typeface="Meiryo UI"/>
              </a:rPr>
              <a:t>ガバメントクラウド本格利用に向けて、</a:t>
            </a:r>
            <a:r>
              <a:rPr lang="ja-JP" altLang="en-US" sz="1600" kern="0" dirty="0">
                <a:solidFill>
                  <a:prstClr val="black"/>
                </a:solidFill>
                <a:latin typeface="Meiryo UI"/>
                <a:ea typeface="Meiryo UI"/>
              </a:rPr>
              <a:t>クラウドサービスの費用面や運用面の利点を最大限に活用できるよう、</a:t>
            </a:r>
            <a:r>
              <a:rPr lang="ja-JP" altLang="en-US" sz="1600" b="1" u="sng" kern="0" dirty="0">
                <a:solidFill>
                  <a:prstClr val="black"/>
                </a:solidFill>
                <a:latin typeface="Meiryo UI"/>
                <a:ea typeface="Meiryo UI"/>
              </a:rPr>
              <a:t>各種検証を十分行い、情報提供に努めていく</a:t>
            </a:r>
            <a:r>
              <a:rPr lang="ja-JP" altLang="en-US" sz="1600" kern="0" dirty="0">
                <a:solidFill>
                  <a:prstClr val="black"/>
                </a:solidFill>
                <a:latin typeface="Meiryo UI"/>
                <a:ea typeface="Meiryo UI"/>
              </a:rPr>
              <a:t>。</a:t>
            </a:r>
          </a:p>
        </p:txBody>
      </p:sp>
      <p:sp>
        <p:nvSpPr>
          <p:cNvPr id="6" name="正方形/長方形 5">
            <a:extLst>
              <a:ext uri="{FF2B5EF4-FFF2-40B4-BE49-F238E27FC236}">
                <a16:creationId xmlns:a16="http://schemas.microsoft.com/office/drawing/2014/main" id="{3934C727-8828-29D4-5C27-B28487CB9B3E}"/>
              </a:ext>
            </a:extLst>
          </p:cNvPr>
          <p:cNvSpPr/>
          <p:nvPr/>
        </p:nvSpPr>
        <p:spPr>
          <a:xfrm>
            <a:off x="7555277" y="1431103"/>
            <a:ext cx="1571263" cy="4355719"/>
          </a:xfrm>
          <a:prstGeom prst="rect">
            <a:avLst/>
          </a:prstGeom>
          <a:solidFill>
            <a:srgbClr val="44546A">
              <a:lumMod val="40000"/>
              <a:lumOff val="60000"/>
            </a:srgbClr>
          </a:solidFill>
          <a:ln w="12700" cap="flat" cmpd="sng" algn="ctr">
            <a:noFill/>
            <a:prstDash val="solid"/>
            <a:miter lim="800000"/>
          </a:ln>
          <a:effectLst/>
        </p:spPr>
        <p:txBody>
          <a:bodyPr rtlCol="0" anchor="t"/>
          <a:lstStyle/>
          <a:p>
            <a:pPr algn="ctr">
              <a:defRPr/>
            </a:pPr>
            <a:r>
              <a:rPr lang="ja-JP" altLang="en-US" sz="1100" kern="0">
                <a:solidFill>
                  <a:prstClr val="white"/>
                </a:solidFill>
                <a:latin typeface="Meiryo UI" panose="020B0604030504040204" pitchFamily="50" charset="-128"/>
                <a:ea typeface="Meiryo UI" panose="020B0604030504040204" pitchFamily="50" charset="-128"/>
              </a:rPr>
              <a:t>クラウドサービスの利点を最大限に活用したクラウド環境の利用（目標）</a:t>
            </a:r>
          </a:p>
        </p:txBody>
      </p:sp>
      <p:pic>
        <p:nvPicPr>
          <p:cNvPr id="7" name="図 6" descr="アイコン&#10;&#10;自動的に生成された説明">
            <a:extLst>
              <a:ext uri="{FF2B5EF4-FFF2-40B4-BE49-F238E27FC236}">
                <a16:creationId xmlns:a16="http://schemas.microsoft.com/office/drawing/2014/main" id="{3ED3D59F-7033-CD60-1A88-940CC744680E}"/>
              </a:ext>
            </a:extLst>
          </p:cNvPr>
          <p:cNvPicPr>
            <a:picLocks noChangeAspect="1"/>
          </p:cNvPicPr>
          <p:nvPr/>
        </p:nvPicPr>
        <p:blipFill>
          <a:blip r:embed="rId3">
            <a:alphaModFix amt="70000"/>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21107613" flipV="1">
            <a:off x="1321417" y="2005729"/>
            <a:ext cx="6072632" cy="2395370"/>
          </a:xfrm>
          <a:prstGeom prst="rect">
            <a:avLst/>
          </a:prstGeom>
        </p:spPr>
      </p:pic>
      <p:cxnSp>
        <p:nvCxnSpPr>
          <p:cNvPr id="8" name="直線コネクタ 7">
            <a:extLst>
              <a:ext uri="{FF2B5EF4-FFF2-40B4-BE49-F238E27FC236}">
                <a16:creationId xmlns:a16="http://schemas.microsoft.com/office/drawing/2014/main" id="{B74FB8C2-CE81-6A4B-8430-D0CE740E6A92}"/>
              </a:ext>
            </a:extLst>
          </p:cNvPr>
          <p:cNvCxnSpPr/>
          <p:nvPr/>
        </p:nvCxnSpPr>
        <p:spPr>
          <a:xfrm>
            <a:off x="491091" y="1657228"/>
            <a:ext cx="0" cy="4643789"/>
          </a:xfrm>
          <a:prstGeom prst="line">
            <a:avLst/>
          </a:prstGeom>
          <a:noFill/>
          <a:ln w="6350" cap="flat" cmpd="sng" algn="ctr">
            <a:solidFill>
              <a:srgbClr val="4472C4"/>
            </a:solidFill>
            <a:prstDash val="solid"/>
            <a:miter lim="800000"/>
            <a:headEnd type="arrow" w="med" len="med"/>
            <a:tailEnd type="none" w="med" len="med"/>
          </a:ln>
          <a:effectLst/>
        </p:spPr>
      </p:cxnSp>
      <p:cxnSp>
        <p:nvCxnSpPr>
          <p:cNvPr id="9" name="直線コネクタ 8">
            <a:extLst>
              <a:ext uri="{FF2B5EF4-FFF2-40B4-BE49-F238E27FC236}">
                <a16:creationId xmlns:a16="http://schemas.microsoft.com/office/drawing/2014/main" id="{2C969A99-6A61-D92C-909D-DC4E2C928261}"/>
              </a:ext>
            </a:extLst>
          </p:cNvPr>
          <p:cNvCxnSpPr>
            <a:cxnSpLocks/>
          </p:cNvCxnSpPr>
          <p:nvPr/>
        </p:nvCxnSpPr>
        <p:spPr>
          <a:xfrm>
            <a:off x="491091" y="6293268"/>
            <a:ext cx="8721268" cy="0"/>
          </a:xfrm>
          <a:prstGeom prst="line">
            <a:avLst/>
          </a:prstGeom>
          <a:noFill/>
          <a:ln w="6350" cap="flat" cmpd="sng" algn="ctr">
            <a:solidFill>
              <a:srgbClr val="4472C4"/>
            </a:solidFill>
            <a:prstDash val="solid"/>
            <a:miter lim="800000"/>
            <a:tailEnd type="arrow"/>
          </a:ln>
          <a:effectLst/>
        </p:spPr>
      </p:cxnSp>
      <p:sp>
        <p:nvSpPr>
          <p:cNvPr id="10" name="矢印: 五方向 9">
            <a:extLst>
              <a:ext uri="{FF2B5EF4-FFF2-40B4-BE49-F238E27FC236}">
                <a16:creationId xmlns:a16="http://schemas.microsoft.com/office/drawing/2014/main" id="{C9B39EA5-DEAA-22CC-0D81-2C546B57C4F3}"/>
              </a:ext>
            </a:extLst>
          </p:cNvPr>
          <p:cNvSpPr/>
          <p:nvPr/>
        </p:nvSpPr>
        <p:spPr>
          <a:xfrm>
            <a:off x="681038" y="5781826"/>
            <a:ext cx="2160000" cy="480446"/>
          </a:xfrm>
          <a:prstGeom prst="homePlate">
            <a:avLst>
              <a:gd name="adj" fmla="val 24194"/>
            </a:avLst>
          </a:prstGeom>
          <a:solidFill>
            <a:sysClr val="window" lastClr="FFFFFF">
              <a:lumMod val="65000"/>
            </a:sysClr>
          </a:solidFill>
          <a:ln w="12700" cap="flat" cmpd="sng" algn="ctr">
            <a:noFill/>
            <a:prstDash val="solid"/>
            <a:miter lim="800000"/>
          </a:ln>
          <a:effectLst/>
        </p:spPr>
        <p:txBody>
          <a:bodyPr rtlCol="0" anchor="ctr"/>
          <a:lstStyle/>
          <a:p>
            <a:pPr algn="ctr">
              <a:defRPr/>
            </a:pPr>
            <a:r>
              <a:rPr lang="ja-JP" altLang="en-US" sz="1050" kern="0">
                <a:solidFill>
                  <a:prstClr val="white"/>
                </a:solidFill>
                <a:latin typeface="Meiryo UI" panose="020B0604030504040204" pitchFamily="50" charset="-128"/>
                <a:ea typeface="Meiryo UI" panose="020B0604030504040204" pitchFamily="50" charset="-128"/>
              </a:rPr>
              <a:t>基本計画・実施検討フェーズ</a:t>
            </a:r>
          </a:p>
        </p:txBody>
      </p:sp>
      <p:sp>
        <p:nvSpPr>
          <p:cNvPr id="11" name="テキスト ボックス 10">
            <a:extLst>
              <a:ext uri="{FF2B5EF4-FFF2-40B4-BE49-F238E27FC236}">
                <a16:creationId xmlns:a16="http://schemas.microsoft.com/office/drawing/2014/main" id="{5AFDCF10-CC63-5C14-E577-4E0E0CCC4A30}"/>
              </a:ext>
            </a:extLst>
          </p:cNvPr>
          <p:cNvSpPr txBox="1"/>
          <p:nvPr/>
        </p:nvSpPr>
        <p:spPr>
          <a:xfrm>
            <a:off x="1024300" y="6347331"/>
            <a:ext cx="1473481" cy="276999"/>
          </a:xfrm>
          <a:prstGeom prst="rect">
            <a:avLst/>
          </a:prstGeom>
          <a:noFill/>
        </p:spPr>
        <p:txBody>
          <a:bodyPr wrap="none" rtlCol="0">
            <a:spAutoFit/>
          </a:bodyPr>
          <a:lstStyle/>
          <a:p>
            <a:pPr algn="ctr"/>
            <a:r>
              <a:rPr kumimoji="1" lang="ja-JP" altLang="en-US" sz="1200" dirty="0">
                <a:solidFill>
                  <a:prstClr val="black"/>
                </a:solidFill>
                <a:latin typeface="Meiryo UI" panose="020B0604030504040204" pitchFamily="50" charset="-128"/>
                <a:ea typeface="Meiryo UI" panose="020B0604030504040204" pitchFamily="50" charset="-128"/>
              </a:rPr>
              <a:t>令和３年度</a:t>
            </a:r>
            <a:r>
              <a:rPr kumimoji="1" lang="en-US" altLang="ja-JP" sz="1200" dirty="0">
                <a:solidFill>
                  <a:prstClr val="black"/>
                </a:solidFill>
                <a:latin typeface="Meiryo UI" panose="020B0604030504040204" pitchFamily="50" charset="-128"/>
                <a:ea typeface="Meiryo UI" panose="020B0604030504040204" pitchFamily="50" charset="-128"/>
              </a:rPr>
              <a:t>(2021)</a:t>
            </a:r>
            <a:endParaRPr kumimoji="1" lang="ja-JP" altLang="en-US" sz="1200" dirty="0">
              <a:solidFill>
                <a:prstClr val="black"/>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DCE518ED-8AFF-2373-4CD0-08D9936B5B5F}"/>
              </a:ext>
            </a:extLst>
          </p:cNvPr>
          <p:cNvSpPr txBox="1"/>
          <p:nvPr/>
        </p:nvSpPr>
        <p:spPr>
          <a:xfrm>
            <a:off x="3202776" y="6347331"/>
            <a:ext cx="1473480" cy="276999"/>
          </a:xfrm>
          <a:prstGeom prst="rect">
            <a:avLst/>
          </a:prstGeom>
          <a:noFill/>
        </p:spPr>
        <p:txBody>
          <a:bodyPr wrap="none" rtlCol="0">
            <a:spAutoFit/>
          </a:bodyPr>
          <a:lstStyle/>
          <a:p>
            <a:pPr algn="ctr"/>
            <a:r>
              <a:rPr kumimoji="1" lang="ja-JP" altLang="en-US" sz="1200" dirty="0">
                <a:solidFill>
                  <a:prstClr val="black"/>
                </a:solidFill>
                <a:latin typeface="Meiryo UI" panose="020B0604030504040204" pitchFamily="50" charset="-128"/>
                <a:ea typeface="Meiryo UI" panose="020B0604030504040204" pitchFamily="50" charset="-128"/>
              </a:rPr>
              <a:t>令和４年度</a:t>
            </a:r>
            <a:r>
              <a:rPr kumimoji="1" lang="en-US" altLang="ja-JP" sz="1200" dirty="0">
                <a:solidFill>
                  <a:prstClr val="black"/>
                </a:solidFill>
                <a:latin typeface="Meiryo UI" panose="020B0604030504040204" pitchFamily="50" charset="-128"/>
                <a:ea typeface="Meiryo UI" panose="020B0604030504040204" pitchFamily="50" charset="-128"/>
              </a:rPr>
              <a:t>(2022)</a:t>
            </a:r>
            <a:endParaRPr kumimoji="1" lang="ja-JP" altLang="en-US" sz="1200" dirty="0">
              <a:solidFill>
                <a:prstClr val="black"/>
              </a:solidFill>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359B39E2-C942-3CC5-7772-D19842472B35}"/>
              </a:ext>
            </a:extLst>
          </p:cNvPr>
          <p:cNvSpPr txBox="1"/>
          <p:nvPr/>
        </p:nvSpPr>
        <p:spPr>
          <a:xfrm>
            <a:off x="5381252" y="6347331"/>
            <a:ext cx="1473480" cy="276999"/>
          </a:xfrm>
          <a:prstGeom prst="rect">
            <a:avLst/>
          </a:prstGeom>
          <a:noFill/>
        </p:spPr>
        <p:txBody>
          <a:bodyPr wrap="none" rtlCol="0">
            <a:spAutoFit/>
          </a:bodyPr>
          <a:lstStyle/>
          <a:p>
            <a:pPr algn="ctr"/>
            <a:r>
              <a:rPr kumimoji="1" lang="ja-JP" altLang="en-US" sz="1200" dirty="0">
                <a:solidFill>
                  <a:prstClr val="black"/>
                </a:solidFill>
                <a:latin typeface="Meiryo UI" panose="020B0604030504040204" pitchFamily="50" charset="-128"/>
                <a:ea typeface="Meiryo UI" panose="020B0604030504040204" pitchFamily="50" charset="-128"/>
              </a:rPr>
              <a:t>令和５年度</a:t>
            </a:r>
            <a:r>
              <a:rPr kumimoji="1" lang="en-US" altLang="ja-JP" sz="1200" dirty="0">
                <a:solidFill>
                  <a:prstClr val="black"/>
                </a:solidFill>
                <a:latin typeface="Meiryo UI" panose="020B0604030504040204" pitchFamily="50" charset="-128"/>
                <a:ea typeface="Meiryo UI" panose="020B0604030504040204" pitchFamily="50" charset="-128"/>
              </a:rPr>
              <a:t>(2023)</a:t>
            </a:r>
            <a:endParaRPr kumimoji="1" lang="ja-JP" altLang="en-US" sz="1200" dirty="0">
              <a:solidFill>
                <a:prstClr val="black"/>
              </a:solidFill>
              <a:latin typeface="Meiryo UI" panose="020B0604030504040204" pitchFamily="50" charset="-128"/>
              <a:ea typeface="Meiryo UI" panose="020B0604030504040204" pitchFamily="50" charset="-128"/>
            </a:endParaRPr>
          </a:p>
        </p:txBody>
      </p:sp>
      <p:sp>
        <p:nvSpPr>
          <p:cNvPr id="14" name="矢印: 五方向 13">
            <a:extLst>
              <a:ext uri="{FF2B5EF4-FFF2-40B4-BE49-F238E27FC236}">
                <a16:creationId xmlns:a16="http://schemas.microsoft.com/office/drawing/2014/main" id="{56D968FA-8CE2-6D37-E88D-71298237B81D}"/>
              </a:ext>
            </a:extLst>
          </p:cNvPr>
          <p:cNvSpPr/>
          <p:nvPr/>
        </p:nvSpPr>
        <p:spPr>
          <a:xfrm>
            <a:off x="2859514" y="5781826"/>
            <a:ext cx="2160000" cy="480446"/>
          </a:xfrm>
          <a:prstGeom prst="homePlate">
            <a:avLst>
              <a:gd name="adj" fmla="val 24194"/>
            </a:avLst>
          </a:prstGeom>
          <a:solidFill>
            <a:sysClr val="window" lastClr="FFFFFF">
              <a:lumMod val="65000"/>
            </a:sysClr>
          </a:solidFill>
          <a:ln w="12700" cap="flat" cmpd="sng" algn="ctr">
            <a:noFill/>
            <a:prstDash val="solid"/>
            <a:miter lim="800000"/>
          </a:ln>
          <a:effectLst/>
        </p:spPr>
        <p:txBody>
          <a:bodyPr rtlCol="0" anchor="ctr"/>
          <a:lstStyle/>
          <a:p>
            <a:pPr algn="ctr">
              <a:defRPr/>
            </a:pPr>
            <a:r>
              <a:rPr lang="ja-JP" altLang="en-US" sz="1050" kern="0" dirty="0">
                <a:solidFill>
                  <a:prstClr val="white"/>
                </a:solidFill>
                <a:latin typeface="Meiryo UI" panose="020B0604030504040204" pitchFamily="50" charset="-128"/>
                <a:ea typeface="Meiryo UI" panose="020B0604030504040204" pitchFamily="50" charset="-128"/>
              </a:rPr>
              <a:t>検証実施・ガバクラ移行フェーズ</a:t>
            </a:r>
          </a:p>
        </p:txBody>
      </p:sp>
      <p:sp>
        <p:nvSpPr>
          <p:cNvPr id="15" name="矢印: 五方向 14">
            <a:extLst>
              <a:ext uri="{FF2B5EF4-FFF2-40B4-BE49-F238E27FC236}">
                <a16:creationId xmlns:a16="http://schemas.microsoft.com/office/drawing/2014/main" id="{A705A001-DF32-0789-E9E2-103CC3509A21}"/>
              </a:ext>
            </a:extLst>
          </p:cNvPr>
          <p:cNvSpPr/>
          <p:nvPr/>
        </p:nvSpPr>
        <p:spPr>
          <a:xfrm>
            <a:off x="5037990" y="5781826"/>
            <a:ext cx="2160000" cy="480446"/>
          </a:xfrm>
          <a:prstGeom prst="homePlate">
            <a:avLst>
              <a:gd name="adj" fmla="val 24194"/>
            </a:avLst>
          </a:prstGeom>
          <a:solidFill>
            <a:sysClr val="window" lastClr="FFFFFF">
              <a:lumMod val="65000"/>
            </a:sysClr>
          </a:solidFill>
          <a:ln w="12700" cap="flat" cmpd="sng" algn="ctr">
            <a:noFill/>
            <a:prstDash val="solid"/>
            <a:miter lim="800000"/>
          </a:ln>
          <a:effectLst/>
        </p:spPr>
        <p:txBody>
          <a:bodyPr rtlCol="0" anchor="ctr"/>
          <a:lstStyle/>
          <a:p>
            <a:pPr algn="ctr">
              <a:defRPr/>
            </a:pPr>
            <a:r>
              <a:rPr lang="ja-JP" altLang="en-US" sz="1050" kern="0" dirty="0">
                <a:solidFill>
                  <a:prstClr val="white"/>
                </a:solidFill>
                <a:latin typeface="Meiryo UI" panose="020B0604030504040204" pitchFamily="50" charset="-128"/>
                <a:ea typeface="Meiryo UI" panose="020B0604030504040204" pitchFamily="50" charset="-128"/>
              </a:rPr>
              <a:t>検証深堀・ガバクラ移行フェーズ</a:t>
            </a:r>
          </a:p>
        </p:txBody>
      </p:sp>
      <p:sp>
        <p:nvSpPr>
          <p:cNvPr id="16" name="矢印: 五方向 15">
            <a:extLst>
              <a:ext uri="{FF2B5EF4-FFF2-40B4-BE49-F238E27FC236}">
                <a16:creationId xmlns:a16="http://schemas.microsoft.com/office/drawing/2014/main" id="{ECA89436-5E2D-F434-29C9-44EFBAD80B41}"/>
              </a:ext>
            </a:extLst>
          </p:cNvPr>
          <p:cNvSpPr/>
          <p:nvPr/>
        </p:nvSpPr>
        <p:spPr>
          <a:xfrm>
            <a:off x="7256898" y="5781826"/>
            <a:ext cx="2160000" cy="480446"/>
          </a:xfrm>
          <a:prstGeom prst="homePlate">
            <a:avLst>
              <a:gd name="adj" fmla="val 24194"/>
            </a:avLst>
          </a:prstGeom>
          <a:noFill/>
          <a:ln w="12700" cap="flat" cmpd="sng" algn="ctr">
            <a:solidFill>
              <a:sysClr val="windowText" lastClr="000000"/>
            </a:solidFill>
            <a:prstDash val="dash"/>
            <a:miter lim="800000"/>
          </a:ln>
          <a:effectLst/>
        </p:spPr>
        <p:txBody>
          <a:bodyPr rtlCol="0" anchor="ctr"/>
          <a:lstStyle/>
          <a:p>
            <a:pPr algn="ctr">
              <a:defRPr/>
            </a:pPr>
            <a:r>
              <a:rPr lang="ja-JP" altLang="en-US" sz="1050" kern="0">
                <a:solidFill>
                  <a:prstClr val="black"/>
                </a:solidFill>
                <a:latin typeface="Meiryo UI" panose="020B0604030504040204" pitchFamily="50" charset="-128"/>
                <a:ea typeface="Meiryo UI" panose="020B0604030504040204" pitchFamily="50" charset="-128"/>
              </a:rPr>
              <a:t>ガバクラ利用フェーズ</a:t>
            </a:r>
          </a:p>
        </p:txBody>
      </p:sp>
      <p:sp>
        <p:nvSpPr>
          <p:cNvPr id="17" name="テキスト ボックス 16">
            <a:extLst>
              <a:ext uri="{FF2B5EF4-FFF2-40B4-BE49-F238E27FC236}">
                <a16:creationId xmlns:a16="http://schemas.microsoft.com/office/drawing/2014/main" id="{7007B0CE-DE1A-9F49-3ACC-F9EBBC61298E}"/>
              </a:ext>
            </a:extLst>
          </p:cNvPr>
          <p:cNvSpPr txBox="1"/>
          <p:nvPr/>
        </p:nvSpPr>
        <p:spPr>
          <a:xfrm>
            <a:off x="975406" y="5331604"/>
            <a:ext cx="1571264" cy="379822"/>
          </a:xfrm>
          <a:prstGeom prst="rect">
            <a:avLst/>
          </a:prstGeom>
          <a:solidFill>
            <a:sysClr val="window" lastClr="FFFFFF"/>
          </a:solidFill>
          <a:ln>
            <a:solidFill>
              <a:sysClr val="windowText" lastClr="00000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900" kern="0" dirty="0">
                <a:solidFill>
                  <a:prstClr val="black"/>
                </a:solidFill>
                <a:latin typeface="Meiryo UI" panose="020B0604030504040204" pitchFamily="50" charset="-128"/>
                <a:ea typeface="Meiryo UI" panose="020B0604030504040204" pitchFamily="50" charset="-128"/>
              </a:rPr>
              <a:t>採択団体の事業計画確認</a:t>
            </a:r>
          </a:p>
        </p:txBody>
      </p:sp>
      <p:sp>
        <p:nvSpPr>
          <p:cNvPr id="18" name="テキスト ボックス 17">
            <a:extLst>
              <a:ext uri="{FF2B5EF4-FFF2-40B4-BE49-F238E27FC236}">
                <a16:creationId xmlns:a16="http://schemas.microsoft.com/office/drawing/2014/main" id="{84FD151E-B77E-F51F-C58A-46501B352970}"/>
              </a:ext>
            </a:extLst>
          </p:cNvPr>
          <p:cNvSpPr txBox="1"/>
          <p:nvPr/>
        </p:nvSpPr>
        <p:spPr>
          <a:xfrm>
            <a:off x="975406" y="4871962"/>
            <a:ext cx="1571264" cy="379822"/>
          </a:xfrm>
          <a:prstGeom prst="rect">
            <a:avLst/>
          </a:prstGeom>
          <a:solidFill>
            <a:sysClr val="window" lastClr="FFFFFF"/>
          </a:solidFill>
          <a:ln>
            <a:solidFill>
              <a:sysClr val="windowText" lastClr="00000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900" kern="0">
                <a:solidFill>
                  <a:prstClr val="black"/>
                </a:solidFill>
                <a:latin typeface="Meiryo UI" panose="020B0604030504040204" pitchFamily="50" charset="-128"/>
                <a:ea typeface="Meiryo UI" panose="020B0604030504040204" pitchFamily="50" charset="-128"/>
              </a:rPr>
              <a:t>検証項目の調整と調査</a:t>
            </a:r>
          </a:p>
        </p:txBody>
      </p:sp>
      <p:sp>
        <p:nvSpPr>
          <p:cNvPr id="19" name="テキスト ボックス 18">
            <a:extLst>
              <a:ext uri="{FF2B5EF4-FFF2-40B4-BE49-F238E27FC236}">
                <a16:creationId xmlns:a16="http://schemas.microsoft.com/office/drawing/2014/main" id="{DA716014-C42C-BB47-4423-0EEA04F7652D}"/>
              </a:ext>
            </a:extLst>
          </p:cNvPr>
          <p:cNvSpPr txBox="1"/>
          <p:nvPr/>
        </p:nvSpPr>
        <p:spPr>
          <a:xfrm>
            <a:off x="975406" y="4412320"/>
            <a:ext cx="1571264" cy="379822"/>
          </a:xfrm>
          <a:prstGeom prst="rect">
            <a:avLst/>
          </a:prstGeom>
          <a:solidFill>
            <a:sysClr val="window" lastClr="FFFFFF"/>
          </a:solidFill>
          <a:ln>
            <a:solidFill>
              <a:sysClr val="windowText" lastClr="00000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900" kern="0">
                <a:solidFill>
                  <a:prstClr val="black"/>
                </a:solidFill>
                <a:latin typeface="Meiryo UI" panose="020B0604030504040204" pitchFamily="50" charset="-128"/>
                <a:ea typeface="Meiryo UI" panose="020B0604030504040204" pitchFamily="50" charset="-128"/>
              </a:rPr>
              <a:t>ガバクラ活用方針等の整理確認</a:t>
            </a:r>
          </a:p>
        </p:txBody>
      </p:sp>
      <p:sp>
        <p:nvSpPr>
          <p:cNvPr id="20" name="テキスト ボックス 19">
            <a:extLst>
              <a:ext uri="{FF2B5EF4-FFF2-40B4-BE49-F238E27FC236}">
                <a16:creationId xmlns:a16="http://schemas.microsoft.com/office/drawing/2014/main" id="{06B19CA8-0260-4BFE-7190-A54C75C6A943}"/>
              </a:ext>
            </a:extLst>
          </p:cNvPr>
          <p:cNvSpPr txBox="1"/>
          <p:nvPr/>
        </p:nvSpPr>
        <p:spPr>
          <a:xfrm>
            <a:off x="975406" y="3952678"/>
            <a:ext cx="1571264" cy="379822"/>
          </a:xfrm>
          <a:prstGeom prst="rect">
            <a:avLst/>
          </a:prstGeom>
          <a:solidFill>
            <a:sysClr val="window" lastClr="FFFFFF"/>
          </a:solidFill>
          <a:ln>
            <a:solidFill>
              <a:sysClr val="windowText" lastClr="00000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900" kern="0" dirty="0">
                <a:solidFill>
                  <a:prstClr val="black"/>
                </a:solidFill>
                <a:latin typeface="Meiryo UI" panose="020B0604030504040204" pitchFamily="50" charset="-128"/>
                <a:ea typeface="Meiryo UI" panose="020B0604030504040204" pitchFamily="50" charset="-128"/>
              </a:rPr>
              <a:t>採択団体のアーキテクチャチェック（机上）</a:t>
            </a:r>
          </a:p>
        </p:txBody>
      </p:sp>
      <p:sp>
        <p:nvSpPr>
          <p:cNvPr id="21" name="テキスト ボックス 20">
            <a:extLst>
              <a:ext uri="{FF2B5EF4-FFF2-40B4-BE49-F238E27FC236}">
                <a16:creationId xmlns:a16="http://schemas.microsoft.com/office/drawing/2014/main" id="{CDB74634-6E27-9D49-9190-C086049FDF74}"/>
              </a:ext>
            </a:extLst>
          </p:cNvPr>
          <p:cNvSpPr txBox="1"/>
          <p:nvPr/>
        </p:nvSpPr>
        <p:spPr>
          <a:xfrm>
            <a:off x="975406" y="3493036"/>
            <a:ext cx="1571264" cy="379822"/>
          </a:xfrm>
          <a:prstGeom prst="rect">
            <a:avLst/>
          </a:prstGeom>
          <a:solidFill>
            <a:sysClr val="window" lastClr="FFFFFF"/>
          </a:solidFill>
          <a:ln>
            <a:solidFill>
              <a:sysClr val="windowText" lastClr="00000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900" kern="0">
                <a:solidFill>
                  <a:prstClr val="black"/>
                </a:solidFill>
                <a:latin typeface="Meiryo UI" panose="020B0604030504040204" pitchFamily="50" charset="-128"/>
                <a:ea typeface="Meiryo UI" panose="020B0604030504040204" pitchFamily="50" charset="-128"/>
              </a:rPr>
              <a:t>設計時点の調査結果の分析及び評価</a:t>
            </a:r>
          </a:p>
        </p:txBody>
      </p:sp>
      <p:sp>
        <p:nvSpPr>
          <p:cNvPr id="22" name="テキスト ボックス 21">
            <a:extLst>
              <a:ext uri="{FF2B5EF4-FFF2-40B4-BE49-F238E27FC236}">
                <a16:creationId xmlns:a16="http://schemas.microsoft.com/office/drawing/2014/main" id="{2D434626-8C4C-DBD1-A36F-9C55AFB9620B}"/>
              </a:ext>
            </a:extLst>
          </p:cNvPr>
          <p:cNvSpPr txBox="1"/>
          <p:nvPr/>
        </p:nvSpPr>
        <p:spPr>
          <a:xfrm>
            <a:off x="3153882" y="4871962"/>
            <a:ext cx="1571264" cy="379822"/>
          </a:xfrm>
          <a:prstGeom prst="rect">
            <a:avLst/>
          </a:prstGeom>
          <a:solidFill>
            <a:sysClr val="window" lastClr="FFFFFF"/>
          </a:solidFill>
          <a:ln>
            <a:solidFill>
              <a:sysClr val="windowText" lastClr="00000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900" kern="0">
                <a:solidFill>
                  <a:prstClr val="black"/>
                </a:solidFill>
                <a:latin typeface="Meiryo UI" panose="020B0604030504040204" pitchFamily="50" charset="-128"/>
                <a:ea typeface="Meiryo UI" panose="020B0604030504040204" pitchFamily="50" charset="-128"/>
              </a:rPr>
              <a:t>標準非機能要件の検証</a:t>
            </a:r>
          </a:p>
        </p:txBody>
      </p:sp>
      <p:sp>
        <p:nvSpPr>
          <p:cNvPr id="23" name="テキスト ボックス 22">
            <a:extLst>
              <a:ext uri="{FF2B5EF4-FFF2-40B4-BE49-F238E27FC236}">
                <a16:creationId xmlns:a16="http://schemas.microsoft.com/office/drawing/2014/main" id="{7B896E60-57DD-7640-2854-3D6810BB7172}"/>
              </a:ext>
            </a:extLst>
          </p:cNvPr>
          <p:cNvSpPr txBox="1"/>
          <p:nvPr/>
        </p:nvSpPr>
        <p:spPr>
          <a:xfrm>
            <a:off x="3153882" y="4412320"/>
            <a:ext cx="1571264" cy="379822"/>
          </a:xfrm>
          <a:prstGeom prst="rect">
            <a:avLst/>
          </a:prstGeom>
          <a:solidFill>
            <a:sysClr val="window" lastClr="FFFFFF"/>
          </a:solidFill>
          <a:ln>
            <a:solidFill>
              <a:sysClr val="windowText" lastClr="00000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900" kern="0" dirty="0">
                <a:solidFill>
                  <a:prstClr val="black"/>
                </a:solidFill>
                <a:latin typeface="Meiryo UI" panose="020B0604030504040204" pitchFamily="50" charset="-128"/>
                <a:ea typeface="Meiryo UI" panose="020B0604030504040204" pitchFamily="50" charset="-128"/>
              </a:rPr>
              <a:t>標準準拠システムへの移行方法の検証</a:t>
            </a:r>
          </a:p>
        </p:txBody>
      </p:sp>
      <p:sp>
        <p:nvSpPr>
          <p:cNvPr id="24" name="テキスト ボックス 23">
            <a:extLst>
              <a:ext uri="{FF2B5EF4-FFF2-40B4-BE49-F238E27FC236}">
                <a16:creationId xmlns:a16="http://schemas.microsoft.com/office/drawing/2014/main" id="{DC2C83E3-9A63-E432-39AC-2DD29C06C14A}"/>
              </a:ext>
            </a:extLst>
          </p:cNvPr>
          <p:cNvSpPr txBox="1"/>
          <p:nvPr/>
        </p:nvSpPr>
        <p:spPr>
          <a:xfrm>
            <a:off x="3153882" y="3952678"/>
            <a:ext cx="1571264" cy="379822"/>
          </a:xfrm>
          <a:prstGeom prst="rect">
            <a:avLst/>
          </a:prstGeom>
          <a:solidFill>
            <a:sysClr val="window" lastClr="FFFFFF"/>
          </a:solidFill>
          <a:ln>
            <a:solidFill>
              <a:sysClr val="windowText" lastClr="000000"/>
            </a:solidFill>
          </a:ln>
          <a:effectLst>
            <a:outerShdw blurRad="50800" dist="38100" dir="2700000" algn="tl" rotWithShape="0">
              <a:prstClr val="black">
                <a:alpha val="40000"/>
              </a:prstClr>
            </a:outerShdw>
          </a:effectLst>
        </p:spPr>
        <p:txBody>
          <a:bodyPr wrap="square" rtlCol="0">
            <a:noAutofit/>
          </a:bodyPr>
          <a:lstStyle/>
          <a:p>
            <a:pPr defTabSz="914400">
              <a:defRPr/>
            </a:pPr>
            <a:r>
              <a:rPr lang="ja-JP" altLang="en-US" sz="900" kern="0">
                <a:solidFill>
                  <a:prstClr val="black"/>
                </a:solidFill>
                <a:latin typeface="Meiryo UI" panose="020B0604030504040204" pitchFamily="50" charset="-128"/>
                <a:ea typeface="Meiryo UI" panose="020B0604030504040204" pitchFamily="50" charset="-128"/>
              </a:rPr>
              <a:t>投資対効果の検証</a:t>
            </a:r>
            <a:endParaRPr lang="en-US" altLang="ja-JP" sz="900" kern="0">
              <a:solidFill>
                <a:prstClr val="black"/>
              </a:solidFill>
              <a:latin typeface="Meiryo UI" panose="020B0604030504040204" pitchFamily="50" charset="-128"/>
              <a:ea typeface="Meiryo UI" panose="020B0604030504040204" pitchFamily="50" charset="-128"/>
            </a:endParaRPr>
          </a:p>
          <a:p>
            <a:pPr defTabSz="914400">
              <a:defRPr/>
            </a:pPr>
            <a:r>
              <a:rPr lang="en-US" altLang="ja-JP" sz="800" kern="0">
                <a:solidFill>
                  <a:prstClr val="black"/>
                </a:solidFill>
                <a:latin typeface="Meiryo UI" panose="020B0604030504040204" pitchFamily="50" charset="-128"/>
                <a:ea typeface="Meiryo UI" panose="020B0604030504040204" pitchFamily="50" charset="-128"/>
              </a:rPr>
              <a:t>※</a:t>
            </a:r>
            <a:r>
              <a:rPr lang="ja-JP" altLang="en-US" sz="800" kern="0">
                <a:solidFill>
                  <a:prstClr val="black"/>
                </a:solidFill>
                <a:latin typeface="Meiryo UI" panose="020B0604030504040204" pitchFamily="50" charset="-128"/>
                <a:ea typeface="Meiryo UI" panose="020B0604030504040204" pitchFamily="50" charset="-128"/>
              </a:rPr>
              <a:t>最適化は考慮せず</a:t>
            </a:r>
          </a:p>
        </p:txBody>
      </p:sp>
      <p:sp>
        <p:nvSpPr>
          <p:cNvPr id="25" name="テキスト ボックス 24">
            <a:extLst>
              <a:ext uri="{FF2B5EF4-FFF2-40B4-BE49-F238E27FC236}">
                <a16:creationId xmlns:a16="http://schemas.microsoft.com/office/drawing/2014/main" id="{A6CFBB38-FBB7-70B0-CAFF-2FC51A07F30D}"/>
              </a:ext>
            </a:extLst>
          </p:cNvPr>
          <p:cNvSpPr txBox="1"/>
          <p:nvPr/>
        </p:nvSpPr>
        <p:spPr>
          <a:xfrm>
            <a:off x="3153882" y="3493036"/>
            <a:ext cx="1571264" cy="379822"/>
          </a:xfrm>
          <a:prstGeom prst="rect">
            <a:avLst/>
          </a:prstGeom>
          <a:solidFill>
            <a:sysClr val="window" lastClr="FFFFFF"/>
          </a:solidFill>
          <a:ln w="19050">
            <a:solidFill>
              <a:srgbClr val="FF0000"/>
            </a:solidFill>
          </a:ln>
          <a:effectLst>
            <a:outerShdw blurRad="50800" dist="38100" dir="2700000" algn="tl" rotWithShape="0">
              <a:prstClr val="black">
                <a:alpha val="40000"/>
              </a:prstClr>
            </a:outerShdw>
          </a:effectLst>
        </p:spPr>
        <p:txBody>
          <a:bodyPr wrap="square" rtlCol="0">
            <a:noAutofit/>
          </a:bodyPr>
          <a:lstStyle/>
          <a:p>
            <a:pPr defTabSz="914400">
              <a:defRPr/>
            </a:pPr>
            <a:r>
              <a:rPr lang="ja-JP" altLang="en-US" sz="900" kern="0" dirty="0">
                <a:solidFill>
                  <a:prstClr val="black"/>
                </a:solidFill>
                <a:latin typeface="Meiryo UI" panose="020B0604030504040204" pitchFamily="50" charset="-128"/>
                <a:ea typeface="Meiryo UI" panose="020B0604030504040204" pitchFamily="50" charset="-128"/>
              </a:rPr>
              <a:t>可変的なリソース管理のあり方の検討支援</a:t>
            </a:r>
          </a:p>
        </p:txBody>
      </p:sp>
      <p:sp>
        <p:nvSpPr>
          <p:cNvPr id="26" name="テキスト ボックス 25">
            <a:extLst>
              <a:ext uri="{FF2B5EF4-FFF2-40B4-BE49-F238E27FC236}">
                <a16:creationId xmlns:a16="http://schemas.microsoft.com/office/drawing/2014/main" id="{5BA1376F-BFBD-B787-B1C1-4C53242F0CF3}"/>
              </a:ext>
            </a:extLst>
          </p:cNvPr>
          <p:cNvSpPr txBox="1"/>
          <p:nvPr/>
        </p:nvSpPr>
        <p:spPr>
          <a:xfrm>
            <a:off x="3153882" y="3032010"/>
            <a:ext cx="1571264" cy="379822"/>
          </a:xfrm>
          <a:prstGeom prst="rect">
            <a:avLst/>
          </a:prstGeom>
          <a:solidFill>
            <a:sysClr val="window" lastClr="FFFFFF"/>
          </a:solidFill>
          <a:ln>
            <a:solidFill>
              <a:sysClr val="windowText" lastClr="00000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900" kern="0" dirty="0">
                <a:solidFill>
                  <a:prstClr val="black"/>
                </a:solidFill>
                <a:latin typeface="Meiryo UI" panose="020B0604030504040204" pitchFamily="50" charset="-128"/>
                <a:ea typeface="Meiryo UI" panose="020B0604030504040204" pitchFamily="50" charset="-128"/>
              </a:rPr>
              <a:t>構築・移行後の調査結果の分析及び評価</a:t>
            </a:r>
          </a:p>
        </p:txBody>
      </p:sp>
      <p:sp>
        <p:nvSpPr>
          <p:cNvPr id="27" name="テキスト ボックス 26">
            <a:extLst>
              <a:ext uri="{FF2B5EF4-FFF2-40B4-BE49-F238E27FC236}">
                <a16:creationId xmlns:a16="http://schemas.microsoft.com/office/drawing/2014/main" id="{7C23387D-D632-5E11-28F5-875E2C445E62}"/>
              </a:ext>
            </a:extLst>
          </p:cNvPr>
          <p:cNvSpPr txBox="1"/>
          <p:nvPr/>
        </p:nvSpPr>
        <p:spPr>
          <a:xfrm>
            <a:off x="5332358" y="4425342"/>
            <a:ext cx="1571264" cy="379822"/>
          </a:xfrm>
          <a:prstGeom prst="rect">
            <a:avLst/>
          </a:prstGeom>
          <a:solidFill>
            <a:sysClr val="window" lastClr="FFFFFF"/>
          </a:solidFill>
          <a:ln w="19050">
            <a:solidFill>
              <a:srgbClr val="FF000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900" kern="0" dirty="0">
                <a:solidFill>
                  <a:prstClr val="black">
                    <a:lumMod val="100000"/>
                  </a:prstClr>
                </a:solidFill>
                <a:latin typeface="Meiryo UI" panose="020B0604030504040204" pitchFamily="50" charset="-128"/>
                <a:ea typeface="Meiryo UI" panose="020B0604030504040204" pitchFamily="50" charset="-128"/>
              </a:rPr>
              <a:t>コストメリットや運用効率性が享受できる構成への移行検証</a:t>
            </a:r>
          </a:p>
        </p:txBody>
      </p:sp>
      <p:sp>
        <p:nvSpPr>
          <p:cNvPr id="29" name="テキスト ボックス 28">
            <a:extLst>
              <a:ext uri="{FF2B5EF4-FFF2-40B4-BE49-F238E27FC236}">
                <a16:creationId xmlns:a16="http://schemas.microsoft.com/office/drawing/2014/main" id="{053FEF7C-5213-96B1-6751-AA77C596299D}"/>
              </a:ext>
            </a:extLst>
          </p:cNvPr>
          <p:cNvSpPr txBox="1"/>
          <p:nvPr/>
        </p:nvSpPr>
        <p:spPr>
          <a:xfrm>
            <a:off x="5332358" y="3960898"/>
            <a:ext cx="1571264" cy="379822"/>
          </a:xfrm>
          <a:prstGeom prst="rect">
            <a:avLst/>
          </a:prstGeom>
          <a:solidFill>
            <a:sysClr val="window" lastClr="FFFFFF"/>
          </a:solidFill>
          <a:ln w="19050">
            <a:solidFill>
              <a:srgbClr val="FF000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900" kern="0">
                <a:solidFill>
                  <a:prstClr val="black">
                    <a:lumMod val="100000"/>
                  </a:prstClr>
                </a:solidFill>
                <a:latin typeface="Meiryo UI" panose="020B0604030504040204" pitchFamily="50" charset="-128"/>
                <a:ea typeface="Meiryo UI" panose="020B0604030504040204" pitchFamily="50" charset="-128"/>
              </a:rPr>
              <a:t>運用における目標管理指標の検証</a:t>
            </a:r>
          </a:p>
        </p:txBody>
      </p:sp>
      <p:sp>
        <p:nvSpPr>
          <p:cNvPr id="30" name="テキスト ボックス 29">
            <a:extLst>
              <a:ext uri="{FF2B5EF4-FFF2-40B4-BE49-F238E27FC236}">
                <a16:creationId xmlns:a16="http://schemas.microsoft.com/office/drawing/2014/main" id="{A955F446-E5DC-05E4-90AB-874A221E5230}"/>
              </a:ext>
            </a:extLst>
          </p:cNvPr>
          <p:cNvSpPr txBox="1"/>
          <p:nvPr/>
        </p:nvSpPr>
        <p:spPr>
          <a:xfrm>
            <a:off x="5332358" y="3496454"/>
            <a:ext cx="1571264" cy="379822"/>
          </a:xfrm>
          <a:prstGeom prst="rect">
            <a:avLst/>
          </a:prstGeom>
          <a:solidFill>
            <a:sysClr val="window" lastClr="FFFFFF"/>
          </a:solidFill>
          <a:ln w="19050">
            <a:solidFill>
              <a:srgbClr val="FF000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900" kern="0">
                <a:solidFill>
                  <a:prstClr val="black">
                    <a:lumMod val="100000"/>
                  </a:prstClr>
                </a:solidFill>
                <a:latin typeface="Meiryo UI" panose="020B0604030504040204" pitchFamily="50" charset="-128"/>
                <a:ea typeface="Meiryo UI" panose="020B0604030504040204" pitchFamily="50" charset="-128"/>
              </a:rPr>
              <a:t>標準準拠システムのシフト検証</a:t>
            </a:r>
          </a:p>
        </p:txBody>
      </p:sp>
      <p:sp>
        <p:nvSpPr>
          <p:cNvPr id="31" name="テキスト ボックス 30">
            <a:extLst>
              <a:ext uri="{FF2B5EF4-FFF2-40B4-BE49-F238E27FC236}">
                <a16:creationId xmlns:a16="http://schemas.microsoft.com/office/drawing/2014/main" id="{D7286375-CEFA-08FD-CB2C-8CA5A145EA6A}"/>
              </a:ext>
            </a:extLst>
          </p:cNvPr>
          <p:cNvSpPr txBox="1"/>
          <p:nvPr/>
        </p:nvSpPr>
        <p:spPr>
          <a:xfrm>
            <a:off x="5332358" y="3032010"/>
            <a:ext cx="1571264" cy="379822"/>
          </a:xfrm>
          <a:prstGeom prst="rect">
            <a:avLst/>
          </a:prstGeom>
          <a:solidFill>
            <a:sysClr val="window" lastClr="FFFFFF"/>
          </a:solidFill>
          <a:ln>
            <a:solidFill>
              <a:sysClr val="windowText" lastClr="00000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900" kern="0">
                <a:solidFill>
                  <a:prstClr val="black"/>
                </a:solidFill>
                <a:latin typeface="Meiryo UI" panose="020B0604030504040204" pitchFamily="50" charset="-128"/>
                <a:ea typeface="Meiryo UI" panose="020B0604030504040204" pitchFamily="50" charset="-128"/>
              </a:rPr>
              <a:t>ネットワークの在り方検討</a:t>
            </a:r>
          </a:p>
        </p:txBody>
      </p:sp>
      <p:sp>
        <p:nvSpPr>
          <p:cNvPr id="32" name="テキスト ボックス 31">
            <a:extLst>
              <a:ext uri="{FF2B5EF4-FFF2-40B4-BE49-F238E27FC236}">
                <a16:creationId xmlns:a16="http://schemas.microsoft.com/office/drawing/2014/main" id="{9D7E85A2-ABE2-8439-A6DE-CC162648A22A}"/>
              </a:ext>
            </a:extLst>
          </p:cNvPr>
          <p:cNvSpPr txBox="1"/>
          <p:nvPr/>
        </p:nvSpPr>
        <p:spPr>
          <a:xfrm>
            <a:off x="5332358" y="2570078"/>
            <a:ext cx="1571264" cy="379822"/>
          </a:xfrm>
          <a:prstGeom prst="rect">
            <a:avLst/>
          </a:prstGeom>
          <a:solidFill>
            <a:sysClr val="window" lastClr="FFFFFF"/>
          </a:solidFill>
          <a:ln w="19050">
            <a:solidFill>
              <a:srgbClr val="FF000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900" kern="0">
                <a:solidFill>
                  <a:prstClr val="black"/>
                </a:solidFill>
                <a:latin typeface="Meiryo UI" panose="020B0604030504040204" pitchFamily="50" charset="-128"/>
                <a:ea typeface="Meiryo UI" panose="020B0604030504040204" pitchFamily="50" charset="-128"/>
              </a:rPr>
              <a:t>投資対効果の検証</a:t>
            </a:r>
            <a:endParaRPr lang="en-US" altLang="ja-JP" sz="800" kern="0">
              <a:solidFill>
                <a:prstClr val="black"/>
              </a:solidFill>
              <a:latin typeface="Meiryo UI" panose="020B0604030504040204" pitchFamily="50" charset="-128"/>
              <a:ea typeface="Meiryo UI" panose="020B0604030504040204" pitchFamily="50" charset="-128"/>
            </a:endParaRPr>
          </a:p>
          <a:p>
            <a:pPr>
              <a:defRPr/>
            </a:pPr>
            <a:r>
              <a:rPr lang="en-US" altLang="ja-JP" sz="800" kern="0">
                <a:solidFill>
                  <a:prstClr val="black"/>
                </a:solidFill>
                <a:latin typeface="Meiryo UI" panose="020B0604030504040204" pitchFamily="50" charset="-128"/>
                <a:ea typeface="Meiryo UI" panose="020B0604030504040204" pitchFamily="50" charset="-128"/>
              </a:rPr>
              <a:t>※</a:t>
            </a:r>
            <a:r>
              <a:rPr lang="ja-JP" altLang="en-US" sz="800" kern="0">
                <a:solidFill>
                  <a:prstClr val="black"/>
                </a:solidFill>
                <a:latin typeface="Meiryo UI" panose="020B0604030504040204" pitchFamily="50" charset="-128"/>
                <a:ea typeface="Meiryo UI" panose="020B0604030504040204" pitchFamily="50" charset="-128"/>
              </a:rPr>
              <a:t>最適化も考慮</a:t>
            </a:r>
            <a:endParaRPr lang="en-US" altLang="ja-JP" sz="900" kern="0">
              <a:solidFill>
                <a:prstClr val="black"/>
              </a:solidFill>
              <a:latin typeface="Meiryo UI" panose="020B0604030504040204" pitchFamily="50" charset="-128"/>
              <a:ea typeface="Meiryo UI" panose="020B0604030504040204" pitchFamily="50" charset="-128"/>
            </a:endParaRPr>
          </a:p>
        </p:txBody>
      </p:sp>
      <p:sp>
        <p:nvSpPr>
          <p:cNvPr id="33" name="四角形: 角を丸くする 32">
            <a:extLst>
              <a:ext uri="{FF2B5EF4-FFF2-40B4-BE49-F238E27FC236}">
                <a16:creationId xmlns:a16="http://schemas.microsoft.com/office/drawing/2014/main" id="{58B51D6C-49B7-4CB5-EA70-BBB87EE48120}"/>
              </a:ext>
            </a:extLst>
          </p:cNvPr>
          <p:cNvSpPr/>
          <p:nvPr/>
        </p:nvSpPr>
        <p:spPr>
          <a:xfrm>
            <a:off x="7551266" y="2090345"/>
            <a:ext cx="1571264" cy="615232"/>
          </a:xfrm>
          <a:prstGeom prst="roundRect">
            <a:avLst/>
          </a:prstGeom>
          <a:solidFill>
            <a:srgbClr val="FFC000">
              <a:lumMod val="40000"/>
              <a:lumOff val="60000"/>
            </a:srgbClr>
          </a:solidFill>
          <a:ln w="38100" cap="flat" cmpd="sng" algn="ctr">
            <a:solidFill>
              <a:srgbClr val="FF0000"/>
            </a:solidFill>
            <a:prstDash val="solid"/>
            <a:miter lim="800000"/>
          </a:ln>
          <a:effectLst>
            <a:outerShdw blurRad="50800" dist="38100" dir="2700000" algn="tl" rotWithShape="0">
              <a:prstClr val="black">
                <a:alpha val="40000"/>
              </a:prstClr>
            </a:outerShdw>
          </a:effectLst>
        </p:spPr>
        <p:txBody>
          <a:bodyPr rtlCol="0" anchor="ctr"/>
          <a:lstStyle/>
          <a:p>
            <a:pPr algn="ctr">
              <a:defRPr/>
            </a:pPr>
            <a:r>
              <a:rPr lang="ja-JP" altLang="en-US" sz="1100" b="1" kern="0">
                <a:solidFill>
                  <a:srgbClr val="ED7D31">
                    <a:lumMod val="75000"/>
                  </a:srgbClr>
                </a:solidFill>
                <a:latin typeface="Meiryo UI" panose="020B0604030504040204" pitchFamily="50" charset="-128"/>
                <a:ea typeface="Meiryo UI" panose="020B0604030504040204" pitchFamily="50" charset="-128"/>
              </a:rPr>
              <a:t>政府によるガバナンス</a:t>
            </a:r>
          </a:p>
        </p:txBody>
      </p:sp>
      <p:sp>
        <p:nvSpPr>
          <p:cNvPr id="34" name="四角形: 角を丸くする 33">
            <a:extLst>
              <a:ext uri="{FF2B5EF4-FFF2-40B4-BE49-F238E27FC236}">
                <a16:creationId xmlns:a16="http://schemas.microsoft.com/office/drawing/2014/main" id="{C5ADF88F-67D4-CB34-AE19-9F1B25FF396E}"/>
              </a:ext>
            </a:extLst>
          </p:cNvPr>
          <p:cNvSpPr/>
          <p:nvPr/>
        </p:nvSpPr>
        <p:spPr>
          <a:xfrm>
            <a:off x="7551266" y="2837151"/>
            <a:ext cx="1571264" cy="615232"/>
          </a:xfrm>
          <a:prstGeom prst="roundRect">
            <a:avLst/>
          </a:prstGeom>
          <a:solidFill>
            <a:srgbClr val="FFC000">
              <a:lumMod val="40000"/>
              <a:lumOff val="60000"/>
            </a:srgbClr>
          </a:solidFill>
          <a:ln w="38100" cap="flat" cmpd="sng" algn="ctr">
            <a:solidFill>
              <a:srgbClr val="FF0000"/>
            </a:solidFill>
            <a:prstDash val="solid"/>
            <a:miter lim="800000"/>
          </a:ln>
          <a:effectLst>
            <a:outerShdw blurRad="50800" dist="38100" dir="2700000" algn="tl" rotWithShape="0">
              <a:prstClr val="black">
                <a:alpha val="40000"/>
              </a:prstClr>
            </a:outerShdw>
          </a:effectLst>
        </p:spPr>
        <p:txBody>
          <a:bodyPr rtlCol="0" anchor="ctr"/>
          <a:lstStyle/>
          <a:p>
            <a:pPr algn="ctr">
              <a:defRPr/>
            </a:pPr>
            <a:r>
              <a:rPr lang="ja-JP" altLang="en-US" sz="1100" b="1" kern="0">
                <a:solidFill>
                  <a:srgbClr val="ED7D31">
                    <a:lumMod val="75000"/>
                  </a:srgbClr>
                </a:solidFill>
                <a:latin typeface="Meiryo UI" panose="020B0604030504040204" pitchFamily="50" charset="-128"/>
                <a:ea typeface="Meiryo UI" panose="020B0604030504040204" pitchFamily="50" charset="-128"/>
              </a:rPr>
              <a:t>堅牢なセキュリティ</a:t>
            </a:r>
          </a:p>
        </p:txBody>
      </p:sp>
      <p:sp>
        <p:nvSpPr>
          <p:cNvPr id="35" name="四角形: 角を丸くする 34">
            <a:extLst>
              <a:ext uri="{FF2B5EF4-FFF2-40B4-BE49-F238E27FC236}">
                <a16:creationId xmlns:a16="http://schemas.microsoft.com/office/drawing/2014/main" id="{0CA5F766-8EFB-7E17-4002-33CEC53E0280}"/>
              </a:ext>
            </a:extLst>
          </p:cNvPr>
          <p:cNvSpPr/>
          <p:nvPr/>
        </p:nvSpPr>
        <p:spPr>
          <a:xfrm>
            <a:off x="7551266" y="3583957"/>
            <a:ext cx="1571264" cy="615232"/>
          </a:xfrm>
          <a:prstGeom prst="roundRect">
            <a:avLst/>
          </a:prstGeom>
          <a:solidFill>
            <a:srgbClr val="FFC000">
              <a:lumMod val="40000"/>
              <a:lumOff val="60000"/>
            </a:srgbClr>
          </a:solidFill>
          <a:ln w="38100" cap="flat" cmpd="sng" algn="ctr">
            <a:solidFill>
              <a:srgbClr val="FF0000"/>
            </a:solidFill>
            <a:prstDash val="solid"/>
            <a:miter lim="800000"/>
          </a:ln>
          <a:effectLst>
            <a:outerShdw blurRad="50800" dist="38100" dir="2700000" algn="tl" rotWithShape="0">
              <a:prstClr val="black">
                <a:alpha val="40000"/>
              </a:prstClr>
            </a:outerShdw>
          </a:effectLst>
        </p:spPr>
        <p:txBody>
          <a:bodyPr rtlCol="0" anchor="ctr"/>
          <a:lstStyle/>
          <a:p>
            <a:pPr algn="ctr">
              <a:defRPr/>
            </a:pPr>
            <a:r>
              <a:rPr lang="ja-JP" altLang="en-US" sz="1100" b="1" kern="0">
                <a:solidFill>
                  <a:srgbClr val="ED7D31">
                    <a:lumMod val="75000"/>
                  </a:srgbClr>
                </a:solidFill>
                <a:latin typeface="Meiryo UI" panose="020B0604030504040204" pitchFamily="50" charset="-128"/>
                <a:ea typeface="Meiryo UI" panose="020B0604030504040204" pitchFamily="50" charset="-128"/>
              </a:rPr>
              <a:t>最適なコストパフォーマンス</a:t>
            </a:r>
          </a:p>
        </p:txBody>
      </p:sp>
      <p:sp>
        <p:nvSpPr>
          <p:cNvPr id="36" name="四角形: 角を丸くする 35">
            <a:extLst>
              <a:ext uri="{FF2B5EF4-FFF2-40B4-BE49-F238E27FC236}">
                <a16:creationId xmlns:a16="http://schemas.microsoft.com/office/drawing/2014/main" id="{D88EC3D5-936C-D553-4504-A17D81674C4A}"/>
              </a:ext>
            </a:extLst>
          </p:cNvPr>
          <p:cNvSpPr/>
          <p:nvPr/>
        </p:nvSpPr>
        <p:spPr>
          <a:xfrm>
            <a:off x="7551266" y="4330763"/>
            <a:ext cx="1571264" cy="615232"/>
          </a:xfrm>
          <a:prstGeom prst="roundRect">
            <a:avLst/>
          </a:prstGeom>
          <a:solidFill>
            <a:srgbClr val="FFC000">
              <a:lumMod val="40000"/>
              <a:lumOff val="60000"/>
            </a:srgbClr>
          </a:solidFill>
          <a:ln w="38100" cap="flat" cmpd="sng" algn="ctr">
            <a:solidFill>
              <a:srgbClr val="FF0000"/>
            </a:solidFill>
            <a:prstDash val="solid"/>
            <a:miter lim="800000"/>
          </a:ln>
          <a:effectLst>
            <a:outerShdw blurRad="50800" dist="38100" dir="2700000" algn="tl" rotWithShape="0">
              <a:prstClr val="black">
                <a:alpha val="40000"/>
              </a:prstClr>
            </a:outerShdw>
          </a:effectLst>
        </p:spPr>
        <p:txBody>
          <a:bodyPr rtlCol="0" anchor="ctr"/>
          <a:lstStyle/>
          <a:p>
            <a:pPr algn="ctr">
              <a:defRPr/>
            </a:pPr>
            <a:r>
              <a:rPr lang="ja-JP" altLang="en-US" sz="1100" b="1" kern="0">
                <a:solidFill>
                  <a:srgbClr val="ED7D31">
                    <a:lumMod val="75000"/>
                  </a:srgbClr>
                </a:solidFill>
                <a:latin typeface="Meiryo UI" panose="020B0604030504040204" pitchFamily="50" charset="-128"/>
                <a:ea typeface="Meiryo UI" panose="020B0604030504040204" pitchFamily="50" charset="-128"/>
              </a:rPr>
              <a:t>システム可視化と改善の自動化</a:t>
            </a:r>
          </a:p>
        </p:txBody>
      </p:sp>
      <p:sp>
        <p:nvSpPr>
          <p:cNvPr id="37" name="四角形: 角を丸くする 36">
            <a:extLst>
              <a:ext uri="{FF2B5EF4-FFF2-40B4-BE49-F238E27FC236}">
                <a16:creationId xmlns:a16="http://schemas.microsoft.com/office/drawing/2014/main" id="{344119EE-B1F7-12DE-28EA-F54C3364F1AF}"/>
              </a:ext>
            </a:extLst>
          </p:cNvPr>
          <p:cNvSpPr/>
          <p:nvPr/>
        </p:nvSpPr>
        <p:spPr>
          <a:xfrm>
            <a:off x="7551266" y="5077569"/>
            <a:ext cx="1571264" cy="615232"/>
          </a:xfrm>
          <a:prstGeom prst="roundRect">
            <a:avLst/>
          </a:prstGeom>
          <a:solidFill>
            <a:srgbClr val="FFC000">
              <a:lumMod val="40000"/>
              <a:lumOff val="60000"/>
            </a:srgbClr>
          </a:solidFill>
          <a:ln w="38100" cap="flat" cmpd="sng" algn="ctr">
            <a:solidFill>
              <a:srgbClr val="FF0000"/>
            </a:solidFill>
            <a:prstDash val="solid"/>
            <a:miter lim="800000"/>
          </a:ln>
          <a:effectLst>
            <a:outerShdw blurRad="50800" dist="38100" dir="2700000" algn="tl" rotWithShape="0">
              <a:prstClr val="black">
                <a:alpha val="40000"/>
              </a:prstClr>
            </a:outerShdw>
          </a:effectLst>
        </p:spPr>
        <p:txBody>
          <a:bodyPr rtlCol="0" anchor="ctr"/>
          <a:lstStyle/>
          <a:p>
            <a:pPr algn="ctr">
              <a:defRPr/>
            </a:pPr>
            <a:r>
              <a:rPr lang="ja-JP" altLang="en-US" sz="1100" b="1" kern="0">
                <a:solidFill>
                  <a:srgbClr val="ED7D31">
                    <a:lumMod val="75000"/>
                  </a:srgbClr>
                </a:solidFill>
                <a:latin typeface="Meiryo UI" panose="020B0604030504040204" pitchFamily="50" charset="-128"/>
                <a:ea typeface="Meiryo UI" panose="020B0604030504040204" pitchFamily="50" charset="-128"/>
              </a:rPr>
              <a:t>大規模災害に備えたアーキテクチャ</a:t>
            </a:r>
          </a:p>
        </p:txBody>
      </p:sp>
      <p:sp>
        <p:nvSpPr>
          <p:cNvPr id="38" name="テキスト ボックス 37">
            <a:extLst>
              <a:ext uri="{FF2B5EF4-FFF2-40B4-BE49-F238E27FC236}">
                <a16:creationId xmlns:a16="http://schemas.microsoft.com/office/drawing/2014/main" id="{CF19E3D4-2B61-8CA7-AA70-FCE400AD4538}"/>
              </a:ext>
            </a:extLst>
          </p:cNvPr>
          <p:cNvSpPr txBox="1"/>
          <p:nvPr/>
        </p:nvSpPr>
        <p:spPr>
          <a:xfrm>
            <a:off x="4247578" y="2042694"/>
            <a:ext cx="2467342" cy="430887"/>
          </a:xfrm>
          <a:prstGeom prst="rect">
            <a:avLst/>
          </a:prstGeom>
          <a:noFill/>
        </p:spPr>
        <p:txBody>
          <a:bodyPr wrap="none" rtlCol="0">
            <a:spAutoFit/>
          </a:bodyPr>
          <a:lstStyle/>
          <a:p>
            <a:pPr algn="ctr"/>
            <a:r>
              <a:rPr kumimoji="1" lang="ja-JP" altLang="en-US" sz="1100" dirty="0">
                <a:solidFill>
                  <a:srgbClr val="00B050"/>
                </a:solidFill>
                <a:latin typeface="Meiryo UI" panose="020B0604030504040204" pitchFamily="50" charset="-128"/>
                <a:ea typeface="Meiryo UI" panose="020B0604030504040204" pitchFamily="50" charset="-128"/>
              </a:rPr>
              <a:t>令和</a:t>
            </a:r>
            <a:r>
              <a:rPr kumimoji="1" lang="en-US" altLang="ja-JP" sz="1100" dirty="0">
                <a:solidFill>
                  <a:srgbClr val="00B050"/>
                </a:solidFill>
                <a:latin typeface="Meiryo UI" panose="020B0604030504040204" pitchFamily="50" charset="-128"/>
                <a:ea typeface="Meiryo UI" panose="020B0604030504040204" pitchFamily="50" charset="-128"/>
              </a:rPr>
              <a:t>6</a:t>
            </a:r>
            <a:r>
              <a:rPr kumimoji="1" lang="ja-JP" altLang="en-US" sz="1100" dirty="0">
                <a:solidFill>
                  <a:srgbClr val="00B050"/>
                </a:solidFill>
                <a:latin typeface="Meiryo UI" panose="020B0604030504040204" pitchFamily="50" charset="-128"/>
                <a:ea typeface="Meiryo UI" panose="020B0604030504040204" pitchFamily="50" charset="-128"/>
              </a:rPr>
              <a:t>年度以降の本番利用に向け</a:t>
            </a:r>
            <a:endParaRPr kumimoji="1" lang="en-US" altLang="ja-JP" sz="1100" dirty="0">
              <a:solidFill>
                <a:srgbClr val="00B050"/>
              </a:solidFill>
              <a:latin typeface="Meiryo UI" panose="020B0604030504040204" pitchFamily="50" charset="-128"/>
              <a:ea typeface="Meiryo UI" panose="020B0604030504040204" pitchFamily="50" charset="-128"/>
            </a:endParaRPr>
          </a:p>
          <a:p>
            <a:pPr algn="ctr"/>
            <a:r>
              <a:rPr kumimoji="1" lang="ja-JP" altLang="en-US" sz="1100" dirty="0">
                <a:solidFill>
                  <a:srgbClr val="00B050"/>
                </a:solidFill>
                <a:latin typeface="Meiryo UI" panose="020B0604030504040204" pitchFamily="50" charset="-128"/>
                <a:ea typeface="Meiryo UI" panose="020B0604030504040204" pitchFamily="50" charset="-128"/>
              </a:rPr>
              <a:t>ガバクラ移行に資する各種検証を実施中</a:t>
            </a:r>
          </a:p>
        </p:txBody>
      </p:sp>
      <p:sp>
        <p:nvSpPr>
          <p:cNvPr id="39" name="テキスト ボックス 38">
            <a:extLst>
              <a:ext uri="{FF2B5EF4-FFF2-40B4-BE49-F238E27FC236}">
                <a16:creationId xmlns:a16="http://schemas.microsoft.com/office/drawing/2014/main" id="{78F2F57A-9884-9A30-E21E-6F429B96B6A7}"/>
              </a:ext>
            </a:extLst>
          </p:cNvPr>
          <p:cNvSpPr txBox="1"/>
          <p:nvPr/>
        </p:nvSpPr>
        <p:spPr>
          <a:xfrm>
            <a:off x="7446269" y="6347331"/>
            <a:ext cx="1781258" cy="276999"/>
          </a:xfrm>
          <a:prstGeom prst="rect">
            <a:avLst/>
          </a:prstGeom>
          <a:noFill/>
        </p:spPr>
        <p:txBody>
          <a:bodyPr wrap="none" rtlCol="0">
            <a:spAutoFit/>
          </a:bodyPr>
          <a:lstStyle/>
          <a:p>
            <a:pPr algn="ctr"/>
            <a:r>
              <a:rPr kumimoji="1" lang="ja-JP" altLang="en-US" sz="1200" dirty="0">
                <a:solidFill>
                  <a:prstClr val="black"/>
                </a:solidFill>
                <a:latin typeface="Meiryo UI" panose="020B0604030504040204" pitchFamily="50" charset="-128"/>
                <a:ea typeface="Meiryo UI" panose="020B0604030504040204" pitchFamily="50" charset="-128"/>
              </a:rPr>
              <a:t>令和６年度</a:t>
            </a:r>
            <a:r>
              <a:rPr kumimoji="1" lang="en-US" altLang="ja-JP" sz="1200" dirty="0">
                <a:solidFill>
                  <a:prstClr val="black"/>
                </a:solidFill>
                <a:latin typeface="Meiryo UI" panose="020B0604030504040204" pitchFamily="50" charset="-128"/>
                <a:ea typeface="Meiryo UI" panose="020B0604030504040204" pitchFamily="50" charset="-128"/>
              </a:rPr>
              <a:t>(2024)</a:t>
            </a:r>
            <a:r>
              <a:rPr kumimoji="1" lang="ja-JP" altLang="en-US" sz="1200" dirty="0">
                <a:solidFill>
                  <a:prstClr val="black"/>
                </a:solidFill>
                <a:latin typeface="Meiryo UI" panose="020B0604030504040204" pitchFamily="50" charset="-128"/>
                <a:ea typeface="Meiryo UI" panose="020B0604030504040204" pitchFamily="50" charset="-128"/>
              </a:rPr>
              <a:t>以降</a:t>
            </a:r>
          </a:p>
        </p:txBody>
      </p:sp>
      <p:sp>
        <p:nvSpPr>
          <p:cNvPr id="40" name="テキスト ボックス 39">
            <a:extLst>
              <a:ext uri="{FF2B5EF4-FFF2-40B4-BE49-F238E27FC236}">
                <a16:creationId xmlns:a16="http://schemas.microsoft.com/office/drawing/2014/main" id="{FB69FD11-9069-9A47-5340-4A42BD1DF699}"/>
              </a:ext>
            </a:extLst>
          </p:cNvPr>
          <p:cNvSpPr txBox="1"/>
          <p:nvPr/>
        </p:nvSpPr>
        <p:spPr>
          <a:xfrm>
            <a:off x="3153882" y="5331604"/>
            <a:ext cx="1571264" cy="379822"/>
          </a:xfrm>
          <a:prstGeom prst="rect">
            <a:avLst/>
          </a:prstGeom>
          <a:solidFill>
            <a:sysClr val="window" lastClr="FFFFFF">
              <a:lumMod val="85000"/>
            </a:sysClr>
          </a:solidFill>
          <a:ln>
            <a:solidFill>
              <a:sysClr val="windowText" lastClr="000000"/>
            </a:solidFill>
            <a:prstDash val="dash"/>
          </a:ln>
          <a:effectLst>
            <a:outerShdw blurRad="50800" dist="38100" dir="2700000" algn="tl" rotWithShape="0">
              <a:prstClr val="black">
                <a:alpha val="40000"/>
              </a:prstClr>
            </a:outerShdw>
          </a:effectLst>
        </p:spPr>
        <p:txBody>
          <a:bodyPr wrap="square" rtlCol="0">
            <a:noAutofit/>
          </a:bodyPr>
          <a:lstStyle/>
          <a:p>
            <a:pPr>
              <a:defRPr/>
            </a:pPr>
            <a:r>
              <a:rPr lang="ja-JP" altLang="en-US" sz="900" kern="0">
                <a:solidFill>
                  <a:prstClr val="black"/>
                </a:solidFill>
                <a:latin typeface="Meiryo UI" panose="020B0604030504040204" pitchFamily="50" charset="-128"/>
                <a:ea typeface="Meiryo UI" panose="020B0604030504040204" pitchFamily="50" charset="-128"/>
              </a:rPr>
              <a:t>前年度の検証結果を踏まえ、より効果的な検証項目の検討</a:t>
            </a:r>
          </a:p>
        </p:txBody>
      </p:sp>
      <p:sp>
        <p:nvSpPr>
          <p:cNvPr id="41" name="テキスト ボックス 40">
            <a:extLst>
              <a:ext uri="{FF2B5EF4-FFF2-40B4-BE49-F238E27FC236}">
                <a16:creationId xmlns:a16="http://schemas.microsoft.com/office/drawing/2014/main" id="{A33E178C-1F6C-E8CD-9948-F72FF37C0612}"/>
              </a:ext>
            </a:extLst>
          </p:cNvPr>
          <p:cNvSpPr txBox="1"/>
          <p:nvPr/>
        </p:nvSpPr>
        <p:spPr>
          <a:xfrm>
            <a:off x="5332358" y="4904122"/>
            <a:ext cx="1571264" cy="807303"/>
          </a:xfrm>
          <a:prstGeom prst="rect">
            <a:avLst/>
          </a:prstGeom>
          <a:solidFill>
            <a:sysClr val="window" lastClr="FFFFFF">
              <a:lumMod val="85000"/>
            </a:sysClr>
          </a:solidFill>
          <a:ln>
            <a:solidFill>
              <a:sysClr val="windowText" lastClr="000000"/>
            </a:solidFill>
            <a:prstDash val="dash"/>
          </a:ln>
          <a:effectLst>
            <a:outerShdw blurRad="50800" dist="38100" dir="2700000" algn="tl" rotWithShape="0">
              <a:prstClr val="black">
                <a:alpha val="40000"/>
              </a:prstClr>
            </a:outerShdw>
          </a:effectLst>
        </p:spPr>
        <p:txBody>
          <a:bodyPr wrap="square" rtlCol="0">
            <a:noAutofit/>
          </a:bodyPr>
          <a:lstStyle/>
          <a:p>
            <a:pPr>
              <a:defRPr/>
            </a:pPr>
            <a:r>
              <a:rPr lang="ja-JP" altLang="en-US" sz="900" kern="0">
                <a:solidFill>
                  <a:prstClr val="black"/>
                </a:solidFill>
                <a:latin typeface="Meiryo UI" panose="020B0604030504040204" pitchFamily="50" charset="-128"/>
                <a:ea typeface="Meiryo UI" panose="020B0604030504040204" pitchFamily="50" charset="-128"/>
              </a:rPr>
              <a:t>前年度・全然年度の検証結果を踏まえ、より効果的な検証項目の検討</a:t>
            </a:r>
          </a:p>
        </p:txBody>
      </p:sp>
      <p:sp>
        <p:nvSpPr>
          <p:cNvPr id="42" name="テキスト ボックス 41">
            <a:extLst>
              <a:ext uri="{FF2B5EF4-FFF2-40B4-BE49-F238E27FC236}">
                <a16:creationId xmlns:a16="http://schemas.microsoft.com/office/drawing/2014/main" id="{696B1B25-BD15-30BC-E50E-246BFC585F5A}"/>
              </a:ext>
            </a:extLst>
          </p:cNvPr>
          <p:cNvSpPr txBox="1"/>
          <p:nvPr/>
        </p:nvSpPr>
        <p:spPr>
          <a:xfrm>
            <a:off x="607745" y="1628612"/>
            <a:ext cx="1076898" cy="377476"/>
          </a:xfrm>
          <a:prstGeom prst="rect">
            <a:avLst/>
          </a:prstGeom>
          <a:noFill/>
          <a:ln>
            <a:noFill/>
          </a:ln>
        </p:spPr>
        <p:txBody>
          <a:bodyPr wrap="square" lIns="54610" tIns="54610" rIns="54610" bIns="54610" rtlCol="0">
            <a:spAutoFit/>
          </a:bodyPr>
          <a:lstStyle/>
          <a:p>
            <a:pPr defTabSz="914400">
              <a:lnSpc>
                <a:spcPts val="1080"/>
              </a:lnSpc>
            </a:pPr>
            <a:r>
              <a:rPr kumimoji="1" lang="ja-JP" altLang="en-US" sz="800">
                <a:solidFill>
                  <a:srgbClr val="000000"/>
                </a:solidFill>
                <a:latin typeface="Meiryo UI" panose="020B0604030504040204" pitchFamily="50" charset="-128"/>
                <a:ea typeface="Meiryo UI" panose="020B0604030504040204" pitchFamily="50" charset="-128"/>
              </a:rPr>
              <a:t>クラウドサービスの利点を</a:t>
            </a:r>
            <a:endParaRPr kumimoji="1" lang="en-US" altLang="ja-JP" sz="800">
              <a:solidFill>
                <a:srgbClr val="000000"/>
              </a:solidFill>
              <a:latin typeface="Meiryo UI" panose="020B0604030504040204" pitchFamily="50" charset="-128"/>
              <a:ea typeface="Meiryo UI" panose="020B0604030504040204" pitchFamily="50" charset="-128"/>
            </a:endParaRPr>
          </a:p>
          <a:p>
            <a:pPr defTabSz="914400">
              <a:lnSpc>
                <a:spcPts val="1080"/>
              </a:lnSpc>
            </a:pPr>
            <a:r>
              <a:rPr kumimoji="1" lang="ja-JP" altLang="en-US" sz="800">
                <a:solidFill>
                  <a:srgbClr val="000000"/>
                </a:solidFill>
                <a:latin typeface="Meiryo UI" panose="020B0604030504040204" pitchFamily="50" charset="-128"/>
                <a:ea typeface="Meiryo UI" panose="020B0604030504040204" pitchFamily="50" charset="-128"/>
              </a:rPr>
              <a:t>最大限に活用する検証</a:t>
            </a:r>
            <a:endParaRPr kumimoji="1" lang="en-US" altLang="ja-JP" sz="800">
              <a:solidFill>
                <a:srgbClr val="000000"/>
              </a:solidFill>
              <a:latin typeface="Meiryo UI" panose="020B0604030504040204" pitchFamily="50" charset="-128"/>
              <a:ea typeface="Meiryo UI" panose="020B0604030504040204" pitchFamily="50" charset="-128"/>
            </a:endParaRPr>
          </a:p>
        </p:txBody>
      </p:sp>
      <p:sp>
        <p:nvSpPr>
          <p:cNvPr id="43" name="テキスト ボックス 42">
            <a:extLst>
              <a:ext uri="{FF2B5EF4-FFF2-40B4-BE49-F238E27FC236}">
                <a16:creationId xmlns:a16="http://schemas.microsoft.com/office/drawing/2014/main" id="{7997535A-A9E9-8C20-DE87-E9E3F50FD39E}"/>
              </a:ext>
            </a:extLst>
          </p:cNvPr>
          <p:cNvSpPr txBox="1"/>
          <p:nvPr/>
        </p:nvSpPr>
        <p:spPr>
          <a:xfrm>
            <a:off x="621747" y="2056072"/>
            <a:ext cx="1200740" cy="236073"/>
          </a:xfrm>
          <a:prstGeom prst="rect">
            <a:avLst/>
          </a:prstGeom>
          <a:solidFill>
            <a:sysClr val="window" lastClr="FFFFFF"/>
          </a:solidFill>
          <a:ln w="19050">
            <a:solidFill>
              <a:srgbClr val="FF000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700" kern="0">
                <a:solidFill>
                  <a:prstClr val="black">
                    <a:lumMod val="100000"/>
                  </a:prstClr>
                </a:solidFill>
                <a:latin typeface="Meiryo UI" panose="020B0604030504040204" pitchFamily="50" charset="-128"/>
                <a:ea typeface="Meiryo UI" panose="020B0604030504040204" pitchFamily="50" charset="-128"/>
              </a:rPr>
              <a:t>クラウド最適化に資する検証</a:t>
            </a:r>
          </a:p>
        </p:txBody>
      </p:sp>
      <p:sp>
        <p:nvSpPr>
          <p:cNvPr id="3" name="スライド番号プレースホルダー 5">
            <a:extLst>
              <a:ext uri="{FF2B5EF4-FFF2-40B4-BE49-F238E27FC236}">
                <a16:creationId xmlns:a16="http://schemas.microsoft.com/office/drawing/2014/main" id="{ABEC8DD4-E020-EE40-0EB6-C766C5AD193F}"/>
              </a:ext>
            </a:extLst>
          </p:cNvPr>
          <p:cNvSpPr>
            <a:spLocks noGrp="1"/>
          </p:cNvSpPr>
          <p:nvPr>
            <p:ph type="sldNum" sz="quarter" idx="12"/>
          </p:nvPr>
        </p:nvSpPr>
        <p:spPr>
          <a:xfrm>
            <a:off x="7650552" y="6432293"/>
            <a:ext cx="2228850" cy="365125"/>
          </a:xfrm>
        </p:spPr>
        <p:txBody>
          <a:bodyPr/>
          <a:lstStyle/>
          <a:p>
            <a:fld id="{330EA680-D336-4FF7-8B7A-9848BB0A1C32}" type="slidenum">
              <a:rPr lang="en-US" smtClean="0"/>
              <a:t>20</a:t>
            </a:fld>
            <a:endParaRPr lang="en-US" dirty="0"/>
          </a:p>
        </p:txBody>
      </p:sp>
    </p:spTree>
    <p:extLst>
      <p:ext uri="{BB962C8B-B14F-4D97-AF65-F5344CB8AC3E}">
        <p14:creationId xmlns:p14="http://schemas.microsoft.com/office/powerpoint/2010/main" val="2537430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lang="ja-JP" altLang="en-US" sz="2400" b="1" dirty="0">
                <a:latin typeface="Meiryo UI" panose="020B0604030504040204" pitchFamily="50" charset="-128"/>
                <a:ea typeface="Meiryo UI" panose="020B0604030504040204" pitchFamily="50" charset="-128"/>
              </a:rPr>
              <a:t>運用経費逓減に向けての施策と今後の展望</a:t>
            </a:r>
            <a:endParaRPr kumimoji="1" lang="ja-JP" altLang="en-US" sz="2400" b="1" dirty="0">
              <a:latin typeface="Meiryo UI" panose="020B0604030504040204" pitchFamily="50" charset="-128"/>
              <a:ea typeface="Meiryo UI" panose="020B0604030504040204" pitchFamily="50" charset="-128"/>
            </a:endParaRPr>
          </a:p>
        </p:txBody>
      </p:sp>
      <p:sp>
        <p:nvSpPr>
          <p:cNvPr id="5" name="スライド番号プレースホルダー 5">
            <a:extLst>
              <a:ext uri="{FF2B5EF4-FFF2-40B4-BE49-F238E27FC236}">
                <a16:creationId xmlns:a16="http://schemas.microsoft.com/office/drawing/2014/main" id="{CC2407E4-543A-4227-93BC-8415662A8719}"/>
              </a:ext>
            </a:extLst>
          </p:cNvPr>
          <p:cNvSpPr>
            <a:spLocks noGrp="1"/>
          </p:cNvSpPr>
          <p:nvPr>
            <p:ph type="sldNum" sz="quarter" idx="12"/>
          </p:nvPr>
        </p:nvSpPr>
        <p:spPr>
          <a:xfrm>
            <a:off x="7492220"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Meiryo UI" panose="020B0604030504040204" pitchFamily="50" charset="-128"/>
                <a:ea typeface="Meiryo UI" panose="020B0604030504040204" pitchFamily="50" charset="-128"/>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tint val="75000"/>
                </a:prstClr>
              </a:solidFill>
              <a:effectLst/>
              <a:uLnTx/>
              <a:uFillTx/>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2F8A9A08-C6F1-B08D-8299-02D49C4F0AD7}"/>
              </a:ext>
            </a:extLst>
          </p:cNvPr>
          <p:cNvSpPr txBox="1"/>
          <p:nvPr/>
        </p:nvSpPr>
        <p:spPr bwMode="auto">
          <a:xfrm>
            <a:off x="64505" y="595728"/>
            <a:ext cx="9767557" cy="830964"/>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lang="ja-JP" altLang="en-US" sz="1600" kern="0" dirty="0">
                <a:solidFill>
                  <a:prstClr val="black"/>
                </a:solidFill>
                <a:latin typeface="Meiryo UI" panose="020B0604030504040204" pitchFamily="50" charset="-128"/>
                <a:ea typeface="Meiryo UI" panose="020B0604030504040204" pitchFamily="50" charset="-128"/>
              </a:rPr>
              <a:t>これまでの調査研究の成果も踏まえ、地方公共団体の基幹システムの運用経費逓減を実現するため、デジタル庁では地方公共団体に向けて、</a:t>
            </a:r>
            <a:r>
              <a:rPr lang="ja-JP" altLang="en-US" sz="1600" b="1" u="sng" kern="0" dirty="0">
                <a:solidFill>
                  <a:prstClr val="black"/>
                </a:solidFill>
                <a:latin typeface="Meiryo UI" panose="020B0604030504040204" pitchFamily="50" charset="-128"/>
                <a:ea typeface="Meiryo UI" panose="020B0604030504040204" pitchFamily="50" charset="-128"/>
              </a:rPr>
              <a:t>クラウド利用料の低廉化やコスト最適化への取組、クラウド最適化の推奨などの様々な取組を実施する</a:t>
            </a:r>
            <a:r>
              <a:rPr lang="ja-JP" altLang="en-US" sz="1600" kern="0" dirty="0">
                <a:solidFill>
                  <a:prstClr val="black"/>
                </a:solidFill>
                <a:latin typeface="Meiryo UI" panose="020B0604030504040204" pitchFamily="50" charset="-128"/>
                <a:ea typeface="Meiryo UI" panose="020B0604030504040204" pitchFamily="50" charset="-128"/>
              </a:rPr>
              <a:t>。</a:t>
            </a:r>
          </a:p>
        </p:txBody>
      </p:sp>
      <p:sp>
        <p:nvSpPr>
          <p:cNvPr id="59" name="角丸四角形 17">
            <a:extLst>
              <a:ext uri="{FF2B5EF4-FFF2-40B4-BE49-F238E27FC236}">
                <a16:creationId xmlns:a16="http://schemas.microsoft.com/office/drawing/2014/main" id="{B727822E-F216-D0CD-A32C-58A526359497}"/>
              </a:ext>
            </a:extLst>
          </p:cNvPr>
          <p:cNvSpPr/>
          <p:nvPr/>
        </p:nvSpPr>
        <p:spPr>
          <a:xfrm>
            <a:off x="2569969" y="2376487"/>
            <a:ext cx="2340000" cy="1548000"/>
          </a:xfrm>
          <a:prstGeom prst="roundRect">
            <a:avLst>
              <a:gd name="adj" fmla="val 9635"/>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20000"/>
              </a:lnSpc>
            </a:pPr>
            <a:r>
              <a:rPr lang="ja-JP" altLang="en-US" sz="1100" b="1" u="sng" dirty="0">
                <a:solidFill>
                  <a:schemeClr val="accent1"/>
                </a:solidFill>
                <a:latin typeface="Meiryo UI" panose="020B0604030504040204" pitchFamily="50" charset="-128"/>
                <a:ea typeface="Meiryo UI" panose="020B0604030504040204" pitchFamily="50" charset="-128"/>
              </a:rPr>
              <a:t>基金の上積みを補正予算として国会へ提出</a:t>
            </a:r>
            <a:r>
              <a:rPr lang="ja-JP" altLang="en-US" sz="1100" b="1" dirty="0">
                <a:solidFill>
                  <a:schemeClr val="accent1"/>
                </a:solidFill>
                <a:latin typeface="Meiryo UI" panose="020B0604030504040204" pitchFamily="50" charset="-128"/>
                <a:ea typeface="Meiryo UI" panose="020B0604030504040204" pitchFamily="50" charset="-128"/>
              </a:rPr>
              <a:t>。（令和</a:t>
            </a:r>
            <a:r>
              <a:rPr lang="en-US" altLang="ja-JP" sz="1100" b="1" dirty="0">
                <a:solidFill>
                  <a:schemeClr val="accent1"/>
                </a:solidFill>
                <a:latin typeface="Meiryo UI" panose="020B0604030504040204" pitchFamily="50" charset="-128"/>
                <a:ea typeface="Meiryo UI" panose="020B0604030504040204" pitchFamily="50" charset="-128"/>
              </a:rPr>
              <a:t>5</a:t>
            </a:r>
            <a:r>
              <a:rPr lang="ja-JP" altLang="en-US" sz="1100" b="1" dirty="0">
                <a:solidFill>
                  <a:schemeClr val="accent1"/>
                </a:solidFill>
                <a:latin typeface="Meiryo UI" panose="020B0604030504040204" pitchFamily="50" charset="-128"/>
                <a:ea typeface="Meiryo UI" panose="020B0604030504040204" pitchFamily="50" charset="-128"/>
              </a:rPr>
              <a:t>年</a:t>
            </a:r>
            <a:r>
              <a:rPr lang="en-US" altLang="ja-JP" sz="1100" b="1" dirty="0">
                <a:solidFill>
                  <a:schemeClr val="accent1"/>
                </a:solidFill>
                <a:latin typeface="Meiryo UI" panose="020B0604030504040204" pitchFamily="50" charset="-128"/>
                <a:ea typeface="Meiryo UI" panose="020B0604030504040204" pitchFamily="50" charset="-128"/>
              </a:rPr>
              <a:t>11</a:t>
            </a:r>
            <a:r>
              <a:rPr lang="ja-JP" altLang="en-US" sz="1100" b="1" dirty="0">
                <a:solidFill>
                  <a:schemeClr val="accent1"/>
                </a:solidFill>
                <a:latin typeface="Meiryo UI" panose="020B0604030504040204" pitchFamily="50" charset="-128"/>
                <a:ea typeface="Meiryo UI" panose="020B0604030504040204" pitchFamily="50" charset="-128"/>
              </a:rPr>
              <a:t>月</a:t>
            </a:r>
            <a:r>
              <a:rPr lang="en-US" altLang="ja-JP" sz="1100" b="1" dirty="0">
                <a:solidFill>
                  <a:schemeClr val="accent1"/>
                </a:solidFill>
                <a:latin typeface="Meiryo UI" panose="020B0604030504040204" pitchFamily="50" charset="-128"/>
                <a:ea typeface="Meiryo UI" panose="020B0604030504040204" pitchFamily="50" charset="-128"/>
              </a:rPr>
              <a:t>29</a:t>
            </a:r>
            <a:r>
              <a:rPr lang="ja-JP" altLang="en-US" sz="1100" b="1" dirty="0">
                <a:solidFill>
                  <a:schemeClr val="accent1"/>
                </a:solidFill>
                <a:latin typeface="Meiryo UI" panose="020B0604030504040204" pitchFamily="50" charset="-128"/>
                <a:ea typeface="Meiryo UI" panose="020B0604030504040204" pitchFamily="50" charset="-128"/>
              </a:rPr>
              <a:t>日付で令和</a:t>
            </a:r>
            <a:r>
              <a:rPr lang="en-US" altLang="ja-JP" sz="1100" b="1" dirty="0">
                <a:solidFill>
                  <a:schemeClr val="accent1"/>
                </a:solidFill>
                <a:latin typeface="Meiryo UI" panose="020B0604030504040204" pitchFamily="50" charset="-128"/>
                <a:ea typeface="Meiryo UI" panose="020B0604030504040204" pitchFamily="50" charset="-128"/>
              </a:rPr>
              <a:t>5</a:t>
            </a:r>
            <a:r>
              <a:rPr lang="ja-JP" altLang="en-US" sz="1100" b="1" dirty="0">
                <a:solidFill>
                  <a:schemeClr val="accent1"/>
                </a:solidFill>
                <a:latin typeface="Meiryo UI" panose="020B0604030504040204" pitchFamily="50" charset="-128"/>
                <a:ea typeface="Meiryo UI" panose="020B0604030504040204" pitchFamily="50" charset="-128"/>
              </a:rPr>
              <a:t>年度補正予算として閣議決定）</a:t>
            </a:r>
          </a:p>
        </p:txBody>
      </p:sp>
      <p:sp>
        <p:nvSpPr>
          <p:cNvPr id="60" name="正方形/長方形 59">
            <a:extLst>
              <a:ext uri="{FF2B5EF4-FFF2-40B4-BE49-F238E27FC236}">
                <a16:creationId xmlns:a16="http://schemas.microsoft.com/office/drawing/2014/main" id="{60993CD2-806B-FCAC-7FA0-C28A23955A3F}"/>
              </a:ext>
            </a:extLst>
          </p:cNvPr>
          <p:cNvSpPr/>
          <p:nvPr/>
        </p:nvSpPr>
        <p:spPr>
          <a:xfrm>
            <a:off x="429491" y="5202725"/>
            <a:ext cx="728641" cy="656424"/>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61" name="正方形/長方形 60">
            <a:extLst>
              <a:ext uri="{FF2B5EF4-FFF2-40B4-BE49-F238E27FC236}">
                <a16:creationId xmlns:a16="http://schemas.microsoft.com/office/drawing/2014/main" id="{5ECF6DA4-54E9-1180-ABAE-2C8EDDAFD51C}"/>
              </a:ext>
            </a:extLst>
          </p:cNvPr>
          <p:cNvSpPr/>
          <p:nvPr/>
        </p:nvSpPr>
        <p:spPr>
          <a:xfrm>
            <a:off x="1442290" y="5199723"/>
            <a:ext cx="735049" cy="652241"/>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cxnSp>
        <p:nvCxnSpPr>
          <p:cNvPr id="62" name="直線コネクタ 61">
            <a:extLst>
              <a:ext uri="{FF2B5EF4-FFF2-40B4-BE49-F238E27FC236}">
                <a16:creationId xmlns:a16="http://schemas.microsoft.com/office/drawing/2014/main" id="{120D2B0C-EA04-7AB5-7677-8C72BE187E90}"/>
              </a:ext>
            </a:extLst>
          </p:cNvPr>
          <p:cNvCxnSpPr>
            <a:cxnSpLocks/>
          </p:cNvCxnSpPr>
          <p:nvPr/>
        </p:nvCxnSpPr>
        <p:spPr>
          <a:xfrm>
            <a:off x="429485" y="5851965"/>
            <a:ext cx="1739343" cy="0"/>
          </a:xfrm>
          <a:prstGeom prst="line">
            <a:avLst/>
          </a:prstGeom>
        </p:spPr>
        <p:style>
          <a:lnRef idx="1">
            <a:schemeClr val="dk1"/>
          </a:lnRef>
          <a:fillRef idx="0">
            <a:schemeClr val="dk1"/>
          </a:fillRef>
          <a:effectRef idx="0">
            <a:schemeClr val="dk1"/>
          </a:effectRef>
          <a:fontRef idx="minor">
            <a:schemeClr val="tx1"/>
          </a:fontRef>
        </p:style>
      </p:cxnSp>
      <p:sp>
        <p:nvSpPr>
          <p:cNvPr id="63" name="テキスト ボックス 62">
            <a:extLst>
              <a:ext uri="{FF2B5EF4-FFF2-40B4-BE49-F238E27FC236}">
                <a16:creationId xmlns:a16="http://schemas.microsoft.com/office/drawing/2014/main" id="{34990160-B351-F64A-150E-936F5D1558CC}"/>
              </a:ext>
            </a:extLst>
          </p:cNvPr>
          <p:cNvSpPr txBox="1"/>
          <p:nvPr/>
        </p:nvSpPr>
        <p:spPr>
          <a:xfrm>
            <a:off x="544240" y="5905129"/>
            <a:ext cx="492443" cy="276999"/>
          </a:xfrm>
          <a:prstGeom prst="rect">
            <a:avLst/>
          </a:prstGeom>
          <a:noFill/>
        </p:spPr>
        <p:txBody>
          <a:bodyPr wrap="none" rtlCol="0">
            <a:spAutoFit/>
          </a:bodyPr>
          <a:lstStyle/>
          <a:p>
            <a:pPr algn="ctr"/>
            <a:r>
              <a:rPr kumimoji="1" lang="ja-JP" altLang="en-US" sz="1200" dirty="0">
                <a:latin typeface="Meiryo UI" panose="020B0604030504040204" pitchFamily="50" charset="-128"/>
                <a:ea typeface="Meiryo UI" panose="020B0604030504040204" pitchFamily="50" charset="-128"/>
              </a:rPr>
              <a:t>見積</a:t>
            </a:r>
          </a:p>
        </p:txBody>
      </p:sp>
      <p:sp>
        <p:nvSpPr>
          <p:cNvPr id="64" name="正方形/長方形 63">
            <a:extLst>
              <a:ext uri="{FF2B5EF4-FFF2-40B4-BE49-F238E27FC236}">
                <a16:creationId xmlns:a16="http://schemas.microsoft.com/office/drawing/2014/main" id="{43B62A7C-C6C3-68A4-7396-05A7238E4672}"/>
              </a:ext>
            </a:extLst>
          </p:cNvPr>
          <p:cNvSpPr/>
          <p:nvPr/>
        </p:nvSpPr>
        <p:spPr>
          <a:xfrm>
            <a:off x="1442290" y="4259712"/>
            <a:ext cx="719671" cy="923876"/>
          </a:xfrm>
          <a:prstGeom prst="rect">
            <a:avLst/>
          </a:prstGeom>
          <a:noFill/>
          <a:ln w="19050">
            <a:solidFill>
              <a:srgbClr val="FF0000"/>
            </a:solidFill>
            <a:prstDash val="dash"/>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65" name="テキスト ボックス 64">
            <a:extLst>
              <a:ext uri="{FF2B5EF4-FFF2-40B4-BE49-F238E27FC236}">
                <a16:creationId xmlns:a16="http://schemas.microsoft.com/office/drawing/2014/main" id="{AA1FC7E3-A8B1-1415-5A02-28578A674157}"/>
              </a:ext>
            </a:extLst>
          </p:cNvPr>
          <p:cNvSpPr txBox="1"/>
          <p:nvPr/>
        </p:nvSpPr>
        <p:spPr>
          <a:xfrm>
            <a:off x="1287625" y="4487800"/>
            <a:ext cx="999361" cy="400110"/>
          </a:xfrm>
          <a:prstGeom prst="rect">
            <a:avLst/>
          </a:prstGeom>
          <a:noFill/>
        </p:spPr>
        <p:txBody>
          <a:bodyPr wrap="square" rtlCol="0">
            <a:spAutoFit/>
          </a:bodyPr>
          <a:lstStyle/>
          <a:p>
            <a:pPr algn="ctr"/>
            <a:r>
              <a:rPr kumimoji="1" lang="ja-JP" altLang="en-US" sz="1000" dirty="0">
                <a:solidFill>
                  <a:srgbClr val="FF0000"/>
                </a:solidFill>
                <a:latin typeface="Meiryo UI" panose="020B0604030504040204" pitchFamily="50" charset="-128"/>
                <a:ea typeface="Meiryo UI" panose="020B0604030504040204" pitchFamily="50" charset="-128"/>
              </a:rPr>
              <a:t>自治体</a:t>
            </a:r>
            <a:endParaRPr kumimoji="1" lang="en-US" altLang="ja-JP" sz="1000" dirty="0">
              <a:solidFill>
                <a:srgbClr val="FF0000"/>
              </a:solidFill>
              <a:latin typeface="Meiryo UI" panose="020B0604030504040204" pitchFamily="50" charset="-128"/>
              <a:ea typeface="Meiryo UI" panose="020B0604030504040204" pitchFamily="50" charset="-128"/>
            </a:endParaRPr>
          </a:p>
          <a:p>
            <a:pPr algn="ctr"/>
            <a:r>
              <a:rPr kumimoji="1" lang="ja-JP" altLang="en-US" sz="1000" dirty="0">
                <a:solidFill>
                  <a:srgbClr val="FF0000"/>
                </a:solidFill>
                <a:latin typeface="Meiryo UI" panose="020B0604030504040204" pitchFamily="50" charset="-128"/>
                <a:ea typeface="Meiryo UI" panose="020B0604030504040204" pitchFamily="50" charset="-128"/>
              </a:rPr>
              <a:t>負担</a:t>
            </a:r>
          </a:p>
        </p:txBody>
      </p:sp>
      <p:sp>
        <p:nvSpPr>
          <p:cNvPr id="66" name="正方形/長方形 65">
            <a:extLst>
              <a:ext uri="{FF2B5EF4-FFF2-40B4-BE49-F238E27FC236}">
                <a16:creationId xmlns:a16="http://schemas.microsoft.com/office/drawing/2014/main" id="{DFA647C2-E52C-E6FD-1952-830F252FE13D}"/>
              </a:ext>
            </a:extLst>
          </p:cNvPr>
          <p:cNvSpPr/>
          <p:nvPr/>
        </p:nvSpPr>
        <p:spPr>
          <a:xfrm>
            <a:off x="429491" y="4239088"/>
            <a:ext cx="728641" cy="94310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latin typeface="Meiryo UI" panose="020B0604030504040204" pitchFamily="50" charset="-128"/>
                <a:ea typeface="Meiryo UI" panose="020B0604030504040204" pitchFamily="50" charset="-128"/>
              </a:rPr>
              <a:t>費用増</a:t>
            </a:r>
            <a:endParaRPr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要因</a:t>
            </a:r>
          </a:p>
        </p:txBody>
      </p:sp>
      <p:sp>
        <p:nvSpPr>
          <p:cNvPr id="67" name="正方形/長方形 66">
            <a:extLst>
              <a:ext uri="{FF2B5EF4-FFF2-40B4-BE49-F238E27FC236}">
                <a16:creationId xmlns:a16="http://schemas.microsoft.com/office/drawing/2014/main" id="{567C3DEB-46E1-14CE-0435-515C42F2F9C4}"/>
              </a:ext>
            </a:extLst>
          </p:cNvPr>
          <p:cNvSpPr/>
          <p:nvPr/>
        </p:nvSpPr>
        <p:spPr>
          <a:xfrm>
            <a:off x="2889636" y="5233509"/>
            <a:ext cx="728641" cy="638544"/>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68" name="正方形/長方形 67">
            <a:extLst>
              <a:ext uri="{FF2B5EF4-FFF2-40B4-BE49-F238E27FC236}">
                <a16:creationId xmlns:a16="http://schemas.microsoft.com/office/drawing/2014/main" id="{5A556276-EFF6-B645-2F73-5ADA1C39E5CF}"/>
              </a:ext>
            </a:extLst>
          </p:cNvPr>
          <p:cNvSpPr/>
          <p:nvPr/>
        </p:nvSpPr>
        <p:spPr>
          <a:xfrm>
            <a:off x="2889636" y="4260578"/>
            <a:ext cx="728641" cy="9431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latin typeface="Meiryo UI" panose="020B0604030504040204" pitchFamily="50" charset="-128"/>
                <a:ea typeface="Meiryo UI" panose="020B0604030504040204" pitchFamily="50" charset="-128"/>
              </a:rPr>
              <a:t>費用増</a:t>
            </a:r>
            <a:endParaRPr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要因</a:t>
            </a:r>
          </a:p>
        </p:txBody>
      </p:sp>
      <p:sp>
        <p:nvSpPr>
          <p:cNvPr id="69" name="正方形/長方形 68">
            <a:extLst>
              <a:ext uri="{FF2B5EF4-FFF2-40B4-BE49-F238E27FC236}">
                <a16:creationId xmlns:a16="http://schemas.microsoft.com/office/drawing/2014/main" id="{62151AFF-A5D5-90ED-C443-193ECD12169D}"/>
              </a:ext>
            </a:extLst>
          </p:cNvPr>
          <p:cNvSpPr/>
          <p:nvPr/>
        </p:nvSpPr>
        <p:spPr>
          <a:xfrm>
            <a:off x="3893465" y="5233509"/>
            <a:ext cx="728641" cy="638544"/>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70" name="正方形/長方形 69">
            <a:extLst>
              <a:ext uri="{FF2B5EF4-FFF2-40B4-BE49-F238E27FC236}">
                <a16:creationId xmlns:a16="http://schemas.microsoft.com/office/drawing/2014/main" id="{7246F50E-2BFC-E738-FCFC-D33720D49D3D}"/>
              </a:ext>
            </a:extLst>
          </p:cNvPr>
          <p:cNvSpPr/>
          <p:nvPr/>
        </p:nvSpPr>
        <p:spPr>
          <a:xfrm>
            <a:off x="3893465" y="4260578"/>
            <a:ext cx="728641" cy="9431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71" name="テキスト ボックス 70">
            <a:extLst>
              <a:ext uri="{FF2B5EF4-FFF2-40B4-BE49-F238E27FC236}">
                <a16:creationId xmlns:a16="http://schemas.microsoft.com/office/drawing/2014/main" id="{689246DB-ED64-AB10-850A-5E1601B91136}"/>
              </a:ext>
            </a:extLst>
          </p:cNvPr>
          <p:cNvSpPr txBox="1"/>
          <p:nvPr/>
        </p:nvSpPr>
        <p:spPr>
          <a:xfrm>
            <a:off x="3909593" y="4432270"/>
            <a:ext cx="697627" cy="553998"/>
          </a:xfrm>
          <a:prstGeom prst="rect">
            <a:avLst/>
          </a:prstGeom>
          <a:noFill/>
        </p:spPr>
        <p:txBody>
          <a:bodyPr wrap="none" rtlCol="0">
            <a:spAutoFit/>
          </a:bodyPr>
          <a:lstStyle/>
          <a:p>
            <a:pPr algn="ctr"/>
            <a:r>
              <a:rPr kumimoji="1" lang="ja-JP" altLang="en-US" sz="1000" b="1" u="sng" dirty="0">
                <a:solidFill>
                  <a:schemeClr val="bg1"/>
                </a:solidFill>
                <a:latin typeface="Meiryo UI" panose="020B0604030504040204" pitchFamily="50" charset="-128"/>
                <a:ea typeface="Meiryo UI" panose="020B0604030504040204" pitchFamily="50" charset="-128"/>
              </a:rPr>
              <a:t>補正予算</a:t>
            </a:r>
            <a:endParaRPr kumimoji="1" lang="en-US" altLang="ja-JP" sz="1000" b="1" u="sng" dirty="0">
              <a:solidFill>
                <a:schemeClr val="bg1"/>
              </a:solidFill>
              <a:latin typeface="Meiryo UI" panose="020B0604030504040204" pitchFamily="50" charset="-128"/>
              <a:ea typeface="Meiryo UI" panose="020B0604030504040204" pitchFamily="50" charset="-128"/>
            </a:endParaRPr>
          </a:p>
          <a:p>
            <a:pPr algn="ctr"/>
            <a:r>
              <a:rPr lang="ja-JP" altLang="en-US" sz="1000" b="1" u="sng" dirty="0">
                <a:solidFill>
                  <a:schemeClr val="bg1"/>
                </a:solidFill>
                <a:latin typeface="Meiryo UI" panose="020B0604030504040204" pitchFamily="50" charset="-128"/>
                <a:ea typeface="Meiryo UI" panose="020B0604030504040204" pitchFamily="50" charset="-128"/>
              </a:rPr>
              <a:t>による</a:t>
            </a:r>
            <a:endParaRPr kumimoji="1" lang="en-US" altLang="ja-JP" sz="1000" b="1" u="sng" dirty="0">
              <a:solidFill>
                <a:schemeClr val="bg1"/>
              </a:solidFill>
              <a:latin typeface="Meiryo UI" panose="020B0604030504040204" pitchFamily="50" charset="-128"/>
              <a:ea typeface="Meiryo UI" panose="020B0604030504040204" pitchFamily="50" charset="-128"/>
            </a:endParaRPr>
          </a:p>
          <a:p>
            <a:pPr algn="ctr"/>
            <a:r>
              <a:rPr kumimoji="1" lang="ja-JP" altLang="en-US" sz="1000" b="1" u="sng" dirty="0">
                <a:solidFill>
                  <a:schemeClr val="bg1"/>
                </a:solidFill>
                <a:latin typeface="Meiryo UI" panose="020B0604030504040204" pitchFamily="50" charset="-128"/>
                <a:ea typeface="Meiryo UI" panose="020B0604030504040204" pitchFamily="50" charset="-128"/>
              </a:rPr>
              <a:t>追加措置</a:t>
            </a:r>
          </a:p>
        </p:txBody>
      </p:sp>
      <p:sp>
        <p:nvSpPr>
          <p:cNvPr id="72" name="テキスト ボックス 71">
            <a:extLst>
              <a:ext uri="{FF2B5EF4-FFF2-40B4-BE49-F238E27FC236}">
                <a16:creationId xmlns:a16="http://schemas.microsoft.com/office/drawing/2014/main" id="{CD9CA1F9-580E-AD69-2895-D126BE45FA01}"/>
              </a:ext>
            </a:extLst>
          </p:cNvPr>
          <p:cNvSpPr txBox="1"/>
          <p:nvPr/>
        </p:nvSpPr>
        <p:spPr>
          <a:xfrm>
            <a:off x="1464139" y="5899417"/>
            <a:ext cx="646331" cy="276999"/>
          </a:xfrm>
          <a:prstGeom prst="rect">
            <a:avLst/>
          </a:prstGeom>
          <a:noFill/>
        </p:spPr>
        <p:txBody>
          <a:bodyPr wrap="none" rtlCol="0">
            <a:spAutoFit/>
          </a:bodyPr>
          <a:lstStyle/>
          <a:p>
            <a:pPr algn="ctr"/>
            <a:r>
              <a:rPr kumimoji="1" lang="ja-JP" altLang="en-US" sz="1200" dirty="0">
                <a:latin typeface="Meiryo UI" panose="020B0604030504040204" pitchFamily="50" charset="-128"/>
                <a:ea typeface="Meiryo UI" panose="020B0604030504040204" pitchFamily="50" charset="-128"/>
              </a:rPr>
              <a:t>補助金</a:t>
            </a:r>
          </a:p>
        </p:txBody>
      </p:sp>
      <p:sp>
        <p:nvSpPr>
          <p:cNvPr id="73" name="テキスト ボックス 72">
            <a:extLst>
              <a:ext uri="{FF2B5EF4-FFF2-40B4-BE49-F238E27FC236}">
                <a16:creationId xmlns:a16="http://schemas.microsoft.com/office/drawing/2014/main" id="{080411A3-8F1D-800C-474E-3722DD4795D7}"/>
              </a:ext>
            </a:extLst>
          </p:cNvPr>
          <p:cNvSpPr txBox="1"/>
          <p:nvPr/>
        </p:nvSpPr>
        <p:spPr>
          <a:xfrm>
            <a:off x="2978468" y="5905129"/>
            <a:ext cx="492443" cy="276999"/>
          </a:xfrm>
          <a:prstGeom prst="rect">
            <a:avLst/>
          </a:prstGeom>
          <a:noFill/>
        </p:spPr>
        <p:txBody>
          <a:bodyPr wrap="none" rtlCol="0">
            <a:spAutoFit/>
          </a:bodyPr>
          <a:lstStyle/>
          <a:p>
            <a:pPr algn="ctr"/>
            <a:r>
              <a:rPr kumimoji="1" lang="ja-JP" altLang="en-US" sz="1200" dirty="0">
                <a:latin typeface="Meiryo UI" panose="020B0604030504040204" pitchFamily="50" charset="-128"/>
                <a:ea typeface="Meiryo UI" panose="020B0604030504040204" pitchFamily="50" charset="-128"/>
              </a:rPr>
              <a:t>見積</a:t>
            </a:r>
          </a:p>
        </p:txBody>
      </p:sp>
      <p:sp>
        <p:nvSpPr>
          <p:cNvPr id="74" name="テキスト ボックス 73">
            <a:extLst>
              <a:ext uri="{FF2B5EF4-FFF2-40B4-BE49-F238E27FC236}">
                <a16:creationId xmlns:a16="http://schemas.microsoft.com/office/drawing/2014/main" id="{CB4BC09B-7F51-459E-3BFF-8B5E0C925C8C}"/>
              </a:ext>
            </a:extLst>
          </p:cNvPr>
          <p:cNvSpPr txBox="1"/>
          <p:nvPr/>
        </p:nvSpPr>
        <p:spPr>
          <a:xfrm>
            <a:off x="3898367" y="5899417"/>
            <a:ext cx="646331" cy="276999"/>
          </a:xfrm>
          <a:prstGeom prst="rect">
            <a:avLst/>
          </a:prstGeom>
          <a:noFill/>
        </p:spPr>
        <p:txBody>
          <a:bodyPr wrap="none" rtlCol="0">
            <a:spAutoFit/>
          </a:bodyPr>
          <a:lstStyle/>
          <a:p>
            <a:pPr algn="ctr"/>
            <a:r>
              <a:rPr kumimoji="1" lang="ja-JP" altLang="en-US" sz="1200" dirty="0">
                <a:latin typeface="Meiryo UI" panose="020B0604030504040204" pitchFamily="50" charset="-128"/>
                <a:ea typeface="Meiryo UI" panose="020B0604030504040204" pitchFamily="50" charset="-128"/>
              </a:rPr>
              <a:t>補助金</a:t>
            </a:r>
          </a:p>
        </p:txBody>
      </p:sp>
      <p:sp>
        <p:nvSpPr>
          <p:cNvPr id="75" name="矢印: 右 74">
            <a:extLst>
              <a:ext uri="{FF2B5EF4-FFF2-40B4-BE49-F238E27FC236}">
                <a16:creationId xmlns:a16="http://schemas.microsoft.com/office/drawing/2014/main" id="{BB04CCFD-0DE4-98C7-82B4-79C76F3AFA82}"/>
              </a:ext>
            </a:extLst>
          </p:cNvPr>
          <p:cNvSpPr/>
          <p:nvPr/>
        </p:nvSpPr>
        <p:spPr>
          <a:xfrm>
            <a:off x="2316626" y="4518721"/>
            <a:ext cx="501227" cy="893907"/>
          </a:xfrm>
          <a:prstGeom prst="rightArrow">
            <a:avLst/>
          </a:prstGeom>
          <a:solidFill>
            <a:schemeClr val="bg1">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cxnSp>
        <p:nvCxnSpPr>
          <p:cNvPr id="76" name="直線コネクタ 75">
            <a:extLst>
              <a:ext uri="{FF2B5EF4-FFF2-40B4-BE49-F238E27FC236}">
                <a16:creationId xmlns:a16="http://schemas.microsoft.com/office/drawing/2014/main" id="{070BAEE2-6CE4-40AD-433C-34D9008D7423}"/>
              </a:ext>
            </a:extLst>
          </p:cNvPr>
          <p:cNvCxnSpPr>
            <a:cxnSpLocks/>
          </p:cNvCxnSpPr>
          <p:nvPr/>
        </p:nvCxnSpPr>
        <p:spPr>
          <a:xfrm>
            <a:off x="2885375" y="5860577"/>
            <a:ext cx="1739343" cy="0"/>
          </a:xfrm>
          <a:prstGeom prst="line">
            <a:avLst/>
          </a:prstGeom>
        </p:spPr>
        <p:style>
          <a:lnRef idx="1">
            <a:schemeClr val="dk1"/>
          </a:lnRef>
          <a:fillRef idx="0">
            <a:schemeClr val="dk1"/>
          </a:fillRef>
          <a:effectRef idx="0">
            <a:schemeClr val="dk1"/>
          </a:effectRef>
          <a:fontRef idx="minor">
            <a:schemeClr val="tx1"/>
          </a:fontRef>
        </p:style>
      </p:cxnSp>
      <p:sp>
        <p:nvSpPr>
          <p:cNvPr id="77" name="フリーフォーム: 図形 76">
            <a:extLst>
              <a:ext uri="{FF2B5EF4-FFF2-40B4-BE49-F238E27FC236}">
                <a16:creationId xmlns:a16="http://schemas.microsoft.com/office/drawing/2014/main" id="{25E7C813-E11D-4790-C1C5-61767653634D}"/>
              </a:ext>
            </a:extLst>
          </p:cNvPr>
          <p:cNvSpPr/>
          <p:nvPr/>
        </p:nvSpPr>
        <p:spPr>
          <a:xfrm flipH="1">
            <a:off x="6248859" y="3975330"/>
            <a:ext cx="896974" cy="323413"/>
          </a:xfrm>
          <a:custGeom>
            <a:avLst/>
            <a:gdLst>
              <a:gd name="connsiteX0" fmla="*/ 0 w 894697"/>
              <a:gd name="connsiteY0" fmla="*/ 32341 h 323413"/>
              <a:gd name="connsiteX1" fmla="*/ 32341 w 894697"/>
              <a:gd name="connsiteY1" fmla="*/ 0 h 323413"/>
              <a:gd name="connsiteX2" fmla="*/ 862356 w 894697"/>
              <a:gd name="connsiteY2" fmla="*/ 0 h 323413"/>
              <a:gd name="connsiteX3" fmla="*/ 894697 w 894697"/>
              <a:gd name="connsiteY3" fmla="*/ 32341 h 323413"/>
              <a:gd name="connsiteX4" fmla="*/ 894697 w 894697"/>
              <a:gd name="connsiteY4" fmla="*/ 291072 h 323413"/>
              <a:gd name="connsiteX5" fmla="*/ 862356 w 894697"/>
              <a:gd name="connsiteY5" fmla="*/ 323413 h 323413"/>
              <a:gd name="connsiteX6" fmla="*/ 32341 w 894697"/>
              <a:gd name="connsiteY6" fmla="*/ 323413 h 323413"/>
              <a:gd name="connsiteX7" fmla="*/ 0 w 894697"/>
              <a:gd name="connsiteY7" fmla="*/ 291072 h 323413"/>
              <a:gd name="connsiteX8" fmla="*/ 0 w 894697"/>
              <a:gd name="connsiteY8" fmla="*/ 32341 h 32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4697" h="323413">
                <a:moveTo>
                  <a:pt x="0" y="32341"/>
                </a:moveTo>
                <a:cubicBezTo>
                  <a:pt x="0" y="14480"/>
                  <a:pt x="14480" y="0"/>
                  <a:pt x="32341" y="0"/>
                </a:cubicBezTo>
                <a:lnTo>
                  <a:pt x="862356" y="0"/>
                </a:lnTo>
                <a:cubicBezTo>
                  <a:pt x="880217" y="0"/>
                  <a:pt x="894697" y="14480"/>
                  <a:pt x="894697" y="32341"/>
                </a:cubicBezTo>
                <a:lnTo>
                  <a:pt x="894697" y="291072"/>
                </a:lnTo>
                <a:cubicBezTo>
                  <a:pt x="894697" y="308933"/>
                  <a:pt x="880217" y="323413"/>
                  <a:pt x="862356" y="323413"/>
                </a:cubicBezTo>
                <a:lnTo>
                  <a:pt x="32341" y="323413"/>
                </a:lnTo>
                <a:cubicBezTo>
                  <a:pt x="14480" y="323413"/>
                  <a:pt x="0" y="308933"/>
                  <a:pt x="0" y="291072"/>
                </a:cubicBezTo>
                <a:lnTo>
                  <a:pt x="0" y="32341"/>
                </a:lnTo>
                <a:close/>
              </a:path>
            </a:pathLst>
          </a:custGeom>
          <a:noFill/>
          <a:ln w="12700" cap="flat" cmpd="sng" algn="ctr">
            <a:noFill/>
            <a:prstDash val="solid"/>
            <a:miter lim="800000"/>
          </a:ln>
          <a:effectLst/>
        </p:spPr>
        <p:txBody>
          <a:bodyPr spcFirstLastPara="0" vert="horz" wrap="square" lIns="51382" tIns="51382" rIns="51382" bIns="51382" numCol="1" spcCol="1270" anchor="ctr" anchorCtr="0">
            <a:noAutofit/>
          </a:bodyPr>
          <a:lstStyle/>
          <a:p>
            <a:pPr marL="0" marR="0" lvl="0" indent="0" algn="ctr" defTabSz="488950" eaLnBrk="1" fontAlgn="auto" latinLnBrk="0" hangingPunct="1">
              <a:lnSpc>
                <a:spcPct val="90000"/>
              </a:lnSpc>
              <a:spcBef>
                <a:spcPct val="0"/>
              </a:spcBef>
              <a:spcAft>
                <a:spcPct val="35000"/>
              </a:spcAft>
              <a:buClrTx/>
              <a:buSzTx/>
              <a:buFontTx/>
              <a:buNone/>
              <a:tabLst/>
              <a:defRPr/>
            </a:pPr>
            <a:r>
              <a:rPr kumimoji="0" lang="ja-JP" altLang="en-US" sz="1200" b="0" i="0" u="none" strike="noStrike" kern="0" cap="none" spc="0" normalizeH="0" baseline="0" noProof="0" dirty="0">
                <a:ln>
                  <a:noFill/>
                </a:ln>
                <a:solidFill>
                  <a:prstClr val="black">
                    <a:hueOff val="0"/>
                    <a:satOff val="0"/>
                    <a:lumOff val="0"/>
                    <a:alphaOff val="0"/>
                  </a:prstClr>
                </a:solidFill>
                <a:effectLst/>
                <a:uLnTx/>
                <a:uFillTx/>
                <a:latin typeface="Meiryo UI" panose="020B0604030504040204" pitchFamily="50" charset="-128"/>
                <a:ea typeface="Meiryo UI" panose="020B0604030504040204" pitchFamily="50" charset="-128"/>
              </a:rPr>
              <a:t>削減効果</a:t>
            </a:r>
          </a:p>
        </p:txBody>
      </p:sp>
      <p:sp>
        <p:nvSpPr>
          <p:cNvPr id="78" name="フリーフォーム: 図形 77">
            <a:extLst>
              <a:ext uri="{FF2B5EF4-FFF2-40B4-BE49-F238E27FC236}">
                <a16:creationId xmlns:a16="http://schemas.microsoft.com/office/drawing/2014/main" id="{82A59DAC-9639-3925-1D07-66870E1133D9}"/>
              </a:ext>
            </a:extLst>
          </p:cNvPr>
          <p:cNvSpPr/>
          <p:nvPr/>
        </p:nvSpPr>
        <p:spPr>
          <a:xfrm flipH="1">
            <a:off x="5191633" y="3975331"/>
            <a:ext cx="896974" cy="323413"/>
          </a:xfrm>
          <a:custGeom>
            <a:avLst/>
            <a:gdLst>
              <a:gd name="connsiteX0" fmla="*/ 0 w 894697"/>
              <a:gd name="connsiteY0" fmla="*/ 32341 h 323413"/>
              <a:gd name="connsiteX1" fmla="*/ 32341 w 894697"/>
              <a:gd name="connsiteY1" fmla="*/ 0 h 323413"/>
              <a:gd name="connsiteX2" fmla="*/ 862356 w 894697"/>
              <a:gd name="connsiteY2" fmla="*/ 0 h 323413"/>
              <a:gd name="connsiteX3" fmla="*/ 894697 w 894697"/>
              <a:gd name="connsiteY3" fmla="*/ 32341 h 323413"/>
              <a:gd name="connsiteX4" fmla="*/ 894697 w 894697"/>
              <a:gd name="connsiteY4" fmla="*/ 291072 h 323413"/>
              <a:gd name="connsiteX5" fmla="*/ 862356 w 894697"/>
              <a:gd name="connsiteY5" fmla="*/ 323413 h 323413"/>
              <a:gd name="connsiteX6" fmla="*/ 32341 w 894697"/>
              <a:gd name="connsiteY6" fmla="*/ 323413 h 323413"/>
              <a:gd name="connsiteX7" fmla="*/ 0 w 894697"/>
              <a:gd name="connsiteY7" fmla="*/ 291072 h 323413"/>
              <a:gd name="connsiteX8" fmla="*/ 0 w 894697"/>
              <a:gd name="connsiteY8" fmla="*/ 32341 h 32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4697" h="323413">
                <a:moveTo>
                  <a:pt x="0" y="32341"/>
                </a:moveTo>
                <a:cubicBezTo>
                  <a:pt x="0" y="14480"/>
                  <a:pt x="14480" y="0"/>
                  <a:pt x="32341" y="0"/>
                </a:cubicBezTo>
                <a:lnTo>
                  <a:pt x="862356" y="0"/>
                </a:lnTo>
                <a:cubicBezTo>
                  <a:pt x="880217" y="0"/>
                  <a:pt x="894697" y="14480"/>
                  <a:pt x="894697" y="32341"/>
                </a:cubicBezTo>
                <a:lnTo>
                  <a:pt x="894697" y="291072"/>
                </a:lnTo>
                <a:cubicBezTo>
                  <a:pt x="894697" y="308933"/>
                  <a:pt x="880217" y="323413"/>
                  <a:pt x="862356" y="323413"/>
                </a:cubicBezTo>
                <a:lnTo>
                  <a:pt x="32341" y="323413"/>
                </a:lnTo>
                <a:cubicBezTo>
                  <a:pt x="14480" y="323413"/>
                  <a:pt x="0" y="308933"/>
                  <a:pt x="0" y="291072"/>
                </a:cubicBezTo>
                <a:lnTo>
                  <a:pt x="0" y="32341"/>
                </a:lnTo>
                <a:close/>
              </a:path>
            </a:pathLst>
          </a:custGeom>
          <a:noFill/>
          <a:ln w="12700" cap="flat" cmpd="sng" algn="ctr">
            <a:noFill/>
            <a:prstDash val="solid"/>
            <a:miter lim="800000"/>
          </a:ln>
          <a:effectLst/>
        </p:spPr>
        <p:txBody>
          <a:bodyPr spcFirstLastPara="0" vert="horz" wrap="square" lIns="51382" tIns="51382" rIns="51382" bIns="51382" numCol="1" spcCol="1270" anchor="ctr" anchorCtr="0">
            <a:noAutofit/>
          </a:bodyPr>
          <a:lstStyle/>
          <a:p>
            <a:pPr marL="0" marR="0" lvl="0" indent="0" algn="ctr" defTabSz="488950" eaLnBrk="1" fontAlgn="auto" latinLnBrk="0" hangingPunct="1">
              <a:lnSpc>
                <a:spcPct val="90000"/>
              </a:lnSpc>
              <a:spcBef>
                <a:spcPct val="0"/>
              </a:spcBef>
              <a:spcAft>
                <a:spcPct val="35000"/>
              </a:spcAft>
              <a:buClrTx/>
              <a:buSzTx/>
              <a:buFontTx/>
              <a:buNone/>
              <a:tabLst/>
              <a:defRPr/>
            </a:pPr>
            <a:r>
              <a:rPr kumimoji="0" lang="ja-JP" altLang="en-US" sz="1200" b="0" i="0" u="none" strike="noStrike" kern="0" cap="none" spc="0" normalizeH="0" baseline="0" noProof="0" dirty="0">
                <a:ln>
                  <a:noFill/>
                </a:ln>
                <a:solidFill>
                  <a:prstClr val="black">
                    <a:hueOff val="0"/>
                    <a:satOff val="0"/>
                    <a:lumOff val="0"/>
                    <a:alphaOff val="0"/>
                  </a:prstClr>
                </a:solidFill>
                <a:effectLst/>
                <a:uLnTx/>
                <a:uFillTx/>
                <a:latin typeface="Meiryo UI" panose="020B0604030504040204" pitchFamily="50" charset="-128"/>
                <a:ea typeface="Meiryo UI" panose="020B0604030504040204" pitchFamily="50" charset="-128"/>
              </a:rPr>
              <a:t>費用増要因</a:t>
            </a:r>
          </a:p>
        </p:txBody>
      </p:sp>
      <p:sp>
        <p:nvSpPr>
          <p:cNvPr id="79" name="二等辺三角形 78">
            <a:extLst>
              <a:ext uri="{FF2B5EF4-FFF2-40B4-BE49-F238E27FC236}">
                <a16:creationId xmlns:a16="http://schemas.microsoft.com/office/drawing/2014/main" id="{A510291E-4F9D-0058-DE75-A9ACA963ABB3}"/>
              </a:ext>
            </a:extLst>
          </p:cNvPr>
          <p:cNvSpPr/>
          <p:nvPr/>
        </p:nvSpPr>
        <p:spPr>
          <a:xfrm flipH="1">
            <a:off x="6123107" y="5775271"/>
            <a:ext cx="397705" cy="418320"/>
          </a:xfrm>
          <a:prstGeom prst="triangle">
            <a:avLst/>
          </a:prstGeom>
          <a:ln>
            <a:noFill/>
          </a:ln>
        </p:spPr>
        <p:style>
          <a:lnRef idx="2">
            <a:schemeClr val="accent5">
              <a:shade val="50000"/>
            </a:schemeClr>
          </a:lnRef>
          <a:fillRef idx="1">
            <a:schemeClr val="accent5"/>
          </a:fillRef>
          <a:effectRef idx="0">
            <a:schemeClr val="accent5"/>
          </a:effectRef>
          <a:fontRef idx="minor">
            <a:schemeClr val="lt1"/>
          </a:fontRef>
        </p:style>
        <p:txBody>
          <a:bodyPr/>
          <a:lstStyle/>
          <a:p>
            <a:endParaRPr lang="ja-JP" altLang="en-US" dirty="0">
              <a:latin typeface="Meiryo UI" panose="020B0604030504040204" pitchFamily="50" charset="-128"/>
              <a:ea typeface="Meiryo UI" panose="020B0604030504040204" pitchFamily="50" charset="-128"/>
            </a:endParaRPr>
          </a:p>
        </p:txBody>
      </p:sp>
      <p:sp>
        <p:nvSpPr>
          <p:cNvPr id="80" name="正方形/長方形 79">
            <a:extLst>
              <a:ext uri="{FF2B5EF4-FFF2-40B4-BE49-F238E27FC236}">
                <a16:creationId xmlns:a16="http://schemas.microsoft.com/office/drawing/2014/main" id="{B67AF2A7-908F-52A3-D520-486660DC44E0}"/>
              </a:ext>
            </a:extLst>
          </p:cNvPr>
          <p:cNvSpPr/>
          <p:nvPr/>
        </p:nvSpPr>
        <p:spPr>
          <a:xfrm rot="20650451" flipH="1">
            <a:off x="5385960" y="5596210"/>
            <a:ext cx="1872000" cy="172059"/>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sp>
      <p:grpSp>
        <p:nvGrpSpPr>
          <p:cNvPr id="81" name="グループ化 80">
            <a:extLst>
              <a:ext uri="{FF2B5EF4-FFF2-40B4-BE49-F238E27FC236}">
                <a16:creationId xmlns:a16="http://schemas.microsoft.com/office/drawing/2014/main" id="{9FF7970E-234C-0293-2F78-3E56404D3901}"/>
              </a:ext>
            </a:extLst>
          </p:cNvPr>
          <p:cNvGrpSpPr/>
          <p:nvPr/>
        </p:nvGrpSpPr>
        <p:grpSpPr>
          <a:xfrm rot="20900630">
            <a:off x="5169400" y="4424855"/>
            <a:ext cx="964905" cy="1290797"/>
            <a:chOff x="6395428" y="4591171"/>
            <a:chExt cx="964905" cy="1290797"/>
          </a:xfrm>
        </p:grpSpPr>
        <p:sp>
          <p:nvSpPr>
            <p:cNvPr id="82" name="フリーフォーム: 図形 81">
              <a:extLst>
                <a:ext uri="{FF2B5EF4-FFF2-40B4-BE49-F238E27FC236}">
                  <a16:creationId xmlns:a16="http://schemas.microsoft.com/office/drawing/2014/main" id="{72BAFE9E-7E5C-AFC4-A960-27EDE88FC734}"/>
                </a:ext>
              </a:extLst>
            </p:cNvPr>
            <p:cNvSpPr/>
            <p:nvPr/>
          </p:nvSpPr>
          <p:spPr>
            <a:xfrm rot="21360000" flipH="1">
              <a:off x="6470176" y="5575338"/>
              <a:ext cx="890157" cy="306630"/>
            </a:xfrm>
            <a:custGeom>
              <a:avLst/>
              <a:gdLst>
                <a:gd name="connsiteX0" fmla="*/ 0 w 887897"/>
                <a:gd name="connsiteY0" fmla="*/ 51106 h 306630"/>
                <a:gd name="connsiteX1" fmla="*/ 51106 w 887897"/>
                <a:gd name="connsiteY1" fmla="*/ 0 h 306630"/>
                <a:gd name="connsiteX2" fmla="*/ 836791 w 887897"/>
                <a:gd name="connsiteY2" fmla="*/ 0 h 306630"/>
                <a:gd name="connsiteX3" fmla="*/ 887897 w 887897"/>
                <a:gd name="connsiteY3" fmla="*/ 51106 h 306630"/>
                <a:gd name="connsiteX4" fmla="*/ 887897 w 887897"/>
                <a:gd name="connsiteY4" fmla="*/ 255524 h 306630"/>
                <a:gd name="connsiteX5" fmla="*/ 836791 w 887897"/>
                <a:gd name="connsiteY5" fmla="*/ 306630 h 306630"/>
                <a:gd name="connsiteX6" fmla="*/ 51106 w 887897"/>
                <a:gd name="connsiteY6" fmla="*/ 306630 h 306630"/>
                <a:gd name="connsiteX7" fmla="*/ 0 w 887897"/>
                <a:gd name="connsiteY7" fmla="*/ 255524 h 306630"/>
                <a:gd name="connsiteX8" fmla="*/ 0 w 887897"/>
                <a:gd name="connsiteY8" fmla="*/ 51106 h 306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87897" h="306630">
                  <a:moveTo>
                    <a:pt x="0" y="51106"/>
                  </a:moveTo>
                  <a:cubicBezTo>
                    <a:pt x="0" y="22881"/>
                    <a:pt x="22881" y="0"/>
                    <a:pt x="51106" y="0"/>
                  </a:cubicBezTo>
                  <a:lnTo>
                    <a:pt x="836791" y="0"/>
                  </a:lnTo>
                  <a:cubicBezTo>
                    <a:pt x="865016" y="0"/>
                    <a:pt x="887897" y="22881"/>
                    <a:pt x="887897" y="51106"/>
                  </a:cubicBezTo>
                  <a:lnTo>
                    <a:pt x="887897" y="255524"/>
                  </a:lnTo>
                  <a:cubicBezTo>
                    <a:pt x="887897" y="283749"/>
                    <a:pt x="865016" y="306630"/>
                    <a:pt x="836791" y="306630"/>
                  </a:cubicBezTo>
                  <a:lnTo>
                    <a:pt x="51106" y="306630"/>
                  </a:lnTo>
                  <a:cubicBezTo>
                    <a:pt x="22881" y="306630"/>
                    <a:pt x="0" y="283749"/>
                    <a:pt x="0" y="255524"/>
                  </a:cubicBezTo>
                  <a:lnTo>
                    <a:pt x="0" y="51106"/>
                  </a:lnTo>
                  <a:close/>
                </a:path>
              </a:pathLst>
            </a:custGeom>
            <a:solidFill>
              <a:srgbClr val="FF0000"/>
            </a:solidFill>
            <a:ln w="12700" cap="flat" cmpd="sng" algn="ctr">
              <a:noFill/>
              <a:prstDash val="solid"/>
              <a:miter lim="800000"/>
            </a:ln>
            <a:effectLst/>
          </p:spPr>
          <p:txBody>
            <a:bodyPr spcFirstLastPara="0" vert="horz" wrap="square" lIns="53067" tIns="53067" rIns="53068" bIns="53068" numCol="1" spcCol="1270" anchor="ctr" anchorCtr="0">
              <a:noAutofit/>
            </a:bodyPr>
            <a:lstStyle/>
            <a:p>
              <a:pPr marL="0" marR="0" lvl="0" indent="0" algn="ctr" defTabSz="444500" eaLnBrk="1" fontAlgn="auto" latinLnBrk="0" hangingPunct="1">
                <a:lnSpc>
                  <a:spcPct val="90000"/>
                </a:lnSpc>
                <a:spcBef>
                  <a:spcPct val="0"/>
                </a:spcBef>
                <a:spcAft>
                  <a:spcPct val="35000"/>
                </a:spcAft>
                <a:buClrTx/>
                <a:buSzTx/>
                <a:buFontTx/>
                <a:buNone/>
                <a:tabLst/>
                <a:defRPr/>
              </a:pPr>
              <a:r>
                <a:rPr kumimoji="0" lang="ja-JP" altLang="en-US" sz="10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円安インフレ</a:t>
              </a:r>
            </a:p>
          </p:txBody>
        </p:sp>
        <p:sp>
          <p:nvSpPr>
            <p:cNvPr id="83" name="フリーフォーム: 図形 82">
              <a:extLst>
                <a:ext uri="{FF2B5EF4-FFF2-40B4-BE49-F238E27FC236}">
                  <a16:creationId xmlns:a16="http://schemas.microsoft.com/office/drawing/2014/main" id="{C27E2D58-ACBE-369B-3567-ABFF62ADA698}"/>
                </a:ext>
              </a:extLst>
            </p:cNvPr>
            <p:cNvSpPr/>
            <p:nvPr/>
          </p:nvSpPr>
          <p:spPr>
            <a:xfrm rot="21360000" flipH="1">
              <a:off x="6445260" y="5247282"/>
              <a:ext cx="890157" cy="306630"/>
            </a:xfrm>
            <a:custGeom>
              <a:avLst/>
              <a:gdLst>
                <a:gd name="connsiteX0" fmla="*/ 0 w 887897"/>
                <a:gd name="connsiteY0" fmla="*/ 51106 h 306630"/>
                <a:gd name="connsiteX1" fmla="*/ 51106 w 887897"/>
                <a:gd name="connsiteY1" fmla="*/ 0 h 306630"/>
                <a:gd name="connsiteX2" fmla="*/ 836791 w 887897"/>
                <a:gd name="connsiteY2" fmla="*/ 0 h 306630"/>
                <a:gd name="connsiteX3" fmla="*/ 887897 w 887897"/>
                <a:gd name="connsiteY3" fmla="*/ 51106 h 306630"/>
                <a:gd name="connsiteX4" fmla="*/ 887897 w 887897"/>
                <a:gd name="connsiteY4" fmla="*/ 255524 h 306630"/>
                <a:gd name="connsiteX5" fmla="*/ 836791 w 887897"/>
                <a:gd name="connsiteY5" fmla="*/ 306630 h 306630"/>
                <a:gd name="connsiteX6" fmla="*/ 51106 w 887897"/>
                <a:gd name="connsiteY6" fmla="*/ 306630 h 306630"/>
                <a:gd name="connsiteX7" fmla="*/ 0 w 887897"/>
                <a:gd name="connsiteY7" fmla="*/ 255524 h 306630"/>
                <a:gd name="connsiteX8" fmla="*/ 0 w 887897"/>
                <a:gd name="connsiteY8" fmla="*/ 51106 h 306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87897" h="306630">
                  <a:moveTo>
                    <a:pt x="0" y="51106"/>
                  </a:moveTo>
                  <a:cubicBezTo>
                    <a:pt x="0" y="22881"/>
                    <a:pt x="22881" y="0"/>
                    <a:pt x="51106" y="0"/>
                  </a:cubicBezTo>
                  <a:lnTo>
                    <a:pt x="836791" y="0"/>
                  </a:lnTo>
                  <a:cubicBezTo>
                    <a:pt x="865016" y="0"/>
                    <a:pt x="887897" y="22881"/>
                    <a:pt x="887897" y="51106"/>
                  </a:cubicBezTo>
                  <a:lnTo>
                    <a:pt x="887897" y="255524"/>
                  </a:lnTo>
                  <a:cubicBezTo>
                    <a:pt x="887897" y="283749"/>
                    <a:pt x="865016" y="306630"/>
                    <a:pt x="836791" y="306630"/>
                  </a:cubicBezTo>
                  <a:lnTo>
                    <a:pt x="51106" y="306630"/>
                  </a:lnTo>
                  <a:cubicBezTo>
                    <a:pt x="22881" y="306630"/>
                    <a:pt x="0" y="283749"/>
                    <a:pt x="0" y="255524"/>
                  </a:cubicBezTo>
                  <a:lnTo>
                    <a:pt x="0" y="51106"/>
                  </a:lnTo>
                  <a:close/>
                </a:path>
              </a:pathLst>
            </a:custGeom>
            <a:solidFill>
              <a:srgbClr val="FF0000"/>
            </a:solidFill>
            <a:ln w="12700" cap="flat" cmpd="sng" algn="ctr">
              <a:noFill/>
              <a:prstDash val="solid"/>
              <a:miter lim="800000"/>
            </a:ln>
            <a:effectLst/>
          </p:spPr>
          <p:txBody>
            <a:bodyPr spcFirstLastPara="0" vert="horz" wrap="square" lIns="53067" tIns="53067" rIns="53068" bIns="53068" numCol="1" spcCol="1270" anchor="ctr" anchorCtr="0">
              <a:noAutofit/>
            </a:bodyPr>
            <a:lstStyle/>
            <a:p>
              <a:pPr marL="0" marR="0" lvl="0" indent="0" algn="ctr" defTabSz="444500" eaLnBrk="1" fontAlgn="auto" latinLnBrk="0" hangingPunct="1">
                <a:lnSpc>
                  <a:spcPct val="90000"/>
                </a:lnSpc>
                <a:spcBef>
                  <a:spcPct val="0"/>
                </a:spcBef>
                <a:spcAft>
                  <a:spcPct val="35000"/>
                </a:spcAft>
                <a:buClrTx/>
                <a:buSzTx/>
                <a:buFontTx/>
                <a:buNone/>
                <a:tabLst/>
                <a:defRPr/>
              </a:pPr>
              <a:r>
                <a:rPr kumimoji="0" lang="ja-JP" altLang="en-US" sz="10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技術者不足</a:t>
              </a:r>
            </a:p>
          </p:txBody>
        </p:sp>
        <p:sp>
          <p:nvSpPr>
            <p:cNvPr id="84" name="フリーフォーム: 図形 83">
              <a:extLst>
                <a:ext uri="{FF2B5EF4-FFF2-40B4-BE49-F238E27FC236}">
                  <a16:creationId xmlns:a16="http://schemas.microsoft.com/office/drawing/2014/main" id="{01B9334F-922D-D23A-49F3-A8D064898D7A}"/>
                </a:ext>
              </a:extLst>
            </p:cNvPr>
            <p:cNvSpPr/>
            <p:nvPr/>
          </p:nvSpPr>
          <p:spPr>
            <a:xfrm rot="21360000" flipH="1">
              <a:off x="6420344" y="4919227"/>
              <a:ext cx="890157" cy="306630"/>
            </a:xfrm>
            <a:custGeom>
              <a:avLst/>
              <a:gdLst>
                <a:gd name="connsiteX0" fmla="*/ 0 w 887897"/>
                <a:gd name="connsiteY0" fmla="*/ 51106 h 306630"/>
                <a:gd name="connsiteX1" fmla="*/ 51106 w 887897"/>
                <a:gd name="connsiteY1" fmla="*/ 0 h 306630"/>
                <a:gd name="connsiteX2" fmla="*/ 836791 w 887897"/>
                <a:gd name="connsiteY2" fmla="*/ 0 h 306630"/>
                <a:gd name="connsiteX3" fmla="*/ 887897 w 887897"/>
                <a:gd name="connsiteY3" fmla="*/ 51106 h 306630"/>
                <a:gd name="connsiteX4" fmla="*/ 887897 w 887897"/>
                <a:gd name="connsiteY4" fmla="*/ 255524 h 306630"/>
                <a:gd name="connsiteX5" fmla="*/ 836791 w 887897"/>
                <a:gd name="connsiteY5" fmla="*/ 306630 h 306630"/>
                <a:gd name="connsiteX6" fmla="*/ 51106 w 887897"/>
                <a:gd name="connsiteY6" fmla="*/ 306630 h 306630"/>
                <a:gd name="connsiteX7" fmla="*/ 0 w 887897"/>
                <a:gd name="connsiteY7" fmla="*/ 255524 h 306630"/>
                <a:gd name="connsiteX8" fmla="*/ 0 w 887897"/>
                <a:gd name="connsiteY8" fmla="*/ 51106 h 306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87897" h="306630">
                  <a:moveTo>
                    <a:pt x="0" y="51106"/>
                  </a:moveTo>
                  <a:cubicBezTo>
                    <a:pt x="0" y="22881"/>
                    <a:pt x="22881" y="0"/>
                    <a:pt x="51106" y="0"/>
                  </a:cubicBezTo>
                  <a:lnTo>
                    <a:pt x="836791" y="0"/>
                  </a:lnTo>
                  <a:cubicBezTo>
                    <a:pt x="865016" y="0"/>
                    <a:pt x="887897" y="22881"/>
                    <a:pt x="887897" y="51106"/>
                  </a:cubicBezTo>
                  <a:lnTo>
                    <a:pt x="887897" y="255524"/>
                  </a:lnTo>
                  <a:cubicBezTo>
                    <a:pt x="887897" y="283749"/>
                    <a:pt x="865016" y="306630"/>
                    <a:pt x="836791" y="306630"/>
                  </a:cubicBezTo>
                  <a:lnTo>
                    <a:pt x="51106" y="306630"/>
                  </a:lnTo>
                  <a:cubicBezTo>
                    <a:pt x="22881" y="306630"/>
                    <a:pt x="0" y="283749"/>
                    <a:pt x="0" y="255524"/>
                  </a:cubicBezTo>
                  <a:lnTo>
                    <a:pt x="0" y="51106"/>
                  </a:lnTo>
                  <a:close/>
                </a:path>
              </a:pathLst>
            </a:custGeom>
            <a:solidFill>
              <a:srgbClr val="FF0000"/>
            </a:solidFill>
            <a:ln w="12700" cap="flat" cmpd="sng" algn="ctr">
              <a:noFill/>
              <a:prstDash val="solid"/>
              <a:miter lim="800000"/>
            </a:ln>
            <a:effectLst/>
          </p:spPr>
          <p:txBody>
            <a:bodyPr spcFirstLastPara="0" vert="horz" wrap="square" lIns="53067" tIns="53067" rIns="53068" bIns="53068" numCol="1" spcCol="1270" anchor="ctr" anchorCtr="0">
              <a:noAutofit/>
            </a:bodyPr>
            <a:lstStyle/>
            <a:p>
              <a:pPr marL="0" marR="0" lvl="0" indent="0" algn="ctr" defTabSz="444500" eaLnBrk="1" fontAlgn="auto" latinLnBrk="0" hangingPunct="1">
                <a:lnSpc>
                  <a:spcPct val="90000"/>
                </a:lnSpc>
                <a:spcBef>
                  <a:spcPct val="0"/>
                </a:spcBef>
                <a:spcAft>
                  <a:spcPct val="35000"/>
                </a:spcAft>
                <a:buClrTx/>
                <a:buSzTx/>
                <a:buFontTx/>
                <a:buNone/>
                <a:tabLst/>
                <a:defRPr/>
              </a:pPr>
              <a:r>
                <a:rPr kumimoji="0" lang="ja-JP" altLang="en-US" sz="10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二重運用</a:t>
              </a:r>
            </a:p>
          </p:txBody>
        </p:sp>
        <p:sp>
          <p:nvSpPr>
            <p:cNvPr id="85" name="フリーフォーム: 図形 84">
              <a:extLst>
                <a:ext uri="{FF2B5EF4-FFF2-40B4-BE49-F238E27FC236}">
                  <a16:creationId xmlns:a16="http://schemas.microsoft.com/office/drawing/2014/main" id="{85FBCEE5-4B5A-6910-6669-65F802A6882B}"/>
                </a:ext>
              </a:extLst>
            </p:cNvPr>
            <p:cNvSpPr/>
            <p:nvPr/>
          </p:nvSpPr>
          <p:spPr>
            <a:xfrm rot="21360000" flipH="1">
              <a:off x="6395428" y="4591171"/>
              <a:ext cx="890157" cy="306630"/>
            </a:xfrm>
            <a:custGeom>
              <a:avLst/>
              <a:gdLst>
                <a:gd name="connsiteX0" fmla="*/ 0 w 887897"/>
                <a:gd name="connsiteY0" fmla="*/ 51106 h 306630"/>
                <a:gd name="connsiteX1" fmla="*/ 51106 w 887897"/>
                <a:gd name="connsiteY1" fmla="*/ 0 h 306630"/>
                <a:gd name="connsiteX2" fmla="*/ 836791 w 887897"/>
                <a:gd name="connsiteY2" fmla="*/ 0 h 306630"/>
                <a:gd name="connsiteX3" fmla="*/ 887897 w 887897"/>
                <a:gd name="connsiteY3" fmla="*/ 51106 h 306630"/>
                <a:gd name="connsiteX4" fmla="*/ 887897 w 887897"/>
                <a:gd name="connsiteY4" fmla="*/ 255524 h 306630"/>
                <a:gd name="connsiteX5" fmla="*/ 836791 w 887897"/>
                <a:gd name="connsiteY5" fmla="*/ 306630 h 306630"/>
                <a:gd name="connsiteX6" fmla="*/ 51106 w 887897"/>
                <a:gd name="connsiteY6" fmla="*/ 306630 h 306630"/>
                <a:gd name="connsiteX7" fmla="*/ 0 w 887897"/>
                <a:gd name="connsiteY7" fmla="*/ 255524 h 306630"/>
                <a:gd name="connsiteX8" fmla="*/ 0 w 887897"/>
                <a:gd name="connsiteY8" fmla="*/ 51106 h 306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87897" h="306630">
                  <a:moveTo>
                    <a:pt x="0" y="51106"/>
                  </a:moveTo>
                  <a:cubicBezTo>
                    <a:pt x="0" y="22881"/>
                    <a:pt x="22881" y="0"/>
                    <a:pt x="51106" y="0"/>
                  </a:cubicBezTo>
                  <a:lnTo>
                    <a:pt x="836791" y="0"/>
                  </a:lnTo>
                  <a:cubicBezTo>
                    <a:pt x="865016" y="0"/>
                    <a:pt x="887897" y="22881"/>
                    <a:pt x="887897" y="51106"/>
                  </a:cubicBezTo>
                  <a:lnTo>
                    <a:pt x="887897" y="255524"/>
                  </a:lnTo>
                  <a:cubicBezTo>
                    <a:pt x="887897" y="283749"/>
                    <a:pt x="865016" y="306630"/>
                    <a:pt x="836791" y="306630"/>
                  </a:cubicBezTo>
                  <a:lnTo>
                    <a:pt x="51106" y="306630"/>
                  </a:lnTo>
                  <a:cubicBezTo>
                    <a:pt x="22881" y="306630"/>
                    <a:pt x="0" y="283749"/>
                    <a:pt x="0" y="255524"/>
                  </a:cubicBezTo>
                  <a:lnTo>
                    <a:pt x="0" y="51106"/>
                  </a:lnTo>
                  <a:close/>
                </a:path>
              </a:pathLst>
            </a:custGeom>
            <a:solidFill>
              <a:srgbClr val="FF0000"/>
            </a:solidFill>
            <a:ln w="12700" cap="flat" cmpd="sng" algn="ctr">
              <a:noFill/>
              <a:prstDash val="solid"/>
              <a:miter lim="800000"/>
            </a:ln>
            <a:effectLst/>
          </p:spPr>
          <p:txBody>
            <a:bodyPr spcFirstLastPara="0" vert="horz" wrap="square" lIns="53067" tIns="53067" rIns="53068" bIns="53068" numCol="1" spcCol="1270" anchor="ctr" anchorCtr="0">
              <a:noAutofit/>
            </a:bodyPr>
            <a:lstStyle/>
            <a:p>
              <a:pPr marL="0" marR="0" lvl="0" indent="0" algn="ctr" defTabSz="444500" eaLnBrk="1" fontAlgn="auto" latinLnBrk="0" hangingPunct="1">
                <a:lnSpc>
                  <a:spcPct val="90000"/>
                </a:lnSpc>
                <a:spcBef>
                  <a:spcPct val="0"/>
                </a:spcBef>
                <a:spcAft>
                  <a:spcPct val="35000"/>
                </a:spcAft>
                <a:buClrTx/>
                <a:buSzTx/>
                <a:buFontTx/>
                <a:buNone/>
                <a:tabLst/>
                <a:defRPr/>
              </a:pPr>
              <a:r>
                <a:rPr kumimoji="0" lang="ja-JP" altLang="en-US" sz="800" kern="0" dirty="0">
                  <a:solidFill>
                    <a:prstClr val="white"/>
                  </a:solidFill>
                  <a:latin typeface="Meiryo UI" panose="020B0604030504040204" pitchFamily="50" charset="-128"/>
                  <a:ea typeface="Meiryo UI" panose="020B0604030504040204" pitchFamily="50" charset="-128"/>
                </a:rPr>
                <a:t>開発費用の転嫁</a:t>
              </a:r>
              <a:endParaRPr kumimoji="0" lang="ja-JP" altLang="en-US" sz="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grpSp>
      <p:sp>
        <p:nvSpPr>
          <p:cNvPr id="86" name="二等辺三角形 85">
            <a:extLst>
              <a:ext uri="{FF2B5EF4-FFF2-40B4-BE49-F238E27FC236}">
                <a16:creationId xmlns:a16="http://schemas.microsoft.com/office/drawing/2014/main" id="{756C7037-23F0-F65B-FC61-EBAC8223D4CF}"/>
              </a:ext>
            </a:extLst>
          </p:cNvPr>
          <p:cNvSpPr/>
          <p:nvPr/>
        </p:nvSpPr>
        <p:spPr>
          <a:xfrm flipH="1">
            <a:off x="8500173" y="5793521"/>
            <a:ext cx="397707" cy="400070"/>
          </a:xfrm>
          <a:prstGeom prst="triangle">
            <a:avLst/>
          </a:prstGeom>
          <a:ln>
            <a:noFill/>
          </a:ln>
        </p:spPr>
        <p:style>
          <a:lnRef idx="2">
            <a:schemeClr val="accent5">
              <a:shade val="50000"/>
            </a:schemeClr>
          </a:lnRef>
          <a:fillRef idx="1">
            <a:schemeClr val="accent5"/>
          </a:fillRef>
          <a:effectRef idx="0">
            <a:schemeClr val="accent5"/>
          </a:effectRef>
          <a:fontRef idx="minor">
            <a:schemeClr val="lt1"/>
          </a:fontRef>
        </p:style>
      </p:sp>
      <p:sp>
        <p:nvSpPr>
          <p:cNvPr id="87" name="正方形/長方形 86">
            <a:extLst>
              <a:ext uri="{FF2B5EF4-FFF2-40B4-BE49-F238E27FC236}">
                <a16:creationId xmlns:a16="http://schemas.microsoft.com/office/drawing/2014/main" id="{37E6CC18-4479-273F-9FAB-4A2EA798C737}"/>
              </a:ext>
            </a:extLst>
          </p:cNvPr>
          <p:cNvSpPr/>
          <p:nvPr/>
        </p:nvSpPr>
        <p:spPr>
          <a:xfrm flipH="1">
            <a:off x="7592357" y="5665583"/>
            <a:ext cx="2169315" cy="162161"/>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sp>
      <p:sp>
        <p:nvSpPr>
          <p:cNvPr id="88" name="フリーフォーム: 図形 87">
            <a:extLst>
              <a:ext uri="{FF2B5EF4-FFF2-40B4-BE49-F238E27FC236}">
                <a16:creationId xmlns:a16="http://schemas.microsoft.com/office/drawing/2014/main" id="{4B4ADC5B-A70A-9327-DD95-DB9C627EE3BF}"/>
              </a:ext>
            </a:extLst>
          </p:cNvPr>
          <p:cNvSpPr/>
          <p:nvPr/>
        </p:nvSpPr>
        <p:spPr>
          <a:xfrm flipH="1">
            <a:off x="7630336" y="5317789"/>
            <a:ext cx="954498" cy="328591"/>
          </a:xfrm>
          <a:custGeom>
            <a:avLst/>
            <a:gdLst>
              <a:gd name="connsiteX0" fmla="*/ 0 w 894698"/>
              <a:gd name="connsiteY0" fmla="*/ 51032 h 306185"/>
              <a:gd name="connsiteX1" fmla="*/ 51032 w 894698"/>
              <a:gd name="connsiteY1" fmla="*/ 0 h 306185"/>
              <a:gd name="connsiteX2" fmla="*/ 843666 w 894698"/>
              <a:gd name="connsiteY2" fmla="*/ 0 h 306185"/>
              <a:gd name="connsiteX3" fmla="*/ 894698 w 894698"/>
              <a:gd name="connsiteY3" fmla="*/ 51032 h 306185"/>
              <a:gd name="connsiteX4" fmla="*/ 894698 w 894698"/>
              <a:gd name="connsiteY4" fmla="*/ 255153 h 306185"/>
              <a:gd name="connsiteX5" fmla="*/ 843666 w 894698"/>
              <a:gd name="connsiteY5" fmla="*/ 306185 h 306185"/>
              <a:gd name="connsiteX6" fmla="*/ 51032 w 894698"/>
              <a:gd name="connsiteY6" fmla="*/ 306185 h 306185"/>
              <a:gd name="connsiteX7" fmla="*/ 0 w 894698"/>
              <a:gd name="connsiteY7" fmla="*/ 255153 h 306185"/>
              <a:gd name="connsiteX8" fmla="*/ 0 w 894698"/>
              <a:gd name="connsiteY8" fmla="*/ 51032 h 306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4698" h="306185">
                <a:moveTo>
                  <a:pt x="0" y="51032"/>
                </a:moveTo>
                <a:cubicBezTo>
                  <a:pt x="0" y="22848"/>
                  <a:pt x="22848" y="0"/>
                  <a:pt x="51032" y="0"/>
                </a:cubicBezTo>
                <a:lnTo>
                  <a:pt x="843666" y="0"/>
                </a:lnTo>
                <a:cubicBezTo>
                  <a:pt x="871850" y="0"/>
                  <a:pt x="894698" y="22848"/>
                  <a:pt x="894698" y="51032"/>
                </a:cubicBezTo>
                <a:lnTo>
                  <a:pt x="894698" y="255153"/>
                </a:lnTo>
                <a:cubicBezTo>
                  <a:pt x="894698" y="283337"/>
                  <a:pt x="871850" y="306185"/>
                  <a:pt x="843666" y="306185"/>
                </a:cubicBezTo>
                <a:lnTo>
                  <a:pt x="51032" y="306185"/>
                </a:lnTo>
                <a:cubicBezTo>
                  <a:pt x="22848" y="306185"/>
                  <a:pt x="0" y="283337"/>
                  <a:pt x="0" y="255153"/>
                </a:cubicBezTo>
                <a:lnTo>
                  <a:pt x="0" y="51032"/>
                </a:lnTo>
                <a:close/>
              </a:path>
            </a:pathLst>
          </a:custGeom>
          <a:solidFill>
            <a:schemeClr val="accent1"/>
          </a:solidFill>
          <a:ln w="12700" cap="flat" cmpd="sng" algn="ctr">
            <a:noFill/>
            <a:prstDash val="solid"/>
            <a:miter lim="800000"/>
          </a:ln>
          <a:effectLst/>
        </p:spPr>
        <p:txBody>
          <a:bodyPr spcFirstLastPara="0" vert="horz" wrap="square" lIns="53047" tIns="53047" rIns="53047" bIns="53047" numCol="1" spcCol="1270" anchor="ctr" anchorCtr="0">
            <a:noAutofit/>
          </a:bodyPr>
          <a:lstStyle/>
          <a:p>
            <a:pPr marL="0" marR="0" lvl="0" indent="0" algn="ctr" defTabSz="444500" eaLnBrk="1" fontAlgn="auto" latinLnBrk="0" hangingPunct="1">
              <a:lnSpc>
                <a:spcPct val="90000"/>
              </a:lnSpc>
              <a:spcBef>
                <a:spcPct val="0"/>
              </a:spcBef>
              <a:spcAft>
                <a:spcPct val="35000"/>
              </a:spcAft>
              <a:buClrTx/>
              <a:buSzTx/>
              <a:buFontTx/>
              <a:buNone/>
              <a:tabLst/>
              <a:defRPr/>
            </a:pPr>
            <a:r>
              <a:rPr kumimoji="0" lang="ja-JP" altLang="en-US" sz="10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円安インフレ</a:t>
            </a:r>
          </a:p>
        </p:txBody>
      </p:sp>
      <p:sp>
        <p:nvSpPr>
          <p:cNvPr id="89" name="フリーフォーム: 図形 88">
            <a:extLst>
              <a:ext uri="{FF2B5EF4-FFF2-40B4-BE49-F238E27FC236}">
                <a16:creationId xmlns:a16="http://schemas.microsoft.com/office/drawing/2014/main" id="{BB5813D6-AFBB-D87F-EF8D-787DC9240BD0}"/>
              </a:ext>
            </a:extLst>
          </p:cNvPr>
          <p:cNvSpPr/>
          <p:nvPr/>
        </p:nvSpPr>
        <p:spPr>
          <a:xfrm flipH="1">
            <a:off x="7630336" y="4963593"/>
            <a:ext cx="954498" cy="328591"/>
          </a:xfrm>
          <a:custGeom>
            <a:avLst/>
            <a:gdLst>
              <a:gd name="connsiteX0" fmla="*/ 0 w 894698"/>
              <a:gd name="connsiteY0" fmla="*/ 51032 h 306185"/>
              <a:gd name="connsiteX1" fmla="*/ 51032 w 894698"/>
              <a:gd name="connsiteY1" fmla="*/ 0 h 306185"/>
              <a:gd name="connsiteX2" fmla="*/ 843666 w 894698"/>
              <a:gd name="connsiteY2" fmla="*/ 0 h 306185"/>
              <a:gd name="connsiteX3" fmla="*/ 894698 w 894698"/>
              <a:gd name="connsiteY3" fmla="*/ 51032 h 306185"/>
              <a:gd name="connsiteX4" fmla="*/ 894698 w 894698"/>
              <a:gd name="connsiteY4" fmla="*/ 255153 h 306185"/>
              <a:gd name="connsiteX5" fmla="*/ 843666 w 894698"/>
              <a:gd name="connsiteY5" fmla="*/ 306185 h 306185"/>
              <a:gd name="connsiteX6" fmla="*/ 51032 w 894698"/>
              <a:gd name="connsiteY6" fmla="*/ 306185 h 306185"/>
              <a:gd name="connsiteX7" fmla="*/ 0 w 894698"/>
              <a:gd name="connsiteY7" fmla="*/ 255153 h 306185"/>
              <a:gd name="connsiteX8" fmla="*/ 0 w 894698"/>
              <a:gd name="connsiteY8" fmla="*/ 51032 h 306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4698" h="306185">
                <a:moveTo>
                  <a:pt x="0" y="51032"/>
                </a:moveTo>
                <a:cubicBezTo>
                  <a:pt x="0" y="22848"/>
                  <a:pt x="22848" y="0"/>
                  <a:pt x="51032" y="0"/>
                </a:cubicBezTo>
                <a:lnTo>
                  <a:pt x="843666" y="0"/>
                </a:lnTo>
                <a:cubicBezTo>
                  <a:pt x="871850" y="0"/>
                  <a:pt x="894698" y="22848"/>
                  <a:pt x="894698" y="51032"/>
                </a:cubicBezTo>
                <a:lnTo>
                  <a:pt x="894698" y="255153"/>
                </a:lnTo>
                <a:cubicBezTo>
                  <a:pt x="894698" y="283337"/>
                  <a:pt x="871850" y="306185"/>
                  <a:pt x="843666" y="306185"/>
                </a:cubicBezTo>
                <a:lnTo>
                  <a:pt x="51032" y="306185"/>
                </a:lnTo>
                <a:cubicBezTo>
                  <a:pt x="22848" y="306185"/>
                  <a:pt x="0" y="283337"/>
                  <a:pt x="0" y="255153"/>
                </a:cubicBezTo>
                <a:lnTo>
                  <a:pt x="0" y="51032"/>
                </a:lnTo>
                <a:close/>
              </a:path>
            </a:pathLst>
          </a:custGeom>
          <a:solidFill>
            <a:schemeClr val="accent1"/>
          </a:solidFill>
          <a:ln w="12700" cap="flat" cmpd="sng" algn="ctr">
            <a:noFill/>
            <a:prstDash val="solid"/>
            <a:miter lim="800000"/>
          </a:ln>
          <a:effectLst/>
        </p:spPr>
        <p:txBody>
          <a:bodyPr spcFirstLastPara="0" vert="horz" wrap="square" lIns="53047" tIns="53047" rIns="53047" bIns="53047" numCol="1" spcCol="1270" anchor="ctr" anchorCtr="0">
            <a:noAutofit/>
          </a:bodyPr>
          <a:lstStyle/>
          <a:p>
            <a:pPr marL="0" marR="0" lvl="0" indent="0" algn="ctr" defTabSz="444500" eaLnBrk="1" fontAlgn="auto" latinLnBrk="0" hangingPunct="1">
              <a:lnSpc>
                <a:spcPct val="90000"/>
              </a:lnSpc>
              <a:spcBef>
                <a:spcPct val="0"/>
              </a:spcBef>
              <a:spcAft>
                <a:spcPct val="35000"/>
              </a:spcAft>
              <a:buClrTx/>
              <a:buSzTx/>
              <a:buFontTx/>
              <a:buNone/>
              <a:tabLst/>
              <a:defRPr/>
            </a:pPr>
            <a:r>
              <a:rPr kumimoji="0" lang="ja-JP" altLang="en-US" sz="10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技術者不足</a:t>
            </a:r>
          </a:p>
        </p:txBody>
      </p:sp>
      <p:sp>
        <p:nvSpPr>
          <p:cNvPr id="90" name="フリーフォーム: 図形 89">
            <a:extLst>
              <a:ext uri="{FF2B5EF4-FFF2-40B4-BE49-F238E27FC236}">
                <a16:creationId xmlns:a16="http://schemas.microsoft.com/office/drawing/2014/main" id="{35DF85FF-69F7-22A7-6D77-6743043BE3EF}"/>
              </a:ext>
            </a:extLst>
          </p:cNvPr>
          <p:cNvSpPr/>
          <p:nvPr/>
        </p:nvSpPr>
        <p:spPr>
          <a:xfrm flipH="1">
            <a:off x="7630336" y="4609397"/>
            <a:ext cx="954498" cy="328591"/>
          </a:xfrm>
          <a:custGeom>
            <a:avLst/>
            <a:gdLst>
              <a:gd name="connsiteX0" fmla="*/ 0 w 894698"/>
              <a:gd name="connsiteY0" fmla="*/ 51032 h 306185"/>
              <a:gd name="connsiteX1" fmla="*/ 51032 w 894698"/>
              <a:gd name="connsiteY1" fmla="*/ 0 h 306185"/>
              <a:gd name="connsiteX2" fmla="*/ 843666 w 894698"/>
              <a:gd name="connsiteY2" fmla="*/ 0 h 306185"/>
              <a:gd name="connsiteX3" fmla="*/ 894698 w 894698"/>
              <a:gd name="connsiteY3" fmla="*/ 51032 h 306185"/>
              <a:gd name="connsiteX4" fmla="*/ 894698 w 894698"/>
              <a:gd name="connsiteY4" fmla="*/ 255153 h 306185"/>
              <a:gd name="connsiteX5" fmla="*/ 843666 w 894698"/>
              <a:gd name="connsiteY5" fmla="*/ 306185 h 306185"/>
              <a:gd name="connsiteX6" fmla="*/ 51032 w 894698"/>
              <a:gd name="connsiteY6" fmla="*/ 306185 h 306185"/>
              <a:gd name="connsiteX7" fmla="*/ 0 w 894698"/>
              <a:gd name="connsiteY7" fmla="*/ 255153 h 306185"/>
              <a:gd name="connsiteX8" fmla="*/ 0 w 894698"/>
              <a:gd name="connsiteY8" fmla="*/ 51032 h 306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4698" h="306185">
                <a:moveTo>
                  <a:pt x="0" y="51032"/>
                </a:moveTo>
                <a:cubicBezTo>
                  <a:pt x="0" y="22848"/>
                  <a:pt x="22848" y="0"/>
                  <a:pt x="51032" y="0"/>
                </a:cubicBezTo>
                <a:lnTo>
                  <a:pt x="843666" y="0"/>
                </a:lnTo>
                <a:cubicBezTo>
                  <a:pt x="871850" y="0"/>
                  <a:pt x="894698" y="22848"/>
                  <a:pt x="894698" y="51032"/>
                </a:cubicBezTo>
                <a:lnTo>
                  <a:pt x="894698" y="255153"/>
                </a:lnTo>
                <a:cubicBezTo>
                  <a:pt x="894698" y="283337"/>
                  <a:pt x="871850" y="306185"/>
                  <a:pt x="843666" y="306185"/>
                </a:cubicBezTo>
                <a:lnTo>
                  <a:pt x="51032" y="306185"/>
                </a:lnTo>
                <a:cubicBezTo>
                  <a:pt x="22848" y="306185"/>
                  <a:pt x="0" y="283337"/>
                  <a:pt x="0" y="255153"/>
                </a:cubicBezTo>
                <a:lnTo>
                  <a:pt x="0" y="51032"/>
                </a:lnTo>
                <a:close/>
              </a:path>
            </a:pathLst>
          </a:custGeom>
          <a:solidFill>
            <a:schemeClr val="accent1"/>
          </a:solidFill>
          <a:ln w="12700" cap="flat" cmpd="sng" algn="ctr">
            <a:noFill/>
            <a:prstDash val="solid"/>
            <a:miter lim="800000"/>
          </a:ln>
          <a:effectLst/>
        </p:spPr>
        <p:txBody>
          <a:bodyPr spcFirstLastPara="0" vert="horz" wrap="square" lIns="53047" tIns="53047" rIns="53047" bIns="53047" numCol="1" spcCol="1270" anchor="ctr" anchorCtr="0">
            <a:noAutofit/>
          </a:bodyPr>
          <a:lstStyle/>
          <a:p>
            <a:pPr marL="0" marR="0" lvl="0" indent="0" algn="ctr" defTabSz="444500" eaLnBrk="1" fontAlgn="auto" latinLnBrk="0" hangingPunct="1">
              <a:lnSpc>
                <a:spcPct val="90000"/>
              </a:lnSpc>
              <a:spcBef>
                <a:spcPct val="0"/>
              </a:spcBef>
              <a:spcAft>
                <a:spcPct val="35000"/>
              </a:spcAft>
              <a:buClrTx/>
              <a:buSzTx/>
              <a:buFontTx/>
              <a:buNone/>
              <a:tabLst/>
              <a:defRPr/>
            </a:pPr>
            <a:r>
              <a:rPr kumimoji="0" lang="ja-JP" altLang="en-US" sz="10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rPr>
              <a:t>二重運用</a:t>
            </a:r>
          </a:p>
        </p:txBody>
      </p:sp>
      <p:sp>
        <p:nvSpPr>
          <p:cNvPr id="91" name="フリーフォーム: 図形 90">
            <a:extLst>
              <a:ext uri="{FF2B5EF4-FFF2-40B4-BE49-F238E27FC236}">
                <a16:creationId xmlns:a16="http://schemas.microsoft.com/office/drawing/2014/main" id="{0EEE7C4F-A455-2DB7-10DB-9A097EAD7DAB}"/>
              </a:ext>
            </a:extLst>
          </p:cNvPr>
          <p:cNvSpPr/>
          <p:nvPr/>
        </p:nvSpPr>
        <p:spPr>
          <a:xfrm flipH="1">
            <a:off x="7630336" y="4248800"/>
            <a:ext cx="954498" cy="328591"/>
          </a:xfrm>
          <a:custGeom>
            <a:avLst/>
            <a:gdLst>
              <a:gd name="connsiteX0" fmla="*/ 0 w 894698"/>
              <a:gd name="connsiteY0" fmla="*/ 51032 h 306185"/>
              <a:gd name="connsiteX1" fmla="*/ 51032 w 894698"/>
              <a:gd name="connsiteY1" fmla="*/ 0 h 306185"/>
              <a:gd name="connsiteX2" fmla="*/ 843666 w 894698"/>
              <a:gd name="connsiteY2" fmla="*/ 0 h 306185"/>
              <a:gd name="connsiteX3" fmla="*/ 894698 w 894698"/>
              <a:gd name="connsiteY3" fmla="*/ 51032 h 306185"/>
              <a:gd name="connsiteX4" fmla="*/ 894698 w 894698"/>
              <a:gd name="connsiteY4" fmla="*/ 255153 h 306185"/>
              <a:gd name="connsiteX5" fmla="*/ 843666 w 894698"/>
              <a:gd name="connsiteY5" fmla="*/ 306185 h 306185"/>
              <a:gd name="connsiteX6" fmla="*/ 51032 w 894698"/>
              <a:gd name="connsiteY6" fmla="*/ 306185 h 306185"/>
              <a:gd name="connsiteX7" fmla="*/ 0 w 894698"/>
              <a:gd name="connsiteY7" fmla="*/ 255153 h 306185"/>
              <a:gd name="connsiteX8" fmla="*/ 0 w 894698"/>
              <a:gd name="connsiteY8" fmla="*/ 51032 h 306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4698" h="306185">
                <a:moveTo>
                  <a:pt x="0" y="51032"/>
                </a:moveTo>
                <a:cubicBezTo>
                  <a:pt x="0" y="22848"/>
                  <a:pt x="22848" y="0"/>
                  <a:pt x="51032" y="0"/>
                </a:cubicBezTo>
                <a:lnTo>
                  <a:pt x="843666" y="0"/>
                </a:lnTo>
                <a:cubicBezTo>
                  <a:pt x="871850" y="0"/>
                  <a:pt x="894698" y="22848"/>
                  <a:pt x="894698" y="51032"/>
                </a:cubicBezTo>
                <a:lnTo>
                  <a:pt x="894698" y="255153"/>
                </a:lnTo>
                <a:cubicBezTo>
                  <a:pt x="894698" y="283337"/>
                  <a:pt x="871850" y="306185"/>
                  <a:pt x="843666" y="306185"/>
                </a:cubicBezTo>
                <a:lnTo>
                  <a:pt x="51032" y="306185"/>
                </a:lnTo>
                <a:cubicBezTo>
                  <a:pt x="22848" y="306185"/>
                  <a:pt x="0" y="283337"/>
                  <a:pt x="0" y="255153"/>
                </a:cubicBezTo>
                <a:lnTo>
                  <a:pt x="0" y="51032"/>
                </a:lnTo>
                <a:close/>
              </a:path>
            </a:pathLst>
          </a:custGeom>
          <a:solidFill>
            <a:schemeClr val="accent1"/>
          </a:solidFill>
          <a:ln w="12700" cap="flat" cmpd="sng" algn="ctr">
            <a:noFill/>
            <a:prstDash val="solid"/>
            <a:miter lim="800000"/>
          </a:ln>
          <a:effectLst/>
        </p:spPr>
        <p:txBody>
          <a:bodyPr spcFirstLastPara="0" vert="horz" wrap="square" lIns="53047" tIns="53047" rIns="53047" bIns="53047" numCol="1" spcCol="1270" anchor="ctr" anchorCtr="0">
            <a:noAutofit/>
          </a:bodyPr>
          <a:lstStyle/>
          <a:p>
            <a:pPr marL="0" marR="0" lvl="0" indent="0" algn="ctr" defTabSz="444500" eaLnBrk="1" fontAlgn="auto" latinLnBrk="0" hangingPunct="1">
              <a:lnSpc>
                <a:spcPct val="90000"/>
              </a:lnSpc>
              <a:spcBef>
                <a:spcPct val="0"/>
              </a:spcBef>
              <a:spcAft>
                <a:spcPct val="35000"/>
              </a:spcAft>
              <a:buClrTx/>
              <a:buSzTx/>
              <a:buFontTx/>
              <a:buNone/>
              <a:tabLst/>
              <a:defRPr/>
            </a:pPr>
            <a:r>
              <a:rPr kumimoji="0" lang="ja-JP" altLang="en-US" sz="900" kern="0" dirty="0">
                <a:solidFill>
                  <a:prstClr val="white"/>
                </a:solidFill>
                <a:latin typeface="Meiryo UI" panose="020B0604030504040204" pitchFamily="50" charset="-128"/>
                <a:ea typeface="Meiryo UI" panose="020B0604030504040204" pitchFamily="50" charset="-128"/>
              </a:rPr>
              <a:t>開発費用の転嫁</a:t>
            </a:r>
            <a:endParaRPr kumimoji="0" lang="ja-JP" altLang="en-US" sz="9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92" name="矢印: 右 91">
            <a:extLst>
              <a:ext uri="{FF2B5EF4-FFF2-40B4-BE49-F238E27FC236}">
                <a16:creationId xmlns:a16="http://schemas.microsoft.com/office/drawing/2014/main" id="{7E43F161-FFC1-D635-165E-1A9A6FEAAD46}"/>
              </a:ext>
            </a:extLst>
          </p:cNvPr>
          <p:cNvSpPr/>
          <p:nvPr/>
        </p:nvSpPr>
        <p:spPr>
          <a:xfrm>
            <a:off x="7184330" y="4636004"/>
            <a:ext cx="448733" cy="793391"/>
          </a:xfrm>
          <a:prstGeom prst="rightArrow">
            <a:avLst/>
          </a:prstGeom>
          <a:solidFill>
            <a:schemeClr val="bg1">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93" name="角丸四角形 19">
            <a:extLst>
              <a:ext uri="{FF2B5EF4-FFF2-40B4-BE49-F238E27FC236}">
                <a16:creationId xmlns:a16="http://schemas.microsoft.com/office/drawing/2014/main" id="{4EF9BBEA-C566-2E6D-5246-C1EA853C907F}"/>
              </a:ext>
            </a:extLst>
          </p:cNvPr>
          <p:cNvSpPr/>
          <p:nvPr/>
        </p:nvSpPr>
        <p:spPr>
          <a:xfrm>
            <a:off x="1092747" y="1616649"/>
            <a:ext cx="3607078" cy="375228"/>
          </a:xfrm>
          <a:prstGeom prst="roundRect">
            <a:avLst>
              <a:gd name="adj" fmla="val 104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lnSpc>
                <a:spcPct val="120000"/>
              </a:lnSpc>
            </a:pPr>
            <a:r>
              <a:rPr lang="ja-JP" altLang="en-US" sz="1600" b="1" dirty="0">
                <a:solidFill>
                  <a:schemeClr val="tx1"/>
                </a:solidFill>
                <a:latin typeface="Meiryo UI" panose="020B0604030504040204" pitchFamily="50" charset="-128"/>
                <a:ea typeface="Meiryo UI" panose="020B0604030504040204" pitchFamily="50" charset="-128"/>
              </a:rPr>
              <a:t>イニシャルコスト</a:t>
            </a:r>
            <a:r>
              <a:rPr lang="ja-JP" altLang="en-US" sz="1600" dirty="0">
                <a:solidFill>
                  <a:schemeClr val="tx1"/>
                </a:solidFill>
                <a:latin typeface="Meiryo UI" panose="020B0604030504040204" pitchFamily="50" charset="-128"/>
                <a:ea typeface="Meiryo UI" panose="020B0604030504040204" pitchFamily="50" charset="-128"/>
              </a:rPr>
              <a:t>（令和</a:t>
            </a:r>
            <a:r>
              <a:rPr lang="en-US" altLang="ja-JP" sz="1600" dirty="0">
                <a:solidFill>
                  <a:schemeClr val="tx1"/>
                </a:solidFill>
                <a:latin typeface="Meiryo UI" panose="020B0604030504040204" pitchFamily="50" charset="-128"/>
                <a:ea typeface="Meiryo UI" panose="020B0604030504040204" pitchFamily="50" charset="-128"/>
              </a:rPr>
              <a:t>6</a:t>
            </a:r>
            <a:r>
              <a:rPr lang="ja-JP" altLang="en-US" sz="1600" dirty="0">
                <a:solidFill>
                  <a:schemeClr val="tx1"/>
                </a:solidFill>
                <a:latin typeface="Meiryo UI" panose="020B0604030504040204" pitchFamily="50" charset="-128"/>
                <a:ea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rPr>
              <a:t>7</a:t>
            </a:r>
            <a:r>
              <a:rPr lang="ja-JP" altLang="en-US" sz="1600" dirty="0">
                <a:solidFill>
                  <a:schemeClr val="tx1"/>
                </a:solidFill>
                <a:latin typeface="Meiryo UI" panose="020B0604030504040204" pitchFamily="50" charset="-128"/>
                <a:ea typeface="Meiryo UI" panose="020B0604030504040204" pitchFamily="50" charset="-128"/>
              </a:rPr>
              <a:t>年度）</a:t>
            </a:r>
            <a:endParaRPr lang="en-US" altLang="ja-JP" sz="1600" dirty="0">
              <a:solidFill>
                <a:schemeClr val="tx1"/>
              </a:solidFill>
              <a:latin typeface="Meiryo UI" panose="020B0604030504040204" pitchFamily="50" charset="-128"/>
              <a:ea typeface="Meiryo UI" panose="020B0604030504040204" pitchFamily="50" charset="-128"/>
            </a:endParaRPr>
          </a:p>
        </p:txBody>
      </p:sp>
      <p:cxnSp>
        <p:nvCxnSpPr>
          <p:cNvPr id="94" name="直線コネクタ 93">
            <a:extLst>
              <a:ext uri="{FF2B5EF4-FFF2-40B4-BE49-F238E27FC236}">
                <a16:creationId xmlns:a16="http://schemas.microsoft.com/office/drawing/2014/main" id="{A3EE3CEE-10C6-DC4B-B524-D6E25ACCB68C}"/>
              </a:ext>
            </a:extLst>
          </p:cNvPr>
          <p:cNvCxnSpPr>
            <a:cxnSpLocks/>
          </p:cNvCxnSpPr>
          <p:nvPr/>
        </p:nvCxnSpPr>
        <p:spPr>
          <a:xfrm flipV="1">
            <a:off x="178300" y="2002873"/>
            <a:ext cx="9446587" cy="30439"/>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5" name="角丸四角形 19">
            <a:extLst>
              <a:ext uri="{FF2B5EF4-FFF2-40B4-BE49-F238E27FC236}">
                <a16:creationId xmlns:a16="http://schemas.microsoft.com/office/drawing/2014/main" id="{2D76BB71-C232-B7C9-4FE3-56CC65DC55F6}"/>
              </a:ext>
            </a:extLst>
          </p:cNvPr>
          <p:cNvSpPr/>
          <p:nvPr/>
        </p:nvSpPr>
        <p:spPr>
          <a:xfrm>
            <a:off x="5683251" y="1644825"/>
            <a:ext cx="3698388" cy="358200"/>
          </a:xfrm>
          <a:prstGeom prst="roundRect">
            <a:avLst>
              <a:gd name="adj" fmla="val 104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marL="0" marR="0" lvl="0" indent="0" algn="ctr" defTabSz="914400" eaLnBrk="1" fontAlgn="auto" latinLnBrk="0" hangingPunct="1">
              <a:lnSpc>
                <a:spcPct val="100000"/>
              </a:lnSpc>
              <a:spcBef>
                <a:spcPts val="0"/>
              </a:spcBef>
              <a:spcAft>
                <a:spcPts val="0"/>
              </a:spcAft>
              <a:buClrTx/>
              <a:buSzTx/>
              <a:buNone/>
              <a:tabLst>
                <a:tab pos="90488" algn="l"/>
              </a:tabLst>
              <a:defRPr/>
            </a:pPr>
            <a:r>
              <a:rPr kumimoji="1" lang="ja-JP" altLang="en-US" sz="1600" b="1"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ランニングコスト</a:t>
            </a:r>
            <a:r>
              <a:rPr lang="ja-JP" altLang="en-US" sz="1600" dirty="0">
                <a:solidFill>
                  <a:schemeClr val="tx1"/>
                </a:solidFill>
                <a:latin typeface="Meiryo UI" panose="020B0604030504040204" pitchFamily="50" charset="-128"/>
                <a:ea typeface="Meiryo UI" panose="020B0604030504040204" pitchFamily="50" charset="-128"/>
              </a:rPr>
              <a:t>（令和</a:t>
            </a:r>
            <a:r>
              <a:rPr lang="en-US" altLang="ja-JP" sz="1600" dirty="0">
                <a:solidFill>
                  <a:schemeClr val="tx1"/>
                </a:solidFill>
                <a:latin typeface="Meiryo UI" panose="020B0604030504040204" pitchFamily="50" charset="-128"/>
                <a:ea typeface="Meiryo UI" panose="020B0604030504040204" pitchFamily="50" charset="-128"/>
              </a:rPr>
              <a:t>6</a:t>
            </a:r>
            <a:r>
              <a:rPr lang="ja-JP" altLang="en-US" sz="1600" dirty="0">
                <a:solidFill>
                  <a:schemeClr val="tx1"/>
                </a:solidFill>
                <a:latin typeface="Meiryo UI" panose="020B0604030504040204" pitchFamily="50" charset="-128"/>
                <a:ea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rPr>
              <a:t>7</a:t>
            </a:r>
            <a:r>
              <a:rPr lang="ja-JP" altLang="en-US" sz="1600" dirty="0">
                <a:solidFill>
                  <a:schemeClr val="tx1"/>
                </a:solidFill>
                <a:latin typeface="Meiryo UI" panose="020B0604030504040204" pitchFamily="50" charset="-128"/>
                <a:ea typeface="Meiryo UI" panose="020B0604030504040204" pitchFamily="50" charset="-128"/>
              </a:rPr>
              <a:t>年度）</a:t>
            </a:r>
            <a:endParaRPr kumimoji="1" lang="ja-JP" altLang="en-US" sz="1600" b="1" i="0" u="none" strike="sng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96" name="フリーフォーム: 図形 95">
            <a:extLst>
              <a:ext uri="{FF2B5EF4-FFF2-40B4-BE49-F238E27FC236}">
                <a16:creationId xmlns:a16="http://schemas.microsoft.com/office/drawing/2014/main" id="{6127689E-E932-EE94-5644-CAB8596D5907}"/>
              </a:ext>
            </a:extLst>
          </p:cNvPr>
          <p:cNvSpPr/>
          <p:nvPr/>
        </p:nvSpPr>
        <p:spPr>
          <a:xfrm flipH="1">
            <a:off x="813191" y="2016067"/>
            <a:ext cx="948867" cy="323413"/>
          </a:xfrm>
          <a:custGeom>
            <a:avLst/>
            <a:gdLst>
              <a:gd name="connsiteX0" fmla="*/ 0 w 894697"/>
              <a:gd name="connsiteY0" fmla="*/ 32341 h 323413"/>
              <a:gd name="connsiteX1" fmla="*/ 32341 w 894697"/>
              <a:gd name="connsiteY1" fmla="*/ 0 h 323413"/>
              <a:gd name="connsiteX2" fmla="*/ 862356 w 894697"/>
              <a:gd name="connsiteY2" fmla="*/ 0 h 323413"/>
              <a:gd name="connsiteX3" fmla="*/ 894697 w 894697"/>
              <a:gd name="connsiteY3" fmla="*/ 32341 h 323413"/>
              <a:gd name="connsiteX4" fmla="*/ 894697 w 894697"/>
              <a:gd name="connsiteY4" fmla="*/ 291072 h 323413"/>
              <a:gd name="connsiteX5" fmla="*/ 862356 w 894697"/>
              <a:gd name="connsiteY5" fmla="*/ 323413 h 323413"/>
              <a:gd name="connsiteX6" fmla="*/ 32341 w 894697"/>
              <a:gd name="connsiteY6" fmla="*/ 323413 h 323413"/>
              <a:gd name="connsiteX7" fmla="*/ 0 w 894697"/>
              <a:gd name="connsiteY7" fmla="*/ 291072 h 323413"/>
              <a:gd name="connsiteX8" fmla="*/ 0 w 894697"/>
              <a:gd name="connsiteY8" fmla="*/ 32341 h 32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4697" h="323413">
                <a:moveTo>
                  <a:pt x="0" y="32341"/>
                </a:moveTo>
                <a:cubicBezTo>
                  <a:pt x="0" y="14480"/>
                  <a:pt x="14480" y="0"/>
                  <a:pt x="32341" y="0"/>
                </a:cubicBezTo>
                <a:lnTo>
                  <a:pt x="862356" y="0"/>
                </a:lnTo>
                <a:cubicBezTo>
                  <a:pt x="880217" y="0"/>
                  <a:pt x="894697" y="14480"/>
                  <a:pt x="894697" y="32341"/>
                </a:cubicBezTo>
                <a:lnTo>
                  <a:pt x="894697" y="291072"/>
                </a:lnTo>
                <a:cubicBezTo>
                  <a:pt x="894697" y="308933"/>
                  <a:pt x="880217" y="323413"/>
                  <a:pt x="862356" y="323413"/>
                </a:cubicBezTo>
                <a:lnTo>
                  <a:pt x="32341" y="323413"/>
                </a:lnTo>
                <a:cubicBezTo>
                  <a:pt x="14480" y="323413"/>
                  <a:pt x="0" y="308933"/>
                  <a:pt x="0" y="291072"/>
                </a:cubicBezTo>
                <a:lnTo>
                  <a:pt x="0" y="32341"/>
                </a:lnTo>
                <a:close/>
              </a:path>
            </a:pathLst>
          </a:custGeom>
          <a:noFill/>
          <a:ln w="12700" cap="flat" cmpd="sng" algn="ctr">
            <a:noFill/>
            <a:prstDash val="solid"/>
            <a:miter lim="800000"/>
          </a:ln>
          <a:effectLst/>
        </p:spPr>
        <p:txBody>
          <a:bodyPr spcFirstLastPara="0" vert="horz" wrap="square" lIns="51382" tIns="51382" rIns="51382" bIns="51382" numCol="1" spcCol="1270" anchor="ctr" anchorCtr="0">
            <a:noAutofit/>
          </a:bodyPr>
          <a:lstStyle/>
          <a:p>
            <a:pPr marL="0" marR="0" lvl="0" indent="0" algn="ctr" defTabSz="488950" eaLnBrk="1" fontAlgn="auto" latinLnBrk="0" hangingPunct="1">
              <a:lnSpc>
                <a:spcPct val="90000"/>
              </a:lnSpc>
              <a:spcBef>
                <a:spcPct val="0"/>
              </a:spcBef>
              <a:spcAft>
                <a:spcPct val="35000"/>
              </a:spcAft>
              <a:buClrTx/>
              <a:buSzTx/>
              <a:buFontTx/>
              <a:buNone/>
              <a:tabLst/>
              <a:defRPr/>
            </a:pPr>
            <a:r>
              <a:rPr kumimoji="0" lang="ja-JP" altLang="en-US" sz="1200" kern="0" dirty="0">
                <a:solidFill>
                  <a:prstClr val="black">
                    <a:hueOff val="0"/>
                    <a:satOff val="0"/>
                    <a:lumOff val="0"/>
                    <a:alphaOff val="0"/>
                  </a:prstClr>
                </a:solidFill>
                <a:latin typeface="Meiryo UI" panose="020B0604030504040204" pitchFamily="50" charset="-128"/>
                <a:ea typeface="Meiryo UI" panose="020B0604030504040204" pitchFamily="50" charset="-128"/>
              </a:rPr>
              <a:t>現状</a:t>
            </a:r>
            <a:endParaRPr kumimoji="0" lang="ja-JP" altLang="en-US" sz="1200" b="0" i="0" u="none" strike="noStrike" kern="0" cap="none" spc="0" normalizeH="0" baseline="0" noProof="0" dirty="0">
              <a:ln>
                <a:noFill/>
              </a:ln>
              <a:solidFill>
                <a:prstClr val="black">
                  <a:hueOff val="0"/>
                  <a:satOff val="0"/>
                  <a:lumOff val="0"/>
                  <a:alphaOff val="0"/>
                </a:prstClr>
              </a:solidFill>
              <a:effectLst/>
              <a:uLnTx/>
              <a:uFillTx/>
              <a:latin typeface="Meiryo UI" panose="020B0604030504040204" pitchFamily="50" charset="-128"/>
              <a:ea typeface="Meiryo UI" panose="020B0604030504040204" pitchFamily="50" charset="-128"/>
            </a:endParaRPr>
          </a:p>
        </p:txBody>
      </p:sp>
      <p:sp>
        <p:nvSpPr>
          <p:cNvPr id="97" name="フリーフォーム: 図形 96">
            <a:extLst>
              <a:ext uri="{FF2B5EF4-FFF2-40B4-BE49-F238E27FC236}">
                <a16:creationId xmlns:a16="http://schemas.microsoft.com/office/drawing/2014/main" id="{3FECC1B2-303C-8C73-E91B-52FA94B05B45}"/>
              </a:ext>
            </a:extLst>
          </p:cNvPr>
          <p:cNvSpPr/>
          <p:nvPr/>
        </p:nvSpPr>
        <p:spPr>
          <a:xfrm flipH="1">
            <a:off x="3282630" y="2031729"/>
            <a:ext cx="948867" cy="323413"/>
          </a:xfrm>
          <a:custGeom>
            <a:avLst/>
            <a:gdLst>
              <a:gd name="connsiteX0" fmla="*/ 0 w 894697"/>
              <a:gd name="connsiteY0" fmla="*/ 32341 h 323413"/>
              <a:gd name="connsiteX1" fmla="*/ 32341 w 894697"/>
              <a:gd name="connsiteY1" fmla="*/ 0 h 323413"/>
              <a:gd name="connsiteX2" fmla="*/ 862356 w 894697"/>
              <a:gd name="connsiteY2" fmla="*/ 0 h 323413"/>
              <a:gd name="connsiteX3" fmla="*/ 894697 w 894697"/>
              <a:gd name="connsiteY3" fmla="*/ 32341 h 323413"/>
              <a:gd name="connsiteX4" fmla="*/ 894697 w 894697"/>
              <a:gd name="connsiteY4" fmla="*/ 291072 h 323413"/>
              <a:gd name="connsiteX5" fmla="*/ 862356 w 894697"/>
              <a:gd name="connsiteY5" fmla="*/ 323413 h 323413"/>
              <a:gd name="connsiteX6" fmla="*/ 32341 w 894697"/>
              <a:gd name="connsiteY6" fmla="*/ 323413 h 323413"/>
              <a:gd name="connsiteX7" fmla="*/ 0 w 894697"/>
              <a:gd name="connsiteY7" fmla="*/ 291072 h 323413"/>
              <a:gd name="connsiteX8" fmla="*/ 0 w 894697"/>
              <a:gd name="connsiteY8" fmla="*/ 32341 h 32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4697" h="323413">
                <a:moveTo>
                  <a:pt x="0" y="32341"/>
                </a:moveTo>
                <a:cubicBezTo>
                  <a:pt x="0" y="14480"/>
                  <a:pt x="14480" y="0"/>
                  <a:pt x="32341" y="0"/>
                </a:cubicBezTo>
                <a:lnTo>
                  <a:pt x="862356" y="0"/>
                </a:lnTo>
                <a:cubicBezTo>
                  <a:pt x="880217" y="0"/>
                  <a:pt x="894697" y="14480"/>
                  <a:pt x="894697" y="32341"/>
                </a:cubicBezTo>
                <a:lnTo>
                  <a:pt x="894697" y="291072"/>
                </a:lnTo>
                <a:cubicBezTo>
                  <a:pt x="894697" y="308933"/>
                  <a:pt x="880217" y="323413"/>
                  <a:pt x="862356" y="323413"/>
                </a:cubicBezTo>
                <a:lnTo>
                  <a:pt x="32341" y="323413"/>
                </a:lnTo>
                <a:cubicBezTo>
                  <a:pt x="14480" y="323413"/>
                  <a:pt x="0" y="308933"/>
                  <a:pt x="0" y="291072"/>
                </a:cubicBezTo>
                <a:lnTo>
                  <a:pt x="0" y="32341"/>
                </a:lnTo>
                <a:close/>
              </a:path>
            </a:pathLst>
          </a:custGeom>
          <a:noFill/>
          <a:ln w="12700" cap="flat" cmpd="sng" algn="ctr">
            <a:noFill/>
            <a:prstDash val="solid"/>
            <a:miter lim="800000"/>
          </a:ln>
          <a:effectLst/>
        </p:spPr>
        <p:txBody>
          <a:bodyPr spcFirstLastPara="0" vert="horz" wrap="square" lIns="51382" tIns="51382" rIns="51382" bIns="51382" numCol="1" spcCol="1270" anchor="ctr" anchorCtr="0">
            <a:noAutofit/>
          </a:bodyPr>
          <a:lstStyle/>
          <a:p>
            <a:pPr marL="0" marR="0" lvl="0" indent="0" algn="ctr" defTabSz="488950" eaLnBrk="1" fontAlgn="auto" latinLnBrk="0" hangingPunct="1">
              <a:lnSpc>
                <a:spcPct val="90000"/>
              </a:lnSpc>
              <a:spcBef>
                <a:spcPct val="0"/>
              </a:spcBef>
              <a:spcAft>
                <a:spcPct val="35000"/>
              </a:spcAft>
              <a:buClrTx/>
              <a:buSzTx/>
              <a:buFontTx/>
              <a:buNone/>
              <a:tabLst/>
              <a:defRPr/>
            </a:pPr>
            <a:r>
              <a:rPr kumimoji="0" lang="ja-JP" altLang="en-US" sz="1200" kern="0" dirty="0">
                <a:solidFill>
                  <a:prstClr val="black">
                    <a:hueOff val="0"/>
                    <a:satOff val="0"/>
                    <a:lumOff val="0"/>
                    <a:alphaOff val="0"/>
                  </a:prstClr>
                </a:solidFill>
                <a:latin typeface="Meiryo UI" panose="020B0604030504040204" pitchFamily="50" charset="-128"/>
                <a:ea typeface="Meiryo UI" panose="020B0604030504040204" pitchFamily="50" charset="-128"/>
              </a:rPr>
              <a:t>今後の対応</a:t>
            </a:r>
            <a:endParaRPr kumimoji="0" lang="ja-JP" altLang="en-US" sz="1200" b="0" i="0" u="none" strike="noStrike" kern="0" cap="none" spc="0" normalizeH="0" baseline="0" noProof="0" dirty="0">
              <a:ln>
                <a:noFill/>
              </a:ln>
              <a:solidFill>
                <a:prstClr val="black">
                  <a:hueOff val="0"/>
                  <a:satOff val="0"/>
                  <a:lumOff val="0"/>
                  <a:alphaOff val="0"/>
                </a:prstClr>
              </a:solidFill>
              <a:effectLst/>
              <a:uLnTx/>
              <a:uFillTx/>
              <a:latin typeface="Meiryo UI" panose="020B0604030504040204" pitchFamily="50" charset="-128"/>
              <a:ea typeface="Meiryo UI" panose="020B0604030504040204" pitchFamily="50" charset="-128"/>
            </a:endParaRPr>
          </a:p>
        </p:txBody>
      </p:sp>
      <p:sp>
        <p:nvSpPr>
          <p:cNvPr id="98" name="角丸四角形 17">
            <a:extLst>
              <a:ext uri="{FF2B5EF4-FFF2-40B4-BE49-F238E27FC236}">
                <a16:creationId xmlns:a16="http://schemas.microsoft.com/office/drawing/2014/main" id="{1776FCB4-F71B-4DBA-7980-D6FF8EECA381}"/>
              </a:ext>
            </a:extLst>
          </p:cNvPr>
          <p:cNvSpPr/>
          <p:nvPr/>
        </p:nvSpPr>
        <p:spPr>
          <a:xfrm>
            <a:off x="7452345" y="2371246"/>
            <a:ext cx="2340000" cy="1548000"/>
          </a:xfrm>
          <a:prstGeom prst="roundRect">
            <a:avLst>
              <a:gd name="adj" fmla="val 9635"/>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20000"/>
              </a:lnSpc>
            </a:pPr>
            <a:r>
              <a:rPr lang="ja-JP" altLang="en-US" sz="1100" b="1" u="sng" dirty="0">
                <a:solidFill>
                  <a:schemeClr val="accent1"/>
                </a:solidFill>
                <a:latin typeface="Meiryo UI" panose="020B0604030504040204" pitchFamily="50" charset="-128"/>
                <a:ea typeface="Meiryo UI" panose="020B0604030504040204" pitchFamily="50" charset="-128"/>
              </a:rPr>
              <a:t>データセンター（共有）や自治体クラウドからの移行により費用削減果が低い団体についても、クラウド利用料の低廉化やクラウド最適化の推奨などを行い現在の運用経費と同程度になるよう</a:t>
            </a:r>
            <a:r>
              <a:rPr lang="ja-JP" altLang="en-US" sz="1100" b="1" dirty="0">
                <a:solidFill>
                  <a:schemeClr val="accent1"/>
                </a:solidFill>
                <a:latin typeface="Meiryo UI" panose="020B0604030504040204" pitchFamily="50" charset="-128"/>
                <a:ea typeface="Meiryo UI" panose="020B0604030504040204" pitchFamily="50" charset="-128"/>
              </a:rPr>
              <a:t>、費用削減に取り組む。</a:t>
            </a:r>
          </a:p>
        </p:txBody>
      </p:sp>
      <p:sp>
        <p:nvSpPr>
          <p:cNvPr id="99" name="フリーフォーム: 図形 98">
            <a:extLst>
              <a:ext uri="{FF2B5EF4-FFF2-40B4-BE49-F238E27FC236}">
                <a16:creationId xmlns:a16="http://schemas.microsoft.com/office/drawing/2014/main" id="{04E7270B-1B1F-0226-5A54-7CEFC5B55AA3}"/>
              </a:ext>
            </a:extLst>
          </p:cNvPr>
          <p:cNvSpPr/>
          <p:nvPr/>
        </p:nvSpPr>
        <p:spPr>
          <a:xfrm flipH="1">
            <a:off x="5648673" y="2010826"/>
            <a:ext cx="948867" cy="323413"/>
          </a:xfrm>
          <a:custGeom>
            <a:avLst/>
            <a:gdLst>
              <a:gd name="connsiteX0" fmla="*/ 0 w 894697"/>
              <a:gd name="connsiteY0" fmla="*/ 32341 h 323413"/>
              <a:gd name="connsiteX1" fmla="*/ 32341 w 894697"/>
              <a:gd name="connsiteY1" fmla="*/ 0 h 323413"/>
              <a:gd name="connsiteX2" fmla="*/ 862356 w 894697"/>
              <a:gd name="connsiteY2" fmla="*/ 0 h 323413"/>
              <a:gd name="connsiteX3" fmla="*/ 894697 w 894697"/>
              <a:gd name="connsiteY3" fmla="*/ 32341 h 323413"/>
              <a:gd name="connsiteX4" fmla="*/ 894697 w 894697"/>
              <a:gd name="connsiteY4" fmla="*/ 291072 h 323413"/>
              <a:gd name="connsiteX5" fmla="*/ 862356 w 894697"/>
              <a:gd name="connsiteY5" fmla="*/ 323413 h 323413"/>
              <a:gd name="connsiteX6" fmla="*/ 32341 w 894697"/>
              <a:gd name="connsiteY6" fmla="*/ 323413 h 323413"/>
              <a:gd name="connsiteX7" fmla="*/ 0 w 894697"/>
              <a:gd name="connsiteY7" fmla="*/ 291072 h 323413"/>
              <a:gd name="connsiteX8" fmla="*/ 0 w 894697"/>
              <a:gd name="connsiteY8" fmla="*/ 32341 h 32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4697" h="323413">
                <a:moveTo>
                  <a:pt x="0" y="32341"/>
                </a:moveTo>
                <a:cubicBezTo>
                  <a:pt x="0" y="14480"/>
                  <a:pt x="14480" y="0"/>
                  <a:pt x="32341" y="0"/>
                </a:cubicBezTo>
                <a:lnTo>
                  <a:pt x="862356" y="0"/>
                </a:lnTo>
                <a:cubicBezTo>
                  <a:pt x="880217" y="0"/>
                  <a:pt x="894697" y="14480"/>
                  <a:pt x="894697" y="32341"/>
                </a:cubicBezTo>
                <a:lnTo>
                  <a:pt x="894697" y="291072"/>
                </a:lnTo>
                <a:cubicBezTo>
                  <a:pt x="894697" y="308933"/>
                  <a:pt x="880217" y="323413"/>
                  <a:pt x="862356" y="323413"/>
                </a:cubicBezTo>
                <a:lnTo>
                  <a:pt x="32341" y="323413"/>
                </a:lnTo>
                <a:cubicBezTo>
                  <a:pt x="14480" y="323413"/>
                  <a:pt x="0" y="308933"/>
                  <a:pt x="0" y="291072"/>
                </a:cubicBezTo>
                <a:lnTo>
                  <a:pt x="0" y="32341"/>
                </a:lnTo>
                <a:close/>
              </a:path>
            </a:pathLst>
          </a:custGeom>
          <a:noFill/>
          <a:ln w="12700" cap="flat" cmpd="sng" algn="ctr">
            <a:noFill/>
            <a:prstDash val="solid"/>
            <a:miter lim="800000"/>
          </a:ln>
          <a:effectLst/>
        </p:spPr>
        <p:txBody>
          <a:bodyPr spcFirstLastPara="0" vert="horz" wrap="square" lIns="51382" tIns="51382" rIns="51382" bIns="51382" numCol="1" spcCol="1270" anchor="ctr" anchorCtr="0">
            <a:noAutofit/>
          </a:bodyPr>
          <a:lstStyle/>
          <a:p>
            <a:pPr marL="0" marR="0" lvl="0" indent="0" algn="ctr" defTabSz="488950" eaLnBrk="1" fontAlgn="auto" latinLnBrk="0" hangingPunct="1">
              <a:lnSpc>
                <a:spcPct val="90000"/>
              </a:lnSpc>
              <a:spcBef>
                <a:spcPct val="0"/>
              </a:spcBef>
              <a:spcAft>
                <a:spcPct val="35000"/>
              </a:spcAft>
              <a:buClrTx/>
              <a:buSzTx/>
              <a:buFontTx/>
              <a:buNone/>
              <a:tabLst/>
              <a:defRPr/>
            </a:pPr>
            <a:r>
              <a:rPr kumimoji="0" lang="ja-JP" altLang="en-US" sz="1200" kern="0" dirty="0">
                <a:solidFill>
                  <a:prstClr val="black">
                    <a:hueOff val="0"/>
                    <a:satOff val="0"/>
                    <a:lumOff val="0"/>
                    <a:alphaOff val="0"/>
                  </a:prstClr>
                </a:solidFill>
                <a:latin typeface="Meiryo UI" panose="020B0604030504040204" pitchFamily="50" charset="-128"/>
                <a:ea typeface="Meiryo UI" panose="020B0604030504040204" pitchFamily="50" charset="-128"/>
              </a:rPr>
              <a:t>現状</a:t>
            </a:r>
            <a:endParaRPr kumimoji="0" lang="ja-JP" altLang="en-US" sz="1200" b="0" i="0" u="none" strike="noStrike" kern="0" cap="none" spc="0" normalizeH="0" baseline="0" noProof="0" dirty="0">
              <a:ln>
                <a:noFill/>
              </a:ln>
              <a:solidFill>
                <a:prstClr val="black">
                  <a:hueOff val="0"/>
                  <a:satOff val="0"/>
                  <a:lumOff val="0"/>
                  <a:alphaOff val="0"/>
                </a:prstClr>
              </a:solidFill>
              <a:effectLst/>
              <a:uLnTx/>
              <a:uFillTx/>
              <a:latin typeface="Meiryo UI" panose="020B0604030504040204" pitchFamily="50" charset="-128"/>
              <a:ea typeface="Meiryo UI" panose="020B0604030504040204" pitchFamily="50" charset="-128"/>
            </a:endParaRPr>
          </a:p>
        </p:txBody>
      </p:sp>
      <p:sp>
        <p:nvSpPr>
          <p:cNvPr id="100" name="フリーフォーム: 図形 99">
            <a:extLst>
              <a:ext uri="{FF2B5EF4-FFF2-40B4-BE49-F238E27FC236}">
                <a16:creationId xmlns:a16="http://schemas.microsoft.com/office/drawing/2014/main" id="{149FB3EE-0C4B-D988-7739-9CFD7ACEF98A}"/>
              </a:ext>
            </a:extLst>
          </p:cNvPr>
          <p:cNvSpPr/>
          <p:nvPr/>
        </p:nvSpPr>
        <p:spPr>
          <a:xfrm flipH="1">
            <a:off x="8132211" y="2026488"/>
            <a:ext cx="948867" cy="323413"/>
          </a:xfrm>
          <a:custGeom>
            <a:avLst/>
            <a:gdLst>
              <a:gd name="connsiteX0" fmla="*/ 0 w 894697"/>
              <a:gd name="connsiteY0" fmla="*/ 32341 h 323413"/>
              <a:gd name="connsiteX1" fmla="*/ 32341 w 894697"/>
              <a:gd name="connsiteY1" fmla="*/ 0 h 323413"/>
              <a:gd name="connsiteX2" fmla="*/ 862356 w 894697"/>
              <a:gd name="connsiteY2" fmla="*/ 0 h 323413"/>
              <a:gd name="connsiteX3" fmla="*/ 894697 w 894697"/>
              <a:gd name="connsiteY3" fmla="*/ 32341 h 323413"/>
              <a:gd name="connsiteX4" fmla="*/ 894697 w 894697"/>
              <a:gd name="connsiteY4" fmla="*/ 291072 h 323413"/>
              <a:gd name="connsiteX5" fmla="*/ 862356 w 894697"/>
              <a:gd name="connsiteY5" fmla="*/ 323413 h 323413"/>
              <a:gd name="connsiteX6" fmla="*/ 32341 w 894697"/>
              <a:gd name="connsiteY6" fmla="*/ 323413 h 323413"/>
              <a:gd name="connsiteX7" fmla="*/ 0 w 894697"/>
              <a:gd name="connsiteY7" fmla="*/ 291072 h 323413"/>
              <a:gd name="connsiteX8" fmla="*/ 0 w 894697"/>
              <a:gd name="connsiteY8" fmla="*/ 32341 h 32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4697" h="323413">
                <a:moveTo>
                  <a:pt x="0" y="32341"/>
                </a:moveTo>
                <a:cubicBezTo>
                  <a:pt x="0" y="14480"/>
                  <a:pt x="14480" y="0"/>
                  <a:pt x="32341" y="0"/>
                </a:cubicBezTo>
                <a:lnTo>
                  <a:pt x="862356" y="0"/>
                </a:lnTo>
                <a:cubicBezTo>
                  <a:pt x="880217" y="0"/>
                  <a:pt x="894697" y="14480"/>
                  <a:pt x="894697" y="32341"/>
                </a:cubicBezTo>
                <a:lnTo>
                  <a:pt x="894697" y="291072"/>
                </a:lnTo>
                <a:cubicBezTo>
                  <a:pt x="894697" y="308933"/>
                  <a:pt x="880217" y="323413"/>
                  <a:pt x="862356" y="323413"/>
                </a:cubicBezTo>
                <a:lnTo>
                  <a:pt x="32341" y="323413"/>
                </a:lnTo>
                <a:cubicBezTo>
                  <a:pt x="14480" y="323413"/>
                  <a:pt x="0" y="308933"/>
                  <a:pt x="0" y="291072"/>
                </a:cubicBezTo>
                <a:lnTo>
                  <a:pt x="0" y="32341"/>
                </a:lnTo>
                <a:close/>
              </a:path>
            </a:pathLst>
          </a:custGeom>
          <a:noFill/>
          <a:ln w="12700" cap="flat" cmpd="sng" algn="ctr">
            <a:noFill/>
            <a:prstDash val="solid"/>
            <a:miter lim="800000"/>
          </a:ln>
          <a:effectLst/>
        </p:spPr>
        <p:txBody>
          <a:bodyPr spcFirstLastPara="0" vert="horz" wrap="square" lIns="51382" tIns="51382" rIns="51382" bIns="51382" numCol="1" spcCol="1270" anchor="ctr" anchorCtr="0">
            <a:noAutofit/>
          </a:bodyPr>
          <a:lstStyle/>
          <a:p>
            <a:pPr marL="0" marR="0" lvl="0" indent="0" algn="ctr" defTabSz="488950" eaLnBrk="1" fontAlgn="auto" latinLnBrk="0" hangingPunct="1">
              <a:lnSpc>
                <a:spcPct val="90000"/>
              </a:lnSpc>
              <a:spcBef>
                <a:spcPct val="0"/>
              </a:spcBef>
              <a:spcAft>
                <a:spcPct val="35000"/>
              </a:spcAft>
              <a:buClrTx/>
              <a:buSzTx/>
              <a:buFontTx/>
              <a:buNone/>
              <a:tabLst/>
              <a:defRPr/>
            </a:pPr>
            <a:r>
              <a:rPr kumimoji="0" lang="ja-JP" altLang="en-US" sz="1200" kern="0" dirty="0">
                <a:solidFill>
                  <a:prstClr val="black">
                    <a:hueOff val="0"/>
                    <a:satOff val="0"/>
                    <a:lumOff val="0"/>
                    <a:alphaOff val="0"/>
                  </a:prstClr>
                </a:solidFill>
                <a:latin typeface="Meiryo UI" panose="020B0604030504040204" pitchFamily="50" charset="-128"/>
                <a:ea typeface="Meiryo UI" panose="020B0604030504040204" pitchFamily="50" charset="-128"/>
              </a:rPr>
              <a:t>今後の対応</a:t>
            </a:r>
            <a:endParaRPr kumimoji="0" lang="ja-JP" altLang="en-US" sz="1200" b="0" i="0" u="none" strike="noStrike" kern="0" cap="none" spc="0" normalizeH="0" baseline="0" noProof="0" dirty="0">
              <a:ln>
                <a:noFill/>
              </a:ln>
              <a:solidFill>
                <a:prstClr val="black">
                  <a:hueOff val="0"/>
                  <a:satOff val="0"/>
                  <a:lumOff val="0"/>
                  <a:alphaOff val="0"/>
                </a:prstClr>
              </a:solidFill>
              <a:effectLst/>
              <a:uLnTx/>
              <a:uFillTx/>
              <a:latin typeface="Meiryo UI" panose="020B0604030504040204" pitchFamily="50" charset="-128"/>
              <a:ea typeface="Meiryo UI" panose="020B0604030504040204" pitchFamily="50" charset="-128"/>
            </a:endParaRPr>
          </a:p>
        </p:txBody>
      </p:sp>
      <p:sp>
        <p:nvSpPr>
          <p:cNvPr id="101" name="角丸四角形 17">
            <a:extLst>
              <a:ext uri="{FF2B5EF4-FFF2-40B4-BE49-F238E27FC236}">
                <a16:creationId xmlns:a16="http://schemas.microsoft.com/office/drawing/2014/main" id="{28C64B4F-B89A-6F8A-CCE9-BF8E0CC1C6D8}"/>
              </a:ext>
            </a:extLst>
          </p:cNvPr>
          <p:cNvSpPr/>
          <p:nvPr/>
        </p:nvSpPr>
        <p:spPr>
          <a:xfrm>
            <a:off x="143561" y="2369904"/>
            <a:ext cx="2340000" cy="1548000"/>
          </a:xfrm>
          <a:prstGeom prst="roundRect">
            <a:avLst>
              <a:gd name="adj" fmla="val 9635"/>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0"/>
              </a:spcAft>
            </a:pPr>
            <a:r>
              <a:rPr lang="ja-JP" altLang="en-US" sz="1100" dirty="0">
                <a:solidFill>
                  <a:schemeClr val="tx1"/>
                </a:solidFill>
                <a:latin typeface="Meiryo UI" panose="020B0604030504040204" pitchFamily="50" charset="-128"/>
                <a:ea typeface="Meiryo UI" panose="020B0604030504040204" pitchFamily="50" charset="-128"/>
              </a:rPr>
              <a:t>環境構築や検証作業、データ連携、データ移行等の初期費用は、移行作業の集中等に伴う</a:t>
            </a:r>
            <a:r>
              <a:rPr lang="en-US" altLang="ja-JP" sz="1100" dirty="0">
                <a:solidFill>
                  <a:schemeClr val="tx1"/>
                </a:solidFill>
                <a:latin typeface="Meiryo UI" panose="020B0604030504040204" pitchFamily="50" charset="-128"/>
                <a:ea typeface="Meiryo UI" panose="020B0604030504040204" pitchFamily="50" charset="-128"/>
              </a:rPr>
              <a:t>SE</a:t>
            </a:r>
            <a:r>
              <a:rPr lang="ja-JP" altLang="en-US" sz="1100" dirty="0">
                <a:solidFill>
                  <a:schemeClr val="tx1"/>
                </a:solidFill>
                <a:latin typeface="Meiryo UI" panose="020B0604030504040204" pitchFamily="50" charset="-128"/>
                <a:ea typeface="Meiryo UI" panose="020B0604030504040204" pitchFamily="50" charset="-128"/>
              </a:rPr>
              <a:t>単価の高騰や移行リスクを考慮した工数の過剰計上によって、</a:t>
            </a:r>
            <a:r>
              <a:rPr lang="ja-JP" altLang="en-US" sz="1100" u="sng" dirty="0">
                <a:solidFill>
                  <a:schemeClr val="tx1"/>
                </a:solidFill>
                <a:latin typeface="Meiryo UI" panose="020B0604030504040204" pitchFamily="50" charset="-128"/>
                <a:ea typeface="Meiryo UI" panose="020B0604030504040204" pitchFamily="50" charset="-128"/>
              </a:rPr>
              <a:t>現状のデジタル基盤改革支援基金では不十分で、自治体負担が発生する</a:t>
            </a:r>
            <a:r>
              <a:rPr lang="ja-JP" altLang="en-US" sz="1100" dirty="0">
                <a:solidFill>
                  <a:schemeClr val="tx1"/>
                </a:solidFill>
                <a:latin typeface="Meiryo UI" panose="020B0604030504040204" pitchFamily="50" charset="-128"/>
                <a:ea typeface="Meiryo UI" panose="020B0604030504040204" pitchFamily="50" charset="-128"/>
              </a:rPr>
              <a:t>可能性がある。</a:t>
            </a:r>
          </a:p>
        </p:txBody>
      </p:sp>
      <p:sp>
        <p:nvSpPr>
          <p:cNvPr id="102" name="角丸四角形 17">
            <a:extLst>
              <a:ext uri="{FF2B5EF4-FFF2-40B4-BE49-F238E27FC236}">
                <a16:creationId xmlns:a16="http://schemas.microsoft.com/office/drawing/2014/main" id="{9C6AC034-0202-B5AA-4987-B4F28ACC1884}"/>
              </a:ext>
            </a:extLst>
          </p:cNvPr>
          <p:cNvSpPr/>
          <p:nvPr/>
        </p:nvSpPr>
        <p:spPr>
          <a:xfrm>
            <a:off x="5047654" y="2338383"/>
            <a:ext cx="2340000" cy="1548000"/>
          </a:xfrm>
          <a:prstGeom prst="roundRect">
            <a:avLst>
              <a:gd name="adj" fmla="val 9635"/>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20000"/>
              </a:lnSpc>
            </a:pPr>
            <a:r>
              <a:rPr lang="ja-JP" altLang="en-US" sz="1100" dirty="0">
                <a:solidFill>
                  <a:schemeClr val="tx1"/>
                </a:solidFill>
                <a:latin typeface="Meiryo UI" panose="020B0604030504040204" pitchFamily="50" charset="-128"/>
                <a:ea typeface="Meiryo UI" panose="020B0604030504040204" pitchFamily="50" charset="-128"/>
              </a:rPr>
              <a:t>システム運用や保守等の運用経費は業務アプリケーションを最適化すること（クラウド最適化）等により費用削減が可能と考えられるが、様々な要因から、</a:t>
            </a:r>
            <a:r>
              <a:rPr lang="ja-JP" altLang="en-US" sz="1100" u="sng" dirty="0">
                <a:solidFill>
                  <a:schemeClr val="tx1"/>
                </a:solidFill>
                <a:latin typeface="Meiryo UI" panose="020B0604030504040204" pitchFamily="50" charset="-128"/>
                <a:ea typeface="Meiryo UI" panose="020B0604030504040204" pitchFamily="50" charset="-128"/>
              </a:rPr>
              <a:t>移行後すぐに運用経費の削減効果が生まれない</a:t>
            </a:r>
            <a:r>
              <a:rPr lang="ja-JP" altLang="en-US" sz="1100" dirty="0">
                <a:solidFill>
                  <a:schemeClr val="tx1"/>
                </a:solidFill>
                <a:latin typeface="Meiryo UI" panose="020B0604030504040204" pitchFamily="50" charset="-128"/>
                <a:ea typeface="Meiryo UI" panose="020B0604030504040204" pitchFamily="50" charset="-128"/>
              </a:rPr>
              <a:t>可能性がある。</a:t>
            </a:r>
          </a:p>
        </p:txBody>
      </p:sp>
      <p:sp>
        <p:nvSpPr>
          <p:cNvPr id="103" name="フリーフォーム: 図形 102">
            <a:extLst>
              <a:ext uri="{FF2B5EF4-FFF2-40B4-BE49-F238E27FC236}">
                <a16:creationId xmlns:a16="http://schemas.microsoft.com/office/drawing/2014/main" id="{CA2C31BE-FE93-BCAF-5009-B09F019161FC}"/>
              </a:ext>
            </a:extLst>
          </p:cNvPr>
          <p:cNvSpPr/>
          <p:nvPr/>
        </p:nvSpPr>
        <p:spPr>
          <a:xfrm flipH="1">
            <a:off x="8798791" y="3927647"/>
            <a:ext cx="896974" cy="323413"/>
          </a:xfrm>
          <a:custGeom>
            <a:avLst/>
            <a:gdLst>
              <a:gd name="connsiteX0" fmla="*/ 0 w 894697"/>
              <a:gd name="connsiteY0" fmla="*/ 32341 h 323413"/>
              <a:gd name="connsiteX1" fmla="*/ 32341 w 894697"/>
              <a:gd name="connsiteY1" fmla="*/ 0 h 323413"/>
              <a:gd name="connsiteX2" fmla="*/ 862356 w 894697"/>
              <a:gd name="connsiteY2" fmla="*/ 0 h 323413"/>
              <a:gd name="connsiteX3" fmla="*/ 894697 w 894697"/>
              <a:gd name="connsiteY3" fmla="*/ 32341 h 323413"/>
              <a:gd name="connsiteX4" fmla="*/ 894697 w 894697"/>
              <a:gd name="connsiteY4" fmla="*/ 291072 h 323413"/>
              <a:gd name="connsiteX5" fmla="*/ 862356 w 894697"/>
              <a:gd name="connsiteY5" fmla="*/ 323413 h 323413"/>
              <a:gd name="connsiteX6" fmla="*/ 32341 w 894697"/>
              <a:gd name="connsiteY6" fmla="*/ 323413 h 323413"/>
              <a:gd name="connsiteX7" fmla="*/ 0 w 894697"/>
              <a:gd name="connsiteY7" fmla="*/ 291072 h 323413"/>
              <a:gd name="connsiteX8" fmla="*/ 0 w 894697"/>
              <a:gd name="connsiteY8" fmla="*/ 32341 h 32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4697" h="323413">
                <a:moveTo>
                  <a:pt x="0" y="32341"/>
                </a:moveTo>
                <a:cubicBezTo>
                  <a:pt x="0" y="14480"/>
                  <a:pt x="14480" y="0"/>
                  <a:pt x="32341" y="0"/>
                </a:cubicBezTo>
                <a:lnTo>
                  <a:pt x="862356" y="0"/>
                </a:lnTo>
                <a:cubicBezTo>
                  <a:pt x="880217" y="0"/>
                  <a:pt x="894697" y="14480"/>
                  <a:pt x="894697" y="32341"/>
                </a:cubicBezTo>
                <a:lnTo>
                  <a:pt x="894697" y="291072"/>
                </a:lnTo>
                <a:cubicBezTo>
                  <a:pt x="894697" y="308933"/>
                  <a:pt x="880217" y="323413"/>
                  <a:pt x="862356" y="323413"/>
                </a:cubicBezTo>
                <a:lnTo>
                  <a:pt x="32341" y="323413"/>
                </a:lnTo>
                <a:cubicBezTo>
                  <a:pt x="14480" y="323413"/>
                  <a:pt x="0" y="308933"/>
                  <a:pt x="0" y="291072"/>
                </a:cubicBezTo>
                <a:lnTo>
                  <a:pt x="0" y="32341"/>
                </a:lnTo>
                <a:close/>
              </a:path>
            </a:pathLst>
          </a:custGeom>
          <a:noFill/>
          <a:ln w="12700" cap="flat" cmpd="sng" algn="ctr">
            <a:noFill/>
            <a:prstDash val="solid"/>
            <a:miter lim="800000"/>
          </a:ln>
          <a:effectLst/>
        </p:spPr>
        <p:txBody>
          <a:bodyPr spcFirstLastPara="0" vert="horz" wrap="square" lIns="51382" tIns="51382" rIns="51382" bIns="51382" numCol="1" spcCol="1270" anchor="ctr" anchorCtr="0">
            <a:noAutofit/>
          </a:bodyPr>
          <a:lstStyle/>
          <a:p>
            <a:pPr marL="0" marR="0" lvl="0" indent="0" algn="ctr" defTabSz="488950" eaLnBrk="1" fontAlgn="auto" latinLnBrk="0" hangingPunct="1">
              <a:lnSpc>
                <a:spcPct val="90000"/>
              </a:lnSpc>
              <a:spcBef>
                <a:spcPct val="0"/>
              </a:spcBef>
              <a:spcAft>
                <a:spcPct val="35000"/>
              </a:spcAft>
              <a:buClrTx/>
              <a:buSzTx/>
              <a:buFontTx/>
              <a:buNone/>
              <a:tabLst/>
              <a:defRPr/>
            </a:pPr>
            <a:r>
              <a:rPr kumimoji="0" lang="ja-JP" altLang="en-US" sz="1200" b="0" i="0" u="none" strike="noStrike" kern="0" cap="none" spc="0" normalizeH="0" baseline="0" noProof="0" dirty="0">
                <a:ln>
                  <a:noFill/>
                </a:ln>
                <a:solidFill>
                  <a:prstClr val="black">
                    <a:hueOff val="0"/>
                    <a:satOff val="0"/>
                    <a:lumOff val="0"/>
                    <a:alphaOff val="0"/>
                  </a:prstClr>
                </a:solidFill>
                <a:effectLst/>
                <a:uLnTx/>
                <a:uFillTx/>
                <a:latin typeface="Meiryo UI" panose="020B0604030504040204" pitchFamily="50" charset="-128"/>
                <a:ea typeface="Meiryo UI" panose="020B0604030504040204" pitchFamily="50" charset="-128"/>
              </a:rPr>
              <a:t>削減効果</a:t>
            </a:r>
          </a:p>
        </p:txBody>
      </p:sp>
      <p:sp>
        <p:nvSpPr>
          <p:cNvPr id="104" name="フリーフォーム: 図形 103">
            <a:extLst>
              <a:ext uri="{FF2B5EF4-FFF2-40B4-BE49-F238E27FC236}">
                <a16:creationId xmlns:a16="http://schemas.microsoft.com/office/drawing/2014/main" id="{E0FEAB38-8C8F-AD00-91AF-B6DF9AA4318E}"/>
              </a:ext>
            </a:extLst>
          </p:cNvPr>
          <p:cNvSpPr/>
          <p:nvPr/>
        </p:nvSpPr>
        <p:spPr>
          <a:xfrm flipH="1">
            <a:off x="7655036" y="3927647"/>
            <a:ext cx="896974" cy="323413"/>
          </a:xfrm>
          <a:custGeom>
            <a:avLst/>
            <a:gdLst>
              <a:gd name="connsiteX0" fmla="*/ 0 w 894697"/>
              <a:gd name="connsiteY0" fmla="*/ 32341 h 323413"/>
              <a:gd name="connsiteX1" fmla="*/ 32341 w 894697"/>
              <a:gd name="connsiteY1" fmla="*/ 0 h 323413"/>
              <a:gd name="connsiteX2" fmla="*/ 862356 w 894697"/>
              <a:gd name="connsiteY2" fmla="*/ 0 h 323413"/>
              <a:gd name="connsiteX3" fmla="*/ 894697 w 894697"/>
              <a:gd name="connsiteY3" fmla="*/ 32341 h 323413"/>
              <a:gd name="connsiteX4" fmla="*/ 894697 w 894697"/>
              <a:gd name="connsiteY4" fmla="*/ 291072 h 323413"/>
              <a:gd name="connsiteX5" fmla="*/ 862356 w 894697"/>
              <a:gd name="connsiteY5" fmla="*/ 323413 h 323413"/>
              <a:gd name="connsiteX6" fmla="*/ 32341 w 894697"/>
              <a:gd name="connsiteY6" fmla="*/ 323413 h 323413"/>
              <a:gd name="connsiteX7" fmla="*/ 0 w 894697"/>
              <a:gd name="connsiteY7" fmla="*/ 291072 h 323413"/>
              <a:gd name="connsiteX8" fmla="*/ 0 w 894697"/>
              <a:gd name="connsiteY8" fmla="*/ 32341 h 32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4697" h="323413">
                <a:moveTo>
                  <a:pt x="0" y="32341"/>
                </a:moveTo>
                <a:cubicBezTo>
                  <a:pt x="0" y="14480"/>
                  <a:pt x="14480" y="0"/>
                  <a:pt x="32341" y="0"/>
                </a:cubicBezTo>
                <a:lnTo>
                  <a:pt x="862356" y="0"/>
                </a:lnTo>
                <a:cubicBezTo>
                  <a:pt x="880217" y="0"/>
                  <a:pt x="894697" y="14480"/>
                  <a:pt x="894697" y="32341"/>
                </a:cubicBezTo>
                <a:lnTo>
                  <a:pt x="894697" y="291072"/>
                </a:lnTo>
                <a:cubicBezTo>
                  <a:pt x="894697" y="308933"/>
                  <a:pt x="880217" y="323413"/>
                  <a:pt x="862356" y="323413"/>
                </a:cubicBezTo>
                <a:lnTo>
                  <a:pt x="32341" y="323413"/>
                </a:lnTo>
                <a:cubicBezTo>
                  <a:pt x="14480" y="323413"/>
                  <a:pt x="0" y="308933"/>
                  <a:pt x="0" y="291072"/>
                </a:cubicBezTo>
                <a:lnTo>
                  <a:pt x="0" y="32341"/>
                </a:lnTo>
                <a:close/>
              </a:path>
            </a:pathLst>
          </a:custGeom>
          <a:noFill/>
          <a:ln w="12700" cap="flat" cmpd="sng" algn="ctr">
            <a:noFill/>
            <a:prstDash val="solid"/>
            <a:miter lim="800000"/>
          </a:ln>
          <a:effectLst/>
        </p:spPr>
        <p:txBody>
          <a:bodyPr spcFirstLastPara="0" vert="horz" wrap="square" lIns="51382" tIns="51382" rIns="51382" bIns="51382" numCol="1" spcCol="1270" anchor="ctr" anchorCtr="0">
            <a:noAutofit/>
          </a:bodyPr>
          <a:lstStyle/>
          <a:p>
            <a:pPr marL="0" marR="0" lvl="0" indent="0" algn="ctr" defTabSz="488950" eaLnBrk="1" fontAlgn="auto" latinLnBrk="0" hangingPunct="1">
              <a:lnSpc>
                <a:spcPct val="90000"/>
              </a:lnSpc>
              <a:spcBef>
                <a:spcPct val="0"/>
              </a:spcBef>
              <a:spcAft>
                <a:spcPct val="35000"/>
              </a:spcAft>
              <a:buClrTx/>
              <a:buSzTx/>
              <a:buFontTx/>
              <a:buNone/>
              <a:tabLst/>
              <a:defRPr/>
            </a:pPr>
            <a:r>
              <a:rPr kumimoji="0" lang="ja-JP" altLang="en-US" sz="1200" b="0" i="0" u="none" strike="noStrike" kern="0" cap="none" spc="0" normalizeH="0" baseline="0" noProof="0" dirty="0">
                <a:ln>
                  <a:noFill/>
                </a:ln>
                <a:solidFill>
                  <a:prstClr val="black">
                    <a:hueOff val="0"/>
                    <a:satOff val="0"/>
                    <a:lumOff val="0"/>
                    <a:alphaOff val="0"/>
                  </a:prstClr>
                </a:solidFill>
                <a:effectLst/>
                <a:uLnTx/>
                <a:uFillTx/>
                <a:latin typeface="Meiryo UI" panose="020B0604030504040204" pitchFamily="50" charset="-128"/>
                <a:ea typeface="Meiryo UI" panose="020B0604030504040204" pitchFamily="50" charset="-128"/>
              </a:rPr>
              <a:t>費用増要因</a:t>
            </a:r>
          </a:p>
        </p:txBody>
      </p:sp>
      <p:sp>
        <p:nvSpPr>
          <p:cNvPr id="105" name="フリーフォーム: 図形 104">
            <a:extLst>
              <a:ext uri="{FF2B5EF4-FFF2-40B4-BE49-F238E27FC236}">
                <a16:creationId xmlns:a16="http://schemas.microsoft.com/office/drawing/2014/main" id="{A4105472-C1AB-8A5C-37ED-B3D9B666BAE2}"/>
              </a:ext>
            </a:extLst>
          </p:cNvPr>
          <p:cNvSpPr/>
          <p:nvPr/>
        </p:nvSpPr>
        <p:spPr>
          <a:xfrm rot="20660630" flipH="1">
            <a:off x="6272037" y="5102996"/>
            <a:ext cx="890157" cy="306630"/>
          </a:xfrm>
          <a:custGeom>
            <a:avLst/>
            <a:gdLst>
              <a:gd name="connsiteX0" fmla="*/ 0 w 887897"/>
              <a:gd name="connsiteY0" fmla="*/ 51106 h 306630"/>
              <a:gd name="connsiteX1" fmla="*/ 51106 w 887897"/>
              <a:gd name="connsiteY1" fmla="*/ 0 h 306630"/>
              <a:gd name="connsiteX2" fmla="*/ 836791 w 887897"/>
              <a:gd name="connsiteY2" fmla="*/ 0 h 306630"/>
              <a:gd name="connsiteX3" fmla="*/ 887897 w 887897"/>
              <a:gd name="connsiteY3" fmla="*/ 51106 h 306630"/>
              <a:gd name="connsiteX4" fmla="*/ 887897 w 887897"/>
              <a:gd name="connsiteY4" fmla="*/ 255524 h 306630"/>
              <a:gd name="connsiteX5" fmla="*/ 836791 w 887897"/>
              <a:gd name="connsiteY5" fmla="*/ 306630 h 306630"/>
              <a:gd name="connsiteX6" fmla="*/ 51106 w 887897"/>
              <a:gd name="connsiteY6" fmla="*/ 306630 h 306630"/>
              <a:gd name="connsiteX7" fmla="*/ 0 w 887897"/>
              <a:gd name="connsiteY7" fmla="*/ 255524 h 306630"/>
              <a:gd name="connsiteX8" fmla="*/ 0 w 887897"/>
              <a:gd name="connsiteY8" fmla="*/ 51106 h 306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87897" h="306630">
                <a:moveTo>
                  <a:pt x="0" y="51106"/>
                </a:moveTo>
                <a:cubicBezTo>
                  <a:pt x="0" y="22881"/>
                  <a:pt x="22881" y="0"/>
                  <a:pt x="51106" y="0"/>
                </a:cubicBezTo>
                <a:lnTo>
                  <a:pt x="836791" y="0"/>
                </a:lnTo>
                <a:cubicBezTo>
                  <a:pt x="865016" y="0"/>
                  <a:pt x="887897" y="22881"/>
                  <a:pt x="887897" y="51106"/>
                </a:cubicBezTo>
                <a:lnTo>
                  <a:pt x="887897" y="255524"/>
                </a:lnTo>
                <a:cubicBezTo>
                  <a:pt x="887897" y="283749"/>
                  <a:pt x="865016" y="306630"/>
                  <a:pt x="836791" y="306630"/>
                </a:cubicBezTo>
                <a:lnTo>
                  <a:pt x="51106" y="306630"/>
                </a:lnTo>
                <a:cubicBezTo>
                  <a:pt x="22881" y="306630"/>
                  <a:pt x="0" y="283749"/>
                  <a:pt x="0" y="255524"/>
                </a:cubicBezTo>
                <a:lnTo>
                  <a:pt x="0" y="51106"/>
                </a:lnTo>
                <a:close/>
              </a:path>
            </a:pathLst>
          </a:custGeom>
          <a:solidFill>
            <a:schemeClr val="accent1"/>
          </a:solidFill>
          <a:ln w="12700" cap="flat" cmpd="sng" algn="ctr">
            <a:noFill/>
            <a:prstDash val="solid"/>
            <a:miter lim="800000"/>
          </a:ln>
          <a:effectLst/>
        </p:spPr>
        <p:txBody>
          <a:bodyPr spcFirstLastPara="0" vert="horz" wrap="square" lIns="53067" tIns="53067" rIns="53068" bIns="53068" numCol="1" spcCol="1270" anchor="ctr" anchorCtr="0">
            <a:noAutofit/>
          </a:bodyPr>
          <a:lstStyle/>
          <a:p>
            <a:pPr marL="0" marR="0" lvl="0" indent="0" algn="ctr" defTabSz="444500" eaLnBrk="1" fontAlgn="auto" latinLnBrk="0" hangingPunct="1">
              <a:lnSpc>
                <a:spcPct val="90000"/>
              </a:lnSpc>
              <a:spcBef>
                <a:spcPct val="0"/>
              </a:spcBef>
              <a:spcAft>
                <a:spcPct val="35000"/>
              </a:spcAft>
              <a:buClrTx/>
              <a:buSzTx/>
              <a:buFontTx/>
              <a:buNone/>
              <a:tabLst/>
              <a:defRPr/>
            </a:pPr>
            <a:r>
              <a:rPr kumimoji="0" lang="ja-JP" altLang="en-US" sz="10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割り勘効果</a:t>
            </a:r>
          </a:p>
        </p:txBody>
      </p:sp>
      <p:cxnSp>
        <p:nvCxnSpPr>
          <p:cNvPr id="106" name="直線コネクタ 105">
            <a:extLst>
              <a:ext uri="{FF2B5EF4-FFF2-40B4-BE49-F238E27FC236}">
                <a16:creationId xmlns:a16="http://schemas.microsoft.com/office/drawing/2014/main" id="{EC457B33-B0FC-E365-FC8E-B700080D6C83}"/>
              </a:ext>
            </a:extLst>
          </p:cNvPr>
          <p:cNvCxnSpPr>
            <a:cxnSpLocks/>
          </p:cNvCxnSpPr>
          <p:nvPr/>
        </p:nvCxnSpPr>
        <p:spPr>
          <a:xfrm>
            <a:off x="4953000" y="1732548"/>
            <a:ext cx="0" cy="4512625"/>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07" name="フリーフォーム: 図形 106">
            <a:extLst>
              <a:ext uri="{FF2B5EF4-FFF2-40B4-BE49-F238E27FC236}">
                <a16:creationId xmlns:a16="http://schemas.microsoft.com/office/drawing/2014/main" id="{1AE194AB-8489-7944-9233-57DF6349D687}"/>
              </a:ext>
            </a:extLst>
          </p:cNvPr>
          <p:cNvSpPr/>
          <p:nvPr/>
        </p:nvSpPr>
        <p:spPr>
          <a:xfrm flipH="1">
            <a:off x="8812372" y="5320892"/>
            <a:ext cx="954498" cy="328591"/>
          </a:xfrm>
          <a:custGeom>
            <a:avLst/>
            <a:gdLst>
              <a:gd name="connsiteX0" fmla="*/ 0 w 894698"/>
              <a:gd name="connsiteY0" fmla="*/ 51032 h 306185"/>
              <a:gd name="connsiteX1" fmla="*/ 51032 w 894698"/>
              <a:gd name="connsiteY1" fmla="*/ 0 h 306185"/>
              <a:gd name="connsiteX2" fmla="*/ 843666 w 894698"/>
              <a:gd name="connsiteY2" fmla="*/ 0 h 306185"/>
              <a:gd name="connsiteX3" fmla="*/ 894698 w 894698"/>
              <a:gd name="connsiteY3" fmla="*/ 51032 h 306185"/>
              <a:gd name="connsiteX4" fmla="*/ 894698 w 894698"/>
              <a:gd name="connsiteY4" fmla="*/ 255153 h 306185"/>
              <a:gd name="connsiteX5" fmla="*/ 843666 w 894698"/>
              <a:gd name="connsiteY5" fmla="*/ 306185 h 306185"/>
              <a:gd name="connsiteX6" fmla="*/ 51032 w 894698"/>
              <a:gd name="connsiteY6" fmla="*/ 306185 h 306185"/>
              <a:gd name="connsiteX7" fmla="*/ 0 w 894698"/>
              <a:gd name="connsiteY7" fmla="*/ 255153 h 306185"/>
              <a:gd name="connsiteX8" fmla="*/ 0 w 894698"/>
              <a:gd name="connsiteY8" fmla="*/ 51032 h 306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4698" h="306185">
                <a:moveTo>
                  <a:pt x="0" y="51032"/>
                </a:moveTo>
                <a:cubicBezTo>
                  <a:pt x="0" y="22848"/>
                  <a:pt x="22848" y="0"/>
                  <a:pt x="51032" y="0"/>
                </a:cubicBezTo>
                <a:lnTo>
                  <a:pt x="843666" y="0"/>
                </a:lnTo>
                <a:cubicBezTo>
                  <a:pt x="871850" y="0"/>
                  <a:pt x="894698" y="22848"/>
                  <a:pt x="894698" y="51032"/>
                </a:cubicBezTo>
                <a:lnTo>
                  <a:pt x="894698" y="255153"/>
                </a:lnTo>
                <a:cubicBezTo>
                  <a:pt x="894698" y="283337"/>
                  <a:pt x="871850" y="306185"/>
                  <a:pt x="843666" y="306185"/>
                </a:cubicBezTo>
                <a:lnTo>
                  <a:pt x="51032" y="306185"/>
                </a:lnTo>
                <a:cubicBezTo>
                  <a:pt x="22848" y="306185"/>
                  <a:pt x="0" y="283337"/>
                  <a:pt x="0" y="255153"/>
                </a:cubicBezTo>
                <a:lnTo>
                  <a:pt x="0" y="51032"/>
                </a:lnTo>
                <a:close/>
              </a:path>
            </a:pathLst>
          </a:custGeom>
          <a:solidFill>
            <a:schemeClr val="accent1"/>
          </a:solidFill>
          <a:ln w="12700" cap="flat" cmpd="sng" algn="ctr">
            <a:noFill/>
            <a:prstDash val="solid"/>
            <a:miter lim="800000"/>
          </a:ln>
          <a:effectLst/>
        </p:spPr>
        <p:txBody>
          <a:bodyPr spcFirstLastPara="0" vert="horz" wrap="square" lIns="53047" tIns="53047" rIns="53047" bIns="53047" numCol="1" spcCol="1270" anchor="ctr" anchorCtr="0">
            <a:noAutofit/>
          </a:bodyPr>
          <a:lstStyle/>
          <a:p>
            <a:pPr marL="0" marR="0" lvl="0" indent="0" algn="ctr" defTabSz="444500" eaLnBrk="1" fontAlgn="auto" latinLnBrk="0" hangingPunct="1">
              <a:lnSpc>
                <a:spcPct val="90000"/>
              </a:lnSpc>
              <a:spcBef>
                <a:spcPct val="0"/>
              </a:spcBef>
              <a:spcAft>
                <a:spcPct val="35000"/>
              </a:spcAft>
              <a:buClrTx/>
              <a:buSzTx/>
              <a:buFontTx/>
              <a:buNone/>
              <a:tabLst/>
              <a:defRPr/>
            </a:pPr>
            <a:r>
              <a:rPr kumimoji="0" lang="ja-JP" altLang="en-US" sz="1000" kern="0" dirty="0">
                <a:solidFill>
                  <a:prstClr val="white"/>
                </a:solidFill>
                <a:latin typeface="Meiryo UI" panose="020B0604030504040204" pitchFamily="50" charset="-128"/>
                <a:ea typeface="Meiryo UI" panose="020B0604030504040204" pitchFamily="50" charset="-128"/>
              </a:rPr>
              <a:t>クラウド最適化</a:t>
            </a:r>
            <a:endParaRPr kumimoji="0" lang="ja-JP" altLang="en-US" sz="10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08" name="フリーフォーム: 図形 107">
            <a:extLst>
              <a:ext uri="{FF2B5EF4-FFF2-40B4-BE49-F238E27FC236}">
                <a16:creationId xmlns:a16="http://schemas.microsoft.com/office/drawing/2014/main" id="{9EFD9D78-2985-0871-1C9E-2BF1EA900D67}"/>
              </a:ext>
            </a:extLst>
          </p:cNvPr>
          <p:cNvSpPr/>
          <p:nvPr/>
        </p:nvSpPr>
        <p:spPr>
          <a:xfrm flipH="1">
            <a:off x="8812372" y="4948224"/>
            <a:ext cx="954498" cy="328591"/>
          </a:xfrm>
          <a:custGeom>
            <a:avLst/>
            <a:gdLst>
              <a:gd name="connsiteX0" fmla="*/ 0 w 894698"/>
              <a:gd name="connsiteY0" fmla="*/ 51032 h 306185"/>
              <a:gd name="connsiteX1" fmla="*/ 51032 w 894698"/>
              <a:gd name="connsiteY1" fmla="*/ 0 h 306185"/>
              <a:gd name="connsiteX2" fmla="*/ 843666 w 894698"/>
              <a:gd name="connsiteY2" fmla="*/ 0 h 306185"/>
              <a:gd name="connsiteX3" fmla="*/ 894698 w 894698"/>
              <a:gd name="connsiteY3" fmla="*/ 51032 h 306185"/>
              <a:gd name="connsiteX4" fmla="*/ 894698 w 894698"/>
              <a:gd name="connsiteY4" fmla="*/ 255153 h 306185"/>
              <a:gd name="connsiteX5" fmla="*/ 843666 w 894698"/>
              <a:gd name="connsiteY5" fmla="*/ 306185 h 306185"/>
              <a:gd name="connsiteX6" fmla="*/ 51032 w 894698"/>
              <a:gd name="connsiteY6" fmla="*/ 306185 h 306185"/>
              <a:gd name="connsiteX7" fmla="*/ 0 w 894698"/>
              <a:gd name="connsiteY7" fmla="*/ 255153 h 306185"/>
              <a:gd name="connsiteX8" fmla="*/ 0 w 894698"/>
              <a:gd name="connsiteY8" fmla="*/ 51032 h 306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4698" h="306185">
                <a:moveTo>
                  <a:pt x="0" y="51032"/>
                </a:moveTo>
                <a:cubicBezTo>
                  <a:pt x="0" y="22848"/>
                  <a:pt x="22848" y="0"/>
                  <a:pt x="51032" y="0"/>
                </a:cubicBezTo>
                <a:lnTo>
                  <a:pt x="843666" y="0"/>
                </a:lnTo>
                <a:cubicBezTo>
                  <a:pt x="871850" y="0"/>
                  <a:pt x="894698" y="22848"/>
                  <a:pt x="894698" y="51032"/>
                </a:cubicBezTo>
                <a:lnTo>
                  <a:pt x="894698" y="255153"/>
                </a:lnTo>
                <a:cubicBezTo>
                  <a:pt x="894698" y="283337"/>
                  <a:pt x="871850" y="306185"/>
                  <a:pt x="843666" y="306185"/>
                </a:cubicBezTo>
                <a:lnTo>
                  <a:pt x="51032" y="306185"/>
                </a:lnTo>
                <a:cubicBezTo>
                  <a:pt x="22848" y="306185"/>
                  <a:pt x="0" y="283337"/>
                  <a:pt x="0" y="255153"/>
                </a:cubicBezTo>
                <a:lnTo>
                  <a:pt x="0" y="51032"/>
                </a:lnTo>
                <a:close/>
              </a:path>
            </a:pathLst>
          </a:custGeom>
          <a:solidFill>
            <a:schemeClr val="accent1"/>
          </a:solidFill>
          <a:ln w="12700" cap="flat" cmpd="sng" algn="ctr">
            <a:noFill/>
            <a:prstDash val="solid"/>
            <a:miter lim="800000"/>
          </a:ln>
          <a:effectLst/>
        </p:spPr>
        <p:txBody>
          <a:bodyPr spcFirstLastPara="0" vert="horz" wrap="square" lIns="53047" tIns="53047" rIns="53047" bIns="53047" numCol="1" spcCol="1270" anchor="ctr" anchorCtr="0">
            <a:noAutofit/>
          </a:bodyPr>
          <a:lstStyle/>
          <a:p>
            <a:pPr marL="0" marR="0" lvl="0" indent="0" algn="ctr" defTabSz="444500" eaLnBrk="1" fontAlgn="auto" latinLnBrk="0" hangingPunct="1">
              <a:lnSpc>
                <a:spcPct val="90000"/>
              </a:lnSpc>
              <a:spcBef>
                <a:spcPct val="0"/>
              </a:spcBef>
              <a:spcAft>
                <a:spcPct val="35000"/>
              </a:spcAft>
              <a:buClrTx/>
              <a:buSzTx/>
              <a:buFontTx/>
              <a:buNone/>
              <a:tabLst/>
              <a:defRPr/>
            </a:pPr>
            <a:r>
              <a:rPr kumimoji="0" lang="ja-JP" altLang="en-US" sz="1000" kern="0" dirty="0">
                <a:solidFill>
                  <a:prstClr val="white"/>
                </a:solidFill>
                <a:latin typeface="Meiryo UI" panose="020B0604030504040204" pitchFamily="50" charset="-128"/>
                <a:ea typeface="Meiryo UI" panose="020B0604030504040204" pitchFamily="50" charset="-128"/>
              </a:rPr>
              <a:t>成功事例の</a:t>
            </a:r>
            <a:br>
              <a:rPr kumimoji="0" lang="en-US" altLang="ja-JP" sz="1000" kern="0" dirty="0">
                <a:solidFill>
                  <a:prstClr val="white"/>
                </a:solidFill>
                <a:latin typeface="Meiryo UI" panose="020B0604030504040204" pitchFamily="50" charset="-128"/>
                <a:ea typeface="Meiryo UI" panose="020B0604030504040204" pitchFamily="50" charset="-128"/>
              </a:rPr>
            </a:br>
            <a:r>
              <a:rPr kumimoji="0" lang="ja-JP" altLang="en-US" sz="1000" kern="0" dirty="0">
                <a:solidFill>
                  <a:prstClr val="white"/>
                </a:solidFill>
                <a:latin typeface="Meiryo UI" panose="020B0604030504040204" pitchFamily="50" charset="-128"/>
                <a:ea typeface="Meiryo UI" panose="020B0604030504040204" pitchFamily="50" charset="-128"/>
              </a:rPr>
              <a:t>共有</a:t>
            </a:r>
            <a:endParaRPr kumimoji="0" lang="ja-JP" altLang="en-US" sz="10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09" name="フリーフォーム: 図形 108">
            <a:extLst>
              <a:ext uri="{FF2B5EF4-FFF2-40B4-BE49-F238E27FC236}">
                <a16:creationId xmlns:a16="http://schemas.microsoft.com/office/drawing/2014/main" id="{E373B929-6F26-F6E4-1856-7AE2D0B7E5CE}"/>
              </a:ext>
            </a:extLst>
          </p:cNvPr>
          <p:cNvSpPr/>
          <p:nvPr/>
        </p:nvSpPr>
        <p:spPr>
          <a:xfrm flipH="1">
            <a:off x="8812372" y="4594028"/>
            <a:ext cx="954498" cy="328591"/>
          </a:xfrm>
          <a:custGeom>
            <a:avLst/>
            <a:gdLst>
              <a:gd name="connsiteX0" fmla="*/ 0 w 894698"/>
              <a:gd name="connsiteY0" fmla="*/ 51032 h 306185"/>
              <a:gd name="connsiteX1" fmla="*/ 51032 w 894698"/>
              <a:gd name="connsiteY1" fmla="*/ 0 h 306185"/>
              <a:gd name="connsiteX2" fmla="*/ 843666 w 894698"/>
              <a:gd name="connsiteY2" fmla="*/ 0 h 306185"/>
              <a:gd name="connsiteX3" fmla="*/ 894698 w 894698"/>
              <a:gd name="connsiteY3" fmla="*/ 51032 h 306185"/>
              <a:gd name="connsiteX4" fmla="*/ 894698 w 894698"/>
              <a:gd name="connsiteY4" fmla="*/ 255153 h 306185"/>
              <a:gd name="connsiteX5" fmla="*/ 843666 w 894698"/>
              <a:gd name="connsiteY5" fmla="*/ 306185 h 306185"/>
              <a:gd name="connsiteX6" fmla="*/ 51032 w 894698"/>
              <a:gd name="connsiteY6" fmla="*/ 306185 h 306185"/>
              <a:gd name="connsiteX7" fmla="*/ 0 w 894698"/>
              <a:gd name="connsiteY7" fmla="*/ 255153 h 306185"/>
              <a:gd name="connsiteX8" fmla="*/ 0 w 894698"/>
              <a:gd name="connsiteY8" fmla="*/ 51032 h 306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4698" h="306185">
                <a:moveTo>
                  <a:pt x="0" y="51032"/>
                </a:moveTo>
                <a:cubicBezTo>
                  <a:pt x="0" y="22848"/>
                  <a:pt x="22848" y="0"/>
                  <a:pt x="51032" y="0"/>
                </a:cubicBezTo>
                <a:lnTo>
                  <a:pt x="843666" y="0"/>
                </a:lnTo>
                <a:cubicBezTo>
                  <a:pt x="871850" y="0"/>
                  <a:pt x="894698" y="22848"/>
                  <a:pt x="894698" y="51032"/>
                </a:cubicBezTo>
                <a:lnTo>
                  <a:pt x="894698" y="255153"/>
                </a:lnTo>
                <a:cubicBezTo>
                  <a:pt x="894698" y="283337"/>
                  <a:pt x="871850" y="306185"/>
                  <a:pt x="843666" y="306185"/>
                </a:cubicBezTo>
                <a:lnTo>
                  <a:pt x="51032" y="306185"/>
                </a:lnTo>
                <a:cubicBezTo>
                  <a:pt x="22848" y="306185"/>
                  <a:pt x="0" y="283337"/>
                  <a:pt x="0" y="255153"/>
                </a:cubicBezTo>
                <a:lnTo>
                  <a:pt x="0" y="51032"/>
                </a:lnTo>
                <a:close/>
              </a:path>
            </a:pathLst>
          </a:custGeom>
          <a:solidFill>
            <a:schemeClr val="accent1"/>
          </a:solidFill>
          <a:ln w="12700" cap="flat" cmpd="sng" algn="ctr">
            <a:noFill/>
            <a:prstDash val="solid"/>
            <a:miter lim="800000"/>
          </a:ln>
          <a:effectLst/>
        </p:spPr>
        <p:txBody>
          <a:bodyPr spcFirstLastPara="0" vert="horz" wrap="square" lIns="53047" tIns="53047" rIns="53047" bIns="53047" numCol="1" spcCol="1270" anchor="ctr" anchorCtr="0">
            <a:noAutofit/>
          </a:bodyPr>
          <a:lstStyle/>
          <a:p>
            <a:pPr marL="0" marR="0" lvl="0" indent="0" algn="ctr" defTabSz="444500" eaLnBrk="1" fontAlgn="auto" latinLnBrk="0" hangingPunct="1">
              <a:lnSpc>
                <a:spcPct val="90000"/>
              </a:lnSpc>
              <a:spcBef>
                <a:spcPct val="0"/>
              </a:spcBef>
              <a:spcAft>
                <a:spcPct val="35000"/>
              </a:spcAft>
              <a:buClrTx/>
              <a:buSzTx/>
              <a:buFontTx/>
              <a:buNone/>
              <a:tabLst/>
              <a:defRPr/>
            </a:pPr>
            <a:r>
              <a:rPr kumimoji="0" lang="ja-JP" altLang="en-US" sz="10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コスト最適化への取組</a:t>
            </a:r>
          </a:p>
        </p:txBody>
      </p:sp>
      <p:sp>
        <p:nvSpPr>
          <p:cNvPr id="110" name="フリーフォーム: 図形 109">
            <a:extLst>
              <a:ext uri="{FF2B5EF4-FFF2-40B4-BE49-F238E27FC236}">
                <a16:creationId xmlns:a16="http://schemas.microsoft.com/office/drawing/2014/main" id="{CE4ED232-CCD3-76AB-173D-C141AD635374}"/>
              </a:ext>
            </a:extLst>
          </p:cNvPr>
          <p:cNvSpPr/>
          <p:nvPr/>
        </p:nvSpPr>
        <p:spPr>
          <a:xfrm flipH="1">
            <a:off x="8812372" y="4233431"/>
            <a:ext cx="954498" cy="328591"/>
          </a:xfrm>
          <a:custGeom>
            <a:avLst/>
            <a:gdLst>
              <a:gd name="connsiteX0" fmla="*/ 0 w 894698"/>
              <a:gd name="connsiteY0" fmla="*/ 51032 h 306185"/>
              <a:gd name="connsiteX1" fmla="*/ 51032 w 894698"/>
              <a:gd name="connsiteY1" fmla="*/ 0 h 306185"/>
              <a:gd name="connsiteX2" fmla="*/ 843666 w 894698"/>
              <a:gd name="connsiteY2" fmla="*/ 0 h 306185"/>
              <a:gd name="connsiteX3" fmla="*/ 894698 w 894698"/>
              <a:gd name="connsiteY3" fmla="*/ 51032 h 306185"/>
              <a:gd name="connsiteX4" fmla="*/ 894698 w 894698"/>
              <a:gd name="connsiteY4" fmla="*/ 255153 h 306185"/>
              <a:gd name="connsiteX5" fmla="*/ 843666 w 894698"/>
              <a:gd name="connsiteY5" fmla="*/ 306185 h 306185"/>
              <a:gd name="connsiteX6" fmla="*/ 51032 w 894698"/>
              <a:gd name="connsiteY6" fmla="*/ 306185 h 306185"/>
              <a:gd name="connsiteX7" fmla="*/ 0 w 894698"/>
              <a:gd name="connsiteY7" fmla="*/ 255153 h 306185"/>
              <a:gd name="connsiteX8" fmla="*/ 0 w 894698"/>
              <a:gd name="connsiteY8" fmla="*/ 51032 h 306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4698" h="306185">
                <a:moveTo>
                  <a:pt x="0" y="51032"/>
                </a:moveTo>
                <a:cubicBezTo>
                  <a:pt x="0" y="22848"/>
                  <a:pt x="22848" y="0"/>
                  <a:pt x="51032" y="0"/>
                </a:cubicBezTo>
                <a:lnTo>
                  <a:pt x="843666" y="0"/>
                </a:lnTo>
                <a:cubicBezTo>
                  <a:pt x="871850" y="0"/>
                  <a:pt x="894698" y="22848"/>
                  <a:pt x="894698" y="51032"/>
                </a:cubicBezTo>
                <a:lnTo>
                  <a:pt x="894698" y="255153"/>
                </a:lnTo>
                <a:cubicBezTo>
                  <a:pt x="894698" y="283337"/>
                  <a:pt x="871850" y="306185"/>
                  <a:pt x="843666" y="306185"/>
                </a:cubicBezTo>
                <a:lnTo>
                  <a:pt x="51032" y="306185"/>
                </a:lnTo>
                <a:cubicBezTo>
                  <a:pt x="22848" y="306185"/>
                  <a:pt x="0" y="283337"/>
                  <a:pt x="0" y="255153"/>
                </a:cubicBezTo>
                <a:lnTo>
                  <a:pt x="0" y="51032"/>
                </a:lnTo>
                <a:close/>
              </a:path>
            </a:pathLst>
          </a:custGeom>
          <a:solidFill>
            <a:schemeClr val="accent1"/>
          </a:solidFill>
          <a:ln w="12700" cap="flat" cmpd="sng" algn="ctr">
            <a:noFill/>
            <a:prstDash val="solid"/>
            <a:miter lim="800000"/>
          </a:ln>
          <a:effectLst/>
        </p:spPr>
        <p:txBody>
          <a:bodyPr spcFirstLastPara="0" vert="horz" wrap="square" lIns="53047" tIns="53047" rIns="53047" bIns="53047" numCol="1" spcCol="1270" anchor="ctr" anchorCtr="0">
            <a:noAutofit/>
          </a:bodyPr>
          <a:lstStyle/>
          <a:p>
            <a:pPr marL="0" marR="0" lvl="0" indent="0" algn="ctr" defTabSz="444500" eaLnBrk="1" fontAlgn="auto" latinLnBrk="0" hangingPunct="1">
              <a:lnSpc>
                <a:spcPct val="90000"/>
              </a:lnSpc>
              <a:spcBef>
                <a:spcPct val="0"/>
              </a:spcBef>
              <a:spcAft>
                <a:spcPct val="35000"/>
              </a:spcAft>
              <a:buClrTx/>
              <a:buSzTx/>
              <a:buFontTx/>
              <a:buNone/>
              <a:tabLst/>
              <a:defRPr/>
            </a:pPr>
            <a:r>
              <a:rPr kumimoji="0" lang="ja-JP" altLang="en-US" sz="900" i="0"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クラウド利用料</a:t>
            </a:r>
            <a:endParaRPr kumimoji="0" lang="en-US" altLang="ja-JP" sz="900" i="0"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a:p>
            <a:pPr marL="0" marR="0" lvl="0" indent="0" algn="ctr" defTabSz="444500" eaLnBrk="1" fontAlgn="auto" latinLnBrk="0" hangingPunct="1">
              <a:lnSpc>
                <a:spcPct val="90000"/>
              </a:lnSpc>
              <a:spcBef>
                <a:spcPct val="0"/>
              </a:spcBef>
              <a:spcAft>
                <a:spcPct val="35000"/>
              </a:spcAft>
              <a:buClrTx/>
              <a:buSzTx/>
              <a:buFontTx/>
              <a:buNone/>
              <a:tabLst/>
              <a:defRPr/>
            </a:pPr>
            <a:r>
              <a:rPr kumimoji="0" lang="ja-JP" altLang="en-US" sz="900" i="0"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の低廉化</a:t>
            </a:r>
          </a:p>
        </p:txBody>
      </p:sp>
    </p:spTree>
    <p:extLst>
      <p:ext uri="{BB962C8B-B14F-4D97-AF65-F5344CB8AC3E}">
        <p14:creationId xmlns:p14="http://schemas.microsoft.com/office/powerpoint/2010/main" val="26845462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D191189C-A706-4080-B659-89062380912E}"/>
              </a:ext>
            </a:extLst>
          </p:cNvPr>
          <p:cNvSpPr>
            <a:spLocks noGrp="1"/>
          </p:cNvSpPr>
          <p:nvPr>
            <p:ph type="title"/>
          </p:nvPr>
        </p:nvSpPr>
        <p:spPr>
          <a:xfrm>
            <a:off x="340519" y="2979473"/>
            <a:ext cx="9224962" cy="615712"/>
          </a:xfrm>
        </p:spPr>
        <p:txBody>
          <a:bodyPr/>
          <a:lstStyle/>
          <a:p>
            <a:pPr algn="ctr"/>
            <a:r>
              <a:rPr lang="ja-JP" altLang="en-US" b="1" dirty="0"/>
              <a:t>団体別分析</a:t>
            </a:r>
          </a:p>
        </p:txBody>
      </p:sp>
      <p:sp>
        <p:nvSpPr>
          <p:cNvPr id="3" name="スライド番号プレースホルダー 5">
            <a:extLst>
              <a:ext uri="{FF2B5EF4-FFF2-40B4-BE49-F238E27FC236}">
                <a16:creationId xmlns:a16="http://schemas.microsoft.com/office/drawing/2014/main" id="{216CD23F-AC01-4B28-99B5-C89FAB9893B4}"/>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72492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スライド番号プレースホルダー 5">
            <a:extLst>
              <a:ext uri="{FF2B5EF4-FFF2-40B4-BE49-F238E27FC236}">
                <a16:creationId xmlns:a16="http://schemas.microsoft.com/office/drawing/2014/main" id="{6B2EAF6A-DA70-47C6-86F5-1418B9CF4DDF}"/>
              </a:ext>
            </a:extLst>
          </p:cNvPr>
          <p:cNvSpPr>
            <a:spLocks noGrp="1"/>
          </p:cNvSpPr>
          <p:nvPr>
            <p:ph type="sldNum" sz="quarter" idx="12"/>
          </p:nvPr>
        </p:nvSpPr>
        <p:spPr>
          <a:xfrm>
            <a:off x="7650552" y="6432293"/>
            <a:ext cx="2228850" cy="365125"/>
          </a:xfrm>
        </p:spPr>
        <p:txBody>
          <a:bodyPr/>
          <a:lstStyle/>
          <a:p>
            <a:fld id="{330EA680-D336-4FF7-8B7A-9848BB0A1C32}" type="slidenum">
              <a:rPr lang="en-US" smtClean="0"/>
              <a:t>23</a:t>
            </a:fld>
            <a:endParaRPr lang="en-US" dirty="0"/>
          </a:p>
        </p:txBody>
      </p: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lang="ja-JP" altLang="en-US" sz="2400" b="1" dirty="0">
                <a:latin typeface="Meiryo UI" panose="020B0604030504040204" pitchFamily="50" charset="-128"/>
                <a:ea typeface="Meiryo UI" panose="020B0604030504040204" pitchFamily="50" charset="-128"/>
              </a:rPr>
              <a:t>費用試算</a:t>
            </a:r>
            <a:r>
              <a:rPr kumimoji="1" lang="ja-JP" altLang="en-US" sz="2400" b="1" dirty="0">
                <a:latin typeface="Meiryo UI" panose="020B0604030504040204" pitchFamily="50" charset="-128"/>
                <a:ea typeface="Meiryo UI" panose="020B0604030504040204" pitchFamily="50" charset="-128"/>
              </a:rPr>
              <a:t>サマリ（追加報告）</a:t>
            </a: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72000" y="576000"/>
            <a:ext cx="9720000" cy="830964"/>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32172" indent="-232172">
              <a:buFont typeface="Meiryo UI" panose="020B0604030504040204" pitchFamily="50" charset="-128"/>
              <a:buChar char="○"/>
              <a:defRPr/>
            </a:pPr>
            <a:r>
              <a:rPr lang="ja-JP" altLang="en-US" sz="1600" kern="0" dirty="0">
                <a:solidFill>
                  <a:prstClr val="black"/>
                </a:solidFill>
                <a:latin typeface="Meiryo UI"/>
                <a:ea typeface="Meiryo UI"/>
              </a:rPr>
              <a:t>ランニングコストの大きな割合を占める項目のうち、「</a:t>
            </a:r>
            <a:r>
              <a:rPr lang="ja-JP" altLang="en-US" sz="1600" b="1" u="sng" kern="0" dirty="0">
                <a:solidFill>
                  <a:prstClr val="black"/>
                </a:solidFill>
                <a:latin typeface="Meiryo UI"/>
                <a:ea typeface="Meiryo UI"/>
              </a:rPr>
              <a:t>システム運用作業」はマネージドサービスの利用や推奨構成の適用などのクラウド最適化を推進することで、また、「クラウド利用経費」は大口割引や長期利用契約を活用することで、それぞれ費用を逓減することが考えられる。</a:t>
            </a:r>
          </a:p>
        </p:txBody>
      </p:sp>
      <p:sp>
        <p:nvSpPr>
          <p:cNvPr id="15" name="正方形/長方形 14">
            <a:extLst>
              <a:ext uri="{FF2B5EF4-FFF2-40B4-BE49-F238E27FC236}">
                <a16:creationId xmlns:a16="http://schemas.microsoft.com/office/drawing/2014/main" id="{15C52054-9776-A796-6AE4-2E16ADDFAAF9}"/>
              </a:ext>
            </a:extLst>
          </p:cNvPr>
          <p:cNvSpPr/>
          <p:nvPr/>
        </p:nvSpPr>
        <p:spPr>
          <a:xfrm>
            <a:off x="8562887" y="74432"/>
            <a:ext cx="1182544" cy="455408"/>
          </a:xfrm>
          <a:prstGeom prst="rect">
            <a:avLst/>
          </a:prstGeom>
          <a:noFill/>
          <a:ln w="12700" cap="flat" cmpd="sng" algn="ctr">
            <a:solidFill>
              <a:schemeClr val="tx1"/>
            </a:solidFill>
            <a:prstDash val="solid"/>
            <a:miter lim="800000"/>
            <a:headEnd type="none" w="med" len="med"/>
            <a:tailEnd type="none" w="med" len="med"/>
          </a:ln>
          <a:effec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a:ln>
                  <a:noFill/>
                </a:ln>
                <a:effectLst/>
                <a:uLnTx/>
                <a:uFillTx/>
                <a:latin typeface="Arial"/>
                <a:ea typeface="Meiryo UI"/>
                <a:cs typeface="+mn-cs"/>
              </a:rPr>
              <a:t>再掲</a:t>
            </a:r>
            <a:endParaRPr lang="ja-JP" altLang="en-US" sz="1200" kern="0" dirty="0">
              <a:latin typeface="Arial"/>
              <a:ea typeface="Meiryo UI"/>
              <a:cs typeface="Arial"/>
            </a:endParaRPr>
          </a:p>
        </p:txBody>
      </p:sp>
      <p:graphicFrame>
        <p:nvGraphicFramePr>
          <p:cNvPr id="21" name="表 20">
            <a:extLst>
              <a:ext uri="{FF2B5EF4-FFF2-40B4-BE49-F238E27FC236}">
                <a16:creationId xmlns:a16="http://schemas.microsoft.com/office/drawing/2014/main" id="{7B132629-EACA-ED9A-C06F-67BAB1EAD5CE}"/>
              </a:ext>
            </a:extLst>
          </p:cNvPr>
          <p:cNvGraphicFramePr>
            <a:graphicFrameLocks noGrp="1"/>
          </p:cNvGraphicFramePr>
          <p:nvPr>
            <p:extLst>
              <p:ext uri="{D42A27DB-BD31-4B8C-83A1-F6EECF244321}">
                <p14:modId xmlns:p14="http://schemas.microsoft.com/office/powerpoint/2010/main" val="1107977681"/>
              </p:ext>
            </p:extLst>
          </p:nvPr>
        </p:nvGraphicFramePr>
        <p:xfrm>
          <a:off x="590869" y="1643877"/>
          <a:ext cx="8628070" cy="4703335"/>
        </p:xfrm>
        <a:graphic>
          <a:graphicData uri="http://schemas.openxmlformats.org/drawingml/2006/table">
            <a:tbl>
              <a:tblPr firstRow="1" bandRow="1"/>
              <a:tblGrid>
                <a:gridCol w="311409">
                  <a:extLst>
                    <a:ext uri="{9D8B030D-6E8A-4147-A177-3AD203B41FA5}">
                      <a16:colId xmlns:a16="http://schemas.microsoft.com/office/drawing/2014/main" val="2659672245"/>
                    </a:ext>
                  </a:extLst>
                </a:gridCol>
                <a:gridCol w="311409">
                  <a:extLst>
                    <a:ext uri="{9D8B030D-6E8A-4147-A177-3AD203B41FA5}">
                      <a16:colId xmlns:a16="http://schemas.microsoft.com/office/drawing/2014/main" val="1738032978"/>
                    </a:ext>
                  </a:extLst>
                </a:gridCol>
                <a:gridCol w="1266821">
                  <a:extLst>
                    <a:ext uri="{9D8B030D-6E8A-4147-A177-3AD203B41FA5}">
                      <a16:colId xmlns:a16="http://schemas.microsoft.com/office/drawing/2014/main" val="1115450291"/>
                    </a:ext>
                  </a:extLst>
                </a:gridCol>
                <a:gridCol w="4464093">
                  <a:extLst>
                    <a:ext uri="{9D8B030D-6E8A-4147-A177-3AD203B41FA5}">
                      <a16:colId xmlns:a16="http://schemas.microsoft.com/office/drawing/2014/main" val="1654917183"/>
                    </a:ext>
                  </a:extLst>
                </a:gridCol>
                <a:gridCol w="1342266">
                  <a:extLst>
                    <a:ext uri="{9D8B030D-6E8A-4147-A177-3AD203B41FA5}">
                      <a16:colId xmlns:a16="http://schemas.microsoft.com/office/drawing/2014/main" val="2618048066"/>
                    </a:ext>
                  </a:extLst>
                </a:gridCol>
                <a:gridCol w="932072">
                  <a:extLst>
                    <a:ext uri="{9D8B030D-6E8A-4147-A177-3AD203B41FA5}">
                      <a16:colId xmlns:a16="http://schemas.microsoft.com/office/drawing/2014/main" val="1774920473"/>
                    </a:ext>
                  </a:extLst>
                </a:gridCol>
              </a:tblGrid>
              <a:tr h="372177">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a:r>
                        <a:rPr kumimoji="1" lang="ja-JP" altLang="en-US" sz="800">
                          <a:solidFill>
                            <a:schemeClr val="bg1"/>
                          </a:solidFill>
                          <a:latin typeface="Meiryo UI" panose="020B0604030504040204" pitchFamily="50" charset="-128"/>
                          <a:ea typeface="Meiryo UI" panose="020B0604030504040204" pitchFamily="50" charset="-128"/>
                        </a:rPr>
                        <a:t>分類</a:t>
                      </a:r>
                    </a:p>
                  </a:txBody>
                  <a:tcPr marL="58504" marR="58504" marT="29253" marB="29253">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338D"/>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a:r>
                        <a:rPr kumimoji="1" lang="ja-JP" altLang="en-US" sz="800" dirty="0">
                          <a:solidFill>
                            <a:schemeClr val="bg1"/>
                          </a:solidFill>
                          <a:latin typeface="Meiryo UI" panose="020B0604030504040204" pitchFamily="50" charset="-128"/>
                          <a:ea typeface="Meiryo UI" panose="020B0604030504040204" pitchFamily="50" charset="-128"/>
                        </a:rPr>
                        <a:t>カテゴリ</a:t>
                      </a:r>
                    </a:p>
                  </a:txBody>
                  <a:tcPr marL="58504" marR="58504" marT="29253" marB="29253">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338D"/>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a:r>
                        <a:rPr kumimoji="1" lang="ja-JP" altLang="en-US" sz="800" dirty="0">
                          <a:solidFill>
                            <a:schemeClr val="bg1"/>
                          </a:solidFill>
                          <a:latin typeface="Meiryo UI" panose="020B0604030504040204" pitchFamily="50" charset="-128"/>
                          <a:ea typeface="Meiryo UI" panose="020B0604030504040204" pitchFamily="50" charset="-128"/>
                        </a:rPr>
                        <a:t>経費項目</a:t>
                      </a:r>
                    </a:p>
                  </a:txBody>
                  <a:tcPr marL="58504" marR="58504" marT="29253" marB="29253">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338D"/>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a:r>
                        <a:rPr kumimoji="1" lang="ja-JP" altLang="en-US" sz="800" dirty="0">
                          <a:solidFill>
                            <a:schemeClr val="bg1"/>
                          </a:solidFill>
                          <a:latin typeface="Meiryo UI" panose="020B0604030504040204" pitchFamily="50" charset="-128"/>
                          <a:ea typeface="Meiryo UI" panose="020B0604030504040204" pitchFamily="50" charset="-128"/>
                        </a:rPr>
                        <a:t>説明</a:t>
                      </a:r>
                    </a:p>
                  </a:txBody>
                  <a:tcPr marL="58504" marR="58504" marT="29253" marB="29253">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338D"/>
                    </a:solidFill>
                  </a:tcPr>
                </a:tc>
                <a:tc>
                  <a:txBody>
                    <a:bodyPr/>
                    <a:lstStyle/>
                    <a:p>
                      <a:pPr algn="ctr"/>
                      <a:r>
                        <a:rPr kumimoji="1" lang="ja-JP" altLang="en-US" sz="800" dirty="0">
                          <a:solidFill>
                            <a:schemeClr val="bg1"/>
                          </a:solidFill>
                          <a:latin typeface="Meiryo UI" panose="020B0604030504040204" pitchFamily="50" charset="-128"/>
                          <a:ea typeface="Meiryo UI" panose="020B0604030504040204" pitchFamily="50" charset="-128"/>
                        </a:rPr>
                        <a:t>ガバメントクラウド</a:t>
                      </a:r>
                      <a:br>
                        <a:rPr kumimoji="1" lang="en-US" altLang="ja-JP" sz="800" dirty="0">
                          <a:solidFill>
                            <a:schemeClr val="bg1"/>
                          </a:solidFill>
                          <a:latin typeface="Meiryo UI" panose="020B0604030504040204" pitchFamily="50" charset="-128"/>
                          <a:ea typeface="Meiryo UI" panose="020B0604030504040204" pitchFamily="50" charset="-128"/>
                        </a:rPr>
                      </a:br>
                      <a:r>
                        <a:rPr kumimoji="1" lang="ja-JP" altLang="en-US" sz="800" dirty="0">
                          <a:solidFill>
                            <a:schemeClr val="bg1"/>
                          </a:solidFill>
                          <a:latin typeface="Meiryo UI" panose="020B0604030504040204" pitchFamily="50" charset="-128"/>
                          <a:ea typeface="Meiryo UI" panose="020B0604030504040204" pitchFamily="50" charset="-128"/>
                        </a:rPr>
                        <a:t>リフト後 全団体合計</a:t>
                      </a:r>
                    </a:p>
                  </a:txBody>
                  <a:tcPr marL="58504" marR="58504" marT="29253" marB="29253">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a:txBody>
                    <a:bodyPr/>
                    <a:lstStyle/>
                    <a:p>
                      <a:pPr algn="ctr"/>
                      <a:r>
                        <a:rPr kumimoji="1" lang="ja-JP" altLang="en-US" sz="800" dirty="0">
                          <a:solidFill>
                            <a:schemeClr val="bg1"/>
                          </a:solidFill>
                          <a:latin typeface="Meiryo UI" panose="020B0604030504040204" pitchFamily="50" charset="-128"/>
                          <a:ea typeface="Meiryo UI" panose="020B0604030504040204" pitchFamily="50" charset="-128"/>
                        </a:rPr>
                        <a:t>割合</a:t>
                      </a:r>
                    </a:p>
                  </a:txBody>
                  <a:tcPr marL="58504" marR="58504" marT="29253" marB="29253">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338D"/>
                    </a:solidFill>
                  </a:tcPr>
                </a:tc>
                <a:extLst>
                  <a:ext uri="{0D108BD9-81ED-4DB2-BD59-A6C34878D82A}">
                    <a16:rowId xmlns:a16="http://schemas.microsoft.com/office/drawing/2014/main" val="3108307532"/>
                  </a:ext>
                </a:extLst>
              </a:tr>
              <a:tr h="222098">
                <a:tc rowSpan="7">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a:r>
                        <a:rPr kumimoji="1" lang="ja-JP" altLang="en-US" sz="800" dirty="0">
                          <a:solidFill>
                            <a:schemeClr val="tx1"/>
                          </a:solidFill>
                          <a:latin typeface="Meiryo UI" panose="020B0604030504040204" pitchFamily="50" charset="-128"/>
                          <a:ea typeface="Meiryo UI" panose="020B0604030504040204" pitchFamily="50" charset="-128"/>
                        </a:rPr>
                        <a:t>イニシャルコスト</a:t>
                      </a:r>
                    </a:p>
                  </a:txBody>
                  <a:tcPr marL="112937" marR="112937" marT="56468" marB="56468" vert="eaVert"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ysClr val="window" lastClr="FFFFFF"/>
                    </a:solidFill>
                  </a:tcPr>
                </a:tc>
                <a:tc rowSpan="6">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r>
                        <a:rPr kumimoji="1" lang="ja-JP" altLang="en-US" sz="800" dirty="0">
                          <a:solidFill>
                            <a:schemeClr val="tx1"/>
                          </a:solidFill>
                          <a:latin typeface="Meiryo UI" panose="020B0604030504040204" pitchFamily="50" charset="-128"/>
                          <a:ea typeface="Meiryo UI" panose="020B0604030504040204" pitchFamily="50" charset="-128"/>
                        </a:rPr>
                        <a:t>作業費</a:t>
                      </a:r>
                    </a:p>
                  </a:txBody>
                  <a:tcPr marL="109760" marR="109760" marT="54880" marB="548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カスタマイズ費</a:t>
                      </a:r>
                    </a:p>
                  </a:txBody>
                  <a:tcPr marL="58504" marR="58504" marT="29253" marB="292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業務アプリケーションパッケージのカスタマイズ作業経費</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58504" marR="58504" marT="29253" marB="292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¥11,220,000</a:t>
                      </a:r>
                    </a:p>
                  </a:txBody>
                  <a:tcPr marL="9290" marR="9290" marT="9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1.34%</a:t>
                      </a:r>
                    </a:p>
                  </a:txBody>
                  <a:tcPr marL="9290" marR="9290" marT="9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2111766"/>
                  </a:ext>
                </a:extLst>
              </a:tr>
              <a:tr h="222098">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環境構築費</a:t>
                      </a:r>
                    </a:p>
                  </a:txBody>
                  <a:tcPr marL="58504" marR="58504" marT="29253" marB="29253" anchor="ctr">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ハードウェア、ソフトウェア、回線等のインフラ設計・構築作業経費</a:t>
                      </a: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¥523,091,630</a:t>
                      </a:r>
                    </a:p>
                  </a:txBody>
                  <a:tcPr marL="9290" marR="9290" marT="9290" marB="0"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62.38%</a:t>
                      </a:r>
                    </a:p>
                  </a:txBody>
                  <a:tcPr marL="9290" marR="9290" marT="929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3410508"/>
                  </a:ext>
                </a:extLst>
              </a:tr>
              <a:tr h="222098">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lnT w="12700" cap="flat" cmpd="sng" algn="ctr">
                      <a:solidFill>
                        <a:srgbClr val="000000"/>
                      </a:solidFill>
                      <a:prstDash val="solid"/>
                      <a:round/>
                      <a:headEnd type="none" w="med" len="med"/>
                      <a:tailEnd type="none" w="med" len="med"/>
                    </a:lnT>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データ移行費</a:t>
                      </a:r>
                    </a:p>
                  </a:txBody>
                  <a:tcPr marL="58504" marR="58504" marT="29253" marB="2925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現行システムのデータ移行作業経費</a:t>
                      </a:r>
                    </a:p>
                  </a:txBody>
                  <a:tcPr marL="58504" marR="58504" marT="29253" marB="292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¥59,335,500</a:t>
                      </a:r>
                    </a:p>
                  </a:txBody>
                  <a:tcPr marL="9290" marR="9290" marT="9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7.08%</a:t>
                      </a:r>
                    </a:p>
                  </a:txBody>
                  <a:tcPr marL="9290" marR="9290" marT="9290" marB="0" anchor="ctr">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850350"/>
                  </a:ext>
                </a:extLst>
              </a:tr>
              <a:tr h="372177">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lnT w="12700" cap="flat" cmpd="sng" algn="ctr">
                      <a:solidFill>
                        <a:srgbClr val="000000"/>
                      </a:solidFill>
                      <a:prstDash val="solid"/>
                      <a:round/>
                      <a:headEnd type="none" w="med" len="med"/>
                      <a:tailEnd type="none" w="med" len="med"/>
                    </a:lnT>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他システム連携機能構築作業費</a:t>
                      </a:r>
                    </a:p>
                  </a:txBody>
                  <a:tcPr marL="58504" marR="58504" marT="29253" marB="2925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a:solidFill>
                            <a:schemeClr val="tx1"/>
                          </a:solidFill>
                          <a:latin typeface="Meiryo UI" panose="020B0604030504040204" pitchFamily="50" charset="-128"/>
                          <a:ea typeface="Meiryo UI" panose="020B0604030504040204" pitchFamily="50" charset="-128"/>
                        </a:rPr>
                        <a:t>システム連携基盤等共通基盤の設計・構築作業経費</a:t>
                      </a:r>
                    </a:p>
                  </a:txBody>
                  <a:tcPr marL="58504" marR="58504" marT="29253" marB="292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¥38,143,000</a:t>
                      </a:r>
                    </a:p>
                  </a:txBody>
                  <a:tcPr marL="9290" marR="9290" marT="9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4.55%</a:t>
                      </a:r>
                    </a:p>
                  </a:txBody>
                  <a:tcPr marL="9290" marR="9290" marT="9290" marB="0" anchor="ctr">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8947470"/>
                  </a:ext>
                </a:extLst>
              </a:tr>
              <a:tr h="372177">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操作マニュアル作成・職員研修費</a:t>
                      </a:r>
                    </a:p>
                  </a:txBody>
                  <a:tcPr marL="58504" marR="58504" marT="29253" marB="29253"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マニュアル等のドキュメントの作成、職員向け操作研修に要する経費</a:t>
                      </a: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¥5,612,500</a:t>
                      </a:r>
                    </a:p>
                  </a:txBody>
                  <a:tcPr marL="9290" marR="9290" marT="9290" marB="0"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0.67%</a:t>
                      </a:r>
                    </a:p>
                  </a:txBody>
                  <a:tcPr marL="9290" marR="9290" marT="929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2945477"/>
                  </a:ext>
                </a:extLst>
              </a:tr>
              <a:tr h="222098">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プロジェクト管理費</a:t>
                      </a:r>
                    </a:p>
                  </a:txBody>
                  <a:tcPr marL="58504" marR="58504" marT="29253" marB="29253"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プロジェクト管理に関する経費</a:t>
                      </a: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¥201,096,220</a:t>
                      </a:r>
                    </a:p>
                  </a:txBody>
                  <a:tcPr marL="9290" marR="9290" marT="9290" marB="0"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23.98%</a:t>
                      </a:r>
                    </a:p>
                  </a:txBody>
                  <a:tcPr marL="9290" marR="9290" marT="929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65449213"/>
                  </a:ext>
                </a:extLst>
              </a:tr>
              <a:tr h="238716">
                <a:tc v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94087" marR="94087" marT="47043" marB="47043" vert="eaVert"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ysClr val="window" lastClr="FFFFFF"/>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イニシャル小計</a:t>
                      </a:r>
                    </a:p>
                  </a:txBody>
                  <a:tcPr marL="72005" marR="72005" marT="36003" marB="360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イニシャル小計</a:t>
                      </a:r>
                    </a:p>
                  </a:txBody>
                  <a:tcPr marL="59987" marR="59987" marT="29994" marB="2999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chemeClr val="accent4">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59987" marR="59987" marT="29994" marB="2999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chemeClr val="accent4">
                        <a:lumMod val="20000"/>
                        <a:lumOff val="80000"/>
                      </a:schemeClr>
                    </a:solid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¥838,498,850</a:t>
                      </a:r>
                    </a:p>
                  </a:txBody>
                  <a:tcPr marL="9290" marR="9290" marT="9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100.00%</a:t>
                      </a:r>
                    </a:p>
                  </a:txBody>
                  <a:tcPr marL="9290" marR="9290" marT="9290" marB="0" anchor="ctr">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564118812"/>
                  </a:ext>
                </a:extLst>
              </a:tr>
              <a:tr h="222098">
                <a:tc rowSpan="11">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a:r>
                        <a:rPr kumimoji="1" lang="ja-JP" altLang="en-US" sz="800" dirty="0">
                          <a:solidFill>
                            <a:schemeClr val="tx1"/>
                          </a:solidFill>
                          <a:latin typeface="Meiryo UI" panose="020B0604030504040204" pitchFamily="50" charset="-128"/>
                          <a:ea typeface="Meiryo UI" panose="020B0604030504040204" pitchFamily="50" charset="-128"/>
                        </a:rPr>
                        <a:t>ランニングコスト</a:t>
                      </a:r>
                      <a:r>
                        <a:rPr kumimoji="1" lang="en-US" altLang="ja-JP" sz="800" dirty="0">
                          <a:solidFill>
                            <a:schemeClr val="tx1"/>
                          </a:solidFill>
                          <a:latin typeface="Meiryo UI" panose="020B0604030504040204" pitchFamily="50" charset="-128"/>
                          <a:ea typeface="Meiryo UI" panose="020B0604030504040204" pitchFamily="50" charset="-128"/>
                        </a:rPr>
                        <a:t>5</a:t>
                      </a:r>
                      <a:r>
                        <a:rPr kumimoji="1" lang="ja-JP" altLang="en-US" sz="800" dirty="0">
                          <a:solidFill>
                            <a:schemeClr val="tx1"/>
                          </a:solidFill>
                          <a:latin typeface="Meiryo UI" panose="020B0604030504040204" pitchFamily="50" charset="-128"/>
                          <a:ea typeface="Meiryo UI" panose="020B0604030504040204" pitchFamily="50" charset="-128"/>
                        </a:rPr>
                        <a:t>年分</a:t>
                      </a:r>
                    </a:p>
                  </a:txBody>
                  <a:tcPr marL="112937" marR="112937" marT="56468" marB="56468" vert="eaVert"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tc row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a:solidFill>
                            <a:schemeClr val="tx1"/>
                          </a:solidFill>
                          <a:latin typeface="Meiryo UI" panose="020B0604030504040204" pitchFamily="50" charset="-128"/>
                          <a:ea typeface="Meiryo UI" panose="020B0604030504040204" pitchFamily="50" charset="-128"/>
                        </a:rPr>
                        <a:t>作業費</a:t>
                      </a:r>
                    </a:p>
                  </a:txBody>
                  <a:tcPr marL="109760" marR="109760" marT="54880" marB="54880">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dirty="0">
                          <a:solidFill>
                            <a:srgbClr val="FF0000"/>
                          </a:solidFill>
                          <a:latin typeface="Meiryo UI" panose="020B0604030504040204" pitchFamily="50" charset="-128"/>
                          <a:ea typeface="Meiryo UI" panose="020B0604030504040204" pitchFamily="50" charset="-128"/>
                        </a:rPr>
                        <a:t>システム運用作業</a:t>
                      </a:r>
                    </a:p>
                  </a:txBody>
                  <a:tcPr marL="58504" marR="58504" marT="29253" marB="29253"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i="0" u="none" strike="noStrike" dirty="0">
                          <a:solidFill>
                            <a:srgbClr val="FF0000"/>
                          </a:solidFill>
                          <a:effectLst/>
                          <a:latin typeface="Meiryo UI" panose="020B0604030504040204" pitchFamily="50" charset="-128"/>
                          <a:ea typeface="Meiryo UI" panose="020B0604030504040204" pitchFamily="50" charset="-128"/>
                        </a:rPr>
                        <a:t>システム稼働監視、ジョブ管理、ヘルプデスク、障害対応、バックアップ等</a:t>
                      </a: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r" fontAlgn="ctr"/>
                      <a:r>
                        <a:rPr lang="en-US" altLang="ja-JP" sz="800" b="1" i="0" u="none" strike="noStrike" dirty="0">
                          <a:solidFill>
                            <a:srgbClr val="FF0000"/>
                          </a:solidFill>
                          <a:effectLst/>
                          <a:latin typeface="Meiryo UI" panose="020B0604030504040204" pitchFamily="50" charset="-128"/>
                          <a:ea typeface="Meiryo UI" panose="020B0604030504040204" pitchFamily="50" charset="-128"/>
                        </a:rPr>
                        <a:t>¥1,260,735,600</a:t>
                      </a:r>
                    </a:p>
                  </a:txBody>
                  <a:tcPr marL="9290" marR="9290" marT="9290" marB="0"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1" i="0" u="none" strike="noStrike" dirty="0">
                          <a:solidFill>
                            <a:srgbClr val="FF0000"/>
                          </a:solidFill>
                          <a:effectLst/>
                          <a:latin typeface="Meiryo UI" panose="020B0604030504040204" pitchFamily="50" charset="-128"/>
                          <a:ea typeface="Meiryo UI" panose="020B0604030504040204" pitchFamily="50" charset="-128"/>
                        </a:rPr>
                        <a:t>25.06%</a:t>
                      </a:r>
                    </a:p>
                  </a:txBody>
                  <a:tcPr marL="9290" marR="9290" marT="929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83391266"/>
                  </a:ext>
                </a:extLst>
              </a:tr>
              <a:tr h="222098">
                <a:tc vMerge="1">
                  <a:txBody>
                    <a:bodyPr/>
                    <a:lstStyle/>
                    <a:p>
                      <a:endParaRPr kumimoji="1" lang="ja-JP" altLang="en-US" sz="120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ハードウェア保守作業</a:t>
                      </a:r>
                    </a:p>
                  </a:txBody>
                  <a:tcPr marL="58504" marR="58504" marT="29253" marB="29253"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ハードウェアに関する保守作業費</a:t>
                      </a: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¥22,948,400</a:t>
                      </a:r>
                    </a:p>
                  </a:txBody>
                  <a:tcPr marL="9290" marR="9290" marT="9290" marB="0"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0.46%</a:t>
                      </a:r>
                    </a:p>
                  </a:txBody>
                  <a:tcPr marL="9290" marR="9290" marT="929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0683397"/>
                  </a:ext>
                </a:extLst>
              </a:tr>
              <a:tr h="222098">
                <a:tc vMerge="1">
                  <a:txBody>
                    <a:bodyPr/>
                    <a:lstStyle/>
                    <a:p>
                      <a:endParaRPr kumimoji="1" lang="ja-JP" altLang="en-US" sz="120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その他外部委託費</a:t>
                      </a:r>
                    </a:p>
                  </a:txBody>
                  <a:tcPr marL="58504" marR="58504" marT="29253" marB="29253"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800" b="0" i="0" u="none" strike="noStrike">
                          <a:solidFill>
                            <a:schemeClr val="tx1"/>
                          </a:solidFill>
                          <a:effectLst/>
                          <a:latin typeface="Meiryo UI" panose="020B0604030504040204" pitchFamily="50" charset="-128"/>
                          <a:ea typeface="Meiryo UI" panose="020B0604030504040204" pitchFamily="50" charset="-128"/>
                        </a:rPr>
                        <a:t>大量帳票出力</a:t>
                      </a:r>
                      <a:r>
                        <a:rPr lang="ja-JP" altLang="en-US" sz="800" b="0" i="0" u="none" strike="noStrike">
                          <a:solidFill>
                            <a:schemeClr val="tx1"/>
                          </a:solidFill>
                          <a:effectLst/>
                          <a:latin typeface="Meiryo UI" panose="020B0604030504040204" pitchFamily="50" charset="-128"/>
                          <a:ea typeface="Meiryo UI" panose="020B0604030504040204" pitchFamily="50" charset="-128"/>
                        </a:rPr>
                        <a:t>等、定常運用以外で定期的に外部事業者に委託する業務に関する作業費</a:t>
                      </a: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¥154,487,000</a:t>
                      </a:r>
                    </a:p>
                  </a:txBody>
                  <a:tcPr marL="9290" marR="9290" marT="9290" marB="0"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3.07%</a:t>
                      </a:r>
                    </a:p>
                  </a:txBody>
                  <a:tcPr marL="9290" marR="9290" marT="929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8052503"/>
                  </a:ext>
                </a:extLst>
              </a:tr>
              <a:tr h="222098">
                <a:tc vMerge="1">
                  <a:txBody>
                    <a:bodyPr/>
                    <a:lstStyle/>
                    <a:p>
                      <a:endParaRPr kumimoji="1" lang="ja-JP" altLang="en-US" sz="1200"/>
                    </a:p>
                  </a:txBody>
                  <a:tcPr/>
                </a:tc>
                <a:tc rowSpan="7">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物品費</a:t>
                      </a:r>
                    </a:p>
                  </a:txBody>
                  <a:tcPr marL="109760" marR="109760" marT="54880" marB="54880">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ハードウェア借料</a:t>
                      </a:r>
                    </a:p>
                  </a:txBody>
                  <a:tcPr marL="58504" marR="58504" marT="29253" marB="29253"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ハードウェア等の使用に関する借料</a:t>
                      </a: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¥146,633,560</a:t>
                      </a:r>
                    </a:p>
                  </a:txBody>
                  <a:tcPr marL="9290" marR="9290" marT="9290" marB="0"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2.91%</a:t>
                      </a:r>
                    </a:p>
                  </a:txBody>
                  <a:tcPr marL="9290" marR="9290" marT="929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66807948"/>
                  </a:ext>
                </a:extLst>
              </a:tr>
              <a:tr h="222098">
                <a:tc vMerge="1">
                  <a:txBody>
                    <a:bodyPr/>
                    <a:lstStyle/>
                    <a:p>
                      <a:endParaRPr kumimoji="1" lang="ja-JP" altLang="en-US"/>
                    </a:p>
                  </a:txBody>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a:solidFill>
                            <a:schemeClr val="tx1"/>
                          </a:solidFill>
                          <a:latin typeface="Meiryo UI" panose="020B0604030504040204" pitchFamily="50" charset="-128"/>
                          <a:ea typeface="Meiryo UI" panose="020B0604030504040204" pitchFamily="50" charset="-128"/>
                        </a:rPr>
                        <a:t>ハードウェア保守費</a:t>
                      </a:r>
                    </a:p>
                  </a:txBody>
                  <a:tcPr marL="58504" marR="58504" marT="29253" marB="29253"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ハードウェア保守費</a:t>
                      </a: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¥17,076,000</a:t>
                      </a:r>
                    </a:p>
                  </a:txBody>
                  <a:tcPr marL="9290" marR="9290" marT="9290" marB="0"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0.34%</a:t>
                      </a:r>
                    </a:p>
                  </a:txBody>
                  <a:tcPr marL="9290" marR="9290" marT="929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0900864"/>
                  </a:ext>
                </a:extLst>
              </a:tr>
              <a:tr h="222098">
                <a:tc vMerge="1">
                  <a:txBody>
                    <a:bodyPr/>
                    <a:lstStyle/>
                    <a:p>
                      <a:endParaRPr kumimoji="1" lang="ja-JP" altLang="en-US" sz="120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ソフトウェア借料</a:t>
                      </a:r>
                    </a:p>
                  </a:txBody>
                  <a:tcPr marL="58504" marR="58504" marT="29253" marB="29253"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業務パッケージソフトウェア、ミドルウェアの借料</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¥1,244,895,672</a:t>
                      </a:r>
                    </a:p>
                  </a:txBody>
                  <a:tcPr marL="9290" marR="9290" marT="9290" marB="0"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24.75%</a:t>
                      </a:r>
                    </a:p>
                  </a:txBody>
                  <a:tcPr marL="9290" marR="9290" marT="929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8798934"/>
                  </a:ext>
                </a:extLst>
              </a:tr>
              <a:tr h="222098">
                <a:tc vMerge="1">
                  <a:txBody>
                    <a:bodyPr/>
                    <a:lstStyle/>
                    <a:p>
                      <a:endParaRPr kumimoji="1" lang="ja-JP" altLang="en-US"/>
                    </a:p>
                  </a:txBody>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a:solidFill>
                            <a:schemeClr val="tx1"/>
                          </a:solidFill>
                          <a:latin typeface="Meiryo UI" panose="020B0604030504040204" pitchFamily="50" charset="-128"/>
                          <a:ea typeface="Meiryo UI" panose="020B0604030504040204" pitchFamily="50" charset="-128"/>
                        </a:rPr>
                        <a:t>ソフトウェア保守費</a:t>
                      </a:r>
                    </a:p>
                  </a:txBody>
                  <a:tcPr marL="58504" marR="58504" marT="29253" marB="29253" anchor="ctr">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業務パッケージソフトウェア、ミドルウェアの保守費</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¥560,416,765</a:t>
                      </a:r>
                    </a:p>
                  </a:txBody>
                  <a:tcPr marL="9290" marR="9290" marT="9290" marB="0"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11.14%</a:t>
                      </a:r>
                    </a:p>
                  </a:txBody>
                  <a:tcPr marL="9290" marR="9290" marT="929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72016693"/>
                  </a:ext>
                </a:extLst>
              </a:tr>
              <a:tr h="222098">
                <a:tc vMerge="1">
                  <a:txBody>
                    <a:bodyPr/>
                    <a:lstStyle/>
                    <a:p>
                      <a:endParaRPr kumimoji="1" lang="ja-JP" altLang="en-US" sz="1200"/>
                    </a:p>
                  </a:txBody>
                  <a:tcPr>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lnT w="12700" cap="flat" cmpd="sng" algn="ctr">
                      <a:solidFill>
                        <a:srgbClr val="000000"/>
                      </a:solidFill>
                      <a:prstDash val="solid"/>
                      <a:round/>
                      <a:headEnd type="none" w="med" len="med"/>
                      <a:tailEnd type="none" w="med" len="med"/>
                    </a:lnT>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a:solidFill>
                            <a:schemeClr val="tx1"/>
                          </a:solidFill>
                          <a:latin typeface="Meiryo UI" panose="020B0604030504040204" pitchFamily="50" charset="-128"/>
                          <a:ea typeface="Meiryo UI" panose="020B0604030504040204" pitchFamily="50" charset="-128"/>
                        </a:rPr>
                        <a:t>データセンター利用費</a:t>
                      </a:r>
                    </a:p>
                  </a:txBody>
                  <a:tcPr marL="58504" marR="58504" marT="29253" marB="2925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データセンター経費</a:t>
                      </a:r>
                    </a:p>
                  </a:txBody>
                  <a:tcPr marL="58504" marR="58504" marT="29253" marB="292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¥6,306,850</a:t>
                      </a:r>
                    </a:p>
                  </a:txBody>
                  <a:tcPr marL="9290" marR="9290" marT="9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0.12%</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9290" marR="9290" marT="9290" marB="0" anchor="ctr">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8814641"/>
                  </a:ext>
                </a:extLst>
              </a:tr>
              <a:tr h="222098">
                <a:tc vMerge="1">
                  <a:txBody>
                    <a:bodyPr/>
                    <a:lstStyle/>
                    <a:p>
                      <a:endParaRPr kumimoji="1" lang="ja-JP" altLang="en-US" sz="120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通信回線費</a:t>
                      </a:r>
                    </a:p>
                  </a:txBody>
                  <a:tcPr marL="58504" marR="58504" marT="29253" marB="29253"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回線、コロケーション経費</a:t>
                      </a: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¥430,428,790</a:t>
                      </a:r>
                    </a:p>
                  </a:txBody>
                  <a:tcPr marL="9290" marR="9290" marT="9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8.56%</a:t>
                      </a:r>
                    </a:p>
                  </a:txBody>
                  <a:tcPr marL="9290" marR="9290" marT="929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61989364"/>
                  </a:ext>
                </a:extLst>
              </a:tr>
              <a:tr h="222098">
                <a:tc vMerge="1">
                  <a:txBody>
                    <a:bodyPr/>
                    <a:lstStyle/>
                    <a:p>
                      <a:endParaRPr kumimoji="1" lang="ja-JP" altLang="en-US" sz="1050">
                        <a:solidFill>
                          <a:schemeClr val="tx1"/>
                        </a:solidFill>
                      </a:endParaRPr>
                    </a:p>
                  </a:txBody>
                  <a:tcPr>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tx1"/>
                        </a:solidFill>
                      </a:endParaRPr>
                    </a:p>
                  </a:txBody>
                  <a:tcPr>
                    <a:solidFill>
                      <a:schemeClr val="bg1"/>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dirty="0">
                          <a:solidFill>
                            <a:srgbClr val="FF0000"/>
                          </a:solidFill>
                          <a:latin typeface="Meiryo UI" panose="020B0604030504040204" pitchFamily="50" charset="-128"/>
                          <a:ea typeface="Meiryo UI" panose="020B0604030504040204" pitchFamily="50" charset="-128"/>
                        </a:rPr>
                        <a:t>クラウド利用経費</a:t>
                      </a:r>
                    </a:p>
                  </a:txBody>
                  <a:tcPr marL="58504" marR="58504" marT="29253" marB="29253"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dirty="0">
                          <a:solidFill>
                            <a:srgbClr val="FF0000"/>
                          </a:solidFill>
                          <a:latin typeface="Meiryo UI" panose="020B0604030504040204" pitchFamily="50" charset="-128"/>
                          <a:ea typeface="Meiryo UI" panose="020B0604030504040204" pitchFamily="50" charset="-128"/>
                        </a:rPr>
                        <a:t>CSP</a:t>
                      </a:r>
                      <a:r>
                        <a:rPr kumimoji="1" lang="ja-JP" altLang="en-US" sz="800" b="1" dirty="0">
                          <a:solidFill>
                            <a:srgbClr val="FF0000"/>
                          </a:solidFill>
                          <a:latin typeface="Meiryo UI" panose="020B0604030504040204" pitchFamily="50" charset="-128"/>
                          <a:ea typeface="Meiryo UI" panose="020B0604030504040204" pitchFamily="50" charset="-128"/>
                        </a:rPr>
                        <a:t>（クラウドサービスプロバイダー）の利用料</a:t>
                      </a: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1" i="0" u="none" strike="noStrike" dirty="0">
                          <a:solidFill>
                            <a:srgbClr val="FF0000"/>
                          </a:solidFill>
                          <a:effectLst/>
                          <a:latin typeface="Meiryo UI" panose="020B0604030504040204" pitchFamily="50" charset="-128"/>
                          <a:ea typeface="Meiryo UI" panose="020B0604030504040204" pitchFamily="50" charset="-128"/>
                        </a:rPr>
                        <a:t>¥1,186,833,715</a:t>
                      </a:r>
                    </a:p>
                  </a:txBody>
                  <a:tcPr marL="9290" marR="9290" marT="9290" marB="0"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1" i="0" u="none" strike="noStrike" dirty="0">
                          <a:solidFill>
                            <a:srgbClr val="FF0000"/>
                          </a:solidFill>
                          <a:effectLst/>
                          <a:latin typeface="Meiryo UI" panose="020B0604030504040204" pitchFamily="50" charset="-128"/>
                          <a:ea typeface="Meiryo UI" panose="020B0604030504040204" pitchFamily="50" charset="-128"/>
                        </a:rPr>
                        <a:t>23.59%</a:t>
                      </a:r>
                    </a:p>
                  </a:txBody>
                  <a:tcPr marL="9290" marR="9290" marT="929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83259005"/>
                  </a:ext>
                </a:extLst>
              </a:tr>
              <a:tr h="238716">
                <a:tc v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94087" marR="94087" marT="47043" marB="47043" vert="eaVert"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ランニング小計</a:t>
                      </a:r>
                    </a:p>
                  </a:txBody>
                  <a:tcPr marL="72005" marR="72005" marT="36003" marB="360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ランニング小計</a:t>
                      </a:r>
                    </a:p>
                  </a:txBody>
                  <a:tcPr marL="59987" marR="59987" marT="29994" marB="2999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accent2">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59987" marR="59987" marT="29994" marB="2999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accent2">
                        <a:lumMod val="60000"/>
                        <a:lumOff val="40000"/>
                      </a:schemeClr>
                    </a:solid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¥5,030,762,352</a:t>
                      </a:r>
                    </a:p>
                  </a:txBody>
                  <a:tcPr marL="9290" marR="9290" marT="9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chemeClr val="accent1">
                        <a:lumMod val="20000"/>
                        <a:lumOff val="80000"/>
                      </a:schemeClr>
                    </a:solid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100.00%</a:t>
                      </a:r>
                    </a:p>
                  </a:txBody>
                  <a:tcPr marL="9290" marR="9290" marT="9290" marB="0" anchor="ctr">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474994194"/>
                  </a:ext>
                </a:extLst>
              </a:tr>
            </a:tbl>
          </a:graphicData>
        </a:graphic>
      </p:graphicFrame>
      <p:sp>
        <p:nvSpPr>
          <p:cNvPr id="22" name="テキスト ボックス 21">
            <a:extLst>
              <a:ext uri="{FF2B5EF4-FFF2-40B4-BE49-F238E27FC236}">
                <a16:creationId xmlns:a16="http://schemas.microsoft.com/office/drawing/2014/main" id="{1D61BACA-3BA9-8CB1-39F6-1BE8B698F3E1}"/>
              </a:ext>
            </a:extLst>
          </p:cNvPr>
          <p:cNvSpPr txBox="1"/>
          <p:nvPr/>
        </p:nvSpPr>
        <p:spPr>
          <a:xfrm>
            <a:off x="902027" y="6347215"/>
            <a:ext cx="6277517" cy="284005"/>
          </a:xfrm>
          <a:prstGeom prst="rect">
            <a:avLst/>
          </a:prstGeom>
          <a:noFill/>
        </p:spPr>
        <p:txBody>
          <a:bodyPr wrap="square" lIns="29250" tIns="29250" rIns="29250" bIns="29250" rtlCol="0">
            <a:spAutoFit/>
          </a:bodyPr>
          <a:lstStyle/>
          <a:p>
            <a:pPr defTabSz="371475"/>
            <a:r>
              <a:rPr lang="en-US" altLang="ja-JP" sz="731" dirty="0">
                <a:solidFill>
                  <a:prstClr val="black"/>
                </a:solidFill>
                <a:latin typeface="Meiryo UI" panose="020B0604030504040204" pitchFamily="50" charset="-128"/>
                <a:ea typeface="Meiryo UI" panose="020B0604030504040204" pitchFamily="50" charset="-128"/>
              </a:rPr>
              <a:t>※</a:t>
            </a:r>
            <a:r>
              <a:rPr lang="ja-JP" altLang="en-US" sz="731" dirty="0">
                <a:solidFill>
                  <a:prstClr val="black"/>
                </a:solidFill>
                <a:latin typeface="Meiryo UI" panose="020B0604030504040204" pitchFamily="50" charset="-128"/>
                <a:ea typeface="Meiryo UI" panose="020B0604030504040204" pitchFamily="50" charset="-128"/>
              </a:rPr>
              <a:t>ガバメントクラウド利用費は「クラウド利用費」のカテゴリに該当</a:t>
            </a:r>
            <a:endParaRPr lang="en-US" altLang="ja-JP" sz="731" dirty="0">
              <a:solidFill>
                <a:prstClr val="black"/>
              </a:solidFill>
              <a:latin typeface="Meiryo UI" panose="020B0604030504040204" pitchFamily="50" charset="-128"/>
              <a:ea typeface="Meiryo UI" panose="020B0604030504040204" pitchFamily="50" charset="-128"/>
            </a:endParaRPr>
          </a:p>
          <a:p>
            <a:pPr defTabSz="371475"/>
            <a:r>
              <a:rPr lang="en-US" altLang="ja-JP" sz="731" dirty="0">
                <a:solidFill>
                  <a:prstClr val="black"/>
                </a:solidFill>
                <a:latin typeface="Meiryo UI" panose="020B0604030504040204" pitchFamily="50" charset="-128"/>
                <a:ea typeface="Meiryo UI" panose="020B0604030504040204" pitchFamily="50" charset="-128"/>
              </a:rPr>
              <a:t>※</a:t>
            </a:r>
            <a:r>
              <a:rPr lang="ja-JP" altLang="en-US" sz="731" dirty="0">
                <a:solidFill>
                  <a:prstClr val="black"/>
                </a:solidFill>
                <a:latin typeface="Meiryo UI" panose="020B0604030504040204" pitchFamily="50" charset="-128"/>
                <a:ea typeface="Meiryo UI" panose="020B0604030504040204" pitchFamily="50" charset="-128"/>
              </a:rPr>
              <a:t>上記</a:t>
            </a:r>
            <a:r>
              <a:rPr lang="ja-JP" altLang="en-US" sz="731" kern="0" dirty="0">
                <a:solidFill>
                  <a:prstClr val="black"/>
                </a:solidFill>
                <a:latin typeface="Meiryo UI"/>
                <a:ea typeface="Meiryo UI"/>
              </a:rPr>
              <a:t>はすべての採択団体を対象としたイニシャルコストとランニングコストの合計と構成割合を示す。</a:t>
            </a:r>
            <a:endParaRPr lang="ja-JP" altLang="en-US" sz="731" dirty="0">
              <a:solidFill>
                <a:prstClr val="black"/>
              </a:solidFill>
              <a:latin typeface="Meiryo UI" panose="020B0604030504040204" pitchFamily="50" charset="-128"/>
              <a:ea typeface="Meiryo UI" panose="020B0604030504040204" pitchFamily="50" charset="-128"/>
            </a:endParaRPr>
          </a:p>
        </p:txBody>
      </p:sp>
      <p:sp>
        <p:nvSpPr>
          <p:cNvPr id="2" name="矢印: 右 1">
            <a:extLst>
              <a:ext uri="{FF2B5EF4-FFF2-40B4-BE49-F238E27FC236}">
                <a16:creationId xmlns:a16="http://schemas.microsoft.com/office/drawing/2014/main" id="{30E5BB7F-A172-3426-032A-A4E5CDA3F3B9}"/>
              </a:ext>
            </a:extLst>
          </p:cNvPr>
          <p:cNvSpPr/>
          <p:nvPr/>
        </p:nvSpPr>
        <p:spPr>
          <a:xfrm flipH="1">
            <a:off x="9291107" y="3884241"/>
            <a:ext cx="321945" cy="235974"/>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71475"/>
            <a:endParaRPr lang="ja-JP" altLang="en-US" sz="1463" dirty="0">
              <a:solidFill>
                <a:prstClr val="white"/>
              </a:solidFill>
              <a:latin typeface="Calibri" panose="020F0502020204030204"/>
              <a:ea typeface="游ゴシック" panose="020B0400000000000000" pitchFamily="50" charset="-128"/>
            </a:endParaRPr>
          </a:p>
        </p:txBody>
      </p:sp>
      <p:sp>
        <p:nvSpPr>
          <p:cNvPr id="3" name="矢印: 右 2">
            <a:extLst>
              <a:ext uri="{FF2B5EF4-FFF2-40B4-BE49-F238E27FC236}">
                <a16:creationId xmlns:a16="http://schemas.microsoft.com/office/drawing/2014/main" id="{56E16FEF-6FD5-02D8-D576-8F6F18487783}"/>
              </a:ext>
            </a:extLst>
          </p:cNvPr>
          <p:cNvSpPr/>
          <p:nvPr/>
        </p:nvSpPr>
        <p:spPr>
          <a:xfrm flipH="1">
            <a:off x="9291107" y="5864057"/>
            <a:ext cx="321945" cy="235974"/>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71475"/>
            <a:endParaRPr lang="ja-JP" altLang="en-US" sz="1463" dirty="0">
              <a:solidFill>
                <a:prstClr val="white"/>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25564820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スライド番号プレースホルダー 5">
            <a:extLst>
              <a:ext uri="{FF2B5EF4-FFF2-40B4-BE49-F238E27FC236}">
                <a16:creationId xmlns:a16="http://schemas.microsoft.com/office/drawing/2014/main" id="{6B2EAF6A-DA70-47C6-86F5-1418B9CF4DDF}"/>
              </a:ext>
            </a:extLst>
          </p:cNvPr>
          <p:cNvSpPr>
            <a:spLocks noGrp="1"/>
          </p:cNvSpPr>
          <p:nvPr>
            <p:ph type="sldNum" sz="quarter" idx="12"/>
          </p:nvPr>
        </p:nvSpPr>
        <p:spPr>
          <a:xfrm>
            <a:off x="7650552" y="6432293"/>
            <a:ext cx="2228850" cy="365125"/>
          </a:xfrm>
        </p:spPr>
        <p:txBody>
          <a:bodyPr/>
          <a:lstStyle/>
          <a:p>
            <a:fld id="{330EA680-D336-4FF7-8B7A-9848BB0A1C32}" type="slidenum">
              <a:rPr lang="en-US" smtClean="0"/>
              <a:t>24</a:t>
            </a:fld>
            <a:endParaRPr lang="en-US" dirty="0"/>
          </a:p>
        </p:txBody>
      </p: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kumimoji="1" lang="ja-JP" altLang="en-US" sz="2400" b="1" dirty="0">
                <a:latin typeface="Meiryo UI" panose="020B0604030504040204" pitchFamily="50" charset="-128"/>
                <a:ea typeface="Meiryo UI" panose="020B0604030504040204" pitchFamily="50" charset="-128"/>
              </a:rPr>
              <a:t>神戸市（ベンダ合算）経費比較評価・考察</a:t>
            </a: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64505" y="595728"/>
            <a:ext cx="9767557" cy="830964"/>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600" kern="0" dirty="0">
                <a:solidFill>
                  <a:prstClr val="black"/>
                </a:solidFill>
                <a:latin typeface="Meiryo UI" panose="020B0604030504040204" pitchFamily="50" charset="-128"/>
                <a:ea typeface="Meiryo UI" panose="020B0604030504040204" pitchFamily="50" charset="-128"/>
              </a:rPr>
              <a:t>現行システムと比較してトータルコストに大きな差は無く、同等のコストでガバメントクラウドへのリフトが可能と考える</a:t>
            </a:r>
            <a:endParaRPr kumimoji="1" lang="en-US" altLang="ja-JP" sz="1600" kern="0" dirty="0">
              <a:solidFill>
                <a:prstClr val="black"/>
              </a:solidFill>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600" kern="0" dirty="0">
                <a:solidFill>
                  <a:prstClr val="black"/>
                </a:solidFill>
                <a:latin typeface="Meiryo UI" panose="020B0604030504040204" pitchFamily="50" charset="-128"/>
                <a:ea typeface="Meiryo UI" panose="020B0604030504040204" pitchFamily="50" charset="-128"/>
              </a:rPr>
              <a:t>ランニングコストはソフトウェア保守費と通信回線費、クラウド利用経費以外の費目で費用削減となった。今後クラウド環境での運用見直し等により費用削減効果が高まる可能性がある</a:t>
            </a:r>
          </a:p>
        </p:txBody>
      </p:sp>
      <p:graphicFrame>
        <p:nvGraphicFramePr>
          <p:cNvPr id="2" name="表 1">
            <a:extLst>
              <a:ext uri="{FF2B5EF4-FFF2-40B4-BE49-F238E27FC236}">
                <a16:creationId xmlns:a16="http://schemas.microsoft.com/office/drawing/2014/main" id="{6B5A0C5F-6846-1240-A739-A0FD7C8A0678}"/>
              </a:ext>
            </a:extLst>
          </p:cNvPr>
          <p:cNvGraphicFramePr>
            <a:graphicFrameLocks noGrp="1"/>
          </p:cNvGraphicFramePr>
          <p:nvPr>
            <p:extLst>
              <p:ext uri="{D42A27DB-BD31-4B8C-83A1-F6EECF244321}">
                <p14:modId xmlns:p14="http://schemas.microsoft.com/office/powerpoint/2010/main" val="1370560519"/>
              </p:ext>
            </p:extLst>
          </p:nvPr>
        </p:nvGraphicFramePr>
        <p:xfrm>
          <a:off x="95529" y="2324486"/>
          <a:ext cx="6413538" cy="3628363"/>
        </p:xfrm>
        <a:graphic>
          <a:graphicData uri="http://schemas.openxmlformats.org/drawingml/2006/table">
            <a:tbl>
              <a:tblPr/>
              <a:tblGrid>
                <a:gridCol w="365538">
                  <a:extLst>
                    <a:ext uri="{9D8B030D-6E8A-4147-A177-3AD203B41FA5}">
                      <a16:colId xmlns:a16="http://schemas.microsoft.com/office/drawing/2014/main" val="1064477951"/>
                    </a:ext>
                  </a:extLst>
                </a:gridCol>
                <a:gridCol w="365538">
                  <a:extLst>
                    <a:ext uri="{9D8B030D-6E8A-4147-A177-3AD203B41FA5}">
                      <a16:colId xmlns:a16="http://schemas.microsoft.com/office/drawing/2014/main" val="1362134056"/>
                    </a:ext>
                  </a:extLst>
                </a:gridCol>
                <a:gridCol w="1561846">
                  <a:extLst>
                    <a:ext uri="{9D8B030D-6E8A-4147-A177-3AD203B41FA5}">
                      <a16:colId xmlns:a16="http://schemas.microsoft.com/office/drawing/2014/main" val="72861344"/>
                    </a:ext>
                  </a:extLst>
                </a:gridCol>
                <a:gridCol w="1030154">
                  <a:extLst>
                    <a:ext uri="{9D8B030D-6E8A-4147-A177-3AD203B41FA5}">
                      <a16:colId xmlns:a16="http://schemas.microsoft.com/office/drawing/2014/main" val="3890467551"/>
                    </a:ext>
                  </a:extLst>
                </a:gridCol>
                <a:gridCol w="1030154">
                  <a:extLst>
                    <a:ext uri="{9D8B030D-6E8A-4147-A177-3AD203B41FA5}">
                      <a16:colId xmlns:a16="http://schemas.microsoft.com/office/drawing/2014/main" val="3877731356"/>
                    </a:ext>
                  </a:extLst>
                </a:gridCol>
                <a:gridCol w="1030154">
                  <a:extLst>
                    <a:ext uri="{9D8B030D-6E8A-4147-A177-3AD203B41FA5}">
                      <a16:colId xmlns:a16="http://schemas.microsoft.com/office/drawing/2014/main" val="2229564750"/>
                    </a:ext>
                  </a:extLst>
                </a:gridCol>
                <a:gridCol w="1030154">
                  <a:extLst>
                    <a:ext uri="{9D8B030D-6E8A-4147-A177-3AD203B41FA5}">
                      <a16:colId xmlns:a16="http://schemas.microsoft.com/office/drawing/2014/main" val="4074930862"/>
                    </a:ext>
                  </a:extLst>
                </a:gridCol>
              </a:tblGrid>
              <a:tr h="513916">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rgbClr val="FFFFFF"/>
                          </a:solidFill>
                          <a:effectLst/>
                          <a:latin typeface="Meiryo UI" panose="020B0604030504040204" pitchFamily="50" charset="-128"/>
                          <a:ea typeface="Meiryo UI" panose="020B0604030504040204" pitchFamily="50" charset="-128"/>
                        </a:rPr>
                        <a:t>経費区分</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en-US" altLang="ja-JP" sz="900" b="0" i="0" u="none" strike="noStrike">
                          <a:solidFill>
                            <a:srgbClr val="FFFFFF"/>
                          </a:solidFill>
                          <a:effectLst/>
                          <a:latin typeface="Meiryo UI" panose="020B0604030504040204" pitchFamily="50" charset="-128"/>
                          <a:ea typeface="Meiryo UI" panose="020B0604030504040204" pitchFamily="50" charset="-128"/>
                        </a:rPr>
                        <a:t>A</a:t>
                      </a:r>
                      <a:r>
                        <a:rPr lang="ja-JP" altLang="en-US" sz="900" b="0" i="0" u="none" strike="noStrike">
                          <a:solidFill>
                            <a:srgbClr val="FFFFFF"/>
                          </a:solidFill>
                          <a:effectLst/>
                          <a:latin typeface="Meiryo UI" panose="020B0604030504040204" pitchFamily="50" charset="-128"/>
                          <a:ea typeface="Meiryo UI" panose="020B0604030504040204" pitchFamily="50" charset="-128"/>
                        </a:rPr>
                        <a:t>：現行システムを</a:t>
                      </a:r>
                      <a:br>
                        <a:rPr lang="en-US" altLang="ja-JP" sz="900" b="0" i="0" u="none" strike="noStrike">
                          <a:solidFill>
                            <a:srgbClr val="FFFFFF"/>
                          </a:solidFill>
                          <a:effectLst/>
                          <a:latin typeface="Meiryo UI" panose="020B0604030504040204" pitchFamily="50" charset="-128"/>
                          <a:ea typeface="Meiryo UI" panose="020B0604030504040204" pitchFamily="50" charset="-128"/>
                        </a:rPr>
                      </a:br>
                      <a:r>
                        <a:rPr lang="ja-JP" altLang="en-US" sz="900" b="0" i="0" u="none" strike="noStrike">
                          <a:solidFill>
                            <a:srgbClr val="FFFFFF"/>
                          </a:solidFill>
                          <a:effectLst/>
                          <a:latin typeface="Meiryo UI" panose="020B0604030504040204" pitchFamily="50" charset="-128"/>
                          <a:ea typeface="Meiryo UI" panose="020B0604030504040204" pitchFamily="50" charset="-128"/>
                        </a:rPr>
                        <a:t>利用</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en-US" altLang="ja-JP" sz="900" b="0" i="0" u="none" strike="noStrike" dirty="0">
                          <a:solidFill>
                            <a:srgbClr val="FFFFFF"/>
                          </a:solidFill>
                          <a:effectLst/>
                          <a:latin typeface="Meiryo UI" panose="020B0604030504040204" pitchFamily="50" charset="-128"/>
                          <a:ea typeface="Meiryo UI" panose="020B0604030504040204" pitchFamily="50" charset="-128"/>
                        </a:rPr>
                        <a:t>B</a:t>
                      </a: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：ガバメントクラウドへリフト</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rgbClr val="FFFFFF"/>
                          </a:solidFill>
                          <a:effectLst/>
                          <a:latin typeface="Meiryo UI" panose="020B0604030504040204" pitchFamily="50" charset="-128"/>
                          <a:ea typeface="Meiryo UI" panose="020B0604030504040204" pitchFamily="50" charset="-128"/>
                        </a:rPr>
                        <a:t>コスト差異</a:t>
                      </a:r>
                      <a:br>
                        <a:rPr lang="en-US" altLang="ja-JP" sz="900" b="0" i="0" u="none" strike="noStrike">
                          <a:solidFill>
                            <a:srgbClr val="FFFFFF"/>
                          </a:solidFill>
                          <a:effectLst/>
                          <a:latin typeface="Meiryo UI" panose="020B0604030504040204" pitchFamily="50" charset="-128"/>
                          <a:ea typeface="Meiryo UI" panose="020B0604030504040204" pitchFamily="50" charset="-128"/>
                        </a:rPr>
                      </a:br>
                      <a:r>
                        <a:rPr lang="ja-JP" altLang="en-US" sz="900" b="0" i="0" u="none" strike="noStrike">
                          <a:solidFill>
                            <a:srgbClr val="FFFFFF"/>
                          </a:solidFill>
                          <a:effectLst/>
                          <a:latin typeface="Meiryo UI" panose="020B0604030504040204" pitchFamily="50" charset="-128"/>
                          <a:ea typeface="Meiryo UI" panose="020B0604030504040204" pitchFamily="50" charset="-128"/>
                        </a:rPr>
                        <a:t>（</a:t>
                      </a:r>
                      <a:r>
                        <a:rPr lang="en-US" altLang="ja-JP" sz="900" b="0" i="0" u="none" strike="noStrike">
                          <a:solidFill>
                            <a:srgbClr val="FFFFFF"/>
                          </a:solidFill>
                          <a:effectLst/>
                          <a:latin typeface="Meiryo UI" panose="020B0604030504040204" pitchFamily="50" charset="-128"/>
                          <a:ea typeface="Meiryo UI" panose="020B0604030504040204" pitchFamily="50" charset="-128"/>
                        </a:rPr>
                        <a:t>B-A</a:t>
                      </a:r>
                      <a:r>
                        <a:rPr lang="ja-JP" altLang="en-US" sz="900" b="0" i="0" u="none" strike="noStrike">
                          <a:solidFill>
                            <a:srgbClr val="FFFFFF"/>
                          </a:solidFill>
                          <a:effectLst/>
                          <a:latin typeface="Meiryo UI" panose="020B0604030504040204" pitchFamily="50" charset="-128"/>
                          <a:ea typeface="Meiryo UI" panose="020B0604030504040204" pitchFamily="50" charset="-128"/>
                        </a:rPr>
                        <a:t>）</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A3A1"/>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ガバメントクラウ</a:t>
                      </a:r>
                      <a:br>
                        <a:rPr lang="en-US" altLang="ja-JP" sz="900" b="0" i="0" u="none" strike="noStrike" dirty="0">
                          <a:solidFill>
                            <a:srgbClr val="FFFFFF"/>
                          </a:solidFill>
                          <a:effectLst/>
                          <a:latin typeface="Meiryo UI" panose="020B0604030504040204" pitchFamily="50" charset="-128"/>
                          <a:ea typeface="Meiryo UI" panose="020B0604030504040204" pitchFamily="50" charset="-128"/>
                        </a:rPr>
                      </a:b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ドリフト後の削減率</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A3A1"/>
                    </a:solidFill>
                  </a:tcPr>
                </a:tc>
                <a:extLst>
                  <a:ext uri="{0D108BD9-81ED-4DB2-BD59-A6C34878D82A}">
                    <a16:rowId xmlns:a16="http://schemas.microsoft.com/office/drawing/2014/main" val="3969783400"/>
                  </a:ext>
                </a:extLst>
              </a:tr>
              <a:tr h="148307">
                <a:tc rowSpan="6">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イニシャルコスト</a:t>
                      </a:r>
                    </a:p>
                  </a:txBody>
                  <a:tcPr marL="5276" marR="5276" marT="5276"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rowSpan="6">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作業費</a:t>
                      </a:r>
                    </a:p>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　</a:t>
                      </a:r>
                    </a:p>
                  </a:txBody>
                  <a:tcPr marL="5276" marR="5276" marT="5276"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カスタマイズ費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1025762"/>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環境構築費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¥376,006,000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¥218,086,000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¥157,920,000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-42%</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7123867"/>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dirty="0">
                          <a:solidFill>
                            <a:schemeClr val="tx1">
                              <a:lumMod val="100000"/>
                            </a:schemeClr>
                          </a:solidFill>
                          <a:effectLst/>
                          <a:latin typeface="Meiryo UI" panose="020B0604030504040204" pitchFamily="50" charset="-128"/>
                          <a:ea typeface="Meiryo UI" panose="020B0604030504040204" pitchFamily="50" charset="-128"/>
                        </a:rPr>
                        <a:t>データ移行費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¥25,920,000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¥25,920,000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575746"/>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他システム連携機能構築作業費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¥11,220,000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¥11,220,000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2793806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操作マニュアル作成・職員研修費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2384571"/>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プロジェクト管理費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¥103,145,000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¥103,145,000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4979906"/>
                  </a:ext>
                </a:extLst>
              </a:tr>
              <a:tr h="148307">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イニシャルコスト計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¥376,006,000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¥358,371,000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¥17,635,000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-5%</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1768635435"/>
                  </a:ext>
                </a:extLst>
              </a:tr>
              <a:tr h="148307">
                <a:tc rowSpan="1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t"/>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ランニングコスト</a:t>
                      </a:r>
                    </a:p>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作業費</a:t>
                      </a:r>
                    </a:p>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システム運用作業</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¥374,587,000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¥349,550,000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¥25,037,000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-7%</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3543649"/>
                  </a:ext>
                </a:extLst>
              </a:tr>
              <a:tr h="148307">
                <a:tc vMerge="1">
                  <a:txBody>
                    <a:bodyPr/>
                    <a:lstStyle/>
                    <a:p>
                      <a:endParaRPr kumimoji="1" lang="ja-JP" altLang="en-US"/>
                    </a:p>
                  </a:txBody>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ハードウェア保守作業</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34537603"/>
                  </a:ext>
                </a:extLst>
              </a:tr>
              <a:tr h="148307">
                <a:tc vMerge="1">
                  <a:txBody>
                    <a:bodyPr/>
                    <a:lstStyle/>
                    <a:p>
                      <a:endParaRPr kumimoji="1" lang="ja-JP" altLang="en-US"/>
                    </a:p>
                  </a:txBody>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その他外部委託費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99234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tcPr>
                </a:tc>
                <a:tc grid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作業費計</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¥374,587,000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¥349,550,000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¥25,037,000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-7%</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304626493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7">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物品費</a:t>
                      </a:r>
                    </a:p>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ハードウェア借料</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¥224,083,000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¥2,617,520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¥221,465,480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-99%</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5650500"/>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ハードウェア保守費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55036716"/>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ソフトウェア借料</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¥254,935,000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¥48,461,772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¥206,473,228</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-81%</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1682262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ソフトウェア保守費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¥32,998,000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¥75,104,666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¥42,106,666</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128%</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60956273"/>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データセンター利用費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1273897"/>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通信回線費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¥115,293,310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¥115,293,310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65764259"/>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クラウド利用経費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¥269,904,336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¥269,904,336</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96484819"/>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tcPr>
                </a:tc>
                <a:tc grid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物品費計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¥512,016,000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dirty="0">
                          <a:solidFill>
                            <a:schemeClr val="tx1">
                              <a:lumMod val="100000"/>
                            </a:schemeClr>
                          </a:solidFill>
                          <a:effectLst/>
                          <a:latin typeface="Meiryo UI" panose="020B0604030504040204" pitchFamily="50" charset="-128"/>
                          <a:ea typeface="Meiryo UI" panose="020B0604030504040204" pitchFamily="50" charset="-128"/>
                        </a:rPr>
                        <a:t>¥511,381,604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a:t>
                      </a:r>
                      <a:r>
                        <a:rPr lang="en-US" altLang="ja-JP" sz="900" b="0" i="0" u="none" strike="noStrike" dirty="0">
                          <a:solidFill>
                            <a:srgbClr val="FF0000"/>
                          </a:solidFill>
                          <a:effectLst/>
                          <a:latin typeface="Meiryo UI" panose="020B0604030504040204" pitchFamily="50" charset="-128"/>
                          <a:ea typeface="Meiryo UI" panose="020B0604030504040204" pitchFamily="50" charset="-128"/>
                        </a:rPr>
                        <a:t>¥634,394</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0.1%</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2203110358"/>
                  </a:ext>
                </a:extLst>
              </a:tr>
              <a:tr h="148307">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ランニングコスト計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¥886,603,000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dirty="0">
                          <a:solidFill>
                            <a:schemeClr val="tx1">
                              <a:lumMod val="100000"/>
                            </a:schemeClr>
                          </a:solidFill>
                          <a:effectLst/>
                          <a:latin typeface="Meiryo UI" panose="020B0604030504040204" pitchFamily="50" charset="-128"/>
                          <a:ea typeface="Meiryo UI" panose="020B0604030504040204" pitchFamily="50" charset="-128"/>
                        </a:rPr>
                        <a:t>¥860,931,604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a:t>
                      </a:r>
                      <a:r>
                        <a:rPr lang="en-US" altLang="ja-JP" sz="900" b="0" i="0" u="none" strike="noStrike" dirty="0">
                          <a:solidFill>
                            <a:srgbClr val="FF0000"/>
                          </a:solidFill>
                          <a:effectLst/>
                          <a:latin typeface="Meiryo UI" panose="020B0604030504040204" pitchFamily="50" charset="-128"/>
                          <a:ea typeface="Meiryo UI" panose="020B0604030504040204" pitchFamily="50" charset="-128"/>
                        </a:rPr>
                        <a:t>¥25,671,394</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-3%</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3464429677"/>
                  </a:ext>
                </a:extLst>
              </a:tr>
              <a:tr h="148307">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rPr>
                        <a:t>合計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¥1,262,609,000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dirty="0">
                          <a:solidFill>
                            <a:schemeClr val="tx1">
                              <a:lumMod val="100000"/>
                            </a:schemeClr>
                          </a:solidFill>
                          <a:effectLst/>
                          <a:latin typeface="Meiryo UI" panose="020B0604030504040204" pitchFamily="50" charset="-128"/>
                          <a:ea typeface="Meiryo UI" panose="020B0604030504040204" pitchFamily="50" charset="-128"/>
                        </a:rPr>
                        <a:t>¥1,219,302,604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a:t>
                      </a:r>
                      <a:r>
                        <a:rPr lang="en-US" altLang="ja-JP" sz="900" b="0" i="0" u="none" strike="noStrike" dirty="0">
                          <a:solidFill>
                            <a:srgbClr val="FF0000"/>
                          </a:solidFill>
                          <a:effectLst/>
                          <a:latin typeface="Meiryo UI" panose="020B0604030504040204" pitchFamily="50" charset="-128"/>
                          <a:ea typeface="Meiryo UI" panose="020B0604030504040204" pitchFamily="50" charset="-128"/>
                        </a:rPr>
                        <a:t>¥43,306,394</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dirty="0">
                          <a:solidFill>
                            <a:srgbClr val="FF0000"/>
                          </a:solidFill>
                          <a:effectLst/>
                          <a:latin typeface="Meiryo UI" panose="020B0604030504040204" pitchFamily="50" charset="-128"/>
                          <a:ea typeface="Meiryo UI" panose="020B0604030504040204" pitchFamily="50" charset="-128"/>
                        </a:rPr>
                        <a:t>-3%</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extLst>
                  <a:ext uri="{0D108BD9-81ED-4DB2-BD59-A6C34878D82A}">
                    <a16:rowId xmlns:a16="http://schemas.microsoft.com/office/drawing/2014/main" val="1639852186"/>
                  </a:ext>
                </a:extLst>
              </a:tr>
            </a:tbl>
          </a:graphicData>
        </a:graphic>
      </p:graphicFrame>
      <p:sp>
        <p:nvSpPr>
          <p:cNvPr id="3" name="正方形/長方形 2">
            <a:extLst>
              <a:ext uri="{FF2B5EF4-FFF2-40B4-BE49-F238E27FC236}">
                <a16:creationId xmlns:a16="http://schemas.microsoft.com/office/drawing/2014/main" id="{9EF05BAE-CC44-8608-F409-4C55E2A0766B}"/>
              </a:ext>
            </a:extLst>
          </p:cNvPr>
          <p:cNvSpPr/>
          <p:nvPr/>
        </p:nvSpPr>
        <p:spPr>
          <a:xfrm>
            <a:off x="95530" y="5973586"/>
            <a:ext cx="4621644" cy="720675"/>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a:t>
            </a: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現行システム費用について、計画時試算から下記経費項目を修正</a:t>
            </a:r>
            <a:br>
              <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b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・環境構築費</a:t>
            </a:r>
            <a:endPar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・システム運用作業</a:t>
            </a:r>
            <a:endPar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・ハードウェア保守作業</a:t>
            </a:r>
            <a:endPar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31AAE370-C68A-6404-AB15-772424E0D053}"/>
              </a:ext>
            </a:extLst>
          </p:cNvPr>
          <p:cNvSpPr/>
          <p:nvPr/>
        </p:nvSpPr>
        <p:spPr>
          <a:xfrm>
            <a:off x="1284106" y="5973586"/>
            <a:ext cx="4621644" cy="720675"/>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・その他外部委託費</a:t>
            </a:r>
            <a:endPar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・ハードウェア借料</a:t>
            </a:r>
            <a:endPar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・ハードウェア保守費</a:t>
            </a:r>
            <a:endPar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CA306367-6B9B-C77F-C212-3FA164BA9849}"/>
              </a:ext>
            </a:extLst>
          </p:cNvPr>
          <p:cNvSpPr/>
          <p:nvPr/>
        </p:nvSpPr>
        <p:spPr>
          <a:xfrm>
            <a:off x="2455456" y="5973586"/>
            <a:ext cx="4621644" cy="720675"/>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・ソフトウェア借料</a:t>
            </a:r>
            <a:endPar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・ソフトウェア保守費</a:t>
            </a:r>
            <a:endPar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・データセンター利用料</a:t>
            </a:r>
          </a:p>
        </p:txBody>
      </p:sp>
      <p:grpSp>
        <p:nvGrpSpPr>
          <p:cNvPr id="7" name="グループ化 6">
            <a:extLst>
              <a:ext uri="{FF2B5EF4-FFF2-40B4-BE49-F238E27FC236}">
                <a16:creationId xmlns:a16="http://schemas.microsoft.com/office/drawing/2014/main" id="{59148B78-E2CA-39C4-32E3-5F1A2E7B2DF1}"/>
              </a:ext>
            </a:extLst>
          </p:cNvPr>
          <p:cNvGrpSpPr/>
          <p:nvPr/>
        </p:nvGrpSpPr>
        <p:grpSpPr>
          <a:xfrm>
            <a:off x="6645444" y="2324486"/>
            <a:ext cx="2305357" cy="3844384"/>
            <a:chOff x="6645444" y="2236432"/>
            <a:chExt cx="2305357" cy="3844384"/>
          </a:xfrm>
        </p:grpSpPr>
        <p:sp>
          <p:nvSpPr>
            <p:cNvPr id="8" name="正方形/長方形 7">
              <a:extLst>
                <a:ext uri="{FF2B5EF4-FFF2-40B4-BE49-F238E27FC236}">
                  <a16:creationId xmlns:a16="http://schemas.microsoft.com/office/drawing/2014/main" id="{45CA5C1C-239A-4975-A210-C4FADCBF887F}"/>
                </a:ext>
              </a:extLst>
            </p:cNvPr>
            <p:cNvSpPr>
              <a:spLocks/>
            </p:cNvSpPr>
            <p:nvPr/>
          </p:nvSpPr>
          <p:spPr>
            <a:xfrm>
              <a:off x="6645444" y="3927748"/>
              <a:ext cx="2305357" cy="532059"/>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ハードウェア借料</a:t>
              </a:r>
              <a:br>
                <a:rPr kumimoji="1" lang="en-US"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ガバメントクラウドのみの使用となるため減額</a:t>
              </a:r>
              <a:endPar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9" name="正方形/長方形 8">
              <a:extLst>
                <a:ext uri="{FF2B5EF4-FFF2-40B4-BE49-F238E27FC236}">
                  <a16:creationId xmlns:a16="http://schemas.microsoft.com/office/drawing/2014/main" id="{AB134FF6-F57C-9AB3-5058-40B7CD9FF601}"/>
                </a:ext>
              </a:extLst>
            </p:cNvPr>
            <p:cNvSpPr>
              <a:spLocks/>
            </p:cNvSpPr>
            <p:nvPr/>
          </p:nvSpPr>
          <p:spPr>
            <a:xfrm>
              <a:off x="6645444" y="4542744"/>
              <a:ext cx="2305357" cy="532059"/>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ソフトウェア借料</a:t>
              </a:r>
              <a:br>
                <a:rPr kumimoji="1" lang="en-US"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マネージドサービス利用により、一部ソフト利用が削減できたため減額</a:t>
              </a:r>
              <a:endPar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17" name="正方形/長方形 16">
              <a:extLst>
                <a:ext uri="{FF2B5EF4-FFF2-40B4-BE49-F238E27FC236}">
                  <a16:creationId xmlns:a16="http://schemas.microsoft.com/office/drawing/2014/main" id="{4C04FEA6-D7B5-B605-A6FE-2DA7E40AAB10}"/>
                </a:ext>
              </a:extLst>
            </p:cNvPr>
            <p:cNvSpPr>
              <a:spLocks/>
            </p:cNvSpPr>
            <p:nvPr/>
          </p:nvSpPr>
          <p:spPr>
            <a:xfrm>
              <a:off x="6645444" y="2236432"/>
              <a:ext cx="2305357" cy="616486"/>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環境構築費</a:t>
              </a:r>
              <a:br>
                <a:rPr kumimoji="1" lang="en-US"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テンプレートの利用等により作業工数を抑えることができたため減額</a:t>
              </a:r>
              <a:endPar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18" name="正方形/長方形 17">
              <a:extLst>
                <a:ext uri="{FF2B5EF4-FFF2-40B4-BE49-F238E27FC236}">
                  <a16:creationId xmlns:a16="http://schemas.microsoft.com/office/drawing/2014/main" id="{F0187D71-4966-31FA-5A5B-E2E1BA387E92}"/>
                </a:ext>
              </a:extLst>
            </p:cNvPr>
            <p:cNvSpPr>
              <a:spLocks/>
            </p:cNvSpPr>
            <p:nvPr/>
          </p:nvSpPr>
          <p:spPr>
            <a:xfrm>
              <a:off x="6645444" y="2919380"/>
              <a:ext cx="2305357" cy="941907"/>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システム運用作業</a:t>
              </a:r>
              <a:br>
                <a:rPr kumimoji="1" lang="en-US" altLang="ja-JP"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ガバメントクラウドに</a:t>
              </a:r>
              <a:r>
                <a:rPr kumimoji="1" lang="ja-JP" altLang="en-US" sz="969" kern="0" dirty="0">
                  <a:solidFill>
                    <a:srgbClr val="000000"/>
                  </a:solidFill>
                  <a:latin typeface="Meiryo UI" panose="020B0604030504040204" pitchFamily="50" charset="-128"/>
                  <a:ea typeface="Meiryo UI" panose="020B0604030504040204" pitchFamily="50" charset="-128"/>
                </a:rPr>
                <a:t>リフト</a:t>
              </a:r>
              <a:r>
                <a:rPr kumimoji="1"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することで、リモート保守等になり、運用工数を抑えることができたため減額</a:t>
              </a:r>
              <a:endParaRPr kumimoji="1" lang="en-US" altLang="ja-JP" sz="831"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923"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a:t>
              </a:r>
              <a:r>
                <a:rPr kumimoji="1" lang="ja-JP" altLang="en-US" sz="923"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クラウド運用に係る一部費用を試算できていないため今後増額となる可能性有</a:t>
              </a:r>
              <a:endParaRPr kumimoji="0" lang="en-US" altLang="ja-JP" sz="923"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19" name="正方形/長方形 18">
              <a:extLst>
                <a:ext uri="{FF2B5EF4-FFF2-40B4-BE49-F238E27FC236}">
                  <a16:creationId xmlns:a16="http://schemas.microsoft.com/office/drawing/2014/main" id="{A1AE34CE-9B37-C2D7-3A14-55637F4AF04D}"/>
                </a:ext>
              </a:extLst>
            </p:cNvPr>
            <p:cNvSpPr>
              <a:spLocks/>
            </p:cNvSpPr>
            <p:nvPr/>
          </p:nvSpPr>
          <p:spPr>
            <a:xfrm>
              <a:off x="6645444" y="5124787"/>
              <a:ext cx="2305357" cy="956029"/>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ソフトウェア保守費</a:t>
              </a:r>
              <a:br>
                <a:rPr kumimoji="1" lang="en-US" altLang="ja-JP"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現行システム費用の場合、ソフトウェア保守費の一部がシステム運用作業費用に計上されているため</a:t>
              </a:r>
              <a:r>
                <a:rPr kumimoji="1" lang="en-US" altLang="ja-JP"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B</a:t>
              </a:r>
              <a:r>
                <a:rPr kumimoji="1"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で増加となっている。システム運用作業費用を合わせて比較する場合、本費用については大きな差はない。</a:t>
              </a:r>
              <a:endParaRPr kumimoji="1" lang="en-US" altLang="ja-JP"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grpSp>
      <p:sp>
        <p:nvSpPr>
          <p:cNvPr id="11" name="テキスト ボックス 9">
            <a:extLst>
              <a:ext uri="{FF2B5EF4-FFF2-40B4-BE49-F238E27FC236}">
                <a16:creationId xmlns:a16="http://schemas.microsoft.com/office/drawing/2014/main" id="{8408551A-9F38-01BA-D49E-9C624695BA9C}"/>
              </a:ext>
            </a:extLst>
          </p:cNvPr>
          <p:cNvSpPr txBox="1"/>
          <p:nvPr/>
        </p:nvSpPr>
        <p:spPr>
          <a:xfrm>
            <a:off x="89736" y="1506143"/>
            <a:ext cx="9591675" cy="726593"/>
          </a:xfrm>
          <a:prstGeom prst="rect">
            <a:avLst/>
          </a:prstGeom>
          <a:solidFill>
            <a:schemeClr val="bg1"/>
          </a:solidFill>
          <a:ln w="28575">
            <a:solidFill>
              <a:schemeClr val="accent2"/>
            </a:solidFill>
          </a:ln>
          <a:effectLst>
            <a:outerShdw blurRad="50800" dist="38100" dir="2700000" algn="tl" rotWithShape="0">
              <a:prstClr val="black">
                <a:alpha val="40000"/>
              </a:prstClr>
            </a:outerShdw>
          </a:effectLst>
        </p:spPr>
        <p:txBody>
          <a:bodyPr wrap="square" lIns="54610" tIns="54610" rIns="54610" bIns="54610" rtlCol="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1" indent="0" algn="l" defTabSz="914400" rtl="0" eaLnBrk="1" fontAlgn="auto" latinLnBrk="0" hangingPunct="1">
              <a:lnSpc>
                <a:spcPct val="100000"/>
              </a:lnSpc>
              <a:spcBef>
                <a:spcPts val="0"/>
              </a:spcBef>
              <a:spcAft>
                <a:spcPts val="600"/>
              </a:spcAft>
              <a:buClr>
                <a:srgbClr val="00338D"/>
              </a:buClr>
              <a:buSzTx/>
              <a:buFontTx/>
              <a:buNone/>
              <a:tabLst/>
              <a:defRPr/>
            </a:pP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団体概要</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】50</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万人以上、データセンタ</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単独</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環境、マルチベンダー（日立、</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NEC</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endPar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l" defTabSz="914400" rtl="0" eaLnBrk="1" fontAlgn="auto" latinLnBrk="0" hangingPunct="1">
              <a:lnSpc>
                <a:spcPct val="100000"/>
              </a:lnSpc>
              <a:spcBef>
                <a:spcPts val="0"/>
              </a:spcBef>
              <a:spcAft>
                <a:spcPts val="600"/>
              </a:spcAft>
              <a:buClr>
                <a:srgbClr val="00338D"/>
              </a:buClr>
              <a:buSzTx/>
              <a:buFontTx/>
              <a:buNone/>
              <a:tabLst/>
              <a:defRPr/>
            </a:pP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先行事業採択 評価点</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政令指定都市、かつ、影響度の高い住基および共通基盤がリフト対象。他の大規模団体へのモデルとなりうる。</a:t>
            </a:r>
          </a:p>
        </p:txBody>
      </p:sp>
    </p:spTree>
    <p:extLst>
      <p:ext uri="{BB962C8B-B14F-4D97-AF65-F5344CB8AC3E}">
        <p14:creationId xmlns:p14="http://schemas.microsoft.com/office/powerpoint/2010/main" val="1051521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スライド番号プレースホルダー 5">
            <a:extLst>
              <a:ext uri="{FF2B5EF4-FFF2-40B4-BE49-F238E27FC236}">
                <a16:creationId xmlns:a16="http://schemas.microsoft.com/office/drawing/2014/main" id="{6B2EAF6A-DA70-47C6-86F5-1418B9CF4DDF}"/>
              </a:ext>
            </a:extLst>
          </p:cNvPr>
          <p:cNvSpPr>
            <a:spLocks noGrp="1"/>
          </p:cNvSpPr>
          <p:nvPr>
            <p:ph type="sldNum" sz="quarter" idx="12"/>
          </p:nvPr>
        </p:nvSpPr>
        <p:spPr>
          <a:xfrm>
            <a:off x="7650552" y="6432293"/>
            <a:ext cx="2228850" cy="365125"/>
          </a:xfrm>
        </p:spPr>
        <p:txBody>
          <a:bodyPr/>
          <a:lstStyle/>
          <a:p>
            <a:fld id="{330EA680-D336-4FF7-8B7A-9848BB0A1C32}" type="slidenum">
              <a:rPr lang="en-US" smtClean="0"/>
              <a:t>25</a:t>
            </a:fld>
            <a:endParaRPr lang="en-US" dirty="0"/>
          </a:p>
        </p:txBody>
      </p: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kumimoji="1" lang="ja-JP" altLang="en-US" sz="2400" b="1" dirty="0">
                <a:latin typeface="Meiryo UI" panose="020B0604030504040204" pitchFamily="50" charset="-128"/>
                <a:ea typeface="Meiryo UI" panose="020B0604030504040204" pitchFamily="50" charset="-128"/>
              </a:rPr>
              <a:t>せとうち</a:t>
            </a:r>
            <a:r>
              <a:rPr kumimoji="1" lang="en-US" altLang="ja-JP" sz="2400" b="1" dirty="0">
                <a:latin typeface="Meiryo UI" panose="020B0604030504040204" pitchFamily="50" charset="-128"/>
                <a:ea typeface="Meiryo UI" panose="020B0604030504040204" pitchFamily="50" charset="-128"/>
              </a:rPr>
              <a:t>3</a:t>
            </a:r>
            <a:r>
              <a:rPr kumimoji="1" lang="ja-JP" altLang="en-US" sz="2400" b="1" dirty="0">
                <a:latin typeface="Meiryo UI" panose="020B0604030504040204" pitchFamily="50" charset="-128"/>
                <a:ea typeface="Meiryo UI" panose="020B0604030504040204" pitchFamily="50" charset="-128"/>
              </a:rPr>
              <a:t>市（ベンダ合算）経費比較評価・考察</a:t>
            </a:r>
          </a:p>
        </p:txBody>
      </p:sp>
      <p:graphicFrame>
        <p:nvGraphicFramePr>
          <p:cNvPr id="2" name="表 1">
            <a:extLst>
              <a:ext uri="{FF2B5EF4-FFF2-40B4-BE49-F238E27FC236}">
                <a16:creationId xmlns:a16="http://schemas.microsoft.com/office/drawing/2014/main" id="{2DC07B97-E6E5-6187-C418-C0196FE534F4}"/>
              </a:ext>
            </a:extLst>
          </p:cNvPr>
          <p:cNvGraphicFramePr>
            <a:graphicFrameLocks noGrp="1"/>
          </p:cNvGraphicFramePr>
          <p:nvPr>
            <p:extLst>
              <p:ext uri="{D42A27DB-BD31-4B8C-83A1-F6EECF244321}">
                <p14:modId xmlns:p14="http://schemas.microsoft.com/office/powerpoint/2010/main" val="209745927"/>
              </p:ext>
            </p:extLst>
          </p:nvPr>
        </p:nvGraphicFramePr>
        <p:xfrm>
          <a:off x="95529" y="2314459"/>
          <a:ext cx="6413538" cy="3628363"/>
        </p:xfrm>
        <a:graphic>
          <a:graphicData uri="http://schemas.openxmlformats.org/drawingml/2006/table">
            <a:tbl>
              <a:tblPr/>
              <a:tblGrid>
                <a:gridCol w="365538">
                  <a:extLst>
                    <a:ext uri="{9D8B030D-6E8A-4147-A177-3AD203B41FA5}">
                      <a16:colId xmlns:a16="http://schemas.microsoft.com/office/drawing/2014/main" val="1064477951"/>
                    </a:ext>
                  </a:extLst>
                </a:gridCol>
                <a:gridCol w="365538">
                  <a:extLst>
                    <a:ext uri="{9D8B030D-6E8A-4147-A177-3AD203B41FA5}">
                      <a16:colId xmlns:a16="http://schemas.microsoft.com/office/drawing/2014/main" val="1362134056"/>
                    </a:ext>
                  </a:extLst>
                </a:gridCol>
                <a:gridCol w="1561846">
                  <a:extLst>
                    <a:ext uri="{9D8B030D-6E8A-4147-A177-3AD203B41FA5}">
                      <a16:colId xmlns:a16="http://schemas.microsoft.com/office/drawing/2014/main" val="72861344"/>
                    </a:ext>
                  </a:extLst>
                </a:gridCol>
                <a:gridCol w="1030154">
                  <a:extLst>
                    <a:ext uri="{9D8B030D-6E8A-4147-A177-3AD203B41FA5}">
                      <a16:colId xmlns:a16="http://schemas.microsoft.com/office/drawing/2014/main" val="3890467551"/>
                    </a:ext>
                  </a:extLst>
                </a:gridCol>
                <a:gridCol w="1030154">
                  <a:extLst>
                    <a:ext uri="{9D8B030D-6E8A-4147-A177-3AD203B41FA5}">
                      <a16:colId xmlns:a16="http://schemas.microsoft.com/office/drawing/2014/main" val="3877731356"/>
                    </a:ext>
                  </a:extLst>
                </a:gridCol>
                <a:gridCol w="1030154">
                  <a:extLst>
                    <a:ext uri="{9D8B030D-6E8A-4147-A177-3AD203B41FA5}">
                      <a16:colId xmlns:a16="http://schemas.microsoft.com/office/drawing/2014/main" val="2229564750"/>
                    </a:ext>
                  </a:extLst>
                </a:gridCol>
                <a:gridCol w="1030154">
                  <a:extLst>
                    <a:ext uri="{9D8B030D-6E8A-4147-A177-3AD203B41FA5}">
                      <a16:colId xmlns:a16="http://schemas.microsoft.com/office/drawing/2014/main" val="4074930862"/>
                    </a:ext>
                  </a:extLst>
                </a:gridCol>
              </a:tblGrid>
              <a:tr h="513916">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rgbClr val="FFFFFF"/>
                          </a:solidFill>
                          <a:effectLst/>
                          <a:latin typeface="Meiryo UI" panose="020B0604030504040204" pitchFamily="50" charset="-128"/>
                          <a:ea typeface="Meiryo UI" panose="020B0604030504040204" pitchFamily="50" charset="-128"/>
                        </a:rPr>
                        <a:t>経費区分</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en-US" altLang="ja-JP" sz="900" b="0" i="0" u="none" strike="noStrike">
                          <a:solidFill>
                            <a:srgbClr val="FFFFFF"/>
                          </a:solidFill>
                          <a:effectLst/>
                          <a:latin typeface="Meiryo UI" panose="020B0604030504040204" pitchFamily="50" charset="-128"/>
                          <a:ea typeface="Meiryo UI" panose="020B0604030504040204" pitchFamily="50" charset="-128"/>
                        </a:rPr>
                        <a:t>A</a:t>
                      </a:r>
                      <a:r>
                        <a:rPr lang="ja-JP" altLang="en-US" sz="900" b="0" i="0" u="none" strike="noStrike">
                          <a:solidFill>
                            <a:srgbClr val="FFFFFF"/>
                          </a:solidFill>
                          <a:effectLst/>
                          <a:latin typeface="Meiryo UI" panose="020B0604030504040204" pitchFamily="50" charset="-128"/>
                          <a:ea typeface="Meiryo UI" panose="020B0604030504040204" pitchFamily="50" charset="-128"/>
                        </a:rPr>
                        <a:t>：現行システムを</a:t>
                      </a:r>
                      <a:br>
                        <a:rPr lang="en-US" altLang="ja-JP" sz="900" b="0" i="0" u="none" strike="noStrike">
                          <a:solidFill>
                            <a:srgbClr val="FFFFFF"/>
                          </a:solidFill>
                          <a:effectLst/>
                          <a:latin typeface="Meiryo UI" panose="020B0604030504040204" pitchFamily="50" charset="-128"/>
                          <a:ea typeface="Meiryo UI" panose="020B0604030504040204" pitchFamily="50" charset="-128"/>
                        </a:rPr>
                      </a:br>
                      <a:r>
                        <a:rPr lang="ja-JP" altLang="en-US" sz="900" b="0" i="0" u="none" strike="noStrike">
                          <a:solidFill>
                            <a:srgbClr val="FFFFFF"/>
                          </a:solidFill>
                          <a:effectLst/>
                          <a:latin typeface="Meiryo UI" panose="020B0604030504040204" pitchFamily="50" charset="-128"/>
                          <a:ea typeface="Meiryo UI" panose="020B0604030504040204" pitchFamily="50" charset="-128"/>
                        </a:rPr>
                        <a:t>利用</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en-US" altLang="ja-JP" sz="900" b="0" i="0" u="none" strike="noStrike">
                          <a:solidFill>
                            <a:srgbClr val="FFFFFF"/>
                          </a:solidFill>
                          <a:effectLst/>
                          <a:latin typeface="Meiryo UI" panose="020B0604030504040204" pitchFamily="50" charset="-128"/>
                          <a:ea typeface="Meiryo UI" panose="020B0604030504040204" pitchFamily="50" charset="-128"/>
                        </a:rPr>
                        <a:t>B</a:t>
                      </a:r>
                      <a:r>
                        <a:rPr lang="ja-JP" altLang="en-US" sz="900" b="0" i="0" u="none" strike="noStrike">
                          <a:solidFill>
                            <a:srgbClr val="FFFFFF"/>
                          </a:solidFill>
                          <a:effectLst/>
                          <a:latin typeface="Meiryo UI" panose="020B0604030504040204" pitchFamily="50" charset="-128"/>
                          <a:ea typeface="Meiryo UI" panose="020B0604030504040204" pitchFamily="50" charset="-128"/>
                        </a:rPr>
                        <a:t>：ガバメントクラウドへリフト</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rgbClr val="FFFFFF"/>
                          </a:solidFill>
                          <a:effectLst/>
                          <a:latin typeface="Meiryo UI" panose="020B0604030504040204" pitchFamily="50" charset="-128"/>
                          <a:ea typeface="Meiryo UI" panose="020B0604030504040204" pitchFamily="50" charset="-128"/>
                        </a:rPr>
                        <a:t>コスト差異</a:t>
                      </a:r>
                      <a:br>
                        <a:rPr lang="en-US" altLang="ja-JP" sz="900" b="0" i="0" u="none" strike="noStrike">
                          <a:solidFill>
                            <a:srgbClr val="FFFFFF"/>
                          </a:solidFill>
                          <a:effectLst/>
                          <a:latin typeface="Meiryo UI" panose="020B0604030504040204" pitchFamily="50" charset="-128"/>
                          <a:ea typeface="Meiryo UI" panose="020B0604030504040204" pitchFamily="50" charset="-128"/>
                        </a:rPr>
                      </a:br>
                      <a:r>
                        <a:rPr lang="ja-JP" altLang="en-US" sz="900" b="0" i="0" u="none" strike="noStrike">
                          <a:solidFill>
                            <a:srgbClr val="FFFFFF"/>
                          </a:solidFill>
                          <a:effectLst/>
                          <a:latin typeface="Meiryo UI" panose="020B0604030504040204" pitchFamily="50" charset="-128"/>
                          <a:ea typeface="Meiryo UI" panose="020B0604030504040204" pitchFamily="50" charset="-128"/>
                        </a:rPr>
                        <a:t>（</a:t>
                      </a:r>
                      <a:r>
                        <a:rPr lang="en-US" altLang="ja-JP" sz="900" b="0" i="0" u="none" strike="noStrike">
                          <a:solidFill>
                            <a:srgbClr val="FFFFFF"/>
                          </a:solidFill>
                          <a:effectLst/>
                          <a:latin typeface="Meiryo UI" panose="020B0604030504040204" pitchFamily="50" charset="-128"/>
                          <a:ea typeface="Meiryo UI" panose="020B0604030504040204" pitchFamily="50" charset="-128"/>
                        </a:rPr>
                        <a:t>B-A</a:t>
                      </a:r>
                      <a:r>
                        <a:rPr lang="ja-JP" altLang="en-US" sz="900" b="0" i="0" u="none" strike="noStrike">
                          <a:solidFill>
                            <a:srgbClr val="FFFFFF"/>
                          </a:solidFill>
                          <a:effectLst/>
                          <a:latin typeface="Meiryo UI" panose="020B0604030504040204" pitchFamily="50" charset="-128"/>
                          <a:ea typeface="Meiryo UI" panose="020B0604030504040204" pitchFamily="50" charset="-128"/>
                        </a:rPr>
                        <a:t>）</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A3A1"/>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ガバメントクラウド</a:t>
                      </a:r>
                      <a:br>
                        <a:rPr lang="en-US" altLang="ja-JP" sz="900" b="0" i="0" u="none" strike="noStrike" dirty="0">
                          <a:solidFill>
                            <a:srgbClr val="FFFFFF"/>
                          </a:solidFill>
                          <a:effectLst/>
                          <a:latin typeface="Meiryo UI" panose="020B0604030504040204" pitchFamily="50" charset="-128"/>
                          <a:ea typeface="Meiryo UI" panose="020B0604030504040204" pitchFamily="50" charset="-128"/>
                        </a:rPr>
                      </a:b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リフト後の削減率</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A3A1"/>
                    </a:solidFill>
                  </a:tcPr>
                </a:tc>
                <a:extLst>
                  <a:ext uri="{0D108BD9-81ED-4DB2-BD59-A6C34878D82A}">
                    <a16:rowId xmlns:a16="http://schemas.microsoft.com/office/drawing/2014/main" val="3969783400"/>
                  </a:ext>
                </a:extLst>
              </a:tr>
              <a:tr h="148307">
                <a:tc rowSpan="6">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イニシャルコスト</a:t>
                      </a:r>
                    </a:p>
                  </a:txBody>
                  <a:tcPr marL="5276" marR="5276" marT="5276"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rowSpan="6">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作業費</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5276" marR="5276" marT="5276"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カスタマイズ費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1025762"/>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環境構築費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¥87,416,000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¥101,203,000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¥13,787,000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16%</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7123867"/>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データ移行費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¥4,060,000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¥4,480,000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¥420,000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575746"/>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他システム連携機能構築作業費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¥6,400,000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¥6,400,000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2793806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操作マニュアル作成・職員研修費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¥500,000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¥500,000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a:t>
                      </a:r>
                      <a:endPar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2384571"/>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プロジェクト管理費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¥19,024,000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¥22,400,000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¥3,376,000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18%</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4979906"/>
                  </a:ext>
                </a:extLst>
              </a:tr>
              <a:tr h="148307">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イニシャルコスト計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¥116,900,000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¥134,983,000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¥18,083,000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15%</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1768635435"/>
                  </a:ext>
                </a:extLst>
              </a:tr>
              <a:tr h="148307">
                <a:tc rowSpan="1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t"/>
                      <a:r>
                        <a:rPr lang="ja-JP" altLang="en-US" sz="900" b="0" i="0" u="none" strike="noStrike">
                          <a:solidFill>
                            <a:srgbClr val="000000"/>
                          </a:solidFill>
                          <a:effectLst/>
                          <a:latin typeface="Meiryo UI" panose="020B0604030504040204" pitchFamily="50" charset="-128"/>
                          <a:ea typeface="Meiryo UI" panose="020B0604030504040204" pitchFamily="50" charset="-128"/>
                        </a:rPr>
                        <a:t>ランニングコスト</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作業費</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システム運用作業</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¥118,578,000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¥103,578,000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¥15,000,000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-13%</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3543649"/>
                  </a:ext>
                </a:extLst>
              </a:tr>
              <a:tr h="148307">
                <a:tc vMerge="1">
                  <a:txBody>
                    <a:bodyPr/>
                    <a:lstStyle/>
                    <a:p>
                      <a:endParaRPr kumimoji="1" lang="ja-JP" altLang="en-US"/>
                    </a:p>
                  </a:txBody>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ハードウェア保守作業</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34537603"/>
                  </a:ext>
                </a:extLst>
              </a:tr>
              <a:tr h="148307">
                <a:tc vMerge="1">
                  <a:txBody>
                    <a:bodyPr/>
                    <a:lstStyle/>
                    <a:p>
                      <a:endParaRPr kumimoji="1" lang="ja-JP" altLang="en-US"/>
                    </a:p>
                  </a:txBody>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その他外部委託費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99234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tcPr>
                </a:tc>
                <a:tc grid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作業費計</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¥118,578,000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¥103,578,000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¥15,000,000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-13%</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304626493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7">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物品費</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ハードウェア借料</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¥29,222,500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¥29,222,500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5650500"/>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ハードウェア保守費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¥9,892,800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¥9,892,800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55036716"/>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ソフトウェア借料</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¥9,326,300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¥6,825,900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¥2,500,400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-27%</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1682262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ソフトウェア保守費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¥165,168,000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¥165,168,000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60956273"/>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データセンター利用費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1273897"/>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通信回線費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¥17,520,000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¥63,498,000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¥45,978,000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262%</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65764259"/>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クラウド利用経費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¥98,400,000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¥296,103,426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¥197,703,426</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201%</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96484819"/>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tcPr>
                </a:tc>
                <a:tc grid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物品費計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¥329,529,600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¥531,595,326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¥202,065,726</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61%</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2203110358"/>
                  </a:ext>
                </a:extLst>
              </a:tr>
              <a:tr h="148307">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ランニングコスト計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¥448,107,600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¥635,173,326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¥187,065,726</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42%</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3464429677"/>
                  </a:ext>
                </a:extLst>
              </a:tr>
              <a:tr h="148307">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合計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¥565,007,600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¥770,156,326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¥205,148,726</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dirty="0">
                          <a:solidFill>
                            <a:schemeClr val="tx1">
                              <a:lumMod val="100000"/>
                            </a:schemeClr>
                          </a:solidFill>
                          <a:effectLst/>
                          <a:latin typeface="Meiryo UI" panose="020B0604030504040204" pitchFamily="50" charset="-128"/>
                          <a:ea typeface="Meiryo UI" panose="020B0604030504040204" pitchFamily="50" charset="-128"/>
                        </a:rPr>
                        <a:t>36%</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extLst>
                  <a:ext uri="{0D108BD9-81ED-4DB2-BD59-A6C34878D82A}">
                    <a16:rowId xmlns:a16="http://schemas.microsoft.com/office/drawing/2014/main" val="1639852186"/>
                  </a:ext>
                </a:extLst>
              </a:tr>
            </a:tbl>
          </a:graphicData>
        </a:graphic>
      </p:graphicFrame>
      <p:sp>
        <p:nvSpPr>
          <p:cNvPr id="3" name="正方形/長方形 2">
            <a:extLst>
              <a:ext uri="{FF2B5EF4-FFF2-40B4-BE49-F238E27FC236}">
                <a16:creationId xmlns:a16="http://schemas.microsoft.com/office/drawing/2014/main" id="{34AB5F1A-DE4C-421D-8969-FAB584D98120}"/>
              </a:ext>
            </a:extLst>
          </p:cNvPr>
          <p:cNvSpPr/>
          <p:nvPr/>
        </p:nvSpPr>
        <p:spPr>
          <a:xfrm>
            <a:off x="6645444" y="2288620"/>
            <a:ext cx="2305357" cy="558854"/>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環境構築費</a:t>
            </a:r>
            <a:br>
              <a:rPr kumimoji="1" lang="en-US" altLang="ja-JP"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新規環境への環境構築・検証・移行作業のため、各タスクが増加したと考えられる</a:t>
            </a:r>
            <a:endParaRPr kumimoji="0" lang="en-US" altLang="ja-JP"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5" name="正方形/長方形 4">
            <a:extLst>
              <a:ext uri="{FF2B5EF4-FFF2-40B4-BE49-F238E27FC236}">
                <a16:creationId xmlns:a16="http://schemas.microsoft.com/office/drawing/2014/main" id="{4F773A86-4396-79F2-89B8-EE31468E6CD6}"/>
              </a:ext>
            </a:extLst>
          </p:cNvPr>
          <p:cNvSpPr>
            <a:spLocks/>
          </p:cNvSpPr>
          <p:nvPr/>
        </p:nvSpPr>
        <p:spPr>
          <a:xfrm>
            <a:off x="6645444" y="3720978"/>
            <a:ext cx="2305357" cy="564794"/>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プロジェクト管理費</a:t>
            </a:r>
            <a:br>
              <a:rPr kumimoji="1" lang="en-US"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新規環境への環境構築等工数増により管理費用が増加したと考えられる</a:t>
            </a:r>
            <a:endPar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6" name="正方形/長方形 5">
            <a:extLst>
              <a:ext uri="{FF2B5EF4-FFF2-40B4-BE49-F238E27FC236}">
                <a16:creationId xmlns:a16="http://schemas.microsoft.com/office/drawing/2014/main" id="{F6108169-6FF2-4923-C975-38C23EF3A028}"/>
              </a:ext>
            </a:extLst>
          </p:cNvPr>
          <p:cNvSpPr>
            <a:spLocks/>
          </p:cNvSpPr>
          <p:nvPr/>
        </p:nvSpPr>
        <p:spPr>
          <a:xfrm>
            <a:off x="6645444" y="4317925"/>
            <a:ext cx="2305357" cy="440734"/>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ハードウェア借料・ハードウェア保守費</a:t>
            </a:r>
            <a:br>
              <a:rPr kumimoji="1" lang="en-US"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ガバメントクラウドのみの使用となるため減額</a:t>
            </a:r>
            <a:endPar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7" name="正方形/長方形 6">
            <a:extLst>
              <a:ext uri="{FF2B5EF4-FFF2-40B4-BE49-F238E27FC236}">
                <a16:creationId xmlns:a16="http://schemas.microsoft.com/office/drawing/2014/main" id="{9F882201-6322-250D-EC01-321AAEB53003}"/>
              </a:ext>
            </a:extLst>
          </p:cNvPr>
          <p:cNvSpPr>
            <a:spLocks/>
          </p:cNvSpPr>
          <p:nvPr/>
        </p:nvSpPr>
        <p:spPr>
          <a:xfrm>
            <a:off x="6645444" y="4795712"/>
            <a:ext cx="2305357" cy="532059"/>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ソフトウェア借料</a:t>
            </a:r>
            <a:br>
              <a:rPr kumimoji="1" lang="en-US" altLang="ja-JP"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ガバメントクラウドにおいて利用するミドルウェアの利用サービスが変更となるため減額</a:t>
            </a:r>
            <a:endParaRPr kumimoji="0" lang="en-US" altLang="ja-JP"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8" name="正方形/長方形 7">
            <a:extLst>
              <a:ext uri="{FF2B5EF4-FFF2-40B4-BE49-F238E27FC236}">
                <a16:creationId xmlns:a16="http://schemas.microsoft.com/office/drawing/2014/main" id="{6658038E-CEA7-8AF2-215A-7E51883E7663}"/>
              </a:ext>
            </a:extLst>
          </p:cNvPr>
          <p:cNvSpPr>
            <a:spLocks/>
          </p:cNvSpPr>
          <p:nvPr/>
        </p:nvSpPr>
        <p:spPr>
          <a:xfrm>
            <a:off x="6645444" y="5362459"/>
            <a:ext cx="2305357" cy="955128"/>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50" b="1" i="0" u="none" strike="noStrike" kern="0" cap="none" spc="0" normalizeH="0" baseline="0" noProof="0" dirty="0">
                <a:ln>
                  <a:noFill/>
                </a:ln>
                <a:solidFill>
                  <a:srgbClr val="000000"/>
                </a:solidFill>
                <a:effectLst/>
                <a:uLnTx/>
                <a:uFillTx/>
                <a:latin typeface="Meiryo UI"/>
                <a:ea typeface="Meiryo UI"/>
              </a:rPr>
              <a:t>通信回線費</a:t>
            </a:r>
            <a:br>
              <a:rPr lang="en-US" altLang="ja-JP" sz="95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br>
            <a:r>
              <a:rPr kumimoji="1" lang="en-US" altLang="ja-JP" sz="950" i="0" u="none" strike="noStrike" kern="0" cap="none" spc="0" normalizeH="0" baseline="0" noProof="0" dirty="0">
                <a:ln>
                  <a:noFill/>
                </a:ln>
                <a:solidFill>
                  <a:srgbClr val="000000"/>
                </a:solidFill>
                <a:effectLst/>
                <a:uLnTx/>
                <a:uFillTx/>
                <a:latin typeface="Meiryo UI"/>
                <a:ea typeface="Meiryo UI"/>
              </a:rPr>
              <a:t>AWS</a:t>
            </a:r>
            <a:r>
              <a:rPr kumimoji="1" lang="ja-JP" altLang="en-US" sz="950" i="0" u="none" strike="noStrike" kern="0" cap="none" spc="0" normalizeH="0" baseline="0" noProof="0" dirty="0">
                <a:ln>
                  <a:noFill/>
                </a:ln>
                <a:solidFill>
                  <a:srgbClr val="000000"/>
                </a:solidFill>
                <a:effectLst/>
                <a:uLnTx/>
                <a:uFillTx/>
                <a:latin typeface="Meiryo UI"/>
                <a:ea typeface="Meiryo UI"/>
              </a:rPr>
              <a:t>に接続するためにオプション費用が追加発生するため増額</a:t>
            </a:r>
            <a:endParaRPr lang="ja-JP" altLang="en-US" sz="950" i="0" u="none" strike="noStrike" kern="0" cap="none" spc="0" normalizeH="0" baseline="0" noProof="0" dirty="0">
              <a:ln>
                <a:noFill/>
              </a:ln>
              <a:solidFill>
                <a:srgbClr val="000000"/>
              </a:solidFill>
              <a:effectLst/>
              <a:uLnTx/>
              <a:uFillTx/>
              <a:latin typeface="Meiryo UI"/>
              <a:ea typeface="Meiryo UI"/>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50" i="0" u="none" strike="noStrike" kern="0" cap="none" spc="0" normalizeH="0" baseline="0" noProof="0" dirty="0">
                <a:ln>
                  <a:noFill/>
                </a:ln>
                <a:solidFill>
                  <a:srgbClr val="000000"/>
                </a:solidFill>
                <a:effectLst/>
                <a:uLnTx/>
                <a:uFillTx/>
                <a:latin typeface="Meiryo UI"/>
                <a:ea typeface="Meiryo UI"/>
              </a:rPr>
              <a:t>また、</a:t>
            </a:r>
            <a:r>
              <a:rPr kumimoji="1" lang="ja-JP" altLang="en-US" sz="950" b="0" i="0" u="none" strike="noStrike" kern="0" cap="none" spc="0" normalizeH="0" baseline="0" noProof="0" dirty="0">
                <a:ln>
                  <a:noFill/>
                </a:ln>
                <a:solidFill>
                  <a:srgbClr val="000000"/>
                </a:solidFill>
                <a:effectLst/>
                <a:uLnTx/>
                <a:uFillTx/>
                <a:latin typeface="Meiryo UI"/>
                <a:ea typeface="Meiryo UI"/>
              </a:rPr>
              <a:t>運用管理補助者保守拠点からガバメントクラウドを結ぶ回線が増え、現行より積算範囲が広がるため増額</a:t>
            </a:r>
            <a:endParaRPr kumimoji="0" lang="en-US" altLang="ja-JP" sz="950" b="0" i="0" u="none" strike="noStrike" kern="0" cap="none" spc="0" normalizeH="0" baseline="0" noProof="0" dirty="0">
              <a:ln>
                <a:noFill/>
              </a:ln>
              <a:solidFill>
                <a:srgbClr val="000000"/>
              </a:solidFill>
              <a:effectLst/>
              <a:uLnTx/>
              <a:uFillTx/>
              <a:latin typeface="Meiryo UI"/>
              <a:ea typeface="Meiryo UI"/>
              <a:cs typeface="Arial"/>
            </a:endParaRPr>
          </a:p>
        </p:txBody>
      </p:sp>
      <p:sp>
        <p:nvSpPr>
          <p:cNvPr id="9" name="正方形/長方形 8">
            <a:extLst>
              <a:ext uri="{FF2B5EF4-FFF2-40B4-BE49-F238E27FC236}">
                <a16:creationId xmlns:a16="http://schemas.microsoft.com/office/drawing/2014/main" id="{6926C99B-B537-DC0D-9CA5-F82DD9A88219}"/>
              </a:ext>
            </a:extLst>
          </p:cNvPr>
          <p:cNvSpPr>
            <a:spLocks/>
          </p:cNvSpPr>
          <p:nvPr/>
        </p:nvSpPr>
        <p:spPr>
          <a:xfrm>
            <a:off x="6645444" y="6368936"/>
            <a:ext cx="2305357" cy="428482"/>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クラウド利用経費</a:t>
            </a:r>
            <a:br>
              <a:rPr kumimoji="1" lang="en-US" altLang="ja-JP"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ガバメントクラウドの利用料分が増額</a:t>
            </a:r>
            <a:endParaRPr kumimoji="0" lang="en-US" altLang="ja-JP"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10" name="正方形/長方形 9">
            <a:extLst>
              <a:ext uri="{FF2B5EF4-FFF2-40B4-BE49-F238E27FC236}">
                <a16:creationId xmlns:a16="http://schemas.microsoft.com/office/drawing/2014/main" id="{E9E7A61F-00D4-574A-D2FA-5266C10D3EA7}"/>
              </a:ext>
            </a:extLst>
          </p:cNvPr>
          <p:cNvSpPr>
            <a:spLocks/>
          </p:cNvSpPr>
          <p:nvPr/>
        </p:nvSpPr>
        <p:spPr>
          <a:xfrm>
            <a:off x="6645444" y="2896540"/>
            <a:ext cx="2305357" cy="792285"/>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データ移行費</a:t>
            </a:r>
            <a:endParaRPr kumimoji="1" lang="en-US" altLang="ja-JP"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一部ベンダのシステムにおいて、</a:t>
            </a:r>
            <a:r>
              <a:rPr kumimoji="1" lang="en-US" altLang="ja-JP" sz="969" b="0" i="0" u="none" strike="noStrike" kern="0" cap="none" spc="0" normalizeH="0" baseline="0" noProof="0" dirty="0" err="1">
                <a:ln>
                  <a:noFill/>
                </a:ln>
                <a:solidFill>
                  <a:srgbClr val="000000"/>
                </a:solidFill>
                <a:effectLst/>
                <a:uLnTx/>
                <a:uFillTx/>
                <a:latin typeface="Meiryo UI" panose="020B0604030504040204" pitchFamily="50" charset="-128"/>
                <a:ea typeface="Meiryo UI" panose="020B0604030504040204" pitchFamily="50" charset="-128"/>
                <a:cs typeface="Arial"/>
              </a:rPr>
              <a:t>MultiAZ</a:t>
            </a:r>
            <a:r>
              <a:rPr kumimoji="1"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構成の</a:t>
            </a:r>
            <a:r>
              <a:rPr kumimoji="1" lang="en-US" altLang="ja-JP"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RDS</a:t>
            </a:r>
            <a:r>
              <a:rPr kumimoji="1"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にデータインポートをするためにデータ形式の変更処理等が必要になり、作業工数が増加したため増額</a:t>
            </a:r>
            <a:endParaRPr kumimoji="0" lang="en-US" altLang="ja-JP"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11" name="正方形/長方形 10">
            <a:extLst>
              <a:ext uri="{FF2B5EF4-FFF2-40B4-BE49-F238E27FC236}">
                <a16:creationId xmlns:a16="http://schemas.microsoft.com/office/drawing/2014/main" id="{D26B603F-20E3-949D-E2A1-3B4360C81F42}"/>
              </a:ext>
            </a:extLst>
          </p:cNvPr>
          <p:cNvSpPr/>
          <p:nvPr/>
        </p:nvSpPr>
        <p:spPr>
          <a:xfrm>
            <a:off x="95530" y="5963559"/>
            <a:ext cx="4621644" cy="506850"/>
          </a:xfrm>
          <a:prstGeom prst="rect">
            <a:avLst/>
          </a:prstGeom>
          <a:noFill/>
          <a:ln w="12700" cap="flat" cmpd="sng" algn="ctr">
            <a:noFill/>
            <a:prstDash val="solid"/>
            <a:miter lim="800000"/>
          </a:ln>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a:t>
            </a: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現行システム費用について、計画時試算から下記経費項目を付け替え（総額に変更無し）</a:t>
            </a:r>
            <a:br>
              <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b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・環境構築費</a:t>
            </a:r>
            <a:endPar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・システム運用作業</a:t>
            </a:r>
            <a:endPar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・ハードウェア借料</a:t>
            </a:r>
            <a:endPar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・ソフトウェア借料</a:t>
            </a:r>
          </a:p>
        </p:txBody>
      </p:sp>
      <p:sp>
        <p:nvSpPr>
          <p:cNvPr id="14" name="テキスト ボックス 9">
            <a:extLst>
              <a:ext uri="{FF2B5EF4-FFF2-40B4-BE49-F238E27FC236}">
                <a16:creationId xmlns:a16="http://schemas.microsoft.com/office/drawing/2014/main" id="{C728D47D-FCF1-B20F-5DF5-2D6918A86A1E}"/>
              </a:ext>
            </a:extLst>
          </p:cNvPr>
          <p:cNvSpPr txBox="1"/>
          <p:nvPr/>
        </p:nvSpPr>
        <p:spPr>
          <a:xfrm>
            <a:off x="119815" y="1475760"/>
            <a:ext cx="9591675" cy="726593"/>
          </a:xfrm>
          <a:prstGeom prst="rect">
            <a:avLst/>
          </a:prstGeom>
          <a:solidFill>
            <a:schemeClr val="bg1"/>
          </a:solidFill>
          <a:ln w="28575">
            <a:solidFill>
              <a:schemeClr val="accent2"/>
            </a:solidFill>
          </a:ln>
          <a:effectLst>
            <a:outerShdw blurRad="50800" dist="38100" dir="2700000" algn="tl" rotWithShape="0">
              <a:prstClr val="black">
                <a:alpha val="40000"/>
              </a:prstClr>
            </a:outerShdw>
          </a:effectLst>
        </p:spPr>
        <p:txBody>
          <a:bodyPr wrap="square" lIns="54610" tIns="54610" rIns="54610" bIns="54610" rtlCol="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1" indent="0" algn="l" defTabSz="914400" rtl="0" eaLnBrk="1" fontAlgn="auto" latinLnBrk="0" hangingPunct="1">
              <a:lnSpc>
                <a:spcPct val="100000"/>
              </a:lnSpc>
              <a:spcBef>
                <a:spcPts val="0"/>
              </a:spcBef>
              <a:spcAft>
                <a:spcPts val="600"/>
              </a:spcAft>
              <a:buClr>
                <a:srgbClr val="00338D"/>
              </a:buClr>
              <a:buSzTx/>
              <a:buFontTx/>
              <a:buNone/>
              <a:tabLst/>
              <a:defRPr/>
            </a:pP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団体概要</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】20</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万人以上、自治体クラウド</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ハード・アプリ共同</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環境</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一部単独利用</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、マルチベンダー（富士通</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Japan</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、アイネス）</a:t>
            </a:r>
            <a:endPar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l" defTabSz="914400" rtl="0" eaLnBrk="1" fontAlgn="auto" latinLnBrk="0" hangingPunct="1">
              <a:lnSpc>
                <a:spcPct val="100000"/>
              </a:lnSpc>
              <a:spcBef>
                <a:spcPts val="0"/>
              </a:spcBef>
              <a:spcAft>
                <a:spcPts val="600"/>
              </a:spcAft>
              <a:buClr>
                <a:srgbClr val="00338D"/>
              </a:buClr>
              <a:buSzTx/>
              <a:buFontTx/>
              <a:buNone/>
              <a:tabLst/>
              <a:defRPr/>
            </a:pP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先行事業採択 評価点</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団体が同じアプリ製品を使用してリフト。共同検証実施により、構築・移行方法とアプリ種類が同一下においての検証結果を得ること（構築・移行方法やアプリ以外に、影響を与える要因を調査）が可能と考えられる。</a:t>
            </a: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64505" y="595728"/>
            <a:ext cx="9767557" cy="830964"/>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600" kern="0" dirty="0">
                <a:solidFill>
                  <a:prstClr val="black"/>
                </a:solidFill>
                <a:latin typeface="Meiryo UI"/>
                <a:ea typeface="Meiryo UI"/>
              </a:rPr>
              <a:t>ガバメントクラウドへリフトした場合、通信回線費やクラウド利用経費が増となり、全体で約</a:t>
            </a:r>
            <a:r>
              <a:rPr kumimoji="1" lang="en-US" altLang="ja-JP" sz="1600" kern="0" dirty="0">
                <a:solidFill>
                  <a:prstClr val="black"/>
                </a:solidFill>
                <a:latin typeface="Meiryo UI"/>
                <a:ea typeface="Meiryo UI"/>
              </a:rPr>
              <a:t>36</a:t>
            </a:r>
            <a:r>
              <a:rPr kumimoji="1" lang="ja-JP" altLang="en-US" sz="1600" kern="0" dirty="0">
                <a:solidFill>
                  <a:prstClr val="black"/>
                </a:solidFill>
                <a:latin typeface="Meiryo UI"/>
                <a:ea typeface="Meiryo UI"/>
              </a:rPr>
              <a:t>％増加となった</a:t>
            </a:r>
            <a:endParaRPr lang="en-US" altLang="ja-JP" sz="1600" kern="0" dirty="0">
              <a:solidFill>
                <a:prstClr val="black"/>
              </a:solidFill>
              <a:latin typeface="Meiryo UI"/>
              <a:ea typeface="Meiryo UI"/>
            </a:endParaRPr>
          </a:p>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600" kern="0" dirty="0">
                <a:solidFill>
                  <a:prstClr val="black"/>
                </a:solidFill>
                <a:latin typeface="Meiryo UI"/>
                <a:ea typeface="Meiryo UI"/>
              </a:rPr>
              <a:t>ガバメントクラウドへのリフト時に、自治体クラウドを共同利用する複数団体と同時にリフトすることや通信回線の共用化などを検討することで、現行環境同様の費用按分効果が得られるものと考える</a:t>
            </a:r>
            <a:endParaRPr lang="ja-JP" altLang="en-US" sz="1600" kern="0" dirty="0">
              <a:solidFill>
                <a:prstClr val="black"/>
              </a:solidFill>
              <a:latin typeface="Meiryo UI"/>
              <a:ea typeface="Meiryo UI"/>
            </a:endParaRPr>
          </a:p>
        </p:txBody>
      </p:sp>
    </p:spTree>
    <p:extLst>
      <p:ext uri="{BB962C8B-B14F-4D97-AF65-F5344CB8AC3E}">
        <p14:creationId xmlns:p14="http://schemas.microsoft.com/office/powerpoint/2010/main" val="36647922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スライド番号プレースホルダー 5">
            <a:extLst>
              <a:ext uri="{FF2B5EF4-FFF2-40B4-BE49-F238E27FC236}">
                <a16:creationId xmlns:a16="http://schemas.microsoft.com/office/drawing/2014/main" id="{6B2EAF6A-DA70-47C6-86F5-1418B9CF4DDF}"/>
              </a:ext>
            </a:extLst>
          </p:cNvPr>
          <p:cNvSpPr>
            <a:spLocks noGrp="1"/>
          </p:cNvSpPr>
          <p:nvPr>
            <p:ph type="sldNum" sz="quarter" idx="12"/>
          </p:nvPr>
        </p:nvSpPr>
        <p:spPr>
          <a:xfrm>
            <a:off x="7650552" y="6432293"/>
            <a:ext cx="2228850" cy="365125"/>
          </a:xfrm>
        </p:spPr>
        <p:txBody>
          <a:bodyPr/>
          <a:lstStyle/>
          <a:p>
            <a:fld id="{330EA680-D336-4FF7-8B7A-9848BB0A1C32}" type="slidenum">
              <a:rPr lang="en-US" smtClean="0"/>
              <a:t>26</a:t>
            </a:fld>
            <a:endParaRPr lang="en-US" dirty="0"/>
          </a:p>
        </p:txBody>
      </p: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kumimoji="1" lang="ja-JP" altLang="en-US" sz="2400" b="1" dirty="0">
                <a:latin typeface="Meiryo UI" panose="020B0604030504040204" pitchFamily="50" charset="-128"/>
                <a:ea typeface="Meiryo UI" panose="020B0604030504040204" pitchFamily="50" charset="-128"/>
              </a:rPr>
              <a:t>盛岡市（アイシーエス）経費比較評価・考察</a:t>
            </a: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64505" y="595728"/>
            <a:ext cx="9767557" cy="830964"/>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342900" marR="0" lvl="0" indent="-34290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600" kern="0" dirty="0">
                <a:solidFill>
                  <a:prstClr val="black"/>
                </a:solidFill>
                <a:latin typeface="Meiryo UI" panose="020B0604030504040204" pitchFamily="50" charset="-128"/>
                <a:ea typeface="Meiryo UI" panose="020B0604030504040204" pitchFamily="50" charset="-128"/>
              </a:rPr>
              <a:t>ガバメントクラウドへリフトした場合、イニシャルコスト・ランニングコスト共に経費削減効果があり、全体で</a:t>
            </a:r>
            <a:r>
              <a:rPr kumimoji="1" lang="en-US" altLang="ja-JP" sz="1600" kern="0" dirty="0">
                <a:solidFill>
                  <a:prstClr val="black"/>
                </a:solidFill>
                <a:latin typeface="Meiryo UI" panose="020B0604030504040204" pitchFamily="50" charset="-128"/>
                <a:ea typeface="Meiryo UI" panose="020B0604030504040204" pitchFamily="50" charset="-128"/>
              </a:rPr>
              <a:t>17%</a:t>
            </a:r>
            <a:r>
              <a:rPr kumimoji="1" lang="ja-JP" altLang="en-US" sz="1600" kern="0" dirty="0">
                <a:solidFill>
                  <a:prstClr val="black"/>
                </a:solidFill>
                <a:latin typeface="Meiryo UI" panose="020B0604030504040204" pitchFamily="50" charset="-128"/>
                <a:ea typeface="Meiryo UI" panose="020B0604030504040204" pitchFamily="50" charset="-128"/>
              </a:rPr>
              <a:t>の削減</a:t>
            </a:r>
            <a:endParaRPr kumimoji="1" lang="en-US" altLang="ja-JP" sz="1600" kern="0" dirty="0">
              <a:solidFill>
                <a:prstClr val="black"/>
              </a:solidFill>
              <a:latin typeface="Meiryo UI" panose="020B0604030504040204" pitchFamily="50" charset="-128"/>
              <a:ea typeface="Meiryo UI" panose="020B0604030504040204" pitchFamily="50" charset="-128"/>
            </a:endParaRPr>
          </a:p>
          <a:p>
            <a:pPr marL="342900" marR="0" lvl="0" indent="-34290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600" kern="0" dirty="0">
                <a:solidFill>
                  <a:prstClr val="black"/>
                </a:solidFill>
                <a:latin typeface="Meiryo UI" panose="020B0604030504040204" pitchFamily="50" charset="-128"/>
                <a:ea typeface="Meiryo UI" panose="020B0604030504040204" pitchFamily="50" charset="-128"/>
              </a:rPr>
              <a:t>シングルベンダー構成であること、既存環境の一括リフトにより既存のデータセンター利用を停止できるなどの費用削減果が出やすい条件が揃ったと推測</a:t>
            </a:r>
          </a:p>
        </p:txBody>
      </p:sp>
      <p:graphicFrame>
        <p:nvGraphicFramePr>
          <p:cNvPr id="2" name="表 1">
            <a:extLst>
              <a:ext uri="{FF2B5EF4-FFF2-40B4-BE49-F238E27FC236}">
                <a16:creationId xmlns:a16="http://schemas.microsoft.com/office/drawing/2014/main" id="{48C5C3E1-483F-E7C5-3600-719B76A6C8E4}"/>
              </a:ext>
            </a:extLst>
          </p:cNvPr>
          <p:cNvGraphicFramePr>
            <a:graphicFrameLocks noGrp="1"/>
          </p:cNvGraphicFramePr>
          <p:nvPr>
            <p:extLst>
              <p:ext uri="{D42A27DB-BD31-4B8C-83A1-F6EECF244321}">
                <p14:modId xmlns:p14="http://schemas.microsoft.com/office/powerpoint/2010/main" val="3748793772"/>
              </p:ext>
            </p:extLst>
          </p:nvPr>
        </p:nvGraphicFramePr>
        <p:xfrm>
          <a:off x="95529" y="2424750"/>
          <a:ext cx="6413538" cy="3628363"/>
        </p:xfrm>
        <a:graphic>
          <a:graphicData uri="http://schemas.openxmlformats.org/drawingml/2006/table">
            <a:tbl>
              <a:tblPr/>
              <a:tblGrid>
                <a:gridCol w="365538">
                  <a:extLst>
                    <a:ext uri="{9D8B030D-6E8A-4147-A177-3AD203B41FA5}">
                      <a16:colId xmlns:a16="http://schemas.microsoft.com/office/drawing/2014/main" val="1064477951"/>
                    </a:ext>
                  </a:extLst>
                </a:gridCol>
                <a:gridCol w="365538">
                  <a:extLst>
                    <a:ext uri="{9D8B030D-6E8A-4147-A177-3AD203B41FA5}">
                      <a16:colId xmlns:a16="http://schemas.microsoft.com/office/drawing/2014/main" val="1362134056"/>
                    </a:ext>
                  </a:extLst>
                </a:gridCol>
                <a:gridCol w="1561846">
                  <a:extLst>
                    <a:ext uri="{9D8B030D-6E8A-4147-A177-3AD203B41FA5}">
                      <a16:colId xmlns:a16="http://schemas.microsoft.com/office/drawing/2014/main" val="72861344"/>
                    </a:ext>
                  </a:extLst>
                </a:gridCol>
                <a:gridCol w="1030154">
                  <a:extLst>
                    <a:ext uri="{9D8B030D-6E8A-4147-A177-3AD203B41FA5}">
                      <a16:colId xmlns:a16="http://schemas.microsoft.com/office/drawing/2014/main" val="3890467551"/>
                    </a:ext>
                  </a:extLst>
                </a:gridCol>
                <a:gridCol w="1030154">
                  <a:extLst>
                    <a:ext uri="{9D8B030D-6E8A-4147-A177-3AD203B41FA5}">
                      <a16:colId xmlns:a16="http://schemas.microsoft.com/office/drawing/2014/main" val="3877731356"/>
                    </a:ext>
                  </a:extLst>
                </a:gridCol>
                <a:gridCol w="1030154">
                  <a:extLst>
                    <a:ext uri="{9D8B030D-6E8A-4147-A177-3AD203B41FA5}">
                      <a16:colId xmlns:a16="http://schemas.microsoft.com/office/drawing/2014/main" val="2229564750"/>
                    </a:ext>
                  </a:extLst>
                </a:gridCol>
                <a:gridCol w="1030154">
                  <a:extLst>
                    <a:ext uri="{9D8B030D-6E8A-4147-A177-3AD203B41FA5}">
                      <a16:colId xmlns:a16="http://schemas.microsoft.com/office/drawing/2014/main" val="4074930862"/>
                    </a:ext>
                  </a:extLst>
                </a:gridCol>
              </a:tblGrid>
              <a:tr h="513916">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rgbClr val="FFFFFF"/>
                          </a:solidFill>
                          <a:effectLst/>
                          <a:latin typeface="Meiryo UI" panose="020B0604030504040204" pitchFamily="50" charset="-128"/>
                          <a:ea typeface="Meiryo UI" panose="020B0604030504040204" pitchFamily="50" charset="-128"/>
                        </a:rPr>
                        <a:t>経費区分</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en-US" altLang="ja-JP" sz="900" b="0" i="0" u="none" strike="noStrike">
                          <a:solidFill>
                            <a:srgbClr val="FFFFFF"/>
                          </a:solidFill>
                          <a:effectLst/>
                          <a:latin typeface="Meiryo UI" panose="020B0604030504040204" pitchFamily="50" charset="-128"/>
                          <a:ea typeface="Meiryo UI" panose="020B0604030504040204" pitchFamily="50" charset="-128"/>
                        </a:rPr>
                        <a:t>A</a:t>
                      </a:r>
                      <a:r>
                        <a:rPr lang="ja-JP" altLang="en-US" sz="900" b="0" i="0" u="none" strike="noStrike">
                          <a:solidFill>
                            <a:srgbClr val="FFFFFF"/>
                          </a:solidFill>
                          <a:effectLst/>
                          <a:latin typeface="Meiryo UI" panose="020B0604030504040204" pitchFamily="50" charset="-128"/>
                          <a:ea typeface="Meiryo UI" panose="020B0604030504040204" pitchFamily="50" charset="-128"/>
                        </a:rPr>
                        <a:t>：現行システムを</a:t>
                      </a:r>
                      <a:br>
                        <a:rPr lang="en-US" altLang="ja-JP" sz="900" b="0" i="0" u="none" strike="noStrike">
                          <a:solidFill>
                            <a:srgbClr val="FFFFFF"/>
                          </a:solidFill>
                          <a:effectLst/>
                          <a:latin typeface="Meiryo UI" panose="020B0604030504040204" pitchFamily="50" charset="-128"/>
                          <a:ea typeface="Meiryo UI" panose="020B0604030504040204" pitchFamily="50" charset="-128"/>
                        </a:rPr>
                      </a:br>
                      <a:r>
                        <a:rPr lang="ja-JP" altLang="en-US" sz="900" b="0" i="0" u="none" strike="noStrike">
                          <a:solidFill>
                            <a:srgbClr val="FFFFFF"/>
                          </a:solidFill>
                          <a:effectLst/>
                          <a:latin typeface="Meiryo UI" panose="020B0604030504040204" pitchFamily="50" charset="-128"/>
                          <a:ea typeface="Meiryo UI" panose="020B0604030504040204" pitchFamily="50" charset="-128"/>
                        </a:rPr>
                        <a:t>利用</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en-US" altLang="ja-JP" sz="900" b="0" i="0" u="none" strike="noStrike">
                          <a:solidFill>
                            <a:srgbClr val="FFFFFF"/>
                          </a:solidFill>
                          <a:effectLst/>
                          <a:latin typeface="Meiryo UI" panose="020B0604030504040204" pitchFamily="50" charset="-128"/>
                          <a:ea typeface="Meiryo UI" panose="020B0604030504040204" pitchFamily="50" charset="-128"/>
                        </a:rPr>
                        <a:t>B</a:t>
                      </a:r>
                      <a:r>
                        <a:rPr lang="ja-JP" altLang="en-US" sz="900" b="0" i="0" u="none" strike="noStrike">
                          <a:solidFill>
                            <a:srgbClr val="FFFFFF"/>
                          </a:solidFill>
                          <a:effectLst/>
                          <a:latin typeface="Meiryo UI" panose="020B0604030504040204" pitchFamily="50" charset="-128"/>
                          <a:ea typeface="Meiryo UI" panose="020B0604030504040204" pitchFamily="50" charset="-128"/>
                        </a:rPr>
                        <a:t>：ガバメントクラウドへリフト</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rgbClr val="FFFFFF"/>
                          </a:solidFill>
                          <a:effectLst/>
                          <a:latin typeface="Meiryo UI" panose="020B0604030504040204" pitchFamily="50" charset="-128"/>
                          <a:ea typeface="Meiryo UI" panose="020B0604030504040204" pitchFamily="50" charset="-128"/>
                        </a:rPr>
                        <a:t>コスト差異</a:t>
                      </a:r>
                      <a:br>
                        <a:rPr lang="en-US" altLang="ja-JP" sz="900" b="0" i="0" u="none" strike="noStrike">
                          <a:solidFill>
                            <a:srgbClr val="FFFFFF"/>
                          </a:solidFill>
                          <a:effectLst/>
                          <a:latin typeface="Meiryo UI" panose="020B0604030504040204" pitchFamily="50" charset="-128"/>
                          <a:ea typeface="Meiryo UI" panose="020B0604030504040204" pitchFamily="50" charset="-128"/>
                        </a:rPr>
                      </a:br>
                      <a:r>
                        <a:rPr lang="ja-JP" altLang="en-US" sz="900" b="0" i="0" u="none" strike="noStrike">
                          <a:solidFill>
                            <a:srgbClr val="FFFFFF"/>
                          </a:solidFill>
                          <a:effectLst/>
                          <a:latin typeface="Meiryo UI" panose="020B0604030504040204" pitchFamily="50" charset="-128"/>
                          <a:ea typeface="Meiryo UI" panose="020B0604030504040204" pitchFamily="50" charset="-128"/>
                        </a:rPr>
                        <a:t>（</a:t>
                      </a:r>
                      <a:r>
                        <a:rPr lang="en-US" altLang="ja-JP" sz="900" b="0" i="0" u="none" strike="noStrike">
                          <a:solidFill>
                            <a:srgbClr val="FFFFFF"/>
                          </a:solidFill>
                          <a:effectLst/>
                          <a:latin typeface="Meiryo UI" panose="020B0604030504040204" pitchFamily="50" charset="-128"/>
                          <a:ea typeface="Meiryo UI" panose="020B0604030504040204" pitchFamily="50" charset="-128"/>
                        </a:rPr>
                        <a:t>B-A</a:t>
                      </a:r>
                      <a:r>
                        <a:rPr lang="ja-JP" altLang="en-US" sz="900" b="0" i="0" u="none" strike="noStrike">
                          <a:solidFill>
                            <a:srgbClr val="FFFFFF"/>
                          </a:solidFill>
                          <a:effectLst/>
                          <a:latin typeface="Meiryo UI" panose="020B0604030504040204" pitchFamily="50" charset="-128"/>
                          <a:ea typeface="Meiryo UI" panose="020B0604030504040204" pitchFamily="50" charset="-128"/>
                        </a:rPr>
                        <a:t>）</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A3A1"/>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ガバメントクラウド</a:t>
                      </a:r>
                      <a:br>
                        <a:rPr lang="en-US" altLang="ja-JP" sz="900" b="0" i="0" u="none" strike="noStrike" dirty="0">
                          <a:solidFill>
                            <a:srgbClr val="FFFFFF"/>
                          </a:solidFill>
                          <a:effectLst/>
                          <a:latin typeface="Meiryo UI" panose="020B0604030504040204" pitchFamily="50" charset="-128"/>
                          <a:ea typeface="Meiryo UI" panose="020B0604030504040204" pitchFamily="50" charset="-128"/>
                        </a:rPr>
                      </a:b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リフト後の削減率</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A3A1"/>
                    </a:solidFill>
                  </a:tcPr>
                </a:tc>
                <a:extLst>
                  <a:ext uri="{0D108BD9-81ED-4DB2-BD59-A6C34878D82A}">
                    <a16:rowId xmlns:a16="http://schemas.microsoft.com/office/drawing/2014/main" val="3969783400"/>
                  </a:ext>
                </a:extLst>
              </a:tr>
              <a:tr h="148307">
                <a:tc rowSpan="6">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イニシャルコスト</a:t>
                      </a:r>
                    </a:p>
                  </a:txBody>
                  <a:tcPr marL="5276" marR="5276" marT="5276"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rowSpan="6">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作業費</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5276" marR="5276" marT="5276"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カスタマイズ費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1025762"/>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環境構築費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¥17,672,000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¥2,601,000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a:t>
                      </a:r>
                      <a:r>
                        <a:rPr lang="en-US" altLang="ja-JP" sz="900" b="0" i="0" u="none" strike="noStrike" dirty="0">
                          <a:solidFill>
                            <a:srgbClr val="FF0000"/>
                          </a:solidFill>
                          <a:effectLst/>
                          <a:latin typeface="Meiryo UI" panose="020B0604030504040204" pitchFamily="50" charset="-128"/>
                          <a:ea typeface="Meiryo UI" panose="020B0604030504040204" pitchFamily="50" charset="-128"/>
                        </a:rPr>
                        <a:t>¥15,071,000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dirty="0">
                          <a:solidFill>
                            <a:srgbClr val="FF0000"/>
                          </a:solidFill>
                          <a:effectLst/>
                          <a:latin typeface="Meiryo UI" panose="020B0604030504040204" pitchFamily="50" charset="-128"/>
                          <a:ea typeface="Meiryo UI" panose="020B0604030504040204" pitchFamily="50" charset="-128"/>
                        </a:rPr>
                        <a:t>-85%</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7123867"/>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データ移行費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¥2,167,500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¥2,167,500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a:t>
                      </a:r>
                      <a:endPar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575746"/>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他システム連携機能構築作業費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2793806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操作マニュアル作成・職員研修費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¥2,310,000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¥2,167,500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¥142,500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-6%</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2384571"/>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プロジェクト管理費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¥867,000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¥2,793,020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¥1,926,020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222%</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4979906"/>
                  </a:ext>
                </a:extLst>
              </a:tr>
              <a:tr h="148307">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イニシャルコスト計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¥20,849,000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¥9,729,020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¥11,119,980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-53%</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1768635435"/>
                  </a:ext>
                </a:extLst>
              </a:tr>
              <a:tr h="148307">
                <a:tc rowSpan="1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t"/>
                      <a:r>
                        <a:rPr lang="ja-JP" altLang="en-US" sz="900" b="0" i="0" u="none" strike="noStrike">
                          <a:solidFill>
                            <a:srgbClr val="000000"/>
                          </a:solidFill>
                          <a:effectLst/>
                          <a:latin typeface="Meiryo UI" panose="020B0604030504040204" pitchFamily="50" charset="-128"/>
                          <a:ea typeface="Meiryo UI" panose="020B0604030504040204" pitchFamily="50" charset="-128"/>
                        </a:rPr>
                        <a:t>ランニングコスト</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作業費</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システム運用作業</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¥66,141,600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¥57,741,600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¥8,400,000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-13%</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3543649"/>
                  </a:ext>
                </a:extLst>
              </a:tr>
              <a:tr h="148307">
                <a:tc vMerge="1">
                  <a:txBody>
                    <a:bodyPr/>
                    <a:lstStyle/>
                    <a:p>
                      <a:endParaRPr kumimoji="1" lang="ja-JP" altLang="en-US"/>
                    </a:p>
                  </a:txBody>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ハードウェア保守作業</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¥21,746,400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¥20,966,400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¥780,000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-4%</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34537603"/>
                  </a:ext>
                </a:extLst>
              </a:tr>
              <a:tr h="148307">
                <a:tc vMerge="1">
                  <a:txBody>
                    <a:bodyPr/>
                    <a:lstStyle/>
                    <a:p>
                      <a:endParaRPr kumimoji="1" lang="ja-JP" altLang="en-US"/>
                    </a:p>
                  </a:txBody>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その他外部委託費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99234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tcPr>
                </a:tc>
                <a:tc grid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作業費計</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¥87,888,000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¥78,708,000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¥9,180,000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304626493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7">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物品費</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ハードウェア借料</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¥264,480,000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¥264,480,000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5650500"/>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ハードウェア保守費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¥17,820,000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¥17,820,000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55036716"/>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ソフトウェア借料</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¥623,190,000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¥623,190,000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1682262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ソフトウェア保守費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¥129,612,000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¥129,612,000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60956273"/>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データセンター利用費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¥31,200,000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¥31,200,000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1273897"/>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通信回線費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¥16,448,880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¥19,214,880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¥2,766,000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17%</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65764259"/>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クラウド利用経費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¥133,687,201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¥133,687,201</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a:t>
                      </a:r>
                      <a:endPar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96484819"/>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tcPr>
                </a:tc>
                <a:tc grid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物品費計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¥1,082,750,880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¥905,704,081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¥177,046,799</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-16%</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2203110358"/>
                  </a:ext>
                </a:extLst>
              </a:tr>
              <a:tr h="148307">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ランニングコスト計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¥1,170,638,880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¥984,412,081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¥186,226,799</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-16%</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3464429677"/>
                  </a:ext>
                </a:extLst>
              </a:tr>
              <a:tr h="148307">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合計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¥1,191,487,880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¥994,141,101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¥197,346,779</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dirty="0">
                          <a:solidFill>
                            <a:srgbClr val="FF0000"/>
                          </a:solidFill>
                          <a:effectLst/>
                          <a:latin typeface="Meiryo UI" panose="020B0604030504040204" pitchFamily="50" charset="-128"/>
                          <a:ea typeface="Meiryo UI" panose="020B0604030504040204" pitchFamily="50" charset="-128"/>
                        </a:rPr>
                        <a:t>-17%</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extLst>
                  <a:ext uri="{0D108BD9-81ED-4DB2-BD59-A6C34878D82A}">
                    <a16:rowId xmlns:a16="http://schemas.microsoft.com/office/drawing/2014/main" val="1639852186"/>
                  </a:ext>
                </a:extLst>
              </a:tr>
            </a:tbl>
          </a:graphicData>
        </a:graphic>
      </p:graphicFrame>
      <p:grpSp>
        <p:nvGrpSpPr>
          <p:cNvPr id="3" name="グループ化 2">
            <a:extLst>
              <a:ext uri="{FF2B5EF4-FFF2-40B4-BE49-F238E27FC236}">
                <a16:creationId xmlns:a16="http://schemas.microsoft.com/office/drawing/2014/main" id="{B07EE0B2-B249-26FB-07E4-2FD84546A3DF}"/>
              </a:ext>
            </a:extLst>
          </p:cNvPr>
          <p:cNvGrpSpPr/>
          <p:nvPr/>
        </p:nvGrpSpPr>
        <p:grpSpPr>
          <a:xfrm>
            <a:off x="6645444" y="2342202"/>
            <a:ext cx="2305357" cy="4292434"/>
            <a:chOff x="7199231" y="1469582"/>
            <a:chExt cx="2497470" cy="4650139"/>
          </a:xfrm>
        </p:grpSpPr>
        <p:sp>
          <p:nvSpPr>
            <p:cNvPr id="5" name="正方形/長方形 4">
              <a:extLst>
                <a:ext uri="{FF2B5EF4-FFF2-40B4-BE49-F238E27FC236}">
                  <a16:creationId xmlns:a16="http://schemas.microsoft.com/office/drawing/2014/main" id="{5F15EB8A-DDBC-D943-5ED5-C59F7B9704BA}"/>
                </a:ext>
              </a:extLst>
            </p:cNvPr>
            <p:cNvSpPr/>
            <p:nvPr/>
          </p:nvSpPr>
          <p:spPr>
            <a:xfrm>
              <a:off x="7199231" y="1469582"/>
              <a:ext cx="2497470" cy="724295"/>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環境構築費</a:t>
              </a:r>
              <a:br>
                <a:rPr kumimoji="1" lang="en-US"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テンプレートの利用等により作業工数を抑えることができたため減額</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969"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Arial"/>
              </a:endParaRPr>
            </a:p>
          </p:txBody>
        </p:sp>
        <p:sp>
          <p:nvSpPr>
            <p:cNvPr id="6" name="正方形/長方形 5">
              <a:extLst>
                <a:ext uri="{FF2B5EF4-FFF2-40B4-BE49-F238E27FC236}">
                  <a16:creationId xmlns:a16="http://schemas.microsoft.com/office/drawing/2014/main" id="{595A0AF8-8019-7D2B-B22A-9B05A5C6DA25}"/>
                </a:ext>
              </a:extLst>
            </p:cNvPr>
            <p:cNvSpPr>
              <a:spLocks/>
            </p:cNvSpPr>
            <p:nvPr/>
          </p:nvSpPr>
          <p:spPr>
            <a:xfrm>
              <a:off x="7199231" y="2265877"/>
              <a:ext cx="2497470" cy="576397"/>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データ移行費</a:t>
              </a:r>
              <a:br>
                <a:rPr kumimoji="1" lang="en-US" altLang="ja-JP"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ガバメントクラウトへのデータリフト・動作確認が必要となるため増額</a:t>
              </a:r>
              <a:endParaRPr kumimoji="0" lang="en-US" altLang="ja-JP"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7" name="正方形/長方形 6">
              <a:extLst>
                <a:ext uri="{FF2B5EF4-FFF2-40B4-BE49-F238E27FC236}">
                  <a16:creationId xmlns:a16="http://schemas.microsoft.com/office/drawing/2014/main" id="{77129CBB-F8A9-6298-193E-621EDBF6C6EF}"/>
                </a:ext>
              </a:extLst>
            </p:cNvPr>
            <p:cNvSpPr>
              <a:spLocks/>
            </p:cNvSpPr>
            <p:nvPr/>
          </p:nvSpPr>
          <p:spPr>
            <a:xfrm>
              <a:off x="7199231" y="2914274"/>
              <a:ext cx="2497470" cy="611860"/>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プロジェクト管理費</a:t>
              </a:r>
              <a:br>
                <a:rPr kumimoji="1" lang="en-US" altLang="ja-JP"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他システム連携等におけるステークホルダーの複雑性を考慮して計上しているため増額</a:t>
              </a:r>
              <a:endParaRPr kumimoji="0" lang="en-US" altLang="ja-JP"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8" name="正方形/長方形 7">
              <a:extLst>
                <a:ext uri="{FF2B5EF4-FFF2-40B4-BE49-F238E27FC236}">
                  <a16:creationId xmlns:a16="http://schemas.microsoft.com/office/drawing/2014/main" id="{5B4C1039-F31A-A53A-FB7E-4FB7C03E1147}"/>
                </a:ext>
              </a:extLst>
            </p:cNvPr>
            <p:cNvSpPr>
              <a:spLocks/>
            </p:cNvSpPr>
            <p:nvPr/>
          </p:nvSpPr>
          <p:spPr>
            <a:xfrm>
              <a:off x="7199231" y="3598134"/>
              <a:ext cx="2497470" cy="576397"/>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ハードウェア借料・ハードウェア保守費</a:t>
              </a:r>
              <a:br>
                <a:rPr kumimoji="1" lang="en-US"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ガバメントクラウドのみの使用となるため減額</a:t>
              </a:r>
              <a:endPar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9" name="正方形/長方形 8">
              <a:extLst>
                <a:ext uri="{FF2B5EF4-FFF2-40B4-BE49-F238E27FC236}">
                  <a16:creationId xmlns:a16="http://schemas.microsoft.com/office/drawing/2014/main" id="{F593CEDD-9C4A-4E01-8542-86A5C3E6A93F}"/>
                </a:ext>
              </a:extLst>
            </p:cNvPr>
            <p:cNvSpPr>
              <a:spLocks/>
            </p:cNvSpPr>
            <p:nvPr/>
          </p:nvSpPr>
          <p:spPr>
            <a:xfrm>
              <a:off x="7199231" y="4246531"/>
              <a:ext cx="2497470" cy="576397"/>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データセンター利用費</a:t>
              </a:r>
              <a:br>
                <a:rPr kumimoji="1" lang="en-US"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ガバメントクラウドのみの使用となるため減額</a:t>
              </a:r>
              <a:endPar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10" name="正方形/長方形 9">
              <a:extLst>
                <a:ext uri="{FF2B5EF4-FFF2-40B4-BE49-F238E27FC236}">
                  <a16:creationId xmlns:a16="http://schemas.microsoft.com/office/drawing/2014/main" id="{43FEDB5E-99C8-0C87-83CC-2CE0D4D41099}"/>
                </a:ext>
              </a:extLst>
            </p:cNvPr>
            <p:cNvSpPr>
              <a:spLocks/>
            </p:cNvSpPr>
            <p:nvPr/>
          </p:nvSpPr>
          <p:spPr>
            <a:xfrm>
              <a:off x="7199231" y="4894928"/>
              <a:ext cx="2497470" cy="576397"/>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通信回線費</a:t>
              </a:r>
              <a:br>
                <a:rPr kumimoji="1" lang="en-US"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ICS – </a:t>
              </a:r>
              <a:r>
                <a:rPr kumimoji="1"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盛岡市 </a:t>
              </a:r>
              <a:r>
                <a:rPr kumimoji="1"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 AWS</a:t>
              </a:r>
              <a:r>
                <a:rPr kumimoji="1"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間の計上であり、現行より積算範囲が広がるため増額</a:t>
              </a:r>
              <a:endPar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11" name="正方形/長方形 10">
              <a:extLst>
                <a:ext uri="{FF2B5EF4-FFF2-40B4-BE49-F238E27FC236}">
                  <a16:creationId xmlns:a16="http://schemas.microsoft.com/office/drawing/2014/main" id="{EA3B44A8-703F-AC5B-E047-7D2CE8EAF17C}"/>
                </a:ext>
              </a:extLst>
            </p:cNvPr>
            <p:cNvSpPr>
              <a:spLocks/>
            </p:cNvSpPr>
            <p:nvPr/>
          </p:nvSpPr>
          <p:spPr>
            <a:xfrm>
              <a:off x="7199231" y="5543324"/>
              <a:ext cx="2497470" cy="576397"/>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クラウド利用経費</a:t>
              </a:r>
              <a:br>
                <a:rPr kumimoji="1" lang="en-US"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現行においてクラウドを利用していないため増額</a:t>
              </a:r>
              <a:endPar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grpSp>
      <p:sp>
        <p:nvSpPr>
          <p:cNvPr id="12" name="正方形/長方形 11">
            <a:extLst>
              <a:ext uri="{FF2B5EF4-FFF2-40B4-BE49-F238E27FC236}">
                <a16:creationId xmlns:a16="http://schemas.microsoft.com/office/drawing/2014/main" id="{0A8AF641-330F-E9B9-C484-D636D97120D3}"/>
              </a:ext>
            </a:extLst>
          </p:cNvPr>
          <p:cNvSpPr/>
          <p:nvPr/>
        </p:nvSpPr>
        <p:spPr>
          <a:xfrm>
            <a:off x="95530" y="6073850"/>
            <a:ext cx="4621644" cy="720675"/>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a:t>
            </a: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現行システム費用について、計画時試算から下記経費項目を修正</a:t>
            </a:r>
            <a:br>
              <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b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・環境構築費</a:t>
            </a:r>
            <a:endPar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・システム運用作業</a:t>
            </a:r>
            <a:endPar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・ハードウェア保守費</a:t>
            </a:r>
          </a:p>
        </p:txBody>
      </p:sp>
      <p:sp>
        <p:nvSpPr>
          <p:cNvPr id="13" name="テキスト ボックス 9">
            <a:extLst>
              <a:ext uri="{FF2B5EF4-FFF2-40B4-BE49-F238E27FC236}">
                <a16:creationId xmlns:a16="http://schemas.microsoft.com/office/drawing/2014/main" id="{ACDF5F4B-1AB7-FDB1-D38D-953F19F86E6F}"/>
              </a:ext>
            </a:extLst>
          </p:cNvPr>
          <p:cNvSpPr txBox="1"/>
          <p:nvPr/>
        </p:nvSpPr>
        <p:spPr>
          <a:xfrm>
            <a:off x="89736" y="1496117"/>
            <a:ext cx="9591675" cy="726593"/>
          </a:xfrm>
          <a:prstGeom prst="rect">
            <a:avLst/>
          </a:prstGeom>
          <a:solidFill>
            <a:schemeClr val="bg1"/>
          </a:solidFill>
          <a:ln w="28575">
            <a:solidFill>
              <a:schemeClr val="accent2"/>
            </a:solidFill>
          </a:ln>
          <a:effectLst>
            <a:outerShdw blurRad="50800" dist="38100" dir="2700000" algn="tl" rotWithShape="0">
              <a:prstClr val="black">
                <a:alpha val="40000"/>
              </a:prstClr>
            </a:outerShdw>
          </a:effectLst>
        </p:spPr>
        <p:txBody>
          <a:bodyPr wrap="square" lIns="54610" tIns="54610" rIns="54610" bIns="54610" rtlCol="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1" indent="0" algn="l" defTabSz="914400" rtl="0" eaLnBrk="1" fontAlgn="auto" latinLnBrk="0" hangingPunct="1">
              <a:lnSpc>
                <a:spcPct val="100000"/>
              </a:lnSpc>
              <a:spcBef>
                <a:spcPts val="0"/>
              </a:spcBef>
              <a:spcAft>
                <a:spcPts val="600"/>
              </a:spcAft>
              <a:buClr>
                <a:srgbClr val="00338D"/>
              </a:buClr>
              <a:buSzTx/>
              <a:buFontTx/>
              <a:buNone/>
              <a:tabLst/>
              <a:defRPr/>
            </a:pPr>
            <a:r>
              <a:rPr kumimoji="1" lang="en-US" altLang="ja-JP"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団体概要</a:t>
            </a:r>
            <a:r>
              <a:rPr kumimoji="1" lang="en-US" altLang="ja-JP"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】20</a:t>
            </a:r>
            <a:r>
              <a:rPr kumimoji="1" lang="ja-JP" altLang="en-US"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万人以上、データセンタ</a:t>
            </a:r>
            <a:r>
              <a:rPr kumimoji="1" lang="en-US" altLang="ja-JP"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単独</a:t>
            </a:r>
            <a:r>
              <a:rPr kumimoji="1" lang="en-US" altLang="ja-JP"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環境、オールインワン（アイシーエス）</a:t>
            </a:r>
            <a:endParaRPr kumimoji="1" lang="en-US" altLang="ja-JP"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l" defTabSz="914400" rtl="0" eaLnBrk="1" fontAlgn="auto" latinLnBrk="0" hangingPunct="1">
              <a:lnSpc>
                <a:spcPct val="100000"/>
              </a:lnSpc>
              <a:spcBef>
                <a:spcPts val="0"/>
              </a:spcBef>
              <a:spcAft>
                <a:spcPts val="600"/>
              </a:spcAft>
              <a:buClr>
                <a:srgbClr val="00338D"/>
              </a:buClr>
              <a:buSzTx/>
              <a:buFontTx/>
              <a:buNone/>
              <a:tabLst/>
              <a:defRPr/>
            </a:pPr>
            <a:r>
              <a:rPr kumimoji="1" lang="en-US" altLang="ja-JP"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先行事業採択 評価点</a:t>
            </a:r>
            <a:r>
              <a:rPr kumimoji="1" lang="en-US" altLang="ja-JP"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費用対効果の検証について、現状における比較、</a:t>
            </a:r>
            <a:r>
              <a:rPr kumimoji="1" lang="en-US" altLang="ja-JP"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5</a:t>
            </a:r>
            <a:r>
              <a:rPr kumimoji="1" lang="ja-JP" altLang="en-US"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年後での比較、</a:t>
            </a:r>
            <a:r>
              <a:rPr kumimoji="1" lang="en-US" altLang="ja-JP"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KPI</a:t>
            </a:r>
            <a:r>
              <a:rPr kumimoji="1" lang="ja-JP" altLang="en-US"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を定めて検証を実施。ハウジング、自庁サーバで運用しており、クラウド利用の実績がない団体のモデルケースとしても有用と考えられる。</a:t>
            </a:r>
          </a:p>
        </p:txBody>
      </p:sp>
    </p:spTree>
    <p:extLst>
      <p:ext uri="{BB962C8B-B14F-4D97-AF65-F5344CB8AC3E}">
        <p14:creationId xmlns:p14="http://schemas.microsoft.com/office/powerpoint/2010/main" val="14903916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スライド番号プレースホルダー 5">
            <a:extLst>
              <a:ext uri="{FF2B5EF4-FFF2-40B4-BE49-F238E27FC236}">
                <a16:creationId xmlns:a16="http://schemas.microsoft.com/office/drawing/2014/main" id="{6B2EAF6A-DA70-47C6-86F5-1418B9CF4DDF}"/>
              </a:ext>
            </a:extLst>
          </p:cNvPr>
          <p:cNvSpPr>
            <a:spLocks noGrp="1"/>
          </p:cNvSpPr>
          <p:nvPr>
            <p:ph type="sldNum" sz="quarter" idx="12"/>
          </p:nvPr>
        </p:nvSpPr>
        <p:spPr>
          <a:xfrm>
            <a:off x="7650552" y="6432293"/>
            <a:ext cx="2228850" cy="365125"/>
          </a:xfrm>
        </p:spPr>
        <p:txBody>
          <a:bodyPr/>
          <a:lstStyle/>
          <a:p>
            <a:fld id="{330EA680-D336-4FF7-8B7A-9848BB0A1C32}" type="slidenum">
              <a:rPr lang="en-US" smtClean="0"/>
              <a:t>27</a:t>
            </a:fld>
            <a:endParaRPr lang="en-US" dirty="0"/>
          </a:p>
        </p:txBody>
      </p: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kumimoji="1" lang="ja-JP" altLang="en-US" sz="2400" b="1" dirty="0">
                <a:latin typeface="Meiryo UI" panose="020B0604030504040204" pitchFamily="50" charset="-128"/>
                <a:ea typeface="Meiryo UI" panose="020B0604030504040204" pitchFamily="50" charset="-128"/>
              </a:rPr>
              <a:t>佐倉市（ベンダ合算）経費比較評価・考察</a:t>
            </a: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64505" y="595728"/>
            <a:ext cx="9767557" cy="646298"/>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200" kern="0" dirty="0">
                <a:solidFill>
                  <a:prstClr val="black"/>
                </a:solidFill>
                <a:latin typeface="Meiryo UI"/>
                <a:ea typeface="Meiryo UI"/>
              </a:rPr>
              <a:t>現行システムとガバメントクラウドを比較した結果、トータルコストでは大きな差は無かった</a:t>
            </a:r>
            <a:endParaRPr lang="en-US" altLang="ja-JP" sz="1200" kern="0">
              <a:solidFill>
                <a:prstClr val="black"/>
              </a:solidFill>
              <a:latin typeface="Meiryo UI"/>
              <a:ea typeface="Meiryo UI"/>
            </a:endParaRPr>
          </a:p>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200" kern="0" dirty="0">
                <a:solidFill>
                  <a:prstClr val="black"/>
                </a:solidFill>
                <a:latin typeface="Meiryo UI"/>
                <a:ea typeface="Meiryo UI"/>
              </a:rPr>
              <a:t>ランニングコストは、通信回線費とクラウド利用経費以外の費目で削減効果が生じている。今後、クラウド最適化の推進していくことにより、削減効果が高まる可能性がある</a:t>
            </a:r>
            <a:endParaRPr lang="ja-JP" altLang="en-US" sz="1200" kern="0" dirty="0">
              <a:solidFill>
                <a:prstClr val="black"/>
              </a:solidFill>
              <a:latin typeface="Meiryo UI"/>
              <a:ea typeface="Meiryo UI"/>
            </a:endParaRPr>
          </a:p>
        </p:txBody>
      </p:sp>
      <p:graphicFrame>
        <p:nvGraphicFramePr>
          <p:cNvPr id="2" name="表 1">
            <a:extLst>
              <a:ext uri="{FF2B5EF4-FFF2-40B4-BE49-F238E27FC236}">
                <a16:creationId xmlns:a16="http://schemas.microsoft.com/office/drawing/2014/main" id="{908B10A5-72C8-6D39-D99E-A6AA1A2A3429}"/>
              </a:ext>
            </a:extLst>
          </p:cNvPr>
          <p:cNvGraphicFramePr>
            <a:graphicFrameLocks noGrp="1"/>
          </p:cNvGraphicFramePr>
          <p:nvPr>
            <p:extLst>
              <p:ext uri="{D42A27DB-BD31-4B8C-83A1-F6EECF244321}">
                <p14:modId xmlns:p14="http://schemas.microsoft.com/office/powerpoint/2010/main" val="1784783747"/>
              </p:ext>
            </p:extLst>
          </p:nvPr>
        </p:nvGraphicFramePr>
        <p:xfrm>
          <a:off x="95529" y="2104909"/>
          <a:ext cx="6413538" cy="3628363"/>
        </p:xfrm>
        <a:graphic>
          <a:graphicData uri="http://schemas.openxmlformats.org/drawingml/2006/table">
            <a:tbl>
              <a:tblPr/>
              <a:tblGrid>
                <a:gridCol w="365538">
                  <a:extLst>
                    <a:ext uri="{9D8B030D-6E8A-4147-A177-3AD203B41FA5}">
                      <a16:colId xmlns:a16="http://schemas.microsoft.com/office/drawing/2014/main" val="1064477951"/>
                    </a:ext>
                  </a:extLst>
                </a:gridCol>
                <a:gridCol w="365538">
                  <a:extLst>
                    <a:ext uri="{9D8B030D-6E8A-4147-A177-3AD203B41FA5}">
                      <a16:colId xmlns:a16="http://schemas.microsoft.com/office/drawing/2014/main" val="1362134056"/>
                    </a:ext>
                  </a:extLst>
                </a:gridCol>
                <a:gridCol w="1561846">
                  <a:extLst>
                    <a:ext uri="{9D8B030D-6E8A-4147-A177-3AD203B41FA5}">
                      <a16:colId xmlns:a16="http://schemas.microsoft.com/office/drawing/2014/main" val="72861344"/>
                    </a:ext>
                  </a:extLst>
                </a:gridCol>
                <a:gridCol w="1030154">
                  <a:extLst>
                    <a:ext uri="{9D8B030D-6E8A-4147-A177-3AD203B41FA5}">
                      <a16:colId xmlns:a16="http://schemas.microsoft.com/office/drawing/2014/main" val="3890467551"/>
                    </a:ext>
                  </a:extLst>
                </a:gridCol>
                <a:gridCol w="1030154">
                  <a:extLst>
                    <a:ext uri="{9D8B030D-6E8A-4147-A177-3AD203B41FA5}">
                      <a16:colId xmlns:a16="http://schemas.microsoft.com/office/drawing/2014/main" val="3877731356"/>
                    </a:ext>
                  </a:extLst>
                </a:gridCol>
                <a:gridCol w="1030154">
                  <a:extLst>
                    <a:ext uri="{9D8B030D-6E8A-4147-A177-3AD203B41FA5}">
                      <a16:colId xmlns:a16="http://schemas.microsoft.com/office/drawing/2014/main" val="2229564750"/>
                    </a:ext>
                  </a:extLst>
                </a:gridCol>
                <a:gridCol w="1030154">
                  <a:extLst>
                    <a:ext uri="{9D8B030D-6E8A-4147-A177-3AD203B41FA5}">
                      <a16:colId xmlns:a16="http://schemas.microsoft.com/office/drawing/2014/main" val="4074930862"/>
                    </a:ext>
                  </a:extLst>
                </a:gridCol>
              </a:tblGrid>
              <a:tr h="513916">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rgbClr val="FFFFFF"/>
                          </a:solidFill>
                          <a:effectLst/>
                          <a:latin typeface="Meiryo UI" panose="020B0604030504040204" pitchFamily="50" charset="-128"/>
                          <a:ea typeface="Meiryo UI" panose="020B0604030504040204" pitchFamily="50" charset="-128"/>
                        </a:rPr>
                        <a:t>経費区分</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en-US" altLang="ja-JP" sz="900" b="0" i="0" u="none" strike="noStrike">
                          <a:solidFill>
                            <a:srgbClr val="FFFFFF"/>
                          </a:solidFill>
                          <a:effectLst/>
                          <a:latin typeface="Meiryo UI" panose="020B0604030504040204" pitchFamily="50" charset="-128"/>
                          <a:ea typeface="Meiryo UI" panose="020B0604030504040204" pitchFamily="50" charset="-128"/>
                        </a:rPr>
                        <a:t>A</a:t>
                      </a:r>
                      <a:r>
                        <a:rPr lang="ja-JP" altLang="en-US" sz="900" b="0" i="0" u="none" strike="noStrike">
                          <a:solidFill>
                            <a:srgbClr val="FFFFFF"/>
                          </a:solidFill>
                          <a:effectLst/>
                          <a:latin typeface="Meiryo UI" panose="020B0604030504040204" pitchFamily="50" charset="-128"/>
                          <a:ea typeface="Meiryo UI" panose="020B0604030504040204" pitchFamily="50" charset="-128"/>
                        </a:rPr>
                        <a:t>：現行システムを</a:t>
                      </a:r>
                      <a:br>
                        <a:rPr lang="en-US" altLang="ja-JP" sz="900" b="0" i="0" u="none" strike="noStrike">
                          <a:solidFill>
                            <a:srgbClr val="FFFFFF"/>
                          </a:solidFill>
                          <a:effectLst/>
                          <a:latin typeface="Meiryo UI" panose="020B0604030504040204" pitchFamily="50" charset="-128"/>
                          <a:ea typeface="Meiryo UI" panose="020B0604030504040204" pitchFamily="50" charset="-128"/>
                        </a:rPr>
                      </a:br>
                      <a:r>
                        <a:rPr lang="ja-JP" altLang="en-US" sz="900" b="0" i="0" u="none" strike="noStrike">
                          <a:solidFill>
                            <a:srgbClr val="FFFFFF"/>
                          </a:solidFill>
                          <a:effectLst/>
                          <a:latin typeface="Meiryo UI" panose="020B0604030504040204" pitchFamily="50" charset="-128"/>
                          <a:ea typeface="Meiryo UI" panose="020B0604030504040204" pitchFamily="50" charset="-128"/>
                        </a:rPr>
                        <a:t>利用</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en-US" altLang="ja-JP" sz="900" b="0" i="0" u="none" strike="noStrike">
                          <a:solidFill>
                            <a:srgbClr val="FFFFFF"/>
                          </a:solidFill>
                          <a:effectLst/>
                          <a:latin typeface="Meiryo UI" panose="020B0604030504040204" pitchFamily="50" charset="-128"/>
                          <a:ea typeface="Meiryo UI" panose="020B0604030504040204" pitchFamily="50" charset="-128"/>
                        </a:rPr>
                        <a:t>B</a:t>
                      </a:r>
                      <a:r>
                        <a:rPr lang="ja-JP" altLang="en-US" sz="900" b="0" i="0" u="none" strike="noStrike">
                          <a:solidFill>
                            <a:srgbClr val="FFFFFF"/>
                          </a:solidFill>
                          <a:effectLst/>
                          <a:latin typeface="Meiryo UI" panose="020B0604030504040204" pitchFamily="50" charset="-128"/>
                          <a:ea typeface="Meiryo UI" panose="020B0604030504040204" pitchFamily="50" charset="-128"/>
                        </a:rPr>
                        <a:t>：ガバメントクラウドへリフト</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rgbClr val="FFFFFF"/>
                          </a:solidFill>
                          <a:effectLst/>
                          <a:latin typeface="Meiryo UI" panose="020B0604030504040204" pitchFamily="50" charset="-128"/>
                          <a:ea typeface="Meiryo UI" panose="020B0604030504040204" pitchFamily="50" charset="-128"/>
                        </a:rPr>
                        <a:t>コスト差異</a:t>
                      </a:r>
                      <a:br>
                        <a:rPr lang="en-US" altLang="ja-JP" sz="900" b="0" i="0" u="none" strike="noStrike">
                          <a:solidFill>
                            <a:srgbClr val="FFFFFF"/>
                          </a:solidFill>
                          <a:effectLst/>
                          <a:latin typeface="Meiryo UI" panose="020B0604030504040204" pitchFamily="50" charset="-128"/>
                          <a:ea typeface="Meiryo UI" panose="020B0604030504040204" pitchFamily="50" charset="-128"/>
                        </a:rPr>
                      </a:br>
                      <a:r>
                        <a:rPr lang="ja-JP" altLang="en-US" sz="900" b="0" i="0" u="none" strike="noStrike">
                          <a:solidFill>
                            <a:srgbClr val="FFFFFF"/>
                          </a:solidFill>
                          <a:effectLst/>
                          <a:latin typeface="Meiryo UI" panose="020B0604030504040204" pitchFamily="50" charset="-128"/>
                          <a:ea typeface="Meiryo UI" panose="020B0604030504040204" pitchFamily="50" charset="-128"/>
                        </a:rPr>
                        <a:t>（</a:t>
                      </a:r>
                      <a:r>
                        <a:rPr lang="en-US" altLang="ja-JP" sz="900" b="0" i="0" u="none" strike="noStrike">
                          <a:solidFill>
                            <a:srgbClr val="FFFFFF"/>
                          </a:solidFill>
                          <a:effectLst/>
                          <a:latin typeface="Meiryo UI" panose="020B0604030504040204" pitchFamily="50" charset="-128"/>
                          <a:ea typeface="Meiryo UI" panose="020B0604030504040204" pitchFamily="50" charset="-128"/>
                        </a:rPr>
                        <a:t>B-A</a:t>
                      </a:r>
                      <a:r>
                        <a:rPr lang="ja-JP" altLang="en-US" sz="900" b="0" i="0" u="none" strike="noStrike">
                          <a:solidFill>
                            <a:srgbClr val="FFFFFF"/>
                          </a:solidFill>
                          <a:effectLst/>
                          <a:latin typeface="Meiryo UI" panose="020B0604030504040204" pitchFamily="50" charset="-128"/>
                          <a:ea typeface="Meiryo UI" panose="020B0604030504040204" pitchFamily="50" charset="-128"/>
                        </a:rPr>
                        <a:t>）</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A3A1"/>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ガバメントクラウド</a:t>
                      </a:r>
                      <a:br>
                        <a:rPr lang="en-US" altLang="ja-JP" sz="900" b="0" i="0" u="none" strike="noStrike" dirty="0">
                          <a:solidFill>
                            <a:srgbClr val="FFFFFF"/>
                          </a:solidFill>
                          <a:effectLst/>
                          <a:latin typeface="Meiryo UI" panose="020B0604030504040204" pitchFamily="50" charset="-128"/>
                          <a:ea typeface="Meiryo UI" panose="020B0604030504040204" pitchFamily="50" charset="-128"/>
                        </a:rPr>
                      </a:b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リフト後の削減率</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A3A1"/>
                    </a:solidFill>
                  </a:tcPr>
                </a:tc>
                <a:extLst>
                  <a:ext uri="{0D108BD9-81ED-4DB2-BD59-A6C34878D82A}">
                    <a16:rowId xmlns:a16="http://schemas.microsoft.com/office/drawing/2014/main" val="3969783400"/>
                  </a:ext>
                </a:extLst>
              </a:tr>
              <a:tr h="148307">
                <a:tc rowSpan="6">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イニシャルコスト</a:t>
                      </a:r>
                    </a:p>
                  </a:txBody>
                  <a:tcPr marL="5276" marR="5276" marT="5276"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rowSpan="6">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作業費</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5276" marR="5276" marT="5276"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カスタマイズ費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¥7,020,000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¥7,020,000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1025762"/>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環境構築費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¥57,352,000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¥101,090,600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¥43,738,600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76%</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7123867"/>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データ移行費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¥6,540,000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¥6,460,000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¥80,000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575746"/>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他システム連携機能構築作業費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¥2,820,000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¥5,420,000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¥2,600,000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92%</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2793806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操作マニュアル作成・職員研修費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¥120,000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¥120,000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2384571"/>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プロジェクト管理費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¥19,082,000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¥33,728,200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¥14,646,200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77%</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4979906"/>
                  </a:ext>
                </a:extLst>
              </a:tr>
              <a:tr h="148307">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イニシャルコスト計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¥92,934,000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¥153,838,800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¥60,904,800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66%</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1768635435"/>
                  </a:ext>
                </a:extLst>
              </a:tr>
              <a:tr h="148307">
                <a:tc rowSpan="1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t"/>
                      <a:r>
                        <a:rPr lang="ja-JP" altLang="en-US" sz="900" b="0" i="0" u="none" strike="noStrike">
                          <a:solidFill>
                            <a:srgbClr val="000000"/>
                          </a:solidFill>
                          <a:effectLst/>
                          <a:latin typeface="Meiryo UI" panose="020B0604030504040204" pitchFamily="50" charset="-128"/>
                          <a:ea typeface="Meiryo UI" panose="020B0604030504040204" pitchFamily="50" charset="-128"/>
                        </a:rPr>
                        <a:t>ランニングコスト</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作業費</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システム運用作業</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¥525,200,000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¥524,700,000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¥500,000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-0.1%</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3543649"/>
                  </a:ext>
                </a:extLst>
              </a:tr>
              <a:tr h="148307">
                <a:tc vMerge="1">
                  <a:txBody>
                    <a:bodyPr/>
                    <a:lstStyle/>
                    <a:p>
                      <a:endParaRPr kumimoji="1" lang="ja-JP" altLang="en-US"/>
                    </a:p>
                  </a:txBody>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ハードウェア保守作業</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34537603"/>
                  </a:ext>
                </a:extLst>
              </a:tr>
              <a:tr h="148307">
                <a:tc vMerge="1">
                  <a:txBody>
                    <a:bodyPr/>
                    <a:lstStyle/>
                    <a:p>
                      <a:endParaRPr kumimoji="1" lang="ja-JP" altLang="en-US"/>
                    </a:p>
                  </a:txBody>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その他外部委託費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¥47,590,750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¥45,342,000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¥2,248,750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-5%</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99234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tcPr>
                </a:tc>
                <a:tc grid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作業費計</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¥572,790,750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¥570,042,000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¥2,748,750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-0.5%</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304626493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7">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物品費</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ハードウェア借料</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¥258,471,255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¥101,627,180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¥156,844,075</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-61%</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5650500"/>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ハードウェア保守費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¥1,700,000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¥900,000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¥800,000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-47%</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55036716"/>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ソフトウェア借料</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¥15,414,000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¥15,414,000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1682262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ソフトウェア保守費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¥131,082,699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¥117,621,099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¥13,461,600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60956273"/>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データセンター利用費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¥49,430,465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¥49,430,465</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1273897"/>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通信回線費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¥14,433,080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¥15,203,800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¥770,720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65764259"/>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クラウド利用経費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¥13,800,000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¥188,208,534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¥174,408,534</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1264%</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96484819"/>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tcPr>
                </a:tc>
                <a:tc grid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物品費計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¥484,331,499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¥438,974,613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¥45,356,886</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-9%</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2203110358"/>
                  </a:ext>
                </a:extLst>
              </a:tr>
              <a:tr h="148307">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ランニングコスト計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¥1,057,122,249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¥1,009,016,613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¥48,105,636</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-5%</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3464429677"/>
                  </a:ext>
                </a:extLst>
              </a:tr>
              <a:tr h="148307">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合計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¥1,150,056,249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¥1,162,855,413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¥12,799,164</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dirty="0">
                          <a:solidFill>
                            <a:schemeClr val="tx1">
                              <a:lumMod val="100000"/>
                            </a:schemeClr>
                          </a:solidFill>
                          <a:effectLst/>
                          <a:latin typeface="Meiryo UI" panose="020B0604030504040204" pitchFamily="50" charset="-128"/>
                          <a:ea typeface="Meiryo UI" panose="020B0604030504040204" pitchFamily="50" charset="-128"/>
                        </a:rPr>
                        <a:t>1%</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extLst>
                  <a:ext uri="{0D108BD9-81ED-4DB2-BD59-A6C34878D82A}">
                    <a16:rowId xmlns:a16="http://schemas.microsoft.com/office/drawing/2014/main" val="1639852186"/>
                  </a:ext>
                </a:extLst>
              </a:tr>
            </a:tbl>
          </a:graphicData>
        </a:graphic>
      </p:graphicFrame>
      <p:grpSp>
        <p:nvGrpSpPr>
          <p:cNvPr id="3" name="グループ化 2">
            <a:extLst>
              <a:ext uri="{FF2B5EF4-FFF2-40B4-BE49-F238E27FC236}">
                <a16:creationId xmlns:a16="http://schemas.microsoft.com/office/drawing/2014/main" id="{647E552A-3BBE-3613-93A0-C29585EB2283}"/>
              </a:ext>
            </a:extLst>
          </p:cNvPr>
          <p:cNvGrpSpPr/>
          <p:nvPr/>
        </p:nvGrpSpPr>
        <p:grpSpPr>
          <a:xfrm>
            <a:off x="6645444" y="2141473"/>
            <a:ext cx="2305357" cy="4607582"/>
            <a:chOff x="7139856" y="1408377"/>
            <a:chExt cx="2497470" cy="4991544"/>
          </a:xfrm>
        </p:grpSpPr>
        <p:sp>
          <p:nvSpPr>
            <p:cNvPr id="5" name="正方形/長方形 4">
              <a:extLst>
                <a:ext uri="{FF2B5EF4-FFF2-40B4-BE49-F238E27FC236}">
                  <a16:creationId xmlns:a16="http://schemas.microsoft.com/office/drawing/2014/main" id="{C43CA956-714B-436F-BCE6-5D8A9EC6B968}"/>
                </a:ext>
              </a:extLst>
            </p:cNvPr>
            <p:cNvSpPr/>
            <p:nvPr/>
          </p:nvSpPr>
          <p:spPr>
            <a:xfrm>
              <a:off x="7139856" y="1408377"/>
              <a:ext cx="2497470" cy="617968"/>
            </a:xfrm>
            <a:prstGeom prst="rect">
              <a:avLst/>
            </a:prstGeom>
            <a:solidFill>
              <a:sysClr val="window" lastClr="FFFFFF"/>
            </a:solidFill>
            <a:ln w="28575" cap="flat" cmpd="sng" algn="ctr">
              <a:solidFill>
                <a:schemeClr val="bg1">
                  <a:lumMod val="65000"/>
                </a:schemeClr>
              </a:solidFill>
              <a:prstDash val="solid"/>
              <a:miter lim="800000"/>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環境構築費</a:t>
              </a:r>
              <a:br>
                <a:rPr kumimoji="1" lang="en-US" altLang="ja-JP"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新規環境への環境構築・検証・移行作業に伴い、各タスクが増加したため増額</a:t>
              </a:r>
              <a:endParaRPr kumimoji="0" lang="en-US" altLang="ja-JP"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6" name="正方形/長方形 5">
              <a:extLst>
                <a:ext uri="{FF2B5EF4-FFF2-40B4-BE49-F238E27FC236}">
                  <a16:creationId xmlns:a16="http://schemas.microsoft.com/office/drawing/2014/main" id="{F7292F5F-C8BC-EA37-CAF8-066C465AA119}"/>
                </a:ext>
              </a:extLst>
            </p:cNvPr>
            <p:cNvSpPr>
              <a:spLocks/>
            </p:cNvSpPr>
            <p:nvPr/>
          </p:nvSpPr>
          <p:spPr>
            <a:xfrm>
              <a:off x="7139856" y="2098345"/>
              <a:ext cx="2497470" cy="617968"/>
            </a:xfrm>
            <a:prstGeom prst="rect">
              <a:avLst/>
            </a:prstGeom>
            <a:solidFill>
              <a:sysClr val="window" lastClr="FFFFFF"/>
            </a:solidFill>
            <a:ln w="28575" cap="flat" cmpd="sng" algn="ctr">
              <a:solidFill>
                <a:schemeClr val="bg1">
                  <a:lumMod val="65000"/>
                </a:schemeClr>
              </a:solidFill>
              <a:prstDash val="solid"/>
              <a:miter lim="800000"/>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他システム連携機能構築作業費</a:t>
              </a:r>
              <a:br>
                <a:rPr kumimoji="1" lang="en-US"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新規構築作業として費用を算出しており、作業リスクを含めるため増額</a:t>
              </a:r>
              <a:endPar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7" name="正方形/長方形 6">
              <a:extLst>
                <a:ext uri="{FF2B5EF4-FFF2-40B4-BE49-F238E27FC236}">
                  <a16:creationId xmlns:a16="http://schemas.microsoft.com/office/drawing/2014/main" id="{EF288170-D26A-D06D-DBBF-7EC4EA52CD79}"/>
                </a:ext>
              </a:extLst>
            </p:cNvPr>
            <p:cNvSpPr>
              <a:spLocks/>
            </p:cNvSpPr>
            <p:nvPr/>
          </p:nvSpPr>
          <p:spPr>
            <a:xfrm>
              <a:off x="7139856" y="2788313"/>
              <a:ext cx="2497470" cy="590198"/>
            </a:xfrm>
            <a:prstGeom prst="rect">
              <a:avLst/>
            </a:prstGeom>
            <a:solidFill>
              <a:sysClr val="window" lastClr="FFFFFF"/>
            </a:solidFill>
            <a:ln w="28575" cap="flat" cmpd="sng" algn="ctr">
              <a:solidFill>
                <a:schemeClr val="bg1">
                  <a:lumMod val="65000"/>
                </a:schemeClr>
              </a:solidFill>
              <a:prstDash val="solid"/>
              <a:miter lim="800000"/>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プロジェクト管理費</a:t>
              </a:r>
              <a:endParaRPr kumimoji="1" lang="en-US"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新規環境への環境構築等工数増により管理費用が増額</a:t>
              </a:r>
              <a:endPar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8" name="正方形/長方形 7">
              <a:extLst>
                <a:ext uri="{FF2B5EF4-FFF2-40B4-BE49-F238E27FC236}">
                  <a16:creationId xmlns:a16="http://schemas.microsoft.com/office/drawing/2014/main" id="{14ECADD4-AEBA-D76F-C139-58E42630E625}"/>
                </a:ext>
              </a:extLst>
            </p:cNvPr>
            <p:cNvSpPr>
              <a:spLocks/>
            </p:cNvSpPr>
            <p:nvPr/>
          </p:nvSpPr>
          <p:spPr>
            <a:xfrm>
              <a:off x="7139856" y="3450511"/>
              <a:ext cx="2497470" cy="614044"/>
            </a:xfrm>
            <a:prstGeom prst="rect">
              <a:avLst/>
            </a:prstGeom>
            <a:solidFill>
              <a:sysClr val="window" lastClr="FFFFFF"/>
            </a:solidFill>
            <a:ln w="28575" cap="flat" cmpd="sng" algn="ctr">
              <a:solidFill>
                <a:schemeClr val="bg1">
                  <a:lumMod val="65000"/>
                </a:schemeClr>
              </a:solidFill>
              <a:prstDash val="solid"/>
              <a:miter lim="800000"/>
            </a:ln>
            <a:effectLst>
              <a:outerShdw blurRad="50800" dist="38100" dir="2700000" algn="tl" rotWithShape="0">
                <a:prstClr val="black">
                  <a:alpha val="40000"/>
                </a:prstClr>
              </a:outerShdw>
            </a:effectLst>
          </p:spPr>
          <p:txBody>
            <a:bodyPr lIns="49846" tIns="49846" rIns="49846" bIns="49846" rtlCol="0" anchor="t"/>
            <a:lstStyle/>
            <a:p>
              <a:pPr lvl="0" defTabSz="914400">
                <a:defRPr/>
              </a:pPr>
              <a:r>
                <a:rPr kumimoji="1" lang="ja-JP" altLang="en-US"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ハードウェア借料</a:t>
              </a:r>
              <a:br>
                <a:rPr kumimoji="1" lang="en-US" altLang="ja-JP"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ガバメントクラウドへのリフトに伴い、</a:t>
              </a:r>
              <a:r>
                <a:rPr kumimoji="1" lang="en-US" altLang="ja-JP"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BCP</a:t>
              </a:r>
              <a:r>
                <a:rPr kumimoji="1"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環境やプリンタ以外の費用が</a:t>
              </a:r>
              <a:r>
                <a:rPr kumimoji="1" lang="ja-JP" altLang="en-US" sz="969" kern="0" dirty="0">
                  <a:solidFill>
                    <a:srgbClr val="000000"/>
                  </a:solidFill>
                  <a:latin typeface="Meiryo UI" panose="020B0604030504040204" pitchFamily="50" charset="-128"/>
                  <a:ea typeface="Meiryo UI" panose="020B0604030504040204" pitchFamily="50" charset="-128"/>
                  <a:cs typeface="Arial"/>
                </a:rPr>
                <a:t>減額</a:t>
              </a:r>
              <a:endParaRPr kumimoji="0" lang="en-US" altLang="ja-JP"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9" name="正方形/長方形 8">
              <a:extLst>
                <a:ext uri="{FF2B5EF4-FFF2-40B4-BE49-F238E27FC236}">
                  <a16:creationId xmlns:a16="http://schemas.microsoft.com/office/drawing/2014/main" id="{8164201D-1B79-DB63-B9DB-AA99CD566BA4}"/>
                </a:ext>
              </a:extLst>
            </p:cNvPr>
            <p:cNvSpPr>
              <a:spLocks/>
            </p:cNvSpPr>
            <p:nvPr/>
          </p:nvSpPr>
          <p:spPr>
            <a:xfrm>
              <a:off x="7139856" y="4136555"/>
              <a:ext cx="2497470" cy="576397"/>
            </a:xfrm>
            <a:prstGeom prst="rect">
              <a:avLst/>
            </a:prstGeom>
            <a:solidFill>
              <a:sysClr val="window" lastClr="FFFFFF"/>
            </a:solidFill>
            <a:ln w="28575" cap="flat" cmpd="sng" algn="ctr">
              <a:solidFill>
                <a:schemeClr val="bg1">
                  <a:lumMod val="65000"/>
                </a:schemeClr>
              </a:solidFill>
              <a:prstDash val="solid"/>
              <a:miter lim="800000"/>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ハードウェア保守費</a:t>
              </a:r>
              <a:endParaRPr kumimoji="1" lang="en-US" altLang="ja-JP"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ガバメントクラウドへの</a:t>
              </a:r>
              <a:r>
                <a:rPr kumimoji="1" lang="ja-JP" altLang="en-US" sz="969" kern="0" dirty="0">
                  <a:solidFill>
                    <a:srgbClr val="000000"/>
                  </a:solidFill>
                  <a:latin typeface="Meiryo UI" panose="020B0604030504040204" pitchFamily="50" charset="-128"/>
                  <a:ea typeface="Meiryo UI" panose="020B0604030504040204" pitchFamily="50" charset="-128"/>
                  <a:cs typeface="Arial"/>
                </a:rPr>
                <a:t>リフト</a:t>
              </a:r>
              <a:r>
                <a:rPr kumimoji="1"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に伴い、</a:t>
              </a:r>
              <a:r>
                <a:rPr kumimoji="1" lang="en-US" altLang="ja-JP"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BCP</a:t>
              </a:r>
              <a:r>
                <a:rPr kumimoji="1"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環境やプリンタ以外の費用が減額</a:t>
              </a:r>
              <a:endParaRPr kumimoji="0" lang="en-US" altLang="ja-JP"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10" name="正方形/長方形 9">
              <a:extLst>
                <a:ext uri="{FF2B5EF4-FFF2-40B4-BE49-F238E27FC236}">
                  <a16:creationId xmlns:a16="http://schemas.microsoft.com/office/drawing/2014/main" id="{5773CDD0-0E37-5728-01C0-81C231014E37}"/>
                </a:ext>
              </a:extLst>
            </p:cNvPr>
            <p:cNvSpPr>
              <a:spLocks/>
            </p:cNvSpPr>
            <p:nvPr/>
          </p:nvSpPr>
          <p:spPr>
            <a:xfrm>
              <a:off x="7139856" y="4784952"/>
              <a:ext cx="2497470" cy="619839"/>
            </a:xfrm>
            <a:prstGeom prst="rect">
              <a:avLst/>
            </a:prstGeom>
            <a:solidFill>
              <a:sysClr val="window" lastClr="FFFFFF"/>
            </a:solidFill>
            <a:ln w="28575" cap="flat" cmpd="sng" algn="ctr">
              <a:solidFill>
                <a:schemeClr val="bg1">
                  <a:lumMod val="65000"/>
                </a:schemeClr>
              </a:solidFill>
              <a:prstDash val="solid"/>
              <a:miter lim="800000"/>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ソフトウェア保守費</a:t>
              </a:r>
              <a:br>
                <a:rPr kumimoji="1" lang="en-US"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RPA</a:t>
              </a:r>
              <a:r>
                <a:rPr kumimoji="1"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ソフトの種類およびライセンス数を見直したため減額</a:t>
              </a:r>
              <a:endParaRPr kumimoji="1"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11" name="正方形/長方形 10">
              <a:extLst>
                <a:ext uri="{FF2B5EF4-FFF2-40B4-BE49-F238E27FC236}">
                  <a16:creationId xmlns:a16="http://schemas.microsoft.com/office/drawing/2014/main" id="{D508BB1C-E378-AD1C-DA02-F3C185E0FD1F}"/>
                </a:ext>
              </a:extLst>
            </p:cNvPr>
            <p:cNvSpPr>
              <a:spLocks/>
            </p:cNvSpPr>
            <p:nvPr/>
          </p:nvSpPr>
          <p:spPr>
            <a:xfrm>
              <a:off x="7139856" y="5944921"/>
              <a:ext cx="2497470" cy="455000"/>
            </a:xfrm>
            <a:prstGeom prst="rect">
              <a:avLst/>
            </a:prstGeom>
            <a:solidFill>
              <a:sysClr val="window" lastClr="FFFFFF"/>
            </a:solidFill>
            <a:ln w="28575" cap="flat" cmpd="sng" algn="ctr">
              <a:solidFill>
                <a:schemeClr val="bg1">
                  <a:lumMod val="65000"/>
                </a:schemeClr>
              </a:solidFill>
              <a:prstDash val="solid"/>
              <a:miter lim="800000"/>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クラウド利用経費</a:t>
              </a:r>
              <a:br>
                <a:rPr kumimoji="1" lang="en-US"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ガバメントクラウドの利用料分が増額</a:t>
              </a:r>
              <a:endPar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12" name="正方形/長方形 11">
              <a:extLst>
                <a:ext uri="{FF2B5EF4-FFF2-40B4-BE49-F238E27FC236}">
                  <a16:creationId xmlns:a16="http://schemas.microsoft.com/office/drawing/2014/main" id="{92DFF380-160F-DBC4-E013-B1CEBC36AECB}"/>
                </a:ext>
              </a:extLst>
            </p:cNvPr>
            <p:cNvSpPr>
              <a:spLocks/>
            </p:cNvSpPr>
            <p:nvPr/>
          </p:nvSpPr>
          <p:spPr>
            <a:xfrm>
              <a:off x="7139856" y="5476791"/>
              <a:ext cx="2497470" cy="407904"/>
            </a:xfrm>
            <a:prstGeom prst="rect">
              <a:avLst/>
            </a:prstGeom>
            <a:solidFill>
              <a:sysClr val="window" lastClr="FFFFFF"/>
            </a:solidFill>
            <a:ln w="28575" cap="flat" cmpd="sng" algn="ctr">
              <a:solidFill>
                <a:schemeClr val="bg1">
                  <a:lumMod val="65000"/>
                </a:schemeClr>
              </a:solidFill>
              <a:prstDash val="solid"/>
              <a:miter lim="800000"/>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データセンタ利用費</a:t>
              </a:r>
              <a:br>
                <a:rPr kumimoji="1" lang="en-US"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ガバメントクラウドのみの使用となるため削減</a:t>
              </a:r>
              <a:endPar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grpSp>
      <p:sp>
        <p:nvSpPr>
          <p:cNvPr id="13" name="正方形/長方形 12">
            <a:extLst>
              <a:ext uri="{FF2B5EF4-FFF2-40B4-BE49-F238E27FC236}">
                <a16:creationId xmlns:a16="http://schemas.microsoft.com/office/drawing/2014/main" id="{F833E673-6621-5E6D-E219-709EEAE58E83}"/>
              </a:ext>
            </a:extLst>
          </p:cNvPr>
          <p:cNvSpPr/>
          <p:nvPr/>
        </p:nvSpPr>
        <p:spPr>
          <a:xfrm>
            <a:off x="95530" y="5754009"/>
            <a:ext cx="4621644" cy="946495"/>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a:t>
            </a: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現行システム費用について、計画時試算から下記経費項目を修正</a:t>
            </a:r>
            <a:br>
              <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b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・環境構築費</a:t>
            </a:r>
            <a:endPar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・システム運用作業</a:t>
            </a:r>
            <a:endPar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・ハードウェア借料</a:t>
            </a:r>
            <a:endPar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・ハードウェア保守費</a:t>
            </a:r>
            <a:endPar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・クラウド利用経費</a:t>
            </a:r>
          </a:p>
        </p:txBody>
      </p:sp>
      <p:sp>
        <p:nvSpPr>
          <p:cNvPr id="14" name="テキスト ボックス 9">
            <a:extLst>
              <a:ext uri="{FF2B5EF4-FFF2-40B4-BE49-F238E27FC236}">
                <a16:creationId xmlns:a16="http://schemas.microsoft.com/office/drawing/2014/main" id="{A0191DF5-F0DC-0944-AB5C-0BA6D4FAEE0A}"/>
              </a:ext>
            </a:extLst>
          </p:cNvPr>
          <p:cNvSpPr txBox="1"/>
          <p:nvPr/>
        </p:nvSpPr>
        <p:spPr>
          <a:xfrm>
            <a:off x="91407" y="1302248"/>
            <a:ext cx="9591675" cy="726593"/>
          </a:xfrm>
          <a:prstGeom prst="rect">
            <a:avLst/>
          </a:prstGeom>
          <a:solidFill>
            <a:schemeClr val="bg1"/>
          </a:solidFill>
          <a:ln w="28575">
            <a:solidFill>
              <a:schemeClr val="accent2"/>
            </a:solidFill>
          </a:ln>
          <a:effectLst>
            <a:outerShdw blurRad="50800" dist="38100" dir="2700000" algn="tl" rotWithShape="0">
              <a:prstClr val="black">
                <a:alpha val="40000"/>
              </a:prstClr>
            </a:outerShdw>
          </a:effectLst>
        </p:spPr>
        <p:txBody>
          <a:bodyPr wrap="square" lIns="54610" tIns="54610" rIns="54610" bIns="54610" rtlCol="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1" indent="0" algn="l" defTabSz="914400" rtl="0" eaLnBrk="1" fontAlgn="auto" latinLnBrk="0" hangingPunct="1">
              <a:lnSpc>
                <a:spcPct val="100000"/>
              </a:lnSpc>
              <a:spcBef>
                <a:spcPts val="0"/>
              </a:spcBef>
              <a:spcAft>
                <a:spcPts val="600"/>
              </a:spcAft>
              <a:buClr>
                <a:srgbClr val="00338D"/>
              </a:buClr>
              <a:buSzTx/>
              <a:buFontTx/>
              <a:buNone/>
              <a:tabLst/>
              <a:defRPr/>
            </a:pPr>
            <a:r>
              <a:rPr kumimoji="1" lang="en-US" altLang="ja-JP"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団体概要</a:t>
            </a:r>
            <a:r>
              <a:rPr kumimoji="1" lang="en-US" altLang="ja-JP"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】5</a:t>
            </a:r>
            <a:r>
              <a:rPr kumimoji="1" lang="ja-JP" altLang="en-US"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万人</a:t>
            </a:r>
            <a:r>
              <a:rPr kumimoji="1" lang="en-US" altLang="ja-JP"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-20</a:t>
            </a:r>
            <a:r>
              <a:rPr kumimoji="1" lang="ja-JP" altLang="en-US"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万人未満、データセンタ</a:t>
            </a:r>
            <a:r>
              <a:rPr kumimoji="1" lang="en-US" altLang="ja-JP"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単独</a:t>
            </a:r>
            <a:r>
              <a:rPr kumimoji="1" lang="en-US" altLang="ja-JP"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環境、マルチベンダー（日立システムズ、両備システムズ）</a:t>
            </a:r>
            <a:endParaRPr kumimoji="1" lang="en-US" altLang="ja-JP"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l" defTabSz="914400" rtl="0" eaLnBrk="1" fontAlgn="auto" latinLnBrk="0" hangingPunct="1">
              <a:lnSpc>
                <a:spcPct val="100000"/>
              </a:lnSpc>
              <a:spcBef>
                <a:spcPts val="0"/>
              </a:spcBef>
              <a:spcAft>
                <a:spcPts val="600"/>
              </a:spcAft>
              <a:buClr>
                <a:srgbClr val="00338D"/>
              </a:buClr>
              <a:buSzTx/>
              <a:buFontTx/>
              <a:buNone/>
              <a:tabLst/>
              <a:defRPr/>
            </a:pPr>
            <a:r>
              <a:rPr kumimoji="1" lang="en-US" altLang="ja-JP"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先行事業採択 評価点</a:t>
            </a:r>
            <a:r>
              <a:rPr kumimoji="1" lang="en-US" altLang="ja-JP"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主要</a:t>
            </a:r>
            <a:r>
              <a:rPr kumimoji="1" lang="en-US" altLang="ja-JP"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17</a:t>
            </a:r>
            <a:r>
              <a:rPr kumimoji="1" lang="ja-JP" altLang="en-US"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業務をすべて含む合計</a:t>
            </a:r>
            <a:r>
              <a:rPr kumimoji="1" lang="en-US" altLang="ja-JP"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27</a:t>
            </a:r>
            <a:r>
              <a:rPr kumimoji="1" lang="ja-JP" altLang="en-US"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システムをリフトに加え、マネージド型の</a:t>
            </a:r>
            <a:r>
              <a:rPr kumimoji="1" lang="en-US" altLang="ja-JP"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PaaS </a:t>
            </a:r>
            <a:r>
              <a:rPr kumimoji="1" lang="ja-JP" altLang="en-US"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サービス及びクラウドが提供するテンプレート機能を積極利用し構築・移行。</a:t>
            </a:r>
          </a:p>
        </p:txBody>
      </p:sp>
    </p:spTree>
    <p:extLst>
      <p:ext uri="{BB962C8B-B14F-4D97-AF65-F5344CB8AC3E}">
        <p14:creationId xmlns:p14="http://schemas.microsoft.com/office/powerpoint/2010/main" val="40321055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スライド番号プレースホルダー 5">
            <a:extLst>
              <a:ext uri="{FF2B5EF4-FFF2-40B4-BE49-F238E27FC236}">
                <a16:creationId xmlns:a16="http://schemas.microsoft.com/office/drawing/2014/main" id="{6B2EAF6A-DA70-47C6-86F5-1418B9CF4DDF}"/>
              </a:ext>
            </a:extLst>
          </p:cNvPr>
          <p:cNvSpPr>
            <a:spLocks noGrp="1"/>
          </p:cNvSpPr>
          <p:nvPr>
            <p:ph type="sldNum" sz="quarter" idx="12"/>
          </p:nvPr>
        </p:nvSpPr>
        <p:spPr>
          <a:xfrm>
            <a:off x="7650552" y="6432293"/>
            <a:ext cx="2228850" cy="365125"/>
          </a:xfrm>
        </p:spPr>
        <p:txBody>
          <a:bodyPr/>
          <a:lstStyle/>
          <a:p>
            <a:fld id="{330EA680-D336-4FF7-8B7A-9848BB0A1C32}" type="slidenum">
              <a:rPr lang="en-US" smtClean="0"/>
              <a:t>28</a:t>
            </a:fld>
            <a:endParaRPr lang="en-US" dirty="0"/>
          </a:p>
        </p:txBody>
      </p: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kumimoji="1" lang="ja-JP" altLang="en-US" sz="2400" b="1" dirty="0">
                <a:latin typeface="Meiryo UI" panose="020B0604030504040204" pitchFamily="50" charset="-128"/>
                <a:ea typeface="Meiryo UI" panose="020B0604030504040204" pitchFamily="50" charset="-128"/>
              </a:rPr>
              <a:t>宇和島市（</a:t>
            </a:r>
            <a:r>
              <a:rPr kumimoji="1" lang="en-US" altLang="ja-JP" sz="2400" b="1" dirty="0">
                <a:latin typeface="Meiryo UI" panose="020B0604030504040204" pitchFamily="50" charset="-128"/>
                <a:ea typeface="Meiryo UI" panose="020B0604030504040204" pitchFamily="50" charset="-128"/>
              </a:rPr>
              <a:t>RKKCS</a:t>
            </a:r>
            <a:r>
              <a:rPr kumimoji="1" lang="ja-JP" altLang="en-US" sz="2400" b="1" dirty="0">
                <a:latin typeface="Meiryo UI" panose="020B0604030504040204" pitchFamily="50" charset="-128"/>
                <a:ea typeface="Meiryo UI" panose="020B0604030504040204" pitchFamily="50" charset="-128"/>
              </a:rPr>
              <a:t>）経費比較評価・考察</a:t>
            </a: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64505" y="595728"/>
            <a:ext cx="9767557" cy="1077186"/>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600" kern="0" dirty="0">
                <a:solidFill>
                  <a:prstClr val="black"/>
                </a:solidFill>
                <a:latin typeface="Meiryo UI" panose="020B0604030504040204" pitchFamily="50" charset="-128"/>
                <a:ea typeface="Meiryo UI" panose="020B0604030504040204" pitchFamily="50" charset="-128"/>
              </a:rPr>
              <a:t>ガバメントクラウドへのリフトにおいて通信回線の新規整備が必要なため、約</a:t>
            </a:r>
            <a:r>
              <a:rPr kumimoji="1" lang="en-US" altLang="ja-JP" sz="1600" kern="0" dirty="0">
                <a:solidFill>
                  <a:prstClr val="black"/>
                </a:solidFill>
                <a:latin typeface="Meiryo UI" panose="020B0604030504040204" pitchFamily="50" charset="-128"/>
                <a:ea typeface="Meiryo UI" panose="020B0604030504040204" pitchFamily="50" charset="-128"/>
              </a:rPr>
              <a:t>26</a:t>
            </a:r>
            <a:r>
              <a:rPr kumimoji="1" lang="ja-JP" altLang="en-US" sz="1600" kern="0" dirty="0">
                <a:solidFill>
                  <a:prstClr val="black"/>
                </a:solidFill>
                <a:latin typeface="Meiryo UI" panose="020B0604030504040204" pitchFamily="50" charset="-128"/>
                <a:ea typeface="Meiryo UI" panose="020B0604030504040204" pitchFamily="50" charset="-128"/>
              </a:rPr>
              <a:t>％増加となった</a:t>
            </a:r>
            <a:endParaRPr kumimoji="1" lang="en-US" altLang="ja-JP" sz="1600" kern="0" dirty="0">
              <a:solidFill>
                <a:prstClr val="black"/>
              </a:solidFill>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600" kern="0" dirty="0">
                <a:solidFill>
                  <a:prstClr val="black"/>
                </a:solidFill>
                <a:latin typeface="Meiryo UI" panose="020B0604030504040204" pitchFamily="50" charset="-128"/>
                <a:ea typeface="Meiryo UI" panose="020B0604030504040204" pitchFamily="50" charset="-128"/>
              </a:rPr>
              <a:t>現時点では単独利用方式を前提とした試算だが、当該団体は他団体との共同利用方式を検討していることから、今後、ランニングコスト（システム運用作業費、クラウド利用経費）は按分効果が発揮されることで、費用削減効果を高めることができると考えられる</a:t>
            </a:r>
          </a:p>
        </p:txBody>
      </p:sp>
      <p:graphicFrame>
        <p:nvGraphicFramePr>
          <p:cNvPr id="2" name="表 1">
            <a:extLst>
              <a:ext uri="{FF2B5EF4-FFF2-40B4-BE49-F238E27FC236}">
                <a16:creationId xmlns:a16="http://schemas.microsoft.com/office/drawing/2014/main" id="{A47E5C26-D0AE-B3BC-668F-CC7E01B54D0F}"/>
              </a:ext>
            </a:extLst>
          </p:cNvPr>
          <p:cNvGraphicFramePr>
            <a:graphicFrameLocks noGrp="1"/>
          </p:cNvGraphicFramePr>
          <p:nvPr>
            <p:extLst>
              <p:ext uri="{D42A27DB-BD31-4B8C-83A1-F6EECF244321}">
                <p14:modId xmlns:p14="http://schemas.microsoft.com/office/powerpoint/2010/main" val="427727940"/>
              </p:ext>
            </p:extLst>
          </p:nvPr>
        </p:nvGraphicFramePr>
        <p:xfrm>
          <a:off x="95529" y="2555092"/>
          <a:ext cx="6413538" cy="3628363"/>
        </p:xfrm>
        <a:graphic>
          <a:graphicData uri="http://schemas.openxmlformats.org/drawingml/2006/table">
            <a:tbl>
              <a:tblPr/>
              <a:tblGrid>
                <a:gridCol w="365538">
                  <a:extLst>
                    <a:ext uri="{9D8B030D-6E8A-4147-A177-3AD203B41FA5}">
                      <a16:colId xmlns:a16="http://schemas.microsoft.com/office/drawing/2014/main" val="1064477951"/>
                    </a:ext>
                  </a:extLst>
                </a:gridCol>
                <a:gridCol w="365538">
                  <a:extLst>
                    <a:ext uri="{9D8B030D-6E8A-4147-A177-3AD203B41FA5}">
                      <a16:colId xmlns:a16="http://schemas.microsoft.com/office/drawing/2014/main" val="1362134056"/>
                    </a:ext>
                  </a:extLst>
                </a:gridCol>
                <a:gridCol w="1561846">
                  <a:extLst>
                    <a:ext uri="{9D8B030D-6E8A-4147-A177-3AD203B41FA5}">
                      <a16:colId xmlns:a16="http://schemas.microsoft.com/office/drawing/2014/main" val="72861344"/>
                    </a:ext>
                  </a:extLst>
                </a:gridCol>
                <a:gridCol w="1030154">
                  <a:extLst>
                    <a:ext uri="{9D8B030D-6E8A-4147-A177-3AD203B41FA5}">
                      <a16:colId xmlns:a16="http://schemas.microsoft.com/office/drawing/2014/main" val="3890467551"/>
                    </a:ext>
                  </a:extLst>
                </a:gridCol>
                <a:gridCol w="1030154">
                  <a:extLst>
                    <a:ext uri="{9D8B030D-6E8A-4147-A177-3AD203B41FA5}">
                      <a16:colId xmlns:a16="http://schemas.microsoft.com/office/drawing/2014/main" val="3877731356"/>
                    </a:ext>
                  </a:extLst>
                </a:gridCol>
                <a:gridCol w="1030154">
                  <a:extLst>
                    <a:ext uri="{9D8B030D-6E8A-4147-A177-3AD203B41FA5}">
                      <a16:colId xmlns:a16="http://schemas.microsoft.com/office/drawing/2014/main" val="2229564750"/>
                    </a:ext>
                  </a:extLst>
                </a:gridCol>
                <a:gridCol w="1030154">
                  <a:extLst>
                    <a:ext uri="{9D8B030D-6E8A-4147-A177-3AD203B41FA5}">
                      <a16:colId xmlns:a16="http://schemas.microsoft.com/office/drawing/2014/main" val="4074930862"/>
                    </a:ext>
                  </a:extLst>
                </a:gridCol>
              </a:tblGrid>
              <a:tr h="513916">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rgbClr val="FFFFFF"/>
                          </a:solidFill>
                          <a:effectLst/>
                          <a:latin typeface="Meiryo UI" panose="020B0604030504040204" pitchFamily="50" charset="-128"/>
                          <a:ea typeface="Meiryo UI" panose="020B0604030504040204" pitchFamily="50" charset="-128"/>
                        </a:rPr>
                        <a:t>経費区分</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en-US" altLang="ja-JP" sz="900" b="0" i="0" u="none" strike="noStrike">
                          <a:solidFill>
                            <a:srgbClr val="FFFFFF"/>
                          </a:solidFill>
                          <a:effectLst/>
                          <a:latin typeface="Meiryo UI" panose="020B0604030504040204" pitchFamily="50" charset="-128"/>
                          <a:ea typeface="Meiryo UI" panose="020B0604030504040204" pitchFamily="50" charset="-128"/>
                        </a:rPr>
                        <a:t>A</a:t>
                      </a:r>
                      <a:r>
                        <a:rPr lang="ja-JP" altLang="en-US" sz="900" b="0" i="0" u="none" strike="noStrike">
                          <a:solidFill>
                            <a:srgbClr val="FFFFFF"/>
                          </a:solidFill>
                          <a:effectLst/>
                          <a:latin typeface="Meiryo UI" panose="020B0604030504040204" pitchFamily="50" charset="-128"/>
                          <a:ea typeface="Meiryo UI" panose="020B0604030504040204" pitchFamily="50" charset="-128"/>
                        </a:rPr>
                        <a:t>：現行システムを</a:t>
                      </a:r>
                      <a:br>
                        <a:rPr lang="en-US" altLang="ja-JP" sz="900" b="0" i="0" u="none" strike="noStrike">
                          <a:solidFill>
                            <a:srgbClr val="FFFFFF"/>
                          </a:solidFill>
                          <a:effectLst/>
                          <a:latin typeface="Meiryo UI" panose="020B0604030504040204" pitchFamily="50" charset="-128"/>
                          <a:ea typeface="Meiryo UI" panose="020B0604030504040204" pitchFamily="50" charset="-128"/>
                        </a:rPr>
                      </a:br>
                      <a:r>
                        <a:rPr lang="ja-JP" altLang="en-US" sz="900" b="0" i="0" u="none" strike="noStrike">
                          <a:solidFill>
                            <a:srgbClr val="FFFFFF"/>
                          </a:solidFill>
                          <a:effectLst/>
                          <a:latin typeface="Meiryo UI" panose="020B0604030504040204" pitchFamily="50" charset="-128"/>
                          <a:ea typeface="Meiryo UI" panose="020B0604030504040204" pitchFamily="50" charset="-128"/>
                        </a:rPr>
                        <a:t>利用</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en-US" altLang="ja-JP" sz="900" b="0" i="0" u="none" strike="noStrike">
                          <a:solidFill>
                            <a:srgbClr val="FFFFFF"/>
                          </a:solidFill>
                          <a:effectLst/>
                          <a:latin typeface="Meiryo UI" panose="020B0604030504040204" pitchFamily="50" charset="-128"/>
                          <a:ea typeface="Meiryo UI" panose="020B0604030504040204" pitchFamily="50" charset="-128"/>
                        </a:rPr>
                        <a:t>B</a:t>
                      </a:r>
                      <a:r>
                        <a:rPr lang="ja-JP" altLang="en-US" sz="900" b="0" i="0" u="none" strike="noStrike">
                          <a:solidFill>
                            <a:srgbClr val="FFFFFF"/>
                          </a:solidFill>
                          <a:effectLst/>
                          <a:latin typeface="Meiryo UI" panose="020B0604030504040204" pitchFamily="50" charset="-128"/>
                          <a:ea typeface="Meiryo UI" panose="020B0604030504040204" pitchFamily="50" charset="-128"/>
                        </a:rPr>
                        <a:t>：ガバメントクラウドへリフト</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rgbClr val="FFFFFF"/>
                          </a:solidFill>
                          <a:effectLst/>
                          <a:latin typeface="Meiryo UI" panose="020B0604030504040204" pitchFamily="50" charset="-128"/>
                          <a:ea typeface="Meiryo UI" panose="020B0604030504040204" pitchFamily="50" charset="-128"/>
                        </a:rPr>
                        <a:t>コスト差異</a:t>
                      </a:r>
                      <a:br>
                        <a:rPr lang="en-US" altLang="ja-JP" sz="900" b="0" i="0" u="none" strike="noStrike">
                          <a:solidFill>
                            <a:srgbClr val="FFFFFF"/>
                          </a:solidFill>
                          <a:effectLst/>
                          <a:latin typeface="Meiryo UI" panose="020B0604030504040204" pitchFamily="50" charset="-128"/>
                          <a:ea typeface="Meiryo UI" panose="020B0604030504040204" pitchFamily="50" charset="-128"/>
                        </a:rPr>
                      </a:br>
                      <a:r>
                        <a:rPr lang="ja-JP" altLang="en-US" sz="900" b="0" i="0" u="none" strike="noStrike">
                          <a:solidFill>
                            <a:srgbClr val="FFFFFF"/>
                          </a:solidFill>
                          <a:effectLst/>
                          <a:latin typeface="Meiryo UI" panose="020B0604030504040204" pitchFamily="50" charset="-128"/>
                          <a:ea typeface="Meiryo UI" panose="020B0604030504040204" pitchFamily="50" charset="-128"/>
                        </a:rPr>
                        <a:t>（</a:t>
                      </a:r>
                      <a:r>
                        <a:rPr lang="en-US" altLang="ja-JP" sz="900" b="0" i="0" u="none" strike="noStrike">
                          <a:solidFill>
                            <a:srgbClr val="FFFFFF"/>
                          </a:solidFill>
                          <a:effectLst/>
                          <a:latin typeface="Meiryo UI" panose="020B0604030504040204" pitchFamily="50" charset="-128"/>
                          <a:ea typeface="Meiryo UI" panose="020B0604030504040204" pitchFamily="50" charset="-128"/>
                        </a:rPr>
                        <a:t>B-A</a:t>
                      </a:r>
                      <a:r>
                        <a:rPr lang="ja-JP" altLang="en-US" sz="900" b="0" i="0" u="none" strike="noStrike">
                          <a:solidFill>
                            <a:srgbClr val="FFFFFF"/>
                          </a:solidFill>
                          <a:effectLst/>
                          <a:latin typeface="Meiryo UI" panose="020B0604030504040204" pitchFamily="50" charset="-128"/>
                          <a:ea typeface="Meiryo UI" panose="020B0604030504040204" pitchFamily="50" charset="-128"/>
                        </a:rPr>
                        <a:t>）</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A3A1"/>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ガバメントクラウド</a:t>
                      </a:r>
                      <a:br>
                        <a:rPr lang="en-US" altLang="ja-JP" sz="900" b="0" i="0" u="none" strike="noStrike" dirty="0">
                          <a:solidFill>
                            <a:srgbClr val="FFFFFF"/>
                          </a:solidFill>
                          <a:effectLst/>
                          <a:latin typeface="Meiryo UI" panose="020B0604030504040204" pitchFamily="50" charset="-128"/>
                          <a:ea typeface="Meiryo UI" panose="020B0604030504040204" pitchFamily="50" charset="-128"/>
                        </a:rPr>
                      </a:b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リフト後の削減率</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A3A1"/>
                    </a:solidFill>
                  </a:tcPr>
                </a:tc>
                <a:extLst>
                  <a:ext uri="{0D108BD9-81ED-4DB2-BD59-A6C34878D82A}">
                    <a16:rowId xmlns:a16="http://schemas.microsoft.com/office/drawing/2014/main" val="3969783400"/>
                  </a:ext>
                </a:extLst>
              </a:tr>
              <a:tr h="148307">
                <a:tc rowSpan="6">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イニシャルコスト</a:t>
                      </a:r>
                    </a:p>
                  </a:txBody>
                  <a:tcPr marL="5276" marR="5276" marT="5276"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rowSpan="6">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作業費</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5276" marR="5276" marT="5276"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カスタマイズ費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1025762"/>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環境構築費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¥64,480,000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¥64,480,000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a:t>
                      </a:r>
                      <a:endPar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7123867"/>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データ移行費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¥3,480,000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¥3,480,000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a:t>
                      </a:r>
                      <a:endPar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575746"/>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他システム連携機能構築作業費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2793806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操作マニュアル作成・職員研修費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2384571"/>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プロジェクト管理費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4979906"/>
                  </a:ext>
                </a:extLst>
              </a:tr>
              <a:tr h="148307">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イニシャルコスト計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¥67,960,000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¥67,960,000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a:t>
                      </a:r>
                      <a:endPar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1768635435"/>
                  </a:ext>
                </a:extLst>
              </a:tr>
              <a:tr h="148307">
                <a:tc rowSpan="1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t"/>
                      <a:r>
                        <a:rPr lang="ja-JP" altLang="en-US" sz="900" b="0" i="0" u="none" strike="noStrike">
                          <a:solidFill>
                            <a:srgbClr val="000000"/>
                          </a:solidFill>
                          <a:effectLst/>
                          <a:latin typeface="Meiryo UI" panose="020B0604030504040204" pitchFamily="50" charset="-128"/>
                          <a:ea typeface="Meiryo UI" panose="020B0604030504040204" pitchFamily="50" charset="-128"/>
                        </a:rPr>
                        <a:t>ランニングコスト</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作業費</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システム運用作業</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3543649"/>
                  </a:ext>
                </a:extLst>
              </a:tr>
              <a:tr h="148307">
                <a:tc vMerge="1">
                  <a:txBody>
                    <a:bodyPr/>
                    <a:lstStyle/>
                    <a:p>
                      <a:endParaRPr kumimoji="1" lang="ja-JP" altLang="en-US"/>
                    </a:p>
                  </a:txBody>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ハードウェア保守作業</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34537603"/>
                  </a:ext>
                </a:extLst>
              </a:tr>
              <a:tr h="148307">
                <a:tc vMerge="1">
                  <a:txBody>
                    <a:bodyPr/>
                    <a:lstStyle/>
                    <a:p>
                      <a:endParaRPr kumimoji="1" lang="ja-JP" altLang="en-US"/>
                    </a:p>
                  </a:txBody>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その他外部委託費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99234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tcPr>
                </a:tc>
                <a:tc grid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作業費計</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304626493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7">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物品費</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ハードウェア借料</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¥13,200,000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¥13,200,000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5650500"/>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ハードウェア保守費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¥7,260,000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¥7,260,000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55036716"/>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ソフトウェア借料</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¥392,640,000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¥272,460,000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¥120,180,000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-31%</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1682262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ソフトウェア保守費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60956273"/>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データセンター利用費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1273897"/>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通信回線費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¥37,200,000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¥37,200,000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a:t>
                      </a:r>
                      <a:endPar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65764259"/>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クラウド利用経費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¥121,788,795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¥121,788,795</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a:t>
                      </a:r>
                      <a:endPar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96484819"/>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tcPr>
                </a:tc>
                <a:tc grid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物品費計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¥413,100,000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¥451,908,795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¥38,808,795</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9%</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2203110358"/>
                  </a:ext>
                </a:extLst>
              </a:tr>
              <a:tr h="148307">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ランニングコスト計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¥413,100,000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¥451,908,795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¥38,808,795</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9%</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3464429677"/>
                  </a:ext>
                </a:extLst>
              </a:tr>
              <a:tr h="148307">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合計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¥413,100,000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¥519,868,795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¥106,768,795</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dirty="0">
                          <a:solidFill>
                            <a:schemeClr val="tx1">
                              <a:lumMod val="100000"/>
                            </a:schemeClr>
                          </a:solidFill>
                          <a:effectLst/>
                          <a:latin typeface="Meiryo UI" panose="020B0604030504040204" pitchFamily="50" charset="-128"/>
                          <a:ea typeface="Meiryo UI" panose="020B0604030504040204" pitchFamily="50" charset="-128"/>
                        </a:rPr>
                        <a:t>26%</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extLst>
                  <a:ext uri="{0D108BD9-81ED-4DB2-BD59-A6C34878D82A}">
                    <a16:rowId xmlns:a16="http://schemas.microsoft.com/office/drawing/2014/main" val="1639852186"/>
                  </a:ext>
                </a:extLst>
              </a:tr>
            </a:tbl>
          </a:graphicData>
        </a:graphic>
      </p:graphicFrame>
      <p:sp>
        <p:nvSpPr>
          <p:cNvPr id="3" name="正方形/長方形 2">
            <a:extLst>
              <a:ext uri="{FF2B5EF4-FFF2-40B4-BE49-F238E27FC236}">
                <a16:creationId xmlns:a16="http://schemas.microsoft.com/office/drawing/2014/main" id="{EF05C5FE-818C-E048-FF4A-933ECD6990C6}"/>
              </a:ext>
            </a:extLst>
          </p:cNvPr>
          <p:cNvSpPr/>
          <p:nvPr/>
        </p:nvSpPr>
        <p:spPr>
          <a:xfrm>
            <a:off x="105556" y="6184140"/>
            <a:ext cx="4611618" cy="53541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a:t>
            </a: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現行システム費用について、計画時試算から下記経費項目を修正</a:t>
            </a:r>
            <a:br>
              <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b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・ソフトウェア借料</a:t>
            </a:r>
          </a:p>
        </p:txBody>
      </p:sp>
      <p:grpSp>
        <p:nvGrpSpPr>
          <p:cNvPr id="5" name="グループ化 4">
            <a:extLst>
              <a:ext uri="{FF2B5EF4-FFF2-40B4-BE49-F238E27FC236}">
                <a16:creationId xmlns:a16="http://schemas.microsoft.com/office/drawing/2014/main" id="{FC9E850C-3C5A-F5C1-85ED-FD71F7D1A8DF}"/>
              </a:ext>
            </a:extLst>
          </p:cNvPr>
          <p:cNvGrpSpPr/>
          <p:nvPr/>
        </p:nvGrpSpPr>
        <p:grpSpPr>
          <a:xfrm>
            <a:off x="6645444" y="2605273"/>
            <a:ext cx="2305357" cy="3807919"/>
            <a:chOff x="6645444" y="1920801"/>
            <a:chExt cx="2305357" cy="3807919"/>
          </a:xfrm>
        </p:grpSpPr>
        <p:sp>
          <p:nvSpPr>
            <p:cNvPr id="6" name="正方形/長方形 5">
              <a:extLst>
                <a:ext uri="{FF2B5EF4-FFF2-40B4-BE49-F238E27FC236}">
                  <a16:creationId xmlns:a16="http://schemas.microsoft.com/office/drawing/2014/main" id="{E2322ABE-AF41-35E4-2246-ED5AEFE544E7}"/>
                </a:ext>
              </a:extLst>
            </p:cNvPr>
            <p:cNvSpPr/>
            <p:nvPr/>
          </p:nvSpPr>
          <p:spPr>
            <a:xfrm>
              <a:off x="6645444" y="1920801"/>
              <a:ext cx="2305357" cy="648000"/>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環境構築費</a:t>
              </a:r>
              <a:br>
                <a:rPr kumimoji="1" lang="en-US" altLang="ja-JP"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新規環境への環境構築・検証・移行作業に伴い、各タスクが増加したため増額</a:t>
              </a:r>
              <a:endParaRPr kumimoji="0" lang="en-US" altLang="ja-JP"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7" name="正方形/長方形 6">
              <a:extLst>
                <a:ext uri="{FF2B5EF4-FFF2-40B4-BE49-F238E27FC236}">
                  <a16:creationId xmlns:a16="http://schemas.microsoft.com/office/drawing/2014/main" id="{CD58D401-C9F1-D512-1C82-58DDF96081F8}"/>
                </a:ext>
              </a:extLst>
            </p:cNvPr>
            <p:cNvSpPr>
              <a:spLocks/>
            </p:cNvSpPr>
            <p:nvPr/>
          </p:nvSpPr>
          <p:spPr>
            <a:xfrm>
              <a:off x="6645444" y="2640801"/>
              <a:ext cx="2305357" cy="648000"/>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データ移行費</a:t>
              </a:r>
              <a:br>
                <a:rPr kumimoji="1" lang="en-US" altLang="ja-JP"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ガバメントクラウドへのデータリフト・動作確認が必要となるため純増</a:t>
              </a:r>
              <a:endParaRPr kumimoji="0" lang="en-US" altLang="ja-JP"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8" name="正方形/長方形 7">
              <a:extLst>
                <a:ext uri="{FF2B5EF4-FFF2-40B4-BE49-F238E27FC236}">
                  <a16:creationId xmlns:a16="http://schemas.microsoft.com/office/drawing/2014/main" id="{0CE000FF-BAE2-31BA-C007-E996F62D1B9A}"/>
                </a:ext>
              </a:extLst>
            </p:cNvPr>
            <p:cNvSpPr>
              <a:spLocks/>
            </p:cNvSpPr>
            <p:nvPr/>
          </p:nvSpPr>
          <p:spPr>
            <a:xfrm>
              <a:off x="6645444" y="3360800"/>
              <a:ext cx="2305357" cy="927919"/>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ソフトウェア借料</a:t>
              </a:r>
              <a:br>
                <a:rPr kumimoji="1" lang="en-US"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ASP</a:t>
              </a:r>
              <a:r>
                <a:rPr kumimoji="1"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利用料としてのデータセンター利用費等も含まれており、ガバメントクラウドリフトすることによりデータセンタの利用が減るため削減</a:t>
              </a:r>
              <a:endParaRPr kumimoji="1"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a:t>
              </a:r>
              <a:r>
                <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A</a:t>
              </a:r>
              <a:r>
                <a:rPr kumimoji="0"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a:t>
              </a:r>
              <a:r>
                <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B</a:t>
              </a:r>
              <a:r>
                <a:rPr kumimoji="0"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ともにシステム運用作業費が合算して計上されている）</a:t>
              </a:r>
              <a:endPar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9" name="正方形/長方形 8">
              <a:extLst>
                <a:ext uri="{FF2B5EF4-FFF2-40B4-BE49-F238E27FC236}">
                  <a16:creationId xmlns:a16="http://schemas.microsoft.com/office/drawing/2014/main" id="{B19D7A87-7905-B941-6527-F94E0EBEFD45}"/>
                </a:ext>
              </a:extLst>
            </p:cNvPr>
            <p:cNvSpPr>
              <a:spLocks/>
            </p:cNvSpPr>
            <p:nvPr/>
          </p:nvSpPr>
          <p:spPr>
            <a:xfrm>
              <a:off x="6645444" y="4360720"/>
              <a:ext cx="2305357" cy="648000"/>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通信回線費</a:t>
              </a:r>
              <a:br>
                <a:rPr kumimoji="1" lang="en-US"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市役所及びベンダーアクセスルームとガバメントクラウドを結ぶ回線費が追加となったため増額</a:t>
              </a:r>
              <a:endPar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10" name="正方形/長方形 9">
              <a:extLst>
                <a:ext uri="{FF2B5EF4-FFF2-40B4-BE49-F238E27FC236}">
                  <a16:creationId xmlns:a16="http://schemas.microsoft.com/office/drawing/2014/main" id="{6EDF9DEB-90C1-11AE-DDF7-DFBF954EA5EB}"/>
                </a:ext>
              </a:extLst>
            </p:cNvPr>
            <p:cNvSpPr>
              <a:spLocks/>
            </p:cNvSpPr>
            <p:nvPr/>
          </p:nvSpPr>
          <p:spPr>
            <a:xfrm>
              <a:off x="6645444" y="5080720"/>
              <a:ext cx="2305357" cy="648000"/>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クラウド利用経費</a:t>
              </a:r>
              <a:br>
                <a:rPr kumimoji="1" lang="en-US"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ガバメントクラウドの利用料分が増額</a:t>
              </a:r>
              <a:br>
                <a:rPr kumimoji="1"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0"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a:t>
              </a:r>
              <a:r>
                <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A</a:t>
              </a:r>
              <a:r>
                <a:rPr kumimoji="0"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ではソフトウェア借料に合算して計上されている）</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grpSp>
      <p:sp>
        <p:nvSpPr>
          <p:cNvPr id="11" name="テキスト ボックス 9">
            <a:extLst>
              <a:ext uri="{FF2B5EF4-FFF2-40B4-BE49-F238E27FC236}">
                <a16:creationId xmlns:a16="http://schemas.microsoft.com/office/drawing/2014/main" id="{80026AC5-F53B-3D4F-0C60-A27CE8EDD667}"/>
              </a:ext>
            </a:extLst>
          </p:cNvPr>
          <p:cNvSpPr txBox="1"/>
          <p:nvPr/>
        </p:nvSpPr>
        <p:spPr>
          <a:xfrm>
            <a:off x="99762" y="1736748"/>
            <a:ext cx="9591675" cy="726593"/>
          </a:xfrm>
          <a:prstGeom prst="rect">
            <a:avLst/>
          </a:prstGeom>
          <a:solidFill>
            <a:schemeClr val="bg1"/>
          </a:solidFill>
          <a:ln w="28575">
            <a:solidFill>
              <a:schemeClr val="accent2"/>
            </a:solidFill>
          </a:ln>
          <a:effectLst>
            <a:outerShdw blurRad="50800" dist="38100" dir="2700000" algn="tl" rotWithShape="0">
              <a:prstClr val="black">
                <a:alpha val="40000"/>
              </a:prstClr>
            </a:outerShdw>
          </a:effectLst>
        </p:spPr>
        <p:txBody>
          <a:bodyPr wrap="square" lIns="54610" tIns="54610" rIns="54610" bIns="54610" rtlCol="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1" indent="0" algn="l" defTabSz="457200" rtl="0" eaLnBrk="1" fontAlgn="auto" latinLnBrk="0" hangingPunct="1">
              <a:lnSpc>
                <a:spcPct val="100000"/>
              </a:lnSpc>
              <a:spcBef>
                <a:spcPts val="0"/>
              </a:spcBef>
              <a:spcAft>
                <a:spcPts val="600"/>
              </a:spcAft>
              <a:buClr>
                <a:srgbClr val="00338D"/>
              </a:buClr>
              <a:buSzTx/>
              <a:buFontTx/>
              <a:buNone/>
              <a:tabLst/>
              <a:defRPr/>
            </a:pP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団体概要</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5</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万人</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-20</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万人未満、</a:t>
            </a:r>
            <a:r>
              <a:rPr kumimoji="0"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データセンタ</a:t>
            </a:r>
            <a:r>
              <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ハード共用</a:t>
            </a:r>
            <a:r>
              <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環境、オールインワン（</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RKKCS</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endPar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l" defTabSz="914400" rtl="0" eaLnBrk="1" fontAlgn="auto" latinLnBrk="0" hangingPunct="1">
              <a:lnSpc>
                <a:spcPct val="100000"/>
              </a:lnSpc>
              <a:spcBef>
                <a:spcPts val="0"/>
              </a:spcBef>
              <a:spcAft>
                <a:spcPts val="600"/>
              </a:spcAft>
              <a:buClr>
                <a:srgbClr val="00338D"/>
              </a:buClr>
              <a:buSzTx/>
              <a:buFontTx/>
              <a:buNone/>
              <a:tabLst/>
              <a:defRPr/>
            </a:pP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先行事業採択 評価点</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低コストで、主要</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17</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業務をすべて含む合計</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55</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システムをリフトしての検証が可能。</a:t>
            </a:r>
          </a:p>
        </p:txBody>
      </p:sp>
    </p:spTree>
    <p:extLst>
      <p:ext uri="{BB962C8B-B14F-4D97-AF65-F5344CB8AC3E}">
        <p14:creationId xmlns:p14="http://schemas.microsoft.com/office/powerpoint/2010/main" val="30596913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スライド番号プレースホルダー 5">
            <a:extLst>
              <a:ext uri="{FF2B5EF4-FFF2-40B4-BE49-F238E27FC236}">
                <a16:creationId xmlns:a16="http://schemas.microsoft.com/office/drawing/2014/main" id="{6B2EAF6A-DA70-47C6-86F5-1418B9CF4DDF}"/>
              </a:ext>
            </a:extLst>
          </p:cNvPr>
          <p:cNvSpPr>
            <a:spLocks noGrp="1"/>
          </p:cNvSpPr>
          <p:nvPr>
            <p:ph type="sldNum" sz="quarter" idx="12"/>
          </p:nvPr>
        </p:nvSpPr>
        <p:spPr>
          <a:xfrm>
            <a:off x="7650552" y="6432293"/>
            <a:ext cx="2228850" cy="365125"/>
          </a:xfrm>
        </p:spPr>
        <p:txBody>
          <a:bodyPr/>
          <a:lstStyle/>
          <a:p>
            <a:fld id="{330EA680-D336-4FF7-8B7A-9848BB0A1C32}" type="slidenum">
              <a:rPr lang="en-US" smtClean="0"/>
              <a:t>29</a:t>
            </a:fld>
            <a:endParaRPr lang="en-US" dirty="0"/>
          </a:p>
        </p:txBody>
      </p: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kumimoji="1" lang="ja-JP" altLang="en-US" sz="2400" b="1" dirty="0">
                <a:latin typeface="Meiryo UI" panose="020B0604030504040204" pitchFamily="50" charset="-128"/>
                <a:ea typeface="Meiryo UI" panose="020B0604030504040204" pitchFamily="50" charset="-128"/>
              </a:rPr>
              <a:t>須坂市（電算）経費比較評価・考察</a:t>
            </a: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64505" y="595728"/>
            <a:ext cx="9767557" cy="830964"/>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600" kern="0" dirty="0">
                <a:solidFill>
                  <a:prstClr val="black"/>
                </a:solidFill>
                <a:latin typeface="Meiryo UI" panose="020B0604030504040204" pitchFamily="50" charset="-128"/>
                <a:ea typeface="Meiryo UI" panose="020B0604030504040204" pitchFamily="50" charset="-128"/>
              </a:rPr>
              <a:t>現行システムと比較してガバメントクラウドリフトの場合は、トータルで約</a:t>
            </a:r>
            <a:r>
              <a:rPr kumimoji="1" lang="en-US" altLang="ja-JP" sz="1600" kern="0" dirty="0">
                <a:solidFill>
                  <a:prstClr val="black"/>
                </a:solidFill>
                <a:latin typeface="Meiryo UI" panose="020B0604030504040204" pitchFamily="50" charset="-128"/>
                <a:ea typeface="Meiryo UI" panose="020B0604030504040204" pitchFamily="50" charset="-128"/>
              </a:rPr>
              <a:t>7</a:t>
            </a:r>
            <a:r>
              <a:rPr kumimoji="1" lang="ja-JP" altLang="en-US" sz="1600" kern="0" dirty="0">
                <a:solidFill>
                  <a:prstClr val="black"/>
                </a:solidFill>
                <a:latin typeface="Meiryo UI" panose="020B0604030504040204" pitchFamily="50" charset="-128"/>
                <a:ea typeface="Meiryo UI" panose="020B0604030504040204" pitchFamily="50" charset="-128"/>
              </a:rPr>
              <a:t>％増加となった</a:t>
            </a:r>
            <a:endParaRPr kumimoji="1" lang="en-US" altLang="ja-JP" sz="1600" kern="0" dirty="0">
              <a:solidFill>
                <a:prstClr val="black"/>
              </a:solidFill>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600" kern="0" dirty="0">
                <a:solidFill>
                  <a:prstClr val="black"/>
                </a:solidFill>
                <a:latin typeface="Meiryo UI" panose="020B0604030504040204" pitchFamily="50" charset="-128"/>
                <a:ea typeface="Meiryo UI" panose="020B0604030504040204" pitchFamily="50" charset="-128"/>
              </a:rPr>
              <a:t>ランニングコストについて、システム運用作業費ならびにデータセンター利用費に削減効果が生じている一方で、クラウド利用経費は増額となっている</a:t>
            </a:r>
          </a:p>
        </p:txBody>
      </p:sp>
      <p:graphicFrame>
        <p:nvGraphicFramePr>
          <p:cNvPr id="2" name="表 1">
            <a:extLst>
              <a:ext uri="{FF2B5EF4-FFF2-40B4-BE49-F238E27FC236}">
                <a16:creationId xmlns:a16="http://schemas.microsoft.com/office/drawing/2014/main" id="{6C739F18-1619-87C2-E040-069356338664}"/>
              </a:ext>
            </a:extLst>
          </p:cNvPr>
          <p:cNvGraphicFramePr>
            <a:graphicFrameLocks noGrp="1"/>
          </p:cNvGraphicFramePr>
          <p:nvPr>
            <p:extLst>
              <p:ext uri="{D42A27DB-BD31-4B8C-83A1-F6EECF244321}">
                <p14:modId xmlns:p14="http://schemas.microsoft.com/office/powerpoint/2010/main" val="1674007730"/>
              </p:ext>
            </p:extLst>
          </p:nvPr>
        </p:nvGraphicFramePr>
        <p:xfrm>
          <a:off x="95529" y="2284381"/>
          <a:ext cx="6413538" cy="3628363"/>
        </p:xfrm>
        <a:graphic>
          <a:graphicData uri="http://schemas.openxmlformats.org/drawingml/2006/table">
            <a:tbl>
              <a:tblPr/>
              <a:tblGrid>
                <a:gridCol w="365538">
                  <a:extLst>
                    <a:ext uri="{9D8B030D-6E8A-4147-A177-3AD203B41FA5}">
                      <a16:colId xmlns:a16="http://schemas.microsoft.com/office/drawing/2014/main" val="1064477951"/>
                    </a:ext>
                  </a:extLst>
                </a:gridCol>
                <a:gridCol w="365538">
                  <a:extLst>
                    <a:ext uri="{9D8B030D-6E8A-4147-A177-3AD203B41FA5}">
                      <a16:colId xmlns:a16="http://schemas.microsoft.com/office/drawing/2014/main" val="1362134056"/>
                    </a:ext>
                  </a:extLst>
                </a:gridCol>
                <a:gridCol w="1561846">
                  <a:extLst>
                    <a:ext uri="{9D8B030D-6E8A-4147-A177-3AD203B41FA5}">
                      <a16:colId xmlns:a16="http://schemas.microsoft.com/office/drawing/2014/main" val="72861344"/>
                    </a:ext>
                  </a:extLst>
                </a:gridCol>
                <a:gridCol w="1030154">
                  <a:extLst>
                    <a:ext uri="{9D8B030D-6E8A-4147-A177-3AD203B41FA5}">
                      <a16:colId xmlns:a16="http://schemas.microsoft.com/office/drawing/2014/main" val="3890467551"/>
                    </a:ext>
                  </a:extLst>
                </a:gridCol>
                <a:gridCol w="1030154">
                  <a:extLst>
                    <a:ext uri="{9D8B030D-6E8A-4147-A177-3AD203B41FA5}">
                      <a16:colId xmlns:a16="http://schemas.microsoft.com/office/drawing/2014/main" val="3877731356"/>
                    </a:ext>
                  </a:extLst>
                </a:gridCol>
                <a:gridCol w="1030154">
                  <a:extLst>
                    <a:ext uri="{9D8B030D-6E8A-4147-A177-3AD203B41FA5}">
                      <a16:colId xmlns:a16="http://schemas.microsoft.com/office/drawing/2014/main" val="2229564750"/>
                    </a:ext>
                  </a:extLst>
                </a:gridCol>
                <a:gridCol w="1030154">
                  <a:extLst>
                    <a:ext uri="{9D8B030D-6E8A-4147-A177-3AD203B41FA5}">
                      <a16:colId xmlns:a16="http://schemas.microsoft.com/office/drawing/2014/main" val="4074930862"/>
                    </a:ext>
                  </a:extLst>
                </a:gridCol>
              </a:tblGrid>
              <a:tr h="513916">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rgbClr val="FFFFFF"/>
                          </a:solidFill>
                          <a:effectLst/>
                          <a:latin typeface="Meiryo UI" panose="020B0604030504040204" pitchFamily="50" charset="-128"/>
                          <a:ea typeface="Meiryo UI" panose="020B0604030504040204" pitchFamily="50" charset="-128"/>
                        </a:rPr>
                        <a:t>経費区分</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en-US" altLang="ja-JP" sz="900" b="0" i="0" u="none" strike="noStrike">
                          <a:solidFill>
                            <a:srgbClr val="FFFFFF"/>
                          </a:solidFill>
                          <a:effectLst/>
                          <a:latin typeface="Meiryo UI" panose="020B0604030504040204" pitchFamily="50" charset="-128"/>
                          <a:ea typeface="Meiryo UI" panose="020B0604030504040204" pitchFamily="50" charset="-128"/>
                        </a:rPr>
                        <a:t>A</a:t>
                      </a:r>
                      <a:r>
                        <a:rPr lang="ja-JP" altLang="en-US" sz="900" b="0" i="0" u="none" strike="noStrike">
                          <a:solidFill>
                            <a:srgbClr val="FFFFFF"/>
                          </a:solidFill>
                          <a:effectLst/>
                          <a:latin typeface="Meiryo UI" panose="020B0604030504040204" pitchFamily="50" charset="-128"/>
                          <a:ea typeface="Meiryo UI" panose="020B0604030504040204" pitchFamily="50" charset="-128"/>
                        </a:rPr>
                        <a:t>：現行システムを</a:t>
                      </a:r>
                      <a:br>
                        <a:rPr lang="en-US" altLang="ja-JP" sz="900" b="0" i="0" u="none" strike="noStrike">
                          <a:solidFill>
                            <a:srgbClr val="FFFFFF"/>
                          </a:solidFill>
                          <a:effectLst/>
                          <a:latin typeface="Meiryo UI" panose="020B0604030504040204" pitchFamily="50" charset="-128"/>
                          <a:ea typeface="Meiryo UI" panose="020B0604030504040204" pitchFamily="50" charset="-128"/>
                        </a:rPr>
                      </a:br>
                      <a:r>
                        <a:rPr lang="ja-JP" altLang="en-US" sz="900" b="0" i="0" u="none" strike="noStrike">
                          <a:solidFill>
                            <a:srgbClr val="FFFFFF"/>
                          </a:solidFill>
                          <a:effectLst/>
                          <a:latin typeface="Meiryo UI" panose="020B0604030504040204" pitchFamily="50" charset="-128"/>
                          <a:ea typeface="Meiryo UI" panose="020B0604030504040204" pitchFamily="50" charset="-128"/>
                        </a:rPr>
                        <a:t>利用</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en-US" altLang="ja-JP" sz="900" b="0" i="0" u="none" strike="noStrike">
                          <a:solidFill>
                            <a:srgbClr val="FFFFFF"/>
                          </a:solidFill>
                          <a:effectLst/>
                          <a:latin typeface="Meiryo UI" panose="020B0604030504040204" pitchFamily="50" charset="-128"/>
                          <a:ea typeface="Meiryo UI" panose="020B0604030504040204" pitchFamily="50" charset="-128"/>
                        </a:rPr>
                        <a:t>B</a:t>
                      </a:r>
                      <a:r>
                        <a:rPr lang="ja-JP" altLang="en-US" sz="900" b="0" i="0" u="none" strike="noStrike">
                          <a:solidFill>
                            <a:srgbClr val="FFFFFF"/>
                          </a:solidFill>
                          <a:effectLst/>
                          <a:latin typeface="Meiryo UI" panose="020B0604030504040204" pitchFamily="50" charset="-128"/>
                          <a:ea typeface="Meiryo UI" panose="020B0604030504040204" pitchFamily="50" charset="-128"/>
                        </a:rPr>
                        <a:t>：ガバメントクラウドへリフト</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rgbClr val="FFFFFF"/>
                          </a:solidFill>
                          <a:effectLst/>
                          <a:latin typeface="Meiryo UI" panose="020B0604030504040204" pitchFamily="50" charset="-128"/>
                          <a:ea typeface="Meiryo UI" panose="020B0604030504040204" pitchFamily="50" charset="-128"/>
                        </a:rPr>
                        <a:t>コスト差異</a:t>
                      </a:r>
                      <a:br>
                        <a:rPr lang="en-US" altLang="ja-JP" sz="900" b="0" i="0" u="none" strike="noStrike">
                          <a:solidFill>
                            <a:srgbClr val="FFFFFF"/>
                          </a:solidFill>
                          <a:effectLst/>
                          <a:latin typeface="Meiryo UI" panose="020B0604030504040204" pitchFamily="50" charset="-128"/>
                          <a:ea typeface="Meiryo UI" panose="020B0604030504040204" pitchFamily="50" charset="-128"/>
                        </a:rPr>
                      </a:br>
                      <a:r>
                        <a:rPr lang="ja-JP" altLang="en-US" sz="900" b="0" i="0" u="none" strike="noStrike">
                          <a:solidFill>
                            <a:srgbClr val="FFFFFF"/>
                          </a:solidFill>
                          <a:effectLst/>
                          <a:latin typeface="Meiryo UI" panose="020B0604030504040204" pitchFamily="50" charset="-128"/>
                          <a:ea typeface="Meiryo UI" panose="020B0604030504040204" pitchFamily="50" charset="-128"/>
                        </a:rPr>
                        <a:t>（</a:t>
                      </a:r>
                      <a:r>
                        <a:rPr lang="en-US" altLang="ja-JP" sz="900" b="0" i="0" u="none" strike="noStrike">
                          <a:solidFill>
                            <a:srgbClr val="FFFFFF"/>
                          </a:solidFill>
                          <a:effectLst/>
                          <a:latin typeface="Meiryo UI" panose="020B0604030504040204" pitchFamily="50" charset="-128"/>
                          <a:ea typeface="Meiryo UI" panose="020B0604030504040204" pitchFamily="50" charset="-128"/>
                        </a:rPr>
                        <a:t>B-A</a:t>
                      </a:r>
                      <a:r>
                        <a:rPr lang="ja-JP" altLang="en-US" sz="900" b="0" i="0" u="none" strike="noStrike">
                          <a:solidFill>
                            <a:srgbClr val="FFFFFF"/>
                          </a:solidFill>
                          <a:effectLst/>
                          <a:latin typeface="Meiryo UI" panose="020B0604030504040204" pitchFamily="50" charset="-128"/>
                          <a:ea typeface="Meiryo UI" panose="020B0604030504040204" pitchFamily="50" charset="-128"/>
                        </a:rPr>
                        <a:t>）</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A3A1"/>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ガバメントクラウド</a:t>
                      </a:r>
                      <a:br>
                        <a:rPr lang="en-US" altLang="ja-JP" sz="900" b="0" i="0" u="none" strike="noStrike" dirty="0">
                          <a:solidFill>
                            <a:srgbClr val="FFFFFF"/>
                          </a:solidFill>
                          <a:effectLst/>
                          <a:latin typeface="Meiryo UI" panose="020B0604030504040204" pitchFamily="50" charset="-128"/>
                          <a:ea typeface="Meiryo UI" panose="020B0604030504040204" pitchFamily="50" charset="-128"/>
                        </a:rPr>
                      </a:b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リフト後の削減率</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A3A1"/>
                    </a:solidFill>
                  </a:tcPr>
                </a:tc>
                <a:extLst>
                  <a:ext uri="{0D108BD9-81ED-4DB2-BD59-A6C34878D82A}">
                    <a16:rowId xmlns:a16="http://schemas.microsoft.com/office/drawing/2014/main" val="3969783400"/>
                  </a:ext>
                </a:extLst>
              </a:tr>
              <a:tr h="148307">
                <a:tc rowSpan="6">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イニシャルコスト</a:t>
                      </a:r>
                    </a:p>
                  </a:txBody>
                  <a:tcPr marL="5276" marR="5276" marT="5276"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rowSpan="6">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作業費</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5276" marR="5276" marT="5276"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カスタマイズ費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1025762"/>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環境構築費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¥7,789,000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¥5,010,000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¥2,779,000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-36%</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7123867"/>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データ移行費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¥2,088,000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¥2,088,000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575746"/>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他システム連携機能構築作業費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¥2,088,000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¥3,523,000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¥1,435,000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69%</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2793806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操作マニュアル作成・職員研修費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¥385,000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¥385,000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a:t>
                      </a:r>
                      <a:endPar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2384571"/>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プロジェクト管理費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¥12,180,000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¥12,180,000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4979906"/>
                  </a:ext>
                </a:extLst>
              </a:tr>
              <a:tr h="148307">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イニシャルコスト計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¥24,145,000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¥23,186,000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¥959,000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-4%</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1768635435"/>
                  </a:ext>
                </a:extLst>
              </a:tr>
              <a:tr h="148307">
                <a:tc rowSpan="1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t"/>
                      <a:r>
                        <a:rPr lang="ja-JP" altLang="en-US" sz="900" b="0" i="0" u="none" strike="noStrike">
                          <a:solidFill>
                            <a:srgbClr val="000000"/>
                          </a:solidFill>
                          <a:effectLst/>
                          <a:latin typeface="Meiryo UI" panose="020B0604030504040204" pitchFamily="50" charset="-128"/>
                          <a:ea typeface="Meiryo UI" panose="020B0604030504040204" pitchFamily="50" charset="-128"/>
                        </a:rPr>
                        <a:t>ランニングコスト</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作業費</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システム運用作業</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¥78,801,000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¥73,566,000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¥5,235,000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-7%</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3543649"/>
                  </a:ext>
                </a:extLst>
              </a:tr>
              <a:tr h="148307">
                <a:tc vMerge="1">
                  <a:txBody>
                    <a:bodyPr/>
                    <a:lstStyle/>
                    <a:p>
                      <a:endParaRPr kumimoji="1" lang="ja-JP" altLang="en-US"/>
                    </a:p>
                  </a:txBody>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ハードウェア保守作業</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¥462,000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¥462,000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34537603"/>
                  </a:ext>
                </a:extLst>
              </a:tr>
              <a:tr h="148307">
                <a:tc vMerge="1">
                  <a:txBody>
                    <a:bodyPr/>
                    <a:lstStyle/>
                    <a:p>
                      <a:endParaRPr kumimoji="1" lang="ja-JP" altLang="en-US"/>
                    </a:p>
                  </a:txBody>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その他外部委託費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¥109,145,000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¥109,145,000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99234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tcPr>
                </a:tc>
                <a:tc grid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作業費計</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¥188,408,000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¥183,173,000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¥5,235,000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-3%</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304626493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7">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物品費</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ハードウェア借料</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¥12,600,000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¥12,900,000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¥300,000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5650500"/>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ハードウェア保守費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¥1,380,000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¥1,380,000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55036716"/>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ソフトウェア借料</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¥103,842,000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¥115,062,000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¥11,220,000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11%</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1682262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ソフトウェア保守費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¥50,211,000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¥50,211,000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60956273"/>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データセンター利用費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¥76,212,000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¥5,676,000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en-US" altLang="ja-JP" sz="900" b="0" i="0" u="none" strike="noStrike">
                          <a:solidFill>
                            <a:srgbClr val="FF0000"/>
                          </a:solidFill>
                          <a:effectLst/>
                          <a:latin typeface="Meiryo UI" panose="020B0604030504040204" pitchFamily="50" charset="-128"/>
                          <a:ea typeface="Meiryo UI" panose="020B0604030504040204" pitchFamily="50" charset="-128"/>
                        </a:rPr>
                        <a:t>¥70,536,000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-93%</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1273897"/>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通信回線費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¥22,574,400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¥22,574,400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65764259"/>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クラウド利用経費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¥6,866,259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¥105,161,313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¥98,295,054</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1432%</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96484819"/>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tcPr>
                </a:tc>
                <a:tc grid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物品費計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¥273,685,659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¥312,964,713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¥39,279,054</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14%</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2203110358"/>
                  </a:ext>
                </a:extLst>
              </a:tr>
              <a:tr h="148307">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ランニングコスト計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¥462,093,659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¥496,137,713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¥34,044,054</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7%</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3464429677"/>
                  </a:ext>
                </a:extLst>
              </a:tr>
              <a:tr h="148307">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合計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¥486,238,659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¥519,323,713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¥33,085,054</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dirty="0">
                          <a:solidFill>
                            <a:schemeClr val="tx1">
                              <a:lumMod val="100000"/>
                            </a:schemeClr>
                          </a:solidFill>
                          <a:effectLst/>
                          <a:latin typeface="Meiryo UI" panose="020B0604030504040204" pitchFamily="50" charset="-128"/>
                          <a:ea typeface="Meiryo UI" panose="020B0604030504040204" pitchFamily="50" charset="-128"/>
                        </a:rPr>
                        <a:t>7%</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extLst>
                  <a:ext uri="{0D108BD9-81ED-4DB2-BD59-A6C34878D82A}">
                    <a16:rowId xmlns:a16="http://schemas.microsoft.com/office/drawing/2014/main" val="1639852186"/>
                  </a:ext>
                </a:extLst>
              </a:tr>
            </a:tbl>
          </a:graphicData>
        </a:graphic>
      </p:graphicFrame>
      <p:grpSp>
        <p:nvGrpSpPr>
          <p:cNvPr id="3" name="グループ化 2">
            <a:extLst>
              <a:ext uri="{FF2B5EF4-FFF2-40B4-BE49-F238E27FC236}">
                <a16:creationId xmlns:a16="http://schemas.microsoft.com/office/drawing/2014/main" id="{C37D601F-351B-161D-323B-81C0B01EB86A}"/>
              </a:ext>
            </a:extLst>
          </p:cNvPr>
          <p:cNvGrpSpPr/>
          <p:nvPr/>
        </p:nvGrpSpPr>
        <p:grpSpPr>
          <a:xfrm>
            <a:off x="6645444" y="2571956"/>
            <a:ext cx="2305357" cy="3053212"/>
            <a:chOff x="6645444" y="1844792"/>
            <a:chExt cx="2305357" cy="3053212"/>
          </a:xfrm>
        </p:grpSpPr>
        <p:sp>
          <p:nvSpPr>
            <p:cNvPr id="5" name="正方形/長方形 4">
              <a:extLst>
                <a:ext uri="{FF2B5EF4-FFF2-40B4-BE49-F238E27FC236}">
                  <a16:creationId xmlns:a16="http://schemas.microsoft.com/office/drawing/2014/main" id="{63C8C487-C15F-6827-4483-027B079D5FE7}"/>
                </a:ext>
              </a:extLst>
            </p:cNvPr>
            <p:cNvSpPr/>
            <p:nvPr/>
          </p:nvSpPr>
          <p:spPr>
            <a:xfrm>
              <a:off x="6645444" y="1844792"/>
              <a:ext cx="2305357" cy="604241"/>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他システム連携機能構築作業費</a:t>
              </a:r>
              <a:endParaRPr kumimoji="1" lang="ja-JP"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クラウドリフトに伴い</a:t>
              </a:r>
              <a:r>
                <a:rPr kumimoji="0"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a:t>
              </a:r>
              <a:r>
                <a:rPr kumimoji="0" lang="ja-JP"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システム連携において設定変更、検証が発生するため</a:t>
              </a:r>
              <a:r>
                <a:rPr kumimoji="0"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増</a:t>
              </a:r>
              <a:r>
                <a:rPr kumimoji="0" lang="ja-JP"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額</a:t>
              </a:r>
              <a:endPar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6" name="正方形/長方形 5">
              <a:extLst>
                <a:ext uri="{FF2B5EF4-FFF2-40B4-BE49-F238E27FC236}">
                  <a16:creationId xmlns:a16="http://schemas.microsoft.com/office/drawing/2014/main" id="{690F5AAC-AC25-BC81-ED67-46B7B994E213}"/>
                </a:ext>
              </a:extLst>
            </p:cNvPr>
            <p:cNvSpPr>
              <a:spLocks/>
            </p:cNvSpPr>
            <p:nvPr/>
          </p:nvSpPr>
          <p:spPr>
            <a:xfrm>
              <a:off x="6645444" y="2521033"/>
              <a:ext cx="2305357" cy="532059"/>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操作マニュアル作成・職員研修費</a:t>
              </a:r>
              <a:endParaRPr kumimoji="0" lang="en-US"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AWS</a:t>
              </a:r>
              <a:r>
                <a:rPr kumimoji="0"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で</a:t>
              </a:r>
              <a:r>
                <a:rPr kumimoji="0" lang="ja-JP"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の運用に必要な操作マニュアル作成や職員研修を行ったた</a:t>
              </a:r>
              <a:r>
                <a:rPr kumimoji="0"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め増額</a:t>
              </a:r>
            </a:p>
          </p:txBody>
        </p:sp>
        <p:sp>
          <p:nvSpPr>
            <p:cNvPr id="7" name="正方形/長方形 6">
              <a:extLst>
                <a:ext uri="{FF2B5EF4-FFF2-40B4-BE49-F238E27FC236}">
                  <a16:creationId xmlns:a16="http://schemas.microsoft.com/office/drawing/2014/main" id="{93A3B99D-663A-424B-B0A0-D006F7C3576D}"/>
                </a:ext>
              </a:extLst>
            </p:cNvPr>
            <p:cNvSpPr>
              <a:spLocks/>
            </p:cNvSpPr>
            <p:nvPr/>
          </p:nvSpPr>
          <p:spPr>
            <a:xfrm>
              <a:off x="6645444" y="3125092"/>
              <a:ext cx="2305357" cy="564794"/>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ソフトウェア借料</a:t>
              </a: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クラウドリフトに伴い</a:t>
              </a:r>
              <a:r>
                <a:rPr kumimoji="0"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a:t>
              </a:r>
              <a:r>
                <a:rPr kumimoji="0" lang="ja-JP"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必要なミドルウェア等</a:t>
              </a:r>
              <a:r>
                <a:rPr kumimoji="0"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の数</a:t>
              </a:r>
              <a:r>
                <a:rPr kumimoji="0" lang="ja-JP"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が増加したため増額</a:t>
              </a:r>
              <a:endParaRPr kumimoji="0" lang="ja-JP"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3917C9EC-CFE4-20C7-E37D-5C8AB5A1AEA1}"/>
                </a:ext>
              </a:extLst>
            </p:cNvPr>
            <p:cNvSpPr>
              <a:spLocks/>
            </p:cNvSpPr>
            <p:nvPr/>
          </p:nvSpPr>
          <p:spPr>
            <a:xfrm>
              <a:off x="6645444" y="3761886"/>
              <a:ext cx="2305357" cy="532059"/>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データセンター利用費</a:t>
              </a:r>
              <a:endParaRPr kumimoji="0"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クラウドリフトに</a:t>
              </a:r>
              <a:r>
                <a:rPr kumimoji="0"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伴</a:t>
              </a:r>
              <a:r>
                <a:rPr kumimoji="0" lang="ja-JP"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い、データセンターの利用がほとんどなくなったため</a:t>
              </a:r>
              <a:r>
                <a:rPr kumimoji="0"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減</a:t>
              </a:r>
              <a:r>
                <a:rPr kumimoji="0" lang="ja-JP"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額</a:t>
              </a:r>
            </a:p>
          </p:txBody>
        </p:sp>
        <p:sp>
          <p:nvSpPr>
            <p:cNvPr id="9" name="正方形/長方形 8">
              <a:extLst>
                <a:ext uri="{FF2B5EF4-FFF2-40B4-BE49-F238E27FC236}">
                  <a16:creationId xmlns:a16="http://schemas.microsoft.com/office/drawing/2014/main" id="{F1910D03-ED57-0972-F8E9-CDE75634AC5C}"/>
                </a:ext>
              </a:extLst>
            </p:cNvPr>
            <p:cNvSpPr>
              <a:spLocks/>
            </p:cNvSpPr>
            <p:nvPr/>
          </p:nvSpPr>
          <p:spPr>
            <a:xfrm>
              <a:off x="6645444" y="4365945"/>
              <a:ext cx="2305357" cy="532059"/>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クラウド利用経費</a:t>
              </a:r>
              <a:endParaRPr kumimoji="0"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ガバメントクラウドの利用料分が増額</a:t>
              </a:r>
              <a:endParaRPr kumimoji="0"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grpSp>
      <p:sp>
        <p:nvSpPr>
          <p:cNvPr id="10" name="テキスト ボックス 9">
            <a:extLst>
              <a:ext uri="{FF2B5EF4-FFF2-40B4-BE49-F238E27FC236}">
                <a16:creationId xmlns:a16="http://schemas.microsoft.com/office/drawing/2014/main" id="{9D9188C1-FD81-6264-DB0F-AF5796D3E43F}"/>
              </a:ext>
            </a:extLst>
          </p:cNvPr>
          <p:cNvSpPr txBox="1"/>
          <p:nvPr/>
        </p:nvSpPr>
        <p:spPr>
          <a:xfrm>
            <a:off x="99762" y="1486090"/>
            <a:ext cx="9591675" cy="726593"/>
          </a:xfrm>
          <a:prstGeom prst="rect">
            <a:avLst/>
          </a:prstGeom>
          <a:solidFill>
            <a:schemeClr val="bg1"/>
          </a:solidFill>
          <a:ln w="28575">
            <a:solidFill>
              <a:schemeClr val="accent2"/>
            </a:solidFill>
          </a:ln>
          <a:effectLst>
            <a:outerShdw blurRad="50800" dist="38100" dir="2700000" algn="tl" rotWithShape="0">
              <a:prstClr val="black">
                <a:alpha val="40000"/>
              </a:prstClr>
            </a:outerShdw>
          </a:effectLst>
        </p:spPr>
        <p:txBody>
          <a:bodyPr wrap="square" lIns="54610" tIns="54610" rIns="54610" bIns="54610" rtlCol="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1" indent="0" algn="l" defTabSz="914400" rtl="0" eaLnBrk="1" fontAlgn="auto" latinLnBrk="0" hangingPunct="1">
              <a:lnSpc>
                <a:spcPct val="100000"/>
              </a:lnSpc>
              <a:spcBef>
                <a:spcPts val="0"/>
              </a:spcBef>
              <a:spcAft>
                <a:spcPts val="600"/>
              </a:spcAft>
              <a:buClr>
                <a:srgbClr val="00338D"/>
              </a:buClr>
              <a:buSzTx/>
              <a:buFontTx/>
              <a:buNone/>
              <a:tabLst/>
              <a:defRPr/>
            </a:pP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団体概要</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】5</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万人</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-20</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万人未満、</a:t>
            </a:r>
            <a:r>
              <a:rPr kumimoji="0"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データセンタ</a:t>
            </a:r>
            <a:r>
              <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ハード共用</a:t>
            </a:r>
            <a:r>
              <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環境、オールインワン（電算）</a:t>
            </a:r>
            <a:endPar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l" defTabSz="914400" rtl="0" eaLnBrk="1" fontAlgn="auto" latinLnBrk="0" hangingPunct="1">
              <a:lnSpc>
                <a:spcPct val="100000"/>
              </a:lnSpc>
              <a:spcBef>
                <a:spcPts val="0"/>
              </a:spcBef>
              <a:spcAft>
                <a:spcPts val="600"/>
              </a:spcAft>
              <a:buClr>
                <a:srgbClr val="00338D"/>
              </a:buClr>
              <a:buSzTx/>
              <a:buFontTx/>
              <a:buNone/>
              <a:tabLst/>
              <a:defRPr/>
            </a:pP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先行事業採択 評価点</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ガバメントクラウド接続に県域</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WAN</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を共同利用する接続検証を実施。既存のインフラを活用した移行のモデルとなりうる。</a:t>
            </a:r>
          </a:p>
        </p:txBody>
      </p:sp>
    </p:spTree>
    <p:extLst>
      <p:ext uri="{BB962C8B-B14F-4D97-AF65-F5344CB8AC3E}">
        <p14:creationId xmlns:p14="http://schemas.microsoft.com/office/powerpoint/2010/main" val="191093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lang="ja-JP" altLang="en-US" sz="2400" b="1" dirty="0">
                <a:latin typeface="Meiryo UI" panose="020B0604030504040204" pitchFamily="50" charset="-128"/>
                <a:ea typeface="Meiryo UI" panose="020B0604030504040204" pitchFamily="50" charset="-128"/>
              </a:rPr>
              <a:t>本検証の前提条件</a:t>
            </a:r>
            <a:endParaRPr kumimoji="1" lang="ja-JP" altLang="en-US" sz="2400" b="1" dirty="0">
              <a:latin typeface="Meiryo UI" panose="020B0604030504040204" pitchFamily="50" charset="-128"/>
              <a:ea typeface="Meiryo UI" panose="020B0604030504040204" pitchFamily="50" charset="-128"/>
            </a:endParaRPr>
          </a:p>
        </p:txBody>
      </p:sp>
      <p:sp>
        <p:nvSpPr>
          <p:cNvPr id="5" name="スライド番号プレースホルダー 5">
            <a:extLst>
              <a:ext uri="{FF2B5EF4-FFF2-40B4-BE49-F238E27FC236}">
                <a16:creationId xmlns:a16="http://schemas.microsoft.com/office/drawing/2014/main" id="{CC2407E4-543A-4227-93BC-8415662A8719}"/>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テキスト ボックス 5">
            <a:extLst>
              <a:ext uri="{FF2B5EF4-FFF2-40B4-BE49-F238E27FC236}">
                <a16:creationId xmlns:a16="http://schemas.microsoft.com/office/drawing/2014/main" id="{E8D00BC2-D142-4131-B99F-BFBA0F4785EF}"/>
              </a:ext>
            </a:extLst>
          </p:cNvPr>
          <p:cNvSpPr txBox="1"/>
          <p:nvPr/>
        </p:nvSpPr>
        <p:spPr bwMode="auto">
          <a:xfrm>
            <a:off x="64505" y="595728"/>
            <a:ext cx="9767557" cy="6101638"/>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0" lvl="1" defTabSz="844083">
              <a:spcAft>
                <a:spcPts val="554"/>
              </a:spcAft>
              <a:buClr>
                <a:srgbClr val="00338D"/>
              </a:buClr>
              <a:defRPr/>
            </a:pPr>
            <a:r>
              <a:rPr kumimoji="1" lang="ja-JP" altLang="en-US" sz="1150" b="1" kern="0" dirty="0">
                <a:latin typeface="Meiryo UI" panose="020B0604030504040204" pitchFamily="50" charset="-128"/>
                <a:ea typeface="Meiryo UI" panose="020B0604030504040204" pitchFamily="50" charset="-128"/>
              </a:rPr>
              <a:t>〇　</a:t>
            </a:r>
            <a:r>
              <a:rPr kumimoji="1" lang="ja-JP" altLang="en-US" sz="1150" b="1" u="sng" kern="0" dirty="0">
                <a:latin typeface="Meiryo UI" panose="020B0604030504040204" pitchFamily="50" charset="-128"/>
                <a:ea typeface="Meiryo UI" panose="020B0604030504040204" pitchFamily="50" charset="-128"/>
              </a:rPr>
              <a:t>本検証の前提条件</a:t>
            </a:r>
            <a:endParaRPr kumimoji="1" lang="en-US" altLang="ja-JP" sz="1150" b="1" u="sng" kern="0" dirty="0">
              <a:latin typeface="Meiryo UI" panose="020B0604030504040204" pitchFamily="50" charset="-128"/>
              <a:ea typeface="Meiryo UI" panose="020B0604030504040204" pitchFamily="50" charset="-128"/>
            </a:endParaRPr>
          </a:p>
          <a:p>
            <a:pPr marL="501174" lvl="2" indent="-263776" defTabSz="914400">
              <a:spcAft>
                <a:spcPts val="554"/>
              </a:spcAft>
              <a:buClr>
                <a:srgbClr val="000000"/>
              </a:buClr>
              <a:buFont typeface="Wingdings" panose="05000000000000000000" pitchFamily="2" charset="2"/>
              <a:buChar char="ü"/>
              <a:defRPr/>
            </a:pPr>
            <a:r>
              <a:rPr kumimoji="1" lang="ja-JP" altLang="en-US" sz="1150" dirty="0">
                <a:latin typeface="Meiryo UI" panose="020B0604030504040204" pitchFamily="50" charset="-128"/>
                <a:ea typeface="Meiryo UI" panose="020B0604030504040204" pitchFamily="50" charset="-128"/>
              </a:rPr>
              <a:t>本検証は、ガバメントクラウド先行事業（基幹業務システム）における各採択団体の先行事業計画に基づき、採択団体及び協力事業者が試算した値で行っています。</a:t>
            </a:r>
            <a:endParaRPr kumimoji="1" lang="en-US" altLang="ja-JP" sz="1150" dirty="0">
              <a:latin typeface="Meiryo UI" panose="020B0604030504040204" pitchFamily="50" charset="-128"/>
              <a:ea typeface="Meiryo UI" panose="020B0604030504040204" pitchFamily="50" charset="-128"/>
            </a:endParaRPr>
          </a:p>
          <a:p>
            <a:pPr marL="501174" lvl="2" indent="-263776" defTabSz="914400">
              <a:spcAft>
                <a:spcPts val="554"/>
              </a:spcAft>
              <a:buClr>
                <a:srgbClr val="000000"/>
              </a:buClr>
              <a:buFont typeface="Wingdings" panose="05000000000000000000" pitchFamily="2" charset="2"/>
              <a:buChar char="ü"/>
              <a:defRPr/>
            </a:pPr>
            <a:r>
              <a:rPr kumimoji="1" lang="ja-JP" altLang="en-US" sz="1150" dirty="0">
                <a:latin typeface="Meiryo UI" panose="020B0604030504040204" pitchFamily="50" charset="-128"/>
                <a:ea typeface="Meiryo UI" panose="020B0604030504040204" pitchFamily="50" charset="-128"/>
              </a:rPr>
              <a:t>本検証では、次の</a:t>
            </a:r>
            <a:r>
              <a:rPr kumimoji="1" lang="en-US" altLang="ja-JP" sz="1150" dirty="0">
                <a:latin typeface="Meiryo UI" panose="020B0604030504040204" pitchFamily="50" charset="-128"/>
                <a:ea typeface="Meiryo UI" panose="020B0604030504040204" pitchFamily="50" charset="-128"/>
              </a:rPr>
              <a:t>A</a:t>
            </a:r>
            <a:r>
              <a:rPr kumimoji="1" lang="ja-JP" altLang="en-US" sz="1150" dirty="0">
                <a:latin typeface="Meiryo UI" panose="020B0604030504040204" pitchFamily="50" charset="-128"/>
                <a:ea typeface="Meiryo UI" panose="020B0604030504040204" pitchFamily="50" charset="-128"/>
              </a:rPr>
              <a:t>及び</a:t>
            </a:r>
            <a:r>
              <a:rPr kumimoji="1" lang="en-US" altLang="ja-JP" sz="1150" dirty="0">
                <a:latin typeface="Meiryo UI" panose="020B0604030504040204" pitchFamily="50" charset="-128"/>
                <a:ea typeface="Meiryo UI" panose="020B0604030504040204" pitchFamily="50" charset="-128"/>
              </a:rPr>
              <a:t>B</a:t>
            </a:r>
            <a:r>
              <a:rPr kumimoji="1" lang="ja-JP" altLang="en-US" sz="1150" dirty="0">
                <a:latin typeface="Meiryo UI" panose="020B0604030504040204" pitchFamily="50" charset="-128"/>
                <a:ea typeface="Meiryo UI" panose="020B0604030504040204" pitchFamily="50" charset="-128"/>
              </a:rPr>
              <a:t>について、イニシャルコストと</a:t>
            </a:r>
            <a:r>
              <a:rPr kumimoji="1" lang="en-US" altLang="ja-JP" sz="1150" dirty="0">
                <a:latin typeface="Meiryo UI" panose="020B0604030504040204" pitchFamily="50" charset="-128"/>
                <a:ea typeface="Meiryo UI" panose="020B0604030504040204" pitchFamily="50" charset="-128"/>
              </a:rPr>
              <a:t>5</a:t>
            </a:r>
            <a:r>
              <a:rPr kumimoji="1" lang="ja-JP" altLang="en-US" sz="1150" dirty="0">
                <a:latin typeface="Meiryo UI" panose="020B0604030504040204" pitchFamily="50" charset="-128"/>
                <a:ea typeface="Meiryo UI" panose="020B0604030504040204" pitchFamily="50" charset="-128"/>
              </a:rPr>
              <a:t>年間のランニングコストを試算し、比較検証しています。</a:t>
            </a:r>
            <a:endParaRPr kumimoji="1" lang="en-US" altLang="ja-JP" sz="1150" dirty="0">
              <a:latin typeface="Meiryo UI" panose="020B0604030504040204" pitchFamily="50" charset="-128"/>
              <a:ea typeface="Meiryo UI" panose="020B0604030504040204" pitchFamily="50" charset="-128"/>
            </a:endParaRPr>
          </a:p>
          <a:p>
            <a:pPr marL="1037498" lvl="3" indent="-342900" defTabSz="914400">
              <a:spcAft>
                <a:spcPts val="554"/>
              </a:spcAft>
              <a:buClr>
                <a:srgbClr val="000000"/>
              </a:buClr>
              <a:buFont typeface="+mj-lt"/>
              <a:buAutoNum type="alphaUcParenR"/>
              <a:defRPr/>
            </a:pPr>
            <a:r>
              <a:rPr kumimoji="1" lang="ja-JP" altLang="en-US" sz="1150" dirty="0">
                <a:latin typeface="Meiryo UI" panose="020B0604030504040204" pitchFamily="50" charset="-128"/>
                <a:ea typeface="Meiryo UI" panose="020B0604030504040204" pitchFamily="50" charset="-128"/>
              </a:rPr>
              <a:t>現行利用中のシステムをガバメントクラウド上のシステムの非機能要件選択レベルと一致させることを前提とした構成で、再構築もしくは継続利用する場合</a:t>
            </a:r>
            <a:br>
              <a:rPr kumimoji="1" lang="en-US" altLang="ja-JP" sz="1150" dirty="0">
                <a:latin typeface="Meiryo UI" panose="020B0604030504040204" pitchFamily="50" charset="-128"/>
                <a:ea typeface="Meiryo UI" panose="020B0604030504040204" pitchFamily="50" charset="-128"/>
              </a:rPr>
            </a:br>
            <a:r>
              <a:rPr kumimoji="1" lang="en-US" altLang="ja-JP" sz="1150" dirty="0">
                <a:latin typeface="Meiryo UI" panose="020B0604030504040204" pitchFamily="50" charset="-128"/>
                <a:ea typeface="Meiryo UI" panose="020B0604030504040204" pitchFamily="50" charset="-128"/>
              </a:rPr>
              <a:t>※</a:t>
            </a:r>
            <a:r>
              <a:rPr kumimoji="1" lang="ja-JP" altLang="en-US" sz="1150" dirty="0">
                <a:latin typeface="Meiryo UI" panose="020B0604030504040204" pitchFamily="50" charset="-128"/>
                <a:ea typeface="Meiryo UI" panose="020B0604030504040204" pitchFamily="50" charset="-128"/>
              </a:rPr>
              <a:t>令和</a:t>
            </a:r>
            <a:r>
              <a:rPr kumimoji="1" lang="en-US" altLang="ja-JP" sz="1150" dirty="0">
                <a:latin typeface="Meiryo UI" panose="020B0604030504040204" pitchFamily="50" charset="-128"/>
                <a:ea typeface="Meiryo UI" panose="020B0604030504040204" pitchFamily="50" charset="-128"/>
              </a:rPr>
              <a:t>3</a:t>
            </a:r>
            <a:r>
              <a:rPr kumimoji="1" lang="ja-JP" altLang="en-US" sz="1150" dirty="0">
                <a:latin typeface="Meiryo UI" panose="020B0604030504040204" pitchFamily="50" charset="-128"/>
                <a:ea typeface="Meiryo UI" panose="020B0604030504040204" pitchFamily="50" charset="-128"/>
              </a:rPr>
              <a:t>年度に実施した検証において本試算を実施したが、ガバメントクラウドにおけるシステムの非機能要件選択レベルが変更されたこと等に伴い、条件を合わせる必要があるため再度試算を実施しています</a:t>
            </a:r>
            <a:endParaRPr kumimoji="1" lang="en-US" altLang="ja-JP" sz="1150" dirty="0">
              <a:latin typeface="Meiryo UI" panose="020B0604030504040204" pitchFamily="50" charset="-128"/>
              <a:ea typeface="Meiryo UI" panose="020B0604030504040204" pitchFamily="50" charset="-128"/>
            </a:endParaRPr>
          </a:p>
          <a:p>
            <a:pPr marL="1037498" lvl="3" indent="-342900" defTabSz="914400">
              <a:spcAft>
                <a:spcPts val="554"/>
              </a:spcAft>
              <a:buClr>
                <a:srgbClr val="000000"/>
              </a:buClr>
              <a:buFont typeface="+mj-lt"/>
              <a:buAutoNum type="alphaUcParenR"/>
              <a:defRPr/>
            </a:pPr>
            <a:r>
              <a:rPr kumimoji="1" lang="ja-JP" altLang="en-US" sz="1150" dirty="0">
                <a:latin typeface="Meiryo UI" panose="020B0604030504040204" pitchFamily="50" charset="-128"/>
                <a:ea typeface="Meiryo UI" panose="020B0604030504040204" pitchFamily="50" charset="-128"/>
              </a:rPr>
              <a:t>現行利用中のシステムをガバメントクラウドへリフトする場合</a:t>
            </a:r>
            <a:endParaRPr kumimoji="1" lang="en-US" altLang="ja-JP" sz="1150" dirty="0">
              <a:latin typeface="Meiryo UI" panose="020B0604030504040204" pitchFamily="50" charset="-128"/>
              <a:ea typeface="Meiryo UI" panose="020B0604030504040204" pitchFamily="50" charset="-128"/>
            </a:endParaRPr>
          </a:p>
          <a:p>
            <a:pPr marL="501174" lvl="2" indent="-263776" defTabSz="914400">
              <a:spcAft>
                <a:spcPts val="554"/>
              </a:spcAft>
              <a:buClr>
                <a:srgbClr val="000000"/>
              </a:buClr>
              <a:buFont typeface="Wingdings" panose="05000000000000000000" pitchFamily="2" charset="2"/>
              <a:buChar char="ü"/>
              <a:defRPr/>
            </a:pPr>
            <a:r>
              <a:rPr kumimoji="1" lang="ja-JP" altLang="en-US" sz="1150" kern="0" dirty="0">
                <a:latin typeface="Meiryo UI" panose="020B0604030504040204" pitchFamily="50" charset="-128"/>
                <a:ea typeface="Meiryo UI" panose="020B0604030504040204" pitchFamily="50" charset="-128"/>
              </a:rPr>
              <a:t>本検証で計上する経費区分は、後述の</a:t>
            </a:r>
            <a:r>
              <a:rPr kumimoji="1" lang="en-US" altLang="ja-JP" sz="1150" kern="0" dirty="0">
                <a:latin typeface="Meiryo UI" panose="020B0604030504040204" pitchFamily="50" charset="-128"/>
                <a:ea typeface="Meiryo UI" panose="020B0604030504040204" pitchFamily="50" charset="-128"/>
              </a:rPr>
              <a:t> 【</a:t>
            </a:r>
            <a:r>
              <a:rPr kumimoji="1" lang="ja-JP" altLang="en-US" sz="1150" kern="0" dirty="0">
                <a:latin typeface="Meiryo UI" panose="020B0604030504040204" pitchFamily="50" charset="-128"/>
                <a:ea typeface="Meiryo UI" panose="020B0604030504040204" pitchFamily="50" charset="-128"/>
              </a:rPr>
              <a:t>補足資料</a:t>
            </a:r>
            <a:r>
              <a:rPr kumimoji="1" lang="en-US" altLang="ja-JP" sz="1150" kern="0" dirty="0">
                <a:latin typeface="Meiryo UI" panose="020B0604030504040204" pitchFamily="50" charset="-128"/>
                <a:ea typeface="Meiryo UI" panose="020B0604030504040204" pitchFamily="50" charset="-128"/>
              </a:rPr>
              <a:t>1】</a:t>
            </a:r>
            <a:r>
              <a:rPr kumimoji="1" lang="ja-JP" altLang="en-US" sz="1150" kern="0" dirty="0">
                <a:latin typeface="Meiryo UI" panose="020B0604030504040204" pitchFamily="50" charset="-128"/>
                <a:ea typeface="Meiryo UI" panose="020B0604030504040204" pitchFamily="50" charset="-128"/>
              </a:rPr>
              <a:t>に従い分類し、検証します。</a:t>
            </a:r>
            <a:endParaRPr kumimoji="1" lang="en-US" altLang="ja-JP" sz="1150" kern="0" dirty="0">
              <a:latin typeface="Meiryo UI" panose="020B0604030504040204" pitchFamily="50" charset="-128"/>
              <a:ea typeface="Meiryo UI" panose="020B0604030504040204" pitchFamily="50" charset="-128"/>
            </a:endParaRPr>
          </a:p>
          <a:p>
            <a:pPr marL="0" lvl="1" defTabSz="844083">
              <a:spcAft>
                <a:spcPts val="554"/>
              </a:spcAft>
              <a:buClr>
                <a:srgbClr val="00338D"/>
              </a:buClr>
              <a:defRPr/>
            </a:pPr>
            <a:r>
              <a:rPr kumimoji="1" lang="ja-JP" altLang="en-US" sz="1150" b="1" kern="0" dirty="0">
                <a:latin typeface="Meiryo UI" panose="020B0604030504040204" pitchFamily="50" charset="-128"/>
                <a:ea typeface="Meiryo UI" panose="020B0604030504040204" pitchFamily="50" charset="-128"/>
              </a:rPr>
              <a:t>〇　</a:t>
            </a:r>
            <a:r>
              <a:rPr kumimoji="1" lang="ja-JP" altLang="en-US" sz="1150" b="1" u="sng" kern="0" dirty="0">
                <a:latin typeface="Meiryo UI" panose="020B0604030504040204" pitchFamily="50" charset="-128"/>
                <a:ea typeface="Meiryo UI" panose="020B0604030504040204" pitchFamily="50" charset="-128"/>
              </a:rPr>
              <a:t>各採択団体の見積前提条件</a:t>
            </a:r>
            <a:endParaRPr kumimoji="1" lang="en-US" altLang="ja-JP" sz="1150" b="1" u="sng" kern="0" dirty="0">
              <a:latin typeface="Meiryo UI" panose="020B0604030504040204" pitchFamily="50" charset="-128"/>
              <a:ea typeface="Meiryo UI" panose="020B0604030504040204" pitchFamily="50" charset="-128"/>
            </a:endParaRPr>
          </a:p>
          <a:p>
            <a:pPr marL="501174" lvl="2" indent="-263776" defTabSz="914400">
              <a:spcAft>
                <a:spcPts val="554"/>
              </a:spcAft>
              <a:buClr>
                <a:srgbClr val="000000"/>
              </a:buClr>
              <a:buFont typeface="Wingdings" panose="05000000000000000000" pitchFamily="2" charset="2"/>
              <a:buChar char="ü"/>
              <a:defRPr/>
            </a:pPr>
            <a:r>
              <a:rPr kumimoji="1" lang="ja-JP" altLang="en-US" sz="1150" kern="0" dirty="0">
                <a:latin typeface="Meiryo UI" panose="020B0604030504040204" pitchFamily="50" charset="-128"/>
                <a:ea typeface="Meiryo UI" panose="020B0604030504040204" pitchFamily="50" charset="-128"/>
              </a:rPr>
              <a:t>各採択団体で試算した値は、</a:t>
            </a:r>
            <a:r>
              <a:rPr kumimoji="1" lang="ja-JP" altLang="en-US" sz="1150" b="1" u="sng" kern="0" dirty="0">
                <a:latin typeface="Meiryo UI" panose="020B0604030504040204" pitchFamily="50" charset="-128"/>
                <a:ea typeface="Meiryo UI" panose="020B0604030504040204" pitchFamily="50" charset="-128"/>
              </a:rPr>
              <a:t>令和</a:t>
            </a:r>
            <a:r>
              <a:rPr kumimoji="1" lang="en-US" altLang="ja-JP" sz="1150" b="1" u="sng" kern="0" dirty="0">
                <a:latin typeface="Meiryo UI" panose="020B0604030504040204" pitchFamily="50" charset="-128"/>
                <a:ea typeface="Meiryo UI" panose="020B0604030504040204" pitchFamily="50" charset="-128"/>
              </a:rPr>
              <a:t>5</a:t>
            </a:r>
            <a:r>
              <a:rPr kumimoji="1" lang="ja-JP" altLang="en-US" sz="1150" b="1" u="sng" kern="0" dirty="0">
                <a:latin typeface="Meiryo UI" panose="020B0604030504040204" pitchFamily="50" charset="-128"/>
                <a:ea typeface="Meiryo UI" panose="020B0604030504040204" pitchFamily="50" charset="-128"/>
              </a:rPr>
              <a:t>年</a:t>
            </a:r>
            <a:r>
              <a:rPr kumimoji="1" lang="en-US" altLang="ja-JP" sz="1150" b="1" u="sng" kern="0" dirty="0">
                <a:latin typeface="Meiryo UI" panose="020B0604030504040204" pitchFamily="50" charset="-128"/>
                <a:ea typeface="Meiryo UI" panose="020B0604030504040204" pitchFamily="50" charset="-128"/>
              </a:rPr>
              <a:t>1</a:t>
            </a:r>
            <a:r>
              <a:rPr kumimoji="1" lang="ja-JP" altLang="en-US" sz="1150" b="1" u="sng" kern="0" dirty="0">
                <a:latin typeface="Meiryo UI" panose="020B0604030504040204" pitchFamily="50" charset="-128"/>
                <a:ea typeface="Meiryo UI" panose="020B0604030504040204" pitchFamily="50" charset="-128"/>
              </a:rPr>
              <a:t>月時点の要件・設計に基づく机上試算値</a:t>
            </a:r>
            <a:r>
              <a:rPr kumimoji="1" lang="ja-JP" altLang="en-US" sz="1150" kern="0" dirty="0">
                <a:latin typeface="Meiryo UI" panose="020B0604030504040204" pitchFamily="50" charset="-128"/>
                <a:ea typeface="Meiryo UI" panose="020B0604030504040204" pitchFamily="50" charset="-128"/>
              </a:rPr>
              <a:t>となります。</a:t>
            </a:r>
            <a:r>
              <a:rPr kumimoji="1" lang="ja-JP" altLang="en-US" sz="1150" b="1" u="sng" kern="0" dirty="0">
                <a:latin typeface="Meiryo UI" panose="020B0604030504040204" pitchFamily="50" charset="-128"/>
                <a:ea typeface="Meiryo UI" panose="020B0604030504040204" pitchFamily="50" charset="-128"/>
              </a:rPr>
              <a:t>今後、各採択団体・協力事業者にて設計・実装を進める中で、構成が変わる可能性があります。</a:t>
            </a:r>
            <a:endParaRPr kumimoji="1" lang="en-US" altLang="ja-JP" sz="1150" b="1" u="sng" kern="0" dirty="0">
              <a:latin typeface="Meiryo UI" panose="020B0604030504040204" pitchFamily="50" charset="-128"/>
              <a:ea typeface="Meiryo UI" panose="020B0604030504040204" pitchFamily="50" charset="-128"/>
            </a:endParaRPr>
          </a:p>
          <a:p>
            <a:pPr marL="501174" lvl="2" indent="-263776" defTabSz="914400">
              <a:spcAft>
                <a:spcPts val="554"/>
              </a:spcAft>
              <a:buClr>
                <a:srgbClr val="000000"/>
              </a:buClr>
              <a:buFont typeface="Wingdings" panose="05000000000000000000" pitchFamily="2" charset="2"/>
              <a:buChar char="ü"/>
              <a:defRPr/>
            </a:pPr>
            <a:r>
              <a:rPr kumimoji="1" lang="ja-JP" altLang="en-US" sz="1150" kern="0" dirty="0">
                <a:latin typeface="Meiryo UI" panose="020B0604030504040204" pitchFamily="50" charset="-128"/>
                <a:ea typeface="Meiryo UI" panose="020B0604030504040204" pitchFamily="50" charset="-128"/>
              </a:rPr>
              <a:t>現時点の条件での試算となるため、</a:t>
            </a:r>
            <a:r>
              <a:rPr kumimoji="1" lang="ja-JP" altLang="en-US" sz="1150" b="1" u="sng" kern="0" dirty="0">
                <a:latin typeface="Meiryo UI" panose="020B0604030504040204" pitchFamily="50" charset="-128"/>
                <a:ea typeface="Meiryo UI" panose="020B0604030504040204" pitchFamily="50" charset="-128"/>
              </a:rPr>
              <a:t>協力事業者によっては試算が困難な費用もあります。</a:t>
            </a:r>
            <a:r>
              <a:rPr lang="ja-JP" altLang="en-US" sz="1150" dirty="0">
                <a:latin typeface="Meiryo UI" panose="020B0604030504040204" pitchFamily="50" charset="-128"/>
                <a:ea typeface="Meiryo UI" panose="020B0604030504040204" pitchFamily="50" charset="-128"/>
              </a:rPr>
              <a:t>また、</a:t>
            </a:r>
            <a:r>
              <a:rPr lang="ja-JP" altLang="en-US" sz="1150" b="1" u="sng" dirty="0">
                <a:latin typeface="Meiryo UI" panose="020B0604030504040204" pitchFamily="50" charset="-128"/>
                <a:ea typeface="Meiryo UI" panose="020B0604030504040204" pitchFamily="50" charset="-128"/>
              </a:rPr>
              <a:t>複数団体・システムで共同利用する場合の按分効果など、試算が困難な費用もあります。</a:t>
            </a:r>
            <a:endParaRPr kumimoji="1" lang="en-US" altLang="ja-JP" sz="1150" b="1" u="sng" kern="0" dirty="0">
              <a:latin typeface="Meiryo UI" panose="020B0604030504040204" pitchFamily="50" charset="-128"/>
              <a:ea typeface="Meiryo UI" panose="020B0604030504040204" pitchFamily="50" charset="-128"/>
            </a:endParaRPr>
          </a:p>
          <a:p>
            <a:pPr marL="501174" lvl="2" indent="-263776" defTabSz="914400">
              <a:spcAft>
                <a:spcPts val="554"/>
              </a:spcAft>
              <a:buClr>
                <a:srgbClr val="000000"/>
              </a:buClr>
              <a:buFont typeface="Wingdings" panose="05000000000000000000" pitchFamily="2" charset="2"/>
              <a:buChar char="ü"/>
              <a:defRPr/>
            </a:pPr>
            <a:r>
              <a:rPr kumimoji="1" lang="ja-JP" altLang="en-US" sz="1150" kern="0" dirty="0">
                <a:latin typeface="Meiryo UI" panose="020B0604030504040204" pitchFamily="50" charset="-128"/>
                <a:ea typeface="Meiryo UI" panose="020B0604030504040204" pitchFamily="50" charset="-128"/>
              </a:rPr>
              <a:t>試算にあたっては、</a:t>
            </a:r>
            <a:r>
              <a:rPr kumimoji="1" lang="ja-JP" altLang="en-US" sz="1150" b="1" u="sng" kern="0" dirty="0">
                <a:latin typeface="Meiryo UI" panose="020B0604030504040204" pitchFamily="50" charset="-128"/>
                <a:ea typeface="Meiryo UI" panose="020B0604030504040204" pitchFamily="50" charset="-128"/>
              </a:rPr>
              <a:t>マネージドサービスを活用する等の構成に関する条件設定は行っておらず、必ずしもクラウド最適化を考慮した構成になっていません</a:t>
            </a:r>
            <a:r>
              <a:rPr kumimoji="1" lang="ja-JP" altLang="en-US" sz="1150" kern="0" dirty="0">
                <a:latin typeface="Meiryo UI" panose="020B0604030504040204" pitchFamily="50" charset="-128"/>
                <a:ea typeface="Meiryo UI" panose="020B0604030504040204" pitchFamily="50" charset="-128"/>
              </a:rPr>
              <a:t>。また、クラウド最適化により削減が想定されるシステム運用作業費等は、現時点において全ての削減効果を考慮できていません。</a:t>
            </a:r>
            <a:endParaRPr kumimoji="1" lang="en-US" altLang="ja-JP" sz="1150" kern="0" dirty="0">
              <a:latin typeface="Meiryo UI" panose="020B0604030504040204" pitchFamily="50" charset="-128"/>
              <a:ea typeface="Meiryo UI" panose="020B0604030504040204" pitchFamily="50" charset="-128"/>
            </a:endParaRPr>
          </a:p>
          <a:p>
            <a:pPr marL="501174" lvl="2" indent="-263776" defTabSz="914400">
              <a:spcAft>
                <a:spcPts val="554"/>
              </a:spcAft>
              <a:buClr>
                <a:srgbClr val="000000"/>
              </a:buClr>
              <a:buFont typeface="Wingdings" panose="05000000000000000000" pitchFamily="2" charset="2"/>
              <a:buChar char="ü"/>
              <a:defRPr/>
            </a:pPr>
            <a:r>
              <a:rPr kumimoji="1" lang="ja-JP" altLang="en-US" sz="1150" kern="0" dirty="0">
                <a:latin typeface="Meiryo UI" panose="020B0604030504040204" pitchFamily="50" charset="-128"/>
                <a:ea typeface="Meiryo UI" panose="020B0604030504040204" pitchFamily="50" charset="-128"/>
              </a:rPr>
              <a:t>詳細な試算条件は</a:t>
            </a:r>
            <a:r>
              <a:rPr kumimoji="1" lang="en-US" altLang="ja-JP" sz="1150" kern="0" dirty="0">
                <a:latin typeface="Meiryo UI" panose="020B0604030504040204" pitchFamily="50" charset="-128"/>
                <a:ea typeface="Meiryo UI" panose="020B0604030504040204" pitchFamily="50" charset="-128"/>
              </a:rPr>
              <a:t>【</a:t>
            </a:r>
            <a:r>
              <a:rPr kumimoji="1" lang="ja-JP" altLang="en-US" sz="1150" kern="0" dirty="0">
                <a:latin typeface="Meiryo UI" panose="020B0604030504040204" pitchFamily="50" charset="-128"/>
                <a:ea typeface="Meiryo UI" panose="020B0604030504040204" pitchFamily="50" charset="-128"/>
              </a:rPr>
              <a:t>補足資料</a:t>
            </a:r>
            <a:r>
              <a:rPr kumimoji="1" lang="en-US" altLang="ja-JP" sz="1150" kern="0" dirty="0">
                <a:latin typeface="Meiryo UI" panose="020B0604030504040204" pitchFamily="50" charset="-128"/>
                <a:ea typeface="Meiryo UI" panose="020B0604030504040204" pitchFamily="50" charset="-128"/>
              </a:rPr>
              <a:t>2】</a:t>
            </a:r>
            <a:r>
              <a:rPr kumimoji="1" lang="ja-JP" altLang="en-US" sz="1150" kern="0" dirty="0">
                <a:latin typeface="Meiryo UI" panose="020B0604030504040204" pitchFamily="50" charset="-128"/>
                <a:ea typeface="Meiryo UI" panose="020B0604030504040204" pitchFamily="50" charset="-128"/>
              </a:rPr>
              <a:t>のとおりです。</a:t>
            </a:r>
            <a:endParaRPr kumimoji="1" lang="en-US" altLang="ja-JP" sz="1150" kern="0" dirty="0">
              <a:latin typeface="Meiryo UI" panose="020B0604030504040204" pitchFamily="50" charset="-128"/>
              <a:ea typeface="Meiryo UI" panose="020B0604030504040204" pitchFamily="50" charset="-128"/>
            </a:endParaRPr>
          </a:p>
          <a:p>
            <a:pPr defTabSz="914400">
              <a:spcAft>
                <a:spcPts val="554"/>
              </a:spcAft>
            </a:pPr>
            <a:r>
              <a:rPr kumimoji="1" lang="ja-JP" altLang="en-US" sz="1150" b="1" dirty="0">
                <a:latin typeface="Meiryo UI" panose="020B0604030504040204" pitchFamily="50" charset="-128"/>
                <a:ea typeface="Meiryo UI" panose="020B0604030504040204" pitchFamily="50" charset="-128"/>
              </a:rPr>
              <a:t>〇　</a:t>
            </a:r>
            <a:r>
              <a:rPr kumimoji="1" lang="ja-JP" altLang="en-US" sz="1150" b="1" u="sng" dirty="0">
                <a:latin typeface="Meiryo UI" panose="020B0604030504040204" pitchFamily="50" charset="-128"/>
                <a:ea typeface="Meiryo UI" panose="020B0604030504040204" pitchFamily="50" charset="-128"/>
              </a:rPr>
              <a:t>コスト算出の条件</a:t>
            </a:r>
            <a:endParaRPr kumimoji="1" lang="en-US" altLang="ja-JP" sz="1150" dirty="0">
              <a:latin typeface="Meiryo UI" panose="020B0604030504040204" pitchFamily="50" charset="-128"/>
              <a:ea typeface="Meiryo UI" panose="020B0604030504040204" pitchFamily="50" charset="-128"/>
            </a:endParaRPr>
          </a:p>
          <a:p>
            <a:pPr marL="577376" lvl="1" indent="-331185" defTabSz="914400">
              <a:spcAft>
                <a:spcPts val="554"/>
              </a:spcAft>
              <a:buFont typeface="Wingdings" panose="05000000000000000000" pitchFamily="2" charset="2"/>
              <a:buChar char="ü"/>
            </a:pPr>
            <a:r>
              <a:rPr kumimoji="1" lang="ja-JP" altLang="en-US" sz="1150" dirty="0">
                <a:solidFill>
                  <a:srgbClr val="000000"/>
                </a:solidFill>
                <a:latin typeface="Meiryo UI" panose="020B0604030504040204" pitchFamily="50" charset="-128"/>
                <a:ea typeface="Meiryo UI" panose="020B0604030504040204" pitchFamily="50" charset="-128"/>
              </a:rPr>
              <a:t>クラウド利用経費については以下の条件で試算をする。</a:t>
            </a:r>
            <a:endParaRPr kumimoji="1" lang="en-US" altLang="ja-JP" sz="1150" dirty="0">
              <a:solidFill>
                <a:srgbClr val="000000"/>
              </a:solidFill>
              <a:latin typeface="Meiryo UI" panose="020B0604030504040204" pitchFamily="50" charset="-128"/>
              <a:ea typeface="Meiryo UI" panose="020B0604030504040204" pitchFamily="50" charset="-128"/>
            </a:endParaRPr>
          </a:p>
          <a:p>
            <a:pPr marL="989141" lvl="2" indent="-285750" defTabSz="914400">
              <a:spcAft>
                <a:spcPts val="554"/>
              </a:spcAft>
              <a:buFont typeface="Arial" panose="020B0604020202020204" pitchFamily="34" charset="0"/>
              <a:buChar char="•"/>
            </a:pPr>
            <a:r>
              <a:rPr kumimoji="1" lang="en-US" altLang="ja-JP" sz="1150" dirty="0">
                <a:solidFill>
                  <a:srgbClr val="000000"/>
                </a:solidFill>
                <a:latin typeface="Meiryo UI" panose="020B0604030504040204" pitchFamily="50" charset="-128"/>
                <a:ea typeface="Meiryo UI" panose="020B0604030504040204" pitchFamily="50" charset="-128"/>
              </a:rPr>
              <a:t>AWS</a:t>
            </a:r>
            <a:r>
              <a:rPr kumimoji="1" lang="ja-JP" altLang="en-US" sz="1150" dirty="0">
                <a:solidFill>
                  <a:srgbClr val="000000"/>
                </a:solidFill>
                <a:latin typeface="Meiryo UI" panose="020B0604030504040204" pitchFamily="50" charset="-128"/>
                <a:ea typeface="Meiryo UI" panose="020B0604030504040204" pitchFamily="50" charset="-128"/>
              </a:rPr>
              <a:t> </a:t>
            </a:r>
            <a:r>
              <a:rPr kumimoji="1" lang="en-US" altLang="ja-JP" sz="1150" dirty="0">
                <a:solidFill>
                  <a:srgbClr val="000000"/>
                </a:solidFill>
                <a:latin typeface="Meiryo UI" panose="020B0604030504040204" pitchFamily="50" charset="-128"/>
                <a:ea typeface="Meiryo UI" panose="020B0604030504040204" pitchFamily="50" charset="-128"/>
              </a:rPr>
              <a:t>Pricing</a:t>
            </a:r>
            <a:r>
              <a:rPr kumimoji="1" lang="ja-JP" altLang="en-US" sz="1150" dirty="0">
                <a:solidFill>
                  <a:srgbClr val="000000"/>
                </a:solidFill>
                <a:latin typeface="Meiryo UI" panose="020B0604030504040204" pitchFamily="50" charset="-128"/>
                <a:ea typeface="Meiryo UI" panose="020B0604030504040204" pitchFamily="50" charset="-128"/>
              </a:rPr>
              <a:t> </a:t>
            </a:r>
            <a:r>
              <a:rPr kumimoji="1" lang="en-US" altLang="ja-JP" sz="1150" dirty="0">
                <a:solidFill>
                  <a:srgbClr val="000000"/>
                </a:solidFill>
                <a:latin typeface="Meiryo UI" panose="020B0604030504040204" pitchFamily="50" charset="-128"/>
                <a:ea typeface="Meiryo UI" panose="020B0604030504040204" pitchFamily="50" charset="-128"/>
              </a:rPr>
              <a:t>Calculator</a:t>
            </a:r>
            <a:r>
              <a:rPr kumimoji="1" lang="ja-JP" altLang="en-US" sz="1150" dirty="0">
                <a:solidFill>
                  <a:srgbClr val="000000"/>
                </a:solidFill>
                <a:latin typeface="Meiryo UI" panose="020B0604030504040204" pitchFamily="50" charset="-128"/>
                <a:ea typeface="Meiryo UI" panose="020B0604030504040204" pitchFamily="50" charset="-128"/>
              </a:rPr>
              <a:t>を活用して試算する（構築期間中のクラウド利用経費は試算対象外する）</a:t>
            </a:r>
            <a:endParaRPr kumimoji="1" lang="en-US" altLang="ja-JP" sz="1150" dirty="0">
              <a:solidFill>
                <a:srgbClr val="000000"/>
              </a:solidFill>
              <a:latin typeface="Meiryo UI" panose="020B0604030504040204" pitchFamily="50" charset="-128"/>
              <a:ea typeface="Meiryo UI" panose="020B0604030504040204" pitchFamily="50" charset="-128"/>
            </a:endParaRPr>
          </a:p>
          <a:p>
            <a:pPr marL="989141" lvl="2" indent="-285750" defTabSz="914400">
              <a:spcAft>
                <a:spcPts val="554"/>
              </a:spcAft>
              <a:buFont typeface="Arial" panose="020B0604020202020204" pitchFamily="34" charset="0"/>
              <a:buChar char="•"/>
            </a:pPr>
            <a:r>
              <a:rPr kumimoji="1" lang="ja-JP" altLang="en-US" sz="1150" dirty="0">
                <a:solidFill>
                  <a:srgbClr val="000000"/>
                </a:solidFill>
                <a:latin typeface="Meiryo UI" panose="020B0604030504040204" pitchFamily="50" charset="-128"/>
                <a:ea typeface="Meiryo UI" panose="020B0604030504040204" pitchFamily="50" charset="-128"/>
              </a:rPr>
              <a:t>為替レートは、令和</a:t>
            </a:r>
            <a:r>
              <a:rPr kumimoji="1" lang="en-US" altLang="ja-JP" sz="1150" dirty="0">
                <a:solidFill>
                  <a:srgbClr val="000000"/>
                </a:solidFill>
                <a:latin typeface="Meiryo UI" panose="020B0604030504040204" pitchFamily="50" charset="-128"/>
                <a:ea typeface="Meiryo UI" panose="020B0604030504040204" pitchFamily="50" charset="-128"/>
              </a:rPr>
              <a:t>3</a:t>
            </a:r>
            <a:r>
              <a:rPr kumimoji="1" lang="ja-JP" altLang="en-US" sz="1150" dirty="0">
                <a:solidFill>
                  <a:srgbClr val="000000"/>
                </a:solidFill>
                <a:latin typeface="Meiryo UI" panose="020B0604030504040204" pitchFamily="50" charset="-128"/>
                <a:ea typeface="Meiryo UI" panose="020B0604030504040204" pitchFamily="50" charset="-128"/>
              </a:rPr>
              <a:t>年度に実施した計画時の試算で用いた</a:t>
            </a:r>
            <a:r>
              <a:rPr kumimoji="1" lang="en-US" altLang="ja-JP" sz="1150" dirty="0">
                <a:solidFill>
                  <a:srgbClr val="000000"/>
                </a:solidFill>
                <a:latin typeface="Meiryo UI" panose="020B0604030504040204" pitchFamily="50" charset="-128"/>
                <a:ea typeface="Meiryo UI" panose="020B0604030504040204" pitchFamily="50" charset="-128"/>
              </a:rPr>
              <a:t>US$1 =￥115</a:t>
            </a:r>
            <a:r>
              <a:rPr kumimoji="1" lang="ja-JP" altLang="en-US" sz="1150" dirty="0">
                <a:solidFill>
                  <a:srgbClr val="000000"/>
                </a:solidFill>
                <a:latin typeface="Meiryo UI" panose="020B0604030504040204" pitchFamily="50" charset="-128"/>
                <a:ea typeface="Meiryo UI" panose="020B0604030504040204" pitchFamily="50" charset="-128"/>
              </a:rPr>
              <a:t> とする</a:t>
            </a:r>
            <a:endParaRPr kumimoji="1" lang="en-US" altLang="ja-JP" sz="1150" dirty="0">
              <a:solidFill>
                <a:srgbClr val="000000"/>
              </a:solidFill>
              <a:latin typeface="Meiryo UI" panose="020B0604030504040204" pitchFamily="50" charset="-128"/>
              <a:ea typeface="Meiryo UI" panose="020B0604030504040204" pitchFamily="50" charset="-128"/>
            </a:endParaRPr>
          </a:p>
          <a:p>
            <a:pPr marL="577376" lvl="1" indent="-331185" defTabSz="914400">
              <a:spcAft>
                <a:spcPts val="554"/>
              </a:spcAft>
              <a:buFont typeface="Wingdings" panose="05000000000000000000" pitchFamily="2" charset="2"/>
              <a:buChar char="ü"/>
            </a:pPr>
            <a:r>
              <a:rPr kumimoji="1" lang="ja-JP" altLang="en-US" sz="1150" dirty="0">
                <a:solidFill>
                  <a:srgbClr val="000000"/>
                </a:solidFill>
                <a:latin typeface="Meiryo UI" panose="020B0604030504040204" pitchFamily="50" charset="-128"/>
                <a:ea typeface="Meiryo UI" panose="020B0604030504040204" pitchFamily="50" charset="-128"/>
              </a:rPr>
              <a:t>「せとうち</a:t>
            </a:r>
            <a:r>
              <a:rPr kumimoji="1" lang="en-US" altLang="ja-JP" sz="1150" dirty="0">
                <a:solidFill>
                  <a:srgbClr val="000000"/>
                </a:solidFill>
                <a:latin typeface="Meiryo UI" panose="020B0604030504040204" pitchFamily="50" charset="-128"/>
                <a:ea typeface="Meiryo UI" panose="020B0604030504040204" pitchFamily="50" charset="-128"/>
              </a:rPr>
              <a:t>3</a:t>
            </a:r>
            <a:r>
              <a:rPr kumimoji="1" lang="ja-JP" altLang="en-US" sz="1150" dirty="0">
                <a:solidFill>
                  <a:srgbClr val="000000"/>
                </a:solidFill>
                <a:latin typeface="Meiryo UI" panose="020B0604030504040204" pitchFamily="50" charset="-128"/>
                <a:ea typeface="Meiryo UI" panose="020B0604030504040204" pitchFamily="50" charset="-128"/>
              </a:rPr>
              <a:t>市</a:t>
            </a:r>
            <a:r>
              <a:rPr kumimoji="1" lang="en-US" altLang="ja-JP" sz="1150" dirty="0">
                <a:solidFill>
                  <a:srgbClr val="000000"/>
                </a:solidFill>
                <a:latin typeface="Meiryo UI" panose="020B0604030504040204" pitchFamily="50" charset="-128"/>
                <a:ea typeface="Meiryo UI" panose="020B0604030504040204" pitchFamily="50" charset="-128"/>
              </a:rPr>
              <a:t>(</a:t>
            </a:r>
            <a:r>
              <a:rPr kumimoji="1" lang="ja-JP" altLang="en-US" sz="1150" dirty="0">
                <a:solidFill>
                  <a:srgbClr val="000000"/>
                </a:solidFill>
                <a:latin typeface="Meiryo UI" panose="020B0604030504040204" pitchFamily="50" charset="-128"/>
                <a:ea typeface="Meiryo UI" panose="020B0604030504040204" pitchFamily="50" charset="-128"/>
              </a:rPr>
              <a:t>倉敷市・松山市</a:t>
            </a:r>
            <a:r>
              <a:rPr kumimoji="1" lang="en-US" altLang="ja-JP" sz="1150" dirty="0">
                <a:solidFill>
                  <a:srgbClr val="000000"/>
                </a:solidFill>
                <a:latin typeface="Meiryo UI" panose="020B0604030504040204" pitchFamily="50" charset="-128"/>
                <a:ea typeface="Meiryo UI" panose="020B0604030504040204" pitchFamily="50" charset="-128"/>
              </a:rPr>
              <a:t>)</a:t>
            </a:r>
            <a:r>
              <a:rPr kumimoji="1" lang="ja-JP" altLang="en-US" sz="1150" dirty="0">
                <a:solidFill>
                  <a:srgbClr val="000000"/>
                </a:solidFill>
                <a:latin typeface="Meiryo UI" panose="020B0604030504040204" pitchFamily="50" charset="-128"/>
                <a:ea typeface="Meiryo UI" panose="020B0604030504040204" pitchFamily="50" charset="-128"/>
              </a:rPr>
              <a:t>」、「美里町・川島町」については、採択団体が複数の団体で構成されているため、複数団体のコストを合算した金額で比較を行います。</a:t>
            </a:r>
            <a:br>
              <a:rPr kumimoji="1" lang="en-US" altLang="ja-JP" sz="1150" dirty="0">
                <a:solidFill>
                  <a:srgbClr val="000000"/>
                </a:solidFill>
                <a:latin typeface="Meiryo UI" panose="020B0604030504040204" pitchFamily="50" charset="-128"/>
                <a:ea typeface="Meiryo UI" panose="020B0604030504040204" pitchFamily="50" charset="-128"/>
              </a:rPr>
            </a:br>
            <a:r>
              <a:rPr kumimoji="1" lang="en-US" altLang="ja-JP" sz="1150" dirty="0">
                <a:solidFill>
                  <a:srgbClr val="000000"/>
                </a:solidFill>
                <a:latin typeface="Meiryo UI" panose="020B0604030504040204" pitchFamily="50" charset="-128"/>
                <a:ea typeface="Meiryo UI" panose="020B0604030504040204" pitchFamily="50" charset="-128"/>
              </a:rPr>
              <a:t>※</a:t>
            </a:r>
            <a:r>
              <a:rPr kumimoji="1" lang="ja-JP" altLang="en-US" sz="1150" dirty="0">
                <a:solidFill>
                  <a:srgbClr val="000000"/>
                </a:solidFill>
                <a:latin typeface="Meiryo UI" panose="020B0604030504040204" pitchFamily="50" charset="-128"/>
                <a:ea typeface="Meiryo UI" panose="020B0604030504040204" pitchFamily="50" charset="-128"/>
              </a:rPr>
              <a:t>せとうち</a:t>
            </a:r>
            <a:r>
              <a:rPr kumimoji="1" lang="en-US" altLang="ja-JP" sz="1150" dirty="0">
                <a:solidFill>
                  <a:srgbClr val="000000"/>
                </a:solidFill>
                <a:latin typeface="Meiryo UI" panose="020B0604030504040204" pitchFamily="50" charset="-128"/>
                <a:ea typeface="Meiryo UI" panose="020B0604030504040204" pitchFamily="50" charset="-128"/>
              </a:rPr>
              <a:t>3</a:t>
            </a:r>
            <a:r>
              <a:rPr kumimoji="1" lang="ja-JP" altLang="en-US" sz="1150" dirty="0">
                <a:solidFill>
                  <a:srgbClr val="000000"/>
                </a:solidFill>
                <a:latin typeface="Meiryo UI" panose="020B0604030504040204" pitchFamily="50" charset="-128"/>
                <a:ea typeface="Meiryo UI" panose="020B0604030504040204" pitchFamily="50" charset="-128"/>
              </a:rPr>
              <a:t>市のうち高松市は先行事業期間中</a:t>
            </a:r>
            <a:r>
              <a:rPr kumimoji="1" lang="en-US" altLang="ja-JP" sz="1150" dirty="0">
                <a:solidFill>
                  <a:srgbClr val="000000"/>
                </a:solidFill>
                <a:latin typeface="Meiryo UI" panose="020B0604030504040204" pitchFamily="50" charset="-128"/>
                <a:ea typeface="Meiryo UI" panose="020B0604030504040204" pitchFamily="50" charset="-128"/>
              </a:rPr>
              <a:t>(2021</a:t>
            </a:r>
            <a:r>
              <a:rPr kumimoji="1" lang="ja-JP" altLang="en-US" sz="1150" dirty="0">
                <a:solidFill>
                  <a:srgbClr val="000000"/>
                </a:solidFill>
                <a:latin typeface="Meiryo UI" panose="020B0604030504040204" pitchFamily="50" charset="-128"/>
                <a:ea typeface="Meiryo UI" panose="020B0604030504040204" pitchFamily="50" charset="-128"/>
              </a:rPr>
              <a:t>年～</a:t>
            </a:r>
            <a:r>
              <a:rPr kumimoji="1" lang="en-US" altLang="ja-JP" sz="1150" dirty="0">
                <a:solidFill>
                  <a:srgbClr val="000000"/>
                </a:solidFill>
                <a:latin typeface="Meiryo UI" panose="020B0604030504040204" pitchFamily="50" charset="-128"/>
                <a:ea typeface="Meiryo UI" panose="020B0604030504040204" pitchFamily="50" charset="-128"/>
              </a:rPr>
              <a:t>2023</a:t>
            </a:r>
            <a:r>
              <a:rPr kumimoji="1" lang="ja-JP" altLang="en-US" sz="1150" dirty="0">
                <a:solidFill>
                  <a:srgbClr val="000000"/>
                </a:solidFill>
                <a:latin typeface="Meiryo UI" panose="020B0604030504040204" pitchFamily="50" charset="-128"/>
                <a:ea typeface="Meiryo UI" panose="020B0604030504040204" pitchFamily="50" charset="-128"/>
              </a:rPr>
              <a:t>年</a:t>
            </a:r>
            <a:r>
              <a:rPr kumimoji="1" lang="en-US" altLang="ja-JP" sz="1150" dirty="0">
                <a:solidFill>
                  <a:srgbClr val="000000"/>
                </a:solidFill>
                <a:latin typeface="Meiryo UI" panose="020B0604030504040204" pitchFamily="50" charset="-128"/>
                <a:ea typeface="Meiryo UI" panose="020B0604030504040204" pitchFamily="50" charset="-128"/>
              </a:rPr>
              <a:t>)</a:t>
            </a:r>
            <a:r>
              <a:rPr kumimoji="1" lang="ja-JP" altLang="en-US" sz="1150" dirty="0">
                <a:solidFill>
                  <a:srgbClr val="000000"/>
                </a:solidFill>
                <a:latin typeface="Meiryo UI" panose="020B0604030504040204" pitchFamily="50" charset="-128"/>
                <a:ea typeface="Meiryo UI" panose="020B0604030504040204" pitchFamily="50" charset="-128"/>
              </a:rPr>
              <a:t>に本番稼働をしないため、試算・分析の対象外とする</a:t>
            </a:r>
            <a:endParaRPr kumimoji="1" lang="en-US" altLang="ja-JP" sz="1150" dirty="0">
              <a:solidFill>
                <a:srgbClr val="000000"/>
              </a:solidFill>
              <a:latin typeface="Meiryo UI" panose="020B0604030504040204" pitchFamily="50" charset="-128"/>
              <a:ea typeface="Meiryo UI" panose="020B0604030504040204" pitchFamily="50" charset="-128"/>
            </a:endParaRPr>
          </a:p>
          <a:p>
            <a:pPr marL="577376" lvl="1" indent="-331185" defTabSz="914400">
              <a:spcAft>
                <a:spcPts val="554"/>
              </a:spcAft>
              <a:buFont typeface="Wingdings" panose="05000000000000000000" pitchFamily="2" charset="2"/>
              <a:buChar char="ü"/>
            </a:pPr>
            <a:r>
              <a:rPr kumimoji="1" lang="ja-JP" altLang="en-US" sz="1150" dirty="0">
                <a:solidFill>
                  <a:srgbClr val="000000"/>
                </a:solidFill>
                <a:latin typeface="Meiryo UI" panose="020B0604030504040204" pitchFamily="50" charset="-128"/>
                <a:ea typeface="Meiryo UI" panose="020B0604030504040204" pitchFamily="50" charset="-128"/>
              </a:rPr>
              <a:t>現行システムにおいて共同利用、</a:t>
            </a:r>
            <a:r>
              <a:rPr kumimoji="1" lang="en-US" altLang="ja-JP" sz="1150" dirty="0">
                <a:solidFill>
                  <a:srgbClr val="000000"/>
                </a:solidFill>
                <a:latin typeface="Meiryo UI" panose="020B0604030504040204" pitchFamily="50" charset="-128"/>
                <a:ea typeface="Meiryo UI" panose="020B0604030504040204" pitchFamily="50" charset="-128"/>
              </a:rPr>
              <a:t>ASP</a:t>
            </a:r>
            <a:r>
              <a:rPr kumimoji="1" lang="ja-JP" altLang="en-US" sz="1150" dirty="0">
                <a:solidFill>
                  <a:srgbClr val="000000"/>
                </a:solidFill>
                <a:latin typeface="Meiryo UI" panose="020B0604030504040204" pitchFamily="50" charset="-128"/>
                <a:ea typeface="Meiryo UI" panose="020B0604030504040204" pitchFamily="50" charset="-128"/>
              </a:rPr>
              <a:t>を利用している場合は、業務アプリケーションパッケージ経費、ハードウェア経費、データセンター経費等が包含されている事から該当項目に按分して積算する。</a:t>
            </a:r>
            <a:endParaRPr kumimoji="1" lang="en-US" altLang="ja-JP" sz="1150"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967374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スライド番号プレースホルダー 5">
            <a:extLst>
              <a:ext uri="{FF2B5EF4-FFF2-40B4-BE49-F238E27FC236}">
                <a16:creationId xmlns:a16="http://schemas.microsoft.com/office/drawing/2014/main" id="{6B2EAF6A-DA70-47C6-86F5-1418B9CF4DDF}"/>
              </a:ext>
            </a:extLst>
          </p:cNvPr>
          <p:cNvSpPr>
            <a:spLocks noGrp="1"/>
          </p:cNvSpPr>
          <p:nvPr>
            <p:ph type="sldNum" sz="quarter" idx="12"/>
          </p:nvPr>
        </p:nvSpPr>
        <p:spPr>
          <a:xfrm>
            <a:off x="7677150" y="6480175"/>
            <a:ext cx="2228850" cy="365125"/>
          </a:xfrm>
        </p:spPr>
        <p:txBody>
          <a:bodyPr/>
          <a:lstStyle/>
          <a:p>
            <a:fld id="{330EA680-D336-4FF7-8B7A-9848BB0A1C32}" type="slidenum">
              <a:rPr lang="en-US" smtClean="0"/>
              <a:t>30</a:t>
            </a:fld>
            <a:endParaRPr lang="en-US" dirty="0"/>
          </a:p>
        </p:txBody>
      </p: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kumimoji="1" lang="ja-JP" altLang="en-US" sz="2400" b="1" dirty="0">
                <a:latin typeface="Meiryo UI" panose="020B0604030504040204" pitchFamily="50" charset="-128"/>
                <a:ea typeface="Meiryo UI" panose="020B0604030504040204" pitchFamily="50" charset="-128"/>
              </a:rPr>
              <a:t>美里町・川島町（</a:t>
            </a:r>
            <a:r>
              <a:rPr kumimoji="1" lang="en-US" altLang="ja-JP" sz="2400" b="1" dirty="0">
                <a:latin typeface="Meiryo UI" panose="020B0604030504040204" pitchFamily="50" charset="-128"/>
                <a:ea typeface="Meiryo UI" panose="020B0604030504040204" pitchFamily="50" charset="-128"/>
              </a:rPr>
              <a:t>TKC</a:t>
            </a:r>
            <a:r>
              <a:rPr kumimoji="1" lang="ja-JP" altLang="en-US" sz="2400" b="1" dirty="0">
                <a:latin typeface="Meiryo UI" panose="020B0604030504040204" pitchFamily="50" charset="-128"/>
                <a:ea typeface="Meiryo UI" panose="020B0604030504040204" pitchFamily="50" charset="-128"/>
              </a:rPr>
              <a:t>）経費比較評価・考察 </a:t>
            </a:r>
            <a:r>
              <a:rPr kumimoji="1" lang="en-US" altLang="ja-JP" sz="2400" b="1" dirty="0">
                <a:latin typeface="Meiryo UI" panose="020B0604030504040204" pitchFamily="50" charset="-128"/>
                <a:ea typeface="Meiryo UI" panose="020B0604030504040204" pitchFamily="50" charset="-128"/>
              </a:rPr>
              <a:t>1/2</a:t>
            </a:r>
            <a:endParaRPr kumimoji="1" lang="ja-JP" altLang="en-US" sz="2400" b="1"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64505" y="595728"/>
            <a:ext cx="9767557" cy="830964"/>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600" kern="0" dirty="0">
                <a:solidFill>
                  <a:prstClr val="black"/>
                </a:solidFill>
                <a:latin typeface="Meiryo UI" panose="020B0604030504040204" pitchFamily="50" charset="-128"/>
                <a:ea typeface="Meiryo UI" panose="020B0604030504040204" pitchFamily="50" charset="-128"/>
              </a:rPr>
              <a:t>現行システムと比較してガバメントクラウドリフトの場合は、トータルで</a:t>
            </a:r>
            <a:r>
              <a:rPr kumimoji="1" lang="en-US" altLang="ja-JP" sz="1600" kern="0" dirty="0">
                <a:solidFill>
                  <a:prstClr val="black"/>
                </a:solidFill>
                <a:latin typeface="Meiryo UI" panose="020B0604030504040204" pitchFamily="50" charset="-128"/>
                <a:ea typeface="Meiryo UI" panose="020B0604030504040204" pitchFamily="50" charset="-128"/>
              </a:rPr>
              <a:t>128</a:t>
            </a:r>
            <a:r>
              <a:rPr kumimoji="1" lang="ja-JP" altLang="en-US" sz="1600" kern="0" dirty="0">
                <a:solidFill>
                  <a:prstClr val="black"/>
                </a:solidFill>
                <a:latin typeface="Meiryo UI" panose="020B0604030504040204" pitchFamily="50" charset="-128"/>
                <a:ea typeface="Meiryo UI" panose="020B0604030504040204" pitchFamily="50" charset="-128"/>
              </a:rPr>
              <a:t>％増加となった</a:t>
            </a:r>
            <a:endParaRPr kumimoji="1" lang="en-US" altLang="ja-JP" sz="1600" kern="0" dirty="0">
              <a:solidFill>
                <a:prstClr val="black"/>
              </a:solidFill>
              <a:latin typeface="Meiryo UI" panose="020B0604030504040204" pitchFamily="50" charset="-128"/>
              <a:ea typeface="Meiryo UI" panose="020B0604030504040204" pitchFamily="50" charset="-128"/>
            </a:endParaRPr>
          </a:p>
          <a:p>
            <a:pPr marL="285750" lvl="0" indent="-285750" defTabSz="914400">
              <a:buFont typeface="Meiryo UI" panose="020B0604030504040204" pitchFamily="50" charset="-128"/>
              <a:buChar char="○"/>
              <a:defRPr/>
            </a:pPr>
            <a:r>
              <a:rPr kumimoji="1" lang="ja-JP" altLang="en-US" sz="1600" kern="0" dirty="0">
                <a:solidFill>
                  <a:prstClr val="black"/>
                </a:solidFill>
                <a:latin typeface="Meiryo UI" panose="020B0604030504040204" pitchFamily="50" charset="-128"/>
                <a:ea typeface="Meiryo UI" panose="020B0604030504040204" pitchFamily="50" charset="-128"/>
              </a:rPr>
              <a:t>イニシャル・ランニングともに、複数団体が同一環境を共同利用する自治体クラウドの環境から、当該団体が単独利用となるガバメントクラウドへリフトすることで、費用按分効果が発揮されず費用削減効果が見られない内容となった</a:t>
            </a:r>
          </a:p>
        </p:txBody>
      </p:sp>
      <p:graphicFrame>
        <p:nvGraphicFramePr>
          <p:cNvPr id="2" name="表 1">
            <a:extLst>
              <a:ext uri="{FF2B5EF4-FFF2-40B4-BE49-F238E27FC236}">
                <a16:creationId xmlns:a16="http://schemas.microsoft.com/office/drawing/2014/main" id="{90236BBE-4236-E9DC-1A99-C9AB0622A779}"/>
              </a:ext>
            </a:extLst>
          </p:cNvPr>
          <p:cNvGraphicFramePr>
            <a:graphicFrameLocks noGrp="1"/>
          </p:cNvGraphicFramePr>
          <p:nvPr>
            <p:extLst>
              <p:ext uri="{D42A27DB-BD31-4B8C-83A1-F6EECF244321}">
                <p14:modId xmlns:p14="http://schemas.microsoft.com/office/powerpoint/2010/main" val="2025651341"/>
              </p:ext>
            </p:extLst>
          </p:nvPr>
        </p:nvGraphicFramePr>
        <p:xfrm>
          <a:off x="95529" y="2304433"/>
          <a:ext cx="6413538" cy="3630687"/>
        </p:xfrm>
        <a:graphic>
          <a:graphicData uri="http://schemas.openxmlformats.org/drawingml/2006/table">
            <a:tbl>
              <a:tblPr/>
              <a:tblGrid>
                <a:gridCol w="365538">
                  <a:extLst>
                    <a:ext uri="{9D8B030D-6E8A-4147-A177-3AD203B41FA5}">
                      <a16:colId xmlns:a16="http://schemas.microsoft.com/office/drawing/2014/main" val="1064477951"/>
                    </a:ext>
                  </a:extLst>
                </a:gridCol>
                <a:gridCol w="365538">
                  <a:extLst>
                    <a:ext uri="{9D8B030D-6E8A-4147-A177-3AD203B41FA5}">
                      <a16:colId xmlns:a16="http://schemas.microsoft.com/office/drawing/2014/main" val="1362134056"/>
                    </a:ext>
                  </a:extLst>
                </a:gridCol>
                <a:gridCol w="1561846">
                  <a:extLst>
                    <a:ext uri="{9D8B030D-6E8A-4147-A177-3AD203B41FA5}">
                      <a16:colId xmlns:a16="http://schemas.microsoft.com/office/drawing/2014/main" val="72861344"/>
                    </a:ext>
                  </a:extLst>
                </a:gridCol>
                <a:gridCol w="1030154">
                  <a:extLst>
                    <a:ext uri="{9D8B030D-6E8A-4147-A177-3AD203B41FA5}">
                      <a16:colId xmlns:a16="http://schemas.microsoft.com/office/drawing/2014/main" val="3890467551"/>
                    </a:ext>
                  </a:extLst>
                </a:gridCol>
                <a:gridCol w="1030154">
                  <a:extLst>
                    <a:ext uri="{9D8B030D-6E8A-4147-A177-3AD203B41FA5}">
                      <a16:colId xmlns:a16="http://schemas.microsoft.com/office/drawing/2014/main" val="3877731356"/>
                    </a:ext>
                  </a:extLst>
                </a:gridCol>
                <a:gridCol w="1030154">
                  <a:extLst>
                    <a:ext uri="{9D8B030D-6E8A-4147-A177-3AD203B41FA5}">
                      <a16:colId xmlns:a16="http://schemas.microsoft.com/office/drawing/2014/main" val="2229564750"/>
                    </a:ext>
                  </a:extLst>
                </a:gridCol>
                <a:gridCol w="1030154">
                  <a:extLst>
                    <a:ext uri="{9D8B030D-6E8A-4147-A177-3AD203B41FA5}">
                      <a16:colId xmlns:a16="http://schemas.microsoft.com/office/drawing/2014/main" val="4074930862"/>
                    </a:ext>
                  </a:extLst>
                </a:gridCol>
              </a:tblGrid>
              <a:tr h="513916">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rgbClr val="FFFFFF"/>
                          </a:solidFill>
                          <a:effectLst/>
                          <a:latin typeface="Meiryo UI" panose="020B0604030504040204" pitchFamily="50" charset="-128"/>
                          <a:ea typeface="Meiryo UI" panose="020B0604030504040204" pitchFamily="50" charset="-128"/>
                        </a:rPr>
                        <a:t>経費区分</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en-US" altLang="ja-JP" sz="900" b="0" i="0" u="none" strike="noStrike">
                          <a:solidFill>
                            <a:srgbClr val="FFFFFF"/>
                          </a:solidFill>
                          <a:effectLst/>
                          <a:latin typeface="Meiryo UI" panose="020B0604030504040204" pitchFamily="50" charset="-128"/>
                          <a:ea typeface="Meiryo UI" panose="020B0604030504040204" pitchFamily="50" charset="-128"/>
                        </a:rPr>
                        <a:t>A</a:t>
                      </a:r>
                      <a:r>
                        <a:rPr lang="ja-JP" altLang="en-US" sz="900" b="0" i="0" u="none" strike="noStrike">
                          <a:solidFill>
                            <a:srgbClr val="FFFFFF"/>
                          </a:solidFill>
                          <a:effectLst/>
                          <a:latin typeface="Meiryo UI" panose="020B0604030504040204" pitchFamily="50" charset="-128"/>
                          <a:ea typeface="Meiryo UI" panose="020B0604030504040204" pitchFamily="50" charset="-128"/>
                        </a:rPr>
                        <a:t>：現行システムを</a:t>
                      </a:r>
                      <a:br>
                        <a:rPr lang="en-US" altLang="ja-JP" sz="900" b="0" i="0" u="none" strike="noStrike">
                          <a:solidFill>
                            <a:srgbClr val="FFFFFF"/>
                          </a:solidFill>
                          <a:effectLst/>
                          <a:latin typeface="Meiryo UI" panose="020B0604030504040204" pitchFamily="50" charset="-128"/>
                          <a:ea typeface="Meiryo UI" panose="020B0604030504040204" pitchFamily="50" charset="-128"/>
                        </a:rPr>
                      </a:br>
                      <a:r>
                        <a:rPr lang="ja-JP" altLang="en-US" sz="900" b="0" i="0" u="none" strike="noStrike">
                          <a:solidFill>
                            <a:srgbClr val="FFFFFF"/>
                          </a:solidFill>
                          <a:effectLst/>
                          <a:latin typeface="Meiryo UI" panose="020B0604030504040204" pitchFamily="50" charset="-128"/>
                          <a:ea typeface="Meiryo UI" panose="020B0604030504040204" pitchFamily="50" charset="-128"/>
                        </a:rPr>
                        <a:t>利用</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en-US" altLang="ja-JP" sz="900" b="0" i="0" u="none" strike="noStrike">
                          <a:solidFill>
                            <a:srgbClr val="FFFFFF"/>
                          </a:solidFill>
                          <a:effectLst/>
                          <a:latin typeface="Meiryo UI" panose="020B0604030504040204" pitchFamily="50" charset="-128"/>
                          <a:ea typeface="Meiryo UI" panose="020B0604030504040204" pitchFamily="50" charset="-128"/>
                        </a:rPr>
                        <a:t>B</a:t>
                      </a:r>
                      <a:r>
                        <a:rPr lang="ja-JP" altLang="en-US" sz="900" b="0" i="0" u="none" strike="noStrike">
                          <a:solidFill>
                            <a:srgbClr val="FFFFFF"/>
                          </a:solidFill>
                          <a:effectLst/>
                          <a:latin typeface="Meiryo UI" panose="020B0604030504040204" pitchFamily="50" charset="-128"/>
                          <a:ea typeface="Meiryo UI" panose="020B0604030504040204" pitchFamily="50" charset="-128"/>
                        </a:rPr>
                        <a:t>：ガバメントクラウドへリフト</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rgbClr val="FFFFFF"/>
                          </a:solidFill>
                          <a:effectLst/>
                          <a:latin typeface="Meiryo UI" panose="020B0604030504040204" pitchFamily="50" charset="-128"/>
                          <a:ea typeface="Meiryo UI" panose="020B0604030504040204" pitchFamily="50" charset="-128"/>
                        </a:rPr>
                        <a:t>コスト差異</a:t>
                      </a:r>
                      <a:br>
                        <a:rPr lang="en-US" altLang="ja-JP" sz="900" b="0" i="0" u="none" strike="noStrike">
                          <a:solidFill>
                            <a:srgbClr val="FFFFFF"/>
                          </a:solidFill>
                          <a:effectLst/>
                          <a:latin typeface="Meiryo UI" panose="020B0604030504040204" pitchFamily="50" charset="-128"/>
                          <a:ea typeface="Meiryo UI" panose="020B0604030504040204" pitchFamily="50" charset="-128"/>
                        </a:rPr>
                      </a:br>
                      <a:r>
                        <a:rPr lang="ja-JP" altLang="en-US" sz="900" b="0" i="0" u="none" strike="noStrike">
                          <a:solidFill>
                            <a:srgbClr val="FFFFFF"/>
                          </a:solidFill>
                          <a:effectLst/>
                          <a:latin typeface="Meiryo UI" panose="020B0604030504040204" pitchFamily="50" charset="-128"/>
                          <a:ea typeface="Meiryo UI" panose="020B0604030504040204" pitchFamily="50" charset="-128"/>
                        </a:rPr>
                        <a:t>（</a:t>
                      </a:r>
                      <a:r>
                        <a:rPr lang="en-US" altLang="ja-JP" sz="900" b="0" i="0" u="none" strike="noStrike">
                          <a:solidFill>
                            <a:srgbClr val="FFFFFF"/>
                          </a:solidFill>
                          <a:effectLst/>
                          <a:latin typeface="Meiryo UI" panose="020B0604030504040204" pitchFamily="50" charset="-128"/>
                          <a:ea typeface="Meiryo UI" panose="020B0604030504040204" pitchFamily="50" charset="-128"/>
                        </a:rPr>
                        <a:t>B-A</a:t>
                      </a:r>
                      <a:r>
                        <a:rPr lang="ja-JP" altLang="en-US" sz="900" b="0" i="0" u="none" strike="noStrike">
                          <a:solidFill>
                            <a:srgbClr val="FFFFFF"/>
                          </a:solidFill>
                          <a:effectLst/>
                          <a:latin typeface="Meiryo UI" panose="020B0604030504040204" pitchFamily="50" charset="-128"/>
                          <a:ea typeface="Meiryo UI" panose="020B0604030504040204" pitchFamily="50" charset="-128"/>
                        </a:rPr>
                        <a:t>）</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A3A1"/>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ガバメントクラウド</a:t>
                      </a:r>
                      <a:br>
                        <a:rPr lang="en-US" altLang="ja-JP" sz="900" b="0" i="0" u="none" strike="noStrike" dirty="0">
                          <a:solidFill>
                            <a:srgbClr val="FFFFFF"/>
                          </a:solidFill>
                          <a:effectLst/>
                          <a:latin typeface="Meiryo UI" panose="020B0604030504040204" pitchFamily="50" charset="-128"/>
                          <a:ea typeface="Meiryo UI" panose="020B0604030504040204" pitchFamily="50" charset="-128"/>
                        </a:rPr>
                      </a:b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リフト後の削減率</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A3A1"/>
                    </a:solidFill>
                  </a:tcPr>
                </a:tc>
                <a:extLst>
                  <a:ext uri="{0D108BD9-81ED-4DB2-BD59-A6C34878D82A}">
                    <a16:rowId xmlns:a16="http://schemas.microsoft.com/office/drawing/2014/main" val="3969783400"/>
                  </a:ext>
                </a:extLst>
              </a:tr>
              <a:tr h="148307">
                <a:tc rowSpan="6">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イニシャルコスト</a:t>
                      </a:r>
                    </a:p>
                  </a:txBody>
                  <a:tcPr marL="5276" marR="5276" marT="5276"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rowSpan="6">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作業費</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5276" marR="5276" marT="5276"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カスタマイズ費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1025762"/>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環境構築費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¥3,847,630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¥27,581,030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¥23,733,400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617%</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7123867"/>
                  </a:ext>
                </a:extLst>
              </a:tr>
              <a:tr h="149469">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データ移行費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algn="r" defTabSz="914400" rtl="0" eaLnBrk="1" fontAlgn="ctr" latinLnBrk="0" hangingPunct="1"/>
                      <a:r>
                        <a:rPr kumimoji="1" lang="en-US" altLang="ja-JP" sz="900" b="0" i="0" u="none" strike="noStrike" kern="1200">
                          <a:solidFill>
                            <a:srgbClr val="000000"/>
                          </a:solidFill>
                          <a:effectLst/>
                          <a:latin typeface="Meiryo UI"/>
                          <a:ea typeface="+mn-ea"/>
                          <a:cs typeface="+mn-cs"/>
                        </a:rPr>
                        <a:t>¥8,040,000 </a:t>
                      </a:r>
                      <a:r>
                        <a:rPr kumimoji="1" lang="en-US" altLang="ja-JP" sz="900" b="0" i="0" u="none" strike="noStrike" kern="1200">
                          <a:solidFill>
                            <a:srgbClr val="000000"/>
                          </a:solidFill>
                          <a:effectLst/>
                          <a:latin typeface="Meiryo UI"/>
                          <a:ea typeface="Meiryo UI"/>
                          <a:cs typeface="+mn-cs"/>
                        </a:rPr>
                        <a:t> </a:t>
                      </a:r>
                    </a:p>
                  </a:txBody>
                  <a:tcPr marL="8792" marR="8792" marT="8792"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a:solidFill>
                            <a:srgbClr val="000000"/>
                          </a:solidFill>
                          <a:effectLst/>
                          <a:latin typeface="Meiryo UI"/>
                          <a:ea typeface="+mn-ea"/>
                          <a:cs typeface="+mn-cs"/>
                        </a:rPr>
                        <a:t>¥8,040,000  </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575746"/>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他システム連携機能構築作業費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¥8,220,000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¥8,220,000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2793806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操作マニュアル作成・職員研修費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¥1,800,000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¥1,800,000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2384571"/>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プロジェクト管理費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¥25,800,000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¥25,800,000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4979906"/>
                  </a:ext>
                </a:extLst>
              </a:tr>
              <a:tr h="149469">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イニシャルコスト計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algn="r" defTabSz="914400" rtl="0" eaLnBrk="1" fontAlgn="ctr" latinLnBrk="0" hangingPunct="1"/>
                      <a:r>
                        <a:rPr kumimoji="1" lang="en-US" altLang="ja-JP" sz="900" b="0" i="0" u="none" strike="noStrike" kern="1200">
                          <a:solidFill>
                            <a:schemeClr val="tx1"/>
                          </a:solidFill>
                          <a:effectLst/>
                          <a:latin typeface="Meiryo UI"/>
                          <a:ea typeface="Meiryo UI"/>
                          <a:cs typeface="+mn-cs"/>
                        </a:rPr>
                        <a:t>¥3,847,630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algn="r" defTabSz="914400" rtl="0" eaLnBrk="1" fontAlgn="ctr" latinLnBrk="0" hangingPunct="1"/>
                      <a:r>
                        <a:rPr kumimoji="1" lang="en-US" altLang="ja-JP" sz="900" b="0" i="0" u="none" strike="noStrike" kern="1200">
                          <a:solidFill>
                            <a:schemeClr val="tx1"/>
                          </a:solidFill>
                          <a:effectLst/>
                          <a:latin typeface="Meiryo UI"/>
                          <a:ea typeface="+mn-ea"/>
                          <a:cs typeface="+mn-cs"/>
                        </a:rPr>
                        <a:t>¥71,441,030 </a:t>
                      </a:r>
                      <a:r>
                        <a:rPr kumimoji="1" lang="en-US" altLang="ja-JP" sz="900" b="0" i="0" u="none" strike="noStrike" kern="1200">
                          <a:solidFill>
                            <a:schemeClr val="tx1"/>
                          </a:solidFill>
                          <a:effectLst/>
                          <a:latin typeface="Meiryo UI"/>
                          <a:ea typeface="Meiryo UI"/>
                          <a:cs typeface="+mn-cs"/>
                        </a:rPr>
                        <a:t> </a:t>
                      </a:r>
                    </a:p>
                  </a:txBody>
                  <a:tcPr marL="8792" marR="8792" marT="8792"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algn="r" defTabSz="914400" rtl="0" eaLnBrk="1" fontAlgn="ctr" latinLnBrk="0" hangingPunct="1"/>
                      <a:r>
                        <a:rPr kumimoji="1" lang="en-US" altLang="ja-JP" sz="900" b="0" i="0" u="none" strike="noStrike" kern="1200">
                          <a:solidFill>
                            <a:schemeClr val="tx1"/>
                          </a:solidFill>
                          <a:effectLst/>
                          <a:latin typeface="Meiryo UI"/>
                          <a:ea typeface="+mn-ea"/>
                          <a:cs typeface="+mn-cs"/>
                        </a:rPr>
                        <a:t>¥67,593,400 </a:t>
                      </a:r>
                    </a:p>
                  </a:txBody>
                  <a:tcPr marL="8792" marR="8792" marT="8792"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algn="r" defTabSz="914400" rtl="0" eaLnBrk="1" fontAlgn="ctr" latinLnBrk="0" hangingPunct="1"/>
                      <a:r>
                        <a:rPr kumimoji="1" lang="en-US" altLang="ja-JP" sz="900" b="0" i="0" u="none" strike="noStrike" kern="1200">
                          <a:solidFill>
                            <a:schemeClr val="tx1"/>
                          </a:solidFill>
                          <a:effectLst/>
                          <a:latin typeface="Meiryo UI"/>
                          <a:ea typeface="Meiryo UI"/>
                          <a:cs typeface="+mn-cs"/>
                        </a:rPr>
                        <a:t>1</a:t>
                      </a:r>
                      <a:r>
                        <a:rPr lang="en-US" altLang="ja-JP" sz="900" b="0" i="0" u="none" strike="noStrike">
                          <a:solidFill>
                            <a:schemeClr val="tx1"/>
                          </a:solidFill>
                          <a:effectLst/>
                          <a:latin typeface="Meiryo UI"/>
                          <a:ea typeface="+mn-ea"/>
                        </a:rPr>
                        <a:t>,</a:t>
                      </a:r>
                      <a:r>
                        <a:rPr kumimoji="1" lang="en-US" altLang="ja-JP" sz="900" b="0" i="0" u="none" strike="noStrike" kern="1200">
                          <a:solidFill>
                            <a:schemeClr val="tx1"/>
                          </a:solidFill>
                          <a:effectLst/>
                          <a:latin typeface="Meiryo UI"/>
                          <a:ea typeface="Meiryo UI"/>
                          <a:cs typeface="+mn-cs"/>
                        </a:rPr>
                        <a:t>757%</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1768635435"/>
                  </a:ext>
                </a:extLst>
              </a:tr>
              <a:tr h="148307">
                <a:tc rowSpan="1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t"/>
                      <a:r>
                        <a:rPr lang="ja-JP" altLang="en-US" sz="900" b="0" i="0" u="none" strike="noStrike">
                          <a:solidFill>
                            <a:srgbClr val="000000"/>
                          </a:solidFill>
                          <a:effectLst/>
                          <a:latin typeface="Meiryo UI" panose="020B0604030504040204" pitchFamily="50" charset="-128"/>
                          <a:ea typeface="Meiryo UI" panose="020B0604030504040204" pitchFamily="50" charset="-128"/>
                        </a:rPr>
                        <a:t>ランニングコスト</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作業費</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システム運用作業</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¥144,000,000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¥144,000,000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3543649"/>
                  </a:ext>
                </a:extLst>
              </a:tr>
              <a:tr h="148307">
                <a:tc vMerge="1">
                  <a:txBody>
                    <a:bodyPr/>
                    <a:lstStyle/>
                    <a:p>
                      <a:endParaRPr kumimoji="1" lang="ja-JP" altLang="en-US"/>
                    </a:p>
                  </a:txBody>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ハードウェア保守作業</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34537603"/>
                  </a:ext>
                </a:extLst>
              </a:tr>
              <a:tr h="148307">
                <a:tc vMerge="1">
                  <a:txBody>
                    <a:bodyPr/>
                    <a:lstStyle/>
                    <a:p>
                      <a:endParaRPr kumimoji="1" lang="ja-JP" altLang="en-US"/>
                    </a:p>
                  </a:txBody>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その他外部委託費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99234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tcPr>
                </a:tc>
                <a:tc grid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作業費計</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solidFill>
                          <a:effectLst/>
                          <a:latin typeface="Meiryo UI"/>
                          <a:ea typeface="Meiryo UI"/>
                        </a:rPr>
                        <a:t>¥0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solidFill>
                          <a:effectLst/>
                          <a:latin typeface="Meiryo UI"/>
                          <a:ea typeface="Meiryo UI"/>
                        </a:rPr>
                        <a:t>¥144,000,000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solidFill>
                          <a:effectLst/>
                          <a:latin typeface="Meiryo UI"/>
                          <a:ea typeface="Meiryo UI"/>
                        </a:rPr>
                        <a:t>¥144,000,000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304626493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7">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物品費</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ハードウェア借料</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¥14,138,860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¥14,138,860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5650500"/>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ハードウェア保守費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¥7,536,000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¥7,536,000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55036716"/>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ソフトウェア借料</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¥152,622,000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¥152,622,000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1682262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ソフトウェア保守費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¥8,220,000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¥8,220,000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60956273"/>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データセンター利用費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¥31,728,000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a:ea typeface="Meiryo UI"/>
                        </a:rPr>
                        <a:t>▲¥31,728,000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a:ea typeface="Meiryo UI"/>
                        </a:rPr>
                        <a:t>-100%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1273897"/>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通信回線費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¥10,404,000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¥71,594,400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¥61,190,400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588%</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65764259"/>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クラウド利用経費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¥32,014,206</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¥32,014,206</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96484819"/>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tcPr>
                </a:tc>
                <a:tc grid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物品費計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solidFill>
                          <a:effectLst/>
                          <a:latin typeface="Meiryo UI"/>
                          <a:ea typeface="Meiryo UI"/>
                        </a:rPr>
                        <a:t>¥216,428,860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solidFill>
                          <a:effectLst/>
                          <a:latin typeface="Meiryo UI"/>
                          <a:ea typeface="Meiryo UI"/>
                        </a:rPr>
                        <a:t>¥286,125,466</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solidFill>
                          <a:effectLst/>
                          <a:latin typeface="Meiryo UI"/>
                          <a:ea typeface="Meiryo UI"/>
                        </a:rPr>
                        <a:t>¥69,696,606</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solidFill>
                          <a:effectLst/>
                          <a:latin typeface="Meiryo UI"/>
                          <a:ea typeface="Meiryo UI"/>
                        </a:rPr>
                        <a:t>32%</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2203110358"/>
                  </a:ext>
                </a:extLst>
              </a:tr>
              <a:tr h="148307">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ランニングコスト計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solidFill>
                          <a:effectLst/>
                          <a:latin typeface="Meiryo UI"/>
                          <a:ea typeface="Meiryo UI"/>
                        </a:rPr>
                        <a:t>¥216,428,860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solidFill>
                          <a:effectLst/>
                          <a:latin typeface="Meiryo UI"/>
                          <a:ea typeface="Meiryo UI"/>
                        </a:rPr>
                        <a:t>¥430,125,466</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solidFill>
                          <a:effectLst/>
                          <a:latin typeface="Meiryo UI"/>
                          <a:ea typeface="Meiryo UI"/>
                        </a:rPr>
                        <a:t>¥213,696,606</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solidFill>
                          <a:effectLst/>
                          <a:latin typeface="Meiryo UI"/>
                          <a:ea typeface="Meiryo UI"/>
                        </a:rPr>
                        <a:t>99%</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3464429677"/>
                  </a:ext>
                </a:extLst>
              </a:tr>
              <a:tr h="148307">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合計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solidFill>
                          <a:effectLst/>
                          <a:latin typeface="Meiryo UI"/>
                          <a:ea typeface="Meiryo UI"/>
                        </a:rPr>
                        <a:t>¥220,276,490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solidFill>
                          <a:effectLst/>
                          <a:latin typeface="Meiryo UI"/>
                          <a:ea typeface="+mn-ea"/>
                        </a:rPr>
                        <a:t>¥501,566,496 </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solidFill>
                          <a:effectLst/>
                          <a:latin typeface="Meiryo UI"/>
                          <a:ea typeface="+mn-ea"/>
                        </a:rPr>
                        <a:t>¥281,290,006  </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dirty="0">
                          <a:solidFill>
                            <a:schemeClr val="tx1"/>
                          </a:solidFill>
                          <a:effectLst/>
                          <a:latin typeface="Meiryo UI"/>
                          <a:ea typeface="Meiryo UI"/>
                        </a:rPr>
                        <a:t>128%</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extLst>
                  <a:ext uri="{0D108BD9-81ED-4DB2-BD59-A6C34878D82A}">
                    <a16:rowId xmlns:a16="http://schemas.microsoft.com/office/drawing/2014/main" val="1639852186"/>
                  </a:ext>
                </a:extLst>
              </a:tr>
            </a:tbl>
          </a:graphicData>
        </a:graphic>
      </p:graphicFrame>
      <p:grpSp>
        <p:nvGrpSpPr>
          <p:cNvPr id="3" name="グループ化 2">
            <a:extLst>
              <a:ext uri="{FF2B5EF4-FFF2-40B4-BE49-F238E27FC236}">
                <a16:creationId xmlns:a16="http://schemas.microsoft.com/office/drawing/2014/main" id="{37DD7A8D-C6AE-91EF-E2DE-E2CFCB59A545}"/>
              </a:ext>
            </a:extLst>
          </p:cNvPr>
          <p:cNvGrpSpPr/>
          <p:nvPr/>
        </p:nvGrpSpPr>
        <p:grpSpPr>
          <a:xfrm>
            <a:off x="6645444" y="2668664"/>
            <a:ext cx="2305357" cy="2924308"/>
            <a:chOff x="7199231" y="2186983"/>
            <a:chExt cx="2497470" cy="3168000"/>
          </a:xfrm>
        </p:grpSpPr>
        <p:sp>
          <p:nvSpPr>
            <p:cNvPr id="5" name="正方形/長方形 4">
              <a:extLst>
                <a:ext uri="{FF2B5EF4-FFF2-40B4-BE49-F238E27FC236}">
                  <a16:creationId xmlns:a16="http://schemas.microsoft.com/office/drawing/2014/main" id="{3FBF3796-1E71-0F81-3A40-8D1BE1E07252}"/>
                </a:ext>
              </a:extLst>
            </p:cNvPr>
            <p:cNvSpPr/>
            <p:nvPr/>
          </p:nvSpPr>
          <p:spPr>
            <a:xfrm>
              <a:off x="7199231" y="2186983"/>
              <a:ext cx="2497470" cy="576000"/>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環境構築費</a:t>
              </a:r>
              <a:endParaRPr kumimoji="1" lang="en-US" altLang="ja-JP"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ja-JP"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新規環境構築・検証・移行作業</a:t>
              </a:r>
              <a:r>
                <a:rPr kumimoji="0"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に伴い</a:t>
              </a:r>
              <a:r>
                <a:rPr kumimoji="0" lang="ja-JP" altLang="ja-JP"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、各タスクが増加したため増額</a:t>
              </a:r>
              <a:endParaRPr kumimoji="0" lang="en-US" altLang="ja-JP"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6" name="正方形/長方形 5">
              <a:extLst>
                <a:ext uri="{FF2B5EF4-FFF2-40B4-BE49-F238E27FC236}">
                  <a16:creationId xmlns:a16="http://schemas.microsoft.com/office/drawing/2014/main" id="{068AF446-CF1B-3854-E653-E76CDB25D33E}"/>
                </a:ext>
              </a:extLst>
            </p:cNvPr>
            <p:cNvSpPr>
              <a:spLocks/>
            </p:cNvSpPr>
            <p:nvPr/>
          </p:nvSpPr>
          <p:spPr>
            <a:xfrm>
              <a:off x="7199231" y="2834983"/>
              <a:ext cx="2497470" cy="576000"/>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データ移行費</a:t>
              </a:r>
              <a:endParaRPr kumimoji="0" lang="en-US" altLang="ja-JP"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ガバメントクラウトへのデータリフト・動作確認が必要となるため増額</a:t>
              </a:r>
              <a:endParaRPr kumimoji="0" lang="ja-JP" altLang="ja-JP"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4CB4930D-2265-3291-47D3-722BAA17F997}"/>
                </a:ext>
              </a:extLst>
            </p:cNvPr>
            <p:cNvSpPr>
              <a:spLocks/>
            </p:cNvSpPr>
            <p:nvPr/>
          </p:nvSpPr>
          <p:spPr>
            <a:xfrm>
              <a:off x="7199231" y="4130983"/>
              <a:ext cx="2497470" cy="576000"/>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操作マニュアル作成・職員研修費</a:t>
              </a:r>
              <a:endParaRPr kumimoji="0" lang="en-US"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クラウドリフトに伴い、業務担当者の作業内容が変化したため増額</a:t>
              </a:r>
              <a:endParaRPr kumimoji="0" lang="en-US"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8" name="正方形/長方形 7">
              <a:extLst>
                <a:ext uri="{FF2B5EF4-FFF2-40B4-BE49-F238E27FC236}">
                  <a16:creationId xmlns:a16="http://schemas.microsoft.com/office/drawing/2014/main" id="{F2B37358-A53C-B6FB-1263-51F1E926CA29}"/>
                </a:ext>
              </a:extLst>
            </p:cNvPr>
            <p:cNvSpPr>
              <a:spLocks/>
            </p:cNvSpPr>
            <p:nvPr/>
          </p:nvSpPr>
          <p:spPr>
            <a:xfrm>
              <a:off x="7199231" y="3482983"/>
              <a:ext cx="2497470" cy="576000"/>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他システム連携機能構築作業費</a:t>
              </a:r>
              <a:endParaRPr kumimoji="0" lang="en-US"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AWS</a:t>
              </a:r>
              <a:r>
                <a:rPr kumimoji="0"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と庁舎間で新たなデータ連携経路が発生するため増額</a:t>
              </a:r>
              <a:endParaRPr kumimoji="0" lang="ja-JP"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E7D826E3-B320-AB7C-2E10-BC21B8B20578}"/>
                </a:ext>
              </a:extLst>
            </p:cNvPr>
            <p:cNvSpPr>
              <a:spLocks/>
            </p:cNvSpPr>
            <p:nvPr/>
          </p:nvSpPr>
          <p:spPr>
            <a:xfrm>
              <a:off x="7199231" y="4778983"/>
              <a:ext cx="2497470" cy="576000"/>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プロジェクト管理費</a:t>
              </a:r>
              <a:endParaRPr kumimoji="0" lang="ja-JP"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新規環境</a:t>
              </a:r>
              <a:r>
                <a:rPr kumimoji="0"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の</a:t>
              </a:r>
              <a:r>
                <a:rPr kumimoji="0" lang="ja-JP"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構築</a:t>
              </a:r>
              <a:r>
                <a:rPr kumimoji="0"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作業</a:t>
              </a:r>
              <a:r>
                <a:rPr kumimoji="0" lang="ja-JP"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等</a:t>
              </a:r>
              <a:r>
                <a:rPr kumimoji="0"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の</a:t>
              </a:r>
              <a:r>
                <a:rPr kumimoji="0" lang="ja-JP"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工数が増加したことに</a:t>
              </a:r>
              <a:r>
                <a:rPr kumimoji="0"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伴</a:t>
              </a:r>
              <a:r>
                <a:rPr kumimoji="0" lang="ja-JP"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い、</a:t>
              </a:r>
              <a:r>
                <a:rPr kumimoji="0"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管理作業が増加した</a:t>
              </a:r>
              <a:r>
                <a:rPr kumimoji="0" lang="ja-JP"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ため</a:t>
              </a:r>
              <a:r>
                <a:rPr kumimoji="0"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増額</a:t>
              </a:r>
              <a:endPar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grpSp>
      <p:sp>
        <p:nvSpPr>
          <p:cNvPr id="10" name="テキスト ボックス 9">
            <a:extLst>
              <a:ext uri="{FF2B5EF4-FFF2-40B4-BE49-F238E27FC236}">
                <a16:creationId xmlns:a16="http://schemas.microsoft.com/office/drawing/2014/main" id="{D5F7F16E-5431-BD7E-5546-6076493E125C}"/>
              </a:ext>
            </a:extLst>
          </p:cNvPr>
          <p:cNvSpPr txBox="1"/>
          <p:nvPr/>
        </p:nvSpPr>
        <p:spPr>
          <a:xfrm>
            <a:off x="99762" y="1496117"/>
            <a:ext cx="9591675" cy="726593"/>
          </a:xfrm>
          <a:prstGeom prst="rect">
            <a:avLst/>
          </a:prstGeom>
          <a:solidFill>
            <a:schemeClr val="bg1"/>
          </a:solidFill>
          <a:ln w="28575">
            <a:solidFill>
              <a:schemeClr val="accent2"/>
            </a:solidFill>
          </a:ln>
          <a:effectLst>
            <a:outerShdw blurRad="50800" dist="38100" dir="2700000" algn="tl" rotWithShape="0">
              <a:prstClr val="black">
                <a:alpha val="40000"/>
              </a:prstClr>
            </a:outerShdw>
          </a:effectLst>
        </p:spPr>
        <p:txBody>
          <a:bodyPr wrap="square" lIns="54610" tIns="54610" rIns="54610" bIns="54610" rtlCol="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1" indent="0" algn="l" defTabSz="914400" rtl="0" eaLnBrk="1" fontAlgn="auto" latinLnBrk="0" hangingPunct="1">
              <a:lnSpc>
                <a:spcPct val="100000"/>
              </a:lnSpc>
              <a:spcBef>
                <a:spcPts val="0"/>
              </a:spcBef>
              <a:spcAft>
                <a:spcPts val="600"/>
              </a:spcAft>
              <a:buClr>
                <a:srgbClr val="00338D"/>
              </a:buClr>
              <a:buSzTx/>
              <a:buFontTx/>
              <a:buNone/>
              <a:tabLst/>
              <a:defRPr/>
            </a:pP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団体概要</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】5</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万人未満、自治体クラウド</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ハード・アプリ共同</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、オールインワン（</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TKC</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endPar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l" defTabSz="914400" rtl="0" eaLnBrk="1" fontAlgn="auto" latinLnBrk="0" hangingPunct="1">
              <a:lnSpc>
                <a:spcPct val="100000"/>
              </a:lnSpc>
              <a:spcBef>
                <a:spcPts val="0"/>
              </a:spcBef>
              <a:spcAft>
                <a:spcPts val="600"/>
              </a:spcAft>
              <a:buClr>
                <a:srgbClr val="00338D"/>
              </a:buClr>
              <a:buSzTx/>
              <a:buFontTx/>
              <a:buNone/>
              <a:tabLst/>
              <a:defRPr/>
            </a:pP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先行事業採択 評価点</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クラウド移行について、複数の方式を検討・試行し、費用、移行時間、品質、セキュリティ、作業負担等の観点から比較を行うことで、他団体が移行方法を検討する際のモデルとなりうる。</a:t>
            </a:r>
          </a:p>
        </p:txBody>
      </p:sp>
    </p:spTree>
    <p:extLst>
      <p:ext uri="{BB962C8B-B14F-4D97-AF65-F5344CB8AC3E}">
        <p14:creationId xmlns:p14="http://schemas.microsoft.com/office/powerpoint/2010/main" val="42424331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スライド番号プレースホルダー 5">
            <a:extLst>
              <a:ext uri="{FF2B5EF4-FFF2-40B4-BE49-F238E27FC236}">
                <a16:creationId xmlns:a16="http://schemas.microsoft.com/office/drawing/2014/main" id="{6B2EAF6A-DA70-47C6-86F5-1418B9CF4DDF}"/>
              </a:ext>
            </a:extLst>
          </p:cNvPr>
          <p:cNvSpPr>
            <a:spLocks noGrp="1"/>
          </p:cNvSpPr>
          <p:nvPr>
            <p:ph type="sldNum" sz="quarter" idx="12"/>
          </p:nvPr>
        </p:nvSpPr>
        <p:spPr>
          <a:xfrm>
            <a:off x="7650552" y="6432293"/>
            <a:ext cx="2228850" cy="365125"/>
          </a:xfrm>
        </p:spPr>
        <p:txBody>
          <a:bodyPr/>
          <a:lstStyle/>
          <a:p>
            <a:fld id="{330EA680-D336-4FF7-8B7A-9848BB0A1C32}" type="slidenum">
              <a:rPr lang="en-US" smtClean="0"/>
              <a:t>31</a:t>
            </a:fld>
            <a:endParaRPr lang="en-US" dirty="0"/>
          </a:p>
        </p:txBody>
      </p: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kumimoji="1" lang="ja-JP" altLang="en-US" sz="2400" b="1">
                <a:latin typeface="Meiryo UI" panose="020B0604030504040204" pitchFamily="50" charset="-128"/>
                <a:ea typeface="Meiryo UI" panose="020B0604030504040204" pitchFamily="50" charset="-128"/>
              </a:rPr>
              <a:t>美里町・川島町（</a:t>
            </a:r>
            <a:r>
              <a:rPr kumimoji="1" lang="en-US" altLang="ja-JP" sz="2400" b="1">
                <a:latin typeface="Meiryo UI" panose="020B0604030504040204" pitchFamily="50" charset="-128"/>
                <a:ea typeface="Meiryo UI" panose="020B0604030504040204" pitchFamily="50" charset="-128"/>
              </a:rPr>
              <a:t>TKC</a:t>
            </a:r>
            <a:r>
              <a:rPr kumimoji="1" lang="ja-JP" altLang="en-US" sz="2400" b="1">
                <a:latin typeface="Meiryo UI" panose="020B0604030504040204" pitchFamily="50" charset="-128"/>
                <a:ea typeface="Meiryo UI" panose="020B0604030504040204" pitchFamily="50" charset="-128"/>
              </a:rPr>
              <a:t>）経費比較評価・考察 </a:t>
            </a:r>
            <a:r>
              <a:rPr kumimoji="1" lang="en-US" altLang="ja-JP" sz="2400" b="1">
                <a:latin typeface="Meiryo UI" panose="020B0604030504040204" pitchFamily="50" charset="-128"/>
                <a:ea typeface="Meiryo UI" panose="020B0604030504040204" pitchFamily="50" charset="-128"/>
              </a:rPr>
              <a:t>2/2</a:t>
            </a:r>
            <a:endParaRPr kumimoji="1" lang="ja-JP" altLang="en-US" sz="2400" b="1" dirty="0">
              <a:latin typeface="Meiryo UI" panose="020B0604030504040204" pitchFamily="50" charset="-128"/>
              <a:ea typeface="Meiryo UI" panose="020B0604030504040204" pitchFamily="50" charset="-128"/>
            </a:endParaRPr>
          </a:p>
        </p:txBody>
      </p:sp>
      <p:graphicFrame>
        <p:nvGraphicFramePr>
          <p:cNvPr id="3" name="表 2">
            <a:extLst>
              <a:ext uri="{FF2B5EF4-FFF2-40B4-BE49-F238E27FC236}">
                <a16:creationId xmlns:a16="http://schemas.microsoft.com/office/drawing/2014/main" id="{CD0B257A-77C8-0A02-DF46-B7B95C6E8F87}"/>
              </a:ext>
            </a:extLst>
          </p:cNvPr>
          <p:cNvGraphicFramePr>
            <a:graphicFrameLocks noGrp="1"/>
          </p:cNvGraphicFramePr>
          <p:nvPr>
            <p:extLst>
              <p:ext uri="{D42A27DB-BD31-4B8C-83A1-F6EECF244321}">
                <p14:modId xmlns:p14="http://schemas.microsoft.com/office/powerpoint/2010/main" val="1881664714"/>
              </p:ext>
            </p:extLst>
          </p:nvPr>
        </p:nvGraphicFramePr>
        <p:xfrm>
          <a:off x="95529" y="2043749"/>
          <a:ext cx="6413538" cy="3630687"/>
        </p:xfrm>
        <a:graphic>
          <a:graphicData uri="http://schemas.openxmlformats.org/drawingml/2006/table">
            <a:tbl>
              <a:tblPr/>
              <a:tblGrid>
                <a:gridCol w="365538">
                  <a:extLst>
                    <a:ext uri="{9D8B030D-6E8A-4147-A177-3AD203B41FA5}">
                      <a16:colId xmlns:a16="http://schemas.microsoft.com/office/drawing/2014/main" val="1064477951"/>
                    </a:ext>
                  </a:extLst>
                </a:gridCol>
                <a:gridCol w="365538">
                  <a:extLst>
                    <a:ext uri="{9D8B030D-6E8A-4147-A177-3AD203B41FA5}">
                      <a16:colId xmlns:a16="http://schemas.microsoft.com/office/drawing/2014/main" val="1362134056"/>
                    </a:ext>
                  </a:extLst>
                </a:gridCol>
                <a:gridCol w="1561846">
                  <a:extLst>
                    <a:ext uri="{9D8B030D-6E8A-4147-A177-3AD203B41FA5}">
                      <a16:colId xmlns:a16="http://schemas.microsoft.com/office/drawing/2014/main" val="72861344"/>
                    </a:ext>
                  </a:extLst>
                </a:gridCol>
                <a:gridCol w="1030154">
                  <a:extLst>
                    <a:ext uri="{9D8B030D-6E8A-4147-A177-3AD203B41FA5}">
                      <a16:colId xmlns:a16="http://schemas.microsoft.com/office/drawing/2014/main" val="3890467551"/>
                    </a:ext>
                  </a:extLst>
                </a:gridCol>
                <a:gridCol w="1030154">
                  <a:extLst>
                    <a:ext uri="{9D8B030D-6E8A-4147-A177-3AD203B41FA5}">
                      <a16:colId xmlns:a16="http://schemas.microsoft.com/office/drawing/2014/main" val="3877731356"/>
                    </a:ext>
                  </a:extLst>
                </a:gridCol>
                <a:gridCol w="1030154">
                  <a:extLst>
                    <a:ext uri="{9D8B030D-6E8A-4147-A177-3AD203B41FA5}">
                      <a16:colId xmlns:a16="http://schemas.microsoft.com/office/drawing/2014/main" val="2229564750"/>
                    </a:ext>
                  </a:extLst>
                </a:gridCol>
                <a:gridCol w="1030154">
                  <a:extLst>
                    <a:ext uri="{9D8B030D-6E8A-4147-A177-3AD203B41FA5}">
                      <a16:colId xmlns:a16="http://schemas.microsoft.com/office/drawing/2014/main" val="4074930862"/>
                    </a:ext>
                  </a:extLst>
                </a:gridCol>
              </a:tblGrid>
              <a:tr h="513916">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rgbClr val="FFFFFF"/>
                          </a:solidFill>
                          <a:effectLst/>
                          <a:latin typeface="Meiryo UI" panose="020B0604030504040204" pitchFamily="50" charset="-128"/>
                          <a:ea typeface="Meiryo UI" panose="020B0604030504040204" pitchFamily="50" charset="-128"/>
                        </a:rPr>
                        <a:t>経費区分</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en-US" altLang="ja-JP" sz="900" b="0" i="0" u="none" strike="noStrike">
                          <a:solidFill>
                            <a:srgbClr val="FFFFFF"/>
                          </a:solidFill>
                          <a:effectLst/>
                          <a:latin typeface="Meiryo UI" panose="020B0604030504040204" pitchFamily="50" charset="-128"/>
                          <a:ea typeface="Meiryo UI" panose="020B0604030504040204" pitchFamily="50" charset="-128"/>
                        </a:rPr>
                        <a:t>A</a:t>
                      </a:r>
                      <a:r>
                        <a:rPr lang="ja-JP" altLang="en-US" sz="900" b="0" i="0" u="none" strike="noStrike">
                          <a:solidFill>
                            <a:srgbClr val="FFFFFF"/>
                          </a:solidFill>
                          <a:effectLst/>
                          <a:latin typeface="Meiryo UI" panose="020B0604030504040204" pitchFamily="50" charset="-128"/>
                          <a:ea typeface="Meiryo UI" panose="020B0604030504040204" pitchFamily="50" charset="-128"/>
                        </a:rPr>
                        <a:t>：現行システムを</a:t>
                      </a:r>
                      <a:br>
                        <a:rPr lang="en-US" altLang="ja-JP" sz="900" b="0" i="0" u="none" strike="noStrike">
                          <a:solidFill>
                            <a:srgbClr val="FFFFFF"/>
                          </a:solidFill>
                          <a:effectLst/>
                          <a:latin typeface="Meiryo UI" panose="020B0604030504040204" pitchFamily="50" charset="-128"/>
                          <a:ea typeface="Meiryo UI" panose="020B0604030504040204" pitchFamily="50" charset="-128"/>
                        </a:rPr>
                      </a:br>
                      <a:r>
                        <a:rPr lang="ja-JP" altLang="en-US" sz="900" b="0" i="0" u="none" strike="noStrike">
                          <a:solidFill>
                            <a:srgbClr val="FFFFFF"/>
                          </a:solidFill>
                          <a:effectLst/>
                          <a:latin typeface="Meiryo UI" panose="020B0604030504040204" pitchFamily="50" charset="-128"/>
                          <a:ea typeface="Meiryo UI" panose="020B0604030504040204" pitchFamily="50" charset="-128"/>
                        </a:rPr>
                        <a:t>利用</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en-US" altLang="ja-JP" sz="900" b="0" i="0" u="none" strike="noStrike">
                          <a:solidFill>
                            <a:srgbClr val="FFFFFF"/>
                          </a:solidFill>
                          <a:effectLst/>
                          <a:latin typeface="Meiryo UI" panose="020B0604030504040204" pitchFamily="50" charset="-128"/>
                          <a:ea typeface="Meiryo UI" panose="020B0604030504040204" pitchFamily="50" charset="-128"/>
                        </a:rPr>
                        <a:t>B</a:t>
                      </a:r>
                      <a:r>
                        <a:rPr lang="ja-JP" altLang="en-US" sz="900" b="0" i="0" u="none" strike="noStrike">
                          <a:solidFill>
                            <a:srgbClr val="FFFFFF"/>
                          </a:solidFill>
                          <a:effectLst/>
                          <a:latin typeface="Meiryo UI" panose="020B0604030504040204" pitchFamily="50" charset="-128"/>
                          <a:ea typeface="Meiryo UI" panose="020B0604030504040204" pitchFamily="50" charset="-128"/>
                        </a:rPr>
                        <a:t>：ガバメントクラウドへリフト</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rgbClr val="FFFFFF"/>
                          </a:solidFill>
                          <a:effectLst/>
                          <a:latin typeface="Meiryo UI" panose="020B0604030504040204" pitchFamily="50" charset="-128"/>
                          <a:ea typeface="Meiryo UI" panose="020B0604030504040204" pitchFamily="50" charset="-128"/>
                        </a:rPr>
                        <a:t>コスト差異</a:t>
                      </a:r>
                      <a:br>
                        <a:rPr lang="en-US" altLang="ja-JP" sz="900" b="0" i="0" u="none" strike="noStrike">
                          <a:solidFill>
                            <a:srgbClr val="FFFFFF"/>
                          </a:solidFill>
                          <a:effectLst/>
                          <a:latin typeface="Meiryo UI" panose="020B0604030504040204" pitchFamily="50" charset="-128"/>
                          <a:ea typeface="Meiryo UI" panose="020B0604030504040204" pitchFamily="50" charset="-128"/>
                        </a:rPr>
                      </a:br>
                      <a:r>
                        <a:rPr lang="ja-JP" altLang="en-US" sz="900" b="0" i="0" u="none" strike="noStrike">
                          <a:solidFill>
                            <a:srgbClr val="FFFFFF"/>
                          </a:solidFill>
                          <a:effectLst/>
                          <a:latin typeface="Meiryo UI" panose="020B0604030504040204" pitchFamily="50" charset="-128"/>
                          <a:ea typeface="Meiryo UI" panose="020B0604030504040204" pitchFamily="50" charset="-128"/>
                        </a:rPr>
                        <a:t>（</a:t>
                      </a:r>
                      <a:r>
                        <a:rPr lang="en-US" altLang="ja-JP" sz="900" b="0" i="0" u="none" strike="noStrike">
                          <a:solidFill>
                            <a:srgbClr val="FFFFFF"/>
                          </a:solidFill>
                          <a:effectLst/>
                          <a:latin typeface="Meiryo UI" panose="020B0604030504040204" pitchFamily="50" charset="-128"/>
                          <a:ea typeface="Meiryo UI" panose="020B0604030504040204" pitchFamily="50" charset="-128"/>
                        </a:rPr>
                        <a:t>B-A</a:t>
                      </a:r>
                      <a:r>
                        <a:rPr lang="ja-JP" altLang="en-US" sz="900" b="0" i="0" u="none" strike="noStrike">
                          <a:solidFill>
                            <a:srgbClr val="FFFFFF"/>
                          </a:solidFill>
                          <a:effectLst/>
                          <a:latin typeface="Meiryo UI" panose="020B0604030504040204" pitchFamily="50" charset="-128"/>
                          <a:ea typeface="Meiryo UI" panose="020B0604030504040204" pitchFamily="50" charset="-128"/>
                        </a:rPr>
                        <a:t>）</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A3A1"/>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ガバメントクラウド</a:t>
                      </a:r>
                      <a:br>
                        <a:rPr lang="en-US" altLang="ja-JP" sz="900" b="0" i="0" u="none" strike="noStrike" dirty="0">
                          <a:solidFill>
                            <a:srgbClr val="FFFFFF"/>
                          </a:solidFill>
                          <a:effectLst/>
                          <a:latin typeface="Meiryo UI" panose="020B0604030504040204" pitchFamily="50" charset="-128"/>
                          <a:ea typeface="Meiryo UI" panose="020B0604030504040204" pitchFamily="50" charset="-128"/>
                        </a:rPr>
                      </a:b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リフト後の削減率</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A3A1"/>
                    </a:solidFill>
                  </a:tcPr>
                </a:tc>
                <a:extLst>
                  <a:ext uri="{0D108BD9-81ED-4DB2-BD59-A6C34878D82A}">
                    <a16:rowId xmlns:a16="http://schemas.microsoft.com/office/drawing/2014/main" val="3969783400"/>
                  </a:ext>
                </a:extLst>
              </a:tr>
              <a:tr h="148307">
                <a:tc rowSpan="6">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イニシャルコスト</a:t>
                      </a:r>
                    </a:p>
                  </a:txBody>
                  <a:tcPr marL="5276" marR="5276" marT="5276"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rowSpan="6">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作業費</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5276" marR="5276" marT="5276"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カスタマイズ費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1025762"/>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環境構築費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¥3,847,630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¥27,581,030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¥23,733,400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617%</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7123867"/>
                  </a:ext>
                </a:extLst>
              </a:tr>
              <a:tr h="149469">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データ移行費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algn="r" defTabSz="914400" rtl="0" eaLnBrk="1" fontAlgn="ctr" latinLnBrk="0" hangingPunct="1"/>
                      <a:r>
                        <a:rPr kumimoji="1" lang="en-US" altLang="ja-JP" sz="900" b="0" i="0" u="none" strike="noStrike" kern="1200">
                          <a:solidFill>
                            <a:srgbClr val="000000"/>
                          </a:solidFill>
                          <a:effectLst/>
                          <a:latin typeface="Meiryo UI"/>
                          <a:ea typeface="+mn-ea"/>
                          <a:cs typeface="+mn-cs"/>
                        </a:rPr>
                        <a:t>¥8,040,000 </a:t>
                      </a:r>
                      <a:r>
                        <a:rPr kumimoji="1" lang="en-US" altLang="ja-JP" sz="900" b="0" i="0" u="none" strike="noStrike" kern="1200">
                          <a:solidFill>
                            <a:srgbClr val="000000"/>
                          </a:solidFill>
                          <a:effectLst/>
                          <a:latin typeface="Meiryo UI"/>
                          <a:ea typeface="Meiryo UI"/>
                          <a:cs typeface="+mn-cs"/>
                        </a:rPr>
                        <a:t> </a:t>
                      </a:r>
                    </a:p>
                  </a:txBody>
                  <a:tcPr marL="8792" marR="8792" marT="8792"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a:solidFill>
                            <a:srgbClr val="000000"/>
                          </a:solidFill>
                          <a:effectLst/>
                          <a:latin typeface="Meiryo UI"/>
                          <a:ea typeface="+mn-ea"/>
                          <a:cs typeface="+mn-cs"/>
                        </a:rPr>
                        <a:t>¥8,040,000  </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575746"/>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他システム連携機能構築作業費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¥8,220,000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¥8,220,000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2793806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操作マニュアル作成・職員研修費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¥1,800,000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¥1,800,000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2384571"/>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algn="l" defTabSz="914400" rtl="0" eaLnBrk="1" fontAlgn="ctr" latinLnBrk="0" hangingPunct="1"/>
                      <a:r>
                        <a:rPr kumimoji="1" lang="ja-JP" altLang="en-US" sz="900" b="0" i="0" u="none" strike="noStrike" kern="1200">
                          <a:solidFill>
                            <a:srgbClr val="000000"/>
                          </a:solidFill>
                          <a:effectLst/>
                          <a:latin typeface="Meiryo UI" panose="020B0604030504040204" pitchFamily="50" charset="-128"/>
                          <a:ea typeface="Meiryo UI" panose="020B0604030504040204" pitchFamily="50" charset="-128"/>
                          <a:cs typeface="+mn-cs"/>
                        </a:rPr>
                        <a:t>プロジェクト管理費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¥25,800,000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¥25,800,000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4979906"/>
                  </a:ext>
                </a:extLst>
              </a:tr>
              <a:tr h="149469">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イニシャルコスト計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algn="r" defTabSz="914400" rtl="0" eaLnBrk="1" fontAlgn="ctr" latinLnBrk="0" hangingPunct="1"/>
                      <a:r>
                        <a:rPr kumimoji="1" lang="en-US" altLang="ja-JP" sz="900" b="0" i="0" u="none" strike="noStrike" kern="1200">
                          <a:solidFill>
                            <a:schemeClr val="tx1"/>
                          </a:solidFill>
                          <a:effectLst/>
                          <a:latin typeface="Meiryo UI"/>
                          <a:ea typeface="Meiryo UI"/>
                          <a:cs typeface="+mn-cs"/>
                        </a:rPr>
                        <a:t>¥3,847,630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algn="r" defTabSz="914400" rtl="0" eaLnBrk="1" fontAlgn="ctr" latinLnBrk="0" hangingPunct="1"/>
                      <a:r>
                        <a:rPr kumimoji="1" lang="en-US" altLang="ja-JP" sz="900" b="0" i="0" u="none" strike="noStrike" kern="1200">
                          <a:solidFill>
                            <a:schemeClr val="tx1"/>
                          </a:solidFill>
                          <a:effectLst/>
                          <a:latin typeface="Meiryo UI"/>
                          <a:ea typeface="+mn-ea"/>
                          <a:cs typeface="+mn-cs"/>
                        </a:rPr>
                        <a:t>¥71,441,030 </a:t>
                      </a:r>
                      <a:r>
                        <a:rPr kumimoji="1" lang="en-US" altLang="ja-JP" sz="900" b="0" i="0" u="none" strike="noStrike" kern="1200">
                          <a:solidFill>
                            <a:schemeClr val="tx1"/>
                          </a:solidFill>
                          <a:effectLst/>
                          <a:latin typeface="Meiryo UI"/>
                          <a:ea typeface="Meiryo UI"/>
                          <a:cs typeface="+mn-cs"/>
                        </a:rPr>
                        <a:t> </a:t>
                      </a:r>
                    </a:p>
                  </a:txBody>
                  <a:tcPr marL="8792" marR="8792" marT="8792"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algn="r" defTabSz="914400" rtl="0" eaLnBrk="1" fontAlgn="ctr" latinLnBrk="0" hangingPunct="1"/>
                      <a:r>
                        <a:rPr kumimoji="1" lang="en-US" altLang="ja-JP" sz="900" b="0" i="0" u="none" strike="noStrike" kern="1200">
                          <a:solidFill>
                            <a:schemeClr val="tx1"/>
                          </a:solidFill>
                          <a:effectLst/>
                          <a:latin typeface="Meiryo UI"/>
                          <a:ea typeface="+mn-ea"/>
                          <a:cs typeface="+mn-cs"/>
                        </a:rPr>
                        <a:t>¥67,593,400 </a:t>
                      </a:r>
                    </a:p>
                  </a:txBody>
                  <a:tcPr marL="8792" marR="8792" marT="8792"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algn="r" defTabSz="914400" rtl="0" eaLnBrk="1" fontAlgn="ctr" latinLnBrk="0" hangingPunct="1"/>
                      <a:r>
                        <a:rPr kumimoji="1" lang="en-US" altLang="ja-JP" sz="900" b="0" i="0" u="none" strike="noStrike" kern="1200">
                          <a:solidFill>
                            <a:schemeClr val="tx1"/>
                          </a:solidFill>
                          <a:effectLst/>
                          <a:latin typeface="Meiryo UI"/>
                          <a:ea typeface="Meiryo UI"/>
                          <a:cs typeface="+mn-cs"/>
                        </a:rPr>
                        <a:t>1</a:t>
                      </a:r>
                      <a:r>
                        <a:rPr lang="en-US" altLang="ja-JP" sz="900" b="0" i="0" u="none" strike="noStrike">
                          <a:solidFill>
                            <a:schemeClr val="tx1"/>
                          </a:solidFill>
                          <a:effectLst/>
                          <a:latin typeface="Meiryo UI"/>
                          <a:ea typeface="+mn-ea"/>
                        </a:rPr>
                        <a:t>,</a:t>
                      </a:r>
                      <a:r>
                        <a:rPr kumimoji="1" lang="en-US" altLang="ja-JP" sz="900" b="0" i="0" u="none" strike="noStrike" kern="1200">
                          <a:solidFill>
                            <a:schemeClr val="tx1"/>
                          </a:solidFill>
                          <a:effectLst/>
                          <a:latin typeface="Meiryo UI"/>
                          <a:ea typeface="Meiryo UI"/>
                          <a:cs typeface="+mn-cs"/>
                        </a:rPr>
                        <a:t>757%</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1768635435"/>
                  </a:ext>
                </a:extLst>
              </a:tr>
              <a:tr h="148307">
                <a:tc rowSpan="1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t"/>
                      <a:r>
                        <a:rPr lang="ja-JP" altLang="en-US" sz="900" b="0" i="0" u="none" strike="noStrike">
                          <a:solidFill>
                            <a:srgbClr val="000000"/>
                          </a:solidFill>
                          <a:effectLst/>
                          <a:latin typeface="Meiryo UI" panose="020B0604030504040204" pitchFamily="50" charset="-128"/>
                          <a:ea typeface="Meiryo UI" panose="020B0604030504040204" pitchFamily="50" charset="-128"/>
                        </a:rPr>
                        <a:t>ランニングコスト</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作業費</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システム運用作業</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¥144,000,000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¥144,000,000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3543649"/>
                  </a:ext>
                </a:extLst>
              </a:tr>
              <a:tr h="148307">
                <a:tc vMerge="1">
                  <a:txBody>
                    <a:bodyPr/>
                    <a:lstStyle/>
                    <a:p>
                      <a:endParaRPr kumimoji="1" lang="ja-JP" altLang="en-US"/>
                    </a:p>
                  </a:txBody>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ハードウェア保守作業</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34537603"/>
                  </a:ext>
                </a:extLst>
              </a:tr>
              <a:tr h="148307">
                <a:tc vMerge="1">
                  <a:txBody>
                    <a:bodyPr/>
                    <a:lstStyle/>
                    <a:p>
                      <a:endParaRPr kumimoji="1" lang="ja-JP" altLang="en-US"/>
                    </a:p>
                  </a:txBody>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その他外部委託費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99234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tcPr>
                </a:tc>
                <a:tc grid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作業費計</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solidFill>
                          <a:effectLst/>
                          <a:latin typeface="Meiryo UI"/>
                          <a:ea typeface="Meiryo UI"/>
                        </a:rPr>
                        <a:t>¥0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solidFill>
                          <a:effectLst/>
                          <a:latin typeface="Meiryo UI"/>
                          <a:ea typeface="Meiryo UI"/>
                        </a:rPr>
                        <a:t>¥144,000,000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solidFill>
                          <a:effectLst/>
                          <a:latin typeface="Meiryo UI"/>
                          <a:ea typeface="Meiryo UI"/>
                        </a:rPr>
                        <a:t>¥144,000,000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304626493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7">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物品費</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ハードウェア借料</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¥14,138,860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¥14,138,860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5650500"/>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ハードウェア保守費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¥7,536,000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¥7,536,000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55036716"/>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ソフトウェア借料</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¥152,622,000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¥152,622,000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1682262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ソフトウェア保守費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¥8,220,000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¥8,220,000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60956273"/>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データセンター利用費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¥31,728,000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a:ea typeface="Meiryo UI"/>
                        </a:rPr>
                        <a:t>▲¥31,728,000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FF0000"/>
                          </a:solidFill>
                          <a:effectLst/>
                          <a:latin typeface="Meiryo UI"/>
                          <a:ea typeface="Meiryo UI"/>
                        </a:rPr>
                        <a:t>-100%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1273897"/>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通信回線費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¥10,404,000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¥71,594,400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¥61,190,400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588%</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65764259"/>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クラウド利用経費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¥0</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¥32,014,206</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rgbClr val="000000"/>
                          </a:solidFill>
                          <a:effectLst/>
                          <a:latin typeface="Meiryo UI"/>
                          <a:ea typeface="Meiryo UI"/>
                        </a:rPr>
                        <a:t>¥32,014,206</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96484819"/>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tcPr>
                </a:tc>
                <a:tc grid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物品費計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solidFill>
                          <a:effectLst/>
                          <a:latin typeface="Meiryo UI"/>
                          <a:ea typeface="Meiryo UI"/>
                        </a:rPr>
                        <a:t>¥216,428,860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solidFill>
                          <a:effectLst/>
                          <a:latin typeface="Meiryo UI"/>
                          <a:ea typeface="Meiryo UI"/>
                        </a:rPr>
                        <a:t>¥286,125,466</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solidFill>
                          <a:effectLst/>
                          <a:latin typeface="Meiryo UI"/>
                          <a:ea typeface="Meiryo UI"/>
                        </a:rPr>
                        <a:t>¥69,696,606</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solidFill>
                          <a:effectLst/>
                          <a:latin typeface="Meiryo UI"/>
                          <a:ea typeface="Meiryo UI"/>
                        </a:rPr>
                        <a:t>32%</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2203110358"/>
                  </a:ext>
                </a:extLst>
              </a:tr>
              <a:tr h="148307">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ランニングコスト計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solidFill>
                          <a:effectLst/>
                          <a:latin typeface="Meiryo UI"/>
                          <a:ea typeface="Meiryo UI"/>
                        </a:rPr>
                        <a:t>¥216,428,860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solidFill>
                          <a:effectLst/>
                          <a:latin typeface="Meiryo UI"/>
                          <a:ea typeface="Meiryo UI"/>
                        </a:rPr>
                        <a:t>¥430,125,466</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solidFill>
                          <a:effectLst/>
                          <a:latin typeface="Meiryo UI"/>
                          <a:ea typeface="Meiryo UI"/>
                        </a:rPr>
                        <a:t>¥213,696,606</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solidFill>
                          <a:effectLst/>
                          <a:latin typeface="Meiryo UI"/>
                          <a:ea typeface="Meiryo UI"/>
                        </a:rPr>
                        <a:t>99%</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3464429677"/>
                  </a:ext>
                </a:extLst>
              </a:tr>
              <a:tr h="148307">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合計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solidFill>
                          <a:effectLst/>
                          <a:latin typeface="Meiryo UI"/>
                          <a:ea typeface="Meiryo UI"/>
                        </a:rPr>
                        <a:t>¥220,276,490</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solidFill>
                          <a:effectLst/>
                          <a:latin typeface="Meiryo UI"/>
                          <a:ea typeface="+mn-ea"/>
                        </a:rPr>
                        <a:t>¥501,566,496 </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solidFill>
                          <a:effectLst/>
                          <a:latin typeface="Meiryo UI"/>
                          <a:ea typeface="+mn-ea"/>
                        </a:rPr>
                        <a:t>¥281,290,006  </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dirty="0">
                          <a:solidFill>
                            <a:schemeClr val="tx1"/>
                          </a:solidFill>
                          <a:effectLst/>
                          <a:latin typeface="Meiryo UI"/>
                          <a:ea typeface="Meiryo UI"/>
                        </a:rPr>
                        <a:t>128%</a:t>
                      </a:r>
                    </a:p>
                  </a:txBody>
                  <a:tcPr marL="6646" marR="6646" marT="664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extLst>
                  <a:ext uri="{0D108BD9-81ED-4DB2-BD59-A6C34878D82A}">
                    <a16:rowId xmlns:a16="http://schemas.microsoft.com/office/drawing/2014/main" val="1639852186"/>
                  </a:ext>
                </a:extLst>
              </a:tr>
            </a:tbl>
          </a:graphicData>
        </a:graphic>
      </p:graphicFrame>
      <p:grpSp>
        <p:nvGrpSpPr>
          <p:cNvPr id="5" name="グループ化 4">
            <a:extLst>
              <a:ext uri="{FF2B5EF4-FFF2-40B4-BE49-F238E27FC236}">
                <a16:creationId xmlns:a16="http://schemas.microsoft.com/office/drawing/2014/main" id="{4A1FCF7A-4562-1660-99C0-053D50E2EC93}"/>
              </a:ext>
            </a:extLst>
          </p:cNvPr>
          <p:cNvGrpSpPr/>
          <p:nvPr/>
        </p:nvGrpSpPr>
        <p:grpSpPr>
          <a:xfrm>
            <a:off x="6645444" y="2185904"/>
            <a:ext cx="2305357" cy="3346377"/>
            <a:chOff x="6645444" y="1914525"/>
            <a:chExt cx="2305357" cy="3346377"/>
          </a:xfrm>
        </p:grpSpPr>
        <p:sp>
          <p:nvSpPr>
            <p:cNvPr id="6" name="正方形/長方形 5">
              <a:extLst>
                <a:ext uri="{FF2B5EF4-FFF2-40B4-BE49-F238E27FC236}">
                  <a16:creationId xmlns:a16="http://schemas.microsoft.com/office/drawing/2014/main" id="{57CDACA9-1FF8-EFA7-5282-DEAD75A666DA}"/>
                </a:ext>
              </a:extLst>
            </p:cNvPr>
            <p:cNvSpPr>
              <a:spLocks/>
            </p:cNvSpPr>
            <p:nvPr/>
          </p:nvSpPr>
          <p:spPr>
            <a:xfrm>
              <a:off x="6645444" y="3404811"/>
              <a:ext cx="2305357" cy="531692"/>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データセンター利用費</a:t>
              </a:r>
              <a:endParaRPr kumimoji="1" lang="en-US"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データセンターの利用がなくなったため減額</a:t>
              </a:r>
            </a:p>
          </p:txBody>
        </p:sp>
        <p:sp>
          <p:nvSpPr>
            <p:cNvPr id="7" name="正方形/長方形 6">
              <a:extLst>
                <a:ext uri="{FF2B5EF4-FFF2-40B4-BE49-F238E27FC236}">
                  <a16:creationId xmlns:a16="http://schemas.microsoft.com/office/drawing/2014/main" id="{8F6124FD-2075-3C58-43BC-6BDC7E8AED65}"/>
                </a:ext>
              </a:extLst>
            </p:cNvPr>
            <p:cNvSpPr>
              <a:spLocks/>
            </p:cNvSpPr>
            <p:nvPr/>
          </p:nvSpPr>
          <p:spPr>
            <a:xfrm>
              <a:off x="6645444" y="4008503"/>
              <a:ext cx="2305357" cy="531692"/>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通信回線費</a:t>
              </a:r>
              <a:endParaRPr kumimoji="0" lang="en-US" altLang="ja-JP"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2</a:t>
              </a:r>
              <a:r>
                <a:rPr kumimoji="0" lang="ja-JP" altLang="ja-JP"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町及びベンダーアクセスルームと</a:t>
              </a:r>
              <a:r>
                <a:rPr kumimoji="0" lang="en-US" altLang="ja-JP"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AWS</a:t>
              </a:r>
              <a:r>
                <a:rPr kumimoji="0" lang="ja-JP" altLang="ja-JP"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を結ぶ回線費が追加され</a:t>
              </a:r>
              <a:r>
                <a:rPr kumimoji="0"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た</a:t>
              </a:r>
              <a:r>
                <a:rPr kumimoji="0" lang="ja-JP" altLang="ja-JP"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た</a:t>
              </a:r>
              <a:r>
                <a:rPr kumimoji="0"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め増額</a:t>
              </a:r>
            </a:p>
          </p:txBody>
        </p:sp>
        <p:sp>
          <p:nvSpPr>
            <p:cNvPr id="8" name="正方形/長方形 7">
              <a:extLst>
                <a:ext uri="{FF2B5EF4-FFF2-40B4-BE49-F238E27FC236}">
                  <a16:creationId xmlns:a16="http://schemas.microsoft.com/office/drawing/2014/main" id="{8BD483FA-05B6-32A3-7F0E-8726E73A1DEB}"/>
                </a:ext>
              </a:extLst>
            </p:cNvPr>
            <p:cNvSpPr>
              <a:spLocks/>
            </p:cNvSpPr>
            <p:nvPr/>
          </p:nvSpPr>
          <p:spPr>
            <a:xfrm>
              <a:off x="6645444" y="4612195"/>
              <a:ext cx="2305357" cy="648707"/>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クラウド利用経費</a:t>
              </a:r>
              <a:endParaRPr kumimoji="0"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ガバメントクラウドの利用料分が増額</a:t>
              </a:r>
              <a:br>
                <a:rPr kumimoji="1" lang="en-US" altLang="ja-JP"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0"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a:t>
              </a:r>
              <a:r>
                <a:rPr kumimoji="0" lang="en-US" altLang="ja-JP"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A</a:t>
              </a:r>
              <a:r>
                <a:rPr kumimoji="0"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ではデータセンタ利用費に合算して計上されている）</a:t>
              </a:r>
            </a:p>
          </p:txBody>
        </p:sp>
        <p:sp>
          <p:nvSpPr>
            <p:cNvPr id="9" name="正方形/長方形 8">
              <a:extLst>
                <a:ext uri="{FF2B5EF4-FFF2-40B4-BE49-F238E27FC236}">
                  <a16:creationId xmlns:a16="http://schemas.microsoft.com/office/drawing/2014/main" id="{CFCD6E07-51E5-AFEA-774A-FD1F6FD755D9}"/>
                </a:ext>
              </a:extLst>
            </p:cNvPr>
            <p:cNvSpPr>
              <a:spLocks/>
            </p:cNvSpPr>
            <p:nvPr/>
          </p:nvSpPr>
          <p:spPr>
            <a:xfrm>
              <a:off x="6645444" y="1914525"/>
              <a:ext cx="2305357" cy="814594"/>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システム運用作業費</a:t>
              </a:r>
              <a:endParaRPr kumimoji="0" lang="en-US"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クラウド運用監視・作業やヘルプデスクの運用を行う必要が生じた</a:t>
              </a:r>
              <a:r>
                <a:rPr kumimoji="0" lang="ja-JP"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ため</a:t>
              </a:r>
              <a:r>
                <a:rPr kumimoji="0"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増額</a:t>
              </a:r>
              <a:br>
                <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br>
              <a:r>
                <a:rPr kumimoji="0"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a:t>
              </a:r>
              <a:r>
                <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A</a:t>
              </a:r>
              <a:r>
                <a:rPr kumimoji="0"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ではデータセンタ利用費に合算して計上されている）</a:t>
              </a:r>
              <a:endParaRPr kumimoji="0" lang="ja-JP"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10" name="正方形/長方形 9">
              <a:extLst>
                <a:ext uri="{FF2B5EF4-FFF2-40B4-BE49-F238E27FC236}">
                  <a16:creationId xmlns:a16="http://schemas.microsoft.com/office/drawing/2014/main" id="{30C665E5-3781-93A6-8AE0-2BAE9847ED15}"/>
                </a:ext>
              </a:extLst>
            </p:cNvPr>
            <p:cNvSpPr>
              <a:spLocks/>
            </p:cNvSpPr>
            <p:nvPr/>
          </p:nvSpPr>
          <p:spPr>
            <a:xfrm>
              <a:off x="6645444" y="2801119"/>
              <a:ext cx="2305357" cy="531692"/>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ソフトウェア保守費</a:t>
              </a:r>
              <a:endPar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新たに</a:t>
              </a:r>
              <a:r>
                <a:rPr kumimoji="0" lang="ja-JP"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他システムとのデータ連携機能の保守を行ったた</a:t>
              </a:r>
              <a:r>
                <a:rPr kumimoji="0"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め増額</a:t>
              </a:r>
              <a:endParaRPr kumimoji="0" lang="ja-JP"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grpSp>
      <p:sp>
        <p:nvSpPr>
          <p:cNvPr id="12" name="テキスト ボックス 11">
            <a:extLst>
              <a:ext uri="{FF2B5EF4-FFF2-40B4-BE49-F238E27FC236}">
                <a16:creationId xmlns:a16="http://schemas.microsoft.com/office/drawing/2014/main" id="{EC6E6988-F97C-1F3E-CC64-722A15D506EF}"/>
              </a:ext>
            </a:extLst>
          </p:cNvPr>
          <p:cNvSpPr txBox="1"/>
          <p:nvPr/>
        </p:nvSpPr>
        <p:spPr bwMode="auto">
          <a:xfrm>
            <a:off x="64505" y="595728"/>
            <a:ext cx="9767557" cy="584743"/>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600" kern="0" dirty="0">
                <a:solidFill>
                  <a:prstClr val="black"/>
                </a:solidFill>
                <a:latin typeface="Meiryo UI" panose="020B0604030504040204" pitchFamily="50" charset="-128"/>
                <a:ea typeface="Meiryo UI" panose="020B0604030504040204" pitchFamily="50" charset="-128"/>
              </a:rPr>
              <a:t>前頁の続き</a:t>
            </a:r>
            <a:endParaRPr kumimoji="1" lang="en-US" altLang="ja-JP" sz="1600" kern="0" dirty="0">
              <a:solidFill>
                <a:prstClr val="black"/>
              </a:solidFill>
              <a:latin typeface="Meiryo UI" panose="020B0604030504040204" pitchFamily="50" charset="-128"/>
              <a:ea typeface="Meiryo UI" panose="020B0604030504040204" pitchFamily="50" charset="-128"/>
            </a:endParaRPr>
          </a:p>
          <a:p>
            <a:pPr marR="0" lvl="0" algn="l" defTabSz="914400" rtl="0" eaLnBrk="1" fontAlgn="auto" latinLnBrk="0" hangingPunct="1">
              <a:lnSpc>
                <a:spcPct val="100000"/>
              </a:lnSpc>
              <a:spcBef>
                <a:spcPts val="0"/>
              </a:spcBef>
              <a:spcAft>
                <a:spcPts val="0"/>
              </a:spcAft>
              <a:buClrTx/>
              <a:buSzTx/>
              <a:tabLst/>
              <a:defRPr/>
            </a:pPr>
            <a:endParaRPr kumimoji="1" lang="en-US" altLang="ja-JP" sz="1600" dirty="0">
              <a:solidFill>
                <a:srgbClr val="FF0000"/>
              </a:solidFill>
              <a:latin typeface="Meiryo UI" panose="020B0604030504040204" pitchFamily="50" charset="-128"/>
              <a:ea typeface="Meiryo UI" panose="020B0604030504040204" pitchFamily="50" charset="-128"/>
            </a:endParaRPr>
          </a:p>
        </p:txBody>
      </p:sp>
      <p:sp>
        <p:nvSpPr>
          <p:cNvPr id="11" name="テキスト ボックス 9">
            <a:extLst>
              <a:ext uri="{FF2B5EF4-FFF2-40B4-BE49-F238E27FC236}">
                <a16:creationId xmlns:a16="http://schemas.microsoft.com/office/drawing/2014/main" id="{2E906832-DC7A-692F-6417-AAE8A964232F}"/>
              </a:ext>
            </a:extLst>
          </p:cNvPr>
          <p:cNvSpPr txBox="1"/>
          <p:nvPr/>
        </p:nvSpPr>
        <p:spPr>
          <a:xfrm>
            <a:off x="99762" y="1245459"/>
            <a:ext cx="9591675" cy="726593"/>
          </a:xfrm>
          <a:prstGeom prst="rect">
            <a:avLst/>
          </a:prstGeom>
          <a:solidFill>
            <a:schemeClr val="bg1"/>
          </a:solidFill>
          <a:ln w="28575">
            <a:solidFill>
              <a:schemeClr val="accent2"/>
            </a:solidFill>
          </a:ln>
          <a:effectLst>
            <a:outerShdw blurRad="50800" dist="38100" dir="2700000" algn="tl" rotWithShape="0">
              <a:prstClr val="black">
                <a:alpha val="40000"/>
              </a:prstClr>
            </a:outerShdw>
          </a:effectLst>
        </p:spPr>
        <p:txBody>
          <a:bodyPr wrap="square" lIns="54610" tIns="54610" rIns="54610" bIns="54610" rtlCol="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1" indent="0" algn="l" defTabSz="914400" rtl="0" eaLnBrk="1" fontAlgn="auto" latinLnBrk="0" hangingPunct="1">
              <a:lnSpc>
                <a:spcPct val="100000"/>
              </a:lnSpc>
              <a:spcBef>
                <a:spcPts val="0"/>
              </a:spcBef>
              <a:spcAft>
                <a:spcPts val="600"/>
              </a:spcAft>
              <a:buClr>
                <a:srgbClr val="00338D"/>
              </a:buClr>
              <a:buSzTx/>
              <a:buFontTx/>
              <a:buNone/>
              <a:tabLst/>
              <a:defRPr/>
            </a:pP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団体概要</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】5</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万人未満、自治体クラウド</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ハード・アプリ共同</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、オールインワン（</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TKC</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endPar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l" defTabSz="914400" rtl="0" eaLnBrk="1" fontAlgn="auto" latinLnBrk="0" hangingPunct="1">
              <a:lnSpc>
                <a:spcPct val="100000"/>
              </a:lnSpc>
              <a:spcBef>
                <a:spcPts val="0"/>
              </a:spcBef>
              <a:spcAft>
                <a:spcPts val="600"/>
              </a:spcAft>
              <a:buClr>
                <a:srgbClr val="00338D"/>
              </a:buClr>
              <a:buSzTx/>
              <a:buFontTx/>
              <a:buNone/>
              <a:tabLst/>
              <a:defRPr/>
            </a:pP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先行事業採択 評価点</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クラウド移行について、複数の方式を検討・試行し、費用、移行時間、品質、セキュリティ、作業負担等の観点から比較を行うことで、他団体が移行方法を検討する際のモデルとなりうる。</a:t>
            </a:r>
          </a:p>
        </p:txBody>
      </p:sp>
    </p:spTree>
    <p:extLst>
      <p:ext uri="{BB962C8B-B14F-4D97-AF65-F5344CB8AC3E}">
        <p14:creationId xmlns:p14="http://schemas.microsoft.com/office/powerpoint/2010/main" val="8375287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スライド番号プレースホルダー 5">
            <a:extLst>
              <a:ext uri="{FF2B5EF4-FFF2-40B4-BE49-F238E27FC236}">
                <a16:creationId xmlns:a16="http://schemas.microsoft.com/office/drawing/2014/main" id="{6B2EAF6A-DA70-47C6-86F5-1418B9CF4DDF}"/>
              </a:ext>
            </a:extLst>
          </p:cNvPr>
          <p:cNvSpPr>
            <a:spLocks noGrp="1"/>
          </p:cNvSpPr>
          <p:nvPr>
            <p:ph type="sldNum" sz="quarter" idx="12"/>
          </p:nvPr>
        </p:nvSpPr>
        <p:spPr>
          <a:xfrm>
            <a:off x="7650552" y="6432293"/>
            <a:ext cx="2228850" cy="365125"/>
          </a:xfrm>
        </p:spPr>
        <p:txBody>
          <a:bodyPr/>
          <a:lstStyle/>
          <a:p>
            <a:fld id="{330EA680-D336-4FF7-8B7A-9848BB0A1C32}" type="slidenum">
              <a:rPr lang="en-US" smtClean="0"/>
              <a:t>32</a:t>
            </a:fld>
            <a:endParaRPr lang="en-US" dirty="0"/>
          </a:p>
        </p:txBody>
      </p: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kumimoji="1" lang="ja-JP" altLang="en-US" sz="2400" b="1" dirty="0">
                <a:latin typeface="Meiryo UI" panose="020B0604030504040204" pitchFamily="50" charset="-128"/>
                <a:ea typeface="Meiryo UI" panose="020B0604030504040204" pitchFamily="50" charset="-128"/>
              </a:rPr>
              <a:t>笠置町（</a:t>
            </a:r>
            <a:r>
              <a:rPr kumimoji="1" lang="en-US" altLang="ja-JP" sz="2400" b="1" dirty="0">
                <a:latin typeface="Meiryo UI" panose="020B0604030504040204" pitchFamily="50" charset="-128"/>
                <a:ea typeface="Meiryo UI" panose="020B0604030504040204" pitchFamily="50" charset="-128"/>
              </a:rPr>
              <a:t>KIP</a:t>
            </a:r>
            <a:r>
              <a:rPr kumimoji="1" lang="ja-JP" altLang="en-US" sz="2400" b="1" dirty="0">
                <a:latin typeface="Meiryo UI" panose="020B0604030504040204" pitchFamily="50" charset="-128"/>
                <a:ea typeface="Meiryo UI" panose="020B0604030504040204" pitchFamily="50" charset="-128"/>
              </a:rPr>
              <a:t>）経費比較評価・考察 </a:t>
            </a:r>
            <a:r>
              <a:rPr kumimoji="1" lang="en-US" altLang="ja-JP" sz="2400" b="1" dirty="0">
                <a:latin typeface="Meiryo UI" panose="020B0604030504040204" pitchFamily="50" charset="-128"/>
                <a:ea typeface="Meiryo UI" panose="020B0604030504040204" pitchFamily="50" charset="-128"/>
              </a:rPr>
              <a:t>1/2</a:t>
            </a:r>
            <a:endParaRPr kumimoji="1" lang="ja-JP" altLang="en-US" sz="2400" b="1"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64505" y="595728"/>
            <a:ext cx="9767557" cy="830964"/>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600" kern="0" dirty="0">
                <a:solidFill>
                  <a:prstClr val="black"/>
                </a:solidFill>
                <a:latin typeface="Meiryo UI" panose="020B0604030504040204" pitchFamily="50" charset="-128"/>
                <a:ea typeface="Meiryo UI" panose="020B0604030504040204" pitchFamily="50" charset="-128"/>
              </a:rPr>
              <a:t>現行システムと比較してガバメントクラウドへリフトする場合、トータルで</a:t>
            </a:r>
            <a:r>
              <a:rPr kumimoji="1" lang="en-US" altLang="ja-JP" sz="1600" kern="0" dirty="0">
                <a:solidFill>
                  <a:prstClr val="black"/>
                </a:solidFill>
                <a:latin typeface="Meiryo UI" panose="020B0604030504040204" pitchFamily="50" charset="-128"/>
                <a:ea typeface="Meiryo UI" panose="020B0604030504040204" pitchFamily="50" charset="-128"/>
              </a:rPr>
              <a:t>621</a:t>
            </a:r>
            <a:r>
              <a:rPr kumimoji="1" lang="ja-JP" altLang="en-US" sz="1600" kern="0" dirty="0">
                <a:solidFill>
                  <a:prstClr val="black"/>
                </a:solidFill>
                <a:latin typeface="Meiryo UI" panose="020B0604030504040204" pitchFamily="50" charset="-128"/>
                <a:ea typeface="Meiryo UI" panose="020B0604030504040204" pitchFamily="50" charset="-128"/>
              </a:rPr>
              <a:t>％増加となった</a:t>
            </a:r>
            <a:endParaRPr kumimoji="1" lang="en-US" altLang="ja-JP" sz="1600" kern="0" dirty="0">
              <a:solidFill>
                <a:prstClr val="black"/>
              </a:solidFill>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600" kern="0" dirty="0">
                <a:solidFill>
                  <a:prstClr val="black"/>
                </a:solidFill>
                <a:latin typeface="Meiryo UI" panose="020B0604030504040204" pitchFamily="50" charset="-128"/>
                <a:ea typeface="Meiryo UI" panose="020B0604030504040204" pitchFamily="50" charset="-128"/>
              </a:rPr>
              <a:t>イニシャル・ランニングともに、複数団体が同一環境を共同利用する自治体クラウドの環境から、当該団体が単独利用となるガバメントクラウドへリフトすることで、費用按分効果が発揮されず費用削減効果が見られない内容となった</a:t>
            </a:r>
          </a:p>
        </p:txBody>
      </p:sp>
      <p:graphicFrame>
        <p:nvGraphicFramePr>
          <p:cNvPr id="2" name="表 1">
            <a:extLst>
              <a:ext uri="{FF2B5EF4-FFF2-40B4-BE49-F238E27FC236}">
                <a16:creationId xmlns:a16="http://schemas.microsoft.com/office/drawing/2014/main" id="{000D3692-BA4F-F787-8459-7751C6E52FBD}"/>
              </a:ext>
            </a:extLst>
          </p:cNvPr>
          <p:cNvGraphicFramePr>
            <a:graphicFrameLocks noGrp="1"/>
          </p:cNvGraphicFramePr>
          <p:nvPr>
            <p:extLst>
              <p:ext uri="{D42A27DB-BD31-4B8C-83A1-F6EECF244321}">
                <p14:modId xmlns:p14="http://schemas.microsoft.com/office/powerpoint/2010/main" val="465228801"/>
              </p:ext>
            </p:extLst>
          </p:nvPr>
        </p:nvGraphicFramePr>
        <p:xfrm>
          <a:off x="115582" y="2334513"/>
          <a:ext cx="6413538" cy="3628363"/>
        </p:xfrm>
        <a:graphic>
          <a:graphicData uri="http://schemas.openxmlformats.org/drawingml/2006/table">
            <a:tbl>
              <a:tblPr/>
              <a:tblGrid>
                <a:gridCol w="365538">
                  <a:extLst>
                    <a:ext uri="{9D8B030D-6E8A-4147-A177-3AD203B41FA5}">
                      <a16:colId xmlns:a16="http://schemas.microsoft.com/office/drawing/2014/main" val="1064477951"/>
                    </a:ext>
                  </a:extLst>
                </a:gridCol>
                <a:gridCol w="365538">
                  <a:extLst>
                    <a:ext uri="{9D8B030D-6E8A-4147-A177-3AD203B41FA5}">
                      <a16:colId xmlns:a16="http://schemas.microsoft.com/office/drawing/2014/main" val="1362134056"/>
                    </a:ext>
                  </a:extLst>
                </a:gridCol>
                <a:gridCol w="1561846">
                  <a:extLst>
                    <a:ext uri="{9D8B030D-6E8A-4147-A177-3AD203B41FA5}">
                      <a16:colId xmlns:a16="http://schemas.microsoft.com/office/drawing/2014/main" val="72861344"/>
                    </a:ext>
                  </a:extLst>
                </a:gridCol>
                <a:gridCol w="1030154">
                  <a:extLst>
                    <a:ext uri="{9D8B030D-6E8A-4147-A177-3AD203B41FA5}">
                      <a16:colId xmlns:a16="http://schemas.microsoft.com/office/drawing/2014/main" val="3890467551"/>
                    </a:ext>
                  </a:extLst>
                </a:gridCol>
                <a:gridCol w="1030154">
                  <a:extLst>
                    <a:ext uri="{9D8B030D-6E8A-4147-A177-3AD203B41FA5}">
                      <a16:colId xmlns:a16="http://schemas.microsoft.com/office/drawing/2014/main" val="3877731356"/>
                    </a:ext>
                  </a:extLst>
                </a:gridCol>
                <a:gridCol w="1030154">
                  <a:extLst>
                    <a:ext uri="{9D8B030D-6E8A-4147-A177-3AD203B41FA5}">
                      <a16:colId xmlns:a16="http://schemas.microsoft.com/office/drawing/2014/main" val="2229564750"/>
                    </a:ext>
                  </a:extLst>
                </a:gridCol>
                <a:gridCol w="1030154">
                  <a:extLst>
                    <a:ext uri="{9D8B030D-6E8A-4147-A177-3AD203B41FA5}">
                      <a16:colId xmlns:a16="http://schemas.microsoft.com/office/drawing/2014/main" val="4074930862"/>
                    </a:ext>
                  </a:extLst>
                </a:gridCol>
              </a:tblGrid>
              <a:tr h="513916">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rgbClr val="FFFFFF"/>
                          </a:solidFill>
                          <a:effectLst/>
                          <a:latin typeface="Meiryo UI" panose="020B0604030504040204" pitchFamily="50" charset="-128"/>
                          <a:ea typeface="Meiryo UI" panose="020B0604030504040204" pitchFamily="50" charset="-128"/>
                        </a:rPr>
                        <a:t>経費区分</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en-US" altLang="ja-JP" sz="900" b="0" i="0" u="none" strike="noStrike">
                          <a:solidFill>
                            <a:srgbClr val="FFFFFF"/>
                          </a:solidFill>
                          <a:effectLst/>
                          <a:latin typeface="Meiryo UI" panose="020B0604030504040204" pitchFamily="50" charset="-128"/>
                          <a:ea typeface="Meiryo UI" panose="020B0604030504040204" pitchFamily="50" charset="-128"/>
                        </a:rPr>
                        <a:t>A</a:t>
                      </a:r>
                      <a:r>
                        <a:rPr lang="ja-JP" altLang="en-US" sz="900" b="0" i="0" u="none" strike="noStrike">
                          <a:solidFill>
                            <a:srgbClr val="FFFFFF"/>
                          </a:solidFill>
                          <a:effectLst/>
                          <a:latin typeface="Meiryo UI" panose="020B0604030504040204" pitchFamily="50" charset="-128"/>
                          <a:ea typeface="Meiryo UI" panose="020B0604030504040204" pitchFamily="50" charset="-128"/>
                        </a:rPr>
                        <a:t>：現行システムを</a:t>
                      </a:r>
                      <a:br>
                        <a:rPr lang="en-US" altLang="ja-JP" sz="900" b="0" i="0" u="none" strike="noStrike">
                          <a:solidFill>
                            <a:srgbClr val="FFFFFF"/>
                          </a:solidFill>
                          <a:effectLst/>
                          <a:latin typeface="Meiryo UI" panose="020B0604030504040204" pitchFamily="50" charset="-128"/>
                          <a:ea typeface="Meiryo UI" panose="020B0604030504040204" pitchFamily="50" charset="-128"/>
                        </a:rPr>
                      </a:br>
                      <a:r>
                        <a:rPr lang="ja-JP" altLang="en-US" sz="900" b="0" i="0" u="none" strike="noStrike">
                          <a:solidFill>
                            <a:srgbClr val="FFFFFF"/>
                          </a:solidFill>
                          <a:effectLst/>
                          <a:latin typeface="Meiryo UI" panose="020B0604030504040204" pitchFamily="50" charset="-128"/>
                          <a:ea typeface="Meiryo UI" panose="020B0604030504040204" pitchFamily="50" charset="-128"/>
                        </a:rPr>
                        <a:t>利用</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en-US" altLang="ja-JP" sz="900" b="0" i="0" u="none" strike="noStrike">
                          <a:solidFill>
                            <a:srgbClr val="FFFFFF"/>
                          </a:solidFill>
                          <a:effectLst/>
                          <a:latin typeface="Meiryo UI" panose="020B0604030504040204" pitchFamily="50" charset="-128"/>
                          <a:ea typeface="Meiryo UI" panose="020B0604030504040204" pitchFamily="50" charset="-128"/>
                        </a:rPr>
                        <a:t>B</a:t>
                      </a:r>
                      <a:r>
                        <a:rPr lang="ja-JP" altLang="en-US" sz="900" b="0" i="0" u="none" strike="noStrike">
                          <a:solidFill>
                            <a:srgbClr val="FFFFFF"/>
                          </a:solidFill>
                          <a:effectLst/>
                          <a:latin typeface="Meiryo UI" panose="020B0604030504040204" pitchFamily="50" charset="-128"/>
                          <a:ea typeface="Meiryo UI" panose="020B0604030504040204" pitchFamily="50" charset="-128"/>
                        </a:rPr>
                        <a:t>：ガバメントクラウドへリフト</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rgbClr val="FFFFFF"/>
                          </a:solidFill>
                          <a:effectLst/>
                          <a:latin typeface="Meiryo UI" panose="020B0604030504040204" pitchFamily="50" charset="-128"/>
                          <a:ea typeface="Meiryo UI" panose="020B0604030504040204" pitchFamily="50" charset="-128"/>
                        </a:rPr>
                        <a:t>コスト差異</a:t>
                      </a:r>
                      <a:br>
                        <a:rPr lang="en-US" altLang="ja-JP" sz="900" b="0" i="0" u="none" strike="noStrike">
                          <a:solidFill>
                            <a:srgbClr val="FFFFFF"/>
                          </a:solidFill>
                          <a:effectLst/>
                          <a:latin typeface="Meiryo UI" panose="020B0604030504040204" pitchFamily="50" charset="-128"/>
                          <a:ea typeface="Meiryo UI" panose="020B0604030504040204" pitchFamily="50" charset="-128"/>
                        </a:rPr>
                      </a:br>
                      <a:r>
                        <a:rPr lang="ja-JP" altLang="en-US" sz="900" b="0" i="0" u="none" strike="noStrike">
                          <a:solidFill>
                            <a:srgbClr val="FFFFFF"/>
                          </a:solidFill>
                          <a:effectLst/>
                          <a:latin typeface="Meiryo UI" panose="020B0604030504040204" pitchFamily="50" charset="-128"/>
                          <a:ea typeface="Meiryo UI" panose="020B0604030504040204" pitchFamily="50" charset="-128"/>
                        </a:rPr>
                        <a:t>（</a:t>
                      </a:r>
                      <a:r>
                        <a:rPr lang="en-US" altLang="ja-JP" sz="900" b="0" i="0" u="none" strike="noStrike">
                          <a:solidFill>
                            <a:srgbClr val="FFFFFF"/>
                          </a:solidFill>
                          <a:effectLst/>
                          <a:latin typeface="Meiryo UI" panose="020B0604030504040204" pitchFamily="50" charset="-128"/>
                          <a:ea typeface="Meiryo UI" panose="020B0604030504040204" pitchFamily="50" charset="-128"/>
                        </a:rPr>
                        <a:t>B-A</a:t>
                      </a:r>
                      <a:r>
                        <a:rPr lang="ja-JP" altLang="en-US" sz="900" b="0" i="0" u="none" strike="noStrike">
                          <a:solidFill>
                            <a:srgbClr val="FFFFFF"/>
                          </a:solidFill>
                          <a:effectLst/>
                          <a:latin typeface="Meiryo UI" panose="020B0604030504040204" pitchFamily="50" charset="-128"/>
                          <a:ea typeface="Meiryo UI" panose="020B0604030504040204" pitchFamily="50" charset="-128"/>
                        </a:rPr>
                        <a:t>）</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A3A1"/>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ガバメントクラウド</a:t>
                      </a:r>
                      <a:br>
                        <a:rPr lang="en-US" altLang="ja-JP" sz="900" b="0" i="0" u="none" strike="noStrike" dirty="0">
                          <a:solidFill>
                            <a:srgbClr val="FFFFFF"/>
                          </a:solidFill>
                          <a:effectLst/>
                          <a:latin typeface="Meiryo UI" panose="020B0604030504040204" pitchFamily="50" charset="-128"/>
                          <a:ea typeface="Meiryo UI" panose="020B0604030504040204" pitchFamily="50" charset="-128"/>
                        </a:rPr>
                      </a:b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リフト後の削減率</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A3A1"/>
                    </a:solidFill>
                  </a:tcPr>
                </a:tc>
                <a:extLst>
                  <a:ext uri="{0D108BD9-81ED-4DB2-BD59-A6C34878D82A}">
                    <a16:rowId xmlns:a16="http://schemas.microsoft.com/office/drawing/2014/main" val="3969783400"/>
                  </a:ext>
                </a:extLst>
              </a:tr>
              <a:tr h="148307">
                <a:tc rowSpan="6">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イニシャルコスト</a:t>
                      </a:r>
                    </a:p>
                  </a:txBody>
                  <a:tcPr marL="5276" marR="5276" marT="5276"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rowSpan="6">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作業費</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5276" marR="5276" marT="5276"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カスタマイズ費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¥4,200,000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¥4,200,000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a:t>
                      </a:r>
                      <a:endPar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1025762"/>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環境構築費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¥1,500,000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¥3,040,000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¥1,540,000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103%</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7123867"/>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データ移行費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¥680,000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¥6,700,000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¥6,020,000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885%</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575746"/>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他システム連携機能構築作業費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¥160,000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¥3,360,000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¥3,200,000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2793806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操作マニュアル作成・職員研修費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¥80,000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¥640,000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¥560,000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700%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2384571"/>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プロジェクト管理費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¥460,000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¥1,050,000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¥590,000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128%</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4979906"/>
                  </a:ext>
                </a:extLst>
              </a:tr>
              <a:tr h="148307">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イニシャルコスト計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¥2,880,000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¥18,990,000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¥16,110,000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559%</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1768635435"/>
                  </a:ext>
                </a:extLst>
              </a:tr>
              <a:tr h="148307">
                <a:tc rowSpan="1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t"/>
                      <a:r>
                        <a:rPr lang="ja-JP" altLang="en-US" sz="900" b="0" i="0" u="none" strike="noStrike">
                          <a:solidFill>
                            <a:srgbClr val="000000"/>
                          </a:solidFill>
                          <a:effectLst/>
                          <a:latin typeface="Meiryo UI" panose="020B0604030504040204" pitchFamily="50" charset="-128"/>
                          <a:ea typeface="Meiryo UI" panose="020B0604030504040204" pitchFamily="50" charset="-128"/>
                        </a:rPr>
                        <a:t>ランニングコスト</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作業費</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システム運用作業</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¥5,321,600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¥7,600,000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¥2,278,400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43%</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3543649"/>
                  </a:ext>
                </a:extLst>
              </a:tr>
              <a:tr h="148307">
                <a:tc vMerge="1">
                  <a:txBody>
                    <a:bodyPr/>
                    <a:lstStyle/>
                    <a:p>
                      <a:endParaRPr kumimoji="1" lang="ja-JP" altLang="en-US"/>
                    </a:p>
                  </a:txBody>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ハードウェア保守作業</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¥407,900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¥1,520,000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¥1,112,100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273%</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34537603"/>
                  </a:ext>
                </a:extLst>
              </a:tr>
              <a:tr h="148307">
                <a:tc vMerge="1">
                  <a:txBody>
                    <a:bodyPr/>
                    <a:lstStyle/>
                    <a:p>
                      <a:endParaRPr kumimoji="1" lang="ja-JP" altLang="en-US"/>
                    </a:p>
                  </a:txBody>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その他外部委託費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99234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tcPr>
                </a:tc>
                <a:tc grid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作業費計</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¥5,729,500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¥9,120,000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¥3,390,500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59%</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304626493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7">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物品費</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ハードウェア借料</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¥5,358,050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¥2,150,000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a:t>
                      </a:r>
                      <a:r>
                        <a:rPr lang="en-US" altLang="ja-JP" sz="900" b="0" i="0" u="none" strike="noStrike" dirty="0">
                          <a:solidFill>
                            <a:srgbClr val="FF0000"/>
                          </a:solidFill>
                          <a:effectLst/>
                          <a:latin typeface="Meiryo UI" panose="020B0604030504040204" pitchFamily="50" charset="-128"/>
                          <a:ea typeface="Meiryo UI" panose="020B0604030504040204" pitchFamily="50" charset="-128"/>
                        </a:rPr>
                        <a:t>¥3,208,050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dirty="0">
                          <a:solidFill>
                            <a:srgbClr val="FF0000"/>
                          </a:solidFill>
                          <a:effectLst/>
                          <a:latin typeface="Meiryo UI" panose="020B0604030504040204" pitchFamily="50" charset="-128"/>
                          <a:ea typeface="Meiryo UI" panose="020B0604030504040204" pitchFamily="50" charset="-128"/>
                        </a:rPr>
                        <a:t>-60%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5650500"/>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ハードウェア保守費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55036716"/>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ソフトウェア借料</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¥458,000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¥10,860,000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¥10,402,000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2271%</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1682262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ソフトウェア保守費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¥10,191,900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¥14,480,000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¥4,288,100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42%</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60956273"/>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データセンター利用費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¥630,850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¥630,850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1273897"/>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通信回線費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¥85,850,000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¥85,850,000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a:t>
                      </a:r>
                      <a:endPar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65764259"/>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クラウド利用経費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¥39,965,904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¥39,965,904</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a:t>
                      </a:r>
                      <a:endPar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96484819"/>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tcPr>
                </a:tc>
                <a:tc grid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物品費計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¥16,638,800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¥153,936,754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¥137,297,954</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825%</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2203110358"/>
                  </a:ext>
                </a:extLst>
              </a:tr>
              <a:tr h="148307">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ランニングコスト計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¥22,368,300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¥163,056,754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¥140,688,454</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629%</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3464429677"/>
                  </a:ext>
                </a:extLst>
              </a:tr>
              <a:tr h="148307">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合計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¥25,248,300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¥182,046,754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¥156,798,454</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dirty="0">
                          <a:solidFill>
                            <a:schemeClr val="tx1">
                              <a:lumMod val="100000"/>
                            </a:schemeClr>
                          </a:solidFill>
                          <a:effectLst/>
                          <a:latin typeface="Meiryo UI" panose="020B0604030504040204" pitchFamily="50" charset="-128"/>
                          <a:ea typeface="Meiryo UI" panose="020B0604030504040204" pitchFamily="50" charset="-128"/>
                        </a:rPr>
                        <a:t>621%</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extLst>
                  <a:ext uri="{0D108BD9-81ED-4DB2-BD59-A6C34878D82A}">
                    <a16:rowId xmlns:a16="http://schemas.microsoft.com/office/drawing/2014/main" val="1639852186"/>
                  </a:ext>
                </a:extLst>
              </a:tr>
            </a:tbl>
          </a:graphicData>
        </a:graphic>
      </p:graphicFrame>
      <p:grpSp>
        <p:nvGrpSpPr>
          <p:cNvPr id="3" name="グループ化 2">
            <a:extLst>
              <a:ext uri="{FF2B5EF4-FFF2-40B4-BE49-F238E27FC236}">
                <a16:creationId xmlns:a16="http://schemas.microsoft.com/office/drawing/2014/main" id="{6BCF2704-A188-3CC1-7901-76761D82C8CB}"/>
              </a:ext>
            </a:extLst>
          </p:cNvPr>
          <p:cNvGrpSpPr/>
          <p:nvPr/>
        </p:nvGrpSpPr>
        <p:grpSpPr>
          <a:xfrm>
            <a:off x="6665497" y="2309354"/>
            <a:ext cx="2305357" cy="4327165"/>
            <a:chOff x="7199231" y="1463262"/>
            <a:chExt cx="2497470" cy="4687763"/>
          </a:xfrm>
        </p:grpSpPr>
        <p:sp>
          <p:nvSpPr>
            <p:cNvPr id="5" name="正方形/長方形 4">
              <a:extLst>
                <a:ext uri="{FF2B5EF4-FFF2-40B4-BE49-F238E27FC236}">
                  <a16:creationId xmlns:a16="http://schemas.microsoft.com/office/drawing/2014/main" id="{5FB30E90-78C3-B5B8-C281-7B9B65896501}"/>
                </a:ext>
              </a:extLst>
            </p:cNvPr>
            <p:cNvSpPr>
              <a:spLocks/>
            </p:cNvSpPr>
            <p:nvPr/>
          </p:nvSpPr>
          <p:spPr>
            <a:xfrm>
              <a:off x="7199231" y="2275021"/>
              <a:ext cx="2497470" cy="617968"/>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環境構築費</a:t>
              </a:r>
              <a:br>
                <a:rPr kumimoji="1" lang="en-US"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en-US" altLang="zh-TW"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DC</a:t>
              </a:r>
              <a:r>
                <a:rPr kumimoji="1" lang="zh-TW"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環境構築作業費</a:t>
              </a:r>
              <a:r>
                <a:rPr kumimoji="1"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において、</a:t>
              </a:r>
              <a:r>
                <a:rPr kumimoji="1" lang="zh-TW"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共同利用負担割</a:t>
              </a:r>
              <a:r>
                <a:rPr kumimoji="1"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が享受できなくなったため増額</a:t>
              </a:r>
              <a:endPar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6" name="正方形/長方形 5">
              <a:extLst>
                <a:ext uri="{FF2B5EF4-FFF2-40B4-BE49-F238E27FC236}">
                  <a16:creationId xmlns:a16="http://schemas.microsoft.com/office/drawing/2014/main" id="{60653E6C-F4F7-9B13-3F91-751C3E3CFDDE}"/>
                </a:ext>
              </a:extLst>
            </p:cNvPr>
            <p:cNvSpPr>
              <a:spLocks/>
            </p:cNvSpPr>
            <p:nvPr/>
          </p:nvSpPr>
          <p:spPr>
            <a:xfrm>
              <a:off x="7199231" y="3654957"/>
              <a:ext cx="2497470" cy="766530"/>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他システム連携機能構築作業費</a:t>
              </a:r>
              <a:br>
                <a:rPr kumimoji="1" lang="en-US"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現行システムの利用では</a:t>
              </a:r>
              <a:r>
                <a:rPr kumimoji="1" lang="zh-TW"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連携再設定作業</a:t>
              </a:r>
              <a:r>
                <a:rPr kumimoji="1"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のみだが、ガバメントクラウドでは</a:t>
              </a:r>
              <a:r>
                <a:rPr kumimoji="1" lang="zh-TW"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連携基盤機能構築</a:t>
              </a:r>
              <a:r>
                <a:rPr kumimoji="1"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が必要なため増額</a:t>
              </a:r>
              <a:endPar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7" name="正方形/長方形 6">
              <a:extLst>
                <a:ext uri="{FF2B5EF4-FFF2-40B4-BE49-F238E27FC236}">
                  <a16:creationId xmlns:a16="http://schemas.microsoft.com/office/drawing/2014/main" id="{36D0529E-DA4C-1F22-785B-5A037F02E7FD}"/>
                </a:ext>
              </a:extLst>
            </p:cNvPr>
            <p:cNvSpPr>
              <a:spLocks/>
            </p:cNvSpPr>
            <p:nvPr/>
          </p:nvSpPr>
          <p:spPr>
            <a:xfrm>
              <a:off x="7199231" y="5358256"/>
              <a:ext cx="2497470" cy="792769"/>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プロジェクト管理費</a:t>
              </a:r>
              <a:endParaRPr kumimoji="1" lang="en-US" altLang="ja-JP"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zh-TW"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移行計画、進捗管理、完了報告</a:t>
              </a:r>
              <a:r>
                <a:rPr kumimoji="1"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において、</a:t>
              </a:r>
              <a:r>
                <a:rPr kumimoji="1" lang="zh-TW"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共同利用負担割</a:t>
              </a:r>
              <a:r>
                <a:rPr kumimoji="1"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が享受できなくなったため増額</a:t>
              </a:r>
              <a:endParaRPr kumimoji="0" lang="en-US" altLang="ja-JP"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8" name="正方形/長方形 7">
              <a:extLst>
                <a:ext uri="{FF2B5EF4-FFF2-40B4-BE49-F238E27FC236}">
                  <a16:creationId xmlns:a16="http://schemas.microsoft.com/office/drawing/2014/main" id="{08A0BDE4-441D-20CA-0B50-98F574EE0F80}"/>
                </a:ext>
              </a:extLst>
            </p:cNvPr>
            <p:cNvSpPr>
              <a:spLocks/>
            </p:cNvSpPr>
            <p:nvPr/>
          </p:nvSpPr>
          <p:spPr>
            <a:xfrm>
              <a:off x="7199231" y="4493487"/>
              <a:ext cx="2497470" cy="792769"/>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操作マニュアル作成・職員研修費</a:t>
              </a:r>
              <a:endParaRPr kumimoji="1" lang="en-US"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ガバメントクラウドでは職員に影響する変更点の運用マニュアルへの反映や、職員への運用変更点の説明が多くなるため増額</a:t>
              </a:r>
              <a:endPar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9" name="正方形/長方形 8">
              <a:extLst>
                <a:ext uri="{FF2B5EF4-FFF2-40B4-BE49-F238E27FC236}">
                  <a16:creationId xmlns:a16="http://schemas.microsoft.com/office/drawing/2014/main" id="{3CA1E75B-0A55-D610-89F0-B7E4A42F5E4F}"/>
                </a:ext>
              </a:extLst>
            </p:cNvPr>
            <p:cNvSpPr>
              <a:spLocks/>
            </p:cNvSpPr>
            <p:nvPr/>
          </p:nvSpPr>
          <p:spPr>
            <a:xfrm>
              <a:off x="7199231" y="2964989"/>
              <a:ext cx="2497470" cy="617968"/>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データ移行費</a:t>
              </a:r>
              <a:br>
                <a:rPr kumimoji="1" lang="en-US" altLang="ja-JP"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データ移行において、</a:t>
              </a:r>
              <a:r>
                <a:rPr kumimoji="1" lang="zh-TW"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共同利用負担割</a:t>
              </a:r>
              <a:r>
                <a:rPr kumimoji="1"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が享受できなくなったため増額</a:t>
              </a:r>
              <a:endParaRPr kumimoji="0" lang="en-US" altLang="ja-JP"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10" name="正方形/長方形 9">
              <a:extLst>
                <a:ext uri="{FF2B5EF4-FFF2-40B4-BE49-F238E27FC236}">
                  <a16:creationId xmlns:a16="http://schemas.microsoft.com/office/drawing/2014/main" id="{73AD9FC6-7BC5-AB75-93CB-BB6F7F1F7405}"/>
                </a:ext>
              </a:extLst>
            </p:cNvPr>
            <p:cNvSpPr/>
            <p:nvPr/>
          </p:nvSpPr>
          <p:spPr>
            <a:xfrm>
              <a:off x="7199231" y="1463262"/>
              <a:ext cx="2497470" cy="739759"/>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カスタマイズ費</a:t>
              </a:r>
              <a:br>
                <a:rPr kumimoji="1" lang="en-US"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基盤変更に伴うアプリケーション設定変更（端末・プリンタ情報、連携フアイル出力先）が発生するため純増</a:t>
              </a:r>
              <a:endPar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grpSp>
      <p:sp>
        <p:nvSpPr>
          <p:cNvPr id="11" name="正方形/長方形 10">
            <a:extLst>
              <a:ext uri="{FF2B5EF4-FFF2-40B4-BE49-F238E27FC236}">
                <a16:creationId xmlns:a16="http://schemas.microsoft.com/office/drawing/2014/main" id="{1988ED75-62B6-AD0D-1AA0-E43046FA70CD}"/>
              </a:ext>
            </a:extLst>
          </p:cNvPr>
          <p:cNvSpPr/>
          <p:nvPr/>
        </p:nvSpPr>
        <p:spPr>
          <a:xfrm>
            <a:off x="115583" y="5983613"/>
            <a:ext cx="4621644" cy="506850"/>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a:t>
            </a: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現行システム費用について、計画時試算から下記経費項目を修正</a:t>
            </a:r>
            <a:br>
              <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b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・環境構築費</a:t>
            </a:r>
            <a:endPar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・システム運用作業</a:t>
            </a:r>
            <a:endPar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p:txBody>
      </p:sp>
      <p:sp>
        <p:nvSpPr>
          <p:cNvPr id="12" name="テキスト ボックス 9">
            <a:extLst>
              <a:ext uri="{FF2B5EF4-FFF2-40B4-BE49-F238E27FC236}">
                <a16:creationId xmlns:a16="http://schemas.microsoft.com/office/drawing/2014/main" id="{524B063A-EDFA-705B-33BA-A310C3234AA4}"/>
              </a:ext>
            </a:extLst>
          </p:cNvPr>
          <p:cNvSpPr txBox="1"/>
          <p:nvPr/>
        </p:nvSpPr>
        <p:spPr>
          <a:xfrm>
            <a:off x="109788" y="1496116"/>
            <a:ext cx="9591675" cy="726593"/>
          </a:xfrm>
          <a:prstGeom prst="rect">
            <a:avLst/>
          </a:prstGeom>
          <a:solidFill>
            <a:schemeClr val="bg1"/>
          </a:solidFill>
          <a:ln w="28575">
            <a:solidFill>
              <a:schemeClr val="accent2"/>
            </a:solidFill>
          </a:ln>
          <a:effectLst>
            <a:outerShdw blurRad="50800" dist="38100" dir="2700000" algn="tl" rotWithShape="0">
              <a:prstClr val="black">
                <a:alpha val="40000"/>
              </a:prstClr>
            </a:outerShdw>
          </a:effectLst>
        </p:spPr>
        <p:txBody>
          <a:bodyPr wrap="square" lIns="54610" tIns="54610" rIns="54610" bIns="54610" rtlCol="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1" indent="0" algn="l" defTabSz="914400" rtl="0" eaLnBrk="1" fontAlgn="auto" latinLnBrk="0" hangingPunct="1">
              <a:lnSpc>
                <a:spcPct val="100000"/>
              </a:lnSpc>
              <a:spcBef>
                <a:spcPts val="0"/>
              </a:spcBef>
              <a:spcAft>
                <a:spcPts val="600"/>
              </a:spcAft>
              <a:buClr>
                <a:srgbClr val="00338D"/>
              </a:buClr>
              <a:buSzTx/>
              <a:buFontTx/>
              <a:buNone/>
              <a:tabLst/>
              <a:defRPr/>
            </a:pP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団体概要</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5</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万人未満、自治体クラウド</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ハード・アプリ共同</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、マルチベンダー（京都電子計算、</a:t>
            </a:r>
            <a:r>
              <a:rPr kumimoji="1" lang="zh-TW"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京都府自治体情報化推進協議会</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endPar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l" defTabSz="914400" rtl="0" eaLnBrk="1" fontAlgn="auto" latinLnBrk="0" hangingPunct="1">
              <a:lnSpc>
                <a:spcPct val="100000"/>
              </a:lnSpc>
              <a:spcBef>
                <a:spcPts val="0"/>
              </a:spcBef>
              <a:spcAft>
                <a:spcPts val="600"/>
              </a:spcAft>
              <a:buClr>
                <a:srgbClr val="00338D"/>
              </a:buClr>
              <a:buSzTx/>
              <a:buFontTx/>
              <a:buNone/>
              <a:tabLst/>
              <a:defRPr/>
            </a:pP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先行事業採択 評価点</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フレッツ光対象外の地域ならではとして、安価に接続できることができる回線のあり方を検証。同様の事情を抱える団体のモデルケースとして有用と考えられる。</a:t>
            </a:r>
          </a:p>
        </p:txBody>
      </p:sp>
    </p:spTree>
    <p:extLst>
      <p:ext uri="{BB962C8B-B14F-4D97-AF65-F5344CB8AC3E}">
        <p14:creationId xmlns:p14="http://schemas.microsoft.com/office/powerpoint/2010/main" val="21804130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スライド番号プレースホルダー 5">
            <a:extLst>
              <a:ext uri="{FF2B5EF4-FFF2-40B4-BE49-F238E27FC236}">
                <a16:creationId xmlns:a16="http://schemas.microsoft.com/office/drawing/2014/main" id="{6B2EAF6A-DA70-47C6-86F5-1418B9CF4DDF}"/>
              </a:ext>
            </a:extLst>
          </p:cNvPr>
          <p:cNvSpPr>
            <a:spLocks noGrp="1"/>
          </p:cNvSpPr>
          <p:nvPr>
            <p:ph type="sldNum" sz="quarter" idx="12"/>
          </p:nvPr>
        </p:nvSpPr>
        <p:spPr>
          <a:xfrm>
            <a:off x="7650552" y="6432293"/>
            <a:ext cx="2228850" cy="365125"/>
          </a:xfrm>
        </p:spPr>
        <p:txBody>
          <a:bodyPr/>
          <a:lstStyle/>
          <a:p>
            <a:fld id="{330EA680-D336-4FF7-8B7A-9848BB0A1C32}" type="slidenum">
              <a:rPr lang="en-US" smtClean="0"/>
              <a:t>33</a:t>
            </a:fld>
            <a:endParaRPr lang="en-US" dirty="0"/>
          </a:p>
        </p:txBody>
      </p: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kumimoji="1" lang="ja-JP" altLang="en-US" sz="2400" b="1" dirty="0">
                <a:latin typeface="Meiryo UI" panose="020B0604030504040204" pitchFamily="50" charset="-128"/>
                <a:ea typeface="Meiryo UI" panose="020B0604030504040204" pitchFamily="50" charset="-128"/>
              </a:rPr>
              <a:t>笠置町（</a:t>
            </a:r>
            <a:r>
              <a:rPr kumimoji="1" lang="en-US" altLang="ja-JP" sz="2400" b="1" dirty="0">
                <a:latin typeface="Meiryo UI" panose="020B0604030504040204" pitchFamily="50" charset="-128"/>
                <a:ea typeface="Meiryo UI" panose="020B0604030504040204" pitchFamily="50" charset="-128"/>
              </a:rPr>
              <a:t>KIP</a:t>
            </a:r>
            <a:r>
              <a:rPr kumimoji="1" lang="ja-JP" altLang="en-US" sz="2400" b="1" dirty="0">
                <a:latin typeface="Meiryo UI" panose="020B0604030504040204" pitchFamily="50" charset="-128"/>
                <a:ea typeface="Meiryo UI" panose="020B0604030504040204" pitchFamily="50" charset="-128"/>
              </a:rPr>
              <a:t>）経費比較評価・考察 </a:t>
            </a:r>
            <a:r>
              <a:rPr kumimoji="1" lang="en-US" altLang="ja-JP" sz="2400" b="1" dirty="0">
                <a:latin typeface="Meiryo UI" panose="020B0604030504040204" pitchFamily="50" charset="-128"/>
                <a:ea typeface="Meiryo UI" panose="020B0604030504040204" pitchFamily="50" charset="-128"/>
              </a:rPr>
              <a:t>2/2</a:t>
            </a:r>
            <a:endParaRPr kumimoji="1" lang="ja-JP" altLang="en-US" sz="2400" b="1" dirty="0">
              <a:latin typeface="Meiryo UI" panose="020B0604030504040204" pitchFamily="50" charset="-128"/>
              <a:ea typeface="Meiryo UI" panose="020B0604030504040204" pitchFamily="50" charset="-128"/>
            </a:endParaRPr>
          </a:p>
        </p:txBody>
      </p:sp>
      <p:grpSp>
        <p:nvGrpSpPr>
          <p:cNvPr id="2" name="グループ化 1">
            <a:extLst>
              <a:ext uri="{FF2B5EF4-FFF2-40B4-BE49-F238E27FC236}">
                <a16:creationId xmlns:a16="http://schemas.microsoft.com/office/drawing/2014/main" id="{0302871F-C867-976F-BDCD-0762E1E5E125}"/>
              </a:ext>
            </a:extLst>
          </p:cNvPr>
          <p:cNvGrpSpPr/>
          <p:nvPr/>
        </p:nvGrpSpPr>
        <p:grpSpPr>
          <a:xfrm>
            <a:off x="6645444" y="2106561"/>
            <a:ext cx="2305357" cy="3683217"/>
            <a:chOff x="7199231" y="1870929"/>
            <a:chExt cx="2497470" cy="3990151"/>
          </a:xfrm>
        </p:grpSpPr>
        <p:sp>
          <p:nvSpPr>
            <p:cNvPr id="3" name="正方形/長方形 2">
              <a:extLst>
                <a:ext uri="{FF2B5EF4-FFF2-40B4-BE49-F238E27FC236}">
                  <a16:creationId xmlns:a16="http://schemas.microsoft.com/office/drawing/2014/main" id="{3DBE4977-CE78-33C5-06F0-62AA95FBD0EF}"/>
                </a:ext>
              </a:extLst>
            </p:cNvPr>
            <p:cNvSpPr/>
            <p:nvPr/>
          </p:nvSpPr>
          <p:spPr>
            <a:xfrm>
              <a:off x="7199231" y="1870929"/>
              <a:ext cx="2497470" cy="786007"/>
            </a:xfrm>
            <a:prstGeom prst="rect">
              <a:avLst/>
            </a:prstGeom>
            <a:solidFill>
              <a:sysClr val="window" lastClr="FFFFFF"/>
            </a:solidFill>
            <a:ln w="28575" cap="flat" cmpd="sng" algn="ctr">
              <a:solidFill>
                <a:schemeClr val="bg1">
                  <a:lumMod val="65000"/>
                </a:schemeClr>
              </a:solidFill>
              <a:prstDash val="solid"/>
              <a:miter lim="800000"/>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ハードウェア借料</a:t>
              </a:r>
              <a:br>
                <a:rPr kumimoji="1" lang="en-US" altLang="ja-JP" sz="969"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クラウドへの</a:t>
              </a:r>
              <a:r>
                <a:rPr kumimoji="1" lang="ja-JP" altLang="en-US" sz="969" kern="0" dirty="0">
                  <a:solidFill>
                    <a:srgbClr val="000000"/>
                  </a:solidFill>
                  <a:latin typeface="Meiryo UI" panose="020B0604030504040204" pitchFamily="50" charset="-128"/>
                  <a:ea typeface="Meiryo UI" panose="020B0604030504040204" pitchFamily="50" charset="-128"/>
                  <a:cs typeface="Arial"/>
                </a:rPr>
                <a:t>リフト</a:t>
              </a:r>
              <a:r>
                <a:rPr kumimoji="1"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に伴い、</a:t>
              </a:r>
              <a:r>
                <a:rPr kumimoji="1" lang="zh-TW"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連携基盤用資源</a:t>
              </a:r>
              <a:r>
                <a:rPr kumimoji="1" lang="ja-JP" altLang="en-US"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以外の費用が減額</a:t>
              </a:r>
              <a:endParaRPr kumimoji="0" lang="en-US" altLang="ja-JP" sz="969"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5" name="正方形/長方形 4">
              <a:extLst>
                <a:ext uri="{FF2B5EF4-FFF2-40B4-BE49-F238E27FC236}">
                  <a16:creationId xmlns:a16="http://schemas.microsoft.com/office/drawing/2014/main" id="{38802901-1F9D-C95C-E7F3-2F36C481EA99}"/>
                </a:ext>
              </a:extLst>
            </p:cNvPr>
            <p:cNvSpPr>
              <a:spLocks/>
            </p:cNvSpPr>
            <p:nvPr/>
          </p:nvSpPr>
          <p:spPr>
            <a:xfrm>
              <a:off x="7199231" y="2728936"/>
              <a:ext cx="2497470" cy="576397"/>
            </a:xfrm>
            <a:prstGeom prst="rect">
              <a:avLst/>
            </a:prstGeom>
            <a:solidFill>
              <a:sysClr val="window" lastClr="FFFFFF"/>
            </a:solidFill>
            <a:ln w="28575" cap="flat" cmpd="sng" algn="ctr">
              <a:solidFill>
                <a:schemeClr val="bg1">
                  <a:lumMod val="65000"/>
                </a:schemeClr>
              </a:solidFill>
              <a:prstDash val="solid"/>
              <a:miter lim="800000"/>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ソフトウェア借料</a:t>
              </a:r>
              <a:endParaRPr kumimoji="1" lang="en-US"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zh-TW"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共同利用負担割</a:t>
              </a:r>
              <a:r>
                <a:rPr kumimoji="1"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が享受できなくなったため増額</a:t>
              </a:r>
              <a:endPar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6" name="正方形/長方形 5">
              <a:extLst>
                <a:ext uri="{FF2B5EF4-FFF2-40B4-BE49-F238E27FC236}">
                  <a16:creationId xmlns:a16="http://schemas.microsoft.com/office/drawing/2014/main" id="{005B592E-EC09-AD07-F4BD-BD0975976D7D}"/>
                </a:ext>
              </a:extLst>
            </p:cNvPr>
            <p:cNvSpPr>
              <a:spLocks/>
            </p:cNvSpPr>
            <p:nvPr/>
          </p:nvSpPr>
          <p:spPr>
            <a:xfrm>
              <a:off x="7199231" y="3377333"/>
              <a:ext cx="2497470" cy="619839"/>
            </a:xfrm>
            <a:prstGeom prst="rect">
              <a:avLst/>
            </a:prstGeom>
            <a:solidFill>
              <a:sysClr val="window" lastClr="FFFFFF"/>
            </a:solidFill>
            <a:ln w="28575" cap="flat" cmpd="sng" algn="ctr">
              <a:solidFill>
                <a:schemeClr val="bg1">
                  <a:lumMod val="65000"/>
                </a:schemeClr>
              </a:solidFill>
              <a:prstDash val="solid"/>
              <a:miter lim="800000"/>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ソフトウェア保守費</a:t>
              </a:r>
              <a:br>
                <a:rPr kumimoji="1" lang="en-US"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zh-TW"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共同利用負担割</a:t>
              </a:r>
              <a:r>
                <a:rPr kumimoji="1"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が享受できなくなったため増額</a:t>
              </a:r>
              <a:endPar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7" name="正方形/長方形 6">
              <a:extLst>
                <a:ext uri="{FF2B5EF4-FFF2-40B4-BE49-F238E27FC236}">
                  <a16:creationId xmlns:a16="http://schemas.microsoft.com/office/drawing/2014/main" id="{81BFA068-3564-8CDF-478C-D979632FDA32}"/>
                </a:ext>
              </a:extLst>
            </p:cNvPr>
            <p:cNvSpPr>
              <a:spLocks/>
            </p:cNvSpPr>
            <p:nvPr/>
          </p:nvSpPr>
          <p:spPr>
            <a:xfrm>
              <a:off x="7199231" y="5241241"/>
              <a:ext cx="2497470" cy="619839"/>
            </a:xfrm>
            <a:prstGeom prst="rect">
              <a:avLst/>
            </a:prstGeom>
            <a:solidFill>
              <a:sysClr val="window" lastClr="FFFFFF"/>
            </a:solidFill>
            <a:ln w="28575" cap="flat" cmpd="sng" algn="ctr">
              <a:solidFill>
                <a:schemeClr val="bg1">
                  <a:lumMod val="65000"/>
                </a:schemeClr>
              </a:solidFill>
              <a:prstDash val="solid"/>
              <a:miter lim="800000"/>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クラウド利用経費</a:t>
              </a:r>
              <a:br>
                <a:rPr kumimoji="1" lang="en-US"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現行においてクラウドを利用していないため増額</a:t>
              </a:r>
              <a:endPar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8" name="正方形/長方形 7">
              <a:extLst>
                <a:ext uri="{FF2B5EF4-FFF2-40B4-BE49-F238E27FC236}">
                  <a16:creationId xmlns:a16="http://schemas.microsoft.com/office/drawing/2014/main" id="{56BA1226-CCF7-8999-55C6-62CBB279F075}"/>
                </a:ext>
              </a:extLst>
            </p:cNvPr>
            <p:cNvSpPr>
              <a:spLocks/>
            </p:cNvSpPr>
            <p:nvPr/>
          </p:nvSpPr>
          <p:spPr>
            <a:xfrm>
              <a:off x="7199231" y="4069172"/>
              <a:ext cx="2497470" cy="1100069"/>
            </a:xfrm>
            <a:prstGeom prst="rect">
              <a:avLst/>
            </a:prstGeom>
            <a:solidFill>
              <a:sysClr val="window" lastClr="FFFFFF"/>
            </a:solidFill>
            <a:ln w="28575" cap="flat" cmpd="sng" algn="ctr">
              <a:solidFill>
                <a:schemeClr val="bg1">
                  <a:lumMod val="65000"/>
                </a:schemeClr>
              </a:solidFill>
              <a:prstDash val="solid"/>
              <a:miter lim="800000"/>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通信回線費</a:t>
              </a:r>
              <a:br>
                <a:rPr kumimoji="1" lang="en-US" altLang="ja-JP" sz="969"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既設回線（京都デジタル疏水ネットワーク）利用のため費用負担がなかったところ、ガバメントクラウドでは </a:t>
              </a:r>
              <a:r>
                <a:rPr kumimoji="1"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AWS</a:t>
              </a:r>
              <a:r>
                <a:rPr kumimoji="1" lang="ja-JP" altLang="en-US"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ー笠置町、保守ベンダ間回線とルータ利用料等が発生するため純増</a:t>
              </a:r>
              <a:endParaRPr kumimoji="0" lang="en-US" altLang="ja-JP" sz="969"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grpSp>
      <p:graphicFrame>
        <p:nvGraphicFramePr>
          <p:cNvPr id="9" name="表 8">
            <a:extLst>
              <a:ext uri="{FF2B5EF4-FFF2-40B4-BE49-F238E27FC236}">
                <a16:creationId xmlns:a16="http://schemas.microsoft.com/office/drawing/2014/main" id="{F145E429-6524-423B-F5D6-1B1626802463}"/>
              </a:ext>
            </a:extLst>
          </p:cNvPr>
          <p:cNvGraphicFramePr>
            <a:graphicFrameLocks noGrp="1"/>
          </p:cNvGraphicFramePr>
          <p:nvPr>
            <p:extLst>
              <p:ext uri="{D42A27DB-BD31-4B8C-83A1-F6EECF244321}">
                <p14:modId xmlns:p14="http://schemas.microsoft.com/office/powerpoint/2010/main" val="2162846821"/>
              </p:ext>
            </p:extLst>
          </p:nvPr>
        </p:nvGraphicFramePr>
        <p:xfrm>
          <a:off x="95529" y="2133987"/>
          <a:ext cx="6413538" cy="3628363"/>
        </p:xfrm>
        <a:graphic>
          <a:graphicData uri="http://schemas.openxmlformats.org/drawingml/2006/table">
            <a:tbl>
              <a:tblPr/>
              <a:tblGrid>
                <a:gridCol w="365538">
                  <a:extLst>
                    <a:ext uri="{9D8B030D-6E8A-4147-A177-3AD203B41FA5}">
                      <a16:colId xmlns:a16="http://schemas.microsoft.com/office/drawing/2014/main" val="1064477951"/>
                    </a:ext>
                  </a:extLst>
                </a:gridCol>
                <a:gridCol w="365538">
                  <a:extLst>
                    <a:ext uri="{9D8B030D-6E8A-4147-A177-3AD203B41FA5}">
                      <a16:colId xmlns:a16="http://schemas.microsoft.com/office/drawing/2014/main" val="1362134056"/>
                    </a:ext>
                  </a:extLst>
                </a:gridCol>
                <a:gridCol w="1561846">
                  <a:extLst>
                    <a:ext uri="{9D8B030D-6E8A-4147-A177-3AD203B41FA5}">
                      <a16:colId xmlns:a16="http://schemas.microsoft.com/office/drawing/2014/main" val="72861344"/>
                    </a:ext>
                  </a:extLst>
                </a:gridCol>
                <a:gridCol w="1030154">
                  <a:extLst>
                    <a:ext uri="{9D8B030D-6E8A-4147-A177-3AD203B41FA5}">
                      <a16:colId xmlns:a16="http://schemas.microsoft.com/office/drawing/2014/main" val="3890467551"/>
                    </a:ext>
                  </a:extLst>
                </a:gridCol>
                <a:gridCol w="1030154">
                  <a:extLst>
                    <a:ext uri="{9D8B030D-6E8A-4147-A177-3AD203B41FA5}">
                      <a16:colId xmlns:a16="http://schemas.microsoft.com/office/drawing/2014/main" val="3877731356"/>
                    </a:ext>
                  </a:extLst>
                </a:gridCol>
                <a:gridCol w="1030154">
                  <a:extLst>
                    <a:ext uri="{9D8B030D-6E8A-4147-A177-3AD203B41FA5}">
                      <a16:colId xmlns:a16="http://schemas.microsoft.com/office/drawing/2014/main" val="2229564750"/>
                    </a:ext>
                  </a:extLst>
                </a:gridCol>
                <a:gridCol w="1030154">
                  <a:extLst>
                    <a:ext uri="{9D8B030D-6E8A-4147-A177-3AD203B41FA5}">
                      <a16:colId xmlns:a16="http://schemas.microsoft.com/office/drawing/2014/main" val="4074930862"/>
                    </a:ext>
                  </a:extLst>
                </a:gridCol>
              </a:tblGrid>
              <a:tr h="513916">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rgbClr val="FFFFFF"/>
                          </a:solidFill>
                          <a:effectLst/>
                          <a:latin typeface="Meiryo UI" panose="020B0604030504040204" pitchFamily="50" charset="-128"/>
                          <a:ea typeface="Meiryo UI" panose="020B0604030504040204" pitchFamily="50" charset="-128"/>
                        </a:rPr>
                        <a:t>経費区分</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en-US" altLang="ja-JP" sz="900" b="0" i="0" u="none" strike="noStrike">
                          <a:solidFill>
                            <a:srgbClr val="FFFFFF"/>
                          </a:solidFill>
                          <a:effectLst/>
                          <a:latin typeface="Meiryo UI" panose="020B0604030504040204" pitchFamily="50" charset="-128"/>
                          <a:ea typeface="Meiryo UI" panose="020B0604030504040204" pitchFamily="50" charset="-128"/>
                        </a:rPr>
                        <a:t>A</a:t>
                      </a:r>
                      <a:r>
                        <a:rPr lang="ja-JP" altLang="en-US" sz="900" b="0" i="0" u="none" strike="noStrike">
                          <a:solidFill>
                            <a:srgbClr val="FFFFFF"/>
                          </a:solidFill>
                          <a:effectLst/>
                          <a:latin typeface="Meiryo UI" panose="020B0604030504040204" pitchFamily="50" charset="-128"/>
                          <a:ea typeface="Meiryo UI" panose="020B0604030504040204" pitchFamily="50" charset="-128"/>
                        </a:rPr>
                        <a:t>：現行システムを</a:t>
                      </a:r>
                      <a:br>
                        <a:rPr lang="en-US" altLang="ja-JP" sz="900" b="0" i="0" u="none" strike="noStrike">
                          <a:solidFill>
                            <a:srgbClr val="FFFFFF"/>
                          </a:solidFill>
                          <a:effectLst/>
                          <a:latin typeface="Meiryo UI" panose="020B0604030504040204" pitchFamily="50" charset="-128"/>
                          <a:ea typeface="Meiryo UI" panose="020B0604030504040204" pitchFamily="50" charset="-128"/>
                        </a:rPr>
                      </a:br>
                      <a:r>
                        <a:rPr lang="ja-JP" altLang="en-US" sz="900" b="0" i="0" u="none" strike="noStrike">
                          <a:solidFill>
                            <a:srgbClr val="FFFFFF"/>
                          </a:solidFill>
                          <a:effectLst/>
                          <a:latin typeface="Meiryo UI" panose="020B0604030504040204" pitchFamily="50" charset="-128"/>
                          <a:ea typeface="Meiryo UI" panose="020B0604030504040204" pitchFamily="50" charset="-128"/>
                        </a:rPr>
                        <a:t>利用</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en-US" altLang="ja-JP" sz="900" b="0" i="0" u="none" strike="noStrike">
                          <a:solidFill>
                            <a:srgbClr val="FFFFFF"/>
                          </a:solidFill>
                          <a:effectLst/>
                          <a:latin typeface="Meiryo UI" panose="020B0604030504040204" pitchFamily="50" charset="-128"/>
                          <a:ea typeface="Meiryo UI" panose="020B0604030504040204" pitchFamily="50" charset="-128"/>
                        </a:rPr>
                        <a:t>B</a:t>
                      </a:r>
                      <a:r>
                        <a:rPr lang="ja-JP" altLang="en-US" sz="900" b="0" i="0" u="none" strike="noStrike">
                          <a:solidFill>
                            <a:srgbClr val="FFFFFF"/>
                          </a:solidFill>
                          <a:effectLst/>
                          <a:latin typeface="Meiryo UI" panose="020B0604030504040204" pitchFamily="50" charset="-128"/>
                          <a:ea typeface="Meiryo UI" panose="020B0604030504040204" pitchFamily="50" charset="-128"/>
                        </a:rPr>
                        <a:t>：ガバメントクラウドへリフト</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rgbClr val="FFFFFF"/>
                          </a:solidFill>
                          <a:effectLst/>
                          <a:latin typeface="Meiryo UI" panose="020B0604030504040204" pitchFamily="50" charset="-128"/>
                          <a:ea typeface="Meiryo UI" panose="020B0604030504040204" pitchFamily="50" charset="-128"/>
                        </a:rPr>
                        <a:t>コスト差異</a:t>
                      </a:r>
                      <a:br>
                        <a:rPr lang="en-US" altLang="ja-JP" sz="900" b="0" i="0" u="none" strike="noStrike">
                          <a:solidFill>
                            <a:srgbClr val="FFFFFF"/>
                          </a:solidFill>
                          <a:effectLst/>
                          <a:latin typeface="Meiryo UI" panose="020B0604030504040204" pitchFamily="50" charset="-128"/>
                          <a:ea typeface="Meiryo UI" panose="020B0604030504040204" pitchFamily="50" charset="-128"/>
                        </a:rPr>
                      </a:br>
                      <a:r>
                        <a:rPr lang="ja-JP" altLang="en-US" sz="900" b="0" i="0" u="none" strike="noStrike">
                          <a:solidFill>
                            <a:srgbClr val="FFFFFF"/>
                          </a:solidFill>
                          <a:effectLst/>
                          <a:latin typeface="Meiryo UI" panose="020B0604030504040204" pitchFamily="50" charset="-128"/>
                          <a:ea typeface="Meiryo UI" panose="020B0604030504040204" pitchFamily="50" charset="-128"/>
                        </a:rPr>
                        <a:t>（</a:t>
                      </a:r>
                      <a:r>
                        <a:rPr lang="en-US" altLang="ja-JP" sz="900" b="0" i="0" u="none" strike="noStrike">
                          <a:solidFill>
                            <a:srgbClr val="FFFFFF"/>
                          </a:solidFill>
                          <a:effectLst/>
                          <a:latin typeface="Meiryo UI" panose="020B0604030504040204" pitchFamily="50" charset="-128"/>
                          <a:ea typeface="Meiryo UI" panose="020B0604030504040204" pitchFamily="50" charset="-128"/>
                        </a:rPr>
                        <a:t>B-A</a:t>
                      </a:r>
                      <a:r>
                        <a:rPr lang="ja-JP" altLang="en-US" sz="900" b="0" i="0" u="none" strike="noStrike">
                          <a:solidFill>
                            <a:srgbClr val="FFFFFF"/>
                          </a:solidFill>
                          <a:effectLst/>
                          <a:latin typeface="Meiryo UI" panose="020B0604030504040204" pitchFamily="50" charset="-128"/>
                          <a:ea typeface="Meiryo UI" panose="020B0604030504040204" pitchFamily="50" charset="-128"/>
                        </a:rPr>
                        <a:t>）</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A3A1"/>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ガバメントクラウド</a:t>
                      </a:r>
                      <a:br>
                        <a:rPr lang="en-US" altLang="ja-JP" sz="900" b="0" i="0" u="none" strike="noStrike" dirty="0">
                          <a:solidFill>
                            <a:srgbClr val="FFFFFF"/>
                          </a:solidFill>
                          <a:effectLst/>
                          <a:latin typeface="Meiryo UI" panose="020B0604030504040204" pitchFamily="50" charset="-128"/>
                          <a:ea typeface="Meiryo UI" panose="020B0604030504040204" pitchFamily="50" charset="-128"/>
                        </a:rPr>
                      </a:b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リフト後の削減率</a:t>
                      </a:r>
                    </a:p>
                  </a:txBody>
                  <a:tcPr marL="4941" marR="4941" marT="4941" marB="0" anchor="ctr">
                    <a:lnL w="12700" cap="flat" cmpd="sng" algn="ctr">
                      <a:solidFill>
                        <a:sysClr val="window" lastClr="FFFFFF"/>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A3A1"/>
                    </a:solidFill>
                  </a:tcPr>
                </a:tc>
                <a:extLst>
                  <a:ext uri="{0D108BD9-81ED-4DB2-BD59-A6C34878D82A}">
                    <a16:rowId xmlns:a16="http://schemas.microsoft.com/office/drawing/2014/main" val="3969783400"/>
                  </a:ext>
                </a:extLst>
              </a:tr>
              <a:tr h="148307">
                <a:tc rowSpan="6">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イニシャルコスト</a:t>
                      </a:r>
                    </a:p>
                  </a:txBody>
                  <a:tcPr marL="5276" marR="5276" marT="5276"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rowSpan="6">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作業費</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5276" marR="5276" marT="5276"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カスタマイズ費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¥4,200,000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¥4,200,000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a:t>
                      </a:r>
                      <a:endPar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1025762"/>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環境構築費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¥1,500,000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¥3,040,000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¥1,540,000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103%</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7123867"/>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データ移行費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¥680,000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¥6,700,000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¥6,020,000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885%</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575746"/>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他システム連携機能構築作業費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¥160,000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¥3,360,000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¥3,200,000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2793806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操作マニュアル作成・職員研修費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¥80,000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¥640,000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¥560,000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700%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2384571"/>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716" marR="5716" marT="571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プロジェクト管理費</a:t>
                      </a:r>
                    </a:p>
                  </a:txBody>
                  <a:tcPr marL="5276" marR="5276" marT="5276"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¥460,000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¥1,050,000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¥590,000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128%</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4979906"/>
                  </a:ext>
                </a:extLst>
              </a:tr>
              <a:tr h="148307">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イニシャルコスト計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¥2,880,000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¥18,990,000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¥16,110,000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559%</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1768635435"/>
                  </a:ext>
                </a:extLst>
              </a:tr>
              <a:tr h="148307">
                <a:tc rowSpan="1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t"/>
                      <a:r>
                        <a:rPr lang="ja-JP" altLang="en-US" sz="900" b="0" i="0" u="none" strike="noStrike">
                          <a:solidFill>
                            <a:srgbClr val="000000"/>
                          </a:solidFill>
                          <a:effectLst/>
                          <a:latin typeface="Meiryo UI" panose="020B0604030504040204" pitchFamily="50" charset="-128"/>
                          <a:ea typeface="Meiryo UI" panose="020B0604030504040204" pitchFamily="50" charset="-128"/>
                        </a:rPr>
                        <a:t>ランニングコスト</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作業費</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システム運用作業</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¥5,321,600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¥7,600,000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¥2,278,400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43%</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3543649"/>
                  </a:ext>
                </a:extLst>
              </a:tr>
              <a:tr h="148307">
                <a:tc vMerge="1">
                  <a:txBody>
                    <a:bodyPr/>
                    <a:lstStyle/>
                    <a:p>
                      <a:endParaRPr kumimoji="1" lang="ja-JP" altLang="en-US"/>
                    </a:p>
                  </a:txBody>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ハードウェア保守作業</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¥407,900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¥1,520,000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¥1,112,100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273%</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34537603"/>
                  </a:ext>
                </a:extLst>
              </a:tr>
              <a:tr h="148307">
                <a:tc vMerge="1">
                  <a:txBody>
                    <a:bodyPr/>
                    <a:lstStyle/>
                    <a:p>
                      <a:endParaRPr kumimoji="1" lang="ja-JP" altLang="en-US"/>
                    </a:p>
                  </a:txBody>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その他外部委託費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99234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tcPr>
                </a:tc>
                <a:tc grid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作業費計</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¥5,729,500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¥9,120,000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¥3,390,500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59%</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304626493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7">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物品費</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ハードウェア借料</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¥5,358,050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¥2,150,000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a:t>
                      </a:r>
                      <a:r>
                        <a:rPr lang="en-US" altLang="ja-JP" sz="900" b="0" i="0" u="none" strike="noStrike" dirty="0">
                          <a:solidFill>
                            <a:srgbClr val="FF0000"/>
                          </a:solidFill>
                          <a:effectLst/>
                          <a:latin typeface="Meiryo UI" panose="020B0604030504040204" pitchFamily="50" charset="-128"/>
                          <a:ea typeface="Meiryo UI" panose="020B0604030504040204" pitchFamily="50" charset="-128"/>
                        </a:rPr>
                        <a:t>¥3,208,050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dirty="0">
                          <a:solidFill>
                            <a:srgbClr val="FF0000"/>
                          </a:solidFill>
                          <a:effectLst/>
                          <a:latin typeface="Meiryo UI" panose="020B0604030504040204" pitchFamily="50" charset="-128"/>
                          <a:ea typeface="Meiryo UI" panose="020B0604030504040204" pitchFamily="50" charset="-128"/>
                        </a:rPr>
                        <a:t>-60%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5650500"/>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ハードウェア保守費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55036716"/>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ソフトウェア借料</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¥458,000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¥10,860,000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¥10,402,000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2271%</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16822625"/>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ソフトウェア保守費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¥10,191,900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¥14,480,000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¥4,288,100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42%</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60956273"/>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データセンター利用費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¥630,850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¥630,850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1273897"/>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通信回線費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¥85,850,000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¥85,850,000</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a:t>
                      </a:r>
                      <a:endPar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65764259"/>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クラウド利用経費</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¥39,965,904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¥39,965,904</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a:t>
                      </a:r>
                      <a:endParaRPr lang="ja-JP" altLang="en-US" sz="900" b="0" i="0" u="none" strike="noStrike">
                        <a:solidFill>
                          <a:schemeClr val="tx1">
                            <a:lumMod val="100000"/>
                          </a:schemeClr>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96484819"/>
                  </a:ext>
                </a:extLst>
              </a:tr>
              <a:tr h="148307">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tcPr>
                </a:tc>
                <a:tc grid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物品費計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¥16,638,800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¥153,936,754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¥137,297,954</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825%</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2203110358"/>
                  </a:ext>
                </a:extLst>
              </a:tr>
              <a:tr h="148307">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ランニングコスト計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¥22,368,300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¥163,056,754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¥140,688,454</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629%</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C233C">
                        <a:lumMod val="20000"/>
                        <a:lumOff val="80000"/>
                      </a:srgbClr>
                    </a:solidFill>
                  </a:tcPr>
                </a:tc>
                <a:extLst>
                  <a:ext uri="{0D108BD9-81ED-4DB2-BD59-A6C34878D82A}">
                    <a16:rowId xmlns:a16="http://schemas.microsoft.com/office/drawing/2014/main" val="3464429677"/>
                  </a:ext>
                </a:extLst>
              </a:tr>
              <a:tr h="148307">
                <a:tc grid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合計</a:t>
                      </a:r>
                    </a:p>
                  </a:txBody>
                  <a:tcPr marL="4941" marR="4941" marT="4941"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¥25,248,300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¥182,046,754 </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¥156,798,454</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900" b="0" i="0" u="none" strike="noStrike" dirty="0">
                          <a:solidFill>
                            <a:schemeClr val="tx1">
                              <a:lumMod val="100000"/>
                            </a:schemeClr>
                          </a:solidFill>
                          <a:effectLst/>
                          <a:latin typeface="Meiryo UI" panose="020B0604030504040204" pitchFamily="50" charset="-128"/>
                          <a:ea typeface="Meiryo UI" panose="020B0604030504040204" pitchFamily="50" charset="-128"/>
                        </a:rPr>
                        <a:t>621%</a:t>
                      </a:r>
                    </a:p>
                  </a:txBody>
                  <a:tcPr marL="6350" marR="6350" marT="6350" marB="0"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00338D">
                        <a:lumMod val="20000"/>
                        <a:lumOff val="80000"/>
                      </a:srgbClr>
                    </a:solidFill>
                  </a:tcPr>
                </a:tc>
                <a:extLst>
                  <a:ext uri="{0D108BD9-81ED-4DB2-BD59-A6C34878D82A}">
                    <a16:rowId xmlns:a16="http://schemas.microsoft.com/office/drawing/2014/main" val="1639852186"/>
                  </a:ext>
                </a:extLst>
              </a:tr>
            </a:tbl>
          </a:graphicData>
        </a:graphic>
      </p:graphicFrame>
      <p:sp>
        <p:nvSpPr>
          <p:cNvPr id="10" name="正方形/長方形 9">
            <a:extLst>
              <a:ext uri="{FF2B5EF4-FFF2-40B4-BE49-F238E27FC236}">
                <a16:creationId xmlns:a16="http://schemas.microsoft.com/office/drawing/2014/main" id="{31BE5BFC-DCEA-D3F4-BFD3-AA0B2A9549B4}"/>
              </a:ext>
            </a:extLst>
          </p:cNvPr>
          <p:cNvSpPr/>
          <p:nvPr/>
        </p:nvSpPr>
        <p:spPr>
          <a:xfrm>
            <a:off x="95530" y="5783087"/>
            <a:ext cx="4621644" cy="506850"/>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a:t>
            </a: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現行システム費用について、計画時試算から下記経費項目を修正</a:t>
            </a:r>
            <a:br>
              <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b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・環境構築費</a:t>
            </a:r>
            <a:endPar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・システム運用作業</a:t>
            </a:r>
            <a:endParaRPr kumimoji="1" lang="en-US" altLang="ja-JP" sz="923"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BEB9FC7C-D9BD-1BCA-60B4-FDAEA720D9D8}"/>
              </a:ext>
            </a:extLst>
          </p:cNvPr>
          <p:cNvSpPr txBox="1"/>
          <p:nvPr/>
        </p:nvSpPr>
        <p:spPr bwMode="auto">
          <a:xfrm>
            <a:off x="64505" y="595728"/>
            <a:ext cx="9767557" cy="584743"/>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600" kern="0" dirty="0">
                <a:solidFill>
                  <a:prstClr val="black"/>
                </a:solidFill>
                <a:latin typeface="Meiryo UI" panose="020B0604030504040204" pitchFamily="50" charset="-128"/>
                <a:ea typeface="Meiryo UI" panose="020B0604030504040204" pitchFamily="50" charset="-128"/>
              </a:rPr>
              <a:t>前頁の続き</a:t>
            </a:r>
            <a:endParaRPr kumimoji="1" lang="en-US" altLang="ja-JP" sz="1600" kern="0" dirty="0">
              <a:solidFill>
                <a:prstClr val="black"/>
              </a:solidFill>
              <a:latin typeface="Meiryo UI" panose="020B0604030504040204" pitchFamily="50" charset="-128"/>
              <a:ea typeface="Meiryo UI" panose="020B0604030504040204" pitchFamily="50" charset="-128"/>
            </a:endParaRPr>
          </a:p>
          <a:p>
            <a:pPr marR="0" lvl="0" algn="l" defTabSz="914400" rtl="0" eaLnBrk="1" fontAlgn="auto" latinLnBrk="0" hangingPunct="1">
              <a:lnSpc>
                <a:spcPct val="100000"/>
              </a:lnSpc>
              <a:spcBef>
                <a:spcPts val="0"/>
              </a:spcBef>
              <a:spcAft>
                <a:spcPts val="0"/>
              </a:spcAft>
              <a:buClrTx/>
              <a:buSzTx/>
              <a:tabLst/>
              <a:defRPr/>
            </a:pPr>
            <a:endParaRPr kumimoji="1" lang="en-US" altLang="ja-JP" sz="1600" dirty="0">
              <a:solidFill>
                <a:srgbClr val="FF0000"/>
              </a:solidFill>
              <a:latin typeface="Meiryo UI" panose="020B0604030504040204" pitchFamily="50" charset="-128"/>
              <a:ea typeface="Meiryo UI" panose="020B0604030504040204" pitchFamily="50" charset="-128"/>
            </a:endParaRPr>
          </a:p>
        </p:txBody>
      </p:sp>
      <p:sp>
        <p:nvSpPr>
          <p:cNvPr id="13" name="テキスト ボックス 9">
            <a:extLst>
              <a:ext uri="{FF2B5EF4-FFF2-40B4-BE49-F238E27FC236}">
                <a16:creationId xmlns:a16="http://schemas.microsoft.com/office/drawing/2014/main" id="{B99C3B83-8F66-878F-88A9-D8E9731AD373}"/>
              </a:ext>
            </a:extLst>
          </p:cNvPr>
          <p:cNvSpPr txBox="1"/>
          <p:nvPr/>
        </p:nvSpPr>
        <p:spPr>
          <a:xfrm>
            <a:off x="109788" y="1255484"/>
            <a:ext cx="9591675" cy="726593"/>
          </a:xfrm>
          <a:prstGeom prst="rect">
            <a:avLst/>
          </a:prstGeom>
          <a:solidFill>
            <a:schemeClr val="bg1"/>
          </a:solidFill>
          <a:ln w="28575">
            <a:solidFill>
              <a:schemeClr val="accent2"/>
            </a:solidFill>
          </a:ln>
          <a:effectLst>
            <a:outerShdw blurRad="50800" dist="38100" dir="2700000" algn="tl" rotWithShape="0">
              <a:prstClr val="black">
                <a:alpha val="40000"/>
              </a:prstClr>
            </a:outerShdw>
          </a:effectLst>
        </p:spPr>
        <p:txBody>
          <a:bodyPr wrap="square" lIns="54610" tIns="54610" rIns="54610" bIns="54610" rtlCol="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1" indent="0" algn="l" defTabSz="914400" rtl="0" eaLnBrk="1" fontAlgn="auto" latinLnBrk="0" hangingPunct="1">
              <a:lnSpc>
                <a:spcPct val="100000"/>
              </a:lnSpc>
              <a:spcBef>
                <a:spcPts val="0"/>
              </a:spcBef>
              <a:spcAft>
                <a:spcPts val="600"/>
              </a:spcAft>
              <a:buClr>
                <a:srgbClr val="00338D"/>
              </a:buClr>
              <a:buSzTx/>
              <a:buFontTx/>
              <a:buNone/>
              <a:tabLst/>
              <a:defRPr/>
            </a:pP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団体概要</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5</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万人未満、自治体クラウド</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ハード・アプリ共同</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、マルチベンダー（京都電子計算、</a:t>
            </a:r>
            <a:r>
              <a:rPr kumimoji="1" lang="zh-TW"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京都府自治体情報化推進協議会</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endPar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l" defTabSz="914400" rtl="0" eaLnBrk="1" fontAlgn="auto" latinLnBrk="0" hangingPunct="1">
              <a:lnSpc>
                <a:spcPct val="100000"/>
              </a:lnSpc>
              <a:spcBef>
                <a:spcPts val="0"/>
              </a:spcBef>
              <a:spcAft>
                <a:spcPts val="600"/>
              </a:spcAft>
              <a:buClr>
                <a:srgbClr val="00338D"/>
              </a:buClr>
              <a:buSzTx/>
              <a:buFontTx/>
              <a:buNone/>
              <a:tabLst/>
              <a:defRPr/>
            </a:pP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先行事業採択 評価点</a:t>
            </a:r>
            <a:r>
              <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フレッツ光対象外の地域ならではとして、安価に接続できることができる回線のあり方を検証。同様の事情を抱える団体のモデルケースとして有用と考えられる。</a:t>
            </a:r>
          </a:p>
        </p:txBody>
      </p:sp>
    </p:spTree>
    <p:extLst>
      <p:ext uri="{BB962C8B-B14F-4D97-AF65-F5344CB8AC3E}">
        <p14:creationId xmlns:p14="http://schemas.microsoft.com/office/powerpoint/2010/main" val="18388890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0F76CA6C-6C23-A8E1-4AF6-B46CB6A2C8BB}"/>
              </a:ext>
            </a:extLst>
          </p:cNvPr>
          <p:cNvSpPr>
            <a:spLocks noGrp="1"/>
          </p:cNvSpPr>
          <p:nvPr>
            <p:ph type="sldNum" sz="quarter" idx="12"/>
          </p:nvPr>
        </p:nvSpPr>
        <p:spPr/>
        <p:txBody>
          <a:bodyPr/>
          <a:lstStyle/>
          <a:p>
            <a:fld id="{330EA680-D336-4FF7-8B7A-9848BB0A1C32}" type="slidenum">
              <a:rPr lang="en-US" smtClean="0"/>
              <a:t>34</a:t>
            </a:fld>
            <a:endParaRPr lang="en-US"/>
          </a:p>
        </p:txBody>
      </p:sp>
    </p:spTree>
    <p:extLst>
      <p:ext uri="{BB962C8B-B14F-4D97-AF65-F5344CB8AC3E}">
        <p14:creationId xmlns:p14="http://schemas.microsoft.com/office/powerpoint/2010/main" val="2225708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kumimoji="1" lang="en-US" altLang="ja-JP" sz="2400" b="1" dirty="0">
                <a:latin typeface="Meiryo UI" panose="020B0604030504040204" pitchFamily="50" charset="-128"/>
                <a:ea typeface="Meiryo UI" panose="020B0604030504040204" pitchFamily="50" charset="-128"/>
              </a:rPr>
              <a:t>【</a:t>
            </a:r>
            <a:r>
              <a:rPr kumimoji="1" lang="ja-JP" altLang="en-US" sz="2400" b="1" dirty="0">
                <a:latin typeface="Meiryo UI" panose="020B0604030504040204" pitchFamily="50" charset="-128"/>
                <a:ea typeface="Meiryo UI" panose="020B0604030504040204" pitchFamily="50" charset="-128"/>
              </a:rPr>
              <a:t>補足資料</a:t>
            </a:r>
            <a:r>
              <a:rPr kumimoji="1" lang="en-US" altLang="ja-JP" sz="2400" b="1" dirty="0">
                <a:latin typeface="Meiryo UI" panose="020B0604030504040204" pitchFamily="50" charset="-128"/>
                <a:ea typeface="Meiryo UI" panose="020B0604030504040204" pitchFamily="50" charset="-128"/>
              </a:rPr>
              <a:t>1】</a:t>
            </a:r>
            <a:r>
              <a:rPr kumimoji="1" lang="ja-JP" altLang="en-US" sz="2400" b="1" dirty="0">
                <a:latin typeface="Meiryo UI" panose="020B0604030504040204" pitchFamily="50" charset="-128"/>
                <a:ea typeface="Meiryo UI" panose="020B0604030504040204" pitchFamily="50" charset="-128"/>
              </a:rPr>
              <a:t>本検証における経費項目の分類</a:t>
            </a:r>
          </a:p>
        </p:txBody>
      </p:sp>
      <p:graphicFrame>
        <p:nvGraphicFramePr>
          <p:cNvPr id="5" name="表 4">
            <a:extLst>
              <a:ext uri="{FF2B5EF4-FFF2-40B4-BE49-F238E27FC236}">
                <a16:creationId xmlns:a16="http://schemas.microsoft.com/office/drawing/2014/main" id="{E0492691-B399-4582-BD29-54270E521F8D}"/>
              </a:ext>
            </a:extLst>
          </p:cNvPr>
          <p:cNvGraphicFramePr>
            <a:graphicFrameLocks noGrp="1"/>
          </p:cNvGraphicFramePr>
          <p:nvPr>
            <p:extLst>
              <p:ext uri="{D42A27DB-BD31-4B8C-83A1-F6EECF244321}">
                <p14:modId xmlns:p14="http://schemas.microsoft.com/office/powerpoint/2010/main" val="139181504"/>
              </p:ext>
            </p:extLst>
          </p:nvPr>
        </p:nvGraphicFramePr>
        <p:xfrm>
          <a:off x="214745" y="856416"/>
          <a:ext cx="9476509" cy="5394960"/>
        </p:xfrm>
        <a:graphic>
          <a:graphicData uri="http://schemas.openxmlformats.org/drawingml/2006/table">
            <a:tbl>
              <a:tblPr firstRow="1" bandRow="1"/>
              <a:tblGrid>
                <a:gridCol w="619420">
                  <a:extLst>
                    <a:ext uri="{9D8B030D-6E8A-4147-A177-3AD203B41FA5}">
                      <a16:colId xmlns:a16="http://schemas.microsoft.com/office/drawing/2014/main" val="2659672245"/>
                    </a:ext>
                  </a:extLst>
                </a:gridCol>
                <a:gridCol w="729089">
                  <a:extLst>
                    <a:ext uri="{9D8B030D-6E8A-4147-A177-3AD203B41FA5}">
                      <a16:colId xmlns:a16="http://schemas.microsoft.com/office/drawing/2014/main" val="1738032978"/>
                    </a:ext>
                  </a:extLst>
                </a:gridCol>
                <a:gridCol w="2624561">
                  <a:extLst>
                    <a:ext uri="{9D8B030D-6E8A-4147-A177-3AD203B41FA5}">
                      <a16:colId xmlns:a16="http://schemas.microsoft.com/office/drawing/2014/main" val="1115450291"/>
                    </a:ext>
                  </a:extLst>
                </a:gridCol>
                <a:gridCol w="5503439">
                  <a:extLst>
                    <a:ext uri="{9D8B030D-6E8A-4147-A177-3AD203B41FA5}">
                      <a16:colId xmlns:a16="http://schemas.microsoft.com/office/drawing/2014/main" val="1654917183"/>
                    </a:ext>
                  </a:extLst>
                </a:gridCol>
              </a:tblGrid>
              <a:tr h="0">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分類</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338D"/>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a:r>
                        <a:rPr kumimoji="1" lang="ja-JP" altLang="en-US" sz="1400">
                          <a:solidFill>
                            <a:schemeClr val="bg1"/>
                          </a:solidFill>
                          <a:latin typeface="Meiryo UI" panose="020B0604030504040204" pitchFamily="50" charset="-128"/>
                          <a:ea typeface="Meiryo UI" panose="020B0604030504040204" pitchFamily="50" charset="-128"/>
                        </a:rPr>
                        <a:t>カテゴリ</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338D"/>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経費項目</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338D"/>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説明</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338D"/>
                    </a:solidFill>
                  </a:tcPr>
                </a:tc>
                <a:extLst>
                  <a:ext uri="{0D108BD9-81ED-4DB2-BD59-A6C34878D82A}">
                    <a16:rowId xmlns:a16="http://schemas.microsoft.com/office/drawing/2014/main" val="3108307532"/>
                  </a:ext>
                </a:extLst>
              </a:tr>
              <a:tr h="271274">
                <a:tc rowSpan="6">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a:r>
                        <a:rPr kumimoji="1" lang="ja-JP" altLang="en-US" sz="1400">
                          <a:solidFill>
                            <a:schemeClr val="tx1"/>
                          </a:solidFill>
                          <a:latin typeface="Meiryo UI" panose="020B0604030504040204" pitchFamily="50" charset="-128"/>
                          <a:ea typeface="Meiryo UI" panose="020B0604030504040204" pitchFamily="50" charset="-128"/>
                        </a:rPr>
                        <a:t>イニシャルコスト</a:t>
                      </a:r>
                    </a:p>
                  </a:txBody>
                  <a:tcPr vert="eaVert"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ysClr val="window" lastClr="FFFFFF"/>
                    </a:solidFill>
                  </a:tcPr>
                </a:tc>
                <a:tc rowSpan="6">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r>
                        <a:rPr kumimoji="1" lang="ja-JP" altLang="en-US" sz="1400">
                          <a:solidFill>
                            <a:schemeClr val="tx1"/>
                          </a:solidFill>
                          <a:latin typeface="Meiryo UI" panose="020B0604030504040204" pitchFamily="50" charset="-128"/>
                          <a:ea typeface="Meiryo UI" panose="020B0604030504040204" pitchFamily="50" charset="-128"/>
                        </a:rPr>
                        <a:t>作業費</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カスタマイズ費</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solidFill>
                            <a:schemeClr val="tx1"/>
                          </a:solidFill>
                          <a:latin typeface="Meiryo UI" panose="020B0604030504040204" pitchFamily="50" charset="-128"/>
                          <a:ea typeface="Meiryo UI" panose="020B0604030504040204" pitchFamily="50" charset="-128"/>
                        </a:rPr>
                        <a:t>業務アプリケーションパッケージのカスタマイズ作業経費</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542111766"/>
                  </a:ext>
                </a:extLst>
              </a:tr>
              <a:tr h="271274">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solidFill>
                            <a:schemeClr val="tx1"/>
                          </a:solidFill>
                          <a:latin typeface="Meiryo UI" panose="020B0604030504040204" pitchFamily="50" charset="-128"/>
                          <a:ea typeface="Meiryo UI" panose="020B0604030504040204" pitchFamily="50" charset="-128"/>
                        </a:rPr>
                        <a:t>環境構築費</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solidFill>
                            <a:schemeClr val="tx1"/>
                          </a:solidFill>
                          <a:latin typeface="Meiryo UI" panose="020B0604030504040204" pitchFamily="50" charset="-128"/>
                          <a:ea typeface="Meiryo UI" panose="020B0604030504040204" pitchFamily="50" charset="-128"/>
                        </a:rPr>
                        <a:t>ハードウェア、ソフトウェア、回線等のインフラ設計・構築作業経費</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943410508"/>
                  </a:ext>
                </a:extLst>
              </a:tr>
              <a:tr h="271274">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データ移行費</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現行システムのデータ移行作業経費</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20850350"/>
                  </a:ext>
                </a:extLst>
              </a:tr>
              <a:tr h="271274">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他システム連携機能構築作業費</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システム連携基盤等共通基盤の設計・構築作業経費</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58947470"/>
                  </a:ext>
                </a:extLst>
              </a:tr>
              <a:tr h="271274">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solidFill>
                            <a:schemeClr val="tx1"/>
                          </a:solidFill>
                          <a:latin typeface="Meiryo UI" panose="020B0604030504040204" pitchFamily="50" charset="-128"/>
                          <a:ea typeface="Meiryo UI" panose="020B0604030504040204" pitchFamily="50" charset="-128"/>
                        </a:rPr>
                        <a:t>操作マニュアル作成・職員研修費</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fontAlgn="ctr"/>
                      <a:r>
                        <a:rPr lang="ja-JP" altLang="en-US" sz="1400" b="0" i="0" u="none" strike="noStrike">
                          <a:solidFill>
                            <a:schemeClr val="tx1"/>
                          </a:solidFill>
                          <a:effectLst/>
                          <a:latin typeface="Meiryo UI" panose="020B0604030504040204" pitchFamily="50" charset="-128"/>
                          <a:ea typeface="Meiryo UI" panose="020B0604030504040204" pitchFamily="50" charset="-128"/>
                        </a:rPr>
                        <a:t>マニュアル等のドキュメントの作成、職員向け操作研修に要する経費</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942945477"/>
                  </a:ext>
                </a:extLst>
              </a:tr>
              <a:tr h="271274">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solidFill>
                            <a:schemeClr val="tx1"/>
                          </a:solidFill>
                          <a:latin typeface="Meiryo UI" panose="020B0604030504040204" pitchFamily="50" charset="-128"/>
                          <a:ea typeface="Meiryo UI" panose="020B0604030504040204" pitchFamily="50" charset="-128"/>
                        </a:rPr>
                        <a:t>プロジェクト管理費</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a:solidFill>
                            <a:schemeClr val="tx1"/>
                          </a:solidFill>
                          <a:effectLst/>
                          <a:latin typeface="Meiryo UI" panose="020B0604030504040204" pitchFamily="50" charset="-128"/>
                          <a:ea typeface="Meiryo UI" panose="020B0604030504040204" pitchFamily="50" charset="-128"/>
                        </a:rPr>
                        <a:t>プロジェクト管理に関する経費</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465449213"/>
                  </a:ext>
                </a:extLst>
              </a:tr>
              <a:tr h="271274">
                <a:tc rowSpan="10">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a:r>
                        <a:rPr kumimoji="1" lang="ja-JP" altLang="en-US" sz="1400">
                          <a:solidFill>
                            <a:schemeClr val="tx1"/>
                          </a:solidFill>
                          <a:latin typeface="Meiryo UI" panose="020B0604030504040204" pitchFamily="50" charset="-128"/>
                          <a:ea typeface="Meiryo UI" panose="020B0604030504040204" pitchFamily="50" charset="-128"/>
                        </a:rPr>
                        <a:t>ランニングコスト</a:t>
                      </a:r>
                    </a:p>
                  </a:txBody>
                  <a:tcPr vert="eaVert"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tc row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solidFill>
                            <a:schemeClr val="tx1"/>
                          </a:solidFill>
                          <a:latin typeface="Meiryo UI" panose="020B0604030504040204" pitchFamily="50" charset="-128"/>
                          <a:ea typeface="Meiryo UI" panose="020B0604030504040204" pitchFamily="50" charset="-128"/>
                        </a:rPr>
                        <a:t>作業費</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solidFill>
                            <a:schemeClr val="tx1"/>
                          </a:solidFill>
                          <a:latin typeface="Meiryo UI" panose="020B0604030504040204" pitchFamily="50" charset="-128"/>
                          <a:ea typeface="Meiryo UI" panose="020B0604030504040204" pitchFamily="50" charset="-128"/>
                        </a:rPr>
                        <a:t>システム運用作業</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a:solidFill>
                            <a:schemeClr val="tx1"/>
                          </a:solidFill>
                          <a:effectLst/>
                          <a:latin typeface="Meiryo UI" panose="020B0604030504040204" pitchFamily="50" charset="-128"/>
                          <a:ea typeface="Meiryo UI" panose="020B0604030504040204" pitchFamily="50" charset="-128"/>
                        </a:rPr>
                        <a:t>システム稼働監視、ジョブ管理、ヘルプデスク、障害対応、バックアップ等</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983391266"/>
                  </a:ext>
                </a:extLst>
              </a:tr>
              <a:tr h="271274">
                <a:tc vMerge="1">
                  <a:txBody>
                    <a:bodyPr/>
                    <a:lstStyle/>
                    <a:p>
                      <a:endParaRPr kumimoji="1" lang="ja-JP" altLang="en-US" sz="120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solidFill>
                            <a:schemeClr val="tx1"/>
                          </a:solidFill>
                          <a:latin typeface="Meiryo UI" panose="020B0604030504040204" pitchFamily="50" charset="-128"/>
                          <a:ea typeface="Meiryo UI" panose="020B0604030504040204" pitchFamily="50" charset="-128"/>
                        </a:rPr>
                        <a:t>ハードウェア保守作業</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solidFill>
                            <a:schemeClr val="tx1"/>
                          </a:solidFill>
                          <a:latin typeface="Meiryo UI" panose="020B0604030504040204" pitchFamily="50" charset="-128"/>
                          <a:ea typeface="Meiryo UI" panose="020B0604030504040204" pitchFamily="50" charset="-128"/>
                        </a:rPr>
                        <a:t>ハードウェアに関する保守作業費</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420683397"/>
                  </a:ext>
                </a:extLst>
              </a:tr>
              <a:tr h="271274">
                <a:tc vMerge="1">
                  <a:txBody>
                    <a:bodyPr/>
                    <a:lstStyle/>
                    <a:p>
                      <a:endParaRPr kumimoji="1" lang="ja-JP" altLang="en-US" sz="120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その他外部委託費</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0" i="0" u="none" strike="noStrike">
                          <a:solidFill>
                            <a:schemeClr val="tx1"/>
                          </a:solidFill>
                          <a:effectLst/>
                          <a:latin typeface="Meiryo UI" panose="020B0604030504040204" pitchFamily="50" charset="-128"/>
                          <a:ea typeface="Meiryo UI" panose="020B0604030504040204" pitchFamily="50" charset="-128"/>
                        </a:rPr>
                        <a:t>大量帳票出力</a:t>
                      </a:r>
                      <a:r>
                        <a:rPr lang="ja-JP" altLang="en-US" sz="1400" b="0" i="0" u="none" strike="noStrike">
                          <a:solidFill>
                            <a:schemeClr val="tx1"/>
                          </a:solidFill>
                          <a:effectLst/>
                          <a:latin typeface="Meiryo UI" panose="020B0604030504040204" pitchFamily="50" charset="-128"/>
                          <a:ea typeface="Meiryo UI" panose="020B0604030504040204" pitchFamily="50" charset="-128"/>
                        </a:rPr>
                        <a:t>等、定常運用以外で定期的に外部事業者に委託する業務に関する作業費</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948052503"/>
                  </a:ext>
                </a:extLst>
              </a:tr>
              <a:tr h="271274">
                <a:tc vMerge="1">
                  <a:txBody>
                    <a:bodyPr/>
                    <a:lstStyle/>
                    <a:p>
                      <a:endParaRPr kumimoji="1" lang="ja-JP" altLang="en-US" sz="1200"/>
                    </a:p>
                  </a:txBody>
                  <a:tcPr/>
                </a:tc>
                <a:tc rowSpan="7">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solidFill>
                            <a:schemeClr val="tx1"/>
                          </a:solidFill>
                          <a:latin typeface="Meiryo UI" panose="020B0604030504040204" pitchFamily="50" charset="-128"/>
                          <a:ea typeface="Meiryo UI" panose="020B0604030504040204" pitchFamily="50" charset="-128"/>
                        </a:rPr>
                        <a:t>物品費</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solidFill>
                            <a:schemeClr val="tx1"/>
                          </a:solidFill>
                          <a:latin typeface="Meiryo UI" panose="020B0604030504040204" pitchFamily="50" charset="-128"/>
                          <a:ea typeface="Meiryo UI" panose="020B0604030504040204" pitchFamily="50" charset="-128"/>
                        </a:rPr>
                        <a:t>ハードウェア借料</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solidFill>
                            <a:schemeClr val="tx1"/>
                          </a:solidFill>
                          <a:latin typeface="Meiryo UI" panose="020B0604030504040204" pitchFamily="50" charset="-128"/>
                          <a:ea typeface="Meiryo UI" panose="020B0604030504040204" pitchFamily="50" charset="-128"/>
                        </a:rPr>
                        <a:t>ハードウェア等の使用に関する借料</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566807948"/>
                  </a:ext>
                </a:extLst>
              </a:tr>
              <a:tr h="271274">
                <a:tc vMerge="1">
                  <a:txBody>
                    <a:bodyPr/>
                    <a:lstStyle/>
                    <a:p>
                      <a:endParaRPr kumimoji="1" lang="ja-JP" altLang="en-US"/>
                    </a:p>
                  </a:txBody>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ハードウェア保守費</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solidFill>
                            <a:schemeClr val="tx1"/>
                          </a:solidFill>
                          <a:latin typeface="Meiryo UI" panose="020B0604030504040204" pitchFamily="50" charset="-128"/>
                          <a:ea typeface="Meiryo UI" panose="020B0604030504040204" pitchFamily="50" charset="-128"/>
                        </a:rPr>
                        <a:t>ハードウェア保守費</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790900864"/>
                  </a:ext>
                </a:extLst>
              </a:tr>
              <a:tr h="271274">
                <a:tc vMerge="1">
                  <a:txBody>
                    <a:bodyPr/>
                    <a:lstStyle/>
                    <a:p>
                      <a:endParaRPr kumimoji="1" lang="ja-JP" altLang="en-US" sz="120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solidFill>
                            <a:schemeClr val="tx1"/>
                          </a:solidFill>
                          <a:latin typeface="Meiryo UI" panose="020B0604030504040204" pitchFamily="50" charset="-128"/>
                          <a:ea typeface="Meiryo UI" panose="020B0604030504040204" pitchFamily="50" charset="-128"/>
                        </a:rPr>
                        <a:t>ソフトウェア借料</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a:solidFill>
                            <a:schemeClr val="tx1"/>
                          </a:solidFill>
                          <a:effectLst/>
                          <a:latin typeface="Meiryo UI" panose="020B0604030504040204" pitchFamily="50" charset="-128"/>
                          <a:ea typeface="Meiryo UI" panose="020B0604030504040204" pitchFamily="50" charset="-128"/>
                        </a:rPr>
                        <a:t>業務パッケージソフトウェア、ミドルウェアの借料</a:t>
                      </a:r>
                      <a:endParaRPr kumimoji="1" lang="ja-JP" altLang="en-US" sz="1400">
                        <a:solidFill>
                          <a:schemeClr val="tx1"/>
                        </a:solidFill>
                        <a:latin typeface="Meiryo UI" panose="020B0604030504040204" pitchFamily="50" charset="-128"/>
                        <a:ea typeface="Meiryo UI" panose="020B0604030504040204" pitchFamily="50" charset="-128"/>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558798934"/>
                  </a:ext>
                </a:extLst>
              </a:tr>
              <a:tr h="271274">
                <a:tc vMerge="1">
                  <a:txBody>
                    <a:bodyPr/>
                    <a:lstStyle/>
                    <a:p>
                      <a:endParaRPr kumimoji="1" lang="ja-JP" altLang="en-US"/>
                    </a:p>
                  </a:txBody>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solidFill>
                            <a:schemeClr val="tx1"/>
                          </a:solidFill>
                          <a:latin typeface="Meiryo UI" panose="020B0604030504040204" pitchFamily="50" charset="-128"/>
                          <a:ea typeface="Meiryo UI" panose="020B0604030504040204" pitchFamily="50" charset="-128"/>
                        </a:rPr>
                        <a:t>ソフトウェア保守費</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a:solidFill>
                            <a:schemeClr val="tx1"/>
                          </a:solidFill>
                          <a:effectLst/>
                          <a:latin typeface="Meiryo UI" panose="020B0604030504040204" pitchFamily="50" charset="-128"/>
                          <a:ea typeface="Meiryo UI" panose="020B0604030504040204" pitchFamily="50" charset="-128"/>
                        </a:rPr>
                        <a:t>業務パッケージソフトウェア、ミドルウェアの保守費</a:t>
                      </a:r>
                      <a:endParaRPr kumimoji="1" lang="ja-JP" altLang="en-US" sz="1400">
                        <a:solidFill>
                          <a:schemeClr val="tx1"/>
                        </a:solidFill>
                        <a:latin typeface="Meiryo UI" panose="020B0604030504040204" pitchFamily="50" charset="-128"/>
                        <a:ea typeface="Meiryo UI" panose="020B0604030504040204" pitchFamily="50" charset="-128"/>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772016693"/>
                  </a:ext>
                </a:extLst>
              </a:tr>
              <a:tr h="271274">
                <a:tc vMerge="1">
                  <a:txBody>
                    <a:bodyPr/>
                    <a:lstStyle/>
                    <a:p>
                      <a:endParaRPr kumimoji="1" lang="ja-JP" altLang="en-US" sz="120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データセンター利用費</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データセンター経費</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948814641"/>
                  </a:ext>
                </a:extLst>
              </a:tr>
              <a:tr h="271274">
                <a:tc vMerge="1">
                  <a:txBody>
                    <a:bodyPr/>
                    <a:lstStyle/>
                    <a:p>
                      <a:endParaRPr kumimoji="1" lang="ja-JP" altLang="en-US" sz="120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通信回線費</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回線、コロケーション経費</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461989364"/>
                  </a:ext>
                </a:extLst>
              </a:tr>
              <a:tr h="271274">
                <a:tc vMerge="1">
                  <a:txBody>
                    <a:bodyPr/>
                    <a:lstStyle/>
                    <a:p>
                      <a:endParaRPr kumimoji="1" lang="ja-JP" altLang="en-US" sz="1050">
                        <a:solidFill>
                          <a:schemeClr val="tx1"/>
                        </a:solidFill>
                      </a:endParaRPr>
                    </a:p>
                  </a:txBody>
                  <a:tcPr>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tx1"/>
                        </a:solidFill>
                      </a:endParaRPr>
                    </a:p>
                  </a:txBody>
                  <a:tcPr>
                    <a:solidFill>
                      <a:schemeClr val="bg1"/>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solidFill>
                            <a:schemeClr val="tx1"/>
                          </a:solidFill>
                          <a:latin typeface="Meiryo UI" panose="020B0604030504040204" pitchFamily="50" charset="-128"/>
                          <a:ea typeface="Meiryo UI" panose="020B0604030504040204" pitchFamily="50" charset="-128"/>
                        </a:rPr>
                        <a:t>クラウド利用経費</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Meiryo UI" panose="020B0604030504040204" pitchFamily="50" charset="-128"/>
                          <a:ea typeface="Meiryo UI" panose="020B0604030504040204" pitchFamily="50" charset="-128"/>
                        </a:rPr>
                        <a:t>CSP</a:t>
                      </a:r>
                      <a:r>
                        <a:rPr kumimoji="1" lang="ja-JP" altLang="en-US" sz="1400" dirty="0">
                          <a:solidFill>
                            <a:schemeClr val="tx1"/>
                          </a:solidFill>
                          <a:latin typeface="Meiryo UI" panose="020B0604030504040204" pitchFamily="50" charset="-128"/>
                          <a:ea typeface="Meiryo UI" panose="020B0604030504040204" pitchFamily="50" charset="-128"/>
                        </a:rPr>
                        <a:t>（クラウドサービスプロバイダー）の利用料</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783259005"/>
                  </a:ext>
                </a:extLst>
              </a:tr>
            </a:tbl>
          </a:graphicData>
        </a:graphic>
      </p:graphicFrame>
      <p:sp>
        <p:nvSpPr>
          <p:cNvPr id="6" name="スライド番号プレースホルダー 5">
            <a:extLst>
              <a:ext uri="{FF2B5EF4-FFF2-40B4-BE49-F238E27FC236}">
                <a16:creationId xmlns:a16="http://schemas.microsoft.com/office/drawing/2014/main" id="{3DA63DD2-3FF7-4226-BA40-682433A73CBD}"/>
              </a:ext>
            </a:extLst>
          </p:cNvPr>
          <p:cNvSpPr>
            <a:spLocks noGrp="1"/>
          </p:cNvSpPr>
          <p:nvPr>
            <p:ph type="sldNum" sz="quarter" idx="12"/>
          </p:nvPr>
        </p:nvSpPr>
        <p:spPr>
          <a:xfrm>
            <a:off x="7677150" y="6492875"/>
            <a:ext cx="2228850" cy="365125"/>
          </a:xfrm>
        </p:spPr>
        <p:txBody>
          <a:bodyPr/>
          <a:lstStyle/>
          <a:p>
            <a:fld id="{330EA680-D336-4FF7-8B7A-9848BB0A1C32}" type="slidenum">
              <a:rPr lang="en-US" smtClean="0"/>
              <a:t>4</a:t>
            </a:fld>
            <a:endParaRPr lang="en-US" dirty="0"/>
          </a:p>
        </p:txBody>
      </p:sp>
    </p:spTree>
    <p:extLst>
      <p:ext uri="{BB962C8B-B14F-4D97-AF65-F5344CB8AC3E}">
        <p14:creationId xmlns:p14="http://schemas.microsoft.com/office/powerpoint/2010/main" val="3559883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2">
            <a:extLst>
              <a:ext uri="{FF2B5EF4-FFF2-40B4-BE49-F238E27FC236}">
                <a16:creationId xmlns:a16="http://schemas.microsoft.com/office/drawing/2014/main" id="{50E646C9-BBBD-4416-8067-952EF16E1F73}"/>
              </a:ext>
            </a:extLst>
          </p:cNvPr>
          <p:cNvGraphicFramePr>
            <a:graphicFrameLocks noGrp="1"/>
          </p:cNvGraphicFramePr>
          <p:nvPr>
            <p:extLst>
              <p:ext uri="{D42A27DB-BD31-4B8C-83A1-F6EECF244321}">
                <p14:modId xmlns:p14="http://schemas.microsoft.com/office/powerpoint/2010/main" val="3440117629"/>
              </p:ext>
            </p:extLst>
          </p:nvPr>
        </p:nvGraphicFramePr>
        <p:xfrm>
          <a:off x="372334" y="637066"/>
          <a:ext cx="9301055" cy="5943600"/>
        </p:xfrm>
        <a:graphic>
          <a:graphicData uri="http://schemas.openxmlformats.org/drawingml/2006/table">
            <a:tbl>
              <a:tblPr firstRow="1" bandRow="1">
                <a:tableStyleId>{F5AB1C69-6EDB-4FF4-983F-18BD219EF322}</a:tableStyleId>
              </a:tblPr>
              <a:tblGrid>
                <a:gridCol w="808767">
                  <a:extLst>
                    <a:ext uri="{9D8B030D-6E8A-4147-A177-3AD203B41FA5}">
                      <a16:colId xmlns:a16="http://schemas.microsoft.com/office/drawing/2014/main" val="1583570434"/>
                    </a:ext>
                  </a:extLst>
                </a:gridCol>
                <a:gridCol w="2767202">
                  <a:extLst>
                    <a:ext uri="{9D8B030D-6E8A-4147-A177-3AD203B41FA5}">
                      <a16:colId xmlns:a16="http://schemas.microsoft.com/office/drawing/2014/main" val="723109759"/>
                    </a:ext>
                  </a:extLst>
                </a:gridCol>
                <a:gridCol w="2767202">
                  <a:extLst>
                    <a:ext uri="{9D8B030D-6E8A-4147-A177-3AD203B41FA5}">
                      <a16:colId xmlns:a16="http://schemas.microsoft.com/office/drawing/2014/main" val="480496063"/>
                    </a:ext>
                  </a:extLst>
                </a:gridCol>
                <a:gridCol w="2957884">
                  <a:extLst>
                    <a:ext uri="{9D8B030D-6E8A-4147-A177-3AD203B41FA5}">
                      <a16:colId xmlns:a16="http://schemas.microsoft.com/office/drawing/2014/main" val="2767371793"/>
                    </a:ext>
                  </a:extLst>
                </a:gridCol>
              </a:tblGrid>
              <a:tr h="164116">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bg1"/>
                          </a:solidFill>
                          <a:latin typeface="Meiryo UI" panose="020B0604030504040204" pitchFamily="50" charset="-128"/>
                          <a:ea typeface="Meiryo UI" panose="020B0604030504040204" pitchFamily="50" charset="-128"/>
                        </a:rPr>
                        <a:t>A</a:t>
                      </a:r>
                      <a:r>
                        <a:rPr kumimoji="1" lang="ja-JP" altLang="en-US" sz="1200" dirty="0">
                          <a:solidFill>
                            <a:schemeClr val="bg1"/>
                          </a:solidFill>
                          <a:latin typeface="Meiryo UI" panose="020B0604030504040204" pitchFamily="50" charset="-128"/>
                          <a:ea typeface="Meiryo UI" panose="020B0604030504040204" pitchFamily="50" charset="-128"/>
                        </a:rPr>
                        <a:t>：</a:t>
                      </a:r>
                      <a:endParaRPr kumimoji="1" lang="en-US" altLang="ja-JP" sz="1200"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bg1"/>
                          </a:solidFill>
                          <a:latin typeface="Meiryo UI" panose="020B0604030504040204" pitchFamily="50" charset="-128"/>
                          <a:ea typeface="Meiryo UI" panose="020B0604030504040204" pitchFamily="50" charset="-128"/>
                        </a:rPr>
                        <a:t>データセンタ（単独）を継続する場合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bg1"/>
                          </a:solidFill>
                          <a:latin typeface="Meiryo UI" panose="020B0604030504040204" pitchFamily="50" charset="-128"/>
                          <a:ea typeface="Meiryo UI" panose="020B0604030504040204" pitchFamily="50" charset="-128"/>
                        </a:rPr>
                        <a:t>A’</a:t>
                      </a:r>
                      <a:r>
                        <a:rPr kumimoji="1" lang="ja-JP" altLang="en-US" sz="1200" dirty="0">
                          <a:solidFill>
                            <a:schemeClr val="bg1"/>
                          </a:solidFill>
                          <a:latin typeface="Meiryo UI" panose="020B0604030504040204" pitchFamily="50" charset="-128"/>
                          <a:ea typeface="Meiryo UI" panose="020B0604030504040204" pitchFamily="50" charset="-128"/>
                        </a:rPr>
                        <a:t>：</a:t>
                      </a:r>
                      <a:endParaRPr kumimoji="1" lang="en-US" altLang="ja-JP" sz="1200"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bg1"/>
                          </a:solidFill>
                          <a:latin typeface="Meiryo UI" panose="020B0604030504040204" pitchFamily="50" charset="-128"/>
                          <a:ea typeface="Meiryo UI" panose="020B0604030504040204" pitchFamily="50" charset="-128"/>
                        </a:rPr>
                        <a:t>ASP</a:t>
                      </a: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a:t>
                      </a: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を継続する場合</a:t>
                      </a:r>
                      <a:endParaRPr kumimoji="1" lang="en-US" altLang="ja-JP" sz="1200" dirty="0">
                        <a:solidFill>
                          <a:schemeClr val="bg1"/>
                        </a:solidFill>
                        <a:latin typeface="Meiryo UI" panose="020B0604030504040204" pitchFamily="50" charset="-128"/>
                        <a:ea typeface="Meiryo UI" panose="020B0604030504040204" pitchFamily="50" charset="-128"/>
                      </a:endParaRPr>
                    </a:p>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bg1"/>
                          </a:solidFill>
                          <a:latin typeface="Meiryo UI" panose="020B0604030504040204" pitchFamily="50" charset="-128"/>
                          <a:ea typeface="Meiryo UI" panose="020B0604030504040204" pitchFamily="50" charset="-128"/>
                        </a:rPr>
                        <a:t>※</a:t>
                      </a:r>
                      <a:r>
                        <a:rPr kumimoji="1" lang="ja-JP" altLang="en-US" sz="1200" dirty="0">
                          <a:solidFill>
                            <a:schemeClr val="bg1"/>
                          </a:solidFill>
                          <a:latin typeface="Meiryo UI" panose="020B0604030504040204" pitchFamily="50" charset="-128"/>
                          <a:ea typeface="Meiryo UI" panose="020B0604030504040204" pitchFamily="50" charset="-128"/>
                        </a:rPr>
                        <a:t>データセンタ（ハード共用）又はデータセンタ（ハード・アプリ共用）がある。</a:t>
                      </a:r>
                    </a:p>
                  </a:txBody>
                  <a:tcPr/>
                </a:tc>
                <a:tc>
                  <a:txBody>
                    <a:bodyPr/>
                    <a:lstStyle/>
                    <a:p>
                      <a:r>
                        <a:rPr kumimoji="1" lang="en-US" altLang="ja-JP" sz="1200" dirty="0">
                          <a:latin typeface="Meiryo UI" panose="020B0604030504040204" pitchFamily="50" charset="-128"/>
                          <a:ea typeface="Meiryo UI" panose="020B0604030504040204" pitchFamily="50" charset="-128"/>
                        </a:rPr>
                        <a:t>B:</a:t>
                      </a:r>
                    </a:p>
                    <a:p>
                      <a:r>
                        <a:rPr kumimoji="1" lang="ja-JP" altLang="en-US" sz="1200" dirty="0">
                          <a:latin typeface="Meiryo UI" panose="020B0604030504040204" pitchFamily="50" charset="-128"/>
                          <a:ea typeface="Meiryo UI" panose="020B0604030504040204" pitchFamily="50" charset="-128"/>
                        </a:rPr>
                        <a:t>ガバメントクラウドにリフトする場合</a:t>
                      </a:r>
                    </a:p>
                  </a:txBody>
                  <a:tcPr/>
                </a:tc>
                <a:extLst>
                  <a:ext uri="{0D108BD9-81ED-4DB2-BD59-A6C34878D82A}">
                    <a16:rowId xmlns:a16="http://schemas.microsoft.com/office/drawing/2014/main" val="2766256666"/>
                  </a:ext>
                </a:extLst>
              </a:tr>
              <a:tr h="866166">
                <a:tc>
                  <a:txBody>
                    <a:bodyPr/>
                    <a:lstStyle/>
                    <a:p>
                      <a:r>
                        <a:rPr kumimoji="1" lang="ja-JP" altLang="en-US" sz="1200" dirty="0">
                          <a:latin typeface="Meiryo UI" panose="020B0604030504040204" pitchFamily="50" charset="-128"/>
                          <a:ea typeface="Meiryo UI" panose="020B0604030504040204" pitchFamily="50" charset="-128"/>
                        </a:rPr>
                        <a:t>イニシャル</a:t>
                      </a:r>
                    </a:p>
                  </a:txBody>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現行システムを以下の条件でハードウェア更改する前提として試算する。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Meiryo UI" panose="020B0604030504040204" pitchFamily="50" charset="-128"/>
                          <a:ea typeface="Meiryo UI" panose="020B0604030504040204" pitchFamily="50" charset="-128"/>
                          <a:cs typeface="+mn-cs"/>
                        </a:rPr>
                        <a:t>＊ガバメントクラウド上のシステムの非機能要件選択レベルと一致させることを前提とした構成を前提に、再構築することを想定</a:t>
                      </a:r>
                      <a:endParaRPr kumimoji="1" lang="en-US" altLang="ja-JP" sz="900" kern="1200" dirty="0">
                        <a:solidFill>
                          <a:schemeClr val="tx1"/>
                        </a:solidFill>
                        <a:latin typeface="Meiryo UI" panose="020B0604030504040204" pitchFamily="50" charset="-128"/>
                        <a:ea typeface="Meiryo UI" panose="020B0604030504040204" pitchFamily="50" charset="-128"/>
                        <a:cs typeface="+mn-cs"/>
                      </a:endParaRPr>
                    </a:p>
                    <a:p>
                      <a:pPr marL="285750" indent="-285750">
                        <a:buFont typeface="Wingdings" panose="05000000000000000000" pitchFamily="2" charset="2"/>
                        <a:buChar char="ü"/>
                      </a:pPr>
                      <a:r>
                        <a:rPr kumimoji="1" lang="ja-JP" altLang="en-US" sz="1200" dirty="0">
                          <a:solidFill>
                            <a:schemeClr val="tx1"/>
                          </a:solidFill>
                          <a:latin typeface="Meiryo UI" panose="020B0604030504040204" pitchFamily="50" charset="-128"/>
                          <a:ea typeface="Meiryo UI" panose="020B0604030504040204" pitchFamily="50" charset="-128"/>
                        </a:rPr>
                        <a:t>法改正等の業務アプリケーション改修は含まない。</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kumimoji="1" lang="ja-JP" altLang="en-US" sz="1200" dirty="0">
                          <a:solidFill>
                            <a:schemeClr val="tx1"/>
                          </a:solidFill>
                          <a:latin typeface="Meiryo UI" panose="020B0604030504040204" pitchFamily="50" charset="-128"/>
                          <a:ea typeface="Meiryo UI" panose="020B0604030504040204" pitchFamily="50" charset="-128"/>
                        </a:rPr>
                        <a:t>保守サポート切れのハードウェア、ミドルウェア、</a:t>
                      </a:r>
                      <a:r>
                        <a:rPr kumimoji="1" lang="en-US" altLang="ja-JP" sz="1200" dirty="0">
                          <a:solidFill>
                            <a:schemeClr val="tx1"/>
                          </a:solidFill>
                          <a:latin typeface="Meiryo UI" panose="020B0604030504040204" pitchFamily="50" charset="-128"/>
                          <a:ea typeface="Meiryo UI" panose="020B0604030504040204" pitchFamily="50" charset="-128"/>
                        </a:rPr>
                        <a:t>OS</a:t>
                      </a:r>
                      <a:r>
                        <a:rPr kumimoji="1" lang="ja-JP" altLang="en-US" sz="1200" dirty="0">
                          <a:solidFill>
                            <a:schemeClr val="tx1"/>
                          </a:solidFill>
                          <a:latin typeface="Meiryo UI" panose="020B0604030504040204" pitchFamily="50" charset="-128"/>
                          <a:ea typeface="Meiryo UI" panose="020B0604030504040204" pitchFamily="50" charset="-128"/>
                        </a:rPr>
                        <a:t>等を後継製品に更新する環境構築経費を試算する。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kumimoji="1" lang="ja-JP" altLang="en-US" sz="1200" dirty="0">
                          <a:solidFill>
                            <a:schemeClr val="tx1"/>
                          </a:solidFill>
                          <a:latin typeface="Meiryo UI" panose="020B0604030504040204" pitchFamily="50" charset="-128"/>
                          <a:ea typeface="Meiryo UI" panose="020B0604030504040204" pitchFamily="50" charset="-128"/>
                        </a:rPr>
                        <a:t>非機能要件の標準を満たすために追加するハードウェアやミドルウェア等の構築経費を含める。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kumimoji="1" lang="ja-JP" altLang="en-US" sz="1200" dirty="0">
                          <a:solidFill>
                            <a:schemeClr val="tx1"/>
                          </a:solidFill>
                          <a:latin typeface="Meiryo UI" panose="020B0604030504040204" pitchFamily="50" charset="-128"/>
                          <a:ea typeface="Meiryo UI" panose="020B0604030504040204" pitchFamily="50" charset="-128"/>
                        </a:rPr>
                        <a:t>業務プログラム、データ、機器の移行経費を含める。</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現行システムを以下の条件で</a:t>
                      </a:r>
                      <a:r>
                        <a:rPr kumimoji="1" lang="en-US" altLang="ja-JP" sz="1200" dirty="0">
                          <a:solidFill>
                            <a:schemeClr val="tx1"/>
                          </a:solidFill>
                          <a:latin typeface="Meiryo UI" panose="020B0604030504040204" pitchFamily="50" charset="-128"/>
                          <a:ea typeface="Meiryo UI" panose="020B0604030504040204" pitchFamily="50" charset="-128"/>
                        </a:rPr>
                        <a:t>ASP</a:t>
                      </a:r>
                      <a:r>
                        <a:rPr kumimoji="1" lang="ja-JP" altLang="en-US" sz="1200" dirty="0">
                          <a:solidFill>
                            <a:schemeClr val="tx1"/>
                          </a:solidFill>
                          <a:latin typeface="Meiryo UI" panose="020B0604030504040204" pitchFamily="50" charset="-128"/>
                          <a:ea typeface="Meiryo UI" panose="020B0604030504040204" pitchFamily="50" charset="-128"/>
                        </a:rPr>
                        <a:t>を継続利用する前提で試算する。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Meiryo UI" panose="020B0604030504040204" pitchFamily="50" charset="-128"/>
                          <a:ea typeface="Meiryo UI" panose="020B0604030504040204" pitchFamily="50" charset="-128"/>
                          <a:cs typeface="+mn-cs"/>
                        </a:rPr>
                        <a:t>＊ガバメントクラウド上のシステムの非機能要件選択レベルと一致させることを前提とした構成を前提に、</a:t>
                      </a:r>
                      <a:r>
                        <a:rPr kumimoji="1" lang="en-US" altLang="ja-JP" sz="900" kern="1200" dirty="0">
                          <a:solidFill>
                            <a:schemeClr val="tx1"/>
                          </a:solidFill>
                          <a:latin typeface="Meiryo UI" panose="020B0604030504040204" pitchFamily="50" charset="-128"/>
                          <a:ea typeface="Meiryo UI" panose="020B0604030504040204" pitchFamily="50" charset="-128"/>
                          <a:cs typeface="+mn-cs"/>
                        </a:rPr>
                        <a:t>ASP</a:t>
                      </a:r>
                      <a:r>
                        <a:rPr kumimoji="1" lang="ja-JP" altLang="en-US" sz="900" kern="1200" dirty="0">
                          <a:solidFill>
                            <a:schemeClr val="tx1"/>
                          </a:solidFill>
                          <a:latin typeface="Meiryo UI" panose="020B0604030504040204" pitchFamily="50" charset="-128"/>
                          <a:ea typeface="Meiryo UI" panose="020B0604030504040204" pitchFamily="50" charset="-128"/>
                          <a:cs typeface="+mn-cs"/>
                        </a:rPr>
                        <a:t>環境を再構築もしくは継続利用することを想定</a:t>
                      </a:r>
                      <a:endParaRPr kumimoji="1" lang="en-US" altLang="ja-JP" sz="900" kern="1200" dirty="0">
                        <a:solidFill>
                          <a:schemeClr val="tx1"/>
                        </a:solidFill>
                        <a:latin typeface="Meiryo UI" panose="020B0604030504040204" pitchFamily="50" charset="-128"/>
                        <a:ea typeface="Meiryo UI" panose="020B0604030504040204" pitchFamily="50" charset="-128"/>
                        <a:cs typeface="+mn-cs"/>
                      </a:endParaRPr>
                    </a:p>
                    <a:p>
                      <a:pPr marL="285750" indent="-285750">
                        <a:buFont typeface="Wingdings" panose="05000000000000000000" pitchFamily="2" charset="2"/>
                        <a:buChar char="ü"/>
                      </a:pPr>
                      <a:r>
                        <a:rPr kumimoji="1" lang="ja-JP" altLang="en-US" sz="1200" dirty="0">
                          <a:solidFill>
                            <a:schemeClr val="tx1"/>
                          </a:solidFill>
                          <a:latin typeface="Meiryo UI" panose="020B0604030504040204" pitchFamily="50" charset="-128"/>
                          <a:ea typeface="Meiryo UI" panose="020B0604030504040204" pitchFamily="50" charset="-128"/>
                        </a:rPr>
                        <a:t>イニシャルコストは、ランニングの</a:t>
                      </a:r>
                      <a:r>
                        <a:rPr kumimoji="1" lang="en-US" altLang="ja-JP" sz="1200" dirty="0">
                          <a:solidFill>
                            <a:schemeClr val="tx1"/>
                          </a:solidFill>
                          <a:latin typeface="Meiryo UI" panose="020B0604030504040204" pitchFamily="50" charset="-128"/>
                          <a:ea typeface="Meiryo UI" panose="020B0604030504040204" pitchFamily="50" charset="-128"/>
                        </a:rPr>
                        <a:t>ASP</a:t>
                      </a:r>
                      <a:r>
                        <a:rPr kumimoji="1" lang="ja-JP" altLang="en-US" sz="1200" dirty="0">
                          <a:solidFill>
                            <a:schemeClr val="tx1"/>
                          </a:solidFill>
                          <a:latin typeface="Meiryo UI" panose="020B0604030504040204" pitchFamily="50" charset="-128"/>
                          <a:ea typeface="Meiryo UI" panose="020B0604030504040204" pitchFamily="50" charset="-128"/>
                        </a:rPr>
                        <a:t>利用料（</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）にすべて按分する。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kumimoji="1" lang="ja-JP" altLang="en-US" sz="1200" dirty="0">
                          <a:solidFill>
                            <a:schemeClr val="tx1"/>
                          </a:solidFill>
                          <a:latin typeface="Meiryo UI" panose="020B0604030504040204" pitchFamily="50" charset="-128"/>
                          <a:ea typeface="Meiryo UI" panose="020B0604030504040204" pitchFamily="50" charset="-128"/>
                        </a:rPr>
                        <a:t>業務プログラムやデータ移行経費は</a:t>
                      </a:r>
                      <a:r>
                        <a:rPr kumimoji="1" lang="en-US" altLang="ja-JP" sz="1200" dirty="0">
                          <a:solidFill>
                            <a:schemeClr val="tx1"/>
                          </a:solidFill>
                          <a:latin typeface="Meiryo UI" panose="020B0604030504040204" pitchFamily="50" charset="-128"/>
                          <a:ea typeface="Meiryo UI" panose="020B0604030504040204" pitchFamily="50" charset="-128"/>
                        </a:rPr>
                        <a:t>ASP</a:t>
                      </a:r>
                      <a:r>
                        <a:rPr kumimoji="1" lang="ja-JP" altLang="en-US" sz="1200" dirty="0">
                          <a:solidFill>
                            <a:schemeClr val="tx1"/>
                          </a:solidFill>
                          <a:latin typeface="Meiryo UI" panose="020B0604030504040204" pitchFamily="50" charset="-128"/>
                          <a:ea typeface="Meiryo UI" panose="020B0604030504040204" pitchFamily="50" charset="-128"/>
                        </a:rPr>
                        <a:t>利用料に含める。</a:t>
                      </a:r>
                      <a:br>
                        <a:rPr kumimoji="1" lang="en-US" altLang="ja-JP" sz="1200" dirty="0">
                          <a:solidFill>
                            <a:schemeClr val="tx1"/>
                          </a:solidFill>
                          <a:latin typeface="Meiryo UI" panose="020B0604030504040204" pitchFamily="50" charset="-128"/>
                          <a:ea typeface="Meiryo UI" panose="020B0604030504040204" pitchFamily="50" charset="-128"/>
                        </a:rPr>
                      </a:br>
                      <a:r>
                        <a:rPr kumimoji="1" lang="en-US" altLang="ja-JP" sz="1200" dirty="0">
                          <a:solidFill>
                            <a:schemeClr val="tx1"/>
                          </a:solidFill>
                          <a:latin typeface="Meiryo UI" panose="020B0604030504040204" pitchFamily="50" charset="-128"/>
                          <a:ea typeface="Meiryo UI" panose="020B0604030504040204" pitchFamily="50" charset="-128"/>
                        </a:rPr>
                        <a:t>※ASP</a:t>
                      </a:r>
                      <a:r>
                        <a:rPr kumimoji="1" lang="ja-JP" altLang="en-US" sz="1200" dirty="0">
                          <a:solidFill>
                            <a:schemeClr val="tx1"/>
                          </a:solidFill>
                          <a:latin typeface="Meiryo UI" panose="020B0604030504040204" pitchFamily="50" charset="-128"/>
                          <a:ea typeface="Meiryo UI" panose="020B0604030504040204" pitchFamily="50" charset="-128"/>
                        </a:rPr>
                        <a:t>の変更、</a:t>
                      </a:r>
                      <a:r>
                        <a:rPr kumimoji="1" lang="en-US" altLang="ja-JP" sz="1200" dirty="0">
                          <a:solidFill>
                            <a:schemeClr val="tx1"/>
                          </a:solidFill>
                          <a:latin typeface="Meiryo UI" panose="020B0604030504040204" pitchFamily="50" charset="-128"/>
                          <a:ea typeface="Meiryo UI" panose="020B0604030504040204" pitchFamily="50" charset="-128"/>
                        </a:rPr>
                        <a:t>DC</a:t>
                      </a:r>
                      <a:r>
                        <a:rPr kumimoji="1" lang="ja-JP" altLang="en-US" sz="1200" dirty="0">
                          <a:solidFill>
                            <a:schemeClr val="tx1"/>
                          </a:solidFill>
                          <a:latin typeface="Meiryo UI" panose="020B0604030504040204" pitchFamily="50" charset="-128"/>
                          <a:ea typeface="Meiryo UI" panose="020B0604030504040204" pitchFamily="50" charset="-128"/>
                        </a:rPr>
                        <a:t>変更による切り替え・設定変更作業がある場合に発生すると想定する。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kumimoji="1" lang="ja-JP" altLang="en-US" sz="1200" dirty="0">
                          <a:solidFill>
                            <a:schemeClr val="tx1"/>
                          </a:solidFill>
                          <a:latin typeface="Meiryo UI" panose="020B0604030504040204" pitchFamily="50" charset="-128"/>
                          <a:ea typeface="Meiryo UI" panose="020B0604030504040204" pitchFamily="50" charset="-128"/>
                        </a:rPr>
                        <a:t>非機能要件の標準を満たすために必要な経費は</a:t>
                      </a:r>
                      <a:r>
                        <a:rPr kumimoji="1" lang="en-US" altLang="ja-JP" sz="1200" dirty="0">
                          <a:solidFill>
                            <a:schemeClr val="tx1"/>
                          </a:solidFill>
                          <a:latin typeface="Meiryo UI" panose="020B0604030504040204" pitchFamily="50" charset="-128"/>
                          <a:ea typeface="Meiryo UI" panose="020B0604030504040204" pitchFamily="50" charset="-128"/>
                        </a:rPr>
                        <a:t>ASP</a:t>
                      </a:r>
                      <a:r>
                        <a:rPr kumimoji="1" lang="ja-JP" altLang="en-US" sz="1200" dirty="0">
                          <a:solidFill>
                            <a:schemeClr val="tx1"/>
                          </a:solidFill>
                          <a:latin typeface="Meiryo UI" panose="020B0604030504040204" pitchFamily="50" charset="-128"/>
                          <a:ea typeface="Meiryo UI" panose="020B0604030504040204" pitchFamily="50" charset="-128"/>
                        </a:rPr>
                        <a:t>利用料に含める。</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現行システムを以下の条件でガバメントクラウドにリフトする前提として試算する</a:t>
                      </a:r>
                      <a:endParaRPr kumimoji="1" lang="en-US" altLang="ja-JP" sz="1200">
                        <a:solidFill>
                          <a:schemeClr val="tx1"/>
                        </a:solidFill>
                        <a:latin typeface="Meiryo UI" panose="020B0604030504040204" pitchFamily="50" charset="-128"/>
                        <a:ea typeface="Meiryo UI" panose="020B0604030504040204" pitchFamily="50" charset="-128"/>
                      </a:endParaRPr>
                    </a:p>
                    <a:p>
                      <a:r>
                        <a:rPr kumimoji="1" lang="ja-JP" altLang="en-US" sz="900" kern="1200">
                          <a:solidFill>
                            <a:schemeClr val="tx1"/>
                          </a:solidFill>
                          <a:latin typeface="Meiryo UI"/>
                          <a:ea typeface="Meiryo UI"/>
                          <a:cs typeface="+mn-cs"/>
                        </a:rPr>
                        <a:t>＊</a:t>
                      </a:r>
                      <a:r>
                        <a:rPr lang="ja-JP" sz="900" b="0" i="0" u="none" strike="noStrike" kern="1200" noProof="0">
                          <a:solidFill>
                            <a:schemeClr val="tx1"/>
                          </a:solidFill>
                          <a:latin typeface="Meiryo UI"/>
                          <a:ea typeface="Meiryo UI"/>
                        </a:rPr>
                        <a:t>先行事業を通して培ったノウハウ等を踏まえて、改めて担当する採択団体のシステムを構築することを想定。ただし、試算段階では必ずしもクラウド最適化を考慮した構成とはなっていない</a:t>
                      </a:r>
                    </a:p>
                    <a:p>
                      <a:pPr marL="285750" indent="-285750">
                        <a:buFont typeface="Wingdings" panose="05000000000000000000" pitchFamily="2" charset="2"/>
                        <a:buChar char="ü"/>
                      </a:pPr>
                      <a:r>
                        <a:rPr kumimoji="1" lang="ja-JP" altLang="en-US" sz="1200">
                          <a:solidFill>
                            <a:schemeClr val="tx1"/>
                          </a:solidFill>
                          <a:latin typeface="Meiryo UI" panose="020B0604030504040204" pitchFamily="50" charset="-128"/>
                          <a:ea typeface="Meiryo UI" panose="020B0604030504040204" pitchFamily="50" charset="-128"/>
                        </a:rPr>
                        <a:t>法改正等の業務アプリケーション改修は含まない</a:t>
                      </a:r>
                      <a:endParaRPr kumimoji="1" lang="en-US" altLang="ja-JP" sz="120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kumimoji="1" lang="ja-JP" altLang="en-US" sz="1200">
                          <a:solidFill>
                            <a:schemeClr val="tx1"/>
                          </a:solidFill>
                          <a:latin typeface="Meiryo UI" panose="020B0604030504040204" pitchFamily="50" charset="-128"/>
                          <a:ea typeface="Meiryo UI" panose="020B0604030504040204" pitchFamily="50" charset="-128"/>
                        </a:rPr>
                        <a:t>ガバメントクラウドが提供する標準サービスや持ち込みサードパーティー製品の環境構築経費を試算</a:t>
                      </a:r>
                      <a:endParaRPr kumimoji="1" lang="en-US" altLang="ja-JP" sz="120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kumimoji="1" lang="ja-JP" altLang="en-US" sz="1200">
                          <a:solidFill>
                            <a:schemeClr val="tx1"/>
                          </a:solidFill>
                          <a:latin typeface="Meiryo UI" panose="020B0604030504040204" pitchFamily="50" charset="-128"/>
                          <a:ea typeface="Meiryo UI" panose="020B0604030504040204" pitchFamily="50" charset="-128"/>
                        </a:rPr>
                        <a:t>クラウドによって非機能要件の標準を満たす前提</a:t>
                      </a:r>
                      <a:endParaRPr kumimoji="1" lang="en-US" altLang="ja-JP" sz="120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kumimoji="1" lang="ja-JP" altLang="en-US" sz="1200">
                          <a:solidFill>
                            <a:schemeClr val="tx1"/>
                          </a:solidFill>
                          <a:latin typeface="Meiryo UI"/>
                          <a:ea typeface="Meiryo UI"/>
                        </a:rPr>
                        <a:t>業務プログラムやデータ移行経費を含める</a:t>
                      </a:r>
                      <a:endParaRPr kumimoji="1" lang="en-US" altLang="ja-JP" sz="1200">
                        <a:solidFill>
                          <a:schemeClr val="tx1"/>
                        </a:solidFill>
                        <a:latin typeface="Meiryo UI"/>
                        <a:ea typeface="Meiryo UI"/>
                      </a:endParaRPr>
                    </a:p>
                    <a:p>
                      <a:pPr marL="285750" indent="-285750">
                        <a:buFont typeface="Wingdings" panose="05000000000000000000" pitchFamily="2" charset="2"/>
                        <a:buChar char="ü"/>
                      </a:pPr>
                      <a:r>
                        <a:rPr kumimoji="1" lang="ja-JP" altLang="en-US" sz="1200">
                          <a:solidFill>
                            <a:schemeClr val="tx1"/>
                          </a:solidFill>
                          <a:latin typeface="Meiryo UI"/>
                          <a:ea typeface="Meiryo UI"/>
                        </a:rPr>
                        <a:t>マネージドサービスへの対応等、クラウド化においてプログラム改修が必要な場合の経費を含める</a:t>
                      </a:r>
                      <a:endParaRPr kumimoji="1" lang="en-US" altLang="ja-JP" sz="1200" dirty="0">
                        <a:solidFill>
                          <a:schemeClr val="tx1"/>
                        </a:solidFill>
                        <a:latin typeface="Meiryo UI"/>
                        <a:ea typeface="Meiryo UI"/>
                      </a:endParaRPr>
                    </a:p>
                  </a:txBody>
                  <a:tcPr/>
                </a:tc>
                <a:extLst>
                  <a:ext uri="{0D108BD9-81ED-4DB2-BD59-A6C34878D82A}">
                    <a16:rowId xmlns:a16="http://schemas.microsoft.com/office/drawing/2014/main" val="549527761"/>
                  </a:ext>
                </a:extLst>
              </a:tr>
              <a:tr h="610875">
                <a:tc>
                  <a:txBody>
                    <a:bodyPr/>
                    <a:lstStyle/>
                    <a:p>
                      <a:r>
                        <a:rPr kumimoji="1" lang="ja-JP" altLang="en-US" sz="1200" dirty="0">
                          <a:latin typeface="Meiryo UI" panose="020B0604030504040204" pitchFamily="50" charset="-128"/>
                          <a:ea typeface="Meiryo UI" panose="020B0604030504040204" pitchFamily="50" charset="-128"/>
                        </a:rPr>
                        <a:t>ランニング</a:t>
                      </a:r>
                    </a:p>
                  </a:txBody>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オンプレミスで運用を</a:t>
                      </a:r>
                      <a:r>
                        <a:rPr kumimoji="1" lang="en-US" altLang="ja-JP" sz="1200" dirty="0">
                          <a:solidFill>
                            <a:schemeClr val="tx1"/>
                          </a:solidFill>
                          <a:latin typeface="Meiryo UI" panose="020B0604030504040204" pitchFamily="50" charset="-128"/>
                          <a:ea typeface="Meiryo UI" panose="020B0604030504040204" pitchFamily="50" charset="-128"/>
                        </a:rPr>
                        <a:t>5</a:t>
                      </a:r>
                      <a:r>
                        <a:rPr kumimoji="1" lang="ja-JP" altLang="en-US" sz="1200" dirty="0">
                          <a:solidFill>
                            <a:schemeClr val="tx1"/>
                          </a:solidFill>
                          <a:latin typeface="Meiryo UI" panose="020B0604030504040204" pitchFamily="50" charset="-128"/>
                          <a:ea typeface="Meiryo UI" panose="020B0604030504040204" pitchFamily="50" charset="-128"/>
                        </a:rPr>
                        <a:t>年間継続する場合の運用保守経費を試算する。</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pPr marL="266700" indent="-266700">
                        <a:buFont typeface="Wingdings" panose="05000000000000000000" pitchFamily="2" charset="2"/>
                        <a:buChar char="ü"/>
                      </a:pPr>
                      <a:r>
                        <a:rPr kumimoji="1" lang="ja-JP" altLang="en-US" sz="1200" dirty="0">
                          <a:solidFill>
                            <a:schemeClr val="tx1"/>
                          </a:solidFill>
                          <a:latin typeface="Meiryo UI" panose="020B0604030504040204" pitchFamily="50" charset="-128"/>
                          <a:ea typeface="Meiryo UI" panose="020B0604030504040204" pitchFamily="50" charset="-128"/>
                        </a:rPr>
                        <a:t>データセンター利用料、ハードウエア、ミドルウェア、</a:t>
                      </a:r>
                      <a:r>
                        <a:rPr kumimoji="1" lang="en-US" altLang="ja-JP" sz="1200" dirty="0">
                          <a:solidFill>
                            <a:schemeClr val="tx1"/>
                          </a:solidFill>
                          <a:latin typeface="Meiryo UI" panose="020B0604030504040204" pitchFamily="50" charset="-128"/>
                          <a:ea typeface="Meiryo UI" panose="020B0604030504040204" pitchFamily="50" charset="-128"/>
                        </a:rPr>
                        <a:t>OS</a:t>
                      </a:r>
                      <a:r>
                        <a:rPr kumimoji="1" lang="ja-JP" altLang="en-US" sz="1200" dirty="0">
                          <a:solidFill>
                            <a:schemeClr val="tx1"/>
                          </a:solidFill>
                          <a:latin typeface="Meiryo UI" panose="020B0604030504040204" pitchFamily="50" charset="-128"/>
                          <a:ea typeface="Meiryo UI" panose="020B0604030504040204" pitchFamily="50" charset="-128"/>
                        </a:rPr>
                        <a:t>、回線・コロケーション費用を含める。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266700" indent="-266700">
                        <a:buFont typeface="Wingdings" panose="05000000000000000000" pitchFamily="2" charset="2"/>
                        <a:buChar char="ü"/>
                      </a:pPr>
                      <a:r>
                        <a:rPr kumimoji="1" lang="ja-JP" altLang="en-US" sz="1200" dirty="0">
                          <a:solidFill>
                            <a:schemeClr val="tx1"/>
                          </a:solidFill>
                          <a:latin typeface="Meiryo UI" panose="020B0604030504040204" pitchFamily="50" charset="-128"/>
                          <a:ea typeface="Meiryo UI" panose="020B0604030504040204" pitchFamily="50" charset="-128"/>
                        </a:rPr>
                        <a:t>ヘルプデスク、バッチ処理運用、障害対応等の運用保守作業、定例会議等を含める。</a:t>
                      </a:r>
                    </a:p>
                  </a:txBody>
                  <a:tcPr/>
                </a:tc>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ASP</a:t>
                      </a:r>
                      <a:r>
                        <a:rPr kumimoji="1" lang="ja-JP" altLang="en-US" sz="1200" dirty="0">
                          <a:solidFill>
                            <a:schemeClr val="tx1"/>
                          </a:solidFill>
                          <a:latin typeface="Meiryo UI" panose="020B0604030504040204" pitchFamily="50" charset="-128"/>
                          <a:ea typeface="Meiryo UI" panose="020B0604030504040204" pitchFamily="50" charset="-128"/>
                        </a:rPr>
                        <a:t>でシステムを</a:t>
                      </a:r>
                      <a:r>
                        <a:rPr kumimoji="1" lang="en-US" altLang="ja-JP" sz="1200" dirty="0">
                          <a:solidFill>
                            <a:schemeClr val="tx1"/>
                          </a:solidFill>
                          <a:latin typeface="Meiryo UI" panose="020B0604030504040204" pitchFamily="50" charset="-128"/>
                          <a:ea typeface="Meiryo UI" panose="020B0604030504040204" pitchFamily="50" charset="-128"/>
                        </a:rPr>
                        <a:t>5</a:t>
                      </a:r>
                      <a:r>
                        <a:rPr kumimoji="1" lang="ja-JP" altLang="en-US" sz="1200" dirty="0">
                          <a:solidFill>
                            <a:schemeClr val="tx1"/>
                          </a:solidFill>
                          <a:latin typeface="Meiryo UI" panose="020B0604030504040204" pitchFamily="50" charset="-128"/>
                          <a:ea typeface="Meiryo UI" panose="020B0604030504040204" pitchFamily="50" charset="-128"/>
                        </a:rPr>
                        <a:t>年間継続する場合の運用保守経費を試算する。</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pPr marL="266700" indent="-266700">
                        <a:buFont typeface="Wingdings" panose="05000000000000000000" pitchFamily="2" charset="2"/>
                        <a:buChar char="ü"/>
                      </a:pPr>
                      <a:r>
                        <a:rPr kumimoji="1" lang="ja-JP" altLang="en-US" sz="1200" dirty="0">
                          <a:solidFill>
                            <a:schemeClr val="tx1"/>
                          </a:solidFill>
                          <a:latin typeface="Meiryo UI" panose="020B0604030504040204" pitchFamily="50" charset="-128"/>
                          <a:ea typeface="Meiryo UI" panose="020B0604030504040204" pitchFamily="50" charset="-128"/>
                        </a:rPr>
                        <a:t>法改正の業務アプリケーション改修は含まない。</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266700" indent="-266700">
                        <a:buFont typeface="Wingdings" panose="05000000000000000000" pitchFamily="2" charset="2"/>
                        <a:buChar char="ü"/>
                      </a:pPr>
                      <a:r>
                        <a:rPr kumimoji="1" lang="ja-JP" altLang="en-US" sz="1200" dirty="0">
                          <a:solidFill>
                            <a:schemeClr val="tx1"/>
                          </a:solidFill>
                          <a:latin typeface="Meiryo UI" panose="020B0604030504040204" pitchFamily="50" charset="-128"/>
                          <a:ea typeface="Meiryo UI" panose="020B0604030504040204" pitchFamily="50" charset="-128"/>
                        </a:rPr>
                        <a:t>業務アプリケーションとインフラ経費となるデータセンター、回線、ハードウェア、ミドルウェア、</a:t>
                      </a:r>
                      <a:r>
                        <a:rPr kumimoji="1" lang="en-US" altLang="ja-JP" sz="1200" dirty="0">
                          <a:solidFill>
                            <a:schemeClr val="tx1"/>
                          </a:solidFill>
                          <a:latin typeface="Meiryo UI" panose="020B0604030504040204" pitchFamily="50" charset="-128"/>
                          <a:ea typeface="Meiryo UI" panose="020B0604030504040204" pitchFamily="50" charset="-128"/>
                        </a:rPr>
                        <a:t>OS</a:t>
                      </a:r>
                      <a:r>
                        <a:rPr kumimoji="1" lang="ja-JP" altLang="en-US" sz="1200" dirty="0">
                          <a:solidFill>
                            <a:schemeClr val="tx1"/>
                          </a:solidFill>
                          <a:latin typeface="Meiryo UI" panose="020B0604030504040204" pitchFamily="50" charset="-128"/>
                          <a:ea typeface="Meiryo UI" panose="020B0604030504040204" pitchFamily="50" charset="-128"/>
                        </a:rPr>
                        <a:t>等を分けて試算する。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266700" indent="-266700">
                        <a:buFont typeface="Wingdings" panose="05000000000000000000" pitchFamily="2" charset="2"/>
                        <a:buChar char="ü"/>
                      </a:pPr>
                      <a:r>
                        <a:rPr kumimoji="1" lang="ja-JP" altLang="en-US" sz="1200" dirty="0">
                          <a:solidFill>
                            <a:schemeClr val="tx1"/>
                          </a:solidFill>
                          <a:latin typeface="Meiryo UI" panose="020B0604030504040204" pitchFamily="50" charset="-128"/>
                          <a:ea typeface="Meiryo UI" panose="020B0604030504040204" pitchFamily="50" charset="-128"/>
                        </a:rPr>
                        <a:t>ヘルプデスク、バッチ処理運用、障害対応等の運用保守作業、定例会議等を含める。</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ガバメントクラウドで運用を</a:t>
                      </a:r>
                      <a:r>
                        <a:rPr kumimoji="1" lang="en-US" altLang="ja-JP" sz="1200" dirty="0">
                          <a:solidFill>
                            <a:schemeClr val="tx1"/>
                          </a:solidFill>
                          <a:latin typeface="Meiryo UI" panose="020B0604030504040204" pitchFamily="50" charset="-128"/>
                          <a:ea typeface="Meiryo UI" panose="020B0604030504040204" pitchFamily="50" charset="-128"/>
                        </a:rPr>
                        <a:t>5</a:t>
                      </a:r>
                      <a:r>
                        <a:rPr kumimoji="1" lang="ja-JP" altLang="en-US" sz="1200" dirty="0">
                          <a:solidFill>
                            <a:schemeClr val="tx1"/>
                          </a:solidFill>
                          <a:latin typeface="Meiryo UI" panose="020B0604030504040204" pitchFamily="50" charset="-128"/>
                          <a:ea typeface="Meiryo UI" panose="020B0604030504040204" pitchFamily="50" charset="-128"/>
                        </a:rPr>
                        <a:t>年間継続する場合の運用保守経費を試算する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Meiryo UI" panose="020B0604030504040204" pitchFamily="50" charset="-128"/>
                          <a:ea typeface="Meiryo UI" panose="020B0604030504040204" pitchFamily="50" charset="-128"/>
                          <a:cs typeface="+mn-cs"/>
                        </a:rPr>
                        <a:t>＊先行事業を通して培ったノウハウ等を踏まえて、システムを運用することを想定</a:t>
                      </a:r>
                      <a:endParaRPr kumimoji="1" lang="en-US" altLang="ja-JP" sz="900" kern="1200" dirty="0">
                        <a:solidFill>
                          <a:schemeClr val="tx1"/>
                        </a:solidFill>
                        <a:latin typeface="Meiryo UI" panose="020B0604030504040204" pitchFamily="50" charset="-128"/>
                        <a:ea typeface="Meiryo UI" panose="020B0604030504040204" pitchFamily="50" charset="-128"/>
                        <a:cs typeface="+mn-cs"/>
                      </a:endParaRPr>
                    </a:p>
                    <a:p>
                      <a:pPr marL="266700" indent="-266700">
                        <a:buFont typeface="Wingdings" panose="05000000000000000000" pitchFamily="2" charset="2"/>
                        <a:buChar char="ü"/>
                      </a:pPr>
                      <a:r>
                        <a:rPr kumimoji="1" lang="ja-JP" altLang="en-US" sz="1200" dirty="0">
                          <a:solidFill>
                            <a:schemeClr val="tx1"/>
                          </a:solidFill>
                          <a:latin typeface="Meiryo UI" panose="020B0604030504040204" pitchFamily="50" charset="-128"/>
                          <a:ea typeface="Meiryo UI" panose="020B0604030504040204" pitchFamily="50" charset="-128"/>
                        </a:rPr>
                        <a:t>クラウドサービス利用料、サードパーティー製品の保守費用、回線費用を含める。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266700" indent="-266700">
                        <a:buFont typeface="Wingdings" panose="05000000000000000000" pitchFamily="2" charset="2"/>
                        <a:buChar char="ü"/>
                      </a:pPr>
                      <a:r>
                        <a:rPr kumimoji="1" lang="ja-JP" altLang="en-US" sz="1200" dirty="0">
                          <a:solidFill>
                            <a:schemeClr val="tx1"/>
                          </a:solidFill>
                          <a:latin typeface="Meiryo UI" panose="020B0604030504040204" pitchFamily="50" charset="-128"/>
                          <a:ea typeface="Meiryo UI" panose="020B0604030504040204" pitchFamily="50" charset="-128"/>
                        </a:rPr>
                        <a:t>クラウド利用料については、</a:t>
                      </a:r>
                      <a:r>
                        <a:rPr kumimoji="1" lang="en-US" altLang="ja-JP" sz="1200" dirty="0">
                          <a:solidFill>
                            <a:schemeClr val="tx1"/>
                          </a:solidFill>
                          <a:latin typeface="Meiryo UI" panose="020B0604030504040204" pitchFamily="50" charset="-128"/>
                          <a:ea typeface="Meiryo UI" panose="020B0604030504040204" pitchFamily="50" charset="-128"/>
                        </a:rPr>
                        <a:t>AWS Pricing Calculator</a:t>
                      </a:r>
                      <a:r>
                        <a:rPr kumimoji="1" lang="ja-JP" altLang="en-US" sz="1200" dirty="0">
                          <a:solidFill>
                            <a:schemeClr val="tx1"/>
                          </a:solidFill>
                          <a:latin typeface="Meiryo UI" panose="020B0604030504040204" pitchFamily="50" charset="-128"/>
                          <a:ea typeface="Meiryo UI" panose="020B0604030504040204" pitchFamily="50" charset="-128"/>
                        </a:rPr>
                        <a:t>を活用する。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266700" indent="-266700">
                        <a:buFont typeface="Wingdings" panose="05000000000000000000" pitchFamily="2" charset="2"/>
                        <a:buChar char="ü"/>
                      </a:pPr>
                      <a:r>
                        <a:rPr kumimoji="1" lang="ja-JP" altLang="en-US" sz="1200" dirty="0">
                          <a:solidFill>
                            <a:schemeClr val="tx1"/>
                          </a:solidFill>
                          <a:latin typeface="Meiryo UI" panose="020B0604030504040204" pitchFamily="50" charset="-128"/>
                          <a:ea typeface="Meiryo UI" panose="020B0604030504040204" pitchFamily="50" charset="-128"/>
                        </a:rPr>
                        <a:t>ヘルプデスク、バッチ処理運用、障害対応等の運用保守作業、定例会議等を含める。</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57014629"/>
                  </a:ext>
                </a:extLst>
              </a:tr>
            </a:tbl>
          </a:graphicData>
        </a:graphic>
      </p:graphicFrame>
      <p:sp>
        <p:nvSpPr>
          <p:cNvPr id="5" name="スライド番号プレースホルダー 5">
            <a:extLst>
              <a:ext uri="{FF2B5EF4-FFF2-40B4-BE49-F238E27FC236}">
                <a16:creationId xmlns:a16="http://schemas.microsoft.com/office/drawing/2014/main" id="{1891A7D1-83B9-497C-BADD-8E87A474A757}"/>
              </a:ext>
            </a:extLst>
          </p:cNvPr>
          <p:cNvSpPr>
            <a:spLocks noGrp="1"/>
          </p:cNvSpPr>
          <p:nvPr>
            <p:ph type="sldNum" sz="quarter" idx="12"/>
          </p:nvPr>
        </p:nvSpPr>
        <p:spPr>
          <a:xfrm>
            <a:off x="7668683" y="6484408"/>
            <a:ext cx="2228850" cy="365125"/>
          </a:xfrm>
        </p:spPr>
        <p:txBody>
          <a:bodyPr/>
          <a:lstStyle/>
          <a:p>
            <a:fld id="{330EA680-D336-4FF7-8B7A-9848BB0A1C32}" type="slidenum">
              <a:rPr lang="en-US" smtClean="0"/>
              <a:t>5</a:t>
            </a:fld>
            <a:endParaRPr lang="en-US" dirty="0"/>
          </a:p>
        </p:txBody>
      </p:sp>
      <p:sp>
        <p:nvSpPr>
          <p:cNvPr id="7" name="タイトル 3">
            <a:extLst>
              <a:ext uri="{FF2B5EF4-FFF2-40B4-BE49-F238E27FC236}">
                <a16:creationId xmlns:a16="http://schemas.microsoft.com/office/drawing/2014/main" id="{FC9A94C5-7CEE-4F5A-B5EE-0DFBBC3EF4A3}"/>
              </a:ext>
            </a:extLst>
          </p:cNvPr>
          <p:cNvSpPr>
            <a:spLocks noGrp="1"/>
          </p:cNvSpPr>
          <p:nvPr>
            <p:ph type="title"/>
          </p:nvPr>
        </p:nvSpPr>
        <p:spPr>
          <a:xfrm>
            <a:off x="681038" y="-794"/>
            <a:ext cx="9224962" cy="615712"/>
          </a:xfrm>
        </p:spPr>
        <p:txBody>
          <a:bodyPr>
            <a:normAutofit/>
          </a:bodyPr>
          <a:lstStyle/>
          <a:p>
            <a:r>
              <a:rPr kumimoji="1" lang="en-US" altLang="zh-TW" sz="2400" b="1" dirty="0">
                <a:latin typeface="Meiryo UI" panose="020B0604030504040204" pitchFamily="50" charset="-128"/>
                <a:ea typeface="Meiryo UI" panose="020B0604030504040204" pitchFamily="50" charset="-128"/>
              </a:rPr>
              <a:t>【</a:t>
            </a:r>
            <a:r>
              <a:rPr kumimoji="1" lang="zh-TW" altLang="en-US" sz="2400" b="1" dirty="0">
                <a:latin typeface="Meiryo UI" panose="020B0604030504040204" pitchFamily="50" charset="-128"/>
                <a:ea typeface="Meiryo UI" panose="020B0604030504040204" pitchFamily="50" charset="-128"/>
              </a:rPr>
              <a:t>補足資料</a:t>
            </a:r>
            <a:r>
              <a:rPr kumimoji="1" lang="en-US" altLang="zh-TW" sz="2400" b="1" dirty="0">
                <a:latin typeface="Meiryo UI" panose="020B0604030504040204" pitchFamily="50" charset="-128"/>
                <a:ea typeface="Meiryo UI" panose="020B0604030504040204" pitchFamily="50" charset="-128"/>
              </a:rPr>
              <a:t>2】</a:t>
            </a:r>
            <a:r>
              <a:rPr kumimoji="1" lang="ja-JP" altLang="en-US" sz="2400" b="1" dirty="0">
                <a:latin typeface="Meiryo UI" panose="020B0604030504040204" pitchFamily="50" charset="-128"/>
                <a:ea typeface="Meiryo UI" panose="020B0604030504040204" pitchFamily="50" charset="-128"/>
              </a:rPr>
              <a:t>本検証の</a:t>
            </a:r>
            <a:r>
              <a:rPr kumimoji="1" lang="zh-TW" altLang="en-US" sz="2400" b="1" dirty="0">
                <a:latin typeface="Meiryo UI" panose="020B0604030504040204" pitchFamily="50" charset="-128"/>
                <a:ea typeface="Meiryo UI" panose="020B0604030504040204" pitchFamily="50" charset="-128"/>
              </a:rPr>
              <a:t>試算条件</a:t>
            </a:r>
            <a:endParaRPr kumimoji="1" lang="ja-JP" altLang="en-US" sz="2400" b="1"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B7722A8C-9790-4C7E-96AB-EA3CB7CF5BEA}"/>
              </a:ext>
            </a:extLst>
          </p:cNvPr>
          <p:cNvSpPr txBox="1"/>
          <p:nvPr/>
        </p:nvSpPr>
        <p:spPr>
          <a:xfrm>
            <a:off x="372334" y="6601638"/>
            <a:ext cx="9110373" cy="207168"/>
          </a:xfrm>
          <a:prstGeom prst="rect">
            <a:avLst/>
          </a:prstGeom>
          <a:noFill/>
        </p:spPr>
        <p:txBody>
          <a:bodyPr wrap="square" lIns="54610" tIns="54610" rIns="54610" bIns="54610" rtlCol="0">
            <a:noAutofit/>
          </a:bodyPr>
          <a:lstStyle/>
          <a:p>
            <a:pPr>
              <a:spcAft>
                <a:spcPts val="600"/>
              </a:spcAft>
            </a:pP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 ASP</a:t>
            </a:r>
            <a:r>
              <a:rPr kumimoji="1" lang="ja-JP" altLang="en-US" sz="900" dirty="0">
                <a:latin typeface="Meiryo UI" panose="020B0604030504040204" pitchFamily="50" charset="-128"/>
                <a:ea typeface="Meiryo UI" panose="020B0604030504040204" pitchFamily="50" charset="-128"/>
              </a:rPr>
              <a:t>利用料は、システム運用作業、ハードウェア保守作業、その他外部委託費、ハードウェア借料、ハードウェア保守費、ソフトウェア借料、ソフトウェア保守費、データセンター利用費が該当。</a:t>
            </a:r>
          </a:p>
        </p:txBody>
      </p:sp>
    </p:spTree>
    <p:extLst>
      <p:ext uri="{BB962C8B-B14F-4D97-AF65-F5344CB8AC3E}">
        <p14:creationId xmlns:p14="http://schemas.microsoft.com/office/powerpoint/2010/main" val="458061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スライド番号プレースホルダー 5">
            <a:extLst>
              <a:ext uri="{FF2B5EF4-FFF2-40B4-BE49-F238E27FC236}">
                <a16:creationId xmlns:a16="http://schemas.microsoft.com/office/drawing/2014/main" id="{6B2EAF6A-DA70-47C6-86F5-1418B9CF4DDF}"/>
              </a:ext>
            </a:extLst>
          </p:cNvPr>
          <p:cNvSpPr>
            <a:spLocks noGrp="1"/>
          </p:cNvSpPr>
          <p:nvPr>
            <p:ph type="sldNum" sz="quarter" idx="12"/>
          </p:nvPr>
        </p:nvSpPr>
        <p:spPr>
          <a:xfrm>
            <a:off x="7650552" y="6432293"/>
            <a:ext cx="2228850" cy="365125"/>
          </a:xfrm>
        </p:spPr>
        <p:txBody>
          <a:bodyPr/>
          <a:lstStyle/>
          <a:p>
            <a:fld id="{330EA680-D336-4FF7-8B7A-9848BB0A1C32}" type="slidenum">
              <a:rPr lang="en-US" smtClean="0"/>
              <a:t>6</a:t>
            </a:fld>
            <a:endParaRPr lang="en-US" dirty="0"/>
          </a:p>
        </p:txBody>
      </p: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kumimoji="1" lang="en-US" altLang="ja-JP" sz="2400" b="1" dirty="0">
                <a:latin typeface="Meiryo UI" panose="020B0604030504040204" pitchFamily="50" charset="-128"/>
                <a:ea typeface="Meiryo UI" panose="020B0604030504040204" pitchFamily="50" charset="-128"/>
              </a:rPr>
              <a:t>【</a:t>
            </a:r>
            <a:r>
              <a:rPr kumimoji="1" lang="ja-JP" altLang="en-US" sz="2400" b="1" dirty="0">
                <a:latin typeface="Meiryo UI" panose="020B0604030504040204" pitchFamily="50" charset="-128"/>
                <a:ea typeface="Meiryo UI" panose="020B0604030504040204" pitchFamily="50" charset="-128"/>
              </a:rPr>
              <a:t>補足資料</a:t>
            </a:r>
            <a:r>
              <a:rPr kumimoji="1" lang="en-US" altLang="ja-JP" sz="2400" b="1">
                <a:latin typeface="Meiryo UI" panose="020B0604030504040204" pitchFamily="50" charset="-128"/>
                <a:ea typeface="Meiryo UI" panose="020B0604030504040204" pitchFamily="50" charset="-128"/>
              </a:rPr>
              <a:t>3】</a:t>
            </a:r>
            <a:r>
              <a:rPr kumimoji="1" lang="ja-JP" altLang="en-US" sz="2400" b="1" dirty="0">
                <a:latin typeface="Meiryo UI" panose="020B0604030504040204" pitchFamily="50" charset="-128"/>
                <a:ea typeface="Meiryo UI" panose="020B0604030504040204" pitchFamily="50" charset="-128"/>
              </a:rPr>
              <a:t>現行システム・ガバメントクラウドでの費用負担状況</a:t>
            </a: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64505" y="595728"/>
            <a:ext cx="9767557" cy="830964"/>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en-US" altLang="ja-JP" sz="1600" kern="0" dirty="0">
                <a:solidFill>
                  <a:prstClr val="black"/>
                </a:solidFill>
                <a:latin typeface="Meiryo UI" panose="020B0604030504040204" pitchFamily="50" charset="-128"/>
                <a:ea typeface="Meiryo UI" panose="020B0604030504040204" pitchFamily="50" charset="-128"/>
              </a:rPr>
              <a:t>3</a:t>
            </a:r>
            <a:r>
              <a:rPr kumimoji="1" lang="ja-JP" altLang="en-US" sz="1600" kern="0" dirty="0">
                <a:solidFill>
                  <a:prstClr val="black"/>
                </a:solidFill>
                <a:latin typeface="Meiryo UI" panose="020B0604030504040204" pitchFamily="50" charset="-128"/>
                <a:ea typeface="Meiryo UI" panose="020B0604030504040204" pitchFamily="50" charset="-128"/>
              </a:rPr>
              <a:t>つに分類した構成において、各地方公共団体の費用負担状況を整理した</a:t>
            </a:r>
            <a:endParaRPr kumimoji="1" lang="en-US" altLang="ja-JP" sz="1600" kern="0" dirty="0">
              <a:solidFill>
                <a:prstClr val="black"/>
              </a:solidFill>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600" kern="0">
                <a:solidFill>
                  <a:prstClr val="black"/>
                </a:solidFill>
                <a:latin typeface="Meiryo UI"/>
                <a:ea typeface="Meiryo UI"/>
              </a:rPr>
              <a:t>データセンタ（ハード共用）、自治体クラウド（ハード・アプリ共同）においては、複数団体でのガバメントクラウド利用することによる費用按分効果を享受できない状況である</a:t>
            </a:r>
            <a:endParaRPr lang="ja-JP" altLang="en-US" sz="1600" kern="0">
              <a:solidFill>
                <a:prstClr val="black"/>
              </a:solidFill>
              <a:latin typeface="Meiryo UI"/>
              <a:ea typeface="Meiryo UI"/>
            </a:endParaRPr>
          </a:p>
        </p:txBody>
      </p:sp>
      <p:graphicFrame>
        <p:nvGraphicFramePr>
          <p:cNvPr id="2" name="表 2">
            <a:extLst>
              <a:ext uri="{FF2B5EF4-FFF2-40B4-BE49-F238E27FC236}">
                <a16:creationId xmlns:a16="http://schemas.microsoft.com/office/drawing/2014/main" id="{3D4CE712-E6CD-8B74-8EDD-B289896F7517}"/>
              </a:ext>
            </a:extLst>
          </p:cNvPr>
          <p:cNvGraphicFramePr>
            <a:graphicFrameLocks noGrp="1"/>
          </p:cNvGraphicFramePr>
          <p:nvPr>
            <p:extLst>
              <p:ext uri="{D42A27DB-BD31-4B8C-83A1-F6EECF244321}">
                <p14:modId xmlns:p14="http://schemas.microsoft.com/office/powerpoint/2010/main" val="781613914"/>
              </p:ext>
            </p:extLst>
          </p:nvPr>
        </p:nvGraphicFramePr>
        <p:xfrm>
          <a:off x="451338" y="1815274"/>
          <a:ext cx="8894915" cy="4355477"/>
        </p:xfrm>
        <a:graphic>
          <a:graphicData uri="http://schemas.openxmlformats.org/drawingml/2006/table">
            <a:tbl>
              <a:tblPr/>
              <a:tblGrid>
                <a:gridCol w="1543657">
                  <a:extLst>
                    <a:ext uri="{9D8B030D-6E8A-4147-A177-3AD203B41FA5}">
                      <a16:colId xmlns:a16="http://schemas.microsoft.com/office/drawing/2014/main" val="45635322"/>
                    </a:ext>
                  </a:extLst>
                </a:gridCol>
                <a:gridCol w="1385497">
                  <a:extLst>
                    <a:ext uri="{9D8B030D-6E8A-4147-A177-3AD203B41FA5}">
                      <a16:colId xmlns:a16="http://schemas.microsoft.com/office/drawing/2014/main" val="3843615300"/>
                    </a:ext>
                  </a:extLst>
                </a:gridCol>
                <a:gridCol w="2837422">
                  <a:extLst>
                    <a:ext uri="{9D8B030D-6E8A-4147-A177-3AD203B41FA5}">
                      <a16:colId xmlns:a16="http://schemas.microsoft.com/office/drawing/2014/main" val="2443104354"/>
                    </a:ext>
                  </a:extLst>
                </a:gridCol>
                <a:gridCol w="3128339">
                  <a:extLst>
                    <a:ext uri="{9D8B030D-6E8A-4147-A177-3AD203B41FA5}">
                      <a16:colId xmlns:a16="http://schemas.microsoft.com/office/drawing/2014/main" val="3037683160"/>
                    </a:ext>
                  </a:extLst>
                </a:gridCol>
              </a:tblGrid>
              <a:tr h="628625">
                <a:tc gridSpan="2">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a:r>
                        <a:rPr kumimoji="1" lang="ja-JP" altLang="en-US" sz="1300" b="1" dirty="0">
                          <a:solidFill>
                            <a:schemeClr val="bg1">
                              <a:lumMod val="100000"/>
                            </a:schemeClr>
                          </a:solidFill>
                          <a:latin typeface="Meiryo UI"/>
                          <a:ea typeface="Meiryo UI"/>
                        </a:rPr>
                        <a:t>現行システム構成により</a:t>
                      </a:r>
                      <a:endParaRPr kumimoji="1" lang="en-US" altLang="ja-JP" sz="1300" b="1" dirty="0">
                        <a:solidFill>
                          <a:schemeClr val="bg1">
                            <a:lumMod val="100000"/>
                          </a:schemeClr>
                        </a:solidFill>
                        <a:latin typeface="Meiryo UI"/>
                        <a:ea typeface="Meiryo UI"/>
                      </a:endParaRPr>
                    </a:p>
                    <a:p>
                      <a:pPr algn="ctr"/>
                      <a:r>
                        <a:rPr kumimoji="1" lang="ja-JP" altLang="en-US" sz="1300" b="1" dirty="0">
                          <a:solidFill>
                            <a:schemeClr val="bg1">
                              <a:lumMod val="100000"/>
                            </a:schemeClr>
                          </a:solidFill>
                          <a:latin typeface="Meiryo UI"/>
                          <a:ea typeface="Meiryo UI"/>
                        </a:rPr>
                        <a:t>先行団体を分類</a:t>
                      </a:r>
                    </a:p>
                  </a:txBody>
                  <a:tcPr marL="84406" marR="84406" marT="42203" marB="4220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E5E5E5">
                          <a:lumMod val="50000"/>
                        </a:srgb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hMerge="1">
                  <a:txBody>
                    <a:bodyPr/>
                    <a:lstStyle/>
                    <a:p>
                      <a:pPr algn="ctr"/>
                      <a:r>
                        <a:rPr kumimoji="1" lang="ja-JP" altLang="en-US" sz="1400" b="1">
                          <a:solidFill>
                            <a:schemeClr val="bg1">
                              <a:lumMod val="100000"/>
                            </a:schemeClr>
                          </a:solidFill>
                          <a:latin typeface="Meiryo UI"/>
                          <a:ea typeface="Meiryo UI"/>
                        </a:rPr>
                        <a:t>現行システム構成により</a:t>
                      </a:r>
                      <a:endParaRPr kumimoji="1" lang="en-US" altLang="ja-JP" sz="1400" b="1">
                        <a:solidFill>
                          <a:schemeClr val="bg1">
                            <a:lumMod val="100000"/>
                          </a:schemeClr>
                        </a:solidFill>
                        <a:latin typeface="Meiryo UI"/>
                        <a:ea typeface="Meiryo UI"/>
                      </a:endParaRPr>
                    </a:p>
                    <a:p>
                      <a:pPr algn="ctr"/>
                      <a:r>
                        <a:rPr kumimoji="1" lang="ja-JP" altLang="en-US" sz="1400" b="1">
                          <a:solidFill>
                            <a:schemeClr val="bg1">
                              <a:lumMod val="100000"/>
                            </a:schemeClr>
                          </a:solidFill>
                          <a:latin typeface="Meiryo UI"/>
                          <a:ea typeface="Meiryo UI"/>
                        </a:rPr>
                        <a:t>先行団体を分類</a:t>
                      </a:r>
                    </a:p>
                  </a:txBody>
                  <a:tcPr anchor="ctr">
                    <a:lnB w="12700" cap="flat" cmpd="sng" algn="ctr">
                      <a:solidFill>
                        <a:schemeClr val="bg2">
                          <a:lumMod val="50000"/>
                        </a:schemeClr>
                      </a:solidFill>
                      <a:prstDash val="solid"/>
                      <a:round/>
                      <a:headEnd type="none" w="med" len="med"/>
                      <a:tailEnd type="none" w="med" len="med"/>
                    </a:lnB>
                    <a:solidFill>
                      <a:srgbClr val="00338D"/>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a:r>
                        <a:rPr kumimoji="1" lang="en-US" altLang="ja-JP" sz="1300" b="1" dirty="0">
                          <a:solidFill>
                            <a:schemeClr val="bg1">
                              <a:lumMod val="100000"/>
                            </a:schemeClr>
                          </a:solidFill>
                          <a:latin typeface="Meiryo UI" panose="020B0604030504040204" pitchFamily="50" charset="-128"/>
                          <a:ea typeface="Meiryo UI" panose="020B0604030504040204" pitchFamily="50" charset="-128"/>
                        </a:rPr>
                        <a:t>A:</a:t>
                      </a:r>
                      <a:r>
                        <a:rPr kumimoji="1" lang="ja-JP" altLang="en-US" sz="1300" b="1" dirty="0">
                          <a:solidFill>
                            <a:schemeClr val="bg1">
                              <a:lumMod val="100000"/>
                            </a:schemeClr>
                          </a:solidFill>
                          <a:latin typeface="Meiryo UI" panose="020B0604030504040204" pitchFamily="50" charset="-128"/>
                          <a:ea typeface="Meiryo UI" panose="020B0604030504040204" pitchFamily="50" charset="-128"/>
                        </a:rPr>
                        <a:t>現行システム移行時の</a:t>
                      </a:r>
                      <a:endParaRPr kumimoji="1" lang="en-US" altLang="ja-JP" sz="1300" b="1" dirty="0">
                        <a:solidFill>
                          <a:schemeClr val="bg1">
                            <a:lumMod val="100000"/>
                          </a:schemeClr>
                        </a:solidFill>
                        <a:latin typeface="Meiryo UI" panose="020B0604030504040204" pitchFamily="50" charset="-128"/>
                        <a:ea typeface="Meiryo UI" panose="020B0604030504040204" pitchFamily="50" charset="-128"/>
                      </a:endParaRPr>
                    </a:p>
                    <a:p>
                      <a:pPr algn="ctr"/>
                      <a:r>
                        <a:rPr kumimoji="1" lang="ja-JP" altLang="en-US" sz="1300" b="1" dirty="0">
                          <a:solidFill>
                            <a:schemeClr val="bg1">
                              <a:lumMod val="100000"/>
                            </a:schemeClr>
                          </a:solidFill>
                          <a:latin typeface="Meiryo UI" panose="020B0604030504040204" pitchFamily="50" charset="-128"/>
                          <a:ea typeface="Meiryo UI" panose="020B0604030504040204" pitchFamily="50" charset="-128"/>
                        </a:rPr>
                        <a:t>費用負担状況</a:t>
                      </a:r>
                    </a:p>
                  </a:txBody>
                  <a:tcPr marL="84406" marR="84406" marT="42203" marB="4220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E5E5E5">
                          <a:lumMod val="50000"/>
                        </a:srgbClr>
                      </a:solidFill>
                      <a:prstDash val="solid"/>
                      <a:round/>
                      <a:headEnd type="none" w="med" len="med"/>
                      <a:tailEnd type="none" w="med" len="med"/>
                    </a:lnB>
                    <a:lnTlToBr w="12700" cmpd="sng">
                      <a:noFill/>
                      <a:prstDash val="solid"/>
                    </a:lnTlToBr>
                    <a:lnBlToTr w="12700" cmpd="sng">
                      <a:noFill/>
                      <a:prstDash val="solid"/>
                    </a:lnBlToTr>
                    <a:solidFill>
                      <a:srgbClr val="0091DA"/>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a:r>
                        <a:rPr kumimoji="1" lang="en-US" altLang="ja-JP" sz="1300" b="1" dirty="0">
                          <a:solidFill>
                            <a:schemeClr val="bg1">
                              <a:lumMod val="100000"/>
                            </a:schemeClr>
                          </a:solidFill>
                          <a:latin typeface="Meiryo UI" panose="020B0604030504040204" pitchFamily="50" charset="-128"/>
                          <a:ea typeface="Meiryo UI" panose="020B0604030504040204" pitchFamily="50" charset="-128"/>
                        </a:rPr>
                        <a:t>B:</a:t>
                      </a:r>
                      <a:r>
                        <a:rPr kumimoji="1" lang="ja-JP" altLang="en-US" sz="1300" b="1" dirty="0">
                          <a:solidFill>
                            <a:schemeClr val="bg1">
                              <a:lumMod val="100000"/>
                            </a:schemeClr>
                          </a:solidFill>
                          <a:latin typeface="Meiryo UI" panose="020B0604030504040204" pitchFamily="50" charset="-128"/>
                          <a:ea typeface="Meiryo UI" panose="020B0604030504040204" pitchFamily="50" charset="-128"/>
                        </a:rPr>
                        <a:t>ガバメントクラウドリフト時の</a:t>
                      </a:r>
                      <a:endParaRPr kumimoji="1" lang="en-US" altLang="ja-JP" sz="1300" b="1" dirty="0">
                        <a:solidFill>
                          <a:schemeClr val="bg1">
                            <a:lumMod val="100000"/>
                          </a:schemeClr>
                        </a:solidFill>
                        <a:latin typeface="Meiryo UI" panose="020B0604030504040204" pitchFamily="50" charset="-128"/>
                        <a:ea typeface="Meiryo UI" panose="020B0604030504040204" pitchFamily="50" charset="-128"/>
                      </a:endParaRPr>
                    </a:p>
                    <a:p>
                      <a:pPr algn="ctr"/>
                      <a:r>
                        <a:rPr kumimoji="1" lang="ja-JP" altLang="en-US" sz="1300" b="1" dirty="0">
                          <a:solidFill>
                            <a:schemeClr val="bg1">
                              <a:lumMod val="100000"/>
                            </a:schemeClr>
                          </a:solidFill>
                          <a:latin typeface="Meiryo UI" panose="020B0604030504040204" pitchFamily="50" charset="-128"/>
                          <a:ea typeface="Meiryo UI" panose="020B0604030504040204" pitchFamily="50" charset="-128"/>
                        </a:rPr>
                        <a:t>費用負担状況</a:t>
                      </a:r>
                    </a:p>
                  </a:txBody>
                  <a:tcPr marL="84406" marR="84406" marT="42203" marB="4220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E5E5E5">
                          <a:lumMod val="50000"/>
                        </a:srgbClr>
                      </a:solidFill>
                      <a:prstDash val="solid"/>
                      <a:round/>
                      <a:headEnd type="none" w="med" len="med"/>
                      <a:tailEnd type="none" w="med" len="med"/>
                    </a:lnB>
                    <a:lnTlToBr w="12700" cmpd="sng">
                      <a:noFill/>
                      <a:prstDash val="solid"/>
                    </a:lnTlToBr>
                    <a:lnBlToTr w="12700" cmpd="sng">
                      <a:noFill/>
                      <a:prstDash val="solid"/>
                    </a:lnBlToTr>
                    <a:solidFill>
                      <a:srgbClr val="0091DA"/>
                    </a:solidFill>
                  </a:tcPr>
                </a:tc>
                <a:extLst>
                  <a:ext uri="{0D108BD9-81ED-4DB2-BD59-A6C34878D82A}">
                    <a16:rowId xmlns:a16="http://schemas.microsoft.com/office/drawing/2014/main" val="766274333"/>
                  </a:ext>
                </a:extLst>
              </a:tr>
              <a:tr h="1242284">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l"/>
                      <a:r>
                        <a:rPr kumimoji="1" lang="ja-JP" altLang="en-US" sz="1200" b="0">
                          <a:latin typeface="Meiryo UI"/>
                          <a:ea typeface="Meiryo UI"/>
                        </a:rPr>
                        <a:t>データセンタ</a:t>
                      </a:r>
                      <a:endParaRPr kumimoji="1" lang="en-US" altLang="ja-JP" sz="1200" b="0">
                        <a:latin typeface="Meiryo UI"/>
                        <a:ea typeface="Meiryo UI"/>
                      </a:endParaRPr>
                    </a:p>
                    <a:p>
                      <a:pPr algn="l"/>
                      <a:r>
                        <a:rPr kumimoji="1" lang="ja-JP" altLang="en-US" sz="1200" b="0">
                          <a:latin typeface="Meiryo UI"/>
                          <a:ea typeface="Meiryo UI"/>
                        </a:rPr>
                        <a:t>（単独）</a:t>
                      </a:r>
                      <a:endParaRPr kumimoji="1" lang="en-US" altLang="ja-JP" sz="1200" b="0">
                        <a:latin typeface="Meiryo UI"/>
                        <a:ea typeface="Meiryo UI"/>
                      </a:endParaRPr>
                    </a:p>
                  </a:txBody>
                  <a:tcPr marL="84406" marR="84406" marT="42203" marB="42203">
                    <a:lnL w="12700" cap="flat" cmpd="sng" algn="ctr">
                      <a:solidFill>
                        <a:srgbClr val="E5E5E5">
                          <a:lumMod val="50000"/>
                        </a:srgbClr>
                      </a:solidFill>
                      <a:prstDash val="solid"/>
                      <a:round/>
                      <a:headEnd type="none" w="med" len="med"/>
                      <a:tailEnd type="none" w="med" len="med"/>
                    </a:lnL>
                    <a:lnR w="12700" cap="flat" cmpd="sng" algn="ctr">
                      <a:solidFill>
                        <a:srgbClr val="E5E5E5">
                          <a:lumMod val="50000"/>
                        </a:srgbClr>
                      </a:solidFill>
                      <a:prstDash val="solid"/>
                      <a:round/>
                      <a:headEnd type="none" w="med" len="med"/>
                      <a:tailEnd type="none" w="med" len="med"/>
                    </a:lnR>
                    <a:lnT w="12700" cap="flat" cmpd="sng" algn="ctr">
                      <a:solidFill>
                        <a:srgbClr val="E5E5E5">
                          <a:lumMod val="50000"/>
                        </a:srgbClr>
                      </a:solidFill>
                      <a:prstDash val="solid"/>
                      <a:round/>
                      <a:headEnd type="none" w="med" len="med"/>
                      <a:tailEnd type="none" w="med" len="med"/>
                    </a:lnT>
                    <a:lnB w="12700" cap="flat" cmpd="sng" algn="ctr">
                      <a:solidFill>
                        <a:srgbClr val="E5E5E5">
                          <a:lumMod val="50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l"/>
                      <a:r>
                        <a:rPr kumimoji="1" lang="ja-JP" altLang="en-US" sz="1200" b="0">
                          <a:latin typeface="Meiryo UI"/>
                          <a:ea typeface="Meiryo UI"/>
                        </a:rPr>
                        <a:t>・神戸市</a:t>
                      </a:r>
                      <a:endParaRPr kumimoji="1" lang="en-US" altLang="ja-JP" sz="1200" b="0">
                        <a:latin typeface="Meiryo UI"/>
                        <a:ea typeface="Meiryo UI"/>
                      </a:endParaRPr>
                    </a:p>
                    <a:p>
                      <a:pPr algn="l"/>
                      <a:r>
                        <a:rPr kumimoji="1" lang="ja-JP" altLang="en-US" sz="1200" b="0">
                          <a:latin typeface="Meiryo UI"/>
                          <a:ea typeface="Meiryo UI"/>
                        </a:rPr>
                        <a:t>・盛岡市</a:t>
                      </a:r>
                      <a:endParaRPr kumimoji="1" lang="en-US" altLang="ja-JP" sz="1200" b="0">
                        <a:latin typeface="Meiryo UI"/>
                        <a:ea typeface="Meiryo UI"/>
                      </a:endParaRPr>
                    </a:p>
                    <a:p>
                      <a:pPr algn="l"/>
                      <a:r>
                        <a:rPr kumimoji="1" lang="ja-JP" altLang="en-US" sz="1200" b="0">
                          <a:latin typeface="Meiryo UI"/>
                          <a:ea typeface="Meiryo UI"/>
                        </a:rPr>
                        <a:t>・佐倉市</a:t>
                      </a:r>
                      <a:endParaRPr kumimoji="1" lang="en-US" altLang="ja-JP" sz="1200" b="0">
                        <a:latin typeface="Meiryo UI"/>
                        <a:ea typeface="Meiryo UI"/>
                      </a:endParaRPr>
                    </a:p>
                  </a:txBody>
                  <a:tcPr marL="84406" marR="84406" marT="42203" marB="42203">
                    <a:lnL w="12700" cap="flat" cmpd="sng" algn="ctr">
                      <a:solidFill>
                        <a:srgbClr val="E5E5E5">
                          <a:lumMod val="50000"/>
                        </a:srgbClr>
                      </a:solidFill>
                      <a:prstDash val="solid"/>
                      <a:round/>
                      <a:headEnd type="none" w="med" len="med"/>
                      <a:tailEnd type="none" w="med" len="med"/>
                    </a:lnL>
                    <a:lnR w="12700" cap="flat" cmpd="sng" algn="ctr">
                      <a:solidFill>
                        <a:srgbClr val="E5E5E5">
                          <a:lumMod val="50000"/>
                        </a:srgbClr>
                      </a:solidFill>
                      <a:prstDash val="solid"/>
                      <a:round/>
                      <a:headEnd type="none" w="med" len="med"/>
                      <a:tailEnd type="none" w="med" len="med"/>
                    </a:lnR>
                    <a:lnT w="12700" cap="flat" cmpd="sng" algn="ctr">
                      <a:solidFill>
                        <a:srgbClr val="E5E5E5">
                          <a:lumMod val="50000"/>
                        </a:srgbClr>
                      </a:solidFill>
                      <a:prstDash val="solid"/>
                      <a:round/>
                      <a:headEnd type="none" w="med" len="med"/>
                      <a:tailEnd type="none" w="med" len="med"/>
                    </a:lnT>
                    <a:lnB w="12700" cap="flat" cmpd="sng" algn="ctr">
                      <a:solidFill>
                        <a:srgbClr val="E5E5E5">
                          <a:lumMod val="50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0" marR="0" lvl="0" indent="0" algn="l" defTabSz="914400" rtl="0" eaLnBrk="1" fontAlgn="auto" latinLnBrk="1" hangingPunct="1">
                        <a:lnSpc>
                          <a:spcPct val="100000"/>
                        </a:lnSpc>
                        <a:spcBef>
                          <a:spcPts val="0"/>
                        </a:spcBef>
                        <a:spcAft>
                          <a:spcPts val="0"/>
                        </a:spcAft>
                        <a:buClrTx/>
                        <a:buSzTx/>
                        <a:buFont typeface="Wingdings" panose="05000000000000000000" pitchFamily="2" charset="2"/>
                        <a:buNone/>
                        <a:tabLst/>
                        <a:defRPr/>
                      </a:pPr>
                      <a:r>
                        <a:rPr kumimoji="1" lang="en-US" altLang="ja-JP" sz="1200" b="0">
                          <a:latin typeface="Meiryo UI"/>
                          <a:ea typeface="Meiryo UI"/>
                        </a:rPr>
                        <a:t>1</a:t>
                      </a:r>
                      <a:r>
                        <a:rPr kumimoji="1" lang="ja-JP" altLang="en-US" sz="1200" b="0">
                          <a:latin typeface="Meiryo UI"/>
                          <a:ea typeface="Meiryo UI"/>
                        </a:rPr>
                        <a:t>団体で単独負担</a:t>
                      </a:r>
                      <a:endParaRPr kumimoji="1" lang="en-US" altLang="ja-JP" sz="1200" b="0" dirty="0">
                        <a:latin typeface="Meiryo UI"/>
                        <a:ea typeface="Meiryo UI"/>
                      </a:endParaRPr>
                    </a:p>
                  </a:txBody>
                  <a:tcPr marL="84406" marR="84406" marT="42203" marB="42203">
                    <a:lnL w="12700" cap="flat" cmpd="sng" algn="ctr">
                      <a:solidFill>
                        <a:srgbClr val="E5E5E5">
                          <a:lumMod val="50000"/>
                        </a:srgbClr>
                      </a:solidFill>
                      <a:prstDash val="solid"/>
                      <a:round/>
                      <a:headEnd type="none" w="med" len="med"/>
                      <a:tailEnd type="none" w="med" len="med"/>
                    </a:lnL>
                    <a:lnR w="12700" cap="flat" cmpd="sng" algn="ctr">
                      <a:solidFill>
                        <a:srgbClr val="E5E5E5">
                          <a:lumMod val="50000"/>
                        </a:srgbClr>
                      </a:solidFill>
                      <a:prstDash val="solid"/>
                      <a:round/>
                      <a:headEnd type="none" w="med" len="med"/>
                      <a:tailEnd type="none" w="med" len="med"/>
                    </a:lnR>
                    <a:lnT w="12700" cap="flat" cmpd="sng" algn="ctr">
                      <a:solidFill>
                        <a:srgbClr val="E5E5E5">
                          <a:lumMod val="50000"/>
                        </a:srgbClr>
                      </a:solidFill>
                      <a:prstDash val="solid"/>
                      <a:round/>
                      <a:headEnd type="none" w="med" len="med"/>
                      <a:tailEnd type="none" w="med" len="med"/>
                    </a:lnT>
                    <a:lnB w="12700" cap="flat" cmpd="sng" algn="ctr">
                      <a:solidFill>
                        <a:srgbClr val="E5E5E5">
                          <a:lumMod val="50000"/>
                        </a:srgbClr>
                      </a:solidFill>
                      <a:prstDash val="solid"/>
                      <a:round/>
                      <a:headEnd type="none" w="med" len="med"/>
                      <a:tailEnd type="none" w="med" len="med"/>
                    </a:lnB>
                    <a:lnTlToBr w="12700" cmpd="sng">
                      <a:noFill/>
                      <a:prstDash val="solid"/>
                    </a:lnTlToBr>
                    <a:lnBlToTr w="12700" cmpd="sng">
                      <a:noFill/>
                      <a:prstDash val="solid"/>
                    </a:lnBlToTr>
                    <a:solidFill>
                      <a:srgbClr val="1E49E2">
                        <a:tint val="20000"/>
                      </a:srgbClr>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0" indent="0" algn="l">
                        <a:buFont typeface="Wingdings" panose="05000000000000000000" pitchFamily="2" charset="2"/>
                        <a:buNone/>
                      </a:pPr>
                      <a:r>
                        <a:rPr kumimoji="1" lang="en-US" altLang="ja-JP" sz="1200">
                          <a:latin typeface="Meiryo UI"/>
                          <a:ea typeface="Meiryo UI"/>
                        </a:rPr>
                        <a:t>1</a:t>
                      </a:r>
                      <a:r>
                        <a:rPr kumimoji="1" lang="ja-JP" altLang="en-US" sz="1200">
                          <a:latin typeface="Meiryo UI"/>
                          <a:ea typeface="Meiryo UI"/>
                        </a:rPr>
                        <a:t>団体で単独負担</a:t>
                      </a:r>
                      <a:endParaRPr kumimoji="1" lang="ja-JP" altLang="en-US" sz="1200" dirty="0">
                        <a:latin typeface="Meiryo UI"/>
                        <a:ea typeface="Meiryo UI"/>
                      </a:endParaRPr>
                    </a:p>
                  </a:txBody>
                  <a:tcPr marL="84406" marR="84406" marT="42203" marB="42203">
                    <a:lnL w="12700" cap="flat" cmpd="sng" algn="ctr">
                      <a:solidFill>
                        <a:srgbClr val="E5E5E5">
                          <a:lumMod val="50000"/>
                        </a:srgbClr>
                      </a:solidFill>
                      <a:prstDash val="solid"/>
                      <a:round/>
                      <a:headEnd type="none" w="med" len="med"/>
                      <a:tailEnd type="none" w="med" len="med"/>
                    </a:lnL>
                    <a:lnR w="12700" cap="flat" cmpd="sng" algn="ctr">
                      <a:solidFill>
                        <a:srgbClr val="E5E5E5">
                          <a:lumMod val="50000"/>
                        </a:srgbClr>
                      </a:solidFill>
                      <a:prstDash val="solid"/>
                      <a:round/>
                      <a:headEnd type="none" w="med" len="med"/>
                      <a:tailEnd type="none" w="med" len="med"/>
                    </a:lnR>
                    <a:lnT w="12700" cap="flat" cmpd="sng" algn="ctr">
                      <a:solidFill>
                        <a:srgbClr val="E5E5E5">
                          <a:lumMod val="50000"/>
                        </a:srgbClr>
                      </a:solidFill>
                      <a:prstDash val="solid"/>
                      <a:round/>
                      <a:headEnd type="none" w="med" len="med"/>
                      <a:tailEnd type="none" w="med" len="med"/>
                    </a:lnT>
                    <a:lnB w="12700" cap="flat" cmpd="sng" algn="ctr">
                      <a:solidFill>
                        <a:srgbClr val="E5E5E5">
                          <a:lumMod val="50000"/>
                        </a:srgbClr>
                      </a:solidFill>
                      <a:prstDash val="solid"/>
                      <a:round/>
                      <a:headEnd type="none" w="med" len="med"/>
                      <a:tailEnd type="none" w="med" len="med"/>
                    </a:lnB>
                    <a:lnTlToBr w="12700" cmpd="sng">
                      <a:noFill/>
                      <a:prstDash val="solid"/>
                    </a:lnTlToBr>
                    <a:lnBlToTr w="12700" cmpd="sng">
                      <a:noFill/>
                      <a:prstDash val="solid"/>
                    </a:lnBlToTr>
                    <a:solidFill>
                      <a:srgbClr val="1E49E2">
                        <a:tint val="20000"/>
                      </a:srgbClr>
                    </a:solidFill>
                  </a:tcPr>
                </a:tc>
                <a:extLst>
                  <a:ext uri="{0D108BD9-81ED-4DB2-BD59-A6C34878D82A}">
                    <a16:rowId xmlns:a16="http://schemas.microsoft.com/office/drawing/2014/main" val="1113679727"/>
                  </a:ext>
                </a:extLst>
              </a:tr>
              <a:tr h="1242284">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latin typeface="Meiryo UI"/>
                          <a:ea typeface="Meiryo UI"/>
                        </a:rPr>
                        <a:t>データセンタ</a:t>
                      </a:r>
                      <a:endParaRPr kumimoji="1" lang="en-US" altLang="ja-JP" sz="1200" b="0">
                        <a:latin typeface="Meiryo UI"/>
                        <a:ea typeface="Meiryo U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latin typeface="Meiryo UI"/>
                          <a:ea typeface="Meiryo UI"/>
                        </a:rPr>
                        <a:t>（ハード共用）</a:t>
                      </a:r>
                      <a:endParaRPr kumimoji="1" lang="en-US" altLang="ja-JP" sz="1200" b="0">
                        <a:latin typeface="Meiryo UI"/>
                        <a:ea typeface="Meiryo UI"/>
                      </a:endParaRPr>
                    </a:p>
                  </a:txBody>
                  <a:tcPr marL="84406" marR="84406" marT="42203" marB="42203">
                    <a:lnL w="12700" cap="flat" cmpd="sng" algn="ctr">
                      <a:solidFill>
                        <a:srgbClr val="E5E5E5">
                          <a:lumMod val="50000"/>
                        </a:srgbClr>
                      </a:solidFill>
                      <a:prstDash val="solid"/>
                      <a:round/>
                      <a:headEnd type="none" w="med" len="med"/>
                      <a:tailEnd type="none" w="med" len="med"/>
                    </a:lnL>
                    <a:lnR w="12700" cap="flat" cmpd="sng" algn="ctr">
                      <a:solidFill>
                        <a:srgbClr val="E5E5E5">
                          <a:lumMod val="50000"/>
                        </a:srgbClr>
                      </a:solidFill>
                      <a:prstDash val="solid"/>
                      <a:round/>
                      <a:headEnd type="none" w="med" len="med"/>
                      <a:tailEnd type="none" w="med" len="med"/>
                    </a:lnR>
                    <a:lnT w="12700" cap="flat" cmpd="sng" algn="ctr">
                      <a:solidFill>
                        <a:srgbClr val="E5E5E5">
                          <a:lumMod val="50000"/>
                        </a:srgbClr>
                      </a:solidFill>
                      <a:prstDash val="solid"/>
                      <a:round/>
                      <a:headEnd type="none" w="med" len="med"/>
                      <a:tailEnd type="none" w="med" len="med"/>
                    </a:lnT>
                    <a:lnB w="12700" cap="flat" cmpd="sng" algn="ctr">
                      <a:solidFill>
                        <a:srgbClr val="E5E5E5">
                          <a:lumMod val="50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latin typeface="Meiryo UI"/>
                          <a:ea typeface="Meiryo UI"/>
                        </a:rPr>
                        <a:t>・宇和島市</a:t>
                      </a:r>
                      <a:endParaRPr kumimoji="1" lang="en-US" altLang="ja-JP" sz="1200" b="0">
                        <a:latin typeface="Meiryo UI"/>
                        <a:ea typeface="Meiryo U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latin typeface="Meiryo UI"/>
                          <a:ea typeface="Meiryo UI"/>
                        </a:rPr>
                        <a:t>・須坂市</a:t>
                      </a:r>
                      <a:endParaRPr kumimoji="1" lang="en-US" altLang="ja-JP" sz="1200" b="0">
                        <a:latin typeface="Meiryo UI"/>
                        <a:ea typeface="Meiryo UI"/>
                      </a:endParaRPr>
                    </a:p>
                  </a:txBody>
                  <a:tcPr marL="84406" marR="84406" marT="42203" marB="42203">
                    <a:lnL w="12700" cap="flat" cmpd="sng" algn="ctr">
                      <a:solidFill>
                        <a:srgbClr val="E5E5E5">
                          <a:lumMod val="50000"/>
                        </a:srgbClr>
                      </a:solidFill>
                      <a:prstDash val="solid"/>
                      <a:round/>
                      <a:headEnd type="none" w="med" len="med"/>
                      <a:tailEnd type="none" w="med" len="med"/>
                    </a:lnL>
                    <a:lnR w="12700" cap="flat" cmpd="sng" algn="ctr">
                      <a:solidFill>
                        <a:srgbClr val="E5E5E5">
                          <a:lumMod val="50000"/>
                        </a:srgbClr>
                      </a:solidFill>
                      <a:prstDash val="solid"/>
                      <a:round/>
                      <a:headEnd type="none" w="med" len="med"/>
                      <a:tailEnd type="none" w="med" len="med"/>
                    </a:lnR>
                    <a:lnT w="12700" cap="flat" cmpd="sng" algn="ctr">
                      <a:solidFill>
                        <a:srgbClr val="E5E5E5">
                          <a:lumMod val="50000"/>
                        </a:srgbClr>
                      </a:solidFill>
                      <a:prstDash val="solid"/>
                      <a:round/>
                      <a:headEnd type="none" w="med" len="med"/>
                      <a:tailEnd type="none" w="med" len="med"/>
                    </a:lnT>
                    <a:lnB w="12700" cap="flat" cmpd="sng" algn="ctr">
                      <a:solidFill>
                        <a:srgbClr val="E5E5E5">
                          <a:lumMod val="50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0" marR="0" lvl="0" indent="0" algn="l" defTabSz="914400" rtl="0" eaLnBrk="1" fontAlgn="auto" latinLnBrk="1" hangingPunct="1">
                        <a:lnSpc>
                          <a:spcPct val="100000"/>
                        </a:lnSpc>
                        <a:spcBef>
                          <a:spcPts val="0"/>
                        </a:spcBef>
                        <a:spcAft>
                          <a:spcPts val="0"/>
                        </a:spcAft>
                        <a:buClrTx/>
                        <a:buSzTx/>
                        <a:buFont typeface="Arial" panose="020B0604020202020204" pitchFamily="34" charset="0"/>
                        <a:buNone/>
                        <a:tabLst/>
                        <a:defRPr/>
                      </a:pPr>
                      <a:r>
                        <a:rPr kumimoji="1" lang="ja-JP" altLang="en-US" sz="1200" b="0">
                          <a:latin typeface="Meiryo UI"/>
                          <a:ea typeface="Meiryo UI"/>
                        </a:rPr>
                        <a:t>主に下記を複数団体で</a:t>
                      </a:r>
                      <a:r>
                        <a:rPr kumimoji="1" lang="ja-JP" altLang="en-US" sz="1200" b="1" u="sng">
                          <a:solidFill>
                            <a:srgbClr val="FF0000"/>
                          </a:solidFill>
                          <a:latin typeface="Meiryo UI"/>
                          <a:ea typeface="Meiryo UI"/>
                        </a:rPr>
                        <a:t>按分負担</a:t>
                      </a:r>
                      <a:endParaRPr kumimoji="1" lang="en-US" altLang="ja-JP" sz="1200" b="1" u="sng">
                        <a:solidFill>
                          <a:srgbClr val="FF0000"/>
                        </a:solidFill>
                        <a:latin typeface="Meiryo UI"/>
                        <a:ea typeface="Meiryo UI"/>
                      </a:endParaRPr>
                    </a:p>
                    <a:p>
                      <a:pPr marL="0" marR="0" lvl="0" indent="0" algn="l" defTabSz="914400" rtl="0" eaLnBrk="1" fontAlgn="auto" latinLnBrk="1" hangingPunct="1">
                        <a:lnSpc>
                          <a:spcPct val="100000"/>
                        </a:lnSpc>
                        <a:spcBef>
                          <a:spcPts val="0"/>
                        </a:spcBef>
                        <a:spcAft>
                          <a:spcPts val="0"/>
                        </a:spcAft>
                        <a:buClrTx/>
                        <a:buSzTx/>
                        <a:buFont typeface="Arial" panose="020B0604020202020204" pitchFamily="34" charset="0"/>
                        <a:buNone/>
                        <a:tabLst/>
                        <a:defRPr/>
                      </a:pPr>
                      <a:r>
                        <a:rPr kumimoji="1" lang="ja-JP" altLang="en-US" sz="1200" b="0">
                          <a:latin typeface="Meiryo UI"/>
                          <a:ea typeface="Meiryo UI"/>
                        </a:rPr>
                        <a:t>・インフラ・リソース費用</a:t>
                      </a:r>
                      <a:endParaRPr kumimoji="1" lang="en-US" altLang="ja-JP" sz="1200" b="0">
                        <a:latin typeface="Meiryo UI"/>
                        <a:ea typeface="Meiryo UI"/>
                      </a:endParaRPr>
                    </a:p>
                    <a:p>
                      <a:pPr marL="0" marR="0" lvl="0" indent="0" algn="l" defTabSz="914400" rtl="0" eaLnBrk="1" fontAlgn="auto" latinLnBrk="1" hangingPunct="1">
                        <a:lnSpc>
                          <a:spcPct val="100000"/>
                        </a:lnSpc>
                        <a:spcBef>
                          <a:spcPts val="0"/>
                        </a:spcBef>
                        <a:spcAft>
                          <a:spcPts val="0"/>
                        </a:spcAft>
                        <a:buClrTx/>
                        <a:buSzTx/>
                        <a:buFont typeface="Arial" panose="020B0604020202020204" pitchFamily="34" charset="0"/>
                        <a:buNone/>
                        <a:tabLst/>
                        <a:defRPr/>
                      </a:pPr>
                      <a:r>
                        <a:rPr kumimoji="1" lang="ja-JP" altLang="en-US" sz="1200" b="0">
                          <a:latin typeface="Meiryo UI"/>
                          <a:ea typeface="Meiryo UI"/>
                        </a:rPr>
                        <a:t>・運用費用</a:t>
                      </a:r>
                      <a:br>
                        <a:rPr kumimoji="1" lang="en-US" altLang="ja-JP" sz="1200" b="0">
                          <a:latin typeface="Meiryo UI"/>
                          <a:ea typeface="Meiryo UI"/>
                        </a:rPr>
                      </a:br>
                      <a:br>
                        <a:rPr kumimoji="1" lang="en-US" altLang="ja-JP" sz="1200" b="0">
                          <a:latin typeface="Meiryo UI"/>
                          <a:ea typeface="Meiryo UI"/>
                        </a:rPr>
                      </a:br>
                      <a:endParaRPr kumimoji="1" lang="en-US" altLang="ja-JP" sz="1200" b="0" dirty="0">
                        <a:latin typeface="Meiryo UI"/>
                        <a:ea typeface="Meiryo UI"/>
                      </a:endParaRPr>
                    </a:p>
                  </a:txBody>
                  <a:tcPr marL="84406" marR="84406" marT="42203" marB="42203">
                    <a:lnL w="12700" cap="flat" cmpd="sng" algn="ctr">
                      <a:solidFill>
                        <a:srgbClr val="E5E5E5">
                          <a:lumMod val="50000"/>
                        </a:srgbClr>
                      </a:solidFill>
                      <a:prstDash val="solid"/>
                      <a:round/>
                      <a:headEnd type="none" w="med" len="med"/>
                      <a:tailEnd type="none" w="med" len="med"/>
                    </a:lnL>
                    <a:lnR w="12700" cap="flat" cmpd="sng" algn="ctr">
                      <a:solidFill>
                        <a:srgbClr val="E5E5E5">
                          <a:lumMod val="50000"/>
                        </a:srgbClr>
                      </a:solidFill>
                      <a:prstDash val="solid"/>
                      <a:round/>
                      <a:headEnd type="none" w="med" len="med"/>
                      <a:tailEnd type="none" w="med" len="med"/>
                    </a:lnR>
                    <a:lnT w="12700" cap="flat" cmpd="sng" algn="ctr">
                      <a:solidFill>
                        <a:srgbClr val="E5E5E5">
                          <a:lumMod val="50000"/>
                        </a:srgbClr>
                      </a:solidFill>
                      <a:prstDash val="solid"/>
                      <a:round/>
                      <a:headEnd type="none" w="med" len="med"/>
                      <a:tailEnd type="none" w="med" len="med"/>
                    </a:lnT>
                    <a:lnB w="12700" cap="flat" cmpd="sng" algn="ctr">
                      <a:solidFill>
                        <a:srgbClr val="E5E5E5">
                          <a:lumMod val="50000"/>
                        </a:srgbClr>
                      </a:solidFill>
                      <a:prstDash val="solid"/>
                      <a:round/>
                      <a:headEnd type="none" w="med" len="med"/>
                      <a:tailEnd type="none" w="med" len="med"/>
                    </a:lnB>
                    <a:lnTlToBr w="12700" cmpd="sng">
                      <a:noFill/>
                      <a:prstDash val="solid"/>
                    </a:lnTlToBr>
                    <a:lnBlToTr w="12700" cmpd="sng">
                      <a:noFill/>
                      <a:prstDash val="solid"/>
                    </a:lnBlToTr>
                    <a:solidFill>
                      <a:srgbClr val="1E49E2">
                        <a:tint val="20000"/>
                      </a:srgbClr>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0" marR="0" lvl="0" indent="0" algn="l" defTabSz="914400" rtl="0" eaLnBrk="1" fontAlgn="auto" latinLnBrk="1" hangingPunct="1">
                        <a:lnSpc>
                          <a:spcPct val="100000"/>
                        </a:lnSpc>
                        <a:spcBef>
                          <a:spcPts val="0"/>
                        </a:spcBef>
                        <a:spcAft>
                          <a:spcPts val="0"/>
                        </a:spcAft>
                        <a:buClrTx/>
                        <a:buSzTx/>
                        <a:buFont typeface="Wingdings" panose="05000000000000000000" pitchFamily="2" charset="2"/>
                        <a:buNone/>
                        <a:tabLst/>
                        <a:defRPr/>
                      </a:pPr>
                      <a:r>
                        <a:rPr kumimoji="1" lang="en-US" altLang="ja-JP" sz="1200" b="0">
                          <a:latin typeface="Meiryo UI"/>
                          <a:ea typeface="Meiryo UI"/>
                        </a:rPr>
                        <a:t>1</a:t>
                      </a:r>
                      <a:r>
                        <a:rPr kumimoji="1" lang="ja-JP" altLang="en-US" sz="1200" b="0">
                          <a:latin typeface="Meiryo UI"/>
                          <a:ea typeface="Meiryo UI"/>
                        </a:rPr>
                        <a:t>団体で</a:t>
                      </a:r>
                      <a:r>
                        <a:rPr kumimoji="1" lang="ja-JP" altLang="en-US" sz="1200" b="1" u="sng">
                          <a:solidFill>
                            <a:srgbClr val="FF0000"/>
                          </a:solidFill>
                          <a:latin typeface="Meiryo UI"/>
                          <a:ea typeface="Meiryo UI"/>
                        </a:rPr>
                        <a:t>単独負担</a:t>
                      </a:r>
                      <a:endParaRPr kumimoji="1" lang="en-US" altLang="ja-JP" sz="1200" b="1" u="sng">
                        <a:solidFill>
                          <a:srgbClr val="FF0000"/>
                        </a:solidFill>
                        <a:latin typeface="Meiryo UI"/>
                        <a:ea typeface="Meiryo UI"/>
                      </a:endParaRPr>
                    </a:p>
                  </a:txBody>
                  <a:tcPr marL="84406" marR="84406" marT="42203" marB="42203">
                    <a:lnL w="12700" cap="flat" cmpd="sng" algn="ctr">
                      <a:solidFill>
                        <a:srgbClr val="E5E5E5">
                          <a:lumMod val="50000"/>
                        </a:srgbClr>
                      </a:solidFill>
                      <a:prstDash val="solid"/>
                      <a:round/>
                      <a:headEnd type="none" w="med" len="med"/>
                      <a:tailEnd type="none" w="med" len="med"/>
                    </a:lnL>
                    <a:lnR w="12700" cap="flat" cmpd="sng" algn="ctr">
                      <a:solidFill>
                        <a:srgbClr val="E5E5E5">
                          <a:lumMod val="50000"/>
                        </a:srgbClr>
                      </a:solidFill>
                      <a:prstDash val="solid"/>
                      <a:round/>
                      <a:headEnd type="none" w="med" len="med"/>
                      <a:tailEnd type="none" w="med" len="med"/>
                    </a:lnR>
                    <a:lnT w="12700" cap="flat" cmpd="sng" algn="ctr">
                      <a:solidFill>
                        <a:srgbClr val="E5E5E5">
                          <a:lumMod val="50000"/>
                        </a:srgbClr>
                      </a:solidFill>
                      <a:prstDash val="solid"/>
                      <a:round/>
                      <a:headEnd type="none" w="med" len="med"/>
                      <a:tailEnd type="none" w="med" len="med"/>
                    </a:lnT>
                    <a:lnB w="12700" cap="flat" cmpd="sng" algn="ctr">
                      <a:solidFill>
                        <a:srgbClr val="E5E5E5">
                          <a:lumMod val="50000"/>
                        </a:srgbClr>
                      </a:solidFill>
                      <a:prstDash val="solid"/>
                      <a:round/>
                      <a:headEnd type="none" w="med" len="med"/>
                      <a:tailEnd type="none" w="med" len="med"/>
                    </a:lnB>
                    <a:lnTlToBr w="12700" cmpd="sng">
                      <a:noFill/>
                      <a:prstDash val="solid"/>
                    </a:lnTlToBr>
                    <a:lnBlToTr w="12700" cmpd="sng">
                      <a:noFill/>
                      <a:prstDash val="solid"/>
                    </a:lnBlToTr>
                    <a:solidFill>
                      <a:srgbClr val="1E49E2">
                        <a:tint val="20000"/>
                      </a:srgbClr>
                    </a:solidFill>
                  </a:tcPr>
                </a:tc>
                <a:extLst>
                  <a:ext uri="{0D108BD9-81ED-4DB2-BD59-A6C34878D82A}">
                    <a16:rowId xmlns:a16="http://schemas.microsoft.com/office/drawing/2014/main" val="904347711"/>
                  </a:ext>
                </a:extLst>
              </a:tr>
              <a:tr h="1242284">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latin typeface="Meiryo UI"/>
                          <a:ea typeface="Meiryo UI"/>
                        </a:rPr>
                        <a:t>自治体クラウド</a:t>
                      </a:r>
                      <a:endParaRPr kumimoji="1" lang="en-US" altLang="ja-JP" sz="1200" b="0">
                        <a:latin typeface="Meiryo UI"/>
                        <a:ea typeface="Meiryo U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latin typeface="Meiryo UI"/>
                          <a:ea typeface="Meiryo UI"/>
                        </a:rPr>
                        <a:t>（ハード・アプリ共同）</a:t>
                      </a:r>
                      <a:endParaRPr kumimoji="1" lang="en-US" altLang="ja-JP" sz="1200" b="0">
                        <a:latin typeface="Meiryo UI"/>
                        <a:ea typeface="Meiryo UI"/>
                      </a:endParaRPr>
                    </a:p>
                  </a:txBody>
                  <a:tcPr marL="84406" marR="84406" marT="42203" marB="42203">
                    <a:lnL w="12700" cap="flat" cmpd="sng" algn="ctr">
                      <a:solidFill>
                        <a:srgbClr val="E5E5E5">
                          <a:lumMod val="50000"/>
                        </a:srgbClr>
                      </a:solidFill>
                      <a:prstDash val="solid"/>
                      <a:round/>
                      <a:headEnd type="none" w="med" len="med"/>
                      <a:tailEnd type="none" w="med" len="med"/>
                    </a:lnL>
                    <a:lnR w="12700" cap="flat" cmpd="sng" algn="ctr">
                      <a:solidFill>
                        <a:srgbClr val="E5E5E5">
                          <a:lumMod val="50000"/>
                        </a:srgbClr>
                      </a:solidFill>
                      <a:prstDash val="solid"/>
                      <a:round/>
                      <a:headEnd type="none" w="med" len="med"/>
                      <a:tailEnd type="none" w="med" len="med"/>
                    </a:lnR>
                    <a:lnT w="12700" cap="flat" cmpd="sng" algn="ctr">
                      <a:solidFill>
                        <a:srgbClr val="E5E5E5">
                          <a:lumMod val="50000"/>
                        </a:srgbClr>
                      </a:solidFill>
                      <a:prstDash val="solid"/>
                      <a:round/>
                      <a:headEnd type="none" w="med" len="med"/>
                      <a:tailEnd type="none" w="med" len="med"/>
                    </a:lnT>
                    <a:lnB w="12700" cap="flat" cmpd="sng" algn="ctr">
                      <a:solidFill>
                        <a:srgbClr val="E5E5E5">
                          <a:lumMod val="50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latin typeface="Meiryo UI"/>
                          <a:ea typeface="Meiryo UI"/>
                        </a:rPr>
                        <a:t>・せとうち</a:t>
                      </a:r>
                      <a:r>
                        <a:rPr kumimoji="1" lang="en-US" altLang="ja-JP" sz="1200" b="0">
                          <a:latin typeface="Meiryo UI"/>
                          <a:ea typeface="Meiryo UI"/>
                        </a:rPr>
                        <a:t>3</a:t>
                      </a:r>
                      <a:r>
                        <a:rPr kumimoji="1" lang="ja-JP" altLang="en-US" sz="1200" b="0">
                          <a:latin typeface="Meiryo UI"/>
                          <a:ea typeface="Meiryo UI"/>
                        </a:rPr>
                        <a:t>市</a:t>
                      </a:r>
                      <a:endParaRPr kumimoji="1" lang="en-US" altLang="ja-JP" sz="1200" b="0">
                        <a:latin typeface="Meiryo UI"/>
                        <a:ea typeface="Meiryo U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latin typeface="Meiryo UI"/>
                          <a:ea typeface="Meiryo UI"/>
                        </a:rPr>
                        <a:t>・美里町・川島町</a:t>
                      </a:r>
                      <a:endParaRPr kumimoji="1" lang="en-US" altLang="ja-JP" sz="1200" b="0">
                        <a:latin typeface="Meiryo UI"/>
                        <a:ea typeface="Meiryo U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latin typeface="Meiryo UI"/>
                          <a:ea typeface="Meiryo UI"/>
                        </a:rPr>
                        <a:t>・笠置町</a:t>
                      </a:r>
                    </a:p>
                  </a:txBody>
                  <a:tcPr marL="84406" marR="84406" marT="42203" marB="42203">
                    <a:lnL w="12700" cap="flat" cmpd="sng" algn="ctr">
                      <a:solidFill>
                        <a:srgbClr val="E5E5E5">
                          <a:lumMod val="50000"/>
                        </a:srgbClr>
                      </a:solidFill>
                      <a:prstDash val="solid"/>
                      <a:round/>
                      <a:headEnd type="none" w="med" len="med"/>
                      <a:tailEnd type="none" w="med" len="med"/>
                    </a:lnL>
                    <a:lnR w="12700" cap="flat" cmpd="sng" algn="ctr">
                      <a:solidFill>
                        <a:srgbClr val="E5E5E5">
                          <a:lumMod val="50000"/>
                        </a:srgbClr>
                      </a:solidFill>
                      <a:prstDash val="solid"/>
                      <a:round/>
                      <a:headEnd type="none" w="med" len="med"/>
                      <a:tailEnd type="none" w="med" len="med"/>
                    </a:lnR>
                    <a:lnT w="12700" cap="flat" cmpd="sng" algn="ctr">
                      <a:solidFill>
                        <a:srgbClr val="E5E5E5">
                          <a:lumMod val="50000"/>
                        </a:srgbClr>
                      </a:solidFill>
                      <a:prstDash val="solid"/>
                      <a:round/>
                      <a:headEnd type="none" w="med" len="med"/>
                      <a:tailEnd type="none" w="med" len="med"/>
                    </a:lnT>
                    <a:lnB w="12700" cap="flat" cmpd="sng" algn="ctr">
                      <a:solidFill>
                        <a:srgbClr val="E5E5E5">
                          <a:lumMod val="50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0" marR="0" lvl="0" indent="0" algn="l" defTabSz="914400" rtl="0" eaLnBrk="1" fontAlgn="auto" latinLnBrk="1" hangingPunct="1">
                        <a:lnSpc>
                          <a:spcPct val="100000"/>
                        </a:lnSpc>
                        <a:spcBef>
                          <a:spcPts val="0"/>
                        </a:spcBef>
                        <a:spcAft>
                          <a:spcPts val="0"/>
                        </a:spcAft>
                        <a:buClrTx/>
                        <a:buSzTx/>
                        <a:buFont typeface="Arial" panose="020B0604020202020204" pitchFamily="34" charset="0"/>
                        <a:buNone/>
                        <a:tabLst/>
                        <a:defRPr/>
                      </a:pPr>
                      <a:r>
                        <a:rPr kumimoji="1" lang="ja-JP" altLang="en-US" sz="1200" b="0">
                          <a:latin typeface="Meiryo UI"/>
                          <a:ea typeface="Meiryo UI"/>
                        </a:rPr>
                        <a:t>主に下記を複数団体で</a:t>
                      </a:r>
                      <a:r>
                        <a:rPr kumimoji="1" lang="ja-JP" altLang="en-US" sz="1200" b="1" u="sng">
                          <a:solidFill>
                            <a:srgbClr val="FF0000"/>
                          </a:solidFill>
                          <a:latin typeface="Meiryo UI"/>
                          <a:ea typeface="Meiryo UI"/>
                        </a:rPr>
                        <a:t>按分負担</a:t>
                      </a:r>
                      <a:br>
                        <a:rPr kumimoji="1" lang="en-US" altLang="ja-JP" sz="1200" b="0">
                          <a:latin typeface="Meiryo UI"/>
                          <a:ea typeface="Meiryo UI"/>
                        </a:rPr>
                      </a:br>
                      <a:r>
                        <a:rPr kumimoji="1" lang="ja-JP" altLang="en-US" sz="1200" b="0">
                          <a:latin typeface="Meiryo UI"/>
                          <a:ea typeface="Meiryo UI"/>
                        </a:rPr>
                        <a:t>・インフラ・リソース費用</a:t>
                      </a:r>
                      <a:endParaRPr kumimoji="1" lang="en-US" altLang="ja-JP" sz="1200" b="0">
                        <a:latin typeface="Meiryo UI"/>
                        <a:ea typeface="Meiryo UI"/>
                      </a:endParaRPr>
                    </a:p>
                    <a:p>
                      <a:pPr marL="0" marR="0" lvl="0" indent="0" algn="l" defTabSz="914400" rtl="0" eaLnBrk="1" fontAlgn="auto" latinLnBrk="1" hangingPunct="1">
                        <a:lnSpc>
                          <a:spcPct val="100000"/>
                        </a:lnSpc>
                        <a:spcBef>
                          <a:spcPts val="0"/>
                        </a:spcBef>
                        <a:spcAft>
                          <a:spcPts val="0"/>
                        </a:spcAft>
                        <a:buClrTx/>
                        <a:buSzTx/>
                        <a:buFont typeface="Arial" panose="020B0604020202020204" pitchFamily="34" charset="0"/>
                        <a:buNone/>
                        <a:tabLst/>
                        <a:defRPr/>
                      </a:pPr>
                      <a:r>
                        <a:rPr kumimoji="1" lang="ja-JP" altLang="en-US" sz="1200" b="0">
                          <a:latin typeface="Meiryo UI"/>
                          <a:ea typeface="Meiryo UI"/>
                        </a:rPr>
                        <a:t>・アプリ費用</a:t>
                      </a:r>
                      <a:endParaRPr kumimoji="1" lang="en-US" altLang="ja-JP" sz="1200" b="0">
                        <a:latin typeface="Meiryo UI"/>
                        <a:ea typeface="Meiryo UI"/>
                      </a:endParaRPr>
                    </a:p>
                    <a:p>
                      <a:pPr marL="0" marR="0" lvl="0" indent="0" algn="l" defTabSz="914400" rtl="0" eaLnBrk="1" fontAlgn="auto" latinLnBrk="1" hangingPunct="1">
                        <a:lnSpc>
                          <a:spcPct val="100000"/>
                        </a:lnSpc>
                        <a:spcBef>
                          <a:spcPts val="0"/>
                        </a:spcBef>
                        <a:spcAft>
                          <a:spcPts val="0"/>
                        </a:spcAft>
                        <a:buClrTx/>
                        <a:buSzTx/>
                        <a:buFont typeface="Arial" panose="020B0604020202020204" pitchFamily="34" charset="0"/>
                        <a:buNone/>
                        <a:tabLst/>
                        <a:defRPr/>
                      </a:pPr>
                      <a:r>
                        <a:rPr kumimoji="1" lang="ja-JP" altLang="en-US" sz="1200" b="0">
                          <a:latin typeface="Meiryo UI"/>
                          <a:ea typeface="Meiryo UI"/>
                        </a:rPr>
                        <a:t>・運用費用</a:t>
                      </a:r>
                      <a:endParaRPr kumimoji="1" lang="en-US" altLang="ja-JP" sz="1200" b="0">
                        <a:latin typeface="Meiryo UI"/>
                        <a:ea typeface="Meiryo UI"/>
                      </a:endParaRPr>
                    </a:p>
                    <a:p>
                      <a:pPr marL="0" marR="0" lvl="0" indent="0" algn="l" defTabSz="914400" rtl="0" eaLnBrk="1" fontAlgn="auto" latinLnBrk="1" hangingPunct="1">
                        <a:lnSpc>
                          <a:spcPct val="100000"/>
                        </a:lnSpc>
                        <a:spcBef>
                          <a:spcPts val="0"/>
                        </a:spcBef>
                        <a:spcAft>
                          <a:spcPts val="0"/>
                        </a:spcAft>
                        <a:buClrTx/>
                        <a:buSzTx/>
                        <a:buFont typeface="Arial" panose="020B0604020202020204" pitchFamily="34" charset="0"/>
                        <a:buNone/>
                        <a:tabLst/>
                        <a:defRPr/>
                      </a:pPr>
                      <a:r>
                        <a:rPr kumimoji="1" lang="ja-JP" altLang="en-US" sz="1200" b="0">
                          <a:latin typeface="Meiryo UI"/>
                          <a:ea typeface="Meiryo UI"/>
                        </a:rPr>
                        <a:t>・ネットワークに関するランニング費用</a:t>
                      </a:r>
                      <a:br>
                        <a:rPr kumimoji="1" lang="en-US" altLang="ja-JP" sz="1200" b="0">
                          <a:latin typeface="Meiryo UI"/>
                          <a:ea typeface="Meiryo UI"/>
                        </a:rPr>
                      </a:br>
                      <a:r>
                        <a:rPr kumimoji="1" lang="en-US" altLang="ja-JP" sz="1200" b="0">
                          <a:latin typeface="Meiryo UI"/>
                          <a:ea typeface="Meiryo UI"/>
                        </a:rPr>
                        <a:t>※</a:t>
                      </a:r>
                      <a:r>
                        <a:rPr kumimoji="1" lang="ja-JP" altLang="en-US" sz="1200" b="0">
                          <a:latin typeface="Meiryo UI"/>
                          <a:ea typeface="Meiryo UI"/>
                        </a:rPr>
                        <a:t>笠置町は回線費が一部無償</a:t>
                      </a:r>
                      <a:endParaRPr kumimoji="1" lang="en-US" altLang="ja-JP" sz="1200" b="0" dirty="0">
                        <a:latin typeface="Meiryo UI"/>
                        <a:ea typeface="Meiryo UI"/>
                      </a:endParaRPr>
                    </a:p>
                  </a:txBody>
                  <a:tcPr marL="84406" marR="84406" marT="42203" marB="42203">
                    <a:lnL w="12700" cap="flat" cmpd="sng" algn="ctr">
                      <a:solidFill>
                        <a:srgbClr val="E5E5E5">
                          <a:lumMod val="50000"/>
                        </a:srgbClr>
                      </a:solidFill>
                      <a:prstDash val="solid"/>
                      <a:round/>
                      <a:headEnd type="none" w="med" len="med"/>
                      <a:tailEnd type="none" w="med" len="med"/>
                    </a:lnL>
                    <a:lnR w="12700" cap="flat" cmpd="sng" algn="ctr">
                      <a:solidFill>
                        <a:srgbClr val="E5E5E5">
                          <a:lumMod val="50000"/>
                        </a:srgbClr>
                      </a:solidFill>
                      <a:prstDash val="solid"/>
                      <a:round/>
                      <a:headEnd type="none" w="med" len="med"/>
                      <a:tailEnd type="none" w="med" len="med"/>
                    </a:lnR>
                    <a:lnT w="12700" cap="flat" cmpd="sng" algn="ctr">
                      <a:solidFill>
                        <a:srgbClr val="E5E5E5">
                          <a:lumMod val="50000"/>
                        </a:srgbClr>
                      </a:solidFill>
                      <a:prstDash val="solid"/>
                      <a:round/>
                      <a:headEnd type="none" w="med" len="med"/>
                      <a:tailEnd type="none" w="med" len="med"/>
                    </a:lnT>
                    <a:lnB w="12700" cap="flat" cmpd="sng" algn="ctr">
                      <a:solidFill>
                        <a:srgbClr val="E5E5E5">
                          <a:lumMod val="50000"/>
                        </a:srgbClr>
                      </a:solidFill>
                      <a:prstDash val="solid"/>
                      <a:round/>
                      <a:headEnd type="none" w="med" len="med"/>
                      <a:tailEnd type="none" w="med" len="med"/>
                    </a:lnB>
                    <a:lnTlToBr w="12700" cmpd="sng">
                      <a:noFill/>
                      <a:prstDash val="solid"/>
                    </a:lnTlToBr>
                    <a:lnBlToTr w="12700" cmpd="sng">
                      <a:noFill/>
                      <a:prstDash val="solid"/>
                    </a:lnBlToTr>
                    <a:solidFill>
                      <a:srgbClr val="1E49E2">
                        <a:tint val="20000"/>
                      </a:srgbClr>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0" marR="0" lvl="0" indent="0" algn="l" defTabSz="914400" rtl="0" eaLnBrk="1" fontAlgn="auto" latinLnBrk="1" hangingPunct="1">
                        <a:lnSpc>
                          <a:spcPct val="100000"/>
                        </a:lnSpc>
                        <a:spcBef>
                          <a:spcPts val="0"/>
                        </a:spcBef>
                        <a:spcAft>
                          <a:spcPts val="0"/>
                        </a:spcAft>
                        <a:buClrTx/>
                        <a:buSzTx/>
                        <a:buFont typeface="Wingdings" panose="05000000000000000000" pitchFamily="2" charset="2"/>
                        <a:buNone/>
                        <a:tabLst/>
                        <a:defRPr/>
                      </a:pPr>
                      <a:r>
                        <a:rPr kumimoji="1" lang="en-US" altLang="ja-JP" sz="1200" b="0" dirty="0">
                          <a:latin typeface="Meiryo UI"/>
                          <a:ea typeface="Meiryo UI"/>
                        </a:rPr>
                        <a:t>1</a:t>
                      </a:r>
                      <a:r>
                        <a:rPr kumimoji="1" lang="ja-JP" altLang="en-US" sz="1200" b="0" dirty="0">
                          <a:latin typeface="Meiryo UI"/>
                          <a:ea typeface="Meiryo UI"/>
                        </a:rPr>
                        <a:t>団体で</a:t>
                      </a:r>
                      <a:r>
                        <a:rPr kumimoji="1" lang="ja-JP" altLang="en-US" sz="1200" b="1" u="sng" dirty="0">
                          <a:solidFill>
                            <a:srgbClr val="FF0000"/>
                          </a:solidFill>
                          <a:latin typeface="Meiryo UI"/>
                          <a:ea typeface="Meiryo UI"/>
                        </a:rPr>
                        <a:t>単独負担</a:t>
                      </a:r>
                      <a:endParaRPr kumimoji="1" lang="en-US" altLang="ja-JP" sz="1200" b="1" u="sng" dirty="0">
                        <a:solidFill>
                          <a:srgbClr val="FF0000"/>
                        </a:solidFill>
                        <a:latin typeface="Meiryo UI"/>
                        <a:ea typeface="Meiryo UI"/>
                      </a:endParaRPr>
                    </a:p>
                  </a:txBody>
                  <a:tcPr marL="84406" marR="84406" marT="42203" marB="42203">
                    <a:lnL w="12700" cap="flat" cmpd="sng" algn="ctr">
                      <a:solidFill>
                        <a:srgbClr val="E5E5E5">
                          <a:lumMod val="50000"/>
                        </a:srgbClr>
                      </a:solidFill>
                      <a:prstDash val="solid"/>
                      <a:round/>
                      <a:headEnd type="none" w="med" len="med"/>
                      <a:tailEnd type="none" w="med" len="med"/>
                    </a:lnL>
                    <a:lnR w="12700" cap="flat" cmpd="sng" algn="ctr">
                      <a:solidFill>
                        <a:srgbClr val="E5E5E5">
                          <a:lumMod val="50000"/>
                        </a:srgbClr>
                      </a:solidFill>
                      <a:prstDash val="solid"/>
                      <a:round/>
                      <a:headEnd type="none" w="med" len="med"/>
                      <a:tailEnd type="none" w="med" len="med"/>
                    </a:lnR>
                    <a:lnT w="12700" cap="flat" cmpd="sng" algn="ctr">
                      <a:solidFill>
                        <a:srgbClr val="E5E5E5">
                          <a:lumMod val="50000"/>
                        </a:srgbClr>
                      </a:solidFill>
                      <a:prstDash val="solid"/>
                      <a:round/>
                      <a:headEnd type="none" w="med" len="med"/>
                      <a:tailEnd type="none" w="med" len="med"/>
                    </a:lnT>
                    <a:lnB w="12700" cap="flat" cmpd="sng" algn="ctr">
                      <a:solidFill>
                        <a:srgbClr val="E5E5E5">
                          <a:lumMod val="50000"/>
                        </a:srgbClr>
                      </a:solidFill>
                      <a:prstDash val="solid"/>
                      <a:round/>
                      <a:headEnd type="none" w="med" len="med"/>
                      <a:tailEnd type="none" w="med" len="med"/>
                    </a:lnB>
                    <a:lnTlToBr w="12700" cmpd="sng">
                      <a:noFill/>
                      <a:prstDash val="solid"/>
                    </a:lnTlToBr>
                    <a:lnBlToTr w="12700" cmpd="sng">
                      <a:noFill/>
                      <a:prstDash val="solid"/>
                    </a:lnBlToTr>
                    <a:solidFill>
                      <a:srgbClr val="1E49E2">
                        <a:tint val="20000"/>
                      </a:srgbClr>
                    </a:solidFill>
                  </a:tcPr>
                </a:tc>
                <a:extLst>
                  <a:ext uri="{0D108BD9-81ED-4DB2-BD59-A6C34878D82A}">
                    <a16:rowId xmlns:a16="http://schemas.microsoft.com/office/drawing/2014/main" val="2688381670"/>
                  </a:ext>
                </a:extLst>
              </a:tr>
            </a:tbl>
          </a:graphicData>
        </a:graphic>
      </p:graphicFrame>
      <p:sp>
        <p:nvSpPr>
          <p:cNvPr id="3" name="テキスト ボックス 2">
            <a:extLst>
              <a:ext uri="{FF2B5EF4-FFF2-40B4-BE49-F238E27FC236}">
                <a16:creationId xmlns:a16="http://schemas.microsoft.com/office/drawing/2014/main" id="{21C50467-4DDB-5A8B-6E13-68D15B2A0A59}"/>
              </a:ext>
            </a:extLst>
          </p:cNvPr>
          <p:cNvSpPr txBox="1"/>
          <p:nvPr/>
        </p:nvSpPr>
        <p:spPr>
          <a:xfrm>
            <a:off x="6792076" y="3935409"/>
            <a:ext cx="2461846" cy="830997"/>
          </a:xfrm>
          <a:prstGeom prst="rect">
            <a:avLst/>
          </a:prstGeom>
          <a:solidFill>
            <a:sysClr val="window" lastClr="FFFFFF"/>
          </a:solidFill>
          <a:ln w="19050" cap="flat" cmpd="sng" algn="ctr">
            <a:solidFill>
              <a:srgbClr val="FF0000"/>
            </a:solidFill>
            <a:prstDash val="solid"/>
            <a:miter lim="800000"/>
          </a:ln>
          <a:effectLst>
            <a:outerShdw blurRad="50800" dist="38100" dir="2700000" algn="tl" rotWithShape="0">
              <a:prstClr val="black">
                <a:alpha val="40000"/>
              </a:prstClr>
            </a:outerShdw>
          </a:effectLst>
        </p:spPr>
        <p:txBody>
          <a:bodyPr wrap="square" lIns="91440" tIns="45720" rIns="91440" bIns="45720" anchor="t">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ln>
                  <a:noFill/>
                </a:ln>
                <a:solidFill>
                  <a:srgbClr val="000000"/>
                </a:solidFill>
                <a:effectLst/>
                <a:uLnTx/>
                <a:uFillTx/>
                <a:latin typeface="Meiryo UI"/>
                <a:ea typeface="Meiryo UI"/>
              </a:rPr>
              <a:t>現行システムで共同利用する団体のうち</a:t>
            </a:r>
            <a:r>
              <a:rPr kumimoji="1" lang="en-US" altLang="ja-JP" sz="1200" b="0" i="0" u="none" strike="noStrike" kern="0" cap="none" spc="0" normalizeH="0" baseline="0" noProof="0" dirty="0">
                <a:ln>
                  <a:noFill/>
                </a:ln>
                <a:solidFill>
                  <a:srgbClr val="000000"/>
                </a:solidFill>
                <a:effectLst/>
                <a:uLnTx/>
                <a:uFillTx/>
                <a:latin typeface="Meiryo UI"/>
                <a:ea typeface="Meiryo UI"/>
              </a:rPr>
              <a:t>1</a:t>
            </a:r>
            <a:r>
              <a:rPr kumimoji="1" lang="ja-JP" altLang="en-US" sz="1200" b="0" i="0" u="none" strike="noStrike" kern="0" cap="none" spc="0" normalizeH="0" baseline="0" noProof="0" dirty="0">
                <a:ln>
                  <a:noFill/>
                </a:ln>
                <a:solidFill>
                  <a:srgbClr val="000000"/>
                </a:solidFill>
                <a:effectLst/>
                <a:uLnTx/>
                <a:uFillTx/>
                <a:latin typeface="Meiryo UI"/>
                <a:ea typeface="Meiryo UI"/>
              </a:rPr>
              <a:t>団体のみでガバメントクラウドにリフトするため、現時点では</a:t>
            </a:r>
            <a:r>
              <a:rPr kumimoji="1" lang="ja-JP" altLang="en-US" sz="1200" b="0" i="0" u="none" strike="noStrike" kern="0" cap="none" spc="0" normalizeH="0" baseline="0" noProof="0" dirty="0">
                <a:ln>
                  <a:noFill/>
                </a:ln>
                <a:solidFill>
                  <a:srgbClr val="FF0000"/>
                </a:solidFill>
                <a:effectLst/>
                <a:uLnTx/>
                <a:uFillTx/>
                <a:latin typeface="Meiryo UI"/>
                <a:ea typeface="Meiryo UI"/>
              </a:rPr>
              <a:t>費用の按分効果を享受できない</a:t>
            </a:r>
            <a:endParaRPr kumimoji="0" lang="ja-JP" altLang="en-US" sz="1200" b="0" i="0" u="none" strike="noStrike" kern="0" cap="none" spc="0" normalizeH="0" baseline="0" noProof="0" dirty="0">
              <a:ln>
                <a:noFill/>
              </a:ln>
              <a:solidFill>
                <a:srgbClr val="000000"/>
              </a:solidFill>
              <a:effectLst/>
              <a:uLnTx/>
              <a:uFillTx/>
              <a:latin typeface="Meiryo UI"/>
              <a:ea typeface="Meiryo UI"/>
            </a:endParaRPr>
          </a:p>
        </p:txBody>
      </p:sp>
      <p:sp>
        <p:nvSpPr>
          <p:cNvPr id="5" name="矢印: 左右 4">
            <a:extLst>
              <a:ext uri="{FF2B5EF4-FFF2-40B4-BE49-F238E27FC236}">
                <a16:creationId xmlns:a16="http://schemas.microsoft.com/office/drawing/2014/main" id="{FAF98F6D-64A6-23D4-313E-955BA357A7A1}"/>
              </a:ext>
            </a:extLst>
          </p:cNvPr>
          <p:cNvSpPr/>
          <p:nvPr/>
        </p:nvSpPr>
        <p:spPr>
          <a:xfrm>
            <a:off x="5880962" y="3701644"/>
            <a:ext cx="378069" cy="184638"/>
          </a:xfrm>
          <a:prstGeom prst="leftRightArrow">
            <a:avLst/>
          </a:prstGeom>
          <a:solidFill>
            <a:sysClr val="window" lastClr="FFFFFF">
              <a:lumMod val="95000"/>
            </a:sysClr>
          </a:solidFill>
          <a:ln w="19050" cap="flat" cmpd="sng" algn="ctr">
            <a:solidFill>
              <a:srgbClr val="FF0000"/>
            </a:solidFill>
            <a:prstDash val="solid"/>
            <a:miter lim="800000"/>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831" b="0" i="0" u="none" strike="noStrike" kern="0" cap="none" spc="0" normalizeH="0" baseline="0" noProof="0" err="1">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6" name="矢印: 左右 5">
            <a:extLst>
              <a:ext uri="{FF2B5EF4-FFF2-40B4-BE49-F238E27FC236}">
                <a16:creationId xmlns:a16="http://schemas.microsoft.com/office/drawing/2014/main" id="{5DDEA7BA-E42F-D7A8-6722-F05D8084D30C}"/>
              </a:ext>
            </a:extLst>
          </p:cNvPr>
          <p:cNvSpPr/>
          <p:nvPr/>
        </p:nvSpPr>
        <p:spPr>
          <a:xfrm>
            <a:off x="5880961" y="4953889"/>
            <a:ext cx="378069" cy="184638"/>
          </a:xfrm>
          <a:prstGeom prst="leftRightArrow">
            <a:avLst/>
          </a:prstGeom>
          <a:solidFill>
            <a:sysClr val="window" lastClr="FFFFFF">
              <a:lumMod val="95000"/>
            </a:sysClr>
          </a:solidFill>
          <a:ln w="19050" cap="flat" cmpd="sng" algn="ctr">
            <a:solidFill>
              <a:srgbClr val="FF0000"/>
            </a:solidFill>
            <a:prstDash val="solid"/>
            <a:miter lim="800000"/>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831" b="0" i="0" u="none" strike="noStrike" kern="0" cap="none" spc="0" normalizeH="0" baseline="0" noProof="0" err="1">
              <a:ln>
                <a:noFill/>
              </a:ln>
              <a:solidFill>
                <a:prstClr val="white"/>
              </a:solidFill>
              <a:effectLst/>
              <a:uLnTx/>
              <a:uFillTx/>
              <a:latin typeface="Meiryo UI" panose="020B0604030504040204" pitchFamily="50" charset="-128"/>
              <a:ea typeface="Meiryo UI" panose="020B0604030504040204" pitchFamily="50" charset="-128"/>
            </a:endParaRPr>
          </a:p>
        </p:txBody>
      </p:sp>
      <p:cxnSp>
        <p:nvCxnSpPr>
          <p:cNvPr id="7" name="直線コネクタ 6">
            <a:extLst>
              <a:ext uri="{FF2B5EF4-FFF2-40B4-BE49-F238E27FC236}">
                <a16:creationId xmlns:a16="http://schemas.microsoft.com/office/drawing/2014/main" id="{E87B59C2-A30A-98DF-4F79-1AFBD8800679}"/>
              </a:ext>
            </a:extLst>
          </p:cNvPr>
          <p:cNvCxnSpPr>
            <a:cxnSpLocks/>
          </p:cNvCxnSpPr>
          <p:nvPr/>
        </p:nvCxnSpPr>
        <p:spPr>
          <a:xfrm>
            <a:off x="6069997" y="3840123"/>
            <a:ext cx="722079" cy="510785"/>
          </a:xfrm>
          <a:prstGeom prst="line">
            <a:avLst/>
          </a:prstGeom>
          <a:noFill/>
          <a:ln w="6350" cap="flat" cmpd="sng" algn="ctr">
            <a:solidFill>
              <a:srgbClr val="FF0000"/>
            </a:solidFill>
            <a:prstDash val="solid"/>
            <a:miter lim="800000"/>
          </a:ln>
          <a:effectLst/>
        </p:spPr>
      </p:cxnSp>
      <p:cxnSp>
        <p:nvCxnSpPr>
          <p:cNvPr id="8" name="直線コネクタ 7">
            <a:extLst>
              <a:ext uri="{FF2B5EF4-FFF2-40B4-BE49-F238E27FC236}">
                <a16:creationId xmlns:a16="http://schemas.microsoft.com/office/drawing/2014/main" id="{9478AE7D-3813-7605-2D52-4E03C551E846}"/>
              </a:ext>
            </a:extLst>
          </p:cNvPr>
          <p:cNvCxnSpPr>
            <a:cxnSpLocks/>
          </p:cNvCxnSpPr>
          <p:nvPr/>
        </p:nvCxnSpPr>
        <p:spPr>
          <a:xfrm flipV="1">
            <a:off x="6069996" y="4350908"/>
            <a:ext cx="722080" cy="649141"/>
          </a:xfrm>
          <a:prstGeom prst="line">
            <a:avLst/>
          </a:prstGeom>
          <a:noFill/>
          <a:ln w="6350" cap="flat" cmpd="sng" algn="ctr">
            <a:solidFill>
              <a:srgbClr val="FF0000"/>
            </a:solidFill>
            <a:prstDash val="solid"/>
            <a:miter lim="800000"/>
          </a:ln>
          <a:effectLst/>
        </p:spPr>
      </p:cxnSp>
      <p:sp>
        <p:nvSpPr>
          <p:cNvPr id="9" name="テキスト ボックス 8">
            <a:extLst>
              <a:ext uri="{FF2B5EF4-FFF2-40B4-BE49-F238E27FC236}">
                <a16:creationId xmlns:a16="http://schemas.microsoft.com/office/drawing/2014/main" id="{339D3742-0451-A7F1-74C7-17A4C94E5523}"/>
              </a:ext>
            </a:extLst>
          </p:cNvPr>
          <p:cNvSpPr txBox="1"/>
          <p:nvPr/>
        </p:nvSpPr>
        <p:spPr>
          <a:xfrm>
            <a:off x="7672120" y="6169754"/>
            <a:ext cx="1975246" cy="234360"/>
          </a:xfrm>
          <a:prstGeom prst="rect">
            <a:avLst/>
          </a:prstGeom>
          <a:noFill/>
        </p:spPr>
        <p:txBody>
          <a:bodyPr wrap="square">
            <a:spAutoFit/>
          </a:bodyPr>
          <a:lstStyle/>
          <a:p>
            <a:pPr defTabSz="914400"/>
            <a:r>
              <a:rPr kumimoji="1" lang="en-US" altLang="ja-JP" sz="923" dirty="0">
                <a:solidFill>
                  <a:srgbClr val="000000"/>
                </a:solidFill>
                <a:latin typeface="Meiryo UI" panose="020B0604030504040204" pitchFamily="50" charset="-128"/>
                <a:ea typeface="Meiryo UI" panose="020B0604030504040204" pitchFamily="50" charset="-128"/>
              </a:rPr>
              <a:t>※</a:t>
            </a:r>
            <a:r>
              <a:rPr kumimoji="1" lang="ja-JP" altLang="en-US" sz="923" dirty="0">
                <a:solidFill>
                  <a:srgbClr val="000000"/>
                </a:solidFill>
                <a:latin typeface="Meiryo UI" panose="020B0604030504040204" pitchFamily="50" charset="-128"/>
                <a:ea typeface="Meiryo UI" panose="020B0604030504040204" pitchFamily="50" charset="-128"/>
              </a:rPr>
              <a:t>団体によって諸条件に差異あり</a:t>
            </a:r>
            <a:endParaRPr lang="ja-JP" altLang="en-US" sz="923"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00982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D191189C-A706-4080-B659-89062380912E}"/>
              </a:ext>
            </a:extLst>
          </p:cNvPr>
          <p:cNvSpPr>
            <a:spLocks noGrp="1"/>
          </p:cNvSpPr>
          <p:nvPr>
            <p:ph type="title"/>
          </p:nvPr>
        </p:nvSpPr>
        <p:spPr>
          <a:xfrm>
            <a:off x="418571" y="3056466"/>
            <a:ext cx="9224962" cy="615712"/>
          </a:xfrm>
        </p:spPr>
        <p:txBody>
          <a:bodyPr/>
          <a:lstStyle/>
          <a:p>
            <a:pPr algn="ctr"/>
            <a:r>
              <a:rPr lang="ja-JP" altLang="en-US" b="1" dirty="0"/>
              <a:t>全体分析</a:t>
            </a:r>
          </a:p>
        </p:txBody>
      </p:sp>
      <p:sp>
        <p:nvSpPr>
          <p:cNvPr id="3" name="スライド番号プレースホルダー 5">
            <a:extLst>
              <a:ext uri="{FF2B5EF4-FFF2-40B4-BE49-F238E27FC236}">
                <a16:creationId xmlns:a16="http://schemas.microsoft.com/office/drawing/2014/main" id="{19F07A95-8221-4B99-89CA-936671150F02}"/>
              </a:ext>
            </a:extLst>
          </p:cNvPr>
          <p:cNvSpPr>
            <a:spLocks noGrp="1"/>
          </p:cNvSpPr>
          <p:nvPr>
            <p:ph type="sldNum" sz="quarter" idx="12"/>
          </p:nvPr>
        </p:nvSpPr>
        <p:spPr>
          <a:xfrm>
            <a:off x="7668683" y="6484408"/>
            <a:ext cx="2228850" cy="365125"/>
          </a:xfrm>
        </p:spPr>
        <p:txBody>
          <a:bodyPr/>
          <a:lstStyle/>
          <a:p>
            <a:fld id="{330EA680-D336-4FF7-8B7A-9848BB0A1C32}" type="slidenum">
              <a:rPr lang="en-US" smtClean="0"/>
              <a:t>7</a:t>
            </a:fld>
            <a:endParaRPr lang="en-US" dirty="0"/>
          </a:p>
        </p:txBody>
      </p:sp>
    </p:spTree>
    <p:extLst>
      <p:ext uri="{BB962C8B-B14F-4D97-AF65-F5344CB8AC3E}">
        <p14:creationId xmlns:p14="http://schemas.microsoft.com/office/powerpoint/2010/main" val="3826103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スライド番号プレースホルダー 5">
            <a:extLst>
              <a:ext uri="{FF2B5EF4-FFF2-40B4-BE49-F238E27FC236}">
                <a16:creationId xmlns:a16="http://schemas.microsoft.com/office/drawing/2014/main" id="{6B2EAF6A-DA70-47C6-86F5-1418B9CF4DDF}"/>
              </a:ext>
            </a:extLst>
          </p:cNvPr>
          <p:cNvSpPr>
            <a:spLocks noGrp="1"/>
          </p:cNvSpPr>
          <p:nvPr>
            <p:ph type="sldNum" sz="quarter" idx="12"/>
          </p:nvPr>
        </p:nvSpPr>
        <p:spPr>
          <a:xfrm>
            <a:off x="7650552" y="6432293"/>
            <a:ext cx="2228850" cy="365125"/>
          </a:xfrm>
        </p:spPr>
        <p:txBody>
          <a:bodyPr/>
          <a:lstStyle/>
          <a:p>
            <a:fld id="{330EA680-D336-4FF7-8B7A-9848BB0A1C32}" type="slidenum">
              <a:rPr lang="en-US" smtClean="0"/>
              <a:t>8</a:t>
            </a:fld>
            <a:endParaRPr lang="en-US" dirty="0"/>
          </a:p>
        </p:txBody>
      </p: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kumimoji="1" lang="ja-JP" altLang="en-US" sz="2400" b="1" dirty="0">
                <a:latin typeface="Meiryo UI" panose="020B0604030504040204" pitchFamily="50" charset="-128"/>
                <a:ea typeface="Meiryo UI" panose="020B0604030504040204" pitchFamily="50" charset="-128"/>
              </a:rPr>
              <a:t>現行システムとガバメントクラウドのコスト比較　一覧</a:t>
            </a: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64505" y="595728"/>
            <a:ext cx="9767557" cy="584743"/>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600" kern="0" dirty="0">
                <a:solidFill>
                  <a:prstClr val="black"/>
                </a:solidFill>
                <a:latin typeface="Meiryo UI" panose="020B0604030504040204" pitchFamily="50" charset="-128"/>
                <a:ea typeface="Meiryo UI" panose="020B0604030504040204" pitchFamily="50" charset="-128"/>
              </a:rPr>
              <a:t>採択団体のガバメントクラウドへリフトする経費について、イニシャルコストと</a:t>
            </a:r>
            <a:r>
              <a:rPr kumimoji="1" lang="en-US" altLang="ja-JP" sz="1600" kern="0" dirty="0">
                <a:solidFill>
                  <a:prstClr val="black"/>
                </a:solidFill>
                <a:latin typeface="Meiryo UI" panose="020B0604030504040204" pitchFamily="50" charset="-128"/>
                <a:ea typeface="Meiryo UI" panose="020B0604030504040204" pitchFamily="50" charset="-128"/>
              </a:rPr>
              <a:t>5</a:t>
            </a:r>
            <a:r>
              <a:rPr kumimoji="1" lang="ja-JP" altLang="en-US" sz="1600" kern="0" dirty="0">
                <a:solidFill>
                  <a:prstClr val="black"/>
                </a:solidFill>
                <a:latin typeface="Meiryo UI" panose="020B0604030504040204" pitchFamily="50" charset="-128"/>
                <a:ea typeface="Meiryo UI" panose="020B0604030504040204" pitchFamily="50" charset="-128"/>
              </a:rPr>
              <a:t>年間のランニングコストをヒアリング</a:t>
            </a:r>
            <a:endParaRPr kumimoji="1" lang="en-US" altLang="ja-JP" sz="1600" kern="0" dirty="0">
              <a:solidFill>
                <a:prstClr val="black"/>
              </a:solidFill>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600" kern="0" dirty="0">
                <a:solidFill>
                  <a:prstClr val="black"/>
                </a:solidFill>
                <a:latin typeface="Meiryo UI" panose="020B0604030504040204" pitchFamily="50" charset="-128"/>
                <a:ea typeface="Meiryo UI" panose="020B0604030504040204" pitchFamily="50" charset="-128"/>
              </a:rPr>
              <a:t>本検証では、現行利用中のシステムを同規模で入れ替え・継続利用した場合のコストとを比較している</a:t>
            </a:r>
          </a:p>
        </p:txBody>
      </p:sp>
      <p:sp>
        <p:nvSpPr>
          <p:cNvPr id="9" name="正方形/長方形 8">
            <a:extLst>
              <a:ext uri="{FF2B5EF4-FFF2-40B4-BE49-F238E27FC236}">
                <a16:creationId xmlns:a16="http://schemas.microsoft.com/office/drawing/2014/main" id="{B65259BB-BF95-1F98-1D48-B2CE1EFE1186}"/>
              </a:ext>
            </a:extLst>
          </p:cNvPr>
          <p:cNvSpPr/>
          <p:nvPr/>
        </p:nvSpPr>
        <p:spPr>
          <a:xfrm>
            <a:off x="423548" y="6538346"/>
            <a:ext cx="8269113" cy="2628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9846" tIns="49846" rIns="49846" bIns="49846" rtlCol="0" anchor="ctr"/>
          <a:lstStyle/>
          <a:p>
            <a:pPr defTabSz="844083">
              <a:defRPr/>
            </a:pPr>
            <a:r>
              <a:rPr kumimoji="1" lang="en-US" altLang="ja-JP" sz="969" dirty="0">
                <a:solidFill>
                  <a:srgbClr val="000000"/>
                </a:solidFill>
                <a:latin typeface="Arial"/>
                <a:ea typeface="Meiryo UI"/>
              </a:rPr>
              <a:t>※</a:t>
            </a:r>
            <a:r>
              <a:rPr kumimoji="1" lang="ja-JP" altLang="en-US" sz="969" dirty="0">
                <a:solidFill>
                  <a:srgbClr val="000000"/>
                </a:solidFill>
                <a:latin typeface="Arial"/>
                <a:ea typeface="Meiryo UI"/>
              </a:rPr>
              <a:t>「</a:t>
            </a:r>
            <a:r>
              <a:rPr kumimoji="1" lang="en-US" altLang="ja-JP" sz="969" dirty="0">
                <a:solidFill>
                  <a:srgbClr val="000000"/>
                </a:solidFill>
                <a:latin typeface="Arial"/>
                <a:ea typeface="Meiryo UI"/>
              </a:rPr>
              <a:t>A:</a:t>
            </a:r>
            <a:r>
              <a:rPr kumimoji="1" lang="ja-JP" altLang="en-US" sz="969" dirty="0">
                <a:solidFill>
                  <a:srgbClr val="000000"/>
                </a:solidFill>
                <a:latin typeface="Arial"/>
                <a:ea typeface="Meiryo UI"/>
              </a:rPr>
              <a:t>現行システムを利用</a:t>
            </a:r>
            <a:r>
              <a:rPr kumimoji="1" lang="en-US" altLang="ja-JP" sz="969" dirty="0">
                <a:solidFill>
                  <a:srgbClr val="000000"/>
                </a:solidFill>
                <a:latin typeface="Arial"/>
                <a:ea typeface="Meiryo UI"/>
              </a:rPr>
              <a:t>(</a:t>
            </a:r>
            <a:r>
              <a:rPr kumimoji="1" lang="ja-JP" altLang="en-US" sz="969" dirty="0">
                <a:solidFill>
                  <a:srgbClr val="000000"/>
                </a:solidFill>
                <a:latin typeface="Arial"/>
                <a:ea typeface="Meiryo UI"/>
              </a:rPr>
              <a:t>以下、</a:t>
            </a:r>
            <a:r>
              <a:rPr kumimoji="1" lang="en-US" altLang="ja-JP" sz="969" dirty="0">
                <a:solidFill>
                  <a:srgbClr val="000000"/>
                </a:solidFill>
                <a:latin typeface="Arial"/>
                <a:ea typeface="Meiryo UI"/>
              </a:rPr>
              <a:t>A</a:t>
            </a:r>
            <a:r>
              <a:rPr kumimoji="1" lang="ja-JP" altLang="en-US" sz="969" dirty="0">
                <a:solidFill>
                  <a:srgbClr val="000000"/>
                </a:solidFill>
                <a:latin typeface="Arial"/>
                <a:ea typeface="Meiryo UI"/>
              </a:rPr>
              <a:t>と表記する。</a:t>
            </a:r>
            <a:r>
              <a:rPr kumimoji="1" lang="en-US" altLang="ja-JP" sz="969" dirty="0">
                <a:solidFill>
                  <a:srgbClr val="000000"/>
                </a:solidFill>
                <a:latin typeface="Arial"/>
                <a:ea typeface="Meiryo UI"/>
              </a:rPr>
              <a:t>)</a:t>
            </a:r>
            <a:r>
              <a:rPr kumimoji="1" lang="ja-JP" altLang="en-US" sz="969" dirty="0">
                <a:solidFill>
                  <a:srgbClr val="000000"/>
                </a:solidFill>
                <a:latin typeface="Arial"/>
                <a:ea typeface="Meiryo UI"/>
              </a:rPr>
              <a:t>」と「</a:t>
            </a:r>
            <a:r>
              <a:rPr kumimoji="1" lang="en-US" altLang="ja-JP" sz="969" dirty="0">
                <a:solidFill>
                  <a:srgbClr val="000000"/>
                </a:solidFill>
                <a:latin typeface="Arial"/>
                <a:ea typeface="Meiryo UI"/>
              </a:rPr>
              <a:t>B:</a:t>
            </a:r>
            <a:r>
              <a:rPr kumimoji="1" lang="ja-JP" altLang="en-US" sz="969" dirty="0">
                <a:solidFill>
                  <a:srgbClr val="000000"/>
                </a:solidFill>
                <a:latin typeface="Arial"/>
                <a:ea typeface="Meiryo UI"/>
              </a:rPr>
              <a:t>ガバメントクラウドへリフト</a:t>
            </a:r>
            <a:r>
              <a:rPr kumimoji="1" lang="en-US" altLang="ja-JP" sz="969" dirty="0">
                <a:solidFill>
                  <a:srgbClr val="000000"/>
                </a:solidFill>
                <a:latin typeface="Arial"/>
                <a:ea typeface="Meiryo UI"/>
              </a:rPr>
              <a:t>(</a:t>
            </a:r>
            <a:r>
              <a:rPr kumimoji="1" lang="ja-JP" altLang="en-US" sz="969" dirty="0">
                <a:solidFill>
                  <a:srgbClr val="000000"/>
                </a:solidFill>
                <a:latin typeface="Arial"/>
                <a:ea typeface="Meiryo UI"/>
              </a:rPr>
              <a:t>以下、</a:t>
            </a:r>
            <a:r>
              <a:rPr kumimoji="1" lang="en-US" altLang="ja-JP" sz="969" dirty="0">
                <a:solidFill>
                  <a:srgbClr val="000000"/>
                </a:solidFill>
                <a:latin typeface="Arial"/>
                <a:ea typeface="Meiryo UI"/>
              </a:rPr>
              <a:t>B</a:t>
            </a:r>
            <a:r>
              <a:rPr kumimoji="1" lang="ja-JP" altLang="en-US" sz="969" dirty="0">
                <a:solidFill>
                  <a:srgbClr val="000000"/>
                </a:solidFill>
                <a:latin typeface="Arial"/>
                <a:ea typeface="Meiryo UI"/>
              </a:rPr>
              <a:t>と表記する。</a:t>
            </a:r>
            <a:r>
              <a:rPr kumimoji="1" lang="en-US" altLang="ja-JP" sz="969" dirty="0">
                <a:solidFill>
                  <a:srgbClr val="000000"/>
                </a:solidFill>
                <a:latin typeface="Arial"/>
                <a:ea typeface="Meiryo UI"/>
              </a:rPr>
              <a:t>) </a:t>
            </a:r>
            <a:r>
              <a:rPr kumimoji="1" lang="ja-JP" altLang="en-US" sz="969" dirty="0">
                <a:solidFill>
                  <a:srgbClr val="000000"/>
                </a:solidFill>
                <a:latin typeface="Arial"/>
                <a:ea typeface="Meiryo UI"/>
              </a:rPr>
              <a:t>」を比較し、コストの低い方を</a:t>
            </a:r>
            <a:r>
              <a:rPr kumimoji="1" lang="ja-JP" altLang="en-US" sz="969" b="1" dirty="0">
                <a:solidFill>
                  <a:srgbClr val="000000"/>
                </a:solidFill>
                <a:latin typeface="Arial"/>
                <a:ea typeface="Meiryo UI"/>
              </a:rPr>
              <a:t>太字</a:t>
            </a:r>
            <a:r>
              <a:rPr kumimoji="1" lang="ja-JP" altLang="en-US" sz="969" dirty="0">
                <a:solidFill>
                  <a:srgbClr val="000000"/>
                </a:solidFill>
                <a:latin typeface="Arial"/>
                <a:ea typeface="Meiryo UI"/>
              </a:rPr>
              <a:t>とした</a:t>
            </a:r>
          </a:p>
        </p:txBody>
      </p:sp>
      <p:graphicFrame>
        <p:nvGraphicFramePr>
          <p:cNvPr id="10" name="表 9">
            <a:extLst>
              <a:ext uri="{FF2B5EF4-FFF2-40B4-BE49-F238E27FC236}">
                <a16:creationId xmlns:a16="http://schemas.microsoft.com/office/drawing/2014/main" id="{C52A5CD5-83AB-DC1F-C08F-0C5A19F4E52D}"/>
              </a:ext>
            </a:extLst>
          </p:cNvPr>
          <p:cNvGraphicFramePr>
            <a:graphicFrameLocks noGrp="1"/>
          </p:cNvGraphicFramePr>
          <p:nvPr>
            <p:extLst>
              <p:ext uri="{D42A27DB-BD31-4B8C-83A1-F6EECF244321}">
                <p14:modId xmlns:p14="http://schemas.microsoft.com/office/powerpoint/2010/main" val="3224316940"/>
              </p:ext>
            </p:extLst>
          </p:nvPr>
        </p:nvGraphicFramePr>
        <p:xfrm>
          <a:off x="473227" y="1281672"/>
          <a:ext cx="8861274" cy="5199265"/>
        </p:xfrm>
        <a:graphic>
          <a:graphicData uri="http://schemas.openxmlformats.org/drawingml/2006/table">
            <a:tbl>
              <a:tblPr/>
              <a:tblGrid>
                <a:gridCol w="1171202">
                  <a:extLst>
                    <a:ext uri="{9D8B030D-6E8A-4147-A177-3AD203B41FA5}">
                      <a16:colId xmlns:a16="http://schemas.microsoft.com/office/drawing/2014/main" val="2181933953"/>
                    </a:ext>
                  </a:extLst>
                </a:gridCol>
                <a:gridCol w="1187581">
                  <a:extLst>
                    <a:ext uri="{9D8B030D-6E8A-4147-A177-3AD203B41FA5}">
                      <a16:colId xmlns:a16="http://schemas.microsoft.com/office/drawing/2014/main" val="956096843"/>
                    </a:ext>
                  </a:extLst>
                </a:gridCol>
                <a:gridCol w="2277819">
                  <a:extLst>
                    <a:ext uri="{9D8B030D-6E8A-4147-A177-3AD203B41FA5}">
                      <a16:colId xmlns:a16="http://schemas.microsoft.com/office/drawing/2014/main" val="282243487"/>
                    </a:ext>
                  </a:extLst>
                </a:gridCol>
                <a:gridCol w="2258350">
                  <a:extLst>
                    <a:ext uri="{9D8B030D-6E8A-4147-A177-3AD203B41FA5}">
                      <a16:colId xmlns:a16="http://schemas.microsoft.com/office/drawing/2014/main" val="1498361080"/>
                    </a:ext>
                  </a:extLst>
                </a:gridCol>
                <a:gridCol w="1966322">
                  <a:extLst>
                    <a:ext uri="{9D8B030D-6E8A-4147-A177-3AD203B41FA5}">
                      <a16:colId xmlns:a16="http://schemas.microsoft.com/office/drawing/2014/main" val="31581277"/>
                    </a:ext>
                  </a:extLst>
                </a:gridCol>
              </a:tblGrid>
              <a:tr h="331446">
                <a:tc>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EB8"/>
                    </a:solidFill>
                  </a:tcPr>
                </a:tc>
                <a:tc>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EB8"/>
                    </a:solidFill>
                  </a:tcPr>
                </a:tc>
                <a:tc>
                  <a:txBody>
                    <a:bodyPr/>
                    <a:lstStyle/>
                    <a:p>
                      <a:pPr algn="l" rtl="0" fontAlgn="ctr"/>
                      <a:r>
                        <a:rPr lang="en-US" altLang="ja-JP" sz="1100" b="1" i="0" u="none" strike="noStrike">
                          <a:solidFill>
                            <a:srgbClr val="FFFFFF"/>
                          </a:solidFill>
                          <a:effectLst/>
                          <a:latin typeface="Meiryo UI" panose="020B0604030504040204" pitchFamily="50" charset="-128"/>
                          <a:ea typeface="Meiryo UI" panose="020B0604030504040204" pitchFamily="50" charset="-128"/>
                        </a:rPr>
                        <a:t>A</a:t>
                      </a:r>
                      <a:r>
                        <a:rPr lang="ja-JP" altLang="en-US" sz="1100" b="1" i="0" u="none" strike="noStrike">
                          <a:solidFill>
                            <a:srgbClr val="FFFFFF"/>
                          </a:solidFill>
                          <a:effectLst/>
                          <a:latin typeface="Meiryo UI" panose="020B0604030504040204" pitchFamily="50" charset="-128"/>
                          <a:ea typeface="Meiryo UI" panose="020B0604030504040204" pitchFamily="50" charset="-128"/>
                        </a:rPr>
                        <a:t>：現行利用中のシステムを同規模で入れ替え・継続利用した場合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EB8"/>
                    </a:solidFill>
                  </a:tcPr>
                </a:tc>
                <a:tc>
                  <a:txBody>
                    <a:bodyPr/>
                    <a:lstStyle/>
                    <a:p>
                      <a:pPr algn="l" rtl="0" fontAlgn="ctr"/>
                      <a:r>
                        <a:rPr lang="en-US" altLang="ja-JP" sz="1100" b="1" i="0" u="none" strike="noStrike">
                          <a:solidFill>
                            <a:srgbClr val="FFFFFF"/>
                          </a:solidFill>
                          <a:effectLst/>
                          <a:latin typeface="Meiryo UI" panose="020B0604030504040204" pitchFamily="50" charset="-128"/>
                          <a:ea typeface="Meiryo UI" panose="020B0604030504040204" pitchFamily="50" charset="-128"/>
                        </a:rPr>
                        <a:t>B:</a:t>
                      </a:r>
                      <a:r>
                        <a:rPr lang="ja-JP" altLang="en-US" sz="1100" b="1" i="0" u="none" strike="noStrike">
                          <a:solidFill>
                            <a:srgbClr val="FFFFFF"/>
                          </a:solidFill>
                          <a:effectLst/>
                          <a:latin typeface="Meiryo UI" panose="020B0604030504040204" pitchFamily="50" charset="-128"/>
                          <a:ea typeface="Meiryo UI" panose="020B0604030504040204" pitchFamily="50" charset="-128"/>
                        </a:rPr>
                        <a:t>現行利用中のシステムをガバメントクラウドへリフトする場合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EB8"/>
                    </a:solidFill>
                  </a:tcPr>
                </a:tc>
                <a:tc>
                  <a:txBody>
                    <a:bodyPr/>
                    <a:lstStyle/>
                    <a:p>
                      <a:pPr algn="ctr" rtl="0" fontAlgn="ctr"/>
                      <a:r>
                        <a:rPr lang="en-US" altLang="ja-JP" sz="1100" b="1" i="0" u="none" strike="noStrike">
                          <a:solidFill>
                            <a:srgbClr val="FFFFFF"/>
                          </a:solidFill>
                          <a:effectLst/>
                          <a:latin typeface="Meiryo UI" panose="020B0604030504040204" pitchFamily="50" charset="-128"/>
                          <a:ea typeface="Meiryo UI" panose="020B0604030504040204" pitchFamily="50" charset="-128"/>
                        </a:rPr>
                        <a:t>B-A</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EB8"/>
                    </a:solidFill>
                  </a:tcPr>
                </a:tc>
                <a:extLst>
                  <a:ext uri="{0D108BD9-81ED-4DB2-BD59-A6C34878D82A}">
                    <a16:rowId xmlns:a16="http://schemas.microsoft.com/office/drawing/2014/main" val="1371300513"/>
                  </a:ext>
                </a:extLst>
              </a:tr>
              <a:tr h="202387">
                <a:tc rowSpan="3">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神戸市</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イニシャルコスト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376,006,000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rPr>
                        <a:t>358,371,000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-17,635,000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extLst>
                  <a:ext uri="{0D108BD9-81ED-4DB2-BD59-A6C34878D82A}">
                    <a16:rowId xmlns:a16="http://schemas.microsoft.com/office/drawing/2014/main" val="3699416712"/>
                  </a:ext>
                </a:extLst>
              </a:tr>
              <a:tr h="202387">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ランニングコスト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886,603,000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rPr>
                        <a:t>860,931,605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-25,671,395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extLst>
                  <a:ext uri="{0D108BD9-81ED-4DB2-BD59-A6C34878D82A}">
                    <a16:rowId xmlns:a16="http://schemas.microsoft.com/office/drawing/2014/main" val="812826772"/>
                  </a:ext>
                </a:extLst>
              </a:tr>
              <a:tr h="202387">
                <a:tc vMerge="1">
                  <a:txBody>
                    <a:bodyPr/>
                    <a:lstStyle/>
                    <a:p>
                      <a:endParaRPr kumimoji="1" lang="ja-JP" altLang="en-US"/>
                    </a:p>
                  </a:txBody>
                  <a:tcPr/>
                </a:tc>
                <a:tc>
                  <a:txBody>
                    <a:bodyPr/>
                    <a:lstStyle/>
                    <a:p>
                      <a:pPr algn="l" rtl="0" fontAlgn="ctr"/>
                      <a:r>
                        <a:rPr lang="ja-JP" altLang="en-US" sz="1100" b="0" i="0" u="none" strike="noStrike">
                          <a:solidFill>
                            <a:srgbClr val="FFFFFF"/>
                          </a:solidFill>
                          <a:effectLst/>
                          <a:latin typeface="Meiryo UI" panose="020B0604030504040204" pitchFamily="50" charset="-128"/>
                          <a:ea typeface="Meiryo UI" panose="020B0604030504040204" pitchFamily="50" charset="-128"/>
                        </a:rPr>
                        <a:t>トータルコスト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2077"/>
                    </a:solidFill>
                  </a:tcPr>
                </a:tc>
                <a:tc>
                  <a:txBody>
                    <a:bodyPr/>
                    <a:lstStyle/>
                    <a:p>
                      <a:pPr algn="r" fontAlgn="ctr"/>
                      <a:r>
                        <a:rPr lang="en-US" altLang="ja-JP" sz="1100" b="0" i="0" u="none" strike="noStrike">
                          <a:solidFill>
                            <a:srgbClr val="FFFFFF"/>
                          </a:solidFill>
                          <a:effectLst/>
                          <a:latin typeface="Meiryo UI" panose="020B0604030504040204" pitchFamily="50" charset="-128"/>
                          <a:ea typeface="Meiryo UI" panose="020B0604030504040204" pitchFamily="50" charset="-128"/>
                        </a:rPr>
                        <a:t>1,262,609,000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2077"/>
                    </a:solidFill>
                  </a:tcPr>
                </a:tc>
                <a:tc>
                  <a:txBody>
                    <a:bodyPr/>
                    <a:lstStyle/>
                    <a:p>
                      <a:pPr algn="r" fontAlgn="ctr"/>
                      <a:r>
                        <a:rPr lang="en-US" altLang="ja-JP" sz="1100" b="1" i="0" u="none" strike="noStrike">
                          <a:solidFill>
                            <a:srgbClr val="FFFFFF"/>
                          </a:solidFill>
                          <a:effectLst/>
                          <a:latin typeface="Meiryo UI" panose="020B0604030504040204" pitchFamily="50" charset="-128"/>
                          <a:ea typeface="Meiryo UI" panose="020B0604030504040204" pitchFamily="50" charset="-128"/>
                        </a:rPr>
                        <a:t>1,219,302,605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2077"/>
                    </a:solidFill>
                  </a:tcPr>
                </a:tc>
                <a:tc>
                  <a:txBody>
                    <a:bodyPr/>
                    <a:lstStyle/>
                    <a:p>
                      <a:pPr algn="r" fontAlgn="ctr"/>
                      <a:r>
                        <a:rPr lang="en-US" altLang="ja-JP" sz="1100" b="0" i="0" u="none" strike="noStrike">
                          <a:solidFill>
                            <a:srgbClr val="FFFFFF"/>
                          </a:solidFill>
                          <a:effectLst/>
                          <a:latin typeface="Meiryo UI" panose="020B0604030504040204" pitchFamily="50" charset="-128"/>
                          <a:ea typeface="Meiryo UI" panose="020B0604030504040204" pitchFamily="50" charset="-128"/>
                        </a:rPr>
                        <a:t>-43,306,395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2077"/>
                    </a:solidFill>
                  </a:tcPr>
                </a:tc>
                <a:extLst>
                  <a:ext uri="{0D108BD9-81ED-4DB2-BD59-A6C34878D82A}">
                    <a16:rowId xmlns:a16="http://schemas.microsoft.com/office/drawing/2014/main" val="1535416912"/>
                  </a:ext>
                </a:extLst>
              </a:tr>
              <a:tr h="202387">
                <a:tc rowSpan="3">
                  <a:txBody>
                    <a:bodyPr/>
                    <a:lstStyle/>
                    <a:p>
                      <a:pPr algn="l"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せとうち</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市</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イニシャルコスト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rPr>
                        <a:t>116,900,000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134,983,000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18,083,000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extLst>
                  <a:ext uri="{0D108BD9-81ED-4DB2-BD59-A6C34878D82A}">
                    <a16:rowId xmlns:a16="http://schemas.microsoft.com/office/drawing/2014/main" val="236530844"/>
                  </a:ext>
                </a:extLst>
              </a:tr>
              <a:tr h="202387">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ランニングコスト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rPr>
                        <a:t>448,107,600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635,173,326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187,065,726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extLst>
                  <a:ext uri="{0D108BD9-81ED-4DB2-BD59-A6C34878D82A}">
                    <a16:rowId xmlns:a16="http://schemas.microsoft.com/office/drawing/2014/main" val="594844483"/>
                  </a:ext>
                </a:extLst>
              </a:tr>
              <a:tr h="202387">
                <a:tc vMerge="1">
                  <a:txBody>
                    <a:bodyPr/>
                    <a:lstStyle/>
                    <a:p>
                      <a:endParaRPr kumimoji="1" lang="ja-JP" altLang="en-US"/>
                    </a:p>
                  </a:txBody>
                  <a:tcPr/>
                </a:tc>
                <a:tc>
                  <a:txBody>
                    <a:bodyPr/>
                    <a:lstStyle/>
                    <a:p>
                      <a:pPr algn="l" rtl="0" fontAlgn="ctr"/>
                      <a:r>
                        <a:rPr lang="ja-JP" altLang="en-US" sz="1100" b="0" i="0" u="none" strike="noStrike">
                          <a:solidFill>
                            <a:srgbClr val="FFFFFF"/>
                          </a:solidFill>
                          <a:effectLst/>
                          <a:latin typeface="Meiryo UI" panose="020B0604030504040204" pitchFamily="50" charset="-128"/>
                          <a:ea typeface="Meiryo UI" panose="020B0604030504040204" pitchFamily="50" charset="-128"/>
                        </a:rPr>
                        <a:t>トータルコスト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2077"/>
                    </a:solidFill>
                  </a:tcPr>
                </a:tc>
                <a:tc>
                  <a:txBody>
                    <a:bodyPr/>
                    <a:lstStyle/>
                    <a:p>
                      <a:pPr algn="r" fontAlgn="ctr"/>
                      <a:r>
                        <a:rPr lang="en-US" altLang="ja-JP" sz="1100" b="1" i="0" u="none" strike="noStrike">
                          <a:solidFill>
                            <a:srgbClr val="FFFFFF"/>
                          </a:solidFill>
                          <a:effectLst/>
                          <a:latin typeface="Meiryo UI" panose="020B0604030504040204" pitchFamily="50" charset="-128"/>
                          <a:ea typeface="Meiryo UI" panose="020B0604030504040204" pitchFamily="50" charset="-128"/>
                        </a:rPr>
                        <a:t>565,007,600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2077"/>
                    </a:solidFill>
                  </a:tcPr>
                </a:tc>
                <a:tc>
                  <a:txBody>
                    <a:bodyPr/>
                    <a:lstStyle/>
                    <a:p>
                      <a:pPr algn="r" fontAlgn="ctr"/>
                      <a:r>
                        <a:rPr lang="en-US" altLang="ja-JP" sz="1100" b="0" i="0" u="none" strike="noStrike">
                          <a:solidFill>
                            <a:srgbClr val="FFFFFF"/>
                          </a:solidFill>
                          <a:effectLst/>
                          <a:latin typeface="Meiryo UI" panose="020B0604030504040204" pitchFamily="50" charset="-128"/>
                          <a:ea typeface="Meiryo UI" panose="020B0604030504040204" pitchFamily="50" charset="-128"/>
                        </a:rPr>
                        <a:t>770,156,326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2077"/>
                    </a:solidFill>
                  </a:tcPr>
                </a:tc>
                <a:tc>
                  <a:txBody>
                    <a:bodyPr/>
                    <a:lstStyle/>
                    <a:p>
                      <a:pPr algn="r" fontAlgn="ctr"/>
                      <a:r>
                        <a:rPr lang="en-US" altLang="ja-JP" sz="1100" b="0" i="0" u="none" strike="noStrike">
                          <a:solidFill>
                            <a:srgbClr val="FFFFFF"/>
                          </a:solidFill>
                          <a:effectLst/>
                          <a:latin typeface="Meiryo UI" panose="020B0604030504040204" pitchFamily="50" charset="-128"/>
                          <a:ea typeface="Meiryo UI" panose="020B0604030504040204" pitchFamily="50" charset="-128"/>
                        </a:rPr>
                        <a:t>205,148,726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2077"/>
                    </a:solidFill>
                  </a:tcPr>
                </a:tc>
                <a:extLst>
                  <a:ext uri="{0D108BD9-81ED-4DB2-BD59-A6C34878D82A}">
                    <a16:rowId xmlns:a16="http://schemas.microsoft.com/office/drawing/2014/main" val="1791719751"/>
                  </a:ext>
                </a:extLst>
              </a:tr>
              <a:tr h="202387">
                <a:tc rowSpan="3">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盛岡市</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イニシャルコスト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20,849,000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rPr>
                        <a:t>9,729,020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-11,119,980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extLst>
                  <a:ext uri="{0D108BD9-81ED-4DB2-BD59-A6C34878D82A}">
                    <a16:rowId xmlns:a16="http://schemas.microsoft.com/office/drawing/2014/main" val="2061417007"/>
                  </a:ext>
                </a:extLst>
              </a:tr>
              <a:tr h="202387">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ランニングコスト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1,170,638,880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rPr>
                        <a:t>984,412,081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-186,226,799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extLst>
                  <a:ext uri="{0D108BD9-81ED-4DB2-BD59-A6C34878D82A}">
                    <a16:rowId xmlns:a16="http://schemas.microsoft.com/office/drawing/2014/main" val="3486758477"/>
                  </a:ext>
                </a:extLst>
              </a:tr>
              <a:tr h="202387">
                <a:tc vMerge="1">
                  <a:txBody>
                    <a:bodyPr/>
                    <a:lstStyle/>
                    <a:p>
                      <a:endParaRPr kumimoji="1" lang="ja-JP" altLang="en-US"/>
                    </a:p>
                  </a:txBody>
                  <a:tcPr/>
                </a:tc>
                <a:tc>
                  <a:txBody>
                    <a:bodyPr/>
                    <a:lstStyle/>
                    <a:p>
                      <a:pPr algn="l" rtl="0" fontAlgn="ctr"/>
                      <a:r>
                        <a:rPr lang="ja-JP" altLang="en-US" sz="1100" b="0" i="0" u="none" strike="noStrike">
                          <a:solidFill>
                            <a:srgbClr val="FFFFFF"/>
                          </a:solidFill>
                          <a:effectLst/>
                          <a:latin typeface="Meiryo UI" panose="020B0604030504040204" pitchFamily="50" charset="-128"/>
                          <a:ea typeface="Meiryo UI" panose="020B0604030504040204" pitchFamily="50" charset="-128"/>
                        </a:rPr>
                        <a:t>トータルコスト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2077"/>
                    </a:solidFill>
                  </a:tcPr>
                </a:tc>
                <a:tc>
                  <a:txBody>
                    <a:bodyPr/>
                    <a:lstStyle/>
                    <a:p>
                      <a:pPr algn="r" fontAlgn="ctr"/>
                      <a:r>
                        <a:rPr lang="en-US" altLang="ja-JP" sz="1100" b="0" i="0" u="none" strike="noStrike">
                          <a:solidFill>
                            <a:srgbClr val="FFFFFF"/>
                          </a:solidFill>
                          <a:effectLst/>
                          <a:latin typeface="Meiryo UI" panose="020B0604030504040204" pitchFamily="50" charset="-128"/>
                          <a:ea typeface="Meiryo UI" panose="020B0604030504040204" pitchFamily="50" charset="-128"/>
                        </a:rPr>
                        <a:t>1,191,487,880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2077"/>
                    </a:solidFill>
                  </a:tcPr>
                </a:tc>
                <a:tc>
                  <a:txBody>
                    <a:bodyPr/>
                    <a:lstStyle/>
                    <a:p>
                      <a:pPr algn="r" fontAlgn="ctr"/>
                      <a:r>
                        <a:rPr lang="en-US" altLang="ja-JP" sz="1100" b="1" i="0" u="none" strike="noStrike">
                          <a:solidFill>
                            <a:srgbClr val="FFFFFF"/>
                          </a:solidFill>
                          <a:effectLst/>
                          <a:latin typeface="Meiryo UI" panose="020B0604030504040204" pitchFamily="50" charset="-128"/>
                          <a:ea typeface="Meiryo UI" panose="020B0604030504040204" pitchFamily="50" charset="-128"/>
                        </a:rPr>
                        <a:t>994,141,101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2077"/>
                    </a:solidFill>
                  </a:tcPr>
                </a:tc>
                <a:tc>
                  <a:txBody>
                    <a:bodyPr/>
                    <a:lstStyle/>
                    <a:p>
                      <a:pPr algn="r" fontAlgn="ctr"/>
                      <a:r>
                        <a:rPr lang="en-US" altLang="ja-JP" sz="1100" b="0" i="0" u="none" strike="noStrike">
                          <a:solidFill>
                            <a:srgbClr val="FFFFFF"/>
                          </a:solidFill>
                          <a:effectLst/>
                          <a:latin typeface="Meiryo UI" panose="020B0604030504040204" pitchFamily="50" charset="-128"/>
                          <a:ea typeface="Meiryo UI" panose="020B0604030504040204" pitchFamily="50" charset="-128"/>
                        </a:rPr>
                        <a:t>-197,346,779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2077"/>
                    </a:solidFill>
                  </a:tcPr>
                </a:tc>
                <a:extLst>
                  <a:ext uri="{0D108BD9-81ED-4DB2-BD59-A6C34878D82A}">
                    <a16:rowId xmlns:a16="http://schemas.microsoft.com/office/drawing/2014/main" val="2633292285"/>
                  </a:ext>
                </a:extLst>
              </a:tr>
              <a:tr h="202387">
                <a:tc rowSpan="3">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佐倉市</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イニシャルコスト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rPr>
                        <a:t>92,934,000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153,838,800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60,904,800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extLst>
                  <a:ext uri="{0D108BD9-81ED-4DB2-BD59-A6C34878D82A}">
                    <a16:rowId xmlns:a16="http://schemas.microsoft.com/office/drawing/2014/main" val="4270248883"/>
                  </a:ext>
                </a:extLst>
              </a:tr>
              <a:tr h="202387">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ランニングコスト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1,057,122,249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1,009,016,613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-48,105,636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extLst>
                  <a:ext uri="{0D108BD9-81ED-4DB2-BD59-A6C34878D82A}">
                    <a16:rowId xmlns:a16="http://schemas.microsoft.com/office/drawing/2014/main" val="1042202214"/>
                  </a:ext>
                </a:extLst>
              </a:tr>
              <a:tr h="202387">
                <a:tc vMerge="1">
                  <a:txBody>
                    <a:bodyPr/>
                    <a:lstStyle/>
                    <a:p>
                      <a:endParaRPr kumimoji="1" lang="ja-JP" altLang="en-US"/>
                    </a:p>
                  </a:txBody>
                  <a:tcPr/>
                </a:tc>
                <a:tc>
                  <a:txBody>
                    <a:bodyPr/>
                    <a:lstStyle/>
                    <a:p>
                      <a:pPr algn="l" rtl="0" fontAlgn="ctr"/>
                      <a:r>
                        <a:rPr lang="ja-JP" altLang="en-US" sz="1100" b="0" i="0" u="none" strike="noStrike">
                          <a:solidFill>
                            <a:srgbClr val="FFFFFF"/>
                          </a:solidFill>
                          <a:effectLst/>
                          <a:latin typeface="Meiryo UI" panose="020B0604030504040204" pitchFamily="50" charset="-128"/>
                          <a:ea typeface="Meiryo UI" panose="020B0604030504040204" pitchFamily="50" charset="-128"/>
                        </a:rPr>
                        <a:t>トータルコスト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2077"/>
                    </a:solidFill>
                  </a:tcPr>
                </a:tc>
                <a:tc>
                  <a:txBody>
                    <a:bodyPr/>
                    <a:lstStyle/>
                    <a:p>
                      <a:pPr algn="r" fontAlgn="ctr"/>
                      <a:r>
                        <a:rPr lang="en-US" altLang="ja-JP" sz="1100" b="1" i="0" u="none" strike="noStrike">
                          <a:solidFill>
                            <a:srgbClr val="FFFFFF"/>
                          </a:solidFill>
                          <a:effectLst/>
                          <a:latin typeface="Meiryo UI" panose="020B0604030504040204" pitchFamily="50" charset="-128"/>
                          <a:ea typeface="Meiryo UI" panose="020B0604030504040204" pitchFamily="50" charset="-128"/>
                        </a:rPr>
                        <a:t>1,150,056,249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2077"/>
                    </a:solidFill>
                  </a:tcPr>
                </a:tc>
                <a:tc>
                  <a:txBody>
                    <a:bodyPr/>
                    <a:lstStyle/>
                    <a:p>
                      <a:pPr algn="r" fontAlgn="ctr"/>
                      <a:r>
                        <a:rPr lang="en-US" altLang="ja-JP" sz="1100" b="0" i="0" u="none" strike="noStrike">
                          <a:solidFill>
                            <a:srgbClr val="FFFFFF"/>
                          </a:solidFill>
                          <a:effectLst/>
                          <a:latin typeface="Meiryo UI" panose="020B0604030504040204" pitchFamily="50" charset="-128"/>
                          <a:ea typeface="Meiryo UI" panose="020B0604030504040204" pitchFamily="50" charset="-128"/>
                        </a:rPr>
                        <a:t>1,162,855,413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2077"/>
                    </a:solidFill>
                  </a:tcPr>
                </a:tc>
                <a:tc>
                  <a:txBody>
                    <a:bodyPr/>
                    <a:lstStyle/>
                    <a:p>
                      <a:pPr algn="r" fontAlgn="ctr"/>
                      <a:r>
                        <a:rPr lang="en-US" altLang="ja-JP" sz="1100" b="0" i="0" u="none" strike="noStrike">
                          <a:solidFill>
                            <a:srgbClr val="FFFFFF"/>
                          </a:solidFill>
                          <a:effectLst/>
                          <a:latin typeface="Meiryo UI" panose="020B0604030504040204" pitchFamily="50" charset="-128"/>
                          <a:ea typeface="Meiryo UI" panose="020B0604030504040204" pitchFamily="50" charset="-128"/>
                        </a:rPr>
                        <a:t>12,799,164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2077"/>
                    </a:solidFill>
                  </a:tcPr>
                </a:tc>
                <a:extLst>
                  <a:ext uri="{0D108BD9-81ED-4DB2-BD59-A6C34878D82A}">
                    <a16:rowId xmlns:a16="http://schemas.microsoft.com/office/drawing/2014/main" val="3052341332"/>
                  </a:ext>
                </a:extLst>
              </a:tr>
              <a:tr h="202387">
                <a:tc rowSpan="3">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宇和島市</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イニシャルコスト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rPr>
                        <a:t>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67,960,000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67,960,000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extLst>
                  <a:ext uri="{0D108BD9-81ED-4DB2-BD59-A6C34878D82A}">
                    <a16:rowId xmlns:a16="http://schemas.microsoft.com/office/drawing/2014/main" val="3861426829"/>
                  </a:ext>
                </a:extLst>
              </a:tr>
              <a:tr h="202387">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ランニングコスト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rPr>
                        <a:t>413,100,000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451,908,795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38,808,795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extLst>
                  <a:ext uri="{0D108BD9-81ED-4DB2-BD59-A6C34878D82A}">
                    <a16:rowId xmlns:a16="http://schemas.microsoft.com/office/drawing/2014/main" val="3124198542"/>
                  </a:ext>
                </a:extLst>
              </a:tr>
              <a:tr h="202387">
                <a:tc vMerge="1">
                  <a:txBody>
                    <a:bodyPr/>
                    <a:lstStyle/>
                    <a:p>
                      <a:endParaRPr kumimoji="1" lang="ja-JP" altLang="en-US"/>
                    </a:p>
                  </a:txBody>
                  <a:tcPr/>
                </a:tc>
                <a:tc>
                  <a:txBody>
                    <a:bodyPr/>
                    <a:lstStyle/>
                    <a:p>
                      <a:pPr algn="l" rtl="0" fontAlgn="ctr"/>
                      <a:r>
                        <a:rPr lang="ja-JP" altLang="en-US" sz="1100" b="0" i="0" u="none" strike="noStrike">
                          <a:solidFill>
                            <a:srgbClr val="FFFFFF"/>
                          </a:solidFill>
                          <a:effectLst/>
                          <a:latin typeface="Meiryo UI" panose="020B0604030504040204" pitchFamily="50" charset="-128"/>
                          <a:ea typeface="Meiryo UI" panose="020B0604030504040204" pitchFamily="50" charset="-128"/>
                        </a:rPr>
                        <a:t>トータルコスト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2077"/>
                    </a:solidFill>
                  </a:tcPr>
                </a:tc>
                <a:tc>
                  <a:txBody>
                    <a:bodyPr/>
                    <a:lstStyle/>
                    <a:p>
                      <a:pPr algn="r" fontAlgn="ctr"/>
                      <a:r>
                        <a:rPr lang="en-US" altLang="ja-JP" sz="1100" b="1" i="0" u="none" strike="noStrike">
                          <a:solidFill>
                            <a:srgbClr val="FFFFFF"/>
                          </a:solidFill>
                          <a:effectLst/>
                          <a:latin typeface="Meiryo UI" panose="020B0604030504040204" pitchFamily="50" charset="-128"/>
                          <a:ea typeface="Meiryo UI" panose="020B0604030504040204" pitchFamily="50" charset="-128"/>
                        </a:rPr>
                        <a:t>413,100,000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2077"/>
                    </a:solidFill>
                  </a:tcPr>
                </a:tc>
                <a:tc>
                  <a:txBody>
                    <a:bodyPr/>
                    <a:lstStyle/>
                    <a:p>
                      <a:pPr algn="r" fontAlgn="ctr"/>
                      <a:r>
                        <a:rPr lang="en-US" altLang="ja-JP" sz="1100" b="0" i="0" u="none" strike="noStrike" dirty="0">
                          <a:solidFill>
                            <a:srgbClr val="FFFFFF"/>
                          </a:solidFill>
                          <a:effectLst/>
                          <a:latin typeface="Meiryo UI" panose="020B0604030504040204" pitchFamily="50" charset="-128"/>
                          <a:ea typeface="Meiryo UI" panose="020B0604030504040204" pitchFamily="50" charset="-128"/>
                        </a:rPr>
                        <a:t>519,868,795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2077"/>
                    </a:solidFill>
                  </a:tcPr>
                </a:tc>
                <a:tc>
                  <a:txBody>
                    <a:bodyPr/>
                    <a:lstStyle/>
                    <a:p>
                      <a:pPr algn="r" fontAlgn="ctr"/>
                      <a:r>
                        <a:rPr lang="en-US" altLang="ja-JP" sz="1100" b="0" i="0" u="none" strike="noStrike">
                          <a:solidFill>
                            <a:srgbClr val="FFFFFF"/>
                          </a:solidFill>
                          <a:effectLst/>
                          <a:latin typeface="Meiryo UI" panose="020B0604030504040204" pitchFamily="50" charset="-128"/>
                          <a:ea typeface="Meiryo UI" panose="020B0604030504040204" pitchFamily="50" charset="-128"/>
                        </a:rPr>
                        <a:t>106,768,795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2077"/>
                    </a:solidFill>
                  </a:tcPr>
                </a:tc>
                <a:extLst>
                  <a:ext uri="{0D108BD9-81ED-4DB2-BD59-A6C34878D82A}">
                    <a16:rowId xmlns:a16="http://schemas.microsoft.com/office/drawing/2014/main" val="146788420"/>
                  </a:ext>
                </a:extLst>
              </a:tr>
              <a:tr h="202387">
                <a:tc rowSpan="3">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須坂市</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イニシャルコスト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24,145,000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rPr>
                        <a:t>23,186,000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-959,000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extLst>
                  <a:ext uri="{0D108BD9-81ED-4DB2-BD59-A6C34878D82A}">
                    <a16:rowId xmlns:a16="http://schemas.microsoft.com/office/drawing/2014/main" val="1415892038"/>
                  </a:ext>
                </a:extLst>
              </a:tr>
              <a:tr h="202387">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ランニングコスト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rPr>
                        <a:t>462,093,659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496,137,713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34,044,054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extLst>
                  <a:ext uri="{0D108BD9-81ED-4DB2-BD59-A6C34878D82A}">
                    <a16:rowId xmlns:a16="http://schemas.microsoft.com/office/drawing/2014/main" val="3443717749"/>
                  </a:ext>
                </a:extLst>
              </a:tr>
              <a:tr h="202387">
                <a:tc vMerge="1">
                  <a:txBody>
                    <a:bodyPr/>
                    <a:lstStyle/>
                    <a:p>
                      <a:endParaRPr kumimoji="1" lang="ja-JP" altLang="en-US"/>
                    </a:p>
                  </a:txBody>
                  <a:tcPr/>
                </a:tc>
                <a:tc>
                  <a:txBody>
                    <a:bodyPr/>
                    <a:lstStyle/>
                    <a:p>
                      <a:pPr algn="l" rtl="0" fontAlgn="ctr"/>
                      <a:r>
                        <a:rPr lang="ja-JP" altLang="en-US" sz="1100" b="0" i="0" u="none" strike="noStrike">
                          <a:solidFill>
                            <a:srgbClr val="FFFFFF"/>
                          </a:solidFill>
                          <a:effectLst/>
                          <a:latin typeface="Meiryo UI" panose="020B0604030504040204" pitchFamily="50" charset="-128"/>
                          <a:ea typeface="Meiryo UI" panose="020B0604030504040204" pitchFamily="50" charset="-128"/>
                        </a:rPr>
                        <a:t>トータルコスト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2077"/>
                    </a:solidFill>
                  </a:tcPr>
                </a:tc>
                <a:tc>
                  <a:txBody>
                    <a:bodyPr/>
                    <a:lstStyle/>
                    <a:p>
                      <a:pPr algn="r" fontAlgn="ctr"/>
                      <a:r>
                        <a:rPr lang="en-US" altLang="ja-JP" sz="1100" b="1" i="0" u="none" strike="noStrike">
                          <a:solidFill>
                            <a:srgbClr val="FFFFFF"/>
                          </a:solidFill>
                          <a:effectLst/>
                          <a:latin typeface="Meiryo UI" panose="020B0604030504040204" pitchFamily="50" charset="-128"/>
                          <a:ea typeface="Meiryo UI" panose="020B0604030504040204" pitchFamily="50" charset="-128"/>
                        </a:rPr>
                        <a:t>486,238,659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2077"/>
                    </a:solidFill>
                  </a:tcPr>
                </a:tc>
                <a:tc>
                  <a:txBody>
                    <a:bodyPr/>
                    <a:lstStyle/>
                    <a:p>
                      <a:pPr algn="r" fontAlgn="ctr"/>
                      <a:r>
                        <a:rPr lang="en-US" altLang="ja-JP" sz="1100" b="0" i="0" u="none" strike="noStrike">
                          <a:solidFill>
                            <a:srgbClr val="FFFFFF"/>
                          </a:solidFill>
                          <a:effectLst/>
                          <a:latin typeface="Meiryo UI" panose="020B0604030504040204" pitchFamily="50" charset="-128"/>
                          <a:ea typeface="Meiryo UI" panose="020B0604030504040204" pitchFamily="50" charset="-128"/>
                        </a:rPr>
                        <a:t>519,323,713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2077"/>
                    </a:solidFill>
                  </a:tcPr>
                </a:tc>
                <a:tc>
                  <a:txBody>
                    <a:bodyPr/>
                    <a:lstStyle/>
                    <a:p>
                      <a:pPr algn="r" fontAlgn="ctr"/>
                      <a:r>
                        <a:rPr lang="en-US" altLang="ja-JP" sz="1100" b="0" i="0" u="none" strike="noStrike">
                          <a:solidFill>
                            <a:srgbClr val="FFFFFF"/>
                          </a:solidFill>
                          <a:effectLst/>
                          <a:latin typeface="Meiryo UI" panose="020B0604030504040204" pitchFamily="50" charset="-128"/>
                          <a:ea typeface="Meiryo UI" panose="020B0604030504040204" pitchFamily="50" charset="-128"/>
                        </a:rPr>
                        <a:t>33,085,054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2077"/>
                    </a:solidFill>
                  </a:tcPr>
                </a:tc>
                <a:extLst>
                  <a:ext uri="{0D108BD9-81ED-4DB2-BD59-A6C34878D82A}">
                    <a16:rowId xmlns:a16="http://schemas.microsoft.com/office/drawing/2014/main" val="4231051705"/>
                  </a:ext>
                </a:extLst>
              </a:tr>
              <a:tr h="202387">
                <a:tc rowSpan="3">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美里町・川島町</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イニシャルコスト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rPr>
                        <a:t>3,847,630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71,441,030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67,593,400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extLst>
                  <a:ext uri="{0D108BD9-81ED-4DB2-BD59-A6C34878D82A}">
                    <a16:rowId xmlns:a16="http://schemas.microsoft.com/office/drawing/2014/main" val="3710373657"/>
                  </a:ext>
                </a:extLst>
              </a:tr>
              <a:tr h="202387">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ランニングコスト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rPr>
                        <a:t>216,428,860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430,125,466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213,696,606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extLst>
                  <a:ext uri="{0D108BD9-81ED-4DB2-BD59-A6C34878D82A}">
                    <a16:rowId xmlns:a16="http://schemas.microsoft.com/office/drawing/2014/main" val="4280534299"/>
                  </a:ext>
                </a:extLst>
              </a:tr>
              <a:tr h="202387">
                <a:tc vMerge="1">
                  <a:txBody>
                    <a:bodyPr/>
                    <a:lstStyle/>
                    <a:p>
                      <a:endParaRPr kumimoji="1" lang="ja-JP" altLang="en-US"/>
                    </a:p>
                  </a:txBody>
                  <a:tcPr/>
                </a:tc>
                <a:tc>
                  <a:txBody>
                    <a:bodyPr/>
                    <a:lstStyle/>
                    <a:p>
                      <a:pPr algn="l" rtl="0" fontAlgn="ctr"/>
                      <a:r>
                        <a:rPr lang="ja-JP" altLang="en-US" sz="1100" b="0" i="0" u="none" strike="noStrike">
                          <a:solidFill>
                            <a:srgbClr val="FFFFFF"/>
                          </a:solidFill>
                          <a:effectLst/>
                          <a:latin typeface="Meiryo UI" panose="020B0604030504040204" pitchFamily="50" charset="-128"/>
                          <a:ea typeface="Meiryo UI" panose="020B0604030504040204" pitchFamily="50" charset="-128"/>
                        </a:rPr>
                        <a:t>トータルコスト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2077"/>
                    </a:solidFill>
                  </a:tcPr>
                </a:tc>
                <a:tc>
                  <a:txBody>
                    <a:bodyPr/>
                    <a:lstStyle/>
                    <a:p>
                      <a:pPr algn="r" fontAlgn="ctr"/>
                      <a:r>
                        <a:rPr lang="en-US" altLang="ja-JP" sz="1100" b="1" i="0" u="none" strike="noStrike">
                          <a:solidFill>
                            <a:srgbClr val="FFFFFF"/>
                          </a:solidFill>
                          <a:effectLst/>
                          <a:latin typeface="Meiryo UI" panose="020B0604030504040204" pitchFamily="50" charset="-128"/>
                          <a:ea typeface="Meiryo UI" panose="020B0604030504040204" pitchFamily="50" charset="-128"/>
                        </a:rPr>
                        <a:t>220,276,490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2077"/>
                    </a:solidFill>
                  </a:tcPr>
                </a:tc>
                <a:tc>
                  <a:txBody>
                    <a:bodyPr/>
                    <a:lstStyle/>
                    <a:p>
                      <a:pPr algn="r" fontAlgn="ctr"/>
                      <a:r>
                        <a:rPr lang="en-US" altLang="ja-JP" sz="1100" b="0" i="0" u="none" strike="noStrike">
                          <a:solidFill>
                            <a:srgbClr val="FFFFFF"/>
                          </a:solidFill>
                          <a:effectLst/>
                          <a:latin typeface="Meiryo UI" panose="020B0604030504040204" pitchFamily="50" charset="-128"/>
                          <a:ea typeface="Meiryo UI" panose="020B0604030504040204" pitchFamily="50" charset="-128"/>
                        </a:rPr>
                        <a:t>501,566,496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2077"/>
                    </a:solidFill>
                  </a:tcPr>
                </a:tc>
                <a:tc>
                  <a:txBody>
                    <a:bodyPr/>
                    <a:lstStyle/>
                    <a:p>
                      <a:pPr algn="r" fontAlgn="ctr"/>
                      <a:r>
                        <a:rPr lang="en-US" altLang="ja-JP" sz="1100" b="0" i="0" u="none" strike="noStrike">
                          <a:solidFill>
                            <a:srgbClr val="FFFFFF"/>
                          </a:solidFill>
                          <a:effectLst/>
                          <a:latin typeface="Meiryo UI" panose="020B0604030504040204" pitchFamily="50" charset="-128"/>
                          <a:ea typeface="Meiryo UI" panose="020B0604030504040204" pitchFamily="50" charset="-128"/>
                        </a:rPr>
                        <a:t>281,290,006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2077"/>
                    </a:solidFill>
                  </a:tcPr>
                </a:tc>
                <a:extLst>
                  <a:ext uri="{0D108BD9-81ED-4DB2-BD59-A6C34878D82A}">
                    <a16:rowId xmlns:a16="http://schemas.microsoft.com/office/drawing/2014/main" val="2077097025"/>
                  </a:ext>
                </a:extLst>
              </a:tr>
              <a:tr h="202387">
                <a:tc rowSpan="3">
                  <a:txBody>
                    <a:bodyPr/>
                    <a:lstStyle/>
                    <a:p>
                      <a:pPr algn="l"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笠置町</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イニシャルコスト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rPr>
                        <a:t>2,880,000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18,990,000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16,110,000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extLst>
                  <a:ext uri="{0D108BD9-81ED-4DB2-BD59-A6C34878D82A}">
                    <a16:rowId xmlns:a16="http://schemas.microsoft.com/office/drawing/2014/main" val="2174705837"/>
                  </a:ext>
                </a:extLst>
              </a:tr>
              <a:tr h="202387">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ランニングコスト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rPr>
                        <a:t>22,368,300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163,056,754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140,688,454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AF3"/>
                    </a:solidFill>
                  </a:tcPr>
                </a:tc>
                <a:extLst>
                  <a:ext uri="{0D108BD9-81ED-4DB2-BD59-A6C34878D82A}">
                    <a16:rowId xmlns:a16="http://schemas.microsoft.com/office/drawing/2014/main" val="761766603"/>
                  </a:ext>
                </a:extLst>
              </a:tr>
              <a:tr h="202387">
                <a:tc vMerge="1">
                  <a:txBody>
                    <a:bodyPr/>
                    <a:lstStyle/>
                    <a:p>
                      <a:endParaRPr kumimoji="1" lang="ja-JP" altLang="en-US"/>
                    </a:p>
                  </a:txBody>
                  <a:tcPr/>
                </a:tc>
                <a:tc>
                  <a:txBody>
                    <a:bodyPr/>
                    <a:lstStyle/>
                    <a:p>
                      <a:pPr algn="l" rtl="0" fontAlgn="ctr"/>
                      <a:r>
                        <a:rPr lang="ja-JP" altLang="en-US" sz="1100" b="0" i="0" u="none" strike="noStrike" dirty="0">
                          <a:solidFill>
                            <a:srgbClr val="FFFFFF"/>
                          </a:solidFill>
                          <a:effectLst/>
                          <a:latin typeface="Meiryo UI" panose="020B0604030504040204" pitchFamily="50" charset="-128"/>
                          <a:ea typeface="Meiryo UI" panose="020B0604030504040204" pitchFamily="50" charset="-128"/>
                        </a:rPr>
                        <a:t>トータルコスト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2077"/>
                    </a:solidFill>
                  </a:tcPr>
                </a:tc>
                <a:tc>
                  <a:txBody>
                    <a:bodyPr/>
                    <a:lstStyle/>
                    <a:p>
                      <a:pPr algn="r" fontAlgn="ctr"/>
                      <a:r>
                        <a:rPr lang="en-US" altLang="ja-JP" sz="1100" b="1" i="0" u="none" strike="noStrike">
                          <a:solidFill>
                            <a:srgbClr val="FFFFFF"/>
                          </a:solidFill>
                          <a:effectLst/>
                          <a:latin typeface="Meiryo UI" panose="020B0604030504040204" pitchFamily="50" charset="-128"/>
                          <a:ea typeface="Meiryo UI" panose="020B0604030504040204" pitchFamily="50" charset="-128"/>
                        </a:rPr>
                        <a:t>25,248,300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2077"/>
                    </a:solidFill>
                  </a:tcPr>
                </a:tc>
                <a:tc>
                  <a:txBody>
                    <a:bodyPr/>
                    <a:lstStyle/>
                    <a:p>
                      <a:pPr algn="r" fontAlgn="ctr"/>
                      <a:r>
                        <a:rPr lang="en-US" altLang="ja-JP" sz="1100" b="0" i="0" u="none" strike="noStrike">
                          <a:solidFill>
                            <a:srgbClr val="FFFFFF"/>
                          </a:solidFill>
                          <a:effectLst/>
                          <a:latin typeface="Meiryo UI" panose="020B0604030504040204" pitchFamily="50" charset="-128"/>
                          <a:ea typeface="Meiryo UI" panose="020B0604030504040204" pitchFamily="50" charset="-128"/>
                        </a:rPr>
                        <a:t>182,046,754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2077"/>
                    </a:solidFill>
                  </a:tcPr>
                </a:tc>
                <a:tc>
                  <a:txBody>
                    <a:bodyPr/>
                    <a:lstStyle/>
                    <a:p>
                      <a:pPr algn="r" fontAlgn="ctr"/>
                      <a:r>
                        <a:rPr lang="en-US" altLang="ja-JP" sz="1100" b="0" i="0" u="none" strike="noStrike" dirty="0">
                          <a:solidFill>
                            <a:srgbClr val="FFFFFF"/>
                          </a:solidFill>
                          <a:effectLst/>
                          <a:latin typeface="Meiryo UI" panose="020B0604030504040204" pitchFamily="50" charset="-128"/>
                          <a:ea typeface="Meiryo UI" panose="020B0604030504040204" pitchFamily="50" charset="-128"/>
                        </a:rPr>
                        <a:t>156,798,454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2077"/>
                    </a:solidFill>
                  </a:tcPr>
                </a:tc>
                <a:extLst>
                  <a:ext uri="{0D108BD9-81ED-4DB2-BD59-A6C34878D82A}">
                    <a16:rowId xmlns:a16="http://schemas.microsoft.com/office/drawing/2014/main" val="2093548334"/>
                  </a:ext>
                </a:extLst>
              </a:tr>
            </a:tbl>
          </a:graphicData>
        </a:graphic>
      </p:graphicFrame>
    </p:spTree>
    <p:extLst>
      <p:ext uri="{BB962C8B-B14F-4D97-AF65-F5344CB8AC3E}">
        <p14:creationId xmlns:p14="http://schemas.microsoft.com/office/powerpoint/2010/main" val="899083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スライド番号プレースホルダー 5">
            <a:extLst>
              <a:ext uri="{FF2B5EF4-FFF2-40B4-BE49-F238E27FC236}">
                <a16:creationId xmlns:a16="http://schemas.microsoft.com/office/drawing/2014/main" id="{6B2EAF6A-DA70-47C6-86F5-1418B9CF4DDF}"/>
              </a:ext>
            </a:extLst>
          </p:cNvPr>
          <p:cNvSpPr>
            <a:spLocks noGrp="1"/>
          </p:cNvSpPr>
          <p:nvPr>
            <p:ph type="sldNum" sz="quarter" idx="12"/>
          </p:nvPr>
        </p:nvSpPr>
        <p:spPr>
          <a:xfrm>
            <a:off x="7650552" y="6432293"/>
            <a:ext cx="2228850" cy="365125"/>
          </a:xfrm>
        </p:spPr>
        <p:txBody>
          <a:bodyPr/>
          <a:lstStyle/>
          <a:p>
            <a:fld id="{330EA680-D336-4FF7-8B7A-9848BB0A1C32}" type="slidenum">
              <a:rPr lang="en-US" smtClean="0"/>
              <a:t>9</a:t>
            </a:fld>
            <a:endParaRPr lang="en-US" dirty="0"/>
          </a:p>
        </p:txBody>
      </p: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lang="ja-JP" altLang="en-US" sz="2400" b="1" dirty="0">
                <a:latin typeface="Meiryo UI" panose="020B0604030504040204" pitchFamily="50" charset="-128"/>
                <a:ea typeface="Meiryo UI" panose="020B0604030504040204" pitchFamily="50" charset="-128"/>
              </a:rPr>
              <a:t>全体分析 現行システムとガバメントクラウドのコスト比較</a:t>
            </a:r>
            <a:endParaRPr kumimoji="1" lang="ja-JP" altLang="en-US" sz="2400" b="1"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64505" y="595728"/>
            <a:ext cx="9767557" cy="584743"/>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600" kern="0" dirty="0">
                <a:solidFill>
                  <a:prstClr val="black"/>
                </a:solidFill>
                <a:latin typeface="Meiryo UI" panose="020B0604030504040204" pitchFamily="50" charset="-128"/>
                <a:ea typeface="Meiryo UI" panose="020B0604030504040204" pitchFamily="50" charset="-128"/>
              </a:rPr>
              <a:t>イニシャルコスト、ランニングコスト共に増加したのは４件あった一方で、いずれも減少したのは２件のみ</a:t>
            </a:r>
            <a:endParaRPr kumimoji="1" lang="en-US" altLang="ja-JP" sz="1600" kern="0" dirty="0">
              <a:solidFill>
                <a:prstClr val="black"/>
              </a:solidFill>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600" kern="0" dirty="0">
                <a:solidFill>
                  <a:prstClr val="black"/>
                </a:solidFill>
                <a:latin typeface="Meiryo UI" panose="020B0604030504040204" pitchFamily="50" charset="-128"/>
                <a:ea typeface="Meiryo UI" panose="020B0604030504040204" pitchFamily="50" charset="-128"/>
              </a:rPr>
              <a:t>半数の団体でイニシャルコストよりもランニングコストの方が増加幅が大きい結果となった</a:t>
            </a:r>
          </a:p>
        </p:txBody>
      </p:sp>
      <p:graphicFrame>
        <p:nvGraphicFramePr>
          <p:cNvPr id="13" name="グラフ 12">
            <a:extLst>
              <a:ext uri="{FF2B5EF4-FFF2-40B4-BE49-F238E27FC236}">
                <a16:creationId xmlns:a16="http://schemas.microsoft.com/office/drawing/2014/main" id="{5084F953-F52D-9836-D81C-A6B45A2A9F82}"/>
              </a:ext>
            </a:extLst>
          </p:cNvPr>
          <p:cNvGraphicFramePr>
            <a:graphicFrameLocks/>
          </p:cNvGraphicFramePr>
          <p:nvPr/>
        </p:nvGraphicFramePr>
        <p:xfrm>
          <a:off x="104597" y="1686554"/>
          <a:ext cx="5739383" cy="3614329"/>
        </p:xfrm>
        <a:graphic>
          <a:graphicData uri="http://schemas.openxmlformats.org/drawingml/2006/chart">
            <c:chart xmlns:c="http://schemas.openxmlformats.org/drawingml/2006/chart" xmlns:r="http://schemas.openxmlformats.org/officeDocument/2006/relationships" r:id="rId3"/>
          </a:graphicData>
        </a:graphic>
      </p:graphicFrame>
      <p:sp>
        <p:nvSpPr>
          <p:cNvPr id="14" name="テキスト ボックス 13">
            <a:extLst>
              <a:ext uri="{FF2B5EF4-FFF2-40B4-BE49-F238E27FC236}">
                <a16:creationId xmlns:a16="http://schemas.microsoft.com/office/drawing/2014/main" id="{AE87E752-CAE4-5998-5777-E2E35D81204F}"/>
              </a:ext>
            </a:extLst>
          </p:cNvPr>
          <p:cNvSpPr txBox="1"/>
          <p:nvPr/>
        </p:nvSpPr>
        <p:spPr>
          <a:xfrm>
            <a:off x="844061" y="5283894"/>
            <a:ext cx="4831900" cy="582846"/>
          </a:xfrm>
          <a:prstGeom prst="rect">
            <a:avLst/>
          </a:prstGeom>
          <a:noFill/>
        </p:spPr>
        <p:txBody>
          <a:bodyPr wrap="square" lIns="50409" tIns="50409" rIns="50409" bIns="50409" rtlCol="0" anchor="t">
            <a:noAutofit/>
          </a:bodyPr>
          <a:lstStyle/>
          <a:p>
            <a:pPr defTabSz="914400">
              <a:lnSpc>
                <a:spcPts val="554"/>
              </a:lnSpc>
              <a:spcAft>
                <a:spcPts val="554"/>
              </a:spcAft>
            </a:pPr>
            <a:r>
              <a:rPr kumimoji="1" lang="en-US" altLang="ja-JP" sz="923" dirty="0">
                <a:solidFill>
                  <a:srgbClr val="00338D"/>
                </a:solidFill>
                <a:latin typeface="Meiryo UI" panose="020B0604030504040204" pitchFamily="50" charset="-128"/>
                <a:ea typeface="Meiryo UI" panose="020B0604030504040204" pitchFamily="50" charset="-128"/>
              </a:rPr>
              <a:t>※</a:t>
            </a:r>
            <a:r>
              <a:rPr kumimoji="1" lang="ja-JP" altLang="en-US" sz="923" dirty="0">
                <a:solidFill>
                  <a:srgbClr val="00338D"/>
                </a:solidFill>
                <a:latin typeface="Meiryo UI" panose="020B0604030504040204" pitchFamily="50" charset="-128"/>
                <a:ea typeface="Meiryo UI" panose="020B0604030504040204" pitchFamily="50" charset="-128"/>
              </a:rPr>
              <a:t>縦軸、横軸共に「差額」とは、「ガバメントクラウドのコストー現行システムのコスト」を指す</a:t>
            </a:r>
            <a:endParaRPr kumimoji="1" lang="en-US" altLang="ja-JP" sz="923" dirty="0">
              <a:solidFill>
                <a:srgbClr val="00338D"/>
              </a:solidFill>
              <a:latin typeface="Meiryo UI" panose="020B0604030504040204" pitchFamily="50" charset="-128"/>
              <a:ea typeface="Meiryo UI" panose="020B0604030504040204" pitchFamily="50" charset="-128"/>
            </a:endParaRPr>
          </a:p>
          <a:p>
            <a:pPr defTabSz="914400">
              <a:lnSpc>
                <a:spcPts val="554"/>
              </a:lnSpc>
              <a:spcAft>
                <a:spcPts val="554"/>
              </a:spcAft>
            </a:pPr>
            <a:r>
              <a:rPr kumimoji="1" lang="en-US" altLang="ja-JP" sz="923" dirty="0">
                <a:solidFill>
                  <a:srgbClr val="00338D"/>
                </a:solidFill>
                <a:latin typeface="Meiryo UI" panose="020B0604030504040204" pitchFamily="50" charset="-128"/>
                <a:ea typeface="Meiryo UI" panose="020B0604030504040204" pitchFamily="50" charset="-128"/>
              </a:rPr>
              <a:t>※</a:t>
            </a:r>
            <a:r>
              <a:rPr kumimoji="1" lang="ja-JP" altLang="en-US" sz="923" dirty="0">
                <a:solidFill>
                  <a:srgbClr val="00338D"/>
                </a:solidFill>
                <a:latin typeface="Meiryo UI" panose="020B0604030504040204" pitchFamily="50" charset="-128"/>
                <a:ea typeface="Meiryo UI" panose="020B0604030504040204" pitchFamily="50" charset="-128"/>
              </a:rPr>
              <a:t>マーカーが青の団体＝トータルコストが増加、マーカーが赤の団体＝トータルコストが減少</a:t>
            </a:r>
          </a:p>
        </p:txBody>
      </p:sp>
      <p:sp>
        <p:nvSpPr>
          <p:cNvPr id="15" name="テキスト ボックス 14">
            <a:extLst>
              <a:ext uri="{FF2B5EF4-FFF2-40B4-BE49-F238E27FC236}">
                <a16:creationId xmlns:a16="http://schemas.microsoft.com/office/drawing/2014/main" id="{892419C6-0A7C-2D4D-7468-DB64BB3DEE85}"/>
              </a:ext>
            </a:extLst>
          </p:cNvPr>
          <p:cNvSpPr txBox="1"/>
          <p:nvPr/>
        </p:nvSpPr>
        <p:spPr>
          <a:xfrm>
            <a:off x="451339" y="1270058"/>
            <a:ext cx="3087356" cy="275410"/>
          </a:xfrm>
          <a:prstGeom prst="roundRect">
            <a:avLst/>
          </a:prstGeom>
          <a:solidFill>
            <a:srgbClr val="00338D"/>
          </a:solidFill>
        </p:spPr>
        <p:txBody>
          <a:bodyPr wrap="square" lIns="50409" tIns="50409" rIns="50409" bIns="50409" rtlCol="0" anchor="ctr">
            <a:noAutofit/>
          </a:bodyPr>
          <a:lstStyle/>
          <a:p>
            <a:pPr algn="ctr" defTabSz="914400">
              <a:spcAft>
                <a:spcPts val="554"/>
              </a:spcAft>
            </a:pPr>
            <a:r>
              <a:rPr kumimoji="1" lang="ja-JP" altLang="en-US" sz="1108" b="1" dirty="0">
                <a:solidFill>
                  <a:prstClr val="white"/>
                </a:solidFill>
                <a:latin typeface="Meiryo UI" panose="020B0604030504040204" pitchFamily="50" charset="-128"/>
                <a:ea typeface="Meiryo UI" panose="020B0604030504040204" pitchFamily="50" charset="-128"/>
              </a:rPr>
              <a:t>イニシャル・ランニングのコスト差額散布図</a:t>
            </a:r>
          </a:p>
        </p:txBody>
      </p:sp>
      <p:graphicFrame>
        <p:nvGraphicFramePr>
          <p:cNvPr id="16" name="表 5">
            <a:extLst>
              <a:ext uri="{FF2B5EF4-FFF2-40B4-BE49-F238E27FC236}">
                <a16:creationId xmlns:a16="http://schemas.microsoft.com/office/drawing/2014/main" id="{909FF606-C158-A46F-2DE1-B519EFEF6867}"/>
              </a:ext>
            </a:extLst>
          </p:cNvPr>
          <p:cNvGraphicFramePr>
            <a:graphicFrameLocks noGrp="1"/>
          </p:cNvGraphicFramePr>
          <p:nvPr>
            <p:extLst>
              <p:ext uri="{D42A27DB-BD31-4B8C-83A1-F6EECF244321}">
                <p14:modId xmlns:p14="http://schemas.microsoft.com/office/powerpoint/2010/main" val="323389066"/>
              </p:ext>
            </p:extLst>
          </p:nvPr>
        </p:nvGraphicFramePr>
        <p:xfrm>
          <a:off x="5972202" y="1585947"/>
          <a:ext cx="2924308" cy="2954403"/>
        </p:xfrm>
        <a:graphic>
          <a:graphicData uri="http://schemas.openxmlformats.org/drawingml/2006/table">
            <a:tbl>
              <a:tblPr/>
              <a:tblGrid>
                <a:gridCol w="2924308">
                  <a:extLst>
                    <a:ext uri="{9D8B030D-6E8A-4147-A177-3AD203B41FA5}">
                      <a16:colId xmlns:a16="http://schemas.microsoft.com/office/drawing/2014/main" val="328007911"/>
                    </a:ext>
                  </a:extLst>
                </a:gridCol>
              </a:tblGrid>
              <a:tr h="239151">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0" indent="0" algn="ctr">
                        <a:buFont typeface="Wingdings" panose="05000000000000000000" pitchFamily="2" charset="2"/>
                        <a:buNone/>
                      </a:pPr>
                      <a:r>
                        <a:rPr kumimoji="1" lang="ja-JP" altLang="en-US" sz="1000" b="1">
                          <a:solidFill>
                            <a:schemeClr val="bg1">
                              <a:lumMod val="100000"/>
                            </a:schemeClr>
                          </a:solidFill>
                        </a:rPr>
                        <a:t>概要</a:t>
                      </a:r>
                      <a:endParaRPr kumimoji="1" lang="en-US" altLang="ja-JP" sz="1000" b="1">
                        <a:solidFill>
                          <a:schemeClr val="bg1">
                            <a:lumMod val="100000"/>
                          </a:schemeClr>
                        </a:solidFill>
                      </a:endParaRPr>
                    </a:p>
                  </a:txBody>
                  <a:tcPr marL="92847" marR="92847" marT="42203" marB="42203">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A3A1"/>
                    </a:solidFill>
                  </a:tcPr>
                </a:tc>
                <a:extLst>
                  <a:ext uri="{0D108BD9-81ED-4DB2-BD59-A6C34878D82A}">
                    <a16:rowId xmlns:a16="http://schemas.microsoft.com/office/drawing/2014/main" val="3589892237"/>
                  </a:ext>
                </a:extLst>
              </a:tr>
              <a:tr h="2715252">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0" indent="0">
                        <a:buFont typeface="Wingdings" panose="05000000000000000000" pitchFamily="2" charset="2"/>
                        <a:buNone/>
                      </a:pPr>
                      <a:r>
                        <a:rPr kumimoji="1" lang="ja-JP" altLang="en-US" sz="1000" b="1" dirty="0">
                          <a:solidFill>
                            <a:schemeClr val="tx1"/>
                          </a:solidFill>
                        </a:rPr>
                        <a:t>＜イニシャルコストとランニングコストの関係＞</a:t>
                      </a:r>
                      <a:endParaRPr kumimoji="1" lang="en-US" altLang="ja-JP" sz="1000" b="1" dirty="0">
                        <a:solidFill>
                          <a:schemeClr val="tx1"/>
                        </a:solidFill>
                      </a:endParaRPr>
                    </a:p>
                    <a:p>
                      <a:pPr marL="171450" indent="-171450">
                        <a:buFont typeface="Wingdings" panose="05000000000000000000" pitchFamily="2" charset="2"/>
                        <a:buChar char="ü"/>
                      </a:pPr>
                      <a:r>
                        <a:rPr kumimoji="1" lang="ja-JP" altLang="en-US" sz="1000" dirty="0">
                          <a:solidFill>
                            <a:schemeClr val="tx1"/>
                          </a:solidFill>
                        </a:rPr>
                        <a:t>イニシャルコスト・ランニングコスト共に減少したのは「神戸市」「盛岡市」である</a:t>
                      </a:r>
                      <a:endParaRPr kumimoji="1" lang="en-US" altLang="ja-JP" sz="1000" dirty="0">
                        <a:solidFill>
                          <a:schemeClr val="tx1"/>
                        </a:solidFill>
                      </a:endParaRPr>
                    </a:p>
                    <a:p>
                      <a:pPr marL="171450" indent="-171450">
                        <a:buFont typeface="Wingdings" panose="05000000000000000000" pitchFamily="2" charset="2"/>
                        <a:buChar char="ü"/>
                      </a:pPr>
                      <a:r>
                        <a:rPr kumimoji="1" lang="ja-JP" altLang="en-US" sz="1000" dirty="0">
                          <a:solidFill>
                            <a:schemeClr val="tx1"/>
                          </a:solidFill>
                        </a:rPr>
                        <a:t>イニシャルコスト・ランニングコスト共に増加したのは、</a:t>
                      </a:r>
                      <a:r>
                        <a:rPr kumimoji="1" lang="en-US" altLang="ja-JP" sz="1000" dirty="0">
                          <a:solidFill>
                            <a:schemeClr val="tx1"/>
                          </a:solidFill>
                        </a:rPr>
                        <a:t> </a:t>
                      </a:r>
                      <a:r>
                        <a:rPr kumimoji="1" lang="ja-JP" altLang="en-US" sz="1000" dirty="0">
                          <a:solidFill>
                            <a:schemeClr val="tx1"/>
                          </a:solidFill>
                        </a:rPr>
                        <a:t>「美里町・川島町」「せとうち</a:t>
                      </a:r>
                      <a:r>
                        <a:rPr kumimoji="1" lang="en-US" altLang="ja-JP" sz="1000" dirty="0">
                          <a:solidFill>
                            <a:schemeClr val="tx1"/>
                          </a:solidFill>
                        </a:rPr>
                        <a:t>3</a:t>
                      </a:r>
                      <a:r>
                        <a:rPr kumimoji="1" lang="ja-JP" altLang="en-US" sz="1000" dirty="0">
                          <a:solidFill>
                            <a:schemeClr val="tx1"/>
                          </a:solidFill>
                        </a:rPr>
                        <a:t>市」「笠置町」「宇和島市」の</a:t>
                      </a:r>
                      <a:r>
                        <a:rPr lang="ja-JP" altLang="en-US" sz="1000" dirty="0">
                          <a:solidFill>
                            <a:schemeClr val="tx1"/>
                          </a:solidFill>
                        </a:rPr>
                        <a:t>４</a:t>
                      </a:r>
                      <a:r>
                        <a:rPr kumimoji="1" lang="ja-JP" altLang="en-US" sz="1000" dirty="0">
                          <a:solidFill>
                            <a:schemeClr val="tx1"/>
                          </a:solidFill>
                        </a:rPr>
                        <a:t>件である</a:t>
                      </a:r>
                      <a:endParaRPr kumimoji="1" lang="en-US" altLang="ja-JP" sz="1000" dirty="0">
                        <a:solidFill>
                          <a:schemeClr val="tx1"/>
                        </a:solidFill>
                      </a:endParaRPr>
                    </a:p>
                    <a:p>
                      <a:pPr marL="171450" indent="-171450">
                        <a:buFont typeface="Wingdings" panose="05000000000000000000" pitchFamily="2" charset="2"/>
                        <a:buChar char="ü"/>
                      </a:pPr>
                      <a:r>
                        <a:rPr kumimoji="1" lang="en-US" altLang="ja-JP" sz="1000" dirty="0">
                          <a:solidFill>
                            <a:schemeClr val="tx1"/>
                          </a:solidFill>
                        </a:rPr>
                        <a:t> </a:t>
                      </a:r>
                      <a:r>
                        <a:rPr kumimoji="1" lang="ja-JP" altLang="en-US" sz="1000" dirty="0">
                          <a:solidFill>
                            <a:schemeClr val="tx1"/>
                          </a:solidFill>
                        </a:rPr>
                        <a:t>「美里町・川島町」「せとうち</a:t>
                      </a:r>
                      <a:r>
                        <a:rPr kumimoji="1" lang="en-US" altLang="ja-JP" sz="1000" dirty="0">
                          <a:solidFill>
                            <a:schemeClr val="tx1"/>
                          </a:solidFill>
                        </a:rPr>
                        <a:t>3</a:t>
                      </a:r>
                      <a:r>
                        <a:rPr kumimoji="1" lang="ja-JP" altLang="en-US" sz="1000" dirty="0">
                          <a:solidFill>
                            <a:schemeClr val="tx1"/>
                          </a:solidFill>
                        </a:rPr>
                        <a:t>市」「笠置町」「須坂市」の４件ではイニシャルコストよりもランニングコストの増加幅が大きい</a:t>
                      </a:r>
                      <a:endParaRPr kumimoji="1" lang="en-US" altLang="ja-JP" sz="1000" dirty="0">
                        <a:solidFill>
                          <a:schemeClr val="tx1"/>
                        </a:solidFill>
                      </a:endParaRPr>
                    </a:p>
                    <a:p>
                      <a:pPr marL="171450" indent="-171450">
                        <a:buFont typeface="Wingdings" panose="05000000000000000000" pitchFamily="2" charset="2"/>
                        <a:buChar char="ü"/>
                      </a:pPr>
                      <a:endParaRPr kumimoji="1" lang="en-US" altLang="ja-JP" sz="1000" dirty="0">
                        <a:solidFill>
                          <a:schemeClr val="tx1"/>
                        </a:solidFill>
                      </a:endParaRPr>
                    </a:p>
                    <a:p>
                      <a:pPr marL="0" indent="0">
                        <a:buFont typeface="Wingdings" panose="05000000000000000000" pitchFamily="2" charset="2"/>
                        <a:buNone/>
                      </a:pPr>
                      <a:r>
                        <a:rPr kumimoji="1" lang="ja-JP" altLang="en-US" sz="1000" b="1" dirty="0">
                          <a:solidFill>
                            <a:schemeClr val="tx1"/>
                          </a:solidFill>
                        </a:rPr>
                        <a:t>＜ランニングコスト＞</a:t>
                      </a:r>
                      <a:endParaRPr kumimoji="1" lang="en-US" altLang="ja-JP" sz="1000" b="1" dirty="0">
                        <a:solidFill>
                          <a:schemeClr val="tx1"/>
                        </a:solidFill>
                      </a:endParaRPr>
                    </a:p>
                    <a:p>
                      <a:pPr marL="171450" indent="-171450">
                        <a:buFont typeface="Wingdings" panose="05000000000000000000" pitchFamily="2" charset="2"/>
                        <a:buChar char="ü"/>
                      </a:pPr>
                      <a:r>
                        <a:rPr kumimoji="1" lang="ja-JP" altLang="en-US" sz="1000" dirty="0">
                          <a:solidFill>
                            <a:schemeClr val="tx1"/>
                          </a:solidFill>
                        </a:rPr>
                        <a:t>「美里町・川島町」「せとうち</a:t>
                      </a:r>
                      <a:r>
                        <a:rPr kumimoji="1" lang="en-US" altLang="ja-JP" sz="1000" dirty="0">
                          <a:solidFill>
                            <a:schemeClr val="tx1"/>
                          </a:solidFill>
                        </a:rPr>
                        <a:t>3</a:t>
                      </a:r>
                      <a:r>
                        <a:rPr kumimoji="1" lang="ja-JP" altLang="en-US" sz="1000" dirty="0">
                          <a:solidFill>
                            <a:schemeClr val="tx1"/>
                          </a:solidFill>
                        </a:rPr>
                        <a:t>市」「笠置町」「宇和島市」「須坂市」の５件で増加</a:t>
                      </a:r>
                      <a:endParaRPr kumimoji="1" lang="en-US" altLang="ja-JP" sz="1000" dirty="0">
                        <a:solidFill>
                          <a:schemeClr val="tx1"/>
                        </a:solidFill>
                      </a:endParaRPr>
                    </a:p>
                    <a:p>
                      <a:pPr marL="0" indent="0">
                        <a:buFont typeface="Wingdings" panose="05000000000000000000" pitchFamily="2" charset="2"/>
                        <a:buNone/>
                      </a:pPr>
                      <a:endParaRPr kumimoji="1" lang="en-US" altLang="ja-JP" sz="1000" dirty="0">
                        <a:solidFill>
                          <a:schemeClr val="tx1"/>
                        </a:solidFill>
                      </a:endParaRPr>
                    </a:p>
                    <a:p>
                      <a:pPr marL="0" indent="0">
                        <a:buFont typeface="Wingdings" panose="05000000000000000000" pitchFamily="2" charset="2"/>
                        <a:buNone/>
                      </a:pPr>
                      <a:r>
                        <a:rPr kumimoji="1" lang="ja-JP" altLang="en-US" sz="1000" b="1" dirty="0">
                          <a:solidFill>
                            <a:schemeClr val="tx1"/>
                          </a:solidFill>
                        </a:rPr>
                        <a:t>＜イニシャルコスト＞</a:t>
                      </a:r>
                      <a:endParaRPr kumimoji="1" lang="en-US" altLang="ja-JP" sz="1000" b="1" dirty="0">
                        <a:solidFill>
                          <a:schemeClr val="tx1"/>
                        </a:solidFill>
                      </a:endParaRPr>
                    </a:p>
                    <a:p>
                      <a:pPr marL="171450" indent="-171450">
                        <a:buFont typeface="Wingdings" panose="05000000000000000000" pitchFamily="2" charset="2"/>
                        <a:buChar char="ü"/>
                      </a:pPr>
                      <a:r>
                        <a:rPr kumimoji="1" lang="ja-JP" altLang="en-US" sz="1000" dirty="0">
                          <a:solidFill>
                            <a:schemeClr val="tx1"/>
                          </a:solidFill>
                        </a:rPr>
                        <a:t>「宇和島市」「美里町・川島町」「佐倉市」 「せとうち</a:t>
                      </a:r>
                      <a:r>
                        <a:rPr kumimoji="1" lang="en-US" altLang="ja-JP" sz="1000" dirty="0">
                          <a:solidFill>
                            <a:schemeClr val="tx1"/>
                          </a:solidFill>
                        </a:rPr>
                        <a:t>3</a:t>
                      </a:r>
                      <a:r>
                        <a:rPr kumimoji="1" lang="ja-JP" altLang="en-US" sz="1000" dirty="0">
                          <a:solidFill>
                            <a:schemeClr val="tx1"/>
                          </a:solidFill>
                        </a:rPr>
                        <a:t>市」「笠置町」の５件で増加</a:t>
                      </a:r>
                      <a:endParaRPr kumimoji="1" lang="en-US" altLang="ja-JP" sz="1000" dirty="0">
                        <a:solidFill>
                          <a:schemeClr val="tx1"/>
                        </a:solidFill>
                      </a:endParaRPr>
                    </a:p>
                  </a:txBody>
                  <a:tcPr marL="92847" marR="92847" marT="42203" marB="42203">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336736062"/>
                  </a:ext>
                </a:extLst>
              </a:tr>
            </a:tbl>
          </a:graphicData>
        </a:graphic>
      </p:graphicFrame>
      <p:sp>
        <p:nvSpPr>
          <p:cNvPr id="17" name="正方形/長方形 16">
            <a:extLst>
              <a:ext uri="{FF2B5EF4-FFF2-40B4-BE49-F238E27FC236}">
                <a16:creationId xmlns:a16="http://schemas.microsoft.com/office/drawing/2014/main" id="{F42320CF-6C5D-F397-6A8A-66728D665EA8}"/>
              </a:ext>
            </a:extLst>
          </p:cNvPr>
          <p:cNvSpPr/>
          <p:nvPr/>
        </p:nvSpPr>
        <p:spPr>
          <a:xfrm>
            <a:off x="140399" y="2338712"/>
            <a:ext cx="361707" cy="1681664"/>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vert="eaVert"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1"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イニシャルコストの差額</a:t>
            </a:r>
          </a:p>
        </p:txBody>
      </p:sp>
      <p:sp>
        <p:nvSpPr>
          <p:cNvPr id="18" name="正方形/長方形 17">
            <a:extLst>
              <a:ext uri="{FF2B5EF4-FFF2-40B4-BE49-F238E27FC236}">
                <a16:creationId xmlns:a16="http://schemas.microsoft.com/office/drawing/2014/main" id="{64CDAA51-0167-38CC-6A23-6498DA727E08}"/>
              </a:ext>
            </a:extLst>
          </p:cNvPr>
          <p:cNvSpPr/>
          <p:nvPr/>
        </p:nvSpPr>
        <p:spPr>
          <a:xfrm>
            <a:off x="2602244" y="4864273"/>
            <a:ext cx="1677158" cy="236030"/>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vert="horz"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1"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ランニングコストの差額</a:t>
            </a:r>
          </a:p>
        </p:txBody>
      </p:sp>
      <p:sp>
        <p:nvSpPr>
          <p:cNvPr id="19" name="テキスト ボックス 16">
            <a:extLst>
              <a:ext uri="{FF2B5EF4-FFF2-40B4-BE49-F238E27FC236}">
                <a16:creationId xmlns:a16="http://schemas.microsoft.com/office/drawing/2014/main" id="{C58A80E2-107D-7AC7-86CB-9787FDF5EB71}"/>
              </a:ext>
            </a:extLst>
          </p:cNvPr>
          <p:cNvSpPr txBox="1"/>
          <p:nvPr/>
        </p:nvSpPr>
        <p:spPr>
          <a:xfrm>
            <a:off x="4143516" y="3840179"/>
            <a:ext cx="1188000" cy="576000"/>
          </a:xfrm>
          <a:prstGeom prst="rect">
            <a:avLst/>
          </a:prstGeom>
          <a:noFill/>
          <a:ln>
            <a:solidFill>
              <a:srgbClr val="00338D"/>
            </a:solidFill>
          </a:ln>
        </p:spPr>
        <p:txBody>
          <a:bodyPr wrap="square" lIns="54610" tIns="54610" rIns="54610" bIns="5461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400">
              <a:spcAft>
                <a:spcPts val="100"/>
              </a:spcAft>
            </a:pPr>
            <a:r>
              <a:rPr kumimoji="1" lang="ja-JP" altLang="en-US" sz="1050" b="1">
                <a:solidFill>
                  <a:srgbClr val="00338D"/>
                </a:solidFill>
                <a:latin typeface="Meiryo UI" panose="020B0604030504040204" pitchFamily="50" charset="-128"/>
                <a:ea typeface="Meiryo UI" panose="020B0604030504040204" pitchFamily="50" charset="-128"/>
              </a:rPr>
              <a:t>第四象限</a:t>
            </a:r>
            <a:endParaRPr kumimoji="1" lang="en-US" altLang="ja-JP" sz="1050" b="1">
              <a:solidFill>
                <a:srgbClr val="00338D"/>
              </a:solidFill>
              <a:latin typeface="Meiryo UI" panose="020B0604030504040204" pitchFamily="50" charset="-128"/>
              <a:ea typeface="Meiryo UI" panose="020B0604030504040204" pitchFamily="50" charset="-128"/>
            </a:endParaRPr>
          </a:p>
          <a:p>
            <a:pPr algn="ctr" defTabSz="914400">
              <a:spcAft>
                <a:spcPts val="100"/>
              </a:spcAft>
            </a:pPr>
            <a:r>
              <a:rPr kumimoji="1" lang="ja-JP" altLang="en-US" sz="1050" b="1">
                <a:solidFill>
                  <a:srgbClr val="00338D"/>
                </a:solidFill>
                <a:latin typeface="Meiryo UI" panose="020B0604030504040204" pitchFamily="50" charset="-128"/>
                <a:ea typeface="Meiryo UI" panose="020B0604030504040204" pitchFamily="50" charset="-128"/>
              </a:rPr>
              <a:t>イニシャル：</a:t>
            </a:r>
            <a:r>
              <a:rPr kumimoji="1" lang="ja-JP" altLang="en-US" sz="1050" b="1">
                <a:solidFill>
                  <a:srgbClr val="FF0000"/>
                </a:solidFill>
                <a:latin typeface="Meiryo UI" panose="020B0604030504040204" pitchFamily="50" charset="-128"/>
                <a:ea typeface="Meiryo UI" panose="020B0604030504040204" pitchFamily="50" charset="-128"/>
              </a:rPr>
              <a:t>減少</a:t>
            </a:r>
            <a:endParaRPr kumimoji="1" lang="en-US" altLang="ja-JP" sz="1050" b="1">
              <a:solidFill>
                <a:srgbClr val="FF0000"/>
              </a:solidFill>
              <a:latin typeface="Meiryo UI" panose="020B0604030504040204" pitchFamily="50" charset="-128"/>
              <a:ea typeface="Meiryo UI" panose="020B0604030504040204" pitchFamily="50" charset="-128"/>
            </a:endParaRPr>
          </a:p>
          <a:p>
            <a:pPr algn="ctr" defTabSz="914400">
              <a:spcAft>
                <a:spcPts val="100"/>
              </a:spcAft>
            </a:pPr>
            <a:r>
              <a:rPr kumimoji="1" lang="ja-JP" altLang="en-US" sz="1050" b="1">
                <a:solidFill>
                  <a:srgbClr val="00338D"/>
                </a:solidFill>
                <a:latin typeface="Meiryo UI" panose="020B0604030504040204" pitchFamily="50" charset="-128"/>
                <a:ea typeface="Meiryo UI" panose="020B0604030504040204" pitchFamily="50" charset="-128"/>
              </a:rPr>
              <a:t>ランニング：増加</a:t>
            </a:r>
          </a:p>
        </p:txBody>
      </p:sp>
      <p:sp>
        <p:nvSpPr>
          <p:cNvPr id="20" name="テキスト ボックス 16">
            <a:extLst>
              <a:ext uri="{FF2B5EF4-FFF2-40B4-BE49-F238E27FC236}">
                <a16:creationId xmlns:a16="http://schemas.microsoft.com/office/drawing/2014/main" id="{2E4D7659-75BD-4AFB-D416-F96AB30EC944}"/>
              </a:ext>
            </a:extLst>
          </p:cNvPr>
          <p:cNvSpPr txBox="1"/>
          <p:nvPr/>
        </p:nvSpPr>
        <p:spPr>
          <a:xfrm>
            <a:off x="1287284" y="1606962"/>
            <a:ext cx="1188000" cy="576000"/>
          </a:xfrm>
          <a:prstGeom prst="rect">
            <a:avLst/>
          </a:prstGeom>
          <a:noFill/>
          <a:ln>
            <a:solidFill>
              <a:srgbClr val="00338D"/>
            </a:solidFill>
          </a:ln>
        </p:spPr>
        <p:txBody>
          <a:bodyPr wrap="square" lIns="54610" tIns="54610" rIns="54610" bIns="5461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400">
              <a:spcAft>
                <a:spcPts val="100"/>
              </a:spcAft>
            </a:pPr>
            <a:r>
              <a:rPr kumimoji="1" lang="ja-JP" altLang="en-US" sz="1050" b="1">
                <a:solidFill>
                  <a:srgbClr val="00338D"/>
                </a:solidFill>
                <a:latin typeface="Meiryo UI" panose="020B0604030504040204" pitchFamily="50" charset="-128"/>
                <a:ea typeface="Meiryo UI" panose="020B0604030504040204" pitchFamily="50" charset="-128"/>
              </a:rPr>
              <a:t>第二象限</a:t>
            </a:r>
            <a:endParaRPr kumimoji="1" lang="en-US" altLang="ja-JP" sz="1050" b="1">
              <a:solidFill>
                <a:srgbClr val="00338D"/>
              </a:solidFill>
              <a:latin typeface="Meiryo UI" panose="020B0604030504040204" pitchFamily="50" charset="-128"/>
              <a:ea typeface="Meiryo UI" panose="020B0604030504040204" pitchFamily="50" charset="-128"/>
            </a:endParaRPr>
          </a:p>
          <a:p>
            <a:pPr algn="ctr" defTabSz="914400">
              <a:spcAft>
                <a:spcPts val="100"/>
              </a:spcAft>
            </a:pPr>
            <a:r>
              <a:rPr kumimoji="1" lang="ja-JP" altLang="en-US" sz="1050" b="1">
                <a:solidFill>
                  <a:srgbClr val="00338D"/>
                </a:solidFill>
                <a:latin typeface="Meiryo UI" panose="020B0604030504040204" pitchFamily="50" charset="-128"/>
                <a:ea typeface="Meiryo UI" panose="020B0604030504040204" pitchFamily="50" charset="-128"/>
              </a:rPr>
              <a:t>イニシャル：増加</a:t>
            </a:r>
            <a:endParaRPr kumimoji="1" lang="en-US" altLang="ja-JP" sz="1050" b="1">
              <a:solidFill>
                <a:srgbClr val="00338D"/>
              </a:solidFill>
              <a:latin typeface="Meiryo UI" panose="020B0604030504040204" pitchFamily="50" charset="-128"/>
              <a:ea typeface="Meiryo UI" panose="020B0604030504040204" pitchFamily="50" charset="-128"/>
            </a:endParaRPr>
          </a:p>
          <a:p>
            <a:pPr algn="ctr" defTabSz="914400">
              <a:spcAft>
                <a:spcPts val="100"/>
              </a:spcAft>
            </a:pPr>
            <a:r>
              <a:rPr kumimoji="1" lang="ja-JP" altLang="en-US" sz="1050" b="1">
                <a:solidFill>
                  <a:srgbClr val="00338D"/>
                </a:solidFill>
                <a:latin typeface="Meiryo UI" panose="020B0604030504040204" pitchFamily="50" charset="-128"/>
                <a:ea typeface="Meiryo UI" panose="020B0604030504040204" pitchFamily="50" charset="-128"/>
              </a:rPr>
              <a:t>ランニング：</a:t>
            </a:r>
            <a:r>
              <a:rPr kumimoji="1" lang="ja-JP" altLang="en-US" sz="1050" b="1">
                <a:solidFill>
                  <a:srgbClr val="FF0000"/>
                </a:solidFill>
                <a:latin typeface="Meiryo UI" panose="020B0604030504040204" pitchFamily="50" charset="-128"/>
                <a:ea typeface="Meiryo UI" panose="020B0604030504040204" pitchFamily="50" charset="-128"/>
              </a:rPr>
              <a:t>減少</a:t>
            </a:r>
          </a:p>
        </p:txBody>
      </p:sp>
      <p:sp>
        <p:nvSpPr>
          <p:cNvPr id="21" name="テキスト ボックス 16">
            <a:extLst>
              <a:ext uri="{FF2B5EF4-FFF2-40B4-BE49-F238E27FC236}">
                <a16:creationId xmlns:a16="http://schemas.microsoft.com/office/drawing/2014/main" id="{4988C0E7-A124-807A-78D0-1B3571829E7A}"/>
              </a:ext>
            </a:extLst>
          </p:cNvPr>
          <p:cNvSpPr txBox="1"/>
          <p:nvPr/>
        </p:nvSpPr>
        <p:spPr>
          <a:xfrm>
            <a:off x="4143516" y="1592002"/>
            <a:ext cx="1188000" cy="576000"/>
          </a:xfrm>
          <a:prstGeom prst="rect">
            <a:avLst/>
          </a:prstGeom>
          <a:noFill/>
          <a:ln>
            <a:solidFill>
              <a:srgbClr val="00338D"/>
            </a:solidFill>
          </a:ln>
        </p:spPr>
        <p:txBody>
          <a:bodyPr wrap="square" lIns="54610" tIns="54610" rIns="54610" bIns="5461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400">
              <a:spcAft>
                <a:spcPts val="100"/>
              </a:spcAft>
            </a:pPr>
            <a:r>
              <a:rPr kumimoji="1" lang="ja-JP" altLang="en-US" sz="1050" b="1">
                <a:solidFill>
                  <a:srgbClr val="00338D"/>
                </a:solidFill>
                <a:latin typeface="Meiryo UI" panose="020B0604030504040204" pitchFamily="50" charset="-128"/>
                <a:ea typeface="Meiryo UI" panose="020B0604030504040204" pitchFamily="50" charset="-128"/>
              </a:rPr>
              <a:t>第一象限</a:t>
            </a:r>
            <a:endParaRPr kumimoji="1" lang="en-US" altLang="ja-JP" sz="1050" b="1">
              <a:solidFill>
                <a:srgbClr val="00338D"/>
              </a:solidFill>
              <a:latin typeface="Meiryo UI" panose="020B0604030504040204" pitchFamily="50" charset="-128"/>
              <a:ea typeface="Meiryo UI" panose="020B0604030504040204" pitchFamily="50" charset="-128"/>
            </a:endParaRPr>
          </a:p>
          <a:p>
            <a:pPr algn="ctr" defTabSz="914400">
              <a:spcAft>
                <a:spcPts val="100"/>
              </a:spcAft>
            </a:pPr>
            <a:r>
              <a:rPr kumimoji="1" lang="ja-JP" altLang="en-US" sz="1050" b="1">
                <a:solidFill>
                  <a:srgbClr val="00338D"/>
                </a:solidFill>
                <a:latin typeface="Meiryo UI" panose="020B0604030504040204" pitchFamily="50" charset="-128"/>
                <a:ea typeface="Meiryo UI" panose="020B0604030504040204" pitchFamily="50" charset="-128"/>
              </a:rPr>
              <a:t>イニシャル：増加</a:t>
            </a:r>
            <a:endParaRPr kumimoji="1" lang="en-US" altLang="ja-JP" sz="1050" b="1">
              <a:solidFill>
                <a:srgbClr val="00338D"/>
              </a:solidFill>
              <a:latin typeface="Meiryo UI" panose="020B0604030504040204" pitchFamily="50" charset="-128"/>
              <a:ea typeface="Meiryo UI" panose="020B0604030504040204" pitchFamily="50" charset="-128"/>
            </a:endParaRPr>
          </a:p>
          <a:p>
            <a:pPr algn="ctr" defTabSz="914400">
              <a:spcAft>
                <a:spcPts val="100"/>
              </a:spcAft>
            </a:pPr>
            <a:r>
              <a:rPr kumimoji="1" lang="ja-JP" altLang="en-US" sz="1050" b="1">
                <a:solidFill>
                  <a:srgbClr val="00338D"/>
                </a:solidFill>
                <a:latin typeface="Meiryo UI" panose="020B0604030504040204" pitchFamily="50" charset="-128"/>
                <a:ea typeface="Meiryo UI" panose="020B0604030504040204" pitchFamily="50" charset="-128"/>
              </a:rPr>
              <a:t>ランニング：増加</a:t>
            </a:r>
          </a:p>
        </p:txBody>
      </p:sp>
      <p:sp>
        <p:nvSpPr>
          <p:cNvPr id="22" name="テキスト ボックス 4">
            <a:extLst>
              <a:ext uri="{FF2B5EF4-FFF2-40B4-BE49-F238E27FC236}">
                <a16:creationId xmlns:a16="http://schemas.microsoft.com/office/drawing/2014/main" id="{D5958380-B438-25FC-5DDF-2B87575A9932}"/>
              </a:ext>
            </a:extLst>
          </p:cNvPr>
          <p:cNvSpPr txBox="1"/>
          <p:nvPr/>
        </p:nvSpPr>
        <p:spPr>
          <a:xfrm>
            <a:off x="1291542" y="3842990"/>
            <a:ext cx="1188000" cy="576000"/>
          </a:xfrm>
          <a:prstGeom prst="rect">
            <a:avLst/>
          </a:prstGeom>
          <a:noFill/>
          <a:ln>
            <a:solidFill>
              <a:srgbClr val="00338D"/>
            </a:solidFill>
          </a:ln>
        </p:spPr>
        <p:txBody>
          <a:bodyPr wrap="square" lIns="54610" tIns="54610" rIns="54610" bIns="5461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400">
              <a:spcAft>
                <a:spcPts val="100"/>
              </a:spcAft>
            </a:pPr>
            <a:r>
              <a:rPr kumimoji="1" lang="ja-JP" altLang="en-US" sz="1050" b="1">
                <a:solidFill>
                  <a:srgbClr val="00338D"/>
                </a:solidFill>
                <a:latin typeface="Meiryo UI" panose="020B0604030504040204" pitchFamily="50" charset="-128"/>
                <a:ea typeface="Meiryo UI" panose="020B0604030504040204" pitchFamily="50" charset="-128"/>
              </a:rPr>
              <a:t>第三象限</a:t>
            </a:r>
            <a:endParaRPr kumimoji="1" lang="en-US" altLang="ja-JP" sz="1050" b="1">
              <a:solidFill>
                <a:srgbClr val="00338D"/>
              </a:solidFill>
              <a:latin typeface="Meiryo UI" panose="020B0604030504040204" pitchFamily="50" charset="-128"/>
              <a:ea typeface="Meiryo UI" panose="020B0604030504040204" pitchFamily="50" charset="-128"/>
            </a:endParaRPr>
          </a:p>
          <a:p>
            <a:pPr algn="ctr" defTabSz="914400">
              <a:spcAft>
                <a:spcPts val="100"/>
              </a:spcAft>
            </a:pPr>
            <a:r>
              <a:rPr kumimoji="1" lang="ja-JP" altLang="en-US" sz="1050" b="1">
                <a:solidFill>
                  <a:srgbClr val="00338D"/>
                </a:solidFill>
                <a:latin typeface="Meiryo UI" panose="020B0604030504040204" pitchFamily="50" charset="-128"/>
                <a:ea typeface="Meiryo UI" panose="020B0604030504040204" pitchFamily="50" charset="-128"/>
              </a:rPr>
              <a:t>イニシャル：</a:t>
            </a:r>
            <a:r>
              <a:rPr kumimoji="1" lang="ja-JP" altLang="en-US" sz="1050" b="1">
                <a:solidFill>
                  <a:srgbClr val="FF0000"/>
                </a:solidFill>
                <a:latin typeface="Meiryo UI" panose="020B0604030504040204" pitchFamily="50" charset="-128"/>
                <a:ea typeface="Meiryo UI" panose="020B0604030504040204" pitchFamily="50" charset="-128"/>
              </a:rPr>
              <a:t>減少</a:t>
            </a:r>
            <a:endParaRPr kumimoji="1" lang="en-US" altLang="ja-JP" sz="1050" b="1">
              <a:solidFill>
                <a:srgbClr val="FF0000"/>
              </a:solidFill>
              <a:latin typeface="Meiryo UI" panose="020B0604030504040204" pitchFamily="50" charset="-128"/>
              <a:ea typeface="Meiryo UI" panose="020B0604030504040204" pitchFamily="50" charset="-128"/>
            </a:endParaRPr>
          </a:p>
          <a:p>
            <a:pPr algn="ctr" defTabSz="914400">
              <a:spcAft>
                <a:spcPts val="100"/>
              </a:spcAft>
            </a:pPr>
            <a:r>
              <a:rPr kumimoji="1" lang="ja-JP" altLang="en-US" sz="1050" b="1">
                <a:solidFill>
                  <a:srgbClr val="00338D"/>
                </a:solidFill>
                <a:latin typeface="Meiryo UI" panose="020B0604030504040204" pitchFamily="50" charset="-128"/>
                <a:ea typeface="Meiryo UI" panose="020B0604030504040204" pitchFamily="50" charset="-128"/>
              </a:rPr>
              <a:t>ランニング：</a:t>
            </a:r>
            <a:r>
              <a:rPr kumimoji="1" lang="ja-JP" altLang="en-US" sz="1050" b="1">
                <a:solidFill>
                  <a:srgbClr val="FF0000"/>
                </a:solidFill>
                <a:latin typeface="Meiryo UI" panose="020B0604030504040204" pitchFamily="50" charset="-128"/>
                <a:ea typeface="Meiryo UI" panose="020B0604030504040204" pitchFamily="50" charset="-128"/>
              </a:rPr>
              <a:t>減少</a:t>
            </a:r>
          </a:p>
        </p:txBody>
      </p:sp>
      <p:sp>
        <p:nvSpPr>
          <p:cNvPr id="5" name="正方形/長方形 4">
            <a:extLst>
              <a:ext uri="{FF2B5EF4-FFF2-40B4-BE49-F238E27FC236}">
                <a16:creationId xmlns:a16="http://schemas.microsoft.com/office/drawing/2014/main" id="{6DBF54D4-AD1D-7A40-53EF-CFC90D64F4AB}"/>
              </a:ext>
            </a:extLst>
          </p:cNvPr>
          <p:cNvSpPr/>
          <p:nvPr/>
        </p:nvSpPr>
        <p:spPr>
          <a:xfrm>
            <a:off x="470127" y="5640663"/>
            <a:ext cx="8820000" cy="1044000"/>
          </a:xfrm>
          <a:prstGeom prst="rect">
            <a:avLst/>
          </a:prstGeom>
          <a:solidFill>
            <a:schemeClr val="bg1">
              <a:lumMod val="95000"/>
            </a:schemeClr>
          </a:solidFill>
          <a:ln w="12700" cap="flat" cmpd="sng" algn="ctr">
            <a:solidFill>
              <a:schemeClr val="bg2">
                <a:lumMod val="50000"/>
              </a:schemeClr>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91440" tIns="0" rIns="91440" bIns="0" rtlCol="0" anchor="ctr"/>
          <a:lstStyle/>
          <a:p>
            <a:pPr marL="0" lvl="1" defTabSz="844083">
              <a:spcAft>
                <a:spcPts val="554"/>
              </a:spcAft>
              <a:buClr>
                <a:srgbClr val="00338D"/>
              </a:buClr>
              <a:defRPr/>
            </a:pPr>
            <a:r>
              <a:rPr kumimoji="1" lang="ja-JP" altLang="en-US" sz="900" b="1" u="sng" kern="0" dirty="0">
                <a:solidFill>
                  <a:schemeClr val="tx1"/>
                </a:solidFill>
                <a:latin typeface="Meiryo UI"/>
                <a:ea typeface="Meiryo UI"/>
              </a:rPr>
              <a:t>各採択団体の見積前提条件（抜粋）</a:t>
            </a:r>
            <a:endParaRPr lang="en-US" altLang="ja-JP" sz="900" b="1" u="sng" kern="0" dirty="0">
              <a:solidFill>
                <a:schemeClr val="tx1"/>
              </a:solidFill>
              <a:latin typeface="Meiryo UI"/>
              <a:ea typeface="Meiryo UI"/>
            </a:endParaRPr>
          </a:p>
          <a:p>
            <a:pPr marL="501015" lvl="2" indent="-263525" defTabSz="914400">
              <a:buClr>
                <a:srgbClr val="000000"/>
              </a:buClr>
              <a:buFont typeface="Wingdings" panose="05000000000000000000" pitchFamily="2" charset="2"/>
              <a:buChar char="ü"/>
              <a:defRPr/>
            </a:pPr>
            <a:r>
              <a:rPr kumimoji="1" lang="ja-JP" altLang="en-US" sz="900" kern="0" dirty="0">
                <a:solidFill>
                  <a:schemeClr val="tx1"/>
                </a:solidFill>
                <a:latin typeface="Meiryo UI"/>
                <a:ea typeface="Meiryo UI"/>
              </a:rPr>
              <a:t>各採択団体で試算した値は、</a:t>
            </a:r>
            <a:r>
              <a:rPr kumimoji="1" lang="ja-JP" altLang="en-US" sz="900" b="1" u="sng" kern="0" dirty="0">
                <a:solidFill>
                  <a:schemeClr val="tx1"/>
                </a:solidFill>
                <a:latin typeface="Meiryo UI"/>
                <a:ea typeface="Meiryo UI"/>
              </a:rPr>
              <a:t>令和</a:t>
            </a:r>
            <a:r>
              <a:rPr kumimoji="1" lang="en-US" altLang="ja-JP" sz="900" b="1" u="sng" kern="0" dirty="0">
                <a:solidFill>
                  <a:schemeClr val="tx1"/>
                </a:solidFill>
                <a:latin typeface="Meiryo UI"/>
                <a:ea typeface="Meiryo UI"/>
              </a:rPr>
              <a:t>5</a:t>
            </a:r>
            <a:r>
              <a:rPr kumimoji="1" lang="ja-JP" altLang="en-US" sz="900" b="1" u="sng" kern="0" dirty="0">
                <a:solidFill>
                  <a:schemeClr val="tx1"/>
                </a:solidFill>
                <a:latin typeface="Meiryo UI"/>
                <a:ea typeface="Meiryo UI"/>
              </a:rPr>
              <a:t>年</a:t>
            </a:r>
            <a:r>
              <a:rPr kumimoji="1" lang="en-US" altLang="ja-JP" sz="900" b="1" u="sng" kern="0" dirty="0">
                <a:solidFill>
                  <a:schemeClr val="tx1"/>
                </a:solidFill>
                <a:latin typeface="Meiryo UI"/>
                <a:ea typeface="Meiryo UI"/>
              </a:rPr>
              <a:t>1</a:t>
            </a:r>
            <a:r>
              <a:rPr kumimoji="1" lang="ja-JP" altLang="en-US" sz="900" b="1" u="sng" kern="0" dirty="0">
                <a:solidFill>
                  <a:schemeClr val="tx1"/>
                </a:solidFill>
                <a:latin typeface="Meiryo UI"/>
                <a:ea typeface="Meiryo UI"/>
              </a:rPr>
              <a:t>月時点の要件・設計に基づく机上試算値</a:t>
            </a:r>
            <a:r>
              <a:rPr kumimoji="1" lang="ja-JP" altLang="en-US" sz="900" kern="0" dirty="0">
                <a:solidFill>
                  <a:schemeClr val="tx1"/>
                </a:solidFill>
                <a:latin typeface="Meiryo UI"/>
                <a:ea typeface="Meiryo UI"/>
              </a:rPr>
              <a:t>となります。</a:t>
            </a:r>
            <a:r>
              <a:rPr kumimoji="1" lang="ja-JP" altLang="en-US" sz="900" b="1" u="sng" kern="0" dirty="0">
                <a:solidFill>
                  <a:schemeClr val="tx1"/>
                </a:solidFill>
                <a:latin typeface="Meiryo UI"/>
                <a:ea typeface="Meiryo UI"/>
              </a:rPr>
              <a:t>今後、各採択団体・協力事業者にて設計・実装を進める中で、構成が変わる可能性があります。</a:t>
            </a:r>
            <a:endParaRPr lang="en-US" altLang="ja-JP" sz="900" b="1" u="sng" kern="0" dirty="0">
              <a:solidFill>
                <a:schemeClr val="tx1"/>
              </a:solidFill>
              <a:latin typeface="Meiryo UI"/>
              <a:ea typeface="Meiryo UI"/>
            </a:endParaRPr>
          </a:p>
          <a:p>
            <a:pPr marL="501015" lvl="2" indent="-263525" defTabSz="914400">
              <a:buClr>
                <a:srgbClr val="000000"/>
              </a:buClr>
              <a:buFont typeface="Wingdings" panose="05000000000000000000" pitchFamily="2" charset="2"/>
              <a:buChar char="ü"/>
              <a:defRPr/>
            </a:pPr>
            <a:r>
              <a:rPr kumimoji="1" lang="ja-JP" altLang="en-US" sz="900" kern="0" dirty="0">
                <a:solidFill>
                  <a:schemeClr val="tx1"/>
                </a:solidFill>
                <a:latin typeface="Meiryo UI"/>
                <a:ea typeface="Meiryo UI"/>
              </a:rPr>
              <a:t>現時点の条件での試算となるため、</a:t>
            </a:r>
            <a:r>
              <a:rPr kumimoji="1" lang="ja-JP" altLang="en-US" sz="900" b="1" u="sng" kern="0" dirty="0">
                <a:solidFill>
                  <a:schemeClr val="tx1"/>
                </a:solidFill>
                <a:latin typeface="Meiryo UI"/>
                <a:ea typeface="Meiryo UI"/>
              </a:rPr>
              <a:t>協力事業者によっては試算が困難な費用もあります。</a:t>
            </a:r>
            <a:r>
              <a:rPr lang="ja-JP" altLang="en-US" sz="900" dirty="0">
                <a:solidFill>
                  <a:schemeClr val="tx1"/>
                </a:solidFill>
                <a:latin typeface="Meiryo UI"/>
                <a:ea typeface="Meiryo UI"/>
              </a:rPr>
              <a:t>また、</a:t>
            </a:r>
            <a:r>
              <a:rPr lang="ja-JP" altLang="en-US" sz="900" b="1" u="sng" dirty="0">
                <a:solidFill>
                  <a:schemeClr val="tx1"/>
                </a:solidFill>
                <a:latin typeface="Meiryo UI"/>
                <a:ea typeface="Meiryo UI"/>
              </a:rPr>
              <a:t>複数団体・システムで共同利用する場合の按分効果など、試算が困難な費用もあります。</a:t>
            </a:r>
            <a:endParaRPr lang="en-US" altLang="ja-JP" sz="900" b="1" u="sng" kern="0" dirty="0">
              <a:solidFill>
                <a:schemeClr val="tx1"/>
              </a:solidFill>
              <a:latin typeface="Meiryo UI"/>
              <a:ea typeface="Meiryo UI"/>
            </a:endParaRPr>
          </a:p>
          <a:p>
            <a:pPr marL="501015" lvl="2" indent="-263525" defTabSz="914400">
              <a:buClr>
                <a:srgbClr val="000000"/>
              </a:buClr>
              <a:buFont typeface="Wingdings" panose="05000000000000000000" pitchFamily="2" charset="2"/>
              <a:buChar char="ü"/>
              <a:defRPr/>
            </a:pPr>
            <a:r>
              <a:rPr kumimoji="1" lang="ja-JP" altLang="en-US" sz="900" kern="0" dirty="0">
                <a:solidFill>
                  <a:schemeClr val="tx1"/>
                </a:solidFill>
                <a:latin typeface="Meiryo UI"/>
                <a:ea typeface="Meiryo UI"/>
              </a:rPr>
              <a:t>試算にあたっては、</a:t>
            </a:r>
            <a:r>
              <a:rPr kumimoji="1" lang="ja-JP" altLang="en-US" sz="900" b="1" u="sng" kern="0" dirty="0">
                <a:solidFill>
                  <a:schemeClr val="tx1"/>
                </a:solidFill>
                <a:latin typeface="Meiryo UI"/>
                <a:ea typeface="Meiryo UI"/>
              </a:rPr>
              <a:t>マネージドサービスを活用する等の構成に関する条件設定は行っておらず、必ずしもクラウド最適化を考慮した構成になっていません</a:t>
            </a:r>
            <a:r>
              <a:rPr kumimoji="1" lang="ja-JP" altLang="en-US" sz="900" kern="0" dirty="0">
                <a:solidFill>
                  <a:schemeClr val="tx1"/>
                </a:solidFill>
                <a:latin typeface="Meiryo UI"/>
                <a:ea typeface="Meiryo UI"/>
              </a:rPr>
              <a:t>。また、クラウド最適化により削減が想定されるシステム運用作業費等は、現時点において全ての削減効果を考慮できていません。</a:t>
            </a:r>
            <a:endParaRPr lang="en-US" altLang="ja-JP" sz="900" kern="0" dirty="0">
              <a:solidFill>
                <a:schemeClr val="tx1"/>
              </a:solidFill>
              <a:latin typeface="Meiryo UI"/>
              <a:ea typeface="Meiryo UI"/>
            </a:endParaRPr>
          </a:p>
        </p:txBody>
      </p:sp>
    </p:spTree>
    <p:extLst>
      <p:ext uri="{BB962C8B-B14F-4D97-AF65-F5344CB8AC3E}">
        <p14:creationId xmlns:p14="http://schemas.microsoft.com/office/powerpoint/2010/main" val="4249323993"/>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41">
    <a:dk1>
      <a:srgbClr val="000000"/>
    </a:dk1>
    <a:lt1>
      <a:sysClr val="window" lastClr="FFFFFF"/>
    </a:lt1>
    <a:dk2>
      <a:srgbClr val="00338D"/>
    </a:dk2>
    <a:lt2>
      <a:srgbClr val="E5E5E5"/>
    </a:lt2>
    <a:accent1>
      <a:srgbClr val="1E49E2"/>
    </a:accent1>
    <a:accent2>
      <a:srgbClr val="00338D"/>
    </a:accent2>
    <a:accent3>
      <a:srgbClr val="0C233C"/>
    </a:accent3>
    <a:accent4>
      <a:srgbClr val="00B8F5"/>
    </a:accent4>
    <a:accent5>
      <a:srgbClr val="7213EA"/>
    </a:accent5>
    <a:accent6>
      <a:srgbClr val="FD349C"/>
    </a:accent6>
    <a:hlink>
      <a:srgbClr val="00B8F5"/>
    </a:hlink>
    <a:folHlink>
      <a:srgbClr val="098E7E"/>
    </a:folHlink>
  </a:clrScheme>
  <a:fontScheme name="Meiryo UI+Arial">
    <a:majorFont>
      <a:latin typeface="Arial"/>
      <a:ea typeface="Meiryo UI"/>
      <a:cs typeface=""/>
    </a:majorFont>
    <a:minorFont>
      <a:latin typeface="Arial"/>
      <a:ea typeface="Meiryo UI"/>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41">
    <a:dk1>
      <a:srgbClr val="000000"/>
    </a:dk1>
    <a:lt1>
      <a:sysClr val="window" lastClr="FFFFFF"/>
    </a:lt1>
    <a:dk2>
      <a:srgbClr val="00338D"/>
    </a:dk2>
    <a:lt2>
      <a:srgbClr val="E5E5E5"/>
    </a:lt2>
    <a:accent1>
      <a:srgbClr val="1E49E2"/>
    </a:accent1>
    <a:accent2>
      <a:srgbClr val="00338D"/>
    </a:accent2>
    <a:accent3>
      <a:srgbClr val="0C233C"/>
    </a:accent3>
    <a:accent4>
      <a:srgbClr val="00B8F5"/>
    </a:accent4>
    <a:accent5>
      <a:srgbClr val="7213EA"/>
    </a:accent5>
    <a:accent6>
      <a:srgbClr val="FD349C"/>
    </a:accent6>
    <a:hlink>
      <a:srgbClr val="00B8F5"/>
    </a:hlink>
    <a:folHlink>
      <a:srgbClr val="098E7E"/>
    </a:folHlink>
  </a:clrScheme>
  <a:fontScheme name="Meiryo UI+Arial">
    <a:majorFont>
      <a:latin typeface="Arial"/>
      <a:ea typeface="Meiryo UI"/>
      <a:cs typeface=""/>
    </a:majorFont>
    <a:minorFont>
      <a:latin typeface="Arial"/>
      <a:ea typeface="Meiryo UI"/>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41">
    <a:dk1>
      <a:srgbClr val="000000"/>
    </a:dk1>
    <a:lt1>
      <a:sysClr val="window" lastClr="FFFFFF"/>
    </a:lt1>
    <a:dk2>
      <a:srgbClr val="00338D"/>
    </a:dk2>
    <a:lt2>
      <a:srgbClr val="E5E5E5"/>
    </a:lt2>
    <a:accent1>
      <a:srgbClr val="1E49E2"/>
    </a:accent1>
    <a:accent2>
      <a:srgbClr val="00338D"/>
    </a:accent2>
    <a:accent3>
      <a:srgbClr val="0C233C"/>
    </a:accent3>
    <a:accent4>
      <a:srgbClr val="00B8F5"/>
    </a:accent4>
    <a:accent5>
      <a:srgbClr val="7213EA"/>
    </a:accent5>
    <a:accent6>
      <a:srgbClr val="FD349C"/>
    </a:accent6>
    <a:hlink>
      <a:srgbClr val="00B8F5"/>
    </a:hlink>
    <a:folHlink>
      <a:srgbClr val="098E7E"/>
    </a:folHlink>
  </a:clrScheme>
  <a:fontScheme name="Meiryo UI+Arial">
    <a:majorFont>
      <a:latin typeface="Arial"/>
      <a:ea typeface="Meiryo UI"/>
      <a:cs typeface=""/>
    </a:majorFont>
    <a:minorFont>
      <a:latin typeface="Arial"/>
      <a:ea typeface="Meiryo UI"/>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Custom 41">
    <a:dk1>
      <a:srgbClr val="000000"/>
    </a:dk1>
    <a:lt1>
      <a:sysClr val="window" lastClr="FFFFFF"/>
    </a:lt1>
    <a:dk2>
      <a:srgbClr val="00338D"/>
    </a:dk2>
    <a:lt2>
      <a:srgbClr val="E5E5E5"/>
    </a:lt2>
    <a:accent1>
      <a:srgbClr val="1E49E2"/>
    </a:accent1>
    <a:accent2>
      <a:srgbClr val="00338D"/>
    </a:accent2>
    <a:accent3>
      <a:srgbClr val="0C233C"/>
    </a:accent3>
    <a:accent4>
      <a:srgbClr val="00B8F5"/>
    </a:accent4>
    <a:accent5>
      <a:srgbClr val="7213EA"/>
    </a:accent5>
    <a:accent6>
      <a:srgbClr val="FD349C"/>
    </a:accent6>
    <a:hlink>
      <a:srgbClr val="00B8F5"/>
    </a:hlink>
    <a:folHlink>
      <a:srgbClr val="098E7E"/>
    </a:folHlink>
  </a:clrScheme>
  <a:fontScheme name="Meiryo UI+Arial">
    <a:majorFont>
      <a:latin typeface="Arial"/>
      <a:ea typeface="Meiryo UI"/>
      <a:cs typeface=""/>
    </a:majorFont>
    <a:minorFont>
      <a:latin typeface="Arial"/>
      <a:ea typeface="Meiryo UI"/>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Custom 41">
    <a:dk1>
      <a:srgbClr val="000000"/>
    </a:dk1>
    <a:lt1>
      <a:sysClr val="window" lastClr="FFFFFF"/>
    </a:lt1>
    <a:dk2>
      <a:srgbClr val="00338D"/>
    </a:dk2>
    <a:lt2>
      <a:srgbClr val="E5E5E5"/>
    </a:lt2>
    <a:accent1>
      <a:srgbClr val="1E49E2"/>
    </a:accent1>
    <a:accent2>
      <a:srgbClr val="00338D"/>
    </a:accent2>
    <a:accent3>
      <a:srgbClr val="0C233C"/>
    </a:accent3>
    <a:accent4>
      <a:srgbClr val="00B8F5"/>
    </a:accent4>
    <a:accent5>
      <a:srgbClr val="7213EA"/>
    </a:accent5>
    <a:accent6>
      <a:srgbClr val="FD349C"/>
    </a:accent6>
    <a:hlink>
      <a:srgbClr val="00B8F5"/>
    </a:hlink>
    <a:folHlink>
      <a:srgbClr val="098E7E"/>
    </a:folHlink>
  </a:clrScheme>
  <a:fontScheme name="Meiryo UI+Arial">
    <a:majorFont>
      <a:latin typeface="Arial"/>
      <a:ea typeface="Meiryo UI"/>
      <a:cs typeface=""/>
    </a:majorFont>
    <a:minorFont>
      <a:latin typeface="Arial"/>
      <a:ea typeface="Meiryo UI"/>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Custom 41">
    <a:dk1>
      <a:srgbClr val="000000"/>
    </a:dk1>
    <a:lt1>
      <a:sysClr val="window" lastClr="FFFFFF"/>
    </a:lt1>
    <a:dk2>
      <a:srgbClr val="00338D"/>
    </a:dk2>
    <a:lt2>
      <a:srgbClr val="E5E5E5"/>
    </a:lt2>
    <a:accent1>
      <a:srgbClr val="1E49E2"/>
    </a:accent1>
    <a:accent2>
      <a:srgbClr val="00338D"/>
    </a:accent2>
    <a:accent3>
      <a:srgbClr val="0C233C"/>
    </a:accent3>
    <a:accent4>
      <a:srgbClr val="00B8F5"/>
    </a:accent4>
    <a:accent5>
      <a:srgbClr val="7213EA"/>
    </a:accent5>
    <a:accent6>
      <a:srgbClr val="FD349C"/>
    </a:accent6>
    <a:hlink>
      <a:srgbClr val="00B8F5"/>
    </a:hlink>
    <a:folHlink>
      <a:srgbClr val="098E7E"/>
    </a:folHlink>
  </a:clrScheme>
  <a:fontScheme name="Meiryo UI+Arial">
    <a:majorFont>
      <a:latin typeface="Arial"/>
      <a:ea typeface="Meiryo UI"/>
      <a:cs typeface=""/>
    </a:majorFont>
    <a:minorFont>
      <a:latin typeface="Arial"/>
      <a:ea typeface="Meiryo UI"/>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30E2F3A16F92B4AB9E792CF74957C4D" ma:contentTypeVersion="14" ma:contentTypeDescription="新しいドキュメントを作成します。" ma:contentTypeScope="" ma:versionID="f89a71fa2f28d86cf6c115771ee3bad3">
  <xsd:schema xmlns:xsd="http://www.w3.org/2001/XMLSchema" xmlns:xs="http://www.w3.org/2001/XMLSchema" xmlns:p="http://schemas.microsoft.com/office/2006/metadata/properties" xmlns:ns2="01154edc-d128-4cc9-8ba8-0a52feda84e1" xmlns:ns3="ed9888db-c08f-4880-8c8f-9300fabbe8b3" targetNamespace="http://schemas.microsoft.com/office/2006/metadata/properties" ma:root="true" ma:fieldsID="3a3390c3abcfd13db636efa8ac4e55b3" ns2:_="" ns3:_="">
    <xsd:import namespace="01154edc-d128-4cc9-8ba8-0a52feda84e1"/>
    <xsd:import namespace="ed9888db-c08f-4880-8c8f-9300fabbe8b3"/>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154edc-d128-4cc9-8ba8-0a52feda84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d9888db-c08f-4880-8c8f-9300fabbe8b3"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81d3383e-2f59-4ab9-837f-b7921ffc7fe5}" ma:internalName="TaxCatchAll" ma:showField="CatchAllData" ma:web="ed9888db-c08f-4880-8c8f-9300fabbe8b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C455A1E-D3B5-45DB-91B2-F4C8E3D19D7F}"/>
</file>

<file path=customXml/itemProps2.xml><?xml version="1.0" encoding="utf-8"?>
<ds:datastoreItem xmlns:ds="http://schemas.openxmlformats.org/officeDocument/2006/customXml" ds:itemID="{02F569B9-B356-4501-AC81-8C92208EB7F3}"/>
</file>

<file path=docProps/app.xml><?xml version="1.0" encoding="utf-8"?>
<Properties xmlns="http://schemas.openxmlformats.org/officeDocument/2006/extended-properties" xmlns:vt="http://schemas.openxmlformats.org/officeDocument/2006/docPropsVTypes">
  <Template>Office Theme</Template>
  <TotalTime>0</TotalTime>
  <Words>13392</Words>
  <Application>Microsoft Office PowerPoint</Application>
  <PresentationFormat>A4 210 x 297 mm</PresentationFormat>
  <Paragraphs>2514</Paragraphs>
  <Slides>34</Slides>
  <Notes>24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34</vt:i4>
      </vt:variant>
    </vt:vector>
  </HeadingPairs>
  <TitlesOfParts>
    <vt:vector size="42" baseType="lpstr">
      <vt:lpstr>Meiryo UI</vt:lpstr>
      <vt:lpstr>游ゴシック</vt:lpstr>
      <vt:lpstr>Yu Gothic Medium</vt:lpstr>
      <vt:lpstr>Arial</vt:lpstr>
      <vt:lpstr>Calibri</vt:lpstr>
      <vt:lpstr>Calibri Light</vt:lpstr>
      <vt:lpstr>Wingdings</vt:lpstr>
      <vt:lpstr>office theme</vt:lpstr>
      <vt:lpstr>ガバメントクラウド先行事業 （基幹業務システム）における 投資対効果の検証結果【追加報告】</vt:lpstr>
      <vt:lpstr>ガバメントクラウド先行事業の調査研究（追加報告）</vt:lpstr>
      <vt:lpstr>本検証の前提条件</vt:lpstr>
      <vt:lpstr>【補足資料1】本検証における経費項目の分類</vt:lpstr>
      <vt:lpstr>【補足資料2】本検証の試算条件</vt:lpstr>
      <vt:lpstr>【補足資料3】現行システム・ガバメントクラウドでの費用負担状況</vt:lpstr>
      <vt:lpstr>全体分析</vt:lpstr>
      <vt:lpstr>現行システムとガバメントクラウドのコスト比較　一覧</vt:lpstr>
      <vt:lpstr>全体分析 現行システムとガバメントクラウドのコスト比較</vt:lpstr>
      <vt:lpstr>全体分析 現行システムとガバメントクラウドのコスト比較</vt:lpstr>
      <vt:lpstr>全体分析 現行システムとガバメントクラウドのコスト比較</vt:lpstr>
      <vt:lpstr>ランニングコスト削減額と削減率による分析（まとめ）</vt:lpstr>
      <vt:lpstr>ランニングコスト削減額と削減率による分析（比較）</vt:lpstr>
      <vt:lpstr>ガバメントクラウドリフトにおける計画時と構築時のコスト比較</vt:lpstr>
      <vt:lpstr>今後のガバメントクラウドの利用の考察（１／３）</vt:lpstr>
      <vt:lpstr>今後のガバメントクラウドの利用の考察（２／３）</vt:lpstr>
      <vt:lpstr>今後のガバメントクラウドの利用の考察（３／３）</vt:lpstr>
      <vt:lpstr>費用試算サマリ（まとめ）</vt:lpstr>
      <vt:lpstr>自治体システムの効率化に向けたステップ</vt:lpstr>
      <vt:lpstr>先行事業における検証の全体像と今後の展望</vt:lpstr>
      <vt:lpstr>運用経費逓減に向けての施策と今後の展望</vt:lpstr>
      <vt:lpstr>団体別分析</vt:lpstr>
      <vt:lpstr>費用試算サマリ（追加報告）</vt:lpstr>
      <vt:lpstr>神戸市（ベンダ合算）経費比較評価・考察</vt:lpstr>
      <vt:lpstr>せとうち3市（ベンダ合算）経費比較評価・考察</vt:lpstr>
      <vt:lpstr>盛岡市（アイシーエス）経費比較評価・考察</vt:lpstr>
      <vt:lpstr>佐倉市（ベンダ合算）経費比較評価・考察</vt:lpstr>
      <vt:lpstr>宇和島市（RKKCS）経費比較評価・考察</vt:lpstr>
      <vt:lpstr>須坂市（電算）経費比較評価・考察</vt:lpstr>
      <vt:lpstr>美里町・川島町（TKC）経費比較評価・考察 1/2</vt:lpstr>
      <vt:lpstr>美里町・川島町（TKC）経費比較評価・考察 2/2</vt:lpstr>
      <vt:lpstr>笠置町（KIP）経費比較評価・考察 1/2</vt:lpstr>
      <vt:lpstr>笠置町（KIP）経費比較評価・考察 2/2</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2023-12-20T06:26:55Z</dcterms:created>
  <dcterms:modified xsi:type="dcterms:W3CDTF">2023-12-20T06:27:01Z</dcterms:modified>
</cp:coreProperties>
</file>