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4" r:id="rId5"/>
    <p:sldMasterId id="2147483726" r:id="rId6"/>
  </p:sldMasterIdLst>
  <p:notesMasterIdLst>
    <p:notesMasterId r:id="rId10"/>
  </p:notesMasterIdLst>
  <p:handoutMasterIdLst>
    <p:handoutMasterId r:id="rId11"/>
  </p:handoutMasterIdLst>
  <p:sldIdLst>
    <p:sldId id="943" r:id="rId7"/>
    <p:sldId id="944" r:id="rId8"/>
    <p:sldId id="946" r:id="rId9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595959"/>
    <a:srgbClr val="E9EDF4"/>
    <a:srgbClr val="D0D8E8"/>
    <a:srgbClr val="385D8A"/>
    <a:srgbClr val="EBF6F7"/>
    <a:srgbClr val="E0F1F2"/>
    <a:srgbClr val="FCFDFE"/>
    <a:srgbClr val="33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623157-6A2B-47EA-A7F4-F9008F80FDCF}" v="4" dt="2021-10-13T09:39:39.9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8" autoAdjust="0"/>
    <p:restoredTop sz="90920" autoAdjust="0"/>
  </p:normalViewPr>
  <p:slideViewPr>
    <p:cSldViewPr snapToGrid="0">
      <p:cViewPr varScale="1">
        <p:scale>
          <a:sx n="108" d="100"/>
          <a:sy n="108" d="100"/>
        </p:scale>
        <p:origin x="1560" y="108"/>
      </p:cViewPr>
      <p:guideLst>
        <p:guide orient="horz" pos="2183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2&#24180;1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2&#24180;1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2&#24180;1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S772967\Desktop\&#12304;2020&#24180;9&#26376;&#26356;&#26032;&#29992;&#12305;_&#12458;&#12540;&#12503;&#12531;&#12487;&#12540;&#12479;&#21462;&#32068;&#28168;&#33258;&#27835;&#20307;&#19968;&#35239;&#65288;9&#26376;10&#26085;&#26178;&#28857;&#6528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O:\&#38651;&#25919;\&#12304;01_&#12458;&#12540;&#12503;&#12531;&#12487;&#12540;&#12479;&#12305;\2001_&#12510;&#12473;&#12479;&#36039;&#26009;\2405_&#20154;&#21475;&#35215;&#27169;&#21029;&#12458;&#12540;&#12503;&#12531;&#12487;&#12540;&#12479;&#21462;&#32068;&#29575;&#12539;&#20154;&#21475;&#12459;&#12496;&#12540;&#29575;\20200302\&#12497;&#12527;&#12509;&#29992;&#12464;&#12521;&#12501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1&#24180;10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ambaToru&#65288;IT&#32207;&#21512;&#25126;&#30053;&#23460;&#65289;\Desktop\&#12304;22&#24180;1&#26376;&#26356;&#26032;&#12305;_&#12458;&#12540;&#12503;&#12531;&#12487;&#12540;&#12479;&#21462;&#32068;&#28168;&#33258;&#27835;&#20307;&#19968;&#3523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59621678291506E-2"/>
          <c:y val="0.16977771077111833"/>
          <c:w val="0.84773774462763707"/>
          <c:h val="0.60408632520749683"/>
        </c:manualLayout>
      </c:layout>
      <c:lineChart>
        <c:grouping val="standard"/>
        <c:varyColors val="0"/>
        <c:ser>
          <c:idx val="1"/>
          <c:order val="1"/>
          <c:tx>
            <c:strRef>
              <c:f>【参考】取組率推移!$D$4</c:f>
              <c:strCache>
                <c:ptCount val="1"/>
                <c:pt idx="0">
                  <c:v>団体数（都道府県）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x"/>
            <c:size val="5"/>
            <c:spPr>
              <a:solidFill>
                <a:schemeClr val="tx2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26-46BD-BF06-477518BB25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26-46BD-BF06-477518BB2537}"/>
                </c:ext>
              </c:extLst>
            </c:dLbl>
            <c:dLbl>
              <c:idx val="2"/>
              <c:layout>
                <c:manualLayout>
                  <c:x val="-1.580192269168541E-2"/>
                  <c:y val="-6.535090089047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26-46BD-BF06-477518BB253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26-46BD-BF06-477518BB2537}"/>
                </c:ext>
              </c:extLst>
            </c:dLbl>
            <c:dLbl>
              <c:idx val="4"/>
              <c:layout>
                <c:manualLayout>
                  <c:x val="-3.4237499165318389E-2"/>
                  <c:y val="-7.001882238264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26-46BD-BF06-477518BB2537}"/>
                </c:ext>
              </c:extLst>
            </c:dLbl>
            <c:dLbl>
              <c:idx val="5"/>
              <c:layout>
                <c:manualLayout>
                  <c:x val="-2.1069230255580596E-2"/>
                  <c:y val="-7.001882238264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26-46BD-BF06-477518BB253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26-46BD-BF06-477518BB2537}"/>
                </c:ext>
              </c:extLst>
            </c:dLbl>
            <c:dLbl>
              <c:idx val="7"/>
              <c:layout>
                <c:manualLayout>
                  <c:x val="-2.8970191601423299E-2"/>
                  <c:y val="-7.001882238264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26-46BD-BF06-477518BB2537}"/>
                </c:ext>
              </c:extLst>
            </c:dLbl>
            <c:dLbl>
              <c:idx val="8"/>
              <c:layout>
                <c:manualLayout>
                  <c:x val="-2.6336537819475682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26-46BD-BF06-477518BB2537}"/>
                </c:ext>
              </c:extLst>
            </c:dLbl>
            <c:dLbl>
              <c:idx val="9"/>
              <c:layout>
                <c:manualLayout>
                  <c:x val="-2.8970191601423299E-2"/>
                  <c:y val="-6.0682979398293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26-46BD-BF06-477518BB2537}"/>
                </c:ext>
              </c:extLst>
            </c:dLbl>
            <c:dLbl>
              <c:idx val="10"/>
              <c:layout>
                <c:manualLayout>
                  <c:x val="-2.6336537819475779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26-46BD-BF06-477518BB2537}"/>
                </c:ext>
              </c:extLst>
            </c:dLbl>
            <c:dLbl>
              <c:idx val="11"/>
              <c:layout>
                <c:manualLayout>
                  <c:x val="-2.6336537819475682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26-46BD-BF06-477518BB2537}"/>
                </c:ext>
              </c:extLst>
            </c:dLbl>
            <c:dLbl>
              <c:idx val="12"/>
              <c:layout>
                <c:manualLayout>
                  <c:x val="-2.370288403752821E-2"/>
                  <c:y val="-5.601505790611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26-46BD-BF06-477518BB2537}"/>
                </c:ext>
              </c:extLst>
            </c:dLbl>
            <c:dLbl>
              <c:idx val="13"/>
              <c:layout>
                <c:manualLayout>
                  <c:x val="-2.1069230255580645E-2"/>
                  <c:y val="-4.2011293429588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26-46BD-BF06-477518BB2537}"/>
                </c:ext>
              </c:extLst>
            </c:dLbl>
            <c:dLbl>
              <c:idx val="14"/>
              <c:layout>
                <c:manualLayout>
                  <c:x val="-2.6336537819475779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26-46BD-BF06-477518BB2537}"/>
                </c:ext>
              </c:extLst>
            </c:dLbl>
            <c:dLbl>
              <c:idx val="15"/>
              <c:layout>
                <c:manualLayout>
                  <c:x val="-3.4237499165318486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26-46BD-BF06-477518BB2537}"/>
                </c:ext>
              </c:extLst>
            </c:dLbl>
            <c:dLbl>
              <c:idx val="16"/>
              <c:layout>
                <c:manualLayout>
                  <c:x val="-3.9504806729213526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F26-46BD-BF06-477518BB2537}"/>
                </c:ext>
              </c:extLst>
            </c:dLbl>
            <c:dLbl>
              <c:idx val="17"/>
              <c:layout>
                <c:manualLayout>
                  <c:x val="-1.580192269168541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F26-46BD-BF06-477518BB2537}"/>
                </c:ext>
              </c:extLst>
            </c:dLbl>
            <c:dLbl>
              <c:idx val="18"/>
              <c:layout>
                <c:manualLayout>
                  <c:x val="-1.8435576473632979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F26-46BD-BF06-477518BB2537}"/>
                </c:ext>
              </c:extLst>
            </c:dLbl>
            <c:dLbl>
              <c:idx val="19"/>
              <c:layout>
                <c:manualLayout>
                  <c:x val="-2.3702884037528019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F26-46BD-BF06-477518BB2537}"/>
                </c:ext>
              </c:extLst>
            </c:dLbl>
            <c:dLbl>
              <c:idx val="20"/>
              <c:layout>
                <c:manualLayout>
                  <c:x val="-2.8970191601423251E-2"/>
                  <c:y val="-4.6679214921764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F26-46BD-BF06-477518BB2537}"/>
                </c:ext>
              </c:extLst>
            </c:dLbl>
            <c:dLbl>
              <c:idx val="21"/>
              <c:layout>
                <c:manualLayout>
                  <c:x val="-4.8474816312861022E-3"/>
                  <c:y val="-3.1747608715205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F26-46BD-BF06-477518BB2537}"/>
                </c:ext>
              </c:extLst>
            </c:dLbl>
            <c:dLbl>
              <c:idx val="22"/>
              <c:layout>
                <c:manualLayout>
                  <c:x val="-1.3814379935574099E-2"/>
                  <c:y val="-3.3596441775279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9F26-46BD-BF06-477518BB2537}"/>
                </c:ext>
              </c:extLst>
            </c:dLbl>
            <c:dLbl>
              <c:idx val="23"/>
              <c:layout>
                <c:manualLayout>
                  <c:x val="-1.2279448831621321E-2"/>
                  <c:y val="-3.3596441775279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9F26-46BD-BF06-477518BB2537}"/>
                </c:ext>
              </c:extLst>
            </c:dLbl>
            <c:dLbl>
              <c:idx val="24"/>
              <c:layout>
                <c:manualLayout>
                  <c:x val="-1.5349311039526652E-2"/>
                  <c:y val="-3.3596441775279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9F26-46BD-BF06-477518BB2537}"/>
                </c:ext>
              </c:extLst>
            </c:dLbl>
            <c:dLbl>
              <c:idx val="25"/>
              <c:layout>
                <c:manualLayout>
                  <c:x val="-1.6884242143479316E-2"/>
                  <c:y val="-3.3596441775279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9F26-46BD-BF06-477518BB2537}"/>
                </c:ext>
              </c:extLst>
            </c:dLbl>
            <c:dLbl>
              <c:idx val="26"/>
              <c:layout>
                <c:manualLayout>
                  <c:x val="-1.8419173247431982E-2"/>
                  <c:y val="-3.3596441775279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9F26-46BD-BF06-477518BB2537}"/>
                </c:ext>
              </c:extLst>
            </c:dLbl>
            <c:dLbl>
              <c:idx val="27"/>
              <c:layout>
                <c:manualLayout>
                  <c:x val="-1.6884242143479316E-2"/>
                  <c:y val="-3.3596441775279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9F26-46BD-BF06-477518BB25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【参考】取組率推移!$B$5:$B$32</c:f>
              <c:strCache>
                <c:ptCount val="28"/>
                <c:pt idx="0">
                  <c:v>H25年3月</c:v>
                </c:pt>
                <c:pt idx="2">
                  <c:v>H26年3月</c:v>
                </c:pt>
                <c:pt idx="4">
                  <c:v>H27年2月</c:v>
                </c:pt>
                <c:pt idx="5">
                  <c:v>H27年6月</c:v>
                </c:pt>
                <c:pt idx="7">
                  <c:v>H28年3月</c:v>
                </c:pt>
                <c:pt idx="8">
                  <c:v>H28年9月</c:v>
                </c:pt>
                <c:pt idx="9">
                  <c:v>H28年12月</c:v>
                </c:pt>
                <c:pt idx="10">
                  <c:v>H29年2月</c:v>
                </c:pt>
                <c:pt idx="11">
                  <c:v>H29年5月</c:v>
                </c:pt>
                <c:pt idx="12">
                  <c:v>H29年12月</c:v>
                </c:pt>
                <c:pt idx="13">
                  <c:v>H30年3月</c:v>
                </c:pt>
                <c:pt idx="14">
                  <c:v>H30年9月</c:v>
                </c:pt>
                <c:pt idx="15">
                  <c:v>H30年12月</c:v>
                </c:pt>
                <c:pt idx="16">
                  <c:v>H31年3月</c:v>
                </c:pt>
                <c:pt idx="17">
                  <c:v>R元年6月</c:v>
                </c:pt>
                <c:pt idx="18">
                  <c:v>R元年9月</c:v>
                </c:pt>
                <c:pt idx="19">
                  <c:v>R元年12月</c:v>
                </c:pt>
                <c:pt idx="20">
                  <c:v>R2年3月</c:v>
                </c:pt>
                <c:pt idx="21">
                  <c:v>R2年6月</c:v>
                </c:pt>
                <c:pt idx="22">
                  <c:v>R2年9月</c:v>
                </c:pt>
                <c:pt idx="23">
                  <c:v>R2年12月</c:v>
                </c:pt>
                <c:pt idx="24">
                  <c:v>R3年4月</c:v>
                </c:pt>
                <c:pt idx="25">
                  <c:v>R3年7月</c:v>
                </c:pt>
                <c:pt idx="26">
                  <c:v>R3年10月</c:v>
                </c:pt>
                <c:pt idx="27">
                  <c:v>R4年1月</c:v>
                </c:pt>
              </c:strCache>
            </c:strRef>
          </c:cat>
          <c:val>
            <c:numRef>
              <c:f>【参考】取組率推移!$D$5:$D$32</c:f>
              <c:numCache>
                <c:formatCode>General</c:formatCode>
                <c:ptCount val="28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16</c:v>
                </c:pt>
                <c:pt idx="5">
                  <c:v>22</c:v>
                </c:pt>
                <c:pt idx="6">
                  <c:v>26</c:v>
                </c:pt>
                <c:pt idx="7">
                  <c:v>29</c:v>
                </c:pt>
                <c:pt idx="8">
                  <c:v>34</c:v>
                </c:pt>
                <c:pt idx="9">
                  <c:v>34</c:v>
                </c:pt>
                <c:pt idx="10">
                  <c:v>34</c:v>
                </c:pt>
                <c:pt idx="11">
                  <c:v>36</c:v>
                </c:pt>
                <c:pt idx="12">
                  <c:v>42</c:v>
                </c:pt>
                <c:pt idx="13">
                  <c:v>47</c:v>
                </c:pt>
                <c:pt idx="14">
                  <c:v>47</c:v>
                </c:pt>
                <c:pt idx="15">
                  <c:v>47</c:v>
                </c:pt>
                <c:pt idx="16">
                  <c:v>47</c:v>
                </c:pt>
                <c:pt idx="17">
                  <c:v>47</c:v>
                </c:pt>
                <c:pt idx="18">
                  <c:v>47</c:v>
                </c:pt>
                <c:pt idx="19">
                  <c:v>47</c:v>
                </c:pt>
                <c:pt idx="20">
                  <c:v>47</c:v>
                </c:pt>
                <c:pt idx="21">
                  <c:v>47</c:v>
                </c:pt>
                <c:pt idx="22">
                  <c:v>47</c:v>
                </c:pt>
                <c:pt idx="23">
                  <c:v>47</c:v>
                </c:pt>
                <c:pt idx="24">
                  <c:v>47</c:v>
                </c:pt>
                <c:pt idx="25">
                  <c:v>47</c:v>
                </c:pt>
                <c:pt idx="26">
                  <c:v>47</c:v>
                </c:pt>
                <c:pt idx="27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9F26-46BD-BF06-477518BB2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7528176"/>
        <c:axId val="507528832"/>
      </c:lineChart>
      <c:lineChart>
        <c:grouping val="standard"/>
        <c:varyColors val="0"/>
        <c:ser>
          <c:idx val="0"/>
          <c:order val="0"/>
          <c:tx>
            <c:strRef>
              <c:f>【参考】取組率推移!$C$4</c:f>
              <c:strCache>
                <c:ptCount val="1"/>
                <c:pt idx="0">
                  <c:v>団体数（市区町村）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8970191601423265E-2"/>
                  <c:y val="-6.0682979398293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F26-46BD-BF06-477518BB253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F26-46BD-BF06-477518BB2537}"/>
                </c:ext>
              </c:extLst>
            </c:dLbl>
            <c:dLbl>
              <c:idx val="2"/>
              <c:layout>
                <c:manualLayout>
                  <c:x val="-1.3168268909737841E-2"/>
                  <c:y val="1.8671685968705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F26-46BD-BF06-477518BB253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F26-46BD-BF06-477518BB2537}"/>
                </c:ext>
              </c:extLst>
            </c:dLbl>
            <c:dLbl>
              <c:idx val="4"/>
              <c:layout>
                <c:manualLayout>
                  <c:x val="-1.8435576473632979E-2"/>
                  <c:y val="3.2675450445235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F26-46BD-BF06-477518BB2537}"/>
                </c:ext>
              </c:extLst>
            </c:dLbl>
            <c:dLbl>
              <c:idx val="5"/>
              <c:layout>
                <c:manualLayout>
                  <c:x val="-2.1069230255580596E-2"/>
                  <c:y val="3.7343371937411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F26-46BD-BF06-477518BB253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F26-46BD-BF06-477518BB2537}"/>
                </c:ext>
              </c:extLst>
            </c:dLbl>
            <c:dLbl>
              <c:idx val="7"/>
              <c:layout>
                <c:manualLayout>
                  <c:x val="-4.2138460511161144E-2"/>
                  <c:y val="3.7343371937411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F26-46BD-BF06-477518BB2537}"/>
                </c:ext>
              </c:extLst>
            </c:dLbl>
            <c:dLbl>
              <c:idx val="8"/>
              <c:layout>
                <c:manualLayout>
                  <c:x val="-3.9504806729213478E-2"/>
                  <c:y val="3.7343371937411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F26-46BD-BF06-477518BB2537}"/>
                </c:ext>
              </c:extLst>
            </c:dLbl>
            <c:dLbl>
              <c:idx val="9"/>
              <c:layout>
                <c:manualLayout>
                  <c:x val="-3.6871152947266006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F26-46BD-BF06-477518BB2537}"/>
                </c:ext>
              </c:extLst>
            </c:dLbl>
            <c:dLbl>
              <c:idx val="10"/>
              <c:layout>
                <c:manualLayout>
                  <c:x val="-3.6871152947266055E-2"/>
                  <c:y val="3.2675450445235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F26-46BD-BF06-477518BB2537}"/>
                </c:ext>
              </c:extLst>
            </c:dLbl>
            <c:dLbl>
              <c:idx val="11"/>
              <c:layout>
                <c:manualLayout>
                  <c:x val="-3.4237499165318389E-2"/>
                  <c:y val="3.2675450445235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F26-46BD-BF06-477518BB2537}"/>
                </c:ext>
              </c:extLst>
            </c:dLbl>
            <c:dLbl>
              <c:idx val="12"/>
              <c:layout>
                <c:manualLayout>
                  <c:x val="-3.160384538337082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F26-46BD-BF06-477518BB2537}"/>
                </c:ext>
              </c:extLst>
            </c:dLbl>
            <c:dLbl>
              <c:idx val="13"/>
              <c:layout>
                <c:manualLayout>
                  <c:x val="-2.6336537819475779E-2"/>
                  <c:y val="3.7343371937411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F26-46BD-BF06-477518BB2537}"/>
                </c:ext>
              </c:extLst>
            </c:dLbl>
            <c:dLbl>
              <c:idx val="14"/>
              <c:layout>
                <c:manualLayout>
                  <c:x val="-3.1603845383370917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F26-46BD-BF06-477518BB2537}"/>
                </c:ext>
              </c:extLst>
            </c:dLbl>
            <c:dLbl>
              <c:idx val="15"/>
              <c:layout>
                <c:manualLayout>
                  <c:x val="-3.4237499165318486E-2"/>
                  <c:y val="2.8007528953058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9F26-46BD-BF06-477518BB2537}"/>
                </c:ext>
              </c:extLst>
            </c:dLbl>
            <c:dLbl>
              <c:idx val="16"/>
              <c:layout>
                <c:manualLayout>
                  <c:x val="-3.160384538337082E-2"/>
                  <c:y val="3.267545044523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9F26-46BD-BF06-477518BB2537}"/>
                </c:ext>
              </c:extLst>
            </c:dLbl>
            <c:dLbl>
              <c:idx val="17"/>
              <c:layout>
                <c:manualLayout>
                  <c:x val="-2.7451698920967604E-2"/>
                  <c:y val="5.7842902685540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9F26-46BD-BF06-477518BB2537}"/>
                </c:ext>
              </c:extLst>
            </c:dLbl>
            <c:dLbl>
              <c:idx val="18"/>
              <c:layout>
                <c:manualLayout>
                  <c:x val="-2.6352954144114562E-2"/>
                  <c:y val="4.6644088760447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9F26-46BD-BF06-477518BB2537}"/>
                </c:ext>
              </c:extLst>
            </c:dLbl>
            <c:dLbl>
              <c:idx val="19"/>
              <c:layout>
                <c:manualLayout>
                  <c:x val="-2.371927826330885E-2"/>
                  <c:y val="3.8243508656007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9F26-46BD-BF06-477518BB2537}"/>
                </c:ext>
              </c:extLst>
            </c:dLbl>
            <c:dLbl>
              <c:idx val="20"/>
              <c:layout>
                <c:manualLayout>
                  <c:x val="-1.9114484951450853E-2"/>
                  <c:y val="3.9178212810384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9F26-46BD-BF06-477518BB2537}"/>
                </c:ext>
              </c:extLst>
            </c:dLbl>
            <c:dLbl>
              <c:idx val="21"/>
              <c:layout>
                <c:manualLayout>
                  <c:x val="-4.4772114293108664E-2"/>
                  <c:y val="-4.201129342958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9F26-46BD-BF06-477518BB2537}"/>
                </c:ext>
              </c:extLst>
            </c:dLbl>
            <c:dLbl>
              <c:idx val="22"/>
              <c:layout>
                <c:manualLayout>
                  <c:x val="-4.2284257167358466E-2"/>
                  <c:y val="-3.7532420660119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9F26-46BD-BF06-477518BB2537}"/>
                </c:ext>
              </c:extLst>
            </c:dLbl>
            <c:dLbl>
              <c:idx val="23"/>
              <c:layout>
                <c:manualLayout>
                  <c:x val="-4.0087150095601723E-2"/>
                  <c:y val="-3.7581692093492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9F26-46BD-BF06-477518BB2537}"/>
                </c:ext>
              </c:extLst>
            </c:dLbl>
            <c:dLbl>
              <c:idx val="24"/>
              <c:layout>
                <c:manualLayout>
                  <c:x val="-5.0161548477173211E-2"/>
                  <c:y val="-3.5201605104542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9F26-46BD-BF06-477518BB2537}"/>
                </c:ext>
              </c:extLst>
            </c:dLbl>
            <c:dLbl>
              <c:idx val="25"/>
              <c:layout>
                <c:manualLayout>
                  <c:x val="-4.0562065180909761E-2"/>
                  <c:y val="-4.4208861112956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9F26-46BD-BF06-477518BB2537}"/>
                </c:ext>
              </c:extLst>
            </c:dLbl>
            <c:dLbl>
              <c:idx val="26"/>
              <c:layout>
                <c:manualLayout>
                  <c:x val="-2.9163690975100638E-2"/>
                  <c:y val="-4.85281936754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9F26-46BD-BF06-477518BB2537}"/>
                </c:ext>
              </c:extLst>
            </c:dLbl>
            <c:dLbl>
              <c:idx val="27"/>
              <c:layout>
                <c:manualLayout>
                  <c:x val="-2.7628759871147972E-2"/>
                  <c:y val="-7.092582152559005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1176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34-9F26-46BD-BF06-477518BB25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【参考】取組率推移!$B$5:$B$32</c:f>
              <c:strCache>
                <c:ptCount val="28"/>
                <c:pt idx="0">
                  <c:v>H25年3月</c:v>
                </c:pt>
                <c:pt idx="2">
                  <c:v>H26年3月</c:v>
                </c:pt>
                <c:pt idx="4">
                  <c:v>H27年2月</c:v>
                </c:pt>
                <c:pt idx="5">
                  <c:v>H27年6月</c:v>
                </c:pt>
                <c:pt idx="7">
                  <c:v>H28年3月</c:v>
                </c:pt>
                <c:pt idx="8">
                  <c:v>H28年9月</c:v>
                </c:pt>
                <c:pt idx="9">
                  <c:v>H28年12月</c:v>
                </c:pt>
                <c:pt idx="10">
                  <c:v>H29年2月</c:v>
                </c:pt>
                <c:pt idx="11">
                  <c:v>H29年5月</c:v>
                </c:pt>
                <c:pt idx="12">
                  <c:v>H29年12月</c:v>
                </c:pt>
                <c:pt idx="13">
                  <c:v>H30年3月</c:v>
                </c:pt>
                <c:pt idx="14">
                  <c:v>H30年9月</c:v>
                </c:pt>
                <c:pt idx="15">
                  <c:v>H30年12月</c:v>
                </c:pt>
                <c:pt idx="16">
                  <c:v>H31年3月</c:v>
                </c:pt>
                <c:pt idx="17">
                  <c:v>R元年6月</c:v>
                </c:pt>
                <c:pt idx="18">
                  <c:v>R元年9月</c:v>
                </c:pt>
                <c:pt idx="19">
                  <c:v>R元年12月</c:v>
                </c:pt>
                <c:pt idx="20">
                  <c:v>R2年3月</c:v>
                </c:pt>
                <c:pt idx="21">
                  <c:v>R2年6月</c:v>
                </c:pt>
                <c:pt idx="22">
                  <c:v>R2年9月</c:v>
                </c:pt>
                <c:pt idx="23">
                  <c:v>R2年12月</c:v>
                </c:pt>
                <c:pt idx="24">
                  <c:v>R3年4月</c:v>
                </c:pt>
                <c:pt idx="25">
                  <c:v>R3年7月</c:v>
                </c:pt>
                <c:pt idx="26">
                  <c:v>R3年10月</c:v>
                </c:pt>
                <c:pt idx="27">
                  <c:v>R4年1月</c:v>
                </c:pt>
              </c:strCache>
            </c:strRef>
          </c:cat>
          <c:val>
            <c:numRef>
              <c:f>【参考】取組率推移!$C$5:$C$32</c:f>
              <c:numCache>
                <c:formatCode>General</c:formatCode>
                <c:ptCount val="28"/>
                <c:pt idx="0">
                  <c:v>4</c:v>
                </c:pt>
                <c:pt idx="1">
                  <c:v>14</c:v>
                </c:pt>
                <c:pt idx="2">
                  <c:v>24</c:v>
                </c:pt>
                <c:pt idx="3">
                  <c:v>56</c:v>
                </c:pt>
                <c:pt idx="4">
                  <c:v>87</c:v>
                </c:pt>
                <c:pt idx="5">
                  <c:v>132</c:v>
                </c:pt>
                <c:pt idx="6">
                  <c:v>154</c:v>
                </c:pt>
                <c:pt idx="7">
                  <c:v>176</c:v>
                </c:pt>
                <c:pt idx="8">
                  <c:v>199</c:v>
                </c:pt>
                <c:pt idx="9">
                  <c:v>208</c:v>
                </c:pt>
                <c:pt idx="10">
                  <c:v>233</c:v>
                </c:pt>
                <c:pt idx="11">
                  <c:v>243</c:v>
                </c:pt>
                <c:pt idx="12">
                  <c:v>264</c:v>
                </c:pt>
                <c:pt idx="13">
                  <c:v>278</c:v>
                </c:pt>
                <c:pt idx="14">
                  <c:v>316</c:v>
                </c:pt>
                <c:pt idx="15">
                  <c:v>347</c:v>
                </c:pt>
                <c:pt idx="16">
                  <c:v>418</c:v>
                </c:pt>
                <c:pt idx="17">
                  <c:v>548</c:v>
                </c:pt>
                <c:pt idx="18">
                  <c:v>605</c:v>
                </c:pt>
                <c:pt idx="19">
                  <c:v>621</c:v>
                </c:pt>
                <c:pt idx="20">
                  <c:v>680</c:v>
                </c:pt>
                <c:pt idx="21">
                  <c:v>769</c:v>
                </c:pt>
                <c:pt idx="22">
                  <c:v>828</c:v>
                </c:pt>
                <c:pt idx="23">
                  <c:v>868</c:v>
                </c:pt>
                <c:pt idx="24">
                  <c:v>1110</c:v>
                </c:pt>
                <c:pt idx="25">
                  <c:v>1137</c:v>
                </c:pt>
                <c:pt idx="26">
                  <c:v>1147</c:v>
                </c:pt>
                <c:pt idx="27">
                  <c:v>1173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9F26-46BD-BF06-477518BB2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9058528"/>
        <c:axId val="509062136"/>
      </c:lineChart>
      <c:catAx>
        <c:axId val="50752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07528832"/>
        <c:crosses val="autoZero"/>
        <c:auto val="1"/>
        <c:lblAlgn val="ctr"/>
        <c:lblOffset val="100"/>
        <c:noMultiLvlLbl val="0"/>
      </c:catAx>
      <c:valAx>
        <c:axId val="5075288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r>
                  <a:rPr lang="ja-JP"/>
                  <a:t>団体数（都道府県）</a:t>
                </a:r>
              </a:p>
            </c:rich>
          </c:tx>
          <c:layout>
            <c:manualLayout>
              <c:xMode val="edge"/>
              <c:yMode val="edge"/>
              <c:x val="5.2930196948261562E-3"/>
              <c:y val="6.624078653275072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07528176"/>
        <c:crosses val="autoZero"/>
        <c:crossBetween val="between"/>
      </c:valAx>
      <c:valAx>
        <c:axId val="509062136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r>
                  <a:rPr lang="ja-JP"/>
                  <a:t>団体数（市区町村）</a:t>
                </a:r>
              </a:p>
            </c:rich>
          </c:tx>
          <c:layout>
            <c:manualLayout>
              <c:xMode val="edge"/>
              <c:yMode val="edge"/>
              <c:x val="0.87418492185398244"/>
              <c:y val="6.15247390113307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09058528"/>
        <c:crosses val="max"/>
        <c:crossBetween val="between"/>
      </c:valAx>
      <c:catAx>
        <c:axId val="509058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90621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011810447907914"/>
          <c:y val="3.8515254557020172E-2"/>
          <c:w val="0.57323524647231416"/>
          <c:h val="7.9583858937448501E-2"/>
        </c:manualLayout>
      </c:layout>
      <c:overlay val="0"/>
      <c:spPr>
        <a:noFill/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 b="1" dirty="0"/>
              <a:t>市町村</a:t>
            </a:r>
            <a:endParaRPr lang="en-US" altLang="ja-JP" b="1" dirty="0"/>
          </a:p>
          <a:p>
            <a:pPr>
              <a:defRPr/>
            </a:pPr>
            <a:r>
              <a:rPr lang="ja-JP" altLang="en-US" sz="1100" dirty="0"/>
              <a:t>人口</a:t>
            </a:r>
            <a:r>
              <a:rPr lang="en-US" altLang="ja-JP" sz="1100" dirty="0"/>
              <a:t>5</a:t>
            </a:r>
            <a:r>
              <a:rPr lang="ja-JP" altLang="en-US" sz="1100" dirty="0"/>
              <a:t>万未満の市を含む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61140221834899"/>
          <c:y val="0.25795691066131765"/>
          <c:w val="0.53061030366276285"/>
          <c:h val="0.57612855444229705"/>
        </c:manualLayout>
      </c:layout>
      <c:doughnutChart>
        <c:varyColors val="1"/>
        <c:ser>
          <c:idx val="0"/>
          <c:order val="0"/>
          <c:tx>
            <c:strRef>
              <c:f>【参考】人口別取組率集計!$C$27</c:f>
              <c:strCache>
                <c:ptCount val="1"/>
                <c:pt idx="0">
                  <c:v>町村(人口5万未満の市を含む)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AB-4FDA-A596-A5A2BC8E15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AB-4FDA-A596-A5A2BC8E156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 dirty="0"/>
                      <a:t>714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AAB-4FDA-A596-A5A2BC8E156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ja-JP" dirty="0"/>
                      <a:t>505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AAB-4FDA-A596-A5A2BC8E15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【参考】人口別取組率集計!$B$28:$B$29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【参考】人口別取組率集計!$C$28:$C$29</c:f>
              <c:numCache>
                <c:formatCode>General</c:formatCode>
                <c:ptCount val="2"/>
                <c:pt idx="0">
                  <c:v>694</c:v>
                </c:pt>
                <c:pt idx="1">
                  <c:v>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AB-4FDA-A596-A5A2BC8E15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4780725353992215"/>
          <c:y val="0.22805749942741138"/>
          <c:w val="0.36178473067666117"/>
          <c:h val="0.6265144761926732"/>
        </c:manualLayout>
      </c:layout>
      <c:doughnutChart>
        <c:varyColors val="1"/>
        <c:ser>
          <c:idx val="0"/>
          <c:order val="0"/>
          <c:tx>
            <c:strRef>
              <c:f>【参考】人口別取組率集計!$C$33</c:f>
              <c:strCache>
                <c:ptCount val="1"/>
                <c:pt idx="0">
                  <c:v>人口カバー率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72-451C-AEEA-FA8A413BBD31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372-451C-AEEA-FA8A413BBD31}"/>
              </c:ext>
            </c:extLst>
          </c:dPt>
          <c:dLbls>
            <c:dLbl>
              <c:idx val="0"/>
              <c:layout>
                <c:manualLayout>
                  <c:x val="-4.1603915004839592E-2"/>
                  <c:y val="-9.2592592592592587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114,433,158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372-451C-AEEA-FA8A413BBD31}"/>
                </c:ext>
              </c:extLst>
            </c:dLbl>
            <c:dLbl>
              <c:idx val="1"/>
              <c:layout>
                <c:manualLayout>
                  <c:x val="-7.4887047008711266E-2"/>
                  <c:y val="-0.1018518518518518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/>
                      <a:t>12,661,587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372-451C-AEEA-FA8A413BBD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【参考】人口別取組率集計!$B$34:$B$35</c:f>
              <c:strCache>
                <c:ptCount val="2"/>
                <c:pt idx="0">
                  <c:v>取組済(人口)</c:v>
                </c:pt>
                <c:pt idx="1">
                  <c:v>取組未着手(人口)</c:v>
                </c:pt>
              </c:strCache>
            </c:strRef>
          </c:cat>
          <c:val>
            <c:numRef>
              <c:f>【参考】人口別取組率集計!$C$34:$C$35</c:f>
              <c:numCache>
                <c:formatCode>#,##0</c:formatCode>
                <c:ptCount val="2"/>
                <c:pt idx="0">
                  <c:v>114896979</c:v>
                </c:pt>
                <c:pt idx="1">
                  <c:v>12197766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72-451C-AEEA-FA8A413BB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7023674144526"/>
          <c:y val="0.8616892680081657"/>
          <c:w val="0.7945948892418447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b="1" dirty="0"/>
              <a:t>政令指定都市</a:t>
            </a:r>
          </a:p>
        </c:rich>
      </c:tx>
      <c:layout>
        <c:manualLayout>
          <c:xMode val="edge"/>
          <c:yMode val="edge"/>
          <c:x val="0.28545573856158113"/>
          <c:y val="6.94444444444444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1659172320899656"/>
          <c:y val="0.23228419364246136"/>
          <c:w val="0.56681692898753877"/>
          <c:h val="0.550407917760279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4A-45F9-8263-3EA5073A95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4A-45F9-8263-3EA5073A9566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4A-45F9-8263-3EA5073A95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作図!$B$7:$B$8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作図!$C$7:$C$8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4A-45F9-8263-3EA5073A9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47478213339959"/>
          <c:y val="0.81076334208223977"/>
          <c:w val="0.5250500603276689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5765700102568"/>
          <c:y val="0.80613371245261012"/>
          <c:w val="0.72850010716562807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ja-JP" sz="1800" b="1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中規模都市</a:t>
            </a:r>
            <a:endParaRPr lang="ja-JP" altLang="ja-JP" dirty="0">
              <a:effectLst/>
            </a:endParaRPr>
          </a:p>
          <a:p>
            <a:pPr>
              <a:defRPr/>
            </a:pPr>
            <a:r>
              <a:rPr lang="zh-TW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zh-TW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万以上</a:t>
            </a:r>
            <a:r>
              <a:rPr lang="en-US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sz="14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万未満</a:t>
            </a:r>
            <a:endParaRPr lang="ja-JP" altLang="ja-JP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zh-TW" b="1" dirty="0"/>
              <a:t>大規模都市</a:t>
            </a:r>
          </a:p>
          <a:p>
            <a:pPr>
              <a:defRPr/>
            </a:pPr>
            <a:r>
              <a:rPr lang="zh-TW" dirty="0"/>
              <a:t>人口</a:t>
            </a:r>
            <a:r>
              <a:rPr lang="en-US" dirty="0"/>
              <a:t>30</a:t>
            </a:r>
            <a:r>
              <a:rPr lang="zh-TW" dirty="0"/>
              <a:t>万以上</a:t>
            </a:r>
          </a:p>
        </c:rich>
      </c:tx>
      <c:layout>
        <c:manualLayout>
          <c:xMode val="edge"/>
          <c:yMode val="edge"/>
          <c:x val="0.32836459084926489"/>
          <c:y val="5.0925925925925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801001949813075"/>
          <c:y val="0.28837262835375116"/>
          <c:w val="0.52978216664372768"/>
          <c:h val="0.5693196318439672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23-4BD6-8CD2-88589A8CDA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23-4BD6-8CD2-88589A8CDA8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 dirty="0"/>
                      <a:t>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423-4BD6-8CD2-88589A8CDA8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23-4BD6-8CD2-88589A8CD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作図!$B$7:$B$8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作図!$C$7:$C$8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23-4BD6-8CD2-88589A8CD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312865146328254"/>
          <c:y val="0.85010993657810408"/>
          <c:w val="0.5250500603276689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ja-JP" sz="1400" b="1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中規模都市</a:t>
            </a:r>
            <a:endParaRPr lang="ja-JP" altLang="ja-JP" sz="1100" dirty="0">
              <a:effectLst/>
            </a:endParaRPr>
          </a:p>
          <a:p>
            <a:pPr>
              <a:defRPr b="1"/>
            </a:pPr>
            <a:r>
              <a:rPr lang="zh-TW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zh-TW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万以上</a:t>
            </a:r>
            <a:r>
              <a:rPr lang="en-US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sz="1100" b="0" i="0" kern="1200" spc="0" baseline="0" dirty="0">
                <a:solidFill>
                  <a:srgbClr val="595959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万未満</a:t>
            </a:r>
            <a:endParaRPr lang="ja-JP" altLang="ja-JP" sz="1100" dirty="0">
              <a:effectLst/>
            </a:endParaRPr>
          </a:p>
        </c:rich>
      </c:tx>
      <c:layout>
        <c:manualLayout>
          <c:xMode val="edge"/>
          <c:yMode val="edge"/>
          <c:x val="0.22019153169280259"/>
          <c:y val="5.5508049868703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3052094543166232"/>
          <c:y val="0.2730106254995685"/>
          <c:w val="0.52978216664372768"/>
          <c:h val="0.5693196318439672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23-4BD6-8CD2-88589A8CDA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23-4BD6-8CD2-88589A8CDA8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423-4BD6-8CD2-88589A8CDA8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23-4BD6-8CD2-88589A8CD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作図!$B$7:$B$8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作図!$C$7:$C$8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23-4BD6-8CD2-88589A8CD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312865146328254"/>
          <c:y val="0.85010993657810408"/>
          <c:w val="0.5250500603276689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zh-TW" b="1" dirty="0"/>
              <a:t>東京都特別区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2591019481034461"/>
          <c:y val="0.21962064506015597"/>
          <c:w val="0.58143608098867106"/>
          <c:h val="0.60911314025943486"/>
        </c:manualLayout>
      </c:layout>
      <c:doughnutChart>
        <c:varyColors val="1"/>
        <c:ser>
          <c:idx val="0"/>
          <c:order val="0"/>
          <c:tx>
            <c:strRef>
              <c:f>【参考】人口別取組率集計!$C$2</c:f>
              <c:strCache>
                <c:ptCount val="1"/>
                <c:pt idx="0">
                  <c:v>東京都特別区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71-4A7E-BF24-A213846FC9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71-4A7E-BF24-A213846FC90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CEEF643-D0D8-4780-ABE4-1DDE02D5E3C6}" type="VALUE">
                      <a:rPr lang="en-US" altLang="ja-JP" sz="105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871-4A7E-BF24-A213846FC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【参考】人口別取組率集計!$B$3:$B$4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【参考】人口別取組率集計!$C$3:$C$4</c:f>
              <c:numCache>
                <c:formatCode>General</c:formatCode>
                <c:ptCount val="2"/>
                <c:pt idx="0">
                  <c:v>23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71-4A7E-BF24-A213846FC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98093849234407"/>
          <c:y val="0.85785432210646151"/>
          <c:w val="0.46798127299969955"/>
          <c:h val="8.1450584615852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zh-TW" altLang="en-US" b="1" dirty="0"/>
              <a:t>小規模都市</a:t>
            </a:r>
            <a:endParaRPr lang="en-US" altLang="zh-TW" b="1" dirty="0"/>
          </a:p>
          <a:p>
            <a:pPr>
              <a:defRPr/>
            </a:pPr>
            <a:r>
              <a:rPr lang="zh-TW" altLang="en-US" sz="1100" dirty="0"/>
              <a:t>人口</a:t>
            </a:r>
            <a:r>
              <a:rPr lang="en-US" altLang="zh-TW" sz="1100" dirty="0"/>
              <a:t>5</a:t>
            </a:r>
            <a:r>
              <a:rPr lang="zh-TW" altLang="en-US" sz="1100" dirty="0"/>
              <a:t>万以上</a:t>
            </a:r>
            <a:r>
              <a:rPr lang="en-US" altLang="ja-JP" sz="1100" dirty="0"/>
              <a:t>20</a:t>
            </a:r>
            <a:r>
              <a:rPr lang="ja-JP" altLang="en-US" sz="1100" dirty="0"/>
              <a:t>万未満</a:t>
            </a:r>
            <a:endParaRPr lang="zh-TW" altLang="en-US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043384228162908"/>
          <c:y val="0.25250412199599648"/>
          <c:w val="0.55124807201319093"/>
          <c:h val="0.58577409802581659"/>
        </c:manualLayout>
      </c:layout>
      <c:doughnutChart>
        <c:varyColors val="1"/>
        <c:ser>
          <c:idx val="0"/>
          <c:order val="0"/>
          <c:tx>
            <c:strRef>
              <c:f>【参考】人口別取組率集計!$C$22</c:f>
              <c:strCache>
                <c:ptCount val="1"/>
                <c:pt idx="0">
                  <c:v>小規模都市(人口5万以上)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EC-41B7-A1D0-AC852B0172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EC-41B7-A1D0-AC852B0172C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/>
                      <a:t>330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DEC-41B7-A1D0-AC852B0172CE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r>
                      <a:rPr lang="en-US" altLang="ja-JP" dirty="0"/>
                      <a:t>60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DEC-41B7-A1D0-AC852B0172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【参考】人口別取組率集計!$B$23:$B$24</c:f>
              <c:strCache>
                <c:ptCount val="2"/>
                <c:pt idx="0">
                  <c:v>取組済</c:v>
                </c:pt>
                <c:pt idx="1">
                  <c:v>取組未着手</c:v>
                </c:pt>
              </c:strCache>
            </c:strRef>
          </c:cat>
          <c:val>
            <c:numRef>
              <c:f>【参考】人口別取組率集計!$C$23:$C$24</c:f>
              <c:numCache>
                <c:formatCode>General</c:formatCode>
                <c:ptCount val="2"/>
                <c:pt idx="0">
                  <c:v>347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EC-41B7-A1D0-AC852B017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50375" cy="498966"/>
          </a:xfrm>
          <a:prstGeom prst="rect">
            <a:avLst/>
          </a:prstGeom>
        </p:spPr>
        <p:txBody>
          <a:bodyPr vert="horz" lIns="92199" tIns="46100" rIns="92199" bIns="461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199" tIns="46100" rIns="92199" bIns="46100" rtlCol="0"/>
          <a:lstStyle>
            <a:lvl1pPr algn="r">
              <a:defRPr sz="1200"/>
            </a:lvl1pPr>
          </a:lstStyle>
          <a:p>
            <a:fld id="{7508B081-64E0-2C4B-A43A-6B84995316D1}" type="datetimeFigureOut">
              <a:rPr kumimoji="1" lang="en-US" altLang="ja-JP" smtClean="0"/>
              <a:t>1/13/2022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373"/>
            <a:ext cx="2950375" cy="498966"/>
          </a:xfrm>
          <a:prstGeom prst="rect">
            <a:avLst/>
          </a:prstGeom>
        </p:spPr>
        <p:txBody>
          <a:bodyPr vert="horz" lIns="92199" tIns="46100" rIns="92199" bIns="461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3"/>
            <a:ext cx="2950374" cy="498966"/>
          </a:xfrm>
          <a:prstGeom prst="rect">
            <a:avLst/>
          </a:prstGeom>
        </p:spPr>
        <p:txBody>
          <a:bodyPr vert="horz" lIns="92199" tIns="46100" rIns="92199" bIns="46100" rtlCol="0" anchor="b"/>
          <a:lstStyle>
            <a:lvl1pPr algn="r">
              <a:defRPr sz="1200"/>
            </a:lvl1pPr>
          </a:lstStyle>
          <a:p>
            <a:fld id="{EAD82765-E4AB-9644-8415-37D65D284EFC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92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8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3" y="8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/>
          <a:lstStyle>
            <a:lvl1pPr algn="r">
              <a:defRPr sz="1100"/>
            </a:lvl1pPr>
          </a:lstStyle>
          <a:p>
            <a:fld id="{35186EFD-4059-47F9-86CE-75E49A44FFA0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82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1" tIns="45646" rIns="91301" bIns="456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5"/>
            <a:ext cx="5445125" cy="3913188"/>
          </a:xfrm>
          <a:prstGeom prst="rect">
            <a:avLst/>
          </a:prstGeom>
        </p:spPr>
        <p:txBody>
          <a:bodyPr vert="horz" lIns="91301" tIns="45646" rIns="91301" bIns="4564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8" y="9440874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3" y="9440874"/>
            <a:ext cx="2949575" cy="498474"/>
          </a:xfrm>
          <a:prstGeom prst="rect">
            <a:avLst/>
          </a:prstGeom>
        </p:spPr>
        <p:txBody>
          <a:bodyPr vert="horz" lIns="91301" tIns="45646" rIns="91301" bIns="45646" rtlCol="0" anchor="b"/>
          <a:lstStyle>
            <a:lvl1pPr algn="r">
              <a:defRPr sz="1100"/>
            </a:lvl1pPr>
          </a:lstStyle>
          <a:p>
            <a:fld id="{F4CC343B-79EE-4C7F-A5B5-444445458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52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C343B-79EE-4C7F-A5B5-444445458AEB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77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C343B-79EE-4C7F-A5B5-444445458AE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06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09F5A4-BF3C-4C7D-A329-36CE5C58CD93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63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44496" y="1312864"/>
            <a:ext cx="9217025" cy="283686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09" rIns="0" bIns="45709" anchor="ctr"/>
          <a:lstStyle/>
          <a:p>
            <a:pPr defTabSz="914418" eaLnBrk="0" hangingPunct="0"/>
            <a:endParaRPr lang="ja-JP" altLang="ja-JP" sz="3200" b="1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776289" y="1841505"/>
            <a:ext cx="8280400" cy="17811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0" tIns="45709" rIns="0" bIns="45709" anchor="ctr"/>
          <a:lstStyle/>
          <a:p>
            <a:pPr defTabSz="914418" eaLnBrk="0" hangingPunct="0">
              <a:defRPr/>
            </a:pPr>
            <a:endParaRPr lang="ja-JP" altLang="ja-JP" sz="26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6" name="Picture 7" descr="kante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052" y="4221179"/>
            <a:ext cx="33575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8884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7964" y="4469607"/>
            <a:ext cx="501355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578616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578616"/>
            <a:ext cx="3136900" cy="271463"/>
          </a:xfrm>
        </p:spPr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16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340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344489" y="706140"/>
            <a:ext cx="9217025" cy="28368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2954" b="1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776288" y="1234779"/>
            <a:ext cx="8280400" cy="17811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ja-JP" altLang="ja-JP" sz="24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382119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7955" y="4469606"/>
            <a:ext cx="501355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21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7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9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1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3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578602"/>
            <a:ext cx="2311400" cy="2714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578602"/>
            <a:ext cx="31369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3606463"/>
            <a:ext cx="2314262" cy="272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7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9255"/>
            <a:ext cx="8915400" cy="565674"/>
          </a:xfrm>
        </p:spPr>
        <p:txBody>
          <a:bodyPr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638692"/>
            <a:ext cx="8915400" cy="4525963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9349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5094288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4"/>
            <a:ext cx="8420100" cy="687273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07595" y="5271985"/>
            <a:ext cx="7895011" cy="707870"/>
          </a:xfrm>
        </p:spPr>
        <p:txBody>
          <a:bodyPr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1884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3772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5656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754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0942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131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319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5083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0651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6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1"/>
            <a:ext cx="8915400" cy="521605"/>
          </a:xfrm>
        </p:spPr>
        <p:txBody>
          <a:bodyPr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7487" y="613229"/>
            <a:ext cx="4642975" cy="4525963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613229"/>
            <a:ext cx="4642975" cy="4525963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0212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2"/>
            <a:ext cx="8915400" cy="521605"/>
          </a:xfrm>
        </p:spPr>
        <p:txBody>
          <a:bodyPr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2072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475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92" b="1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en-US" altLang="ja-JP" smtClean="0"/>
            </a:lvl1pPr>
          </a:lstStyle>
          <a:p>
            <a:pPr algn="r" latinLnBrk="1"/>
            <a:fld id="{2D445476-B57F-464F-8319-C26E69740EC0}" type="slidenum">
              <a:rPr/>
              <a:pPr algn="r" latinLnBrk="1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802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9254"/>
            <a:ext cx="8915400" cy="56567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638691"/>
            <a:ext cx="8915400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378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/>
        </p:nvGrpSpPr>
        <p:grpSpPr bwMode="auto">
          <a:xfrm>
            <a:off x="0" y="5094288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6"/>
            <a:ext cx="8420100" cy="6872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07595" y="5271988"/>
            <a:ext cx="7895011" cy="707871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234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6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0"/>
            <a:ext cx="8915400" cy="52160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7494" y="613234"/>
            <a:ext cx="4642975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8" y="613234"/>
            <a:ext cx="4642975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279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2"/>
            <a:ext cx="8915400" cy="52160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95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278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316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18"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374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6376" y="137279"/>
            <a:ext cx="9063036" cy="6238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0665579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5" tIns="45699" rIns="91395" bIns="456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5" tIns="45699" rIns="91395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175" y="6616714"/>
            <a:ext cx="23114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18"/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16714"/>
            <a:ext cx="31369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18"/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1425" y="6616714"/>
            <a:ext cx="23114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18"/>
            <a:fld id="{E47BF5BC-CA7B-450B-8FD8-29D241A301AC}" type="slidenum">
              <a:rPr lang="ja-JP" altLang="en-US" smtClean="0"/>
              <a:pPr defTabSz="914418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400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8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97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965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954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1281" indent="-34128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94" indent="-28413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06" indent="-2269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63" indent="-2269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20" indent="-2269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35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24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11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00" indent="-228495" algn="l" defTabSz="91397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7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6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54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1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29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19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06" algn="l" defTabSz="9139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16702"/>
            <a:ext cx="31369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8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844083"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1425" y="6578602"/>
            <a:ext cx="23114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>
              <a:defRPr lang="ja-JP" altLang="en-US" sz="1015" smtClean="0">
                <a:solidFill>
                  <a:prstClr val="black"/>
                </a:solidFill>
                <a:latin typeface="Arial" charset="0"/>
                <a:ea typeface="Gulim" pitchFamily="34" charset="-127"/>
              </a:defRPr>
            </a:lvl1pPr>
          </a:lstStyle>
          <a:p>
            <a:pPr algn="r" defTabSz="457200" latinLnBrk="1"/>
            <a:fld id="{2D445476-B57F-464F-8319-C26E69740EC0}" type="slidenum">
              <a:rPr kumimoji="0" lang="en-US" altLang="ja-JP" smtClean="0"/>
              <a:pPr algn="r" defTabSz="457200" latinLnBrk="1"/>
              <a:t>‹#›</a:t>
            </a:fld>
            <a:endParaRPr kumimoji="0" lang="en-US" altLang="ja-JP"/>
          </a:p>
        </p:txBody>
      </p:sp>
    </p:spTree>
    <p:extLst>
      <p:ext uri="{BB962C8B-B14F-4D97-AF65-F5344CB8AC3E}">
        <p14:creationId xmlns:p14="http://schemas.microsoft.com/office/powerpoint/2010/main" val="252445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1884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377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5656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754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5066" indent="-31506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4352" indent="-26231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3638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5680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7721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037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2255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414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6026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884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77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656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54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42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31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19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083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12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5.xml"/><Relationship Id="rId11" Type="http://schemas.openxmlformats.org/officeDocument/2006/relationships/chart" Target="../charts/chart10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10AC68E9-93AC-4EE7-A0E0-E98C161A901A}" type="slidenum">
              <a:rPr lang="ja-JP" altLang="en-US" smtClean="0"/>
              <a:pPr algn="r">
                <a:defRPr/>
              </a:pPr>
              <a:t>1</a:t>
            </a:fld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23218" y="0"/>
            <a:ext cx="7865508" cy="49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5pPr>
            <a:lvl6pPr marL="421884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6pPr>
            <a:lvl7pPr marL="84377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7pPr>
            <a:lvl8pPr marL="1265656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8pPr>
            <a:lvl9pPr marL="168754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dirty="0"/>
              <a:t>オープンデータに取り組む地方公共団体数の推移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80330" y="6429369"/>
            <a:ext cx="66080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自らのホームページにおいて「オープンデータとしての利用規約を適用し、データを公開」又は「オープンデータであることを表示し、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データの公開先を提示」を行っている都道府県及び市区町村。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619277" y="6411081"/>
            <a:ext cx="110639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（デジタル庁調べ）</a:t>
            </a:r>
          </a:p>
        </p:txBody>
      </p:sp>
      <p:sp>
        <p:nvSpPr>
          <p:cNvPr id="14" name="テキスト ボックス 13"/>
          <p:cNvSpPr txBox="1"/>
          <p:nvPr/>
        </p:nvSpPr>
        <p:spPr bwMode="auto">
          <a:xfrm>
            <a:off x="225287" y="2365775"/>
            <a:ext cx="9501809" cy="3410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84375" tIns="42188" rIns="84375" bIns="42188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地方公共団体のオープンデータ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取組済み（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）数の推移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25286" y="668151"/>
            <a:ext cx="9501809" cy="153010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rtlCol="0" anchor="ctr" anchorCtr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官民データ活用推進基本法第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条において、「国及び地方公共団体は、自らが保有する官民データについて、個人・法人の権利利益、国の安全等が害されることのないようにしつつ、国民がインターネット等を通じて容易に</a:t>
            </a:r>
            <a:b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利用できるよう、必要な措置を講ずるものとする」と記載。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</a:t>
            </a:r>
            <a:r>
              <a:rPr kumimoji="1" lang="en-US" altLang="ja-JP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日時点の取組率は、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kumimoji="1" lang="en-US" altLang="ja-JP" sz="1600" b="0" i="0" u="sng" strike="noStrike" kern="1200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68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％（</a:t>
            </a:r>
            <a:r>
              <a:rPr kumimoji="1" lang="en-US" altLang="ja-JP" sz="1600" b="0" i="0" u="sng" strike="noStrike" kern="1200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1,223</a:t>
            </a:r>
            <a:r>
              <a:rPr kumimoji="1" lang="en-US" altLang="ja-JP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/1,788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自治体）</a:t>
            </a:r>
            <a:r>
              <a:rPr kumimoji="1" lang="ja-JP" altLang="en-US" sz="16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graphicFrame>
        <p:nvGraphicFramePr>
          <p:cNvPr id="17" name="グラフ 16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341469"/>
              </p:ext>
            </p:extLst>
          </p:nvPr>
        </p:nvGraphicFramePr>
        <p:xfrm>
          <a:off x="225286" y="2835430"/>
          <a:ext cx="9389229" cy="3428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561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2D445476-B57F-464F-8319-C26E69740EC0}" type="slidenum">
              <a:rPr lang="en-US" altLang="ja-JP" smtClean="0"/>
              <a:pPr algn="r" latinLnBrk="1"/>
              <a:t>2</a:t>
            </a:fld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7018476" y="624123"/>
            <a:ext cx="2654300" cy="2769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1406" tIns="45704" rIns="91406" bIns="45704" rtlCol="0">
            <a:spAutoFit/>
          </a:bodyPr>
          <a:lstStyle/>
          <a:p>
            <a:pPr algn="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</a:t>
            </a:r>
          </a:p>
        </p:txBody>
      </p:sp>
      <p:sp>
        <p:nvSpPr>
          <p:cNvPr id="9" name="タイトル 32"/>
          <p:cNvSpPr txBox="1">
            <a:spLocks/>
          </p:cNvSpPr>
          <p:nvPr/>
        </p:nvSpPr>
        <p:spPr bwMode="auto">
          <a:xfrm>
            <a:off x="381000" y="-20981"/>
            <a:ext cx="9144000" cy="52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29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21884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843772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265656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687542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オープンデータ取組済自治体（都道府県別の市区町村オープンデータ取組率）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98712"/>
              </p:ext>
            </p:extLst>
          </p:nvPr>
        </p:nvGraphicFramePr>
        <p:xfrm>
          <a:off x="679320" y="875582"/>
          <a:ext cx="4093200" cy="570675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6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9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9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3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取組済数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市区町村数</a:t>
                      </a:r>
                      <a:b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増加数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取組率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(%)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岐阜県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42/42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京都府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26/26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3395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島根県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福井県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17/17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24096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長野県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77/77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石川県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静岡県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35/35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富山県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15/15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33/33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青森県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40/40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705129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56/59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+3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94.9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奈良県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37/39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94.9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徳島県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22/24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91.7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山口県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89.5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560129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埼玉県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56/63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88.9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長崎県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18/21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85.7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81220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愛媛県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17/20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50/60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614787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岡山県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22/27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81.5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44/54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81.5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栃木県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20/25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80.0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433575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三重県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23/29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206344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49/62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417831"/>
                  </a:ext>
                </a:extLst>
              </a:tr>
              <a:tr h="21501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大分県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13/18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72.2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745274"/>
              </p:ext>
            </p:extLst>
          </p:nvPr>
        </p:nvGraphicFramePr>
        <p:xfrm>
          <a:off x="5323442" y="875582"/>
          <a:ext cx="4093200" cy="551171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8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71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取組済数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市区町村数</a:t>
                      </a:r>
                      <a:b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増加数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取組率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(%)</a:t>
                      </a:r>
                    </a:p>
                  </a:txBody>
                  <a:tcPr marL="0" marR="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千葉県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39/54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+2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72.2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1498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香川県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12/17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70.6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98602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茨城県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31/44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70.5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1763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30/43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69.8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兵庫県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27/41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65.9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新潟県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19/30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広島県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12/23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山梨県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14/27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51.9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0634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群馬県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17/35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48.6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秋田県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11/25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44.0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467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滋賀県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42.1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173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佐賀県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40.0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宮崎県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10/26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38.5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高知県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13/34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38.2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鹿児島県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16/43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37.2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66466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宮城県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13/35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（↑ 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+1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37.1</a:t>
                      </a:r>
                    </a:p>
                  </a:txBody>
                  <a:tcPr marL="0" marR="0" marT="0" marB="0" anchor="b"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鳥取県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36.8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和歌山県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11/30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36.7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岩手県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12/33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36.4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62/179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34.6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熊本県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15/45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33.3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山形県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11/35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31.4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沖縄県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11/41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26.8</a:t>
                      </a: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 bwMode="auto">
          <a:xfrm>
            <a:off x="6791923" y="6435299"/>
            <a:ext cx="3034976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</a:pP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令和３年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日時点からの増加数</a:t>
            </a:r>
            <a:b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網掛けが増加した都道府県（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都道府県）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39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4544292" y="963147"/>
            <a:ext cx="5090519" cy="3240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760872" y="4314457"/>
            <a:ext cx="4873939" cy="2488914"/>
          </a:xfrm>
          <a:prstGeom prst="rect">
            <a:avLst/>
          </a:prstGeom>
          <a:solidFill>
            <a:srgbClr val="EBF6F9"/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7766" y="963147"/>
            <a:ext cx="4356805" cy="58402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707204" y="6624757"/>
            <a:ext cx="366785" cy="20370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AC68E9-93AC-4EE7-A0E0-E98C161A901A}" type="slidenum">
              <a:rPr kumimoji="1" lang="ja-JP" altLang="en-US" sz="1015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01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23218" y="99086"/>
            <a:ext cx="7865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5pPr>
            <a:lvl6pPr marL="421884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6pPr>
            <a:lvl7pPr marL="84377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7pPr>
            <a:lvl8pPr marL="1265656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8pPr>
            <a:lvl9pPr marL="1687542" algn="ctr" fontAlgn="base">
              <a:spcBef>
                <a:spcPct val="0"/>
              </a:spcBef>
              <a:spcAft>
                <a:spcPct val="0"/>
              </a:spcAft>
              <a:defRPr kumimoji="1" sz="4062"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市区町村の人口規模別オープンデータ取組率・人口カバー率</a:t>
            </a:r>
          </a:p>
        </p:txBody>
      </p:sp>
      <p:sp>
        <p:nvSpPr>
          <p:cNvPr id="4" name="正方形/長方形 66"/>
          <p:cNvSpPr>
            <a:spLocks noChangeArrowheads="1"/>
          </p:cNvSpPr>
          <p:nvPr/>
        </p:nvSpPr>
        <p:spPr bwMode="auto">
          <a:xfrm>
            <a:off x="287766" y="963147"/>
            <a:ext cx="9321054" cy="47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　オープンデータ取組率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（各分類における、総自治体数に対する取組済自治体数の割合）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66"/>
          <p:cNvSpPr>
            <a:spLocks noChangeArrowheads="1"/>
          </p:cNvSpPr>
          <p:nvPr/>
        </p:nvSpPr>
        <p:spPr bwMode="auto">
          <a:xfrm>
            <a:off x="4809214" y="4599057"/>
            <a:ext cx="2952000" cy="160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　人口カバー率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（総人口に対する、取組済</a:t>
            </a:r>
            <a:b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自治体の人口合計の割合）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/>
        </p:nvGraphicFramePr>
        <p:xfrm>
          <a:off x="7236744" y="4081935"/>
          <a:ext cx="26600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8732340"/>
              </p:ext>
            </p:extLst>
          </p:nvPr>
        </p:nvGraphicFramePr>
        <p:xfrm>
          <a:off x="2190604" y="1709031"/>
          <a:ext cx="266378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円/楕円 19"/>
          <p:cNvSpPr/>
          <p:nvPr/>
        </p:nvSpPr>
        <p:spPr>
          <a:xfrm>
            <a:off x="3092033" y="2716838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30" name="正方形/長方形 66"/>
          <p:cNvSpPr>
            <a:spLocks noChangeArrowheads="1"/>
          </p:cNvSpPr>
          <p:nvPr/>
        </p:nvSpPr>
        <p:spPr bwMode="auto">
          <a:xfrm>
            <a:off x="124267" y="574117"/>
            <a:ext cx="9321054" cy="47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●全国の市区町村を対象に集計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66"/>
          <p:cNvSpPr>
            <a:spLocks noChangeArrowheads="1"/>
          </p:cNvSpPr>
          <p:nvPr/>
        </p:nvSpPr>
        <p:spPr bwMode="auto">
          <a:xfrm>
            <a:off x="666536" y="1290383"/>
            <a:ext cx="3552128" cy="26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日時点の自治体取組状況を元に集計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66"/>
          <p:cNvSpPr>
            <a:spLocks noChangeArrowheads="1"/>
          </p:cNvSpPr>
          <p:nvPr/>
        </p:nvSpPr>
        <p:spPr bwMode="auto">
          <a:xfrm>
            <a:off x="4840485" y="5746709"/>
            <a:ext cx="3552128" cy="74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日時点の自治体取組状況と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kumimoji="0" lang="ja-JP" altLang="en-US" sz="1100" b="1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年国勢調査結果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800" b="1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元に集計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66"/>
          <p:cNvSpPr>
            <a:spLocks noChangeArrowheads="1"/>
          </p:cNvSpPr>
          <p:nvPr/>
        </p:nvSpPr>
        <p:spPr bwMode="auto">
          <a:xfrm>
            <a:off x="669578" y="1474967"/>
            <a:ext cx="7911718" cy="505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2000" tIns="72000" rIns="72000" bIns="72000" anchor="t"/>
          <a:lstStyle>
            <a:lvl1pPr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大規模市・中規模市・小規模市・市町村の分類については、</a:t>
            </a:r>
            <a:r>
              <a:rPr kumimoji="0" lang="ja-JP" altLang="en-US" sz="1100" b="1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年国勢調査結果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を利用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7" name="グラフ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42695"/>
              </p:ext>
            </p:extLst>
          </p:nvPr>
        </p:nvGraphicFramePr>
        <p:xfrm>
          <a:off x="7089551" y="4173236"/>
          <a:ext cx="3168696" cy="2921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グラフ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590704"/>
              </p:ext>
            </p:extLst>
          </p:nvPr>
        </p:nvGraphicFramePr>
        <p:xfrm>
          <a:off x="6805295" y="1547467"/>
          <a:ext cx="2944121" cy="2758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9" name="グラフ 38">
            <a:extLst>
              <a:ext uri="{FF2B5EF4-FFF2-40B4-BE49-F238E27FC236}">
                <a16:creationId xmlns:a16="http://schemas.microsoft.com/office/drawing/2014/main" id="{B202A5FB-8350-4073-B9B2-01DA758773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537195"/>
              </p:ext>
            </p:extLst>
          </p:nvPr>
        </p:nvGraphicFramePr>
        <p:xfrm>
          <a:off x="4620010" y="1631448"/>
          <a:ext cx="2817706" cy="277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円/楕円 13"/>
          <p:cNvSpPr/>
          <p:nvPr/>
        </p:nvSpPr>
        <p:spPr>
          <a:xfrm>
            <a:off x="5738107" y="2779820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40" name="グラフ 39">
            <a:extLst>
              <a:ext uri="{FF2B5EF4-FFF2-40B4-BE49-F238E27FC236}">
                <a16:creationId xmlns:a16="http://schemas.microsoft.com/office/drawing/2014/main" id="{1C0A70A6-19EC-47C5-A852-B295B270A7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892609"/>
              </p:ext>
            </p:extLst>
          </p:nvPr>
        </p:nvGraphicFramePr>
        <p:xfrm>
          <a:off x="6817105" y="1631448"/>
          <a:ext cx="2817706" cy="2771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7" name="円/楕円 14"/>
          <p:cNvSpPr/>
          <p:nvPr/>
        </p:nvSpPr>
        <p:spPr>
          <a:xfrm>
            <a:off x="7797786" y="2750570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38" name="グラフ 37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8400"/>
              </p:ext>
            </p:extLst>
          </p:nvPr>
        </p:nvGraphicFramePr>
        <p:xfrm>
          <a:off x="131798" y="1825187"/>
          <a:ext cx="2587938" cy="248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3" name="円/楕円 12"/>
          <p:cNvSpPr/>
          <p:nvPr/>
        </p:nvSpPr>
        <p:spPr>
          <a:xfrm>
            <a:off x="1047977" y="2708181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42" name="グラフ 41">
            <a:extLst>
              <a:ext uri="{FF2B5EF4-FFF2-40B4-BE49-F238E27FC236}">
                <a16:creationId xmlns:a16="http://schemas.microsoft.com/office/drawing/2014/main" id="{00000000-0008-0000-05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542170"/>
              </p:ext>
            </p:extLst>
          </p:nvPr>
        </p:nvGraphicFramePr>
        <p:xfrm>
          <a:off x="77947" y="4173507"/>
          <a:ext cx="2817706" cy="2651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9" name="円/楕円 15"/>
          <p:cNvSpPr/>
          <p:nvPr/>
        </p:nvSpPr>
        <p:spPr>
          <a:xfrm>
            <a:off x="1140127" y="5205481"/>
            <a:ext cx="890367" cy="83785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８５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44" name="グラフ 43">
            <a:extLst>
              <a:ext uri="{FF2B5EF4-FFF2-40B4-BE49-F238E27FC236}">
                <a16:creationId xmlns:a16="http://schemas.microsoft.com/office/drawing/2014/main" id="{00000000-0008-0000-05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005674"/>
              </p:ext>
            </p:extLst>
          </p:nvPr>
        </p:nvGraphicFramePr>
        <p:xfrm>
          <a:off x="1949416" y="4162481"/>
          <a:ext cx="2891069" cy="2662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48" name="円/楕円 16">
            <a:extLst>
              <a:ext uri="{FF2B5EF4-FFF2-40B4-BE49-F238E27FC236}">
                <a16:creationId xmlns:a16="http://schemas.microsoft.com/office/drawing/2014/main" id="{1ED9D738-426F-40CB-B6D0-9671B6000B37}"/>
              </a:ext>
            </a:extLst>
          </p:cNvPr>
          <p:cNvSpPr/>
          <p:nvPr/>
        </p:nvSpPr>
        <p:spPr>
          <a:xfrm>
            <a:off x="3066757" y="5199265"/>
            <a:ext cx="856343" cy="81678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５９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  <p:graphicFrame>
        <p:nvGraphicFramePr>
          <p:cNvPr id="50" name="グラフ 49">
            <a:extLst>
              <a:ext uri="{FF2B5EF4-FFF2-40B4-BE49-F238E27FC236}">
                <a16:creationId xmlns:a16="http://schemas.microsoft.com/office/drawing/2014/main" id="{00000000-0008-0000-05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273540"/>
              </p:ext>
            </p:extLst>
          </p:nvPr>
        </p:nvGraphicFramePr>
        <p:xfrm>
          <a:off x="6321931" y="4328698"/>
          <a:ext cx="4203906" cy="2427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53" name="円/楕円 17"/>
          <p:cNvSpPr/>
          <p:nvPr/>
        </p:nvSpPr>
        <p:spPr>
          <a:xfrm>
            <a:off x="8136932" y="5226552"/>
            <a:ext cx="856343" cy="816783"/>
          </a:xfrm>
          <a:prstGeom prst="ellipse">
            <a:avLst/>
          </a:prstGeom>
          <a:gradFill>
            <a:gsLst>
              <a:gs pos="0">
                <a:srgbClr val="92D050"/>
              </a:gs>
              <a:gs pos="3500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９０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1096426456"/>
      </p:ext>
    </p:extLst>
  </p:cSld>
  <p:clrMapOvr>
    <a:masterClrMapping/>
  </p:clrMapOvr>
</p:sld>
</file>

<file path=ppt/theme/theme1.xml><?xml version="1.0" encoding="utf-8"?>
<a:theme xmlns:a="http://schemas.openxmlformats.org/drawingml/2006/main" name="CIOマスタ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lIns="91406" tIns="45704" rIns="91406" bIns="45704" rtlCol="0">
        <a:spAutoFit/>
      </a:bodyPr>
      <a:lstStyle>
        <a:defPPr algn="l">
          <a:defRPr kumimoji="1" sz="1800" b="1" dirty="0" smtClean="0">
            <a:solidFill>
              <a:sysClr val="windowText" lastClr="0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IO室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none" lIns="91406" tIns="45704" rIns="91406" bIns="45704" rtlCol="0">
        <a:spAutoFit/>
      </a:bodyPr>
      <a:lstStyle>
        <a:defPPr>
          <a:defRPr kumimoji="1" b="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9559dea-130d-4237-8e78-1ce7f44b9a24">DIGI-808455956-3346358</_dlc_DocId>
    <_Flow_SignoffStatus xmlns="0e1d05ab-b491-48cc-a1d7-91236226a3a4" xsi:nil="true"/>
    <d1ca xmlns="0e1d05ab-b491-48cc-a1d7-91236226a3a4" xsi:nil="true"/>
    <_ip_UnifiedCompliancePolicyUIAction xmlns="http://schemas.microsoft.com/sharepoint/v3" xsi:nil="true"/>
    <_dlc_DocIdUrl xmlns="89559dea-130d-4237-8e78-1ce7f44b9a24">
      <Url>https://digitalgojp.sharepoint.com/sites/digi_portal/_layouts/15/DocIdRedir.aspx?ID=DIGI-808455956-3346358</Url>
      <Description>DIGI-808455956-3346358</Description>
    </_dlc_DocIdUrl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684AFC7BA4E946AF96F6A5CBEE62BB" ma:contentTypeVersion="36" ma:contentTypeDescription="新しいドキュメントを作成します。" ma:contentTypeScope="" ma:versionID="2912107b7264d4aefd251cad6a34db0d">
  <xsd:schema xmlns:xsd="http://www.w3.org/2001/XMLSchema" xmlns:xs="http://www.w3.org/2001/XMLSchema" xmlns:p="http://schemas.microsoft.com/office/2006/metadata/properties" xmlns:ns1="http://schemas.microsoft.com/sharepoint/v3" xmlns:ns2="89559dea-130d-4237-8e78-1ce7f44b9a24" xmlns:ns3="0e1d05ab-b491-48cc-a1d7-91236226a3a4" targetNamespace="http://schemas.microsoft.com/office/2006/metadata/properties" ma:root="true" ma:fieldsID="3bdf01f10b0338da7a5a85bd71431d3e" ns1:_="" ns2:_="" ns3:_="">
    <xsd:import namespace="http://schemas.microsoft.com/sharepoint/v3"/>
    <xsd:import namespace="89559dea-130d-4237-8e78-1ce7f44b9a24"/>
    <xsd:import namespace="0e1d05ab-b491-48cc-a1d7-91236226a3a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2:SharedWithUsers" minOccurs="0"/>
                <xsd:element ref="ns2:SharedWithDetails" minOccurs="0"/>
                <xsd:element ref="ns3:d1ca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統合コンプライアンス ポリシーのプロパティ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統合コンプライアンス ポリシーの UI アクション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559dea-130d-4237-8e78-1ce7f44b9a2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を保持" ma:description="追加時に ID を保持します。" ma:hidden="true" ma:internalName="_dlc_DocIdPersistId" ma:readOnly="true">
      <xsd:simpleType>
        <xsd:restriction base="dms:Boolean"/>
      </xsd:simpleType>
    </xsd:element>
    <xsd:element name="SharedWithUsers" ma:index="2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d05ab-b491-48cc-a1d7-91236226a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d1ca" ma:index="25" nillable="true" ma:displayName="数値" ma:internalName="d1ca">
      <xsd:simpleType>
        <xsd:restriction base="dms:Number"/>
      </xsd:simpleType>
    </xsd:element>
    <xsd:element name="_Flow_SignoffStatus" ma:index="26" nillable="true" ma:displayName="承認の状態" ma:internalName="_x627f__x8a8d__x306e__x72b6__x614b_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014D64-4E69-418C-BB72-A5C1FA762120}">
  <ds:schemaRefs>
    <ds:schemaRef ds:uri="http://schemas.microsoft.com/office/2006/metadata/properties"/>
    <ds:schemaRef ds:uri="http://schemas.microsoft.com/office/infopath/2007/PartnerControls"/>
    <ds:schemaRef ds:uri="89559dea-130d-4237-8e78-1ce7f44b9a24"/>
    <ds:schemaRef ds:uri="0e1d05ab-b491-48cc-a1d7-91236226a3a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14559BB1-2572-480B-8283-E8A1FCE02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9559dea-130d-4237-8e78-1ce7f44b9a24"/>
    <ds:schemaRef ds:uri="0e1d05ab-b491-48cc-a1d7-91236226a3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000815-75DC-4252-8F4C-45DB5E48FBD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BDE69F1-890C-41FF-A8ED-310F3E32E1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816</Words>
  <Application>Microsoft Office PowerPoint</Application>
  <PresentationFormat>A4 210 x 297 mm</PresentationFormat>
  <Paragraphs>310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HGS創英角ｺﾞｼｯｸUB</vt:lpstr>
      <vt:lpstr>HG丸ｺﾞｼｯｸM-PRO</vt:lpstr>
      <vt:lpstr>Meiryo UI</vt:lpstr>
      <vt:lpstr>メイリオ</vt:lpstr>
      <vt:lpstr>Yu Gothic</vt:lpstr>
      <vt:lpstr>Arial</vt:lpstr>
      <vt:lpstr>Calibri</vt:lpstr>
      <vt:lpstr>Wingdings</vt:lpstr>
      <vt:lpstr>CIOマスタ2</vt:lpstr>
      <vt:lpstr>CIO室テンプレート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2021-10-13T09:39:39Z</dcterms:created>
  <dcterms:modified xsi:type="dcterms:W3CDTF">2022-01-13T09:30:35Z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3926200</vt:r8>
  </property>
  <property fmtid="{D5CDD505-2E9C-101B-9397-08002B2CF9AE}" pid="3" name="ContentTypeId">
    <vt:lpwstr>0x010100E8684AFC7BA4E946AF96F6A5CBEE62BB</vt:lpwstr>
  </property>
  <property fmtid="{D5CDD505-2E9C-101B-9397-08002B2CF9AE}" pid="4" name="_dlc_DocIdItemGuid">
    <vt:lpwstr>6a0b9d02-8b4b-4084-b67c-c0cc877212ce</vt:lpwstr>
  </property>
</Properties>
</file>