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48" r:id="rId1"/>
  </p:sldMasterIdLst>
  <p:notesMasterIdLst>
    <p:notesMasterId r:id="rId5"/>
  </p:notesMasterIdLst>
  <p:handoutMasterIdLst>
    <p:handoutMasterId r:id="rId6"/>
  </p:handoutMasterIdLst>
  <p:sldIdLst>
    <p:sldId id="671" r:id="rId2"/>
    <p:sldId id="676" r:id="rId3"/>
    <p:sldId id="677" r:id="rId4"/>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11AC51"/>
    <a:srgbClr val="1E50B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8C507B-61D2-48BF-ABD6-EA14FFD6129B}" v="6" dt="2022-04-21T05:02:44.120"/>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95" autoAdjust="0"/>
    <p:restoredTop sz="94660"/>
  </p:normalViewPr>
  <p:slideViewPr>
    <p:cSldViewPr snapToGrid="0">
      <p:cViewPr varScale="1">
        <p:scale>
          <a:sx n="57" d="100"/>
          <a:sy n="57" d="100"/>
        </p:scale>
        <p:origin x="970" y="48"/>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microsoft.com/office/2015/10/relationships/revisionInfo" Target="revisionInfo.xml"/><Relationship Id="rId5" Type="http://schemas.openxmlformats.org/officeDocument/2006/relationships/notesMaster" Target="notesMasters/notesMaster1.xml"/><Relationship Id="rId15" Type="http://schemas.openxmlformats.org/officeDocument/2006/relationships/customXml" Target="../customXml/item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 Id="rId14"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1CE066A2-80AD-43A2-A219-2EA363DE0E2A}"/>
              </a:ext>
            </a:extLst>
          </p:cNvPr>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D0F1F566-E206-4497-A045-9748E4E54D8F}"/>
              </a:ext>
            </a:extLst>
          </p:cNvPr>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20FB63DF-E160-42EB-8E2B-592BF8341029}" type="datetimeFigureOut">
              <a:rPr kumimoji="1" lang="ja-JP" altLang="en-US" smtClean="0"/>
              <a:t>2022/4/21</a:t>
            </a:fld>
            <a:endParaRPr kumimoji="1" lang="ja-JP" altLang="en-US"/>
          </a:p>
        </p:txBody>
      </p:sp>
      <p:sp>
        <p:nvSpPr>
          <p:cNvPr id="4" name="フッター プレースホルダー 3">
            <a:extLst>
              <a:ext uri="{FF2B5EF4-FFF2-40B4-BE49-F238E27FC236}">
                <a16:creationId xmlns:a16="http://schemas.microsoft.com/office/drawing/2014/main" id="{23837DE8-A473-4AF9-9810-C1A1D9F4FF5B}"/>
              </a:ext>
            </a:extLst>
          </p:cNvPr>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A60060F2-222F-4090-A141-4BD7E4E55471}"/>
              </a:ext>
            </a:extLst>
          </p:cNvPr>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41D3E8D4-4D9A-4767-B4A8-F306926D80EE}" type="slidenum">
              <a:rPr kumimoji="1" lang="ja-JP" altLang="en-US" smtClean="0"/>
              <a:t>‹#›</a:t>
            </a:fld>
            <a:endParaRPr kumimoji="1" lang="ja-JP" altLang="en-US"/>
          </a:p>
        </p:txBody>
      </p:sp>
    </p:spTree>
    <p:extLst>
      <p:ext uri="{BB962C8B-B14F-4D97-AF65-F5344CB8AC3E}">
        <p14:creationId xmlns:p14="http://schemas.microsoft.com/office/powerpoint/2010/main" val="1449970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6014164F-1AF4-4168-B424-02521B930000}" type="datetimeFigureOut">
              <a:rPr kumimoji="1" lang="ja-JP" altLang="en-US" smtClean="0"/>
              <a:t>2022/4/21</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BE969D58-0200-4E0D-8C47-F0B8749FCF3F}" type="slidenum">
              <a:rPr kumimoji="1" lang="ja-JP" altLang="en-US" smtClean="0"/>
              <a:t>‹#›</a:t>
            </a:fld>
            <a:endParaRPr kumimoji="1" lang="ja-JP" altLang="en-US"/>
          </a:p>
        </p:txBody>
      </p:sp>
    </p:spTree>
    <p:extLst>
      <p:ext uri="{BB962C8B-B14F-4D97-AF65-F5344CB8AC3E}">
        <p14:creationId xmlns:p14="http://schemas.microsoft.com/office/powerpoint/2010/main" val="30259525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789282D0-BCBB-4893-9CF8-2A26B667B39C}" type="slidenum">
              <a:rPr lang="en-US" altLang="ja-JP" smtClean="0"/>
              <a:pPr>
                <a:defRPr/>
              </a:pPr>
              <a:t>1</a:t>
            </a:fld>
            <a:endParaRPr lang="en-US" altLang="ja-JP"/>
          </a:p>
        </p:txBody>
      </p:sp>
    </p:spTree>
    <p:extLst>
      <p:ext uri="{BB962C8B-B14F-4D97-AF65-F5344CB8AC3E}">
        <p14:creationId xmlns:p14="http://schemas.microsoft.com/office/powerpoint/2010/main" val="3213793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789282D0-BCBB-4893-9CF8-2A26B667B39C}" type="slidenum">
              <a:rPr lang="en-US" altLang="ja-JP" smtClean="0"/>
              <a:pPr>
                <a:defRPr/>
              </a:pPr>
              <a:t>2</a:t>
            </a:fld>
            <a:endParaRPr lang="en-US" altLang="ja-JP"/>
          </a:p>
        </p:txBody>
      </p:sp>
    </p:spTree>
    <p:extLst>
      <p:ext uri="{BB962C8B-B14F-4D97-AF65-F5344CB8AC3E}">
        <p14:creationId xmlns:p14="http://schemas.microsoft.com/office/powerpoint/2010/main" val="355092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789282D0-BCBB-4893-9CF8-2A26B667B39C}" type="slidenum">
              <a:rPr lang="en-US" altLang="ja-JP" smtClean="0"/>
              <a:pPr>
                <a:defRPr/>
              </a:pPr>
              <a:t>3</a:t>
            </a:fld>
            <a:endParaRPr lang="en-US" altLang="ja-JP"/>
          </a:p>
        </p:txBody>
      </p:sp>
    </p:spTree>
    <p:extLst>
      <p:ext uri="{BB962C8B-B14F-4D97-AF65-F5344CB8AC3E}">
        <p14:creationId xmlns:p14="http://schemas.microsoft.com/office/powerpoint/2010/main" val="13825142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842E95-3220-42D0-ADBD-4DD722CDA9C6}"/>
              </a:ext>
            </a:extLst>
          </p:cNvPr>
          <p:cNvSpPr>
            <a:spLocks noGrp="1"/>
          </p:cNvSpPr>
          <p:nvPr>
            <p:ph type="ctrTitle"/>
          </p:nvPr>
        </p:nvSpPr>
        <p:spPr>
          <a:xfrm>
            <a:off x="1100166" y="1725196"/>
            <a:ext cx="7705668" cy="1592744"/>
          </a:xfrm>
        </p:spPr>
        <p:txBody>
          <a:bodyPr anchor="b"/>
          <a:lstStyle>
            <a:lvl1pPr algn="l">
              <a:lnSpc>
                <a:spcPct val="100000"/>
              </a:lnSpc>
              <a:defRPr sz="4875" b="1">
                <a:latin typeface="Yu Gothic Medium" panose="020B0500000000000000" pitchFamily="34" charset="-128"/>
                <a:ea typeface="Yu Gothic Medium" panose="020B0500000000000000" pitchFamily="34" charset="-128"/>
              </a:defRPr>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6AC1769-CAF8-471C-80F2-350AEAEA5029}"/>
              </a:ext>
            </a:extLst>
          </p:cNvPr>
          <p:cNvSpPr>
            <a:spLocks noGrp="1"/>
          </p:cNvSpPr>
          <p:nvPr>
            <p:ph type="subTitle" idx="1"/>
          </p:nvPr>
        </p:nvSpPr>
        <p:spPr>
          <a:xfrm>
            <a:off x="1208269" y="3571616"/>
            <a:ext cx="7597565" cy="885299"/>
          </a:xfrm>
        </p:spPr>
        <p:txBody>
          <a:bodyPr/>
          <a:lstStyle>
            <a:lvl1pPr marL="0" indent="0" algn="l">
              <a:buFont typeface="Arial" panose="020B0604020202020204" pitchFamily="34" charset="0"/>
              <a:buNone/>
              <a:defRPr sz="1950" b="0">
                <a:solidFill>
                  <a:schemeClr val="bg1">
                    <a:lumMod val="50000"/>
                  </a:schemeClr>
                </a:solidFill>
              </a:defRPr>
            </a:lvl1pPr>
            <a:lvl2pPr marL="371464" indent="0" algn="ctr">
              <a:buNone/>
              <a:defRPr sz="1625"/>
            </a:lvl2pPr>
            <a:lvl3pPr marL="742927" indent="0" algn="ctr">
              <a:buNone/>
              <a:defRPr sz="1462"/>
            </a:lvl3pPr>
            <a:lvl4pPr marL="1114391" indent="0" algn="ctr">
              <a:buNone/>
              <a:defRPr sz="1300"/>
            </a:lvl4pPr>
            <a:lvl5pPr marL="1485854" indent="0" algn="ctr">
              <a:buNone/>
              <a:defRPr sz="1300"/>
            </a:lvl5pPr>
            <a:lvl6pPr marL="1857318" indent="0" algn="ctr">
              <a:buNone/>
              <a:defRPr sz="1300"/>
            </a:lvl6pPr>
            <a:lvl7pPr marL="2228781" indent="0" algn="ctr">
              <a:buNone/>
              <a:defRPr sz="1300"/>
            </a:lvl7pPr>
            <a:lvl8pPr marL="2600245" indent="0" algn="ctr">
              <a:buNone/>
              <a:defRPr sz="1300"/>
            </a:lvl8pPr>
            <a:lvl9pPr marL="2971709" indent="0" algn="ctr">
              <a:buNone/>
              <a:defRPr sz="1300"/>
            </a:lvl9pPr>
          </a:lstStyle>
          <a:p>
            <a:r>
              <a:rPr kumimoji="1" lang="ja-JP" altLang="en-US"/>
              <a:t>マスター サブタイトルの書式設定</a:t>
            </a:r>
            <a:endParaRPr kumimoji="1" lang="en-US" altLang="ja-JP"/>
          </a:p>
          <a:p>
            <a:r>
              <a:rPr kumimoji="1" lang="ja-JP" altLang="en-US"/>
              <a:t>サブタイトルサブ</a:t>
            </a:r>
          </a:p>
        </p:txBody>
      </p:sp>
      <p:pic>
        <p:nvPicPr>
          <p:cNvPr id="6" name="図 5" descr="ロゴ&#10;&#10;自動的に生成された説明">
            <a:extLst>
              <a:ext uri="{FF2B5EF4-FFF2-40B4-BE49-F238E27FC236}">
                <a16:creationId xmlns:a16="http://schemas.microsoft.com/office/drawing/2014/main" id="{039A5C5F-7649-46F9-BF69-CB67517E6EA6}"/>
              </a:ext>
            </a:extLst>
          </p:cNvPr>
          <p:cNvPicPr>
            <a:picLocks noChangeAspect="1"/>
          </p:cNvPicPr>
          <p:nvPr userDrawn="1"/>
        </p:nvPicPr>
        <p:blipFill>
          <a:blip r:embed="rId2"/>
          <a:stretch>
            <a:fillRect/>
          </a:stretch>
        </p:blipFill>
        <p:spPr>
          <a:xfrm>
            <a:off x="1018645" y="4658934"/>
            <a:ext cx="2915021" cy="944604"/>
          </a:xfrm>
          <a:prstGeom prst="rect">
            <a:avLst/>
          </a:prstGeom>
        </p:spPr>
      </p:pic>
    </p:spTree>
    <p:extLst>
      <p:ext uri="{BB962C8B-B14F-4D97-AF65-F5344CB8AC3E}">
        <p14:creationId xmlns:p14="http://schemas.microsoft.com/office/powerpoint/2010/main" val="1372980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セクションタイトル">
    <p:bg>
      <p:bgRef idx="1001">
        <a:schemeClr val="bg1"/>
      </p:bgRef>
    </p:bg>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40BB1C74-900B-433F-890C-085C1B5AD068}"/>
              </a:ext>
            </a:extLst>
          </p:cNvPr>
          <p:cNvSpPr>
            <a:spLocks noGrp="1"/>
          </p:cNvSpPr>
          <p:nvPr>
            <p:ph type="body" idx="1"/>
          </p:nvPr>
        </p:nvSpPr>
        <p:spPr>
          <a:xfrm>
            <a:off x="780568" y="3607309"/>
            <a:ext cx="8439235" cy="702565"/>
          </a:xfrm>
        </p:spPr>
        <p:txBody>
          <a:bodyPr/>
          <a:lstStyle>
            <a:lvl1pPr marL="0" indent="0">
              <a:buNone/>
              <a:defRPr sz="1950">
                <a:solidFill>
                  <a:schemeClr val="bg1">
                    <a:lumMod val="50000"/>
                  </a:schemeClr>
                </a:solidFill>
              </a:defRPr>
            </a:lvl1pPr>
            <a:lvl2pPr marL="371464" indent="0">
              <a:buNone/>
              <a:defRPr sz="1625">
                <a:solidFill>
                  <a:schemeClr val="tx1">
                    <a:tint val="75000"/>
                  </a:schemeClr>
                </a:solidFill>
              </a:defRPr>
            </a:lvl2pPr>
            <a:lvl3pPr marL="742927" indent="0">
              <a:buNone/>
              <a:defRPr sz="1462">
                <a:solidFill>
                  <a:schemeClr val="tx1">
                    <a:tint val="75000"/>
                  </a:schemeClr>
                </a:solidFill>
              </a:defRPr>
            </a:lvl3pPr>
            <a:lvl4pPr marL="1114391" indent="0">
              <a:buNone/>
              <a:defRPr sz="1300">
                <a:solidFill>
                  <a:schemeClr val="tx1">
                    <a:tint val="75000"/>
                  </a:schemeClr>
                </a:solidFill>
              </a:defRPr>
            </a:lvl4pPr>
            <a:lvl5pPr marL="1485854" indent="0">
              <a:buNone/>
              <a:defRPr sz="1300">
                <a:solidFill>
                  <a:schemeClr val="tx1">
                    <a:tint val="75000"/>
                  </a:schemeClr>
                </a:solidFill>
              </a:defRPr>
            </a:lvl5pPr>
            <a:lvl6pPr marL="1857318" indent="0">
              <a:buNone/>
              <a:defRPr sz="1300">
                <a:solidFill>
                  <a:schemeClr val="tx1">
                    <a:tint val="75000"/>
                  </a:schemeClr>
                </a:solidFill>
              </a:defRPr>
            </a:lvl6pPr>
            <a:lvl7pPr marL="2228781" indent="0">
              <a:buNone/>
              <a:defRPr sz="1300">
                <a:solidFill>
                  <a:schemeClr val="tx1">
                    <a:tint val="75000"/>
                  </a:schemeClr>
                </a:solidFill>
              </a:defRPr>
            </a:lvl7pPr>
            <a:lvl8pPr marL="2600245" indent="0">
              <a:buNone/>
              <a:defRPr sz="1300">
                <a:solidFill>
                  <a:schemeClr val="tx1">
                    <a:tint val="75000"/>
                  </a:schemeClr>
                </a:solidFill>
              </a:defRPr>
            </a:lvl8pPr>
            <a:lvl9pPr marL="2971709" indent="0">
              <a:buNone/>
              <a:defRPr sz="1300">
                <a:solidFill>
                  <a:schemeClr val="tx1">
                    <a:tint val="75000"/>
                  </a:schemeClr>
                </a:solidFill>
              </a:defRPr>
            </a:lvl9pPr>
          </a:lstStyle>
          <a:p>
            <a:pPr lvl="0"/>
            <a:r>
              <a:rPr kumimoji="1" lang="ja-JP" altLang="en-US"/>
              <a:t>マスター テキストの書式設定</a:t>
            </a:r>
          </a:p>
        </p:txBody>
      </p:sp>
      <p:sp>
        <p:nvSpPr>
          <p:cNvPr id="8" name="スライド番号プレースホルダー 7">
            <a:extLst>
              <a:ext uri="{FF2B5EF4-FFF2-40B4-BE49-F238E27FC236}">
                <a16:creationId xmlns:a16="http://schemas.microsoft.com/office/drawing/2014/main" id="{6492E362-A3DC-437E-BF84-EA28136E2F78}"/>
              </a:ext>
            </a:extLst>
          </p:cNvPr>
          <p:cNvSpPr>
            <a:spLocks noGrp="1"/>
          </p:cNvSpPr>
          <p:nvPr>
            <p:ph type="sldNum" sz="quarter" idx="10"/>
          </p:nvPr>
        </p:nvSpPr>
        <p:spPr/>
        <p:txBody>
          <a:bodyPr/>
          <a:lstStyle>
            <a:lvl1pPr>
              <a:defRPr b="0"/>
            </a:lvl1pPr>
          </a:lstStyle>
          <a:p>
            <a:fld id="{DFD4F317-19D0-4848-B5EB-5B174DBE8CF9}" type="slidenum">
              <a:rPr lang="ja-JP" altLang="en-US" smtClean="0"/>
              <a:pPr/>
              <a:t>‹#›</a:t>
            </a:fld>
            <a:endParaRPr lang="ja-JP" altLang="en-US"/>
          </a:p>
        </p:txBody>
      </p:sp>
      <p:sp>
        <p:nvSpPr>
          <p:cNvPr id="12" name="四角形: 角を丸くする 11">
            <a:extLst>
              <a:ext uri="{FF2B5EF4-FFF2-40B4-BE49-F238E27FC236}">
                <a16:creationId xmlns:a16="http://schemas.microsoft.com/office/drawing/2014/main" id="{43627A73-0747-4D72-B2BD-4AAA11DE0439}"/>
              </a:ext>
            </a:extLst>
          </p:cNvPr>
          <p:cNvSpPr/>
          <p:nvPr userDrawn="1"/>
        </p:nvSpPr>
        <p:spPr>
          <a:xfrm flipH="1" flipV="1">
            <a:off x="-71950" y="2999808"/>
            <a:ext cx="351000" cy="72000"/>
          </a:xfrm>
          <a:prstGeom prst="roundRect">
            <a:avLst>
              <a:gd name="adj" fmla="val 50000"/>
            </a:avLst>
          </a:prstGeom>
          <a:solidFill>
            <a:srgbClr val="11A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2"/>
          </a:p>
        </p:txBody>
      </p:sp>
      <p:sp>
        <p:nvSpPr>
          <p:cNvPr id="14" name="タイトル 13">
            <a:extLst>
              <a:ext uri="{FF2B5EF4-FFF2-40B4-BE49-F238E27FC236}">
                <a16:creationId xmlns:a16="http://schemas.microsoft.com/office/drawing/2014/main" id="{61A0D176-8CFC-4AF5-8C87-029AD308E19B}"/>
              </a:ext>
            </a:extLst>
          </p:cNvPr>
          <p:cNvSpPr>
            <a:spLocks noGrp="1"/>
          </p:cNvSpPr>
          <p:nvPr>
            <p:ph type="title"/>
          </p:nvPr>
        </p:nvSpPr>
        <p:spPr>
          <a:xfrm>
            <a:off x="681038" y="2741882"/>
            <a:ext cx="8543925" cy="587853"/>
          </a:xfrm>
        </p:spPr>
        <p:txBody>
          <a:bodyPr/>
          <a:lstStyle/>
          <a:p>
            <a:r>
              <a:rPr kumimoji="1" lang="ja-JP" altLang="en-US"/>
              <a:t>マスター タイトルの書式設定</a:t>
            </a:r>
          </a:p>
        </p:txBody>
      </p:sp>
    </p:spTree>
    <p:extLst>
      <p:ext uri="{BB962C8B-B14F-4D97-AF65-F5344CB8AC3E}">
        <p14:creationId xmlns:p14="http://schemas.microsoft.com/office/powerpoint/2010/main" val="412207743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24732648-477B-4A43-9D46-DAE92109370E}"/>
              </a:ext>
            </a:extLst>
          </p:cNvPr>
          <p:cNvSpPr>
            <a:spLocks noGrp="1"/>
          </p:cNvSpPr>
          <p:nvPr>
            <p:ph idx="1"/>
          </p:nvPr>
        </p:nvSpPr>
        <p:spPr>
          <a:xfrm>
            <a:off x="681038" y="1371241"/>
            <a:ext cx="8543925" cy="481599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 name="四角形: 角を丸くする 9">
            <a:extLst>
              <a:ext uri="{FF2B5EF4-FFF2-40B4-BE49-F238E27FC236}">
                <a16:creationId xmlns:a16="http://schemas.microsoft.com/office/drawing/2014/main" id="{289409F8-EA45-418E-82BE-AC3F77EFB8EA}"/>
              </a:ext>
            </a:extLst>
          </p:cNvPr>
          <p:cNvSpPr/>
          <p:nvPr userDrawn="1"/>
        </p:nvSpPr>
        <p:spPr>
          <a:xfrm flipH="1" flipV="1">
            <a:off x="-71950" y="779126"/>
            <a:ext cx="351000" cy="72000"/>
          </a:xfrm>
          <a:prstGeom prst="roundRect">
            <a:avLst>
              <a:gd name="adj" fmla="val 50000"/>
            </a:avLst>
          </a:prstGeom>
          <a:solidFill>
            <a:srgbClr val="1E50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2"/>
          </a:p>
        </p:txBody>
      </p:sp>
      <p:sp>
        <p:nvSpPr>
          <p:cNvPr id="13" name="タイトル 12">
            <a:extLst>
              <a:ext uri="{FF2B5EF4-FFF2-40B4-BE49-F238E27FC236}">
                <a16:creationId xmlns:a16="http://schemas.microsoft.com/office/drawing/2014/main" id="{380D5B96-5C60-4A67-AFCD-B21CB4FAEA04}"/>
              </a:ext>
            </a:extLst>
          </p:cNvPr>
          <p:cNvSpPr>
            <a:spLocks noGrp="1"/>
          </p:cNvSpPr>
          <p:nvPr>
            <p:ph type="title"/>
          </p:nvPr>
        </p:nvSpPr>
        <p:spPr/>
        <p:txBody>
          <a:bodyPr/>
          <a:lstStyle/>
          <a:p>
            <a:r>
              <a:rPr kumimoji="1" lang="ja-JP" altLang="en-US"/>
              <a:t>マスター タイトルの書式設定</a:t>
            </a:r>
          </a:p>
        </p:txBody>
      </p:sp>
      <p:sp>
        <p:nvSpPr>
          <p:cNvPr id="16" name="スライド番号プレースホルダー 5">
            <a:extLst>
              <a:ext uri="{FF2B5EF4-FFF2-40B4-BE49-F238E27FC236}">
                <a16:creationId xmlns:a16="http://schemas.microsoft.com/office/drawing/2014/main" id="{9D4168DF-F529-4E13-8BE3-CA221CFEC4AA}"/>
              </a:ext>
            </a:extLst>
          </p:cNvPr>
          <p:cNvSpPr>
            <a:spLocks noGrp="1"/>
          </p:cNvSpPr>
          <p:nvPr>
            <p:ph type="sldNum" sz="quarter" idx="4"/>
          </p:nvPr>
        </p:nvSpPr>
        <p:spPr>
          <a:xfrm>
            <a:off x="7290126" y="6321266"/>
            <a:ext cx="2228850" cy="365125"/>
          </a:xfrm>
          <a:prstGeom prst="rect">
            <a:avLst/>
          </a:prstGeom>
        </p:spPr>
        <p:txBody>
          <a:bodyPr vert="horz" lIns="91440" tIns="45720" rIns="91440" bIns="45720" rtlCol="0" anchor="ctr"/>
          <a:lstStyle>
            <a:lvl1pPr algn="r">
              <a:defRPr sz="1137" b="0">
                <a:solidFill>
                  <a:schemeClr val="bg1">
                    <a:lumMod val="50000"/>
                  </a:schemeClr>
                </a:solidFill>
                <a:latin typeface="+mj-lt"/>
              </a:defRPr>
            </a:lvl1pPr>
          </a:lstStyle>
          <a:p>
            <a:fld id="{DFD4F317-19D0-4848-B5EB-5B174DBE8CF9}" type="slidenum">
              <a:rPr lang="ja-JP" altLang="en-US" smtClean="0"/>
              <a:pPr/>
              <a:t>‹#›</a:t>
            </a:fld>
            <a:endParaRPr lang="ja-JP" altLang="en-US"/>
          </a:p>
        </p:txBody>
      </p:sp>
    </p:spTree>
    <p:extLst>
      <p:ext uri="{BB962C8B-B14F-4D97-AF65-F5344CB8AC3E}">
        <p14:creationId xmlns:p14="http://schemas.microsoft.com/office/powerpoint/2010/main" val="2461713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とサマリ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4C7E0D-74A9-4B86-AB69-599D176FF025}"/>
              </a:ext>
            </a:extLst>
          </p:cNvPr>
          <p:cNvSpPr>
            <a:spLocks noGrp="1"/>
          </p:cNvSpPr>
          <p:nvPr>
            <p:ph type="title"/>
          </p:nvPr>
        </p:nvSpPr>
        <p:spPr/>
        <p:txBody>
          <a:bodyPr/>
          <a:lstStyle/>
          <a:p>
            <a:r>
              <a:rPr kumimoji="1" lang="ja-JP" altLang="en-US"/>
              <a:t>マスター タイトルの書式設定</a:t>
            </a:r>
          </a:p>
        </p:txBody>
      </p:sp>
      <p:sp>
        <p:nvSpPr>
          <p:cNvPr id="3" name="スライド番号プレースホルダー 2">
            <a:extLst>
              <a:ext uri="{FF2B5EF4-FFF2-40B4-BE49-F238E27FC236}">
                <a16:creationId xmlns:a16="http://schemas.microsoft.com/office/drawing/2014/main" id="{EB0139A8-CC9E-4532-A515-254A86699D6F}"/>
              </a:ext>
            </a:extLst>
          </p:cNvPr>
          <p:cNvSpPr>
            <a:spLocks noGrp="1"/>
          </p:cNvSpPr>
          <p:nvPr>
            <p:ph type="sldNum" sz="quarter" idx="10"/>
          </p:nvPr>
        </p:nvSpPr>
        <p:spPr/>
        <p:txBody>
          <a:bodyPr/>
          <a:lstStyle/>
          <a:p>
            <a:fld id="{DFD4F317-19D0-4848-B5EB-5B174DBE8CF9}" type="slidenum">
              <a:rPr lang="ja-JP" altLang="en-US" smtClean="0"/>
              <a:pPr/>
              <a:t>‹#›</a:t>
            </a:fld>
            <a:endParaRPr lang="ja-JP" altLang="en-US"/>
          </a:p>
        </p:txBody>
      </p:sp>
      <p:sp>
        <p:nvSpPr>
          <p:cNvPr id="5" name="コンテンツ プレースホルダー 4">
            <a:extLst>
              <a:ext uri="{FF2B5EF4-FFF2-40B4-BE49-F238E27FC236}">
                <a16:creationId xmlns:a16="http://schemas.microsoft.com/office/drawing/2014/main" id="{8206B1B8-1AF3-434B-8280-C73033673391}"/>
              </a:ext>
            </a:extLst>
          </p:cNvPr>
          <p:cNvSpPr>
            <a:spLocks noGrp="1"/>
          </p:cNvSpPr>
          <p:nvPr>
            <p:ph sz="quarter" idx="11"/>
          </p:nvPr>
        </p:nvSpPr>
        <p:spPr>
          <a:xfrm>
            <a:off x="681039" y="1333179"/>
            <a:ext cx="8543925" cy="1858852"/>
          </a:xfrm>
          <a:solidFill>
            <a:schemeClr val="bg1">
              <a:lumMod val="95000"/>
            </a:schemeClr>
          </a:solidFill>
          <a:ln>
            <a:noFill/>
          </a:ln>
        </p:spPr>
        <p:txBody>
          <a:bodyPr lIns="360000" tIns="216000" rIns="360000" bIns="216000" anchor="t" anchorCtr="0">
            <a:sp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テキスト プレースホルダー 6">
            <a:extLst>
              <a:ext uri="{FF2B5EF4-FFF2-40B4-BE49-F238E27FC236}">
                <a16:creationId xmlns:a16="http://schemas.microsoft.com/office/drawing/2014/main" id="{D79A32D3-134A-4CE3-A056-4DF21D27B02B}"/>
              </a:ext>
            </a:extLst>
          </p:cNvPr>
          <p:cNvSpPr>
            <a:spLocks noGrp="1"/>
          </p:cNvSpPr>
          <p:nvPr>
            <p:ph type="body" sz="quarter" idx="12"/>
          </p:nvPr>
        </p:nvSpPr>
        <p:spPr>
          <a:xfrm>
            <a:off x="681038" y="3341714"/>
            <a:ext cx="8543925" cy="280970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四角形: 角を丸くする 5">
            <a:extLst>
              <a:ext uri="{FF2B5EF4-FFF2-40B4-BE49-F238E27FC236}">
                <a16:creationId xmlns:a16="http://schemas.microsoft.com/office/drawing/2014/main" id="{2C5074BC-E1F6-41F5-AA0E-167124EC1255}"/>
              </a:ext>
            </a:extLst>
          </p:cNvPr>
          <p:cNvSpPr/>
          <p:nvPr userDrawn="1"/>
        </p:nvSpPr>
        <p:spPr>
          <a:xfrm flipH="1" flipV="1">
            <a:off x="-71950" y="779126"/>
            <a:ext cx="351000" cy="72000"/>
          </a:xfrm>
          <a:prstGeom prst="roundRect">
            <a:avLst>
              <a:gd name="adj" fmla="val 50000"/>
            </a:avLst>
          </a:prstGeom>
          <a:solidFill>
            <a:srgbClr val="1E50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2"/>
          </a:p>
        </p:txBody>
      </p:sp>
    </p:spTree>
    <p:extLst>
      <p:ext uri="{BB962C8B-B14F-4D97-AF65-F5344CB8AC3E}">
        <p14:creationId xmlns:p14="http://schemas.microsoft.com/office/powerpoint/2010/main" val="1489428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ロゴのみ">
    <p:spTree>
      <p:nvGrpSpPr>
        <p:cNvPr id="1" name=""/>
        <p:cNvGrpSpPr/>
        <p:nvPr/>
      </p:nvGrpSpPr>
      <p:grpSpPr>
        <a:xfrm>
          <a:off x="0" y="0"/>
          <a:ext cx="0" cy="0"/>
          <a:chOff x="0" y="0"/>
          <a:chExt cx="0" cy="0"/>
        </a:xfrm>
      </p:grpSpPr>
      <p:pic>
        <p:nvPicPr>
          <p:cNvPr id="4" name="図 3" descr="ロゴ&#10;&#10;自動的に生成された説明">
            <a:extLst>
              <a:ext uri="{FF2B5EF4-FFF2-40B4-BE49-F238E27FC236}">
                <a16:creationId xmlns:a16="http://schemas.microsoft.com/office/drawing/2014/main" id="{CE5FD01F-C2F8-4606-BFD3-25127B534B0C}"/>
              </a:ext>
            </a:extLst>
          </p:cNvPr>
          <p:cNvPicPr>
            <a:picLocks noChangeAspect="1"/>
          </p:cNvPicPr>
          <p:nvPr userDrawn="1"/>
        </p:nvPicPr>
        <p:blipFill>
          <a:blip r:embed="rId2"/>
          <a:stretch>
            <a:fillRect/>
          </a:stretch>
        </p:blipFill>
        <p:spPr>
          <a:xfrm>
            <a:off x="3055189" y="2814020"/>
            <a:ext cx="3795623" cy="1229960"/>
          </a:xfrm>
          <a:prstGeom prst="rect">
            <a:avLst/>
          </a:prstGeom>
        </p:spPr>
      </p:pic>
    </p:spTree>
    <p:extLst>
      <p:ext uri="{BB962C8B-B14F-4D97-AF65-F5344CB8AC3E}">
        <p14:creationId xmlns:p14="http://schemas.microsoft.com/office/powerpoint/2010/main" val="3109770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cSld name="タイトルのみ">
    <p:spTree>
      <p:nvGrpSpPr>
        <p:cNvPr id="1" name=""/>
        <p:cNvGrpSpPr/>
        <p:nvPr/>
      </p:nvGrpSpPr>
      <p:grpSpPr>
        <a:xfrm>
          <a:off x="0" y="0"/>
          <a:ext cx="0" cy="0"/>
          <a:chOff x="0" y="0"/>
          <a:chExt cx="0" cy="0"/>
        </a:xfrm>
      </p:grpSpPr>
      <p:grpSp>
        <p:nvGrpSpPr>
          <p:cNvPr id="3" name="正方形/長方形 5"/>
          <p:cNvGrpSpPr>
            <a:grpSpLocks/>
          </p:cNvGrpSpPr>
          <p:nvPr userDrawn="1"/>
        </p:nvGrpSpPr>
        <p:grpSpPr bwMode="auto">
          <a:xfrm>
            <a:off x="0" y="485775"/>
            <a:ext cx="9906000" cy="177800"/>
            <a:chOff x="-4" y="276"/>
            <a:chExt cx="5764" cy="112"/>
          </a:xfrm>
        </p:grpSpPr>
        <p:pic>
          <p:nvPicPr>
            <p:cNvPr id="4" name="正方形/長方形 5"/>
            <p:cNvPicPr>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4" y="276"/>
              <a:ext cx="5764" cy="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Text Box 22"/>
            <p:cNvSpPr txBox="1">
              <a:spLocks noChangeArrowheads="1"/>
            </p:cNvSpPr>
            <p:nvPr/>
          </p:nvSpPr>
          <p:spPr bwMode="auto">
            <a:xfrm>
              <a:off x="40" y="304"/>
              <a:ext cx="5681" cy="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kumimoji="1" sz="1400" b="1">
                  <a:solidFill>
                    <a:schemeClr val="tx1"/>
                  </a:solidFill>
                  <a:latin typeface="ＭＳ Ｐゴシック" pitchFamily="50" charset="-128"/>
                  <a:ea typeface="ＭＳ Ｐゴシック" pitchFamily="50" charset="-128"/>
                </a:defRPr>
              </a:lvl1pPr>
              <a:lvl2pPr marL="742950" indent="-285750" algn="l">
                <a:defRPr kumimoji="1" sz="1400" b="1">
                  <a:solidFill>
                    <a:schemeClr val="tx1"/>
                  </a:solidFill>
                  <a:latin typeface="ＭＳ Ｐゴシック" pitchFamily="50" charset="-128"/>
                  <a:ea typeface="ＭＳ Ｐゴシック" pitchFamily="50" charset="-128"/>
                </a:defRPr>
              </a:lvl2pPr>
              <a:lvl3pPr marL="1143000" indent="-228600" algn="l">
                <a:defRPr kumimoji="1" sz="1400" b="1">
                  <a:solidFill>
                    <a:schemeClr val="tx1"/>
                  </a:solidFill>
                  <a:latin typeface="ＭＳ Ｐゴシック" pitchFamily="50" charset="-128"/>
                  <a:ea typeface="ＭＳ Ｐゴシック" pitchFamily="50" charset="-128"/>
                </a:defRPr>
              </a:lvl3pPr>
              <a:lvl4pPr marL="1600200" indent="-228600" algn="l">
                <a:defRPr kumimoji="1" sz="1400" b="1">
                  <a:solidFill>
                    <a:schemeClr val="tx1"/>
                  </a:solidFill>
                  <a:latin typeface="ＭＳ Ｐゴシック" pitchFamily="50" charset="-128"/>
                  <a:ea typeface="ＭＳ Ｐゴシック" pitchFamily="50" charset="-128"/>
                </a:defRPr>
              </a:lvl4pPr>
              <a:lvl5pPr marL="2057400" indent="-228600" algn="l">
                <a:defRPr kumimoji="1" sz="1400" b="1">
                  <a:solidFill>
                    <a:schemeClr val="tx1"/>
                  </a:solidFill>
                  <a:latin typeface="ＭＳ Ｐゴシック" pitchFamily="50" charset="-128"/>
                  <a:ea typeface="ＭＳ Ｐゴシック" pitchFamily="50" charset="-128"/>
                </a:defRPr>
              </a:lvl5pPr>
              <a:lvl6pPr marL="25146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6pPr>
              <a:lvl7pPr marL="29718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7pPr>
              <a:lvl8pPr marL="34290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8pPr>
              <a:lvl9pPr marL="38862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9pPr>
            </a:lstStyle>
            <a:p>
              <a:pPr algn="ctr" defTabSz="844083" fontAlgn="base">
                <a:spcBef>
                  <a:spcPct val="0"/>
                </a:spcBef>
                <a:spcAft>
                  <a:spcPct val="0"/>
                </a:spcAft>
                <a:defRPr/>
              </a:pPr>
              <a:endParaRPr lang="ja-JP" altLang="en-US" sz="1939" b="0">
                <a:solidFill>
                  <a:srgbClr val="000000"/>
                </a:solidFill>
                <a:effectLst>
                  <a:outerShdw blurRad="38100" dist="38100" dir="2700000" algn="tl">
                    <a:srgbClr val="C0C0C0"/>
                  </a:outerShdw>
                </a:effectLst>
                <a:latin typeface="Arial" pitchFamily="34" charset="0"/>
                <a:ea typeface="HGP創英角ｺﾞｼｯｸUB" pitchFamily="50" charset="-128"/>
              </a:endParaRPr>
            </a:p>
          </p:txBody>
        </p:sp>
      </p:grpSp>
      <p:sp>
        <p:nvSpPr>
          <p:cNvPr id="2" name="タイトル 1"/>
          <p:cNvSpPr>
            <a:spLocks noGrp="1"/>
          </p:cNvSpPr>
          <p:nvPr>
            <p:ph type="title"/>
          </p:nvPr>
        </p:nvSpPr>
        <p:spPr>
          <a:xfrm>
            <a:off x="495300" y="8622"/>
            <a:ext cx="8915400" cy="521605"/>
          </a:xfrm>
        </p:spPr>
        <p:txBody>
          <a:bodyPr/>
          <a:lstStyle>
            <a:lvl1pPr>
              <a:defRPr sz="2954"/>
            </a:lvl1pPr>
          </a:lstStyle>
          <a:p>
            <a:r>
              <a:rPr lang="ja-JP" altLang="en-US"/>
              <a:t>マスター タイトルの書式設定</a:t>
            </a:r>
          </a:p>
        </p:txBody>
      </p:sp>
      <p:sp>
        <p:nvSpPr>
          <p:cNvPr id="6" name="日付プレースホルダ 3"/>
          <p:cNvSpPr>
            <a:spLocks noGrp="1"/>
          </p:cNvSpPr>
          <p:nvPr>
            <p:ph type="dt" sz="half" idx="10"/>
          </p:nvPr>
        </p:nvSpPr>
        <p:spPr>
          <a:xfrm>
            <a:off x="3175" y="6616702"/>
            <a:ext cx="2311400" cy="233363"/>
          </a:xfrm>
          <a:prstGeom prst="rect">
            <a:avLst/>
          </a:prstGeom>
        </p:spPr>
        <p:txBody>
          <a:bodyPr/>
          <a:lstStyle>
            <a:lvl1pPr>
              <a:defRPr b="1"/>
            </a:lvl1pPr>
          </a:lstStyle>
          <a:p>
            <a:pPr defTabSz="844083" fontAlgn="base">
              <a:spcBef>
                <a:spcPct val="0"/>
              </a:spcBef>
              <a:spcAft>
                <a:spcPct val="0"/>
              </a:spcAft>
              <a:defRPr/>
            </a:pPr>
            <a:endParaRPr lang="ja-JP" altLang="en-US" sz="1292">
              <a:solidFill>
                <a:prstClr val="black"/>
              </a:solidFill>
              <a:latin typeface="Arial" charset="0"/>
            </a:endParaRPr>
          </a:p>
        </p:txBody>
      </p:sp>
      <p:sp>
        <p:nvSpPr>
          <p:cNvPr id="7"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9" name="スライド番号プレースホルダ 5"/>
          <p:cNvSpPr>
            <a:spLocks noGrp="1"/>
          </p:cNvSpPr>
          <p:nvPr>
            <p:ph type="sldNum" sz="quarter" idx="12"/>
          </p:nvPr>
        </p:nvSpPr>
        <p:spPr>
          <a:xfrm>
            <a:off x="7591425" y="6578602"/>
            <a:ext cx="2311400" cy="271463"/>
          </a:xfrm>
          <a:prstGeom prst="rect">
            <a:avLst/>
          </a:prstGeom>
          <a:noFill/>
          <a:ln w="9525">
            <a:noFill/>
            <a:miter lim="800000"/>
            <a:headEnd/>
            <a:tailEnd/>
          </a:ln>
          <a:effectLst/>
        </p:spPr>
        <p:txBody>
          <a:bodyPr vert="horz" wrap="square" lIns="67245" tIns="33622" rIns="67245" bIns="33622" numCol="1" anchor="b" anchorCtr="0" compatLnSpc="1">
            <a:prstTxWarp prst="textNoShape">
              <a:avLst/>
            </a:prstTxWarp>
          </a:bodyPr>
          <a:lstStyle>
            <a:lvl1pPr>
              <a:defRPr lang="en-US" altLang="ja-JP" smtClean="0"/>
            </a:lvl1pPr>
          </a:lstStyle>
          <a:p>
            <a:pPr algn="r" latinLnBrk="1"/>
            <a:fld id="{2D445476-B57F-464F-8319-C26E69740EC0}" type="slidenum">
              <a:rPr/>
              <a:pPr algn="r" latinLnBrk="1"/>
              <a:t>‹#›</a:t>
            </a:fld>
            <a:endParaRPr lang="ja-JP" altLang="en-US"/>
          </a:p>
        </p:txBody>
      </p:sp>
    </p:spTree>
    <p:extLst>
      <p:ext uri="{BB962C8B-B14F-4D97-AF65-F5344CB8AC3E}">
        <p14:creationId xmlns:p14="http://schemas.microsoft.com/office/powerpoint/2010/main" val="15411044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0397C095-A7F2-4984-ACC5-C9562C920942}"/>
              </a:ext>
            </a:extLst>
          </p:cNvPr>
          <p:cNvSpPr>
            <a:spLocks noGrp="1"/>
          </p:cNvSpPr>
          <p:nvPr>
            <p:ph type="title"/>
          </p:nvPr>
        </p:nvSpPr>
        <p:spPr>
          <a:xfrm>
            <a:off x="681038" y="521198"/>
            <a:ext cx="8543925" cy="587853"/>
          </a:xfrm>
          <a:prstGeom prst="rect">
            <a:avLst/>
          </a:prstGeom>
        </p:spPr>
        <p:txBody>
          <a:bodyPr vert="horz" lIns="91440" tIns="45720" rIns="91440" bIns="45720" rtlCol="0" anchor="ctr">
            <a:sp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CBA1709-158A-4617-99E8-415D5F793D73}"/>
              </a:ext>
            </a:extLst>
          </p:cNvPr>
          <p:cNvSpPr>
            <a:spLocks noGrp="1"/>
          </p:cNvSpPr>
          <p:nvPr>
            <p:ph type="body" idx="1"/>
          </p:nvPr>
        </p:nvSpPr>
        <p:spPr>
          <a:xfrm>
            <a:off x="681038" y="1362076"/>
            <a:ext cx="8543925" cy="481488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ー 5">
            <a:extLst>
              <a:ext uri="{FF2B5EF4-FFF2-40B4-BE49-F238E27FC236}">
                <a16:creationId xmlns:a16="http://schemas.microsoft.com/office/drawing/2014/main" id="{9492E267-AC6E-4FB1-BD93-F966F906C2AE}"/>
              </a:ext>
            </a:extLst>
          </p:cNvPr>
          <p:cNvSpPr>
            <a:spLocks noGrp="1"/>
          </p:cNvSpPr>
          <p:nvPr>
            <p:ph type="sldNum" sz="quarter" idx="4"/>
          </p:nvPr>
        </p:nvSpPr>
        <p:spPr>
          <a:xfrm>
            <a:off x="7290126" y="6321266"/>
            <a:ext cx="2228850" cy="365125"/>
          </a:xfrm>
          <a:prstGeom prst="rect">
            <a:avLst/>
          </a:prstGeom>
        </p:spPr>
        <p:txBody>
          <a:bodyPr vert="horz" lIns="91440" tIns="45720" rIns="91440" bIns="45720" rtlCol="0" anchor="ctr"/>
          <a:lstStyle>
            <a:lvl1pPr algn="r">
              <a:defRPr sz="1137" b="0">
                <a:solidFill>
                  <a:schemeClr val="bg1">
                    <a:lumMod val="50000"/>
                  </a:schemeClr>
                </a:solidFill>
                <a:latin typeface="+mj-lt"/>
              </a:defRPr>
            </a:lvl1pPr>
          </a:lstStyle>
          <a:p>
            <a:fld id="{DFD4F317-19D0-4848-B5EB-5B174DBE8CF9}" type="slidenum">
              <a:rPr lang="ja-JP" altLang="en-US" smtClean="0"/>
              <a:pPr/>
              <a:t>‹#›</a:t>
            </a:fld>
            <a:endParaRPr lang="ja-JP" altLang="en-US"/>
          </a:p>
        </p:txBody>
      </p:sp>
    </p:spTree>
    <p:extLst>
      <p:ext uri="{BB962C8B-B14F-4D97-AF65-F5344CB8AC3E}">
        <p14:creationId xmlns:p14="http://schemas.microsoft.com/office/powerpoint/2010/main" val="3384516193"/>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9" r:id="rId4"/>
    <p:sldLayoutId id="2147483658" r:id="rId5"/>
    <p:sldLayoutId id="2147483660" r:id="rId6"/>
  </p:sldLayoutIdLst>
  <p:hf hdr="0" ftr="0" dt="0"/>
  <p:txStyles>
    <p:titleStyle>
      <a:lvl1pPr algn="l" defTabSz="742927" rtl="0" eaLnBrk="1" latinLnBrk="0" hangingPunct="1">
        <a:lnSpc>
          <a:spcPct val="90000"/>
        </a:lnSpc>
        <a:spcBef>
          <a:spcPct val="0"/>
        </a:spcBef>
        <a:buNone/>
        <a:defRPr kumimoji="1" sz="3575" b="1" kern="1200">
          <a:solidFill>
            <a:schemeClr val="tx1"/>
          </a:solidFill>
          <a:latin typeface="+mj-lt"/>
          <a:ea typeface="+mj-ea"/>
          <a:cs typeface="+mj-cs"/>
        </a:defRPr>
      </a:lvl1pPr>
    </p:titleStyle>
    <p:bodyStyle>
      <a:lvl1pPr marL="185732" indent="-185732" algn="l" defTabSz="742927" rtl="0" eaLnBrk="1" latinLnBrk="0" hangingPunct="1">
        <a:lnSpc>
          <a:spcPct val="90000"/>
        </a:lnSpc>
        <a:spcBef>
          <a:spcPts val="812"/>
        </a:spcBef>
        <a:buFont typeface="Arial" panose="020B0604020202020204" pitchFamily="34" charset="0"/>
        <a:buChar char="•"/>
        <a:defRPr kumimoji="1" sz="2275" kern="1200">
          <a:solidFill>
            <a:schemeClr val="tx1"/>
          </a:solidFill>
          <a:latin typeface="+mn-lt"/>
          <a:ea typeface="+mn-ea"/>
          <a:cs typeface="+mn-cs"/>
        </a:defRPr>
      </a:lvl1pPr>
      <a:lvl2pPr marL="557195" indent="-185732" algn="l" defTabSz="742927"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59" indent="-185732" algn="l" defTabSz="742927"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22"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4pPr>
      <a:lvl5pPr marL="1671586"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5pPr>
      <a:lvl6pPr marL="2043050"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6pPr>
      <a:lvl7pPr marL="2414513"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7pPr>
      <a:lvl8pPr marL="2785977"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8pPr>
      <a:lvl9pPr marL="3157440"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9pPr>
    </p:bodyStyle>
    <p:otherStyle>
      <a:defPPr>
        <a:defRPr lang="ja-JP"/>
      </a:defPPr>
      <a:lvl1pPr marL="0" algn="l" defTabSz="742927" rtl="0" eaLnBrk="1" latinLnBrk="0" hangingPunct="1">
        <a:defRPr kumimoji="1" sz="1462" kern="1200">
          <a:solidFill>
            <a:schemeClr val="tx1"/>
          </a:solidFill>
          <a:latin typeface="+mn-lt"/>
          <a:ea typeface="+mn-ea"/>
          <a:cs typeface="+mn-cs"/>
        </a:defRPr>
      </a:lvl1pPr>
      <a:lvl2pPr marL="371464" algn="l" defTabSz="742927" rtl="0" eaLnBrk="1" latinLnBrk="0" hangingPunct="1">
        <a:defRPr kumimoji="1" sz="1462" kern="1200">
          <a:solidFill>
            <a:schemeClr val="tx1"/>
          </a:solidFill>
          <a:latin typeface="+mn-lt"/>
          <a:ea typeface="+mn-ea"/>
          <a:cs typeface="+mn-cs"/>
        </a:defRPr>
      </a:lvl2pPr>
      <a:lvl3pPr marL="742927" algn="l" defTabSz="742927" rtl="0" eaLnBrk="1" latinLnBrk="0" hangingPunct="1">
        <a:defRPr kumimoji="1" sz="1462" kern="1200">
          <a:solidFill>
            <a:schemeClr val="tx1"/>
          </a:solidFill>
          <a:latin typeface="+mn-lt"/>
          <a:ea typeface="+mn-ea"/>
          <a:cs typeface="+mn-cs"/>
        </a:defRPr>
      </a:lvl3pPr>
      <a:lvl4pPr marL="1114391" algn="l" defTabSz="742927" rtl="0" eaLnBrk="1" latinLnBrk="0" hangingPunct="1">
        <a:defRPr kumimoji="1" sz="1462" kern="1200">
          <a:solidFill>
            <a:schemeClr val="tx1"/>
          </a:solidFill>
          <a:latin typeface="+mn-lt"/>
          <a:ea typeface="+mn-ea"/>
          <a:cs typeface="+mn-cs"/>
        </a:defRPr>
      </a:lvl4pPr>
      <a:lvl5pPr marL="1485854" algn="l" defTabSz="742927" rtl="0" eaLnBrk="1" latinLnBrk="0" hangingPunct="1">
        <a:defRPr kumimoji="1" sz="1462" kern="1200">
          <a:solidFill>
            <a:schemeClr val="tx1"/>
          </a:solidFill>
          <a:latin typeface="+mn-lt"/>
          <a:ea typeface="+mn-ea"/>
          <a:cs typeface="+mn-cs"/>
        </a:defRPr>
      </a:lvl5pPr>
      <a:lvl6pPr marL="1857318" algn="l" defTabSz="742927" rtl="0" eaLnBrk="1" latinLnBrk="0" hangingPunct="1">
        <a:defRPr kumimoji="1" sz="1462" kern="1200">
          <a:solidFill>
            <a:schemeClr val="tx1"/>
          </a:solidFill>
          <a:latin typeface="+mn-lt"/>
          <a:ea typeface="+mn-ea"/>
          <a:cs typeface="+mn-cs"/>
        </a:defRPr>
      </a:lvl6pPr>
      <a:lvl7pPr marL="2228781" algn="l" defTabSz="742927" rtl="0" eaLnBrk="1" latinLnBrk="0" hangingPunct="1">
        <a:defRPr kumimoji="1" sz="1462" kern="1200">
          <a:solidFill>
            <a:schemeClr val="tx1"/>
          </a:solidFill>
          <a:latin typeface="+mn-lt"/>
          <a:ea typeface="+mn-ea"/>
          <a:cs typeface="+mn-cs"/>
        </a:defRPr>
      </a:lvl7pPr>
      <a:lvl8pPr marL="2600245" algn="l" defTabSz="742927" rtl="0" eaLnBrk="1" latinLnBrk="0" hangingPunct="1">
        <a:defRPr kumimoji="1" sz="1462" kern="1200">
          <a:solidFill>
            <a:schemeClr val="tx1"/>
          </a:solidFill>
          <a:latin typeface="+mn-lt"/>
          <a:ea typeface="+mn-ea"/>
          <a:cs typeface="+mn-cs"/>
        </a:defRPr>
      </a:lvl8pPr>
      <a:lvl9pPr marL="2971709" algn="l" defTabSz="742927" rtl="0" eaLnBrk="1" latinLnBrk="0" hangingPunct="1">
        <a:defRPr kumimoji="1" sz="1462"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12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8180" y="3898"/>
            <a:ext cx="9282236" cy="480099"/>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6" tIns="45704" rIns="91406" bIns="45704" numCol="1" anchor="ctr" anchorCtr="0" compatLnSpc="1">
            <a:prstTxWarp prst="textNoShape">
              <a:avLst/>
            </a:prstTxWarp>
          </a:bodyPr>
          <a:lstStyle/>
          <a:p>
            <a:r>
              <a:rPr lang="ja-JP" altLang="en-US" sz="2800" dirty="0">
                <a:latin typeface="Meiryo UI" panose="020B0604030504040204" pitchFamily="50" charset="-128"/>
                <a:ea typeface="Meiryo UI" panose="020B0604030504040204" pitchFamily="50" charset="-128"/>
                <a:cs typeface="Meiryo UI" panose="020B0604030504040204" pitchFamily="50" charset="-128"/>
              </a:rPr>
              <a:t>オープンデータ伝道師一覧（</a:t>
            </a:r>
            <a:r>
              <a:rPr lang="en-US" altLang="ja-JP" sz="28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a:t>
            </a:r>
          </a:p>
        </p:txBody>
      </p:sp>
      <p:graphicFrame>
        <p:nvGraphicFramePr>
          <p:cNvPr id="5" name="表 4"/>
          <p:cNvGraphicFramePr>
            <a:graphicFrameLocks noGrp="1"/>
          </p:cNvGraphicFramePr>
          <p:nvPr>
            <p:extLst>
              <p:ext uri="{D42A27DB-BD31-4B8C-83A1-F6EECF244321}">
                <p14:modId xmlns:p14="http://schemas.microsoft.com/office/powerpoint/2010/main" val="1923022353"/>
              </p:ext>
            </p:extLst>
          </p:nvPr>
        </p:nvGraphicFramePr>
        <p:xfrm>
          <a:off x="92460" y="627522"/>
          <a:ext cx="9717169" cy="6132780"/>
        </p:xfrm>
        <a:graphic>
          <a:graphicData uri="http://schemas.openxmlformats.org/drawingml/2006/table">
            <a:tbl>
              <a:tblPr firstRow="1" bandRow="1">
                <a:tableStyleId>{5C22544A-7EE6-4342-B048-85BDC9FD1C3A}</a:tableStyleId>
              </a:tblPr>
              <a:tblGrid>
                <a:gridCol w="431975">
                  <a:extLst>
                    <a:ext uri="{9D8B030D-6E8A-4147-A177-3AD203B41FA5}">
                      <a16:colId xmlns:a16="http://schemas.microsoft.com/office/drawing/2014/main" val="2410812282"/>
                    </a:ext>
                  </a:extLst>
                </a:gridCol>
                <a:gridCol w="679077">
                  <a:extLst>
                    <a:ext uri="{9D8B030D-6E8A-4147-A177-3AD203B41FA5}">
                      <a16:colId xmlns:a16="http://schemas.microsoft.com/office/drawing/2014/main" val="1484334222"/>
                    </a:ext>
                  </a:extLst>
                </a:gridCol>
                <a:gridCol w="1425388">
                  <a:extLst>
                    <a:ext uri="{9D8B030D-6E8A-4147-A177-3AD203B41FA5}">
                      <a16:colId xmlns:a16="http://schemas.microsoft.com/office/drawing/2014/main" val="20000"/>
                    </a:ext>
                  </a:extLst>
                </a:gridCol>
                <a:gridCol w="5755341">
                  <a:extLst>
                    <a:ext uri="{9D8B030D-6E8A-4147-A177-3AD203B41FA5}">
                      <a16:colId xmlns:a16="http://schemas.microsoft.com/office/drawing/2014/main" val="20002"/>
                    </a:ext>
                  </a:extLst>
                </a:gridCol>
                <a:gridCol w="1425388">
                  <a:extLst>
                    <a:ext uri="{9D8B030D-6E8A-4147-A177-3AD203B41FA5}">
                      <a16:colId xmlns:a16="http://schemas.microsoft.com/office/drawing/2014/main" val="20003"/>
                    </a:ext>
                  </a:extLst>
                </a:gridCol>
              </a:tblGrid>
              <a:tr h="372060">
                <a:tc>
                  <a:txBody>
                    <a:bodyPr/>
                    <a:lstStyle/>
                    <a:p>
                      <a:pPr algn="ctr"/>
                      <a:r>
                        <a:rPr kumimoji="1" lang="en-US" altLang="ja-JP" sz="1100">
                          <a:latin typeface="Meiryo UI" panose="020B0604030504040204" pitchFamily="50" charset="-128"/>
                          <a:ea typeface="Meiryo UI" panose="020B0604030504040204" pitchFamily="50" charset="-128"/>
                          <a:cs typeface="Meiryo UI" panose="020B0604030504040204" pitchFamily="50" charset="-128"/>
                        </a:rPr>
                        <a:t>No.</a:t>
                      </a:r>
                      <a:endParaRPr kumimoji="1" lang="ja-JP" altLang="en-US" sz="110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主な活動エリア</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氏名</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これまでの主な実績等</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ja-JP" altLang="en-US" sz="1200">
                          <a:latin typeface="Meiryo UI" panose="020B0604030504040204" pitchFamily="50" charset="-128"/>
                          <a:ea typeface="Meiryo UI" panose="020B0604030504040204" pitchFamily="50" charset="-128"/>
                          <a:cs typeface="Meiryo UI" panose="020B0604030504040204" pitchFamily="50" charset="-128"/>
                        </a:rPr>
                        <a:t>所属団体等</a:t>
                      </a:r>
                      <a:endParaRPr kumimoji="1" lang="ja-JP" altLang="en-US" sz="140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59897">
                <a:tc>
                  <a:txBody>
                    <a:bodyPr/>
                    <a:lstStyle/>
                    <a:p>
                      <a:pPr algn="ct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rowSpan="2">
                  <a:txBody>
                    <a:bodyPr/>
                    <a:lstStyle/>
                    <a:p>
                      <a:pPr algn="ctr"/>
                      <a:r>
                        <a:rPr kumimoji="1" lang="ja-JP" altLang="en-US" sz="1200" b="1" dirty="0">
                          <a:latin typeface="Meiryo UI" panose="020B0604030504040204" pitchFamily="50" charset="-128"/>
                          <a:ea typeface="Meiryo UI" panose="020B0604030504040204" pitchFamily="50" charset="-128"/>
                        </a:rPr>
                        <a:t>北海道</a:t>
                      </a:r>
                      <a:endParaRPr kumimoji="1" lang="en-US" altLang="ja-JP" sz="1200" b="1" dirty="0">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a:latin typeface="Meiryo UI" panose="020B0604030504040204" pitchFamily="50" charset="-128"/>
                          <a:ea typeface="Meiryo UI" panose="020B0604030504040204" pitchFamily="50" charset="-128"/>
                        </a:rPr>
                        <a:t>まるた　ゆきと</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600" dirty="0">
                          <a:latin typeface="Meiryo UI" panose="020B0604030504040204" pitchFamily="50" charset="-128"/>
                          <a:ea typeface="Meiryo UI" panose="020B0604030504040204" pitchFamily="50" charset="-128"/>
                        </a:rPr>
                        <a:t>丸田　之人</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a:latin typeface="Meiryo UI" panose="020B0604030504040204" pitchFamily="50" charset="-128"/>
                          <a:ea typeface="Meiryo UI" panose="020B0604030504040204" pitchFamily="50" charset="-128"/>
                        </a:rPr>
                        <a:t>室蘭市役所職員として、北海道を拠点にオープンデータ施策や活用を積極的に推進。また、シンクライアントシステムや庁内ネットワーク等の構築も実施。</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zh-TW" altLang="en-US" sz="1200" dirty="0">
                          <a:latin typeface="Meiryo UI" panose="020B0604030504040204" pitchFamily="50" charset="-128"/>
                          <a:ea typeface="Meiryo UI" panose="020B0604030504040204" pitchFamily="50" charset="-128"/>
                        </a:rPr>
                        <a:t>室蘭市役所</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19764064"/>
                  </a:ext>
                </a:extLst>
              </a:tr>
              <a:tr h="210744">
                <a:tc>
                  <a:txBody>
                    <a:bodyPr/>
                    <a:lstStyle/>
                    <a:p>
                      <a:pPr algn="ct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vMerge="1">
                  <a:txBody>
                    <a:bodyPr/>
                    <a:lstStyle/>
                    <a:p>
                      <a:pPr algn="ctr"/>
                      <a:r>
                        <a:rPr kumimoji="1" lang="ja-JP" altLang="en-US" sz="1200" dirty="0">
                          <a:latin typeface="Meiryo UI" panose="020B0604030504040204" pitchFamily="50" charset="-128"/>
                          <a:ea typeface="Meiryo UI" panose="020B0604030504040204" pitchFamily="50" charset="-128"/>
                        </a:rPr>
                        <a:t>北海道</a:t>
                      </a:r>
                      <a:endParaRPr kumimoji="1" lang="en-US" altLang="ja-JP" sz="1200" dirty="0">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a:latin typeface="Meiryo UI" panose="020B0604030504040204" pitchFamily="50" charset="-128"/>
                          <a:ea typeface="Meiryo UI" panose="020B0604030504040204" pitchFamily="50" charset="-128"/>
                        </a:rPr>
                        <a:t>やまがた　たくや</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600" dirty="0">
                          <a:latin typeface="Meiryo UI" panose="020B0604030504040204" pitchFamily="50" charset="-128"/>
                          <a:ea typeface="Meiryo UI" panose="020B0604030504040204" pitchFamily="50" charset="-128"/>
                        </a:rPr>
                        <a:t>山形　巧哉</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a:latin typeface="Meiryo UI" panose="020B0604030504040204" pitchFamily="50" charset="-128"/>
                          <a:ea typeface="Meiryo UI" panose="020B0604030504040204" pitchFamily="50" charset="-128"/>
                        </a:rPr>
                        <a:t>北海道森町職員として道内では早くからオープンデータに関する取り組みを始めたのち、道内小規模団体を中心としたオープンデータに関するワークショップやセミナーに開催に協力。現在は</a:t>
                      </a:r>
                      <a:r>
                        <a:rPr kumimoji="1" lang="en-US" altLang="ja-JP" sz="1400" dirty="0">
                          <a:latin typeface="Meiryo UI" panose="020B0604030504040204" pitchFamily="50" charset="-128"/>
                          <a:ea typeface="Meiryo UI" panose="020B0604030504040204" pitchFamily="50" charset="-128"/>
                        </a:rPr>
                        <a:t>Code for Japan</a:t>
                      </a:r>
                      <a:r>
                        <a:rPr kumimoji="1" lang="ja-JP" altLang="en-US" sz="1400" dirty="0">
                          <a:latin typeface="Meiryo UI" panose="020B0604030504040204" pitchFamily="50" charset="-128"/>
                          <a:ea typeface="Meiryo UI" panose="020B0604030504040204" pitchFamily="50" charset="-128"/>
                        </a:rPr>
                        <a:t>に所属しつつ、フリーランスで自治体のデジタル活用を支援。</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r>
                        <a:rPr kumimoji="1" lang="en-US" altLang="zh-TW" sz="1200">
                          <a:latin typeface="Meiryo UI" panose="020B0604030504040204" pitchFamily="50" charset="-128"/>
                          <a:ea typeface="Meiryo UI" panose="020B0604030504040204" pitchFamily="50" charset="-128"/>
                        </a:rPr>
                        <a:t>Code for Japan</a:t>
                      </a:r>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06339299"/>
                  </a:ext>
                </a:extLst>
              </a:tr>
              <a:tr h="0">
                <a:tc>
                  <a:txBody>
                    <a:bodyPr/>
                    <a:lstStyle/>
                    <a:p>
                      <a:pPr algn="ctr"/>
                      <a:r>
                        <a:rPr kumimoji="1" lang="en-US" altLang="ja-JP" sz="1200">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rowSpan="2">
                  <a:txBody>
                    <a:bodyPr/>
                    <a:lstStyle/>
                    <a:p>
                      <a:pPr algn="ct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東北</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ふじい　やすし</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藤井　靖史</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会津大学産学イノベーションセンター准教授を経て、現在は西会津町</a:t>
                      </a: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CDO</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（最高デジタル責任者）、柳津町</a:t>
                      </a: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CDO</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（最高デジタル責任者） ばんだい振興公社専務理事、</a:t>
                      </a: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CODE for Japan </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フェロー、会津の暮らし研究室取締役、総務省地域情報化アドバイザーなども務める。</a:t>
                      </a:r>
                      <a:endParaRPr kumimoji="1" lang="ja-JP" altLang="en-US" sz="1400" dirty="0">
                        <a:solidFill>
                          <a:schemeClr val="tx1"/>
                        </a:solidFill>
                        <a:highlight>
                          <a:srgbClr val="FFFF00"/>
                        </a:highlight>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a:latin typeface="Meiryo UI" panose="020B0604030504040204" pitchFamily="50" charset="-128"/>
                          <a:ea typeface="Meiryo UI" panose="020B0604030504040204" pitchFamily="50" charset="-128"/>
                          <a:cs typeface="Meiryo UI" panose="020B0604030504040204" pitchFamily="50" charset="-128"/>
                        </a:rPr>
                        <a:t>西会津町役場</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0">
                <a:tc>
                  <a:txBody>
                    <a:bodyPr/>
                    <a:lstStyle/>
                    <a:p>
                      <a:pPr algn="ct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4</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vMerge="1">
                  <a:txBody>
                    <a:bodyPr/>
                    <a:lstStyle/>
                    <a:p>
                      <a:pPr algn="ctr"/>
                      <a:r>
                        <a:rPr kumimoji="1" lang="ja-JP" altLang="en-US" sz="1200" dirty="0">
                          <a:latin typeface="Meiryo UI" panose="020B0604030504040204" pitchFamily="50" charset="-128"/>
                          <a:ea typeface="Meiryo UI" panose="020B0604030504040204" pitchFamily="50" charset="-128"/>
                        </a:rPr>
                        <a:t>東北</a:t>
                      </a:r>
                      <a:endParaRPr kumimoji="1" lang="en-US" altLang="ja-JP" sz="1200" dirty="0">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a:latin typeface="Meiryo UI" panose="020B0604030504040204" pitchFamily="50" charset="-128"/>
                          <a:ea typeface="Meiryo UI" panose="020B0604030504040204" pitchFamily="50" charset="-128"/>
                        </a:rPr>
                        <a:t>まいた　つよし</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600" dirty="0">
                          <a:latin typeface="Meiryo UI" panose="020B0604030504040204" pitchFamily="50" charset="-128"/>
                          <a:ea typeface="Meiryo UI" panose="020B0604030504040204" pitchFamily="50" charset="-128"/>
                        </a:rPr>
                        <a:t>米田　剛</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063"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総務省地域情報化アドバイザーとして、全国の自治体や企業向けに観光オープンデータを活用した官民連携・広域連携活用モデル（通称：観光クラウドデモル）の事例紹介や地域活用提案等を実施。</a:t>
                      </a: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Code for Aomori</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の代表として、青森県をフィールドにオープンデータにかかわるシビックテック活動を主宰。</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063"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（一社）</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063"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ソーシャルシフト</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063"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アシスト</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811247"/>
                  </a:ext>
                </a:extLst>
              </a:tr>
              <a:tr h="0">
                <a:tc>
                  <a:txBody>
                    <a:bodyPr/>
                    <a:lstStyle/>
                    <a:p>
                      <a:pPr algn="ctr"/>
                      <a:r>
                        <a:rPr kumimoji="1" lang="en-US" altLang="ja-JP" sz="1200">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rowSpan="3">
                  <a:txBody>
                    <a:bodyPr/>
                    <a:lstStyle/>
                    <a:p>
                      <a:pPr algn="ctr"/>
                      <a:r>
                        <a:rPr kumimoji="1" lang="ja-JP" altLang="en-US" sz="1200" b="1" dirty="0">
                          <a:latin typeface="Meiryo UI" panose="020B0604030504040204" pitchFamily="50" charset="-128"/>
                          <a:ea typeface="Meiryo UI" panose="020B0604030504040204" pitchFamily="50" charset="-128"/>
                        </a:rPr>
                        <a:t>関東</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a:latin typeface="Meiryo UI" panose="020B0604030504040204" pitchFamily="50" charset="-128"/>
                          <a:ea typeface="Meiryo UI" panose="020B0604030504040204" pitchFamily="50" charset="-128"/>
                        </a:rPr>
                        <a:t>おおたがき　きょうこ</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600" dirty="0">
                          <a:latin typeface="Meiryo UI" panose="020B0604030504040204" pitchFamily="50" charset="-128"/>
                          <a:ea typeface="Meiryo UI" panose="020B0604030504040204" pitchFamily="50" charset="-128"/>
                        </a:rPr>
                        <a:t>太田垣　恭子</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kern="1200" dirty="0">
                          <a:solidFill>
                            <a:schemeClr val="dk1"/>
                          </a:solidFill>
                          <a:effectLst/>
                          <a:latin typeface="Meiryo UI" panose="020B0604030504040204" pitchFamily="50" charset="-128"/>
                          <a:ea typeface="Meiryo UI" panose="020B0604030504040204" pitchFamily="50" charset="-128"/>
                          <a:cs typeface="+mn-cs"/>
                        </a:rPr>
                        <a:t>WEB</a:t>
                      </a:r>
                      <a:r>
                        <a:rPr kumimoji="1" lang="ja-JP" altLang="ja-JP" sz="1400" kern="1200" dirty="0">
                          <a:solidFill>
                            <a:schemeClr val="dk1"/>
                          </a:solidFill>
                          <a:effectLst/>
                          <a:latin typeface="Meiryo UI" panose="020B0604030504040204" pitchFamily="50" charset="-128"/>
                          <a:ea typeface="Meiryo UI" panose="020B0604030504040204" pitchFamily="50" charset="-128"/>
                          <a:cs typeface="+mn-cs"/>
                        </a:rPr>
                        <a:t>システム開発会社の</a:t>
                      </a:r>
                      <a:r>
                        <a:rPr kumimoji="1" lang="en-US" altLang="ja-JP" sz="1400" kern="1200" dirty="0">
                          <a:solidFill>
                            <a:schemeClr val="dk1"/>
                          </a:solidFill>
                          <a:effectLst/>
                          <a:latin typeface="Meiryo UI" panose="020B0604030504040204" pitchFamily="50" charset="-128"/>
                          <a:ea typeface="Meiryo UI" panose="020B0604030504040204" pitchFamily="50" charset="-128"/>
                          <a:cs typeface="+mn-cs"/>
                        </a:rPr>
                        <a:t>COO</a:t>
                      </a:r>
                      <a:r>
                        <a:rPr kumimoji="1" lang="ja-JP" altLang="ja-JP" sz="1400" kern="1200" dirty="0">
                          <a:solidFill>
                            <a:schemeClr val="dk1"/>
                          </a:solidFill>
                          <a:effectLst/>
                          <a:latin typeface="Meiryo UI" panose="020B0604030504040204" pitchFamily="50" charset="-128"/>
                          <a:ea typeface="Meiryo UI" panose="020B0604030504040204" pitchFamily="50" charset="-128"/>
                          <a:cs typeface="+mn-cs"/>
                        </a:rPr>
                        <a:t>として、データポータルサイト</a:t>
                      </a:r>
                      <a:r>
                        <a:rPr kumimoji="1" lang="en-US" altLang="ja-JP" sz="1400" kern="1200" dirty="0">
                          <a:solidFill>
                            <a:schemeClr val="dk1"/>
                          </a:solidFill>
                          <a:effectLst/>
                          <a:latin typeface="Meiryo UI" panose="020B0604030504040204" pitchFamily="50" charset="-128"/>
                          <a:ea typeface="Meiryo UI" panose="020B0604030504040204" pitchFamily="50" charset="-128"/>
                          <a:cs typeface="+mn-cs"/>
                        </a:rPr>
                        <a:t>DKAN</a:t>
                      </a:r>
                      <a:r>
                        <a:rPr kumimoji="1" lang="ja-JP" altLang="ja-JP" sz="1400" kern="1200" dirty="0">
                          <a:solidFill>
                            <a:schemeClr val="dk1"/>
                          </a:solidFill>
                          <a:effectLst/>
                          <a:latin typeface="Meiryo UI" panose="020B0604030504040204" pitchFamily="50" charset="-128"/>
                          <a:ea typeface="Meiryo UI" panose="020B0604030504040204" pitchFamily="50" charset="-128"/>
                          <a:cs typeface="+mn-cs"/>
                        </a:rPr>
                        <a:t>の推進、経済産業省補助金申請システム、</a:t>
                      </a:r>
                      <a:r>
                        <a:rPr kumimoji="1" lang="en-US" altLang="ja-JP" sz="1400" kern="1200" dirty="0">
                          <a:solidFill>
                            <a:schemeClr val="dk1"/>
                          </a:solidFill>
                          <a:effectLst/>
                          <a:latin typeface="Meiryo UI" panose="020B0604030504040204" pitchFamily="50" charset="-128"/>
                          <a:ea typeface="Meiryo UI" panose="020B0604030504040204" pitchFamily="50" charset="-128"/>
                          <a:cs typeface="+mn-cs"/>
                        </a:rPr>
                        <a:t>e-Stat</a:t>
                      </a:r>
                      <a:r>
                        <a:rPr kumimoji="1" lang="ja-JP" altLang="ja-JP" sz="1400" kern="1200" dirty="0">
                          <a:solidFill>
                            <a:schemeClr val="dk1"/>
                          </a:solidFill>
                          <a:effectLst/>
                          <a:latin typeface="Meiryo UI" panose="020B0604030504040204" pitchFamily="50" charset="-128"/>
                          <a:ea typeface="Meiryo UI" panose="020B0604030504040204" pitchFamily="50" charset="-128"/>
                          <a:cs typeface="+mn-cs"/>
                        </a:rPr>
                        <a:t>（統計ポータル）、</a:t>
                      </a:r>
                      <a:r>
                        <a:rPr kumimoji="1" lang="en-US" altLang="ja-JP" sz="1400" kern="1200" dirty="0">
                          <a:solidFill>
                            <a:schemeClr val="dk1"/>
                          </a:solidFill>
                          <a:effectLst/>
                          <a:latin typeface="Meiryo UI" panose="020B0604030504040204" pitchFamily="50" charset="-128"/>
                          <a:ea typeface="Meiryo UI" panose="020B0604030504040204" pitchFamily="50" charset="-128"/>
                          <a:cs typeface="+mn-cs"/>
                        </a:rPr>
                        <a:t>G</a:t>
                      </a:r>
                      <a:r>
                        <a:rPr kumimoji="1" lang="ja-JP" altLang="ja-JP" sz="1400" kern="1200" dirty="0">
                          <a:solidFill>
                            <a:schemeClr val="dk1"/>
                          </a:solidFill>
                          <a:effectLst/>
                          <a:latin typeface="Meiryo UI" panose="020B0604030504040204" pitchFamily="50" charset="-128"/>
                          <a:ea typeface="Meiryo UI" panose="020B0604030504040204" pitchFamily="50" charset="-128"/>
                          <a:cs typeface="+mn-cs"/>
                        </a:rPr>
                        <a:t>空間情報センター等の開発を手がける。また</a:t>
                      </a:r>
                      <a:r>
                        <a:rPr kumimoji="1" lang="en-US" altLang="ja-JP" sz="1400" kern="1200" dirty="0">
                          <a:solidFill>
                            <a:schemeClr val="dk1"/>
                          </a:solidFill>
                          <a:effectLst/>
                          <a:latin typeface="Meiryo UI" panose="020B0604030504040204" pitchFamily="50" charset="-128"/>
                          <a:ea typeface="Meiryo UI" panose="020B0604030504040204" pitchFamily="50" charset="-128"/>
                          <a:cs typeface="+mn-cs"/>
                        </a:rPr>
                        <a:t>Code</a:t>
                      </a:r>
                      <a:r>
                        <a:rPr kumimoji="1" lang="ja-JP" altLang="en-US" sz="1400" kern="1200" baseline="0" dirty="0">
                          <a:solidFill>
                            <a:schemeClr val="dk1"/>
                          </a:solidFill>
                          <a:effectLst/>
                          <a:latin typeface="Meiryo UI" panose="020B0604030504040204" pitchFamily="50" charset="-128"/>
                          <a:ea typeface="Meiryo UI" panose="020B0604030504040204" pitchFamily="50" charset="-128"/>
                          <a:cs typeface="+mn-cs"/>
                        </a:rPr>
                        <a:t> </a:t>
                      </a:r>
                      <a:r>
                        <a:rPr kumimoji="1" lang="en-US" altLang="ja-JP" sz="1400" kern="1200" dirty="0">
                          <a:solidFill>
                            <a:schemeClr val="dk1"/>
                          </a:solidFill>
                          <a:effectLst/>
                          <a:latin typeface="Meiryo UI" panose="020B0604030504040204" pitchFamily="50" charset="-128"/>
                          <a:ea typeface="Meiryo UI" panose="020B0604030504040204" pitchFamily="50" charset="-128"/>
                          <a:cs typeface="+mn-cs"/>
                        </a:rPr>
                        <a:t>for Kyoto</a:t>
                      </a:r>
                      <a:r>
                        <a:rPr kumimoji="1" lang="ja-JP" altLang="ja-JP" sz="1400" kern="1200" dirty="0">
                          <a:solidFill>
                            <a:schemeClr val="dk1"/>
                          </a:solidFill>
                          <a:effectLst/>
                          <a:latin typeface="Meiryo UI" panose="020B0604030504040204" pitchFamily="50" charset="-128"/>
                          <a:ea typeface="Meiryo UI" panose="020B0604030504040204" pitchFamily="50" charset="-128"/>
                          <a:cs typeface="+mn-cs"/>
                        </a:rPr>
                        <a:t>の代表としても活動中</a:t>
                      </a:r>
                      <a:r>
                        <a:rPr kumimoji="1" lang="ja-JP" altLang="en-US" sz="1400" kern="1200" dirty="0">
                          <a:solidFill>
                            <a:schemeClr val="dk1"/>
                          </a:solidFill>
                          <a:effectLst/>
                          <a:latin typeface="Meiryo UI" panose="020B0604030504040204" pitchFamily="50" charset="-128"/>
                          <a:ea typeface="Meiryo UI" panose="020B0604030504040204" pitchFamily="50" charset="-128"/>
                          <a:cs typeface="+mn-cs"/>
                        </a:rPr>
                        <a:t>。</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en-US" altLang="zh-TW" sz="1200">
                          <a:latin typeface="Meiryo UI" panose="020B0604030504040204" pitchFamily="50" charset="-128"/>
                          <a:ea typeface="Meiryo UI" panose="020B0604030504040204" pitchFamily="50" charset="-128"/>
                        </a:rPr>
                        <a:t>ANNAI</a:t>
                      </a:r>
                      <a:r>
                        <a:rPr kumimoji="1" lang="zh-TW" altLang="en-US" sz="1200">
                          <a:latin typeface="Meiryo UI" panose="020B0604030504040204" pitchFamily="50" charset="-128"/>
                          <a:ea typeface="Meiryo UI" panose="020B0604030504040204" pitchFamily="50" charset="-128"/>
                        </a:rPr>
                        <a:t>株式会社</a:t>
                      </a:r>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1391788"/>
                  </a:ext>
                </a:extLst>
              </a:tr>
              <a:tr h="0">
                <a:tc>
                  <a:txBody>
                    <a:bodyPr/>
                    <a:lstStyle/>
                    <a:p>
                      <a:pPr algn="ct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6</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vMerge="1">
                  <a:txBody>
                    <a:bodyPr/>
                    <a:lstStyle/>
                    <a:p>
                      <a:pPr algn="ctr"/>
                      <a:r>
                        <a:rPr kumimoji="1" lang="ja-JP" altLang="en-US" sz="1200" dirty="0">
                          <a:latin typeface="Meiryo UI" panose="020B0604030504040204" pitchFamily="50" charset="-128"/>
                          <a:ea typeface="Meiryo UI" panose="020B0604030504040204" pitchFamily="50" charset="-128"/>
                        </a:rPr>
                        <a:t>関東</a:t>
                      </a:r>
                      <a:endParaRPr kumimoji="1" lang="en-US" altLang="ja-JP" sz="1200" dirty="0">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かわしま　ひろいち</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川島　宏一</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063"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公共データの共有によるまちづくりを推進。多様な主体を巻き込んだバックキャスト型アイデアソンをつくば市と推進中（</a:t>
                      </a:r>
                      <a:r>
                        <a:rPr kumimoji="1" lang="en-US" altLang="ja-JP" sz="1400" dirty="0">
                          <a:latin typeface="Meiryo UI" panose="020B0604030504040204" pitchFamily="50" charset="-128"/>
                          <a:ea typeface="Meiryo UI" panose="020B0604030504040204" pitchFamily="50" charset="-128"/>
                        </a:rPr>
                        <a:t>Hack My Tsukuba</a:t>
                      </a:r>
                      <a:r>
                        <a:rPr kumimoji="1" lang="ja-JP" altLang="en-US" sz="1400" dirty="0">
                          <a:latin typeface="Meiryo UI" panose="020B0604030504040204" pitchFamily="50" charset="-128"/>
                          <a:ea typeface="Meiryo UI" panose="020B0604030504040204" pitchFamily="50" charset="-128"/>
                        </a:rPr>
                        <a:t>）。地域情報化アドバイザー・リーダー。「協働化テスト」で国連公共サービス賞・日本初受賞（</a:t>
                      </a:r>
                      <a:r>
                        <a:rPr kumimoji="1" lang="en-US" altLang="ja-JP" sz="1400" dirty="0">
                          <a:latin typeface="Meiryo UI" panose="020B0604030504040204" pitchFamily="50" charset="-128"/>
                          <a:ea typeface="Meiryo UI" panose="020B0604030504040204" pitchFamily="50" charset="-128"/>
                        </a:rPr>
                        <a:t>2010</a:t>
                      </a:r>
                      <a:r>
                        <a:rPr kumimoji="1" lang="ja-JP" altLang="en-US" sz="1400" dirty="0">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a:latin typeface="Meiryo UI" panose="020B0604030504040204" pitchFamily="50" charset="-128"/>
                          <a:ea typeface="Meiryo UI" panose="020B0604030504040204" pitchFamily="50" charset="-128"/>
                        </a:rPr>
                        <a:t>筑波大学</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40631903"/>
                  </a:ext>
                </a:extLst>
              </a:tr>
              <a:tr h="517346">
                <a:tc>
                  <a:txBody>
                    <a:bodyPr/>
                    <a:lstStyle/>
                    <a:p>
                      <a:pPr algn="ct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vMerge="1">
                  <a:txBody>
                    <a:bodyPr/>
                    <a:lstStyle/>
                    <a:p>
                      <a:pPr algn="ct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しもやま　さよこ</a:t>
                      </a:r>
                      <a:endParaRPr kumimoji="1" lang="en-US" altLang="zh-TW" sz="11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zh-TW" altLang="en-US" sz="1600" dirty="0">
                          <a:latin typeface="Meiryo UI" panose="020B0604030504040204" pitchFamily="50" charset="-128"/>
                          <a:ea typeface="Meiryo UI" panose="020B0604030504040204" pitchFamily="50" charset="-128"/>
                          <a:cs typeface="Meiryo UI" panose="020B0604030504040204" pitchFamily="50" charset="-128"/>
                        </a:rPr>
                        <a:t>下山　紗代子</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a:latin typeface="Meiryo UI" panose="020B0604030504040204" pitchFamily="50" charset="-128"/>
                          <a:ea typeface="Meiryo UI" panose="020B0604030504040204" pitchFamily="50" charset="-128"/>
                        </a:rPr>
                        <a:t>（一社）リンクデータ代表理事として、オープンデータ支援プラットフォーム</a:t>
                      </a:r>
                      <a:r>
                        <a:rPr kumimoji="1" lang="en-US" altLang="ja-JP" sz="1400" dirty="0">
                          <a:latin typeface="Meiryo UI" panose="020B0604030504040204" pitchFamily="50" charset="-128"/>
                          <a:ea typeface="Meiryo UI" panose="020B0604030504040204" pitchFamily="50" charset="-128"/>
                        </a:rPr>
                        <a:t>LinkData.org</a:t>
                      </a:r>
                      <a:r>
                        <a:rPr kumimoji="1" lang="ja-JP" altLang="en-US" sz="1400" dirty="0">
                          <a:latin typeface="Meiryo UI" panose="020B0604030504040204" pitchFamily="50" charset="-128"/>
                          <a:ea typeface="Meiryo UI" panose="020B0604030504040204" pitchFamily="50" charset="-128"/>
                        </a:rPr>
                        <a:t>の運営やオープンデータ活用コンテスト</a:t>
                      </a:r>
                      <a:r>
                        <a:rPr kumimoji="1" lang="en-US" altLang="ja-JP" sz="1400" dirty="0">
                          <a:latin typeface="Meiryo UI" panose="020B0604030504040204" pitchFamily="50" charset="-128"/>
                          <a:ea typeface="Meiryo UI" panose="020B0604030504040204" pitchFamily="50" charset="-128"/>
                        </a:rPr>
                        <a:t>Linked Open Data </a:t>
                      </a:r>
                      <a:r>
                        <a:rPr kumimoji="1" lang="ja-JP" altLang="en-US" sz="1400" dirty="0">
                          <a:latin typeface="Meiryo UI" panose="020B0604030504040204" pitchFamily="50" charset="-128"/>
                          <a:ea typeface="Meiryo UI" panose="020B0604030504040204" pitchFamily="50" charset="-128"/>
                        </a:rPr>
                        <a:t>チャレンジ</a:t>
                      </a:r>
                      <a:r>
                        <a:rPr kumimoji="1" lang="en-US" altLang="ja-JP" sz="1400" dirty="0">
                          <a:latin typeface="Meiryo UI" panose="020B0604030504040204" pitchFamily="50" charset="-128"/>
                          <a:ea typeface="Meiryo UI" panose="020B0604030504040204" pitchFamily="50" charset="-128"/>
                        </a:rPr>
                        <a:t> Japan</a:t>
                      </a:r>
                      <a:r>
                        <a:rPr kumimoji="1" lang="ja-JP" altLang="en-US" sz="1400" dirty="0">
                          <a:latin typeface="Meiryo UI" panose="020B0604030504040204" pitchFamily="50" charset="-128"/>
                          <a:ea typeface="Meiryo UI" panose="020B0604030504040204" pitchFamily="50" charset="-128"/>
                        </a:rPr>
                        <a:t>の開催等、オープンデータの創出と活用を積極的に推進。</a:t>
                      </a:r>
                      <a:endParaRPr kumimoji="1" lang="en-US" altLang="ja-JP" sz="1400" dirty="0">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200" dirty="0">
                          <a:latin typeface="Meiryo UI" panose="020B0604030504040204" pitchFamily="50" charset="-128"/>
                          <a:ea typeface="Meiryo UI" panose="020B0604030504040204" pitchFamily="50" charset="-128"/>
                        </a:rPr>
                        <a:t>Code for YOKOHAMA</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57919766"/>
                  </a:ext>
                </a:extLst>
              </a:tr>
            </a:tbl>
          </a:graphicData>
        </a:graphic>
      </p:graphicFrame>
      <p:sp>
        <p:nvSpPr>
          <p:cNvPr id="7" name="テキスト ボックス 6">
            <a:extLst>
              <a:ext uri="{FF2B5EF4-FFF2-40B4-BE49-F238E27FC236}">
                <a16:creationId xmlns:a16="http://schemas.microsoft.com/office/drawing/2014/main" id="{9A7F732C-8DC3-4C4F-9A53-2A65E004E3C4}"/>
              </a:ext>
            </a:extLst>
          </p:cNvPr>
          <p:cNvSpPr txBox="1"/>
          <p:nvPr/>
        </p:nvSpPr>
        <p:spPr bwMode="auto">
          <a:xfrm>
            <a:off x="7718613" y="258222"/>
            <a:ext cx="2342029" cy="369300"/>
          </a:xfrm>
          <a:prstGeom prst="rect">
            <a:avLst/>
          </a:prstGeom>
          <a:noFill/>
          <a:ln w="9525" algn="ctr">
            <a:noFill/>
            <a:miter lim="800000"/>
            <a:headEnd/>
            <a:tailEnd/>
          </a:ln>
          <a:effectLst/>
        </p:spPr>
        <p:txBody>
          <a:bodyPr wrap="square" lIns="91406" tIns="45704" rIns="91406" bIns="45704" rtlCol="0">
            <a:spAutoFit/>
          </a:bodyPr>
          <a:lstStyle/>
          <a:p>
            <a:r>
              <a:rPr lang="ja-JP" altLang="en-US" b="0" dirty="0">
                <a:latin typeface="Meiryo UI" panose="020B0604030504040204" pitchFamily="50" charset="-128"/>
                <a:ea typeface="Meiryo UI" panose="020B0604030504040204" pitchFamily="50" charset="-128"/>
              </a:rPr>
              <a:t>令和</a:t>
            </a:r>
            <a:r>
              <a:rPr lang="en-US" altLang="ja-JP" b="0" dirty="0">
                <a:latin typeface="Meiryo UI" panose="020B0604030504040204" pitchFamily="50" charset="-128"/>
                <a:ea typeface="Meiryo UI" panose="020B0604030504040204" pitchFamily="50" charset="-128"/>
              </a:rPr>
              <a:t>4</a:t>
            </a:r>
            <a:r>
              <a:rPr kumimoji="1" lang="ja-JP" altLang="en-US" b="0" dirty="0">
                <a:latin typeface="Meiryo UI" panose="020B0604030504040204" pitchFamily="50" charset="-128"/>
                <a:ea typeface="Meiryo UI" panose="020B0604030504040204" pitchFamily="50" charset="-128"/>
              </a:rPr>
              <a:t>年</a:t>
            </a:r>
            <a:r>
              <a:rPr kumimoji="1" lang="en-US" altLang="ja-JP" b="0" dirty="0">
                <a:latin typeface="Meiryo UI" panose="020B0604030504040204" pitchFamily="50" charset="-128"/>
                <a:ea typeface="Meiryo UI" panose="020B0604030504040204" pitchFamily="50" charset="-128"/>
              </a:rPr>
              <a:t>4</a:t>
            </a:r>
            <a:r>
              <a:rPr kumimoji="1" lang="ja-JP" altLang="en-US" b="0" dirty="0">
                <a:latin typeface="Meiryo UI" panose="020B0604030504040204" pitchFamily="50" charset="-128"/>
                <a:ea typeface="Meiryo UI" panose="020B0604030504040204" pitchFamily="50" charset="-128"/>
              </a:rPr>
              <a:t>月</a:t>
            </a:r>
            <a:r>
              <a:rPr lang="en-US" altLang="ja-JP" b="0" dirty="0">
                <a:latin typeface="Meiryo UI" panose="020B0604030504040204" pitchFamily="50" charset="-128"/>
                <a:ea typeface="Meiryo UI" panose="020B0604030504040204" pitchFamily="50" charset="-128"/>
              </a:rPr>
              <a:t>1</a:t>
            </a:r>
            <a:r>
              <a:rPr lang="ja-JP" altLang="en-US" b="0" dirty="0">
                <a:latin typeface="Meiryo UI" panose="020B0604030504040204" pitchFamily="50" charset="-128"/>
                <a:ea typeface="Meiryo UI" panose="020B0604030504040204" pitchFamily="50" charset="-128"/>
              </a:rPr>
              <a:t>日時点</a:t>
            </a:r>
            <a:endParaRPr kumimoji="1" lang="ja-JP" altLang="en-US" b="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81560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935775283"/>
              </p:ext>
            </p:extLst>
          </p:nvPr>
        </p:nvGraphicFramePr>
        <p:xfrm>
          <a:off x="92460" y="627522"/>
          <a:ext cx="9723893" cy="5899680"/>
        </p:xfrm>
        <a:graphic>
          <a:graphicData uri="http://schemas.openxmlformats.org/drawingml/2006/table">
            <a:tbl>
              <a:tblPr firstRow="1" bandRow="1">
                <a:tableStyleId>{5C22544A-7EE6-4342-B048-85BDC9FD1C3A}</a:tableStyleId>
              </a:tblPr>
              <a:tblGrid>
                <a:gridCol w="405081">
                  <a:extLst>
                    <a:ext uri="{9D8B030D-6E8A-4147-A177-3AD203B41FA5}">
                      <a16:colId xmlns:a16="http://schemas.microsoft.com/office/drawing/2014/main" val="2410812282"/>
                    </a:ext>
                  </a:extLst>
                </a:gridCol>
                <a:gridCol w="652183">
                  <a:extLst>
                    <a:ext uri="{9D8B030D-6E8A-4147-A177-3AD203B41FA5}">
                      <a16:colId xmlns:a16="http://schemas.microsoft.com/office/drawing/2014/main" val="2986899371"/>
                    </a:ext>
                  </a:extLst>
                </a:gridCol>
                <a:gridCol w="1459005">
                  <a:extLst>
                    <a:ext uri="{9D8B030D-6E8A-4147-A177-3AD203B41FA5}">
                      <a16:colId xmlns:a16="http://schemas.microsoft.com/office/drawing/2014/main" val="20000"/>
                    </a:ext>
                  </a:extLst>
                </a:gridCol>
                <a:gridCol w="5775512">
                  <a:extLst>
                    <a:ext uri="{9D8B030D-6E8A-4147-A177-3AD203B41FA5}">
                      <a16:colId xmlns:a16="http://schemas.microsoft.com/office/drawing/2014/main" val="20002"/>
                    </a:ext>
                  </a:extLst>
                </a:gridCol>
                <a:gridCol w="1432112">
                  <a:extLst>
                    <a:ext uri="{9D8B030D-6E8A-4147-A177-3AD203B41FA5}">
                      <a16:colId xmlns:a16="http://schemas.microsoft.com/office/drawing/2014/main" val="20003"/>
                    </a:ext>
                  </a:extLst>
                </a:gridCol>
              </a:tblGrid>
              <a:tr h="379679">
                <a:tc>
                  <a:txBody>
                    <a:bodyPr/>
                    <a:lstStyle/>
                    <a:p>
                      <a:pPr algn="ctr"/>
                      <a:r>
                        <a:rPr kumimoji="1" lang="en-US" altLang="ja-JP" sz="1100">
                          <a:latin typeface="Meiryo UI" panose="020B0604030504040204" pitchFamily="50" charset="-128"/>
                          <a:ea typeface="Meiryo UI" panose="020B0604030504040204" pitchFamily="50" charset="-128"/>
                          <a:cs typeface="Meiryo UI" panose="020B0604030504040204" pitchFamily="50" charset="-128"/>
                        </a:rPr>
                        <a:t>No.</a:t>
                      </a:r>
                      <a:endParaRPr kumimoji="1" lang="ja-JP" altLang="en-US" sz="110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主な活動エリア</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氏名</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ja-JP" altLang="en-US" sz="1400">
                          <a:latin typeface="Meiryo UI" panose="020B0604030504040204" pitchFamily="50" charset="-128"/>
                          <a:ea typeface="Meiryo UI" panose="020B0604030504040204" pitchFamily="50" charset="-128"/>
                          <a:cs typeface="Meiryo UI" panose="020B0604030504040204" pitchFamily="50" charset="-128"/>
                        </a:rPr>
                        <a:t>これまでの主な実績等</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ja-JP" altLang="en-US" sz="1200">
                          <a:latin typeface="Meiryo UI" panose="020B0604030504040204" pitchFamily="50" charset="-128"/>
                          <a:ea typeface="Meiryo UI" panose="020B0604030504040204" pitchFamily="50" charset="-128"/>
                          <a:cs typeface="Meiryo UI" panose="020B0604030504040204" pitchFamily="50" charset="-128"/>
                        </a:rPr>
                        <a:t>所属団体等</a:t>
                      </a:r>
                      <a:endParaRPr kumimoji="1" lang="ja-JP" altLang="en-US" sz="140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818973">
                <a:tc>
                  <a:txBody>
                    <a:bodyPr/>
                    <a:lstStyle/>
                    <a:p>
                      <a:pPr algn="ct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8</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rowSpan="5">
                  <a:txBody>
                    <a:bodyPr/>
                    <a:lstStyle/>
                    <a:p>
                      <a:pPr marL="0" marR="0" indent="0" algn="ctr" defTabSz="914063" rtl="0" eaLnBrk="1" fontAlgn="auto" latinLnBrk="0" hangingPunct="1">
                        <a:lnSpc>
                          <a:spcPct val="100000"/>
                        </a:lnSpc>
                        <a:spcBef>
                          <a:spcPts val="0"/>
                        </a:spcBef>
                        <a:spcAft>
                          <a:spcPts val="0"/>
                        </a:spcAft>
                        <a:buClrTx/>
                        <a:buSzTx/>
                        <a:buFontTx/>
                        <a:buNone/>
                        <a:tabLst/>
                        <a:defRPr/>
                      </a:pPr>
                      <a:r>
                        <a:rPr kumimoji="1" lang="ja-JP" altLang="en-US" sz="1200" b="1" dirty="0">
                          <a:latin typeface="Meiryo UI" panose="020B0604030504040204" pitchFamily="50" charset="-128"/>
                          <a:ea typeface="Meiryo UI" panose="020B0604030504040204" pitchFamily="50" charset="-128"/>
                        </a:rPr>
                        <a:t>関東</a:t>
                      </a:r>
                      <a:endParaRPr kumimoji="1" lang="en-US" altLang="ja-JP" sz="1200" b="1" dirty="0">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しょうじ　まさひこ</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庄司　昌彦</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（一社）オープン・ナレッジ・ファウンデーション・ジャパン（</a:t>
                      </a: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OKJP</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）の代表理事として、インターナショナルオープンデータデイの全国各地でのイベント開催を支援するなど、中央省庁・地方公共団体双方のオープンデータの取組推進に貢献。</a:t>
                      </a:r>
                      <a:endParaRPr kumimoji="1" lang="en-US" altLang="ja-JP" sz="1400" dirty="0">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OKJP</a:t>
                      </a:r>
                    </a:p>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・武蔵大学</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64334446"/>
                  </a:ext>
                </a:extLst>
              </a:tr>
              <a:tr h="833718">
                <a:tc>
                  <a:txBody>
                    <a:bodyPr/>
                    <a:lstStyle/>
                    <a:p>
                      <a:pPr algn="ctr"/>
                      <a:r>
                        <a:rPr kumimoji="1" lang="en-US" altLang="ja-JP" sz="1200">
                          <a:latin typeface="Meiryo UI" panose="020B0604030504040204" pitchFamily="50" charset="-128"/>
                          <a:ea typeface="Meiryo UI" panose="020B0604030504040204" pitchFamily="50" charset="-128"/>
                          <a:cs typeface="Meiryo UI" panose="020B0604030504040204" pitchFamily="50" charset="-128"/>
                        </a:rPr>
                        <a:t>9</a:t>
                      </a:r>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vMerge="1">
                  <a:txBody>
                    <a:bodyPr/>
                    <a:lstStyle/>
                    <a:p>
                      <a:pPr algn="ct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関東</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せき　はゆるき</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関　治之</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（一社）</a:t>
                      </a: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Code for Japan</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代表理事として、東日本大震災に対して「</a:t>
                      </a: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sinsai.info</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」を構築・提供するとともに、全国各地でオープンデータを活用したアイデアソン・ハッカソンの実行推進。</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a:latin typeface="Meiryo UI" panose="020B0604030504040204" pitchFamily="50" charset="-128"/>
                          <a:ea typeface="Meiryo UI" panose="020B0604030504040204" pitchFamily="50" charset="-128"/>
                          <a:cs typeface="Meiryo UI" panose="020B0604030504040204" pitchFamily="50" charset="-128"/>
                        </a:rPr>
                        <a:t>（一社）</a:t>
                      </a:r>
                      <a:endParaRPr kumimoji="1" lang="en-US" altLang="ja-JP" sz="120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200">
                          <a:latin typeface="Meiryo UI" panose="020B0604030504040204" pitchFamily="50" charset="-128"/>
                          <a:ea typeface="Meiryo UI" panose="020B0604030504040204" pitchFamily="50" charset="-128"/>
                          <a:cs typeface="Meiryo UI" panose="020B0604030504040204" pitchFamily="50" charset="-128"/>
                        </a:rPr>
                        <a:t>Code for Japan</a:t>
                      </a:r>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19764064"/>
                  </a:ext>
                </a:extLst>
              </a:tr>
              <a:tr h="702000">
                <a:tc>
                  <a:txBody>
                    <a:bodyPr/>
                    <a:lstStyle/>
                    <a:p>
                      <a:pPr algn="ctr"/>
                      <a:r>
                        <a:rPr kumimoji="1" lang="en-US" altLang="ja-JP" sz="1200">
                          <a:latin typeface="Meiryo UI" panose="020B0604030504040204" pitchFamily="50" charset="-128"/>
                          <a:ea typeface="Meiryo UI" panose="020B0604030504040204" pitchFamily="50" charset="-128"/>
                          <a:cs typeface="Meiryo UI" panose="020B0604030504040204" pitchFamily="50" charset="-128"/>
                        </a:rPr>
                        <a:t>10</a:t>
                      </a:r>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vMerge="1">
                  <a:txBody>
                    <a:bodyPr/>
                    <a:lstStyle/>
                    <a:p>
                      <a:pPr marL="0" marR="0" indent="0" algn="ctr" defTabSz="914063"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関東</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ひがし　しゅうさく</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東　修作</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063"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東日本大震災に際して位置情報付きの震災関連情報可視化のサイト</a:t>
                      </a:r>
                      <a:r>
                        <a:rPr kumimoji="1" lang="en-US" altLang="ja-JP" sz="1400" dirty="0" err="1">
                          <a:latin typeface="Meiryo UI" panose="020B0604030504040204" pitchFamily="50" charset="-128"/>
                          <a:ea typeface="Meiryo UI" panose="020B0604030504040204" pitchFamily="50" charset="-128"/>
                        </a:rPr>
                        <a:t>ushahidi</a:t>
                      </a:r>
                      <a:r>
                        <a:rPr kumimoji="1" lang="ja-JP" altLang="en-US" sz="1400" dirty="0">
                          <a:latin typeface="Meiryo UI" panose="020B0604030504040204" pitchFamily="50" charset="-128"/>
                          <a:ea typeface="Meiryo UI" panose="020B0604030504040204" pitchFamily="50" charset="-128"/>
                        </a:rPr>
                        <a:t>（後の</a:t>
                      </a:r>
                      <a:r>
                        <a:rPr kumimoji="1" lang="en-US" altLang="ja-JP" sz="1400" dirty="0">
                          <a:latin typeface="Meiryo UI" panose="020B0604030504040204" pitchFamily="50" charset="-128"/>
                          <a:ea typeface="Meiryo UI" panose="020B0604030504040204" pitchFamily="50" charset="-128"/>
                        </a:rPr>
                        <a:t>sinsai.info</a:t>
                      </a:r>
                      <a:r>
                        <a:rPr kumimoji="1" lang="ja-JP" altLang="en-US" sz="1400" dirty="0">
                          <a:latin typeface="Meiryo UI" panose="020B0604030504040204" pitchFamily="50" charset="-128"/>
                          <a:ea typeface="Meiryo UI" panose="020B0604030504040204" pitchFamily="50" charset="-128"/>
                        </a:rPr>
                        <a:t>）を立ち上げ。また、オープンデータコンテスト等のイベント開催や講演等も積極的に実施。</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200">
                          <a:latin typeface="Meiryo UI" panose="020B0604030504040204" pitchFamily="50" charset="-128"/>
                          <a:ea typeface="Meiryo UI" panose="020B0604030504040204" pitchFamily="50" charset="-128"/>
                          <a:cs typeface="Meiryo UI" panose="020B0604030504040204" pitchFamily="50" charset="-128"/>
                        </a:rPr>
                        <a:t>OKJP</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06339299"/>
                  </a:ext>
                </a:extLst>
              </a:tr>
              <a:tr h="630651">
                <a:tc>
                  <a:txBody>
                    <a:bodyPr/>
                    <a:lstStyle/>
                    <a:p>
                      <a:pPr algn="ctr"/>
                      <a:r>
                        <a:rPr kumimoji="1" lang="en-US" altLang="ja-JP" sz="1200">
                          <a:latin typeface="Meiryo UI" panose="020B0604030504040204" pitchFamily="50" charset="-128"/>
                          <a:ea typeface="Meiryo UI" panose="020B0604030504040204" pitchFamily="50" charset="-128"/>
                          <a:cs typeface="Meiryo UI" panose="020B0604030504040204" pitchFamily="50" charset="-128"/>
                        </a:rPr>
                        <a:t>11</a:t>
                      </a:r>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vMerge="1">
                  <a:txBody>
                    <a:bodyPr/>
                    <a:lstStyle/>
                    <a:p>
                      <a:pPr algn="ctr"/>
                      <a:r>
                        <a:rPr kumimoji="1" lang="ja-JP" altLang="en-US" sz="1200" dirty="0">
                          <a:latin typeface="Meiryo UI" panose="020B0604030504040204" pitchFamily="50" charset="-128"/>
                          <a:ea typeface="Meiryo UI" panose="020B0604030504040204" pitchFamily="50" charset="-128"/>
                        </a:rPr>
                        <a:t>関東</a:t>
                      </a:r>
                      <a:endParaRPr kumimoji="1" lang="en-US" altLang="ja-JP" sz="1200" dirty="0">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むらかみ　ふみひろ</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村上　文洋</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063"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永年</a:t>
                      </a: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VLED</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事務局として活動（</a:t>
                      </a: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2021</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年度まで）。データを活用した地域課題の解決や行政</a:t>
                      </a: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DX</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にも取り組む。</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a:latin typeface="Meiryo UI" panose="020B0604030504040204" pitchFamily="50" charset="-128"/>
                          <a:ea typeface="Meiryo UI" panose="020B0604030504040204" pitchFamily="50" charset="-128"/>
                          <a:cs typeface="Meiryo UI" panose="020B0604030504040204" pitchFamily="50" charset="-128"/>
                        </a:rPr>
                        <a:t>三菱総合研究所</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665629">
                <a:tc>
                  <a:txBody>
                    <a:bodyPr/>
                    <a:lstStyle/>
                    <a:p>
                      <a:pPr algn="ct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12</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vMerge="1">
                  <a:txBody>
                    <a:bodyPr/>
                    <a:lstStyle/>
                    <a:p>
                      <a:pPr algn="ct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関東</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わたなべ　ともあき</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渡辺　智暁</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063"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クリエイティブ・コモンズ・ジャパンやオープン・ナレッジ・ファウンデーション・ジャパンの活動を通して、様々な領域のオープンデータ化の取り組みを支援・推進。</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063" rtl="0" eaLnBrk="1" fontAlgn="auto" latinLnBrk="0" hangingPunct="1">
                        <a:lnSpc>
                          <a:spcPct val="100000"/>
                        </a:lnSpc>
                        <a:spcBef>
                          <a:spcPts val="0"/>
                        </a:spcBef>
                        <a:spcAft>
                          <a:spcPts val="0"/>
                        </a:spcAft>
                        <a:buClrTx/>
                        <a:buSzTx/>
                        <a:buFontTx/>
                        <a:buNone/>
                        <a:tabLst/>
                        <a:defRPr/>
                      </a:pPr>
                      <a:r>
                        <a:rPr kumimoji="1" lang="zh-TW" altLang="en-US" sz="1200" dirty="0">
                          <a:latin typeface="Meiryo UI" panose="020B0604030504040204" pitchFamily="50" charset="-128"/>
                          <a:ea typeface="Meiryo UI" panose="020B0604030504040204" pitchFamily="50" charset="-128"/>
                          <a:cs typeface="Meiryo UI" panose="020B0604030504040204" pitchFamily="50" charset="-128"/>
                        </a:rPr>
                        <a:t>慶應義塾大学</a:t>
                      </a:r>
                      <a:endParaRPr kumimoji="1" lang="en-US" altLang="zh-TW" sz="1200" dirty="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063" rtl="0" eaLnBrk="1" fontAlgn="auto" latinLnBrk="0" hangingPunct="1">
                        <a:lnSpc>
                          <a:spcPct val="100000"/>
                        </a:lnSpc>
                        <a:spcBef>
                          <a:spcPts val="0"/>
                        </a:spcBef>
                        <a:spcAft>
                          <a:spcPts val="0"/>
                        </a:spcAft>
                        <a:buClrTx/>
                        <a:buSzTx/>
                        <a:buFontTx/>
                        <a:buNone/>
                        <a:tabLst/>
                        <a:defRPr/>
                      </a:pPr>
                      <a:r>
                        <a:rPr kumimoji="1" lang="zh-TW" altLang="en-US" sz="1200" dirty="0">
                          <a:latin typeface="Meiryo UI" panose="020B0604030504040204" pitchFamily="50" charset="-128"/>
                          <a:ea typeface="Meiryo UI" panose="020B0604030504040204" pitchFamily="50" charset="-128"/>
                          <a:cs typeface="Meiryo UI" panose="020B0604030504040204" pitchFamily="50" charset="-128"/>
                        </a:rPr>
                        <a:t>大学院</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811247"/>
                  </a:ext>
                </a:extLst>
              </a:tr>
              <a:tr h="970848">
                <a:tc>
                  <a:txBody>
                    <a:bodyPr/>
                    <a:lstStyle/>
                    <a:p>
                      <a:pPr algn="ct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13</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lgn="ctr"/>
                      <a:r>
                        <a:rPr kumimoji="1" lang="ja-JP" altLang="en-US" sz="1200" b="1" dirty="0">
                          <a:latin typeface="Meiryo UI" panose="020B0604030504040204" pitchFamily="50" charset="-128"/>
                          <a:ea typeface="Meiryo UI" panose="020B0604030504040204" pitchFamily="50" charset="-128"/>
                        </a:rPr>
                        <a:t>北陸</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rowSpan="2">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ふくしま　けんいちろう</a:t>
                      </a:r>
                      <a:endParaRPr kumimoji="1" lang="en-US" altLang="zh-TW" sz="11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zh-TW" altLang="en-US" sz="1600" dirty="0">
                          <a:latin typeface="Meiryo UI" panose="020B0604030504040204" pitchFamily="50" charset="-128"/>
                          <a:ea typeface="Meiryo UI" panose="020B0604030504040204" pitchFamily="50" charset="-128"/>
                          <a:cs typeface="Meiryo UI" panose="020B0604030504040204" pitchFamily="50" charset="-128"/>
                        </a:rPr>
                        <a:t>福島　健一郎</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indent="0" algn="l" defTabSz="914063" rtl="0" eaLnBrk="1" fontAlgn="auto" latinLnBrk="0" hangingPunct="1">
                        <a:lnSpc>
                          <a:spcPct val="100000"/>
                        </a:lnSpc>
                        <a:spcBef>
                          <a:spcPts val="0"/>
                        </a:spcBef>
                        <a:spcAft>
                          <a:spcPts val="0"/>
                        </a:spcAft>
                        <a:buClrTx/>
                        <a:buSzTx/>
                        <a:buFontTx/>
                        <a:buNone/>
                        <a:tabLst/>
                        <a:defRPr/>
                      </a:pPr>
                      <a:r>
                        <a:rPr kumimoji="1" lang="en-US" altLang="ja-JP" sz="1400" dirty="0">
                          <a:latin typeface="Meiryo UI" panose="020B0604030504040204" pitchFamily="50" charset="-128"/>
                          <a:ea typeface="Meiryo UI" panose="020B0604030504040204" pitchFamily="50" charset="-128"/>
                        </a:rPr>
                        <a:t>Code for Kanazawa</a:t>
                      </a:r>
                      <a:r>
                        <a:rPr kumimoji="1" lang="ja-JP" altLang="en-US" sz="1400" dirty="0">
                          <a:latin typeface="Meiryo UI" panose="020B0604030504040204" pitchFamily="50" charset="-128"/>
                          <a:ea typeface="Meiryo UI" panose="020B0604030504040204" pitchFamily="50" charset="-128"/>
                        </a:rPr>
                        <a:t>代表理事として、</a:t>
                      </a:r>
                      <a:r>
                        <a:rPr kumimoji="1" lang="en-US" altLang="ja-JP" sz="1400" dirty="0">
                          <a:latin typeface="Meiryo UI" panose="020B0604030504040204" pitchFamily="50" charset="-128"/>
                          <a:ea typeface="Meiryo UI" panose="020B0604030504040204" pitchFamily="50" charset="-128"/>
                        </a:rPr>
                        <a:t>5374</a:t>
                      </a:r>
                      <a:r>
                        <a:rPr kumimoji="1" lang="ja-JP" altLang="en-US" sz="1400" dirty="0">
                          <a:latin typeface="Meiryo UI" panose="020B0604030504040204" pitchFamily="50" charset="-128"/>
                          <a:ea typeface="Meiryo UI" panose="020B0604030504040204" pitchFamily="50" charset="-128"/>
                        </a:rPr>
                        <a:t>（ゴミナシ）</a:t>
                      </a:r>
                      <a:r>
                        <a:rPr kumimoji="1" lang="en-US" altLang="ja-JP" sz="1400" dirty="0">
                          <a:latin typeface="Meiryo UI" panose="020B0604030504040204" pitchFamily="50" charset="-128"/>
                          <a:ea typeface="Meiryo UI" panose="020B0604030504040204" pitchFamily="50" charset="-128"/>
                        </a:rPr>
                        <a:t>.</a:t>
                      </a:r>
                      <a:r>
                        <a:rPr kumimoji="1" lang="en-US" altLang="ja-JP" sz="1400" dirty="0" err="1">
                          <a:latin typeface="Meiryo UI" panose="020B0604030504040204" pitchFamily="50" charset="-128"/>
                          <a:ea typeface="Meiryo UI" panose="020B0604030504040204" pitchFamily="50" charset="-128"/>
                        </a:rPr>
                        <a:t>jp</a:t>
                      </a:r>
                      <a:r>
                        <a:rPr kumimoji="1" lang="ja-JP" altLang="en-US" sz="1400" dirty="0">
                          <a:latin typeface="Meiryo UI" panose="020B0604030504040204" pitchFamily="50" charset="-128"/>
                          <a:ea typeface="Meiryo UI" panose="020B0604030504040204" pitchFamily="50" charset="-128"/>
                        </a:rPr>
                        <a:t>をはじめとしたオープンデータ等を利活用したアプリの開発を数多く手がける。また、石川県と沖縄県を中心に全国でオープンデータの啓蒙や利活用についての講演</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提言などを地方公共団体や市民団体に実施。</a:t>
                      </a:r>
                      <a:endParaRPr kumimoji="1" lang="en-US" altLang="ja-JP" sz="1400" dirty="0">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indent="0" algn="l" defTabSz="914063"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Code for Kanazawa</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1391788"/>
                  </a:ext>
                </a:extLst>
              </a:tr>
              <a:tr h="137142">
                <a:tc rowSpan="2">
                  <a:txBody>
                    <a:bodyPr/>
                    <a:lstStyle/>
                    <a:p>
                      <a:pPr algn="ct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14</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vMerge="1">
                  <a:txBody>
                    <a:bodyPr/>
                    <a:lstStyle/>
                    <a:p>
                      <a:pPr algn="ctr"/>
                      <a:r>
                        <a:rPr kumimoji="1" lang="ja-JP" altLang="en-US" sz="1200" dirty="0">
                          <a:latin typeface="Meiryo UI" panose="020B0604030504040204" pitchFamily="50" charset="-128"/>
                          <a:ea typeface="Meiryo UI" panose="020B0604030504040204" pitchFamily="50" charset="-128"/>
                        </a:rPr>
                        <a:t>北陸</a:t>
                      </a:r>
                      <a:endParaRPr kumimoji="1" lang="en-US" altLang="ja-JP" sz="1200" dirty="0">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vMerge="1">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ふくの　たいすけ</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福野　泰介</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鯖江市や福井県におけるオープンデータの活用を推進し、それらの事例を全国へ積極的に展開。こどもシビックテック実現のため、こどもパソコン</a:t>
                      </a:r>
                      <a:r>
                        <a:rPr kumimoji="1" lang="en-US" altLang="ja-JP" sz="14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IchigoJam</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を開発・推進。</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Jig.jp</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40631903"/>
                  </a:ext>
                </a:extLst>
              </a:tr>
              <a:tr h="692524">
                <a:tc vMerge="1">
                  <a:txBody>
                    <a:bodyPr/>
                    <a:lstStyle/>
                    <a:p>
                      <a:pPr algn="ct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vMerge="1">
                  <a:txBody>
                    <a:bodyPr/>
                    <a:lstStyle/>
                    <a:p>
                      <a:pPr algn="ctr"/>
                      <a:endParaRPr kumimoji="1" lang="ja-JP" altLang="en-US" sz="1200" b="1" dirty="0">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ふくの　たいすけ</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福野　泰介</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鯖江市や福井県におけるオープンデータの活用を推進し、それらの事例を全国へ積極的に展開。こどもシビックテック実現のため、こどもパソコン</a:t>
                      </a:r>
                      <a:r>
                        <a:rPr kumimoji="1" lang="en-US" altLang="ja-JP" sz="14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IchigoJam</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を開発・推進。</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Jig.jp</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0361442"/>
                  </a:ext>
                </a:extLst>
              </a:tr>
            </a:tbl>
          </a:graphicData>
        </a:graphic>
      </p:graphicFrame>
      <p:sp>
        <p:nvSpPr>
          <p:cNvPr id="7" name="タイトル 1">
            <a:extLst>
              <a:ext uri="{FF2B5EF4-FFF2-40B4-BE49-F238E27FC236}">
                <a16:creationId xmlns:a16="http://schemas.microsoft.com/office/drawing/2014/main" id="{F446E4B7-EF2A-4773-958A-A1538F9E60F8}"/>
              </a:ext>
            </a:extLst>
          </p:cNvPr>
          <p:cNvSpPr>
            <a:spLocks noGrp="1"/>
          </p:cNvSpPr>
          <p:nvPr>
            <p:ph type="title"/>
          </p:nvPr>
        </p:nvSpPr>
        <p:spPr>
          <a:xfrm>
            <a:off x="158180" y="3898"/>
            <a:ext cx="9282236" cy="480099"/>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6" tIns="45704" rIns="91406" bIns="45704" numCol="1" anchor="ctr" anchorCtr="0" compatLnSpc="1">
            <a:prstTxWarp prst="textNoShape">
              <a:avLst/>
            </a:prstTxWarp>
          </a:bodyPr>
          <a:lstStyle/>
          <a:p>
            <a:r>
              <a:rPr lang="ja-JP" altLang="en-US" sz="2800" dirty="0">
                <a:latin typeface="Meiryo UI" panose="020B0604030504040204" pitchFamily="50" charset="-128"/>
                <a:ea typeface="Meiryo UI" panose="020B0604030504040204" pitchFamily="50" charset="-128"/>
                <a:cs typeface="Meiryo UI" panose="020B0604030504040204" pitchFamily="50" charset="-128"/>
              </a:rPr>
              <a:t>オープンデータ伝道師一覧（</a:t>
            </a:r>
            <a:r>
              <a:rPr lang="en-US" altLang="ja-JP" sz="28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9" name="テキスト ボックス 8">
            <a:extLst>
              <a:ext uri="{FF2B5EF4-FFF2-40B4-BE49-F238E27FC236}">
                <a16:creationId xmlns:a16="http://schemas.microsoft.com/office/drawing/2014/main" id="{17F5021F-227B-4543-A159-A7599444ADBD}"/>
              </a:ext>
            </a:extLst>
          </p:cNvPr>
          <p:cNvSpPr txBox="1"/>
          <p:nvPr/>
        </p:nvSpPr>
        <p:spPr bwMode="auto">
          <a:xfrm>
            <a:off x="7718613" y="258222"/>
            <a:ext cx="2342029" cy="369300"/>
          </a:xfrm>
          <a:prstGeom prst="rect">
            <a:avLst/>
          </a:prstGeom>
          <a:noFill/>
          <a:ln w="9525" algn="ctr">
            <a:noFill/>
            <a:miter lim="800000"/>
            <a:headEnd/>
            <a:tailEnd/>
          </a:ln>
          <a:effectLst/>
        </p:spPr>
        <p:txBody>
          <a:bodyPr wrap="square" lIns="91406" tIns="45704" rIns="91406" bIns="45704" rtlCol="0">
            <a:spAutoFit/>
          </a:bodyPr>
          <a:lstStyle/>
          <a:p>
            <a:r>
              <a:rPr lang="ja-JP" altLang="en-US" b="0" dirty="0">
                <a:latin typeface="Meiryo UI" panose="020B0604030504040204" pitchFamily="50" charset="-128"/>
                <a:ea typeface="Meiryo UI" panose="020B0604030504040204" pitchFamily="50" charset="-128"/>
              </a:rPr>
              <a:t>令和</a:t>
            </a:r>
            <a:r>
              <a:rPr lang="en-US" altLang="ja-JP" b="0" dirty="0">
                <a:latin typeface="Meiryo UI" panose="020B0604030504040204" pitchFamily="50" charset="-128"/>
                <a:ea typeface="Meiryo UI" panose="020B0604030504040204" pitchFamily="50" charset="-128"/>
              </a:rPr>
              <a:t>4</a:t>
            </a:r>
            <a:r>
              <a:rPr kumimoji="1" lang="ja-JP" altLang="en-US" b="0" dirty="0">
                <a:latin typeface="Meiryo UI" panose="020B0604030504040204" pitchFamily="50" charset="-128"/>
                <a:ea typeface="Meiryo UI" panose="020B0604030504040204" pitchFamily="50" charset="-128"/>
              </a:rPr>
              <a:t>年</a:t>
            </a:r>
            <a:r>
              <a:rPr kumimoji="1" lang="en-US" altLang="ja-JP" b="0" dirty="0">
                <a:latin typeface="Meiryo UI" panose="020B0604030504040204" pitchFamily="50" charset="-128"/>
                <a:ea typeface="Meiryo UI" panose="020B0604030504040204" pitchFamily="50" charset="-128"/>
              </a:rPr>
              <a:t>4</a:t>
            </a:r>
            <a:r>
              <a:rPr kumimoji="1" lang="ja-JP" altLang="en-US" b="0" dirty="0">
                <a:latin typeface="Meiryo UI" panose="020B0604030504040204" pitchFamily="50" charset="-128"/>
                <a:ea typeface="Meiryo UI" panose="020B0604030504040204" pitchFamily="50" charset="-128"/>
              </a:rPr>
              <a:t>月</a:t>
            </a:r>
            <a:r>
              <a:rPr lang="en-US" altLang="ja-JP" b="0" dirty="0">
                <a:latin typeface="Meiryo UI" panose="020B0604030504040204" pitchFamily="50" charset="-128"/>
                <a:ea typeface="Meiryo UI" panose="020B0604030504040204" pitchFamily="50" charset="-128"/>
              </a:rPr>
              <a:t>1</a:t>
            </a:r>
            <a:r>
              <a:rPr lang="ja-JP" altLang="en-US" b="0" dirty="0">
                <a:latin typeface="Meiryo UI" panose="020B0604030504040204" pitchFamily="50" charset="-128"/>
                <a:ea typeface="Meiryo UI" panose="020B0604030504040204" pitchFamily="50" charset="-128"/>
              </a:rPr>
              <a:t>日時点</a:t>
            </a:r>
            <a:endParaRPr kumimoji="1" lang="ja-JP" altLang="en-US" b="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68070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615885585"/>
              </p:ext>
            </p:extLst>
          </p:nvPr>
        </p:nvGraphicFramePr>
        <p:xfrm>
          <a:off x="92460" y="627522"/>
          <a:ext cx="9730616" cy="5914472"/>
        </p:xfrm>
        <a:graphic>
          <a:graphicData uri="http://schemas.openxmlformats.org/drawingml/2006/table">
            <a:tbl>
              <a:tblPr firstRow="1" bandRow="1">
                <a:tableStyleId>{5C22544A-7EE6-4342-B048-85BDC9FD1C3A}</a:tableStyleId>
              </a:tblPr>
              <a:tblGrid>
                <a:gridCol w="398358">
                  <a:extLst>
                    <a:ext uri="{9D8B030D-6E8A-4147-A177-3AD203B41FA5}">
                      <a16:colId xmlns:a16="http://schemas.microsoft.com/office/drawing/2014/main" val="2410812282"/>
                    </a:ext>
                  </a:extLst>
                </a:gridCol>
                <a:gridCol w="645458">
                  <a:extLst>
                    <a:ext uri="{9D8B030D-6E8A-4147-A177-3AD203B41FA5}">
                      <a16:colId xmlns:a16="http://schemas.microsoft.com/office/drawing/2014/main" val="1513618485"/>
                    </a:ext>
                  </a:extLst>
                </a:gridCol>
                <a:gridCol w="1532965">
                  <a:extLst>
                    <a:ext uri="{9D8B030D-6E8A-4147-A177-3AD203B41FA5}">
                      <a16:colId xmlns:a16="http://schemas.microsoft.com/office/drawing/2014/main" val="20000"/>
                    </a:ext>
                  </a:extLst>
                </a:gridCol>
                <a:gridCol w="5701553">
                  <a:extLst>
                    <a:ext uri="{9D8B030D-6E8A-4147-A177-3AD203B41FA5}">
                      <a16:colId xmlns:a16="http://schemas.microsoft.com/office/drawing/2014/main" val="20002"/>
                    </a:ext>
                  </a:extLst>
                </a:gridCol>
                <a:gridCol w="1452282">
                  <a:extLst>
                    <a:ext uri="{9D8B030D-6E8A-4147-A177-3AD203B41FA5}">
                      <a16:colId xmlns:a16="http://schemas.microsoft.com/office/drawing/2014/main" val="20003"/>
                    </a:ext>
                  </a:extLst>
                </a:gridCol>
              </a:tblGrid>
              <a:tr h="379679">
                <a:tc>
                  <a:txBody>
                    <a:bodyPr/>
                    <a:lstStyle/>
                    <a:p>
                      <a:pPr algn="ctr"/>
                      <a:r>
                        <a:rPr kumimoji="1" lang="en-US" altLang="ja-JP" sz="1100">
                          <a:latin typeface="Meiryo UI" panose="020B0604030504040204" pitchFamily="50" charset="-128"/>
                          <a:ea typeface="Meiryo UI" panose="020B0604030504040204" pitchFamily="50" charset="-128"/>
                          <a:cs typeface="Meiryo UI" panose="020B0604030504040204" pitchFamily="50" charset="-128"/>
                        </a:rPr>
                        <a:t>No.</a:t>
                      </a:r>
                      <a:endParaRPr kumimoji="1" lang="ja-JP" altLang="en-US" sz="110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主な活動エリア</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氏名</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これまでの主な実績等</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ja-JP" altLang="en-US" sz="1200">
                          <a:latin typeface="Meiryo UI" panose="020B0604030504040204" pitchFamily="50" charset="-128"/>
                          <a:ea typeface="Meiryo UI" panose="020B0604030504040204" pitchFamily="50" charset="-128"/>
                          <a:cs typeface="Meiryo UI" panose="020B0604030504040204" pitchFamily="50" charset="-128"/>
                        </a:rPr>
                        <a:t>所属団体等</a:t>
                      </a:r>
                      <a:endParaRPr kumimoji="1" lang="ja-JP" altLang="en-US" sz="140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702000">
                <a:tc>
                  <a:txBody>
                    <a:bodyPr/>
                    <a:lstStyle/>
                    <a:p>
                      <a:pPr algn="ct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15</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rowSpan="2">
                  <a:txBody>
                    <a:bodyPr/>
                    <a:lstStyle/>
                    <a:p>
                      <a:pPr algn="ct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東海</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いちかわ　ひろゆき</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市川　博之</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063"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静岡県を中心にオープンデータの展開・教育や、実際に地域で使われる</a:t>
                      </a:r>
                      <a:r>
                        <a:rPr kumimoji="1" lang="en-US" altLang="ja-JP" sz="1400" dirty="0">
                          <a:latin typeface="Meiryo UI" panose="020B0604030504040204" pitchFamily="50" charset="-128"/>
                          <a:ea typeface="Meiryo UI" panose="020B0604030504040204" pitchFamily="50" charset="-128"/>
                        </a:rPr>
                        <a:t>LINE Bot</a:t>
                      </a:r>
                      <a:r>
                        <a:rPr kumimoji="1" lang="ja-JP" altLang="en-US" sz="1400" dirty="0">
                          <a:latin typeface="Meiryo UI" panose="020B0604030504040204" pitchFamily="50" charset="-128"/>
                          <a:ea typeface="Meiryo UI" panose="020B0604030504040204" pitchFamily="50" charset="-128"/>
                        </a:rPr>
                        <a:t>や</a:t>
                      </a:r>
                      <a:r>
                        <a:rPr kumimoji="1" lang="en-US" altLang="ja-JP" sz="1400" dirty="0">
                          <a:latin typeface="Meiryo UI" panose="020B0604030504040204" pitchFamily="50" charset="-128"/>
                          <a:ea typeface="Meiryo UI" panose="020B0604030504040204" pitchFamily="50" charset="-128"/>
                        </a:rPr>
                        <a:t>Wikipedia Town</a:t>
                      </a:r>
                      <a:r>
                        <a:rPr kumimoji="1" lang="ja-JP" altLang="en-US" sz="1400" dirty="0">
                          <a:latin typeface="Meiryo UI" panose="020B0604030504040204" pitchFamily="50" charset="-128"/>
                          <a:ea typeface="Meiryo UI" panose="020B0604030504040204" pitchFamily="50" charset="-128"/>
                        </a:rPr>
                        <a:t>等のデータを作成する普及活動を実施。データ利活用としてデータアカデミーなど</a:t>
                      </a:r>
                      <a:r>
                        <a:rPr kumimoji="1" lang="en-US" altLang="ja-JP" sz="1400" dirty="0">
                          <a:latin typeface="Meiryo UI" panose="020B0604030504040204" pitchFamily="50" charset="-128"/>
                          <a:ea typeface="Meiryo UI" panose="020B0604030504040204" pitchFamily="50" charset="-128"/>
                        </a:rPr>
                        <a:t>100</a:t>
                      </a:r>
                      <a:r>
                        <a:rPr kumimoji="1" lang="ja-JP" altLang="en-US" sz="1400" dirty="0">
                          <a:latin typeface="Meiryo UI" panose="020B0604030504040204" pitchFamily="50" charset="-128"/>
                          <a:ea typeface="Meiryo UI" panose="020B0604030504040204" pitchFamily="50" charset="-128"/>
                        </a:rPr>
                        <a:t>以上の自治体を支援。</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（一社）</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シビックテック・ラボ</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69099835"/>
                  </a:ext>
                </a:extLst>
              </a:tr>
              <a:tr h="702000">
                <a:tc>
                  <a:txBody>
                    <a:bodyPr/>
                    <a:lstStyle/>
                    <a:p>
                      <a:pPr algn="ct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16</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vMerge="1">
                  <a:txBody>
                    <a:bodyPr/>
                    <a:lstStyle/>
                    <a:p>
                      <a:pPr algn="ctr"/>
                      <a:r>
                        <a:rPr kumimoji="1" lang="ja-JP" altLang="en-US" sz="1200" dirty="0">
                          <a:latin typeface="Meiryo UI" panose="020B0604030504040204" pitchFamily="50" charset="-128"/>
                          <a:ea typeface="Meiryo UI" panose="020B0604030504040204" pitchFamily="50" charset="-128"/>
                        </a:rPr>
                        <a:t>東海</a:t>
                      </a:r>
                      <a:endParaRPr kumimoji="1" lang="en-US" altLang="ja-JP" sz="1200" dirty="0">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うらた　まゆ</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浦田　真由</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r>
                        <a:rPr kumimoji="1" lang="ja-JP" altLang="ja-JP" sz="1400" kern="1200" dirty="0">
                          <a:solidFill>
                            <a:schemeClr val="dk1"/>
                          </a:solidFill>
                          <a:effectLst/>
                          <a:latin typeface="Meiryo UI" panose="020B0604030504040204" pitchFamily="50" charset="-128"/>
                          <a:ea typeface="Meiryo UI" panose="020B0604030504040204" pitchFamily="50" charset="-128"/>
                          <a:cs typeface="+mn-cs"/>
                        </a:rPr>
                        <a:t>愛知県尾三・尾東地区（</a:t>
                      </a:r>
                      <a:r>
                        <a:rPr kumimoji="1" lang="en-US" altLang="ja-JP" sz="1400" kern="1200" dirty="0">
                          <a:solidFill>
                            <a:schemeClr val="dk1"/>
                          </a:solidFill>
                          <a:effectLst/>
                          <a:latin typeface="Meiryo UI" panose="020B0604030504040204" pitchFamily="50" charset="-128"/>
                          <a:ea typeface="Meiryo UI" panose="020B0604030504040204" pitchFamily="50" charset="-128"/>
                          <a:cs typeface="+mn-cs"/>
                        </a:rPr>
                        <a:t>7</a:t>
                      </a:r>
                      <a:r>
                        <a:rPr kumimoji="1" lang="ja-JP" altLang="ja-JP" sz="1400" kern="1200" dirty="0">
                          <a:solidFill>
                            <a:schemeClr val="dk1"/>
                          </a:solidFill>
                          <a:effectLst/>
                          <a:latin typeface="Meiryo UI" panose="020B0604030504040204" pitchFamily="50" charset="-128"/>
                          <a:ea typeface="Meiryo UI" panose="020B0604030504040204" pitchFamily="50" charset="-128"/>
                          <a:cs typeface="+mn-cs"/>
                        </a:rPr>
                        <a:t>市町）をはじめ、県内の複数の自治体におけるオープンデータ推進を支援し、オープンデータを活用したアプリケーション開発</a:t>
                      </a:r>
                      <a:r>
                        <a:rPr kumimoji="1" lang="ja-JP" altLang="en-US" sz="1400" kern="1200" dirty="0">
                          <a:solidFill>
                            <a:schemeClr val="dk1"/>
                          </a:solidFill>
                          <a:effectLst/>
                          <a:latin typeface="Meiryo UI" panose="020B0604030504040204" pitchFamily="50" charset="-128"/>
                          <a:ea typeface="Meiryo UI" panose="020B0604030504040204" pitchFamily="50" charset="-128"/>
                          <a:cs typeface="+mn-cs"/>
                        </a:rPr>
                        <a:t>及び</a:t>
                      </a:r>
                      <a:r>
                        <a:rPr kumimoji="1" lang="ja-JP" altLang="ja-JP" sz="1400" kern="1200" dirty="0">
                          <a:solidFill>
                            <a:schemeClr val="dk1"/>
                          </a:solidFill>
                          <a:effectLst/>
                          <a:latin typeface="Meiryo UI" panose="020B0604030504040204" pitchFamily="50" charset="-128"/>
                          <a:ea typeface="Meiryo UI" panose="020B0604030504040204" pitchFamily="50" charset="-128"/>
                          <a:cs typeface="+mn-cs"/>
                        </a:rPr>
                        <a:t>実証実験を通じて、オープンデータに対する理解向上に貢献</a:t>
                      </a:r>
                      <a:r>
                        <a:rPr kumimoji="1" lang="ja-JP" altLang="en-US" sz="1400" kern="1200" dirty="0">
                          <a:solidFill>
                            <a:schemeClr val="dk1"/>
                          </a:solidFill>
                          <a:effectLst/>
                          <a:latin typeface="Meiryo UI" panose="020B0604030504040204" pitchFamily="50" charset="-128"/>
                          <a:ea typeface="Meiryo UI" panose="020B0604030504040204" pitchFamily="50" charset="-128"/>
                          <a:cs typeface="+mn-cs"/>
                        </a:rPr>
                        <a:t>。</a:t>
                      </a:r>
                      <a:endParaRPr kumimoji="1" lang="ja-JP" altLang="ja-JP" sz="1400" kern="1200" dirty="0">
                        <a:solidFill>
                          <a:schemeClr val="dk1"/>
                        </a:solidFill>
                        <a:effectLst/>
                        <a:latin typeface="Meiryo UI" panose="020B0604030504040204" pitchFamily="50" charset="-128"/>
                        <a:ea typeface="Meiryo UI" panose="020B0604030504040204" pitchFamily="50" charset="-128"/>
                        <a:cs typeface="+mn-cs"/>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a:latin typeface="Meiryo UI" panose="020B0604030504040204" pitchFamily="50" charset="-128"/>
                          <a:ea typeface="Meiryo UI" panose="020B0604030504040204" pitchFamily="50" charset="-128"/>
                        </a:rPr>
                        <a:t>名古屋大学</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55469606"/>
                  </a:ext>
                </a:extLst>
              </a:tr>
              <a:tr h="674132">
                <a:tc>
                  <a:txBody>
                    <a:bodyPr/>
                    <a:lstStyle/>
                    <a:p>
                      <a:pPr algn="ct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17</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rowSpan="2">
                  <a:txBody>
                    <a:bodyPr/>
                    <a:lstStyle/>
                    <a:p>
                      <a:pPr algn="ct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近畿</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あらい　いすまいる</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新井　イスマイル</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063"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Night Street Advisor</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」をはじめ、オープンデータを活用した地域課題解決のアプリ等を制作・提供。</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063" rtl="0" eaLnBrk="1" fontAlgn="auto" latinLnBrk="0" hangingPunct="1">
                        <a:lnSpc>
                          <a:spcPct val="100000"/>
                        </a:lnSpc>
                        <a:spcBef>
                          <a:spcPts val="0"/>
                        </a:spcBef>
                        <a:spcAft>
                          <a:spcPts val="0"/>
                        </a:spcAft>
                        <a:buClrTx/>
                        <a:buSzTx/>
                        <a:buFontTx/>
                        <a:buNone/>
                        <a:tabLst/>
                        <a:defRPr/>
                      </a:pPr>
                      <a:r>
                        <a:rPr kumimoji="1" lang="zh-CN" altLang="en-US" sz="1200">
                          <a:latin typeface="Meiryo UI" panose="020B0604030504040204" pitchFamily="50" charset="-128"/>
                          <a:ea typeface="Meiryo UI" panose="020B0604030504040204" pitchFamily="50" charset="-128"/>
                          <a:cs typeface="Meiryo UI" panose="020B0604030504040204" pitchFamily="50" charset="-128"/>
                        </a:rPr>
                        <a:t>奈良先端科学</a:t>
                      </a:r>
                      <a:endParaRPr kumimoji="1" lang="en-US" altLang="zh-CN" sz="120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063" rtl="0" eaLnBrk="1" fontAlgn="auto" latinLnBrk="0" hangingPunct="1">
                        <a:lnSpc>
                          <a:spcPct val="100000"/>
                        </a:lnSpc>
                        <a:spcBef>
                          <a:spcPts val="0"/>
                        </a:spcBef>
                        <a:spcAft>
                          <a:spcPts val="0"/>
                        </a:spcAft>
                        <a:buClrTx/>
                        <a:buSzTx/>
                        <a:buFontTx/>
                        <a:buNone/>
                        <a:tabLst/>
                        <a:defRPr/>
                      </a:pPr>
                      <a:r>
                        <a:rPr kumimoji="1" lang="zh-CN" altLang="en-US" sz="1200">
                          <a:latin typeface="Meiryo UI" panose="020B0604030504040204" pitchFamily="50" charset="-128"/>
                          <a:ea typeface="Meiryo UI" panose="020B0604030504040204" pitchFamily="50" charset="-128"/>
                          <a:cs typeface="Meiryo UI" panose="020B0604030504040204" pitchFamily="50" charset="-128"/>
                        </a:rPr>
                        <a:t>技術大学院大学</a:t>
                      </a:r>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739589">
                <a:tc>
                  <a:txBody>
                    <a:bodyPr/>
                    <a:lstStyle/>
                    <a:p>
                      <a:pPr algn="ct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18</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vMerge="1">
                  <a:txBody>
                    <a:bodyPr/>
                    <a:lstStyle/>
                    <a:p>
                      <a:pPr algn="ctr"/>
                      <a:r>
                        <a:rPr kumimoji="1" lang="ja-JP" altLang="en-US" sz="1200" dirty="0">
                          <a:latin typeface="Meiryo UI" panose="020B0604030504040204" pitchFamily="50" charset="-128"/>
                          <a:ea typeface="Meiryo UI" panose="020B0604030504040204" pitchFamily="50" charset="-128"/>
                        </a:rPr>
                        <a:t>近畿</a:t>
                      </a:r>
                      <a:endParaRPr kumimoji="1" lang="en-US" altLang="ja-JP" sz="1200" dirty="0">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まつざき　たいすけ</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松崎</a:t>
                      </a:r>
                      <a:r>
                        <a:rPr kumimoji="1" lang="ja-JP" altLang="en-US" sz="1600" baseline="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太亮</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r>
                        <a:rPr kumimoji="1" lang="ja-JP" altLang="ja-JP" sz="1400" kern="1200" dirty="0">
                          <a:solidFill>
                            <a:schemeClr val="dk1"/>
                          </a:solidFill>
                          <a:effectLst/>
                          <a:latin typeface="Meiryo UI" panose="020B0604030504040204" pitchFamily="50" charset="-128"/>
                          <a:ea typeface="Meiryo UI" panose="020B0604030504040204" pitchFamily="50" charset="-128"/>
                          <a:cs typeface="+mn-cs"/>
                        </a:rPr>
                        <a:t>日本初の行政職員・市民向け研修「データアカデミー」を主宰。</a:t>
                      </a:r>
                      <a:r>
                        <a:rPr kumimoji="1" lang="ja-JP" altLang="en-US" sz="1400" kern="1200" dirty="0">
                          <a:solidFill>
                            <a:schemeClr val="dk1"/>
                          </a:solidFill>
                          <a:effectLst/>
                          <a:latin typeface="Meiryo UI" panose="020B0604030504040204" pitchFamily="50" charset="-128"/>
                          <a:ea typeface="Meiryo UI" panose="020B0604030504040204" pitchFamily="50" charset="-128"/>
                          <a:cs typeface="+mn-cs"/>
                        </a:rPr>
                        <a:t>元</a:t>
                      </a:r>
                      <a:r>
                        <a:rPr kumimoji="1" lang="ja-JP" altLang="ja-JP" sz="1400" kern="1200" dirty="0">
                          <a:solidFill>
                            <a:schemeClr val="dk1"/>
                          </a:solidFill>
                          <a:effectLst/>
                          <a:latin typeface="Meiryo UI" panose="020B0604030504040204" pitchFamily="50" charset="-128"/>
                          <a:ea typeface="Meiryo UI" panose="020B0604030504040204" pitchFamily="50" charset="-128"/>
                          <a:cs typeface="+mn-cs"/>
                        </a:rPr>
                        <a:t>実務者</a:t>
                      </a:r>
                      <a:r>
                        <a:rPr kumimoji="1" lang="ja-JP" altLang="en-US" sz="1400" kern="1200" dirty="0">
                          <a:solidFill>
                            <a:schemeClr val="dk1"/>
                          </a:solidFill>
                          <a:effectLst/>
                          <a:latin typeface="Meiryo UI" panose="020B0604030504040204" pitchFamily="50" charset="-128"/>
                          <a:ea typeface="Meiryo UI" panose="020B0604030504040204" pitchFamily="50" charset="-128"/>
                          <a:cs typeface="+mn-cs"/>
                        </a:rPr>
                        <a:t>（神戸市）</a:t>
                      </a:r>
                      <a:r>
                        <a:rPr kumimoji="1" lang="ja-JP" altLang="ja-JP" sz="1400" kern="1200" dirty="0">
                          <a:solidFill>
                            <a:schemeClr val="dk1"/>
                          </a:solidFill>
                          <a:effectLst/>
                          <a:latin typeface="Meiryo UI" panose="020B0604030504040204" pitchFamily="50" charset="-128"/>
                          <a:ea typeface="Meiryo UI" panose="020B0604030504040204" pitchFamily="50" charset="-128"/>
                          <a:cs typeface="+mn-cs"/>
                        </a:rPr>
                        <a:t>の立場から、オープンデータ</a:t>
                      </a:r>
                      <a:r>
                        <a:rPr kumimoji="1" lang="ja-JP" altLang="en-US" sz="1400" kern="1200" dirty="0">
                          <a:solidFill>
                            <a:schemeClr val="dk1"/>
                          </a:solidFill>
                          <a:effectLst/>
                          <a:latin typeface="Meiryo UI" panose="020B0604030504040204" pitchFamily="50" charset="-128"/>
                          <a:ea typeface="Meiryo UI" panose="020B0604030504040204" pitchFamily="50" charset="-128"/>
                          <a:cs typeface="+mn-cs"/>
                        </a:rPr>
                        <a:t>活用教育</a:t>
                      </a:r>
                      <a:r>
                        <a:rPr kumimoji="1" lang="ja-JP" altLang="ja-JP" sz="1400" kern="1200" dirty="0">
                          <a:solidFill>
                            <a:schemeClr val="dk1"/>
                          </a:solidFill>
                          <a:effectLst/>
                          <a:latin typeface="Meiryo UI" panose="020B0604030504040204" pitchFamily="50" charset="-128"/>
                          <a:ea typeface="Meiryo UI" panose="020B0604030504040204" pitchFamily="50" charset="-128"/>
                          <a:cs typeface="+mn-cs"/>
                        </a:rPr>
                        <a:t>に貢献</a:t>
                      </a:r>
                      <a:r>
                        <a:rPr kumimoji="1" lang="ja-JP" altLang="en-US" sz="1400" kern="1200" dirty="0">
                          <a:solidFill>
                            <a:schemeClr val="dk1"/>
                          </a:solidFill>
                          <a:effectLst/>
                          <a:latin typeface="Meiryo UI" panose="020B0604030504040204" pitchFamily="50" charset="-128"/>
                          <a:ea typeface="Meiryo UI" panose="020B0604030504040204" pitchFamily="50" charset="-128"/>
                          <a:cs typeface="+mn-cs"/>
                        </a:rPr>
                        <a:t>。</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a:latin typeface="Meiryo UI" panose="020B0604030504040204" pitchFamily="50" charset="-128"/>
                          <a:ea typeface="Meiryo UI" panose="020B0604030504040204" pitchFamily="50" charset="-128"/>
                          <a:cs typeface="+mn-cs"/>
                        </a:rPr>
                        <a:t>神戸国際大学</a:t>
                      </a:r>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811247"/>
                  </a:ext>
                </a:extLst>
              </a:tr>
              <a:tr h="702000">
                <a:tc>
                  <a:txBody>
                    <a:bodyPr/>
                    <a:lstStyle/>
                    <a:p>
                      <a:pPr algn="ct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19</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rowSpan="2">
                  <a:txBody>
                    <a:bodyPr/>
                    <a:lstStyle/>
                    <a:p>
                      <a:pPr algn="ctr"/>
                      <a:r>
                        <a:rPr kumimoji="1" lang="ja-JP" altLang="en-US" sz="1200" b="1" dirty="0">
                          <a:latin typeface="Meiryo UI" panose="020B0604030504040204" pitchFamily="50" charset="-128"/>
                          <a:ea typeface="Meiryo UI" panose="020B0604030504040204" pitchFamily="50" charset="-128"/>
                        </a:rPr>
                        <a:t>中国</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おおしま　まさみ</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大島　正美</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063"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オープンデータ活用推進を担う組織として、「</a:t>
                      </a:r>
                      <a:r>
                        <a:rPr kumimoji="1" lang="ja-JP" altLang="ja-JP" sz="1400" kern="1200" dirty="0">
                          <a:solidFill>
                            <a:schemeClr val="dk1"/>
                          </a:solidFill>
                          <a:effectLst/>
                          <a:latin typeface="Meiryo UI" panose="020B0604030504040204" pitchFamily="50" charset="-128"/>
                          <a:ea typeface="Meiryo UI" panose="020B0604030504040204" pitchFamily="50" charset="-128"/>
                          <a:cs typeface="+mn-cs"/>
                        </a:rPr>
                        <a:t>地域に根付く</a:t>
                      </a:r>
                      <a:r>
                        <a:rPr kumimoji="1" lang="ja-JP" altLang="en-US" sz="1400" dirty="0">
                          <a:latin typeface="Meiryo UI" panose="020B0604030504040204" pitchFamily="50" charset="-128"/>
                          <a:ea typeface="Meiryo UI" panose="020B0604030504040204" pitchFamily="50" charset="-128"/>
                        </a:rPr>
                        <a:t>オープンデータ活用」を目標に、「公共データサイエンテイスト」の育成、獲得や、データ利活用セミナー、ワークショップ等の開催等積極的に活動。</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a:latin typeface="Meiryo UI" panose="020B0604030504040204" pitchFamily="50" charset="-128"/>
                          <a:ea typeface="Meiryo UI" panose="020B0604030504040204" pitchFamily="50" charset="-128"/>
                        </a:rPr>
                        <a:t>（一社）</a:t>
                      </a:r>
                      <a:endParaRPr kumimoji="1" lang="en-US" altLang="ja-JP" sz="1200">
                        <a:latin typeface="Meiryo UI" panose="020B0604030504040204" pitchFamily="50" charset="-128"/>
                        <a:ea typeface="Meiryo UI" panose="020B0604030504040204" pitchFamily="50" charset="-128"/>
                      </a:endParaRPr>
                    </a:p>
                    <a:p>
                      <a:r>
                        <a:rPr kumimoji="1" lang="ja-JP" altLang="en-US" sz="1200">
                          <a:latin typeface="Meiryo UI" panose="020B0604030504040204" pitchFamily="50" charset="-128"/>
                          <a:ea typeface="Meiryo UI" panose="020B0604030504040204" pitchFamily="50" charset="-128"/>
                        </a:rPr>
                        <a:t>データクレイドル</a:t>
                      </a:r>
                      <a:endParaRPr kumimoji="1" lang="en-US" altLang="ja-JP" sz="120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1391788"/>
                  </a:ext>
                </a:extLst>
              </a:tr>
              <a:tr h="646803">
                <a:tc>
                  <a:txBody>
                    <a:bodyPr/>
                    <a:lstStyle/>
                    <a:p>
                      <a:pPr algn="ct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20</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vMerge="1">
                  <a:txBody>
                    <a:bodyPr/>
                    <a:lstStyle/>
                    <a:p>
                      <a:pPr algn="ctr"/>
                      <a:r>
                        <a:rPr kumimoji="1" lang="ja-JP" altLang="en-US" sz="1200" dirty="0">
                          <a:latin typeface="Meiryo UI" panose="020B0604030504040204" pitchFamily="50" charset="-128"/>
                          <a:ea typeface="Meiryo UI" panose="020B0604030504040204" pitchFamily="50" charset="-128"/>
                        </a:rPr>
                        <a:t>中国</a:t>
                      </a:r>
                      <a:endParaRPr kumimoji="1" lang="en-US" altLang="ja-JP" sz="1200" dirty="0">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a:latin typeface="Meiryo UI" panose="020B0604030504040204" pitchFamily="50" charset="-128"/>
                          <a:ea typeface="Meiryo UI" panose="020B0604030504040204" pitchFamily="50" charset="-128"/>
                        </a:rPr>
                        <a:t>のだ　てつお</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600" dirty="0">
                          <a:latin typeface="Meiryo UI" panose="020B0604030504040204" pitchFamily="50" charset="-128"/>
                          <a:ea typeface="Meiryo UI" panose="020B0604030504040204" pitchFamily="50" charset="-128"/>
                        </a:rPr>
                        <a:t>野田　哲夫</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a:latin typeface="Meiryo UI" panose="020B0604030504040204" pitchFamily="50" charset="-128"/>
                          <a:ea typeface="Meiryo UI" panose="020B0604030504040204" pitchFamily="50" charset="-128"/>
                        </a:rPr>
                        <a:t>「オープンデータによる経済効果推計の手法に関する考察」等、多数の情報化と経済成長・産業振興に関する研究・教育活動を実施。</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a:latin typeface="Meiryo UI" panose="020B0604030504040204" pitchFamily="50" charset="-128"/>
                          <a:ea typeface="Meiryo UI" panose="020B0604030504040204" pitchFamily="50" charset="-128"/>
                        </a:rPr>
                        <a:t>島根大学</a:t>
                      </a:r>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56875539"/>
                  </a:ext>
                </a:extLst>
              </a:tr>
              <a:tr h="625288">
                <a:tc>
                  <a:txBody>
                    <a:bodyPr/>
                    <a:lstStyle/>
                    <a:p>
                      <a:pPr algn="ct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21</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rowSpan="2">
                  <a:txBody>
                    <a:bodyPr/>
                    <a:lstStyle/>
                    <a:p>
                      <a:pPr marL="0" marR="0" indent="0" algn="ctr" defTabSz="914063" rtl="0" eaLnBrk="1" fontAlgn="auto" latinLnBrk="0" hangingPunct="1">
                        <a:lnSpc>
                          <a:spcPct val="100000"/>
                        </a:lnSpc>
                        <a:spcBef>
                          <a:spcPts val="0"/>
                        </a:spcBef>
                        <a:spcAft>
                          <a:spcPts val="0"/>
                        </a:spcAft>
                        <a:buClrTx/>
                        <a:buSzTx/>
                        <a:buFontTx/>
                        <a:buNone/>
                        <a:tabLst/>
                        <a:defRPr/>
                      </a:pPr>
                      <a:r>
                        <a:rPr kumimoji="1" lang="ja-JP" altLang="en-US" sz="1200" b="1" dirty="0">
                          <a:latin typeface="Meiryo UI" panose="020B0604030504040204" pitchFamily="50" charset="-128"/>
                          <a:ea typeface="Meiryo UI" panose="020B0604030504040204" pitchFamily="50" charset="-128"/>
                        </a:rPr>
                        <a:t>九州</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あずま　とみひこ</a:t>
                      </a:r>
                      <a:endParaRPr kumimoji="1" lang="en-US" altLang="zh-TW" sz="11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zh-TW" altLang="en-US" sz="1600" dirty="0">
                          <a:latin typeface="Meiryo UI" panose="020B0604030504040204" pitchFamily="50" charset="-128"/>
                          <a:ea typeface="Meiryo UI" panose="020B0604030504040204" pitchFamily="50" charset="-128"/>
                          <a:cs typeface="Meiryo UI" panose="020B0604030504040204" pitchFamily="50" charset="-128"/>
                        </a:rPr>
                        <a:t>東　富彦</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a:latin typeface="Meiryo UI" panose="020B0604030504040204" pitchFamily="50" charset="-128"/>
                          <a:ea typeface="Meiryo UI" panose="020B0604030504040204" pitchFamily="50" charset="-128"/>
                        </a:rPr>
                        <a:t>オープンデータとノーコードツールを活用して、自治体の職員自らがデジタルトランスフォーメーションに取り組む「中津流</a:t>
                      </a:r>
                      <a:r>
                        <a:rPr kumimoji="1" lang="en-US" altLang="ja-JP" sz="1400" dirty="0">
                          <a:latin typeface="Meiryo UI" panose="020B0604030504040204" pitchFamily="50" charset="-128"/>
                          <a:ea typeface="Meiryo UI" panose="020B0604030504040204" pitchFamily="50" charset="-128"/>
                        </a:rPr>
                        <a:t>DX</a:t>
                      </a:r>
                      <a:r>
                        <a:rPr kumimoji="1" lang="ja-JP" altLang="en-US" sz="1400" dirty="0">
                          <a:latin typeface="Meiryo UI" panose="020B0604030504040204" pitchFamily="50" charset="-128"/>
                          <a:ea typeface="Meiryo UI" panose="020B0604030504040204" pitchFamily="50" charset="-128"/>
                        </a:rPr>
                        <a:t>」を推進。</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a:latin typeface="Meiryo UI" panose="020B0604030504040204" pitchFamily="50" charset="-128"/>
                          <a:ea typeface="Meiryo UI" panose="020B0604030504040204" pitchFamily="50" charset="-128"/>
                        </a:rPr>
                        <a:t>中津市役所</a:t>
                      </a:r>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654421">
                <a:tc>
                  <a:txBody>
                    <a:bodyPr/>
                    <a:lstStyle/>
                    <a:p>
                      <a:pPr algn="ct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22</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vMerge="1">
                  <a:txBody>
                    <a:bodyPr/>
                    <a:lstStyle/>
                    <a:p>
                      <a:pPr algn="ct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九州</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うしじま　せいごう</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牛島　清豪</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063"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「わいわい</a:t>
                      </a: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Wi-Fi</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マップ」の企画・制作を通じた佐賀県内</a:t>
                      </a: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Wi-Fi</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スポットのオープンデータ化等、佐賀のオープンデータによる地域課題解決を推進。</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063"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Code for Saga</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8684705"/>
                  </a:ext>
                </a:extLst>
              </a:tr>
            </a:tbl>
          </a:graphicData>
        </a:graphic>
      </p:graphicFrame>
      <p:sp>
        <p:nvSpPr>
          <p:cNvPr id="6" name="タイトル 1">
            <a:extLst>
              <a:ext uri="{FF2B5EF4-FFF2-40B4-BE49-F238E27FC236}">
                <a16:creationId xmlns:a16="http://schemas.microsoft.com/office/drawing/2014/main" id="{358BC907-8D83-4AAC-A541-18457AB8F6DB}"/>
              </a:ext>
            </a:extLst>
          </p:cNvPr>
          <p:cNvSpPr>
            <a:spLocks noGrp="1"/>
          </p:cNvSpPr>
          <p:nvPr>
            <p:ph type="title"/>
          </p:nvPr>
        </p:nvSpPr>
        <p:spPr>
          <a:xfrm>
            <a:off x="158180" y="3898"/>
            <a:ext cx="9282236" cy="480099"/>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6" tIns="45704" rIns="91406" bIns="45704" numCol="1" anchor="ctr" anchorCtr="0" compatLnSpc="1">
            <a:prstTxWarp prst="textNoShape">
              <a:avLst/>
            </a:prstTxWarp>
          </a:bodyPr>
          <a:lstStyle/>
          <a:p>
            <a:r>
              <a:rPr lang="ja-JP" altLang="en-US" sz="2800" dirty="0">
                <a:latin typeface="Meiryo UI" panose="020B0604030504040204" pitchFamily="50" charset="-128"/>
                <a:ea typeface="Meiryo UI" panose="020B0604030504040204" pitchFamily="50" charset="-128"/>
                <a:cs typeface="Meiryo UI" panose="020B0604030504040204" pitchFamily="50" charset="-128"/>
              </a:rPr>
              <a:t>オープンデータ伝道師一覧（</a:t>
            </a:r>
            <a:r>
              <a:rPr lang="en-US" altLang="ja-JP" sz="28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9" name="テキスト ボックス 8">
            <a:extLst>
              <a:ext uri="{FF2B5EF4-FFF2-40B4-BE49-F238E27FC236}">
                <a16:creationId xmlns:a16="http://schemas.microsoft.com/office/drawing/2014/main" id="{0DC96FF2-8CC3-4F32-BD2A-2CBFAE7EBB10}"/>
              </a:ext>
            </a:extLst>
          </p:cNvPr>
          <p:cNvSpPr txBox="1"/>
          <p:nvPr/>
        </p:nvSpPr>
        <p:spPr bwMode="auto">
          <a:xfrm>
            <a:off x="7718613" y="258222"/>
            <a:ext cx="2342029" cy="369300"/>
          </a:xfrm>
          <a:prstGeom prst="rect">
            <a:avLst/>
          </a:prstGeom>
          <a:noFill/>
          <a:ln w="9525" algn="ctr">
            <a:noFill/>
            <a:miter lim="800000"/>
            <a:headEnd/>
            <a:tailEnd/>
          </a:ln>
          <a:effectLst/>
        </p:spPr>
        <p:txBody>
          <a:bodyPr wrap="square" lIns="91406" tIns="45704" rIns="91406" bIns="45704" rtlCol="0">
            <a:spAutoFit/>
          </a:bodyPr>
          <a:lstStyle/>
          <a:p>
            <a:r>
              <a:rPr lang="ja-JP" altLang="en-US" b="0" dirty="0">
                <a:latin typeface="Meiryo UI" panose="020B0604030504040204" pitchFamily="50" charset="-128"/>
                <a:ea typeface="Meiryo UI" panose="020B0604030504040204" pitchFamily="50" charset="-128"/>
              </a:rPr>
              <a:t>令和</a:t>
            </a:r>
            <a:r>
              <a:rPr lang="en-US" altLang="ja-JP" b="0" dirty="0">
                <a:latin typeface="Meiryo UI" panose="020B0604030504040204" pitchFamily="50" charset="-128"/>
                <a:ea typeface="Meiryo UI" panose="020B0604030504040204" pitchFamily="50" charset="-128"/>
              </a:rPr>
              <a:t>4</a:t>
            </a:r>
            <a:r>
              <a:rPr kumimoji="1" lang="ja-JP" altLang="en-US" b="0" dirty="0">
                <a:latin typeface="Meiryo UI" panose="020B0604030504040204" pitchFamily="50" charset="-128"/>
                <a:ea typeface="Meiryo UI" panose="020B0604030504040204" pitchFamily="50" charset="-128"/>
              </a:rPr>
              <a:t>年</a:t>
            </a:r>
            <a:r>
              <a:rPr kumimoji="1" lang="en-US" altLang="ja-JP" b="0" dirty="0">
                <a:latin typeface="Meiryo UI" panose="020B0604030504040204" pitchFamily="50" charset="-128"/>
                <a:ea typeface="Meiryo UI" panose="020B0604030504040204" pitchFamily="50" charset="-128"/>
              </a:rPr>
              <a:t>4</a:t>
            </a:r>
            <a:r>
              <a:rPr kumimoji="1" lang="ja-JP" altLang="en-US" b="0" dirty="0">
                <a:latin typeface="Meiryo UI" panose="020B0604030504040204" pitchFamily="50" charset="-128"/>
                <a:ea typeface="Meiryo UI" panose="020B0604030504040204" pitchFamily="50" charset="-128"/>
              </a:rPr>
              <a:t>月</a:t>
            </a:r>
            <a:r>
              <a:rPr lang="en-US" altLang="ja-JP" b="0" dirty="0">
                <a:latin typeface="Meiryo UI" panose="020B0604030504040204" pitchFamily="50" charset="-128"/>
                <a:ea typeface="Meiryo UI" panose="020B0604030504040204" pitchFamily="50" charset="-128"/>
              </a:rPr>
              <a:t>1</a:t>
            </a:r>
            <a:r>
              <a:rPr lang="ja-JP" altLang="en-US" b="0" dirty="0">
                <a:latin typeface="Meiryo UI" panose="020B0604030504040204" pitchFamily="50" charset="-128"/>
                <a:ea typeface="Meiryo UI" panose="020B0604030504040204" pitchFamily="50" charset="-128"/>
              </a:rPr>
              <a:t>日時点</a:t>
            </a:r>
            <a:endParaRPr kumimoji="1" lang="ja-JP" altLang="en-US" b="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66493118"/>
      </p:ext>
    </p:extLst>
  </p:cSld>
  <p:clrMapOvr>
    <a:masterClrMapping/>
  </p:clrMapOvr>
</p:sld>
</file>

<file path=ppt/theme/theme1.xml><?xml version="1.0" encoding="utf-8"?>
<a:theme xmlns:a="http://schemas.openxmlformats.org/drawingml/2006/main" name="デジタル庁_20210907">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DigitalAgencyCustomized">
      <a:majorFont>
        <a:latin typeface="Roboto"/>
        <a:ea typeface="游ゴシック Medium"/>
        <a:cs typeface=""/>
      </a:majorFont>
      <a:minorFont>
        <a:latin typeface="游ゴシック"/>
        <a:ea typeface="游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igital_Agency_Powerpoint_Template_JA_Wide" id="{BBEB91CB-58E1-4C2D-80C2-2798298F4F4C}" vid="{1D442F1E-F6D9-4C84-BE32-6A75489F6BA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E8684AFC7BA4E946AF96F6A5CBEE62BB" ma:contentTypeVersion="36" ma:contentTypeDescription="新しいドキュメントを作成します。" ma:contentTypeScope="" ma:versionID="2912107b7264d4aefd251cad6a34db0d">
  <xsd:schema xmlns:xsd="http://www.w3.org/2001/XMLSchema" xmlns:xs="http://www.w3.org/2001/XMLSchema" xmlns:p="http://schemas.microsoft.com/office/2006/metadata/properties" xmlns:ns1="http://schemas.microsoft.com/sharepoint/v3" xmlns:ns2="89559dea-130d-4237-8e78-1ce7f44b9a24" xmlns:ns3="0e1d05ab-b491-48cc-a1d7-91236226a3a4" targetNamespace="http://schemas.microsoft.com/office/2006/metadata/properties" ma:root="true" ma:fieldsID="3bdf01f10b0338da7a5a85bd71431d3e" ns1:_="" ns2:_="" ns3:_="">
    <xsd:import namespace="http://schemas.microsoft.com/sharepoint/v3"/>
    <xsd:import namespace="89559dea-130d-4237-8e78-1ce7f44b9a24"/>
    <xsd:import namespace="0e1d05ab-b491-48cc-a1d7-91236226a3a4"/>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OCR" minOccurs="0"/>
                <xsd:element ref="ns1:_ip_UnifiedCompliancePolicyProperties" minOccurs="0"/>
                <xsd:element ref="ns1:_ip_UnifiedCompliancePolicyUIAction" minOccurs="0"/>
                <xsd:element ref="ns3:MediaServiceLocation" minOccurs="0"/>
                <xsd:element ref="ns2:SharedWithUsers" minOccurs="0"/>
                <xsd:element ref="ns2:SharedWithDetails" minOccurs="0"/>
                <xsd:element ref="ns3:d1ca" minOccurs="0"/>
                <xsd:element ref="ns3:_Flow_SignoffStatu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統合コンプライアンス ポリシーのプロパティ" ma:hidden="true" ma:internalName="_ip_UnifiedCompliancePolicyProperties">
      <xsd:simpleType>
        <xsd:restriction base="dms:Note"/>
      </xsd:simpleType>
    </xsd:element>
    <xsd:element name="_ip_UnifiedCompliancePolicyUIAction" ma:index="21" nillable="true" ma:displayName="統合コンプライアンス ポリシーの UI アクション"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9559dea-130d-4237-8e78-1ce7f44b9a24" elementFormDefault="qualified">
    <xsd:import namespace="http://schemas.microsoft.com/office/2006/documentManagement/types"/>
    <xsd:import namespace="http://schemas.microsoft.com/office/infopath/2007/PartnerControls"/>
    <xsd:element name="_dlc_DocId" ma:index="8" nillable="true" ma:displayName="ドキュメント ID 値" ma:description="このアイテムに割り当てられているドキュメント ID の値です。" ma:internalName="_dlc_DocId" ma:readOnly="true">
      <xsd:simpleType>
        <xsd:restriction base="dms:Text"/>
      </xsd:simpleType>
    </xsd:element>
    <xsd:element name="_dlc_DocIdUrl" ma:index="9" nillable="true" ma:displayName="ドキュメントID:" ma:description="このドキュメントへの常時接続リンクです。"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ID を保持" ma:description="追加時に ID を保持します。" ma:hidden="true" ma:internalName="_dlc_DocIdPersistId" ma:readOnly="true">
      <xsd:simpleType>
        <xsd:restriction base="dms:Boolean"/>
      </xsd:simpleType>
    </xsd:element>
    <xsd:element name="SharedWithUsers" ma:index="23"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4" nillable="true" ma:displayName="共有相手の詳細情報"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e1d05ab-b491-48cc-a1d7-91236226a3a4"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d1ca" ma:index="25" nillable="true" ma:displayName="数値" ma:internalName="d1ca">
      <xsd:simpleType>
        <xsd:restriction base="dms:Number"/>
      </xsd:simpleType>
    </xsd:element>
    <xsd:element name="_Flow_SignoffStatus" ma:index="26" nillable="true" ma:displayName="承認の状態" ma:internalName="_x627f__x8a8d__x306e__x72b6__x614b_">
      <xsd:simpleType>
        <xsd:restriction base="dms:Text"/>
      </xsd:simpleType>
    </xsd:element>
    <xsd:element name="MediaLengthInSeconds" ma:index="27"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89559dea-130d-4237-8e78-1ce7f44b9a24">DIGI-808455956-3585563</_dlc_DocId>
    <_Flow_SignoffStatus xmlns="0e1d05ab-b491-48cc-a1d7-91236226a3a4" xsi:nil="true"/>
    <d1ca xmlns="0e1d05ab-b491-48cc-a1d7-91236226a3a4" xsi:nil="true"/>
    <_ip_UnifiedCompliancePolicyUIAction xmlns="http://schemas.microsoft.com/sharepoint/v3" xsi:nil="true"/>
    <_dlc_DocIdUrl xmlns="89559dea-130d-4237-8e78-1ce7f44b9a24">
      <Url>https://digitalgojp.sharepoint.com/sites/digi_portal/_layouts/15/DocIdRedir.aspx?ID=DIGI-808455956-3585563</Url>
      <Description>DIGI-808455956-3585563</Description>
    </_dlc_DocIdUrl>
    <_ip_UnifiedCompliancePolicyProperties xmlns="http://schemas.microsoft.com/sharepoint/v3" xsi:nil="true"/>
  </documentManagement>
</p:properties>
</file>

<file path=customXml/itemProps1.xml><?xml version="1.0" encoding="utf-8"?>
<ds:datastoreItem xmlns:ds="http://schemas.openxmlformats.org/officeDocument/2006/customXml" ds:itemID="{3BD92C77-8F5E-4450-AE44-D738A2520683}"/>
</file>

<file path=customXml/itemProps2.xml><?xml version="1.0" encoding="utf-8"?>
<ds:datastoreItem xmlns:ds="http://schemas.openxmlformats.org/officeDocument/2006/customXml" ds:itemID="{61CC2374-5CA3-4DC8-BECD-EEEF4A9E0D8D}"/>
</file>

<file path=customXml/itemProps3.xml><?xml version="1.0" encoding="utf-8"?>
<ds:datastoreItem xmlns:ds="http://schemas.openxmlformats.org/officeDocument/2006/customXml" ds:itemID="{EA575D52-4168-4144-B4BE-3CED49DB2A85}"/>
</file>

<file path=customXml/itemProps4.xml><?xml version="1.0" encoding="utf-8"?>
<ds:datastoreItem xmlns:ds="http://schemas.openxmlformats.org/officeDocument/2006/customXml" ds:itemID="{2552B894-2297-4DB8-BEAF-8D090A9014DD}"/>
</file>

<file path=docProps/app.xml><?xml version="1.0" encoding="utf-8"?>
<Properties xmlns="http://schemas.openxmlformats.org/officeDocument/2006/extended-properties" xmlns:vt="http://schemas.openxmlformats.org/officeDocument/2006/docPropsVTypes">
  <Template/>
  <TotalTime>0</TotalTime>
  <Words>1195</Words>
  <Application>Microsoft Office PowerPoint</Application>
  <PresentationFormat>A4 210 x 297 mm</PresentationFormat>
  <Paragraphs>151</Paragraphs>
  <Slides>3</Slides>
  <Notes>3</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Meiryo UI</vt:lpstr>
      <vt:lpstr>游ゴシック</vt:lpstr>
      <vt:lpstr>Yu Gothic Medium</vt:lpstr>
      <vt:lpstr>Arial</vt:lpstr>
      <vt:lpstr>Roboto</vt:lpstr>
      <vt:lpstr>デジタル庁_20210907</vt:lpstr>
      <vt:lpstr>オープンデータ伝道師一覧（1）</vt:lpstr>
      <vt:lpstr>オープンデータ伝道師一覧（2）</vt:lpstr>
      <vt:lpstr>オープンデータ伝道師一覧（3）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keywords/>
  <cp:revision>1</cp:revision>
  <dcterms:created xsi:type="dcterms:W3CDTF">2022-04-21T05:02:44Z</dcterms:created>
  <dcterms:modified xsi:type="dcterms:W3CDTF">2022-04-21T05:02:53Z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xd_Signature">
    <vt:bool>false</vt:bool>
  </property>
  <property fmtid="{D5CDD505-2E9C-101B-9397-08002B2CF9AE}" pid="3" name="xd_ProgID">
    <vt:lpwstr/>
  </property>
  <property fmtid="{D5CDD505-2E9C-101B-9397-08002B2CF9AE}" pid="4" name="ContentTypeId">
    <vt:lpwstr>0x010100E8684AFC7BA4E946AF96F6A5CBEE62BB</vt:lpwstr>
  </property>
  <property fmtid="{D5CDD505-2E9C-101B-9397-08002B2CF9AE}" pid="5" name="TemplateUrl">
    <vt:lpwstr/>
  </property>
  <property fmtid="{D5CDD505-2E9C-101B-9397-08002B2CF9AE}" pid="6" name="ComplianceAssetId">
    <vt:lpwstr/>
  </property>
  <property fmtid="{D5CDD505-2E9C-101B-9397-08002B2CF9AE}" pid="7" name="_dlc_DocIdItemGuid">
    <vt:lpwstr>9f232c46-f155-4bd3-8bb4-218dc0e10ad5</vt:lpwstr>
  </property>
  <property fmtid="{D5CDD505-2E9C-101B-9397-08002B2CF9AE}" pid="8" name="_ExtendedDescription">
    <vt:lpwstr/>
  </property>
</Properties>
</file>