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autoCompressPictures="0">
  <p:sldMasterIdLst>
    <p:sldMasterId id="2147483687" r:id="rId1"/>
    <p:sldMasterId id="2147483701" r:id="rId2"/>
  </p:sldMasterIdLst>
  <p:notesMasterIdLst>
    <p:notesMasterId r:id="rId8"/>
  </p:notesMasterIdLst>
  <p:handoutMasterIdLst>
    <p:handoutMasterId r:id="rId9"/>
  </p:handoutMasterIdLst>
  <p:sldIdLst>
    <p:sldId id="693" r:id="rId3"/>
    <p:sldId id="782" r:id="rId4"/>
    <p:sldId id="796" r:id="rId5"/>
    <p:sldId id="792" r:id="rId6"/>
    <p:sldId id="793" r:id="rId7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558ED5"/>
    <a:srgbClr val="E9EDF4"/>
    <a:srgbClr val="DCE6F2"/>
    <a:srgbClr val="EDF6F9"/>
    <a:srgbClr val="FFFFFF"/>
    <a:srgbClr val="0000FF"/>
    <a:srgbClr val="008000"/>
    <a:srgbClr val="D0D8E8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71" autoAdjust="0"/>
    <p:restoredTop sz="94781" autoAdjust="0"/>
  </p:normalViewPr>
  <p:slideViewPr>
    <p:cSldViewPr snapToGrid="0" showGuides="1">
      <p:cViewPr varScale="1">
        <p:scale>
          <a:sx n="91" d="100"/>
          <a:sy n="91" d="100"/>
        </p:scale>
        <p:origin x="936" y="72"/>
      </p:cViewPr>
      <p:guideLst>
        <p:guide orient="horz" pos="2137"/>
        <p:guide pos="3120"/>
      </p:guideLst>
    </p:cSldViewPr>
  </p:slideViewPr>
  <p:outlineViewPr>
    <p:cViewPr>
      <p:scale>
        <a:sx n="33" d="100"/>
        <a:sy n="33" d="100"/>
      </p:scale>
      <p:origin x="0" y="-2587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43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621" cy="494813"/>
          </a:xfrm>
          <a:prstGeom prst="rect">
            <a:avLst/>
          </a:prstGeom>
        </p:spPr>
        <p:txBody>
          <a:bodyPr vert="horz" lIns="90636" tIns="45318" rIns="90636" bIns="453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572" y="1"/>
            <a:ext cx="2918621" cy="494813"/>
          </a:xfrm>
          <a:prstGeom prst="rect">
            <a:avLst/>
          </a:prstGeom>
        </p:spPr>
        <p:txBody>
          <a:bodyPr vert="horz" lIns="90636" tIns="45318" rIns="90636" bIns="45318" rtlCol="0"/>
          <a:lstStyle>
            <a:lvl1pPr algn="r">
              <a:defRPr sz="1200"/>
            </a:lvl1pPr>
          </a:lstStyle>
          <a:p>
            <a:fld id="{6D3D5CFA-2EDD-4AD6-B846-986C6BDA813F}" type="datetimeFigureOut">
              <a:rPr kumimoji="1" lang="ja-JP" altLang="en-US" smtClean="0"/>
              <a:t>2017/12/21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500"/>
            <a:ext cx="2918621" cy="494813"/>
          </a:xfrm>
          <a:prstGeom prst="rect">
            <a:avLst/>
          </a:prstGeom>
        </p:spPr>
        <p:txBody>
          <a:bodyPr vert="horz" lIns="90636" tIns="45318" rIns="90636" bIns="453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572" y="9371500"/>
            <a:ext cx="2918621" cy="494813"/>
          </a:xfrm>
          <a:prstGeom prst="rect">
            <a:avLst/>
          </a:prstGeom>
        </p:spPr>
        <p:txBody>
          <a:bodyPr vert="horz" lIns="90636" tIns="45318" rIns="90636" bIns="45318" rtlCol="0" anchor="b"/>
          <a:lstStyle>
            <a:lvl1pPr algn="r">
              <a:defRPr sz="1200"/>
            </a:lvl1pPr>
          </a:lstStyle>
          <a:p>
            <a:fld id="{954E6746-EAC5-4CFF-ACA3-A8B5963C5F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427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18621" cy="494813"/>
          </a:xfrm>
          <a:prstGeom prst="rect">
            <a:avLst/>
          </a:prstGeom>
        </p:spPr>
        <p:txBody>
          <a:bodyPr vert="horz" lIns="90623" tIns="45310" rIns="90623" bIns="453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4" y="3"/>
            <a:ext cx="2918621" cy="494813"/>
          </a:xfrm>
          <a:prstGeom prst="rect">
            <a:avLst/>
          </a:prstGeom>
        </p:spPr>
        <p:txBody>
          <a:bodyPr vert="horz" lIns="90623" tIns="45310" rIns="90623" bIns="45310" rtlCol="0"/>
          <a:lstStyle>
            <a:lvl1pPr algn="r">
              <a:defRPr sz="1200"/>
            </a:lvl1pPr>
          </a:lstStyle>
          <a:p>
            <a:fld id="{C2C0FCEA-6E7B-43F1-AC95-7BEC49869D26}" type="datetimeFigureOut">
              <a:rPr kumimoji="1" lang="ja-JP" altLang="en-US" smtClean="0"/>
              <a:t>2017/12/21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23" tIns="45310" rIns="90623" bIns="4531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9"/>
            <a:ext cx="5387982" cy="3884437"/>
          </a:xfrm>
          <a:prstGeom prst="rect">
            <a:avLst/>
          </a:prstGeom>
        </p:spPr>
        <p:txBody>
          <a:bodyPr vert="horz" lIns="90623" tIns="45310" rIns="90623" bIns="4531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502"/>
            <a:ext cx="2918621" cy="494813"/>
          </a:xfrm>
          <a:prstGeom prst="rect">
            <a:avLst/>
          </a:prstGeom>
        </p:spPr>
        <p:txBody>
          <a:bodyPr vert="horz" lIns="90623" tIns="45310" rIns="90623" bIns="453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4" y="9371502"/>
            <a:ext cx="2918621" cy="494813"/>
          </a:xfrm>
          <a:prstGeom prst="rect">
            <a:avLst/>
          </a:prstGeom>
        </p:spPr>
        <p:txBody>
          <a:bodyPr vert="horz" lIns="90623" tIns="45310" rIns="90623" bIns="45310" rtlCol="0" anchor="b"/>
          <a:lstStyle>
            <a:lvl1pPr algn="r">
              <a:defRPr sz="1200"/>
            </a:lvl1pPr>
          </a:lstStyle>
          <a:p>
            <a:fld id="{AD09F5A4-BF3C-4C7D-A329-36CE5C58C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9898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9F5A4-BF3C-4C7D-A329-36CE5C58CD93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0274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9F5A4-BF3C-4C7D-A329-36CE5C58CD9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527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344489" y="1312863"/>
            <a:ext cx="9217025" cy="2836862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2198" rIns="0" bIns="42198" anchor="ctr"/>
          <a:lstStyle/>
          <a:p>
            <a:pPr algn="ctr" defTabSz="844083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ja-JP" altLang="ja-JP" sz="1846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AutoShape 8"/>
          <p:cNvSpPr>
            <a:spLocks noChangeArrowheads="1"/>
          </p:cNvSpPr>
          <p:nvPr userDrawn="1"/>
        </p:nvSpPr>
        <p:spPr bwMode="auto">
          <a:xfrm>
            <a:off x="776288" y="1841502"/>
            <a:ext cx="8280400" cy="17811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  <a:extLst/>
        </p:spPr>
        <p:txBody>
          <a:bodyPr lIns="0" tIns="42198" rIns="0" bIns="42198" anchor="ctr"/>
          <a:lstStyle/>
          <a:p>
            <a:pPr algn="ctr" defTabSz="84408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ja-JP" altLang="ja-JP" sz="24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6" name="Picture 7" descr="kantei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051" y="4221165"/>
            <a:ext cx="3357563" cy="224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1988842"/>
            <a:ext cx="8420100" cy="1470025"/>
          </a:xfrm>
        </p:spPr>
        <p:txBody>
          <a:bodyPr/>
          <a:lstStyle>
            <a:lvl1pPr>
              <a:defRPr sz="3323"/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7955" y="4469606"/>
            <a:ext cx="5013559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21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3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5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7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09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1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3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5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 dirty="0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175" y="6578602"/>
            <a:ext cx="2311400" cy="271463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578602"/>
            <a:ext cx="3136900" cy="271463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591425" y="6578602"/>
            <a:ext cx="2311400" cy="271463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2D445476-B57F-464F-8319-C26E69740EC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08441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9BE91C65-3B68-4B3B-A815-6062B9331F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6930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正方形/長方形 5"/>
          <p:cNvGrpSpPr>
            <a:grpSpLocks/>
          </p:cNvGrpSpPr>
          <p:nvPr userDrawn="1"/>
        </p:nvGrpSpPr>
        <p:grpSpPr bwMode="auto">
          <a:xfrm>
            <a:off x="0" y="3672728"/>
            <a:ext cx="9906000" cy="177800"/>
            <a:chOff x="-4" y="276"/>
            <a:chExt cx="5764" cy="112"/>
          </a:xfrm>
        </p:grpSpPr>
        <p:pic>
          <p:nvPicPr>
            <p:cNvPr id="3" name="正方形/長方形 5"/>
            <p:cNvPicPr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4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21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5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7948E-1AE4-4E84-BE0C-E2D0D99BBC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5770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正方形/長方形 5"/>
          <p:cNvGrpSpPr>
            <a:grpSpLocks/>
          </p:cNvGrpSpPr>
          <p:nvPr userDrawn="1"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3" name="正方形/長方形 5"/>
            <p:cNvPicPr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4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21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5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7948E-1AE4-4E84-BE0C-E2D0D99BBCA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2681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正方形/長方形 5"/>
          <p:cNvGrpSpPr>
            <a:grpSpLocks/>
          </p:cNvGrpSpPr>
          <p:nvPr userDrawn="1"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5" name="正方形/長方形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939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-9255"/>
            <a:ext cx="8915400" cy="565674"/>
          </a:xfrm>
        </p:spPr>
        <p:txBody>
          <a:bodyPr/>
          <a:lstStyle>
            <a:lvl1pPr>
              <a:defRPr sz="1846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708025"/>
            <a:ext cx="8915400" cy="4456628"/>
          </a:xfrm>
        </p:spPr>
        <p:txBody>
          <a:bodyPr/>
          <a:lstStyle>
            <a:lvl1pPr>
              <a:defRPr sz="1662"/>
            </a:lvl1pPr>
            <a:lvl2pPr>
              <a:defRPr sz="1477"/>
            </a:lvl2pPr>
            <a:lvl3pPr>
              <a:defRPr sz="1292"/>
            </a:lvl3pPr>
            <a:lvl4pPr>
              <a:defRPr sz="1108"/>
            </a:lvl4pPr>
            <a:lvl5pPr>
              <a:defRPr sz="1108"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10AC68E9-93AC-4EE7-A0E0-E98C161A901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18959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正方形/長方形 5"/>
          <p:cNvGrpSpPr>
            <a:grpSpLocks/>
          </p:cNvGrpSpPr>
          <p:nvPr userDrawn="1"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4" name="正方形/長方形 5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844083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939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Gothic" panose="020B0502020202020204" pitchFamily="34" charset="0"/>
                <a:ea typeface="メイリオ" panose="020B0604030504040204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8622"/>
            <a:ext cx="8915400" cy="521605"/>
          </a:xfrm>
        </p:spPr>
        <p:txBody>
          <a:bodyPr/>
          <a:lstStyle>
            <a:lvl1pPr>
              <a:defRPr sz="1846"/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92" b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>
              <a:defRPr/>
            </a:pPr>
            <a:fld id="{067EFC52-C34A-4A1B-879C-F7681BFACCAD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4254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9BE91C65-3B68-4B3B-A815-6062B9331F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310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>
            <a:off x="344495" y="1312863"/>
            <a:ext cx="9217025" cy="2836863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571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45709" rIns="0" bIns="45709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ja-JP" altLang="ja-JP" sz="3200" b="1">
              <a:solidFill>
                <a:srgbClr val="00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AutoShape 8"/>
          <p:cNvSpPr>
            <a:spLocks noChangeArrowheads="1"/>
          </p:cNvSpPr>
          <p:nvPr userDrawn="1"/>
        </p:nvSpPr>
        <p:spPr bwMode="auto">
          <a:xfrm>
            <a:off x="776288" y="1841503"/>
            <a:ext cx="8280400" cy="1781175"/>
          </a:xfrm>
          <a:prstGeom prst="roundRect">
            <a:avLst>
              <a:gd name="adj" fmla="val 50000"/>
            </a:avLst>
          </a:prstGeom>
          <a:solidFill>
            <a:srgbClr val="FFFFFF"/>
          </a:solidFill>
          <a:ln>
            <a:noFill/>
          </a:ln>
          <a:extLst/>
        </p:spPr>
        <p:txBody>
          <a:bodyPr lIns="0" tIns="45709" rIns="0" bIns="45709" anchor="ctr"/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kumimoji="1" lang="ja-JP" altLang="ja-JP" sz="26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pic>
        <p:nvPicPr>
          <p:cNvPr id="6" name="Picture 7" descr="kantei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3051" y="4221177"/>
            <a:ext cx="3357563" cy="224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1988844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7962" y="4469607"/>
            <a:ext cx="5013559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6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9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9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8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58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175" y="6578614"/>
            <a:ext cx="2311400" cy="271463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384550" y="6578614"/>
            <a:ext cx="3136900" cy="271463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591425" y="6578614"/>
            <a:ext cx="2311400" cy="271463"/>
          </a:xfrm>
        </p:spPr>
        <p:txBody>
          <a:bodyPr/>
          <a:lstStyle>
            <a:lvl1pPr>
              <a:defRPr b="1"/>
            </a:lvl1pPr>
          </a:lstStyle>
          <a:p>
            <a:pPr>
              <a:defRPr/>
            </a:pPr>
            <a:fld id="{2D445476-B57F-464F-8319-C26E69740EC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563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正方形/長方形 5"/>
          <p:cNvGrpSpPr>
            <a:grpSpLocks/>
          </p:cNvGrpSpPr>
          <p:nvPr userDrawn="1"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5" name="正方形/長方形 5"/>
            <p:cNvPicPr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21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-9255"/>
            <a:ext cx="8915400" cy="565675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638690"/>
            <a:ext cx="8915400" cy="4525963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10AC68E9-93AC-4EE7-A0E0-E98C161A901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14506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正方形/長方形 5"/>
          <p:cNvGrpSpPr>
            <a:grpSpLocks/>
          </p:cNvGrpSpPr>
          <p:nvPr userDrawn="1"/>
        </p:nvGrpSpPr>
        <p:grpSpPr bwMode="auto">
          <a:xfrm>
            <a:off x="0" y="5094288"/>
            <a:ext cx="9906000" cy="177800"/>
            <a:chOff x="-4" y="276"/>
            <a:chExt cx="5764" cy="112"/>
          </a:xfrm>
        </p:grpSpPr>
        <p:pic>
          <p:nvPicPr>
            <p:cNvPr id="5" name="正方形/長方形 5"/>
            <p:cNvPicPr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6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21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25"/>
            <a:ext cx="8420100" cy="68727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307595" y="5271986"/>
            <a:ext cx="7895011" cy="707871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9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9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93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9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48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187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88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58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DBE5BC0F-9075-43EC-BDF5-BA527F9289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3796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正方形/長方形 5"/>
          <p:cNvGrpSpPr>
            <a:grpSpLocks/>
          </p:cNvGrpSpPr>
          <p:nvPr userDrawn="1"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6" name="正方形/長方形 5"/>
            <p:cNvPicPr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7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21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8619"/>
            <a:ext cx="8915400" cy="521605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7493" y="613232"/>
            <a:ext cx="4642975" cy="4525963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7" y="613232"/>
            <a:ext cx="4642975" cy="4525963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8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CAF41D7E-C796-4F52-A3A2-46F66FD8B4E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0300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正方形/長方形 5"/>
          <p:cNvGrpSpPr>
            <a:grpSpLocks/>
          </p:cNvGrpSpPr>
          <p:nvPr userDrawn="1"/>
        </p:nvGrpSpPr>
        <p:grpSpPr bwMode="auto">
          <a:xfrm>
            <a:off x="0" y="485775"/>
            <a:ext cx="9906000" cy="177800"/>
            <a:chOff x="-4" y="276"/>
            <a:chExt cx="5764" cy="112"/>
          </a:xfrm>
        </p:grpSpPr>
        <p:pic>
          <p:nvPicPr>
            <p:cNvPr id="4" name="正方形/長方形 5"/>
            <p:cNvPicPr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4" y="276"/>
              <a:ext cx="5764" cy="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sp>
          <p:nvSpPr>
            <p:cNvPr id="5" name="Text Box 22"/>
            <p:cNvSpPr txBox="1">
              <a:spLocks noChangeArrowheads="1"/>
            </p:cNvSpPr>
            <p:nvPr/>
          </p:nvSpPr>
          <p:spPr bwMode="auto">
            <a:xfrm>
              <a:off x="40" y="304"/>
              <a:ext cx="5681" cy="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1pPr>
              <a:lvl2pPr marL="742950" indent="-28575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2pPr>
              <a:lvl3pPr marL="11430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3pPr>
              <a:lvl4pPr marL="16002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4pPr>
              <a:lvl5pPr marL="2057400" indent="-228600" algn="l"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 kumimoji="1" sz="1400" b="1">
                  <a:solidFill>
                    <a:schemeClr val="tx1"/>
                  </a:solidFill>
                  <a:latin typeface="ＭＳ Ｐゴシック" pitchFamily="50" charset="-128"/>
                  <a:ea typeface="ＭＳ Ｐゴシック" pitchFamily="50" charset="-128"/>
                </a:defRPr>
              </a:lvl9pPr>
            </a:lstStyle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2100" b="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HGP創英角ｺﾞｼｯｸUB" pitchFamily="50" charset="-128"/>
              </a:endParaRPr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8621"/>
            <a:ext cx="8915400" cy="521605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 dirty="0"/>
          </a:p>
        </p:txBody>
      </p:sp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/>
            </a:lvl1pPr>
          </a:lstStyle>
          <a:p>
            <a:pPr>
              <a:defRPr/>
            </a:pPr>
            <a:fld id="{067EFC52-C34A-4A1B-879C-F7681BFACC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482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5" Type="http://schemas.openxmlformats.org/officeDocument/2006/relationships/slideLayout" Target="../slideLayouts/slideLayout9.xml"/><Relationship Id="rId4" Type="http://schemas.openxmlformats.org/officeDocument/2006/relationships/slideLayout" Target="../slideLayouts/slideLayout8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6" tIns="45704" rIns="91406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2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6" tIns="45704" rIns="91406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175" y="6616702"/>
            <a:ext cx="2311400" cy="233363"/>
          </a:xfrm>
          <a:prstGeom prst="rect">
            <a:avLst/>
          </a:prstGeom>
        </p:spPr>
        <p:txBody>
          <a:bodyPr vert="horz" lIns="91406" tIns="45704" rIns="91406" bIns="45704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8" b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</a:lstStyle>
          <a:p>
            <a:pPr defTabSz="844083">
              <a:defRPr/>
            </a:pPr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616702"/>
            <a:ext cx="3136900" cy="233363"/>
          </a:xfrm>
          <a:prstGeom prst="rect">
            <a:avLst/>
          </a:prstGeom>
        </p:spPr>
        <p:txBody>
          <a:bodyPr vert="horz" lIns="91406" tIns="45704" rIns="91406" bIns="45704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8" b="0">
                <a:solidFill>
                  <a:prstClr val="black">
                    <a:tint val="75000"/>
                  </a:prstClr>
                </a:solidFill>
                <a:latin typeface="Century Gothic" panose="020B0502020202020204" pitchFamily="34" charset="0"/>
                <a:ea typeface="メイリオ" panose="020B0604030504040204" pitchFamily="50" charset="-128"/>
              </a:defRPr>
            </a:lvl1pPr>
          </a:lstStyle>
          <a:p>
            <a:pPr defTabSz="844083">
              <a:defRPr/>
            </a:pP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82160" y="6616702"/>
            <a:ext cx="2311400" cy="233363"/>
          </a:xfrm>
          <a:prstGeom prst="rect">
            <a:avLst/>
          </a:prstGeom>
        </p:spPr>
        <p:txBody>
          <a:bodyPr vert="horz" lIns="91406" tIns="45704" rIns="91406" bIns="4570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92" b="0">
                <a:solidFill>
                  <a:prstClr val="black">
                    <a:tint val="75000"/>
                  </a:prst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defTabSz="844083">
              <a:defRPr/>
            </a:pPr>
            <a:fld id="{03107573-41B3-4804-A7D3-1E2DB8777170}" type="slidenum">
              <a:rPr kumimoji="1" lang="ja-JP" altLang="en-US" smtClean="0"/>
              <a:pPr defTabSz="844083">
                <a:defRPr/>
              </a:pPr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3989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62" kern="1200">
          <a:solidFill>
            <a:schemeClr val="tx1"/>
          </a:solidFill>
          <a:latin typeface="Century Gothic" panose="020B0502020202020204" pitchFamily="34" charset="0"/>
          <a:ea typeface="メイリオ" panose="020B0604030504040204" pitchFamily="50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21884"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843772"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265656"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687542" algn="ctr" rtl="0" eaLnBrk="1" fontAlgn="base" hangingPunct="1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15066" indent="-315066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kumimoji="1" sz="2954" kern="1200">
          <a:solidFill>
            <a:schemeClr val="tx1"/>
          </a:solidFill>
          <a:latin typeface="Century Gothic" panose="020B0502020202020204" pitchFamily="34" charset="0"/>
          <a:ea typeface="メイリオ" panose="020B0604030504040204" pitchFamily="50" charset="-128"/>
          <a:cs typeface="+mn-cs"/>
        </a:defRPr>
      </a:lvl1pPr>
      <a:lvl2pPr marL="684352" indent="-262311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2585" kern="1200">
          <a:solidFill>
            <a:schemeClr val="tx1"/>
          </a:solidFill>
          <a:latin typeface="Century Gothic" panose="020B0502020202020204" pitchFamily="34" charset="0"/>
          <a:ea typeface="メイリオ" panose="020B0604030504040204" pitchFamily="50" charset="-128"/>
          <a:cs typeface="+mn-cs"/>
        </a:defRPr>
      </a:lvl2pPr>
      <a:lvl3pPr marL="1053638" indent="-20955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215" kern="1200">
          <a:solidFill>
            <a:schemeClr val="tx1"/>
          </a:solidFill>
          <a:latin typeface="Century Gothic" panose="020B0502020202020204" pitchFamily="34" charset="0"/>
          <a:ea typeface="メイリオ" panose="020B0604030504040204" pitchFamily="50" charset="-128"/>
          <a:cs typeface="+mn-cs"/>
        </a:defRPr>
      </a:lvl3pPr>
      <a:lvl4pPr marL="1475680" indent="-20955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1846" kern="1200">
          <a:solidFill>
            <a:schemeClr val="tx1"/>
          </a:solidFill>
          <a:latin typeface="Century Gothic" panose="020B0502020202020204" pitchFamily="34" charset="0"/>
          <a:ea typeface="メイリオ" panose="020B0604030504040204" pitchFamily="50" charset="-128"/>
          <a:cs typeface="+mn-cs"/>
        </a:defRPr>
      </a:lvl4pPr>
      <a:lvl5pPr marL="1897721" indent="-209556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1846" kern="1200">
          <a:solidFill>
            <a:schemeClr val="tx1"/>
          </a:solidFill>
          <a:latin typeface="Century Gothic" panose="020B0502020202020204" pitchFamily="34" charset="0"/>
          <a:ea typeface="メイリオ" panose="020B0604030504040204" pitchFamily="50" charset="-128"/>
          <a:cs typeface="+mn-cs"/>
        </a:defRPr>
      </a:lvl5pPr>
      <a:lvl6pPr marL="2320370" indent="-210943" algn="l" defTabSz="843772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2255" indent="-210943" algn="l" defTabSz="843772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4140" indent="-210943" algn="l" defTabSz="843772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6026" indent="-210943" algn="l" defTabSz="843772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1884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3772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5656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7542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09428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1312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3198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5083" algn="l" defTabSz="843772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7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5" tIns="45699" rIns="91395" bIns="456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5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5" tIns="45699" rIns="91395" bIns="456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175" y="6616713"/>
            <a:ext cx="2311400" cy="233363"/>
          </a:xfrm>
          <a:prstGeom prst="rect">
            <a:avLst/>
          </a:prstGeom>
        </p:spPr>
        <p:txBody>
          <a:bodyPr vert="horz" lIns="91395" tIns="45699" rIns="91395" bIns="45699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914400">
              <a:defRPr/>
            </a:pP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616713"/>
            <a:ext cx="3136900" cy="233363"/>
          </a:xfrm>
          <a:prstGeom prst="rect">
            <a:avLst/>
          </a:prstGeom>
        </p:spPr>
        <p:txBody>
          <a:bodyPr vert="horz" lIns="91395" tIns="45699" rIns="91395" bIns="45699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914400">
              <a:defRPr/>
            </a:pP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91425" y="6616713"/>
            <a:ext cx="2311400" cy="233363"/>
          </a:xfrm>
          <a:prstGeom prst="rect">
            <a:avLst/>
          </a:prstGeom>
        </p:spPr>
        <p:txBody>
          <a:bodyPr vert="horz" lIns="91395" tIns="45699" rIns="91395" bIns="45699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 defTabSz="914400">
              <a:defRPr/>
            </a:pPr>
            <a:fld id="{03107573-41B3-4804-A7D3-1E2DB8777170}" type="slidenum">
              <a:rPr kumimoji="1" lang="ja-JP" altLang="en-US"/>
              <a:pPr defTabSz="914400">
                <a:defRPr/>
              </a:pPr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340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6978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3958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093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7917" algn="ctr" rtl="0" eaLnBrk="1" fontAlgn="base" hangingPunct="1">
        <a:spcBef>
          <a:spcPct val="0"/>
        </a:spcBef>
        <a:spcAft>
          <a:spcPct val="0"/>
        </a:spcAft>
        <a:defRPr kumimoji="1" sz="43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1274" indent="-341274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279" indent="-284131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283" indent="-22698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431" indent="-22698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579" indent="-226987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385" indent="-228490" algn="l" defTabSz="91395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364" indent="-228490" algn="l" defTabSz="91395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343" indent="-228490" algn="l" defTabSz="91395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322" indent="-228490" algn="l" defTabSz="913958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95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78" algn="l" defTabSz="91395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58" algn="l" defTabSz="91395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37" algn="l" defTabSz="91395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17" algn="l" defTabSz="91395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896" algn="l" defTabSz="91395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874" algn="l" defTabSz="91395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855" algn="l" defTabSz="91395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833" algn="l" defTabSz="913958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行政保有データ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統計関連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棚卸し結果概要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月取りまとめ</a:t>
            </a:r>
            <a:r>
              <a:rPr lang="en-US" altLang="ja-JP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791712" y="4469606"/>
            <a:ext cx="5769803" cy="1752600"/>
          </a:xfrm>
        </p:spPr>
        <p:txBody>
          <a:bodyPr anchor="b"/>
          <a:lstStyle/>
          <a:p>
            <a:pPr algn="r"/>
            <a:r>
              <a:rPr kumimoji="1"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1" lang="en-US" altLang="ja-JP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kumimoji="1"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1" lang="en-US" altLang="ja-JP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kumimoji="1"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kumimoji="1" lang="en-US" altLang="ja-JP" sz="2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/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内閣官房情報通信技術（</a:t>
            </a:r>
            <a:r>
              <a:rPr lang="en-US" altLang="ja-JP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IT</a:t>
            </a:r>
            <a:r>
              <a:rPr lang="ja-JP" altLang="en-US" sz="2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）総合戦略室</a:t>
            </a:r>
            <a:endParaRPr kumimoji="1" lang="ja-JP" altLang="en-US" sz="2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6861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行政保有データ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統計関連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の棚卸し調査の概要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00050" y="745100"/>
            <a:ext cx="9182100" cy="6009267"/>
          </a:xfrm>
        </p:spPr>
        <p:txBody>
          <a:bodyPr/>
          <a:lstStyle/>
          <a:p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調査対象機関：国の行政機関</a:t>
            </a:r>
            <a:r>
              <a:rPr kumimoji="1"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(23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府省庁</a:t>
            </a:r>
            <a:r>
              <a:rPr kumimoji="1"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調査時点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：特段の断りがない限り、平成</a:t>
            </a:r>
            <a:r>
              <a:rPr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年４月１日時点の状況を記入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　　　　　　　　　　　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調査対象：統計データ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22041" lvl="1" indent="0"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⇒各府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省庁が保有する行政文書の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うちの統計データ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(955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22041" lvl="1" indent="0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 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「統計データ」とは、調査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統計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基幹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統計調査、一般統計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調査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8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22041" lvl="1" indent="0"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加工統計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統計調査以外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の方法により作成される基幹統計を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含む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8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22041" lvl="1" indent="0">
              <a:buNone/>
            </a:pP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業務統計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データを集計することにより作成される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統計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8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422041" lvl="1" indent="0">
              <a:buNone/>
            </a:pP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主な調査項目：</a:t>
            </a:r>
            <a:endParaRPr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/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の公開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オープンデータ・公開・非公開</a:t>
            </a:r>
            <a:r>
              <a:rPr lang="ja-JP" altLang="en-US" sz="18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8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別、ファイル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形式、更新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頻度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lvl="1"/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オープンデータ化未対応・非公開の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理由</a:t>
            </a:r>
            <a:endParaRPr lang="en-US" altLang="ja-JP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C68E9-93AC-4EE7-A0E0-E98C161A901A}" type="slidenum">
              <a:rPr lang="ja-JP" altLang="en-US" smtClean="0"/>
              <a:pPr>
                <a:defRPr/>
              </a:pPr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15779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883977"/>
            <a:ext cx="4633333" cy="490219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統計データ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省庁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別の棚卸し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結果</a:t>
            </a:r>
            <a:r>
              <a:rPr lang="en-US" altLang="ja-JP" sz="20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kumimoji="1" lang="ja-JP" altLang="en-US" sz="20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データ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の公開状況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611797"/>
            <a:ext cx="8915400" cy="119011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統計データ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955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件の棚卸し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結果は、 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行政保有データ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統計関連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の棚卸し結果（平成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月取りまとめ）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」のとおり。 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442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46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がオープンデータとして公開、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383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が一部オープンデータとして公開。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一部をオープンデータとして公開しているものの中には、過去の未電子化統計を公開していない場合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や、集計結果が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膨大なために主要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な統計表のみ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公開している場合を含む。</a:t>
            </a:r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561030"/>
              </p:ext>
            </p:extLst>
          </p:nvPr>
        </p:nvGraphicFramePr>
        <p:xfrm>
          <a:off x="219457" y="1885765"/>
          <a:ext cx="4622536" cy="4900409"/>
        </p:xfrm>
        <a:graphic>
          <a:graphicData uri="http://schemas.openxmlformats.org/drawingml/2006/table">
            <a:tbl>
              <a:tblPr/>
              <a:tblGrid>
                <a:gridCol w="1440000"/>
                <a:gridCol w="454648"/>
                <a:gridCol w="454648"/>
                <a:gridCol w="454648"/>
                <a:gridCol w="454648"/>
                <a:gridCol w="454648"/>
                <a:gridCol w="454648"/>
                <a:gridCol w="454648"/>
              </a:tblGrid>
              <a:tr h="339551">
                <a:tc rowSpan="2">
                  <a:txBody>
                    <a:bodyPr/>
                    <a:lstStyle/>
                    <a:p>
                      <a:pPr marL="0" marR="0" indent="0" algn="ctr" defTabSz="91395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8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担当府省庁</a:t>
                      </a:r>
                      <a:endParaRPr lang="ja-JP" altLang="en-US" sz="800" b="0" i="0" u="none" strike="noStrike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</a:p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</a:p>
                    <a:p>
                      <a:pPr algn="ctr" fontAlgn="ctr"/>
                      <a:r>
                        <a:rPr lang="ja-JP" altLang="en-US" sz="8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総統計データ数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データの公開</a:t>
                      </a:r>
                      <a:r>
                        <a:rPr lang="ja-JP" altLang="en-US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状況</a:t>
                      </a:r>
                      <a:endParaRPr lang="ja-JP" altLang="en-US" sz="700" b="0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</a:p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</a:p>
                    <a:p>
                      <a:pPr algn="ctr" fontAlgn="ctr"/>
                      <a:r>
                        <a:rPr lang="ja-JP" altLang="en-US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未定</a:t>
                      </a:r>
                      <a:endParaRPr lang="ja-JP" altLang="en-US" sz="700" b="0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32271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</a:t>
                      </a:r>
                      <a:r>
                        <a:rPr lang="ja-JP" altLang="en-US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公開（全てを</a:t>
                      </a:r>
                      <a:r>
                        <a:rPr lang="en-US" altLang="ja-JP" sz="7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OD</a:t>
                      </a:r>
                      <a:r>
                        <a:rPr lang="ja-JP" alt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として公開）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</a:t>
                      </a:r>
                      <a:r>
                        <a:rPr lang="ja-JP" alt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公開（一部を</a:t>
                      </a:r>
                      <a:r>
                        <a:rPr lang="en-US" altLang="ja-JP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OD</a:t>
                      </a:r>
                      <a:r>
                        <a:rPr lang="ja-JP" alt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として公開）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 </a:t>
                      </a:r>
                      <a:r>
                        <a:rPr lang="zh-TW" alt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公開（</a:t>
                      </a:r>
                      <a:r>
                        <a:rPr lang="en-US" altLang="zh-TW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OD</a:t>
                      </a:r>
                      <a:r>
                        <a:rPr lang="zh-TW" alt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未対応）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 </a:t>
                      </a:r>
                      <a:r>
                        <a:rPr lang="ja-JP" altLang="en-US" sz="7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非公開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01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内閣官房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02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内閣法制局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03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人事院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04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内閣府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05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宮内庁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06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公正取引委員会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07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国家公安委員会・警察庁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08 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個人情報保護委員会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09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金融庁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消費者庁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復興庁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総務省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法務省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外務省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財務省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文部科学省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厚生労働省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農林水産省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経済産業省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国土交通省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環境省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防衛省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6622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会計検査院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830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830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総計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383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13830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割合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99.8%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46.3%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40.1%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5.3%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C68E9-93AC-4EE7-A0E0-E98C161A901A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3955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1" y="1622044"/>
            <a:ext cx="4639056" cy="5084775"/>
          </a:xfrm>
          <a:prstGeom prst="rect">
            <a:avLst/>
          </a:prstGeom>
        </p:spPr>
      </p:pic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861161"/>
              </p:ext>
            </p:extLst>
          </p:nvPr>
        </p:nvGraphicFramePr>
        <p:xfrm>
          <a:off x="201099" y="1622044"/>
          <a:ext cx="4679999" cy="5084775"/>
        </p:xfrm>
        <a:graphic>
          <a:graphicData uri="http://schemas.openxmlformats.org/drawingml/2006/table">
            <a:tbl>
              <a:tblPr/>
              <a:tblGrid>
                <a:gridCol w="1446726"/>
                <a:gridCol w="828629"/>
                <a:gridCol w="801548"/>
                <a:gridCol w="801548"/>
                <a:gridCol w="801548"/>
              </a:tblGrid>
              <a:tr h="225806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6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  <a:p>
                      <a:pPr marL="0" marR="0" indent="0" algn="ctr" defTabSz="84377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lang="ja-JP" altLang="en-US" sz="9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担当府省庁</a:t>
                      </a:r>
                      <a:endParaRPr lang="ja-JP" altLang="en-US" sz="800" b="0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6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オープンデータ化未対応・非公開の</a:t>
                      </a:r>
                      <a:r>
                        <a:rPr lang="ja-JP" alt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理由</a:t>
                      </a:r>
                      <a:endParaRPr lang="ja-JP" alt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81008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6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計</a:t>
                      </a:r>
                      <a:endParaRPr lang="en-US" altLang="ja-JP" sz="800" b="0" i="0" u="none" strike="noStrike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 fontAlgn="ctr"/>
                      <a:r>
                        <a:rPr lang="ja-JP" altLang="en-US" sz="8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（一部でもオープンデータ化未対応・非公開の統計データがあるもの）</a:t>
                      </a:r>
                      <a:endParaRPr lang="ja-JP" altLang="en-US" sz="800" b="0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 </a:t>
                      </a:r>
                      <a:r>
                        <a:rPr lang="ja-JP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個別法令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 </a:t>
                      </a:r>
                      <a:r>
                        <a:rPr lang="ja-JP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個別法令以外の合理的な理由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 </a:t>
                      </a:r>
                      <a:r>
                        <a:rPr lang="ja-JP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01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内閣官房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02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内閣法制局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03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人事院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04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内閣府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05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宮内庁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06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公正取引委員会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07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国家公安委員会・警察庁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08 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個人情報保護委員会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09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金融庁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消費者庁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復興庁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総務省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法務省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外務省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財務省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文部科学省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厚生労働省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農林水産省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経済産業省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国土交通省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環境省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防衛省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692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会計検査院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1133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その他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6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総計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割合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23.3%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76.7%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統計データ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省庁別の棚卸し結果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(OD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未対応・非公開理由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638692"/>
            <a:ext cx="8915400" cy="936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統計データの一部でもオープンデータ化未対応または非公開となっている場合の理由について、個別法令以外の合理的な理由によるものは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119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％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となっている。</a:t>
            </a:r>
            <a:endParaRPr lang="ja-JP" altLang="en-US" sz="1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C68E9-93AC-4EE7-A0E0-E98C161A901A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2725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929342"/>
              </p:ext>
            </p:extLst>
          </p:nvPr>
        </p:nvGraphicFramePr>
        <p:xfrm>
          <a:off x="241299" y="1662855"/>
          <a:ext cx="4608000" cy="4916910"/>
        </p:xfrm>
        <a:graphic>
          <a:graphicData uri="http://schemas.openxmlformats.org/drawingml/2006/table">
            <a:tbl>
              <a:tblPr/>
              <a:tblGrid>
                <a:gridCol w="1440000"/>
                <a:gridCol w="352000"/>
                <a:gridCol w="352000"/>
                <a:gridCol w="352000"/>
                <a:gridCol w="352000"/>
                <a:gridCol w="352000"/>
                <a:gridCol w="352000"/>
                <a:gridCol w="352000"/>
                <a:gridCol w="352000"/>
                <a:gridCol w="352000"/>
              </a:tblGrid>
              <a:tr h="26039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</a:p>
                    <a:p>
                      <a:pPr marL="0" marR="0" indent="0" algn="ctr" defTabSz="843772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sz="900" b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担当府省庁</a:t>
                      </a:r>
                      <a:endParaRPr lang="ja-JP" alt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 fontAlgn="ctr"/>
                      <a:r>
                        <a:rPr lang="ja-JP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公開データのファイル形式　</a:t>
                      </a:r>
                      <a:r>
                        <a:rPr lang="en-US" altLang="ja-JP" sz="5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※</a:t>
                      </a:r>
                      <a:r>
                        <a:rPr lang="ja-JP" altLang="en-US" sz="5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各統計データに対して代表的なものを最大で３つまで</a:t>
                      </a:r>
                      <a:r>
                        <a:rPr lang="ja-JP" altLang="en-US" sz="5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記載</a:t>
                      </a:r>
                      <a:endParaRPr lang="ja-JP" altLang="en-US" sz="500" b="0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16095">
                <a:tc vMerge="1">
                  <a:txBody>
                    <a:bodyPr/>
                    <a:lstStyle/>
                    <a:p>
                      <a:pPr algn="l" fontAlgn="ctr"/>
                      <a:endParaRPr lang="ja-JP" altLang="en-US" sz="5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計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 EXCEL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 CSV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 XML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 RDF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 JSON</a:t>
                      </a:r>
                      <a:endParaRPr 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 </a:t>
                      </a:r>
                      <a:r>
                        <a:rPr lang="ja-JP" alt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非構造化</a:t>
                      </a:r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PDF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 </a:t>
                      </a:r>
                      <a:r>
                        <a:rPr lang="ja-JP" alt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構造化</a:t>
                      </a:r>
                      <a:r>
                        <a:rPr lang="en-US" sz="900" b="0" i="0" u="none" strike="noStrike" dirty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PDF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8 </a:t>
                      </a:r>
                      <a:r>
                        <a:rPr lang="ja-JP" altLang="en-US" sz="9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  <a:endParaRPr lang="ja-JP" altLang="en-US" sz="900" b="0" i="0" u="none" strike="noStrike" dirty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01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内閣官房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02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内閣法制局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03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人事院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04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内閣府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05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宮内庁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06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公正取引委員会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07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国家公安委員会・警察庁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TW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08 </a:t>
                      </a:r>
                      <a:r>
                        <a:rPr lang="zh-TW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個人情報保護委員会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09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金融庁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10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消費者庁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11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復興庁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12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総務省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法務省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14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外務省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財務省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文部科学省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厚生労働省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18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農林水産省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19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経済産業省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20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国土交通省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21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環境省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防衛省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65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23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会計検査院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71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24 </a:t>
                      </a:r>
                      <a:r>
                        <a:rPr lang="ja-JP" alt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その他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5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総計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1,496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割合</a:t>
                      </a:r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100.0%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40.2%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0.0%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8.2%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37.1%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4.3%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2"/>
                    </a:solidFill>
                  </a:tcPr>
                </a:tc>
              </a:tr>
            </a:tbl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統計データ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省庁別の棚卸し結果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公開データのファイル形式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638692"/>
            <a:ext cx="8915400" cy="936000"/>
          </a:xfrm>
          <a:ln>
            <a:solidFill>
              <a:schemeClr val="tx1"/>
            </a:solidFill>
          </a:ln>
        </p:spPr>
        <p:txBody>
          <a:bodyPr/>
          <a:lstStyle/>
          <a:p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公開データのファイル形式は、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EXCEL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形式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602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40%)</a:t>
            </a:r>
            <a:r>
              <a:rPr lang="ja-JP" altLang="en-US" sz="1800" dirty="0" err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構造化</a:t>
            </a:r>
            <a:r>
              <a:rPr lang="en-US" altLang="ja-JP" sz="1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PDF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形式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555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37%)</a:t>
            </a:r>
            <a:r>
              <a:rPr lang="ja-JP" altLang="en-US" sz="18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CSV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形式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124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件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約</a:t>
            </a:r>
            <a:r>
              <a:rPr lang="en-US" altLang="ja-JP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8%)</a:t>
            </a:r>
            <a:r>
              <a:rPr lang="ja-JP" altLang="en-US" sz="1800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（公開している統計データのうち、代表的なファイル形式を最大３つまで把握。）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AC68E9-93AC-4EE7-A0E0-E98C161A901A}" type="slidenum">
              <a:rPr lang="ja-JP" altLang="en-US" smtClean="0"/>
              <a:pPr>
                <a:defRPr/>
              </a:pPr>
              <a:t>4</a:t>
            </a:fld>
            <a:endParaRPr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1656965"/>
            <a:ext cx="4610100" cy="4959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55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IO室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75000"/>
          </a:schemeClr>
        </a:solidFill>
        <a:ln>
          <a:noFill/>
        </a:ln>
        <a:effectLst>
          <a:outerShdw blurRad="152400" dist="152400" dir="2700000" algn="tl" rotWithShape="0">
            <a:prstClr val="black">
              <a:alpha val="20000"/>
            </a:prstClr>
          </a:outerShdw>
        </a:effectLst>
      </a:spPr>
      <a:bodyPr lIns="0" tIns="0" rIns="0" bIns="0" rtlCol="0" anchor="ctr"/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i="0" u="none" strike="noStrike" kern="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Meiryo UI" panose="020B0604030504040204" pitchFamily="50" charset="-128"/>
            <a:ea typeface="Meiryo UI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noFill/>
        <a:ln w="9525" algn="ctr">
          <a:noFill/>
          <a:miter lim="800000"/>
          <a:headEnd/>
          <a:tailEnd/>
        </a:ln>
        <a:effectLst/>
      </a:spPr>
      <a:bodyPr wrap="square" lIns="0" tIns="0" rIns="0" bIns="0" rtlCol="0">
        <a:spAutoFit/>
      </a:bodyPr>
      <a:lstStyle>
        <a:defPPr algn="ctr">
          <a:lnSpc>
            <a:spcPct val="120000"/>
          </a:lnSpc>
          <a:spcBef>
            <a:spcPts val="400"/>
          </a:spcBef>
          <a:defRPr sz="1800" b="0" dirty="0" smtClean="0"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3_CIO室テンプレー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 algn="ctr">
          <a:noFill/>
          <a:miter lim="800000"/>
          <a:headEnd/>
          <a:tailEnd/>
        </a:ln>
        <a:effectLst/>
      </a:spPr>
      <a:bodyPr wrap="square" lIns="91406" tIns="45704" rIns="91406" bIns="45704" rtlCol="0">
        <a:spAutoFit/>
      </a:bodyPr>
      <a:lstStyle>
        <a:defPPr algn="l">
          <a:defRPr kumimoji="1" sz="1800" b="1" dirty="0" smtClean="0">
            <a:solidFill>
              <a:sysClr val="windowText" lastClr="000000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151023_プレゼンテーションr0</Template>
  <TotalTime>0</TotalTime>
  <Words>1144</Words>
  <Application>Microsoft Office PowerPoint</Application>
  <PresentationFormat>A4 210 x 297 mm</PresentationFormat>
  <Paragraphs>662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7" baseType="lpstr">
      <vt:lpstr>HGP創英角ｺﾞｼｯｸUB</vt:lpstr>
      <vt:lpstr>HGS創英角ｺﾞｼｯｸUB</vt:lpstr>
      <vt:lpstr>HG丸ｺﾞｼｯｸM-PRO</vt:lpstr>
      <vt:lpstr>Meiryo UI</vt:lpstr>
      <vt:lpstr>ＭＳ Ｐゴシック</vt:lpstr>
      <vt:lpstr>メイリオ</vt:lpstr>
      <vt:lpstr>Arial</vt:lpstr>
      <vt:lpstr>Calibri</vt:lpstr>
      <vt:lpstr>Century Gothic</vt:lpstr>
      <vt:lpstr>Wingdings</vt:lpstr>
      <vt:lpstr>1_CIO室テンプレート</vt:lpstr>
      <vt:lpstr>3_CIO室テンプレート</vt:lpstr>
      <vt:lpstr>行政保有データ(統計関連)の棚卸し結果概要 (平成29年12月取りまとめ)</vt:lpstr>
      <vt:lpstr>行政保有データ(統計関連)の棚卸し調査の概要</vt:lpstr>
      <vt:lpstr>【統計データ】府省庁別の棚卸し結果(データの公開状況)</vt:lpstr>
      <vt:lpstr>【統計データ】府省庁別の棚卸し結果(OD未対応・非公開理由)</vt:lpstr>
      <vt:lpstr>【統計データ】府省庁別の棚卸し結果(公開データのファイル形式)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2017-07-13T07:32:12Z</dcterms:created>
  <dcterms:modified xsi:type="dcterms:W3CDTF">2017-12-21T02:14:35Z</dcterms:modified>
</cp:coreProperties>
</file>