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 id="2147483684" r:id="rId2"/>
    <p:sldMasterId id="2147483845" r:id="rId3"/>
  </p:sldMasterIdLst>
  <p:notesMasterIdLst>
    <p:notesMasterId r:id="rId56"/>
  </p:notesMasterIdLst>
  <p:handoutMasterIdLst>
    <p:handoutMasterId r:id="rId57"/>
  </p:handoutMasterIdLst>
  <p:sldIdLst>
    <p:sldId id="460" r:id="rId4"/>
    <p:sldId id="2147472032" r:id="rId5"/>
    <p:sldId id="2147472033" r:id="rId6"/>
    <p:sldId id="2147472034" r:id="rId7"/>
    <p:sldId id="3015" r:id="rId8"/>
    <p:sldId id="2147472096" r:id="rId9"/>
    <p:sldId id="2147472036" r:id="rId10"/>
    <p:sldId id="2147472037" r:id="rId11"/>
    <p:sldId id="2147472038" r:id="rId12"/>
    <p:sldId id="2147472097" r:id="rId13"/>
    <p:sldId id="2147472104" r:id="rId14"/>
    <p:sldId id="2147472105" r:id="rId15"/>
    <p:sldId id="2147472040" r:id="rId16"/>
    <p:sldId id="2147472100" r:id="rId17"/>
    <p:sldId id="2147472042" r:id="rId18"/>
    <p:sldId id="2147472098" r:id="rId19"/>
    <p:sldId id="2147472044" r:id="rId20"/>
    <p:sldId id="2147472099" r:id="rId21"/>
    <p:sldId id="2147472046" r:id="rId22"/>
    <p:sldId id="2147472047" r:id="rId23"/>
    <p:sldId id="2147472053" r:id="rId24"/>
    <p:sldId id="2147472091" r:id="rId25"/>
    <p:sldId id="2147472058" r:id="rId26"/>
    <p:sldId id="2147472106" r:id="rId27"/>
    <p:sldId id="2147472066" r:id="rId28"/>
    <p:sldId id="2147472067" r:id="rId29"/>
    <p:sldId id="2147472092" r:id="rId30"/>
    <p:sldId id="2147472093" r:id="rId31"/>
    <p:sldId id="2147472070" r:id="rId32"/>
    <p:sldId id="2147472072" r:id="rId33"/>
    <p:sldId id="2147472073" r:id="rId34"/>
    <p:sldId id="2147472074" r:id="rId35"/>
    <p:sldId id="2147472075" r:id="rId36"/>
    <p:sldId id="2147472095" r:id="rId37"/>
    <p:sldId id="2147472061" r:id="rId38"/>
    <p:sldId id="2147472107" r:id="rId39"/>
    <p:sldId id="2147472063" r:id="rId40"/>
    <p:sldId id="2147472064" r:id="rId41"/>
    <p:sldId id="2147472108" r:id="rId42"/>
    <p:sldId id="2147472071" r:id="rId43"/>
    <p:sldId id="2147472049" r:id="rId44"/>
    <p:sldId id="2147472084" r:id="rId45"/>
    <p:sldId id="2147472076" r:id="rId46"/>
    <p:sldId id="2147472077" r:id="rId47"/>
    <p:sldId id="2147472078" r:id="rId48"/>
    <p:sldId id="2147472085" r:id="rId49"/>
    <p:sldId id="2147472088" r:id="rId50"/>
    <p:sldId id="2147472090" r:id="rId51"/>
    <p:sldId id="2147472086" r:id="rId52"/>
    <p:sldId id="2147472083" r:id="rId53"/>
    <p:sldId id="2147472087" r:id="rId54"/>
    <p:sldId id="463" r:id="rId55"/>
  </p:sldIdLst>
  <p:sldSz cx="12192000" cy="6858000"/>
  <p:notesSz cx="6737350" cy="98694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438" userDrawn="1">
          <p15:clr>
            <a:srgbClr val="9FCC3B"/>
          </p15:clr>
        </p15:guide>
        <p15:guide id="4" pos="7242" userDrawn="1">
          <p15:clr>
            <a:srgbClr val="9FCC3B"/>
          </p15:clr>
        </p15:guide>
        <p15:guide id="5" orient="horz" pos="232" userDrawn="1">
          <p15:clr>
            <a:srgbClr val="9FCC3B"/>
          </p15:clr>
        </p15:guide>
        <p15:guide id="7" orient="horz" pos="216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FFF5D5"/>
    <a:srgbClr val="FFEFBD"/>
    <a:srgbClr val="000BB3"/>
    <a:srgbClr val="EC0000"/>
    <a:srgbClr val="4472C4"/>
    <a:srgbClr val="FFFFFF"/>
    <a:srgbClr val="00B050"/>
    <a:srgbClr val="E7E7E7"/>
    <a:srgbClr val="D6D6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69D7D5-84AB-4D70-99EB-E1846DA38389}" v="6" dt="2026-02-24T08:22:17.811"/>
  </p1510:revLst>
</p1510:revInfo>
</file>

<file path=ppt/tableStyles.xml><?xml version="1.0" encoding="utf-8"?>
<a:tblStyleLst xmlns:a="http://schemas.openxmlformats.org/drawingml/2006/main" def="{6E25E649-3F16-4E02-A733-19D2CDBF48F0}">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スタイル (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中間スタイル 3 - アクセント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濃色スタイル 1 - アクセント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濃色スタイル 1 - アクセント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濃色スタイル 1 - アクセント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834" y="114"/>
      </p:cViewPr>
      <p:guideLst>
        <p:guide pos="438"/>
        <p:guide pos="7242"/>
        <p:guide orient="horz" pos="232"/>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microsoft.com/office/2015/10/relationships/revisionInfo" Target="revisionInfo.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commentAuthors" Target="commentAuthors.xml"/><Relationship Id="rId5" Type="http://schemas.openxmlformats.org/officeDocument/2006/relationships/slide" Target="slides/slide2.xml"/><Relationship Id="rId61" Type="http://schemas.openxmlformats.org/officeDocument/2006/relationships/theme" Target="theme/theme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notesMaster" Target="notesMasters/notesMaster1.xml"/><Relationship Id="rId64" Type="http://schemas.microsoft.com/office/2018/10/relationships/authors" Target="author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presProps" Target="pres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handoutMaster" Target="handoutMasters/handoutMaster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24DD25B-486F-41BF-90CD-87F03E153460}" type="doc">
      <dgm:prSet loTypeId="urn:microsoft.com/office/officeart/2005/8/layout/radial1" loCatId="cycle" qsTypeId="urn:microsoft.com/office/officeart/2005/8/quickstyle/simple1" qsCatId="simple" csTypeId="urn:microsoft.com/office/officeart/2005/8/colors/colorful1" csCatId="colorful" phldr="1"/>
      <dgm:spPr/>
      <dgm:t>
        <a:bodyPr/>
        <a:lstStyle/>
        <a:p>
          <a:endParaRPr kumimoji="1" lang="ja-JP" altLang="en-US"/>
        </a:p>
      </dgm:t>
    </dgm:pt>
    <dgm:pt modelId="{8A02AB0B-0E99-4DE7-8011-1AA247B9CF3A}">
      <dgm:prSet phldrT="[テキスト]"/>
      <dgm:spPr>
        <a:xfrm>
          <a:off x="1215567" y="979774"/>
          <a:ext cx="385488" cy="385488"/>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kumimoji="1" lang="ja-JP" altLang="en-US">
              <a:solidFill>
                <a:sysClr val="window" lastClr="FFFFFF"/>
              </a:solidFill>
              <a:latin typeface="メイリオ" panose="020B0604030504040204" pitchFamily="50" charset="-128"/>
              <a:ea typeface="メイリオ" panose="020B0604030504040204" pitchFamily="50" charset="-128"/>
              <a:cs typeface="+mn-cs"/>
            </a:rPr>
            <a:t>自分</a:t>
          </a:r>
        </a:p>
      </dgm:t>
    </dgm:pt>
    <dgm:pt modelId="{E42F3E73-4122-4A4B-A483-9926F6F00934}" type="parTrans" cxnId="{27EF9AF3-3C64-423C-A9AC-3E3F6DDD8D80}">
      <dgm:prSet/>
      <dgm:spPr/>
      <dgm:t>
        <a:bodyPr/>
        <a:lstStyle/>
        <a:p>
          <a:endParaRPr kumimoji="1" lang="ja-JP" altLang="en-US"/>
        </a:p>
      </dgm:t>
    </dgm:pt>
    <dgm:pt modelId="{052CAA6E-D10F-4BEE-BE42-809C8DCEC241}" type="sibTrans" cxnId="{27EF9AF3-3C64-423C-A9AC-3E3F6DDD8D80}">
      <dgm:prSet/>
      <dgm:spPr/>
      <dgm:t>
        <a:bodyPr/>
        <a:lstStyle/>
        <a:p>
          <a:endParaRPr kumimoji="1" lang="ja-JP" altLang="en-US"/>
        </a:p>
      </dgm:t>
    </dgm:pt>
    <dgm:pt modelId="{BB2B772B-342F-444D-A140-C87E4000980A}">
      <dgm:prSet phldrT="[テキスト]"/>
      <dgm:spPr>
        <a:xfrm>
          <a:off x="1215567" y="10546"/>
          <a:ext cx="385488" cy="385488"/>
        </a:xfrm>
        <a:prstGeom prst="ellipse">
          <a:avLst/>
        </a:prstGeo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kumimoji="1" lang="ja-JP" altLang="en-US">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a:solidFill>
                <a:sysClr val="window" lastClr="FFFFFF"/>
              </a:solidFill>
              <a:latin typeface="メイリオ" panose="020B0604030504040204" pitchFamily="50" charset="-128"/>
              <a:ea typeface="メイリオ" panose="020B0604030504040204" pitchFamily="50" charset="-128"/>
              <a:cs typeface="+mn-cs"/>
            </a:rPr>
            <a:t>A</a:t>
          </a:r>
          <a:endParaRPr kumimoji="1" lang="ja-JP" altLang="en-US">
            <a:solidFill>
              <a:sysClr val="window" lastClr="FFFFFF"/>
            </a:solidFill>
            <a:latin typeface="メイリオ" panose="020B0604030504040204" pitchFamily="50" charset="-128"/>
            <a:ea typeface="メイリオ" panose="020B0604030504040204" pitchFamily="50" charset="-128"/>
            <a:cs typeface="+mn-cs"/>
          </a:endParaRPr>
        </a:p>
      </dgm:t>
    </dgm:pt>
    <dgm:pt modelId="{E377755B-243D-47C6-B6FE-71801C622D5F}" type="parTrans" cxnId="{7E2115F9-12A8-4D37-AD14-A1ECA0685972}">
      <dgm:prSet/>
      <dgm:spPr>
        <a:xfrm rot="16200000">
          <a:off x="1116441" y="675587"/>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gm:spPr>
      <dgm:t>
        <a:bodyPr/>
        <a:lstStyle/>
        <a:p>
          <a:pPr>
            <a:buNone/>
          </a:pPr>
          <a:endParaRPr kumimoji="1" lang="ja-JP" altLang="en-US">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gm:t>
    </dgm:pt>
    <dgm:pt modelId="{16D9B943-26DE-41A5-AE82-06DC48BF196A}" type="sibTrans" cxnId="{7E2115F9-12A8-4D37-AD14-A1ECA0685972}">
      <dgm:prSet/>
      <dgm:spPr/>
      <dgm:t>
        <a:bodyPr/>
        <a:lstStyle/>
        <a:p>
          <a:endParaRPr kumimoji="1" lang="ja-JP" altLang="en-US"/>
        </a:p>
      </dgm:t>
    </dgm:pt>
    <dgm:pt modelId="{9F50C83A-E668-4A16-97EC-A518FB6E3BD5}">
      <dgm:prSet phldrT="[テキスト]"/>
      <dgm:spPr>
        <a:xfrm>
          <a:off x="1700181" y="140398"/>
          <a:ext cx="385488" cy="385488"/>
        </a:xfrm>
        <a:prstGeom prst="ellipse">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kumimoji="1" lang="ja-JP" altLang="en-US">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a:solidFill>
                <a:sysClr val="window" lastClr="FFFFFF"/>
              </a:solidFill>
              <a:latin typeface="メイリオ" panose="020B0604030504040204" pitchFamily="50" charset="-128"/>
              <a:ea typeface="メイリオ" panose="020B0604030504040204" pitchFamily="50" charset="-128"/>
              <a:cs typeface="+mn-cs"/>
            </a:rPr>
            <a:t>B</a:t>
          </a:r>
          <a:endParaRPr kumimoji="1" lang="ja-JP" altLang="en-US">
            <a:solidFill>
              <a:sysClr val="window" lastClr="FFFFFF"/>
            </a:solidFill>
            <a:latin typeface="メイリオ" panose="020B0604030504040204" pitchFamily="50" charset="-128"/>
            <a:ea typeface="メイリオ" panose="020B0604030504040204" pitchFamily="50" charset="-128"/>
            <a:cs typeface="+mn-cs"/>
          </a:endParaRPr>
        </a:p>
      </dgm:t>
    </dgm:pt>
    <dgm:pt modelId="{8951FE6F-3FDD-4AF8-A231-48A6658EBE74}" type="parTrans" cxnId="{95346306-7C95-4FD8-8DC6-FD640EA1B4CF}">
      <dgm:prSet/>
      <dgm:spPr>
        <a:xfrm rot="18000000">
          <a:off x="1358748" y="740513"/>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gm:spPr>
      <dgm:t>
        <a:bodyPr/>
        <a:lstStyle/>
        <a:p>
          <a:pPr>
            <a:buNone/>
          </a:pPr>
          <a:endParaRPr kumimoji="1" lang="ja-JP" altLang="en-US">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gm:t>
    </dgm:pt>
    <dgm:pt modelId="{4BC52BE2-907F-4778-80A7-4EC9B9B22956}" type="sibTrans" cxnId="{95346306-7C95-4FD8-8DC6-FD640EA1B4CF}">
      <dgm:prSet/>
      <dgm:spPr/>
      <dgm:t>
        <a:bodyPr/>
        <a:lstStyle/>
        <a:p>
          <a:endParaRPr kumimoji="1" lang="ja-JP" altLang="en-US"/>
        </a:p>
      </dgm:t>
    </dgm:pt>
    <dgm:pt modelId="{ED83C5C9-D857-4B99-A7C6-A3CB83F7D5D8}">
      <dgm:prSet phldrT="[テキスト]"/>
      <dgm:spPr>
        <a:xfrm>
          <a:off x="2054943" y="495160"/>
          <a:ext cx="385488" cy="385488"/>
        </a:xfrm>
        <a:prstGeom prst="ellipse">
          <a:avLst/>
        </a:pr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kumimoji="1" lang="ja-JP" altLang="en-US">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a:solidFill>
                <a:sysClr val="window" lastClr="FFFFFF"/>
              </a:solidFill>
              <a:latin typeface="メイリオ" panose="020B0604030504040204" pitchFamily="50" charset="-128"/>
              <a:ea typeface="メイリオ" panose="020B0604030504040204" pitchFamily="50" charset="-128"/>
              <a:cs typeface="+mn-cs"/>
            </a:rPr>
            <a:t>C</a:t>
          </a:r>
          <a:endParaRPr kumimoji="1" lang="ja-JP" altLang="en-US">
            <a:solidFill>
              <a:sysClr val="window" lastClr="FFFFFF"/>
            </a:solidFill>
            <a:latin typeface="メイリオ" panose="020B0604030504040204" pitchFamily="50" charset="-128"/>
            <a:ea typeface="メイリオ" panose="020B0604030504040204" pitchFamily="50" charset="-128"/>
            <a:cs typeface="+mn-cs"/>
          </a:endParaRPr>
        </a:p>
      </dgm:t>
    </dgm:pt>
    <dgm:pt modelId="{A29CD56D-5415-4C3D-B904-64506DD92005}" type="parTrans" cxnId="{8F85F4B7-737D-43CD-97FF-B5176E882A9F}">
      <dgm:prSet/>
      <dgm:spPr>
        <a:xfrm rot="19800000">
          <a:off x="1536129" y="917894"/>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gm:spPr>
      <dgm:t>
        <a:bodyPr/>
        <a:lstStyle/>
        <a:p>
          <a:pPr>
            <a:buNone/>
          </a:pPr>
          <a:endParaRPr kumimoji="1" lang="ja-JP" altLang="en-US">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gm:t>
    </dgm:pt>
    <dgm:pt modelId="{8E193ABB-C231-49B0-B236-98568203EFED}" type="sibTrans" cxnId="{8F85F4B7-737D-43CD-97FF-B5176E882A9F}">
      <dgm:prSet/>
      <dgm:spPr/>
      <dgm:t>
        <a:bodyPr/>
        <a:lstStyle/>
        <a:p>
          <a:endParaRPr kumimoji="1" lang="ja-JP" altLang="en-US"/>
        </a:p>
      </dgm:t>
    </dgm:pt>
    <dgm:pt modelId="{669191CD-1E6B-4A88-8BE7-54B53CD66FD5}">
      <dgm:prSet phldrT="[テキスト]"/>
      <dgm:spPr>
        <a:xfrm>
          <a:off x="2184795" y="979774"/>
          <a:ext cx="385488" cy="385488"/>
        </a:xfrm>
        <a:prstGeom prst="ellips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kumimoji="1" lang="ja-JP" altLang="en-US">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a:solidFill>
                <a:sysClr val="window" lastClr="FFFFFF"/>
              </a:solidFill>
              <a:latin typeface="メイリオ" panose="020B0604030504040204" pitchFamily="50" charset="-128"/>
              <a:ea typeface="メイリオ" panose="020B0604030504040204" pitchFamily="50" charset="-128"/>
              <a:cs typeface="+mn-cs"/>
            </a:rPr>
            <a:t>D</a:t>
          </a:r>
          <a:endParaRPr kumimoji="1" lang="ja-JP" altLang="en-US">
            <a:solidFill>
              <a:sysClr val="window" lastClr="FFFFFF"/>
            </a:solidFill>
            <a:latin typeface="メイリオ" panose="020B0604030504040204" pitchFamily="50" charset="-128"/>
            <a:ea typeface="メイリオ" panose="020B0604030504040204" pitchFamily="50" charset="-128"/>
            <a:cs typeface="+mn-cs"/>
          </a:endParaRPr>
        </a:p>
      </dgm:t>
    </dgm:pt>
    <dgm:pt modelId="{E5B583BE-27DF-4726-B719-F0D6FEE516C2}" type="parTrans" cxnId="{ABF8D052-5535-4F23-AC5E-F5D49C6A9957}">
      <dgm:prSet/>
      <dgm:spPr>
        <a:xfrm>
          <a:off x="1601055" y="1160200"/>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gm:spPr>
      <dgm:t>
        <a:bodyPr/>
        <a:lstStyle/>
        <a:p>
          <a:pPr>
            <a:buNone/>
          </a:pPr>
          <a:endParaRPr kumimoji="1" lang="ja-JP" altLang="en-US">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gm:t>
    </dgm:pt>
    <dgm:pt modelId="{813B782B-839B-4F17-8D6F-862B0652C4D1}" type="sibTrans" cxnId="{ABF8D052-5535-4F23-AC5E-F5D49C6A9957}">
      <dgm:prSet/>
      <dgm:spPr/>
      <dgm:t>
        <a:bodyPr/>
        <a:lstStyle/>
        <a:p>
          <a:endParaRPr kumimoji="1" lang="ja-JP" altLang="en-US"/>
        </a:p>
      </dgm:t>
    </dgm:pt>
    <dgm:pt modelId="{8206F5D8-C978-4004-B8D3-6CF1767B7BB7}">
      <dgm:prSet phldrT="[テキスト]"/>
      <dgm:spPr>
        <a:xfrm>
          <a:off x="2054943" y="1464388"/>
          <a:ext cx="385488" cy="385488"/>
        </a:xfrm>
        <a:prstGeom prst="ellipse">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kumimoji="1" lang="ja-JP" altLang="en-US">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a:solidFill>
                <a:sysClr val="window" lastClr="FFFFFF"/>
              </a:solidFill>
              <a:latin typeface="メイリオ" panose="020B0604030504040204" pitchFamily="50" charset="-128"/>
              <a:ea typeface="メイリオ" panose="020B0604030504040204" pitchFamily="50" charset="-128"/>
              <a:cs typeface="+mn-cs"/>
            </a:rPr>
            <a:t>E</a:t>
          </a:r>
          <a:endParaRPr kumimoji="1" lang="ja-JP" altLang="en-US">
            <a:solidFill>
              <a:sysClr val="window" lastClr="FFFFFF"/>
            </a:solidFill>
            <a:latin typeface="メイリオ" panose="020B0604030504040204" pitchFamily="50" charset="-128"/>
            <a:ea typeface="メイリオ" panose="020B0604030504040204" pitchFamily="50" charset="-128"/>
            <a:cs typeface="+mn-cs"/>
          </a:endParaRPr>
        </a:p>
      </dgm:t>
    </dgm:pt>
    <dgm:pt modelId="{0C6529C1-E4D1-42DB-965A-A8FBCE7F0507}" type="parTrans" cxnId="{7636E967-D6A8-493F-879A-6F630B10CB43}">
      <dgm:prSet/>
      <dgm:spPr>
        <a:xfrm rot="1800000">
          <a:off x="1536129" y="1402507"/>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gm:spPr>
      <dgm:t>
        <a:bodyPr/>
        <a:lstStyle/>
        <a:p>
          <a:pPr>
            <a:buNone/>
          </a:pPr>
          <a:endParaRPr kumimoji="1" lang="ja-JP" altLang="en-US">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gm:t>
    </dgm:pt>
    <dgm:pt modelId="{3B2D413C-C03A-482E-8503-7A3B7B75B40C}" type="sibTrans" cxnId="{7636E967-D6A8-493F-879A-6F630B10CB43}">
      <dgm:prSet/>
      <dgm:spPr/>
      <dgm:t>
        <a:bodyPr/>
        <a:lstStyle/>
        <a:p>
          <a:endParaRPr kumimoji="1" lang="ja-JP" altLang="en-US"/>
        </a:p>
      </dgm:t>
    </dgm:pt>
    <dgm:pt modelId="{AB813D61-BD7C-4DB5-817D-24B328BA8931}">
      <dgm:prSet phldrT="[テキスト]"/>
      <dgm:spPr>
        <a:xfrm>
          <a:off x="1700181" y="1819150"/>
          <a:ext cx="385488" cy="385488"/>
        </a:xfrm>
        <a:prstGeom prst="ellipse">
          <a:avLst/>
        </a:prstGeo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kumimoji="1" lang="ja-JP" altLang="en-US">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a:solidFill>
                <a:sysClr val="window" lastClr="FFFFFF"/>
              </a:solidFill>
              <a:latin typeface="メイリオ" panose="020B0604030504040204" pitchFamily="50" charset="-128"/>
              <a:ea typeface="メイリオ" panose="020B0604030504040204" pitchFamily="50" charset="-128"/>
              <a:cs typeface="+mn-cs"/>
            </a:rPr>
            <a:t>F</a:t>
          </a:r>
          <a:endParaRPr kumimoji="1" lang="ja-JP" altLang="en-US">
            <a:solidFill>
              <a:sysClr val="window" lastClr="FFFFFF"/>
            </a:solidFill>
            <a:latin typeface="メイリオ" panose="020B0604030504040204" pitchFamily="50" charset="-128"/>
            <a:ea typeface="メイリオ" panose="020B0604030504040204" pitchFamily="50" charset="-128"/>
            <a:cs typeface="+mn-cs"/>
          </a:endParaRPr>
        </a:p>
      </dgm:t>
    </dgm:pt>
    <dgm:pt modelId="{D91268E6-0C16-4761-9A4C-47B7AEDC02A3}" type="parTrans" cxnId="{5A95501C-1E28-4323-A71A-3B15CFC35EFA}">
      <dgm:prSet/>
      <dgm:spPr>
        <a:xfrm rot="3600000">
          <a:off x="1358748" y="1579888"/>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gm:spPr>
      <dgm:t>
        <a:bodyPr/>
        <a:lstStyle/>
        <a:p>
          <a:pPr>
            <a:buNone/>
          </a:pPr>
          <a:endParaRPr kumimoji="1" lang="ja-JP" altLang="en-US">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gm:t>
    </dgm:pt>
    <dgm:pt modelId="{7FC5AE6F-D201-4604-A69E-9E573698C7D5}" type="sibTrans" cxnId="{5A95501C-1E28-4323-A71A-3B15CFC35EFA}">
      <dgm:prSet/>
      <dgm:spPr/>
      <dgm:t>
        <a:bodyPr/>
        <a:lstStyle/>
        <a:p>
          <a:endParaRPr kumimoji="1" lang="ja-JP" altLang="en-US"/>
        </a:p>
      </dgm:t>
    </dgm:pt>
    <dgm:pt modelId="{2D1D8CC8-A183-4D8A-80B5-DCA4D8240603}">
      <dgm:prSet phldrT="[テキスト]"/>
      <dgm:spPr>
        <a:xfrm>
          <a:off x="1215567" y="1949002"/>
          <a:ext cx="385488" cy="385488"/>
        </a:xfrm>
        <a:prstGeom prst="ellipse">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kumimoji="1" lang="ja-JP" altLang="en-US">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a:solidFill>
                <a:sysClr val="window" lastClr="FFFFFF"/>
              </a:solidFill>
              <a:latin typeface="メイリオ" panose="020B0604030504040204" pitchFamily="50" charset="-128"/>
              <a:ea typeface="メイリオ" panose="020B0604030504040204" pitchFamily="50" charset="-128"/>
              <a:cs typeface="+mn-cs"/>
            </a:rPr>
            <a:t>G</a:t>
          </a:r>
          <a:endParaRPr kumimoji="1" lang="ja-JP" altLang="en-US">
            <a:solidFill>
              <a:sysClr val="window" lastClr="FFFFFF"/>
            </a:solidFill>
            <a:latin typeface="メイリオ" panose="020B0604030504040204" pitchFamily="50" charset="-128"/>
            <a:ea typeface="メイリオ" panose="020B0604030504040204" pitchFamily="50" charset="-128"/>
            <a:cs typeface="+mn-cs"/>
          </a:endParaRPr>
        </a:p>
      </dgm:t>
    </dgm:pt>
    <dgm:pt modelId="{8B082670-F7D9-4AAB-9ABB-C39B75C701B6}" type="parTrans" cxnId="{4772DCCE-158D-4F35-AF5A-5A2E2CDD70E2}">
      <dgm:prSet/>
      <dgm:spPr>
        <a:xfrm rot="5400000">
          <a:off x="1116441" y="1644814"/>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gm:spPr>
      <dgm:t>
        <a:bodyPr/>
        <a:lstStyle/>
        <a:p>
          <a:pPr>
            <a:buNone/>
          </a:pPr>
          <a:endParaRPr kumimoji="1" lang="ja-JP" altLang="en-US">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gm:t>
    </dgm:pt>
    <dgm:pt modelId="{631C7933-C2A0-42CE-8650-1B5A80558D8B}" type="sibTrans" cxnId="{4772DCCE-158D-4F35-AF5A-5A2E2CDD70E2}">
      <dgm:prSet/>
      <dgm:spPr/>
      <dgm:t>
        <a:bodyPr/>
        <a:lstStyle/>
        <a:p>
          <a:endParaRPr kumimoji="1" lang="ja-JP" altLang="en-US"/>
        </a:p>
      </dgm:t>
    </dgm:pt>
    <dgm:pt modelId="{A20C9BC2-7C24-400E-9338-A5B0BF4C1E9A}">
      <dgm:prSet phldrT="[テキスト]"/>
      <dgm:spPr>
        <a:xfrm>
          <a:off x="730953" y="1819150"/>
          <a:ext cx="385488" cy="385488"/>
        </a:xfrm>
        <a:prstGeom prst="ellipse">
          <a:avLst/>
        </a:pr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kumimoji="1" lang="ja-JP" altLang="en-US">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a:solidFill>
                <a:sysClr val="window" lastClr="FFFFFF"/>
              </a:solidFill>
              <a:latin typeface="メイリオ" panose="020B0604030504040204" pitchFamily="50" charset="-128"/>
              <a:ea typeface="メイリオ" panose="020B0604030504040204" pitchFamily="50" charset="-128"/>
              <a:cs typeface="+mn-cs"/>
            </a:rPr>
            <a:t>H</a:t>
          </a:r>
          <a:endParaRPr kumimoji="1" lang="ja-JP" altLang="en-US">
            <a:solidFill>
              <a:sysClr val="window" lastClr="FFFFFF"/>
            </a:solidFill>
            <a:latin typeface="メイリオ" panose="020B0604030504040204" pitchFamily="50" charset="-128"/>
            <a:ea typeface="メイリオ" panose="020B0604030504040204" pitchFamily="50" charset="-128"/>
            <a:cs typeface="+mn-cs"/>
          </a:endParaRPr>
        </a:p>
      </dgm:t>
    </dgm:pt>
    <dgm:pt modelId="{E35DB55C-5A29-43FD-99D0-AC355C1C21B2}" type="parTrans" cxnId="{8AFBF76B-5CD4-4BF4-AB1B-CDC8E580A18D}">
      <dgm:prSet/>
      <dgm:spPr>
        <a:xfrm rot="7200000">
          <a:off x="874134" y="1579888"/>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gm:spPr>
      <dgm:t>
        <a:bodyPr/>
        <a:lstStyle/>
        <a:p>
          <a:pPr>
            <a:buNone/>
          </a:pPr>
          <a:endParaRPr kumimoji="1" lang="ja-JP" altLang="en-US">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gm:t>
    </dgm:pt>
    <dgm:pt modelId="{C31BB07B-9A09-4AC6-B5AE-896262C46053}" type="sibTrans" cxnId="{8AFBF76B-5CD4-4BF4-AB1B-CDC8E580A18D}">
      <dgm:prSet/>
      <dgm:spPr/>
      <dgm:t>
        <a:bodyPr/>
        <a:lstStyle/>
        <a:p>
          <a:endParaRPr kumimoji="1" lang="ja-JP" altLang="en-US"/>
        </a:p>
      </dgm:t>
    </dgm:pt>
    <dgm:pt modelId="{65462462-37A0-47C3-9B08-941E9CB76BCE}">
      <dgm:prSet phldrT="[テキスト]"/>
      <dgm:spPr>
        <a:xfrm>
          <a:off x="376191" y="1464388"/>
          <a:ext cx="385488" cy="385488"/>
        </a:xfrm>
        <a:prstGeom prst="ellips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kumimoji="1" lang="ja-JP" altLang="en-US">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a:solidFill>
                <a:sysClr val="window" lastClr="FFFFFF"/>
              </a:solidFill>
              <a:latin typeface="メイリオ" panose="020B0604030504040204" pitchFamily="50" charset="-128"/>
              <a:ea typeface="メイリオ" panose="020B0604030504040204" pitchFamily="50" charset="-128"/>
              <a:cs typeface="+mn-cs"/>
            </a:rPr>
            <a:t>I</a:t>
          </a:r>
          <a:endParaRPr kumimoji="1" lang="ja-JP" altLang="en-US">
            <a:solidFill>
              <a:sysClr val="window" lastClr="FFFFFF"/>
            </a:solidFill>
            <a:latin typeface="メイリオ" panose="020B0604030504040204" pitchFamily="50" charset="-128"/>
            <a:ea typeface="メイリオ" panose="020B0604030504040204" pitchFamily="50" charset="-128"/>
            <a:cs typeface="+mn-cs"/>
          </a:endParaRPr>
        </a:p>
      </dgm:t>
    </dgm:pt>
    <dgm:pt modelId="{435BC733-C5DE-43EB-95FD-162BEB73CBCF}" type="parTrans" cxnId="{CF82C75E-380E-44FF-B0A0-76486A0283B2}">
      <dgm:prSet/>
      <dgm:spPr>
        <a:xfrm rot="9000000">
          <a:off x="696753" y="1402507"/>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gm:spPr>
      <dgm:t>
        <a:bodyPr/>
        <a:lstStyle/>
        <a:p>
          <a:pPr>
            <a:buNone/>
          </a:pPr>
          <a:endParaRPr kumimoji="1" lang="ja-JP" altLang="en-US">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gm:t>
    </dgm:pt>
    <dgm:pt modelId="{012C98D2-7A91-44EB-9DD5-E54F8EB38353}" type="sibTrans" cxnId="{CF82C75E-380E-44FF-B0A0-76486A0283B2}">
      <dgm:prSet/>
      <dgm:spPr/>
      <dgm:t>
        <a:bodyPr/>
        <a:lstStyle/>
        <a:p>
          <a:endParaRPr kumimoji="1" lang="ja-JP" altLang="en-US"/>
        </a:p>
      </dgm:t>
    </dgm:pt>
    <dgm:pt modelId="{5AAA8132-2C7A-48C4-83E7-5D576D0280A6}">
      <dgm:prSet phldrT="[テキスト]" custT="1"/>
      <dgm:spPr>
        <a:xfrm>
          <a:off x="376191" y="495160"/>
          <a:ext cx="385488" cy="385488"/>
        </a:xfrm>
        <a:prstGeom prst="ellipse">
          <a:avLst/>
        </a:prstGeo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kumimoji="1" lang="ja-JP" altLang="en-US" sz="700">
              <a:solidFill>
                <a:sysClr val="window" lastClr="FFFFFF"/>
              </a:solidFill>
              <a:latin typeface="メイリオ" panose="020B0604030504040204" pitchFamily="50" charset="-128"/>
              <a:ea typeface="メイリオ" panose="020B0604030504040204" pitchFamily="50" charset="-128"/>
              <a:cs typeface="+mn-cs"/>
            </a:rPr>
            <a:t>仕様</a:t>
          </a:r>
          <a:r>
            <a:rPr kumimoji="1" lang="ja-JP" altLang="en-US" sz="300">
              <a:solidFill>
                <a:sysClr val="window" lastClr="FFFFFF"/>
              </a:solidFill>
              <a:latin typeface="メイリオ" panose="020B0604030504040204" pitchFamily="50" charset="-128"/>
              <a:ea typeface="メイリオ" panose="020B0604030504040204" pitchFamily="50" charset="-128"/>
              <a:cs typeface="+mn-cs"/>
            </a:rPr>
            <a:t>・・・</a:t>
          </a:r>
        </a:p>
      </dgm:t>
    </dgm:pt>
    <dgm:pt modelId="{DC1AD84B-CAA2-4BC7-AD88-A357E19AE361}" type="parTrans" cxnId="{CD7D0448-17B7-4AA1-87AC-659A9CE73DF2}">
      <dgm:prSet/>
      <dgm:spPr>
        <a:xfrm rot="12600000">
          <a:off x="696753" y="917894"/>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gm:spPr>
      <dgm:t>
        <a:bodyPr/>
        <a:lstStyle/>
        <a:p>
          <a:pPr>
            <a:buNone/>
          </a:pPr>
          <a:endParaRPr kumimoji="1" lang="ja-JP" altLang="en-US">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gm:t>
    </dgm:pt>
    <dgm:pt modelId="{F836C411-F0FD-49E5-9E99-4D0006EA7DA7}" type="sibTrans" cxnId="{CD7D0448-17B7-4AA1-87AC-659A9CE73DF2}">
      <dgm:prSet/>
      <dgm:spPr/>
      <dgm:t>
        <a:bodyPr/>
        <a:lstStyle/>
        <a:p>
          <a:endParaRPr kumimoji="1" lang="ja-JP" altLang="en-US"/>
        </a:p>
      </dgm:t>
    </dgm:pt>
    <dgm:pt modelId="{63A74023-0624-4791-B348-D7DA81B21506}">
      <dgm:prSet phldrT="[テキスト]"/>
      <dgm:spPr>
        <a:xfrm>
          <a:off x="730953" y="140398"/>
          <a:ext cx="385488" cy="385488"/>
        </a:xfrm>
        <a:prstGeom prst="ellipse">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kumimoji="1" lang="ja-JP" altLang="en-US">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a:solidFill>
                <a:sysClr val="window" lastClr="FFFFFF"/>
              </a:solidFill>
              <a:latin typeface="メイリオ" panose="020B0604030504040204" pitchFamily="50" charset="-128"/>
              <a:ea typeface="メイリオ" panose="020B0604030504040204" pitchFamily="50" charset="-128"/>
              <a:cs typeface="+mn-cs"/>
            </a:rPr>
            <a:t>Z</a:t>
          </a:r>
          <a:endParaRPr kumimoji="1" lang="ja-JP" altLang="en-US">
            <a:solidFill>
              <a:sysClr val="window" lastClr="FFFFFF"/>
            </a:solidFill>
            <a:latin typeface="メイリオ" panose="020B0604030504040204" pitchFamily="50" charset="-128"/>
            <a:ea typeface="メイリオ" panose="020B0604030504040204" pitchFamily="50" charset="-128"/>
            <a:cs typeface="+mn-cs"/>
          </a:endParaRPr>
        </a:p>
      </dgm:t>
    </dgm:pt>
    <dgm:pt modelId="{2D553BB8-31C7-4314-8574-25BAC22537AB}" type="parTrans" cxnId="{56B65BAC-09E2-4BDD-8690-FFACBBD70646}">
      <dgm:prSet/>
      <dgm:spPr>
        <a:xfrm rot="14400000">
          <a:off x="874134" y="740513"/>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gm:spPr>
      <dgm:t>
        <a:bodyPr/>
        <a:lstStyle/>
        <a:p>
          <a:pPr>
            <a:buNone/>
          </a:pPr>
          <a:endParaRPr kumimoji="1" lang="ja-JP" altLang="en-US">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gm:t>
    </dgm:pt>
    <dgm:pt modelId="{4449CD66-C246-46C0-B754-C8BCE6231840}" type="sibTrans" cxnId="{56B65BAC-09E2-4BDD-8690-FFACBBD70646}">
      <dgm:prSet/>
      <dgm:spPr/>
      <dgm:t>
        <a:bodyPr/>
        <a:lstStyle/>
        <a:p>
          <a:endParaRPr kumimoji="1" lang="ja-JP" altLang="en-US"/>
        </a:p>
      </dgm:t>
    </dgm:pt>
    <dgm:pt modelId="{E901B1BF-794D-4ABE-B839-9C1D7912C6A4}">
      <dgm:prSet phldrT="[テキスト]"/>
      <dgm:spPr>
        <a:xfrm>
          <a:off x="246339" y="979774"/>
          <a:ext cx="385488" cy="385488"/>
        </a:xfrm>
        <a:prstGeom prst="ellipse">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kumimoji="1" lang="ja-JP" altLang="en-US">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a:solidFill>
                <a:sysClr val="window" lastClr="FFFFFF"/>
              </a:solidFill>
              <a:latin typeface="メイリオ" panose="020B0604030504040204" pitchFamily="50" charset="-128"/>
              <a:ea typeface="メイリオ" panose="020B0604030504040204" pitchFamily="50" charset="-128"/>
              <a:cs typeface="+mn-cs"/>
            </a:rPr>
            <a:t>J</a:t>
          </a:r>
          <a:endParaRPr kumimoji="1" lang="ja-JP" altLang="en-US">
            <a:solidFill>
              <a:sysClr val="window" lastClr="FFFFFF"/>
            </a:solidFill>
            <a:latin typeface="メイリオ" panose="020B0604030504040204" pitchFamily="50" charset="-128"/>
            <a:ea typeface="メイリオ" panose="020B0604030504040204" pitchFamily="50" charset="-128"/>
            <a:cs typeface="+mn-cs"/>
          </a:endParaRPr>
        </a:p>
      </dgm:t>
    </dgm:pt>
    <dgm:pt modelId="{B2C27111-C399-46C5-8C2E-6D3B9CE8691E}" type="parTrans" cxnId="{F5F622ED-43D0-4F08-9B7B-6378C44958D0}">
      <dgm:prSet/>
      <dgm:spPr>
        <a:xfrm rot="10800000">
          <a:off x="631827" y="1160200"/>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gm:spPr>
      <dgm:t>
        <a:bodyPr/>
        <a:lstStyle/>
        <a:p>
          <a:pPr>
            <a:buNone/>
          </a:pPr>
          <a:endParaRPr kumimoji="1" lang="ja-JP" altLang="en-US">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gm:t>
    </dgm:pt>
    <dgm:pt modelId="{A0596CED-D838-4B8B-8B1F-CC27BCB10D39}" type="sibTrans" cxnId="{F5F622ED-43D0-4F08-9B7B-6378C44958D0}">
      <dgm:prSet/>
      <dgm:spPr/>
      <dgm:t>
        <a:bodyPr/>
        <a:lstStyle/>
        <a:p>
          <a:endParaRPr kumimoji="1" lang="ja-JP" altLang="en-US"/>
        </a:p>
      </dgm:t>
    </dgm:pt>
    <dgm:pt modelId="{5BDACF78-AD79-42D3-91E3-02AC87F7A520}" type="pres">
      <dgm:prSet presAssocID="{124DD25B-486F-41BF-90CD-87F03E153460}" presName="cycle" presStyleCnt="0">
        <dgm:presLayoutVars>
          <dgm:chMax val="1"/>
          <dgm:dir/>
          <dgm:animLvl val="ctr"/>
          <dgm:resizeHandles val="exact"/>
        </dgm:presLayoutVars>
      </dgm:prSet>
      <dgm:spPr/>
    </dgm:pt>
    <dgm:pt modelId="{423C894D-F851-4B2A-B43D-1246F420C0E7}" type="pres">
      <dgm:prSet presAssocID="{8A02AB0B-0E99-4DE7-8011-1AA247B9CF3A}" presName="centerShape" presStyleLbl="node0" presStyleIdx="0" presStyleCnt="1"/>
      <dgm:spPr/>
    </dgm:pt>
    <dgm:pt modelId="{076D9163-F2D3-49DF-9FD4-A7EDF0B558D9}" type="pres">
      <dgm:prSet presAssocID="{E377755B-243D-47C6-B6FE-71801C622D5F}" presName="Name9" presStyleLbl="parChTrans1D2" presStyleIdx="0" presStyleCnt="12"/>
      <dgm:spPr/>
    </dgm:pt>
    <dgm:pt modelId="{AE24697F-EDA8-4257-9A52-44DB9ED2CF74}" type="pres">
      <dgm:prSet presAssocID="{E377755B-243D-47C6-B6FE-71801C622D5F}" presName="connTx" presStyleLbl="parChTrans1D2" presStyleIdx="0" presStyleCnt="12"/>
      <dgm:spPr/>
    </dgm:pt>
    <dgm:pt modelId="{0D562BDC-AF2F-4841-A657-8A51D6CC60C4}" type="pres">
      <dgm:prSet presAssocID="{BB2B772B-342F-444D-A140-C87E4000980A}" presName="node" presStyleLbl="node1" presStyleIdx="0" presStyleCnt="12">
        <dgm:presLayoutVars>
          <dgm:bulletEnabled val="1"/>
        </dgm:presLayoutVars>
      </dgm:prSet>
      <dgm:spPr/>
    </dgm:pt>
    <dgm:pt modelId="{06974B14-4253-4124-9929-B2B3D5CB1568}" type="pres">
      <dgm:prSet presAssocID="{8951FE6F-3FDD-4AF8-A231-48A6658EBE74}" presName="Name9" presStyleLbl="parChTrans1D2" presStyleIdx="1" presStyleCnt="12"/>
      <dgm:spPr/>
    </dgm:pt>
    <dgm:pt modelId="{D5367EE2-C2C5-4B67-9232-8B9C41135091}" type="pres">
      <dgm:prSet presAssocID="{8951FE6F-3FDD-4AF8-A231-48A6658EBE74}" presName="connTx" presStyleLbl="parChTrans1D2" presStyleIdx="1" presStyleCnt="12"/>
      <dgm:spPr/>
    </dgm:pt>
    <dgm:pt modelId="{22BCE7B6-0610-4749-9CB2-1A89E2B72ADE}" type="pres">
      <dgm:prSet presAssocID="{9F50C83A-E668-4A16-97EC-A518FB6E3BD5}" presName="node" presStyleLbl="node1" presStyleIdx="1" presStyleCnt="12">
        <dgm:presLayoutVars>
          <dgm:bulletEnabled val="1"/>
        </dgm:presLayoutVars>
      </dgm:prSet>
      <dgm:spPr/>
    </dgm:pt>
    <dgm:pt modelId="{E878410B-7BCB-485D-83F7-C91EDF3237C6}" type="pres">
      <dgm:prSet presAssocID="{A29CD56D-5415-4C3D-B904-64506DD92005}" presName="Name9" presStyleLbl="parChTrans1D2" presStyleIdx="2" presStyleCnt="12"/>
      <dgm:spPr/>
    </dgm:pt>
    <dgm:pt modelId="{C4D3EA21-AD4E-45E1-B78B-F05643DDF4A2}" type="pres">
      <dgm:prSet presAssocID="{A29CD56D-5415-4C3D-B904-64506DD92005}" presName="connTx" presStyleLbl="parChTrans1D2" presStyleIdx="2" presStyleCnt="12"/>
      <dgm:spPr/>
    </dgm:pt>
    <dgm:pt modelId="{7F3960B9-97E4-4C38-A01A-D3E41CA01AA4}" type="pres">
      <dgm:prSet presAssocID="{ED83C5C9-D857-4B99-A7C6-A3CB83F7D5D8}" presName="node" presStyleLbl="node1" presStyleIdx="2" presStyleCnt="12">
        <dgm:presLayoutVars>
          <dgm:bulletEnabled val="1"/>
        </dgm:presLayoutVars>
      </dgm:prSet>
      <dgm:spPr/>
    </dgm:pt>
    <dgm:pt modelId="{85993B83-FCF7-43B5-9CB7-A26796599E76}" type="pres">
      <dgm:prSet presAssocID="{E5B583BE-27DF-4726-B719-F0D6FEE516C2}" presName="Name9" presStyleLbl="parChTrans1D2" presStyleIdx="3" presStyleCnt="12"/>
      <dgm:spPr/>
    </dgm:pt>
    <dgm:pt modelId="{2B032E84-16F3-44EE-A8D8-D1006CE144ED}" type="pres">
      <dgm:prSet presAssocID="{E5B583BE-27DF-4726-B719-F0D6FEE516C2}" presName="connTx" presStyleLbl="parChTrans1D2" presStyleIdx="3" presStyleCnt="12"/>
      <dgm:spPr/>
    </dgm:pt>
    <dgm:pt modelId="{9B85A35B-C8F1-4182-A06C-E0AAD4E8FECF}" type="pres">
      <dgm:prSet presAssocID="{669191CD-1E6B-4A88-8BE7-54B53CD66FD5}" presName="node" presStyleLbl="node1" presStyleIdx="3" presStyleCnt="12">
        <dgm:presLayoutVars>
          <dgm:bulletEnabled val="1"/>
        </dgm:presLayoutVars>
      </dgm:prSet>
      <dgm:spPr/>
    </dgm:pt>
    <dgm:pt modelId="{981F211E-EE14-431F-9492-874941490636}" type="pres">
      <dgm:prSet presAssocID="{0C6529C1-E4D1-42DB-965A-A8FBCE7F0507}" presName="Name9" presStyleLbl="parChTrans1D2" presStyleIdx="4" presStyleCnt="12"/>
      <dgm:spPr/>
    </dgm:pt>
    <dgm:pt modelId="{9D7B96D3-94F9-4033-BE3F-94C2F3AC6DE5}" type="pres">
      <dgm:prSet presAssocID="{0C6529C1-E4D1-42DB-965A-A8FBCE7F0507}" presName="connTx" presStyleLbl="parChTrans1D2" presStyleIdx="4" presStyleCnt="12"/>
      <dgm:spPr/>
    </dgm:pt>
    <dgm:pt modelId="{EECC66E1-13A0-44A6-9281-01132D2BCB41}" type="pres">
      <dgm:prSet presAssocID="{8206F5D8-C978-4004-B8D3-6CF1767B7BB7}" presName="node" presStyleLbl="node1" presStyleIdx="4" presStyleCnt="12">
        <dgm:presLayoutVars>
          <dgm:bulletEnabled val="1"/>
        </dgm:presLayoutVars>
      </dgm:prSet>
      <dgm:spPr/>
    </dgm:pt>
    <dgm:pt modelId="{B326F949-F347-4681-B667-6E0C36CC47EE}" type="pres">
      <dgm:prSet presAssocID="{D91268E6-0C16-4761-9A4C-47B7AEDC02A3}" presName="Name9" presStyleLbl="parChTrans1D2" presStyleIdx="5" presStyleCnt="12"/>
      <dgm:spPr/>
    </dgm:pt>
    <dgm:pt modelId="{B7E4BFB6-66BC-44AA-BA48-0B49CB856814}" type="pres">
      <dgm:prSet presAssocID="{D91268E6-0C16-4761-9A4C-47B7AEDC02A3}" presName="connTx" presStyleLbl="parChTrans1D2" presStyleIdx="5" presStyleCnt="12"/>
      <dgm:spPr/>
    </dgm:pt>
    <dgm:pt modelId="{246B6A25-4D0A-42C6-8FB4-CE8DC61B1786}" type="pres">
      <dgm:prSet presAssocID="{AB813D61-BD7C-4DB5-817D-24B328BA8931}" presName="node" presStyleLbl="node1" presStyleIdx="5" presStyleCnt="12">
        <dgm:presLayoutVars>
          <dgm:bulletEnabled val="1"/>
        </dgm:presLayoutVars>
      </dgm:prSet>
      <dgm:spPr/>
    </dgm:pt>
    <dgm:pt modelId="{45EC44A6-EE96-4A1C-9689-F064B6E65810}" type="pres">
      <dgm:prSet presAssocID="{8B082670-F7D9-4AAB-9ABB-C39B75C701B6}" presName="Name9" presStyleLbl="parChTrans1D2" presStyleIdx="6" presStyleCnt="12"/>
      <dgm:spPr/>
    </dgm:pt>
    <dgm:pt modelId="{06B119F1-09B6-4F79-AFC1-B06E3ACA71CB}" type="pres">
      <dgm:prSet presAssocID="{8B082670-F7D9-4AAB-9ABB-C39B75C701B6}" presName="connTx" presStyleLbl="parChTrans1D2" presStyleIdx="6" presStyleCnt="12"/>
      <dgm:spPr/>
    </dgm:pt>
    <dgm:pt modelId="{065FC106-9C46-44EF-90F8-A2AA9E4A9934}" type="pres">
      <dgm:prSet presAssocID="{2D1D8CC8-A183-4D8A-80B5-DCA4D8240603}" presName="node" presStyleLbl="node1" presStyleIdx="6" presStyleCnt="12">
        <dgm:presLayoutVars>
          <dgm:bulletEnabled val="1"/>
        </dgm:presLayoutVars>
      </dgm:prSet>
      <dgm:spPr/>
    </dgm:pt>
    <dgm:pt modelId="{EFF2D6AF-E3E3-40ED-806B-BAAD766439AB}" type="pres">
      <dgm:prSet presAssocID="{E35DB55C-5A29-43FD-99D0-AC355C1C21B2}" presName="Name9" presStyleLbl="parChTrans1D2" presStyleIdx="7" presStyleCnt="12"/>
      <dgm:spPr/>
    </dgm:pt>
    <dgm:pt modelId="{AE93748A-1690-4536-A730-60695EC06EBC}" type="pres">
      <dgm:prSet presAssocID="{E35DB55C-5A29-43FD-99D0-AC355C1C21B2}" presName="connTx" presStyleLbl="parChTrans1D2" presStyleIdx="7" presStyleCnt="12"/>
      <dgm:spPr/>
    </dgm:pt>
    <dgm:pt modelId="{CD82AE4A-0D72-4334-9AB9-2FCC9608CA82}" type="pres">
      <dgm:prSet presAssocID="{A20C9BC2-7C24-400E-9338-A5B0BF4C1E9A}" presName="node" presStyleLbl="node1" presStyleIdx="7" presStyleCnt="12">
        <dgm:presLayoutVars>
          <dgm:bulletEnabled val="1"/>
        </dgm:presLayoutVars>
      </dgm:prSet>
      <dgm:spPr/>
    </dgm:pt>
    <dgm:pt modelId="{0C5F1B92-5561-42C4-966F-5A6D6C0371DD}" type="pres">
      <dgm:prSet presAssocID="{435BC733-C5DE-43EB-95FD-162BEB73CBCF}" presName="Name9" presStyleLbl="parChTrans1D2" presStyleIdx="8" presStyleCnt="12"/>
      <dgm:spPr/>
    </dgm:pt>
    <dgm:pt modelId="{8B4755B3-8CFF-4953-ADA6-688F61C084DD}" type="pres">
      <dgm:prSet presAssocID="{435BC733-C5DE-43EB-95FD-162BEB73CBCF}" presName="connTx" presStyleLbl="parChTrans1D2" presStyleIdx="8" presStyleCnt="12"/>
      <dgm:spPr/>
    </dgm:pt>
    <dgm:pt modelId="{B82C61E8-3601-49D7-BB15-E1E0C2EF375D}" type="pres">
      <dgm:prSet presAssocID="{65462462-37A0-47C3-9B08-941E9CB76BCE}" presName="node" presStyleLbl="node1" presStyleIdx="8" presStyleCnt="12">
        <dgm:presLayoutVars>
          <dgm:bulletEnabled val="1"/>
        </dgm:presLayoutVars>
      </dgm:prSet>
      <dgm:spPr/>
    </dgm:pt>
    <dgm:pt modelId="{A4A05296-7EB4-44AA-81CD-5B9E880918F1}" type="pres">
      <dgm:prSet presAssocID="{B2C27111-C399-46C5-8C2E-6D3B9CE8691E}" presName="Name9" presStyleLbl="parChTrans1D2" presStyleIdx="9" presStyleCnt="12"/>
      <dgm:spPr/>
    </dgm:pt>
    <dgm:pt modelId="{EE66B50F-0394-4FD4-A804-0FCA6490163F}" type="pres">
      <dgm:prSet presAssocID="{B2C27111-C399-46C5-8C2E-6D3B9CE8691E}" presName="connTx" presStyleLbl="parChTrans1D2" presStyleIdx="9" presStyleCnt="12"/>
      <dgm:spPr/>
    </dgm:pt>
    <dgm:pt modelId="{CD4E55B0-6E0B-47EF-9D12-27113F734905}" type="pres">
      <dgm:prSet presAssocID="{E901B1BF-794D-4ABE-B839-9C1D7912C6A4}" presName="node" presStyleLbl="node1" presStyleIdx="9" presStyleCnt="12">
        <dgm:presLayoutVars>
          <dgm:bulletEnabled val="1"/>
        </dgm:presLayoutVars>
      </dgm:prSet>
      <dgm:spPr/>
    </dgm:pt>
    <dgm:pt modelId="{9462C9A1-B822-48CB-B370-BAEDADD593D3}" type="pres">
      <dgm:prSet presAssocID="{DC1AD84B-CAA2-4BC7-AD88-A357E19AE361}" presName="Name9" presStyleLbl="parChTrans1D2" presStyleIdx="10" presStyleCnt="12"/>
      <dgm:spPr/>
    </dgm:pt>
    <dgm:pt modelId="{A2F79E9E-AAE3-4A72-8812-BECBDC9AADD8}" type="pres">
      <dgm:prSet presAssocID="{DC1AD84B-CAA2-4BC7-AD88-A357E19AE361}" presName="connTx" presStyleLbl="parChTrans1D2" presStyleIdx="10" presStyleCnt="12"/>
      <dgm:spPr/>
    </dgm:pt>
    <dgm:pt modelId="{3B33516E-45A1-4814-AD1A-B8841370B5D6}" type="pres">
      <dgm:prSet presAssocID="{5AAA8132-2C7A-48C4-83E7-5D576D0280A6}" presName="node" presStyleLbl="node1" presStyleIdx="10" presStyleCnt="12">
        <dgm:presLayoutVars>
          <dgm:bulletEnabled val="1"/>
        </dgm:presLayoutVars>
      </dgm:prSet>
      <dgm:spPr/>
    </dgm:pt>
    <dgm:pt modelId="{5666A6AD-6ED7-4AE8-8B21-CC94589B3C10}" type="pres">
      <dgm:prSet presAssocID="{2D553BB8-31C7-4314-8574-25BAC22537AB}" presName="Name9" presStyleLbl="parChTrans1D2" presStyleIdx="11" presStyleCnt="12"/>
      <dgm:spPr/>
    </dgm:pt>
    <dgm:pt modelId="{4E97B8FE-D2F3-4613-AAB8-8FE189815D07}" type="pres">
      <dgm:prSet presAssocID="{2D553BB8-31C7-4314-8574-25BAC22537AB}" presName="connTx" presStyleLbl="parChTrans1D2" presStyleIdx="11" presStyleCnt="12"/>
      <dgm:spPr/>
    </dgm:pt>
    <dgm:pt modelId="{958400B9-5F3F-44DA-B104-5B8C28CA2AD8}" type="pres">
      <dgm:prSet presAssocID="{63A74023-0624-4791-B348-D7DA81B21506}" presName="node" presStyleLbl="node1" presStyleIdx="11" presStyleCnt="12">
        <dgm:presLayoutVars>
          <dgm:bulletEnabled val="1"/>
        </dgm:presLayoutVars>
      </dgm:prSet>
      <dgm:spPr/>
    </dgm:pt>
  </dgm:ptLst>
  <dgm:cxnLst>
    <dgm:cxn modelId="{95346306-7C95-4FD8-8DC6-FD640EA1B4CF}" srcId="{8A02AB0B-0E99-4DE7-8011-1AA247B9CF3A}" destId="{9F50C83A-E668-4A16-97EC-A518FB6E3BD5}" srcOrd="1" destOrd="0" parTransId="{8951FE6F-3FDD-4AF8-A231-48A6658EBE74}" sibTransId="{4BC52BE2-907F-4778-80A7-4EC9B9B22956}"/>
    <dgm:cxn modelId="{5A44C10D-CE05-455F-BCA8-124B710FA504}" type="presOf" srcId="{8951FE6F-3FDD-4AF8-A231-48A6658EBE74}" destId="{06974B14-4253-4124-9929-B2B3D5CB1568}" srcOrd="0" destOrd="0" presId="urn:microsoft.com/office/officeart/2005/8/layout/radial1"/>
    <dgm:cxn modelId="{5174050F-D51D-4B7E-ADA4-CCF7865F9ED8}" type="presOf" srcId="{8B082670-F7D9-4AAB-9ABB-C39B75C701B6}" destId="{06B119F1-09B6-4F79-AFC1-B06E3ACA71CB}" srcOrd="1" destOrd="0" presId="urn:microsoft.com/office/officeart/2005/8/layout/radial1"/>
    <dgm:cxn modelId="{61C8D012-6EB5-4C18-A390-5D17C9DB3A6C}" type="presOf" srcId="{2D1D8CC8-A183-4D8A-80B5-DCA4D8240603}" destId="{065FC106-9C46-44EF-90F8-A2AA9E4A9934}" srcOrd="0" destOrd="0" presId="urn:microsoft.com/office/officeart/2005/8/layout/radial1"/>
    <dgm:cxn modelId="{1346FA12-A0E6-4BCB-9555-113E4A107EE7}" type="presOf" srcId="{BB2B772B-342F-444D-A140-C87E4000980A}" destId="{0D562BDC-AF2F-4841-A657-8A51D6CC60C4}" srcOrd="0" destOrd="0" presId="urn:microsoft.com/office/officeart/2005/8/layout/radial1"/>
    <dgm:cxn modelId="{26FC1416-BC30-4F92-B14F-84B9A1E02BA9}" type="presOf" srcId="{E5B583BE-27DF-4726-B719-F0D6FEE516C2}" destId="{2B032E84-16F3-44EE-A8D8-D1006CE144ED}" srcOrd="1" destOrd="0" presId="urn:microsoft.com/office/officeart/2005/8/layout/radial1"/>
    <dgm:cxn modelId="{5A95501C-1E28-4323-A71A-3B15CFC35EFA}" srcId="{8A02AB0B-0E99-4DE7-8011-1AA247B9CF3A}" destId="{AB813D61-BD7C-4DB5-817D-24B328BA8931}" srcOrd="5" destOrd="0" parTransId="{D91268E6-0C16-4761-9A4C-47B7AEDC02A3}" sibTransId="{7FC5AE6F-D201-4604-A69E-9E573698C7D5}"/>
    <dgm:cxn modelId="{3612E81C-ADE0-4EFA-AD9F-FF0E5285F40F}" type="presOf" srcId="{B2C27111-C399-46C5-8C2E-6D3B9CE8691E}" destId="{A4A05296-7EB4-44AA-81CD-5B9E880918F1}" srcOrd="0" destOrd="0" presId="urn:microsoft.com/office/officeart/2005/8/layout/radial1"/>
    <dgm:cxn modelId="{25D32221-5887-475E-8596-DA7F4FB7B9A1}" type="presOf" srcId="{9F50C83A-E668-4A16-97EC-A518FB6E3BD5}" destId="{22BCE7B6-0610-4749-9CB2-1A89E2B72ADE}" srcOrd="0" destOrd="0" presId="urn:microsoft.com/office/officeart/2005/8/layout/radial1"/>
    <dgm:cxn modelId="{1FBF7B26-D111-44E9-9F65-5B319F59D412}" type="presOf" srcId="{A29CD56D-5415-4C3D-B904-64506DD92005}" destId="{E878410B-7BCB-485D-83F7-C91EDF3237C6}" srcOrd="0" destOrd="0" presId="urn:microsoft.com/office/officeart/2005/8/layout/radial1"/>
    <dgm:cxn modelId="{F4EFC22A-0568-45ED-A6EA-9722C453E0A8}" type="presOf" srcId="{5AAA8132-2C7A-48C4-83E7-5D576D0280A6}" destId="{3B33516E-45A1-4814-AD1A-B8841370B5D6}" srcOrd="0" destOrd="0" presId="urn:microsoft.com/office/officeart/2005/8/layout/radial1"/>
    <dgm:cxn modelId="{FCE0C12C-0642-432E-96A2-BADCA3862084}" type="presOf" srcId="{E35DB55C-5A29-43FD-99D0-AC355C1C21B2}" destId="{AE93748A-1690-4536-A730-60695EC06EBC}" srcOrd="1" destOrd="0" presId="urn:microsoft.com/office/officeart/2005/8/layout/radial1"/>
    <dgm:cxn modelId="{590FD835-C423-44E7-B980-74CABD715276}" type="presOf" srcId="{8B082670-F7D9-4AAB-9ABB-C39B75C701B6}" destId="{45EC44A6-EE96-4A1C-9689-F064B6E65810}" srcOrd="0" destOrd="0" presId="urn:microsoft.com/office/officeart/2005/8/layout/radial1"/>
    <dgm:cxn modelId="{DB2D8140-0948-4B3E-99C1-2334AAB8941A}" type="presOf" srcId="{8951FE6F-3FDD-4AF8-A231-48A6658EBE74}" destId="{D5367EE2-C2C5-4B67-9232-8B9C41135091}" srcOrd="1" destOrd="0" presId="urn:microsoft.com/office/officeart/2005/8/layout/radial1"/>
    <dgm:cxn modelId="{453B205C-CF42-4553-A7DC-DA56BE9541B5}" type="presOf" srcId="{ED83C5C9-D857-4B99-A7C6-A3CB83F7D5D8}" destId="{7F3960B9-97E4-4C38-A01A-D3E41CA01AA4}" srcOrd="0" destOrd="0" presId="urn:microsoft.com/office/officeart/2005/8/layout/radial1"/>
    <dgm:cxn modelId="{CF82C75E-380E-44FF-B0A0-76486A0283B2}" srcId="{8A02AB0B-0E99-4DE7-8011-1AA247B9CF3A}" destId="{65462462-37A0-47C3-9B08-941E9CB76BCE}" srcOrd="8" destOrd="0" parTransId="{435BC733-C5DE-43EB-95FD-162BEB73CBCF}" sibTransId="{012C98D2-7A91-44EB-9DD5-E54F8EB38353}"/>
    <dgm:cxn modelId="{EF9D4B60-4A49-44EC-B079-4F36D42D9901}" type="presOf" srcId="{A20C9BC2-7C24-400E-9338-A5B0BF4C1E9A}" destId="{CD82AE4A-0D72-4334-9AB9-2FCC9608CA82}" srcOrd="0" destOrd="0" presId="urn:microsoft.com/office/officeart/2005/8/layout/radial1"/>
    <dgm:cxn modelId="{7636E967-D6A8-493F-879A-6F630B10CB43}" srcId="{8A02AB0B-0E99-4DE7-8011-1AA247B9CF3A}" destId="{8206F5D8-C978-4004-B8D3-6CF1767B7BB7}" srcOrd="4" destOrd="0" parTransId="{0C6529C1-E4D1-42DB-965A-A8FBCE7F0507}" sibTransId="{3B2D413C-C03A-482E-8503-7A3B7B75B40C}"/>
    <dgm:cxn modelId="{CD7D0448-17B7-4AA1-87AC-659A9CE73DF2}" srcId="{8A02AB0B-0E99-4DE7-8011-1AA247B9CF3A}" destId="{5AAA8132-2C7A-48C4-83E7-5D576D0280A6}" srcOrd="10" destOrd="0" parTransId="{DC1AD84B-CAA2-4BC7-AD88-A357E19AE361}" sibTransId="{F836C411-F0FD-49E5-9E99-4D0006EA7DA7}"/>
    <dgm:cxn modelId="{3E03B368-9258-4971-B0DA-088D659DB03E}" type="presOf" srcId="{8206F5D8-C978-4004-B8D3-6CF1767B7BB7}" destId="{EECC66E1-13A0-44A6-9281-01132D2BCB41}" srcOrd="0" destOrd="0" presId="urn:microsoft.com/office/officeart/2005/8/layout/radial1"/>
    <dgm:cxn modelId="{441C6D4A-2060-41BF-9D5C-3EDFC95DBD4D}" type="presOf" srcId="{124DD25B-486F-41BF-90CD-87F03E153460}" destId="{5BDACF78-AD79-42D3-91E3-02AC87F7A520}" srcOrd="0" destOrd="0" presId="urn:microsoft.com/office/officeart/2005/8/layout/radial1"/>
    <dgm:cxn modelId="{8AFBF76B-5CD4-4BF4-AB1B-CDC8E580A18D}" srcId="{8A02AB0B-0E99-4DE7-8011-1AA247B9CF3A}" destId="{A20C9BC2-7C24-400E-9338-A5B0BF4C1E9A}" srcOrd="7" destOrd="0" parTransId="{E35DB55C-5A29-43FD-99D0-AC355C1C21B2}" sibTransId="{C31BB07B-9A09-4AC6-B5AE-896262C46053}"/>
    <dgm:cxn modelId="{ABF8D052-5535-4F23-AC5E-F5D49C6A9957}" srcId="{8A02AB0B-0E99-4DE7-8011-1AA247B9CF3A}" destId="{669191CD-1E6B-4A88-8BE7-54B53CD66FD5}" srcOrd="3" destOrd="0" parTransId="{E5B583BE-27DF-4726-B719-F0D6FEE516C2}" sibTransId="{813B782B-839B-4F17-8D6F-862B0652C4D1}"/>
    <dgm:cxn modelId="{3DFF9E53-76F0-418D-8FDC-10552324D463}" type="presOf" srcId="{DC1AD84B-CAA2-4BC7-AD88-A357E19AE361}" destId="{9462C9A1-B822-48CB-B370-BAEDADD593D3}" srcOrd="0" destOrd="0" presId="urn:microsoft.com/office/officeart/2005/8/layout/radial1"/>
    <dgm:cxn modelId="{09C24B56-6852-4B0C-A0A0-CFF85231C762}" type="presOf" srcId="{65462462-37A0-47C3-9B08-941E9CB76BCE}" destId="{B82C61E8-3601-49D7-BB15-E1E0C2EF375D}" srcOrd="0" destOrd="0" presId="urn:microsoft.com/office/officeart/2005/8/layout/radial1"/>
    <dgm:cxn modelId="{1B963258-125E-4420-87C9-77F3F05236B5}" type="presOf" srcId="{D91268E6-0C16-4761-9A4C-47B7AEDC02A3}" destId="{B7E4BFB6-66BC-44AA-BA48-0B49CB856814}" srcOrd="1" destOrd="0" presId="urn:microsoft.com/office/officeart/2005/8/layout/radial1"/>
    <dgm:cxn modelId="{040F5A5A-2242-4E53-B999-7E3DB80FC4AA}" type="presOf" srcId="{D91268E6-0C16-4761-9A4C-47B7AEDC02A3}" destId="{B326F949-F347-4681-B667-6E0C36CC47EE}" srcOrd="0" destOrd="0" presId="urn:microsoft.com/office/officeart/2005/8/layout/radial1"/>
    <dgm:cxn modelId="{E736D35A-8C35-4A24-9D29-8B2D3A5B733F}" type="presOf" srcId="{AB813D61-BD7C-4DB5-817D-24B328BA8931}" destId="{246B6A25-4D0A-42C6-8FB4-CE8DC61B1786}" srcOrd="0" destOrd="0" presId="urn:microsoft.com/office/officeart/2005/8/layout/radial1"/>
    <dgm:cxn modelId="{EA86E97E-53BB-4BCE-A43C-F5A5B611653B}" type="presOf" srcId="{B2C27111-C399-46C5-8C2E-6D3B9CE8691E}" destId="{EE66B50F-0394-4FD4-A804-0FCA6490163F}" srcOrd="1" destOrd="0" presId="urn:microsoft.com/office/officeart/2005/8/layout/radial1"/>
    <dgm:cxn modelId="{70AD277F-B1E9-45C6-8464-DF8B045A449A}" type="presOf" srcId="{0C6529C1-E4D1-42DB-965A-A8FBCE7F0507}" destId="{981F211E-EE14-431F-9492-874941490636}" srcOrd="0" destOrd="0" presId="urn:microsoft.com/office/officeart/2005/8/layout/radial1"/>
    <dgm:cxn modelId="{BC0E2296-C065-4CEB-86F2-2DBBF93070C8}" type="presOf" srcId="{E901B1BF-794D-4ABE-B839-9C1D7912C6A4}" destId="{CD4E55B0-6E0B-47EF-9D12-27113F734905}" srcOrd="0" destOrd="0" presId="urn:microsoft.com/office/officeart/2005/8/layout/radial1"/>
    <dgm:cxn modelId="{9BBDAF9C-738E-422E-8371-E52FA971D228}" type="presOf" srcId="{E377755B-243D-47C6-B6FE-71801C622D5F}" destId="{076D9163-F2D3-49DF-9FD4-A7EDF0B558D9}" srcOrd="0" destOrd="0" presId="urn:microsoft.com/office/officeart/2005/8/layout/radial1"/>
    <dgm:cxn modelId="{7C9CDF9D-2B58-455C-BCC6-95DC1E1D5947}" type="presOf" srcId="{E5B583BE-27DF-4726-B719-F0D6FEE516C2}" destId="{85993B83-FCF7-43B5-9CB7-A26796599E76}" srcOrd="0" destOrd="0" presId="urn:microsoft.com/office/officeart/2005/8/layout/radial1"/>
    <dgm:cxn modelId="{60D0099F-220C-4BD3-8E66-EB0F7C1135E8}" type="presOf" srcId="{435BC733-C5DE-43EB-95FD-162BEB73CBCF}" destId="{0C5F1B92-5561-42C4-966F-5A6D6C0371DD}" srcOrd="0" destOrd="0" presId="urn:microsoft.com/office/officeart/2005/8/layout/radial1"/>
    <dgm:cxn modelId="{C90E6FA7-2660-4EB7-8A6B-2EA200A5303D}" type="presOf" srcId="{0C6529C1-E4D1-42DB-965A-A8FBCE7F0507}" destId="{9D7B96D3-94F9-4033-BE3F-94C2F3AC6DE5}" srcOrd="1" destOrd="0" presId="urn:microsoft.com/office/officeart/2005/8/layout/radial1"/>
    <dgm:cxn modelId="{56B65BAC-09E2-4BDD-8690-FFACBBD70646}" srcId="{8A02AB0B-0E99-4DE7-8011-1AA247B9CF3A}" destId="{63A74023-0624-4791-B348-D7DA81B21506}" srcOrd="11" destOrd="0" parTransId="{2D553BB8-31C7-4314-8574-25BAC22537AB}" sibTransId="{4449CD66-C246-46C0-B754-C8BCE6231840}"/>
    <dgm:cxn modelId="{45C6BEB0-639C-456A-B6F6-8D1A291CEC3C}" type="presOf" srcId="{A29CD56D-5415-4C3D-B904-64506DD92005}" destId="{C4D3EA21-AD4E-45E1-B78B-F05643DDF4A2}" srcOrd="1" destOrd="0" presId="urn:microsoft.com/office/officeart/2005/8/layout/radial1"/>
    <dgm:cxn modelId="{C60FBDB4-EC69-421A-81CA-8AB55656B465}" type="presOf" srcId="{2D553BB8-31C7-4314-8574-25BAC22537AB}" destId="{5666A6AD-6ED7-4AE8-8B21-CC94589B3C10}" srcOrd="0" destOrd="0" presId="urn:microsoft.com/office/officeart/2005/8/layout/radial1"/>
    <dgm:cxn modelId="{8F85F4B7-737D-43CD-97FF-B5176E882A9F}" srcId="{8A02AB0B-0E99-4DE7-8011-1AA247B9CF3A}" destId="{ED83C5C9-D857-4B99-A7C6-A3CB83F7D5D8}" srcOrd="2" destOrd="0" parTransId="{A29CD56D-5415-4C3D-B904-64506DD92005}" sibTransId="{8E193ABB-C231-49B0-B236-98568203EFED}"/>
    <dgm:cxn modelId="{09388FCC-74AB-4629-9621-9862F3D0CF5A}" type="presOf" srcId="{2D553BB8-31C7-4314-8574-25BAC22537AB}" destId="{4E97B8FE-D2F3-4613-AAB8-8FE189815D07}" srcOrd="1" destOrd="0" presId="urn:microsoft.com/office/officeart/2005/8/layout/radial1"/>
    <dgm:cxn modelId="{57FF68CE-0D3E-4555-AF78-EDF14217DE7A}" type="presOf" srcId="{435BC733-C5DE-43EB-95FD-162BEB73CBCF}" destId="{8B4755B3-8CFF-4953-ADA6-688F61C084DD}" srcOrd="1" destOrd="0" presId="urn:microsoft.com/office/officeart/2005/8/layout/radial1"/>
    <dgm:cxn modelId="{4772DCCE-158D-4F35-AF5A-5A2E2CDD70E2}" srcId="{8A02AB0B-0E99-4DE7-8011-1AA247B9CF3A}" destId="{2D1D8CC8-A183-4D8A-80B5-DCA4D8240603}" srcOrd="6" destOrd="0" parTransId="{8B082670-F7D9-4AAB-9ABB-C39B75C701B6}" sibTransId="{631C7933-C2A0-42CE-8650-1B5A80558D8B}"/>
    <dgm:cxn modelId="{68B3D9CF-9E5F-4496-A81C-0EB9480C5260}" type="presOf" srcId="{E35DB55C-5A29-43FD-99D0-AC355C1C21B2}" destId="{EFF2D6AF-E3E3-40ED-806B-BAAD766439AB}" srcOrd="0" destOrd="0" presId="urn:microsoft.com/office/officeart/2005/8/layout/radial1"/>
    <dgm:cxn modelId="{A23F6CD8-5FC0-4EFE-B54F-52028B2138AC}" type="presOf" srcId="{E377755B-243D-47C6-B6FE-71801C622D5F}" destId="{AE24697F-EDA8-4257-9A52-44DB9ED2CF74}" srcOrd="1" destOrd="0" presId="urn:microsoft.com/office/officeart/2005/8/layout/radial1"/>
    <dgm:cxn modelId="{B7541AE8-687F-42F4-A640-2C43BB3D67E1}" type="presOf" srcId="{8A02AB0B-0E99-4DE7-8011-1AA247B9CF3A}" destId="{423C894D-F851-4B2A-B43D-1246F420C0E7}" srcOrd="0" destOrd="0" presId="urn:microsoft.com/office/officeart/2005/8/layout/radial1"/>
    <dgm:cxn modelId="{DB24E1E8-8DAA-4AF2-A675-15F745C49E58}" type="presOf" srcId="{669191CD-1E6B-4A88-8BE7-54B53CD66FD5}" destId="{9B85A35B-C8F1-4182-A06C-E0AAD4E8FECF}" srcOrd="0" destOrd="0" presId="urn:microsoft.com/office/officeart/2005/8/layout/radial1"/>
    <dgm:cxn modelId="{E54EC3E9-040D-4BAE-A330-482BD0AD031D}" type="presOf" srcId="{DC1AD84B-CAA2-4BC7-AD88-A357E19AE361}" destId="{A2F79E9E-AAE3-4A72-8812-BECBDC9AADD8}" srcOrd="1" destOrd="0" presId="urn:microsoft.com/office/officeart/2005/8/layout/radial1"/>
    <dgm:cxn modelId="{F5F622ED-43D0-4F08-9B7B-6378C44958D0}" srcId="{8A02AB0B-0E99-4DE7-8011-1AA247B9CF3A}" destId="{E901B1BF-794D-4ABE-B839-9C1D7912C6A4}" srcOrd="9" destOrd="0" parTransId="{B2C27111-C399-46C5-8C2E-6D3B9CE8691E}" sibTransId="{A0596CED-D838-4B8B-8B1F-CC27BCB10D39}"/>
    <dgm:cxn modelId="{27EF9AF3-3C64-423C-A9AC-3E3F6DDD8D80}" srcId="{124DD25B-486F-41BF-90CD-87F03E153460}" destId="{8A02AB0B-0E99-4DE7-8011-1AA247B9CF3A}" srcOrd="0" destOrd="0" parTransId="{E42F3E73-4122-4A4B-A483-9926F6F00934}" sibTransId="{052CAA6E-D10F-4BEE-BE42-809C8DCEC241}"/>
    <dgm:cxn modelId="{7E2115F9-12A8-4D37-AD14-A1ECA0685972}" srcId="{8A02AB0B-0E99-4DE7-8011-1AA247B9CF3A}" destId="{BB2B772B-342F-444D-A140-C87E4000980A}" srcOrd="0" destOrd="0" parTransId="{E377755B-243D-47C6-B6FE-71801C622D5F}" sibTransId="{16D9B943-26DE-41A5-AE82-06DC48BF196A}"/>
    <dgm:cxn modelId="{BB0B88FD-1DEB-48D5-BB84-258280D70867}" type="presOf" srcId="{63A74023-0624-4791-B348-D7DA81B21506}" destId="{958400B9-5F3F-44DA-B104-5B8C28CA2AD8}" srcOrd="0" destOrd="0" presId="urn:microsoft.com/office/officeart/2005/8/layout/radial1"/>
    <dgm:cxn modelId="{1DA2CC2F-3691-4CFA-8D0E-D9045A3F40C7}" type="presParOf" srcId="{5BDACF78-AD79-42D3-91E3-02AC87F7A520}" destId="{423C894D-F851-4B2A-B43D-1246F420C0E7}" srcOrd="0" destOrd="0" presId="urn:microsoft.com/office/officeart/2005/8/layout/radial1"/>
    <dgm:cxn modelId="{CBE8A398-255A-48F1-AF4E-3ECE92BB2CBC}" type="presParOf" srcId="{5BDACF78-AD79-42D3-91E3-02AC87F7A520}" destId="{076D9163-F2D3-49DF-9FD4-A7EDF0B558D9}" srcOrd="1" destOrd="0" presId="urn:microsoft.com/office/officeart/2005/8/layout/radial1"/>
    <dgm:cxn modelId="{178ED596-039B-48DC-9E23-FAEBA66E5976}" type="presParOf" srcId="{076D9163-F2D3-49DF-9FD4-A7EDF0B558D9}" destId="{AE24697F-EDA8-4257-9A52-44DB9ED2CF74}" srcOrd="0" destOrd="0" presId="urn:microsoft.com/office/officeart/2005/8/layout/radial1"/>
    <dgm:cxn modelId="{62E8F4A3-9397-4266-B636-2F5A767D9ADF}" type="presParOf" srcId="{5BDACF78-AD79-42D3-91E3-02AC87F7A520}" destId="{0D562BDC-AF2F-4841-A657-8A51D6CC60C4}" srcOrd="2" destOrd="0" presId="urn:microsoft.com/office/officeart/2005/8/layout/radial1"/>
    <dgm:cxn modelId="{0B122D50-ECA5-42F9-B108-3B159601049A}" type="presParOf" srcId="{5BDACF78-AD79-42D3-91E3-02AC87F7A520}" destId="{06974B14-4253-4124-9929-B2B3D5CB1568}" srcOrd="3" destOrd="0" presId="urn:microsoft.com/office/officeart/2005/8/layout/radial1"/>
    <dgm:cxn modelId="{AECAE934-C662-40A7-8D67-D33B2DECA68C}" type="presParOf" srcId="{06974B14-4253-4124-9929-B2B3D5CB1568}" destId="{D5367EE2-C2C5-4B67-9232-8B9C41135091}" srcOrd="0" destOrd="0" presId="urn:microsoft.com/office/officeart/2005/8/layout/radial1"/>
    <dgm:cxn modelId="{B4CB92BD-20AE-4016-BF95-495A7E79162D}" type="presParOf" srcId="{5BDACF78-AD79-42D3-91E3-02AC87F7A520}" destId="{22BCE7B6-0610-4749-9CB2-1A89E2B72ADE}" srcOrd="4" destOrd="0" presId="urn:microsoft.com/office/officeart/2005/8/layout/radial1"/>
    <dgm:cxn modelId="{1F4425DD-1D97-4F00-9CC2-1B949D68932D}" type="presParOf" srcId="{5BDACF78-AD79-42D3-91E3-02AC87F7A520}" destId="{E878410B-7BCB-485D-83F7-C91EDF3237C6}" srcOrd="5" destOrd="0" presId="urn:microsoft.com/office/officeart/2005/8/layout/radial1"/>
    <dgm:cxn modelId="{685429F1-F96C-4DE1-A0D3-80472481E489}" type="presParOf" srcId="{E878410B-7BCB-485D-83F7-C91EDF3237C6}" destId="{C4D3EA21-AD4E-45E1-B78B-F05643DDF4A2}" srcOrd="0" destOrd="0" presId="urn:microsoft.com/office/officeart/2005/8/layout/radial1"/>
    <dgm:cxn modelId="{69A99A99-1A23-4BBB-93B0-071F462200D0}" type="presParOf" srcId="{5BDACF78-AD79-42D3-91E3-02AC87F7A520}" destId="{7F3960B9-97E4-4C38-A01A-D3E41CA01AA4}" srcOrd="6" destOrd="0" presId="urn:microsoft.com/office/officeart/2005/8/layout/radial1"/>
    <dgm:cxn modelId="{0C6A1EC8-EC18-446C-B1DF-CAADAC444131}" type="presParOf" srcId="{5BDACF78-AD79-42D3-91E3-02AC87F7A520}" destId="{85993B83-FCF7-43B5-9CB7-A26796599E76}" srcOrd="7" destOrd="0" presId="urn:microsoft.com/office/officeart/2005/8/layout/radial1"/>
    <dgm:cxn modelId="{0D7E90D7-0147-44EE-8A82-E8B3271C4AD5}" type="presParOf" srcId="{85993B83-FCF7-43B5-9CB7-A26796599E76}" destId="{2B032E84-16F3-44EE-A8D8-D1006CE144ED}" srcOrd="0" destOrd="0" presId="urn:microsoft.com/office/officeart/2005/8/layout/radial1"/>
    <dgm:cxn modelId="{B8065EA9-9E89-491F-95FF-5D6259201625}" type="presParOf" srcId="{5BDACF78-AD79-42D3-91E3-02AC87F7A520}" destId="{9B85A35B-C8F1-4182-A06C-E0AAD4E8FECF}" srcOrd="8" destOrd="0" presId="urn:microsoft.com/office/officeart/2005/8/layout/radial1"/>
    <dgm:cxn modelId="{B3997711-9360-4DC9-AEEA-CA7EE5EA4BFA}" type="presParOf" srcId="{5BDACF78-AD79-42D3-91E3-02AC87F7A520}" destId="{981F211E-EE14-431F-9492-874941490636}" srcOrd="9" destOrd="0" presId="urn:microsoft.com/office/officeart/2005/8/layout/radial1"/>
    <dgm:cxn modelId="{94451CA7-F8F9-4FEC-8EA1-260C3972503D}" type="presParOf" srcId="{981F211E-EE14-431F-9492-874941490636}" destId="{9D7B96D3-94F9-4033-BE3F-94C2F3AC6DE5}" srcOrd="0" destOrd="0" presId="urn:microsoft.com/office/officeart/2005/8/layout/radial1"/>
    <dgm:cxn modelId="{114BFC0C-E72D-4E28-AF77-EC70CF80CB6C}" type="presParOf" srcId="{5BDACF78-AD79-42D3-91E3-02AC87F7A520}" destId="{EECC66E1-13A0-44A6-9281-01132D2BCB41}" srcOrd="10" destOrd="0" presId="urn:microsoft.com/office/officeart/2005/8/layout/radial1"/>
    <dgm:cxn modelId="{AA9C6514-CA45-44EC-952B-9C46F13C6B26}" type="presParOf" srcId="{5BDACF78-AD79-42D3-91E3-02AC87F7A520}" destId="{B326F949-F347-4681-B667-6E0C36CC47EE}" srcOrd="11" destOrd="0" presId="urn:microsoft.com/office/officeart/2005/8/layout/radial1"/>
    <dgm:cxn modelId="{EF70254F-CBAE-4156-B324-2C812BCEA62D}" type="presParOf" srcId="{B326F949-F347-4681-B667-6E0C36CC47EE}" destId="{B7E4BFB6-66BC-44AA-BA48-0B49CB856814}" srcOrd="0" destOrd="0" presId="urn:microsoft.com/office/officeart/2005/8/layout/radial1"/>
    <dgm:cxn modelId="{527295F0-490B-4D82-A8DD-F6627026E2DD}" type="presParOf" srcId="{5BDACF78-AD79-42D3-91E3-02AC87F7A520}" destId="{246B6A25-4D0A-42C6-8FB4-CE8DC61B1786}" srcOrd="12" destOrd="0" presId="urn:microsoft.com/office/officeart/2005/8/layout/radial1"/>
    <dgm:cxn modelId="{8AFE83F0-219E-49F0-A6E6-3534FE672B7D}" type="presParOf" srcId="{5BDACF78-AD79-42D3-91E3-02AC87F7A520}" destId="{45EC44A6-EE96-4A1C-9689-F064B6E65810}" srcOrd="13" destOrd="0" presId="urn:microsoft.com/office/officeart/2005/8/layout/radial1"/>
    <dgm:cxn modelId="{8564077D-FC87-4428-8176-A0B03242A826}" type="presParOf" srcId="{45EC44A6-EE96-4A1C-9689-F064B6E65810}" destId="{06B119F1-09B6-4F79-AFC1-B06E3ACA71CB}" srcOrd="0" destOrd="0" presId="urn:microsoft.com/office/officeart/2005/8/layout/radial1"/>
    <dgm:cxn modelId="{1411AB2E-CF36-43B1-8386-7395D5C1FA4D}" type="presParOf" srcId="{5BDACF78-AD79-42D3-91E3-02AC87F7A520}" destId="{065FC106-9C46-44EF-90F8-A2AA9E4A9934}" srcOrd="14" destOrd="0" presId="urn:microsoft.com/office/officeart/2005/8/layout/radial1"/>
    <dgm:cxn modelId="{E0DE7C2B-388E-4ED7-9708-88C35D5B89E4}" type="presParOf" srcId="{5BDACF78-AD79-42D3-91E3-02AC87F7A520}" destId="{EFF2D6AF-E3E3-40ED-806B-BAAD766439AB}" srcOrd="15" destOrd="0" presId="urn:microsoft.com/office/officeart/2005/8/layout/radial1"/>
    <dgm:cxn modelId="{6100A1DF-AFF6-46FE-B08E-9C5AA7324022}" type="presParOf" srcId="{EFF2D6AF-E3E3-40ED-806B-BAAD766439AB}" destId="{AE93748A-1690-4536-A730-60695EC06EBC}" srcOrd="0" destOrd="0" presId="urn:microsoft.com/office/officeart/2005/8/layout/radial1"/>
    <dgm:cxn modelId="{42C6062D-D182-40D9-B4CA-4590F3D07A9B}" type="presParOf" srcId="{5BDACF78-AD79-42D3-91E3-02AC87F7A520}" destId="{CD82AE4A-0D72-4334-9AB9-2FCC9608CA82}" srcOrd="16" destOrd="0" presId="urn:microsoft.com/office/officeart/2005/8/layout/radial1"/>
    <dgm:cxn modelId="{8229CC34-6FFC-4D46-8C13-8230D88919B2}" type="presParOf" srcId="{5BDACF78-AD79-42D3-91E3-02AC87F7A520}" destId="{0C5F1B92-5561-42C4-966F-5A6D6C0371DD}" srcOrd="17" destOrd="0" presId="urn:microsoft.com/office/officeart/2005/8/layout/radial1"/>
    <dgm:cxn modelId="{0EDC156D-FCB9-43F8-B9EE-AD5C89F1C207}" type="presParOf" srcId="{0C5F1B92-5561-42C4-966F-5A6D6C0371DD}" destId="{8B4755B3-8CFF-4953-ADA6-688F61C084DD}" srcOrd="0" destOrd="0" presId="urn:microsoft.com/office/officeart/2005/8/layout/radial1"/>
    <dgm:cxn modelId="{BB052EEF-5BC0-4339-92BB-44C586635C1B}" type="presParOf" srcId="{5BDACF78-AD79-42D3-91E3-02AC87F7A520}" destId="{B82C61E8-3601-49D7-BB15-E1E0C2EF375D}" srcOrd="18" destOrd="0" presId="urn:microsoft.com/office/officeart/2005/8/layout/radial1"/>
    <dgm:cxn modelId="{3AF7C7A1-F880-4A3C-8AF6-3D15AE76373E}" type="presParOf" srcId="{5BDACF78-AD79-42D3-91E3-02AC87F7A520}" destId="{A4A05296-7EB4-44AA-81CD-5B9E880918F1}" srcOrd="19" destOrd="0" presId="urn:microsoft.com/office/officeart/2005/8/layout/radial1"/>
    <dgm:cxn modelId="{E977B2F1-1D1D-45E8-8F5E-688E91A43E6D}" type="presParOf" srcId="{A4A05296-7EB4-44AA-81CD-5B9E880918F1}" destId="{EE66B50F-0394-4FD4-A804-0FCA6490163F}" srcOrd="0" destOrd="0" presId="urn:microsoft.com/office/officeart/2005/8/layout/radial1"/>
    <dgm:cxn modelId="{00B62B3C-532D-4C8A-94EE-E0B89C918DE6}" type="presParOf" srcId="{5BDACF78-AD79-42D3-91E3-02AC87F7A520}" destId="{CD4E55B0-6E0B-47EF-9D12-27113F734905}" srcOrd="20" destOrd="0" presId="urn:microsoft.com/office/officeart/2005/8/layout/radial1"/>
    <dgm:cxn modelId="{6A907B57-8EA6-4963-B445-1F208C429E2F}" type="presParOf" srcId="{5BDACF78-AD79-42D3-91E3-02AC87F7A520}" destId="{9462C9A1-B822-48CB-B370-BAEDADD593D3}" srcOrd="21" destOrd="0" presId="urn:microsoft.com/office/officeart/2005/8/layout/radial1"/>
    <dgm:cxn modelId="{5E1F93D1-D26D-49C0-90E4-01ACC409A38E}" type="presParOf" srcId="{9462C9A1-B822-48CB-B370-BAEDADD593D3}" destId="{A2F79E9E-AAE3-4A72-8812-BECBDC9AADD8}" srcOrd="0" destOrd="0" presId="urn:microsoft.com/office/officeart/2005/8/layout/radial1"/>
    <dgm:cxn modelId="{3EFE041D-23B5-4305-B6F2-420D6C21D127}" type="presParOf" srcId="{5BDACF78-AD79-42D3-91E3-02AC87F7A520}" destId="{3B33516E-45A1-4814-AD1A-B8841370B5D6}" srcOrd="22" destOrd="0" presId="urn:microsoft.com/office/officeart/2005/8/layout/radial1"/>
    <dgm:cxn modelId="{F302F626-C510-401C-9BC3-7DB93221DBBE}" type="presParOf" srcId="{5BDACF78-AD79-42D3-91E3-02AC87F7A520}" destId="{5666A6AD-6ED7-4AE8-8B21-CC94589B3C10}" srcOrd="23" destOrd="0" presId="urn:microsoft.com/office/officeart/2005/8/layout/radial1"/>
    <dgm:cxn modelId="{63177373-625F-4BE3-8257-925F1BA90772}" type="presParOf" srcId="{5666A6AD-6ED7-4AE8-8B21-CC94589B3C10}" destId="{4E97B8FE-D2F3-4613-AAB8-8FE189815D07}" srcOrd="0" destOrd="0" presId="urn:microsoft.com/office/officeart/2005/8/layout/radial1"/>
    <dgm:cxn modelId="{7029DA6E-2FAF-4D2F-B37F-2B3AC6DEAC5B}" type="presParOf" srcId="{5BDACF78-AD79-42D3-91E3-02AC87F7A520}" destId="{958400B9-5F3F-44DA-B104-5B8C28CA2AD8}" srcOrd="24" destOrd="0" presId="urn:microsoft.com/office/officeart/2005/8/layout/radial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D6B7BF3-0191-476C-AB38-17E92965797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kumimoji="1" lang="ja-JP" altLang="en-US"/>
        </a:p>
      </dgm:t>
    </dgm:pt>
    <dgm:pt modelId="{F6EA0E3C-1552-4F45-80AE-76138F8D2952}">
      <dgm:prSet phldrT="[テキスト]" custT="1"/>
      <dgm:spPr/>
      <dgm:t>
        <a:bodyPr/>
        <a:lstStyle/>
        <a:p>
          <a:r>
            <a:rPr kumimoji="1" lang="ja-JP" altLang="en-US" sz="1700">
              <a:solidFill>
                <a:schemeClr val="bg1"/>
              </a:solidFill>
              <a:latin typeface="メイリオ" panose="020B0604030504040204" pitchFamily="50" charset="-128"/>
              <a:ea typeface="メイリオ" panose="020B0604030504040204" pitchFamily="50" charset="-128"/>
            </a:rPr>
            <a:t>１．ひな形となる標準化されたデータの活用と普及（データモデル）</a:t>
          </a:r>
        </a:p>
      </dgm:t>
    </dgm:pt>
    <dgm:pt modelId="{3844D1BF-F019-4412-A3BE-B86869B46A8C}" type="parTrans" cxnId="{A550E0BA-6489-4AB3-8CE5-7276B0CAF07E}">
      <dgm:prSet/>
      <dgm:spPr/>
      <dgm:t>
        <a:bodyPr/>
        <a:lstStyle/>
        <a:p>
          <a:endParaRPr kumimoji="1" lang="ja-JP" altLang="en-US">
            <a:latin typeface="Meiryo UI" panose="020B0604030504040204" pitchFamily="50" charset="-128"/>
            <a:ea typeface="Meiryo UI" panose="020B0604030504040204" pitchFamily="50" charset="-128"/>
          </a:endParaRPr>
        </a:p>
      </dgm:t>
    </dgm:pt>
    <dgm:pt modelId="{F5EC4925-2FDD-438A-8ED5-69661F7EE893}" type="sibTrans" cxnId="{A550E0BA-6489-4AB3-8CE5-7276B0CAF07E}">
      <dgm:prSet/>
      <dgm:spPr/>
      <dgm:t>
        <a:bodyPr/>
        <a:lstStyle/>
        <a:p>
          <a:endParaRPr kumimoji="1" lang="ja-JP" altLang="en-US">
            <a:latin typeface="Meiryo UI" panose="020B0604030504040204" pitchFamily="50" charset="-128"/>
            <a:ea typeface="Meiryo UI" panose="020B0604030504040204" pitchFamily="50" charset="-128"/>
          </a:endParaRPr>
        </a:p>
      </dgm:t>
    </dgm:pt>
    <dgm:pt modelId="{7BFA7D19-58CA-4C06-A8D5-095BB37E2D94}">
      <dgm:prSet phldrT="[テキスト]" custT="1"/>
      <dgm:spPr/>
      <dgm:t>
        <a:bodyPr/>
        <a:lstStyle/>
        <a:p>
          <a:r>
            <a:rPr kumimoji="1" lang="ja-JP" altLang="en-US" sz="1700">
              <a:latin typeface="メイリオ" panose="020B0604030504040204" pitchFamily="50" charset="-128"/>
              <a:ea typeface="メイリオ" panose="020B0604030504040204" pitchFamily="50" charset="-128"/>
            </a:rPr>
            <a:t>２．見つけやすくつなげやすいデータ連携の仕組み</a:t>
          </a:r>
          <a:r>
            <a:rPr kumimoji="1" lang="ja-JP" altLang="en-US" sz="1700">
              <a:solidFill>
                <a:schemeClr val="bg1"/>
              </a:solidFill>
              <a:latin typeface="メイリオ" panose="020B0604030504040204" pitchFamily="50" charset="-128"/>
              <a:ea typeface="メイリオ" panose="020B0604030504040204" pitchFamily="50" charset="-128"/>
            </a:rPr>
            <a:t>（プラットフォーム）</a:t>
          </a:r>
        </a:p>
      </dgm:t>
    </dgm:pt>
    <dgm:pt modelId="{E3CF00F6-9C07-4893-933D-276C4C28BD33}" type="parTrans" cxnId="{8B478538-30CA-49E2-9AAE-AC042AFE7A0D}">
      <dgm:prSet/>
      <dgm:spPr/>
      <dgm:t>
        <a:bodyPr/>
        <a:lstStyle/>
        <a:p>
          <a:endParaRPr kumimoji="1" lang="ja-JP" altLang="en-US">
            <a:latin typeface="Meiryo UI" panose="020B0604030504040204" pitchFamily="50" charset="-128"/>
            <a:ea typeface="Meiryo UI" panose="020B0604030504040204" pitchFamily="50" charset="-128"/>
          </a:endParaRPr>
        </a:p>
      </dgm:t>
    </dgm:pt>
    <dgm:pt modelId="{A75840DE-D163-4260-9271-C8A677F4A2C4}" type="sibTrans" cxnId="{8B478538-30CA-49E2-9AAE-AC042AFE7A0D}">
      <dgm:prSet/>
      <dgm:spPr/>
      <dgm:t>
        <a:bodyPr/>
        <a:lstStyle/>
        <a:p>
          <a:endParaRPr kumimoji="1" lang="ja-JP" altLang="en-US">
            <a:latin typeface="Meiryo UI" panose="020B0604030504040204" pitchFamily="50" charset="-128"/>
            <a:ea typeface="Meiryo UI" panose="020B0604030504040204" pitchFamily="50" charset="-128"/>
          </a:endParaRPr>
        </a:p>
      </dgm:t>
    </dgm:pt>
    <dgm:pt modelId="{5AD34C88-9816-4C94-86F7-D8BF06C8A65C}">
      <dgm:prSet phldrT="[テキスト]" custT="1"/>
      <dgm:spPr/>
      <dgm:t>
        <a:bodyPr/>
        <a:lstStyle/>
        <a:p>
          <a:r>
            <a:rPr kumimoji="1" lang="ja-JP" altLang="en-US" sz="1700">
              <a:solidFill>
                <a:schemeClr val="bg1"/>
              </a:solidFill>
              <a:latin typeface="メイリオ" panose="020B0604030504040204" pitchFamily="50" charset="-128"/>
              <a:ea typeface="メイリオ" panose="020B0604030504040204" pitchFamily="50" charset="-128"/>
            </a:rPr>
            <a:t>３．品質が確保された、多様かつ十分な量のデータの供給（オープン化）</a:t>
          </a:r>
        </a:p>
      </dgm:t>
    </dgm:pt>
    <dgm:pt modelId="{327E5BAD-5491-430B-8B2A-180C85B9B3C8}" type="parTrans" cxnId="{019C11F2-B36E-4A25-8F8F-1759B9FB765F}">
      <dgm:prSet/>
      <dgm:spPr/>
      <dgm:t>
        <a:bodyPr/>
        <a:lstStyle/>
        <a:p>
          <a:endParaRPr kumimoji="1" lang="ja-JP" altLang="en-US">
            <a:latin typeface="Meiryo UI" panose="020B0604030504040204" pitchFamily="50" charset="-128"/>
            <a:ea typeface="Meiryo UI" panose="020B0604030504040204" pitchFamily="50" charset="-128"/>
          </a:endParaRPr>
        </a:p>
      </dgm:t>
    </dgm:pt>
    <dgm:pt modelId="{31BD9BBB-38E0-4EC0-AEFA-92D8562907C2}" type="sibTrans" cxnId="{019C11F2-B36E-4A25-8F8F-1759B9FB765F}">
      <dgm:prSet/>
      <dgm:spPr/>
      <dgm:t>
        <a:bodyPr/>
        <a:lstStyle/>
        <a:p>
          <a:endParaRPr kumimoji="1" lang="ja-JP" altLang="en-US">
            <a:latin typeface="Meiryo UI" panose="020B0604030504040204" pitchFamily="50" charset="-128"/>
            <a:ea typeface="Meiryo UI" panose="020B0604030504040204" pitchFamily="50" charset="-128"/>
          </a:endParaRPr>
        </a:p>
      </dgm:t>
    </dgm:pt>
    <dgm:pt modelId="{2780E821-87A5-4BC8-B3DE-40FE54618C95}">
      <dgm:prSet phldrT="[テキスト]" custT="1"/>
      <dgm:spPr/>
      <dgm:t>
        <a:bodyPr/>
        <a:lstStyle/>
        <a:p>
          <a:r>
            <a:rPr kumimoji="1" lang="ja-JP" altLang="en-US" sz="1300">
              <a:solidFill>
                <a:schemeClr val="tx1"/>
              </a:solidFill>
              <a:latin typeface="メイリオ" panose="020B0604030504040204" pitchFamily="50" charset="-128"/>
              <a:ea typeface="メイリオ" panose="020B0604030504040204" pitchFamily="50" charset="-128"/>
            </a:rPr>
            <a:t>品質が確保されたデータの流用性確保</a:t>
          </a:r>
        </a:p>
      </dgm:t>
    </dgm:pt>
    <dgm:pt modelId="{AEC68528-88A6-49D7-809B-883198E3F665}" type="parTrans" cxnId="{69574D7B-1BAC-4DD1-91FD-08E5B9B19830}">
      <dgm:prSet/>
      <dgm:spPr/>
      <dgm:t>
        <a:bodyPr/>
        <a:lstStyle/>
        <a:p>
          <a:endParaRPr kumimoji="1" lang="ja-JP" altLang="en-US">
            <a:latin typeface="Meiryo UI" panose="020B0604030504040204" pitchFamily="50" charset="-128"/>
            <a:ea typeface="Meiryo UI" panose="020B0604030504040204" pitchFamily="50" charset="-128"/>
          </a:endParaRPr>
        </a:p>
      </dgm:t>
    </dgm:pt>
    <dgm:pt modelId="{9A046EF3-13B5-4388-9A82-3CB4FA1973D9}" type="sibTrans" cxnId="{69574D7B-1BAC-4DD1-91FD-08E5B9B19830}">
      <dgm:prSet/>
      <dgm:spPr/>
      <dgm:t>
        <a:bodyPr/>
        <a:lstStyle/>
        <a:p>
          <a:endParaRPr kumimoji="1" lang="ja-JP" altLang="en-US">
            <a:latin typeface="Meiryo UI" panose="020B0604030504040204" pitchFamily="50" charset="-128"/>
            <a:ea typeface="Meiryo UI" panose="020B0604030504040204" pitchFamily="50" charset="-128"/>
          </a:endParaRPr>
        </a:p>
      </dgm:t>
    </dgm:pt>
    <dgm:pt modelId="{2CF39DE3-27D0-4E73-9319-A7F4C0EA5DBA}">
      <dgm:prSet phldrT="[テキスト]" custT="1"/>
      <dgm:spPr/>
      <dgm:t>
        <a:bodyPr/>
        <a:lstStyle/>
        <a:p>
          <a:r>
            <a:rPr kumimoji="1" lang="ja-JP" altLang="en-US" sz="1300">
              <a:latin typeface="メイリオ" panose="020B0604030504040204" pitchFamily="50" charset="-128"/>
              <a:ea typeface="メイリオ" panose="020B0604030504040204" pitchFamily="50" charset="-128"/>
            </a:rPr>
            <a:t>カタログ、コネクタ、取引市場、プラットフォーム利用</a:t>
          </a:r>
        </a:p>
      </dgm:t>
    </dgm:pt>
    <dgm:pt modelId="{5FC3870E-AF3F-4E62-909C-AABB8394A998}" type="parTrans" cxnId="{8A16419E-5408-4818-8B40-C16670909801}">
      <dgm:prSet/>
      <dgm:spPr/>
      <dgm:t>
        <a:bodyPr/>
        <a:lstStyle/>
        <a:p>
          <a:endParaRPr kumimoji="1" lang="ja-JP" altLang="en-US">
            <a:latin typeface="Meiryo UI" panose="020B0604030504040204" pitchFamily="50" charset="-128"/>
            <a:ea typeface="Meiryo UI" panose="020B0604030504040204" pitchFamily="50" charset="-128"/>
          </a:endParaRPr>
        </a:p>
      </dgm:t>
    </dgm:pt>
    <dgm:pt modelId="{DFE15628-3854-4564-86A3-0B2888C8B0D1}" type="sibTrans" cxnId="{8A16419E-5408-4818-8B40-C16670909801}">
      <dgm:prSet/>
      <dgm:spPr/>
      <dgm:t>
        <a:bodyPr/>
        <a:lstStyle/>
        <a:p>
          <a:endParaRPr kumimoji="1" lang="ja-JP" altLang="en-US">
            <a:latin typeface="Meiryo UI" panose="020B0604030504040204" pitchFamily="50" charset="-128"/>
            <a:ea typeface="Meiryo UI" panose="020B0604030504040204" pitchFamily="50" charset="-128"/>
          </a:endParaRPr>
        </a:p>
      </dgm:t>
    </dgm:pt>
    <dgm:pt modelId="{24719064-F773-47B8-BBE2-21EB544F2F87}">
      <dgm:prSet phldrT="[テキスト]" custT="1"/>
      <dgm:spPr/>
      <dgm:t>
        <a:bodyPr/>
        <a:lstStyle/>
        <a:p>
          <a:r>
            <a:rPr kumimoji="1" lang="ja-JP" altLang="en-US" sz="1300">
              <a:solidFill>
                <a:schemeClr val="tx1"/>
              </a:solidFill>
              <a:latin typeface="メイリオ" panose="020B0604030504040204" pitchFamily="50" charset="-128"/>
              <a:ea typeface="メイリオ" panose="020B0604030504040204" pitchFamily="50" charset="-128"/>
            </a:rPr>
            <a:t>標準化されたデータモデルの活用による設計＋均質化された高品質なデータの整備</a:t>
          </a:r>
        </a:p>
      </dgm:t>
    </dgm:pt>
    <dgm:pt modelId="{AC8F073D-DB59-4FE5-BB4E-98B953B8931B}" type="parTrans" cxnId="{1D4747CB-83BE-42A0-AAF7-FF0290EBA1B8}">
      <dgm:prSet/>
      <dgm:spPr/>
      <dgm:t>
        <a:bodyPr/>
        <a:lstStyle/>
        <a:p>
          <a:endParaRPr kumimoji="1" lang="ja-JP" altLang="en-US">
            <a:latin typeface="Meiryo UI" panose="020B0604030504040204" pitchFamily="50" charset="-128"/>
            <a:ea typeface="Meiryo UI" panose="020B0604030504040204" pitchFamily="50" charset="-128"/>
          </a:endParaRPr>
        </a:p>
      </dgm:t>
    </dgm:pt>
    <dgm:pt modelId="{239812F6-37D6-4E58-9967-8327D6FD94DF}" type="sibTrans" cxnId="{1D4747CB-83BE-42A0-AAF7-FF0290EBA1B8}">
      <dgm:prSet/>
      <dgm:spPr/>
      <dgm:t>
        <a:bodyPr/>
        <a:lstStyle/>
        <a:p>
          <a:endParaRPr kumimoji="1" lang="ja-JP" altLang="en-US">
            <a:latin typeface="Meiryo UI" panose="020B0604030504040204" pitchFamily="50" charset="-128"/>
            <a:ea typeface="Meiryo UI" panose="020B0604030504040204" pitchFamily="50" charset="-128"/>
          </a:endParaRPr>
        </a:p>
      </dgm:t>
    </dgm:pt>
    <dgm:pt modelId="{D9889A1F-188E-48FD-86A9-C58749BDEC49}" type="pres">
      <dgm:prSet presAssocID="{6D6B7BF3-0191-476C-AB38-17E92965797C}" presName="linear" presStyleCnt="0">
        <dgm:presLayoutVars>
          <dgm:animLvl val="lvl"/>
          <dgm:resizeHandles val="exact"/>
        </dgm:presLayoutVars>
      </dgm:prSet>
      <dgm:spPr/>
    </dgm:pt>
    <dgm:pt modelId="{22D50BD1-9AF5-410D-953D-1FB347387F49}" type="pres">
      <dgm:prSet presAssocID="{F6EA0E3C-1552-4F45-80AE-76138F8D2952}" presName="parentText" presStyleLbl="node1" presStyleIdx="0" presStyleCnt="3" custScaleY="128751" custLinFactNeighborX="-4865" custLinFactNeighborY="-25696">
        <dgm:presLayoutVars>
          <dgm:chMax val="0"/>
          <dgm:bulletEnabled val="1"/>
        </dgm:presLayoutVars>
      </dgm:prSet>
      <dgm:spPr/>
    </dgm:pt>
    <dgm:pt modelId="{D7169E76-35E3-44D0-90A5-DD0C91EEE513}" type="pres">
      <dgm:prSet presAssocID="{F6EA0E3C-1552-4F45-80AE-76138F8D2952}" presName="childText" presStyleLbl="revTx" presStyleIdx="0" presStyleCnt="3" custLinFactNeighborY="-33216">
        <dgm:presLayoutVars>
          <dgm:bulletEnabled val="1"/>
        </dgm:presLayoutVars>
      </dgm:prSet>
      <dgm:spPr/>
    </dgm:pt>
    <dgm:pt modelId="{518D0AF0-B8AF-4166-8800-7EAD2B6E67D1}" type="pres">
      <dgm:prSet presAssocID="{7BFA7D19-58CA-4C06-A8D5-095BB37E2D94}" presName="parentText" presStyleLbl="node1" presStyleIdx="1" presStyleCnt="3" custScaleY="128751">
        <dgm:presLayoutVars>
          <dgm:chMax val="0"/>
          <dgm:bulletEnabled val="1"/>
        </dgm:presLayoutVars>
      </dgm:prSet>
      <dgm:spPr/>
    </dgm:pt>
    <dgm:pt modelId="{30107DCF-8327-4F1D-BA03-44F6970CF3D5}" type="pres">
      <dgm:prSet presAssocID="{7BFA7D19-58CA-4C06-A8D5-095BB37E2D94}" presName="childText" presStyleLbl="revTx" presStyleIdx="1" presStyleCnt="3" custLinFactNeighborY="-13620">
        <dgm:presLayoutVars>
          <dgm:bulletEnabled val="1"/>
        </dgm:presLayoutVars>
      </dgm:prSet>
      <dgm:spPr/>
    </dgm:pt>
    <dgm:pt modelId="{98B793E3-3BEE-48B3-BF64-AD2FC0266DE7}" type="pres">
      <dgm:prSet presAssocID="{5AD34C88-9816-4C94-86F7-D8BF06C8A65C}" presName="parentText" presStyleLbl="node1" presStyleIdx="2" presStyleCnt="3" custScaleY="128751" custLinFactNeighborY="33829">
        <dgm:presLayoutVars>
          <dgm:chMax val="0"/>
          <dgm:bulletEnabled val="1"/>
        </dgm:presLayoutVars>
      </dgm:prSet>
      <dgm:spPr/>
    </dgm:pt>
    <dgm:pt modelId="{C57FE48C-D360-483E-97EA-E5F5EC093348}" type="pres">
      <dgm:prSet presAssocID="{5AD34C88-9816-4C94-86F7-D8BF06C8A65C}" presName="childText" presStyleLbl="revTx" presStyleIdx="2" presStyleCnt="3" custLinFactNeighborY="22131">
        <dgm:presLayoutVars>
          <dgm:bulletEnabled val="1"/>
        </dgm:presLayoutVars>
      </dgm:prSet>
      <dgm:spPr/>
    </dgm:pt>
  </dgm:ptLst>
  <dgm:cxnLst>
    <dgm:cxn modelId="{9E44B208-DD80-4D53-8CE9-8884593596AB}" type="presOf" srcId="{2780E821-87A5-4BC8-B3DE-40FE54618C95}" destId="{C57FE48C-D360-483E-97EA-E5F5EC093348}" srcOrd="0" destOrd="0" presId="urn:microsoft.com/office/officeart/2005/8/layout/vList2"/>
    <dgm:cxn modelId="{40CC5B17-0324-4C5A-9701-815B6097AD85}" type="presOf" srcId="{24719064-F773-47B8-BBE2-21EB544F2F87}" destId="{D7169E76-35E3-44D0-90A5-DD0C91EEE513}" srcOrd="0" destOrd="0" presId="urn:microsoft.com/office/officeart/2005/8/layout/vList2"/>
    <dgm:cxn modelId="{8B478538-30CA-49E2-9AAE-AC042AFE7A0D}" srcId="{6D6B7BF3-0191-476C-AB38-17E92965797C}" destId="{7BFA7D19-58CA-4C06-A8D5-095BB37E2D94}" srcOrd="1" destOrd="0" parTransId="{E3CF00F6-9C07-4893-933D-276C4C28BD33}" sibTransId="{A75840DE-D163-4260-9271-C8A677F4A2C4}"/>
    <dgm:cxn modelId="{6031494E-7F10-4E10-93F5-D0DCFE294814}" type="presOf" srcId="{F6EA0E3C-1552-4F45-80AE-76138F8D2952}" destId="{22D50BD1-9AF5-410D-953D-1FB347387F49}" srcOrd="0" destOrd="0" presId="urn:microsoft.com/office/officeart/2005/8/layout/vList2"/>
    <dgm:cxn modelId="{5D02AF7A-2726-4F44-8CDF-F981A9CA1591}" type="presOf" srcId="{6D6B7BF3-0191-476C-AB38-17E92965797C}" destId="{D9889A1F-188E-48FD-86A9-C58749BDEC49}" srcOrd="0" destOrd="0" presId="urn:microsoft.com/office/officeart/2005/8/layout/vList2"/>
    <dgm:cxn modelId="{69574D7B-1BAC-4DD1-91FD-08E5B9B19830}" srcId="{5AD34C88-9816-4C94-86F7-D8BF06C8A65C}" destId="{2780E821-87A5-4BC8-B3DE-40FE54618C95}" srcOrd="0" destOrd="0" parTransId="{AEC68528-88A6-49D7-809B-883198E3F665}" sibTransId="{9A046EF3-13B5-4388-9A82-3CB4FA1973D9}"/>
    <dgm:cxn modelId="{E2CC3B98-7AAE-450A-91A7-796D2B32F71B}" type="presOf" srcId="{5AD34C88-9816-4C94-86F7-D8BF06C8A65C}" destId="{98B793E3-3BEE-48B3-BF64-AD2FC0266DE7}" srcOrd="0" destOrd="0" presId="urn:microsoft.com/office/officeart/2005/8/layout/vList2"/>
    <dgm:cxn modelId="{8A16419E-5408-4818-8B40-C16670909801}" srcId="{7BFA7D19-58CA-4C06-A8D5-095BB37E2D94}" destId="{2CF39DE3-27D0-4E73-9319-A7F4C0EA5DBA}" srcOrd="0" destOrd="0" parTransId="{5FC3870E-AF3F-4E62-909C-AABB8394A998}" sibTransId="{DFE15628-3854-4564-86A3-0B2888C8B0D1}"/>
    <dgm:cxn modelId="{2F9D9CB0-D65B-4EA7-B8A4-EA27294E1B08}" type="presOf" srcId="{7BFA7D19-58CA-4C06-A8D5-095BB37E2D94}" destId="{518D0AF0-B8AF-4166-8800-7EAD2B6E67D1}" srcOrd="0" destOrd="0" presId="urn:microsoft.com/office/officeart/2005/8/layout/vList2"/>
    <dgm:cxn modelId="{A550E0BA-6489-4AB3-8CE5-7276B0CAF07E}" srcId="{6D6B7BF3-0191-476C-AB38-17E92965797C}" destId="{F6EA0E3C-1552-4F45-80AE-76138F8D2952}" srcOrd="0" destOrd="0" parTransId="{3844D1BF-F019-4412-A3BE-B86869B46A8C}" sibTransId="{F5EC4925-2FDD-438A-8ED5-69661F7EE893}"/>
    <dgm:cxn modelId="{1D4747CB-83BE-42A0-AAF7-FF0290EBA1B8}" srcId="{F6EA0E3C-1552-4F45-80AE-76138F8D2952}" destId="{24719064-F773-47B8-BBE2-21EB544F2F87}" srcOrd="0" destOrd="0" parTransId="{AC8F073D-DB59-4FE5-BB4E-98B953B8931B}" sibTransId="{239812F6-37D6-4E58-9967-8327D6FD94DF}"/>
    <dgm:cxn modelId="{D264C1CC-FDF2-4A6C-B33E-B9F316A3CE93}" type="presOf" srcId="{2CF39DE3-27D0-4E73-9319-A7F4C0EA5DBA}" destId="{30107DCF-8327-4F1D-BA03-44F6970CF3D5}" srcOrd="0" destOrd="0" presId="urn:microsoft.com/office/officeart/2005/8/layout/vList2"/>
    <dgm:cxn modelId="{019C11F2-B36E-4A25-8F8F-1759B9FB765F}" srcId="{6D6B7BF3-0191-476C-AB38-17E92965797C}" destId="{5AD34C88-9816-4C94-86F7-D8BF06C8A65C}" srcOrd="2" destOrd="0" parTransId="{327E5BAD-5491-430B-8B2A-180C85B9B3C8}" sibTransId="{31BD9BBB-38E0-4EC0-AEFA-92D8562907C2}"/>
    <dgm:cxn modelId="{90022F3D-C09E-455A-B602-3EF5DAB76758}" type="presParOf" srcId="{D9889A1F-188E-48FD-86A9-C58749BDEC49}" destId="{22D50BD1-9AF5-410D-953D-1FB347387F49}" srcOrd="0" destOrd="0" presId="urn:microsoft.com/office/officeart/2005/8/layout/vList2"/>
    <dgm:cxn modelId="{4BBAD5EB-CCBE-4035-97EC-C957DABC4BFF}" type="presParOf" srcId="{D9889A1F-188E-48FD-86A9-C58749BDEC49}" destId="{D7169E76-35E3-44D0-90A5-DD0C91EEE513}" srcOrd="1" destOrd="0" presId="urn:microsoft.com/office/officeart/2005/8/layout/vList2"/>
    <dgm:cxn modelId="{388F7B7A-FFD9-4A64-A1B5-77F043DE401B}" type="presParOf" srcId="{D9889A1F-188E-48FD-86A9-C58749BDEC49}" destId="{518D0AF0-B8AF-4166-8800-7EAD2B6E67D1}" srcOrd="2" destOrd="0" presId="urn:microsoft.com/office/officeart/2005/8/layout/vList2"/>
    <dgm:cxn modelId="{209D8CCC-F730-423D-AEDA-7DE611FAF1B7}" type="presParOf" srcId="{D9889A1F-188E-48FD-86A9-C58749BDEC49}" destId="{30107DCF-8327-4F1D-BA03-44F6970CF3D5}" srcOrd="3" destOrd="0" presId="urn:microsoft.com/office/officeart/2005/8/layout/vList2"/>
    <dgm:cxn modelId="{F97D00AD-EF11-458E-AAE7-72D5C6E02372}" type="presParOf" srcId="{D9889A1F-188E-48FD-86A9-C58749BDEC49}" destId="{98B793E3-3BEE-48B3-BF64-AD2FC0266DE7}" srcOrd="4" destOrd="0" presId="urn:microsoft.com/office/officeart/2005/8/layout/vList2"/>
    <dgm:cxn modelId="{E7FF6A1E-7A1B-46A0-8B23-DC5CB3397CAF}" type="presParOf" srcId="{D9889A1F-188E-48FD-86A9-C58749BDEC49}" destId="{C57FE48C-D360-483E-97EA-E5F5EC093348}"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230C66A-7840-4196-A153-0C09C2D998AD}"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kumimoji="1" lang="ja-JP" altLang="en-US"/>
        </a:p>
      </dgm:t>
    </dgm:pt>
    <dgm:pt modelId="{082CF469-BCCC-420E-BB5A-AEFE29134709}">
      <dgm:prSet phldrT="[テキスト]" custT="1"/>
      <dgm:spPr/>
      <dgm:t>
        <a:bodyPr/>
        <a:lstStyle/>
        <a:p>
          <a:endParaRPr kumimoji="1" lang="ja-JP" altLang="en-US" sz="1800">
            <a:latin typeface="メイリオ" panose="020B0604030504040204" pitchFamily="50" charset="-128"/>
            <a:ea typeface="メイリオ" panose="020B0604030504040204" pitchFamily="50" charset="-128"/>
          </a:endParaRPr>
        </a:p>
      </dgm:t>
    </dgm:pt>
    <dgm:pt modelId="{0BD64510-31F9-416E-AF58-4D20B041B736}" type="parTrans" cxnId="{E7314814-90FE-42D0-A8B0-516A57DBA754}">
      <dgm:prSet/>
      <dgm:spPr/>
      <dgm:t>
        <a:bodyPr/>
        <a:lstStyle/>
        <a:p>
          <a:endParaRPr kumimoji="1" lang="ja-JP" altLang="en-US"/>
        </a:p>
      </dgm:t>
    </dgm:pt>
    <dgm:pt modelId="{7445B69F-8C53-4166-B694-FE54E98094E8}" type="sibTrans" cxnId="{E7314814-90FE-42D0-A8B0-516A57DBA754}">
      <dgm:prSet/>
      <dgm:spPr/>
      <dgm:t>
        <a:bodyPr/>
        <a:lstStyle/>
        <a:p>
          <a:endParaRPr kumimoji="1" lang="ja-JP" altLang="en-US"/>
        </a:p>
      </dgm:t>
    </dgm:pt>
    <dgm:pt modelId="{6A2530A1-A8EC-453E-95AC-EDEE9673243B}">
      <dgm:prSet phldrT="[テキスト]" custT="1"/>
      <dgm:spPr/>
      <dgm:t>
        <a:bodyPr/>
        <a:lstStyle/>
        <a:p>
          <a:r>
            <a:rPr kumimoji="1" lang="en-US" altLang="ja-JP" sz="900">
              <a:latin typeface="メイリオ" panose="020B0604030504040204" pitchFamily="50" charset="-128"/>
              <a:ea typeface="メイリオ" panose="020B0604030504040204" pitchFamily="50" charset="-128"/>
            </a:rPr>
            <a:t>European</a:t>
          </a:r>
          <a:r>
            <a:rPr kumimoji="1" lang="ja-JP" altLang="en-US" sz="900">
              <a:latin typeface="メイリオ" panose="020B0604030504040204" pitchFamily="50" charset="-128"/>
              <a:ea typeface="メイリオ" panose="020B0604030504040204" pitchFamily="50" charset="-128"/>
            </a:rPr>
            <a:t>　</a:t>
          </a:r>
          <a:r>
            <a:rPr kumimoji="1" lang="en-US" altLang="ja-JP" sz="900">
              <a:latin typeface="メイリオ" panose="020B0604030504040204" pitchFamily="50" charset="-128"/>
              <a:ea typeface="メイリオ" panose="020B0604030504040204" pitchFamily="50" charset="-128"/>
            </a:rPr>
            <a:t>Interoperability Framework</a:t>
          </a:r>
          <a:br>
            <a:rPr kumimoji="1" lang="en-US" altLang="ja-JP" sz="900">
              <a:latin typeface="メイリオ" panose="020B0604030504040204" pitchFamily="50" charset="-128"/>
              <a:ea typeface="メイリオ" panose="020B0604030504040204" pitchFamily="50" charset="-128"/>
            </a:rPr>
          </a:br>
          <a:r>
            <a:rPr kumimoji="1" lang="en-US" altLang="ja-JP" sz="900">
              <a:latin typeface="メイリオ" panose="020B0604030504040204" pitchFamily="50" charset="-128"/>
              <a:ea typeface="メイリオ" panose="020B0604030504040204" pitchFamily="50" charset="-128"/>
            </a:rPr>
            <a:t>(EIF)</a:t>
          </a:r>
          <a:br>
            <a:rPr kumimoji="1" lang="en-US" altLang="ja-JP" sz="900">
              <a:latin typeface="メイリオ" panose="020B0604030504040204" pitchFamily="50" charset="-128"/>
              <a:ea typeface="メイリオ" panose="020B0604030504040204" pitchFamily="50" charset="-128"/>
            </a:rPr>
          </a:br>
          <a:r>
            <a:rPr lang="en-US" sz="900" b="0" i="0">
              <a:latin typeface="メイリオ" panose="020B0604030504040204" pitchFamily="50" charset="-128"/>
              <a:ea typeface="メイリオ" panose="020B0604030504040204" pitchFamily="50" charset="-128"/>
            </a:rPr>
            <a:t>The Semantic </a:t>
          </a:r>
          <a:r>
            <a:rPr lang="en-US" sz="1000" b="0" i="0">
              <a:latin typeface="メイリオ" panose="020B0604030504040204" pitchFamily="50" charset="-128"/>
              <a:ea typeface="メイリオ" panose="020B0604030504040204" pitchFamily="50" charset="-128"/>
            </a:rPr>
            <a:t>Interoperability</a:t>
          </a:r>
          <a:r>
            <a:rPr lang="en-US" sz="900" b="0" i="0">
              <a:latin typeface="メイリオ" panose="020B0604030504040204" pitchFamily="50" charset="-128"/>
              <a:ea typeface="メイリオ" panose="020B0604030504040204" pitchFamily="50" charset="-128"/>
            </a:rPr>
            <a:t> Community</a:t>
          </a:r>
          <a:br>
            <a:rPr lang="en-US" sz="900" b="0" i="0">
              <a:latin typeface="メイリオ" panose="020B0604030504040204" pitchFamily="50" charset="-128"/>
              <a:ea typeface="メイリオ" panose="020B0604030504040204" pitchFamily="50" charset="-128"/>
            </a:rPr>
          </a:br>
          <a:r>
            <a:rPr lang="ja-JP" altLang="en-US" sz="900" b="0" i="0">
              <a:latin typeface="メイリオ" panose="020B0604030504040204" pitchFamily="50" charset="-128"/>
              <a:ea typeface="メイリオ" panose="020B0604030504040204" pitchFamily="50" charset="-128"/>
            </a:rPr>
            <a:t>（</a:t>
          </a:r>
          <a:r>
            <a:rPr lang="en-US" altLang="ja-JP" sz="900" b="0" i="0">
              <a:latin typeface="メイリオ" panose="020B0604030504040204" pitchFamily="50" charset="-128"/>
              <a:ea typeface="メイリオ" panose="020B0604030504040204" pitchFamily="50" charset="-128"/>
            </a:rPr>
            <a:t>SEMIC</a:t>
          </a:r>
          <a:r>
            <a:rPr lang="ja-JP" altLang="en-US" sz="900" b="0" i="0">
              <a:latin typeface="メイリオ" panose="020B0604030504040204" pitchFamily="50" charset="-128"/>
              <a:ea typeface="メイリオ" panose="020B0604030504040204" pitchFamily="50" charset="-128"/>
            </a:rPr>
            <a:t>）</a:t>
          </a:r>
          <a:endParaRPr kumimoji="1" lang="en-US" altLang="ja-JP" sz="900">
            <a:latin typeface="メイリオ" panose="020B0604030504040204" pitchFamily="50" charset="-128"/>
            <a:ea typeface="メイリオ" panose="020B0604030504040204" pitchFamily="50" charset="-128"/>
          </a:endParaRPr>
        </a:p>
      </dgm:t>
    </dgm:pt>
    <dgm:pt modelId="{2C9A4F95-BF0E-4CB4-88F7-0D2E58F281FC}" type="parTrans" cxnId="{B1181C3D-B995-4673-8E75-9008FB5BDED8}">
      <dgm:prSet/>
      <dgm:spPr/>
      <dgm:t>
        <a:bodyPr/>
        <a:lstStyle/>
        <a:p>
          <a:endParaRPr kumimoji="1" lang="ja-JP" altLang="en-US"/>
        </a:p>
      </dgm:t>
    </dgm:pt>
    <dgm:pt modelId="{F57B9731-7EBF-4776-B64F-0C7105BDF4DE}" type="sibTrans" cxnId="{B1181C3D-B995-4673-8E75-9008FB5BDED8}">
      <dgm:prSet/>
      <dgm:spPr/>
      <dgm:t>
        <a:bodyPr/>
        <a:lstStyle/>
        <a:p>
          <a:endParaRPr kumimoji="1" lang="ja-JP" altLang="en-US"/>
        </a:p>
      </dgm:t>
    </dgm:pt>
    <dgm:pt modelId="{F8C49AB1-71F3-4A95-B4C8-2823EE94035D}">
      <dgm:prSet phldrT="[テキスト]" custT="1"/>
      <dgm:spPr/>
      <dgm:t>
        <a:bodyPr/>
        <a:lstStyle/>
        <a:p>
          <a:r>
            <a:rPr kumimoji="1" lang="en-US" altLang="ja-JP" sz="900">
              <a:latin typeface="メイリオ" panose="020B0604030504040204" pitchFamily="50" charset="-128"/>
              <a:ea typeface="メイリオ" panose="020B0604030504040204" pitchFamily="50" charset="-128"/>
            </a:rPr>
            <a:t>Federal Data Strategy</a:t>
          </a:r>
          <a:br>
            <a:rPr kumimoji="1" lang="en-US" altLang="ja-JP" sz="900">
              <a:latin typeface="メイリオ" panose="020B0604030504040204" pitchFamily="50" charset="-128"/>
              <a:ea typeface="メイリオ" panose="020B0604030504040204" pitchFamily="50" charset="-128"/>
            </a:rPr>
          </a:br>
          <a:r>
            <a:rPr kumimoji="1" lang="ja-JP" altLang="en-US" sz="900">
              <a:latin typeface="メイリオ" panose="020B0604030504040204" pitchFamily="50" charset="-128"/>
              <a:ea typeface="メイリオ" panose="020B0604030504040204" pitchFamily="50" charset="-128"/>
            </a:rPr>
            <a:t>（</a:t>
          </a:r>
          <a:r>
            <a:rPr kumimoji="1" lang="en-US" altLang="ja-JP" sz="900">
              <a:latin typeface="メイリオ" panose="020B0604030504040204" pitchFamily="50" charset="-128"/>
              <a:ea typeface="メイリオ" panose="020B0604030504040204" pitchFamily="50" charset="-128"/>
            </a:rPr>
            <a:t>FDS</a:t>
          </a:r>
          <a:r>
            <a:rPr kumimoji="1" lang="ja-JP" altLang="en-US" sz="900">
              <a:latin typeface="メイリオ" panose="020B0604030504040204" pitchFamily="50" charset="-128"/>
              <a:ea typeface="メイリオ" panose="020B0604030504040204" pitchFamily="50" charset="-128"/>
            </a:rPr>
            <a:t>）</a:t>
          </a:r>
          <a:br>
            <a:rPr kumimoji="1" lang="en-US" altLang="ja-JP" sz="900">
              <a:latin typeface="メイリオ" panose="020B0604030504040204" pitchFamily="50" charset="-128"/>
              <a:ea typeface="メイリオ" panose="020B0604030504040204" pitchFamily="50" charset="-128"/>
            </a:rPr>
          </a:br>
          <a:r>
            <a:rPr lang="en-US" sz="900" b="0" i="0">
              <a:latin typeface="メイリオ" panose="020B0604030504040204" pitchFamily="50" charset="-128"/>
              <a:ea typeface="メイリオ" panose="020B0604030504040204" pitchFamily="50" charset="-128"/>
            </a:rPr>
            <a:t>National Information Exchange Model</a:t>
          </a:r>
          <a:br>
            <a:rPr lang="en-US" sz="900" b="0" i="0">
              <a:latin typeface="メイリオ" panose="020B0604030504040204" pitchFamily="50" charset="-128"/>
              <a:ea typeface="メイリオ" panose="020B0604030504040204" pitchFamily="50" charset="-128"/>
            </a:rPr>
          </a:br>
          <a:r>
            <a:rPr lang="ja-JP" altLang="en-US" sz="900" b="0" i="0">
              <a:latin typeface="メイリオ" panose="020B0604030504040204" pitchFamily="50" charset="-128"/>
              <a:ea typeface="メイリオ" panose="020B0604030504040204" pitchFamily="50" charset="-128"/>
            </a:rPr>
            <a:t>（</a:t>
          </a:r>
          <a:r>
            <a:rPr lang="en-US" altLang="ja-JP" sz="900" b="0" i="0">
              <a:latin typeface="メイリオ" panose="020B0604030504040204" pitchFamily="50" charset="-128"/>
              <a:ea typeface="メイリオ" panose="020B0604030504040204" pitchFamily="50" charset="-128"/>
            </a:rPr>
            <a:t>NIEM</a:t>
          </a:r>
          <a:r>
            <a:rPr lang="ja-JP" altLang="en-US" sz="900" b="0" i="0">
              <a:latin typeface="メイリオ" panose="020B0604030504040204" pitchFamily="50" charset="-128"/>
              <a:ea typeface="メイリオ" panose="020B0604030504040204" pitchFamily="50" charset="-128"/>
            </a:rPr>
            <a:t>）</a:t>
          </a:r>
          <a:endParaRPr kumimoji="1" lang="ja-JP" altLang="en-US" sz="900" b="0">
            <a:latin typeface="メイリオ" panose="020B0604030504040204" pitchFamily="50" charset="-128"/>
            <a:ea typeface="メイリオ" panose="020B0604030504040204" pitchFamily="50" charset="-128"/>
          </a:endParaRPr>
        </a:p>
      </dgm:t>
    </dgm:pt>
    <dgm:pt modelId="{A128E51C-5556-4198-A6EF-2612883AC094}" type="parTrans" cxnId="{D1887996-C8BB-444A-91E7-C4C14BEF0981}">
      <dgm:prSet/>
      <dgm:spPr/>
      <dgm:t>
        <a:bodyPr/>
        <a:lstStyle/>
        <a:p>
          <a:endParaRPr kumimoji="1" lang="ja-JP" altLang="en-US"/>
        </a:p>
      </dgm:t>
    </dgm:pt>
    <dgm:pt modelId="{FAC1155F-DB42-40E0-B7B3-15F1998F0C1A}" type="sibTrans" cxnId="{D1887996-C8BB-444A-91E7-C4C14BEF0981}">
      <dgm:prSet/>
      <dgm:spPr/>
      <dgm:t>
        <a:bodyPr/>
        <a:lstStyle/>
        <a:p>
          <a:endParaRPr kumimoji="1" lang="ja-JP" altLang="en-US"/>
        </a:p>
      </dgm:t>
    </dgm:pt>
    <dgm:pt modelId="{FDBE45B9-DFE2-46DF-B465-2FAC4B28144E}">
      <dgm:prSet phldrT="[テキスト]" custT="1"/>
      <dgm:spPr/>
      <dgm:t>
        <a:bodyPr/>
        <a:lstStyle/>
        <a:p>
          <a:r>
            <a:rPr kumimoji="1" lang="en-US" altLang="ja-JP" sz="1000">
              <a:latin typeface="メイリオ" panose="020B0604030504040204" pitchFamily="50" charset="-128"/>
              <a:ea typeface="メイリオ" panose="020B0604030504040204" pitchFamily="50" charset="-128"/>
            </a:rPr>
            <a:t>W3C</a:t>
          </a:r>
          <a:br>
            <a:rPr kumimoji="1" lang="en-US" altLang="ja-JP" sz="1000">
              <a:latin typeface="メイリオ" panose="020B0604030504040204" pitchFamily="50" charset="-128"/>
              <a:ea typeface="メイリオ" panose="020B0604030504040204" pitchFamily="50" charset="-128"/>
            </a:rPr>
          </a:br>
          <a:r>
            <a:rPr kumimoji="1" lang="en-US" altLang="ja-JP" sz="1000">
              <a:latin typeface="メイリオ" panose="020B0604030504040204" pitchFamily="50" charset="-128"/>
              <a:ea typeface="メイリオ" panose="020B0604030504040204" pitchFamily="50" charset="-128"/>
            </a:rPr>
            <a:t>Smart Data Model</a:t>
          </a:r>
          <a:br>
            <a:rPr kumimoji="1" lang="en-US" altLang="ja-JP" sz="1000">
              <a:latin typeface="メイリオ" panose="020B0604030504040204" pitchFamily="50" charset="-128"/>
              <a:ea typeface="メイリオ" panose="020B0604030504040204" pitchFamily="50" charset="-128"/>
            </a:rPr>
          </a:br>
          <a:r>
            <a:rPr kumimoji="1" lang="en-US" altLang="ja-JP" sz="1000">
              <a:latin typeface="メイリオ" panose="020B0604030504040204" pitchFamily="50" charset="-128"/>
              <a:ea typeface="メイリオ" panose="020B0604030504040204" pitchFamily="50" charset="-128"/>
            </a:rPr>
            <a:t>Schema.org </a:t>
          </a:r>
          <a:br>
            <a:rPr kumimoji="1" lang="en-US" altLang="ja-JP" sz="1000">
              <a:latin typeface="メイリオ" panose="020B0604030504040204" pitchFamily="50" charset="-128"/>
              <a:ea typeface="メイリオ" panose="020B0604030504040204" pitchFamily="50" charset="-128"/>
            </a:rPr>
          </a:br>
          <a:r>
            <a:rPr kumimoji="1" lang="ja-JP" altLang="en-US" sz="1000">
              <a:latin typeface="メイリオ" panose="020B0604030504040204" pitchFamily="50" charset="-128"/>
              <a:ea typeface="メイリオ" panose="020B0604030504040204" pitchFamily="50" charset="-128"/>
            </a:rPr>
            <a:t>等</a:t>
          </a:r>
        </a:p>
      </dgm:t>
    </dgm:pt>
    <dgm:pt modelId="{28368644-5E0C-4B85-AEE4-80A96C20641C}" type="parTrans" cxnId="{AE93CF0D-F0B6-497A-9316-ABF7771CF339}">
      <dgm:prSet/>
      <dgm:spPr/>
      <dgm:t>
        <a:bodyPr/>
        <a:lstStyle/>
        <a:p>
          <a:endParaRPr kumimoji="1" lang="ja-JP" altLang="en-US"/>
        </a:p>
      </dgm:t>
    </dgm:pt>
    <dgm:pt modelId="{857FA9D1-4338-46C4-9402-204004D55965}" type="sibTrans" cxnId="{AE93CF0D-F0B6-497A-9316-ABF7771CF339}">
      <dgm:prSet/>
      <dgm:spPr/>
      <dgm:t>
        <a:bodyPr/>
        <a:lstStyle/>
        <a:p>
          <a:endParaRPr kumimoji="1" lang="ja-JP" altLang="en-US"/>
        </a:p>
      </dgm:t>
    </dgm:pt>
    <dgm:pt modelId="{4981BD42-79E8-434E-BF9E-8970A2109582}" type="pres">
      <dgm:prSet presAssocID="{6230C66A-7840-4196-A153-0C09C2D998AD}" presName="Name0" presStyleCnt="0">
        <dgm:presLayoutVars>
          <dgm:chMax val="1"/>
          <dgm:dir/>
          <dgm:animLvl val="ctr"/>
          <dgm:resizeHandles val="exact"/>
        </dgm:presLayoutVars>
      </dgm:prSet>
      <dgm:spPr/>
    </dgm:pt>
    <dgm:pt modelId="{F4701BEF-9C6B-4959-BAAC-89ADF7EF894D}" type="pres">
      <dgm:prSet presAssocID="{082CF469-BCCC-420E-BB5A-AEFE29134709}" presName="centerShape" presStyleLbl="node0" presStyleIdx="0" presStyleCnt="1" custScaleX="77300" custScaleY="77300" custLinFactNeighborX="537" custLinFactNeighborY="-14377"/>
      <dgm:spPr/>
    </dgm:pt>
    <dgm:pt modelId="{CE5107B5-E710-4450-A357-5DCF51E5AD16}" type="pres">
      <dgm:prSet presAssocID="{6A2530A1-A8EC-453E-95AC-EDEE9673243B}" presName="node" presStyleLbl="node1" presStyleIdx="0" presStyleCnt="3" custScaleX="123574" custScaleY="123574" custRadScaleRad="114272" custRadScaleInc="-122091">
        <dgm:presLayoutVars>
          <dgm:bulletEnabled val="1"/>
        </dgm:presLayoutVars>
      </dgm:prSet>
      <dgm:spPr/>
    </dgm:pt>
    <dgm:pt modelId="{B43E6BDB-DCC0-4A3C-B737-D19E823669E1}" type="pres">
      <dgm:prSet presAssocID="{6A2530A1-A8EC-453E-95AC-EDEE9673243B}" presName="dummy" presStyleCnt="0"/>
      <dgm:spPr/>
    </dgm:pt>
    <dgm:pt modelId="{4529D545-118A-4191-ADA0-6A24B1AB9A7D}" type="pres">
      <dgm:prSet presAssocID="{F57B9731-7EBF-4776-B64F-0C7105BDF4DE}" presName="sibTrans" presStyleLbl="sibTrans2D1" presStyleIdx="0" presStyleCnt="3"/>
      <dgm:spPr/>
    </dgm:pt>
    <dgm:pt modelId="{2DDADD55-BD70-43AB-B072-3A09F45C8797}" type="pres">
      <dgm:prSet presAssocID="{F8C49AB1-71F3-4A95-B4C8-2823EE94035D}" presName="node" presStyleLbl="node1" presStyleIdx="1" presStyleCnt="3" custScaleX="123574" custScaleY="123574" custRadScaleRad="115211" custRadScaleInc="-171420">
        <dgm:presLayoutVars>
          <dgm:bulletEnabled val="1"/>
        </dgm:presLayoutVars>
      </dgm:prSet>
      <dgm:spPr/>
    </dgm:pt>
    <dgm:pt modelId="{C7E7190B-A33A-49F1-A0EC-F2E141C6E34E}" type="pres">
      <dgm:prSet presAssocID="{F8C49AB1-71F3-4A95-B4C8-2823EE94035D}" presName="dummy" presStyleCnt="0"/>
      <dgm:spPr/>
    </dgm:pt>
    <dgm:pt modelId="{C4087537-50F1-49B4-B066-ACB47AFDE749}" type="pres">
      <dgm:prSet presAssocID="{FAC1155F-DB42-40E0-B7B3-15F1998F0C1A}" presName="sibTrans" presStyleLbl="sibTrans2D1" presStyleIdx="1" presStyleCnt="3"/>
      <dgm:spPr/>
    </dgm:pt>
    <dgm:pt modelId="{F2509061-DCCA-47F5-925E-1F320CAD53C1}" type="pres">
      <dgm:prSet presAssocID="{FDBE45B9-DFE2-46DF-B465-2FAC4B28144E}" presName="node" presStyleLbl="node1" presStyleIdx="2" presStyleCnt="3" custScaleX="123574" custScaleY="123574" custRadScaleRad="70983" custRadScaleInc="-154089">
        <dgm:presLayoutVars>
          <dgm:bulletEnabled val="1"/>
        </dgm:presLayoutVars>
      </dgm:prSet>
      <dgm:spPr/>
    </dgm:pt>
    <dgm:pt modelId="{A36CC80D-ED6E-414E-86E6-01BF63453C0C}" type="pres">
      <dgm:prSet presAssocID="{FDBE45B9-DFE2-46DF-B465-2FAC4B28144E}" presName="dummy" presStyleCnt="0"/>
      <dgm:spPr/>
    </dgm:pt>
    <dgm:pt modelId="{D22440DC-F8EF-477E-A901-BEF8D7433AA4}" type="pres">
      <dgm:prSet presAssocID="{857FA9D1-4338-46C4-9402-204004D55965}" presName="sibTrans" presStyleLbl="sibTrans2D1" presStyleIdx="2" presStyleCnt="3"/>
      <dgm:spPr/>
    </dgm:pt>
  </dgm:ptLst>
  <dgm:cxnLst>
    <dgm:cxn modelId="{AE93CF0D-F0B6-497A-9316-ABF7771CF339}" srcId="{082CF469-BCCC-420E-BB5A-AEFE29134709}" destId="{FDBE45B9-DFE2-46DF-B465-2FAC4B28144E}" srcOrd="2" destOrd="0" parTransId="{28368644-5E0C-4B85-AEE4-80A96C20641C}" sibTransId="{857FA9D1-4338-46C4-9402-204004D55965}"/>
    <dgm:cxn modelId="{E7314814-90FE-42D0-A8B0-516A57DBA754}" srcId="{6230C66A-7840-4196-A153-0C09C2D998AD}" destId="{082CF469-BCCC-420E-BB5A-AEFE29134709}" srcOrd="0" destOrd="0" parTransId="{0BD64510-31F9-416E-AF58-4D20B041B736}" sibTransId="{7445B69F-8C53-4166-B694-FE54E98094E8}"/>
    <dgm:cxn modelId="{B1181C3D-B995-4673-8E75-9008FB5BDED8}" srcId="{082CF469-BCCC-420E-BB5A-AEFE29134709}" destId="{6A2530A1-A8EC-453E-95AC-EDEE9673243B}" srcOrd="0" destOrd="0" parTransId="{2C9A4F95-BF0E-4CB4-88F7-0D2E58F281FC}" sibTransId="{F57B9731-7EBF-4776-B64F-0C7105BDF4DE}"/>
    <dgm:cxn modelId="{3E73C468-9881-49B9-8110-2A20E3A3C161}" type="presOf" srcId="{F57B9731-7EBF-4776-B64F-0C7105BDF4DE}" destId="{4529D545-118A-4191-ADA0-6A24B1AB9A7D}" srcOrd="0" destOrd="0" presId="urn:microsoft.com/office/officeart/2005/8/layout/radial6"/>
    <dgm:cxn modelId="{BAD17749-3B2E-4A42-A1C7-E49249F2EE67}" type="presOf" srcId="{6A2530A1-A8EC-453E-95AC-EDEE9673243B}" destId="{CE5107B5-E710-4450-A357-5DCF51E5AD16}" srcOrd="0" destOrd="0" presId="urn:microsoft.com/office/officeart/2005/8/layout/radial6"/>
    <dgm:cxn modelId="{BADD7D57-E40E-4BD4-ABEA-66B1D5E6ABE4}" type="presOf" srcId="{FAC1155F-DB42-40E0-B7B3-15F1998F0C1A}" destId="{C4087537-50F1-49B4-B066-ACB47AFDE749}" srcOrd="0" destOrd="0" presId="urn:microsoft.com/office/officeart/2005/8/layout/radial6"/>
    <dgm:cxn modelId="{D1887996-C8BB-444A-91E7-C4C14BEF0981}" srcId="{082CF469-BCCC-420E-BB5A-AEFE29134709}" destId="{F8C49AB1-71F3-4A95-B4C8-2823EE94035D}" srcOrd="1" destOrd="0" parTransId="{A128E51C-5556-4198-A6EF-2612883AC094}" sibTransId="{FAC1155F-DB42-40E0-B7B3-15F1998F0C1A}"/>
    <dgm:cxn modelId="{B89E9397-2079-41AD-A396-91B208809991}" type="presOf" srcId="{FDBE45B9-DFE2-46DF-B465-2FAC4B28144E}" destId="{F2509061-DCCA-47F5-925E-1F320CAD53C1}" srcOrd="0" destOrd="0" presId="urn:microsoft.com/office/officeart/2005/8/layout/radial6"/>
    <dgm:cxn modelId="{F0B53DB9-CEBB-41BF-B65A-ED4885FBAC29}" type="presOf" srcId="{F8C49AB1-71F3-4A95-B4C8-2823EE94035D}" destId="{2DDADD55-BD70-43AB-B072-3A09F45C8797}" srcOrd="0" destOrd="0" presId="urn:microsoft.com/office/officeart/2005/8/layout/radial6"/>
    <dgm:cxn modelId="{2510D3BA-41A0-48F8-BE35-01C1E23CCDD7}" type="presOf" srcId="{6230C66A-7840-4196-A153-0C09C2D998AD}" destId="{4981BD42-79E8-434E-BF9E-8970A2109582}" srcOrd="0" destOrd="0" presId="urn:microsoft.com/office/officeart/2005/8/layout/radial6"/>
    <dgm:cxn modelId="{820C33CE-CB3B-477F-80E9-D98407E37B42}" type="presOf" srcId="{082CF469-BCCC-420E-BB5A-AEFE29134709}" destId="{F4701BEF-9C6B-4959-BAAC-89ADF7EF894D}" srcOrd="0" destOrd="0" presId="urn:microsoft.com/office/officeart/2005/8/layout/radial6"/>
    <dgm:cxn modelId="{01B674E6-6B4F-4466-89F4-3981055CF1CA}" type="presOf" srcId="{857FA9D1-4338-46C4-9402-204004D55965}" destId="{D22440DC-F8EF-477E-A901-BEF8D7433AA4}" srcOrd="0" destOrd="0" presId="urn:microsoft.com/office/officeart/2005/8/layout/radial6"/>
    <dgm:cxn modelId="{508ECDF1-BF26-4610-A890-871234205C42}" type="presParOf" srcId="{4981BD42-79E8-434E-BF9E-8970A2109582}" destId="{F4701BEF-9C6B-4959-BAAC-89ADF7EF894D}" srcOrd="0" destOrd="0" presId="urn:microsoft.com/office/officeart/2005/8/layout/radial6"/>
    <dgm:cxn modelId="{A284D5AF-1403-4164-8F42-A843A9384734}" type="presParOf" srcId="{4981BD42-79E8-434E-BF9E-8970A2109582}" destId="{CE5107B5-E710-4450-A357-5DCF51E5AD16}" srcOrd="1" destOrd="0" presId="urn:microsoft.com/office/officeart/2005/8/layout/radial6"/>
    <dgm:cxn modelId="{8621D6E2-6FDD-4596-B51F-EEFE6615E927}" type="presParOf" srcId="{4981BD42-79E8-434E-BF9E-8970A2109582}" destId="{B43E6BDB-DCC0-4A3C-B737-D19E823669E1}" srcOrd="2" destOrd="0" presId="urn:microsoft.com/office/officeart/2005/8/layout/radial6"/>
    <dgm:cxn modelId="{2256EE7E-459B-46D8-BE41-38517EEB955F}" type="presParOf" srcId="{4981BD42-79E8-434E-BF9E-8970A2109582}" destId="{4529D545-118A-4191-ADA0-6A24B1AB9A7D}" srcOrd="3" destOrd="0" presId="urn:microsoft.com/office/officeart/2005/8/layout/radial6"/>
    <dgm:cxn modelId="{9F9D7EEB-6FDE-4A5D-A09B-676514AF95E3}" type="presParOf" srcId="{4981BD42-79E8-434E-BF9E-8970A2109582}" destId="{2DDADD55-BD70-43AB-B072-3A09F45C8797}" srcOrd="4" destOrd="0" presId="urn:microsoft.com/office/officeart/2005/8/layout/radial6"/>
    <dgm:cxn modelId="{B26AF7C3-7BFC-470B-9D97-C6E791F81A8D}" type="presParOf" srcId="{4981BD42-79E8-434E-BF9E-8970A2109582}" destId="{C7E7190B-A33A-49F1-A0EC-F2E141C6E34E}" srcOrd="5" destOrd="0" presId="urn:microsoft.com/office/officeart/2005/8/layout/radial6"/>
    <dgm:cxn modelId="{88D3141C-33DD-4744-8512-02CB1D66503A}" type="presParOf" srcId="{4981BD42-79E8-434E-BF9E-8970A2109582}" destId="{C4087537-50F1-49B4-B066-ACB47AFDE749}" srcOrd="6" destOrd="0" presId="urn:microsoft.com/office/officeart/2005/8/layout/radial6"/>
    <dgm:cxn modelId="{E708E921-2434-47DB-BB1E-F3C4139D5C38}" type="presParOf" srcId="{4981BD42-79E8-434E-BF9E-8970A2109582}" destId="{F2509061-DCCA-47F5-925E-1F320CAD53C1}" srcOrd="7" destOrd="0" presId="urn:microsoft.com/office/officeart/2005/8/layout/radial6"/>
    <dgm:cxn modelId="{0E5A57ED-01DE-4DA6-AE3F-8831AEAB7D39}" type="presParOf" srcId="{4981BD42-79E8-434E-BF9E-8970A2109582}" destId="{A36CC80D-ED6E-414E-86E6-01BF63453C0C}" srcOrd="8" destOrd="0" presId="urn:microsoft.com/office/officeart/2005/8/layout/radial6"/>
    <dgm:cxn modelId="{D8291004-2B16-448D-85EA-5406CA5A2CA2}" type="presParOf" srcId="{4981BD42-79E8-434E-BF9E-8970A2109582}" destId="{D22440DC-F8EF-477E-A901-BEF8D7433AA4}" srcOrd="9" destOrd="0" presId="urn:microsoft.com/office/officeart/2005/8/layout/radial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52C7AAE-8906-46C5-BDBC-7E7ECCB338D7}"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kumimoji="1" lang="ja-JP" altLang="en-US"/>
        </a:p>
      </dgm:t>
    </dgm:pt>
    <dgm:pt modelId="{C98B2D24-FCB8-47CC-B9D1-444F470B0753}">
      <dgm:prSet phldrT="[テキスト]"/>
      <dgm:spPr/>
      <dgm:t>
        <a:bodyPr/>
        <a:lstStyle/>
        <a:p>
          <a:r>
            <a:rPr kumimoji="1" lang="ja-JP" altLang="en-US">
              <a:solidFill>
                <a:schemeClr val="bg1"/>
              </a:solidFill>
              <a:latin typeface="メイリオ" panose="020B0604030504040204" pitchFamily="50" charset="-128"/>
              <a:ea typeface="メイリオ" panose="020B0604030504040204" pitchFamily="50" charset="-128"/>
            </a:rPr>
            <a:t>効果</a:t>
          </a:r>
          <a:r>
            <a:rPr kumimoji="1" lang="en-US" altLang="ja-JP">
              <a:solidFill>
                <a:schemeClr val="bg1"/>
              </a:solidFill>
              <a:latin typeface="メイリオ" panose="020B0604030504040204" pitchFamily="50" charset="-128"/>
              <a:ea typeface="メイリオ" panose="020B0604030504040204" pitchFamily="50" charset="-128"/>
            </a:rPr>
            <a:t>1.</a:t>
          </a:r>
          <a:r>
            <a:rPr kumimoji="1" lang="ja-JP" altLang="en-US">
              <a:solidFill>
                <a:schemeClr val="bg1"/>
              </a:solidFill>
              <a:latin typeface="メイリオ" panose="020B0604030504040204" pitchFamily="50" charset="-128"/>
              <a:ea typeface="メイリオ" panose="020B0604030504040204" pitchFamily="50" charset="-128"/>
            </a:rPr>
            <a:t>相互運用性、拡張性の向上効果</a:t>
          </a:r>
        </a:p>
      </dgm:t>
    </dgm:pt>
    <dgm:pt modelId="{51B335D0-A05C-4767-BD06-52A4F3D14F19}" type="parTrans" cxnId="{A2319D4C-9DC7-4A51-8EF4-9FC5D1CF16C7}">
      <dgm:prSet/>
      <dgm:spPr/>
      <dgm:t>
        <a:bodyPr/>
        <a:lstStyle/>
        <a:p>
          <a:endParaRPr kumimoji="1" lang="ja-JP" altLang="en-US">
            <a:latin typeface="Meiryo UI" panose="020B0604030504040204" pitchFamily="50" charset="-128"/>
            <a:ea typeface="Meiryo UI" panose="020B0604030504040204" pitchFamily="50" charset="-128"/>
          </a:endParaRPr>
        </a:p>
      </dgm:t>
    </dgm:pt>
    <dgm:pt modelId="{729D9F0B-5CA0-449E-AFF3-D75D68F9DD25}" type="sibTrans" cxnId="{A2319D4C-9DC7-4A51-8EF4-9FC5D1CF16C7}">
      <dgm:prSet/>
      <dgm:spPr/>
      <dgm:t>
        <a:bodyPr/>
        <a:lstStyle/>
        <a:p>
          <a:endParaRPr kumimoji="1" lang="ja-JP" altLang="en-US">
            <a:latin typeface="Meiryo UI" panose="020B0604030504040204" pitchFamily="50" charset="-128"/>
            <a:ea typeface="Meiryo UI" panose="020B0604030504040204" pitchFamily="50" charset="-128"/>
          </a:endParaRPr>
        </a:p>
      </dgm:t>
    </dgm:pt>
    <dgm:pt modelId="{AE970473-EC08-45FF-9002-F9F1CB2501FA}">
      <dgm:prSet phldrT="[テキスト]"/>
      <dgm:spPr/>
      <dgm:t>
        <a:bodyPr/>
        <a:lstStyle/>
        <a:p>
          <a:r>
            <a:rPr kumimoji="1" lang="ja-JP" altLang="en-US">
              <a:solidFill>
                <a:schemeClr val="bg1"/>
              </a:solidFill>
              <a:latin typeface="メイリオ" panose="020B0604030504040204" pitchFamily="50" charset="-128"/>
              <a:ea typeface="メイリオ" panose="020B0604030504040204" pitchFamily="50" charset="-128"/>
            </a:rPr>
            <a:t>効果</a:t>
          </a:r>
          <a:r>
            <a:rPr kumimoji="1" lang="en-US" altLang="ja-JP">
              <a:solidFill>
                <a:schemeClr val="bg1"/>
              </a:solidFill>
              <a:latin typeface="メイリオ" panose="020B0604030504040204" pitchFamily="50" charset="-128"/>
              <a:ea typeface="メイリオ" panose="020B0604030504040204" pitchFamily="50" charset="-128"/>
            </a:rPr>
            <a:t>2.</a:t>
          </a:r>
          <a:r>
            <a:rPr kumimoji="1" lang="ja-JP" altLang="en-US">
              <a:solidFill>
                <a:schemeClr val="bg1"/>
              </a:solidFill>
              <a:latin typeface="メイリオ" panose="020B0604030504040204" pitchFamily="50" charset="-128"/>
              <a:ea typeface="メイリオ" panose="020B0604030504040204" pitchFamily="50" charset="-128"/>
            </a:rPr>
            <a:t>データ品質の向上</a:t>
          </a:r>
        </a:p>
      </dgm:t>
    </dgm:pt>
    <dgm:pt modelId="{30A10CFE-9542-45BF-A7DE-EE92A47F1B03}" type="parTrans" cxnId="{35C570FD-E6B0-42E6-8ADB-5D8B900A029B}">
      <dgm:prSet/>
      <dgm:spPr/>
      <dgm:t>
        <a:bodyPr/>
        <a:lstStyle/>
        <a:p>
          <a:endParaRPr kumimoji="1" lang="ja-JP" altLang="en-US">
            <a:latin typeface="Meiryo UI" panose="020B0604030504040204" pitchFamily="50" charset="-128"/>
            <a:ea typeface="Meiryo UI" panose="020B0604030504040204" pitchFamily="50" charset="-128"/>
          </a:endParaRPr>
        </a:p>
      </dgm:t>
    </dgm:pt>
    <dgm:pt modelId="{C2F2AFA3-AF0C-4CA7-B54D-D8DAF9EA23A2}" type="sibTrans" cxnId="{35C570FD-E6B0-42E6-8ADB-5D8B900A029B}">
      <dgm:prSet/>
      <dgm:spPr/>
      <dgm:t>
        <a:bodyPr/>
        <a:lstStyle/>
        <a:p>
          <a:endParaRPr kumimoji="1" lang="ja-JP" altLang="en-US">
            <a:latin typeface="Meiryo UI" panose="020B0604030504040204" pitchFamily="50" charset="-128"/>
            <a:ea typeface="Meiryo UI" panose="020B0604030504040204" pitchFamily="50" charset="-128"/>
          </a:endParaRPr>
        </a:p>
      </dgm:t>
    </dgm:pt>
    <dgm:pt modelId="{CDC4FE29-782D-47A3-BE0E-4D2B99C04DAC}">
      <dgm:prSet phldrT="[テキスト]"/>
      <dgm:spPr/>
      <dgm:t>
        <a:bodyPr/>
        <a:lstStyle/>
        <a:p>
          <a:r>
            <a:rPr kumimoji="1" lang="ja-JP" altLang="en-US">
              <a:solidFill>
                <a:schemeClr val="bg1"/>
              </a:solidFill>
              <a:latin typeface="メイリオ" panose="020B0604030504040204" pitchFamily="50" charset="-128"/>
              <a:ea typeface="メイリオ" panose="020B0604030504040204" pitchFamily="50" charset="-128"/>
            </a:rPr>
            <a:t>効果</a:t>
          </a:r>
          <a:r>
            <a:rPr kumimoji="1" lang="en-US" altLang="ja-JP">
              <a:solidFill>
                <a:schemeClr val="bg1"/>
              </a:solidFill>
              <a:latin typeface="メイリオ" panose="020B0604030504040204" pitchFamily="50" charset="-128"/>
              <a:ea typeface="メイリオ" panose="020B0604030504040204" pitchFamily="50" charset="-128"/>
            </a:rPr>
            <a:t>3. </a:t>
          </a:r>
          <a:r>
            <a:rPr kumimoji="1" lang="ja-JP" altLang="en-US">
              <a:solidFill>
                <a:schemeClr val="bg1"/>
              </a:solidFill>
              <a:latin typeface="メイリオ" panose="020B0604030504040204" pitchFamily="50" charset="-128"/>
              <a:ea typeface="メイリオ" panose="020B0604030504040204" pitchFamily="50" charset="-128"/>
            </a:rPr>
            <a:t>設計コストや時間の削減</a:t>
          </a:r>
          <a:endParaRPr kumimoji="1" lang="ja-JP" altLang="en-US">
            <a:solidFill>
              <a:schemeClr val="bg1"/>
            </a:solidFill>
            <a:highlight>
              <a:srgbClr val="FFFF00"/>
            </a:highlight>
            <a:latin typeface="メイリオ" panose="020B0604030504040204" pitchFamily="50" charset="-128"/>
            <a:ea typeface="メイリオ" panose="020B0604030504040204" pitchFamily="50" charset="-128"/>
          </a:endParaRPr>
        </a:p>
      </dgm:t>
    </dgm:pt>
    <dgm:pt modelId="{53DB3741-E284-4677-A599-BF16E87CF6DB}" type="parTrans" cxnId="{CC1B4FA7-C08E-40D2-8001-11142E3A0462}">
      <dgm:prSet/>
      <dgm:spPr/>
      <dgm:t>
        <a:bodyPr/>
        <a:lstStyle/>
        <a:p>
          <a:endParaRPr kumimoji="1" lang="ja-JP" altLang="en-US">
            <a:latin typeface="Meiryo UI" panose="020B0604030504040204" pitchFamily="50" charset="-128"/>
            <a:ea typeface="Meiryo UI" panose="020B0604030504040204" pitchFamily="50" charset="-128"/>
          </a:endParaRPr>
        </a:p>
      </dgm:t>
    </dgm:pt>
    <dgm:pt modelId="{5A4F7D15-D8AB-4784-B6E5-AB06B054F686}" type="sibTrans" cxnId="{CC1B4FA7-C08E-40D2-8001-11142E3A0462}">
      <dgm:prSet/>
      <dgm:spPr/>
      <dgm:t>
        <a:bodyPr/>
        <a:lstStyle/>
        <a:p>
          <a:endParaRPr kumimoji="1" lang="ja-JP" altLang="en-US">
            <a:latin typeface="Meiryo UI" panose="020B0604030504040204" pitchFamily="50" charset="-128"/>
            <a:ea typeface="Meiryo UI" panose="020B0604030504040204" pitchFamily="50" charset="-128"/>
          </a:endParaRPr>
        </a:p>
      </dgm:t>
    </dgm:pt>
    <dgm:pt modelId="{0C432D64-7783-4E8B-B535-80EF2F12BBB8}" type="pres">
      <dgm:prSet presAssocID="{C52C7AAE-8906-46C5-BDBC-7E7ECCB338D7}" presName="Name0" presStyleCnt="0">
        <dgm:presLayoutVars>
          <dgm:chMax val="7"/>
          <dgm:chPref val="7"/>
          <dgm:dir/>
        </dgm:presLayoutVars>
      </dgm:prSet>
      <dgm:spPr/>
    </dgm:pt>
    <dgm:pt modelId="{99F6BECE-8E0D-4769-A809-C4A487BB4D61}" type="pres">
      <dgm:prSet presAssocID="{C52C7AAE-8906-46C5-BDBC-7E7ECCB338D7}" presName="Name1" presStyleCnt="0"/>
      <dgm:spPr/>
    </dgm:pt>
    <dgm:pt modelId="{BB00BA71-84E7-471C-8D29-2A09649FE1B7}" type="pres">
      <dgm:prSet presAssocID="{C52C7AAE-8906-46C5-BDBC-7E7ECCB338D7}" presName="cycle" presStyleCnt="0"/>
      <dgm:spPr/>
    </dgm:pt>
    <dgm:pt modelId="{B31DF587-B1CA-492A-9322-C7CE552E439C}" type="pres">
      <dgm:prSet presAssocID="{C52C7AAE-8906-46C5-BDBC-7E7ECCB338D7}" presName="srcNode" presStyleLbl="node1" presStyleIdx="0" presStyleCnt="3"/>
      <dgm:spPr/>
    </dgm:pt>
    <dgm:pt modelId="{9AFEE158-3AB6-47A8-8B8A-18A66F828D9D}" type="pres">
      <dgm:prSet presAssocID="{C52C7AAE-8906-46C5-BDBC-7E7ECCB338D7}" presName="conn" presStyleLbl="parChTrans1D2" presStyleIdx="0" presStyleCnt="1"/>
      <dgm:spPr/>
    </dgm:pt>
    <dgm:pt modelId="{240BB1A8-0CDA-4EAD-A2B5-937A1D60D674}" type="pres">
      <dgm:prSet presAssocID="{C52C7AAE-8906-46C5-BDBC-7E7ECCB338D7}" presName="extraNode" presStyleLbl="node1" presStyleIdx="0" presStyleCnt="3"/>
      <dgm:spPr/>
    </dgm:pt>
    <dgm:pt modelId="{12AD4884-213B-47DB-ADF5-4280AB8C32F2}" type="pres">
      <dgm:prSet presAssocID="{C52C7AAE-8906-46C5-BDBC-7E7ECCB338D7}" presName="dstNode" presStyleLbl="node1" presStyleIdx="0" presStyleCnt="3"/>
      <dgm:spPr/>
    </dgm:pt>
    <dgm:pt modelId="{61A93A6A-1ABB-46A2-A9A1-CCF90E011644}" type="pres">
      <dgm:prSet presAssocID="{C98B2D24-FCB8-47CC-B9D1-444F470B0753}" presName="text_1" presStyleLbl="node1" presStyleIdx="0" presStyleCnt="3">
        <dgm:presLayoutVars>
          <dgm:bulletEnabled val="1"/>
        </dgm:presLayoutVars>
      </dgm:prSet>
      <dgm:spPr/>
    </dgm:pt>
    <dgm:pt modelId="{9B50DDFE-9025-485D-8D01-0FA6327D9ACE}" type="pres">
      <dgm:prSet presAssocID="{C98B2D24-FCB8-47CC-B9D1-444F470B0753}" presName="accent_1" presStyleCnt="0"/>
      <dgm:spPr/>
    </dgm:pt>
    <dgm:pt modelId="{5FD232B1-1891-4D26-B4C2-CBDD10EC0A62}" type="pres">
      <dgm:prSet presAssocID="{C98B2D24-FCB8-47CC-B9D1-444F470B0753}" presName="accentRepeatNode" presStyleLbl="solidFgAcc1" presStyleIdx="0" presStyleCnt="3"/>
      <dgm:spPr/>
    </dgm:pt>
    <dgm:pt modelId="{25998031-BA10-4D1A-BCCF-E7120E5D7B2F}" type="pres">
      <dgm:prSet presAssocID="{AE970473-EC08-45FF-9002-F9F1CB2501FA}" presName="text_2" presStyleLbl="node1" presStyleIdx="1" presStyleCnt="3">
        <dgm:presLayoutVars>
          <dgm:bulletEnabled val="1"/>
        </dgm:presLayoutVars>
      </dgm:prSet>
      <dgm:spPr/>
    </dgm:pt>
    <dgm:pt modelId="{54AAE76F-6677-4A2E-A3DF-797AA6BB8EA4}" type="pres">
      <dgm:prSet presAssocID="{AE970473-EC08-45FF-9002-F9F1CB2501FA}" presName="accent_2" presStyleCnt="0"/>
      <dgm:spPr/>
    </dgm:pt>
    <dgm:pt modelId="{82437F7A-EE83-4444-9C88-EB7EF08FBAB4}" type="pres">
      <dgm:prSet presAssocID="{AE970473-EC08-45FF-9002-F9F1CB2501FA}" presName="accentRepeatNode" presStyleLbl="solidFgAcc1" presStyleIdx="1" presStyleCnt="3"/>
      <dgm:spPr/>
    </dgm:pt>
    <dgm:pt modelId="{C99F21E3-E514-4F7B-A612-B988E22725C8}" type="pres">
      <dgm:prSet presAssocID="{CDC4FE29-782D-47A3-BE0E-4D2B99C04DAC}" presName="text_3" presStyleLbl="node1" presStyleIdx="2" presStyleCnt="3">
        <dgm:presLayoutVars>
          <dgm:bulletEnabled val="1"/>
        </dgm:presLayoutVars>
      </dgm:prSet>
      <dgm:spPr/>
    </dgm:pt>
    <dgm:pt modelId="{D5DC5DE3-6953-47A8-BDF9-819FE5A6B607}" type="pres">
      <dgm:prSet presAssocID="{CDC4FE29-782D-47A3-BE0E-4D2B99C04DAC}" presName="accent_3" presStyleCnt="0"/>
      <dgm:spPr/>
    </dgm:pt>
    <dgm:pt modelId="{E05B72D5-A4B2-4453-9B52-D3ED37CE19FF}" type="pres">
      <dgm:prSet presAssocID="{CDC4FE29-782D-47A3-BE0E-4D2B99C04DAC}" presName="accentRepeatNode" presStyleLbl="solidFgAcc1" presStyleIdx="2" presStyleCnt="3"/>
      <dgm:spPr/>
    </dgm:pt>
  </dgm:ptLst>
  <dgm:cxnLst>
    <dgm:cxn modelId="{C876A81A-9719-4FE7-9F33-62A239B9CA59}" type="presOf" srcId="{729D9F0B-5CA0-449E-AFF3-D75D68F9DD25}" destId="{9AFEE158-3AB6-47A8-8B8A-18A66F828D9D}" srcOrd="0" destOrd="0" presId="urn:microsoft.com/office/officeart/2008/layout/VerticalCurvedList"/>
    <dgm:cxn modelId="{9F0B5D5F-C65A-4A24-AD8F-566514E97789}" type="presOf" srcId="{C52C7AAE-8906-46C5-BDBC-7E7ECCB338D7}" destId="{0C432D64-7783-4E8B-B535-80EF2F12BBB8}" srcOrd="0" destOrd="0" presId="urn:microsoft.com/office/officeart/2008/layout/VerticalCurvedList"/>
    <dgm:cxn modelId="{A2319D4C-9DC7-4A51-8EF4-9FC5D1CF16C7}" srcId="{C52C7AAE-8906-46C5-BDBC-7E7ECCB338D7}" destId="{C98B2D24-FCB8-47CC-B9D1-444F470B0753}" srcOrd="0" destOrd="0" parTransId="{51B335D0-A05C-4767-BD06-52A4F3D14F19}" sibTransId="{729D9F0B-5CA0-449E-AFF3-D75D68F9DD25}"/>
    <dgm:cxn modelId="{2E4EED95-32F9-4ECB-8E15-2E51D34125E9}" type="presOf" srcId="{CDC4FE29-782D-47A3-BE0E-4D2B99C04DAC}" destId="{C99F21E3-E514-4F7B-A612-B988E22725C8}" srcOrd="0" destOrd="0" presId="urn:microsoft.com/office/officeart/2008/layout/VerticalCurvedList"/>
    <dgm:cxn modelId="{CC1B4FA7-C08E-40D2-8001-11142E3A0462}" srcId="{C52C7AAE-8906-46C5-BDBC-7E7ECCB338D7}" destId="{CDC4FE29-782D-47A3-BE0E-4D2B99C04DAC}" srcOrd="2" destOrd="0" parTransId="{53DB3741-E284-4677-A599-BF16E87CF6DB}" sibTransId="{5A4F7D15-D8AB-4784-B6E5-AB06B054F686}"/>
    <dgm:cxn modelId="{928E5BC4-5C1B-4A43-A77E-4C7C0587FA8F}" type="presOf" srcId="{AE970473-EC08-45FF-9002-F9F1CB2501FA}" destId="{25998031-BA10-4D1A-BCCF-E7120E5D7B2F}" srcOrd="0" destOrd="0" presId="urn:microsoft.com/office/officeart/2008/layout/VerticalCurvedList"/>
    <dgm:cxn modelId="{E7F16ADB-167F-40C2-8323-DEE276882C82}" type="presOf" srcId="{C98B2D24-FCB8-47CC-B9D1-444F470B0753}" destId="{61A93A6A-1ABB-46A2-A9A1-CCF90E011644}" srcOrd="0" destOrd="0" presId="urn:microsoft.com/office/officeart/2008/layout/VerticalCurvedList"/>
    <dgm:cxn modelId="{35C570FD-E6B0-42E6-8ADB-5D8B900A029B}" srcId="{C52C7AAE-8906-46C5-BDBC-7E7ECCB338D7}" destId="{AE970473-EC08-45FF-9002-F9F1CB2501FA}" srcOrd="1" destOrd="0" parTransId="{30A10CFE-9542-45BF-A7DE-EE92A47F1B03}" sibTransId="{C2F2AFA3-AF0C-4CA7-B54D-D8DAF9EA23A2}"/>
    <dgm:cxn modelId="{DD0B2070-1745-4A66-AD34-CE243E3210FE}" type="presParOf" srcId="{0C432D64-7783-4E8B-B535-80EF2F12BBB8}" destId="{99F6BECE-8E0D-4769-A809-C4A487BB4D61}" srcOrd="0" destOrd="0" presId="urn:microsoft.com/office/officeart/2008/layout/VerticalCurvedList"/>
    <dgm:cxn modelId="{821E3D2F-80CA-4E49-AC13-F61079AEC530}" type="presParOf" srcId="{99F6BECE-8E0D-4769-A809-C4A487BB4D61}" destId="{BB00BA71-84E7-471C-8D29-2A09649FE1B7}" srcOrd="0" destOrd="0" presId="urn:microsoft.com/office/officeart/2008/layout/VerticalCurvedList"/>
    <dgm:cxn modelId="{F8FCDADD-C6A4-450E-8317-0897DFDE59A9}" type="presParOf" srcId="{BB00BA71-84E7-471C-8D29-2A09649FE1B7}" destId="{B31DF587-B1CA-492A-9322-C7CE552E439C}" srcOrd="0" destOrd="0" presId="urn:microsoft.com/office/officeart/2008/layout/VerticalCurvedList"/>
    <dgm:cxn modelId="{6ACB3063-3AF5-4BEA-AF49-7FD32FB38267}" type="presParOf" srcId="{BB00BA71-84E7-471C-8D29-2A09649FE1B7}" destId="{9AFEE158-3AB6-47A8-8B8A-18A66F828D9D}" srcOrd="1" destOrd="0" presId="urn:microsoft.com/office/officeart/2008/layout/VerticalCurvedList"/>
    <dgm:cxn modelId="{1B275B36-47C4-4242-9848-6034281A962A}" type="presParOf" srcId="{BB00BA71-84E7-471C-8D29-2A09649FE1B7}" destId="{240BB1A8-0CDA-4EAD-A2B5-937A1D60D674}" srcOrd="2" destOrd="0" presId="urn:microsoft.com/office/officeart/2008/layout/VerticalCurvedList"/>
    <dgm:cxn modelId="{2ABB247F-E891-4C4C-9983-1CC44EEDF11F}" type="presParOf" srcId="{BB00BA71-84E7-471C-8D29-2A09649FE1B7}" destId="{12AD4884-213B-47DB-ADF5-4280AB8C32F2}" srcOrd="3" destOrd="0" presId="urn:microsoft.com/office/officeart/2008/layout/VerticalCurvedList"/>
    <dgm:cxn modelId="{2F988DD8-CFC0-4489-91A9-A222EB2CAF0F}" type="presParOf" srcId="{99F6BECE-8E0D-4769-A809-C4A487BB4D61}" destId="{61A93A6A-1ABB-46A2-A9A1-CCF90E011644}" srcOrd="1" destOrd="0" presId="urn:microsoft.com/office/officeart/2008/layout/VerticalCurvedList"/>
    <dgm:cxn modelId="{B1C6D68A-DA56-4714-BD0C-85939E20ADF9}" type="presParOf" srcId="{99F6BECE-8E0D-4769-A809-C4A487BB4D61}" destId="{9B50DDFE-9025-485D-8D01-0FA6327D9ACE}" srcOrd="2" destOrd="0" presId="urn:microsoft.com/office/officeart/2008/layout/VerticalCurvedList"/>
    <dgm:cxn modelId="{BC00B7C8-8C76-4290-B6C3-374500D24F46}" type="presParOf" srcId="{9B50DDFE-9025-485D-8D01-0FA6327D9ACE}" destId="{5FD232B1-1891-4D26-B4C2-CBDD10EC0A62}" srcOrd="0" destOrd="0" presId="urn:microsoft.com/office/officeart/2008/layout/VerticalCurvedList"/>
    <dgm:cxn modelId="{8110E633-C14A-4B0F-960F-810470E2F67C}" type="presParOf" srcId="{99F6BECE-8E0D-4769-A809-C4A487BB4D61}" destId="{25998031-BA10-4D1A-BCCF-E7120E5D7B2F}" srcOrd="3" destOrd="0" presId="urn:microsoft.com/office/officeart/2008/layout/VerticalCurvedList"/>
    <dgm:cxn modelId="{BFBBADBB-B9C0-4A45-8164-1C568547C51F}" type="presParOf" srcId="{99F6BECE-8E0D-4769-A809-C4A487BB4D61}" destId="{54AAE76F-6677-4A2E-A3DF-797AA6BB8EA4}" srcOrd="4" destOrd="0" presId="urn:microsoft.com/office/officeart/2008/layout/VerticalCurvedList"/>
    <dgm:cxn modelId="{CC99754B-A242-4FEC-A083-F30491D7022D}" type="presParOf" srcId="{54AAE76F-6677-4A2E-A3DF-797AA6BB8EA4}" destId="{82437F7A-EE83-4444-9C88-EB7EF08FBAB4}" srcOrd="0" destOrd="0" presId="urn:microsoft.com/office/officeart/2008/layout/VerticalCurvedList"/>
    <dgm:cxn modelId="{DCA37182-2CC3-403C-A166-E67D76493100}" type="presParOf" srcId="{99F6BECE-8E0D-4769-A809-C4A487BB4D61}" destId="{C99F21E3-E514-4F7B-A612-B988E22725C8}" srcOrd="5" destOrd="0" presId="urn:microsoft.com/office/officeart/2008/layout/VerticalCurvedList"/>
    <dgm:cxn modelId="{AE073112-ACBB-4996-8E65-AF4181AA8332}" type="presParOf" srcId="{99F6BECE-8E0D-4769-A809-C4A487BB4D61}" destId="{D5DC5DE3-6953-47A8-BDF9-819FE5A6B607}" srcOrd="6" destOrd="0" presId="urn:microsoft.com/office/officeart/2008/layout/VerticalCurvedList"/>
    <dgm:cxn modelId="{F5780F2F-AEC8-4FCE-8A51-653C39257B65}" type="presParOf" srcId="{D5DC5DE3-6953-47A8-BDF9-819FE5A6B607}" destId="{E05B72D5-A4B2-4453-9B52-D3ED37CE19FF}"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C285F5D-ADE7-437E-8F84-807A04A827FC}" type="doc">
      <dgm:prSet loTypeId="urn:microsoft.com/office/officeart/2009/3/layout/StepUpProcess" loCatId="process" qsTypeId="urn:microsoft.com/office/officeart/2005/8/quickstyle/simple5" qsCatId="simple" csTypeId="urn:microsoft.com/office/officeart/2005/8/colors/accent1_2" csCatId="accent1" phldr="1"/>
      <dgm:spPr/>
      <dgm:t>
        <a:bodyPr/>
        <a:lstStyle/>
        <a:p>
          <a:endParaRPr kumimoji="1" lang="ja-JP" altLang="en-US"/>
        </a:p>
      </dgm:t>
    </dgm:pt>
    <dgm:pt modelId="{DC7864A1-F78C-4AB8-946A-1E4076947F4B}">
      <dgm:prSet phldrT="[テキスト]" custT="1"/>
      <dgm:spPr/>
      <dgm:t>
        <a:bodyPr/>
        <a:lstStyle/>
        <a:p>
          <a:r>
            <a:rPr kumimoji="1" lang="ja-JP" altLang="en-US" sz="2000">
              <a:latin typeface="メイリオ" panose="020B0604030504040204" pitchFamily="50" charset="-128"/>
              <a:ea typeface="メイリオ" panose="020B0604030504040204" pitchFamily="50" charset="-128"/>
            </a:rPr>
            <a:t>見つけられること</a:t>
          </a:r>
        </a:p>
      </dgm:t>
    </dgm:pt>
    <dgm:pt modelId="{4DB56C3B-EDD9-4849-8E31-4636260B691A}" type="parTrans" cxnId="{3411E240-9750-4B37-B893-909D05CF1BB1}">
      <dgm:prSet/>
      <dgm:spPr/>
      <dgm:t>
        <a:bodyPr/>
        <a:lstStyle/>
        <a:p>
          <a:endParaRPr kumimoji="1" lang="ja-JP" altLang="en-US" sz="1200">
            <a:latin typeface="Meiryo UI" panose="020B0604030504040204" pitchFamily="50" charset="-128"/>
            <a:ea typeface="Meiryo UI" panose="020B0604030504040204" pitchFamily="50" charset="-128"/>
          </a:endParaRPr>
        </a:p>
      </dgm:t>
    </dgm:pt>
    <dgm:pt modelId="{CF6D3E81-5126-49CB-A255-55417C23F20B}" type="sibTrans" cxnId="{3411E240-9750-4B37-B893-909D05CF1BB1}">
      <dgm:prSet/>
      <dgm:spPr/>
      <dgm:t>
        <a:bodyPr/>
        <a:lstStyle/>
        <a:p>
          <a:endParaRPr kumimoji="1" lang="ja-JP" altLang="en-US" sz="1200">
            <a:latin typeface="Meiryo UI" panose="020B0604030504040204" pitchFamily="50" charset="-128"/>
            <a:ea typeface="Meiryo UI" panose="020B0604030504040204" pitchFamily="50" charset="-128"/>
          </a:endParaRPr>
        </a:p>
      </dgm:t>
    </dgm:pt>
    <dgm:pt modelId="{266E20AD-B7D1-4893-B418-51E7D6C237D4}">
      <dgm:prSet phldrT="[テキスト]" custT="1"/>
      <dgm:spPr/>
      <dgm:t>
        <a:bodyPr/>
        <a:lstStyle/>
        <a:p>
          <a:r>
            <a:rPr kumimoji="1" lang="ja-JP" altLang="en-US" sz="2000">
              <a:latin typeface="メイリオ" panose="020B0604030504040204" pitchFamily="50" charset="-128"/>
              <a:ea typeface="メイリオ" panose="020B0604030504040204" pitchFamily="50" charset="-128"/>
            </a:rPr>
            <a:t>使えること</a:t>
          </a:r>
        </a:p>
      </dgm:t>
    </dgm:pt>
    <dgm:pt modelId="{72FE742A-F917-4F7F-8A3F-197BA46BB0CF}" type="parTrans" cxnId="{7A428D76-ECB2-4F2D-B27B-07F2AE548FA2}">
      <dgm:prSet/>
      <dgm:spPr/>
      <dgm:t>
        <a:bodyPr/>
        <a:lstStyle/>
        <a:p>
          <a:endParaRPr kumimoji="1" lang="ja-JP" altLang="en-US" sz="1200">
            <a:latin typeface="Meiryo UI" panose="020B0604030504040204" pitchFamily="50" charset="-128"/>
            <a:ea typeface="Meiryo UI" panose="020B0604030504040204" pitchFamily="50" charset="-128"/>
          </a:endParaRPr>
        </a:p>
      </dgm:t>
    </dgm:pt>
    <dgm:pt modelId="{9F5E9CA3-1143-4268-9323-6D8228BE475F}" type="sibTrans" cxnId="{7A428D76-ECB2-4F2D-B27B-07F2AE548FA2}">
      <dgm:prSet/>
      <dgm:spPr/>
      <dgm:t>
        <a:bodyPr/>
        <a:lstStyle/>
        <a:p>
          <a:endParaRPr kumimoji="1" lang="ja-JP" altLang="en-US" sz="1200">
            <a:latin typeface="Meiryo UI" panose="020B0604030504040204" pitchFamily="50" charset="-128"/>
            <a:ea typeface="Meiryo UI" panose="020B0604030504040204" pitchFamily="50" charset="-128"/>
          </a:endParaRPr>
        </a:p>
      </dgm:t>
    </dgm:pt>
    <dgm:pt modelId="{16334860-DBE8-417C-A232-3519B1A95FDA}">
      <dgm:prSet phldrT="[テキスト]" custT="1"/>
      <dgm:spPr/>
      <dgm:t>
        <a:bodyPr/>
        <a:lstStyle/>
        <a:p>
          <a:r>
            <a:rPr kumimoji="1" lang="ja-JP" altLang="en-US" sz="2000">
              <a:latin typeface="メイリオ" panose="020B0604030504040204" pitchFamily="50" charset="-128"/>
              <a:ea typeface="メイリオ" panose="020B0604030504040204" pitchFamily="50" charset="-128"/>
            </a:rPr>
            <a:t>自動処理できること</a:t>
          </a:r>
        </a:p>
      </dgm:t>
    </dgm:pt>
    <dgm:pt modelId="{7B02606B-B94A-4D4C-9974-9FF4F5044DED}" type="parTrans" cxnId="{B28B0A32-35C5-4464-849D-A9DF3C4828CB}">
      <dgm:prSet/>
      <dgm:spPr/>
      <dgm:t>
        <a:bodyPr/>
        <a:lstStyle/>
        <a:p>
          <a:endParaRPr kumimoji="1" lang="ja-JP" altLang="en-US" sz="1200">
            <a:latin typeface="Meiryo UI" panose="020B0604030504040204" pitchFamily="50" charset="-128"/>
            <a:ea typeface="Meiryo UI" panose="020B0604030504040204" pitchFamily="50" charset="-128"/>
          </a:endParaRPr>
        </a:p>
      </dgm:t>
    </dgm:pt>
    <dgm:pt modelId="{F1083085-0F82-4A12-8FC1-BE98E34AB92F}" type="sibTrans" cxnId="{B28B0A32-35C5-4464-849D-A9DF3C4828CB}">
      <dgm:prSet/>
      <dgm:spPr/>
      <dgm:t>
        <a:bodyPr/>
        <a:lstStyle/>
        <a:p>
          <a:endParaRPr kumimoji="1" lang="ja-JP" altLang="en-US" sz="1200">
            <a:latin typeface="Meiryo UI" panose="020B0604030504040204" pitchFamily="50" charset="-128"/>
            <a:ea typeface="Meiryo UI" panose="020B0604030504040204" pitchFamily="50" charset="-128"/>
          </a:endParaRPr>
        </a:p>
      </dgm:t>
    </dgm:pt>
    <dgm:pt modelId="{0B104675-E3C0-4650-A911-F3E069EFF97B}">
      <dgm:prSet phldrT="[テキスト]" custT="1"/>
      <dgm:spPr/>
      <dgm:t>
        <a:bodyPr/>
        <a:lstStyle/>
        <a:p>
          <a:r>
            <a:rPr kumimoji="1" lang="ja-JP" altLang="en-US" sz="2000">
              <a:latin typeface="メイリオ" panose="020B0604030504040204" pitchFamily="50" charset="-128"/>
              <a:ea typeface="メイリオ" panose="020B0604030504040204" pitchFamily="50" charset="-128"/>
            </a:rPr>
            <a:t>ＡＩ等で解析ができること</a:t>
          </a:r>
        </a:p>
      </dgm:t>
    </dgm:pt>
    <dgm:pt modelId="{507E4E61-535A-4DE7-AFD6-32F51481BA8A}" type="parTrans" cxnId="{3E3C8638-534C-40E3-9121-8D58DCFA499C}">
      <dgm:prSet/>
      <dgm:spPr/>
      <dgm:t>
        <a:bodyPr/>
        <a:lstStyle/>
        <a:p>
          <a:endParaRPr kumimoji="1" lang="ja-JP" altLang="en-US" sz="1200">
            <a:latin typeface="Meiryo UI" panose="020B0604030504040204" pitchFamily="50" charset="-128"/>
            <a:ea typeface="Meiryo UI" panose="020B0604030504040204" pitchFamily="50" charset="-128"/>
          </a:endParaRPr>
        </a:p>
      </dgm:t>
    </dgm:pt>
    <dgm:pt modelId="{0CA9C8EB-A068-4982-8215-CCA151555ADC}" type="sibTrans" cxnId="{3E3C8638-534C-40E3-9121-8D58DCFA499C}">
      <dgm:prSet/>
      <dgm:spPr/>
      <dgm:t>
        <a:bodyPr/>
        <a:lstStyle/>
        <a:p>
          <a:endParaRPr kumimoji="1" lang="ja-JP" altLang="en-US" sz="1200">
            <a:latin typeface="Meiryo UI" panose="020B0604030504040204" pitchFamily="50" charset="-128"/>
            <a:ea typeface="Meiryo UI" panose="020B0604030504040204" pitchFamily="50" charset="-128"/>
          </a:endParaRPr>
        </a:p>
      </dgm:t>
    </dgm:pt>
    <dgm:pt modelId="{90AB0258-3393-4028-BB9F-4837C0A05D3F}" type="pres">
      <dgm:prSet presAssocID="{4C285F5D-ADE7-437E-8F84-807A04A827FC}" presName="rootnode" presStyleCnt="0">
        <dgm:presLayoutVars>
          <dgm:chMax/>
          <dgm:chPref/>
          <dgm:dir/>
          <dgm:animLvl val="lvl"/>
        </dgm:presLayoutVars>
      </dgm:prSet>
      <dgm:spPr/>
    </dgm:pt>
    <dgm:pt modelId="{AC0FE3B5-1DD8-4A53-A155-5A473F900E55}" type="pres">
      <dgm:prSet presAssocID="{DC7864A1-F78C-4AB8-946A-1E4076947F4B}" presName="composite" presStyleCnt="0"/>
      <dgm:spPr/>
    </dgm:pt>
    <dgm:pt modelId="{FB6AC5DB-2C7F-40AE-B209-B4361D57D592}" type="pres">
      <dgm:prSet presAssocID="{DC7864A1-F78C-4AB8-946A-1E4076947F4B}" presName="LShape" presStyleLbl="alignNode1" presStyleIdx="0" presStyleCnt="7"/>
      <dgm:spPr/>
    </dgm:pt>
    <dgm:pt modelId="{FD8D186B-38CA-4C09-8FDB-5E188DFFBAC1}" type="pres">
      <dgm:prSet presAssocID="{DC7864A1-F78C-4AB8-946A-1E4076947F4B}" presName="ParentText" presStyleLbl="revTx" presStyleIdx="0" presStyleCnt="4">
        <dgm:presLayoutVars>
          <dgm:chMax val="0"/>
          <dgm:chPref val="0"/>
          <dgm:bulletEnabled val="1"/>
        </dgm:presLayoutVars>
      </dgm:prSet>
      <dgm:spPr/>
    </dgm:pt>
    <dgm:pt modelId="{D7A23B2E-6E1C-48F4-AE73-14D103F63012}" type="pres">
      <dgm:prSet presAssocID="{DC7864A1-F78C-4AB8-946A-1E4076947F4B}" presName="Triangle" presStyleLbl="alignNode1" presStyleIdx="1" presStyleCnt="7" custLinFactNeighborY="11160"/>
      <dgm:spPr/>
    </dgm:pt>
    <dgm:pt modelId="{707FBFD4-28EB-4DEF-A654-88DFD1B48735}" type="pres">
      <dgm:prSet presAssocID="{CF6D3E81-5126-49CB-A255-55417C23F20B}" presName="sibTrans" presStyleCnt="0"/>
      <dgm:spPr/>
    </dgm:pt>
    <dgm:pt modelId="{08A2767D-D8AE-4377-93A1-B1AC4C09B31E}" type="pres">
      <dgm:prSet presAssocID="{CF6D3E81-5126-49CB-A255-55417C23F20B}" presName="space" presStyleCnt="0"/>
      <dgm:spPr/>
    </dgm:pt>
    <dgm:pt modelId="{955C318B-DD16-4D1A-92F5-DDFC615C690C}" type="pres">
      <dgm:prSet presAssocID="{266E20AD-B7D1-4893-B418-51E7D6C237D4}" presName="composite" presStyleCnt="0"/>
      <dgm:spPr/>
    </dgm:pt>
    <dgm:pt modelId="{5DDCFE76-27E5-43A7-8F41-8F47EF2E6E80}" type="pres">
      <dgm:prSet presAssocID="{266E20AD-B7D1-4893-B418-51E7D6C237D4}" presName="LShape" presStyleLbl="alignNode1" presStyleIdx="2" presStyleCnt="7" custLinFactNeighborY="4746"/>
      <dgm:spPr/>
    </dgm:pt>
    <dgm:pt modelId="{15ED9E2C-E990-4948-8F2B-51F817A45CF9}" type="pres">
      <dgm:prSet presAssocID="{266E20AD-B7D1-4893-B418-51E7D6C237D4}" presName="ParentText" presStyleLbl="revTx" presStyleIdx="1" presStyleCnt="4" custLinFactNeighborY="5409">
        <dgm:presLayoutVars>
          <dgm:chMax val="0"/>
          <dgm:chPref val="0"/>
          <dgm:bulletEnabled val="1"/>
        </dgm:presLayoutVars>
      </dgm:prSet>
      <dgm:spPr/>
    </dgm:pt>
    <dgm:pt modelId="{16783A57-7622-4C5F-AC2E-97CF2BD995B4}" type="pres">
      <dgm:prSet presAssocID="{266E20AD-B7D1-4893-B418-51E7D6C237D4}" presName="Triangle" presStyleLbl="alignNode1" presStyleIdx="3" presStyleCnt="7" custLinFactNeighborY="11160"/>
      <dgm:spPr/>
    </dgm:pt>
    <dgm:pt modelId="{DF51F48F-08BF-4B7F-9702-1846188ABBBB}" type="pres">
      <dgm:prSet presAssocID="{9F5E9CA3-1143-4268-9323-6D8228BE475F}" presName="sibTrans" presStyleCnt="0"/>
      <dgm:spPr/>
    </dgm:pt>
    <dgm:pt modelId="{8F082F5F-36AA-4352-A78F-3BA2D1F19D81}" type="pres">
      <dgm:prSet presAssocID="{9F5E9CA3-1143-4268-9323-6D8228BE475F}" presName="space" presStyleCnt="0"/>
      <dgm:spPr/>
    </dgm:pt>
    <dgm:pt modelId="{141E02A1-75DA-4D79-9998-04542D8539F7}" type="pres">
      <dgm:prSet presAssocID="{16334860-DBE8-417C-A232-3519B1A95FDA}" presName="composite" presStyleCnt="0"/>
      <dgm:spPr/>
    </dgm:pt>
    <dgm:pt modelId="{72AA5E9A-FF7C-45E0-828E-0AE9129F96D5}" type="pres">
      <dgm:prSet presAssocID="{16334860-DBE8-417C-A232-3519B1A95FDA}" presName="LShape" presStyleLbl="alignNode1" presStyleIdx="4" presStyleCnt="7" custLinFactNeighborY="7910"/>
      <dgm:spPr/>
    </dgm:pt>
    <dgm:pt modelId="{AFA7A18C-432C-4EF8-9501-31F9C449F059}" type="pres">
      <dgm:prSet presAssocID="{16334860-DBE8-417C-A232-3519B1A95FDA}" presName="ParentText" presStyleLbl="revTx" presStyleIdx="2" presStyleCnt="4" custLinFactNeighborY="5409">
        <dgm:presLayoutVars>
          <dgm:chMax val="0"/>
          <dgm:chPref val="0"/>
          <dgm:bulletEnabled val="1"/>
        </dgm:presLayoutVars>
      </dgm:prSet>
      <dgm:spPr/>
    </dgm:pt>
    <dgm:pt modelId="{41783545-89E6-452B-81CB-2FA59166EDE4}" type="pres">
      <dgm:prSet presAssocID="{16334860-DBE8-417C-A232-3519B1A95FDA}" presName="Triangle" presStyleLbl="alignNode1" presStyleIdx="5" presStyleCnt="7" custLinFactNeighborY="41850"/>
      <dgm:spPr/>
    </dgm:pt>
    <dgm:pt modelId="{3BB7C1DE-5EBA-4FB8-ADBF-A0A25B7767A3}" type="pres">
      <dgm:prSet presAssocID="{F1083085-0F82-4A12-8FC1-BE98E34AB92F}" presName="sibTrans" presStyleCnt="0"/>
      <dgm:spPr/>
    </dgm:pt>
    <dgm:pt modelId="{14FDF2FC-DACE-4890-8B86-D7FB750BF701}" type="pres">
      <dgm:prSet presAssocID="{F1083085-0F82-4A12-8FC1-BE98E34AB92F}" presName="space" presStyleCnt="0"/>
      <dgm:spPr/>
    </dgm:pt>
    <dgm:pt modelId="{028A37D2-AC56-4F6E-B6C9-758B03987868}" type="pres">
      <dgm:prSet presAssocID="{0B104675-E3C0-4650-A911-F3E069EFF97B}" presName="composite" presStyleCnt="0"/>
      <dgm:spPr/>
    </dgm:pt>
    <dgm:pt modelId="{02892B87-E353-4899-9DA2-6F1496C7B757}" type="pres">
      <dgm:prSet presAssocID="{0B104675-E3C0-4650-A911-F3E069EFF97B}" presName="LShape" presStyleLbl="alignNode1" presStyleIdx="6" presStyleCnt="7" custLinFactNeighborY="11865"/>
      <dgm:spPr/>
    </dgm:pt>
    <dgm:pt modelId="{B64058A5-97F2-4306-A5B2-011FF3DA339E}" type="pres">
      <dgm:prSet presAssocID="{0B104675-E3C0-4650-A911-F3E069EFF97B}" presName="ParentText" presStyleLbl="revTx" presStyleIdx="3" presStyleCnt="4" custLinFactNeighborY="9015">
        <dgm:presLayoutVars>
          <dgm:chMax val="0"/>
          <dgm:chPref val="0"/>
          <dgm:bulletEnabled val="1"/>
        </dgm:presLayoutVars>
      </dgm:prSet>
      <dgm:spPr/>
    </dgm:pt>
  </dgm:ptLst>
  <dgm:cxnLst>
    <dgm:cxn modelId="{7A767B27-A750-4BE3-B076-EC6588E2EC4B}" type="presOf" srcId="{DC7864A1-F78C-4AB8-946A-1E4076947F4B}" destId="{FD8D186B-38CA-4C09-8FDB-5E188DFFBAC1}" srcOrd="0" destOrd="0" presId="urn:microsoft.com/office/officeart/2009/3/layout/StepUpProcess"/>
    <dgm:cxn modelId="{B28B0A32-35C5-4464-849D-A9DF3C4828CB}" srcId="{4C285F5D-ADE7-437E-8F84-807A04A827FC}" destId="{16334860-DBE8-417C-A232-3519B1A95FDA}" srcOrd="2" destOrd="0" parTransId="{7B02606B-B94A-4D4C-9974-9FF4F5044DED}" sibTransId="{F1083085-0F82-4A12-8FC1-BE98E34AB92F}"/>
    <dgm:cxn modelId="{9CB77838-A3E8-4241-B07D-00274FE7381C}" type="presOf" srcId="{4C285F5D-ADE7-437E-8F84-807A04A827FC}" destId="{90AB0258-3393-4028-BB9F-4837C0A05D3F}" srcOrd="0" destOrd="0" presId="urn:microsoft.com/office/officeart/2009/3/layout/StepUpProcess"/>
    <dgm:cxn modelId="{3E3C8638-534C-40E3-9121-8D58DCFA499C}" srcId="{4C285F5D-ADE7-437E-8F84-807A04A827FC}" destId="{0B104675-E3C0-4650-A911-F3E069EFF97B}" srcOrd="3" destOrd="0" parTransId="{507E4E61-535A-4DE7-AFD6-32F51481BA8A}" sibTransId="{0CA9C8EB-A068-4982-8215-CCA151555ADC}"/>
    <dgm:cxn modelId="{3411E240-9750-4B37-B893-909D05CF1BB1}" srcId="{4C285F5D-ADE7-437E-8F84-807A04A827FC}" destId="{DC7864A1-F78C-4AB8-946A-1E4076947F4B}" srcOrd="0" destOrd="0" parTransId="{4DB56C3B-EDD9-4849-8E31-4636260B691A}" sibTransId="{CF6D3E81-5126-49CB-A255-55417C23F20B}"/>
    <dgm:cxn modelId="{EF660452-F111-49DE-A45B-71B6F454F87E}" type="presOf" srcId="{16334860-DBE8-417C-A232-3519B1A95FDA}" destId="{AFA7A18C-432C-4EF8-9501-31F9C449F059}" srcOrd="0" destOrd="0" presId="urn:microsoft.com/office/officeart/2009/3/layout/StepUpProcess"/>
    <dgm:cxn modelId="{7A428D76-ECB2-4F2D-B27B-07F2AE548FA2}" srcId="{4C285F5D-ADE7-437E-8F84-807A04A827FC}" destId="{266E20AD-B7D1-4893-B418-51E7D6C237D4}" srcOrd="1" destOrd="0" parTransId="{72FE742A-F917-4F7F-8A3F-197BA46BB0CF}" sibTransId="{9F5E9CA3-1143-4268-9323-6D8228BE475F}"/>
    <dgm:cxn modelId="{B3F0A485-B1B1-461E-AFCF-676472205B01}" type="presOf" srcId="{0B104675-E3C0-4650-A911-F3E069EFF97B}" destId="{B64058A5-97F2-4306-A5B2-011FF3DA339E}" srcOrd="0" destOrd="0" presId="urn:microsoft.com/office/officeart/2009/3/layout/StepUpProcess"/>
    <dgm:cxn modelId="{FF2EC68C-5AF7-4823-B625-1938E1ABAFC8}" type="presOf" srcId="{266E20AD-B7D1-4893-B418-51E7D6C237D4}" destId="{15ED9E2C-E990-4948-8F2B-51F817A45CF9}" srcOrd="0" destOrd="0" presId="urn:microsoft.com/office/officeart/2009/3/layout/StepUpProcess"/>
    <dgm:cxn modelId="{D98AF905-32C9-4E3D-8850-84AA31F9F880}" type="presParOf" srcId="{90AB0258-3393-4028-BB9F-4837C0A05D3F}" destId="{AC0FE3B5-1DD8-4A53-A155-5A473F900E55}" srcOrd="0" destOrd="0" presId="urn:microsoft.com/office/officeart/2009/3/layout/StepUpProcess"/>
    <dgm:cxn modelId="{C730E9A5-46E8-450A-9A75-F0B4DB4A2068}" type="presParOf" srcId="{AC0FE3B5-1DD8-4A53-A155-5A473F900E55}" destId="{FB6AC5DB-2C7F-40AE-B209-B4361D57D592}" srcOrd="0" destOrd="0" presId="urn:microsoft.com/office/officeart/2009/3/layout/StepUpProcess"/>
    <dgm:cxn modelId="{C468A76C-BCB8-443D-83E2-A5BDB567B580}" type="presParOf" srcId="{AC0FE3B5-1DD8-4A53-A155-5A473F900E55}" destId="{FD8D186B-38CA-4C09-8FDB-5E188DFFBAC1}" srcOrd="1" destOrd="0" presId="urn:microsoft.com/office/officeart/2009/3/layout/StepUpProcess"/>
    <dgm:cxn modelId="{5E041254-75F3-4D23-B04E-9D7C3A12C9D6}" type="presParOf" srcId="{AC0FE3B5-1DD8-4A53-A155-5A473F900E55}" destId="{D7A23B2E-6E1C-48F4-AE73-14D103F63012}" srcOrd="2" destOrd="0" presId="urn:microsoft.com/office/officeart/2009/3/layout/StepUpProcess"/>
    <dgm:cxn modelId="{B09E3EA3-1B04-4248-B971-742DFACFEB11}" type="presParOf" srcId="{90AB0258-3393-4028-BB9F-4837C0A05D3F}" destId="{707FBFD4-28EB-4DEF-A654-88DFD1B48735}" srcOrd="1" destOrd="0" presId="urn:microsoft.com/office/officeart/2009/3/layout/StepUpProcess"/>
    <dgm:cxn modelId="{3D195603-51CA-44E4-B9E0-7F8C638E36D6}" type="presParOf" srcId="{707FBFD4-28EB-4DEF-A654-88DFD1B48735}" destId="{08A2767D-D8AE-4377-93A1-B1AC4C09B31E}" srcOrd="0" destOrd="0" presId="urn:microsoft.com/office/officeart/2009/3/layout/StepUpProcess"/>
    <dgm:cxn modelId="{BA48B484-5EE8-429C-8032-704E5BB6102E}" type="presParOf" srcId="{90AB0258-3393-4028-BB9F-4837C0A05D3F}" destId="{955C318B-DD16-4D1A-92F5-DDFC615C690C}" srcOrd="2" destOrd="0" presId="urn:microsoft.com/office/officeart/2009/3/layout/StepUpProcess"/>
    <dgm:cxn modelId="{5B92985E-6B93-4C9C-9E1D-C73D3E0DFA46}" type="presParOf" srcId="{955C318B-DD16-4D1A-92F5-DDFC615C690C}" destId="{5DDCFE76-27E5-43A7-8F41-8F47EF2E6E80}" srcOrd="0" destOrd="0" presId="urn:microsoft.com/office/officeart/2009/3/layout/StepUpProcess"/>
    <dgm:cxn modelId="{C15F7FC6-2889-4BBC-82DD-BA0DD292697D}" type="presParOf" srcId="{955C318B-DD16-4D1A-92F5-DDFC615C690C}" destId="{15ED9E2C-E990-4948-8F2B-51F817A45CF9}" srcOrd="1" destOrd="0" presId="urn:microsoft.com/office/officeart/2009/3/layout/StepUpProcess"/>
    <dgm:cxn modelId="{5B09DB22-CD2D-41D9-9A41-77070A126189}" type="presParOf" srcId="{955C318B-DD16-4D1A-92F5-DDFC615C690C}" destId="{16783A57-7622-4C5F-AC2E-97CF2BD995B4}" srcOrd="2" destOrd="0" presId="urn:microsoft.com/office/officeart/2009/3/layout/StepUpProcess"/>
    <dgm:cxn modelId="{9EEC23BD-3570-4638-9141-689993B63E20}" type="presParOf" srcId="{90AB0258-3393-4028-BB9F-4837C0A05D3F}" destId="{DF51F48F-08BF-4B7F-9702-1846188ABBBB}" srcOrd="3" destOrd="0" presId="urn:microsoft.com/office/officeart/2009/3/layout/StepUpProcess"/>
    <dgm:cxn modelId="{94E2F503-71C6-4389-BB35-30E52E943450}" type="presParOf" srcId="{DF51F48F-08BF-4B7F-9702-1846188ABBBB}" destId="{8F082F5F-36AA-4352-A78F-3BA2D1F19D81}" srcOrd="0" destOrd="0" presId="urn:microsoft.com/office/officeart/2009/3/layout/StepUpProcess"/>
    <dgm:cxn modelId="{DD1A025E-328A-4EF0-9E8F-0DFA2E457B54}" type="presParOf" srcId="{90AB0258-3393-4028-BB9F-4837C0A05D3F}" destId="{141E02A1-75DA-4D79-9998-04542D8539F7}" srcOrd="4" destOrd="0" presId="urn:microsoft.com/office/officeart/2009/3/layout/StepUpProcess"/>
    <dgm:cxn modelId="{2F245EBB-CFE4-47A4-B2D9-8616D234963C}" type="presParOf" srcId="{141E02A1-75DA-4D79-9998-04542D8539F7}" destId="{72AA5E9A-FF7C-45E0-828E-0AE9129F96D5}" srcOrd="0" destOrd="0" presId="urn:microsoft.com/office/officeart/2009/3/layout/StepUpProcess"/>
    <dgm:cxn modelId="{87583866-8525-4501-8548-CD476E1C2CD1}" type="presParOf" srcId="{141E02A1-75DA-4D79-9998-04542D8539F7}" destId="{AFA7A18C-432C-4EF8-9501-31F9C449F059}" srcOrd="1" destOrd="0" presId="urn:microsoft.com/office/officeart/2009/3/layout/StepUpProcess"/>
    <dgm:cxn modelId="{CD335AB3-F66E-4A3C-B8FF-F6AA82A93B30}" type="presParOf" srcId="{141E02A1-75DA-4D79-9998-04542D8539F7}" destId="{41783545-89E6-452B-81CB-2FA59166EDE4}" srcOrd="2" destOrd="0" presId="urn:microsoft.com/office/officeart/2009/3/layout/StepUpProcess"/>
    <dgm:cxn modelId="{77EF6D6E-F916-4A0F-A303-C3522F254057}" type="presParOf" srcId="{90AB0258-3393-4028-BB9F-4837C0A05D3F}" destId="{3BB7C1DE-5EBA-4FB8-ADBF-A0A25B7767A3}" srcOrd="5" destOrd="0" presId="urn:microsoft.com/office/officeart/2009/3/layout/StepUpProcess"/>
    <dgm:cxn modelId="{29DDDDC1-0687-433F-AD29-A0994264AF9D}" type="presParOf" srcId="{3BB7C1DE-5EBA-4FB8-ADBF-A0A25B7767A3}" destId="{14FDF2FC-DACE-4890-8B86-D7FB750BF701}" srcOrd="0" destOrd="0" presId="urn:microsoft.com/office/officeart/2009/3/layout/StepUpProcess"/>
    <dgm:cxn modelId="{18F3B158-D455-4E67-B65E-22A41D0DC8EB}" type="presParOf" srcId="{90AB0258-3393-4028-BB9F-4837C0A05D3F}" destId="{028A37D2-AC56-4F6E-B6C9-758B03987868}" srcOrd="6" destOrd="0" presId="urn:microsoft.com/office/officeart/2009/3/layout/StepUpProcess"/>
    <dgm:cxn modelId="{75C02BA3-5A04-4DDF-BE05-82BC51304330}" type="presParOf" srcId="{028A37D2-AC56-4F6E-B6C9-758B03987868}" destId="{02892B87-E353-4899-9DA2-6F1496C7B757}" srcOrd="0" destOrd="0" presId="urn:microsoft.com/office/officeart/2009/3/layout/StepUpProcess"/>
    <dgm:cxn modelId="{55E9C7EA-516E-4CE4-BE09-C7C39BBB1577}" type="presParOf" srcId="{028A37D2-AC56-4F6E-B6C9-758B03987868}" destId="{B64058A5-97F2-4306-A5B2-011FF3DA339E}"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3C894D-F851-4B2A-B43D-1246F420C0E7}">
      <dsp:nvSpPr>
        <dsp:cNvPr id="0" name=""/>
        <dsp:cNvSpPr/>
      </dsp:nvSpPr>
      <dsp:spPr>
        <a:xfrm>
          <a:off x="1215567" y="979774"/>
          <a:ext cx="385488" cy="385488"/>
        </a:xfrm>
        <a:prstGeom prst="ellipse">
          <a:avLst/>
        </a:prstGeom>
        <a:solidFill>
          <a:srgbClr val="4472C4">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kumimoji="1" lang="ja-JP" altLang="en-US" sz="1000" kern="1200">
              <a:solidFill>
                <a:sysClr val="window" lastClr="FFFFFF"/>
              </a:solidFill>
              <a:latin typeface="メイリオ" panose="020B0604030504040204" pitchFamily="50" charset="-128"/>
              <a:ea typeface="メイリオ" panose="020B0604030504040204" pitchFamily="50" charset="-128"/>
              <a:cs typeface="+mn-cs"/>
            </a:rPr>
            <a:t>自分</a:t>
          </a:r>
        </a:p>
      </dsp:txBody>
      <dsp:txXfrm>
        <a:off x="1272020" y="1036227"/>
        <a:ext cx="272582" cy="272582"/>
      </dsp:txXfrm>
    </dsp:sp>
    <dsp:sp modelId="{076D9163-F2D3-49DF-9FD4-A7EDF0B558D9}">
      <dsp:nvSpPr>
        <dsp:cNvPr id="0" name=""/>
        <dsp:cNvSpPr/>
      </dsp:nvSpPr>
      <dsp:spPr>
        <a:xfrm rot="16200000">
          <a:off x="1116441" y="675587"/>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sp:txBody>
      <dsp:txXfrm>
        <a:off x="1393718" y="702497"/>
        <a:ext cx="0" cy="0"/>
      </dsp:txXfrm>
    </dsp:sp>
    <dsp:sp modelId="{0D562BDC-AF2F-4841-A657-8A51D6CC60C4}">
      <dsp:nvSpPr>
        <dsp:cNvPr id="0" name=""/>
        <dsp:cNvSpPr/>
      </dsp:nvSpPr>
      <dsp:spPr>
        <a:xfrm>
          <a:off x="1215567" y="10546"/>
          <a:ext cx="385488" cy="385488"/>
        </a:xfrm>
        <a:prstGeom prst="ellipse">
          <a:avLst/>
        </a:prstGeo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sz="700" kern="1200">
              <a:solidFill>
                <a:sysClr val="window" lastClr="FFFFFF"/>
              </a:solidFill>
              <a:latin typeface="メイリオ" panose="020B0604030504040204" pitchFamily="50" charset="-128"/>
              <a:ea typeface="メイリオ" panose="020B0604030504040204" pitchFamily="50" charset="-128"/>
              <a:cs typeface="+mn-cs"/>
            </a:rPr>
            <a:t>A</a:t>
          </a:r>
          <a:endPar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endParaRPr>
        </a:p>
      </dsp:txBody>
      <dsp:txXfrm>
        <a:off x="1272020" y="66999"/>
        <a:ext cx="272582" cy="272582"/>
      </dsp:txXfrm>
    </dsp:sp>
    <dsp:sp modelId="{06974B14-4253-4124-9929-B2B3D5CB1568}">
      <dsp:nvSpPr>
        <dsp:cNvPr id="0" name=""/>
        <dsp:cNvSpPr/>
      </dsp:nvSpPr>
      <dsp:spPr>
        <a:xfrm rot="18000000">
          <a:off x="1358748" y="740513"/>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sp:txBody>
      <dsp:txXfrm>
        <a:off x="1630683" y="758171"/>
        <a:ext cx="0" cy="0"/>
      </dsp:txXfrm>
    </dsp:sp>
    <dsp:sp modelId="{22BCE7B6-0610-4749-9CB2-1A89E2B72ADE}">
      <dsp:nvSpPr>
        <dsp:cNvPr id="0" name=""/>
        <dsp:cNvSpPr/>
      </dsp:nvSpPr>
      <dsp:spPr>
        <a:xfrm>
          <a:off x="1700181" y="140398"/>
          <a:ext cx="385488" cy="385488"/>
        </a:xfrm>
        <a:prstGeom prst="ellipse">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sz="700" kern="1200">
              <a:solidFill>
                <a:sysClr val="window" lastClr="FFFFFF"/>
              </a:solidFill>
              <a:latin typeface="メイリオ" panose="020B0604030504040204" pitchFamily="50" charset="-128"/>
              <a:ea typeface="メイリオ" panose="020B0604030504040204" pitchFamily="50" charset="-128"/>
              <a:cs typeface="+mn-cs"/>
            </a:rPr>
            <a:t>B</a:t>
          </a:r>
          <a:endPar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endParaRPr>
        </a:p>
      </dsp:txBody>
      <dsp:txXfrm>
        <a:off x="1756634" y="196851"/>
        <a:ext cx="272582" cy="272582"/>
      </dsp:txXfrm>
    </dsp:sp>
    <dsp:sp modelId="{E878410B-7BCB-485D-83F7-C91EDF3237C6}">
      <dsp:nvSpPr>
        <dsp:cNvPr id="0" name=""/>
        <dsp:cNvSpPr/>
      </dsp:nvSpPr>
      <dsp:spPr>
        <a:xfrm rot="19800000">
          <a:off x="1536129" y="917894"/>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sp:txBody>
      <dsp:txXfrm>
        <a:off x="1808064" y="924870"/>
        <a:ext cx="0" cy="0"/>
      </dsp:txXfrm>
    </dsp:sp>
    <dsp:sp modelId="{7F3960B9-97E4-4C38-A01A-D3E41CA01AA4}">
      <dsp:nvSpPr>
        <dsp:cNvPr id="0" name=""/>
        <dsp:cNvSpPr/>
      </dsp:nvSpPr>
      <dsp:spPr>
        <a:xfrm>
          <a:off x="2054943" y="495160"/>
          <a:ext cx="385488" cy="385488"/>
        </a:xfrm>
        <a:prstGeom prst="ellipse">
          <a:avLst/>
        </a:pr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sz="700" kern="1200">
              <a:solidFill>
                <a:sysClr val="window" lastClr="FFFFFF"/>
              </a:solidFill>
              <a:latin typeface="メイリオ" panose="020B0604030504040204" pitchFamily="50" charset="-128"/>
              <a:ea typeface="メイリオ" panose="020B0604030504040204" pitchFamily="50" charset="-128"/>
              <a:cs typeface="+mn-cs"/>
            </a:rPr>
            <a:t>C</a:t>
          </a:r>
          <a:endPar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endParaRPr>
        </a:p>
      </dsp:txBody>
      <dsp:txXfrm>
        <a:off x="2111396" y="551613"/>
        <a:ext cx="272582" cy="272582"/>
      </dsp:txXfrm>
    </dsp:sp>
    <dsp:sp modelId="{85993B83-FCF7-43B5-9CB7-A26796599E76}">
      <dsp:nvSpPr>
        <dsp:cNvPr id="0" name=""/>
        <dsp:cNvSpPr/>
      </dsp:nvSpPr>
      <dsp:spPr>
        <a:xfrm>
          <a:off x="1601055" y="1160200"/>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sp:txBody>
      <dsp:txXfrm>
        <a:off x="1878331" y="1157925"/>
        <a:ext cx="0" cy="0"/>
      </dsp:txXfrm>
    </dsp:sp>
    <dsp:sp modelId="{9B85A35B-C8F1-4182-A06C-E0AAD4E8FECF}">
      <dsp:nvSpPr>
        <dsp:cNvPr id="0" name=""/>
        <dsp:cNvSpPr/>
      </dsp:nvSpPr>
      <dsp:spPr>
        <a:xfrm>
          <a:off x="2184795" y="979774"/>
          <a:ext cx="385488" cy="385488"/>
        </a:xfrm>
        <a:prstGeom prst="ellips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sz="700" kern="1200">
              <a:solidFill>
                <a:sysClr val="window" lastClr="FFFFFF"/>
              </a:solidFill>
              <a:latin typeface="メイリオ" panose="020B0604030504040204" pitchFamily="50" charset="-128"/>
              <a:ea typeface="メイリオ" panose="020B0604030504040204" pitchFamily="50" charset="-128"/>
              <a:cs typeface="+mn-cs"/>
            </a:rPr>
            <a:t>D</a:t>
          </a:r>
          <a:endPar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endParaRPr>
        </a:p>
      </dsp:txBody>
      <dsp:txXfrm>
        <a:off x="2241248" y="1036227"/>
        <a:ext cx="272582" cy="272582"/>
      </dsp:txXfrm>
    </dsp:sp>
    <dsp:sp modelId="{981F211E-EE14-431F-9492-874941490636}">
      <dsp:nvSpPr>
        <dsp:cNvPr id="0" name=""/>
        <dsp:cNvSpPr/>
      </dsp:nvSpPr>
      <dsp:spPr>
        <a:xfrm rot="1800000">
          <a:off x="1536129" y="1402507"/>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sp:txBody>
      <dsp:txXfrm>
        <a:off x="1822657" y="1394890"/>
        <a:ext cx="0" cy="0"/>
      </dsp:txXfrm>
    </dsp:sp>
    <dsp:sp modelId="{EECC66E1-13A0-44A6-9281-01132D2BCB41}">
      <dsp:nvSpPr>
        <dsp:cNvPr id="0" name=""/>
        <dsp:cNvSpPr/>
      </dsp:nvSpPr>
      <dsp:spPr>
        <a:xfrm>
          <a:off x="2054943" y="1464388"/>
          <a:ext cx="385488" cy="385488"/>
        </a:xfrm>
        <a:prstGeom prst="ellipse">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sz="700" kern="1200">
              <a:solidFill>
                <a:sysClr val="window" lastClr="FFFFFF"/>
              </a:solidFill>
              <a:latin typeface="メイリオ" panose="020B0604030504040204" pitchFamily="50" charset="-128"/>
              <a:ea typeface="メイリオ" panose="020B0604030504040204" pitchFamily="50" charset="-128"/>
              <a:cs typeface="+mn-cs"/>
            </a:rPr>
            <a:t>E</a:t>
          </a:r>
          <a:endPar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endParaRPr>
        </a:p>
      </dsp:txBody>
      <dsp:txXfrm>
        <a:off x="2111396" y="1520841"/>
        <a:ext cx="272582" cy="272582"/>
      </dsp:txXfrm>
    </dsp:sp>
    <dsp:sp modelId="{B326F949-F347-4681-B667-6E0C36CC47EE}">
      <dsp:nvSpPr>
        <dsp:cNvPr id="0" name=""/>
        <dsp:cNvSpPr/>
      </dsp:nvSpPr>
      <dsp:spPr>
        <a:xfrm rot="3600000">
          <a:off x="1358748" y="1579888"/>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sp:txBody>
      <dsp:txXfrm>
        <a:off x="1655958" y="1572271"/>
        <a:ext cx="0" cy="0"/>
      </dsp:txXfrm>
    </dsp:sp>
    <dsp:sp modelId="{246B6A25-4D0A-42C6-8FB4-CE8DC61B1786}">
      <dsp:nvSpPr>
        <dsp:cNvPr id="0" name=""/>
        <dsp:cNvSpPr/>
      </dsp:nvSpPr>
      <dsp:spPr>
        <a:xfrm>
          <a:off x="1700181" y="1819150"/>
          <a:ext cx="385488" cy="385488"/>
        </a:xfrm>
        <a:prstGeom prst="ellipse">
          <a:avLst/>
        </a:prstGeo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sz="700" kern="1200">
              <a:solidFill>
                <a:sysClr val="window" lastClr="FFFFFF"/>
              </a:solidFill>
              <a:latin typeface="メイリオ" panose="020B0604030504040204" pitchFamily="50" charset="-128"/>
              <a:ea typeface="メイリオ" panose="020B0604030504040204" pitchFamily="50" charset="-128"/>
              <a:cs typeface="+mn-cs"/>
            </a:rPr>
            <a:t>F</a:t>
          </a:r>
          <a:endPar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endParaRPr>
        </a:p>
      </dsp:txBody>
      <dsp:txXfrm>
        <a:off x="1756634" y="1875603"/>
        <a:ext cx="272582" cy="272582"/>
      </dsp:txXfrm>
    </dsp:sp>
    <dsp:sp modelId="{45EC44A6-EE96-4A1C-9689-F064B6E65810}">
      <dsp:nvSpPr>
        <dsp:cNvPr id="0" name=""/>
        <dsp:cNvSpPr/>
      </dsp:nvSpPr>
      <dsp:spPr>
        <a:xfrm rot="5400000">
          <a:off x="1116441" y="1644814"/>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sp:txBody>
      <dsp:txXfrm>
        <a:off x="1422904" y="1642538"/>
        <a:ext cx="0" cy="0"/>
      </dsp:txXfrm>
    </dsp:sp>
    <dsp:sp modelId="{065FC106-9C46-44EF-90F8-A2AA9E4A9934}">
      <dsp:nvSpPr>
        <dsp:cNvPr id="0" name=""/>
        <dsp:cNvSpPr/>
      </dsp:nvSpPr>
      <dsp:spPr>
        <a:xfrm>
          <a:off x="1215567" y="1949002"/>
          <a:ext cx="385488" cy="385488"/>
        </a:xfrm>
        <a:prstGeom prst="ellipse">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sz="700" kern="1200">
              <a:solidFill>
                <a:sysClr val="window" lastClr="FFFFFF"/>
              </a:solidFill>
              <a:latin typeface="メイリオ" panose="020B0604030504040204" pitchFamily="50" charset="-128"/>
              <a:ea typeface="メイリオ" panose="020B0604030504040204" pitchFamily="50" charset="-128"/>
              <a:cs typeface="+mn-cs"/>
            </a:rPr>
            <a:t>G</a:t>
          </a:r>
          <a:endPar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endParaRPr>
        </a:p>
      </dsp:txBody>
      <dsp:txXfrm>
        <a:off x="1272020" y="2005455"/>
        <a:ext cx="272582" cy="272582"/>
      </dsp:txXfrm>
    </dsp:sp>
    <dsp:sp modelId="{EFF2D6AF-E3E3-40ED-806B-BAAD766439AB}">
      <dsp:nvSpPr>
        <dsp:cNvPr id="0" name=""/>
        <dsp:cNvSpPr/>
      </dsp:nvSpPr>
      <dsp:spPr>
        <a:xfrm rot="7200000">
          <a:off x="874134" y="1579888"/>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sp:txBody>
      <dsp:txXfrm rot="10800000">
        <a:off x="1185938" y="1586864"/>
        <a:ext cx="0" cy="0"/>
      </dsp:txXfrm>
    </dsp:sp>
    <dsp:sp modelId="{CD82AE4A-0D72-4334-9AB9-2FCC9608CA82}">
      <dsp:nvSpPr>
        <dsp:cNvPr id="0" name=""/>
        <dsp:cNvSpPr/>
      </dsp:nvSpPr>
      <dsp:spPr>
        <a:xfrm>
          <a:off x="730953" y="1819150"/>
          <a:ext cx="385488" cy="385488"/>
        </a:xfrm>
        <a:prstGeom prst="ellipse">
          <a:avLst/>
        </a:pr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sz="700" kern="1200">
              <a:solidFill>
                <a:sysClr val="window" lastClr="FFFFFF"/>
              </a:solidFill>
              <a:latin typeface="メイリオ" panose="020B0604030504040204" pitchFamily="50" charset="-128"/>
              <a:ea typeface="メイリオ" panose="020B0604030504040204" pitchFamily="50" charset="-128"/>
              <a:cs typeface="+mn-cs"/>
            </a:rPr>
            <a:t>H</a:t>
          </a:r>
          <a:endPar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endParaRPr>
        </a:p>
      </dsp:txBody>
      <dsp:txXfrm>
        <a:off x="787406" y="1875603"/>
        <a:ext cx="272582" cy="272582"/>
      </dsp:txXfrm>
    </dsp:sp>
    <dsp:sp modelId="{0C5F1B92-5561-42C4-966F-5A6D6C0371DD}">
      <dsp:nvSpPr>
        <dsp:cNvPr id="0" name=""/>
        <dsp:cNvSpPr/>
      </dsp:nvSpPr>
      <dsp:spPr>
        <a:xfrm rot="9000000">
          <a:off x="696753" y="1402507"/>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sp:txBody>
      <dsp:txXfrm rot="10800000">
        <a:off x="1008557" y="1420165"/>
        <a:ext cx="0" cy="0"/>
      </dsp:txXfrm>
    </dsp:sp>
    <dsp:sp modelId="{B82C61E8-3601-49D7-BB15-E1E0C2EF375D}">
      <dsp:nvSpPr>
        <dsp:cNvPr id="0" name=""/>
        <dsp:cNvSpPr/>
      </dsp:nvSpPr>
      <dsp:spPr>
        <a:xfrm>
          <a:off x="376191" y="1464388"/>
          <a:ext cx="385488" cy="385488"/>
        </a:xfrm>
        <a:prstGeom prst="ellipse">
          <a:avLst/>
        </a:pr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sz="700" kern="1200">
              <a:solidFill>
                <a:sysClr val="window" lastClr="FFFFFF"/>
              </a:solidFill>
              <a:latin typeface="メイリオ" panose="020B0604030504040204" pitchFamily="50" charset="-128"/>
              <a:ea typeface="メイリオ" panose="020B0604030504040204" pitchFamily="50" charset="-128"/>
              <a:cs typeface="+mn-cs"/>
            </a:rPr>
            <a:t>I</a:t>
          </a:r>
          <a:endPar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endParaRPr>
        </a:p>
      </dsp:txBody>
      <dsp:txXfrm>
        <a:off x="432644" y="1520841"/>
        <a:ext cx="272582" cy="272582"/>
      </dsp:txXfrm>
    </dsp:sp>
    <dsp:sp modelId="{A4A05296-7EB4-44AA-81CD-5B9E880918F1}">
      <dsp:nvSpPr>
        <dsp:cNvPr id="0" name=""/>
        <dsp:cNvSpPr/>
      </dsp:nvSpPr>
      <dsp:spPr>
        <a:xfrm rot="10800000">
          <a:off x="631827" y="1160200"/>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sp:txBody>
      <dsp:txXfrm rot="10800000">
        <a:off x="938290" y="1187111"/>
        <a:ext cx="0" cy="0"/>
      </dsp:txXfrm>
    </dsp:sp>
    <dsp:sp modelId="{CD4E55B0-6E0B-47EF-9D12-27113F734905}">
      <dsp:nvSpPr>
        <dsp:cNvPr id="0" name=""/>
        <dsp:cNvSpPr/>
      </dsp:nvSpPr>
      <dsp:spPr>
        <a:xfrm>
          <a:off x="246339" y="979774"/>
          <a:ext cx="385488" cy="385488"/>
        </a:xfrm>
        <a:prstGeom prst="ellipse">
          <a:avLst/>
        </a:prstGeom>
        <a:solidFill>
          <a:srgbClr val="70AD47">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sz="700" kern="1200">
              <a:solidFill>
                <a:sysClr val="window" lastClr="FFFFFF"/>
              </a:solidFill>
              <a:latin typeface="メイリオ" panose="020B0604030504040204" pitchFamily="50" charset="-128"/>
              <a:ea typeface="メイリオ" panose="020B0604030504040204" pitchFamily="50" charset="-128"/>
              <a:cs typeface="+mn-cs"/>
            </a:rPr>
            <a:t>J</a:t>
          </a:r>
          <a:endPar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endParaRPr>
        </a:p>
      </dsp:txBody>
      <dsp:txXfrm>
        <a:off x="302792" y="1036227"/>
        <a:ext cx="272582" cy="272582"/>
      </dsp:txXfrm>
    </dsp:sp>
    <dsp:sp modelId="{9462C9A1-B822-48CB-B370-BAEDADD593D3}">
      <dsp:nvSpPr>
        <dsp:cNvPr id="0" name=""/>
        <dsp:cNvSpPr/>
      </dsp:nvSpPr>
      <dsp:spPr>
        <a:xfrm rot="12600000">
          <a:off x="696753" y="917894"/>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sp:txBody>
      <dsp:txXfrm rot="10800000">
        <a:off x="993964" y="950145"/>
        <a:ext cx="0" cy="0"/>
      </dsp:txXfrm>
    </dsp:sp>
    <dsp:sp modelId="{3B33516E-45A1-4814-AD1A-B8841370B5D6}">
      <dsp:nvSpPr>
        <dsp:cNvPr id="0" name=""/>
        <dsp:cNvSpPr/>
      </dsp:nvSpPr>
      <dsp:spPr>
        <a:xfrm>
          <a:off x="376191" y="495160"/>
          <a:ext cx="385488" cy="385488"/>
        </a:xfrm>
        <a:prstGeom prst="ellipse">
          <a:avLst/>
        </a:prstGeo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rPr>
            <a:t>仕様</a:t>
          </a:r>
          <a:r>
            <a:rPr kumimoji="1" lang="ja-JP" altLang="en-US" sz="300" kern="1200">
              <a:solidFill>
                <a:sysClr val="window" lastClr="FFFFFF"/>
              </a:solidFill>
              <a:latin typeface="メイリオ" panose="020B0604030504040204" pitchFamily="50" charset="-128"/>
              <a:ea typeface="メイリオ" panose="020B0604030504040204" pitchFamily="50" charset="-128"/>
              <a:cs typeface="+mn-cs"/>
            </a:rPr>
            <a:t>・・・</a:t>
          </a:r>
        </a:p>
      </dsp:txBody>
      <dsp:txXfrm>
        <a:off x="432644" y="551613"/>
        <a:ext cx="272582" cy="272582"/>
      </dsp:txXfrm>
    </dsp:sp>
    <dsp:sp modelId="{5666A6AD-6ED7-4AE8-8B21-CC94589B3C10}">
      <dsp:nvSpPr>
        <dsp:cNvPr id="0" name=""/>
        <dsp:cNvSpPr/>
      </dsp:nvSpPr>
      <dsp:spPr>
        <a:xfrm rot="14400000">
          <a:off x="874134" y="740513"/>
          <a:ext cx="583739" cy="24635"/>
        </a:xfrm>
        <a:custGeom>
          <a:avLst/>
          <a:gdLst/>
          <a:ahLst/>
          <a:cxnLst/>
          <a:rect l="0" t="0" r="0" b="0"/>
          <a:pathLst>
            <a:path>
              <a:moveTo>
                <a:pt x="0" y="12317"/>
              </a:moveTo>
              <a:lnTo>
                <a:pt x="583739" y="12317"/>
              </a:lnTo>
            </a:path>
          </a:pathLst>
        </a:custGeom>
        <a:noFill/>
        <a:ln w="12700" cap="flat" cmpd="sng" algn="ctr">
          <a:solidFill>
            <a:srgbClr val="ED7D31">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kumimoji="1" lang="ja-JP" altLang="en-US" sz="500" kern="120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endParaRPr>
        </a:p>
      </dsp:txBody>
      <dsp:txXfrm rot="10800000">
        <a:off x="1160663" y="772764"/>
        <a:ext cx="0" cy="0"/>
      </dsp:txXfrm>
    </dsp:sp>
    <dsp:sp modelId="{958400B9-5F3F-44DA-B104-5B8C28CA2AD8}">
      <dsp:nvSpPr>
        <dsp:cNvPr id="0" name=""/>
        <dsp:cNvSpPr/>
      </dsp:nvSpPr>
      <dsp:spPr>
        <a:xfrm>
          <a:off x="730953" y="140398"/>
          <a:ext cx="385488" cy="385488"/>
        </a:xfrm>
        <a:prstGeom prst="ellipse">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rPr>
            <a:t>仕様</a:t>
          </a:r>
          <a:r>
            <a:rPr kumimoji="1" lang="en-US" altLang="ja-JP" sz="700" kern="1200">
              <a:solidFill>
                <a:sysClr val="window" lastClr="FFFFFF"/>
              </a:solidFill>
              <a:latin typeface="メイリオ" panose="020B0604030504040204" pitchFamily="50" charset="-128"/>
              <a:ea typeface="メイリオ" panose="020B0604030504040204" pitchFamily="50" charset="-128"/>
              <a:cs typeface="+mn-cs"/>
            </a:rPr>
            <a:t>Z</a:t>
          </a:r>
          <a:endParaRPr kumimoji="1" lang="ja-JP" altLang="en-US" sz="700" kern="1200">
            <a:solidFill>
              <a:sysClr val="window" lastClr="FFFFFF"/>
            </a:solidFill>
            <a:latin typeface="メイリオ" panose="020B0604030504040204" pitchFamily="50" charset="-128"/>
            <a:ea typeface="メイリオ" panose="020B0604030504040204" pitchFamily="50" charset="-128"/>
            <a:cs typeface="+mn-cs"/>
          </a:endParaRPr>
        </a:p>
      </dsp:txBody>
      <dsp:txXfrm>
        <a:off x="787406" y="196851"/>
        <a:ext cx="272582" cy="2725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D50BD1-9AF5-410D-953D-1FB347387F49}">
      <dsp:nvSpPr>
        <dsp:cNvPr id="0" name=""/>
        <dsp:cNvSpPr/>
      </dsp:nvSpPr>
      <dsp:spPr>
        <a:xfrm>
          <a:off x="0" y="238788"/>
          <a:ext cx="8558866" cy="29684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kumimoji="1" lang="ja-JP" altLang="en-US" sz="1700" kern="1200">
              <a:solidFill>
                <a:schemeClr val="bg1"/>
              </a:solidFill>
              <a:latin typeface="メイリオ" panose="020B0604030504040204" pitchFamily="50" charset="-128"/>
              <a:ea typeface="メイリオ" panose="020B0604030504040204" pitchFamily="50" charset="-128"/>
            </a:rPr>
            <a:t>１．ひな形となる標準化されたデータの活用と普及（データモデル）</a:t>
          </a:r>
        </a:p>
      </dsp:txBody>
      <dsp:txXfrm>
        <a:off x="14491" y="253279"/>
        <a:ext cx="8529884" cy="267864"/>
      </dsp:txXfrm>
    </dsp:sp>
    <dsp:sp modelId="{D7169E76-35E3-44D0-90A5-DD0C91EEE513}">
      <dsp:nvSpPr>
        <dsp:cNvPr id="0" name=""/>
        <dsp:cNvSpPr/>
      </dsp:nvSpPr>
      <dsp:spPr>
        <a:xfrm>
          <a:off x="0" y="514653"/>
          <a:ext cx="8558866" cy="2163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1744" tIns="16510" rIns="92456" bIns="16510" numCol="1" spcCol="1270" anchor="t" anchorCtr="0">
          <a:noAutofit/>
        </a:bodyPr>
        <a:lstStyle/>
        <a:p>
          <a:pPr marL="114300" lvl="1" indent="-114300" algn="l" defTabSz="577850">
            <a:lnSpc>
              <a:spcPct val="90000"/>
            </a:lnSpc>
            <a:spcBef>
              <a:spcPct val="0"/>
            </a:spcBef>
            <a:spcAft>
              <a:spcPct val="20000"/>
            </a:spcAft>
            <a:buChar char="•"/>
          </a:pPr>
          <a:r>
            <a:rPr kumimoji="1" lang="ja-JP" altLang="en-US" sz="1300" kern="1200">
              <a:solidFill>
                <a:schemeClr val="tx1"/>
              </a:solidFill>
              <a:latin typeface="メイリオ" panose="020B0604030504040204" pitchFamily="50" charset="-128"/>
              <a:ea typeface="メイリオ" panose="020B0604030504040204" pitchFamily="50" charset="-128"/>
            </a:rPr>
            <a:t>標準化されたデータモデルの活用による設計＋均質化された高品質なデータの整備</a:t>
          </a:r>
        </a:p>
      </dsp:txBody>
      <dsp:txXfrm>
        <a:off x="0" y="514653"/>
        <a:ext cx="8558866" cy="216379"/>
      </dsp:txXfrm>
    </dsp:sp>
    <dsp:sp modelId="{518D0AF0-B8AF-4166-8800-7EAD2B6E67D1}">
      <dsp:nvSpPr>
        <dsp:cNvPr id="0" name=""/>
        <dsp:cNvSpPr/>
      </dsp:nvSpPr>
      <dsp:spPr>
        <a:xfrm>
          <a:off x="0" y="807615"/>
          <a:ext cx="8558866" cy="29684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kumimoji="1" lang="ja-JP" altLang="en-US" sz="1700" kern="1200">
              <a:latin typeface="メイリオ" panose="020B0604030504040204" pitchFamily="50" charset="-128"/>
              <a:ea typeface="メイリオ" panose="020B0604030504040204" pitchFamily="50" charset="-128"/>
            </a:rPr>
            <a:t>２．見つけやすくつなげやすいデータ連携の仕組み</a:t>
          </a:r>
          <a:r>
            <a:rPr kumimoji="1" lang="ja-JP" altLang="en-US" sz="1700" kern="1200">
              <a:solidFill>
                <a:schemeClr val="bg1"/>
              </a:solidFill>
              <a:latin typeface="メイリオ" panose="020B0604030504040204" pitchFamily="50" charset="-128"/>
              <a:ea typeface="メイリオ" panose="020B0604030504040204" pitchFamily="50" charset="-128"/>
            </a:rPr>
            <a:t>（プラットフォーム）</a:t>
          </a:r>
        </a:p>
      </dsp:txBody>
      <dsp:txXfrm>
        <a:off x="14491" y="822106"/>
        <a:ext cx="8529884" cy="267864"/>
      </dsp:txXfrm>
    </dsp:sp>
    <dsp:sp modelId="{30107DCF-8327-4F1D-BA03-44F6970CF3D5}">
      <dsp:nvSpPr>
        <dsp:cNvPr id="0" name=""/>
        <dsp:cNvSpPr/>
      </dsp:nvSpPr>
      <dsp:spPr>
        <a:xfrm>
          <a:off x="0" y="1073059"/>
          <a:ext cx="8558866" cy="2163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1744" tIns="16510" rIns="92456" bIns="16510" numCol="1" spcCol="1270" anchor="t" anchorCtr="0">
          <a:noAutofit/>
        </a:bodyPr>
        <a:lstStyle/>
        <a:p>
          <a:pPr marL="114300" lvl="1" indent="-114300" algn="l" defTabSz="577850">
            <a:lnSpc>
              <a:spcPct val="90000"/>
            </a:lnSpc>
            <a:spcBef>
              <a:spcPct val="0"/>
            </a:spcBef>
            <a:spcAft>
              <a:spcPct val="20000"/>
            </a:spcAft>
            <a:buChar char="•"/>
          </a:pPr>
          <a:r>
            <a:rPr kumimoji="1" lang="ja-JP" altLang="en-US" sz="1300" kern="1200">
              <a:latin typeface="メイリオ" panose="020B0604030504040204" pitchFamily="50" charset="-128"/>
              <a:ea typeface="メイリオ" panose="020B0604030504040204" pitchFamily="50" charset="-128"/>
            </a:rPr>
            <a:t>カタログ、コネクタ、取引市場、プラットフォーム利用</a:t>
          </a:r>
        </a:p>
      </dsp:txBody>
      <dsp:txXfrm>
        <a:off x="0" y="1073059"/>
        <a:ext cx="8558866" cy="216379"/>
      </dsp:txXfrm>
    </dsp:sp>
    <dsp:sp modelId="{98B793E3-3BEE-48B3-BF64-AD2FC0266DE7}">
      <dsp:nvSpPr>
        <dsp:cNvPr id="0" name=""/>
        <dsp:cNvSpPr/>
      </dsp:nvSpPr>
      <dsp:spPr>
        <a:xfrm>
          <a:off x="0" y="1394040"/>
          <a:ext cx="8558866" cy="29684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kumimoji="1" lang="ja-JP" altLang="en-US" sz="1700" kern="1200">
              <a:solidFill>
                <a:schemeClr val="bg1"/>
              </a:solidFill>
              <a:latin typeface="メイリオ" panose="020B0604030504040204" pitchFamily="50" charset="-128"/>
              <a:ea typeface="メイリオ" panose="020B0604030504040204" pitchFamily="50" charset="-128"/>
            </a:rPr>
            <a:t>３．品質が確保された、多様かつ十分な量のデータの供給（オープン化）</a:t>
          </a:r>
        </a:p>
      </dsp:txBody>
      <dsp:txXfrm>
        <a:off x="14491" y="1408531"/>
        <a:ext cx="8529884" cy="267864"/>
      </dsp:txXfrm>
    </dsp:sp>
    <dsp:sp modelId="{C57FE48C-D360-483E-97EA-E5F5EC093348}">
      <dsp:nvSpPr>
        <dsp:cNvPr id="0" name=""/>
        <dsp:cNvSpPr/>
      </dsp:nvSpPr>
      <dsp:spPr>
        <a:xfrm>
          <a:off x="0" y="1668712"/>
          <a:ext cx="8558866" cy="2163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1744" tIns="16510" rIns="92456" bIns="16510" numCol="1" spcCol="1270" anchor="t" anchorCtr="0">
          <a:noAutofit/>
        </a:bodyPr>
        <a:lstStyle/>
        <a:p>
          <a:pPr marL="114300" lvl="1" indent="-114300" algn="l" defTabSz="577850">
            <a:lnSpc>
              <a:spcPct val="90000"/>
            </a:lnSpc>
            <a:spcBef>
              <a:spcPct val="0"/>
            </a:spcBef>
            <a:spcAft>
              <a:spcPct val="20000"/>
            </a:spcAft>
            <a:buChar char="•"/>
          </a:pPr>
          <a:r>
            <a:rPr kumimoji="1" lang="ja-JP" altLang="en-US" sz="1300" kern="1200">
              <a:solidFill>
                <a:schemeClr val="tx1"/>
              </a:solidFill>
              <a:latin typeface="メイリオ" panose="020B0604030504040204" pitchFamily="50" charset="-128"/>
              <a:ea typeface="メイリオ" panose="020B0604030504040204" pitchFamily="50" charset="-128"/>
            </a:rPr>
            <a:t>品質が確保されたデータの流用性確保</a:t>
          </a:r>
        </a:p>
      </dsp:txBody>
      <dsp:txXfrm>
        <a:off x="0" y="1668712"/>
        <a:ext cx="8558866" cy="2163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2440DC-F8EF-477E-A901-BEF8D7433AA4}">
      <dsp:nvSpPr>
        <dsp:cNvPr id="0" name=""/>
        <dsp:cNvSpPr/>
      </dsp:nvSpPr>
      <dsp:spPr>
        <a:xfrm>
          <a:off x="1348401" y="117137"/>
          <a:ext cx="4353470" cy="4353470"/>
        </a:xfrm>
        <a:prstGeom prst="blockArc">
          <a:avLst>
            <a:gd name="adj1" fmla="val 5422319"/>
            <a:gd name="adj2" fmla="val 12449854"/>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4087537-50F1-49B4-B066-ACB47AFDE749}">
      <dsp:nvSpPr>
        <dsp:cNvPr id="0" name=""/>
        <dsp:cNvSpPr/>
      </dsp:nvSpPr>
      <dsp:spPr>
        <a:xfrm>
          <a:off x="1285267" y="117665"/>
          <a:ext cx="4353470" cy="4353470"/>
        </a:xfrm>
        <a:prstGeom prst="blockArc">
          <a:avLst>
            <a:gd name="adj1" fmla="val 20079243"/>
            <a:gd name="adj2" fmla="val 5320233"/>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529D545-118A-4191-ADA0-6A24B1AB9A7D}">
      <dsp:nvSpPr>
        <dsp:cNvPr id="0" name=""/>
        <dsp:cNvSpPr/>
      </dsp:nvSpPr>
      <dsp:spPr>
        <a:xfrm>
          <a:off x="1315228" y="178398"/>
          <a:ext cx="4353470" cy="4353470"/>
        </a:xfrm>
        <a:prstGeom prst="blockArc">
          <a:avLst>
            <a:gd name="adj1" fmla="val 12562498"/>
            <a:gd name="adj2" fmla="val 19969744"/>
            <a:gd name="adj3" fmla="val 464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4701BEF-9C6B-4959-BAAC-89ADF7EF894D}">
      <dsp:nvSpPr>
        <dsp:cNvPr id="0" name=""/>
        <dsp:cNvSpPr/>
      </dsp:nvSpPr>
      <dsp:spPr>
        <a:xfrm>
          <a:off x="2716125" y="1525074"/>
          <a:ext cx="1549930" cy="154993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kumimoji="1" lang="ja-JP" altLang="en-US" sz="1800" kern="1200">
            <a:latin typeface="メイリオ" panose="020B0604030504040204" pitchFamily="50" charset="-128"/>
            <a:ea typeface="メイリオ" panose="020B0604030504040204" pitchFamily="50" charset="-128"/>
          </a:endParaRPr>
        </a:p>
      </dsp:txBody>
      <dsp:txXfrm>
        <a:off x="2943107" y="1752056"/>
        <a:ext cx="1095966" cy="1095966"/>
      </dsp:txXfrm>
    </dsp:sp>
    <dsp:sp modelId="{CE5107B5-E710-4450-A357-5DCF51E5AD16}">
      <dsp:nvSpPr>
        <dsp:cNvPr id="0" name=""/>
        <dsp:cNvSpPr/>
      </dsp:nvSpPr>
      <dsp:spPr>
        <a:xfrm>
          <a:off x="771909" y="444962"/>
          <a:ext cx="1734434" cy="173443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kumimoji="1" lang="en-US" altLang="ja-JP" sz="900" kern="1200">
              <a:latin typeface="メイリオ" panose="020B0604030504040204" pitchFamily="50" charset="-128"/>
              <a:ea typeface="メイリオ" panose="020B0604030504040204" pitchFamily="50" charset="-128"/>
            </a:rPr>
            <a:t>European</a:t>
          </a:r>
          <a:r>
            <a:rPr kumimoji="1" lang="ja-JP" altLang="en-US" sz="900" kern="1200">
              <a:latin typeface="メイリオ" panose="020B0604030504040204" pitchFamily="50" charset="-128"/>
              <a:ea typeface="メイリオ" panose="020B0604030504040204" pitchFamily="50" charset="-128"/>
            </a:rPr>
            <a:t>　</a:t>
          </a:r>
          <a:r>
            <a:rPr kumimoji="1" lang="en-US" altLang="ja-JP" sz="900" kern="1200">
              <a:latin typeface="メイリオ" panose="020B0604030504040204" pitchFamily="50" charset="-128"/>
              <a:ea typeface="メイリオ" panose="020B0604030504040204" pitchFamily="50" charset="-128"/>
            </a:rPr>
            <a:t>Interoperability Framework</a:t>
          </a:r>
          <a:br>
            <a:rPr kumimoji="1" lang="en-US" altLang="ja-JP" sz="900" kern="1200">
              <a:latin typeface="メイリオ" panose="020B0604030504040204" pitchFamily="50" charset="-128"/>
              <a:ea typeface="メイリオ" panose="020B0604030504040204" pitchFamily="50" charset="-128"/>
            </a:rPr>
          </a:br>
          <a:r>
            <a:rPr kumimoji="1" lang="en-US" altLang="ja-JP" sz="900" kern="1200">
              <a:latin typeface="メイリオ" panose="020B0604030504040204" pitchFamily="50" charset="-128"/>
              <a:ea typeface="メイリオ" panose="020B0604030504040204" pitchFamily="50" charset="-128"/>
            </a:rPr>
            <a:t>(EIF)</a:t>
          </a:r>
          <a:br>
            <a:rPr kumimoji="1" lang="en-US" altLang="ja-JP" sz="900" kern="1200">
              <a:latin typeface="メイリオ" panose="020B0604030504040204" pitchFamily="50" charset="-128"/>
              <a:ea typeface="メイリオ" panose="020B0604030504040204" pitchFamily="50" charset="-128"/>
            </a:rPr>
          </a:br>
          <a:r>
            <a:rPr lang="en-US" sz="900" b="0" i="0" kern="1200">
              <a:latin typeface="メイリオ" panose="020B0604030504040204" pitchFamily="50" charset="-128"/>
              <a:ea typeface="メイリオ" panose="020B0604030504040204" pitchFamily="50" charset="-128"/>
            </a:rPr>
            <a:t>The Semantic </a:t>
          </a:r>
          <a:r>
            <a:rPr lang="en-US" sz="1000" b="0" i="0" kern="1200">
              <a:latin typeface="メイリオ" panose="020B0604030504040204" pitchFamily="50" charset="-128"/>
              <a:ea typeface="メイリオ" panose="020B0604030504040204" pitchFamily="50" charset="-128"/>
            </a:rPr>
            <a:t>Interoperability</a:t>
          </a:r>
          <a:r>
            <a:rPr lang="en-US" sz="900" b="0" i="0" kern="1200">
              <a:latin typeface="メイリオ" panose="020B0604030504040204" pitchFamily="50" charset="-128"/>
              <a:ea typeface="メイリオ" panose="020B0604030504040204" pitchFamily="50" charset="-128"/>
            </a:rPr>
            <a:t> Community</a:t>
          </a:r>
          <a:br>
            <a:rPr lang="en-US" sz="900" b="0" i="0" kern="1200">
              <a:latin typeface="メイリオ" panose="020B0604030504040204" pitchFamily="50" charset="-128"/>
              <a:ea typeface="メイリオ" panose="020B0604030504040204" pitchFamily="50" charset="-128"/>
            </a:rPr>
          </a:br>
          <a:r>
            <a:rPr lang="ja-JP" altLang="en-US" sz="900" b="0" i="0" kern="1200">
              <a:latin typeface="メイリオ" panose="020B0604030504040204" pitchFamily="50" charset="-128"/>
              <a:ea typeface="メイリオ" panose="020B0604030504040204" pitchFamily="50" charset="-128"/>
            </a:rPr>
            <a:t>（</a:t>
          </a:r>
          <a:r>
            <a:rPr lang="en-US" altLang="ja-JP" sz="900" b="0" i="0" kern="1200">
              <a:latin typeface="メイリオ" panose="020B0604030504040204" pitchFamily="50" charset="-128"/>
              <a:ea typeface="メイリオ" panose="020B0604030504040204" pitchFamily="50" charset="-128"/>
            </a:rPr>
            <a:t>SEMIC</a:t>
          </a:r>
          <a:r>
            <a:rPr lang="ja-JP" altLang="en-US" sz="900" b="0" i="0" kern="1200">
              <a:latin typeface="メイリオ" panose="020B0604030504040204" pitchFamily="50" charset="-128"/>
              <a:ea typeface="メイリオ" panose="020B0604030504040204" pitchFamily="50" charset="-128"/>
            </a:rPr>
            <a:t>）</a:t>
          </a:r>
          <a:endParaRPr kumimoji="1" lang="en-US" altLang="ja-JP" sz="900" kern="1200">
            <a:latin typeface="メイリオ" panose="020B0604030504040204" pitchFamily="50" charset="-128"/>
            <a:ea typeface="メイリオ" panose="020B0604030504040204" pitchFamily="50" charset="-128"/>
          </a:endParaRPr>
        </a:p>
      </dsp:txBody>
      <dsp:txXfrm>
        <a:off x="1025911" y="698964"/>
        <a:ext cx="1226430" cy="1226430"/>
      </dsp:txXfrm>
    </dsp:sp>
    <dsp:sp modelId="{2DDADD55-BD70-43AB-B072-3A09F45C8797}">
      <dsp:nvSpPr>
        <dsp:cNvPr id="0" name=""/>
        <dsp:cNvSpPr/>
      </dsp:nvSpPr>
      <dsp:spPr>
        <a:xfrm>
          <a:off x="4516322" y="516990"/>
          <a:ext cx="1734434" cy="173443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400050">
            <a:lnSpc>
              <a:spcPct val="90000"/>
            </a:lnSpc>
            <a:spcBef>
              <a:spcPct val="0"/>
            </a:spcBef>
            <a:spcAft>
              <a:spcPct val="35000"/>
            </a:spcAft>
            <a:buNone/>
          </a:pPr>
          <a:r>
            <a:rPr kumimoji="1" lang="en-US" altLang="ja-JP" sz="900" kern="1200">
              <a:latin typeface="メイリオ" panose="020B0604030504040204" pitchFamily="50" charset="-128"/>
              <a:ea typeface="メイリオ" panose="020B0604030504040204" pitchFamily="50" charset="-128"/>
            </a:rPr>
            <a:t>Federal Data Strategy</a:t>
          </a:r>
          <a:br>
            <a:rPr kumimoji="1" lang="en-US" altLang="ja-JP" sz="900" kern="1200">
              <a:latin typeface="メイリオ" panose="020B0604030504040204" pitchFamily="50" charset="-128"/>
              <a:ea typeface="メイリオ" panose="020B0604030504040204" pitchFamily="50" charset="-128"/>
            </a:rPr>
          </a:br>
          <a:r>
            <a:rPr kumimoji="1" lang="ja-JP" altLang="en-US" sz="900" kern="1200">
              <a:latin typeface="メイリオ" panose="020B0604030504040204" pitchFamily="50" charset="-128"/>
              <a:ea typeface="メイリオ" panose="020B0604030504040204" pitchFamily="50" charset="-128"/>
            </a:rPr>
            <a:t>（</a:t>
          </a:r>
          <a:r>
            <a:rPr kumimoji="1" lang="en-US" altLang="ja-JP" sz="900" kern="1200">
              <a:latin typeface="メイリオ" panose="020B0604030504040204" pitchFamily="50" charset="-128"/>
              <a:ea typeface="メイリオ" panose="020B0604030504040204" pitchFamily="50" charset="-128"/>
            </a:rPr>
            <a:t>FDS</a:t>
          </a:r>
          <a:r>
            <a:rPr kumimoji="1" lang="ja-JP" altLang="en-US" sz="900" kern="1200">
              <a:latin typeface="メイリオ" panose="020B0604030504040204" pitchFamily="50" charset="-128"/>
              <a:ea typeface="メイリオ" panose="020B0604030504040204" pitchFamily="50" charset="-128"/>
            </a:rPr>
            <a:t>）</a:t>
          </a:r>
          <a:br>
            <a:rPr kumimoji="1" lang="en-US" altLang="ja-JP" sz="900" kern="1200">
              <a:latin typeface="メイリオ" panose="020B0604030504040204" pitchFamily="50" charset="-128"/>
              <a:ea typeface="メイリオ" panose="020B0604030504040204" pitchFamily="50" charset="-128"/>
            </a:rPr>
          </a:br>
          <a:r>
            <a:rPr lang="en-US" sz="900" b="0" i="0" kern="1200">
              <a:latin typeface="メイリオ" panose="020B0604030504040204" pitchFamily="50" charset="-128"/>
              <a:ea typeface="メイリオ" panose="020B0604030504040204" pitchFamily="50" charset="-128"/>
            </a:rPr>
            <a:t>National Information Exchange Model</a:t>
          </a:r>
          <a:br>
            <a:rPr lang="en-US" sz="900" b="0" i="0" kern="1200">
              <a:latin typeface="メイリオ" panose="020B0604030504040204" pitchFamily="50" charset="-128"/>
              <a:ea typeface="メイリオ" panose="020B0604030504040204" pitchFamily="50" charset="-128"/>
            </a:rPr>
          </a:br>
          <a:r>
            <a:rPr lang="ja-JP" altLang="en-US" sz="900" b="0" i="0" kern="1200">
              <a:latin typeface="メイリオ" panose="020B0604030504040204" pitchFamily="50" charset="-128"/>
              <a:ea typeface="メイリオ" panose="020B0604030504040204" pitchFamily="50" charset="-128"/>
            </a:rPr>
            <a:t>（</a:t>
          </a:r>
          <a:r>
            <a:rPr lang="en-US" altLang="ja-JP" sz="900" b="0" i="0" kern="1200">
              <a:latin typeface="メイリオ" panose="020B0604030504040204" pitchFamily="50" charset="-128"/>
              <a:ea typeface="メイリオ" panose="020B0604030504040204" pitchFamily="50" charset="-128"/>
            </a:rPr>
            <a:t>NIEM</a:t>
          </a:r>
          <a:r>
            <a:rPr lang="ja-JP" altLang="en-US" sz="900" b="0" i="0" kern="1200">
              <a:latin typeface="メイリオ" panose="020B0604030504040204" pitchFamily="50" charset="-128"/>
              <a:ea typeface="メイリオ" panose="020B0604030504040204" pitchFamily="50" charset="-128"/>
            </a:rPr>
            <a:t>）</a:t>
          </a:r>
          <a:endParaRPr kumimoji="1" lang="ja-JP" altLang="en-US" sz="900" b="0" kern="1200">
            <a:latin typeface="メイリオ" panose="020B0604030504040204" pitchFamily="50" charset="-128"/>
            <a:ea typeface="メイリオ" panose="020B0604030504040204" pitchFamily="50" charset="-128"/>
          </a:endParaRPr>
        </a:p>
      </dsp:txBody>
      <dsp:txXfrm>
        <a:off x="4770324" y="770992"/>
        <a:ext cx="1226430" cy="1226430"/>
      </dsp:txXfrm>
    </dsp:sp>
    <dsp:sp modelId="{F2509061-DCCA-47F5-925E-1F320CAD53C1}">
      <dsp:nvSpPr>
        <dsp:cNvPr id="0" name=""/>
        <dsp:cNvSpPr/>
      </dsp:nvSpPr>
      <dsp:spPr>
        <a:xfrm>
          <a:off x="2644115" y="3552818"/>
          <a:ext cx="1734434" cy="173443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444500">
            <a:lnSpc>
              <a:spcPct val="90000"/>
            </a:lnSpc>
            <a:spcBef>
              <a:spcPct val="0"/>
            </a:spcBef>
            <a:spcAft>
              <a:spcPct val="35000"/>
            </a:spcAft>
            <a:buNone/>
          </a:pPr>
          <a:r>
            <a:rPr kumimoji="1" lang="en-US" altLang="ja-JP" sz="1000" kern="1200">
              <a:latin typeface="メイリオ" panose="020B0604030504040204" pitchFamily="50" charset="-128"/>
              <a:ea typeface="メイリオ" panose="020B0604030504040204" pitchFamily="50" charset="-128"/>
            </a:rPr>
            <a:t>W3C</a:t>
          </a:r>
          <a:br>
            <a:rPr kumimoji="1" lang="en-US" altLang="ja-JP" sz="1000" kern="1200">
              <a:latin typeface="メイリオ" panose="020B0604030504040204" pitchFamily="50" charset="-128"/>
              <a:ea typeface="メイリオ" panose="020B0604030504040204" pitchFamily="50" charset="-128"/>
            </a:rPr>
          </a:br>
          <a:r>
            <a:rPr kumimoji="1" lang="en-US" altLang="ja-JP" sz="1000" kern="1200">
              <a:latin typeface="メイリオ" panose="020B0604030504040204" pitchFamily="50" charset="-128"/>
              <a:ea typeface="メイリオ" panose="020B0604030504040204" pitchFamily="50" charset="-128"/>
            </a:rPr>
            <a:t>Smart Data Model</a:t>
          </a:r>
          <a:br>
            <a:rPr kumimoji="1" lang="en-US" altLang="ja-JP" sz="1000" kern="1200">
              <a:latin typeface="メイリオ" panose="020B0604030504040204" pitchFamily="50" charset="-128"/>
              <a:ea typeface="メイリオ" panose="020B0604030504040204" pitchFamily="50" charset="-128"/>
            </a:rPr>
          </a:br>
          <a:r>
            <a:rPr kumimoji="1" lang="en-US" altLang="ja-JP" sz="1000" kern="1200">
              <a:latin typeface="メイリオ" panose="020B0604030504040204" pitchFamily="50" charset="-128"/>
              <a:ea typeface="メイリオ" panose="020B0604030504040204" pitchFamily="50" charset="-128"/>
            </a:rPr>
            <a:t>Schema.org </a:t>
          </a:r>
          <a:br>
            <a:rPr kumimoji="1" lang="en-US" altLang="ja-JP" sz="1000" kern="1200">
              <a:latin typeface="メイリオ" panose="020B0604030504040204" pitchFamily="50" charset="-128"/>
              <a:ea typeface="メイリオ" panose="020B0604030504040204" pitchFamily="50" charset="-128"/>
            </a:rPr>
          </a:br>
          <a:r>
            <a:rPr kumimoji="1" lang="ja-JP" altLang="en-US" sz="1000" kern="1200">
              <a:latin typeface="メイリオ" panose="020B0604030504040204" pitchFamily="50" charset="-128"/>
              <a:ea typeface="メイリオ" panose="020B0604030504040204" pitchFamily="50" charset="-128"/>
            </a:rPr>
            <a:t>等</a:t>
          </a:r>
        </a:p>
      </dsp:txBody>
      <dsp:txXfrm>
        <a:off x="2898117" y="3806820"/>
        <a:ext cx="1226430" cy="12264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FEE158-3AB6-47A8-8B8A-18A66F828D9D}">
      <dsp:nvSpPr>
        <dsp:cNvPr id="0" name=""/>
        <dsp:cNvSpPr/>
      </dsp:nvSpPr>
      <dsp:spPr>
        <a:xfrm>
          <a:off x="-3028112" y="-466300"/>
          <a:ext cx="3612256" cy="3612256"/>
        </a:xfrm>
        <a:prstGeom prst="blockArc">
          <a:avLst>
            <a:gd name="adj1" fmla="val 18900000"/>
            <a:gd name="adj2" fmla="val 2700000"/>
            <a:gd name="adj3" fmla="val 598"/>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1A93A6A-1ABB-46A2-A9A1-CCF90E011644}">
      <dsp:nvSpPr>
        <dsp:cNvPr id="0" name=""/>
        <dsp:cNvSpPr/>
      </dsp:nvSpPr>
      <dsp:spPr>
        <a:xfrm>
          <a:off x="375593" y="267965"/>
          <a:ext cx="5013778" cy="53593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5395" tIns="48260" rIns="48260" bIns="48260" numCol="1" spcCol="1270" anchor="ctr" anchorCtr="0">
          <a:noAutofit/>
        </a:bodyPr>
        <a:lstStyle/>
        <a:p>
          <a:pPr marL="0" lvl="0" indent="0" algn="l" defTabSz="844550">
            <a:lnSpc>
              <a:spcPct val="90000"/>
            </a:lnSpc>
            <a:spcBef>
              <a:spcPct val="0"/>
            </a:spcBef>
            <a:spcAft>
              <a:spcPct val="35000"/>
            </a:spcAft>
            <a:buNone/>
          </a:pPr>
          <a:r>
            <a:rPr kumimoji="1" lang="ja-JP" altLang="en-US" sz="1900" kern="1200">
              <a:solidFill>
                <a:schemeClr val="bg1"/>
              </a:solidFill>
              <a:latin typeface="メイリオ" panose="020B0604030504040204" pitchFamily="50" charset="-128"/>
              <a:ea typeface="メイリオ" panose="020B0604030504040204" pitchFamily="50" charset="-128"/>
            </a:rPr>
            <a:t>効果</a:t>
          </a:r>
          <a:r>
            <a:rPr kumimoji="1" lang="en-US" altLang="ja-JP" sz="1900" kern="1200">
              <a:solidFill>
                <a:schemeClr val="bg1"/>
              </a:solidFill>
              <a:latin typeface="メイリオ" panose="020B0604030504040204" pitchFamily="50" charset="-128"/>
              <a:ea typeface="メイリオ" panose="020B0604030504040204" pitchFamily="50" charset="-128"/>
            </a:rPr>
            <a:t>1.</a:t>
          </a:r>
          <a:r>
            <a:rPr kumimoji="1" lang="ja-JP" altLang="en-US" sz="1900" kern="1200">
              <a:solidFill>
                <a:schemeClr val="bg1"/>
              </a:solidFill>
              <a:latin typeface="メイリオ" panose="020B0604030504040204" pitchFamily="50" charset="-128"/>
              <a:ea typeface="メイリオ" panose="020B0604030504040204" pitchFamily="50" charset="-128"/>
            </a:rPr>
            <a:t>相互運用性、拡張性の向上効果</a:t>
          </a:r>
        </a:p>
      </dsp:txBody>
      <dsp:txXfrm>
        <a:off x="375593" y="267965"/>
        <a:ext cx="5013778" cy="535931"/>
      </dsp:txXfrm>
    </dsp:sp>
    <dsp:sp modelId="{5FD232B1-1891-4D26-B4C2-CBDD10EC0A62}">
      <dsp:nvSpPr>
        <dsp:cNvPr id="0" name=""/>
        <dsp:cNvSpPr/>
      </dsp:nvSpPr>
      <dsp:spPr>
        <a:xfrm>
          <a:off x="40636" y="200974"/>
          <a:ext cx="669913" cy="66991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5998031-BA10-4D1A-BCCF-E7120E5D7B2F}">
      <dsp:nvSpPr>
        <dsp:cNvPr id="0" name=""/>
        <dsp:cNvSpPr/>
      </dsp:nvSpPr>
      <dsp:spPr>
        <a:xfrm>
          <a:off x="570403" y="1071862"/>
          <a:ext cx="4818967" cy="53593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5395" tIns="48260" rIns="48260" bIns="48260" numCol="1" spcCol="1270" anchor="ctr" anchorCtr="0">
          <a:noAutofit/>
        </a:bodyPr>
        <a:lstStyle/>
        <a:p>
          <a:pPr marL="0" lvl="0" indent="0" algn="l" defTabSz="844550">
            <a:lnSpc>
              <a:spcPct val="90000"/>
            </a:lnSpc>
            <a:spcBef>
              <a:spcPct val="0"/>
            </a:spcBef>
            <a:spcAft>
              <a:spcPct val="35000"/>
            </a:spcAft>
            <a:buNone/>
          </a:pPr>
          <a:r>
            <a:rPr kumimoji="1" lang="ja-JP" altLang="en-US" sz="1900" kern="1200">
              <a:solidFill>
                <a:schemeClr val="bg1"/>
              </a:solidFill>
              <a:latin typeface="メイリオ" panose="020B0604030504040204" pitchFamily="50" charset="-128"/>
              <a:ea typeface="メイリオ" panose="020B0604030504040204" pitchFamily="50" charset="-128"/>
            </a:rPr>
            <a:t>効果</a:t>
          </a:r>
          <a:r>
            <a:rPr kumimoji="1" lang="en-US" altLang="ja-JP" sz="1900" kern="1200">
              <a:solidFill>
                <a:schemeClr val="bg1"/>
              </a:solidFill>
              <a:latin typeface="メイリオ" panose="020B0604030504040204" pitchFamily="50" charset="-128"/>
              <a:ea typeface="メイリオ" panose="020B0604030504040204" pitchFamily="50" charset="-128"/>
            </a:rPr>
            <a:t>2.</a:t>
          </a:r>
          <a:r>
            <a:rPr kumimoji="1" lang="ja-JP" altLang="en-US" sz="1900" kern="1200">
              <a:solidFill>
                <a:schemeClr val="bg1"/>
              </a:solidFill>
              <a:latin typeface="メイリオ" panose="020B0604030504040204" pitchFamily="50" charset="-128"/>
              <a:ea typeface="メイリオ" panose="020B0604030504040204" pitchFamily="50" charset="-128"/>
            </a:rPr>
            <a:t>データ品質の向上</a:t>
          </a:r>
        </a:p>
      </dsp:txBody>
      <dsp:txXfrm>
        <a:off x="570403" y="1071862"/>
        <a:ext cx="4818967" cy="535931"/>
      </dsp:txXfrm>
    </dsp:sp>
    <dsp:sp modelId="{82437F7A-EE83-4444-9C88-EB7EF08FBAB4}">
      <dsp:nvSpPr>
        <dsp:cNvPr id="0" name=""/>
        <dsp:cNvSpPr/>
      </dsp:nvSpPr>
      <dsp:spPr>
        <a:xfrm>
          <a:off x="235447" y="1004870"/>
          <a:ext cx="669913" cy="66991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99F21E3-E514-4F7B-A612-B988E22725C8}">
      <dsp:nvSpPr>
        <dsp:cNvPr id="0" name=""/>
        <dsp:cNvSpPr/>
      </dsp:nvSpPr>
      <dsp:spPr>
        <a:xfrm>
          <a:off x="375593" y="1875758"/>
          <a:ext cx="5013778" cy="53593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5395" tIns="48260" rIns="48260" bIns="48260" numCol="1" spcCol="1270" anchor="ctr" anchorCtr="0">
          <a:noAutofit/>
        </a:bodyPr>
        <a:lstStyle/>
        <a:p>
          <a:pPr marL="0" lvl="0" indent="0" algn="l" defTabSz="844550">
            <a:lnSpc>
              <a:spcPct val="90000"/>
            </a:lnSpc>
            <a:spcBef>
              <a:spcPct val="0"/>
            </a:spcBef>
            <a:spcAft>
              <a:spcPct val="35000"/>
            </a:spcAft>
            <a:buNone/>
          </a:pPr>
          <a:r>
            <a:rPr kumimoji="1" lang="ja-JP" altLang="en-US" sz="1900" kern="1200">
              <a:solidFill>
                <a:schemeClr val="bg1"/>
              </a:solidFill>
              <a:latin typeface="メイリオ" panose="020B0604030504040204" pitchFamily="50" charset="-128"/>
              <a:ea typeface="メイリオ" panose="020B0604030504040204" pitchFamily="50" charset="-128"/>
            </a:rPr>
            <a:t>効果</a:t>
          </a:r>
          <a:r>
            <a:rPr kumimoji="1" lang="en-US" altLang="ja-JP" sz="1900" kern="1200">
              <a:solidFill>
                <a:schemeClr val="bg1"/>
              </a:solidFill>
              <a:latin typeface="メイリオ" panose="020B0604030504040204" pitchFamily="50" charset="-128"/>
              <a:ea typeface="メイリオ" panose="020B0604030504040204" pitchFamily="50" charset="-128"/>
            </a:rPr>
            <a:t>3. </a:t>
          </a:r>
          <a:r>
            <a:rPr kumimoji="1" lang="ja-JP" altLang="en-US" sz="1900" kern="1200">
              <a:solidFill>
                <a:schemeClr val="bg1"/>
              </a:solidFill>
              <a:latin typeface="メイリオ" panose="020B0604030504040204" pitchFamily="50" charset="-128"/>
              <a:ea typeface="メイリオ" panose="020B0604030504040204" pitchFamily="50" charset="-128"/>
            </a:rPr>
            <a:t>設計コストや時間の削減</a:t>
          </a:r>
          <a:endParaRPr kumimoji="1" lang="ja-JP" altLang="en-US" sz="1900" kern="1200">
            <a:solidFill>
              <a:schemeClr val="bg1"/>
            </a:solidFill>
            <a:highlight>
              <a:srgbClr val="FFFF00"/>
            </a:highlight>
            <a:latin typeface="メイリオ" panose="020B0604030504040204" pitchFamily="50" charset="-128"/>
            <a:ea typeface="メイリオ" panose="020B0604030504040204" pitchFamily="50" charset="-128"/>
          </a:endParaRPr>
        </a:p>
      </dsp:txBody>
      <dsp:txXfrm>
        <a:off x="375593" y="1875758"/>
        <a:ext cx="5013778" cy="535931"/>
      </dsp:txXfrm>
    </dsp:sp>
    <dsp:sp modelId="{E05B72D5-A4B2-4453-9B52-D3ED37CE19FF}">
      <dsp:nvSpPr>
        <dsp:cNvPr id="0" name=""/>
        <dsp:cNvSpPr/>
      </dsp:nvSpPr>
      <dsp:spPr>
        <a:xfrm>
          <a:off x="40636" y="1808767"/>
          <a:ext cx="669913" cy="66991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6AC5DB-2C7F-40AE-B209-B4361D57D592}">
      <dsp:nvSpPr>
        <dsp:cNvPr id="0" name=""/>
        <dsp:cNvSpPr/>
      </dsp:nvSpPr>
      <dsp:spPr>
        <a:xfrm rot="5400000">
          <a:off x="416959" y="1715965"/>
          <a:ext cx="1243340" cy="2068890"/>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FD8D186B-38CA-4C09-8FDB-5E188DFFBAC1}">
      <dsp:nvSpPr>
        <dsp:cNvPr id="0" name=""/>
        <dsp:cNvSpPr/>
      </dsp:nvSpPr>
      <dsp:spPr>
        <a:xfrm>
          <a:off x="209414" y="2334118"/>
          <a:ext cx="1867806" cy="1637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a:latin typeface="メイリオ" panose="020B0604030504040204" pitchFamily="50" charset="-128"/>
              <a:ea typeface="メイリオ" panose="020B0604030504040204" pitchFamily="50" charset="-128"/>
            </a:rPr>
            <a:t>見つけられること</a:t>
          </a:r>
        </a:p>
      </dsp:txBody>
      <dsp:txXfrm>
        <a:off x="209414" y="2334118"/>
        <a:ext cx="1867806" cy="1637241"/>
      </dsp:txXfrm>
    </dsp:sp>
    <dsp:sp modelId="{D7A23B2E-6E1C-48F4-AE73-14D103F63012}">
      <dsp:nvSpPr>
        <dsp:cNvPr id="0" name=""/>
        <dsp:cNvSpPr/>
      </dsp:nvSpPr>
      <dsp:spPr>
        <a:xfrm>
          <a:off x="1724804" y="1602981"/>
          <a:ext cx="352416" cy="352416"/>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5DDCFE76-27E5-43A7-8F41-8F47EF2E6E80}">
      <dsp:nvSpPr>
        <dsp:cNvPr id="0" name=""/>
        <dsp:cNvSpPr/>
      </dsp:nvSpPr>
      <dsp:spPr>
        <a:xfrm rot="5400000">
          <a:off x="2703519" y="1209163"/>
          <a:ext cx="1243340" cy="2068890"/>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5ED9E2C-E990-4948-8F2B-51F817A45CF9}">
      <dsp:nvSpPr>
        <dsp:cNvPr id="0" name=""/>
        <dsp:cNvSpPr/>
      </dsp:nvSpPr>
      <dsp:spPr>
        <a:xfrm>
          <a:off x="2495974" y="1856865"/>
          <a:ext cx="1867806" cy="1637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a:latin typeface="メイリオ" panose="020B0604030504040204" pitchFamily="50" charset="-128"/>
              <a:ea typeface="メイリオ" panose="020B0604030504040204" pitchFamily="50" charset="-128"/>
            </a:rPr>
            <a:t>使えること</a:t>
          </a:r>
        </a:p>
      </dsp:txBody>
      <dsp:txXfrm>
        <a:off x="2495974" y="1856865"/>
        <a:ext cx="1867806" cy="1637241"/>
      </dsp:txXfrm>
    </dsp:sp>
    <dsp:sp modelId="{16783A57-7622-4C5F-AC2E-97CF2BD995B4}">
      <dsp:nvSpPr>
        <dsp:cNvPr id="0" name=""/>
        <dsp:cNvSpPr/>
      </dsp:nvSpPr>
      <dsp:spPr>
        <a:xfrm>
          <a:off x="4011364" y="1037170"/>
          <a:ext cx="352416" cy="352416"/>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72AA5E9A-FF7C-45E0-828E-0AE9129F96D5}">
      <dsp:nvSpPr>
        <dsp:cNvPr id="0" name=""/>
        <dsp:cNvSpPr/>
      </dsp:nvSpPr>
      <dsp:spPr>
        <a:xfrm rot="5400000">
          <a:off x="4990079" y="682691"/>
          <a:ext cx="1243340" cy="2068890"/>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AFA7A18C-432C-4EF8-9501-31F9C449F059}">
      <dsp:nvSpPr>
        <dsp:cNvPr id="0" name=""/>
        <dsp:cNvSpPr/>
      </dsp:nvSpPr>
      <dsp:spPr>
        <a:xfrm>
          <a:off x="4782534" y="1291054"/>
          <a:ext cx="1867806" cy="1637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a:latin typeface="メイリオ" panose="020B0604030504040204" pitchFamily="50" charset="-128"/>
              <a:ea typeface="メイリオ" panose="020B0604030504040204" pitchFamily="50" charset="-128"/>
            </a:rPr>
            <a:t>自動処理できること</a:t>
          </a:r>
        </a:p>
      </dsp:txBody>
      <dsp:txXfrm>
        <a:off x="4782534" y="1291054"/>
        <a:ext cx="1867806" cy="1637241"/>
      </dsp:txXfrm>
    </dsp:sp>
    <dsp:sp modelId="{41783545-89E6-452B-81CB-2FA59166EDE4}">
      <dsp:nvSpPr>
        <dsp:cNvPr id="0" name=""/>
        <dsp:cNvSpPr/>
      </dsp:nvSpPr>
      <dsp:spPr>
        <a:xfrm>
          <a:off x="6297924" y="579515"/>
          <a:ext cx="352416" cy="352416"/>
        </a:xfrm>
        <a:prstGeom prst="triangle">
          <a:avLst>
            <a:gd name="adj" fmla="val 1000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02892B87-E353-4899-9DA2-6F1496C7B757}">
      <dsp:nvSpPr>
        <dsp:cNvPr id="0" name=""/>
        <dsp:cNvSpPr/>
      </dsp:nvSpPr>
      <dsp:spPr>
        <a:xfrm rot="5400000">
          <a:off x="7276638" y="166053"/>
          <a:ext cx="1243340" cy="2068890"/>
        </a:xfrm>
        <a:prstGeom prst="corner">
          <a:avLst>
            <a:gd name="adj1" fmla="val 16120"/>
            <a:gd name="adj2" fmla="val 1611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w="6350" cap="flat" cmpd="sng" algn="ctr">
          <a:solidFill>
            <a:schemeClr val="accent1">
              <a:hueOff val="0"/>
              <a:satOff val="0"/>
              <a:lumOff val="0"/>
              <a:alphaOff val="0"/>
            </a:schemeClr>
          </a:solidFill>
          <a:prstDash val="solid"/>
          <a:miter lim="800000"/>
        </a:ln>
        <a:effectLst>
          <a:outerShdw blurRad="57150" dist="1905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B64058A5-97F2-4306-A5B2-011FF3DA339E}">
      <dsp:nvSpPr>
        <dsp:cNvPr id="0" name=""/>
        <dsp:cNvSpPr/>
      </dsp:nvSpPr>
      <dsp:spPr>
        <a:xfrm>
          <a:off x="7069094" y="784281"/>
          <a:ext cx="1867806" cy="16372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kumimoji="1" lang="ja-JP" altLang="en-US" sz="2000" kern="1200">
              <a:latin typeface="メイリオ" panose="020B0604030504040204" pitchFamily="50" charset="-128"/>
              <a:ea typeface="メイリオ" panose="020B0604030504040204" pitchFamily="50" charset="-128"/>
            </a:rPr>
            <a:t>ＡＩ等で解析ができること</a:t>
          </a:r>
        </a:p>
      </dsp:txBody>
      <dsp:txXfrm>
        <a:off x="7069094" y="784281"/>
        <a:ext cx="1867806" cy="1637241"/>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19519" cy="495188"/>
          </a:xfrm>
          <a:prstGeom prst="rect">
            <a:avLst/>
          </a:prstGeom>
        </p:spPr>
        <p:txBody>
          <a:bodyPr vert="horz" lIns="90672" tIns="45336" rIns="90672" bIns="45336" rtlCol="0"/>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3" name="日付プレースホルダー 2"/>
          <p:cNvSpPr>
            <a:spLocks noGrp="1"/>
          </p:cNvSpPr>
          <p:nvPr>
            <p:ph type="dt" sz="quarter" idx="1"/>
          </p:nvPr>
        </p:nvSpPr>
        <p:spPr>
          <a:xfrm>
            <a:off x="3816273" y="1"/>
            <a:ext cx="2919519" cy="495188"/>
          </a:xfrm>
          <a:prstGeom prst="rect">
            <a:avLst/>
          </a:prstGeom>
        </p:spPr>
        <p:txBody>
          <a:bodyPr vert="horz" lIns="90672" tIns="45336" rIns="90672" bIns="45336" rtlCol="0"/>
          <a:lstStyle>
            <a:lvl1pPr algn="r">
              <a:defRPr sz="1200"/>
            </a:lvl1pPr>
          </a:lstStyle>
          <a:p>
            <a:fld id="{07A86A4F-2F3A-41B4-96D7-A6BC734F24E4}" type="datetimeFigureOut">
              <a:rPr kumimoji="1" lang="ja-JP" altLang="en-US" smtClean="0">
                <a:latin typeface="メイリオ" panose="020B0604030504040204" pitchFamily="50" charset="-128"/>
                <a:ea typeface="メイリオ" panose="020B0604030504040204" pitchFamily="50" charset="-128"/>
              </a:rPr>
              <a:t>2026/3/23</a:t>
            </a:fld>
            <a:endParaRPr kumimoji="1" lang="ja-JP" altLang="en-US">
              <a:latin typeface="メイリオ" panose="020B0604030504040204" pitchFamily="50" charset="-128"/>
              <a:ea typeface="メイリオ" panose="020B0604030504040204" pitchFamily="50" charset="-128"/>
            </a:endParaRPr>
          </a:p>
        </p:txBody>
      </p:sp>
      <p:sp>
        <p:nvSpPr>
          <p:cNvPr id="4" name="フッター プレースホルダー 3"/>
          <p:cNvSpPr>
            <a:spLocks noGrp="1"/>
          </p:cNvSpPr>
          <p:nvPr>
            <p:ph type="ftr" sz="quarter" idx="2"/>
          </p:nvPr>
        </p:nvSpPr>
        <p:spPr>
          <a:xfrm>
            <a:off x="0" y="9374302"/>
            <a:ext cx="2919519" cy="495187"/>
          </a:xfrm>
          <a:prstGeom prst="rect">
            <a:avLst/>
          </a:prstGeom>
        </p:spPr>
        <p:txBody>
          <a:bodyPr vert="horz" lIns="90672" tIns="45336" rIns="90672" bIns="45336" rtlCol="0" anchor="b"/>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5" name="スライド番号プレースホルダー 4"/>
          <p:cNvSpPr>
            <a:spLocks noGrp="1"/>
          </p:cNvSpPr>
          <p:nvPr>
            <p:ph type="sldNum" sz="quarter" idx="3"/>
          </p:nvPr>
        </p:nvSpPr>
        <p:spPr>
          <a:xfrm>
            <a:off x="3816273" y="9374302"/>
            <a:ext cx="2919519" cy="495187"/>
          </a:xfrm>
          <a:prstGeom prst="rect">
            <a:avLst/>
          </a:prstGeom>
        </p:spPr>
        <p:txBody>
          <a:bodyPr vert="horz" lIns="90672" tIns="45336" rIns="90672" bIns="45336" rtlCol="0" anchor="b"/>
          <a:lstStyle>
            <a:lvl1pPr algn="r">
              <a:defRPr sz="1200"/>
            </a:lvl1pPr>
          </a:lstStyle>
          <a:p>
            <a:fld id="{1F3DC025-AECC-46A6-BBF6-25B58FD61275}" type="slidenum">
              <a:rPr kumimoji="1" lang="ja-JP" altLang="en-US" smtClean="0">
                <a:latin typeface="メイリオ" panose="020B0604030504040204" pitchFamily="50" charset="-128"/>
                <a:ea typeface="メイリオ" panose="020B0604030504040204" pitchFamily="50" charset="-128"/>
              </a:rPr>
              <a:t>‹#›</a:t>
            </a:fld>
            <a:endParaRPr kumimoji="1" lang="ja-JP" altLang="en-US">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9537997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2919519" cy="495188"/>
          </a:xfrm>
          <a:prstGeom prst="rect">
            <a:avLst/>
          </a:prstGeom>
        </p:spPr>
        <p:txBody>
          <a:bodyPr vert="horz" lIns="90672" tIns="45336" rIns="90672" bIns="45336" rtlCol="0"/>
          <a:lstStyle>
            <a:lvl1pPr algn="l">
              <a:defRPr sz="1200">
                <a:latin typeface="メイリオ" panose="020B0604030504040204" pitchFamily="50" charset="-128"/>
                <a:ea typeface="メイリオ" panose="020B0604030504040204" pitchFamily="50" charset="-128"/>
              </a:defRPr>
            </a:lvl1pPr>
          </a:lstStyle>
          <a:p>
            <a:endParaRPr lang="ja-JP" altLang="en-US"/>
          </a:p>
        </p:txBody>
      </p:sp>
      <p:sp>
        <p:nvSpPr>
          <p:cNvPr id="3" name="日付プレースホルダー 2"/>
          <p:cNvSpPr>
            <a:spLocks noGrp="1"/>
          </p:cNvSpPr>
          <p:nvPr>
            <p:ph type="dt" idx="1"/>
          </p:nvPr>
        </p:nvSpPr>
        <p:spPr>
          <a:xfrm>
            <a:off x="3816273" y="1"/>
            <a:ext cx="2919519" cy="495188"/>
          </a:xfrm>
          <a:prstGeom prst="rect">
            <a:avLst/>
          </a:prstGeom>
        </p:spPr>
        <p:txBody>
          <a:bodyPr vert="horz" lIns="90672" tIns="45336" rIns="90672" bIns="45336" rtlCol="0"/>
          <a:lstStyle>
            <a:lvl1pPr algn="r">
              <a:defRPr sz="1200">
                <a:latin typeface="メイリオ" panose="020B0604030504040204" pitchFamily="50" charset="-128"/>
                <a:ea typeface="メイリオ" panose="020B0604030504040204" pitchFamily="50" charset="-128"/>
              </a:defRPr>
            </a:lvl1pPr>
          </a:lstStyle>
          <a:p>
            <a:fld id="{D0AA0B1D-7A51-42D9-8DFA-09F3C87A49A6}" type="datetimeFigureOut">
              <a:rPr lang="ja-JP" altLang="en-US" smtClean="0"/>
              <a:pPr/>
              <a:t>2026/3/23</a:t>
            </a:fld>
            <a:endParaRPr lang="ja-JP" altLang="en-US"/>
          </a:p>
        </p:txBody>
      </p:sp>
      <p:sp>
        <p:nvSpPr>
          <p:cNvPr id="4" name="スライド イメージ プレースホルダー 3"/>
          <p:cNvSpPr>
            <a:spLocks noGrp="1" noRot="1" noChangeAspect="1"/>
          </p:cNvSpPr>
          <p:nvPr>
            <p:ph type="sldImg" idx="2"/>
          </p:nvPr>
        </p:nvSpPr>
        <p:spPr>
          <a:xfrm>
            <a:off x="407988" y="1233488"/>
            <a:ext cx="5921375" cy="3332162"/>
          </a:xfrm>
          <a:prstGeom prst="rect">
            <a:avLst/>
          </a:prstGeom>
          <a:noFill/>
          <a:ln w="12700">
            <a:solidFill>
              <a:prstClr val="black"/>
            </a:solidFill>
          </a:ln>
        </p:spPr>
        <p:txBody>
          <a:bodyPr vert="horz" lIns="90672" tIns="45336" rIns="90672" bIns="45336" rtlCol="0" anchor="ctr"/>
          <a:lstStyle/>
          <a:p>
            <a:endParaRPr lang="ja-JP" altLang="en-US"/>
          </a:p>
        </p:txBody>
      </p:sp>
      <p:sp>
        <p:nvSpPr>
          <p:cNvPr id="5" name="ノート プレースホルダー 4"/>
          <p:cNvSpPr>
            <a:spLocks noGrp="1"/>
          </p:cNvSpPr>
          <p:nvPr>
            <p:ph type="body" sz="quarter" idx="3"/>
          </p:nvPr>
        </p:nvSpPr>
        <p:spPr>
          <a:xfrm>
            <a:off x="673735" y="4749691"/>
            <a:ext cx="5389880" cy="3886111"/>
          </a:xfrm>
          <a:prstGeom prst="rect">
            <a:avLst/>
          </a:prstGeom>
        </p:spPr>
        <p:txBody>
          <a:bodyPr vert="horz" lIns="90672" tIns="45336" rIns="90672" bIns="45336"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4302"/>
            <a:ext cx="2919519" cy="495187"/>
          </a:xfrm>
          <a:prstGeom prst="rect">
            <a:avLst/>
          </a:prstGeom>
        </p:spPr>
        <p:txBody>
          <a:bodyPr vert="horz" lIns="90672" tIns="45336" rIns="90672" bIns="45336" rtlCol="0" anchor="b"/>
          <a:lstStyle>
            <a:lvl1pPr algn="l">
              <a:defRPr sz="1200">
                <a:latin typeface="メイリオ" panose="020B0604030504040204" pitchFamily="50" charset="-128"/>
                <a:ea typeface="メイリオ" panose="020B0604030504040204" pitchFamily="50" charset="-128"/>
              </a:defRPr>
            </a:lvl1pPr>
          </a:lstStyle>
          <a:p>
            <a:endParaRPr lang="ja-JP" altLang="en-US"/>
          </a:p>
        </p:txBody>
      </p:sp>
      <p:sp>
        <p:nvSpPr>
          <p:cNvPr id="7" name="スライド番号プレースホルダー 6"/>
          <p:cNvSpPr>
            <a:spLocks noGrp="1"/>
          </p:cNvSpPr>
          <p:nvPr>
            <p:ph type="sldNum" sz="quarter" idx="5"/>
          </p:nvPr>
        </p:nvSpPr>
        <p:spPr>
          <a:xfrm>
            <a:off x="3816273" y="9374302"/>
            <a:ext cx="2919519" cy="495187"/>
          </a:xfrm>
          <a:prstGeom prst="rect">
            <a:avLst/>
          </a:prstGeom>
        </p:spPr>
        <p:txBody>
          <a:bodyPr vert="horz" lIns="90672" tIns="45336" rIns="90672" bIns="45336" rtlCol="0" anchor="b"/>
          <a:lstStyle>
            <a:lvl1pPr algn="r">
              <a:defRPr sz="1200">
                <a:latin typeface="メイリオ" panose="020B0604030504040204" pitchFamily="50" charset="-128"/>
                <a:ea typeface="メイリオ" panose="020B0604030504040204" pitchFamily="50" charset="-128"/>
              </a:defRPr>
            </a:lvl1pPr>
          </a:lstStyle>
          <a:p>
            <a:fld id="{96EFCBF7-8B09-4221-B653-D7FD288FFF6B}" type="slidenum">
              <a:rPr lang="ja-JP" altLang="en-US" smtClean="0"/>
              <a:pPr/>
              <a:t>‹#›</a:t>
            </a:fld>
            <a:endParaRPr lang="ja-JP" altLang="en-US"/>
          </a:p>
        </p:txBody>
      </p:sp>
    </p:spTree>
    <p:extLst>
      <p:ext uri="{BB962C8B-B14F-4D97-AF65-F5344CB8AC3E}">
        <p14:creationId xmlns:p14="http://schemas.microsoft.com/office/powerpoint/2010/main" val="81069580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mn-cs"/>
      </a:defRPr>
    </a:lvl2pPr>
    <a:lvl3pPr marL="914400" algn="l"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mn-cs"/>
      </a:defRPr>
    </a:lvl3pPr>
    <a:lvl4pPr marL="1371600" algn="l"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mn-cs"/>
      </a:defRPr>
    </a:lvl4pPr>
    <a:lvl5pPr marL="1828800" algn="l" defTabSz="914400" rtl="0" eaLnBrk="1" latinLnBrk="0" hangingPunct="1">
      <a:defRPr kumimoji="1" sz="1200" kern="1200">
        <a:solidFill>
          <a:schemeClr val="tx1"/>
        </a:solidFill>
        <a:latin typeface="メイリオ" panose="020B0604030504040204" pitchFamily="50" charset="-128"/>
        <a:ea typeface="メイリオ"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96EFCBF7-8B09-4221-B653-D7FD288FFF6B}" type="slidenum">
              <a:rPr kumimoji="1" lang="ja-JP" altLang="en-US" smtClean="0"/>
              <a:t>11</a:t>
            </a:fld>
            <a:endParaRPr kumimoji="1" lang="ja-JP" altLang="en-US"/>
          </a:p>
        </p:txBody>
      </p:sp>
    </p:spTree>
    <p:extLst>
      <p:ext uri="{BB962C8B-B14F-4D97-AF65-F5344CB8AC3E}">
        <p14:creationId xmlns:p14="http://schemas.microsoft.com/office/powerpoint/2010/main" val="3233877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96EFCBF7-8B09-4221-B653-D7FD288FFF6B}" type="slidenum">
              <a:rPr kumimoji="1" lang="ja-JP" altLang="en-US" smtClean="0"/>
              <a:t>36</a:t>
            </a:fld>
            <a:endParaRPr kumimoji="1" lang="ja-JP" altLang="en-US"/>
          </a:p>
        </p:txBody>
      </p:sp>
    </p:spTree>
    <p:extLst>
      <p:ext uri="{BB962C8B-B14F-4D97-AF65-F5344CB8AC3E}">
        <p14:creationId xmlns:p14="http://schemas.microsoft.com/office/powerpoint/2010/main" val="2256620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96EFCBF7-8B09-4221-B653-D7FD288FFF6B}" type="slidenum">
              <a:rPr kumimoji="1" lang="ja-JP" altLang="en-US" smtClean="0"/>
              <a:t>51</a:t>
            </a:fld>
            <a:endParaRPr kumimoji="1" lang="ja-JP" altLang="en-US"/>
          </a:p>
        </p:txBody>
      </p:sp>
    </p:spTree>
    <p:extLst>
      <p:ext uri="{BB962C8B-B14F-4D97-AF65-F5344CB8AC3E}">
        <p14:creationId xmlns:p14="http://schemas.microsoft.com/office/powerpoint/2010/main" val="19152499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pic>
        <p:nvPicPr>
          <p:cNvPr id="12" name="図 1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タイトル 1"/>
          <p:cNvSpPr>
            <a:spLocks noGrp="1"/>
          </p:cNvSpPr>
          <p:nvPr>
            <p:ph type="ctrTitle" hasCustomPrompt="1"/>
          </p:nvPr>
        </p:nvSpPr>
        <p:spPr>
          <a:xfrm>
            <a:off x="1056000" y="2709000"/>
            <a:ext cx="10080000" cy="720000"/>
          </a:xfrm>
          <a:prstGeom prst="rect">
            <a:avLst/>
          </a:prstGeom>
        </p:spPr>
        <p:txBody>
          <a:bodyPr lIns="0" tIns="0" rIns="0" bIns="0" anchor="t"/>
          <a:lstStyle>
            <a:lvl1pPr algn="l">
              <a:lnSpc>
                <a:spcPct val="120000"/>
              </a:lnSpc>
              <a:defRPr sz="4000" b="0">
                <a:latin typeface="メイリオ" panose="020B0604030504040204" pitchFamily="50" charset="-128"/>
                <a:ea typeface="メイリオ" panose="020B0604030504040204" pitchFamily="50" charset="-128"/>
              </a:defRPr>
            </a:lvl1pPr>
          </a:lstStyle>
          <a:p>
            <a:r>
              <a:rPr kumimoji="1" lang="ja-JP" altLang="en-US"/>
              <a:t>資料タイトル</a:t>
            </a:r>
          </a:p>
        </p:txBody>
      </p:sp>
      <p:sp>
        <p:nvSpPr>
          <p:cNvPr id="3" name="サブタイトル 2"/>
          <p:cNvSpPr>
            <a:spLocks noGrp="1"/>
          </p:cNvSpPr>
          <p:nvPr>
            <p:ph type="subTitle" idx="1" hasCustomPrompt="1"/>
          </p:nvPr>
        </p:nvSpPr>
        <p:spPr>
          <a:xfrm>
            <a:off x="1054901" y="4149000"/>
            <a:ext cx="1261100" cy="437577"/>
          </a:xfrm>
          <a:prstGeom prst="rect">
            <a:avLst/>
          </a:prstGeom>
        </p:spPr>
        <p:txBody>
          <a:bodyPr lIns="0" tIns="0" rIns="0" bIns="0" anchor="t"/>
          <a:lstStyle>
            <a:lvl1pPr marL="0" indent="0" algn="l">
              <a:lnSpc>
                <a:spcPct val="100000"/>
              </a:lnSpc>
              <a:spcBef>
                <a:spcPts val="0"/>
              </a:spcBef>
              <a:buNone/>
              <a:defRPr sz="1400">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a:t>YYYY/MM/DD</a:t>
            </a:r>
            <a:endParaRPr kumimoji="1" lang="ja-JP" altLang="en-US"/>
          </a:p>
        </p:txBody>
      </p:sp>
      <p:sp>
        <p:nvSpPr>
          <p:cNvPr id="11" name="テキスト プレースホルダー 10"/>
          <p:cNvSpPr>
            <a:spLocks noGrp="1"/>
          </p:cNvSpPr>
          <p:nvPr>
            <p:ph type="body" sz="quarter" idx="10" hasCustomPrompt="1"/>
          </p:nvPr>
        </p:nvSpPr>
        <p:spPr>
          <a:xfrm>
            <a:off x="1050299" y="1269000"/>
            <a:ext cx="10085701" cy="405000"/>
          </a:xfrm>
          <a:prstGeom prst="rect">
            <a:avLst/>
          </a:prstGeom>
        </p:spPr>
        <p:txBody>
          <a:bodyPr lIns="0" tIns="0" rIns="0" bIns="0" anchor="t"/>
          <a:lstStyle>
            <a:lvl1pPr marL="0" indent="0">
              <a:lnSpc>
                <a:spcPct val="100000"/>
              </a:lnSpc>
              <a:spcBef>
                <a:spcPts val="0"/>
              </a:spcBef>
              <a:buNone/>
              <a:defRPr sz="2000">
                <a:latin typeface="メイリオ" panose="020B0604030504040204" pitchFamily="50" charset="-128"/>
                <a:ea typeface="メイリオ" panose="020B0604030504040204" pitchFamily="50" charset="-128"/>
              </a:defRPr>
            </a:lvl1pPr>
            <a:lvl2pPr marL="457200" indent="0">
              <a:buNone/>
              <a:defRPr/>
            </a:lvl2pPr>
            <a:lvl3pPr marL="914400" indent="0">
              <a:buNone/>
              <a:defRPr/>
            </a:lvl3pPr>
            <a:lvl4pPr marL="1371600" indent="0">
              <a:buNone/>
              <a:defRPr/>
            </a:lvl4pPr>
            <a:lvl5pPr marL="1828800" indent="0">
              <a:buNone/>
              <a:defRPr/>
            </a:lvl5pPr>
          </a:lstStyle>
          <a:p>
            <a:pPr lvl="0"/>
            <a:r>
              <a:rPr kumimoji="1" lang="ja-JP" altLang="en-US"/>
              <a:t>サブタイトル</a:t>
            </a:r>
          </a:p>
        </p:txBody>
      </p:sp>
      <p:sp>
        <p:nvSpPr>
          <p:cNvPr id="5" name="テキスト プレースホルダー 4"/>
          <p:cNvSpPr>
            <a:spLocks noGrp="1"/>
          </p:cNvSpPr>
          <p:nvPr>
            <p:ph type="body" sz="quarter" idx="11" hasCustomPrompt="1"/>
          </p:nvPr>
        </p:nvSpPr>
        <p:spPr>
          <a:xfrm>
            <a:off x="2361001" y="4149000"/>
            <a:ext cx="8775000" cy="437577"/>
          </a:xfrm>
          <a:prstGeom prst="rect">
            <a:avLst/>
          </a:prstGeom>
        </p:spPr>
        <p:txBody>
          <a:bodyPr lIns="0" tIns="0" rIns="0" bIns="0"/>
          <a:lstStyle>
            <a:lvl1pPr marL="0" indent="0">
              <a:lnSpc>
                <a:spcPct val="100000"/>
              </a:lnSpc>
              <a:spcBef>
                <a:spcPts val="0"/>
              </a:spcBef>
              <a:buNone/>
              <a:defRPr sz="1400">
                <a:latin typeface="メイリオ" panose="020B0604030504040204" pitchFamily="50" charset="-128"/>
                <a:ea typeface="メイリオ" panose="020B0604030504040204" pitchFamily="50" charset="-128"/>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kumimoji="1" lang="ja-JP" altLang="en-US"/>
              <a:t>部署名・担当者名</a:t>
            </a:r>
          </a:p>
        </p:txBody>
      </p:sp>
    </p:spTree>
    <p:extLst>
      <p:ext uri="{BB962C8B-B14F-4D97-AF65-F5344CB8AC3E}">
        <p14:creationId xmlns:p14="http://schemas.microsoft.com/office/powerpoint/2010/main" val="3880034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キーメッセージ・説明テキスト・オブジェクト(2)">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800"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600" y="6367463"/>
            <a:ext cx="10618401" cy="365125"/>
          </a:xfrm>
          <a:prstGeom prst="rect">
            <a:avLst/>
          </a:prstGeom>
        </p:spPr>
        <p:txBody>
          <a:bodyPr lIns="0" anchor="ctr"/>
          <a:lstStyle>
            <a:lvl1pPr marL="0" indent="0" algn="r">
              <a:buNone/>
              <a:defRPr sz="10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600" y="1022400"/>
            <a:ext cx="10707193" cy="526698"/>
          </a:xfrm>
          <a:prstGeom prst="rect">
            <a:avLst/>
          </a:prstGeom>
        </p:spPr>
        <p:txBody>
          <a:bodyPr lIns="0" tIns="0" rIns="0" bIns="0"/>
          <a:lstStyle>
            <a:lvl1pPr marL="0" indent="0">
              <a:lnSpc>
                <a:spcPct val="120000"/>
              </a:lnSpc>
              <a:spcBef>
                <a:spcPts val="0"/>
              </a:spcBef>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600" y="549001"/>
            <a:ext cx="10717296"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14" name="コンテンツ プレースホルダー 3"/>
          <p:cNvSpPr>
            <a:spLocks noGrp="1"/>
          </p:cNvSpPr>
          <p:nvPr>
            <p:ph sz="quarter" idx="15" hasCustomPrompt="1"/>
          </p:nvPr>
        </p:nvSpPr>
        <p:spPr>
          <a:xfrm>
            <a:off x="742600" y="2452557"/>
            <a:ext cx="4993676" cy="3676444"/>
          </a:xfrm>
          <a:prstGeom prst="rect">
            <a:avLst/>
          </a:prstGeom>
          <a:solidFill>
            <a:schemeClr val="accent4"/>
          </a:solidFill>
        </p:spPr>
        <p:txBody>
          <a:bodyPr lIns="0">
            <a:normAutofit/>
          </a:bodyPr>
          <a:lstStyle>
            <a:lvl1pPr marL="0" indent="0">
              <a:buNone/>
              <a:defRPr>
                <a:latin typeface="メイリオ" panose="020B0604030504040204" pitchFamily="50" charset="-128"/>
                <a:ea typeface="メイリオ" panose="020B0604030504040204" pitchFamily="50" charset="-128"/>
              </a:defRPr>
            </a:lvl1pPr>
          </a:lstStyle>
          <a:p>
            <a:pPr lvl="0"/>
            <a:r>
              <a:rPr kumimoji="1" lang="ja-JP" altLang="en-US"/>
              <a:t>写真・図・表</a:t>
            </a:r>
          </a:p>
        </p:txBody>
      </p:sp>
      <p:sp>
        <p:nvSpPr>
          <p:cNvPr id="11" name="コンテンツ プレースホルダー 3"/>
          <p:cNvSpPr>
            <a:spLocks noGrp="1"/>
          </p:cNvSpPr>
          <p:nvPr>
            <p:ph sz="quarter" idx="19" hasCustomPrompt="1"/>
          </p:nvPr>
        </p:nvSpPr>
        <p:spPr>
          <a:xfrm>
            <a:off x="6455725" y="2452557"/>
            <a:ext cx="5004171" cy="3676444"/>
          </a:xfrm>
          <a:prstGeom prst="rect">
            <a:avLst/>
          </a:prstGeom>
          <a:solidFill>
            <a:schemeClr val="accent4"/>
          </a:solidFill>
        </p:spPr>
        <p:txBody>
          <a:bodyPr lIns="0">
            <a:normAutofit/>
          </a:bodyPr>
          <a:lstStyle>
            <a:lvl1pPr marL="0" indent="0">
              <a:buNone/>
              <a:defRPr>
                <a:latin typeface="メイリオ" panose="020B0604030504040204" pitchFamily="50" charset="-128"/>
                <a:ea typeface="メイリオ" panose="020B0604030504040204" pitchFamily="50" charset="-128"/>
              </a:defRPr>
            </a:lvl1pPr>
          </a:lstStyle>
          <a:p>
            <a:pPr lvl="0"/>
            <a:r>
              <a:rPr kumimoji="1" lang="ja-JP" altLang="en-US"/>
              <a:t>写真・図・表</a:t>
            </a:r>
          </a:p>
        </p:txBody>
      </p:sp>
      <p:sp>
        <p:nvSpPr>
          <p:cNvPr id="15" name="テキスト プレースホルダー 3"/>
          <p:cNvSpPr>
            <a:spLocks noGrp="1"/>
          </p:cNvSpPr>
          <p:nvPr>
            <p:ph type="body" sz="quarter" idx="18" hasCustomPrompt="1"/>
          </p:nvPr>
        </p:nvSpPr>
        <p:spPr>
          <a:xfrm>
            <a:off x="742600" y="1638000"/>
            <a:ext cx="10707193" cy="495000"/>
          </a:xfrm>
          <a:prstGeom prst="rect">
            <a:avLst/>
          </a:prstGeom>
        </p:spPr>
        <p:txBody>
          <a:bodyPr lIns="0" tIns="0" rIns="0" bIns="0" anchor="t"/>
          <a:lstStyle>
            <a:lvl1pPr marL="0" indent="0">
              <a:lnSpc>
                <a:spcPct val="130000"/>
              </a:lnSpc>
              <a:spcBef>
                <a:spcPts val="0"/>
              </a:spcBef>
              <a:spcAft>
                <a:spcPts val="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Tree>
    <p:extLst>
      <p:ext uri="{BB962C8B-B14F-4D97-AF65-F5344CB8AC3E}">
        <p14:creationId xmlns:p14="http://schemas.microsoft.com/office/powerpoint/2010/main" val="3388523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説明テキス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800"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9" y="6367463"/>
            <a:ext cx="10618402"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8" name="タイトル 1"/>
          <p:cNvSpPr>
            <a:spLocks noGrp="1"/>
          </p:cNvSpPr>
          <p:nvPr>
            <p:ph type="title" hasCustomPrompt="1"/>
          </p:nvPr>
        </p:nvSpPr>
        <p:spPr>
          <a:xfrm>
            <a:off x="742599" y="549001"/>
            <a:ext cx="10716963"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6" name="テキスト プレースホルダー 4"/>
          <p:cNvSpPr>
            <a:spLocks noGrp="1"/>
          </p:cNvSpPr>
          <p:nvPr>
            <p:ph type="body" sz="quarter" idx="19" hasCustomPrompt="1"/>
          </p:nvPr>
        </p:nvSpPr>
        <p:spPr>
          <a:xfrm>
            <a:off x="742600" y="1269000"/>
            <a:ext cx="10707194" cy="4679363"/>
          </a:xfrm>
          <a:prstGeom prst="rect">
            <a:avLst/>
          </a:prstGeom>
        </p:spPr>
        <p:txBody>
          <a:bodyPr lIns="0" tIns="0" rIns="0" bIns="0"/>
          <a:lstStyle>
            <a:lvl1pPr marL="342900" indent="-342900">
              <a:lnSpc>
                <a:spcPct val="130000"/>
              </a:lnSpc>
              <a:spcBef>
                <a:spcPts val="0"/>
              </a:spcBef>
              <a:spcAft>
                <a:spcPts val="0"/>
              </a:spcAft>
              <a:buFont typeface="Arial" panose="020B0604020202020204" pitchFamily="34" charset="0"/>
              <a:buChar char="•"/>
              <a:defRPr sz="2000">
                <a:latin typeface="メイリオ" panose="020B0604030504040204" pitchFamily="50" charset="-128"/>
                <a:ea typeface="メイリオ" panose="020B0604030504040204" pitchFamily="50" charset="-128"/>
              </a:defRPr>
            </a:lvl1pPr>
            <a:lvl2pPr>
              <a:lnSpc>
                <a:spcPct val="120000"/>
              </a:lnSpc>
              <a:spcBef>
                <a:spcPts val="300"/>
              </a:spcBef>
              <a:defRPr sz="1800"/>
            </a:lvl2pPr>
            <a:lvl3pPr>
              <a:lnSpc>
                <a:spcPct val="120000"/>
              </a:lnSpc>
              <a:spcBef>
                <a:spcPts val="300"/>
              </a:spcBef>
              <a:defRPr sz="1600"/>
            </a:lvl3pPr>
            <a:lvl4pPr>
              <a:lnSpc>
                <a:spcPct val="120000"/>
              </a:lnSpc>
              <a:spcBef>
                <a:spcPts val="300"/>
              </a:spcBef>
              <a:defRPr sz="1400"/>
            </a:lvl4pPr>
            <a:lvl5pPr>
              <a:lnSpc>
                <a:spcPct val="120000"/>
              </a:lnSpc>
              <a:spcBef>
                <a:spcPts val="300"/>
              </a:spcBef>
              <a:defRPr sz="1400"/>
            </a:lvl5pPr>
          </a:lstStyle>
          <a:p>
            <a:pPr lvl="0"/>
            <a:r>
              <a:rPr kumimoji="1" lang="ja-JP" altLang="en-US"/>
              <a:t>ここには要点を箇条書きで入れてください。</a:t>
            </a:r>
          </a:p>
        </p:txBody>
      </p:sp>
    </p:spTree>
    <p:extLst>
      <p:ext uri="{BB962C8B-B14F-4D97-AF65-F5344CB8AC3E}">
        <p14:creationId xmlns:p14="http://schemas.microsoft.com/office/powerpoint/2010/main" val="20023328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オブジェク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800" y="6367463"/>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1066801" y="6367463"/>
            <a:ext cx="10294200" cy="365125"/>
          </a:xfrm>
          <a:prstGeom prst="rect">
            <a:avLst/>
          </a:prstGeom>
        </p:spPr>
        <p:txBody>
          <a:bodyPr lIns="0" anchor="ctr"/>
          <a:lstStyle>
            <a:lvl1pPr marL="0" indent="0" algn="r">
              <a:buNone/>
              <a:defRPr sz="8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8" name="タイトル 1"/>
          <p:cNvSpPr>
            <a:spLocks noGrp="1"/>
          </p:cNvSpPr>
          <p:nvPr>
            <p:ph type="title" hasCustomPrompt="1"/>
          </p:nvPr>
        </p:nvSpPr>
        <p:spPr>
          <a:xfrm>
            <a:off x="742599" y="549001"/>
            <a:ext cx="10707193" cy="315000"/>
          </a:xfrm>
          <a:prstGeom prst="rect">
            <a:avLst/>
          </a:prstGeom>
        </p:spPr>
        <p:txBody>
          <a:bodyPr lIns="0" t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14" name="コンテンツ プレースホルダー 3"/>
          <p:cNvSpPr>
            <a:spLocks noGrp="1"/>
          </p:cNvSpPr>
          <p:nvPr>
            <p:ph sz="quarter" idx="15" hasCustomPrompt="1"/>
          </p:nvPr>
        </p:nvSpPr>
        <p:spPr>
          <a:xfrm>
            <a:off x="742599" y="1269000"/>
            <a:ext cx="10707193" cy="4860001"/>
          </a:xfrm>
          <a:prstGeom prst="rect">
            <a:avLst/>
          </a:prstGeom>
          <a:solidFill>
            <a:schemeClr val="accent4"/>
          </a:solidFill>
        </p:spPr>
        <p:txBody>
          <a:bodyPr lIns="0">
            <a:normAutofit/>
          </a:bodyPr>
          <a:lstStyle>
            <a:lvl1pPr marL="0" indent="0">
              <a:buNone/>
              <a:defRPr>
                <a:latin typeface="メイリオ" panose="020B0604030504040204" pitchFamily="50" charset="-128"/>
                <a:ea typeface="メイリオ" panose="020B0604030504040204" pitchFamily="50" charset="-128"/>
              </a:defRPr>
            </a:lvl1pPr>
          </a:lstStyle>
          <a:p>
            <a:pPr lvl="0"/>
            <a:r>
              <a:rPr kumimoji="1" lang="ja-JP" altLang="en-US"/>
              <a:t>写真・図・表</a:t>
            </a:r>
          </a:p>
        </p:txBody>
      </p:sp>
    </p:spTree>
    <p:extLst>
      <p:ext uri="{BB962C8B-B14F-4D97-AF65-F5344CB8AC3E}">
        <p14:creationId xmlns:p14="http://schemas.microsoft.com/office/powerpoint/2010/main" val="27529431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キーメッセージ・小見出し・説明テキスト">
    <p:spTree>
      <p:nvGrpSpPr>
        <p:cNvPr id="1" name=""/>
        <p:cNvGrpSpPr/>
        <p:nvPr/>
      </p:nvGrpSpPr>
      <p:grpSpPr>
        <a:xfrm>
          <a:off x="0" y="0"/>
          <a:ext cx="0" cy="0"/>
          <a:chOff x="0" y="0"/>
          <a:chExt cx="0" cy="0"/>
        </a:xfrm>
      </p:grpSpPr>
      <p:sp>
        <p:nvSpPr>
          <p:cNvPr id="10" name="テキスト プレースホルダー 3"/>
          <p:cNvSpPr>
            <a:spLocks noGrp="1"/>
          </p:cNvSpPr>
          <p:nvPr>
            <p:ph type="body" sz="quarter" idx="18" hasCustomPrompt="1"/>
          </p:nvPr>
        </p:nvSpPr>
        <p:spPr>
          <a:xfrm>
            <a:off x="742599" y="2635833"/>
            <a:ext cx="10707193" cy="1081363"/>
          </a:xfrm>
          <a:prstGeom prst="rect">
            <a:avLst/>
          </a:prstGeom>
        </p:spPr>
        <p:txBody>
          <a:bodyPr lIns="0" tIns="0" rIns="0" bIns="0" anchor="t"/>
          <a:lstStyle>
            <a:lvl1pPr marL="0" indent="0">
              <a:lnSpc>
                <a:spcPct val="130000"/>
              </a:lnSpc>
              <a:spcBef>
                <a:spcPts val="0"/>
              </a:spcBef>
              <a:spcAft>
                <a:spcPts val="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311"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5371" y="6367463"/>
            <a:ext cx="10615630" cy="365125"/>
          </a:xfrm>
          <a:prstGeom prst="rect">
            <a:avLst/>
          </a:prstGeom>
        </p:spPr>
        <p:txBody>
          <a:bodyPr lIns="0" rIns="9000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7193" cy="706698"/>
          </a:xfrm>
          <a:prstGeom prst="rect">
            <a:avLst/>
          </a:prstGeom>
        </p:spPr>
        <p:txBody>
          <a:bodyPr lIns="0" tIns="0" rIns="0" bIns="0"/>
          <a:lstStyle>
            <a:lvl1pPr marL="0" indent="0">
              <a:lnSpc>
                <a:spcPct val="120000"/>
              </a:lnSpc>
              <a:spcBef>
                <a:spcPts val="0"/>
              </a:spcBef>
              <a:spcAft>
                <a:spcPts val="0"/>
              </a:spcAft>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11" name="テキスト プレースホルダー 3"/>
          <p:cNvSpPr>
            <a:spLocks noGrp="1"/>
          </p:cNvSpPr>
          <p:nvPr>
            <p:ph type="body" sz="quarter" idx="17" hasCustomPrompt="1"/>
          </p:nvPr>
        </p:nvSpPr>
        <p:spPr>
          <a:xfrm>
            <a:off x="742599" y="2142198"/>
            <a:ext cx="10707192" cy="405000"/>
          </a:xfrm>
          <a:prstGeom prst="rect">
            <a:avLst/>
          </a:prstGeom>
        </p:spPr>
        <p:txBody>
          <a:bodyPr lIns="0" tIns="0" rIns="0" bIns="0" anchor="t"/>
          <a:lstStyle>
            <a:lvl1pPr marL="0" indent="0">
              <a:lnSpc>
                <a:spcPct val="100000"/>
              </a:lnSpc>
              <a:spcBef>
                <a:spcPts val="0"/>
              </a:spcBef>
              <a:buFont typeface="Arial" panose="020B0604020202020204" pitchFamily="34" charset="0"/>
              <a:buNone/>
              <a:defRPr sz="20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ここには小見出しが入ります。</a:t>
            </a:r>
          </a:p>
        </p:txBody>
      </p:sp>
      <p:sp>
        <p:nvSpPr>
          <p:cNvPr id="8" name="タイトル 1"/>
          <p:cNvSpPr>
            <a:spLocks noGrp="1"/>
          </p:cNvSpPr>
          <p:nvPr>
            <p:ph type="title" hasCustomPrompt="1"/>
          </p:nvPr>
        </p:nvSpPr>
        <p:spPr>
          <a:xfrm>
            <a:off x="742599" y="549001"/>
            <a:ext cx="10717295" cy="315000"/>
          </a:xfrm>
          <a:prstGeom prst="rect">
            <a:avLst/>
          </a:prstGeom>
        </p:spPr>
        <p:txBody>
          <a:bodyPr lIns="0" t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14" name="テキスト プレースホルダー 3"/>
          <p:cNvSpPr>
            <a:spLocks noGrp="1"/>
          </p:cNvSpPr>
          <p:nvPr>
            <p:ph type="body" sz="quarter" idx="19" hasCustomPrompt="1"/>
          </p:nvPr>
        </p:nvSpPr>
        <p:spPr>
          <a:xfrm>
            <a:off x="742599" y="3987198"/>
            <a:ext cx="10707192" cy="405000"/>
          </a:xfrm>
          <a:prstGeom prst="rect">
            <a:avLst/>
          </a:prstGeom>
        </p:spPr>
        <p:txBody>
          <a:bodyPr lIns="0" tIns="0" rIns="0" bIns="0" anchor="t"/>
          <a:lstStyle>
            <a:lvl1pPr marL="0" indent="0">
              <a:lnSpc>
                <a:spcPct val="100000"/>
              </a:lnSpc>
              <a:spcBef>
                <a:spcPts val="0"/>
              </a:spcBef>
              <a:buFont typeface="Arial" panose="020B0604020202020204" pitchFamily="34" charset="0"/>
              <a:buNone/>
              <a:defRPr sz="20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ここには小見出しが入ります。</a:t>
            </a:r>
          </a:p>
        </p:txBody>
      </p:sp>
      <p:sp>
        <p:nvSpPr>
          <p:cNvPr id="15" name="テキスト プレースホルダー 3"/>
          <p:cNvSpPr>
            <a:spLocks noGrp="1"/>
          </p:cNvSpPr>
          <p:nvPr>
            <p:ph type="body" sz="quarter" idx="23" hasCustomPrompt="1"/>
          </p:nvPr>
        </p:nvSpPr>
        <p:spPr>
          <a:xfrm>
            <a:off x="742599" y="4480833"/>
            <a:ext cx="10707193" cy="1081363"/>
          </a:xfrm>
          <a:prstGeom prst="rect">
            <a:avLst/>
          </a:prstGeom>
        </p:spPr>
        <p:txBody>
          <a:bodyPr lIns="0" tIns="0" rIns="0" bIns="0" anchor="t"/>
          <a:lstStyle>
            <a:lvl1pPr marL="0" indent="0">
              <a:lnSpc>
                <a:spcPct val="130000"/>
              </a:lnSpc>
              <a:spcBef>
                <a:spcPts val="0"/>
              </a:spcBef>
              <a:spcAft>
                <a:spcPts val="60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Tree>
    <p:extLst>
      <p:ext uri="{BB962C8B-B14F-4D97-AF65-F5344CB8AC3E}">
        <p14:creationId xmlns:p14="http://schemas.microsoft.com/office/powerpoint/2010/main" val="9210696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キーメッセージ・小見出し・説明テキスト(2)">
    <p:spTree>
      <p:nvGrpSpPr>
        <p:cNvPr id="1" name=""/>
        <p:cNvGrpSpPr/>
        <p:nvPr/>
      </p:nvGrpSpPr>
      <p:grpSpPr>
        <a:xfrm>
          <a:off x="0" y="0"/>
          <a:ext cx="0" cy="0"/>
          <a:chOff x="0" y="0"/>
          <a:chExt cx="0" cy="0"/>
        </a:xfrm>
      </p:grpSpPr>
      <p:sp>
        <p:nvSpPr>
          <p:cNvPr id="10" name="テキスト プレースホルダー 3"/>
          <p:cNvSpPr>
            <a:spLocks noGrp="1"/>
          </p:cNvSpPr>
          <p:nvPr>
            <p:ph type="body" sz="quarter" idx="18" hasCustomPrompt="1"/>
          </p:nvPr>
        </p:nvSpPr>
        <p:spPr>
          <a:xfrm>
            <a:off x="742599" y="2492663"/>
            <a:ext cx="4993401" cy="3149242"/>
          </a:xfrm>
          <a:prstGeom prst="rect">
            <a:avLst/>
          </a:prstGeom>
        </p:spPr>
        <p:txBody>
          <a:bodyPr lIns="0" tIns="0" rIns="0" bIns="0" anchor="t"/>
          <a:lstStyle>
            <a:lvl1pPr marL="0" indent="0">
              <a:lnSpc>
                <a:spcPct val="130000"/>
              </a:lnSpc>
              <a:spcBef>
                <a:spcPts val="0"/>
              </a:spcBef>
              <a:spcAft>
                <a:spcPts val="60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
        <p:nvSpPr>
          <p:cNvPr id="17" name="テキスト プレースホルダー 3"/>
          <p:cNvSpPr>
            <a:spLocks noGrp="1"/>
          </p:cNvSpPr>
          <p:nvPr>
            <p:ph type="body" sz="quarter" idx="24" hasCustomPrompt="1"/>
          </p:nvPr>
        </p:nvSpPr>
        <p:spPr>
          <a:xfrm>
            <a:off x="6466369" y="2492663"/>
            <a:ext cx="4993525" cy="3149242"/>
          </a:xfrm>
          <a:prstGeom prst="rect">
            <a:avLst/>
          </a:prstGeom>
        </p:spPr>
        <p:txBody>
          <a:bodyPr lIns="0" tIns="0" rIns="0" bIns="0" anchor="t"/>
          <a:lstStyle>
            <a:lvl1pPr marL="0" indent="0">
              <a:lnSpc>
                <a:spcPct val="130000"/>
              </a:lnSpc>
              <a:spcBef>
                <a:spcPts val="0"/>
              </a:spcBef>
              <a:spcAft>
                <a:spcPts val="60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800" y="6367462"/>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9" y="6367463"/>
            <a:ext cx="10618402"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7193" cy="706698"/>
          </a:xfrm>
          <a:prstGeom prst="rect">
            <a:avLst/>
          </a:prstGeom>
        </p:spPr>
        <p:txBody>
          <a:bodyPr lIns="0" tIns="0" rIns="0" bIns="0"/>
          <a:lstStyle>
            <a:lvl1pPr marL="0" indent="0">
              <a:lnSpc>
                <a:spcPct val="120000"/>
              </a:lnSpc>
              <a:spcBef>
                <a:spcPts val="0"/>
              </a:spcBef>
              <a:spcAft>
                <a:spcPts val="600"/>
              </a:spcAft>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11" name="テキスト プレースホルダー 3"/>
          <p:cNvSpPr>
            <a:spLocks noGrp="1"/>
          </p:cNvSpPr>
          <p:nvPr>
            <p:ph type="body" sz="quarter" idx="17" hasCustomPrompt="1"/>
          </p:nvPr>
        </p:nvSpPr>
        <p:spPr>
          <a:xfrm>
            <a:off x="742599" y="1997663"/>
            <a:ext cx="4993401" cy="405000"/>
          </a:xfrm>
          <a:prstGeom prst="rect">
            <a:avLst/>
          </a:prstGeom>
        </p:spPr>
        <p:txBody>
          <a:bodyPr lIns="0" tIns="0" rIns="0" bIns="0" anchor="t"/>
          <a:lstStyle>
            <a:lvl1pPr marL="0" indent="0">
              <a:lnSpc>
                <a:spcPct val="100000"/>
              </a:lnSpc>
              <a:spcBef>
                <a:spcPts val="0"/>
              </a:spcBef>
              <a:buFont typeface="Arial" panose="020B0604020202020204" pitchFamily="34" charset="0"/>
              <a:buNone/>
              <a:defRPr sz="20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ここには小見出しが入ります。</a:t>
            </a:r>
          </a:p>
        </p:txBody>
      </p:sp>
      <p:sp>
        <p:nvSpPr>
          <p:cNvPr id="8" name="タイトル 1"/>
          <p:cNvSpPr>
            <a:spLocks noGrp="1"/>
          </p:cNvSpPr>
          <p:nvPr>
            <p:ph type="title" hasCustomPrompt="1"/>
          </p:nvPr>
        </p:nvSpPr>
        <p:spPr>
          <a:xfrm>
            <a:off x="742599" y="549001"/>
            <a:ext cx="10717295"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16" name="テキスト プレースホルダー 3"/>
          <p:cNvSpPr>
            <a:spLocks noGrp="1"/>
          </p:cNvSpPr>
          <p:nvPr>
            <p:ph type="body" sz="quarter" idx="19" hasCustomPrompt="1"/>
          </p:nvPr>
        </p:nvSpPr>
        <p:spPr>
          <a:xfrm>
            <a:off x="6466370" y="1997663"/>
            <a:ext cx="4993524" cy="405000"/>
          </a:xfrm>
          <a:prstGeom prst="rect">
            <a:avLst/>
          </a:prstGeom>
        </p:spPr>
        <p:txBody>
          <a:bodyPr lIns="0" tIns="0" rIns="0" bIns="0" anchor="t"/>
          <a:lstStyle>
            <a:lvl1pPr marL="0" indent="0">
              <a:lnSpc>
                <a:spcPct val="100000"/>
              </a:lnSpc>
              <a:spcBef>
                <a:spcPts val="0"/>
              </a:spcBef>
              <a:buFont typeface="Arial" panose="020B0604020202020204" pitchFamily="34" charset="0"/>
              <a:buNone/>
              <a:defRPr sz="20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ここには小見出しが入ります。</a:t>
            </a:r>
          </a:p>
        </p:txBody>
      </p:sp>
    </p:spTree>
    <p:extLst>
      <p:ext uri="{BB962C8B-B14F-4D97-AF65-F5344CB8AC3E}">
        <p14:creationId xmlns:p14="http://schemas.microsoft.com/office/powerpoint/2010/main" val="36919605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キーメッセージ・小見出し・説明テキスト・オブジェクト">
    <p:spTree>
      <p:nvGrpSpPr>
        <p:cNvPr id="1" name=""/>
        <p:cNvGrpSpPr/>
        <p:nvPr/>
      </p:nvGrpSpPr>
      <p:grpSpPr>
        <a:xfrm>
          <a:off x="0" y="0"/>
          <a:ext cx="0" cy="0"/>
          <a:chOff x="0" y="0"/>
          <a:chExt cx="0" cy="0"/>
        </a:xfrm>
      </p:grpSpPr>
      <p:sp>
        <p:nvSpPr>
          <p:cNvPr id="10" name="テキスト プレースホルダー 3"/>
          <p:cNvSpPr>
            <a:spLocks noGrp="1"/>
          </p:cNvSpPr>
          <p:nvPr>
            <p:ph type="body" sz="quarter" idx="18" hasCustomPrompt="1"/>
          </p:nvPr>
        </p:nvSpPr>
        <p:spPr>
          <a:xfrm>
            <a:off x="742599" y="2492663"/>
            <a:ext cx="4453401" cy="3126440"/>
          </a:xfrm>
          <a:prstGeom prst="rect">
            <a:avLst/>
          </a:prstGeom>
        </p:spPr>
        <p:txBody>
          <a:bodyPr lIns="0" tIns="0" rIns="0" bIns="0" anchor="t"/>
          <a:lstStyle>
            <a:lvl1pPr marL="0" indent="0">
              <a:lnSpc>
                <a:spcPct val="130000"/>
              </a:lnSpc>
              <a:spcBef>
                <a:spcPts val="0"/>
              </a:spcBef>
              <a:spcAft>
                <a:spcPts val="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800"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9" y="6367463"/>
            <a:ext cx="10618402" cy="365125"/>
          </a:xfrm>
          <a:prstGeom prst="rect">
            <a:avLst/>
          </a:prstGeom>
        </p:spPr>
        <p:txBody>
          <a:bodyPr lIns="0" anchor="ctr"/>
          <a:lstStyle>
            <a:lvl1pPr marL="0" indent="0" algn="r">
              <a:spcBef>
                <a:spcPts val="0"/>
              </a:spcBef>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11" name="テキスト プレースホルダー 3"/>
          <p:cNvSpPr>
            <a:spLocks noGrp="1"/>
          </p:cNvSpPr>
          <p:nvPr>
            <p:ph type="body" sz="quarter" idx="17" hasCustomPrompt="1"/>
          </p:nvPr>
        </p:nvSpPr>
        <p:spPr>
          <a:xfrm>
            <a:off x="742599" y="1997663"/>
            <a:ext cx="4453401" cy="405000"/>
          </a:xfrm>
          <a:prstGeom prst="rect">
            <a:avLst/>
          </a:prstGeom>
        </p:spPr>
        <p:txBody>
          <a:bodyPr lIns="0" tIns="0" rIns="0" bIns="0" anchor="t"/>
          <a:lstStyle>
            <a:lvl1pPr marL="0" indent="0">
              <a:lnSpc>
                <a:spcPct val="100000"/>
              </a:lnSpc>
              <a:spcBef>
                <a:spcPts val="0"/>
              </a:spcBef>
              <a:spcAft>
                <a:spcPts val="0"/>
              </a:spcAft>
              <a:buFont typeface="Arial" panose="020B0604020202020204" pitchFamily="34" charset="0"/>
              <a:buNone/>
              <a:defRPr sz="20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ここには小見出しが入ります。</a:t>
            </a:r>
          </a:p>
        </p:txBody>
      </p:sp>
      <p:sp>
        <p:nvSpPr>
          <p:cNvPr id="14" name="コンテンツ プレースホルダー 3"/>
          <p:cNvSpPr>
            <a:spLocks noGrp="1"/>
          </p:cNvSpPr>
          <p:nvPr>
            <p:ph sz="quarter" idx="15" hasCustomPrompt="1"/>
          </p:nvPr>
        </p:nvSpPr>
        <p:spPr>
          <a:xfrm>
            <a:off x="5924698" y="2012560"/>
            <a:ext cx="5535195" cy="4071441"/>
          </a:xfrm>
          <a:prstGeom prst="rect">
            <a:avLst/>
          </a:prstGeom>
          <a:solidFill>
            <a:schemeClr val="accent4"/>
          </a:solidFill>
        </p:spPr>
        <p:txBody>
          <a:bodyPr lIns="0">
            <a:normAutofit/>
          </a:bodyPr>
          <a:lstStyle>
            <a:lvl1pPr marL="0" indent="0">
              <a:buNone/>
              <a:defRPr>
                <a:latin typeface="メイリオ" panose="020B0604030504040204" pitchFamily="50" charset="-128"/>
                <a:ea typeface="メイリオ" panose="020B0604030504040204" pitchFamily="50" charset="-128"/>
              </a:defRPr>
            </a:lvl1pPr>
          </a:lstStyle>
          <a:p>
            <a:pPr lvl="0"/>
            <a:r>
              <a:rPr kumimoji="1" lang="ja-JP" altLang="en-US"/>
              <a:t>写真・図・表</a:t>
            </a:r>
          </a:p>
        </p:txBody>
      </p:sp>
      <p:sp>
        <p:nvSpPr>
          <p:cNvPr id="15" name="テキスト プレースホルダー 3"/>
          <p:cNvSpPr>
            <a:spLocks noGrp="1"/>
          </p:cNvSpPr>
          <p:nvPr>
            <p:ph type="body" sz="quarter" idx="12" hasCustomPrompt="1"/>
          </p:nvPr>
        </p:nvSpPr>
        <p:spPr>
          <a:xfrm>
            <a:off x="742599" y="1022400"/>
            <a:ext cx="10707193" cy="706698"/>
          </a:xfrm>
          <a:prstGeom prst="rect">
            <a:avLst/>
          </a:prstGeom>
        </p:spPr>
        <p:txBody>
          <a:bodyPr lIns="0" tIns="0" rIns="0" bIns="0"/>
          <a:lstStyle>
            <a:lvl1pPr marL="0" indent="0">
              <a:lnSpc>
                <a:spcPct val="120000"/>
              </a:lnSpc>
              <a:spcBef>
                <a:spcPts val="0"/>
              </a:spcBef>
              <a:spcAft>
                <a:spcPts val="600"/>
              </a:spcAft>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18" name="タイトル 1"/>
          <p:cNvSpPr>
            <a:spLocks noGrp="1"/>
          </p:cNvSpPr>
          <p:nvPr>
            <p:ph type="title" hasCustomPrompt="1"/>
          </p:nvPr>
        </p:nvSpPr>
        <p:spPr>
          <a:xfrm>
            <a:off x="742599" y="549001"/>
            <a:ext cx="10717295"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Tree>
    <p:extLst>
      <p:ext uri="{BB962C8B-B14F-4D97-AF65-F5344CB8AC3E}">
        <p14:creationId xmlns:p14="http://schemas.microsoft.com/office/powerpoint/2010/main" val="5412162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キーメッセージ・小見出し・説明テキスト・オブジェクト(2)">
    <p:spTree>
      <p:nvGrpSpPr>
        <p:cNvPr id="1" name=""/>
        <p:cNvGrpSpPr/>
        <p:nvPr/>
      </p:nvGrpSpPr>
      <p:grpSpPr>
        <a:xfrm>
          <a:off x="0" y="0"/>
          <a:ext cx="0" cy="0"/>
          <a:chOff x="0" y="0"/>
          <a:chExt cx="0" cy="0"/>
        </a:xfrm>
      </p:grpSpPr>
      <p:sp>
        <p:nvSpPr>
          <p:cNvPr id="19" name="テキスト プレースホルダー 3"/>
          <p:cNvSpPr>
            <a:spLocks noGrp="1"/>
          </p:cNvSpPr>
          <p:nvPr>
            <p:ph type="body" sz="quarter" idx="28" hasCustomPrompt="1"/>
          </p:nvPr>
        </p:nvSpPr>
        <p:spPr>
          <a:xfrm>
            <a:off x="6464980" y="2492663"/>
            <a:ext cx="4987585" cy="630000"/>
          </a:xfrm>
          <a:prstGeom prst="rect">
            <a:avLst/>
          </a:prstGeom>
        </p:spPr>
        <p:txBody>
          <a:bodyPr lIns="0" tIns="0" rIns="0" bIns="0" anchor="t"/>
          <a:lstStyle>
            <a:lvl1pPr marL="0" indent="0">
              <a:lnSpc>
                <a:spcPct val="130000"/>
              </a:lnSpc>
              <a:spcBef>
                <a:spcPts val="0"/>
              </a:spcBef>
              <a:spcAft>
                <a:spcPts val="60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
        <p:nvSpPr>
          <p:cNvPr id="18" name="テキスト プレースホルダー 3"/>
          <p:cNvSpPr>
            <a:spLocks noGrp="1"/>
          </p:cNvSpPr>
          <p:nvPr>
            <p:ph type="body" sz="quarter" idx="18" hasCustomPrompt="1"/>
          </p:nvPr>
        </p:nvSpPr>
        <p:spPr>
          <a:xfrm>
            <a:off x="742601" y="2492663"/>
            <a:ext cx="4993400" cy="630000"/>
          </a:xfrm>
          <a:prstGeom prst="rect">
            <a:avLst/>
          </a:prstGeom>
        </p:spPr>
        <p:txBody>
          <a:bodyPr lIns="0" tIns="0" rIns="0" bIns="0" anchor="t"/>
          <a:lstStyle>
            <a:lvl1pPr marL="0" indent="0">
              <a:lnSpc>
                <a:spcPct val="130000"/>
              </a:lnSpc>
              <a:spcBef>
                <a:spcPts val="0"/>
              </a:spcBef>
              <a:spcAft>
                <a:spcPts val="60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
        <p:nvSpPr>
          <p:cNvPr id="23" name="テキスト プレースホルダー 3"/>
          <p:cNvSpPr>
            <a:spLocks noGrp="1"/>
          </p:cNvSpPr>
          <p:nvPr>
            <p:ph type="body" sz="quarter" idx="22" hasCustomPrompt="1"/>
          </p:nvPr>
        </p:nvSpPr>
        <p:spPr>
          <a:xfrm>
            <a:off x="742601" y="1997663"/>
            <a:ext cx="4993400" cy="405000"/>
          </a:xfrm>
          <a:prstGeom prst="rect">
            <a:avLst/>
          </a:prstGeom>
        </p:spPr>
        <p:txBody>
          <a:bodyPr lIns="0" tIns="0" rIns="0" bIns="0" anchor="t"/>
          <a:lstStyle>
            <a:lvl1pPr marL="0" indent="0">
              <a:lnSpc>
                <a:spcPct val="100000"/>
              </a:lnSpc>
              <a:spcBef>
                <a:spcPts val="0"/>
              </a:spcBef>
              <a:buFont typeface="Arial" panose="020B0604020202020204" pitchFamily="34" charset="0"/>
              <a:buNone/>
              <a:defRPr sz="20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ここには小見出しが入ります。</a:t>
            </a:r>
          </a:p>
        </p:txBody>
      </p:sp>
      <p:sp>
        <p:nvSpPr>
          <p:cNvPr id="12" name="スライド番号プレースホルダー 5"/>
          <p:cNvSpPr>
            <a:spLocks noGrp="1"/>
          </p:cNvSpPr>
          <p:nvPr>
            <p:ph type="sldNum" sz="quarter" idx="4"/>
          </p:nvPr>
        </p:nvSpPr>
        <p:spPr>
          <a:xfrm>
            <a:off x="11404800"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600" y="6367463"/>
            <a:ext cx="10618401"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600" y="1022399"/>
            <a:ext cx="10707192" cy="712057"/>
          </a:xfrm>
          <a:prstGeom prst="rect">
            <a:avLst/>
          </a:prstGeom>
        </p:spPr>
        <p:txBody>
          <a:bodyPr lIns="0" tIns="0" rIns="0" bIns="0"/>
          <a:lstStyle>
            <a:lvl1pPr marL="0" indent="0">
              <a:lnSpc>
                <a:spcPct val="120000"/>
              </a:lnSpc>
              <a:spcBef>
                <a:spcPts val="0"/>
              </a:spcBef>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600" y="549001"/>
            <a:ext cx="10712478"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14" name="コンテンツ プレースホルダー 3"/>
          <p:cNvSpPr>
            <a:spLocks noGrp="1"/>
          </p:cNvSpPr>
          <p:nvPr>
            <p:ph sz="quarter" idx="15" hasCustomPrompt="1"/>
          </p:nvPr>
        </p:nvSpPr>
        <p:spPr>
          <a:xfrm>
            <a:off x="742601" y="3307434"/>
            <a:ext cx="4993400" cy="2756288"/>
          </a:xfrm>
          <a:prstGeom prst="rect">
            <a:avLst/>
          </a:prstGeom>
          <a:solidFill>
            <a:schemeClr val="accent4"/>
          </a:solidFill>
        </p:spPr>
        <p:txBody>
          <a:bodyPr lIns="0">
            <a:normAutofit/>
          </a:bodyPr>
          <a:lstStyle>
            <a:lvl1pPr marL="0" indent="0">
              <a:buNone/>
              <a:defRPr sz="2800">
                <a:latin typeface="メイリオ" panose="020B0604030504040204" pitchFamily="50" charset="-128"/>
                <a:ea typeface="メイリオ" panose="020B0604030504040204" pitchFamily="50" charset="-128"/>
              </a:defRPr>
            </a:lvl1pPr>
          </a:lstStyle>
          <a:p>
            <a:pPr lvl="0"/>
            <a:r>
              <a:rPr kumimoji="1" lang="ja-JP" altLang="en-US"/>
              <a:t>写真・図・表</a:t>
            </a:r>
          </a:p>
        </p:txBody>
      </p:sp>
      <p:sp>
        <p:nvSpPr>
          <p:cNvPr id="15" name="コンテンツ プレースホルダー 3"/>
          <p:cNvSpPr>
            <a:spLocks noGrp="1"/>
          </p:cNvSpPr>
          <p:nvPr>
            <p:ph sz="quarter" idx="19" hasCustomPrompt="1"/>
          </p:nvPr>
        </p:nvSpPr>
        <p:spPr>
          <a:xfrm>
            <a:off x="6462208" y="3307434"/>
            <a:ext cx="4987584" cy="2756288"/>
          </a:xfrm>
          <a:prstGeom prst="rect">
            <a:avLst/>
          </a:prstGeom>
          <a:solidFill>
            <a:schemeClr val="accent4"/>
          </a:solidFill>
        </p:spPr>
        <p:txBody>
          <a:bodyPr lIns="0">
            <a:normAutofit/>
          </a:bodyPr>
          <a:lstStyle>
            <a:lvl1pPr marL="0" indent="0">
              <a:buNone/>
              <a:defRPr sz="2800">
                <a:latin typeface="メイリオ" panose="020B0604030504040204" pitchFamily="50" charset="-128"/>
                <a:ea typeface="メイリオ" panose="020B0604030504040204" pitchFamily="50" charset="-128"/>
              </a:defRPr>
            </a:lvl1pPr>
          </a:lstStyle>
          <a:p>
            <a:pPr lvl="0"/>
            <a:r>
              <a:rPr kumimoji="1" lang="ja-JP" altLang="en-US"/>
              <a:t>写真・図・表</a:t>
            </a:r>
          </a:p>
        </p:txBody>
      </p:sp>
      <p:sp>
        <p:nvSpPr>
          <p:cNvPr id="27" name="テキスト プレースホルダー 3"/>
          <p:cNvSpPr>
            <a:spLocks noGrp="1"/>
          </p:cNvSpPr>
          <p:nvPr>
            <p:ph type="body" sz="quarter" idx="24" hasCustomPrompt="1"/>
          </p:nvPr>
        </p:nvSpPr>
        <p:spPr>
          <a:xfrm>
            <a:off x="6462207" y="1997663"/>
            <a:ext cx="4987585" cy="405000"/>
          </a:xfrm>
          <a:prstGeom prst="rect">
            <a:avLst/>
          </a:prstGeom>
        </p:spPr>
        <p:txBody>
          <a:bodyPr lIns="0" tIns="0" rIns="0" bIns="0" anchor="t"/>
          <a:lstStyle>
            <a:lvl1pPr marL="0" indent="0">
              <a:lnSpc>
                <a:spcPct val="100000"/>
              </a:lnSpc>
              <a:spcBef>
                <a:spcPts val="0"/>
              </a:spcBef>
              <a:buFont typeface="Arial" panose="020B0604020202020204" pitchFamily="34" charset="0"/>
              <a:buNone/>
              <a:defRPr sz="20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ここには小見出しが入ります。</a:t>
            </a:r>
          </a:p>
        </p:txBody>
      </p:sp>
    </p:spTree>
    <p:extLst>
      <p:ext uri="{BB962C8B-B14F-4D97-AF65-F5344CB8AC3E}">
        <p14:creationId xmlns:p14="http://schemas.microsoft.com/office/powerpoint/2010/main" val="11911100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キーメッセージ・小見出し・説明テキスト・オブジェクト(3)">
    <p:spTree>
      <p:nvGrpSpPr>
        <p:cNvPr id="1" name=""/>
        <p:cNvGrpSpPr/>
        <p:nvPr/>
      </p:nvGrpSpPr>
      <p:grpSpPr>
        <a:xfrm>
          <a:off x="0" y="0"/>
          <a:ext cx="0" cy="0"/>
          <a:chOff x="0" y="0"/>
          <a:chExt cx="0" cy="0"/>
        </a:xfrm>
      </p:grpSpPr>
      <p:sp>
        <p:nvSpPr>
          <p:cNvPr id="17" name="テキスト プレースホルダー 3"/>
          <p:cNvSpPr>
            <a:spLocks noGrp="1"/>
          </p:cNvSpPr>
          <p:nvPr>
            <p:ph type="body" sz="quarter" idx="18" hasCustomPrompt="1"/>
          </p:nvPr>
        </p:nvSpPr>
        <p:spPr>
          <a:xfrm>
            <a:off x="742601" y="2416186"/>
            <a:ext cx="4993400" cy="789970"/>
          </a:xfrm>
          <a:prstGeom prst="rect">
            <a:avLst/>
          </a:prstGeom>
        </p:spPr>
        <p:txBody>
          <a:bodyPr lIns="0" tIns="0" rIns="0" bIns="0" anchor="t"/>
          <a:lstStyle>
            <a:lvl1pPr marL="0" indent="0">
              <a:lnSpc>
                <a:spcPct val="130000"/>
              </a:lnSpc>
              <a:spcBef>
                <a:spcPts val="0"/>
              </a:spcBef>
              <a:spcAft>
                <a:spcPts val="60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
        <p:nvSpPr>
          <p:cNvPr id="18" name="テキスト プレースホルダー 3"/>
          <p:cNvSpPr>
            <a:spLocks noGrp="1"/>
          </p:cNvSpPr>
          <p:nvPr>
            <p:ph type="body" sz="quarter" idx="31" hasCustomPrompt="1"/>
          </p:nvPr>
        </p:nvSpPr>
        <p:spPr>
          <a:xfrm>
            <a:off x="742601" y="3839227"/>
            <a:ext cx="4993400" cy="789970"/>
          </a:xfrm>
          <a:prstGeom prst="rect">
            <a:avLst/>
          </a:prstGeom>
        </p:spPr>
        <p:txBody>
          <a:bodyPr lIns="0" tIns="0" rIns="0" bIns="0" anchor="t"/>
          <a:lstStyle>
            <a:lvl1pPr marL="0" indent="0">
              <a:lnSpc>
                <a:spcPct val="130000"/>
              </a:lnSpc>
              <a:spcBef>
                <a:spcPts val="0"/>
              </a:spcBef>
              <a:spcAft>
                <a:spcPts val="60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
        <p:nvSpPr>
          <p:cNvPr id="19" name="テキスト プレースホルダー 3"/>
          <p:cNvSpPr>
            <a:spLocks noGrp="1"/>
          </p:cNvSpPr>
          <p:nvPr>
            <p:ph type="body" sz="quarter" idx="32" hasCustomPrompt="1"/>
          </p:nvPr>
        </p:nvSpPr>
        <p:spPr>
          <a:xfrm>
            <a:off x="742601" y="5271537"/>
            <a:ext cx="4993400" cy="789970"/>
          </a:xfrm>
          <a:prstGeom prst="rect">
            <a:avLst/>
          </a:prstGeom>
        </p:spPr>
        <p:txBody>
          <a:bodyPr lIns="0" tIns="0" rIns="0" bIns="0" anchor="t"/>
          <a:lstStyle>
            <a:lvl1pPr marL="0" indent="0">
              <a:lnSpc>
                <a:spcPct val="130000"/>
              </a:lnSpc>
              <a:spcBef>
                <a:spcPts val="0"/>
              </a:spcBef>
              <a:spcAft>
                <a:spcPts val="60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
        <p:nvSpPr>
          <p:cNvPr id="23" name="テキスト プレースホルダー 3"/>
          <p:cNvSpPr>
            <a:spLocks noGrp="1"/>
          </p:cNvSpPr>
          <p:nvPr>
            <p:ph type="body" sz="quarter" idx="22" hasCustomPrompt="1"/>
          </p:nvPr>
        </p:nvSpPr>
        <p:spPr>
          <a:xfrm>
            <a:off x="742601" y="2011186"/>
            <a:ext cx="4993400" cy="405000"/>
          </a:xfrm>
          <a:prstGeom prst="rect">
            <a:avLst/>
          </a:prstGeom>
        </p:spPr>
        <p:txBody>
          <a:bodyPr lIns="0" tIns="0" rIns="0" bIns="0" anchor="t"/>
          <a:lstStyle>
            <a:lvl1pPr marL="0" indent="0">
              <a:lnSpc>
                <a:spcPct val="100000"/>
              </a:lnSpc>
              <a:spcBef>
                <a:spcPts val="0"/>
              </a:spcBef>
              <a:buFont typeface="Arial" panose="020B0604020202020204" pitchFamily="34" charset="0"/>
              <a:buNone/>
              <a:defRPr sz="20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ここには小見出しが入ります。</a:t>
            </a:r>
          </a:p>
        </p:txBody>
      </p:sp>
      <p:sp>
        <p:nvSpPr>
          <p:cNvPr id="12" name="スライド番号プレースホルダー 5"/>
          <p:cNvSpPr>
            <a:spLocks noGrp="1"/>
          </p:cNvSpPr>
          <p:nvPr>
            <p:ph type="sldNum" sz="quarter" idx="4"/>
          </p:nvPr>
        </p:nvSpPr>
        <p:spPr>
          <a:xfrm>
            <a:off x="11404800"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600" y="6367463"/>
            <a:ext cx="10618401"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600" y="1022400"/>
            <a:ext cx="10707192" cy="526698"/>
          </a:xfrm>
          <a:prstGeom prst="rect">
            <a:avLst/>
          </a:prstGeom>
        </p:spPr>
        <p:txBody>
          <a:bodyPr lIns="0" tIns="0" rIns="0" bIns="0"/>
          <a:lstStyle>
            <a:lvl1pPr marL="0" indent="0">
              <a:lnSpc>
                <a:spcPct val="120000"/>
              </a:lnSpc>
              <a:spcBef>
                <a:spcPts val="0"/>
              </a:spcBef>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600" y="549001"/>
            <a:ext cx="10712478"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15" name="コンテンツ プレースホルダー 3"/>
          <p:cNvSpPr>
            <a:spLocks noGrp="1"/>
          </p:cNvSpPr>
          <p:nvPr>
            <p:ph sz="quarter" idx="19" hasCustomPrompt="1"/>
          </p:nvPr>
        </p:nvSpPr>
        <p:spPr>
          <a:xfrm>
            <a:off x="6096000" y="2011186"/>
            <a:ext cx="5353792" cy="4137765"/>
          </a:xfrm>
          <a:prstGeom prst="rect">
            <a:avLst/>
          </a:prstGeom>
          <a:solidFill>
            <a:schemeClr val="accent4"/>
          </a:solidFill>
        </p:spPr>
        <p:txBody>
          <a:bodyPr lIns="0">
            <a:normAutofit/>
          </a:bodyPr>
          <a:lstStyle>
            <a:lvl1pPr marL="0" indent="0">
              <a:buNone/>
              <a:defRPr sz="2800">
                <a:latin typeface="メイリオ" panose="020B0604030504040204" pitchFamily="50" charset="-128"/>
                <a:ea typeface="メイリオ" panose="020B0604030504040204" pitchFamily="50" charset="-128"/>
              </a:defRPr>
            </a:lvl1pPr>
          </a:lstStyle>
          <a:p>
            <a:pPr lvl="0"/>
            <a:r>
              <a:rPr kumimoji="1" lang="ja-JP" altLang="en-US"/>
              <a:t>写真・図・表</a:t>
            </a:r>
          </a:p>
        </p:txBody>
      </p:sp>
      <p:sp>
        <p:nvSpPr>
          <p:cNvPr id="27" name="テキスト プレースホルダー 3"/>
          <p:cNvSpPr>
            <a:spLocks noGrp="1"/>
          </p:cNvSpPr>
          <p:nvPr>
            <p:ph type="body" sz="quarter" idx="24" hasCustomPrompt="1"/>
          </p:nvPr>
        </p:nvSpPr>
        <p:spPr>
          <a:xfrm>
            <a:off x="742601" y="4859649"/>
            <a:ext cx="4993400" cy="405000"/>
          </a:xfrm>
          <a:prstGeom prst="rect">
            <a:avLst/>
          </a:prstGeom>
        </p:spPr>
        <p:txBody>
          <a:bodyPr lIns="0" tIns="0" rIns="0" bIns="0" anchor="t"/>
          <a:lstStyle>
            <a:lvl1pPr marL="0" indent="0">
              <a:lnSpc>
                <a:spcPct val="100000"/>
              </a:lnSpc>
              <a:spcBef>
                <a:spcPts val="0"/>
              </a:spcBef>
              <a:buFont typeface="Arial" panose="020B0604020202020204" pitchFamily="34" charset="0"/>
              <a:buNone/>
              <a:defRPr sz="20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ここには小見出しが入ります。</a:t>
            </a:r>
          </a:p>
        </p:txBody>
      </p:sp>
      <p:sp>
        <p:nvSpPr>
          <p:cNvPr id="16" name="テキスト プレースホルダー 3"/>
          <p:cNvSpPr>
            <a:spLocks noGrp="1"/>
          </p:cNvSpPr>
          <p:nvPr>
            <p:ph type="body" sz="quarter" idx="26" hasCustomPrompt="1"/>
          </p:nvPr>
        </p:nvSpPr>
        <p:spPr>
          <a:xfrm>
            <a:off x="742601" y="3435417"/>
            <a:ext cx="4993400" cy="405000"/>
          </a:xfrm>
          <a:prstGeom prst="rect">
            <a:avLst/>
          </a:prstGeom>
        </p:spPr>
        <p:txBody>
          <a:bodyPr lIns="0" tIns="0" rIns="0" bIns="0" anchor="t"/>
          <a:lstStyle>
            <a:lvl1pPr marL="0" indent="0">
              <a:lnSpc>
                <a:spcPct val="100000"/>
              </a:lnSpc>
              <a:spcBef>
                <a:spcPts val="0"/>
              </a:spcBef>
              <a:buFont typeface="Arial" panose="020B0604020202020204" pitchFamily="34" charset="0"/>
              <a:buNone/>
              <a:defRPr sz="20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ここには小見出しが入ります。</a:t>
            </a:r>
          </a:p>
        </p:txBody>
      </p:sp>
    </p:spTree>
    <p:extLst>
      <p:ext uri="{BB962C8B-B14F-4D97-AF65-F5344CB8AC3E}">
        <p14:creationId xmlns:p14="http://schemas.microsoft.com/office/powerpoint/2010/main" val="4316400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つのポイント">
    <p:spTree>
      <p:nvGrpSpPr>
        <p:cNvPr id="1" name=""/>
        <p:cNvGrpSpPr/>
        <p:nvPr/>
      </p:nvGrpSpPr>
      <p:grpSpPr>
        <a:xfrm>
          <a:off x="0" y="0"/>
          <a:ext cx="0" cy="0"/>
          <a:chOff x="0" y="0"/>
          <a:chExt cx="0" cy="0"/>
        </a:xfrm>
      </p:grpSpPr>
      <p:sp>
        <p:nvSpPr>
          <p:cNvPr id="16" name="テキスト プレースホルダー 2"/>
          <p:cNvSpPr>
            <a:spLocks noGrp="1"/>
          </p:cNvSpPr>
          <p:nvPr>
            <p:ph type="body" sz="quarter" idx="35" hasCustomPrompt="1"/>
          </p:nvPr>
        </p:nvSpPr>
        <p:spPr>
          <a:xfrm>
            <a:off x="733905" y="4966412"/>
            <a:ext cx="3202093" cy="982587"/>
          </a:xfrm>
          <a:prstGeom prst="rect">
            <a:avLst/>
          </a:prstGeom>
        </p:spPr>
        <p:txBody>
          <a:bodyPr lIns="0" tIns="0" rIns="0" bIns="0"/>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sz="1200">
                <a:latin typeface="メイリオ" panose="020B0604030504040204" pitchFamily="50" charset="-128"/>
                <a:ea typeface="メイリオ" panose="020B0604030504040204" pitchFamily="50" charset="-128"/>
              </a:defRPr>
            </a:lvl1pPr>
            <a:lvl2pPr>
              <a:lnSpc>
                <a:spcPct val="120000"/>
              </a:lnSpc>
              <a:spcBef>
                <a:spcPts val="300"/>
              </a:spcBef>
              <a:defRPr sz="1100"/>
            </a:lvl2pPr>
            <a:lvl3pPr>
              <a:lnSpc>
                <a:spcPct val="120000"/>
              </a:lnSpc>
              <a:spcBef>
                <a:spcPts val="300"/>
              </a:spcBef>
              <a:defRPr sz="1050"/>
            </a:lvl3pPr>
            <a:lvl4pPr>
              <a:lnSpc>
                <a:spcPct val="120000"/>
              </a:lnSpc>
              <a:spcBef>
                <a:spcPts val="300"/>
              </a:spcBef>
              <a:defRPr sz="1000"/>
            </a:lvl4pPr>
            <a:lvl5pPr>
              <a:lnSpc>
                <a:spcPct val="120000"/>
              </a:lnSpc>
              <a:spcBef>
                <a:spcPts val="300"/>
              </a:spcBef>
              <a:defRPr sz="1000"/>
            </a:lvl5pPr>
          </a:lstStyle>
          <a:p>
            <a:pPr lvl="0"/>
            <a:r>
              <a:rPr kumimoji="1" lang="ja-JP" altLang="en-US"/>
              <a:t>各ポイントの詳細が入ります。</a:t>
            </a:r>
            <a:endParaRPr kumimoji="1" lang="en-US" altLang="ja-JP"/>
          </a:p>
        </p:txBody>
      </p:sp>
      <p:sp>
        <p:nvSpPr>
          <p:cNvPr id="17" name="テキスト プレースホルダー 2"/>
          <p:cNvSpPr>
            <a:spLocks noGrp="1"/>
          </p:cNvSpPr>
          <p:nvPr>
            <p:ph type="body" sz="quarter" idx="36" hasCustomPrompt="1"/>
          </p:nvPr>
        </p:nvSpPr>
        <p:spPr>
          <a:xfrm>
            <a:off x="4496498" y="4966412"/>
            <a:ext cx="3193400" cy="982587"/>
          </a:xfrm>
          <a:prstGeom prst="rect">
            <a:avLst/>
          </a:prstGeom>
        </p:spPr>
        <p:txBody>
          <a:bodyPr lIns="0" tIns="0" rIns="0" bIns="0"/>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sz="1200">
                <a:latin typeface="メイリオ" panose="020B0604030504040204" pitchFamily="50" charset="-128"/>
                <a:ea typeface="メイリオ" panose="020B0604030504040204" pitchFamily="50" charset="-128"/>
              </a:defRPr>
            </a:lvl1pPr>
            <a:lvl2pPr>
              <a:lnSpc>
                <a:spcPct val="120000"/>
              </a:lnSpc>
              <a:spcBef>
                <a:spcPts val="300"/>
              </a:spcBef>
              <a:defRPr sz="1100"/>
            </a:lvl2pPr>
            <a:lvl3pPr>
              <a:lnSpc>
                <a:spcPct val="120000"/>
              </a:lnSpc>
              <a:spcBef>
                <a:spcPts val="300"/>
              </a:spcBef>
              <a:defRPr sz="1050"/>
            </a:lvl3pPr>
            <a:lvl4pPr>
              <a:lnSpc>
                <a:spcPct val="120000"/>
              </a:lnSpc>
              <a:spcBef>
                <a:spcPts val="300"/>
              </a:spcBef>
              <a:defRPr sz="1000"/>
            </a:lvl4pPr>
            <a:lvl5pPr>
              <a:lnSpc>
                <a:spcPct val="120000"/>
              </a:lnSpc>
              <a:spcBef>
                <a:spcPts val="300"/>
              </a:spcBef>
              <a:defRPr sz="1000"/>
            </a:lvl5pPr>
          </a:lstStyle>
          <a:p>
            <a:pPr lvl="0"/>
            <a:r>
              <a:rPr kumimoji="1" lang="ja-JP" altLang="en-US"/>
              <a:t>各ポイントの詳細が入ります。</a:t>
            </a:r>
            <a:endParaRPr kumimoji="1" lang="en-US" altLang="ja-JP"/>
          </a:p>
        </p:txBody>
      </p:sp>
      <p:sp>
        <p:nvSpPr>
          <p:cNvPr id="21" name="テキスト プレースホルダー 2"/>
          <p:cNvSpPr>
            <a:spLocks noGrp="1"/>
          </p:cNvSpPr>
          <p:nvPr>
            <p:ph type="body" sz="quarter" idx="37" hasCustomPrompt="1"/>
          </p:nvPr>
        </p:nvSpPr>
        <p:spPr>
          <a:xfrm>
            <a:off x="8250400" y="4966412"/>
            <a:ext cx="3207693" cy="982587"/>
          </a:xfrm>
          <a:prstGeom prst="rect">
            <a:avLst/>
          </a:prstGeom>
        </p:spPr>
        <p:txBody>
          <a:bodyPr lIns="0" tIns="0" rIns="0" bIns="0"/>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sz="1200">
                <a:latin typeface="メイリオ" panose="020B0604030504040204" pitchFamily="50" charset="-128"/>
                <a:ea typeface="メイリオ" panose="020B0604030504040204" pitchFamily="50" charset="-128"/>
              </a:defRPr>
            </a:lvl1pPr>
            <a:lvl2pPr>
              <a:lnSpc>
                <a:spcPct val="120000"/>
              </a:lnSpc>
              <a:spcBef>
                <a:spcPts val="300"/>
              </a:spcBef>
              <a:defRPr sz="1100"/>
            </a:lvl2pPr>
            <a:lvl3pPr>
              <a:lnSpc>
                <a:spcPct val="120000"/>
              </a:lnSpc>
              <a:spcBef>
                <a:spcPts val="300"/>
              </a:spcBef>
              <a:defRPr sz="1050"/>
            </a:lvl3pPr>
            <a:lvl4pPr>
              <a:lnSpc>
                <a:spcPct val="120000"/>
              </a:lnSpc>
              <a:spcBef>
                <a:spcPts val="300"/>
              </a:spcBef>
              <a:defRPr sz="1000"/>
            </a:lvl4pPr>
            <a:lvl5pPr>
              <a:lnSpc>
                <a:spcPct val="120000"/>
              </a:lnSpc>
              <a:spcBef>
                <a:spcPts val="300"/>
              </a:spcBef>
              <a:defRPr sz="1000"/>
            </a:lvl5pPr>
          </a:lstStyle>
          <a:p>
            <a:pPr lvl="0"/>
            <a:r>
              <a:rPr kumimoji="1" lang="ja-JP" altLang="en-US"/>
              <a:t>各ポイントの詳細が入ります。</a:t>
            </a:r>
            <a:endParaRPr kumimoji="1" lang="en-US" altLang="ja-JP"/>
          </a:p>
        </p:txBody>
      </p:sp>
      <p:sp>
        <p:nvSpPr>
          <p:cNvPr id="32" name="テキスト プレースホルダー 4"/>
          <p:cNvSpPr>
            <a:spLocks noGrp="1"/>
          </p:cNvSpPr>
          <p:nvPr>
            <p:ph type="body" sz="quarter" idx="29" hasCustomPrompt="1"/>
          </p:nvPr>
        </p:nvSpPr>
        <p:spPr>
          <a:xfrm>
            <a:off x="4496498" y="2529000"/>
            <a:ext cx="3193401" cy="360362"/>
          </a:xfrm>
          <a:prstGeom prst="rect">
            <a:avLst/>
          </a:prstGeom>
        </p:spPr>
        <p:txBody>
          <a:bodyPr lIns="0" tIns="0" rIns="0" bIns="0"/>
          <a:lstStyle>
            <a:lvl1pPr marL="0" indent="0" algn="ctr">
              <a:lnSpc>
                <a:spcPct val="120000"/>
              </a:lnSpc>
              <a:spcBef>
                <a:spcPts val="0"/>
              </a:spcBef>
              <a:buFont typeface="Wingdings" panose="05000000000000000000" pitchFamily="2" charset="2"/>
              <a:buNone/>
              <a:defRPr sz="1400" b="1">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ポイント</a:t>
            </a:r>
            <a:r>
              <a:rPr kumimoji="1" lang="en-US" altLang="ja-JP"/>
              <a:t>02</a:t>
            </a:r>
            <a:endParaRPr kumimoji="1" lang="ja-JP" altLang="en-US"/>
          </a:p>
        </p:txBody>
      </p:sp>
      <p:sp>
        <p:nvSpPr>
          <p:cNvPr id="7" name="図プレースホルダー 6"/>
          <p:cNvSpPr>
            <a:spLocks noGrp="1"/>
          </p:cNvSpPr>
          <p:nvPr>
            <p:ph type="pic" sz="quarter" idx="17" hasCustomPrompt="1"/>
          </p:nvPr>
        </p:nvSpPr>
        <p:spPr>
          <a:xfrm>
            <a:off x="742598" y="2941052"/>
            <a:ext cx="3193401" cy="1969460"/>
          </a:xfrm>
          <a:prstGeom prst="rect">
            <a:avLst/>
          </a:prstGeom>
          <a:solidFill>
            <a:schemeClr val="accent4"/>
          </a:solidFill>
        </p:spPr>
        <p:txBody>
          <a:bodyPr/>
          <a:lstStyle>
            <a:lvl1pPr marL="0" indent="0">
              <a:buNone/>
              <a:defRPr sz="2800">
                <a:latin typeface="メイリオ" panose="020B0604030504040204" pitchFamily="50" charset="-128"/>
                <a:ea typeface="メイリオ" panose="020B0604030504040204" pitchFamily="50" charset="-128"/>
              </a:defRPr>
            </a:lvl1pPr>
          </a:lstStyle>
          <a:p>
            <a:r>
              <a:rPr kumimoji="1" lang="ja-JP" altLang="en-US"/>
              <a:t>写真</a:t>
            </a:r>
          </a:p>
        </p:txBody>
      </p:sp>
      <p:sp>
        <p:nvSpPr>
          <p:cNvPr id="26" name="スライド番号プレースホルダー 5"/>
          <p:cNvSpPr>
            <a:spLocks noGrp="1"/>
          </p:cNvSpPr>
          <p:nvPr>
            <p:ph type="sldNum" sz="quarter" idx="4"/>
          </p:nvPr>
        </p:nvSpPr>
        <p:spPr>
          <a:xfrm>
            <a:off x="11404800"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27" name="テキスト プレースホルダー 3"/>
          <p:cNvSpPr>
            <a:spLocks noGrp="1"/>
          </p:cNvSpPr>
          <p:nvPr>
            <p:ph type="body" sz="quarter" idx="27" hasCustomPrompt="1"/>
          </p:nvPr>
        </p:nvSpPr>
        <p:spPr>
          <a:xfrm>
            <a:off x="742597" y="6367463"/>
            <a:ext cx="10618403"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30" name="テキスト プレースホルダー 4"/>
          <p:cNvSpPr>
            <a:spLocks noGrp="1"/>
          </p:cNvSpPr>
          <p:nvPr>
            <p:ph type="body" sz="quarter" idx="19" hasCustomPrompt="1"/>
          </p:nvPr>
        </p:nvSpPr>
        <p:spPr>
          <a:xfrm>
            <a:off x="8250400" y="2529000"/>
            <a:ext cx="3207698" cy="360362"/>
          </a:xfrm>
          <a:prstGeom prst="rect">
            <a:avLst/>
          </a:prstGeom>
        </p:spPr>
        <p:txBody>
          <a:bodyPr lIns="0" tIns="0" rIns="0" bIns="0"/>
          <a:lstStyle>
            <a:lvl1pPr marL="0" marR="0" indent="0" algn="ctr" defTabSz="914400" rtl="0" eaLnBrk="1" fontAlgn="auto" latinLnBrk="0" hangingPunct="1">
              <a:lnSpc>
                <a:spcPct val="120000"/>
              </a:lnSpc>
              <a:spcBef>
                <a:spcPts val="0"/>
              </a:spcBef>
              <a:spcAft>
                <a:spcPts val="0"/>
              </a:spcAft>
              <a:buClrTx/>
              <a:buSzTx/>
              <a:buFont typeface="Wingdings" panose="05000000000000000000" pitchFamily="2" charset="2"/>
              <a:buNone/>
              <a:tabLst/>
              <a:defRPr sz="1400" b="1">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marL="0" marR="0" lvl="0" indent="0" algn="ctr" defTabSz="914400" rtl="0" eaLnBrk="1" fontAlgn="auto" latinLnBrk="0" hangingPunct="1">
              <a:lnSpc>
                <a:spcPct val="120000"/>
              </a:lnSpc>
              <a:spcBef>
                <a:spcPts val="0"/>
              </a:spcBef>
              <a:spcAft>
                <a:spcPts val="0"/>
              </a:spcAft>
              <a:buClrTx/>
              <a:buSzTx/>
              <a:buFont typeface="Wingdings" panose="05000000000000000000" pitchFamily="2" charset="2"/>
              <a:buNone/>
              <a:tabLst/>
              <a:defRPr/>
            </a:pPr>
            <a:r>
              <a:rPr kumimoji="1" lang="ja-JP" altLang="en-US"/>
              <a:t>ポイント</a:t>
            </a:r>
            <a:r>
              <a:rPr kumimoji="1" lang="en-US" altLang="ja-JP"/>
              <a:t>03</a:t>
            </a:r>
            <a:endParaRPr kumimoji="1" lang="ja-JP" altLang="en-US"/>
          </a:p>
        </p:txBody>
      </p:sp>
      <p:sp>
        <p:nvSpPr>
          <p:cNvPr id="31" name="テキスト プレースホルダー 4"/>
          <p:cNvSpPr>
            <a:spLocks noGrp="1"/>
          </p:cNvSpPr>
          <p:nvPr>
            <p:ph type="body" sz="quarter" idx="28" hasCustomPrompt="1"/>
          </p:nvPr>
        </p:nvSpPr>
        <p:spPr>
          <a:xfrm>
            <a:off x="733906" y="2529000"/>
            <a:ext cx="3202092" cy="360362"/>
          </a:xfrm>
          <a:prstGeom prst="rect">
            <a:avLst/>
          </a:prstGeom>
        </p:spPr>
        <p:txBody>
          <a:bodyPr lIns="0" tIns="0" rIns="0" bIns="0"/>
          <a:lstStyle>
            <a:lvl1pPr marL="0" indent="0" algn="ctr">
              <a:lnSpc>
                <a:spcPct val="120000"/>
              </a:lnSpc>
              <a:spcBef>
                <a:spcPts val="0"/>
              </a:spcBef>
              <a:buFont typeface="Wingdings" panose="05000000000000000000" pitchFamily="2" charset="2"/>
              <a:buNone/>
              <a:defRPr sz="1400" b="1">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ポイント</a:t>
            </a:r>
            <a:r>
              <a:rPr kumimoji="1" lang="en-US" altLang="ja-JP"/>
              <a:t>01</a:t>
            </a:r>
            <a:endParaRPr kumimoji="1" lang="ja-JP" altLang="en-US"/>
          </a:p>
        </p:txBody>
      </p:sp>
      <p:sp>
        <p:nvSpPr>
          <p:cNvPr id="37" name="図プレースホルダー 6"/>
          <p:cNvSpPr>
            <a:spLocks noGrp="1"/>
          </p:cNvSpPr>
          <p:nvPr>
            <p:ph type="pic" sz="quarter" idx="33" hasCustomPrompt="1"/>
          </p:nvPr>
        </p:nvSpPr>
        <p:spPr>
          <a:xfrm>
            <a:off x="4496498" y="2941052"/>
            <a:ext cx="3193400" cy="1969460"/>
          </a:xfrm>
          <a:prstGeom prst="rect">
            <a:avLst/>
          </a:prstGeom>
          <a:solidFill>
            <a:schemeClr val="accent4"/>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latin typeface="メイリオ" panose="020B0604030504040204" pitchFamily="50" charset="-128"/>
                <a:ea typeface="メイリオ" panose="020B0604030504040204" pitchFamily="50" charset="-128"/>
              </a:defRPr>
            </a:lvl1pPr>
          </a:lstStyle>
          <a:p>
            <a:r>
              <a:rPr kumimoji="1" lang="ja-JP" altLang="en-US"/>
              <a:t>写真</a:t>
            </a:r>
          </a:p>
        </p:txBody>
      </p:sp>
      <p:sp>
        <p:nvSpPr>
          <p:cNvPr id="38" name="図プレースホルダー 6"/>
          <p:cNvSpPr>
            <a:spLocks noGrp="1"/>
          </p:cNvSpPr>
          <p:nvPr>
            <p:ph type="pic" sz="quarter" idx="34" hasCustomPrompt="1"/>
          </p:nvPr>
        </p:nvSpPr>
        <p:spPr>
          <a:xfrm>
            <a:off x="8250400" y="2941051"/>
            <a:ext cx="3209494" cy="1959151"/>
          </a:xfrm>
          <a:prstGeom prst="rect">
            <a:avLst/>
          </a:prstGeom>
          <a:solidFill>
            <a:schemeClr val="accent4"/>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latin typeface="メイリオ" panose="020B0604030504040204" pitchFamily="50" charset="-128"/>
                <a:ea typeface="メイリオ" panose="020B0604030504040204" pitchFamily="50" charset="-128"/>
              </a:defRPr>
            </a:lvl1pPr>
          </a:lstStyle>
          <a:p>
            <a:r>
              <a:rPr kumimoji="1" lang="ja-JP" altLang="en-US"/>
              <a:t>写真</a:t>
            </a:r>
          </a:p>
        </p:txBody>
      </p:sp>
      <p:sp>
        <p:nvSpPr>
          <p:cNvPr id="18" name="テキスト プレースホルダー 3"/>
          <p:cNvSpPr>
            <a:spLocks noGrp="1"/>
          </p:cNvSpPr>
          <p:nvPr>
            <p:ph type="body" sz="quarter" idx="12" hasCustomPrompt="1"/>
          </p:nvPr>
        </p:nvSpPr>
        <p:spPr>
          <a:xfrm>
            <a:off x="742599" y="1022400"/>
            <a:ext cx="10707193" cy="526698"/>
          </a:xfrm>
          <a:prstGeom prst="rect">
            <a:avLst/>
          </a:prstGeom>
        </p:spPr>
        <p:txBody>
          <a:bodyPr lIns="0" tIns="0" rIns="0" bIns="0"/>
          <a:lstStyle>
            <a:lvl1pPr marL="0" indent="0">
              <a:lnSpc>
                <a:spcPct val="120000"/>
              </a:lnSpc>
              <a:spcBef>
                <a:spcPts val="0"/>
              </a:spcBef>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19" name="テキスト プレースホルダー 3"/>
          <p:cNvSpPr>
            <a:spLocks noGrp="1"/>
          </p:cNvSpPr>
          <p:nvPr>
            <p:ph type="body" sz="quarter" idx="18" hasCustomPrompt="1"/>
          </p:nvPr>
        </p:nvSpPr>
        <p:spPr>
          <a:xfrm>
            <a:off x="742599" y="1637999"/>
            <a:ext cx="10707193" cy="633487"/>
          </a:xfrm>
          <a:prstGeom prst="rect">
            <a:avLst/>
          </a:prstGeom>
        </p:spPr>
        <p:txBody>
          <a:bodyPr lIns="0" tIns="0" rIns="0" bIns="0" anchor="t"/>
          <a:lstStyle>
            <a:lvl1pPr marL="0" indent="0">
              <a:lnSpc>
                <a:spcPct val="130000"/>
              </a:lnSpc>
              <a:spcBef>
                <a:spcPts val="0"/>
              </a:spcBef>
              <a:spcAft>
                <a:spcPts val="60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
        <p:nvSpPr>
          <p:cNvPr id="20" name="タイトル 1"/>
          <p:cNvSpPr>
            <a:spLocks noGrp="1"/>
          </p:cNvSpPr>
          <p:nvPr>
            <p:ph type="title" hasCustomPrompt="1"/>
          </p:nvPr>
        </p:nvSpPr>
        <p:spPr>
          <a:xfrm>
            <a:off x="742599" y="549001"/>
            <a:ext cx="10717295"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Tree>
    <p:extLst>
      <p:ext uri="{BB962C8B-B14F-4D97-AF65-F5344CB8AC3E}">
        <p14:creationId xmlns:p14="http://schemas.microsoft.com/office/powerpoint/2010/main" val="16213716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前後比較">
    <p:spTree>
      <p:nvGrpSpPr>
        <p:cNvPr id="1" name=""/>
        <p:cNvGrpSpPr/>
        <p:nvPr/>
      </p:nvGrpSpPr>
      <p:grpSpPr>
        <a:xfrm>
          <a:off x="0" y="0"/>
          <a:ext cx="0" cy="0"/>
          <a:chOff x="0" y="0"/>
          <a:chExt cx="0" cy="0"/>
        </a:xfrm>
      </p:grpSpPr>
      <p:sp>
        <p:nvSpPr>
          <p:cNvPr id="11" name="テキスト プレースホルダー 3"/>
          <p:cNvSpPr>
            <a:spLocks noGrp="1"/>
          </p:cNvSpPr>
          <p:nvPr>
            <p:ph type="body" sz="quarter" idx="18" hasCustomPrompt="1"/>
          </p:nvPr>
        </p:nvSpPr>
        <p:spPr>
          <a:xfrm>
            <a:off x="742207" y="1639404"/>
            <a:ext cx="10707586" cy="654191"/>
          </a:xfrm>
          <a:prstGeom prst="rect">
            <a:avLst/>
          </a:prstGeom>
        </p:spPr>
        <p:txBody>
          <a:bodyPr lIns="0" tIns="0" rIns="0" bIns="0" anchor="t"/>
          <a:lstStyle>
            <a:lvl1pPr marL="0" indent="0">
              <a:lnSpc>
                <a:spcPct val="130000"/>
              </a:lnSpc>
              <a:spcBef>
                <a:spcPts val="0"/>
              </a:spcBef>
              <a:spcAft>
                <a:spcPts val="60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
        <p:nvSpPr>
          <p:cNvPr id="7" name="図プレースホルダー 6"/>
          <p:cNvSpPr>
            <a:spLocks noGrp="1"/>
          </p:cNvSpPr>
          <p:nvPr>
            <p:ph type="pic" sz="quarter" idx="17" hasCustomPrompt="1"/>
          </p:nvPr>
        </p:nvSpPr>
        <p:spPr>
          <a:xfrm>
            <a:off x="742207" y="2979000"/>
            <a:ext cx="4993793" cy="3150000"/>
          </a:xfrm>
          <a:prstGeom prst="rect">
            <a:avLst/>
          </a:prstGeom>
          <a:solidFill>
            <a:schemeClr val="accent4"/>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latin typeface="メイリオ" panose="020B0604030504040204" pitchFamily="50" charset="-128"/>
                <a:ea typeface="メイリオ" panose="020B0604030504040204" pitchFamily="50" charset="-128"/>
              </a:defRPr>
            </a:lvl1pPr>
          </a:lstStyle>
          <a:p>
            <a:r>
              <a:rPr kumimoji="1" lang="ja-JP" altLang="en-US"/>
              <a:t>写真</a:t>
            </a:r>
          </a:p>
        </p:txBody>
      </p:sp>
      <p:sp>
        <p:nvSpPr>
          <p:cNvPr id="26" name="スライド番号プレースホルダー 5"/>
          <p:cNvSpPr>
            <a:spLocks noGrp="1"/>
          </p:cNvSpPr>
          <p:nvPr>
            <p:ph type="sldNum" sz="quarter" idx="4"/>
          </p:nvPr>
        </p:nvSpPr>
        <p:spPr>
          <a:xfrm>
            <a:off x="11404800"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27" name="テキスト プレースホルダー 3"/>
          <p:cNvSpPr>
            <a:spLocks noGrp="1"/>
          </p:cNvSpPr>
          <p:nvPr>
            <p:ph type="body" sz="quarter" idx="27" hasCustomPrompt="1"/>
          </p:nvPr>
        </p:nvSpPr>
        <p:spPr>
          <a:xfrm>
            <a:off x="742207" y="6367463"/>
            <a:ext cx="10618794"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31" name="テキスト プレースホルダー 4"/>
          <p:cNvSpPr>
            <a:spLocks noGrp="1"/>
          </p:cNvSpPr>
          <p:nvPr>
            <p:ph type="body" sz="quarter" idx="28" hasCustomPrompt="1"/>
          </p:nvPr>
        </p:nvSpPr>
        <p:spPr>
          <a:xfrm>
            <a:off x="742207" y="2529000"/>
            <a:ext cx="4993793" cy="360362"/>
          </a:xfrm>
          <a:prstGeom prst="rect">
            <a:avLst/>
          </a:prstGeom>
        </p:spPr>
        <p:txBody>
          <a:bodyPr lIns="0" tIns="0" rIns="0"/>
          <a:lstStyle>
            <a:lvl1pPr marL="0" indent="0" algn="ctr">
              <a:lnSpc>
                <a:spcPct val="120000"/>
              </a:lnSpc>
              <a:spcBef>
                <a:spcPts val="0"/>
              </a:spcBef>
              <a:buFont typeface="Wingdings" panose="05000000000000000000" pitchFamily="2" charset="2"/>
              <a:buNone/>
              <a:defRPr sz="1800" b="1">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これまで</a:t>
            </a:r>
          </a:p>
        </p:txBody>
      </p:sp>
      <p:sp>
        <p:nvSpPr>
          <p:cNvPr id="18" name="テキスト プレースホルダー 3"/>
          <p:cNvSpPr>
            <a:spLocks noGrp="1"/>
          </p:cNvSpPr>
          <p:nvPr>
            <p:ph type="body" sz="quarter" idx="12" hasCustomPrompt="1"/>
          </p:nvPr>
        </p:nvSpPr>
        <p:spPr>
          <a:xfrm>
            <a:off x="742601" y="1022707"/>
            <a:ext cx="10707192" cy="526698"/>
          </a:xfrm>
          <a:prstGeom prst="rect">
            <a:avLst/>
          </a:prstGeom>
        </p:spPr>
        <p:txBody>
          <a:bodyPr lIns="0" tIns="0" rIns="0" bIns="0"/>
          <a:lstStyle>
            <a:lvl1pPr marL="0" indent="0">
              <a:lnSpc>
                <a:spcPct val="120000"/>
              </a:lnSpc>
              <a:spcBef>
                <a:spcPts val="0"/>
              </a:spcBef>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20" name="タイトル 1"/>
          <p:cNvSpPr>
            <a:spLocks noGrp="1"/>
          </p:cNvSpPr>
          <p:nvPr>
            <p:ph type="title" hasCustomPrompt="1"/>
          </p:nvPr>
        </p:nvSpPr>
        <p:spPr>
          <a:xfrm>
            <a:off x="742601" y="549001"/>
            <a:ext cx="10707192"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17" name="図プレースホルダー 6"/>
          <p:cNvSpPr>
            <a:spLocks noGrp="1"/>
          </p:cNvSpPr>
          <p:nvPr>
            <p:ph type="pic" sz="quarter" idx="29" hasCustomPrompt="1"/>
          </p:nvPr>
        </p:nvSpPr>
        <p:spPr>
          <a:xfrm>
            <a:off x="6455732" y="2979000"/>
            <a:ext cx="4994059" cy="3150000"/>
          </a:xfrm>
          <a:prstGeom prst="rect">
            <a:avLst/>
          </a:prstGeom>
          <a:solidFill>
            <a:schemeClr val="accent4"/>
          </a:solidFill>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2800">
                <a:latin typeface="メイリオ" panose="020B0604030504040204" pitchFamily="50" charset="-128"/>
                <a:ea typeface="メイリオ" panose="020B0604030504040204" pitchFamily="50" charset="-128"/>
              </a:defRPr>
            </a:lvl1pPr>
          </a:lstStyle>
          <a:p>
            <a:r>
              <a:rPr kumimoji="1" lang="ja-JP" altLang="en-US"/>
              <a:t>写真</a:t>
            </a:r>
          </a:p>
        </p:txBody>
      </p:sp>
      <p:sp>
        <p:nvSpPr>
          <p:cNvPr id="21" name="テキスト プレースホルダー 4"/>
          <p:cNvSpPr>
            <a:spLocks noGrp="1"/>
          </p:cNvSpPr>
          <p:nvPr>
            <p:ph type="body" sz="quarter" idx="30" hasCustomPrompt="1"/>
          </p:nvPr>
        </p:nvSpPr>
        <p:spPr>
          <a:xfrm>
            <a:off x="6458988" y="2524942"/>
            <a:ext cx="4987549" cy="360362"/>
          </a:xfrm>
          <a:prstGeom prst="rect">
            <a:avLst/>
          </a:prstGeom>
        </p:spPr>
        <p:txBody>
          <a:bodyPr lIns="0" tIns="0" rIns="0"/>
          <a:lstStyle>
            <a:lvl1pPr marL="0" indent="0" algn="ctr">
              <a:lnSpc>
                <a:spcPct val="120000"/>
              </a:lnSpc>
              <a:spcBef>
                <a:spcPts val="0"/>
              </a:spcBef>
              <a:buFont typeface="Wingdings" panose="05000000000000000000" pitchFamily="2" charset="2"/>
              <a:buNone/>
              <a:defRPr sz="1800" b="1">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これから</a:t>
            </a:r>
          </a:p>
        </p:txBody>
      </p:sp>
    </p:spTree>
    <p:extLst>
      <p:ext uri="{BB962C8B-B14F-4D97-AF65-F5344CB8AC3E}">
        <p14:creationId xmlns:p14="http://schemas.microsoft.com/office/powerpoint/2010/main" val="2911368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次">
    <p:spTree>
      <p:nvGrpSpPr>
        <p:cNvPr id="1" name=""/>
        <p:cNvGrpSpPr/>
        <p:nvPr/>
      </p:nvGrpSpPr>
      <p:grpSpPr>
        <a:xfrm>
          <a:off x="0" y="0"/>
          <a:ext cx="0" cy="0"/>
          <a:chOff x="0" y="0"/>
          <a:chExt cx="0" cy="0"/>
        </a:xfrm>
      </p:grpSpPr>
      <p:sp>
        <p:nvSpPr>
          <p:cNvPr id="4" name="テキスト プレースホルダー 3"/>
          <p:cNvSpPr>
            <a:spLocks noGrp="1"/>
          </p:cNvSpPr>
          <p:nvPr>
            <p:ph type="body" sz="quarter" idx="19" hasCustomPrompt="1"/>
          </p:nvPr>
        </p:nvSpPr>
        <p:spPr>
          <a:xfrm>
            <a:off x="742600" y="1989000"/>
            <a:ext cx="10707192" cy="4004862"/>
          </a:xfrm>
          <a:prstGeom prst="rect">
            <a:avLst/>
          </a:prstGeom>
        </p:spPr>
        <p:txBody>
          <a:bodyPr lIns="0" tIns="0" rIns="0" bIns="0"/>
          <a:lstStyle>
            <a:lvl1pPr marL="457200" indent="-457200">
              <a:lnSpc>
                <a:spcPct val="130000"/>
              </a:lnSpc>
              <a:buFont typeface="+mj-lt"/>
              <a:buAutoNum type="arabicPeriod"/>
              <a:defRPr sz="2000">
                <a:latin typeface="メイリオ" panose="020B0604030504040204" pitchFamily="50" charset="-128"/>
                <a:ea typeface="メイリオ" panose="020B0604030504040204" pitchFamily="50" charset="-128"/>
              </a:defRPr>
            </a:lvl1pPr>
            <a:lvl2pPr marL="800100" indent="-342900">
              <a:lnSpc>
                <a:spcPct val="120000"/>
              </a:lnSpc>
              <a:buFont typeface="+mj-lt"/>
              <a:buAutoNum type="arabicPeriod"/>
              <a:defRPr sz="1800"/>
            </a:lvl2pPr>
            <a:lvl3pPr marL="1257300" indent="-342900">
              <a:lnSpc>
                <a:spcPct val="120000"/>
              </a:lnSpc>
              <a:buFont typeface="+mj-lt"/>
              <a:buAutoNum type="arabicPeriod"/>
              <a:defRPr sz="1600"/>
            </a:lvl3pPr>
            <a:lvl4pPr marL="1714500" indent="-342900">
              <a:lnSpc>
                <a:spcPct val="120000"/>
              </a:lnSpc>
              <a:buFont typeface="+mj-lt"/>
              <a:buAutoNum type="arabicPeriod"/>
              <a:defRPr sz="1400"/>
            </a:lvl4pPr>
            <a:lvl5pPr marL="2171700" indent="-342900">
              <a:lnSpc>
                <a:spcPct val="120000"/>
              </a:lnSpc>
              <a:buFont typeface="+mj-lt"/>
              <a:buAutoNum type="arabicPeriod"/>
              <a:defRPr sz="1400"/>
            </a:lvl5pPr>
          </a:lstStyle>
          <a:p>
            <a:pPr lvl="0"/>
            <a:r>
              <a:rPr kumimoji="1" lang="ja-JP" altLang="en-US"/>
              <a:t>目次を箇条書きでいれてください。</a:t>
            </a:r>
            <a:endParaRPr kumimoji="1" lang="en-US" altLang="ja-JP"/>
          </a:p>
        </p:txBody>
      </p:sp>
      <p:sp>
        <p:nvSpPr>
          <p:cNvPr id="33" name="スライド番号プレースホルダー 5"/>
          <p:cNvSpPr>
            <a:spLocks noGrp="1"/>
          </p:cNvSpPr>
          <p:nvPr>
            <p:ph type="sldNum" sz="quarter" idx="4"/>
          </p:nvPr>
        </p:nvSpPr>
        <p:spPr>
          <a:xfrm>
            <a:off x="11404310" y="6367301"/>
            <a:ext cx="447423"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35"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目次</a:t>
            </a:r>
          </a:p>
        </p:txBody>
      </p:sp>
    </p:spTree>
    <p:extLst>
      <p:ext uri="{BB962C8B-B14F-4D97-AF65-F5344CB8AC3E}">
        <p14:creationId xmlns:p14="http://schemas.microsoft.com/office/powerpoint/2010/main" val="11617123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ポイントまとめ(2)">
    <p:spTree>
      <p:nvGrpSpPr>
        <p:cNvPr id="1" name=""/>
        <p:cNvGrpSpPr/>
        <p:nvPr/>
      </p:nvGrpSpPr>
      <p:grpSpPr>
        <a:xfrm>
          <a:off x="0" y="0"/>
          <a:ext cx="0" cy="0"/>
          <a:chOff x="0" y="0"/>
          <a:chExt cx="0" cy="0"/>
        </a:xfrm>
      </p:grpSpPr>
      <p:sp>
        <p:nvSpPr>
          <p:cNvPr id="12" name="テキスト プレースホルダー 2"/>
          <p:cNvSpPr>
            <a:spLocks noGrp="1"/>
          </p:cNvSpPr>
          <p:nvPr>
            <p:ph type="body" sz="quarter" idx="25" hasCustomPrompt="1"/>
          </p:nvPr>
        </p:nvSpPr>
        <p:spPr>
          <a:xfrm>
            <a:off x="3971575" y="4095510"/>
            <a:ext cx="7474962" cy="1576864"/>
          </a:xfrm>
          <a:prstGeom prst="rect">
            <a:avLst/>
          </a:prstGeom>
        </p:spPr>
        <p:txBody>
          <a:bodyPr lIns="0" tIns="0" rIns="0" bIns="0" anchor="ctr"/>
          <a:lstStyle>
            <a:lvl1pPr marL="0" indent="0">
              <a:lnSpc>
                <a:spcPct val="130000"/>
              </a:lnSpc>
              <a:spcBef>
                <a:spcPts val="0"/>
              </a:spcBef>
              <a:buNone/>
              <a:defRPr sz="1800">
                <a:latin typeface="メイリオ" panose="020B0604030504040204" pitchFamily="50" charset="-128"/>
                <a:ea typeface="メイリオ" panose="020B0604030504040204" pitchFamily="50" charset="-128"/>
              </a:defRPr>
            </a:lvl1pPr>
            <a:lvl2pPr>
              <a:lnSpc>
                <a:spcPct val="120000"/>
              </a:lnSpc>
              <a:spcBef>
                <a:spcPts val="0"/>
              </a:spcBef>
              <a:defRPr sz="1600"/>
            </a:lvl2pPr>
            <a:lvl3pPr>
              <a:lnSpc>
                <a:spcPct val="120000"/>
              </a:lnSpc>
              <a:spcBef>
                <a:spcPts val="0"/>
              </a:spcBef>
              <a:defRPr sz="1400"/>
            </a:lvl3pPr>
            <a:lvl4pPr>
              <a:lnSpc>
                <a:spcPct val="120000"/>
              </a:lnSpc>
              <a:spcBef>
                <a:spcPts val="0"/>
              </a:spcBef>
              <a:defRPr sz="1200"/>
            </a:lvl4pPr>
            <a:lvl5pPr>
              <a:lnSpc>
                <a:spcPct val="120000"/>
              </a:lnSpc>
              <a:spcBef>
                <a:spcPts val="0"/>
              </a:spcBef>
              <a:defRPr sz="1200"/>
            </a:lvl5pPr>
          </a:lstStyle>
          <a:p>
            <a:pPr lvl="0"/>
            <a:r>
              <a:rPr kumimoji="1" lang="ja-JP" altLang="en-US"/>
              <a:t>ここには説明テキストが入ります。</a:t>
            </a:r>
          </a:p>
        </p:txBody>
      </p:sp>
      <p:sp>
        <p:nvSpPr>
          <p:cNvPr id="3" name="テキスト プレースホルダー 2"/>
          <p:cNvSpPr>
            <a:spLocks noGrp="1"/>
          </p:cNvSpPr>
          <p:nvPr>
            <p:ph type="body" sz="quarter" idx="24" hasCustomPrompt="1"/>
          </p:nvPr>
        </p:nvSpPr>
        <p:spPr>
          <a:xfrm>
            <a:off x="3971574" y="2034000"/>
            <a:ext cx="7474963" cy="1576864"/>
          </a:xfrm>
          <a:prstGeom prst="rect">
            <a:avLst/>
          </a:prstGeom>
        </p:spPr>
        <p:txBody>
          <a:bodyPr lIns="0" tIns="0" rIns="0" bIns="0" anchor="ctr"/>
          <a:lstStyle>
            <a:lvl1pPr marL="0" indent="0">
              <a:lnSpc>
                <a:spcPct val="130000"/>
              </a:lnSpc>
              <a:spcBef>
                <a:spcPts val="0"/>
              </a:spcBef>
              <a:buNone/>
              <a:defRPr sz="1800">
                <a:latin typeface="メイリオ" panose="020B0604030504040204" pitchFamily="50" charset="-128"/>
                <a:ea typeface="メイリオ" panose="020B0604030504040204" pitchFamily="50" charset="-128"/>
              </a:defRPr>
            </a:lvl1pPr>
            <a:lvl2pPr>
              <a:lnSpc>
                <a:spcPct val="120000"/>
              </a:lnSpc>
              <a:spcBef>
                <a:spcPts val="0"/>
              </a:spcBef>
              <a:defRPr sz="1600"/>
            </a:lvl2pPr>
            <a:lvl3pPr>
              <a:lnSpc>
                <a:spcPct val="120000"/>
              </a:lnSpc>
              <a:spcBef>
                <a:spcPts val="0"/>
              </a:spcBef>
              <a:defRPr sz="1400"/>
            </a:lvl3pPr>
            <a:lvl4pPr>
              <a:lnSpc>
                <a:spcPct val="120000"/>
              </a:lnSpc>
              <a:spcBef>
                <a:spcPts val="0"/>
              </a:spcBef>
              <a:defRPr sz="1200"/>
            </a:lvl4pPr>
            <a:lvl5pPr>
              <a:lnSpc>
                <a:spcPct val="120000"/>
              </a:lnSpc>
              <a:spcBef>
                <a:spcPts val="0"/>
              </a:spcBef>
              <a:defRPr sz="1200"/>
            </a:lvl5pPr>
          </a:lstStyle>
          <a:p>
            <a:pPr lvl="0"/>
            <a:r>
              <a:rPr kumimoji="1" lang="ja-JP" altLang="en-US"/>
              <a:t>ここには説明テキストが入ります。</a:t>
            </a:r>
          </a:p>
        </p:txBody>
      </p:sp>
      <p:sp>
        <p:nvSpPr>
          <p:cNvPr id="16" name="スライド番号プレースホルダー 5"/>
          <p:cNvSpPr>
            <a:spLocks noGrp="1"/>
          </p:cNvSpPr>
          <p:nvPr>
            <p:ph type="sldNum" sz="quarter" idx="4"/>
          </p:nvPr>
        </p:nvSpPr>
        <p:spPr>
          <a:xfrm>
            <a:off x="11404800"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8" name="テキスト プレースホルダー 3"/>
          <p:cNvSpPr>
            <a:spLocks noGrp="1"/>
          </p:cNvSpPr>
          <p:nvPr>
            <p:ph type="body" sz="quarter" idx="21" hasCustomPrompt="1"/>
          </p:nvPr>
        </p:nvSpPr>
        <p:spPr>
          <a:xfrm>
            <a:off x="742600" y="6367463"/>
            <a:ext cx="10618401"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13" name="タイトル 1"/>
          <p:cNvSpPr>
            <a:spLocks noGrp="1"/>
          </p:cNvSpPr>
          <p:nvPr>
            <p:ph type="title" hasCustomPrompt="1"/>
          </p:nvPr>
        </p:nvSpPr>
        <p:spPr>
          <a:xfrm>
            <a:off x="742600" y="549001"/>
            <a:ext cx="10703938"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15" name="テキスト プレースホルダー 3"/>
          <p:cNvSpPr>
            <a:spLocks noGrp="1"/>
          </p:cNvSpPr>
          <p:nvPr>
            <p:ph type="body" sz="quarter" idx="12" hasCustomPrompt="1"/>
          </p:nvPr>
        </p:nvSpPr>
        <p:spPr>
          <a:xfrm>
            <a:off x="742601" y="1022400"/>
            <a:ext cx="10703936" cy="526698"/>
          </a:xfrm>
          <a:prstGeom prst="rect">
            <a:avLst/>
          </a:prstGeom>
        </p:spPr>
        <p:txBody>
          <a:bodyPr lIns="0" tIns="0" rIns="0" bIns="0"/>
          <a:lstStyle>
            <a:lvl1pPr marL="0" indent="0">
              <a:lnSpc>
                <a:spcPct val="120000"/>
              </a:lnSpc>
              <a:spcBef>
                <a:spcPts val="0"/>
              </a:spcBef>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20" name="テキスト プレースホルダー 4"/>
          <p:cNvSpPr>
            <a:spLocks noGrp="1"/>
          </p:cNvSpPr>
          <p:nvPr>
            <p:ph type="body" sz="quarter" idx="10" hasCustomPrompt="1"/>
          </p:nvPr>
        </p:nvSpPr>
        <p:spPr>
          <a:xfrm>
            <a:off x="742600" y="2033615"/>
            <a:ext cx="2869199" cy="1577268"/>
          </a:xfrm>
          <a:prstGeom prst="roundRect">
            <a:avLst>
              <a:gd name="adj" fmla="val 10132"/>
            </a:avLst>
          </a:prstGeom>
          <a:solidFill>
            <a:schemeClr val="bg2"/>
          </a:solidFill>
        </p:spPr>
        <p:txBody>
          <a:bodyPr lIns="72000" tIns="72000" rIns="72000" bIns="72000" anchor="ctr"/>
          <a:lstStyle>
            <a:lvl1pPr marL="0" indent="0" algn="ctr">
              <a:lnSpc>
                <a:spcPct val="130000"/>
              </a:lnSpc>
              <a:spcBef>
                <a:spcPts val="0"/>
              </a:spcBef>
              <a:spcAft>
                <a:spcPts val="600"/>
              </a:spcAft>
              <a:buNone/>
              <a:defRPr sz="1800">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ポイント</a:t>
            </a:r>
            <a:r>
              <a:rPr kumimoji="1" lang="en-US" altLang="ja-JP"/>
              <a:t>01</a:t>
            </a:r>
          </a:p>
        </p:txBody>
      </p:sp>
      <p:sp>
        <p:nvSpPr>
          <p:cNvPr id="21" name="テキスト プレースホルダー 4"/>
          <p:cNvSpPr>
            <a:spLocks noGrp="1"/>
          </p:cNvSpPr>
          <p:nvPr>
            <p:ph type="body" sz="quarter" idx="22" hasCustomPrompt="1"/>
          </p:nvPr>
        </p:nvSpPr>
        <p:spPr>
          <a:xfrm>
            <a:off x="742600" y="4095493"/>
            <a:ext cx="2869199" cy="1577268"/>
          </a:xfrm>
          <a:prstGeom prst="roundRect">
            <a:avLst>
              <a:gd name="adj" fmla="val 10132"/>
            </a:avLst>
          </a:prstGeom>
          <a:solidFill>
            <a:schemeClr val="bg2"/>
          </a:solidFill>
        </p:spPr>
        <p:txBody>
          <a:bodyPr lIns="72000" tIns="72000" rIns="72000" bIns="72000" anchor="ctr"/>
          <a:lstStyle>
            <a:lvl1pPr marL="0" indent="0" algn="ctr">
              <a:lnSpc>
                <a:spcPct val="130000"/>
              </a:lnSpc>
              <a:spcBef>
                <a:spcPts val="0"/>
              </a:spcBef>
              <a:spcAft>
                <a:spcPts val="600"/>
              </a:spcAft>
              <a:buNone/>
              <a:defRPr sz="1800">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ポイント</a:t>
            </a:r>
            <a:r>
              <a:rPr kumimoji="1" lang="en-US" altLang="ja-JP"/>
              <a:t>02</a:t>
            </a:r>
          </a:p>
        </p:txBody>
      </p:sp>
    </p:spTree>
    <p:extLst>
      <p:ext uri="{BB962C8B-B14F-4D97-AF65-F5344CB8AC3E}">
        <p14:creationId xmlns:p14="http://schemas.microsoft.com/office/powerpoint/2010/main" val="22356217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ポイントまとめ(3)">
    <p:spTree>
      <p:nvGrpSpPr>
        <p:cNvPr id="1" name=""/>
        <p:cNvGrpSpPr/>
        <p:nvPr/>
      </p:nvGrpSpPr>
      <p:grpSpPr>
        <a:xfrm>
          <a:off x="0" y="0"/>
          <a:ext cx="0" cy="0"/>
          <a:chOff x="0" y="0"/>
          <a:chExt cx="0" cy="0"/>
        </a:xfrm>
      </p:grpSpPr>
      <p:sp>
        <p:nvSpPr>
          <p:cNvPr id="13" name="テキスト プレースホルダー 2"/>
          <p:cNvSpPr>
            <a:spLocks noGrp="1"/>
          </p:cNvSpPr>
          <p:nvPr>
            <p:ph type="body" sz="quarter" idx="26" hasCustomPrompt="1"/>
          </p:nvPr>
        </p:nvSpPr>
        <p:spPr>
          <a:xfrm>
            <a:off x="3971574" y="2029927"/>
            <a:ext cx="7474963" cy="1074191"/>
          </a:xfrm>
          <a:prstGeom prst="rect">
            <a:avLst/>
          </a:prstGeom>
        </p:spPr>
        <p:txBody>
          <a:bodyPr lIns="0" tIns="0" rIns="0" bIns="0" anchor="ctr"/>
          <a:lstStyle>
            <a:lvl1pPr marL="0" indent="0">
              <a:lnSpc>
                <a:spcPct val="130000"/>
              </a:lnSpc>
              <a:spcBef>
                <a:spcPts val="0"/>
              </a:spcBef>
              <a:buNone/>
              <a:defRPr sz="1800">
                <a:latin typeface="メイリオ" panose="020B0604030504040204" pitchFamily="50" charset="-128"/>
                <a:ea typeface="メイリオ" panose="020B0604030504040204" pitchFamily="50" charset="-128"/>
              </a:defRPr>
            </a:lvl1pPr>
            <a:lvl2pPr>
              <a:lnSpc>
                <a:spcPct val="120000"/>
              </a:lnSpc>
              <a:spcBef>
                <a:spcPts val="0"/>
              </a:spcBef>
              <a:defRPr sz="1600"/>
            </a:lvl2pPr>
            <a:lvl3pPr>
              <a:lnSpc>
                <a:spcPct val="120000"/>
              </a:lnSpc>
              <a:spcBef>
                <a:spcPts val="0"/>
              </a:spcBef>
              <a:defRPr sz="1400"/>
            </a:lvl3pPr>
            <a:lvl4pPr>
              <a:lnSpc>
                <a:spcPct val="120000"/>
              </a:lnSpc>
              <a:spcBef>
                <a:spcPts val="0"/>
              </a:spcBef>
              <a:defRPr sz="1200"/>
            </a:lvl4pPr>
            <a:lvl5pPr>
              <a:lnSpc>
                <a:spcPct val="120000"/>
              </a:lnSpc>
              <a:spcBef>
                <a:spcPts val="0"/>
              </a:spcBef>
              <a:defRPr sz="1200"/>
            </a:lvl5pPr>
          </a:lstStyle>
          <a:p>
            <a:pPr lvl="0"/>
            <a:r>
              <a:rPr kumimoji="1" lang="ja-JP" altLang="en-US"/>
              <a:t>ここには説明テキストが入ります。</a:t>
            </a:r>
          </a:p>
        </p:txBody>
      </p:sp>
      <p:sp>
        <p:nvSpPr>
          <p:cNvPr id="15" name="テキスト プレースホルダー 2"/>
          <p:cNvSpPr>
            <a:spLocks noGrp="1"/>
          </p:cNvSpPr>
          <p:nvPr>
            <p:ph type="body" sz="quarter" idx="27" hasCustomPrompt="1"/>
          </p:nvPr>
        </p:nvSpPr>
        <p:spPr>
          <a:xfrm>
            <a:off x="3971574" y="3495034"/>
            <a:ext cx="7484959" cy="1074191"/>
          </a:xfrm>
          <a:prstGeom prst="rect">
            <a:avLst/>
          </a:prstGeom>
        </p:spPr>
        <p:txBody>
          <a:bodyPr lIns="0" tIns="0" rIns="0" bIns="0" anchor="ctr"/>
          <a:lstStyle>
            <a:lvl1pPr marL="0" indent="0">
              <a:lnSpc>
                <a:spcPct val="130000"/>
              </a:lnSpc>
              <a:spcBef>
                <a:spcPts val="0"/>
              </a:spcBef>
              <a:buNone/>
              <a:defRPr sz="1800">
                <a:latin typeface="メイリオ" panose="020B0604030504040204" pitchFamily="50" charset="-128"/>
                <a:ea typeface="メイリオ" panose="020B0604030504040204" pitchFamily="50" charset="-128"/>
              </a:defRPr>
            </a:lvl1pPr>
            <a:lvl2pPr>
              <a:lnSpc>
                <a:spcPct val="120000"/>
              </a:lnSpc>
              <a:spcBef>
                <a:spcPts val="0"/>
              </a:spcBef>
              <a:defRPr sz="1600"/>
            </a:lvl2pPr>
            <a:lvl3pPr>
              <a:lnSpc>
                <a:spcPct val="120000"/>
              </a:lnSpc>
              <a:spcBef>
                <a:spcPts val="0"/>
              </a:spcBef>
              <a:defRPr sz="1400"/>
            </a:lvl3pPr>
            <a:lvl4pPr>
              <a:lnSpc>
                <a:spcPct val="120000"/>
              </a:lnSpc>
              <a:spcBef>
                <a:spcPts val="0"/>
              </a:spcBef>
              <a:defRPr sz="1200"/>
            </a:lvl4pPr>
            <a:lvl5pPr>
              <a:lnSpc>
                <a:spcPct val="120000"/>
              </a:lnSpc>
              <a:spcBef>
                <a:spcPts val="0"/>
              </a:spcBef>
              <a:defRPr sz="1200"/>
            </a:lvl5pPr>
          </a:lstStyle>
          <a:p>
            <a:pPr lvl="0"/>
            <a:r>
              <a:rPr kumimoji="1" lang="ja-JP" altLang="en-US"/>
              <a:t>ここには説明テキストが入ります。</a:t>
            </a:r>
          </a:p>
        </p:txBody>
      </p:sp>
      <p:sp>
        <p:nvSpPr>
          <p:cNvPr id="17" name="テキスト プレースホルダー 2"/>
          <p:cNvSpPr>
            <a:spLocks noGrp="1"/>
          </p:cNvSpPr>
          <p:nvPr>
            <p:ph type="body" sz="quarter" idx="28" hasCustomPrompt="1"/>
          </p:nvPr>
        </p:nvSpPr>
        <p:spPr>
          <a:xfrm>
            <a:off x="3971574" y="4961904"/>
            <a:ext cx="7484959" cy="1074191"/>
          </a:xfrm>
          <a:prstGeom prst="rect">
            <a:avLst/>
          </a:prstGeom>
        </p:spPr>
        <p:txBody>
          <a:bodyPr lIns="0" tIns="0" rIns="0" bIns="0" anchor="ctr"/>
          <a:lstStyle>
            <a:lvl1pPr marL="0" indent="0">
              <a:lnSpc>
                <a:spcPct val="130000"/>
              </a:lnSpc>
              <a:spcBef>
                <a:spcPts val="0"/>
              </a:spcBef>
              <a:buNone/>
              <a:defRPr sz="1800">
                <a:latin typeface="メイリオ" panose="020B0604030504040204" pitchFamily="50" charset="-128"/>
                <a:ea typeface="メイリオ" panose="020B0604030504040204" pitchFamily="50" charset="-128"/>
              </a:defRPr>
            </a:lvl1pPr>
            <a:lvl2pPr>
              <a:lnSpc>
                <a:spcPct val="120000"/>
              </a:lnSpc>
              <a:spcBef>
                <a:spcPts val="0"/>
              </a:spcBef>
              <a:defRPr sz="1600"/>
            </a:lvl2pPr>
            <a:lvl3pPr>
              <a:lnSpc>
                <a:spcPct val="120000"/>
              </a:lnSpc>
              <a:spcBef>
                <a:spcPts val="0"/>
              </a:spcBef>
              <a:defRPr sz="1400"/>
            </a:lvl3pPr>
            <a:lvl4pPr>
              <a:lnSpc>
                <a:spcPct val="120000"/>
              </a:lnSpc>
              <a:spcBef>
                <a:spcPts val="0"/>
              </a:spcBef>
              <a:defRPr sz="1200"/>
            </a:lvl4pPr>
            <a:lvl5pPr>
              <a:lnSpc>
                <a:spcPct val="120000"/>
              </a:lnSpc>
              <a:spcBef>
                <a:spcPts val="0"/>
              </a:spcBef>
              <a:defRPr sz="1200"/>
            </a:lvl5pPr>
          </a:lstStyle>
          <a:p>
            <a:pPr lvl="0"/>
            <a:r>
              <a:rPr kumimoji="1" lang="ja-JP" altLang="en-US"/>
              <a:t>ここには説明テキストが入ります。</a:t>
            </a:r>
          </a:p>
        </p:txBody>
      </p:sp>
      <p:sp>
        <p:nvSpPr>
          <p:cNvPr id="5" name="テキスト プレースホルダー 4"/>
          <p:cNvSpPr>
            <a:spLocks noGrp="1"/>
          </p:cNvSpPr>
          <p:nvPr>
            <p:ph type="body" sz="quarter" idx="10" hasCustomPrompt="1"/>
          </p:nvPr>
        </p:nvSpPr>
        <p:spPr>
          <a:xfrm>
            <a:off x="742599" y="2034000"/>
            <a:ext cx="2869199" cy="1070118"/>
          </a:xfrm>
          <a:prstGeom prst="roundRect">
            <a:avLst>
              <a:gd name="adj" fmla="val 10132"/>
            </a:avLst>
          </a:prstGeom>
          <a:solidFill>
            <a:schemeClr val="bg2"/>
          </a:solidFill>
        </p:spPr>
        <p:txBody>
          <a:bodyPr lIns="72000" tIns="72000" rIns="72000" bIns="72000" anchor="ctr"/>
          <a:lstStyle>
            <a:lvl1pPr marL="0" indent="0" algn="ctr">
              <a:lnSpc>
                <a:spcPct val="130000"/>
              </a:lnSpc>
              <a:spcBef>
                <a:spcPts val="0"/>
              </a:spcBef>
              <a:spcAft>
                <a:spcPts val="600"/>
              </a:spcAft>
              <a:buNone/>
              <a:defRPr sz="1800">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ポイント</a:t>
            </a:r>
            <a:r>
              <a:rPr kumimoji="1" lang="en-US" altLang="ja-JP"/>
              <a:t>01</a:t>
            </a:r>
          </a:p>
        </p:txBody>
      </p:sp>
      <p:sp>
        <p:nvSpPr>
          <p:cNvPr id="16" name="スライド番号プレースホルダー 5"/>
          <p:cNvSpPr>
            <a:spLocks noGrp="1"/>
          </p:cNvSpPr>
          <p:nvPr>
            <p:ph type="sldNum" sz="quarter" idx="4"/>
          </p:nvPr>
        </p:nvSpPr>
        <p:spPr>
          <a:xfrm>
            <a:off x="11404800"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8" name="テキスト プレースホルダー 3"/>
          <p:cNvSpPr>
            <a:spLocks noGrp="1"/>
          </p:cNvSpPr>
          <p:nvPr>
            <p:ph type="body" sz="quarter" idx="21" hasCustomPrompt="1"/>
          </p:nvPr>
        </p:nvSpPr>
        <p:spPr>
          <a:xfrm>
            <a:off x="1066801" y="6367463"/>
            <a:ext cx="10294200"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22" name="タイトル 1"/>
          <p:cNvSpPr>
            <a:spLocks noGrp="1"/>
          </p:cNvSpPr>
          <p:nvPr>
            <p:ph type="title" hasCustomPrompt="1"/>
          </p:nvPr>
        </p:nvSpPr>
        <p:spPr>
          <a:xfrm>
            <a:off x="742599" y="549001"/>
            <a:ext cx="10713935"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23" name="テキスト プレースホルダー 3"/>
          <p:cNvSpPr>
            <a:spLocks noGrp="1"/>
          </p:cNvSpPr>
          <p:nvPr>
            <p:ph type="body" sz="quarter" idx="12" hasCustomPrompt="1"/>
          </p:nvPr>
        </p:nvSpPr>
        <p:spPr>
          <a:xfrm>
            <a:off x="742598" y="1022400"/>
            <a:ext cx="10713935" cy="526698"/>
          </a:xfrm>
          <a:prstGeom prst="rect">
            <a:avLst/>
          </a:prstGeom>
        </p:spPr>
        <p:txBody>
          <a:bodyPr lIns="0" tIns="0" rIns="0" bIns="0"/>
          <a:lstStyle>
            <a:lvl1pPr marL="0" indent="0">
              <a:lnSpc>
                <a:spcPct val="120000"/>
              </a:lnSpc>
              <a:spcBef>
                <a:spcPts val="0"/>
              </a:spcBef>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20" name="テキスト プレースホルダー 4"/>
          <p:cNvSpPr>
            <a:spLocks noGrp="1"/>
          </p:cNvSpPr>
          <p:nvPr>
            <p:ph type="body" sz="quarter" idx="22" hasCustomPrompt="1"/>
          </p:nvPr>
        </p:nvSpPr>
        <p:spPr>
          <a:xfrm>
            <a:off x="742599" y="3488832"/>
            <a:ext cx="2869199" cy="1081596"/>
          </a:xfrm>
          <a:prstGeom prst="roundRect">
            <a:avLst>
              <a:gd name="adj" fmla="val 10132"/>
            </a:avLst>
          </a:prstGeom>
          <a:solidFill>
            <a:schemeClr val="bg2"/>
          </a:solidFill>
        </p:spPr>
        <p:txBody>
          <a:bodyPr lIns="72000" tIns="72000" rIns="72000" bIns="72000" anchor="ctr"/>
          <a:lstStyle>
            <a:lvl1pPr marL="0" indent="0" algn="ctr">
              <a:lnSpc>
                <a:spcPct val="130000"/>
              </a:lnSpc>
              <a:spcBef>
                <a:spcPts val="0"/>
              </a:spcBef>
              <a:spcAft>
                <a:spcPts val="600"/>
              </a:spcAft>
              <a:buNone/>
              <a:defRPr sz="1800">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ポイント</a:t>
            </a:r>
            <a:r>
              <a:rPr kumimoji="1" lang="en-US" altLang="ja-JP"/>
              <a:t>02</a:t>
            </a:r>
          </a:p>
        </p:txBody>
      </p:sp>
      <p:sp>
        <p:nvSpPr>
          <p:cNvPr id="24" name="テキスト プレースホルダー 4"/>
          <p:cNvSpPr>
            <a:spLocks noGrp="1"/>
          </p:cNvSpPr>
          <p:nvPr>
            <p:ph type="body" sz="quarter" idx="24" hasCustomPrompt="1"/>
          </p:nvPr>
        </p:nvSpPr>
        <p:spPr>
          <a:xfrm>
            <a:off x="742599" y="4955142"/>
            <a:ext cx="2869199" cy="1081596"/>
          </a:xfrm>
          <a:prstGeom prst="roundRect">
            <a:avLst>
              <a:gd name="adj" fmla="val 10132"/>
            </a:avLst>
          </a:prstGeom>
          <a:solidFill>
            <a:schemeClr val="bg2"/>
          </a:solidFill>
        </p:spPr>
        <p:txBody>
          <a:bodyPr lIns="72000" tIns="72000" rIns="72000" bIns="72000" anchor="ctr"/>
          <a:lstStyle>
            <a:lvl1pPr marL="0" indent="0" algn="ctr">
              <a:lnSpc>
                <a:spcPct val="130000"/>
              </a:lnSpc>
              <a:spcBef>
                <a:spcPts val="0"/>
              </a:spcBef>
              <a:spcAft>
                <a:spcPts val="600"/>
              </a:spcAft>
              <a:buNone/>
              <a:defRPr sz="1800">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ポイント</a:t>
            </a:r>
            <a:r>
              <a:rPr kumimoji="1" lang="en-US" altLang="ja-JP"/>
              <a:t>03</a:t>
            </a:r>
          </a:p>
        </p:txBody>
      </p:sp>
    </p:spTree>
    <p:extLst>
      <p:ext uri="{BB962C8B-B14F-4D97-AF65-F5344CB8AC3E}">
        <p14:creationId xmlns:p14="http://schemas.microsoft.com/office/powerpoint/2010/main" val="29654987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ポイントまとめ(4)">
    <p:spTree>
      <p:nvGrpSpPr>
        <p:cNvPr id="1" name=""/>
        <p:cNvGrpSpPr/>
        <p:nvPr/>
      </p:nvGrpSpPr>
      <p:grpSpPr>
        <a:xfrm>
          <a:off x="0" y="0"/>
          <a:ext cx="0" cy="0"/>
          <a:chOff x="0" y="0"/>
          <a:chExt cx="0" cy="0"/>
        </a:xfrm>
      </p:grpSpPr>
      <p:sp>
        <p:nvSpPr>
          <p:cNvPr id="14" name="テキスト プレースホルダー 2"/>
          <p:cNvSpPr>
            <a:spLocks noGrp="1"/>
          </p:cNvSpPr>
          <p:nvPr>
            <p:ph type="body" sz="quarter" idx="28" hasCustomPrompt="1"/>
          </p:nvPr>
        </p:nvSpPr>
        <p:spPr>
          <a:xfrm>
            <a:off x="3971573" y="2039514"/>
            <a:ext cx="7484960" cy="735770"/>
          </a:xfrm>
          <a:prstGeom prst="rect">
            <a:avLst/>
          </a:prstGeom>
        </p:spPr>
        <p:txBody>
          <a:bodyPr lIns="0" tIns="0" rIns="0" bIns="0" anchor="ctr"/>
          <a:lstStyle>
            <a:lvl1pPr marL="0" indent="0">
              <a:lnSpc>
                <a:spcPct val="130000"/>
              </a:lnSpc>
              <a:spcBef>
                <a:spcPts val="0"/>
              </a:spcBef>
              <a:buNone/>
              <a:defRPr sz="1600">
                <a:latin typeface="メイリオ" panose="020B0604030504040204" pitchFamily="50" charset="-128"/>
                <a:ea typeface="メイリオ" panose="020B0604030504040204" pitchFamily="50" charset="-128"/>
              </a:defRPr>
            </a:lvl1pPr>
            <a:lvl2pPr>
              <a:lnSpc>
                <a:spcPct val="120000"/>
              </a:lnSpc>
              <a:spcBef>
                <a:spcPts val="0"/>
              </a:spcBef>
              <a:defRPr sz="1600"/>
            </a:lvl2pPr>
            <a:lvl3pPr>
              <a:lnSpc>
                <a:spcPct val="120000"/>
              </a:lnSpc>
              <a:spcBef>
                <a:spcPts val="0"/>
              </a:spcBef>
              <a:defRPr sz="1400"/>
            </a:lvl3pPr>
            <a:lvl4pPr>
              <a:lnSpc>
                <a:spcPct val="120000"/>
              </a:lnSpc>
              <a:spcBef>
                <a:spcPts val="0"/>
              </a:spcBef>
              <a:defRPr sz="1200"/>
            </a:lvl4pPr>
            <a:lvl5pPr>
              <a:lnSpc>
                <a:spcPct val="120000"/>
              </a:lnSpc>
              <a:spcBef>
                <a:spcPts val="0"/>
              </a:spcBef>
              <a:defRPr sz="1200"/>
            </a:lvl5pPr>
          </a:lstStyle>
          <a:p>
            <a:pPr lvl="0"/>
            <a:r>
              <a:rPr kumimoji="1" lang="ja-JP" altLang="en-US"/>
              <a:t>ここには説明テキストが入ります。</a:t>
            </a:r>
          </a:p>
        </p:txBody>
      </p:sp>
      <p:sp>
        <p:nvSpPr>
          <p:cNvPr id="15" name="テキスト プレースホルダー 2"/>
          <p:cNvSpPr>
            <a:spLocks noGrp="1"/>
          </p:cNvSpPr>
          <p:nvPr>
            <p:ph type="body" sz="quarter" idx="29" hasCustomPrompt="1"/>
          </p:nvPr>
        </p:nvSpPr>
        <p:spPr>
          <a:xfrm>
            <a:off x="3971573" y="3088284"/>
            <a:ext cx="7484960" cy="735770"/>
          </a:xfrm>
          <a:prstGeom prst="rect">
            <a:avLst/>
          </a:prstGeom>
        </p:spPr>
        <p:txBody>
          <a:bodyPr lIns="0" tIns="0" rIns="0" bIns="0" anchor="ctr"/>
          <a:lstStyle>
            <a:lvl1pPr marL="0" indent="0">
              <a:lnSpc>
                <a:spcPct val="130000"/>
              </a:lnSpc>
              <a:spcBef>
                <a:spcPts val="0"/>
              </a:spcBef>
              <a:buNone/>
              <a:defRPr sz="1600">
                <a:latin typeface="メイリオ" panose="020B0604030504040204" pitchFamily="50" charset="-128"/>
                <a:ea typeface="メイリオ" panose="020B0604030504040204" pitchFamily="50" charset="-128"/>
              </a:defRPr>
            </a:lvl1pPr>
            <a:lvl2pPr>
              <a:lnSpc>
                <a:spcPct val="120000"/>
              </a:lnSpc>
              <a:spcBef>
                <a:spcPts val="0"/>
              </a:spcBef>
              <a:defRPr sz="1600"/>
            </a:lvl2pPr>
            <a:lvl3pPr>
              <a:lnSpc>
                <a:spcPct val="120000"/>
              </a:lnSpc>
              <a:spcBef>
                <a:spcPts val="0"/>
              </a:spcBef>
              <a:defRPr sz="1400"/>
            </a:lvl3pPr>
            <a:lvl4pPr>
              <a:lnSpc>
                <a:spcPct val="120000"/>
              </a:lnSpc>
              <a:spcBef>
                <a:spcPts val="0"/>
              </a:spcBef>
              <a:defRPr sz="1200"/>
            </a:lvl4pPr>
            <a:lvl5pPr>
              <a:lnSpc>
                <a:spcPct val="120000"/>
              </a:lnSpc>
              <a:spcBef>
                <a:spcPts val="0"/>
              </a:spcBef>
              <a:defRPr sz="1200"/>
            </a:lvl5pPr>
          </a:lstStyle>
          <a:p>
            <a:pPr lvl="0"/>
            <a:r>
              <a:rPr kumimoji="1" lang="ja-JP" altLang="en-US"/>
              <a:t>ここには説明テキストが入ります。</a:t>
            </a:r>
          </a:p>
        </p:txBody>
      </p:sp>
      <p:sp>
        <p:nvSpPr>
          <p:cNvPr id="17" name="テキスト プレースホルダー 2"/>
          <p:cNvSpPr>
            <a:spLocks noGrp="1"/>
          </p:cNvSpPr>
          <p:nvPr>
            <p:ph type="body" sz="quarter" idx="30" hasCustomPrompt="1"/>
          </p:nvPr>
        </p:nvSpPr>
        <p:spPr>
          <a:xfrm>
            <a:off x="3971573" y="4147697"/>
            <a:ext cx="7474964" cy="735770"/>
          </a:xfrm>
          <a:prstGeom prst="rect">
            <a:avLst/>
          </a:prstGeom>
        </p:spPr>
        <p:txBody>
          <a:bodyPr lIns="0" tIns="0" rIns="0" bIns="0" anchor="ctr"/>
          <a:lstStyle>
            <a:lvl1pPr marL="0" indent="0">
              <a:lnSpc>
                <a:spcPct val="130000"/>
              </a:lnSpc>
              <a:spcBef>
                <a:spcPts val="0"/>
              </a:spcBef>
              <a:buNone/>
              <a:defRPr sz="1600">
                <a:latin typeface="メイリオ" panose="020B0604030504040204" pitchFamily="50" charset="-128"/>
                <a:ea typeface="メイリオ" panose="020B0604030504040204" pitchFamily="50" charset="-128"/>
              </a:defRPr>
            </a:lvl1pPr>
            <a:lvl2pPr>
              <a:lnSpc>
                <a:spcPct val="120000"/>
              </a:lnSpc>
              <a:spcBef>
                <a:spcPts val="0"/>
              </a:spcBef>
              <a:defRPr sz="1600"/>
            </a:lvl2pPr>
            <a:lvl3pPr>
              <a:lnSpc>
                <a:spcPct val="120000"/>
              </a:lnSpc>
              <a:spcBef>
                <a:spcPts val="0"/>
              </a:spcBef>
              <a:defRPr sz="1400"/>
            </a:lvl3pPr>
            <a:lvl4pPr>
              <a:lnSpc>
                <a:spcPct val="120000"/>
              </a:lnSpc>
              <a:spcBef>
                <a:spcPts val="0"/>
              </a:spcBef>
              <a:defRPr sz="1200"/>
            </a:lvl4pPr>
            <a:lvl5pPr>
              <a:lnSpc>
                <a:spcPct val="120000"/>
              </a:lnSpc>
              <a:spcBef>
                <a:spcPts val="0"/>
              </a:spcBef>
              <a:defRPr sz="1200"/>
            </a:lvl5pPr>
          </a:lstStyle>
          <a:p>
            <a:pPr lvl="0"/>
            <a:r>
              <a:rPr kumimoji="1" lang="ja-JP" altLang="en-US"/>
              <a:t>ここには説明テキストが入ります。</a:t>
            </a:r>
          </a:p>
        </p:txBody>
      </p:sp>
      <p:sp>
        <p:nvSpPr>
          <p:cNvPr id="20" name="テキスト プレースホルダー 2"/>
          <p:cNvSpPr>
            <a:spLocks noGrp="1"/>
          </p:cNvSpPr>
          <p:nvPr>
            <p:ph type="body" sz="quarter" idx="31" hasCustomPrompt="1"/>
          </p:nvPr>
        </p:nvSpPr>
        <p:spPr>
          <a:xfrm>
            <a:off x="3971573" y="5207110"/>
            <a:ext cx="7484960" cy="735770"/>
          </a:xfrm>
          <a:prstGeom prst="rect">
            <a:avLst/>
          </a:prstGeom>
        </p:spPr>
        <p:txBody>
          <a:bodyPr lIns="0" tIns="0" rIns="0" bIns="0" anchor="ctr"/>
          <a:lstStyle>
            <a:lvl1pPr marL="0" indent="0">
              <a:lnSpc>
                <a:spcPct val="130000"/>
              </a:lnSpc>
              <a:spcBef>
                <a:spcPts val="0"/>
              </a:spcBef>
              <a:buNone/>
              <a:defRPr sz="1600">
                <a:latin typeface="メイリオ" panose="020B0604030504040204" pitchFamily="50" charset="-128"/>
                <a:ea typeface="メイリオ" panose="020B0604030504040204" pitchFamily="50" charset="-128"/>
              </a:defRPr>
            </a:lvl1pPr>
            <a:lvl2pPr>
              <a:lnSpc>
                <a:spcPct val="120000"/>
              </a:lnSpc>
              <a:spcBef>
                <a:spcPts val="0"/>
              </a:spcBef>
              <a:defRPr sz="1600"/>
            </a:lvl2pPr>
            <a:lvl3pPr>
              <a:lnSpc>
                <a:spcPct val="120000"/>
              </a:lnSpc>
              <a:spcBef>
                <a:spcPts val="0"/>
              </a:spcBef>
              <a:defRPr sz="1400"/>
            </a:lvl3pPr>
            <a:lvl4pPr>
              <a:lnSpc>
                <a:spcPct val="120000"/>
              </a:lnSpc>
              <a:spcBef>
                <a:spcPts val="0"/>
              </a:spcBef>
              <a:defRPr sz="1200"/>
            </a:lvl4pPr>
            <a:lvl5pPr>
              <a:lnSpc>
                <a:spcPct val="120000"/>
              </a:lnSpc>
              <a:spcBef>
                <a:spcPts val="0"/>
              </a:spcBef>
              <a:defRPr sz="1200"/>
            </a:lvl5pPr>
          </a:lstStyle>
          <a:p>
            <a:pPr lvl="0"/>
            <a:r>
              <a:rPr kumimoji="1" lang="ja-JP" altLang="en-US"/>
              <a:t>ここには説明テキストが入ります。</a:t>
            </a:r>
          </a:p>
        </p:txBody>
      </p:sp>
      <p:sp>
        <p:nvSpPr>
          <p:cNvPr id="5" name="テキスト プレースホルダー 4"/>
          <p:cNvSpPr>
            <a:spLocks noGrp="1"/>
          </p:cNvSpPr>
          <p:nvPr>
            <p:ph type="body" sz="quarter" idx="10" hasCustomPrompt="1"/>
          </p:nvPr>
        </p:nvSpPr>
        <p:spPr>
          <a:xfrm>
            <a:off x="742599" y="2034000"/>
            <a:ext cx="2869199" cy="741284"/>
          </a:xfrm>
          <a:prstGeom prst="roundRect">
            <a:avLst>
              <a:gd name="adj" fmla="val 10132"/>
            </a:avLst>
          </a:prstGeom>
          <a:solidFill>
            <a:schemeClr val="bg2"/>
          </a:solidFill>
        </p:spPr>
        <p:txBody>
          <a:bodyPr lIns="72000" tIns="72000" rIns="72000" bIns="72000" anchor="ctr"/>
          <a:lstStyle>
            <a:lvl1pPr marL="0" indent="0" algn="ctr">
              <a:lnSpc>
                <a:spcPct val="130000"/>
              </a:lnSpc>
              <a:spcBef>
                <a:spcPts val="0"/>
              </a:spcBef>
              <a:spcAft>
                <a:spcPts val="600"/>
              </a:spcAft>
              <a:buNone/>
              <a:defRPr sz="1800">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ポイント</a:t>
            </a:r>
            <a:r>
              <a:rPr kumimoji="1" lang="en-US" altLang="ja-JP"/>
              <a:t>01</a:t>
            </a:r>
          </a:p>
        </p:txBody>
      </p:sp>
      <p:sp>
        <p:nvSpPr>
          <p:cNvPr id="16" name="スライド番号プレースホルダー 5"/>
          <p:cNvSpPr>
            <a:spLocks noGrp="1"/>
          </p:cNvSpPr>
          <p:nvPr>
            <p:ph type="sldNum" sz="quarter" idx="4"/>
          </p:nvPr>
        </p:nvSpPr>
        <p:spPr>
          <a:xfrm>
            <a:off x="11404800"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8" name="テキスト プレースホルダー 3"/>
          <p:cNvSpPr>
            <a:spLocks noGrp="1"/>
          </p:cNvSpPr>
          <p:nvPr>
            <p:ph type="body" sz="quarter" idx="21" hasCustomPrompt="1"/>
          </p:nvPr>
        </p:nvSpPr>
        <p:spPr>
          <a:xfrm>
            <a:off x="1066801" y="6367463"/>
            <a:ext cx="10294200"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22" name="タイトル 1"/>
          <p:cNvSpPr>
            <a:spLocks noGrp="1"/>
          </p:cNvSpPr>
          <p:nvPr>
            <p:ph type="title" hasCustomPrompt="1"/>
          </p:nvPr>
        </p:nvSpPr>
        <p:spPr>
          <a:xfrm>
            <a:off x="742599" y="549001"/>
            <a:ext cx="10713935"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23" name="テキスト プレースホルダー 3"/>
          <p:cNvSpPr>
            <a:spLocks noGrp="1"/>
          </p:cNvSpPr>
          <p:nvPr>
            <p:ph type="body" sz="quarter" idx="12" hasCustomPrompt="1"/>
          </p:nvPr>
        </p:nvSpPr>
        <p:spPr>
          <a:xfrm>
            <a:off x="742599" y="1022400"/>
            <a:ext cx="10713934" cy="526698"/>
          </a:xfrm>
          <a:prstGeom prst="rect">
            <a:avLst/>
          </a:prstGeom>
        </p:spPr>
        <p:txBody>
          <a:bodyPr lIns="0" tIns="0" rIns="0" bIns="0"/>
          <a:lstStyle>
            <a:lvl1pPr marL="0" indent="0">
              <a:lnSpc>
                <a:spcPct val="120000"/>
              </a:lnSpc>
              <a:spcBef>
                <a:spcPts val="0"/>
              </a:spcBef>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26" name="テキスト プレースホルダー 4"/>
          <p:cNvSpPr>
            <a:spLocks noGrp="1"/>
          </p:cNvSpPr>
          <p:nvPr>
            <p:ph type="body" sz="quarter" idx="22" hasCustomPrompt="1"/>
          </p:nvPr>
        </p:nvSpPr>
        <p:spPr>
          <a:xfrm>
            <a:off x="742599" y="3095381"/>
            <a:ext cx="2869199" cy="735768"/>
          </a:xfrm>
          <a:prstGeom prst="roundRect">
            <a:avLst>
              <a:gd name="adj" fmla="val 10132"/>
            </a:avLst>
          </a:prstGeom>
          <a:solidFill>
            <a:schemeClr val="bg2"/>
          </a:solidFill>
        </p:spPr>
        <p:txBody>
          <a:bodyPr lIns="72000" tIns="72000" rIns="72000" bIns="72000" anchor="ctr"/>
          <a:lstStyle>
            <a:lvl1pPr marL="0" indent="0" algn="ctr">
              <a:lnSpc>
                <a:spcPct val="130000"/>
              </a:lnSpc>
              <a:spcBef>
                <a:spcPts val="0"/>
              </a:spcBef>
              <a:spcAft>
                <a:spcPts val="600"/>
              </a:spcAft>
              <a:buNone/>
              <a:defRPr sz="1800">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ポイント</a:t>
            </a:r>
            <a:r>
              <a:rPr kumimoji="1" lang="en-US" altLang="ja-JP"/>
              <a:t>02</a:t>
            </a:r>
          </a:p>
        </p:txBody>
      </p:sp>
      <p:sp>
        <p:nvSpPr>
          <p:cNvPr id="28" name="テキスト プレースホルダー 4"/>
          <p:cNvSpPr>
            <a:spLocks noGrp="1"/>
          </p:cNvSpPr>
          <p:nvPr>
            <p:ph type="body" sz="quarter" idx="24" hasCustomPrompt="1"/>
          </p:nvPr>
        </p:nvSpPr>
        <p:spPr>
          <a:xfrm>
            <a:off x="742599" y="4151246"/>
            <a:ext cx="2869199" cy="735768"/>
          </a:xfrm>
          <a:prstGeom prst="roundRect">
            <a:avLst>
              <a:gd name="adj" fmla="val 10132"/>
            </a:avLst>
          </a:prstGeom>
          <a:solidFill>
            <a:schemeClr val="bg2"/>
          </a:solidFill>
        </p:spPr>
        <p:txBody>
          <a:bodyPr lIns="72000" tIns="72000" rIns="72000" bIns="72000" anchor="ctr"/>
          <a:lstStyle>
            <a:lvl1pPr marL="0" indent="0" algn="ctr">
              <a:lnSpc>
                <a:spcPct val="130000"/>
              </a:lnSpc>
              <a:spcBef>
                <a:spcPts val="0"/>
              </a:spcBef>
              <a:spcAft>
                <a:spcPts val="600"/>
              </a:spcAft>
              <a:buNone/>
              <a:defRPr sz="1800">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ポイント</a:t>
            </a:r>
            <a:r>
              <a:rPr kumimoji="1" lang="en-US" altLang="ja-JP"/>
              <a:t>03</a:t>
            </a:r>
          </a:p>
        </p:txBody>
      </p:sp>
      <p:sp>
        <p:nvSpPr>
          <p:cNvPr id="30" name="テキスト プレースホルダー 4"/>
          <p:cNvSpPr>
            <a:spLocks noGrp="1"/>
          </p:cNvSpPr>
          <p:nvPr>
            <p:ph type="body" sz="quarter" idx="26" hasCustomPrompt="1"/>
          </p:nvPr>
        </p:nvSpPr>
        <p:spPr>
          <a:xfrm>
            <a:off x="742599" y="5207112"/>
            <a:ext cx="2869199" cy="735768"/>
          </a:xfrm>
          <a:prstGeom prst="roundRect">
            <a:avLst>
              <a:gd name="adj" fmla="val 10132"/>
            </a:avLst>
          </a:prstGeom>
          <a:solidFill>
            <a:schemeClr val="bg2"/>
          </a:solidFill>
        </p:spPr>
        <p:txBody>
          <a:bodyPr lIns="72000" tIns="72000" rIns="72000" bIns="72000" anchor="ctr"/>
          <a:lstStyle>
            <a:lvl1pPr marL="0" indent="0" algn="ctr">
              <a:lnSpc>
                <a:spcPct val="130000"/>
              </a:lnSpc>
              <a:spcBef>
                <a:spcPts val="0"/>
              </a:spcBef>
              <a:spcAft>
                <a:spcPts val="600"/>
              </a:spcAft>
              <a:buNone/>
              <a:defRPr sz="1800">
                <a:solidFill>
                  <a:schemeClr val="tx2"/>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ポイント</a:t>
            </a:r>
            <a:r>
              <a:rPr kumimoji="1" lang="en-US" altLang="ja-JP"/>
              <a:t>04</a:t>
            </a:r>
          </a:p>
        </p:txBody>
      </p:sp>
    </p:spTree>
    <p:extLst>
      <p:ext uri="{BB962C8B-B14F-4D97-AF65-F5344CB8AC3E}">
        <p14:creationId xmlns:p14="http://schemas.microsoft.com/office/powerpoint/2010/main" val="1939960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キーメッセージ・説明テキスト(3)">
    <p:spTree>
      <p:nvGrpSpPr>
        <p:cNvPr id="1" name=""/>
        <p:cNvGrpSpPr/>
        <p:nvPr/>
      </p:nvGrpSpPr>
      <p:grpSpPr>
        <a:xfrm>
          <a:off x="0" y="0"/>
          <a:ext cx="0" cy="0"/>
          <a:chOff x="0" y="0"/>
          <a:chExt cx="0" cy="0"/>
        </a:xfrm>
      </p:grpSpPr>
      <p:sp>
        <p:nvSpPr>
          <p:cNvPr id="11" name="テキスト プレースホルダー 2"/>
          <p:cNvSpPr>
            <a:spLocks noGrp="1"/>
          </p:cNvSpPr>
          <p:nvPr>
            <p:ph type="body" sz="quarter" idx="23" hasCustomPrompt="1"/>
          </p:nvPr>
        </p:nvSpPr>
        <p:spPr>
          <a:xfrm>
            <a:off x="742589" y="1719000"/>
            <a:ext cx="10661723" cy="949547"/>
          </a:xfrm>
          <a:prstGeom prst="rect">
            <a:avLst/>
          </a:prstGeom>
        </p:spPr>
        <p:txBody>
          <a:bodyPr lIns="0" tIns="0" rIns="0" bIns="0"/>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sz="1400">
                <a:latin typeface="メイリオ" panose="020B0604030504040204" pitchFamily="50" charset="-128"/>
                <a:ea typeface="メイリオ" panose="020B0604030504040204" pitchFamily="50" charset="-128"/>
              </a:defRPr>
            </a:lvl1pPr>
            <a:lvl2pPr>
              <a:lnSpc>
                <a:spcPct val="120000"/>
              </a:lnSpc>
              <a:spcBef>
                <a:spcPts val="300"/>
              </a:spcBef>
              <a:defRPr sz="1100"/>
            </a:lvl2pPr>
            <a:lvl3pPr>
              <a:lnSpc>
                <a:spcPct val="120000"/>
              </a:lnSpc>
              <a:spcBef>
                <a:spcPts val="300"/>
              </a:spcBef>
              <a:defRPr sz="1050"/>
            </a:lvl3pPr>
            <a:lvl4pPr>
              <a:lnSpc>
                <a:spcPct val="120000"/>
              </a:lnSpc>
              <a:spcBef>
                <a:spcPts val="300"/>
              </a:spcBef>
              <a:defRPr sz="1000"/>
            </a:lvl4pPr>
            <a:lvl5pPr>
              <a:lnSpc>
                <a:spcPct val="120000"/>
              </a:lnSpc>
              <a:spcBef>
                <a:spcPts val="300"/>
              </a:spcBef>
              <a:defRPr sz="1000"/>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1" lang="ja-JP" altLang="en-US"/>
              <a:t>ここには説明テキストが入ります。</a:t>
            </a:r>
          </a:p>
        </p:txBody>
      </p:sp>
      <p:sp>
        <p:nvSpPr>
          <p:cNvPr id="12" name="テキスト プレースホルダー 2"/>
          <p:cNvSpPr>
            <a:spLocks noGrp="1"/>
          </p:cNvSpPr>
          <p:nvPr>
            <p:ph type="body" sz="quarter" idx="24" hasCustomPrompt="1"/>
          </p:nvPr>
        </p:nvSpPr>
        <p:spPr>
          <a:xfrm>
            <a:off x="742589" y="3429000"/>
            <a:ext cx="10661723" cy="949547"/>
          </a:xfrm>
          <a:prstGeom prst="rect">
            <a:avLst/>
          </a:prstGeom>
        </p:spPr>
        <p:txBody>
          <a:bodyPr lIns="0" tIns="0" rIns="0" bIns="0"/>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sz="1400">
                <a:latin typeface="メイリオ" panose="020B0604030504040204" pitchFamily="50" charset="-128"/>
                <a:ea typeface="メイリオ" panose="020B0604030504040204" pitchFamily="50" charset="-128"/>
              </a:defRPr>
            </a:lvl1pPr>
            <a:lvl2pPr>
              <a:lnSpc>
                <a:spcPct val="120000"/>
              </a:lnSpc>
              <a:spcBef>
                <a:spcPts val="300"/>
              </a:spcBef>
              <a:defRPr sz="1100"/>
            </a:lvl2pPr>
            <a:lvl3pPr>
              <a:lnSpc>
                <a:spcPct val="120000"/>
              </a:lnSpc>
              <a:spcBef>
                <a:spcPts val="300"/>
              </a:spcBef>
              <a:defRPr sz="1050"/>
            </a:lvl3pPr>
            <a:lvl4pPr>
              <a:lnSpc>
                <a:spcPct val="120000"/>
              </a:lnSpc>
              <a:spcBef>
                <a:spcPts val="300"/>
              </a:spcBef>
              <a:defRPr sz="1000"/>
            </a:lvl4pPr>
            <a:lvl5pPr>
              <a:lnSpc>
                <a:spcPct val="120000"/>
              </a:lnSpc>
              <a:spcBef>
                <a:spcPts val="300"/>
              </a:spcBef>
              <a:defRPr sz="1000"/>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1" lang="ja-JP" altLang="en-US"/>
              <a:t>ここには説明テキストが入ります。</a:t>
            </a:r>
          </a:p>
        </p:txBody>
      </p:sp>
      <p:sp>
        <p:nvSpPr>
          <p:cNvPr id="13" name="テキスト プレースホルダー 2"/>
          <p:cNvSpPr>
            <a:spLocks noGrp="1"/>
          </p:cNvSpPr>
          <p:nvPr>
            <p:ph type="body" sz="quarter" idx="25" hasCustomPrompt="1"/>
          </p:nvPr>
        </p:nvSpPr>
        <p:spPr>
          <a:xfrm>
            <a:off x="742589" y="5139000"/>
            <a:ext cx="10661723" cy="949547"/>
          </a:xfrm>
          <a:prstGeom prst="rect">
            <a:avLst/>
          </a:prstGeom>
        </p:spPr>
        <p:txBody>
          <a:bodyPr lIns="0" tIns="0" rIns="0" bIns="0"/>
          <a:lstStyle>
            <a:lvl1pPr marL="0" marR="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sz="1400">
                <a:latin typeface="メイリオ" panose="020B0604030504040204" pitchFamily="50" charset="-128"/>
                <a:ea typeface="メイリオ" panose="020B0604030504040204" pitchFamily="50" charset="-128"/>
              </a:defRPr>
            </a:lvl1pPr>
            <a:lvl2pPr>
              <a:lnSpc>
                <a:spcPct val="120000"/>
              </a:lnSpc>
              <a:spcBef>
                <a:spcPts val="300"/>
              </a:spcBef>
              <a:defRPr sz="1100"/>
            </a:lvl2pPr>
            <a:lvl3pPr>
              <a:lnSpc>
                <a:spcPct val="120000"/>
              </a:lnSpc>
              <a:spcBef>
                <a:spcPts val="300"/>
              </a:spcBef>
              <a:defRPr sz="1050"/>
            </a:lvl3pPr>
            <a:lvl4pPr>
              <a:lnSpc>
                <a:spcPct val="120000"/>
              </a:lnSpc>
              <a:spcBef>
                <a:spcPts val="300"/>
              </a:spcBef>
              <a:defRPr sz="1000"/>
            </a:lvl4pPr>
            <a:lvl5pPr>
              <a:lnSpc>
                <a:spcPct val="120000"/>
              </a:lnSpc>
              <a:spcBef>
                <a:spcPts val="300"/>
              </a:spcBef>
              <a:defRPr sz="1000"/>
            </a:lvl5pPr>
          </a:lstStyle>
          <a:p>
            <a:pPr marL="0" marR="0" lvl="0" indent="0" algn="l" defTabSz="914400" rtl="0" eaLnBrk="1" fontAlgn="auto" latinLnBrk="0" hangingPunct="1">
              <a:lnSpc>
                <a:spcPct val="120000"/>
              </a:lnSpc>
              <a:spcBef>
                <a:spcPts val="0"/>
              </a:spcBef>
              <a:spcAft>
                <a:spcPts val="0"/>
              </a:spcAft>
              <a:buClrTx/>
              <a:buSzTx/>
              <a:buFont typeface="Arial" panose="020B0604020202020204" pitchFamily="34" charset="0"/>
              <a:buNone/>
              <a:tabLst/>
              <a:defRPr/>
            </a:pPr>
            <a:r>
              <a:rPr kumimoji="1" lang="ja-JP" altLang="en-US"/>
              <a:t>ここには説明テキストが入ります。</a:t>
            </a:r>
          </a:p>
        </p:txBody>
      </p:sp>
      <p:sp>
        <p:nvSpPr>
          <p:cNvPr id="15" name="スライド番号プレースホルダー 5"/>
          <p:cNvSpPr>
            <a:spLocks noGrp="1"/>
          </p:cNvSpPr>
          <p:nvPr>
            <p:ph type="sldNum" sz="quarter" idx="4"/>
          </p:nvPr>
        </p:nvSpPr>
        <p:spPr>
          <a:xfrm>
            <a:off x="11404312"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7" name="テキスト プレースホルダー 3"/>
          <p:cNvSpPr>
            <a:spLocks noGrp="1"/>
          </p:cNvSpPr>
          <p:nvPr>
            <p:ph type="body" sz="quarter" idx="14" hasCustomPrompt="1"/>
          </p:nvPr>
        </p:nvSpPr>
        <p:spPr>
          <a:xfrm>
            <a:off x="1066801" y="6367463"/>
            <a:ext cx="10294200"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16" name="テキスト プレースホルダー 3"/>
          <p:cNvSpPr>
            <a:spLocks noGrp="1"/>
          </p:cNvSpPr>
          <p:nvPr>
            <p:ph type="body" sz="quarter" idx="17" hasCustomPrompt="1"/>
          </p:nvPr>
        </p:nvSpPr>
        <p:spPr>
          <a:xfrm>
            <a:off x="742600" y="1270159"/>
            <a:ext cx="10661391" cy="405000"/>
          </a:xfrm>
          <a:prstGeom prst="rect">
            <a:avLst/>
          </a:prstGeom>
        </p:spPr>
        <p:txBody>
          <a:bodyPr lIns="0" tIns="0" rIns="0" bIns="0" anchor="t"/>
          <a:lstStyle>
            <a:lvl1pPr marL="0" indent="0">
              <a:lnSpc>
                <a:spcPct val="100000"/>
              </a:lnSpc>
              <a:spcBef>
                <a:spcPts val="0"/>
              </a:spcBef>
              <a:buFont typeface="Arial" panose="020B0604020202020204" pitchFamily="34" charset="0"/>
              <a:buNone/>
              <a:defRPr sz="2000" b="1">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ここには伝えたいメッセージが入ります。</a:t>
            </a:r>
            <a:endParaRPr kumimoji="1" lang="en-US" altLang="ja-JP"/>
          </a:p>
        </p:txBody>
      </p:sp>
      <p:sp>
        <p:nvSpPr>
          <p:cNvPr id="26" name="タイトル 1"/>
          <p:cNvSpPr>
            <a:spLocks noGrp="1"/>
          </p:cNvSpPr>
          <p:nvPr>
            <p:ph type="title" hasCustomPrompt="1"/>
          </p:nvPr>
        </p:nvSpPr>
        <p:spPr>
          <a:xfrm>
            <a:off x="742600" y="549001"/>
            <a:ext cx="10661712"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27" name="テキスト プレースホルダー 3"/>
          <p:cNvSpPr>
            <a:spLocks noGrp="1"/>
          </p:cNvSpPr>
          <p:nvPr>
            <p:ph type="body" sz="quarter" idx="19" hasCustomPrompt="1"/>
          </p:nvPr>
        </p:nvSpPr>
        <p:spPr>
          <a:xfrm>
            <a:off x="742600" y="2980160"/>
            <a:ext cx="10661391" cy="405000"/>
          </a:xfrm>
          <a:prstGeom prst="rect">
            <a:avLst/>
          </a:prstGeom>
        </p:spPr>
        <p:txBody>
          <a:bodyPr lIns="0" tIns="0" rIns="0" bIns="0" anchor="t"/>
          <a:lstStyle>
            <a:lvl1pPr marL="0" indent="0">
              <a:lnSpc>
                <a:spcPct val="100000"/>
              </a:lnSpc>
              <a:spcBef>
                <a:spcPts val="0"/>
              </a:spcBef>
              <a:buFont typeface="Arial" panose="020B0604020202020204" pitchFamily="34" charset="0"/>
              <a:buNone/>
              <a:defRPr sz="2000" b="1">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ここには伝えたいメッセージが入ります。</a:t>
            </a:r>
            <a:endParaRPr kumimoji="1" lang="en-US" altLang="ja-JP"/>
          </a:p>
        </p:txBody>
      </p:sp>
      <p:sp>
        <p:nvSpPr>
          <p:cNvPr id="29" name="テキスト プレースホルダー 3"/>
          <p:cNvSpPr>
            <a:spLocks noGrp="1"/>
          </p:cNvSpPr>
          <p:nvPr>
            <p:ph type="body" sz="quarter" idx="21" hasCustomPrompt="1"/>
          </p:nvPr>
        </p:nvSpPr>
        <p:spPr>
          <a:xfrm>
            <a:off x="742600" y="4690159"/>
            <a:ext cx="10661391" cy="405000"/>
          </a:xfrm>
          <a:prstGeom prst="rect">
            <a:avLst/>
          </a:prstGeom>
        </p:spPr>
        <p:txBody>
          <a:bodyPr lIns="0" tIns="0" rIns="0" bIns="0" anchor="t"/>
          <a:lstStyle>
            <a:lvl1pPr marL="0" indent="0">
              <a:lnSpc>
                <a:spcPct val="100000"/>
              </a:lnSpc>
              <a:spcBef>
                <a:spcPts val="0"/>
              </a:spcBef>
              <a:buFont typeface="Arial" panose="020B0604020202020204" pitchFamily="34" charset="0"/>
              <a:buNone/>
              <a:defRPr sz="2000" b="1">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ここには伝えたいメッセージが入ります。</a:t>
            </a:r>
            <a:endParaRPr kumimoji="1" lang="en-US" altLang="ja-JP"/>
          </a:p>
        </p:txBody>
      </p:sp>
    </p:spTree>
    <p:extLst>
      <p:ext uri="{BB962C8B-B14F-4D97-AF65-F5344CB8AC3E}">
        <p14:creationId xmlns:p14="http://schemas.microsoft.com/office/powerpoint/2010/main" val="31932829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己紹介(1)">
    <p:spTree>
      <p:nvGrpSpPr>
        <p:cNvPr id="1" name=""/>
        <p:cNvGrpSpPr/>
        <p:nvPr/>
      </p:nvGrpSpPr>
      <p:grpSpPr>
        <a:xfrm>
          <a:off x="0" y="0"/>
          <a:ext cx="0" cy="0"/>
          <a:chOff x="0" y="0"/>
          <a:chExt cx="0" cy="0"/>
        </a:xfrm>
      </p:grpSpPr>
      <p:sp>
        <p:nvSpPr>
          <p:cNvPr id="7" name="図プレースホルダー 6"/>
          <p:cNvSpPr>
            <a:spLocks noGrp="1"/>
          </p:cNvSpPr>
          <p:nvPr>
            <p:ph type="pic" sz="quarter" idx="17" hasCustomPrompt="1"/>
          </p:nvPr>
        </p:nvSpPr>
        <p:spPr>
          <a:xfrm>
            <a:off x="1506000" y="1691662"/>
            <a:ext cx="3456602" cy="3474672"/>
          </a:xfrm>
          <a:prstGeom prst="ellipse">
            <a:avLst/>
          </a:prstGeom>
          <a:solidFill>
            <a:schemeClr val="accent4"/>
          </a:solidFill>
        </p:spPr>
        <p:txBody>
          <a:bodyPr anchor="ctr"/>
          <a:lstStyle>
            <a:lvl1pPr marL="0" indent="0" algn="ctr">
              <a:buNone/>
              <a:defRPr sz="2800">
                <a:latin typeface="メイリオ" panose="020B0604030504040204" pitchFamily="50" charset="-128"/>
                <a:ea typeface="メイリオ" panose="020B0604030504040204" pitchFamily="50" charset="-128"/>
              </a:defRPr>
            </a:lvl1pPr>
          </a:lstStyle>
          <a:p>
            <a:r>
              <a:rPr kumimoji="1" lang="ja-JP" altLang="en-US"/>
              <a:t>顔写真</a:t>
            </a:r>
          </a:p>
        </p:txBody>
      </p:sp>
      <p:sp>
        <p:nvSpPr>
          <p:cNvPr id="22" name="スライド番号プレースホルダー 5"/>
          <p:cNvSpPr>
            <a:spLocks noGrp="1"/>
          </p:cNvSpPr>
          <p:nvPr>
            <p:ph type="sldNum" sz="quarter" idx="4"/>
          </p:nvPr>
        </p:nvSpPr>
        <p:spPr>
          <a:xfrm>
            <a:off x="11404312"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29" name="テキスト プレースホルダー 3"/>
          <p:cNvSpPr>
            <a:spLocks noGrp="1"/>
          </p:cNvSpPr>
          <p:nvPr>
            <p:ph type="body" sz="quarter" idx="31" hasCustomPrompt="1"/>
          </p:nvPr>
        </p:nvSpPr>
        <p:spPr>
          <a:xfrm>
            <a:off x="1066801" y="6367463"/>
            <a:ext cx="10294200"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9" name="タイトル 1"/>
          <p:cNvSpPr>
            <a:spLocks noGrp="1"/>
          </p:cNvSpPr>
          <p:nvPr>
            <p:ph type="title" hasCustomPrompt="1"/>
          </p:nvPr>
        </p:nvSpPr>
        <p:spPr>
          <a:xfrm>
            <a:off x="742600" y="549001"/>
            <a:ext cx="10661712"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登壇者</a:t>
            </a:r>
          </a:p>
        </p:txBody>
      </p:sp>
      <p:sp>
        <p:nvSpPr>
          <p:cNvPr id="10" name="テキスト プレースホルダー 2"/>
          <p:cNvSpPr>
            <a:spLocks noGrp="1"/>
          </p:cNvSpPr>
          <p:nvPr>
            <p:ph type="body" sz="quarter" idx="45" hasCustomPrompt="1"/>
          </p:nvPr>
        </p:nvSpPr>
        <p:spPr>
          <a:xfrm>
            <a:off x="5376002" y="2715118"/>
            <a:ext cx="5760312" cy="2874963"/>
          </a:xfrm>
          <a:prstGeom prst="rect">
            <a:avLst/>
          </a:prstGeom>
        </p:spPr>
        <p:txBody>
          <a:bodyPr lIns="0" tIns="0" rIns="0" bIns="0"/>
          <a:lstStyle>
            <a:lvl1pPr marL="0" indent="0">
              <a:lnSpc>
                <a:spcPct val="130000"/>
              </a:lnSpc>
              <a:spcBef>
                <a:spcPts val="0"/>
              </a:spcBef>
              <a:buNone/>
              <a:defRPr sz="1600">
                <a:latin typeface="メイリオ" panose="020B0604030504040204" pitchFamily="50" charset="-128"/>
                <a:ea typeface="メイリオ" panose="020B0604030504040204" pitchFamily="50" charset="-128"/>
              </a:defRPr>
            </a:lvl1pPr>
            <a:lvl2pPr>
              <a:lnSpc>
                <a:spcPct val="120000"/>
              </a:lnSpc>
              <a:spcBef>
                <a:spcPts val="0"/>
              </a:spcBef>
              <a:defRPr sz="1400"/>
            </a:lvl2pPr>
            <a:lvl3pPr>
              <a:lnSpc>
                <a:spcPct val="120000"/>
              </a:lnSpc>
              <a:spcBef>
                <a:spcPts val="0"/>
              </a:spcBef>
              <a:defRPr sz="1200"/>
            </a:lvl3pPr>
            <a:lvl4pPr>
              <a:lnSpc>
                <a:spcPct val="120000"/>
              </a:lnSpc>
              <a:spcBef>
                <a:spcPts val="0"/>
              </a:spcBef>
              <a:defRPr sz="1100"/>
            </a:lvl4pPr>
            <a:lvl5pPr>
              <a:lnSpc>
                <a:spcPct val="120000"/>
              </a:lnSpc>
              <a:spcBef>
                <a:spcPts val="0"/>
              </a:spcBef>
              <a:defRPr sz="1100"/>
            </a:lvl5pPr>
          </a:lstStyle>
          <a:p>
            <a:pPr lvl="0"/>
            <a:r>
              <a:rPr kumimoji="1" lang="ja-JP" altLang="en-US"/>
              <a:t>ここには経歴や所属など説明・紹介文が入ります。</a:t>
            </a:r>
          </a:p>
        </p:txBody>
      </p:sp>
      <p:sp>
        <p:nvSpPr>
          <p:cNvPr id="13" name="テキスト プレースホルダー 4"/>
          <p:cNvSpPr>
            <a:spLocks noGrp="1"/>
          </p:cNvSpPr>
          <p:nvPr>
            <p:ph type="body" sz="quarter" idx="46" hasCustomPrompt="1"/>
          </p:nvPr>
        </p:nvSpPr>
        <p:spPr>
          <a:xfrm>
            <a:off x="5376001" y="1691662"/>
            <a:ext cx="5759998" cy="391352"/>
          </a:xfrm>
          <a:prstGeom prst="rect">
            <a:avLst/>
          </a:prstGeom>
        </p:spPr>
        <p:txBody>
          <a:bodyPr lIns="0" tIns="0" bIns="0"/>
          <a:lstStyle>
            <a:lvl1pPr marL="0" indent="0" algn="l">
              <a:lnSpc>
                <a:spcPct val="120000"/>
              </a:lnSpc>
              <a:spcBef>
                <a:spcPts val="0"/>
              </a:spcBef>
              <a:buNone/>
              <a:defRPr sz="2200" b="1">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名前</a:t>
            </a:r>
          </a:p>
        </p:txBody>
      </p:sp>
      <p:sp>
        <p:nvSpPr>
          <p:cNvPr id="14" name="テキスト プレースホルダー 4"/>
          <p:cNvSpPr>
            <a:spLocks noGrp="1"/>
          </p:cNvSpPr>
          <p:nvPr>
            <p:ph type="body" sz="quarter" idx="47" hasCustomPrompt="1"/>
          </p:nvPr>
        </p:nvSpPr>
        <p:spPr>
          <a:xfrm>
            <a:off x="5376001" y="2141662"/>
            <a:ext cx="5759998" cy="270001"/>
          </a:xfrm>
          <a:prstGeom prst="rect">
            <a:avLst/>
          </a:prstGeom>
        </p:spPr>
        <p:txBody>
          <a:bodyPr lIns="0" tIns="0" bIns="0"/>
          <a:lstStyle>
            <a:lvl1pPr marL="0" indent="0" algn="l">
              <a:lnSpc>
                <a:spcPct val="120000"/>
              </a:lnSpc>
              <a:spcBef>
                <a:spcPts val="0"/>
              </a:spcBef>
              <a:buNone/>
              <a:defRPr sz="1200">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en-US" altLang="ja-JP"/>
              <a:t>Name / </a:t>
            </a:r>
            <a:r>
              <a:rPr kumimoji="1" lang="ja-JP" altLang="en-US"/>
              <a:t>ナマエ</a:t>
            </a:r>
          </a:p>
        </p:txBody>
      </p:sp>
    </p:spTree>
    <p:extLst>
      <p:ext uri="{BB962C8B-B14F-4D97-AF65-F5344CB8AC3E}">
        <p14:creationId xmlns:p14="http://schemas.microsoft.com/office/powerpoint/2010/main" val="2943493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己紹介(2)">
    <p:spTree>
      <p:nvGrpSpPr>
        <p:cNvPr id="1" name=""/>
        <p:cNvGrpSpPr/>
        <p:nvPr/>
      </p:nvGrpSpPr>
      <p:grpSpPr>
        <a:xfrm>
          <a:off x="0" y="0"/>
          <a:ext cx="0" cy="0"/>
          <a:chOff x="0" y="0"/>
          <a:chExt cx="0" cy="0"/>
        </a:xfrm>
      </p:grpSpPr>
      <p:sp>
        <p:nvSpPr>
          <p:cNvPr id="32" name="テキスト プレースホルダー 3"/>
          <p:cNvSpPr>
            <a:spLocks noGrp="1"/>
          </p:cNvSpPr>
          <p:nvPr>
            <p:ph type="body" sz="quarter" idx="33" hasCustomPrompt="1"/>
          </p:nvPr>
        </p:nvSpPr>
        <p:spPr>
          <a:xfrm>
            <a:off x="1113769" y="4885188"/>
            <a:ext cx="2595178" cy="1288811"/>
          </a:xfrm>
          <a:prstGeom prst="rect">
            <a:avLst/>
          </a:prstGeom>
        </p:spPr>
        <p:txBody>
          <a:bodyPr lIns="0" tIns="0" rIns="0"/>
          <a:lstStyle>
            <a:lvl1pPr marL="0" indent="0">
              <a:lnSpc>
                <a:spcPct val="130000"/>
              </a:lnSpc>
              <a:spcBef>
                <a:spcPts val="0"/>
              </a:spcBef>
              <a:buNone/>
              <a:defRPr sz="1400">
                <a:latin typeface="メイリオ" panose="020B0604030504040204" pitchFamily="50" charset="-128"/>
                <a:ea typeface="メイリオ" panose="020B0604030504040204" pitchFamily="50" charset="-128"/>
              </a:defRPr>
            </a:lvl1pPr>
            <a:lvl2pPr marL="540000" indent="-252000">
              <a:lnSpc>
                <a:spcPct val="120000"/>
              </a:lnSpc>
              <a:defRPr sz="1400"/>
            </a:lvl2pPr>
            <a:lvl3pPr marL="792000" indent="-252000">
              <a:lnSpc>
                <a:spcPct val="120000"/>
              </a:lnSpc>
              <a:defRPr sz="1400"/>
            </a:lvl3pPr>
            <a:lvl4pPr>
              <a:lnSpc>
                <a:spcPct val="120000"/>
              </a:lnSpc>
              <a:defRPr sz="1400"/>
            </a:lvl4pPr>
            <a:lvl5pPr>
              <a:lnSpc>
                <a:spcPct val="120000"/>
              </a:lnSpc>
              <a:defRPr sz="1400"/>
            </a:lvl5pPr>
          </a:lstStyle>
          <a:p>
            <a:pPr lvl="0"/>
            <a:r>
              <a:rPr kumimoji="1" lang="ja-JP" altLang="en-US"/>
              <a:t>ここには経歴や所属など説明・紹介文が入ります。</a:t>
            </a:r>
            <a:endParaRPr kumimoji="1" lang="en-US" altLang="ja-JP"/>
          </a:p>
        </p:txBody>
      </p:sp>
      <p:sp>
        <p:nvSpPr>
          <p:cNvPr id="38" name="テキスト プレースホルダー 3"/>
          <p:cNvSpPr>
            <a:spLocks noGrp="1"/>
          </p:cNvSpPr>
          <p:nvPr>
            <p:ph type="body" sz="quarter" idx="42" hasCustomPrompt="1"/>
          </p:nvPr>
        </p:nvSpPr>
        <p:spPr>
          <a:xfrm>
            <a:off x="4799320" y="4885189"/>
            <a:ext cx="2595178" cy="1288810"/>
          </a:xfrm>
          <a:prstGeom prst="rect">
            <a:avLst/>
          </a:prstGeom>
        </p:spPr>
        <p:txBody>
          <a:bodyPr lIns="0" tIns="0" rIns="0"/>
          <a:lstStyle>
            <a:lvl1pPr marL="0" indent="0">
              <a:lnSpc>
                <a:spcPct val="130000"/>
              </a:lnSpc>
              <a:spcBef>
                <a:spcPts val="0"/>
              </a:spcBef>
              <a:buNone/>
              <a:defRPr sz="1400">
                <a:latin typeface="メイリオ" panose="020B0604030504040204" pitchFamily="50" charset="-128"/>
                <a:ea typeface="メイリオ" panose="020B0604030504040204" pitchFamily="50" charset="-128"/>
              </a:defRPr>
            </a:lvl1pPr>
            <a:lvl2pPr marL="540000" indent="-252000">
              <a:lnSpc>
                <a:spcPct val="120000"/>
              </a:lnSpc>
              <a:defRPr sz="1400"/>
            </a:lvl2pPr>
            <a:lvl3pPr marL="792000" indent="-252000">
              <a:lnSpc>
                <a:spcPct val="120000"/>
              </a:lnSpc>
              <a:defRPr sz="1400"/>
            </a:lvl3pPr>
            <a:lvl4pPr>
              <a:lnSpc>
                <a:spcPct val="120000"/>
              </a:lnSpc>
              <a:defRPr sz="1400"/>
            </a:lvl4pPr>
            <a:lvl5pPr>
              <a:lnSpc>
                <a:spcPct val="120000"/>
              </a:lnSpc>
              <a:defRPr sz="1400"/>
            </a:lvl5pPr>
          </a:lstStyle>
          <a:p>
            <a:pPr lvl="0"/>
            <a:r>
              <a:rPr kumimoji="1" lang="ja-JP" altLang="en-US"/>
              <a:t>ここには経歴や所属など説明・紹介文が入ります。</a:t>
            </a:r>
            <a:endParaRPr kumimoji="1" lang="en-US" altLang="ja-JP"/>
          </a:p>
        </p:txBody>
      </p:sp>
      <p:sp>
        <p:nvSpPr>
          <p:cNvPr id="41" name="テキスト プレースホルダー 3"/>
          <p:cNvSpPr>
            <a:spLocks noGrp="1"/>
          </p:cNvSpPr>
          <p:nvPr>
            <p:ph type="body" sz="quarter" idx="45" hasCustomPrompt="1"/>
          </p:nvPr>
        </p:nvSpPr>
        <p:spPr>
          <a:xfrm>
            <a:off x="8484871" y="4885189"/>
            <a:ext cx="2595178" cy="1288810"/>
          </a:xfrm>
          <a:prstGeom prst="rect">
            <a:avLst/>
          </a:prstGeom>
        </p:spPr>
        <p:txBody>
          <a:bodyPr lIns="0" tIns="0" rIns="0"/>
          <a:lstStyle>
            <a:lvl1pPr marL="0" indent="0">
              <a:lnSpc>
                <a:spcPct val="130000"/>
              </a:lnSpc>
              <a:spcBef>
                <a:spcPts val="0"/>
              </a:spcBef>
              <a:buNone/>
              <a:defRPr sz="1400">
                <a:latin typeface="メイリオ" panose="020B0604030504040204" pitchFamily="50" charset="-128"/>
                <a:ea typeface="メイリオ" panose="020B0604030504040204" pitchFamily="50" charset="-128"/>
              </a:defRPr>
            </a:lvl1pPr>
            <a:lvl2pPr marL="540000" indent="-252000">
              <a:lnSpc>
                <a:spcPct val="120000"/>
              </a:lnSpc>
              <a:defRPr sz="1400"/>
            </a:lvl2pPr>
            <a:lvl3pPr marL="792000" indent="-252000">
              <a:lnSpc>
                <a:spcPct val="120000"/>
              </a:lnSpc>
              <a:defRPr sz="1400"/>
            </a:lvl3pPr>
            <a:lvl4pPr>
              <a:lnSpc>
                <a:spcPct val="120000"/>
              </a:lnSpc>
              <a:defRPr sz="1400"/>
            </a:lvl4pPr>
            <a:lvl5pPr>
              <a:lnSpc>
                <a:spcPct val="120000"/>
              </a:lnSpc>
              <a:defRPr sz="1400"/>
            </a:lvl5pPr>
          </a:lstStyle>
          <a:p>
            <a:pPr lvl="0"/>
            <a:r>
              <a:rPr kumimoji="1" lang="ja-JP" altLang="en-US"/>
              <a:t>ここには経歴や所属など説明・紹介文が入ります。</a:t>
            </a:r>
            <a:endParaRPr kumimoji="1" lang="en-US" altLang="ja-JP"/>
          </a:p>
        </p:txBody>
      </p:sp>
      <p:sp>
        <p:nvSpPr>
          <p:cNvPr id="35" name="図プレースホルダー 6"/>
          <p:cNvSpPr>
            <a:spLocks noGrp="1"/>
          </p:cNvSpPr>
          <p:nvPr>
            <p:ph type="pic" sz="quarter" idx="35" hasCustomPrompt="1"/>
          </p:nvPr>
        </p:nvSpPr>
        <p:spPr>
          <a:xfrm>
            <a:off x="4797503" y="1294880"/>
            <a:ext cx="2596994" cy="2610573"/>
          </a:xfrm>
          <a:prstGeom prst="ellipse">
            <a:avLst/>
          </a:prstGeom>
          <a:solidFill>
            <a:schemeClr val="accent4"/>
          </a:solidFill>
        </p:spPr>
        <p:txBody>
          <a:bodyPr anchor="ctr"/>
          <a:lstStyle>
            <a:lvl1pPr marL="0" indent="0" algn="ctr">
              <a:buNone/>
              <a:defRPr sz="2800">
                <a:latin typeface="メイリオ" panose="020B0604030504040204" pitchFamily="50" charset="-128"/>
                <a:ea typeface="メイリオ" panose="020B0604030504040204" pitchFamily="50" charset="-128"/>
              </a:defRPr>
            </a:lvl1pPr>
          </a:lstStyle>
          <a:p>
            <a:r>
              <a:rPr kumimoji="1" lang="ja-JP" altLang="en-US"/>
              <a:t>顔写真</a:t>
            </a:r>
          </a:p>
        </p:txBody>
      </p:sp>
      <p:sp>
        <p:nvSpPr>
          <p:cNvPr id="34" name="図プレースホルダー 6"/>
          <p:cNvSpPr>
            <a:spLocks noGrp="1"/>
          </p:cNvSpPr>
          <p:nvPr>
            <p:ph type="pic" sz="quarter" idx="34" hasCustomPrompt="1"/>
          </p:nvPr>
        </p:nvSpPr>
        <p:spPr>
          <a:xfrm>
            <a:off x="8483053" y="1294880"/>
            <a:ext cx="2596994" cy="2610573"/>
          </a:xfrm>
          <a:prstGeom prst="ellipse">
            <a:avLst/>
          </a:prstGeom>
          <a:solidFill>
            <a:schemeClr val="accent4"/>
          </a:solidFill>
        </p:spPr>
        <p:txBody>
          <a:bodyPr anchor="ctr"/>
          <a:lstStyle>
            <a:lvl1pPr marL="0" indent="0" algn="ctr">
              <a:buNone/>
              <a:defRPr sz="2800">
                <a:latin typeface="メイリオ" panose="020B0604030504040204" pitchFamily="50" charset="-128"/>
                <a:ea typeface="メイリオ" panose="020B0604030504040204" pitchFamily="50" charset="-128"/>
              </a:defRPr>
            </a:lvl1pPr>
          </a:lstStyle>
          <a:p>
            <a:r>
              <a:rPr kumimoji="1" lang="ja-JP" altLang="en-US"/>
              <a:t>顔写真</a:t>
            </a:r>
          </a:p>
        </p:txBody>
      </p:sp>
      <p:sp>
        <p:nvSpPr>
          <p:cNvPr id="7" name="図プレースホルダー 6"/>
          <p:cNvSpPr>
            <a:spLocks noGrp="1"/>
          </p:cNvSpPr>
          <p:nvPr>
            <p:ph type="pic" sz="quarter" idx="17" hasCustomPrompt="1"/>
          </p:nvPr>
        </p:nvSpPr>
        <p:spPr>
          <a:xfrm>
            <a:off x="1111952" y="1294880"/>
            <a:ext cx="2596995" cy="2610573"/>
          </a:xfrm>
          <a:prstGeom prst="ellipse">
            <a:avLst/>
          </a:prstGeom>
          <a:solidFill>
            <a:schemeClr val="accent4"/>
          </a:solidFill>
        </p:spPr>
        <p:txBody>
          <a:bodyPr anchor="ctr"/>
          <a:lstStyle>
            <a:lvl1pPr marL="0" indent="0" algn="ctr">
              <a:buNone/>
              <a:defRPr sz="2800">
                <a:latin typeface="メイリオ" panose="020B0604030504040204" pitchFamily="50" charset="-128"/>
                <a:ea typeface="メイリオ" panose="020B0604030504040204" pitchFamily="50" charset="-128"/>
              </a:defRPr>
            </a:lvl1pPr>
          </a:lstStyle>
          <a:p>
            <a:r>
              <a:rPr kumimoji="1" lang="ja-JP" altLang="en-US"/>
              <a:t>顔写真</a:t>
            </a:r>
          </a:p>
        </p:txBody>
      </p:sp>
      <p:sp>
        <p:nvSpPr>
          <p:cNvPr id="5" name="テキスト プレースホルダー 4"/>
          <p:cNvSpPr>
            <a:spLocks noGrp="1"/>
          </p:cNvSpPr>
          <p:nvPr>
            <p:ph type="body" sz="quarter" idx="10" hasCustomPrompt="1"/>
          </p:nvPr>
        </p:nvSpPr>
        <p:spPr>
          <a:xfrm>
            <a:off x="1111952" y="4148999"/>
            <a:ext cx="2596995" cy="315001"/>
          </a:xfrm>
          <a:prstGeom prst="rect">
            <a:avLst/>
          </a:prstGeom>
        </p:spPr>
        <p:txBody>
          <a:bodyPr lIns="0" tIns="0" rIns="0" bIns="0"/>
          <a:lstStyle>
            <a:lvl1pPr marL="0" indent="0" algn="ctr">
              <a:lnSpc>
                <a:spcPct val="120000"/>
              </a:lnSpc>
              <a:spcBef>
                <a:spcPts val="0"/>
              </a:spcBef>
              <a:buNone/>
              <a:defRPr sz="1800" b="1">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名前</a:t>
            </a:r>
          </a:p>
        </p:txBody>
      </p:sp>
      <p:sp>
        <p:nvSpPr>
          <p:cNvPr id="26" name="テキスト プレースホルダー 4"/>
          <p:cNvSpPr>
            <a:spLocks noGrp="1"/>
          </p:cNvSpPr>
          <p:nvPr>
            <p:ph type="body" sz="quarter" idx="26" hasCustomPrompt="1"/>
          </p:nvPr>
        </p:nvSpPr>
        <p:spPr>
          <a:xfrm>
            <a:off x="1111952" y="4508998"/>
            <a:ext cx="2596995" cy="270001"/>
          </a:xfrm>
          <a:prstGeom prst="rect">
            <a:avLst/>
          </a:prstGeom>
        </p:spPr>
        <p:txBody>
          <a:bodyPr lIns="0" tIns="0" rIns="0" bIns="0"/>
          <a:lstStyle>
            <a:lvl1pPr marL="0" indent="0" algn="ctr">
              <a:lnSpc>
                <a:spcPct val="120000"/>
              </a:lnSpc>
              <a:spcBef>
                <a:spcPts val="0"/>
              </a:spcBef>
              <a:buNone/>
              <a:defRPr sz="1200">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en-US" altLang="ja-JP"/>
              <a:t>Name / </a:t>
            </a:r>
            <a:r>
              <a:rPr kumimoji="1" lang="ja-JP" altLang="en-US"/>
              <a:t>ナマエ</a:t>
            </a:r>
          </a:p>
        </p:txBody>
      </p:sp>
      <p:sp>
        <p:nvSpPr>
          <p:cNvPr id="22" name="スライド番号プレースホルダー 5"/>
          <p:cNvSpPr>
            <a:spLocks noGrp="1"/>
          </p:cNvSpPr>
          <p:nvPr>
            <p:ph type="sldNum" sz="quarter" idx="4"/>
          </p:nvPr>
        </p:nvSpPr>
        <p:spPr>
          <a:xfrm>
            <a:off x="11404314"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29" name="テキスト プレースホルダー 3"/>
          <p:cNvSpPr>
            <a:spLocks noGrp="1"/>
          </p:cNvSpPr>
          <p:nvPr>
            <p:ph type="body" sz="quarter" idx="31" hasCustomPrompt="1"/>
          </p:nvPr>
        </p:nvSpPr>
        <p:spPr>
          <a:xfrm>
            <a:off x="1066801" y="6367463"/>
            <a:ext cx="10294200"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18" name="タイトル 1"/>
          <p:cNvSpPr>
            <a:spLocks noGrp="1"/>
          </p:cNvSpPr>
          <p:nvPr>
            <p:ph type="title" hasCustomPrompt="1"/>
          </p:nvPr>
        </p:nvSpPr>
        <p:spPr>
          <a:xfrm>
            <a:off x="742600" y="549001"/>
            <a:ext cx="10393400"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登壇者</a:t>
            </a:r>
          </a:p>
        </p:txBody>
      </p:sp>
      <p:sp>
        <p:nvSpPr>
          <p:cNvPr id="39" name="テキスト プレースホルダー 4"/>
          <p:cNvSpPr>
            <a:spLocks noGrp="1"/>
          </p:cNvSpPr>
          <p:nvPr>
            <p:ph type="body" sz="quarter" idx="43" hasCustomPrompt="1"/>
          </p:nvPr>
        </p:nvSpPr>
        <p:spPr>
          <a:xfrm>
            <a:off x="4797502" y="4148999"/>
            <a:ext cx="2596995" cy="315001"/>
          </a:xfrm>
          <a:prstGeom prst="rect">
            <a:avLst/>
          </a:prstGeom>
        </p:spPr>
        <p:txBody>
          <a:bodyPr lIns="0" tIns="0" rIns="0" bIns="0"/>
          <a:lstStyle>
            <a:lvl1pPr marL="0" indent="0" algn="ctr">
              <a:lnSpc>
                <a:spcPct val="120000"/>
              </a:lnSpc>
              <a:spcBef>
                <a:spcPts val="0"/>
              </a:spcBef>
              <a:buNone/>
              <a:defRPr sz="1800" b="1">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名前</a:t>
            </a:r>
          </a:p>
        </p:txBody>
      </p:sp>
      <p:sp>
        <p:nvSpPr>
          <p:cNvPr id="40" name="テキスト プレースホルダー 4"/>
          <p:cNvSpPr>
            <a:spLocks noGrp="1"/>
          </p:cNvSpPr>
          <p:nvPr>
            <p:ph type="body" sz="quarter" idx="44" hasCustomPrompt="1"/>
          </p:nvPr>
        </p:nvSpPr>
        <p:spPr>
          <a:xfrm>
            <a:off x="4797502" y="4508998"/>
            <a:ext cx="2596995" cy="270001"/>
          </a:xfrm>
          <a:prstGeom prst="rect">
            <a:avLst/>
          </a:prstGeom>
        </p:spPr>
        <p:txBody>
          <a:bodyPr lIns="0" tIns="0" rIns="0" bIns="0"/>
          <a:lstStyle>
            <a:lvl1pPr marL="0" indent="0" algn="ctr">
              <a:lnSpc>
                <a:spcPct val="120000"/>
              </a:lnSpc>
              <a:spcBef>
                <a:spcPts val="0"/>
              </a:spcBef>
              <a:buNone/>
              <a:defRPr sz="1200">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en-US" altLang="ja-JP"/>
              <a:t>Name / </a:t>
            </a:r>
            <a:r>
              <a:rPr kumimoji="1" lang="ja-JP" altLang="en-US"/>
              <a:t>ナマエ</a:t>
            </a:r>
          </a:p>
        </p:txBody>
      </p:sp>
      <p:sp>
        <p:nvSpPr>
          <p:cNvPr id="42" name="テキスト プレースホルダー 4"/>
          <p:cNvSpPr>
            <a:spLocks noGrp="1"/>
          </p:cNvSpPr>
          <p:nvPr>
            <p:ph type="body" sz="quarter" idx="46" hasCustomPrompt="1"/>
          </p:nvPr>
        </p:nvSpPr>
        <p:spPr>
          <a:xfrm>
            <a:off x="8483053" y="4148999"/>
            <a:ext cx="2596995" cy="315001"/>
          </a:xfrm>
          <a:prstGeom prst="rect">
            <a:avLst/>
          </a:prstGeom>
        </p:spPr>
        <p:txBody>
          <a:bodyPr lIns="0" tIns="0" rIns="0" bIns="0"/>
          <a:lstStyle>
            <a:lvl1pPr marL="0" indent="0" algn="ctr">
              <a:lnSpc>
                <a:spcPct val="120000"/>
              </a:lnSpc>
              <a:spcBef>
                <a:spcPts val="0"/>
              </a:spcBef>
              <a:buNone/>
              <a:defRPr sz="1800" b="1">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名前</a:t>
            </a:r>
          </a:p>
        </p:txBody>
      </p:sp>
      <p:sp>
        <p:nvSpPr>
          <p:cNvPr id="43" name="テキスト プレースホルダー 4"/>
          <p:cNvSpPr>
            <a:spLocks noGrp="1"/>
          </p:cNvSpPr>
          <p:nvPr>
            <p:ph type="body" sz="quarter" idx="47" hasCustomPrompt="1"/>
          </p:nvPr>
        </p:nvSpPr>
        <p:spPr>
          <a:xfrm>
            <a:off x="8483053" y="4508998"/>
            <a:ext cx="2596995" cy="270001"/>
          </a:xfrm>
          <a:prstGeom prst="rect">
            <a:avLst/>
          </a:prstGeom>
        </p:spPr>
        <p:txBody>
          <a:bodyPr lIns="0" tIns="0" rIns="0" bIns="0"/>
          <a:lstStyle>
            <a:lvl1pPr marL="0" indent="0" algn="ctr">
              <a:lnSpc>
                <a:spcPct val="120000"/>
              </a:lnSpc>
              <a:spcBef>
                <a:spcPts val="0"/>
              </a:spcBef>
              <a:buNone/>
              <a:defRPr sz="1200">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en-US" altLang="ja-JP"/>
              <a:t>Name / </a:t>
            </a:r>
            <a:r>
              <a:rPr kumimoji="1" lang="ja-JP" altLang="en-US"/>
              <a:t>ナマエ</a:t>
            </a:r>
          </a:p>
        </p:txBody>
      </p:sp>
    </p:spTree>
    <p:extLst>
      <p:ext uri="{BB962C8B-B14F-4D97-AF65-F5344CB8AC3E}">
        <p14:creationId xmlns:p14="http://schemas.microsoft.com/office/powerpoint/2010/main" val="37473901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己紹介(4)">
    <p:spTree>
      <p:nvGrpSpPr>
        <p:cNvPr id="1" name=""/>
        <p:cNvGrpSpPr/>
        <p:nvPr/>
      </p:nvGrpSpPr>
      <p:grpSpPr>
        <a:xfrm>
          <a:off x="0" y="0"/>
          <a:ext cx="0" cy="0"/>
          <a:chOff x="0" y="0"/>
          <a:chExt cx="0" cy="0"/>
        </a:xfrm>
      </p:grpSpPr>
      <p:sp>
        <p:nvSpPr>
          <p:cNvPr id="32" name="テキスト プレースホルダー 3"/>
          <p:cNvSpPr>
            <a:spLocks noGrp="1"/>
          </p:cNvSpPr>
          <p:nvPr>
            <p:ph type="body" sz="quarter" idx="33" hasCustomPrompt="1"/>
          </p:nvPr>
        </p:nvSpPr>
        <p:spPr>
          <a:xfrm>
            <a:off x="742818" y="4837736"/>
            <a:ext cx="2235432" cy="1381264"/>
          </a:xfrm>
          <a:prstGeom prst="rect">
            <a:avLst/>
          </a:prstGeom>
        </p:spPr>
        <p:txBody>
          <a:bodyPr lIns="0" tIns="0" rIns="0"/>
          <a:lstStyle>
            <a:lvl1pPr marL="0" indent="0">
              <a:lnSpc>
                <a:spcPct val="130000"/>
              </a:lnSpc>
              <a:spcBef>
                <a:spcPts val="0"/>
              </a:spcBef>
              <a:buNone/>
              <a:defRPr sz="1400">
                <a:latin typeface="メイリオ" panose="020B0604030504040204" pitchFamily="50" charset="-128"/>
                <a:ea typeface="メイリオ" panose="020B0604030504040204" pitchFamily="50" charset="-128"/>
              </a:defRPr>
            </a:lvl1pPr>
            <a:lvl2pPr marL="540000" indent="-252000">
              <a:lnSpc>
                <a:spcPct val="120000"/>
              </a:lnSpc>
              <a:defRPr sz="1400"/>
            </a:lvl2pPr>
            <a:lvl3pPr marL="792000" indent="-252000">
              <a:lnSpc>
                <a:spcPct val="120000"/>
              </a:lnSpc>
              <a:defRPr sz="1400"/>
            </a:lvl3pPr>
            <a:lvl4pPr>
              <a:lnSpc>
                <a:spcPct val="120000"/>
              </a:lnSpc>
              <a:defRPr sz="1400"/>
            </a:lvl4pPr>
            <a:lvl5pPr>
              <a:lnSpc>
                <a:spcPct val="120000"/>
              </a:lnSpc>
              <a:defRPr sz="1400"/>
            </a:lvl5pPr>
          </a:lstStyle>
          <a:p>
            <a:pPr lvl="0"/>
            <a:r>
              <a:rPr kumimoji="1" lang="ja-JP" altLang="en-US"/>
              <a:t>ここには経歴や所属など説明・紹介文が入ります。</a:t>
            </a:r>
            <a:endParaRPr kumimoji="1" lang="en-US" altLang="ja-JP"/>
          </a:p>
        </p:txBody>
      </p:sp>
      <p:sp>
        <p:nvSpPr>
          <p:cNvPr id="28" name="テキスト プレースホルダー 3"/>
          <p:cNvSpPr>
            <a:spLocks noGrp="1"/>
          </p:cNvSpPr>
          <p:nvPr>
            <p:ph type="body" sz="quarter" idx="43" hasCustomPrompt="1"/>
          </p:nvPr>
        </p:nvSpPr>
        <p:spPr>
          <a:xfrm>
            <a:off x="3567154" y="4837736"/>
            <a:ext cx="2235432" cy="1381264"/>
          </a:xfrm>
          <a:prstGeom prst="rect">
            <a:avLst/>
          </a:prstGeom>
        </p:spPr>
        <p:txBody>
          <a:bodyPr lIns="0" tIns="0" rIns="0"/>
          <a:lstStyle>
            <a:lvl1pPr marL="0" indent="0">
              <a:lnSpc>
                <a:spcPct val="130000"/>
              </a:lnSpc>
              <a:spcBef>
                <a:spcPts val="0"/>
              </a:spcBef>
              <a:buNone/>
              <a:defRPr sz="1400">
                <a:latin typeface="メイリオ" panose="020B0604030504040204" pitchFamily="50" charset="-128"/>
                <a:ea typeface="メイリオ" panose="020B0604030504040204" pitchFamily="50" charset="-128"/>
              </a:defRPr>
            </a:lvl1pPr>
            <a:lvl2pPr marL="540000" indent="-252000">
              <a:lnSpc>
                <a:spcPct val="120000"/>
              </a:lnSpc>
              <a:defRPr sz="1400"/>
            </a:lvl2pPr>
            <a:lvl3pPr marL="792000" indent="-252000">
              <a:lnSpc>
                <a:spcPct val="120000"/>
              </a:lnSpc>
              <a:defRPr sz="1400"/>
            </a:lvl3pPr>
            <a:lvl4pPr>
              <a:lnSpc>
                <a:spcPct val="120000"/>
              </a:lnSpc>
              <a:defRPr sz="1400"/>
            </a:lvl4pPr>
            <a:lvl5pPr>
              <a:lnSpc>
                <a:spcPct val="120000"/>
              </a:lnSpc>
              <a:defRPr sz="1400"/>
            </a:lvl5pPr>
          </a:lstStyle>
          <a:p>
            <a:pPr lvl="0"/>
            <a:r>
              <a:rPr kumimoji="1" lang="ja-JP" altLang="en-US"/>
              <a:t>ここには経歴や所属など説明・紹介文が入ります。</a:t>
            </a:r>
            <a:endParaRPr kumimoji="1" lang="en-US" altLang="ja-JP"/>
          </a:p>
        </p:txBody>
      </p:sp>
      <p:sp>
        <p:nvSpPr>
          <p:cNvPr id="42" name="テキスト プレースホルダー 3"/>
          <p:cNvSpPr>
            <a:spLocks noGrp="1"/>
          </p:cNvSpPr>
          <p:nvPr>
            <p:ph type="body" sz="quarter" idx="46" hasCustomPrompt="1"/>
          </p:nvPr>
        </p:nvSpPr>
        <p:spPr>
          <a:xfrm>
            <a:off x="6391486" y="4837736"/>
            <a:ext cx="2235432" cy="1381264"/>
          </a:xfrm>
          <a:prstGeom prst="rect">
            <a:avLst/>
          </a:prstGeom>
        </p:spPr>
        <p:txBody>
          <a:bodyPr lIns="0" tIns="0" rIns="0"/>
          <a:lstStyle>
            <a:lvl1pPr marL="0" indent="0">
              <a:lnSpc>
                <a:spcPct val="130000"/>
              </a:lnSpc>
              <a:spcBef>
                <a:spcPts val="0"/>
              </a:spcBef>
              <a:buNone/>
              <a:defRPr sz="1400">
                <a:latin typeface="メイリオ" panose="020B0604030504040204" pitchFamily="50" charset="-128"/>
                <a:ea typeface="メイリオ" panose="020B0604030504040204" pitchFamily="50" charset="-128"/>
              </a:defRPr>
            </a:lvl1pPr>
            <a:lvl2pPr marL="540000" indent="-252000">
              <a:lnSpc>
                <a:spcPct val="120000"/>
              </a:lnSpc>
              <a:defRPr sz="1400"/>
            </a:lvl2pPr>
            <a:lvl3pPr marL="792000" indent="-252000">
              <a:lnSpc>
                <a:spcPct val="120000"/>
              </a:lnSpc>
              <a:defRPr sz="1400"/>
            </a:lvl3pPr>
            <a:lvl4pPr>
              <a:lnSpc>
                <a:spcPct val="120000"/>
              </a:lnSpc>
              <a:defRPr sz="1400"/>
            </a:lvl4pPr>
            <a:lvl5pPr>
              <a:lnSpc>
                <a:spcPct val="120000"/>
              </a:lnSpc>
              <a:defRPr sz="1400"/>
            </a:lvl5pPr>
          </a:lstStyle>
          <a:p>
            <a:pPr lvl="0"/>
            <a:r>
              <a:rPr kumimoji="1" lang="ja-JP" altLang="en-US"/>
              <a:t>ここには経歴や所属など説明・紹介文が入ります。</a:t>
            </a:r>
            <a:endParaRPr kumimoji="1" lang="en-US" altLang="ja-JP"/>
          </a:p>
        </p:txBody>
      </p:sp>
      <p:sp>
        <p:nvSpPr>
          <p:cNvPr id="45" name="テキスト プレースホルダー 3"/>
          <p:cNvSpPr>
            <a:spLocks noGrp="1"/>
          </p:cNvSpPr>
          <p:nvPr>
            <p:ph type="body" sz="quarter" idx="49" hasCustomPrompt="1"/>
          </p:nvPr>
        </p:nvSpPr>
        <p:spPr>
          <a:xfrm>
            <a:off x="9214368" y="4837736"/>
            <a:ext cx="2235432" cy="1381264"/>
          </a:xfrm>
          <a:prstGeom prst="rect">
            <a:avLst/>
          </a:prstGeom>
        </p:spPr>
        <p:txBody>
          <a:bodyPr lIns="0" tIns="0" rIns="0"/>
          <a:lstStyle>
            <a:lvl1pPr marL="0" indent="0">
              <a:lnSpc>
                <a:spcPct val="130000"/>
              </a:lnSpc>
              <a:spcBef>
                <a:spcPts val="0"/>
              </a:spcBef>
              <a:buNone/>
              <a:defRPr sz="1400">
                <a:latin typeface="メイリオ" panose="020B0604030504040204" pitchFamily="50" charset="-128"/>
                <a:ea typeface="メイリオ" panose="020B0604030504040204" pitchFamily="50" charset="-128"/>
              </a:defRPr>
            </a:lvl1pPr>
            <a:lvl2pPr marL="540000" indent="-252000">
              <a:lnSpc>
                <a:spcPct val="120000"/>
              </a:lnSpc>
              <a:defRPr sz="1400"/>
            </a:lvl2pPr>
            <a:lvl3pPr marL="792000" indent="-252000">
              <a:lnSpc>
                <a:spcPct val="120000"/>
              </a:lnSpc>
              <a:defRPr sz="1400"/>
            </a:lvl3pPr>
            <a:lvl4pPr>
              <a:lnSpc>
                <a:spcPct val="120000"/>
              </a:lnSpc>
              <a:defRPr sz="1400"/>
            </a:lvl4pPr>
            <a:lvl5pPr>
              <a:lnSpc>
                <a:spcPct val="120000"/>
              </a:lnSpc>
              <a:defRPr sz="1400"/>
            </a:lvl5pPr>
          </a:lstStyle>
          <a:p>
            <a:pPr lvl="0"/>
            <a:r>
              <a:rPr kumimoji="1" lang="ja-JP" altLang="en-US"/>
              <a:t>ここには経歴や所属など説明・紹介文が入ります。</a:t>
            </a:r>
            <a:endParaRPr kumimoji="1" lang="en-US" altLang="ja-JP"/>
          </a:p>
        </p:txBody>
      </p:sp>
      <p:sp>
        <p:nvSpPr>
          <p:cNvPr id="35" name="図プレースホルダー 6"/>
          <p:cNvSpPr>
            <a:spLocks noGrp="1"/>
          </p:cNvSpPr>
          <p:nvPr>
            <p:ph type="pic" sz="quarter" idx="35" hasCustomPrompt="1"/>
          </p:nvPr>
        </p:nvSpPr>
        <p:spPr>
          <a:xfrm>
            <a:off x="3565336" y="1294881"/>
            <a:ext cx="2236995" cy="2248692"/>
          </a:xfrm>
          <a:prstGeom prst="ellipse">
            <a:avLst/>
          </a:prstGeom>
          <a:solidFill>
            <a:schemeClr val="accent4"/>
          </a:solidFill>
        </p:spPr>
        <p:txBody>
          <a:bodyPr anchor="ctr"/>
          <a:lstStyle>
            <a:lvl1pPr marL="0" indent="0" algn="ctr">
              <a:buNone/>
              <a:defRPr sz="2800">
                <a:latin typeface="メイリオ" panose="020B0604030504040204" pitchFamily="50" charset="-128"/>
                <a:ea typeface="メイリオ" panose="020B0604030504040204" pitchFamily="50" charset="-128"/>
              </a:defRPr>
            </a:lvl1pPr>
          </a:lstStyle>
          <a:p>
            <a:r>
              <a:rPr kumimoji="1" lang="ja-JP" altLang="en-US"/>
              <a:t>顔写真</a:t>
            </a:r>
          </a:p>
        </p:txBody>
      </p:sp>
      <p:sp>
        <p:nvSpPr>
          <p:cNvPr id="34" name="図プレースホルダー 6"/>
          <p:cNvSpPr>
            <a:spLocks noGrp="1"/>
          </p:cNvSpPr>
          <p:nvPr>
            <p:ph type="pic" sz="quarter" idx="34" hasCustomPrompt="1"/>
          </p:nvPr>
        </p:nvSpPr>
        <p:spPr>
          <a:xfrm>
            <a:off x="9214005" y="1294881"/>
            <a:ext cx="2236995" cy="2248692"/>
          </a:xfrm>
          <a:prstGeom prst="ellipse">
            <a:avLst/>
          </a:prstGeom>
          <a:solidFill>
            <a:schemeClr val="accent4"/>
          </a:solidFill>
        </p:spPr>
        <p:txBody>
          <a:bodyPr anchor="ctr"/>
          <a:lstStyle>
            <a:lvl1pPr marL="0" indent="0" algn="ctr">
              <a:buNone/>
              <a:defRPr sz="2800">
                <a:latin typeface="メイリオ" panose="020B0604030504040204" pitchFamily="50" charset="-128"/>
                <a:ea typeface="メイリオ" panose="020B0604030504040204" pitchFamily="50" charset="-128"/>
              </a:defRPr>
            </a:lvl1pPr>
          </a:lstStyle>
          <a:p>
            <a:r>
              <a:rPr kumimoji="1" lang="ja-JP" altLang="en-US"/>
              <a:t>顔写真</a:t>
            </a:r>
          </a:p>
        </p:txBody>
      </p:sp>
      <p:sp>
        <p:nvSpPr>
          <p:cNvPr id="7" name="図プレースホルダー 6"/>
          <p:cNvSpPr>
            <a:spLocks noGrp="1"/>
          </p:cNvSpPr>
          <p:nvPr>
            <p:ph type="pic" sz="quarter" idx="17" hasCustomPrompt="1"/>
          </p:nvPr>
        </p:nvSpPr>
        <p:spPr>
          <a:xfrm>
            <a:off x="741001" y="1294881"/>
            <a:ext cx="2236996" cy="2248692"/>
          </a:xfrm>
          <a:prstGeom prst="ellipse">
            <a:avLst/>
          </a:prstGeom>
          <a:solidFill>
            <a:schemeClr val="accent4"/>
          </a:solidFill>
        </p:spPr>
        <p:txBody>
          <a:bodyPr anchor="ctr"/>
          <a:lstStyle>
            <a:lvl1pPr marL="0" indent="0" algn="ctr">
              <a:buNone/>
              <a:defRPr sz="2800">
                <a:latin typeface="メイリオ" panose="020B0604030504040204" pitchFamily="50" charset="-128"/>
                <a:ea typeface="メイリオ" panose="020B0604030504040204" pitchFamily="50" charset="-128"/>
              </a:defRPr>
            </a:lvl1pPr>
          </a:lstStyle>
          <a:p>
            <a:r>
              <a:rPr kumimoji="1" lang="ja-JP" altLang="en-US"/>
              <a:t>顔写真</a:t>
            </a:r>
          </a:p>
        </p:txBody>
      </p:sp>
      <p:sp>
        <p:nvSpPr>
          <p:cNvPr id="5" name="テキスト プレースホルダー 4"/>
          <p:cNvSpPr>
            <a:spLocks noGrp="1"/>
          </p:cNvSpPr>
          <p:nvPr>
            <p:ph type="body" sz="quarter" idx="10" hasCustomPrompt="1"/>
          </p:nvPr>
        </p:nvSpPr>
        <p:spPr>
          <a:xfrm>
            <a:off x="741000" y="4148999"/>
            <a:ext cx="2236997" cy="315001"/>
          </a:xfrm>
          <a:prstGeom prst="rect">
            <a:avLst/>
          </a:prstGeom>
        </p:spPr>
        <p:txBody>
          <a:bodyPr lIns="0" tIns="0" rIns="0" bIns="0"/>
          <a:lstStyle>
            <a:lvl1pPr marL="0" indent="0" algn="ctr">
              <a:lnSpc>
                <a:spcPct val="120000"/>
              </a:lnSpc>
              <a:buNone/>
              <a:defRPr sz="1800" b="1">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名前</a:t>
            </a:r>
          </a:p>
        </p:txBody>
      </p:sp>
      <p:sp>
        <p:nvSpPr>
          <p:cNvPr id="26" name="テキスト プレースホルダー 4"/>
          <p:cNvSpPr>
            <a:spLocks noGrp="1"/>
          </p:cNvSpPr>
          <p:nvPr>
            <p:ph type="body" sz="quarter" idx="26" hasCustomPrompt="1"/>
          </p:nvPr>
        </p:nvSpPr>
        <p:spPr>
          <a:xfrm>
            <a:off x="741000" y="4508998"/>
            <a:ext cx="2236997" cy="270001"/>
          </a:xfrm>
          <a:prstGeom prst="rect">
            <a:avLst/>
          </a:prstGeom>
        </p:spPr>
        <p:txBody>
          <a:bodyPr lIns="0" tIns="0" rIns="0" bIns="0"/>
          <a:lstStyle>
            <a:lvl1pPr marL="0" indent="0" algn="ctr">
              <a:lnSpc>
                <a:spcPct val="120000"/>
              </a:lnSpc>
              <a:spcBef>
                <a:spcPts val="0"/>
              </a:spcBef>
              <a:buNone/>
              <a:defRPr sz="1200">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en-US" altLang="ja-JP"/>
              <a:t>Name / </a:t>
            </a:r>
            <a:r>
              <a:rPr kumimoji="1" lang="ja-JP" altLang="en-US"/>
              <a:t>ナマエ</a:t>
            </a:r>
          </a:p>
        </p:txBody>
      </p:sp>
      <p:sp>
        <p:nvSpPr>
          <p:cNvPr id="22" name="スライド番号プレースホルダー 5"/>
          <p:cNvSpPr>
            <a:spLocks noGrp="1"/>
          </p:cNvSpPr>
          <p:nvPr>
            <p:ph type="sldNum" sz="quarter" idx="4"/>
          </p:nvPr>
        </p:nvSpPr>
        <p:spPr>
          <a:xfrm>
            <a:off x="11404800"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29" name="テキスト プレースホルダー 3"/>
          <p:cNvSpPr>
            <a:spLocks noGrp="1"/>
          </p:cNvSpPr>
          <p:nvPr>
            <p:ph type="body" sz="quarter" idx="31" hasCustomPrompt="1"/>
          </p:nvPr>
        </p:nvSpPr>
        <p:spPr>
          <a:xfrm>
            <a:off x="1066801" y="6367463"/>
            <a:ext cx="10294200"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27" name="図プレースホルダー 6"/>
          <p:cNvSpPr>
            <a:spLocks noGrp="1"/>
          </p:cNvSpPr>
          <p:nvPr>
            <p:ph type="pic" sz="quarter" idx="42" hasCustomPrompt="1"/>
          </p:nvPr>
        </p:nvSpPr>
        <p:spPr>
          <a:xfrm>
            <a:off x="6389670" y="1294881"/>
            <a:ext cx="2236995" cy="2248692"/>
          </a:xfrm>
          <a:prstGeom prst="ellipse">
            <a:avLst/>
          </a:prstGeom>
          <a:solidFill>
            <a:schemeClr val="accent4"/>
          </a:solidFill>
        </p:spPr>
        <p:txBody>
          <a:bodyPr anchor="ctr"/>
          <a:lstStyle>
            <a:lvl1pPr marL="0" indent="0" algn="ctr">
              <a:buNone/>
              <a:defRPr sz="2800">
                <a:latin typeface="メイリオ" panose="020B0604030504040204" pitchFamily="50" charset="-128"/>
                <a:ea typeface="メイリオ" panose="020B0604030504040204" pitchFamily="50" charset="-128"/>
              </a:defRPr>
            </a:lvl1pPr>
          </a:lstStyle>
          <a:p>
            <a:r>
              <a:rPr kumimoji="1" lang="ja-JP" altLang="en-US"/>
              <a:t>顔写真</a:t>
            </a:r>
          </a:p>
        </p:txBody>
      </p:sp>
      <p:sp>
        <p:nvSpPr>
          <p:cNvPr id="30" name="テキスト プレースホルダー 4"/>
          <p:cNvSpPr>
            <a:spLocks noGrp="1"/>
          </p:cNvSpPr>
          <p:nvPr>
            <p:ph type="body" sz="quarter" idx="44" hasCustomPrompt="1"/>
          </p:nvPr>
        </p:nvSpPr>
        <p:spPr>
          <a:xfrm>
            <a:off x="3565336" y="4148999"/>
            <a:ext cx="2236997" cy="315001"/>
          </a:xfrm>
          <a:prstGeom prst="rect">
            <a:avLst/>
          </a:prstGeom>
        </p:spPr>
        <p:txBody>
          <a:bodyPr lIns="0" tIns="0" rIns="0" bIns="0"/>
          <a:lstStyle>
            <a:lvl1pPr marL="0" indent="0" algn="ctr">
              <a:lnSpc>
                <a:spcPct val="120000"/>
              </a:lnSpc>
              <a:buNone/>
              <a:defRPr sz="1800" b="1">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名前</a:t>
            </a:r>
          </a:p>
        </p:txBody>
      </p:sp>
      <p:sp>
        <p:nvSpPr>
          <p:cNvPr id="33" name="テキスト プレースホルダー 4"/>
          <p:cNvSpPr>
            <a:spLocks noGrp="1"/>
          </p:cNvSpPr>
          <p:nvPr>
            <p:ph type="body" sz="quarter" idx="45" hasCustomPrompt="1"/>
          </p:nvPr>
        </p:nvSpPr>
        <p:spPr>
          <a:xfrm>
            <a:off x="3565336" y="4508998"/>
            <a:ext cx="2236997" cy="270001"/>
          </a:xfrm>
          <a:prstGeom prst="rect">
            <a:avLst/>
          </a:prstGeom>
        </p:spPr>
        <p:txBody>
          <a:bodyPr lIns="0" tIns="0" rIns="0" bIns="0"/>
          <a:lstStyle>
            <a:lvl1pPr marL="0" indent="0" algn="ctr">
              <a:lnSpc>
                <a:spcPct val="120000"/>
              </a:lnSpc>
              <a:spcBef>
                <a:spcPts val="0"/>
              </a:spcBef>
              <a:buNone/>
              <a:defRPr sz="1200">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en-US" altLang="ja-JP"/>
              <a:t>Name / </a:t>
            </a:r>
            <a:r>
              <a:rPr kumimoji="1" lang="ja-JP" altLang="en-US"/>
              <a:t>ナマエ</a:t>
            </a:r>
          </a:p>
        </p:txBody>
      </p:sp>
      <p:sp>
        <p:nvSpPr>
          <p:cNvPr id="43" name="テキスト プレースホルダー 4"/>
          <p:cNvSpPr>
            <a:spLocks noGrp="1"/>
          </p:cNvSpPr>
          <p:nvPr>
            <p:ph type="body" sz="quarter" idx="47" hasCustomPrompt="1"/>
          </p:nvPr>
        </p:nvSpPr>
        <p:spPr>
          <a:xfrm>
            <a:off x="6389668" y="4148999"/>
            <a:ext cx="2236997" cy="315001"/>
          </a:xfrm>
          <a:prstGeom prst="rect">
            <a:avLst/>
          </a:prstGeom>
        </p:spPr>
        <p:txBody>
          <a:bodyPr lIns="0" tIns="0" rIns="0" bIns="0"/>
          <a:lstStyle>
            <a:lvl1pPr marL="0" indent="0" algn="ctr">
              <a:lnSpc>
                <a:spcPct val="120000"/>
              </a:lnSpc>
              <a:buNone/>
              <a:defRPr sz="1800" b="1">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名前</a:t>
            </a:r>
          </a:p>
        </p:txBody>
      </p:sp>
      <p:sp>
        <p:nvSpPr>
          <p:cNvPr id="44" name="テキスト プレースホルダー 4"/>
          <p:cNvSpPr>
            <a:spLocks noGrp="1"/>
          </p:cNvSpPr>
          <p:nvPr>
            <p:ph type="body" sz="quarter" idx="48" hasCustomPrompt="1"/>
          </p:nvPr>
        </p:nvSpPr>
        <p:spPr>
          <a:xfrm>
            <a:off x="6389668" y="4508998"/>
            <a:ext cx="2236997" cy="270001"/>
          </a:xfrm>
          <a:prstGeom prst="rect">
            <a:avLst/>
          </a:prstGeom>
        </p:spPr>
        <p:txBody>
          <a:bodyPr lIns="0" tIns="0" rIns="0" bIns="0"/>
          <a:lstStyle>
            <a:lvl1pPr marL="0" indent="0" algn="ctr">
              <a:lnSpc>
                <a:spcPct val="120000"/>
              </a:lnSpc>
              <a:spcBef>
                <a:spcPts val="0"/>
              </a:spcBef>
              <a:buNone/>
              <a:defRPr sz="1200">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en-US" altLang="ja-JP"/>
              <a:t>Name / </a:t>
            </a:r>
            <a:r>
              <a:rPr kumimoji="1" lang="ja-JP" altLang="en-US"/>
              <a:t>ナマエ</a:t>
            </a:r>
          </a:p>
        </p:txBody>
      </p:sp>
      <p:sp>
        <p:nvSpPr>
          <p:cNvPr id="46" name="テキスト プレースホルダー 4"/>
          <p:cNvSpPr>
            <a:spLocks noGrp="1"/>
          </p:cNvSpPr>
          <p:nvPr>
            <p:ph type="body" sz="quarter" idx="50" hasCustomPrompt="1"/>
          </p:nvPr>
        </p:nvSpPr>
        <p:spPr>
          <a:xfrm>
            <a:off x="9212550" y="4148999"/>
            <a:ext cx="2236997" cy="315001"/>
          </a:xfrm>
          <a:prstGeom prst="rect">
            <a:avLst/>
          </a:prstGeom>
        </p:spPr>
        <p:txBody>
          <a:bodyPr lIns="0" tIns="0" rIns="0" bIns="0"/>
          <a:lstStyle>
            <a:lvl1pPr marL="0" indent="0" algn="ctr">
              <a:lnSpc>
                <a:spcPct val="120000"/>
              </a:lnSpc>
              <a:buNone/>
              <a:defRPr sz="1800" b="1">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ja-JP" altLang="en-US"/>
              <a:t>名前</a:t>
            </a:r>
          </a:p>
        </p:txBody>
      </p:sp>
      <p:sp>
        <p:nvSpPr>
          <p:cNvPr id="47" name="テキスト プレースホルダー 4"/>
          <p:cNvSpPr>
            <a:spLocks noGrp="1"/>
          </p:cNvSpPr>
          <p:nvPr>
            <p:ph type="body" sz="quarter" idx="51" hasCustomPrompt="1"/>
          </p:nvPr>
        </p:nvSpPr>
        <p:spPr>
          <a:xfrm>
            <a:off x="9212550" y="4508998"/>
            <a:ext cx="2236997" cy="270001"/>
          </a:xfrm>
          <a:prstGeom prst="rect">
            <a:avLst/>
          </a:prstGeom>
        </p:spPr>
        <p:txBody>
          <a:bodyPr lIns="0" tIns="0" rIns="0" bIns="0"/>
          <a:lstStyle>
            <a:lvl1pPr marL="0" indent="0" algn="ctr">
              <a:lnSpc>
                <a:spcPct val="120000"/>
              </a:lnSpc>
              <a:spcBef>
                <a:spcPts val="0"/>
              </a:spcBef>
              <a:buNone/>
              <a:defRPr sz="1200">
                <a:solidFill>
                  <a:schemeClr val="tx1"/>
                </a:solidFill>
                <a:latin typeface="メイリオ" panose="020B0604030504040204" pitchFamily="50" charset="-128"/>
                <a:ea typeface="メイリオ" panose="020B0604030504040204" pitchFamily="50" charset="-128"/>
              </a:defRPr>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kumimoji="1" lang="en-US" altLang="ja-JP"/>
              <a:t>Name / </a:t>
            </a:r>
            <a:r>
              <a:rPr kumimoji="1" lang="ja-JP" altLang="en-US"/>
              <a:t>ナマエ</a:t>
            </a:r>
          </a:p>
        </p:txBody>
      </p:sp>
      <p:sp>
        <p:nvSpPr>
          <p:cNvPr id="21" name="タイトル 1"/>
          <p:cNvSpPr>
            <a:spLocks noGrp="1"/>
          </p:cNvSpPr>
          <p:nvPr>
            <p:ph type="title" hasCustomPrompt="1"/>
          </p:nvPr>
        </p:nvSpPr>
        <p:spPr>
          <a:xfrm>
            <a:off x="742600" y="549001"/>
            <a:ext cx="10393400"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登壇者</a:t>
            </a:r>
          </a:p>
        </p:txBody>
      </p:sp>
    </p:spTree>
    <p:extLst>
      <p:ext uri="{BB962C8B-B14F-4D97-AF65-F5344CB8AC3E}">
        <p14:creationId xmlns:p14="http://schemas.microsoft.com/office/powerpoint/2010/main" val="35773501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セクション表紙">
    <p:bg>
      <p:bgRef idx="1001">
        <a:schemeClr val="bg2"/>
      </p:bgRef>
    </p:bg>
    <p:spTree>
      <p:nvGrpSpPr>
        <p:cNvPr id="1" name=""/>
        <p:cNvGrpSpPr/>
        <p:nvPr/>
      </p:nvGrpSpPr>
      <p:grpSpPr>
        <a:xfrm>
          <a:off x="0" y="0"/>
          <a:ext cx="0" cy="0"/>
          <a:chOff x="0" y="0"/>
          <a:chExt cx="0" cy="0"/>
        </a:xfrm>
      </p:grpSpPr>
      <p:sp>
        <p:nvSpPr>
          <p:cNvPr id="8" name="スライド番号プレースホルダー 5"/>
          <p:cNvSpPr>
            <a:spLocks noGrp="1"/>
          </p:cNvSpPr>
          <p:nvPr>
            <p:ph type="sldNum" sz="quarter" idx="4"/>
          </p:nvPr>
        </p:nvSpPr>
        <p:spPr>
          <a:xfrm>
            <a:off x="11404311" y="6367301"/>
            <a:ext cx="451139"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2" name="タイトル 1"/>
          <p:cNvSpPr>
            <a:spLocks noGrp="1"/>
          </p:cNvSpPr>
          <p:nvPr>
            <p:ph type="ctrTitle" hasCustomPrompt="1"/>
          </p:nvPr>
        </p:nvSpPr>
        <p:spPr>
          <a:xfrm>
            <a:off x="1416000" y="1989000"/>
            <a:ext cx="9720000" cy="1440000"/>
          </a:xfrm>
          <a:prstGeom prst="rect">
            <a:avLst/>
          </a:prstGeom>
        </p:spPr>
        <p:txBody>
          <a:bodyPr lIns="0" tIns="0" rIns="0" bIns="0" anchor="t"/>
          <a:lstStyle>
            <a:lvl1pPr algn="l">
              <a:lnSpc>
                <a:spcPct val="130000"/>
              </a:lnSpc>
              <a:spcAft>
                <a:spcPts val="600"/>
              </a:spcAft>
              <a:defRPr sz="3200" b="1">
                <a:latin typeface="メイリオ" panose="020B0604030504040204" pitchFamily="50" charset="-128"/>
                <a:ea typeface="メイリオ" panose="020B0604030504040204" pitchFamily="50" charset="-128"/>
              </a:defRPr>
            </a:lvl1pPr>
          </a:lstStyle>
          <a:p>
            <a:r>
              <a:rPr kumimoji="1" lang="ja-JP" altLang="en-US"/>
              <a:t>セクションタイトル</a:t>
            </a:r>
            <a:br>
              <a:rPr kumimoji="1" lang="en-SG" altLang="ja-JP"/>
            </a:br>
            <a:r>
              <a:rPr kumimoji="1" lang="ja-JP" altLang="en-US"/>
              <a:t>セクションタイトル</a:t>
            </a:r>
          </a:p>
        </p:txBody>
      </p:sp>
    </p:spTree>
    <p:extLst>
      <p:ext uri="{BB962C8B-B14F-4D97-AF65-F5344CB8AC3E}">
        <p14:creationId xmlns:p14="http://schemas.microsoft.com/office/powerpoint/2010/main" val="1986975152"/>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裏表紙">
    <p:spTree>
      <p:nvGrpSpPr>
        <p:cNvPr id="1" name=""/>
        <p:cNvGrpSpPr/>
        <p:nvPr/>
      </p:nvGrpSpPr>
      <p:grpSpPr>
        <a:xfrm>
          <a:off x="0" y="0"/>
          <a:ext cx="0" cy="0"/>
          <a:chOff x="0" y="0"/>
          <a:chExt cx="0" cy="0"/>
        </a:xfrm>
      </p:grpSpPr>
      <p:pic>
        <p:nvPicPr>
          <p:cNvPr id="4" name="図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01587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タイトルのみ">
    <p:spTree>
      <p:nvGrpSpPr>
        <p:cNvPr id="1" name=""/>
        <p:cNvGrpSpPr/>
        <p:nvPr/>
      </p:nvGrpSpPr>
      <p:grpSpPr>
        <a:xfrm>
          <a:off x="0" y="0"/>
          <a:ext cx="0" cy="0"/>
          <a:chOff x="0" y="0"/>
          <a:chExt cx="0" cy="0"/>
        </a:xfrm>
      </p:grpSpPr>
      <p:sp>
        <p:nvSpPr>
          <p:cNvPr id="15" name="タイトル 1"/>
          <p:cNvSpPr>
            <a:spLocks noGrp="1"/>
          </p:cNvSpPr>
          <p:nvPr>
            <p:ph type="title"/>
          </p:nvPr>
        </p:nvSpPr>
        <p:spPr bwMode="gray">
          <a:xfrm>
            <a:off x="150922" y="318832"/>
            <a:ext cx="3348994" cy="377026"/>
          </a:xfrm>
          <a:prstGeom prst="rect">
            <a:avLst/>
          </a:prstGeom>
        </p:spPr>
        <p:txBody>
          <a:bodyPr wrap="none">
            <a:spAutoFit/>
          </a:bodyPr>
          <a:lstStyle>
            <a:lvl1pPr>
              <a:defRPr sz="2000">
                <a:solidFill>
                  <a:schemeClr val="tx1"/>
                </a:solidFill>
                <a:latin typeface="メイリオ" panose="020B0604030504040204" pitchFamily="50" charset="-128"/>
                <a:ea typeface="メイリオ" panose="020B0604030504040204" pitchFamily="50" charset="-128"/>
              </a:defRPr>
            </a:lvl1pPr>
          </a:lstStyle>
          <a:p>
            <a:r>
              <a:rPr lang="ja-JP" altLang="en-US"/>
              <a:t>マスタ タイトルの書式設定</a:t>
            </a:r>
          </a:p>
        </p:txBody>
      </p:sp>
      <p:sp>
        <p:nvSpPr>
          <p:cNvPr id="17" name="スライド番号プレースホルダ 2"/>
          <p:cNvSpPr>
            <a:spLocks noGrp="1"/>
          </p:cNvSpPr>
          <p:nvPr>
            <p:ph type="sldNum" sz="quarter" idx="10"/>
          </p:nvPr>
        </p:nvSpPr>
        <p:spPr bwMode="gray">
          <a:xfrm>
            <a:off x="11472333" y="6545263"/>
            <a:ext cx="651934" cy="304800"/>
          </a:xfrm>
          <a:prstGeom prst="rect">
            <a:avLst/>
          </a:prstGeom>
        </p:spPr>
        <p:txBody>
          <a:bodyPr/>
          <a:lstStyle>
            <a:lvl1pPr algn="r">
              <a:defRPr sz="1400" smtClean="0">
                <a:solidFill>
                  <a:schemeClr val="tx1"/>
                </a:solidFill>
                <a:latin typeface="Arial" pitchFamily="34" charset="0"/>
                <a:ea typeface="メイリオ" panose="020B0604030504040204" pitchFamily="50" charset="-128"/>
                <a:cs typeface="Arial" pitchFamily="34" charset="0"/>
              </a:defRPr>
            </a:lvl1pPr>
          </a:lstStyle>
          <a:p>
            <a:pPr>
              <a:defRPr/>
            </a:pPr>
            <a:fld id="{B69A64E9-DEE1-40B5-88E8-A6C3DD001D0B}" type="slidenum">
              <a:rPr lang="en-US" altLang="ja-JP" smtClean="0"/>
              <a:pPr>
                <a:defRPr/>
              </a:pPr>
              <a:t>‹#›</a:t>
            </a:fld>
            <a:endParaRPr lang="en-US" altLang="ja-JP"/>
          </a:p>
        </p:txBody>
      </p:sp>
      <p:sp>
        <p:nvSpPr>
          <p:cNvPr id="12" name="正方形/長方形 11"/>
          <p:cNvSpPr>
            <a:spLocks noChangeArrowheads="1"/>
          </p:cNvSpPr>
          <p:nvPr/>
        </p:nvSpPr>
        <p:spPr bwMode="gray">
          <a:xfrm>
            <a:off x="1" y="739775"/>
            <a:ext cx="12192000" cy="43200"/>
          </a:xfrm>
          <a:prstGeom prst="rect">
            <a:avLst/>
          </a:prstGeom>
          <a:solidFill>
            <a:srgbClr val="B3B3B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749452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キーメッセージ・説明テキスト">
    <p:spTree>
      <p:nvGrpSpPr>
        <p:cNvPr id="1" name=""/>
        <p:cNvGrpSpPr/>
        <p:nvPr/>
      </p:nvGrpSpPr>
      <p:grpSpPr>
        <a:xfrm>
          <a:off x="0" y="0"/>
          <a:ext cx="0" cy="0"/>
          <a:chOff x="0" y="0"/>
          <a:chExt cx="0" cy="0"/>
        </a:xfrm>
      </p:grpSpPr>
      <p:sp>
        <p:nvSpPr>
          <p:cNvPr id="5" name="テキスト プレースホルダー 4"/>
          <p:cNvSpPr>
            <a:spLocks noGrp="1"/>
          </p:cNvSpPr>
          <p:nvPr>
            <p:ph type="body" sz="quarter" idx="19" hasCustomPrompt="1"/>
          </p:nvPr>
        </p:nvSpPr>
        <p:spPr>
          <a:xfrm>
            <a:off x="742588" y="1989000"/>
            <a:ext cx="10707205" cy="3959363"/>
          </a:xfrm>
          <a:prstGeom prst="rect">
            <a:avLst/>
          </a:prstGeom>
        </p:spPr>
        <p:txBody>
          <a:bodyPr lIns="0" tIns="0" rIns="0" bIns="0"/>
          <a:lstStyle>
            <a:lvl1pPr marL="0" indent="0">
              <a:lnSpc>
                <a:spcPct val="130000"/>
              </a:lnSpc>
              <a:spcBef>
                <a:spcPts val="0"/>
              </a:spcBef>
              <a:buNone/>
              <a:defRPr sz="2000">
                <a:latin typeface="メイリオ" panose="020B0604030504040204" pitchFamily="50" charset="-128"/>
                <a:ea typeface="メイリオ" panose="020B0604030504040204" pitchFamily="50" charset="-128"/>
              </a:defRPr>
            </a:lvl1pPr>
            <a:lvl2pPr>
              <a:lnSpc>
                <a:spcPct val="120000"/>
              </a:lnSpc>
              <a:spcBef>
                <a:spcPts val="300"/>
              </a:spcBef>
              <a:defRPr sz="1800"/>
            </a:lvl2pPr>
            <a:lvl3pPr>
              <a:lnSpc>
                <a:spcPct val="120000"/>
              </a:lnSpc>
              <a:spcBef>
                <a:spcPts val="300"/>
              </a:spcBef>
              <a:defRPr sz="1600"/>
            </a:lvl3pPr>
            <a:lvl4pPr>
              <a:lnSpc>
                <a:spcPct val="120000"/>
              </a:lnSpc>
              <a:spcBef>
                <a:spcPts val="300"/>
              </a:spcBef>
              <a:defRPr sz="1400"/>
            </a:lvl4pPr>
            <a:lvl5pPr>
              <a:lnSpc>
                <a:spcPct val="120000"/>
              </a:lnSpc>
              <a:spcBef>
                <a:spcPts val="300"/>
              </a:spcBef>
              <a:defRPr sz="1400"/>
            </a:lvl5pPr>
          </a:lstStyle>
          <a:p>
            <a:pPr lvl="0"/>
            <a:r>
              <a:rPr kumimoji="1" lang="ja-JP" altLang="en-US"/>
              <a:t>ここには説明テキストが入ります。</a:t>
            </a:r>
          </a:p>
        </p:txBody>
      </p:sp>
      <p:sp>
        <p:nvSpPr>
          <p:cNvPr id="12" name="スライド番号プレースホルダー 5"/>
          <p:cNvSpPr>
            <a:spLocks noGrp="1"/>
          </p:cNvSpPr>
          <p:nvPr>
            <p:ph type="sldNum" sz="quarter" idx="4"/>
          </p:nvPr>
        </p:nvSpPr>
        <p:spPr>
          <a:xfrm>
            <a:off x="11404311"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88" y="6367463"/>
            <a:ext cx="10618413" cy="365125"/>
          </a:xfrm>
          <a:prstGeom prst="rect">
            <a:avLst/>
          </a:prstGeom>
        </p:spPr>
        <p:txBody>
          <a:bodyPr lIns="0" rIns="9000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706871" cy="706698"/>
          </a:xfrm>
          <a:prstGeom prst="rect">
            <a:avLst/>
          </a:prstGeom>
        </p:spPr>
        <p:txBody>
          <a:bodyPr lIns="0" tIns="0" rIns="0" bIns="0"/>
          <a:lstStyle>
            <a:lvl1pPr marL="0" marR="0" indent="0" algn="l" defTabSz="914400" rtl="0" eaLnBrk="1" fontAlgn="auto" latinLnBrk="0" hangingPunct="1">
              <a:lnSpc>
                <a:spcPct val="120000"/>
              </a:lnSpc>
              <a:spcBef>
                <a:spcPts val="0"/>
              </a:spcBef>
              <a:spcAft>
                <a:spcPts val="0"/>
              </a:spcAft>
              <a:buClrTx/>
              <a:buSzTx/>
              <a:buFont typeface="Wingdings" panose="05000000000000000000" pitchFamily="2" charset="2"/>
              <a:buNone/>
              <a:tabLst/>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599" y="549001"/>
            <a:ext cx="10716963"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Tree>
    <p:extLst>
      <p:ext uri="{BB962C8B-B14F-4D97-AF65-F5344CB8AC3E}">
        <p14:creationId xmlns:p14="http://schemas.microsoft.com/office/powerpoint/2010/main" val="3647940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キーメッセージ・オブジェクト">
    <p:spTree>
      <p:nvGrpSpPr>
        <p:cNvPr id="1" name=""/>
        <p:cNvGrpSpPr/>
        <p:nvPr/>
      </p:nvGrpSpPr>
      <p:grpSpPr>
        <a:xfrm>
          <a:off x="0" y="0"/>
          <a:ext cx="0" cy="0"/>
          <a:chOff x="0" y="0"/>
          <a:chExt cx="0" cy="0"/>
        </a:xfrm>
      </p:grpSpPr>
      <p:sp>
        <p:nvSpPr>
          <p:cNvPr id="9" name="テキスト プレースホルダー 3"/>
          <p:cNvSpPr>
            <a:spLocks noGrp="1"/>
          </p:cNvSpPr>
          <p:nvPr>
            <p:ph type="body" sz="quarter" idx="12" hasCustomPrompt="1"/>
          </p:nvPr>
        </p:nvSpPr>
        <p:spPr>
          <a:xfrm>
            <a:off x="742600" y="1022400"/>
            <a:ext cx="10707193" cy="706698"/>
          </a:xfrm>
          <a:prstGeom prst="rect">
            <a:avLst/>
          </a:prstGeom>
        </p:spPr>
        <p:txBody>
          <a:bodyPr lIns="0" tIns="0" rIns="0" bIns="0"/>
          <a:lstStyle>
            <a:lvl1pPr marL="0" indent="0">
              <a:lnSpc>
                <a:spcPct val="120000"/>
              </a:lnSpc>
              <a:spcBef>
                <a:spcPts val="0"/>
              </a:spcBef>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14" name="コンテンツ プレースホルダー 3"/>
          <p:cNvSpPr>
            <a:spLocks noGrp="1"/>
          </p:cNvSpPr>
          <p:nvPr>
            <p:ph sz="quarter" idx="15" hasCustomPrompt="1"/>
          </p:nvPr>
        </p:nvSpPr>
        <p:spPr>
          <a:xfrm>
            <a:off x="742600" y="1989000"/>
            <a:ext cx="10707193" cy="4140001"/>
          </a:xfrm>
          <a:prstGeom prst="rect">
            <a:avLst/>
          </a:prstGeom>
          <a:solidFill>
            <a:schemeClr val="accent4"/>
          </a:solidFill>
        </p:spPr>
        <p:txBody>
          <a:bodyPr lIns="0">
            <a:normAutofit/>
          </a:bodyPr>
          <a:lstStyle>
            <a:lvl1pPr marL="0" indent="0">
              <a:buNone/>
              <a:defRPr>
                <a:latin typeface="メイリオ" panose="020B0604030504040204" pitchFamily="50" charset="-128"/>
                <a:ea typeface="メイリオ" panose="020B0604030504040204" pitchFamily="50" charset="-128"/>
              </a:defRPr>
            </a:lvl1pPr>
          </a:lstStyle>
          <a:p>
            <a:pPr lvl="0"/>
            <a:r>
              <a:rPr kumimoji="1" lang="ja-JP" altLang="en-US"/>
              <a:t>写真・図・表</a:t>
            </a:r>
          </a:p>
        </p:txBody>
      </p:sp>
      <p:sp>
        <p:nvSpPr>
          <p:cNvPr id="12" name="スライド番号プレースホルダー 5"/>
          <p:cNvSpPr>
            <a:spLocks noGrp="1"/>
          </p:cNvSpPr>
          <p:nvPr>
            <p:ph type="sldNum" sz="quarter" idx="4"/>
          </p:nvPr>
        </p:nvSpPr>
        <p:spPr>
          <a:xfrm>
            <a:off x="11404312"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9" y="6367463"/>
            <a:ext cx="10618402"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8"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Tree>
    <p:extLst>
      <p:ext uri="{BB962C8B-B14F-4D97-AF65-F5344CB8AC3E}">
        <p14:creationId xmlns:p14="http://schemas.microsoft.com/office/powerpoint/2010/main" val="12940615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キーメッセージ・オブジェクト(2)">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6000" y="6367301"/>
            <a:ext cx="4447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207" y="6367463"/>
            <a:ext cx="10618794"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600" y="1022400"/>
            <a:ext cx="10707193" cy="526698"/>
          </a:xfrm>
          <a:prstGeom prst="rect">
            <a:avLst/>
          </a:prstGeom>
        </p:spPr>
        <p:txBody>
          <a:bodyPr lIns="0" tIns="0" rIns="0" bIns="0"/>
          <a:lstStyle>
            <a:lvl1pPr marL="0" indent="0">
              <a:lnSpc>
                <a:spcPct val="120000"/>
              </a:lnSpc>
              <a:spcBef>
                <a:spcPts val="0"/>
              </a:spcBef>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600" y="549001"/>
            <a:ext cx="10717296"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14" name="コンテンツ プレースホルダー 3"/>
          <p:cNvSpPr>
            <a:spLocks noGrp="1"/>
          </p:cNvSpPr>
          <p:nvPr>
            <p:ph sz="quarter" idx="15" hasCustomPrompt="1"/>
          </p:nvPr>
        </p:nvSpPr>
        <p:spPr>
          <a:xfrm>
            <a:off x="742207" y="1989001"/>
            <a:ext cx="4994069" cy="4140000"/>
          </a:xfrm>
          <a:prstGeom prst="rect">
            <a:avLst/>
          </a:prstGeom>
          <a:solidFill>
            <a:schemeClr val="accent4"/>
          </a:solidFill>
        </p:spPr>
        <p:txBody>
          <a:bodyPr lIns="0">
            <a:normAutofit/>
          </a:bodyPr>
          <a:lstStyle>
            <a:lvl1pPr marL="0" indent="0">
              <a:buNone/>
              <a:defRPr>
                <a:latin typeface="メイリオ" panose="020B0604030504040204" pitchFamily="50" charset="-128"/>
                <a:ea typeface="メイリオ" panose="020B0604030504040204" pitchFamily="50" charset="-128"/>
              </a:defRPr>
            </a:lvl1pPr>
          </a:lstStyle>
          <a:p>
            <a:pPr lvl="0"/>
            <a:r>
              <a:rPr kumimoji="1" lang="ja-JP" altLang="en-US"/>
              <a:t>写真・図・表</a:t>
            </a:r>
          </a:p>
        </p:txBody>
      </p:sp>
      <p:sp>
        <p:nvSpPr>
          <p:cNvPr id="11" name="コンテンツ プレースホルダー 3"/>
          <p:cNvSpPr>
            <a:spLocks noGrp="1"/>
          </p:cNvSpPr>
          <p:nvPr>
            <p:ph sz="quarter" idx="19" hasCustomPrompt="1"/>
          </p:nvPr>
        </p:nvSpPr>
        <p:spPr>
          <a:xfrm>
            <a:off x="6455725" y="1989001"/>
            <a:ext cx="5004171" cy="4140000"/>
          </a:xfrm>
          <a:prstGeom prst="rect">
            <a:avLst/>
          </a:prstGeom>
          <a:solidFill>
            <a:schemeClr val="accent4"/>
          </a:solidFill>
        </p:spPr>
        <p:txBody>
          <a:bodyPr lIns="0">
            <a:normAutofit/>
          </a:bodyPr>
          <a:lstStyle>
            <a:lvl1pPr marL="0" indent="0">
              <a:buNone/>
              <a:defRPr>
                <a:latin typeface="メイリオ" panose="020B0604030504040204" pitchFamily="50" charset="-128"/>
                <a:ea typeface="メイリオ" panose="020B0604030504040204" pitchFamily="50" charset="-128"/>
              </a:defRPr>
            </a:lvl1pPr>
          </a:lstStyle>
          <a:p>
            <a:pPr lvl="0"/>
            <a:r>
              <a:rPr kumimoji="1" lang="ja-JP" altLang="en-US"/>
              <a:t>写真・図・表</a:t>
            </a:r>
          </a:p>
        </p:txBody>
      </p:sp>
    </p:spTree>
    <p:extLst>
      <p:ext uri="{BB962C8B-B14F-4D97-AF65-F5344CB8AC3E}">
        <p14:creationId xmlns:p14="http://schemas.microsoft.com/office/powerpoint/2010/main" val="23733650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キーメッセージ・説明テキスト・オブジェクト">
    <p:spTree>
      <p:nvGrpSpPr>
        <p:cNvPr id="1" name=""/>
        <p:cNvGrpSpPr/>
        <p:nvPr/>
      </p:nvGrpSpPr>
      <p:grpSpPr>
        <a:xfrm>
          <a:off x="0" y="0"/>
          <a:ext cx="0" cy="0"/>
          <a:chOff x="0" y="0"/>
          <a:chExt cx="0" cy="0"/>
        </a:xfrm>
      </p:grpSpPr>
      <p:sp>
        <p:nvSpPr>
          <p:cNvPr id="12" name="スライド番号プレースホルダー 5"/>
          <p:cNvSpPr>
            <a:spLocks noGrp="1"/>
          </p:cNvSpPr>
          <p:nvPr>
            <p:ph type="sldNum" sz="quarter" idx="4"/>
          </p:nvPr>
        </p:nvSpPr>
        <p:spPr>
          <a:xfrm>
            <a:off x="11404312" y="6367301"/>
            <a:ext cx="445944" cy="365125"/>
          </a:xfrm>
          <a:prstGeom prst="rect">
            <a:avLst/>
          </a:prstGeom>
        </p:spPr>
        <p:txBody>
          <a:bodyPr vert="horz" lIns="91440" tIns="45720" rIns="0" bIns="45720" rtlCol="0" anchor="ctr"/>
          <a:lstStyle>
            <a:lvl1pPr algn="r">
              <a:defRPr sz="1000">
                <a:solidFill>
                  <a:schemeClr val="tx1"/>
                </a:solidFill>
                <a:latin typeface="メイリオ" panose="020B0604030504040204" pitchFamily="50" charset="-128"/>
                <a:ea typeface="メイリオ" panose="020B0604030504040204" pitchFamily="50" charset="-128"/>
              </a:defRPr>
            </a:lvl1pPr>
          </a:lstStyle>
          <a:p>
            <a:fld id="{3202DECC-888D-4484-8ACD-C6BF8B24BC79}" type="slidenum">
              <a:rPr lang="ja-JP" altLang="en-US" smtClean="0"/>
              <a:pPr/>
              <a:t>‹#›</a:t>
            </a:fld>
            <a:endParaRPr lang="ja-JP" altLang="en-US"/>
          </a:p>
        </p:txBody>
      </p:sp>
      <p:sp>
        <p:nvSpPr>
          <p:cNvPr id="13" name="テキスト プレースホルダー 3"/>
          <p:cNvSpPr>
            <a:spLocks noGrp="1"/>
          </p:cNvSpPr>
          <p:nvPr>
            <p:ph type="body" sz="quarter" idx="10" hasCustomPrompt="1"/>
          </p:nvPr>
        </p:nvSpPr>
        <p:spPr>
          <a:xfrm>
            <a:off x="742599" y="6367463"/>
            <a:ext cx="10618402" cy="365125"/>
          </a:xfrm>
          <a:prstGeom prst="rect">
            <a:avLst/>
          </a:prstGeom>
        </p:spPr>
        <p:txBody>
          <a:bodyPr lIns="0" anchor="ctr"/>
          <a:lstStyle>
            <a:lvl1pPr marL="0" indent="0" algn="r">
              <a:buNone/>
              <a:defRPr sz="900">
                <a:solidFill>
                  <a:schemeClr val="accent6"/>
                </a:solidFill>
                <a:latin typeface="メイリオ" panose="020B0604030504040204" pitchFamily="50" charset="-128"/>
                <a:ea typeface="メイリオ" panose="020B0604030504040204" pitchFamily="50" charset="-128"/>
              </a:defRPr>
            </a:lvl1pPr>
          </a:lstStyle>
          <a:p>
            <a:pPr lvl="0"/>
            <a:r>
              <a:rPr kumimoji="1" lang="ja-JP" altLang="en-US"/>
              <a:t>ここには注釈や参考・引用文献の情報が入ります。</a:t>
            </a:r>
          </a:p>
        </p:txBody>
      </p:sp>
      <p:sp>
        <p:nvSpPr>
          <p:cNvPr id="9" name="テキスト プレースホルダー 3"/>
          <p:cNvSpPr>
            <a:spLocks noGrp="1"/>
          </p:cNvSpPr>
          <p:nvPr>
            <p:ph type="body" sz="quarter" idx="12" hasCustomPrompt="1"/>
          </p:nvPr>
        </p:nvSpPr>
        <p:spPr>
          <a:xfrm>
            <a:off x="742599" y="1022400"/>
            <a:ext cx="10697406" cy="526698"/>
          </a:xfrm>
          <a:prstGeom prst="rect">
            <a:avLst/>
          </a:prstGeom>
        </p:spPr>
        <p:txBody>
          <a:bodyPr lIns="0" tIns="0" rIns="0" bIns="0"/>
          <a:lstStyle>
            <a:lvl1pPr marL="0" indent="0">
              <a:lnSpc>
                <a:spcPct val="120000"/>
              </a:lnSpc>
              <a:spcBef>
                <a:spcPts val="0"/>
              </a:spcBef>
              <a:buFont typeface="Wingdings" panose="05000000000000000000" pitchFamily="2" charset="2"/>
              <a:buNone/>
              <a:defRPr sz="2800" b="1">
                <a:latin typeface="メイリオ" panose="020B0604030504040204" pitchFamily="50" charset="-128"/>
                <a:ea typeface="メイリオ" panose="020B0604030504040204" pitchFamily="50" charset="-128"/>
              </a:defRPr>
            </a:lvl1pPr>
            <a:lvl2pPr marL="684000">
              <a:lnSpc>
                <a:spcPct val="120000"/>
              </a:lnSpc>
              <a:defRPr sz="1600"/>
            </a:lvl2pPr>
            <a:lvl3pPr marL="1008000" indent="-252000">
              <a:lnSpc>
                <a:spcPct val="120000"/>
              </a:lnSpc>
              <a:defRPr sz="1400"/>
            </a:lvl3pPr>
            <a:lvl4pPr>
              <a:lnSpc>
                <a:spcPct val="120000"/>
              </a:lnSpc>
              <a:defRPr sz="1600"/>
            </a:lvl4pPr>
            <a:lvl5pPr>
              <a:lnSpc>
                <a:spcPct val="120000"/>
              </a:lnSpc>
              <a:defRPr sz="1600"/>
            </a:lvl5pPr>
          </a:lstStyle>
          <a:p>
            <a:pPr lvl="0"/>
            <a:r>
              <a:rPr kumimoji="1" lang="ja-JP" altLang="en-US"/>
              <a:t>ここには最も伝えたいメッセージが入ります。</a:t>
            </a:r>
            <a:endParaRPr kumimoji="1" lang="en-US" altLang="ja-JP"/>
          </a:p>
        </p:txBody>
      </p:sp>
      <p:sp>
        <p:nvSpPr>
          <p:cNvPr id="8" name="タイトル 1"/>
          <p:cNvSpPr>
            <a:spLocks noGrp="1"/>
          </p:cNvSpPr>
          <p:nvPr>
            <p:ph type="title" hasCustomPrompt="1"/>
          </p:nvPr>
        </p:nvSpPr>
        <p:spPr>
          <a:xfrm>
            <a:off x="742599" y="549001"/>
            <a:ext cx="10707193" cy="315000"/>
          </a:xfrm>
          <a:prstGeom prst="rect">
            <a:avLst/>
          </a:prstGeom>
        </p:spPr>
        <p:txBody>
          <a:bodyPr lIns="0" tIns="0" rIns="0" bIns="0"/>
          <a:lstStyle>
            <a:lvl1pPr>
              <a:lnSpc>
                <a:spcPct val="100000"/>
              </a:lnSpc>
              <a:defRPr sz="1400" baseline="0">
                <a:latin typeface="メイリオ" panose="020B0604030504040204" pitchFamily="50" charset="-128"/>
                <a:ea typeface="メイリオ" panose="020B0604030504040204" pitchFamily="50" charset="-128"/>
              </a:defRPr>
            </a:lvl1pPr>
          </a:lstStyle>
          <a:p>
            <a:r>
              <a:rPr kumimoji="1" lang="ja-JP" altLang="en-US"/>
              <a:t>タイトル（ページ概要）</a:t>
            </a:r>
          </a:p>
        </p:txBody>
      </p:sp>
      <p:sp>
        <p:nvSpPr>
          <p:cNvPr id="14" name="コンテンツ プレースホルダー 3"/>
          <p:cNvSpPr>
            <a:spLocks noGrp="1"/>
          </p:cNvSpPr>
          <p:nvPr>
            <p:ph sz="quarter" idx="15" hasCustomPrompt="1"/>
          </p:nvPr>
        </p:nvSpPr>
        <p:spPr>
          <a:xfrm>
            <a:off x="742599" y="2450207"/>
            <a:ext cx="10697406" cy="3678794"/>
          </a:xfrm>
          <a:prstGeom prst="rect">
            <a:avLst/>
          </a:prstGeom>
          <a:solidFill>
            <a:schemeClr val="accent4"/>
          </a:solidFill>
        </p:spPr>
        <p:txBody>
          <a:bodyPr lIns="0">
            <a:normAutofit/>
          </a:bodyPr>
          <a:lstStyle>
            <a:lvl1pPr marL="0" indent="0">
              <a:buNone/>
              <a:defRPr>
                <a:latin typeface="メイリオ" panose="020B0604030504040204" pitchFamily="50" charset="-128"/>
                <a:ea typeface="メイリオ" panose="020B0604030504040204" pitchFamily="50" charset="-128"/>
              </a:defRPr>
            </a:lvl1pPr>
          </a:lstStyle>
          <a:p>
            <a:pPr lvl="0"/>
            <a:r>
              <a:rPr kumimoji="1" lang="ja-JP" altLang="en-US"/>
              <a:t>写真・図・表</a:t>
            </a:r>
          </a:p>
        </p:txBody>
      </p:sp>
      <p:sp>
        <p:nvSpPr>
          <p:cNvPr id="10" name="テキスト プレースホルダー 3"/>
          <p:cNvSpPr>
            <a:spLocks noGrp="1"/>
          </p:cNvSpPr>
          <p:nvPr>
            <p:ph type="body" sz="quarter" idx="18" hasCustomPrompt="1"/>
          </p:nvPr>
        </p:nvSpPr>
        <p:spPr>
          <a:xfrm>
            <a:off x="742599" y="1638000"/>
            <a:ext cx="10697406" cy="495000"/>
          </a:xfrm>
          <a:prstGeom prst="rect">
            <a:avLst/>
          </a:prstGeom>
        </p:spPr>
        <p:txBody>
          <a:bodyPr lIns="0" tIns="0" rIns="0" bIns="0" anchor="t"/>
          <a:lstStyle>
            <a:lvl1pPr marL="0" indent="0">
              <a:lnSpc>
                <a:spcPct val="130000"/>
              </a:lnSpc>
              <a:spcBef>
                <a:spcPts val="0"/>
              </a:spcBef>
              <a:spcAft>
                <a:spcPts val="0"/>
              </a:spcAft>
              <a:buFont typeface="Arial" panose="020B0604020202020204" pitchFamily="34" charset="0"/>
              <a:buNone/>
              <a:defRPr sz="1400">
                <a:latin typeface="メイリオ" panose="020B0604030504040204" pitchFamily="50" charset="-128"/>
                <a:ea typeface="メイリオ" panose="020B0604030504040204" pitchFamily="50" charset="-128"/>
              </a:defRPr>
            </a:lvl1pPr>
            <a:lvl2pPr marL="360000" indent="0">
              <a:lnSpc>
                <a:spcPct val="120000"/>
              </a:lnSpc>
              <a:buNone/>
              <a:defRPr sz="1200"/>
            </a:lvl2pPr>
            <a:lvl3pPr marL="756000" indent="0">
              <a:lnSpc>
                <a:spcPct val="120000"/>
              </a:lnSpc>
              <a:buNone/>
              <a:defRPr sz="1400"/>
            </a:lvl3pPr>
            <a:lvl4pPr>
              <a:lnSpc>
                <a:spcPct val="120000"/>
              </a:lnSpc>
              <a:defRPr sz="1600"/>
            </a:lvl4pPr>
            <a:lvl5pPr>
              <a:lnSpc>
                <a:spcPct val="120000"/>
              </a:lnSpc>
              <a:defRPr sz="1600"/>
            </a:lvl5pPr>
          </a:lstStyle>
          <a:p>
            <a:pPr lvl="0"/>
            <a:r>
              <a:rPr kumimoji="1" lang="ja-JP" altLang="en-US"/>
              <a:t>ここには説明テキストが入ります。</a:t>
            </a:r>
          </a:p>
        </p:txBody>
      </p:sp>
    </p:spTree>
    <p:extLst>
      <p:ext uri="{BB962C8B-B14F-4D97-AF65-F5344CB8AC3E}">
        <p14:creationId xmlns:p14="http://schemas.microsoft.com/office/powerpoint/2010/main" val="39427983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5" Type="http://schemas.openxmlformats.org/officeDocument/2006/relationships/slideLayout" Target="../slideLayouts/slideLayout10.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3.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2288282"/>
      </p:ext>
    </p:extLst>
  </p:cSld>
  <p:clrMap bg1="lt1" tx1="dk1" bg2="lt2" tx2="dk2" accent1="accent1" accent2="accent2" accent3="accent3" accent4="accent4" accent5="accent5" accent6="accent6" hlink="hlink" folHlink="folHlink"/>
  <p:sldLayoutIdLst>
    <p:sldLayoutId id="2147483673" r:id="rId1"/>
    <p:sldLayoutId id="2147483847" r:id="rId2"/>
    <p:sldLayoutId id="2147483697" r:id="rId3"/>
    <p:sldLayoutId id="2147483696" r:id="rId4"/>
    <p:sldLayoutId id="2147483849" r:id="rId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12" userDrawn="1">
          <p15:clr>
            <a:srgbClr val="F26B43"/>
          </p15:clr>
        </p15:guide>
        <p15:guide id="4" pos="7468" userDrawn="1">
          <p15:clr>
            <a:srgbClr val="F26B43"/>
          </p15:clr>
        </p15:guide>
        <p15:guide id="5" orient="horz" pos="3974" userDrawn="1">
          <p15:clr>
            <a:srgbClr val="F26B43"/>
          </p15:clr>
        </p15:guide>
        <p15:guide id="6" orient="horz" pos="23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310082"/>
      </p:ext>
    </p:extLst>
  </p:cSld>
  <p:clrMap bg1="lt1" tx1="dk1" bg2="lt2" tx2="dk2" accent1="accent1" accent2="accent2" accent3="accent3" accent4="accent4" accent5="accent5" accent6="accent6" hlink="hlink" folHlink="folHlink"/>
  <p:sldLayoutIdLst>
    <p:sldLayoutId id="2147483848" r:id="rId1"/>
    <p:sldLayoutId id="2147483842" r:id="rId2"/>
    <p:sldLayoutId id="2147483843" r:id="rId3"/>
    <p:sldLayoutId id="2147483835" r:id="rId4"/>
    <p:sldLayoutId id="2147483837" r:id="rId5"/>
    <p:sldLayoutId id="2147483811" r:id="rId6"/>
    <p:sldLayoutId id="2147483836" r:id="rId7"/>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212" userDrawn="1">
          <p15:clr>
            <a:srgbClr val="F26B43"/>
          </p15:clr>
        </p15:guide>
        <p15:guide id="4" pos="7468" userDrawn="1">
          <p15:clr>
            <a:srgbClr val="F26B43"/>
          </p15:clr>
        </p15:guide>
        <p15:guide id="5" orient="horz" pos="3974" userDrawn="1">
          <p15:clr>
            <a:srgbClr val="F26B43"/>
          </p15:clr>
        </p15:guide>
        <p15:guide id="6" orient="horz" pos="232"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3088056"/>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41" r:id="rId4"/>
    <p:sldLayoutId id="2147483844" r:id="rId5"/>
    <p:sldLayoutId id="2147483782" r:id="rId6"/>
    <p:sldLayoutId id="2147483840" r:id="rId7"/>
    <p:sldLayoutId id="2147483784" r:id="rId8"/>
    <p:sldLayoutId id="2147483829" r:id="rId9"/>
    <p:sldLayoutId id="2147483839" r:id="rId10"/>
    <p:sldLayoutId id="2147483813" r:id="rId11"/>
    <p:sldLayoutId id="2147483830" r:id="rId12"/>
    <p:sldLayoutId id="2147483831" r:id="rId13"/>
    <p:sldLayoutId id="2147483789" r:id="rId14"/>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12" userDrawn="1">
          <p15:clr>
            <a:srgbClr val="F26B43"/>
          </p15:clr>
        </p15:guide>
        <p15:guide id="2" orient="horz" pos="232" userDrawn="1">
          <p15:clr>
            <a:srgbClr val="F26B43"/>
          </p15:clr>
        </p15:guide>
        <p15:guide id="3" orient="horz" pos="3974" userDrawn="1">
          <p15:clr>
            <a:srgbClr val="F26B43"/>
          </p15:clr>
        </p15:guide>
        <p15:guide id="4" pos="746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hyperlink" Target="https://www.ipa.go.jp/digital/data/ug65p90000001lp7-att/000089404.pdf" TargetMode="External"/><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6.png"/><Relationship Id="rId1" Type="http://schemas.openxmlformats.org/officeDocument/2006/relationships/slideLayout" Target="../slideLayouts/slideLayout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Layout" Target="../diagrams/layout3.xml"/><Relationship Id="rId7" Type="http://schemas.openxmlformats.org/officeDocument/2006/relationships/image" Target="../media/image17.png"/><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10" Type="http://schemas.openxmlformats.org/officeDocument/2006/relationships/image" Target="../media/image20.jpeg"/><Relationship Id="rId4" Type="http://schemas.openxmlformats.org/officeDocument/2006/relationships/diagramQuickStyle" Target="../diagrams/quickStyle3.xml"/><Relationship Id="rId9"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hyperlink" Target="https://gbiz-id.go.jp/top/" TargetMode="External"/><Relationship Id="rId2" Type="http://schemas.openxmlformats.org/officeDocument/2006/relationships/hyperlink" Target="https://www.jpki.go.jp/index.html" TargetMode="Externa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hyperlink" Target="https://www.digital.go.jp/policies/mynumber_faq_01" TargetMode="External"/><Relationship Id="rId7" Type="http://schemas.openxmlformats.org/officeDocument/2006/relationships/hyperlink" Target="https://www.mlit.go.jp/tochi_fudousan_kensetsugyo/tochi_fudousan_kensetsugyo_tk5_000001_00006.html"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hyperlink" Target="https://www.mlit.go.jp/policy/shingikai/content/001609085.pdf" TargetMode="External"/><Relationship Id="rId5" Type="http://schemas.openxmlformats.org/officeDocument/2006/relationships/hyperlink" Target="https://www.mext.go.jp/b_menu/toukei/mext_01087.html" TargetMode="External"/><Relationship Id="rId4" Type="http://schemas.openxmlformats.org/officeDocument/2006/relationships/hyperlink" Target="https://www.houjin-bangou.nta.go.jp/setsumei/index.html"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5.xml"/><Relationship Id="rId4" Type="http://schemas.openxmlformats.org/officeDocument/2006/relationships/hyperlink" Target="https://github.com/JDA-DM/GIF/tree/main/490_&#12381;&#12398;&#20182;"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hyperlink" Target="https://imi.go.jp/goi/gif" TargetMode="External"/><Relationship Id="rId2" Type="http://schemas.openxmlformats.org/officeDocument/2006/relationships/hyperlink" Target="https://lp.geocoder.address-br.digital.go.jp/" TargetMode="Externa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 Id="rId5" Type="http://schemas.openxmlformats.org/officeDocument/2006/relationships/hyperlink" Target="https://www.digital.go.jp/resources/standard_guidelines" TargetMode="Externa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jpeg"/><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3.png"/><Relationship Id="rId7" Type="http://schemas.openxmlformats.org/officeDocument/2006/relationships/diagramColors" Target="../diagrams/colors1.xml"/><Relationship Id="rId2" Type="http://schemas.openxmlformats.org/officeDocument/2006/relationships/image" Target="../media/image12.png"/><Relationship Id="rId1" Type="http://schemas.openxmlformats.org/officeDocument/2006/relationships/slideLayout" Target="../slideLayouts/slideLayout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623392" y="4149000"/>
            <a:ext cx="1692609" cy="1224216"/>
          </a:xfrm>
        </p:spPr>
        <p:txBody>
          <a:bodyPr/>
          <a:lstStyle/>
          <a:p>
            <a:r>
              <a:rPr kumimoji="1" lang="ja-JP" altLang="en-US"/>
              <a:t>　　</a:t>
            </a:r>
            <a:r>
              <a:rPr kumimoji="1" lang="en-US" altLang="ja-JP"/>
              <a:t>2026/3/17</a:t>
            </a:r>
            <a:endParaRPr lang="en-US" altLang="ja-JP"/>
          </a:p>
          <a:p>
            <a:endParaRPr kumimoji="1" lang="en-US" altLang="ja-JP"/>
          </a:p>
          <a:p>
            <a:endParaRPr kumimoji="1" lang="ja-JP" altLang="en-US"/>
          </a:p>
        </p:txBody>
      </p:sp>
      <p:sp>
        <p:nvSpPr>
          <p:cNvPr id="5" name="テキスト プレースホルダー 4"/>
          <p:cNvSpPr>
            <a:spLocks noGrp="1"/>
          </p:cNvSpPr>
          <p:nvPr>
            <p:ph type="body" sz="quarter" idx="11"/>
          </p:nvPr>
        </p:nvSpPr>
        <p:spPr>
          <a:xfrm>
            <a:off x="2361001" y="4149000"/>
            <a:ext cx="8775000" cy="792168"/>
          </a:xfrm>
        </p:spPr>
        <p:txBody>
          <a:bodyPr/>
          <a:lstStyle/>
          <a:p>
            <a:r>
              <a:rPr kumimoji="1" lang="ja-JP" altLang="en-US"/>
              <a:t>デジタル庁　</a:t>
            </a:r>
          </a:p>
        </p:txBody>
      </p:sp>
      <p:sp>
        <p:nvSpPr>
          <p:cNvPr id="7" name="タイトル 6">
            <a:extLst>
              <a:ext uri="{FF2B5EF4-FFF2-40B4-BE49-F238E27FC236}">
                <a16:creationId xmlns:a16="http://schemas.microsoft.com/office/drawing/2014/main" id="{3F95D3A0-E3BE-76C5-D92D-DBA39AA35FD2}"/>
              </a:ext>
            </a:extLst>
          </p:cNvPr>
          <p:cNvSpPr>
            <a:spLocks noGrp="1"/>
          </p:cNvSpPr>
          <p:nvPr>
            <p:ph type="ctrTitle"/>
          </p:nvPr>
        </p:nvSpPr>
        <p:spPr>
          <a:xfrm>
            <a:off x="263352" y="1124744"/>
            <a:ext cx="11665296" cy="2160240"/>
          </a:xfrm>
        </p:spPr>
        <p:txBody>
          <a:bodyPr/>
          <a:lstStyle/>
          <a:p>
            <a:pPr algn="ctr"/>
            <a:r>
              <a:rPr lang="ja-JP" altLang="en-US"/>
              <a:t>ＧＩＦ</a:t>
            </a:r>
            <a:r>
              <a:rPr lang="en-US" altLang="ja-JP" sz="2800"/>
              <a:t>(Government Interoperability Framework)</a:t>
            </a:r>
            <a:br>
              <a:rPr lang="ja-JP" altLang="en-US" sz="2800"/>
            </a:br>
            <a:r>
              <a:rPr lang="ja-JP" altLang="en-US"/>
              <a:t>政府相互運用性フレームワーク</a:t>
            </a:r>
            <a:br>
              <a:rPr lang="en-US" altLang="ja-JP"/>
            </a:br>
            <a:r>
              <a:rPr lang="ja-JP" altLang="en-US"/>
              <a:t>説明資料</a:t>
            </a:r>
          </a:p>
        </p:txBody>
      </p:sp>
    </p:spTree>
    <p:extLst>
      <p:ext uri="{BB962C8B-B14F-4D97-AF65-F5344CB8AC3E}">
        <p14:creationId xmlns:p14="http://schemas.microsoft.com/office/powerpoint/2010/main" val="17559849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10</a:t>
            </a:fld>
            <a:endParaRPr lang="en-US" altLang="ja-JP"/>
          </a:p>
        </p:txBody>
      </p:sp>
      <p:sp>
        <p:nvSpPr>
          <p:cNvPr id="4" name="テキスト ボックス 3">
            <a:extLst>
              <a:ext uri="{FF2B5EF4-FFF2-40B4-BE49-F238E27FC236}">
                <a16:creationId xmlns:a16="http://schemas.microsoft.com/office/drawing/2014/main" id="{030C4B3A-F46B-231F-CECF-B9E7733FDD5C}"/>
              </a:ext>
            </a:extLst>
          </p:cNvPr>
          <p:cNvSpPr txBox="1"/>
          <p:nvPr/>
        </p:nvSpPr>
        <p:spPr>
          <a:xfrm>
            <a:off x="47328" y="836712"/>
            <a:ext cx="12097344" cy="4616648"/>
          </a:xfrm>
          <a:prstGeom prst="rect">
            <a:avLst/>
          </a:prstGeom>
          <a:noFill/>
        </p:spPr>
        <p:txBody>
          <a:bodyPr wrap="square" rtlCol="0">
            <a:spAutoFit/>
          </a:bodyPr>
          <a:lstStyle/>
          <a:p>
            <a:pPr marL="457200" indent="-457200">
              <a:buFont typeface="Arial" panose="020B0604020202020204" pitchFamily="34" charset="0"/>
              <a:buChar char="•"/>
            </a:pPr>
            <a:r>
              <a:rPr kumimoji="1" lang="en-US" altLang="ja-JP" sz="2800">
                <a:latin typeface="メイリオ" panose="020B0604030504040204" pitchFamily="50" charset="-128"/>
                <a:ea typeface="メイリオ" panose="020B0604030504040204" pitchFamily="50" charset="-128"/>
              </a:rPr>
              <a:t>GIF</a:t>
            </a:r>
            <a:r>
              <a:rPr kumimoji="1" lang="ja-JP" altLang="en-US" sz="2800">
                <a:latin typeface="メイリオ" panose="020B0604030504040204" pitchFamily="50" charset="-128"/>
                <a:ea typeface="メイリオ" panose="020B0604030504040204" pitchFamily="50" charset="-128"/>
              </a:rPr>
              <a:t>は、データの相互運用性を確保し、効率的な情報共有と情報連携を実現するためのデータモデルのひな形です。</a:t>
            </a:r>
            <a:endParaRPr kumimoji="1" lang="en-US" altLang="ja-JP" sz="2800">
              <a:latin typeface="メイリオ" panose="020B0604030504040204" pitchFamily="50" charset="-128"/>
              <a:ea typeface="メイリオ" panose="020B0604030504040204" pitchFamily="50" charset="-128"/>
            </a:endParaRPr>
          </a:p>
          <a:p>
            <a:pPr marL="457200" indent="-457200">
              <a:buFont typeface="Arial" panose="020B0604020202020204" pitchFamily="34" charset="0"/>
              <a:buChar char="•"/>
            </a:pPr>
            <a:endParaRPr lang="en-US" altLang="ja-JP" sz="2800">
              <a:latin typeface="メイリオ" panose="020B0604030504040204" pitchFamily="50" charset="-128"/>
              <a:ea typeface="メイリオ" panose="020B0604030504040204" pitchFamily="50" charset="-128"/>
            </a:endParaRPr>
          </a:p>
          <a:p>
            <a:pPr marL="457200" indent="-457200">
              <a:buFont typeface="Arial" panose="020B0604020202020204" pitchFamily="34" charset="0"/>
              <a:buChar char="•"/>
            </a:pPr>
            <a:r>
              <a:rPr kumimoji="1" lang="ja-JP" altLang="en-US" sz="2800">
                <a:latin typeface="メイリオ" panose="020B0604030504040204" pitchFamily="50" charset="-128"/>
                <a:ea typeface="メイリオ" panose="020B0604030504040204" pitchFamily="50" charset="-128"/>
              </a:rPr>
              <a:t>設計等の拠りどころとなる</a:t>
            </a:r>
            <a:r>
              <a:rPr lang="ja-JP" altLang="en-US" sz="2800">
                <a:latin typeface="メイリオ" panose="020B0604030504040204" pitchFamily="50" charset="-128"/>
                <a:ea typeface="メイリオ" panose="020B0604030504040204" pitchFamily="50" charset="-128"/>
              </a:rPr>
              <a:t>フレームワーク</a:t>
            </a:r>
            <a:r>
              <a:rPr kumimoji="1" lang="ja-JP" altLang="en-US" sz="2800">
                <a:latin typeface="メイリオ" panose="020B0604030504040204" pitchFamily="50" charset="-128"/>
                <a:ea typeface="メイリオ" panose="020B0604030504040204" pitchFamily="50" charset="-128"/>
              </a:rPr>
              <a:t>であり、部分利用や拡張をして利用できます。</a:t>
            </a:r>
            <a:endParaRPr kumimoji="1" lang="en-US" altLang="ja-JP" sz="2800">
              <a:latin typeface="メイリオ" panose="020B0604030504040204" pitchFamily="50" charset="-128"/>
              <a:ea typeface="メイリオ" panose="020B0604030504040204" pitchFamily="50" charset="-128"/>
            </a:endParaRPr>
          </a:p>
          <a:p>
            <a:pPr marL="800100" lvl="1" indent="-342900">
              <a:buFont typeface="Wingdings" panose="05000000000000000000" pitchFamily="2" charset="2"/>
              <a:buChar char="Ø"/>
            </a:pPr>
            <a:r>
              <a:rPr kumimoji="1" lang="ja-JP" altLang="en-US" sz="2400">
                <a:latin typeface="メイリオ" panose="020B0604030504040204" pitchFamily="50" charset="-128"/>
                <a:ea typeface="メイリオ" panose="020B0604030504040204" pitchFamily="50" charset="-128"/>
              </a:rPr>
              <a:t>参照モデルを使うことで高い相互運用性や設計の正確化、効率化がはかれます</a:t>
            </a:r>
            <a:r>
              <a:rPr lang="ja-JP" altLang="en-US" sz="2400">
                <a:latin typeface="メイリオ" panose="020B0604030504040204" pitchFamily="50" charset="-128"/>
                <a:ea typeface="メイリオ" panose="020B0604030504040204" pitchFamily="50" charset="-128"/>
              </a:rPr>
              <a:t>。</a:t>
            </a:r>
            <a:r>
              <a:rPr kumimoji="1" lang="ja-JP" altLang="en-US" sz="2400">
                <a:latin typeface="メイリオ" panose="020B0604030504040204" pitchFamily="50" charset="-128"/>
                <a:ea typeface="メイリオ" panose="020B0604030504040204" pitchFamily="50" charset="-128"/>
              </a:rPr>
              <a:t>従来データやシステムとの移行が困難な場合もあるので</a:t>
            </a:r>
            <a:r>
              <a:rPr lang="ja-JP" altLang="en-US" sz="2400">
                <a:latin typeface="メイリオ" panose="020B0604030504040204" pitchFamily="50" charset="-128"/>
                <a:ea typeface="メイリオ" panose="020B0604030504040204" pitchFamily="50" charset="-128"/>
              </a:rPr>
              <a:t>導入は任意にしています</a:t>
            </a:r>
            <a:r>
              <a:rPr kumimoji="1" lang="ja-JP" altLang="en-US" sz="2400">
                <a:latin typeface="メイリオ" panose="020B0604030504040204" pitchFamily="50" charset="-128"/>
                <a:ea typeface="メイリオ" panose="020B0604030504040204" pitchFamily="50" charset="-128"/>
              </a:rPr>
              <a:t>。</a:t>
            </a:r>
            <a:endParaRPr kumimoji="1" lang="en-US" altLang="ja-JP" sz="2400">
              <a:latin typeface="メイリオ" panose="020B0604030504040204" pitchFamily="50" charset="-128"/>
              <a:ea typeface="メイリオ" panose="020B0604030504040204" pitchFamily="50" charset="-128"/>
            </a:endParaRPr>
          </a:p>
          <a:p>
            <a:pPr lvl="1"/>
            <a:r>
              <a:rPr kumimoji="1" lang="ja-JP" altLang="en-US">
                <a:latin typeface="メイリオ" panose="020B0604030504040204" pitchFamily="50" charset="-128"/>
                <a:ea typeface="メイリオ" panose="020B0604030504040204" pitchFamily="50" charset="-128"/>
              </a:rPr>
              <a:t>　</a:t>
            </a:r>
            <a:r>
              <a:rPr kumimoji="1" lang="en-US" altLang="ja-JP">
                <a:latin typeface="メイリオ" panose="020B0604030504040204" pitchFamily="50" charset="-128"/>
                <a:ea typeface="メイリオ" panose="020B0604030504040204" pitchFamily="50" charset="-128"/>
              </a:rPr>
              <a:t>※</a:t>
            </a:r>
            <a:r>
              <a:rPr kumimoji="1" lang="ja-JP" altLang="en-US">
                <a:latin typeface="メイリオ" panose="020B0604030504040204" pitchFamily="50" charset="-128"/>
                <a:ea typeface="メイリオ" panose="020B0604030504040204" pitchFamily="50" charset="-128"/>
              </a:rPr>
              <a:t>参照モデルは「ひな形」であり、ひな</a:t>
            </a:r>
            <a:r>
              <a:rPr lang="ja-JP" altLang="en-US">
                <a:latin typeface="メイリオ" panose="020B0604030504040204" pitchFamily="50" charset="-128"/>
                <a:ea typeface="メイリオ" panose="020B0604030504040204" pitchFamily="50" charset="-128"/>
              </a:rPr>
              <a:t>形</a:t>
            </a:r>
            <a:r>
              <a:rPr kumimoji="1" lang="ja-JP" altLang="en-US">
                <a:latin typeface="メイリオ" panose="020B0604030504040204" pitchFamily="50" charset="-128"/>
                <a:ea typeface="メイリオ" panose="020B0604030504040204" pitchFamily="50" charset="-128"/>
              </a:rPr>
              <a:t>を参考にドキュメントやモデルを作っていくことができます。</a:t>
            </a:r>
            <a:endParaRPr kumimoji="1" lang="en-US" altLang="ja-JP">
              <a:latin typeface="メイリオ" panose="020B0604030504040204" pitchFamily="50" charset="-128"/>
              <a:ea typeface="メイリオ" panose="020B0604030504040204" pitchFamily="50" charset="-128"/>
            </a:endParaRPr>
          </a:p>
          <a:p>
            <a:endParaRPr kumimoji="1" lang="en-US" altLang="ja-JP" sz="400">
              <a:latin typeface="メイリオ" panose="020B0604030504040204" pitchFamily="50" charset="-128"/>
              <a:ea typeface="メイリオ" panose="020B0604030504040204" pitchFamily="50" charset="-128"/>
            </a:endParaRPr>
          </a:p>
          <a:p>
            <a:pPr marL="457200" indent="-457200">
              <a:buFont typeface="Arial" panose="020B0604020202020204" pitchFamily="34" charset="0"/>
              <a:buChar char="•"/>
            </a:pPr>
            <a:endParaRPr kumimoji="1" lang="en-US" altLang="ja-JP" sz="2800">
              <a:latin typeface="メイリオ" panose="020B0604030504040204" pitchFamily="50" charset="-128"/>
              <a:ea typeface="メイリオ" panose="020B0604030504040204" pitchFamily="50" charset="-128"/>
            </a:endParaRPr>
          </a:p>
          <a:p>
            <a:pPr marL="457200" indent="-457200">
              <a:buFont typeface="Arial" panose="020B0604020202020204" pitchFamily="34" charset="0"/>
              <a:buChar char="•"/>
            </a:pPr>
            <a:r>
              <a:rPr kumimoji="1" lang="ja-JP" altLang="en-US" sz="2800">
                <a:latin typeface="メイリオ" panose="020B0604030504040204" pitchFamily="50" charset="-128"/>
                <a:ea typeface="メイリオ" panose="020B0604030504040204" pitchFamily="50" charset="-128"/>
              </a:rPr>
              <a:t>画面表示や印字のためでなく、</a:t>
            </a:r>
            <a:r>
              <a:rPr kumimoji="1" lang="ja-JP" altLang="en-US" sz="2800" b="1" u="sng">
                <a:solidFill>
                  <a:srgbClr val="FF0000"/>
                </a:solidFill>
                <a:latin typeface="メイリオ" panose="020B0604030504040204" pitchFamily="50" charset="-128"/>
                <a:ea typeface="メイリオ" panose="020B0604030504040204" pitchFamily="50" charset="-128"/>
              </a:rPr>
              <a:t>データの</a:t>
            </a:r>
            <a:r>
              <a:rPr lang="ja-JP" altLang="en-US" sz="2800" b="1" u="sng">
                <a:solidFill>
                  <a:srgbClr val="FF0000"/>
                </a:solidFill>
                <a:latin typeface="メイリオ" panose="020B0604030504040204" pitchFamily="50" charset="-128"/>
                <a:ea typeface="メイリオ" panose="020B0604030504040204" pitchFamily="50" charset="-128"/>
              </a:rPr>
              <a:t>相互運用を実現する</a:t>
            </a:r>
            <a:r>
              <a:rPr kumimoji="1" lang="ja-JP" altLang="en-US" sz="2800" b="1" u="sng">
                <a:solidFill>
                  <a:srgbClr val="FF0000"/>
                </a:solidFill>
                <a:latin typeface="メイリオ" panose="020B0604030504040204" pitchFamily="50" charset="-128"/>
                <a:ea typeface="メイリオ" panose="020B0604030504040204" pitchFamily="50" charset="-128"/>
              </a:rPr>
              <a:t>ための参照モデル</a:t>
            </a:r>
            <a:r>
              <a:rPr kumimoji="1" lang="ja-JP" altLang="en-US" sz="2800">
                <a:latin typeface="メイリオ" panose="020B0604030504040204" pitchFamily="50" charset="-128"/>
                <a:ea typeface="メイリオ" panose="020B0604030504040204" pitchFamily="50" charset="-128"/>
              </a:rPr>
              <a:t>です。</a:t>
            </a: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2.1 GIF</a:t>
            </a:r>
            <a:r>
              <a:rPr lang="ja-JP" altLang="en-US" sz="3200">
                <a:latin typeface="メイリオ" panose="020B0604030504040204" pitchFamily="50" charset="-128"/>
                <a:ea typeface="メイリオ" panose="020B0604030504040204" pitchFamily="50" charset="-128"/>
              </a:rPr>
              <a:t>の基本原則・コンセプト</a:t>
            </a:r>
            <a:endParaRPr kumimoji="1" lang="en-US" altLang="ja-JP" sz="32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502314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正方形/長方形 124">
            <a:extLst>
              <a:ext uri="{FF2B5EF4-FFF2-40B4-BE49-F238E27FC236}">
                <a16:creationId xmlns:a16="http://schemas.microsoft.com/office/drawing/2014/main" id="{FA609B10-E32C-CCC6-F574-E3E388C9AD28}"/>
              </a:ext>
            </a:extLst>
          </p:cNvPr>
          <p:cNvSpPr/>
          <p:nvPr/>
        </p:nvSpPr>
        <p:spPr>
          <a:xfrm>
            <a:off x="7437160" y="3031093"/>
            <a:ext cx="4357150" cy="305402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50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br>
            <a:endPar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b="1">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b="1">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br>
            <a:endPar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b="1">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altLang="ja-JP" sz="1400" b="1">
                <a:solidFill>
                  <a:prstClr val="black"/>
                </a:solidFill>
                <a:latin typeface="メイリオ" panose="020B0604030504040204" pitchFamily="50" charset="-128"/>
                <a:ea typeface="メイリオ" panose="020B0604030504040204" pitchFamily="50" charset="-128"/>
              </a:rPr>
            </a:br>
            <a:br>
              <a:rPr lang="en-US" altLang="ja-JP" sz="1400" b="1">
                <a:solidFill>
                  <a:prstClr val="black"/>
                </a:solidFill>
                <a:latin typeface="メイリオ" panose="020B0604030504040204" pitchFamily="50" charset="-128"/>
                <a:ea typeface="メイリオ" panose="020B0604030504040204" pitchFamily="50" charset="-128"/>
              </a:rPr>
            </a:br>
            <a:br>
              <a:rPr lang="en-US" altLang="ja-JP" sz="1400" b="1">
                <a:solidFill>
                  <a:prstClr val="black"/>
                </a:solidFill>
                <a:latin typeface="メイリオ" panose="020B0604030504040204" pitchFamily="50" charset="-128"/>
                <a:ea typeface="メイリオ" panose="020B0604030504040204" pitchFamily="50" charset="-128"/>
              </a:rPr>
            </a:br>
            <a:endParaRPr lang="en-US" altLang="ja-JP" sz="2000" b="1">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利用方法が標準化され広く利用されているインタフェース</a:t>
            </a:r>
            <a:endPar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24" name="正方形/長方形 123">
            <a:extLst>
              <a:ext uri="{FF2B5EF4-FFF2-40B4-BE49-F238E27FC236}">
                <a16:creationId xmlns:a16="http://schemas.microsoft.com/office/drawing/2014/main" id="{D814FAF9-2A67-E632-3F12-B4FD2BA2B403}"/>
              </a:ext>
            </a:extLst>
          </p:cNvPr>
          <p:cNvSpPr/>
          <p:nvPr/>
        </p:nvSpPr>
        <p:spPr>
          <a:xfrm>
            <a:off x="3855236" y="3049539"/>
            <a:ext cx="3488772" cy="305402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500">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400" b="1">
              <a:solidFill>
                <a:prstClr val="black"/>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b="1">
                <a:solidFill>
                  <a:prstClr val="black"/>
                </a:solidFill>
                <a:latin typeface="メイリオ" panose="020B0604030504040204" pitchFamily="50" charset="-128"/>
                <a:ea typeface="メイリオ" panose="020B0604030504040204" pitchFamily="50" charset="-128"/>
              </a:rPr>
              <a:t>ハブ</a:t>
            </a:r>
            <a:r>
              <a:rPr kumimoji="1" lang="ja-JP" altLang="en-US"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システムの規則に則ったインターフェース</a:t>
            </a:r>
            <a:endPar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23" name="正方形/長方形 122">
            <a:extLst>
              <a:ext uri="{FF2B5EF4-FFF2-40B4-BE49-F238E27FC236}">
                <a16:creationId xmlns:a16="http://schemas.microsoft.com/office/drawing/2014/main" id="{FC030F21-F955-D88A-7B26-5F7DE04AFF2D}"/>
              </a:ext>
            </a:extLst>
          </p:cNvPr>
          <p:cNvSpPr/>
          <p:nvPr/>
        </p:nvSpPr>
        <p:spPr>
          <a:xfrm>
            <a:off x="263355" y="3045121"/>
            <a:ext cx="3488772" cy="305402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フォーマットやコードを変換する独自インターフェースでシステム間を接続</a:t>
            </a:r>
            <a:endPar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 name="スライド番号プレースホルダー 2">
            <a:extLst>
              <a:ext uri="{FF2B5EF4-FFF2-40B4-BE49-F238E27FC236}">
                <a16:creationId xmlns:a16="http://schemas.microsoft.com/office/drawing/2014/main" id="{0F50B067-35D0-230B-C881-AD51DE89F22E}"/>
              </a:ext>
            </a:extLst>
          </p:cNvPr>
          <p:cNvSpPr>
            <a:spLocks noGrp="1"/>
          </p:cNvSpPr>
          <p:nvPr>
            <p:ph type="sldNum" sz="quarter" idx="10"/>
          </p:nvPr>
        </p:nvSpPr>
        <p:spPr/>
        <p:txBody>
          <a:bodyPr/>
          <a:lstStyle/>
          <a:p>
            <a:pPr>
              <a:defRPr/>
            </a:pPr>
            <a:fld id="{B69A64E9-DEE1-40B5-88E8-A6C3DD001D0B}" type="slidenum">
              <a:rPr lang="en-US" altLang="ja-JP" smtClean="0"/>
              <a:pPr>
                <a:defRPr/>
              </a:pPr>
              <a:t>11</a:t>
            </a:fld>
            <a:endParaRPr lang="en-US" altLang="ja-JP"/>
          </a:p>
        </p:txBody>
      </p:sp>
      <p:sp>
        <p:nvSpPr>
          <p:cNvPr id="4" name="タイトル 1">
            <a:extLst>
              <a:ext uri="{FF2B5EF4-FFF2-40B4-BE49-F238E27FC236}">
                <a16:creationId xmlns:a16="http://schemas.microsoft.com/office/drawing/2014/main" id="{7F1AF68F-58B5-B87D-CDE1-E08E3C475B2D}"/>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2.2 </a:t>
            </a:r>
            <a:r>
              <a:rPr lang="ja-JP" altLang="en-US" sz="3200">
                <a:latin typeface="メイリオ" panose="020B0604030504040204" pitchFamily="50" charset="-128"/>
                <a:ea typeface="メイリオ" panose="020B0604030504040204" pitchFamily="50" charset="-128"/>
              </a:rPr>
              <a:t>相互運用性とは</a:t>
            </a:r>
            <a:endParaRPr kumimoji="1" lang="en-US" altLang="ja-JP" sz="3200">
              <a:latin typeface="メイリオ" panose="020B0604030504040204" pitchFamily="50" charset="-128"/>
              <a:ea typeface="メイリオ" panose="020B0604030504040204" pitchFamily="50" charset="-128"/>
            </a:endParaRPr>
          </a:p>
        </p:txBody>
      </p:sp>
      <p:sp>
        <p:nvSpPr>
          <p:cNvPr id="5" name="コンテンツ プレースホルダー 1">
            <a:extLst>
              <a:ext uri="{FF2B5EF4-FFF2-40B4-BE49-F238E27FC236}">
                <a16:creationId xmlns:a16="http://schemas.microsoft.com/office/drawing/2014/main" id="{C07AA47B-2D37-CF11-08BF-30590741A16B}"/>
              </a:ext>
            </a:extLst>
          </p:cNvPr>
          <p:cNvSpPr txBox="1">
            <a:spLocks/>
          </p:cNvSpPr>
          <p:nvPr/>
        </p:nvSpPr>
        <p:spPr>
          <a:xfrm>
            <a:off x="47328" y="836712"/>
            <a:ext cx="11953328" cy="192644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400">
                <a:latin typeface="メイリオ" panose="020B0604030504040204" pitchFamily="50" charset="-128"/>
                <a:ea typeface="メイリオ" panose="020B0604030504040204" pitchFamily="50" charset="-128"/>
              </a:rPr>
              <a:t>相互運用性とは、</a:t>
            </a:r>
            <a:r>
              <a:rPr lang="en-US" altLang="ja-JP" sz="2400">
                <a:latin typeface="メイリオ" panose="020B0604030504040204" pitchFamily="50" charset="-128"/>
                <a:ea typeface="メイリオ" panose="020B0604030504040204" pitchFamily="50" charset="-128"/>
              </a:rPr>
              <a:t>2</a:t>
            </a:r>
            <a:r>
              <a:rPr lang="ja-JP" altLang="en-US" sz="2400">
                <a:latin typeface="メイリオ" panose="020B0604030504040204" pitchFamily="50" charset="-128"/>
                <a:ea typeface="メイリオ" panose="020B0604030504040204" pitchFamily="50" charset="-128"/>
              </a:rPr>
              <a:t>つ以上のシステムあるいはサービスの間で共通の仕様やデータ形式などに対応することで情報交換（データ連携）ができ、交換された情報を想定したとおりに使用（運用）できることです。</a:t>
            </a:r>
            <a:endParaRPr lang="en-US" altLang="ja-JP" sz="2400">
              <a:latin typeface="メイリオ" panose="020B0604030504040204" pitchFamily="50" charset="-128"/>
              <a:ea typeface="メイリオ" panose="020B0604030504040204" pitchFamily="50" charset="-128"/>
            </a:endParaRPr>
          </a:p>
          <a:p>
            <a:r>
              <a:rPr lang="ja-JP" altLang="en-US" sz="2400">
                <a:latin typeface="メイリオ" panose="020B0604030504040204" pitchFamily="50" charset="-128"/>
                <a:ea typeface="メイリオ" panose="020B0604030504040204" pitchFamily="50" charset="-128"/>
              </a:rPr>
              <a:t>相互運用性を高めるためには、データ連携を行うシステムそれぞれが標準化され参照可能なデータモデルを使用するといった取組が重要です。</a:t>
            </a:r>
            <a:br>
              <a:rPr lang="en-US" altLang="ja-JP" sz="2400">
                <a:latin typeface="メイリオ" panose="020B0604030504040204" pitchFamily="50" charset="-128"/>
                <a:ea typeface="メイリオ" panose="020B0604030504040204" pitchFamily="50" charset="-128"/>
              </a:rPr>
            </a:br>
            <a:r>
              <a:rPr lang="en-US" altLang="ja-JP" sz="2000">
                <a:latin typeface="メイリオ" panose="020B0604030504040204" pitchFamily="50" charset="-128"/>
                <a:ea typeface="メイリオ" panose="020B0604030504040204" pitchFamily="50" charset="-128"/>
              </a:rPr>
              <a:t>※</a:t>
            </a:r>
            <a:r>
              <a:rPr lang="ja-JP" altLang="en-US" sz="2000">
                <a:latin typeface="メイリオ" panose="020B0604030504040204" pitchFamily="50" charset="-128"/>
                <a:ea typeface="メイリオ" panose="020B0604030504040204" pitchFamily="50" charset="-128"/>
              </a:rPr>
              <a:t>相互運用性は、システム間でどのように連携するかによって、高くもなり、低くもなります。</a:t>
            </a:r>
            <a:br>
              <a:rPr lang="en-US" altLang="ja-JP" sz="2000">
                <a:latin typeface="メイリオ" panose="020B0604030504040204" pitchFamily="50" charset="-128"/>
                <a:ea typeface="メイリオ" panose="020B0604030504040204" pitchFamily="50" charset="-128"/>
              </a:rPr>
            </a:br>
            <a:endParaRPr lang="ja-JP" altLang="en-US" sz="2000">
              <a:latin typeface="メイリオ" panose="020B0604030504040204" pitchFamily="50" charset="-128"/>
              <a:ea typeface="メイリオ" panose="020B0604030504040204" pitchFamily="50" charset="-128"/>
            </a:endParaRPr>
          </a:p>
        </p:txBody>
      </p:sp>
      <p:sp>
        <p:nvSpPr>
          <p:cNvPr id="11" name="円柱 10">
            <a:extLst>
              <a:ext uri="{FF2B5EF4-FFF2-40B4-BE49-F238E27FC236}">
                <a16:creationId xmlns:a16="http://schemas.microsoft.com/office/drawing/2014/main" id="{25C59AAA-B3E8-4754-0372-89AEA1BD8340}"/>
              </a:ext>
            </a:extLst>
          </p:cNvPr>
          <p:cNvSpPr/>
          <p:nvPr/>
        </p:nvSpPr>
        <p:spPr>
          <a:xfrm>
            <a:off x="1721888" y="3457552"/>
            <a:ext cx="659404" cy="454054"/>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prstClr val="black"/>
                </a:solidFill>
                <a:latin typeface="メイリオ" panose="020B0604030504040204" pitchFamily="50" charset="-128"/>
                <a:ea typeface="メイリオ" panose="020B0604030504040204" pitchFamily="50" charset="-128"/>
              </a:rPr>
              <a:t>データ</a:t>
            </a:r>
            <a:endPar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2" name="円柱 11">
            <a:extLst>
              <a:ext uri="{FF2B5EF4-FFF2-40B4-BE49-F238E27FC236}">
                <a16:creationId xmlns:a16="http://schemas.microsoft.com/office/drawing/2014/main" id="{681FD1FA-A466-51AB-9834-866BDCCC0FB0}"/>
              </a:ext>
            </a:extLst>
          </p:cNvPr>
          <p:cNvSpPr/>
          <p:nvPr/>
        </p:nvSpPr>
        <p:spPr>
          <a:xfrm>
            <a:off x="609400" y="4199730"/>
            <a:ext cx="659404" cy="454054"/>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prstClr val="black"/>
                </a:solidFill>
                <a:latin typeface="メイリオ" panose="020B0604030504040204" pitchFamily="50" charset="-128"/>
                <a:ea typeface="メイリオ" panose="020B0604030504040204" pitchFamily="50" charset="-128"/>
              </a:rPr>
              <a:t>データ</a:t>
            </a:r>
            <a:endPar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円柱 12">
            <a:extLst>
              <a:ext uri="{FF2B5EF4-FFF2-40B4-BE49-F238E27FC236}">
                <a16:creationId xmlns:a16="http://schemas.microsoft.com/office/drawing/2014/main" id="{F01B112D-82B1-B016-220A-DDEC6FD1682B}"/>
              </a:ext>
            </a:extLst>
          </p:cNvPr>
          <p:cNvSpPr/>
          <p:nvPr/>
        </p:nvSpPr>
        <p:spPr>
          <a:xfrm>
            <a:off x="9380979" y="4777178"/>
            <a:ext cx="1077447" cy="666268"/>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参照可能な定義に紐づけられた</a:t>
            </a:r>
            <a:r>
              <a:rPr lang="ja-JP" altLang="en-US" sz="1200" b="1">
                <a:solidFill>
                  <a:prstClr val="black"/>
                </a:solidFill>
                <a:latin typeface="メイリオ" panose="020B0604030504040204" pitchFamily="50" charset="-128"/>
                <a:ea typeface="メイリオ" panose="020B0604030504040204" pitchFamily="50" charset="-128"/>
              </a:rPr>
              <a:t>データ</a:t>
            </a:r>
            <a:endPar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6" name="円柱 15">
            <a:extLst>
              <a:ext uri="{FF2B5EF4-FFF2-40B4-BE49-F238E27FC236}">
                <a16:creationId xmlns:a16="http://schemas.microsoft.com/office/drawing/2014/main" id="{E2AC30BE-49C7-0210-A6C0-DD514FDAD0B2}"/>
              </a:ext>
            </a:extLst>
          </p:cNvPr>
          <p:cNvSpPr/>
          <p:nvPr/>
        </p:nvSpPr>
        <p:spPr>
          <a:xfrm>
            <a:off x="2761184" y="4158891"/>
            <a:ext cx="659404" cy="454054"/>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prstClr val="black"/>
                </a:solidFill>
                <a:latin typeface="メイリオ" panose="020B0604030504040204" pitchFamily="50" charset="-128"/>
                <a:ea typeface="メイリオ" panose="020B0604030504040204" pitchFamily="50" charset="-128"/>
              </a:rPr>
              <a:t>データ</a:t>
            </a:r>
            <a:endPar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7" name="円柱 16">
            <a:extLst>
              <a:ext uri="{FF2B5EF4-FFF2-40B4-BE49-F238E27FC236}">
                <a16:creationId xmlns:a16="http://schemas.microsoft.com/office/drawing/2014/main" id="{5EA51D38-B2BB-BA51-C043-6B641708CB0B}"/>
              </a:ext>
            </a:extLst>
          </p:cNvPr>
          <p:cNvSpPr/>
          <p:nvPr/>
        </p:nvSpPr>
        <p:spPr>
          <a:xfrm>
            <a:off x="1732575" y="4923026"/>
            <a:ext cx="659404" cy="454054"/>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prstClr val="black"/>
                </a:solidFill>
                <a:latin typeface="メイリオ" panose="020B0604030504040204" pitchFamily="50" charset="-128"/>
                <a:ea typeface="メイリオ" panose="020B0604030504040204" pitchFamily="50" charset="-128"/>
              </a:rPr>
              <a:t>データ</a:t>
            </a:r>
            <a:endPar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cxnSp>
        <p:nvCxnSpPr>
          <p:cNvPr id="19" name="直線矢印コネクタ 18">
            <a:extLst>
              <a:ext uri="{FF2B5EF4-FFF2-40B4-BE49-F238E27FC236}">
                <a16:creationId xmlns:a16="http://schemas.microsoft.com/office/drawing/2014/main" id="{AE7B8DA3-1862-9E22-5C5B-9666FF50DE32}"/>
              </a:ext>
            </a:extLst>
          </p:cNvPr>
          <p:cNvCxnSpPr>
            <a:cxnSpLocks/>
          </p:cNvCxnSpPr>
          <p:nvPr/>
        </p:nvCxnSpPr>
        <p:spPr>
          <a:xfrm flipH="1">
            <a:off x="1319057" y="3969954"/>
            <a:ext cx="580133" cy="415964"/>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99BFB25B-52A9-830B-04EE-36CC01EB0C0F}"/>
              </a:ext>
            </a:extLst>
          </p:cNvPr>
          <p:cNvCxnSpPr>
            <a:cxnSpLocks/>
          </p:cNvCxnSpPr>
          <p:nvPr/>
        </p:nvCxnSpPr>
        <p:spPr>
          <a:xfrm>
            <a:off x="2179845" y="3969954"/>
            <a:ext cx="502131" cy="367996"/>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75CF7DDD-DCD3-C1C3-1736-44D38F4AE297}"/>
              </a:ext>
            </a:extLst>
          </p:cNvPr>
          <p:cNvCxnSpPr>
            <a:cxnSpLocks/>
          </p:cNvCxnSpPr>
          <p:nvPr/>
        </p:nvCxnSpPr>
        <p:spPr>
          <a:xfrm>
            <a:off x="1319057" y="4443263"/>
            <a:ext cx="592840" cy="405255"/>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B0FA7396-E3A1-7575-44DD-D4F18683DAC7}"/>
              </a:ext>
            </a:extLst>
          </p:cNvPr>
          <p:cNvCxnSpPr>
            <a:cxnSpLocks/>
          </p:cNvCxnSpPr>
          <p:nvPr/>
        </p:nvCxnSpPr>
        <p:spPr>
          <a:xfrm flipH="1">
            <a:off x="2152096" y="4495718"/>
            <a:ext cx="537245" cy="369539"/>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CFF64FF9-BBC3-0F9B-FDDB-6658595EF369}"/>
              </a:ext>
            </a:extLst>
          </p:cNvPr>
          <p:cNvCxnSpPr>
            <a:cxnSpLocks/>
          </p:cNvCxnSpPr>
          <p:nvPr/>
        </p:nvCxnSpPr>
        <p:spPr>
          <a:xfrm>
            <a:off x="2051590" y="4008682"/>
            <a:ext cx="0" cy="815736"/>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直線矢印コネクタ 35">
            <a:extLst>
              <a:ext uri="{FF2B5EF4-FFF2-40B4-BE49-F238E27FC236}">
                <a16:creationId xmlns:a16="http://schemas.microsoft.com/office/drawing/2014/main" id="{928D7FA3-DFC6-07C2-5F56-B04709DEDE05}"/>
              </a:ext>
            </a:extLst>
          </p:cNvPr>
          <p:cNvCxnSpPr>
            <a:cxnSpLocks/>
          </p:cNvCxnSpPr>
          <p:nvPr/>
        </p:nvCxnSpPr>
        <p:spPr>
          <a:xfrm flipV="1">
            <a:off x="1413840" y="4407229"/>
            <a:ext cx="1268136" cy="5229"/>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7" name="円柱 56">
            <a:extLst>
              <a:ext uri="{FF2B5EF4-FFF2-40B4-BE49-F238E27FC236}">
                <a16:creationId xmlns:a16="http://schemas.microsoft.com/office/drawing/2014/main" id="{8382963F-8E19-B749-8A12-216A17AC7F82}"/>
              </a:ext>
            </a:extLst>
          </p:cNvPr>
          <p:cNvSpPr/>
          <p:nvPr/>
        </p:nvSpPr>
        <p:spPr>
          <a:xfrm>
            <a:off x="10481756" y="4059649"/>
            <a:ext cx="1077447" cy="666268"/>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参照可能な定義に紐づけられた</a:t>
            </a:r>
            <a:r>
              <a:rPr lang="ja-JP" altLang="en-US" sz="1200" b="1">
                <a:solidFill>
                  <a:prstClr val="black"/>
                </a:solidFill>
                <a:latin typeface="メイリオ" panose="020B0604030504040204" pitchFamily="50" charset="-128"/>
                <a:ea typeface="メイリオ" panose="020B0604030504040204" pitchFamily="50" charset="-128"/>
              </a:rPr>
              <a:t>データ</a:t>
            </a:r>
            <a:endPar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8" name="円柱 57">
            <a:extLst>
              <a:ext uri="{FF2B5EF4-FFF2-40B4-BE49-F238E27FC236}">
                <a16:creationId xmlns:a16="http://schemas.microsoft.com/office/drawing/2014/main" id="{8E700B65-D71A-A43B-02E2-8C83B96806C8}"/>
              </a:ext>
            </a:extLst>
          </p:cNvPr>
          <p:cNvSpPr/>
          <p:nvPr/>
        </p:nvSpPr>
        <p:spPr>
          <a:xfrm>
            <a:off x="7707520" y="4050778"/>
            <a:ext cx="1077447" cy="666268"/>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参照可能な定義に紐づけられた</a:t>
            </a:r>
            <a:r>
              <a:rPr lang="ja-JP" altLang="en-US" sz="1200" b="1">
                <a:solidFill>
                  <a:prstClr val="black"/>
                </a:solidFill>
                <a:latin typeface="メイリオ" panose="020B0604030504040204" pitchFamily="50" charset="-128"/>
                <a:ea typeface="メイリオ" panose="020B0604030504040204" pitchFamily="50" charset="-128"/>
              </a:rPr>
              <a:t>データ</a:t>
            </a:r>
            <a:endPar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9" name="円柱 58">
            <a:extLst>
              <a:ext uri="{FF2B5EF4-FFF2-40B4-BE49-F238E27FC236}">
                <a16:creationId xmlns:a16="http://schemas.microsoft.com/office/drawing/2014/main" id="{6889516A-8A6A-82ED-051C-0857636D035D}"/>
              </a:ext>
            </a:extLst>
          </p:cNvPr>
          <p:cNvSpPr/>
          <p:nvPr/>
        </p:nvSpPr>
        <p:spPr>
          <a:xfrm>
            <a:off x="9065948" y="3429773"/>
            <a:ext cx="1077447" cy="666268"/>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参照可能な定義に紐づけられた</a:t>
            </a:r>
            <a:r>
              <a:rPr lang="ja-JP" altLang="en-US" sz="1200" b="1">
                <a:solidFill>
                  <a:prstClr val="black"/>
                </a:solidFill>
                <a:latin typeface="メイリオ" panose="020B0604030504040204" pitchFamily="50" charset="-128"/>
                <a:ea typeface="メイリオ" panose="020B0604030504040204" pitchFamily="50" charset="-128"/>
              </a:rPr>
              <a:t>データ</a:t>
            </a:r>
            <a:endPar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8" name="円柱 67">
            <a:extLst>
              <a:ext uri="{FF2B5EF4-FFF2-40B4-BE49-F238E27FC236}">
                <a16:creationId xmlns:a16="http://schemas.microsoft.com/office/drawing/2014/main" id="{EAF8A2BC-EEE3-DCBD-AE42-DE3B113E695C}"/>
              </a:ext>
            </a:extLst>
          </p:cNvPr>
          <p:cNvSpPr/>
          <p:nvPr/>
        </p:nvSpPr>
        <p:spPr>
          <a:xfrm>
            <a:off x="5283451" y="3434191"/>
            <a:ext cx="659404" cy="454054"/>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prstClr val="black"/>
                </a:solidFill>
                <a:latin typeface="メイリオ" panose="020B0604030504040204" pitchFamily="50" charset="-128"/>
                <a:ea typeface="メイリオ" panose="020B0604030504040204" pitchFamily="50" charset="-128"/>
              </a:rPr>
              <a:t>データ</a:t>
            </a:r>
            <a:endPar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9" name="円柱 68">
            <a:extLst>
              <a:ext uri="{FF2B5EF4-FFF2-40B4-BE49-F238E27FC236}">
                <a16:creationId xmlns:a16="http://schemas.microsoft.com/office/drawing/2014/main" id="{23A96D55-88DC-46F2-995F-3B37343CD14C}"/>
              </a:ext>
            </a:extLst>
          </p:cNvPr>
          <p:cNvSpPr/>
          <p:nvPr/>
        </p:nvSpPr>
        <p:spPr>
          <a:xfrm>
            <a:off x="4089209" y="4175473"/>
            <a:ext cx="659404" cy="454054"/>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prstClr val="black"/>
                </a:solidFill>
                <a:latin typeface="メイリオ" panose="020B0604030504040204" pitchFamily="50" charset="-128"/>
                <a:ea typeface="メイリオ" panose="020B0604030504040204" pitchFamily="50" charset="-128"/>
              </a:rPr>
              <a:t>データ</a:t>
            </a:r>
            <a:endPar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70" name="円柱 69">
            <a:extLst>
              <a:ext uri="{FF2B5EF4-FFF2-40B4-BE49-F238E27FC236}">
                <a16:creationId xmlns:a16="http://schemas.microsoft.com/office/drawing/2014/main" id="{FEC49AFD-FEB4-9A90-2371-6C0FCAB95A56}"/>
              </a:ext>
            </a:extLst>
          </p:cNvPr>
          <p:cNvSpPr/>
          <p:nvPr/>
        </p:nvSpPr>
        <p:spPr>
          <a:xfrm>
            <a:off x="6433931" y="4176047"/>
            <a:ext cx="659404" cy="454054"/>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prstClr val="black"/>
                </a:solidFill>
                <a:latin typeface="メイリオ" panose="020B0604030504040204" pitchFamily="50" charset="-128"/>
                <a:ea typeface="メイリオ" panose="020B0604030504040204" pitchFamily="50" charset="-128"/>
              </a:rPr>
              <a:t>データ</a:t>
            </a:r>
            <a:endPar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71" name="円柱 70">
            <a:extLst>
              <a:ext uri="{FF2B5EF4-FFF2-40B4-BE49-F238E27FC236}">
                <a16:creationId xmlns:a16="http://schemas.microsoft.com/office/drawing/2014/main" id="{1B37A8F9-49B0-FD73-23B0-A65D892D0F74}"/>
              </a:ext>
            </a:extLst>
          </p:cNvPr>
          <p:cNvSpPr/>
          <p:nvPr/>
        </p:nvSpPr>
        <p:spPr>
          <a:xfrm>
            <a:off x="5976843" y="4864372"/>
            <a:ext cx="659404" cy="454054"/>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prstClr val="black"/>
                </a:solidFill>
                <a:latin typeface="メイリオ" panose="020B0604030504040204" pitchFamily="50" charset="-128"/>
                <a:ea typeface="メイリオ" panose="020B0604030504040204" pitchFamily="50" charset="-128"/>
              </a:rPr>
              <a:t>データ</a:t>
            </a:r>
            <a:endPar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nvGrpSpPr>
          <p:cNvPr id="74" name="グループ化 73">
            <a:extLst>
              <a:ext uri="{FF2B5EF4-FFF2-40B4-BE49-F238E27FC236}">
                <a16:creationId xmlns:a16="http://schemas.microsoft.com/office/drawing/2014/main" id="{2B31B826-FBD1-D9DF-B559-5FAC367CA6DC}"/>
              </a:ext>
            </a:extLst>
          </p:cNvPr>
          <p:cNvGrpSpPr/>
          <p:nvPr/>
        </p:nvGrpSpPr>
        <p:grpSpPr>
          <a:xfrm>
            <a:off x="4978566" y="4151957"/>
            <a:ext cx="1281875" cy="501086"/>
            <a:chOff x="5250649" y="4365104"/>
            <a:chExt cx="1281875" cy="501086"/>
          </a:xfrm>
        </p:grpSpPr>
        <p:sp>
          <p:nvSpPr>
            <p:cNvPr id="72" name="楕円 71">
              <a:extLst>
                <a:ext uri="{FF2B5EF4-FFF2-40B4-BE49-F238E27FC236}">
                  <a16:creationId xmlns:a16="http://schemas.microsoft.com/office/drawing/2014/main" id="{808015B7-5A25-3698-E6A8-4D2ADD689305}"/>
                </a:ext>
              </a:extLst>
            </p:cNvPr>
            <p:cNvSpPr/>
            <p:nvPr/>
          </p:nvSpPr>
          <p:spPr>
            <a:xfrm>
              <a:off x="5289055" y="4365104"/>
              <a:ext cx="1162187" cy="501086"/>
            </a:xfrm>
            <a:prstGeom prst="ellipse">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kumimoji="1" lang="en-US" altLang="ja-JP">
                <a:latin typeface="メイリオ" panose="020B0604030504040204" pitchFamily="50" charset="-128"/>
                <a:ea typeface="メイリオ" panose="020B0604030504040204" pitchFamily="50" charset="-128"/>
              </a:endParaRPr>
            </a:p>
            <a:p>
              <a:pPr algn="ctr"/>
              <a:endParaRPr kumimoji="1" lang="ja-JP" altLang="en-US">
                <a:latin typeface="メイリオ" panose="020B0604030504040204" pitchFamily="50" charset="-128"/>
                <a:ea typeface="メイリオ" panose="020B0604030504040204" pitchFamily="50" charset="-128"/>
              </a:endParaRPr>
            </a:p>
          </p:txBody>
        </p:sp>
        <p:sp>
          <p:nvSpPr>
            <p:cNvPr id="73" name="フローチャート: 処理 72">
              <a:extLst>
                <a:ext uri="{FF2B5EF4-FFF2-40B4-BE49-F238E27FC236}">
                  <a16:creationId xmlns:a16="http://schemas.microsoft.com/office/drawing/2014/main" id="{BECC748B-94C5-0DF7-C320-BB362FAA5144}"/>
                </a:ext>
              </a:extLst>
            </p:cNvPr>
            <p:cNvSpPr/>
            <p:nvPr/>
          </p:nvSpPr>
          <p:spPr>
            <a:xfrm>
              <a:off x="5250649" y="4379753"/>
              <a:ext cx="1281875" cy="479764"/>
            </a:xfrm>
            <a:prstGeom prst="flowChartProcess">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050" b="1">
                  <a:solidFill>
                    <a:schemeClr val="tx1"/>
                  </a:solidFill>
                  <a:latin typeface="メイリオ" panose="020B0604030504040204" pitchFamily="50" charset="-128"/>
                  <a:ea typeface="メイリオ" panose="020B0604030504040204" pitchFamily="50" charset="-128"/>
                </a:rPr>
                <a:t>ハブシステム</a:t>
              </a:r>
              <a:endParaRPr kumimoji="1" lang="ja-JP" altLang="en-US" sz="1200" b="1">
                <a:solidFill>
                  <a:schemeClr val="tx1"/>
                </a:solidFill>
                <a:latin typeface="メイリオ" panose="020B0604030504040204" pitchFamily="50" charset="-128"/>
                <a:ea typeface="メイリオ" panose="020B0604030504040204" pitchFamily="50" charset="-128"/>
              </a:endParaRPr>
            </a:p>
          </p:txBody>
        </p:sp>
      </p:grpSp>
      <p:cxnSp>
        <p:nvCxnSpPr>
          <p:cNvPr id="75" name="直線矢印コネクタ 74">
            <a:extLst>
              <a:ext uri="{FF2B5EF4-FFF2-40B4-BE49-F238E27FC236}">
                <a16:creationId xmlns:a16="http://schemas.microsoft.com/office/drawing/2014/main" id="{6B15A282-5857-4B74-7F82-B1E0D2F251CC}"/>
              </a:ext>
            </a:extLst>
          </p:cNvPr>
          <p:cNvCxnSpPr>
            <a:cxnSpLocks/>
            <a:stCxn id="73" idx="2"/>
            <a:endCxn id="71" idx="1"/>
          </p:cNvCxnSpPr>
          <p:nvPr/>
        </p:nvCxnSpPr>
        <p:spPr>
          <a:xfrm>
            <a:off x="5619504" y="4646370"/>
            <a:ext cx="687041" cy="218002"/>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1" name="直線矢印コネクタ 80">
            <a:extLst>
              <a:ext uri="{FF2B5EF4-FFF2-40B4-BE49-F238E27FC236}">
                <a16:creationId xmlns:a16="http://schemas.microsoft.com/office/drawing/2014/main" id="{418204ED-8CAB-3191-6FCE-0563AE0086D3}"/>
              </a:ext>
            </a:extLst>
          </p:cNvPr>
          <p:cNvCxnSpPr>
            <a:cxnSpLocks/>
            <a:stCxn id="68" idx="3"/>
            <a:endCxn id="73" idx="0"/>
          </p:cNvCxnSpPr>
          <p:nvPr/>
        </p:nvCxnSpPr>
        <p:spPr>
          <a:xfrm>
            <a:off x="5613153" y="3888245"/>
            <a:ext cx="6351" cy="278361"/>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5" name="直線矢印コネクタ 84">
            <a:extLst>
              <a:ext uri="{FF2B5EF4-FFF2-40B4-BE49-F238E27FC236}">
                <a16:creationId xmlns:a16="http://schemas.microsoft.com/office/drawing/2014/main" id="{98CC5C2C-3537-7F02-48AA-F0FED27AAC25}"/>
              </a:ext>
            </a:extLst>
          </p:cNvPr>
          <p:cNvCxnSpPr>
            <a:cxnSpLocks/>
            <a:stCxn id="69" idx="4"/>
            <a:endCxn id="72" idx="2"/>
          </p:cNvCxnSpPr>
          <p:nvPr/>
        </p:nvCxnSpPr>
        <p:spPr>
          <a:xfrm>
            <a:off x="4748613" y="4402500"/>
            <a:ext cx="268359" cy="0"/>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9" name="直線矢印コネクタ 88">
            <a:extLst>
              <a:ext uri="{FF2B5EF4-FFF2-40B4-BE49-F238E27FC236}">
                <a16:creationId xmlns:a16="http://schemas.microsoft.com/office/drawing/2014/main" id="{77879C5E-8BC0-4C10-CC7D-B028CC409A22}"/>
              </a:ext>
            </a:extLst>
          </p:cNvPr>
          <p:cNvCxnSpPr>
            <a:cxnSpLocks/>
            <a:stCxn id="72" idx="6"/>
            <a:endCxn id="70" idx="2"/>
          </p:cNvCxnSpPr>
          <p:nvPr/>
        </p:nvCxnSpPr>
        <p:spPr>
          <a:xfrm>
            <a:off x="6179159" y="4402500"/>
            <a:ext cx="254772" cy="574"/>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0" name="矢印: 左右 129">
            <a:extLst>
              <a:ext uri="{FF2B5EF4-FFF2-40B4-BE49-F238E27FC236}">
                <a16:creationId xmlns:a16="http://schemas.microsoft.com/office/drawing/2014/main" id="{4A844241-1A4D-CB21-C9D6-5080FA7283EB}"/>
              </a:ext>
            </a:extLst>
          </p:cNvPr>
          <p:cNvSpPr/>
          <p:nvPr/>
        </p:nvSpPr>
        <p:spPr>
          <a:xfrm>
            <a:off x="462342" y="6039948"/>
            <a:ext cx="10916859" cy="502293"/>
          </a:xfrm>
          <a:prstGeom prst="leftRightArrow">
            <a:avLst>
              <a:gd name="adj1" fmla="val 50000"/>
              <a:gd name="adj2" fmla="val 45979"/>
            </a:avLst>
          </a:prstGeom>
          <a:gradFill flip="none" rotWithShape="1">
            <a:gsLst>
              <a:gs pos="0">
                <a:schemeClr val="accent1">
                  <a:lumMod val="5000"/>
                  <a:lumOff val="95000"/>
                </a:schemeClr>
              </a:gs>
              <a:gs pos="100000">
                <a:schemeClr val="accent1">
                  <a:lumMod val="75000"/>
                </a:schemeClr>
              </a:gs>
            </a:gsLst>
            <a:path path="circle">
              <a:fillToRect t="100000" r="100000"/>
            </a:path>
            <a:tileRect l="-100000" b="-10000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b="1">
                <a:solidFill>
                  <a:schemeClr val="tx1"/>
                </a:solidFill>
                <a:latin typeface="メイリオ" panose="020B0604030504040204" pitchFamily="50" charset="-128"/>
                <a:ea typeface="メイリオ" panose="020B0604030504040204" pitchFamily="50" charset="-128"/>
              </a:rPr>
              <a:t>低　　　　　　　　　　　　　　　　　　　　　　　　　相互運用性　　　　　　　　　　　　　　　　　　　　　</a:t>
            </a:r>
            <a:r>
              <a:rPr kumimoji="1" lang="ja-JP" altLang="en-US" sz="1400" b="1">
                <a:solidFill>
                  <a:schemeClr val="bg1"/>
                </a:solidFill>
                <a:latin typeface="メイリオ" panose="020B0604030504040204" pitchFamily="50" charset="-128"/>
                <a:ea typeface="メイリオ" panose="020B0604030504040204" pitchFamily="50" charset="-128"/>
              </a:rPr>
              <a:t>　高　</a:t>
            </a:r>
            <a:r>
              <a:rPr kumimoji="1" lang="ja-JP" altLang="en-US" sz="1400" b="1">
                <a:solidFill>
                  <a:schemeClr val="tx1"/>
                </a:solidFill>
                <a:latin typeface="メイリオ" panose="020B0604030504040204" pitchFamily="50" charset="-128"/>
                <a:ea typeface="メイリオ" panose="020B0604030504040204" pitchFamily="50" charset="-128"/>
              </a:rPr>
              <a:t>　　　　　　　　　　　　　　　　　　　　</a:t>
            </a:r>
          </a:p>
        </p:txBody>
      </p:sp>
      <p:sp>
        <p:nvSpPr>
          <p:cNvPr id="131" name="フローチャート: 複数書類 130">
            <a:extLst>
              <a:ext uri="{FF2B5EF4-FFF2-40B4-BE49-F238E27FC236}">
                <a16:creationId xmlns:a16="http://schemas.microsoft.com/office/drawing/2014/main" id="{E02F2587-05C9-5C3C-BA05-1A5BF2352972}"/>
              </a:ext>
            </a:extLst>
          </p:cNvPr>
          <p:cNvSpPr/>
          <p:nvPr/>
        </p:nvSpPr>
        <p:spPr>
          <a:xfrm>
            <a:off x="7595384" y="3291886"/>
            <a:ext cx="1384068" cy="623940"/>
          </a:xfrm>
          <a:prstGeom prst="flowChartMultidocument">
            <a:avLst/>
          </a:prstGeom>
          <a:solidFill>
            <a:schemeClr val="bg1"/>
          </a:solidFill>
          <a:ln>
            <a:solidFill>
              <a:schemeClr val="accent2">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950" b="1">
                <a:solidFill>
                  <a:schemeClr val="tx1"/>
                </a:solidFill>
                <a:latin typeface="メイリオ" panose="020B0604030504040204" pitchFamily="50" charset="-128"/>
                <a:ea typeface="メイリオ" panose="020B0604030504040204" pitchFamily="50" charset="-128"/>
              </a:rPr>
              <a:t>データの表す意味</a:t>
            </a:r>
            <a:endParaRPr kumimoji="1" lang="en-US" altLang="ja-JP" sz="950" b="1">
              <a:solidFill>
                <a:schemeClr val="tx1"/>
              </a:solidFill>
              <a:latin typeface="メイリオ" panose="020B0604030504040204" pitchFamily="50" charset="-128"/>
              <a:ea typeface="メイリオ" panose="020B0604030504040204" pitchFamily="50" charset="-128"/>
            </a:endParaRPr>
          </a:p>
          <a:p>
            <a:r>
              <a:rPr lang="ja-JP" altLang="en-US" sz="950" b="1">
                <a:solidFill>
                  <a:schemeClr val="tx1"/>
                </a:solidFill>
                <a:latin typeface="メイリオ" panose="020B0604030504040204" pitchFamily="50" charset="-128"/>
                <a:ea typeface="メイリオ" panose="020B0604030504040204" pitchFamily="50" charset="-128"/>
              </a:rPr>
              <a:t>データの表現形式　</a:t>
            </a:r>
            <a:br>
              <a:rPr lang="en-US" altLang="ja-JP" sz="950" b="1">
                <a:solidFill>
                  <a:schemeClr val="tx1"/>
                </a:solidFill>
                <a:latin typeface="メイリオ" panose="020B0604030504040204" pitchFamily="50" charset="-128"/>
                <a:ea typeface="メイリオ" panose="020B0604030504040204" pitchFamily="50" charset="-128"/>
              </a:rPr>
            </a:br>
            <a:r>
              <a:rPr lang="ja-JP" altLang="en-US" sz="950" b="1">
                <a:solidFill>
                  <a:schemeClr val="tx1"/>
                </a:solidFill>
                <a:latin typeface="メイリオ" panose="020B0604030504040204" pitchFamily="50" charset="-128"/>
                <a:ea typeface="メイリオ" panose="020B0604030504040204" pitchFamily="50" charset="-128"/>
              </a:rPr>
              <a:t>　等</a:t>
            </a:r>
            <a:endParaRPr kumimoji="1" lang="ja-JP" altLang="en-US" sz="950" b="1">
              <a:solidFill>
                <a:schemeClr val="tx1"/>
              </a:solidFill>
              <a:latin typeface="メイリオ" panose="020B0604030504040204" pitchFamily="50" charset="-128"/>
              <a:ea typeface="メイリオ" panose="020B0604030504040204" pitchFamily="50" charset="-128"/>
            </a:endParaRPr>
          </a:p>
        </p:txBody>
      </p:sp>
      <p:cxnSp>
        <p:nvCxnSpPr>
          <p:cNvPr id="133" name="直線矢印コネクタ 132">
            <a:extLst>
              <a:ext uri="{FF2B5EF4-FFF2-40B4-BE49-F238E27FC236}">
                <a16:creationId xmlns:a16="http://schemas.microsoft.com/office/drawing/2014/main" id="{DE4FE7A0-4CFD-8CA4-37E5-8A212067A06F}"/>
              </a:ext>
            </a:extLst>
          </p:cNvPr>
          <p:cNvCxnSpPr>
            <a:cxnSpLocks/>
          </p:cNvCxnSpPr>
          <p:nvPr/>
        </p:nvCxnSpPr>
        <p:spPr>
          <a:xfrm>
            <a:off x="8340922" y="3883827"/>
            <a:ext cx="732638" cy="22696"/>
          </a:xfrm>
          <a:prstGeom prst="straightConnector1">
            <a:avLst/>
          </a:prstGeom>
          <a:ln>
            <a:solidFill>
              <a:schemeClr val="accent2">
                <a:lumMod val="2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直線矢印コネクタ 134">
            <a:extLst>
              <a:ext uri="{FF2B5EF4-FFF2-40B4-BE49-F238E27FC236}">
                <a16:creationId xmlns:a16="http://schemas.microsoft.com/office/drawing/2014/main" id="{3C8F53B4-516C-1367-7E9D-E22B0DFEF881}"/>
              </a:ext>
            </a:extLst>
          </p:cNvPr>
          <p:cNvCxnSpPr>
            <a:cxnSpLocks/>
            <a:endCxn id="58" idx="1"/>
          </p:cNvCxnSpPr>
          <p:nvPr/>
        </p:nvCxnSpPr>
        <p:spPr>
          <a:xfrm flipH="1">
            <a:off x="8246244" y="3883827"/>
            <a:ext cx="94678" cy="166951"/>
          </a:xfrm>
          <a:prstGeom prst="straightConnector1">
            <a:avLst/>
          </a:prstGeom>
          <a:ln>
            <a:solidFill>
              <a:schemeClr val="accent2">
                <a:lumMod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45" name="正方形/長方形 144">
            <a:extLst>
              <a:ext uri="{FF2B5EF4-FFF2-40B4-BE49-F238E27FC236}">
                <a16:creationId xmlns:a16="http://schemas.microsoft.com/office/drawing/2014/main" id="{9C856769-B421-DA79-8164-EEA31BDF5D8A}"/>
              </a:ext>
            </a:extLst>
          </p:cNvPr>
          <p:cNvSpPr/>
          <p:nvPr/>
        </p:nvSpPr>
        <p:spPr>
          <a:xfrm>
            <a:off x="8741739" y="4034629"/>
            <a:ext cx="437890" cy="26181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a:solidFill>
                  <a:schemeClr val="tx1"/>
                </a:solidFill>
                <a:latin typeface="メイリオ" panose="020B0604030504040204" pitchFamily="50" charset="-128"/>
                <a:ea typeface="メイリオ" panose="020B0604030504040204" pitchFamily="50" charset="-128"/>
              </a:rPr>
              <a:t>参照</a:t>
            </a:r>
          </a:p>
        </p:txBody>
      </p:sp>
      <p:sp>
        <p:nvSpPr>
          <p:cNvPr id="147" name="正方形/長方形 146">
            <a:extLst>
              <a:ext uri="{FF2B5EF4-FFF2-40B4-BE49-F238E27FC236}">
                <a16:creationId xmlns:a16="http://schemas.microsoft.com/office/drawing/2014/main" id="{38B784FF-2E3C-D639-1D0A-729427F5D245}"/>
              </a:ext>
            </a:extLst>
          </p:cNvPr>
          <p:cNvSpPr/>
          <p:nvPr/>
        </p:nvSpPr>
        <p:spPr>
          <a:xfrm>
            <a:off x="7526756" y="3026301"/>
            <a:ext cx="1800199" cy="26181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00" b="1">
                <a:solidFill>
                  <a:schemeClr val="tx1"/>
                </a:solidFill>
                <a:latin typeface="メイリオ" panose="020B0604030504040204" pitchFamily="50" charset="-128"/>
                <a:ea typeface="メイリオ" panose="020B0604030504040204" pitchFamily="50" charset="-128"/>
              </a:rPr>
              <a:t>標準化され参照可能な定義</a:t>
            </a:r>
          </a:p>
        </p:txBody>
      </p:sp>
      <p:sp>
        <p:nvSpPr>
          <p:cNvPr id="152" name="吹き出し: 四角形 151">
            <a:extLst>
              <a:ext uri="{FF2B5EF4-FFF2-40B4-BE49-F238E27FC236}">
                <a16:creationId xmlns:a16="http://schemas.microsoft.com/office/drawing/2014/main" id="{E9A5AF9A-8E98-936C-410E-E4079EA0852C}"/>
              </a:ext>
            </a:extLst>
          </p:cNvPr>
          <p:cNvSpPr/>
          <p:nvPr/>
        </p:nvSpPr>
        <p:spPr>
          <a:xfrm>
            <a:off x="10261976" y="3018167"/>
            <a:ext cx="1731321" cy="848294"/>
          </a:xfrm>
          <a:prstGeom prst="wedgeRectCallout">
            <a:avLst>
              <a:gd name="adj1" fmla="val -40092"/>
              <a:gd name="adj2" fmla="val 38511"/>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400" b="1">
                <a:solidFill>
                  <a:schemeClr val="tx1"/>
                </a:solidFill>
                <a:latin typeface="メイリオ" panose="020B0604030504040204" pitchFamily="50" charset="-128"/>
                <a:ea typeface="メイリオ" panose="020B0604030504040204" pitchFamily="50" charset="-128"/>
              </a:rPr>
              <a:t>GIF</a:t>
            </a:r>
            <a:r>
              <a:rPr kumimoji="1" lang="ja-JP" altLang="en-US" sz="1400" b="1">
                <a:solidFill>
                  <a:schemeClr val="tx1"/>
                </a:solidFill>
                <a:latin typeface="メイリオ" panose="020B0604030504040204" pitchFamily="50" charset="-128"/>
                <a:ea typeface="メイリオ" panose="020B0604030504040204" pitchFamily="50" charset="-128"/>
              </a:rPr>
              <a:t>が目指す姿</a:t>
            </a:r>
            <a:endParaRPr kumimoji="1" lang="en-US" altLang="ja-JP" sz="1400" b="1">
              <a:solidFill>
                <a:schemeClr val="tx1"/>
              </a:solidFill>
              <a:latin typeface="メイリオ" panose="020B0604030504040204" pitchFamily="50" charset="-128"/>
              <a:ea typeface="メイリオ" panose="020B0604030504040204" pitchFamily="50" charset="-128"/>
            </a:endParaRPr>
          </a:p>
          <a:p>
            <a:pPr algn="ctr"/>
            <a:r>
              <a:rPr lang="ja-JP" altLang="en-US" sz="1050" b="1">
                <a:solidFill>
                  <a:schemeClr val="tx1"/>
                </a:solidFill>
                <a:latin typeface="メイリオ" panose="020B0604030504040204" pitchFamily="50" charset="-128"/>
                <a:ea typeface="メイリオ" panose="020B0604030504040204" pitchFamily="50" charset="-128"/>
              </a:rPr>
              <a:t>プラットフォームと組合せることでデータ連携を容易に実現</a:t>
            </a:r>
            <a:endParaRPr kumimoji="1" lang="en-US" altLang="ja-JP" sz="1400" b="1">
              <a:solidFill>
                <a:schemeClr val="tx1"/>
              </a:solidFill>
              <a:latin typeface="メイリオ" panose="020B0604030504040204" pitchFamily="50" charset="-128"/>
              <a:ea typeface="メイリオ" panose="020B0604030504040204" pitchFamily="50" charset="-128"/>
            </a:endParaRPr>
          </a:p>
        </p:txBody>
      </p:sp>
      <p:sp>
        <p:nvSpPr>
          <p:cNvPr id="155" name="フッター プレースホルダー 6">
            <a:extLst>
              <a:ext uri="{FF2B5EF4-FFF2-40B4-BE49-F238E27FC236}">
                <a16:creationId xmlns:a16="http://schemas.microsoft.com/office/drawing/2014/main" id="{ABE7892E-26E0-6330-6CDC-4BF516AE4AC9}"/>
              </a:ext>
            </a:extLst>
          </p:cNvPr>
          <p:cNvSpPr txBox="1">
            <a:spLocks/>
          </p:cNvSpPr>
          <p:nvPr/>
        </p:nvSpPr>
        <p:spPr bwMode="gray">
          <a:xfrm>
            <a:off x="421106" y="6576881"/>
            <a:ext cx="11308552" cy="304800"/>
          </a:xfrm>
          <a:prstGeom prst="rect">
            <a:avLst/>
          </a:prstGeom>
        </p:spPr>
        <p:txBody>
          <a:bodyPr/>
          <a:lstStyle>
            <a:defPPr>
              <a:defRPr lang="ja-JP"/>
            </a:defPPr>
            <a:lvl1pPr marL="0" algn="r" defTabSz="914400" rtl="0" eaLnBrk="1" latinLnBrk="0" hangingPunct="1">
              <a:defRPr kumimoji="1" sz="1400" kern="1200" smtClean="0">
                <a:solidFill>
                  <a:schemeClr val="tx1"/>
                </a:solidFill>
                <a:latin typeface="Arial" pitchFamily="34" charset="0"/>
                <a:ea typeface="+mn-ea"/>
                <a:cs typeface="Arial"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200" b="1">
                <a:ea typeface="メイリオ" panose="020B0604030504040204" pitchFamily="50" charset="-128"/>
              </a:rPr>
              <a:t>※</a:t>
            </a:r>
            <a:r>
              <a:rPr lang="ja-JP" altLang="en-US" sz="1200" b="1">
                <a:ea typeface="メイリオ" panose="020B0604030504040204" pitchFamily="50" charset="-128"/>
              </a:rPr>
              <a:t>上図は、「データの相互運用性向上のためのガイド（本編）」</a:t>
            </a:r>
            <a:r>
              <a:rPr lang="en-US" altLang="ja-JP" sz="1200" b="1">
                <a:ea typeface="メイリオ" panose="020B0604030504040204" pitchFamily="50" charset="-128"/>
              </a:rPr>
              <a:t>(IPA)</a:t>
            </a:r>
            <a:r>
              <a:rPr lang="ja-JP" altLang="en-US" sz="1200" b="1">
                <a:ea typeface="メイリオ" panose="020B0604030504040204" pitchFamily="50" charset="-128"/>
              </a:rPr>
              <a:t>の図を基に作成　</a:t>
            </a:r>
            <a:r>
              <a:rPr lang="en-US" altLang="ja-JP" sz="1200" b="1">
                <a:ea typeface="メイリオ" panose="020B0604030504040204" pitchFamily="50" charset="-128"/>
                <a:hlinkClick r:id="rId3"/>
              </a:rPr>
              <a:t>https://www.ipa.go.jp/digital/data/ug65p90000001lp7-att/000089404.pdf</a:t>
            </a:r>
            <a:endParaRPr lang="en-US" altLang="ja-JP" sz="1200" b="1">
              <a:ea typeface="メイリオ" panose="020B0604030504040204" pitchFamily="50" charset="-128"/>
            </a:endParaRPr>
          </a:p>
        </p:txBody>
      </p:sp>
      <p:sp>
        <p:nvSpPr>
          <p:cNvPr id="9" name="フローチャート: 処理 8">
            <a:extLst>
              <a:ext uri="{FF2B5EF4-FFF2-40B4-BE49-F238E27FC236}">
                <a16:creationId xmlns:a16="http://schemas.microsoft.com/office/drawing/2014/main" id="{70F6B30D-A4C6-945C-77D0-0E8C6C300814}"/>
              </a:ext>
            </a:extLst>
          </p:cNvPr>
          <p:cNvSpPr/>
          <p:nvPr/>
        </p:nvSpPr>
        <p:spPr>
          <a:xfrm>
            <a:off x="7673336" y="4781067"/>
            <a:ext cx="1523934" cy="801472"/>
          </a:xfrm>
          <a:prstGeom prst="flowChartProcess">
            <a:avLst/>
          </a:prstGeom>
          <a:solidFill>
            <a:schemeClr val="bg1">
              <a:alpha val="70000"/>
            </a:schemeClr>
          </a:solid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プラットフォーム</a:t>
            </a:r>
            <a:endParaRPr kumimoji="1" lang="en-US" altLang="ja-JP" sz="1200" b="1">
              <a:solidFill>
                <a:schemeClr val="tx1"/>
              </a:solidFill>
              <a:latin typeface="メイリオ" panose="020B0604030504040204" pitchFamily="50" charset="-128"/>
              <a:ea typeface="メイリオ" panose="020B0604030504040204" pitchFamily="50" charset="-128"/>
            </a:endParaRPr>
          </a:p>
          <a:p>
            <a:pPr algn="ct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カタログ、コネクタ等のデータ</a:t>
            </a:r>
            <a:r>
              <a:rPr lang="ja-JP" altLang="en-US" sz="1100" b="1">
                <a:solidFill>
                  <a:schemeClr val="tx1"/>
                </a:solidFill>
                <a:latin typeface="メイリオ" panose="020B0604030504040204" pitchFamily="50" charset="-128"/>
                <a:ea typeface="メイリオ" panose="020B0604030504040204" pitchFamily="50" charset="-128"/>
              </a:rPr>
              <a:t>連携をしやすくする仕組み</a:t>
            </a:r>
            <a:r>
              <a:rPr kumimoji="1" lang="en-US" altLang="ja-JP" sz="1100" b="1">
                <a:solidFill>
                  <a:schemeClr val="tx1"/>
                </a:solidFill>
                <a:latin typeface="メイリオ" panose="020B0604030504040204" pitchFamily="50" charset="-128"/>
                <a:ea typeface="メイリオ" panose="020B0604030504040204" pitchFamily="50" charset="-128"/>
              </a:rPr>
              <a:t>)</a:t>
            </a:r>
          </a:p>
        </p:txBody>
      </p:sp>
      <p:cxnSp>
        <p:nvCxnSpPr>
          <p:cNvPr id="10" name="直線矢印コネクタ 9">
            <a:extLst>
              <a:ext uri="{FF2B5EF4-FFF2-40B4-BE49-F238E27FC236}">
                <a16:creationId xmlns:a16="http://schemas.microsoft.com/office/drawing/2014/main" id="{CC88A989-112F-87FD-7A92-39F7D49A65E4}"/>
              </a:ext>
            </a:extLst>
          </p:cNvPr>
          <p:cNvCxnSpPr>
            <a:cxnSpLocks/>
          </p:cNvCxnSpPr>
          <p:nvPr/>
        </p:nvCxnSpPr>
        <p:spPr>
          <a:xfrm flipV="1">
            <a:off x="8808579" y="4577080"/>
            <a:ext cx="518376" cy="2000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3" name="直線矢印コネクタ 92">
            <a:extLst>
              <a:ext uri="{FF2B5EF4-FFF2-40B4-BE49-F238E27FC236}">
                <a16:creationId xmlns:a16="http://schemas.microsoft.com/office/drawing/2014/main" id="{34046F9A-EFFD-D547-ACFF-C33C80863D23}"/>
              </a:ext>
            </a:extLst>
          </p:cNvPr>
          <p:cNvCxnSpPr>
            <a:cxnSpLocks/>
            <a:stCxn id="58" idx="4"/>
          </p:cNvCxnSpPr>
          <p:nvPr/>
        </p:nvCxnSpPr>
        <p:spPr>
          <a:xfrm>
            <a:off x="8784967" y="4383912"/>
            <a:ext cx="776301" cy="8871"/>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0" name="直線矢印コネクタ 99">
            <a:extLst>
              <a:ext uri="{FF2B5EF4-FFF2-40B4-BE49-F238E27FC236}">
                <a16:creationId xmlns:a16="http://schemas.microsoft.com/office/drawing/2014/main" id="{A41441E3-A12C-14FA-FBA2-E3D471EDD6FC}"/>
              </a:ext>
            </a:extLst>
          </p:cNvPr>
          <p:cNvCxnSpPr>
            <a:cxnSpLocks/>
            <a:endCxn id="57" idx="2"/>
          </p:cNvCxnSpPr>
          <p:nvPr/>
        </p:nvCxnSpPr>
        <p:spPr>
          <a:xfrm>
            <a:off x="9660703" y="4392783"/>
            <a:ext cx="821053" cy="0"/>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1" name="直線矢印コネクタ 110">
            <a:extLst>
              <a:ext uri="{FF2B5EF4-FFF2-40B4-BE49-F238E27FC236}">
                <a16:creationId xmlns:a16="http://schemas.microsoft.com/office/drawing/2014/main" id="{CAF99DE8-87A7-27A2-BB63-7C0B5298EE19}"/>
              </a:ext>
            </a:extLst>
          </p:cNvPr>
          <p:cNvCxnSpPr>
            <a:cxnSpLocks/>
            <a:stCxn id="59" idx="3"/>
          </p:cNvCxnSpPr>
          <p:nvPr/>
        </p:nvCxnSpPr>
        <p:spPr>
          <a:xfrm>
            <a:off x="9604672" y="4096041"/>
            <a:ext cx="3321" cy="294988"/>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9" name="直線矢印コネクタ 128">
            <a:extLst>
              <a:ext uri="{FF2B5EF4-FFF2-40B4-BE49-F238E27FC236}">
                <a16:creationId xmlns:a16="http://schemas.microsoft.com/office/drawing/2014/main" id="{7A00211B-E7DE-4ABD-C111-8CF102E39692}"/>
              </a:ext>
            </a:extLst>
          </p:cNvPr>
          <p:cNvCxnSpPr>
            <a:cxnSpLocks/>
            <a:endCxn id="13" idx="1"/>
          </p:cNvCxnSpPr>
          <p:nvPr/>
        </p:nvCxnSpPr>
        <p:spPr>
          <a:xfrm>
            <a:off x="9581341" y="4423496"/>
            <a:ext cx="338362" cy="353682"/>
          </a:xfrm>
          <a:prstGeom prst="straightConnector1">
            <a:avLst/>
          </a:prstGeom>
          <a:ln w="158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 name="吹き出し: 四角形 1">
            <a:extLst>
              <a:ext uri="{FF2B5EF4-FFF2-40B4-BE49-F238E27FC236}">
                <a16:creationId xmlns:a16="http://schemas.microsoft.com/office/drawing/2014/main" id="{9E3A1679-371C-4BC1-340F-3A377608B3CC}"/>
              </a:ext>
            </a:extLst>
          </p:cNvPr>
          <p:cNvSpPr/>
          <p:nvPr/>
        </p:nvSpPr>
        <p:spPr>
          <a:xfrm>
            <a:off x="267922" y="3055419"/>
            <a:ext cx="1367469" cy="697705"/>
          </a:xfrm>
          <a:prstGeom prst="wedgeRectCallout">
            <a:avLst>
              <a:gd name="adj1" fmla="val -40092"/>
              <a:gd name="adj2" fmla="val 38511"/>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050" b="1">
                <a:solidFill>
                  <a:schemeClr val="tx1"/>
                </a:solidFill>
                <a:latin typeface="メイリオ" panose="020B0604030504040204" pitchFamily="50" charset="-128"/>
                <a:ea typeface="メイリオ" panose="020B0604030504040204" pitchFamily="50" charset="-128"/>
              </a:rPr>
              <a:t>連携するシステムごとに連携方式の取決め、データ変換が必要</a:t>
            </a:r>
            <a:endParaRPr kumimoji="1" lang="en-US" altLang="ja-JP" sz="1050" b="1">
              <a:solidFill>
                <a:schemeClr val="tx1"/>
              </a:solidFill>
              <a:latin typeface="メイリオ" panose="020B0604030504040204" pitchFamily="50" charset="-128"/>
              <a:ea typeface="メイリオ" panose="020B0604030504040204" pitchFamily="50" charset="-128"/>
            </a:endParaRPr>
          </a:p>
        </p:txBody>
      </p:sp>
      <p:sp>
        <p:nvSpPr>
          <p:cNvPr id="6" name="吹き出し: 四角形 5">
            <a:extLst>
              <a:ext uri="{FF2B5EF4-FFF2-40B4-BE49-F238E27FC236}">
                <a16:creationId xmlns:a16="http://schemas.microsoft.com/office/drawing/2014/main" id="{40CD6E80-22DF-D6A2-12C5-6188F07FEA3C}"/>
              </a:ext>
            </a:extLst>
          </p:cNvPr>
          <p:cNvSpPr/>
          <p:nvPr/>
        </p:nvSpPr>
        <p:spPr>
          <a:xfrm>
            <a:off x="3854403" y="3058804"/>
            <a:ext cx="1343350" cy="694790"/>
          </a:xfrm>
          <a:prstGeom prst="wedgeRectCallout">
            <a:avLst>
              <a:gd name="adj1" fmla="val -40092"/>
              <a:gd name="adj2" fmla="val 38511"/>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050" b="1">
                <a:solidFill>
                  <a:schemeClr val="tx1"/>
                </a:solidFill>
                <a:latin typeface="メイリオ" panose="020B0604030504040204" pitchFamily="50" charset="-128"/>
                <a:ea typeface="メイリオ" panose="020B0604030504040204" pitchFamily="50" charset="-128"/>
              </a:rPr>
              <a:t>ハブシステムの規約、インターフェースに即したデータ変換が必要</a:t>
            </a:r>
            <a:endParaRPr kumimoji="1" lang="en-US" altLang="ja-JP" sz="1050" b="1">
              <a:solidFill>
                <a:schemeClr val="tx1"/>
              </a:solidFill>
              <a:latin typeface="メイリオ" panose="020B0604030504040204" pitchFamily="50" charset="-128"/>
              <a:ea typeface="メイリオ" panose="020B0604030504040204" pitchFamily="50" charset="-128"/>
            </a:endParaRPr>
          </a:p>
        </p:txBody>
      </p:sp>
      <p:sp>
        <p:nvSpPr>
          <p:cNvPr id="7" name="楕円 6">
            <a:extLst>
              <a:ext uri="{FF2B5EF4-FFF2-40B4-BE49-F238E27FC236}">
                <a16:creationId xmlns:a16="http://schemas.microsoft.com/office/drawing/2014/main" id="{47C9E11B-9AF1-6DB3-1760-286BD60B03FF}"/>
              </a:ext>
            </a:extLst>
          </p:cNvPr>
          <p:cNvSpPr/>
          <p:nvPr/>
        </p:nvSpPr>
        <p:spPr>
          <a:xfrm>
            <a:off x="8940800" y="4211320"/>
            <a:ext cx="1397000" cy="365760"/>
          </a:xfrm>
          <a:prstGeom prst="ellipse">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kumimoji="1" lang="en-US" altLang="ja-JP">
              <a:latin typeface="メイリオ" panose="020B0604030504040204" pitchFamily="50" charset="-128"/>
              <a:ea typeface="メイリオ" panose="020B0604030504040204" pitchFamily="50" charset="-128"/>
            </a:endParaRPr>
          </a:p>
          <a:p>
            <a:pPr algn="ctr"/>
            <a:endParaRPr kumimoji="1" lang="ja-JP" altLang="en-US">
              <a:latin typeface="メイリオ" panose="020B0604030504040204" pitchFamily="50" charset="-128"/>
              <a:ea typeface="メイリオ" panose="020B0604030504040204" pitchFamily="50" charset="-128"/>
            </a:endParaRPr>
          </a:p>
        </p:txBody>
      </p:sp>
      <p:sp>
        <p:nvSpPr>
          <p:cNvPr id="14" name="フローチャート: 処理 13">
            <a:extLst>
              <a:ext uri="{FF2B5EF4-FFF2-40B4-BE49-F238E27FC236}">
                <a16:creationId xmlns:a16="http://schemas.microsoft.com/office/drawing/2014/main" id="{397BB6E4-42B0-367B-6884-3AC5ADB8582E}"/>
              </a:ext>
            </a:extLst>
          </p:cNvPr>
          <p:cNvSpPr/>
          <p:nvPr/>
        </p:nvSpPr>
        <p:spPr>
          <a:xfrm>
            <a:off x="9037486" y="4141206"/>
            <a:ext cx="1281875" cy="479764"/>
          </a:xfrm>
          <a:prstGeom prst="flowChartProcess">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050" b="1">
                <a:solidFill>
                  <a:schemeClr val="tx1"/>
                </a:solidFill>
                <a:latin typeface="メイリオ" panose="020B0604030504040204" pitchFamily="50" charset="-128"/>
                <a:ea typeface="メイリオ" panose="020B0604030504040204" pitchFamily="50" charset="-128"/>
              </a:rPr>
              <a:t>プラットフォーム</a:t>
            </a:r>
            <a:endParaRPr kumimoji="1" lang="ja-JP" altLang="en-US" sz="1200" b="1">
              <a:solidFill>
                <a:schemeClr val="tx1"/>
              </a:solidFill>
              <a:latin typeface="メイリオ" panose="020B0604030504040204" pitchFamily="50" charset="-128"/>
              <a:ea typeface="メイリオ" panose="020B0604030504040204" pitchFamily="50" charset="-128"/>
            </a:endParaRPr>
          </a:p>
        </p:txBody>
      </p:sp>
      <p:sp>
        <p:nvSpPr>
          <p:cNvPr id="15" name="フローチャート: 処理 14">
            <a:extLst>
              <a:ext uri="{FF2B5EF4-FFF2-40B4-BE49-F238E27FC236}">
                <a16:creationId xmlns:a16="http://schemas.microsoft.com/office/drawing/2014/main" id="{08DEF2DA-DC59-A179-EEB3-B92E65EBBE16}"/>
              </a:ext>
            </a:extLst>
          </p:cNvPr>
          <p:cNvSpPr/>
          <p:nvPr/>
        </p:nvSpPr>
        <p:spPr>
          <a:xfrm>
            <a:off x="3900394" y="4777177"/>
            <a:ext cx="1775768" cy="847545"/>
          </a:xfrm>
          <a:prstGeom prst="flowChartProcess">
            <a:avLst/>
          </a:prstGeom>
          <a:solidFill>
            <a:schemeClr val="bg1">
              <a:alpha val="70000"/>
            </a:schemeClr>
          </a:solidFill>
          <a:ln>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ハブシステム</a:t>
            </a:r>
            <a:endParaRPr kumimoji="1" lang="en-US" altLang="ja-JP" sz="1200" b="1">
              <a:solidFill>
                <a:schemeClr val="tx1"/>
              </a:solidFill>
              <a:latin typeface="メイリオ" panose="020B0604030504040204" pitchFamily="50" charset="-128"/>
              <a:ea typeface="メイリオ" panose="020B0604030504040204" pitchFamily="50" charset="-128"/>
            </a:endParaRPr>
          </a:p>
          <a:p>
            <a:pPr algn="ct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各種データに用いられる多様な文字情報やフォーマットの変換等の処理を行うシステム</a:t>
            </a:r>
            <a:r>
              <a:rPr kumimoji="1" lang="en-US" altLang="ja-JP" sz="1100" b="1">
                <a:solidFill>
                  <a:schemeClr val="tx1"/>
                </a:solidFill>
                <a:latin typeface="メイリオ" panose="020B0604030504040204" pitchFamily="50" charset="-128"/>
                <a:ea typeface="メイリオ" panose="020B0604030504040204" pitchFamily="50" charset="-128"/>
              </a:rPr>
              <a:t>)</a:t>
            </a:r>
          </a:p>
        </p:txBody>
      </p:sp>
      <p:cxnSp>
        <p:nvCxnSpPr>
          <p:cNvPr id="18" name="直線矢印コネクタ 17">
            <a:extLst>
              <a:ext uri="{FF2B5EF4-FFF2-40B4-BE49-F238E27FC236}">
                <a16:creationId xmlns:a16="http://schemas.microsoft.com/office/drawing/2014/main" id="{A00D2E74-FA9A-490E-B424-A68F769810AF}"/>
              </a:ext>
            </a:extLst>
          </p:cNvPr>
          <p:cNvCxnSpPr>
            <a:cxnSpLocks/>
          </p:cNvCxnSpPr>
          <p:nvPr/>
        </p:nvCxnSpPr>
        <p:spPr>
          <a:xfrm flipV="1">
            <a:off x="5035637" y="4627874"/>
            <a:ext cx="247814" cy="14541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11535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二等辺三角形 1028">
            <a:extLst>
              <a:ext uri="{FF2B5EF4-FFF2-40B4-BE49-F238E27FC236}">
                <a16:creationId xmlns:a16="http://schemas.microsoft.com/office/drawing/2014/main" id="{0FA8F96E-40D6-13F3-052A-C4FEC690CE35}"/>
              </a:ext>
            </a:extLst>
          </p:cNvPr>
          <p:cNvSpPr/>
          <p:nvPr/>
        </p:nvSpPr>
        <p:spPr>
          <a:xfrm>
            <a:off x="387598" y="2520939"/>
            <a:ext cx="8156673" cy="4200738"/>
          </a:xfrm>
          <a:prstGeom prst="triangle">
            <a:avLst>
              <a:gd name="adj" fmla="val 50057"/>
            </a:avLst>
          </a:prstGeom>
          <a:gradFill>
            <a:gsLst>
              <a:gs pos="0">
                <a:srgbClr val="FFC000"/>
              </a:gs>
              <a:gs pos="100000">
                <a:srgbClr val="FFF5D5"/>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 name="スライド番号プレースホルダー 2">
            <a:extLst>
              <a:ext uri="{FF2B5EF4-FFF2-40B4-BE49-F238E27FC236}">
                <a16:creationId xmlns:a16="http://schemas.microsoft.com/office/drawing/2014/main" id="{0F50B067-35D0-230B-C881-AD51DE89F22E}"/>
              </a:ext>
            </a:extLst>
          </p:cNvPr>
          <p:cNvSpPr>
            <a:spLocks noGrp="1"/>
          </p:cNvSpPr>
          <p:nvPr>
            <p:ph type="sldNum" sz="quarter" idx="10"/>
          </p:nvPr>
        </p:nvSpPr>
        <p:spPr/>
        <p:txBody>
          <a:bodyPr/>
          <a:lstStyle/>
          <a:p>
            <a:pPr>
              <a:defRPr/>
            </a:pPr>
            <a:fld id="{B69A64E9-DEE1-40B5-88E8-A6C3DD001D0B}" type="slidenum">
              <a:rPr lang="en-US" altLang="ja-JP" smtClean="0"/>
              <a:pPr>
                <a:defRPr/>
              </a:pPr>
              <a:t>12</a:t>
            </a:fld>
            <a:endParaRPr lang="en-US" altLang="ja-JP"/>
          </a:p>
        </p:txBody>
      </p:sp>
      <p:sp>
        <p:nvSpPr>
          <p:cNvPr id="4" name="タイトル 1">
            <a:extLst>
              <a:ext uri="{FF2B5EF4-FFF2-40B4-BE49-F238E27FC236}">
                <a16:creationId xmlns:a16="http://schemas.microsoft.com/office/drawing/2014/main" id="{7F1AF68F-58B5-B87D-CDE1-E08E3C475B2D}"/>
              </a:ext>
            </a:extLst>
          </p:cNvPr>
          <p:cNvSpPr txBox="1">
            <a:spLocks/>
          </p:cNvSpPr>
          <p:nvPr/>
        </p:nvSpPr>
        <p:spPr bwMode="gray">
          <a:xfrm>
            <a:off x="142558" y="208738"/>
            <a:ext cx="1185809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2.3 </a:t>
            </a:r>
            <a:r>
              <a:rPr lang="ja-JP" altLang="en-US" sz="3200">
                <a:latin typeface="メイリオ" panose="020B0604030504040204" pitchFamily="50" charset="-128"/>
                <a:ea typeface="メイリオ" panose="020B0604030504040204" pitchFamily="50" charset="-128"/>
              </a:rPr>
              <a:t>相互運用性の確保に向けて　～</a:t>
            </a:r>
            <a:r>
              <a:rPr lang="en-US" altLang="ja-JP" sz="3200">
                <a:latin typeface="メイリオ" panose="020B0604030504040204" pitchFamily="50" charset="-128"/>
                <a:ea typeface="メイリオ" panose="020B0604030504040204" pitchFamily="50" charset="-128"/>
              </a:rPr>
              <a:t>GIF</a:t>
            </a:r>
            <a:r>
              <a:rPr lang="ja-JP" altLang="en-US" sz="3200">
                <a:latin typeface="メイリオ" panose="020B0604030504040204" pitchFamily="50" charset="-128"/>
                <a:ea typeface="メイリオ" panose="020B0604030504040204" pitchFamily="50" charset="-128"/>
              </a:rPr>
              <a:t>の意義と役割～</a:t>
            </a:r>
            <a:endParaRPr kumimoji="1" lang="en-US" altLang="ja-JP" sz="3200">
              <a:latin typeface="メイリオ" panose="020B0604030504040204" pitchFamily="50" charset="-128"/>
              <a:ea typeface="メイリオ" panose="020B0604030504040204" pitchFamily="50" charset="-128"/>
            </a:endParaRPr>
          </a:p>
        </p:txBody>
      </p:sp>
      <p:sp>
        <p:nvSpPr>
          <p:cNvPr id="5" name="コンテンツ プレースホルダー 1">
            <a:extLst>
              <a:ext uri="{FF2B5EF4-FFF2-40B4-BE49-F238E27FC236}">
                <a16:creationId xmlns:a16="http://schemas.microsoft.com/office/drawing/2014/main" id="{C07AA47B-2D37-CF11-08BF-30590741A16B}"/>
              </a:ext>
            </a:extLst>
          </p:cNvPr>
          <p:cNvSpPr txBox="1">
            <a:spLocks/>
          </p:cNvSpPr>
          <p:nvPr/>
        </p:nvSpPr>
        <p:spPr>
          <a:xfrm>
            <a:off x="47328" y="836712"/>
            <a:ext cx="11953328" cy="16313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政府</a:t>
            </a:r>
            <a:r>
              <a:rPr kumimoji="1" lang="ja-JP" altLang="en-US">
                <a:latin typeface="メイリオ" panose="020B0604030504040204" pitchFamily="50" charset="-128"/>
                <a:ea typeface="メイリオ" panose="020B0604030504040204" pitchFamily="50" charset="-128"/>
              </a:rPr>
              <a:t>が</a:t>
            </a:r>
            <a:r>
              <a:rPr kumimoji="1" lang="en-US" altLang="ja-JP">
                <a:latin typeface="メイリオ" panose="020B0604030504040204" pitchFamily="50" charset="-128"/>
                <a:ea typeface="メイリオ" panose="020B0604030504040204" pitchFamily="50" charset="-128"/>
              </a:rPr>
              <a:t>GIF</a:t>
            </a:r>
            <a:r>
              <a:rPr kumimoji="1" lang="ja-JP" altLang="en-US">
                <a:latin typeface="メイリオ" panose="020B0604030504040204" pitchFamily="50" charset="-128"/>
                <a:ea typeface="メイリオ" panose="020B0604030504040204" pitchFamily="50" charset="-128"/>
              </a:rPr>
              <a:t>として標準化されたデータモデル、ツールを整備し、政府自らがこれらを積極的に活用していくことで、データモデルを地方公共団体（都道府県、市区町村）、民間へと普及させ、高い相互運用性の確保を図っていきます。</a:t>
            </a:r>
            <a:endParaRPr lang="ja-JP" altLang="en-US">
              <a:latin typeface="メイリオ" panose="020B0604030504040204" pitchFamily="50" charset="-128"/>
              <a:ea typeface="メイリオ" panose="020B0604030504040204" pitchFamily="50" charset="-128"/>
            </a:endParaRPr>
          </a:p>
        </p:txBody>
      </p:sp>
      <p:sp>
        <p:nvSpPr>
          <p:cNvPr id="6" name="楕円 5">
            <a:extLst>
              <a:ext uri="{FF2B5EF4-FFF2-40B4-BE49-F238E27FC236}">
                <a16:creationId xmlns:a16="http://schemas.microsoft.com/office/drawing/2014/main" id="{4689F204-98C9-CA3A-73E9-B21E4733D217}"/>
              </a:ext>
            </a:extLst>
          </p:cNvPr>
          <p:cNvSpPr/>
          <p:nvPr/>
        </p:nvSpPr>
        <p:spPr>
          <a:xfrm>
            <a:off x="2407597" y="3303411"/>
            <a:ext cx="3976472" cy="402344"/>
          </a:xfrm>
          <a:prstGeom prst="ellipse">
            <a:avLst/>
          </a:prstGeom>
          <a:effectLst>
            <a:outerShdw blurRad="50800" dist="38100" dir="2700000" algn="tl" rotWithShape="0">
              <a:prstClr val="black">
                <a:alpha val="40000"/>
              </a:prstClr>
            </a:outerShdw>
          </a:effectLst>
          <a:scene3d>
            <a:camera prst="perspectiveRelaxed"/>
            <a:lightRig rig="threePt" dir="t"/>
          </a:scene3d>
          <a:sp3d>
            <a:bevelT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7" name="楕円 6">
            <a:extLst>
              <a:ext uri="{FF2B5EF4-FFF2-40B4-BE49-F238E27FC236}">
                <a16:creationId xmlns:a16="http://schemas.microsoft.com/office/drawing/2014/main" id="{FF80C92B-A39C-1D16-7BC4-447560543A64}"/>
              </a:ext>
            </a:extLst>
          </p:cNvPr>
          <p:cNvSpPr/>
          <p:nvPr/>
        </p:nvSpPr>
        <p:spPr>
          <a:xfrm>
            <a:off x="1343379" y="4881990"/>
            <a:ext cx="5976757" cy="402344"/>
          </a:xfrm>
          <a:prstGeom prst="ellipse">
            <a:avLst/>
          </a:prstGeom>
          <a:effectLst>
            <a:outerShdw blurRad="50800" dist="38100" dir="2700000" algn="tl" rotWithShape="0">
              <a:prstClr val="black">
                <a:alpha val="40000"/>
              </a:prstClr>
            </a:outerShdw>
          </a:effectLst>
          <a:scene3d>
            <a:camera prst="perspectiveRelaxed"/>
            <a:lightRig rig="threePt" dir="t"/>
          </a:scene3d>
          <a:sp3d>
            <a:bevelT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 name="楕円 7">
            <a:extLst>
              <a:ext uri="{FF2B5EF4-FFF2-40B4-BE49-F238E27FC236}">
                <a16:creationId xmlns:a16="http://schemas.microsoft.com/office/drawing/2014/main" id="{2128F918-691F-21E5-E7EB-B24A2752AC82}"/>
              </a:ext>
            </a:extLst>
          </p:cNvPr>
          <p:cNvSpPr/>
          <p:nvPr/>
        </p:nvSpPr>
        <p:spPr>
          <a:xfrm>
            <a:off x="479375" y="6411032"/>
            <a:ext cx="7937227" cy="402344"/>
          </a:xfrm>
          <a:prstGeom prst="ellipse">
            <a:avLst/>
          </a:prstGeom>
          <a:effectLst>
            <a:outerShdw blurRad="50800" dist="38100" dir="2700000" algn="tl" rotWithShape="0">
              <a:prstClr val="black">
                <a:alpha val="40000"/>
              </a:prstClr>
            </a:outerShdw>
          </a:effectLst>
          <a:scene3d>
            <a:camera prst="perspectiveRelaxed"/>
            <a:lightRig rig="threePt" dir="t"/>
          </a:scene3d>
          <a:sp3d>
            <a:bevelT prst="angle"/>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8" name="正方形/長方形 17">
            <a:extLst>
              <a:ext uri="{FF2B5EF4-FFF2-40B4-BE49-F238E27FC236}">
                <a16:creationId xmlns:a16="http://schemas.microsoft.com/office/drawing/2014/main" id="{3F359FCB-E76C-3079-1290-C3C7A8ECBFEA}"/>
              </a:ext>
            </a:extLst>
          </p:cNvPr>
          <p:cNvSpPr/>
          <p:nvPr/>
        </p:nvSpPr>
        <p:spPr>
          <a:xfrm>
            <a:off x="6224338" y="2520939"/>
            <a:ext cx="792088" cy="384389"/>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a:latin typeface="メイリオ" panose="020B0604030504040204" pitchFamily="50" charset="-128"/>
                <a:ea typeface="メイリオ" panose="020B0604030504040204" pitchFamily="50" charset="-128"/>
              </a:rPr>
              <a:t>政府</a:t>
            </a:r>
          </a:p>
        </p:txBody>
      </p:sp>
      <p:sp>
        <p:nvSpPr>
          <p:cNvPr id="19" name="正方形/長方形 18">
            <a:extLst>
              <a:ext uri="{FF2B5EF4-FFF2-40B4-BE49-F238E27FC236}">
                <a16:creationId xmlns:a16="http://schemas.microsoft.com/office/drawing/2014/main" id="{9383FE27-764D-868B-7CB2-0320804BBBCC}"/>
              </a:ext>
            </a:extLst>
          </p:cNvPr>
          <p:cNvSpPr/>
          <p:nvPr/>
        </p:nvSpPr>
        <p:spPr>
          <a:xfrm>
            <a:off x="5866760" y="3977111"/>
            <a:ext cx="1737845" cy="384389"/>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a:latin typeface="メイリオ" panose="020B0604030504040204" pitchFamily="50" charset="-128"/>
                <a:ea typeface="メイリオ" panose="020B0604030504040204" pitchFamily="50" charset="-128"/>
              </a:rPr>
              <a:t>都道府県</a:t>
            </a:r>
            <a:endParaRPr kumimoji="1" lang="ja-JP" altLang="en-US">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FA2A5F93-D309-69E6-6E1F-614E9A6EE15A}"/>
              </a:ext>
            </a:extLst>
          </p:cNvPr>
          <p:cNvSpPr/>
          <p:nvPr/>
        </p:nvSpPr>
        <p:spPr>
          <a:xfrm>
            <a:off x="7032104" y="5529136"/>
            <a:ext cx="1384499" cy="384389"/>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ja-JP" altLang="en-US">
                <a:latin typeface="メイリオ" panose="020B0604030504040204" pitchFamily="50" charset="-128"/>
                <a:ea typeface="メイリオ" panose="020B0604030504040204" pitchFamily="50" charset="-128"/>
              </a:rPr>
              <a:t>市区町村</a:t>
            </a:r>
          </a:p>
        </p:txBody>
      </p:sp>
      <p:sp>
        <p:nvSpPr>
          <p:cNvPr id="22" name="矢印: ストライプ 21">
            <a:extLst>
              <a:ext uri="{FF2B5EF4-FFF2-40B4-BE49-F238E27FC236}">
                <a16:creationId xmlns:a16="http://schemas.microsoft.com/office/drawing/2014/main" id="{CC88DDDB-8069-76DA-75DF-9407A3223E0F}"/>
              </a:ext>
            </a:extLst>
          </p:cNvPr>
          <p:cNvSpPr/>
          <p:nvPr/>
        </p:nvSpPr>
        <p:spPr>
          <a:xfrm rot="5400000">
            <a:off x="4084756" y="3610400"/>
            <a:ext cx="655745" cy="846215"/>
          </a:xfrm>
          <a:prstGeom prst="stripedRightArrow">
            <a:avLst>
              <a:gd name="adj1" fmla="val 50000"/>
              <a:gd name="adj2" fmla="val 3692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1026" name="Picture 2" descr="サーバーのイラスト">
            <a:extLst>
              <a:ext uri="{FF2B5EF4-FFF2-40B4-BE49-F238E27FC236}">
                <a16:creationId xmlns:a16="http://schemas.microsoft.com/office/drawing/2014/main" id="{01D5027D-4CC6-7B67-7DC4-640F9869DA2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77554" y="2672886"/>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10" name="円柱 9">
            <a:extLst>
              <a:ext uri="{FF2B5EF4-FFF2-40B4-BE49-F238E27FC236}">
                <a16:creationId xmlns:a16="http://schemas.microsoft.com/office/drawing/2014/main" id="{EDC673CF-81EC-E399-C221-1F666E639039}"/>
              </a:ext>
            </a:extLst>
          </p:cNvPr>
          <p:cNvSpPr/>
          <p:nvPr/>
        </p:nvSpPr>
        <p:spPr>
          <a:xfrm>
            <a:off x="3944920" y="3011259"/>
            <a:ext cx="659404" cy="454054"/>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sp>
        <p:nvSpPr>
          <p:cNvPr id="23" name="正方形/長方形 22">
            <a:extLst>
              <a:ext uri="{FF2B5EF4-FFF2-40B4-BE49-F238E27FC236}">
                <a16:creationId xmlns:a16="http://schemas.microsoft.com/office/drawing/2014/main" id="{C7822D30-DE66-B640-6E4B-E7429FE82848}"/>
              </a:ext>
            </a:extLst>
          </p:cNvPr>
          <p:cNvSpPr/>
          <p:nvPr/>
        </p:nvSpPr>
        <p:spPr>
          <a:xfrm>
            <a:off x="2385720" y="2520939"/>
            <a:ext cx="4630707" cy="1160030"/>
          </a:xfrm>
          <a:prstGeom prst="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kumimoji="1" lang="ja-JP" altLang="en-US" sz="1400" b="1">
              <a:solidFill>
                <a:schemeClr val="tx1"/>
              </a:solidFill>
              <a:latin typeface="メイリオ" panose="020B0604030504040204" pitchFamily="50" charset="-128"/>
              <a:ea typeface="メイリオ" panose="020B0604030504040204" pitchFamily="50" charset="-128"/>
            </a:endParaRPr>
          </a:p>
        </p:txBody>
      </p:sp>
      <p:pic>
        <p:nvPicPr>
          <p:cNvPr id="27" name="Picture 2" descr="サーバーのイラスト">
            <a:extLst>
              <a:ext uri="{FF2B5EF4-FFF2-40B4-BE49-F238E27FC236}">
                <a16:creationId xmlns:a16="http://schemas.microsoft.com/office/drawing/2014/main" id="{4D2C29E6-FCB0-F5A6-2ABA-B4DA66FD98D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22208" y="2706122"/>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28" name="円柱 27">
            <a:extLst>
              <a:ext uri="{FF2B5EF4-FFF2-40B4-BE49-F238E27FC236}">
                <a16:creationId xmlns:a16="http://schemas.microsoft.com/office/drawing/2014/main" id="{DD78B935-BDCF-15A2-1EF6-5792037EEA32}"/>
              </a:ext>
            </a:extLst>
          </p:cNvPr>
          <p:cNvSpPr/>
          <p:nvPr/>
        </p:nvSpPr>
        <p:spPr>
          <a:xfrm>
            <a:off x="5197388" y="3023237"/>
            <a:ext cx="659404" cy="454054"/>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pic>
        <p:nvPicPr>
          <p:cNvPr id="29" name="Picture 2" descr="サーバーのイラスト">
            <a:extLst>
              <a:ext uri="{FF2B5EF4-FFF2-40B4-BE49-F238E27FC236}">
                <a16:creationId xmlns:a16="http://schemas.microsoft.com/office/drawing/2014/main" id="{4D07692B-1F4E-E87B-5429-6223F188AA6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83978" y="4353443"/>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30" name="円柱 29">
            <a:extLst>
              <a:ext uri="{FF2B5EF4-FFF2-40B4-BE49-F238E27FC236}">
                <a16:creationId xmlns:a16="http://schemas.microsoft.com/office/drawing/2014/main" id="{8A30AA9D-F4E0-43B4-13F6-D012D2DE666F}"/>
              </a:ext>
            </a:extLst>
          </p:cNvPr>
          <p:cNvSpPr/>
          <p:nvPr/>
        </p:nvSpPr>
        <p:spPr>
          <a:xfrm>
            <a:off x="3051344" y="4691816"/>
            <a:ext cx="659404" cy="454054"/>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pic>
        <p:nvPicPr>
          <p:cNvPr id="32" name="Picture 2" descr="サーバーのイラスト">
            <a:extLst>
              <a:ext uri="{FF2B5EF4-FFF2-40B4-BE49-F238E27FC236}">
                <a16:creationId xmlns:a16="http://schemas.microsoft.com/office/drawing/2014/main" id="{38C2141B-2E04-AD20-E2E9-617CE65CF09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66119" y="4347943"/>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33" name="円柱 32">
            <a:extLst>
              <a:ext uri="{FF2B5EF4-FFF2-40B4-BE49-F238E27FC236}">
                <a16:creationId xmlns:a16="http://schemas.microsoft.com/office/drawing/2014/main" id="{6D243082-2A15-554C-4667-A98A0B51195F}"/>
              </a:ext>
            </a:extLst>
          </p:cNvPr>
          <p:cNvSpPr/>
          <p:nvPr/>
        </p:nvSpPr>
        <p:spPr>
          <a:xfrm>
            <a:off x="4427145" y="4677511"/>
            <a:ext cx="659404" cy="454054"/>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pic>
        <p:nvPicPr>
          <p:cNvPr id="34" name="Picture 2" descr="サーバーのイラスト">
            <a:extLst>
              <a:ext uri="{FF2B5EF4-FFF2-40B4-BE49-F238E27FC236}">
                <a16:creationId xmlns:a16="http://schemas.microsoft.com/office/drawing/2014/main" id="{C9585691-E4DE-6194-F634-863F6990D67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20282" y="4353443"/>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35" name="円柱 34">
            <a:extLst>
              <a:ext uri="{FF2B5EF4-FFF2-40B4-BE49-F238E27FC236}">
                <a16:creationId xmlns:a16="http://schemas.microsoft.com/office/drawing/2014/main" id="{32ECE2F6-02D4-D5A6-757B-DF88C5AA44A5}"/>
              </a:ext>
            </a:extLst>
          </p:cNvPr>
          <p:cNvSpPr/>
          <p:nvPr/>
        </p:nvSpPr>
        <p:spPr>
          <a:xfrm>
            <a:off x="5792290" y="4683011"/>
            <a:ext cx="659404" cy="454054"/>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pic>
        <p:nvPicPr>
          <p:cNvPr id="36" name="Picture 2" descr="サーバーのイラスト">
            <a:extLst>
              <a:ext uri="{FF2B5EF4-FFF2-40B4-BE49-F238E27FC236}">
                <a16:creationId xmlns:a16="http://schemas.microsoft.com/office/drawing/2014/main" id="{0BE94C53-63AB-B753-5741-379054FD9AC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91890" y="5785565"/>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37" name="円柱 36">
            <a:extLst>
              <a:ext uri="{FF2B5EF4-FFF2-40B4-BE49-F238E27FC236}">
                <a16:creationId xmlns:a16="http://schemas.microsoft.com/office/drawing/2014/main" id="{7BB300F7-894B-12CE-C246-D465F003BE6F}"/>
              </a:ext>
            </a:extLst>
          </p:cNvPr>
          <p:cNvSpPr/>
          <p:nvPr/>
        </p:nvSpPr>
        <p:spPr>
          <a:xfrm>
            <a:off x="2252916" y="6115133"/>
            <a:ext cx="659404" cy="454054"/>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pic>
        <p:nvPicPr>
          <p:cNvPr id="38" name="Picture 2" descr="サーバーのイラスト">
            <a:extLst>
              <a:ext uri="{FF2B5EF4-FFF2-40B4-BE49-F238E27FC236}">
                <a16:creationId xmlns:a16="http://schemas.microsoft.com/office/drawing/2014/main" id="{87B314CA-6A24-54B6-1BC3-45013B7AD45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2819" y="5794486"/>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39" name="円柱 38">
            <a:extLst>
              <a:ext uri="{FF2B5EF4-FFF2-40B4-BE49-F238E27FC236}">
                <a16:creationId xmlns:a16="http://schemas.microsoft.com/office/drawing/2014/main" id="{333678B7-386E-C3C5-3B91-DB9900B4F7C7}"/>
              </a:ext>
            </a:extLst>
          </p:cNvPr>
          <p:cNvSpPr/>
          <p:nvPr/>
        </p:nvSpPr>
        <p:spPr>
          <a:xfrm>
            <a:off x="3633845" y="6124054"/>
            <a:ext cx="659404" cy="454054"/>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pic>
        <p:nvPicPr>
          <p:cNvPr id="40" name="Picture 2" descr="サーバーのイラスト">
            <a:extLst>
              <a:ext uri="{FF2B5EF4-FFF2-40B4-BE49-F238E27FC236}">
                <a16:creationId xmlns:a16="http://schemas.microsoft.com/office/drawing/2014/main" id="{DC7EDF93-A252-60AF-BC4F-E0515653AFB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47649" y="5793527"/>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41" name="円柱 40">
            <a:extLst>
              <a:ext uri="{FF2B5EF4-FFF2-40B4-BE49-F238E27FC236}">
                <a16:creationId xmlns:a16="http://schemas.microsoft.com/office/drawing/2014/main" id="{8518B3AE-EC61-88F5-9C8E-142E64EFB004}"/>
              </a:ext>
            </a:extLst>
          </p:cNvPr>
          <p:cNvSpPr/>
          <p:nvPr/>
        </p:nvSpPr>
        <p:spPr>
          <a:xfrm>
            <a:off x="5308675" y="6123095"/>
            <a:ext cx="659404" cy="454054"/>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pic>
        <p:nvPicPr>
          <p:cNvPr id="42" name="Picture 2" descr="サーバーのイラスト">
            <a:extLst>
              <a:ext uri="{FF2B5EF4-FFF2-40B4-BE49-F238E27FC236}">
                <a16:creationId xmlns:a16="http://schemas.microsoft.com/office/drawing/2014/main" id="{EB7F54D4-65ED-8231-CD16-269895F7C61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97155" y="5802448"/>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43" name="円柱 42">
            <a:extLst>
              <a:ext uri="{FF2B5EF4-FFF2-40B4-BE49-F238E27FC236}">
                <a16:creationId xmlns:a16="http://schemas.microsoft.com/office/drawing/2014/main" id="{AE121FA4-0EF9-0278-586C-BC33361C7B8C}"/>
              </a:ext>
            </a:extLst>
          </p:cNvPr>
          <p:cNvSpPr/>
          <p:nvPr/>
        </p:nvSpPr>
        <p:spPr>
          <a:xfrm>
            <a:off x="6658181" y="6132016"/>
            <a:ext cx="659404" cy="454054"/>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sp>
        <p:nvSpPr>
          <p:cNvPr id="44" name="正方形/長方形 43">
            <a:extLst>
              <a:ext uri="{FF2B5EF4-FFF2-40B4-BE49-F238E27FC236}">
                <a16:creationId xmlns:a16="http://schemas.microsoft.com/office/drawing/2014/main" id="{79708312-A04C-936A-40C0-34888D236F76}"/>
              </a:ext>
            </a:extLst>
          </p:cNvPr>
          <p:cNvSpPr/>
          <p:nvPr/>
        </p:nvSpPr>
        <p:spPr>
          <a:xfrm>
            <a:off x="479377" y="5534894"/>
            <a:ext cx="7920956" cy="1266778"/>
          </a:xfrm>
          <a:prstGeom prst="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kumimoji="1" lang="ja-JP" altLang="en-US" sz="1400" b="1">
              <a:solidFill>
                <a:schemeClr val="tx1"/>
              </a:solidFill>
              <a:latin typeface="メイリオ" panose="020B0604030504040204" pitchFamily="50" charset="-128"/>
              <a:ea typeface="メイリオ" panose="020B0604030504040204" pitchFamily="50" charset="-128"/>
            </a:endParaRPr>
          </a:p>
        </p:txBody>
      </p:sp>
      <p:sp>
        <p:nvSpPr>
          <p:cNvPr id="45" name="正方形/長方形 44">
            <a:extLst>
              <a:ext uri="{FF2B5EF4-FFF2-40B4-BE49-F238E27FC236}">
                <a16:creationId xmlns:a16="http://schemas.microsoft.com/office/drawing/2014/main" id="{4A78DCCB-0DD6-EABD-2A73-303EC6403775}"/>
              </a:ext>
            </a:extLst>
          </p:cNvPr>
          <p:cNvSpPr/>
          <p:nvPr/>
        </p:nvSpPr>
        <p:spPr>
          <a:xfrm>
            <a:off x="1343379" y="3985861"/>
            <a:ext cx="6264983" cy="1253126"/>
          </a:xfrm>
          <a:prstGeom prst="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kumimoji="1" lang="ja-JP" altLang="en-US" sz="1400" b="1">
              <a:solidFill>
                <a:schemeClr val="tx1"/>
              </a:solidFill>
              <a:latin typeface="メイリオ" panose="020B0604030504040204" pitchFamily="50" charset="-128"/>
              <a:ea typeface="メイリオ" panose="020B0604030504040204" pitchFamily="50" charset="-128"/>
            </a:endParaRPr>
          </a:p>
        </p:txBody>
      </p:sp>
      <p:sp>
        <p:nvSpPr>
          <p:cNvPr id="48" name="矢印: 上下 47">
            <a:extLst>
              <a:ext uri="{FF2B5EF4-FFF2-40B4-BE49-F238E27FC236}">
                <a16:creationId xmlns:a16="http://schemas.microsoft.com/office/drawing/2014/main" id="{B3D5EBB7-475C-CC11-8436-4B6091156D87}"/>
              </a:ext>
            </a:extLst>
          </p:cNvPr>
          <p:cNvSpPr/>
          <p:nvPr/>
        </p:nvSpPr>
        <p:spPr>
          <a:xfrm rot="5400000">
            <a:off x="4745958" y="2973575"/>
            <a:ext cx="258933" cy="614542"/>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49" name="矢印: 上下 48">
            <a:extLst>
              <a:ext uri="{FF2B5EF4-FFF2-40B4-BE49-F238E27FC236}">
                <a16:creationId xmlns:a16="http://schemas.microsoft.com/office/drawing/2014/main" id="{E32030E0-C5A3-7F3E-C828-F3A84302F642}"/>
              </a:ext>
            </a:extLst>
          </p:cNvPr>
          <p:cNvSpPr/>
          <p:nvPr/>
        </p:nvSpPr>
        <p:spPr>
          <a:xfrm rot="5400000">
            <a:off x="3932222" y="4587971"/>
            <a:ext cx="258933" cy="701881"/>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0" name="矢印: 上下 49">
            <a:extLst>
              <a:ext uri="{FF2B5EF4-FFF2-40B4-BE49-F238E27FC236}">
                <a16:creationId xmlns:a16="http://schemas.microsoft.com/office/drawing/2014/main" id="{4E7F8C97-DA25-72DD-3A63-8E66F4C27EFB}"/>
              </a:ext>
            </a:extLst>
          </p:cNvPr>
          <p:cNvSpPr/>
          <p:nvPr/>
        </p:nvSpPr>
        <p:spPr>
          <a:xfrm rot="5400000">
            <a:off x="5322539" y="4587971"/>
            <a:ext cx="258933" cy="701881"/>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1" name="矢印: 上下 50">
            <a:extLst>
              <a:ext uri="{FF2B5EF4-FFF2-40B4-BE49-F238E27FC236}">
                <a16:creationId xmlns:a16="http://schemas.microsoft.com/office/drawing/2014/main" id="{419C5934-C1F8-0D2A-B5AE-C0850E205125}"/>
              </a:ext>
            </a:extLst>
          </p:cNvPr>
          <p:cNvSpPr/>
          <p:nvPr/>
        </p:nvSpPr>
        <p:spPr>
          <a:xfrm rot="5400000">
            <a:off x="3148524" y="5984091"/>
            <a:ext cx="268760" cy="701881"/>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2" name="矢印: 上下 51">
            <a:extLst>
              <a:ext uri="{FF2B5EF4-FFF2-40B4-BE49-F238E27FC236}">
                <a16:creationId xmlns:a16="http://schemas.microsoft.com/office/drawing/2014/main" id="{419E26B1-AA79-F941-0837-A9065C46ABBF}"/>
              </a:ext>
            </a:extLst>
          </p:cNvPr>
          <p:cNvSpPr/>
          <p:nvPr/>
        </p:nvSpPr>
        <p:spPr>
          <a:xfrm rot="5400000">
            <a:off x="4707929" y="5814813"/>
            <a:ext cx="258933" cy="1048114"/>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3" name="矢印: 上下 52">
            <a:extLst>
              <a:ext uri="{FF2B5EF4-FFF2-40B4-BE49-F238E27FC236}">
                <a16:creationId xmlns:a16="http://schemas.microsoft.com/office/drawing/2014/main" id="{D9882FEE-3B09-BE8A-FA07-835F4F917FA0}"/>
              </a:ext>
            </a:extLst>
          </p:cNvPr>
          <p:cNvSpPr/>
          <p:nvPr/>
        </p:nvSpPr>
        <p:spPr>
          <a:xfrm rot="5400000">
            <a:off x="6189553" y="6017667"/>
            <a:ext cx="258933" cy="701881"/>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4" name="矢印: 上下 53">
            <a:extLst>
              <a:ext uri="{FF2B5EF4-FFF2-40B4-BE49-F238E27FC236}">
                <a16:creationId xmlns:a16="http://schemas.microsoft.com/office/drawing/2014/main" id="{D8D798DF-71BF-C2A5-F4B8-4F2576EC8A03}"/>
              </a:ext>
            </a:extLst>
          </p:cNvPr>
          <p:cNvSpPr/>
          <p:nvPr/>
        </p:nvSpPr>
        <p:spPr>
          <a:xfrm rot="19794575">
            <a:off x="3587884" y="5099184"/>
            <a:ext cx="265009" cy="1070209"/>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6" name="矢印: 上下 55">
            <a:extLst>
              <a:ext uri="{FF2B5EF4-FFF2-40B4-BE49-F238E27FC236}">
                <a16:creationId xmlns:a16="http://schemas.microsoft.com/office/drawing/2014/main" id="{E4C06193-040A-2434-6D45-487DDC5B83EA}"/>
              </a:ext>
            </a:extLst>
          </p:cNvPr>
          <p:cNvSpPr/>
          <p:nvPr/>
        </p:nvSpPr>
        <p:spPr>
          <a:xfrm rot="19702111">
            <a:off x="6452650" y="5066301"/>
            <a:ext cx="265009" cy="1129414"/>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57" name="矢印: 上下 56">
            <a:extLst>
              <a:ext uri="{FF2B5EF4-FFF2-40B4-BE49-F238E27FC236}">
                <a16:creationId xmlns:a16="http://schemas.microsoft.com/office/drawing/2014/main" id="{F4555AD8-5CE3-F494-8C0A-89675855F7FA}"/>
              </a:ext>
            </a:extLst>
          </p:cNvPr>
          <p:cNvSpPr/>
          <p:nvPr/>
        </p:nvSpPr>
        <p:spPr>
          <a:xfrm rot="20377159">
            <a:off x="5547995" y="3475384"/>
            <a:ext cx="265009" cy="1231213"/>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1027" name="Picture 2" descr="サーバーのイラスト">
            <a:extLst>
              <a:ext uri="{FF2B5EF4-FFF2-40B4-BE49-F238E27FC236}">
                <a16:creationId xmlns:a16="http://schemas.microsoft.com/office/drawing/2014/main" id="{76B4AA9F-5B38-0853-5460-7180B5BF9D3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1413" y="5781841"/>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1028" name="円柱 1027">
            <a:extLst>
              <a:ext uri="{FF2B5EF4-FFF2-40B4-BE49-F238E27FC236}">
                <a16:creationId xmlns:a16="http://schemas.microsoft.com/office/drawing/2014/main" id="{DAA8A197-CBC1-0C0B-CBDD-AC1286F56E4E}"/>
              </a:ext>
            </a:extLst>
          </p:cNvPr>
          <p:cNvSpPr/>
          <p:nvPr/>
        </p:nvSpPr>
        <p:spPr>
          <a:xfrm>
            <a:off x="972465" y="6102409"/>
            <a:ext cx="659404" cy="454054"/>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pic>
        <p:nvPicPr>
          <p:cNvPr id="1032" name="Picture 2" descr="サーバーのイラスト">
            <a:extLst>
              <a:ext uri="{FF2B5EF4-FFF2-40B4-BE49-F238E27FC236}">
                <a16:creationId xmlns:a16="http://schemas.microsoft.com/office/drawing/2014/main" id="{D663ADAB-06AC-EC83-C112-E05BE83113C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87329" y="4343318"/>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1033" name="円柱 1032">
            <a:extLst>
              <a:ext uri="{FF2B5EF4-FFF2-40B4-BE49-F238E27FC236}">
                <a16:creationId xmlns:a16="http://schemas.microsoft.com/office/drawing/2014/main" id="{5E0FA241-8D0E-F301-5089-77098B030C8F}"/>
              </a:ext>
            </a:extLst>
          </p:cNvPr>
          <p:cNvSpPr/>
          <p:nvPr/>
        </p:nvSpPr>
        <p:spPr>
          <a:xfrm>
            <a:off x="1848381" y="4663886"/>
            <a:ext cx="659404" cy="454054"/>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pic>
        <p:nvPicPr>
          <p:cNvPr id="1034" name="Picture 2" descr="サーバーのイラスト">
            <a:extLst>
              <a:ext uri="{FF2B5EF4-FFF2-40B4-BE49-F238E27FC236}">
                <a16:creationId xmlns:a16="http://schemas.microsoft.com/office/drawing/2014/main" id="{0B593E95-CDD3-B04A-D533-B7D0623E3D0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1189" y="2704236"/>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1035" name="円柱 1034">
            <a:extLst>
              <a:ext uri="{FF2B5EF4-FFF2-40B4-BE49-F238E27FC236}">
                <a16:creationId xmlns:a16="http://schemas.microsoft.com/office/drawing/2014/main" id="{BF47F7C5-E706-3BA5-3D28-F946293DCACF}"/>
              </a:ext>
            </a:extLst>
          </p:cNvPr>
          <p:cNvSpPr/>
          <p:nvPr/>
        </p:nvSpPr>
        <p:spPr>
          <a:xfrm>
            <a:off x="2612241" y="3024804"/>
            <a:ext cx="659404" cy="454054"/>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sp>
        <p:nvSpPr>
          <p:cNvPr id="1036" name="矢印: 上下 1035">
            <a:extLst>
              <a:ext uri="{FF2B5EF4-FFF2-40B4-BE49-F238E27FC236}">
                <a16:creationId xmlns:a16="http://schemas.microsoft.com/office/drawing/2014/main" id="{B9628726-895E-FE05-7C5E-7DD2B85121D3}"/>
              </a:ext>
            </a:extLst>
          </p:cNvPr>
          <p:cNvSpPr/>
          <p:nvPr/>
        </p:nvSpPr>
        <p:spPr>
          <a:xfrm rot="5400000">
            <a:off x="3432326" y="2993398"/>
            <a:ext cx="258933" cy="614542"/>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39" name="矢印: 上下 1038">
            <a:extLst>
              <a:ext uri="{FF2B5EF4-FFF2-40B4-BE49-F238E27FC236}">
                <a16:creationId xmlns:a16="http://schemas.microsoft.com/office/drawing/2014/main" id="{023DA39D-5D89-5F9C-BBD2-AD5D0A930ED4}"/>
              </a:ext>
            </a:extLst>
          </p:cNvPr>
          <p:cNvSpPr/>
          <p:nvPr/>
        </p:nvSpPr>
        <p:spPr>
          <a:xfrm rot="2120612">
            <a:off x="1572371" y="4999699"/>
            <a:ext cx="265009" cy="1202012"/>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40" name="矢印: 上下 1039">
            <a:extLst>
              <a:ext uri="{FF2B5EF4-FFF2-40B4-BE49-F238E27FC236}">
                <a16:creationId xmlns:a16="http://schemas.microsoft.com/office/drawing/2014/main" id="{868D5474-B3BF-E723-9A84-D9CDA0F7826F}"/>
              </a:ext>
            </a:extLst>
          </p:cNvPr>
          <p:cNvSpPr/>
          <p:nvPr/>
        </p:nvSpPr>
        <p:spPr>
          <a:xfrm rot="20448781">
            <a:off x="2237375" y="5077116"/>
            <a:ext cx="275611" cy="1052258"/>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41" name="矢印: 上下 1040">
            <a:extLst>
              <a:ext uri="{FF2B5EF4-FFF2-40B4-BE49-F238E27FC236}">
                <a16:creationId xmlns:a16="http://schemas.microsoft.com/office/drawing/2014/main" id="{5F5854FF-326F-0295-7D74-CFD036109255}"/>
              </a:ext>
            </a:extLst>
          </p:cNvPr>
          <p:cNvSpPr/>
          <p:nvPr/>
        </p:nvSpPr>
        <p:spPr>
          <a:xfrm rot="1347246">
            <a:off x="4903090" y="3476533"/>
            <a:ext cx="265009" cy="1259357"/>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42" name="矢印: 上下 1041">
            <a:extLst>
              <a:ext uri="{FF2B5EF4-FFF2-40B4-BE49-F238E27FC236}">
                <a16:creationId xmlns:a16="http://schemas.microsoft.com/office/drawing/2014/main" id="{F5328BB3-9BD6-4063-D344-9021D92351CA}"/>
              </a:ext>
            </a:extLst>
          </p:cNvPr>
          <p:cNvSpPr/>
          <p:nvPr/>
        </p:nvSpPr>
        <p:spPr>
          <a:xfrm rot="1289362">
            <a:off x="5783686" y="5088512"/>
            <a:ext cx="265009" cy="1070209"/>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43" name="矢印: 上下 1042">
            <a:extLst>
              <a:ext uri="{FF2B5EF4-FFF2-40B4-BE49-F238E27FC236}">
                <a16:creationId xmlns:a16="http://schemas.microsoft.com/office/drawing/2014/main" id="{69656594-C501-3C6B-A9EB-F78EC3B568CD}"/>
              </a:ext>
            </a:extLst>
          </p:cNvPr>
          <p:cNvSpPr/>
          <p:nvPr/>
        </p:nvSpPr>
        <p:spPr>
          <a:xfrm rot="5400000">
            <a:off x="1804473" y="6050927"/>
            <a:ext cx="258933" cy="614542"/>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44" name="矢印: 上下 1043">
            <a:extLst>
              <a:ext uri="{FF2B5EF4-FFF2-40B4-BE49-F238E27FC236}">
                <a16:creationId xmlns:a16="http://schemas.microsoft.com/office/drawing/2014/main" id="{A7C760A2-9079-E383-676F-92F26C879D96}"/>
              </a:ext>
            </a:extLst>
          </p:cNvPr>
          <p:cNvSpPr/>
          <p:nvPr/>
        </p:nvSpPr>
        <p:spPr>
          <a:xfrm rot="5400000">
            <a:off x="2670555" y="4690080"/>
            <a:ext cx="258933" cy="497666"/>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45" name="正方形/長方形 1044">
            <a:extLst>
              <a:ext uri="{FF2B5EF4-FFF2-40B4-BE49-F238E27FC236}">
                <a16:creationId xmlns:a16="http://schemas.microsoft.com/office/drawing/2014/main" id="{90EA4966-B0AC-C1F8-AE66-81D6127DE866}"/>
              </a:ext>
            </a:extLst>
          </p:cNvPr>
          <p:cNvSpPr/>
          <p:nvPr/>
        </p:nvSpPr>
        <p:spPr>
          <a:xfrm>
            <a:off x="3923019" y="3750443"/>
            <a:ext cx="1019210" cy="2643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a:solidFill>
                  <a:prstClr val="black"/>
                </a:solidFill>
                <a:latin typeface="メイリオ" panose="020B0604030504040204" pitchFamily="50" charset="-128"/>
                <a:ea typeface="メイリオ" panose="020B0604030504040204" pitchFamily="50" charset="-128"/>
              </a:rPr>
              <a:t>普及</a:t>
            </a:r>
            <a:r>
              <a:rPr lang="en-US" altLang="ja-JP" sz="1600" b="1">
                <a:solidFill>
                  <a:prstClr val="black"/>
                </a:solidFill>
                <a:latin typeface="メイリオ" panose="020B0604030504040204" pitchFamily="50" charset="-128"/>
                <a:ea typeface="メイリオ" panose="020B0604030504040204" pitchFamily="50" charset="-128"/>
              </a:rPr>
              <a:t>/</a:t>
            </a:r>
            <a:r>
              <a:rPr lang="ja-JP" altLang="en-US" sz="1600" b="1">
                <a:solidFill>
                  <a:prstClr val="black"/>
                </a:solidFill>
                <a:latin typeface="メイリオ" panose="020B0604030504040204" pitchFamily="50" charset="-128"/>
                <a:ea typeface="メイリオ" panose="020B0604030504040204" pitchFamily="50" charset="-128"/>
              </a:rPr>
              <a:t>浸透</a:t>
            </a:r>
            <a:endParaRPr kumimoji="1" lang="ja-JP" altLang="en-US" sz="16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046" name="矢印: ストライプ 1045">
            <a:extLst>
              <a:ext uri="{FF2B5EF4-FFF2-40B4-BE49-F238E27FC236}">
                <a16:creationId xmlns:a16="http://schemas.microsoft.com/office/drawing/2014/main" id="{D49CF50C-53B3-F8FB-EF8D-6AF5B68D6601}"/>
              </a:ext>
            </a:extLst>
          </p:cNvPr>
          <p:cNvSpPr/>
          <p:nvPr/>
        </p:nvSpPr>
        <p:spPr>
          <a:xfrm rot="5400000">
            <a:off x="4036447" y="5186357"/>
            <a:ext cx="655745" cy="846215"/>
          </a:xfrm>
          <a:prstGeom prst="stripedRightArrow">
            <a:avLst>
              <a:gd name="adj1" fmla="val 50000"/>
              <a:gd name="adj2" fmla="val 3692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47" name="正方形/長方形 1046">
            <a:extLst>
              <a:ext uri="{FF2B5EF4-FFF2-40B4-BE49-F238E27FC236}">
                <a16:creationId xmlns:a16="http://schemas.microsoft.com/office/drawing/2014/main" id="{7EB8D005-2E36-462C-70C0-2929A8C1A393}"/>
              </a:ext>
            </a:extLst>
          </p:cNvPr>
          <p:cNvSpPr/>
          <p:nvPr/>
        </p:nvSpPr>
        <p:spPr>
          <a:xfrm>
            <a:off x="3874710" y="5326400"/>
            <a:ext cx="1019210" cy="2643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a:solidFill>
                  <a:prstClr val="black"/>
                </a:solidFill>
                <a:latin typeface="メイリオ" panose="020B0604030504040204" pitchFamily="50" charset="-128"/>
                <a:ea typeface="メイリオ" panose="020B0604030504040204" pitchFamily="50" charset="-128"/>
              </a:rPr>
              <a:t>普及</a:t>
            </a:r>
            <a:r>
              <a:rPr lang="en-US" altLang="ja-JP" sz="1600" b="1">
                <a:solidFill>
                  <a:prstClr val="black"/>
                </a:solidFill>
                <a:latin typeface="メイリオ" panose="020B0604030504040204" pitchFamily="50" charset="-128"/>
                <a:ea typeface="メイリオ" panose="020B0604030504040204" pitchFamily="50" charset="-128"/>
              </a:rPr>
              <a:t>/</a:t>
            </a:r>
            <a:r>
              <a:rPr lang="ja-JP" altLang="en-US" sz="1600" b="1">
                <a:solidFill>
                  <a:prstClr val="black"/>
                </a:solidFill>
                <a:latin typeface="メイリオ" panose="020B0604030504040204" pitchFamily="50" charset="-128"/>
                <a:ea typeface="メイリオ" panose="020B0604030504040204" pitchFamily="50" charset="-128"/>
              </a:rPr>
              <a:t>浸透</a:t>
            </a:r>
            <a:endParaRPr kumimoji="1" lang="ja-JP" altLang="en-US" sz="16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pic>
        <p:nvPicPr>
          <p:cNvPr id="1049" name="Picture 6">
            <a:extLst>
              <a:ext uri="{FF2B5EF4-FFF2-40B4-BE49-F238E27FC236}">
                <a16:creationId xmlns:a16="http://schemas.microsoft.com/office/drawing/2014/main" id="{5C0547AD-A60B-82E2-1D2A-930271F6D1F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5720" y="4644535"/>
            <a:ext cx="282883" cy="282883"/>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6">
            <a:extLst>
              <a:ext uri="{FF2B5EF4-FFF2-40B4-BE49-F238E27FC236}">
                <a16:creationId xmlns:a16="http://schemas.microsoft.com/office/drawing/2014/main" id="{FB191ABA-9834-3BFB-F718-C5849A6E28C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7726" y="3016539"/>
            <a:ext cx="282883" cy="282883"/>
          </a:xfrm>
          <a:prstGeom prst="rect">
            <a:avLst/>
          </a:prstGeom>
          <a:noFill/>
          <a:extLst>
            <a:ext uri="{909E8E84-426E-40DD-AFC4-6F175D3DCCD1}">
              <a14:hiddenFill xmlns:a14="http://schemas.microsoft.com/office/drawing/2010/main">
                <a:solidFill>
                  <a:srgbClr val="FFFFFF"/>
                </a:solidFill>
              </a14:hiddenFill>
            </a:ext>
          </a:extLst>
        </p:spPr>
      </p:pic>
      <p:pic>
        <p:nvPicPr>
          <p:cNvPr id="1051" name="Picture 6">
            <a:extLst>
              <a:ext uri="{FF2B5EF4-FFF2-40B4-BE49-F238E27FC236}">
                <a16:creationId xmlns:a16="http://schemas.microsoft.com/office/drawing/2014/main" id="{BFA35C38-9D42-A271-4E5C-D152F522B3B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9383" y="6102159"/>
            <a:ext cx="282883" cy="282883"/>
          </a:xfrm>
          <a:prstGeom prst="rect">
            <a:avLst/>
          </a:prstGeom>
          <a:noFill/>
          <a:extLst>
            <a:ext uri="{909E8E84-426E-40DD-AFC4-6F175D3DCCD1}">
              <a14:hiddenFill xmlns:a14="http://schemas.microsoft.com/office/drawing/2010/main">
                <a:solidFill>
                  <a:srgbClr val="FFFFFF"/>
                </a:solidFill>
              </a14:hiddenFill>
            </a:ext>
          </a:extLst>
        </p:spPr>
      </p:pic>
      <p:grpSp>
        <p:nvGrpSpPr>
          <p:cNvPr id="1059" name="グループ化 1058">
            <a:extLst>
              <a:ext uri="{FF2B5EF4-FFF2-40B4-BE49-F238E27FC236}">
                <a16:creationId xmlns:a16="http://schemas.microsoft.com/office/drawing/2014/main" id="{29A29031-6D04-AB01-8943-4B6CBD17A9D1}"/>
              </a:ext>
            </a:extLst>
          </p:cNvPr>
          <p:cNvGrpSpPr/>
          <p:nvPr/>
        </p:nvGrpSpPr>
        <p:grpSpPr>
          <a:xfrm>
            <a:off x="8626829" y="3439194"/>
            <a:ext cx="3699599" cy="3050485"/>
            <a:chOff x="8132658" y="2275914"/>
            <a:chExt cx="3699599" cy="3050485"/>
          </a:xfrm>
        </p:grpSpPr>
        <p:sp>
          <p:nvSpPr>
            <p:cNvPr id="58" name="正方形/長方形 57">
              <a:extLst>
                <a:ext uri="{FF2B5EF4-FFF2-40B4-BE49-F238E27FC236}">
                  <a16:creationId xmlns:a16="http://schemas.microsoft.com/office/drawing/2014/main" id="{AE6BFD57-96DF-F0EE-3507-C68F8A233A30}"/>
                </a:ext>
              </a:extLst>
            </p:cNvPr>
            <p:cNvSpPr/>
            <p:nvPr/>
          </p:nvSpPr>
          <p:spPr>
            <a:xfrm>
              <a:off x="8132659" y="2276872"/>
              <a:ext cx="3273761" cy="3049527"/>
            </a:xfrm>
            <a:prstGeom prst="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kumimoji="1" lang="ja-JP" altLang="en-US" sz="1400" b="1">
                <a:solidFill>
                  <a:schemeClr val="tx1"/>
                </a:solidFill>
                <a:latin typeface="メイリオ" panose="020B0604030504040204" pitchFamily="50" charset="-128"/>
                <a:ea typeface="メイリオ" panose="020B0604030504040204" pitchFamily="50" charset="-128"/>
              </a:endParaRPr>
            </a:p>
          </p:txBody>
        </p:sp>
        <p:sp>
          <p:nvSpPr>
            <p:cNvPr id="59" name="正方形/長方形 58">
              <a:extLst>
                <a:ext uri="{FF2B5EF4-FFF2-40B4-BE49-F238E27FC236}">
                  <a16:creationId xmlns:a16="http://schemas.microsoft.com/office/drawing/2014/main" id="{5DDACBD5-4587-9CF4-AC82-8635D5F3E557}"/>
                </a:ext>
              </a:extLst>
            </p:cNvPr>
            <p:cNvSpPr/>
            <p:nvPr/>
          </p:nvSpPr>
          <p:spPr>
            <a:xfrm>
              <a:off x="8132658" y="2275914"/>
              <a:ext cx="792088" cy="375522"/>
            </a:xfrm>
            <a:prstGeom prst="rect">
              <a:avLst/>
            </a:prstGeom>
            <a:solidFill>
              <a:schemeClr val="bg1">
                <a:lumMod val="6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ja-JP" altLang="en-US">
                  <a:latin typeface="メイリオ" panose="020B0604030504040204" pitchFamily="50" charset="-128"/>
                  <a:ea typeface="メイリオ" panose="020B0604030504040204" pitchFamily="50" charset="-128"/>
                </a:rPr>
                <a:t>凡例</a:t>
              </a:r>
              <a:endParaRPr kumimoji="1" lang="ja-JP" altLang="en-US">
                <a:latin typeface="メイリオ" panose="020B0604030504040204" pitchFamily="50" charset="-128"/>
                <a:ea typeface="メイリオ" panose="020B0604030504040204" pitchFamily="50" charset="-128"/>
              </a:endParaRPr>
            </a:p>
          </p:txBody>
        </p:sp>
        <p:sp>
          <p:nvSpPr>
            <p:cNvPr id="61" name="矢印: 上下 60">
              <a:extLst>
                <a:ext uri="{FF2B5EF4-FFF2-40B4-BE49-F238E27FC236}">
                  <a16:creationId xmlns:a16="http://schemas.microsoft.com/office/drawing/2014/main" id="{72BA3125-F88F-7D6F-DB9E-05FF85593F60}"/>
                </a:ext>
              </a:extLst>
            </p:cNvPr>
            <p:cNvSpPr/>
            <p:nvPr/>
          </p:nvSpPr>
          <p:spPr>
            <a:xfrm rot="5400000">
              <a:off x="8578681" y="4163902"/>
              <a:ext cx="258933" cy="766384"/>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62" name="Picture 2" descr="サーバーのイラスト">
              <a:extLst>
                <a:ext uri="{FF2B5EF4-FFF2-40B4-BE49-F238E27FC236}">
                  <a16:creationId xmlns:a16="http://schemas.microsoft.com/office/drawing/2014/main" id="{BF127C72-EC78-B732-102B-21250A22378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89486" y="2644867"/>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1024" name="正方形/長方形 1023">
              <a:extLst>
                <a:ext uri="{FF2B5EF4-FFF2-40B4-BE49-F238E27FC236}">
                  <a16:creationId xmlns:a16="http://schemas.microsoft.com/office/drawing/2014/main" id="{A5BB3F23-6F50-364A-859E-95E0932689EF}"/>
                </a:ext>
              </a:extLst>
            </p:cNvPr>
            <p:cNvSpPr/>
            <p:nvPr/>
          </p:nvSpPr>
          <p:spPr>
            <a:xfrm>
              <a:off x="9342476" y="2833441"/>
              <a:ext cx="1895724" cy="5795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GIF</a:t>
              </a: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に準拠した標準化されたデータモデルを適用したシステム</a:t>
              </a:r>
            </a:p>
          </p:txBody>
        </p:sp>
        <p:sp>
          <p:nvSpPr>
            <p:cNvPr id="1025" name="正方形/長方形 1024">
              <a:extLst>
                <a:ext uri="{FF2B5EF4-FFF2-40B4-BE49-F238E27FC236}">
                  <a16:creationId xmlns:a16="http://schemas.microsoft.com/office/drawing/2014/main" id="{2BE7E7D0-C593-68B2-6B72-3A3516D008BA}"/>
                </a:ext>
              </a:extLst>
            </p:cNvPr>
            <p:cNvSpPr/>
            <p:nvPr/>
          </p:nvSpPr>
          <p:spPr>
            <a:xfrm>
              <a:off x="9343891" y="4305916"/>
              <a:ext cx="1895724" cy="4192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データの流れ</a:t>
              </a:r>
            </a:p>
          </p:txBody>
        </p:sp>
        <p:sp>
          <p:nvSpPr>
            <p:cNvPr id="1053" name="正方形/長方形 1052">
              <a:extLst>
                <a:ext uri="{FF2B5EF4-FFF2-40B4-BE49-F238E27FC236}">
                  <a16:creationId xmlns:a16="http://schemas.microsoft.com/office/drawing/2014/main" id="{C7BC8D48-427D-162A-86B8-8276878F0862}"/>
                </a:ext>
              </a:extLst>
            </p:cNvPr>
            <p:cNvSpPr/>
            <p:nvPr/>
          </p:nvSpPr>
          <p:spPr>
            <a:xfrm>
              <a:off x="9345262" y="4822937"/>
              <a:ext cx="2486995" cy="2673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GIF</a:t>
              </a: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対応コンバータ</a:t>
              </a:r>
            </a:p>
          </p:txBody>
        </p:sp>
        <p:pic>
          <p:nvPicPr>
            <p:cNvPr id="1054" name="Picture 2" descr="サーバーのイラスト">
              <a:extLst>
                <a:ext uri="{FF2B5EF4-FFF2-40B4-BE49-F238E27FC236}">
                  <a16:creationId xmlns:a16="http://schemas.microsoft.com/office/drawing/2014/main" id="{F7CD7F4A-64F0-1193-C471-5CB0B02AEE9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89486" y="3436644"/>
              <a:ext cx="995335" cy="928149"/>
            </a:xfrm>
            <a:prstGeom prst="rect">
              <a:avLst/>
            </a:prstGeom>
            <a:noFill/>
            <a:extLst>
              <a:ext uri="{909E8E84-426E-40DD-AFC4-6F175D3DCCD1}">
                <a14:hiddenFill xmlns:a14="http://schemas.microsoft.com/office/drawing/2010/main">
                  <a:solidFill>
                    <a:srgbClr val="FFFFFF"/>
                  </a:solidFill>
                </a14:hiddenFill>
              </a:ext>
            </a:extLst>
          </p:spPr>
        </p:pic>
        <p:sp>
          <p:nvSpPr>
            <p:cNvPr id="1055" name="円柱 1054">
              <a:extLst>
                <a:ext uri="{FF2B5EF4-FFF2-40B4-BE49-F238E27FC236}">
                  <a16:creationId xmlns:a16="http://schemas.microsoft.com/office/drawing/2014/main" id="{A2719EBE-1D61-D37A-433B-ABB51DE5F6D9}"/>
                </a:ext>
              </a:extLst>
            </p:cNvPr>
            <p:cNvSpPr/>
            <p:nvPr/>
          </p:nvSpPr>
          <p:spPr>
            <a:xfrm>
              <a:off x="8262236" y="2965612"/>
              <a:ext cx="659404" cy="454054"/>
            </a:xfrm>
            <a:prstGeom prst="can">
              <a:avLst>
                <a:gd name="adj" fmla="val 14793"/>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sp>
          <p:nvSpPr>
            <p:cNvPr id="1056" name="正方形/長方形 1055">
              <a:extLst>
                <a:ext uri="{FF2B5EF4-FFF2-40B4-BE49-F238E27FC236}">
                  <a16:creationId xmlns:a16="http://schemas.microsoft.com/office/drawing/2014/main" id="{B4341D98-EF29-05C2-7AD4-D9703C4431C5}"/>
                </a:ext>
              </a:extLst>
            </p:cNvPr>
            <p:cNvSpPr/>
            <p:nvPr/>
          </p:nvSpPr>
          <p:spPr>
            <a:xfrm>
              <a:off x="9342477" y="3604073"/>
              <a:ext cx="1895724" cy="5795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GIF</a:t>
              </a: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に準拠していないデータモデルを適用したシステム</a:t>
              </a:r>
            </a:p>
          </p:txBody>
        </p:sp>
        <p:sp>
          <p:nvSpPr>
            <p:cNvPr id="1057" name="円柱 1056">
              <a:extLst>
                <a:ext uri="{FF2B5EF4-FFF2-40B4-BE49-F238E27FC236}">
                  <a16:creationId xmlns:a16="http://schemas.microsoft.com/office/drawing/2014/main" id="{567F3C57-F46B-73F7-59C1-FE9BFB8393B1}"/>
                </a:ext>
              </a:extLst>
            </p:cNvPr>
            <p:cNvSpPr/>
            <p:nvPr/>
          </p:nvSpPr>
          <p:spPr>
            <a:xfrm>
              <a:off x="8276297" y="3775394"/>
              <a:ext cx="659404" cy="454054"/>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モデル</a:t>
              </a:r>
            </a:p>
          </p:txBody>
        </p:sp>
        <p:pic>
          <p:nvPicPr>
            <p:cNvPr id="1058" name="Picture 6">
              <a:extLst>
                <a:ext uri="{FF2B5EF4-FFF2-40B4-BE49-F238E27FC236}">
                  <a16:creationId xmlns:a16="http://schemas.microsoft.com/office/drawing/2014/main" id="{CB9AEEA0-537B-0E2F-BEBE-F6AA471D4E1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48276" y="4848682"/>
              <a:ext cx="282883" cy="28288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矢印: 上下 1">
            <a:extLst>
              <a:ext uri="{FF2B5EF4-FFF2-40B4-BE49-F238E27FC236}">
                <a16:creationId xmlns:a16="http://schemas.microsoft.com/office/drawing/2014/main" id="{044761A6-A299-6349-C6C2-E91DCB75BBA1}"/>
              </a:ext>
            </a:extLst>
          </p:cNvPr>
          <p:cNvSpPr/>
          <p:nvPr/>
        </p:nvSpPr>
        <p:spPr>
          <a:xfrm rot="1924791">
            <a:off x="2819448" y="5110359"/>
            <a:ext cx="265009" cy="1063961"/>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9" name="矢印: 上下 8">
            <a:extLst>
              <a:ext uri="{FF2B5EF4-FFF2-40B4-BE49-F238E27FC236}">
                <a16:creationId xmlns:a16="http://schemas.microsoft.com/office/drawing/2014/main" id="{70E6CE6E-4D81-1543-100F-B7B9ED3F7F44}"/>
              </a:ext>
            </a:extLst>
          </p:cNvPr>
          <p:cNvSpPr/>
          <p:nvPr/>
        </p:nvSpPr>
        <p:spPr>
          <a:xfrm rot="19702111">
            <a:off x="5102639" y="5056974"/>
            <a:ext cx="265009" cy="1129414"/>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1" name="矢印: 上下 10">
            <a:extLst>
              <a:ext uri="{FF2B5EF4-FFF2-40B4-BE49-F238E27FC236}">
                <a16:creationId xmlns:a16="http://schemas.microsoft.com/office/drawing/2014/main" id="{E690C52C-9E61-1582-209F-66A918B15BE8}"/>
              </a:ext>
            </a:extLst>
          </p:cNvPr>
          <p:cNvSpPr/>
          <p:nvPr/>
        </p:nvSpPr>
        <p:spPr>
          <a:xfrm rot="20701957">
            <a:off x="3052005" y="3475994"/>
            <a:ext cx="265009" cy="1233593"/>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2" name="矢印: 上下 11">
            <a:extLst>
              <a:ext uri="{FF2B5EF4-FFF2-40B4-BE49-F238E27FC236}">
                <a16:creationId xmlns:a16="http://schemas.microsoft.com/office/drawing/2014/main" id="{598DD93E-332D-321C-33E4-7688E3D05C2C}"/>
              </a:ext>
            </a:extLst>
          </p:cNvPr>
          <p:cNvSpPr/>
          <p:nvPr/>
        </p:nvSpPr>
        <p:spPr>
          <a:xfrm rot="1873834">
            <a:off x="2382084" y="3384743"/>
            <a:ext cx="265009" cy="1365218"/>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3" name="矢印: 上下 12">
            <a:extLst>
              <a:ext uri="{FF2B5EF4-FFF2-40B4-BE49-F238E27FC236}">
                <a16:creationId xmlns:a16="http://schemas.microsoft.com/office/drawing/2014/main" id="{9DB1AB96-00F9-99A9-A6DC-A55A706E5770}"/>
              </a:ext>
            </a:extLst>
          </p:cNvPr>
          <p:cNvSpPr/>
          <p:nvPr/>
        </p:nvSpPr>
        <p:spPr>
          <a:xfrm rot="1421162">
            <a:off x="3641585" y="3426365"/>
            <a:ext cx="265009" cy="1314331"/>
          </a:xfrm>
          <a:prstGeom prst="upDownArrow">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718340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13</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2.4 GIF</a:t>
            </a:r>
            <a:r>
              <a:rPr lang="ja-JP" altLang="en-US" sz="3200">
                <a:latin typeface="メイリオ" panose="020B0604030504040204" pitchFamily="50" charset="-128"/>
                <a:ea typeface="メイリオ" panose="020B0604030504040204" pitchFamily="50" charset="-128"/>
              </a:rPr>
              <a:t>の目指す姿：データドリブンな社会を作る</a:t>
            </a:r>
            <a:endParaRPr kumimoji="1" lang="en-US" altLang="ja-JP" sz="3200">
              <a:latin typeface="メイリオ" panose="020B0604030504040204" pitchFamily="50" charset="-128"/>
              <a:ea typeface="メイリオ" panose="020B0604030504040204" pitchFamily="50" charset="-128"/>
            </a:endParaRPr>
          </a:p>
        </p:txBody>
      </p:sp>
      <p:pic>
        <p:nvPicPr>
          <p:cNvPr id="9" name="Picture 2">
            <a:extLst>
              <a:ext uri="{FF2B5EF4-FFF2-40B4-BE49-F238E27FC236}">
                <a16:creationId xmlns:a16="http://schemas.microsoft.com/office/drawing/2014/main" id="{FFAAB65D-ACF7-C89B-3520-2A169B76A01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378" y="2315976"/>
            <a:ext cx="10007228" cy="957724"/>
          </a:xfrm>
          <a:prstGeom prst="rect">
            <a:avLst/>
          </a:prstGeom>
          <a:noFill/>
          <a:extLst>
            <a:ext uri="{909E8E84-426E-40DD-AFC4-6F175D3DCCD1}">
              <a14:hiddenFill xmlns:a14="http://schemas.microsoft.com/office/drawing/2010/main">
                <a:solidFill>
                  <a:srgbClr val="FFFFFF"/>
                </a:solidFill>
              </a14:hiddenFill>
            </a:ext>
          </a:extLst>
        </p:spPr>
      </p:pic>
      <p:sp>
        <p:nvSpPr>
          <p:cNvPr id="10" name="四角形: 角を丸くする 9">
            <a:extLst>
              <a:ext uri="{FF2B5EF4-FFF2-40B4-BE49-F238E27FC236}">
                <a16:creationId xmlns:a16="http://schemas.microsoft.com/office/drawing/2014/main" id="{B829A11C-4146-9F55-F3E9-F70EE458159B}"/>
              </a:ext>
            </a:extLst>
          </p:cNvPr>
          <p:cNvSpPr/>
          <p:nvPr/>
        </p:nvSpPr>
        <p:spPr>
          <a:xfrm>
            <a:off x="391886" y="4655447"/>
            <a:ext cx="10972800" cy="2137392"/>
          </a:xfrm>
          <a:prstGeom prst="roundRect">
            <a:avLst>
              <a:gd name="adj" fmla="val 5449"/>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070F7C76-BB9B-2C77-00D2-7227E3021906}"/>
              </a:ext>
            </a:extLst>
          </p:cNvPr>
          <p:cNvSpPr txBox="1"/>
          <p:nvPr/>
        </p:nvSpPr>
        <p:spPr>
          <a:xfrm>
            <a:off x="4663333" y="2949312"/>
            <a:ext cx="1918602" cy="369332"/>
          </a:xfrm>
          <a:prstGeom prst="rect">
            <a:avLst/>
          </a:prstGeom>
          <a:solidFill>
            <a:srgbClr val="FFFFFF">
              <a:alpha val="80000"/>
            </a:srgbClr>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chemeClr val="accent4">
                    <a:lumMod val="50000"/>
                  </a:schemeClr>
                </a:solidFill>
                <a:effectLst/>
                <a:uLnTx/>
                <a:uFillTx/>
                <a:latin typeface="メイリオ" panose="020B0604030504040204" pitchFamily="50" charset="-128"/>
                <a:ea typeface="メイリオ" panose="020B0604030504040204" pitchFamily="50" charset="-128"/>
                <a:cs typeface="+mn-cs"/>
              </a:rPr>
              <a:t>Trust &amp; Safety</a:t>
            </a:r>
            <a:endParaRPr kumimoji="1" lang="ja-JP" altLang="en-US" sz="1800" b="1" i="0" u="none" strike="noStrike" kern="1200" cap="none" spc="0" normalizeH="0" baseline="0" noProof="0">
              <a:ln>
                <a:noFill/>
              </a:ln>
              <a:solidFill>
                <a:schemeClr val="accent4">
                  <a:lumMod val="50000"/>
                </a:schemeClr>
              </a:solidFill>
              <a:effectLst/>
              <a:uLnTx/>
              <a:uFillTx/>
              <a:latin typeface="メイリオ" panose="020B0604030504040204" pitchFamily="50" charset="-128"/>
              <a:ea typeface="メイリオ" panose="020B0604030504040204" pitchFamily="50" charset="-128"/>
              <a:cs typeface="+mn-cs"/>
            </a:endParaRPr>
          </a:p>
        </p:txBody>
      </p:sp>
      <p:sp>
        <p:nvSpPr>
          <p:cNvPr id="12" name="テキスト ボックス 11">
            <a:extLst>
              <a:ext uri="{FF2B5EF4-FFF2-40B4-BE49-F238E27FC236}">
                <a16:creationId xmlns:a16="http://schemas.microsoft.com/office/drawing/2014/main" id="{BD3FEB47-CDB5-B5F8-EEB0-6C4090FFA5F4}"/>
              </a:ext>
            </a:extLst>
          </p:cNvPr>
          <p:cNvSpPr txBox="1"/>
          <p:nvPr/>
        </p:nvSpPr>
        <p:spPr>
          <a:xfrm>
            <a:off x="8832304" y="3501008"/>
            <a:ext cx="3240360" cy="923330"/>
          </a:xfrm>
          <a:prstGeom prst="rect">
            <a:avLst/>
          </a:prstGeom>
          <a:solidFill>
            <a:srgbClr val="FFFFFF">
              <a:alpha val="80000"/>
            </a:srgbClr>
          </a:solidFill>
        </p:spPr>
        <p:txBody>
          <a:bodyPr wrap="square" rtlCol="0">
            <a:spAutoFit/>
          </a:bodyPr>
          <a:lstStyle/>
          <a:p>
            <a:pPr>
              <a:defRPr/>
            </a:pPr>
            <a:r>
              <a:rPr kumimoji="1" lang="ja-JP" altLang="en-US" sz="1800" b="1" i="0" u="none" strike="noStrike" kern="1200" cap="none" spc="0" normalizeH="0" baseline="0" noProof="0">
                <a:ln>
                  <a:noFill/>
                </a:ln>
                <a:solidFill>
                  <a:schemeClr val="bg2">
                    <a:lumMod val="25000"/>
                  </a:schemeClr>
                </a:solidFill>
                <a:effectLst/>
                <a:uLnTx/>
                <a:uFillTx/>
                <a:latin typeface="メイリオ" panose="020B0604030504040204" pitchFamily="50" charset="-128"/>
                <a:ea typeface="メイリオ" panose="020B0604030504040204" pitchFamily="50" charset="-128"/>
              </a:rPr>
              <a:t>社会の維持管理コストが減少</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chemeClr val="bg2">
                    <a:lumMod val="25000"/>
                  </a:schemeClr>
                </a:solidFill>
                <a:effectLst/>
                <a:uLnTx/>
                <a:uFillTx/>
                <a:latin typeface="メイリオ" panose="020B0604030504040204" pitchFamily="50" charset="-128"/>
                <a:ea typeface="メイリオ" panose="020B0604030504040204" pitchFamily="50" charset="-128"/>
              </a:rPr>
              <a:t>作業の自動化が進み、</a:t>
            </a:r>
            <a:endParaRPr kumimoji="1" lang="en-US" altLang="ja-JP" sz="1800" b="1" i="0" u="none" strike="noStrike" kern="1200" cap="none" spc="0" normalizeH="0" baseline="0" noProof="0">
              <a:ln>
                <a:noFill/>
              </a:ln>
              <a:solidFill>
                <a:schemeClr val="bg2">
                  <a:lumMod val="25000"/>
                </a:schemeClr>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chemeClr val="bg2">
                    <a:lumMod val="25000"/>
                  </a:schemeClr>
                </a:solidFill>
                <a:effectLst/>
                <a:uLnTx/>
                <a:uFillTx/>
                <a:latin typeface="メイリオ" panose="020B0604030504040204" pitchFamily="50" charset="-128"/>
                <a:ea typeface="メイリオ" panose="020B0604030504040204" pitchFamily="50" charset="-128"/>
              </a:rPr>
              <a:t>スピードが</a:t>
            </a:r>
            <a:r>
              <a:rPr lang="ja-JP" altLang="en-US" b="1">
                <a:solidFill>
                  <a:schemeClr val="bg2">
                    <a:lumMod val="25000"/>
                  </a:schemeClr>
                </a:solidFill>
                <a:latin typeface="メイリオ" panose="020B0604030504040204" pitchFamily="50" charset="-128"/>
                <a:ea typeface="メイリオ" panose="020B0604030504040204" pitchFamily="50" charset="-128"/>
              </a:rPr>
              <a:t>向上</a:t>
            </a:r>
            <a:endParaRPr kumimoji="1" lang="ja-JP" altLang="en-US" sz="1800" b="1" i="0" u="none" strike="noStrike" kern="1200" cap="none" spc="0" normalizeH="0" baseline="0" noProof="0">
              <a:ln>
                <a:noFill/>
              </a:ln>
              <a:solidFill>
                <a:schemeClr val="bg2">
                  <a:lumMod val="25000"/>
                </a:schemeClr>
              </a:solidFill>
              <a:effectLst/>
              <a:uLnTx/>
              <a:uFillTx/>
              <a:latin typeface="メイリオ" panose="020B0604030504040204" pitchFamily="50" charset="-128"/>
              <a:ea typeface="メイリオ" panose="020B0604030504040204" pitchFamily="50" charset="-128"/>
            </a:endParaRPr>
          </a:p>
        </p:txBody>
      </p:sp>
      <p:graphicFrame>
        <p:nvGraphicFramePr>
          <p:cNvPr id="13" name="図表 12">
            <a:extLst>
              <a:ext uri="{FF2B5EF4-FFF2-40B4-BE49-F238E27FC236}">
                <a16:creationId xmlns:a16="http://schemas.microsoft.com/office/drawing/2014/main" id="{C3048CC5-5F7C-BD54-0630-01F93C9A056B}"/>
              </a:ext>
            </a:extLst>
          </p:cNvPr>
          <p:cNvGraphicFramePr/>
          <p:nvPr>
            <p:extLst>
              <p:ext uri="{D42A27DB-BD31-4B8C-83A1-F6EECF244321}">
                <p14:modId xmlns:p14="http://schemas.microsoft.com/office/powerpoint/2010/main" val="3137724530"/>
              </p:ext>
            </p:extLst>
          </p:nvPr>
        </p:nvGraphicFramePr>
        <p:xfrm>
          <a:off x="610711" y="4678448"/>
          <a:ext cx="8558866" cy="212845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正方形/長方形 13">
            <a:extLst>
              <a:ext uri="{FF2B5EF4-FFF2-40B4-BE49-F238E27FC236}">
                <a16:creationId xmlns:a16="http://schemas.microsoft.com/office/drawing/2014/main" id="{30E373BB-6951-521B-CE95-C822E77246E3}"/>
              </a:ext>
            </a:extLst>
          </p:cNvPr>
          <p:cNvSpPr/>
          <p:nvPr/>
        </p:nvSpPr>
        <p:spPr>
          <a:xfrm>
            <a:off x="4291951" y="3974425"/>
            <a:ext cx="1347378" cy="5856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重要データ</a:t>
            </a:r>
          </a:p>
        </p:txBody>
      </p:sp>
      <p:sp>
        <p:nvSpPr>
          <p:cNvPr id="15" name="正方形/長方形 14">
            <a:extLst>
              <a:ext uri="{FF2B5EF4-FFF2-40B4-BE49-F238E27FC236}">
                <a16:creationId xmlns:a16="http://schemas.microsoft.com/office/drawing/2014/main" id="{0B9DC255-47F5-E6FA-18C7-F76D97EFC9E4}"/>
              </a:ext>
            </a:extLst>
          </p:cNvPr>
          <p:cNvSpPr/>
          <p:nvPr/>
        </p:nvSpPr>
        <p:spPr>
          <a:xfrm>
            <a:off x="5835014" y="3968651"/>
            <a:ext cx="1347378" cy="5856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統計データ</a:t>
            </a:r>
          </a:p>
        </p:txBody>
      </p:sp>
      <p:sp>
        <p:nvSpPr>
          <p:cNvPr id="16" name="正方形/長方形 15">
            <a:extLst>
              <a:ext uri="{FF2B5EF4-FFF2-40B4-BE49-F238E27FC236}">
                <a16:creationId xmlns:a16="http://schemas.microsoft.com/office/drawing/2014/main" id="{A7686809-8325-014D-02D6-304558213940}"/>
              </a:ext>
            </a:extLst>
          </p:cNvPr>
          <p:cNvSpPr/>
          <p:nvPr/>
        </p:nvSpPr>
        <p:spPr>
          <a:xfrm>
            <a:off x="7378076" y="3958820"/>
            <a:ext cx="1347378" cy="5856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b="1">
                <a:solidFill>
                  <a:prstClr val="black"/>
                </a:solidFill>
                <a:latin typeface="メイリオ" panose="020B0604030504040204" pitchFamily="50" charset="-128"/>
                <a:ea typeface="メイリオ" panose="020B0604030504040204" pitchFamily="50" charset="-128"/>
              </a:rPr>
              <a:t>社会基盤</a:t>
            </a:r>
            <a:r>
              <a:rPr kumimoji="1" lang="ja-JP" altLang="en-US" sz="18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データ</a:t>
            </a:r>
          </a:p>
        </p:txBody>
      </p:sp>
      <p:sp>
        <p:nvSpPr>
          <p:cNvPr id="17" name="フリーフォーム: 図形 16">
            <a:extLst>
              <a:ext uri="{FF2B5EF4-FFF2-40B4-BE49-F238E27FC236}">
                <a16:creationId xmlns:a16="http://schemas.microsoft.com/office/drawing/2014/main" id="{9266A1D9-173D-466E-8DC8-DB269A51C50F}"/>
              </a:ext>
            </a:extLst>
          </p:cNvPr>
          <p:cNvSpPr/>
          <p:nvPr/>
        </p:nvSpPr>
        <p:spPr>
          <a:xfrm>
            <a:off x="2748888" y="1806126"/>
            <a:ext cx="613954" cy="2052028"/>
          </a:xfrm>
          <a:custGeom>
            <a:avLst/>
            <a:gdLst>
              <a:gd name="connsiteX0" fmla="*/ 0 w 613954"/>
              <a:gd name="connsiteY0" fmla="*/ 52252 h 849224"/>
              <a:gd name="connsiteX1" fmla="*/ 483325 w 613954"/>
              <a:gd name="connsiteY1" fmla="*/ 849086 h 849224"/>
              <a:gd name="connsiteX2" fmla="*/ 613954 w 613954"/>
              <a:gd name="connsiteY2" fmla="*/ 0 h 849224"/>
            </a:gdLst>
            <a:ahLst/>
            <a:cxnLst>
              <a:cxn ang="0">
                <a:pos x="connsiteX0" y="connsiteY0"/>
              </a:cxn>
              <a:cxn ang="0">
                <a:pos x="connsiteX1" y="connsiteY1"/>
              </a:cxn>
              <a:cxn ang="0">
                <a:pos x="connsiteX2" y="connsiteY2"/>
              </a:cxn>
            </a:cxnLst>
            <a:rect l="l" t="t" r="r" b="b"/>
            <a:pathLst>
              <a:path w="613954" h="849224">
                <a:moveTo>
                  <a:pt x="0" y="52252"/>
                </a:moveTo>
                <a:cubicBezTo>
                  <a:pt x="190499" y="455023"/>
                  <a:pt x="380999" y="857795"/>
                  <a:pt x="483325" y="849086"/>
                </a:cubicBezTo>
                <a:cubicBezTo>
                  <a:pt x="585651" y="840377"/>
                  <a:pt x="599802" y="420188"/>
                  <a:pt x="613954" y="0"/>
                </a:cubicBezTo>
              </a:path>
            </a:pathLst>
          </a:custGeom>
          <a:noFill/>
          <a:ln w="38100">
            <a:solidFill>
              <a:srgbClr val="0066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8" name="フリーフォーム: 図形 17">
            <a:extLst>
              <a:ext uri="{FF2B5EF4-FFF2-40B4-BE49-F238E27FC236}">
                <a16:creationId xmlns:a16="http://schemas.microsoft.com/office/drawing/2014/main" id="{D4039389-9903-A6CA-92C1-DA74D5BAC208}"/>
              </a:ext>
            </a:extLst>
          </p:cNvPr>
          <p:cNvSpPr/>
          <p:nvPr/>
        </p:nvSpPr>
        <p:spPr>
          <a:xfrm>
            <a:off x="8099766" y="1806125"/>
            <a:ext cx="598029" cy="2024463"/>
          </a:xfrm>
          <a:custGeom>
            <a:avLst/>
            <a:gdLst>
              <a:gd name="connsiteX0" fmla="*/ 166955 w 598029"/>
              <a:gd name="connsiteY0" fmla="*/ 0 h 549567"/>
              <a:gd name="connsiteX1" fmla="*/ 23263 w 598029"/>
              <a:gd name="connsiteY1" fmla="*/ 548640 h 549567"/>
              <a:gd name="connsiteX2" fmla="*/ 598029 w 598029"/>
              <a:gd name="connsiteY2" fmla="*/ 104503 h 549567"/>
            </a:gdLst>
            <a:ahLst/>
            <a:cxnLst>
              <a:cxn ang="0">
                <a:pos x="connsiteX0" y="connsiteY0"/>
              </a:cxn>
              <a:cxn ang="0">
                <a:pos x="connsiteX1" y="connsiteY1"/>
              </a:cxn>
              <a:cxn ang="0">
                <a:pos x="connsiteX2" y="connsiteY2"/>
              </a:cxn>
            </a:cxnLst>
            <a:rect l="l" t="t" r="r" b="b"/>
            <a:pathLst>
              <a:path w="598029" h="549567">
                <a:moveTo>
                  <a:pt x="166955" y="0"/>
                </a:moveTo>
                <a:cubicBezTo>
                  <a:pt x="59186" y="265611"/>
                  <a:pt x="-48583" y="531223"/>
                  <a:pt x="23263" y="548640"/>
                </a:cubicBezTo>
                <a:cubicBezTo>
                  <a:pt x="95109" y="566057"/>
                  <a:pt x="346569" y="335280"/>
                  <a:pt x="598029" y="104503"/>
                </a:cubicBezTo>
              </a:path>
            </a:pathLst>
          </a:custGeom>
          <a:noFill/>
          <a:ln w="38100">
            <a:solidFill>
              <a:srgbClr val="0066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2BB93177-AF9A-F17F-AC3D-3F208518A14E}"/>
              </a:ext>
            </a:extLst>
          </p:cNvPr>
          <p:cNvSpPr txBox="1"/>
          <p:nvPr/>
        </p:nvSpPr>
        <p:spPr bwMode="auto">
          <a:xfrm>
            <a:off x="6894409" y="1113472"/>
            <a:ext cx="3936150" cy="646298"/>
          </a:xfrm>
          <a:prstGeom prst="rect">
            <a:avLst/>
          </a:prstGeom>
          <a:solidFill>
            <a:srgbClr val="FFFFFF">
              <a:alpha val="80000"/>
            </a:srgbClr>
          </a:solidFill>
          <a:ln w="9525" algn="ctr">
            <a:noFill/>
            <a:miter lim="800000"/>
            <a:headEnd/>
            <a:tailEnd/>
          </a:ln>
          <a:effectLst/>
        </p:spPr>
        <p:txBody>
          <a:bodyPr wrap="square" lIns="91406" tIns="45704" rIns="91406" bIns="457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chemeClr val="bg2">
                    <a:lumMod val="25000"/>
                  </a:schemeClr>
                </a:solidFill>
                <a:effectLst/>
                <a:uLnTx/>
                <a:uFillTx/>
                <a:latin typeface="メイリオ" panose="020B0604030504040204" pitchFamily="50" charset="-128"/>
                <a:ea typeface="メイリオ" panose="020B0604030504040204" pitchFamily="50" charset="-128"/>
                <a:cs typeface="+mn-cs"/>
              </a:rPr>
              <a:t>多様な価値に合わせた様々な</a:t>
            </a:r>
            <a:endParaRPr kumimoji="1" lang="en-US" altLang="ja-JP" sz="1800" b="1" i="0" u="none" strike="noStrike" kern="1200" cap="none" spc="0" normalizeH="0" baseline="0" noProof="0">
              <a:ln>
                <a:noFill/>
              </a:ln>
              <a:solidFill>
                <a:schemeClr val="bg2">
                  <a:lumMod val="25000"/>
                </a:schemeClr>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chemeClr val="bg2">
                    <a:lumMod val="25000"/>
                  </a:schemeClr>
                </a:solidFill>
                <a:effectLst/>
                <a:uLnTx/>
                <a:uFillTx/>
                <a:latin typeface="メイリオ" panose="020B0604030504040204" pitchFamily="50" charset="-128"/>
                <a:ea typeface="メイリオ" panose="020B0604030504040204" pitchFamily="50" charset="-128"/>
                <a:cs typeface="+mn-cs"/>
              </a:rPr>
              <a:t>サービスが選択でき、暮らしやすい</a:t>
            </a:r>
          </a:p>
        </p:txBody>
      </p:sp>
      <p:sp>
        <p:nvSpPr>
          <p:cNvPr id="20" name="正方形/長方形 19">
            <a:extLst>
              <a:ext uri="{FF2B5EF4-FFF2-40B4-BE49-F238E27FC236}">
                <a16:creationId xmlns:a16="http://schemas.microsoft.com/office/drawing/2014/main" id="{8C8A489D-893E-982C-B9D8-4C136089E00D}"/>
              </a:ext>
            </a:extLst>
          </p:cNvPr>
          <p:cNvSpPr/>
          <p:nvPr/>
        </p:nvSpPr>
        <p:spPr>
          <a:xfrm>
            <a:off x="2748888" y="3968651"/>
            <a:ext cx="1347378" cy="58567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ベース・</a:t>
            </a:r>
            <a:endParaRPr kumimoji="1" lang="en-US" altLang="ja-JP" sz="18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レジストリ</a:t>
            </a:r>
          </a:p>
        </p:txBody>
      </p:sp>
      <p:sp>
        <p:nvSpPr>
          <p:cNvPr id="21" name="テキスト ボックス 20">
            <a:extLst>
              <a:ext uri="{FF2B5EF4-FFF2-40B4-BE49-F238E27FC236}">
                <a16:creationId xmlns:a16="http://schemas.microsoft.com/office/drawing/2014/main" id="{A408B389-DFB4-6D0F-9142-AE4DA24DAF14}"/>
              </a:ext>
            </a:extLst>
          </p:cNvPr>
          <p:cNvSpPr txBox="1"/>
          <p:nvPr/>
        </p:nvSpPr>
        <p:spPr bwMode="auto">
          <a:xfrm>
            <a:off x="1059459" y="2483354"/>
            <a:ext cx="1800424" cy="369300"/>
          </a:xfrm>
          <a:prstGeom prst="rect">
            <a:avLst/>
          </a:prstGeom>
          <a:noFill/>
          <a:ln w="9525" algn="ctr">
            <a:noFill/>
            <a:miter lim="800000"/>
            <a:headEnd/>
            <a:tailEnd/>
          </a:ln>
          <a:effectLst/>
        </p:spPr>
        <p:txBody>
          <a:bodyPr wrap="none" lIns="91406" tIns="45704" rIns="91406" bIns="457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rgbClr val="0000FF"/>
                </a:solidFill>
                <a:effectLst/>
                <a:uLnTx/>
                <a:uFillTx/>
                <a:latin typeface="メイリオ" panose="020B0604030504040204" pitchFamily="50" charset="-128"/>
                <a:ea typeface="メイリオ" panose="020B0604030504040204" pitchFamily="50" charset="-128"/>
                <a:cs typeface="+mn-cs"/>
              </a:rPr>
              <a:t>オープンデータ</a:t>
            </a:r>
          </a:p>
        </p:txBody>
      </p:sp>
      <p:sp>
        <p:nvSpPr>
          <p:cNvPr id="22" name="楕円 21">
            <a:extLst>
              <a:ext uri="{FF2B5EF4-FFF2-40B4-BE49-F238E27FC236}">
                <a16:creationId xmlns:a16="http://schemas.microsoft.com/office/drawing/2014/main" id="{33F5C606-AA9A-E1BA-F957-93FAB581D13B}"/>
              </a:ext>
            </a:extLst>
          </p:cNvPr>
          <p:cNvSpPr/>
          <p:nvPr/>
        </p:nvSpPr>
        <p:spPr>
          <a:xfrm>
            <a:off x="2539999" y="3364969"/>
            <a:ext cx="6279535" cy="646331"/>
          </a:xfrm>
          <a:prstGeom prst="ellipse">
            <a:avLst/>
          </a:prstGeom>
          <a:solidFill>
            <a:srgbClr val="FFFFFF">
              <a:alpha val="69804"/>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rgbClr val="0000FF"/>
                </a:solidFill>
                <a:effectLst/>
                <a:uLnTx/>
                <a:uFillTx/>
                <a:latin typeface="メイリオ" panose="020B0604030504040204" pitchFamily="50" charset="-128"/>
                <a:ea typeface="メイリオ" panose="020B0604030504040204" pitchFamily="50" charset="-128"/>
                <a:cs typeface="+mn-cs"/>
              </a:rPr>
              <a:t>プラットフォーム＋データモデル</a:t>
            </a:r>
            <a:endParaRPr kumimoji="1" lang="en-US" altLang="ja-JP" sz="1800" b="1" i="0" u="none" strike="noStrike" kern="1200" cap="none" spc="0" normalizeH="0" baseline="0" noProof="0">
              <a:ln>
                <a:noFill/>
              </a:ln>
              <a:solidFill>
                <a:srgbClr val="0000FF"/>
              </a:solidFill>
              <a:effectLst/>
              <a:uLnTx/>
              <a:uFillTx/>
              <a:latin typeface="メイリオ" panose="020B0604030504040204" pitchFamily="50" charset="-128"/>
              <a:ea typeface="メイリオ" panose="020B0604030504040204" pitchFamily="50" charset="-128"/>
              <a:cs typeface="+mn-cs"/>
            </a:endParaRPr>
          </a:p>
        </p:txBody>
      </p:sp>
      <p:sp>
        <p:nvSpPr>
          <p:cNvPr id="23" name="テキスト ボックス 22">
            <a:extLst>
              <a:ext uri="{FF2B5EF4-FFF2-40B4-BE49-F238E27FC236}">
                <a16:creationId xmlns:a16="http://schemas.microsoft.com/office/drawing/2014/main" id="{DC6100B4-1F50-1F92-1A9D-1698C1E534A1}"/>
              </a:ext>
            </a:extLst>
          </p:cNvPr>
          <p:cNvSpPr txBox="1"/>
          <p:nvPr/>
        </p:nvSpPr>
        <p:spPr bwMode="auto">
          <a:xfrm>
            <a:off x="545926" y="1165125"/>
            <a:ext cx="3416251" cy="646298"/>
          </a:xfrm>
          <a:prstGeom prst="rect">
            <a:avLst/>
          </a:prstGeom>
          <a:solidFill>
            <a:srgbClr val="FFFFFF">
              <a:alpha val="80000"/>
            </a:srgbClr>
          </a:solidFill>
          <a:ln w="9525" algn="ctr">
            <a:noFill/>
            <a:miter lim="800000"/>
            <a:headEnd/>
            <a:tailEnd/>
          </a:ln>
          <a:effectLst/>
        </p:spPr>
        <p:txBody>
          <a:bodyPr wrap="none" lIns="91406" tIns="45704" rIns="91406" bIns="457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chemeClr val="bg2">
                    <a:lumMod val="25000"/>
                  </a:schemeClr>
                </a:solidFill>
                <a:effectLst/>
                <a:uLnTx/>
                <a:uFillTx/>
                <a:latin typeface="メイリオ" panose="020B0604030504040204" pitchFamily="50" charset="-128"/>
                <a:ea typeface="メイリオ" panose="020B0604030504040204" pitchFamily="50" charset="-128"/>
                <a:cs typeface="+mn-cs"/>
              </a:rPr>
              <a:t>データを組み合わせることで、</a:t>
            </a:r>
            <a:endParaRPr kumimoji="1" lang="en-US" altLang="ja-JP" sz="1800" b="1" i="0" u="none" strike="noStrike" kern="1200" cap="none" spc="0" normalizeH="0" baseline="0" noProof="0">
              <a:ln>
                <a:noFill/>
              </a:ln>
              <a:solidFill>
                <a:schemeClr val="bg2">
                  <a:lumMod val="25000"/>
                </a:schemeClr>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chemeClr val="bg2">
                    <a:lumMod val="25000"/>
                  </a:schemeClr>
                </a:solidFill>
                <a:effectLst/>
                <a:uLnTx/>
                <a:uFillTx/>
                <a:latin typeface="メイリオ" panose="020B0604030504040204" pitchFamily="50" charset="-128"/>
                <a:ea typeface="メイリオ" panose="020B0604030504040204" pitchFamily="50" charset="-128"/>
                <a:cs typeface="+mn-cs"/>
              </a:rPr>
              <a:t>イノベーションが生まれやすい</a:t>
            </a:r>
          </a:p>
        </p:txBody>
      </p:sp>
      <p:sp>
        <p:nvSpPr>
          <p:cNvPr id="24" name="テキスト ボックス 23">
            <a:extLst>
              <a:ext uri="{FF2B5EF4-FFF2-40B4-BE49-F238E27FC236}">
                <a16:creationId xmlns:a16="http://schemas.microsoft.com/office/drawing/2014/main" id="{05E05E34-FAAE-82C5-74E9-A3B921DE6293}"/>
              </a:ext>
            </a:extLst>
          </p:cNvPr>
          <p:cNvSpPr txBox="1"/>
          <p:nvPr/>
        </p:nvSpPr>
        <p:spPr>
          <a:xfrm>
            <a:off x="62302" y="3410044"/>
            <a:ext cx="2490343" cy="923330"/>
          </a:xfrm>
          <a:prstGeom prst="rect">
            <a:avLst/>
          </a:prstGeom>
          <a:solidFill>
            <a:srgbClr val="FFFFFF">
              <a:alpha val="80000"/>
            </a:srgb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chemeClr val="bg2">
                    <a:lumMod val="25000"/>
                  </a:schemeClr>
                </a:solidFill>
                <a:effectLst/>
                <a:uLnTx/>
                <a:uFillTx/>
                <a:latin typeface="メイリオ" panose="020B0604030504040204" pitchFamily="50" charset="-128"/>
                <a:ea typeface="メイリオ" panose="020B0604030504040204" pitchFamily="50" charset="-128"/>
                <a:cs typeface="+mn-cs"/>
              </a:rPr>
              <a:t>データへのアクセスが容易になり重複投資がなくなる</a:t>
            </a:r>
          </a:p>
        </p:txBody>
      </p:sp>
      <p:sp>
        <p:nvSpPr>
          <p:cNvPr id="26" name="テキスト ボックス 25">
            <a:extLst>
              <a:ext uri="{FF2B5EF4-FFF2-40B4-BE49-F238E27FC236}">
                <a16:creationId xmlns:a16="http://schemas.microsoft.com/office/drawing/2014/main" id="{F4758222-50AA-39C4-8530-3EBA221112C1}"/>
              </a:ext>
            </a:extLst>
          </p:cNvPr>
          <p:cNvSpPr txBox="1"/>
          <p:nvPr/>
        </p:nvSpPr>
        <p:spPr>
          <a:xfrm>
            <a:off x="9433717" y="5325940"/>
            <a:ext cx="2031325" cy="523220"/>
          </a:xfrm>
          <a:prstGeom prst="rect">
            <a:avLst/>
          </a:prstGeom>
          <a:noFill/>
        </p:spPr>
        <p:txBody>
          <a:bodyPr wrap="none" rtlCol="0">
            <a:spAutoFit/>
          </a:bodyPr>
          <a:lstStyle/>
          <a:p>
            <a:pPr>
              <a:defRPr/>
            </a:pPr>
            <a:r>
              <a:rPr kumimoji="1" lang="ja-JP" altLang="en-US" sz="16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相互運用性の確保</a:t>
            </a:r>
            <a:endParaRPr kumimoji="1" lang="en-US" altLang="ja-JP" sz="16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（インタオペラビリティ）</a:t>
            </a:r>
            <a:endParaRPr kumimoji="1" lang="en-US" altLang="ja-JP" sz="12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sp>
        <p:nvSpPr>
          <p:cNvPr id="27" name="右中かっこ 26">
            <a:extLst>
              <a:ext uri="{FF2B5EF4-FFF2-40B4-BE49-F238E27FC236}">
                <a16:creationId xmlns:a16="http://schemas.microsoft.com/office/drawing/2014/main" id="{591A7AE0-C10B-57C5-45AA-72EBF8719596}"/>
              </a:ext>
            </a:extLst>
          </p:cNvPr>
          <p:cNvSpPr/>
          <p:nvPr/>
        </p:nvSpPr>
        <p:spPr>
          <a:xfrm>
            <a:off x="9169577" y="4703779"/>
            <a:ext cx="268448" cy="2030136"/>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8" name="テキスト ボックス 27">
            <a:extLst>
              <a:ext uri="{FF2B5EF4-FFF2-40B4-BE49-F238E27FC236}">
                <a16:creationId xmlns:a16="http://schemas.microsoft.com/office/drawing/2014/main" id="{D02A6EFD-3BF1-C563-178C-F525EBCD6E49}"/>
              </a:ext>
            </a:extLst>
          </p:cNvPr>
          <p:cNvSpPr txBox="1"/>
          <p:nvPr/>
        </p:nvSpPr>
        <p:spPr bwMode="auto">
          <a:xfrm>
            <a:off x="8608339" y="2358047"/>
            <a:ext cx="1338759" cy="369300"/>
          </a:xfrm>
          <a:prstGeom prst="rect">
            <a:avLst/>
          </a:prstGeom>
          <a:noFill/>
          <a:ln w="9525" algn="ctr">
            <a:noFill/>
            <a:miter lim="800000"/>
            <a:headEnd/>
            <a:tailEnd/>
          </a:ln>
          <a:effectLst/>
        </p:spPr>
        <p:txBody>
          <a:bodyPr wrap="none" lIns="91406" tIns="45704" rIns="91406" bIns="457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1">
                <a:solidFill>
                  <a:srgbClr val="0000FF"/>
                </a:solidFill>
                <a:latin typeface="メイリオ" panose="020B0604030504040204" pitchFamily="50" charset="-128"/>
                <a:ea typeface="メイリオ" panose="020B0604030504040204" pitchFamily="50" charset="-128"/>
              </a:rPr>
              <a:t>官民</a:t>
            </a:r>
            <a:r>
              <a:rPr kumimoji="1" lang="ja-JP" altLang="en-US" sz="1800" b="1" i="0" u="none" strike="noStrike" kern="1200" cap="none" spc="0" normalizeH="0" baseline="0" noProof="0">
                <a:ln>
                  <a:noFill/>
                </a:ln>
                <a:solidFill>
                  <a:srgbClr val="0000FF"/>
                </a:solidFill>
                <a:effectLst/>
                <a:uLnTx/>
                <a:uFillTx/>
                <a:latin typeface="メイリオ" panose="020B0604030504040204" pitchFamily="50" charset="-128"/>
                <a:ea typeface="メイリオ" panose="020B0604030504040204" pitchFamily="50" charset="-128"/>
              </a:rPr>
              <a:t>データ</a:t>
            </a:r>
          </a:p>
        </p:txBody>
      </p:sp>
    </p:spTree>
    <p:extLst>
      <p:ext uri="{BB962C8B-B14F-4D97-AF65-F5344CB8AC3E}">
        <p14:creationId xmlns:p14="http://schemas.microsoft.com/office/powerpoint/2010/main" val="13479722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14</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2.5 </a:t>
            </a:r>
            <a:r>
              <a:rPr lang="ja-JP" altLang="en-US" sz="3200">
                <a:latin typeface="メイリオ" panose="020B0604030504040204" pitchFamily="50" charset="-128"/>
                <a:ea typeface="メイリオ" panose="020B0604030504040204" pitchFamily="50" charset="-128"/>
              </a:rPr>
              <a:t>世界との連携</a:t>
            </a:r>
            <a:endParaRPr kumimoji="1" lang="en-US" altLang="ja-JP" sz="3200">
              <a:latin typeface="メイリオ" panose="020B0604030504040204" pitchFamily="50" charset="-128"/>
              <a:ea typeface="メイリオ" panose="020B0604030504040204" pitchFamily="50" charset="-128"/>
            </a:endParaRPr>
          </a:p>
        </p:txBody>
      </p:sp>
      <p:sp>
        <p:nvSpPr>
          <p:cNvPr id="2" name="コンテンツ プレースホルダー 1">
            <a:extLst>
              <a:ext uri="{FF2B5EF4-FFF2-40B4-BE49-F238E27FC236}">
                <a16:creationId xmlns:a16="http://schemas.microsoft.com/office/drawing/2014/main" id="{0BD1CA5B-FB13-8FF2-C66E-F1D1F9F354ED}"/>
              </a:ext>
            </a:extLst>
          </p:cNvPr>
          <p:cNvSpPr txBox="1">
            <a:spLocks/>
          </p:cNvSpPr>
          <p:nvPr/>
        </p:nvSpPr>
        <p:spPr>
          <a:xfrm>
            <a:off x="47328" y="836712"/>
            <a:ext cx="6495473" cy="421799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データは世界中で連携が可能です。</a:t>
            </a:r>
            <a:br>
              <a:rPr lang="en-US" altLang="ja-JP">
                <a:latin typeface="メイリオ" panose="020B0604030504040204" pitchFamily="50" charset="-128"/>
                <a:ea typeface="メイリオ" panose="020B0604030504040204" pitchFamily="50" charset="-128"/>
              </a:rPr>
            </a:br>
            <a:r>
              <a:rPr lang="ja-JP" altLang="en-US">
                <a:latin typeface="メイリオ" panose="020B0604030504040204" pitchFamily="50" charset="-128"/>
                <a:ea typeface="メイリオ" panose="020B0604030504040204" pitchFamily="50" charset="-128"/>
              </a:rPr>
              <a:t>そのため</a:t>
            </a:r>
            <a:r>
              <a:rPr lang="en-US" altLang="ja-JP">
                <a:latin typeface="メイリオ" panose="020B0604030504040204" pitchFamily="50" charset="-128"/>
                <a:ea typeface="メイリオ" panose="020B0604030504040204" pitchFamily="50" charset="-128"/>
              </a:rPr>
              <a:t>GIF</a:t>
            </a:r>
            <a:r>
              <a:rPr lang="ja-JP" altLang="en-US">
                <a:latin typeface="メイリオ" panose="020B0604030504040204" pitchFamily="50" charset="-128"/>
                <a:ea typeface="メイリオ" panose="020B0604030504040204" pitchFamily="50" charset="-128"/>
              </a:rPr>
              <a:t>・</a:t>
            </a:r>
            <a:r>
              <a:rPr lang="en-US" altLang="ja-JP">
                <a:latin typeface="メイリオ" panose="020B0604030504040204" pitchFamily="50" charset="-128"/>
                <a:ea typeface="メイリオ" panose="020B0604030504040204" pitchFamily="50" charset="-128"/>
              </a:rPr>
              <a:t>IMI</a:t>
            </a:r>
            <a:r>
              <a:rPr lang="ja-JP" altLang="en-US">
                <a:latin typeface="メイリオ" panose="020B0604030504040204" pitchFamily="50" charset="-128"/>
                <a:ea typeface="メイリオ" panose="020B0604030504040204" pitchFamily="50" charset="-128"/>
              </a:rPr>
              <a:t>では、グローバルな相互運用性フレームワークを参照し、グローバルなコミュニティと意見交換しながら作成しています。</a:t>
            </a:r>
            <a:endParaRPr lang="en-US" altLang="ja-JP">
              <a:latin typeface="メイリオ" panose="020B0604030504040204" pitchFamily="50" charset="-128"/>
              <a:ea typeface="メイリオ" panose="020B0604030504040204" pitchFamily="50" charset="-128"/>
            </a:endParaRPr>
          </a:p>
          <a:p>
            <a:endParaRPr lang="en-US" altLang="ja-JP">
              <a:latin typeface="メイリオ" panose="020B0604030504040204" pitchFamily="50" charset="-128"/>
              <a:ea typeface="メイリオ" panose="020B0604030504040204" pitchFamily="50" charset="-128"/>
            </a:endParaRPr>
          </a:p>
          <a:p>
            <a:r>
              <a:rPr lang="ja-JP" altLang="en-US">
                <a:latin typeface="メイリオ" panose="020B0604030504040204" pitchFamily="50" charset="-128"/>
                <a:ea typeface="メイリオ" panose="020B0604030504040204" pitchFamily="50" charset="-128"/>
              </a:rPr>
              <a:t>データを構造化すると、翻訳すべきデータ項目が明確になり、自動翻訳も効率的に行えるようになります。</a:t>
            </a:r>
            <a:endParaRPr lang="en-US" altLang="ja-JP">
              <a:latin typeface="メイリオ" panose="020B0604030504040204" pitchFamily="50" charset="-128"/>
              <a:ea typeface="メイリオ" panose="020B0604030504040204" pitchFamily="50" charset="-128"/>
            </a:endParaRPr>
          </a:p>
          <a:p>
            <a:endParaRPr lang="ja-JP" altLang="en-US">
              <a:latin typeface="メイリオ" panose="020B0604030504040204" pitchFamily="50" charset="-128"/>
              <a:ea typeface="メイリオ" panose="020B0604030504040204" pitchFamily="50" charset="-128"/>
            </a:endParaRPr>
          </a:p>
        </p:txBody>
      </p:sp>
      <p:graphicFrame>
        <p:nvGraphicFramePr>
          <p:cNvPr id="4" name="図表 3">
            <a:extLst>
              <a:ext uri="{FF2B5EF4-FFF2-40B4-BE49-F238E27FC236}">
                <a16:creationId xmlns:a16="http://schemas.microsoft.com/office/drawing/2014/main" id="{985CD86D-8B07-F2D5-6A1B-EEC1BE0120F6}"/>
              </a:ext>
            </a:extLst>
          </p:cNvPr>
          <p:cNvGraphicFramePr/>
          <p:nvPr>
            <p:extLst>
              <p:ext uri="{D42A27DB-BD31-4B8C-83A1-F6EECF244321}">
                <p14:modId xmlns:p14="http://schemas.microsoft.com/office/powerpoint/2010/main" val="4077693002"/>
              </p:ext>
            </p:extLst>
          </p:nvPr>
        </p:nvGraphicFramePr>
        <p:xfrm>
          <a:off x="5828145" y="1255833"/>
          <a:ext cx="6936510" cy="52872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4" name="図 43">
            <a:extLst>
              <a:ext uri="{FF2B5EF4-FFF2-40B4-BE49-F238E27FC236}">
                <a16:creationId xmlns:a16="http://schemas.microsoft.com/office/drawing/2014/main" id="{8A2A1F53-34EE-3993-A391-21D74824AE00}"/>
              </a:ext>
            </a:extLst>
          </p:cNvPr>
          <p:cNvPicPr>
            <a:picLocks noChangeAspect="1"/>
          </p:cNvPicPr>
          <p:nvPr/>
        </p:nvPicPr>
        <p:blipFill>
          <a:blip r:embed="rId7"/>
          <a:stretch>
            <a:fillRect/>
          </a:stretch>
        </p:blipFill>
        <p:spPr>
          <a:xfrm>
            <a:off x="10992544" y="1481451"/>
            <a:ext cx="554137" cy="369332"/>
          </a:xfrm>
          <a:prstGeom prst="rect">
            <a:avLst/>
          </a:prstGeom>
          <a:effectLst>
            <a:outerShdw blurRad="50800" dist="38100" dir="13500000" algn="br" rotWithShape="0">
              <a:prstClr val="black">
                <a:alpha val="40000"/>
              </a:prstClr>
            </a:outerShdw>
          </a:effectLst>
        </p:spPr>
      </p:pic>
      <p:pic>
        <p:nvPicPr>
          <p:cNvPr id="45" name="図 44" descr="図形&#10;&#10;自動的に生成された説明">
            <a:extLst>
              <a:ext uri="{FF2B5EF4-FFF2-40B4-BE49-F238E27FC236}">
                <a16:creationId xmlns:a16="http://schemas.microsoft.com/office/drawing/2014/main" id="{B49A1329-4BCA-13F3-31CF-5CE05F2EA72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9012210" y="2609844"/>
            <a:ext cx="641517" cy="427571"/>
          </a:xfrm>
          <a:prstGeom prst="rect">
            <a:avLst/>
          </a:prstGeom>
          <a:effectLst>
            <a:outerShdw blurRad="50800" dist="38100" dir="13500000" algn="br" rotWithShape="0">
              <a:prstClr val="black">
                <a:alpha val="40000"/>
              </a:prstClr>
            </a:outerShdw>
          </a:effectLst>
        </p:spPr>
      </p:pic>
      <p:pic>
        <p:nvPicPr>
          <p:cNvPr id="46" name="図 45" descr="背景パターン が含まれている画像&#10;&#10;自動的に生成された説明">
            <a:extLst>
              <a:ext uri="{FF2B5EF4-FFF2-40B4-BE49-F238E27FC236}">
                <a16:creationId xmlns:a16="http://schemas.microsoft.com/office/drawing/2014/main" id="{3ED153EB-2763-57CA-D2B8-4DED5769CE3E}"/>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27204" y="1301537"/>
            <a:ext cx="671637" cy="447646"/>
          </a:xfrm>
          <a:prstGeom prst="rect">
            <a:avLst/>
          </a:prstGeom>
          <a:effectLst>
            <a:outerShdw blurRad="50800" dist="38100" dir="16200000" rotWithShape="0">
              <a:prstClr val="black">
                <a:alpha val="40000"/>
              </a:prstClr>
            </a:outerShdw>
          </a:effectLst>
        </p:spPr>
      </p:pic>
      <p:pic>
        <p:nvPicPr>
          <p:cNvPr id="47" name="図 46" descr="挿絵, カップ が含まれている画像&#10;&#10;自動的に生成された説明">
            <a:extLst>
              <a:ext uri="{FF2B5EF4-FFF2-40B4-BE49-F238E27FC236}">
                <a16:creationId xmlns:a16="http://schemas.microsoft.com/office/drawing/2014/main" id="{E8E684DA-8230-82CD-C872-36A62E05E865}"/>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t="-1196" r="-1196"/>
          <a:stretch/>
        </p:blipFill>
        <p:spPr>
          <a:xfrm>
            <a:off x="8893282" y="6215810"/>
            <a:ext cx="879372" cy="527115"/>
          </a:xfrm>
          <a:prstGeom prst="ellipse">
            <a:avLst/>
          </a:prstGeom>
          <a:effectLst>
            <a:outerShdw blurRad="50800" dist="38100" dir="16200000" rotWithShape="0">
              <a:prstClr val="black">
                <a:alpha val="40000"/>
              </a:prstClr>
            </a:outerShdw>
          </a:effectLst>
        </p:spPr>
      </p:pic>
      <p:sp>
        <p:nvSpPr>
          <p:cNvPr id="49" name="正方形/長方形 48">
            <a:extLst>
              <a:ext uri="{FF2B5EF4-FFF2-40B4-BE49-F238E27FC236}">
                <a16:creationId xmlns:a16="http://schemas.microsoft.com/office/drawing/2014/main" id="{C3A63FA8-F248-28A0-A360-608399242269}"/>
              </a:ext>
            </a:extLst>
          </p:cNvPr>
          <p:cNvSpPr/>
          <p:nvPr/>
        </p:nvSpPr>
        <p:spPr>
          <a:xfrm>
            <a:off x="8760296" y="3016032"/>
            <a:ext cx="1093509" cy="1133048"/>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000">
                <a:latin typeface="メイリオ" panose="020B0604030504040204" pitchFamily="50" charset="-128"/>
                <a:ea typeface="メイリオ" panose="020B0604030504040204" pitchFamily="50" charset="-128"/>
              </a:rPr>
              <a:t>GIF</a:t>
            </a:r>
            <a:br>
              <a:rPr kumimoji="1" lang="en-US" altLang="ja-JP" sz="2000">
                <a:latin typeface="メイリオ" panose="020B0604030504040204" pitchFamily="50" charset="-128"/>
                <a:ea typeface="メイリオ" panose="020B0604030504040204" pitchFamily="50" charset="-128"/>
              </a:rPr>
            </a:br>
            <a:r>
              <a:rPr kumimoji="1" lang="ja-JP" altLang="en-US" sz="2000">
                <a:latin typeface="メイリオ" panose="020B0604030504040204" pitchFamily="50" charset="-128"/>
                <a:ea typeface="メイリオ" panose="020B0604030504040204" pitchFamily="50" charset="-128"/>
              </a:rPr>
              <a:t>＋</a:t>
            </a:r>
            <a:endParaRPr kumimoji="1" lang="en-US" altLang="ja-JP" sz="2000">
              <a:latin typeface="メイリオ" panose="020B0604030504040204" pitchFamily="50" charset="-128"/>
              <a:ea typeface="メイリオ" panose="020B0604030504040204" pitchFamily="50" charset="-128"/>
            </a:endParaRPr>
          </a:p>
          <a:p>
            <a:pPr algn="ctr"/>
            <a:r>
              <a:rPr lang="en-US" altLang="ja-JP" sz="2000">
                <a:latin typeface="メイリオ" panose="020B0604030504040204" pitchFamily="50" charset="-128"/>
                <a:ea typeface="メイリオ" panose="020B0604030504040204" pitchFamily="50" charset="-128"/>
              </a:rPr>
              <a:t>IMI</a:t>
            </a:r>
            <a:endParaRPr kumimoji="1" lang="ja-JP" altLang="en-US" sz="20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273224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228695-A2A6-7B1E-B0C0-ED2D53EDE363}"/>
              </a:ext>
            </a:extLst>
          </p:cNvPr>
          <p:cNvSpPr>
            <a:spLocks noGrp="1"/>
          </p:cNvSpPr>
          <p:nvPr>
            <p:ph type="ctrTitle"/>
          </p:nvPr>
        </p:nvSpPr>
        <p:spPr>
          <a:xfrm>
            <a:off x="0" y="1989000"/>
            <a:ext cx="12192000" cy="1440000"/>
          </a:xfrm>
        </p:spPr>
        <p:txBody>
          <a:bodyPr/>
          <a:lstStyle/>
          <a:p>
            <a:pPr algn="ctr"/>
            <a:r>
              <a:rPr lang="en-US" altLang="ja-JP" sz="6000"/>
              <a:t>3. GIF</a:t>
            </a:r>
            <a:r>
              <a:rPr lang="ja-JP" altLang="en-US" sz="6000"/>
              <a:t>の効果</a:t>
            </a:r>
            <a:endParaRPr lang="en-US" sz="6000"/>
          </a:p>
        </p:txBody>
      </p:sp>
      <p:sp>
        <p:nvSpPr>
          <p:cNvPr id="4" name="スライド番号プレースホルダー 2">
            <a:extLst>
              <a:ext uri="{FF2B5EF4-FFF2-40B4-BE49-F238E27FC236}">
                <a16:creationId xmlns:a16="http://schemas.microsoft.com/office/drawing/2014/main" id="{D43CE23C-4689-32FC-413E-659283052A48}"/>
              </a:ext>
            </a:extLst>
          </p:cNvPr>
          <p:cNvSpPr txBox="1">
            <a:spLocks/>
          </p:cNvSpPr>
          <p:nvPr/>
        </p:nvSpPr>
        <p:spPr>
          <a:xfrm>
            <a:off x="11457722" y="6508576"/>
            <a:ext cx="651934" cy="304800"/>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defRPr/>
            </a:pPr>
            <a:fld id="{B69A64E9-DEE1-40B5-88E8-A6C3DD001D0B}" type="slidenum">
              <a:rPr lang="en-US" altLang="ja-JP" sz="1400" smtClean="0">
                <a:latin typeface="メイリオ" panose="020B0604030504040204" pitchFamily="50" charset="-128"/>
                <a:ea typeface="メイリオ" panose="020B0604030504040204" pitchFamily="50" charset="-128"/>
              </a:rPr>
              <a:pPr algn="r">
                <a:defRPr/>
              </a:pPr>
              <a:t>15</a:t>
            </a:fld>
            <a:endParaRPr lang="en-US" altLang="ja-JP" sz="14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2482842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16</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3.1 </a:t>
            </a:r>
            <a:r>
              <a:rPr lang="ja-JP" altLang="en-US" sz="3200">
                <a:latin typeface="メイリオ" panose="020B0604030504040204" pitchFamily="50" charset="-128"/>
                <a:ea typeface="メイリオ" panose="020B0604030504040204" pitchFamily="50" charset="-128"/>
              </a:rPr>
              <a:t>「参照モデル」としての</a:t>
            </a:r>
            <a:r>
              <a:rPr lang="en-US" altLang="ja-JP" sz="3200">
                <a:latin typeface="メイリオ" panose="020B0604030504040204" pitchFamily="50" charset="-128"/>
                <a:ea typeface="メイリオ" panose="020B0604030504040204" pitchFamily="50" charset="-128"/>
              </a:rPr>
              <a:t>GIF</a:t>
            </a:r>
            <a:r>
              <a:rPr lang="ja-JP" altLang="en-US" sz="3200">
                <a:latin typeface="メイリオ" panose="020B0604030504040204" pitchFamily="50" charset="-128"/>
                <a:ea typeface="メイリオ" panose="020B0604030504040204" pitchFamily="50" charset="-128"/>
              </a:rPr>
              <a:t>とその効果</a:t>
            </a:r>
            <a:endParaRPr kumimoji="1" lang="en-US" altLang="ja-JP" sz="3200">
              <a:latin typeface="メイリオ" panose="020B0604030504040204" pitchFamily="50" charset="-128"/>
              <a:ea typeface="メイリオ" panose="020B0604030504040204" pitchFamily="50" charset="-128"/>
            </a:endParaRPr>
          </a:p>
        </p:txBody>
      </p:sp>
      <p:sp>
        <p:nvSpPr>
          <p:cNvPr id="6" name="コンテンツ プレースホルダー 5">
            <a:extLst>
              <a:ext uri="{FF2B5EF4-FFF2-40B4-BE49-F238E27FC236}">
                <a16:creationId xmlns:a16="http://schemas.microsoft.com/office/drawing/2014/main" id="{3FBC5692-B6A7-2B63-8FA8-8745262DD177}"/>
              </a:ext>
            </a:extLst>
          </p:cNvPr>
          <p:cNvSpPr txBox="1">
            <a:spLocks/>
          </p:cNvSpPr>
          <p:nvPr/>
        </p:nvSpPr>
        <p:spPr>
          <a:xfrm>
            <a:off x="47328" y="836712"/>
            <a:ext cx="12025336" cy="13612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latin typeface="メイリオ" panose="020B0604030504040204" pitchFamily="50" charset="-128"/>
                <a:ea typeface="メイリオ" panose="020B0604030504040204" pitchFamily="50" charset="-128"/>
              </a:rPr>
              <a:t>GIF</a:t>
            </a:r>
            <a:r>
              <a:rPr lang="ja-JP" altLang="en-US">
                <a:latin typeface="メイリオ" panose="020B0604030504040204" pitchFamily="50" charset="-128"/>
                <a:ea typeface="メイリオ" panose="020B0604030504040204" pitchFamily="50" charset="-128"/>
              </a:rPr>
              <a:t>を適用することで以下の効果があります。</a:t>
            </a:r>
          </a:p>
        </p:txBody>
      </p:sp>
      <p:graphicFrame>
        <p:nvGraphicFramePr>
          <p:cNvPr id="7" name="図表 6">
            <a:extLst>
              <a:ext uri="{FF2B5EF4-FFF2-40B4-BE49-F238E27FC236}">
                <a16:creationId xmlns:a16="http://schemas.microsoft.com/office/drawing/2014/main" id="{63EA68C6-E845-76F2-13AF-08C6A96D6C91}"/>
              </a:ext>
            </a:extLst>
          </p:cNvPr>
          <p:cNvGraphicFramePr/>
          <p:nvPr>
            <p:extLst>
              <p:ext uri="{D42A27DB-BD31-4B8C-83A1-F6EECF244321}">
                <p14:modId xmlns:p14="http://schemas.microsoft.com/office/powerpoint/2010/main" val="321952390"/>
              </p:ext>
            </p:extLst>
          </p:nvPr>
        </p:nvGraphicFramePr>
        <p:xfrm>
          <a:off x="1703512" y="1700808"/>
          <a:ext cx="5422694" cy="26796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テキスト ボックス 7">
            <a:extLst>
              <a:ext uri="{FF2B5EF4-FFF2-40B4-BE49-F238E27FC236}">
                <a16:creationId xmlns:a16="http://schemas.microsoft.com/office/drawing/2014/main" id="{6D286303-08B3-3E01-1193-DC40B8419E45}"/>
              </a:ext>
            </a:extLst>
          </p:cNvPr>
          <p:cNvSpPr txBox="1"/>
          <p:nvPr/>
        </p:nvSpPr>
        <p:spPr>
          <a:xfrm>
            <a:off x="626935" y="2678672"/>
            <a:ext cx="1259462" cy="7078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40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GIF</a:t>
            </a:r>
            <a:endParaRPr kumimoji="1" lang="ja-JP" altLang="en-US" sz="40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9" name="テキスト ボックス 8">
            <a:extLst>
              <a:ext uri="{FF2B5EF4-FFF2-40B4-BE49-F238E27FC236}">
                <a16:creationId xmlns:a16="http://schemas.microsoft.com/office/drawing/2014/main" id="{66BEA3FC-7186-8D56-18A8-8D7221B48670}"/>
              </a:ext>
            </a:extLst>
          </p:cNvPr>
          <p:cNvSpPr txBox="1"/>
          <p:nvPr/>
        </p:nvSpPr>
        <p:spPr>
          <a:xfrm>
            <a:off x="7269816" y="3559522"/>
            <a:ext cx="434691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ひな形を活用できるので設計・運用コスト</a:t>
            </a:r>
            <a:r>
              <a:rPr kumimoji="1" lang="en-US" altLang="ja-JP" sz="1800" b="0" i="0" u="none" strike="noStrike" kern="1200" cap="none" spc="0" normalizeH="0" baseline="0" noProof="0">
                <a:ln>
                  <a:noFill/>
                </a:ln>
                <a:effectLst/>
                <a:uLnTx/>
                <a:uFillTx/>
                <a:latin typeface="メイリオ" panose="020B0604030504040204" pitchFamily="50" charset="-128"/>
                <a:ea typeface="メイリオ" panose="020B0604030504040204" pitchFamily="50" charset="-128"/>
                <a:cs typeface="+mn-cs"/>
              </a:rPr>
              <a:t>(※)</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が下がり、時間が短縮できます</a:t>
            </a:r>
          </a:p>
        </p:txBody>
      </p:sp>
      <p:sp>
        <p:nvSpPr>
          <p:cNvPr id="10" name="テキスト ボックス 9">
            <a:extLst>
              <a:ext uri="{FF2B5EF4-FFF2-40B4-BE49-F238E27FC236}">
                <a16:creationId xmlns:a16="http://schemas.microsoft.com/office/drawing/2014/main" id="{D8F270CB-BFC3-4A7A-8931-2DC6234E5B2C}"/>
              </a:ext>
            </a:extLst>
          </p:cNvPr>
          <p:cNvSpPr txBox="1"/>
          <p:nvPr/>
        </p:nvSpPr>
        <p:spPr>
          <a:xfrm>
            <a:off x="7269816" y="1916538"/>
            <a:ext cx="434691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ひな形を活用するので他の組織との連携や既存アプリの活用がしやすくなります</a:t>
            </a:r>
          </a:p>
        </p:txBody>
      </p:sp>
      <p:sp>
        <p:nvSpPr>
          <p:cNvPr id="11" name="テキスト ボックス 10">
            <a:extLst>
              <a:ext uri="{FF2B5EF4-FFF2-40B4-BE49-F238E27FC236}">
                <a16:creationId xmlns:a16="http://schemas.microsoft.com/office/drawing/2014/main" id="{79D273A0-239B-3AA2-5688-29131DDC622A}"/>
              </a:ext>
            </a:extLst>
          </p:cNvPr>
          <p:cNvSpPr txBox="1"/>
          <p:nvPr/>
        </p:nvSpPr>
        <p:spPr>
          <a:xfrm>
            <a:off x="7269816" y="2624907"/>
            <a:ext cx="456730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a:latin typeface="メイリオ" panose="020B0604030504040204" pitchFamily="50" charset="-128"/>
                <a:ea typeface="メイリオ" panose="020B0604030504040204" pitchFamily="50" charset="-128"/>
              </a:rPr>
              <a:t>モデル化によって、扱うデータの形式的な品質、意味的な品質、モデルとしての品質が向上します</a:t>
            </a:r>
            <a:endParaRPr kumimoji="1" lang="ja-JP" altLang="en-US" sz="1800" b="0" i="0" u="none" strike="noStrike" kern="1200" cap="none" spc="0" normalizeH="0" baseline="0" noProof="0">
              <a:ln>
                <a:noFill/>
              </a:ln>
              <a:effectLst/>
              <a:uLnTx/>
              <a:uFillTx/>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5F8C2C42-E280-8BB4-0BC4-9409BBE248EF}"/>
              </a:ext>
            </a:extLst>
          </p:cNvPr>
          <p:cNvSpPr txBox="1"/>
          <p:nvPr/>
        </p:nvSpPr>
        <p:spPr>
          <a:xfrm>
            <a:off x="7058309" y="5037134"/>
            <a:ext cx="4567309" cy="1323439"/>
          </a:xfrm>
          <a:prstGeom prst="rect">
            <a:avLst/>
          </a:prstGeom>
          <a:noFill/>
        </p:spPr>
        <p:txBody>
          <a:bodyPr wrap="square" rtlCol="0">
            <a:spAutoFit/>
          </a:bodyPr>
          <a:lstStyle/>
          <a:p>
            <a:pPr marL="84138" marR="0" lvl="0" indent="-84138"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既存の制度やシステムがある場合、移行に一時的に費用がかかることがありますが、中長期には設計や運用コスト削減により回収が可能です</a:t>
            </a:r>
            <a:r>
              <a:rPr lang="ja-JP" altLang="en-US" sz="1600">
                <a:solidFill>
                  <a:prstClr val="black"/>
                </a:solidFill>
                <a:latin typeface="メイリオ" panose="020B0604030504040204" pitchFamily="50" charset="-128"/>
                <a:ea typeface="メイリオ" panose="020B0604030504040204" pitchFamily="50" charset="-128"/>
              </a:rPr>
              <a:t>（</a:t>
            </a:r>
            <a:r>
              <a:rPr kumimoji="1" lang="en-US" altLang="ja-JP"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GIF</a:t>
            </a: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では、既存システムからの移行を支援するツール等も紹介していき</a:t>
            </a:r>
            <a:r>
              <a:rPr lang="ja-JP" altLang="en-US" sz="1600">
                <a:solidFill>
                  <a:prstClr val="black"/>
                </a:solidFill>
                <a:latin typeface="メイリオ" panose="020B0604030504040204" pitchFamily="50" charset="-128"/>
                <a:ea typeface="メイリオ" panose="020B0604030504040204" pitchFamily="50" charset="-128"/>
              </a:rPr>
              <a:t>ます</a:t>
            </a: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p>
        </p:txBody>
      </p:sp>
    </p:spTree>
    <p:extLst>
      <p:ext uri="{BB962C8B-B14F-4D97-AF65-F5344CB8AC3E}">
        <p14:creationId xmlns:p14="http://schemas.microsoft.com/office/powerpoint/2010/main" val="33481646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17</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3.2 </a:t>
            </a:r>
            <a:r>
              <a:rPr lang="ja-JP" altLang="en-US" sz="3200">
                <a:latin typeface="メイリオ" panose="020B0604030504040204" pitchFamily="50" charset="-128"/>
                <a:ea typeface="メイリオ" panose="020B0604030504040204" pitchFamily="50" charset="-128"/>
              </a:rPr>
              <a:t>参照モデルについて（具体的な使い方のイメージ）</a:t>
            </a:r>
            <a:endParaRPr kumimoji="1" lang="en-US" altLang="ja-JP" sz="3200">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F075B137-EF2E-7E2E-F7B9-B18AA37FB27F}"/>
              </a:ext>
            </a:extLst>
          </p:cNvPr>
          <p:cNvSpPr/>
          <p:nvPr/>
        </p:nvSpPr>
        <p:spPr>
          <a:xfrm>
            <a:off x="191245" y="2302841"/>
            <a:ext cx="3253174" cy="444311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endParaRPr kumimoji="1" lang="ja-JP" altLang="en-US" sz="140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E5806E3E-5974-06C5-8B74-6D661FC8291E}"/>
              </a:ext>
            </a:extLst>
          </p:cNvPr>
          <p:cNvSpPr/>
          <p:nvPr/>
        </p:nvSpPr>
        <p:spPr>
          <a:xfrm>
            <a:off x="7871956" y="2370258"/>
            <a:ext cx="4081843" cy="444311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r>
              <a:rPr kumimoji="1" lang="en-US" altLang="ja-JP" sz="900">
                <a:solidFill>
                  <a:schemeClr val="tx1"/>
                </a:solidFill>
                <a:latin typeface="メイリオ" panose="020B0604030504040204" pitchFamily="50" charset="-128"/>
                <a:ea typeface="メイリオ" panose="020B0604030504040204" pitchFamily="50" charset="-128"/>
              </a:rPr>
              <a:t>(*)ID</a:t>
            </a:r>
            <a:r>
              <a:rPr kumimoji="1" lang="ja-JP" altLang="en-US" sz="900">
                <a:solidFill>
                  <a:schemeClr val="tx1"/>
                </a:solidFill>
                <a:latin typeface="メイリオ" panose="020B0604030504040204" pitchFamily="50" charset="-128"/>
                <a:ea typeface="メイリオ" panose="020B0604030504040204" pitchFamily="50" charset="-128"/>
              </a:rPr>
              <a:t>とは、「</a:t>
            </a:r>
            <a:r>
              <a:rPr kumimoji="1" lang="en-US" altLang="ja-JP" sz="900">
                <a:solidFill>
                  <a:schemeClr val="tx1"/>
                </a:solidFill>
                <a:latin typeface="メイリオ" panose="020B0604030504040204" pitchFamily="50" charset="-128"/>
                <a:ea typeface="メイリオ" panose="020B0604030504040204" pitchFamily="50" charset="-128"/>
              </a:rPr>
              <a:t>ID</a:t>
            </a:r>
            <a:r>
              <a:rPr kumimoji="1" lang="ja-JP" altLang="en-US" sz="900">
                <a:solidFill>
                  <a:schemeClr val="tx1"/>
                </a:solidFill>
                <a:latin typeface="メイリオ" panose="020B0604030504040204" pitchFamily="50" charset="-128"/>
                <a:ea typeface="メイリオ" panose="020B0604030504040204" pitchFamily="50" charset="-128"/>
              </a:rPr>
              <a:t>群」を意味します。</a:t>
            </a:r>
          </a:p>
        </p:txBody>
      </p:sp>
      <p:sp>
        <p:nvSpPr>
          <p:cNvPr id="14" name="正方形/長方形 13">
            <a:extLst>
              <a:ext uri="{FF2B5EF4-FFF2-40B4-BE49-F238E27FC236}">
                <a16:creationId xmlns:a16="http://schemas.microsoft.com/office/drawing/2014/main" id="{9669D0CE-2710-C4F4-DA8E-9B324CCF2082}"/>
              </a:ext>
            </a:extLst>
          </p:cNvPr>
          <p:cNvSpPr/>
          <p:nvPr/>
        </p:nvSpPr>
        <p:spPr>
          <a:xfrm>
            <a:off x="3953563" y="2302841"/>
            <a:ext cx="3253174" cy="444311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r>
              <a:rPr kumimoji="1" lang="ja-JP" altLang="en-US" sz="1400">
                <a:solidFill>
                  <a:schemeClr val="tx1"/>
                </a:solidFill>
                <a:latin typeface="メイリオ" panose="020B0604030504040204" pitchFamily="50" charset="-128"/>
                <a:ea typeface="メイリオ" panose="020B0604030504040204" pitchFamily="50" charset="-128"/>
              </a:rPr>
              <a:t>パーツを組み合わせてモデル（ひな形）を作っています。</a:t>
            </a:r>
          </a:p>
          <a:p>
            <a:r>
              <a:rPr kumimoji="1" lang="ja-JP" altLang="en-US" sz="1400">
                <a:solidFill>
                  <a:schemeClr val="tx1"/>
                </a:solidFill>
                <a:latin typeface="メイリオ" panose="020B0604030504040204" pitchFamily="50" charset="-128"/>
                <a:ea typeface="メイリオ" panose="020B0604030504040204" pitchFamily="50" charset="-128"/>
              </a:rPr>
              <a:t>基本形</a:t>
            </a:r>
            <a:r>
              <a:rPr lang="ja-JP" altLang="en-US" sz="1400">
                <a:solidFill>
                  <a:schemeClr val="tx1"/>
                </a:solidFill>
                <a:latin typeface="メイリオ" panose="020B0604030504040204" pitchFamily="50" charset="-128"/>
                <a:ea typeface="メイリオ" panose="020B0604030504040204" pitchFamily="50" charset="-128"/>
              </a:rPr>
              <a:t>であり、</a:t>
            </a:r>
            <a:r>
              <a:rPr kumimoji="1" lang="ja-JP" altLang="en-US" sz="1400">
                <a:solidFill>
                  <a:schemeClr val="tx1"/>
                </a:solidFill>
                <a:latin typeface="メイリオ" panose="020B0604030504040204" pitchFamily="50" charset="-128"/>
                <a:ea typeface="メイリオ" panose="020B0604030504040204" pitchFamily="50" charset="-128"/>
              </a:rPr>
              <a:t>多くの項目があります。</a:t>
            </a:r>
          </a:p>
        </p:txBody>
      </p:sp>
      <p:sp>
        <p:nvSpPr>
          <p:cNvPr id="15" name="コンテンツ プレースホルダー 1">
            <a:extLst>
              <a:ext uri="{FF2B5EF4-FFF2-40B4-BE49-F238E27FC236}">
                <a16:creationId xmlns:a16="http://schemas.microsoft.com/office/drawing/2014/main" id="{EED4B115-F38B-1370-5503-300342D790F6}"/>
              </a:ext>
            </a:extLst>
          </p:cNvPr>
          <p:cNvSpPr txBox="1">
            <a:spLocks/>
          </p:cNvSpPr>
          <p:nvPr/>
        </p:nvSpPr>
        <p:spPr>
          <a:xfrm>
            <a:off x="47328" y="836712"/>
            <a:ext cx="11953328" cy="11741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b="1">
                <a:latin typeface="メイリオ" panose="020B0604030504040204" pitchFamily="50" charset="-128"/>
                <a:ea typeface="メイリオ" panose="020B0604030504040204" pitchFamily="50" charset="-128"/>
              </a:rPr>
              <a:t>GIF</a:t>
            </a:r>
            <a:r>
              <a:rPr lang="ja-JP" altLang="en-US" b="1">
                <a:latin typeface="メイリオ" panose="020B0604030504040204" pitchFamily="50" charset="-128"/>
                <a:ea typeface="メイリオ" panose="020B0604030504040204" pitchFamily="50" charset="-128"/>
              </a:rPr>
              <a:t>は参照モデル</a:t>
            </a:r>
            <a:r>
              <a:rPr lang="ja-JP" altLang="en-US">
                <a:latin typeface="メイリオ" panose="020B0604030504040204" pitchFamily="50" charset="-128"/>
                <a:ea typeface="メイリオ" panose="020B0604030504040204" pitchFamily="50" charset="-128"/>
              </a:rPr>
              <a:t>であることから、利用者が必要な部分を</a:t>
            </a:r>
            <a:r>
              <a:rPr lang="ja-JP" altLang="en-US" b="1">
                <a:latin typeface="メイリオ" panose="020B0604030504040204" pitchFamily="50" charset="-128"/>
                <a:ea typeface="メイリオ" panose="020B0604030504040204" pitchFamily="50" charset="-128"/>
              </a:rPr>
              <a:t>選択</a:t>
            </a:r>
            <a:r>
              <a:rPr lang="ja-JP" altLang="en-US">
                <a:latin typeface="メイリオ" panose="020B0604030504040204" pitchFamily="50" charset="-128"/>
                <a:ea typeface="メイリオ" panose="020B0604030504040204" pitchFamily="50" charset="-128"/>
              </a:rPr>
              <a:t>して使ったり、</a:t>
            </a:r>
            <a:r>
              <a:rPr lang="ja-JP" altLang="en-US" b="1">
                <a:latin typeface="メイリオ" panose="020B0604030504040204" pitchFamily="50" charset="-128"/>
                <a:ea typeface="メイリオ" panose="020B0604030504040204" pitchFamily="50" charset="-128"/>
              </a:rPr>
              <a:t>独自拡張</a:t>
            </a:r>
            <a:r>
              <a:rPr lang="ja-JP" altLang="en-US">
                <a:latin typeface="メイリオ" panose="020B0604030504040204" pitchFamily="50" charset="-128"/>
                <a:ea typeface="メイリオ" panose="020B0604030504040204" pitchFamily="50" charset="-128"/>
              </a:rPr>
              <a:t>したり、柔軟に活用できます。</a:t>
            </a:r>
            <a:endParaRPr lang="en-US" altLang="ja-JP">
              <a:latin typeface="メイリオ" panose="020B0604030504040204" pitchFamily="50" charset="-128"/>
              <a:ea typeface="メイリオ" panose="020B0604030504040204" pitchFamily="50" charset="-128"/>
            </a:endParaRPr>
          </a:p>
          <a:p>
            <a:r>
              <a:rPr lang="ja-JP" altLang="en-US">
                <a:latin typeface="メイリオ" panose="020B0604030504040204" pitchFamily="50" charset="-128"/>
                <a:ea typeface="メイリオ" panose="020B0604030504040204" pitchFamily="50" charset="-128"/>
              </a:rPr>
              <a:t>基本部分は同じなので、部分利用や拡張していても情報交換が容易です</a:t>
            </a:r>
          </a:p>
        </p:txBody>
      </p:sp>
      <p:sp>
        <p:nvSpPr>
          <p:cNvPr id="16" name="テキスト ボックス 6">
            <a:extLst>
              <a:ext uri="{FF2B5EF4-FFF2-40B4-BE49-F238E27FC236}">
                <a16:creationId xmlns:a16="http://schemas.microsoft.com/office/drawing/2014/main" id="{35B14142-BDE6-B587-B2DB-72DA5DD5039B}"/>
              </a:ext>
            </a:extLst>
          </p:cNvPr>
          <p:cNvSpPr txBox="1"/>
          <p:nvPr/>
        </p:nvSpPr>
        <p:spPr bwMode="auto">
          <a:xfrm>
            <a:off x="3974358" y="2714429"/>
            <a:ext cx="3253174" cy="338522"/>
          </a:xfrm>
          <a:prstGeom prst="rect">
            <a:avLst/>
          </a:prstGeom>
          <a:noFill/>
          <a:ln w="9525" algn="ctr">
            <a:noFill/>
            <a:miter lim="800000"/>
            <a:headEnd/>
            <a:tailEnd/>
          </a:ln>
          <a:effectLst/>
        </p:spPr>
        <p:txBody>
          <a:bodyPr wrap="square" lIns="91406" tIns="45704" rIns="91406" bIns="45704"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600">
                <a:solidFill>
                  <a:prstClr val="black"/>
                </a:solidFill>
                <a:latin typeface="メイリオ" panose="020B0604030504040204" pitchFamily="50" charset="-128"/>
                <a:ea typeface="メイリオ" panose="020B0604030504040204" pitchFamily="50" charset="-128"/>
              </a:rPr>
              <a:t>※</a:t>
            </a:r>
            <a:r>
              <a:rPr lang="ja-JP" altLang="en-US" sz="1600">
                <a:solidFill>
                  <a:prstClr val="black"/>
                </a:solidFill>
                <a:latin typeface="メイリオ" panose="020B0604030504040204" pitchFamily="50" charset="-128"/>
                <a:ea typeface="メイリオ" panose="020B0604030504040204" pitchFamily="50" charset="-128"/>
              </a:rPr>
              <a:t>「個人」のデータモデルを例示</a:t>
            </a:r>
            <a:endPar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7" name="右矢印 7">
            <a:extLst>
              <a:ext uri="{FF2B5EF4-FFF2-40B4-BE49-F238E27FC236}">
                <a16:creationId xmlns:a16="http://schemas.microsoft.com/office/drawing/2014/main" id="{1197F5BD-EEA2-14A1-E75F-572139D44E05}"/>
              </a:ext>
            </a:extLst>
          </p:cNvPr>
          <p:cNvSpPr/>
          <p:nvPr/>
        </p:nvSpPr>
        <p:spPr>
          <a:xfrm>
            <a:off x="3584269" y="3987971"/>
            <a:ext cx="288032" cy="108012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8" name="テキスト ボックス 17">
            <a:extLst>
              <a:ext uri="{FF2B5EF4-FFF2-40B4-BE49-F238E27FC236}">
                <a16:creationId xmlns:a16="http://schemas.microsoft.com/office/drawing/2014/main" id="{DFB7EAF9-6DE2-79B6-AE33-6D8D349D9A8A}"/>
              </a:ext>
            </a:extLst>
          </p:cNvPr>
          <p:cNvSpPr txBox="1"/>
          <p:nvPr/>
        </p:nvSpPr>
        <p:spPr>
          <a:xfrm>
            <a:off x="7765991" y="2728000"/>
            <a:ext cx="175760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部分利用例①</a:t>
            </a:r>
            <a:r>
              <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ja-JP" altLang="en-US"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9" name="テキスト ボックス 18">
            <a:extLst>
              <a:ext uri="{FF2B5EF4-FFF2-40B4-BE49-F238E27FC236}">
                <a16:creationId xmlns:a16="http://schemas.microsoft.com/office/drawing/2014/main" id="{EA817FAB-819D-3BC5-E58A-3C743EB56B36}"/>
              </a:ext>
            </a:extLst>
          </p:cNvPr>
          <p:cNvSpPr txBox="1"/>
          <p:nvPr/>
        </p:nvSpPr>
        <p:spPr>
          <a:xfrm>
            <a:off x="7819796" y="4553190"/>
            <a:ext cx="234829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独自項目の拡張例①</a:t>
            </a:r>
            <a:r>
              <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ja-JP" altLang="en-US"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0" name="右矢印 7">
            <a:extLst>
              <a:ext uri="{FF2B5EF4-FFF2-40B4-BE49-F238E27FC236}">
                <a16:creationId xmlns:a16="http://schemas.microsoft.com/office/drawing/2014/main" id="{8D549B01-9DF1-167C-C9D0-3DFDE0E107DA}"/>
              </a:ext>
            </a:extLst>
          </p:cNvPr>
          <p:cNvSpPr/>
          <p:nvPr/>
        </p:nvSpPr>
        <p:spPr>
          <a:xfrm>
            <a:off x="7419468" y="4921985"/>
            <a:ext cx="288032" cy="108012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21" name="右矢印 7">
            <a:extLst>
              <a:ext uri="{FF2B5EF4-FFF2-40B4-BE49-F238E27FC236}">
                <a16:creationId xmlns:a16="http://schemas.microsoft.com/office/drawing/2014/main" id="{81BA4DD1-92B7-F0A2-E1D6-F7E961DD88F3}"/>
              </a:ext>
            </a:extLst>
          </p:cNvPr>
          <p:cNvSpPr/>
          <p:nvPr/>
        </p:nvSpPr>
        <p:spPr>
          <a:xfrm>
            <a:off x="7403905" y="3000083"/>
            <a:ext cx="288032" cy="108012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22" name="正方形/長方形 21">
            <a:extLst>
              <a:ext uri="{FF2B5EF4-FFF2-40B4-BE49-F238E27FC236}">
                <a16:creationId xmlns:a16="http://schemas.microsoft.com/office/drawing/2014/main" id="{DDC6690E-D883-A8EA-F2E8-7BA60680E2B3}"/>
              </a:ext>
            </a:extLst>
          </p:cNvPr>
          <p:cNvSpPr/>
          <p:nvPr/>
        </p:nvSpPr>
        <p:spPr>
          <a:xfrm>
            <a:off x="1007992" y="4472541"/>
            <a:ext cx="638326" cy="224264"/>
          </a:xfrm>
          <a:prstGeom prst="rect">
            <a:avLst/>
          </a:prstGeom>
          <a:solidFill>
            <a:srgbClr val="00B0F0"/>
          </a:solid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200" b="1">
                <a:solidFill>
                  <a:schemeClr val="tx1"/>
                </a:solidFill>
                <a:latin typeface="メイリオ" panose="020B0604030504040204" pitchFamily="50" charset="-128"/>
                <a:ea typeface="メイリオ" panose="020B0604030504040204" pitchFamily="50" charset="-128"/>
              </a:rPr>
              <a:t>ID</a:t>
            </a:r>
            <a:endParaRPr kumimoji="1" lang="ja-JP" altLang="en-US" sz="1200" b="1">
              <a:solidFill>
                <a:schemeClr val="tx1"/>
              </a:solidFill>
              <a:latin typeface="メイリオ" panose="020B0604030504040204" pitchFamily="50" charset="-128"/>
              <a:ea typeface="メイリオ" panose="020B0604030504040204" pitchFamily="50" charset="-128"/>
            </a:endParaRPr>
          </a:p>
        </p:txBody>
      </p:sp>
      <p:sp>
        <p:nvSpPr>
          <p:cNvPr id="23" name="正方形/長方形 22">
            <a:extLst>
              <a:ext uri="{FF2B5EF4-FFF2-40B4-BE49-F238E27FC236}">
                <a16:creationId xmlns:a16="http://schemas.microsoft.com/office/drawing/2014/main" id="{28FEC3F3-B5C6-8FFB-0A14-7ECC3F84A96B}"/>
              </a:ext>
            </a:extLst>
          </p:cNvPr>
          <p:cNvSpPr/>
          <p:nvPr/>
        </p:nvSpPr>
        <p:spPr>
          <a:xfrm rot="1478853">
            <a:off x="996748" y="5407594"/>
            <a:ext cx="772798" cy="224264"/>
          </a:xfrm>
          <a:prstGeom prst="rect">
            <a:avLst/>
          </a:prstGeom>
          <a:solidFill>
            <a:srgbClr val="00B0F0"/>
          </a:solid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名</a:t>
            </a:r>
            <a:r>
              <a:rPr kumimoji="1" lang="en-US" altLang="ja-JP" sz="1200" b="1">
                <a:solidFill>
                  <a:schemeClr val="tx1"/>
                </a:solidFill>
                <a:latin typeface="メイリオ" panose="020B0604030504040204" pitchFamily="50" charset="-128"/>
                <a:ea typeface="メイリオ" panose="020B0604030504040204" pitchFamily="50" charset="-128"/>
              </a:rPr>
              <a:t>(</a:t>
            </a:r>
            <a:r>
              <a:rPr kumimoji="1" lang="ja-JP" altLang="en-US" sz="1200" b="1">
                <a:solidFill>
                  <a:schemeClr val="tx1"/>
                </a:solidFill>
                <a:latin typeface="メイリオ" panose="020B0604030504040204" pitchFamily="50" charset="-128"/>
                <a:ea typeface="メイリオ" panose="020B0604030504040204" pitchFamily="50" charset="-128"/>
              </a:rPr>
              <a:t>カナ</a:t>
            </a:r>
            <a:r>
              <a:rPr kumimoji="1" lang="en-US" altLang="ja-JP" sz="1200" b="1">
                <a:solidFill>
                  <a:schemeClr val="tx1"/>
                </a:solidFill>
                <a:latin typeface="メイリオ" panose="020B0604030504040204" pitchFamily="50" charset="-128"/>
                <a:ea typeface="メイリオ" panose="020B0604030504040204" pitchFamily="50" charset="-128"/>
              </a:rPr>
              <a:t>)</a:t>
            </a:r>
            <a:endParaRPr kumimoji="1" lang="ja-JP" altLang="en-US" sz="1200" b="1">
              <a:solidFill>
                <a:schemeClr val="tx1"/>
              </a:solidFill>
              <a:latin typeface="メイリオ" panose="020B0604030504040204" pitchFamily="50" charset="-128"/>
              <a:ea typeface="メイリオ" panose="020B0604030504040204" pitchFamily="50" charset="-128"/>
            </a:endParaRPr>
          </a:p>
        </p:txBody>
      </p:sp>
      <p:sp>
        <p:nvSpPr>
          <p:cNvPr id="24" name="正方形/長方形 23">
            <a:extLst>
              <a:ext uri="{FF2B5EF4-FFF2-40B4-BE49-F238E27FC236}">
                <a16:creationId xmlns:a16="http://schemas.microsoft.com/office/drawing/2014/main" id="{7C0AB7FB-84CC-B656-E934-3B17D181D2B9}"/>
              </a:ext>
            </a:extLst>
          </p:cNvPr>
          <p:cNvSpPr/>
          <p:nvPr/>
        </p:nvSpPr>
        <p:spPr>
          <a:xfrm>
            <a:off x="2059285" y="4402387"/>
            <a:ext cx="772798" cy="224264"/>
          </a:xfrm>
          <a:prstGeom prst="rect">
            <a:avLst/>
          </a:prstGeom>
          <a:solidFill>
            <a:srgbClr val="00B0F0"/>
          </a:solid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氏</a:t>
            </a:r>
          </a:p>
        </p:txBody>
      </p:sp>
      <p:sp>
        <p:nvSpPr>
          <p:cNvPr id="25" name="正方形/長方形 24">
            <a:extLst>
              <a:ext uri="{FF2B5EF4-FFF2-40B4-BE49-F238E27FC236}">
                <a16:creationId xmlns:a16="http://schemas.microsoft.com/office/drawing/2014/main" id="{57488DC0-1F52-0441-CEDC-C0536E4A5033}"/>
              </a:ext>
            </a:extLst>
          </p:cNvPr>
          <p:cNvSpPr/>
          <p:nvPr/>
        </p:nvSpPr>
        <p:spPr>
          <a:xfrm>
            <a:off x="712774" y="4998536"/>
            <a:ext cx="772798" cy="224264"/>
          </a:xfrm>
          <a:prstGeom prst="rect">
            <a:avLst/>
          </a:prstGeom>
          <a:solidFill>
            <a:srgbClr val="00B0F0"/>
          </a:solid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名</a:t>
            </a:r>
          </a:p>
        </p:txBody>
      </p:sp>
      <p:sp>
        <p:nvSpPr>
          <p:cNvPr id="26" name="正方形/長方形 25">
            <a:extLst>
              <a:ext uri="{FF2B5EF4-FFF2-40B4-BE49-F238E27FC236}">
                <a16:creationId xmlns:a16="http://schemas.microsoft.com/office/drawing/2014/main" id="{4E478A0C-2630-1B53-ACB8-6145D3754986}"/>
              </a:ext>
            </a:extLst>
          </p:cNvPr>
          <p:cNvSpPr/>
          <p:nvPr/>
        </p:nvSpPr>
        <p:spPr>
          <a:xfrm rot="1941006">
            <a:off x="1285625" y="5047904"/>
            <a:ext cx="890615" cy="224264"/>
          </a:xfrm>
          <a:prstGeom prst="rect">
            <a:avLst/>
          </a:prstGeom>
          <a:solidFill>
            <a:srgbClr val="FFC000"/>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生年月日</a:t>
            </a:r>
          </a:p>
        </p:txBody>
      </p:sp>
      <p:sp>
        <p:nvSpPr>
          <p:cNvPr id="27" name="正方形/長方形 26">
            <a:extLst>
              <a:ext uri="{FF2B5EF4-FFF2-40B4-BE49-F238E27FC236}">
                <a16:creationId xmlns:a16="http://schemas.microsoft.com/office/drawing/2014/main" id="{21E838E7-EAED-70A0-637E-B8A6755092D4}"/>
              </a:ext>
            </a:extLst>
          </p:cNvPr>
          <p:cNvSpPr/>
          <p:nvPr/>
        </p:nvSpPr>
        <p:spPr>
          <a:xfrm rot="2435082">
            <a:off x="1072826" y="4309712"/>
            <a:ext cx="772798" cy="224264"/>
          </a:xfrm>
          <a:prstGeom prst="rect">
            <a:avLst/>
          </a:prstGeom>
          <a:solidFill>
            <a:srgbClr val="00B0F0"/>
          </a:solid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氏</a:t>
            </a:r>
            <a:r>
              <a:rPr kumimoji="1" lang="en-US" altLang="ja-JP" sz="1200" b="1">
                <a:solidFill>
                  <a:schemeClr val="tx1"/>
                </a:solidFill>
                <a:latin typeface="メイリオ" panose="020B0604030504040204" pitchFamily="50" charset="-128"/>
                <a:ea typeface="メイリオ" panose="020B0604030504040204" pitchFamily="50" charset="-128"/>
              </a:rPr>
              <a:t>(</a:t>
            </a:r>
            <a:r>
              <a:rPr kumimoji="1" lang="ja-JP" altLang="en-US" sz="1200" b="1">
                <a:solidFill>
                  <a:schemeClr val="tx1"/>
                </a:solidFill>
                <a:latin typeface="メイリオ" panose="020B0604030504040204" pitchFamily="50" charset="-128"/>
                <a:ea typeface="メイリオ" panose="020B0604030504040204" pitchFamily="50" charset="-128"/>
              </a:rPr>
              <a:t>カナ</a:t>
            </a:r>
            <a:r>
              <a:rPr kumimoji="1" lang="en-US" altLang="ja-JP" sz="1200" b="1">
                <a:solidFill>
                  <a:schemeClr val="tx1"/>
                </a:solidFill>
                <a:latin typeface="メイリオ" panose="020B0604030504040204" pitchFamily="50" charset="-128"/>
                <a:ea typeface="メイリオ" panose="020B0604030504040204" pitchFamily="50" charset="-128"/>
              </a:rPr>
              <a:t>)</a:t>
            </a:r>
            <a:endParaRPr kumimoji="1" lang="ja-JP" altLang="en-US" sz="1200" b="1">
              <a:solidFill>
                <a:schemeClr val="tx1"/>
              </a:solidFill>
              <a:latin typeface="メイリオ" panose="020B0604030504040204" pitchFamily="50" charset="-128"/>
              <a:ea typeface="メイリオ" panose="020B0604030504040204" pitchFamily="50" charset="-128"/>
            </a:endParaRPr>
          </a:p>
        </p:txBody>
      </p:sp>
      <p:sp>
        <p:nvSpPr>
          <p:cNvPr id="28" name="正方形/長方形 27">
            <a:extLst>
              <a:ext uri="{FF2B5EF4-FFF2-40B4-BE49-F238E27FC236}">
                <a16:creationId xmlns:a16="http://schemas.microsoft.com/office/drawing/2014/main" id="{00FDE09C-785D-2D4F-3E8C-9EEFA225C6EB}"/>
              </a:ext>
            </a:extLst>
          </p:cNvPr>
          <p:cNvSpPr/>
          <p:nvPr/>
        </p:nvSpPr>
        <p:spPr>
          <a:xfrm rot="731373">
            <a:off x="1613468" y="4817317"/>
            <a:ext cx="1069815" cy="224264"/>
          </a:xfrm>
          <a:prstGeom prst="rect">
            <a:avLst/>
          </a:prstGeom>
          <a:solidFill>
            <a:srgbClr val="00B050"/>
          </a:solidFill>
          <a:ln>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年齢</a:t>
            </a:r>
          </a:p>
        </p:txBody>
      </p:sp>
      <p:sp>
        <p:nvSpPr>
          <p:cNvPr id="29" name="正方形/長方形 28">
            <a:extLst>
              <a:ext uri="{FF2B5EF4-FFF2-40B4-BE49-F238E27FC236}">
                <a16:creationId xmlns:a16="http://schemas.microsoft.com/office/drawing/2014/main" id="{5C4BD642-4354-E6CC-E98C-CBC1BC37A19B}"/>
              </a:ext>
            </a:extLst>
          </p:cNvPr>
          <p:cNvSpPr/>
          <p:nvPr/>
        </p:nvSpPr>
        <p:spPr>
          <a:xfrm rot="18642968">
            <a:off x="1393724" y="4237595"/>
            <a:ext cx="1167386" cy="215186"/>
          </a:xfrm>
          <a:prstGeom prst="rect">
            <a:avLst/>
          </a:prstGeom>
          <a:solidFill>
            <a:schemeClr val="bg1"/>
          </a:solidFill>
          <a:ln>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趣味</a:t>
            </a:r>
          </a:p>
        </p:txBody>
      </p:sp>
      <p:sp>
        <p:nvSpPr>
          <p:cNvPr id="30" name="正方形/長方形 29">
            <a:extLst>
              <a:ext uri="{FF2B5EF4-FFF2-40B4-BE49-F238E27FC236}">
                <a16:creationId xmlns:a16="http://schemas.microsoft.com/office/drawing/2014/main" id="{E3C642EA-FD9F-5DA1-7947-4D105D9031B4}"/>
              </a:ext>
            </a:extLst>
          </p:cNvPr>
          <p:cNvSpPr/>
          <p:nvPr/>
        </p:nvSpPr>
        <p:spPr>
          <a:xfrm rot="3681955">
            <a:off x="1055731" y="5242814"/>
            <a:ext cx="1167386" cy="215186"/>
          </a:xfrm>
          <a:prstGeom prst="rect">
            <a:avLst/>
          </a:prstGeom>
          <a:solidFill>
            <a:schemeClr val="bg1"/>
          </a:solidFill>
          <a:ln>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1200" b="1">
                <a:solidFill>
                  <a:schemeClr val="tx1"/>
                </a:solidFill>
                <a:latin typeface="メイリオ" panose="020B0604030504040204" pitchFamily="50" charset="-128"/>
                <a:ea typeface="メイリオ" panose="020B0604030504040204" pitchFamily="50" charset="-128"/>
              </a:rPr>
              <a:t>年収</a:t>
            </a:r>
            <a:endParaRPr kumimoji="1" lang="ja-JP" altLang="en-US" sz="1200" b="1">
              <a:solidFill>
                <a:schemeClr val="tx1"/>
              </a:solidFill>
              <a:latin typeface="メイリオ" panose="020B0604030504040204" pitchFamily="50" charset="-128"/>
              <a:ea typeface="メイリオ" panose="020B0604030504040204" pitchFamily="50" charset="-128"/>
            </a:endParaRPr>
          </a:p>
        </p:txBody>
      </p:sp>
      <p:sp>
        <p:nvSpPr>
          <p:cNvPr id="31" name="爆発: 8 pt 30">
            <a:extLst>
              <a:ext uri="{FF2B5EF4-FFF2-40B4-BE49-F238E27FC236}">
                <a16:creationId xmlns:a16="http://schemas.microsoft.com/office/drawing/2014/main" id="{10633683-83E7-9F44-DF2A-402F0998AE8B}"/>
              </a:ext>
            </a:extLst>
          </p:cNvPr>
          <p:cNvSpPr/>
          <p:nvPr/>
        </p:nvSpPr>
        <p:spPr>
          <a:xfrm rot="20809775">
            <a:off x="374124" y="3073410"/>
            <a:ext cx="2858381" cy="929814"/>
          </a:xfrm>
          <a:prstGeom prst="irregularSeal1">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a:latin typeface="メイリオ" panose="020B0604030504040204" pitchFamily="50" charset="-128"/>
                <a:ea typeface="メイリオ" panose="020B0604030504040204" pitchFamily="50" charset="-128"/>
              </a:rPr>
              <a:t>バラバラ</a:t>
            </a:r>
          </a:p>
        </p:txBody>
      </p:sp>
      <p:sp>
        <p:nvSpPr>
          <p:cNvPr id="32" name="テキスト ボックス 31">
            <a:extLst>
              <a:ext uri="{FF2B5EF4-FFF2-40B4-BE49-F238E27FC236}">
                <a16:creationId xmlns:a16="http://schemas.microsoft.com/office/drawing/2014/main" id="{6C9B95F4-7E9A-778D-F774-F6880CC8E064}"/>
              </a:ext>
            </a:extLst>
          </p:cNvPr>
          <p:cNvSpPr txBox="1"/>
          <p:nvPr/>
        </p:nvSpPr>
        <p:spPr>
          <a:xfrm>
            <a:off x="9701483" y="2709440"/>
            <a:ext cx="168821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部分利用例②</a:t>
            </a:r>
            <a:r>
              <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ja-JP" altLang="en-US"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3" name="正方形/長方形 32">
            <a:extLst>
              <a:ext uri="{FF2B5EF4-FFF2-40B4-BE49-F238E27FC236}">
                <a16:creationId xmlns:a16="http://schemas.microsoft.com/office/drawing/2014/main" id="{2844F5FF-9D75-E512-4FE3-99D758F7A72B}"/>
              </a:ext>
            </a:extLst>
          </p:cNvPr>
          <p:cNvSpPr/>
          <p:nvPr/>
        </p:nvSpPr>
        <p:spPr>
          <a:xfrm>
            <a:off x="1485572" y="2308189"/>
            <a:ext cx="1958847" cy="345427"/>
          </a:xfrm>
          <a:prstGeom prst="rect">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b="1">
                <a:solidFill>
                  <a:schemeClr val="tx1"/>
                </a:solidFill>
                <a:latin typeface="メイリオ" panose="020B0604030504040204" pitchFamily="50" charset="-128"/>
                <a:ea typeface="メイリオ" panose="020B0604030504040204" pitchFamily="50" charset="-128"/>
              </a:rPr>
              <a:t>今まで</a:t>
            </a:r>
          </a:p>
        </p:txBody>
      </p:sp>
      <p:sp>
        <p:nvSpPr>
          <p:cNvPr id="34" name="正方形/長方形 33">
            <a:extLst>
              <a:ext uri="{FF2B5EF4-FFF2-40B4-BE49-F238E27FC236}">
                <a16:creationId xmlns:a16="http://schemas.microsoft.com/office/drawing/2014/main" id="{AB4311C3-636C-D164-1D35-C3FBC563C8A7}"/>
              </a:ext>
            </a:extLst>
          </p:cNvPr>
          <p:cNvSpPr/>
          <p:nvPr/>
        </p:nvSpPr>
        <p:spPr>
          <a:xfrm>
            <a:off x="5248715" y="2308189"/>
            <a:ext cx="2011483" cy="345427"/>
          </a:xfrm>
          <a:prstGeom prst="rect">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b="1">
                <a:solidFill>
                  <a:schemeClr val="tx1"/>
                </a:solidFill>
                <a:latin typeface="メイリオ" panose="020B0604030504040204" pitchFamily="50" charset="-128"/>
                <a:ea typeface="メイリオ" panose="020B0604030504040204" pitchFamily="50" charset="-128"/>
              </a:rPr>
              <a:t>GIF</a:t>
            </a:r>
            <a:r>
              <a:rPr lang="ja-JP" altLang="en-US" b="1">
                <a:solidFill>
                  <a:schemeClr val="tx1"/>
                </a:solidFill>
                <a:latin typeface="メイリオ" panose="020B0604030504040204" pitchFamily="50" charset="-128"/>
                <a:ea typeface="メイリオ" panose="020B0604030504040204" pitchFamily="50" charset="-128"/>
              </a:rPr>
              <a:t>の参照モデル</a:t>
            </a:r>
            <a:endParaRPr kumimoji="1" lang="en-US" altLang="ja-JP" b="1">
              <a:solidFill>
                <a:schemeClr val="tx1"/>
              </a:solidFill>
              <a:latin typeface="メイリオ" panose="020B0604030504040204" pitchFamily="50" charset="-128"/>
              <a:ea typeface="メイリオ" panose="020B0604030504040204" pitchFamily="50" charset="-128"/>
            </a:endParaRPr>
          </a:p>
        </p:txBody>
      </p:sp>
      <p:sp>
        <p:nvSpPr>
          <p:cNvPr id="35" name="正方形/長方形 34">
            <a:extLst>
              <a:ext uri="{FF2B5EF4-FFF2-40B4-BE49-F238E27FC236}">
                <a16:creationId xmlns:a16="http://schemas.microsoft.com/office/drawing/2014/main" id="{A796B687-CA06-ED0E-EB7A-F11887908160}"/>
              </a:ext>
            </a:extLst>
          </p:cNvPr>
          <p:cNvSpPr/>
          <p:nvPr/>
        </p:nvSpPr>
        <p:spPr>
          <a:xfrm>
            <a:off x="9974451" y="2310092"/>
            <a:ext cx="1958847" cy="345427"/>
          </a:xfrm>
          <a:prstGeom prst="rect">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b="1">
                <a:solidFill>
                  <a:schemeClr val="tx1"/>
                </a:solidFill>
                <a:latin typeface="メイリオ" panose="020B0604030504040204" pitchFamily="50" charset="-128"/>
                <a:ea typeface="メイリオ" panose="020B0604030504040204" pitchFamily="50" charset="-128"/>
              </a:rPr>
              <a:t>実際の利用例</a:t>
            </a:r>
            <a:endParaRPr kumimoji="1" lang="en-US" altLang="ja-JP" b="1">
              <a:solidFill>
                <a:schemeClr val="tx1"/>
              </a:solidFill>
              <a:latin typeface="メイリオ" panose="020B0604030504040204" pitchFamily="50" charset="-128"/>
              <a:ea typeface="メイリオ" panose="020B0604030504040204" pitchFamily="50" charset="-128"/>
            </a:endParaRPr>
          </a:p>
        </p:txBody>
      </p:sp>
      <p:sp>
        <p:nvSpPr>
          <p:cNvPr id="36" name="テキスト ボックス 35">
            <a:extLst>
              <a:ext uri="{FF2B5EF4-FFF2-40B4-BE49-F238E27FC236}">
                <a16:creationId xmlns:a16="http://schemas.microsoft.com/office/drawing/2014/main" id="{95BBB666-8912-0513-6D9C-D2AF682DD2F3}"/>
              </a:ext>
            </a:extLst>
          </p:cNvPr>
          <p:cNvSpPr txBox="1"/>
          <p:nvPr/>
        </p:nvSpPr>
        <p:spPr>
          <a:xfrm>
            <a:off x="9785522" y="4543696"/>
            <a:ext cx="234829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独自項目の拡張例</a:t>
            </a:r>
            <a:r>
              <a:rPr lang="ja-JP" altLang="en-US" sz="1400" b="1">
                <a:solidFill>
                  <a:prstClr val="black"/>
                </a:solidFill>
                <a:latin typeface="メイリオ" panose="020B0604030504040204" pitchFamily="50" charset="-128"/>
                <a:ea typeface="メイリオ" panose="020B0604030504040204" pitchFamily="50" charset="-128"/>
              </a:rPr>
              <a:t>②</a:t>
            </a:r>
            <a:r>
              <a:rPr kumimoji="1" lang="en-US" altLang="ja-JP"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ja-JP" altLang="en-US" sz="14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7" name="正方形/長方形 36">
            <a:extLst>
              <a:ext uri="{FF2B5EF4-FFF2-40B4-BE49-F238E27FC236}">
                <a16:creationId xmlns:a16="http://schemas.microsoft.com/office/drawing/2014/main" id="{F77E968D-F978-ED8C-BF00-E1254E33A3F7}"/>
              </a:ext>
            </a:extLst>
          </p:cNvPr>
          <p:cNvSpPr/>
          <p:nvPr/>
        </p:nvSpPr>
        <p:spPr>
          <a:xfrm rot="18073551">
            <a:off x="2203462" y="5059742"/>
            <a:ext cx="772798" cy="224264"/>
          </a:xfrm>
          <a:prstGeom prst="rect">
            <a:avLst/>
          </a:prstGeom>
          <a:solidFill>
            <a:srgbClr val="00B0F0"/>
          </a:solid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名</a:t>
            </a:r>
            <a:r>
              <a:rPr kumimoji="1" lang="en-US" altLang="ja-JP" sz="1200" b="1">
                <a:solidFill>
                  <a:schemeClr val="tx1"/>
                </a:solidFill>
                <a:latin typeface="メイリオ" panose="020B0604030504040204" pitchFamily="50" charset="-128"/>
                <a:ea typeface="メイリオ" panose="020B0604030504040204" pitchFamily="50" charset="-128"/>
              </a:rPr>
              <a:t>(</a:t>
            </a:r>
            <a:r>
              <a:rPr kumimoji="1" lang="ja-JP" altLang="en-US" sz="1200" b="1">
                <a:solidFill>
                  <a:schemeClr val="tx1"/>
                </a:solidFill>
                <a:latin typeface="メイリオ" panose="020B0604030504040204" pitchFamily="50" charset="-128"/>
                <a:ea typeface="メイリオ" panose="020B0604030504040204" pitchFamily="50" charset="-128"/>
              </a:rPr>
              <a:t>英字</a:t>
            </a:r>
            <a:r>
              <a:rPr kumimoji="1" lang="en-US" altLang="ja-JP" sz="1200" b="1">
                <a:solidFill>
                  <a:schemeClr val="tx1"/>
                </a:solidFill>
                <a:latin typeface="メイリオ" panose="020B0604030504040204" pitchFamily="50" charset="-128"/>
                <a:ea typeface="メイリオ" panose="020B0604030504040204" pitchFamily="50" charset="-128"/>
              </a:rPr>
              <a:t>)</a:t>
            </a:r>
            <a:endParaRPr kumimoji="1" lang="ja-JP" altLang="en-US" sz="1200" b="1">
              <a:solidFill>
                <a:schemeClr val="tx1"/>
              </a:solidFill>
              <a:latin typeface="メイリオ" panose="020B0604030504040204" pitchFamily="50" charset="-128"/>
              <a:ea typeface="メイリオ" panose="020B0604030504040204" pitchFamily="50" charset="-128"/>
            </a:endParaRPr>
          </a:p>
        </p:txBody>
      </p:sp>
      <p:sp>
        <p:nvSpPr>
          <p:cNvPr id="38" name="正方形/長方形 37">
            <a:extLst>
              <a:ext uri="{FF2B5EF4-FFF2-40B4-BE49-F238E27FC236}">
                <a16:creationId xmlns:a16="http://schemas.microsoft.com/office/drawing/2014/main" id="{BABC6504-70FB-75FF-C0C3-B1A6ED662EB4}"/>
              </a:ext>
            </a:extLst>
          </p:cNvPr>
          <p:cNvSpPr/>
          <p:nvPr/>
        </p:nvSpPr>
        <p:spPr>
          <a:xfrm rot="2229894">
            <a:off x="2200075" y="4188400"/>
            <a:ext cx="772798" cy="224264"/>
          </a:xfrm>
          <a:prstGeom prst="rect">
            <a:avLst/>
          </a:prstGeom>
          <a:solidFill>
            <a:srgbClr val="00B0F0"/>
          </a:solid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氏</a:t>
            </a:r>
            <a:r>
              <a:rPr kumimoji="1" lang="en-US" altLang="ja-JP" sz="1200" b="1">
                <a:solidFill>
                  <a:schemeClr val="tx1"/>
                </a:solidFill>
                <a:latin typeface="メイリオ" panose="020B0604030504040204" pitchFamily="50" charset="-128"/>
                <a:ea typeface="メイリオ" panose="020B0604030504040204" pitchFamily="50" charset="-128"/>
              </a:rPr>
              <a:t>(</a:t>
            </a:r>
            <a:r>
              <a:rPr kumimoji="1" lang="ja-JP" altLang="en-US" sz="1200" b="1">
                <a:solidFill>
                  <a:schemeClr val="tx1"/>
                </a:solidFill>
                <a:latin typeface="メイリオ" panose="020B0604030504040204" pitchFamily="50" charset="-128"/>
                <a:ea typeface="メイリオ" panose="020B0604030504040204" pitchFamily="50" charset="-128"/>
              </a:rPr>
              <a:t>英字</a:t>
            </a:r>
            <a:r>
              <a:rPr kumimoji="1" lang="en-US" altLang="ja-JP" sz="1200" b="1">
                <a:solidFill>
                  <a:schemeClr val="tx1"/>
                </a:solidFill>
                <a:latin typeface="メイリオ" panose="020B0604030504040204" pitchFamily="50" charset="-128"/>
                <a:ea typeface="メイリオ" panose="020B0604030504040204" pitchFamily="50" charset="-128"/>
              </a:rPr>
              <a:t>)</a:t>
            </a:r>
            <a:endParaRPr kumimoji="1" lang="ja-JP" altLang="en-US" sz="1200" b="1">
              <a:solidFill>
                <a:schemeClr val="tx1"/>
              </a:solidFill>
              <a:latin typeface="メイリオ" panose="020B0604030504040204" pitchFamily="50" charset="-128"/>
              <a:ea typeface="メイリオ" panose="020B0604030504040204" pitchFamily="50" charset="-128"/>
            </a:endParaRPr>
          </a:p>
        </p:txBody>
      </p:sp>
      <p:sp>
        <p:nvSpPr>
          <p:cNvPr id="39" name="正方形/長方形 38">
            <a:extLst>
              <a:ext uri="{FF2B5EF4-FFF2-40B4-BE49-F238E27FC236}">
                <a16:creationId xmlns:a16="http://schemas.microsoft.com/office/drawing/2014/main" id="{D88733F4-8A72-4C37-CCC5-53D95F5890F1}"/>
              </a:ext>
            </a:extLst>
          </p:cNvPr>
          <p:cNvSpPr/>
          <p:nvPr/>
        </p:nvSpPr>
        <p:spPr>
          <a:xfrm rot="412772">
            <a:off x="1765861" y="5510924"/>
            <a:ext cx="1069815" cy="224264"/>
          </a:xfrm>
          <a:prstGeom prst="rect">
            <a:avLst/>
          </a:prstGeom>
          <a:solidFill>
            <a:srgbClr val="00B050"/>
          </a:solidFill>
          <a:ln>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収入の有無</a:t>
            </a:r>
          </a:p>
        </p:txBody>
      </p:sp>
      <p:sp>
        <p:nvSpPr>
          <p:cNvPr id="40" name="正方形/長方形 39">
            <a:extLst>
              <a:ext uri="{FF2B5EF4-FFF2-40B4-BE49-F238E27FC236}">
                <a16:creationId xmlns:a16="http://schemas.microsoft.com/office/drawing/2014/main" id="{68ED317A-897E-A11B-55A8-56D50060C889}"/>
              </a:ext>
            </a:extLst>
          </p:cNvPr>
          <p:cNvSpPr/>
          <p:nvPr/>
        </p:nvSpPr>
        <p:spPr>
          <a:xfrm rot="2100629">
            <a:off x="598920" y="4594590"/>
            <a:ext cx="1069815" cy="224263"/>
          </a:xfrm>
          <a:prstGeom prst="rect">
            <a:avLst/>
          </a:prstGeom>
          <a:solidFill>
            <a:srgbClr val="FFC000"/>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sz="1200" b="1">
                <a:solidFill>
                  <a:schemeClr val="tx1"/>
                </a:solidFill>
                <a:latin typeface="メイリオ" panose="020B0604030504040204" pitchFamily="50" charset="-128"/>
                <a:ea typeface="メイリオ" panose="020B0604030504040204" pitchFamily="50" charset="-128"/>
              </a:rPr>
              <a:t>死亡年月日</a:t>
            </a:r>
            <a:endParaRPr kumimoji="1" lang="ja-JP" altLang="en-US" sz="1200" b="1">
              <a:solidFill>
                <a:schemeClr val="tx1"/>
              </a:solidFill>
              <a:latin typeface="メイリオ" panose="020B0604030504040204" pitchFamily="50" charset="-128"/>
              <a:ea typeface="メイリオ" panose="020B0604030504040204" pitchFamily="50" charset="-128"/>
            </a:endParaRPr>
          </a:p>
        </p:txBody>
      </p:sp>
      <p:sp>
        <p:nvSpPr>
          <p:cNvPr id="41" name="正方形/長方形 40">
            <a:extLst>
              <a:ext uri="{FF2B5EF4-FFF2-40B4-BE49-F238E27FC236}">
                <a16:creationId xmlns:a16="http://schemas.microsoft.com/office/drawing/2014/main" id="{BACBABCE-194D-7BD5-15D4-E7AA94F852C6}"/>
              </a:ext>
            </a:extLst>
          </p:cNvPr>
          <p:cNvSpPr/>
          <p:nvPr/>
        </p:nvSpPr>
        <p:spPr>
          <a:xfrm>
            <a:off x="842373" y="5690010"/>
            <a:ext cx="1069815" cy="224264"/>
          </a:xfrm>
          <a:prstGeom prst="rect">
            <a:avLst/>
          </a:prstGeom>
          <a:solidFill>
            <a:srgbClr val="00B050"/>
          </a:solidFill>
          <a:ln>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出生国</a:t>
            </a:r>
          </a:p>
        </p:txBody>
      </p:sp>
      <p:sp>
        <p:nvSpPr>
          <p:cNvPr id="42" name="正方形/長方形 41">
            <a:extLst>
              <a:ext uri="{FF2B5EF4-FFF2-40B4-BE49-F238E27FC236}">
                <a16:creationId xmlns:a16="http://schemas.microsoft.com/office/drawing/2014/main" id="{A9CA6E43-349F-D74F-82F7-1647E1BAB0CE}"/>
              </a:ext>
            </a:extLst>
          </p:cNvPr>
          <p:cNvSpPr/>
          <p:nvPr/>
        </p:nvSpPr>
        <p:spPr>
          <a:xfrm rot="19629780">
            <a:off x="1946985" y="4826691"/>
            <a:ext cx="1078427" cy="218853"/>
          </a:xfrm>
          <a:prstGeom prst="rect">
            <a:avLst/>
          </a:prstGeom>
          <a:solidFill>
            <a:srgbClr val="FFC000"/>
          </a:solidFill>
          <a:ln>
            <a:solidFill>
              <a:schemeClr val="tx1"/>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性別</a:t>
            </a:r>
          </a:p>
        </p:txBody>
      </p:sp>
      <p:grpSp>
        <p:nvGrpSpPr>
          <p:cNvPr id="43" name="グループ化 42">
            <a:extLst>
              <a:ext uri="{FF2B5EF4-FFF2-40B4-BE49-F238E27FC236}">
                <a16:creationId xmlns:a16="http://schemas.microsoft.com/office/drawing/2014/main" id="{74F6CA6E-8DD1-2006-25CC-63DA630AD0D2}"/>
              </a:ext>
            </a:extLst>
          </p:cNvPr>
          <p:cNvGrpSpPr/>
          <p:nvPr/>
        </p:nvGrpSpPr>
        <p:grpSpPr>
          <a:xfrm>
            <a:off x="4368621" y="5116536"/>
            <a:ext cx="1071646" cy="678009"/>
            <a:chOff x="4380353" y="5137795"/>
            <a:chExt cx="1071646" cy="678009"/>
          </a:xfrm>
          <a:solidFill>
            <a:srgbClr val="00B050"/>
          </a:solidFill>
        </p:grpSpPr>
        <p:sp>
          <p:nvSpPr>
            <p:cNvPr id="44" name="正方形/長方形 43">
              <a:extLst>
                <a:ext uri="{FF2B5EF4-FFF2-40B4-BE49-F238E27FC236}">
                  <a16:creationId xmlns:a16="http://schemas.microsoft.com/office/drawing/2014/main" id="{E7B2C26D-BBF0-5F33-1BF6-4045F000A828}"/>
                </a:ext>
              </a:extLst>
            </p:cNvPr>
            <p:cNvSpPr/>
            <p:nvPr/>
          </p:nvSpPr>
          <p:spPr>
            <a:xfrm>
              <a:off x="4380353" y="5137795"/>
              <a:ext cx="1069815" cy="224264"/>
            </a:xfrm>
            <a:prstGeom prst="rect">
              <a:avLst/>
            </a:prstGeom>
            <a:grpFill/>
            <a:ln>
              <a:solidFill>
                <a:schemeClr val="tx1"/>
              </a:solidFill>
            </a:ln>
            <a:effectLst>
              <a:outerShdw blurRad="50800" dist="38100" dir="5400000" algn="t"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出生国</a:t>
              </a:r>
            </a:p>
          </p:txBody>
        </p:sp>
        <p:sp>
          <p:nvSpPr>
            <p:cNvPr id="45" name="正方形/長方形 44">
              <a:extLst>
                <a:ext uri="{FF2B5EF4-FFF2-40B4-BE49-F238E27FC236}">
                  <a16:creationId xmlns:a16="http://schemas.microsoft.com/office/drawing/2014/main" id="{53F47D97-3EC6-895B-1694-8066EE2DC454}"/>
                </a:ext>
              </a:extLst>
            </p:cNvPr>
            <p:cNvSpPr/>
            <p:nvPr/>
          </p:nvSpPr>
          <p:spPr>
            <a:xfrm>
              <a:off x="4382184" y="5362952"/>
              <a:ext cx="1069815" cy="224264"/>
            </a:xfrm>
            <a:prstGeom prst="rect">
              <a:avLst/>
            </a:prstGeom>
            <a:grpFill/>
            <a:ln>
              <a:solidFill>
                <a:schemeClr val="tx1"/>
              </a:solidFill>
            </a:ln>
            <a:effectLst>
              <a:outerShdw blurRad="50800" dist="38100" dir="5400000" algn="t"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年齢</a:t>
              </a:r>
            </a:p>
          </p:txBody>
        </p:sp>
        <p:sp>
          <p:nvSpPr>
            <p:cNvPr id="46" name="正方形/長方形 45">
              <a:extLst>
                <a:ext uri="{FF2B5EF4-FFF2-40B4-BE49-F238E27FC236}">
                  <a16:creationId xmlns:a16="http://schemas.microsoft.com/office/drawing/2014/main" id="{0AB04077-9E82-4840-C263-BDABFE533578}"/>
                </a:ext>
              </a:extLst>
            </p:cNvPr>
            <p:cNvSpPr/>
            <p:nvPr/>
          </p:nvSpPr>
          <p:spPr>
            <a:xfrm>
              <a:off x="4380353" y="5591540"/>
              <a:ext cx="1069815" cy="224264"/>
            </a:xfrm>
            <a:prstGeom prst="rect">
              <a:avLst/>
            </a:prstGeom>
            <a:grpFill/>
            <a:ln>
              <a:solidFill>
                <a:schemeClr val="tx1"/>
              </a:solidFill>
            </a:ln>
            <a:effectLst>
              <a:outerShdw blurRad="50800" dist="38100" dir="5400000" algn="t"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収入の有無</a:t>
              </a:r>
            </a:p>
          </p:txBody>
        </p:sp>
      </p:grpSp>
      <p:grpSp>
        <p:nvGrpSpPr>
          <p:cNvPr id="47" name="グループ化 46">
            <a:extLst>
              <a:ext uri="{FF2B5EF4-FFF2-40B4-BE49-F238E27FC236}">
                <a16:creationId xmlns:a16="http://schemas.microsoft.com/office/drawing/2014/main" id="{6EAFC21A-5F18-7C32-DCBF-73D772648958}"/>
              </a:ext>
            </a:extLst>
          </p:cNvPr>
          <p:cNvGrpSpPr/>
          <p:nvPr/>
        </p:nvGrpSpPr>
        <p:grpSpPr>
          <a:xfrm>
            <a:off x="4356918" y="3097814"/>
            <a:ext cx="1549840" cy="888944"/>
            <a:chOff x="4368650" y="3119073"/>
            <a:chExt cx="1549840" cy="888944"/>
          </a:xfrm>
          <a:solidFill>
            <a:srgbClr val="00B0F0"/>
          </a:solidFill>
        </p:grpSpPr>
        <p:sp>
          <p:nvSpPr>
            <p:cNvPr id="48" name="正方形/長方形 47">
              <a:extLst>
                <a:ext uri="{FF2B5EF4-FFF2-40B4-BE49-F238E27FC236}">
                  <a16:creationId xmlns:a16="http://schemas.microsoft.com/office/drawing/2014/main" id="{EBE0E5A3-584D-99BC-F12F-50FD6CDFF666}"/>
                </a:ext>
              </a:extLst>
            </p:cNvPr>
            <p:cNvSpPr/>
            <p:nvPr/>
          </p:nvSpPr>
          <p:spPr>
            <a:xfrm>
              <a:off x="4369992" y="3119073"/>
              <a:ext cx="638326" cy="224264"/>
            </a:xfrm>
            <a:prstGeom prst="rect">
              <a:avLst/>
            </a:prstGeom>
            <a:grp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b="1">
                  <a:solidFill>
                    <a:schemeClr val="tx1"/>
                  </a:solidFill>
                  <a:latin typeface="メイリオ" panose="020B0604030504040204" pitchFamily="50" charset="-128"/>
                  <a:ea typeface="メイリオ" panose="020B0604030504040204" pitchFamily="50" charset="-128"/>
                </a:rPr>
                <a:t>ID</a:t>
              </a:r>
              <a:r>
                <a:rPr kumimoji="1" lang="en-US" altLang="ja-JP" sz="700" b="1" baseline="30000">
                  <a:solidFill>
                    <a:schemeClr val="tx1"/>
                  </a:solidFill>
                  <a:latin typeface="メイリオ" panose="020B0604030504040204" pitchFamily="50" charset="-128"/>
                  <a:ea typeface="メイリオ" panose="020B0604030504040204" pitchFamily="50" charset="-128"/>
                </a:rPr>
                <a:t>(</a:t>
              </a:r>
              <a:r>
                <a:rPr kumimoji="1" lang="ja-JP" altLang="en-US" sz="700" b="1" baseline="30000">
                  <a:solidFill>
                    <a:schemeClr val="tx1"/>
                  </a:solidFill>
                  <a:latin typeface="メイリオ" panose="020B0604030504040204" pitchFamily="50" charset="-128"/>
                  <a:ea typeface="メイリオ" panose="020B0604030504040204" pitchFamily="50" charset="-128"/>
                </a:rPr>
                <a:t>*</a:t>
              </a:r>
              <a:r>
                <a:rPr kumimoji="1" lang="en-US" altLang="ja-JP" sz="700" b="1" baseline="30000">
                  <a:solidFill>
                    <a:schemeClr val="tx1"/>
                  </a:solidFill>
                  <a:latin typeface="メイリオ" panose="020B0604030504040204" pitchFamily="50" charset="-128"/>
                  <a:ea typeface="メイリオ" panose="020B0604030504040204" pitchFamily="50" charset="-128"/>
                </a:rPr>
                <a:t>)</a:t>
              </a:r>
              <a:endParaRPr kumimoji="1" lang="ja-JP" altLang="en-US" sz="700" b="1" baseline="30000">
                <a:solidFill>
                  <a:schemeClr val="tx1"/>
                </a:solidFill>
                <a:latin typeface="メイリオ" panose="020B0604030504040204" pitchFamily="50" charset="-128"/>
                <a:ea typeface="メイリオ" panose="020B0604030504040204" pitchFamily="50" charset="-128"/>
              </a:endParaRPr>
            </a:p>
          </p:txBody>
        </p:sp>
        <p:sp>
          <p:nvSpPr>
            <p:cNvPr id="49" name="正方形/長方形 48">
              <a:extLst>
                <a:ext uri="{FF2B5EF4-FFF2-40B4-BE49-F238E27FC236}">
                  <a16:creationId xmlns:a16="http://schemas.microsoft.com/office/drawing/2014/main" id="{397689D8-0729-F484-E802-461C01CCFDB5}"/>
                </a:ext>
              </a:extLst>
            </p:cNvPr>
            <p:cNvSpPr/>
            <p:nvPr/>
          </p:nvSpPr>
          <p:spPr>
            <a:xfrm>
              <a:off x="4368650" y="3337856"/>
              <a:ext cx="772798" cy="224264"/>
            </a:xfrm>
            <a:prstGeom prst="rect">
              <a:avLst/>
            </a:prstGeom>
            <a:grp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氏</a:t>
              </a:r>
            </a:p>
          </p:txBody>
        </p:sp>
        <p:sp>
          <p:nvSpPr>
            <p:cNvPr id="50" name="正方形/長方形 49">
              <a:extLst>
                <a:ext uri="{FF2B5EF4-FFF2-40B4-BE49-F238E27FC236}">
                  <a16:creationId xmlns:a16="http://schemas.microsoft.com/office/drawing/2014/main" id="{3BAB9EE1-CA26-F8B8-9278-82D8279FCA61}"/>
                </a:ext>
              </a:extLst>
            </p:cNvPr>
            <p:cNvSpPr/>
            <p:nvPr/>
          </p:nvSpPr>
          <p:spPr>
            <a:xfrm>
              <a:off x="5145692" y="3338068"/>
              <a:ext cx="772798" cy="224264"/>
            </a:xfrm>
            <a:prstGeom prst="rect">
              <a:avLst/>
            </a:prstGeom>
            <a:grp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名</a:t>
              </a:r>
            </a:p>
          </p:txBody>
        </p:sp>
        <p:sp>
          <p:nvSpPr>
            <p:cNvPr id="51" name="正方形/長方形 50">
              <a:extLst>
                <a:ext uri="{FF2B5EF4-FFF2-40B4-BE49-F238E27FC236}">
                  <a16:creationId xmlns:a16="http://schemas.microsoft.com/office/drawing/2014/main" id="{36433043-425C-B3AB-2E83-908D9E3827DD}"/>
                </a:ext>
              </a:extLst>
            </p:cNvPr>
            <p:cNvSpPr/>
            <p:nvPr/>
          </p:nvSpPr>
          <p:spPr>
            <a:xfrm>
              <a:off x="4369971" y="3556945"/>
              <a:ext cx="772798" cy="224264"/>
            </a:xfrm>
            <a:prstGeom prst="rect">
              <a:avLst/>
            </a:prstGeom>
            <a:grp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氏</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カナ</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52" name="正方形/長方形 51">
              <a:extLst>
                <a:ext uri="{FF2B5EF4-FFF2-40B4-BE49-F238E27FC236}">
                  <a16:creationId xmlns:a16="http://schemas.microsoft.com/office/drawing/2014/main" id="{850D3C21-F213-A6F3-5976-10FE6CEE9FE3}"/>
                </a:ext>
              </a:extLst>
            </p:cNvPr>
            <p:cNvSpPr/>
            <p:nvPr/>
          </p:nvSpPr>
          <p:spPr>
            <a:xfrm>
              <a:off x="5144733" y="3559032"/>
              <a:ext cx="772798" cy="224264"/>
            </a:xfrm>
            <a:prstGeom prst="rect">
              <a:avLst/>
            </a:prstGeom>
            <a:grp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名</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カナ</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53" name="正方形/長方形 52">
              <a:extLst>
                <a:ext uri="{FF2B5EF4-FFF2-40B4-BE49-F238E27FC236}">
                  <a16:creationId xmlns:a16="http://schemas.microsoft.com/office/drawing/2014/main" id="{F3F8F5DC-E5C8-46B5-64D9-885A673AFACE}"/>
                </a:ext>
              </a:extLst>
            </p:cNvPr>
            <p:cNvSpPr/>
            <p:nvPr/>
          </p:nvSpPr>
          <p:spPr>
            <a:xfrm>
              <a:off x="5144733" y="3783456"/>
              <a:ext cx="772798" cy="224264"/>
            </a:xfrm>
            <a:prstGeom prst="rect">
              <a:avLst/>
            </a:prstGeom>
            <a:grp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名</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英字</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54" name="正方形/長方形 53">
              <a:extLst>
                <a:ext uri="{FF2B5EF4-FFF2-40B4-BE49-F238E27FC236}">
                  <a16:creationId xmlns:a16="http://schemas.microsoft.com/office/drawing/2014/main" id="{1B28A76B-345B-1C5C-E172-5110BB0A8265}"/>
                </a:ext>
              </a:extLst>
            </p:cNvPr>
            <p:cNvSpPr/>
            <p:nvPr/>
          </p:nvSpPr>
          <p:spPr>
            <a:xfrm>
              <a:off x="4369971" y="3783753"/>
              <a:ext cx="772798" cy="224264"/>
            </a:xfrm>
            <a:prstGeom prst="rect">
              <a:avLst/>
            </a:prstGeom>
            <a:grpFill/>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氏</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英字</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grpSp>
      <p:grpSp>
        <p:nvGrpSpPr>
          <p:cNvPr id="55" name="グループ化 54">
            <a:extLst>
              <a:ext uri="{FF2B5EF4-FFF2-40B4-BE49-F238E27FC236}">
                <a16:creationId xmlns:a16="http://schemas.microsoft.com/office/drawing/2014/main" id="{772BCE6A-A17A-F7A6-C469-4BA383D1D1B7}"/>
              </a:ext>
            </a:extLst>
          </p:cNvPr>
          <p:cNvGrpSpPr/>
          <p:nvPr/>
        </p:nvGrpSpPr>
        <p:grpSpPr>
          <a:xfrm>
            <a:off x="4367163" y="4193438"/>
            <a:ext cx="1079335" cy="691748"/>
            <a:chOff x="4378895" y="4214697"/>
            <a:chExt cx="1079335" cy="691748"/>
          </a:xfrm>
          <a:solidFill>
            <a:srgbClr val="FFC000"/>
          </a:solidFill>
        </p:grpSpPr>
        <p:sp>
          <p:nvSpPr>
            <p:cNvPr id="56" name="正方形/長方形 55">
              <a:extLst>
                <a:ext uri="{FF2B5EF4-FFF2-40B4-BE49-F238E27FC236}">
                  <a16:creationId xmlns:a16="http://schemas.microsoft.com/office/drawing/2014/main" id="{5DDA6D17-AEC8-BE4E-E779-7BB85398F347}"/>
                </a:ext>
              </a:extLst>
            </p:cNvPr>
            <p:cNvSpPr/>
            <p:nvPr/>
          </p:nvSpPr>
          <p:spPr>
            <a:xfrm>
              <a:off x="4378895" y="4214697"/>
              <a:ext cx="1078427" cy="218853"/>
            </a:xfrm>
            <a:prstGeom prst="rect">
              <a:avLst/>
            </a:prstGeom>
            <a:grpFill/>
            <a:ln>
              <a:solidFill>
                <a:schemeClr val="tx1"/>
              </a:solidFill>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性別</a:t>
              </a:r>
            </a:p>
          </p:txBody>
        </p:sp>
        <p:sp>
          <p:nvSpPr>
            <p:cNvPr id="57" name="正方形/長方形 56">
              <a:extLst>
                <a:ext uri="{FF2B5EF4-FFF2-40B4-BE49-F238E27FC236}">
                  <a16:creationId xmlns:a16="http://schemas.microsoft.com/office/drawing/2014/main" id="{83DCB8C9-9030-AEE2-022C-66AA4458D1B6}"/>
                </a:ext>
              </a:extLst>
            </p:cNvPr>
            <p:cNvSpPr/>
            <p:nvPr/>
          </p:nvSpPr>
          <p:spPr>
            <a:xfrm>
              <a:off x="4379803" y="4439414"/>
              <a:ext cx="1078427" cy="232746"/>
            </a:xfrm>
            <a:prstGeom prst="rect">
              <a:avLst/>
            </a:prstGeom>
            <a:grpFill/>
            <a:ln>
              <a:solidFill>
                <a:schemeClr val="tx1"/>
              </a:solidFill>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sz="1100" b="1">
                  <a:solidFill>
                    <a:schemeClr val="tx1"/>
                  </a:solidFill>
                  <a:latin typeface="メイリオ" panose="020B0604030504040204" pitchFamily="50" charset="-128"/>
                  <a:ea typeface="メイリオ" panose="020B0604030504040204" pitchFamily="50" charset="-128"/>
                </a:rPr>
                <a:t>生年月日</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58" name="正方形/長方形 57">
              <a:extLst>
                <a:ext uri="{FF2B5EF4-FFF2-40B4-BE49-F238E27FC236}">
                  <a16:creationId xmlns:a16="http://schemas.microsoft.com/office/drawing/2014/main" id="{D39DE45A-B811-05E6-0C70-1EAB3E7972B5}"/>
                </a:ext>
              </a:extLst>
            </p:cNvPr>
            <p:cNvSpPr/>
            <p:nvPr/>
          </p:nvSpPr>
          <p:spPr>
            <a:xfrm>
              <a:off x="4378895" y="4682182"/>
              <a:ext cx="1079335" cy="224263"/>
            </a:xfrm>
            <a:prstGeom prst="rect">
              <a:avLst/>
            </a:prstGeom>
            <a:grpFill/>
            <a:ln>
              <a:solidFill>
                <a:schemeClr val="tx1"/>
              </a:solidFill>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sz="1100" b="1">
                  <a:solidFill>
                    <a:schemeClr val="tx1"/>
                  </a:solidFill>
                  <a:latin typeface="メイリオ" panose="020B0604030504040204" pitchFamily="50" charset="-128"/>
                  <a:ea typeface="メイリオ" panose="020B0604030504040204" pitchFamily="50" charset="-128"/>
                </a:rPr>
                <a:t>死亡年月日</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grpSp>
      <p:grpSp>
        <p:nvGrpSpPr>
          <p:cNvPr id="60" name="グループ化 59">
            <a:extLst>
              <a:ext uri="{FF2B5EF4-FFF2-40B4-BE49-F238E27FC236}">
                <a16:creationId xmlns:a16="http://schemas.microsoft.com/office/drawing/2014/main" id="{1BFA499C-778A-2E3C-B20D-72EDCDB20335}"/>
              </a:ext>
            </a:extLst>
          </p:cNvPr>
          <p:cNvGrpSpPr/>
          <p:nvPr/>
        </p:nvGrpSpPr>
        <p:grpSpPr>
          <a:xfrm>
            <a:off x="7995903" y="3027910"/>
            <a:ext cx="1549840" cy="665311"/>
            <a:chOff x="4368650" y="3119073"/>
            <a:chExt cx="1549840" cy="665311"/>
          </a:xfrm>
          <a:solidFill>
            <a:srgbClr val="00B0F0"/>
          </a:solidFill>
        </p:grpSpPr>
        <p:sp>
          <p:nvSpPr>
            <p:cNvPr id="63" name="正方形/長方形 62">
              <a:extLst>
                <a:ext uri="{FF2B5EF4-FFF2-40B4-BE49-F238E27FC236}">
                  <a16:creationId xmlns:a16="http://schemas.microsoft.com/office/drawing/2014/main" id="{B14A37ED-2012-DC31-45BA-2DC7720A0CC1}"/>
                </a:ext>
              </a:extLst>
            </p:cNvPr>
            <p:cNvSpPr/>
            <p:nvPr/>
          </p:nvSpPr>
          <p:spPr>
            <a:xfrm>
              <a:off x="4369992" y="3119073"/>
              <a:ext cx="638326"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b="1">
                  <a:solidFill>
                    <a:schemeClr val="tx1"/>
                  </a:solidFill>
                  <a:latin typeface="メイリオ" panose="020B0604030504040204" pitchFamily="50" charset="-128"/>
                  <a:ea typeface="メイリオ" panose="020B0604030504040204" pitchFamily="50" charset="-128"/>
                </a:rPr>
                <a:t>ID</a:t>
              </a:r>
              <a:r>
                <a:rPr kumimoji="1" lang="en-US" altLang="ja-JP" sz="700" b="1" baseline="30000">
                  <a:solidFill>
                    <a:schemeClr val="tx1"/>
                  </a:solidFill>
                  <a:latin typeface="メイリオ" panose="020B0604030504040204" pitchFamily="50" charset="-128"/>
                  <a:ea typeface="メイリオ" panose="020B0604030504040204" pitchFamily="50" charset="-128"/>
                </a:rPr>
                <a:t>(*)</a:t>
              </a:r>
            </a:p>
          </p:txBody>
        </p:sp>
        <p:sp>
          <p:nvSpPr>
            <p:cNvPr id="64" name="正方形/長方形 63">
              <a:extLst>
                <a:ext uri="{FF2B5EF4-FFF2-40B4-BE49-F238E27FC236}">
                  <a16:creationId xmlns:a16="http://schemas.microsoft.com/office/drawing/2014/main" id="{48DF7201-9E4A-2B59-2574-4790C52D8401}"/>
                </a:ext>
              </a:extLst>
            </p:cNvPr>
            <p:cNvSpPr/>
            <p:nvPr/>
          </p:nvSpPr>
          <p:spPr>
            <a:xfrm>
              <a:off x="4368650" y="3337856"/>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氏</a:t>
              </a:r>
            </a:p>
          </p:txBody>
        </p:sp>
        <p:sp>
          <p:nvSpPr>
            <p:cNvPr id="65" name="正方形/長方形 64">
              <a:extLst>
                <a:ext uri="{FF2B5EF4-FFF2-40B4-BE49-F238E27FC236}">
                  <a16:creationId xmlns:a16="http://schemas.microsoft.com/office/drawing/2014/main" id="{69DBC14D-A40B-3625-2CDC-DDA1368AC2E2}"/>
                </a:ext>
              </a:extLst>
            </p:cNvPr>
            <p:cNvSpPr/>
            <p:nvPr/>
          </p:nvSpPr>
          <p:spPr>
            <a:xfrm>
              <a:off x="5145692" y="3338068"/>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名</a:t>
              </a:r>
            </a:p>
          </p:txBody>
        </p:sp>
        <p:sp>
          <p:nvSpPr>
            <p:cNvPr id="66" name="正方形/長方形 65">
              <a:extLst>
                <a:ext uri="{FF2B5EF4-FFF2-40B4-BE49-F238E27FC236}">
                  <a16:creationId xmlns:a16="http://schemas.microsoft.com/office/drawing/2014/main" id="{08C3CE0F-4E5C-9A95-B30A-DAFF2342ED2F}"/>
                </a:ext>
              </a:extLst>
            </p:cNvPr>
            <p:cNvSpPr/>
            <p:nvPr/>
          </p:nvSpPr>
          <p:spPr>
            <a:xfrm>
              <a:off x="4369971" y="3560120"/>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氏</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カナ</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67" name="正方形/長方形 66">
              <a:extLst>
                <a:ext uri="{FF2B5EF4-FFF2-40B4-BE49-F238E27FC236}">
                  <a16:creationId xmlns:a16="http://schemas.microsoft.com/office/drawing/2014/main" id="{F0C1BC70-7C58-AC1B-3460-68790D033A21}"/>
                </a:ext>
              </a:extLst>
            </p:cNvPr>
            <p:cNvSpPr/>
            <p:nvPr/>
          </p:nvSpPr>
          <p:spPr>
            <a:xfrm>
              <a:off x="5144733" y="3559032"/>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名</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カナ</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grpSp>
      <p:sp>
        <p:nvSpPr>
          <p:cNvPr id="61" name="正方形/長方形 60">
            <a:extLst>
              <a:ext uri="{FF2B5EF4-FFF2-40B4-BE49-F238E27FC236}">
                <a16:creationId xmlns:a16="http://schemas.microsoft.com/office/drawing/2014/main" id="{90A2EF6D-5AE2-FAAF-1551-E45DAFAFFEE6}"/>
              </a:ext>
            </a:extLst>
          </p:cNvPr>
          <p:cNvSpPr/>
          <p:nvPr/>
        </p:nvSpPr>
        <p:spPr>
          <a:xfrm>
            <a:off x="7993912" y="3707718"/>
            <a:ext cx="890615" cy="224264"/>
          </a:xfrm>
          <a:prstGeom prst="rect">
            <a:avLst/>
          </a:prstGeom>
          <a:solidFill>
            <a:srgbClr val="FFC000"/>
          </a:solidFill>
          <a:ln>
            <a:solidFill>
              <a:schemeClr val="tx1"/>
            </a:solidFill>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性別</a:t>
            </a:r>
          </a:p>
        </p:txBody>
      </p:sp>
      <p:sp>
        <p:nvSpPr>
          <p:cNvPr id="62" name="正方形/長方形 61">
            <a:extLst>
              <a:ext uri="{FF2B5EF4-FFF2-40B4-BE49-F238E27FC236}">
                <a16:creationId xmlns:a16="http://schemas.microsoft.com/office/drawing/2014/main" id="{B87338DE-0B49-AD89-5495-6C807BAF850B}"/>
              </a:ext>
            </a:extLst>
          </p:cNvPr>
          <p:cNvSpPr/>
          <p:nvPr/>
        </p:nvSpPr>
        <p:spPr>
          <a:xfrm>
            <a:off x="7992844" y="3935745"/>
            <a:ext cx="1069815" cy="224264"/>
          </a:xfrm>
          <a:prstGeom prst="rect">
            <a:avLst/>
          </a:prstGeom>
          <a:solidFill>
            <a:srgbClr val="00B050"/>
          </a:solidFill>
          <a:ln>
            <a:solidFill>
              <a:schemeClr val="tx1"/>
            </a:solidFill>
          </a:ln>
          <a:effectLst>
            <a:outerShdw blurRad="50800" dist="38100" dir="5400000" algn="t"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収入の有無</a:t>
            </a:r>
          </a:p>
        </p:txBody>
      </p:sp>
      <p:grpSp>
        <p:nvGrpSpPr>
          <p:cNvPr id="69" name="グループ化 68">
            <a:extLst>
              <a:ext uri="{FF2B5EF4-FFF2-40B4-BE49-F238E27FC236}">
                <a16:creationId xmlns:a16="http://schemas.microsoft.com/office/drawing/2014/main" id="{1F303BFA-D7A3-ADE1-199A-D0D8A57BB5EA}"/>
              </a:ext>
            </a:extLst>
          </p:cNvPr>
          <p:cNvGrpSpPr/>
          <p:nvPr/>
        </p:nvGrpSpPr>
        <p:grpSpPr>
          <a:xfrm>
            <a:off x="9909040" y="3023397"/>
            <a:ext cx="1549840" cy="888944"/>
            <a:chOff x="4368650" y="3119073"/>
            <a:chExt cx="1549840" cy="888944"/>
          </a:xfrm>
          <a:solidFill>
            <a:srgbClr val="00B0F0"/>
          </a:solidFill>
        </p:grpSpPr>
        <p:sp>
          <p:nvSpPr>
            <p:cNvPr id="72" name="正方形/長方形 71">
              <a:extLst>
                <a:ext uri="{FF2B5EF4-FFF2-40B4-BE49-F238E27FC236}">
                  <a16:creationId xmlns:a16="http://schemas.microsoft.com/office/drawing/2014/main" id="{495D1BBF-B59A-668B-0434-010B304E76C9}"/>
                </a:ext>
              </a:extLst>
            </p:cNvPr>
            <p:cNvSpPr/>
            <p:nvPr/>
          </p:nvSpPr>
          <p:spPr>
            <a:xfrm>
              <a:off x="4369992" y="3119073"/>
              <a:ext cx="638326"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b="1">
                  <a:solidFill>
                    <a:schemeClr val="tx1"/>
                  </a:solidFill>
                  <a:latin typeface="メイリオ" panose="020B0604030504040204" pitchFamily="50" charset="-128"/>
                  <a:ea typeface="メイリオ" panose="020B0604030504040204" pitchFamily="50" charset="-128"/>
                </a:rPr>
                <a:t>ID</a:t>
              </a:r>
              <a:r>
                <a:rPr kumimoji="1" lang="en-US" altLang="ja-JP" sz="700" b="1" baseline="30000">
                  <a:solidFill>
                    <a:schemeClr val="tx1"/>
                  </a:solidFill>
                  <a:latin typeface="メイリオ" panose="020B0604030504040204" pitchFamily="50" charset="-128"/>
                  <a:ea typeface="メイリオ" panose="020B0604030504040204" pitchFamily="50" charset="-128"/>
                </a:rPr>
                <a:t>(*)</a:t>
              </a:r>
              <a:endParaRPr kumimoji="1" lang="en-US" altLang="ja-JP" sz="1100" b="1" baseline="30000">
                <a:solidFill>
                  <a:schemeClr val="tx1"/>
                </a:solidFill>
                <a:latin typeface="メイリオ" panose="020B0604030504040204" pitchFamily="50" charset="-128"/>
                <a:ea typeface="メイリオ" panose="020B0604030504040204" pitchFamily="50" charset="-128"/>
              </a:endParaRPr>
            </a:p>
          </p:txBody>
        </p:sp>
        <p:sp>
          <p:nvSpPr>
            <p:cNvPr id="73" name="正方形/長方形 72">
              <a:extLst>
                <a:ext uri="{FF2B5EF4-FFF2-40B4-BE49-F238E27FC236}">
                  <a16:creationId xmlns:a16="http://schemas.microsoft.com/office/drawing/2014/main" id="{396E2215-FBBF-43EB-A5A8-51AFEE6DA506}"/>
                </a:ext>
              </a:extLst>
            </p:cNvPr>
            <p:cNvSpPr/>
            <p:nvPr/>
          </p:nvSpPr>
          <p:spPr>
            <a:xfrm>
              <a:off x="4368650" y="3337856"/>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氏</a:t>
              </a:r>
            </a:p>
          </p:txBody>
        </p:sp>
        <p:sp>
          <p:nvSpPr>
            <p:cNvPr id="74" name="正方形/長方形 73">
              <a:extLst>
                <a:ext uri="{FF2B5EF4-FFF2-40B4-BE49-F238E27FC236}">
                  <a16:creationId xmlns:a16="http://schemas.microsoft.com/office/drawing/2014/main" id="{EAA5092D-F664-2595-0012-EA4735A0FA60}"/>
                </a:ext>
              </a:extLst>
            </p:cNvPr>
            <p:cNvSpPr/>
            <p:nvPr/>
          </p:nvSpPr>
          <p:spPr>
            <a:xfrm>
              <a:off x="5145692" y="3338068"/>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名</a:t>
              </a:r>
            </a:p>
          </p:txBody>
        </p:sp>
        <p:sp>
          <p:nvSpPr>
            <p:cNvPr id="75" name="正方形/長方形 74">
              <a:extLst>
                <a:ext uri="{FF2B5EF4-FFF2-40B4-BE49-F238E27FC236}">
                  <a16:creationId xmlns:a16="http://schemas.microsoft.com/office/drawing/2014/main" id="{9A041B75-D4D9-C775-3967-FAF06FF475EB}"/>
                </a:ext>
              </a:extLst>
            </p:cNvPr>
            <p:cNvSpPr/>
            <p:nvPr/>
          </p:nvSpPr>
          <p:spPr>
            <a:xfrm>
              <a:off x="4369971" y="3556945"/>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氏</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カナ</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76" name="正方形/長方形 75">
              <a:extLst>
                <a:ext uri="{FF2B5EF4-FFF2-40B4-BE49-F238E27FC236}">
                  <a16:creationId xmlns:a16="http://schemas.microsoft.com/office/drawing/2014/main" id="{B0C0C4F3-93F0-E2B0-678B-C11A6EE57C65}"/>
                </a:ext>
              </a:extLst>
            </p:cNvPr>
            <p:cNvSpPr/>
            <p:nvPr/>
          </p:nvSpPr>
          <p:spPr>
            <a:xfrm>
              <a:off x="5144733" y="3559032"/>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名</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カナ</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77" name="正方形/長方形 76">
              <a:extLst>
                <a:ext uri="{FF2B5EF4-FFF2-40B4-BE49-F238E27FC236}">
                  <a16:creationId xmlns:a16="http://schemas.microsoft.com/office/drawing/2014/main" id="{89F58B4B-3193-E068-A231-7CA10D73A2EC}"/>
                </a:ext>
              </a:extLst>
            </p:cNvPr>
            <p:cNvSpPr/>
            <p:nvPr/>
          </p:nvSpPr>
          <p:spPr>
            <a:xfrm>
              <a:off x="5144733" y="3783456"/>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名</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英字</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78" name="正方形/長方形 77">
              <a:extLst>
                <a:ext uri="{FF2B5EF4-FFF2-40B4-BE49-F238E27FC236}">
                  <a16:creationId xmlns:a16="http://schemas.microsoft.com/office/drawing/2014/main" id="{BC1A7B66-F8ED-E40A-E2CA-9E80759D18D2}"/>
                </a:ext>
              </a:extLst>
            </p:cNvPr>
            <p:cNvSpPr/>
            <p:nvPr/>
          </p:nvSpPr>
          <p:spPr>
            <a:xfrm>
              <a:off x="4369971" y="3783753"/>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氏</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英字</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grpSp>
      <p:sp>
        <p:nvSpPr>
          <p:cNvPr id="70" name="正方形/長方形 69">
            <a:extLst>
              <a:ext uri="{FF2B5EF4-FFF2-40B4-BE49-F238E27FC236}">
                <a16:creationId xmlns:a16="http://schemas.microsoft.com/office/drawing/2014/main" id="{EFA0CC4B-B915-C180-1C6E-55F17F2F6DF2}"/>
              </a:ext>
            </a:extLst>
          </p:cNvPr>
          <p:cNvSpPr/>
          <p:nvPr/>
        </p:nvSpPr>
        <p:spPr>
          <a:xfrm>
            <a:off x="9909710" y="3922859"/>
            <a:ext cx="1078427" cy="232746"/>
          </a:xfrm>
          <a:prstGeom prst="rect">
            <a:avLst/>
          </a:prstGeom>
          <a:solidFill>
            <a:srgbClr val="FFC000"/>
          </a:solidFill>
          <a:ln>
            <a:solidFill>
              <a:schemeClr val="tx1"/>
            </a:solidFill>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sz="1100" b="1">
                <a:solidFill>
                  <a:schemeClr val="tx1"/>
                </a:solidFill>
                <a:latin typeface="メイリオ" panose="020B0604030504040204" pitchFamily="50" charset="-128"/>
                <a:ea typeface="メイリオ" panose="020B0604030504040204" pitchFamily="50" charset="-128"/>
              </a:rPr>
              <a:t>性別</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71" name="正方形/長方形 70">
            <a:extLst>
              <a:ext uri="{FF2B5EF4-FFF2-40B4-BE49-F238E27FC236}">
                <a16:creationId xmlns:a16="http://schemas.microsoft.com/office/drawing/2014/main" id="{5707C19B-14D7-17EC-1CB8-31CF58F84149}"/>
              </a:ext>
            </a:extLst>
          </p:cNvPr>
          <p:cNvSpPr/>
          <p:nvPr/>
        </p:nvSpPr>
        <p:spPr>
          <a:xfrm>
            <a:off x="9909040" y="4159118"/>
            <a:ext cx="1069815" cy="224264"/>
          </a:xfrm>
          <a:prstGeom prst="rect">
            <a:avLst/>
          </a:prstGeom>
          <a:solidFill>
            <a:srgbClr val="00B050"/>
          </a:solidFill>
          <a:ln>
            <a:solidFill>
              <a:schemeClr val="tx1"/>
            </a:solidFill>
          </a:ln>
          <a:effectLst>
            <a:outerShdw blurRad="50800" dist="38100" dir="5400000" algn="t"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1100" b="1">
                <a:solidFill>
                  <a:schemeClr val="tx1"/>
                </a:solidFill>
                <a:latin typeface="メイリオ" panose="020B0604030504040204" pitchFamily="50" charset="-128"/>
                <a:ea typeface="メイリオ" panose="020B0604030504040204" pitchFamily="50" charset="-128"/>
              </a:rPr>
              <a:t>出生国</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grpSp>
        <p:nvGrpSpPr>
          <p:cNvPr id="83" name="グループ化 82">
            <a:extLst>
              <a:ext uri="{FF2B5EF4-FFF2-40B4-BE49-F238E27FC236}">
                <a16:creationId xmlns:a16="http://schemas.microsoft.com/office/drawing/2014/main" id="{25BDACE2-392D-9A80-7E41-55B9C109F438}"/>
              </a:ext>
            </a:extLst>
          </p:cNvPr>
          <p:cNvGrpSpPr/>
          <p:nvPr/>
        </p:nvGrpSpPr>
        <p:grpSpPr>
          <a:xfrm>
            <a:off x="8046531" y="4889238"/>
            <a:ext cx="1548519" cy="665311"/>
            <a:chOff x="4369971" y="3119073"/>
            <a:chExt cx="1548519" cy="665311"/>
          </a:xfrm>
          <a:solidFill>
            <a:srgbClr val="00B0F0"/>
          </a:solidFill>
        </p:grpSpPr>
        <p:sp>
          <p:nvSpPr>
            <p:cNvPr id="86" name="正方形/長方形 85">
              <a:extLst>
                <a:ext uri="{FF2B5EF4-FFF2-40B4-BE49-F238E27FC236}">
                  <a16:creationId xmlns:a16="http://schemas.microsoft.com/office/drawing/2014/main" id="{10BCDC39-090E-3743-B73F-4F537A44F5BF}"/>
                </a:ext>
              </a:extLst>
            </p:cNvPr>
            <p:cNvSpPr/>
            <p:nvPr/>
          </p:nvSpPr>
          <p:spPr>
            <a:xfrm>
              <a:off x="4369992" y="3119073"/>
              <a:ext cx="638326"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b="1">
                  <a:solidFill>
                    <a:schemeClr val="tx1"/>
                  </a:solidFill>
                  <a:latin typeface="メイリオ" panose="020B0604030504040204" pitchFamily="50" charset="-128"/>
                  <a:ea typeface="メイリオ" panose="020B0604030504040204" pitchFamily="50" charset="-128"/>
                </a:rPr>
                <a:t>ID</a:t>
              </a:r>
              <a:r>
                <a:rPr kumimoji="1" lang="en-US" altLang="ja-JP" sz="700" b="1" baseline="30000">
                  <a:solidFill>
                    <a:schemeClr val="tx1"/>
                  </a:solidFill>
                  <a:latin typeface="メイリオ" panose="020B0604030504040204" pitchFamily="50" charset="-128"/>
                  <a:ea typeface="メイリオ" panose="020B0604030504040204" pitchFamily="50" charset="-128"/>
                </a:rPr>
                <a:t>(*)</a:t>
              </a:r>
              <a:endParaRPr kumimoji="1" lang="ja-JP" altLang="en-US" sz="700" b="1" baseline="30000">
                <a:solidFill>
                  <a:schemeClr val="tx1"/>
                </a:solidFill>
                <a:latin typeface="メイリオ" panose="020B0604030504040204" pitchFamily="50" charset="-128"/>
                <a:ea typeface="メイリオ" panose="020B0604030504040204" pitchFamily="50" charset="-128"/>
              </a:endParaRPr>
            </a:p>
          </p:txBody>
        </p:sp>
        <p:sp>
          <p:nvSpPr>
            <p:cNvPr id="87" name="正方形/長方形 86">
              <a:extLst>
                <a:ext uri="{FF2B5EF4-FFF2-40B4-BE49-F238E27FC236}">
                  <a16:creationId xmlns:a16="http://schemas.microsoft.com/office/drawing/2014/main" id="{CFF7ED5D-1336-8B48-CD79-949AA3A65BD9}"/>
                </a:ext>
              </a:extLst>
            </p:cNvPr>
            <p:cNvSpPr/>
            <p:nvPr/>
          </p:nvSpPr>
          <p:spPr>
            <a:xfrm>
              <a:off x="4377442" y="3337856"/>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氏</a:t>
              </a:r>
            </a:p>
          </p:txBody>
        </p:sp>
        <p:sp>
          <p:nvSpPr>
            <p:cNvPr id="88" name="正方形/長方形 87">
              <a:extLst>
                <a:ext uri="{FF2B5EF4-FFF2-40B4-BE49-F238E27FC236}">
                  <a16:creationId xmlns:a16="http://schemas.microsoft.com/office/drawing/2014/main" id="{D532BE74-18B8-E960-D35B-FECC05D49068}"/>
                </a:ext>
              </a:extLst>
            </p:cNvPr>
            <p:cNvSpPr/>
            <p:nvPr/>
          </p:nvSpPr>
          <p:spPr>
            <a:xfrm>
              <a:off x="5145692" y="3338068"/>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名</a:t>
              </a:r>
            </a:p>
          </p:txBody>
        </p:sp>
        <p:sp>
          <p:nvSpPr>
            <p:cNvPr id="89" name="正方形/長方形 88">
              <a:extLst>
                <a:ext uri="{FF2B5EF4-FFF2-40B4-BE49-F238E27FC236}">
                  <a16:creationId xmlns:a16="http://schemas.microsoft.com/office/drawing/2014/main" id="{B2802486-43E7-D8FB-643D-BFD1F03D67F1}"/>
                </a:ext>
              </a:extLst>
            </p:cNvPr>
            <p:cNvSpPr/>
            <p:nvPr/>
          </p:nvSpPr>
          <p:spPr>
            <a:xfrm>
              <a:off x="4369971" y="3560120"/>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氏</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カナ</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90" name="正方形/長方形 89">
              <a:extLst>
                <a:ext uri="{FF2B5EF4-FFF2-40B4-BE49-F238E27FC236}">
                  <a16:creationId xmlns:a16="http://schemas.microsoft.com/office/drawing/2014/main" id="{BF95D085-E8FA-DA75-893D-3048107BA69D}"/>
                </a:ext>
              </a:extLst>
            </p:cNvPr>
            <p:cNvSpPr/>
            <p:nvPr/>
          </p:nvSpPr>
          <p:spPr>
            <a:xfrm>
              <a:off x="5144733" y="3559032"/>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名</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カナ</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grpSp>
      <p:sp>
        <p:nvSpPr>
          <p:cNvPr id="84" name="正方形/長方形 83">
            <a:extLst>
              <a:ext uri="{FF2B5EF4-FFF2-40B4-BE49-F238E27FC236}">
                <a16:creationId xmlns:a16="http://schemas.microsoft.com/office/drawing/2014/main" id="{A86090A5-99E0-D2AE-CB5C-638D7293923E}"/>
              </a:ext>
            </a:extLst>
          </p:cNvPr>
          <p:cNvSpPr/>
          <p:nvPr/>
        </p:nvSpPr>
        <p:spPr>
          <a:xfrm>
            <a:off x="8043219" y="5559214"/>
            <a:ext cx="890615" cy="224264"/>
          </a:xfrm>
          <a:prstGeom prst="rect">
            <a:avLst/>
          </a:prstGeom>
          <a:solidFill>
            <a:srgbClr val="FFC000"/>
          </a:solidFill>
          <a:ln>
            <a:solidFill>
              <a:schemeClr val="tx1"/>
            </a:solidFill>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性別</a:t>
            </a:r>
          </a:p>
        </p:txBody>
      </p:sp>
      <p:sp>
        <p:nvSpPr>
          <p:cNvPr id="85" name="正方形/長方形 84">
            <a:extLst>
              <a:ext uri="{FF2B5EF4-FFF2-40B4-BE49-F238E27FC236}">
                <a16:creationId xmlns:a16="http://schemas.microsoft.com/office/drawing/2014/main" id="{D56C9824-10B6-8357-4AF3-3568D327609F}"/>
              </a:ext>
            </a:extLst>
          </p:cNvPr>
          <p:cNvSpPr/>
          <p:nvPr/>
        </p:nvSpPr>
        <p:spPr>
          <a:xfrm>
            <a:off x="8042151" y="5787241"/>
            <a:ext cx="1069815" cy="224264"/>
          </a:xfrm>
          <a:prstGeom prst="rect">
            <a:avLst/>
          </a:prstGeom>
          <a:solidFill>
            <a:srgbClr val="00B050"/>
          </a:solidFill>
          <a:ln>
            <a:solidFill>
              <a:schemeClr val="tx1"/>
            </a:solidFill>
          </a:ln>
          <a:effectLst>
            <a:outerShdw blurRad="50800" dist="38100" dir="5400000" algn="t"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収入の有無</a:t>
            </a:r>
          </a:p>
        </p:txBody>
      </p:sp>
      <p:sp>
        <p:nvSpPr>
          <p:cNvPr id="81" name="正方形/長方形 80">
            <a:extLst>
              <a:ext uri="{FF2B5EF4-FFF2-40B4-BE49-F238E27FC236}">
                <a16:creationId xmlns:a16="http://schemas.microsoft.com/office/drawing/2014/main" id="{21BE4383-4B9A-7169-17C7-524B0ED67787}"/>
              </a:ext>
            </a:extLst>
          </p:cNvPr>
          <p:cNvSpPr/>
          <p:nvPr/>
        </p:nvSpPr>
        <p:spPr>
          <a:xfrm>
            <a:off x="8042151" y="6013043"/>
            <a:ext cx="1167386" cy="215186"/>
          </a:xfrm>
          <a:prstGeom prst="rect">
            <a:avLst/>
          </a:prstGeom>
          <a:solidFill>
            <a:schemeClr val="bg1"/>
          </a:solidFill>
          <a:ln>
            <a:solidFill>
              <a:schemeClr val="tx1"/>
            </a:solidFill>
          </a:ln>
          <a:effectLst>
            <a:outerShdw blurRad="50800" dist="38100" dir="5400000" algn="t"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趣味</a:t>
            </a:r>
          </a:p>
        </p:txBody>
      </p:sp>
      <p:sp>
        <p:nvSpPr>
          <p:cNvPr id="82" name="正方形/長方形 81">
            <a:extLst>
              <a:ext uri="{FF2B5EF4-FFF2-40B4-BE49-F238E27FC236}">
                <a16:creationId xmlns:a16="http://schemas.microsoft.com/office/drawing/2014/main" id="{439F29AB-9E17-EAB2-812B-E40594C3501B}"/>
              </a:ext>
            </a:extLst>
          </p:cNvPr>
          <p:cNvSpPr/>
          <p:nvPr/>
        </p:nvSpPr>
        <p:spPr>
          <a:xfrm>
            <a:off x="8042151" y="6221350"/>
            <a:ext cx="1167386" cy="215186"/>
          </a:xfrm>
          <a:prstGeom prst="rect">
            <a:avLst/>
          </a:prstGeom>
          <a:solidFill>
            <a:schemeClr val="bg1"/>
          </a:solidFill>
          <a:ln>
            <a:solidFill>
              <a:schemeClr val="tx1"/>
            </a:solidFill>
          </a:ln>
          <a:effectLst>
            <a:outerShdw blurRad="50800" dist="38100" dir="5400000" algn="t"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年収</a:t>
            </a:r>
          </a:p>
        </p:txBody>
      </p:sp>
      <p:grpSp>
        <p:nvGrpSpPr>
          <p:cNvPr id="94" name="グループ化 93">
            <a:extLst>
              <a:ext uri="{FF2B5EF4-FFF2-40B4-BE49-F238E27FC236}">
                <a16:creationId xmlns:a16="http://schemas.microsoft.com/office/drawing/2014/main" id="{06BE7D7A-9C37-6272-D1D5-55CDB2B1E55D}"/>
              </a:ext>
            </a:extLst>
          </p:cNvPr>
          <p:cNvGrpSpPr/>
          <p:nvPr/>
        </p:nvGrpSpPr>
        <p:grpSpPr>
          <a:xfrm>
            <a:off x="9959668" y="4884725"/>
            <a:ext cx="1553282" cy="888944"/>
            <a:chOff x="4369971" y="3119073"/>
            <a:chExt cx="1553282" cy="888944"/>
          </a:xfrm>
          <a:solidFill>
            <a:srgbClr val="00B0F0"/>
          </a:solidFill>
        </p:grpSpPr>
        <p:sp>
          <p:nvSpPr>
            <p:cNvPr id="97" name="正方形/長方形 96">
              <a:extLst>
                <a:ext uri="{FF2B5EF4-FFF2-40B4-BE49-F238E27FC236}">
                  <a16:creationId xmlns:a16="http://schemas.microsoft.com/office/drawing/2014/main" id="{D337E45F-DED4-0988-C2BC-97FB38CCBB65}"/>
                </a:ext>
              </a:extLst>
            </p:cNvPr>
            <p:cNvSpPr/>
            <p:nvPr/>
          </p:nvSpPr>
          <p:spPr>
            <a:xfrm>
              <a:off x="4369992" y="3119073"/>
              <a:ext cx="638326"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100" b="1">
                  <a:solidFill>
                    <a:schemeClr val="tx1"/>
                  </a:solidFill>
                  <a:latin typeface="メイリオ" panose="020B0604030504040204" pitchFamily="50" charset="-128"/>
                  <a:ea typeface="メイリオ" panose="020B0604030504040204" pitchFamily="50" charset="-128"/>
                </a:rPr>
                <a:t>ID</a:t>
              </a:r>
              <a:r>
                <a:rPr kumimoji="1" lang="en-US" altLang="ja-JP" sz="700" b="1" baseline="30000">
                  <a:solidFill>
                    <a:schemeClr val="tx1"/>
                  </a:solidFill>
                  <a:latin typeface="メイリオ" panose="020B0604030504040204" pitchFamily="50" charset="-128"/>
                  <a:ea typeface="メイリオ" panose="020B0604030504040204" pitchFamily="50" charset="-128"/>
                </a:rPr>
                <a:t>(*)</a:t>
              </a:r>
              <a:endParaRPr kumimoji="1" lang="ja-JP" altLang="en-US" sz="700" b="1" baseline="30000">
                <a:solidFill>
                  <a:schemeClr val="tx1"/>
                </a:solidFill>
                <a:latin typeface="メイリオ" panose="020B0604030504040204" pitchFamily="50" charset="-128"/>
                <a:ea typeface="メイリオ" panose="020B0604030504040204" pitchFamily="50" charset="-128"/>
              </a:endParaRPr>
            </a:p>
          </p:txBody>
        </p:sp>
        <p:sp>
          <p:nvSpPr>
            <p:cNvPr id="98" name="正方形/長方形 97">
              <a:extLst>
                <a:ext uri="{FF2B5EF4-FFF2-40B4-BE49-F238E27FC236}">
                  <a16:creationId xmlns:a16="http://schemas.microsoft.com/office/drawing/2014/main" id="{64109812-8416-6303-F2F7-AECACD1F3111}"/>
                </a:ext>
              </a:extLst>
            </p:cNvPr>
            <p:cNvSpPr/>
            <p:nvPr/>
          </p:nvSpPr>
          <p:spPr>
            <a:xfrm>
              <a:off x="4373413" y="3337856"/>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氏</a:t>
              </a:r>
            </a:p>
          </p:txBody>
        </p:sp>
        <p:sp>
          <p:nvSpPr>
            <p:cNvPr id="99" name="正方形/長方形 98">
              <a:extLst>
                <a:ext uri="{FF2B5EF4-FFF2-40B4-BE49-F238E27FC236}">
                  <a16:creationId xmlns:a16="http://schemas.microsoft.com/office/drawing/2014/main" id="{7333BA60-14C6-6780-B849-27E32A85C7B6}"/>
                </a:ext>
              </a:extLst>
            </p:cNvPr>
            <p:cNvSpPr/>
            <p:nvPr/>
          </p:nvSpPr>
          <p:spPr>
            <a:xfrm>
              <a:off x="5150455" y="3338068"/>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名</a:t>
              </a:r>
            </a:p>
          </p:txBody>
        </p:sp>
        <p:sp>
          <p:nvSpPr>
            <p:cNvPr id="100" name="正方形/長方形 99">
              <a:extLst>
                <a:ext uri="{FF2B5EF4-FFF2-40B4-BE49-F238E27FC236}">
                  <a16:creationId xmlns:a16="http://schemas.microsoft.com/office/drawing/2014/main" id="{FCF7A3F6-3ABC-0AB3-8125-4F1D2C4E04D3}"/>
                </a:ext>
              </a:extLst>
            </p:cNvPr>
            <p:cNvSpPr/>
            <p:nvPr/>
          </p:nvSpPr>
          <p:spPr>
            <a:xfrm>
              <a:off x="4369971" y="3556945"/>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氏</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カナ</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101" name="正方形/長方形 100">
              <a:extLst>
                <a:ext uri="{FF2B5EF4-FFF2-40B4-BE49-F238E27FC236}">
                  <a16:creationId xmlns:a16="http://schemas.microsoft.com/office/drawing/2014/main" id="{4B7BF561-747C-B015-E5A7-00AE635A4CF4}"/>
                </a:ext>
              </a:extLst>
            </p:cNvPr>
            <p:cNvSpPr/>
            <p:nvPr/>
          </p:nvSpPr>
          <p:spPr>
            <a:xfrm>
              <a:off x="5144733" y="3559032"/>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名</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カナ</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102" name="正方形/長方形 101">
              <a:extLst>
                <a:ext uri="{FF2B5EF4-FFF2-40B4-BE49-F238E27FC236}">
                  <a16:creationId xmlns:a16="http://schemas.microsoft.com/office/drawing/2014/main" id="{ACC981FB-E814-CBF1-CAB8-E4B01BD0C8B5}"/>
                </a:ext>
              </a:extLst>
            </p:cNvPr>
            <p:cNvSpPr/>
            <p:nvPr/>
          </p:nvSpPr>
          <p:spPr>
            <a:xfrm>
              <a:off x="5144733" y="3783456"/>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名</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英字</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103" name="正方形/長方形 102">
              <a:extLst>
                <a:ext uri="{FF2B5EF4-FFF2-40B4-BE49-F238E27FC236}">
                  <a16:creationId xmlns:a16="http://schemas.microsoft.com/office/drawing/2014/main" id="{A5B98CC7-07A3-69F6-1E74-3B711DDF7CBC}"/>
                </a:ext>
              </a:extLst>
            </p:cNvPr>
            <p:cNvSpPr/>
            <p:nvPr/>
          </p:nvSpPr>
          <p:spPr>
            <a:xfrm>
              <a:off x="4369971" y="3783753"/>
              <a:ext cx="772798" cy="224264"/>
            </a:xfrm>
            <a:prstGeom prst="rect">
              <a:avLst/>
            </a:prstGeom>
            <a:grpFill/>
            <a:ln>
              <a:solidFill>
                <a:schemeClr val="tx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100" b="1">
                  <a:solidFill>
                    <a:schemeClr val="tx1"/>
                  </a:solidFill>
                  <a:latin typeface="メイリオ" panose="020B0604030504040204" pitchFamily="50" charset="-128"/>
                  <a:ea typeface="メイリオ" panose="020B0604030504040204" pitchFamily="50" charset="-128"/>
                </a:rPr>
                <a:t>氏</a:t>
              </a:r>
              <a:r>
                <a:rPr kumimoji="1" lang="en-US" altLang="ja-JP" sz="1100" b="1">
                  <a:solidFill>
                    <a:schemeClr val="tx1"/>
                  </a:solidFill>
                  <a:latin typeface="メイリオ" panose="020B0604030504040204" pitchFamily="50" charset="-128"/>
                  <a:ea typeface="メイリオ" panose="020B0604030504040204" pitchFamily="50" charset="-128"/>
                </a:rPr>
                <a:t>(</a:t>
              </a:r>
              <a:r>
                <a:rPr kumimoji="1" lang="ja-JP" altLang="en-US" sz="1100" b="1">
                  <a:solidFill>
                    <a:schemeClr val="tx1"/>
                  </a:solidFill>
                  <a:latin typeface="メイリオ" panose="020B0604030504040204" pitchFamily="50" charset="-128"/>
                  <a:ea typeface="メイリオ" panose="020B0604030504040204" pitchFamily="50" charset="-128"/>
                </a:rPr>
                <a:t>英字</a:t>
              </a:r>
              <a:r>
                <a:rPr kumimoji="1" lang="en-US" altLang="ja-JP" sz="1100" b="1">
                  <a:solidFill>
                    <a:schemeClr val="tx1"/>
                  </a:solidFill>
                  <a:latin typeface="メイリオ" panose="020B0604030504040204" pitchFamily="50" charset="-128"/>
                  <a:ea typeface="メイリオ" panose="020B0604030504040204" pitchFamily="50" charset="-128"/>
                </a:rPr>
                <a:t>)</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grpSp>
      <p:sp>
        <p:nvSpPr>
          <p:cNvPr id="95" name="正方形/長方形 94">
            <a:extLst>
              <a:ext uri="{FF2B5EF4-FFF2-40B4-BE49-F238E27FC236}">
                <a16:creationId xmlns:a16="http://schemas.microsoft.com/office/drawing/2014/main" id="{3BD0CAD9-E1EA-0F81-E7FF-4F8083421FD9}"/>
              </a:ext>
            </a:extLst>
          </p:cNvPr>
          <p:cNvSpPr/>
          <p:nvPr/>
        </p:nvSpPr>
        <p:spPr>
          <a:xfrm>
            <a:off x="9959017" y="5784187"/>
            <a:ext cx="1078427" cy="232746"/>
          </a:xfrm>
          <a:prstGeom prst="rect">
            <a:avLst/>
          </a:prstGeom>
          <a:solidFill>
            <a:srgbClr val="FFC000"/>
          </a:solidFill>
          <a:ln>
            <a:solidFill>
              <a:schemeClr val="tx1"/>
            </a:solidFill>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rtlCol="0" anchor="ctr"/>
          <a:lstStyle/>
          <a:p>
            <a:pPr algn="ctr"/>
            <a:r>
              <a:rPr lang="ja-JP" altLang="en-US" sz="1100" b="1">
                <a:solidFill>
                  <a:schemeClr val="tx1"/>
                </a:solidFill>
                <a:latin typeface="メイリオ" panose="020B0604030504040204" pitchFamily="50" charset="-128"/>
                <a:ea typeface="メイリオ" panose="020B0604030504040204" pitchFamily="50" charset="-128"/>
              </a:rPr>
              <a:t>性別</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96" name="正方形/長方形 95">
            <a:extLst>
              <a:ext uri="{FF2B5EF4-FFF2-40B4-BE49-F238E27FC236}">
                <a16:creationId xmlns:a16="http://schemas.microsoft.com/office/drawing/2014/main" id="{CBDB7783-CA5F-E0D1-FEC9-17B1EC0787C1}"/>
              </a:ext>
            </a:extLst>
          </p:cNvPr>
          <p:cNvSpPr/>
          <p:nvPr/>
        </p:nvSpPr>
        <p:spPr>
          <a:xfrm>
            <a:off x="9958347" y="6020446"/>
            <a:ext cx="1069815" cy="224264"/>
          </a:xfrm>
          <a:prstGeom prst="rect">
            <a:avLst/>
          </a:prstGeom>
          <a:solidFill>
            <a:srgbClr val="00B050"/>
          </a:solidFill>
          <a:ln>
            <a:solidFill>
              <a:schemeClr val="tx1"/>
            </a:solidFill>
          </a:ln>
          <a:effectLst>
            <a:outerShdw blurRad="50800" dist="38100" dir="5400000" algn="t"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1100" b="1">
                <a:solidFill>
                  <a:schemeClr val="tx1"/>
                </a:solidFill>
                <a:latin typeface="メイリオ" panose="020B0604030504040204" pitchFamily="50" charset="-128"/>
                <a:ea typeface="メイリオ" panose="020B0604030504040204" pitchFamily="50" charset="-128"/>
              </a:rPr>
              <a:t>出生国</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93" name="正方形/長方形 92">
            <a:extLst>
              <a:ext uri="{FF2B5EF4-FFF2-40B4-BE49-F238E27FC236}">
                <a16:creationId xmlns:a16="http://schemas.microsoft.com/office/drawing/2014/main" id="{72C56F82-6196-CA79-0779-1B8E57F5A4D0}"/>
              </a:ext>
            </a:extLst>
          </p:cNvPr>
          <p:cNvSpPr/>
          <p:nvPr/>
        </p:nvSpPr>
        <p:spPr>
          <a:xfrm>
            <a:off x="9958206" y="6248879"/>
            <a:ext cx="1069815" cy="238372"/>
          </a:xfrm>
          <a:prstGeom prst="rect">
            <a:avLst/>
          </a:prstGeom>
          <a:solidFill>
            <a:schemeClr val="bg1"/>
          </a:solidFill>
          <a:ln>
            <a:solidFill>
              <a:schemeClr val="tx1"/>
            </a:solidFill>
          </a:ln>
          <a:effectLst>
            <a:outerShdw blurRad="50800" dist="38100" dir="5400000" algn="t"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rtlCol="0" anchor="ctr"/>
          <a:lstStyle/>
          <a:p>
            <a:pPr algn="ctr"/>
            <a:r>
              <a:rPr lang="ja-JP" altLang="en-US" sz="1100" b="1">
                <a:solidFill>
                  <a:schemeClr val="tx1"/>
                </a:solidFill>
                <a:latin typeface="メイリオ" panose="020B0604030504040204" pitchFamily="50" charset="-128"/>
                <a:ea typeface="メイリオ" panose="020B0604030504040204" pitchFamily="50" charset="-128"/>
              </a:rPr>
              <a:t>国籍</a:t>
            </a:r>
            <a:endParaRPr kumimoji="1" lang="ja-JP" altLang="en-US" sz="1100" b="1">
              <a:solidFill>
                <a:schemeClr val="tx1"/>
              </a:solidFill>
              <a:latin typeface="メイリオ" panose="020B0604030504040204" pitchFamily="50" charset="-128"/>
              <a:ea typeface="メイリオ" panose="020B0604030504040204" pitchFamily="50" charset="-128"/>
            </a:endParaRPr>
          </a:p>
        </p:txBody>
      </p:sp>
      <p:sp>
        <p:nvSpPr>
          <p:cNvPr id="104" name="正方形/長方形 103">
            <a:extLst>
              <a:ext uri="{FF2B5EF4-FFF2-40B4-BE49-F238E27FC236}">
                <a16:creationId xmlns:a16="http://schemas.microsoft.com/office/drawing/2014/main" id="{3B5A3303-BE14-806B-0F68-5F60F1D9C48B}"/>
              </a:ext>
            </a:extLst>
          </p:cNvPr>
          <p:cNvSpPr/>
          <p:nvPr/>
        </p:nvSpPr>
        <p:spPr>
          <a:xfrm rot="20232022">
            <a:off x="1200922" y="5883607"/>
            <a:ext cx="1167386" cy="215186"/>
          </a:xfrm>
          <a:prstGeom prst="rect">
            <a:avLst/>
          </a:prstGeom>
          <a:solidFill>
            <a:schemeClr val="bg1"/>
          </a:solidFill>
          <a:ln>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sz="1200" b="1">
                <a:solidFill>
                  <a:schemeClr val="tx1"/>
                </a:solidFill>
                <a:latin typeface="メイリオ" panose="020B0604030504040204" pitchFamily="50" charset="-128"/>
                <a:ea typeface="メイリオ" panose="020B0604030504040204" pitchFamily="50" charset="-128"/>
              </a:rPr>
              <a:t>国籍</a:t>
            </a:r>
          </a:p>
        </p:txBody>
      </p:sp>
    </p:spTree>
    <p:extLst>
      <p:ext uri="{BB962C8B-B14F-4D97-AF65-F5344CB8AC3E}">
        <p14:creationId xmlns:p14="http://schemas.microsoft.com/office/powerpoint/2010/main" val="4179090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18</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3.3 GIF</a:t>
            </a:r>
            <a:r>
              <a:rPr lang="ja-JP" altLang="en-US" sz="3200">
                <a:latin typeface="メイリオ" panose="020B0604030504040204" pitchFamily="50" charset="-128"/>
                <a:ea typeface="メイリオ" panose="020B0604030504040204" pitchFamily="50" charset="-128"/>
              </a:rPr>
              <a:t>の効果</a:t>
            </a:r>
            <a:r>
              <a:rPr lang="en-US" altLang="ja-JP" sz="3200">
                <a:latin typeface="メイリオ" panose="020B0604030504040204" pitchFamily="50" charset="-128"/>
                <a:ea typeface="メイリオ" panose="020B0604030504040204" pitchFamily="50" charset="-128"/>
              </a:rPr>
              <a:t>1</a:t>
            </a:r>
            <a:r>
              <a:rPr lang="ja-JP" altLang="en-US" sz="3200">
                <a:latin typeface="メイリオ" panose="020B0604030504040204" pitchFamily="50" charset="-128"/>
                <a:ea typeface="メイリオ" panose="020B0604030504040204" pitchFamily="50" charset="-128"/>
              </a:rPr>
              <a:t>：相互運用性、拡張性の向上</a:t>
            </a:r>
            <a:endParaRPr kumimoji="1" lang="en-US" altLang="ja-JP" sz="3200">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081221B4-D837-E28E-6526-5E0E3D63F827}"/>
              </a:ext>
            </a:extLst>
          </p:cNvPr>
          <p:cNvSpPr/>
          <p:nvPr/>
        </p:nvSpPr>
        <p:spPr>
          <a:xfrm>
            <a:off x="298053" y="2552249"/>
            <a:ext cx="11597110" cy="418967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7" name="スライド番号プレースホルダー 3">
            <a:extLst>
              <a:ext uri="{FF2B5EF4-FFF2-40B4-BE49-F238E27FC236}">
                <a16:creationId xmlns:a16="http://schemas.microsoft.com/office/drawing/2014/main" id="{858823C6-3EBC-B9B5-593A-62F3E2505EE7}"/>
              </a:ext>
            </a:extLst>
          </p:cNvPr>
          <p:cNvSpPr txBox="1">
            <a:spLocks/>
          </p:cNvSpPr>
          <p:nvPr/>
        </p:nvSpPr>
        <p:spPr>
          <a:xfrm>
            <a:off x="8822245" y="6332039"/>
            <a:ext cx="27432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defRPr/>
            </a:pPr>
            <a:fld id="{DFD4F317-19D0-4848-B5EB-5B174DBE8CF9}" type="slidenum">
              <a:rPr lang="ja-JP" altLang="en-US" sz="1400" smtClean="0">
                <a:solidFill>
                  <a:prstClr val="white">
                    <a:lumMod val="50000"/>
                  </a:prstClr>
                </a:solidFill>
                <a:latin typeface="メイリオ" panose="020B0604030504040204" pitchFamily="50" charset="-128"/>
                <a:ea typeface="メイリオ" panose="020B0604030504040204" pitchFamily="50" charset="-128"/>
              </a:rPr>
              <a:pPr algn="r">
                <a:defRPr/>
              </a:pPr>
              <a:t>18</a:t>
            </a:fld>
            <a:endParaRPr lang="ja-JP" altLang="en-US" sz="1400">
              <a:solidFill>
                <a:prstClr val="white">
                  <a:lumMod val="50000"/>
                </a:prstClr>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A3B2AA1E-698E-2BF9-6FE9-D2E9EA9E46D5}"/>
              </a:ext>
            </a:extLst>
          </p:cNvPr>
          <p:cNvSpPr/>
          <p:nvPr/>
        </p:nvSpPr>
        <p:spPr>
          <a:xfrm>
            <a:off x="451327" y="3117164"/>
            <a:ext cx="5615711" cy="3580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r>
              <a:rPr kumimoji="1" lang="ja-JP" altLang="en-US" sz="120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各サービス・システムのデータ項目が独自で設計されるため、</a:t>
            </a:r>
            <a:r>
              <a:rPr kumimoji="1" lang="ja-JP" altLang="en-US" sz="1200">
                <a:solidFill>
                  <a:schemeClr val="tx1"/>
                </a:solidFill>
                <a:latin typeface="メイリオ" panose="020B0604030504040204" pitchFamily="50" charset="-128"/>
                <a:ea typeface="メイリオ" panose="020B0604030504040204" pitchFamily="50" charset="-128"/>
              </a:rPr>
              <a:t>完成後に他システムとの連携が必要となった場合にそのままでは</a:t>
            </a:r>
            <a:r>
              <a:rPr kumimoji="1" lang="ja-JP" altLang="en-US" sz="120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繋がらず、データ変換や、データモデルの</a:t>
            </a:r>
            <a:r>
              <a:rPr kumimoji="1" lang="ja-JP" altLang="en-US" sz="1200">
                <a:solidFill>
                  <a:schemeClr val="tx1"/>
                </a:solidFill>
                <a:latin typeface="メイリオ" panose="020B0604030504040204" pitchFamily="50" charset="-128"/>
                <a:ea typeface="メイリオ" panose="020B0604030504040204" pitchFamily="50" charset="-128"/>
              </a:rPr>
              <a:t>再設計のコストがさらに必要となります。</a:t>
            </a:r>
          </a:p>
        </p:txBody>
      </p:sp>
      <p:sp>
        <p:nvSpPr>
          <p:cNvPr id="9" name="正方形/長方形 8">
            <a:extLst>
              <a:ext uri="{FF2B5EF4-FFF2-40B4-BE49-F238E27FC236}">
                <a16:creationId xmlns:a16="http://schemas.microsoft.com/office/drawing/2014/main" id="{8005665D-883F-1B1C-AFE4-341009055886}"/>
              </a:ext>
            </a:extLst>
          </p:cNvPr>
          <p:cNvSpPr/>
          <p:nvPr/>
        </p:nvSpPr>
        <p:spPr>
          <a:xfrm>
            <a:off x="6183963" y="3116843"/>
            <a:ext cx="5615711" cy="357708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標準化されたデータ項目から設計するため、完成後に他システムとの連携が必要となった場合でも、連携可能（</a:t>
            </a:r>
            <a:r>
              <a:rPr kumimoji="1" lang="ja-JP" altLang="en-US" sz="1200">
                <a:solidFill>
                  <a:schemeClr val="tx1"/>
                </a:solidFill>
                <a:latin typeface="メイリオ" panose="020B0604030504040204" pitchFamily="50" charset="-128"/>
                <a:ea typeface="メイリオ" panose="020B0604030504040204" pitchFamily="50" charset="-128"/>
              </a:rPr>
              <a:t>連携のためのデータモデルの部分にかかる再設計コスト</a:t>
            </a:r>
            <a:r>
              <a:rPr lang="ja-JP" altLang="en-US" sz="1200">
                <a:solidFill>
                  <a:schemeClr val="tx1"/>
                </a:solidFill>
                <a:latin typeface="メイリオ" panose="020B0604030504040204" pitchFamily="50" charset="-128"/>
                <a:ea typeface="メイリオ" panose="020B0604030504040204" pitchFamily="50" charset="-128"/>
              </a:rPr>
              <a:t>は不要）</a:t>
            </a:r>
            <a:r>
              <a:rPr kumimoji="1" lang="ja-JP" altLang="en-US" sz="1200">
                <a:solidFill>
                  <a:schemeClr val="tx1"/>
                </a:solidFill>
                <a:latin typeface="メイリオ" panose="020B0604030504040204" pitchFamily="50" charset="-128"/>
                <a:ea typeface="メイリオ" panose="020B0604030504040204" pitchFamily="50" charset="-128"/>
              </a:rPr>
              <a:t>。また、独自でデータ項目の利用も可能です。</a:t>
            </a:r>
          </a:p>
        </p:txBody>
      </p:sp>
      <p:grpSp>
        <p:nvGrpSpPr>
          <p:cNvPr id="10" name="グループ化 9">
            <a:extLst>
              <a:ext uri="{FF2B5EF4-FFF2-40B4-BE49-F238E27FC236}">
                <a16:creationId xmlns:a16="http://schemas.microsoft.com/office/drawing/2014/main" id="{3343D531-9862-9CDD-9578-BAE5CA238E29}"/>
              </a:ext>
            </a:extLst>
          </p:cNvPr>
          <p:cNvGrpSpPr/>
          <p:nvPr/>
        </p:nvGrpSpPr>
        <p:grpSpPr>
          <a:xfrm>
            <a:off x="952612" y="5308766"/>
            <a:ext cx="4548639" cy="300526"/>
            <a:chOff x="1079659" y="5249857"/>
            <a:chExt cx="4548639" cy="300526"/>
          </a:xfrm>
        </p:grpSpPr>
        <p:sp>
          <p:nvSpPr>
            <p:cNvPr id="12" name="円柱 11">
              <a:extLst>
                <a:ext uri="{FF2B5EF4-FFF2-40B4-BE49-F238E27FC236}">
                  <a16:creationId xmlns:a16="http://schemas.microsoft.com/office/drawing/2014/main" id="{F9CE1EEA-782F-5078-81CB-FD4510F88E52}"/>
                </a:ext>
              </a:extLst>
            </p:cNvPr>
            <p:cNvSpPr/>
            <p:nvPr/>
          </p:nvSpPr>
          <p:spPr>
            <a:xfrm>
              <a:off x="1079659" y="5249857"/>
              <a:ext cx="1786429" cy="283992"/>
            </a:xfrm>
            <a:custGeom>
              <a:avLst/>
              <a:gdLst>
                <a:gd name="csX0" fmla="*/ 0 w 1786429"/>
                <a:gd name="csY0" fmla="*/ 35499 h 283992"/>
                <a:gd name="csX1" fmla="*/ 893215 w 1786429"/>
                <a:gd name="csY1" fmla="*/ 70998 h 283992"/>
                <a:gd name="csX2" fmla="*/ 1786430 w 1786429"/>
                <a:gd name="csY2" fmla="*/ 35499 h 283992"/>
                <a:gd name="csX3" fmla="*/ 1786429 w 1786429"/>
                <a:gd name="csY3" fmla="*/ 248493 h 283992"/>
                <a:gd name="csX4" fmla="*/ 893214 w 1786429"/>
                <a:gd name="csY4" fmla="*/ 283992 h 283992"/>
                <a:gd name="csX5" fmla="*/ -1 w 1786429"/>
                <a:gd name="csY5" fmla="*/ 248493 h 283992"/>
                <a:gd name="csX6" fmla="*/ 0 w 1786429"/>
                <a:gd name="csY6" fmla="*/ 35499 h 283992"/>
                <a:gd name="csX0" fmla="*/ 0 w 1786429"/>
                <a:gd name="csY0" fmla="*/ 35499 h 283992"/>
                <a:gd name="csX1" fmla="*/ 893215 w 1786429"/>
                <a:gd name="csY1" fmla="*/ 0 h 283992"/>
                <a:gd name="csX2" fmla="*/ 1786430 w 1786429"/>
                <a:gd name="csY2" fmla="*/ 35499 h 283992"/>
                <a:gd name="csX3" fmla="*/ 893215 w 1786429"/>
                <a:gd name="csY3" fmla="*/ 70998 h 283992"/>
                <a:gd name="csX4" fmla="*/ 0 w 1786429"/>
                <a:gd name="csY4" fmla="*/ 35499 h 283992"/>
                <a:gd name="csX0" fmla="*/ 1786429 w 1786429"/>
                <a:gd name="csY0" fmla="*/ 35499 h 283992"/>
                <a:gd name="csX1" fmla="*/ 893214 w 1786429"/>
                <a:gd name="csY1" fmla="*/ 70998 h 283992"/>
                <a:gd name="csX2" fmla="*/ -1 w 1786429"/>
                <a:gd name="csY2" fmla="*/ 35499 h 283992"/>
                <a:gd name="csX3" fmla="*/ 893214 w 1786429"/>
                <a:gd name="csY3" fmla="*/ 0 h 283992"/>
                <a:gd name="csX4" fmla="*/ 1786429 w 1786429"/>
                <a:gd name="csY4" fmla="*/ 35499 h 283992"/>
                <a:gd name="csX5" fmla="*/ 1786429 w 1786429"/>
                <a:gd name="csY5" fmla="*/ 248493 h 283992"/>
                <a:gd name="csX6" fmla="*/ 893214 w 1786429"/>
                <a:gd name="csY6" fmla="*/ 283992 h 283992"/>
                <a:gd name="csX7" fmla="*/ -1 w 1786429"/>
                <a:gd name="csY7" fmla="*/ 248493 h 283992"/>
                <a:gd name="csX8" fmla="*/ 0 w 1786429"/>
                <a:gd name="csY8" fmla="*/ 35499 h 28399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786429" h="283992" stroke="0" extrusionOk="0">
                  <a:moveTo>
                    <a:pt x="0" y="35499"/>
                  </a:moveTo>
                  <a:cubicBezTo>
                    <a:pt x="-38937" y="-926"/>
                    <a:pt x="318768" y="76970"/>
                    <a:pt x="893215" y="70998"/>
                  </a:cubicBezTo>
                  <a:cubicBezTo>
                    <a:pt x="1386659" y="66251"/>
                    <a:pt x="1787251" y="55348"/>
                    <a:pt x="1786430" y="35499"/>
                  </a:cubicBezTo>
                  <a:cubicBezTo>
                    <a:pt x="1787479" y="113539"/>
                    <a:pt x="1781295" y="177413"/>
                    <a:pt x="1786429" y="248493"/>
                  </a:cubicBezTo>
                  <a:cubicBezTo>
                    <a:pt x="1790836" y="248878"/>
                    <a:pt x="1454028" y="353723"/>
                    <a:pt x="893214" y="283992"/>
                  </a:cubicBezTo>
                  <a:cubicBezTo>
                    <a:pt x="395504" y="282541"/>
                    <a:pt x="-3854" y="267087"/>
                    <a:pt x="-1" y="248493"/>
                  </a:cubicBezTo>
                  <a:cubicBezTo>
                    <a:pt x="9569" y="177926"/>
                    <a:pt x="-9649" y="113436"/>
                    <a:pt x="0" y="35499"/>
                  </a:cubicBezTo>
                  <a:close/>
                </a:path>
                <a:path w="1786429" h="283992" fill="lighten" stroke="0" extrusionOk="0">
                  <a:moveTo>
                    <a:pt x="0" y="35499"/>
                  </a:moveTo>
                  <a:cubicBezTo>
                    <a:pt x="77090" y="-16621"/>
                    <a:pt x="430280" y="28115"/>
                    <a:pt x="893215" y="0"/>
                  </a:cubicBezTo>
                  <a:cubicBezTo>
                    <a:pt x="1388333" y="392"/>
                    <a:pt x="1782900" y="16862"/>
                    <a:pt x="1786430" y="35499"/>
                  </a:cubicBezTo>
                  <a:cubicBezTo>
                    <a:pt x="1782371" y="-40392"/>
                    <a:pt x="1385069" y="116428"/>
                    <a:pt x="893215" y="70998"/>
                  </a:cubicBezTo>
                  <a:cubicBezTo>
                    <a:pt x="402359" y="67688"/>
                    <a:pt x="-1612" y="57831"/>
                    <a:pt x="0" y="35499"/>
                  </a:cubicBezTo>
                  <a:close/>
                </a:path>
                <a:path w="1786429" h="283992" fill="none" extrusionOk="0">
                  <a:moveTo>
                    <a:pt x="1786429" y="35499"/>
                  </a:moveTo>
                  <a:cubicBezTo>
                    <a:pt x="1794886" y="43043"/>
                    <a:pt x="1454077" y="114281"/>
                    <a:pt x="893214" y="70998"/>
                  </a:cubicBezTo>
                  <a:cubicBezTo>
                    <a:pt x="401315" y="68954"/>
                    <a:pt x="-1313" y="55012"/>
                    <a:pt x="-1" y="35499"/>
                  </a:cubicBezTo>
                  <a:cubicBezTo>
                    <a:pt x="-91874" y="953"/>
                    <a:pt x="370310" y="-59045"/>
                    <a:pt x="893214" y="0"/>
                  </a:cubicBezTo>
                  <a:cubicBezTo>
                    <a:pt x="1383631" y="-2092"/>
                    <a:pt x="1785693" y="15200"/>
                    <a:pt x="1786429" y="35499"/>
                  </a:cubicBezTo>
                  <a:cubicBezTo>
                    <a:pt x="1794935" y="87981"/>
                    <a:pt x="1787613" y="194217"/>
                    <a:pt x="1786429" y="248493"/>
                  </a:cubicBezTo>
                  <a:cubicBezTo>
                    <a:pt x="1825215" y="280072"/>
                    <a:pt x="1420889" y="286412"/>
                    <a:pt x="893214" y="283992"/>
                  </a:cubicBezTo>
                  <a:cubicBezTo>
                    <a:pt x="396828" y="284115"/>
                    <a:pt x="-3007" y="264768"/>
                    <a:pt x="-1" y="248493"/>
                  </a:cubicBezTo>
                  <a:cubicBezTo>
                    <a:pt x="11793" y="176062"/>
                    <a:pt x="14782" y="104833"/>
                    <a:pt x="0" y="35499"/>
                  </a:cubicBezTo>
                </a:path>
                <a:path w="1786429" h="283992" fill="none" stroke="0" extrusionOk="0">
                  <a:moveTo>
                    <a:pt x="1786429" y="35499"/>
                  </a:moveTo>
                  <a:cubicBezTo>
                    <a:pt x="1772612" y="76636"/>
                    <a:pt x="1377036" y="62831"/>
                    <a:pt x="893214" y="70998"/>
                  </a:cubicBezTo>
                  <a:cubicBezTo>
                    <a:pt x="401299" y="69234"/>
                    <a:pt x="-3491" y="53825"/>
                    <a:pt x="-1" y="35499"/>
                  </a:cubicBezTo>
                  <a:cubicBezTo>
                    <a:pt x="-48961" y="70987"/>
                    <a:pt x="377989" y="79831"/>
                    <a:pt x="893214" y="0"/>
                  </a:cubicBezTo>
                  <a:cubicBezTo>
                    <a:pt x="1390352" y="-295"/>
                    <a:pt x="1787967" y="15706"/>
                    <a:pt x="1786429" y="35499"/>
                  </a:cubicBezTo>
                  <a:cubicBezTo>
                    <a:pt x="1794385" y="126345"/>
                    <a:pt x="1796838" y="148866"/>
                    <a:pt x="1786429" y="248493"/>
                  </a:cubicBezTo>
                  <a:cubicBezTo>
                    <a:pt x="1790263" y="256086"/>
                    <a:pt x="1362037" y="283502"/>
                    <a:pt x="893214" y="283992"/>
                  </a:cubicBezTo>
                  <a:cubicBezTo>
                    <a:pt x="399805" y="279243"/>
                    <a:pt x="797" y="264696"/>
                    <a:pt x="-1" y="248493"/>
                  </a:cubicBezTo>
                  <a:cubicBezTo>
                    <a:pt x="2983" y="173893"/>
                    <a:pt x="-8024" y="109022"/>
                    <a:pt x="0" y="35499"/>
                  </a:cubicBezTo>
                </a:path>
              </a:pathLst>
            </a:custGeom>
            <a:solidFill>
              <a:schemeClr val="bg1"/>
            </a:solidFill>
            <a:ln>
              <a:solidFill>
                <a:schemeClr val="tx1"/>
              </a:solidFill>
              <a:extLst>
                <a:ext uri="{C807C97D-BFC1-408E-A445-0C87EB9F89A2}">
                  <ask:lineSketchStyleProps xmlns:ask="http://schemas.microsoft.com/office/drawing/2018/sketchyshapes" sd="24109230">
                    <a:prstGeom prst="can">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3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独自Ａデータモデル</a:t>
              </a:r>
            </a:p>
          </p:txBody>
        </p:sp>
        <p:sp>
          <p:nvSpPr>
            <p:cNvPr id="59" name="円柱 58">
              <a:extLst>
                <a:ext uri="{FF2B5EF4-FFF2-40B4-BE49-F238E27FC236}">
                  <a16:creationId xmlns:a16="http://schemas.microsoft.com/office/drawing/2014/main" id="{29AA337A-07FA-D9BE-268A-03B4145D397B}"/>
                </a:ext>
              </a:extLst>
            </p:cNvPr>
            <p:cNvSpPr/>
            <p:nvPr/>
          </p:nvSpPr>
          <p:spPr>
            <a:xfrm>
              <a:off x="3845263" y="5287591"/>
              <a:ext cx="1783035" cy="262792"/>
            </a:xfrm>
            <a:custGeom>
              <a:avLst/>
              <a:gdLst>
                <a:gd name="csX0" fmla="*/ 0 w 1783035"/>
                <a:gd name="csY0" fmla="*/ 32849 h 262792"/>
                <a:gd name="csX1" fmla="*/ 891518 w 1783035"/>
                <a:gd name="csY1" fmla="*/ 65698 h 262792"/>
                <a:gd name="csX2" fmla="*/ 1783036 w 1783035"/>
                <a:gd name="csY2" fmla="*/ 32849 h 262792"/>
                <a:gd name="csX3" fmla="*/ 1783035 w 1783035"/>
                <a:gd name="csY3" fmla="*/ 229943 h 262792"/>
                <a:gd name="csX4" fmla="*/ 891517 w 1783035"/>
                <a:gd name="csY4" fmla="*/ 262792 h 262792"/>
                <a:gd name="csX5" fmla="*/ -1 w 1783035"/>
                <a:gd name="csY5" fmla="*/ 229943 h 262792"/>
                <a:gd name="csX6" fmla="*/ 0 w 1783035"/>
                <a:gd name="csY6" fmla="*/ 32849 h 262792"/>
                <a:gd name="csX0" fmla="*/ 0 w 1783035"/>
                <a:gd name="csY0" fmla="*/ 32849 h 262792"/>
                <a:gd name="csX1" fmla="*/ 891518 w 1783035"/>
                <a:gd name="csY1" fmla="*/ 0 h 262792"/>
                <a:gd name="csX2" fmla="*/ 1783036 w 1783035"/>
                <a:gd name="csY2" fmla="*/ 32849 h 262792"/>
                <a:gd name="csX3" fmla="*/ 891518 w 1783035"/>
                <a:gd name="csY3" fmla="*/ 65698 h 262792"/>
                <a:gd name="csX4" fmla="*/ 0 w 1783035"/>
                <a:gd name="csY4" fmla="*/ 32849 h 262792"/>
                <a:gd name="csX0" fmla="*/ 1783035 w 1783035"/>
                <a:gd name="csY0" fmla="*/ 32849 h 262792"/>
                <a:gd name="csX1" fmla="*/ 891517 w 1783035"/>
                <a:gd name="csY1" fmla="*/ 65698 h 262792"/>
                <a:gd name="csX2" fmla="*/ -1 w 1783035"/>
                <a:gd name="csY2" fmla="*/ 32849 h 262792"/>
                <a:gd name="csX3" fmla="*/ 891517 w 1783035"/>
                <a:gd name="csY3" fmla="*/ 0 h 262792"/>
                <a:gd name="csX4" fmla="*/ 1783035 w 1783035"/>
                <a:gd name="csY4" fmla="*/ 32849 h 262792"/>
                <a:gd name="csX5" fmla="*/ 1783035 w 1783035"/>
                <a:gd name="csY5" fmla="*/ 229943 h 262792"/>
                <a:gd name="csX6" fmla="*/ 891517 w 1783035"/>
                <a:gd name="csY6" fmla="*/ 262792 h 262792"/>
                <a:gd name="csX7" fmla="*/ -1 w 1783035"/>
                <a:gd name="csY7" fmla="*/ 229943 h 262792"/>
                <a:gd name="csX8" fmla="*/ 0 w 1783035"/>
                <a:gd name="csY8" fmla="*/ 32849 h 26279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783035" h="262792" stroke="0" extrusionOk="0">
                  <a:moveTo>
                    <a:pt x="0" y="32849"/>
                  </a:moveTo>
                  <a:cubicBezTo>
                    <a:pt x="-62620" y="-39120"/>
                    <a:pt x="315849" y="71829"/>
                    <a:pt x="891518" y="65698"/>
                  </a:cubicBezTo>
                  <a:cubicBezTo>
                    <a:pt x="1384005" y="61660"/>
                    <a:pt x="1787225" y="52231"/>
                    <a:pt x="1783036" y="32849"/>
                  </a:cubicBezTo>
                  <a:cubicBezTo>
                    <a:pt x="1784764" y="110143"/>
                    <a:pt x="1767765" y="164002"/>
                    <a:pt x="1783035" y="229943"/>
                  </a:cubicBezTo>
                  <a:cubicBezTo>
                    <a:pt x="1800285" y="172850"/>
                    <a:pt x="1407264" y="286938"/>
                    <a:pt x="891517" y="262792"/>
                  </a:cubicBezTo>
                  <a:cubicBezTo>
                    <a:pt x="398694" y="262644"/>
                    <a:pt x="-725" y="247895"/>
                    <a:pt x="-1" y="229943"/>
                  </a:cubicBezTo>
                  <a:cubicBezTo>
                    <a:pt x="3532" y="164404"/>
                    <a:pt x="-13785" y="108460"/>
                    <a:pt x="0" y="32849"/>
                  </a:cubicBezTo>
                  <a:close/>
                </a:path>
                <a:path w="1783035" h="262792" fill="lighten" stroke="0" extrusionOk="0">
                  <a:moveTo>
                    <a:pt x="0" y="32849"/>
                  </a:moveTo>
                  <a:cubicBezTo>
                    <a:pt x="101650" y="-28165"/>
                    <a:pt x="473747" y="69053"/>
                    <a:pt x="891518" y="0"/>
                  </a:cubicBezTo>
                  <a:cubicBezTo>
                    <a:pt x="1388236" y="941"/>
                    <a:pt x="1779573" y="15658"/>
                    <a:pt x="1783036" y="32849"/>
                  </a:cubicBezTo>
                  <a:cubicBezTo>
                    <a:pt x="1780808" y="-1433"/>
                    <a:pt x="1383015" y="93013"/>
                    <a:pt x="891518" y="65698"/>
                  </a:cubicBezTo>
                  <a:cubicBezTo>
                    <a:pt x="401772" y="62155"/>
                    <a:pt x="-286" y="51475"/>
                    <a:pt x="0" y="32849"/>
                  </a:cubicBezTo>
                  <a:close/>
                </a:path>
                <a:path w="1783035" h="262792" fill="none" extrusionOk="0">
                  <a:moveTo>
                    <a:pt x="1783035" y="32849"/>
                  </a:moveTo>
                  <a:cubicBezTo>
                    <a:pt x="1846382" y="-39358"/>
                    <a:pt x="1484625" y="130241"/>
                    <a:pt x="891517" y="65698"/>
                  </a:cubicBezTo>
                  <a:cubicBezTo>
                    <a:pt x="401027" y="62970"/>
                    <a:pt x="-721" y="50940"/>
                    <a:pt x="-1" y="32849"/>
                  </a:cubicBezTo>
                  <a:cubicBezTo>
                    <a:pt x="-57084" y="5424"/>
                    <a:pt x="369964" y="-58218"/>
                    <a:pt x="891517" y="0"/>
                  </a:cubicBezTo>
                  <a:cubicBezTo>
                    <a:pt x="1380651" y="-2342"/>
                    <a:pt x="1782168" y="13891"/>
                    <a:pt x="1783035" y="32849"/>
                  </a:cubicBezTo>
                  <a:cubicBezTo>
                    <a:pt x="1790927" y="74641"/>
                    <a:pt x="1780503" y="141671"/>
                    <a:pt x="1783035" y="229943"/>
                  </a:cubicBezTo>
                  <a:cubicBezTo>
                    <a:pt x="1889495" y="280949"/>
                    <a:pt x="1462280" y="268313"/>
                    <a:pt x="891517" y="262792"/>
                  </a:cubicBezTo>
                  <a:cubicBezTo>
                    <a:pt x="396693" y="262890"/>
                    <a:pt x="-635" y="247383"/>
                    <a:pt x="-1" y="229943"/>
                  </a:cubicBezTo>
                  <a:cubicBezTo>
                    <a:pt x="3801" y="163783"/>
                    <a:pt x="6433" y="97823"/>
                    <a:pt x="0" y="32849"/>
                  </a:cubicBezTo>
                </a:path>
                <a:path w="1783035" h="262792" fill="none" stroke="0" extrusionOk="0">
                  <a:moveTo>
                    <a:pt x="1783035" y="32849"/>
                  </a:moveTo>
                  <a:cubicBezTo>
                    <a:pt x="1760744" y="85726"/>
                    <a:pt x="1316344" y="7553"/>
                    <a:pt x="891517" y="65698"/>
                  </a:cubicBezTo>
                  <a:cubicBezTo>
                    <a:pt x="401111" y="63211"/>
                    <a:pt x="-1658" y="50383"/>
                    <a:pt x="-1" y="32849"/>
                  </a:cubicBezTo>
                  <a:cubicBezTo>
                    <a:pt x="-12235" y="28474"/>
                    <a:pt x="370775" y="103344"/>
                    <a:pt x="891517" y="0"/>
                  </a:cubicBezTo>
                  <a:cubicBezTo>
                    <a:pt x="1384964" y="-83"/>
                    <a:pt x="1785914" y="14358"/>
                    <a:pt x="1783035" y="32849"/>
                  </a:cubicBezTo>
                  <a:cubicBezTo>
                    <a:pt x="1784613" y="82411"/>
                    <a:pt x="1761258" y="185747"/>
                    <a:pt x="1783035" y="229943"/>
                  </a:cubicBezTo>
                  <a:cubicBezTo>
                    <a:pt x="1796854" y="204790"/>
                    <a:pt x="1309863" y="261312"/>
                    <a:pt x="891517" y="262792"/>
                  </a:cubicBezTo>
                  <a:cubicBezTo>
                    <a:pt x="399063" y="258906"/>
                    <a:pt x="1115" y="243324"/>
                    <a:pt x="-1" y="229943"/>
                  </a:cubicBezTo>
                  <a:cubicBezTo>
                    <a:pt x="2991" y="160632"/>
                    <a:pt x="-17623" y="104092"/>
                    <a:pt x="0" y="32849"/>
                  </a:cubicBezTo>
                </a:path>
              </a:pathLst>
            </a:custGeom>
            <a:solidFill>
              <a:schemeClr val="bg1"/>
            </a:solidFill>
            <a:ln>
              <a:solidFill>
                <a:schemeClr val="tx1"/>
              </a:solidFill>
              <a:extLst>
                <a:ext uri="{C807C97D-BFC1-408E-A445-0C87EB9F89A2}">
                  <ask:lineSketchStyleProps xmlns:ask="http://schemas.microsoft.com/office/drawing/2018/sketchyshapes" sd="24109230">
                    <a:prstGeom prst="can">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3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a:t>
              </a:r>
              <a:r>
                <a:rPr kumimoji="1" lang="en-US" altLang="ja-JP" sz="13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B</a:t>
              </a:r>
              <a:r>
                <a:rPr kumimoji="1" lang="ja-JP" altLang="en-US" sz="13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データモデル</a:t>
              </a:r>
            </a:p>
          </p:txBody>
        </p:sp>
      </p:grpSp>
      <p:sp>
        <p:nvSpPr>
          <p:cNvPr id="91" name="円柱 90">
            <a:extLst>
              <a:ext uri="{FF2B5EF4-FFF2-40B4-BE49-F238E27FC236}">
                <a16:creationId xmlns:a16="http://schemas.microsoft.com/office/drawing/2014/main" id="{B3177B25-8DC5-B199-EB1B-A47B716AFE82}"/>
              </a:ext>
            </a:extLst>
          </p:cNvPr>
          <p:cNvSpPr/>
          <p:nvPr/>
        </p:nvSpPr>
        <p:spPr>
          <a:xfrm>
            <a:off x="9314240" y="5205239"/>
            <a:ext cx="1043875" cy="466592"/>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GIF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データ項目</a:t>
            </a:r>
          </a:p>
        </p:txBody>
      </p:sp>
      <p:sp>
        <p:nvSpPr>
          <p:cNvPr id="105" name="円柱 104">
            <a:extLst>
              <a:ext uri="{FF2B5EF4-FFF2-40B4-BE49-F238E27FC236}">
                <a16:creationId xmlns:a16="http://schemas.microsoft.com/office/drawing/2014/main" id="{99BF1B7E-D7B0-491B-F73B-326B2401999F}"/>
              </a:ext>
            </a:extLst>
          </p:cNvPr>
          <p:cNvSpPr/>
          <p:nvPr/>
        </p:nvSpPr>
        <p:spPr>
          <a:xfrm>
            <a:off x="10411035" y="5217479"/>
            <a:ext cx="1028652" cy="466592"/>
          </a:xfrm>
          <a:prstGeom prst="can">
            <a:avLst>
              <a:gd name="adj" fmla="val 16834"/>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拡張</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データ項目</a:t>
            </a:r>
          </a:p>
        </p:txBody>
      </p:sp>
      <p:sp>
        <p:nvSpPr>
          <p:cNvPr id="106" name="正方形/長方形 105">
            <a:extLst>
              <a:ext uri="{FF2B5EF4-FFF2-40B4-BE49-F238E27FC236}">
                <a16:creationId xmlns:a16="http://schemas.microsoft.com/office/drawing/2014/main" id="{F02DC255-A6BE-8C76-B0E7-85293A851ED4}"/>
              </a:ext>
            </a:extLst>
          </p:cNvPr>
          <p:cNvSpPr/>
          <p:nvPr/>
        </p:nvSpPr>
        <p:spPr>
          <a:xfrm>
            <a:off x="6428145" y="4744205"/>
            <a:ext cx="2505643" cy="989051"/>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7" name="正方形/長方形 106">
            <a:extLst>
              <a:ext uri="{FF2B5EF4-FFF2-40B4-BE49-F238E27FC236}">
                <a16:creationId xmlns:a16="http://schemas.microsoft.com/office/drawing/2014/main" id="{2136559E-AACD-9C36-6B76-B3EF2565E201}"/>
              </a:ext>
            </a:extLst>
          </p:cNvPr>
          <p:cNvSpPr/>
          <p:nvPr/>
        </p:nvSpPr>
        <p:spPr>
          <a:xfrm>
            <a:off x="9148589" y="4749456"/>
            <a:ext cx="2505643" cy="981792"/>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8" name="正方形/長方形 107">
            <a:extLst>
              <a:ext uri="{FF2B5EF4-FFF2-40B4-BE49-F238E27FC236}">
                <a16:creationId xmlns:a16="http://schemas.microsoft.com/office/drawing/2014/main" id="{8C4FA02F-57A5-4485-FE88-25B499C988A0}"/>
              </a:ext>
            </a:extLst>
          </p:cNvPr>
          <p:cNvSpPr/>
          <p:nvPr/>
        </p:nvSpPr>
        <p:spPr>
          <a:xfrm>
            <a:off x="6428145" y="4501101"/>
            <a:ext cx="1043875" cy="247785"/>
          </a:xfrm>
          <a:prstGeom prst="rect">
            <a:avLst/>
          </a:prstGeom>
          <a:solidFill>
            <a:schemeClr val="accent3">
              <a:lumMod val="20000"/>
              <a:lumOff val="80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400">
                <a:solidFill>
                  <a:schemeClr val="tx1"/>
                </a:solidFill>
                <a:latin typeface="メイリオ" panose="020B0604030504040204" pitchFamily="50" charset="-128"/>
                <a:ea typeface="メイリオ" panose="020B0604030504040204" pitchFamily="50" charset="-128"/>
              </a:rPr>
              <a:t>A</a:t>
            </a:r>
            <a:r>
              <a:rPr kumimoji="1" lang="ja-JP" altLang="en-US" sz="1400">
                <a:solidFill>
                  <a:schemeClr val="tx1"/>
                </a:solidFill>
                <a:latin typeface="メイリオ" panose="020B0604030504040204" pitchFamily="50" charset="-128"/>
                <a:ea typeface="メイリオ" panose="020B0604030504040204" pitchFamily="50" charset="-128"/>
              </a:rPr>
              <a:t>システム</a:t>
            </a:r>
          </a:p>
        </p:txBody>
      </p:sp>
      <p:sp>
        <p:nvSpPr>
          <p:cNvPr id="109" name="円柱 108">
            <a:extLst>
              <a:ext uri="{FF2B5EF4-FFF2-40B4-BE49-F238E27FC236}">
                <a16:creationId xmlns:a16="http://schemas.microsoft.com/office/drawing/2014/main" id="{9080F766-08C4-5F80-C435-1FE195F7484A}"/>
              </a:ext>
            </a:extLst>
          </p:cNvPr>
          <p:cNvSpPr/>
          <p:nvPr/>
        </p:nvSpPr>
        <p:spPr>
          <a:xfrm>
            <a:off x="6579483" y="5213834"/>
            <a:ext cx="1043875" cy="466592"/>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GIF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データ項目</a:t>
            </a:r>
          </a:p>
        </p:txBody>
      </p:sp>
      <p:sp>
        <p:nvSpPr>
          <p:cNvPr id="110" name="円柱 109">
            <a:extLst>
              <a:ext uri="{FF2B5EF4-FFF2-40B4-BE49-F238E27FC236}">
                <a16:creationId xmlns:a16="http://schemas.microsoft.com/office/drawing/2014/main" id="{639AE0CC-524A-7ED7-3148-F08B35EA9AD3}"/>
              </a:ext>
            </a:extLst>
          </p:cNvPr>
          <p:cNvSpPr/>
          <p:nvPr/>
        </p:nvSpPr>
        <p:spPr>
          <a:xfrm>
            <a:off x="7676278" y="5226074"/>
            <a:ext cx="1028652" cy="466592"/>
          </a:xfrm>
          <a:prstGeom prst="can">
            <a:avLst>
              <a:gd name="adj" fmla="val 16834"/>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拡張</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データ項目</a:t>
            </a:r>
          </a:p>
        </p:txBody>
      </p:sp>
      <p:sp>
        <p:nvSpPr>
          <p:cNvPr id="111" name="正方形/長方形 110">
            <a:extLst>
              <a:ext uri="{FF2B5EF4-FFF2-40B4-BE49-F238E27FC236}">
                <a16:creationId xmlns:a16="http://schemas.microsoft.com/office/drawing/2014/main" id="{F898101F-D49A-0BBC-9944-4FCEDEA06ACF}"/>
              </a:ext>
            </a:extLst>
          </p:cNvPr>
          <p:cNvSpPr/>
          <p:nvPr/>
        </p:nvSpPr>
        <p:spPr>
          <a:xfrm>
            <a:off x="10610357" y="4493383"/>
            <a:ext cx="1043875" cy="247785"/>
          </a:xfrm>
          <a:prstGeom prst="rect">
            <a:avLst/>
          </a:prstGeom>
          <a:solidFill>
            <a:schemeClr val="accent4">
              <a:lumMod val="90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400">
                <a:solidFill>
                  <a:schemeClr val="tx1"/>
                </a:solidFill>
                <a:latin typeface="メイリオ" panose="020B0604030504040204" pitchFamily="50" charset="-128"/>
                <a:ea typeface="メイリオ" panose="020B0604030504040204" pitchFamily="50" charset="-128"/>
              </a:rPr>
              <a:t>B</a:t>
            </a:r>
            <a:r>
              <a:rPr kumimoji="1" lang="ja-JP" altLang="en-US" sz="1400">
                <a:solidFill>
                  <a:schemeClr val="tx1"/>
                </a:solidFill>
                <a:latin typeface="メイリオ" panose="020B0604030504040204" pitchFamily="50" charset="-128"/>
                <a:ea typeface="メイリオ" panose="020B0604030504040204" pitchFamily="50" charset="-128"/>
              </a:rPr>
              <a:t>システム</a:t>
            </a:r>
          </a:p>
        </p:txBody>
      </p:sp>
      <p:cxnSp>
        <p:nvCxnSpPr>
          <p:cNvPr id="112" name="直線矢印コネクタ 111">
            <a:extLst>
              <a:ext uri="{FF2B5EF4-FFF2-40B4-BE49-F238E27FC236}">
                <a16:creationId xmlns:a16="http://schemas.microsoft.com/office/drawing/2014/main" id="{23A07FA8-FD2E-715D-D7F1-57E9A2B0E506}"/>
              </a:ext>
            </a:extLst>
          </p:cNvPr>
          <p:cNvCxnSpPr>
            <a:cxnSpLocks/>
          </p:cNvCxnSpPr>
          <p:nvPr/>
        </p:nvCxnSpPr>
        <p:spPr>
          <a:xfrm>
            <a:off x="7469514" y="4361008"/>
            <a:ext cx="167234" cy="417638"/>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直線矢印コネクタ 112">
            <a:extLst>
              <a:ext uri="{FF2B5EF4-FFF2-40B4-BE49-F238E27FC236}">
                <a16:creationId xmlns:a16="http://schemas.microsoft.com/office/drawing/2014/main" id="{BF5D5210-1097-B89D-09F0-1AFD38F4CC77}"/>
              </a:ext>
            </a:extLst>
          </p:cNvPr>
          <p:cNvCxnSpPr>
            <a:cxnSpLocks/>
          </p:cNvCxnSpPr>
          <p:nvPr/>
        </p:nvCxnSpPr>
        <p:spPr>
          <a:xfrm>
            <a:off x="7469514" y="4379762"/>
            <a:ext cx="2366663" cy="342378"/>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14" name="Picture 2">
            <a:extLst>
              <a:ext uri="{FF2B5EF4-FFF2-40B4-BE49-F238E27FC236}">
                <a16:creationId xmlns:a16="http://schemas.microsoft.com/office/drawing/2014/main" id="{CA5A92ED-890E-5EF5-EAFA-3096FAD323A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14650" y="3408736"/>
            <a:ext cx="1038276" cy="1038276"/>
          </a:xfrm>
          <a:prstGeom prst="rect">
            <a:avLst/>
          </a:prstGeom>
          <a:noFill/>
          <a:extLst>
            <a:ext uri="{909E8E84-426E-40DD-AFC4-6F175D3DCCD1}">
              <a14:hiddenFill xmlns:a14="http://schemas.microsoft.com/office/drawing/2010/main">
                <a:solidFill>
                  <a:srgbClr val="FFFFFF"/>
                </a:solidFill>
              </a14:hiddenFill>
            </a:ext>
          </a:extLst>
        </p:spPr>
      </p:pic>
      <p:grpSp>
        <p:nvGrpSpPr>
          <p:cNvPr id="115" name="グループ化 114">
            <a:extLst>
              <a:ext uri="{FF2B5EF4-FFF2-40B4-BE49-F238E27FC236}">
                <a16:creationId xmlns:a16="http://schemas.microsoft.com/office/drawing/2014/main" id="{88A017D7-FAB6-3B31-96F7-EE317AC24FB3}"/>
              </a:ext>
            </a:extLst>
          </p:cNvPr>
          <p:cNvGrpSpPr/>
          <p:nvPr/>
        </p:nvGrpSpPr>
        <p:grpSpPr>
          <a:xfrm>
            <a:off x="6412264" y="3358847"/>
            <a:ext cx="1962064" cy="1009878"/>
            <a:chOff x="6538171" y="3000003"/>
            <a:chExt cx="1962064" cy="1009878"/>
          </a:xfrm>
        </p:grpSpPr>
        <p:sp>
          <p:nvSpPr>
            <p:cNvPr id="117" name="円柱 116">
              <a:extLst>
                <a:ext uri="{FF2B5EF4-FFF2-40B4-BE49-F238E27FC236}">
                  <a16:creationId xmlns:a16="http://schemas.microsoft.com/office/drawing/2014/main" id="{CD4A4627-A09C-5EBC-1023-9D6EDD665D1D}"/>
                </a:ext>
              </a:extLst>
            </p:cNvPr>
            <p:cNvSpPr/>
            <p:nvPr/>
          </p:nvSpPr>
          <p:spPr>
            <a:xfrm>
              <a:off x="6692528" y="3483911"/>
              <a:ext cx="1043875" cy="474592"/>
            </a:xfrm>
            <a:prstGeom prst="can">
              <a:avLst>
                <a:gd name="adj" fmla="val 18606"/>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00000"/>
                  </a:solidFill>
                  <a:effectLst/>
                  <a:uLnTx/>
                  <a:uFillTx/>
                  <a:latin typeface="メイリオ" panose="020B0604030504040204" pitchFamily="50" charset="-128"/>
                  <a:ea typeface="メイリオ" panose="020B0604030504040204" pitchFamily="50" charset="-128"/>
                  <a:cs typeface="+mn-cs"/>
                </a:rPr>
                <a:t>共通化</a:t>
              </a:r>
              <a:endParaRPr kumimoji="1" lang="en-US" altLang="ja-JP" sz="1200" b="1" i="0" u="none" strike="noStrike" kern="1200" cap="none" spc="0" normalizeH="0" baseline="0" noProof="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00000"/>
                  </a:solidFill>
                  <a:effectLst/>
                  <a:uLnTx/>
                  <a:uFillTx/>
                  <a:latin typeface="メイリオ" panose="020B0604030504040204" pitchFamily="50" charset="-128"/>
                  <a:ea typeface="メイリオ" panose="020B0604030504040204" pitchFamily="50" charset="-128"/>
                  <a:cs typeface="+mn-cs"/>
                </a:rPr>
                <a:t>データ項目</a:t>
              </a:r>
            </a:p>
          </p:txBody>
        </p:sp>
        <p:sp>
          <p:nvSpPr>
            <p:cNvPr id="118" name="正方形/長方形 117">
              <a:extLst>
                <a:ext uri="{FF2B5EF4-FFF2-40B4-BE49-F238E27FC236}">
                  <a16:creationId xmlns:a16="http://schemas.microsoft.com/office/drawing/2014/main" id="{EE0ED315-5D29-500A-EADA-D8884062DCFE}"/>
                </a:ext>
              </a:extLst>
            </p:cNvPr>
            <p:cNvSpPr/>
            <p:nvPr/>
          </p:nvSpPr>
          <p:spPr>
            <a:xfrm>
              <a:off x="6538171" y="3000004"/>
              <a:ext cx="1962064" cy="1009877"/>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19" name="正方形/長方形 118">
              <a:extLst>
                <a:ext uri="{FF2B5EF4-FFF2-40B4-BE49-F238E27FC236}">
                  <a16:creationId xmlns:a16="http://schemas.microsoft.com/office/drawing/2014/main" id="{D663BD75-5864-A7D2-A44E-59755D37CF55}"/>
                </a:ext>
              </a:extLst>
            </p:cNvPr>
            <p:cNvSpPr/>
            <p:nvPr/>
          </p:nvSpPr>
          <p:spPr>
            <a:xfrm>
              <a:off x="7938328" y="3000003"/>
              <a:ext cx="559369" cy="247785"/>
            </a:xfrm>
            <a:prstGeom prst="rect">
              <a:avLst/>
            </a:prstGeom>
            <a:solidFill>
              <a:schemeClr val="bg1"/>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400" b="1">
                  <a:solidFill>
                    <a:srgbClr val="FF0000"/>
                  </a:solidFill>
                  <a:latin typeface="メイリオ" panose="020B0604030504040204" pitchFamily="50" charset="-128"/>
                  <a:ea typeface="メイリオ" panose="020B0604030504040204" pitchFamily="50" charset="-128"/>
                </a:rPr>
                <a:t>GIF</a:t>
              </a:r>
              <a:endParaRPr kumimoji="1" lang="ja-JP" altLang="en-US" sz="1400" b="1">
                <a:solidFill>
                  <a:srgbClr val="FF0000"/>
                </a:solidFill>
                <a:latin typeface="メイリオ" panose="020B0604030504040204" pitchFamily="50" charset="-128"/>
                <a:ea typeface="メイリオ" panose="020B0604030504040204" pitchFamily="50" charset="-128"/>
              </a:endParaRPr>
            </a:p>
          </p:txBody>
        </p:sp>
      </p:grpSp>
      <p:sp>
        <p:nvSpPr>
          <p:cNvPr id="120" name="正方形/長方形 119">
            <a:extLst>
              <a:ext uri="{FF2B5EF4-FFF2-40B4-BE49-F238E27FC236}">
                <a16:creationId xmlns:a16="http://schemas.microsoft.com/office/drawing/2014/main" id="{341AF5BD-4D83-4229-D3CA-0609694832E1}"/>
              </a:ext>
            </a:extLst>
          </p:cNvPr>
          <p:cNvSpPr/>
          <p:nvPr/>
        </p:nvSpPr>
        <p:spPr>
          <a:xfrm>
            <a:off x="638544" y="4745965"/>
            <a:ext cx="2505643" cy="985732"/>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21" name="正方形/長方形 120">
            <a:extLst>
              <a:ext uri="{FF2B5EF4-FFF2-40B4-BE49-F238E27FC236}">
                <a16:creationId xmlns:a16="http://schemas.microsoft.com/office/drawing/2014/main" id="{3AF713F2-4404-9FD0-BC82-E619C274CB46}"/>
              </a:ext>
            </a:extLst>
          </p:cNvPr>
          <p:cNvSpPr/>
          <p:nvPr/>
        </p:nvSpPr>
        <p:spPr>
          <a:xfrm>
            <a:off x="3358988" y="4751464"/>
            <a:ext cx="2505643" cy="981792"/>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22" name="正方形/長方形 121">
            <a:extLst>
              <a:ext uri="{FF2B5EF4-FFF2-40B4-BE49-F238E27FC236}">
                <a16:creationId xmlns:a16="http://schemas.microsoft.com/office/drawing/2014/main" id="{ABB24CB6-24D8-2A85-E3F7-B70683D2A060}"/>
              </a:ext>
            </a:extLst>
          </p:cNvPr>
          <p:cNvSpPr/>
          <p:nvPr/>
        </p:nvSpPr>
        <p:spPr>
          <a:xfrm>
            <a:off x="641313" y="4498180"/>
            <a:ext cx="1043875" cy="247785"/>
          </a:xfrm>
          <a:prstGeom prst="rect">
            <a:avLst/>
          </a:prstGeom>
          <a:solidFill>
            <a:schemeClr val="accent3">
              <a:lumMod val="20000"/>
              <a:lumOff val="80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400">
                <a:solidFill>
                  <a:schemeClr val="tx1"/>
                </a:solidFill>
                <a:latin typeface="メイリオ" panose="020B0604030504040204" pitchFamily="50" charset="-128"/>
                <a:ea typeface="メイリオ" panose="020B0604030504040204" pitchFamily="50" charset="-128"/>
              </a:rPr>
              <a:t>A</a:t>
            </a:r>
            <a:r>
              <a:rPr kumimoji="1" lang="ja-JP" altLang="en-US" sz="1400">
                <a:solidFill>
                  <a:schemeClr val="tx1"/>
                </a:solidFill>
                <a:latin typeface="メイリオ" panose="020B0604030504040204" pitchFamily="50" charset="-128"/>
                <a:ea typeface="メイリオ" panose="020B0604030504040204" pitchFamily="50" charset="-128"/>
              </a:rPr>
              <a:t>システム</a:t>
            </a:r>
          </a:p>
        </p:txBody>
      </p:sp>
      <p:sp>
        <p:nvSpPr>
          <p:cNvPr id="123" name="正方形/長方形 122">
            <a:extLst>
              <a:ext uri="{FF2B5EF4-FFF2-40B4-BE49-F238E27FC236}">
                <a16:creationId xmlns:a16="http://schemas.microsoft.com/office/drawing/2014/main" id="{A3B2C39F-2419-99D5-E92D-B50044ED102D}"/>
              </a:ext>
            </a:extLst>
          </p:cNvPr>
          <p:cNvSpPr/>
          <p:nvPr/>
        </p:nvSpPr>
        <p:spPr>
          <a:xfrm>
            <a:off x="4820756" y="4509454"/>
            <a:ext cx="1043875" cy="247785"/>
          </a:xfrm>
          <a:prstGeom prst="rect">
            <a:avLst/>
          </a:prstGeom>
          <a:solidFill>
            <a:schemeClr val="accent4">
              <a:lumMod val="90000"/>
            </a:schemeClr>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1400">
                <a:solidFill>
                  <a:schemeClr val="tx1"/>
                </a:solidFill>
                <a:latin typeface="メイリオ" panose="020B0604030504040204" pitchFamily="50" charset="-128"/>
                <a:ea typeface="メイリオ" panose="020B0604030504040204" pitchFamily="50" charset="-128"/>
              </a:rPr>
              <a:t>B</a:t>
            </a:r>
            <a:r>
              <a:rPr kumimoji="1" lang="ja-JP" altLang="en-US" sz="1400">
                <a:solidFill>
                  <a:schemeClr val="tx1"/>
                </a:solidFill>
                <a:latin typeface="メイリオ" panose="020B0604030504040204" pitchFamily="50" charset="-128"/>
                <a:ea typeface="メイリオ" panose="020B0604030504040204" pitchFamily="50" charset="-128"/>
              </a:rPr>
              <a:t>システム</a:t>
            </a:r>
          </a:p>
        </p:txBody>
      </p:sp>
      <p:grpSp>
        <p:nvGrpSpPr>
          <p:cNvPr id="124" name="グループ化 123">
            <a:extLst>
              <a:ext uri="{FF2B5EF4-FFF2-40B4-BE49-F238E27FC236}">
                <a16:creationId xmlns:a16="http://schemas.microsoft.com/office/drawing/2014/main" id="{6074A745-F7C9-962D-D4BF-967FB5651223}"/>
              </a:ext>
            </a:extLst>
          </p:cNvPr>
          <p:cNvGrpSpPr/>
          <p:nvPr/>
        </p:nvGrpSpPr>
        <p:grpSpPr>
          <a:xfrm>
            <a:off x="636947" y="3356992"/>
            <a:ext cx="1962064" cy="1010223"/>
            <a:chOff x="753452" y="3018474"/>
            <a:chExt cx="1962064" cy="1010223"/>
          </a:xfrm>
        </p:grpSpPr>
        <p:sp>
          <p:nvSpPr>
            <p:cNvPr id="126" name="円柱 125">
              <a:extLst>
                <a:ext uri="{FF2B5EF4-FFF2-40B4-BE49-F238E27FC236}">
                  <a16:creationId xmlns:a16="http://schemas.microsoft.com/office/drawing/2014/main" id="{89FD8FC0-7D56-5647-AF0B-6E994780FC53}"/>
                </a:ext>
              </a:extLst>
            </p:cNvPr>
            <p:cNvSpPr/>
            <p:nvPr/>
          </p:nvSpPr>
          <p:spPr>
            <a:xfrm>
              <a:off x="907809" y="3502382"/>
              <a:ext cx="1043875" cy="474592"/>
            </a:xfrm>
            <a:prstGeom prst="can">
              <a:avLst>
                <a:gd name="adj" fmla="val 1860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lumMod val="65000"/>
                    </a:schemeClr>
                  </a:solidFill>
                  <a:effectLst/>
                  <a:uLnTx/>
                  <a:uFillTx/>
                  <a:latin typeface="メイリオ" panose="020B0604030504040204" pitchFamily="50" charset="-128"/>
                  <a:ea typeface="メイリオ" panose="020B0604030504040204" pitchFamily="50" charset="-128"/>
                  <a:cs typeface="+mn-cs"/>
                </a:rPr>
                <a:t>共通化</a:t>
              </a:r>
              <a:endParaRPr kumimoji="1" lang="en-US" altLang="ja-JP" sz="1200" b="1" i="0" u="none" strike="noStrike" kern="1200" cap="none" spc="0" normalizeH="0" baseline="0" noProof="0">
                <a:ln>
                  <a:noFill/>
                </a:ln>
                <a:solidFill>
                  <a:schemeClr val="bg1">
                    <a:lumMod val="65000"/>
                  </a:schemeClr>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lumMod val="65000"/>
                    </a:schemeClr>
                  </a:solidFill>
                  <a:effectLst/>
                  <a:uLnTx/>
                  <a:uFillTx/>
                  <a:latin typeface="メイリオ" panose="020B0604030504040204" pitchFamily="50" charset="-128"/>
                  <a:ea typeface="メイリオ" panose="020B0604030504040204" pitchFamily="50" charset="-128"/>
                  <a:cs typeface="+mn-cs"/>
                </a:rPr>
                <a:t>データ項目</a:t>
              </a:r>
            </a:p>
          </p:txBody>
        </p:sp>
        <p:sp>
          <p:nvSpPr>
            <p:cNvPr id="127" name="正方形/長方形 126">
              <a:extLst>
                <a:ext uri="{FF2B5EF4-FFF2-40B4-BE49-F238E27FC236}">
                  <a16:creationId xmlns:a16="http://schemas.microsoft.com/office/drawing/2014/main" id="{5075FBEE-A7D8-3358-4F26-1B79F30878AC}"/>
                </a:ext>
              </a:extLst>
            </p:cNvPr>
            <p:cNvSpPr/>
            <p:nvPr/>
          </p:nvSpPr>
          <p:spPr>
            <a:xfrm>
              <a:off x="753452" y="3018475"/>
              <a:ext cx="1962064" cy="1010222"/>
            </a:xfrm>
            <a:prstGeom prst="rect">
              <a:avLst/>
            </a:prstGeom>
            <a:noFill/>
            <a:ln w="190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65000"/>
                  </a:schemeClr>
                </a:solidFill>
                <a:latin typeface="メイリオ" panose="020B0604030504040204" pitchFamily="50" charset="-128"/>
                <a:ea typeface="メイリオ" panose="020B0604030504040204" pitchFamily="50" charset="-128"/>
              </a:endParaRPr>
            </a:p>
          </p:txBody>
        </p:sp>
        <p:sp>
          <p:nvSpPr>
            <p:cNvPr id="128" name="正方形/長方形 127">
              <a:extLst>
                <a:ext uri="{FF2B5EF4-FFF2-40B4-BE49-F238E27FC236}">
                  <a16:creationId xmlns:a16="http://schemas.microsoft.com/office/drawing/2014/main" id="{181E9351-61DA-61F7-6D4B-F72DD8C5F7AB}"/>
                </a:ext>
              </a:extLst>
            </p:cNvPr>
            <p:cNvSpPr/>
            <p:nvPr/>
          </p:nvSpPr>
          <p:spPr>
            <a:xfrm>
              <a:off x="2153609" y="3018474"/>
              <a:ext cx="559369" cy="247785"/>
            </a:xfrm>
            <a:prstGeom prst="rect">
              <a:avLst/>
            </a:prstGeom>
            <a:solidFill>
              <a:schemeClr val="bg1"/>
            </a:solidFill>
            <a:ln w="190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400" b="1">
                  <a:solidFill>
                    <a:schemeClr val="bg1">
                      <a:lumMod val="65000"/>
                    </a:schemeClr>
                  </a:solidFill>
                  <a:latin typeface="メイリオ" panose="020B0604030504040204" pitchFamily="50" charset="-128"/>
                  <a:ea typeface="メイリオ" panose="020B0604030504040204" pitchFamily="50" charset="-128"/>
                </a:rPr>
                <a:t>GIF</a:t>
              </a:r>
              <a:endParaRPr kumimoji="1" lang="ja-JP" altLang="en-US" sz="1400" b="1">
                <a:solidFill>
                  <a:schemeClr val="bg1">
                    <a:lumMod val="65000"/>
                  </a:schemeClr>
                </a:solidFill>
                <a:latin typeface="メイリオ" panose="020B0604030504040204" pitchFamily="50" charset="-128"/>
                <a:ea typeface="メイリオ" panose="020B0604030504040204" pitchFamily="50" charset="-128"/>
              </a:endParaRPr>
            </a:p>
          </p:txBody>
        </p:sp>
      </p:grpSp>
      <p:sp>
        <p:nvSpPr>
          <p:cNvPr id="129" name="正方形/長方形 128">
            <a:extLst>
              <a:ext uri="{FF2B5EF4-FFF2-40B4-BE49-F238E27FC236}">
                <a16:creationId xmlns:a16="http://schemas.microsoft.com/office/drawing/2014/main" id="{A96BE764-F425-0442-9CDA-20C60D00E3E3}"/>
              </a:ext>
            </a:extLst>
          </p:cNvPr>
          <p:cNvSpPr/>
          <p:nvPr/>
        </p:nvSpPr>
        <p:spPr>
          <a:xfrm>
            <a:off x="710364" y="3231387"/>
            <a:ext cx="1421600" cy="146529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6000" b="1">
                <a:solidFill>
                  <a:srgbClr val="FF0000"/>
                </a:solidFill>
                <a:latin typeface="メイリオ" panose="020B0604030504040204" pitchFamily="50" charset="-128"/>
                <a:ea typeface="メイリオ" panose="020B0604030504040204" pitchFamily="50" charset="-128"/>
              </a:rPr>
              <a:t>×</a:t>
            </a:r>
            <a:endParaRPr kumimoji="1" lang="ja-JP" altLang="en-US" sz="16000" b="1">
              <a:solidFill>
                <a:srgbClr val="FF0000"/>
              </a:solidFill>
              <a:latin typeface="メイリオ" panose="020B0604030504040204" pitchFamily="50" charset="-128"/>
              <a:ea typeface="メイリオ" panose="020B0604030504040204" pitchFamily="50" charset="-128"/>
            </a:endParaRPr>
          </a:p>
        </p:txBody>
      </p:sp>
      <p:pic>
        <p:nvPicPr>
          <p:cNvPr id="130" name="Picture 4" descr="頭を抱えて悩んでいる人のイラスト（男性）">
            <a:extLst>
              <a:ext uri="{FF2B5EF4-FFF2-40B4-BE49-F238E27FC236}">
                <a16:creationId xmlns:a16="http://schemas.microsoft.com/office/drawing/2014/main" id="{E3333089-0671-9E13-B774-93D2AFECE19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6747" y="3432460"/>
            <a:ext cx="1038276" cy="1038276"/>
          </a:xfrm>
          <a:prstGeom prst="rect">
            <a:avLst/>
          </a:prstGeom>
          <a:noFill/>
          <a:extLst>
            <a:ext uri="{909E8E84-426E-40DD-AFC4-6F175D3DCCD1}">
              <a14:hiddenFill xmlns:a14="http://schemas.microsoft.com/office/drawing/2010/main">
                <a:solidFill>
                  <a:srgbClr val="FFFFFF"/>
                </a:solidFill>
              </a14:hiddenFill>
            </a:ext>
          </a:extLst>
        </p:spPr>
      </p:pic>
      <p:sp>
        <p:nvSpPr>
          <p:cNvPr id="131" name="吹き出し: 円形 130">
            <a:extLst>
              <a:ext uri="{FF2B5EF4-FFF2-40B4-BE49-F238E27FC236}">
                <a16:creationId xmlns:a16="http://schemas.microsoft.com/office/drawing/2014/main" id="{9B7094E7-8EF6-1318-22A9-CFD3DDA347CF}"/>
              </a:ext>
            </a:extLst>
          </p:cNvPr>
          <p:cNvSpPr/>
          <p:nvPr/>
        </p:nvSpPr>
        <p:spPr>
          <a:xfrm>
            <a:off x="9470055" y="3464280"/>
            <a:ext cx="2235469" cy="1017086"/>
          </a:xfrm>
          <a:prstGeom prst="wedgeEllipseCallout">
            <a:avLst>
              <a:gd name="adj1" fmla="val -48468"/>
              <a:gd name="adj2" fmla="val 33072"/>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latin typeface="メイリオ" panose="020B0604030504040204" pitchFamily="50" charset="-128"/>
                <a:ea typeface="メイリオ" panose="020B0604030504040204" pitchFamily="50" charset="-128"/>
              </a:rPr>
              <a:t>共通化されたデータ項目（ひな形）を作るから、連携できるね♪</a:t>
            </a:r>
            <a:endParaRPr kumimoji="1" lang="ja-JP" altLang="en-US" sz="1200">
              <a:latin typeface="メイリオ" panose="020B0604030504040204" pitchFamily="50" charset="-128"/>
              <a:ea typeface="メイリオ" panose="020B0604030504040204" pitchFamily="50" charset="-128"/>
            </a:endParaRPr>
          </a:p>
        </p:txBody>
      </p:sp>
      <p:sp>
        <p:nvSpPr>
          <p:cNvPr id="132" name="矢印: 上下 131">
            <a:extLst>
              <a:ext uri="{FF2B5EF4-FFF2-40B4-BE49-F238E27FC236}">
                <a16:creationId xmlns:a16="http://schemas.microsoft.com/office/drawing/2014/main" id="{7D51F459-D9D9-0524-6783-C87D9DC7BE81}"/>
              </a:ext>
            </a:extLst>
          </p:cNvPr>
          <p:cNvSpPr/>
          <p:nvPr/>
        </p:nvSpPr>
        <p:spPr>
          <a:xfrm rot="16200000">
            <a:off x="2974526" y="4863769"/>
            <a:ext cx="541730" cy="2019927"/>
          </a:xfrm>
          <a:prstGeom prst="upDownArrow">
            <a:avLst>
              <a:gd name="adj1" fmla="val 50000"/>
              <a:gd name="adj2" fmla="val 35316"/>
            </a:avLst>
          </a:prstGeom>
          <a:solidFill>
            <a:srgbClr val="FFC000"/>
          </a:solidFill>
        </p:spPr>
        <p:style>
          <a:lnRef idx="2">
            <a:schemeClr val="accent2">
              <a:shade val="15000"/>
            </a:schemeClr>
          </a:lnRef>
          <a:fillRef idx="1">
            <a:schemeClr val="accent2"/>
          </a:fillRef>
          <a:effectRef idx="0">
            <a:schemeClr val="accent2"/>
          </a:effectRef>
          <a:fontRef idx="minor">
            <a:schemeClr val="lt1"/>
          </a:fontRef>
        </p:style>
        <p:txBody>
          <a:bodyPr vert="eaVert" rtlCol="0" anchor="ctr"/>
          <a:lstStyle/>
          <a:p>
            <a:pPr algn="ctr"/>
            <a:r>
              <a:rPr kumimoji="1" lang="ja-JP" altLang="en-US" sz="1600">
                <a:solidFill>
                  <a:schemeClr val="tx1"/>
                </a:solidFill>
                <a:latin typeface="メイリオ" panose="020B0604030504040204" pitchFamily="50" charset="-128"/>
                <a:ea typeface="メイリオ" panose="020B0604030504040204" pitchFamily="50" charset="-128"/>
              </a:rPr>
              <a:t>データ連携：困難</a:t>
            </a:r>
          </a:p>
        </p:txBody>
      </p:sp>
      <p:sp>
        <p:nvSpPr>
          <p:cNvPr id="133" name="矢印: 上下 132">
            <a:extLst>
              <a:ext uri="{FF2B5EF4-FFF2-40B4-BE49-F238E27FC236}">
                <a16:creationId xmlns:a16="http://schemas.microsoft.com/office/drawing/2014/main" id="{D1AC2DB2-403A-CC71-7F38-6479D474D702}"/>
              </a:ext>
            </a:extLst>
          </p:cNvPr>
          <p:cNvSpPr/>
          <p:nvPr/>
        </p:nvSpPr>
        <p:spPr>
          <a:xfrm rot="16200000">
            <a:off x="8839979" y="4868865"/>
            <a:ext cx="518919" cy="1975939"/>
          </a:xfrm>
          <a:prstGeom prst="upDownArrow">
            <a:avLst>
              <a:gd name="adj1" fmla="val 50000"/>
              <a:gd name="adj2" fmla="val 35316"/>
            </a:avLst>
          </a:prstGeom>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pPr algn="ctr"/>
            <a:r>
              <a:rPr kumimoji="1" lang="ja-JP" altLang="en-US" sz="1600">
                <a:latin typeface="メイリオ" panose="020B0604030504040204" pitchFamily="50" charset="-128"/>
                <a:ea typeface="メイリオ" panose="020B0604030504040204" pitchFamily="50" charset="-128"/>
              </a:rPr>
              <a:t>データ連携：</a:t>
            </a:r>
            <a:r>
              <a:rPr kumimoji="1" lang="ja-JP" altLang="en-US" sz="1600">
                <a:solidFill>
                  <a:schemeClr val="bg1"/>
                </a:solidFill>
                <a:latin typeface="メイリオ" panose="020B0604030504040204" pitchFamily="50" charset="-128"/>
                <a:ea typeface="メイリオ" panose="020B0604030504040204" pitchFamily="50" charset="-128"/>
              </a:rPr>
              <a:t>容易</a:t>
            </a:r>
          </a:p>
        </p:txBody>
      </p:sp>
      <p:sp>
        <p:nvSpPr>
          <p:cNvPr id="134" name="正方形/長方形 133">
            <a:extLst>
              <a:ext uri="{FF2B5EF4-FFF2-40B4-BE49-F238E27FC236}">
                <a16:creationId xmlns:a16="http://schemas.microsoft.com/office/drawing/2014/main" id="{D4F107F3-6149-3DD5-9E7E-DC42F9989A57}"/>
              </a:ext>
            </a:extLst>
          </p:cNvPr>
          <p:cNvSpPr/>
          <p:nvPr/>
        </p:nvSpPr>
        <p:spPr>
          <a:xfrm>
            <a:off x="4213833" y="3112474"/>
            <a:ext cx="1858586" cy="345427"/>
          </a:xfrm>
          <a:prstGeom prst="rect">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000" b="1">
                <a:solidFill>
                  <a:schemeClr val="tx1"/>
                </a:solidFill>
                <a:latin typeface="メイリオ" panose="020B0604030504040204" pitchFamily="50" charset="-128"/>
                <a:ea typeface="メイリオ" panose="020B0604030504040204" pitchFamily="50" charset="-128"/>
              </a:rPr>
              <a:t>GIF</a:t>
            </a:r>
            <a:r>
              <a:rPr kumimoji="1" lang="ja-JP" altLang="en-US" sz="2000" b="1">
                <a:solidFill>
                  <a:schemeClr val="tx1"/>
                </a:solidFill>
                <a:latin typeface="メイリオ" panose="020B0604030504040204" pitchFamily="50" charset="-128"/>
                <a:ea typeface="メイリオ" panose="020B0604030504040204" pitchFamily="50" charset="-128"/>
              </a:rPr>
              <a:t>がないと</a:t>
            </a:r>
          </a:p>
        </p:txBody>
      </p:sp>
      <p:sp>
        <p:nvSpPr>
          <p:cNvPr id="135" name="正方形/長方形 134">
            <a:extLst>
              <a:ext uri="{FF2B5EF4-FFF2-40B4-BE49-F238E27FC236}">
                <a16:creationId xmlns:a16="http://schemas.microsoft.com/office/drawing/2014/main" id="{F6DE6BB1-89D1-A4AE-9234-3EF553E84B84}"/>
              </a:ext>
            </a:extLst>
          </p:cNvPr>
          <p:cNvSpPr/>
          <p:nvPr/>
        </p:nvSpPr>
        <p:spPr>
          <a:xfrm>
            <a:off x="9941088" y="3116844"/>
            <a:ext cx="1858586" cy="345427"/>
          </a:xfrm>
          <a:prstGeom prst="rect">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000" b="1">
                <a:solidFill>
                  <a:schemeClr val="tx1"/>
                </a:solidFill>
                <a:latin typeface="メイリオ" panose="020B0604030504040204" pitchFamily="50" charset="-128"/>
                <a:ea typeface="メイリオ" panose="020B0604030504040204" pitchFamily="50" charset="-128"/>
              </a:rPr>
              <a:t>GIF</a:t>
            </a:r>
            <a:r>
              <a:rPr kumimoji="1" lang="ja-JP" altLang="en-US" sz="2000" b="1">
                <a:solidFill>
                  <a:schemeClr val="tx1"/>
                </a:solidFill>
                <a:latin typeface="メイリオ" panose="020B0604030504040204" pitchFamily="50" charset="-128"/>
                <a:ea typeface="メイリオ" panose="020B0604030504040204" pitchFamily="50" charset="-128"/>
              </a:rPr>
              <a:t>があると</a:t>
            </a:r>
          </a:p>
        </p:txBody>
      </p:sp>
      <p:sp>
        <p:nvSpPr>
          <p:cNvPr id="136" name="吹き出し: 円形 135">
            <a:extLst>
              <a:ext uri="{FF2B5EF4-FFF2-40B4-BE49-F238E27FC236}">
                <a16:creationId xmlns:a16="http://schemas.microsoft.com/office/drawing/2014/main" id="{9284AD48-20F2-2C83-7AFA-BA1769A08691}"/>
              </a:ext>
            </a:extLst>
          </p:cNvPr>
          <p:cNvSpPr/>
          <p:nvPr/>
        </p:nvSpPr>
        <p:spPr>
          <a:xfrm>
            <a:off x="3725333" y="3514469"/>
            <a:ext cx="2266029" cy="932544"/>
          </a:xfrm>
          <a:prstGeom prst="wedgeEllipseCallout">
            <a:avLst>
              <a:gd name="adj1" fmla="val -58091"/>
              <a:gd name="adj2" fmla="val -23118"/>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latin typeface="メイリオ" panose="020B0604030504040204" pitchFamily="50" charset="-128"/>
                <a:ea typeface="メイリオ" panose="020B0604030504040204" pitchFamily="50" charset="-128"/>
              </a:rPr>
              <a:t>連携のためのデータ項目の設計・調整コストが追加で必要だ・・・</a:t>
            </a:r>
          </a:p>
        </p:txBody>
      </p:sp>
      <p:sp>
        <p:nvSpPr>
          <p:cNvPr id="137" name="コンテンツ プレースホルダー 2">
            <a:extLst>
              <a:ext uri="{FF2B5EF4-FFF2-40B4-BE49-F238E27FC236}">
                <a16:creationId xmlns:a16="http://schemas.microsoft.com/office/drawing/2014/main" id="{914DCB72-59E4-7BA6-EF4A-96C3F5BE6666}"/>
              </a:ext>
            </a:extLst>
          </p:cNvPr>
          <p:cNvSpPr txBox="1">
            <a:spLocks/>
          </p:cNvSpPr>
          <p:nvPr/>
        </p:nvSpPr>
        <p:spPr>
          <a:xfrm>
            <a:off x="191344" y="836712"/>
            <a:ext cx="11737304" cy="15015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游ゴシック" panose="020B0400000000000000" pitchFamily="50" charset="-128"/>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180975" marR="0" lvl="0" indent="-180975"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lang="ja-JP" altLang="en-US" sz="2400">
                <a:latin typeface="メイリオ" panose="020B0604030504040204" pitchFamily="50" charset="-128"/>
                <a:ea typeface="メイリオ" panose="020B0604030504040204" pitchFamily="50" charset="-128"/>
              </a:rPr>
              <a:t>・</a:t>
            </a:r>
            <a:r>
              <a:rPr kumimoji="1" lang="ja-JP" altLang="en-US" sz="2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の相互運用を高めることを目的に、共通化したデータ項目を策定し、参照を推進しています。各サービス・システムを共通化したデータ項目を参照して整備することで、データ連携が確保され、システム間の相互運用性を高めることができます。</a:t>
            </a:r>
            <a:br>
              <a:rPr lang="en-US" altLang="ja-JP" sz="2400">
                <a:solidFill>
                  <a:prstClr val="black"/>
                </a:solidFill>
                <a:latin typeface="メイリオ" panose="020B0604030504040204" pitchFamily="50" charset="-128"/>
                <a:ea typeface="メイリオ" panose="020B0604030504040204" pitchFamily="50" charset="-128"/>
              </a:rPr>
            </a:br>
            <a:r>
              <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主に</a:t>
            </a:r>
            <a:r>
              <a:rPr kumimoji="1" lang="ja-JP" altLang="en-US" sz="14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共通化したデータ項目における</a:t>
            </a:r>
            <a:r>
              <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GIF</a:t>
            </a: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の効果・役割を、以下に説明します。</a:t>
            </a:r>
            <a:endParaRPr kumimoji="1" lang="en-US" altLang="ja-JP" sz="2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8" name="テキスト ボックス 137">
            <a:extLst>
              <a:ext uri="{FF2B5EF4-FFF2-40B4-BE49-F238E27FC236}">
                <a16:creationId xmlns:a16="http://schemas.microsoft.com/office/drawing/2014/main" id="{675A5C5D-F2D4-92C0-FF08-B347F53EBF4F}"/>
              </a:ext>
            </a:extLst>
          </p:cNvPr>
          <p:cNvSpPr txBox="1"/>
          <p:nvPr/>
        </p:nvSpPr>
        <p:spPr>
          <a:xfrm>
            <a:off x="334402" y="2552249"/>
            <a:ext cx="5376793" cy="35394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a:t>
            </a:r>
            <a:r>
              <a:rPr kumimoji="1" lang="ja-JP" altLang="en-US" sz="1700" b="1" i="0" u="sng" strike="noStrike" kern="1200" cap="none" spc="0" normalizeH="0" baseline="0" noProof="0">
                <a:ln>
                  <a:noFill/>
                </a:ln>
                <a:effectLst/>
                <a:uLnTx/>
                <a:uFillTx/>
                <a:latin typeface="メイリオ" panose="020B0604030504040204" pitchFamily="50" charset="-128"/>
                <a:ea typeface="メイリオ" panose="020B0604030504040204" pitchFamily="50" charset="-128"/>
                <a:cs typeface="+mn-cs"/>
              </a:rPr>
              <a:t>設計の場合と</a:t>
            </a:r>
            <a:r>
              <a:rPr kumimoji="1" lang="en-US" altLang="ja-JP" sz="1700" b="1" i="0" u="sng" strike="noStrike" kern="1200" cap="none" spc="0" normalizeH="0" baseline="0" noProof="0">
                <a:ln>
                  <a:noFill/>
                </a:ln>
                <a:effectLst/>
                <a:uLnTx/>
                <a:uFillTx/>
                <a:latin typeface="メイリオ" panose="020B0604030504040204" pitchFamily="50" charset="-128"/>
                <a:ea typeface="メイリオ" panose="020B0604030504040204" pitchFamily="50" charset="-128"/>
                <a:cs typeface="+mn-cs"/>
              </a:rPr>
              <a:t>GIF</a:t>
            </a:r>
            <a:r>
              <a:rPr kumimoji="1" lang="ja-JP" altLang="en-US" sz="1700" b="1" i="0" u="sng" strike="noStrike" kern="1200" cap="none" spc="0" normalizeH="0" baseline="0" noProof="0">
                <a:ln>
                  <a:noFill/>
                </a:ln>
                <a:effectLst/>
                <a:uLnTx/>
                <a:uFillTx/>
                <a:latin typeface="メイリオ" panose="020B0604030504040204" pitchFamily="50" charset="-128"/>
                <a:ea typeface="メイリオ" panose="020B0604030504040204" pitchFamily="50" charset="-128"/>
                <a:cs typeface="+mn-cs"/>
              </a:rPr>
              <a:t>に準拠した設計の場合と</a:t>
            </a:r>
            <a:r>
              <a:rPr kumimoji="1" lang="ja-JP" altLang="en-US" sz="17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の比較</a:t>
            </a:r>
          </a:p>
        </p:txBody>
      </p:sp>
      <p:sp>
        <p:nvSpPr>
          <p:cNvPr id="139" name="テキスト ボックス 138">
            <a:extLst>
              <a:ext uri="{FF2B5EF4-FFF2-40B4-BE49-F238E27FC236}">
                <a16:creationId xmlns:a16="http://schemas.microsoft.com/office/drawing/2014/main" id="{DC536E2F-13D8-2EC9-157D-8E97FD3C43AD}"/>
              </a:ext>
            </a:extLst>
          </p:cNvPr>
          <p:cNvSpPr txBox="1"/>
          <p:nvPr/>
        </p:nvSpPr>
        <p:spPr>
          <a:xfrm>
            <a:off x="460679" y="2825432"/>
            <a:ext cx="11223047" cy="2923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標準化したデータ項目は参照データ項目のため、必要項目のみの部分利用であったり、独自データ項目の拡張などといった、柔軟な整備が可能です。</a:t>
            </a:r>
          </a:p>
        </p:txBody>
      </p:sp>
    </p:spTree>
    <p:extLst>
      <p:ext uri="{BB962C8B-B14F-4D97-AF65-F5344CB8AC3E}">
        <p14:creationId xmlns:p14="http://schemas.microsoft.com/office/powerpoint/2010/main" val="17111330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矢印: 右 6">
            <a:extLst>
              <a:ext uri="{FF2B5EF4-FFF2-40B4-BE49-F238E27FC236}">
                <a16:creationId xmlns:a16="http://schemas.microsoft.com/office/drawing/2014/main" id="{BD08546E-04AF-F27B-850F-A7C0190232B7}"/>
              </a:ext>
            </a:extLst>
          </p:cNvPr>
          <p:cNvSpPr/>
          <p:nvPr/>
        </p:nvSpPr>
        <p:spPr>
          <a:xfrm>
            <a:off x="8400256" y="2708920"/>
            <a:ext cx="3672408" cy="1066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6" name="矢印: 右 5">
            <a:extLst>
              <a:ext uri="{FF2B5EF4-FFF2-40B4-BE49-F238E27FC236}">
                <a16:creationId xmlns:a16="http://schemas.microsoft.com/office/drawing/2014/main" id="{D6EC44C1-0833-9007-5CD0-FE9B6645E936}"/>
              </a:ext>
            </a:extLst>
          </p:cNvPr>
          <p:cNvSpPr/>
          <p:nvPr/>
        </p:nvSpPr>
        <p:spPr>
          <a:xfrm>
            <a:off x="4583832" y="2708920"/>
            <a:ext cx="3744416" cy="1066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19</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3.4 GIF</a:t>
            </a:r>
            <a:r>
              <a:rPr lang="ja-JP" altLang="en-US" sz="3200">
                <a:latin typeface="メイリオ" panose="020B0604030504040204" pitchFamily="50" charset="-128"/>
                <a:ea typeface="メイリオ" panose="020B0604030504040204" pitchFamily="50" charset="-128"/>
              </a:rPr>
              <a:t>の効果</a:t>
            </a:r>
            <a:r>
              <a:rPr lang="en-US" altLang="ja-JP" sz="3200">
                <a:latin typeface="メイリオ" panose="020B0604030504040204" pitchFamily="50" charset="-128"/>
                <a:ea typeface="メイリオ" panose="020B0604030504040204" pitchFamily="50" charset="-128"/>
              </a:rPr>
              <a:t>2</a:t>
            </a:r>
            <a:r>
              <a:rPr lang="ja-JP" altLang="en-US" sz="3200">
                <a:latin typeface="メイリオ" panose="020B0604030504040204" pitchFamily="50" charset="-128"/>
                <a:ea typeface="メイリオ" panose="020B0604030504040204" pitchFamily="50" charset="-128"/>
              </a:rPr>
              <a:t>：データ品質の向上</a:t>
            </a:r>
            <a:endParaRPr kumimoji="1" lang="en-US" altLang="ja-JP" sz="3200">
              <a:latin typeface="メイリオ" panose="020B0604030504040204" pitchFamily="50" charset="-128"/>
              <a:ea typeface="メイリオ" panose="020B0604030504040204" pitchFamily="50" charset="-128"/>
            </a:endParaRPr>
          </a:p>
        </p:txBody>
      </p:sp>
      <p:sp>
        <p:nvSpPr>
          <p:cNvPr id="137" name="コンテンツ プレースホルダー 2">
            <a:extLst>
              <a:ext uri="{FF2B5EF4-FFF2-40B4-BE49-F238E27FC236}">
                <a16:creationId xmlns:a16="http://schemas.microsoft.com/office/drawing/2014/main" id="{914DCB72-59E4-7BA6-EF4A-96C3F5BE6666}"/>
              </a:ext>
            </a:extLst>
          </p:cNvPr>
          <p:cNvSpPr txBox="1">
            <a:spLocks/>
          </p:cNvSpPr>
          <p:nvPr/>
        </p:nvSpPr>
        <p:spPr>
          <a:xfrm>
            <a:off x="191344" y="836712"/>
            <a:ext cx="11737304" cy="64807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游ゴシック" panose="020B0400000000000000" pitchFamily="50" charset="-128"/>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kumimoji="1" lang="ja-JP" altLang="en-US" sz="2400">
                <a:latin typeface="メイリオ" panose="020B0604030504040204" pitchFamily="50" charset="-128"/>
                <a:ea typeface="メイリオ" panose="020B0604030504040204" pitchFamily="50" charset="-128"/>
              </a:rPr>
              <a:t>ひな形（テンプレート）となる標準化されたデータモデルを活用し設計を行うことで、形式、モデル、意味的な品質をそれぞれ向上させることができます。</a:t>
            </a:r>
            <a:endParaRPr kumimoji="1" lang="en-US" altLang="ja-JP">
              <a:latin typeface="メイリオ" panose="020B0604030504040204" pitchFamily="50" charset="-128"/>
              <a:ea typeface="メイリオ" panose="020B0604030504040204" pitchFamily="50" charset="-128"/>
            </a:endParaRPr>
          </a:p>
        </p:txBody>
      </p:sp>
      <p:sp>
        <p:nvSpPr>
          <p:cNvPr id="2" name="矢印: 右 1">
            <a:extLst>
              <a:ext uri="{FF2B5EF4-FFF2-40B4-BE49-F238E27FC236}">
                <a16:creationId xmlns:a16="http://schemas.microsoft.com/office/drawing/2014/main" id="{B6CA14FF-DF66-2689-8919-3E86F2F43A52}"/>
              </a:ext>
            </a:extLst>
          </p:cNvPr>
          <p:cNvSpPr/>
          <p:nvPr/>
        </p:nvSpPr>
        <p:spPr>
          <a:xfrm>
            <a:off x="359936" y="2710226"/>
            <a:ext cx="4151888" cy="1066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4" name="テキスト ボックス 3">
            <a:extLst>
              <a:ext uri="{FF2B5EF4-FFF2-40B4-BE49-F238E27FC236}">
                <a16:creationId xmlns:a16="http://schemas.microsoft.com/office/drawing/2014/main" id="{143AA3C3-F51B-11E8-5692-6ED1A9B7A5CF}"/>
              </a:ext>
            </a:extLst>
          </p:cNvPr>
          <p:cNvSpPr txBox="1"/>
          <p:nvPr/>
        </p:nvSpPr>
        <p:spPr>
          <a:xfrm>
            <a:off x="8353221" y="2191385"/>
            <a:ext cx="3024000" cy="2132378"/>
          </a:xfrm>
          <a:prstGeom prst="rect">
            <a:avLst/>
          </a:prstGeom>
          <a:solidFill>
            <a:srgbClr val="D4D9EC"/>
          </a:solidFill>
          <a:ln>
            <a:solidFill>
              <a:schemeClr val="tx1"/>
            </a:solidFill>
          </a:ln>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データの持つ意味が標準化された内容で保持される。</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具体例</a:t>
            </a:r>
            <a:endParaRPr kumimoji="1" lang="en-US" altLang="ja-JP" sz="15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・世帯</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・顧客</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・高さ（地表、基礎、海抜）</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・面積（壁芯、内法面積）</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4" name="テキスト ボックス 13">
            <a:extLst>
              <a:ext uri="{FF2B5EF4-FFF2-40B4-BE49-F238E27FC236}">
                <a16:creationId xmlns:a16="http://schemas.microsoft.com/office/drawing/2014/main" id="{E9682BA8-EE9F-8545-54F8-3509C7E5CF1E}"/>
              </a:ext>
            </a:extLst>
          </p:cNvPr>
          <p:cNvSpPr txBox="1"/>
          <p:nvPr/>
        </p:nvSpPr>
        <p:spPr>
          <a:xfrm>
            <a:off x="8378527" y="4476942"/>
            <a:ext cx="3200398"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a:solidFill>
                  <a:prstClr val="black"/>
                </a:solidFill>
                <a:latin typeface="メイリオ" panose="020B0604030504040204" pitchFamily="50" charset="-128"/>
                <a:ea typeface="メイリオ" panose="020B0604030504040204" pitchFamily="50" charset="-128"/>
              </a:rPr>
              <a:t>「高さ</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」の定義（例）</a:t>
            </a:r>
            <a:endPar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構造物等を含め高さには、地表からの高さ、建物基礎からの高さ、海抜からの高さなど、様々な値が存在します。</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これらデータの持つ意味が標準化されていないと</a:t>
            </a:r>
            <a:r>
              <a:rPr lang="ja-JP" altLang="en-US" sz="1200">
                <a:solidFill>
                  <a:srgbClr val="000000"/>
                </a:solidFill>
                <a:latin typeface="メイリオ" panose="020B0604030504040204" pitchFamily="50" charset="-128"/>
                <a:ea typeface="メイリオ" panose="020B0604030504040204" pitchFamily="50" charset="-128"/>
              </a:rPr>
              <a:t>、</a:t>
            </a: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どの高さを示しているのはわからない。</a:t>
            </a:r>
            <a:endParaRPr kumimoji="1" lang="en-US" altLang="ja-JP"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15" name="右中かっこ 14">
            <a:extLst>
              <a:ext uri="{FF2B5EF4-FFF2-40B4-BE49-F238E27FC236}">
                <a16:creationId xmlns:a16="http://schemas.microsoft.com/office/drawing/2014/main" id="{C6DA1675-ADD8-DE52-321E-361B622B4EC8}"/>
              </a:ext>
            </a:extLst>
          </p:cNvPr>
          <p:cNvSpPr/>
          <p:nvPr/>
        </p:nvSpPr>
        <p:spPr>
          <a:xfrm rot="5400000">
            <a:off x="9818529" y="4626920"/>
            <a:ext cx="194883" cy="3200397"/>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6" name="テキスト ボックス 15">
            <a:extLst>
              <a:ext uri="{FF2B5EF4-FFF2-40B4-BE49-F238E27FC236}">
                <a16:creationId xmlns:a16="http://schemas.microsoft.com/office/drawing/2014/main" id="{58A21C54-19EA-6E64-88A2-695F9397FEFD}"/>
              </a:ext>
            </a:extLst>
          </p:cNvPr>
          <p:cNvSpPr txBox="1"/>
          <p:nvPr/>
        </p:nvSpPr>
        <p:spPr>
          <a:xfrm>
            <a:off x="8696934" y="6340137"/>
            <a:ext cx="249218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定義された意味に整合</a:t>
            </a:r>
          </a:p>
        </p:txBody>
      </p:sp>
      <p:cxnSp>
        <p:nvCxnSpPr>
          <p:cNvPr id="17" name="直線矢印コネクタ 16">
            <a:extLst>
              <a:ext uri="{FF2B5EF4-FFF2-40B4-BE49-F238E27FC236}">
                <a16:creationId xmlns:a16="http://schemas.microsoft.com/office/drawing/2014/main" id="{FE4E5B0A-31DF-4E39-35F8-2917115FA313}"/>
              </a:ext>
            </a:extLst>
          </p:cNvPr>
          <p:cNvCxnSpPr>
            <a:cxnSpLocks/>
          </p:cNvCxnSpPr>
          <p:nvPr/>
        </p:nvCxnSpPr>
        <p:spPr>
          <a:xfrm>
            <a:off x="1080475" y="4868527"/>
            <a:ext cx="31376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7A386CAF-C81A-6432-3CA8-E4847FD162C4}"/>
              </a:ext>
            </a:extLst>
          </p:cNvPr>
          <p:cNvCxnSpPr>
            <a:cxnSpLocks/>
          </p:cNvCxnSpPr>
          <p:nvPr/>
        </p:nvCxnSpPr>
        <p:spPr>
          <a:xfrm>
            <a:off x="438103" y="5949280"/>
            <a:ext cx="31376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0E3BBBA5-511B-8910-80DC-DB415D034032}"/>
              </a:ext>
            </a:extLst>
          </p:cNvPr>
          <p:cNvSpPr txBox="1"/>
          <p:nvPr/>
        </p:nvSpPr>
        <p:spPr>
          <a:xfrm>
            <a:off x="4560314" y="2174047"/>
            <a:ext cx="3041937" cy="2146567"/>
          </a:xfrm>
          <a:prstGeom prst="rect">
            <a:avLst/>
          </a:prstGeom>
          <a:solidFill>
            <a:srgbClr val="D4D9EC"/>
          </a:solidFill>
          <a:ln>
            <a:solidFill>
              <a:schemeClr val="tx1"/>
            </a:solidFill>
          </a:ln>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データ間の論理構造、依存性を整合されて保持される。</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具体例</a:t>
            </a:r>
            <a:endParaRPr kumimoji="1" lang="en-US" altLang="ja-JP" sz="15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・会社情報と</a:t>
            </a:r>
            <a:r>
              <a:rPr lang="ja-JP" altLang="en-US" sz="1500">
                <a:solidFill>
                  <a:prstClr val="black"/>
                </a:solidFill>
                <a:latin typeface="メイリオ" panose="020B0604030504040204" pitchFamily="50" charset="-128"/>
                <a:ea typeface="メイリオ" panose="020B0604030504040204" pitchFamily="50" charset="-128"/>
              </a:rPr>
              <a:t>部署情報の関係</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・部署情報と社員情報の関係</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のデータ要件をモデル化する。</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0" name="テキスト ボックス 19">
            <a:extLst>
              <a:ext uri="{FF2B5EF4-FFF2-40B4-BE49-F238E27FC236}">
                <a16:creationId xmlns:a16="http://schemas.microsoft.com/office/drawing/2014/main" id="{C7B5609F-1742-B542-C359-A2498C8505FB}"/>
              </a:ext>
            </a:extLst>
          </p:cNvPr>
          <p:cNvSpPr txBox="1"/>
          <p:nvPr/>
        </p:nvSpPr>
        <p:spPr>
          <a:xfrm>
            <a:off x="4560313" y="1775996"/>
            <a:ext cx="3041937" cy="369332"/>
          </a:xfrm>
          <a:prstGeom prst="rect">
            <a:avLst/>
          </a:prstGeom>
          <a:solidFill>
            <a:srgbClr val="4472C4"/>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モデルとしての品質</a:t>
            </a:r>
          </a:p>
        </p:txBody>
      </p:sp>
      <p:cxnSp>
        <p:nvCxnSpPr>
          <p:cNvPr id="21" name="コネクタ: カギ線 20">
            <a:extLst>
              <a:ext uri="{FF2B5EF4-FFF2-40B4-BE49-F238E27FC236}">
                <a16:creationId xmlns:a16="http://schemas.microsoft.com/office/drawing/2014/main" id="{244CD24F-4489-2632-E544-6992D26C9A7E}"/>
              </a:ext>
            </a:extLst>
          </p:cNvPr>
          <p:cNvCxnSpPr>
            <a:cxnSpLocks/>
            <a:stCxn id="24" idx="3"/>
            <a:endCxn id="27" idx="1"/>
          </p:cNvCxnSpPr>
          <p:nvPr/>
        </p:nvCxnSpPr>
        <p:spPr>
          <a:xfrm flipV="1">
            <a:off x="5368067" y="5108952"/>
            <a:ext cx="466166" cy="1"/>
          </a:xfrm>
          <a:prstGeom prst="bentConnector3">
            <a:avLst>
              <a:gd name="adj1" fmla="val 50000"/>
            </a:avLst>
          </a:prstGeom>
          <a:ln w="38100">
            <a:tailEnd type="none"/>
          </a:ln>
        </p:spPr>
        <p:style>
          <a:lnRef idx="1">
            <a:schemeClr val="accent1"/>
          </a:lnRef>
          <a:fillRef idx="0">
            <a:schemeClr val="accent1"/>
          </a:fillRef>
          <a:effectRef idx="0">
            <a:schemeClr val="accent1"/>
          </a:effectRef>
          <a:fontRef idx="minor">
            <a:schemeClr val="tx1"/>
          </a:fontRef>
        </p:style>
      </p:cxnSp>
      <p:sp>
        <p:nvSpPr>
          <p:cNvPr id="22" name="テキスト ボックス 21">
            <a:extLst>
              <a:ext uri="{FF2B5EF4-FFF2-40B4-BE49-F238E27FC236}">
                <a16:creationId xmlns:a16="http://schemas.microsoft.com/office/drawing/2014/main" id="{0A1FDB3F-0F23-BDD6-143C-74A3921DD984}"/>
              </a:ext>
            </a:extLst>
          </p:cNvPr>
          <p:cNvSpPr txBox="1"/>
          <p:nvPr/>
        </p:nvSpPr>
        <p:spPr>
          <a:xfrm>
            <a:off x="5314994" y="4855251"/>
            <a:ext cx="824753"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1    N</a:t>
            </a:r>
            <a:endPar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3" name="テキスト ボックス 22">
            <a:extLst>
              <a:ext uri="{FF2B5EF4-FFF2-40B4-BE49-F238E27FC236}">
                <a16:creationId xmlns:a16="http://schemas.microsoft.com/office/drawing/2014/main" id="{27C8759C-5F8C-D500-EB2B-D5284FD891D5}"/>
              </a:ext>
            </a:extLst>
          </p:cNvPr>
          <p:cNvSpPr txBox="1"/>
          <p:nvPr/>
        </p:nvSpPr>
        <p:spPr>
          <a:xfrm>
            <a:off x="7241690" y="4500966"/>
            <a:ext cx="968187" cy="1210233"/>
          </a:xfrm>
          <a:prstGeom prst="rect">
            <a:avLst/>
          </a:prstGeom>
          <a:noFill/>
          <a:ln>
            <a:solidFill>
              <a:schemeClr val="tx1"/>
            </a:solidFill>
          </a:ln>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社員情報</a:t>
            </a:r>
            <a:endParaRPr kumimoji="1" lang="en-US" altLang="ja-JP" sz="14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社員番号</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氏名</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役職</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4" name="テキスト ボックス 23">
            <a:extLst>
              <a:ext uri="{FF2B5EF4-FFF2-40B4-BE49-F238E27FC236}">
                <a16:creationId xmlns:a16="http://schemas.microsoft.com/office/drawing/2014/main" id="{BD68097F-ABF9-BB98-313A-8E4DCE2EF13B}"/>
              </a:ext>
            </a:extLst>
          </p:cNvPr>
          <p:cNvSpPr txBox="1"/>
          <p:nvPr/>
        </p:nvSpPr>
        <p:spPr>
          <a:xfrm>
            <a:off x="4099236" y="4476942"/>
            <a:ext cx="1268831" cy="1264022"/>
          </a:xfrm>
          <a:prstGeom prst="rect">
            <a:avLst/>
          </a:prstGeom>
          <a:noFill/>
          <a:ln>
            <a:solidFill>
              <a:schemeClr val="tx1"/>
            </a:solidFill>
          </a:ln>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会社情報</a:t>
            </a:r>
            <a:endParaRPr kumimoji="1" lang="en-US" altLang="ja-JP" sz="14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法人番号</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法人名</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所在地</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代表電話番号</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5" name="右中かっこ 24">
            <a:extLst>
              <a:ext uri="{FF2B5EF4-FFF2-40B4-BE49-F238E27FC236}">
                <a16:creationId xmlns:a16="http://schemas.microsoft.com/office/drawing/2014/main" id="{EE991652-F3CD-B80E-EFA2-5F06525AC8CD}"/>
              </a:ext>
            </a:extLst>
          </p:cNvPr>
          <p:cNvSpPr/>
          <p:nvPr/>
        </p:nvSpPr>
        <p:spPr>
          <a:xfrm rot="5400000">
            <a:off x="6063475" y="4139336"/>
            <a:ext cx="192218" cy="4195836"/>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6" name="テキスト ボックス 25">
            <a:extLst>
              <a:ext uri="{FF2B5EF4-FFF2-40B4-BE49-F238E27FC236}">
                <a16:creationId xmlns:a16="http://schemas.microsoft.com/office/drawing/2014/main" id="{400FADF3-A89F-49D2-E025-5C1C7851801D}"/>
              </a:ext>
            </a:extLst>
          </p:cNvPr>
          <p:cNvSpPr txBox="1"/>
          <p:nvPr/>
        </p:nvSpPr>
        <p:spPr>
          <a:xfrm>
            <a:off x="5009239" y="6372036"/>
            <a:ext cx="227703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データの構造に整合</a:t>
            </a:r>
          </a:p>
        </p:txBody>
      </p:sp>
      <p:sp>
        <p:nvSpPr>
          <p:cNvPr id="27" name="テキスト ボックス 26">
            <a:extLst>
              <a:ext uri="{FF2B5EF4-FFF2-40B4-BE49-F238E27FC236}">
                <a16:creationId xmlns:a16="http://schemas.microsoft.com/office/drawing/2014/main" id="{036FA174-C06F-167A-316B-EFE5CDB8A154}"/>
              </a:ext>
            </a:extLst>
          </p:cNvPr>
          <p:cNvSpPr txBox="1"/>
          <p:nvPr/>
        </p:nvSpPr>
        <p:spPr>
          <a:xfrm>
            <a:off x="5834233" y="4485905"/>
            <a:ext cx="959223" cy="1246093"/>
          </a:xfrm>
          <a:prstGeom prst="rect">
            <a:avLst/>
          </a:prstGeom>
          <a:noFill/>
          <a:ln>
            <a:solidFill>
              <a:schemeClr val="tx1"/>
            </a:solidFill>
          </a:ln>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部署情報</a:t>
            </a:r>
            <a:endParaRPr kumimoji="1" lang="en-US" altLang="ja-JP" sz="14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部署名</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事業所</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電話番号</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cxnSp>
        <p:nvCxnSpPr>
          <p:cNvPr id="28" name="コネクタ: カギ線 27">
            <a:extLst>
              <a:ext uri="{FF2B5EF4-FFF2-40B4-BE49-F238E27FC236}">
                <a16:creationId xmlns:a16="http://schemas.microsoft.com/office/drawing/2014/main" id="{2A300ADC-69D0-9F1A-515A-92AC9268A296}"/>
              </a:ext>
            </a:extLst>
          </p:cNvPr>
          <p:cNvCxnSpPr>
            <a:cxnSpLocks/>
            <a:stCxn id="27" idx="3"/>
            <a:endCxn id="23" idx="1"/>
          </p:cNvCxnSpPr>
          <p:nvPr/>
        </p:nvCxnSpPr>
        <p:spPr>
          <a:xfrm flipV="1">
            <a:off x="6793456" y="5106083"/>
            <a:ext cx="448234" cy="2869"/>
          </a:xfrm>
          <a:prstGeom prst="bentConnector3">
            <a:avLst>
              <a:gd name="adj1" fmla="val 50000"/>
            </a:avLst>
          </a:prstGeom>
          <a:ln w="38100">
            <a:tailEnd type="none"/>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75433F98-8AA6-4CCC-32B4-DDCCEFD6D049}"/>
              </a:ext>
            </a:extLst>
          </p:cNvPr>
          <p:cNvSpPr txBox="1"/>
          <p:nvPr/>
        </p:nvSpPr>
        <p:spPr>
          <a:xfrm>
            <a:off x="6722453" y="4882145"/>
            <a:ext cx="824753"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N    </a:t>
            </a:r>
            <a:r>
              <a:rPr kumimoji="1" lang="en-US" altLang="ja-JP" sz="1100" b="0" i="0" u="none" strike="noStrike" kern="1200" cap="none" spc="0" normalizeH="0" baseline="0" noProof="0" err="1">
                <a:ln>
                  <a:noFill/>
                </a:ln>
                <a:solidFill>
                  <a:prstClr val="black"/>
                </a:solidFill>
                <a:effectLst/>
                <a:uLnTx/>
                <a:uFillTx/>
                <a:latin typeface="メイリオ" panose="020B0604030504040204" pitchFamily="50" charset="-128"/>
                <a:ea typeface="メイリオ" panose="020B0604030504040204" pitchFamily="50" charset="-128"/>
                <a:cs typeface="+mn-cs"/>
              </a:rPr>
              <a:t>N</a:t>
            </a:r>
            <a:endPar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0" name="テキスト ボックス 29">
            <a:extLst>
              <a:ext uri="{FF2B5EF4-FFF2-40B4-BE49-F238E27FC236}">
                <a16:creationId xmlns:a16="http://schemas.microsoft.com/office/drawing/2014/main" id="{4C83F026-A36B-613A-4C99-64ADD5EAB310}"/>
              </a:ext>
            </a:extLst>
          </p:cNvPr>
          <p:cNvSpPr txBox="1"/>
          <p:nvPr/>
        </p:nvSpPr>
        <p:spPr>
          <a:xfrm>
            <a:off x="767408" y="2174047"/>
            <a:ext cx="3024000" cy="2149715"/>
          </a:xfrm>
          <a:prstGeom prst="rect">
            <a:avLst/>
          </a:prstGeom>
          <a:solidFill>
            <a:srgbClr val="D4D9EC"/>
          </a:solidFill>
          <a:ln>
            <a:solidFill>
              <a:schemeClr val="tx1"/>
            </a:solidFill>
          </a:ln>
        </p:spPr>
        <p:txBody>
          <a:bodyPr wrap="square"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データの形式、正規化、標準化されたデータが保持される。</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具体例</a:t>
            </a:r>
            <a:endParaRPr kumimoji="1" lang="en-US" altLang="ja-JP" sz="15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・型、桁</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・区分値、コード値</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・住所や氏名の持ち方</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・カナやＩＤの保持</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・データの必須項目</a:t>
            </a:r>
            <a:endParaRPr kumimoji="1" lang="en-US" altLang="ja-JP" sz="15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1" name="テキスト ボックス 30">
            <a:extLst>
              <a:ext uri="{FF2B5EF4-FFF2-40B4-BE49-F238E27FC236}">
                <a16:creationId xmlns:a16="http://schemas.microsoft.com/office/drawing/2014/main" id="{C86CC3E0-CFCB-F75C-1308-BD4BEEE3F6F0}"/>
              </a:ext>
            </a:extLst>
          </p:cNvPr>
          <p:cNvSpPr txBox="1"/>
          <p:nvPr/>
        </p:nvSpPr>
        <p:spPr>
          <a:xfrm>
            <a:off x="189558" y="4369024"/>
            <a:ext cx="3863788" cy="193899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性別（例）</a:t>
            </a:r>
            <a:endPar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[0]</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男性　　　</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[0]</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不明</a:t>
            </a:r>
            <a:endPar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[1]</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女性　　</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[1]</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男性</a:t>
            </a:r>
            <a:endPar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[2]</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不明　　</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[2]</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女性</a:t>
            </a:r>
            <a:endPar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a:defRPr/>
            </a:pP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[3]</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その他　</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[9]</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その他</a:t>
            </a:r>
            <a:endPar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a:defRPr/>
            </a:pPr>
            <a:endPar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住所（例）</a:t>
            </a:r>
            <a:b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b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lang="ja-JP" altLang="en-US" sz="1200">
                <a:solidFill>
                  <a:prstClr val="black"/>
                </a:solidFill>
                <a:latin typeface="メイリオ" panose="020B0604030504040204" pitchFamily="50" charset="-128"/>
                <a:ea typeface="メイリオ" panose="020B0604030504040204" pitchFamily="50" charset="-128"/>
              </a:rPr>
              <a:t>東京都</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千代田区永田町</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1-X-X</a:t>
            </a:r>
            <a:b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b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東京都</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千代田区</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永田町一丁目</a:t>
            </a:r>
            <a:r>
              <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][X-X]</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2" name="右中かっこ 31">
            <a:extLst>
              <a:ext uri="{FF2B5EF4-FFF2-40B4-BE49-F238E27FC236}">
                <a16:creationId xmlns:a16="http://schemas.microsoft.com/office/drawing/2014/main" id="{533A0002-C8AB-1C75-423E-3F09D5CDA33C}"/>
              </a:ext>
            </a:extLst>
          </p:cNvPr>
          <p:cNvSpPr/>
          <p:nvPr/>
        </p:nvSpPr>
        <p:spPr>
          <a:xfrm rot="5400000">
            <a:off x="2027601" y="4392666"/>
            <a:ext cx="188258" cy="3675530"/>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33" name="テキスト ボックス 32">
            <a:extLst>
              <a:ext uri="{FF2B5EF4-FFF2-40B4-BE49-F238E27FC236}">
                <a16:creationId xmlns:a16="http://schemas.microsoft.com/office/drawing/2014/main" id="{26434DA2-EE56-4FDA-0681-281A58A87507}"/>
              </a:ext>
            </a:extLst>
          </p:cNvPr>
          <p:cNvSpPr txBox="1"/>
          <p:nvPr/>
        </p:nvSpPr>
        <p:spPr>
          <a:xfrm>
            <a:off x="895362" y="6340298"/>
            <a:ext cx="249218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定義された形式に整合</a:t>
            </a:r>
          </a:p>
        </p:txBody>
      </p:sp>
      <p:sp>
        <p:nvSpPr>
          <p:cNvPr id="34" name="テキスト ボックス 33">
            <a:extLst>
              <a:ext uri="{FF2B5EF4-FFF2-40B4-BE49-F238E27FC236}">
                <a16:creationId xmlns:a16="http://schemas.microsoft.com/office/drawing/2014/main" id="{F9BC9F52-BB3F-9F13-1615-A756E9942137}"/>
              </a:ext>
            </a:extLst>
          </p:cNvPr>
          <p:cNvSpPr txBox="1"/>
          <p:nvPr/>
        </p:nvSpPr>
        <p:spPr>
          <a:xfrm>
            <a:off x="8353221" y="1785428"/>
            <a:ext cx="3024000" cy="369332"/>
          </a:xfrm>
          <a:prstGeom prst="rect">
            <a:avLst/>
          </a:prstGeom>
          <a:solidFill>
            <a:srgbClr val="4472C4"/>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意味的な品質</a:t>
            </a:r>
          </a:p>
        </p:txBody>
      </p:sp>
      <p:sp>
        <p:nvSpPr>
          <p:cNvPr id="35" name="テキスト ボックス 34">
            <a:extLst>
              <a:ext uri="{FF2B5EF4-FFF2-40B4-BE49-F238E27FC236}">
                <a16:creationId xmlns:a16="http://schemas.microsoft.com/office/drawing/2014/main" id="{EF61A7E9-8446-D0DF-66BE-FB28D4E80E60}"/>
              </a:ext>
            </a:extLst>
          </p:cNvPr>
          <p:cNvSpPr txBox="1"/>
          <p:nvPr/>
        </p:nvSpPr>
        <p:spPr>
          <a:xfrm>
            <a:off x="767408" y="1772816"/>
            <a:ext cx="3024000" cy="369332"/>
          </a:xfrm>
          <a:prstGeom prst="rect">
            <a:avLst/>
          </a:prstGeom>
          <a:solidFill>
            <a:srgbClr val="4472C4"/>
          </a:solidFill>
          <a:ln>
            <a:solidFill>
              <a:schemeClr val="tx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b="1" i="0" u="none" strike="noStrike" kern="120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形式的な品質</a:t>
            </a:r>
          </a:p>
        </p:txBody>
      </p:sp>
      <p:sp>
        <p:nvSpPr>
          <p:cNvPr id="8" name="テキスト ボックス 7">
            <a:extLst>
              <a:ext uri="{FF2B5EF4-FFF2-40B4-BE49-F238E27FC236}">
                <a16:creationId xmlns:a16="http://schemas.microsoft.com/office/drawing/2014/main" id="{14EE43F4-CD0A-CA6C-1DA3-02DBF7D114A3}"/>
              </a:ext>
            </a:extLst>
          </p:cNvPr>
          <p:cNvSpPr txBox="1"/>
          <p:nvPr/>
        </p:nvSpPr>
        <p:spPr>
          <a:xfrm>
            <a:off x="4787325" y="5740948"/>
            <a:ext cx="187065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a:ln>
                  <a:noFill/>
                </a:ln>
                <a:effectLst/>
                <a:uLnTx/>
                <a:uFillTx/>
                <a:latin typeface="メイリオ" panose="020B0604030504040204" pitchFamily="50" charset="-128"/>
                <a:ea typeface="メイリオ" panose="020B0604030504040204" pitchFamily="50" charset="-128"/>
              </a:rPr>
              <a:t>※</a:t>
            </a:r>
            <a:r>
              <a:rPr kumimoji="1" lang="ja-JP" altLang="en-US" sz="800" b="0" i="0" u="none" strike="noStrike" kern="1200" cap="none" spc="0" normalizeH="0" baseline="0" noProof="0">
                <a:ln>
                  <a:noFill/>
                </a:ln>
                <a:effectLst/>
                <a:uLnTx/>
                <a:uFillTx/>
                <a:latin typeface="メイリオ" panose="020B0604030504040204" pitchFamily="50" charset="-128"/>
                <a:ea typeface="メイリオ" panose="020B0604030504040204" pitchFamily="50" charset="-128"/>
              </a:rPr>
              <a:t>１は１つ、</a:t>
            </a:r>
            <a:r>
              <a:rPr kumimoji="1" lang="en-US" altLang="ja-JP" sz="800" b="0" i="0" u="none" strike="noStrike" kern="1200" cap="none" spc="0" normalizeH="0" baseline="0" noProof="0">
                <a:ln>
                  <a:noFill/>
                </a:ln>
                <a:effectLst/>
                <a:uLnTx/>
                <a:uFillTx/>
                <a:latin typeface="メイリオ" panose="020B0604030504040204" pitchFamily="50" charset="-128"/>
                <a:ea typeface="メイリオ" panose="020B0604030504040204" pitchFamily="50" charset="-128"/>
              </a:rPr>
              <a:t>N</a:t>
            </a:r>
            <a:r>
              <a:rPr kumimoji="1" lang="ja-JP" altLang="en-US" sz="800" b="0" i="0" u="none" strike="noStrike" kern="1200" cap="none" spc="0" normalizeH="0" baseline="0" noProof="0">
                <a:ln>
                  <a:noFill/>
                </a:ln>
                <a:effectLst/>
                <a:uLnTx/>
                <a:uFillTx/>
                <a:latin typeface="メイリオ" panose="020B0604030504040204" pitchFamily="50" charset="-128"/>
                <a:ea typeface="メイリオ" panose="020B0604030504040204" pitchFamily="50" charset="-128"/>
              </a:rPr>
              <a:t>は複数の意味です。</a:t>
            </a:r>
            <a:endParaRPr kumimoji="1" lang="en-US" altLang="ja-JP" sz="800" b="0" i="0" u="none" strike="noStrike" kern="1200" cap="none" spc="0" normalizeH="0" baseline="0" noProof="0">
              <a:ln>
                <a:noFill/>
              </a:ln>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a:ln>
                  <a:noFill/>
                </a:ln>
                <a:effectLst/>
                <a:uLnTx/>
                <a:uFillTx/>
                <a:latin typeface="メイリオ" panose="020B0604030504040204" pitchFamily="50" charset="-128"/>
                <a:ea typeface="メイリオ" panose="020B0604030504040204" pitchFamily="50" charset="-128"/>
              </a:rPr>
              <a:t>例）会社情報</a:t>
            </a:r>
            <a:r>
              <a:rPr kumimoji="1" lang="en-US" altLang="ja-JP" sz="800" b="0" i="0" u="none" strike="noStrike" kern="1200" cap="none" spc="0" normalizeH="0" baseline="0" noProof="0">
                <a:ln>
                  <a:noFill/>
                </a:ln>
                <a:effectLst/>
                <a:uLnTx/>
                <a:uFillTx/>
                <a:latin typeface="メイリオ" panose="020B0604030504040204" pitchFamily="50" charset="-128"/>
                <a:ea typeface="メイリオ" panose="020B0604030504040204" pitchFamily="50" charset="-128"/>
              </a:rPr>
              <a:t>1</a:t>
            </a:r>
            <a:r>
              <a:rPr kumimoji="1" lang="ja-JP" altLang="en-US" sz="800" b="0" i="0" u="none" strike="noStrike" kern="1200" cap="none" spc="0" normalizeH="0" baseline="0" noProof="0">
                <a:ln>
                  <a:noFill/>
                </a:ln>
                <a:effectLst/>
                <a:uLnTx/>
                <a:uFillTx/>
                <a:latin typeface="メイリオ" panose="020B0604030504040204" pitchFamily="50" charset="-128"/>
                <a:ea typeface="メイリオ" panose="020B0604030504040204" pitchFamily="50" charset="-128"/>
              </a:rPr>
              <a:t>つに対して</a:t>
            </a:r>
            <a:r>
              <a:rPr kumimoji="1" lang="en-US" altLang="ja-JP" sz="800" b="0" i="0" u="none" strike="noStrike" kern="1200" cap="none" spc="0" normalizeH="0" baseline="0" noProof="0">
                <a:ln>
                  <a:noFill/>
                </a:ln>
                <a:effectLst/>
                <a:uLnTx/>
                <a:uFillTx/>
                <a:latin typeface="メイリオ" panose="020B0604030504040204" pitchFamily="50" charset="-128"/>
                <a:ea typeface="メイリオ" panose="020B0604030504040204" pitchFamily="50" charset="-128"/>
              </a:rPr>
              <a:t>N</a:t>
            </a:r>
            <a:r>
              <a:rPr kumimoji="1" lang="ja-JP" altLang="en-US" sz="800" b="0" i="0" u="none" strike="noStrike" kern="1200" cap="none" spc="0" normalizeH="0" baseline="0" noProof="0">
                <a:ln>
                  <a:noFill/>
                </a:ln>
                <a:effectLst/>
                <a:uLnTx/>
                <a:uFillTx/>
                <a:latin typeface="メイリオ" panose="020B0604030504040204" pitchFamily="50" charset="-128"/>
                <a:ea typeface="メイリオ" panose="020B0604030504040204" pitchFamily="50" charset="-128"/>
              </a:rPr>
              <a:t>ヵ所の部署があるという意味</a:t>
            </a:r>
          </a:p>
        </p:txBody>
      </p:sp>
    </p:spTree>
    <p:extLst>
      <p:ext uri="{BB962C8B-B14F-4D97-AF65-F5344CB8AC3E}">
        <p14:creationId xmlns:p14="http://schemas.microsoft.com/office/powerpoint/2010/main" val="1176446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2</a:t>
            </a:fld>
            <a:endParaRPr lang="en-US" altLang="ja-JP"/>
          </a:p>
        </p:txBody>
      </p:sp>
      <p:sp>
        <p:nvSpPr>
          <p:cNvPr id="4" name="テキスト ボックス 3">
            <a:extLst>
              <a:ext uri="{FF2B5EF4-FFF2-40B4-BE49-F238E27FC236}">
                <a16:creationId xmlns:a16="http://schemas.microsoft.com/office/drawing/2014/main" id="{030C4B3A-F46B-231F-CECF-B9E7733FDD5C}"/>
              </a:ext>
            </a:extLst>
          </p:cNvPr>
          <p:cNvSpPr txBox="1"/>
          <p:nvPr/>
        </p:nvSpPr>
        <p:spPr>
          <a:xfrm>
            <a:off x="47328" y="836712"/>
            <a:ext cx="12097344" cy="523220"/>
          </a:xfrm>
          <a:prstGeom prst="rect">
            <a:avLst/>
          </a:prstGeom>
          <a:noFill/>
        </p:spPr>
        <p:txBody>
          <a:bodyPr wrap="square" rtlCol="0">
            <a:spAutoFit/>
          </a:bodyPr>
          <a:lstStyle/>
          <a:p>
            <a:pPr marL="457200" indent="-457200">
              <a:buFont typeface="Arial" panose="020B0604020202020204" pitchFamily="34" charset="0"/>
              <a:buChar char="•"/>
            </a:pPr>
            <a:r>
              <a:rPr kumimoji="1" lang="ja-JP" altLang="en-US" sz="2800">
                <a:latin typeface="メイリオ" panose="020B0604030504040204" pitchFamily="50" charset="-128"/>
                <a:ea typeface="メイリオ" panose="020B0604030504040204" pitchFamily="50" charset="-128"/>
              </a:rPr>
              <a:t>当資料は、以下の構成となっています。</a:t>
            </a:r>
            <a:endParaRPr kumimoji="1" lang="en-US" altLang="ja-JP" sz="2800">
              <a:latin typeface="メイリオ" panose="020B0604030504040204" pitchFamily="50" charset="-128"/>
              <a:ea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ja-JP" altLang="en-US" sz="3200">
                <a:latin typeface="メイリオ" panose="020B0604030504040204" pitchFamily="50" charset="-128"/>
                <a:ea typeface="メイリオ" panose="020B0604030504040204" pitchFamily="50" charset="-128"/>
              </a:rPr>
              <a:t>当資料の構成</a:t>
            </a:r>
            <a:endParaRPr kumimoji="1" lang="en-US" altLang="ja-JP" sz="3200">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3D461669-C08D-C9D7-F0AC-B981600B99A7}"/>
              </a:ext>
            </a:extLst>
          </p:cNvPr>
          <p:cNvSpPr/>
          <p:nvPr/>
        </p:nvSpPr>
        <p:spPr>
          <a:xfrm>
            <a:off x="263352" y="1556792"/>
            <a:ext cx="11610558" cy="3848519"/>
          </a:xfrm>
          <a:prstGeom prst="rect">
            <a:avLst/>
          </a:prstGeom>
          <a:solidFill>
            <a:srgbClr val="FFFFFF">
              <a:lumMod val="85000"/>
              <a:alpha val="50000"/>
            </a:srgbClr>
          </a:solidFill>
          <a:ln w="9525" cap="flat" cmpd="sng" algn="ctr">
            <a:noFill/>
            <a:prstDash val="solid"/>
          </a:ln>
          <a:effectLst>
            <a:outerShdw blurRad="40000" dist="20000" dir="5400000" rotWithShape="0">
              <a:srgbClr val="000000">
                <a:alpha val="38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p:txBody>
      </p:sp>
      <p:sp>
        <p:nvSpPr>
          <p:cNvPr id="7" name="フローチャート: 処理 6">
            <a:extLst>
              <a:ext uri="{FF2B5EF4-FFF2-40B4-BE49-F238E27FC236}">
                <a16:creationId xmlns:a16="http://schemas.microsoft.com/office/drawing/2014/main" id="{DF2EA066-FF26-BD8F-8FC4-7D120DD939EA}"/>
              </a:ext>
            </a:extLst>
          </p:cNvPr>
          <p:cNvSpPr/>
          <p:nvPr/>
        </p:nvSpPr>
        <p:spPr>
          <a:xfrm>
            <a:off x="390418" y="2067045"/>
            <a:ext cx="2815119" cy="3271333"/>
          </a:xfrm>
          <a:prstGeom prst="flowChartProcess">
            <a:avLst/>
          </a:prstGeom>
          <a:solidFill>
            <a:srgbClr val="FFFFFF"/>
          </a:solidFill>
          <a:ln w="25400" cap="flat" cmpd="sng" algn="ctr">
            <a:solidFill>
              <a:srgbClr val="006DAA"/>
            </a:solid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用語集</a:t>
            </a: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a:t>
            </a:r>
            <a:b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b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1. </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はじめに</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a:t>
            </a: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GIF</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とは何か</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a:t>
            </a: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GIF</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が目指す世界観</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kern="0">
                <a:solidFill>
                  <a:srgbClr val="24235C"/>
                </a:solidFill>
                <a:latin typeface="メイリオ" panose="020B0604030504040204" pitchFamily="50" charset="-128"/>
                <a:ea typeface="メイリオ" panose="020B0604030504040204" pitchFamily="50" charset="-128"/>
              </a:rPr>
              <a:t>　・</a:t>
            </a:r>
            <a:r>
              <a:rPr kumimoji="0" lang="en-US" altLang="ja-JP" sz="1400" kern="0">
                <a:solidFill>
                  <a:srgbClr val="24235C"/>
                </a:solidFill>
                <a:latin typeface="メイリオ" panose="020B0604030504040204" pitchFamily="50" charset="-128"/>
                <a:ea typeface="メイリオ" panose="020B0604030504040204" pitchFamily="50" charset="-128"/>
              </a:rPr>
              <a:t>GIF</a:t>
            </a:r>
            <a:r>
              <a:rPr kumimoji="0" lang="ja-JP" altLang="en-US" sz="1400" kern="0">
                <a:solidFill>
                  <a:srgbClr val="24235C"/>
                </a:solidFill>
                <a:latin typeface="メイリオ" panose="020B0604030504040204" pitchFamily="50" charset="-128"/>
                <a:ea typeface="メイリオ" panose="020B0604030504040204" pitchFamily="50" charset="-128"/>
              </a:rPr>
              <a:t>の世界観におけるデータ</a:t>
            </a:r>
            <a:br>
              <a:rPr kumimoji="0" lang="en-US" altLang="ja-JP" sz="1400" kern="0">
                <a:solidFill>
                  <a:srgbClr val="24235C"/>
                </a:solidFill>
                <a:latin typeface="メイリオ" panose="020B0604030504040204" pitchFamily="50" charset="-128"/>
                <a:ea typeface="メイリオ" panose="020B0604030504040204" pitchFamily="50" charset="-128"/>
              </a:rPr>
            </a:br>
            <a:r>
              <a:rPr kumimoji="0" lang="ja-JP" altLang="en-US" sz="1400" kern="0">
                <a:solidFill>
                  <a:srgbClr val="24235C"/>
                </a:solidFill>
                <a:latin typeface="メイリオ" panose="020B0604030504040204" pitchFamily="50" charset="-128"/>
                <a:ea typeface="メイリオ" panose="020B0604030504040204" pitchFamily="50" charset="-128"/>
              </a:rPr>
              <a:t>　  設計・サービス設計</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kern="0">
              <a:solidFill>
                <a:srgbClr val="24235C"/>
              </a:solidFill>
              <a:latin typeface="メイリオ" panose="020B0604030504040204" pitchFamily="50" charset="-128"/>
              <a:ea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2. GIF</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の概要</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a:t>
            </a: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GIF</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の基本原則・コンセプト</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kern="0">
                <a:solidFill>
                  <a:srgbClr val="24235C"/>
                </a:solidFill>
                <a:latin typeface="メイリオ" panose="020B0604030504040204" pitchFamily="50" charset="-128"/>
                <a:ea typeface="メイリオ" panose="020B0604030504040204" pitchFamily="50" charset="-128"/>
              </a:rPr>
              <a:t>　・相互運用性</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a:t>
            </a: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GIF</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の目指す姿</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・世界との連携</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p:txBody>
      </p:sp>
      <p:sp>
        <p:nvSpPr>
          <p:cNvPr id="8" name="フローチャート: 処理 7">
            <a:extLst>
              <a:ext uri="{FF2B5EF4-FFF2-40B4-BE49-F238E27FC236}">
                <a16:creationId xmlns:a16="http://schemas.microsoft.com/office/drawing/2014/main" id="{C81F69E8-6DB8-5A05-544B-E25BA0681DC5}"/>
              </a:ext>
            </a:extLst>
          </p:cNvPr>
          <p:cNvSpPr/>
          <p:nvPr/>
        </p:nvSpPr>
        <p:spPr>
          <a:xfrm>
            <a:off x="3305607" y="2054950"/>
            <a:ext cx="2703555" cy="3271333"/>
          </a:xfrm>
          <a:prstGeom prst="flowChartProcess">
            <a:avLst/>
          </a:prstGeom>
          <a:solidFill>
            <a:srgbClr val="FFFFFF"/>
          </a:solidFill>
          <a:ln w="25400" cap="flat" cmpd="sng" algn="ctr">
            <a:solidFill>
              <a:srgbClr val="006DAA"/>
            </a:solid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3. GIF</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の効果</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kern="0">
                <a:solidFill>
                  <a:srgbClr val="24235C"/>
                </a:solidFill>
                <a:latin typeface="メイリオ" panose="020B0604030504040204" pitchFamily="50" charset="-128"/>
                <a:ea typeface="メイリオ" panose="020B0604030504040204" pitchFamily="50" charset="-128"/>
              </a:rPr>
              <a:t>　・「参照モデル」としての</a:t>
            </a:r>
            <a:br>
              <a:rPr kumimoji="0" lang="en-US" altLang="ja-JP" sz="1400" kern="0">
                <a:solidFill>
                  <a:srgbClr val="24235C"/>
                </a:solidFill>
                <a:latin typeface="メイリオ" panose="020B0604030504040204" pitchFamily="50" charset="-128"/>
                <a:ea typeface="メイリオ" panose="020B0604030504040204" pitchFamily="50" charset="-128"/>
              </a:rPr>
            </a:br>
            <a:r>
              <a:rPr kumimoji="0" lang="ja-JP" altLang="en-US" sz="1400" kern="0">
                <a:solidFill>
                  <a:srgbClr val="24235C"/>
                </a:solidFill>
                <a:latin typeface="メイリオ" panose="020B0604030504040204" pitchFamily="50" charset="-128"/>
                <a:ea typeface="メイリオ" panose="020B0604030504040204" pitchFamily="50" charset="-128"/>
              </a:rPr>
              <a:t>　　</a:t>
            </a:r>
            <a:r>
              <a:rPr kumimoji="0" lang="en-US" altLang="ja-JP" sz="1400" kern="0">
                <a:solidFill>
                  <a:srgbClr val="24235C"/>
                </a:solidFill>
                <a:latin typeface="メイリオ" panose="020B0604030504040204" pitchFamily="50" charset="-128"/>
                <a:ea typeface="メイリオ" panose="020B0604030504040204" pitchFamily="50" charset="-128"/>
              </a:rPr>
              <a:t>GIF</a:t>
            </a:r>
            <a:r>
              <a:rPr kumimoji="0" lang="ja-JP" altLang="en-US" sz="1400" kern="0">
                <a:solidFill>
                  <a:srgbClr val="24235C"/>
                </a:solidFill>
                <a:latin typeface="メイリオ" panose="020B0604030504040204" pitchFamily="50" charset="-128"/>
                <a:ea typeface="メイリオ" panose="020B0604030504040204" pitchFamily="50" charset="-128"/>
              </a:rPr>
              <a:t>とその効果</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・「参照モデル」について</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a:t>
            </a: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GIF</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の効果</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kern="0">
                <a:solidFill>
                  <a:srgbClr val="24235C"/>
                </a:solidFill>
                <a:latin typeface="メイリオ" panose="020B0604030504040204" pitchFamily="50" charset="-128"/>
                <a:ea typeface="メイリオ" panose="020B0604030504040204" pitchFamily="50" charset="-128"/>
              </a:rPr>
              <a:t>　　</a:t>
            </a: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1</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：相互運用性と拡張性</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kern="0">
                <a:solidFill>
                  <a:srgbClr val="24235C"/>
                </a:solidFill>
                <a:latin typeface="メイリオ" panose="020B0604030504040204" pitchFamily="50" charset="-128"/>
                <a:ea typeface="メイリオ" panose="020B0604030504040204" pitchFamily="50" charset="-128"/>
              </a:rPr>
              <a:t>　　</a:t>
            </a:r>
            <a:r>
              <a:rPr kumimoji="0" lang="en-US" altLang="ja-JP" sz="1400" kern="0">
                <a:solidFill>
                  <a:srgbClr val="24235C"/>
                </a:solidFill>
                <a:latin typeface="メイリオ" panose="020B0604030504040204" pitchFamily="50" charset="-128"/>
                <a:ea typeface="メイリオ" panose="020B0604030504040204" pitchFamily="50" charset="-128"/>
              </a:rPr>
              <a:t>2</a:t>
            </a:r>
            <a:r>
              <a:rPr kumimoji="0" lang="ja-JP" altLang="en-US" sz="1400" kern="0">
                <a:solidFill>
                  <a:srgbClr val="24235C"/>
                </a:solidFill>
                <a:latin typeface="メイリオ" panose="020B0604030504040204" pitchFamily="50" charset="-128"/>
                <a:ea typeface="メイリオ" panose="020B0604030504040204" pitchFamily="50" charset="-128"/>
              </a:rPr>
              <a:t>：データ品質の向上</a:t>
            </a:r>
            <a:endParaRPr kumimoji="0" lang="en-US" altLang="ja-JP" sz="1400" kern="0">
              <a:solidFill>
                <a:srgbClr val="24235C"/>
              </a:solidFill>
              <a:latin typeface="メイリオ" panose="020B0604030504040204" pitchFamily="50" charset="-128"/>
              <a:ea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a:t>
            </a: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3</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：コスト・時間の削減</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a:t>
            </a:r>
          </a:p>
        </p:txBody>
      </p:sp>
      <p:sp>
        <p:nvSpPr>
          <p:cNvPr id="9" name="フローチャート: 処理 8">
            <a:extLst>
              <a:ext uri="{FF2B5EF4-FFF2-40B4-BE49-F238E27FC236}">
                <a16:creationId xmlns:a16="http://schemas.microsoft.com/office/drawing/2014/main" id="{6624197E-392C-673E-4A86-50DD18D41035}"/>
              </a:ext>
            </a:extLst>
          </p:cNvPr>
          <p:cNvSpPr/>
          <p:nvPr/>
        </p:nvSpPr>
        <p:spPr>
          <a:xfrm>
            <a:off x="6152420" y="2057802"/>
            <a:ext cx="2703555" cy="3271333"/>
          </a:xfrm>
          <a:prstGeom prst="flowChartProcess">
            <a:avLst/>
          </a:prstGeom>
          <a:solidFill>
            <a:srgbClr val="FFFFFF"/>
          </a:solidFill>
          <a:ln w="25400" cap="flat" cmpd="sng" algn="ctr">
            <a:solidFill>
              <a:srgbClr val="006DAA"/>
            </a:solid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4</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a:t>
            </a: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GIF</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の全体体系と各レイヤ</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a:t>
            </a: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GIF</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の全体体系</a:t>
            </a:r>
            <a:r>
              <a:rPr kumimoji="0" lang="ja-JP" altLang="en-US" sz="1400" kern="0">
                <a:solidFill>
                  <a:srgbClr val="24235C"/>
                </a:solidFill>
                <a:latin typeface="メイリオ" panose="020B0604030504040204" pitchFamily="50" charset="-128"/>
                <a:ea typeface="メイリオ" panose="020B0604030504040204" pitchFamily="50" charset="-128"/>
              </a:rPr>
              <a:t>と範囲</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・連携基盤（ツール）</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a:t>
            </a:r>
            <a:r>
              <a:rPr kumimoji="0" lang="ja-JP" altLang="en-US" sz="1400" kern="0">
                <a:solidFill>
                  <a:srgbClr val="24235C"/>
                </a:solidFill>
                <a:latin typeface="メイリオ" panose="020B0604030504040204" pitchFamily="50" charset="-128"/>
                <a:ea typeface="メイリオ" panose="020B0604030504040204" pitchFamily="50" charset="-128"/>
              </a:rPr>
              <a:t>・データ</a:t>
            </a:r>
            <a:endParaRPr kumimoji="0" lang="en-US" altLang="ja-JP" sz="1400" kern="0">
              <a:solidFill>
                <a:srgbClr val="24235C"/>
              </a:solidFill>
              <a:latin typeface="メイリオ" panose="020B0604030504040204" pitchFamily="50" charset="-128"/>
              <a:ea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kern="0">
                <a:solidFill>
                  <a:srgbClr val="24235C"/>
                </a:solidFill>
                <a:latin typeface="メイリオ" panose="020B0604030504040204" pitchFamily="50" charset="-128"/>
                <a:ea typeface="メイリオ" panose="020B0604030504040204" pitchFamily="50" charset="-128"/>
              </a:rPr>
              <a:t>　・データモデル</a:t>
            </a:r>
            <a:endParaRPr kumimoji="0" lang="en-US" altLang="ja-JP" sz="1400" kern="0">
              <a:solidFill>
                <a:srgbClr val="24235C"/>
              </a:solidFill>
              <a:latin typeface="メイリオ" panose="020B0604030504040204" pitchFamily="50" charset="-128"/>
              <a:ea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a:defRPr/>
            </a:pPr>
            <a:r>
              <a:rPr kumimoji="0" lang="en-US" altLang="ja-JP" sz="1400" kern="0">
                <a:solidFill>
                  <a:srgbClr val="24235C"/>
                </a:solidFill>
                <a:latin typeface="メイリオ" panose="020B0604030504040204" pitchFamily="50" charset="-128"/>
                <a:ea typeface="メイリオ" panose="020B0604030504040204" pitchFamily="50" charset="-128"/>
              </a:rPr>
              <a:t>【</a:t>
            </a:r>
            <a:r>
              <a:rPr kumimoji="0" lang="ja-JP" altLang="en-US" sz="1400" kern="0">
                <a:solidFill>
                  <a:srgbClr val="24235C"/>
                </a:solidFill>
                <a:latin typeface="メイリオ" panose="020B0604030504040204" pitchFamily="50" charset="-128"/>
                <a:ea typeface="メイリオ" panose="020B0604030504040204" pitchFamily="50" charset="-128"/>
              </a:rPr>
              <a:t>参考資料</a:t>
            </a:r>
            <a:r>
              <a:rPr kumimoji="0" lang="en-US" altLang="ja-JP" sz="1400" kern="0">
                <a:solidFill>
                  <a:srgbClr val="24235C"/>
                </a:solidFill>
                <a:latin typeface="メイリオ" panose="020B0604030504040204" pitchFamily="50" charset="-128"/>
                <a:ea typeface="メイリオ" panose="020B0604030504040204" pitchFamily="50" charset="-128"/>
              </a:rPr>
              <a:t>】</a:t>
            </a:r>
          </a:p>
          <a:p>
            <a:pPr>
              <a:defRPr/>
            </a:pPr>
            <a:r>
              <a:rPr kumimoji="0" lang="ja-JP" altLang="en-US" sz="1400" kern="0">
                <a:solidFill>
                  <a:srgbClr val="24235C"/>
                </a:solidFill>
                <a:latin typeface="メイリオ" panose="020B0604030504040204" pitchFamily="50" charset="-128"/>
                <a:ea typeface="メイリオ" panose="020B0604030504040204" pitchFamily="50" charset="-128"/>
              </a:rPr>
              <a:t>　・メタデータ</a:t>
            </a:r>
            <a:endParaRPr kumimoji="0" lang="en-US" altLang="ja-JP" sz="1400" kern="0">
              <a:solidFill>
                <a:srgbClr val="24235C"/>
              </a:solidFill>
              <a:latin typeface="メイリオ" panose="020B0604030504040204" pitchFamily="50" charset="-128"/>
              <a:ea typeface="メイリオ" panose="020B0604030504040204" pitchFamily="50" charset="-128"/>
            </a:endParaRPr>
          </a:p>
          <a:p>
            <a:pPr>
              <a:defRPr/>
            </a:pPr>
            <a:r>
              <a:rPr kumimoji="0" lang="ja-JP" altLang="en-US" sz="1400" kern="0">
                <a:solidFill>
                  <a:srgbClr val="24235C"/>
                </a:solidFill>
                <a:latin typeface="メイリオ" panose="020B0604030504040204" pitchFamily="50" charset="-128"/>
                <a:ea typeface="メイリオ" panose="020B0604030504040204" pitchFamily="50" charset="-128"/>
              </a:rPr>
              <a:t>　・ユニークＩＤ</a:t>
            </a:r>
            <a:endParaRPr kumimoji="0" lang="en-US" altLang="ja-JP" sz="1400" kern="0">
              <a:solidFill>
                <a:srgbClr val="24235C"/>
              </a:solidFill>
              <a:latin typeface="メイリオ" panose="020B0604030504040204" pitchFamily="50" charset="-128"/>
              <a:ea typeface="メイリオ" panose="020B0604030504040204" pitchFamily="50" charset="-128"/>
            </a:endParaRPr>
          </a:p>
          <a:p>
            <a:pPr>
              <a:defRPr/>
            </a:pPr>
            <a:r>
              <a:rPr kumimoji="0" lang="ja-JP" altLang="en-US" sz="1400" kern="0">
                <a:solidFill>
                  <a:srgbClr val="24235C"/>
                </a:solidFill>
                <a:latin typeface="メイリオ" panose="020B0604030504040204" pitchFamily="50" charset="-128"/>
                <a:ea typeface="メイリオ" panose="020B0604030504040204" pitchFamily="50" charset="-128"/>
              </a:rPr>
              <a:t>　・コード</a:t>
            </a:r>
            <a:endParaRPr kumimoji="0" lang="en-US" altLang="ja-JP" sz="1400" kern="0">
              <a:solidFill>
                <a:srgbClr val="24235C"/>
              </a:solidFill>
              <a:latin typeface="メイリオ" panose="020B0604030504040204" pitchFamily="50" charset="-128"/>
              <a:ea typeface="メイリオ" panose="020B0604030504040204" pitchFamily="50" charset="-128"/>
            </a:endParaRPr>
          </a:p>
          <a:p>
            <a:pPr>
              <a:defRPr/>
            </a:pPr>
            <a:r>
              <a:rPr kumimoji="0" lang="ja-JP" altLang="en-US" sz="1400" kern="0">
                <a:solidFill>
                  <a:srgbClr val="24235C"/>
                </a:solidFill>
                <a:latin typeface="メイリオ" panose="020B0604030504040204" pitchFamily="50" charset="-128"/>
                <a:ea typeface="メイリオ" panose="020B0604030504040204" pitchFamily="50" charset="-128"/>
              </a:rPr>
              <a:t>　・ボキャブラリ</a:t>
            </a:r>
            <a:endParaRPr kumimoji="0" lang="en-US" altLang="ja-JP" sz="1400" kern="0">
              <a:solidFill>
                <a:srgbClr val="24235C"/>
              </a:solidFill>
              <a:latin typeface="メイリオ" panose="020B0604030504040204" pitchFamily="50" charset="-128"/>
              <a:ea typeface="メイリオ" panose="020B0604030504040204" pitchFamily="50" charset="-128"/>
            </a:endParaRPr>
          </a:p>
          <a:p>
            <a:pPr>
              <a:defRPr/>
            </a:pPr>
            <a:r>
              <a:rPr kumimoji="0" lang="ja-JP" altLang="en-US" sz="1400" kern="0">
                <a:solidFill>
                  <a:srgbClr val="24235C"/>
                </a:solidFill>
                <a:latin typeface="メイリオ" panose="020B0604030504040204" pitchFamily="50" charset="-128"/>
                <a:ea typeface="メイリオ" panose="020B0604030504040204" pitchFamily="50" charset="-128"/>
              </a:rPr>
              <a:t>　・データ辞書</a:t>
            </a:r>
            <a:endParaRPr kumimoji="0" lang="en-US" altLang="ja-JP" sz="1400" kern="0">
              <a:solidFill>
                <a:srgbClr val="24235C"/>
              </a:solidFill>
              <a:latin typeface="メイリオ" panose="020B0604030504040204" pitchFamily="50" charset="-128"/>
              <a:ea typeface="メイリオ" panose="020B0604030504040204" pitchFamily="50" charset="-128"/>
            </a:endParaRPr>
          </a:p>
          <a:p>
            <a:pPr>
              <a:defRPr/>
            </a:pPr>
            <a:r>
              <a:rPr kumimoji="0" lang="ja-JP" altLang="en-US" sz="1400" kern="0">
                <a:solidFill>
                  <a:srgbClr val="24235C"/>
                </a:solidFill>
                <a:latin typeface="メイリオ" panose="020B0604030504040204" pitchFamily="50" charset="-128"/>
                <a:ea typeface="メイリオ" panose="020B0604030504040204" pitchFamily="50" charset="-128"/>
              </a:rPr>
              <a:t>　・データ活用のステップ</a:t>
            </a:r>
            <a:endParaRPr kumimoji="0" lang="en-US" altLang="ja-JP" sz="1400" kern="0">
              <a:solidFill>
                <a:srgbClr val="24235C"/>
              </a:solidFill>
              <a:latin typeface="メイリオ" panose="020B0604030504040204" pitchFamily="50" charset="-128"/>
              <a:ea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p:txBody>
      </p:sp>
      <p:sp>
        <p:nvSpPr>
          <p:cNvPr id="10" name="フローチャート: 処理 9">
            <a:extLst>
              <a:ext uri="{FF2B5EF4-FFF2-40B4-BE49-F238E27FC236}">
                <a16:creationId xmlns:a16="http://schemas.microsoft.com/office/drawing/2014/main" id="{E7D08C1D-A813-3F9E-66C0-604AA5CCB232}"/>
              </a:ext>
            </a:extLst>
          </p:cNvPr>
          <p:cNvSpPr/>
          <p:nvPr/>
        </p:nvSpPr>
        <p:spPr>
          <a:xfrm>
            <a:off x="9015767" y="3368016"/>
            <a:ext cx="2703555" cy="1960707"/>
          </a:xfrm>
          <a:prstGeom prst="flowChartProcess">
            <a:avLst/>
          </a:prstGeom>
          <a:solidFill>
            <a:srgbClr val="FFFFFF"/>
          </a:solidFill>
          <a:ln w="25400" cap="flat" cmpd="sng" algn="ctr">
            <a:solidFill>
              <a:srgbClr val="006DAA"/>
            </a:solid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6</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．おわりに</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a:t>
            </a: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GIF</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定義ファイル</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参考資料</a:t>
            </a: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　・公的機関での活用</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kern="0">
                <a:solidFill>
                  <a:srgbClr val="24235C"/>
                </a:solidFill>
                <a:latin typeface="メイリオ" panose="020B0604030504040204" pitchFamily="50" charset="-128"/>
                <a:ea typeface="メイリオ" panose="020B0604030504040204" pitchFamily="50" charset="-128"/>
              </a:rPr>
              <a:t>　・</a:t>
            </a:r>
            <a:r>
              <a:rPr kumimoji="0" lang="en-US" altLang="ja-JP" sz="1400" kern="0">
                <a:solidFill>
                  <a:srgbClr val="24235C"/>
                </a:solidFill>
                <a:latin typeface="メイリオ" panose="020B0604030504040204" pitchFamily="50" charset="-128"/>
                <a:ea typeface="メイリオ" panose="020B0604030504040204" pitchFamily="50" charset="-128"/>
              </a:rPr>
              <a:t>IPA</a:t>
            </a:r>
            <a:r>
              <a:rPr kumimoji="0" lang="ja-JP" altLang="en-US" sz="1400" kern="0">
                <a:solidFill>
                  <a:srgbClr val="24235C"/>
                </a:solidFill>
                <a:latin typeface="メイリオ" panose="020B0604030504040204" pitchFamily="50" charset="-128"/>
                <a:ea typeface="メイリオ" panose="020B0604030504040204" pitchFamily="50" charset="-128"/>
              </a:rPr>
              <a:t>の</a:t>
            </a:r>
            <a:r>
              <a:rPr kumimoji="0" lang="en-US" altLang="ja-JP" sz="1400" kern="0">
                <a:solidFill>
                  <a:srgbClr val="24235C"/>
                </a:solidFill>
                <a:latin typeface="メイリオ" panose="020B0604030504040204" pitchFamily="50" charset="-128"/>
                <a:ea typeface="メイリオ" panose="020B0604030504040204" pitchFamily="50" charset="-128"/>
              </a:rPr>
              <a:t>DX</a:t>
            </a:r>
            <a:r>
              <a:rPr kumimoji="0" lang="ja-JP" altLang="en-US" sz="1400" kern="0">
                <a:solidFill>
                  <a:srgbClr val="24235C"/>
                </a:solidFill>
                <a:latin typeface="メイリオ" panose="020B0604030504040204" pitchFamily="50" charset="-128"/>
                <a:ea typeface="メイリオ" panose="020B0604030504040204" pitchFamily="50" charset="-128"/>
              </a:rPr>
              <a:t>事例への適用</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p:txBody>
      </p:sp>
      <p:sp>
        <p:nvSpPr>
          <p:cNvPr id="11" name="矢印: 山形 10">
            <a:extLst>
              <a:ext uri="{FF2B5EF4-FFF2-40B4-BE49-F238E27FC236}">
                <a16:creationId xmlns:a16="http://schemas.microsoft.com/office/drawing/2014/main" id="{7553EC93-437A-AFF0-A864-465C1BAED50F}"/>
              </a:ext>
            </a:extLst>
          </p:cNvPr>
          <p:cNvSpPr/>
          <p:nvPr/>
        </p:nvSpPr>
        <p:spPr>
          <a:xfrm>
            <a:off x="579967" y="1753281"/>
            <a:ext cx="2231518" cy="411563"/>
          </a:xfrm>
          <a:prstGeom prst="chevron">
            <a:avLst>
              <a:gd name="adj" fmla="val 28461"/>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kern="0">
                <a:solidFill>
                  <a:schemeClr val="bg1"/>
                </a:solidFill>
                <a:latin typeface="メイリオ" panose="020B0604030504040204" pitchFamily="50" charset="-128"/>
                <a:ea typeface="メイリオ" panose="020B0604030504040204" pitchFamily="50" charset="-128"/>
              </a:rPr>
              <a:t>GIF</a:t>
            </a:r>
            <a:r>
              <a:rPr kumimoji="0" lang="ja-JP" altLang="en-US" b="1" kern="0">
                <a:solidFill>
                  <a:schemeClr val="bg1"/>
                </a:solidFill>
                <a:latin typeface="メイリオ" panose="020B0604030504040204" pitchFamily="50" charset="-128"/>
                <a:ea typeface="メイリオ" panose="020B0604030504040204" pitchFamily="50" charset="-128"/>
              </a:rPr>
              <a:t>の</a:t>
            </a:r>
            <a:r>
              <a:rPr kumimoji="0" lang="ja-JP" altLang="en-US" sz="18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概要</a:t>
            </a:r>
          </a:p>
        </p:txBody>
      </p:sp>
      <p:sp>
        <p:nvSpPr>
          <p:cNvPr id="12" name="矢印: 山形 11">
            <a:extLst>
              <a:ext uri="{FF2B5EF4-FFF2-40B4-BE49-F238E27FC236}">
                <a16:creationId xmlns:a16="http://schemas.microsoft.com/office/drawing/2014/main" id="{9615C0E5-89B1-8B3D-13F6-D5F34B297ED6}"/>
              </a:ext>
            </a:extLst>
          </p:cNvPr>
          <p:cNvSpPr/>
          <p:nvPr/>
        </p:nvSpPr>
        <p:spPr>
          <a:xfrm>
            <a:off x="3420729" y="1753282"/>
            <a:ext cx="2194254" cy="411563"/>
          </a:xfrm>
          <a:prstGeom prst="chevron">
            <a:avLst>
              <a:gd name="adj" fmla="val 28461"/>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GIF</a:t>
            </a:r>
            <a:r>
              <a:rPr kumimoji="0" lang="ja-JP" altLang="en-US" sz="18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の効果</a:t>
            </a:r>
          </a:p>
        </p:txBody>
      </p:sp>
      <p:sp>
        <p:nvSpPr>
          <p:cNvPr id="13" name="矢印: 山形 12">
            <a:extLst>
              <a:ext uri="{FF2B5EF4-FFF2-40B4-BE49-F238E27FC236}">
                <a16:creationId xmlns:a16="http://schemas.microsoft.com/office/drawing/2014/main" id="{2F9471C0-CC72-CA7D-787D-F8F8A6F432E9}"/>
              </a:ext>
            </a:extLst>
          </p:cNvPr>
          <p:cNvSpPr/>
          <p:nvPr/>
        </p:nvSpPr>
        <p:spPr>
          <a:xfrm>
            <a:off x="9174708" y="3100590"/>
            <a:ext cx="2194254" cy="411563"/>
          </a:xfrm>
          <a:prstGeom prst="chevron">
            <a:avLst>
              <a:gd name="adj" fmla="val 28461"/>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GIF</a:t>
            </a:r>
            <a:r>
              <a:rPr kumimoji="0" lang="ja-JP" altLang="en-US" sz="18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の今後</a:t>
            </a:r>
            <a:endParaRPr kumimoji="0" lang="en-US" altLang="ja-JP" sz="18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endParaRPr>
          </a:p>
        </p:txBody>
      </p:sp>
      <p:sp>
        <p:nvSpPr>
          <p:cNvPr id="14" name="フローチャート: 処理 13">
            <a:extLst>
              <a:ext uri="{FF2B5EF4-FFF2-40B4-BE49-F238E27FC236}">
                <a16:creationId xmlns:a16="http://schemas.microsoft.com/office/drawing/2014/main" id="{3731DF29-0344-E048-85CE-3C58D3B2E015}"/>
              </a:ext>
            </a:extLst>
          </p:cNvPr>
          <p:cNvSpPr/>
          <p:nvPr/>
        </p:nvSpPr>
        <p:spPr>
          <a:xfrm>
            <a:off x="8976764" y="2057432"/>
            <a:ext cx="2836271" cy="900473"/>
          </a:xfrm>
          <a:prstGeom prst="flowChartProcess">
            <a:avLst/>
          </a:prstGeom>
          <a:solidFill>
            <a:srgbClr val="FFFFFF"/>
          </a:solidFill>
          <a:ln w="25400" cap="flat" cmpd="sng" algn="ctr">
            <a:solidFill>
              <a:srgbClr val="006DAA"/>
            </a:solidFill>
            <a:prstDash val="solid"/>
          </a:ln>
          <a:effectLst/>
        </p:spPr>
        <p:txBody>
          <a:bodyPr rtlCol="0" anchor="t"/>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a:solidFill>
                  <a:srgbClr val="24235C"/>
                </a:solidFill>
                <a:latin typeface="メイリオ" panose="020B0604030504040204" pitchFamily="50" charset="-128"/>
                <a:ea typeface="メイリオ" panose="020B0604030504040204" pitchFamily="50" charset="-128"/>
              </a:rPr>
              <a:t>5</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a:t>
            </a:r>
            <a:r>
              <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GIF</a:t>
            </a:r>
            <a:r>
              <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導入への留意点</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kern="0">
                <a:solidFill>
                  <a:srgbClr val="24235C"/>
                </a:solidFill>
                <a:latin typeface="メイリオ" panose="020B0604030504040204" pitchFamily="50" charset="-128"/>
                <a:ea typeface="メイリオ" panose="020B0604030504040204" pitchFamily="50" charset="-128"/>
              </a:rPr>
              <a:t>　・</a:t>
            </a:r>
            <a:r>
              <a:rPr kumimoji="0" lang="en-US" altLang="ja-JP" sz="1400" kern="0">
                <a:solidFill>
                  <a:srgbClr val="24235C"/>
                </a:solidFill>
                <a:latin typeface="メイリオ" panose="020B0604030504040204" pitchFamily="50" charset="-128"/>
                <a:ea typeface="メイリオ" panose="020B0604030504040204" pitchFamily="50" charset="-128"/>
              </a:rPr>
              <a:t>GIF</a:t>
            </a:r>
            <a:r>
              <a:rPr kumimoji="0" lang="ja-JP" altLang="en-US" sz="1400" kern="0">
                <a:solidFill>
                  <a:srgbClr val="24235C"/>
                </a:solidFill>
                <a:latin typeface="メイリオ" panose="020B0604030504040204" pitchFamily="50" charset="-128"/>
                <a:ea typeface="メイリオ" panose="020B0604030504040204" pitchFamily="50" charset="-128"/>
              </a:rPr>
              <a:t>導入への留意点</a:t>
            </a:r>
            <a:endParaRPr kumimoji="0" lang="en-US" altLang="ja-JP"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p:txBody>
      </p:sp>
      <p:sp>
        <p:nvSpPr>
          <p:cNvPr id="15" name="矢印: 山形 14">
            <a:extLst>
              <a:ext uri="{FF2B5EF4-FFF2-40B4-BE49-F238E27FC236}">
                <a16:creationId xmlns:a16="http://schemas.microsoft.com/office/drawing/2014/main" id="{DC24CC56-5938-ADF5-89A5-08B82993E00A}"/>
              </a:ext>
            </a:extLst>
          </p:cNvPr>
          <p:cNvSpPr/>
          <p:nvPr/>
        </p:nvSpPr>
        <p:spPr>
          <a:xfrm>
            <a:off x="6294279" y="1751123"/>
            <a:ext cx="5125198" cy="402716"/>
          </a:xfrm>
          <a:prstGeom prst="chevron">
            <a:avLst>
              <a:gd name="adj" fmla="val 28461"/>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GIF</a:t>
            </a:r>
            <a:r>
              <a:rPr kumimoji="0" lang="ja-JP" altLang="en-US" sz="18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の全体体系と導入への留意点</a:t>
            </a:r>
          </a:p>
        </p:txBody>
      </p:sp>
    </p:spTree>
    <p:extLst>
      <p:ext uri="{BB962C8B-B14F-4D97-AF65-F5344CB8AC3E}">
        <p14:creationId xmlns:p14="http://schemas.microsoft.com/office/powerpoint/2010/main" val="31501531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20</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3.5 GIF</a:t>
            </a:r>
            <a:r>
              <a:rPr lang="ja-JP" altLang="en-US" sz="3200">
                <a:latin typeface="メイリオ" panose="020B0604030504040204" pitchFamily="50" charset="-128"/>
                <a:ea typeface="メイリオ" panose="020B0604030504040204" pitchFamily="50" charset="-128"/>
              </a:rPr>
              <a:t>の効果</a:t>
            </a:r>
            <a:r>
              <a:rPr lang="en-US" altLang="ja-JP" sz="3200">
                <a:latin typeface="メイリオ" panose="020B0604030504040204" pitchFamily="50" charset="-128"/>
                <a:ea typeface="メイリオ" panose="020B0604030504040204" pitchFamily="50" charset="-128"/>
              </a:rPr>
              <a:t>3</a:t>
            </a:r>
            <a:r>
              <a:rPr lang="ja-JP" altLang="en-US" sz="3200">
                <a:latin typeface="メイリオ" panose="020B0604030504040204" pitchFamily="50" charset="-128"/>
                <a:ea typeface="メイリオ" panose="020B0604030504040204" pitchFamily="50" charset="-128"/>
              </a:rPr>
              <a:t>：設計コストや時間の削減</a:t>
            </a:r>
            <a:endParaRPr kumimoji="1" lang="en-US" altLang="ja-JP" sz="3200">
              <a:latin typeface="メイリオ" panose="020B0604030504040204" pitchFamily="50" charset="-128"/>
              <a:ea typeface="メイリオ" panose="020B0604030504040204" pitchFamily="50" charset="-128"/>
            </a:endParaRPr>
          </a:p>
        </p:txBody>
      </p:sp>
      <p:sp>
        <p:nvSpPr>
          <p:cNvPr id="137" name="コンテンツ プレースホルダー 2">
            <a:extLst>
              <a:ext uri="{FF2B5EF4-FFF2-40B4-BE49-F238E27FC236}">
                <a16:creationId xmlns:a16="http://schemas.microsoft.com/office/drawing/2014/main" id="{914DCB72-59E4-7BA6-EF4A-96C3F5BE6666}"/>
              </a:ext>
            </a:extLst>
          </p:cNvPr>
          <p:cNvSpPr txBox="1">
            <a:spLocks/>
          </p:cNvSpPr>
          <p:nvPr/>
        </p:nvSpPr>
        <p:spPr>
          <a:xfrm>
            <a:off x="119336" y="836712"/>
            <a:ext cx="11737304" cy="64807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游ゴシック" panose="020B0400000000000000" pitchFamily="50" charset="-128"/>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kumimoji="1" lang="ja-JP" altLang="en-US" sz="2400">
                <a:latin typeface="メイリオ" panose="020B0604030504040204" pitchFamily="50" charset="-128"/>
                <a:ea typeface="メイリオ" panose="020B0604030504040204" pitchFamily="50" charset="-128"/>
              </a:rPr>
              <a:t>ひな形（テンプレート）となる標準化されたデータモデルを活用し設計を行うことで、設計にかかるコスト、時間を削減することができます。</a:t>
            </a:r>
            <a:endParaRPr kumimoji="1" lang="en-US" altLang="ja-JP" sz="2400">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533EB2FD-DD83-5E51-9501-A0B2BAB08E6C}"/>
              </a:ext>
            </a:extLst>
          </p:cNvPr>
          <p:cNvSpPr/>
          <p:nvPr/>
        </p:nvSpPr>
        <p:spPr>
          <a:xfrm>
            <a:off x="767408" y="1995308"/>
            <a:ext cx="5088349" cy="4646193"/>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r>
              <a:rPr kumimoji="1" lang="ja-JP" altLang="en-US" sz="2000">
                <a:solidFill>
                  <a:schemeClr val="tx1"/>
                </a:solidFill>
                <a:latin typeface="メイリオ" panose="020B0604030504040204" pitchFamily="50" charset="-128"/>
                <a:ea typeface="メイリオ" panose="020B0604030504040204" pitchFamily="50" charset="-128"/>
              </a:rPr>
              <a:t>ひな形がないため、データモデルを都度、最初から設計する必要があり、その分のコスト、時間が必要になります。</a:t>
            </a:r>
            <a:endParaRPr kumimoji="1" lang="en-US" altLang="ja-JP" sz="200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344B4823-FA57-05F9-9BBB-6FBD6A4F5875}"/>
              </a:ext>
            </a:extLst>
          </p:cNvPr>
          <p:cNvSpPr/>
          <p:nvPr/>
        </p:nvSpPr>
        <p:spPr>
          <a:xfrm>
            <a:off x="6087090" y="1992074"/>
            <a:ext cx="5088349" cy="4646193"/>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r>
              <a:rPr kumimoji="1" lang="ja-JP" altLang="en-US" sz="2000">
                <a:solidFill>
                  <a:schemeClr val="tx1"/>
                </a:solidFill>
                <a:latin typeface="メイリオ" panose="020B0604030504040204" pitchFamily="50" charset="-128"/>
                <a:ea typeface="メイリオ" panose="020B0604030504040204" pitchFamily="50" charset="-128"/>
              </a:rPr>
              <a:t>ひな形のデータモデルを設計に活用することで、その部分の検討等のコスト、時間を削減することができます。</a:t>
            </a:r>
            <a:endParaRPr kumimoji="1" lang="en-US" altLang="ja-JP" sz="2000">
              <a:solidFill>
                <a:schemeClr val="tx1"/>
              </a:solidFill>
              <a:latin typeface="メイリオ" panose="020B0604030504040204" pitchFamily="50" charset="-128"/>
              <a:ea typeface="メイリオ" panose="020B0604030504040204" pitchFamily="50" charset="-128"/>
            </a:endParaRPr>
          </a:p>
        </p:txBody>
      </p:sp>
      <p:sp>
        <p:nvSpPr>
          <p:cNvPr id="10" name="円柱 9">
            <a:extLst>
              <a:ext uri="{FF2B5EF4-FFF2-40B4-BE49-F238E27FC236}">
                <a16:creationId xmlns:a16="http://schemas.microsoft.com/office/drawing/2014/main" id="{C3E640CC-F224-BE57-52A6-376217BE8497}"/>
              </a:ext>
            </a:extLst>
          </p:cNvPr>
          <p:cNvSpPr/>
          <p:nvPr/>
        </p:nvSpPr>
        <p:spPr>
          <a:xfrm>
            <a:off x="2195901" y="4931235"/>
            <a:ext cx="1786429" cy="369331"/>
          </a:xfrm>
          <a:custGeom>
            <a:avLst/>
            <a:gdLst>
              <a:gd name="csX0" fmla="*/ 0 w 1786429"/>
              <a:gd name="csY0" fmla="*/ 46166 h 369331"/>
              <a:gd name="csX1" fmla="*/ 893215 w 1786429"/>
              <a:gd name="csY1" fmla="*/ 92332 h 369331"/>
              <a:gd name="csX2" fmla="*/ 1786430 w 1786429"/>
              <a:gd name="csY2" fmla="*/ 46166 h 369331"/>
              <a:gd name="csX3" fmla="*/ 1786429 w 1786429"/>
              <a:gd name="csY3" fmla="*/ 323165 h 369331"/>
              <a:gd name="csX4" fmla="*/ 893214 w 1786429"/>
              <a:gd name="csY4" fmla="*/ 369331 h 369331"/>
              <a:gd name="csX5" fmla="*/ -1 w 1786429"/>
              <a:gd name="csY5" fmla="*/ 323165 h 369331"/>
              <a:gd name="csX6" fmla="*/ 0 w 1786429"/>
              <a:gd name="csY6" fmla="*/ 46166 h 369331"/>
              <a:gd name="csX0" fmla="*/ 0 w 1786429"/>
              <a:gd name="csY0" fmla="*/ 46166 h 369331"/>
              <a:gd name="csX1" fmla="*/ 893215 w 1786429"/>
              <a:gd name="csY1" fmla="*/ 0 h 369331"/>
              <a:gd name="csX2" fmla="*/ 1786430 w 1786429"/>
              <a:gd name="csY2" fmla="*/ 46166 h 369331"/>
              <a:gd name="csX3" fmla="*/ 893215 w 1786429"/>
              <a:gd name="csY3" fmla="*/ 92332 h 369331"/>
              <a:gd name="csX4" fmla="*/ 0 w 1786429"/>
              <a:gd name="csY4" fmla="*/ 46166 h 369331"/>
              <a:gd name="csX0" fmla="*/ 1786429 w 1786429"/>
              <a:gd name="csY0" fmla="*/ 46166 h 369331"/>
              <a:gd name="csX1" fmla="*/ 893214 w 1786429"/>
              <a:gd name="csY1" fmla="*/ 92332 h 369331"/>
              <a:gd name="csX2" fmla="*/ -1 w 1786429"/>
              <a:gd name="csY2" fmla="*/ 46166 h 369331"/>
              <a:gd name="csX3" fmla="*/ 893214 w 1786429"/>
              <a:gd name="csY3" fmla="*/ 0 h 369331"/>
              <a:gd name="csX4" fmla="*/ 1786429 w 1786429"/>
              <a:gd name="csY4" fmla="*/ 46166 h 369331"/>
              <a:gd name="csX5" fmla="*/ 1786429 w 1786429"/>
              <a:gd name="csY5" fmla="*/ 323165 h 369331"/>
              <a:gd name="csX6" fmla="*/ 893214 w 1786429"/>
              <a:gd name="csY6" fmla="*/ 369331 h 369331"/>
              <a:gd name="csX7" fmla="*/ -1 w 1786429"/>
              <a:gd name="csY7" fmla="*/ 323165 h 369331"/>
              <a:gd name="csX8" fmla="*/ 0 w 1786429"/>
              <a:gd name="csY8" fmla="*/ 46166 h 36933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786429" h="369331" stroke="0" extrusionOk="0">
                <a:moveTo>
                  <a:pt x="0" y="46166"/>
                </a:moveTo>
                <a:cubicBezTo>
                  <a:pt x="-37178" y="18163"/>
                  <a:pt x="338838" y="96827"/>
                  <a:pt x="893215" y="92332"/>
                </a:cubicBezTo>
                <a:cubicBezTo>
                  <a:pt x="1386670" y="87196"/>
                  <a:pt x="1790585" y="72893"/>
                  <a:pt x="1786430" y="46166"/>
                </a:cubicBezTo>
                <a:cubicBezTo>
                  <a:pt x="1788047" y="149350"/>
                  <a:pt x="1768105" y="230541"/>
                  <a:pt x="1786429" y="323165"/>
                </a:cubicBezTo>
                <a:cubicBezTo>
                  <a:pt x="1804762" y="268704"/>
                  <a:pt x="1433390" y="417743"/>
                  <a:pt x="893214" y="369331"/>
                </a:cubicBezTo>
                <a:cubicBezTo>
                  <a:pt x="396767" y="368297"/>
                  <a:pt x="-1671" y="348223"/>
                  <a:pt x="-1" y="323165"/>
                </a:cubicBezTo>
                <a:cubicBezTo>
                  <a:pt x="21462" y="231799"/>
                  <a:pt x="-12534" y="147512"/>
                  <a:pt x="0" y="46166"/>
                </a:cubicBezTo>
                <a:close/>
              </a:path>
              <a:path w="1786429" h="369331" fill="lighten" stroke="0" extrusionOk="0">
                <a:moveTo>
                  <a:pt x="0" y="46166"/>
                </a:moveTo>
                <a:cubicBezTo>
                  <a:pt x="10092" y="16413"/>
                  <a:pt x="464529" y="59817"/>
                  <a:pt x="893215" y="0"/>
                </a:cubicBezTo>
                <a:cubicBezTo>
                  <a:pt x="1389581" y="662"/>
                  <a:pt x="1785000" y="21062"/>
                  <a:pt x="1786430" y="46166"/>
                </a:cubicBezTo>
                <a:cubicBezTo>
                  <a:pt x="1785902" y="59234"/>
                  <a:pt x="1384381" y="159224"/>
                  <a:pt x="893215" y="92332"/>
                </a:cubicBezTo>
                <a:cubicBezTo>
                  <a:pt x="401084" y="90742"/>
                  <a:pt x="-1489" y="74182"/>
                  <a:pt x="0" y="46166"/>
                </a:cubicBezTo>
                <a:close/>
              </a:path>
              <a:path w="1786429" h="369331" fill="none" extrusionOk="0">
                <a:moveTo>
                  <a:pt x="1786429" y="46166"/>
                </a:moveTo>
                <a:cubicBezTo>
                  <a:pt x="1821325" y="21892"/>
                  <a:pt x="1436719" y="124493"/>
                  <a:pt x="893214" y="92332"/>
                </a:cubicBezTo>
                <a:cubicBezTo>
                  <a:pt x="401049" y="90673"/>
                  <a:pt x="-2373" y="71495"/>
                  <a:pt x="-1" y="46166"/>
                </a:cubicBezTo>
                <a:cubicBezTo>
                  <a:pt x="-54194" y="11856"/>
                  <a:pt x="382956" y="-33814"/>
                  <a:pt x="893214" y="0"/>
                </a:cubicBezTo>
                <a:cubicBezTo>
                  <a:pt x="1381890" y="-3351"/>
                  <a:pt x="1783481" y="17894"/>
                  <a:pt x="1786429" y="46166"/>
                </a:cubicBezTo>
                <a:cubicBezTo>
                  <a:pt x="1785569" y="102897"/>
                  <a:pt x="1797920" y="218352"/>
                  <a:pt x="1786429" y="323165"/>
                </a:cubicBezTo>
                <a:cubicBezTo>
                  <a:pt x="1877587" y="376803"/>
                  <a:pt x="1469363" y="375165"/>
                  <a:pt x="893214" y="369331"/>
                </a:cubicBezTo>
                <a:cubicBezTo>
                  <a:pt x="398095" y="369404"/>
                  <a:pt x="-1314" y="347207"/>
                  <a:pt x="-1" y="323165"/>
                </a:cubicBezTo>
                <a:cubicBezTo>
                  <a:pt x="7124" y="229967"/>
                  <a:pt x="3256" y="138132"/>
                  <a:pt x="0" y="46166"/>
                </a:cubicBezTo>
              </a:path>
              <a:path w="1786429" h="369331" fill="none" stroke="0" extrusionOk="0">
                <a:moveTo>
                  <a:pt x="1786429" y="46166"/>
                </a:moveTo>
                <a:cubicBezTo>
                  <a:pt x="1733711" y="153814"/>
                  <a:pt x="1314991" y="30755"/>
                  <a:pt x="893214" y="92332"/>
                </a:cubicBezTo>
                <a:cubicBezTo>
                  <a:pt x="403777" y="87433"/>
                  <a:pt x="-2541" y="70731"/>
                  <a:pt x="-1" y="46166"/>
                </a:cubicBezTo>
                <a:cubicBezTo>
                  <a:pt x="-31203" y="55780"/>
                  <a:pt x="389278" y="38712"/>
                  <a:pt x="893214" y="0"/>
                </a:cubicBezTo>
                <a:cubicBezTo>
                  <a:pt x="1391270" y="-366"/>
                  <a:pt x="1788325" y="20439"/>
                  <a:pt x="1786429" y="46166"/>
                </a:cubicBezTo>
                <a:cubicBezTo>
                  <a:pt x="1787108" y="160412"/>
                  <a:pt x="1795183" y="230773"/>
                  <a:pt x="1786429" y="323165"/>
                </a:cubicBezTo>
                <a:cubicBezTo>
                  <a:pt x="1791518" y="332717"/>
                  <a:pt x="1347671" y="368554"/>
                  <a:pt x="893214" y="369331"/>
                </a:cubicBezTo>
                <a:cubicBezTo>
                  <a:pt x="399858" y="367100"/>
                  <a:pt x="247" y="347605"/>
                  <a:pt x="-1" y="323165"/>
                </a:cubicBezTo>
                <a:cubicBezTo>
                  <a:pt x="4494" y="225405"/>
                  <a:pt x="-2497" y="139285"/>
                  <a:pt x="0" y="46166"/>
                </a:cubicBezTo>
              </a:path>
            </a:pathLst>
          </a:custGeom>
          <a:solidFill>
            <a:schemeClr val="bg1"/>
          </a:solidFill>
          <a:ln>
            <a:solidFill>
              <a:schemeClr val="tx1"/>
            </a:solidFill>
            <a:extLst>
              <a:ext uri="{C807C97D-BFC1-408E-A445-0C87EB9F89A2}">
                <ask:lineSketchStyleProps xmlns:ask="http://schemas.microsoft.com/office/drawing/2018/sketchyshapes" sd="24109230">
                  <a:prstGeom prst="can">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独自Ａデータモデル</a:t>
            </a:r>
          </a:p>
        </p:txBody>
      </p:sp>
      <p:sp>
        <p:nvSpPr>
          <p:cNvPr id="11" name="正方形/長方形 10">
            <a:extLst>
              <a:ext uri="{FF2B5EF4-FFF2-40B4-BE49-F238E27FC236}">
                <a16:creationId xmlns:a16="http://schemas.microsoft.com/office/drawing/2014/main" id="{39897179-FEE3-3E24-F9D6-04CAEA668186}"/>
              </a:ext>
            </a:extLst>
          </p:cNvPr>
          <p:cNvSpPr/>
          <p:nvPr/>
        </p:nvSpPr>
        <p:spPr>
          <a:xfrm>
            <a:off x="7026873" y="4350555"/>
            <a:ext cx="2850771" cy="1063486"/>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grpSp>
        <p:nvGrpSpPr>
          <p:cNvPr id="12" name="グループ化 11">
            <a:extLst>
              <a:ext uri="{FF2B5EF4-FFF2-40B4-BE49-F238E27FC236}">
                <a16:creationId xmlns:a16="http://schemas.microsoft.com/office/drawing/2014/main" id="{D7965CB4-332C-E467-DEBD-B1447DC84C66}"/>
              </a:ext>
            </a:extLst>
          </p:cNvPr>
          <p:cNvGrpSpPr/>
          <p:nvPr/>
        </p:nvGrpSpPr>
        <p:grpSpPr>
          <a:xfrm>
            <a:off x="7413609" y="4868097"/>
            <a:ext cx="2125447" cy="478832"/>
            <a:chOff x="7673599" y="4861615"/>
            <a:chExt cx="2125447" cy="478832"/>
          </a:xfrm>
        </p:grpSpPr>
        <p:sp>
          <p:nvSpPr>
            <p:cNvPr id="37" name="円柱 36">
              <a:extLst>
                <a:ext uri="{FF2B5EF4-FFF2-40B4-BE49-F238E27FC236}">
                  <a16:creationId xmlns:a16="http://schemas.microsoft.com/office/drawing/2014/main" id="{D5FDB32A-B7B2-2C0B-CE8C-E6050BF35219}"/>
                </a:ext>
              </a:extLst>
            </p:cNvPr>
            <p:cNvSpPr/>
            <p:nvPr/>
          </p:nvSpPr>
          <p:spPr>
            <a:xfrm>
              <a:off x="7673599" y="4861615"/>
              <a:ext cx="1043875" cy="466592"/>
            </a:xfrm>
            <a:prstGeom prst="can">
              <a:avLst>
                <a:gd name="adj" fmla="val 1479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GIF</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データ項目</a:t>
              </a:r>
            </a:p>
          </p:txBody>
        </p:sp>
        <p:sp>
          <p:nvSpPr>
            <p:cNvPr id="38" name="円柱 37">
              <a:extLst>
                <a:ext uri="{FF2B5EF4-FFF2-40B4-BE49-F238E27FC236}">
                  <a16:creationId xmlns:a16="http://schemas.microsoft.com/office/drawing/2014/main" id="{52A61383-F7C7-EF29-39B8-BC07E1DB7BDC}"/>
                </a:ext>
              </a:extLst>
            </p:cNvPr>
            <p:cNvSpPr/>
            <p:nvPr/>
          </p:nvSpPr>
          <p:spPr>
            <a:xfrm>
              <a:off x="8770394" y="4873855"/>
              <a:ext cx="1028652" cy="466592"/>
            </a:xfrm>
            <a:prstGeom prst="can">
              <a:avLst>
                <a:gd name="adj" fmla="val 16834"/>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拡張</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データ項目</a:t>
              </a:r>
            </a:p>
          </p:txBody>
        </p:sp>
      </p:grpSp>
      <p:cxnSp>
        <p:nvCxnSpPr>
          <p:cNvPr id="39" name="直線矢印コネクタ 38">
            <a:extLst>
              <a:ext uri="{FF2B5EF4-FFF2-40B4-BE49-F238E27FC236}">
                <a16:creationId xmlns:a16="http://schemas.microsoft.com/office/drawing/2014/main" id="{6507E52A-EF5B-CDE9-FB25-25F060E3350A}"/>
              </a:ext>
            </a:extLst>
          </p:cNvPr>
          <p:cNvCxnSpPr>
            <a:cxnSpLocks/>
          </p:cNvCxnSpPr>
          <p:nvPr/>
        </p:nvCxnSpPr>
        <p:spPr>
          <a:xfrm>
            <a:off x="7206124" y="3710138"/>
            <a:ext cx="684663" cy="657956"/>
          </a:xfrm>
          <a:prstGeom prst="straightConnector1">
            <a:avLst/>
          </a:prstGeom>
          <a:ln w="508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40" name="Picture 2">
            <a:extLst>
              <a:ext uri="{FF2B5EF4-FFF2-40B4-BE49-F238E27FC236}">
                <a16:creationId xmlns:a16="http://schemas.microsoft.com/office/drawing/2014/main" id="{2E2685D6-FD42-4F34-FFB8-07018A23913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526421" y="2990618"/>
            <a:ext cx="1038276" cy="1038276"/>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グループ化 40">
            <a:extLst>
              <a:ext uri="{FF2B5EF4-FFF2-40B4-BE49-F238E27FC236}">
                <a16:creationId xmlns:a16="http://schemas.microsoft.com/office/drawing/2014/main" id="{C19F69FC-E02D-B0B2-793A-22F69DDBC0D8}"/>
              </a:ext>
            </a:extLst>
          </p:cNvPr>
          <p:cNvGrpSpPr/>
          <p:nvPr/>
        </p:nvGrpSpPr>
        <p:grpSpPr>
          <a:xfrm>
            <a:off x="6529830" y="2497778"/>
            <a:ext cx="1962064" cy="1272942"/>
            <a:chOff x="7069977" y="2635788"/>
            <a:chExt cx="1962064" cy="1272942"/>
          </a:xfrm>
        </p:grpSpPr>
        <p:sp>
          <p:nvSpPr>
            <p:cNvPr id="43" name="円柱 42">
              <a:extLst>
                <a:ext uri="{FF2B5EF4-FFF2-40B4-BE49-F238E27FC236}">
                  <a16:creationId xmlns:a16="http://schemas.microsoft.com/office/drawing/2014/main" id="{59407B54-AFE4-7260-3172-E697A40737BB}"/>
                </a:ext>
              </a:extLst>
            </p:cNvPr>
            <p:cNvSpPr/>
            <p:nvPr/>
          </p:nvSpPr>
          <p:spPr>
            <a:xfrm>
              <a:off x="7224333" y="3244251"/>
              <a:ext cx="1043875" cy="595878"/>
            </a:xfrm>
            <a:prstGeom prst="can">
              <a:avLst>
                <a:gd name="adj" fmla="val 18606"/>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00000"/>
                  </a:solidFill>
                  <a:effectLst/>
                  <a:uLnTx/>
                  <a:uFillTx/>
                  <a:latin typeface="メイリオ" panose="020B0604030504040204" pitchFamily="50" charset="-128"/>
                  <a:ea typeface="メイリオ" panose="020B0604030504040204" pitchFamily="50" charset="-128"/>
                  <a:cs typeface="+mn-cs"/>
                </a:rPr>
                <a:t>共通化</a:t>
              </a:r>
              <a:endParaRPr kumimoji="1" lang="en-US" altLang="ja-JP" sz="1200" b="1" i="0" u="none" strike="noStrike" kern="1200" cap="none" spc="0" normalizeH="0" baseline="0" noProof="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C00000"/>
                  </a:solidFill>
                  <a:effectLst/>
                  <a:uLnTx/>
                  <a:uFillTx/>
                  <a:latin typeface="メイリオ" panose="020B0604030504040204" pitchFamily="50" charset="-128"/>
                  <a:ea typeface="メイリオ" panose="020B0604030504040204" pitchFamily="50" charset="-128"/>
                  <a:cs typeface="+mn-cs"/>
                </a:rPr>
                <a:t>データ項目</a:t>
              </a:r>
            </a:p>
          </p:txBody>
        </p:sp>
        <p:sp>
          <p:nvSpPr>
            <p:cNvPr id="44" name="正方形/長方形 43">
              <a:extLst>
                <a:ext uri="{FF2B5EF4-FFF2-40B4-BE49-F238E27FC236}">
                  <a16:creationId xmlns:a16="http://schemas.microsoft.com/office/drawing/2014/main" id="{2FFF3A8B-930C-862A-FD58-E017726AD439}"/>
                </a:ext>
              </a:extLst>
            </p:cNvPr>
            <p:cNvSpPr/>
            <p:nvPr/>
          </p:nvSpPr>
          <p:spPr>
            <a:xfrm>
              <a:off x="7069977" y="2635788"/>
              <a:ext cx="1962064" cy="1272942"/>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45" name="正方形/長方形 44">
              <a:extLst>
                <a:ext uri="{FF2B5EF4-FFF2-40B4-BE49-F238E27FC236}">
                  <a16:creationId xmlns:a16="http://schemas.microsoft.com/office/drawing/2014/main" id="{2AE6D2AA-74DD-6325-E502-E7CBEF929CE3}"/>
                </a:ext>
              </a:extLst>
            </p:cNvPr>
            <p:cNvSpPr/>
            <p:nvPr/>
          </p:nvSpPr>
          <p:spPr>
            <a:xfrm>
              <a:off x="8470134" y="2635788"/>
              <a:ext cx="559369" cy="247785"/>
            </a:xfrm>
            <a:prstGeom prst="rect">
              <a:avLst/>
            </a:prstGeom>
            <a:solidFill>
              <a:schemeClr val="bg1"/>
            </a:solid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400" b="1">
                  <a:solidFill>
                    <a:srgbClr val="FF0000"/>
                  </a:solidFill>
                  <a:latin typeface="メイリオ" panose="020B0604030504040204" pitchFamily="50" charset="-128"/>
                  <a:ea typeface="メイリオ" panose="020B0604030504040204" pitchFamily="50" charset="-128"/>
                </a:rPr>
                <a:t>GIF</a:t>
              </a:r>
              <a:endParaRPr kumimoji="1" lang="ja-JP" altLang="en-US" sz="1400" b="1">
                <a:solidFill>
                  <a:srgbClr val="FF0000"/>
                </a:solidFill>
                <a:latin typeface="メイリオ" panose="020B0604030504040204" pitchFamily="50" charset="-128"/>
                <a:ea typeface="メイリオ" panose="020B0604030504040204" pitchFamily="50" charset="-128"/>
              </a:endParaRPr>
            </a:p>
          </p:txBody>
        </p:sp>
      </p:grpSp>
      <p:sp>
        <p:nvSpPr>
          <p:cNvPr id="46" name="正方形/長方形 45">
            <a:extLst>
              <a:ext uri="{FF2B5EF4-FFF2-40B4-BE49-F238E27FC236}">
                <a16:creationId xmlns:a16="http://schemas.microsoft.com/office/drawing/2014/main" id="{03C2650D-7995-B0DB-3D09-7ACB59740988}"/>
              </a:ext>
            </a:extLst>
          </p:cNvPr>
          <p:cNvSpPr/>
          <p:nvPr/>
        </p:nvSpPr>
        <p:spPr>
          <a:xfrm>
            <a:off x="1876739" y="4350555"/>
            <a:ext cx="2505643" cy="1059918"/>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49" name="円柱 48">
            <a:extLst>
              <a:ext uri="{FF2B5EF4-FFF2-40B4-BE49-F238E27FC236}">
                <a16:creationId xmlns:a16="http://schemas.microsoft.com/office/drawing/2014/main" id="{6DC0613C-7DCC-E26C-968A-AB7CE5E1F29E}"/>
              </a:ext>
            </a:extLst>
          </p:cNvPr>
          <p:cNvSpPr/>
          <p:nvPr/>
        </p:nvSpPr>
        <p:spPr>
          <a:xfrm>
            <a:off x="1182936" y="3161457"/>
            <a:ext cx="1043875" cy="595878"/>
          </a:xfrm>
          <a:prstGeom prst="can">
            <a:avLst>
              <a:gd name="adj" fmla="val 18606"/>
            </a:avLst>
          </a:prstGeom>
          <a:solidFill>
            <a:schemeClr val="bg1"/>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lumMod val="65000"/>
                  </a:schemeClr>
                </a:solidFill>
                <a:effectLst/>
                <a:uLnTx/>
                <a:uFillTx/>
                <a:latin typeface="メイリオ" panose="020B0604030504040204" pitchFamily="50" charset="-128"/>
                <a:ea typeface="メイリオ" panose="020B0604030504040204" pitchFamily="50" charset="-128"/>
                <a:cs typeface="+mn-cs"/>
              </a:rPr>
              <a:t>共通化</a:t>
            </a:r>
            <a:endParaRPr kumimoji="1" lang="en-US" altLang="ja-JP" sz="1200" b="1" i="0" u="none" strike="noStrike" kern="1200" cap="none" spc="0" normalizeH="0" baseline="0" noProof="0">
              <a:ln>
                <a:noFill/>
              </a:ln>
              <a:solidFill>
                <a:schemeClr val="bg1">
                  <a:lumMod val="65000"/>
                </a:schemeClr>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bg1">
                    <a:lumMod val="65000"/>
                  </a:schemeClr>
                </a:solidFill>
                <a:effectLst/>
                <a:uLnTx/>
                <a:uFillTx/>
                <a:latin typeface="メイリオ" panose="020B0604030504040204" pitchFamily="50" charset="-128"/>
                <a:ea typeface="メイリオ" panose="020B0604030504040204" pitchFamily="50" charset="-128"/>
                <a:cs typeface="+mn-cs"/>
              </a:rPr>
              <a:t>データ項目</a:t>
            </a:r>
          </a:p>
        </p:txBody>
      </p:sp>
      <p:sp>
        <p:nvSpPr>
          <p:cNvPr id="50" name="正方形/長方形 49">
            <a:extLst>
              <a:ext uri="{FF2B5EF4-FFF2-40B4-BE49-F238E27FC236}">
                <a16:creationId xmlns:a16="http://schemas.microsoft.com/office/drawing/2014/main" id="{7D7217EC-6088-1BA6-215F-415A620BE562}"/>
              </a:ext>
            </a:extLst>
          </p:cNvPr>
          <p:cNvSpPr/>
          <p:nvPr/>
        </p:nvSpPr>
        <p:spPr>
          <a:xfrm>
            <a:off x="1009171" y="2543242"/>
            <a:ext cx="1962064" cy="1272942"/>
          </a:xfrm>
          <a:prstGeom prst="rect">
            <a:avLst/>
          </a:prstGeom>
          <a:noFill/>
          <a:ln w="190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65000"/>
                </a:schemeClr>
              </a:solidFill>
              <a:latin typeface="メイリオ" panose="020B0604030504040204" pitchFamily="50" charset="-128"/>
              <a:ea typeface="メイリオ" panose="020B0604030504040204" pitchFamily="50" charset="-128"/>
            </a:endParaRPr>
          </a:p>
        </p:txBody>
      </p:sp>
      <p:sp>
        <p:nvSpPr>
          <p:cNvPr id="51" name="正方形/長方形 50">
            <a:extLst>
              <a:ext uri="{FF2B5EF4-FFF2-40B4-BE49-F238E27FC236}">
                <a16:creationId xmlns:a16="http://schemas.microsoft.com/office/drawing/2014/main" id="{10902A2A-0B88-7473-D808-BF971DF3C260}"/>
              </a:ext>
            </a:extLst>
          </p:cNvPr>
          <p:cNvSpPr/>
          <p:nvPr/>
        </p:nvSpPr>
        <p:spPr>
          <a:xfrm>
            <a:off x="2409328" y="2543242"/>
            <a:ext cx="559369" cy="247785"/>
          </a:xfrm>
          <a:prstGeom prst="rect">
            <a:avLst/>
          </a:prstGeom>
          <a:solidFill>
            <a:schemeClr val="bg1"/>
          </a:solidFill>
          <a:ln w="190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400" b="1">
                <a:solidFill>
                  <a:schemeClr val="bg1">
                    <a:lumMod val="65000"/>
                  </a:schemeClr>
                </a:solidFill>
                <a:latin typeface="メイリオ" panose="020B0604030504040204" pitchFamily="50" charset="-128"/>
                <a:ea typeface="メイリオ" panose="020B0604030504040204" pitchFamily="50" charset="-128"/>
              </a:rPr>
              <a:t>GIF</a:t>
            </a:r>
            <a:endParaRPr kumimoji="1" lang="ja-JP" altLang="en-US" sz="1400" b="1">
              <a:solidFill>
                <a:schemeClr val="bg1">
                  <a:lumMod val="65000"/>
                </a:schemeClr>
              </a:solidFill>
              <a:latin typeface="メイリオ" panose="020B0604030504040204" pitchFamily="50" charset="-128"/>
              <a:ea typeface="メイリオ" panose="020B0604030504040204" pitchFamily="50" charset="-128"/>
            </a:endParaRPr>
          </a:p>
        </p:txBody>
      </p:sp>
      <p:sp>
        <p:nvSpPr>
          <p:cNvPr id="52" name="正方形/長方形 51">
            <a:extLst>
              <a:ext uri="{FF2B5EF4-FFF2-40B4-BE49-F238E27FC236}">
                <a16:creationId xmlns:a16="http://schemas.microsoft.com/office/drawing/2014/main" id="{A9DDE674-1CE5-CED2-2CAD-2714C28CEA47}"/>
              </a:ext>
            </a:extLst>
          </p:cNvPr>
          <p:cNvSpPr/>
          <p:nvPr/>
        </p:nvSpPr>
        <p:spPr>
          <a:xfrm>
            <a:off x="1234264" y="2592318"/>
            <a:ext cx="1421600" cy="146529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6000" b="1">
                <a:solidFill>
                  <a:srgbClr val="FF0000"/>
                </a:solidFill>
                <a:latin typeface="メイリオ" panose="020B0604030504040204" pitchFamily="50" charset="-128"/>
                <a:ea typeface="メイリオ" panose="020B0604030504040204" pitchFamily="50" charset="-128"/>
              </a:rPr>
              <a:t>×</a:t>
            </a:r>
            <a:endParaRPr kumimoji="1" lang="ja-JP" altLang="en-US" sz="16000" b="1">
              <a:solidFill>
                <a:srgbClr val="FF0000"/>
              </a:solidFill>
              <a:latin typeface="メイリオ" panose="020B0604030504040204" pitchFamily="50" charset="-128"/>
              <a:ea typeface="メイリオ" panose="020B0604030504040204" pitchFamily="50" charset="-128"/>
            </a:endParaRPr>
          </a:p>
        </p:txBody>
      </p:sp>
      <p:pic>
        <p:nvPicPr>
          <p:cNvPr id="53" name="Picture 4" descr="頭を抱えて悩んでいる人のイラスト（男性）">
            <a:extLst>
              <a:ext uri="{FF2B5EF4-FFF2-40B4-BE49-F238E27FC236}">
                <a16:creationId xmlns:a16="http://schemas.microsoft.com/office/drawing/2014/main" id="{CCD98B27-A56F-D0E7-DAEB-10C1DD5E515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47534" y="2990618"/>
            <a:ext cx="1038276" cy="1038276"/>
          </a:xfrm>
          <a:prstGeom prst="rect">
            <a:avLst/>
          </a:prstGeom>
          <a:noFill/>
          <a:extLst>
            <a:ext uri="{909E8E84-426E-40DD-AFC4-6F175D3DCCD1}">
              <a14:hiddenFill xmlns:a14="http://schemas.microsoft.com/office/drawing/2010/main">
                <a:solidFill>
                  <a:srgbClr val="FFFFFF"/>
                </a:solidFill>
              </a14:hiddenFill>
            </a:ext>
          </a:extLst>
        </p:spPr>
      </p:pic>
      <p:sp>
        <p:nvSpPr>
          <p:cNvPr id="54" name="吹き出し: 円形 53">
            <a:extLst>
              <a:ext uri="{FF2B5EF4-FFF2-40B4-BE49-F238E27FC236}">
                <a16:creationId xmlns:a16="http://schemas.microsoft.com/office/drawing/2014/main" id="{6D6DBE21-25F2-FC24-B1DC-E40DDA1BF580}"/>
              </a:ext>
            </a:extLst>
          </p:cNvPr>
          <p:cNvSpPr/>
          <p:nvPr/>
        </p:nvSpPr>
        <p:spPr>
          <a:xfrm>
            <a:off x="3917171" y="2500622"/>
            <a:ext cx="1570707" cy="744421"/>
          </a:xfrm>
          <a:prstGeom prst="wedgeEllipseCallout">
            <a:avLst>
              <a:gd name="adj1" fmla="val -38924"/>
              <a:gd name="adj2" fmla="val 48056"/>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latin typeface="メイリオ" panose="020B0604030504040204" pitchFamily="50" charset="-128"/>
                <a:ea typeface="メイリオ" panose="020B0604030504040204" pitchFamily="50" charset="-128"/>
              </a:rPr>
              <a:t>何を根拠に</a:t>
            </a:r>
            <a:endParaRPr kumimoji="1" lang="en-US" altLang="ja-JP" sz="1200">
              <a:latin typeface="メイリオ" panose="020B0604030504040204" pitchFamily="50" charset="-128"/>
              <a:ea typeface="メイリオ" panose="020B0604030504040204" pitchFamily="50" charset="-128"/>
            </a:endParaRPr>
          </a:p>
          <a:p>
            <a:pPr algn="ctr"/>
            <a:r>
              <a:rPr kumimoji="1" lang="ja-JP" altLang="en-US" sz="1200">
                <a:latin typeface="メイリオ" panose="020B0604030504040204" pitchFamily="50" charset="-128"/>
                <a:ea typeface="メイリオ" panose="020B0604030504040204" pitchFamily="50" charset="-128"/>
              </a:rPr>
              <a:t>設計したらいいんだ・・・</a:t>
            </a:r>
          </a:p>
        </p:txBody>
      </p:sp>
      <p:sp>
        <p:nvSpPr>
          <p:cNvPr id="55" name="吹き出し: 円形 54">
            <a:extLst>
              <a:ext uri="{FF2B5EF4-FFF2-40B4-BE49-F238E27FC236}">
                <a16:creationId xmlns:a16="http://schemas.microsoft.com/office/drawing/2014/main" id="{F180DCE4-734A-3BF2-8C17-3D6723B1F115}"/>
              </a:ext>
            </a:extLst>
          </p:cNvPr>
          <p:cNvSpPr/>
          <p:nvPr/>
        </p:nvSpPr>
        <p:spPr>
          <a:xfrm>
            <a:off x="9442128" y="2553320"/>
            <a:ext cx="1600873" cy="642688"/>
          </a:xfrm>
          <a:prstGeom prst="wedgeEllipseCallout">
            <a:avLst>
              <a:gd name="adj1" fmla="val -38924"/>
              <a:gd name="adj2" fmla="val 48056"/>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latin typeface="メイリオ" panose="020B0604030504040204" pitchFamily="50" charset="-128"/>
                <a:ea typeface="メイリオ" panose="020B0604030504040204" pitchFamily="50" charset="-128"/>
              </a:rPr>
              <a:t>ひな形活用で設計コスト</a:t>
            </a:r>
            <a:endParaRPr lang="en-US" altLang="ja-JP" sz="1200">
              <a:latin typeface="メイリオ" panose="020B0604030504040204" pitchFamily="50" charset="-128"/>
              <a:ea typeface="メイリオ" panose="020B0604030504040204" pitchFamily="50" charset="-128"/>
            </a:endParaRPr>
          </a:p>
          <a:p>
            <a:pPr algn="ctr"/>
            <a:r>
              <a:rPr lang="ja-JP" altLang="en-US" sz="1200">
                <a:latin typeface="メイリオ" panose="020B0604030504040204" pitchFamily="50" charset="-128"/>
                <a:ea typeface="メイリオ" panose="020B0604030504040204" pitchFamily="50" charset="-128"/>
              </a:rPr>
              <a:t>削減♪</a:t>
            </a:r>
            <a:endParaRPr kumimoji="1" lang="ja-JP" altLang="en-US" sz="1200">
              <a:latin typeface="メイリオ" panose="020B0604030504040204" pitchFamily="50" charset="-128"/>
              <a:ea typeface="メイリオ" panose="020B0604030504040204" pitchFamily="50" charset="-128"/>
            </a:endParaRPr>
          </a:p>
        </p:txBody>
      </p:sp>
      <p:sp>
        <p:nvSpPr>
          <p:cNvPr id="56" name="正方形/長方形 55">
            <a:extLst>
              <a:ext uri="{FF2B5EF4-FFF2-40B4-BE49-F238E27FC236}">
                <a16:creationId xmlns:a16="http://schemas.microsoft.com/office/drawing/2014/main" id="{AA69D541-7850-0C7D-E022-24C924CABF70}"/>
              </a:ext>
            </a:extLst>
          </p:cNvPr>
          <p:cNvSpPr/>
          <p:nvPr/>
        </p:nvSpPr>
        <p:spPr>
          <a:xfrm>
            <a:off x="3982330" y="1998975"/>
            <a:ext cx="1858586" cy="345427"/>
          </a:xfrm>
          <a:prstGeom prst="rect">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000" b="1">
                <a:solidFill>
                  <a:schemeClr val="tx1"/>
                </a:solidFill>
                <a:latin typeface="メイリオ" panose="020B0604030504040204" pitchFamily="50" charset="-128"/>
                <a:ea typeface="メイリオ" panose="020B0604030504040204" pitchFamily="50" charset="-128"/>
              </a:rPr>
              <a:t>GIF</a:t>
            </a:r>
            <a:r>
              <a:rPr kumimoji="1" lang="ja-JP" altLang="en-US" sz="2000" b="1">
                <a:solidFill>
                  <a:schemeClr val="tx1"/>
                </a:solidFill>
                <a:latin typeface="メイリオ" panose="020B0604030504040204" pitchFamily="50" charset="-128"/>
                <a:ea typeface="メイリオ" panose="020B0604030504040204" pitchFamily="50" charset="-128"/>
              </a:rPr>
              <a:t>がないと</a:t>
            </a:r>
          </a:p>
        </p:txBody>
      </p:sp>
      <p:sp>
        <p:nvSpPr>
          <p:cNvPr id="57" name="正方形/長方形 56">
            <a:extLst>
              <a:ext uri="{FF2B5EF4-FFF2-40B4-BE49-F238E27FC236}">
                <a16:creationId xmlns:a16="http://schemas.microsoft.com/office/drawing/2014/main" id="{31F7001F-89E6-C1BC-5950-067490FE6AC4}"/>
              </a:ext>
            </a:extLst>
          </p:cNvPr>
          <p:cNvSpPr/>
          <p:nvPr/>
        </p:nvSpPr>
        <p:spPr>
          <a:xfrm>
            <a:off x="9313272" y="1988840"/>
            <a:ext cx="1858586" cy="345427"/>
          </a:xfrm>
          <a:prstGeom prst="rect">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000" b="1">
                <a:solidFill>
                  <a:schemeClr val="tx1"/>
                </a:solidFill>
                <a:latin typeface="メイリオ" panose="020B0604030504040204" pitchFamily="50" charset="-128"/>
                <a:ea typeface="メイリオ" panose="020B0604030504040204" pitchFamily="50" charset="-128"/>
              </a:rPr>
              <a:t>GIF</a:t>
            </a:r>
            <a:r>
              <a:rPr kumimoji="1" lang="ja-JP" altLang="en-US" sz="2000" b="1">
                <a:solidFill>
                  <a:schemeClr val="tx1"/>
                </a:solidFill>
                <a:latin typeface="メイリオ" panose="020B0604030504040204" pitchFamily="50" charset="-128"/>
                <a:ea typeface="メイリオ" panose="020B0604030504040204" pitchFamily="50" charset="-128"/>
              </a:rPr>
              <a:t>があると</a:t>
            </a:r>
          </a:p>
        </p:txBody>
      </p:sp>
      <p:cxnSp>
        <p:nvCxnSpPr>
          <p:cNvPr id="58" name="直線矢印コネクタ 57">
            <a:extLst>
              <a:ext uri="{FF2B5EF4-FFF2-40B4-BE49-F238E27FC236}">
                <a16:creationId xmlns:a16="http://schemas.microsoft.com/office/drawing/2014/main" id="{DBAB3889-7C95-8C2F-F4A1-4613656CB9F3}"/>
              </a:ext>
            </a:extLst>
          </p:cNvPr>
          <p:cNvCxnSpPr>
            <a:cxnSpLocks/>
          </p:cNvCxnSpPr>
          <p:nvPr/>
        </p:nvCxnSpPr>
        <p:spPr>
          <a:xfrm>
            <a:off x="1796000" y="3730194"/>
            <a:ext cx="684663" cy="657956"/>
          </a:xfrm>
          <a:prstGeom prst="straightConnector1">
            <a:avLst/>
          </a:prstGeom>
          <a:ln w="508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610648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228695-A2A6-7B1E-B0C0-ED2D53EDE363}"/>
              </a:ext>
            </a:extLst>
          </p:cNvPr>
          <p:cNvSpPr>
            <a:spLocks noGrp="1"/>
          </p:cNvSpPr>
          <p:nvPr>
            <p:ph type="ctrTitle"/>
          </p:nvPr>
        </p:nvSpPr>
        <p:spPr>
          <a:xfrm>
            <a:off x="0" y="1989000"/>
            <a:ext cx="12192000" cy="1440000"/>
          </a:xfrm>
        </p:spPr>
        <p:txBody>
          <a:bodyPr/>
          <a:lstStyle/>
          <a:p>
            <a:pPr algn="ctr"/>
            <a:r>
              <a:rPr lang="en-US" altLang="ja-JP" sz="6000"/>
              <a:t>4. GIF</a:t>
            </a:r>
            <a:r>
              <a:rPr lang="ja-JP" altLang="en-US" sz="6000"/>
              <a:t>体系と各レイヤ</a:t>
            </a:r>
            <a:endParaRPr lang="en-US" sz="6000"/>
          </a:p>
        </p:txBody>
      </p:sp>
      <p:sp>
        <p:nvSpPr>
          <p:cNvPr id="4" name="スライド番号プレースホルダー 2">
            <a:extLst>
              <a:ext uri="{FF2B5EF4-FFF2-40B4-BE49-F238E27FC236}">
                <a16:creationId xmlns:a16="http://schemas.microsoft.com/office/drawing/2014/main" id="{091EDDC1-0269-A11A-7C37-2353A8C0BB12}"/>
              </a:ext>
            </a:extLst>
          </p:cNvPr>
          <p:cNvSpPr txBox="1">
            <a:spLocks/>
          </p:cNvSpPr>
          <p:nvPr/>
        </p:nvSpPr>
        <p:spPr>
          <a:xfrm>
            <a:off x="11457722" y="6508576"/>
            <a:ext cx="651934" cy="304800"/>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defRPr/>
            </a:pPr>
            <a:fld id="{B69A64E9-DEE1-40B5-88E8-A6C3DD001D0B}" type="slidenum">
              <a:rPr lang="en-US" altLang="ja-JP" sz="1400" smtClean="0">
                <a:latin typeface="メイリオ" panose="020B0604030504040204" pitchFamily="50" charset="-128"/>
                <a:ea typeface="メイリオ" panose="020B0604030504040204" pitchFamily="50" charset="-128"/>
              </a:rPr>
              <a:pPr algn="r">
                <a:defRPr/>
              </a:pPr>
              <a:t>21</a:t>
            </a:fld>
            <a:endParaRPr lang="en-US" altLang="ja-JP" sz="14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0872214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22</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4.1 GIF</a:t>
            </a:r>
            <a:r>
              <a:rPr lang="ja-JP" altLang="en-US" sz="3200">
                <a:latin typeface="メイリオ" panose="020B0604030504040204" pitchFamily="50" charset="-128"/>
                <a:ea typeface="メイリオ" panose="020B0604030504040204" pitchFamily="50" charset="-128"/>
              </a:rPr>
              <a:t>の全体体系と範囲</a:t>
            </a:r>
            <a:endParaRPr kumimoji="1" lang="en-US" altLang="ja-JP" sz="3200">
              <a:latin typeface="メイリオ" panose="020B0604030504040204" pitchFamily="50" charset="-128"/>
              <a:ea typeface="メイリオ" panose="020B0604030504040204" pitchFamily="50" charset="-128"/>
            </a:endParaRPr>
          </a:p>
        </p:txBody>
      </p:sp>
      <p:sp>
        <p:nvSpPr>
          <p:cNvPr id="137" name="コンテンツ プレースホルダー 2">
            <a:extLst>
              <a:ext uri="{FF2B5EF4-FFF2-40B4-BE49-F238E27FC236}">
                <a16:creationId xmlns:a16="http://schemas.microsoft.com/office/drawing/2014/main" id="{914DCB72-59E4-7BA6-EF4A-96C3F5BE6666}"/>
              </a:ext>
            </a:extLst>
          </p:cNvPr>
          <p:cNvSpPr txBox="1">
            <a:spLocks/>
          </p:cNvSpPr>
          <p:nvPr/>
        </p:nvSpPr>
        <p:spPr>
          <a:xfrm>
            <a:off x="191344" y="836712"/>
            <a:ext cx="11737304" cy="51125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游ゴシック" panose="020B0400000000000000" pitchFamily="50" charset="-128"/>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r>
              <a:rPr kumimoji="1" lang="en-US" altLang="ja-JP" sz="2400">
                <a:latin typeface="メイリオ" panose="020B0604030504040204" pitchFamily="50" charset="-128"/>
                <a:ea typeface="メイリオ" panose="020B0604030504040204" pitchFamily="50" charset="-128"/>
              </a:rPr>
              <a:t>GIF</a:t>
            </a:r>
            <a:r>
              <a:rPr kumimoji="1" lang="ja-JP" altLang="en-US" sz="2400">
                <a:latin typeface="メイリオ" panose="020B0604030504040204" pitchFamily="50" charset="-128"/>
                <a:ea typeface="メイリオ" panose="020B0604030504040204" pitchFamily="50" charset="-128"/>
              </a:rPr>
              <a:t>の全体体系</a:t>
            </a:r>
            <a:r>
              <a:rPr lang="ja-JP" altLang="en-US" sz="2400">
                <a:latin typeface="メイリオ" panose="020B0604030504040204" pitchFamily="50" charset="-128"/>
                <a:ea typeface="メイリオ" panose="020B0604030504040204" pitchFamily="50" charset="-128"/>
              </a:rPr>
              <a:t>を以下に示します</a:t>
            </a:r>
            <a:r>
              <a:rPr kumimoji="1" lang="ja-JP" altLang="en-US" sz="2400">
                <a:latin typeface="メイリオ" panose="020B0604030504040204" pitchFamily="50" charset="-128"/>
                <a:ea typeface="メイリオ" panose="020B0604030504040204" pitchFamily="50" charset="-128"/>
              </a:rPr>
              <a:t>。</a:t>
            </a:r>
            <a:endParaRPr kumimoji="1" lang="en-US" altLang="ja-JP" sz="2400">
              <a:latin typeface="メイリオ" panose="020B0604030504040204" pitchFamily="50" charset="-128"/>
              <a:ea typeface="メイリオ" panose="020B0604030504040204" pitchFamily="50" charset="-128"/>
            </a:endParaRPr>
          </a:p>
          <a:p>
            <a:pPr lvl="0"/>
            <a:r>
              <a:rPr lang="ja-JP" altLang="en-US" sz="2400">
                <a:latin typeface="メイリオ" panose="020B0604030504040204" pitchFamily="50" charset="-128"/>
                <a:ea typeface="メイリオ" panose="020B0604030504040204" pitchFamily="50" charset="-128"/>
              </a:rPr>
              <a:t>先行して整備の進むデータレイヤを核に、他のレイヤーの記述も今後追加していきます。</a:t>
            </a:r>
            <a:endParaRPr lang="ja-JP" altLang="ja-JP" sz="2400">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C16BF945-D109-606B-EF26-4644D799A38C}"/>
              </a:ext>
            </a:extLst>
          </p:cNvPr>
          <p:cNvSpPr/>
          <p:nvPr/>
        </p:nvSpPr>
        <p:spPr>
          <a:xfrm>
            <a:off x="5676119" y="1743572"/>
            <a:ext cx="6396545" cy="4925788"/>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b="1">
                <a:solidFill>
                  <a:schemeClr val="tx1"/>
                </a:solidFill>
                <a:latin typeface="メイリオ" panose="020B0604030504040204" pitchFamily="50" charset="-128"/>
                <a:ea typeface="メイリオ" panose="020B0604030504040204" pitchFamily="50" charset="-128"/>
              </a:rPr>
              <a:t>【GIF</a:t>
            </a:r>
            <a:r>
              <a:rPr lang="ja-JP" altLang="en-US" sz="1600" b="1">
                <a:solidFill>
                  <a:schemeClr val="tx1"/>
                </a:solidFill>
                <a:latin typeface="メイリオ" panose="020B0604030504040204" pitchFamily="50" charset="-128"/>
                <a:ea typeface="メイリオ" panose="020B0604030504040204" pitchFamily="50" charset="-128"/>
              </a:rPr>
              <a:t>の整備状況</a:t>
            </a:r>
            <a:r>
              <a:rPr lang="en-US" altLang="ja-JP" sz="1600" b="1">
                <a:solidFill>
                  <a:schemeClr val="tx1"/>
                </a:solidFill>
                <a:latin typeface="メイリオ" panose="020B0604030504040204" pitchFamily="50" charset="-128"/>
                <a:ea typeface="メイリオ" panose="020B0604030504040204" pitchFamily="50" charset="-128"/>
              </a:rPr>
              <a:t>】</a:t>
            </a:r>
            <a:endParaRPr lang="ja-JP" altLang="en-US" sz="1600" b="1">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B390E3E3-3027-8F01-C903-44513985BAF4}"/>
              </a:ext>
            </a:extLst>
          </p:cNvPr>
          <p:cNvSpPr/>
          <p:nvPr/>
        </p:nvSpPr>
        <p:spPr>
          <a:xfrm>
            <a:off x="197169" y="2201050"/>
            <a:ext cx="5323298" cy="4468310"/>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b="1">
                <a:solidFill>
                  <a:schemeClr val="tx1"/>
                </a:solidFill>
                <a:latin typeface="メイリオ" panose="020B0604030504040204" pitchFamily="50" charset="-128"/>
                <a:ea typeface="メイリオ" panose="020B0604030504040204" pitchFamily="50" charset="-128"/>
              </a:rPr>
              <a:t>【GIF</a:t>
            </a:r>
            <a:r>
              <a:rPr lang="ja-JP" altLang="en-US" sz="1600" b="1">
                <a:solidFill>
                  <a:schemeClr val="tx1"/>
                </a:solidFill>
                <a:latin typeface="メイリオ" panose="020B0604030504040204" pitchFamily="50" charset="-128"/>
                <a:ea typeface="メイリオ" panose="020B0604030504040204" pitchFamily="50" charset="-128"/>
              </a:rPr>
              <a:t>のアーキテクチャ</a:t>
            </a:r>
            <a:r>
              <a:rPr lang="en-US" altLang="ja-JP" sz="1600" b="1">
                <a:solidFill>
                  <a:schemeClr val="tx1"/>
                </a:solidFill>
                <a:latin typeface="メイリオ" panose="020B0604030504040204" pitchFamily="50" charset="-128"/>
                <a:ea typeface="メイリオ" panose="020B0604030504040204" pitchFamily="50" charset="-128"/>
              </a:rPr>
              <a:t>】</a:t>
            </a:r>
            <a:endParaRPr lang="ja-JP" altLang="en-US" sz="1600" b="1">
              <a:solidFill>
                <a:schemeClr val="tx1"/>
              </a:solidFill>
              <a:latin typeface="メイリオ" panose="020B0604030504040204" pitchFamily="50" charset="-128"/>
              <a:ea typeface="メイリオ" panose="020B0604030504040204" pitchFamily="50" charset="-128"/>
            </a:endParaRPr>
          </a:p>
        </p:txBody>
      </p:sp>
      <p:sp>
        <p:nvSpPr>
          <p:cNvPr id="6" name="四角形: 角を丸くする 5">
            <a:extLst>
              <a:ext uri="{FF2B5EF4-FFF2-40B4-BE49-F238E27FC236}">
                <a16:creationId xmlns:a16="http://schemas.microsoft.com/office/drawing/2014/main" id="{F3D65665-1B56-9E4B-6D14-900391D91149}"/>
              </a:ext>
            </a:extLst>
          </p:cNvPr>
          <p:cNvSpPr/>
          <p:nvPr/>
        </p:nvSpPr>
        <p:spPr>
          <a:xfrm>
            <a:off x="284021" y="2559761"/>
            <a:ext cx="5097458" cy="3952875"/>
          </a:xfrm>
          <a:prstGeom prst="roundRect">
            <a:avLst>
              <a:gd name="adj" fmla="val 460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3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Trust</a:t>
            </a: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en-US" altLang="ja-JP"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DFFT</a:t>
            </a: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en-US" altLang="ja-JP" sz="1600">
              <a:solidFill>
                <a:prstClr val="black"/>
              </a:solidFill>
              <a:latin typeface="メイリオ" panose="020B0604030504040204" pitchFamily="50" charset="-128"/>
              <a:ea typeface="メイリオ" panose="020B0604030504040204" pitchFamily="50" charset="-128"/>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lang="en-US" altLang="ja-JP" sz="1600">
              <a:solidFill>
                <a:prstClr val="black"/>
              </a:solidFill>
              <a:latin typeface="メイリオ" panose="020B0604030504040204" pitchFamily="50" charset="-128"/>
              <a:ea typeface="メイリオ" panose="020B0604030504040204" pitchFamily="50" charset="-128"/>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7" name="四角形: 角を丸くする 6">
            <a:extLst>
              <a:ext uri="{FF2B5EF4-FFF2-40B4-BE49-F238E27FC236}">
                <a16:creationId xmlns:a16="http://schemas.microsoft.com/office/drawing/2014/main" id="{399A2DC9-6601-93F8-9939-5ABAAE0F4DD5}"/>
              </a:ext>
            </a:extLst>
          </p:cNvPr>
          <p:cNvSpPr/>
          <p:nvPr/>
        </p:nvSpPr>
        <p:spPr>
          <a:xfrm>
            <a:off x="941635" y="5420804"/>
            <a:ext cx="3119845" cy="500407"/>
          </a:xfrm>
          <a:prstGeom prst="roundRect">
            <a:avLst/>
          </a:prstGeom>
          <a:solidFill>
            <a:schemeClr val="bg1"/>
          </a:solidFill>
          <a:ln>
            <a:solidFill>
              <a:schemeClr val="accent2"/>
            </a:solidFill>
          </a:ln>
        </p:spPr>
        <p:style>
          <a:lnRef idx="0">
            <a:schemeClr val="accent5"/>
          </a:lnRef>
          <a:fillRef idx="3">
            <a:schemeClr val="accent5"/>
          </a:fillRef>
          <a:effectRef idx="3">
            <a:schemeClr val="accent5"/>
          </a:effectRef>
          <a:fontRef idx="minor">
            <a:schemeClr val="lt1"/>
          </a:fontRef>
        </p:style>
        <p:txBody>
          <a:bodyPr tIns="0"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8" name="四角形: 角を丸くする 7">
            <a:extLst>
              <a:ext uri="{FF2B5EF4-FFF2-40B4-BE49-F238E27FC236}">
                <a16:creationId xmlns:a16="http://schemas.microsoft.com/office/drawing/2014/main" id="{89545AB0-DCC3-2C56-6E78-25799C54812A}"/>
              </a:ext>
            </a:extLst>
          </p:cNvPr>
          <p:cNvSpPr/>
          <p:nvPr/>
        </p:nvSpPr>
        <p:spPr>
          <a:xfrm>
            <a:off x="941635" y="4495744"/>
            <a:ext cx="3119845" cy="369332"/>
          </a:xfrm>
          <a:prstGeom prst="roundRect">
            <a:avLst/>
          </a:prstGeom>
          <a:solidFill>
            <a:schemeClr val="bg1">
              <a:lumMod val="85000"/>
            </a:schemeClr>
          </a:solidFill>
          <a:ln>
            <a:solidFill>
              <a:schemeClr val="tx1"/>
            </a:solidFill>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利活用・流通環境</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9" name="四角形: 角を丸くする 8">
            <a:extLst>
              <a:ext uri="{FF2B5EF4-FFF2-40B4-BE49-F238E27FC236}">
                <a16:creationId xmlns:a16="http://schemas.microsoft.com/office/drawing/2014/main" id="{4A732465-6D9C-3C25-B143-0B030795D604}"/>
              </a:ext>
            </a:extLst>
          </p:cNvPr>
          <p:cNvSpPr/>
          <p:nvPr/>
        </p:nvSpPr>
        <p:spPr>
          <a:xfrm>
            <a:off x="941635" y="4033214"/>
            <a:ext cx="3119845" cy="369332"/>
          </a:xfrm>
          <a:prstGeom prst="roundRect">
            <a:avLst/>
          </a:prstGeom>
          <a:solidFill>
            <a:srgbClr val="D9D9D9"/>
          </a:solidFill>
          <a:ln>
            <a:solidFill>
              <a:schemeClr val="tx1"/>
            </a:solidFill>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ルール</a:t>
            </a:r>
          </a:p>
        </p:txBody>
      </p:sp>
      <p:sp>
        <p:nvSpPr>
          <p:cNvPr id="10" name="四角形: 角を丸くする 9">
            <a:extLst>
              <a:ext uri="{FF2B5EF4-FFF2-40B4-BE49-F238E27FC236}">
                <a16:creationId xmlns:a16="http://schemas.microsoft.com/office/drawing/2014/main" id="{74681744-A36A-AA2F-37B7-576FD009B193}"/>
              </a:ext>
            </a:extLst>
          </p:cNvPr>
          <p:cNvSpPr/>
          <p:nvPr/>
        </p:nvSpPr>
        <p:spPr>
          <a:xfrm rot="16200000">
            <a:off x="-1224717" y="4305177"/>
            <a:ext cx="3747647" cy="409491"/>
          </a:xfrm>
          <a:prstGeom prst="roundRect">
            <a:avLst/>
          </a:prstGeom>
          <a:solidFill>
            <a:schemeClr val="bg1">
              <a:lumMod val="85000"/>
            </a:schemeClr>
          </a:solidFill>
          <a:ln>
            <a:solidFill>
              <a:schemeClr val="tx1"/>
            </a:solidFill>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セキュリティ、プライバシ・認証</a:t>
            </a:r>
          </a:p>
        </p:txBody>
      </p:sp>
      <p:sp>
        <p:nvSpPr>
          <p:cNvPr id="11" name="四角形: 角を丸くする 10">
            <a:extLst>
              <a:ext uri="{FF2B5EF4-FFF2-40B4-BE49-F238E27FC236}">
                <a16:creationId xmlns:a16="http://schemas.microsoft.com/office/drawing/2014/main" id="{F04A35D9-158C-489B-55B6-946B8D7FFDA6}"/>
              </a:ext>
            </a:extLst>
          </p:cNvPr>
          <p:cNvSpPr/>
          <p:nvPr/>
        </p:nvSpPr>
        <p:spPr>
          <a:xfrm>
            <a:off x="941635" y="3108154"/>
            <a:ext cx="3119845" cy="369332"/>
          </a:xfrm>
          <a:prstGeom prst="roundRect">
            <a:avLst/>
          </a:prstGeom>
          <a:solidFill>
            <a:schemeClr val="bg1">
              <a:lumMod val="85000"/>
            </a:schemeClr>
          </a:solidFill>
          <a:ln>
            <a:solidFill>
              <a:schemeClr val="tx1"/>
            </a:solidFill>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組織・人材</a:t>
            </a:r>
          </a:p>
        </p:txBody>
      </p:sp>
      <p:sp>
        <p:nvSpPr>
          <p:cNvPr id="12" name="四角形: 角を丸くする 11">
            <a:extLst>
              <a:ext uri="{FF2B5EF4-FFF2-40B4-BE49-F238E27FC236}">
                <a16:creationId xmlns:a16="http://schemas.microsoft.com/office/drawing/2014/main" id="{B937141F-4BDF-AF78-523F-FA213260CCC7}"/>
              </a:ext>
            </a:extLst>
          </p:cNvPr>
          <p:cNvSpPr/>
          <p:nvPr/>
        </p:nvSpPr>
        <p:spPr>
          <a:xfrm>
            <a:off x="941635" y="3570684"/>
            <a:ext cx="3119845" cy="369332"/>
          </a:xfrm>
          <a:prstGeom prst="roundRect">
            <a:avLst/>
          </a:prstGeom>
          <a:solidFill>
            <a:schemeClr val="bg1">
              <a:lumMod val="85000"/>
            </a:schemeClr>
          </a:solidFill>
          <a:ln>
            <a:solidFill>
              <a:schemeClr val="tx1"/>
            </a:solidFill>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ビジネス・サービス</a:t>
            </a:r>
          </a:p>
        </p:txBody>
      </p:sp>
      <p:sp>
        <p:nvSpPr>
          <p:cNvPr id="13" name="四角形: 角を丸くする 12">
            <a:extLst>
              <a:ext uri="{FF2B5EF4-FFF2-40B4-BE49-F238E27FC236}">
                <a16:creationId xmlns:a16="http://schemas.microsoft.com/office/drawing/2014/main" id="{4FB6F330-586D-BE9E-AEA1-451270D36170}"/>
              </a:ext>
            </a:extLst>
          </p:cNvPr>
          <p:cNvSpPr/>
          <p:nvPr/>
        </p:nvSpPr>
        <p:spPr>
          <a:xfrm>
            <a:off x="941635" y="4958274"/>
            <a:ext cx="3119845" cy="369332"/>
          </a:xfrm>
          <a:prstGeom prst="roundRect">
            <a:avLst/>
          </a:prstGeom>
          <a:solidFill>
            <a:schemeClr val="bg1"/>
          </a:solidFill>
          <a:ln>
            <a:solidFill>
              <a:srgbClr val="00B0F0"/>
            </a:solidFill>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連携基盤（ツール）</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4" name="四角形: 角を丸くする 13">
            <a:extLst>
              <a:ext uri="{FF2B5EF4-FFF2-40B4-BE49-F238E27FC236}">
                <a16:creationId xmlns:a16="http://schemas.microsoft.com/office/drawing/2014/main" id="{D5156704-1297-E575-029C-20615B64EA32}"/>
              </a:ext>
            </a:extLst>
          </p:cNvPr>
          <p:cNvSpPr/>
          <p:nvPr/>
        </p:nvSpPr>
        <p:spPr>
          <a:xfrm>
            <a:off x="941635" y="2645624"/>
            <a:ext cx="3119845" cy="369332"/>
          </a:xfrm>
          <a:prstGeom prst="roundRect">
            <a:avLst/>
          </a:prstGeom>
          <a:solidFill>
            <a:schemeClr val="bg1">
              <a:lumMod val="85000"/>
            </a:schemeClr>
          </a:solidFill>
          <a:ln>
            <a:solidFill>
              <a:schemeClr val="tx1"/>
            </a:solidFill>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戦略</a:t>
            </a:r>
          </a:p>
        </p:txBody>
      </p:sp>
      <p:sp>
        <p:nvSpPr>
          <p:cNvPr id="15" name="四角形: 角を丸くする 14">
            <a:extLst>
              <a:ext uri="{FF2B5EF4-FFF2-40B4-BE49-F238E27FC236}">
                <a16:creationId xmlns:a16="http://schemas.microsoft.com/office/drawing/2014/main" id="{8B5E5005-F934-F039-9D73-98112B704392}"/>
              </a:ext>
            </a:extLst>
          </p:cNvPr>
          <p:cNvSpPr/>
          <p:nvPr/>
        </p:nvSpPr>
        <p:spPr>
          <a:xfrm>
            <a:off x="941635" y="6014412"/>
            <a:ext cx="3119845" cy="369332"/>
          </a:xfrm>
          <a:prstGeom prst="roundRect">
            <a:avLst/>
          </a:prstGeom>
          <a:solidFill>
            <a:schemeClr val="bg1">
              <a:lumMod val="75000"/>
            </a:schemeClr>
          </a:solidFill>
          <a:ln>
            <a:solidFill>
              <a:schemeClr val="tx1"/>
            </a:solidFill>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アセット</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6" name="四角形: 角を丸くする 15">
            <a:extLst>
              <a:ext uri="{FF2B5EF4-FFF2-40B4-BE49-F238E27FC236}">
                <a16:creationId xmlns:a16="http://schemas.microsoft.com/office/drawing/2014/main" id="{4B19D4FA-9AA6-C4D2-A89B-B0E3EC1699E5}"/>
              </a:ext>
            </a:extLst>
          </p:cNvPr>
          <p:cNvSpPr/>
          <p:nvPr/>
        </p:nvSpPr>
        <p:spPr>
          <a:xfrm>
            <a:off x="1042763" y="5696610"/>
            <a:ext cx="2956851" cy="193425"/>
          </a:xfrm>
          <a:prstGeom prst="roundRect">
            <a:avLst/>
          </a:prstGeom>
          <a:solidFill>
            <a:schemeClr val="bg1"/>
          </a:solidFill>
          <a:ln>
            <a:solidFill>
              <a:schemeClr val="tx1"/>
            </a:solidFill>
          </a:ln>
        </p:spPr>
        <p:style>
          <a:lnRef idx="0">
            <a:schemeClr val="accent5"/>
          </a:lnRef>
          <a:fillRef idx="3">
            <a:schemeClr val="accent5"/>
          </a:fillRef>
          <a:effectRef idx="3">
            <a:schemeClr val="accent5"/>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データモデル</a:t>
            </a:r>
            <a:endParaRPr kumimoji="1" lang="en-US" altLang="ja-JP" sz="12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7" name="右中かっこ 16">
            <a:extLst>
              <a:ext uri="{FF2B5EF4-FFF2-40B4-BE49-F238E27FC236}">
                <a16:creationId xmlns:a16="http://schemas.microsoft.com/office/drawing/2014/main" id="{991C5D0B-1AFB-FEEC-75A1-3EC1FF581933}"/>
              </a:ext>
            </a:extLst>
          </p:cNvPr>
          <p:cNvSpPr/>
          <p:nvPr/>
        </p:nvSpPr>
        <p:spPr>
          <a:xfrm>
            <a:off x="4051206" y="4487133"/>
            <a:ext cx="238874" cy="871292"/>
          </a:xfrm>
          <a:prstGeom prst="rightBrace">
            <a:avLst>
              <a:gd name="adj1" fmla="val 8333"/>
              <a:gd name="adj2" fmla="val 19575"/>
            </a:avLst>
          </a:prstGeom>
          <a:ln w="254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8" name="テキスト ボックス 17">
            <a:extLst>
              <a:ext uri="{FF2B5EF4-FFF2-40B4-BE49-F238E27FC236}">
                <a16:creationId xmlns:a16="http://schemas.microsoft.com/office/drawing/2014/main" id="{E7B0F784-5EC0-2AFD-03C0-52B7FE1C7644}"/>
              </a:ext>
            </a:extLst>
          </p:cNvPr>
          <p:cNvSpPr txBox="1"/>
          <p:nvPr/>
        </p:nvSpPr>
        <p:spPr>
          <a:xfrm>
            <a:off x="4222243" y="4487133"/>
            <a:ext cx="127034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rgbClr val="00B0F0"/>
                </a:solidFill>
                <a:effectLst/>
                <a:uLnTx/>
                <a:uFillTx/>
                <a:latin typeface="メイリオ" panose="020B0604030504040204" pitchFamily="50" charset="-128"/>
                <a:ea typeface="メイリオ" panose="020B0604030504040204" pitchFamily="50" charset="-128"/>
                <a:cs typeface="+mn-cs"/>
              </a:rPr>
              <a:t>プラットフォーム</a:t>
            </a:r>
          </a:p>
        </p:txBody>
      </p:sp>
      <p:graphicFrame>
        <p:nvGraphicFramePr>
          <p:cNvPr id="20" name="表 13">
            <a:extLst>
              <a:ext uri="{FF2B5EF4-FFF2-40B4-BE49-F238E27FC236}">
                <a16:creationId xmlns:a16="http://schemas.microsoft.com/office/drawing/2014/main" id="{5CEE629C-20A5-9959-2BC3-20D36A5D39FF}"/>
              </a:ext>
            </a:extLst>
          </p:cNvPr>
          <p:cNvGraphicFramePr>
            <a:graphicFrameLocks noGrp="1"/>
          </p:cNvGraphicFramePr>
          <p:nvPr>
            <p:extLst>
              <p:ext uri="{D42A27DB-BD31-4B8C-83A1-F6EECF244321}">
                <p14:modId xmlns:p14="http://schemas.microsoft.com/office/powerpoint/2010/main" val="1644732520"/>
              </p:ext>
            </p:extLst>
          </p:nvPr>
        </p:nvGraphicFramePr>
        <p:xfrm>
          <a:off x="5751667" y="2059000"/>
          <a:ext cx="6234113" cy="4590752"/>
        </p:xfrm>
        <a:graphic>
          <a:graphicData uri="http://schemas.openxmlformats.org/drawingml/2006/table">
            <a:tbl>
              <a:tblPr firstRow="1" bandRow="1">
                <a:tableStyleId>{5C22544A-7EE6-4342-B048-85BDC9FD1C3A}</a:tableStyleId>
              </a:tblPr>
              <a:tblGrid>
                <a:gridCol w="1677067">
                  <a:extLst>
                    <a:ext uri="{9D8B030D-6E8A-4147-A177-3AD203B41FA5}">
                      <a16:colId xmlns:a16="http://schemas.microsoft.com/office/drawing/2014/main" val="1154538770"/>
                    </a:ext>
                  </a:extLst>
                </a:gridCol>
                <a:gridCol w="1087442">
                  <a:extLst>
                    <a:ext uri="{9D8B030D-6E8A-4147-A177-3AD203B41FA5}">
                      <a16:colId xmlns:a16="http://schemas.microsoft.com/office/drawing/2014/main" val="1822037582"/>
                    </a:ext>
                  </a:extLst>
                </a:gridCol>
                <a:gridCol w="3469604">
                  <a:extLst>
                    <a:ext uri="{9D8B030D-6E8A-4147-A177-3AD203B41FA5}">
                      <a16:colId xmlns:a16="http://schemas.microsoft.com/office/drawing/2014/main" val="1097934115"/>
                    </a:ext>
                  </a:extLst>
                </a:gridCol>
              </a:tblGrid>
              <a:tr h="253006">
                <a:tc>
                  <a:txBody>
                    <a:bodyPr/>
                    <a:lstStyle/>
                    <a:p>
                      <a:pPr algn="ctr"/>
                      <a:r>
                        <a:rPr kumimoji="1" lang="ja-JP" altLang="en-US" sz="1300">
                          <a:latin typeface="メイリオ" panose="020B0604030504040204" pitchFamily="50" charset="-128"/>
                          <a:ea typeface="メイリオ" panose="020B0604030504040204" pitchFamily="50" charset="-128"/>
                        </a:rPr>
                        <a:t>レイヤ</a:t>
                      </a:r>
                    </a:p>
                  </a:txBody>
                  <a:tcPr/>
                </a:tc>
                <a:tc>
                  <a:txBody>
                    <a:bodyPr/>
                    <a:lstStyle/>
                    <a:p>
                      <a:pPr algn="ctr"/>
                      <a:r>
                        <a:rPr kumimoji="1" lang="ja-JP" altLang="en-US" sz="1300">
                          <a:latin typeface="メイリオ" panose="020B0604030504040204" pitchFamily="50" charset="-128"/>
                          <a:ea typeface="メイリオ" panose="020B0604030504040204" pitchFamily="50" charset="-128"/>
                        </a:rPr>
                        <a:t>ステータス</a:t>
                      </a:r>
                    </a:p>
                  </a:txBody>
                  <a:tcPr/>
                </a:tc>
                <a:tc>
                  <a:txBody>
                    <a:bodyPr/>
                    <a:lstStyle/>
                    <a:p>
                      <a:pPr algn="ctr"/>
                      <a:r>
                        <a:rPr kumimoji="1" lang="ja-JP" altLang="en-US" sz="1300">
                          <a:latin typeface="メイリオ" panose="020B0604030504040204" pitchFamily="50" charset="-128"/>
                          <a:ea typeface="メイリオ" panose="020B0604030504040204" pitchFamily="50" charset="-128"/>
                        </a:rPr>
                        <a:t>説明</a:t>
                      </a:r>
                    </a:p>
                  </a:txBody>
                  <a:tcPr/>
                </a:tc>
                <a:extLst>
                  <a:ext uri="{0D108BD9-81ED-4DB2-BD59-A6C34878D82A}">
                    <a16:rowId xmlns:a16="http://schemas.microsoft.com/office/drawing/2014/main" val="968965904"/>
                  </a:ext>
                </a:extLst>
              </a:tr>
              <a:tr h="607214">
                <a:tc>
                  <a:txBody>
                    <a:bodyPr/>
                    <a:lstStyle/>
                    <a:p>
                      <a:r>
                        <a:rPr kumimoji="1" lang="ja-JP" altLang="en-US" sz="1200">
                          <a:latin typeface="メイリオ" panose="020B0604030504040204" pitchFamily="50" charset="-128"/>
                          <a:ea typeface="メイリオ" panose="020B0604030504040204" pitchFamily="50" charset="-128"/>
                        </a:rPr>
                        <a:t>戦略</a:t>
                      </a:r>
                    </a:p>
                  </a:txBody>
                  <a:tcPr>
                    <a:solidFill>
                      <a:schemeClr val="bg1">
                        <a:lumMod val="85000"/>
                      </a:schemeClr>
                    </a:solidFill>
                  </a:tcPr>
                </a:tc>
                <a:tc>
                  <a:txBody>
                    <a:bodyPr/>
                    <a:lstStyle/>
                    <a:p>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対象外</a:t>
                      </a:r>
                      <a:endParaRPr kumimoji="1" lang="ja-JP" altLang="en-US" sz="1200">
                        <a:latin typeface="メイリオ" panose="020B0604030504040204" pitchFamily="50" charset="-128"/>
                        <a:ea typeface="メイリオ" panose="020B0604030504040204" pitchFamily="50" charset="-128"/>
                      </a:endParaRPr>
                    </a:p>
                  </a:txBody>
                  <a:tcPr>
                    <a:solidFill>
                      <a:schemeClr val="bg1">
                        <a:lumMod val="85000"/>
                      </a:schemeClr>
                    </a:solidFill>
                  </a:tcPr>
                </a:tc>
                <a:tc>
                  <a:txBody>
                    <a:bodyPr/>
                    <a:lstStyle/>
                    <a:p>
                      <a:r>
                        <a:rPr kumimoji="1" lang="ja-JP" altLang="en-US" sz="1200">
                          <a:latin typeface="メイリオ" panose="020B0604030504040204" pitchFamily="50" charset="-128"/>
                          <a:ea typeface="メイリオ" panose="020B0604030504040204" pitchFamily="50" charset="-128"/>
                        </a:rPr>
                        <a:t>目標達成に向けて、データを活用した価値創造の方向性を示し、優先順位やロードマップ、成功指標、リスク対応策を定義。</a:t>
                      </a:r>
                    </a:p>
                  </a:txBody>
                  <a:tcPr>
                    <a:solidFill>
                      <a:schemeClr val="bg1">
                        <a:lumMod val="85000"/>
                      </a:schemeClr>
                    </a:solidFill>
                  </a:tcPr>
                </a:tc>
                <a:extLst>
                  <a:ext uri="{0D108BD9-81ED-4DB2-BD59-A6C34878D82A}">
                    <a16:rowId xmlns:a16="http://schemas.microsoft.com/office/drawing/2014/main" val="2805689373"/>
                  </a:ext>
                </a:extLst>
              </a:tr>
              <a:tr h="430110">
                <a:tc>
                  <a:txBody>
                    <a:bodyPr/>
                    <a:lstStyle/>
                    <a:p>
                      <a:r>
                        <a:rPr kumimoji="1" lang="ja-JP" altLang="en-US" sz="1200">
                          <a:latin typeface="メイリオ" panose="020B0604030504040204" pitchFamily="50" charset="-128"/>
                          <a:ea typeface="メイリオ" panose="020B0604030504040204" pitchFamily="50" charset="-128"/>
                        </a:rPr>
                        <a:t>組織・人材</a:t>
                      </a:r>
                    </a:p>
                  </a:txBody>
                  <a:tcPr>
                    <a:solidFill>
                      <a:schemeClr val="bg1">
                        <a:lumMod val="85000"/>
                      </a:schemeClr>
                    </a:solidFill>
                  </a:tcPr>
                </a:tc>
                <a:tc>
                  <a:txBody>
                    <a:bodyPr/>
                    <a:lstStyle/>
                    <a:p>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対象外</a:t>
                      </a:r>
                      <a:endParaRPr kumimoji="1" lang="ja-JP" altLang="en-US" sz="1200">
                        <a:latin typeface="メイリオ" panose="020B0604030504040204" pitchFamily="50" charset="-128"/>
                        <a:ea typeface="メイリオ" panose="020B0604030504040204" pitchFamily="50" charset="-128"/>
                      </a:endParaRPr>
                    </a:p>
                  </a:txBody>
                  <a:tcPr>
                    <a:solidFill>
                      <a:schemeClr val="bg1">
                        <a:lumMod val="85000"/>
                      </a:schemeClr>
                    </a:solidFill>
                  </a:tcPr>
                </a:tc>
                <a:tc>
                  <a:txBody>
                    <a:bodyPr/>
                    <a:lstStyle/>
                    <a:p>
                      <a:r>
                        <a:rPr kumimoji="1" lang="ja-JP" altLang="en-US" sz="1200">
                          <a:latin typeface="メイリオ" panose="020B0604030504040204" pitchFamily="50" charset="-128"/>
                          <a:ea typeface="メイリオ" panose="020B0604030504040204" pitchFamily="50" charset="-128"/>
                        </a:rPr>
                        <a:t>データ管理組織の在り方やそこで働く個人のスキル管理の仕組みを定義。</a:t>
                      </a:r>
                    </a:p>
                  </a:txBody>
                  <a:tcPr>
                    <a:solidFill>
                      <a:schemeClr val="bg1">
                        <a:lumMod val="85000"/>
                      </a:schemeClr>
                    </a:solidFill>
                  </a:tcPr>
                </a:tc>
                <a:extLst>
                  <a:ext uri="{0D108BD9-81ED-4DB2-BD59-A6C34878D82A}">
                    <a16:rowId xmlns:a16="http://schemas.microsoft.com/office/drawing/2014/main" val="2412108207"/>
                  </a:ext>
                </a:extLst>
              </a:tr>
              <a:tr h="430110">
                <a:tc>
                  <a:txBody>
                    <a:bodyPr/>
                    <a:lstStyle/>
                    <a:p>
                      <a:r>
                        <a:rPr kumimoji="1" lang="ja-JP" altLang="en-US" sz="1200">
                          <a:latin typeface="メイリオ" panose="020B0604030504040204" pitchFamily="50" charset="-128"/>
                          <a:ea typeface="メイリオ" panose="020B0604030504040204" pitchFamily="50" charset="-128"/>
                        </a:rPr>
                        <a:t>ビジネス・サービス</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a:ln>
                            <a:noFill/>
                          </a:ln>
                          <a:solidFill>
                            <a:srgbClr val="000000"/>
                          </a:solidFill>
                          <a:effectLst/>
                          <a:uLnTx/>
                          <a:uFillTx/>
                          <a:latin typeface="メイリオ" panose="020B0604030504040204" pitchFamily="50" charset="-128"/>
                          <a:ea typeface="メイリオ" panose="020B0604030504040204" pitchFamily="50" charset="-128"/>
                          <a:cs typeface="+mn-cs"/>
                        </a:rPr>
                        <a:t>対象外</a:t>
                      </a:r>
                      <a:endParaRPr kumimoji="1" lang="ja-JP" altLang="en-US" sz="1200">
                        <a:latin typeface="メイリオ" panose="020B0604030504040204" pitchFamily="50" charset="-128"/>
                        <a:ea typeface="メイリオ" panose="020B0604030504040204" pitchFamily="50" charset="-128"/>
                      </a:endParaRPr>
                    </a:p>
                  </a:txBody>
                  <a:tcPr>
                    <a:solidFill>
                      <a:schemeClr val="bg1">
                        <a:lumMod val="85000"/>
                      </a:schemeClr>
                    </a:solidFill>
                  </a:tcPr>
                </a:tc>
                <a:tc>
                  <a:txBody>
                    <a:bodyPr/>
                    <a:lstStyle/>
                    <a:p>
                      <a:r>
                        <a:rPr kumimoji="1" lang="ja-JP" altLang="en-US" sz="1200">
                          <a:latin typeface="メイリオ" panose="020B0604030504040204" pitchFamily="50" charset="-128"/>
                          <a:ea typeface="メイリオ" panose="020B0604030504040204" pitchFamily="50" charset="-128"/>
                        </a:rPr>
                        <a:t>ビジネスやサービスの相互運用性を確保するためのプロセスモデル等を定義。</a:t>
                      </a:r>
                    </a:p>
                  </a:txBody>
                  <a:tcPr>
                    <a:solidFill>
                      <a:schemeClr val="bg1">
                        <a:lumMod val="85000"/>
                      </a:schemeClr>
                    </a:solidFill>
                  </a:tcPr>
                </a:tc>
                <a:extLst>
                  <a:ext uri="{0D108BD9-81ED-4DB2-BD59-A6C34878D82A}">
                    <a16:rowId xmlns:a16="http://schemas.microsoft.com/office/drawing/2014/main" val="2459964250"/>
                  </a:ext>
                </a:extLst>
              </a:tr>
              <a:tr h="430110">
                <a:tc>
                  <a:txBody>
                    <a:bodyPr/>
                    <a:lstStyle/>
                    <a:p>
                      <a:r>
                        <a:rPr kumimoji="1" lang="ja-JP" altLang="en-US" sz="1200" b="0">
                          <a:latin typeface="メイリオ" panose="020B0604030504040204" pitchFamily="50" charset="-128"/>
                          <a:ea typeface="メイリオ" panose="020B0604030504040204" pitchFamily="50" charset="-128"/>
                        </a:rPr>
                        <a:t>ルール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a:latin typeface="メイリオ" panose="020B0604030504040204" pitchFamily="50" charset="-128"/>
                          <a:ea typeface="メイリオ" panose="020B0604030504040204" pitchFamily="50" charset="-128"/>
                        </a:rPr>
                        <a:t>対象外</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a:latin typeface="メイリオ" panose="020B0604030504040204" pitchFamily="50" charset="-128"/>
                          <a:ea typeface="メイリオ" panose="020B0604030504040204" pitchFamily="50" charset="-128"/>
                        </a:rPr>
                        <a:t>データ利用、データ品質、プライバシ、セキュリティ等を管理するためのポリシーを定義。</a:t>
                      </a:r>
                    </a:p>
                  </a:txBody>
                  <a:tcPr/>
                </a:tc>
                <a:extLst>
                  <a:ext uri="{0D108BD9-81ED-4DB2-BD59-A6C34878D82A}">
                    <a16:rowId xmlns:a16="http://schemas.microsoft.com/office/drawing/2014/main" val="530137399"/>
                  </a:ext>
                </a:extLst>
              </a:tr>
              <a:tr h="430110">
                <a:tc>
                  <a:txBody>
                    <a:bodyPr/>
                    <a:lstStyle/>
                    <a:p>
                      <a:r>
                        <a:rPr kumimoji="1" lang="ja-JP" altLang="en-US" sz="1200">
                          <a:latin typeface="メイリオ" panose="020B0604030504040204" pitchFamily="50" charset="-128"/>
                          <a:ea typeface="メイリオ" panose="020B0604030504040204" pitchFamily="50" charset="-128"/>
                        </a:rPr>
                        <a:t>利活用</a:t>
                      </a:r>
                      <a:endParaRPr kumimoji="1" lang="en-US" altLang="ja-JP" sz="1200">
                        <a:latin typeface="メイリオ" panose="020B0604030504040204" pitchFamily="50" charset="-128"/>
                        <a:ea typeface="メイリオ" panose="020B0604030504040204" pitchFamily="50" charset="-128"/>
                      </a:endParaRPr>
                    </a:p>
                    <a:p>
                      <a:r>
                        <a:rPr kumimoji="1" lang="ja-JP" altLang="en-US" sz="1200">
                          <a:latin typeface="メイリオ" panose="020B0604030504040204" pitchFamily="50" charset="-128"/>
                          <a:ea typeface="メイリオ" panose="020B0604030504040204" pitchFamily="50" charset="-128"/>
                        </a:rPr>
                        <a:t>・流通環境</a:t>
                      </a:r>
                    </a:p>
                  </a:txBody>
                  <a:tcPr>
                    <a:solidFill>
                      <a:schemeClr val="bg1">
                        <a:lumMod val="85000"/>
                      </a:schemeClr>
                    </a:solidFill>
                  </a:tcPr>
                </a:tc>
                <a:tc>
                  <a:txBody>
                    <a:bodyPr/>
                    <a:lstStyle/>
                    <a:p>
                      <a:r>
                        <a:rPr kumimoji="1" lang="ja-JP" altLang="en-US" sz="1200">
                          <a:latin typeface="メイリオ" panose="020B0604030504040204" pitchFamily="50" charset="-128"/>
                          <a:ea typeface="メイリオ" panose="020B0604030504040204" pitchFamily="50" charset="-128"/>
                        </a:rPr>
                        <a:t>対象外</a:t>
                      </a:r>
                    </a:p>
                  </a:txBody>
                  <a:tcPr>
                    <a:solidFill>
                      <a:schemeClr val="bg1">
                        <a:lumMod val="85000"/>
                      </a:schemeClr>
                    </a:solidFill>
                  </a:tcPr>
                </a:tc>
                <a:tc>
                  <a:txBody>
                    <a:bodyPr/>
                    <a:lstStyle/>
                    <a:p>
                      <a:r>
                        <a:rPr kumimoji="1" lang="ja-JP" altLang="en-US" sz="1200">
                          <a:latin typeface="メイリオ" panose="020B0604030504040204" pitchFamily="50" charset="-128"/>
                          <a:ea typeface="メイリオ" panose="020B0604030504040204" pitchFamily="50" charset="-128"/>
                        </a:rPr>
                        <a:t>機械学習やＡＩ、ビックデータ分析などの高度な分析ツールが利用できる環境を定義。</a:t>
                      </a:r>
                    </a:p>
                  </a:txBody>
                  <a:tcPr>
                    <a:solidFill>
                      <a:schemeClr val="bg1">
                        <a:lumMod val="85000"/>
                      </a:schemeClr>
                    </a:solidFill>
                  </a:tcPr>
                </a:tc>
                <a:extLst>
                  <a:ext uri="{0D108BD9-81ED-4DB2-BD59-A6C34878D82A}">
                    <a16:rowId xmlns:a16="http://schemas.microsoft.com/office/drawing/2014/main" val="2066518087"/>
                  </a:ext>
                </a:extLst>
              </a:tr>
              <a:tr h="430110">
                <a:tc>
                  <a:txBody>
                    <a:bodyPr/>
                    <a:lstStyle/>
                    <a:p>
                      <a:r>
                        <a:rPr kumimoji="1" lang="ja-JP" altLang="en-US" sz="1200" b="1">
                          <a:latin typeface="メイリオ" panose="020B0604030504040204" pitchFamily="50" charset="-128"/>
                          <a:ea typeface="メイリオ" panose="020B0604030504040204" pitchFamily="50" charset="-128"/>
                        </a:rPr>
                        <a:t>連携基盤</a:t>
                      </a:r>
                      <a:endParaRPr kumimoji="1" lang="en-US" altLang="ja-JP" sz="1200" b="1">
                        <a:latin typeface="メイリオ" panose="020B0604030504040204" pitchFamily="50" charset="-128"/>
                        <a:ea typeface="メイリオ" panose="020B0604030504040204" pitchFamily="50" charset="-128"/>
                      </a:endParaRPr>
                    </a:p>
                    <a:p>
                      <a:r>
                        <a:rPr kumimoji="1" lang="ja-JP" altLang="en-US" sz="1200" b="1">
                          <a:latin typeface="メイリオ" panose="020B0604030504040204" pitchFamily="50" charset="-128"/>
                          <a:ea typeface="メイリオ" panose="020B0604030504040204" pitchFamily="50" charset="-128"/>
                        </a:rPr>
                        <a:t>（ツール）</a:t>
                      </a:r>
                    </a:p>
                  </a:txBody>
                  <a:tcPr/>
                </a:tc>
                <a:tc>
                  <a:txBody>
                    <a:bodyPr/>
                    <a:lstStyle/>
                    <a:p>
                      <a:r>
                        <a:rPr kumimoji="1" lang="ja-JP" altLang="en-US" sz="1200" b="1">
                          <a:latin typeface="メイリオ" panose="020B0604030504040204" pitchFamily="50" charset="-128"/>
                          <a:ea typeface="メイリオ" panose="020B0604030504040204" pitchFamily="50" charset="-128"/>
                        </a:rPr>
                        <a:t>一部記載</a:t>
                      </a:r>
                    </a:p>
                  </a:txBody>
                  <a:tcPr/>
                </a:tc>
                <a:tc>
                  <a:txBody>
                    <a:bodyPr/>
                    <a:lstStyle/>
                    <a:p>
                      <a:r>
                        <a:rPr kumimoji="1" lang="ja-JP" altLang="en-US" sz="1200" b="1">
                          <a:latin typeface="メイリオ" panose="020B0604030504040204" pitchFamily="50" charset="-128"/>
                          <a:ea typeface="メイリオ" panose="020B0604030504040204" pitchFamily="50" charset="-128"/>
                        </a:rPr>
                        <a:t>異なるシステム、分野間のデータをシームレスに共有できる仕組みを定義。</a:t>
                      </a:r>
                    </a:p>
                  </a:txBody>
                  <a:tcPr/>
                </a:tc>
                <a:extLst>
                  <a:ext uri="{0D108BD9-81ED-4DB2-BD59-A6C34878D82A}">
                    <a16:rowId xmlns:a16="http://schemas.microsoft.com/office/drawing/2014/main" val="2399993153"/>
                  </a:ext>
                </a:extLst>
              </a:tr>
              <a:tr h="430110">
                <a:tc>
                  <a:txBody>
                    <a:bodyPr/>
                    <a:lstStyle/>
                    <a:p>
                      <a:r>
                        <a:rPr kumimoji="1" lang="ja-JP" altLang="en-US" sz="1200" b="1">
                          <a:latin typeface="メイリオ" panose="020B0604030504040204" pitchFamily="50" charset="-128"/>
                          <a:ea typeface="メイリオ" panose="020B0604030504040204" pitchFamily="50" charset="-128"/>
                        </a:rPr>
                        <a:t>データ</a:t>
                      </a:r>
                      <a:endParaRPr kumimoji="1" lang="en-US" altLang="ja-JP" sz="1200" b="1">
                        <a:latin typeface="メイリオ" panose="020B0604030504040204" pitchFamily="50" charset="-128"/>
                        <a:ea typeface="メイリオ" panose="020B0604030504040204" pitchFamily="50" charset="-128"/>
                      </a:endParaRPr>
                    </a:p>
                    <a:p>
                      <a:r>
                        <a:rPr kumimoji="1" lang="ja-JP" altLang="en-US" sz="1200" b="1">
                          <a:latin typeface="メイリオ" panose="020B0604030504040204" pitchFamily="50" charset="-128"/>
                          <a:ea typeface="メイリオ" panose="020B0604030504040204" pitchFamily="50" charset="-128"/>
                        </a:rPr>
                        <a:t>・データモデル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a:latin typeface="メイリオ" panose="020B0604030504040204" pitchFamily="50" charset="-128"/>
                          <a:ea typeface="メイリオ" panose="020B0604030504040204" pitchFamily="50" charset="-128"/>
                        </a:rPr>
                        <a:t>記載</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1">
                          <a:latin typeface="メイリオ" panose="020B0604030504040204" pitchFamily="50" charset="-128"/>
                          <a:ea typeface="メイリオ" panose="020B0604030504040204" pitchFamily="50" charset="-128"/>
                        </a:rPr>
                        <a:t>データ相互運用性実現のための、標準化されたデータモデル</a:t>
                      </a:r>
                      <a:r>
                        <a:rPr kumimoji="1" lang="en-US" altLang="ja-JP" sz="1200" b="1">
                          <a:latin typeface="メイリオ" panose="020B0604030504040204" pitchFamily="50" charset="-128"/>
                          <a:ea typeface="メイリオ" panose="020B0604030504040204" pitchFamily="50" charset="-128"/>
                        </a:rPr>
                        <a:t>(</a:t>
                      </a:r>
                      <a:r>
                        <a:rPr kumimoji="1" lang="ja-JP" altLang="en-US" sz="1200" b="1">
                          <a:latin typeface="メイリオ" panose="020B0604030504040204" pitchFamily="50" charset="-128"/>
                          <a:ea typeface="メイリオ" panose="020B0604030504040204" pitchFamily="50" charset="-128"/>
                        </a:rPr>
                        <a:t>交換フォーマット</a:t>
                      </a:r>
                      <a:r>
                        <a:rPr kumimoji="1" lang="en-US" altLang="ja-JP" sz="1200" b="1">
                          <a:latin typeface="メイリオ" panose="020B0604030504040204" pitchFamily="50" charset="-128"/>
                          <a:ea typeface="メイリオ" panose="020B0604030504040204" pitchFamily="50" charset="-128"/>
                        </a:rPr>
                        <a:t>)</a:t>
                      </a:r>
                      <a:r>
                        <a:rPr kumimoji="1" lang="ja-JP" altLang="en-US" sz="1200" b="1">
                          <a:latin typeface="メイリオ" panose="020B0604030504040204" pitchFamily="50" charset="-128"/>
                          <a:ea typeface="メイリオ" panose="020B0604030504040204" pitchFamily="50" charset="-128"/>
                        </a:rPr>
                        <a:t>を定義。</a:t>
                      </a:r>
                    </a:p>
                  </a:txBody>
                  <a:tcPr/>
                </a:tc>
                <a:extLst>
                  <a:ext uri="{0D108BD9-81ED-4DB2-BD59-A6C34878D82A}">
                    <a16:rowId xmlns:a16="http://schemas.microsoft.com/office/drawing/2014/main" val="888472453"/>
                  </a:ext>
                </a:extLst>
              </a:tr>
              <a:tr h="430110">
                <a:tc>
                  <a:txBody>
                    <a:bodyPr/>
                    <a:lstStyle/>
                    <a:p>
                      <a:r>
                        <a:rPr kumimoji="1" lang="ja-JP" altLang="en-US" sz="1200">
                          <a:latin typeface="メイリオ" panose="020B0604030504040204" pitchFamily="50" charset="-128"/>
                          <a:ea typeface="メイリオ" panose="020B0604030504040204" pitchFamily="50" charset="-128"/>
                        </a:rPr>
                        <a:t>アセット</a:t>
                      </a:r>
                    </a:p>
                  </a:txBody>
                  <a:tcPr>
                    <a:solidFill>
                      <a:schemeClr val="bg1">
                        <a:lumMod val="75000"/>
                      </a:schemeClr>
                    </a:solidFill>
                  </a:tcPr>
                </a:tc>
                <a:tc>
                  <a:txBody>
                    <a:bodyPr/>
                    <a:lstStyle/>
                    <a:p>
                      <a:r>
                        <a:rPr kumimoji="1" lang="ja-JP" altLang="en-US" sz="1200">
                          <a:latin typeface="メイリオ" panose="020B0604030504040204" pitchFamily="50" charset="-128"/>
                          <a:ea typeface="メイリオ" panose="020B0604030504040204" pitchFamily="50" charset="-128"/>
                        </a:rPr>
                        <a:t>対象外</a:t>
                      </a:r>
                      <a:endParaRPr kumimoji="1" lang="en-US" altLang="ja-JP" sz="1200">
                        <a:latin typeface="メイリオ" panose="020B0604030504040204" pitchFamily="50" charset="-128"/>
                        <a:ea typeface="メイリオ" panose="020B0604030504040204" pitchFamily="50" charset="-128"/>
                      </a:endParaRPr>
                    </a:p>
                  </a:txBody>
                  <a:tcPr>
                    <a:solidFill>
                      <a:schemeClr val="bg1">
                        <a:lumMod val="75000"/>
                      </a:schemeClr>
                    </a:solidFill>
                  </a:tcPr>
                </a:tc>
                <a:tc>
                  <a:txBody>
                    <a:bodyPr/>
                    <a:lstStyle/>
                    <a:p>
                      <a:r>
                        <a:rPr kumimoji="1" lang="ja-JP" altLang="en-US" sz="1200">
                          <a:latin typeface="メイリオ" panose="020B0604030504040204" pitchFamily="50" charset="-128"/>
                          <a:ea typeface="メイリオ" panose="020B0604030504040204" pitchFamily="50" charset="-128"/>
                        </a:rPr>
                        <a:t>通信やハードウェア等の</a:t>
                      </a:r>
                      <a:r>
                        <a:rPr kumimoji="1" lang="en-US" altLang="ja-JP" sz="1200">
                          <a:latin typeface="メイリオ" panose="020B0604030504040204" pitchFamily="50" charset="-128"/>
                          <a:ea typeface="メイリオ" panose="020B0604030504040204" pitchFamily="50" charset="-128"/>
                        </a:rPr>
                        <a:t>IT</a:t>
                      </a:r>
                      <a:r>
                        <a:rPr kumimoji="1" lang="ja-JP" altLang="en-US" sz="1200">
                          <a:latin typeface="メイリオ" panose="020B0604030504040204" pitchFamily="50" charset="-128"/>
                          <a:ea typeface="メイリオ" panose="020B0604030504040204" pitchFamily="50" charset="-128"/>
                        </a:rPr>
                        <a:t>資産であり、既に相互運用性が確立している領域である。</a:t>
                      </a:r>
                      <a:endParaRPr kumimoji="1" lang="en-US" altLang="ja-JP" sz="1200">
                        <a:latin typeface="メイリオ" panose="020B0604030504040204" pitchFamily="50" charset="-128"/>
                        <a:ea typeface="メイリオ" panose="020B0604030504040204" pitchFamily="50" charset="-128"/>
                      </a:endParaRPr>
                    </a:p>
                  </a:txBody>
                  <a:tcPr>
                    <a:solidFill>
                      <a:schemeClr val="bg1">
                        <a:lumMod val="75000"/>
                      </a:schemeClr>
                    </a:solidFill>
                  </a:tcPr>
                </a:tc>
                <a:extLst>
                  <a:ext uri="{0D108BD9-81ED-4DB2-BD59-A6C34878D82A}">
                    <a16:rowId xmlns:a16="http://schemas.microsoft.com/office/drawing/2014/main" val="2351887479"/>
                  </a:ext>
                </a:extLst>
              </a:tr>
              <a:tr h="460712">
                <a:tc>
                  <a:txBody>
                    <a:bodyPr/>
                    <a:lstStyle/>
                    <a:p>
                      <a:r>
                        <a:rPr kumimoji="1" lang="ja-JP" altLang="en-US" sz="1200">
                          <a:latin typeface="メイリオ" panose="020B0604030504040204" pitchFamily="50" charset="-128"/>
                          <a:ea typeface="メイリオ" panose="020B0604030504040204" pitchFamily="50" charset="-128"/>
                        </a:rPr>
                        <a:t>セキュリティ・</a:t>
                      </a:r>
                      <a:endParaRPr kumimoji="1" lang="en-US" altLang="ja-JP" sz="1200">
                        <a:latin typeface="メイリオ" panose="020B0604030504040204" pitchFamily="50" charset="-128"/>
                        <a:ea typeface="メイリオ" panose="020B0604030504040204" pitchFamily="50" charset="-128"/>
                      </a:endParaRPr>
                    </a:p>
                    <a:p>
                      <a:r>
                        <a:rPr kumimoji="1" lang="ja-JP" altLang="en-US" sz="1200">
                          <a:latin typeface="メイリオ" panose="020B0604030504040204" pitchFamily="50" charset="-128"/>
                          <a:ea typeface="メイリオ" panose="020B0604030504040204" pitchFamily="50" charset="-128"/>
                        </a:rPr>
                        <a:t>プライバシ・認証</a:t>
                      </a:r>
                    </a:p>
                  </a:txBody>
                  <a:tcPr>
                    <a:solidFill>
                      <a:schemeClr val="bg1">
                        <a:lumMod val="85000"/>
                      </a:schemeClr>
                    </a:solidFill>
                  </a:tcPr>
                </a:tc>
                <a:tc>
                  <a:txBody>
                    <a:bodyPr/>
                    <a:lstStyle/>
                    <a:p>
                      <a:r>
                        <a:rPr kumimoji="1" lang="ja-JP" altLang="en-US" sz="1200">
                          <a:latin typeface="メイリオ" panose="020B0604030504040204" pitchFamily="50" charset="-128"/>
                          <a:ea typeface="メイリオ" panose="020B0604030504040204" pitchFamily="50" charset="-128"/>
                        </a:rPr>
                        <a:t>対象外</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dirty="0">
                          <a:latin typeface="メイリオ" panose="020B0604030504040204" pitchFamily="50" charset="-128"/>
                          <a:ea typeface="メイリオ" panose="020B0604030504040204" pitchFamily="50" charset="-128"/>
                        </a:rPr>
                        <a:t>個人情報の取り扱い、セキュリティ対策に関するルールなどを定義。</a:t>
                      </a:r>
                    </a:p>
                  </a:txBody>
                  <a:tcPr>
                    <a:solidFill>
                      <a:schemeClr val="bg1">
                        <a:lumMod val="85000"/>
                      </a:schemeClr>
                    </a:solidFill>
                  </a:tcPr>
                </a:tc>
                <a:extLst>
                  <a:ext uri="{0D108BD9-81ED-4DB2-BD59-A6C34878D82A}">
                    <a16:rowId xmlns:a16="http://schemas.microsoft.com/office/drawing/2014/main" val="2656146412"/>
                  </a:ext>
                </a:extLst>
              </a:tr>
            </a:tbl>
          </a:graphicData>
        </a:graphic>
      </p:graphicFrame>
    </p:spTree>
    <p:extLst>
      <p:ext uri="{BB962C8B-B14F-4D97-AF65-F5344CB8AC3E}">
        <p14:creationId xmlns:p14="http://schemas.microsoft.com/office/powerpoint/2010/main" val="2667553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23</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4.2 </a:t>
            </a:r>
            <a:r>
              <a:rPr lang="ja-JP" altLang="en-US" sz="3200">
                <a:latin typeface="メイリオ" panose="020B0604030504040204" pitchFamily="50" charset="-128"/>
                <a:ea typeface="メイリオ" panose="020B0604030504040204" pitchFamily="50" charset="-128"/>
              </a:rPr>
              <a:t>連携基盤（ツール）</a:t>
            </a:r>
            <a:endParaRPr kumimoji="1" lang="en-US" altLang="ja-JP" sz="3200">
              <a:latin typeface="メイリオ" panose="020B0604030504040204" pitchFamily="50" charset="-128"/>
              <a:ea typeface="メイリオ" panose="020B0604030504040204" pitchFamily="50" charset="-128"/>
            </a:endParaRPr>
          </a:p>
        </p:txBody>
      </p:sp>
      <p:sp>
        <p:nvSpPr>
          <p:cNvPr id="2" name="コンテンツ プレースホルダー 1">
            <a:extLst>
              <a:ext uri="{FF2B5EF4-FFF2-40B4-BE49-F238E27FC236}">
                <a16:creationId xmlns:a16="http://schemas.microsoft.com/office/drawing/2014/main" id="{163A051E-976C-A7EB-A8D7-4F171D12BDE0}"/>
              </a:ext>
            </a:extLst>
          </p:cNvPr>
          <p:cNvSpPr txBox="1">
            <a:spLocks/>
          </p:cNvSpPr>
          <p:nvPr/>
        </p:nvSpPr>
        <p:spPr>
          <a:xfrm>
            <a:off x="47328" y="836712"/>
            <a:ext cx="11881320" cy="50877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200">
                <a:latin typeface="メイリオ" panose="020B0604030504040204" pitchFamily="50" charset="-128"/>
                <a:ea typeface="メイリオ" panose="020B0604030504040204" pitchFamily="50" charset="-128"/>
              </a:rPr>
              <a:t>データの検索、利用、連携を行うためのデータ連携基盤は、ビルディングブロックといわれるモジュール群で構成されます。多くのブロックが提供されますが、オープンな</a:t>
            </a:r>
            <a:r>
              <a:rPr lang="en-US" altLang="ja-JP" sz="2200">
                <a:latin typeface="メイリオ" panose="020B0604030504040204" pitchFamily="50" charset="-128"/>
                <a:ea typeface="メイリオ" panose="020B0604030504040204" pitchFamily="50" charset="-128"/>
              </a:rPr>
              <a:t>API</a:t>
            </a:r>
            <a:r>
              <a:rPr lang="ja-JP" altLang="en-US" sz="2200">
                <a:latin typeface="メイリオ" panose="020B0604030504040204" pitchFamily="50" charset="-128"/>
                <a:ea typeface="メイリオ" panose="020B0604030504040204" pitchFamily="50" charset="-128"/>
              </a:rPr>
              <a:t>で連携するので、自由に組み合わせて使うことができます。</a:t>
            </a:r>
            <a:endParaRPr lang="en-US" altLang="ja-JP" sz="220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en-US" altLang="ja-JP" sz="2000">
                <a:latin typeface="メイリオ" panose="020B0604030504040204" pitchFamily="50" charset="-128"/>
                <a:ea typeface="メイリオ" panose="020B0604030504040204" pitchFamily="50" charset="-128"/>
              </a:rPr>
              <a:t>ID</a:t>
            </a:r>
            <a:r>
              <a:rPr lang="ja-JP" altLang="en-US" sz="2000">
                <a:latin typeface="メイリオ" panose="020B0604030504040204" pitchFamily="50" charset="-128"/>
                <a:ea typeface="メイリオ" panose="020B0604030504040204" pitchFamily="50" charset="-128"/>
              </a:rPr>
              <a:t>とアクセス管理</a:t>
            </a:r>
            <a:endParaRPr lang="en-US" altLang="ja-JP" sz="2000">
              <a:latin typeface="メイリオ" panose="020B0604030504040204" pitchFamily="50" charset="-128"/>
              <a:ea typeface="メイリオ" panose="020B0604030504040204" pitchFamily="50" charset="-128"/>
            </a:endParaRPr>
          </a:p>
          <a:p>
            <a:pPr marL="914400" lvl="2" indent="0">
              <a:buNone/>
            </a:pPr>
            <a:r>
              <a:rPr lang="ja-JP" altLang="en-US" sz="1800">
                <a:latin typeface="メイリオ" panose="020B0604030504040204" pitchFamily="50" charset="-128"/>
                <a:ea typeface="メイリオ" panose="020B0604030504040204" pitchFamily="50" charset="-128"/>
              </a:rPr>
              <a:t>アクセスするときの認証と、その作成内容のログを管理する機能が求められます。</a:t>
            </a:r>
            <a:br>
              <a:rPr lang="en-US" altLang="ja-JP" sz="1800">
                <a:latin typeface="メイリオ" panose="020B0604030504040204" pitchFamily="50" charset="-128"/>
                <a:ea typeface="メイリオ" panose="020B0604030504040204" pitchFamily="50" charset="-128"/>
              </a:rPr>
            </a:br>
            <a:r>
              <a:rPr lang="ja-JP" altLang="en-US" sz="1800">
                <a:latin typeface="メイリオ" panose="020B0604030504040204" pitchFamily="50" charset="-128"/>
                <a:ea typeface="メイリオ" panose="020B0604030504040204" pitchFamily="50" charset="-128"/>
              </a:rPr>
              <a:t>個人の認証は、公的個人認証サービス（</a:t>
            </a:r>
            <a:r>
              <a:rPr lang="en-US" altLang="ja-JP" sz="1800">
                <a:latin typeface="メイリオ" panose="020B0604030504040204" pitchFamily="50" charset="-128"/>
                <a:ea typeface="メイリオ" panose="020B0604030504040204" pitchFamily="50" charset="-128"/>
              </a:rPr>
              <a:t>JPKI</a:t>
            </a:r>
            <a:r>
              <a:rPr lang="ja-JP" altLang="en-US" sz="1800">
                <a:latin typeface="メイリオ" panose="020B0604030504040204" pitchFamily="50" charset="-128"/>
                <a:ea typeface="メイリオ" panose="020B0604030504040204" pitchFamily="50" charset="-128"/>
              </a:rPr>
              <a:t>）</a:t>
            </a:r>
            <a:r>
              <a:rPr lang="en-US" altLang="ja-JP" sz="1800" baseline="30000">
                <a:latin typeface="メイリオ" panose="020B0604030504040204" pitchFamily="50" charset="-128"/>
                <a:ea typeface="メイリオ" panose="020B0604030504040204" pitchFamily="50" charset="-128"/>
              </a:rPr>
              <a:t>(*)</a:t>
            </a:r>
            <a:r>
              <a:rPr lang="ja-JP" altLang="en-US" sz="1800">
                <a:latin typeface="メイリオ" panose="020B0604030504040204" pitchFamily="50" charset="-128"/>
                <a:ea typeface="メイリオ" panose="020B0604030504040204" pitchFamily="50" charset="-128"/>
              </a:rPr>
              <a:t>が整備・運用されています。</a:t>
            </a:r>
            <a:br>
              <a:rPr lang="en-US" altLang="ja-JP" sz="1800">
                <a:latin typeface="メイリオ" panose="020B0604030504040204" pitchFamily="50" charset="-128"/>
                <a:ea typeface="メイリオ" panose="020B0604030504040204" pitchFamily="50" charset="-128"/>
              </a:rPr>
            </a:br>
            <a:r>
              <a:rPr lang="ja-JP" altLang="en-US" sz="1800">
                <a:latin typeface="メイリオ" panose="020B0604030504040204" pitchFamily="50" charset="-128"/>
                <a:ea typeface="メイリオ" panose="020B0604030504040204" pitchFamily="50" charset="-128"/>
              </a:rPr>
              <a:t>法人の認証は、政府統一の認証システムである</a:t>
            </a:r>
            <a:r>
              <a:rPr lang="en-US" altLang="ja-JP" sz="1800">
                <a:latin typeface="メイリオ" panose="020B0604030504040204" pitchFamily="50" charset="-128"/>
                <a:ea typeface="メイリオ" panose="020B0604030504040204" pitchFamily="50" charset="-128"/>
              </a:rPr>
              <a:t>G</a:t>
            </a:r>
            <a:r>
              <a:rPr lang="ja-JP" altLang="en-US" sz="1800">
                <a:latin typeface="メイリオ" panose="020B0604030504040204" pitchFamily="50" charset="-128"/>
                <a:ea typeface="メイリオ" panose="020B0604030504040204" pitchFamily="50" charset="-128"/>
              </a:rPr>
              <a:t>ビズ</a:t>
            </a:r>
            <a:r>
              <a:rPr lang="en-US" altLang="ja-JP" sz="1800">
                <a:latin typeface="メイリオ" panose="020B0604030504040204" pitchFamily="50" charset="-128"/>
                <a:ea typeface="メイリオ" panose="020B0604030504040204" pitchFamily="50" charset="-128"/>
              </a:rPr>
              <a:t>ID</a:t>
            </a:r>
            <a:r>
              <a:rPr lang="en-US" altLang="ja-JP" sz="1800" baseline="30000">
                <a:latin typeface="メイリオ" panose="020B0604030504040204" pitchFamily="50" charset="-128"/>
                <a:ea typeface="メイリオ" panose="020B0604030504040204" pitchFamily="50" charset="-128"/>
              </a:rPr>
              <a:t> (*)</a:t>
            </a:r>
            <a:r>
              <a:rPr lang="ja-JP" altLang="en-US" sz="1800">
                <a:latin typeface="メイリオ" panose="020B0604030504040204" pitchFamily="50" charset="-128"/>
                <a:ea typeface="メイリオ" panose="020B0604030504040204" pitchFamily="50" charset="-128"/>
              </a:rPr>
              <a:t>で各種サービスの認証一元化を進めています。</a:t>
            </a:r>
            <a:endParaRPr lang="en-US" altLang="ja-JP" sz="180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sz="2000">
                <a:latin typeface="メイリオ" panose="020B0604030504040204" pitchFamily="50" charset="-128"/>
                <a:ea typeface="メイリオ" panose="020B0604030504040204" pitchFamily="50" charset="-128"/>
              </a:rPr>
              <a:t>ツール</a:t>
            </a:r>
            <a:endParaRPr lang="en-US" altLang="ja-JP" sz="2000">
              <a:latin typeface="メイリオ" panose="020B0604030504040204" pitchFamily="50" charset="-128"/>
              <a:ea typeface="メイリオ" panose="020B0604030504040204" pitchFamily="50" charset="-128"/>
            </a:endParaRPr>
          </a:p>
          <a:p>
            <a:pPr marL="914400" lvl="2" indent="0">
              <a:buNone/>
            </a:pPr>
            <a:r>
              <a:rPr lang="ja-JP" altLang="en-US" sz="1800">
                <a:latin typeface="メイリオ" panose="020B0604030504040204" pitchFamily="50" charset="-128"/>
                <a:ea typeface="メイリオ" panose="020B0604030504040204" pitchFamily="50" charset="-128"/>
              </a:rPr>
              <a:t>データのクレンジングのための</a:t>
            </a:r>
            <a:r>
              <a:rPr lang="en-US" altLang="ja-JP" sz="1800" err="1">
                <a:latin typeface="メイリオ" panose="020B0604030504040204" pitchFamily="50" charset="-128"/>
                <a:ea typeface="メイリオ" panose="020B0604030504040204" pitchFamily="50" charset="-128"/>
              </a:rPr>
              <a:t>OpenRefine</a:t>
            </a:r>
            <a:r>
              <a:rPr lang="en-US" altLang="ja-JP" sz="1800" baseline="30000">
                <a:latin typeface="メイリオ" panose="020B0604030504040204" pitchFamily="50" charset="-128"/>
                <a:ea typeface="メイリオ" panose="020B0604030504040204" pitchFamily="50" charset="-128"/>
              </a:rPr>
              <a:t> (*)</a:t>
            </a:r>
            <a:r>
              <a:rPr lang="ja-JP" altLang="en-US" sz="1800">
                <a:latin typeface="メイリオ" panose="020B0604030504040204" pitchFamily="50" charset="-128"/>
                <a:ea typeface="メイリオ" panose="020B0604030504040204" pitchFamily="50" charset="-128"/>
              </a:rPr>
              <a:t>やデータ品質を確認するためのバリデータ、</a:t>
            </a:r>
            <a:r>
              <a:rPr lang="en-US" altLang="ja-JP" sz="1800">
                <a:latin typeface="メイリオ" panose="020B0604030504040204" pitchFamily="50" charset="-128"/>
                <a:ea typeface="メイリオ" panose="020B0604030504040204" pitchFamily="50" charset="-128"/>
              </a:rPr>
              <a:t>GIF</a:t>
            </a:r>
            <a:r>
              <a:rPr lang="ja-JP" altLang="en-US" sz="1800">
                <a:latin typeface="メイリオ" panose="020B0604030504040204" pitchFamily="50" charset="-128"/>
                <a:ea typeface="メイリオ" panose="020B0604030504040204" pitchFamily="50" charset="-128"/>
              </a:rPr>
              <a:t>への移行を行うためのコンバータツールなどの共通的なツールです。</a:t>
            </a:r>
            <a:endParaRPr lang="en-US" altLang="ja-JP" sz="180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sz="2000">
                <a:latin typeface="メイリオ" panose="020B0604030504040204" pitchFamily="50" charset="-128"/>
                <a:ea typeface="メイリオ" panose="020B0604030504040204" pitchFamily="50" charset="-128"/>
              </a:rPr>
              <a:t>コネクタ</a:t>
            </a:r>
            <a:endParaRPr lang="en-US" altLang="ja-JP" sz="2000">
              <a:latin typeface="メイリオ" panose="020B0604030504040204" pitchFamily="50" charset="-128"/>
              <a:ea typeface="メイリオ" panose="020B0604030504040204" pitchFamily="50" charset="-128"/>
            </a:endParaRPr>
          </a:p>
          <a:p>
            <a:pPr marL="914400" lvl="2" indent="0">
              <a:buNone/>
            </a:pPr>
            <a:r>
              <a:rPr lang="ja-JP" altLang="en-US" sz="1600">
                <a:latin typeface="メイリオ" panose="020B0604030504040204" pitchFamily="50" charset="-128"/>
                <a:ea typeface="メイリオ" panose="020B0604030504040204" pitchFamily="50" charset="-128"/>
              </a:rPr>
              <a:t>データの形式の変換とデータの送達を管理するブローカーの機能を包含し、アクセス制御、ポリシー管理や送信履歴管理などデータ連携に必要な機能が搭載されます。</a:t>
            </a:r>
            <a:endParaRPr lang="en-US" altLang="ja-JP" sz="1600">
              <a:latin typeface="メイリオ" panose="020B0604030504040204" pitchFamily="50" charset="-128"/>
              <a:ea typeface="メイリオ" panose="020B0604030504040204" pitchFamily="50" charset="-128"/>
            </a:endParaRPr>
          </a:p>
          <a:p>
            <a:r>
              <a:rPr lang="ja-JP" altLang="en-US" sz="2200">
                <a:latin typeface="メイリオ" panose="020B0604030504040204" pitchFamily="50" charset="-128"/>
                <a:ea typeface="メイリオ" panose="020B0604030504040204" pitchFamily="50" charset="-128"/>
              </a:rPr>
              <a:t>「利活用・流通基盤」、「連携基盤（ツール）」の</a:t>
            </a:r>
            <a:r>
              <a:rPr lang="en-US" altLang="ja-JP" sz="2200">
                <a:latin typeface="メイリオ" panose="020B0604030504040204" pitchFamily="50" charset="-128"/>
                <a:ea typeface="メイリオ" panose="020B0604030504040204" pitchFamily="50" charset="-128"/>
              </a:rPr>
              <a:t>2</a:t>
            </a:r>
            <a:r>
              <a:rPr lang="ja-JP" altLang="en-US" sz="2200">
                <a:latin typeface="メイリオ" panose="020B0604030504040204" pitchFamily="50" charset="-128"/>
                <a:ea typeface="メイリオ" panose="020B0604030504040204" pitchFamily="50" charset="-128"/>
              </a:rPr>
              <a:t>つのレイヤを合わせ、「プラットフォーム」と定義しています。</a:t>
            </a:r>
            <a:endParaRPr lang="en-US" altLang="ja-JP" sz="2200">
              <a:latin typeface="メイリオ" panose="020B0604030504040204" pitchFamily="50" charset="-128"/>
              <a:ea typeface="メイリオ" panose="020B0604030504040204" pitchFamily="50" charset="-128"/>
            </a:endParaRPr>
          </a:p>
          <a:p>
            <a:endParaRPr lang="en-US" altLang="ja-JP" sz="2600">
              <a:latin typeface="メイリオ" panose="020B0604030504040204" pitchFamily="50" charset="-128"/>
              <a:ea typeface="メイリオ" panose="020B0604030504040204" pitchFamily="50" charset="-128"/>
            </a:endParaRPr>
          </a:p>
          <a:p>
            <a:endParaRPr lang="ja-JP" altLang="en-US" sz="2600">
              <a:latin typeface="メイリオ" panose="020B0604030504040204" pitchFamily="50" charset="-128"/>
              <a:ea typeface="メイリオ" panose="020B0604030504040204" pitchFamily="50" charset="-128"/>
            </a:endParaRPr>
          </a:p>
        </p:txBody>
      </p:sp>
      <p:sp>
        <p:nvSpPr>
          <p:cNvPr id="6" name="フッター プレースホルダー 6">
            <a:extLst>
              <a:ext uri="{FF2B5EF4-FFF2-40B4-BE49-F238E27FC236}">
                <a16:creationId xmlns:a16="http://schemas.microsoft.com/office/drawing/2014/main" id="{2BD9C2FD-62E0-4F6A-1FA9-E261455CB6B3}"/>
              </a:ext>
            </a:extLst>
          </p:cNvPr>
          <p:cNvSpPr txBox="1">
            <a:spLocks/>
          </p:cNvSpPr>
          <p:nvPr/>
        </p:nvSpPr>
        <p:spPr bwMode="gray">
          <a:xfrm>
            <a:off x="557397" y="5858504"/>
            <a:ext cx="10797619" cy="772261"/>
          </a:xfrm>
          <a:prstGeom prst="rect">
            <a:avLst/>
          </a:prstGeom>
        </p:spPr>
        <p:txBody>
          <a:bodyPr/>
          <a:lstStyle>
            <a:defPPr>
              <a:defRPr lang="ja-JP"/>
            </a:defPPr>
            <a:lvl1pPr marL="0" algn="r" defTabSz="914400" rtl="0" eaLnBrk="1" latinLnBrk="0" hangingPunct="1">
              <a:defRPr kumimoji="1" sz="1400" kern="1200" smtClean="0">
                <a:solidFill>
                  <a:schemeClr val="tx1"/>
                </a:solidFill>
                <a:latin typeface="Arial" pitchFamily="34" charset="0"/>
                <a:ea typeface="+mn-ea"/>
                <a:cs typeface="Arial"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a:ea typeface="メイリオ" panose="020B0604030504040204" pitchFamily="50" charset="-128"/>
              </a:rPr>
              <a:t>(*)</a:t>
            </a:r>
            <a:r>
              <a:rPr lang="ja-JP" altLang="en-US">
                <a:ea typeface="メイリオ" panose="020B0604030504040204" pitchFamily="50" charset="-128"/>
              </a:rPr>
              <a:t>地方公共団体情報システム機構 </a:t>
            </a:r>
            <a:endParaRPr lang="en-US" altLang="ja-JP">
              <a:ea typeface="メイリオ" panose="020B0604030504040204" pitchFamily="50" charset="-128"/>
            </a:endParaRPr>
          </a:p>
          <a:p>
            <a:pPr algn="l"/>
            <a:r>
              <a:rPr lang="ja-JP" altLang="en-US">
                <a:ea typeface="メイリオ" panose="020B0604030504040204" pitchFamily="50" charset="-128"/>
              </a:rPr>
              <a:t>　「公的個人認証サービス ポータルサイト」　</a:t>
            </a:r>
            <a:r>
              <a:rPr lang="en-US" altLang="ja-JP">
                <a:ea typeface="メイリオ" panose="020B0604030504040204" pitchFamily="50" charset="-128"/>
              </a:rPr>
              <a:t>(*)</a:t>
            </a:r>
            <a:r>
              <a:rPr lang="ja-JP" altLang="en-US">
                <a:ea typeface="メイリオ" panose="020B0604030504040204" pitchFamily="50" charset="-128"/>
              </a:rPr>
              <a:t>デジタル庁「</a:t>
            </a:r>
            <a:r>
              <a:rPr lang="en-US" altLang="ja-JP">
                <a:ea typeface="メイリオ" panose="020B0604030504040204" pitchFamily="50" charset="-128"/>
              </a:rPr>
              <a:t>G</a:t>
            </a:r>
            <a:r>
              <a:rPr lang="ja-JP" altLang="en-US">
                <a:ea typeface="メイリオ" panose="020B0604030504040204" pitchFamily="50" charset="-128"/>
              </a:rPr>
              <a:t>ビズ</a:t>
            </a:r>
            <a:r>
              <a:rPr lang="en-US" altLang="ja-JP">
                <a:ea typeface="メイリオ" panose="020B0604030504040204" pitchFamily="50" charset="-128"/>
              </a:rPr>
              <a:t>ID</a:t>
            </a:r>
            <a:r>
              <a:rPr lang="ja-JP" altLang="en-US">
                <a:ea typeface="メイリオ" panose="020B0604030504040204" pitchFamily="50" charset="-128"/>
              </a:rPr>
              <a:t>」　　　　</a:t>
            </a:r>
            <a:r>
              <a:rPr lang="en-US" altLang="ja-JP">
                <a:ea typeface="メイリオ" panose="020B0604030504040204" pitchFamily="50" charset="-128"/>
              </a:rPr>
              <a:t>(*)</a:t>
            </a:r>
            <a:r>
              <a:rPr lang="en-US" altLang="ja-JP" err="1">
                <a:ea typeface="メイリオ" panose="020B0604030504040204" pitchFamily="50" charset="-128"/>
              </a:rPr>
              <a:t>OpenRefine</a:t>
            </a:r>
            <a:r>
              <a:rPr lang="en-US" altLang="ja-JP">
                <a:ea typeface="メイリオ" panose="020B0604030504040204" pitchFamily="50" charset="-128"/>
              </a:rPr>
              <a:t> </a:t>
            </a:r>
            <a:r>
              <a:rPr lang="ja-JP" altLang="en-US">
                <a:ea typeface="メイリオ" panose="020B0604030504040204" pitchFamily="50" charset="-128"/>
              </a:rPr>
              <a:t>　</a:t>
            </a:r>
            <a:endParaRPr lang="en-US" altLang="ja-JP">
              <a:ea typeface="メイリオ" panose="020B0604030504040204" pitchFamily="50" charset="-128"/>
            </a:endParaRPr>
          </a:p>
          <a:p>
            <a:pPr marL="179388" algn="l"/>
            <a:r>
              <a:rPr lang="en-US" altLang="ja-JP">
                <a:ea typeface="メイリオ" panose="020B0604030504040204" pitchFamily="50" charset="-128"/>
                <a:hlinkClick r:id="rId2"/>
              </a:rPr>
              <a:t>https://www.jpki.go.jp/index.html</a:t>
            </a:r>
            <a:r>
              <a:rPr lang="ja-JP" altLang="en-US">
                <a:ea typeface="メイリオ" panose="020B0604030504040204" pitchFamily="50" charset="-128"/>
              </a:rPr>
              <a:t>　　　　　　</a:t>
            </a:r>
            <a:r>
              <a:rPr lang="en-US" altLang="ja-JP">
                <a:solidFill>
                  <a:srgbClr val="0563C1"/>
                </a:solidFill>
                <a:ea typeface="メイリオ" panose="020B0604030504040204" pitchFamily="50" charset="-128"/>
                <a:hlinkClick r:id="rId3"/>
              </a:rPr>
              <a:t>https://gbiz-id.go.jp/top/</a:t>
            </a:r>
            <a:r>
              <a:rPr lang="ja-JP" altLang="en-US">
                <a:ea typeface="メイリオ" panose="020B0604030504040204" pitchFamily="50" charset="-128"/>
              </a:rPr>
              <a:t>　　　　</a:t>
            </a:r>
            <a:r>
              <a:rPr lang="en-US" altLang="ja-JP">
                <a:solidFill>
                  <a:srgbClr val="0563C1"/>
                </a:solidFill>
                <a:ea typeface="メイリオ" panose="020B0604030504040204" pitchFamily="50" charset="-128"/>
              </a:rPr>
              <a:t>https://openrefine.org/</a:t>
            </a:r>
          </a:p>
        </p:txBody>
      </p:sp>
    </p:spTree>
    <p:extLst>
      <p:ext uri="{BB962C8B-B14F-4D97-AF65-F5344CB8AC3E}">
        <p14:creationId xmlns:p14="http://schemas.microsoft.com/office/powerpoint/2010/main" val="26069424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24</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4.3 </a:t>
            </a:r>
            <a:r>
              <a:rPr lang="ja-JP" altLang="en-US" sz="3200">
                <a:latin typeface="メイリオ" panose="020B0604030504040204" pitchFamily="50" charset="-128"/>
                <a:ea typeface="メイリオ" panose="020B0604030504040204" pitchFamily="50" charset="-128"/>
              </a:rPr>
              <a:t>データ</a:t>
            </a:r>
            <a:endParaRPr kumimoji="1" lang="en-US" altLang="ja-JP" sz="3200">
              <a:latin typeface="メイリオ" panose="020B0604030504040204" pitchFamily="50" charset="-128"/>
              <a:ea typeface="メイリオ" panose="020B0604030504040204" pitchFamily="50" charset="-128"/>
            </a:endParaRPr>
          </a:p>
        </p:txBody>
      </p:sp>
      <p:sp>
        <p:nvSpPr>
          <p:cNvPr id="2" name="コンテンツ プレースホルダー 1">
            <a:extLst>
              <a:ext uri="{FF2B5EF4-FFF2-40B4-BE49-F238E27FC236}">
                <a16:creationId xmlns:a16="http://schemas.microsoft.com/office/drawing/2014/main" id="{163A051E-976C-A7EB-A8D7-4F171D12BDE0}"/>
              </a:ext>
            </a:extLst>
          </p:cNvPr>
          <p:cNvSpPr txBox="1">
            <a:spLocks/>
          </p:cNvSpPr>
          <p:nvPr/>
        </p:nvSpPr>
        <p:spPr>
          <a:xfrm>
            <a:off x="47328" y="836712"/>
            <a:ext cx="11881320" cy="58125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データ形式の種類</a:t>
            </a:r>
            <a:br>
              <a:rPr lang="en-US" altLang="ja-JP">
                <a:latin typeface="メイリオ" panose="020B0604030504040204" pitchFamily="50" charset="-128"/>
                <a:ea typeface="メイリオ" panose="020B0604030504040204" pitchFamily="50" charset="-128"/>
              </a:rPr>
            </a:br>
            <a:r>
              <a:rPr lang="ja-JP" altLang="en-US">
                <a:latin typeface="メイリオ" panose="020B0604030504040204" pitchFamily="50" charset="-128"/>
                <a:ea typeface="メイリオ" panose="020B0604030504040204" pitchFamily="50" charset="-128"/>
              </a:rPr>
              <a:t>文字データ、数値データ（センサーデータ）、イメージデータ、地理空間データなどがあります。</a:t>
            </a:r>
            <a:endParaRPr kumimoji="1" lang="en-US" altLang="ja-JP">
              <a:latin typeface="メイリオ" panose="020B0604030504040204" pitchFamily="50" charset="-128"/>
              <a:ea typeface="メイリオ" panose="020B0604030504040204" pitchFamily="50" charset="-128"/>
            </a:endParaRPr>
          </a:p>
          <a:p>
            <a:r>
              <a:rPr kumimoji="1" lang="ja-JP" altLang="en-US">
                <a:latin typeface="メイリオ" panose="020B0604030504040204" pitchFamily="50" charset="-128"/>
                <a:ea typeface="メイリオ" panose="020B0604030504040204" pitchFamily="50" charset="-128"/>
              </a:rPr>
              <a:t>構造化データ・非構造化データ</a:t>
            </a:r>
            <a:endParaRPr kumimoji="1" lang="en-US" altLang="ja-JP">
              <a:latin typeface="メイリオ" panose="020B0604030504040204" pitchFamily="50" charset="-128"/>
              <a:ea typeface="メイリオ" panose="020B0604030504040204" pitchFamily="50" charset="-128"/>
            </a:endParaRPr>
          </a:p>
          <a:p>
            <a:pPr marL="457200" lvl="1" indent="0">
              <a:buNone/>
            </a:pPr>
            <a:r>
              <a:rPr lang="ja-JP" altLang="en-US">
                <a:latin typeface="メイリオ" panose="020B0604030504040204" pitchFamily="50" charset="-128"/>
                <a:ea typeface="メイリオ" panose="020B0604030504040204" pitchFamily="50" charset="-128"/>
              </a:rPr>
              <a:t>構造化データ：データの構造や関係性、形式が明確に定義されており、一般的に</a:t>
            </a:r>
            <a:br>
              <a:rPr lang="en-US" altLang="ja-JP">
                <a:latin typeface="メイリオ" panose="020B0604030504040204" pitchFamily="50" charset="-128"/>
                <a:ea typeface="メイリオ" panose="020B0604030504040204" pitchFamily="50" charset="-128"/>
              </a:rPr>
            </a:br>
            <a:r>
              <a:rPr lang="ja-JP" altLang="en-US">
                <a:latin typeface="メイリオ" panose="020B0604030504040204" pitchFamily="50" charset="-128"/>
                <a:ea typeface="メイリオ" panose="020B0604030504040204" pitchFamily="50" charset="-128"/>
              </a:rPr>
              <a:t>　　　　　　　は「行」と「列」の概念を持つデータのこと。</a:t>
            </a:r>
            <a:r>
              <a:rPr lang="en-US" altLang="ja-JP">
                <a:latin typeface="メイリオ" panose="020B0604030504040204" pitchFamily="50" charset="-128"/>
                <a:ea typeface="メイリオ" panose="020B0604030504040204" pitchFamily="50" charset="-128"/>
              </a:rPr>
              <a:t>RDB</a:t>
            </a:r>
            <a:r>
              <a:rPr lang="ja-JP" altLang="en-US">
                <a:latin typeface="メイリオ" panose="020B0604030504040204" pitchFamily="50" charset="-128"/>
                <a:ea typeface="メイリオ" panose="020B0604030504040204" pitchFamily="50" charset="-128"/>
              </a:rPr>
              <a:t>などが該当。</a:t>
            </a:r>
            <a:endParaRPr lang="en-US" altLang="ja-JP">
              <a:latin typeface="メイリオ" panose="020B0604030504040204" pitchFamily="50" charset="-128"/>
              <a:ea typeface="メイリオ" panose="020B0604030504040204" pitchFamily="50" charset="-128"/>
            </a:endParaRPr>
          </a:p>
          <a:p>
            <a:pPr marL="457200" lvl="1" indent="0">
              <a:buNone/>
            </a:pPr>
            <a:r>
              <a:rPr kumimoji="1" lang="ja-JP" altLang="en-US">
                <a:latin typeface="メイリオ" panose="020B0604030504040204" pitchFamily="50" charset="-128"/>
                <a:ea typeface="メイリオ" panose="020B0604030504040204" pitchFamily="50" charset="-128"/>
              </a:rPr>
              <a:t>非構造化データ：構造化（整理・整形）されていないデータのこと。</a:t>
            </a:r>
            <a:br>
              <a:rPr kumimoji="1" lang="en-US" altLang="ja-JP">
                <a:latin typeface="メイリオ" panose="020B0604030504040204" pitchFamily="50" charset="-128"/>
                <a:ea typeface="メイリオ" panose="020B0604030504040204" pitchFamily="50" charset="-128"/>
              </a:rPr>
            </a:br>
            <a:r>
              <a:rPr kumimoji="1" lang="ja-JP" altLang="en-US">
                <a:latin typeface="メイリオ" panose="020B0604030504040204" pitchFamily="50" charset="-128"/>
                <a:ea typeface="メイリオ" panose="020B0604030504040204" pitchFamily="50" charset="-128"/>
              </a:rPr>
              <a:t>　　　　　　　　画像、動画、議事録や</a:t>
            </a:r>
            <a:r>
              <a:rPr kumimoji="1" lang="en-US" altLang="ja-JP">
                <a:latin typeface="メイリオ" panose="020B0604030504040204" pitchFamily="50" charset="-128"/>
                <a:ea typeface="メイリオ" panose="020B0604030504040204" pitchFamily="50" charset="-128"/>
              </a:rPr>
              <a:t>SNS</a:t>
            </a:r>
            <a:r>
              <a:rPr kumimoji="1" lang="ja-JP" altLang="en-US">
                <a:latin typeface="メイリオ" panose="020B0604030504040204" pitchFamily="50" charset="-128"/>
                <a:ea typeface="メイリオ" panose="020B0604030504040204" pitchFamily="50" charset="-128"/>
              </a:rPr>
              <a:t>の文章などが該当する。</a:t>
            </a:r>
          </a:p>
          <a:p>
            <a:pPr marL="0" indent="0">
              <a:buNone/>
            </a:pPr>
            <a:endParaRPr lang="en-US" altLang="ja-JP" sz="2600">
              <a:latin typeface="メイリオ" panose="020B0604030504040204" pitchFamily="50" charset="-128"/>
              <a:ea typeface="メイリオ" panose="020B0604030504040204" pitchFamily="50" charset="-128"/>
            </a:endParaRPr>
          </a:p>
          <a:p>
            <a:pPr marL="266700" indent="0">
              <a:buNone/>
            </a:pPr>
            <a:r>
              <a:rPr lang="ja-JP" altLang="en-US" sz="2600">
                <a:latin typeface="メイリオ" panose="020B0604030504040204" pitchFamily="50" charset="-128"/>
                <a:ea typeface="メイリオ" panose="020B0604030504040204" pitchFamily="50" charset="-128"/>
              </a:rPr>
              <a:t>データの相互運用には、各データモデルと、欲しい情報を検索する検索データ（メタデータ）が重要になります。</a:t>
            </a:r>
            <a:endParaRPr lang="en-US" altLang="ja-JP" sz="2600">
              <a:latin typeface="メイリオ" panose="020B0604030504040204" pitchFamily="50" charset="-128"/>
              <a:ea typeface="メイリオ" panose="020B0604030504040204" pitchFamily="50" charset="-128"/>
            </a:endParaRPr>
          </a:p>
          <a:p>
            <a:pPr marL="266700" indent="0">
              <a:buNone/>
            </a:pPr>
            <a:r>
              <a:rPr lang="ja-JP" altLang="en-US" sz="2600">
                <a:latin typeface="メイリオ" panose="020B0604030504040204" pitchFamily="50" charset="-128"/>
                <a:ea typeface="メイリオ" panose="020B0604030504040204" pitchFamily="50" charset="-128"/>
              </a:rPr>
              <a:t>データは、個々のデータ項目から対象物のデータモデルまで、一貫したモデル（標準）を整備し、それに準拠したデータ作成を行うことで、組織・分野横断を伴うデータの相互運用できる仕組みを整備できます。</a:t>
            </a:r>
          </a:p>
          <a:p>
            <a:endParaRPr lang="en-US" altLang="ja-JP" sz="2600">
              <a:latin typeface="メイリオ" panose="020B0604030504040204" pitchFamily="50" charset="-128"/>
              <a:ea typeface="メイリオ" panose="020B0604030504040204" pitchFamily="50" charset="-128"/>
            </a:endParaRPr>
          </a:p>
          <a:p>
            <a:endParaRPr lang="ja-JP" altLang="en-US" sz="2600">
              <a:latin typeface="メイリオ" panose="020B0604030504040204" pitchFamily="50" charset="-128"/>
              <a:ea typeface="メイリオ" panose="020B0604030504040204" pitchFamily="50" charset="-128"/>
            </a:endParaRPr>
          </a:p>
          <a:p>
            <a:endParaRPr lang="ja-JP" altLang="en-US" sz="26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375485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25</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4.4 </a:t>
            </a:r>
            <a:r>
              <a:rPr lang="ja-JP" altLang="en-US" sz="3200">
                <a:latin typeface="メイリオ" panose="020B0604030504040204" pitchFamily="50" charset="-128"/>
                <a:ea typeface="メイリオ" panose="020B0604030504040204" pitchFamily="50" charset="-128"/>
              </a:rPr>
              <a:t>データモデル　</a:t>
            </a:r>
            <a:endParaRPr kumimoji="1" lang="en-US" altLang="ja-JP" sz="3200">
              <a:latin typeface="メイリオ" panose="020B0604030504040204" pitchFamily="50" charset="-128"/>
              <a:ea typeface="メイリオ" panose="020B0604030504040204" pitchFamily="50" charset="-128"/>
            </a:endParaRPr>
          </a:p>
        </p:txBody>
      </p:sp>
      <p:sp>
        <p:nvSpPr>
          <p:cNvPr id="4" name="コンテンツ プレースホルダー 1">
            <a:extLst>
              <a:ext uri="{FF2B5EF4-FFF2-40B4-BE49-F238E27FC236}">
                <a16:creationId xmlns:a16="http://schemas.microsoft.com/office/drawing/2014/main" id="{F5397FBB-2C40-D84A-0964-5CB465D49246}"/>
              </a:ext>
            </a:extLst>
          </p:cNvPr>
          <p:cNvSpPr txBox="1">
            <a:spLocks/>
          </p:cNvSpPr>
          <p:nvPr/>
        </p:nvSpPr>
        <p:spPr>
          <a:xfrm>
            <a:off x="119336" y="836712"/>
            <a:ext cx="11420201" cy="178259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データモデルとは、データの項目や形式、構成などを整理し、データ構造として定義したものです。</a:t>
            </a:r>
            <a:endParaRPr lang="en-US" altLang="ja-JP">
              <a:latin typeface="メイリオ" panose="020B0604030504040204" pitchFamily="50" charset="-128"/>
              <a:ea typeface="メイリオ" panose="020B0604030504040204" pitchFamily="50" charset="-128"/>
            </a:endParaRPr>
          </a:p>
          <a:p>
            <a:r>
              <a:rPr lang="en-US" altLang="ja-JP">
                <a:latin typeface="メイリオ" panose="020B0604030504040204" pitchFamily="50" charset="-128"/>
                <a:ea typeface="メイリオ" panose="020B0604030504040204" pitchFamily="50" charset="-128"/>
              </a:rPr>
              <a:t>GIF</a:t>
            </a:r>
            <a:r>
              <a:rPr lang="ja-JP" altLang="en-US">
                <a:latin typeface="メイリオ" panose="020B0604030504040204" pitchFamily="50" charset="-128"/>
                <a:ea typeface="メイリオ" panose="020B0604030504040204" pitchFamily="50" charset="-128"/>
              </a:rPr>
              <a:t>では、以下のモデルおよびパーツを提供しています。</a:t>
            </a:r>
            <a:endParaRPr lang="en-US" altLang="ja-JP">
              <a:latin typeface="メイリオ" panose="020B0604030504040204" pitchFamily="50" charset="-128"/>
              <a:ea typeface="メイリオ" panose="020B0604030504040204" pitchFamily="50" charset="-128"/>
            </a:endParaRPr>
          </a:p>
          <a:p>
            <a:endParaRPr lang="en-US" altLang="ja-JP">
              <a:latin typeface="メイリオ" panose="020B0604030504040204" pitchFamily="50" charset="-128"/>
              <a:ea typeface="メイリオ" panose="020B0604030504040204" pitchFamily="50" charset="-128"/>
            </a:endParaRPr>
          </a:p>
          <a:p>
            <a:endParaRPr lang="en-US" altLang="ja-JP">
              <a:latin typeface="メイリオ" panose="020B0604030504040204" pitchFamily="50" charset="-128"/>
              <a:ea typeface="メイリオ" panose="020B0604030504040204" pitchFamily="50" charset="-128"/>
            </a:endParaRPr>
          </a:p>
        </p:txBody>
      </p:sp>
      <p:graphicFrame>
        <p:nvGraphicFramePr>
          <p:cNvPr id="6" name="表 13">
            <a:extLst>
              <a:ext uri="{FF2B5EF4-FFF2-40B4-BE49-F238E27FC236}">
                <a16:creationId xmlns:a16="http://schemas.microsoft.com/office/drawing/2014/main" id="{B5F474CD-E0D0-F224-B06B-7EC7011756A7}"/>
              </a:ext>
            </a:extLst>
          </p:cNvPr>
          <p:cNvGraphicFramePr>
            <a:graphicFrameLocks noGrp="1"/>
          </p:cNvGraphicFramePr>
          <p:nvPr>
            <p:extLst>
              <p:ext uri="{D42A27DB-BD31-4B8C-83A1-F6EECF244321}">
                <p14:modId xmlns:p14="http://schemas.microsoft.com/office/powerpoint/2010/main" val="3173784478"/>
              </p:ext>
            </p:extLst>
          </p:nvPr>
        </p:nvGraphicFramePr>
        <p:xfrm>
          <a:off x="767408" y="2420888"/>
          <a:ext cx="11072662" cy="2255520"/>
        </p:xfrm>
        <a:graphic>
          <a:graphicData uri="http://schemas.openxmlformats.org/drawingml/2006/table">
            <a:tbl>
              <a:tblPr firstRow="1" bandRow="1">
                <a:tableStyleId>{5C22544A-7EE6-4342-B048-85BDC9FD1C3A}</a:tableStyleId>
              </a:tblPr>
              <a:tblGrid>
                <a:gridCol w="1582566">
                  <a:extLst>
                    <a:ext uri="{9D8B030D-6E8A-4147-A177-3AD203B41FA5}">
                      <a16:colId xmlns:a16="http://schemas.microsoft.com/office/drawing/2014/main" val="1154538770"/>
                    </a:ext>
                  </a:extLst>
                </a:gridCol>
                <a:gridCol w="9490096">
                  <a:extLst>
                    <a:ext uri="{9D8B030D-6E8A-4147-A177-3AD203B41FA5}">
                      <a16:colId xmlns:a16="http://schemas.microsoft.com/office/drawing/2014/main" val="1097934115"/>
                    </a:ext>
                  </a:extLst>
                </a:gridCol>
              </a:tblGrid>
              <a:tr h="205160">
                <a:tc>
                  <a:txBody>
                    <a:bodyPr/>
                    <a:lstStyle/>
                    <a:p>
                      <a:pPr algn="ctr"/>
                      <a:endParaRPr kumimoji="1" lang="ja-JP" altLang="en-US" sz="1600">
                        <a:latin typeface="メイリオ" panose="020B0604030504040204" pitchFamily="50" charset="-128"/>
                        <a:ea typeface="メイリオ" panose="020B0604030504040204" pitchFamily="50" charset="-128"/>
                      </a:endParaRPr>
                    </a:p>
                  </a:txBody>
                  <a:tcPr/>
                </a:tc>
                <a:tc>
                  <a:txBody>
                    <a:bodyPr/>
                    <a:lstStyle/>
                    <a:p>
                      <a:pPr algn="ctr"/>
                      <a:r>
                        <a:rPr kumimoji="1" lang="ja-JP" altLang="en-US" sz="1600">
                          <a:latin typeface="メイリオ" panose="020B0604030504040204" pitchFamily="50" charset="-128"/>
                          <a:ea typeface="メイリオ" panose="020B0604030504040204" pitchFamily="50" charset="-128"/>
                        </a:rPr>
                        <a:t>説明</a:t>
                      </a:r>
                    </a:p>
                  </a:txBody>
                  <a:tcPr/>
                </a:tc>
                <a:extLst>
                  <a:ext uri="{0D108BD9-81ED-4DB2-BD59-A6C34878D82A}">
                    <a16:rowId xmlns:a16="http://schemas.microsoft.com/office/drawing/2014/main" val="968965904"/>
                  </a:ext>
                </a:extLst>
              </a:tr>
              <a:tr h="230229">
                <a:tc>
                  <a:txBody>
                    <a:bodyPr/>
                    <a:lstStyle/>
                    <a:p>
                      <a:pPr algn="ctr"/>
                      <a:r>
                        <a:rPr kumimoji="1" lang="ja-JP" altLang="en-US" sz="1800">
                          <a:latin typeface="メイリオ" panose="020B0604030504040204" pitchFamily="50" charset="-128"/>
                          <a:ea typeface="メイリオ" panose="020B0604030504040204" pitchFamily="50" charset="-128"/>
                        </a:rPr>
                        <a:t>コア</a:t>
                      </a:r>
                      <a:endParaRPr kumimoji="1" lang="en-US" altLang="ja-JP" sz="1800">
                        <a:latin typeface="メイリオ" panose="020B0604030504040204" pitchFamily="50" charset="-128"/>
                        <a:ea typeface="メイリオ" panose="020B0604030504040204" pitchFamily="50" charset="-128"/>
                      </a:endParaRPr>
                    </a:p>
                    <a:p>
                      <a:pPr algn="ctr"/>
                      <a:r>
                        <a:rPr kumimoji="1" lang="ja-JP" altLang="en-US" sz="1800">
                          <a:latin typeface="メイリオ" panose="020B0604030504040204" pitchFamily="50" charset="-128"/>
                          <a:ea typeface="メイリオ" panose="020B0604030504040204" pitchFamily="50" charset="-128"/>
                        </a:rPr>
                        <a:t>データパーツ</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a:latin typeface="メイリオ" panose="020B0604030504040204" pitchFamily="50" charset="-128"/>
                          <a:ea typeface="メイリオ" panose="020B0604030504040204" pitchFamily="50" charset="-128"/>
                        </a:rPr>
                        <a:t>日付やアドレスなど、多くのデータモデルに登場し共通的に活用されるデータ項目について、</a:t>
                      </a:r>
                      <a:r>
                        <a:rPr kumimoji="1" lang="ja-JP" altLang="en-US" sz="1800">
                          <a:solidFill>
                            <a:schemeClr val="tx1"/>
                          </a:solidFill>
                          <a:latin typeface="メイリオ" panose="020B0604030504040204" pitchFamily="50" charset="-128"/>
                          <a:ea typeface="メイリオ" panose="020B0604030504040204" pitchFamily="50" charset="-128"/>
                        </a:rPr>
                        <a:t>値の形式（書式）</a:t>
                      </a:r>
                      <a:r>
                        <a:rPr kumimoji="1" lang="ja-JP" altLang="en-US" sz="1800">
                          <a:latin typeface="メイリオ" panose="020B0604030504040204" pitchFamily="50" charset="-128"/>
                          <a:ea typeface="メイリオ" panose="020B0604030504040204" pitchFamily="50" charset="-128"/>
                        </a:rPr>
                        <a:t>を定義したもの。コア語彙の用語を用いて定義されている。</a:t>
                      </a:r>
                      <a:endParaRPr kumimoji="1" lang="en-US" altLang="ja-JP" sz="180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2805689373"/>
                  </a:ext>
                </a:extLst>
              </a:tr>
              <a:tr h="230229">
                <a:tc>
                  <a:txBody>
                    <a:bodyPr/>
                    <a:lstStyle/>
                    <a:p>
                      <a:pPr algn="ctr"/>
                      <a:r>
                        <a:rPr kumimoji="1" lang="ja-JP" altLang="en-US" sz="1800">
                          <a:latin typeface="メイリオ" panose="020B0604030504040204" pitchFamily="50" charset="-128"/>
                          <a:ea typeface="メイリオ" panose="020B0604030504040204" pitchFamily="50" charset="-128"/>
                        </a:rPr>
                        <a:t>コア</a:t>
                      </a:r>
                      <a:endParaRPr kumimoji="1" lang="en-US" altLang="ja-JP" sz="1800">
                        <a:latin typeface="メイリオ" panose="020B0604030504040204" pitchFamily="50" charset="-128"/>
                        <a:ea typeface="メイリオ" panose="020B0604030504040204" pitchFamily="50" charset="-128"/>
                      </a:endParaRPr>
                    </a:p>
                    <a:p>
                      <a:pPr algn="ctr"/>
                      <a:r>
                        <a:rPr kumimoji="1" lang="ja-JP" altLang="en-US" sz="1800">
                          <a:latin typeface="メイリオ" panose="020B0604030504040204" pitchFamily="50" charset="-128"/>
                          <a:ea typeface="メイリオ" panose="020B0604030504040204" pitchFamily="50" charset="-128"/>
                        </a:rPr>
                        <a:t>データモデル</a:t>
                      </a:r>
                    </a:p>
                  </a:txBody>
                  <a:tcPr/>
                </a:tc>
                <a:tc>
                  <a:txBody>
                    <a:bodyPr/>
                    <a:lstStyle/>
                    <a:p>
                      <a:r>
                        <a:rPr kumimoji="1" lang="ja-JP" altLang="en-US" sz="1800">
                          <a:latin typeface="メイリオ" panose="020B0604030504040204" pitchFamily="50" charset="-128"/>
                          <a:ea typeface="メイリオ" panose="020B0604030504040204" pitchFamily="50" charset="-128"/>
                        </a:rPr>
                        <a:t>様々な場面で共通的に参照される個人データセット等をコアデータ（個人、法人、連絡先、住所、施設など）として選定し、それらの基本的なデータ構造を定義したデータモデル。</a:t>
                      </a:r>
                    </a:p>
                  </a:txBody>
                  <a:tcPr/>
                </a:tc>
                <a:extLst>
                  <a:ext uri="{0D108BD9-81ED-4DB2-BD59-A6C34878D82A}">
                    <a16:rowId xmlns:a16="http://schemas.microsoft.com/office/drawing/2014/main" val="2412108207"/>
                  </a:ext>
                </a:extLst>
              </a:tr>
              <a:tr h="230229">
                <a:tc>
                  <a:txBody>
                    <a:bodyPr/>
                    <a:lstStyle/>
                    <a:p>
                      <a:pPr algn="ctr"/>
                      <a:r>
                        <a:rPr kumimoji="1" lang="ja-JP" altLang="en-US" sz="1800">
                          <a:latin typeface="メイリオ" panose="020B0604030504040204" pitchFamily="50" charset="-128"/>
                          <a:ea typeface="メイリオ" panose="020B0604030504040204" pitchFamily="50" charset="-128"/>
                        </a:rPr>
                        <a:t>実装</a:t>
                      </a:r>
                      <a:endParaRPr kumimoji="1" lang="en-US" altLang="ja-JP" sz="1800">
                        <a:latin typeface="メイリオ" panose="020B0604030504040204" pitchFamily="50" charset="-128"/>
                        <a:ea typeface="メイリオ" panose="020B0604030504040204" pitchFamily="50" charset="-128"/>
                      </a:endParaRPr>
                    </a:p>
                    <a:p>
                      <a:pPr algn="ctr"/>
                      <a:r>
                        <a:rPr kumimoji="1" lang="ja-JP" altLang="en-US" sz="1800">
                          <a:latin typeface="メイリオ" panose="020B0604030504040204" pitchFamily="50" charset="-128"/>
                          <a:ea typeface="メイリオ" panose="020B0604030504040204" pitchFamily="50" charset="-128"/>
                        </a:rPr>
                        <a:t>データモデル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a:latin typeface="メイリオ" panose="020B0604030504040204" pitchFamily="50" charset="-128"/>
                          <a:ea typeface="メイリオ" panose="020B0604030504040204" pitchFamily="50" charset="-128"/>
                        </a:rPr>
                        <a:t>行政やスマートシティなど分野ごとに特化したデータセットに関するデータモデル。コアデータモデルの組み合わせやカスタマイズによって定義することが可能。</a:t>
                      </a:r>
                    </a:p>
                  </a:txBody>
                  <a:tcPr/>
                </a:tc>
                <a:extLst>
                  <a:ext uri="{0D108BD9-81ED-4DB2-BD59-A6C34878D82A}">
                    <a16:rowId xmlns:a16="http://schemas.microsoft.com/office/drawing/2014/main" val="530137399"/>
                  </a:ext>
                </a:extLst>
              </a:tr>
            </a:tbl>
          </a:graphicData>
        </a:graphic>
      </p:graphicFrame>
      <p:sp>
        <p:nvSpPr>
          <p:cNvPr id="8" name="コンテンツ プレースホルダー 1">
            <a:extLst>
              <a:ext uri="{FF2B5EF4-FFF2-40B4-BE49-F238E27FC236}">
                <a16:creationId xmlns:a16="http://schemas.microsoft.com/office/drawing/2014/main" id="{0F76E010-B800-B26F-571A-5839550E2A23}"/>
              </a:ext>
            </a:extLst>
          </p:cNvPr>
          <p:cNvSpPr txBox="1">
            <a:spLocks/>
          </p:cNvSpPr>
          <p:nvPr/>
        </p:nvSpPr>
        <p:spPr>
          <a:xfrm>
            <a:off x="119336" y="5301208"/>
            <a:ext cx="11809312" cy="94784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游ゴシック" panose="020B0400000000000000" pitchFamily="50" charset="-128"/>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游ゴシック" panose="020B0400000000000000" pitchFamily="50" charset="-128"/>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游ゴシック" panose="020B0400000000000000" pitchFamily="50" charset="-128"/>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共通化されたモデルやパーツを基に実装データモデルを構成することで、相互運用性を損なわず、現場で使用できるモデルとなっています。</a:t>
            </a:r>
            <a:endParaRPr lang="en-US" altLang="ja-JP">
              <a:latin typeface="メイリオ" panose="020B0604030504040204" pitchFamily="50" charset="-128"/>
              <a:ea typeface="メイリオ" panose="020B0604030504040204" pitchFamily="50" charset="-128"/>
            </a:endParaRPr>
          </a:p>
          <a:p>
            <a:endParaRPr lang="en-US" altLang="ja-JP" sz="2600">
              <a:latin typeface="メイリオ" panose="020B0604030504040204" pitchFamily="50" charset="-128"/>
              <a:ea typeface="メイリオ" panose="020B0604030504040204" pitchFamily="50" charset="-128"/>
            </a:endParaRPr>
          </a:p>
          <a:p>
            <a:endParaRPr lang="en-US" altLang="ja-JP" sz="2600">
              <a:latin typeface="メイリオ" panose="020B0604030504040204" pitchFamily="50" charset="-128"/>
              <a:ea typeface="メイリオ" panose="020B0604030504040204" pitchFamily="50" charset="-128"/>
            </a:endParaRPr>
          </a:p>
          <a:p>
            <a:endParaRPr lang="en-US" altLang="ja-JP" sz="26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472262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26</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4.4.1 </a:t>
            </a:r>
            <a:r>
              <a:rPr lang="ja-JP" altLang="en-US" sz="3200">
                <a:latin typeface="メイリオ" panose="020B0604030504040204" pitchFamily="50" charset="-128"/>
                <a:ea typeface="メイリオ" panose="020B0604030504040204" pitchFamily="50" charset="-128"/>
              </a:rPr>
              <a:t>データ連携にはモデルが重要　</a:t>
            </a:r>
            <a:endParaRPr kumimoji="1" lang="en-US" altLang="ja-JP" sz="3200">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D9BBEDD9-2B15-F6F6-C73F-F5D10EDD47DE}"/>
              </a:ext>
            </a:extLst>
          </p:cNvPr>
          <p:cNvSpPr txBox="1"/>
          <p:nvPr/>
        </p:nvSpPr>
        <p:spPr>
          <a:xfrm>
            <a:off x="278486" y="2253159"/>
            <a:ext cx="2680542" cy="307777"/>
          </a:xfrm>
          <a:prstGeom prst="rect">
            <a:avLst/>
          </a:prstGeom>
          <a:noFill/>
        </p:spPr>
        <p:txBody>
          <a:bodyPr wrap="none" rtlCol="0">
            <a:spAutoFit/>
          </a:bodyPr>
          <a:lstStyle/>
          <a:p>
            <a:r>
              <a:rPr lang="ja-JP" altLang="en-US" sz="1400" b="1">
                <a:latin typeface="メイリオ" panose="020B0604030504040204" pitchFamily="50" charset="-128"/>
                <a:ea typeface="メイリオ" panose="020B0604030504040204" pitchFamily="50" charset="-128"/>
              </a:rPr>
              <a:t>＜</a:t>
            </a:r>
            <a:r>
              <a:rPr lang="en-US" altLang="ja-JP" sz="1400" b="1">
                <a:latin typeface="メイリオ" panose="020B0604030504040204" pitchFamily="50" charset="-128"/>
                <a:ea typeface="メイリオ" panose="020B0604030504040204" pitchFamily="50" charset="-128"/>
              </a:rPr>
              <a:t>GIF</a:t>
            </a:r>
            <a:r>
              <a:rPr lang="ja-JP" altLang="en-US" sz="1400" b="1">
                <a:latin typeface="メイリオ" panose="020B0604030504040204" pitchFamily="50" charset="-128"/>
                <a:ea typeface="メイリオ" panose="020B0604030504040204" pitchFamily="50" charset="-128"/>
              </a:rPr>
              <a:t>に準拠したサービス①＞</a:t>
            </a:r>
            <a:endParaRPr kumimoji="1" lang="ja-JP" altLang="en-US" sz="1400" b="1">
              <a:latin typeface="メイリオ" panose="020B0604030504040204" pitchFamily="50" charset="-128"/>
              <a:ea typeface="メイリオ" panose="020B0604030504040204" pitchFamily="50" charset="-128"/>
            </a:endParaRPr>
          </a:p>
        </p:txBody>
      </p:sp>
      <p:grpSp>
        <p:nvGrpSpPr>
          <p:cNvPr id="7" name="グループ化 6">
            <a:extLst>
              <a:ext uri="{FF2B5EF4-FFF2-40B4-BE49-F238E27FC236}">
                <a16:creationId xmlns:a16="http://schemas.microsoft.com/office/drawing/2014/main" id="{EB227F4C-F463-0A89-8EA1-2E4F75FAD79C}"/>
              </a:ext>
            </a:extLst>
          </p:cNvPr>
          <p:cNvGrpSpPr/>
          <p:nvPr/>
        </p:nvGrpSpPr>
        <p:grpSpPr>
          <a:xfrm>
            <a:off x="4007937" y="1795609"/>
            <a:ext cx="5526065" cy="2292815"/>
            <a:chOff x="4575218" y="1714932"/>
            <a:chExt cx="5526065" cy="2292815"/>
          </a:xfrm>
        </p:grpSpPr>
        <p:grpSp>
          <p:nvGrpSpPr>
            <p:cNvPr id="8" name="グループ化 7">
              <a:extLst>
                <a:ext uri="{FF2B5EF4-FFF2-40B4-BE49-F238E27FC236}">
                  <a16:creationId xmlns:a16="http://schemas.microsoft.com/office/drawing/2014/main" id="{3CDA9492-B472-A5E7-0C1A-DFD9C20ADF77}"/>
                </a:ext>
              </a:extLst>
            </p:cNvPr>
            <p:cNvGrpSpPr/>
            <p:nvPr/>
          </p:nvGrpSpPr>
          <p:grpSpPr>
            <a:xfrm>
              <a:off x="4665622" y="1991937"/>
              <a:ext cx="5435661" cy="2015810"/>
              <a:chOff x="4725067" y="1410124"/>
              <a:chExt cx="5435661" cy="2015810"/>
            </a:xfrm>
          </p:grpSpPr>
          <p:sp>
            <p:nvSpPr>
              <p:cNvPr id="10" name="正方形/長方形 9">
                <a:extLst>
                  <a:ext uri="{FF2B5EF4-FFF2-40B4-BE49-F238E27FC236}">
                    <a16:creationId xmlns:a16="http://schemas.microsoft.com/office/drawing/2014/main" id="{A2B83AA7-FDC3-F282-4DB2-88A2BE77BE5D}"/>
                  </a:ext>
                </a:extLst>
              </p:cNvPr>
              <p:cNvSpPr/>
              <p:nvPr/>
            </p:nvSpPr>
            <p:spPr>
              <a:xfrm>
                <a:off x="4725067" y="1410124"/>
                <a:ext cx="5435661" cy="20158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メイリオ" panose="020B0604030504040204" pitchFamily="50" charset="-128"/>
                  <a:ea typeface="メイリオ" panose="020B0604030504040204" pitchFamily="50" charset="-128"/>
                </a:endParaRPr>
              </a:p>
            </p:txBody>
          </p:sp>
          <p:grpSp>
            <p:nvGrpSpPr>
              <p:cNvPr id="11" name="グループ化 10">
                <a:extLst>
                  <a:ext uri="{FF2B5EF4-FFF2-40B4-BE49-F238E27FC236}">
                    <a16:creationId xmlns:a16="http://schemas.microsoft.com/office/drawing/2014/main" id="{81F255DD-6085-F648-A806-3F1ACDF1904D}"/>
                  </a:ext>
                </a:extLst>
              </p:cNvPr>
              <p:cNvGrpSpPr/>
              <p:nvPr/>
            </p:nvGrpSpPr>
            <p:grpSpPr>
              <a:xfrm>
                <a:off x="4770460" y="1411483"/>
                <a:ext cx="5227527" cy="1859668"/>
                <a:chOff x="4770460" y="1411483"/>
                <a:chExt cx="5227527" cy="1859668"/>
              </a:xfrm>
            </p:grpSpPr>
            <p:grpSp>
              <p:nvGrpSpPr>
                <p:cNvPr id="12" name="グループ化 11">
                  <a:extLst>
                    <a:ext uri="{FF2B5EF4-FFF2-40B4-BE49-F238E27FC236}">
                      <a16:creationId xmlns:a16="http://schemas.microsoft.com/office/drawing/2014/main" id="{CE26C193-AFA9-A206-19F3-EB63972AE9BD}"/>
                    </a:ext>
                  </a:extLst>
                </p:cNvPr>
                <p:cNvGrpSpPr/>
                <p:nvPr/>
              </p:nvGrpSpPr>
              <p:grpSpPr>
                <a:xfrm>
                  <a:off x="4809875" y="1411483"/>
                  <a:ext cx="2502125" cy="425351"/>
                  <a:chOff x="1001864" y="1682937"/>
                  <a:chExt cx="3436289" cy="584155"/>
                </a:xfrm>
                <a:solidFill>
                  <a:schemeClr val="bg1"/>
                </a:solidFill>
              </p:grpSpPr>
              <p:sp>
                <p:nvSpPr>
                  <p:cNvPr id="33" name="四角形: 角を丸くする 32">
                    <a:extLst>
                      <a:ext uri="{FF2B5EF4-FFF2-40B4-BE49-F238E27FC236}">
                        <a16:creationId xmlns:a16="http://schemas.microsoft.com/office/drawing/2014/main" id="{BF89A435-38E3-E474-F730-C9CB4B0189C4}"/>
                      </a:ext>
                    </a:extLst>
                  </p:cNvPr>
                  <p:cNvSpPr/>
                  <p:nvPr/>
                </p:nvSpPr>
                <p:spPr>
                  <a:xfrm>
                    <a:off x="1054179" y="1967535"/>
                    <a:ext cx="1614115" cy="299557"/>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メイリオ" panose="020B0604030504040204" pitchFamily="50" charset="-128"/>
                        <a:ea typeface="メイリオ" panose="020B0604030504040204" pitchFamily="50" charset="-128"/>
                      </a:rPr>
                      <a:t>出路樽</a:t>
                    </a:r>
                    <a:endParaRPr kumimoji="1" lang="ja-JP" altLang="en-US" sz="1200">
                      <a:solidFill>
                        <a:schemeClr val="tx1"/>
                      </a:solidFill>
                      <a:latin typeface="メイリオ" panose="020B0604030504040204" pitchFamily="50" charset="-128"/>
                      <a:ea typeface="メイリオ" panose="020B0604030504040204" pitchFamily="50" charset="-128"/>
                    </a:endParaRPr>
                  </a:p>
                </p:txBody>
              </p:sp>
              <p:sp>
                <p:nvSpPr>
                  <p:cNvPr id="34" name="四角形: 角を丸くする 33">
                    <a:extLst>
                      <a:ext uri="{FF2B5EF4-FFF2-40B4-BE49-F238E27FC236}">
                        <a16:creationId xmlns:a16="http://schemas.microsoft.com/office/drawing/2014/main" id="{1F8876C0-4692-0851-DFF9-C5BB9B92F1D9}"/>
                      </a:ext>
                    </a:extLst>
                  </p:cNvPr>
                  <p:cNvSpPr/>
                  <p:nvPr/>
                </p:nvSpPr>
                <p:spPr>
                  <a:xfrm>
                    <a:off x="2824038" y="1967536"/>
                    <a:ext cx="1614115" cy="297967"/>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太郎</a:t>
                    </a:r>
                  </a:p>
                </p:txBody>
              </p:sp>
              <p:sp>
                <p:nvSpPr>
                  <p:cNvPr id="35" name="テキスト ボックス 34">
                    <a:extLst>
                      <a:ext uri="{FF2B5EF4-FFF2-40B4-BE49-F238E27FC236}">
                        <a16:creationId xmlns:a16="http://schemas.microsoft.com/office/drawing/2014/main" id="{585A97DC-D46B-1D43-741C-0253E9CE0F26}"/>
                      </a:ext>
                    </a:extLst>
                  </p:cNvPr>
                  <p:cNvSpPr txBox="1"/>
                  <p:nvPr/>
                </p:nvSpPr>
                <p:spPr>
                  <a:xfrm>
                    <a:off x="1001864" y="1698196"/>
                    <a:ext cx="447341" cy="359282"/>
                  </a:xfrm>
                  <a:prstGeom prst="rect">
                    <a:avLst/>
                  </a:prstGeom>
                  <a:noFill/>
                </p:spPr>
                <p:txBody>
                  <a:bodyPr wrap="none" rtlCol="0">
                    <a:spAutoFit/>
                  </a:bodyPr>
                  <a:lstStyle/>
                  <a:p>
                    <a:r>
                      <a:rPr lang="ja-JP" altLang="en-US" sz="1050">
                        <a:latin typeface="メイリオ" panose="020B0604030504040204" pitchFamily="50" charset="-128"/>
                        <a:ea typeface="メイリオ" panose="020B0604030504040204" pitchFamily="50" charset="-128"/>
                      </a:rPr>
                      <a:t>姓</a:t>
                    </a:r>
                    <a:endParaRPr kumimoji="1" lang="ja-JP" altLang="en-US" sz="1050">
                      <a:latin typeface="メイリオ" panose="020B0604030504040204" pitchFamily="50" charset="-128"/>
                      <a:ea typeface="メイリオ" panose="020B0604030504040204" pitchFamily="50" charset="-128"/>
                    </a:endParaRPr>
                  </a:p>
                </p:txBody>
              </p:sp>
              <p:sp>
                <p:nvSpPr>
                  <p:cNvPr id="36" name="テキスト ボックス 35">
                    <a:extLst>
                      <a:ext uri="{FF2B5EF4-FFF2-40B4-BE49-F238E27FC236}">
                        <a16:creationId xmlns:a16="http://schemas.microsoft.com/office/drawing/2014/main" id="{A7F2199C-23E4-0DEA-749F-04B43F14202D}"/>
                      </a:ext>
                    </a:extLst>
                  </p:cNvPr>
                  <p:cNvSpPr txBox="1"/>
                  <p:nvPr/>
                </p:nvSpPr>
                <p:spPr>
                  <a:xfrm>
                    <a:off x="2824039" y="1682937"/>
                    <a:ext cx="415498" cy="359282"/>
                  </a:xfrm>
                  <a:prstGeom prst="rect">
                    <a:avLst/>
                  </a:prstGeom>
                  <a:noFill/>
                </p:spPr>
                <p:txBody>
                  <a:bodyPr wrap="square" rtlCol="0">
                    <a:spAutoFit/>
                  </a:bodyPr>
                  <a:lstStyle/>
                  <a:p>
                    <a:r>
                      <a:rPr kumimoji="1" lang="ja-JP" altLang="en-US" sz="1050">
                        <a:latin typeface="メイリオ" panose="020B0604030504040204" pitchFamily="50" charset="-128"/>
                        <a:ea typeface="メイリオ" panose="020B0604030504040204" pitchFamily="50" charset="-128"/>
                      </a:rPr>
                      <a:t>名</a:t>
                    </a:r>
                  </a:p>
                </p:txBody>
              </p:sp>
            </p:grpSp>
            <p:grpSp>
              <p:nvGrpSpPr>
                <p:cNvPr id="13" name="グループ化 12">
                  <a:extLst>
                    <a:ext uri="{FF2B5EF4-FFF2-40B4-BE49-F238E27FC236}">
                      <a16:creationId xmlns:a16="http://schemas.microsoft.com/office/drawing/2014/main" id="{0E1AEE3B-0A3F-CB03-805E-576D6BD2126B}"/>
                    </a:ext>
                  </a:extLst>
                </p:cNvPr>
                <p:cNvGrpSpPr/>
                <p:nvPr/>
              </p:nvGrpSpPr>
              <p:grpSpPr>
                <a:xfrm>
                  <a:off x="7495862" y="1416928"/>
                  <a:ext cx="2502125" cy="412570"/>
                  <a:chOff x="4690058" y="1036569"/>
                  <a:chExt cx="3436288" cy="566601"/>
                </a:xfrm>
                <a:solidFill>
                  <a:schemeClr val="bg1"/>
                </a:solidFill>
              </p:grpSpPr>
              <p:sp>
                <p:nvSpPr>
                  <p:cNvPr id="29" name="四角形: 角を丸くする 28">
                    <a:extLst>
                      <a:ext uri="{FF2B5EF4-FFF2-40B4-BE49-F238E27FC236}">
                        <a16:creationId xmlns:a16="http://schemas.microsoft.com/office/drawing/2014/main" id="{E1B70EC4-15B5-CE06-A8BE-B9574B4D7567}"/>
                      </a:ext>
                    </a:extLst>
                  </p:cNvPr>
                  <p:cNvSpPr/>
                  <p:nvPr/>
                </p:nvSpPr>
                <p:spPr>
                  <a:xfrm>
                    <a:off x="4742373" y="1321166"/>
                    <a:ext cx="1614115" cy="282004"/>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メイリオ" panose="020B0604030504040204" pitchFamily="50" charset="-128"/>
                        <a:ea typeface="メイリオ" panose="020B0604030504040204" pitchFamily="50" charset="-128"/>
                      </a:rPr>
                      <a:t>デジタル</a:t>
                    </a:r>
                    <a:endParaRPr kumimoji="1" lang="ja-JP" altLang="en-US" sz="1200">
                      <a:solidFill>
                        <a:schemeClr val="tx1"/>
                      </a:solidFill>
                      <a:latin typeface="メイリオ" panose="020B0604030504040204" pitchFamily="50" charset="-128"/>
                      <a:ea typeface="メイリオ" panose="020B0604030504040204" pitchFamily="50" charset="-128"/>
                    </a:endParaRPr>
                  </a:p>
                </p:txBody>
              </p:sp>
              <p:sp>
                <p:nvSpPr>
                  <p:cNvPr id="30" name="四角形: 角を丸くする 29">
                    <a:extLst>
                      <a:ext uri="{FF2B5EF4-FFF2-40B4-BE49-F238E27FC236}">
                        <a16:creationId xmlns:a16="http://schemas.microsoft.com/office/drawing/2014/main" id="{2BA64714-3FAF-24CF-C694-87D499AA14A5}"/>
                      </a:ext>
                    </a:extLst>
                  </p:cNvPr>
                  <p:cNvSpPr/>
                  <p:nvPr/>
                </p:nvSpPr>
                <p:spPr>
                  <a:xfrm>
                    <a:off x="6512231" y="1321164"/>
                    <a:ext cx="1614115" cy="282004"/>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タロウ</a:t>
                    </a:r>
                  </a:p>
                </p:txBody>
              </p:sp>
              <p:sp>
                <p:nvSpPr>
                  <p:cNvPr id="31" name="テキスト ボックス 30">
                    <a:extLst>
                      <a:ext uri="{FF2B5EF4-FFF2-40B4-BE49-F238E27FC236}">
                        <a16:creationId xmlns:a16="http://schemas.microsoft.com/office/drawing/2014/main" id="{5034F934-AC3C-CFFA-3951-54DCC0697A99}"/>
                      </a:ext>
                    </a:extLst>
                  </p:cNvPr>
                  <p:cNvSpPr txBox="1"/>
                  <p:nvPr/>
                </p:nvSpPr>
                <p:spPr>
                  <a:xfrm>
                    <a:off x="4690058" y="1043878"/>
                    <a:ext cx="1178232" cy="348714"/>
                  </a:xfrm>
                  <a:prstGeom prst="rect">
                    <a:avLst/>
                  </a:prstGeom>
                  <a:noFill/>
                </p:spPr>
                <p:txBody>
                  <a:bodyPr wrap="none" rtlCol="0">
                    <a:spAutoFit/>
                  </a:bodyPr>
                  <a:lstStyle/>
                  <a:p>
                    <a:r>
                      <a:rPr kumimoji="1" lang="ja-JP" altLang="en-US" sz="1050">
                        <a:latin typeface="メイリオ" panose="020B0604030504040204" pitchFamily="50" charset="-128"/>
                        <a:ea typeface="メイリオ" panose="020B0604030504040204" pitchFamily="50" charset="-128"/>
                      </a:rPr>
                      <a:t>姓（カナ）</a:t>
                    </a:r>
                  </a:p>
                </p:txBody>
              </p:sp>
              <p:sp>
                <p:nvSpPr>
                  <p:cNvPr id="32" name="テキスト ボックス 31">
                    <a:extLst>
                      <a:ext uri="{FF2B5EF4-FFF2-40B4-BE49-F238E27FC236}">
                        <a16:creationId xmlns:a16="http://schemas.microsoft.com/office/drawing/2014/main" id="{89189C22-3E0D-7CC6-7E1A-192755569ECA}"/>
                      </a:ext>
                    </a:extLst>
                  </p:cNvPr>
                  <p:cNvSpPr txBox="1"/>
                  <p:nvPr/>
                </p:nvSpPr>
                <p:spPr>
                  <a:xfrm>
                    <a:off x="6512231" y="1036569"/>
                    <a:ext cx="1197267" cy="348714"/>
                  </a:xfrm>
                  <a:prstGeom prst="rect">
                    <a:avLst/>
                  </a:prstGeom>
                  <a:noFill/>
                </p:spPr>
                <p:txBody>
                  <a:bodyPr wrap="square" rtlCol="0">
                    <a:spAutoFit/>
                  </a:bodyPr>
                  <a:lstStyle/>
                  <a:p>
                    <a:r>
                      <a:rPr lang="ja-JP" altLang="en-US" sz="1050">
                        <a:latin typeface="メイリオ" panose="020B0604030504040204" pitchFamily="50" charset="-128"/>
                        <a:ea typeface="メイリオ" panose="020B0604030504040204" pitchFamily="50" charset="-128"/>
                      </a:rPr>
                      <a:t>名（カナ）</a:t>
                    </a:r>
                    <a:endParaRPr kumimoji="1" lang="ja-JP" altLang="en-US" sz="1050">
                      <a:latin typeface="メイリオ" panose="020B0604030504040204" pitchFamily="50" charset="-128"/>
                      <a:ea typeface="メイリオ" panose="020B0604030504040204" pitchFamily="50" charset="-128"/>
                    </a:endParaRPr>
                  </a:p>
                </p:txBody>
              </p:sp>
            </p:grpSp>
            <p:grpSp>
              <p:nvGrpSpPr>
                <p:cNvPr id="14" name="グループ化 13">
                  <a:extLst>
                    <a:ext uri="{FF2B5EF4-FFF2-40B4-BE49-F238E27FC236}">
                      <a16:creationId xmlns:a16="http://schemas.microsoft.com/office/drawing/2014/main" id="{BD21CC9D-DAA1-ADCA-765D-DDAB4AF543C7}"/>
                    </a:ext>
                  </a:extLst>
                </p:cNvPr>
                <p:cNvGrpSpPr/>
                <p:nvPr/>
              </p:nvGrpSpPr>
              <p:grpSpPr>
                <a:xfrm>
                  <a:off x="4770460" y="1894517"/>
                  <a:ext cx="5196696" cy="445280"/>
                  <a:chOff x="5710494" y="4585976"/>
                  <a:chExt cx="5196696" cy="445280"/>
                </a:xfrm>
              </p:grpSpPr>
              <p:sp>
                <p:nvSpPr>
                  <p:cNvPr id="21" name="四角形: 角を丸くする 20">
                    <a:extLst>
                      <a:ext uri="{FF2B5EF4-FFF2-40B4-BE49-F238E27FC236}">
                        <a16:creationId xmlns:a16="http://schemas.microsoft.com/office/drawing/2014/main" id="{54AF1415-6C79-F832-7D78-F31CA54BD1D9}"/>
                      </a:ext>
                    </a:extLst>
                  </p:cNvPr>
                  <p:cNvSpPr/>
                  <p:nvPr/>
                </p:nvSpPr>
                <p:spPr>
                  <a:xfrm>
                    <a:off x="5788002" y="4828648"/>
                    <a:ext cx="1175314" cy="2026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東京都</a:t>
                    </a:r>
                  </a:p>
                </p:txBody>
              </p:sp>
              <p:sp>
                <p:nvSpPr>
                  <p:cNvPr id="22" name="四角形: 角を丸くする 21">
                    <a:extLst>
                      <a:ext uri="{FF2B5EF4-FFF2-40B4-BE49-F238E27FC236}">
                        <a16:creationId xmlns:a16="http://schemas.microsoft.com/office/drawing/2014/main" id="{D8BD0307-891E-43CC-17D0-E444FE2F7278}"/>
                      </a:ext>
                    </a:extLst>
                  </p:cNvPr>
                  <p:cNvSpPr/>
                  <p:nvPr/>
                </p:nvSpPr>
                <p:spPr>
                  <a:xfrm>
                    <a:off x="7076720" y="4828648"/>
                    <a:ext cx="1175314" cy="2026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千代田区</a:t>
                    </a:r>
                  </a:p>
                </p:txBody>
              </p:sp>
              <p:sp>
                <p:nvSpPr>
                  <p:cNvPr id="23" name="テキスト ボックス 22">
                    <a:extLst>
                      <a:ext uri="{FF2B5EF4-FFF2-40B4-BE49-F238E27FC236}">
                        <a16:creationId xmlns:a16="http://schemas.microsoft.com/office/drawing/2014/main" id="{F9E61590-C741-9A87-DD05-D0149927BC05}"/>
                      </a:ext>
                    </a:extLst>
                  </p:cNvPr>
                  <p:cNvSpPr txBox="1"/>
                  <p:nvPr/>
                </p:nvSpPr>
                <p:spPr>
                  <a:xfrm>
                    <a:off x="5710494" y="4626740"/>
                    <a:ext cx="748923" cy="261610"/>
                  </a:xfrm>
                  <a:prstGeom prst="rect">
                    <a:avLst/>
                  </a:prstGeom>
                  <a:noFill/>
                </p:spPr>
                <p:txBody>
                  <a:bodyPr wrap="none" rtlCol="0">
                    <a:spAutoFit/>
                  </a:bodyPr>
                  <a:lstStyle/>
                  <a:p>
                    <a:r>
                      <a:rPr kumimoji="1" lang="ja-JP" altLang="en-US" sz="1050">
                        <a:latin typeface="メイリオ" panose="020B0604030504040204" pitchFamily="50" charset="-128"/>
                        <a:ea typeface="メイリオ" panose="020B0604030504040204" pitchFamily="50" charset="-128"/>
                      </a:rPr>
                      <a:t>都道府県</a:t>
                    </a:r>
                  </a:p>
                </p:txBody>
              </p:sp>
              <p:sp>
                <p:nvSpPr>
                  <p:cNvPr id="24" name="テキスト ボックス 23">
                    <a:extLst>
                      <a:ext uri="{FF2B5EF4-FFF2-40B4-BE49-F238E27FC236}">
                        <a16:creationId xmlns:a16="http://schemas.microsoft.com/office/drawing/2014/main" id="{68B6FF3E-C2A5-DCFE-24FB-21035FA649D2}"/>
                      </a:ext>
                    </a:extLst>
                  </p:cNvPr>
                  <p:cNvSpPr txBox="1"/>
                  <p:nvPr/>
                </p:nvSpPr>
                <p:spPr>
                  <a:xfrm>
                    <a:off x="7005773" y="4617722"/>
                    <a:ext cx="1175313" cy="261610"/>
                  </a:xfrm>
                  <a:prstGeom prst="rect">
                    <a:avLst/>
                  </a:prstGeom>
                  <a:noFill/>
                </p:spPr>
                <p:txBody>
                  <a:bodyPr wrap="square" rtlCol="0">
                    <a:spAutoFit/>
                  </a:bodyPr>
                  <a:lstStyle/>
                  <a:p>
                    <a:r>
                      <a:rPr kumimoji="1" lang="ja-JP" altLang="en-US" sz="1050">
                        <a:latin typeface="メイリオ" panose="020B0604030504040204" pitchFamily="50" charset="-128"/>
                        <a:ea typeface="メイリオ" panose="020B0604030504040204" pitchFamily="50" charset="-128"/>
                      </a:rPr>
                      <a:t>市区町村</a:t>
                    </a:r>
                    <a:r>
                      <a:rPr lang="ja-JP" altLang="en-US" sz="1050">
                        <a:latin typeface="メイリオ" panose="020B0604030504040204" pitchFamily="50" charset="-128"/>
                        <a:ea typeface="メイリオ" panose="020B0604030504040204" pitchFamily="50" charset="-128"/>
                      </a:rPr>
                      <a:t>（群）</a:t>
                    </a:r>
                    <a:endParaRPr kumimoji="1" lang="en-US" altLang="ja-JP" sz="1050">
                      <a:latin typeface="メイリオ" panose="020B0604030504040204" pitchFamily="50" charset="-128"/>
                      <a:ea typeface="メイリオ" panose="020B0604030504040204" pitchFamily="50" charset="-128"/>
                    </a:endParaRPr>
                  </a:p>
                </p:txBody>
              </p:sp>
              <p:sp>
                <p:nvSpPr>
                  <p:cNvPr id="25" name="四角形: 角を丸くする 24">
                    <a:extLst>
                      <a:ext uri="{FF2B5EF4-FFF2-40B4-BE49-F238E27FC236}">
                        <a16:creationId xmlns:a16="http://schemas.microsoft.com/office/drawing/2014/main" id="{D1D57B75-551F-E07B-33C2-5247A9A28B85}"/>
                      </a:ext>
                    </a:extLst>
                  </p:cNvPr>
                  <p:cNvSpPr/>
                  <p:nvPr/>
                </p:nvSpPr>
                <p:spPr>
                  <a:xfrm>
                    <a:off x="8443158" y="4811041"/>
                    <a:ext cx="1175314" cy="2026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紀尾井町</a:t>
                    </a:r>
                  </a:p>
                </p:txBody>
              </p:sp>
              <p:sp>
                <p:nvSpPr>
                  <p:cNvPr id="26" name="四角形: 角を丸くする 25">
                    <a:extLst>
                      <a:ext uri="{FF2B5EF4-FFF2-40B4-BE49-F238E27FC236}">
                        <a16:creationId xmlns:a16="http://schemas.microsoft.com/office/drawing/2014/main" id="{2F67BB98-D0B6-4622-AB91-7ED2FC514986}"/>
                      </a:ext>
                    </a:extLst>
                  </p:cNvPr>
                  <p:cNvSpPr/>
                  <p:nvPr/>
                </p:nvSpPr>
                <p:spPr>
                  <a:xfrm>
                    <a:off x="9731876" y="4811041"/>
                    <a:ext cx="1175314" cy="2026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１－３</a:t>
                    </a:r>
                  </a:p>
                </p:txBody>
              </p:sp>
              <p:sp>
                <p:nvSpPr>
                  <p:cNvPr id="27" name="テキスト ボックス 26">
                    <a:extLst>
                      <a:ext uri="{FF2B5EF4-FFF2-40B4-BE49-F238E27FC236}">
                        <a16:creationId xmlns:a16="http://schemas.microsoft.com/office/drawing/2014/main" id="{40264571-6C05-44EE-AE42-16E14B9F6340}"/>
                      </a:ext>
                    </a:extLst>
                  </p:cNvPr>
                  <p:cNvSpPr txBox="1"/>
                  <p:nvPr/>
                </p:nvSpPr>
                <p:spPr>
                  <a:xfrm>
                    <a:off x="8405065" y="4585976"/>
                    <a:ext cx="466794" cy="261610"/>
                  </a:xfrm>
                  <a:prstGeom prst="rect">
                    <a:avLst/>
                  </a:prstGeom>
                  <a:noFill/>
                </p:spPr>
                <p:txBody>
                  <a:bodyPr wrap="none" rtlCol="0">
                    <a:spAutoFit/>
                  </a:bodyPr>
                  <a:lstStyle/>
                  <a:p>
                    <a:r>
                      <a:rPr lang="ja-JP" altLang="en-US" sz="1050">
                        <a:latin typeface="メイリオ" panose="020B0604030504040204" pitchFamily="50" charset="-128"/>
                        <a:ea typeface="メイリオ" panose="020B0604030504040204" pitchFamily="50" charset="-128"/>
                      </a:rPr>
                      <a:t>町字</a:t>
                    </a:r>
                    <a:endParaRPr kumimoji="1" lang="ja-JP" altLang="en-US" sz="1050">
                      <a:latin typeface="メイリオ" panose="020B0604030504040204" pitchFamily="50" charset="-128"/>
                      <a:ea typeface="メイリオ" panose="020B0604030504040204" pitchFamily="50" charset="-128"/>
                    </a:endParaRPr>
                  </a:p>
                </p:txBody>
              </p:sp>
              <p:sp>
                <p:nvSpPr>
                  <p:cNvPr id="28" name="テキスト ボックス 27">
                    <a:extLst>
                      <a:ext uri="{FF2B5EF4-FFF2-40B4-BE49-F238E27FC236}">
                        <a16:creationId xmlns:a16="http://schemas.microsoft.com/office/drawing/2014/main" id="{332CB09B-5D46-D734-931B-68CA0BA19727}"/>
                      </a:ext>
                    </a:extLst>
                  </p:cNvPr>
                  <p:cNvSpPr txBox="1"/>
                  <p:nvPr/>
                </p:nvSpPr>
                <p:spPr>
                  <a:xfrm>
                    <a:off x="9637280" y="4604302"/>
                    <a:ext cx="1175313" cy="261610"/>
                  </a:xfrm>
                  <a:prstGeom prst="rect">
                    <a:avLst/>
                  </a:prstGeom>
                  <a:noFill/>
                </p:spPr>
                <p:txBody>
                  <a:bodyPr wrap="square" rtlCol="0">
                    <a:spAutoFit/>
                  </a:bodyPr>
                  <a:lstStyle/>
                  <a:p>
                    <a:r>
                      <a:rPr lang="ja-JP" altLang="en-US" sz="1050">
                        <a:latin typeface="メイリオ" panose="020B0604030504040204" pitchFamily="50" charset="-128"/>
                        <a:ea typeface="メイリオ" panose="020B0604030504040204" pitchFamily="50" charset="-128"/>
                      </a:rPr>
                      <a:t>番地以下</a:t>
                    </a:r>
                    <a:endParaRPr kumimoji="1" lang="en-US" altLang="ja-JP" sz="1050">
                      <a:latin typeface="メイリオ" panose="020B0604030504040204" pitchFamily="50" charset="-128"/>
                      <a:ea typeface="メイリオ" panose="020B0604030504040204" pitchFamily="50" charset="-128"/>
                    </a:endParaRPr>
                  </a:p>
                </p:txBody>
              </p:sp>
            </p:grpSp>
            <p:grpSp>
              <p:nvGrpSpPr>
                <p:cNvPr id="15" name="グループ化 14">
                  <a:extLst>
                    <a:ext uri="{FF2B5EF4-FFF2-40B4-BE49-F238E27FC236}">
                      <a16:creationId xmlns:a16="http://schemas.microsoft.com/office/drawing/2014/main" id="{5BD6B7A3-1E06-969C-D9BE-6C85393F3C8E}"/>
                    </a:ext>
                  </a:extLst>
                </p:cNvPr>
                <p:cNvGrpSpPr/>
                <p:nvPr/>
              </p:nvGrpSpPr>
              <p:grpSpPr>
                <a:xfrm>
                  <a:off x="4824637" y="2378300"/>
                  <a:ext cx="2475610" cy="429207"/>
                  <a:chOff x="969822" y="884080"/>
                  <a:chExt cx="3399875" cy="589451"/>
                </a:xfrm>
                <a:solidFill>
                  <a:schemeClr val="bg1"/>
                </a:solidFill>
              </p:grpSpPr>
              <p:sp>
                <p:nvSpPr>
                  <p:cNvPr id="19" name="四角形: 角を丸くする 18">
                    <a:extLst>
                      <a:ext uri="{FF2B5EF4-FFF2-40B4-BE49-F238E27FC236}">
                        <a16:creationId xmlns:a16="http://schemas.microsoft.com/office/drawing/2014/main" id="{F550E2A6-0B76-686C-CA56-BFB6850AEA7E}"/>
                      </a:ext>
                    </a:extLst>
                  </p:cNvPr>
                  <p:cNvSpPr/>
                  <p:nvPr/>
                </p:nvSpPr>
                <p:spPr>
                  <a:xfrm>
                    <a:off x="1022137" y="1183021"/>
                    <a:ext cx="3347560" cy="290510"/>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紀尾井タワー１９階</a:t>
                    </a:r>
                  </a:p>
                </p:txBody>
              </p:sp>
              <p:sp>
                <p:nvSpPr>
                  <p:cNvPr id="20" name="テキスト ボックス 19">
                    <a:extLst>
                      <a:ext uri="{FF2B5EF4-FFF2-40B4-BE49-F238E27FC236}">
                        <a16:creationId xmlns:a16="http://schemas.microsoft.com/office/drawing/2014/main" id="{DAF080D6-9623-46DA-EA07-2D55EAA35281}"/>
                      </a:ext>
                    </a:extLst>
                  </p:cNvPr>
                  <p:cNvSpPr txBox="1"/>
                  <p:nvPr/>
                </p:nvSpPr>
                <p:spPr>
                  <a:xfrm>
                    <a:off x="969822" y="884080"/>
                    <a:ext cx="1733006" cy="348715"/>
                  </a:xfrm>
                  <a:prstGeom prst="rect">
                    <a:avLst/>
                  </a:prstGeom>
                  <a:noFill/>
                </p:spPr>
                <p:txBody>
                  <a:bodyPr wrap="none" rtlCol="0">
                    <a:spAutoFit/>
                  </a:bodyPr>
                  <a:lstStyle/>
                  <a:p>
                    <a:r>
                      <a:rPr kumimoji="1" lang="ja-JP" altLang="en-US" sz="1050">
                        <a:latin typeface="メイリオ" panose="020B0604030504040204" pitchFamily="50" charset="-128"/>
                        <a:ea typeface="メイリオ" panose="020B0604030504040204" pitchFamily="50" charset="-128"/>
                      </a:rPr>
                      <a:t>建物名等（方書）</a:t>
                    </a:r>
                  </a:p>
                </p:txBody>
              </p:sp>
            </p:grpSp>
            <p:grpSp>
              <p:nvGrpSpPr>
                <p:cNvPr id="16" name="グループ化 15">
                  <a:extLst>
                    <a:ext uri="{FF2B5EF4-FFF2-40B4-BE49-F238E27FC236}">
                      <a16:creationId xmlns:a16="http://schemas.microsoft.com/office/drawing/2014/main" id="{DE1A1584-0F69-5FEF-7947-5F514D8C0660}"/>
                    </a:ext>
                  </a:extLst>
                </p:cNvPr>
                <p:cNvGrpSpPr/>
                <p:nvPr/>
              </p:nvGrpSpPr>
              <p:grpSpPr>
                <a:xfrm>
                  <a:off x="4780286" y="2839419"/>
                  <a:ext cx="2527094" cy="431732"/>
                  <a:chOff x="4707312" y="3052388"/>
                  <a:chExt cx="2527094" cy="431732"/>
                </a:xfrm>
              </p:grpSpPr>
              <p:sp>
                <p:nvSpPr>
                  <p:cNvPr id="17" name="四角形: 角を丸くする 16">
                    <a:extLst>
                      <a:ext uri="{FF2B5EF4-FFF2-40B4-BE49-F238E27FC236}">
                        <a16:creationId xmlns:a16="http://schemas.microsoft.com/office/drawing/2014/main" id="{20F27A0E-DA99-6F8E-E9A8-E606B84095A0}"/>
                      </a:ext>
                    </a:extLst>
                  </p:cNvPr>
                  <p:cNvSpPr/>
                  <p:nvPr/>
                </p:nvSpPr>
                <p:spPr>
                  <a:xfrm>
                    <a:off x="4795143" y="3257625"/>
                    <a:ext cx="2439263" cy="22649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b="0" i="0">
                        <a:solidFill>
                          <a:srgbClr val="000000"/>
                        </a:solidFill>
                        <a:effectLst/>
                        <a:latin typeface="メイリオ" panose="020B0604030504040204" pitchFamily="50" charset="-128"/>
                        <a:ea typeface="メイリオ" panose="020B0604030504040204" pitchFamily="50" charset="-128"/>
                      </a:rPr>
                      <a:t>2024-04-18</a:t>
                    </a:r>
                    <a:endParaRPr kumimoji="1" lang="ja-JP" altLang="en-US" sz="1200">
                      <a:solidFill>
                        <a:schemeClr val="tx1"/>
                      </a:solidFill>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9BA42B34-06E3-B801-4102-0F8A603D1745}"/>
                      </a:ext>
                    </a:extLst>
                  </p:cNvPr>
                  <p:cNvSpPr txBox="1"/>
                  <p:nvPr/>
                </p:nvSpPr>
                <p:spPr>
                  <a:xfrm>
                    <a:off x="4707312" y="3052388"/>
                    <a:ext cx="588623" cy="253916"/>
                  </a:xfrm>
                  <a:prstGeom prst="rect">
                    <a:avLst/>
                  </a:prstGeom>
                  <a:noFill/>
                </p:spPr>
                <p:txBody>
                  <a:bodyPr wrap="none" rtlCol="0">
                    <a:spAutoFit/>
                  </a:bodyPr>
                  <a:lstStyle/>
                  <a:p>
                    <a:r>
                      <a:rPr kumimoji="1" lang="ja-JP" altLang="en-US" sz="1050">
                        <a:latin typeface="メイリオ" panose="020B0604030504040204" pitchFamily="50" charset="-128"/>
                        <a:ea typeface="メイリオ" panose="020B0604030504040204" pitchFamily="50" charset="-128"/>
                      </a:rPr>
                      <a:t>登録日</a:t>
                    </a:r>
                  </a:p>
                </p:txBody>
              </p:sp>
            </p:grpSp>
          </p:grpSp>
        </p:grpSp>
        <p:sp>
          <p:nvSpPr>
            <p:cNvPr id="9" name="テキスト ボックス 8">
              <a:extLst>
                <a:ext uri="{FF2B5EF4-FFF2-40B4-BE49-F238E27FC236}">
                  <a16:creationId xmlns:a16="http://schemas.microsoft.com/office/drawing/2014/main" id="{2A22209F-63CA-DE34-536C-11FA7FF5F875}"/>
                </a:ext>
              </a:extLst>
            </p:cNvPr>
            <p:cNvSpPr txBox="1"/>
            <p:nvPr/>
          </p:nvSpPr>
          <p:spPr>
            <a:xfrm>
              <a:off x="4575218" y="1714932"/>
              <a:ext cx="4475905" cy="307777"/>
            </a:xfrm>
            <a:prstGeom prst="rect">
              <a:avLst/>
            </a:prstGeom>
            <a:noFill/>
          </p:spPr>
          <p:txBody>
            <a:bodyPr wrap="none" rtlCol="0">
              <a:spAutoFit/>
            </a:bodyPr>
            <a:lstStyle/>
            <a:p>
              <a:r>
                <a:rPr lang="ja-JP" altLang="en-US" sz="1400" b="1">
                  <a:latin typeface="メイリオ" panose="020B0604030504040204" pitchFamily="50" charset="-128"/>
                  <a:ea typeface="メイリオ" panose="020B0604030504040204" pitchFamily="50" charset="-128"/>
                </a:rPr>
                <a:t>＜</a:t>
              </a:r>
              <a:r>
                <a:rPr lang="en-US" altLang="ja-JP" sz="1400" b="1">
                  <a:latin typeface="メイリオ" panose="020B0604030504040204" pitchFamily="50" charset="-128"/>
                  <a:ea typeface="メイリオ" panose="020B0604030504040204" pitchFamily="50" charset="-128"/>
                </a:rPr>
                <a:t>GIF</a:t>
              </a:r>
              <a:r>
                <a:rPr lang="ja-JP" altLang="en-US" sz="1400" b="1">
                  <a:latin typeface="メイリオ" panose="020B0604030504040204" pitchFamily="50" charset="-128"/>
                  <a:ea typeface="メイリオ" panose="020B0604030504040204" pitchFamily="50" charset="-128"/>
                </a:rPr>
                <a:t>に準拠したサービス②　</a:t>
              </a:r>
              <a:r>
                <a:rPr lang="en-US" altLang="ja-JP" sz="1400" b="1">
                  <a:solidFill>
                    <a:srgbClr val="FF0000"/>
                  </a:solidFill>
                  <a:latin typeface="メイリオ" panose="020B0604030504040204" pitchFamily="50" charset="-128"/>
                  <a:ea typeface="メイリオ" panose="020B0604030504040204" pitchFamily="50" charset="-128"/>
                </a:rPr>
                <a:t>※</a:t>
              </a:r>
              <a:r>
                <a:rPr lang="ja-JP" altLang="en-US" sz="1400" b="1">
                  <a:solidFill>
                    <a:srgbClr val="FF0000"/>
                  </a:solidFill>
                  <a:latin typeface="メイリオ" panose="020B0604030504040204" pitchFamily="50" charset="-128"/>
                  <a:ea typeface="メイリオ" panose="020B0604030504040204" pitchFamily="50" charset="-128"/>
                </a:rPr>
                <a:t>データ連携が容易</a:t>
              </a:r>
              <a:r>
                <a:rPr lang="ja-JP" altLang="en-US" sz="1400" b="1">
                  <a:latin typeface="メイリオ" panose="020B0604030504040204" pitchFamily="50" charset="-128"/>
                  <a:ea typeface="メイリオ" panose="020B0604030504040204" pitchFamily="50" charset="-128"/>
                </a:rPr>
                <a:t>＞</a:t>
              </a:r>
              <a:endParaRPr kumimoji="1" lang="ja-JP" altLang="en-US" sz="1400" b="1">
                <a:latin typeface="メイリオ" panose="020B0604030504040204" pitchFamily="50" charset="-128"/>
                <a:ea typeface="メイリオ" panose="020B0604030504040204" pitchFamily="50" charset="-128"/>
              </a:endParaRPr>
            </a:p>
          </p:txBody>
        </p:sp>
      </p:grpSp>
      <p:grpSp>
        <p:nvGrpSpPr>
          <p:cNvPr id="37" name="グループ化 36">
            <a:extLst>
              <a:ext uri="{FF2B5EF4-FFF2-40B4-BE49-F238E27FC236}">
                <a16:creationId xmlns:a16="http://schemas.microsoft.com/office/drawing/2014/main" id="{136AEBCC-9883-A5B9-A086-B526E6C48B6D}"/>
              </a:ext>
            </a:extLst>
          </p:cNvPr>
          <p:cNvGrpSpPr/>
          <p:nvPr/>
        </p:nvGrpSpPr>
        <p:grpSpPr>
          <a:xfrm>
            <a:off x="4010992" y="4293481"/>
            <a:ext cx="5536068" cy="2425605"/>
            <a:chOff x="4637552" y="4260784"/>
            <a:chExt cx="5536068" cy="2425605"/>
          </a:xfrm>
        </p:grpSpPr>
        <p:grpSp>
          <p:nvGrpSpPr>
            <p:cNvPr id="38" name="グループ化 37">
              <a:extLst>
                <a:ext uri="{FF2B5EF4-FFF2-40B4-BE49-F238E27FC236}">
                  <a16:creationId xmlns:a16="http://schemas.microsoft.com/office/drawing/2014/main" id="{8228D594-7188-9F49-2DC4-65BF92C7E10C}"/>
                </a:ext>
              </a:extLst>
            </p:cNvPr>
            <p:cNvGrpSpPr/>
            <p:nvPr/>
          </p:nvGrpSpPr>
          <p:grpSpPr>
            <a:xfrm>
              <a:off x="4727322" y="4513315"/>
              <a:ext cx="5446298" cy="2173074"/>
              <a:chOff x="4580397" y="4174043"/>
              <a:chExt cx="5446298" cy="2173074"/>
            </a:xfrm>
          </p:grpSpPr>
          <p:sp>
            <p:nvSpPr>
              <p:cNvPr id="40" name="正方形/長方形 39">
                <a:extLst>
                  <a:ext uri="{FF2B5EF4-FFF2-40B4-BE49-F238E27FC236}">
                    <a16:creationId xmlns:a16="http://schemas.microsoft.com/office/drawing/2014/main" id="{0776EA75-1E3A-D41D-17BB-FC13FEF9B3CF}"/>
                  </a:ext>
                </a:extLst>
              </p:cNvPr>
              <p:cNvSpPr/>
              <p:nvPr/>
            </p:nvSpPr>
            <p:spPr>
              <a:xfrm>
                <a:off x="4580397" y="4174043"/>
                <a:ext cx="5446298" cy="217307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メイリオ" panose="020B0604030504040204" pitchFamily="50" charset="-128"/>
                  <a:ea typeface="メイリオ" panose="020B0604030504040204" pitchFamily="50" charset="-128"/>
                </a:endParaRPr>
              </a:p>
            </p:txBody>
          </p:sp>
          <p:grpSp>
            <p:nvGrpSpPr>
              <p:cNvPr id="41" name="グループ化 40">
                <a:extLst>
                  <a:ext uri="{FF2B5EF4-FFF2-40B4-BE49-F238E27FC236}">
                    <a16:creationId xmlns:a16="http://schemas.microsoft.com/office/drawing/2014/main" id="{B8ECE699-F7C7-1AB4-4E41-237CAC1A1556}"/>
                  </a:ext>
                </a:extLst>
              </p:cNvPr>
              <p:cNvGrpSpPr/>
              <p:nvPr/>
            </p:nvGrpSpPr>
            <p:grpSpPr>
              <a:xfrm>
                <a:off x="4628444" y="4187631"/>
                <a:ext cx="5265101" cy="1971058"/>
                <a:chOff x="4628444" y="4187631"/>
                <a:chExt cx="5265101" cy="1971058"/>
              </a:xfrm>
            </p:grpSpPr>
            <p:grpSp>
              <p:nvGrpSpPr>
                <p:cNvPr id="42" name="グループ化 41">
                  <a:extLst>
                    <a:ext uri="{FF2B5EF4-FFF2-40B4-BE49-F238E27FC236}">
                      <a16:creationId xmlns:a16="http://schemas.microsoft.com/office/drawing/2014/main" id="{6D5DCA18-8A67-7FC7-A811-4240CBCF6E6B}"/>
                    </a:ext>
                  </a:extLst>
                </p:cNvPr>
                <p:cNvGrpSpPr/>
                <p:nvPr/>
              </p:nvGrpSpPr>
              <p:grpSpPr>
                <a:xfrm>
                  <a:off x="4652636" y="4187631"/>
                  <a:ext cx="2435365" cy="453604"/>
                  <a:chOff x="1001864" y="1611588"/>
                  <a:chExt cx="3452189" cy="622957"/>
                </a:xfrm>
                <a:solidFill>
                  <a:schemeClr val="bg1"/>
                </a:solidFill>
              </p:grpSpPr>
              <p:sp>
                <p:nvSpPr>
                  <p:cNvPr id="52" name="四角形: 角を丸くする 51">
                    <a:extLst>
                      <a:ext uri="{FF2B5EF4-FFF2-40B4-BE49-F238E27FC236}">
                        <a16:creationId xmlns:a16="http://schemas.microsoft.com/office/drawing/2014/main" id="{9B54C2D5-D09A-AC41-0A8B-B800B88E515D}"/>
                      </a:ext>
                    </a:extLst>
                  </p:cNvPr>
                  <p:cNvSpPr/>
                  <p:nvPr/>
                </p:nvSpPr>
                <p:spPr>
                  <a:xfrm>
                    <a:off x="1054179" y="1918096"/>
                    <a:ext cx="3399874" cy="316449"/>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メイリオ" panose="020B0604030504040204" pitchFamily="50" charset="-128"/>
                        <a:ea typeface="メイリオ" panose="020B0604030504040204" pitchFamily="50" charset="-128"/>
                      </a:rPr>
                      <a:t>出路樽　太郎</a:t>
                    </a:r>
                    <a:endParaRPr kumimoji="1" lang="ja-JP" altLang="en-US" sz="1200">
                      <a:solidFill>
                        <a:schemeClr val="tx1"/>
                      </a:solidFill>
                      <a:latin typeface="メイリオ" panose="020B0604030504040204" pitchFamily="50" charset="-128"/>
                      <a:ea typeface="メイリオ" panose="020B0604030504040204" pitchFamily="50" charset="-128"/>
                    </a:endParaRPr>
                  </a:p>
                </p:txBody>
              </p:sp>
              <p:sp>
                <p:nvSpPr>
                  <p:cNvPr id="53" name="テキスト ボックス 52">
                    <a:extLst>
                      <a:ext uri="{FF2B5EF4-FFF2-40B4-BE49-F238E27FC236}">
                        <a16:creationId xmlns:a16="http://schemas.microsoft.com/office/drawing/2014/main" id="{E5C7BD81-6C80-0B1A-CBB7-DE3EDE192664}"/>
                      </a:ext>
                    </a:extLst>
                  </p:cNvPr>
                  <p:cNvSpPr txBox="1"/>
                  <p:nvPr/>
                </p:nvSpPr>
                <p:spPr>
                  <a:xfrm>
                    <a:off x="1001864" y="1611588"/>
                    <a:ext cx="641071" cy="359281"/>
                  </a:xfrm>
                  <a:prstGeom prst="rect">
                    <a:avLst/>
                  </a:prstGeom>
                  <a:noFill/>
                </p:spPr>
                <p:txBody>
                  <a:bodyPr wrap="none" rtlCol="0">
                    <a:spAutoFit/>
                  </a:bodyPr>
                  <a:lstStyle/>
                  <a:p>
                    <a:r>
                      <a:rPr lang="ja-JP" altLang="en-US" sz="1050">
                        <a:latin typeface="メイリオ" panose="020B0604030504040204" pitchFamily="50" charset="-128"/>
                        <a:ea typeface="メイリオ" panose="020B0604030504040204" pitchFamily="50" charset="-128"/>
                      </a:rPr>
                      <a:t>氏名</a:t>
                    </a:r>
                    <a:endParaRPr kumimoji="1" lang="ja-JP" altLang="en-US" sz="1050">
                      <a:latin typeface="メイリオ" panose="020B0604030504040204" pitchFamily="50" charset="-128"/>
                      <a:ea typeface="メイリオ" panose="020B0604030504040204" pitchFamily="50" charset="-128"/>
                    </a:endParaRPr>
                  </a:p>
                </p:txBody>
              </p:sp>
            </p:grpSp>
            <p:grpSp>
              <p:nvGrpSpPr>
                <p:cNvPr id="43" name="グループ化 42">
                  <a:extLst>
                    <a:ext uri="{FF2B5EF4-FFF2-40B4-BE49-F238E27FC236}">
                      <a16:creationId xmlns:a16="http://schemas.microsoft.com/office/drawing/2014/main" id="{75E3B145-793A-FDB2-3B08-ED9FCB71F53C}"/>
                    </a:ext>
                  </a:extLst>
                </p:cNvPr>
                <p:cNvGrpSpPr/>
                <p:nvPr/>
              </p:nvGrpSpPr>
              <p:grpSpPr>
                <a:xfrm>
                  <a:off x="7315738" y="4194552"/>
                  <a:ext cx="2439490" cy="439459"/>
                  <a:chOff x="4776273" y="967246"/>
                  <a:chExt cx="3458035" cy="603530"/>
                </a:xfrm>
                <a:solidFill>
                  <a:schemeClr val="bg1"/>
                </a:solidFill>
              </p:grpSpPr>
              <p:sp>
                <p:nvSpPr>
                  <p:cNvPr id="50" name="四角形: 角を丸くする 49">
                    <a:extLst>
                      <a:ext uri="{FF2B5EF4-FFF2-40B4-BE49-F238E27FC236}">
                        <a16:creationId xmlns:a16="http://schemas.microsoft.com/office/drawing/2014/main" id="{CB47E751-7C75-879E-23A3-C2E7965C56B3}"/>
                      </a:ext>
                    </a:extLst>
                  </p:cNvPr>
                  <p:cNvSpPr/>
                  <p:nvPr/>
                </p:nvSpPr>
                <p:spPr>
                  <a:xfrm>
                    <a:off x="4850936" y="1291407"/>
                    <a:ext cx="3383372" cy="279369"/>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メイリオ" panose="020B0604030504040204" pitchFamily="50" charset="-128"/>
                        <a:ea typeface="メイリオ" panose="020B0604030504040204" pitchFamily="50" charset="-128"/>
                      </a:rPr>
                      <a:t>デジタル　タロウ</a:t>
                    </a:r>
                    <a:endParaRPr kumimoji="1" lang="ja-JP" altLang="en-US" sz="1200">
                      <a:solidFill>
                        <a:schemeClr val="tx1"/>
                      </a:solidFill>
                      <a:latin typeface="メイリオ" panose="020B0604030504040204" pitchFamily="50" charset="-128"/>
                      <a:ea typeface="メイリオ" panose="020B0604030504040204" pitchFamily="50" charset="-128"/>
                    </a:endParaRPr>
                  </a:p>
                </p:txBody>
              </p:sp>
              <p:sp>
                <p:nvSpPr>
                  <p:cNvPr id="51" name="テキスト ボックス 50">
                    <a:extLst>
                      <a:ext uri="{FF2B5EF4-FFF2-40B4-BE49-F238E27FC236}">
                        <a16:creationId xmlns:a16="http://schemas.microsoft.com/office/drawing/2014/main" id="{F7F10AF8-5BAE-45A4-165A-DB32D1218266}"/>
                      </a:ext>
                    </a:extLst>
                  </p:cNvPr>
                  <p:cNvSpPr txBox="1"/>
                  <p:nvPr/>
                </p:nvSpPr>
                <p:spPr>
                  <a:xfrm>
                    <a:off x="4776273" y="967246"/>
                    <a:ext cx="1788751" cy="348715"/>
                  </a:xfrm>
                  <a:prstGeom prst="rect">
                    <a:avLst/>
                  </a:prstGeom>
                  <a:noFill/>
                </p:spPr>
                <p:txBody>
                  <a:bodyPr wrap="none" rtlCol="0">
                    <a:spAutoFit/>
                  </a:bodyPr>
                  <a:lstStyle/>
                  <a:p>
                    <a:r>
                      <a:rPr lang="ja-JP" altLang="en-US" sz="1050">
                        <a:latin typeface="メイリオ" panose="020B0604030504040204" pitchFamily="50" charset="-128"/>
                        <a:ea typeface="メイリオ" panose="020B0604030504040204" pitchFamily="50" charset="-128"/>
                      </a:rPr>
                      <a:t>氏名（フリガナ）</a:t>
                    </a:r>
                    <a:endParaRPr kumimoji="1" lang="ja-JP" altLang="en-US" sz="1050">
                      <a:latin typeface="メイリオ" panose="020B0604030504040204" pitchFamily="50" charset="-128"/>
                      <a:ea typeface="メイリオ" panose="020B0604030504040204" pitchFamily="50" charset="-128"/>
                    </a:endParaRPr>
                  </a:p>
                </p:txBody>
              </p:sp>
            </p:grpSp>
            <p:grpSp>
              <p:nvGrpSpPr>
                <p:cNvPr id="44" name="グループ化 43">
                  <a:extLst>
                    <a:ext uri="{FF2B5EF4-FFF2-40B4-BE49-F238E27FC236}">
                      <a16:creationId xmlns:a16="http://schemas.microsoft.com/office/drawing/2014/main" id="{60523861-00E6-6A8A-A811-E153C1A17CC1}"/>
                    </a:ext>
                  </a:extLst>
                </p:cNvPr>
                <p:cNvGrpSpPr/>
                <p:nvPr/>
              </p:nvGrpSpPr>
              <p:grpSpPr>
                <a:xfrm>
                  <a:off x="4652636" y="4709405"/>
                  <a:ext cx="5240909" cy="428401"/>
                  <a:chOff x="1001864" y="1518174"/>
                  <a:chExt cx="7429114" cy="588344"/>
                </a:xfrm>
                <a:solidFill>
                  <a:schemeClr val="bg1"/>
                </a:solidFill>
              </p:grpSpPr>
              <p:sp>
                <p:nvSpPr>
                  <p:cNvPr id="48" name="四角形: 角を丸くする 47">
                    <a:extLst>
                      <a:ext uri="{FF2B5EF4-FFF2-40B4-BE49-F238E27FC236}">
                        <a16:creationId xmlns:a16="http://schemas.microsoft.com/office/drawing/2014/main" id="{6080B411-C37A-88C8-EA4F-59D0F55CE0FF}"/>
                      </a:ext>
                    </a:extLst>
                  </p:cNvPr>
                  <p:cNvSpPr/>
                  <p:nvPr/>
                </p:nvSpPr>
                <p:spPr>
                  <a:xfrm>
                    <a:off x="1054179" y="1795463"/>
                    <a:ext cx="7376799" cy="311055"/>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東京都千代田区紀尾井町１－３　紀尾井町タワー１９階</a:t>
                    </a:r>
                  </a:p>
                </p:txBody>
              </p:sp>
              <p:sp>
                <p:nvSpPr>
                  <p:cNvPr id="49" name="テキスト ボックス 48">
                    <a:extLst>
                      <a:ext uri="{FF2B5EF4-FFF2-40B4-BE49-F238E27FC236}">
                        <a16:creationId xmlns:a16="http://schemas.microsoft.com/office/drawing/2014/main" id="{910A0A76-1B99-0875-36F4-7DE62A362872}"/>
                      </a:ext>
                    </a:extLst>
                  </p:cNvPr>
                  <p:cNvSpPr txBox="1"/>
                  <p:nvPr/>
                </p:nvSpPr>
                <p:spPr>
                  <a:xfrm>
                    <a:off x="1001864" y="1518174"/>
                    <a:ext cx="643513" cy="348715"/>
                  </a:xfrm>
                  <a:prstGeom prst="rect">
                    <a:avLst/>
                  </a:prstGeom>
                  <a:noFill/>
                </p:spPr>
                <p:txBody>
                  <a:bodyPr wrap="none" rtlCol="0">
                    <a:spAutoFit/>
                  </a:bodyPr>
                  <a:lstStyle/>
                  <a:p>
                    <a:r>
                      <a:rPr kumimoji="1" lang="ja-JP" altLang="en-US" sz="1050">
                        <a:latin typeface="メイリオ" panose="020B0604030504040204" pitchFamily="50" charset="-128"/>
                        <a:ea typeface="メイリオ" panose="020B0604030504040204" pitchFamily="50" charset="-128"/>
                      </a:rPr>
                      <a:t>住所</a:t>
                    </a:r>
                  </a:p>
                </p:txBody>
              </p:sp>
            </p:grpSp>
            <p:grpSp>
              <p:nvGrpSpPr>
                <p:cNvPr id="45" name="グループ化 44">
                  <a:extLst>
                    <a:ext uri="{FF2B5EF4-FFF2-40B4-BE49-F238E27FC236}">
                      <a16:creationId xmlns:a16="http://schemas.microsoft.com/office/drawing/2014/main" id="{5CE4AA86-5265-9EDE-D9E9-2014B6E2A5F0}"/>
                    </a:ext>
                  </a:extLst>
                </p:cNvPr>
                <p:cNvGrpSpPr/>
                <p:nvPr/>
              </p:nvGrpSpPr>
              <p:grpSpPr>
                <a:xfrm>
                  <a:off x="4628444" y="5726957"/>
                  <a:ext cx="2448338" cy="431732"/>
                  <a:chOff x="4628444" y="5726957"/>
                  <a:chExt cx="2448338" cy="431732"/>
                </a:xfrm>
              </p:grpSpPr>
              <p:sp>
                <p:nvSpPr>
                  <p:cNvPr id="46" name="四角形: 角を丸くする 45">
                    <a:extLst>
                      <a:ext uri="{FF2B5EF4-FFF2-40B4-BE49-F238E27FC236}">
                        <a16:creationId xmlns:a16="http://schemas.microsoft.com/office/drawing/2014/main" id="{5C4867B5-B533-2FE0-7F33-898683F99BC0}"/>
                      </a:ext>
                    </a:extLst>
                  </p:cNvPr>
                  <p:cNvSpPr/>
                  <p:nvPr/>
                </p:nvSpPr>
                <p:spPr>
                  <a:xfrm>
                    <a:off x="4713537" y="5932194"/>
                    <a:ext cx="2363245" cy="22649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a:solidFill>
                          <a:srgbClr val="000000"/>
                        </a:solidFill>
                        <a:latin typeface="メイリオ" panose="020B0604030504040204" pitchFamily="50" charset="-128"/>
                        <a:ea typeface="メイリオ" panose="020B0604030504040204" pitchFamily="50" charset="-128"/>
                      </a:rPr>
                      <a:t>2024-</a:t>
                    </a:r>
                    <a:r>
                      <a:rPr lang="en-US" altLang="ja-JP" sz="1200" b="0" i="0">
                        <a:solidFill>
                          <a:srgbClr val="000000"/>
                        </a:solidFill>
                        <a:effectLst/>
                        <a:latin typeface="メイリオ" panose="020B0604030504040204" pitchFamily="50" charset="-128"/>
                        <a:ea typeface="メイリオ" panose="020B0604030504040204" pitchFamily="50" charset="-128"/>
                      </a:rPr>
                      <a:t>04</a:t>
                    </a:r>
                    <a:r>
                      <a:rPr lang="en-US" altLang="ja-JP" sz="1200">
                        <a:solidFill>
                          <a:srgbClr val="000000"/>
                        </a:solidFill>
                        <a:latin typeface="メイリオ" panose="020B0604030504040204" pitchFamily="50" charset="-128"/>
                        <a:ea typeface="メイリオ" panose="020B0604030504040204" pitchFamily="50" charset="-128"/>
                      </a:rPr>
                      <a:t>-</a:t>
                    </a:r>
                    <a:r>
                      <a:rPr lang="en-US" altLang="ja-JP" sz="1200" b="0" i="0">
                        <a:solidFill>
                          <a:srgbClr val="000000"/>
                        </a:solidFill>
                        <a:effectLst/>
                        <a:latin typeface="メイリオ" panose="020B0604030504040204" pitchFamily="50" charset="-128"/>
                        <a:ea typeface="メイリオ" panose="020B0604030504040204" pitchFamily="50" charset="-128"/>
                      </a:rPr>
                      <a:t>18</a:t>
                    </a:r>
                    <a:endParaRPr kumimoji="1" lang="ja-JP" altLang="en-US" sz="1200">
                      <a:solidFill>
                        <a:schemeClr val="tx1"/>
                      </a:solidFill>
                      <a:latin typeface="メイリオ" panose="020B0604030504040204" pitchFamily="50" charset="-128"/>
                      <a:ea typeface="メイリオ" panose="020B0604030504040204" pitchFamily="50" charset="-128"/>
                    </a:endParaRPr>
                  </a:p>
                </p:txBody>
              </p:sp>
              <p:sp>
                <p:nvSpPr>
                  <p:cNvPr id="47" name="テキスト ボックス 46">
                    <a:extLst>
                      <a:ext uri="{FF2B5EF4-FFF2-40B4-BE49-F238E27FC236}">
                        <a16:creationId xmlns:a16="http://schemas.microsoft.com/office/drawing/2014/main" id="{9D3F2426-E67B-2689-3BDC-FE29C2487CD5}"/>
                      </a:ext>
                    </a:extLst>
                  </p:cNvPr>
                  <p:cNvSpPr txBox="1"/>
                  <p:nvPr/>
                </p:nvSpPr>
                <p:spPr>
                  <a:xfrm>
                    <a:off x="4628444" y="5726957"/>
                    <a:ext cx="588623" cy="253916"/>
                  </a:xfrm>
                  <a:prstGeom prst="rect">
                    <a:avLst/>
                  </a:prstGeom>
                  <a:noFill/>
                </p:spPr>
                <p:txBody>
                  <a:bodyPr wrap="none" rtlCol="0">
                    <a:spAutoFit/>
                  </a:bodyPr>
                  <a:lstStyle/>
                  <a:p>
                    <a:r>
                      <a:rPr kumimoji="1" lang="ja-JP" altLang="en-US" sz="1050">
                        <a:latin typeface="メイリオ" panose="020B0604030504040204" pitchFamily="50" charset="-128"/>
                        <a:ea typeface="メイリオ" panose="020B0604030504040204" pitchFamily="50" charset="-128"/>
                      </a:rPr>
                      <a:t>登録日</a:t>
                    </a:r>
                  </a:p>
                </p:txBody>
              </p:sp>
            </p:grpSp>
          </p:grpSp>
        </p:grpSp>
        <p:sp>
          <p:nvSpPr>
            <p:cNvPr id="39" name="テキスト ボックス 38">
              <a:extLst>
                <a:ext uri="{FF2B5EF4-FFF2-40B4-BE49-F238E27FC236}">
                  <a16:creationId xmlns:a16="http://schemas.microsoft.com/office/drawing/2014/main" id="{3CA3AB99-766B-B466-CD30-8DD4F4ABD29A}"/>
                </a:ext>
              </a:extLst>
            </p:cNvPr>
            <p:cNvSpPr txBox="1"/>
            <p:nvPr/>
          </p:nvSpPr>
          <p:spPr>
            <a:xfrm>
              <a:off x="4637552" y="4260784"/>
              <a:ext cx="5194051" cy="307777"/>
            </a:xfrm>
            <a:prstGeom prst="rect">
              <a:avLst/>
            </a:prstGeom>
            <a:noFill/>
          </p:spPr>
          <p:txBody>
            <a:bodyPr wrap="none" rtlCol="0">
              <a:spAutoFit/>
            </a:bodyPr>
            <a:lstStyle/>
            <a:p>
              <a:r>
                <a:rPr lang="ja-JP" altLang="en-US" sz="1400" b="1">
                  <a:latin typeface="メイリオ" panose="020B0604030504040204" pitchFamily="50" charset="-128"/>
                  <a:ea typeface="メイリオ" panose="020B0604030504040204" pitchFamily="50" charset="-128"/>
                </a:rPr>
                <a:t>＜</a:t>
              </a:r>
              <a:r>
                <a:rPr lang="en-US" altLang="ja-JP" sz="1400" b="1">
                  <a:latin typeface="メイリオ" panose="020B0604030504040204" pitchFamily="50" charset="-128"/>
                  <a:ea typeface="メイリオ" panose="020B0604030504040204" pitchFamily="50" charset="-128"/>
                </a:rPr>
                <a:t>GIF</a:t>
              </a:r>
              <a:r>
                <a:rPr lang="ja-JP" altLang="en-US" sz="1400" b="1">
                  <a:latin typeface="メイリオ" panose="020B0604030504040204" pitchFamily="50" charset="-128"/>
                  <a:ea typeface="メイリオ" panose="020B0604030504040204" pitchFamily="50" charset="-128"/>
                </a:rPr>
                <a:t>に準拠していないサービス　</a:t>
              </a:r>
              <a:r>
                <a:rPr lang="en-US" altLang="ja-JP" sz="1400" b="1">
                  <a:solidFill>
                    <a:srgbClr val="FF0000"/>
                  </a:solidFill>
                  <a:latin typeface="メイリオ" panose="020B0604030504040204" pitchFamily="50" charset="-128"/>
                  <a:ea typeface="メイリオ" panose="020B0604030504040204" pitchFamily="50" charset="-128"/>
                </a:rPr>
                <a:t>※</a:t>
              </a:r>
              <a:r>
                <a:rPr lang="ja-JP" altLang="en-US" sz="1400" b="1">
                  <a:solidFill>
                    <a:srgbClr val="FF0000"/>
                  </a:solidFill>
                  <a:latin typeface="メイリオ" panose="020B0604030504040204" pitchFamily="50" charset="-128"/>
                  <a:ea typeface="メイリオ" panose="020B0604030504040204" pitchFamily="50" charset="-128"/>
                </a:rPr>
                <a:t>データ連携に難がある</a:t>
              </a:r>
              <a:r>
                <a:rPr lang="ja-JP" altLang="en-US" sz="1400" b="1">
                  <a:latin typeface="メイリオ" panose="020B0604030504040204" pitchFamily="50" charset="-128"/>
                  <a:ea typeface="メイリオ" panose="020B0604030504040204" pitchFamily="50" charset="-128"/>
                </a:rPr>
                <a:t>＞</a:t>
              </a:r>
              <a:endParaRPr kumimoji="1" lang="ja-JP" altLang="en-US" sz="1400" b="1">
                <a:latin typeface="メイリオ" panose="020B0604030504040204" pitchFamily="50" charset="-128"/>
                <a:ea typeface="メイリオ" panose="020B0604030504040204" pitchFamily="50" charset="-128"/>
              </a:endParaRPr>
            </a:p>
          </p:txBody>
        </p:sp>
      </p:grpSp>
      <p:grpSp>
        <p:nvGrpSpPr>
          <p:cNvPr id="54" name="グループ化 53">
            <a:extLst>
              <a:ext uri="{FF2B5EF4-FFF2-40B4-BE49-F238E27FC236}">
                <a16:creationId xmlns:a16="http://schemas.microsoft.com/office/drawing/2014/main" id="{8AE278D6-8929-B261-9E14-D8481DAD55A5}"/>
              </a:ext>
            </a:extLst>
          </p:cNvPr>
          <p:cNvGrpSpPr/>
          <p:nvPr/>
        </p:nvGrpSpPr>
        <p:grpSpPr>
          <a:xfrm>
            <a:off x="376737" y="2518306"/>
            <a:ext cx="2771733" cy="3483613"/>
            <a:chOff x="752210" y="1556960"/>
            <a:chExt cx="2749994" cy="3607670"/>
          </a:xfrm>
        </p:grpSpPr>
        <p:sp>
          <p:nvSpPr>
            <p:cNvPr id="55" name="正方形/長方形 54">
              <a:extLst>
                <a:ext uri="{FF2B5EF4-FFF2-40B4-BE49-F238E27FC236}">
                  <a16:creationId xmlns:a16="http://schemas.microsoft.com/office/drawing/2014/main" id="{99D7A02B-A4C4-8E57-0298-92F187FCBA4D}"/>
                </a:ext>
              </a:extLst>
            </p:cNvPr>
            <p:cNvSpPr/>
            <p:nvPr/>
          </p:nvSpPr>
          <p:spPr>
            <a:xfrm>
              <a:off x="752210" y="1556960"/>
              <a:ext cx="2749994" cy="360767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メイリオ" panose="020B0604030504040204" pitchFamily="50" charset="-128"/>
                <a:ea typeface="メイリオ" panose="020B0604030504040204" pitchFamily="50" charset="-128"/>
              </a:endParaRPr>
            </a:p>
          </p:txBody>
        </p:sp>
        <p:grpSp>
          <p:nvGrpSpPr>
            <p:cNvPr id="56" name="グループ化 55">
              <a:extLst>
                <a:ext uri="{FF2B5EF4-FFF2-40B4-BE49-F238E27FC236}">
                  <a16:creationId xmlns:a16="http://schemas.microsoft.com/office/drawing/2014/main" id="{B4896C18-6BCC-2F72-A2C9-23D09D549E7D}"/>
                </a:ext>
              </a:extLst>
            </p:cNvPr>
            <p:cNvGrpSpPr/>
            <p:nvPr/>
          </p:nvGrpSpPr>
          <p:grpSpPr>
            <a:xfrm>
              <a:off x="834831" y="1640057"/>
              <a:ext cx="2540171" cy="3314260"/>
              <a:chOff x="834831" y="1640057"/>
              <a:chExt cx="2540171" cy="3314260"/>
            </a:xfrm>
          </p:grpSpPr>
          <p:grpSp>
            <p:nvGrpSpPr>
              <p:cNvPr id="57" name="グループ化 56">
                <a:extLst>
                  <a:ext uri="{FF2B5EF4-FFF2-40B4-BE49-F238E27FC236}">
                    <a16:creationId xmlns:a16="http://schemas.microsoft.com/office/drawing/2014/main" id="{C6682571-6038-4997-1306-94A2E0C02A6F}"/>
                  </a:ext>
                </a:extLst>
              </p:cNvPr>
              <p:cNvGrpSpPr/>
              <p:nvPr/>
            </p:nvGrpSpPr>
            <p:grpSpPr>
              <a:xfrm>
                <a:off x="843770" y="1640057"/>
                <a:ext cx="2519572" cy="483036"/>
                <a:chOff x="1001864" y="1694216"/>
                <a:chExt cx="3436289" cy="627170"/>
              </a:xfrm>
              <a:solidFill>
                <a:schemeClr val="bg1"/>
              </a:solidFill>
            </p:grpSpPr>
            <p:sp>
              <p:nvSpPr>
                <p:cNvPr id="79" name="四角形: 角を丸くする 78">
                  <a:extLst>
                    <a:ext uri="{FF2B5EF4-FFF2-40B4-BE49-F238E27FC236}">
                      <a16:creationId xmlns:a16="http://schemas.microsoft.com/office/drawing/2014/main" id="{A9F0EE8F-AA86-A1D0-864E-E4420038AB79}"/>
                    </a:ext>
                  </a:extLst>
                </p:cNvPr>
                <p:cNvSpPr/>
                <p:nvPr/>
              </p:nvSpPr>
              <p:spPr>
                <a:xfrm>
                  <a:off x="1054179" y="1967535"/>
                  <a:ext cx="1614115" cy="35385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effectLst/>
                      <a:latin typeface="メイリオ" panose="020B0604030504040204" pitchFamily="50" charset="-128"/>
                      <a:ea typeface="メイリオ" panose="020B0604030504040204" pitchFamily="50" charset="-128"/>
                    </a:rPr>
                    <a:t>出路樽</a:t>
                  </a:r>
                  <a:endParaRPr kumimoji="1" lang="ja-JP" altLang="en-US" sz="1000">
                    <a:solidFill>
                      <a:schemeClr val="tx1"/>
                    </a:solidFill>
                    <a:latin typeface="メイリオ" panose="020B0604030504040204" pitchFamily="50" charset="-128"/>
                    <a:ea typeface="メイリオ" panose="020B0604030504040204" pitchFamily="50" charset="-128"/>
                  </a:endParaRPr>
                </a:p>
              </p:txBody>
            </p:sp>
            <p:sp>
              <p:nvSpPr>
                <p:cNvPr id="80" name="四角形: 角を丸くする 79">
                  <a:extLst>
                    <a:ext uri="{FF2B5EF4-FFF2-40B4-BE49-F238E27FC236}">
                      <a16:creationId xmlns:a16="http://schemas.microsoft.com/office/drawing/2014/main" id="{0C9EBCF0-2F45-F8DA-0E71-FC692AC719D4}"/>
                    </a:ext>
                  </a:extLst>
                </p:cNvPr>
                <p:cNvSpPr/>
                <p:nvPr/>
              </p:nvSpPr>
              <p:spPr>
                <a:xfrm>
                  <a:off x="2824038" y="1967535"/>
                  <a:ext cx="1614115" cy="35385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太郎</a:t>
                  </a:r>
                </a:p>
              </p:txBody>
            </p:sp>
            <p:sp>
              <p:nvSpPr>
                <p:cNvPr id="81" name="テキスト ボックス 80">
                  <a:extLst>
                    <a:ext uri="{FF2B5EF4-FFF2-40B4-BE49-F238E27FC236}">
                      <a16:creationId xmlns:a16="http://schemas.microsoft.com/office/drawing/2014/main" id="{897201EF-A30A-0F78-5F28-BC384E739C31}"/>
                    </a:ext>
                  </a:extLst>
                </p:cNvPr>
                <p:cNvSpPr txBox="1"/>
                <p:nvPr/>
              </p:nvSpPr>
              <p:spPr>
                <a:xfrm>
                  <a:off x="1001864" y="1698196"/>
                  <a:ext cx="432083" cy="341423"/>
                </a:xfrm>
                <a:prstGeom prst="rect">
                  <a:avLst/>
                </a:prstGeom>
                <a:noFill/>
              </p:spPr>
              <p:txBody>
                <a:bodyPr wrap="none" rtlCol="0">
                  <a:spAutoFit/>
                </a:bodyPr>
                <a:lstStyle/>
                <a:p>
                  <a:r>
                    <a:rPr kumimoji="1" lang="ja-JP" altLang="en-US" sz="1050">
                      <a:latin typeface="メイリオ" panose="020B0604030504040204" pitchFamily="50" charset="-128"/>
                      <a:ea typeface="メイリオ" panose="020B0604030504040204" pitchFamily="50" charset="-128"/>
                    </a:rPr>
                    <a:t>姓</a:t>
                  </a:r>
                </a:p>
              </p:txBody>
            </p:sp>
            <p:sp>
              <p:nvSpPr>
                <p:cNvPr id="82" name="テキスト ボックス 81">
                  <a:extLst>
                    <a:ext uri="{FF2B5EF4-FFF2-40B4-BE49-F238E27FC236}">
                      <a16:creationId xmlns:a16="http://schemas.microsoft.com/office/drawing/2014/main" id="{6C05F523-C230-810E-7B69-AF8605BF2CB4}"/>
                    </a:ext>
                  </a:extLst>
                </p:cNvPr>
                <p:cNvSpPr txBox="1"/>
                <p:nvPr/>
              </p:nvSpPr>
              <p:spPr>
                <a:xfrm>
                  <a:off x="2791785" y="1694216"/>
                  <a:ext cx="415497" cy="341423"/>
                </a:xfrm>
                <a:prstGeom prst="rect">
                  <a:avLst/>
                </a:prstGeom>
                <a:noFill/>
              </p:spPr>
              <p:txBody>
                <a:bodyPr wrap="square" rtlCol="0">
                  <a:spAutoFit/>
                </a:bodyPr>
                <a:lstStyle/>
                <a:p>
                  <a:r>
                    <a:rPr kumimoji="1" lang="ja-JP" altLang="en-US" sz="1050">
                      <a:latin typeface="メイリオ" panose="020B0604030504040204" pitchFamily="50" charset="-128"/>
                      <a:ea typeface="メイリオ" panose="020B0604030504040204" pitchFamily="50" charset="-128"/>
                    </a:rPr>
                    <a:t>名</a:t>
                  </a:r>
                </a:p>
              </p:txBody>
            </p:sp>
          </p:grpSp>
          <p:grpSp>
            <p:nvGrpSpPr>
              <p:cNvPr id="58" name="グループ化 57">
                <a:extLst>
                  <a:ext uri="{FF2B5EF4-FFF2-40B4-BE49-F238E27FC236}">
                    <a16:creationId xmlns:a16="http://schemas.microsoft.com/office/drawing/2014/main" id="{18E7A473-7858-CDE8-AD31-BC95ADE191C3}"/>
                  </a:ext>
                </a:extLst>
              </p:cNvPr>
              <p:cNvGrpSpPr/>
              <p:nvPr/>
            </p:nvGrpSpPr>
            <p:grpSpPr>
              <a:xfrm>
                <a:off x="844210" y="2093289"/>
                <a:ext cx="2519572" cy="486089"/>
                <a:chOff x="1001864" y="1628835"/>
                <a:chExt cx="3436289" cy="631132"/>
              </a:xfrm>
              <a:solidFill>
                <a:schemeClr val="bg1"/>
              </a:solidFill>
            </p:grpSpPr>
            <p:sp>
              <p:nvSpPr>
                <p:cNvPr id="75" name="四角形: 角を丸くする 74">
                  <a:extLst>
                    <a:ext uri="{FF2B5EF4-FFF2-40B4-BE49-F238E27FC236}">
                      <a16:creationId xmlns:a16="http://schemas.microsoft.com/office/drawing/2014/main" id="{30228C57-59E1-5FB7-904C-932038AA4278}"/>
                    </a:ext>
                  </a:extLst>
                </p:cNvPr>
                <p:cNvSpPr/>
                <p:nvPr/>
              </p:nvSpPr>
              <p:spPr>
                <a:xfrm>
                  <a:off x="1054179" y="1906116"/>
                  <a:ext cx="1614115" cy="35385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メイリオ" panose="020B0604030504040204" pitchFamily="50" charset="-128"/>
                      <a:ea typeface="メイリオ" panose="020B0604030504040204" pitchFamily="50" charset="-128"/>
                    </a:rPr>
                    <a:t>デジタル</a:t>
                  </a:r>
                  <a:endParaRPr kumimoji="1" lang="ja-JP" altLang="en-US" sz="1200">
                    <a:solidFill>
                      <a:schemeClr val="tx1"/>
                    </a:solidFill>
                    <a:latin typeface="メイリオ" panose="020B0604030504040204" pitchFamily="50" charset="-128"/>
                    <a:ea typeface="メイリオ" panose="020B0604030504040204" pitchFamily="50" charset="-128"/>
                  </a:endParaRPr>
                </a:p>
              </p:txBody>
            </p:sp>
            <p:sp>
              <p:nvSpPr>
                <p:cNvPr id="76" name="四角形: 角を丸くする 75">
                  <a:extLst>
                    <a:ext uri="{FF2B5EF4-FFF2-40B4-BE49-F238E27FC236}">
                      <a16:creationId xmlns:a16="http://schemas.microsoft.com/office/drawing/2014/main" id="{561DE03C-DEAC-1FAF-FF5E-2F3D8F7D5E2A}"/>
                    </a:ext>
                  </a:extLst>
                </p:cNvPr>
                <p:cNvSpPr/>
                <p:nvPr/>
              </p:nvSpPr>
              <p:spPr>
                <a:xfrm>
                  <a:off x="2824038" y="1906116"/>
                  <a:ext cx="1614115" cy="35385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タロウ</a:t>
                  </a:r>
                </a:p>
              </p:txBody>
            </p:sp>
            <p:sp>
              <p:nvSpPr>
                <p:cNvPr id="77" name="テキスト ボックス 76">
                  <a:extLst>
                    <a:ext uri="{FF2B5EF4-FFF2-40B4-BE49-F238E27FC236}">
                      <a16:creationId xmlns:a16="http://schemas.microsoft.com/office/drawing/2014/main" id="{100E4B62-0A69-1519-F613-7800BCAC3B77}"/>
                    </a:ext>
                  </a:extLst>
                </p:cNvPr>
                <p:cNvSpPr txBox="1"/>
                <p:nvPr/>
              </p:nvSpPr>
              <p:spPr>
                <a:xfrm>
                  <a:off x="1001864" y="1628835"/>
                  <a:ext cx="614286" cy="341422"/>
                </a:xfrm>
                <a:prstGeom prst="rect">
                  <a:avLst/>
                </a:prstGeom>
                <a:noFill/>
              </p:spPr>
              <p:txBody>
                <a:bodyPr wrap="none" rtlCol="0">
                  <a:spAutoFit/>
                </a:bodyPr>
                <a:lstStyle/>
                <a:p>
                  <a:r>
                    <a:rPr lang="ja-JP" altLang="en-US" sz="1050">
                      <a:latin typeface="メイリオ" panose="020B0604030504040204" pitchFamily="50" charset="-128"/>
                      <a:ea typeface="メイリオ" panose="020B0604030504040204" pitchFamily="50" charset="-128"/>
                    </a:rPr>
                    <a:t>セイ</a:t>
                  </a:r>
                  <a:endParaRPr kumimoji="1" lang="ja-JP" altLang="en-US" sz="1050">
                    <a:latin typeface="メイリオ" panose="020B0604030504040204" pitchFamily="50" charset="-128"/>
                    <a:ea typeface="メイリオ" panose="020B0604030504040204" pitchFamily="50" charset="-128"/>
                  </a:endParaRPr>
                </a:p>
              </p:txBody>
            </p:sp>
            <p:sp>
              <p:nvSpPr>
                <p:cNvPr id="78" name="テキスト ボックス 77">
                  <a:extLst>
                    <a:ext uri="{FF2B5EF4-FFF2-40B4-BE49-F238E27FC236}">
                      <a16:creationId xmlns:a16="http://schemas.microsoft.com/office/drawing/2014/main" id="{7B924192-9B91-FAB5-ED61-7915348EAAF9}"/>
                    </a:ext>
                  </a:extLst>
                </p:cNvPr>
                <p:cNvSpPr txBox="1"/>
                <p:nvPr/>
              </p:nvSpPr>
              <p:spPr>
                <a:xfrm>
                  <a:off x="2824037" y="1653998"/>
                  <a:ext cx="629143" cy="341422"/>
                </a:xfrm>
                <a:prstGeom prst="rect">
                  <a:avLst/>
                </a:prstGeom>
                <a:noFill/>
              </p:spPr>
              <p:txBody>
                <a:bodyPr wrap="square" rtlCol="0">
                  <a:spAutoFit/>
                </a:bodyPr>
                <a:lstStyle/>
                <a:p>
                  <a:r>
                    <a:rPr lang="ja-JP" altLang="en-US" sz="1050">
                      <a:latin typeface="メイリオ" panose="020B0604030504040204" pitchFamily="50" charset="-128"/>
                      <a:ea typeface="メイリオ" panose="020B0604030504040204" pitchFamily="50" charset="-128"/>
                    </a:rPr>
                    <a:t>メイ</a:t>
                  </a:r>
                  <a:endParaRPr kumimoji="1" lang="ja-JP" altLang="en-US" sz="1050">
                    <a:latin typeface="メイリオ" panose="020B0604030504040204" pitchFamily="50" charset="-128"/>
                    <a:ea typeface="メイリオ" panose="020B0604030504040204" pitchFamily="50" charset="-128"/>
                  </a:endParaRPr>
                </a:p>
              </p:txBody>
            </p:sp>
          </p:grpSp>
          <p:grpSp>
            <p:nvGrpSpPr>
              <p:cNvPr id="59" name="グループ化 58">
                <a:extLst>
                  <a:ext uri="{FF2B5EF4-FFF2-40B4-BE49-F238E27FC236}">
                    <a16:creationId xmlns:a16="http://schemas.microsoft.com/office/drawing/2014/main" id="{7E5F7346-DF1C-3989-42C1-92DA57ED265F}"/>
                  </a:ext>
                </a:extLst>
              </p:cNvPr>
              <p:cNvGrpSpPr/>
              <p:nvPr/>
            </p:nvGrpSpPr>
            <p:grpSpPr>
              <a:xfrm>
                <a:off x="843770" y="2736176"/>
                <a:ext cx="2519572" cy="486095"/>
                <a:chOff x="1001864" y="1690245"/>
                <a:chExt cx="3436289" cy="631141"/>
              </a:xfrm>
              <a:solidFill>
                <a:schemeClr val="bg1"/>
              </a:solidFill>
            </p:grpSpPr>
            <p:sp>
              <p:nvSpPr>
                <p:cNvPr id="71" name="四角形: 角を丸くする 70">
                  <a:extLst>
                    <a:ext uri="{FF2B5EF4-FFF2-40B4-BE49-F238E27FC236}">
                      <a16:creationId xmlns:a16="http://schemas.microsoft.com/office/drawing/2014/main" id="{6AFFADC3-5259-C368-1C57-7FA9AACBE4F4}"/>
                    </a:ext>
                  </a:extLst>
                </p:cNvPr>
                <p:cNvSpPr/>
                <p:nvPr/>
              </p:nvSpPr>
              <p:spPr>
                <a:xfrm>
                  <a:off x="1054179" y="1967535"/>
                  <a:ext cx="1614115" cy="35385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東京都</a:t>
                  </a:r>
                </a:p>
              </p:txBody>
            </p:sp>
            <p:sp>
              <p:nvSpPr>
                <p:cNvPr id="72" name="四角形: 角を丸くする 71">
                  <a:extLst>
                    <a:ext uri="{FF2B5EF4-FFF2-40B4-BE49-F238E27FC236}">
                      <a16:creationId xmlns:a16="http://schemas.microsoft.com/office/drawing/2014/main" id="{AFDFAF29-C364-311E-25C9-927E5B99192D}"/>
                    </a:ext>
                  </a:extLst>
                </p:cNvPr>
                <p:cNvSpPr/>
                <p:nvPr/>
              </p:nvSpPr>
              <p:spPr>
                <a:xfrm>
                  <a:off x="2824038" y="1967535"/>
                  <a:ext cx="1614115" cy="35385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千代田区</a:t>
                  </a:r>
                </a:p>
              </p:txBody>
            </p:sp>
            <p:sp>
              <p:nvSpPr>
                <p:cNvPr id="73" name="テキスト ボックス 72">
                  <a:extLst>
                    <a:ext uri="{FF2B5EF4-FFF2-40B4-BE49-F238E27FC236}">
                      <a16:creationId xmlns:a16="http://schemas.microsoft.com/office/drawing/2014/main" id="{CD097F1A-5C71-80D5-C923-1528FC2C8FB1}"/>
                    </a:ext>
                  </a:extLst>
                </p:cNvPr>
                <p:cNvSpPr txBox="1"/>
                <p:nvPr/>
              </p:nvSpPr>
              <p:spPr>
                <a:xfrm>
                  <a:off x="1001864" y="1690245"/>
                  <a:ext cx="978694" cy="341422"/>
                </a:xfrm>
                <a:prstGeom prst="rect">
                  <a:avLst/>
                </a:prstGeom>
                <a:noFill/>
              </p:spPr>
              <p:txBody>
                <a:bodyPr wrap="none" rtlCol="0">
                  <a:spAutoFit/>
                </a:bodyPr>
                <a:lstStyle/>
                <a:p>
                  <a:r>
                    <a:rPr kumimoji="1" lang="ja-JP" altLang="en-US" sz="1050">
                      <a:latin typeface="メイリオ" panose="020B0604030504040204" pitchFamily="50" charset="-128"/>
                      <a:ea typeface="メイリオ" panose="020B0604030504040204" pitchFamily="50" charset="-128"/>
                    </a:rPr>
                    <a:t>都道府県</a:t>
                  </a:r>
                </a:p>
              </p:txBody>
            </p:sp>
            <p:sp>
              <p:nvSpPr>
                <p:cNvPr id="74" name="テキスト ボックス 73">
                  <a:extLst>
                    <a:ext uri="{FF2B5EF4-FFF2-40B4-BE49-F238E27FC236}">
                      <a16:creationId xmlns:a16="http://schemas.microsoft.com/office/drawing/2014/main" id="{6C248D62-D0B0-C5DB-6B2D-11A0A20B0F63}"/>
                    </a:ext>
                  </a:extLst>
                </p:cNvPr>
                <p:cNvSpPr txBox="1"/>
                <p:nvPr/>
              </p:nvSpPr>
              <p:spPr>
                <a:xfrm>
                  <a:off x="2824037" y="1699514"/>
                  <a:ext cx="1614116" cy="341422"/>
                </a:xfrm>
                <a:prstGeom prst="rect">
                  <a:avLst/>
                </a:prstGeom>
                <a:noFill/>
              </p:spPr>
              <p:txBody>
                <a:bodyPr wrap="square" rtlCol="0">
                  <a:spAutoFit/>
                </a:bodyPr>
                <a:lstStyle/>
                <a:p>
                  <a:r>
                    <a:rPr kumimoji="1" lang="ja-JP" altLang="en-US" sz="1050">
                      <a:latin typeface="メイリオ" panose="020B0604030504040204" pitchFamily="50" charset="-128"/>
                      <a:ea typeface="メイリオ" panose="020B0604030504040204" pitchFamily="50" charset="-128"/>
                    </a:rPr>
                    <a:t>市区町村</a:t>
                  </a:r>
                  <a:r>
                    <a:rPr lang="ja-JP" altLang="en-US" sz="1050">
                      <a:latin typeface="メイリオ" panose="020B0604030504040204" pitchFamily="50" charset="-128"/>
                      <a:ea typeface="メイリオ" panose="020B0604030504040204" pitchFamily="50" charset="-128"/>
                    </a:rPr>
                    <a:t>（群）</a:t>
                  </a:r>
                  <a:endParaRPr kumimoji="1" lang="en-US" altLang="ja-JP" sz="1050">
                    <a:latin typeface="メイリオ" panose="020B0604030504040204" pitchFamily="50" charset="-128"/>
                    <a:ea typeface="メイリオ" panose="020B0604030504040204" pitchFamily="50" charset="-128"/>
                  </a:endParaRPr>
                </a:p>
              </p:txBody>
            </p:sp>
          </p:grpSp>
          <p:grpSp>
            <p:nvGrpSpPr>
              <p:cNvPr id="60" name="グループ化 59">
                <a:extLst>
                  <a:ext uri="{FF2B5EF4-FFF2-40B4-BE49-F238E27FC236}">
                    <a16:creationId xmlns:a16="http://schemas.microsoft.com/office/drawing/2014/main" id="{71E6525B-8A43-8677-EBEA-9D9A15C31315}"/>
                  </a:ext>
                </a:extLst>
              </p:cNvPr>
              <p:cNvGrpSpPr/>
              <p:nvPr/>
            </p:nvGrpSpPr>
            <p:grpSpPr>
              <a:xfrm>
                <a:off x="855430" y="3245975"/>
                <a:ext cx="2519572" cy="510588"/>
                <a:chOff x="1001864" y="1586796"/>
                <a:chExt cx="3436289" cy="662941"/>
              </a:xfrm>
              <a:solidFill>
                <a:schemeClr val="bg1"/>
              </a:solidFill>
            </p:grpSpPr>
            <p:sp>
              <p:nvSpPr>
                <p:cNvPr id="67" name="四角形: 角を丸くする 66">
                  <a:extLst>
                    <a:ext uri="{FF2B5EF4-FFF2-40B4-BE49-F238E27FC236}">
                      <a16:creationId xmlns:a16="http://schemas.microsoft.com/office/drawing/2014/main" id="{91141949-8551-DD52-B806-F641AE3CDCE3}"/>
                    </a:ext>
                  </a:extLst>
                </p:cNvPr>
                <p:cNvSpPr/>
                <p:nvPr/>
              </p:nvSpPr>
              <p:spPr>
                <a:xfrm>
                  <a:off x="1054179" y="1895886"/>
                  <a:ext cx="1614115" cy="35385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紀尾井町</a:t>
                  </a:r>
                </a:p>
              </p:txBody>
            </p:sp>
            <p:sp>
              <p:nvSpPr>
                <p:cNvPr id="68" name="四角形: 角を丸くする 67">
                  <a:extLst>
                    <a:ext uri="{FF2B5EF4-FFF2-40B4-BE49-F238E27FC236}">
                      <a16:creationId xmlns:a16="http://schemas.microsoft.com/office/drawing/2014/main" id="{C76D81A2-9CED-7963-2DE5-3BE98C71C169}"/>
                    </a:ext>
                  </a:extLst>
                </p:cNvPr>
                <p:cNvSpPr/>
                <p:nvPr/>
              </p:nvSpPr>
              <p:spPr>
                <a:xfrm>
                  <a:off x="2824038" y="1895886"/>
                  <a:ext cx="1614115" cy="35385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１－３</a:t>
                  </a:r>
                </a:p>
              </p:txBody>
            </p:sp>
            <p:sp>
              <p:nvSpPr>
                <p:cNvPr id="69" name="テキスト ボックス 68">
                  <a:extLst>
                    <a:ext uri="{FF2B5EF4-FFF2-40B4-BE49-F238E27FC236}">
                      <a16:creationId xmlns:a16="http://schemas.microsoft.com/office/drawing/2014/main" id="{7AF49422-4860-FA1D-A690-9F6DEDEB7F25}"/>
                    </a:ext>
                  </a:extLst>
                </p:cNvPr>
                <p:cNvSpPr txBox="1"/>
                <p:nvPr/>
              </p:nvSpPr>
              <p:spPr>
                <a:xfrm>
                  <a:off x="1001864" y="1586796"/>
                  <a:ext cx="614286" cy="341422"/>
                </a:xfrm>
                <a:prstGeom prst="rect">
                  <a:avLst/>
                </a:prstGeom>
                <a:noFill/>
              </p:spPr>
              <p:txBody>
                <a:bodyPr wrap="none" rtlCol="0">
                  <a:spAutoFit/>
                </a:bodyPr>
                <a:lstStyle/>
                <a:p>
                  <a:r>
                    <a:rPr lang="ja-JP" altLang="en-US" sz="1050">
                      <a:latin typeface="メイリオ" panose="020B0604030504040204" pitchFamily="50" charset="-128"/>
                      <a:ea typeface="メイリオ" panose="020B0604030504040204" pitchFamily="50" charset="-128"/>
                    </a:rPr>
                    <a:t>町字</a:t>
                  </a:r>
                  <a:endParaRPr kumimoji="1" lang="ja-JP" altLang="en-US" sz="1050">
                    <a:latin typeface="メイリオ" panose="020B0604030504040204" pitchFamily="50" charset="-128"/>
                    <a:ea typeface="メイリオ" panose="020B0604030504040204" pitchFamily="50" charset="-128"/>
                  </a:endParaRPr>
                </a:p>
              </p:txBody>
            </p:sp>
            <p:sp>
              <p:nvSpPr>
                <p:cNvPr id="70" name="テキスト ボックス 69">
                  <a:extLst>
                    <a:ext uri="{FF2B5EF4-FFF2-40B4-BE49-F238E27FC236}">
                      <a16:creationId xmlns:a16="http://schemas.microsoft.com/office/drawing/2014/main" id="{51DCB324-2E0F-6F91-14C2-1175C287FB94}"/>
                    </a:ext>
                  </a:extLst>
                </p:cNvPr>
                <p:cNvSpPr txBox="1"/>
                <p:nvPr/>
              </p:nvSpPr>
              <p:spPr>
                <a:xfrm>
                  <a:off x="2824037" y="1611963"/>
                  <a:ext cx="1614116" cy="341422"/>
                </a:xfrm>
                <a:prstGeom prst="rect">
                  <a:avLst/>
                </a:prstGeom>
                <a:noFill/>
              </p:spPr>
              <p:txBody>
                <a:bodyPr wrap="square" rtlCol="0">
                  <a:spAutoFit/>
                </a:bodyPr>
                <a:lstStyle/>
                <a:p>
                  <a:r>
                    <a:rPr lang="ja-JP" altLang="en-US" sz="1050">
                      <a:latin typeface="メイリオ" panose="020B0604030504040204" pitchFamily="50" charset="-128"/>
                      <a:ea typeface="メイリオ" panose="020B0604030504040204" pitchFamily="50" charset="-128"/>
                    </a:rPr>
                    <a:t>番地以下</a:t>
                  </a:r>
                  <a:endParaRPr kumimoji="1" lang="en-US" altLang="ja-JP" sz="1050">
                    <a:latin typeface="メイリオ" panose="020B0604030504040204" pitchFamily="50" charset="-128"/>
                    <a:ea typeface="メイリオ" panose="020B0604030504040204" pitchFamily="50" charset="-128"/>
                  </a:endParaRPr>
                </a:p>
              </p:txBody>
            </p:sp>
          </p:grpSp>
          <p:grpSp>
            <p:nvGrpSpPr>
              <p:cNvPr id="61" name="グループ化 60">
                <a:extLst>
                  <a:ext uri="{FF2B5EF4-FFF2-40B4-BE49-F238E27FC236}">
                    <a16:creationId xmlns:a16="http://schemas.microsoft.com/office/drawing/2014/main" id="{5C644E98-7F77-54D0-A220-26F283024182}"/>
                  </a:ext>
                </a:extLst>
              </p:cNvPr>
              <p:cNvGrpSpPr/>
              <p:nvPr/>
            </p:nvGrpSpPr>
            <p:grpSpPr>
              <a:xfrm>
                <a:off x="834831" y="3826369"/>
                <a:ext cx="2540171" cy="486083"/>
                <a:chOff x="937358" y="1539004"/>
                <a:chExt cx="3464381" cy="631124"/>
              </a:xfrm>
              <a:solidFill>
                <a:schemeClr val="bg1"/>
              </a:solidFill>
            </p:grpSpPr>
            <p:sp>
              <p:nvSpPr>
                <p:cNvPr id="65" name="四角形: 角を丸くする 64">
                  <a:extLst>
                    <a:ext uri="{FF2B5EF4-FFF2-40B4-BE49-F238E27FC236}">
                      <a16:creationId xmlns:a16="http://schemas.microsoft.com/office/drawing/2014/main" id="{9E8D352A-59C5-C01E-D78D-3535DC6B8F00}"/>
                    </a:ext>
                  </a:extLst>
                </p:cNvPr>
                <p:cNvSpPr/>
                <p:nvPr/>
              </p:nvSpPr>
              <p:spPr>
                <a:xfrm>
                  <a:off x="1054179" y="1816277"/>
                  <a:ext cx="3347560" cy="353851"/>
                </a:xfrm>
                <a:prstGeom prst="roundRect">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紀尾井タワー１９階</a:t>
                  </a:r>
                </a:p>
              </p:txBody>
            </p:sp>
            <p:sp>
              <p:nvSpPr>
                <p:cNvPr id="66" name="テキスト ボックス 65">
                  <a:extLst>
                    <a:ext uri="{FF2B5EF4-FFF2-40B4-BE49-F238E27FC236}">
                      <a16:creationId xmlns:a16="http://schemas.microsoft.com/office/drawing/2014/main" id="{1800DE56-DD11-069A-DAA9-E000BE5A1930}"/>
                    </a:ext>
                  </a:extLst>
                </p:cNvPr>
                <p:cNvSpPr txBox="1"/>
                <p:nvPr/>
              </p:nvSpPr>
              <p:spPr>
                <a:xfrm>
                  <a:off x="937358" y="1539004"/>
                  <a:ext cx="1707507" cy="341422"/>
                </a:xfrm>
                <a:prstGeom prst="rect">
                  <a:avLst/>
                </a:prstGeom>
                <a:noFill/>
              </p:spPr>
              <p:txBody>
                <a:bodyPr wrap="none" rtlCol="0">
                  <a:spAutoFit/>
                </a:bodyPr>
                <a:lstStyle/>
                <a:p>
                  <a:r>
                    <a:rPr kumimoji="1" lang="ja-JP" altLang="en-US" sz="1050">
                      <a:latin typeface="メイリオ" panose="020B0604030504040204" pitchFamily="50" charset="-128"/>
                      <a:ea typeface="メイリオ" panose="020B0604030504040204" pitchFamily="50" charset="-128"/>
                    </a:rPr>
                    <a:t>建物名等（方書）</a:t>
                  </a:r>
                </a:p>
              </p:txBody>
            </p:sp>
          </p:grpSp>
          <p:grpSp>
            <p:nvGrpSpPr>
              <p:cNvPr id="62" name="グループ化 61">
                <a:extLst>
                  <a:ext uri="{FF2B5EF4-FFF2-40B4-BE49-F238E27FC236}">
                    <a16:creationId xmlns:a16="http://schemas.microsoft.com/office/drawing/2014/main" id="{769AD371-1EE2-3708-5717-D26729D20C27}"/>
                  </a:ext>
                </a:extLst>
              </p:cNvPr>
              <p:cNvGrpSpPr/>
              <p:nvPr/>
            </p:nvGrpSpPr>
            <p:grpSpPr>
              <a:xfrm>
                <a:off x="859478" y="4454497"/>
                <a:ext cx="2514352" cy="499820"/>
                <a:chOff x="859478" y="4454497"/>
                <a:chExt cx="2514352" cy="499820"/>
              </a:xfrm>
            </p:grpSpPr>
            <p:sp>
              <p:nvSpPr>
                <p:cNvPr id="63" name="四角形: 角を丸くする 62">
                  <a:extLst>
                    <a:ext uri="{FF2B5EF4-FFF2-40B4-BE49-F238E27FC236}">
                      <a16:creationId xmlns:a16="http://schemas.microsoft.com/office/drawing/2014/main" id="{ADE31A56-88B2-8FE6-CB00-A68207EC3942}"/>
                    </a:ext>
                  </a:extLst>
                </p:cNvPr>
                <p:cNvSpPr/>
                <p:nvPr/>
              </p:nvSpPr>
              <p:spPr>
                <a:xfrm>
                  <a:off x="919316" y="4681786"/>
                  <a:ext cx="2454514" cy="27253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a:solidFill>
                        <a:schemeClr val="tx1"/>
                      </a:solidFill>
                      <a:latin typeface="メイリオ" panose="020B0604030504040204" pitchFamily="50" charset="-128"/>
                      <a:ea typeface="メイリオ" panose="020B0604030504040204" pitchFamily="50" charset="-128"/>
                    </a:rPr>
                    <a:t>2024-04-18</a:t>
                  </a:r>
                  <a:endParaRPr kumimoji="1" lang="ja-JP" altLang="en-US" sz="1200">
                    <a:solidFill>
                      <a:schemeClr val="tx1"/>
                    </a:solidFill>
                    <a:latin typeface="メイリオ" panose="020B0604030504040204" pitchFamily="50" charset="-128"/>
                    <a:ea typeface="メイリオ" panose="020B0604030504040204" pitchFamily="50" charset="-128"/>
                  </a:endParaRPr>
                </a:p>
              </p:txBody>
            </p:sp>
            <p:sp>
              <p:nvSpPr>
                <p:cNvPr id="64" name="テキスト ボックス 63">
                  <a:extLst>
                    <a:ext uri="{FF2B5EF4-FFF2-40B4-BE49-F238E27FC236}">
                      <a16:creationId xmlns:a16="http://schemas.microsoft.com/office/drawing/2014/main" id="{8633E071-BDC1-2116-876F-4E0493684813}"/>
                    </a:ext>
                  </a:extLst>
                </p:cNvPr>
                <p:cNvSpPr txBox="1"/>
                <p:nvPr/>
              </p:nvSpPr>
              <p:spPr>
                <a:xfrm>
                  <a:off x="859478" y="4454497"/>
                  <a:ext cx="614405" cy="261610"/>
                </a:xfrm>
                <a:prstGeom prst="rect">
                  <a:avLst/>
                </a:prstGeom>
                <a:noFill/>
              </p:spPr>
              <p:txBody>
                <a:bodyPr wrap="square" rtlCol="0">
                  <a:spAutoFit/>
                </a:bodyPr>
                <a:lstStyle/>
                <a:p>
                  <a:r>
                    <a:rPr kumimoji="1" lang="ja-JP" altLang="en-US" sz="1050">
                      <a:latin typeface="メイリオ" panose="020B0604030504040204" pitchFamily="50" charset="-128"/>
                      <a:ea typeface="メイリオ" panose="020B0604030504040204" pitchFamily="50" charset="-128"/>
                    </a:rPr>
                    <a:t>登録日</a:t>
                  </a:r>
                </a:p>
              </p:txBody>
            </p:sp>
          </p:grpSp>
        </p:grpSp>
      </p:grpSp>
      <p:sp>
        <p:nvSpPr>
          <p:cNvPr id="83" name="テキスト ボックス 82">
            <a:extLst>
              <a:ext uri="{FF2B5EF4-FFF2-40B4-BE49-F238E27FC236}">
                <a16:creationId xmlns:a16="http://schemas.microsoft.com/office/drawing/2014/main" id="{73605851-B796-E6F5-828A-EFB0FBA2583A}"/>
              </a:ext>
            </a:extLst>
          </p:cNvPr>
          <p:cNvSpPr txBox="1"/>
          <p:nvPr/>
        </p:nvSpPr>
        <p:spPr>
          <a:xfrm>
            <a:off x="119336" y="836712"/>
            <a:ext cx="11809312" cy="1200329"/>
          </a:xfrm>
          <a:prstGeom prst="rect">
            <a:avLst/>
          </a:prstGeom>
          <a:noFill/>
        </p:spPr>
        <p:txBody>
          <a:bodyPr wrap="square" rtlCol="0">
            <a:spAutoFit/>
          </a:bodyPr>
          <a:lstStyle/>
          <a:p>
            <a:pPr marL="342900" indent="-342900">
              <a:buFont typeface="Arial" panose="020B0604020202020204" pitchFamily="34" charset="0"/>
              <a:buChar char="•"/>
            </a:pPr>
            <a:r>
              <a:rPr lang="en-US" altLang="ja-JP" sz="2400">
                <a:latin typeface="メイリオ" panose="020B0604030504040204" pitchFamily="50" charset="-128"/>
                <a:ea typeface="メイリオ" panose="020B0604030504040204" pitchFamily="50" charset="-128"/>
              </a:rPr>
              <a:t>GIF</a:t>
            </a:r>
            <a:r>
              <a:rPr lang="ja-JP" altLang="en-US" sz="2400">
                <a:latin typeface="メイリオ" panose="020B0604030504040204" pitchFamily="50" charset="-128"/>
                <a:ea typeface="メイリオ" panose="020B0604030504040204" pitchFamily="50" charset="-128"/>
              </a:rPr>
              <a:t>に準拠しているサービスと準拠していないサービス別のデータ連携のイメージです。他業種、他自治体サービスであっても共通化した</a:t>
            </a:r>
            <a:r>
              <a:rPr kumimoji="1" lang="ja-JP" altLang="en-US" sz="2400">
                <a:latin typeface="メイリオ" panose="020B0604030504040204" pitchFamily="50" charset="-128"/>
                <a:ea typeface="メイリオ" panose="020B0604030504040204" pitchFamily="50" charset="-128"/>
              </a:rPr>
              <a:t>データ項目により</a:t>
            </a:r>
            <a:r>
              <a:rPr lang="ja-JP" altLang="en-US" sz="2400">
                <a:latin typeface="メイリオ" panose="020B0604030504040204" pitchFamily="50" charset="-128"/>
                <a:ea typeface="メイリオ" panose="020B0604030504040204" pitchFamily="50" charset="-128"/>
              </a:rPr>
              <a:t>連携が可能です。</a:t>
            </a:r>
            <a:endParaRPr lang="en-US" altLang="ja-JP" sz="2400">
              <a:latin typeface="メイリオ" panose="020B0604030504040204" pitchFamily="50" charset="-128"/>
              <a:ea typeface="メイリオ" panose="020B0604030504040204" pitchFamily="50" charset="-128"/>
            </a:endParaRPr>
          </a:p>
        </p:txBody>
      </p:sp>
      <p:sp>
        <p:nvSpPr>
          <p:cNvPr id="84" name="二等辺三角形 83">
            <a:extLst>
              <a:ext uri="{FF2B5EF4-FFF2-40B4-BE49-F238E27FC236}">
                <a16:creationId xmlns:a16="http://schemas.microsoft.com/office/drawing/2014/main" id="{490BAB56-94D5-B468-54F5-41F1149464A6}"/>
              </a:ext>
            </a:extLst>
          </p:cNvPr>
          <p:cNvSpPr/>
          <p:nvPr/>
        </p:nvSpPr>
        <p:spPr>
          <a:xfrm rot="5400000">
            <a:off x="8617792" y="5530905"/>
            <a:ext cx="2173074" cy="259935"/>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5" name="テキスト ボックス 84">
            <a:extLst>
              <a:ext uri="{FF2B5EF4-FFF2-40B4-BE49-F238E27FC236}">
                <a16:creationId xmlns:a16="http://schemas.microsoft.com/office/drawing/2014/main" id="{5FB66145-DCE1-CFFB-C56A-2EA123EA113A}"/>
              </a:ext>
            </a:extLst>
          </p:cNvPr>
          <p:cNvSpPr txBox="1"/>
          <p:nvPr/>
        </p:nvSpPr>
        <p:spPr>
          <a:xfrm>
            <a:off x="9775487" y="4938754"/>
            <a:ext cx="2348780" cy="1384995"/>
          </a:xfrm>
          <a:prstGeom prst="rect">
            <a:avLst/>
          </a:prstGeom>
          <a:noFill/>
        </p:spPr>
        <p:txBody>
          <a:bodyPr wrap="square">
            <a:spAutoFit/>
          </a:bodyPr>
          <a:lstStyle/>
          <a:p>
            <a:r>
              <a:rPr kumimoji="1" lang="ja-JP" altLang="en-US" sz="1400" b="1">
                <a:solidFill>
                  <a:srgbClr val="C00000"/>
                </a:solidFill>
                <a:latin typeface="メイリオ" panose="020B0604030504040204" pitchFamily="50" charset="-128"/>
                <a:ea typeface="メイリオ" panose="020B0604030504040204" pitchFamily="50" charset="-128"/>
              </a:rPr>
              <a:t>サービス連携はできるが、データ項目、形式の設計が</a:t>
            </a:r>
            <a:r>
              <a:rPr lang="ja-JP" altLang="en-US" sz="1400" b="1">
                <a:solidFill>
                  <a:srgbClr val="C00000"/>
                </a:solidFill>
                <a:latin typeface="メイリオ" panose="020B0604030504040204" pitchFamily="50" charset="-128"/>
                <a:ea typeface="メイリオ" panose="020B0604030504040204" pitchFamily="50" charset="-128"/>
              </a:rPr>
              <a:t>異なり</a:t>
            </a:r>
            <a:r>
              <a:rPr kumimoji="1" lang="ja-JP" altLang="en-US" sz="1400" b="1">
                <a:solidFill>
                  <a:srgbClr val="C00000"/>
                </a:solidFill>
                <a:latin typeface="メイリオ" panose="020B0604030504040204" pitchFamily="50" charset="-128"/>
                <a:ea typeface="メイリオ" panose="020B0604030504040204" pitchFamily="50" charset="-128"/>
              </a:rPr>
              <a:t>データ連携がうまくできない</a:t>
            </a:r>
            <a:endParaRPr kumimoji="1" lang="en-US" altLang="ja-JP" sz="1400" b="1">
              <a:solidFill>
                <a:srgbClr val="C00000"/>
              </a:solidFill>
              <a:latin typeface="メイリオ" panose="020B0604030504040204" pitchFamily="50" charset="-128"/>
              <a:ea typeface="メイリオ" panose="020B0604030504040204" pitchFamily="50" charset="-128"/>
            </a:endParaRPr>
          </a:p>
          <a:p>
            <a:r>
              <a:rPr lang="ja-JP" altLang="en-US" sz="1400" b="1">
                <a:solidFill>
                  <a:srgbClr val="C00000"/>
                </a:solidFill>
                <a:latin typeface="メイリオ" panose="020B0604030504040204" pitchFamily="50" charset="-128"/>
                <a:ea typeface="メイリオ" panose="020B0604030504040204" pitchFamily="50" charset="-128"/>
              </a:rPr>
              <a:t>連携前の調整や手入力などの対応が必要</a:t>
            </a:r>
            <a:endParaRPr lang="en-US" altLang="ja-JP" sz="1400" b="1">
              <a:solidFill>
                <a:srgbClr val="C00000"/>
              </a:solidFill>
              <a:latin typeface="メイリオ" panose="020B0604030504040204" pitchFamily="50" charset="-128"/>
              <a:ea typeface="メイリオ" panose="020B0604030504040204" pitchFamily="50" charset="-128"/>
            </a:endParaRPr>
          </a:p>
        </p:txBody>
      </p:sp>
      <p:sp>
        <p:nvSpPr>
          <p:cNvPr id="86" name="二等辺三角形 85">
            <a:extLst>
              <a:ext uri="{FF2B5EF4-FFF2-40B4-BE49-F238E27FC236}">
                <a16:creationId xmlns:a16="http://schemas.microsoft.com/office/drawing/2014/main" id="{D109DDAA-4DC5-AD80-788F-40CF58FC00F2}"/>
              </a:ext>
            </a:extLst>
          </p:cNvPr>
          <p:cNvSpPr/>
          <p:nvPr/>
        </p:nvSpPr>
        <p:spPr>
          <a:xfrm rot="5400000">
            <a:off x="8690711" y="2950552"/>
            <a:ext cx="2015810" cy="259935"/>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7" name="テキスト ボックス 86">
            <a:extLst>
              <a:ext uri="{FF2B5EF4-FFF2-40B4-BE49-F238E27FC236}">
                <a16:creationId xmlns:a16="http://schemas.microsoft.com/office/drawing/2014/main" id="{0A0C4F2F-17EF-E609-BB96-DD750004C0A5}"/>
              </a:ext>
            </a:extLst>
          </p:cNvPr>
          <p:cNvSpPr txBox="1"/>
          <p:nvPr/>
        </p:nvSpPr>
        <p:spPr>
          <a:xfrm>
            <a:off x="9775487" y="2626917"/>
            <a:ext cx="2309146" cy="954107"/>
          </a:xfrm>
          <a:prstGeom prst="rect">
            <a:avLst/>
          </a:prstGeom>
          <a:noFill/>
        </p:spPr>
        <p:txBody>
          <a:bodyPr wrap="square">
            <a:spAutoFit/>
          </a:bodyPr>
          <a:lstStyle/>
          <a:p>
            <a:r>
              <a:rPr kumimoji="1" lang="en-US" altLang="ja-JP" sz="1400" b="1">
                <a:solidFill>
                  <a:srgbClr val="C00000"/>
                </a:solidFill>
                <a:latin typeface="メイリオ" panose="020B0604030504040204" pitchFamily="50" charset="-128"/>
                <a:ea typeface="メイリオ" panose="020B0604030504040204" pitchFamily="50" charset="-128"/>
              </a:rPr>
              <a:t>GIF</a:t>
            </a:r>
            <a:r>
              <a:rPr kumimoji="1" lang="ja-JP" altLang="en-US" sz="1400" b="1">
                <a:solidFill>
                  <a:srgbClr val="C00000"/>
                </a:solidFill>
                <a:latin typeface="メイリオ" panose="020B0604030504040204" pitchFamily="50" charset="-128"/>
                <a:ea typeface="メイリオ" panose="020B0604030504040204" pitchFamily="50" charset="-128"/>
              </a:rPr>
              <a:t>に準拠することで、データ項目、形式が統一され、サービス間のデータ連携が可能</a:t>
            </a:r>
            <a:endParaRPr kumimoji="1" lang="en-US" altLang="ja-JP" sz="1400" b="1">
              <a:solidFill>
                <a:srgbClr val="C00000"/>
              </a:solidFill>
              <a:latin typeface="メイリオ" panose="020B0604030504040204" pitchFamily="50" charset="-128"/>
              <a:ea typeface="メイリオ" panose="020B0604030504040204" pitchFamily="50" charset="-128"/>
            </a:endParaRPr>
          </a:p>
        </p:txBody>
      </p:sp>
      <p:cxnSp>
        <p:nvCxnSpPr>
          <p:cNvPr id="88" name="コネクタ: カギ線 87">
            <a:extLst>
              <a:ext uri="{FF2B5EF4-FFF2-40B4-BE49-F238E27FC236}">
                <a16:creationId xmlns:a16="http://schemas.microsoft.com/office/drawing/2014/main" id="{4BE2F186-BED6-498F-0F54-11F01320E810}"/>
              </a:ext>
            </a:extLst>
          </p:cNvPr>
          <p:cNvCxnSpPr>
            <a:cxnSpLocks/>
            <a:stCxn id="55" idx="3"/>
            <a:endCxn id="10" idx="1"/>
          </p:cNvCxnSpPr>
          <p:nvPr/>
        </p:nvCxnSpPr>
        <p:spPr>
          <a:xfrm flipV="1">
            <a:off x="3148470" y="3080519"/>
            <a:ext cx="949871" cy="1179594"/>
          </a:xfrm>
          <a:prstGeom prst="bentConnector3">
            <a:avLst/>
          </a:prstGeom>
          <a:ln w="38100">
            <a:solidFill>
              <a:schemeClr val="tx1">
                <a:lumMod val="50000"/>
                <a:lumOff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9" name="コネクタ: カギ線 88">
            <a:extLst>
              <a:ext uri="{FF2B5EF4-FFF2-40B4-BE49-F238E27FC236}">
                <a16:creationId xmlns:a16="http://schemas.microsoft.com/office/drawing/2014/main" id="{C5811F05-255E-488E-667C-FA7DE43AFBFC}"/>
              </a:ext>
            </a:extLst>
          </p:cNvPr>
          <p:cNvCxnSpPr>
            <a:cxnSpLocks/>
          </p:cNvCxnSpPr>
          <p:nvPr/>
        </p:nvCxnSpPr>
        <p:spPr>
          <a:xfrm>
            <a:off x="3148470" y="4269738"/>
            <a:ext cx="952292" cy="1372436"/>
          </a:xfrm>
          <a:prstGeom prst="bentConnector3">
            <a:avLst/>
          </a:prstGeom>
          <a:ln w="38100">
            <a:solidFill>
              <a:schemeClr val="tx1">
                <a:lumMod val="50000"/>
                <a:lumOff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0" name="テキスト ボックス 89">
            <a:extLst>
              <a:ext uri="{FF2B5EF4-FFF2-40B4-BE49-F238E27FC236}">
                <a16:creationId xmlns:a16="http://schemas.microsoft.com/office/drawing/2014/main" id="{DBABF854-B38D-379A-B095-8FA9E845A0CC}"/>
              </a:ext>
            </a:extLst>
          </p:cNvPr>
          <p:cNvSpPr txBox="1"/>
          <p:nvPr/>
        </p:nvSpPr>
        <p:spPr>
          <a:xfrm>
            <a:off x="3235129" y="3981759"/>
            <a:ext cx="800220" cy="584775"/>
          </a:xfrm>
          <a:prstGeom prst="rect">
            <a:avLst/>
          </a:prstGeom>
          <a:noFill/>
          <a:effectLst>
            <a:outerShdw blurRad="12700" dist="50800" dir="5400000" sx="94000" sy="94000" algn="ctr" rotWithShape="0">
              <a:schemeClr val="tx1"/>
            </a:outerShdw>
            <a:softEdge rad="1270000"/>
          </a:effectLst>
          <a:scene3d>
            <a:camera prst="orthographicFront"/>
            <a:lightRig rig="threePt" dir="t"/>
          </a:scene3d>
          <a:sp3d extrusionH="76200">
            <a:extrusionClr>
              <a:schemeClr val="bg1"/>
            </a:extrusionClr>
          </a:sp3d>
        </p:spPr>
        <p:txBody>
          <a:bodyPr wrap="none" rtlCol="0">
            <a:spAutoFit/>
          </a:bodyPr>
          <a:lstStyle/>
          <a:p>
            <a:pPr algn="ctr"/>
            <a:r>
              <a:rPr kumimoji="1" lang="ja-JP" altLang="en-US" sz="1600" b="1">
                <a:solidFill>
                  <a:srgbClr val="00206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データ</a:t>
            </a:r>
            <a:endParaRPr kumimoji="1" lang="en-US" altLang="ja-JP" sz="1600" b="1">
              <a:solidFill>
                <a:srgbClr val="00206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a:p>
            <a:pPr algn="ctr"/>
            <a:r>
              <a:rPr kumimoji="1" lang="ja-JP" altLang="en-US" sz="1600" b="1">
                <a:solidFill>
                  <a:srgbClr val="002060"/>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連携</a:t>
            </a:r>
          </a:p>
        </p:txBody>
      </p:sp>
      <p:sp>
        <p:nvSpPr>
          <p:cNvPr id="91" name="フローチャート: 結合子 90">
            <a:extLst>
              <a:ext uri="{FF2B5EF4-FFF2-40B4-BE49-F238E27FC236}">
                <a16:creationId xmlns:a16="http://schemas.microsoft.com/office/drawing/2014/main" id="{B9DC5BA7-D9A0-97FA-C02A-D00EEF83D352}"/>
              </a:ext>
            </a:extLst>
          </p:cNvPr>
          <p:cNvSpPr/>
          <p:nvPr/>
        </p:nvSpPr>
        <p:spPr>
          <a:xfrm>
            <a:off x="3676133" y="3123428"/>
            <a:ext cx="308919" cy="290385"/>
          </a:xfrm>
          <a:prstGeom prst="flowChartConnector">
            <a:avLst/>
          </a:prstGeom>
          <a:noFill/>
          <a:ln w="381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92" name="乗算記号 91">
            <a:extLst>
              <a:ext uri="{FF2B5EF4-FFF2-40B4-BE49-F238E27FC236}">
                <a16:creationId xmlns:a16="http://schemas.microsoft.com/office/drawing/2014/main" id="{FF0FF144-EE59-DE91-0404-4FC111757A52}"/>
              </a:ext>
            </a:extLst>
          </p:cNvPr>
          <p:cNvSpPr/>
          <p:nvPr/>
        </p:nvSpPr>
        <p:spPr>
          <a:xfrm>
            <a:off x="3564924" y="5149936"/>
            <a:ext cx="556054" cy="568411"/>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7694883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27</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4.4.2 </a:t>
            </a:r>
            <a:r>
              <a:rPr lang="ja-JP" altLang="en-US" sz="3200">
                <a:latin typeface="メイリオ" panose="020B0604030504040204" pitchFamily="50" charset="-128"/>
                <a:ea typeface="メイリオ" panose="020B0604030504040204" pitchFamily="50" charset="-128"/>
              </a:rPr>
              <a:t>データモデル等の詳細構造</a:t>
            </a:r>
            <a:endParaRPr kumimoji="1" lang="en-US" altLang="ja-JP" sz="3200">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73605851-B796-E6F5-828A-EFB0FBA2583A}"/>
              </a:ext>
            </a:extLst>
          </p:cNvPr>
          <p:cNvSpPr txBox="1"/>
          <p:nvPr/>
        </p:nvSpPr>
        <p:spPr>
          <a:xfrm>
            <a:off x="119336" y="836712"/>
            <a:ext cx="11809312" cy="461665"/>
          </a:xfrm>
          <a:prstGeom prst="rect">
            <a:avLst/>
          </a:prstGeom>
          <a:noFill/>
        </p:spPr>
        <p:txBody>
          <a:bodyPr wrap="square" rtlCol="0">
            <a:spAutoFit/>
          </a:bodyPr>
          <a:lstStyle/>
          <a:p>
            <a:pPr marL="342900" indent="-342900">
              <a:buFont typeface="Arial" panose="020B0604020202020204" pitchFamily="34" charset="0"/>
              <a:buChar char="•"/>
            </a:pPr>
            <a:r>
              <a:rPr lang="ja-JP" altLang="en-US" sz="2400">
                <a:latin typeface="メイリオ" panose="020B0604030504040204" pitchFamily="50" charset="-128"/>
                <a:ea typeface="メイリオ" panose="020B0604030504040204" pitchFamily="50" charset="-128"/>
              </a:rPr>
              <a:t>データモデルの基礎を共通化し、分野のデータを整備しています。</a:t>
            </a:r>
          </a:p>
        </p:txBody>
      </p:sp>
      <p:sp>
        <p:nvSpPr>
          <p:cNvPr id="2" name="四角形: 角を丸くする 1">
            <a:extLst>
              <a:ext uri="{FF2B5EF4-FFF2-40B4-BE49-F238E27FC236}">
                <a16:creationId xmlns:a16="http://schemas.microsoft.com/office/drawing/2014/main" id="{ACDEC3C5-EB7E-617D-A4F1-E4DFA89B15B4}"/>
              </a:ext>
            </a:extLst>
          </p:cNvPr>
          <p:cNvSpPr/>
          <p:nvPr/>
        </p:nvSpPr>
        <p:spPr>
          <a:xfrm>
            <a:off x="263352" y="1412776"/>
            <a:ext cx="11192242" cy="72343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データ</a:t>
            </a:r>
          </a:p>
        </p:txBody>
      </p:sp>
      <p:sp>
        <p:nvSpPr>
          <p:cNvPr id="4" name="正方形/長方形 3">
            <a:extLst>
              <a:ext uri="{FF2B5EF4-FFF2-40B4-BE49-F238E27FC236}">
                <a16:creationId xmlns:a16="http://schemas.microsoft.com/office/drawing/2014/main" id="{42D84927-1878-DC36-6080-E52EA359626B}"/>
              </a:ext>
            </a:extLst>
          </p:cNvPr>
          <p:cNvSpPr/>
          <p:nvPr/>
        </p:nvSpPr>
        <p:spPr>
          <a:xfrm>
            <a:off x="263352" y="2201058"/>
            <a:ext cx="1045580" cy="42034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コード、辞書</a:t>
            </a:r>
          </a:p>
        </p:txBody>
      </p:sp>
      <p:sp>
        <p:nvSpPr>
          <p:cNvPr id="93" name="正方形/長方形 92">
            <a:extLst>
              <a:ext uri="{FF2B5EF4-FFF2-40B4-BE49-F238E27FC236}">
                <a16:creationId xmlns:a16="http://schemas.microsoft.com/office/drawing/2014/main" id="{35DD146E-3DD2-0F12-CAC7-1A2935F5C381}"/>
              </a:ext>
            </a:extLst>
          </p:cNvPr>
          <p:cNvSpPr/>
          <p:nvPr/>
        </p:nvSpPr>
        <p:spPr>
          <a:xfrm>
            <a:off x="1374559" y="5768982"/>
            <a:ext cx="10081035" cy="307777"/>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コア語彙</a:t>
            </a: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lang="ja-JP" altLang="en-US" sz="1000">
                <a:solidFill>
                  <a:schemeClr val="tx1"/>
                </a:solidFill>
                <a:latin typeface="メイリオ" panose="020B0604030504040204" pitchFamily="50" charset="-128"/>
                <a:ea typeface="メイリオ" panose="020B0604030504040204" pitchFamily="50" charset="-128"/>
              </a:rPr>
              <a:t>概念</a:t>
            </a: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辞書</a:t>
            </a: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p>
        </p:txBody>
      </p:sp>
      <p:sp>
        <p:nvSpPr>
          <p:cNvPr id="94" name="正方形/長方形 93">
            <a:extLst>
              <a:ext uri="{FF2B5EF4-FFF2-40B4-BE49-F238E27FC236}">
                <a16:creationId xmlns:a16="http://schemas.microsoft.com/office/drawing/2014/main" id="{84243C26-2156-151E-5C08-0E639476CC6E}"/>
              </a:ext>
            </a:extLst>
          </p:cNvPr>
          <p:cNvSpPr/>
          <p:nvPr/>
        </p:nvSpPr>
        <p:spPr>
          <a:xfrm>
            <a:off x="1376434" y="4295015"/>
            <a:ext cx="10079160" cy="1440527"/>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コアデータモデル</a:t>
            </a: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個</a:t>
            </a: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人、法人、施設等の共通モデル）</a:t>
            </a:r>
          </a:p>
        </p:txBody>
      </p:sp>
      <p:sp>
        <p:nvSpPr>
          <p:cNvPr id="95" name="正方形/長方形 94">
            <a:extLst>
              <a:ext uri="{FF2B5EF4-FFF2-40B4-BE49-F238E27FC236}">
                <a16:creationId xmlns:a16="http://schemas.microsoft.com/office/drawing/2014/main" id="{487721C7-63FC-14CB-10AB-218B4B5C2F63}"/>
              </a:ext>
            </a:extLst>
          </p:cNvPr>
          <p:cNvSpPr/>
          <p:nvPr/>
        </p:nvSpPr>
        <p:spPr>
          <a:xfrm>
            <a:off x="1376434" y="2201059"/>
            <a:ext cx="10079160" cy="2057111"/>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実装データモデル［</a:t>
            </a:r>
            <a:r>
              <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DM</a:t>
            </a: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（実際にサービスに活用するモデル）</a:t>
            </a:r>
          </a:p>
        </p:txBody>
      </p:sp>
      <p:sp>
        <p:nvSpPr>
          <p:cNvPr id="97" name="正方形/長方形 96">
            <a:extLst>
              <a:ext uri="{FF2B5EF4-FFF2-40B4-BE49-F238E27FC236}">
                <a16:creationId xmlns:a16="http://schemas.microsoft.com/office/drawing/2014/main" id="{409EDEEA-6554-C5E3-8C2F-651982997918}"/>
              </a:ext>
            </a:extLst>
          </p:cNvPr>
          <p:cNvSpPr/>
          <p:nvPr/>
        </p:nvSpPr>
        <p:spPr>
          <a:xfrm>
            <a:off x="330090" y="5092641"/>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POI</a:t>
            </a: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コード</a:t>
            </a:r>
          </a:p>
        </p:txBody>
      </p:sp>
      <p:sp>
        <p:nvSpPr>
          <p:cNvPr id="98" name="正方形/長方形 97">
            <a:extLst>
              <a:ext uri="{FF2B5EF4-FFF2-40B4-BE49-F238E27FC236}">
                <a16:creationId xmlns:a16="http://schemas.microsoft.com/office/drawing/2014/main" id="{53E7CBF6-9681-43E5-9094-BA3917934A75}"/>
              </a:ext>
            </a:extLst>
          </p:cNvPr>
          <p:cNvSpPr/>
          <p:nvPr/>
        </p:nvSpPr>
        <p:spPr>
          <a:xfrm>
            <a:off x="4985949" y="4919125"/>
            <a:ext cx="911062" cy="33909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連絡先</a:t>
            </a:r>
          </a:p>
        </p:txBody>
      </p:sp>
      <p:sp>
        <p:nvSpPr>
          <p:cNvPr id="99" name="正方形/長方形 98">
            <a:extLst>
              <a:ext uri="{FF2B5EF4-FFF2-40B4-BE49-F238E27FC236}">
                <a16:creationId xmlns:a16="http://schemas.microsoft.com/office/drawing/2014/main" id="{B89BB3B0-D596-AA6B-6AB1-2D7F33A8F57B}"/>
              </a:ext>
            </a:extLst>
          </p:cNvPr>
          <p:cNvSpPr/>
          <p:nvPr/>
        </p:nvSpPr>
        <p:spPr>
          <a:xfrm>
            <a:off x="5942706" y="4919125"/>
            <a:ext cx="911062" cy="339092"/>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a:ea typeface="メイリオ"/>
              </a:rPr>
              <a:t>子</a:t>
            </a:r>
            <a:r>
              <a:rPr lang="ja-JP" altLang="en-US" sz="1000">
                <a:solidFill>
                  <a:prstClr val="black"/>
                </a:solidFill>
                <a:latin typeface="メイリオ"/>
                <a:ea typeface="メイリオ"/>
              </a:rPr>
              <a:t>供</a:t>
            </a:r>
            <a:endPar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schemeClr val="tx1"/>
                </a:solidFill>
                <a:latin typeface="メイリオ"/>
                <a:ea typeface="メイリオ"/>
              </a:rPr>
              <a:t>預かり</a:t>
            </a:r>
            <a:r>
              <a:rPr kumimoji="1" lang="ja-JP" altLang="en-US" sz="1000" b="0" i="0" u="none" strike="noStrike" kern="1200" cap="none" spc="0" normalizeH="0" baseline="0" noProof="0">
                <a:ln>
                  <a:noFill/>
                </a:ln>
                <a:solidFill>
                  <a:schemeClr val="tx1"/>
                </a:solidFill>
                <a:effectLst/>
                <a:uLnTx/>
                <a:uFillTx/>
                <a:latin typeface="メイリオ"/>
                <a:ea typeface="メイリオ"/>
              </a:rPr>
              <a:t>情報</a:t>
            </a:r>
            <a:endParaRPr lang="ja-JP" altLang="en-US" sz="1000" b="0" i="0" u="none" strike="noStrike" kern="1200" cap="none" spc="0" normalizeH="0" baseline="0" noProof="0">
              <a:ln>
                <a:noFill/>
              </a:ln>
              <a:solidFill>
                <a:schemeClr val="tx1"/>
              </a:solidFill>
              <a:effectLst/>
              <a:uLnTx/>
              <a:uFillTx/>
              <a:latin typeface="メイリオ"/>
              <a:ea typeface="メイリオ"/>
            </a:endParaRPr>
          </a:p>
        </p:txBody>
      </p:sp>
      <p:sp>
        <p:nvSpPr>
          <p:cNvPr id="100" name="正方形/長方形 99">
            <a:extLst>
              <a:ext uri="{FF2B5EF4-FFF2-40B4-BE49-F238E27FC236}">
                <a16:creationId xmlns:a16="http://schemas.microsoft.com/office/drawing/2014/main" id="{FE2EE5CD-B1EA-2267-B3E7-F9F99E5B8D71}"/>
              </a:ext>
            </a:extLst>
          </p:cNvPr>
          <p:cNvSpPr/>
          <p:nvPr/>
        </p:nvSpPr>
        <p:spPr>
          <a:xfrm>
            <a:off x="6899463" y="4919125"/>
            <a:ext cx="911062" cy="33909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アクセシ</a:t>
            </a:r>
            <a:b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b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ビリティ</a:t>
            </a:r>
          </a:p>
        </p:txBody>
      </p:sp>
      <p:sp>
        <p:nvSpPr>
          <p:cNvPr id="101" name="正方形/長方形 100">
            <a:extLst>
              <a:ext uri="{FF2B5EF4-FFF2-40B4-BE49-F238E27FC236}">
                <a16:creationId xmlns:a16="http://schemas.microsoft.com/office/drawing/2014/main" id="{D47971FD-8244-95D8-47D2-C3AA15F1012A}"/>
              </a:ext>
            </a:extLst>
          </p:cNvPr>
          <p:cNvSpPr/>
          <p:nvPr/>
        </p:nvSpPr>
        <p:spPr>
          <a:xfrm>
            <a:off x="2586759" y="4582194"/>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個人</a:t>
            </a:r>
          </a:p>
        </p:txBody>
      </p:sp>
      <p:sp>
        <p:nvSpPr>
          <p:cNvPr id="102" name="正方形/長方形 101">
            <a:extLst>
              <a:ext uri="{FF2B5EF4-FFF2-40B4-BE49-F238E27FC236}">
                <a16:creationId xmlns:a16="http://schemas.microsoft.com/office/drawing/2014/main" id="{897623BB-897E-591B-F3F2-F152D6D061CA}"/>
              </a:ext>
            </a:extLst>
          </p:cNvPr>
          <p:cNvSpPr/>
          <p:nvPr/>
        </p:nvSpPr>
        <p:spPr>
          <a:xfrm>
            <a:off x="3544980" y="4582194"/>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法人</a:t>
            </a:r>
          </a:p>
        </p:txBody>
      </p:sp>
      <p:sp>
        <p:nvSpPr>
          <p:cNvPr id="103" name="正方形/長方形 102">
            <a:extLst>
              <a:ext uri="{FF2B5EF4-FFF2-40B4-BE49-F238E27FC236}">
                <a16:creationId xmlns:a16="http://schemas.microsoft.com/office/drawing/2014/main" id="{D66D0F25-2964-FD2A-AB1D-D2D63FCF4667}"/>
              </a:ext>
            </a:extLst>
          </p:cNvPr>
          <p:cNvSpPr/>
          <p:nvPr/>
        </p:nvSpPr>
        <p:spPr>
          <a:xfrm>
            <a:off x="7377864" y="4582194"/>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施設</a:t>
            </a:r>
          </a:p>
        </p:txBody>
      </p:sp>
      <p:sp>
        <p:nvSpPr>
          <p:cNvPr id="104" name="正方形/長方形 103">
            <a:extLst>
              <a:ext uri="{FF2B5EF4-FFF2-40B4-BE49-F238E27FC236}">
                <a16:creationId xmlns:a16="http://schemas.microsoft.com/office/drawing/2014/main" id="{7483C4A7-E1A9-1AD5-11B2-34CF41AD4BB0}"/>
              </a:ext>
            </a:extLst>
          </p:cNvPr>
          <p:cNvSpPr/>
          <p:nvPr/>
        </p:nvSpPr>
        <p:spPr>
          <a:xfrm>
            <a:off x="8336085" y="4582194"/>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設備</a:t>
            </a:r>
          </a:p>
        </p:txBody>
      </p:sp>
      <p:sp>
        <p:nvSpPr>
          <p:cNvPr id="105" name="正方形/長方形 104">
            <a:extLst>
              <a:ext uri="{FF2B5EF4-FFF2-40B4-BE49-F238E27FC236}">
                <a16:creationId xmlns:a16="http://schemas.microsoft.com/office/drawing/2014/main" id="{AD7BCCA3-8B6A-E73B-3BD2-2C007C072500}"/>
              </a:ext>
            </a:extLst>
          </p:cNvPr>
          <p:cNvSpPr/>
          <p:nvPr/>
        </p:nvSpPr>
        <p:spPr>
          <a:xfrm>
            <a:off x="10417283" y="4929667"/>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tIns="72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メタデータ</a:t>
            </a:r>
            <a:endPar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（検索情報）</a:t>
            </a:r>
          </a:p>
        </p:txBody>
      </p:sp>
      <p:sp>
        <p:nvSpPr>
          <p:cNvPr id="108" name="正方形/長方形 107">
            <a:extLst>
              <a:ext uri="{FF2B5EF4-FFF2-40B4-BE49-F238E27FC236}">
                <a16:creationId xmlns:a16="http://schemas.microsoft.com/office/drawing/2014/main" id="{3A87889D-8A94-9D4A-5E83-485C596F5750}"/>
              </a:ext>
            </a:extLst>
          </p:cNvPr>
          <p:cNvSpPr/>
          <p:nvPr/>
        </p:nvSpPr>
        <p:spPr>
          <a:xfrm>
            <a:off x="7240771" y="2520795"/>
            <a:ext cx="1082428" cy="1670721"/>
          </a:xfrm>
          <a:prstGeom prst="rect">
            <a:avLst/>
          </a:prstGeom>
        </p:spPr>
        <p:style>
          <a:lnRef idx="2">
            <a:schemeClr val="dk1"/>
          </a:lnRef>
          <a:fillRef idx="1">
            <a:schemeClr val="lt1"/>
          </a:fillRef>
          <a:effectRef idx="0">
            <a:schemeClr val="dk1"/>
          </a:effectRef>
          <a:fontRef idx="minor">
            <a:schemeClr val="dk1"/>
          </a:fontRef>
        </p:style>
        <p:txBody>
          <a:bodyPr lIns="0" rIns="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a:solidFill>
                  <a:prstClr val="black"/>
                </a:solidFill>
                <a:latin typeface="メイリオ" panose="020B0604030504040204" pitchFamily="50" charset="-128"/>
                <a:ea typeface="メイリオ" panose="020B0604030504040204" pitchFamily="50" charset="-128"/>
              </a:rPr>
              <a:t>金融</a:t>
            </a:r>
            <a:r>
              <a:rPr kumimoji="1" lang="en-US" altLang="ja-JP"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DM</a:t>
            </a:r>
            <a:endPar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2" name="正方形/長方形 111">
            <a:extLst>
              <a:ext uri="{FF2B5EF4-FFF2-40B4-BE49-F238E27FC236}">
                <a16:creationId xmlns:a16="http://schemas.microsoft.com/office/drawing/2014/main" id="{578BD102-AC22-1E4A-43F2-69653779299E}"/>
              </a:ext>
            </a:extLst>
          </p:cNvPr>
          <p:cNvSpPr/>
          <p:nvPr/>
        </p:nvSpPr>
        <p:spPr>
          <a:xfrm>
            <a:off x="8481451" y="2520795"/>
            <a:ext cx="1082428" cy="1670721"/>
          </a:xfrm>
          <a:prstGeom prst="rect">
            <a:avLst/>
          </a:prstGeom>
        </p:spPr>
        <p:style>
          <a:lnRef idx="2">
            <a:schemeClr val="dk1"/>
          </a:lnRef>
          <a:fillRef idx="1">
            <a:schemeClr val="lt1"/>
          </a:fillRef>
          <a:effectRef idx="0">
            <a:schemeClr val="dk1"/>
          </a:effectRef>
          <a:fontRef idx="minor">
            <a:schemeClr val="dk1"/>
          </a:fontRef>
        </p:style>
        <p:txBody>
          <a:bodyPr lIns="0" rIns="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防災</a:t>
            </a: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DM</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3" name="正方形/長方形 112">
            <a:extLst>
              <a:ext uri="{FF2B5EF4-FFF2-40B4-BE49-F238E27FC236}">
                <a16:creationId xmlns:a16="http://schemas.microsoft.com/office/drawing/2014/main" id="{E8C1E5A9-3DEB-F1BD-7B8F-1A5481D85641}"/>
              </a:ext>
            </a:extLst>
          </p:cNvPr>
          <p:cNvSpPr/>
          <p:nvPr/>
        </p:nvSpPr>
        <p:spPr>
          <a:xfrm>
            <a:off x="8567134" y="3621725"/>
            <a:ext cx="911062" cy="307777"/>
          </a:xfrm>
          <a:prstGeom prst="rect">
            <a:avLst/>
          </a:prstGeom>
          <a:ln>
            <a:prstDash val="solid"/>
          </a:ln>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活動基盤</a:t>
            </a:r>
          </a:p>
        </p:txBody>
      </p:sp>
      <p:sp>
        <p:nvSpPr>
          <p:cNvPr id="114" name="正方形/長方形 113">
            <a:extLst>
              <a:ext uri="{FF2B5EF4-FFF2-40B4-BE49-F238E27FC236}">
                <a16:creationId xmlns:a16="http://schemas.microsoft.com/office/drawing/2014/main" id="{4C75D562-4D87-155D-B96B-2B26E9932694}"/>
              </a:ext>
            </a:extLst>
          </p:cNvPr>
          <p:cNvSpPr/>
          <p:nvPr/>
        </p:nvSpPr>
        <p:spPr>
          <a:xfrm>
            <a:off x="8567134" y="3271688"/>
            <a:ext cx="911062" cy="307777"/>
          </a:xfrm>
          <a:prstGeom prst="rect">
            <a:avLst/>
          </a:prstGeom>
          <a:ln>
            <a:prstDash val="solid"/>
          </a:ln>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ライフライン</a:t>
            </a:r>
          </a:p>
        </p:txBody>
      </p:sp>
      <p:sp>
        <p:nvSpPr>
          <p:cNvPr id="115" name="正方形/長方形 114">
            <a:extLst>
              <a:ext uri="{FF2B5EF4-FFF2-40B4-BE49-F238E27FC236}">
                <a16:creationId xmlns:a16="http://schemas.microsoft.com/office/drawing/2014/main" id="{FAAA26DD-4583-DC10-F3B4-55F9BF64A2E4}"/>
              </a:ext>
            </a:extLst>
          </p:cNvPr>
          <p:cNvSpPr/>
          <p:nvPr/>
        </p:nvSpPr>
        <p:spPr>
          <a:xfrm>
            <a:off x="8571993" y="2573551"/>
            <a:ext cx="911062" cy="307777"/>
          </a:xfrm>
          <a:prstGeom prst="rect">
            <a:avLst/>
          </a:prstGeom>
          <a:ln>
            <a:prstDash val="solid"/>
          </a:ln>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被害状況</a:t>
            </a:r>
          </a:p>
        </p:txBody>
      </p:sp>
      <p:sp>
        <p:nvSpPr>
          <p:cNvPr id="116" name="正方形/長方形 115">
            <a:extLst>
              <a:ext uri="{FF2B5EF4-FFF2-40B4-BE49-F238E27FC236}">
                <a16:creationId xmlns:a16="http://schemas.microsoft.com/office/drawing/2014/main" id="{B841AE92-CCDE-21B4-1A50-B1D359C762B1}"/>
              </a:ext>
            </a:extLst>
          </p:cNvPr>
          <p:cNvSpPr/>
          <p:nvPr/>
        </p:nvSpPr>
        <p:spPr>
          <a:xfrm>
            <a:off x="9654601" y="2520795"/>
            <a:ext cx="1082428" cy="1670721"/>
          </a:xfrm>
          <a:prstGeom prst="rect">
            <a:avLst/>
          </a:prstGeom>
        </p:spPr>
        <p:style>
          <a:lnRef idx="2">
            <a:schemeClr val="dk1"/>
          </a:lnRef>
          <a:fillRef idx="1">
            <a:schemeClr val="lt1"/>
          </a:fillRef>
          <a:effectRef idx="0">
            <a:schemeClr val="dk1"/>
          </a:effectRef>
          <a:fontRef idx="minor">
            <a:schemeClr val="dk1"/>
          </a:fontRef>
        </p:style>
        <p:txBody>
          <a:bodyPr lIns="0" rIns="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教育</a:t>
            </a: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DM</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7" name="正方形/長方形 116">
            <a:extLst>
              <a:ext uri="{FF2B5EF4-FFF2-40B4-BE49-F238E27FC236}">
                <a16:creationId xmlns:a16="http://schemas.microsoft.com/office/drawing/2014/main" id="{80BD5764-14C3-BD2C-3F40-6EBF1810EFDA}"/>
              </a:ext>
            </a:extLst>
          </p:cNvPr>
          <p:cNvSpPr/>
          <p:nvPr/>
        </p:nvSpPr>
        <p:spPr>
          <a:xfrm>
            <a:off x="9744995" y="3271688"/>
            <a:ext cx="911062" cy="307777"/>
          </a:xfrm>
          <a:prstGeom prst="rect">
            <a:avLst/>
          </a:prstGeom>
          <a:ln>
            <a:prstDash val="solid"/>
          </a:ln>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活動情報</a:t>
            </a:r>
          </a:p>
        </p:txBody>
      </p:sp>
      <p:sp>
        <p:nvSpPr>
          <p:cNvPr id="118" name="正方形/長方形 117">
            <a:extLst>
              <a:ext uri="{FF2B5EF4-FFF2-40B4-BE49-F238E27FC236}">
                <a16:creationId xmlns:a16="http://schemas.microsoft.com/office/drawing/2014/main" id="{9ED51750-9C52-008F-8110-74C7348FAC1E}"/>
              </a:ext>
            </a:extLst>
          </p:cNvPr>
          <p:cNvSpPr/>
          <p:nvPr/>
        </p:nvSpPr>
        <p:spPr>
          <a:xfrm>
            <a:off x="9744995" y="2923588"/>
            <a:ext cx="911062" cy="307777"/>
          </a:xfrm>
          <a:prstGeom prst="rect">
            <a:avLst/>
          </a:prstGeom>
          <a:ln>
            <a:solidFill>
              <a:schemeClr val="tx1"/>
            </a:solidFill>
            <a:prstDash val="solid"/>
          </a:ln>
        </p:spPr>
        <p:style>
          <a:lnRef idx="2">
            <a:schemeClr val="dk1"/>
          </a:lnRef>
          <a:fillRef idx="1">
            <a:schemeClr val="lt1"/>
          </a:fillRef>
          <a:effectRef idx="0">
            <a:schemeClr val="dk1"/>
          </a:effectRef>
          <a:fontRef idx="minor">
            <a:schemeClr val="dk1"/>
          </a:fontRef>
        </p:style>
        <p:txBody>
          <a:bodyPr lIns="36000" tIns="72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prstClr val="black"/>
                </a:solidFill>
                <a:latin typeface="メイリオ" panose="020B0604030504040204" pitchFamily="50" charset="-128"/>
                <a:ea typeface="メイリオ" panose="020B0604030504040204" pitchFamily="50" charset="-128"/>
              </a:rPr>
              <a:t>内容情報</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9" name="正方形/長方形 118">
            <a:extLst>
              <a:ext uri="{FF2B5EF4-FFF2-40B4-BE49-F238E27FC236}">
                <a16:creationId xmlns:a16="http://schemas.microsoft.com/office/drawing/2014/main" id="{3E7A2F86-5275-E538-5441-4A7C58E7436D}"/>
              </a:ext>
            </a:extLst>
          </p:cNvPr>
          <p:cNvSpPr/>
          <p:nvPr/>
        </p:nvSpPr>
        <p:spPr>
          <a:xfrm>
            <a:off x="9744995" y="2573551"/>
            <a:ext cx="911062" cy="307777"/>
          </a:xfrm>
          <a:prstGeom prst="rect">
            <a:avLst/>
          </a:prstGeom>
          <a:ln>
            <a:solidFill>
              <a:schemeClr val="tx1"/>
            </a:solidFill>
            <a:prstDash val="solid"/>
          </a:ln>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主体情報</a:t>
            </a:r>
          </a:p>
        </p:txBody>
      </p:sp>
      <p:sp>
        <p:nvSpPr>
          <p:cNvPr id="120" name="正方形/長方形 119">
            <a:extLst>
              <a:ext uri="{FF2B5EF4-FFF2-40B4-BE49-F238E27FC236}">
                <a16:creationId xmlns:a16="http://schemas.microsoft.com/office/drawing/2014/main" id="{16DBBCD5-09A1-06BC-34B0-66002401C82A}"/>
              </a:ext>
            </a:extLst>
          </p:cNvPr>
          <p:cNvSpPr/>
          <p:nvPr/>
        </p:nvSpPr>
        <p:spPr>
          <a:xfrm>
            <a:off x="3287609" y="2523263"/>
            <a:ext cx="2045276" cy="1670721"/>
          </a:xfrm>
          <a:prstGeom prst="rect">
            <a:avLst/>
          </a:prstGeom>
        </p:spPr>
        <p:style>
          <a:lnRef idx="2">
            <a:schemeClr val="dk1"/>
          </a:lnRef>
          <a:fillRef idx="1">
            <a:schemeClr val="lt1"/>
          </a:fillRef>
          <a:effectRef idx="0">
            <a:schemeClr val="dk1"/>
          </a:effectRef>
          <a:fontRef idx="minor">
            <a:schemeClr val="dk1"/>
          </a:fontRef>
        </p:style>
        <p:txBody>
          <a:bodyPr lIns="0" rIns="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行政サービス</a:t>
            </a: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DM</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21" name="正方形/長方形 120">
            <a:extLst>
              <a:ext uri="{FF2B5EF4-FFF2-40B4-BE49-F238E27FC236}">
                <a16:creationId xmlns:a16="http://schemas.microsoft.com/office/drawing/2014/main" id="{28B147FA-2B5F-97DA-9B92-0FA522BCE32F}"/>
              </a:ext>
            </a:extLst>
          </p:cNvPr>
          <p:cNvSpPr/>
          <p:nvPr/>
        </p:nvSpPr>
        <p:spPr>
          <a:xfrm>
            <a:off x="3378151" y="3277346"/>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事例</a:t>
            </a:r>
          </a:p>
        </p:txBody>
      </p:sp>
      <p:sp>
        <p:nvSpPr>
          <p:cNvPr id="122" name="正方形/長方形 121">
            <a:extLst>
              <a:ext uri="{FF2B5EF4-FFF2-40B4-BE49-F238E27FC236}">
                <a16:creationId xmlns:a16="http://schemas.microsoft.com/office/drawing/2014/main" id="{345362E1-BA81-05A7-3408-A2B6A8F8A567}"/>
              </a:ext>
            </a:extLst>
          </p:cNvPr>
          <p:cNvSpPr/>
          <p:nvPr/>
        </p:nvSpPr>
        <p:spPr>
          <a:xfrm>
            <a:off x="3378151" y="2923588"/>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tIns="72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証明、連絡、通知</a:t>
            </a:r>
          </a:p>
        </p:txBody>
      </p:sp>
      <p:sp>
        <p:nvSpPr>
          <p:cNvPr id="123" name="正方形/長方形 122">
            <a:extLst>
              <a:ext uri="{FF2B5EF4-FFF2-40B4-BE49-F238E27FC236}">
                <a16:creationId xmlns:a16="http://schemas.microsoft.com/office/drawing/2014/main" id="{92091B67-04DF-7AE9-81F5-CCFE2E59CA87}"/>
              </a:ext>
            </a:extLst>
          </p:cNvPr>
          <p:cNvSpPr/>
          <p:nvPr/>
        </p:nvSpPr>
        <p:spPr>
          <a:xfrm>
            <a:off x="3378151" y="2573551"/>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申請・届出</a:t>
            </a:r>
          </a:p>
        </p:txBody>
      </p:sp>
      <p:sp>
        <p:nvSpPr>
          <p:cNvPr id="124" name="正方形/長方形 123">
            <a:extLst>
              <a:ext uri="{FF2B5EF4-FFF2-40B4-BE49-F238E27FC236}">
                <a16:creationId xmlns:a16="http://schemas.microsoft.com/office/drawing/2014/main" id="{5779B779-C58C-F099-5407-FC045D217FDC}"/>
              </a:ext>
            </a:extLst>
          </p:cNvPr>
          <p:cNvSpPr/>
          <p:nvPr/>
        </p:nvSpPr>
        <p:spPr>
          <a:xfrm>
            <a:off x="4339874" y="2923588"/>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tIns="72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報告書・会議資料等</a:t>
            </a:r>
          </a:p>
        </p:txBody>
      </p:sp>
      <p:sp>
        <p:nvSpPr>
          <p:cNvPr id="125" name="正方形/長方形 124">
            <a:extLst>
              <a:ext uri="{FF2B5EF4-FFF2-40B4-BE49-F238E27FC236}">
                <a16:creationId xmlns:a16="http://schemas.microsoft.com/office/drawing/2014/main" id="{9929F48C-6347-9C27-62F5-18EF29B8BAF1}"/>
              </a:ext>
            </a:extLst>
          </p:cNvPr>
          <p:cNvSpPr/>
          <p:nvPr/>
        </p:nvSpPr>
        <p:spPr>
          <a:xfrm>
            <a:off x="4339874" y="2573551"/>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イベント</a:t>
            </a:r>
          </a:p>
        </p:txBody>
      </p:sp>
      <p:sp>
        <p:nvSpPr>
          <p:cNvPr id="126" name="正方形/長方形 125">
            <a:extLst>
              <a:ext uri="{FF2B5EF4-FFF2-40B4-BE49-F238E27FC236}">
                <a16:creationId xmlns:a16="http://schemas.microsoft.com/office/drawing/2014/main" id="{FF8B76A8-F95B-666B-EFA0-8D27CDE5CB82}"/>
              </a:ext>
            </a:extLst>
          </p:cNvPr>
          <p:cNvSpPr/>
          <p:nvPr/>
        </p:nvSpPr>
        <p:spPr>
          <a:xfrm>
            <a:off x="3378151" y="3628319"/>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行政サービス・制度</a:t>
            </a:r>
          </a:p>
        </p:txBody>
      </p:sp>
      <p:sp>
        <p:nvSpPr>
          <p:cNvPr id="127" name="正方形/長方形 126">
            <a:extLst>
              <a:ext uri="{FF2B5EF4-FFF2-40B4-BE49-F238E27FC236}">
                <a16:creationId xmlns:a16="http://schemas.microsoft.com/office/drawing/2014/main" id="{A5E79EFE-56E8-5331-8D55-A5EFC75D9FD0}"/>
              </a:ext>
            </a:extLst>
          </p:cNvPr>
          <p:cNvSpPr/>
          <p:nvPr/>
        </p:nvSpPr>
        <p:spPr>
          <a:xfrm>
            <a:off x="4339874" y="3277346"/>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行政サービス拠点</a:t>
            </a:r>
          </a:p>
        </p:txBody>
      </p:sp>
      <p:sp>
        <p:nvSpPr>
          <p:cNvPr id="129" name="円柱 128">
            <a:extLst>
              <a:ext uri="{FF2B5EF4-FFF2-40B4-BE49-F238E27FC236}">
                <a16:creationId xmlns:a16="http://schemas.microsoft.com/office/drawing/2014/main" id="{4B5F9B19-32CA-9CCF-3DE8-3BF360B0128C}"/>
              </a:ext>
            </a:extLst>
          </p:cNvPr>
          <p:cNvSpPr/>
          <p:nvPr/>
        </p:nvSpPr>
        <p:spPr>
          <a:xfrm>
            <a:off x="3378151" y="1798719"/>
            <a:ext cx="899057" cy="304056"/>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アドレス</a:t>
            </a: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BR</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0" name="円柱 129">
            <a:extLst>
              <a:ext uri="{FF2B5EF4-FFF2-40B4-BE49-F238E27FC236}">
                <a16:creationId xmlns:a16="http://schemas.microsoft.com/office/drawing/2014/main" id="{1B951768-DC76-2469-840F-AC7608B38067}"/>
              </a:ext>
            </a:extLst>
          </p:cNvPr>
          <p:cNvSpPr/>
          <p:nvPr/>
        </p:nvSpPr>
        <p:spPr>
          <a:xfrm>
            <a:off x="2252162" y="1806267"/>
            <a:ext cx="899057" cy="304056"/>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法人</a:t>
            </a: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BR</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1" name="円柱 130">
            <a:extLst>
              <a:ext uri="{FF2B5EF4-FFF2-40B4-BE49-F238E27FC236}">
                <a16:creationId xmlns:a16="http://schemas.microsoft.com/office/drawing/2014/main" id="{F9C13412-3283-A476-4C47-6A2C449DC34C}"/>
              </a:ext>
            </a:extLst>
          </p:cNvPr>
          <p:cNvSpPr/>
          <p:nvPr/>
        </p:nvSpPr>
        <p:spPr>
          <a:xfrm>
            <a:off x="9757148" y="1798719"/>
            <a:ext cx="899057" cy="304056"/>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学校一覧</a:t>
            </a:r>
          </a:p>
        </p:txBody>
      </p:sp>
      <p:sp>
        <p:nvSpPr>
          <p:cNvPr id="135" name="正方形/長方形 134">
            <a:extLst>
              <a:ext uri="{FF2B5EF4-FFF2-40B4-BE49-F238E27FC236}">
                <a16:creationId xmlns:a16="http://schemas.microsoft.com/office/drawing/2014/main" id="{BB6762FD-B57C-785D-0898-02ADB4C596F7}"/>
              </a:ext>
            </a:extLst>
          </p:cNvPr>
          <p:cNvSpPr/>
          <p:nvPr/>
        </p:nvSpPr>
        <p:spPr>
          <a:xfrm>
            <a:off x="316992" y="5463664"/>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コード一覧</a:t>
            </a:r>
          </a:p>
        </p:txBody>
      </p:sp>
      <p:sp>
        <p:nvSpPr>
          <p:cNvPr id="136" name="正方形/長方形 135">
            <a:extLst>
              <a:ext uri="{FF2B5EF4-FFF2-40B4-BE49-F238E27FC236}">
                <a16:creationId xmlns:a16="http://schemas.microsoft.com/office/drawing/2014/main" id="{0F2D565E-3D7A-62BA-B7C9-A1B1BA1FEB26}"/>
              </a:ext>
            </a:extLst>
          </p:cNvPr>
          <p:cNvSpPr/>
          <p:nvPr/>
        </p:nvSpPr>
        <p:spPr>
          <a:xfrm>
            <a:off x="7331313" y="3621725"/>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prstClr val="black"/>
                </a:solidFill>
                <a:latin typeface="メイリオ" panose="020B0604030504040204" pitchFamily="50" charset="-128"/>
                <a:ea typeface="メイリオ" panose="020B0604030504040204" pitchFamily="50" charset="-128"/>
              </a:rPr>
              <a:t>消込</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7" name="正方形/長方形 136">
            <a:extLst>
              <a:ext uri="{FF2B5EF4-FFF2-40B4-BE49-F238E27FC236}">
                <a16:creationId xmlns:a16="http://schemas.microsoft.com/office/drawing/2014/main" id="{ACB5FA85-E434-638B-FFDC-968C2EC56759}"/>
              </a:ext>
            </a:extLst>
          </p:cNvPr>
          <p:cNvSpPr/>
          <p:nvPr/>
        </p:nvSpPr>
        <p:spPr>
          <a:xfrm>
            <a:off x="8567134" y="2923588"/>
            <a:ext cx="911062" cy="307777"/>
          </a:xfrm>
          <a:prstGeom prst="rect">
            <a:avLst/>
          </a:prstGeom>
          <a:ln>
            <a:prstDash val="solid"/>
          </a:ln>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避難情報</a:t>
            </a:r>
          </a:p>
        </p:txBody>
      </p:sp>
      <p:sp>
        <p:nvSpPr>
          <p:cNvPr id="138" name="テキスト ボックス 137">
            <a:extLst>
              <a:ext uri="{FF2B5EF4-FFF2-40B4-BE49-F238E27FC236}">
                <a16:creationId xmlns:a16="http://schemas.microsoft.com/office/drawing/2014/main" id="{4059B997-5E40-9814-EB87-92C3EB9E482D}"/>
              </a:ext>
            </a:extLst>
          </p:cNvPr>
          <p:cNvSpPr txBox="1"/>
          <p:nvPr/>
        </p:nvSpPr>
        <p:spPr>
          <a:xfrm>
            <a:off x="5858529" y="3373583"/>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p>
        </p:txBody>
      </p:sp>
      <p:sp>
        <p:nvSpPr>
          <p:cNvPr id="139" name="円柱 138">
            <a:extLst>
              <a:ext uri="{FF2B5EF4-FFF2-40B4-BE49-F238E27FC236}">
                <a16:creationId xmlns:a16="http://schemas.microsoft.com/office/drawing/2014/main" id="{017EA428-40EC-9A8E-BF42-A8BFAFABECF2}"/>
              </a:ext>
            </a:extLst>
          </p:cNvPr>
          <p:cNvSpPr/>
          <p:nvPr/>
        </p:nvSpPr>
        <p:spPr>
          <a:xfrm>
            <a:off x="4382899" y="1808030"/>
            <a:ext cx="899057" cy="304056"/>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その他</a:t>
            </a: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BR</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40" name="正方形/長方形 139">
            <a:extLst>
              <a:ext uri="{FF2B5EF4-FFF2-40B4-BE49-F238E27FC236}">
                <a16:creationId xmlns:a16="http://schemas.microsoft.com/office/drawing/2014/main" id="{395CD6B8-ED37-D0FD-31D5-7F878C058A70}"/>
              </a:ext>
            </a:extLst>
          </p:cNvPr>
          <p:cNvSpPr/>
          <p:nvPr/>
        </p:nvSpPr>
        <p:spPr>
          <a:xfrm>
            <a:off x="5461422" y="4582194"/>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土地</a:t>
            </a:r>
          </a:p>
        </p:txBody>
      </p:sp>
      <p:sp>
        <p:nvSpPr>
          <p:cNvPr id="141" name="正方形/長方形 140">
            <a:extLst>
              <a:ext uri="{FF2B5EF4-FFF2-40B4-BE49-F238E27FC236}">
                <a16:creationId xmlns:a16="http://schemas.microsoft.com/office/drawing/2014/main" id="{9741BD0C-C1B1-6F50-855A-BD814970EA03}"/>
              </a:ext>
            </a:extLst>
          </p:cNvPr>
          <p:cNvSpPr/>
          <p:nvPr/>
        </p:nvSpPr>
        <p:spPr>
          <a:xfrm>
            <a:off x="6419643" y="4582194"/>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建物</a:t>
            </a:r>
          </a:p>
        </p:txBody>
      </p:sp>
      <p:sp>
        <p:nvSpPr>
          <p:cNvPr id="142" name="正方形/長方形 141">
            <a:extLst>
              <a:ext uri="{FF2B5EF4-FFF2-40B4-BE49-F238E27FC236}">
                <a16:creationId xmlns:a16="http://schemas.microsoft.com/office/drawing/2014/main" id="{03589D2F-74D3-ACDB-6770-378D1B5BE99D}"/>
              </a:ext>
            </a:extLst>
          </p:cNvPr>
          <p:cNvSpPr/>
          <p:nvPr/>
        </p:nvSpPr>
        <p:spPr>
          <a:xfrm>
            <a:off x="9294303" y="4582194"/>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イベント</a:t>
            </a:r>
          </a:p>
        </p:txBody>
      </p:sp>
      <p:sp>
        <p:nvSpPr>
          <p:cNvPr id="143" name="テキスト ボックス 142">
            <a:extLst>
              <a:ext uri="{FF2B5EF4-FFF2-40B4-BE49-F238E27FC236}">
                <a16:creationId xmlns:a16="http://schemas.microsoft.com/office/drawing/2014/main" id="{4C00C270-AB17-33F5-619D-6694E4986134}"/>
              </a:ext>
            </a:extLst>
          </p:cNvPr>
          <p:cNvSpPr txBox="1"/>
          <p:nvPr/>
        </p:nvSpPr>
        <p:spPr>
          <a:xfrm>
            <a:off x="5422217" y="2421827"/>
            <a:ext cx="1816888" cy="5770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0000FF"/>
                </a:solidFill>
                <a:effectLst/>
                <a:uLnTx/>
                <a:uFillTx/>
                <a:latin typeface="メイリオ" panose="020B0604030504040204" pitchFamily="50" charset="-128"/>
                <a:ea typeface="メイリオ" panose="020B0604030504040204" pitchFamily="50" charset="-128"/>
                <a:cs typeface="+mn-cs"/>
              </a:rPr>
              <a:t>小さなパーツから、組み合わせた実装モデルに展開し、</a:t>
            </a:r>
            <a:endParaRPr kumimoji="1" lang="en-US" altLang="ja-JP" sz="1050" b="0" i="0" u="none" strike="noStrike" kern="1200" cap="none" spc="0" normalizeH="0" baseline="0" noProof="0">
              <a:ln>
                <a:noFill/>
              </a:ln>
              <a:solidFill>
                <a:srgbClr val="0000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0000FF"/>
                </a:solidFill>
                <a:effectLst/>
                <a:uLnTx/>
                <a:uFillTx/>
                <a:latin typeface="メイリオ" panose="020B0604030504040204" pitchFamily="50" charset="-128"/>
                <a:ea typeface="メイリオ" panose="020B0604030504040204" pitchFamily="50" charset="-128"/>
                <a:cs typeface="+mn-cs"/>
              </a:rPr>
              <a:t>標準化されたデータを整備</a:t>
            </a:r>
          </a:p>
        </p:txBody>
      </p:sp>
      <p:sp>
        <p:nvSpPr>
          <p:cNvPr id="144" name="正方形/長方形 143">
            <a:extLst>
              <a:ext uri="{FF2B5EF4-FFF2-40B4-BE49-F238E27FC236}">
                <a16:creationId xmlns:a16="http://schemas.microsoft.com/office/drawing/2014/main" id="{B75E429B-437C-4FB3-EE44-A7D1CAF19F66}"/>
              </a:ext>
            </a:extLst>
          </p:cNvPr>
          <p:cNvSpPr/>
          <p:nvPr/>
        </p:nvSpPr>
        <p:spPr>
          <a:xfrm>
            <a:off x="2193760" y="5249875"/>
            <a:ext cx="7950920" cy="40696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1200" b="1"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コアデータパーツ</a:t>
            </a:r>
          </a:p>
        </p:txBody>
      </p:sp>
      <p:sp>
        <p:nvSpPr>
          <p:cNvPr id="145" name="正方形/長方形 144">
            <a:extLst>
              <a:ext uri="{FF2B5EF4-FFF2-40B4-BE49-F238E27FC236}">
                <a16:creationId xmlns:a16="http://schemas.microsoft.com/office/drawing/2014/main" id="{75B41987-4418-5770-5CAB-FAF0372CA88B}"/>
              </a:ext>
            </a:extLst>
          </p:cNvPr>
          <p:cNvSpPr/>
          <p:nvPr/>
        </p:nvSpPr>
        <p:spPr>
          <a:xfrm>
            <a:off x="4503201" y="4582194"/>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住所</a:t>
            </a:r>
          </a:p>
        </p:txBody>
      </p:sp>
      <p:sp>
        <p:nvSpPr>
          <p:cNvPr id="146" name="正方形/長方形 145">
            <a:extLst>
              <a:ext uri="{FF2B5EF4-FFF2-40B4-BE49-F238E27FC236}">
                <a16:creationId xmlns:a16="http://schemas.microsoft.com/office/drawing/2014/main" id="{5BE9E916-549B-7903-D8DD-3882DAF5CFB5}"/>
              </a:ext>
            </a:extLst>
          </p:cNvPr>
          <p:cNvSpPr/>
          <p:nvPr/>
        </p:nvSpPr>
        <p:spPr>
          <a:xfrm>
            <a:off x="4029192" y="5302554"/>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日付時刻</a:t>
            </a:r>
          </a:p>
        </p:txBody>
      </p:sp>
      <p:sp>
        <p:nvSpPr>
          <p:cNvPr id="147" name="正方形/長方形 146">
            <a:extLst>
              <a:ext uri="{FF2B5EF4-FFF2-40B4-BE49-F238E27FC236}">
                <a16:creationId xmlns:a16="http://schemas.microsoft.com/office/drawing/2014/main" id="{E7615BC0-9939-2B42-2EBC-D780A547D769}"/>
              </a:ext>
            </a:extLst>
          </p:cNvPr>
          <p:cNvSpPr/>
          <p:nvPr/>
        </p:nvSpPr>
        <p:spPr>
          <a:xfrm>
            <a:off x="4985949" y="5302554"/>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アドレス</a:t>
            </a:r>
          </a:p>
        </p:txBody>
      </p:sp>
      <p:sp>
        <p:nvSpPr>
          <p:cNvPr id="148" name="正方形/長方形 147">
            <a:extLst>
              <a:ext uri="{FF2B5EF4-FFF2-40B4-BE49-F238E27FC236}">
                <a16:creationId xmlns:a16="http://schemas.microsoft.com/office/drawing/2014/main" id="{A4AA831B-21F8-56F4-8B77-2015A01455E3}"/>
              </a:ext>
            </a:extLst>
          </p:cNvPr>
          <p:cNvSpPr/>
          <p:nvPr/>
        </p:nvSpPr>
        <p:spPr>
          <a:xfrm>
            <a:off x="5942706" y="5302554"/>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郵便番号</a:t>
            </a:r>
          </a:p>
        </p:txBody>
      </p:sp>
      <p:sp>
        <p:nvSpPr>
          <p:cNvPr id="149" name="正方形/長方形 148">
            <a:extLst>
              <a:ext uri="{FF2B5EF4-FFF2-40B4-BE49-F238E27FC236}">
                <a16:creationId xmlns:a16="http://schemas.microsoft.com/office/drawing/2014/main" id="{5B880B15-0180-2E51-CD17-219E4F96B9C3}"/>
              </a:ext>
            </a:extLst>
          </p:cNvPr>
          <p:cNvSpPr/>
          <p:nvPr/>
        </p:nvSpPr>
        <p:spPr>
          <a:xfrm>
            <a:off x="6905554" y="5302554"/>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地理情報</a:t>
            </a:r>
          </a:p>
        </p:txBody>
      </p:sp>
      <p:sp>
        <p:nvSpPr>
          <p:cNvPr id="150" name="正方形/長方形 149">
            <a:extLst>
              <a:ext uri="{FF2B5EF4-FFF2-40B4-BE49-F238E27FC236}">
                <a16:creationId xmlns:a16="http://schemas.microsoft.com/office/drawing/2014/main" id="{4D306105-FF7E-D7B1-D5C7-6CB88C8BA348}"/>
              </a:ext>
            </a:extLst>
          </p:cNvPr>
          <p:cNvSpPr/>
          <p:nvPr/>
        </p:nvSpPr>
        <p:spPr>
          <a:xfrm>
            <a:off x="7868401" y="5302554"/>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電話番号</a:t>
            </a:r>
          </a:p>
        </p:txBody>
      </p:sp>
      <p:sp>
        <p:nvSpPr>
          <p:cNvPr id="151" name="正方形/長方形 150">
            <a:extLst>
              <a:ext uri="{FF2B5EF4-FFF2-40B4-BE49-F238E27FC236}">
                <a16:creationId xmlns:a16="http://schemas.microsoft.com/office/drawing/2014/main" id="{57917269-F7E5-256F-801C-7E4F722ADA79}"/>
              </a:ext>
            </a:extLst>
          </p:cNvPr>
          <p:cNvSpPr/>
          <p:nvPr/>
        </p:nvSpPr>
        <p:spPr>
          <a:xfrm>
            <a:off x="4727848" y="6498431"/>
            <a:ext cx="6932207" cy="248154"/>
          </a:xfrm>
          <a:prstGeom prst="rect">
            <a:avLst/>
          </a:prstGeom>
          <a:solidFill>
            <a:schemeClr val="accent1">
              <a:lumMod val="20000"/>
              <a:lumOff val="80000"/>
            </a:schemeClr>
          </a:solidFill>
        </p:spPr>
        <p:style>
          <a:lnRef idx="2">
            <a:schemeClr val="dk1"/>
          </a:lnRef>
          <a:fillRef idx="1">
            <a:schemeClr val="lt1"/>
          </a:fillRef>
          <a:effectRef idx="0">
            <a:schemeClr val="dk1"/>
          </a:effectRef>
          <a:fontRef idx="minor">
            <a:schemeClr val="dk1"/>
          </a:fontRef>
        </p:style>
        <p:txBody>
          <a:bodyPr lIns="36000" tIns="72000" rIns="3600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BR</a:t>
            </a: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：ベースレジストリ</a:t>
            </a:r>
            <a:r>
              <a:rPr lang="ja-JP" altLang="en-US" sz="1000">
                <a:solidFill>
                  <a:schemeClr val="tx1"/>
                </a:solidFill>
                <a:latin typeface="メイリオ" panose="020B0604030504040204" pitchFamily="50" charset="-128"/>
                <a:ea typeface="メイリオ" panose="020B0604030504040204" pitchFamily="50" charset="-128"/>
              </a:rPr>
              <a:t>　・</a:t>
            </a:r>
            <a:r>
              <a:rPr lang="en-US" altLang="ja-JP" sz="1000">
                <a:solidFill>
                  <a:schemeClr val="tx1"/>
                </a:solidFill>
                <a:latin typeface="メイリオ" panose="020B0604030504040204" pitchFamily="50" charset="-128"/>
                <a:ea typeface="メイリオ" panose="020B0604030504040204" pitchFamily="50" charset="-128"/>
              </a:rPr>
              <a:t>DM</a:t>
            </a:r>
            <a:r>
              <a:rPr lang="ja-JP" altLang="en-US" sz="1000">
                <a:solidFill>
                  <a:schemeClr val="tx1"/>
                </a:solidFill>
                <a:latin typeface="メイリオ" panose="020B0604030504040204" pitchFamily="50" charset="-128"/>
                <a:ea typeface="メイリオ" panose="020B0604030504040204" pitchFamily="50" charset="-128"/>
              </a:rPr>
              <a:t>：データモデル　</a:t>
            </a: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POI</a:t>
            </a: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：観光施設、公共施設など 地理的目標物（</a:t>
            </a:r>
            <a:r>
              <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Point of Interest</a:t>
            </a: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a:t>
            </a:r>
          </a:p>
        </p:txBody>
      </p:sp>
      <p:sp>
        <p:nvSpPr>
          <p:cNvPr id="152" name="正方形/長方形 151">
            <a:extLst>
              <a:ext uri="{FF2B5EF4-FFF2-40B4-BE49-F238E27FC236}">
                <a16:creationId xmlns:a16="http://schemas.microsoft.com/office/drawing/2014/main" id="{D1D9FBE1-FE58-1122-D09E-E276DBA13F14}"/>
              </a:ext>
            </a:extLst>
          </p:cNvPr>
          <p:cNvSpPr/>
          <p:nvPr/>
        </p:nvSpPr>
        <p:spPr>
          <a:xfrm>
            <a:off x="6449991" y="6114784"/>
            <a:ext cx="2471960" cy="307777"/>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a:latin typeface="メイリオ" panose="020B0604030504040204" pitchFamily="50" charset="-128"/>
                <a:ea typeface="メイリオ" panose="020B0604030504040204" pitchFamily="50" charset="-128"/>
              </a:rPr>
              <a:t>地理空間データ</a:t>
            </a:r>
          </a:p>
        </p:txBody>
      </p:sp>
      <p:sp>
        <p:nvSpPr>
          <p:cNvPr id="153" name="正方形/長方形 152">
            <a:extLst>
              <a:ext uri="{FF2B5EF4-FFF2-40B4-BE49-F238E27FC236}">
                <a16:creationId xmlns:a16="http://schemas.microsoft.com/office/drawing/2014/main" id="{4E30DF39-49DB-B767-0F29-9429C67DCACC}"/>
              </a:ext>
            </a:extLst>
          </p:cNvPr>
          <p:cNvSpPr/>
          <p:nvPr/>
        </p:nvSpPr>
        <p:spPr>
          <a:xfrm>
            <a:off x="1382701" y="6114784"/>
            <a:ext cx="2471960" cy="307777"/>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a:latin typeface="メイリオ" panose="020B0604030504040204" pitchFamily="50" charset="-128"/>
                <a:ea typeface="メイリオ" panose="020B0604030504040204" pitchFamily="50" charset="-128"/>
              </a:rPr>
              <a:t>数値データ（センサーデータ）</a:t>
            </a:r>
          </a:p>
        </p:txBody>
      </p:sp>
      <p:sp>
        <p:nvSpPr>
          <p:cNvPr id="154" name="正方形/長方形 153">
            <a:extLst>
              <a:ext uri="{FF2B5EF4-FFF2-40B4-BE49-F238E27FC236}">
                <a16:creationId xmlns:a16="http://schemas.microsoft.com/office/drawing/2014/main" id="{37B03796-AFD9-6E03-6E70-38F348CF4D8D}"/>
              </a:ext>
            </a:extLst>
          </p:cNvPr>
          <p:cNvSpPr/>
          <p:nvPr/>
        </p:nvSpPr>
        <p:spPr>
          <a:xfrm>
            <a:off x="8983635" y="6114784"/>
            <a:ext cx="2471960" cy="307777"/>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lIns="0" rIns="0" rtlCol="0" anchor="ctr"/>
          <a:lstStyle/>
          <a:p>
            <a:pPr algn="ctr"/>
            <a:r>
              <a:rPr kumimoji="1" lang="ja-JP" altLang="en-US" sz="1000">
                <a:latin typeface="メイリオ" panose="020B0604030504040204" pitchFamily="50" charset="-128"/>
                <a:ea typeface="メイリオ" panose="020B0604030504040204" pitchFamily="50" charset="-128"/>
              </a:rPr>
              <a:t>文字データ</a:t>
            </a:r>
            <a:endParaRPr kumimoji="1" lang="en-US" altLang="ja-JP" sz="1000">
              <a:latin typeface="メイリオ" panose="020B0604030504040204" pitchFamily="50" charset="-128"/>
              <a:ea typeface="メイリオ" panose="020B0604030504040204" pitchFamily="50" charset="-128"/>
            </a:endParaRPr>
          </a:p>
          <a:p>
            <a:pPr algn="ctr"/>
            <a:r>
              <a:rPr kumimoji="1" lang="ja-JP" altLang="en-US" sz="900">
                <a:latin typeface="メイリオ" panose="020B0604030504040204" pitchFamily="50" charset="-128"/>
                <a:ea typeface="メイリオ" panose="020B0604030504040204" pitchFamily="50" charset="-128"/>
              </a:rPr>
              <a:t>（漢字、カナ、ローマ字、英字）</a:t>
            </a:r>
            <a:endParaRPr kumimoji="1" lang="ja-JP" altLang="en-US" sz="1000">
              <a:latin typeface="メイリオ" panose="020B0604030504040204" pitchFamily="50" charset="-128"/>
              <a:ea typeface="メイリオ" panose="020B0604030504040204" pitchFamily="50" charset="-128"/>
            </a:endParaRPr>
          </a:p>
        </p:txBody>
      </p:sp>
      <p:sp>
        <p:nvSpPr>
          <p:cNvPr id="155" name="正方形/長方形 154">
            <a:extLst>
              <a:ext uri="{FF2B5EF4-FFF2-40B4-BE49-F238E27FC236}">
                <a16:creationId xmlns:a16="http://schemas.microsoft.com/office/drawing/2014/main" id="{88E67B8D-B70A-EF67-63B9-5FC568F1784A}"/>
              </a:ext>
            </a:extLst>
          </p:cNvPr>
          <p:cNvSpPr/>
          <p:nvPr/>
        </p:nvSpPr>
        <p:spPr>
          <a:xfrm>
            <a:off x="3916346" y="6114784"/>
            <a:ext cx="2471960" cy="307777"/>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a:latin typeface="メイリオ" panose="020B0604030504040204" pitchFamily="50" charset="-128"/>
                <a:ea typeface="メイリオ" panose="020B0604030504040204" pitchFamily="50" charset="-128"/>
              </a:rPr>
              <a:t>イメージデータ</a:t>
            </a:r>
          </a:p>
        </p:txBody>
      </p:sp>
      <p:sp>
        <p:nvSpPr>
          <p:cNvPr id="156" name="矢印: 上 155">
            <a:extLst>
              <a:ext uri="{FF2B5EF4-FFF2-40B4-BE49-F238E27FC236}">
                <a16:creationId xmlns:a16="http://schemas.microsoft.com/office/drawing/2014/main" id="{394C2525-D30C-1892-F500-B187B1F251F9}"/>
              </a:ext>
            </a:extLst>
          </p:cNvPr>
          <p:cNvSpPr/>
          <p:nvPr/>
        </p:nvSpPr>
        <p:spPr>
          <a:xfrm>
            <a:off x="4823521" y="1948688"/>
            <a:ext cx="3103494" cy="3603767"/>
          </a:xfrm>
          <a:prstGeom prst="upArrow">
            <a:avLst/>
          </a:prstGeom>
          <a:solidFill>
            <a:srgbClr val="3399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57" name="正方形/長方形 156">
            <a:extLst>
              <a:ext uri="{FF2B5EF4-FFF2-40B4-BE49-F238E27FC236}">
                <a16:creationId xmlns:a16="http://schemas.microsoft.com/office/drawing/2014/main" id="{A5601D2A-25AB-4141-0489-F6C449701154}"/>
              </a:ext>
            </a:extLst>
          </p:cNvPr>
          <p:cNvSpPr/>
          <p:nvPr/>
        </p:nvSpPr>
        <p:spPr>
          <a:xfrm>
            <a:off x="316604" y="5834687"/>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a:latin typeface="メイリオ" panose="020B0604030504040204" pitchFamily="50" charset="-128"/>
                <a:ea typeface="メイリオ" panose="020B0604030504040204" pitchFamily="50" charset="-128"/>
              </a:rPr>
              <a:t>辞書</a:t>
            </a:r>
          </a:p>
        </p:txBody>
      </p:sp>
      <p:sp>
        <p:nvSpPr>
          <p:cNvPr id="6" name="正方形/長方形 5">
            <a:extLst>
              <a:ext uri="{FF2B5EF4-FFF2-40B4-BE49-F238E27FC236}">
                <a16:creationId xmlns:a16="http://schemas.microsoft.com/office/drawing/2014/main" id="{420F050F-3A73-6F91-0FBA-FE79EEF3638E}"/>
              </a:ext>
            </a:extLst>
          </p:cNvPr>
          <p:cNvSpPr/>
          <p:nvPr/>
        </p:nvSpPr>
        <p:spPr>
          <a:xfrm>
            <a:off x="9990367" y="848743"/>
            <a:ext cx="2082297" cy="809538"/>
          </a:xfrm>
          <a:prstGeom prst="rect">
            <a:avLst/>
          </a:prstGeom>
        </p:spPr>
        <p:style>
          <a:lnRef idx="2">
            <a:schemeClr val="dk1"/>
          </a:lnRef>
          <a:fillRef idx="1">
            <a:schemeClr val="lt1"/>
          </a:fillRef>
          <a:effectRef idx="0">
            <a:schemeClr val="dk1"/>
          </a:effectRef>
          <a:fontRef idx="minor">
            <a:schemeClr val="dk1"/>
          </a:fontRef>
        </p:style>
        <p:txBody>
          <a:bodyPr lIns="36000" tIns="72000" rIns="3600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凡例</a:t>
            </a:r>
            <a:r>
              <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br>
              <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b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・灰色：</a:t>
            </a:r>
            <a:r>
              <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GIF</a:t>
            </a: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対象外のもの</a:t>
            </a:r>
            <a:endPar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000">
                <a:solidFill>
                  <a:schemeClr val="tx1"/>
                </a:solidFill>
                <a:latin typeface="メイリオ" panose="020B0604030504040204" pitchFamily="50" charset="-128"/>
                <a:ea typeface="メイリオ" panose="020B0604030504040204" pitchFamily="50" charset="-128"/>
              </a:rPr>
              <a:t>・実線：提供済のモデル、パーツ</a:t>
            </a:r>
            <a:endParaRPr lang="en-US" altLang="ja-JP" sz="1000">
              <a:solidFill>
                <a:schemeClr val="tx1"/>
              </a:solidFill>
              <a:latin typeface="メイリオ" panose="020B0604030504040204" pitchFamily="50" charset="-128"/>
              <a:ea typeface="メイリオ"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・破線：今後提供予定のモデル</a:t>
            </a:r>
            <a:endPar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p:txBody>
      </p:sp>
      <p:sp>
        <p:nvSpPr>
          <p:cNvPr id="12" name="円柱 11">
            <a:extLst>
              <a:ext uri="{FF2B5EF4-FFF2-40B4-BE49-F238E27FC236}">
                <a16:creationId xmlns:a16="http://schemas.microsoft.com/office/drawing/2014/main" id="{7DBDFEDE-3970-4FA3-B541-A79F07861D61}"/>
              </a:ext>
            </a:extLst>
          </p:cNvPr>
          <p:cNvSpPr/>
          <p:nvPr/>
        </p:nvSpPr>
        <p:spPr>
          <a:xfrm>
            <a:off x="8548878" y="1815203"/>
            <a:ext cx="899057" cy="304056"/>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避難場所一覧</a:t>
            </a:r>
          </a:p>
        </p:txBody>
      </p:sp>
      <p:sp>
        <p:nvSpPr>
          <p:cNvPr id="13" name="円柱 12">
            <a:extLst>
              <a:ext uri="{FF2B5EF4-FFF2-40B4-BE49-F238E27FC236}">
                <a16:creationId xmlns:a16="http://schemas.microsoft.com/office/drawing/2014/main" id="{00E88930-92F3-281A-9E3F-15A080A7557C}"/>
              </a:ext>
            </a:extLst>
          </p:cNvPr>
          <p:cNvSpPr/>
          <p:nvPr/>
        </p:nvSpPr>
        <p:spPr>
          <a:xfrm>
            <a:off x="8548878" y="1473367"/>
            <a:ext cx="899057" cy="304056"/>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避難所一覧</a:t>
            </a:r>
          </a:p>
        </p:txBody>
      </p:sp>
    </p:spTree>
    <p:extLst>
      <p:ext uri="{BB962C8B-B14F-4D97-AF65-F5344CB8AC3E}">
        <p14:creationId xmlns:p14="http://schemas.microsoft.com/office/powerpoint/2010/main" val="3855244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28</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4.4.3 </a:t>
            </a:r>
            <a:r>
              <a:rPr lang="ja-JP" altLang="en-US" sz="3200">
                <a:latin typeface="メイリオ" panose="020B0604030504040204" pitchFamily="50" charset="-128"/>
                <a:ea typeface="メイリオ" panose="020B0604030504040204" pitchFamily="50" charset="-128"/>
              </a:rPr>
              <a:t>データ整備の例</a:t>
            </a:r>
            <a:endParaRPr kumimoji="1" lang="en-US" altLang="ja-JP" sz="3200">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73605851-B796-E6F5-828A-EFB0FBA2583A}"/>
              </a:ext>
            </a:extLst>
          </p:cNvPr>
          <p:cNvSpPr txBox="1"/>
          <p:nvPr/>
        </p:nvSpPr>
        <p:spPr>
          <a:xfrm>
            <a:off x="119336" y="836712"/>
            <a:ext cx="11809312" cy="830997"/>
          </a:xfrm>
          <a:prstGeom prst="rect">
            <a:avLst/>
          </a:prstGeom>
          <a:noFill/>
        </p:spPr>
        <p:txBody>
          <a:bodyPr wrap="square" rtlCol="0">
            <a:spAutoFit/>
          </a:bodyPr>
          <a:lstStyle/>
          <a:p>
            <a:pPr marL="342900" indent="-342900">
              <a:buFont typeface="Arial" panose="020B0604020202020204" pitchFamily="34" charset="0"/>
              <a:buChar char="•"/>
            </a:pPr>
            <a:r>
              <a:rPr lang="ja-JP" altLang="en-US" sz="2400">
                <a:latin typeface="メイリオ" panose="020B0604030504040204" pitchFamily="50" charset="-128"/>
                <a:ea typeface="メイリオ" panose="020B0604030504040204" pitchFamily="50" charset="-128"/>
              </a:rPr>
              <a:t>組織・分野横断での施設のモデルを作ってから、実装データモデル</a:t>
            </a:r>
            <a:br>
              <a:rPr lang="en-US" altLang="ja-JP" sz="2400">
                <a:latin typeface="メイリオ" panose="020B0604030504040204" pitchFamily="50" charset="-128"/>
                <a:ea typeface="メイリオ" panose="020B0604030504040204" pitchFamily="50" charset="-128"/>
              </a:rPr>
            </a:br>
            <a:r>
              <a:rPr lang="ja-JP" altLang="en-US" sz="2400">
                <a:latin typeface="メイリオ" panose="020B0604030504040204" pitchFamily="50" charset="-128"/>
                <a:ea typeface="メイリオ" panose="020B0604030504040204" pitchFamily="50" charset="-128"/>
              </a:rPr>
              <a:t>に展開していきます。</a:t>
            </a:r>
          </a:p>
        </p:txBody>
      </p:sp>
      <p:sp>
        <p:nvSpPr>
          <p:cNvPr id="76" name="四角形: 角を丸くする 75">
            <a:extLst>
              <a:ext uri="{FF2B5EF4-FFF2-40B4-BE49-F238E27FC236}">
                <a16:creationId xmlns:a16="http://schemas.microsoft.com/office/drawing/2014/main" id="{33925D6B-B72A-C665-B41F-4B2E830A2B2F}"/>
              </a:ext>
            </a:extLst>
          </p:cNvPr>
          <p:cNvSpPr/>
          <p:nvPr/>
        </p:nvSpPr>
        <p:spPr>
          <a:xfrm>
            <a:off x="190132" y="1716987"/>
            <a:ext cx="11192242" cy="723438"/>
          </a:xfrm>
          <a:prstGeom prst="round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データ</a:t>
            </a:r>
          </a:p>
        </p:txBody>
      </p:sp>
      <p:sp>
        <p:nvSpPr>
          <p:cNvPr id="77" name="正方形/長方形 76">
            <a:extLst>
              <a:ext uri="{FF2B5EF4-FFF2-40B4-BE49-F238E27FC236}">
                <a16:creationId xmlns:a16="http://schemas.microsoft.com/office/drawing/2014/main" id="{F4B0802F-F7F4-9F65-170E-1FB905FBB34A}"/>
              </a:ext>
            </a:extLst>
          </p:cNvPr>
          <p:cNvSpPr/>
          <p:nvPr/>
        </p:nvSpPr>
        <p:spPr>
          <a:xfrm>
            <a:off x="190132" y="2505269"/>
            <a:ext cx="1045580" cy="42034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コード、辞書</a:t>
            </a:r>
          </a:p>
        </p:txBody>
      </p:sp>
      <p:sp>
        <p:nvSpPr>
          <p:cNvPr id="78" name="正方形/長方形 77">
            <a:extLst>
              <a:ext uri="{FF2B5EF4-FFF2-40B4-BE49-F238E27FC236}">
                <a16:creationId xmlns:a16="http://schemas.microsoft.com/office/drawing/2014/main" id="{A1E252F5-419F-D41D-2ECB-AA7B6A02BCDA}"/>
              </a:ext>
            </a:extLst>
          </p:cNvPr>
          <p:cNvSpPr/>
          <p:nvPr/>
        </p:nvSpPr>
        <p:spPr>
          <a:xfrm>
            <a:off x="1301339" y="6073193"/>
            <a:ext cx="10081035" cy="307777"/>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コア語彙</a:t>
            </a: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lang="ja-JP" altLang="en-US" sz="1000">
                <a:solidFill>
                  <a:schemeClr val="tx1"/>
                </a:solidFill>
                <a:latin typeface="メイリオ" panose="020B0604030504040204" pitchFamily="50" charset="-128"/>
                <a:ea typeface="メイリオ" panose="020B0604030504040204" pitchFamily="50" charset="-128"/>
              </a:rPr>
              <a:t>概念</a:t>
            </a: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辞書）</a:t>
            </a:r>
          </a:p>
        </p:txBody>
      </p:sp>
      <p:sp>
        <p:nvSpPr>
          <p:cNvPr id="79" name="正方形/長方形 78">
            <a:extLst>
              <a:ext uri="{FF2B5EF4-FFF2-40B4-BE49-F238E27FC236}">
                <a16:creationId xmlns:a16="http://schemas.microsoft.com/office/drawing/2014/main" id="{C249EE18-3020-915B-6514-1BE4017938E1}"/>
              </a:ext>
            </a:extLst>
          </p:cNvPr>
          <p:cNvSpPr/>
          <p:nvPr/>
        </p:nvSpPr>
        <p:spPr>
          <a:xfrm>
            <a:off x="1303214" y="4599226"/>
            <a:ext cx="10079160" cy="1440527"/>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コアデータモデル</a:t>
            </a: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個</a:t>
            </a: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人、法人、施設等の共通モデル）</a:t>
            </a:r>
          </a:p>
        </p:txBody>
      </p:sp>
      <p:sp>
        <p:nvSpPr>
          <p:cNvPr id="80" name="正方形/長方形 79">
            <a:extLst>
              <a:ext uri="{FF2B5EF4-FFF2-40B4-BE49-F238E27FC236}">
                <a16:creationId xmlns:a16="http://schemas.microsoft.com/office/drawing/2014/main" id="{67E0E91B-832B-BAAB-B005-009C0B94E325}"/>
              </a:ext>
            </a:extLst>
          </p:cNvPr>
          <p:cNvSpPr/>
          <p:nvPr/>
        </p:nvSpPr>
        <p:spPr>
          <a:xfrm>
            <a:off x="1303214" y="2505270"/>
            <a:ext cx="10079160" cy="2057111"/>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実装データモデル［</a:t>
            </a:r>
            <a:r>
              <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DM</a:t>
            </a: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（実際にサービスに活用するモデル）</a:t>
            </a:r>
          </a:p>
        </p:txBody>
      </p:sp>
      <p:sp>
        <p:nvSpPr>
          <p:cNvPr id="82" name="正方形/長方形 81">
            <a:extLst>
              <a:ext uri="{FF2B5EF4-FFF2-40B4-BE49-F238E27FC236}">
                <a16:creationId xmlns:a16="http://schemas.microsoft.com/office/drawing/2014/main" id="{9E799CDD-C1D1-E448-F80E-D16EA17C0F51}"/>
              </a:ext>
            </a:extLst>
          </p:cNvPr>
          <p:cNvSpPr/>
          <p:nvPr/>
        </p:nvSpPr>
        <p:spPr>
          <a:xfrm>
            <a:off x="256870" y="5396852"/>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POI</a:t>
            </a: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コード</a:t>
            </a:r>
          </a:p>
        </p:txBody>
      </p:sp>
      <p:sp>
        <p:nvSpPr>
          <p:cNvPr id="84" name="正方形/長方形 83">
            <a:extLst>
              <a:ext uri="{FF2B5EF4-FFF2-40B4-BE49-F238E27FC236}">
                <a16:creationId xmlns:a16="http://schemas.microsoft.com/office/drawing/2014/main" id="{CD9060DB-3529-81A5-712D-3B23248AA375}"/>
              </a:ext>
            </a:extLst>
          </p:cNvPr>
          <p:cNvSpPr/>
          <p:nvPr/>
        </p:nvSpPr>
        <p:spPr>
          <a:xfrm>
            <a:off x="4912729" y="5254651"/>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連絡先</a:t>
            </a:r>
          </a:p>
        </p:txBody>
      </p:sp>
      <p:sp>
        <p:nvSpPr>
          <p:cNvPr id="85" name="正方形/長方形 84">
            <a:extLst>
              <a:ext uri="{FF2B5EF4-FFF2-40B4-BE49-F238E27FC236}">
                <a16:creationId xmlns:a16="http://schemas.microsoft.com/office/drawing/2014/main" id="{8FCA8B88-A7B1-8D5C-266F-EEFE6F801A84}"/>
              </a:ext>
            </a:extLst>
          </p:cNvPr>
          <p:cNvSpPr/>
          <p:nvPr/>
        </p:nvSpPr>
        <p:spPr>
          <a:xfrm>
            <a:off x="5869486" y="5254651"/>
            <a:ext cx="911062" cy="307777"/>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a:ea typeface="メイリオ"/>
              </a:rPr>
              <a:t>子</a:t>
            </a:r>
            <a:r>
              <a:rPr lang="ja-JP" altLang="en-US" sz="1000">
                <a:solidFill>
                  <a:prstClr val="black"/>
                </a:solidFill>
                <a:latin typeface="メイリオ"/>
                <a:ea typeface="メイリオ"/>
              </a:rPr>
              <a:t>供</a:t>
            </a:r>
            <a:endPar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schemeClr val="tx1"/>
                </a:solidFill>
                <a:latin typeface="メイリオ"/>
                <a:ea typeface="メイリオ"/>
              </a:rPr>
              <a:t>預かり</a:t>
            </a:r>
            <a:r>
              <a:rPr kumimoji="1" lang="ja-JP" altLang="en-US" sz="1000" b="0" i="0" u="none" strike="noStrike" kern="1200" cap="none" spc="0" normalizeH="0" baseline="0" noProof="0">
                <a:ln>
                  <a:noFill/>
                </a:ln>
                <a:solidFill>
                  <a:schemeClr val="tx1"/>
                </a:solidFill>
                <a:effectLst/>
                <a:uLnTx/>
                <a:uFillTx/>
                <a:latin typeface="メイリオ"/>
                <a:ea typeface="メイリオ"/>
              </a:rPr>
              <a:t>情報</a:t>
            </a:r>
            <a:endParaRPr lang="ja-JP" altLang="en-US" sz="1000" b="0" i="0" u="none" strike="noStrike" kern="1200" cap="none" spc="0" normalizeH="0" baseline="0" noProof="0">
              <a:ln>
                <a:noFill/>
              </a:ln>
              <a:solidFill>
                <a:schemeClr val="tx1"/>
              </a:solidFill>
              <a:effectLst/>
              <a:uLnTx/>
              <a:uFillTx/>
              <a:latin typeface="メイリオ"/>
              <a:ea typeface="メイリオ"/>
            </a:endParaRPr>
          </a:p>
        </p:txBody>
      </p:sp>
      <p:sp>
        <p:nvSpPr>
          <p:cNvPr id="86" name="正方形/長方形 85">
            <a:extLst>
              <a:ext uri="{FF2B5EF4-FFF2-40B4-BE49-F238E27FC236}">
                <a16:creationId xmlns:a16="http://schemas.microsoft.com/office/drawing/2014/main" id="{9F543850-A911-25AB-F6C4-6A1155BB6626}"/>
              </a:ext>
            </a:extLst>
          </p:cNvPr>
          <p:cNvSpPr/>
          <p:nvPr/>
        </p:nvSpPr>
        <p:spPr>
          <a:xfrm>
            <a:off x="6826243" y="5254651"/>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アクセシ</a:t>
            </a:r>
            <a:b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b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ビリティ</a:t>
            </a:r>
          </a:p>
        </p:txBody>
      </p:sp>
      <p:sp>
        <p:nvSpPr>
          <p:cNvPr id="87" name="正方形/長方形 86">
            <a:extLst>
              <a:ext uri="{FF2B5EF4-FFF2-40B4-BE49-F238E27FC236}">
                <a16:creationId xmlns:a16="http://schemas.microsoft.com/office/drawing/2014/main" id="{5AC3216C-0A63-4DED-A3A9-E26CA98DA2C7}"/>
              </a:ext>
            </a:extLst>
          </p:cNvPr>
          <p:cNvSpPr/>
          <p:nvPr/>
        </p:nvSpPr>
        <p:spPr>
          <a:xfrm>
            <a:off x="2513539" y="4886405"/>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個人</a:t>
            </a:r>
          </a:p>
        </p:txBody>
      </p:sp>
      <p:sp>
        <p:nvSpPr>
          <p:cNvPr id="88" name="正方形/長方形 87">
            <a:extLst>
              <a:ext uri="{FF2B5EF4-FFF2-40B4-BE49-F238E27FC236}">
                <a16:creationId xmlns:a16="http://schemas.microsoft.com/office/drawing/2014/main" id="{AFAA53BC-2B5E-7CDF-57D5-590C96ABCE56}"/>
              </a:ext>
            </a:extLst>
          </p:cNvPr>
          <p:cNvSpPr/>
          <p:nvPr/>
        </p:nvSpPr>
        <p:spPr>
          <a:xfrm>
            <a:off x="3471760" y="4886405"/>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法人</a:t>
            </a:r>
          </a:p>
        </p:txBody>
      </p:sp>
      <p:sp>
        <p:nvSpPr>
          <p:cNvPr id="89" name="正方形/長方形 88">
            <a:extLst>
              <a:ext uri="{FF2B5EF4-FFF2-40B4-BE49-F238E27FC236}">
                <a16:creationId xmlns:a16="http://schemas.microsoft.com/office/drawing/2014/main" id="{1600CAD3-8610-A3C5-E2CE-A0401A9691BE}"/>
              </a:ext>
            </a:extLst>
          </p:cNvPr>
          <p:cNvSpPr/>
          <p:nvPr/>
        </p:nvSpPr>
        <p:spPr>
          <a:xfrm>
            <a:off x="7304644" y="4886405"/>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施設</a:t>
            </a:r>
          </a:p>
        </p:txBody>
      </p:sp>
      <p:sp>
        <p:nvSpPr>
          <p:cNvPr id="90" name="正方形/長方形 89">
            <a:extLst>
              <a:ext uri="{FF2B5EF4-FFF2-40B4-BE49-F238E27FC236}">
                <a16:creationId xmlns:a16="http://schemas.microsoft.com/office/drawing/2014/main" id="{2BEE29DC-BB9C-3DE7-4154-16480887B9D1}"/>
              </a:ext>
            </a:extLst>
          </p:cNvPr>
          <p:cNvSpPr/>
          <p:nvPr/>
        </p:nvSpPr>
        <p:spPr>
          <a:xfrm>
            <a:off x="8262865" y="4886405"/>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設備</a:t>
            </a:r>
          </a:p>
        </p:txBody>
      </p:sp>
      <p:sp>
        <p:nvSpPr>
          <p:cNvPr id="91" name="正方形/長方形 90">
            <a:extLst>
              <a:ext uri="{FF2B5EF4-FFF2-40B4-BE49-F238E27FC236}">
                <a16:creationId xmlns:a16="http://schemas.microsoft.com/office/drawing/2014/main" id="{9CD8667B-53C7-684D-02FB-BC8292C55C49}"/>
              </a:ext>
            </a:extLst>
          </p:cNvPr>
          <p:cNvSpPr/>
          <p:nvPr/>
        </p:nvSpPr>
        <p:spPr>
          <a:xfrm>
            <a:off x="10344063" y="5233878"/>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tIns="72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メタデータ</a:t>
            </a:r>
            <a:endPar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（検索情報）</a:t>
            </a:r>
          </a:p>
        </p:txBody>
      </p:sp>
      <p:sp>
        <p:nvSpPr>
          <p:cNvPr id="94" name="正方形/長方形 93">
            <a:extLst>
              <a:ext uri="{FF2B5EF4-FFF2-40B4-BE49-F238E27FC236}">
                <a16:creationId xmlns:a16="http://schemas.microsoft.com/office/drawing/2014/main" id="{9A26B262-4E4C-730B-DF81-357EEAE24291}"/>
              </a:ext>
            </a:extLst>
          </p:cNvPr>
          <p:cNvSpPr/>
          <p:nvPr/>
        </p:nvSpPr>
        <p:spPr>
          <a:xfrm>
            <a:off x="7167551" y="2825006"/>
            <a:ext cx="1082428" cy="1670721"/>
          </a:xfrm>
          <a:prstGeom prst="rect">
            <a:avLst/>
          </a:prstGeom>
        </p:spPr>
        <p:style>
          <a:lnRef idx="2">
            <a:schemeClr val="dk1"/>
          </a:lnRef>
          <a:fillRef idx="1">
            <a:schemeClr val="lt1"/>
          </a:fillRef>
          <a:effectRef idx="0">
            <a:schemeClr val="dk1"/>
          </a:effectRef>
          <a:fontRef idx="minor">
            <a:schemeClr val="dk1"/>
          </a:fontRef>
        </p:style>
        <p:txBody>
          <a:bodyPr lIns="0" rIns="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金融</a:t>
            </a:r>
            <a:r>
              <a:rPr kumimoji="1" lang="en-US" altLang="ja-JP"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DM</a:t>
            </a:r>
            <a:endParaRPr kumimoji="1" lang="ja-JP" altLang="en-US" sz="9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98" name="正方形/長方形 97">
            <a:extLst>
              <a:ext uri="{FF2B5EF4-FFF2-40B4-BE49-F238E27FC236}">
                <a16:creationId xmlns:a16="http://schemas.microsoft.com/office/drawing/2014/main" id="{51217F6E-2702-8933-A0B0-B2DE797223FC}"/>
              </a:ext>
            </a:extLst>
          </p:cNvPr>
          <p:cNvSpPr/>
          <p:nvPr/>
        </p:nvSpPr>
        <p:spPr>
          <a:xfrm>
            <a:off x="8408231" y="2825006"/>
            <a:ext cx="1082428" cy="1670721"/>
          </a:xfrm>
          <a:prstGeom prst="rect">
            <a:avLst/>
          </a:prstGeom>
        </p:spPr>
        <p:style>
          <a:lnRef idx="2">
            <a:schemeClr val="dk1"/>
          </a:lnRef>
          <a:fillRef idx="1">
            <a:schemeClr val="lt1"/>
          </a:fillRef>
          <a:effectRef idx="0">
            <a:schemeClr val="dk1"/>
          </a:effectRef>
          <a:fontRef idx="minor">
            <a:schemeClr val="dk1"/>
          </a:fontRef>
        </p:style>
        <p:txBody>
          <a:bodyPr lIns="0" rIns="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防災</a:t>
            </a: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DM</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02" name="正方形/長方形 101">
            <a:extLst>
              <a:ext uri="{FF2B5EF4-FFF2-40B4-BE49-F238E27FC236}">
                <a16:creationId xmlns:a16="http://schemas.microsoft.com/office/drawing/2014/main" id="{3CE19824-499F-8D47-EBB1-9DAF2B04B255}"/>
              </a:ext>
            </a:extLst>
          </p:cNvPr>
          <p:cNvSpPr/>
          <p:nvPr/>
        </p:nvSpPr>
        <p:spPr>
          <a:xfrm>
            <a:off x="9581381" y="2825006"/>
            <a:ext cx="1082428" cy="1670721"/>
          </a:xfrm>
          <a:prstGeom prst="rect">
            <a:avLst/>
          </a:prstGeom>
        </p:spPr>
        <p:style>
          <a:lnRef idx="2">
            <a:schemeClr val="dk1"/>
          </a:lnRef>
          <a:fillRef idx="1">
            <a:schemeClr val="lt1"/>
          </a:fillRef>
          <a:effectRef idx="0">
            <a:schemeClr val="dk1"/>
          </a:effectRef>
          <a:fontRef idx="minor">
            <a:schemeClr val="dk1"/>
          </a:fontRef>
        </p:style>
        <p:txBody>
          <a:bodyPr lIns="0" rIns="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教育</a:t>
            </a: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DM</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06" name="正方形/長方形 105">
            <a:extLst>
              <a:ext uri="{FF2B5EF4-FFF2-40B4-BE49-F238E27FC236}">
                <a16:creationId xmlns:a16="http://schemas.microsoft.com/office/drawing/2014/main" id="{4A65E1D4-53FC-0073-5E4A-09D40C6D9BC7}"/>
              </a:ext>
            </a:extLst>
          </p:cNvPr>
          <p:cNvSpPr/>
          <p:nvPr/>
        </p:nvSpPr>
        <p:spPr>
          <a:xfrm>
            <a:off x="3214389" y="2827474"/>
            <a:ext cx="2045276" cy="1670721"/>
          </a:xfrm>
          <a:prstGeom prst="rect">
            <a:avLst/>
          </a:prstGeom>
        </p:spPr>
        <p:style>
          <a:lnRef idx="2">
            <a:schemeClr val="dk1"/>
          </a:lnRef>
          <a:fillRef idx="1">
            <a:schemeClr val="lt1"/>
          </a:fillRef>
          <a:effectRef idx="0">
            <a:schemeClr val="dk1"/>
          </a:effectRef>
          <a:fontRef idx="minor">
            <a:schemeClr val="dk1"/>
          </a:fontRef>
        </p:style>
        <p:txBody>
          <a:bodyPr lIns="0" rIns="0" rtlCol="0" anchor="b"/>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行政サービス</a:t>
            </a: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DM</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07" name="正方形/長方形 106">
            <a:extLst>
              <a:ext uri="{FF2B5EF4-FFF2-40B4-BE49-F238E27FC236}">
                <a16:creationId xmlns:a16="http://schemas.microsoft.com/office/drawing/2014/main" id="{E4490844-226E-2A8A-FAD1-FDAE107D619D}"/>
              </a:ext>
            </a:extLst>
          </p:cNvPr>
          <p:cNvSpPr/>
          <p:nvPr/>
        </p:nvSpPr>
        <p:spPr>
          <a:xfrm>
            <a:off x="3304931" y="3581557"/>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事例</a:t>
            </a:r>
          </a:p>
        </p:txBody>
      </p:sp>
      <p:sp>
        <p:nvSpPr>
          <p:cNvPr id="108" name="正方形/長方形 107">
            <a:extLst>
              <a:ext uri="{FF2B5EF4-FFF2-40B4-BE49-F238E27FC236}">
                <a16:creationId xmlns:a16="http://schemas.microsoft.com/office/drawing/2014/main" id="{EBA84762-382C-D9AC-CF90-9B7C143D7134}"/>
              </a:ext>
            </a:extLst>
          </p:cNvPr>
          <p:cNvSpPr/>
          <p:nvPr/>
        </p:nvSpPr>
        <p:spPr>
          <a:xfrm>
            <a:off x="3304931" y="3227799"/>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tIns="72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証明、連絡、通知</a:t>
            </a:r>
          </a:p>
        </p:txBody>
      </p:sp>
      <p:sp>
        <p:nvSpPr>
          <p:cNvPr id="109" name="正方形/長方形 108">
            <a:extLst>
              <a:ext uri="{FF2B5EF4-FFF2-40B4-BE49-F238E27FC236}">
                <a16:creationId xmlns:a16="http://schemas.microsoft.com/office/drawing/2014/main" id="{987CA7E7-9034-37F1-384E-E4D3B9696880}"/>
              </a:ext>
            </a:extLst>
          </p:cNvPr>
          <p:cNvSpPr/>
          <p:nvPr/>
        </p:nvSpPr>
        <p:spPr>
          <a:xfrm>
            <a:off x="3304931" y="2877762"/>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申請・届出</a:t>
            </a:r>
          </a:p>
        </p:txBody>
      </p:sp>
      <p:sp>
        <p:nvSpPr>
          <p:cNvPr id="110" name="正方形/長方形 109">
            <a:extLst>
              <a:ext uri="{FF2B5EF4-FFF2-40B4-BE49-F238E27FC236}">
                <a16:creationId xmlns:a16="http://schemas.microsoft.com/office/drawing/2014/main" id="{CF9AE25A-2CC3-DE0A-0BC7-7BC1DAE9C01B}"/>
              </a:ext>
            </a:extLst>
          </p:cNvPr>
          <p:cNvSpPr/>
          <p:nvPr/>
        </p:nvSpPr>
        <p:spPr>
          <a:xfrm>
            <a:off x="4266654" y="3227799"/>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tIns="72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報告書・会議資料等</a:t>
            </a:r>
          </a:p>
        </p:txBody>
      </p:sp>
      <p:sp>
        <p:nvSpPr>
          <p:cNvPr id="111" name="正方形/長方形 110">
            <a:extLst>
              <a:ext uri="{FF2B5EF4-FFF2-40B4-BE49-F238E27FC236}">
                <a16:creationId xmlns:a16="http://schemas.microsoft.com/office/drawing/2014/main" id="{5706F3CE-A229-D52F-7733-27AE34BC5AAB}"/>
              </a:ext>
            </a:extLst>
          </p:cNvPr>
          <p:cNvSpPr/>
          <p:nvPr/>
        </p:nvSpPr>
        <p:spPr>
          <a:xfrm>
            <a:off x="4266654" y="2877762"/>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イベント</a:t>
            </a:r>
          </a:p>
        </p:txBody>
      </p:sp>
      <p:sp>
        <p:nvSpPr>
          <p:cNvPr id="112" name="正方形/長方形 111">
            <a:extLst>
              <a:ext uri="{FF2B5EF4-FFF2-40B4-BE49-F238E27FC236}">
                <a16:creationId xmlns:a16="http://schemas.microsoft.com/office/drawing/2014/main" id="{AD4391F5-D7B1-4C59-C0CA-4ADC932C55DB}"/>
              </a:ext>
            </a:extLst>
          </p:cNvPr>
          <p:cNvSpPr/>
          <p:nvPr/>
        </p:nvSpPr>
        <p:spPr>
          <a:xfrm>
            <a:off x="3304931" y="3932530"/>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行政サービス・制度</a:t>
            </a:r>
          </a:p>
        </p:txBody>
      </p:sp>
      <p:sp>
        <p:nvSpPr>
          <p:cNvPr id="113" name="正方形/長方形 112">
            <a:extLst>
              <a:ext uri="{FF2B5EF4-FFF2-40B4-BE49-F238E27FC236}">
                <a16:creationId xmlns:a16="http://schemas.microsoft.com/office/drawing/2014/main" id="{BEC069EE-0E2C-7EE9-558A-E392FE0D7F89}"/>
              </a:ext>
            </a:extLst>
          </p:cNvPr>
          <p:cNvSpPr/>
          <p:nvPr/>
        </p:nvSpPr>
        <p:spPr>
          <a:xfrm>
            <a:off x="4266654" y="3581557"/>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行政サービス拠点</a:t>
            </a:r>
          </a:p>
        </p:txBody>
      </p:sp>
      <p:sp>
        <p:nvSpPr>
          <p:cNvPr id="115" name="円柱 114">
            <a:extLst>
              <a:ext uri="{FF2B5EF4-FFF2-40B4-BE49-F238E27FC236}">
                <a16:creationId xmlns:a16="http://schemas.microsoft.com/office/drawing/2014/main" id="{6B4BBBBD-D177-7BEB-5919-397043730AF2}"/>
              </a:ext>
            </a:extLst>
          </p:cNvPr>
          <p:cNvSpPr/>
          <p:nvPr/>
        </p:nvSpPr>
        <p:spPr>
          <a:xfrm>
            <a:off x="3304931" y="2102930"/>
            <a:ext cx="899057" cy="304056"/>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アドレス</a:t>
            </a: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BR</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6" name="円柱 115">
            <a:extLst>
              <a:ext uri="{FF2B5EF4-FFF2-40B4-BE49-F238E27FC236}">
                <a16:creationId xmlns:a16="http://schemas.microsoft.com/office/drawing/2014/main" id="{50803120-4436-A498-E891-F0B49427C80C}"/>
              </a:ext>
            </a:extLst>
          </p:cNvPr>
          <p:cNvSpPr/>
          <p:nvPr/>
        </p:nvSpPr>
        <p:spPr>
          <a:xfrm>
            <a:off x="2178942" y="2110478"/>
            <a:ext cx="899057" cy="304056"/>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法人</a:t>
            </a: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BR</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7" name="円柱 116">
            <a:extLst>
              <a:ext uri="{FF2B5EF4-FFF2-40B4-BE49-F238E27FC236}">
                <a16:creationId xmlns:a16="http://schemas.microsoft.com/office/drawing/2014/main" id="{BAB9E935-0D61-A371-5552-12A617933733}"/>
              </a:ext>
            </a:extLst>
          </p:cNvPr>
          <p:cNvSpPr/>
          <p:nvPr/>
        </p:nvSpPr>
        <p:spPr>
          <a:xfrm>
            <a:off x="9683928" y="2102930"/>
            <a:ext cx="899057" cy="304056"/>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学校一覧</a:t>
            </a:r>
          </a:p>
        </p:txBody>
      </p:sp>
      <p:sp>
        <p:nvSpPr>
          <p:cNvPr id="121" name="正方形/長方形 120">
            <a:extLst>
              <a:ext uri="{FF2B5EF4-FFF2-40B4-BE49-F238E27FC236}">
                <a16:creationId xmlns:a16="http://schemas.microsoft.com/office/drawing/2014/main" id="{FB766975-14CA-9A9D-6D90-F9E00CA50ACF}"/>
              </a:ext>
            </a:extLst>
          </p:cNvPr>
          <p:cNvSpPr/>
          <p:nvPr/>
        </p:nvSpPr>
        <p:spPr>
          <a:xfrm>
            <a:off x="243772" y="5767875"/>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コード一覧</a:t>
            </a:r>
          </a:p>
        </p:txBody>
      </p:sp>
      <p:sp>
        <p:nvSpPr>
          <p:cNvPr id="122" name="正方形/長方形 121">
            <a:extLst>
              <a:ext uri="{FF2B5EF4-FFF2-40B4-BE49-F238E27FC236}">
                <a16:creationId xmlns:a16="http://schemas.microsoft.com/office/drawing/2014/main" id="{4E8D014B-DBF8-4FAB-47B5-E147CF741C31}"/>
              </a:ext>
            </a:extLst>
          </p:cNvPr>
          <p:cNvSpPr/>
          <p:nvPr/>
        </p:nvSpPr>
        <p:spPr>
          <a:xfrm>
            <a:off x="7258093" y="3925936"/>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消込</a:t>
            </a:r>
          </a:p>
        </p:txBody>
      </p:sp>
      <p:sp>
        <p:nvSpPr>
          <p:cNvPr id="124" name="テキスト ボックス 123">
            <a:extLst>
              <a:ext uri="{FF2B5EF4-FFF2-40B4-BE49-F238E27FC236}">
                <a16:creationId xmlns:a16="http://schemas.microsoft.com/office/drawing/2014/main" id="{9AE375EA-4A0D-0FF7-0A5F-624F16387247}"/>
              </a:ext>
            </a:extLst>
          </p:cNvPr>
          <p:cNvSpPr txBox="1"/>
          <p:nvPr/>
        </p:nvSpPr>
        <p:spPr>
          <a:xfrm>
            <a:off x="5785309" y="3677794"/>
            <a:ext cx="8771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p>
        </p:txBody>
      </p:sp>
      <p:sp>
        <p:nvSpPr>
          <p:cNvPr id="125" name="円柱 124">
            <a:extLst>
              <a:ext uri="{FF2B5EF4-FFF2-40B4-BE49-F238E27FC236}">
                <a16:creationId xmlns:a16="http://schemas.microsoft.com/office/drawing/2014/main" id="{C3A3D6EC-2A7D-13C2-5F37-FD1350511BB5}"/>
              </a:ext>
            </a:extLst>
          </p:cNvPr>
          <p:cNvSpPr/>
          <p:nvPr/>
        </p:nvSpPr>
        <p:spPr>
          <a:xfrm>
            <a:off x="4309679" y="2112241"/>
            <a:ext cx="899057" cy="304056"/>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その他</a:t>
            </a:r>
            <a: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BR</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26" name="正方形/長方形 125">
            <a:extLst>
              <a:ext uri="{FF2B5EF4-FFF2-40B4-BE49-F238E27FC236}">
                <a16:creationId xmlns:a16="http://schemas.microsoft.com/office/drawing/2014/main" id="{4E05D416-1F1A-AD2F-220D-CBF08BA927DD}"/>
              </a:ext>
            </a:extLst>
          </p:cNvPr>
          <p:cNvSpPr/>
          <p:nvPr/>
        </p:nvSpPr>
        <p:spPr>
          <a:xfrm>
            <a:off x="5388202" y="4886405"/>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土地</a:t>
            </a:r>
          </a:p>
        </p:txBody>
      </p:sp>
      <p:sp>
        <p:nvSpPr>
          <p:cNvPr id="127" name="正方形/長方形 126">
            <a:extLst>
              <a:ext uri="{FF2B5EF4-FFF2-40B4-BE49-F238E27FC236}">
                <a16:creationId xmlns:a16="http://schemas.microsoft.com/office/drawing/2014/main" id="{58590BDB-7879-3329-C969-2750114AB227}"/>
              </a:ext>
            </a:extLst>
          </p:cNvPr>
          <p:cNvSpPr/>
          <p:nvPr/>
        </p:nvSpPr>
        <p:spPr>
          <a:xfrm>
            <a:off x="6346423" y="4886405"/>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建物</a:t>
            </a:r>
          </a:p>
        </p:txBody>
      </p:sp>
      <p:sp>
        <p:nvSpPr>
          <p:cNvPr id="128" name="正方形/長方形 127">
            <a:extLst>
              <a:ext uri="{FF2B5EF4-FFF2-40B4-BE49-F238E27FC236}">
                <a16:creationId xmlns:a16="http://schemas.microsoft.com/office/drawing/2014/main" id="{530D7084-7124-413C-C4B8-E5396AB24918}"/>
              </a:ext>
            </a:extLst>
          </p:cNvPr>
          <p:cNvSpPr/>
          <p:nvPr/>
        </p:nvSpPr>
        <p:spPr>
          <a:xfrm>
            <a:off x="9221083" y="4886405"/>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イベント</a:t>
            </a:r>
          </a:p>
        </p:txBody>
      </p:sp>
      <p:sp>
        <p:nvSpPr>
          <p:cNvPr id="129" name="テキスト ボックス 128">
            <a:extLst>
              <a:ext uri="{FF2B5EF4-FFF2-40B4-BE49-F238E27FC236}">
                <a16:creationId xmlns:a16="http://schemas.microsoft.com/office/drawing/2014/main" id="{C9E69483-0266-EC3F-9A5B-55C26D933342}"/>
              </a:ext>
            </a:extLst>
          </p:cNvPr>
          <p:cNvSpPr txBox="1"/>
          <p:nvPr/>
        </p:nvSpPr>
        <p:spPr>
          <a:xfrm>
            <a:off x="5348997" y="2726038"/>
            <a:ext cx="1816888" cy="5770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0000FF"/>
                </a:solidFill>
                <a:effectLst/>
                <a:uLnTx/>
                <a:uFillTx/>
                <a:latin typeface="メイリオ" panose="020B0604030504040204" pitchFamily="50" charset="-128"/>
                <a:ea typeface="メイリオ" panose="020B0604030504040204" pitchFamily="50" charset="-128"/>
                <a:cs typeface="+mn-cs"/>
              </a:rPr>
              <a:t>小さなパーツから、組み合わせた実装モデルに展開し、</a:t>
            </a:r>
            <a:endParaRPr kumimoji="1" lang="en-US" altLang="ja-JP" sz="1050" b="0" i="0" u="none" strike="noStrike" kern="1200" cap="none" spc="0" normalizeH="0" baseline="0" noProof="0">
              <a:ln>
                <a:noFill/>
              </a:ln>
              <a:solidFill>
                <a:srgbClr val="0000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0000FF"/>
                </a:solidFill>
                <a:effectLst/>
                <a:uLnTx/>
                <a:uFillTx/>
                <a:latin typeface="メイリオ" panose="020B0604030504040204" pitchFamily="50" charset="-128"/>
                <a:ea typeface="メイリオ" panose="020B0604030504040204" pitchFamily="50" charset="-128"/>
                <a:cs typeface="+mn-cs"/>
              </a:rPr>
              <a:t>標準化されたデータを整備</a:t>
            </a:r>
          </a:p>
        </p:txBody>
      </p:sp>
      <p:sp>
        <p:nvSpPr>
          <p:cNvPr id="130" name="正方形/長方形 129">
            <a:extLst>
              <a:ext uri="{FF2B5EF4-FFF2-40B4-BE49-F238E27FC236}">
                <a16:creationId xmlns:a16="http://schemas.microsoft.com/office/drawing/2014/main" id="{A7CB17EA-3322-DEBE-29E6-EC2C75405CCF}"/>
              </a:ext>
            </a:extLst>
          </p:cNvPr>
          <p:cNvSpPr/>
          <p:nvPr/>
        </p:nvSpPr>
        <p:spPr>
          <a:xfrm>
            <a:off x="2120540" y="5554086"/>
            <a:ext cx="7950920" cy="40696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　</a:t>
            </a:r>
            <a:r>
              <a:rPr kumimoji="1" lang="ja-JP" altLang="en-US" sz="1200" b="1"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コアデータパーツ</a:t>
            </a:r>
          </a:p>
        </p:txBody>
      </p:sp>
      <p:sp>
        <p:nvSpPr>
          <p:cNvPr id="131" name="正方形/長方形 130">
            <a:extLst>
              <a:ext uri="{FF2B5EF4-FFF2-40B4-BE49-F238E27FC236}">
                <a16:creationId xmlns:a16="http://schemas.microsoft.com/office/drawing/2014/main" id="{2F1376B5-1AD0-AB52-B325-7E0381A15B69}"/>
              </a:ext>
            </a:extLst>
          </p:cNvPr>
          <p:cNvSpPr/>
          <p:nvPr/>
        </p:nvSpPr>
        <p:spPr>
          <a:xfrm>
            <a:off x="4429981" y="4886405"/>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住所</a:t>
            </a:r>
          </a:p>
        </p:txBody>
      </p:sp>
      <p:sp>
        <p:nvSpPr>
          <p:cNvPr id="132" name="正方形/長方形 131">
            <a:extLst>
              <a:ext uri="{FF2B5EF4-FFF2-40B4-BE49-F238E27FC236}">
                <a16:creationId xmlns:a16="http://schemas.microsoft.com/office/drawing/2014/main" id="{39BEB949-27B4-E1D2-632D-692BF5D5C0E0}"/>
              </a:ext>
            </a:extLst>
          </p:cNvPr>
          <p:cNvSpPr/>
          <p:nvPr/>
        </p:nvSpPr>
        <p:spPr>
          <a:xfrm>
            <a:off x="3955972" y="5606765"/>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日付時刻</a:t>
            </a:r>
          </a:p>
        </p:txBody>
      </p:sp>
      <p:sp>
        <p:nvSpPr>
          <p:cNvPr id="133" name="正方形/長方形 132">
            <a:extLst>
              <a:ext uri="{FF2B5EF4-FFF2-40B4-BE49-F238E27FC236}">
                <a16:creationId xmlns:a16="http://schemas.microsoft.com/office/drawing/2014/main" id="{FD1E26B1-C86A-C8E2-E939-39C7BC0AA4FB}"/>
              </a:ext>
            </a:extLst>
          </p:cNvPr>
          <p:cNvSpPr/>
          <p:nvPr/>
        </p:nvSpPr>
        <p:spPr>
          <a:xfrm>
            <a:off x="4912729" y="5606765"/>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アドレス</a:t>
            </a:r>
          </a:p>
        </p:txBody>
      </p:sp>
      <p:sp>
        <p:nvSpPr>
          <p:cNvPr id="134" name="正方形/長方形 133">
            <a:extLst>
              <a:ext uri="{FF2B5EF4-FFF2-40B4-BE49-F238E27FC236}">
                <a16:creationId xmlns:a16="http://schemas.microsoft.com/office/drawing/2014/main" id="{B52AE9A2-A14F-7B9E-320F-5B8630D3C601}"/>
              </a:ext>
            </a:extLst>
          </p:cNvPr>
          <p:cNvSpPr/>
          <p:nvPr/>
        </p:nvSpPr>
        <p:spPr>
          <a:xfrm>
            <a:off x="5869486" y="5606765"/>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郵便番号</a:t>
            </a:r>
          </a:p>
        </p:txBody>
      </p:sp>
      <p:sp>
        <p:nvSpPr>
          <p:cNvPr id="135" name="正方形/長方形 134">
            <a:extLst>
              <a:ext uri="{FF2B5EF4-FFF2-40B4-BE49-F238E27FC236}">
                <a16:creationId xmlns:a16="http://schemas.microsoft.com/office/drawing/2014/main" id="{5E8316DF-9E01-CC91-CCF2-13C8D5650890}"/>
              </a:ext>
            </a:extLst>
          </p:cNvPr>
          <p:cNvSpPr/>
          <p:nvPr/>
        </p:nvSpPr>
        <p:spPr>
          <a:xfrm>
            <a:off x="6832334" y="5606765"/>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地理情報</a:t>
            </a:r>
          </a:p>
        </p:txBody>
      </p:sp>
      <p:sp>
        <p:nvSpPr>
          <p:cNvPr id="136" name="正方形/長方形 135">
            <a:extLst>
              <a:ext uri="{FF2B5EF4-FFF2-40B4-BE49-F238E27FC236}">
                <a16:creationId xmlns:a16="http://schemas.microsoft.com/office/drawing/2014/main" id="{3726266D-1F9A-B4DE-277D-1DA6478FD6DF}"/>
              </a:ext>
            </a:extLst>
          </p:cNvPr>
          <p:cNvSpPr/>
          <p:nvPr/>
        </p:nvSpPr>
        <p:spPr>
          <a:xfrm>
            <a:off x="7795181" y="5606765"/>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電話番号</a:t>
            </a:r>
          </a:p>
        </p:txBody>
      </p:sp>
      <p:sp>
        <p:nvSpPr>
          <p:cNvPr id="138" name="正方形/長方形 137">
            <a:extLst>
              <a:ext uri="{FF2B5EF4-FFF2-40B4-BE49-F238E27FC236}">
                <a16:creationId xmlns:a16="http://schemas.microsoft.com/office/drawing/2014/main" id="{BF3D0F80-1CE3-E1B7-9FC0-45F0F95EDF05}"/>
              </a:ext>
            </a:extLst>
          </p:cNvPr>
          <p:cNvSpPr/>
          <p:nvPr/>
        </p:nvSpPr>
        <p:spPr>
          <a:xfrm>
            <a:off x="6376771" y="6418995"/>
            <a:ext cx="2471960" cy="307777"/>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a:latin typeface="メイリオ" panose="020B0604030504040204" pitchFamily="50" charset="-128"/>
                <a:ea typeface="メイリオ" panose="020B0604030504040204" pitchFamily="50" charset="-128"/>
              </a:rPr>
              <a:t>地理空間データ</a:t>
            </a:r>
          </a:p>
        </p:txBody>
      </p:sp>
      <p:sp>
        <p:nvSpPr>
          <p:cNvPr id="139" name="正方形/長方形 138">
            <a:extLst>
              <a:ext uri="{FF2B5EF4-FFF2-40B4-BE49-F238E27FC236}">
                <a16:creationId xmlns:a16="http://schemas.microsoft.com/office/drawing/2014/main" id="{C848CA81-0908-3B01-8D80-33043D2ED1AA}"/>
              </a:ext>
            </a:extLst>
          </p:cNvPr>
          <p:cNvSpPr/>
          <p:nvPr/>
        </p:nvSpPr>
        <p:spPr>
          <a:xfrm>
            <a:off x="1309481" y="6418995"/>
            <a:ext cx="2471960" cy="307777"/>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a:latin typeface="メイリオ" panose="020B0604030504040204" pitchFamily="50" charset="-128"/>
                <a:ea typeface="メイリオ" panose="020B0604030504040204" pitchFamily="50" charset="-128"/>
              </a:rPr>
              <a:t>数値データ（センサーデータ）</a:t>
            </a:r>
          </a:p>
        </p:txBody>
      </p:sp>
      <p:sp>
        <p:nvSpPr>
          <p:cNvPr id="140" name="正方形/長方形 139">
            <a:extLst>
              <a:ext uri="{FF2B5EF4-FFF2-40B4-BE49-F238E27FC236}">
                <a16:creationId xmlns:a16="http://schemas.microsoft.com/office/drawing/2014/main" id="{44B12CDC-3878-F101-835E-9F9F7082EFE1}"/>
              </a:ext>
            </a:extLst>
          </p:cNvPr>
          <p:cNvSpPr/>
          <p:nvPr/>
        </p:nvSpPr>
        <p:spPr>
          <a:xfrm>
            <a:off x="8910415" y="6418995"/>
            <a:ext cx="2471960" cy="307777"/>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lIns="0" rIns="0" rtlCol="0" anchor="ctr"/>
          <a:lstStyle/>
          <a:p>
            <a:pPr algn="ctr"/>
            <a:r>
              <a:rPr kumimoji="1" lang="ja-JP" altLang="en-US" sz="1000">
                <a:latin typeface="メイリオ" panose="020B0604030504040204" pitchFamily="50" charset="-128"/>
                <a:ea typeface="メイリオ" panose="020B0604030504040204" pitchFamily="50" charset="-128"/>
              </a:rPr>
              <a:t>文字データ</a:t>
            </a:r>
            <a:endParaRPr kumimoji="1" lang="en-US" altLang="ja-JP" sz="1000">
              <a:latin typeface="メイリオ" panose="020B0604030504040204" pitchFamily="50" charset="-128"/>
              <a:ea typeface="メイリオ" panose="020B0604030504040204" pitchFamily="50" charset="-128"/>
            </a:endParaRPr>
          </a:p>
          <a:p>
            <a:pPr algn="ctr"/>
            <a:r>
              <a:rPr kumimoji="1" lang="ja-JP" altLang="en-US" sz="900">
                <a:latin typeface="メイリオ" panose="020B0604030504040204" pitchFamily="50" charset="-128"/>
                <a:ea typeface="メイリオ" panose="020B0604030504040204" pitchFamily="50" charset="-128"/>
              </a:rPr>
              <a:t>（漢字、カナ、ローマ字、英字）</a:t>
            </a:r>
            <a:endParaRPr kumimoji="1" lang="ja-JP" altLang="en-US" sz="1000">
              <a:latin typeface="メイリオ" panose="020B0604030504040204" pitchFamily="50" charset="-128"/>
              <a:ea typeface="メイリオ" panose="020B0604030504040204" pitchFamily="50" charset="-128"/>
            </a:endParaRPr>
          </a:p>
        </p:txBody>
      </p:sp>
      <p:sp>
        <p:nvSpPr>
          <p:cNvPr id="141" name="正方形/長方形 140">
            <a:extLst>
              <a:ext uri="{FF2B5EF4-FFF2-40B4-BE49-F238E27FC236}">
                <a16:creationId xmlns:a16="http://schemas.microsoft.com/office/drawing/2014/main" id="{C5E58EDB-7CE2-AD4F-B2CD-CECF8C39AA31}"/>
              </a:ext>
            </a:extLst>
          </p:cNvPr>
          <p:cNvSpPr/>
          <p:nvPr/>
        </p:nvSpPr>
        <p:spPr>
          <a:xfrm>
            <a:off x="3843126" y="6418995"/>
            <a:ext cx="2471960" cy="307777"/>
          </a:xfrm>
          <a:prstGeom prst="rect">
            <a:avLst/>
          </a:prstGeom>
          <a:solidFill>
            <a:schemeClr val="bg1">
              <a:lumMod val="85000"/>
            </a:schemeClr>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a:latin typeface="メイリオ" panose="020B0604030504040204" pitchFamily="50" charset="-128"/>
                <a:ea typeface="メイリオ" panose="020B0604030504040204" pitchFamily="50" charset="-128"/>
              </a:rPr>
              <a:t>イメージデータ</a:t>
            </a:r>
          </a:p>
        </p:txBody>
      </p:sp>
      <p:sp>
        <p:nvSpPr>
          <p:cNvPr id="142" name="矢印: 上 141">
            <a:extLst>
              <a:ext uri="{FF2B5EF4-FFF2-40B4-BE49-F238E27FC236}">
                <a16:creationId xmlns:a16="http://schemas.microsoft.com/office/drawing/2014/main" id="{901BBC2C-230F-2F6C-D6E8-3166C7E65B43}"/>
              </a:ext>
            </a:extLst>
          </p:cNvPr>
          <p:cNvSpPr/>
          <p:nvPr/>
        </p:nvSpPr>
        <p:spPr>
          <a:xfrm>
            <a:off x="4718985" y="2263337"/>
            <a:ext cx="3103494" cy="3603767"/>
          </a:xfrm>
          <a:prstGeom prst="upArrow">
            <a:avLst/>
          </a:prstGeom>
          <a:solidFill>
            <a:srgbClr val="3399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43" name="正方形/長方形 142">
            <a:extLst>
              <a:ext uri="{FF2B5EF4-FFF2-40B4-BE49-F238E27FC236}">
                <a16:creationId xmlns:a16="http://schemas.microsoft.com/office/drawing/2014/main" id="{90E32FEA-8235-A7D6-C64B-2BBA7EBCBDDD}"/>
              </a:ext>
            </a:extLst>
          </p:cNvPr>
          <p:cNvSpPr/>
          <p:nvPr/>
        </p:nvSpPr>
        <p:spPr>
          <a:xfrm>
            <a:off x="243384" y="6138898"/>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1000">
                <a:latin typeface="メイリオ" panose="020B0604030504040204" pitchFamily="50" charset="-128"/>
                <a:ea typeface="メイリオ" panose="020B0604030504040204" pitchFamily="50" charset="-128"/>
              </a:rPr>
              <a:t>辞書</a:t>
            </a:r>
          </a:p>
        </p:txBody>
      </p:sp>
      <p:sp>
        <p:nvSpPr>
          <p:cNvPr id="144" name="四角形: メモ 143">
            <a:extLst>
              <a:ext uri="{FF2B5EF4-FFF2-40B4-BE49-F238E27FC236}">
                <a16:creationId xmlns:a16="http://schemas.microsoft.com/office/drawing/2014/main" id="{470CF091-72D2-54E8-972D-6FA640C1B182}"/>
              </a:ext>
            </a:extLst>
          </p:cNvPr>
          <p:cNvSpPr/>
          <p:nvPr/>
        </p:nvSpPr>
        <p:spPr>
          <a:xfrm>
            <a:off x="102574" y="4093932"/>
            <a:ext cx="3709191" cy="2535468"/>
          </a:xfrm>
          <a:prstGeom prst="foldedCorner">
            <a:avLst/>
          </a:prstGeom>
          <a:solidFill>
            <a:srgbClr val="FFCC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504000" rtlCol="0" anchor="ct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ベース・レジストリや各種データの整備は、データ標準の積み上げにより実現されます。</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データ項目が共通化されるので、組織・分野横断でのデータ活用が行いやすくなります。</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メタデータを共通化し、データを見つけやすくなります。</a:t>
            </a:r>
          </a:p>
        </p:txBody>
      </p:sp>
      <p:sp>
        <p:nvSpPr>
          <p:cNvPr id="145" name="矢印: 上 144">
            <a:extLst>
              <a:ext uri="{FF2B5EF4-FFF2-40B4-BE49-F238E27FC236}">
                <a16:creationId xmlns:a16="http://schemas.microsoft.com/office/drawing/2014/main" id="{B37855A0-1C44-0280-E322-B3B7466D5C23}"/>
              </a:ext>
            </a:extLst>
          </p:cNvPr>
          <p:cNvSpPr/>
          <p:nvPr/>
        </p:nvSpPr>
        <p:spPr>
          <a:xfrm rot="18454500">
            <a:off x="3652403" y="1959129"/>
            <a:ext cx="814649" cy="3141482"/>
          </a:xfrm>
          <a:prstGeom prst="upArrow">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46" name="矢印: 上 145">
            <a:extLst>
              <a:ext uri="{FF2B5EF4-FFF2-40B4-BE49-F238E27FC236}">
                <a16:creationId xmlns:a16="http://schemas.microsoft.com/office/drawing/2014/main" id="{D1484DCB-7AAD-0CEA-2ACC-6654F9DA739C}"/>
              </a:ext>
            </a:extLst>
          </p:cNvPr>
          <p:cNvSpPr/>
          <p:nvPr/>
        </p:nvSpPr>
        <p:spPr>
          <a:xfrm rot="20602078">
            <a:off x="5343476" y="4865852"/>
            <a:ext cx="1375485" cy="1897625"/>
          </a:xfrm>
          <a:prstGeom prst="upArrow">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47" name="矢印: 上 146">
            <a:extLst>
              <a:ext uri="{FF2B5EF4-FFF2-40B4-BE49-F238E27FC236}">
                <a16:creationId xmlns:a16="http://schemas.microsoft.com/office/drawing/2014/main" id="{FDB868E9-E004-5946-87F1-FF316D63DC00}"/>
              </a:ext>
            </a:extLst>
          </p:cNvPr>
          <p:cNvSpPr/>
          <p:nvPr/>
        </p:nvSpPr>
        <p:spPr>
          <a:xfrm rot="16626005">
            <a:off x="7663758" y="3928698"/>
            <a:ext cx="679355" cy="2754468"/>
          </a:xfrm>
          <a:prstGeom prst="upArrow">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2" name="正方形/長方形 1">
            <a:extLst>
              <a:ext uri="{FF2B5EF4-FFF2-40B4-BE49-F238E27FC236}">
                <a16:creationId xmlns:a16="http://schemas.microsoft.com/office/drawing/2014/main" id="{DA3D012E-93FA-7F7B-8DBD-FC7426291537}"/>
              </a:ext>
            </a:extLst>
          </p:cNvPr>
          <p:cNvSpPr/>
          <p:nvPr/>
        </p:nvSpPr>
        <p:spPr>
          <a:xfrm>
            <a:off x="9990367" y="848743"/>
            <a:ext cx="2082297" cy="809538"/>
          </a:xfrm>
          <a:prstGeom prst="rect">
            <a:avLst/>
          </a:prstGeom>
        </p:spPr>
        <p:style>
          <a:lnRef idx="2">
            <a:schemeClr val="dk1"/>
          </a:lnRef>
          <a:fillRef idx="1">
            <a:schemeClr val="lt1"/>
          </a:fillRef>
          <a:effectRef idx="0">
            <a:schemeClr val="dk1"/>
          </a:effectRef>
          <a:fontRef idx="minor">
            <a:schemeClr val="dk1"/>
          </a:fontRef>
        </p:style>
        <p:txBody>
          <a:bodyPr lIns="36000" tIns="72000" rIns="36000"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凡例</a:t>
            </a:r>
            <a:r>
              <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a:t>
            </a:r>
            <a:br>
              <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b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・灰色：</a:t>
            </a:r>
            <a:r>
              <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GIF</a:t>
            </a: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対象外のもの</a:t>
            </a:r>
            <a:endPar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r>
              <a:rPr lang="ja-JP" altLang="en-US" sz="1000">
                <a:solidFill>
                  <a:schemeClr val="tx1"/>
                </a:solidFill>
                <a:latin typeface="メイリオ" panose="020B0604030504040204" pitchFamily="50" charset="-128"/>
                <a:ea typeface="メイリオ" panose="020B0604030504040204" pitchFamily="50" charset="-128"/>
              </a:rPr>
              <a:t>・実線：提供済のモデル、パーツ</a:t>
            </a:r>
            <a:endParaRPr lang="en-US" altLang="ja-JP" sz="1000">
              <a:solidFill>
                <a:schemeClr val="tx1"/>
              </a:solidFill>
              <a:latin typeface="メイリオ" panose="020B0604030504040204" pitchFamily="50" charset="-128"/>
              <a:ea typeface="メイリオ"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・破線：今後提供予定のモデル</a:t>
            </a:r>
            <a:endParaRPr kumimoji="1" lang="en-US" altLang="ja-JP"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p:txBody>
      </p:sp>
      <p:sp>
        <p:nvSpPr>
          <p:cNvPr id="4" name="正方形/長方形 3">
            <a:extLst>
              <a:ext uri="{FF2B5EF4-FFF2-40B4-BE49-F238E27FC236}">
                <a16:creationId xmlns:a16="http://schemas.microsoft.com/office/drawing/2014/main" id="{FD1B21A4-8A1A-47E8-115F-90FF3733C638}"/>
              </a:ext>
            </a:extLst>
          </p:cNvPr>
          <p:cNvSpPr/>
          <p:nvPr/>
        </p:nvSpPr>
        <p:spPr>
          <a:xfrm>
            <a:off x="9649745" y="3595538"/>
            <a:ext cx="911062" cy="307777"/>
          </a:xfrm>
          <a:prstGeom prst="rect">
            <a:avLst/>
          </a:prstGeom>
          <a:ln>
            <a:prstDash val="solid"/>
          </a:ln>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活動情報</a:t>
            </a:r>
          </a:p>
        </p:txBody>
      </p:sp>
      <p:sp>
        <p:nvSpPr>
          <p:cNvPr id="6" name="正方形/長方形 5">
            <a:extLst>
              <a:ext uri="{FF2B5EF4-FFF2-40B4-BE49-F238E27FC236}">
                <a16:creationId xmlns:a16="http://schemas.microsoft.com/office/drawing/2014/main" id="{ADBA1CE8-37ED-5C74-78EA-C168072BEFF4}"/>
              </a:ext>
            </a:extLst>
          </p:cNvPr>
          <p:cNvSpPr/>
          <p:nvPr/>
        </p:nvSpPr>
        <p:spPr>
          <a:xfrm>
            <a:off x="9649745" y="3247438"/>
            <a:ext cx="911062" cy="307777"/>
          </a:xfrm>
          <a:prstGeom prst="rect">
            <a:avLst/>
          </a:prstGeom>
          <a:ln>
            <a:solidFill>
              <a:schemeClr val="tx1"/>
            </a:solidFill>
            <a:prstDash val="solid"/>
          </a:ln>
        </p:spPr>
        <p:style>
          <a:lnRef idx="2">
            <a:schemeClr val="dk1"/>
          </a:lnRef>
          <a:fillRef idx="1">
            <a:schemeClr val="lt1"/>
          </a:fillRef>
          <a:effectRef idx="0">
            <a:schemeClr val="dk1"/>
          </a:effectRef>
          <a:fontRef idx="minor">
            <a:schemeClr val="dk1"/>
          </a:fontRef>
        </p:style>
        <p:txBody>
          <a:bodyPr lIns="36000" tIns="72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00">
                <a:solidFill>
                  <a:prstClr val="black"/>
                </a:solidFill>
                <a:latin typeface="メイリオ" panose="020B0604030504040204" pitchFamily="50" charset="-128"/>
                <a:ea typeface="メイリオ" panose="020B0604030504040204" pitchFamily="50" charset="-128"/>
              </a:rPr>
              <a:t>内容情報</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7" name="正方形/長方形 6">
            <a:extLst>
              <a:ext uri="{FF2B5EF4-FFF2-40B4-BE49-F238E27FC236}">
                <a16:creationId xmlns:a16="http://schemas.microsoft.com/office/drawing/2014/main" id="{13E1350A-090A-1AB5-18C9-CCA4EB1D63EA}"/>
              </a:ext>
            </a:extLst>
          </p:cNvPr>
          <p:cNvSpPr/>
          <p:nvPr/>
        </p:nvSpPr>
        <p:spPr>
          <a:xfrm>
            <a:off x="9649745" y="2897401"/>
            <a:ext cx="911062" cy="307777"/>
          </a:xfrm>
          <a:prstGeom prst="rect">
            <a:avLst/>
          </a:prstGeom>
          <a:ln>
            <a:solidFill>
              <a:schemeClr val="tx1"/>
            </a:solidFill>
            <a:prstDash val="solid"/>
          </a:ln>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主体情報</a:t>
            </a:r>
          </a:p>
        </p:txBody>
      </p:sp>
      <p:sp>
        <p:nvSpPr>
          <p:cNvPr id="13" name="正方形/長方形 12">
            <a:extLst>
              <a:ext uri="{FF2B5EF4-FFF2-40B4-BE49-F238E27FC236}">
                <a16:creationId xmlns:a16="http://schemas.microsoft.com/office/drawing/2014/main" id="{FB755FB3-5F54-26AB-F05C-9D69B983F8B8}"/>
              </a:ext>
            </a:extLst>
          </p:cNvPr>
          <p:cNvSpPr/>
          <p:nvPr/>
        </p:nvSpPr>
        <p:spPr>
          <a:xfrm>
            <a:off x="8481409" y="3926525"/>
            <a:ext cx="911062" cy="307777"/>
          </a:xfrm>
          <a:prstGeom prst="rect">
            <a:avLst/>
          </a:prstGeom>
          <a:ln>
            <a:prstDash val="solid"/>
          </a:ln>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活動基盤</a:t>
            </a:r>
          </a:p>
        </p:txBody>
      </p:sp>
      <p:sp>
        <p:nvSpPr>
          <p:cNvPr id="14" name="正方形/長方形 13">
            <a:extLst>
              <a:ext uri="{FF2B5EF4-FFF2-40B4-BE49-F238E27FC236}">
                <a16:creationId xmlns:a16="http://schemas.microsoft.com/office/drawing/2014/main" id="{9DE108AF-17E4-BCAC-0496-659A502EBF90}"/>
              </a:ext>
            </a:extLst>
          </p:cNvPr>
          <p:cNvSpPr/>
          <p:nvPr/>
        </p:nvSpPr>
        <p:spPr>
          <a:xfrm>
            <a:off x="8481409" y="3576488"/>
            <a:ext cx="911062" cy="307777"/>
          </a:xfrm>
          <a:prstGeom prst="rect">
            <a:avLst/>
          </a:prstGeom>
          <a:ln>
            <a:prstDash val="solid"/>
          </a:ln>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ライフライン</a:t>
            </a:r>
          </a:p>
        </p:txBody>
      </p:sp>
      <p:sp>
        <p:nvSpPr>
          <p:cNvPr id="15" name="正方形/長方形 14">
            <a:extLst>
              <a:ext uri="{FF2B5EF4-FFF2-40B4-BE49-F238E27FC236}">
                <a16:creationId xmlns:a16="http://schemas.microsoft.com/office/drawing/2014/main" id="{D9240340-1D99-2C74-86BE-6EDECAD6A31F}"/>
              </a:ext>
            </a:extLst>
          </p:cNvPr>
          <p:cNvSpPr/>
          <p:nvPr/>
        </p:nvSpPr>
        <p:spPr>
          <a:xfrm>
            <a:off x="8486268" y="2878351"/>
            <a:ext cx="911062" cy="307777"/>
          </a:xfrm>
          <a:prstGeom prst="rect">
            <a:avLst/>
          </a:prstGeom>
          <a:ln>
            <a:prstDash val="solid"/>
          </a:ln>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被害状況</a:t>
            </a:r>
          </a:p>
        </p:txBody>
      </p:sp>
      <p:sp>
        <p:nvSpPr>
          <p:cNvPr id="16" name="正方形/長方形 15">
            <a:extLst>
              <a:ext uri="{FF2B5EF4-FFF2-40B4-BE49-F238E27FC236}">
                <a16:creationId xmlns:a16="http://schemas.microsoft.com/office/drawing/2014/main" id="{0788FA9B-3379-C009-0CB8-33524559452D}"/>
              </a:ext>
            </a:extLst>
          </p:cNvPr>
          <p:cNvSpPr/>
          <p:nvPr/>
        </p:nvSpPr>
        <p:spPr>
          <a:xfrm>
            <a:off x="8481409" y="3228388"/>
            <a:ext cx="911062" cy="307777"/>
          </a:xfrm>
          <a:prstGeom prst="rect">
            <a:avLst/>
          </a:prstGeom>
          <a:ln>
            <a:prstDash val="solid"/>
          </a:ln>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避難情報</a:t>
            </a:r>
          </a:p>
        </p:txBody>
      </p:sp>
      <p:sp>
        <p:nvSpPr>
          <p:cNvPr id="17" name="円柱 16">
            <a:extLst>
              <a:ext uri="{FF2B5EF4-FFF2-40B4-BE49-F238E27FC236}">
                <a16:creationId xmlns:a16="http://schemas.microsoft.com/office/drawing/2014/main" id="{B802058E-0456-6DEE-91FF-91543F65ED68}"/>
              </a:ext>
            </a:extLst>
          </p:cNvPr>
          <p:cNvSpPr/>
          <p:nvPr/>
        </p:nvSpPr>
        <p:spPr>
          <a:xfrm>
            <a:off x="8463153" y="2120003"/>
            <a:ext cx="899057" cy="304056"/>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避難場所一覧</a:t>
            </a:r>
          </a:p>
        </p:txBody>
      </p:sp>
      <p:sp>
        <p:nvSpPr>
          <p:cNvPr id="18" name="円柱 17">
            <a:extLst>
              <a:ext uri="{FF2B5EF4-FFF2-40B4-BE49-F238E27FC236}">
                <a16:creationId xmlns:a16="http://schemas.microsoft.com/office/drawing/2014/main" id="{D3A86255-5EEB-2768-1DB8-1AC5205BDC98}"/>
              </a:ext>
            </a:extLst>
          </p:cNvPr>
          <p:cNvSpPr/>
          <p:nvPr/>
        </p:nvSpPr>
        <p:spPr>
          <a:xfrm>
            <a:off x="8463153" y="1778167"/>
            <a:ext cx="899057" cy="304056"/>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避難所一覧</a:t>
            </a:r>
          </a:p>
        </p:txBody>
      </p:sp>
      <p:sp>
        <p:nvSpPr>
          <p:cNvPr id="148" name="矢印: 上 147">
            <a:extLst>
              <a:ext uri="{FF2B5EF4-FFF2-40B4-BE49-F238E27FC236}">
                <a16:creationId xmlns:a16="http://schemas.microsoft.com/office/drawing/2014/main" id="{7C9A051D-4288-5697-5C2D-19C7BDF1E1AE}"/>
              </a:ext>
            </a:extLst>
          </p:cNvPr>
          <p:cNvSpPr/>
          <p:nvPr/>
        </p:nvSpPr>
        <p:spPr>
          <a:xfrm rot="3005811">
            <a:off x="7983613" y="1769417"/>
            <a:ext cx="814649" cy="3337034"/>
          </a:xfrm>
          <a:prstGeom prst="upArrow">
            <a:avLst/>
          </a:prstGeom>
          <a:solidFill>
            <a:srgbClr val="FF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29810761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29</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4.4.4 </a:t>
            </a:r>
            <a:r>
              <a:rPr lang="ja-JP" altLang="en-US" sz="3200">
                <a:latin typeface="メイリオ" panose="020B0604030504040204" pitchFamily="50" charset="-128"/>
                <a:ea typeface="メイリオ" panose="020B0604030504040204" pitchFamily="50" charset="-128"/>
              </a:rPr>
              <a:t>コア語彙（共通語彙基盤）　</a:t>
            </a:r>
            <a:endParaRPr kumimoji="1" lang="en-US" altLang="ja-JP" sz="3200">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73605851-B796-E6F5-828A-EFB0FBA2583A}"/>
              </a:ext>
            </a:extLst>
          </p:cNvPr>
          <p:cNvSpPr txBox="1"/>
          <p:nvPr/>
        </p:nvSpPr>
        <p:spPr>
          <a:xfrm>
            <a:off x="47328" y="836712"/>
            <a:ext cx="11881320" cy="2739211"/>
          </a:xfrm>
          <a:prstGeom prst="rect">
            <a:avLst/>
          </a:prstGeom>
          <a:noFill/>
        </p:spPr>
        <p:txBody>
          <a:bodyPr wrap="square" rtlCol="0">
            <a:spAutoFit/>
          </a:bodyPr>
          <a:lstStyle/>
          <a:p>
            <a:pPr marL="342900" indent="-342900">
              <a:buFont typeface="Arial" panose="020B0604020202020204" pitchFamily="34" charset="0"/>
              <a:buChar char="•"/>
            </a:pPr>
            <a:r>
              <a:rPr kumimoji="1" lang="ja-JP" altLang="en-US" sz="2200">
                <a:solidFill>
                  <a:srgbClr val="FF0000"/>
                </a:solidFill>
                <a:latin typeface="メイリオ" panose="020B0604030504040204" pitchFamily="50" charset="-128"/>
                <a:ea typeface="メイリオ" panose="020B0604030504040204" pitchFamily="50" charset="-128"/>
              </a:rPr>
              <a:t>「コア語彙」</a:t>
            </a:r>
            <a:r>
              <a:rPr kumimoji="1" lang="ja-JP" altLang="en-US" sz="2200">
                <a:latin typeface="メイリオ" panose="020B0604030504040204" pitchFamily="50" charset="-128"/>
                <a:ea typeface="メイリオ" panose="020B0604030504040204" pitchFamily="50" charset="-128"/>
              </a:rPr>
              <a:t>とは</a:t>
            </a:r>
            <a:r>
              <a:rPr lang="ja-JP" altLang="en-US" sz="2200" b="0" i="0">
                <a:solidFill>
                  <a:srgbClr val="373737"/>
                </a:solidFill>
                <a:effectLst/>
                <a:latin typeface="Avenir"/>
                <a:ea typeface="メイリオ" panose="020B0604030504040204" pitchFamily="50" charset="-128"/>
              </a:rPr>
              <a:t>共通語彙基盤の基礎をなすもので、氏名、住所等の社会活動に必要となる様々</a:t>
            </a:r>
            <a:r>
              <a:rPr lang="ja-JP" altLang="en-US" sz="2200">
                <a:solidFill>
                  <a:srgbClr val="373737"/>
                </a:solidFill>
                <a:latin typeface="Avenir"/>
                <a:ea typeface="メイリオ" panose="020B0604030504040204" pitchFamily="50" charset="-128"/>
              </a:rPr>
              <a:t>な</a:t>
            </a:r>
            <a:r>
              <a:rPr kumimoji="1" lang="ja-JP" altLang="en-US" sz="2200">
                <a:latin typeface="メイリオ" panose="020B0604030504040204" pitchFamily="50" charset="-128"/>
                <a:ea typeface="メイリオ" panose="020B0604030504040204" pitchFamily="50" charset="-128"/>
              </a:rPr>
              <a:t>語彙を定義しています。</a:t>
            </a:r>
            <a:endParaRPr kumimoji="1" lang="en-US" altLang="ja-JP" sz="2200">
              <a:latin typeface="メイリオ" panose="020B0604030504040204" pitchFamily="50" charset="-128"/>
              <a:ea typeface="メイリオ" panose="020B0604030504040204" pitchFamily="50" charset="-128"/>
            </a:endParaRPr>
          </a:p>
          <a:p>
            <a:pPr lvl="1"/>
            <a:r>
              <a:rPr lang="ja-JP" altLang="en-US" sz="1800">
                <a:latin typeface="メイリオ" panose="020B0604030504040204" pitchFamily="50" charset="-128"/>
                <a:ea typeface="メイリオ" panose="020B0604030504040204" pitchFamily="50" charset="-128"/>
              </a:rPr>
              <a:t>海外語彙との相互運用性を確保するなどの語彙専門家の利用を想定しており、</a:t>
            </a:r>
            <a:r>
              <a:rPr lang="en-US" altLang="ja-JP" sz="1800">
                <a:latin typeface="メイリオ" panose="020B0604030504040204" pitchFamily="50" charset="-128"/>
                <a:ea typeface="メイリオ" panose="020B0604030504040204" pitchFamily="50" charset="-128"/>
              </a:rPr>
              <a:t>IMI</a:t>
            </a:r>
            <a:r>
              <a:rPr lang="en-US" altLang="ja-JP" sz="1800" baseline="30000">
                <a:latin typeface="メイリオ" panose="020B0604030504040204" pitchFamily="50" charset="-128"/>
                <a:ea typeface="メイリオ" panose="020B0604030504040204" pitchFamily="50" charset="-128"/>
              </a:rPr>
              <a:t>(*)</a:t>
            </a:r>
            <a:r>
              <a:rPr lang="ja-JP" altLang="en-US" sz="1800">
                <a:latin typeface="メイリオ" panose="020B0604030504040204" pitchFamily="50" charset="-128"/>
                <a:ea typeface="メイリオ" panose="020B0604030504040204" pitchFamily="50" charset="-128"/>
              </a:rPr>
              <a:t>にて公開しています。</a:t>
            </a:r>
            <a:endParaRPr lang="en-US" altLang="ja-JP" sz="1800">
              <a:latin typeface="メイリオ" panose="020B0604030504040204" pitchFamily="50" charset="-128"/>
              <a:ea typeface="メイリオ" panose="020B0604030504040204" pitchFamily="50" charset="-128"/>
            </a:endParaRPr>
          </a:p>
          <a:p>
            <a:pPr marL="342900" indent="-342900">
              <a:buFont typeface="Arial" panose="020B0604020202020204" pitchFamily="34" charset="0"/>
              <a:buChar char="•"/>
            </a:pPr>
            <a:r>
              <a:rPr lang="ja-JP" altLang="en-US" sz="2200">
                <a:solidFill>
                  <a:srgbClr val="FF0000"/>
                </a:solidFill>
                <a:latin typeface="メイリオ" panose="020B0604030504040204" pitchFamily="50" charset="-128"/>
                <a:ea typeface="メイリオ" panose="020B0604030504040204" pitchFamily="50" charset="-128"/>
              </a:rPr>
              <a:t>「コアデータモデル語彙」</a:t>
            </a:r>
            <a:r>
              <a:rPr lang="ja-JP" altLang="en-US" sz="2200">
                <a:latin typeface="メイリオ" panose="020B0604030504040204" pitchFamily="50" charset="-128"/>
                <a:ea typeface="メイリオ" panose="020B0604030504040204" pitchFamily="50" charset="-128"/>
              </a:rPr>
              <a:t>とは、様々な場面で共通的に利用される語彙です。コアデータモデル語彙はコア語彙を利用して定義されます。</a:t>
            </a:r>
            <a:endParaRPr lang="en-US" altLang="ja-JP" sz="2200">
              <a:latin typeface="メイリオ" panose="020B0604030504040204" pitchFamily="50" charset="-128"/>
              <a:ea typeface="メイリオ" panose="020B0604030504040204" pitchFamily="50" charset="-128"/>
            </a:endParaRPr>
          </a:p>
          <a:p>
            <a:pPr marL="342900" indent="-342900">
              <a:buFont typeface="Arial" panose="020B0604020202020204" pitchFamily="34" charset="0"/>
              <a:buChar char="•"/>
            </a:pPr>
            <a:r>
              <a:rPr lang="ja-JP" altLang="en-US" sz="2200" u="sng">
                <a:solidFill>
                  <a:srgbClr val="FF0000"/>
                </a:solidFill>
                <a:latin typeface="メイリオ" panose="020B0604030504040204" pitchFamily="50" charset="-128"/>
                <a:ea typeface="メイリオ" panose="020B0604030504040204" pitchFamily="50" charset="-128"/>
              </a:rPr>
              <a:t>データモデル利用者（</a:t>
            </a:r>
            <a:r>
              <a:rPr lang="en-US" altLang="ja-JP" sz="2200" u="sng">
                <a:solidFill>
                  <a:srgbClr val="FF0000"/>
                </a:solidFill>
                <a:latin typeface="メイリオ" panose="020B0604030504040204" pitchFamily="50" charset="-128"/>
                <a:ea typeface="メイリオ" panose="020B0604030504040204" pitchFamily="50" charset="-128"/>
              </a:rPr>
              <a:t>GIF</a:t>
            </a:r>
            <a:r>
              <a:rPr lang="ja-JP" altLang="en-US" sz="2200" u="sng">
                <a:solidFill>
                  <a:srgbClr val="FF0000"/>
                </a:solidFill>
                <a:latin typeface="メイリオ" panose="020B0604030504040204" pitchFamily="50" charset="-128"/>
                <a:ea typeface="メイリオ" panose="020B0604030504040204" pitchFamily="50" charset="-128"/>
              </a:rPr>
              <a:t>利用者）は、</a:t>
            </a:r>
            <a:r>
              <a:rPr lang="en-US" altLang="ja-JP" sz="2200" u="sng">
                <a:solidFill>
                  <a:srgbClr val="FF0000"/>
                </a:solidFill>
                <a:latin typeface="メイリオ" panose="020B0604030504040204" pitchFamily="50" charset="-128"/>
                <a:ea typeface="メイリオ" panose="020B0604030504040204" pitchFamily="50" charset="-128"/>
              </a:rPr>
              <a:t>GIF</a:t>
            </a:r>
            <a:r>
              <a:rPr lang="ja-JP" altLang="en-US" sz="2200" u="sng">
                <a:solidFill>
                  <a:srgbClr val="FF0000"/>
                </a:solidFill>
                <a:latin typeface="メイリオ" panose="020B0604030504040204" pitchFamily="50" charset="-128"/>
                <a:ea typeface="メイリオ" panose="020B0604030504040204" pitchFamily="50" charset="-128"/>
              </a:rPr>
              <a:t>コアデータモデルのみを参照</a:t>
            </a:r>
            <a:r>
              <a:rPr lang="ja-JP" altLang="en-US" sz="2200">
                <a:latin typeface="メイリオ" panose="020B0604030504040204" pitchFamily="50" charset="-128"/>
                <a:ea typeface="メイリオ" panose="020B0604030504040204" pitchFamily="50" charset="-128"/>
              </a:rPr>
              <a:t>する想定です。</a:t>
            </a:r>
            <a:r>
              <a:rPr lang="en-US" altLang="ja-JP" sz="2200">
                <a:latin typeface="メイリオ" panose="020B0604030504040204" pitchFamily="50" charset="-128"/>
                <a:ea typeface="メイリオ" panose="020B0604030504040204" pitchFamily="50" charset="-128"/>
              </a:rPr>
              <a:t>GIF</a:t>
            </a:r>
            <a:r>
              <a:rPr lang="ja-JP" altLang="en-US" sz="2200">
                <a:latin typeface="メイリオ" panose="020B0604030504040204" pitchFamily="50" charset="-128"/>
                <a:ea typeface="メイリオ" panose="020B0604030504040204" pitchFamily="50" charset="-128"/>
              </a:rPr>
              <a:t>コアデータモデルは、下図のとおりコア語彙とつながっていることから、コア語彙を意識せずとも、コア語彙が持つ相互運用性の確保ができます。</a:t>
            </a:r>
          </a:p>
        </p:txBody>
      </p:sp>
      <p:sp>
        <p:nvSpPr>
          <p:cNvPr id="2" name="正方形/長方形 1">
            <a:extLst>
              <a:ext uri="{FF2B5EF4-FFF2-40B4-BE49-F238E27FC236}">
                <a16:creationId xmlns:a16="http://schemas.microsoft.com/office/drawing/2014/main" id="{47BDD584-9FE2-B82D-BF79-15898A5A5ACC}"/>
              </a:ext>
            </a:extLst>
          </p:cNvPr>
          <p:cNvSpPr/>
          <p:nvPr/>
        </p:nvSpPr>
        <p:spPr>
          <a:xfrm>
            <a:off x="623392" y="3789040"/>
            <a:ext cx="10224812" cy="2640954"/>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a:solidFill>
                  <a:schemeClr val="tx1"/>
                </a:solidFill>
                <a:latin typeface="メイリオ" panose="020B0604030504040204" pitchFamily="50" charset="-128"/>
                <a:ea typeface="メイリオ" panose="020B0604030504040204" pitchFamily="50" charset="-128"/>
              </a:rPr>
              <a:t>【GIF</a:t>
            </a:r>
            <a:r>
              <a:rPr lang="ja-JP" altLang="en-US">
                <a:solidFill>
                  <a:schemeClr val="tx1"/>
                </a:solidFill>
                <a:latin typeface="メイリオ" panose="020B0604030504040204" pitchFamily="50" charset="-128"/>
                <a:ea typeface="メイリオ" panose="020B0604030504040204" pitchFamily="50" charset="-128"/>
              </a:rPr>
              <a:t>コアデータモデルと</a:t>
            </a:r>
            <a:r>
              <a:rPr lang="en-US" altLang="ja-JP">
                <a:solidFill>
                  <a:schemeClr val="tx1"/>
                </a:solidFill>
                <a:latin typeface="メイリオ" panose="020B0604030504040204" pitchFamily="50" charset="-128"/>
                <a:ea typeface="メイリオ" panose="020B0604030504040204" pitchFamily="50" charset="-128"/>
              </a:rPr>
              <a:t>IMI</a:t>
            </a:r>
            <a:r>
              <a:rPr lang="ja-JP" altLang="en-US">
                <a:solidFill>
                  <a:schemeClr val="tx1"/>
                </a:solidFill>
                <a:latin typeface="メイリオ" panose="020B0604030504040204" pitchFamily="50" charset="-128"/>
                <a:ea typeface="メイリオ" panose="020B0604030504040204" pitchFamily="50" charset="-128"/>
              </a:rPr>
              <a:t>（コア語彙）との関係性</a:t>
            </a:r>
            <a:r>
              <a:rPr lang="en-US" altLang="ja-JP">
                <a:solidFill>
                  <a:schemeClr val="tx1"/>
                </a:solidFill>
                <a:latin typeface="メイリオ" panose="020B0604030504040204" pitchFamily="50" charset="-128"/>
                <a:ea typeface="メイリオ" panose="020B0604030504040204" pitchFamily="50" charset="-128"/>
              </a:rPr>
              <a:t>】</a:t>
            </a:r>
            <a:endParaRPr lang="ja-JP" altLang="en-US">
              <a:solidFill>
                <a:schemeClr val="tx1"/>
              </a:solidFill>
              <a:latin typeface="メイリオ" panose="020B0604030504040204" pitchFamily="50" charset="-128"/>
              <a:ea typeface="メイリオ" panose="020B0604030504040204" pitchFamily="50" charset="-128"/>
            </a:endParaRPr>
          </a:p>
        </p:txBody>
      </p:sp>
      <p:grpSp>
        <p:nvGrpSpPr>
          <p:cNvPr id="4" name="グループ化 3">
            <a:extLst>
              <a:ext uri="{FF2B5EF4-FFF2-40B4-BE49-F238E27FC236}">
                <a16:creationId xmlns:a16="http://schemas.microsoft.com/office/drawing/2014/main" id="{7ACD52AD-2EA3-C6A1-49DA-4BA9602016CC}"/>
              </a:ext>
            </a:extLst>
          </p:cNvPr>
          <p:cNvGrpSpPr/>
          <p:nvPr/>
        </p:nvGrpSpPr>
        <p:grpSpPr>
          <a:xfrm>
            <a:off x="3475633" y="4581482"/>
            <a:ext cx="7332359" cy="1639325"/>
            <a:chOff x="2678929" y="5086286"/>
            <a:chExt cx="7332359" cy="1639325"/>
          </a:xfrm>
        </p:grpSpPr>
        <p:sp>
          <p:nvSpPr>
            <p:cNvPr id="6" name="四角形: 角を丸くする 5">
              <a:extLst>
                <a:ext uri="{FF2B5EF4-FFF2-40B4-BE49-F238E27FC236}">
                  <a16:creationId xmlns:a16="http://schemas.microsoft.com/office/drawing/2014/main" id="{C80DBB47-F632-B714-6C3C-E6D3CA806B3E}"/>
                </a:ext>
              </a:extLst>
            </p:cNvPr>
            <p:cNvSpPr/>
            <p:nvPr/>
          </p:nvSpPr>
          <p:spPr>
            <a:xfrm>
              <a:off x="5131726" y="6337891"/>
              <a:ext cx="2169532" cy="308712"/>
            </a:xfrm>
            <a:prstGeom prst="roundRect">
              <a:avLst/>
            </a:prstGeom>
            <a:solidFill>
              <a:srgbClr val="FFFFFF"/>
            </a:solidFill>
            <a:ln w="25400" cap="flat" cmpd="sng" algn="ctr">
              <a:solidFill>
                <a:srgbClr val="24235C"/>
              </a:solidFill>
              <a:prstDash val="solid"/>
            </a:ln>
            <a:effectLst/>
          </p:spPr>
          <p:txBody>
            <a:bodyPr rtlCol="0" anchor="ctr" anchorCtr="0"/>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コア語彙</a:t>
              </a:r>
            </a:p>
          </p:txBody>
        </p:sp>
        <p:sp>
          <p:nvSpPr>
            <p:cNvPr id="7" name="四角形: 角を丸くする 6">
              <a:extLst>
                <a:ext uri="{FF2B5EF4-FFF2-40B4-BE49-F238E27FC236}">
                  <a16:creationId xmlns:a16="http://schemas.microsoft.com/office/drawing/2014/main" id="{5B42E560-BB67-8717-A2D9-0696195B5A87}"/>
                </a:ext>
              </a:extLst>
            </p:cNvPr>
            <p:cNvSpPr/>
            <p:nvPr/>
          </p:nvSpPr>
          <p:spPr>
            <a:xfrm>
              <a:off x="5132866" y="5744414"/>
              <a:ext cx="2169532" cy="347393"/>
            </a:xfrm>
            <a:prstGeom prst="roundRect">
              <a:avLst/>
            </a:prstGeom>
            <a:solidFill>
              <a:srgbClr val="FFFFFF"/>
            </a:solidFill>
            <a:ln w="25400" cap="flat" cmpd="sng" algn="ctr">
              <a:solidFill>
                <a:srgbClr val="24235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5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コアデータモデル語彙</a:t>
              </a:r>
            </a:p>
          </p:txBody>
        </p:sp>
        <p:cxnSp>
          <p:nvCxnSpPr>
            <p:cNvPr id="8" name="直線矢印コネクタ 7">
              <a:extLst>
                <a:ext uri="{FF2B5EF4-FFF2-40B4-BE49-F238E27FC236}">
                  <a16:creationId xmlns:a16="http://schemas.microsoft.com/office/drawing/2014/main" id="{D2E980DE-2DBE-FFE6-1CC3-3F00D4883682}"/>
                </a:ext>
              </a:extLst>
            </p:cNvPr>
            <p:cNvCxnSpPr>
              <a:cxnSpLocks/>
              <a:stCxn id="6" idx="0"/>
              <a:endCxn id="7" idx="2"/>
            </p:cNvCxnSpPr>
            <p:nvPr/>
          </p:nvCxnSpPr>
          <p:spPr>
            <a:xfrm flipV="1">
              <a:off x="6216492" y="6091807"/>
              <a:ext cx="1140" cy="246084"/>
            </a:xfrm>
            <a:prstGeom prst="straightConnector1">
              <a:avLst/>
            </a:prstGeom>
            <a:noFill/>
            <a:ln w="38100" cap="flat" cmpd="sng" algn="ctr">
              <a:solidFill>
                <a:srgbClr val="24235C">
                  <a:shade val="95000"/>
                  <a:satMod val="105000"/>
                </a:srgbClr>
              </a:solidFill>
              <a:prstDash val="solid"/>
              <a:tailEnd type="triangle"/>
            </a:ln>
            <a:effectLst/>
          </p:spPr>
        </p:cxnSp>
        <p:sp>
          <p:nvSpPr>
            <p:cNvPr id="9" name="正方形/長方形 8">
              <a:extLst>
                <a:ext uri="{FF2B5EF4-FFF2-40B4-BE49-F238E27FC236}">
                  <a16:creationId xmlns:a16="http://schemas.microsoft.com/office/drawing/2014/main" id="{6F1474F1-EF61-38F5-E6E0-812C225AA5CF}"/>
                </a:ext>
              </a:extLst>
            </p:cNvPr>
            <p:cNvSpPr/>
            <p:nvPr/>
          </p:nvSpPr>
          <p:spPr>
            <a:xfrm>
              <a:off x="5119743" y="5086286"/>
              <a:ext cx="2195777" cy="330197"/>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GIF</a:t>
              </a:r>
              <a:r>
                <a:rPr kumimoji="0" lang="ja-JP" altLang="en-US" sz="16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コアデータモデル</a:t>
              </a:r>
            </a:p>
          </p:txBody>
        </p:sp>
        <p:cxnSp>
          <p:nvCxnSpPr>
            <p:cNvPr id="10" name="直線矢印コネクタ 9">
              <a:extLst>
                <a:ext uri="{FF2B5EF4-FFF2-40B4-BE49-F238E27FC236}">
                  <a16:creationId xmlns:a16="http://schemas.microsoft.com/office/drawing/2014/main" id="{049C9F5B-39E1-3D66-58DC-9ACD281489B8}"/>
                </a:ext>
              </a:extLst>
            </p:cNvPr>
            <p:cNvCxnSpPr>
              <a:cxnSpLocks/>
              <a:stCxn id="9" idx="2"/>
              <a:endCxn id="7" idx="0"/>
            </p:cNvCxnSpPr>
            <p:nvPr/>
          </p:nvCxnSpPr>
          <p:spPr>
            <a:xfrm>
              <a:off x="6217632" y="5416483"/>
              <a:ext cx="0" cy="327931"/>
            </a:xfrm>
            <a:prstGeom prst="straightConnector1">
              <a:avLst/>
            </a:prstGeom>
            <a:noFill/>
            <a:ln w="38100" cap="flat" cmpd="sng" algn="ctr">
              <a:solidFill>
                <a:srgbClr val="24235C">
                  <a:shade val="95000"/>
                  <a:satMod val="105000"/>
                </a:srgbClr>
              </a:solidFill>
              <a:prstDash val="solid"/>
              <a:tailEnd type="triangle"/>
            </a:ln>
            <a:effectLst/>
          </p:spPr>
        </p:cxnSp>
        <p:sp>
          <p:nvSpPr>
            <p:cNvPr id="11" name="正方形/長方形 10">
              <a:extLst>
                <a:ext uri="{FF2B5EF4-FFF2-40B4-BE49-F238E27FC236}">
                  <a16:creationId xmlns:a16="http://schemas.microsoft.com/office/drawing/2014/main" id="{A38BEA36-3995-A874-E606-98FCC2577274}"/>
                </a:ext>
              </a:extLst>
            </p:cNvPr>
            <p:cNvSpPr/>
            <p:nvPr/>
          </p:nvSpPr>
          <p:spPr>
            <a:xfrm>
              <a:off x="2678929" y="5607362"/>
              <a:ext cx="7202516" cy="1118249"/>
            </a:xfrm>
            <a:prstGeom prst="rect">
              <a:avLst/>
            </a:prstGeom>
            <a:noFill/>
            <a:ln w="25400" cap="flat" cmpd="sng" algn="ctr">
              <a:solidFill>
                <a:srgbClr val="24235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p:txBody>
        </p:sp>
        <p:sp>
          <p:nvSpPr>
            <p:cNvPr id="12" name="テキスト ボックス 11">
              <a:extLst>
                <a:ext uri="{FF2B5EF4-FFF2-40B4-BE49-F238E27FC236}">
                  <a16:creationId xmlns:a16="http://schemas.microsoft.com/office/drawing/2014/main" id="{1A95F7EA-3CD0-F348-C8CF-7D2EBCD6C210}"/>
                </a:ext>
              </a:extLst>
            </p:cNvPr>
            <p:cNvSpPr txBox="1"/>
            <p:nvPr/>
          </p:nvSpPr>
          <p:spPr>
            <a:xfrm>
              <a:off x="9334500" y="6323379"/>
              <a:ext cx="676788" cy="400110"/>
            </a:xfrm>
            <a:prstGeom prst="rect">
              <a:avLst/>
            </a:prstGeom>
            <a:noFill/>
            <a:ln w="12700">
              <a:solidFill>
                <a:srgbClr val="24235C"/>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000" b="1"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rPr>
                <a:t>IMI</a:t>
              </a:r>
              <a:endParaRPr kumimoji="0" lang="ja-JP" altLang="en-US" sz="2000" b="1"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04C7EB2C-C0DE-2ECD-1837-A240735AFC8D}"/>
                </a:ext>
              </a:extLst>
            </p:cNvPr>
            <p:cNvSpPr txBox="1"/>
            <p:nvPr/>
          </p:nvSpPr>
          <p:spPr>
            <a:xfrm>
              <a:off x="2784008" y="5836579"/>
              <a:ext cx="1620957" cy="338554"/>
            </a:xfrm>
            <a:prstGeom prst="rect">
              <a:avLst/>
            </a:prstGeom>
            <a:noFill/>
          </p:spPr>
          <p:txBody>
            <a:bodyPr wrap="none" rtlCol="0">
              <a:spAutoFit/>
            </a:bodyPr>
            <a:lstStyle/>
            <a:p>
              <a:r>
                <a:rPr lang="ja-JP" altLang="en-US" sz="1600">
                  <a:solidFill>
                    <a:srgbClr val="CC00CC"/>
                  </a:solidFill>
                  <a:latin typeface="メイリオ" panose="020B0604030504040204" pitchFamily="50" charset="-128"/>
                  <a:ea typeface="メイリオ" panose="020B0604030504040204" pitchFamily="50" charset="-128"/>
                </a:rPr>
                <a:t>つながっている</a:t>
              </a:r>
            </a:p>
          </p:txBody>
        </p:sp>
        <p:sp>
          <p:nvSpPr>
            <p:cNvPr id="14" name="テキスト ボックス 13">
              <a:extLst>
                <a:ext uri="{FF2B5EF4-FFF2-40B4-BE49-F238E27FC236}">
                  <a16:creationId xmlns:a16="http://schemas.microsoft.com/office/drawing/2014/main" id="{BBEAC4B6-9E90-0605-9FE1-3C54DFCB307D}"/>
                </a:ext>
              </a:extLst>
            </p:cNvPr>
            <p:cNvSpPr txBox="1"/>
            <p:nvPr/>
          </p:nvSpPr>
          <p:spPr>
            <a:xfrm>
              <a:off x="6632602" y="6074299"/>
              <a:ext cx="2339102"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rPr>
                <a:t>辞書的な参照で用語を定義</a:t>
              </a:r>
              <a:endParaRPr kumimoji="0" lang="en-US" altLang="ja-JP" sz="1400" b="0" i="0" u="none" strike="noStrike" kern="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endParaRPr>
            </a:p>
          </p:txBody>
        </p:sp>
      </p:grpSp>
      <p:sp>
        <p:nvSpPr>
          <p:cNvPr id="15" name="フッター プレースホルダー 6">
            <a:extLst>
              <a:ext uri="{FF2B5EF4-FFF2-40B4-BE49-F238E27FC236}">
                <a16:creationId xmlns:a16="http://schemas.microsoft.com/office/drawing/2014/main" id="{68686A6F-C677-0952-13DB-DF1908925507}"/>
              </a:ext>
            </a:extLst>
          </p:cNvPr>
          <p:cNvSpPr txBox="1">
            <a:spLocks/>
          </p:cNvSpPr>
          <p:nvPr/>
        </p:nvSpPr>
        <p:spPr bwMode="gray">
          <a:xfrm>
            <a:off x="551384" y="6453336"/>
            <a:ext cx="4307058" cy="264764"/>
          </a:xfrm>
          <a:prstGeom prst="rect">
            <a:avLst/>
          </a:prstGeom>
        </p:spPr>
        <p:txBody>
          <a:bodyPr/>
          <a:lstStyle>
            <a:defPPr>
              <a:defRPr lang="ja-JP"/>
            </a:defPPr>
            <a:lvl1pPr marL="0" algn="r" defTabSz="914400" rtl="0" eaLnBrk="1" latinLnBrk="0" hangingPunct="1">
              <a:defRPr kumimoji="1" sz="1400" kern="1200" smtClean="0">
                <a:solidFill>
                  <a:schemeClr val="tx1"/>
                </a:solidFill>
                <a:latin typeface="Arial" pitchFamily="34" charset="0"/>
                <a:ea typeface="+mn-ea"/>
                <a:cs typeface="Arial"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a:latin typeface="メイリオ" panose="020B0604030504040204" pitchFamily="50" charset="-128"/>
                <a:ea typeface="メイリオ" panose="020B0604030504040204" pitchFamily="50" charset="-128"/>
              </a:rPr>
              <a:t>(*)IPA</a:t>
            </a:r>
            <a:r>
              <a:rPr lang="ja-JP" altLang="en-US">
                <a:latin typeface="メイリオ" panose="020B0604030504040204" pitchFamily="50" charset="-128"/>
                <a:ea typeface="メイリオ" panose="020B0604030504040204" pitchFamily="50" charset="-128"/>
              </a:rPr>
              <a:t>「</a:t>
            </a:r>
            <a:r>
              <a:rPr lang="en-US" altLang="ja-JP">
                <a:latin typeface="メイリオ" panose="020B0604030504040204" pitchFamily="50" charset="-128"/>
                <a:ea typeface="メイリオ" panose="020B0604030504040204" pitchFamily="50" charset="-128"/>
              </a:rPr>
              <a:t>IMI</a:t>
            </a:r>
            <a:r>
              <a:rPr lang="ja-JP" altLang="en-US">
                <a:latin typeface="メイリオ" panose="020B0604030504040204" pitchFamily="50" charset="-128"/>
                <a:ea typeface="メイリオ" panose="020B0604030504040204" pitchFamily="50" charset="-128"/>
              </a:rPr>
              <a:t>情報共有基盤」</a:t>
            </a:r>
            <a:r>
              <a:rPr lang="en-US" altLang="ja-JP">
                <a:latin typeface="メイリオ" panose="020B0604030504040204" pitchFamily="50" charset="-128"/>
                <a:ea typeface="メイリオ" panose="020B0604030504040204" pitchFamily="50" charset="-128"/>
              </a:rPr>
              <a:t>https://imi.go.jp/</a:t>
            </a:r>
          </a:p>
        </p:txBody>
      </p:sp>
      <p:sp>
        <p:nvSpPr>
          <p:cNvPr id="16" name="吹き出し: 円形 15">
            <a:extLst>
              <a:ext uri="{FF2B5EF4-FFF2-40B4-BE49-F238E27FC236}">
                <a16:creationId xmlns:a16="http://schemas.microsoft.com/office/drawing/2014/main" id="{13651E55-CB86-BF6B-00FF-626A7F1AF360}"/>
              </a:ext>
            </a:extLst>
          </p:cNvPr>
          <p:cNvSpPr/>
          <p:nvPr/>
        </p:nvSpPr>
        <p:spPr>
          <a:xfrm>
            <a:off x="7755608" y="3298232"/>
            <a:ext cx="4042692" cy="1126157"/>
          </a:xfrm>
          <a:prstGeom prst="wedgeEllipseCallout">
            <a:avLst>
              <a:gd name="adj1" fmla="val -47186"/>
              <a:gd name="adj2" fmla="val 59178"/>
            </a:avLst>
          </a:prstGeom>
          <a:solidFill>
            <a:schemeClr val="bg1">
              <a:alpha val="7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500" b="1">
                <a:solidFill>
                  <a:srgbClr val="FF0000"/>
                </a:solidFill>
                <a:latin typeface="メイリオ" panose="020B0604030504040204" pitchFamily="50" charset="-128"/>
                <a:ea typeface="メイリオ" panose="020B0604030504040204" pitchFamily="50" charset="-128"/>
              </a:rPr>
              <a:t>データモデル利用者（</a:t>
            </a:r>
            <a:r>
              <a:rPr kumimoji="1" lang="en-US" altLang="ja-JP" sz="1500" b="1">
                <a:solidFill>
                  <a:srgbClr val="FF0000"/>
                </a:solidFill>
                <a:latin typeface="メイリオ" panose="020B0604030504040204" pitchFamily="50" charset="-128"/>
                <a:ea typeface="メイリオ" panose="020B0604030504040204" pitchFamily="50" charset="-128"/>
              </a:rPr>
              <a:t>GIF</a:t>
            </a:r>
            <a:r>
              <a:rPr kumimoji="1" lang="ja-JP" altLang="en-US" sz="1500" b="1">
                <a:solidFill>
                  <a:srgbClr val="FF0000"/>
                </a:solidFill>
                <a:latin typeface="メイリオ" panose="020B0604030504040204" pitchFamily="50" charset="-128"/>
                <a:ea typeface="メイリオ" panose="020B0604030504040204" pitchFamily="50" charset="-128"/>
              </a:rPr>
              <a:t>利用者）はコア語彙との関係を意識せずとも、</a:t>
            </a:r>
            <a:r>
              <a:rPr kumimoji="1" lang="en-US" altLang="ja-JP" sz="1500" b="1">
                <a:solidFill>
                  <a:srgbClr val="FF0000"/>
                </a:solidFill>
                <a:latin typeface="メイリオ" panose="020B0604030504040204" pitchFamily="50" charset="-128"/>
                <a:ea typeface="メイリオ" panose="020B0604030504040204" pitchFamily="50" charset="-128"/>
              </a:rPr>
              <a:t>IMI</a:t>
            </a:r>
            <a:r>
              <a:rPr kumimoji="1" lang="ja-JP" altLang="en-US" sz="1500" b="1">
                <a:solidFill>
                  <a:srgbClr val="FF0000"/>
                </a:solidFill>
                <a:latin typeface="メイリオ" panose="020B0604030504040204" pitchFamily="50" charset="-128"/>
                <a:ea typeface="メイリオ" panose="020B0604030504040204" pitchFamily="50" charset="-128"/>
              </a:rPr>
              <a:t>（コア語彙）が持つ相互運用性を確保</a:t>
            </a:r>
          </a:p>
        </p:txBody>
      </p:sp>
      <p:sp>
        <p:nvSpPr>
          <p:cNvPr id="17" name="正方形/長方形 16">
            <a:extLst>
              <a:ext uri="{FF2B5EF4-FFF2-40B4-BE49-F238E27FC236}">
                <a16:creationId xmlns:a16="http://schemas.microsoft.com/office/drawing/2014/main" id="{4F04C4A8-552B-2108-7AD8-CF26020A0B07}"/>
              </a:ext>
            </a:extLst>
          </p:cNvPr>
          <p:cNvSpPr/>
          <p:nvPr/>
        </p:nvSpPr>
        <p:spPr>
          <a:xfrm>
            <a:off x="1199456" y="4485778"/>
            <a:ext cx="2079913" cy="536549"/>
          </a:xfrm>
          <a:prstGeom prst="rect">
            <a:avLst/>
          </a:prstGeom>
          <a:ln/>
        </p:spPr>
        <p:style>
          <a:lnRef idx="0">
            <a:schemeClr val="accent1"/>
          </a:lnRef>
          <a:fillRef idx="3">
            <a:schemeClr val="accent1"/>
          </a:fillRef>
          <a:effectRef idx="3">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データモデル利用者（</a:t>
            </a:r>
            <a:r>
              <a:rPr kumimoji="0" lang="en-US" altLang="ja-JP" sz="16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GIF</a:t>
            </a:r>
            <a:r>
              <a:rPr kumimoji="0" lang="ja-JP" altLang="en-US" sz="1600" b="1"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利用者）</a:t>
            </a:r>
          </a:p>
        </p:txBody>
      </p:sp>
      <p:sp>
        <p:nvSpPr>
          <p:cNvPr id="18" name="正方形/長方形 17">
            <a:extLst>
              <a:ext uri="{FF2B5EF4-FFF2-40B4-BE49-F238E27FC236}">
                <a16:creationId xmlns:a16="http://schemas.microsoft.com/office/drawing/2014/main" id="{8D6A9300-7AB2-989B-9B43-1A39F123D7AC}"/>
              </a:ext>
            </a:extLst>
          </p:cNvPr>
          <p:cNvSpPr/>
          <p:nvPr/>
        </p:nvSpPr>
        <p:spPr>
          <a:xfrm>
            <a:off x="1219334" y="5491362"/>
            <a:ext cx="2088231" cy="755233"/>
          </a:xfrm>
          <a:prstGeom prst="rect">
            <a:avLst/>
          </a:prstGeom>
          <a:solidFill>
            <a:srgbClr val="FFFFFF"/>
          </a:solidFill>
          <a:ln w="25400" cap="flat" cmpd="sng" algn="ctr">
            <a:solidFill>
              <a:srgbClr val="24235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500" b="1"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海外語彙との相互運用性を確保するなどの</a:t>
            </a:r>
            <a:endParaRPr kumimoji="0" lang="en-US" altLang="ja-JP" sz="1500" b="1"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500" b="1"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語彙専門者</a:t>
            </a:r>
          </a:p>
        </p:txBody>
      </p:sp>
      <p:cxnSp>
        <p:nvCxnSpPr>
          <p:cNvPr id="19" name="直線コネクタ 18">
            <a:extLst>
              <a:ext uri="{FF2B5EF4-FFF2-40B4-BE49-F238E27FC236}">
                <a16:creationId xmlns:a16="http://schemas.microsoft.com/office/drawing/2014/main" id="{82164517-D667-6817-7173-C2F2E82CFF11}"/>
              </a:ext>
            </a:extLst>
          </p:cNvPr>
          <p:cNvCxnSpPr>
            <a:cxnSpLocks/>
            <a:stCxn id="6" idx="1"/>
          </p:cNvCxnSpPr>
          <p:nvPr/>
        </p:nvCxnSpPr>
        <p:spPr>
          <a:xfrm flipH="1">
            <a:off x="3307565" y="5987443"/>
            <a:ext cx="2620865" cy="0"/>
          </a:xfrm>
          <a:prstGeom prst="line">
            <a:avLst/>
          </a:prstGeom>
          <a:ln w="25400">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0" name="矢印: 右カーブ 19">
            <a:extLst>
              <a:ext uri="{FF2B5EF4-FFF2-40B4-BE49-F238E27FC236}">
                <a16:creationId xmlns:a16="http://schemas.microsoft.com/office/drawing/2014/main" id="{A6BCC774-A8B1-BB6C-0128-ABEE2CB150EB}"/>
              </a:ext>
            </a:extLst>
          </p:cNvPr>
          <p:cNvSpPr/>
          <p:nvPr/>
        </p:nvSpPr>
        <p:spPr>
          <a:xfrm rot="10800000" flipH="1">
            <a:off x="5193569" y="5474091"/>
            <a:ext cx="686407" cy="437965"/>
          </a:xfrm>
          <a:prstGeom prst="curvedRightArrow">
            <a:avLst/>
          </a:prstGeom>
          <a:solidFill>
            <a:srgbClr val="FF66FF"/>
          </a:solidFill>
          <a:ln w="3175" cap="flat" cmpd="sng" algn="ctr">
            <a:solidFill>
              <a:srgbClr val="24235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0000">
                  <a:lumMod val="20000"/>
                  <a:lumOff val="80000"/>
                </a:srgbClr>
              </a:solidFill>
              <a:effectLst/>
              <a:uLnTx/>
              <a:uFillTx/>
              <a:latin typeface="メイリオ" panose="020B0604030504040204" pitchFamily="50" charset="-128"/>
              <a:ea typeface="メイリオ" panose="020B0604030504040204" pitchFamily="50" charset="-128"/>
              <a:cs typeface="+mn-cs"/>
            </a:endParaRPr>
          </a:p>
        </p:txBody>
      </p:sp>
      <p:sp>
        <p:nvSpPr>
          <p:cNvPr id="21" name="矢印: 右カーブ 20">
            <a:extLst>
              <a:ext uri="{FF2B5EF4-FFF2-40B4-BE49-F238E27FC236}">
                <a16:creationId xmlns:a16="http://schemas.microsoft.com/office/drawing/2014/main" id="{49E8099B-C8CC-4080-861E-3C5D23202191}"/>
              </a:ext>
            </a:extLst>
          </p:cNvPr>
          <p:cNvSpPr/>
          <p:nvPr/>
        </p:nvSpPr>
        <p:spPr>
          <a:xfrm rot="10800000" flipH="1">
            <a:off x="5169014" y="4854122"/>
            <a:ext cx="686407" cy="563569"/>
          </a:xfrm>
          <a:prstGeom prst="curvedRightArrow">
            <a:avLst/>
          </a:prstGeom>
          <a:solidFill>
            <a:srgbClr val="FF66FF"/>
          </a:solidFill>
          <a:ln w="3175" cap="flat" cmpd="sng" algn="ctr">
            <a:solidFill>
              <a:srgbClr val="24235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0000">
                  <a:lumMod val="20000"/>
                  <a:lumOff val="80000"/>
                </a:srgbClr>
              </a:solidFill>
              <a:effectLst/>
              <a:uLnTx/>
              <a:uFillTx/>
              <a:latin typeface="メイリオ" panose="020B0604030504040204" pitchFamily="50" charset="-128"/>
              <a:ea typeface="メイリオ" panose="020B0604030504040204" pitchFamily="50" charset="-128"/>
              <a:cs typeface="+mn-cs"/>
            </a:endParaRPr>
          </a:p>
        </p:txBody>
      </p:sp>
      <p:cxnSp>
        <p:nvCxnSpPr>
          <p:cNvPr id="22" name="直線コネクタ 21">
            <a:extLst>
              <a:ext uri="{FF2B5EF4-FFF2-40B4-BE49-F238E27FC236}">
                <a16:creationId xmlns:a16="http://schemas.microsoft.com/office/drawing/2014/main" id="{C1D73446-95A4-4769-ED17-80B5CF3F6C3A}"/>
              </a:ext>
            </a:extLst>
          </p:cNvPr>
          <p:cNvCxnSpPr>
            <a:cxnSpLocks/>
            <a:stCxn id="9" idx="1"/>
            <a:endCxn id="17" idx="3"/>
          </p:cNvCxnSpPr>
          <p:nvPr/>
        </p:nvCxnSpPr>
        <p:spPr>
          <a:xfrm flipH="1">
            <a:off x="3279369" y="4746581"/>
            <a:ext cx="2637078" cy="7472"/>
          </a:xfrm>
          <a:prstGeom prst="line">
            <a:avLst/>
          </a:prstGeom>
          <a:ln w="25400">
            <a:solidFill>
              <a:schemeClr val="accent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3" name="正方形/長方形 22">
            <a:extLst>
              <a:ext uri="{FF2B5EF4-FFF2-40B4-BE49-F238E27FC236}">
                <a16:creationId xmlns:a16="http://schemas.microsoft.com/office/drawing/2014/main" id="{73D0705D-F29E-2E40-5E34-1C0C81F4543F}"/>
              </a:ext>
            </a:extLst>
          </p:cNvPr>
          <p:cNvSpPr/>
          <p:nvPr/>
        </p:nvSpPr>
        <p:spPr>
          <a:xfrm>
            <a:off x="776134" y="4485778"/>
            <a:ext cx="379509" cy="1758446"/>
          </a:xfrm>
          <a:prstGeom prst="rect">
            <a:avLst/>
          </a:prstGeom>
          <a:noFill/>
          <a:ln w="12700" cap="flat" cmpd="sng" algn="ctr">
            <a:solidFill>
              <a:srgbClr val="24235C"/>
            </a:solidFill>
            <a:prstDash val="solid"/>
          </a:ln>
          <a:effectLst/>
        </p:spPr>
        <p:txBody>
          <a:bodyPr vert="eaVert"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rPr>
              <a:t>想定する利用者</a:t>
            </a:r>
          </a:p>
        </p:txBody>
      </p:sp>
      <p:sp>
        <p:nvSpPr>
          <p:cNvPr id="24" name="正方形/長方形 23">
            <a:extLst>
              <a:ext uri="{FF2B5EF4-FFF2-40B4-BE49-F238E27FC236}">
                <a16:creationId xmlns:a16="http://schemas.microsoft.com/office/drawing/2014/main" id="{C494873D-3302-23D7-60C4-B027D68360EA}"/>
              </a:ext>
            </a:extLst>
          </p:cNvPr>
          <p:cNvSpPr/>
          <p:nvPr/>
        </p:nvSpPr>
        <p:spPr>
          <a:xfrm>
            <a:off x="695401" y="4413770"/>
            <a:ext cx="2664296" cy="1944216"/>
          </a:xfrm>
          <a:prstGeom prst="rect">
            <a:avLst/>
          </a:prstGeom>
          <a:noFill/>
          <a:ln w="25400" cap="flat" cmpd="sng" algn="ctr">
            <a:solidFill>
              <a:srgbClr val="24235C"/>
            </a:solidFill>
            <a:prstDash val="solid"/>
          </a:ln>
          <a:effectLst/>
        </p:spPr>
        <p:txBody>
          <a:bodyPr vert="eaVert"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p:txBody>
      </p:sp>
      <p:sp>
        <p:nvSpPr>
          <p:cNvPr id="27" name="正方形/長方形 26">
            <a:extLst>
              <a:ext uri="{FF2B5EF4-FFF2-40B4-BE49-F238E27FC236}">
                <a16:creationId xmlns:a16="http://schemas.microsoft.com/office/drawing/2014/main" id="{896A7349-F0A1-5887-4EF9-EA2D5CCBC769}"/>
              </a:ext>
            </a:extLst>
          </p:cNvPr>
          <p:cNvSpPr/>
          <p:nvPr/>
        </p:nvSpPr>
        <p:spPr>
          <a:xfrm>
            <a:off x="3475633" y="4510276"/>
            <a:ext cx="7202516" cy="491360"/>
          </a:xfrm>
          <a:prstGeom prst="rect">
            <a:avLst/>
          </a:prstGeom>
          <a:noFill/>
          <a:ln w="25400" cap="flat" cmpd="sng" algn="ctr">
            <a:solidFill>
              <a:srgbClr val="24235C"/>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cs typeface="+mn-cs"/>
            </a:endParaRPr>
          </a:p>
        </p:txBody>
      </p:sp>
      <p:sp>
        <p:nvSpPr>
          <p:cNvPr id="28" name="テキスト ボックス 27">
            <a:extLst>
              <a:ext uri="{FF2B5EF4-FFF2-40B4-BE49-F238E27FC236}">
                <a16:creationId xmlns:a16="http://schemas.microsoft.com/office/drawing/2014/main" id="{5E1965FD-6576-B39A-BFC7-F8943126AC9B}"/>
              </a:ext>
            </a:extLst>
          </p:cNvPr>
          <p:cNvSpPr txBox="1"/>
          <p:nvPr/>
        </p:nvSpPr>
        <p:spPr>
          <a:xfrm>
            <a:off x="10144028" y="4601526"/>
            <a:ext cx="671979" cy="400110"/>
          </a:xfrm>
          <a:prstGeom prst="rect">
            <a:avLst/>
          </a:prstGeom>
          <a:noFill/>
          <a:ln w="12700">
            <a:solidFill>
              <a:srgbClr val="24235C"/>
            </a:solid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2000" b="1"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rPr>
              <a:t>GIF</a:t>
            </a:r>
            <a:endParaRPr kumimoji="0" lang="ja-JP" altLang="en-US" sz="2000" b="1" i="0" u="none" strike="noStrike" kern="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8948464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3</a:t>
            </a:fld>
            <a:endParaRPr lang="en-US" altLang="ja-JP"/>
          </a:p>
        </p:txBody>
      </p:sp>
      <p:sp>
        <p:nvSpPr>
          <p:cNvPr id="4" name="テキスト ボックス 3">
            <a:extLst>
              <a:ext uri="{FF2B5EF4-FFF2-40B4-BE49-F238E27FC236}">
                <a16:creationId xmlns:a16="http://schemas.microsoft.com/office/drawing/2014/main" id="{030C4B3A-F46B-231F-CECF-B9E7733FDD5C}"/>
              </a:ext>
            </a:extLst>
          </p:cNvPr>
          <p:cNvSpPr txBox="1"/>
          <p:nvPr/>
        </p:nvSpPr>
        <p:spPr>
          <a:xfrm>
            <a:off x="47328" y="836712"/>
            <a:ext cx="12097344" cy="523220"/>
          </a:xfrm>
          <a:prstGeom prst="rect">
            <a:avLst/>
          </a:prstGeom>
          <a:noFill/>
        </p:spPr>
        <p:txBody>
          <a:bodyPr wrap="square" rtlCol="0">
            <a:spAutoFit/>
          </a:bodyPr>
          <a:lstStyle/>
          <a:p>
            <a:pPr marL="457200" indent="-457200">
              <a:buFont typeface="Arial" panose="020B0604020202020204" pitchFamily="34" charset="0"/>
              <a:buChar char="•"/>
            </a:pPr>
            <a:r>
              <a:rPr kumimoji="1" lang="ja-JP" altLang="en-US" sz="2800">
                <a:latin typeface="メイリオ" panose="020B0604030504040204" pitchFamily="50" charset="-128"/>
                <a:ea typeface="メイリオ" panose="020B0604030504040204" pitchFamily="50" charset="-128"/>
              </a:rPr>
              <a:t>当資料では、以下の用語を使用します。（</a:t>
            </a:r>
            <a:r>
              <a:rPr kumimoji="1" lang="en-US" altLang="ja-JP" sz="2800">
                <a:latin typeface="メイリオ" panose="020B0604030504040204" pitchFamily="50" charset="-128"/>
                <a:ea typeface="メイリオ" panose="020B0604030504040204" pitchFamily="50" charset="-128"/>
              </a:rPr>
              <a:t>1/2</a:t>
            </a:r>
            <a:r>
              <a:rPr kumimoji="1" lang="ja-JP" altLang="en-US" sz="2800">
                <a:latin typeface="メイリオ" panose="020B0604030504040204" pitchFamily="50" charset="-128"/>
                <a:ea typeface="メイリオ" panose="020B0604030504040204" pitchFamily="50" charset="-128"/>
              </a:rPr>
              <a:t>）　</a:t>
            </a:r>
            <a:endParaRPr kumimoji="1" lang="en-US" altLang="ja-JP" sz="2800">
              <a:latin typeface="メイリオ" panose="020B0604030504040204" pitchFamily="50" charset="-128"/>
              <a:ea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ja-JP" altLang="en-US" sz="3200">
                <a:latin typeface="メイリオ" panose="020B0604030504040204" pitchFamily="50" charset="-128"/>
                <a:ea typeface="メイリオ" panose="020B0604030504040204" pitchFamily="50" charset="-128"/>
              </a:rPr>
              <a:t>用語集</a:t>
            </a:r>
            <a:endParaRPr kumimoji="1" lang="en-US" altLang="ja-JP" sz="3200">
              <a:latin typeface="メイリオ" panose="020B0604030504040204" pitchFamily="50" charset="-128"/>
              <a:ea typeface="メイリオ" panose="020B0604030504040204" pitchFamily="50" charset="-128"/>
            </a:endParaRPr>
          </a:p>
        </p:txBody>
      </p:sp>
      <p:graphicFrame>
        <p:nvGraphicFramePr>
          <p:cNvPr id="2" name="コンテンツ プレースホルダー 7">
            <a:extLst>
              <a:ext uri="{FF2B5EF4-FFF2-40B4-BE49-F238E27FC236}">
                <a16:creationId xmlns:a16="http://schemas.microsoft.com/office/drawing/2014/main" id="{8AFE919D-538F-FDC9-0ABB-6EC1DB4F9A02}"/>
              </a:ext>
            </a:extLst>
          </p:cNvPr>
          <p:cNvGraphicFramePr>
            <a:graphicFrameLocks/>
          </p:cNvGraphicFramePr>
          <p:nvPr>
            <p:extLst>
              <p:ext uri="{D42A27DB-BD31-4B8C-83A1-F6EECF244321}">
                <p14:modId xmlns:p14="http://schemas.microsoft.com/office/powerpoint/2010/main" val="1386121339"/>
              </p:ext>
            </p:extLst>
          </p:nvPr>
        </p:nvGraphicFramePr>
        <p:xfrm>
          <a:off x="123825" y="1278255"/>
          <a:ext cx="11978399" cy="5425440"/>
        </p:xfrm>
        <a:graphic>
          <a:graphicData uri="http://schemas.openxmlformats.org/drawingml/2006/table">
            <a:tbl>
              <a:tblPr firstRow="1" bandRow="1">
                <a:tableStyleId>{5C22544A-7EE6-4342-B048-85BDC9FD1C3A}</a:tableStyleId>
              </a:tblPr>
              <a:tblGrid>
                <a:gridCol w="440770">
                  <a:extLst>
                    <a:ext uri="{9D8B030D-6E8A-4147-A177-3AD203B41FA5}">
                      <a16:colId xmlns:a16="http://schemas.microsoft.com/office/drawing/2014/main" val="1868840147"/>
                    </a:ext>
                  </a:extLst>
                </a:gridCol>
                <a:gridCol w="2190126">
                  <a:extLst>
                    <a:ext uri="{9D8B030D-6E8A-4147-A177-3AD203B41FA5}">
                      <a16:colId xmlns:a16="http://schemas.microsoft.com/office/drawing/2014/main" val="864562800"/>
                    </a:ext>
                  </a:extLst>
                </a:gridCol>
                <a:gridCol w="9347503">
                  <a:extLst>
                    <a:ext uri="{9D8B030D-6E8A-4147-A177-3AD203B41FA5}">
                      <a16:colId xmlns:a16="http://schemas.microsoft.com/office/drawing/2014/main" val="1439285198"/>
                    </a:ext>
                  </a:extLst>
                </a:gridCol>
              </a:tblGrid>
              <a:tr h="278890">
                <a:tc>
                  <a:txBody>
                    <a:bodyPr/>
                    <a:lstStyle/>
                    <a:p>
                      <a:pPr algn="ctr"/>
                      <a:r>
                        <a:rPr kumimoji="1" lang="ja-JP" altLang="en-US" sz="1600">
                          <a:latin typeface="メイリオ" panose="020B0604030504040204" pitchFamily="50" charset="-128"/>
                          <a:ea typeface="メイリオ" panose="020B0604030504040204" pitchFamily="50" charset="-128"/>
                        </a:rPr>
                        <a:t>№</a:t>
                      </a:r>
                      <a:endParaRPr kumimoji="1" lang="en-US" altLang="ja-JP" sz="1600">
                        <a:latin typeface="メイリオ" panose="020B0604030504040204" pitchFamily="50" charset="-128"/>
                        <a:ea typeface="メイリオ" panose="020B0604030504040204" pitchFamily="50" charset="-128"/>
                      </a:endParaRPr>
                    </a:p>
                  </a:txBody>
                  <a:tcPr/>
                </a:tc>
                <a:tc>
                  <a:txBody>
                    <a:bodyPr/>
                    <a:lstStyle/>
                    <a:p>
                      <a:pPr algn="ctr"/>
                      <a:r>
                        <a:rPr kumimoji="1" lang="ja-JP" altLang="en-US" sz="1600">
                          <a:latin typeface="メイリオ" panose="020B0604030504040204" pitchFamily="50" charset="-128"/>
                          <a:ea typeface="メイリオ" panose="020B0604030504040204" pitchFamily="50" charset="-128"/>
                        </a:rPr>
                        <a:t>用語</a:t>
                      </a:r>
                      <a:endParaRPr kumimoji="1" lang="en-US" altLang="ja-JP" sz="1600">
                        <a:latin typeface="メイリオ" panose="020B0604030504040204" pitchFamily="50" charset="-128"/>
                        <a:ea typeface="メイリオ" panose="020B0604030504040204" pitchFamily="50" charset="-128"/>
                      </a:endParaRPr>
                    </a:p>
                  </a:txBody>
                  <a:tcPr/>
                </a:tc>
                <a:tc>
                  <a:txBody>
                    <a:bodyPr/>
                    <a:lstStyle/>
                    <a:p>
                      <a:pPr algn="ctr"/>
                      <a:r>
                        <a:rPr kumimoji="1" lang="ja-JP" altLang="en-US" sz="1600">
                          <a:latin typeface="メイリオ" panose="020B0604030504040204" pitchFamily="50" charset="-128"/>
                          <a:ea typeface="メイリオ" panose="020B0604030504040204" pitchFamily="50" charset="-128"/>
                        </a:rPr>
                        <a:t>説明</a:t>
                      </a:r>
                    </a:p>
                  </a:txBody>
                  <a:tcPr/>
                </a:tc>
                <a:extLst>
                  <a:ext uri="{0D108BD9-81ED-4DB2-BD59-A6C34878D82A}">
                    <a16:rowId xmlns:a16="http://schemas.microsoft.com/office/drawing/2014/main" val="1031877402"/>
                  </a:ext>
                </a:extLst>
              </a:tr>
              <a:tr h="431012">
                <a:tc>
                  <a:txBody>
                    <a:bodyPr/>
                    <a:lstStyle/>
                    <a:p>
                      <a:r>
                        <a:rPr kumimoji="1" lang="en-US" altLang="ja-JP" sz="1400">
                          <a:latin typeface="メイリオ" panose="020B0604030504040204" pitchFamily="50" charset="-128"/>
                          <a:ea typeface="メイリオ" panose="020B0604030504040204" pitchFamily="50" charset="-128"/>
                        </a:rPr>
                        <a:t>1</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lang="ja-JP" altLang="en-US" sz="1400">
                          <a:latin typeface="メイリオ" panose="020B0604030504040204" pitchFamily="50" charset="-128"/>
                          <a:ea typeface="メイリオ" panose="020B0604030504040204" pitchFamily="50" charset="-128"/>
                        </a:rPr>
                        <a:t>アーキテクチャ</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kumimoji="1" lang="ja-JP" altLang="en-US" sz="1400">
                          <a:solidFill>
                            <a:schemeClr val="tx1"/>
                          </a:solidFill>
                          <a:latin typeface="メイリオ" panose="020B0604030504040204" pitchFamily="50" charset="-128"/>
                          <a:ea typeface="メイリオ" panose="020B0604030504040204" pitchFamily="50" charset="-128"/>
                        </a:rPr>
                        <a:t>ある目的を実現するための全体像を表す考え方であり、機能など目的に応じて分割したエレメント（部品）の関係性を表現したもの。</a:t>
                      </a:r>
                      <a:endParaRPr kumimoji="1" lang="en-US" altLang="ja-JP" sz="1400">
                        <a:solidFill>
                          <a:schemeClr val="tx1"/>
                        </a:solidFill>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1411459823"/>
                  </a:ext>
                </a:extLst>
              </a:tr>
              <a:tr h="431012">
                <a:tc>
                  <a:txBody>
                    <a:bodyPr/>
                    <a:lstStyle/>
                    <a:p>
                      <a:r>
                        <a:rPr kumimoji="1" lang="en-US" altLang="ja-JP" sz="1400">
                          <a:latin typeface="メイリオ" panose="020B0604030504040204" pitchFamily="50" charset="-128"/>
                          <a:ea typeface="メイリオ" panose="020B0604030504040204" pitchFamily="50" charset="-128"/>
                        </a:rPr>
                        <a:t>2</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kumimoji="1" lang="ja-JP" altLang="en-US" sz="1400">
                          <a:latin typeface="メイリオ" panose="020B0604030504040204" pitchFamily="50" charset="-128"/>
                          <a:ea typeface="メイリオ" panose="020B0604030504040204" pitchFamily="50" charset="-128"/>
                        </a:rPr>
                        <a:t>データモデル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a:solidFill>
                            <a:schemeClr val="tx1"/>
                          </a:solidFill>
                          <a:latin typeface="メイリオ" panose="020B0604030504040204" pitchFamily="50" charset="-128"/>
                          <a:ea typeface="メイリオ" panose="020B0604030504040204" pitchFamily="50" charset="-128"/>
                        </a:rPr>
                        <a:t>データの構造や項目などに加え、データとデータの関係性を定義したもの。</a:t>
                      </a:r>
                      <a:endParaRPr kumimoji="1" lang="en-US" altLang="ja-JP" sz="1400">
                        <a:solidFill>
                          <a:schemeClr val="tx1"/>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400">
                        <a:solidFill>
                          <a:schemeClr val="tx1"/>
                        </a:solidFill>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3702058993"/>
                  </a:ext>
                </a:extLst>
              </a:tr>
              <a:tr h="431012">
                <a:tc>
                  <a:txBody>
                    <a:bodyPr/>
                    <a:lstStyle/>
                    <a:p>
                      <a:r>
                        <a:rPr kumimoji="1" lang="en-US" altLang="ja-JP" sz="1400">
                          <a:latin typeface="メイリオ" panose="020B0604030504040204" pitchFamily="50" charset="-128"/>
                          <a:ea typeface="メイリオ" panose="020B0604030504040204" pitchFamily="50" charset="-128"/>
                        </a:rPr>
                        <a:t>3</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kumimoji="1" lang="ja-JP" altLang="en-US" sz="1400">
                          <a:latin typeface="メイリオ" panose="020B0604030504040204" pitchFamily="50" charset="-128"/>
                          <a:ea typeface="メイリオ" panose="020B0604030504040204" pitchFamily="50" charset="-128"/>
                        </a:rPr>
                        <a:t>データドリブン</a:t>
                      </a:r>
                    </a:p>
                  </a:txBody>
                  <a:tcPr/>
                </a:tc>
                <a:tc>
                  <a:txBody>
                    <a:bodyPr/>
                    <a:lstStyle/>
                    <a:p>
                      <a:r>
                        <a:rPr kumimoji="1" lang="ja-JP" altLang="en-US" sz="1400">
                          <a:solidFill>
                            <a:schemeClr val="tx1"/>
                          </a:solidFill>
                          <a:latin typeface="メイリオ" panose="020B0604030504040204" pitchFamily="50" charset="-128"/>
                          <a:ea typeface="メイリオ" panose="020B0604030504040204" pitchFamily="50" charset="-128"/>
                        </a:rPr>
                        <a:t>データに基づき判断、意思決定を行うこと。「データ駆動」とも呼ばれる。</a:t>
                      </a:r>
                      <a:endParaRPr kumimoji="1" lang="en-US" altLang="ja-JP" sz="1400">
                        <a:solidFill>
                          <a:schemeClr val="tx1"/>
                        </a:solidFill>
                        <a:latin typeface="メイリオ" panose="020B0604030504040204" pitchFamily="50" charset="-128"/>
                        <a:ea typeface="メイリオ" panose="020B0604030504040204" pitchFamily="50" charset="-128"/>
                      </a:endParaRPr>
                    </a:p>
                    <a:p>
                      <a:endParaRPr kumimoji="1" lang="ja-JP" altLang="en-US" sz="1400">
                        <a:solidFill>
                          <a:schemeClr val="tx1"/>
                        </a:solidFill>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861002774"/>
                  </a:ext>
                </a:extLst>
              </a:tr>
              <a:tr h="608487">
                <a:tc>
                  <a:txBody>
                    <a:bodyPr/>
                    <a:lstStyle/>
                    <a:p>
                      <a:r>
                        <a:rPr kumimoji="1" lang="en-US" altLang="ja-JP" sz="1400">
                          <a:latin typeface="メイリオ" panose="020B0604030504040204" pitchFamily="50" charset="-128"/>
                          <a:ea typeface="メイリオ" panose="020B0604030504040204" pitchFamily="50" charset="-128"/>
                        </a:rPr>
                        <a:t>4</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kumimoji="1" lang="ja-JP" altLang="en-US" sz="1400">
                          <a:latin typeface="メイリオ" panose="020B0604030504040204" pitchFamily="50" charset="-128"/>
                          <a:ea typeface="メイリオ" panose="020B0604030504040204" pitchFamily="50" charset="-128"/>
                        </a:rPr>
                        <a:t>データマネジメント</a:t>
                      </a:r>
                    </a:p>
                  </a:txBody>
                  <a:tcPr/>
                </a:tc>
                <a:tc>
                  <a:txBody>
                    <a:bodyPr/>
                    <a:lstStyle/>
                    <a:p>
                      <a:r>
                        <a:rPr kumimoji="1" lang="ja-JP" altLang="en-US" sz="1400">
                          <a:solidFill>
                            <a:schemeClr val="tx1"/>
                          </a:solidFill>
                          <a:latin typeface="メイリオ" panose="020B0604030504040204" pitchFamily="50" charset="-128"/>
                          <a:ea typeface="メイリオ" panose="020B0604030504040204" pitchFamily="50" charset="-128"/>
                        </a:rPr>
                        <a:t>データを情報資産として位置づけ、その利活用戦略からシステム実装に向けた設計や開発、さらに稼働後の運用、利用に至るまでのデータ品質の維持・向上をベースとした継続的、組織的な活動。この活動は、ビジネスや公共の活動における成果（価値）の最大化を目的としている。</a:t>
                      </a:r>
                      <a:endParaRPr kumimoji="1" lang="en-US" altLang="ja-JP" sz="1400">
                        <a:solidFill>
                          <a:schemeClr val="tx1"/>
                        </a:solidFill>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1980060319"/>
                  </a:ext>
                </a:extLst>
              </a:tr>
              <a:tr h="431012">
                <a:tc>
                  <a:txBody>
                    <a:bodyPr/>
                    <a:lstStyle/>
                    <a:p>
                      <a:r>
                        <a:rPr kumimoji="1" lang="en-US" altLang="ja-JP" sz="1400">
                          <a:latin typeface="メイリオ" panose="020B0604030504040204" pitchFamily="50" charset="-128"/>
                          <a:ea typeface="メイリオ" panose="020B0604030504040204" pitchFamily="50" charset="-128"/>
                        </a:rPr>
                        <a:t>5</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kumimoji="1" lang="ja-JP" altLang="en-US" sz="1400">
                          <a:latin typeface="メイリオ" panose="020B0604030504040204" pitchFamily="50" charset="-128"/>
                          <a:ea typeface="メイリオ" panose="020B0604030504040204" pitchFamily="50" charset="-128"/>
                        </a:rPr>
                        <a:t>相互運用性</a:t>
                      </a:r>
                      <a:endParaRPr kumimoji="1" lang="en-US" altLang="ja-JP" sz="1400">
                        <a:latin typeface="メイリオ" panose="020B0604030504040204" pitchFamily="50" charset="-128"/>
                        <a:ea typeface="メイリオ" panose="020B0604030504040204" pitchFamily="50" charset="-128"/>
                      </a:endParaRPr>
                    </a:p>
                    <a:p>
                      <a:r>
                        <a:rPr kumimoji="1" lang="ja-JP" altLang="en-US" sz="1400">
                          <a:latin typeface="メイリオ" panose="020B0604030504040204" pitchFamily="50" charset="-128"/>
                          <a:ea typeface="メイリオ" panose="020B0604030504040204" pitchFamily="50" charset="-128"/>
                        </a:rPr>
                        <a:t>（</a:t>
                      </a:r>
                      <a:r>
                        <a:rPr kumimoji="1" lang="en-US" altLang="ja-JP" sz="1400">
                          <a:latin typeface="メイリオ" panose="020B0604030504040204" pitchFamily="50" charset="-128"/>
                          <a:ea typeface="メイリオ" panose="020B0604030504040204" pitchFamily="50" charset="-128"/>
                        </a:rPr>
                        <a:t>interoperability</a:t>
                      </a:r>
                      <a:r>
                        <a:rPr kumimoji="1" lang="ja-JP" altLang="en-US" sz="1400">
                          <a:latin typeface="メイリオ" panose="020B0604030504040204" pitchFamily="50" charset="-128"/>
                          <a:ea typeface="メイリオ" panose="020B0604030504040204" pitchFamily="50" charset="-128"/>
                        </a:rPr>
                        <a:t>）</a:t>
                      </a:r>
                    </a:p>
                  </a:txBody>
                  <a:tcPr/>
                </a:tc>
                <a:tc>
                  <a:txBody>
                    <a:bodyPr/>
                    <a:lstStyle/>
                    <a:p>
                      <a:r>
                        <a:rPr kumimoji="1" lang="en-US" altLang="ja-JP" sz="1400">
                          <a:solidFill>
                            <a:schemeClr val="tx1"/>
                          </a:solidFill>
                          <a:latin typeface="メイリオ" panose="020B0604030504040204" pitchFamily="50" charset="-128"/>
                          <a:ea typeface="メイリオ" panose="020B0604030504040204" pitchFamily="50" charset="-128"/>
                        </a:rPr>
                        <a:t>2</a:t>
                      </a:r>
                      <a:r>
                        <a:rPr kumimoji="1" lang="ja-JP" altLang="en-US" sz="1400">
                          <a:solidFill>
                            <a:schemeClr val="tx1"/>
                          </a:solidFill>
                          <a:latin typeface="メイリオ" panose="020B0604030504040204" pitchFamily="50" charset="-128"/>
                          <a:ea typeface="メイリオ" panose="020B0604030504040204" pitchFamily="50" charset="-128"/>
                        </a:rPr>
                        <a:t>つ以上のシステムあるいはサービスの間（組織間、分野間を含め）で共通の仕様やデータ形式などに対応することで情報交換・連携ができ、交換・連携された情報を想定したとおりに使用（運用）できることである。</a:t>
                      </a:r>
                      <a:endParaRPr kumimoji="1" lang="en-US" altLang="ja-JP" sz="1400">
                        <a:solidFill>
                          <a:schemeClr val="tx1"/>
                        </a:solidFill>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801544063"/>
                  </a:ext>
                </a:extLst>
              </a:tr>
              <a:tr h="431012">
                <a:tc>
                  <a:txBody>
                    <a:bodyPr/>
                    <a:lstStyle/>
                    <a:p>
                      <a:r>
                        <a:rPr kumimoji="1" lang="en-US" altLang="ja-JP" sz="1400">
                          <a:latin typeface="メイリオ" panose="020B0604030504040204" pitchFamily="50" charset="-128"/>
                          <a:ea typeface="メイリオ" panose="020B0604030504040204" pitchFamily="50" charset="-128"/>
                        </a:rPr>
                        <a:t>6</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kumimoji="1" lang="ja-JP" altLang="en-US" sz="1400">
                          <a:latin typeface="メイリオ" panose="020B0604030504040204" pitchFamily="50" charset="-128"/>
                          <a:ea typeface="メイリオ" panose="020B0604030504040204" pitchFamily="50" charset="-128"/>
                        </a:rPr>
                        <a:t>フレームワーク</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a:solidFill>
                            <a:schemeClr val="tx1"/>
                          </a:solidFill>
                          <a:latin typeface="メイリオ" panose="020B0604030504040204" pitchFamily="50" charset="-128"/>
                          <a:ea typeface="メイリオ" panose="020B0604030504040204" pitchFamily="50" charset="-128"/>
                        </a:rPr>
                        <a:t>効率的な情報連携を実現するためのデータモデル等をひな形として用意された枠組み。</a:t>
                      </a:r>
                      <a:endParaRPr kumimoji="1" lang="en-US" altLang="ja-JP" sz="1400">
                        <a:solidFill>
                          <a:schemeClr val="tx1"/>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400">
                        <a:solidFill>
                          <a:schemeClr val="tx1"/>
                        </a:solidFill>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333308161"/>
                  </a:ext>
                </a:extLst>
              </a:tr>
              <a:tr h="608487">
                <a:tc>
                  <a:txBody>
                    <a:bodyPr/>
                    <a:lstStyle/>
                    <a:p>
                      <a:r>
                        <a:rPr kumimoji="1" lang="en-US" altLang="ja-JP" sz="1400">
                          <a:latin typeface="メイリオ" panose="020B0604030504040204" pitchFamily="50" charset="-128"/>
                          <a:ea typeface="メイリオ" panose="020B0604030504040204" pitchFamily="50" charset="-128"/>
                        </a:rPr>
                        <a:t>7</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kumimoji="1" lang="ja-JP" altLang="en-US" sz="1400">
                          <a:latin typeface="メイリオ" panose="020B0604030504040204" pitchFamily="50" charset="-128"/>
                          <a:ea typeface="メイリオ" panose="020B0604030504040204" pitchFamily="50" charset="-128"/>
                        </a:rPr>
                        <a:t>参照モデル</a:t>
                      </a:r>
                    </a:p>
                  </a:txBody>
                  <a:tcPr/>
                </a:tc>
                <a:tc>
                  <a:txBody>
                    <a:bodyPr/>
                    <a:lstStyle/>
                    <a:p>
                      <a:r>
                        <a:rPr kumimoji="1" lang="ja-JP" altLang="en-US" sz="1400">
                          <a:solidFill>
                            <a:schemeClr val="tx1"/>
                          </a:solidFill>
                          <a:latin typeface="メイリオ" panose="020B0604030504040204" pitchFamily="50" charset="-128"/>
                          <a:ea typeface="メイリオ" panose="020B0604030504040204" pitchFamily="50" charset="-128"/>
                        </a:rPr>
                        <a:t>データのひな形、標準のことである。専門家の知見によって合理的な参照モデルが作成できれば、対象物を０から作成するより検討の抜け漏れが少なくなる。参照モデルはあらかじめ相互運用性と拡張性が考慮されており、設計を高度化することができる。</a:t>
                      </a:r>
                    </a:p>
                  </a:txBody>
                  <a:tcPr/>
                </a:tc>
                <a:extLst>
                  <a:ext uri="{0D108BD9-81ED-4DB2-BD59-A6C34878D82A}">
                    <a16:rowId xmlns:a16="http://schemas.microsoft.com/office/drawing/2014/main" val="184778614"/>
                  </a:ext>
                </a:extLst>
              </a:tr>
              <a:tr h="431012">
                <a:tc>
                  <a:txBody>
                    <a:bodyPr/>
                    <a:lstStyle/>
                    <a:p>
                      <a:r>
                        <a:rPr kumimoji="1" lang="en-US" altLang="ja-JP" sz="1400">
                          <a:latin typeface="メイリオ" panose="020B0604030504040204" pitchFamily="50" charset="-128"/>
                          <a:ea typeface="メイリオ" panose="020B0604030504040204" pitchFamily="50" charset="-128"/>
                        </a:rPr>
                        <a:t>8</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kumimoji="1" lang="ja-JP" altLang="en-US" sz="1400">
                          <a:latin typeface="メイリオ" panose="020B0604030504040204" pitchFamily="50" charset="-128"/>
                          <a:ea typeface="メイリオ" panose="020B0604030504040204" pitchFamily="50" charset="-128"/>
                        </a:rPr>
                        <a:t>レイヤ</a:t>
                      </a:r>
                    </a:p>
                  </a:txBody>
                  <a:tcPr/>
                </a:tc>
                <a:tc>
                  <a:txBody>
                    <a:bodyPr/>
                    <a:lstStyle/>
                    <a:p>
                      <a:r>
                        <a:rPr kumimoji="1" lang="ja-JP" altLang="en-US" sz="1400">
                          <a:solidFill>
                            <a:schemeClr val="tx1"/>
                          </a:solidFill>
                          <a:latin typeface="メイリオ" panose="020B0604030504040204" pitchFamily="50" charset="-128"/>
                          <a:ea typeface="メイリオ" panose="020B0604030504040204" pitchFamily="50" charset="-128"/>
                        </a:rPr>
                        <a:t>システムやアプリケーションを、たとえば機能や役割といった単位で分割し、それらを階層構造で示した場合のそれぞれの階層のこと。</a:t>
                      </a:r>
                    </a:p>
                  </a:txBody>
                  <a:tcPr/>
                </a:tc>
                <a:extLst>
                  <a:ext uri="{0D108BD9-81ED-4DB2-BD59-A6C34878D82A}">
                    <a16:rowId xmlns:a16="http://schemas.microsoft.com/office/drawing/2014/main" val="3416984435"/>
                  </a:ext>
                </a:extLst>
              </a:tr>
              <a:tr h="431012">
                <a:tc>
                  <a:txBody>
                    <a:bodyPr/>
                    <a:lstStyle/>
                    <a:p>
                      <a:r>
                        <a:rPr kumimoji="1" lang="en-US" altLang="ja-JP" sz="1400">
                          <a:latin typeface="メイリオ" panose="020B0604030504040204" pitchFamily="50" charset="-128"/>
                          <a:ea typeface="メイリオ" panose="020B0604030504040204" pitchFamily="50" charset="-128"/>
                        </a:rPr>
                        <a:t>9</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a:latin typeface="メイリオ" panose="020B0604030504040204" pitchFamily="50" charset="-128"/>
                          <a:ea typeface="メイリオ" panose="020B0604030504040204" pitchFamily="50" charset="-128"/>
                        </a:rPr>
                        <a:t>プラットフォーム</a:t>
                      </a:r>
                    </a:p>
                    <a:p>
                      <a:endParaRPr kumimoji="1" lang="ja-JP" altLang="en-US" sz="14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メイリオ" panose="020B0604030504040204" pitchFamily="50" charset="-128"/>
                          <a:ea typeface="メイリオ" panose="020B0604030504040204" pitchFamily="50" charset="-128"/>
                        </a:rPr>
                        <a:t>アプリケーションやデバイス、サービスを動作させるために必要な環境のこと。ここでは、データの利活用やサービス展開等を行うために、複数のシステム・組織間で様々なデータを流通させるための基盤としている。</a:t>
                      </a:r>
                    </a:p>
                  </a:txBody>
                  <a:tcPr/>
                </a:tc>
                <a:extLst>
                  <a:ext uri="{0D108BD9-81ED-4DB2-BD59-A6C34878D82A}">
                    <a16:rowId xmlns:a16="http://schemas.microsoft.com/office/drawing/2014/main" val="864703225"/>
                  </a:ext>
                </a:extLst>
              </a:tr>
            </a:tbl>
          </a:graphicData>
        </a:graphic>
      </p:graphicFrame>
    </p:spTree>
    <p:extLst>
      <p:ext uri="{BB962C8B-B14F-4D97-AF65-F5344CB8AC3E}">
        <p14:creationId xmlns:p14="http://schemas.microsoft.com/office/powerpoint/2010/main" val="20473903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30</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4.4.5</a:t>
            </a:r>
            <a:r>
              <a:rPr lang="ja-JP" altLang="en-US" sz="3200">
                <a:latin typeface="メイリオ" panose="020B0604030504040204" pitchFamily="50" charset="-128"/>
                <a:ea typeface="メイリオ" panose="020B0604030504040204" pitchFamily="50" charset="-128"/>
              </a:rPr>
              <a:t>コアデータパーツ　</a:t>
            </a:r>
            <a:endParaRPr kumimoji="1" lang="en-US" altLang="ja-JP" sz="3200">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73605851-B796-E6F5-828A-EFB0FBA2583A}"/>
              </a:ext>
            </a:extLst>
          </p:cNvPr>
          <p:cNvSpPr txBox="1"/>
          <p:nvPr/>
        </p:nvSpPr>
        <p:spPr>
          <a:xfrm>
            <a:off x="119336" y="836712"/>
            <a:ext cx="11809312" cy="3108543"/>
          </a:xfrm>
          <a:prstGeom prst="rect">
            <a:avLst/>
          </a:prstGeom>
          <a:noFill/>
        </p:spPr>
        <p:txBody>
          <a:bodyPr wrap="square" rtlCol="0">
            <a:spAutoFit/>
          </a:bodyPr>
          <a:lstStyle/>
          <a:p>
            <a:pPr marL="285750" indent="-285750">
              <a:buFont typeface="Arial" panose="020B0604020202020204" pitchFamily="34" charset="0"/>
              <a:buChar char="•"/>
            </a:pPr>
            <a:r>
              <a:rPr kumimoji="1" lang="ja-JP" altLang="en-US" sz="2800">
                <a:latin typeface="メイリオ" panose="020B0604030504040204" pitchFamily="50" charset="-128"/>
                <a:ea typeface="メイリオ" panose="020B0604030504040204" pitchFamily="50" charset="-128"/>
              </a:rPr>
              <a:t>コアデータパーツは、日付、アドレスなど、どのデータにも共通的に活用されるデータ項目の値の形式（書式）を定義しています。</a:t>
            </a:r>
            <a:endParaRPr kumimoji="1" lang="en-US" altLang="ja-JP" sz="2800">
              <a:latin typeface="メイリオ" panose="020B0604030504040204" pitchFamily="50" charset="-128"/>
              <a:ea typeface="メイリオ" panose="020B0604030504040204" pitchFamily="50" charset="-128"/>
            </a:endParaRPr>
          </a:p>
          <a:p>
            <a:pPr marL="742950" lvl="1" indent="-285750">
              <a:buFont typeface="Wingdings" panose="05000000000000000000" pitchFamily="2" charset="2"/>
              <a:buChar char="Ø"/>
            </a:pPr>
            <a:r>
              <a:rPr lang="ja-JP" altLang="en-US" sz="2800">
                <a:latin typeface="メイリオ" panose="020B0604030504040204" pitchFamily="50" charset="-128"/>
                <a:ea typeface="メイリオ" panose="020B0604030504040204" pitchFamily="50" charset="-128"/>
              </a:rPr>
              <a:t>組織内で複数のシステムを保有していると、日付を表す値の形式が違うといった問題が発生します。</a:t>
            </a:r>
            <a:endParaRPr lang="en-US" altLang="ja-JP" sz="2800">
              <a:latin typeface="メイリオ" panose="020B0604030504040204" pitchFamily="50" charset="-128"/>
              <a:ea typeface="メイリオ" panose="020B0604030504040204" pitchFamily="50" charset="-128"/>
            </a:endParaRPr>
          </a:p>
          <a:p>
            <a:pPr marL="742950" lvl="1" indent="-285750">
              <a:buFont typeface="Wingdings" panose="05000000000000000000" pitchFamily="2" charset="2"/>
              <a:buChar char="Ø"/>
            </a:pPr>
            <a:r>
              <a:rPr lang="ja-JP" altLang="en-US" sz="2800">
                <a:latin typeface="メイリオ" panose="020B0604030504040204" pitchFamily="50" charset="-128"/>
                <a:ea typeface="メイリオ" panose="020B0604030504040204" pitchFamily="50" charset="-128"/>
              </a:rPr>
              <a:t>現在は、その揺らぎを変換ツールで解消する場合も多いです。</a:t>
            </a:r>
            <a:endParaRPr lang="en-US" altLang="ja-JP" sz="2800">
              <a:latin typeface="メイリオ" panose="020B0604030504040204" pitchFamily="50" charset="-128"/>
              <a:ea typeface="メイリオ" panose="020B0604030504040204" pitchFamily="50" charset="-128"/>
            </a:endParaRPr>
          </a:p>
          <a:p>
            <a:pPr marL="285750" indent="-285750">
              <a:buFont typeface="Arial" panose="020B0604020202020204" pitchFamily="34" charset="0"/>
              <a:buChar char="•"/>
            </a:pPr>
            <a:r>
              <a:rPr lang="ja-JP" altLang="en-US" sz="2800">
                <a:latin typeface="メイリオ" panose="020B0604030504040204" pitchFamily="50" charset="-128"/>
                <a:ea typeface="メイリオ" panose="020B0604030504040204" pitchFamily="50" charset="-128"/>
              </a:rPr>
              <a:t>設計時やインタフェースにコアデータパーツを使うことでデータ連携を容易に実現することができます。</a:t>
            </a:r>
            <a:endParaRPr kumimoji="1" lang="ja-JP" altLang="en-US" sz="2800">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7AF3830A-B3B2-59EB-702F-615B422F60F4}"/>
              </a:ext>
            </a:extLst>
          </p:cNvPr>
          <p:cNvSpPr/>
          <p:nvPr/>
        </p:nvSpPr>
        <p:spPr>
          <a:xfrm>
            <a:off x="6168008" y="4149080"/>
            <a:ext cx="3132838" cy="2168306"/>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600">
              <a:solidFill>
                <a:prstClr val="white"/>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D713AC1B-305A-0CCF-CE8E-DEFC54D343D3}"/>
              </a:ext>
            </a:extLst>
          </p:cNvPr>
          <p:cNvSpPr/>
          <p:nvPr/>
        </p:nvSpPr>
        <p:spPr>
          <a:xfrm>
            <a:off x="2423526" y="4149080"/>
            <a:ext cx="3132838" cy="2168306"/>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600">
              <a:solidFill>
                <a:prstClr val="white"/>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77F9F0C8-6257-0ABB-9C69-48AB2D33956A}"/>
              </a:ext>
            </a:extLst>
          </p:cNvPr>
          <p:cNvSpPr txBox="1"/>
          <p:nvPr/>
        </p:nvSpPr>
        <p:spPr>
          <a:xfrm>
            <a:off x="2677218" y="4533921"/>
            <a:ext cx="2492990" cy="175432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２０２２年３月３１日</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2022</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年</a:t>
            </a: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3</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月</a:t>
            </a: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31</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日</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令和</a:t>
            </a: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4</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年</a:t>
            </a: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3</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月</a:t>
            </a: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31</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日</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2022/03/31</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20220331</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Mar. 31, 2022</a:t>
            </a: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7" name="テキスト ボックス 6">
            <a:extLst>
              <a:ext uri="{FF2B5EF4-FFF2-40B4-BE49-F238E27FC236}">
                <a16:creationId xmlns:a16="http://schemas.microsoft.com/office/drawing/2014/main" id="{7FD32E08-DE80-DFE7-E2A7-D1D0F4ED8F20}"/>
              </a:ext>
            </a:extLst>
          </p:cNvPr>
          <p:cNvSpPr txBox="1"/>
          <p:nvPr/>
        </p:nvSpPr>
        <p:spPr>
          <a:xfrm>
            <a:off x="6291338" y="4557173"/>
            <a:ext cx="15279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2022-03-31</a:t>
            </a:r>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8" name="テキスト ボックス 7">
            <a:extLst>
              <a:ext uri="{FF2B5EF4-FFF2-40B4-BE49-F238E27FC236}">
                <a16:creationId xmlns:a16="http://schemas.microsoft.com/office/drawing/2014/main" id="{7EC1CF24-3D72-80BE-603F-D89A98B47FA9}"/>
              </a:ext>
            </a:extLst>
          </p:cNvPr>
          <p:cNvSpPr txBox="1"/>
          <p:nvPr/>
        </p:nvSpPr>
        <p:spPr>
          <a:xfrm>
            <a:off x="6168009" y="4225280"/>
            <a:ext cx="3096343"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コアデータパーツ（日付）</a:t>
            </a:r>
          </a:p>
        </p:txBody>
      </p:sp>
      <p:sp>
        <p:nvSpPr>
          <p:cNvPr id="9" name="テキスト ボックス 8">
            <a:extLst>
              <a:ext uri="{FF2B5EF4-FFF2-40B4-BE49-F238E27FC236}">
                <a16:creationId xmlns:a16="http://schemas.microsoft.com/office/drawing/2014/main" id="{78C6D912-508D-2DB0-A62C-531A505FAEAD}"/>
              </a:ext>
            </a:extLst>
          </p:cNvPr>
          <p:cNvSpPr txBox="1"/>
          <p:nvPr/>
        </p:nvSpPr>
        <p:spPr>
          <a:xfrm>
            <a:off x="2423592" y="4187180"/>
            <a:ext cx="3096345"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従来の様々な定義</a:t>
            </a:r>
          </a:p>
        </p:txBody>
      </p:sp>
      <p:sp>
        <p:nvSpPr>
          <p:cNvPr id="10" name="矢印: 右 9">
            <a:extLst>
              <a:ext uri="{FF2B5EF4-FFF2-40B4-BE49-F238E27FC236}">
                <a16:creationId xmlns:a16="http://schemas.microsoft.com/office/drawing/2014/main" id="{9636D216-B157-3247-882A-4CF4C1830599}"/>
              </a:ext>
            </a:extLst>
          </p:cNvPr>
          <p:cNvSpPr/>
          <p:nvPr/>
        </p:nvSpPr>
        <p:spPr>
          <a:xfrm>
            <a:off x="5653898" y="4741839"/>
            <a:ext cx="416575" cy="105183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1924912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31</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4.4.6 </a:t>
            </a:r>
            <a:r>
              <a:rPr lang="ja-JP" altLang="en-US" sz="3200">
                <a:latin typeface="メイリオ" panose="020B0604030504040204" pitchFamily="50" charset="-128"/>
                <a:ea typeface="メイリオ" panose="020B0604030504040204" pitchFamily="50" charset="-128"/>
              </a:rPr>
              <a:t>コアデータモデル（追加データモデル）</a:t>
            </a:r>
            <a:endParaRPr kumimoji="1" lang="en-US" altLang="ja-JP" sz="3200">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73605851-B796-E6F5-828A-EFB0FBA2583A}"/>
              </a:ext>
            </a:extLst>
          </p:cNvPr>
          <p:cNvSpPr txBox="1"/>
          <p:nvPr/>
        </p:nvSpPr>
        <p:spPr>
          <a:xfrm>
            <a:off x="47328" y="836712"/>
            <a:ext cx="11881320" cy="3539430"/>
          </a:xfrm>
          <a:prstGeom prst="rect">
            <a:avLst/>
          </a:prstGeom>
          <a:noFill/>
        </p:spPr>
        <p:txBody>
          <a:bodyPr wrap="square" lIns="91440" tIns="45720" rIns="91440" bIns="45720" rtlCol="0" anchor="t">
            <a:spAutoFit/>
          </a:bodyPr>
          <a:lstStyle/>
          <a:p>
            <a:pPr marL="457200" indent="-457200">
              <a:buFont typeface="Arial" panose="020B0604020202020204" pitchFamily="34" charset="0"/>
              <a:buChar char="•"/>
            </a:pPr>
            <a:r>
              <a:rPr kumimoji="1" lang="ja-JP" altLang="en-US" sz="2800">
                <a:latin typeface="メイリオ"/>
                <a:ea typeface="メイリオ"/>
              </a:rPr>
              <a:t>コアデータモデルは、「連絡先」、「アクセシビリティ」、「</a:t>
            </a:r>
            <a:r>
              <a:rPr lang="ja-JP" altLang="en-US" sz="2800">
                <a:latin typeface="メイリオ"/>
                <a:ea typeface="メイリオ"/>
              </a:rPr>
              <a:t>子供預かり</a:t>
            </a:r>
            <a:r>
              <a:rPr kumimoji="1" lang="ja-JP" altLang="en-US" sz="2800">
                <a:latin typeface="メイリオ"/>
                <a:ea typeface="メイリオ"/>
              </a:rPr>
              <a:t>情報」の</a:t>
            </a:r>
            <a:r>
              <a:rPr kumimoji="1" lang="en-US" altLang="ja-JP" sz="2800">
                <a:latin typeface="メイリオ"/>
                <a:ea typeface="メイリオ"/>
              </a:rPr>
              <a:t>3</a:t>
            </a:r>
            <a:r>
              <a:rPr kumimoji="1" lang="ja-JP" altLang="en-US" sz="2800">
                <a:latin typeface="メイリオ"/>
                <a:ea typeface="メイリオ"/>
              </a:rPr>
              <a:t>つの追加データモデルが定義されています。</a:t>
            </a:r>
            <a:endParaRPr kumimoji="1" lang="en-US" altLang="ja-JP" sz="2800">
              <a:latin typeface="メイリオ"/>
              <a:ea typeface="メイリオ"/>
            </a:endParaRPr>
          </a:p>
          <a:p>
            <a:pPr marL="800100" lvl="1" indent="-342900">
              <a:buFont typeface="Wingdings" panose="05000000000000000000" pitchFamily="2" charset="2"/>
              <a:buChar char="Ø"/>
            </a:pPr>
            <a:r>
              <a:rPr lang="ja-JP" altLang="en-US" sz="2400">
                <a:latin typeface="メイリオ" panose="020B0604030504040204" pitchFamily="50" charset="-128"/>
                <a:ea typeface="メイリオ" panose="020B0604030504040204" pitchFamily="50" charset="-128"/>
              </a:rPr>
              <a:t>「連絡先」は、ほとんどのデータで共通的に使われるので、追加データモデルとして</a:t>
            </a:r>
            <a:r>
              <a:rPr lang="en-US" altLang="ja-JP" sz="2400">
                <a:latin typeface="メイリオ" panose="020B0604030504040204" pitchFamily="50" charset="-128"/>
                <a:ea typeface="メイリオ" panose="020B0604030504040204" pitchFamily="50" charset="-128"/>
              </a:rPr>
              <a:t>1</a:t>
            </a:r>
            <a:r>
              <a:rPr lang="ja-JP" altLang="en-US" sz="2400">
                <a:latin typeface="メイリオ" panose="020B0604030504040204" pitchFamily="50" charset="-128"/>
                <a:ea typeface="メイリオ" panose="020B0604030504040204" pitchFamily="50" charset="-128"/>
              </a:rPr>
              <a:t>セットのデータとして定義しています。</a:t>
            </a:r>
            <a:endParaRPr lang="en-US" altLang="ja-JP" sz="2400">
              <a:latin typeface="メイリオ" panose="020B0604030504040204" pitchFamily="50" charset="-128"/>
              <a:ea typeface="メイリオ" panose="020B0604030504040204" pitchFamily="50" charset="-128"/>
            </a:endParaRPr>
          </a:p>
          <a:p>
            <a:pPr marL="800100" lvl="1" indent="-342900">
              <a:buFont typeface="Wingdings" panose="05000000000000000000" pitchFamily="2" charset="2"/>
              <a:buChar char="Ø"/>
            </a:pPr>
            <a:r>
              <a:rPr kumimoji="1" lang="ja-JP" altLang="en-US" sz="2400">
                <a:latin typeface="メイリオ"/>
                <a:ea typeface="メイリオ"/>
              </a:rPr>
              <a:t>「アクセシビリティ」、「子</a:t>
            </a:r>
            <a:r>
              <a:rPr lang="ja-JP" altLang="en-US" sz="2400">
                <a:latin typeface="メイリオ"/>
                <a:ea typeface="メイリオ"/>
              </a:rPr>
              <a:t>供預かり</a:t>
            </a:r>
            <a:r>
              <a:rPr kumimoji="1" lang="ja-JP" altLang="en-US" sz="2400">
                <a:latin typeface="メイリオ"/>
                <a:ea typeface="メイリオ"/>
              </a:rPr>
              <a:t>情報」は、施設やイベントで情報提供されることがありますが、自由記述のものが多く、検索が困難でした。</a:t>
            </a:r>
            <a:br>
              <a:rPr lang="en-US" altLang="ja-JP" sz="2400">
                <a:latin typeface="メイリオ" panose="020B0604030504040204" pitchFamily="50" charset="-128"/>
                <a:ea typeface="メイリオ" panose="020B0604030504040204" pitchFamily="50" charset="-128"/>
              </a:rPr>
            </a:br>
            <a:r>
              <a:rPr kumimoji="1" lang="ja-JP" altLang="en-US" sz="2400">
                <a:latin typeface="メイリオ"/>
                <a:ea typeface="メイリオ"/>
              </a:rPr>
              <a:t> 「アクセシビリティ」、「</a:t>
            </a:r>
            <a:r>
              <a:rPr kumimoji="1" lang="ja-JP" sz="2400">
                <a:latin typeface="Meiryo"/>
                <a:ea typeface="Meiryo"/>
              </a:rPr>
              <a:t>子</a:t>
            </a:r>
            <a:r>
              <a:rPr lang="ja-JP" sz="2400">
                <a:latin typeface="Meiryo"/>
                <a:ea typeface="Meiryo"/>
              </a:rPr>
              <a:t>供預かり</a:t>
            </a:r>
            <a:r>
              <a:rPr kumimoji="1" lang="ja-JP" altLang="en-US" sz="2400">
                <a:latin typeface="メイリオ"/>
                <a:ea typeface="メイリオ"/>
              </a:rPr>
              <a:t>情報」をコアデータモデルとして定義し、施設やイベントデータに付加して活用することで</a:t>
            </a:r>
            <a:r>
              <a:rPr lang="ja-JP" altLang="en-US" sz="2400">
                <a:latin typeface="メイリオ"/>
                <a:ea typeface="メイリオ"/>
              </a:rPr>
              <a:t>、登録データの内容が統一され検索が容易となり、</a:t>
            </a:r>
            <a:r>
              <a:rPr kumimoji="1" lang="ja-JP" altLang="en-US" sz="2400">
                <a:latin typeface="メイリオ"/>
                <a:ea typeface="メイリオ"/>
              </a:rPr>
              <a:t>利用者の利便性を高めることができます。</a:t>
            </a:r>
            <a:endParaRPr lang="en-US" altLang="ja-JP" sz="2800">
              <a:latin typeface="メイリオ"/>
              <a:ea typeface="メイリオ"/>
            </a:endParaRPr>
          </a:p>
        </p:txBody>
      </p:sp>
      <p:sp>
        <p:nvSpPr>
          <p:cNvPr id="2" name="正方形/長方形 1">
            <a:extLst>
              <a:ext uri="{FF2B5EF4-FFF2-40B4-BE49-F238E27FC236}">
                <a16:creationId xmlns:a16="http://schemas.microsoft.com/office/drawing/2014/main" id="{E9323B2E-41B6-284A-4BC1-DBFD5F5492E3}"/>
              </a:ext>
            </a:extLst>
          </p:cNvPr>
          <p:cNvSpPr/>
          <p:nvPr/>
        </p:nvSpPr>
        <p:spPr>
          <a:xfrm>
            <a:off x="1241571" y="4643407"/>
            <a:ext cx="10050585" cy="144052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200" b="1"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1200" b="1">
              <a:solidFill>
                <a:schemeClr val="tx1"/>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コアデータモデル</a:t>
            </a: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（個人、法人、施設等の共通モデル）</a:t>
            </a:r>
          </a:p>
        </p:txBody>
      </p:sp>
      <p:sp>
        <p:nvSpPr>
          <p:cNvPr id="4" name="正方形/長方形 3">
            <a:extLst>
              <a:ext uri="{FF2B5EF4-FFF2-40B4-BE49-F238E27FC236}">
                <a16:creationId xmlns:a16="http://schemas.microsoft.com/office/drawing/2014/main" id="{B6F9F9DB-D8F7-859A-5E3A-CF6AFFD35527}"/>
              </a:ext>
            </a:extLst>
          </p:cNvPr>
          <p:cNvSpPr/>
          <p:nvPr/>
        </p:nvSpPr>
        <p:spPr>
          <a:xfrm>
            <a:off x="4851086" y="5072804"/>
            <a:ext cx="911062" cy="307777"/>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連絡先</a:t>
            </a:r>
          </a:p>
        </p:txBody>
      </p:sp>
      <p:sp>
        <p:nvSpPr>
          <p:cNvPr id="6" name="正方形/長方形 5">
            <a:extLst>
              <a:ext uri="{FF2B5EF4-FFF2-40B4-BE49-F238E27FC236}">
                <a16:creationId xmlns:a16="http://schemas.microsoft.com/office/drawing/2014/main" id="{0540B73C-532E-BB4E-3BE0-54ACA0F8AC0B}"/>
              </a:ext>
            </a:extLst>
          </p:cNvPr>
          <p:cNvSpPr/>
          <p:nvPr/>
        </p:nvSpPr>
        <p:spPr>
          <a:xfrm>
            <a:off x="5807843" y="5072804"/>
            <a:ext cx="911062" cy="307777"/>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lIns="91440" tIns="45720" rIns="91440" bIns="45720" rtlCol="0" anchor="ctr"/>
          <a:lstStyle/>
          <a:p>
            <a:pPr algn="ctr">
              <a:defRPr/>
            </a:pPr>
            <a:r>
              <a:rPr lang="ja-JP" altLang="en-US" sz="1000">
                <a:solidFill>
                  <a:schemeClr val="tx1"/>
                </a:solidFill>
                <a:latin typeface="メイリオ"/>
                <a:ea typeface="メイリオ"/>
              </a:rPr>
              <a:t>子供</a:t>
            </a:r>
            <a:endParaRPr lang="en-US" altLang="ja-JP" sz="1000">
              <a:solidFill>
                <a:schemeClr val="tx1"/>
              </a:solidFill>
              <a:latin typeface="メイリオ"/>
              <a:ea typeface="メイリオ"/>
            </a:endParaRPr>
          </a:p>
          <a:p>
            <a:pPr marL="0" marR="0" lvl="0" indent="0" algn="ctr" defTabSz="914400">
              <a:lnSpc>
                <a:spcPct val="100000"/>
              </a:lnSpc>
              <a:spcBef>
                <a:spcPts val="0"/>
              </a:spcBef>
              <a:spcAft>
                <a:spcPts val="0"/>
              </a:spcAft>
              <a:buClrTx/>
              <a:buSzTx/>
              <a:buFontTx/>
              <a:buNone/>
              <a:tabLst/>
              <a:defRPr/>
            </a:pPr>
            <a:r>
              <a:rPr lang="ja-JP" altLang="en-US" sz="1000">
                <a:solidFill>
                  <a:schemeClr val="tx1"/>
                </a:solidFill>
                <a:latin typeface="メイリオ"/>
                <a:ea typeface="メイリオ"/>
              </a:rPr>
              <a:t>預かり</a:t>
            </a:r>
            <a:r>
              <a:rPr kumimoji="1" lang="ja-JP" altLang="en-US" sz="1000" b="0" i="0" u="none" strike="noStrike" kern="1200" cap="none" spc="0" normalizeH="0" baseline="0" noProof="0">
                <a:ln>
                  <a:noFill/>
                </a:ln>
                <a:solidFill>
                  <a:schemeClr val="tx1"/>
                </a:solidFill>
                <a:effectLst/>
                <a:uLnTx/>
                <a:uFillTx/>
                <a:latin typeface="メイリオ"/>
                <a:ea typeface="メイリオ"/>
              </a:rPr>
              <a:t>情報</a:t>
            </a:r>
            <a:endParaRPr lang="en-US" altLang="ja-JP" sz="1000" b="0" i="0" u="none" strike="noStrike" kern="1200" cap="none" spc="0" normalizeH="0" baseline="0" noProof="0">
              <a:ln>
                <a:noFill/>
              </a:ln>
              <a:solidFill>
                <a:schemeClr val="tx1"/>
              </a:solidFill>
              <a:effectLst/>
              <a:uLnTx/>
              <a:uFillTx/>
              <a:latin typeface="メイリオ"/>
              <a:ea typeface="メイリオ"/>
            </a:endParaRPr>
          </a:p>
        </p:txBody>
      </p:sp>
      <p:sp>
        <p:nvSpPr>
          <p:cNvPr id="7" name="正方形/長方形 6">
            <a:extLst>
              <a:ext uri="{FF2B5EF4-FFF2-40B4-BE49-F238E27FC236}">
                <a16:creationId xmlns:a16="http://schemas.microsoft.com/office/drawing/2014/main" id="{3FE4E042-3246-B697-A1FC-0FF6ED11BE62}"/>
              </a:ext>
            </a:extLst>
          </p:cNvPr>
          <p:cNvSpPr/>
          <p:nvPr/>
        </p:nvSpPr>
        <p:spPr>
          <a:xfrm>
            <a:off x="6764600" y="5072804"/>
            <a:ext cx="911062" cy="307777"/>
          </a:xfrm>
          <a:prstGeom prst="rect">
            <a:avLst/>
          </a:prstGeom>
          <a:solidFill>
            <a:srgbClr val="FFC000"/>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アクセシ</a:t>
            </a:r>
            <a:br>
              <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b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ビリティ</a:t>
            </a:r>
          </a:p>
        </p:txBody>
      </p:sp>
      <p:sp>
        <p:nvSpPr>
          <p:cNvPr id="8" name="正方形/長方形 7">
            <a:extLst>
              <a:ext uri="{FF2B5EF4-FFF2-40B4-BE49-F238E27FC236}">
                <a16:creationId xmlns:a16="http://schemas.microsoft.com/office/drawing/2014/main" id="{C2233659-3BC5-2FA1-5DD7-0EC411E95A9B}"/>
              </a:ext>
            </a:extLst>
          </p:cNvPr>
          <p:cNvSpPr/>
          <p:nvPr/>
        </p:nvSpPr>
        <p:spPr>
          <a:xfrm>
            <a:off x="2451896" y="4704558"/>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個人</a:t>
            </a:r>
          </a:p>
        </p:txBody>
      </p:sp>
      <p:sp>
        <p:nvSpPr>
          <p:cNvPr id="9" name="正方形/長方形 8">
            <a:extLst>
              <a:ext uri="{FF2B5EF4-FFF2-40B4-BE49-F238E27FC236}">
                <a16:creationId xmlns:a16="http://schemas.microsoft.com/office/drawing/2014/main" id="{4AA1977A-89D9-89DE-F1D0-14F7A3A995B7}"/>
              </a:ext>
            </a:extLst>
          </p:cNvPr>
          <p:cNvSpPr/>
          <p:nvPr/>
        </p:nvSpPr>
        <p:spPr>
          <a:xfrm>
            <a:off x="3410117" y="4704558"/>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法人</a:t>
            </a:r>
          </a:p>
        </p:txBody>
      </p:sp>
      <p:sp>
        <p:nvSpPr>
          <p:cNvPr id="10" name="正方形/長方形 9">
            <a:extLst>
              <a:ext uri="{FF2B5EF4-FFF2-40B4-BE49-F238E27FC236}">
                <a16:creationId xmlns:a16="http://schemas.microsoft.com/office/drawing/2014/main" id="{DB8C0061-0293-A10B-C49D-9750A11276C2}"/>
              </a:ext>
            </a:extLst>
          </p:cNvPr>
          <p:cNvSpPr/>
          <p:nvPr/>
        </p:nvSpPr>
        <p:spPr>
          <a:xfrm>
            <a:off x="7243001" y="4704558"/>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施設</a:t>
            </a:r>
          </a:p>
        </p:txBody>
      </p:sp>
      <p:sp>
        <p:nvSpPr>
          <p:cNvPr id="11" name="正方形/長方形 10">
            <a:extLst>
              <a:ext uri="{FF2B5EF4-FFF2-40B4-BE49-F238E27FC236}">
                <a16:creationId xmlns:a16="http://schemas.microsoft.com/office/drawing/2014/main" id="{257B46D1-48EA-D13C-27EE-69648671C996}"/>
              </a:ext>
            </a:extLst>
          </p:cNvPr>
          <p:cNvSpPr/>
          <p:nvPr/>
        </p:nvSpPr>
        <p:spPr>
          <a:xfrm>
            <a:off x="8201222" y="4704558"/>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設備</a:t>
            </a:r>
          </a:p>
        </p:txBody>
      </p:sp>
      <p:sp>
        <p:nvSpPr>
          <p:cNvPr id="12" name="正方形/長方形 11">
            <a:extLst>
              <a:ext uri="{FF2B5EF4-FFF2-40B4-BE49-F238E27FC236}">
                <a16:creationId xmlns:a16="http://schemas.microsoft.com/office/drawing/2014/main" id="{A4A9193F-0C39-ADF7-C5D3-97BF6B41609C}"/>
              </a:ext>
            </a:extLst>
          </p:cNvPr>
          <p:cNvSpPr/>
          <p:nvPr/>
        </p:nvSpPr>
        <p:spPr>
          <a:xfrm>
            <a:off x="10282420" y="5052031"/>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tIns="72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メタデータ</a:t>
            </a:r>
            <a:endParaRPr kumimoji="1" lang="en-US" altLang="ja-JP"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（検索情報）</a:t>
            </a:r>
          </a:p>
        </p:txBody>
      </p:sp>
      <p:sp>
        <p:nvSpPr>
          <p:cNvPr id="13" name="正方形/長方形 12">
            <a:extLst>
              <a:ext uri="{FF2B5EF4-FFF2-40B4-BE49-F238E27FC236}">
                <a16:creationId xmlns:a16="http://schemas.microsoft.com/office/drawing/2014/main" id="{E7BA43D0-3C52-594A-B073-1A2835795DDE}"/>
              </a:ext>
            </a:extLst>
          </p:cNvPr>
          <p:cNvSpPr/>
          <p:nvPr/>
        </p:nvSpPr>
        <p:spPr>
          <a:xfrm>
            <a:off x="5326559" y="4704558"/>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土地</a:t>
            </a:r>
          </a:p>
        </p:txBody>
      </p:sp>
      <p:sp>
        <p:nvSpPr>
          <p:cNvPr id="14" name="正方形/長方形 13">
            <a:extLst>
              <a:ext uri="{FF2B5EF4-FFF2-40B4-BE49-F238E27FC236}">
                <a16:creationId xmlns:a16="http://schemas.microsoft.com/office/drawing/2014/main" id="{5977FF00-2088-16CA-9307-4835B37650EF}"/>
              </a:ext>
            </a:extLst>
          </p:cNvPr>
          <p:cNvSpPr/>
          <p:nvPr/>
        </p:nvSpPr>
        <p:spPr>
          <a:xfrm>
            <a:off x="6284780" y="4704558"/>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建物</a:t>
            </a:r>
          </a:p>
        </p:txBody>
      </p:sp>
      <p:sp>
        <p:nvSpPr>
          <p:cNvPr id="15" name="正方形/長方形 14">
            <a:extLst>
              <a:ext uri="{FF2B5EF4-FFF2-40B4-BE49-F238E27FC236}">
                <a16:creationId xmlns:a16="http://schemas.microsoft.com/office/drawing/2014/main" id="{DB7728C0-DEA1-09E2-D0F1-1CAD9CC1621B}"/>
              </a:ext>
            </a:extLst>
          </p:cNvPr>
          <p:cNvSpPr/>
          <p:nvPr/>
        </p:nvSpPr>
        <p:spPr>
          <a:xfrm>
            <a:off x="9159440" y="4704558"/>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イベント</a:t>
            </a:r>
          </a:p>
        </p:txBody>
      </p:sp>
      <p:sp>
        <p:nvSpPr>
          <p:cNvPr id="16" name="正方形/長方形 15">
            <a:extLst>
              <a:ext uri="{FF2B5EF4-FFF2-40B4-BE49-F238E27FC236}">
                <a16:creationId xmlns:a16="http://schemas.microsoft.com/office/drawing/2014/main" id="{1F44C2B1-474C-CCA1-9B3F-40F70BD604BE}"/>
              </a:ext>
            </a:extLst>
          </p:cNvPr>
          <p:cNvSpPr/>
          <p:nvPr/>
        </p:nvSpPr>
        <p:spPr>
          <a:xfrm>
            <a:off x="2119583" y="5642638"/>
            <a:ext cx="7950920" cy="40696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　コアデータパーツ</a:t>
            </a:r>
          </a:p>
        </p:txBody>
      </p:sp>
      <p:sp>
        <p:nvSpPr>
          <p:cNvPr id="17" name="正方形/長方形 16">
            <a:extLst>
              <a:ext uri="{FF2B5EF4-FFF2-40B4-BE49-F238E27FC236}">
                <a16:creationId xmlns:a16="http://schemas.microsoft.com/office/drawing/2014/main" id="{CEE23895-0E06-0356-1AC9-43B4E0DC085A}"/>
              </a:ext>
            </a:extLst>
          </p:cNvPr>
          <p:cNvSpPr/>
          <p:nvPr/>
        </p:nvSpPr>
        <p:spPr>
          <a:xfrm>
            <a:off x="4368338" y="4704558"/>
            <a:ext cx="911062" cy="307777"/>
          </a:xfrm>
          <a:prstGeom prst="rect">
            <a:avLst/>
          </a:prstGeom>
        </p:spPr>
        <p:style>
          <a:lnRef idx="2">
            <a:schemeClr val="dk1"/>
          </a:lnRef>
          <a:fillRef idx="1">
            <a:schemeClr val="lt1"/>
          </a:fillRef>
          <a:effectRef idx="0">
            <a:schemeClr val="dk1"/>
          </a:effectRef>
          <a:fontRef idx="minor">
            <a:schemeClr val="dk1"/>
          </a:fontRef>
        </p:style>
        <p:txBody>
          <a:bodyPr lIns="36000" r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schemeClr val="tx1"/>
                </a:solidFill>
                <a:effectLst/>
                <a:uLnTx/>
                <a:uFillTx/>
                <a:latin typeface="メイリオ" panose="020B0604030504040204" pitchFamily="50" charset="-128"/>
                <a:ea typeface="メイリオ" panose="020B0604030504040204" pitchFamily="50" charset="-128"/>
                <a:cs typeface="+mn-cs"/>
              </a:rPr>
              <a:t>住所</a:t>
            </a:r>
          </a:p>
        </p:txBody>
      </p:sp>
      <p:sp>
        <p:nvSpPr>
          <p:cNvPr id="18" name="正方形/長方形 17">
            <a:extLst>
              <a:ext uri="{FF2B5EF4-FFF2-40B4-BE49-F238E27FC236}">
                <a16:creationId xmlns:a16="http://schemas.microsoft.com/office/drawing/2014/main" id="{75CBD06F-4983-5B19-D311-C78780E0CE12}"/>
              </a:ext>
            </a:extLst>
          </p:cNvPr>
          <p:cNvSpPr/>
          <p:nvPr/>
        </p:nvSpPr>
        <p:spPr>
          <a:xfrm>
            <a:off x="3894329" y="5702897"/>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日付時刻</a:t>
            </a:r>
          </a:p>
        </p:txBody>
      </p:sp>
      <p:sp>
        <p:nvSpPr>
          <p:cNvPr id="19" name="正方形/長方形 18">
            <a:extLst>
              <a:ext uri="{FF2B5EF4-FFF2-40B4-BE49-F238E27FC236}">
                <a16:creationId xmlns:a16="http://schemas.microsoft.com/office/drawing/2014/main" id="{BA519906-2FB0-31AB-58DD-1293C97BEC82}"/>
              </a:ext>
            </a:extLst>
          </p:cNvPr>
          <p:cNvSpPr/>
          <p:nvPr/>
        </p:nvSpPr>
        <p:spPr>
          <a:xfrm>
            <a:off x="4851086" y="5702897"/>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アドレス</a:t>
            </a:r>
          </a:p>
        </p:txBody>
      </p:sp>
      <p:sp>
        <p:nvSpPr>
          <p:cNvPr id="20" name="正方形/長方形 19">
            <a:extLst>
              <a:ext uri="{FF2B5EF4-FFF2-40B4-BE49-F238E27FC236}">
                <a16:creationId xmlns:a16="http://schemas.microsoft.com/office/drawing/2014/main" id="{CE177C50-0040-1648-AAB4-F9417F402C39}"/>
              </a:ext>
            </a:extLst>
          </p:cNvPr>
          <p:cNvSpPr/>
          <p:nvPr/>
        </p:nvSpPr>
        <p:spPr>
          <a:xfrm>
            <a:off x="5807843" y="5702897"/>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郵便番号</a:t>
            </a:r>
          </a:p>
        </p:txBody>
      </p:sp>
      <p:sp>
        <p:nvSpPr>
          <p:cNvPr id="21" name="正方形/長方形 20">
            <a:extLst>
              <a:ext uri="{FF2B5EF4-FFF2-40B4-BE49-F238E27FC236}">
                <a16:creationId xmlns:a16="http://schemas.microsoft.com/office/drawing/2014/main" id="{1A9D1FB4-59EF-84F6-82D3-BAAF735BEB55}"/>
              </a:ext>
            </a:extLst>
          </p:cNvPr>
          <p:cNvSpPr/>
          <p:nvPr/>
        </p:nvSpPr>
        <p:spPr>
          <a:xfrm>
            <a:off x="6770691" y="5702897"/>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地理</a:t>
            </a:r>
            <a:r>
              <a:rPr lang="ja-JP" altLang="en-US" sz="1000">
                <a:solidFill>
                  <a:prstClr val="black"/>
                </a:solidFill>
                <a:latin typeface="メイリオ" panose="020B0604030504040204" pitchFamily="50" charset="-128"/>
                <a:ea typeface="メイリオ" panose="020B0604030504040204" pitchFamily="50" charset="-128"/>
              </a:rPr>
              <a:t>情報</a:t>
            </a:r>
            <a:endPar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22" name="正方形/長方形 21">
            <a:extLst>
              <a:ext uri="{FF2B5EF4-FFF2-40B4-BE49-F238E27FC236}">
                <a16:creationId xmlns:a16="http://schemas.microsoft.com/office/drawing/2014/main" id="{AB80D0EC-05FF-FE94-734D-F210801555BC}"/>
              </a:ext>
            </a:extLst>
          </p:cNvPr>
          <p:cNvSpPr/>
          <p:nvPr/>
        </p:nvSpPr>
        <p:spPr>
          <a:xfrm>
            <a:off x="7733538" y="5702897"/>
            <a:ext cx="911062" cy="3077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電話番号</a:t>
            </a:r>
          </a:p>
        </p:txBody>
      </p:sp>
    </p:spTree>
    <p:extLst>
      <p:ext uri="{BB962C8B-B14F-4D97-AF65-F5344CB8AC3E}">
        <p14:creationId xmlns:p14="http://schemas.microsoft.com/office/powerpoint/2010/main" val="22119766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32</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4.4.7 </a:t>
            </a:r>
            <a:r>
              <a:rPr lang="ja-JP" altLang="en-US" sz="3200">
                <a:latin typeface="メイリオ" panose="020B0604030504040204" pitchFamily="50" charset="-128"/>
                <a:ea typeface="メイリオ" panose="020B0604030504040204" pitchFamily="50" charset="-128"/>
              </a:rPr>
              <a:t>コアデータモデル（追加データモデル）の使い方</a:t>
            </a:r>
            <a:endParaRPr kumimoji="1" lang="en-US" altLang="ja-JP" sz="3200">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73605851-B796-E6F5-828A-EFB0FBA2583A}"/>
              </a:ext>
            </a:extLst>
          </p:cNvPr>
          <p:cNvSpPr txBox="1"/>
          <p:nvPr/>
        </p:nvSpPr>
        <p:spPr>
          <a:xfrm>
            <a:off x="119336" y="836712"/>
            <a:ext cx="6120680" cy="3108543"/>
          </a:xfrm>
          <a:prstGeom prst="rect">
            <a:avLst/>
          </a:prstGeom>
          <a:noFill/>
        </p:spPr>
        <p:txBody>
          <a:bodyPr wrap="square" rtlCol="0">
            <a:spAutoFit/>
          </a:bodyPr>
          <a:lstStyle/>
          <a:p>
            <a:pPr marL="342900" indent="-342900">
              <a:buFont typeface="Arial" panose="020B0604020202020204" pitchFamily="34" charset="0"/>
              <a:buChar char="•"/>
            </a:pPr>
            <a:r>
              <a:rPr lang="ja-JP" altLang="en-US" sz="2800">
                <a:latin typeface="メイリオ" panose="020B0604030504040204" pitchFamily="50" charset="-128"/>
                <a:ea typeface="メイリオ" panose="020B0604030504040204" pitchFamily="50" charset="-128"/>
              </a:rPr>
              <a:t>設計者は、収集すべきデータ項目がすぐにわかります。</a:t>
            </a:r>
            <a:endParaRPr lang="en-US" altLang="ja-JP" sz="2800">
              <a:latin typeface="メイリオ" panose="020B0604030504040204" pitchFamily="50" charset="-128"/>
              <a:ea typeface="メイリオ" panose="020B0604030504040204" pitchFamily="50" charset="-128"/>
            </a:endParaRPr>
          </a:p>
          <a:p>
            <a:pPr marL="342900" indent="-342900">
              <a:buFont typeface="Arial" panose="020B0604020202020204" pitchFamily="34" charset="0"/>
              <a:buChar char="•"/>
            </a:pPr>
            <a:r>
              <a:rPr lang="ja-JP" altLang="en-US" sz="2800">
                <a:latin typeface="メイリオ" panose="020B0604030504040204" pitchFamily="50" charset="-128"/>
                <a:ea typeface="メイリオ" panose="020B0604030504040204" pitchFamily="50" charset="-128"/>
              </a:rPr>
              <a:t>サービス提供者は、利用者にわかりやすく案内することができます。</a:t>
            </a:r>
            <a:endParaRPr lang="en-US" altLang="ja-JP" sz="2800">
              <a:latin typeface="メイリオ" panose="020B0604030504040204" pitchFamily="50" charset="-128"/>
              <a:ea typeface="メイリオ" panose="020B0604030504040204" pitchFamily="50" charset="-128"/>
            </a:endParaRPr>
          </a:p>
          <a:p>
            <a:pPr marL="342900" indent="-342900">
              <a:buFont typeface="Arial" panose="020B0604020202020204" pitchFamily="34" charset="0"/>
              <a:buChar char="•"/>
            </a:pPr>
            <a:r>
              <a:rPr lang="ja-JP" altLang="en-US" sz="2800">
                <a:latin typeface="メイリオ" panose="020B0604030504040204" pitchFamily="50" charset="-128"/>
                <a:ea typeface="メイリオ" panose="020B0604030504040204" pitchFamily="50" charset="-128"/>
              </a:rPr>
              <a:t>利用者は、様々な施設やイベント情報を一覧性をもって情報の収集ができます。</a:t>
            </a:r>
          </a:p>
        </p:txBody>
      </p:sp>
      <p:sp>
        <p:nvSpPr>
          <p:cNvPr id="4" name="正方形/長方形 3">
            <a:extLst>
              <a:ext uri="{FF2B5EF4-FFF2-40B4-BE49-F238E27FC236}">
                <a16:creationId xmlns:a16="http://schemas.microsoft.com/office/drawing/2014/main" id="{A3A881DA-4FE3-3CDD-9213-FA7D9C64271F}"/>
              </a:ext>
            </a:extLst>
          </p:cNvPr>
          <p:cNvSpPr/>
          <p:nvPr/>
        </p:nvSpPr>
        <p:spPr>
          <a:xfrm>
            <a:off x="2162501" y="4301780"/>
            <a:ext cx="1492469" cy="10168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施設</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a:t>
            </a:r>
          </a:p>
        </p:txBody>
      </p:sp>
      <p:sp>
        <p:nvSpPr>
          <p:cNvPr id="6" name="正方形/長方形 5">
            <a:extLst>
              <a:ext uri="{FF2B5EF4-FFF2-40B4-BE49-F238E27FC236}">
                <a16:creationId xmlns:a16="http://schemas.microsoft.com/office/drawing/2014/main" id="{5A5161A5-DF13-FE3D-468B-BA525BA0AFEE}"/>
              </a:ext>
            </a:extLst>
          </p:cNvPr>
          <p:cNvSpPr/>
          <p:nvPr/>
        </p:nvSpPr>
        <p:spPr>
          <a:xfrm>
            <a:off x="2162501" y="5376466"/>
            <a:ext cx="1492469" cy="5728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1" lang="ja-JP" altLang="en-US" sz="1800" b="0" i="0" u="none" strike="noStrike" kern="1200" cap="none" spc="0" normalizeH="0" baseline="0" noProof="0">
                <a:ln>
                  <a:noFill/>
                </a:ln>
                <a:solidFill>
                  <a:prstClr val="black"/>
                </a:solidFill>
                <a:effectLst/>
                <a:uLnTx/>
                <a:uFillTx/>
                <a:latin typeface="メイリオ"/>
                <a:ea typeface="メイリオ"/>
              </a:rPr>
              <a:t>子</a:t>
            </a:r>
            <a:r>
              <a:rPr lang="ja-JP" altLang="en-US">
                <a:solidFill>
                  <a:prstClr val="black"/>
                </a:solidFill>
                <a:latin typeface="メイリオ"/>
                <a:ea typeface="メイリオ"/>
              </a:rPr>
              <a:t>供</a:t>
            </a:r>
            <a:endParaRPr lang="en-US" altLang="ja-JP">
              <a:solidFill>
                <a:prstClr val="black"/>
              </a:solidFill>
            </a:endParaRPr>
          </a:p>
          <a:p>
            <a:pPr marL="0" marR="0" lvl="0" indent="0" algn="ctr" defTabSz="914400">
              <a:lnSpc>
                <a:spcPct val="100000"/>
              </a:lnSpc>
              <a:spcBef>
                <a:spcPts val="0"/>
              </a:spcBef>
              <a:spcAft>
                <a:spcPts val="0"/>
              </a:spcAft>
              <a:buClrTx/>
              <a:buSzTx/>
              <a:buFontTx/>
              <a:buNone/>
              <a:tabLst/>
              <a:defRPr/>
            </a:pPr>
            <a:r>
              <a:rPr lang="ja-JP" altLang="en-US">
                <a:solidFill>
                  <a:prstClr val="black"/>
                </a:solidFill>
                <a:latin typeface="メイリオ"/>
                <a:ea typeface="メイリオ"/>
              </a:rPr>
              <a:t>預かり</a:t>
            </a:r>
            <a:r>
              <a:rPr kumimoji="1" lang="ja-JP" altLang="en-US" sz="1800" b="0" i="0" u="none" strike="noStrike" kern="1200" cap="none" spc="0" normalizeH="0" baseline="0" noProof="0">
                <a:ln>
                  <a:noFill/>
                </a:ln>
                <a:solidFill>
                  <a:prstClr val="black"/>
                </a:solidFill>
                <a:effectLst/>
                <a:uLnTx/>
                <a:uFillTx/>
                <a:latin typeface="メイリオ"/>
                <a:ea typeface="メイリオ"/>
              </a:rPr>
              <a:t>情報</a:t>
            </a:r>
            <a:endParaRPr lang="ja-JP">
              <a:solidFill>
                <a:prstClr val="black"/>
              </a:solidFill>
            </a:endParaRPr>
          </a:p>
        </p:txBody>
      </p:sp>
      <p:sp>
        <p:nvSpPr>
          <p:cNvPr id="7" name="正方形/長方形 6">
            <a:extLst>
              <a:ext uri="{FF2B5EF4-FFF2-40B4-BE49-F238E27FC236}">
                <a16:creationId xmlns:a16="http://schemas.microsoft.com/office/drawing/2014/main" id="{4B04BA4E-EB28-5871-7589-AFA216615EE7}"/>
              </a:ext>
            </a:extLst>
          </p:cNvPr>
          <p:cNvSpPr/>
          <p:nvPr/>
        </p:nvSpPr>
        <p:spPr>
          <a:xfrm>
            <a:off x="3828391" y="4301780"/>
            <a:ext cx="1492469" cy="10168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1" lang="ja-JP" altLang="en-US" sz="1800" b="0" i="0" u="none" strike="noStrike" kern="1200" cap="none" spc="0" normalizeH="0" baseline="0" noProof="0">
                <a:ln>
                  <a:noFill/>
                </a:ln>
                <a:solidFill>
                  <a:prstClr val="black"/>
                </a:solidFill>
                <a:effectLst/>
                <a:uLnTx/>
                <a:uFillTx/>
                <a:latin typeface="メイリオ"/>
                <a:ea typeface="メイリオ"/>
              </a:rPr>
              <a:t>イベント</a:t>
            </a:r>
            <a:endParaRPr lang="en-US" altLang="ja-JP">
              <a:solidFill>
                <a:prstClr val="black"/>
              </a:solidFill>
              <a:latin typeface="メイリオ"/>
              <a:ea typeface="メイリオ"/>
            </a:endParaRPr>
          </a:p>
          <a:p>
            <a:pPr marL="0" marR="0" lvl="0" indent="0" algn="ctr" defTabSz="914400">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a:ea typeface="メイリオ"/>
              </a:rPr>
              <a:t>データ</a:t>
            </a:r>
            <a:endParaRPr lang="ja-JP">
              <a:solidFill>
                <a:prstClr val="black"/>
              </a:solidFill>
              <a:latin typeface="メイリオ"/>
              <a:ea typeface="メイリオ"/>
            </a:endParaRPr>
          </a:p>
        </p:txBody>
      </p:sp>
      <p:sp>
        <p:nvSpPr>
          <p:cNvPr id="8" name="正方形/長方形 7">
            <a:extLst>
              <a:ext uri="{FF2B5EF4-FFF2-40B4-BE49-F238E27FC236}">
                <a16:creationId xmlns:a16="http://schemas.microsoft.com/office/drawing/2014/main" id="{38B26125-5648-FE47-A251-5E8014AC316C}"/>
              </a:ext>
            </a:extLst>
          </p:cNvPr>
          <p:cNvSpPr/>
          <p:nvPr/>
        </p:nvSpPr>
        <p:spPr>
          <a:xfrm>
            <a:off x="3828391" y="5376466"/>
            <a:ext cx="1492469" cy="5728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1" lang="ja-JP" altLang="en-US" sz="1800" b="0" i="0" u="none" strike="noStrike" kern="1200" cap="none" spc="0" normalizeH="0" baseline="0" noProof="0">
                <a:ln>
                  <a:noFill/>
                </a:ln>
                <a:solidFill>
                  <a:prstClr val="black"/>
                </a:solidFill>
                <a:effectLst/>
                <a:uLnTx/>
                <a:uFillTx/>
                <a:latin typeface="メイリオ"/>
                <a:ea typeface="メイリオ"/>
              </a:rPr>
              <a:t>子</a:t>
            </a:r>
            <a:r>
              <a:rPr lang="ja-JP" altLang="en-US">
                <a:solidFill>
                  <a:prstClr val="black"/>
                </a:solidFill>
                <a:latin typeface="メイリオ"/>
                <a:ea typeface="メイリオ"/>
              </a:rPr>
              <a:t>供</a:t>
            </a:r>
            <a:endParaRPr lang="en-US" altLang="ja-JP">
              <a:solidFill>
                <a:prstClr val="black"/>
              </a:solidFill>
            </a:endParaRPr>
          </a:p>
          <a:p>
            <a:pPr marL="0" marR="0" lvl="0" indent="0" algn="ctr" defTabSz="914400">
              <a:lnSpc>
                <a:spcPct val="100000"/>
              </a:lnSpc>
              <a:spcBef>
                <a:spcPts val="0"/>
              </a:spcBef>
              <a:spcAft>
                <a:spcPts val="0"/>
              </a:spcAft>
              <a:buClrTx/>
              <a:buSzTx/>
              <a:buFontTx/>
              <a:buNone/>
              <a:tabLst/>
              <a:defRPr/>
            </a:pPr>
            <a:r>
              <a:rPr lang="ja-JP" altLang="en-US">
                <a:solidFill>
                  <a:prstClr val="black"/>
                </a:solidFill>
                <a:latin typeface="メイリオ"/>
                <a:ea typeface="メイリオ"/>
              </a:rPr>
              <a:t>預かり</a:t>
            </a:r>
            <a:r>
              <a:rPr kumimoji="1" lang="ja-JP" altLang="en-US" sz="1800" b="0" i="0" u="none" strike="noStrike" kern="1200" cap="none" spc="0" normalizeH="0" baseline="0" noProof="0">
                <a:ln>
                  <a:noFill/>
                </a:ln>
                <a:solidFill>
                  <a:prstClr val="black"/>
                </a:solidFill>
                <a:effectLst/>
                <a:uLnTx/>
                <a:uFillTx/>
                <a:latin typeface="メイリオ"/>
                <a:ea typeface="メイリオ"/>
              </a:rPr>
              <a:t>情報</a:t>
            </a:r>
            <a:endParaRPr lang="ja-JP">
              <a:solidFill>
                <a:prstClr val="black"/>
              </a:solidFill>
            </a:endParaRPr>
          </a:p>
        </p:txBody>
      </p:sp>
      <p:pic>
        <p:nvPicPr>
          <p:cNvPr id="9" name="コンテンツ プレースホルダー 11" descr="2 人の子供がいる家族 単色塗りつぶし">
            <a:extLst>
              <a:ext uri="{FF2B5EF4-FFF2-40B4-BE49-F238E27FC236}">
                <a16:creationId xmlns:a16="http://schemas.microsoft.com/office/drawing/2014/main" id="{435BCD59-2ECF-3535-ACDA-93620C04C1A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71464" y="5589240"/>
            <a:ext cx="1195995" cy="1195995"/>
          </a:xfrm>
          <a:prstGeom prst="rect">
            <a:avLst/>
          </a:prstGeom>
        </p:spPr>
      </p:pic>
      <p:sp>
        <p:nvSpPr>
          <p:cNvPr id="10" name="矢印: 上 9">
            <a:extLst>
              <a:ext uri="{FF2B5EF4-FFF2-40B4-BE49-F238E27FC236}">
                <a16:creationId xmlns:a16="http://schemas.microsoft.com/office/drawing/2014/main" id="{16AAEA1A-C100-87DA-8866-BC2D5D11BB84}"/>
              </a:ext>
            </a:extLst>
          </p:cNvPr>
          <p:cNvSpPr/>
          <p:nvPr/>
        </p:nvSpPr>
        <p:spPr>
          <a:xfrm rot="2731669">
            <a:off x="2463106" y="6068648"/>
            <a:ext cx="462455" cy="304800"/>
          </a:xfrm>
          <a:prstGeom prst="up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cxnSp>
        <p:nvCxnSpPr>
          <p:cNvPr id="11" name="直線コネクタ 10">
            <a:extLst>
              <a:ext uri="{FF2B5EF4-FFF2-40B4-BE49-F238E27FC236}">
                <a16:creationId xmlns:a16="http://schemas.microsoft.com/office/drawing/2014/main" id="{E61FF16D-1784-62D8-6199-FAECCFC1FAD2}"/>
              </a:ext>
            </a:extLst>
          </p:cNvPr>
          <p:cNvCxnSpPr>
            <a:cxnSpLocks/>
          </p:cNvCxnSpPr>
          <p:nvPr/>
        </p:nvCxnSpPr>
        <p:spPr>
          <a:xfrm flipH="1">
            <a:off x="5302802" y="2832203"/>
            <a:ext cx="1199538" cy="260398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2" name="直線コネクタ 11">
            <a:extLst>
              <a:ext uri="{FF2B5EF4-FFF2-40B4-BE49-F238E27FC236}">
                <a16:creationId xmlns:a16="http://schemas.microsoft.com/office/drawing/2014/main" id="{C7A5F5E2-28AA-E771-F16C-179B796D5E51}"/>
              </a:ext>
            </a:extLst>
          </p:cNvPr>
          <p:cNvCxnSpPr>
            <a:cxnSpLocks/>
          </p:cNvCxnSpPr>
          <p:nvPr/>
        </p:nvCxnSpPr>
        <p:spPr>
          <a:xfrm>
            <a:off x="5325301" y="5990176"/>
            <a:ext cx="1269788" cy="16200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BB3CE604-51C0-DEDE-49C0-402A6499848E}"/>
              </a:ext>
            </a:extLst>
          </p:cNvPr>
          <p:cNvPicPr>
            <a:picLocks noChangeAspect="1"/>
          </p:cNvPicPr>
          <p:nvPr/>
        </p:nvPicPr>
        <p:blipFill>
          <a:blip r:embed="rId4"/>
          <a:stretch>
            <a:fillRect/>
          </a:stretch>
        </p:blipFill>
        <p:spPr>
          <a:xfrm>
            <a:off x="6456850" y="2629511"/>
            <a:ext cx="5667375" cy="3552825"/>
          </a:xfrm>
          <a:prstGeom prst="rect">
            <a:avLst/>
          </a:prstGeom>
        </p:spPr>
      </p:pic>
    </p:spTree>
    <p:extLst>
      <p:ext uri="{BB962C8B-B14F-4D97-AF65-F5344CB8AC3E}">
        <p14:creationId xmlns:p14="http://schemas.microsoft.com/office/powerpoint/2010/main" val="3416038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33</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4.4.8 </a:t>
            </a:r>
            <a:r>
              <a:rPr lang="ja-JP" altLang="en-US" sz="3200">
                <a:latin typeface="メイリオ" panose="020B0604030504040204" pitchFamily="50" charset="-128"/>
                <a:ea typeface="メイリオ" panose="020B0604030504040204" pitchFamily="50" charset="-128"/>
              </a:rPr>
              <a:t>コアデータモデルの活用</a:t>
            </a:r>
            <a:endParaRPr kumimoji="1" lang="en-US" altLang="ja-JP" sz="3200">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73605851-B796-E6F5-828A-EFB0FBA2583A}"/>
              </a:ext>
            </a:extLst>
          </p:cNvPr>
          <p:cNvSpPr txBox="1"/>
          <p:nvPr/>
        </p:nvSpPr>
        <p:spPr>
          <a:xfrm>
            <a:off x="119336" y="836712"/>
            <a:ext cx="11809312" cy="523220"/>
          </a:xfrm>
          <a:prstGeom prst="rect">
            <a:avLst/>
          </a:prstGeom>
          <a:noFill/>
        </p:spPr>
        <p:txBody>
          <a:bodyPr wrap="square" rtlCol="0">
            <a:spAutoFit/>
          </a:bodyPr>
          <a:lstStyle/>
          <a:p>
            <a:pPr marL="457200" indent="-457200">
              <a:buFont typeface="Arial" panose="020B0604020202020204" pitchFamily="34" charset="0"/>
              <a:buChar char="•"/>
            </a:pPr>
            <a:r>
              <a:rPr kumimoji="1" lang="ja-JP" altLang="en-US" sz="2800">
                <a:latin typeface="メイリオ" panose="020B0604030504040204" pitchFamily="50" charset="-128"/>
                <a:ea typeface="メイリオ" panose="020B0604030504040204" pitchFamily="50" charset="-128"/>
              </a:rPr>
              <a:t>コアデータモデルを使い、簡単に業務分野のデータ設計ができます。</a:t>
            </a:r>
          </a:p>
        </p:txBody>
      </p:sp>
      <p:sp>
        <p:nvSpPr>
          <p:cNvPr id="2" name="正方形/長方形 1">
            <a:extLst>
              <a:ext uri="{FF2B5EF4-FFF2-40B4-BE49-F238E27FC236}">
                <a16:creationId xmlns:a16="http://schemas.microsoft.com/office/drawing/2014/main" id="{A3F0DF06-D36D-A0E4-3A47-80B9D96A9C6A}"/>
              </a:ext>
            </a:extLst>
          </p:cNvPr>
          <p:cNvSpPr/>
          <p:nvPr/>
        </p:nvSpPr>
        <p:spPr>
          <a:xfrm>
            <a:off x="8812541" y="5223330"/>
            <a:ext cx="2303388" cy="1371467"/>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600">
              <a:solidFill>
                <a:prstClr val="white"/>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F846F26D-0E41-3770-C51D-C4C3DB01F3C3}"/>
              </a:ext>
            </a:extLst>
          </p:cNvPr>
          <p:cNvSpPr/>
          <p:nvPr/>
        </p:nvSpPr>
        <p:spPr>
          <a:xfrm>
            <a:off x="6604492" y="5237796"/>
            <a:ext cx="1105017" cy="1503572"/>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600">
              <a:solidFill>
                <a:prstClr val="white"/>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0E76E751-E3FE-20CD-D714-07E35926940B}"/>
              </a:ext>
            </a:extLst>
          </p:cNvPr>
          <p:cNvSpPr/>
          <p:nvPr/>
        </p:nvSpPr>
        <p:spPr>
          <a:xfrm>
            <a:off x="8812540" y="2395005"/>
            <a:ext cx="2540043" cy="2217865"/>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600">
              <a:solidFill>
                <a:prstClr val="white"/>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878FED22-8925-9DC1-3BFB-31B376706C34}"/>
              </a:ext>
            </a:extLst>
          </p:cNvPr>
          <p:cNvSpPr/>
          <p:nvPr/>
        </p:nvSpPr>
        <p:spPr>
          <a:xfrm>
            <a:off x="6636059" y="2253828"/>
            <a:ext cx="1105017" cy="2399308"/>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200">
              <a:solidFill>
                <a:prstClr val="white"/>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8225C79E-7055-3D1D-9D26-C9239B59ED20}"/>
              </a:ext>
            </a:extLst>
          </p:cNvPr>
          <p:cNvSpPr/>
          <p:nvPr/>
        </p:nvSpPr>
        <p:spPr>
          <a:xfrm>
            <a:off x="4126887" y="4073874"/>
            <a:ext cx="1105017" cy="2451469"/>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600">
              <a:solidFill>
                <a:prstClr val="white"/>
              </a:solidFill>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E37CFCD4-E9C0-8C9C-0CB1-1217E75C1AAC}"/>
              </a:ext>
            </a:extLst>
          </p:cNvPr>
          <p:cNvSpPr/>
          <p:nvPr/>
        </p:nvSpPr>
        <p:spPr>
          <a:xfrm>
            <a:off x="4085522" y="3668496"/>
            <a:ext cx="1107996" cy="364277"/>
          </a:xfrm>
          <a:prstGeom prst="rect">
            <a:avLst/>
          </a:prstGeom>
          <a:solidFill>
            <a:srgbClr val="FFFFCC"/>
          </a:solidFill>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a:latin typeface="メイリオ" panose="020B0604030504040204" pitchFamily="50" charset="-128"/>
                <a:ea typeface="メイリオ" panose="020B0604030504040204" pitchFamily="50" charset="-128"/>
              </a:rPr>
              <a:t>施設</a:t>
            </a:r>
          </a:p>
        </p:txBody>
      </p:sp>
      <p:sp>
        <p:nvSpPr>
          <p:cNvPr id="11" name="正方形/長方形 10">
            <a:extLst>
              <a:ext uri="{FF2B5EF4-FFF2-40B4-BE49-F238E27FC236}">
                <a16:creationId xmlns:a16="http://schemas.microsoft.com/office/drawing/2014/main" id="{36371213-64EC-7BDC-0E16-B66900AEB641}"/>
              </a:ext>
            </a:extLst>
          </p:cNvPr>
          <p:cNvSpPr/>
          <p:nvPr/>
        </p:nvSpPr>
        <p:spPr>
          <a:xfrm>
            <a:off x="6603003" y="1912595"/>
            <a:ext cx="1107996" cy="3642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a:latin typeface="メイリオ" panose="020B0604030504040204" pitchFamily="50" charset="-128"/>
                <a:ea typeface="メイリオ" panose="020B0604030504040204" pitchFamily="50" charset="-128"/>
              </a:rPr>
              <a:t>学校</a:t>
            </a:r>
          </a:p>
        </p:txBody>
      </p:sp>
      <p:sp>
        <p:nvSpPr>
          <p:cNvPr id="12" name="正方形/長方形 11">
            <a:extLst>
              <a:ext uri="{FF2B5EF4-FFF2-40B4-BE49-F238E27FC236}">
                <a16:creationId xmlns:a16="http://schemas.microsoft.com/office/drawing/2014/main" id="{27A842E1-B95F-1164-FBE3-C7908EC76D41}"/>
              </a:ext>
            </a:extLst>
          </p:cNvPr>
          <p:cNvSpPr/>
          <p:nvPr/>
        </p:nvSpPr>
        <p:spPr>
          <a:xfrm>
            <a:off x="6603003" y="4746956"/>
            <a:ext cx="1107996" cy="3642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a:latin typeface="メイリオ" panose="020B0604030504040204" pitchFamily="50" charset="-128"/>
                <a:ea typeface="メイリオ" panose="020B0604030504040204" pitchFamily="50" charset="-128"/>
              </a:rPr>
              <a:t>避難所</a:t>
            </a:r>
          </a:p>
        </p:txBody>
      </p:sp>
      <p:sp>
        <p:nvSpPr>
          <p:cNvPr id="15" name="テキスト ボックス 14">
            <a:extLst>
              <a:ext uri="{FF2B5EF4-FFF2-40B4-BE49-F238E27FC236}">
                <a16:creationId xmlns:a16="http://schemas.microsoft.com/office/drawing/2014/main" id="{938DA0FA-08D6-578A-BE0B-17438DC8F1E8}"/>
              </a:ext>
            </a:extLst>
          </p:cNvPr>
          <p:cNvSpPr txBox="1"/>
          <p:nvPr/>
        </p:nvSpPr>
        <p:spPr>
          <a:xfrm>
            <a:off x="4125481" y="4052438"/>
            <a:ext cx="902811" cy="2462213"/>
          </a:xfrm>
          <a:prstGeom prst="rect">
            <a:avLst/>
          </a:prstGeom>
          <a:noFill/>
        </p:spPr>
        <p:txBody>
          <a:bodyPr wrap="none" rtlCol="0">
            <a:spAutoFit/>
          </a:bodyPr>
          <a:lstStyle/>
          <a:p>
            <a:r>
              <a:rPr kumimoji="1" lang="ja-JP" altLang="en-US" sz="1400">
                <a:solidFill>
                  <a:srgbClr val="00B050"/>
                </a:solidFill>
                <a:latin typeface="メイリオ" panose="020B0604030504040204" pitchFamily="50" charset="-128"/>
                <a:ea typeface="メイリオ" panose="020B0604030504040204" pitchFamily="50" charset="-128"/>
              </a:rPr>
              <a:t>施設名</a:t>
            </a:r>
            <a:endParaRPr kumimoji="1" lang="en-US" altLang="ja-JP" sz="1400">
              <a:solidFill>
                <a:srgbClr val="00B050"/>
              </a:solidFill>
              <a:latin typeface="メイリオ" panose="020B0604030504040204" pitchFamily="50" charset="-128"/>
              <a:ea typeface="メイリオ" panose="020B0604030504040204" pitchFamily="50" charset="-128"/>
            </a:endParaRPr>
          </a:p>
          <a:p>
            <a:r>
              <a:rPr kumimoji="1" lang="ja-JP" altLang="en-US" sz="1400">
                <a:latin typeface="メイリオ" panose="020B0604030504040204" pitchFamily="50" charset="-128"/>
                <a:ea typeface="メイリオ" panose="020B0604030504040204" pitchFamily="50" charset="-128"/>
              </a:rPr>
              <a:t>概要</a:t>
            </a:r>
            <a:endParaRPr kumimoji="1" lang="en-US" altLang="ja-JP" sz="1400">
              <a:latin typeface="メイリオ" panose="020B0604030504040204" pitchFamily="50" charset="-128"/>
              <a:ea typeface="メイリオ" panose="020B0604030504040204" pitchFamily="50" charset="-128"/>
            </a:endParaRPr>
          </a:p>
          <a:p>
            <a:r>
              <a:rPr kumimoji="1" lang="ja-JP" altLang="en-US" sz="1400">
                <a:solidFill>
                  <a:srgbClr val="0000FF"/>
                </a:solidFill>
                <a:latin typeface="メイリオ" panose="020B0604030504040204" pitchFamily="50" charset="-128"/>
                <a:ea typeface="メイリオ" panose="020B0604030504040204" pitchFamily="50" charset="-128"/>
              </a:rPr>
              <a:t>定員</a:t>
            </a:r>
            <a:endParaRPr kumimoji="1" lang="en-US" altLang="ja-JP" sz="1400">
              <a:solidFill>
                <a:srgbClr val="0000FF"/>
              </a:solidFill>
              <a:latin typeface="メイリオ" panose="020B0604030504040204" pitchFamily="50" charset="-128"/>
              <a:ea typeface="メイリオ" panose="020B0604030504040204" pitchFamily="50" charset="-128"/>
            </a:endParaRPr>
          </a:p>
          <a:p>
            <a:r>
              <a:rPr kumimoji="1" lang="ja-JP" altLang="en-US" sz="1400">
                <a:latin typeface="メイリオ" panose="020B0604030504040204" pitchFamily="50" charset="-128"/>
                <a:ea typeface="メイリオ" panose="020B0604030504040204" pitchFamily="50" charset="-128"/>
              </a:rPr>
              <a:t>開所時間</a:t>
            </a:r>
            <a:endParaRPr kumimoji="1" lang="en-US" altLang="ja-JP" sz="1400">
              <a:latin typeface="メイリオ" panose="020B0604030504040204" pitchFamily="50" charset="-128"/>
              <a:ea typeface="メイリオ" panose="020B0604030504040204" pitchFamily="50" charset="-128"/>
            </a:endParaRPr>
          </a:p>
          <a:p>
            <a:r>
              <a:rPr kumimoji="1" lang="ja-JP" altLang="en-US" sz="1400">
                <a:latin typeface="メイリオ" panose="020B0604030504040204" pitchFamily="50" charset="-128"/>
                <a:ea typeface="メイリオ" panose="020B0604030504040204" pitchFamily="50" charset="-128"/>
              </a:rPr>
              <a:t>閉所時間</a:t>
            </a:r>
            <a:endParaRPr kumimoji="1" lang="en-US" altLang="ja-JP" sz="1400">
              <a:latin typeface="メイリオ" panose="020B0604030504040204" pitchFamily="50" charset="-128"/>
              <a:ea typeface="メイリオ" panose="020B0604030504040204" pitchFamily="50" charset="-128"/>
            </a:endParaRPr>
          </a:p>
          <a:p>
            <a:r>
              <a:rPr kumimoji="1" lang="ja-JP" altLang="en-US" sz="1400">
                <a:latin typeface="メイリオ" panose="020B0604030504040204" pitchFamily="50" charset="-128"/>
                <a:ea typeface="メイリオ" panose="020B0604030504040204" pitchFamily="50" charset="-128"/>
              </a:rPr>
              <a:t>開所日</a:t>
            </a:r>
            <a:endParaRPr kumimoji="1" lang="en-US" altLang="ja-JP" sz="1400">
              <a:latin typeface="メイリオ" panose="020B0604030504040204" pitchFamily="50" charset="-128"/>
              <a:ea typeface="メイリオ" panose="020B0604030504040204" pitchFamily="50" charset="-128"/>
            </a:endParaRPr>
          </a:p>
          <a:p>
            <a:r>
              <a:rPr kumimoji="1" lang="ja-JP" altLang="en-US" sz="1400">
                <a:solidFill>
                  <a:srgbClr val="FF0000"/>
                </a:solidFill>
                <a:latin typeface="メイリオ" panose="020B0604030504040204" pitchFamily="50" charset="-128"/>
                <a:ea typeface="メイリオ" panose="020B0604030504040204" pitchFamily="50" charset="-128"/>
              </a:rPr>
              <a:t>建物名</a:t>
            </a:r>
            <a:endParaRPr kumimoji="1" lang="en-US" altLang="ja-JP" sz="1400">
              <a:solidFill>
                <a:srgbClr val="FF0000"/>
              </a:solidFill>
              <a:latin typeface="メイリオ" panose="020B0604030504040204" pitchFamily="50" charset="-128"/>
              <a:ea typeface="メイリオ" panose="020B0604030504040204" pitchFamily="50" charset="-128"/>
            </a:endParaRPr>
          </a:p>
          <a:p>
            <a:r>
              <a:rPr kumimoji="1" lang="ja-JP" altLang="en-US" sz="1400">
                <a:solidFill>
                  <a:srgbClr val="FF0000"/>
                </a:solidFill>
                <a:latin typeface="メイリオ" panose="020B0604030504040204" pitchFamily="50" charset="-128"/>
                <a:ea typeface="メイリオ" panose="020B0604030504040204" pitchFamily="50" charset="-128"/>
              </a:rPr>
              <a:t>住所</a:t>
            </a:r>
            <a:endParaRPr kumimoji="1" lang="en-US" altLang="ja-JP" sz="1400">
              <a:solidFill>
                <a:srgbClr val="FF0000"/>
              </a:solidFill>
              <a:latin typeface="メイリオ" panose="020B0604030504040204" pitchFamily="50" charset="-128"/>
              <a:ea typeface="メイリオ" panose="020B0604030504040204" pitchFamily="50" charset="-128"/>
            </a:endParaRPr>
          </a:p>
          <a:p>
            <a:r>
              <a:rPr lang="ja-JP" altLang="en-US" sz="1400">
                <a:solidFill>
                  <a:srgbClr val="FF0000"/>
                </a:solidFill>
                <a:latin typeface="メイリオ" panose="020B0604030504040204" pitchFamily="50" charset="-128"/>
                <a:ea typeface="メイリオ" panose="020B0604030504040204" pitchFamily="50" charset="-128"/>
              </a:rPr>
              <a:t>座標</a:t>
            </a:r>
            <a:endParaRPr kumimoji="1" lang="en-US" altLang="ja-JP" sz="1400">
              <a:solidFill>
                <a:srgbClr val="FF0000"/>
              </a:solidFill>
              <a:latin typeface="メイリオ" panose="020B0604030504040204" pitchFamily="50" charset="-128"/>
              <a:ea typeface="メイリオ" panose="020B0604030504040204" pitchFamily="50" charset="-128"/>
            </a:endParaRPr>
          </a:p>
          <a:p>
            <a:r>
              <a:rPr kumimoji="1" lang="ja-JP" altLang="en-US" sz="1400">
                <a:solidFill>
                  <a:schemeClr val="accent2">
                    <a:lumMod val="75000"/>
                  </a:schemeClr>
                </a:solidFill>
                <a:latin typeface="メイリオ" panose="020B0604030504040204" pitchFamily="50" charset="-128"/>
                <a:ea typeface="メイリオ" panose="020B0604030504040204" pitchFamily="50" charset="-128"/>
              </a:rPr>
              <a:t>責任者</a:t>
            </a:r>
            <a:endParaRPr kumimoji="1" lang="en-US" altLang="ja-JP" sz="1400">
              <a:solidFill>
                <a:schemeClr val="accent2">
                  <a:lumMod val="75000"/>
                </a:schemeClr>
              </a:solidFill>
              <a:latin typeface="メイリオ" panose="020B0604030504040204" pitchFamily="50" charset="-128"/>
              <a:ea typeface="メイリオ" panose="020B0604030504040204" pitchFamily="50" charset="-128"/>
            </a:endParaRPr>
          </a:p>
          <a:p>
            <a:r>
              <a:rPr kumimoji="1" lang="ja-JP" altLang="en-US" sz="1400">
                <a:latin typeface="メイリオ" panose="020B0604030504040204" pitchFamily="50" charset="-128"/>
                <a:ea typeface="メイリオ" panose="020B0604030504040204" pitchFamily="50" charset="-128"/>
              </a:rPr>
              <a:t>運営者</a:t>
            </a:r>
          </a:p>
        </p:txBody>
      </p:sp>
      <p:sp>
        <p:nvSpPr>
          <p:cNvPr id="16" name="テキスト ボックス 15">
            <a:extLst>
              <a:ext uri="{FF2B5EF4-FFF2-40B4-BE49-F238E27FC236}">
                <a16:creationId xmlns:a16="http://schemas.microsoft.com/office/drawing/2014/main" id="{568C7E9C-D783-8597-71BE-37B541949512}"/>
              </a:ext>
            </a:extLst>
          </p:cNvPr>
          <p:cNvSpPr txBox="1"/>
          <p:nvPr/>
        </p:nvSpPr>
        <p:spPr>
          <a:xfrm>
            <a:off x="6643838" y="2262931"/>
            <a:ext cx="800219" cy="2123658"/>
          </a:xfrm>
          <a:prstGeom prst="rect">
            <a:avLst/>
          </a:prstGeom>
          <a:noFill/>
        </p:spPr>
        <p:txBody>
          <a:bodyPr wrap="none" rtlCol="0">
            <a:spAutoFit/>
          </a:bodyPr>
          <a:lstStyle/>
          <a:p>
            <a:r>
              <a:rPr kumimoji="1" lang="ja-JP" altLang="en-US" sz="1200">
                <a:solidFill>
                  <a:srgbClr val="00B050"/>
                </a:solidFill>
                <a:latin typeface="メイリオ" panose="020B0604030504040204" pitchFamily="50" charset="-128"/>
                <a:ea typeface="メイリオ" panose="020B0604030504040204" pitchFamily="50" charset="-128"/>
              </a:rPr>
              <a:t>学校名</a:t>
            </a:r>
            <a:endParaRPr kumimoji="1" lang="en-US" altLang="ja-JP" sz="1200">
              <a:solidFill>
                <a:srgbClr val="00B050"/>
              </a:solidFill>
              <a:latin typeface="メイリオ" panose="020B0604030504040204" pitchFamily="50" charset="-128"/>
              <a:ea typeface="メイリオ" panose="020B0604030504040204" pitchFamily="50" charset="-128"/>
            </a:endParaRPr>
          </a:p>
          <a:p>
            <a:r>
              <a:rPr kumimoji="1" lang="ja-JP" altLang="en-US" sz="1200">
                <a:latin typeface="メイリオ" panose="020B0604030504040204" pitchFamily="50" charset="-128"/>
                <a:ea typeface="メイリオ" panose="020B0604030504040204" pitchFamily="50" charset="-128"/>
              </a:rPr>
              <a:t>概要</a:t>
            </a:r>
            <a:endParaRPr kumimoji="1" lang="en-US" altLang="ja-JP" sz="1200">
              <a:latin typeface="メイリオ" panose="020B0604030504040204" pitchFamily="50" charset="-128"/>
              <a:ea typeface="メイリオ" panose="020B0604030504040204" pitchFamily="50" charset="-128"/>
            </a:endParaRPr>
          </a:p>
          <a:p>
            <a:r>
              <a:rPr kumimoji="1" lang="ja-JP" altLang="en-US" sz="1200">
                <a:solidFill>
                  <a:srgbClr val="0000FF"/>
                </a:solidFill>
                <a:latin typeface="メイリオ" panose="020B0604030504040204" pitchFamily="50" charset="-128"/>
                <a:ea typeface="メイリオ" panose="020B0604030504040204" pitchFamily="50" charset="-128"/>
              </a:rPr>
              <a:t>生徒数</a:t>
            </a:r>
            <a:endParaRPr kumimoji="1" lang="en-US" altLang="ja-JP" sz="1200">
              <a:solidFill>
                <a:srgbClr val="0000FF"/>
              </a:solidFill>
              <a:latin typeface="メイリオ" panose="020B0604030504040204" pitchFamily="50" charset="-128"/>
              <a:ea typeface="メイリオ" panose="020B0604030504040204" pitchFamily="50" charset="-128"/>
            </a:endParaRPr>
          </a:p>
          <a:p>
            <a:r>
              <a:rPr kumimoji="1" lang="ja-JP" altLang="en-US" sz="1200">
                <a:latin typeface="メイリオ" panose="020B0604030504040204" pitchFamily="50" charset="-128"/>
                <a:ea typeface="メイリオ" panose="020B0604030504040204" pitchFamily="50" charset="-128"/>
              </a:rPr>
              <a:t>開校日</a:t>
            </a:r>
            <a:endParaRPr kumimoji="1" lang="en-US" altLang="ja-JP" sz="1200">
              <a:latin typeface="メイリオ" panose="020B0604030504040204" pitchFamily="50" charset="-128"/>
              <a:ea typeface="メイリオ" panose="020B0604030504040204" pitchFamily="50" charset="-128"/>
            </a:endParaRPr>
          </a:p>
          <a:p>
            <a:r>
              <a:rPr kumimoji="1" lang="ja-JP" altLang="en-US" sz="1200">
                <a:solidFill>
                  <a:srgbClr val="FF0000"/>
                </a:solidFill>
                <a:latin typeface="メイリオ" panose="020B0604030504040204" pitchFamily="50" charset="-128"/>
                <a:ea typeface="メイリオ" panose="020B0604030504040204" pitchFamily="50" charset="-128"/>
              </a:rPr>
              <a:t>建物名</a:t>
            </a:r>
            <a:endParaRPr kumimoji="1" lang="en-US" altLang="ja-JP" sz="1200">
              <a:solidFill>
                <a:srgbClr val="FF0000"/>
              </a:solidFill>
              <a:latin typeface="メイリオ" panose="020B0604030504040204" pitchFamily="50" charset="-128"/>
              <a:ea typeface="メイリオ" panose="020B0604030504040204" pitchFamily="50" charset="-128"/>
            </a:endParaRPr>
          </a:p>
          <a:p>
            <a:r>
              <a:rPr kumimoji="1" lang="ja-JP" altLang="en-US" sz="1200">
                <a:solidFill>
                  <a:srgbClr val="FF0000"/>
                </a:solidFill>
                <a:latin typeface="メイリオ" panose="020B0604030504040204" pitchFamily="50" charset="-128"/>
                <a:ea typeface="メイリオ" panose="020B0604030504040204" pitchFamily="50" charset="-128"/>
              </a:rPr>
              <a:t>住所</a:t>
            </a:r>
            <a:endParaRPr kumimoji="1" lang="en-US" altLang="ja-JP" sz="1200">
              <a:solidFill>
                <a:srgbClr val="FF0000"/>
              </a:solidFill>
              <a:latin typeface="メイリオ" panose="020B0604030504040204" pitchFamily="50" charset="-128"/>
              <a:ea typeface="メイリオ" panose="020B0604030504040204" pitchFamily="50" charset="-128"/>
            </a:endParaRPr>
          </a:p>
          <a:p>
            <a:r>
              <a:rPr lang="ja-JP" altLang="en-US" sz="1200">
                <a:solidFill>
                  <a:srgbClr val="FF0000"/>
                </a:solidFill>
                <a:latin typeface="メイリオ" panose="020B0604030504040204" pitchFamily="50" charset="-128"/>
                <a:ea typeface="メイリオ" panose="020B0604030504040204" pitchFamily="50" charset="-128"/>
              </a:rPr>
              <a:t>座標</a:t>
            </a:r>
            <a:endParaRPr kumimoji="1" lang="en-US" altLang="ja-JP" sz="1200">
              <a:solidFill>
                <a:srgbClr val="FF0000"/>
              </a:solidFill>
              <a:latin typeface="メイリオ" panose="020B0604030504040204" pitchFamily="50" charset="-128"/>
              <a:ea typeface="メイリオ" panose="020B0604030504040204" pitchFamily="50" charset="-128"/>
            </a:endParaRPr>
          </a:p>
          <a:p>
            <a:r>
              <a:rPr kumimoji="1" lang="en-US" altLang="ja-JP" sz="1200">
                <a:latin typeface="メイリオ" panose="020B0604030504040204" pitchFamily="50" charset="-128"/>
                <a:ea typeface="メイリオ" panose="020B0604030504040204" pitchFamily="50" charset="-128"/>
              </a:rPr>
              <a:t>Tel</a:t>
            </a:r>
          </a:p>
          <a:p>
            <a:r>
              <a:rPr kumimoji="1" lang="ja-JP" altLang="en-US" sz="1200">
                <a:solidFill>
                  <a:schemeClr val="accent2">
                    <a:lumMod val="75000"/>
                  </a:schemeClr>
                </a:solidFill>
                <a:latin typeface="メイリオ" panose="020B0604030504040204" pitchFamily="50" charset="-128"/>
                <a:ea typeface="メイリオ" panose="020B0604030504040204" pitchFamily="50" charset="-128"/>
              </a:rPr>
              <a:t>校長</a:t>
            </a:r>
            <a:endParaRPr lang="en-US" altLang="ja-JP" sz="1200">
              <a:solidFill>
                <a:schemeClr val="accent2">
                  <a:lumMod val="75000"/>
                </a:schemeClr>
              </a:solidFill>
              <a:latin typeface="メイリオ" panose="020B0604030504040204" pitchFamily="50" charset="-128"/>
              <a:ea typeface="メイリオ" panose="020B0604030504040204" pitchFamily="50" charset="-128"/>
            </a:endParaRPr>
          </a:p>
          <a:p>
            <a:r>
              <a:rPr kumimoji="1" lang="ja-JP" altLang="en-US" sz="1200">
                <a:latin typeface="メイリオ" panose="020B0604030504040204" pitchFamily="50" charset="-128"/>
                <a:ea typeface="メイリオ" panose="020B0604030504040204" pitchFamily="50" charset="-128"/>
              </a:rPr>
              <a:t>学校法人</a:t>
            </a:r>
            <a:endParaRPr kumimoji="1" lang="en-US" altLang="ja-JP" sz="1200">
              <a:latin typeface="メイリオ" panose="020B0604030504040204" pitchFamily="50" charset="-128"/>
              <a:ea typeface="メイリオ" panose="020B0604030504040204" pitchFamily="50" charset="-128"/>
            </a:endParaRPr>
          </a:p>
          <a:p>
            <a:r>
              <a:rPr kumimoji="1" lang="ja-JP" altLang="en-US" sz="1200">
                <a:latin typeface="メイリオ" panose="020B0604030504040204" pitchFamily="50" charset="-128"/>
                <a:ea typeface="メイリオ" panose="020B0604030504040204" pitchFamily="50" charset="-128"/>
              </a:rPr>
              <a:t>校種</a:t>
            </a:r>
            <a:endParaRPr kumimoji="1" lang="en-US" altLang="ja-JP" sz="1400">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26807B95-6180-CB3E-F141-BF0A6E2692C7}"/>
              </a:ext>
            </a:extLst>
          </p:cNvPr>
          <p:cNvSpPr txBox="1"/>
          <p:nvPr/>
        </p:nvSpPr>
        <p:spPr>
          <a:xfrm>
            <a:off x="6600056" y="5224307"/>
            <a:ext cx="954107" cy="1384995"/>
          </a:xfrm>
          <a:prstGeom prst="rect">
            <a:avLst/>
          </a:prstGeom>
          <a:noFill/>
        </p:spPr>
        <p:txBody>
          <a:bodyPr wrap="none" rtlCol="0">
            <a:spAutoFit/>
          </a:bodyPr>
          <a:lstStyle/>
          <a:p>
            <a:r>
              <a:rPr kumimoji="1" lang="ja-JP" altLang="en-US" sz="1200">
                <a:solidFill>
                  <a:srgbClr val="00B050"/>
                </a:solidFill>
                <a:latin typeface="メイリオ" panose="020B0604030504040204" pitchFamily="50" charset="-128"/>
                <a:ea typeface="メイリオ" panose="020B0604030504040204" pitchFamily="50" charset="-128"/>
              </a:rPr>
              <a:t>避難所名</a:t>
            </a:r>
            <a:endParaRPr kumimoji="1" lang="en-US" altLang="ja-JP" sz="1200">
              <a:solidFill>
                <a:srgbClr val="00B050"/>
              </a:solidFill>
              <a:latin typeface="メイリオ" panose="020B0604030504040204" pitchFamily="50" charset="-128"/>
              <a:ea typeface="メイリオ" panose="020B0604030504040204" pitchFamily="50" charset="-128"/>
            </a:endParaRPr>
          </a:p>
          <a:p>
            <a:r>
              <a:rPr kumimoji="1" lang="ja-JP" altLang="en-US" sz="1200">
                <a:solidFill>
                  <a:srgbClr val="0000FF"/>
                </a:solidFill>
                <a:latin typeface="メイリオ" panose="020B0604030504040204" pitchFamily="50" charset="-128"/>
                <a:ea typeface="メイリオ" panose="020B0604030504040204" pitchFamily="50" charset="-128"/>
              </a:rPr>
              <a:t>定員</a:t>
            </a:r>
            <a:endParaRPr kumimoji="1" lang="en-US" altLang="ja-JP" sz="1200">
              <a:solidFill>
                <a:srgbClr val="0000FF"/>
              </a:solidFill>
              <a:latin typeface="メイリオ" panose="020B0604030504040204" pitchFamily="50" charset="-128"/>
              <a:ea typeface="メイリオ" panose="020B0604030504040204" pitchFamily="50" charset="-128"/>
            </a:endParaRPr>
          </a:p>
          <a:p>
            <a:r>
              <a:rPr kumimoji="1" lang="ja-JP" altLang="en-US" sz="1200">
                <a:solidFill>
                  <a:srgbClr val="FF0000"/>
                </a:solidFill>
                <a:latin typeface="メイリオ" panose="020B0604030504040204" pitchFamily="50" charset="-128"/>
                <a:ea typeface="メイリオ" panose="020B0604030504040204" pitchFamily="50" charset="-128"/>
              </a:rPr>
              <a:t>建物名</a:t>
            </a:r>
            <a:endParaRPr kumimoji="1" lang="en-US" altLang="ja-JP" sz="1200">
              <a:solidFill>
                <a:srgbClr val="FF0000"/>
              </a:solidFill>
              <a:latin typeface="メイリオ" panose="020B0604030504040204" pitchFamily="50" charset="-128"/>
              <a:ea typeface="メイリオ" panose="020B0604030504040204" pitchFamily="50" charset="-128"/>
            </a:endParaRPr>
          </a:p>
          <a:p>
            <a:r>
              <a:rPr kumimoji="1" lang="ja-JP" altLang="en-US" sz="1200">
                <a:solidFill>
                  <a:srgbClr val="FF0000"/>
                </a:solidFill>
                <a:latin typeface="メイリオ" panose="020B0604030504040204" pitchFamily="50" charset="-128"/>
                <a:ea typeface="メイリオ" panose="020B0604030504040204" pitchFamily="50" charset="-128"/>
              </a:rPr>
              <a:t>住所</a:t>
            </a:r>
            <a:endParaRPr kumimoji="1" lang="en-US" altLang="ja-JP" sz="1200">
              <a:solidFill>
                <a:srgbClr val="FF0000"/>
              </a:solidFill>
              <a:latin typeface="メイリオ" panose="020B0604030504040204" pitchFamily="50" charset="-128"/>
              <a:ea typeface="メイリオ" panose="020B0604030504040204" pitchFamily="50" charset="-128"/>
            </a:endParaRPr>
          </a:p>
          <a:p>
            <a:r>
              <a:rPr lang="ja-JP" altLang="en-US" sz="1200">
                <a:solidFill>
                  <a:srgbClr val="FF0000"/>
                </a:solidFill>
                <a:latin typeface="メイリオ" panose="020B0604030504040204" pitchFamily="50" charset="-128"/>
                <a:ea typeface="メイリオ" panose="020B0604030504040204" pitchFamily="50" charset="-128"/>
              </a:rPr>
              <a:t>座標</a:t>
            </a:r>
            <a:endParaRPr kumimoji="1" lang="en-US" altLang="ja-JP" sz="1200">
              <a:solidFill>
                <a:srgbClr val="FF0000"/>
              </a:solidFill>
              <a:latin typeface="メイリオ" panose="020B0604030504040204" pitchFamily="50" charset="-128"/>
              <a:ea typeface="メイリオ" panose="020B0604030504040204" pitchFamily="50" charset="-128"/>
            </a:endParaRPr>
          </a:p>
          <a:p>
            <a:r>
              <a:rPr kumimoji="1" lang="ja-JP" altLang="en-US" sz="1200">
                <a:solidFill>
                  <a:schemeClr val="accent2">
                    <a:lumMod val="75000"/>
                  </a:schemeClr>
                </a:solidFill>
                <a:latin typeface="メイリオ" panose="020B0604030504040204" pitchFamily="50" charset="-128"/>
                <a:ea typeface="メイリオ" panose="020B0604030504040204" pitchFamily="50" charset="-128"/>
              </a:rPr>
              <a:t>管理責任者</a:t>
            </a:r>
            <a:endParaRPr kumimoji="1" lang="en-US" altLang="ja-JP" sz="1200">
              <a:solidFill>
                <a:schemeClr val="accent2">
                  <a:lumMod val="75000"/>
                </a:schemeClr>
              </a:solidFill>
              <a:latin typeface="メイリオ" panose="020B0604030504040204" pitchFamily="50" charset="-128"/>
              <a:ea typeface="メイリオ" panose="020B0604030504040204" pitchFamily="50" charset="-128"/>
            </a:endParaRPr>
          </a:p>
          <a:p>
            <a:r>
              <a:rPr lang="ja-JP" altLang="en-US" sz="1200">
                <a:latin typeface="メイリオ" panose="020B0604030504040204" pitchFamily="50" charset="-128"/>
                <a:ea typeface="メイリオ" panose="020B0604030504040204" pitchFamily="50" charset="-128"/>
              </a:rPr>
              <a:t>運営者</a:t>
            </a:r>
            <a:endParaRPr lang="en-US" altLang="ja-JP" sz="1400">
              <a:latin typeface="メイリオ" panose="020B0604030504040204" pitchFamily="50" charset="-128"/>
              <a:ea typeface="メイリオ" panose="020B0604030504040204" pitchFamily="50" charset="-128"/>
            </a:endParaRPr>
          </a:p>
        </p:txBody>
      </p:sp>
      <p:cxnSp>
        <p:nvCxnSpPr>
          <p:cNvPr id="18" name="直線矢印コネクタ 17">
            <a:extLst>
              <a:ext uri="{FF2B5EF4-FFF2-40B4-BE49-F238E27FC236}">
                <a16:creationId xmlns:a16="http://schemas.microsoft.com/office/drawing/2014/main" id="{AECA0A20-6473-7D7A-8CBE-FED3FB054AD6}"/>
              </a:ext>
            </a:extLst>
          </p:cNvPr>
          <p:cNvCxnSpPr>
            <a:stCxn id="10" idx="3"/>
            <a:endCxn id="11" idx="1"/>
          </p:cNvCxnSpPr>
          <p:nvPr/>
        </p:nvCxnSpPr>
        <p:spPr>
          <a:xfrm flipV="1">
            <a:off x="5193518" y="2094734"/>
            <a:ext cx="1409485" cy="175590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線矢印コネクタ 18">
            <a:extLst>
              <a:ext uri="{FF2B5EF4-FFF2-40B4-BE49-F238E27FC236}">
                <a16:creationId xmlns:a16="http://schemas.microsoft.com/office/drawing/2014/main" id="{A25C3C11-27A3-9F68-AFE0-5806F5503D52}"/>
              </a:ext>
            </a:extLst>
          </p:cNvPr>
          <p:cNvCxnSpPr>
            <a:cxnSpLocks/>
            <a:stCxn id="10" idx="3"/>
            <a:endCxn id="12" idx="1"/>
          </p:cNvCxnSpPr>
          <p:nvPr/>
        </p:nvCxnSpPr>
        <p:spPr>
          <a:xfrm>
            <a:off x="5193518" y="3850635"/>
            <a:ext cx="1409485" cy="10784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円柱 20">
            <a:extLst>
              <a:ext uri="{FF2B5EF4-FFF2-40B4-BE49-F238E27FC236}">
                <a16:creationId xmlns:a16="http://schemas.microsoft.com/office/drawing/2014/main" id="{469F401E-2EB2-3359-94BA-C30398DF912C}"/>
              </a:ext>
            </a:extLst>
          </p:cNvPr>
          <p:cNvSpPr/>
          <p:nvPr/>
        </p:nvSpPr>
        <p:spPr>
          <a:xfrm>
            <a:off x="8850905" y="1926760"/>
            <a:ext cx="1353113" cy="406780"/>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a:solidFill>
                  <a:schemeClr val="tx1"/>
                </a:solidFill>
                <a:latin typeface="メイリオ" panose="020B0604030504040204" pitchFamily="50" charset="-128"/>
                <a:ea typeface="メイリオ" panose="020B0604030504040204" pitchFamily="50" charset="-128"/>
              </a:rPr>
              <a:t>学校一覧</a:t>
            </a:r>
          </a:p>
        </p:txBody>
      </p:sp>
      <p:sp>
        <p:nvSpPr>
          <p:cNvPr id="22" name="円柱 21">
            <a:extLst>
              <a:ext uri="{FF2B5EF4-FFF2-40B4-BE49-F238E27FC236}">
                <a16:creationId xmlns:a16="http://schemas.microsoft.com/office/drawing/2014/main" id="{1848E0B3-5A1D-0BB8-1CD6-695EC78944DA}"/>
              </a:ext>
            </a:extLst>
          </p:cNvPr>
          <p:cNvSpPr/>
          <p:nvPr/>
        </p:nvSpPr>
        <p:spPr>
          <a:xfrm>
            <a:off x="8834067" y="4722338"/>
            <a:ext cx="1353113" cy="406780"/>
          </a:xfrm>
          <a:prstGeom prst="ca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kumimoji="1" lang="ja-JP" altLang="en-US">
                <a:solidFill>
                  <a:schemeClr val="tx1"/>
                </a:solidFill>
                <a:latin typeface="メイリオ" panose="020B0604030504040204" pitchFamily="50" charset="-128"/>
                <a:ea typeface="メイリオ" panose="020B0604030504040204" pitchFamily="50" charset="-128"/>
              </a:rPr>
              <a:t>避難所一覧</a:t>
            </a:r>
          </a:p>
        </p:txBody>
      </p:sp>
      <p:cxnSp>
        <p:nvCxnSpPr>
          <p:cNvPr id="24" name="直線矢印コネクタ 23">
            <a:extLst>
              <a:ext uri="{FF2B5EF4-FFF2-40B4-BE49-F238E27FC236}">
                <a16:creationId xmlns:a16="http://schemas.microsoft.com/office/drawing/2014/main" id="{0FE57A82-1689-7270-CE07-6860DE4F4596}"/>
              </a:ext>
            </a:extLst>
          </p:cNvPr>
          <p:cNvCxnSpPr>
            <a:cxnSpLocks/>
            <a:stCxn id="12" idx="3"/>
            <a:endCxn id="22" idx="2"/>
          </p:cNvCxnSpPr>
          <p:nvPr/>
        </p:nvCxnSpPr>
        <p:spPr>
          <a:xfrm flipV="1">
            <a:off x="7710999" y="4925728"/>
            <a:ext cx="1123068" cy="336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テキスト ボックス 25">
            <a:extLst>
              <a:ext uri="{FF2B5EF4-FFF2-40B4-BE49-F238E27FC236}">
                <a16:creationId xmlns:a16="http://schemas.microsoft.com/office/drawing/2014/main" id="{E89F437F-D051-FBD2-66A0-D2539A1612A7}"/>
              </a:ext>
            </a:extLst>
          </p:cNvPr>
          <p:cNvSpPr txBox="1"/>
          <p:nvPr/>
        </p:nvSpPr>
        <p:spPr>
          <a:xfrm>
            <a:off x="8786338" y="2393440"/>
            <a:ext cx="2494238" cy="2123658"/>
          </a:xfrm>
          <a:prstGeom prst="rect">
            <a:avLst/>
          </a:prstGeom>
          <a:noFill/>
        </p:spPr>
        <p:txBody>
          <a:bodyPr wrap="square" rtlCol="0">
            <a:spAutoFit/>
          </a:bodyPr>
          <a:lstStyle/>
          <a:p>
            <a:r>
              <a:rPr kumimoji="1" lang="ja-JP" altLang="en-US" sz="1200">
                <a:solidFill>
                  <a:srgbClr val="00B050"/>
                </a:solidFill>
                <a:latin typeface="メイリオ" panose="020B0604030504040204" pitchFamily="50" charset="-128"/>
                <a:ea typeface="メイリオ" panose="020B0604030504040204" pitchFamily="50" charset="-128"/>
              </a:rPr>
              <a:t>デジタル小学校</a:t>
            </a:r>
            <a:endParaRPr kumimoji="1" lang="en-US" altLang="ja-JP" sz="1200">
              <a:solidFill>
                <a:srgbClr val="00B050"/>
              </a:solidFill>
              <a:latin typeface="メイリオ" panose="020B0604030504040204" pitchFamily="50" charset="-128"/>
              <a:ea typeface="メイリオ" panose="020B0604030504040204" pitchFamily="50" charset="-128"/>
            </a:endParaRPr>
          </a:p>
          <a:p>
            <a:r>
              <a:rPr kumimoji="1" lang="ja-JP" altLang="en-US" sz="1200">
                <a:latin typeface="メイリオ" panose="020B0604030504040204" pitchFamily="50" charset="-128"/>
                <a:ea typeface="メイリオ" panose="020B0604030504040204" pitchFamily="50" charset="-128"/>
              </a:rPr>
              <a:t>自習性を重んじる学校です</a:t>
            </a:r>
            <a:endParaRPr kumimoji="1" lang="en-US" altLang="ja-JP" sz="1200">
              <a:latin typeface="メイリオ" panose="020B0604030504040204" pitchFamily="50" charset="-128"/>
              <a:ea typeface="メイリオ" panose="020B0604030504040204" pitchFamily="50" charset="-128"/>
            </a:endParaRPr>
          </a:p>
          <a:p>
            <a:r>
              <a:rPr lang="ja-JP" altLang="en-US" sz="1200">
                <a:solidFill>
                  <a:srgbClr val="0000FF"/>
                </a:solidFill>
                <a:latin typeface="メイリオ" panose="020B0604030504040204" pitchFamily="50" charset="-128"/>
                <a:ea typeface="メイリオ" panose="020B0604030504040204" pitchFamily="50" charset="-128"/>
              </a:rPr>
              <a:t>６００</a:t>
            </a:r>
            <a:endParaRPr kumimoji="1" lang="en-US" altLang="ja-JP" sz="1200">
              <a:solidFill>
                <a:srgbClr val="0000FF"/>
              </a:solidFill>
              <a:latin typeface="メイリオ" panose="020B0604030504040204" pitchFamily="50" charset="-128"/>
              <a:ea typeface="メイリオ" panose="020B0604030504040204" pitchFamily="50" charset="-128"/>
            </a:endParaRPr>
          </a:p>
          <a:p>
            <a:r>
              <a:rPr lang="en-US" altLang="ja-JP" sz="1200">
                <a:latin typeface="メイリオ" panose="020B0604030504040204" pitchFamily="50" charset="-128"/>
                <a:ea typeface="メイリオ" panose="020B0604030504040204" pitchFamily="50" charset="-128"/>
              </a:rPr>
              <a:t>2021-09-01</a:t>
            </a:r>
            <a:endParaRPr kumimoji="1" lang="en-US" altLang="ja-JP" sz="1200">
              <a:latin typeface="メイリオ" panose="020B0604030504040204" pitchFamily="50" charset="-128"/>
              <a:ea typeface="メイリオ" panose="020B0604030504040204" pitchFamily="50" charset="-128"/>
            </a:endParaRPr>
          </a:p>
          <a:p>
            <a:r>
              <a:rPr kumimoji="1" lang="ja-JP" altLang="en-US" sz="1200">
                <a:solidFill>
                  <a:srgbClr val="FF0000"/>
                </a:solidFill>
                <a:latin typeface="メイリオ" panose="020B0604030504040204" pitchFamily="50" charset="-128"/>
                <a:ea typeface="メイリオ" panose="020B0604030504040204" pitchFamily="50" charset="-128"/>
              </a:rPr>
              <a:t>紀尾井町ガーデンヒルズ</a:t>
            </a:r>
            <a:endParaRPr kumimoji="1" lang="en-US" altLang="ja-JP" sz="1200">
              <a:solidFill>
                <a:srgbClr val="FF0000"/>
              </a:solidFill>
              <a:latin typeface="メイリオ" panose="020B0604030504040204" pitchFamily="50" charset="-128"/>
              <a:ea typeface="メイリオ" panose="020B0604030504040204" pitchFamily="50" charset="-128"/>
            </a:endParaRPr>
          </a:p>
          <a:p>
            <a:r>
              <a:rPr kumimoji="1" lang="ja-JP" altLang="en-US" sz="1200">
                <a:solidFill>
                  <a:srgbClr val="FF0000"/>
                </a:solidFill>
                <a:latin typeface="メイリオ" panose="020B0604030504040204" pitchFamily="50" charset="-128"/>
                <a:ea typeface="メイリオ" panose="020B0604030504040204" pitchFamily="50" charset="-128"/>
              </a:rPr>
              <a:t>東京都紀尾井町</a:t>
            </a:r>
            <a:endParaRPr kumimoji="1" lang="en-US" altLang="ja-JP" sz="1200">
              <a:solidFill>
                <a:srgbClr val="FF0000"/>
              </a:solidFill>
              <a:latin typeface="メイリオ" panose="020B0604030504040204" pitchFamily="50" charset="-128"/>
              <a:ea typeface="メイリオ" panose="020B0604030504040204" pitchFamily="50" charset="-128"/>
            </a:endParaRPr>
          </a:p>
          <a:p>
            <a:r>
              <a:rPr lang="en-US" altLang="ja-JP" sz="1200">
                <a:solidFill>
                  <a:srgbClr val="FF0000"/>
                </a:solidFill>
                <a:latin typeface="メイリオ" panose="020B0604030504040204" pitchFamily="50" charset="-128"/>
                <a:ea typeface="メイリオ" panose="020B0604030504040204" pitchFamily="50" charset="-128"/>
              </a:rPr>
              <a:t>XXX.XXXXXX,YYY.YYYYYY</a:t>
            </a:r>
            <a:endParaRPr kumimoji="1" lang="en-US" altLang="ja-JP" sz="1200">
              <a:solidFill>
                <a:srgbClr val="FF0000"/>
              </a:solidFill>
              <a:latin typeface="メイリオ" panose="020B0604030504040204" pitchFamily="50" charset="-128"/>
              <a:ea typeface="メイリオ" panose="020B0604030504040204" pitchFamily="50" charset="-128"/>
            </a:endParaRPr>
          </a:p>
          <a:p>
            <a:r>
              <a:rPr lang="en-US" altLang="ja-JP" sz="1200">
                <a:latin typeface="メイリオ" panose="020B0604030504040204" pitchFamily="50" charset="-128"/>
                <a:ea typeface="メイリオ" panose="020B0604030504040204" pitchFamily="50" charset="-128"/>
              </a:rPr>
              <a:t>(03)9999-9999</a:t>
            </a:r>
            <a:endParaRPr kumimoji="1" lang="en-US" altLang="ja-JP" sz="1200">
              <a:latin typeface="メイリオ" panose="020B0604030504040204" pitchFamily="50" charset="-128"/>
              <a:ea typeface="メイリオ" panose="020B0604030504040204" pitchFamily="50" charset="-128"/>
            </a:endParaRPr>
          </a:p>
          <a:p>
            <a:r>
              <a:rPr kumimoji="1" lang="ja-JP" altLang="en-US" sz="1200">
                <a:solidFill>
                  <a:schemeClr val="accent2">
                    <a:lumMod val="75000"/>
                  </a:schemeClr>
                </a:solidFill>
                <a:latin typeface="メイリオ" panose="020B0604030504040204" pitchFamily="50" charset="-128"/>
                <a:ea typeface="メイリオ" panose="020B0604030504040204" pitchFamily="50" charset="-128"/>
              </a:rPr>
              <a:t>出路樽</a:t>
            </a:r>
            <a:endParaRPr kumimoji="1" lang="en-US" altLang="ja-JP" sz="1200">
              <a:solidFill>
                <a:schemeClr val="accent2">
                  <a:lumMod val="75000"/>
                </a:schemeClr>
              </a:solidFill>
              <a:latin typeface="メイリオ" panose="020B0604030504040204" pitchFamily="50" charset="-128"/>
              <a:ea typeface="メイリオ" panose="020B0604030504040204" pitchFamily="50" charset="-128"/>
            </a:endParaRPr>
          </a:p>
          <a:p>
            <a:r>
              <a:rPr kumimoji="1" lang="ja-JP" altLang="en-US" sz="1200">
                <a:latin typeface="メイリオ" panose="020B0604030504040204" pitchFamily="50" charset="-128"/>
                <a:ea typeface="メイリオ" panose="020B0604030504040204" pitchFamily="50" charset="-128"/>
              </a:rPr>
              <a:t>デジタル庁</a:t>
            </a:r>
            <a:endParaRPr kumimoji="1" lang="en-US" altLang="ja-JP" sz="1200">
              <a:latin typeface="メイリオ" panose="020B0604030504040204" pitchFamily="50" charset="-128"/>
              <a:ea typeface="メイリオ" panose="020B0604030504040204" pitchFamily="50" charset="-128"/>
            </a:endParaRPr>
          </a:p>
          <a:p>
            <a:r>
              <a:rPr lang="ja-JP" altLang="en-US" sz="1200">
                <a:latin typeface="メイリオ" panose="020B0604030504040204" pitchFamily="50" charset="-128"/>
                <a:ea typeface="メイリオ" panose="020B0604030504040204" pitchFamily="50" charset="-128"/>
              </a:rPr>
              <a:t>その他</a:t>
            </a:r>
            <a:endParaRPr kumimoji="1" lang="en-US" altLang="ja-JP" sz="1200">
              <a:latin typeface="メイリオ" panose="020B0604030504040204" pitchFamily="50" charset="-128"/>
              <a:ea typeface="メイリオ" panose="020B0604030504040204" pitchFamily="50" charset="-128"/>
            </a:endParaRPr>
          </a:p>
        </p:txBody>
      </p:sp>
      <p:sp>
        <p:nvSpPr>
          <p:cNvPr id="28" name="正方形/長方形 27">
            <a:extLst>
              <a:ext uri="{FF2B5EF4-FFF2-40B4-BE49-F238E27FC236}">
                <a16:creationId xmlns:a16="http://schemas.microsoft.com/office/drawing/2014/main" id="{EA0DC47E-A38E-20EA-FA45-BA8D0DF3FDF1}"/>
              </a:ext>
            </a:extLst>
          </p:cNvPr>
          <p:cNvSpPr/>
          <p:nvPr/>
        </p:nvSpPr>
        <p:spPr>
          <a:xfrm>
            <a:off x="1487488" y="4725144"/>
            <a:ext cx="1107996" cy="364277"/>
          </a:xfrm>
          <a:prstGeom prst="rect">
            <a:avLst/>
          </a:prstGeom>
          <a:ln>
            <a:prstDash val="dash"/>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a:latin typeface="メイリオ" panose="020B0604030504040204" pitchFamily="50" charset="-128"/>
                <a:ea typeface="メイリオ" panose="020B0604030504040204" pitchFamily="50" charset="-128"/>
              </a:rPr>
              <a:t>日付</a:t>
            </a:r>
          </a:p>
        </p:txBody>
      </p:sp>
      <p:cxnSp>
        <p:nvCxnSpPr>
          <p:cNvPr id="29" name="直線矢印コネクタ 28">
            <a:extLst>
              <a:ext uri="{FF2B5EF4-FFF2-40B4-BE49-F238E27FC236}">
                <a16:creationId xmlns:a16="http://schemas.microsoft.com/office/drawing/2014/main" id="{86B37D88-3F89-9AAC-1D44-47606251D80C}"/>
              </a:ext>
            </a:extLst>
          </p:cNvPr>
          <p:cNvCxnSpPr>
            <a:cxnSpLocks/>
            <a:stCxn id="28" idx="3"/>
          </p:cNvCxnSpPr>
          <p:nvPr/>
        </p:nvCxnSpPr>
        <p:spPr>
          <a:xfrm>
            <a:off x="2595484" y="4907283"/>
            <a:ext cx="1495053" cy="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950872E7-6C04-8D94-D109-35601BB2CA3B}"/>
              </a:ext>
            </a:extLst>
          </p:cNvPr>
          <p:cNvSpPr txBox="1"/>
          <p:nvPr/>
        </p:nvSpPr>
        <p:spPr>
          <a:xfrm rot="18547391">
            <a:off x="5037198" y="2593605"/>
            <a:ext cx="1454244" cy="430887"/>
          </a:xfrm>
          <a:prstGeom prst="rect">
            <a:avLst/>
          </a:prstGeom>
          <a:noFill/>
        </p:spPr>
        <p:txBody>
          <a:bodyPr wrap="none" rtlCol="0">
            <a:spAutoFit/>
          </a:bodyPr>
          <a:lstStyle/>
          <a:p>
            <a:pPr algn="ctr"/>
            <a:r>
              <a:rPr kumimoji="1" lang="ja-JP" altLang="en-US" sz="1100" b="1">
                <a:latin typeface="メイリオ" panose="020B0604030504040204" pitchFamily="50" charset="-128"/>
                <a:ea typeface="メイリオ" panose="020B0604030504040204" pitchFamily="50" charset="-128"/>
              </a:rPr>
              <a:t>必要なものを選択し</a:t>
            </a:r>
            <a:endParaRPr kumimoji="1" lang="en-US" altLang="ja-JP" sz="1100" b="1">
              <a:latin typeface="メイリオ" panose="020B0604030504040204" pitchFamily="50" charset="-128"/>
              <a:ea typeface="メイリオ" panose="020B0604030504040204" pitchFamily="50" charset="-128"/>
            </a:endParaRPr>
          </a:p>
          <a:p>
            <a:pPr algn="ctr"/>
            <a:r>
              <a:rPr kumimoji="1" lang="ja-JP" altLang="en-US" sz="1100" b="1">
                <a:latin typeface="メイリオ" panose="020B0604030504040204" pitchFamily="50" charset="-128"/>
                <a:ea typeface="メイリオ" panose="020B0604030504040204" pitchFamily="50" charset="-128"/>
              </a:rPr>
              <a:t>さらに追加</a:t>
            </a:r>
          </a:p>
        </p:txBody>
      </p:sp>
      <p:sp>
        <p:nvSpPr>
          <p:cNvPr id="35" name="正方形/長方形 34">
            <a:extLst>
              <a:ext uri="{FF2B5EF4-FFF2-40B4-BE49-F238E27FC236}">
                <a16:creationId xmlns:a16="http://schemas.microsoft.com/office/drawing/2014/main" id="{E743E339-2127-4BD0-AC92-DBFFF0946CFB}"/>
              </a:ext>
            </a:extLst>
          </p:cNvPr>
          <p:cNvSpPr/>
          <p:nvPr/>
        </p:nvSpPr>
        <p:spPr>
          <a:xfrm>
            <a:off x="6676401" y="4786674"/>
            <a:ext cx="1107996" cy="3642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a:latin typeface="メイリオ" panose="020B0604030504040204" pitchFamily="50" charset="-128"/>
                <a:ea typeface="メイリオ" panose="020B0604030504040204" pitchFamily="50" charset="-128"/>
              </a:rPr>
              <a:t>避難所</a:t>
            </a:r>
          </a:p>
        </p:txBody>
      </p:sp>
      <p:sp>
        <p:nvSpPr>
          <p:cNvPr id="36" name="正方形/長方形 35">
            <a:extLst>
              <a:ext uri="{FF2B5EF4-FFF2-40B4-BE49-F238E27FC236}">
                <a16:creationId xmlns:a16="http://schemas.microsoft.com/office/drawing/2014/main" id="{50104307-61BD-DB87-B029-EDCC7F7E6FBE}"/>
              </a:ext>
            </a:extLst>
          </p:cNvPr>
          <p:cNvSpPr/>
          <p:nvPr/>
        </p:nvSpPr>
        <p:spPr>
          <a:xfrm>
            <a:off x="6750918" y="4847321"/>
            <a:ext cx="1107996" cy="364277"/>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a:latin typeface="メイリオ" panose="020B0604030504040204" pitchFamily="50" charset="-128"/>
                <a:ea typeface="メイリオ" panose="020B0604030504040204" pitchFamily="50" charset="-128"/>
              </a:rPr>
              <a:t>避難所</a:t>
            </a:r>
          </a:p>
        </p:txBody>
      </p:sp>
      <p:sp>
        <p:nvSpPr>
          <p:cNvPr id="37" name="テキスト ボックス 36">
            <a:extLst>
              <a:ext uri="{FF2B5EF4-FFF2-40B4-BE49-F238E27FC236}">
                <a16:creationId xmlns:a16="http://schemas.microsoft.com/office/drawing/2014/main" id="{A5F8689B-43DC-2D2A-4193-6576266911DC}"/>
              </a:ext>
            </a:extLst>
          </p:cNvPr>
          <p:cNvSpPr txBox="1"/>
          <p:nvPr/>
        </p:nvSpPr>
        <p:spPr>
          <a:xfrm>
            <a:off x="8797458" y="5217233"/>
            <a:ext cx="2339102" cy="1384995"/>
          </a:xfrm>
          <a:prstGeom prst="rect">
            <a:avLst/>
          </a:prstGeom>
          <a:noFill/>
        </p:spPr>
        <p:txBody>
          <a:bodyPr wrap="square" rtlCol="0">
            <a:spAutoFit/>
          </a:bodyPr>
          <a:lstStyle/>
          <a:p>
            <a:r>
              <a:rPr kumimoji="1" lang="ja-JP" altLang="en-US" sz="1200">
                <a:solidFill>
                  <a:srgbClr val="00B050"/>
                </a:solidFill>
                <a:latin typeface="メイリオ" panose="020B0604030504040204" pitchFamily="50" charset="-128"/>
                <a:ea typeface="メイリオ" panose="020B0604030504040204" pitchFamily="50" charset="-128"/>
              </a:rPr>
              <a:t>デジタル</a:t>
            </a:r>
            <a:r>
              <a:rPr lang="ja-JP" altLang="en-US" sz="1200">
                <a:solidFill>
                  <a:srgbClr val="00B050"/>
                </a:solidFill>
                <a:latin typeface="メイリオ" panose="020B0604030504040204" pitchFamily="50" charset="-128"/>
                <a:ea typeface="メイリオ" panose="020B0604030504040204" pitchFamily="50" charset="-128"/>
              </a:rPr>
              <a:t>小</a:t>
            </a:r>
            <a:r>
              <a:rPr kumimoji="1" lang="ja-JP" altLang="en-US" sz="1200">
                <a:solidFill>
                  <a:srgbClr val="00B050"/>
                </a:solidFill>
                <a:latin typeface="メイリオ" panose="020B0604030504040204" pitchFamily="50" charset="-128"/>
                <a:ea typeface="メイリオ" panose="020B0604030504040204" pitchFamily="50" charset="-128"/>
              </a:rPr>
              <a:t>学校（体育館）</a:t>
            </a:r>
            <a:endParaRPr kumimoji="1" lang="en-US" altLang="ja-JP" sz="1200">
              <a:solidFill>
                <a:srgbClr val="00B050"/>
              </a:solidFill>
              <a:latin typeface="メイリオ" panose="020B0604030504040204" pitchFamily="50" charset="-128"/>
              <a:ea typeface="メイリオ" panose="020B0604030504040204" pitchFamily="50" charset="-128"/>
            </a:endParaRPr>
          </a:p>
          <a:p>
            <a:r>
              <a:rPr lang="ja-JP" altLang="en-US" sz="1200">
                <a:solidFill>
                  <a:srgbClr val="0000FF"/>
                </a:solidFill>
                <a:latin typeface="メイリオ" panose="020B0604030504040204" pitchFamily="50" charset="-128"/>
                <a:ea typeface="メイリオ" panose="020B0604030504040204" pitchFamily="50" charset="-128"/>
              </a:rPr>
              <a:t>５００</a:t>
            </a:r>
            <a:endParaRPr lang="en-US" altLang="ja-JP" sz="1200">
              <a:solidFill>
                <a:srgbClr val="0000FF"/>
              </a:solidFill>
              <a:latin typeface="メイリオ" panose="020B0604030504040204" pitchFamily="50" charset="-128"/>
              <a:ea typeface="メイリオ" panose="020B0604030504040204" pitchFamily="50" charset="-128"/>
            </a:endParaRPr>
          </a:p>
          <a:p>
            <a:r>
              <a:rPr kumimoji="1" lang="ja-JP" altLang="en-US" sz="1200">
                <a:solidFill>
                  <a:srgbClr val="FF3B3B"/>
                </a:solidFill>
                <a:latin typeface="メイリオ" panose="020B0604030504040204" pitchFamily="50" charset="-128"/>
                <a:ea typeface="メイリオ" panose="020B0604030504040204" pitchFamily="50" charset="-128"/>
              </a:rPr>
              <a:t>紀尾井町ガーデンヒルズ</a:t>
            </a:r>
            <a:endParaRPr kumimoji="1" lang="en-US" altLang="ja-JP" sz="1200">
              <a:solidFill>
                <a:srgbClr val="FF3B3B"/>
              </a:solidFill>
              <a:latin typeface="メイリオ" panose="020B0604030504040204" pitchFamily="50" charset="-128"/>
              <a:ea typeface="メイリオ" panose="020B0604030504040204" pitchFamily="50" charset="-128"/>
            </a:endParaRPr>
          </a:p>
          <a:p>
            <a:r>
              <a:rPr lang="ja-JP" altLang="en-US" sz="1200">
                <a:solidFill>
                  <a:srgbClr val="FF3B3B"/>
                </a:solidFill>
                <a:latin typeface="メイリオ" panose="020B0604030504040204" pitchFamily="50" charset="-128"/>
                <a:ea typeface="メイリオ" panose="020B0604030504040204" pitchFamily="50" charset="-128"/>
              </a:rPr>
              <a:t>東京都紀尾井町</a:t>
            </a:r>
            <a:endParaRPr lang="en-US" altLang="ja-JP" sz="1200">
              <a:solidFill>
                <a:srgbClr val="FF3B3B"/>
              </a:solidFill>
              <a:latin typeface="メイリオ" panose="020B0604030504040204" pitchFamily="50" charset="-128"/>
              <a:ea typeface="メイリオ" panose="020B0604030504040204" pitchFamily="50" charset="-128"/>
            </a:endParaRPr>
          </a:p>
          <a:p>
            <a:r>
              <a:rPr lang="en-US" altLang="ja-JP" sz="1200">
                <a:solidFill>
                  <a:srgbClr val="FF0000"/>
                </a:solidFill>
                <a:latin typeface="メイリオ" panose="020B0604030504040204" pitchFamily="50" charset="-128"/>
                <a:ea typeface="メイリオ" panose="020B0604030504040204" pitchFamily="50" charset="-128"/>
              </a:rPr>
              <a:t>XXX.XXXXXX,YYY.YYYYYY</a:t>
            </a:r>
            <a:endParaRPr kumimoji="1" lang="en-US" altLang="ja-JP" sz="1200">
              <a:solidFill>
                <a:schemeClr val="accent2">
                  <a:lumMod val="75000"/>
                </a:schemeClr>
              </a:solidFill>
              <a:latin typeface="メイリオ" panose="020B0604030504040204" pitchFamily="50" charset="-128"/>
              <a:ea typeface="メイリオ" panose="020B0604030504040204" pitchFamily="50" charset="-128"/>
            </a:endParaRPr>
          </a:p>
          <a:p>
            <a:r>
              <a:rPr kumimoji="1" lang="ja-JP" altLang="en-US" sz="1200">
                <a:solidFill>
                  <a:schemeClr val="accent2">
                    <a:lumMod val="75000"/>
                  </a:schemeClr>
                </a:solidFill>
                <a:latin typeface="メイリオ" panose="020B0604030504040204" pitchFamily="50" charset="-128"/>
                <a:ea typeface="メイリオ" panose="020B0604030504040204" pitchFamily="50" charset="-128"/>
              </a:rPr>
              <a:t>出路樽</a:t>
            </a:r>
            <a:endParaRPr kumimoji="1" lang="en-US" altLang="ja-JP" sz="1200">
              <a:solidFill>
                <a:schemeClr val="accent2">
                  <a:lumMod val="75000"/>
                </a:schemeClr>
              </a:solidFill>
              <a:latin typeface="メイリオ" panose="020B0604030504040204" pitchFamily="50" charset="-128"/>
              <a:ea typeface="メイリオ" panose="020B0604030504040204" pitchFamily="50" charset="-128"/>
            </a:endParaRPr>
          </a:p>
          <a:p>
            <a:r>
              <a:rPr kumimoji="1" lang="ja-JP" altLang="en-US" sz="1200">
                <a:latin typeface="メイリオ" panose="020B0604030504040204" pitchFamily="50" charset="-128"/>
                <a:ea typeface="メイリオ" panose="020B0604030504040204" pitchFamily="50" charset="-128"/>
              </a:rPr>
              <a:t>山田</a:t>
            </a:r>
            <a:endParaRPr kumimoji="1" lang="en-US" altLang="ja-JP" sz="1400">
              <a:latin typeface="メイリオ" panose="020B0604030504040204" pitchFamily="50" charset="-128"/>
              <a:ea typeface="メイリオ" panose="020B0604030504040204" pitchFamily="50" charset="-128"/>
            </a:endParaRPr>
          </a:p>
        </p:txBody>
      </p:sp>
      <p:grpSp>
        <p:nvGrpSpPr>
          <p:cNvPr id="45" name="グループ化 44">
            <a:extLst>
              <a:ext uri="{FF2B5EF4-FFF2-40B4-BE49-F238E27FC236}">
                <a16:creationId xmlns:a16="http://schemas.microsoft.com/office/drawing/2014/main" id="{FB5D4078-AC8B-E090-A5C3-610AEEF07CC9}"/>
              </a:ext>
            </a:extLst>
          </p:cNvPr>
          <p:cNvGrpSpPr/>
          <p:nvPr/>
        </p:nvGrpSpPr>
        <p:grpSpPr>
          <a:xfrm>
            <a:off x="623074" y="1484784"/>
            <a:ext cx="10945534" cy="342581"/>
            <a:chOff x="623074" y="1484784"/>
            <a:chExt cx="10945534" cy="342581"/>
          </a:xfrm>
        </p:grpSpPr>
        <p:cxnSp>
          <p:nvCxnSpPr>
            <p:cNvPr id="23" name="直線矢印コネクタ 22">
              <a:extLst>
                <a:ext uri="{FF2B5EF4-FFF2-40B4-BE49-F238E27FC236}">
                  <a16:creationId xmlns:a16="http://schemas.microsoft.com/office/drawing/2014/main" id="{CFC8273C-B744-059C-B0F6-150A17754870}"/>
                </a:ext>
              </a:extLst>
            </p:cNvPr>
            <p:cNvCxnSpPr>
              <a:cxnSpLocks/>
            </p:cNvCxnSpPr>
            <p:nvPr/>
          </p:nvCxnSpPr>
          <p:spPr>
            <a:xfrm flipV="1">
              <a:off x="7710999" y="1722409"/>
              <a:ext cx="1139906" cy="158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矢印: 五方向 39">
              <a:extLst>
                <a:ext uri="{FF2B5EF4-FFF2-40B4-BE49-F238E27FC236}">
                  <a16:creationId xmlns:a16="http://schemas.microsoft.com/office/drawing/2014/main" id="{D96D754E-E4E1-B761-DD26-F4C9F88E628E}"/>
                </a:ext>
              </a:extLst>
            </p:cNvPr>
            <p:cNvSpPr/>
            <p:nvPr/>
          </p:nvSpPr>
          <p:spPr>
            <a:xfrm>
              <a:off x="623074" y="1484784"/>
              <a:ext cx="2734778" cy="342581"/>
            </a:xfrm>
            <a:prstGeom prst="homePlate">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700" b="1">
                  <a:latin typeface="メイリオ" panose="020B0604030504040204" pitchFamily="50" charset="-128"/>
                  <a:ea typeface="メイリオ" panose="020B0604030504040204" pitchFamily="50" charset="-128"/>
                </a:rPr>
                <a:t>コアデータパーツ</a:t>
              </a:r>
            </a:p>
          </p:txBody>
        </p:sp>
        <p:sp>
          <p:nvSpPr>
            <p:cNvPr id="42" name="矢印: 山形 41">
              <a:extLst>
                <a:ext uri="{FF2B5EF4-FFF2-40B4-BE49-F238E27FC236}">
                  <a16:creationId xmlns:a16="http://schemas.microsoft.com/office/drawing/2014/main" id="{98D0463D-39FC-35B7-4E61-902CF600F472}"/>
                </a:ext>
              </a:extLst>
            </p:cNvPr>
            <p:cNvSpPr/>
            <p:nvPr/>
          </p:nvSpPr>
          <p:spPr>
            <a:xfrm>
              <a:off x="3218900" y="1484784"/>
              <a:ext cx="2734777" cy="342581"/>
            </a:xfrm>
            <a:prstGeom prst="chevron">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700" b="1">
                  <a:solidFill>
                    <a:schemeClr val="bg1"/>
                  </a:solidFill>
                  <a:latin typeface="メイリオ" panose="020B0604030504040204" pitchFamily="50" charset="-128"/>
                  <a:ea typeface="メイリオ" panose="020B0604030504040204" pitchFamily="50" charset="-128"/>
                </a:rPr>
                <a:t>コアデータモデル</a:t>
              </a:r>
            </a:p>
          </p:txBody>
        </p:sp>
        <p:sp>
          <p:nvSpPr>
            <p:cNvPr id="43" name="矢印: 山形 42">
              <a:extLst>
                <a:ext uri="{FF2B5EF4-FFF2-40B4-BE49-F238E27FC236}">
                  <a16:creationId xmlns:a16="http://schemas.microsoft.com/office/drawing/2014/main" id="{38F00B9F-0308-FFE4-1A48-B5D2BDA90955}"/>
                </a:ext>
              </a:extLst>
            </p:cNvPr>
            <p:cNvSpPr/>
            <p:nvPr/>
          </p:nvSpPr>
          <p:spPr>
            <a:xfrm>
              <a:off x="5814725" y="1484784"/>
              <a:ext cx="2734777" cy="342581"/>
            </a:xfrm>
            <a:prstGeom prst="chevron">
              <a:avLst/>
            </a:prstGeom>
            <a:solidFill>
              <a:schemeClr val="accent4">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700" b="1">
                  <a:solidFill>
                    <a:schemeClr val="bg1"/>
                  </a:solidFill>
                  <a:latin typeface="メイリオ" panose="020B0604030504040204" pitchFamily="50" charset="-128"/>
                  <a:ea typeface="メイリオ" panose="020B0604030504040204" pitchFamily="50" charset="-128"/>
                </a:rPr>
                <a:t>実装データモデル</a:t>
              </a:r>
            </a:p>
          </p:txBody>
        </p:sp>
        <p:sp>
          <p:nvSpPr>
            <p:cNvPr id="44" name="矢印: 山形 43">
              <a:extLst>
                <a:ext uri="{FF2B5EF4-FFF2-40B4-BE49-F238E27FC236}">
                  <a16:creationId xmlns:a16="http://schemas.microsoft.com/office/drawing/2014/main" id="{C1CA1E85-8658-F691-6655-F6DD71786F92}"/>
                </a:ext>
              </a:extLst>
            </p:cNvPr>
            <p:cNvSpPr/>
            <p:nvPr/>
          </p:nvSpPr>
          <p:spPr>
            <a:xfrm>
              <a:off x="8410550" y="1484784"/>
              <a:ext cx="3158058" cy="342581"/>
            </a:xfrm>
            <a:prstGeom prst="chevron">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700" b="1">
                  <a:solidFill>
                    <a:schemeClr val="bg1"/>
                  </a:solidFill>
                  <a:latin typeface="メイリオ" panose="020B0604030504040204" pitchFamily="50" charset="-128"/>
                  <a:ea typeface="メイリオ" panose="020B0604030504040204" pitchFamily="50" charset="-128"/>
                </a:rPr>
                <a:t>データ</a:t>
              </a:r>
            </a:p>
          </p:txBody>
        </p:sp>
      </p:grpSp>
      <p:sp>
        <p:nvSpPr>
          <p:cNvPr id="9" name="正方形/長方形 8">
            <a:extLst>
              <a:ext uri="{FF2B5EF4-FFF2-40B4-BE49-F238E27FC236}">
                <a16:creationId xmlns:a16="http://schemas.microsoft.com/office/drawing/2014/main" id="{065C156B-6702-0731-8127-FC19AF65C3EB}"/>
              </a:ext>
            </a:extLst>
          </p:cNvPr>
          <p:cNvSpPr/>
          <p:nvPr/>
        </p:nvSpPr>
        <p:spPr>
          <a:xfrm>
            <a:off x="1487488" y="5301208"/>
            <a:ext cx="1107996" cy="364277"/>
          </a:xfrm>
          <a:prstGeom prst="rect">
            <a:avLst/>
          </a:prstGeom>
          <a:ln>
            <a:prstDash val="dash"/>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a:latin typeface="メイリオ" panose="020B0604030504040204" pitchFamily="50" charset="-128"/>
                <a:ea typeface="メイリオ" panose="020B0604030504040204" pitchFamily="50" charset="-128"/>
              </a:rPr>
              <a:t>アドレス</a:t>
            </a:r>
          </a:p>
        </p:txBody>
      </p:sp>
      <p:cxnSp>
        <p:nvCxnSpPr>
          <p:cNvPr id="14" name="直線矢印コネクタ 13">
            <a:extLst>
              <a:ext uri="{FF2B5EF4-FFF2-40B4-BE49-F238E27FC236}">
                <a16:creationId xmlns:a16="http://schemas.microsoft.com/office/drawing/2014/main" id="{B4540F61-D516-7B67-0E9B-1FDA84E59705}"/>
              </a:ext>
            </a:extLst>
          </p:cNvPr>
          <p:cNvCxnSpPr>
            <a:cxnSpLocks/>
            <a:stCxn id="9" idx="3"/>
          </p:cNvCxnSpPr>
          <p:nvPr/>
        </p:nvCxnSpPr>
        <p:spPr>
          <a:xfrm>
            <a:off x="2595484" y="5483347"/>
            <a:ext cx="1556300" cy="177901"/>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E94B11EA-E585-7AF8-16C5-450D58CC0BDF}"/>
              </a:ext>
            </a:extLst>
          </p:cNvPr>
          <p:cNvSpPr/>
          <p:nvPr/>
        </p:nvSpPr>
        <p:spPr>
          <a:xfrm>
            <a:off x="1487488" y="5733256"/>
            <a:ext cx="1107996" cy="364277"/>
          </a:xfrm>
          <a:prstGeom prst="rect">
            <a:avLst/>
          </a:prstGeom>
          <a:ln>
            <a:prstDash val="dash"/>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a:latin typeface="メイリオ" panose="020B0604030504040204" pitchFamily="50" charset="-128"/>
                <a:ea typeface="メイリオ" panose="020B0604030504040204" pitchFamily="50" charset="-128"/>
              </a:rPr>
              <a:t>地理</a:t>
            </a:r>
            <a:r>
              <a:rPr lang="ja-JP" altLang="en-US">
                <a:latin typeface="メイリオ" panose="020B0604030504040204" pitchFamily="50" charset="-128"/>
                <a:ea typeface="メイリオ" panose="020B0604030504040204" pitchFamily="50" charset="-128"/>
              </a:rPr>
              <a:t>情報</a:t>
            </a:r>
            <a:endParaRPr kumimoji="1" lang="ja-JP" altLang="en-US">
              <a:latin typeface="メイリオ" panose="020B0604030504040204" pitchFamily="50" charset="-128"/>
              <a:ea typeface="メイリオ" panose="020B0604030504040204" pitchFamily="50" charset="-128"/>
            </a:endParaRPr>
          </a:p>
        </p:txBody>
      </p:sp>
      <p:cxnSp>
        <p:nvCxnSpPr>
          <p:cNvPr id="32" name="直線矢印コネクタ 31">
            <a:extLst>
              <a:ext uri="{FF2B5EF4-FFF2-40B4-BE49-F238E27FC236}">
                <a16:creationId xmlns:a16="http://schemas.microsoft.com/office/drawing/2014/main" id="{2ADDF3E6-4848-D563-246D-D7DA0FC47D6E}"/>
              </a:ext>
            </a:extLst>
          </p:cNvPr>
          <p:cNvCxnSpPr>
            <a:cxnSpLocks/>
            <a:stCxn id="30" idx="3"/>
          </p:cNvCxnSpPr>
          <p:nvPr/>
        </p:nvCxnSpPr>
        <p:spPr>
          <a:xfrm>
            <a:off x="2595484" y="5915395"/>
            <a:ext cx="1556300" cy="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05011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228695-A2A6-7B1E-B0C0-ED2D53EDE363}"/>
              </a:ext>
            </a:extLst>
          </p:cNvPr>
          <p:cNvSpPr>
            <a:spLocks noGrp="1"/>
          </p:cNvSpPr>
          <p:nvPr>
            <p:ph type="ctrTitle"/>
          </p:nvPr>
        </p:nvSpPr>
        <p:spPr>
          <a:xfrm>
            <a:off x="0" y="1989000"/>
            <a:ext cx="12192000" cy="2160080"/>
          </a:xfrm>
        </p:spPr>
        <p:txBody>
          <a:bodyPr/>
          <a:lstStyle/>
          <a:p>
            <a:pPr algn="ctr"/>
            <a:r>
              <a:rPr lang="en-US" altLang="ja-JP" sz="6600"/>
              <a:t>【</a:t>
            </a:r>
            <a:r>
              <a:rPr lang="ja-JP" altLang="en-US" sz="6600"/>
              <a:t>参考資料</a:t>
            </a:r>
            <a:r>
              <a:rPr lang="en-US" altLang="ja-JP" sz="6600"/>
              <a:t>】</a:t>
            </a:r>
            <a:br>
              <a:rPr lang="en-US" altLang="ja-JP" sz="6600"/>
            </a:br>
            <a:r>
              <a:rPr lang="ja-JP" altLang="en-US" sz="4000"/>
              <a:t>データをより活用するための仕組み</a:t>
            </a:r>
            <a:endParaRPr lang="en-US" sz="4000"/>
          </a:p>
        </p:txBody>
      </p:sp>
      <p:sp>
        <p:nvSpPr>
          <p:cNvPr id="4" name="スライド番号プレースホルダー 2">
            <a:extLst>
              <a:ext uri="{FF2B5EF4-FFF2-40B4-BE49-F238E27FC236}">
                <a16:creationId xmlns:a16="http://schemas.microsoft.com/office/drawing/2014/main" id="{F426062E-5D5F-0241-D73D-09A012755519}"/>
              </a:ext>
            </a:extLst>
          </p:cNvPr>
          <p:cNvSpPr txBox="1">
            <a:spLocks/>
          </p:cNvSpPr>
          <p:nvPr/>
        </p:nvSpPr>
        <p:spPr>
          <a:xfrm>
            <a:off x="11457722" y="6508576"/>
            <a:ext cx="651934" cy="304800"/>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defRPr/>
            </a:pPr>
            <a:fld id="{B69A64E9-DEE1-40B5-88E8-A6C3DD001D0B}" type="slidenum">
              <a:rPr lang="en-US" altLang="ja-JP" sz="1400" smtClean="0">
                <a:latin typeface="メイリオ" panose="020B0604030504040204" pitchFamily="50" charset="-128"/>
                <a:ea typeface="メイリオ" panose="020B0604030504040204" pitchFamily="50" charset="-128"/>
              </a:rPr>
              <a:pPr algn="r">
                <a:defRPr/>
              </a:pPr>
              <a:t>34</a:t>
            </a:fld>
            <a:endParaRPr lang="en-US" altLang="ja-JP" sz="14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6090937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35</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ja-JP" altLang="en-US" sz="3200">
                <a:latin typeface="メイリオ" panose="020B0604030504040204" pitchFamily="50" charset="-128"/>
                <a:ea typeface="メイリオ" panose="020B0604030504040204" pitchFamily="50" charset="-128"/>
              </a:rPr>
              <a:t>メタデータ（メタ情報）</a:t>
            </a:r>
            <a:endParaRPr kumimoji="1" lang="en-US" altLang="ja-JP" sz="3200">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CDF8AE54-C309-8EA4-CC1D-33A67FDCB5C5}"/>
              </a:ext>
            </a:extLst>
          </p:cNvPr>
          <p:cNvSpPr/>
          <p:nvPr/>
        </p:nvSpPr>
        <p:spPr>
          <a:xfrm>
            <a:off x="6187517" y="3592185"/>
            <a:ext cx="5582744" cy="3114476"/>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20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6BF368DC-A39B-606A-C2B5-A6395503A373}"/>
              </a:ext>
            </a:extLst>
          </p:cNvPr>
          <p:cNvSpPr/>
          <p:nvPr/>
        </p:nvSpPr>
        <p:spPr>
          <a:xfrm>
            <a:off x="607748" y="3573016"/>
            <a:ext cx="5476917" cy="3114476"/>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200">
              <a:solidFill>
                <a:schemeClr val="tx1"/>
              </a:solidFill>
              <a:latin typeface="メイリオ" panose="020B0604030504040204" pitchFamily="50" charset="-128"/>
              <a:ea typeface="メイリオ" panose="020B0604030504040204" pitchFamily="50" charset="-128"/>
            </a:endParaRPr>
          </a:p>
        </p:txBody>
      </p:sp>
      <p:sp>
        <p:nvSpPr>
          <p:cNvPr id="7" name="コンテンツ プレースホルダー 1">
            <a:extLst>
              <a:ext uri="{FF2B5EF4-FFF2-40B4-BE49-F238E27FC236}">
                <a16:creationId xmlns:a16="http://schemas.microsoft.com/office/drawing/2014/main" id="{2387F7F6-EECE-2D0D-C156-EE92DB3495E9}"/>
              </a:ext>
            </a:extLst>
          </p:cNvPr>
          <p:cNvSpPr txBox="1">
            <a:spLocks/>
          </p:cNvSpPr>
          <p:nvPr/>
        </p:nvSpPr>
        <p:spPr>
          <a:xfrm>
            <a:off x="47328" y="836713"/>
            <a:ext cx="12025336" cy="239434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メタデータは、データ自身の内容を説明する「データに関するデータ」です。</a:t>
            </a:r>
            <a:endParaRPr lang="en-US" altLang="ja-JP">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a:latin typeface="メイリオ" panose="020B0604030504040204" pitchFamily="50" charset="-128"/>
                <a:ea typeface="メイリオ" panose="020B0604030504040204" pitchFamily="50" charset="-128"/>
              </a:rPr>
              <a:t>メタデータ項目の例としては、「タイトル」「提供者」「公開日」「分類」等があり、データを検索する際に使用される情報です。</a:t>
            </a:r>
            <a:endParaRPr lang="en-US" altLang="ja-JP">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a:latin typeface="メイリオ" panose="020B0604030504040204" pitchFamily="50" charset="-128"/>
                <a:ea typeface="メイリオ" panose="020B0604030504040204" pitchFamily="50" charset="-128"/>
              </a:rPr>
              <a:t>データは目的に応じた集合体で管理されることが多く、その管理には「データカタログ」が用いられます。メタデータは、そのデータカタログ情報も含め、そこにどのような情報が含まれるのかを階層的に管理するものです。</a:t>
            </a:r>
          </a:p>
          <a:p>
            <a:pPr lvl="1"/>
            <a:endParaRPr lang="en-US" altLang="ja-JP" sz="2000">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628281DF-8D23-B68E-42A9-F87841776CE8}"/>
              </a:ext>
            </a:extLst>
          </p:cNvPr>
          <p:cNvSpPr txBox="1"/>
          <p:nvPr/>
        </p:nvSpPr>
        <p:spPr>
          <a:xfrm>
            <a:off x="6210683" y="3647819"/>
            <a:ext cx="5582744" cy="2585323"/>
          </a:xfrm>
          <a:prstGeom prst="rect">
            <a:avLst/>
          </a:prstGeom>
          <a:noFill/>
        </p:spPr>
        <p:txBody>
          <a:bodyPr wrap="square" rtlCol="0">
            <a:spAutoFit/>
          </a:bodyPr>
          <a:lstStyle/>
          <a:p>
            <a:r>
              <a:rPr lang="ja-JP" altLang="en-US">
                <a:latin typeface="メイリオ" panose="020B0604030504040204" pitchFamily="50" charset="-128"/>
                <a:ea typeface="メイリオ" panose="020B0604030504040204" pitchFamily="50" charset="-128"/>
              </a:rPr>
              <a:t>■</a:t>
            </a:r>
            <a:r>
              <a:rPr lang="ja-JP" altLang="en-US" u="sng">
                <a:latin typeface="メイリオ" panose="020B0604030504040204" pitchFamily="50" charset="-128"/>
                <a:ea typeface="メイリオ" panose="020B0604030504040204" pitchFamily="50" charset="-128"/>
              </a:rPr>
              <a:t>メタデータの主な特徴、メリットなど</a:t>
            </a:r>
            <a:endParaRPr lang="en-US" altLang="ja-JP" u="sng">
              <a:latin typeface="メイリオ" panose="020B0604030504040204" pitchFamily="50" charset="-128"/>
              <a:ea typeface="メイリオ" panose="020B0604030504040204" pitchFamily="50" charset="-128"/>
            </a:endParaRPr>
          </a:p>
          <a:p>
            <a:pPr marL="179388" indent="-179388"/>
            <a:r>
              <a:rPr kumimoji="1" lang="ja-JP" altLang="en-US">
                <a:latin typeface="メイリオ" panose="020B0604030504040204" pitchFamily="50" charset="-128"/>
                <a:ea typeface="メイリオ" panose="020B0604030504040204" pitchFamily="50" charset="-128"/>
              </a:rPr>
              <a:t>・様々なデータに対し、共通的に</a:t>
            </a:r>
            <a:r>
              <a:rPr lang="ja-JP" altLang="en-US">
                <a:latin typeface="メイリオ" panose="020B0604030504040204" pitchFamily="50" charset="-128"/>
                <a:ea typeface="メイリオ" panose="020B0604030504040204" pitchFamily="50" charset="-128"/>
              </a:rPr>
              <a:t>付与することが</a:t>
            </a:r>
            <a:r>
              <a:rPr kumimoji="1" lang="ja-JP" altLang="en-US">
                <a:latin typeface="メイリオ" panose="020B0604030504040204" pitchFamily="50" charset="-128"/>
                <a:ea typeface="メイリオ" panose="020B0604030504040204" pitchFamily="50" charset="-128"/>
              </a:rPr>
              <a:t>できます。</a:t>
            </a:r>
            <a:endParaRPr kumimoji="1" lang="en-US" altLang="ja-JP">
              <a:latin typeface="メイリオ" panose="020B0604030504040204" pitchFamily="50" charset="-128"/>
              <a:ea typeface="メイリオ" panose="020B0604030504040204" pitchFamily="50" charset="-128"/>
            </a:endParaRPr>
          </a:p>
          <a:p>
            <a:pPr marL="179388" indent="-179388"/>
            <a:r>
              <a:rPr lang="ja-JP" altLang="en-US">
                <a:latin typeface="メイリオ" panose="020B0604030504040204" pitchFamily="50" charset="-128"/>
                <a:ea typeface="メイリオ" panose="020B0604030504040204" pitchFamily="50" charset="-128"/>
              </a:rPr>
              <a:t>・検索用のキーワードをメタデータとしてあらかじめ付与しておくことで、組織・分野横断で</a:t>
            </a:r>
            <a:r>
              <a:rPr kumimoji="1" lang="ja-JP" altLang="en-US">
                <a:latin typeface="メイリオ" panose="020B0604030504040204" pitchFamily="50" charset="-128"/>
                <a:ea typeface="メイリオ" panose="020B0604030504040204" pitchFamily="50" charset="-128"/>
              </a:rPr>
              <a:t>データ検索が容易になります。</a:t>
            </a:r>
            <a:endParaRPr kumimoji="1" lang="en-US" altLang="ja-JP">
              <a:latin typeface="メイリオ" panose="020B0604030504040204" pitchFamily="50" charset="-128"/>
              <a:ea typeface="メイリオ" panose="020B0604030504040204" pitchFamily="50" charset="-128"/>
            </a:endParaRPr>
          </a:p>
          <a:p>
            <a:r>
              <a:rPr kumimoji="1" lang="ja-JP" altLang="en-US">
                <a:latin typeface="メイリオ" panose="020B0604030504040204" pitchFamily="50" charset="-128"/>
                <a:ea typeface="メイリオ" panose="020B0604030504040204" pitchFamily="50" charset="-128"/>
              </a:rPr>
              <a:t>・データ活用に必要な情報が付加されます。</a:t>
            </a:r>
            <a:endParaRPr kumimoji="1" lang="en-US" altLang="ja-JP">
              <a:latin typeface="メイリオ" panose="020B0604030504040204" pitchFamily="50" charset="-128"/>
              <a:ea typeface="メイリオ" panose="020B0604030504040204" pitchFamily="50" charset="-128"/>
            </a:endParaRPr>
          </a:p>
          <a:p>
            <a:r>
              <a:rPr lang="ja-JP" altLang="en-US">
                <a:latin typeface="メイリオ" panose="020B0604030504040204" pitchFamily="50" charset="-128"/>
                <a:ea typeface="メイリオ" panose="020B0604030504040204" pitchFamily="50" charset="-128"/>
              </a:rPr>
              <a:t>　　ー　利用条件</a:t>
            </a:r>
            <a:endParaRPr lang="en-US" altLang="ja-JP">
              <a:latin typeface="メイリオ" panose="020B0604030504040204" pitchFamily="50" charset="-128"/>
              <a:ea typeface="メイリオ" panose="020B0604030504040204" pitchFamily="50" charset="-128"/>
            </a:endParaRPr>
          </a:p>
          <a:p>
            <a:r>
              <a:rPr lang="ja-JP" altLang="en-US">
                <a:latin typeface="メイリオ" panose="020B0604030504040204" pitchFamily="50" charset="-128"/>
                <a:ea typeface="メイリオ" panose="020B0604030504040204" pitchFamily="50" charset="-128"/>
              </a:rPr>
              <a:t>　　</a:t>
            </a:r>
            <a:r>
              <a:rPr kumimoji="1" lang="ja-JP" altLang="en-US">
                <a:latin typeface="メイリオ" panose="020B0604030504040204" pitchFamily="50" charset="-128"/>
                <a:ea typeface="メイリオ" panose="020B0604030504040204" pitchFamily="50" charset="-128"/>
              </a:rPr>
              <a:t>ー　品質　　　等</a:t>
            </a:r>
          </a:p>
        </p:txBody>
      </p:sp>
      <p:sp>
        <p:nvSpPr>
          <p:cNvPr id="9" name="テキスト ボックス 8">
            <a:extLst>
              <a:ext uri="{FF2B5EF4-FFF2-40B4-BE49-F238E27FC236}">
                <a16:creationId xmlns:a16="http://schemas.microsoft.com/office/drawing/2014/main" id="{EB5C9657-4473-F98A-EECD-DE4997FCA846}"/>
              </a:ext>
            </a:extLst>
          </p:cNvPr>
          <p:cNvSpPr txBox="1"/>
          <p:nvPr/>
        </p:nvSpPr>
        <p:spPr>
          <a:xfrm>
            <a:off x="504895" y="3647819"/>
            <a:ext cx="4318313" cy="369332"/>
          </a:xfrm>
          <a:prstGeom prst="rect">
            <a:avLst/>
          </a:prstGeom>
          <a:noFill/>
        </p:spPr>
        <p:txBody>
          <a:bodyPr wrap="square" rtlCol="0">
            <a:spAutoFit/>
          </a:bodyPr>
          <a:lstStyle/>
          <a:p>
            <a:r>
              <a:rPr lang="ja-JP" altLang="en-US">
                <a:latin typeface="メイリオ" panose="020B0604030504040204" pitchFamily="50" charset="-128"/>
                <a:ea typeface="メイリオ" panose="020B0604030504040204" pitchFamily="50" charset="-128"/>
              </a:rPr>
              <a:t>■</a:t>
            </a:r>
            <a:r>
              <a:rPr lang="ja-JP" altLang="en-US" u="sng">
                <a:latin typeface="メイリオ" panose="020B0604030504040204" pitchFamily="50" charset="-128"/>
                <a:ea typeface="メイリオ" panose="020B0604030504040204" pitchFamily="50" charset="-128"/>
              </a:rPr>
              <a:t>メタデータのイメージ</a:t>
            </a:r>
            <a:endParaRPr lang="en-US" altLang="ja-JP" u="sng">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9F9988E9-A470-D590-FE52-1677C3FE0032}"/>
              </a:ext>
            </a:extLst>
          </p:cNvPr>
          <p:cNvSpPr/>
          <p:nvPr/>
        </p:nvSpPr>
        <p:spPr>
          <a:xfrm>
            <a:off x="3819715" y="5982536"/>
            <a:ext cx="1999866" cy="4816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メイリオ" panose="020B0604030504040204" pitchFamily="50" charset="-128"/>
                <a:ea typeface="メイリオ" panose="020B0604030504040204" pitchFamily="50" charset="-128"/>
              </a:rPr>
              <a:t>←メタデータで、カタログの内容を確認する</a:t>
            </a:r>
            <a:endParaRPr kumimoji="1" lang="ja-JP" altLang="en-US" sz="1200">
              <a:solidFill>
                <a:schemeClr val="tx1"/>
              </a:solidFill>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96A13476-487D-E1AD-D61B-165828EA1420}"/>
              </a:ext>
            </a:extLst>
          </p:cNvPr>
          <p:cNvSpPr/>
          <p:nvPr/>
        </p:nvSpPr>
        <p:spPr>
          <a:xfrm>
            <a:off x="2120183" y="5158189"/>
            <a:ext cx="1604749" cy="5726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②特定分野をピックアップする</a:t>
            </a:r>
          </a:p>
        </p:txBody>
      </p:sp>
      <p:sp>
        <p:nvSpPr>
          <p:cNvPr id="12" name="正方形/長方形 11">
            <a:extLst>
              <a:ext uri="{FF2B5EF4-FFF2-40B4-BE49-F238E27FC236}">
                <a16:creationId xmlns:a16="http://schemas.microsoft.com/office/drawing/2014/main" id="{5EA2EF93-A813-E937-F690-01550B395C4F}"/>
              </a:ext>
            </a:extLst>
          </p:cNvPr>
          <p:cNvSpPr/>
          <p:nvPr/>
        </p:nvSpPr>
        <p:spPr>
          <a:xfrm>
            <a:off x="3871775" y="4401315"/>
            <a:ext cx="1947806" cy="64521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メイリオ" panose="020B0604030504040204" pitchFamily="50" charset="-128"/>
                <a:ea typeface="メイリオ" panose="020B0604030504040204" pitchFamily="50" charset="-128"/>
              </a:rPr>
              <a:t>←メタデータで、データ</a:t>
            </a:r>
            <a:br>
              <a:rPr lang="en-US" altLang="ja-JP" sz="1200">
                <a:solidFill>
                  <a:schemeClr val="tx1"/>
                </a:solidFill>
                <a:latin typeface="メイリオ" panose="020B0604030504040204" pitchFamily="50" charset="-128"/>
                <a:ea typeface="メイリオ" panose="020B0604030504040204" pitchFamily="50" charset="-128"/>
              </a:rPr>
            </a:br>
            <a:r>
              <a:rPr lang="ja-JP" altLang="en-US" sz="1200">
                <a:solidFill>
                  <a:schemeClr val="tx1"/>
                </a:solidFill>
                <a:latin typeface="メイリオ" panose="020B0604030504040204" pitchFamily="50" charset="-128"/>
                <a:ea typeface="メイリオ" panose="020B0604030504040204" pitchFamily="50" charset="-128"/>
              </a:rPr>
              <a:t>　内容や取得方法を確認する</a:t>
            </a:r>
            <a:endParaRPr kumimoji="1" lang="ja-JP" altLang="en-US" sz="1200">
              <a:solidFill>
                <a:schemeClr val="tx1"/>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DF71486B-F29D-10C4-D9A2-ECDD1A394011}"/>
              </a:ext>
            </a:extLst>
          </p:cNvPr>
          <p:cNvSpPr/>
          <p:nvPr/>
        </p:nvSpPr>
        <p:spPr>
          <a:xfrm>
            <a:off x="2077542" y="5962510"/>
            <a:ext cx="1647389" cy="3693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①カタログがある　</a:t>
            </a:r>
          </a:p>
        </p:txBody>
      </p:sp>
      <p:sp>
        <p:nvSpPr>
          <p:cNvPr id="14" name="正方形/長方形 13">
            <a:extLst>
              <a:ext uri="{FF2B5EF4-FFF2-40B4-BE49-F238E27FC236}">
                <a16:creationId xmlns:a16="http://schemas.microsoft.com/office/drawing/2014/main" id="{FD334537-3DFF-9304-D1D4-72B5C6208BC8}"/>
              </a:ext>
            </a:extLst>
          </p:cNvPr>
          <p:cNvSpPr/>
          <p:nvPr/>
        </p:nvSpPr>
        <p:spPr>
          <a:xfrm>
            <a:off x="3819716" y="5158295"/>
            <a:ext cx="1999865" cy="5726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200">
                <a:solidFill>
                  <a:schemeClr val="tx1"/>
                </a:solidFill>
                <a:latin typeface="メイリオ" panose="020B0604030504040204" pitchFamily="50" charset="-128"/>
                <a:ea typeface="メイリオ" panose="020B0604030504040204" pitchFamily="50" charset="-128"/>
              </a:rPr>
              <a:t>←メタデータで、分野の内容を確認する</a:t>
            </a:r>
            <a:endParaRPr kumimoji="1" lang="ja-JP" altLang="en-US" sz="1200">
              <a:solidFill>
                <a:schemeClr val="tx1"/>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17DC8655-08A3-1D3C-74B0-01885094886C}"/>
              </a:ext>
            </a:extLst>
          </p:cNvPr>
          <p:cNvSpPr/>
          <p:nvPr/>
        </p:nvSpPr>
        <p:spPr>
          <a:xfrm>
            <a:off x="2120183" y="4438161"/>
            <a:ext cx="1751592" cy="57265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chemeClr val="tx1"/>
                </a:solidFill>
                <a:latin typeface="メイリオ" panose="020B0604030504040204" pitchFamily="50" charset="-128"/>
                <a:ea typeface="メイリオ" panose="020B0604030504040204" pitchFamily="50" charset="-128"/>
              </a:rPr>
              <a:t>③直接ファイルを入手するか、サービスを受け取るか選択する</a:t>
            </a:r>
          </a:p>
        </p:txBody>
      </p:sp>
      <p:pic>
        <p:nvPicPr>
          <p:cNvPr id="16" name="図 15">
            <a:extLst>
              <a:ext uri="{FF2B5EF4-FFF2-40B4-BE49-F238E27FC236}">
                <a16:creationId xmlns:a16="http://schemas.microsoft.com/office/drawing/2014/main" id="{F511192D-F3D7-B637-AF09-F636502F674A}"/>
              </a:ext>
            </a:extLst>
          </p:cNvPr>
          <p:cNvPicPr>
            <a:picLocks noChangeAspect="1"/>
          </p:cNvPicPr>
          <p:nvPr/>
        </p:nvPicPr>
        <p:blipFill>
          <a:blip r:embed="rId2"/>
          <a:stretch>
            <a:fillRect/>
          </a:stretch>
        </p:blipFill>
        <p:spPr>
          <a:xfrm>
            <a:off x="846898" y="4456805"/>
            <a:ext cx="1161221" cy="572657"/>
          </a:xfrm>
          <a:prstGeom prst="rect">
            <a:avLst/>
          </a:prstGeom>
        </p:spPr>
      </p:pic>
      <p:pic>
        <p:nvPicPr>
          <p:cNvPr id="17" name="図 16">
            <a:extLst>
              <a:ext uri="{FF2B5EF4-FFF2-40B4-BE49-F238E27FC236}">
                <a16:creationId xmlns:a16="http://schemas.microsoft.com/office/drawing/2014/main" id="{2BAF6264-4EE6-D873-B863-DD3C1BF50ED3}"/>
              </a:ext>
            </a:extLst>
          </p:cNvPr>
          <p:cNvPicPr>
            <a:picLocks noChangeAspect="1"/>
          </p:cNvPicPr>
          <p:nvPr/>
        </p:nvPicPr>
        <p:blipFill>
          <a:blip r:embed="rId3"/>
          <a:stretch>
            <a:fillRect/>
          </a:stretch>
        </p:blipFill>
        <p:spPr>
          <a:xfrm>
            <a:off x="1138543" y="5130254"/>
            <a:ext cx="685896" cy="628738"/>
          </a:xfrm>
          <a:prstGeom prst="rect">
            <a:avLst/>
          </a:prstGeom>
        </p:spPr>
      </p:pic>
      <p:pic>
        <p:nvPicPr>
          <p:cNvPr id="18" name="図 17">
            <a:extLst>
              <a:ext uri="{FF2B5EF4-FFF2-40B4-BE49-F238E27FC236}">
                <a16:creationId xmlns:a16="http://schemas.microsoft.com/office/drawing/2014/main" id="{49FBE110-39C0-670E-8DE7-ED83E8A1D535}"/>
              </a:ext>
            </a:extLst>
          </p:cNvPr>
          <p:cNvPicPr>
            <a:picLocks noChangeAspect="1"/>
          </p:cNvPicPr>
          <p:nvPr/>
        </p:nvPicPr>
        <p:blipFill>
          <a:blip r:embed="rId4"/>
          <a:stretch>
            <a:fillRect/>
          </a:stretch>
        </p:blipFill>
        <p:spPr>
          <a:xfrm>
            <a:off x="1205228" y="5859784"/>
            <a:ext cx="619211" cy="714475"/>
          </a:xfrm>
          <a:prstGeom prst="rect">
            <a:avLst/>
          </a:prstGeom>
        </p:spPr>
      </p:pic>
      <p:sp>
        <p:nvSpPr>
          <p:cNvPr id="19" name="正方形/長方形 18">
            <a:extLst>
              <a:ext uri="{FF2B5EF4-FFF2-40B4-BE49-F238E27FC236}">
                <a16:creationId xmlns:a16="http://schemas.microsoft.com/office/drawing/2014/main" id="{D7198D66-48EF-4C85-84EE-387C24EDCE94}"/>
              </a:ext>
            </a:extLst>
          </p:cNvPr>
          <p:cNvSpPr/>
          <p:nvPr/>
        </p:nvSpPr>
        <p:spPr>
          <a:xfrm>
            <a:off x="848092" y="4006323"/>
            <a:ext cx="4996228" cy="36933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200">
                <a:solidFill>
                  <a:schemeClr val="tx1"/>
                </a:solidFill>
                <a:latin typeface="メイリオ" panose="020B0604030504040204" pitchFamily="50" charset="-128"/>
                <a:ea typeface="メイリオ" panose="020B0604030504040204" pitchFamily="50" charset="-128"/>
              </a:rPr>
              <a:t>多くの情報の中から、欲しい情報を探し、入手するまでのプロセスにおける、メタデータの役割のイメージです</a:t>
            </a:r>
          </a:p>
        </p:txBody>
      </p:sp>
    </p:spTree>
    <p:extLst>
      <p:ext uri="{BB962C8B-B14F-4D97-AF65-F5344CB8AC3E}">
        <p14:creationId xmlns:p14="http://schemas.microsoft.com/office/powerpoint/2010/main" val="18413369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36</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ja-JP" altLang="en-US" sz="3200">
                <a:latin typeface="メイリオ" panose="020B0604030504040204" pitchFamily="50" charset="-128"/>
                <a:ea typeface="メイリオ" panose="020B0604030504040204" pitchFamily="50" charset="-128"/>
              </a:rPr>
              <a:t>ユニーク</a:t>
            </a:r>
            <a:r>
              <a:rPr lang="en-US" altLang="ja-JP" sz="3200">
                <a:latin typeface="メイリオ" panose="020B0604030504040204" pitchFamily="50" charset="-128"/>
                <a:ea typeface="メイリオ" panose="020B0604030504040204" pitchFamily="50" charset="-128"/>
              </a:rPr>
              <a:t>ID</a:t>
            </a:r>
            <a:r>
              <a:rPr lang="ja-JP" altLang="en-US" sz="3200">
                <a:latin typeface="メイリオ" panose="020B0604030504040204" pitchFamily="50" charset="-128"/>
                <a:ea typeface="メイリオ" panose="020B0604030504040204" pitchFamily="50" charset="-128"/>
              </a:rPr>
              <a:t>（識別子）</a:t>
            </a:r>
            <a:endParaRPr kumimoji="1" lang="en-US" altLang="ja-JP" sz="3200">
              <a:latin typeface="メイリオ" panose="020B0604030504040204" pitchFamily="50" charset="-128"/>
              <a:ea typeface="メイリオ" panose="020B0604030504040204" pitchFamily="50" charset="-128"/>
            </a:endParaRPr>
          </a:p>
        </p:txBody>
      </p:sp>
      <p:sp>
        <p:nvSpPr>
          <p:cNvPr id="6" name="コンテンツ プレースホルダー 1">
            <a:extLst>
              <a:ext uri="{FF2B5EF4-FFF2-40B4-BE49-F238E27FC236}">
                <a16:creationId xmlns:a16="http://schemas.microsoft.com/office/drawing/2014/main" id="{5A3CB342-604A-77F7-3EE8-D60849679ADA}"/>
              </a:ext>
            </a:extLst>
          </p:cNvPr>
          <p:cNvSpPr txBox="1">
            <a:spLocks/>
          </p:cNvSpPr>
          <p:nvPr/>
        </p:nvSpPr>
        <p:spPr>
          <a:xfrm>
            <a:off x="47328" y="836711"/>
            <a:ext cx="11953328" cy="48621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600">
                <a:latin typeface="メイリオ" panose="020B0604030504040204" pitchFamily="50" charset="-128"/>
                <a:ea typeface="メイリオ" panose="020B0604030504040204" pitchFamily="50" charset="-128"/>
              </a:rPr>
              <a:t>情報と情報を結び付けるには、識別子が必要です。</a:t>
            </a:r>
            <a:endParaRPr lang="en-US" altLang="ja-JP" sz="260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sz="2200">
                <a:latin typeface="メイリオ" panose="020B0604030504040204" pitchFamily="50" charset="-128"/>
                <a:ea typeface="メイリオ" panose="020B0604030504040204" pitchFamily="50" charset="-128"/>
              </a:rPr>
              <a:t>現在、国が推進している主なユニーク</a:t>
            </a:r>
            <a:r>
              <a:rPr lang="en-US" altLang="ja-JP" sz="2200">
                <a:latin typeface="メイリオ" panose="020B0604030504040204" pitchFamily="50" charset="-128"/>
                <a:ea typeface="メイリオ" panose="020B0604030504040204" pitchFamily="50" charset="-128"/>
              </a:rPr>
              <a:t>ID</a:t>
            </a:r>
            <a:r>
              <a:rPr lang="ja-JP" altLang="en-US" sz="2200">
                <a:latin typeface="メイリオ" panose="020B0604030504040204" pitchFamily="50" charset="-128"/>
                <a:ea typeface="メイリオ" panose="020B0604030504040204" pitchFamily="50" charset="-128"/>
              </a:rPr>
              <a:t>は以下になります。</a:t>
            </a:r>
            <a:endParaRPr lang="en-US" altLang="ja-JP" sz="2200">
              <a:latin typeface="メイリオ" panose="020B0604030504040204" pitchFamily="50" charset="-128"/>
              <a:ea typeface="メイリオ" panose="020B0604030504040204" pitchFamily="50" charset="-128"/>
            </a:endParaRPr>
          </a:p>
          <a:p>
            <a:pPr marL="914400" lvl="2" indent="0">
              <a:buNone/>
            </a:pPr>
            <a:r>
              <a:rPr lang="ja-JP" altLang="en-US" sz="1800">
                <a:latin typeface="メイリオ" panose="020B0604030504040204" pitchFamily="50" charset="-128"/>
                <a:ea typeface="メイリオ" panose="020B0604030504040204" pitchFamily="50" charset="-128"/>
              </a:rPr>
              <a:t>マイナンバー</a:t>
            </a:r>
            <a:endParaRPr lang="en-US" altLang="ja-JP" sz="1800">
              <a:latin typeface="メイリオ" panose="020B0604030504040204" pitchFamily="50" charset="-128"/>
              <a:ea typeface="メイリオ" panose="020B0604030504040204" pitchFamily="50" charset="-128"/>
            </a:endParaRPr>
          </a:p>
          <a:p>
            <a:pPr marL="1371600" lvl="3" indent="0">
              <a:buNone/>
            </a:pPr>
            <a:r>
              <a:rPr lang="ja-JP" altLang="en-US" sz="1600">
                <a:latin typeface="メイリオ" panose="020B0604030504040204" pitchFamily="50" charset="-128"/>
                <a:ea typeface="メイリオ" panose="020B0604030504040204" pitchFamily="50" charset="-128"/>
              </a:rPr>
              <a:t>法令で定めた用途のみ利用可能</a:t>
            </a:r>
            <a:r>
              <a:rPr lang="en-US" altLang="ja-JP" baseline="30000">
                <a:latin typeface="メイリオ" panose="020B0604030504040204" pitchFamily="50" charset="-128"/>
                <a:ea typeface="メイリオ" panose="020B0604030504040204" pitchFamily="50" charset="-128"/>
              </a:rPr>
              <a:t>(*)</a:t>
            </a:r>
          </a:p>
          <a:p>
            <a:pPr marL="914400" lvl="2" indent="0">
              <a:buNone/>
            </a:pPr>
            <a:r>
              <a:rPr lang="ja-JP" altLang="en-US" sz="1800">
                <a:latin typeface="メイリオ" panose="020B0604030504040204" pitchFamily="50" charset="-128"/>
                <a:ea typeface="メイリオ" panose="020B0604030504040204" pitchFamily="50" charset="-128"/>
              </a:rPr>
              <a:t>法人番号</a:t>
            </a:r>
            <a:endParaRPr lang="en-US" altLang="ja-JP" sz="1800">
              <a:latin typeface="メイリオ" panose="020B0604030504040204" pitchFamily="50" charset="-128"/>
              <a:ea typeface="メイリオ" panose="020B0604030504040204" pitchFamily="50" charset="-128"/>
            </a:endParaRPr>
          </a:p>
          <a:p>
            <a:pPr marL="1371600" lvl="3" indent="0">
              <a:buNone/>
            </a:pPr>
            <a:r>
              <a:rPr lang="ja-JP" altLang="en-US" sz="1600">
                <a:latin typeface="メイリオ" panose="020B0604030504040204" pitchFamily="50" charset="-128"/>
                <a:ea typeface="メイリオ" panose="020B0604030504040204" pitchFamily="50" charset="-128"/>
              </a:rPr>
              <a:t>自由に利用可能</a:t>
            </a:r>
            <a:r>
              <a:rPr lang="en-US" altLang="ja-JP" sz="1600" baseline="30000">
                <a:latin typeface="メイリオ" panose="020B0604030504040204" pitchFamily="50" charset="-128"/>
                <a:ea typeface="メイリオ" panose="020B0604030504040204" pitchFamily="50" charset="-128"/>
              </a:rPr>
              <a:t>(*) </a:t>
            </a:r>
            <a:r>
              <a:rPr lang="ja-JP" altLang="en-US" sz="1600">
                <a:latin typeface="メイリオ" panose="020B0604030504040204" pitchFamily="50" charset="-128"/>
                <a:ea typeface="メイリオ" panose="020B0604030504040204" pitchFamily="50" charset="-128"/>
              </a:rPr>
              <a:t>。国税庁の法人番号公表サイト、</a:t>
            </a:r>
            <a:r>
              <a:rPr lang="en-US" altLang="ja-JP" sz="1600" err="1">
                <a:latin typeface="メイリオ" panose="020B0604030504040204" pitchFamily="50" charset="-128"/>
                <a:ea typeface="メイリオ" panose="020B0604030504040204" pitchFamily="50" charset="-128"/>
              </a:rPr>
              <a:t>gBizInfo</a:t>
            </a:r>
            <a:r>
              <a:rPr lang="ja-JP" altLang="en-US" sz="1600">
                <a:latin typeface="メイリオ" panose="020B0604030504040204" pitchFamily="50" charset="-128"/>
                <a:ea typeface="メイリオ" panose="020B0604030504040204" pitchFamily="50" charset="-128"/>
              </a:rPr>
              <a:t>で確認可能</a:t>
            </a:r>
            <a:endParaRPr lang="en-US" altLang="ja-JP" sz="1600" baseline="30000">
              <a:latin typeface="メイリオ" panose="020B0604030504040204" pitchFamily="50" charset="-128"/>
              <a:ea typeface="メイリオ" panose="020B0604030504040204" pitchFamily="50" charset="-128"/>
            </a:endParaRPr>
          </a:p>
          <a:p>
            <a:pPr marL="914400" lvl="2" indent="0">
              <a:buNone/>
            </a:pPr>
            <a:r>
              <a:rPr lang="ja-JP" altLang="en-US" sz="1800">
                <a:latin typeface="メイリオ" panose="020B0604030504040204" pitchFamily="50" charset="-128"/>
                <a:ea typeface="メイリオ" panose="020B0604030504040204" pitchFamily="50" charset="-128"/>
              </a:rPr>
              <a:t>学校コード</a:t>
            </a:r>
            <a:endParaRPr lang="en-US" altLang="ja-JP" sz="1800">
              <a:latin typeface="メイリオ" panose="020B0604030504040204" pitchFamily="50" charset="-128"/>
              <a:ea typeface="メイリオ" panose="020B0604030504040204" pitchFamily="50" charset="-128"/>
            </a:endParaRPr>
          </a:p>
          <a:p>
            <a:pPr marL="1371600" lvl="3" indent="0">
              <a:buNone/>
            </a:pPr>
            <a:r>
              <a:rPr lang="ja-JP" altLang="en-US" sz="1600">
                <a:latin typeface="メイリオ" panose="020B0604030504040204" pitchFamily="50" charset="-128"/>
                <a:ea typeface="メイリオ" panose="020B0604030504040204" pitchFamily="50" charset="-128"/>
              </a:rPr>
              <a:t>学校基本調査などの統計調査のみならず、各種の調査研究等において広く活用されることを想定</a:t>
            </a:r>
            <a:r>
              <a:rPr lang="en-US" altLang="ja-JP" sz="1600" baseline="30000">
                <a:latin typeface="メイリオ" panose="020B0604030504040204" pitchFamily="50" charset="-128"/>
                <a:ea typeface="メイリオ" panose="020B0604030504040204" pitchFamily="50" charset="-128"/>
              </a:rPr>
              <a:t>(*)</a:t>
            </a:r>
            <a:r>
              <a:rPr lang="ja-JP" altLang="en-US" sz="1600">
                <a:latin typeface="メイリオ" panose="020B0604030504040204" pitchFamily="50" charset="-128"/>
                <a:ea typeface="メイリオ" panose="020B0604030504040204" pitchFamily="50" charset="-128"/>
              </a:rPr>
              <a:t>。文部科学省サイトで確認可能</a:t>
            </a:r>
            <a:endParaRPr lang="en-US" altLang="ja-JP" sz="1600" baseline="30000">
              <a:latin typeface="メイリオ" panose="020B0604030504040204" pitchFamily="50" charset="-128"/>
              <a:ea typeface="メイリオ" panose="020B0604030504040204" pitchFamily="50" charset="-128"/>
            </a:endParaRPr>
          </a:p>
          <a:p>
            <a:pPr marL="914400" lvl="2" indent="0">
              <a:buNone/>
            </a:pPr>
            <a:r>
              <a:rPr lang="ja-JP" altLang="en-US" sz="1800">
                <a:latin typeface="メイリオ" panose="020B0604030504040204" pitchFamily="50" charset="-128"/>
                <a:ea typeface="メイリオ" panose="020B0604030504040204" pitchFamily="50" charset="-128"/>
              </a:rPr>
              <a:t>医療機関番号</a:t>
            </a:r>
            <a:endParaRPr lang="en-US" altLang="ja-JP" sz="1800">
              <a:latin typeface="メイリオ" panose="020B0604030504040204" pitchFamily="50" charset="-128"/>
              <a:ea typeface="メイリオ" panose="020B0604030504040204" pitchFamily="50" charset="-128"/>
            </a:endParaRPr>
          </a:p>
          <a:p>
            <a:pPr marL="1371600" lvl="3" indent="0">
              <a:buNone/>
            </a:pPr>
            <a:r>
              <a:rPr lang="ja-JP" altLang="en-US" sz="1600">
                <a:latin typeface="メイリオ" panose="020B0604030504040204" pitchFamily="50" charset="-128"/>
                <a:ea typeface="メイリオ" panose="020B0604030504040204" pitchFamily="50" charset="-128"/>
              </a:rPr>
              <a:t>保険医療機関または保険薬局が診療報酬を請求するときに使用される。地方厚生</a:t>
            </a:r>
            <a:r>
              <a:rPr lang="en-US" altLang="ja-JP" sz="1600">
                <a:latin typeface="メイリオ" panose="020B0604030504040204" pitchFamily="50" charset="-128"/>
                <a:ea typeface="メイリオ" panose="020B0604030504040204" pitchFamily="50" charset="-128"/>
              </a:rPr>
              <a:t>(</a:t>
            </a:r>
            <a:r>
              <a:rPr lang="ja-JP" altLang="en-US" sz="1600">
                <a:latin typeface="メイリオ" panose="020B0604030504040204" pitchFamily="50" charset="-128"/>
                <a:ea typeface="メイリオ" panose="020B0604030504040204" pitchFamily="50" charset="-128"/>
              </a:rPr>
              <a:t>支</a:t>
            </a:r>
            <a:r>
              <a:rPr lang="en-US" altLang="ja-JP" sz="1600">
                <a:latin typeface="メイリオ" panose="020B0604030504040204" pitchFamily="50" charset="-128"/>
                <a:ea typeface="メイリオ" panose="020B0604030504040204" pitchFamily="50" charset="-128"/>
              </a:rPr>
              <a:t>)</a:t>
            </a:r>
            <a:r>
              <a:rPr lang="ja-JP" altLang="en-US" sz="1600">
                <a:latin typeface="メイリオ" panose="020B0604030504040204" pitchFamily="50" charset="-128"/>
                <a:ea typeface="メイリオ" panose="020B0604030504040204" pitchFamily="50" charset="-128"/>
              </a:rPr>
              <a:t>局サイトで確認可能</a:t>
            </a:r>
            <a:endParaRPr lang="en-US" altLang="ja-JP" sz="1600" baseline="3000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sz="2200">
                <a:latin typeface="メイリオ" panose="020B0604030504040204" pitchFamily="50" charset="-128"/>
                <a:ea typeface="メイリオ" panose="020B0604030504040204" pitchFamily="50" charset="-128"/>
              </a:rPr>
              <a:t>また以下のユニーク</a:t>
            </a:r>
            <a:r>
              <a:rPr lang="en-US" altLang="ja-JP" sz="2200">
                <a:latin typeface="メイリオ" panose="020B0604030504040204" pitchFamily="50" charset="-128"/>
                <a:ea typeface="メイリオ" panose="020B0604030504040204" pitchFamily="50" charset="-128"/>
              </a:rPr>
              <a:t>ID</a:t>
            </a:r>
            <a:r>
              <a:rPr lang="ja-JP" altLang="en-US" sz="2200">
                <a:latin typeface="メイリオ" panose="020B0604030504040204" pitchFamily="50" charset="-128"/>
                <a:ea typeface="メイリオ" panose="020B0604030504040204" pitchFamily="50" charset="-128"/>
              </a:rPr>
              <a:t>が検討、推進されています。</a:t>
            </a:r>
            <a:endParaRPr lang="en-US" altLang="ja-JP" sz="2200">
              <a:latin typeface="メイリオ" panose="020B0604030504040204" pitchFamily="50" charset="-128"/>
              <a:ea typeface="メイリオ" panose="020B0604030504040204" pitchFamily="50" charset="-128"/>
            </a:endParaRPr>
          </a:p>
          <a:p>
            <a:pPr marL="914400" lvl="2" indent="0">
              <a:buNone/>
            </a:pPr>
            <a:r>
              <a:rPr lang="ja-JP" altLang="en-US" sz="1800">
                <a:latin typeface="メイリオ" panose="020B0604030504040204" pitchFamily="50" charset="-128"/>
                <a:ea typeface="メイリオ" panose="020B0604030504040204" pitchFamily="50" charset="-128"/>
              </a:rPr>
              <a:t>不動産</a:t>
            </a:r>
            <a:r>
              <a:rPr lang="en-US" altLang="ja-JP" sz="1800">
                <a:latin typeface="メイリオ" panose="020B0604030504040204" pitchFamily="50" charset="-128"/>
                <a:ea typeface="メイリオ" panose="020B0604030504040204" pitchFamily="50" charset="-128"/>
              </a:rPr>
              <a:t>ID</a:t>
            </a:r>
          </a:p>
          <a:p>
            <a:pPr marL="1371600" lvl="3" indent="0">
              <a:buNone/>
            </a:pPr>
            <a:r>
              <a:rPr lang="ja-JP" altLang="en-US" sz="1600">
                <a:latin typeface="メイリオ" panose="020B0604030504040204" pitchFamily="50" charset="-128"/>
                <a:ea typeface="メイリオ" panose="020B0604030504040204" pitchFamily="50" charset="-128"/>
              </a:rPr>
              <a:t>住居表示の表記ゆれや同一住所上に複数物件が存在する等により、物件情報の照合、データ連携が難しい現状の課題への対応として定義された</a:t>
            </a:r>
            <a:r>
              <a:rPr lang="en-US" altLang="ja-JP" sz="1600">
                <a:latin typeface="メイリオ" panose="020B0604030504040204" pitchFamily="50" charset="-128"/>
                <a:ea typeface="メイリオ" panose="020B0604030504040204" pitchFamily="50" charset="-128"/>
              </a:rPr>
              <a:t>ID(*)</a:t>
            </a:r>
            <a:r>
              <a:rPr lang="ja-JP" altLang="en-US" sz="1600">
                <a:latin typeface="メイリオ" panose="020B0604030504040204" pitchFamily="50" charset="-128"/>
                <a:ea typeface="メイリオ" panose="020B0604030504040204" pitchFamily="50" charset="-128"/>
              </a:rPr>
              <a:t>。「不動産</a:t>
            </a:r>
            <a:r>
              <a:rPr lang="en-US" altLang="ja-JP" sz="1600">
                <a:latin typeface="メイリオ" panose="020B0604030504040204" pitchFamily="50" charset="-128"/>
                <a:ea typeface="メイリオ" panose="020B0604030504040204" pitchFamily="50" charset="-128"/>
              </a:rPr>
              <a:t>ID</a:t>
            </a:r>
            <a:r>
              <a:rPr lang="ja-JP" altLang="en-US" sz="1600">
                <a:latin typeface="メイリオ" panose="020B0604030504040204" pitchFamily="50" charset="-128"/>
                <a:ea typeface="メイリオ" panose="020B0604030504040204" pitchFamily="50" charset="-128"/>
              </a:rPr>
              <a:t>ルール検討会」にて、</a:t>
            </a:r>
            <a:r>
              <a:rPr lang="en-US" altLang="ja-JP" sz="1600">
                <a:latin typeface="メイリオ" panose="020B0604030504040204" pitchFamily="50" charset="-128"/>
                <a:ea typeface="メイリオ" panose="020B0604030504040204" pitchFamily="50" charset="-128"/>
              </a:rPr>
              <a:t>ID</a:t>
            </a:r>
            <a:r>
              <a:rPr lang="ja-JP" altLang="en-US" sz="1600">
                <a:latin typeface="メイリオ" panose="020B0604030504040204" pitchFamily="50" charset="-128"/>
                <a:ea typeface="メイリオ" panose="020B0604030504040204" pitchFamily="50" charset="-128"/>
              </a:rPr>
              <a:t>体系や活用にかかるルール等が検討されています</a:t>
            </a:r>
            <a:r>
              <a:rPr lang="en-US" altLang="ja-JP" sz="1600">
                <a:latin typeface="メイリオ" panose="020B0604030504040204" pitchFamily="50" charset="-128"/>
                <a:ea typeface="メイリオ" panose="020B0604030504040204" pitchFamily="50" charset="-128"/>
              </a:rPr>
              <a:t>(*)</a:t>
            </a:r>
            <a:r>
              <a:rPr lang="ja-JP" altLang="en-US" sz="1600">
                <a:latin typeface="メイリオ" panose="020B0604030504040204" pitchFamily="50" charset="-128"/>
                <a:ea typeface="メイリオ" panose="020B0604030504040204" pitchFamily="50" charset="-128"/>
              </a:rPr>
              <a:t>。</a:t>
            </a:r>
            <a:endParaRPr lang="en-US" altLang="ja-JP" sz="1600">
              <a:latin typeface="メイリオ" panose="020B0604030504040204" pitchFamily="50" charset="-128"/>
              <a:ea typeface="メイリオ" panose="020B0604030504040204" pitchFamily="50" charset="-128"/>
            </a:endParaRPr>
          </a:p>
          <a:p>
            <a:pPr marL="1371600" lvl="3" indent="0">
              <a:buNone/>
            </a:pPr>
            <a:endParaRPr lang="en-US" altLang="ja-JP" sz="1600" baseline="30000">
              <a:latin typeface="メイリオ" panose="020B0604030504040204" pitchFamily="50" charset="-128"/>
              <a:ea typeface="メイリオ" panose="020B0604030504040204" pitchFamily="50" charset="-128"/>
            </a:endParaRPr>
          </a:p>
        </p:txBody>
      </p:sp>
      <p:grpSp>
        <p:nvGrpSpPr>
          <p:cNvPr id="16" name="グループ化 15">
            <a:extLst>
              <a:ext uri="{FF2B5EF4-FFF2-40B4-BE49-F238E27FC236}">
                <a16:creationId xmlns:a16="http://schemas.microsoft.com/office/drawing/2014/main" id="{4D8CC231-15DF-AA7C-70BB-B17F2255C4C1}"/>
              </a:ext>
            </a:extLst>
          </p:cNvPr>
          <p:cNvGrpSpPr/>
          <p:nvPr/>
        </p:nvGrpSpPr>
        <p:grpSpPr>
          <a:xfrm>
            <a:off x="9750140" y="908720"/>
            <a:ext cx="2156725" cy="2138120"/>
            <a:chOff x="9750140" y="1320376"/>
            <a:chExt cx="2156725" cy="2138120"/>
          </a:xfrm>
        </p:grpSpPr>
        <p:sp>
          <p:nvSpPr>
            <p:cNvPr id="4" name="正方形/長方形 3">
              <a:extLst>
                <a:ext uri="{FF2B5EF4-FFF2-40B4-BE49-F238E27FC236}">
                  <a16:creationId xmlns:a16="http://schemas.microsoft.com/office/drawing/2014/main" id="{81D7357F-19A8-1815-CEC3-B0611A4F52C6}"/>
                </a:ext>
              </a:extLst>
            </p:cNvPr>
            <p:cNvSpPr/>
            <p:nvPr/>
          </p:nvSpPr>
          <p:spPr>
            <a:xfrm>
              <a:off x="9750140" y="1320376"/>
              <a:ext cx="2156725" cy="2138120"/>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600">
                <a:solidFill>
                  <a:prstClr val="white"/>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C899EA7D-C532-D413-4046-42BD311DD49B}"/>
                </a:ext>
              </a:extLst>
            </p:cNvPr>
            <p:cNvSpPr/>
            <p:nvPr/>
          </p:nvSpPr>
          <p:spPr>
            <a:xfrm>
              <a:off x="9876056" y="2267983"/>
              <a:ext cx="840509" cy="8537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a:solidFill>
                    <a:sysClr val="windowText" lastClr="000000"/>
                  </a:solidFill>
                  <a:latin typeface="メイリオ" panose="020B0604030504040204" pitchFamily="50" charset="-128"/>
                  <a:ea typeface="メイリオ" panose="020B0604030504040204" pitchFamily="50" charset="-128"/>
                </a:rPr>
                <a:t>企業名</a:t>
              </a:r>
              <a:endParaRPr kumimoji="1" lang="en-US" altLang="ja-JP" sz="1200">
                <a:solidFill>
                  <a:sysClr val="windowText" lastClr="000000"/>
                </a:solidFill>
                <a:latin typeface="メイリオ" panose="020B0604030504040204" pitchFamily="50" charset="-128"/>
                <a:ea typeface="メイリオ" panose="020B0604030504040204" pitchFamily="50" charset="-128"/>
              </a:endParaRPr>
            </a:p>
            <a:p>
              <a:r>
                <a:rPr kumimoji="1" lang="ja-JP" altLang="en-US" sz="1200">
                  <a:solidFill>
                    <a:sysClr val="windowText" lastClr="000000"/>
                  </a:solidFill>
                  <a:latin typeface="メイリオ" panose="020B0604030504040204" pitchFamily="50" charset="-128"/>
                  <a:ea typeface="メイリオ" panose="020B0604030504040204" pitchFamily="50" charset="-128"/>
                </a:rPr>
                <a:t>アドレス</a:t>
              </a:r>
              <a:endParaRPr kumimoji="1" lang="en-US" altLang="ja-JP" sz="1200">
                <a:solidFill>
                  <a:sysClr val="windowText" lastClr="000000"/>
                </a:solidFill>
                <a:latin typeface="メイリオ" panose="020B0604030504040204" pitchFamily="50" charset="-128"/>
                <a:ea typeface="メイリオ" panose="020B0604030504040204" pitchFamily="50" charset="-128"/>
              </a:endParaRPr>
            </a:p>
            <a:p>
              <a:r>
                <a:rPr lang="ja-JP" altLang="en-US" sz="1200">
                  <a:solidFill>
                    <a:sysClr val="windowText" lastClr="000000"/>
                  </a:solidFill>
                  <a:latin typeface="メイリオ" panose="020B0604030504040204" pitchFamily="50" charset="-128"/>
                  <a:ea typeface="メイリオ" panose="020B0604030504040204" pitchFamily="50" charset="-128"/>
                </a:rPr>
                <a:t>連絡先</a:t>
              </a:r>
              <a:endParaRPr kumimoji="1" lang="ja-JP" altLang="en-US" sz="1200">
                <a:solidFill>
                  <a:sysClr val="windowText" lastClr="000000"/>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7959FC9D-A902-828A-64E7-7EDEB914BE1D}"/>
                </a:ext>
              </a:extLst>
            </p:cNvPr>
            <p:cNvSpPr/>
            <p:nvPr/>
          </p:nvSpPr>
          <p:spPr>
            <a:xfrm>
              <a:off x="10932955" y="2267983"/>
              <a:ext cx="840509" cy="8537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200">
                  <a:solidFill>
                    <a:sysClr val="windowText" lastClr="000000"/>
                  </a:solidFill>
                  <a:latin typeface="メイリオ" panose="020B0604030504040204" pitchFamily="50" charset="-128"/>
                  <a:ea typeface="メイリオ" panose="020B0604030504040204" pitchFamily="50" charset="-128"/>
                </a:rPr>
                <a:t>資格名</a:t>
              </a:r>
              <a:endParaRPr kumimoji="1" lang="en-US" altLang="ja-JP" sz="1200">
                <a:solidFill>
                  <a:sysClr val="windowText" lastClr="000000"/>
                </a:solidFill>
                <a:latin typeface="メイリオ" panose="020B0604030504040204" pitchFamily="50" charset="-128"/>
                <a:ea typeface="メイリオ" panose="020B0604030504040204" pitchFamily="50" charset="-128"/>
              </a:endParaRPr>
            </a:p>
            <a:p>
              <a:r>
                <a:rPr lang="ja-JP" altLang="en-US" sz="1200">
                  <a:solidFill>
                    <a:sysClr val="windowText" lastClr="000000"/>
                  </a:solidFill>
                  <a:latin typeface="メイリオ" panose="020B0604030504040204" pitchFamily="50" charset="-128"/>
                  <a:ea typeface="メイリオ" panose="020B0604030504040204" pitchFamily="50" charset="-128"/>
                </a:rPr>
                <a:t>有効期限</a:t>
              </a:r>
              <a:endParaRPr kumimoji="1" lang="ja-JP" altLang="en-US" sz="1200">
                <a:solidFill>
                  <a:sysClr val="windowText" lastClr="000000"/>
                </a:solidFill>
                <a:latin typeface="メイリオ" panose="020B0604030504040204" pitchFamily="50" charset="-128"/>
                <a:ea typeface="メイリオ" panose="020B0604030504040204" pitchFamily="50" charset="-128"/>
              </a:endParaRPr>
            </a:p>
          </p:txBody>
        </p:sp>
        <p:sp>
          <p:nvSpPr>
            <p:cNvPr id="9" name="正方形/長方形 8">
              <a:extLst>
                <a:ext uri="{FF2B5EF4-FFF2-40B4-BE49-F238E27FC236}">
                  <a16:creationId xmlns:a16="http://schemas.microsoft.com/office/drawing/2014/main" id="{C076B994-7029-F985-9FFC-EC9E763D2FB1}"/>
                </a:ext>
              </a:extLst>
            </p:cNvPr>
            <p:cNvSpPr/>
            <p:nvPr/>
          </p:nvSpPr>
          <p:spPr>
            <a:xfrm>
              <a:off x="10039201" y="1378491"/>
              <a:ext cx="1553331" cy="59125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a:solidFill>
                    <a:sysClr val="windowText" lastClr="000000"/>
                  </a:solidFill>
                  <a:latin typeface="メイリオ" panose="020B0604030504040204" pitchFamily="50" charset="-128"/>
                  <a:ea typeface="メイリオ" panose="020B0604030504040204" pitchFamily="50" charset="-128"/>
                </a:rPr>
                <a:t>ユニーク</a:t>
              </a:r>
              <a:r>
                <a:rPr kumimoji="1" lang="en-US" altLang="ja-JP" sz="1200">
                  <a:solidFill>
                    <a:sysClr val="windowText" lastClr="000000"/>
                  </a:solidFill>
                  <a:latin typeface="メイリオ" panose="020B0604030504040204" pitchFamily="50" charset="-128"/>
                  <a:ea typeface="メイリオ" panose="020B0604030504040204" pitchFamily="50" charset="-128"/>
                </a:rPr>
                <a:t>ID</a:t>
              </a:r>
            </a:p>
            <a:p>
              <a:pPr algn="ctr"/>
              <a:r>
                <a:rPr lang="ja-JP" altLang="en-US" sz="1200">
                  <a:solidFill>
                    <a:sysClr val="windowText" lastClr="000000"/>
                  </a:solidFill>
                  <a:latin typeface="メイリオ" panose="020B0604030504040204" pitchFamily="50" charset="-128"/>
                  <a:ea typeface="メイリオ" panose="020B0604030504040204" pitchFamily="50" charset="-128"/>
                </a:rPr>
                <a:t>（法人番号）</a:t>
              </a:r>
              <a:endParaRPr kumimoji="1" lang="en-US" altLang="ja-JP" sz="1200">
                <a:solidFill>
                  <a:sysClr val="windowText" lastClr="000000"/>
                </a:solidFill>
                <a:latin typeface="メイリオ" panose="020B0604030504040204" pitchFamily="50" charset="-128"/>
                <a:ea typeface="メイリオ" panose="020B0604030504040204" pitchFamily="50" charset="-128"/>
              </a:endParaRPr>
            </a:p>
            <a:p>
              <a:pPr algn="ctr"/>
              <a:r>
                <a:rPr lang="en-US" altLang="ja-JP" sz="1200">
                  <a:solidFill>
                    <a:sysClr val="windowText" lastClr="000000"/>
                  </a:solidFill>
                  <a:latin typeface="メイリオ" panose="020B0604030504040204" pitchFamily="50" charset="-128"/>
                  <a:ea typeface="メイリオ" panose="020B0604030504040204" pitchFamily="50" charset="-128"/>
                </a:rPr>
                <a:t>2031XXXXXXXXX</a:t>
              </a:r>
              <a:endParaRPr kumimoji="1" lang="ja-JP" altLang="en-US" sz="1200">
                <a:solidFill>
                  <a:sysClr val="windowText" lastClr="000000"/>
                </a:solidFill>
                <a:latin typeface="メイリオ" panose="020B0604030504040204" pitchFamily="50" charset="-128"/>
                <a:ea typeface="メイリオ" panose="020B0604030504040204" pitchFamily="50" charset="-128"/>
              </a:endParaRPr>
            </a:p>
          </p:txBody>
        </p:sp>
        <p:cxnSp>
          <p:nvCxnSpPr>
            <p:cNvPr id="10" name="直線コネクタ 9">
              <a:extLst>
                <a:ext uri="{FF2B5EF4-FFF2-40B4-BE49-F238E27FC236}">
                  <a16:creationId xmlns:a16="http://schemas.microsoft.com/office/drawing/2014/main" id="{1A9FD444-D64F-0F7F-9767-BA70813FF16C}"/>
                </a:ext>
              </a:extLst>
            </p:cNvPr>
            <p:cNvCxnSpPr>
              <a:cxnSpLocks/>
              <a:stCxn id="9" idx="2"/>
            </p:cNvCxnSpPr>
            <p:nvPr/>
          </p:nvCxnSpPr>
          <p:spPr>
            <a:xfrm flipH="1">
              <a:off x="10296310" y="1969743"/>
              <a:ext cx="519557" cy="29823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E8DCA831-31E1-EF80-1C89-752401AE53E2}"/>
                </a:ext>
              </a:extLst>
            </p:cNvPr>
            <p:cNvCxnSpPr>
              <a:cxnSpLocks/>
              <a:stCxn id="9" idx="2"/>
              <a:endCxn id="8" idx="0"/>
            </p:cNvCxnSpPr>
            <p:nvPr/>
          </p:nvCxnSpPr>
          <p:spPr>
            <a:xfrm>
              <a:off x="10815867" y="1969743"/>
              <a:ext cx="537343" cy="2982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テキスト ボックス 11">
              <a:extLst>
                <a:ext uri="{FF2B5EF4-FFF2-40B4-BE49-F238E27FC236}">
                  <a16:creationId xmlns:a16="http://schemas.microsoft.com/office/drawing/2014/main" id="{2AE61E44-582B-A703-D1D5-9CB7253E2976}"/>
                </a:ext>
              </a:extLst>
            </p:cNvPr>
            <p:cNvSpPr txBox="1"/>
            <p:nvPr/>
          </p:nvSpPr>
          <p:spPr>
            <a:xfrm>
              <a:off x="9919129" y="3133847"/>
              <a:ext cx="845103" cy="307777"/>
            </a:xfrm>
            <a:prstGeom prst="rect">
              <a:avLst/>
            </a:prstGeom>
            <a:noFill/>
          </p:spPr>
          <p:txBody>
            <a:bodyPr wrap="none" rtlCol="0">
              <a:spAutoFit/>
            </a:bodyPr>
            <a:lstStyle/>
            <a:p>
              <a:r>
                <a:rPr kumimoji="1" lang="ja-JP" altLang="en-US" sz="1400">
                  <a:latin typeface="メイリオ" panose="020B0604030504040204" pitchFamily="50" charset="-128"/>
                  <a:ea typeface="メイリオ" panose="020B0604030504040204" pitchFamily="50" charset="-128"/>
                </a:rPr>
                <a:t>データ</a:t>
              </a:r>
              <a:r>
                <a:rPr kumimoji="1" lang="en-US" altLang="ja-JP" sz="1400">
                  <a:latin typeface="メイリオ" panose="020B0604030504040204" pitchFamily="50" charset="-128"/>
                  <a:ea typeface="メイリオ" panose="020B0604030504040204" pitchFamily="50" charset="-128"/>
                </a:rPr>
                <a:t>A</a:t>
              </a:r>
              <a:endParaRPr kumimoji="1" lang="ja-JP" altLang="en-US" sz="140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7F014F54-1A5F-0BDF-A624-94C8E7D3B64E}"/>
                </a:ext>
              </a:extLst>
            </p:cNvPr>
            <p:cNvSpPr txBox="1"/>
            <p:nvPr/>
          </p:nvSpPr>
          <p:spPr>
            <a:xfrm>
              <a:off x="10945350" y="3133846"/>
              <a:ext cx="843501" cy="307777"/>
            </a:xfrm>
            <a:prstGeom prst="rect">
              <a:avLst/>
            </a:prstGeom>
            <a:noFill/>
          </p:spPr>
          <p:txBody>
            <a:bodyPr wrap="none" rtlCol="0">
              <a:spAutoFit/>
            </a:bodyPr>
            <a:lstStyle/>
            <a:p>
              <a:r>
                <a:rPr kumimoji="1" lang="ja-JP" altLang="en-US" sz="1400">
                  <a:latin typeface="メイリオ" panose="020B0604030504040204" pitchFamily="50" charset="-128"/>
                  <a:ea typeface="メイリオ" panose="020B0604030504040204" pitchFamily="50" charset="-128"/>
                </a:rPr>
                <a:t>データ</a:t>
              </a:r>
              <a:r>
                <a:rPr kumimoji="1" lang="en-US" altLang="ja-JP" sz="1400">
                  <a:latin typeface="メイリオ" panose="020B0604030504040204" pitchFamily="50" charset="-128"/>
                  <a:ea typeface="メイリオ" panose="020B0604030504040204" pitchFamily="50" charset="-128"/>
                </a:rPr>
                <a:t>B</a:t>
              </a:r>
              <a:endParaRPr kumimoji="1" lang="ja-JP" altLang="en-US" sz="1400">
                <a:latin typeface="メイリオ" panose="020B0604030504040204" pitchFamily="50" charset="-128"/>
                <a:ea typeface="メイリオ" panose="020B0604030504040204" pitchFamily="50" charset="-128"/>
              </a:endParaRPr>
            </a:p>
          </p:txBody>
        </p:sp>
      </p:grpSp>
      <p:sp>
        <p:nvSpPr>
          <p:cNvPr id="14" name="フッター プレースホルダー 6">
            <a:extLst>
              <a:ext uri="{FF2B5EF4-FFF2-40B4-BE49-F238E27FC236}">
                <a16:creationId xmlns:a16="http://schemas.microsoft.com/office/drawing/2014/main" id="{F1E507EE-4CFD-4B06-49D4-E410EBB0551F}"/>
              </a:ext>
            </a:extLst>
          </p:cNvPr>
          <p:cNvSpPr txBox="1">
            <a:spLocks/>
          </p:cNvSpPr>
          <p:nvPr/>
        </p:nvSpPr>
        <p:spPr bwMode="gray">
          <a:xfrm>
            <a:off x="0" y="5649163"/>
            <a:ext cx="12124268" cy="1208837"/>
          </a:xfrm>
          <a:prstGeom prst="rect">
            <a:avLst/>
          </a:prstGeom>
        </p:spPr>
        <p:txBody>
          <a:bodyPr/>
          <a:lstStyle>
            <a:defPPr>
              <a:defRPr lang="ja-JP"/>
            </a:defPPr>
            <a:lvl1pPr marL="0" algn="r" defTabSz="914400" rtl="0" eaLnBrk="1" latinLnBrk="0" hangingPunct="1">
              <a:defRPr kumimoji="1" sz="1400" kern="1200" smtClean="0">
                <a:solidFill>
                  <a:schemeClr val="tx1"/>
                </a:solidFill>
                <a:latin typeface="Arial" pitchFamily="34" charset="0"/>
                <a:ea typeface="+mn-ea"/>
                <a:cs typeface="Arial"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1200">
                <a:ea typeface="メイリオ" panose="020B0604030504040204" pitchFamily="50" charset="-128"/>
              </a:rPr>
              <a:t>(*)</a:t>
            </a:r>
            <a:r>
              <a:rPr lang="ja-JP" altLang="en-US" sz="1200">
                <a:ea typeface="メイリオ" panose="020B0604030504040204" pitchFamily="50" charset="-128"/>
              </a:rPr>
              <a:t>デジタル庁「よくある質問：マイナンバー制度について（総論）」 </a:t>
            </a:r>
            <a:r>
              <a:rPr lang="en-US" altLang="ja-JP" sz="1200">
                <a:ea typeface="メイリオ" panose="020B0604030504040204" pitchFamily="50" charset="-128"/>
              </a:rPr>
              <a:t>(*)</a:t>
            </a:r>
            <a:r>
              <a:rPr lang="ja-JP" altLang="en-US" sz="1200">
                <a:ea typeface="メイリオ" panose="020B0604030504040204" pitchFamily="50" charset="-128"/>
              </a:rPr>
              <a:t>国税庁「法人番号公表サイト＞法人番号とは」</a:t>
            </a:r>
            <a:endParaRPr lang="en-US" altLang="ja-JP" sz="1200">
              <a:ea typeface="メイリオ" panose="020B0604030504040204" pitchFamily="50" charset="-128"/>
            </a:endParaRPr>
          </a:p>
          <a:p>
            <a:pPr algn="l"/>
            <a:r>
              <a:rPr lang="en-US" altLang="ja-JP" sz="1200">
                <a:ea typeface="メイリオ" panose="020B0604030504040204" pitchFamily="50" charset="-128"/>
                <a:hlinkClick r:id="rId3"/>
              </a:rPr>
              <a:t>https://www.digital.go.jp/policies/mynumber_faq_01</a:t>
            </a:r>
            <a:r>
              <a:rPr lang="ja-JP" altLang="en-US" sz="1200">
                <a:ea typeface="メイリオ" panose="020B0604030504040204" pitchFamily="50" charset="-128"/>
              </a:rPr>
              <a:t>　　　　　　　　   </a:t>
            </a:r>
            <a:r>
              <a:rPr lang="en-US" altLang="ja-JP" sz="1200">
                <a:ea typeface="メイリオ" panose="020B0604030504040204" pitchFamily="50" charset="-128"/>
                <a:hlinkClick r:id="rId4"/>
              </a:rPr>
              <a:t>https://www.houjin-bangou.nta.go.jp/setsumei/index.html</a:t>
            </a:r>
            <a:endParaRPr lang="en-US" altLang="ja-JP" sz="1200">
              <a:ea typeface="メイリオ" panose="020B0604030504040204" pitchFamily="50" charset="-128"/>
            </a:endParaRPr>
          </a:p>
          <a:p>
            <a:pPr algn="l"/>
            <a:r>
              <a:rPr lang="en-US" altLang="ja-JP" sz="1200">
                <a:ea typeface="メイリオ" panose="020B0604030504040204" pitchFamily="50" charset="-128"/>
              </a:rPr>
              <a:t>(*)</a:t>
            </a:r>
            <a:r>
              <a:rPr lang="ja-JP" altLang="en-US" sz="1200">
                <a:ea typeface="メイリオ" panose="020B0604030504040204" pitchFamily="50" charset="-128"/>
              </a:rPr>
              <a:t>文部科学省「</a:t>
            </a:r>
            <a:r>
              <a:rPr lang="ja-JP" altLang="en-US" sz="1200" b="0" i="0">
                <a:solidFill>
                  <a:srgbClr val="222222"/>
                </a:solidFill>
                <a:effectLst/>
                <a:latin typeface="メイリオ" panose="020B0604030504040204" pitchFamily="50" charset="-128"/>
                <a:ea typeface="メイリオ" panose="020B0604030504040204" pitchFamily="50" charset="-128"/>
              </a:rPr>
              <a:t>文部科学省　学校コード</a:t>
            </a:r>
            <a:r>
              <a:rPr lang="ja-JP" altLang="en-US" sz="1200">
                <a:ea typeface="メイリオ" panose="020B0604030504040204" pitchFamily="50" charset="-128"/>
              </a:rPr>
              <a:t>」　　　　　　　　            　</a:t>
            </a:r>
            <a:r>
              <a:rPr lang="en-US" altLang="ja-JP" sz="1200">
                <a:ea typeface="メイリオ" panose="020B0604030504040204" pitchFamily="50" charset="-128"/>
              </a:rPr>
              <a:t>(*)</a:t>
            </a:r>
            <a:r>
              <a:rPr lang="ja-JP" altLang="en-US" sz="1200">
                <a:ea typeface="メイリオ" panose="020B0604030504040204" pitchFamily="50" charset="-128"/>
              </a:rPr>
              <a:t>国土交通省「「不動産</a:t>
            </a:r>
            <a:r>
              <a:rPr lang="en-US" altLang="ja-JP" sz="1200">
                <a:ea typeface="メイリオ" panose="020B0604030504040204" pitchFamily="50" charset="-128"/>
              </a:rPr>
              <a:t>ID</a:t>
            </a:r>
            <a:r>
              <a:rPr lang="ja-JP" altLang="en-US" sz="1200">
                <a:ea typeface="メイリオ" panose="020B0604030504040204" pitchFamily="50" charset="-128"/>
              </a:rPr>
              <a:t>」の活用等の総合的な推進」　　</a:t>
            </a:r>
            <a:endParaRPr lang="en-US" altLang="ja-JP" sz="1200">
              <a:ea typeface="メイリオ" panose="020B0604030504040204" pitchFamily="50" charset="-128"/>
            </a:endParaRPr>
          </a:p>
          <a:p>
            <a:pPr algn="l"/>
            <a:r>
              <a:rPr lang="en-US" altLang="ja-JP" sz="1200">
                <a:ea typeface="メイリオ" panose="020B0604030504040204" pitchFamily="50" charset="-128"/>
                <a:hlinkClick r:id="rId5"/>
              </a:rPr>
              <a:t>https://www.mext.go.jp/b_menu/toukei/mext_01087.html</a:t>
            </a:r>
            <a:r>
              <a:rPr lang="ja-JP" altLang="en-US" sz="1200">
                <a:ea typeface="メイリオ" panose="020B0604030504040204" pitchFamily="50" charset="-128"/>
              </a:rPr>
              <a:t>　　　　   　　</a:t>
            </a:r>
            <a:r>
              <a:rPr lang="en-US" altLang="ja-JP" sz="1200">
                <a:ea typeface="メイリオ" panose="020B0604030504040204" pitchFamily="50" charset="-128"/>
                <a:hlinkClick r:id="rId6"/>
              </a:rPr>
              <a:t>https://www.mlit.go.jp/policy/shingikai/content/001609085.pdf</a:t>
            </a:r>
            <a:r>
              <a:rPr lang="ja-JP" altLang="en-US" sz="1200">
                <a:ea typeface="メイリオ" panose="020B0604030504040204" pitchFamily="50" charset="-128"/>
              </a:rPr>
              <a:t>　</a:t>
            </a:r>
            <a:endParaRPr lang="en-US" altLang="ja-JP" sz="1200">
              <a:ea typeface="メイリオ" panose="020B0604030504040204" pitchFamily="50" charset="-128"/>
            </a:endParaRPr>
          </a:p>
          <a:p>
            <a:pPr algn="l"/>
            <a:r>
              <a:rPr lang="en-US" altLang="ja-JP" sz="1200">
                <a:ea typeface="メイリオ" panose="020B0604030504040204" pitchFamily="50" charset="-128"/>
              </a:rPr>
              <a:t>(*)</a:t>
            </a:r>
            <a:r>
              <a:rPr lang="ja-JP" altLang="en-US" sz="1200">
                <a:ea typeface="メイリオ" panose="020B0604030504040204" pitchFamily="50" charset="-128"/>
              </a:rPr>
              <a:t>国土交通省「不動産</a:t>
            </a:r>
            <a:r>
              <a:rPr lang="en-US" altLang="ja-JP" sz="1200">
                <a:ea typeface="メイリオ" panose="020B0604030504040204" pitchFamily="50" charset="-128"/>
              </a:rPr>
              <a:t>ID</a:t>
            </a:r>
            <a:r>
              <a:rPr lang="ja-JP" altLang="en-US" sz="1200">
                <a:ea typeface="メイリオ" panose="020B0604030504040204" pitchFamily="50" charset="-128"/>
              </a:rPr>
              <a:t>ルール検討会」</a:t>
            </a:r>
          </a:p>
          <a:p>
            <a:pPr algn="l"/>
            <a:r>
              <a:rPr lang="en-US" altLang="ja-JP" sz="1200">
                <a:ea typeface="メイリオ" panose="020B0604030504040204" pitchFamily="50" charset="-128"/>
                <a:hlinkClick r:id="rId7"/>
              </a:rPr>
              <a:t>https://www.mlit.go.jp/tochi_fudousan_kensetsugyo/tochi_fudousan_kensetsugyo_tk5_000001_00006.html</a:t>
            </a:r>
            <a:endParaRPr lang="en-US" altLang="ja-JP" sz="1200">
              <a:ea typeface="メイリオ" panose="020B0604030504040204" pitchFamily="50" charset="-128"/>
            </a:endParaRPr>
          </a:p>
          <a:p>
            <a:pPr algn="l"/>
            <a:endParaRPr lang="en-US" altLang="ja-JP" sz="1200">
              <a:ea typeface="メイリオ" panose="020B0604030504040204" pitchFamily="50" charset="-128"/>
            </a:endParaRPr>
          </a:p>
          <a:p>
            <a:pPr algn="l"/>
            <a:r>
              <a:rPr lang="ja-JP" altLang="en-US" sz="1200">
                <a:ea typeface="メイリオ" panose="020B0604030504040204" pitchFamily="50" charset="-128"/>
              </a:rPr>
              <a:t>　</a:t>
            </a:r>
            <a:endParaRPr lang="en-US" altLang="ja-JP" sz="1200">
              <a:ea typeface="メイリオ" panose="020B0604030504040204" pitchFamily="50" charset="-128"/>
            </a:endParaRPr>
          </a:p>
          <a:p>
            <a:pPr algn="l"/>
            <a:endParaRPr lang="en-US" altLang="ja-JP" sz="1200">
              <a:ea typeface="メイリオ" panose="020B0604030504040204" pitchFamily="50" charset="-128"/>
            </a:endParaRPr>
          </a:p>
        </p:txBody>
      </p:sp>
    </p:spTree>
    <p:extLst>
      <p:ext uri="{BB962C8B-B14F-4D97-AF65-F5344CB8AC3E}">
        <p14:creationId xmlns:p14="http://schemas.microsoft.com/office/powerpoint/2010/main" val="1240953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37</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ja-JP" altLang="en-US" sz="3200">
                <a:latin typeface="メイリオ" panose="020B0604030504040204" pitchFamily="50" charset="-128"/>
                <a:ea typeface="メイリオ" panose="020B0604030504040204" pitchFamily="50" charset="-128"/>
              </a:rPr>
              <a:t>コード（分類体系）</a:t>
            </a:r>
            <a:endParaRPr kumimoji="1" lang="en-US" altLang="ja-JP" sz="3200">
              <a:latin typeface="メイリオ" panose="020B0604030504040204" pitchFamily="50" charset="-128"/>
              <a:ea typeface="メイリオ" panose="020B0604030504040204" pitchFamily="50" charset="-128"/>
            </a:endParaRPr>
          </a:p>
        </p:txBody>
      </p:sp>
      <p:sp>
        <p:nvSpPr>
          <p:cNvPr id="4" name="コンテンツ プレースホルダー 1">
            <a:extLst>
              <a:ext uri="{FF2B5EF4-FFF2-40B4-BE49-F238E27FC236}">
                <a16:creationId xmlns:a16="http://schemas.microsoft.com/office/drawing/2014/main" id="{2D173A2E-CF99-94E5-5F9C-8260970F58D2}"/>
              </a:ext>
            </a:extLst>
          </p:cNvPr>
          <p:cNvSpPr txBox="1">
            <a:spLocks/>
          </p:cNvSpPr>
          <p:nvPr/>
        </p:nvSpPr>
        <p:spPr>
          <a:xfrm>
            <a:off x="47328" y="836712"/>
            <a:ext cx="12025336" cy="35448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データはコードで分類したりタグ、キーワードを付けることで検索や処理しやすくなります。</a:t>
            </a:r>
            <a:endParaRPr lang="en-US" altLang="ja-JP">
              <a:latin typeface="メイリオ" panose="020B0604030504040204" pitchFamily="50" charset="-128"/>
              <a:ea typeface="メイリオ" panose="020B0604030504040204" pitchFamily="50" charset="-128"/>
            </a:endParaRPr>
          </a:p>
          <a:p>
            <a:r>
              <a:rPr lang="en-US" altLang="ja-JP">
                <a:latin typeface="メイリオ" panose="020B0604030504040204" pitchFamily="50" charset="-128"/>
                <a:ea typeface="メイリオ" panose="020B0604030504040204" pitchFamily="50" charset="-128"/>
              </a:rPr>
              <a:t>GIF</a:t>
            </a:r>
            <a:r>
              <a:rPr lang="ja-JP" altLang="en-US">
                <a:latin typeface="メイリオ" panose="020B0604030504040204" pitchFamily="50" charset="-128"/>
                <a:ea typeface="メイリオ" panose="020B0604030504040204" pitchFamily="50" charset="-128"/>
              </a:rPr>
              <a:t>は</a:t>
            </a:r>
            <a:r>
              <a:rPr lang="ja-JP" altLang="en-US">
                <a:solidFill>
                  <a:srgbClr val="FF0000"/>
                </a:solidFill>
                <a:latin typeface="メイリオ" panose="020B0604030504040204" pitchFamily="50" charset="-128"/>
                <a:ea typeface="メイリオ" panose="020B0604030504040204" pitchFamily="50" charset="-128"/>
              </a:rPr>
              <a:t>「コード一覧」</a:t>
            </a:r>
            <a:r>
              <a:rPr lang="en-US" altLang="ja-JP" baseline="30000">
                <a:solidFill>
                  <a:srgbClr val="FF0000"/>
                </a:solidFill>
                <a:latin typeface="メイリオ" panose="020B0604030504040204" pitchFamily="50" charset="-128"/>
                <a:ea typeface="メイリオ" panose="020B0604030504040204" pitchFamily="50" charset="-128"/>
              </a:rPr>
              <a:t> (*)</a:t>
            </a:r>
            <a:r>
              <a:rPr lang="ja-JP" altLang="en-US">
                <a:latin typeface="メイリオ" panose="020B0604030504040204" pitchFamily="50" charset="-128"/>
                <a:ea typeface="メイリオ" panose="020B0604030504040204" pitchFamily="50" charset="-128"/>
              </a:rPr>
              <a:t>として、よく利用されるコードを提示しております。</a:t>
            </a:r>
            <a:endParaRPr lang="en-US" altLang="ja-JP">
              <a:latin typeface="メイリオ" panose="020B0604030504040204" pitchFamily="50" charset="-128"/>
              <a:ea typeface="メイリオ" panose="020B0604030504040204" pitchFamily="50" charset="-128"/>
            </a:endParaRPr>
          </a:p>
          <a:p>
            <a:r>
              <a:rPr lang="ja-JP" altLang="en-US">
                <a:latin typeface="メイリオ" panose="020B0604030504040204" pitchFamily="50" charset="-128"/>
                <a:ea typeface="メイリオ" panose="020B0604030504040204" pitchFamily="50" charset="-128"/>
              </a:rPr>
              <a:t>既存に設計されたコードがある場合、そのコードを使うことで、コード設計が効率的にでき、外部データ連携も容易にできます。</a:t>
            </a:r>
          </a:p>
          <a:p>
            <a:endParaRPr lang="en-US" altLang="ja-JP">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33ED12AB-4870-5815-FA3B-3BDBCE357C27}"/>
              </a:ext>
            </a:extLst>
          </p:cNvPr>
          <p:cNvSpPr txBox="1"/>
          <p:nvPr/>
        </p:nvSpPr>
        <p:spPr>
          <a:xfrm>
            <a:off x="5727915" y="3906986"/>
            <a:ext cx="1338828" cy="369332"/>
          </a:xfrm>
          <a:prstGeom prst="rect">
            <a:avLst/>
          </a:prstGeom>
          <a:noFill/>
          <a:ln>
            <a:solidFill>
              <a:schemeClr val="tx1"/>
            </a:solidFill>
          </a:ln>
        </p:spPr>
        <p:txBody>
          <a:bodyPr wrap="none" lIns="91440" tIns="45720" rIns="91440" bIns="45720" rtlCol="0" anchor="t">
            <a:spAutoFit/>
          </a:bodyPr>
          <a:lstStyle/>
          <a:p>
            <a:r>
              <a:rPr kumimoji="1" lang="ja-JP" altLang="en-US">
                <a:latin typeface="メイリオ"/>
                <a:ea typeface="メイリオ"/>
              </a:rPr>
              <a:t>子</a:t>
            </a:r>
            <a:r>
              <a:rPr lang="ja-JP" altLang="en-US">
                <a:latin typeface="メイリオ"/>
                <a:ea typeface="メイリオ"/>
              </a:rPr>
              <a:t>供預かり</a:t>
            </a:r>
            <a:endParaRPr kumimoji="1" lang="ja-JP" altLang="en-US">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CCCBE81F-E16F-409A-138E-A1E1E1050E5B}"/>
              </a:ext>
            </a:extLst>
          </p:cNvPr>
          <p:cNvSpPr txBox="1"/>
          <p:nvPr/>
        </p:nvSpPr>
        <p:spPr>
          <a:xfrm>
            <a:off x="7496678" y="3906986"/>
            <a:ext cx="1800493" cy="369332"/>
          </a:xfrm>
          <a:prstGeom prst="rect">
            <a:avLst/>
          </a:prstGeom>
          <a:noFill/>
          <a:ln>
            <a:solidFill>
              <a:schemeClr val="tx1"/>
            </a:solidFill>
          </a:ln>
        </p:spPr>
        <p:txBody>
          <a:bodyPr wrap="none" lIns="91440" tIns="45720" rIns="91440" bIns="45720" rtlCol="0" anchor="t">
            <a:spAutoFit/>
          </a:bodyPr>
          <a:lstStyle/>
          <a:p>
            <a:r>
              <a:rPr kumimoji="1" lang="ja-JP" altLang="en-US">
                <a:latin typeface="メイリオ"/>
                <a:ea typeface="メイリオ"/>
              </a:rPr>
              <a:t>子</a:t>
            </a:r>
            <a:r>
              <a:rPr lang="ja-JP" altLang="en-US">
                <a:latin typeface="メイリオ"/>
                <a:ea typeface="メイリオ"/>
              </a:rPr>
              <a:t>供預かり</a:t>
            </a:r>
            <a:r>
              <a:rPr kumimoji="1" lang="ja-JP" altLang="en-US">
                <a:latin typeface="メイリオ"/>
                <a:ea typeface="メイリオ"/>
              </a:rPr>
              <a:t>情報</a:t>
            </a:r>
          </a:p>
        </p:txBody>
      </p:sp>
      <p:sp>
        <p:nvSpPr>
          <p:cNvPr id="8" name="テキスト ボックス 7">
            <a:extLst>
              <a:ext uri="{FF2B5EF4-FFF2-40B4-BE49-F238E27FC236}">
                <a16:creationId xmlns:a16="http://schemas.microsoft.com/office/drawing/2014/main" id="{AC702BB5-648B-F1E9-FE52-BD3EE0E7593F}"/>
              </a:ext>
            </a:extLst>
          </p:cNvPr>
          <p:cNvSpPr txBox="1"/>
          <p:nvPr/>
        </p:nvSpPr>
        <p:spPr>
          <a:xfrm>
            <a:off x="9671840" y="3906986"/>
            <a:ext cx="1800493" cy="369332"/>
          </a:xfrm>
          <a:prstGeom prst="rect">
            <a:avLst/>
          </a:prstGeom>
          <a:noFill/>
          <a:ln>
            <a:solidFill>
              <a:schemeClr val="tx1"/>
            </a:solidFill>
          </a:ln>
        </p:spPr>
        <p:txBody>
          <a:bodyPr wrap="none" rtlCol="0">
            <a:spAutoFit/>
          </a:bodyPr>
          <a:lstStyle/>
          <a:p>
            <a:r>
              <a:rPr lang="ja-JP" altLang="en-US">
                <a:latin typeface="メイリオ" panose="020B0604030504040204" pitchFamily="50" charset="-128"/>
                <a:ea typeface="メイリオ" panose="020B0604030504040204" pitchFamily="50" charset="-128"/>
              </a:rPr>
              <a:t>こども</a:t>
            </a:r>
            <a:r>
              <a:rPr kumimoji="1" lang="ja-JP" altLang="en-US">
                <a:latin typeface="メイリオ" panose="020B0604030504040204" pitchFamily="50" charset="-128"/>
                <a:ea typeface="メイリオ" panose="020B0604030504040204" pitchFamily="50" charset="-128"/>
              </a:rPr>
              <a:t>関連情報</a:t>
            </a:r>
          </a:p>
        </p:txBody>
      </p:sp>
      <p:pic>
        <p:nvPicPr>
          <p:cNvPr id="9" name="グラフィックス 8" descr="ユーザー 単色塗りつぶし">
            <a:extLst>
              <a:ext uri="{FF2B5EF4-FFF2-40B4-BE49-F238E27FC236}">
                <a16:creationId xmlns:a16="http://schemas.microsoft.com/office/drawing/2014/main" id="{C7CF25C9-63FE-1D6B-B9D7-CF99EFD633D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38003" y="4870801"/>
            <a:ext cx="914400" cy="914400"/>
          </a:xfrm>
          <a:prstGeom prst="rect">
            <a:avLst/>
          </a:prstGeom>
        </p:spPr>
      </p:pic>
      <p:sp>
        <p:nvSpPr>
          <p:cNvPr id="10" name="思考の吹き出し: 雲形 9">
            <a:extLst>
              <a:ext uri="{FF2B5EF4-FFF2-40B4-BE49-F238E27FC236}">
                <a16:creationId xmlns:a16="http://schemas.microsoft.com/office/drawing/2014/main" id="{08C8DBE8-2236-8878-10B9-667D344A6266}"/>
              </a:ext>
            </a:extLst>
          </p:cNvPr>
          <p:cNvSpPr/>
          <p:nvPr/>
        </p:nvSpPr>
        <p:spPr>
          <a:xfrm>
            <a:off x="8680701" y="4817274"/>
            <a:ext cx="1232939" cy="581989"/>
          </a:xfrm>
          <a:prstGeom prst="cloudCallout">
            <a:avLst>
              <a:gd name="adj1" fmla="val -46995"/>
              <a:gd name="adj2" fmla="val 5194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100">
                <a:solidFill>
                  <a:schemeClr val="tx1"/>
                </a:solidFill>
                <a:latin typeface="メイリオ" panose="020B0604030504040204" pitchFamily="50" charset="-128"/>
                <a:ea typeface="メイリオ" panose="020B0604030504040204" pitchFamily="50" charset="-128"/>
              </a:rPr>
              <a:t>同じ情報かな？</a:t>
            </a:r>
          </a:p>
        </p:txBody>
      </p:sp>
      <p:cxnSp>
        <p:nvCxnSpPr>
          <p:cNvPr id="11" name="直線矢印コネクタ 10">
            <a:extLst>
              <a:ext uri="{FF2B5EF4-FFF2-40B4-BE49-F238E27FC236}">
                <a16:creationId xmlns:a16="http://schemas.microsoft.com/office/drawing/2014/main" id="{5968D022-FC85-8BA0-FDB3-41C5C8F5C406}"/>
              </a:ext>
            </a:extLst>
          </p:cNvPr>
          <p:cNvCxnSpPr>
            <a:cxnSpLocks/>
            <a:endCxn id="6" idx="2"/>
          </p:cNvCxnSpPr>
          <p:nvPr/>
        </p:nvCxnSpPr>
        <p:spPr>
          <a:xfrm flipH="1" flipV="1">
            <a:off x="6397329" y="4276318"/>
            <a:ext cx="1999595" cy="69893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直線矢印コネクタ 11">
            <a:extLst>
              <a:ext uri="{FF2B5EF4-FFF2-40B4-BE49-F238E27FC236}">
                <a16:creationId xmlns:a16="http://schemas.microsoft.com/office/drawing/2014/main" id="{0686A3C2-5D0A-781B-30BA-CDF18FB236B3}"/>
              </a:ext>
            </a:extLst>
          </p:cNvPr>
          <p:cNvCxnSpPr>
            <a:cxnSpLocks/>
            <a:endCxn id="7" idx="2"/>
          </p:cNvCxnSpPr>
          <p:nvPr/>
        </p:nvCxnSpPr>
        <p:spPr>
          <a:xfrm flipV="1">
            <a:off x="8396924" y="4276318"/>
            <a:ext cx="1" cy="69893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線矢印コネクタ 12">
            <a:extLst>
              <a:ext uri="{FF2B5EF4-FFF2-40B4-BE49-F238E27FC236}">
                <a16:creationId xmlns:a16="http://schemas.microsoft.com/office/drawing/2014/main" id="{B9E39AE4-8BCB-E494-5BAE-B085FAC102CC}"/>
              </a:ext>
            </a:extLst>
          </p:cNvPr>
          <p:cNvCxnSpPr>
            <a:cxnSpLocks/>
            <a:endCxn id="8" idx="2"/>
          </p:cNvCxnSpPr>
          <p:nvPr/>
        </p:nvCxnSpPr>
        <p:spPr>
          <a:xfrm flipV="1">
            <a:off x="8396924" y="4276318"/>
            <a:ext cx="2175163" cy="69893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フッター プレースホルダー 6">
            <a:extLst>
              <a:ext uri="{FF2B5EF4-FFF2-40B4-BE49-F238E27FC236}">
                <a16:creationId xmlns:a16="http://schemas.microsoft.com/office/drawing/2014/main" id="{BE7F60A5-4A93-2EA7-0498-82F840253986}"/>
              </a:ext>
            </a:extLst>
          </p:cNvPr>
          <p:cNvSpPr txBox="1">
            <a:spLocks/>
          </p:cNvSpPr>
          <p:nvPr/>
        </p:nvSpPr>
        <p:spPr bwMode="gray">
          <a:xfrm>
            <a:off x="142558" y="5787161"/>
            <a:ext cx="11210026" cy="972791"/>
          </a:xfrm>
          <a:prstGeom prst="rect">
            <a:avLst/>
          </a:prstGeom>
        </p:spPr>
        <p:txBody>
          <a:bodyPr/>
          <a:lstStyle>
            <a:defPPr>
              <a:defRPr lang="ja-JP"/>
            </a:defPPr>
            <a:lvl1pPr marL="0" algn="r" defTabSz="914400" rtl="0" eaLnBrk="1" latinLnBrk="0" hangingPunct="1">
              <a:defRPr kumimoji="1" sz="1400" kern="1200" smtClean="0">
                <a:solidFill>
                  <a:schemeClr val="tx1"/>
                </a:solidFill>
                <a:latin typeface="Arial" pitchFamily="34" charset="0"/>
                <a:ea typeface="+mn-ea"/>
                <a:cs typeface="Arial"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a:ea typeface="メイリオ" panose="020B0604030504040204" pitchFamily="50" charset="-128"/>
              </a:rPr>
              <a:t>(*)</a:t>
            </a:r>
            <a:r>
              <a:rPr lang="ja-JP" altLang="en-US">
                <a:ea typeface="メイリオ" panose="020B0604030504040204" pitchFamily="50" charset="-128"/>
              </a:rPr>
              <a:t>デジタル庁 </a:t>
            </a:r>
            <a:r>
              <a:rPr lang="en-US" altLang="ja-JP">
                <a:ea typeface="メイリオ" panose="020B0604030504040204" pitchFamily="50" charset="-128"/>
              </a:rPr>
              <a:t>JDA-DM/GIF</a:t>
            </a:r>
            <a:r>
              <a:rPr lang="ja-JP" altLang="en-US">
                <a:ea typeface="メイリオ" panose="020B0604030504040204" pitchFamily="50" charset="-128"/>
              </a:rPr>
              <a:t>「コード一覧」</a:t>
            </a:r>
            <a:br>
              <a:rPr lang="en-US" altLang="ja-JP">
                <a:ea typeface="メイリオ" panose="020B0604030504040204" pitchFamily="50" charset="-128"/>
              </a:rPr>
            </a:br>
            <a:r>
              <a:rPr lang="en-US" altLang="ja-JP">
                <a:ea typeface="メイリオ" panose="020B0604030504040204" pitchFamily="50" charset="-128"/>
                <a:hlinkClick r:id="rId4"/>
              </a:rPr>
              <a:t>https://github.com/JDA-DM/GIF/tree/main/490_</a:t>
            </a:r>
            <a:r>
              <a:rPr lang="ja-JP" altLang="en-US">
                <a:ea typeface="メイリオ" panose="020B0604030504040204" pitchFamily="50" charset="-128"/>
                <a:hlinkClick r:id="rId4"/>
              </a:rPr>
              <a:t>その他</a:t>
            </a:r>
            <a:endParaRPr lang="en-US" altLang="ja-JP">
              <a:ea typeface="メイリオ" panose="020B0604030504040204" pitchFamily="50" charset="-128"/>
            </a:endParaRPr>
          </a:p>
        </p:txBody>
      </p:sp>
    </p:spTree>
    <p:extLst>
      <p:ext uri="{BB962C8B-B14F-4D97-AF65-F5344CB8AC3E}">
        <p14:creationId xmlns:p14="http://schemas.microsoft.com/office/powerpoint/2010/main" val="991598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38</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ja-JP" altLang="en-US" sz="3200">
                <a:latin typeface="メイリオ" panose="020B0604030504040204" pitchFamily="50" charset="-128"/>
                <a:ea typeface="メイリオ" panose="020B0604030504040204" pitchFamily="50" charset="-128"/>
              </a:rPr>
              <a:t>コントロールド・ボキャブラリ（統制語彙）</a:t>
            </a:r>
            <a:endParaRPr kumimoji="1" lang="en-US" altLang="ja-JP" sz="3200">
              <a:latin typeface="メイリオ" panose="020B0604030504040204" pitchFamily="50" charset="-128"/>
              <a:ea typeface="メイリオ" panose="020B0604030504040204" pitchFamily="50" charset="-128"/>
            </a:endParaRPr>
          </a:p>
        </p:txBody>
      </p:sp>
      <p:sp>
        <p:nvSpPr>
          <p:cNvPr id="2" name="コンテンツ プレースホルダー 1">
            <a:extLst>
              <a:ext uri="{FF2B5EF4-FFF2-40B4-BE49-F238E27FC236}">
                <a16:creationId xmlns:a16="http://schemas.microsoft.com/office/drawing/2014/main" id="{163A051E-976C-A7EB-A8D7-4F171D12BDE0}"/>
              </a:ext>
            </a:extLst>
          </p:cNvPr>
          <p:cNvSpPr txBox="1">
            <a:spLocks/>
          </p:cNvSpPr>
          <p:nvPr/>
        </p:nvSpPr>
        <p:spPr>
          <a:xfrm>
            <a:off x="21570" y="836712"/>
            <a:ext cx="12051094" cy="50877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kumimoji="1" lang="ja-JP" altLang="en-US">
                <a:latin typeface="メイリオ" panose="020B0604030504040204" pitchFamily="50" charset="-128"/>
                <a:ea typeface="メイリオ" panose="020B0604030504040204" pitchFamily="50" charset="-128"/>
              </a:rPr>
              <a:t>コードのように各項目に番号が振られているもの以外に、データの選択肢が用意されている場合があります。これをコントロールド・ボキャブラリ（統制語彙）と呼びます。</a:t>
            </a:r>
            <a:endParaRPr kumimoji="1" lang="en-US" altLang="ja-JP">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a:latin typeface="メイリオ" panose="020B0604030504040204" pitchFamily="50" charset="-128"/>
                <a:ea typeface="メイリオ" panose="020B0604030504040204" pitchFamily="50" charset="-128"/>
              </a:rPr>
              <a:t>「準備中」「開店中」「閉店」「休業」「廃業」のような選択肢です。</a:t>
            </a:r>
            <a:endParaRPr lang="en-US" altLang="ja-JP">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endParaRPr lang="en-US" altLang="ja-JP">
              <a:latin typeface="メイリオ" panose="020B0604030504040204" pitchFamily="50" charset="-128"/>
              <a:ea typeface="メイリオ" panose="020B0604030504040204" pitchFamily="50" charset="-128"/>
            </a:endParaRPr>
          </a:p>
          <a:p>
            <a:r>
              <a:rPr kumimoji="1" lang="en-US" altLang="ja-JP">
                <a:latin typeface="メイリオ" panose="020B0604030504040204" pitchFamily="50" charset="-128"/>
                <a:ea typeface="メイリオ" panose="020B0604030504040204" pitchFamily="50" charset="-128"/>
              </a:rPr>
              <a:t>GIF</a:t>
            </a:r>
            <a:r>
              <a:rPr kumimoji="1" lang="ja-JP" altLang="en-US">
                <a:latin typeface="メイリオ" panose="020B0604030504040204" pitchFamily="50" charset="-128"/>
                <a:ea typeface="メイリオ" panose="020B0604030504040204" pitchFamily="50" charset="-128"/>
              </a:rPr>
              <a:t>は、</a:t>
            </a:r>
            <a:r>
              <a:rPr kumimoji="1" lang="ja-JP" altLang="en-US">
                <a:solidFill>
                  <a:srgbClr val="FF0000"/>
                </a:solidFill>
                <a:latin typeface="メイリオ" panose="020B0604030504040204" pitchFamily="50" charset="-128"/>
                <a:ea typeface="メイリオ" panose="020B0604030504040204" pitchFamily="50" charset="-128"/>
              </a:rPr>
              <a:t>各データモデルやガイドブックで汎用的なコントロールドボキャブラリを提示</a:t>
            </a:r>
            <a:r>
              <a:rPr kumimoji="1" lang="ja-JP" altLang="en-US">
                <a:latin typeface="メイリオ" panose="020B0604030504040204" pitchFamily="50" charset="-128"/>
                <a:ea typeface="メイリオ" panose="020B0604030504040204" pitchFamily="50" charset="-128"/>
              </a:rPr>
              <a:t>しています。</a:t>
            </a:r>
            <a:endParaRPr kumimoji="1" lang="en-US" altLang="ja-JP">
              <a:latin typeface="メイリオ" panose="020B0604030504040204" pitchFamily="50" charset="-128"/>
              <a:ea typeface="メイリオ" panose="020B0604030504040204" pitchFamily="50" charset="-128"/>
            </a:endParaRPr>
          </a:p>
          <a:p>
            <a:endParaRPr kumimoji="1" lang="en-US" altLang="ja-JP">
              <a:latin typeface="メイリオ" panose="020B0604030504040204" pitchFamily="50" charset="-128"/>
              <a:ea typeface="メイリオ" panose="020B0604030504040204" pitchFamily="50" charset="-128"/>
            </a:endParaRPr>
          </a:p>
          <a:p>
            <a:r>
              <a:rPr kumimoji="1" lang="ja-JP" altLang="en-US">
                <a:latin typeface="メイリオ" panose="020B0604030504040204" pitchFamily="50" charset="-128"/>
                <a:ea typeface="メイリオ" panose="020B0604030504040204" pitchFamily="50" charset="-128"/>
              </a:rPr>
              <a:t>今後、コード一覧、データディクショナリとともに一覧の整備を検討していきます。</a:t>
            </a:r>
          </a:p>
          <a:p>
            <a:pPr marL="0" indent="0">
              <a:buNone/>
            </a:pPr>
            <a:endParaRPr lang="ja-JP" altLang="en-US" sz="26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2514409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AC6E9A-1758-AE2A-6279-AFE87592659F}"/>
            </a:ext>
          </a:extLst>
        </p:cNvPr>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66C71198-31E8-A689-CF50-615976FC43F7}"/>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39</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81C1119F-38B8-3B7D-11E6-449CF4809B80}"/>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ja-JP" altLang="en-US" sz="3200">
                <a:latin typeface="メイリオ" panose="020B0604030504040204" pitchFamily="50" charset="-128"/>
                <a:ea typeface="メイリオ" panose="020B0604030504040204" pitchFamily="50" charset="-128"/>
              </a:rPr>
              <a:t>データ辞書（必要性）　</a:t>
            </a:r>
            <a:endParaRPr kumimoji="1" lang="en-US" altLang="ja-JP" sz="3200">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25E743B8-5205-36C3-2F14-AF7ED339DF22}"/>
              </a:ext>
            </a:extLst>
          </p:cNvPr>
          <p:cNvSpPr txBox="1"/>
          <p:nvPr/>
        </p:nvSpPr>
        <p:spPr>
          <a:xfrm>
            <a:off x="119336" y="836712"/>
            <a:ext cx="11809312" cy="2308324"/>
          </a:xfrm>
          <a:prstGeom prst="rect">
            <a:avLst/>
          </a:prstGeom>
          <a:noFill/>
        </p:spPr>
        <p:txBody>
          <a:bodyPr wrap="square" rtlCol="0">
            <a:spAutoFit/>
          </a:bodyPr>
          <a:lstStyle/>
          <a:p>
            <a:pPr marL="342900" indent="-342900">
              <a:buFont typeface="Arial" panose="020B0604020202020204" pitchFamily="34" charset="0"/>
              <a:buChar char="•"/>
            </a:pPr>
            <a:r>
              <a:rPr lang="ja-JP" altLang="en-US" sz="2400">
                <a:latin typeface="メイリオ" panose="020B0604030504040204" pitchFamily="50" charset="-128"/>
                <a:ea typeface="メイリオ" panose="020B0604030504040204" pitchFamily="50" charset="-128"/>
              </a:rPr>
              <a:t>作成者が異なるデータは、</a:t>
            </a:r>
            <a:r>
              <a:rPr lang="ja-JP" altLang="en-US" sz="2400">
                <a:solidFill>
                  <a:srgbClr val="FF0000"/>
                </a:solidFill>
                <a:latin typeface="メイリオ" panose="020B0604030504040204" pitchFamily="50" charset="-128"/>
                <a:ea typeface="メイリオ" panose="020B0604030504040204" pitchFamily="50" charset="-128"/>
              </a:rPr>
              <a:t>同一の意味（概念）を持つ情報</a:t>
            </a:r>
            <a:r>
              <a:rPr lang="ja-JP" altLang="en-US" sz="2400">
                <a:latin typeface="メイリオ" panose="020B0604030504040204" pitchFamily="50" charset="-128"/>
                <a:ea typeface="メイリオ" panose="020B0604030504040204" pitchFamily="50" charset="-128"/>
              </a:rPr>
              <a:t>であっても、個々のデータの中で用いられる用語や項目名として</a:t>
            </a:r>
            <a:r>
              <a:rPr lang="ja-JP" altLang="en-US" sz="2400">
                <a:solidFill>
                  <a:srgbClr val="FF0000"/>
                </a:solidFill>
                <a:latin typeface="メイリオ" panose="020B0604030504040204" pitchFamily="50" charset="-128"/>
                <a:ea typeface="メイリオ" panose="020B0604030504040204" pitchFamily="50" charset="-128"/>
              </a:rPr>
              <a:t>違う言葉（ラベル）が割り当てられている</a:t>
            </a:r>
            <a:r>
              <a:rPr lang="ja-JP" altLang="en-US" sz="2400">
                <a:latin typeface="メイリオ" panose="020B0604030504040204" pitchFamily="50" charset="-128"/>
                <a:ea typeface="メイリオ" panose="020B0604030504040204" pitchFamily="50" charset="-128"/>
              </a:rPr>
              <a:t>ことがあります。この不整合の存在は、データ連携、データを活用した分析、</a:t>
            </a:r>
            <a:r>
              <a:rPr lang="en-US" altLang="ja-JP" sz="2400">
                <a:latin typeface="メイリオ" panose="020B0604030504040204" pitchFamily="50" charset="-128"/>
                <a:ea typeface="メイリオ" panose="020B0604030504040204" pitchFamily="50" charset="-128"/>
              </a:rPr>
              <a:t>AI</a:t>
            </a:r>
            <a:r>
              <a:rPr lang="ja-JP" altLang="en-US" sz="2400">
                <a:latin typeface="メイリオ" panose="020B0604030504040204" pitchFamily="50" charset="-128"/>
                <a:ea typeface="メイリオ" panose="020B0604030504040204" pitchFamily="50" charset="-128"/>
              </a:rPr>
              <a:t>利活用などに対して問題を抱えます。</a:t>
            </a:r>
            <a:endParaRPr lang="en-US" altLang="ja-JP" sz="2400">
              <a:latin typeface="メイリオ" panose="020B0604030504040204" pitchFamily="50" charset="-128"/>
              <a:ea typeface="メイリオ" panose="020B0604030504040204" pitchFamily="50" charset="-128"/>
            </a:endParaRPr>
          </a:p>
          <a:p>
            <a:pPr marL="342900" indent="-342900">
              <a:buFont typeface="Arial" panose="020B0604020202020204" pitchFamily="34" charset="0"/>
              <a:buChar char="•"/>
            </a:pPr>
            <a:r>
              <a:rPr kumimoji="1" lang="ja-JP" altLang="en-US" sz="2400">
                <a:latin typeface="メイリオ" panose="020B0604030504040204" pitchFamily="50" charset="-128"/>
                <a:ea typeface="メイリオ" panose="020B0604030504040204" pitchFamily="50" charset="-128"/>
              </a:rPr>
              <a:t>この不整合の解決には、</a:t>
            </a:r>
            <a:r>
              <a:rPr lang="ja-JP" altLang="en-US" sz="2400">
                <a:latin typeface="メイリオ" panose="020B0604030504040204" pitchFamily="50" charset="-128"/>
                <a:ea typeface="メイリオ" panose="020B0604030504040204" pitchFamily="50" charset="-128"/>
              </a:rPr>
              <a:t>もともとの</a:t>
            </a:r>
            <a:r>
              <a:rPr lang="ja-JP" altLang="en-US" sz="2400">
                <a:solidFill>
                  <a:srgbClr val="FF0000"/>
                </a:solidFill>
                <a:latin typeface="メイリオ" panose="020B0604030504040204" pitchFamily="50" charset="-128"/>
                <a:ea typeface="メイリオ" panose="020B0604030504040204" pitchFamily="50" charset="-128"/>
              </a:rPr>
              <a:t>データがもつ意味を判別するための仕組み</a:t>
            </a:r>
            <a:r>
              <a:rPr lang="ja-JP" altLang="en-US" sz="2400">
                <a:latin typeface="メイリオ" panose="020B0604030504040204" pitchFamily="50" charset="-128"/>
                <a:ea typeface="メイリオ" panose="020B0604030504040204" pitchFamily="50" charset="-128"/>
              </a:rPr>
              <a:t>が必要であり、その仕組みの一つが</a:t>
            </a:r>
            <a:r>
              <a:rPr lang="ja-JP" altLang="en-US" sz="2400" b="1">
                <a:solidFill>
                  <a:srgbClr val="FF0000"/>
                </a:solidFill>
                <a:latin typeface="メイリオ" panose="020B0604030504040204" pitchFamily="50" charset="-128"/>
                <a:ea typeface="メイリオ" panose="020B0604030504040204" pitchFamily="50" charset="-128"/>
              </a:rPr>
              <a:t>データ辞書</a:t>
            </a:r>
            <a:r>
              <a:rPr lang="en-US" altLang="ja-JP" sz="2400" b="1" baseline="30000">
                <a:solidFill>
                  <a:srgbClr val="FF0000"/>
                </a:solidFill>
                <a:latin typeface="メイリオ" panose="020B0604030504040204" pitchFamily="50" charset="-128"/>
                <a:ea typeface="メイリオ" panose="020B0604030504040204" pitchFamily="50" charset="-128"/>
              </a:rPr>
              <a:t>(*)</a:t>
            </a:r>
            <a:r>
              <a:rPr lang="ja-JP" altLang="en-US" sz="2400">
                <a:latin typeface="メイリオ" panose="020B0604030504040204" pitchFamily="50" charset="-128"/>
                <a:ea typeface="メイリオ" panose="020B0604030504040204" pitchFamily="50" charset="-128"/>
              </a:rPr>
              <a:t>です。</a:t>
            </a:r>
            <a:endParaRPr lang="en-US" altLang="ja-JP" sz="2400">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CE17523-1418-3B9E-266A-2CFE97814630}"/>
              </a:ext>
            </a:extLst>
          </p:cNvPr>
          <p:cNvSpPr/>
          <p:nvPr/>
        </p:nvSpPr>
        <p:spPr>
          <a:xfrm>
            <a:off x="5707444" y="3699380"/>
            <a:ext cx="5564023" cy="2246211"/>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500">
                <a:solidFill>
                  <a:schemeClr val="tx1"/>
                </a:solidFill>
                <a:latin typeface="メイリオ" panose="020B0604030504040204" pitchFamily="50" charset="-128"/>
                <a:ea typeface="メイリオ" panose="020B0604030504040204" pitchFamily="50" charset="-128"/>
              </a:rPr>
              <a:t>■不整合の例２　「世帯数」のカウント基準の揺れ</a:t>
            </a:r>
          </a:p>
        </p:txBody>
      </p:sp>
      <p:sp>
        <p:nvSpPr>
          <p:cNvPr id="4" name="正方形/長方形 3">
            <a:extLst>
              <a:ext uri="{FF2B5EF4-FFF2-40B4-BE49-F238E27FC236}">
                <a16:creationId xmlns:a16="http://schemas.microsoft.com/office/drawing/2014/main" id="{C1481FE8-D585-EEDE-1F72-FE0D5B9DDC35}"/>
              </a:ext>
            </a:extLst>
          </p:cNvPr>
          <p:cNvSpPr/>
          <p:nvPr/>
        </p:nvSpPr>
        <p:spPr>
          <a:xfrm>
            <a:off x="507365" y="3699379"/>
            <a:ext cx="4868128" cy="2615073"/>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t"/>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500">
                <a:solidFill>
                  <a:schemeClr val="tx1"/>
                </a:solidFill>
                <a:latin typeface="メイリオ" panose="020B0604030504040204" pitchFamily="50" charset="-128"/>
                <a:ea typeface="メイリオ" panose="020B0604030504040204" pitchFamily="50" charset="-128"/>
              </a:rPr>
              <a:t>■不整合の例１　「電力」に関連する様々な言葉　</a:t>
            </a:r>
          </a:p>
        </p:txBody>
      </p:sp>
      <p:pic>
        <p:nvPicPr>
          <p:cNvPr id="6" name="図 5">
            <a:extLst>
              <a:ext uri="{FF2B5EF4-FFF2-40B4-BE49-F238E27FC236}">
                <a16:creationId xmlns:a16="http://schemas.microsoft.com/office/drawing/2014/main" id="{33540373-1583-C800-5229-0FB310C7DCE1}"/>
              </a:ext>
            </a:extLst>
          </p:cNvPr>
          <p:cNvPicPr>
            <a:picLocks noChangeAspect="1"/>
          </p:cNvPicPr>
          <p:nvPr/>
        </p:nvPicPr>
        <p:blipFill>
          <a:blip r:embed="rId2"/>
          <a:stretch>
            <a:fillRect/>
          </a:stretch>
        </p:blipFill>
        <p:spPr>
          <a:xfrm>
            <a:off x="773647" y="4017212"/>
            <a:ext cx="4096348" cy="2208751"/>
          </a:xfrm>
          <a:prstGeom prst="rect">
            <a:avLst/>
          </a:prstGeom>
        </p:spPr>
      </p:pic>
      <p:pic>
        <p:nvPicPr>
          <p:cNvPr id="7" name="図 6">
            <a:extLst>
              <a:ext uri="{FF2B5EF4-FFF2-40B4-BE49-F238E27FC236}">
                <a16:creationId xmlns:a16="http://schemas.microsoft.com/office/drawing/2014/main" id="{6F51C4FE-AEF4-CAE7-0E22-4106AC5D0F23}"/>
              </a:ext>
            </a:extLst>
          </p:cNvPr>
          <p:cNvPicPr>
            <a:picLocks noChangeAspect="1"/>
          </p:cNvPicPr>
          <p:nvPr/>
        </p:nvPicPr>
        <p:blipFill>
          <a:blip r:embed="rId3"/>
          <a:stretch>
            <a:fillRect/>
          </a:stretch>
        </p:blipFill>
        <p:spPr>
          <a:xfrm>
            <a:off x="5925377" y="4017212"/>
            <a:ext cx="4536379" cy="1849564"/>
          </a:xfrm>
          <a:prstGeom prst="rect">
            <a:avLst/>
          </a:prstGeom>
        </p:spPr>
      </p:pic>
      <p:sp>
        <p:nvSpPr>
          <p:cNvPr id="8" name="フッター プレースホルダー 6">
            <a:extLst>
              <a:ext uri="{FF2B5EF4-FFF2-40B4-BE49-F238E27FC236}">
                <a16:creationId xmlns:a16="http://schemas.microsoft.com/office/drawing/2014/main" id="{FA7DBBD5-A618-B814-8DA7-2DC51419455F}"/>
              </a:ext>
            </a:extLst>
          </p:cNvPr>
          <p:cNvSpPr txBox="1">
            <a:spLocks/>
          </p:cNvSpPr>
          <p:nvPr/>
        </p:nvSpPr>
        <p:spPr bwMode="gray">
          <a:xfrm>
            <a:off x="5897639" y="5945591"/>
            <a:ext cx="5391517" cy="680177"/>
          </a:xfrm>
          <a:prstGeom prst="rect">
            <a:avLst/>
          </a:prstGeom>
        </p:spPr>
        <p:txBody>
          <a:bodyPr/>
          <a:lstStyle>
            <a:defPPr>
              <a:defRPr lang="ja-JP"/>
            </a:defPPr>
            <a:lvl1pPr marL="0" algn="r" defTabSz="914400" rtl="0" eaLnBrk="1" latinLnBrk="0" hangingPunct="1">
              <a:defRPr kumimoji="1" sz="1400" kern="1200" smtClean="0">
                <a:solidFill>
                  <a:schemeClr val="tx1"/>
                </a:solidFill>
                <a:latin typeface="Arial" pitchFamily="34" charset="0"/>
                <a:ea typeface="+mn-ea"/>
                <a:cs typeface="Arial"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a:latin typeface="メイリオ" panose="020B0604030504040204" pitchFamily="50" charset="-128"/>
                <a:ea typeface="メイリオ" panose="020B0604030504040204" pitchFamily="50" charset="-128"/>
              </a:rPr>
              <a:t>(*)IPA</a:t>
            </a:r>
            <a:r>
              <a:rPr lang="ja-JP" altLang="en-US">
                <a:latin typeface="メイリオ" panose="020B0604030504040204" pitchFamily="50" charset="-128"/>
                <a:ea typeface="メイリオ" panose="020B0604030504040204" pitchFamily="50" charset="-128"/>
              </a:rPr>
              <a:t>「データ辞書がなぜ必要か」</a:t>
            </a:r>
            <a:endParaRPr lang="en-US" altLang="ja-JP">
              <a:latin typeface="メイリオ" panose="020B0604030504040204" pitchFamily="50" charset="-128"/>
              <a:ea typeface="メイリオ" panose="020B0604030504040204" pitchFamily="50" charset="-128"/>
            </a:endParaRPr>
          </a:p>
          <a:p>
            <a:pPr algn="l"/>
            <a:r>
              <a:rPr lang="en-US" altLang="ja-JP">
                <a:latin typeface="メイリオ" panose="020B0604030504040204" pitchFamily="50" charset="-128"/>
                <a:ea typeface="メイリオ" panose="020B0604030504040204" pitchFamily="50" charset="-128"/>
              </a:rPr>
              <a:t>https://www.ipa.go.jp/digital/data/nq6ept000000kbna-att/the-necessity-of-data-dictionary.pdf</a:t>
            </a:r>
          </a:p>
        </p:txBody>
      </p:sp>
    </p:spTree>
    <p:extLst>
      <p:ext uri="{BB962C8B-B14F-4D97-AF65-F5344CB8AC3E}">
        <p14:creationId xmlns:p14="http://schemas.microsoft.com/office/powerpoint/2010/main" val="10850349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4</a:t>
            </a:fld>
            <a:endParaRPr lang="en-US" altLang="ja-JP"/>
          </a:p>
        </p:txBody>
      </p:sp>
      <p:sp>
        <p:nvSpPr>
          <p:cNvPr id="4" name="テキスト ボックス 3">
            <a:extLst>
              <a:ext uri="{FF2B5EF4-FFF2-40B4-BE49-F238E27FC236}">
                <a16:creationId xmlns:a16="http://schemas.microsoft.com/office/drawing/2014/main" id="{030C4B3A-F46B-231F-CECF-B9E7733FDD5C}"/>
              </a:ext>
            </a:extLst>
          </p:cNvPr>
          <p:cNvSpPr txBox="1"/>
          <p:nvPr/>
        </p:nvSpPr>
        <p:spPr>
          <a:xfrm>
            <a:off x="47328" y="836712"/>
            <a:ext cx="12097344" cy="523220"/>
          </a:xfrm>
          <a:prstGeom prst="rect">
            <a:avLst/>
          </a:prstGeom>
          <a:noFill/>
        </p:spPr>
        <p:txBody>
          <a:bodyPr wrap="square" rtlCol="0">
            <a:spAutoFit/>
          </a:bodyPr>
          <a:lstStyle/>
          <a:p>
            <a:pPr marL="457200" indent="-457200">
              <a:buFont typeface="Arial" panose="020B0604020202020204" pitchFamily="34" charset="0"/>
              <a:buChar char="•"/>
            </a:pPr>
            <a:r>
              <a:rPr kumimoji="1" lang="ja-JP" altLang="en-US" sz="2800">
                <a:latin typeface="メイリオ" panose="020B0604030504040204" pitchFamily="50" charset="-128"/>
                <a:ea typeface="メイリオ" panose="020B0604030504040204" pitchFamily="50" charset="-128"/>
              </a:rPr>
              <a:t>当資料では、以下の用語を使用します。（</a:t>
            </a:r>
            <a:r>
              <a:rPr kumimoji="1" lang="en-US" altLang="ja-JP" sz="2800">
                <a:latin typeface="メイリオ" panose="020B0604030504040204" pitchFamily="50" charset="-128"/>
                <a:ea typeface="メイリオ" panose="020B0604030504040204" pitchFamily="50" charset="-128"/>
              </a:rPr>
              <a:t>2/2</a:t>
            </a:r>
            <a:r>
              <a:rPr kumimoji="1" lang="ja-JP" altLang="en-US" sz="2800">
                <a:latin typeface="メイリオ" panose="020B0604030504040204" pitchFamily="50" charset="-128"/>
                <a:ea typeface="メイリオ" panose="020B0604030504040204" pitchFamily="50" charset="-128"/>
              </a:rPr>
              <a:t>）　</a:t>
            </a:r>
            <a:endParaRPr kumimoji="1" lang="en-US" altLang="ja-JP" sz="2800">
              <a:latin typeface="メイリオ" panose="020B0604030504040204" pitchFamily="50" charset="-128"/>
              <a:ea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ja-JP" altLang="en-US" sz="3200">
                <a:latin typeface="メイリオ" panose="020B0604030504040204" pitchFamily="50" charset="-128"/>
                <a:ea typeface="メイリオ" panose="020B0604030504040204" pitchFamily="50" charset="-128"/>
              </a:rPr>
              <a:t>用語集</a:t>
            </a:r>
            <a:endParaRPr kumimoji="1" lang="en-US" altLang="ja-JP" sz="3200">
              <a:latin typeface="メイリオ" panose="020B0604030504040204" pitchFamily="50" charset="-128"/>
              <a:ea typeface="メイリオ" panose="020B0604030504040204" pitchFamily="50" charset="-128"/>
            </a:endParaRPr>
          </a:p>
        </p:txBody>
      </p:sp>
      <p:graphicFrame>
        <p:nvGraphicFramePr>
          <p:cNvPr id="6" name="コンテンツ プレースホルダー 7">
            <a:extLst>
              <a:ext uri="{FF2B5EF4-FFF2-40B4-BE49-F238E27FC236}">
                <a16:creationId xmlns:a16="http://schemas.microsoft.com/office/drawing/2014/main" id="{A8516982-AA28-24AC-F587-703CD1EA156E}"/>
              </a:ext>
            </a:extLst>
          </p:cNvPr>
          <p:cNvGraphicFramePr>
            <a:graphicFrameLocks/>
          </p:cNvGraphicFramePr>
          <p:nvPr>
            <p:extLst>
              <p:ext uri="{D42A27DB-BD31-4B8C-83A1-F6EECF244321}">
                <p14:modId xmlns:p14="http://schemas.microsoft.com/office/powerpoint/2010/main" val="2804309485"/>
              </p:ext>
            </p:extLst>
          </p:nvPr>
        </p:nvGraphicFramePr>
        <p:xfrm>
          <a:off x="142558" y="1303815"/>
          <a:ext cx="11895896" cy="4084320"/>
        </p:xfrm>
        <a:graphic>
          <a:graphicData uri="http://schemas.openxmlformats.org/drawingml/2006/table">
            <a:tbl>
              <a:tblPr firstRow="1" bandRow="1">
                <a:tableStyleId>{5C22544A-7EE6-4342-B048-85BDC9FD1C3A}</a:tableStyleId>
              </a:tblPr>
              <a:tblGrid>
                <a:gridCol w="449524">
                  <a:extLst>
                    <a:ext uri="{9D8B030D-6E8A-4147-A177-3AD203B41FA5}">
                      <a16:colId xmlns:a16="http://schemas.microsoft.com/office/drawing/2014/main" val="1868840147"/>
                    </a:ext>
                  </a:extLst>
                </a:gridCol>
                <a:gridCol w="2190943">
                  <a:extLst>
                    <a:ext uri="{9D8B030D-6E8A-4147-A177-3AD203B41FA5}">
                      <a16:colId xmlns:a16="http://schemas.microsoft.com/office/drawing/2014/main" val="864562800"/>
                    </a:ext>
                  </a:extLst>
                </a:gridCol>
                <a:gridCol w="9255429">
                  <a:extLst>
                    <a:ext uri="{9D8B030D-6E8A-4147-A177-3AD203B41FA5}">
                      <a16:colId xmlns:a16="http://schemas.microsoft.com/office/drawing/2014/main" val="1439285198"/>
                    </a:ext>
                  </a:extLst>
                </a:gridCol>
              </a:tblGrid>
              <a:tr h="186639">
                <a:tc>
                  <a:txBody>
                    <a:bodyPr/>
                    <a:lstStyle/>
                    <a:p>
                      <a:pPr algn="ctr"/>
                      <a:r>
                        <a:rPr kumimoji="1" lang="ja-JP" altLang="en-US" sz="1600">
                          <a:latin typeface="メイリオ" panose="020B0604030504040204" pitchFamily="50" charset="-128"/>
                          <a:ea typeface="メイリオ" panose="020B0604030504040204" pitchFamily="50" charset="-128"/>
                        </a:rPr>
                        <a:t>№</a:t>
                      </a:r>
                      <a:endParaRPr kumimoji="1" lang="en-US" altLang="ja-JP" sz="1600"/>
                    </a:p>
                  </a:txBody>
                  <a:tcPr/>
                </a:tc>
                <a:tc>
                  <a:txBody>
                    <a:bodyPr/>
                    <a:lstStyle/>
                    <a:p>
                      <a:pPr algn="ctr"/>
                      <a:r>
                        <a:rPr kumimoji="1" lang="ja-JP" altLang="en-US" sz="1600">
                          <a:latin typeface="メイリオ" panose="020B0604030504040204" pitchFamily="50" charset="-128"/>
                          <a:ea typeface="メイリオ" panose="020B0604030504040204" pitchFamily="50" charset="-128"/>
                        </a:rPr>
                        <a:t>用語</a:t>
                      </a:r>
                      <a:endParaRPr kumimoji="1" lang="en-US" altLang="ja-JP" sz="1600"/>
                    </a:p>
                  </a:txBody>
                  <a:tcPr/>
                </a:tc>
                <a:tc>
                  <a:txBody>
                    <a:bodyPr/>
                    <a:lstStyle/>
                    <a:p>
                      <a:pPr algn="ctr"/>
                      <a:r>
                        <a:rPr kumimoji="1" lang="ja-JP" altLang="en-US" sz="1600">
                          <a:latin typeface="メイリオ" panose="020B0604030504040204" pitchFamily="50" charset="-128"/>
                          <a:ea typeface="メイリオ" panose="020B0604030504040204" pitchFamily="50" charset="-128"/>
                        </a:rPr>
                        <a:t>説明</a:t>
                      </a:r>
                    </a:p>
                  </a:txBody>
                  <a:tcPr/>
                </a:tc>
                <a:extLst>
                  <a:ext uri="{0D108BD9-81ED-4DB2-BD59-A6C34878D82A}">
                    <a16:rowId xmlns:a16="http://schemas.microsoft.com/office/drawing/2014/main" val="1031877402"/>
                  </a:ext>
                </a:extLst>
              </a:tr>
              <a:tr h="305409">
                <a:tc>
                  <a:txBody>
                    <a:bodyPr/>
                    <a:lstStyle/>
                    <a:p>
                      <a:r>
                        <a:rPr kumimoji="1" lang="en-US" altLang="ja-JP" sz="1400">
                          <a:latin typeface="メイリオ" panose="020B0604030504040204" pitchFamily="50" charset="-128"/>
                          <a:ea typeface="メイリオ" panose="020B0604030504040204" pitchFamily="50" charset="-128"/>
                        </a:rPr>
                        <a:t>10</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a:latin typeface="メイリオ" panose="020B0604030504040204" pitchFamily="50" charset="-128"/>
                          <a:ea typeface="メイリオ" panose="020B0604030504040204" pitchFamily="50" charset="-128"/>
                        </a:rPr>
                        <a:t>流通基盤・データ基盤</a:t>
                      </a:r>
                    </a:p>
                    <a:p>
                      <a:endParaRPr kumimoji="1" lang="ja-JP" altLang="en-US" sz="14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a:latin typeface="メイリオ" panose="020B0604030504040204" pitchFamily="50" charset="-128"/>
                          <a:ea typeface="メイリオ" panose="020B0604030504040204" pitchFamily="50" charset="-128"/>
                        </a:rPr>
                        <a:t>ここでは、複数のシステム間で</a:t>
                      </a:r>
                      <a:r>
                        <a:rPr lang="ja-JP" altLang="en-US" sz="1400">
                          <a:latin typeface="メイリオ" panose="020B0604030504040204" pitchFamily="50" charset="-128"/>
                          <a:ea typeface="メイリオ" panose="020B0604030504040204" pitchFamily="50" charset="-128"/>
                        </a:rPr>
                        <a:t>データの検索、利用、連携を行うための基盤を指す。</a:t>
                      </a:r>
                      <a:r>
                        <a:rPr lang="en-US" altLang="ja-JP" sz="1400">
                          <a:latin typeface="メイリオ" panose="020B0604030504040204" pitchFamily="50" charset="-128"/>
                          <a:ea typeface="メイリオ" panose="020B0604030504040204" pitchFamily="50" charset="-128"/>
                        </a:rPr>
                        <a:t>GIF</a:t>
                      </a:r>
                      <a:r>
                        <a:rPr lang="ja-JP" altLang="en-US" sz="1400">
                          <a:latin typeface="メイリオ" panose="020B0604030504040204" pitchFamily="50" charset="-128"/>
                          <a:ea typeface="メイリオ" panose="020B0604030504040204" pitchFamily="50" charset="-128"/>
                        </a:rPr>
                        <a:t>を構成するレイヤの一つである。</a:t>
                      </a:r>
                      <a:endParaRPr kumimoji="1" lang="ja-JP" altLang="en-US" sz="140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627301460"/>
                  </a:ext>
                </a:extLst>
              </a:tr>
              <a:tr h="305409">
                <a:tc>
                  <a:txBody>
                    <a:bodyPr/>
                    <a:lstStyle/>
                    <a:p>
                      <a:r>
                        <a:rPr kumimoji="1" lang="en-US" altLang="ja-JP" sz="1400">
                          <a:latin typeface="メイリオ" panose="020B0604030504040204" pitchFamily="50" charset="-128"/>
                          <a:ea typeface="メイリオ" panose="020B0604030504040204" pitchFamily="50" charset="-128"/>
                        </a:rPr>
                        <a:t>11</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kumimoji="1" lang="ja-JP" altLang="en-US" sz="1400">
                          <a:latin typeface="メイリオ" panose="020B0604030504040204" pitchFamily="50" charset="-128"/>
                          <a:ea typeface="メイリオ" panose="020B0604030504040204" pitchFamily="50" charset="-128"/>
                        </a:rPr>
                        <a:t>ユニーク</a:t>
                      </a:r>
                    </a:p>
                  </a:txBody>
                  <a:tcPr/>
                </a:tc>
                <a:tc>
                  <a:txBody>
                    <a:bodyPr/>
                    <a:lstStyle/>
                    <a:p>
                      <a:r>
                        <a:rPr kumimoji="1" lang="ja-JP" altLang="en-US" sz="1400">
                          <a:latin typeface="メイリオ" panose="020B0604030504040204" pitchFamily="50" charset="-128"/>
                          <a:ea typeface="メイリオ" panose="020B0604030504040204" pitchFamily="50" charset="-128"/>
                        </a:rPr>
                        <a:t>一意（</a:t>
                      </a:r>
                      <a:r>
                        <a:rPr kumimoji="1" lang="en-US" altLang="ja-JP" sz="1400">
                          <a:latin typeface="メイリオ" panose="020B0604030504040204" pitchFamily="50" charset="-128"/>
                          <a:ea typeface="メイリオ" panose="020B0604030504040204" pitchFamily="50" charset="-128"/>
                        </a:rPr>
                        <a:t>Unique</a:t>
                      </a:r>
                      <a:r>
                        <a:rPr kumimoji="1" lang="ja-JP" altLang="en-US" sz="1400">
                          <a:latin typeface="メイリオ" panose="020B0604030504040204" pitchFamily="50" charset="-128"/>
                          <a:ea typeface="メイリオ" panose="020B0604030504040204" pitchFamily="50" charset="-128"/>
                        </a:rPr>
                        <a:t>）。個人や法人を一意に識別するために付与される識別子（ユニーク</a:t>
                      </a:r>
                      <a:r>
                        <a:rPr kumimoji="1" lang="en-US" altLang="ja-JP" sz="1400">
                          <a:latin typeface="メイリオ" panose="020B0604030504040204" pitchFamily="50" charset="-128"/>
                          <a:ea typeface="メイリオ" panose="020B0604030504040204" pitchFamily="50" charset="-128"/>
                        </a:rPr>
                        <a:t>ID</a:t>
                      </a:r>
                      <a:r>
                        <a:rPr kumimoji="1" lang="ja-JP" altLang="en-US" sz="1400">
                          <a:latin typeface="メイリオ" panose="020B0604030504040204" pitchFamily="50" charset="-128"/>
                          <a:ea typeface="メイリオ" panose="020B0604030504040204" pitchFamily="50" charset="-128"/>
                        </a:rPr>
                        <a:t>）といった使われ方がある。</a:t>
                      </a:r>
                      <a:endParaRPr kumimoji="1" lang="en-US" altLang="ja-JP" sz="1400">
                        <a:latin typeface="メイリオ" panose="020B0604030504040204" pitchFamily="50" charset="-128"/>
                        <a:ea typeface="メイリオ" panose="020B0604030504040204" pitchFamily="50" charset="-128"/>
                      </a:endParaRPr>
                    </a:p>
                    <a:p>
                      <a:endParaRPr kumimoji="1" lang="ja-JP" altLang="en-US" sz="140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1969934160"/>
                  </a:ext>
                </a:extLst>
              </a:tr>
              <a:tr h="305409">
                <a:tc>
                  <a:txBody>
                    <a:bodyPr/>
                    <a:lstStyle/>
                    <a:p>
                      <a:r>
                        <a:rPr kumimoji="1" lang="en-US" altLang="ja-JP" sz="1400">
                          <a:latin typeface="メイリオ" panose="020B0604030504040204" pitchFamily="50" charset="-128"/>
                          <a:ea typeface="メイリオ" panose="020B0604030504040204" pitchFamily="50" charset="-128"/>
                        </a:rPr>
                        <a:t>12</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kumimoji="1" lang="ja-JP" altLang="en-US" sz="1400">
                          <a:latin typeface="メイリオ" panose="020B0604030504040204" pitchFamily="50" charset="-128"/>
                          <a:ea typeface="メイリオ" panose="020B0604030504040204" pitchFamily="50" charset="-128"/>
                        </a:rPr>
                        <a:t>ジオコーダー</a:t>
                      </a:r>
                    </a:p>
                  </a:txBody>
                  <a:tcPr/>
                </a:tc>
                <a:tc>
                  <a:txBody>
                    <a:bodyPr/>
                    <a:lstStyle/>
                    <a:p>
                      <a:r>
                        <a:rPr kumimoji="1" lang="ja-JP" altLang="en-US" sz="1400">
                          <a:solidFill>
                            <a:schemeClr val="tx1"/>
                          </a:solidFill>
                          <a:latin typeface="メイリオ" panose="020B0604030504040204" pitchFamily="50" charset="-128"/>
                          <a:ea typeface="メイリオ" panose="020B0604030504040204" pitchFamily="50" charset="-128"/>
                        </a:rPr>
                        <a:t>地名や住所が示す場所に対し、地理座標（緯度・経度）を付与するためのツール、ソフトフェア・サービスのこと。</a:t>
                      </a:r>
                      <a:endParaRPr kumimoji="1" lang="en-US" altLang="ja-JP" sz="1400">
                        <a:solidFill>
                          <a:schemeClr val="tx1"/>
                        </a:solidFill>
                        <a:latin typeface="メイリオ" panose="020B0604030504040204" pitchFamily="50" charset="-128"/>
                        <a:ea typeface="メイリオ" panose="020B0604030504040204" pitchFamily="50" charset="-128"/>
                      </a:endParaRPr>
                    </a:p>
                    <a:p>
                      <a:endParaRPr kumimoji="1" lang="ja-JP" altLang="en-US" sz="1400">
                        <a:solidFill>
                          <a:schemeClr val="tx1"/>
                        </a:solidFill>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1168820586"/>
                  </a:ext>
                </a:extLst>
              </a:tr>
              <a:tr h="277390">
                <a:tc>
                  <a:txBody>
                    <a:bodyPr/>
                    <a:lstStyle/>
                    <a:p>
                      <a:r>
                        <a:rPr kumimoji="1" lang="en-US" altLang="ja-JP" sz="1400">
                          <a:latin typeface="メイリオ" panose="020B0604030504040204" pitchFamily="50" charset="-128"/>
                          <a:ea typeface="メイリオ" panose="020B0604030504040204" pitchFamily="50" charset="-128"/>
                        </a:rPr>
                        <a:t>13</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kumimoji="1" lang="ja-JP" altLang="en-US" sz="1400">
                          <a:latin typeface="メイリオ" panose="020B0604030504040204" pitchFamily="50" charset="-128"/>
                          <a:ea typeface="メイリオ" panose="020B0604030504040204" pitchFamily="50" charset="-128"/>
                        </a:rPr>
                        <a:t>ビルディングブロック</a:t>
                      </a:r>
                    </a:p>
                  </a:txBody>
                  <a:tcPr/>
                </a:tc>
                <a:tc>
                  <a:txBody>
                    <a:bodyPr/>
                    <a:lstStyle/>
                    <a:p>
                      <a:r>
                        <a:rPr kumimoji="1" lang="ja-JP" altLang="en-US" sz="1400">
                          <a:solidFill>
                            <a:schemeClr val="tx1"/>
                          </a:solidFill>
                          <a:latin typeface="メイリオ" panose="020B0604030504040204" pitchFamily="50" charset="-128"/>
                          <a:ea typeface="メイリオ" panose="020B0604030504040204" pitchFamily="50" charset="-128"/>
                        </a:rPr>
                        <a:t>複雑に構成されるシステム等の要素を基本要素（ブロック）に分割し、他のブロックと組み合わせることで、より高度な利用を行うこと。組み合わせることなく、単独で機能する場合もある。</a:t>
                      </a:r>
                    </a:p>
                  </a:txBody>
                  <a:tcPr/>
                </a:tc>
                <a:extLst>
                  <a:ext uri="{0D108BD9-81ED-4DB2-BD59-A6C34878D82A}">
                    <a16:rowId xmlns:a16="http://schemas.microsoft.com/office/drawing/2014/main" val="4164678152"/>
                  </a:ext>
                </a:extLst>
              </a:tr>
              <a:tr h="432662">
                <a:tc>
                  <a:txBody>
                    <a:bodyPr/>
                    <a:lstStyle/>
                    <a:p>
                      <a:r>
                        <a:rPr kumimoji="1" lang="en-US" altLang="ja-JP" sz="1400">
                          <a:latin typeface="メイリオ" panose="020B0604030504040204" pitchFamily="50" charset="-128"/>
                          <a:ea typeface="メイリオ" panose="020B0604030504040204" pitchFamily="50" charset="-128"/>
                        </a:rPr>
                        <a:t>14</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kumimoji="1" lang="en-US" altLang="ja-JP" sz="1400">
                          <a:latin typeface="メイリオ" panose="020B0604030504040204" pitchFamily="50" charset="-128"/>
                          <a:ea typeface="メイリオ" panose="020B0604030504040204" pitchFamily="50" charset="-128"/>
                        </a:rPr>
                        <a:t>API</a:t>
                      </a:r>
                      <a:r>
                        <a:rPr kumimoji="1" lang="ja-JP" altLang="en-US" sz="1400">
                          <a:latin typeface="メイリオ" panose="020B0604030504040204" pitchFamily="50" charset="-128"/>
                          <a:ea typeface="メイリオ" panose="020B0604030504040204" pitchFamily="50" charset="-128"/>
                        </a:rPr>
                        <a:t>（エーピーアイ）</a:t>
                      </a:r>
                    </a:p>
                  </a:txBody>
                  <a:tcPr/>
                </a:tc>
                <a:tc>
                  <a:txBody>
                    <a:bodyPr/>
                    <a:lstStyle/>
                    <a:p>
                      <a:r>
                        <a:rPr kumimoji="1" lang="ja-JP" altLang="en-US" sz="1400">
                          <a:latin typeface="メイリオ" panose="020B0604030504040204" pitchFamily="50" charset="-128"/>
                          <a:ea typeface="メイリオ" panose="020B0604030504040204" pitchFamily="50" charset="-128"/>
                        </a:rPr>
                        <a:t>アプリケーション・プログラミング・インタフェース（</a:t>
                      </a:r>
                      <a:r>
                        <a:rPr kumimoji="1" lang="en-US" altLang="ja-JP" sz="1400">
                          <a:latin typeface="メイリオ" panose="020B0604030504040204" pitchFamily="50" charset="-128"/>
                          <a:ea typeface="メイリオ" panose="020B0604030504040204" pitchFamily="50" charset="-128"/>
                        </a:rPr>
                        <a:t>Application Programming Interface</a:t>
                      </a:r>
                      <a:r>
                        <a:rPr kumimoji="1" lang="ja-JP" altLang="en-US" sz="1400">
                          <a:latin typeface="メイリオ" panose="020B0604030504040204" pitchFamily="50" charset="-128"/>
                          <a:ea typeface="メイリオ" panose="020B0604030504040204" pitchFamily="50" charset="-128"/>
                        </a:rPr>
                        <a:t>）の略。アプリケーションやプログラム、</a:t>
                      </a:r>
                      <a:r>
                        <a:rPr kumimoji="1" lang="en-US" altLang="ja-JP" sz="1400">
                          <a:latin typeface="メイリオ" panose="020B0604030504040204" pitchFamily="50" charset="-128"/>
                          <a:ea typeface="メイリオ" panose="020B0604030504040204" pitchFamily="50" charset="-128"/>
                        </a:rPr>
                        <a:t>Web</a:t>
                      </a:r>
                      <a:r>
                        <a:rPr kumimoji="1" lang="ja-JP" altLang="en-US" sz="1400">
                          <a:latin typeface="メイリオ" panose="020B0604030504040204" pitchFamily="50" charset="-128"/>
                          <a:ea typeface="メイリオ" panose="020B0604030504040204" pitchFamily="50" charset="-128"/>
                        </a:rPr>
                        <a:t>サービス等のインターフェースを示す。</a:t>
                      </a:r>
                      <a:r>
                        <a:rPr kumimoji="1" lang="en-US" altLang="ja-JP" sz="1400">
                          <a:latin typeface="メイリオ" panose="020B0604030504040204" pitchFamily="50" charset="-128"/>
                          <a:ea typeface="メイリオ" panose="020B0604030504040204" pitchFamily="50" charset="-128"/>
                        </a:rPr>
                        <a:t>API</a:t>
                      </a:r>
                      <a:r>
                        <a:rPr kumimoji="1" lang="ja-JP" altLang="en-US" sz="1400">
                          <a:latin typeface="メイリオ" panose="020B0604030504040204" pitchFamily="50" charset="-128"/>
                          <a:ea typeface="メイリオ" panose="020B0604030504040204" pitchFamily="50" charset="-128"/>
                        </a:rPr>
                        <a:t>を活用することで、システム間のデータ連携ができる。</a:t>
                      </a:r>
                    </a:p>
                  </a:txBody>
                  <a:tcPr/>
                </a:tc>
                <a:extLst>
                  <a:ext uri="{0D108BD9-81ED-4DB2-BD59-A6C34878D82A}">
                    <a16:rowId xmlns:a16="http://schemas.microsoft.com/office/drawing/2014/main" val="4279897271"/>
                  </a:ext>
                </a:extLst>
              </a:tr>
              <a:tr h="559916">
                <a:tc>
                  <a:txBody>
                    <a:bodyPr/>
                    <a:lstStyle/>
                    <a:p>
                      <a:r>
                        <a:rPr kumimoji="1" lang="en-US" altLang="ja-JP" sz="1400">
                          <a:latin typeface="メイリオ" panose="020B0604030504040204" pitchFamily="50" charset="-128"/>
                          <a:ea typeface="メイリオ" panose="020B0604030504040204" pitchFamily="50" charset="-128"/>
                        </a:rPr>
                        <a:t>15</a:t>
                      </a:r>
                      <a:endParaRPr kumimoji="1" lang="ja-JP" altLang="en-US" sz="1400">
                        <a:latin typeface="メイリオ" panose="020B0604030504040204" pitchFamily="50" charset="-128"/>
                        <a:ea typeface="メイリオ" panose="020B0604030504040204" pitchFamily="50" charset="-128"/>
                      </a:endParaRPr>
                    </a:p>
                  </a:txBody>
                  <a:tcPr/>
                </a:tc>
                <a:tc>
                  <a:txBody>
                    <a:bodyPr/>
                    <a:lstStyle/>
                    <a:p>
                      <a:r>
                        <a:rPr kumimoji="1" lang="en-US" altLang="ja-JP" sz="1400">
                          <a:latin typeface="メイリオ" panose="020B0604030504040204" pitchFamily="50" charset="-128"/>
                          <a:ea typeface="メイリオ" panose="020B0604030504040204" pitchFamily="50" charset="-128"/>
                        </a:rPr>
                        <a:t>IMI</a:t>
                      </a:r>
                    </a:p>
                    <a:p>
                      <a:r>
                        <a:rPr kumimoji="1" lang="ja-JP" altLang="en-US" sz="1400">
                          <a:latin typeface="メイリオ" panose="020B0604030504040204" pitchFamily="50" charset="-128"/>
                          <a:ea typeface="メイリオ" panose="020B0604030504040204" pitchFamily="50" charset="-128"/>
                        </a:rPr>
                        <a:t>（</a:t>
                      </a:r>
                      <a:r>
                        <a:rPr kumimoji="1" lang="en-US" altLang="ja-JP" sz="1400">
                          <a:latin typeface="メイリオ" panose="020B0604030504040204" pitchFamily="50" charset="-128"/>
                          <a:ea typeface="メイリオ" panose="020B0604030504040204" pitchFamily="50" charset="-128"/>
                        </a:rPr>
                        <a:t>Infrastructure for Multilayer Interoperability</a:t>
                      </a:r>
                      <a:r>
                        <a:rPr kumimoji="1" lang="ja-JP" altLang="en-US" sz="1400">
                          <a:latin typeface="メイリオ" panose="020B0604030504040204" pitchFamily="50" charset="-128"/>
                          <a:ea typeface="メイリオ" panose="020B0604030504040204" pitchFamily="50" charset="-128"/>
                        </a:rPr>
                        <a:t>）</a:t>
                      </a:r>
                    </a:p>
                  </a:txBody>
                  <a:tcPr/>
                </a:tc>
                <a:tc>
                  <a:txBody>
                    <a:bodyPr/>
                    <a:lstStyle/>
                    <a:p>
                      <a:r>
                        <a:rPr kumimoji="1" lang="ja-JP" altLang="en-US" sz="1400" dirty="0">
                          <a:latin typeface="メイリオ" panose="020B0604030504040204" pitchFamily="50" charset="-128"/>
                          <a:ea typeface="メイリオ" panose="020B0604030504040204" pitchFamily="50" charset="-128"/>
                        </a:rPr>
                        <a:t>「電子行政分野におけるオープンな利用環境整備に向けたアクションプラン」の一環で、データに用いる文字や用語を共通化し、情報の共有や活用を円滑に行うための基盤である。文字情報基盤と共通語彙基盤により、行政サービスの相互運用性（</a:t>
                      </a:r>
                      <a:r>
                        <a:rPr kumimoji="1" lang="en-US" altLang="ja-JP" sz="1400" dirty="0">
                          <a:latin typeface="メイリオ" panose="020B0604030504040204" pitchFamily="50" charset="-128"/>
                          <a:ea typeface="メイリオ" panose="020B0604030504040204" pitchFamily="50" charset="-128"/>
                        </a:rPr>
                        <a:t>Interoperability</a:t>
                      </a:r>
                      <a:r>
                        <a:rPr kumimoji="1" lang="ja-JP" altLang="en-US" sz="1400" dirty="0">
                          <a:latin typeface="メイリオ" panose="020B0604030504040204" pitchFamily="50" charset="-128"/>
                          <a:ea typeface="メイリオ" panose="020B0604030504040204" pitchFamily="50" charset="-128"/>
                        </a:rPr>
                        <a:t>）</a:t>
                      </a:r>
                      <a:r>
                        <a:rPr kumimoji="1" lang="en-US" altLang="ja-JP" sz="1400" dirty="0">
                          <a:latin typeface="メイリオ" panose="020B0604030504040204" pitchFamily="50" charset="-128"/>
                          <a:ea typeface="メイリオ" panose="020B0604030504040204" pitchFamily="50" charset="-128"/>
                        </a:rPr>
                        <a:t> </a:t>
                      </a:r>
                      <a:r>
                        <a:rPr kumimoji="1" lang="ja-JP" altLang="en-US" sz="1400" dirty="0">
                          <a:latin typeface="メイリオ" panose="020B0604030504040204" pitchFamily="50" charset="-128"/>
                          <a:ea typeface="メイリオ" panose="020B0604030504040204" pitchFamily="50" charset="-128"/>
                        </a:rPr>
                        <a:t>向上を図る仕組みである。</a:t>
                      </a:r>
                      <a:r>
                        <a:rPr kumimoji="1" lang="en-US" altLang="ja-JP" sz="1400" dirty="0">
                          <a:latin typeface="メイリオ" panose="020B0604030504040204" pitchFamily="50" charset="-128"/>
                          <a:ea typeface="メイリオ" panose="020B0604030504040204" pitchFamily="50" charset="-128"/>
                        </a:rPr>
                        <a:t>GIF</a:t>
                      </a:r>
                      <a:r>
                        <a:rPr kumimoji="1" lang="ja-JP" altLang="en-US" sz="1400" dirty="0">
                          <a:latin typeface="メイリオ" panose="020B0604030504040204" pitchFamily="50" charset="-128"/>
                          <a:ea typeface="メイリオ" panose="020B0604030504040204" pitchFamily="50" charset="-128"/>
                        </a:rPr>
                        <a:t>の基盤をなすデータの概念辞書ともいえるものである。</a:t>
                      </a:r>
                    </a:p>
                  </a:txBody>
                  <a:tcPr/>
                </a:tc>
                <a:extLst>
                  <a:ext uri="{0D108BD9-81ED-4DB2-BD59-A6C34878D82A}">
                    <a16:rowId xmlns:a16="http://schemas.microsoft.com/office/drawing/2014/main" val="2673425931"/>
                  </a:ext>
                </a:extLst>
              </a:tr>
            </a:tbl>
          </a:graphicData>
        </a:graphic>
      </p:graphicFrame>
    </p:spTree>
    <p:extLst>
      <p:ext uri="{BB962C8B-B14F-4D97-AF65-F5344CB8AC3E}">
        <p14:creationId xmlns:p14="http://schemas.microsoft.com/office/powerpoint/2010/main" val="18442222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ja-JP" altLang="en-US" sz="3200">
                <a:latin typeface="メイリオ" panose="020B0604030504040204" pitchFamily="50" charset="-128"/>
                <a:ea typeface="メイリオ" panose="020B0604030504040204" pitchFamily="50" charset="-128"/>
              </a:rPr>
              <a:t>データ辞書（構成）　</a:t>
            </a:r>
            <a:endParaRPr kumimoji="1" lang="en-US" altLang="ja-JP" sz="3200">
              <a:latin typeface="メイリオ" panose="020B0604030504040204" pitchFamily="50" charset="-128"/>
              <a:ea typeface="メイリオ" panose="020B0604030504040204" pitchFamily="50" charset="-128"/>
            </a:endParaRPr>
          </a:p>
        </p:txBody>
      </p:sp>
      <p:sp>
        <p:nvSpPr>
          <p:cNvPr id="9" name="スライド番号プレースホルダー 2">
            <a:extLst>
              <a:ext uri="{FF2B5EF4-FFF2-40B4-BE49-F238E27FC236}">
                <a16:creationId xmlns:a16="http://schemas.microsoft.com/office/drawing/2014/main" id="{262FC9A5-5416-8BF0-D6E9-196EBED3C528}"/>
              </a:ext>
            </a:extLst>
          </p:cNvPr>
          <p:cNvSpPr txBox="1">
            <a:spLocks/>
          </p:cNvSpPr>
          <p:nvPr/>
        </p:nvSpPr>
        <p:spPr bwMode="gray">
          <a:xfrm>
            <a:off x="11472333" y="6545263"/>
            <a:ext cx="651934" cy="304800"/>
          </a:xfrm>
          <a:prstGeom prst="rect">
            <a:avLst/>
          </a:prstGeom>
        </p:spPr>
        <p:txBody>
          <a:bodyPr/>
          <a:lstStyle>
            <a:defPPr>
              <a:defRPr lang="ja-JP"/>
            </a:defPPr>
            <a:lvl1pPr marL="0" algn="r" defTabSz="914400" rtl="0" eaLnBrk="1" latinLnBrk="0" hangingPunct="1">
              <a:defRPr kumimoji="1" sz="1400" kern="1200" smtClean="0">
                <a:solidFill>
                  <a:schemeClr val="tx1"/>
                </a:solidFill>
                <a:latin typeface="Arial" pitchFamily="34" charset="0"/>
                <a:ea typeface="メイリオ" panose="020B0604030504040204" pitchFamily="50" charset="-128"/>
                <a:cs typeface="Arial"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fld id="{B69A64E9-DEE1-40B5-88E8-A6C3DD001D0B}" type="slidenum">
              <a:rPr lang="en-US" altLang="ja-JP" smtClean="0">
                <a:latin typeface="メイリオ" panose="020B0604030504040204" pitchFamily="50" charset="-128"/>
              </a:rPr>
              <a:pPr>
                <a:defRPr/>
              </a:pPr>
              <a:t>40</a:t>
            </a:fld>
            <a:endParaRPr lang="en-US" altLang="ja-JP">
              <a:latin typeface="メイリオ" panose="020B0604030504040204" pitchFamily="50" charset="-128"/>
            </a:endParaRPr>
          </a:p>
        </p:txBody>
      </p:sp>
      <p:sp>
        <p:nvSpPr>
          <p:cNvPr id="10" name="テキスト ボックス 9">
            <a:extLst>
              <a:ext uri="{FF2B5EF4-FFF2-40B4-BE49-F238E27FC236}">
                <a16:creationId xmlns:a16="http://schemas.microsoft.com/office/drawing/2014/main" id="{3C950E94-9DDF-455E-41D1-52E90435DB34}"/>
              </a:ext>
            </a:extLst>
          </p:cNvPr>
          <p:cNvSpPr txBox="1"/>
          <p:nvPr/>
        </p:nvSpPr>
        <p:spPr>
          <a:xfrm>
            <a:off x="141639" y="762371"/>
            <a:ext cx="11809312" cy="1200329"/>
          </a:xfrm>
          <a:prstGeom prst="rect">
            <a:avLst/>
          </a:prstGeom>
          <a:noFill/>
        </p:spPr>
        <p:txBody>
          <a:bodyPr wrap="square" rtlCol="0">
            <a:spAutoFit/>
          </a:bodyPr>
          <a:lstStyle/>
          <a:p>
            <a:pPr marL="342900" indent="-342900">
              <a:buFont typeface="Arial" panose="020B0604020202020204" pitchFamily="34" charset="0"/>
              <a:buChar char="•"/>
            </a:pPr>
            <a:r>
              <a:rPr lang="ja-JP" altLang="en-US" sz="2400">
                <a:latin typeface="メイリオ" panose="020B0604030504040204" pitchFamily="50" charset="-128"/>
                <a:ea typeface="メイリオ" panose="020B0604030504040204" pitchFamily="50" charset="-128"/>
              </a:rPr>
              <a:t>「組織内外で再利用するデータ項目について、</a:t>
            </a:r>
            <a:r>
              <a:rPr lang="ja-JP" altLang="en-US" sz="2400" b="1" u="sng">
                <a:latin typeface="メイリオ" panose="020B0604030504040204" pitchFamily="50" charset="-128"/>
                <a:ea typeface="メイリオ" panose="020B0604030504040204" pitchFamily="50" charset="-128"/>
              </a:rPr>
              <a:t>用語（人可読）</a:t>
            </a:r>
            <a:r>
              <a:rPr lang="ja-JP" altLang="en-US" sz="2400">
                <a:latin typeface="メイリオ" panose="020B0604030504040204" pitchFamily="50" charset="-128"/>
                <a:ea typeface="メイリオ" panose="020B0604030504040204" pitchFamily="50" charset="-128"/>
              </a:rPr>
              <a:t>、オントロジー記述（機械可読）、適合検証</a:t>
            </a:r>
            <a:r>
              <a:rPr lang="en-US" altLang="ja-JP" sz="2400">
                <a:latin typeface="メイリオ" panose="020B0604030504040204" pitchFamily="50" charset="-128"/>
                <a:ea typeface="メイリオ" panose="020B0604030504040204" pitchFamily="50" charset="-128"/>
              </a:rPr>
              <a:t>/</a:t>
            </a:r>
            <a:r>
              <a:rPr lang="ja-JP" altLang="en-US" sz="2400">
                <a:latin typeface="メイリオ" panose="020B0604030504040204" pitchFamily="50" charset="-128"/>
                <a:ea typeface="メイリオ" panose="020B0604030504040204" pitchFamily="50" charset="-128"/>
              </a:rPr>
              <a:t>登録管理を統合的に扱う体系」で構成することにより、人と機械の情報連携を支援します。</a:t>
            </a:r>
          </a:p>
        </p:txBody>
      </p:sp>
      <p:sp>
        <p:nvSpPr>
          <p:cNvPr id="11" name="正方形/長方形 10">
            <a:extLst>
              <a:ext uri="{FF2B5EF4-FFF2-40B4-BE49-F238E27FC236}">
                <a16:creationId xmlns:a16="http://schemas.microsoft.com/office/drawing/2014/main" id="{4B2D8432-1A44-FD8A-79FE-512DEA85C51D}"/>
              </a:ext>
            </a:extLst>
          </p:cNvPr>
          <p:cNvSpPr/>
          <p:nvPr/>
        </p:nvSpPr>
        <p:spPr>
          <a:xfrm>
            <a:off x="176041" y="1970048"/>
            <a:ext cx="11914632" cy="4578765"/>
          </a:xfrm>
          <a:prstGeom prst="rect">
            <a:avLst/>
          </a:prstGeom>
          <a:solidFill>
            <a:schemeClr val="bg1"/>
          </a:solidFill>
          <a:ln w="19050">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solidFill>
              <a:latin typeface="メイリオ" panose="020B0604030504040204" pitchFamily="50" charset="-128"/>
              <a:ea typeface="メイリオ" panose="020B0604030504040204" pitchFamily="50" charset="-128"/>
            </a:endParaRPr>
          </a:p>
        </p:txBody>
      </p:sp>
      <p:sp>
        <p:nvSpPr>
          <p:cNvPr id="12" name="楕円 11">
            <a:extLst>
              <a:ext uri="{FF2B5EF4-FFF2-40B4-BE49-F238E27FC236}">
                <a16:creationId xmlns:a16="http://schemas.microsoft.com/office/drawing/2014/main" id="{792841B5-CEA7-A9BE-8F05-6D395818CEDA}"/>
              </a:ext>
            </a:extLst>
          </p:cNvPr>
          <p:cNvSpPr/>
          <p:nvPr/>
        </p:nvSpPr>
        <p:spPr>
          <a:xfrm>
            <a:off x="223318" y="3230953"/>
            <a:ext cx="1523186" cy="1523186"/>
          </a:xfrm>
          <a:prstGeom prst="ellipse">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72000" tIns="1080000" rIns="72000" bIns="0" rtlCol="0" anchor="ctr"/>
          <a:lstStyle/>
          <a:p>
            <a:pPr algn="ctr"/>
            <a:r>
              <a:rPr kumimoji="1" lang="ja-JP" altLang="en-US">
                <a:solidFill>
                  <a:schemeClr val="tx1"/>
                </a:solidFill>
                <a:latin typeface="メイリオ" panose="020B0604030504040204" pitchFamily="50" charset="-128"/>
                <a:ea typeface="メイリオ" panose="020B0604030504040204" pitchFamily="50" charset="-128"/>
              </a:rPr>
              <a:t>人</a:t>
            </a:r>
          </a:p>
        </p:txBody>
      </p:sp>
      <p:sp>
        <p:nvSpPr>
          <p:cNvPr id="13" name="楕円 12">
            <a:extLst>
              <a:ext uri="{FF2B5EF4-FFF2-40B4-BE49-F238E27FC236}">
                <a16:creationId xmlns:a16="http://schemas.microsoft.com/office/drawing/2014/main" id="{B510066B-1B9F-5B98-1792-EB97C9A3105A}"/>
              </a:ext>
            </a:extLst>
          </p:cNvPr>
          <p:cNvSpPr/>
          <p:nvPr/>
        </p:nvSpPr>
        <p:spPr>
          <a:xfrm>
            <a:off x="10445496" y="3230953"/>
            <a:ext cx="1523186" cy="1523186"/>
          </a:xfrm>
          <a:prstGeom prst="ellipse">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72000" tIns="1296000" rIns="72000" bIns="0" rtlCol="0" anchor="b"/>
          <a:lstStyle/>
          <a:p>
            <a:pPr algn="ctr"/>
            <a:r>
              <a:rPr kumimoji="1" lang="ja-JP" altLang="en-US">
                <a:solidFill>
                  <a:schemeClr val="tx1"/>
                </a:solidFill>
                <a:latin typeface="メイリオ" panose="020B0604030504040204" pitchFamily="50" charset="-128"/>
                <a:ea typeface="メイリオ" panose="020B0604030504040204" pitchFamily="50" charset="-128"/>
              </a:rPr>
              <a:t>機械</a:t>
            </a:r>
          </a:p>
        </p:txBody>
      </p:sp>
      <p:sp>
        <p:nvSpPr>
          <p:cNvPr id="14" name="コンテンツ プレースホルダー 9">
            <a:extLst>
              <a:ext uri="{FF2B5EF4-FFF2-40B4-BE49-F238E27FC236}">
                <a16:creationId xmlns:a16="http://schemas.microsoft.com/office/drawing/2014/main" id="{6BDEF5DE-C573-FFDD-72A9-93864D392EC1}"/>
              </a:ext>
            </a:extLst>
          </p:cNvPr>
          <p:cNvSpPr txBox="1">
            <a:spLocks/>
          </p:cNvSpPr>
          <p:nvPr/>
        </p:nvSpPr>
        <p:spPr>
          <a:xfrm>
            <a:off x="4103649" y="5079224"/>
            <a:ext cx="4316621" cy="1395780"/>
          </a:xfrm>
          <a:prstGeom prst="rect">
            <a:avLst/>
          </a:prstGeom>
          <a:solidFill>
            <a:schemeClr val="bg1">
              <a:lumMod val="95000"/>
            </a:schemeClr>
          </a:solidFill>
        </p:spPr>
        <p:txBody>
          <a:bodyPr/>
          <a:lstStyle>
            <a:lvl1pPr marL="342907" indent="-342907" algn="l" rtl="0" eaLnBrk="1" fontAlgn="base" hangingPunct="1">
              <a:spcBef>
                <a:spcPct val="20000"/>
              </a:spcBef>
              <a:spcAft>
                <a:spcPct val="0"/>
              </a:spcAft>
              <a:buClr>
                <a:schemeClr val="tx1"/>
              </a:buClr>
              <a:buFont typeface="Arial" panose="020B0604020202020204" pitchFamily="34" charset="0"/>
              <a:buChar char="•"/>
              <a:defRPr kumimoji="1" sz="2000">
                <a:solidFill>
                  <a:schemeClr val="tx1"/>
                </a:solidFill>
                <a:latin typeface="Meiryo UI" panose="020B0604030504040204" pitchFamily="34" charset="-128"/>
                <a:ea typeface="Meiryo UI" panose="020B0604030504040204" pitchFamily="34" charset="-128"/>
                <a:cs typeface="+mn-cs"/>
              </a:defRPr>
            </a:lvl1pPr>
            <a:lvl2pPr marL="742965" indent="-285755" algn="l" rtl="0" eaLnBrk="1" fontAlgn="base" hangingPunct="1">
              <a:spcBef>
                <a:spcPct val="20000"/>
              </a:spcBef>
              <a:spcAft>
                <a:spcPct val="0"/>
              </a:spcAft>
              <a:buClr>
                <a:schemeClr val="tx1"/>
              </a:buClr>
              <a:buFont typeface="Arial" panose="020B0604020202020204" pitchFamily="34" charset="0"/>
              <a:buChar char="•"/>
              <a:defRPr kumimoji="1" sz="2000">
                <a:solidFill>
                  <a:schemeClr val="tx1"/>
                </a:solidFill>
                <a:latin typeface="Meiryo UI" panose="020B0604030504040204" pitchFamily="34" charset="-128"/>
                <a:ea typeface="Meiryo UI" panose="020B0604030504040204" pitchFamily="34" charset="-128"/>
              </a:defRPr>
            </a:lvl2pPr>
            <a:lvl3pPr marL="1143022" indent="-228604" algn="l" rtl="0" eaLnBrk="1" fontAlgn="base" hangingPunct="1">
              <a:spcBef>
                <a:spcPct val="20000"/>
              </a:spcBef>
              <a:spcAft>
                <a:spcPct val="0"/>
              </a:spcAft>
              <a:buClr>
                <a:schemeClr val="tx1"/>
              </a:buClr>
              <a:buFont typeface="Arial" panose="020B0604020202020204" pitchFamily="34" charset="0"/>
              <a:buChar char="•"/>
              <a:defRPr kumimoji="1" sz="1800">
                <a:solidFill>
                  <a:schemeClr val="tx1"/>
                </a:solidFill>
                <a:latin typeface="Meiryo UI" panose="020B0604030504040204" pitchFamily="34" charset="-128"/>
                <a:ea typeface="Meiryo UI" panose="020B0604030504040204" pitchFamily="34" charset="-128"/>
              </a:defRPr>
            </a:lvl3pPr>
            <a:lvl4pPr marL="1600231" indent="-228604" algn="l" rtl="0" eaLnBrk="1" fontAlgn="base" hangingPunct="1">
              <a:spcBef>
                <a:spcPct val="20000"/>
              </a:spcBef>
              <a:spcAft>
                <a:spcPct val="0"/>
              </a:spcAft>
              <a:buClr>
                <a:schemeClr val="tx1"/>
              </a:buClr>
              <a:buFont typeface="Arial" panose="020B0604020202020204" pitchFamily="34" charset="0"/>
              <a:buChar char="•"/>
              <a:defRPr kumimoji="1" sz="1600">
                <a:solidFill>
                  <a:schemeClr val="tx1"/>
                </a:solidFill>
                <a:latin typeface="Meiryo UI" panose="020B0604030504040204" pitchFamily="34" charset="-128"/>
                <a:ea typeface="Meiryo UI" panose="020B0604030504040204" pitchFamily="34" charset="-128"/>
              </a:defRPr>
            </a:lvl4pPr>
            <a:lvl5pPr marL="2057440" indent="-228604" algn="l" rtl="0" eaLnBrk="1" fontAlgn="base" hangingPunct="1">
              <a:spcBef>
                <a:spcPct val="20000"/>
              </a:spcBef>
              <a:spcAft>
                <a:spcPct val="0"/>
              </a:spcAft>
              <a:buClr>
                <a:schemeClr val="tx1"/>
              </a:buClr>
              <a:buFont typeface="Arial" panose="020B0604020202020204" pitchFamily="34" charset="0"/>
              <a:buChar char="•"/>
              <a:defRPr kumimoji="1" sz="1600">
                <a:solidFill>
                  <a:schemeClr val="tx1"/>
                </a:solidFill>
                <a:latin typeface="Meiryo UI" panose="020B0604030504040204" pitchFamily="34" charset="-128"/>
                <a:ea typeface="Meiryo UI" panose="020B0604030504040204" pitchFamily="34" charset="-128"/>
              </a:defRPr>
            </a:lvl5pPr>
            <a:lvl6pPr marL="2514647"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6pPr>
            <a:lvl7pPr marL="2971858"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7pPr>
            <a:lvl8pPr marL="3429065"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8pPr>
            <a:lvl9pPr marL="3886274"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9pPr>
          </a:lstStyle>
          <a:p>
            <a:pPr marL="0" indent="0">
              <a:buNone/>
            </a:pPr>
            <a:r>
              <a:rPr lang="ja-JP" altLang="en-US" sz="1200">
                <a:latin typeface="メイリオ" panose="020B0604030504040204" pitchFamily="50" charset="-128"/>
                <a:ea typeface="メイリオ" panose="020B0604030504040204" pitchFamily="50" charset="-128"/>
              </a:rPr>
              <a:t>統治・適合意味仕様（オントロジー登録・検証）</a:t>
            </a:r>
            <a:br>
              <a:rPr lang="en-US" altLang="ja-JP" sz="1200">
                <a:latin typeface="メイリオ" panose="020B0604030504040204" pitchFamily="50" charset="-128"/>
                <a:ea typeface="メイリオ" panose="020B0604030504040204" pitchFamily="50" charset="-128"/>
              </a:rPr>
            </a:br>
            <a:r>
              <a:rPr lang="en-US" altLang="ja-JP" sz="1200">
                <a:latin typeface="メイリオ" panose="020B0604030504040204" pitchFamily="50" charset="-128"/>
                <a:ea typeface="メイリオ" panose="020B0604030504040204" pitchFamily="50" charset="-128"/>
              </a:rPr>
              <a:t>/ Governance &amp; Conformance semantics</a:t>
            </a:r>
            <a:endParaRPr lang="en-US" altLang="ja-JP" sz="1200" kern="0">
              <a:latin typeface="メイリオ" panose="020B0604030504040204" pitchFamily="50" charset="-128"/>
              <a:ea typeface="メイリオ" panose="020B0604030504040204" pitchFamily="50" charset="-128"/>
            </a:endParaRPr>
          </a:p>
          <a:p>
            <a:pPr marL="0" indent="0">
              <a:buNone/>
            </a:pPr>
            <a:endParaRPr lang="en-US" altLang="ja-JP" sz="1200">
              <a:latin typeface="メイリオ" panose="020B0604030504040204" pitchFamily="50" charset="-128"/>
              <a:ea typeface="メイリオ" panose="020B0604030504040204" pitchFamily="50" charset="-128"/>
            </a:endParaRPr>
          </a:p>
          <a:p>
            <a:pPr marL="0" indent="0">
              <a:buNone/>
            </a:pPr>
            <a:r>
              <a:rPr lang="ja-JP" altLang="en-US" sz="1200">
                <a:latin typeface="メイリオ" panose="020B0604030504040204" pitchFamily="50" charset="-128"/>
                <a:ea typeface="メイリオ" panose="020B0604030504040204" pitchFamily="50" charset="-128"/>
              </a:rPr>
              <a:t>実データが満たすべき条件（形状）を </a:t>
            </a:r>
            <a:r>
              <a:rPr lang="en-US" altLang="ja-JP" sz="1200">
                <a:latin typeface="メイリオ" panose="020B0604030504040204" pitchFamily="50" charset="-128"/>
                <a:ea typeface="メイリオ" panose="020B0604030504040204" pitchFamily="50" charset="-128"/>
              </a:rPr>
              <a:t>SHACL </a:t>
            </a:r>
            <a:r>
              <a:rPr lang="ja-JP" altLang="en-US" sz="1200">
                <a:latin typeface="メイリオ" panose="020B0604030504040204" pitchFamily="50" charset="-128"/>
                <a:ea typeface="メイリオ" panose="020B0604030504040204" pitchFamily="50" charset="-128"/>
              </a:rPr>
              <a:t>（</a:t>
            </a:r>
            <a:r>
              <a:rPr lang="en-US" altLang="ja-JP" sz="1200">
                <a:latin typeface="メイリオ" panose="020B0604030504040204" pitchFamily="50" charset="-128"/>
                <a:ea typeface="メイリオ" panose="020B0604030504040204" pitchFamily="50" charset="-128"/>
              </a:rPr>
              <a:t>RDF </a:t>
            </a:r>
            <a:r>
              <a:rPr lang="ja-JP" altLang="en-US" sz="1200">
                <a:latin typeface="メイリオ" panose="020B0604030504040204" pitchFamily="50" charset="-128"/>
                <a:ea typeface="メイリオ" panose="020B0604030504040204" pitchFamily="50" charset="-128"/>
              </a:rPr>
              <a:t>グラフを条件（</a:t>
            </a:r>
            <a:r>
              <a:rPr lang="en-US" altLang="ja-JP" sz="1200">
                <a:latin typeface="メイリオ" panose="020B0604030504040204" pitchFamily="50" charset="-128"/>
                <a:ea typeface="メイリオ" panose="020B0604030504040204" pitchFamily="50" charset="-128"/>
              </a:rPr>
              <a:t>shapes</a:t>
            </a:r>
            <a:r>
              <a:rPr lang="ja-JP" altLang="en-US" sz="1200">
                <a:latin typeface="メイリオ" panose="020B0604030504040204" pitchFamily="50" charset="-128"/>
                <a:ea typeface="メイリオ" panose="020B0604030504040204" pitchFamily="50" charset="-128"/>
              </a:rPr>
              <a:t>）に対して検証する言語）で宣言し、検証レポートで適合性を維持する層。加えて、用語・オントロジー・データ仕様を登録・版管理して循環的に改善する。</a:t>
            </a:r>
            <a:endParaRPr lang="en-US" altLang="ja-JP" sz="1200">
              <a:latin typeface="メイリオ" panose="020B0604030504040204" pitchFamily="50" charset="-128"/>
              <a:ea typeface="メイリオ" panose="020B0604030504040204" pitchFamily="50" charset="-128"/>
            </a:endParaRPr>
          </a:p>
        </p:txBody>
      </p:sp>
      <p:sp>
        <p:nvSpPr>
          <p:cNvPr id="15" name="コンテンツ プレースホルダー 9">
            <a:extLst>
              <a:ext uri="{FF2B5EF4-FFF2-40B4-BE49-F238E27FC236}">
                <a16:creationId xmlns:a16="http://schemas.microsoft.com/office/drawing/2014/main" id="{F6496C15-1D4A-CE2C-9236-FFFA973ED09B}"/>
              </a:ext>
            </a:extLst>
          </p:cNvPr>
          <p:cNvSpPr txBox="1">
            <a:spLocks/>
          </p:cNvSpPr>
          <p:nvPr/>
        </p:nvSpPr>
        <p:spPr>
          <a:xfrm>
            <a:off x="1886940" y="2253018"/>
            <a:ext cx="3438387" cy="0"/>
          </a:xfrm>
          <a:prstGeom prst="rect">
            <a:avLst/>
          </a:prstGeom>
          <a:solidFill>
            <a:schemeClr val="bg1"/>
          </a:solidFill>
          <a:ln w="38100">
            <a:solidFill>
              <a:schemeClr val="tx1"/>
            </a:solidFill>
          </a:ln>
        </p:spPr>
        <p:txBody>
          <a:bodyPr lIns="72000" tIns="0" rIns="72000" bIns="576000"/>
          <a:lstStyle>
            <a:lvl1pPr marL="342907" indent="-342907" algn="l" rtl="0" eaLnBrk="1" fontAlgn="base" hangingPunct="1">
              <a:spcBef>
                <a:spcPct val="20000"/>
              </a:spcBef>
              <a:spcAft>
                <a:spcPct val="0"/>
              </a:spcAft>
              <a:buClr>
                <a:schemeClr val="tx1"/>
              </a:buClr>
              <a:buFont typeface="Arial" panose="020B0604020202020204" pitchFamily="34" charset="0"/>
              <a:buChar char="•"/>
              <a:defRPr kumimoji="1" sz="2000">
                <a:solidFill>
                  <a:schemeClr val="tx1"/>
                </a:solidFill>
                <a:latin typeface="Meiryo UI" panose="020B0604030504040204" pitchFamily="34" charset="-128"/>
                <a:ea typeface="Meiryo UI" panose="020B0604030504040204" pitchFamily="34" charset="-128"/>
                <a:cs typeface="+mn-cs"/>
              </a:defRPr>
            </a:lvl1pPr>
            <a:lvl2pPr marL="742965" indent="-285755" algn="l" rtl="0" eaLnBrk="1" fontAlgn="base" hangingPunct="1">
              <a:spcBef>
                <a:spcPct val="20000"/>
              </a:spcBef>
              <a:spcAft>
                <a:spcPct val="0"/>
              </a:spcAft>
              <a:buClr>
                <a:schemeClr val="tx1"/>
              </a:buClr>
              <a:buFont typeface="Arial" panose="020B0604020202020204" pitchFamily="34" charset="0"/>
              <a:buChar char="•"/>
              <a:defRPr kumimoji="1" sz="2000">
                <a:solidFill>
                  <a:schemeClr val="tx1"/>
                </a:solidFill>
                <a:latin typeface="Meiryo UI" panose="020B0604030504040204" pitchFamily="34" charset="-128"/>
                <a:ea typeface="Meiryo UI" panose="020B0604030504040204" pitchFamily="34" charset="-128"/>
              </a:defRPr>
            </a:lvl2pPr>
            <a:lvl3pPr marL="1143022" indent="-228604" algn="l" rtl="0" eaLnBrk="1" fontAlgn="base" hangingPunct="1">
              <a:spcBef>
                <a:spcPct val="20000"/>
              </a:spcBef>
              <a:spcAft>
                <a:spcPct val="0"/>
              </a:spcAft>
              <a:buClr>
                <a:schemeClr val="tx1"/>
              </a:buClr>
              <a:buFont typeface="Arial" panose="020B0604020202020204" pitchFamily="34" charset="0"/>
              <a:buChar char="•"/>
              <a:defRPr kumimoji="1" sz="1800">
                <a:solidFill>
                  <a:schemeClr val="tx1"/>
                </a:solidFill>
                <a:latin typeface="Meiryo UI" panose="020B0604030504040204" pitchFamily="34" charset="-128"/>
                <a:ea typeface="Meiryo UI" panose="020B0604030504040204" pitchFamily="34" charset="-128"/>
              </a:defRPr>
            </a:lvl3pPr>
            <a:lvl4pPr marL="1600231" indent="-228604" algn="l" rtl="0" eaLnBrk="1" fontAlgn="base" hangingPunct="1">
              <a:spcBef>
                <a:spcPct val="20000"/>
              </a:spcBef>
              <a:spcAft>
                <a:spcPct val="0"/>
              </a:spcAft>
              <a:buClr>
                <a:schemeClr val="tx1"/>
              </a:buClr>
              <a:buFont typeface="Arial" panose="020B0604020202020204" pitchFamily="34" charset="0"/>
              <a:buChar char="•"/>
              <a:defRPr kumimoji="1" sz="1600">
                <a:solidFill>
                  <a:schemeClr val="tx1"/>
                </a:solidFill>
                <a:latin typeface="Meiryo UI" panose="020B0604030504040204" pitchFamily="34" charset="-128"/>
                <a:ea typeface="Meiryo UI" panose="020B0604030504040204" pitchFamily="34" charset="-128"/>
              </a:defRPr>
            </a:lvl4pPr>
            <a:lvl5pPr marL="2057440" indent="-228604" algn="l" rtl="0" eaLnBrk="1" fontAlgn="base" hangingPunct="1">
              <a:spcBef>
                <a:spcPct val="20000"/>
              </a:spcBef>
              <a:spcAft>
                <a:spcPct val="0"/>
              </a:spcAft>
              <a:buClr>
                <a:schemeClr val="tx1"/>
              </a:buClr>
              <a:buFont typeface="Arial" panose="020B0604020202020204" pitchFamily="34" charset="0"/>
              <a:buChar char="•"/>
              <a:defRPr kumimoji="1" sz="1600">
                <a:solidFill>
                  <a:schemeClr val="tx1"/>
                </a:solidFill>
                <a:latin typeface="Meiryo UI" panose="020B0604030504040204" pitchFamily="34" charset="-128"/>
                <a:ea typeface="Meiryo UI" panose="020B0604030504040204" pitchFamily="34" charset="-128"/>
              </a:defRPr>
            </a:lvl5pPr>
            <a:lvl6pPr marL="2514647"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6pPr>
            <a:lvl7pPr marL="2971858"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7pPr>
            <a:lvl8pPr marL="3429065"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8pPr>
            <a:lvl9pPr marL="3886274"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9pPr>
          </a:lstStyle>
          <a:p>
            <a:pPr marL="0" indent="0" algn="ctr">
              <a:buNone/>
            </a:pPr>
            <a:r>
              <a:rPr lang="ja-JP" altLang="en-US" sz="1800" kern="0">
                <a:effectLst>
                  <a:glow rad="101600">
                    <a:schemeClr val="bg1">
                      <a:alpha val="60000"/>
                    </a:schemeClr>
                  </a:glow>
                </a:effectLst>
                <a:latin typeface="メイリオ" panose="020B0604030504040204" pitchFamily="50" charset="-128"/>
                <a:ea typeface="メイリオ" panose="020B0604030504040204" pitchFamily="50" charset="-128"/>
              </a:rPr>
              <a:t>人が理解する（用語）</a:t>
            </a:r>
          </a:p>
        </p:txBody>
      </p:sp>
      <p:sp>
        <p:nvSpPr>
          <p:cNvPr id="16" name="コンテンツ プレースホルダー 9">
            <a:extLst>
              <a:ext uri="{FF2B5EF4-FFF2-40B4-BE49-F238E27FC236}">
                <a16:creationId xmlns:a16="http://schemas.microsoft.com/office/drawing/2014/main" id="{5DDC0C56-A693-50F7-4226-4C08050E96EE}"/>
              </a:ext>
            </a:extLst>
          </p:cNvPr>
          <p:cNvSpPr txBox="1">
            <a:spLocks/>
          </p:cNvSpPr>
          <p:nvPr/>
        </p:nvSpPr>
        <p:spPr>
          <a:xfrm>
            <a:off x="6930924" y="2187564"/>
            <a:ext cx="3438387" cy="1395780"/>
          </a:xfrm>
          <a:prstGeom prst="rect">
            <a:avLst/>
          </a:prstGeom>
          <a:solidFill>
            <a:schemeClr val="bg1">
              <a:lumMod val="95000"/>
            </a:schemeClr>
          </a:solidFill>
        </p:spPr>
        <p:txBody>
          <a:bodyPr/>
          <a:lstStyle>
            <a:lvl1pPr marL="342907" indent="-342907" algn="l" rtl="0" eaLnBrk="1" fontAlgn="base" hangingPunct="1">
              <a:spcBef>
                <a:spcPct val="20000"/>
              </a:spcBef>
              <a:spcAft>
                <a:spcPct val="0"/>
              </a:spcAft>
              <a:buClr>
                <a:schemeClr val="tx1"/>
              </a:buClr>
              <a:buFont typeface="Arial" panose="020B0604020202020204" pitchFamily="34" charset="0"/>
              <a:buChar char="•"/>
              <a:defRPr kumimoji="1" sz="2000">
                <a:solidFill>
                  <a:schemeClr val="tx1"/>
                </a:solidFill>
                <a:latin typeface="Meiryo UI" panose="020B0604030504040204" pitchFamily="34" charset="-128"/>
                <a:ea typeface="Meiryo UI" panose="020B0604030504040204" pitchFamily="34" charset="-128"/>
                <a:cs typeface="+mn-cs"/>
              </a:defRPr>
            </a:lvl1pPr>
            <a:lvl2pPr marL="742965" indent="-285755" algn="l" rtl="0" eaLnBrk="1" fontAlgn="base" hangingPunct="1">
              <a:spcBef>
                <a:spcPct val="20000"/>
              </a:spcBef>
              <a:spcAft>
                <a:spcPct val="0"/>
              </a:spcAft>
              <a:buClr>
                <a:schemeClr val="tx1"/>
              </a:buClr>
              <a:buFont typeface="Arial" panose="020B0604020202020204" pitchFamily="34" charset="0"/>
              <a:buChar char="•"/>
              <a:defRPr kumimoji="1" sz="2000">
                <a:solidFill>
                  <a:schemeClr val="tx1"/>
                </a:solidFill>
                <a:latin typeface="Meiryo UI" panose="020B0604030504040204" pitchFamily="34" charset="-128"/>
                <a:ea typeface="Meiryo UI" panose="020B0604030504040204" pitchFamily="34" charset="-128"/>
              </a:defRPr>
            </a:lvl2pPr>
            <a:lvl3pPr marL="1143022" indent="-228604" algn="l" rtl="0" eaLnBrk="1" fontAlgn="base" hangingPunct="1">
              <a:spcBef>
                <a:spcPct val="20000"/>
              </a:spcBef>
              <a:spcAft>
                <a:spcPct val="0"/>
              </a:spcAft>
              <a:buClr>
                <a:schemeClr val="tx1"/>
              </a:buClr>
              <a:buFont typeface="Arial" panose="020B0604020202020204" pitchFamily="34" charset="0"/>
              <a:buChar char="•"/>
              <a:defRPr kumimoji="1" sz="1800">
                <a:solidFill>
                  <a:schemeClr val="tx1"/>
                </a:solidFill>
                <a:latin typeface="Meiryo UI" panose="020B0604030504040204" pitchFamily="34" charset="-128"/>
                <a:ea typeface="Meiryo UI" panose="020B0604030504040204" pitchFamily="34" charset="-128"/>
              </a:defRPr>
            </a:lvl3pPr>
            <a:lvl4pPr marL="1600231" indent="-228604" algn="l" rtl="0" eaLnBrk="1" fontAlgn="base" hangingPunct="1">
              <a:spcBef>
                <a:spcPct val="20000"/>
              </a:spcBef>
              <a:spcAft>
                <a:spcPct val="0"/>
              </a:spcAft>
              <a:buClr>
                <a:schemeClr val="tx1"/>
              </a:buClr>
              <a:buFont typeface="Arial" panose="020B0604020202020204" pitchFamily="34" charset="0"/>
              <a:buChar char="•"/>
              <a:defRPr kumimoji="1" sz="1600">
                <a:solidFill>
                  <a:schemeClr val="tx1"/>
                </a:solidFill>
                <a:latin typeface="Meiryo UI" panose="020B0604030504040204" pitchFamily="34" charset="-128"/>
                <a:ea typeface="Meiryo UI" panose="020B0604030504040204" pitchFamily="34" charset="-128"/>
              </a:defRPr>
            </a:lvl4pPr>
            <a:lvl5pPr marL="2057440" indent="-228604" algn="l" rtl="0" eaLnBrk="1" fontAlgn="base" hangingPunct="1">
              <a:spcBef>
                <a:spcPct val="20000"/>
              </a:spcBef>
              <a:spcAft>
                <a:spcPct val="0"/>
              </a:spcAft>
              <a:buClr>
                <a:schemeClr val="tx1"/>
              </a:buClr>
              <a:buFont typeface="Arial" panose="020B0604020202020204" pitchFamily="34" charset="0"/>
              <a:buChar char="•"/>
              <a:defRPr kumimoji="1" sz="1600">
                <a:solidFill>
                  <a:schemeClr val="tx1"/>
                </a:solidFill>
                <a:latin typeface="Meiryo UI" panose="020B0604030504040204" pitchFamily="34" charset="-128"/>
                <a:ea typeface="Meiryo UI" panose="020B0604030504040204" pitchFamily="34" charset="-128"/>
              </a:defRPr>
            </a:lvl5pPr>
            <a:lvl6pPr marL="2514647"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6pPr>
            <a:lvl7pPr marL="2971858"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7pPr>
            <a:lvl8pPr marL="3429065"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8pPr>
            <a:lvl9pPr marL="3886274"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9pPr>
          </a:lstStyle>
          <a:p>
            <a:pPr marL="0" indent="0">
              <a:buNone/>
            </a:pPr>
            <a:r>
              <a:rPr lang="ja-JP" altLang="en-US" sz="1200">
                <a:latin typeface="メイリオ" panose="020B0604030504040204" pitchFamily="50" charset="-128"/>
                <a:ea typeface="メイリオ" panose="020B0604030504040204" pitchFamily="50" charset="-128"/>
              </a:rPr>
              <a:t>記述意味仕様（オントロジー）</a:t>
            </a:r>
            <a:br>
              <a:rPr lang="en-US" altLang="ja-JP" sz="1200">
                <a:latin typeface="メイリオ" panose="020B0604030504040204" pitchFamily="50" charset="-128"/>
                <a:ea typeface="メイリオ" panose="020B0604030504040204" pitchFamily="50" charset="-128"/>
              </a:rPr>
            </a:br>
            <a:r>
              <a:rPr lang="en-US" altLang="ja-JP" sz="1200">
                <a:latin typeface="メイリオ" panose="020B0604030504040204" pitchFamily="50" charset="-128"/>
                <a:ea typeface="メイリオ" panose="020B0604030504040204" pitchFamily="50" charset="-128"/>
              </a:rPr>
              <a:t>/ Descriptive semantics (Ontology)</a:t>
            </a:r>
            <a:endParaRPr lang="en-US" altLang="ja-JP" sz="1200" kern="0">
              <a:latin typeface="メイリオ" panose="020B0604030504040204" pitchFamily="50" charset="-128"/>
              <a:ea typeface="メイリオ" panose="020B0604030504040204" pitchFamily="50" charset="-128"/>
            </a:endParaRPr>
          </a:p>
          <a:p>
            <a:pPr marL="0" indent="0">
              <a:buNone/>
            </a:pPr>
            <a:endParaRPr lang="en-US" altLang="ja-JP" sz="1200" kern="0">
              <a:latin typeface="メイリオ" panose="020B0604030504040204" pitchFamily="50" charset="-128"/>
              <a:ea typeface="メイリオ" panose="020B0604030504040204" pitchFamily="50" charset="-128"/>
            </a:endParaRPr>
          </a:p>
          <a:p>
            <a:pPr marL="0" indent="0">
              <a:buNone/>
            </a:pPr>
            <a:r>
              <a:rPr lang="ja-JP" altLang="en-US" sz="1200" kern="0">
                <a:latin typeface="メイリオ" panose="020B0604030504040204" pitchFamily="50" charset="-128"/>
                <a:ea typeface="メイリオ" panose="020B0604030504040204" pitchFamily="50" charset="-128"/>
              </a:rPr>
              <a:t>用語集の内容に</a:t>
            </a:r>
            <a:r>
              <a:rPr lang="en-US" altLang="ja-JP" sz="1200" kern="0">
                <a:latin typeface="メイリオ" panose="020B0604030504040204" pitchFamily="50" charset="-128"/>
                <a:ea typeface="メイリオ" panose="020B0604030504040204" pitchFamily="50" charset="-128"/>
              </a:rPr>
              <a:t>ID</a:t>
            </a:r>
            <a:r>
              <a:rPr lang="ja-JP" altLang="en-US" sz="1200" kern="0">
                <a:latin typeface="メイリオ" panose="020B0604030504040204" pitchFamily="50" charset="-128"/>
                <a:ea typeface="メイリオ" panose="020B0604030504040204" pitchFamily="50" charset="-128"/>
              </a:rPr>
              <a:t>（</a:t>
            </a:r>
            <a:r>
              <a:rPr lang="en-US" altLang="ja-JP" sz="1200" kern="0">
                <a:latin typeface="メイリオ" panose="020B0604030504040204" pitchFamily="50" charset="-128"/>
                <a:ea typeface="メイリオ" panose="020B0604030504040204" pitchFamily="50" charset="-128"/>
              </a:rPr>
              <a:t>URI</a:t>
            </a:r>
            <a:r>
              <a:rPr lang="ja-JP" altLang="en-US" sz="1200" kern="0">
                <a:latin typeface="メイリオ" panose="020B0604030504040204" pitchFamily="50" charset="-128"/>
                <a:ea typeface="メイリオ" panose="020B0604030504040204" pitchFamily="50" charset="-128"/>
              </a:rPr>
              <a:t>）を付け、機械が処理できる形に書き起こす層。</a:t>
            </a:r>
          </a:p>
        </p:txBody>
      </p:sp>
      <p:sp>
        <p:nvSpPr>
          <p:cNvPr id="17" name="コンテンツ プレースホルダー 9">
            <a:extLst>
              <a:ext uri="{FF2B5EF4-FFF2-40B4-BE49-F238E27FC236}">
                <a16:creationId xmlns:a16="http://schemas.microsoft.com/office/drawing/2014/main" id="{DCC62C75-373A-8C43-CA7A-BC5C1EF4DE1B}"/>
              </a:ext>
            </a:extLst>
          </p:cNvPr>
          <p:cNvSpPr txBox="1">
            <a:spLocks/>
          </p:cNvSpPr>
          <p:nvPr/>
        </p:nvSpPr>
        <p:spPr>
          <a:xfrm>
            <a:off x="6930921" y="2111770"/>
            <a:ext cx="3438387" cy="0"/>
          </a:xfrm>
          <a:prstGeom prst="rect">
            <a:avLst/>
          </a:prstGeom>
          <a:solidFill>
            <a:schemeClr val="bg1"/>
          </a:solidFill>
          <a:ln w="38100">
            <a:solidFill>
              <a:schemeClr val="tx1"/>
            </a:solidFill>
          </a:ln>
        </p:spPr>
        <p:txBody>
          <a:bodyPr lIns="72000" tIns="0" rIns="72000" bIns="576000"/>
          <a:lstStyle>
            <a:lvl1pPr marL="342907" indent="-342907" algn="l" rtl="0" eaLnBrk="1" fontAlgn="base" hangingPunct="1">
              <a:spcBef>
                <a:spcPct val="20000"/>
              </a:spcBef>
              <a:spcAft>
                <a:spcPct val="0"/>
              </a:spcAft>
              <a:buClr>
                <a:schemeClr val="tx1"/>
              </a:buClr>
              <a:buFont typeface="Arial" panose="020B0604020202020204" pitchFamily="34" charset="0"/>
              <a:buChar char="•"/>
              <a:defRPr kumimoji="1" sz="2000">
                <a:solidFill>
                  <a:schemeClr val="tx1"/>
                </a:solidFill>
                <a:latin typeface="Meiryo UI" panose="020B0604030504040204" pitchFamily="34" charset="-128"/>
                <a:ea typeface="Meiryo UI" panose="020B0604030504040204" pitchFamily="34" charset="-128"/>
                <a:cs typeface="+mn-cs"/>
              </a:defRPr>
            </a:lvl1pPr>
            <a:lvl2pPr marL="742965" indent="-285755" algn="l" rtl="0" eaLnBrk="1" fontAlgn="base" hangingPunct="1">
              <a:spcBef>
                <a:spcPct val="20000"/>
              </a:spcBef>
              <a:spcAft>
                <a:spcPct val="0"/>
              </a:spcAft>
              <a:buClr>
                <a:schemeClr val="tx1"/>
              </a:buClr>
              <a:buFont typeface="Arial" panose="020B0604020202020204" pitchFamily="34" charset="0"/>
              <a:buChar char="•"/>
              <a:defRPr kumimoji="1" sz="2000">
                <a:solidFill>
                  <a:schemeClr val="tx1"/>
                </a:solidFill>
                <a:latin typeface="Meiryo UI" panose="020B0604030504040204" pitchFamily="34" charset="-128"/>
                <a:ea typeface="Meiryo UI" panose="020B0604030504040204" pitchFamily="34" charset="-128"/>
              </a:defRPr>
            </a:lvl2pPr>
            <a:lvl3pPr marL="1143022" indent="-228604" algn="l" rtl="0" eaLnBrk="1" fontAlgn="base" hangingPunct="1">
              <a:spcBef>
                <a:spcPct val="20000"/>
              </a:spcBef>
              <a:spcAft>
                <a:spcPct val="0"/>
              </a:spcAft>
              <a:buClr>
                <a:schemeClr val="tx1"/>
              </a:buClr>
              <a:buFont typeface="Arial" panose="020B0604020202020204" pitchFamily="34" charset="0"/>
              <a:buChar char="•"/>
              <a:defRPr kumimoji="1" sz="1800">
                <a:solidFill>
                  <a:schemeClr val="tx1"/>
                </a:solidFill>
                <a:latin typeface="Meiryo UI" panose="020B0604030504040204" pitchFamily="34" charset="-128"/>
                <a:ea typeface="Meiryo UI" panose="020B0604030504040204" pitchFamily="34" charset="-128"/>
              </a:defRPr>
            </a:lvl3pPr>
            <a:lvl4pPr marL="1600231" indent="-228604" algn="l" rtl="0" eaLnBrk="1" fontAlgn="base" hangingPunct="1">
              <a:spcBef>
                <a:spcPct val="20000"/>
              </a:spcBef>
              <a:spcAft>
                <a:spcPct val="0"/>
              </a:spcAft>
              <a:buClr>
                <a:schemeClr val="tx1"/>
              </a:buClr>
              <a:buFont typeface="Arial" panose="020B0604020202020204" pitchFamily="34" charset="0"/>
              <a:buChar char="•"/>
              <a:defRPr kumimoji="1" sz="1600">
                <a:solidFill>
                  <a:schemeClr val="tx1"/>
                </a:solidFill>
                <a:latin typeface="Meiryo UI" panose="020B0604030504040204" pitchFamily="34" charset="-128"/>
                <a:ea typeface="Meiryo UI" panose="020B0604030504040204" pitchFamily="34" charset="-128"/>
              </a:defRPr>
            </a:lvl4pPr>
            <a:lvl5pPr marL="2057440" indent="-228604" algn="l" rtl="0" eaLnBrk="1" fontAlgn="base" hangingPunct="1">
              <a:spcBef>
                <a:spcPct val="20000"/>
              </a:spcBef>
              <a:spcAft>
                <a:spcPct val="0"/>
              </a:spcAft>
              <a:buClr>
                <a:schemeClr val="tx1"/>
              </a:buClr>
              <a:buFont typeface="Arial" panose="020B0604020202020204" pitchFamily="34" charset="0"/>
              <a:buChar char="•"/>
              <a:defRPr kumimoji="1" sz="1600">
                <a:solidFill>
                  <a:schemeClr val="tx1"/>
                </a:solidFill>
                <a:latin typeface="Meiryo UI" panose="020B0604030504040204" pitchFamily="34" charset="-128"/>
                <a:ea typeface="Meiryo UI" panose="020B0604030504040204" pitchFamily="34" charset="-128"/>
              </a:defRPr>
            </a:lvl5pPr>
            <a:lvl6pPr marL="2514647"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6pPr>
            <a:lvl7pPr marL="2971858"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7pPr>
            <a:lvl8pPr marL="3429065"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8pPr>
            <a:lvl9pPr marL="3886274"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9pPr>
          </a:lstStyle>
          <a:p>
            <a:pPr marL="0" indent="0" algn="ctr">
              <a:buNone/>
            </a:pPr>
            <a:r>
              <a:rPr lang="ja-JP" altLang="en-US" sz="1800" kern="0">
                <a:latin typeface="メイリオ" panose="020B0604030504040204" pitchFamily="50" charset="-128"/>
                <a:ea typeface="メイリオ" panose="020B0604030504040204" pitchFamily="50" charset="-128"/>
              </a:rPr>
              <a:t>機械が理解する（記述形式化）</a:t>
            </a:r>
          </a:p>
        </p:txBody>
      </p:sp>
      <p:sp>
        <p:nvSpPr>
          <p:cNvPr id="18" name="コンテンツ プレースホルダー 9">
            <a:extLst>
              <a:ext uri="{FF2B5EF4-FFF2-40B4-BE49-F238E27FC236}">
                <a16:creationId xmlns:a16="http://schemas.microsoft.com/office/drawing/2014/main" id="{85E36A4F-B541-5E6C-DC5C-56A3D323BD63}"/>
              </a:ext>
            </a:extLst>
          </p:cNvPr>
          <p:cNvSpPr txBox="1">
            <a:spLocks/>
          </p:cNvSpPr>
          <p:nvPr/>
        </p:nvSpPr>
        <p:spPr>
          <a:xfrm>
            <a:off x="4491229" y="5018299"/>
            <a:ext cx="3438387" cy="0"/>
          </a:xfrm>
          <a:prstGeom prst="rect">
            <a:avLst/>
          </a:prstGeom>
          <a:solidFill>
            <a:schemeClr val="bg1"/>
          </a:solidFill>
          <a:ln w="38100">
            <a:solidFill>
              <a:schemeClr val="tx1"/>
            </a:solidFill>
          </a:ln>
        </p:spPr>
        <p:txBody>
          <a:bodyPr lIns="72000" tIns="0" rIns="72000" bIns="576000"/>
          <a:lstStyle>
            <a:lvl1pPr marL="342907" indent="-342907" algn="l" rtl="0" eaLnBrk="1" fontAlgn="base" hangingPunct="1">
              <a:spcBef>
                <a:spcPct val="20000"/>
              </a:spcBef>
              <a:spcAft>
                <a:spcPct val="0"/>
              </a:spcAft>
              <a:buClr>
                <a:schemeClr val="tx1"/>
              </a:buClr>
              <a:buFont typeface="Arial" panose="020B0604020202020204" pitchFamily="34" charset="0"/>
              <a:buChar char="•"/>
              <a:defRPr kumimoji="1" sz="2000">
                <a:solidFill>
                  <a:schemeClr val="tx1"/>
                </a:solidFill>
                <a:latin typeface="Meiryo UI" panose="020B0604030504040204" pitchFamily="34" charset="-128"/>
                <a:ea typeface="Meiryo UI" panose="020B0604030504040204" pitchFamily="34" charset="-128"/>
                <a:cs typeface="+mn-cs"/>
              </a:defRPr>
            </a:lvl1pPr>
            <a:lvl2pPr marL="742965" indent="-285755" algn="l" rtl="0" eaLnBrk="1" fontAlgn="base" hangingPunct="1">
              <a:spcBef>
                <a:spcPct val="20000"/>
              </a:spcBef>
              <a:spcAft>
                <a:spcPct val="0"/>
              </a:spcAft>
              <a:buClr>
                <a:schemeClr val="tx1"/>
              </a:buClr>
              <a:buFont typeface="Arial" panose="020B0604020202020204" pitchFamily="34" charset="0"/>
              <a:buChar char="•"/>
              <a:defRPr kumimoji="1" sz="2000">
                <a:solidFill>
                  <a:schemeClr val="tx1"/>
                </a:solidFill>
                <a:latin typeface="Meiryo UI" panose="020B0604030504040204" pitchFamily="34" charset="-128"/>
                <a:ea typeface="Meiryo UI" panose="020B0604030504040204" pitchFamily="34" charset="-128"/>
              </a:defRPr>
            </a:lvl2pPr>
            <a:lvl3pPr marL="1143022" indent="-228604" algn="l" rtl="0" eaLnBrk="1" fontAlgn="base" hangingPunct="1">
              <a:spcBef>
                <a:spcPct val="20000"/>
              </a:spcBef>
              <a:spcAft>
                <a:spcPct val="0"/>
              </a:spcAft>
              <a:buClr>
                <a:schemeClr val="tx1"/>
              </a:buClr>
              <a:buFont typeface="Arial" panose="020B0604020202020204" pitchFamily="34" charset="0"/>
              <a:buChar char="•"/>
              <a:defRPr kumimoji="1" sz="1800">
                <a:solidFill>
                  <a:schemeClr val="tx1"/>
                </a:solidFill>
                <a:latin typeface="Meiryo UI" panose="020B0604030504040204" pitchFamily="34" charset="-128"/>
                <a:ea typeface="Meiryo UI" panose="020B0604030504040204" pitchFamily="34" charset="-128"/>
              </a:defRPr>
            </a:lvl3pPr>
            <a:lvl4pPr marL="1600231" indent="-228604" algn="l" rtl="0" eaLnBrk="1" fontAlgn="base" hangingPunct="1">
              <a:spcBef>
                <a:spcPct val="20000"/>
              </a:spcBef>
              <a:spcAft>
                <a:spcPct val="0"/>
              </a:spcAft>
              <a:buClr>
                <a:schemeClr val="tx1"/>
              </a:buClr>
              <a:buFont typeface="Arial" panose="020B0604020202020204" pitchFamily="34" charset="0"/>
              <a:buChar char="•"/>
              <a:defRPr kumimoji="1" sz="1600">
                <a:solidFill>
                  <a:schemeClr val="tx1"/>
                </a:solidFill>
                <a:latin typeface="Meiryo UI" panose="020B0604030504040204" pitchFamily="34" charset="-128"/>
                <a:ea typeface="Meiryo UI" panose="020B0604030504040204" pitchFamily="34" charset="-128"/>
              </a:defRPr>
            </a:lvl4pPr>
            <a:lvl5pPr marL="2057440" indent="-228604" algn="l" rtl="0" eaLnBrk="1" fontAlgn="base" hangingPunct="1">
              <a:spcBef>
                <a:spcPct val="20000"/>
              </a:spcBef>
              <a:spcAft>
                <a:spcPct val="0"/>
              </a:spcAft>
              <a:buClr>
                <a:schemeClr val="tx1"/>
              </a:buClr>
              <a:buFont typeface="Arial" panose="020B0604020202020204" pitchFamily="34" charset="0"/>
              <a:buChar char="•"/>
              <a:defRPr kumimoji="1" sz="1600">
                <a:solidFill>
                  <a:schemeClr val="tx1"/>
                </a:solidFill>
                <a:latin typeface="Meiryo UI" panose="020B0604030504040204" pitchFamily="34" charset="-128"/>
                <a:ea typeface="Meiryo UI" panose="020B0604030504040204" pitchFamily="34" charset="-128"/>
              </a:defRPr>
            </a:lvl5pPr>
            <a:lvl6pPr marL="2514647"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6pPr>
            <a:lvl7pPr marL="2971858"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7pPr>
            <a:lvl8pPr marL="3429065"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8pPr>
            <a:lvl9pPr marL="3886274"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9pPr>
          </a:lstStyle>
          <a:p>
            <a:pPr marL="0" indent="0" algn="ctr">
              <a:buNone/>
            </a:pPr>
            <a:r>
              <a:rPr lang="ja-JP" altLang="en-US" sz="1800" kern="0">
                <a:latin typeface="メイリオ" panose="020B0604030504040204" pitchFamily="50" charset="-128"/>
                <a:ea typeface="メイリオ" panose="020B0604030504040204" pitchFamily="50" charset="-128"/>
              </a:rPr>
              <a:t>維持管理する（統治・適合）</a:t>
            </a:r>
          </a:p>
        </p:txBody>
      </p:sp>
      <p:sp>
        <p:nvSpPr>
          <p:cNvPr id="19" name="コンテンツ プレースホルダー 9">
            <a:extLst>
              <a:ext uri="{FF2B5EF4-FFF2-40B4-BE49-F238E27FC236}">
                <a16:creationId xmlns:a16="http://schemas.microsoft.com/office/drawing/2014/main" id="{3ED42023-5F99-A6D9-FF9E-9DC5CA789B54}"/>
              </a:ext>
            </a:extLst>
          </p:cNvPr>
          <p:cNvSpPr txBox="1">
            <a:spLocks/>
          </p:cNvSpPr>
          <p:nvPr/>
        </p:nvSpPr>
        <p:spPr>
          <a:xfrm>
            <a:off x="1886937" y="2331758"/>
            <a:ext cx="3438387" cy="1395780"/>
          </a:xfrm>
          <a:prstGeom prst="rect">
            <a:avLst/>
          </a:prstGeom>
          <a:solidFill>
            <a:schemeClr val="bg1">
              <a:lumMod val="95000"/>
            </a:schemeClr>
          </a:solidFill>
        </p:spPr>
        <p:txBody>
          <a:bodyPr/>
          <a:lstStyle>
            <a:lvl1pPr marL="342907" indent="-342907" algn="l" rtl="0" eaLnBrk="1" fontAlgn="base" hangingPunct="1">
              <a:spcBef>
                <a:spcPct val="20000"/>
              </a:spcBef>
              <a:spcAft>
                <a:spcPct val="0"/>
              </a:spcAft>
              <a:buClr>
                <a:schemeClr val="tx1"/>
              </a:buClr>
              <a:buFont typeface="Arial" panose="020B0604020202020204" pitchFamily="34" charset="0"/>
              <a:buChar char="•"/>
              <a:defRPr kumimoji="1" sz="2000">
                <a:solidFill>
                  <a:schemeClr val="tx1"/>
                </a:solidFill>
                <a:latin typeface="Meiryo UI" panose="020B0604030504040204" pitchFamily="34" charset="-128"/>
                <a:ea typeface="Meiryo UI" panose="020B0604030504040204" pitchFamily="34" charset="-128"/>
                <a:cs typeface="+mn-cs"/>
              </a:defRPr>
            </a:lvl1pPr>
            <a:lvl2pPr marL="742965" indent="-285755" algn="l" rtl="0" eaLnBrk="1" fontAlgn="base" hangingPunct="1">
              <a:spcBef>
                <a:spcPct val="20000"/>
              </a:spcBef>
              <a:spcAft>
                <a:spcPct val="0"/>
              </a:spcAft>
              <a:buClr>
                <a:schemeClr val="tx1"/>
              </a:buClr>
              <a:buFont typeface="Arial" panose="020B0604020202020204" pitchFamily="34" charset="0"/>
              <a:buChar char="•"/>
              <a:defRPr kumimoji="1" sz="2000">
                <a:solidFill>
                  <a:schemeClr val="tx1"/>
                </a:solidFill>
                <a:latin typeface="Meiryo UI" panose="020B0604030504040204" pitchFamily="34" charset="-128"/>
                <a:ea typeface="Meiryo UI" panose="020B0604030504040204" pitchFamily="34" charset="-128"/>
              </a:defRPr>
            </a:lvl2pPr>
            <a:lvl3pPr marL="1143022" indent="-228604" algn="l" rtl="0" eaLnBrk="1" fontAlgn="base" hangingPunct="1">
              <a:spcBef>
                <a:spcPct val="20000"/>
              </a:spcBef>
              <a:spcAft>
                <a:spcPct val="0"/>
              </a:spcAft>
              <a:buClr>
                <a:schemeClr val="tx1"/>
              </a:buClr>
              <a:buFont typeface="Arial" panose="020B0604020202020204" pitchFamily="34" charset="0"/>
              <a:buChar char="•"/>
              <a:defRPr kumimoji="1" sz="1800">
                <a:solidFill>
                  <a:schemeClr val="tx1"/>
                </a:solidFill>
                <a:latin typeface="Meiryo UI" panose="020B0604030504040204" pitchFamily="34" charset="-128"/>
                <a:ea typeface="Meiryo UI" panose="020B0604030504040204" pitchFamily="34" charset="-128"/>
              </a:defRPr>
            </a:lvl3pPr>
            <a:lvl4pPr marL="1600231" indent="-228604" algn="l" rtl="0" eaLnBrk="1" fontAlgn="base" hangingPunct="1">
              <a:spcBef>
                <a:spcPct val="20000"/>
              </a:spcBef>
              <a:spcAft>
                <a:spcPct val="0"/>
              </a:spcAft>
              <a:buClr>
                <a:schemeClr val="tx1"/>
              </a:buClr>
              <a:buFont typeface="Arial" panose="020B0604020202020204" pitchFamily="34" charset="0"/>
              <a:buChar char="•"/>
              <a:defRPr kumimoji="1" sz="1600">
                <a:solidFill>
                  <a:schemeClr val="tx1"/>
                </a:solidFill>
                <a:latin typeface="Meiryo UI" panose="020B0604030504040204" pitchFamily="34" charset="-128"/>
                <a:ea typeface="Meiryo UI" panose="020B0604030504040204" pitchFamily="34" charset="-128"/>
              </a:defRPr>
            </a:lvl4pPr>
            <a:lvl5pPr marL="2057440" indent="-228604" algn="l" rtl="0" eaLnBrk="1" fontAlgn="base" hangingPunct="1">
              <a:spcBef>
                <a:spcPct val="20000"/>
              </a:spcBef>
              <a:spcAft>
                <a:spcPct val="0"/>
              </a:spcAft>
              <a:buClr>
                <a:schemeClr val="tx1"/>
              </a:buClr>
              <a:buFont typeface="Arial" panose="020B0604020202020204" pitchFamily="34" charset="0"/>
              <a:buChar char="•"/>
              <a:defRPr kumimoji="1" sz="1600">
                <a:solidFill>
                  <a:schemeClr val="tx1"/>
                </a:solidFill>
                <a:latin typeface="Meiryo UI" panose="020B0604030504040204" pitchFamily="34" charset="-128"/>
                <a:ea typeface="Meiryo UI" panose="020B0604030504040204" pitchFamily="34" charset="-128"/>
              </a:defRPr>
            </a:lvl5pPr>
            <a:lvl6pPr marL="2514647"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6pPr>
            <a:lvl7pPr marL="2971858"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7pPr>
            <a:lvl8pPr marL="3429065"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8pPr>
            <a:lvl9pPr marL="3886274" indent="-228604" algn="l" rtl="0" eaLnBrk="1" fontAlgn="base" hangingPunct="1">
              <a:spcBef>
                <a:spcPct val="20000"/>
              </a:spcBef>
              <a:spcAft>
                <a:spcPct val="0"/>
              </a:spcAft>
              <a:buClr>
                <a:schemeClr val="accent2"/>
              </a:buClr>
              <a:buFont typeface="Arial" charset="0"/>
              <a:buChar char="»"/>
              <a:defRPr kumimoji="1" sz="2000">
                <a:solidFill>
                  <a:schemeClr val="tx1"/>
                </a:solidFill>
                <a:latin typeface="+mn-lt"/>
                <a:ea typeface="+mn-ea"/>
              </a:defRPr>
            </a:lvl9pPr>
          </a:lstStyle>
          <a:p>
            <a:pPr marL="0" indent="0">
              <a:buNone/>
            </a:pPr>
            <a:r>
              <a:rPr lang="ja-JP" altLang="en-US" sz="1200">
                <a:latin typeface="メイリオ" panose="020B0604030504040204" pitchFamily="50" charset="-128"/>
                <a:ea typeface="メイリオ" panose="020B0604030504040204" pitchFamily="50" charset="-128"/>
              </a:rPr>
              <a:t>用語意味仕様</a:t>
            </a:r>
            <a:br>
              <a:rPr lang="en-US" altLang="ja-JP" sz="1200">
                <a:latin typeface="メイリオ" panose="020B0604030504040204" pitchFamily="50" charset="-128"/>
                <a:ea typeface="メイリオ" panose="020B0604030504040204" pitchFamily="50" charset="-128"/>
              </a:rPr>
            </a:br>
            <a:r>
              <a:rPr lang="en-US" altLang="ja-JP" sz="1200">
                <a:latin typeface="メイリオ" panose="020B0604030504040204" pitchFamily="50" charset="-128"/>
                <a:ea typeface="メイリオ" panose="020B0604030504040204" pitchFamily="50" charset="-128"/>
              </a:rPr>
              <a:t>/ Glossarial semantics</a:t>
            </a:r>
          </a:p>
          <a:p>
            <a:pPr marL="0" indent="0">
              <a:buNone/>
            </a:pPr>
            <a:endParaRPr lang="en-US" altLang="ja-JP" sz="1200">
              <a:latin typeface="メイリオ" panose="020B0604030504040204" pitchFamily="50" charset="-128"/>
              <a:ea typeface="メイリオ" panose="020B0604030504040204" pitchFamily="50" charset="-128"/>
            </a:endParaRPr>
          </a:p>
          <a:p>
            <a:pPr marL="0" indent="0">
              <a:buNone/>
            </a:pPr>
            <a:r>
              <a:rPr lang="ja-JP" altLang="en-US" sz="1200">
                <a:latin typeface="メイリオ" panose="020B0604030504040204" pitchFamily="50" charset="-128"/>
                <a:ea typeface="メイリオ" panose="020B0604030504040204" pitchFamily="50" charset="-128"/>
              </a:rPr>
              <a:t>項目の名前と意味（説明）を、人が読んで分かる形で決めておく層。</a:t>
            </a:r>
          </a:p>
          <a:p>
            <a:pPr marL="0" indent="0">
              <a:buNone/>
            </a:pPr>
            <a:endParaRPr lang="en-US" altLang="ja-JP" sz="1000">
              <a:latin typeface="メイリオ" panose="020B0604030504040204" pitchFamily="50" charset="-128"/>
              <a:ea typeface="メイリオ" panose="020B0604030504040204" pitchFamily="50" charset="-128"/>
            </a:endParaRPr>
          </a:p>
          <a:p>
            <a:pPr marL="0" indent="0">
              <a:buNone/>
            </a:pPr>
            <a:endParaRPr lang="en-US" altLang="ja-JP" sz="1000">
              <a:latin typeface="メイリオ" panose="020B0604030504040204" pitchFamily="50" charset="-128"/>
              <a:ea typeface="メイリオ" panose="020B0604030504040204" pitchFamily="50" charset="-128"/>
            </a:endParaRPr>
          </a:p>
        </p:txBody>
      </p:sp>
      <p:cxnSp>
        <p:nvCxnSpPr>
          <p:cNvPr id="20" name="直線矢印コネクタ 19">
            <a:extLst>
              <a:ext uri="{FF2B5EF4-FFF2-40B4-BE49-F238E27FC236}">
                <a16:creationId xmlns:a16="http://schemas.microsoft.com/office/drawing/2014/main" id="{1F52C148-AFAF-EC3C-92E3-30368069F535}"/>
              </a:ext>
            </a:extLst>
          </p:cNvPr>
          <p:cNvCxnSpPr>
            <a:cxnSpLocks/>
            <a:stCxn id="12" idx="6"/>
            <a:endCxn id="13" idx="2"/>
          </p:cNvCxnSpPr>
          <p:nvPr/>
        </p:nvCxnSpPr>
        <p:spPr>
          <a:xfrm>
            <a:off x="1746504" y="3992546"/>
            <a:ext cx="8698992" cy="0"/>
          </a:xfrm>
          <a:prstGeom prst="straightConnector1">
            <a:avLst/>
          </a:prstGeom>
          <a:ln w="63500">
            <a:solidFill>
              <a:srgbClr val="7F79AB"/>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1" name="図 20" descr="テキスト&#10;&#10;AI によって生成されたコンテンツは間違っている可能性があります。">
            <a:extLst>
              <a:ext uri="{FF2B5EF4-FFF2-40B4-BE49-F238E27FC236}">
                <a16:creationId xmlns:a16="http://schemas.microsoft.com/office/drawing/2014/main" id="{3B49489C-822C-6F83-9F11-BD8FD875F4F5}"/>
              </a:ext>
            </a:extLst>
          </p:cNvPr>
          <p:cNvPicPr>
            <a:picLocks noChangeAspect="1"/>
          </p:cNvPicPr>
          <p:nvPr/>
        </p:nvPicPr>
        <p:blipFill>
          <a:blip r:embed="rId2"/>
          <a:stretch>
            <a:fillRect/>
          </a:stretch>
        </p:blipFill>
        <p:spPr>
          <a:xfrm>
            <a:off x="10513873" y="3184826"/>
            <a:ext cx="1411224" cy="1411224"/>
          </a:xfrm>
          <a:prstGeom prst="rect">
            <a:avLst/>
          </a:prstGeom>
        </p:spPr>
      </p:pic>
      <p:pic>
        <p:nvPicPr>
          <p:cNvPr id="22" name="図 21" descr="アイコン&#10;&#10;AI によって生成されたコンテンツは間違っている可能性があります。">
            <a:extLst>
              <a:ext uri="{FF2B5EF4-FFF2-40B4-BE49-F238E27FC236}">
                <a16:creationId xmlns:a16="http://schemas.microsoft.com/office/drawing/2014/main" id="{07DE5F98-EE9D-5743-EAF8-D237D7A96E7D}"/>
              </a:ext>
            </a:extLst>
          </p:cNvPr>
          <p:cNvPicPr>
            <a:picLocks noChangeAspect="1"/>
          </p:cNvPicPr>
          <p:nvPr/>
        </p:nvPicPr>
        <p:blipFill>
          <a:blip r:embed="rId3"/>
          <a:stretch>
            <a:fillRect/>
          </a:stretch>
        </p:blipFill>
        <p:spPr>
          <a:xfrm>
            <a:off x="472464" y="3600385"/>
            <a:ext cx="991609" cy="730659"/>
          </a:xfrm>
          <a:prstGeom prst="rect">
            <a:avLst/>
          </a:prstGeom>
        </p:spPr>
      </p:pic>
      <p:sp>
        <p:nvSpPr>
          <p:cNvPr id="24" name="テキスト ボックス 23">
            <a:extLst>
              <a:ext uri="{FF2B5EF4-FFF2-40B4-BE49-F238E27FC236}">
                <a16:creationId xmlns:a16="http://schemas.microsoft.com/office/drawing/2014/main" id="{DC0CF5CE-C5A7-67C0-1EBE-CE2981130A73}"/>
              </a:ext>
            </a:extLst>
          </p:cNvPr>
          <p:cNvSpPr txBox="1"/>
          <p:nvPr/>
        </p:nvSpPr>
        <p:spPr>
          <a:xfrm>
            <a:off x="5586722" y="2300509"/>
            <a:ext cx="1127233" cy="41549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rPr>
              <a:t>用語を機械用に</a:t>
            </a:r>
            <a:br>
              <a:rPr kumimoji="1" lang="en-US" altLang="ja-JP" sz="1050" b="0" i="0" u="none" strike="noStrike" kern="120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rPr>
            </a:br>
            <a:r>
              <a:rPr kumimoji="1" lang="ja-JP" altLang="en-US" sz="1050" b="0" i="0" u="none" strike="noStrike" kern="120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rPr>
              <a:t>書き起こし</a:t>
            </a:r>
          </a:p>
        </p:txBody>
      </p:sp>
      <p:sp>
        <p:nvSpPr>
          <p:cNvPr id="25" name="テキスト ボックス 24">
            <a:extLst>
              <a:ext uri="{FF2B5EF4-FFF2-40B4-BE49-F238E27FC236}">
                <a16:creationId xmlns:a16="http://schemas.microsoft.com/office/drawing/2014/main" id="{0CBDCDDD-4DFA-46C0-4822-4605EA2C4B25}"/>
              </a:ext>
            </a:extLst>
          </p:cNvPr>
          <p:cNvSpPr txBox="1"/>
          <p:nvPr/>
        </p:nvSpPr>
        <p:spPr>
          <a:xfrm>
            <a:off x="7270815" y="3572766"/>
            <a:ext cx="857928" cy="41549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rPr>
              <a:t>語彙構造を</a:t>
            </a:r>
            <a:br>
              <a:rPr kumimoji="1" lang="en-US" altLang="ja-JP" sz="1050" b="0" i="0" u="none" strike="noStrike" kern="120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rPr>
            </a:br>
            <a:r>
              <a:rPr kumimoji="1" lang="ja-JP" altLang="en-US" sz="1050" b="0" i="0" u="none" strike="noStrike" kern="120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rPr>
              <a:t>検証項目化</a:t>
            </a:r>
          </a:p>
        </p:txBody>
      </p:sp>
      <p:sp>
        <p:nvSpPr>
          <p:cNvPr id="26" name="テキスト ボックス 25">
            <a:extLst>
              <a:ext uri="{FF2B5EF4-FFF2-40B4-BE49-F238E27FC236}">
                <a16:creationId xmlns:a16="http://schemas.microsoft.com/office/drawing/2014/main" id="{E79AB6D0-73EB-D91E-67A5-F7B5DAE1C643}"/>
              </a:ext>
            </a:extLst>
          </p:cNvPr>
          <p:cNvSpPr txBox="1"/>
          <p:nvPr/>
        </p:nvSpPr>
        <p:spPr>
          <a:xfrm>
            <a:off x="4559236" y="4162336"/>
            <a:ext cx="857928" cy="41549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rPr>
              <a:t>運用結果で</a:t>
            </a:r>
            <a:br>
              <a:rPr kumimoji="1" lang="en-US" altLang="ja-JP" sz="1050" b="0" i="0" u="none" strike="noStrike" kern="120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rPr>
            </a:br>
            <a:r>
              <a:rPr kumimoji="1" lang="ja-JP" altLang="en-US" sz="1050" b="0" i="0" u="none" strike="noStrike" kern="1200" cap="none" spc="0" normalizeH="0" baseline="0" noProof="0">
                <a:ln>
                  <a:noFill/>
                </a:ln>
                <a:solidFill>
                  <a:srgbClr val="24235C"/>
                </a:solidFill>
                <a:effectLst/>
                <a:uLnTx/>
                <a:uFillTx/>
                <a:latin typeface="メイリオ" panose="020B0604030504040204" pitchFamily="50" charset="-128"/>
                <a:ea typeface="メイリオ" panose="020B0604030504040204" pitchFamily="50" charset="-128"/>
              </a:rPr>
              <a:t>定義改訂</a:t>
            </a:r>
          </a:p>
        </p:txBody>
      </p:sp>
      <p:sp>
        <p:nvSpPr>
          <p:cNvPr id="27" name="矢印: 環状 26">
            <a:extLst>
              <a:ext uri="{FF2B5EF4-FFF2-40B4-BE49-F238E27FC236}">
                <a16:creationId xmlns:a16="http://schemas.microsoft.com/office/drawing/2014/main" id="{DB728F2D-4ABC-395D-E833-9F541156F550}"/>
              </a:ext>
            </a:extLst>
          </p:cNvPr>
          <p:cNvSpPr/>
          <p:nvPr/>
        </p:nvSpPr>
        <p:spPr>
          <a:xfrm>
            <a:off x="5032804" y="2581477"/>
            <a:ext cx="2296595" cy="2296595"/>
          </a:xfrm>
          <a:prstGeom prst="circularArrow">
            <a:avLst>
              <a:gd name="adj1" fmla="val 8245"/>
              <a:gd name="adj2" fmla="val 575780"/>
              <a:gd name="adj3" fmla="val 2965398"/>
              <a:gd name="adj4" fmla="val 50689"/>
              <a:gd name="adj5" fmla="val 9619"/>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ja-JP" altLang="en-US">
              <a:latin typeface="メイリオ" panose="020B0604030504040204" pitchFamily="50" charset="-128"/>
              <a:ea typeface="メイリオ" panose="020B0604030504040204" pitchFamily="50" charset="-128"/>
            </a:endParaRPr>
          </a:p>
        </p:txBody>
      </p:sp>
      <p:sp>
        <p:nvSpPr>
          <p:cNvPr id="28" name="矢印: 環状 27">
            <a:extLst>
              <a:ext uri="{FF2B5EF4-FFF2-40B4-BE49-F238E27FC236}">
                <a16:creationId xmlns:a16="http://schemas.microsoft.com/office/drawing/2014/main" id="{05D83FB2-F528-189A-39CF-0E9797D4E329}"/>
              </a:ext>
            </a:extLst>
          </p:cNvPr>
          <p:cNvSpPr/>
          <p:nvPr/>
        </p:nvSpPr>
        <p:spPr>
          <a:xfrm>
            <a:off x="5084843" y="2655818"/>
            <a:ext cx="2296595" cy="2296595"/>
          </a:xfrm>
          <a:prstGeom prst="circularArrow">
            <a:avLst>
              <a:gd name="adj1" fmla="val 8245"/>
              <a:gd name="adj2" fmla="val 575780"/>
              <a:gd name="adj3" fmla="val 10173530"/>
              <a:gd name="adj4" fmla="val 7258822"/>
              <a:gd name="adj5" fmla="val 9619"/>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ja-JP" altLang="en-US">
              <a:latin typeface="メイリオ" panose="020B0604030504040204" pitchFamily="50" charset="-128"/>
              <a:ea typeface="メイリオ" panose="020B0604030504040204" pitchFamily="50" charset="-128"/>
            </a:endParaRPr>
          </a:p>
        </p:txBody>
      </p:sp>
      <p:sp>
        <p:nvSpPr>
          <p:cNvPr id="29" name="矢印: 環状 28">
            <a:extLst>
              <a:ext uri="{FF2B5EF4-FFF2-40B4-BE49-F238E27FC236}">
                <a16:creationId xmlns:a16="http://schemas.microsoft.com/office/drawing/2014/main" id="{CF91C79D-9B5B-B11F-265A-16655CE17257}"/>
              </a:ext>
            </a:extLst>
          </p:cNvPr>
          <p:cNvSpPr/>
          <p:nvPr/>
        </p:nvSpPr>
        <p:spPr>
          <a:xfrm>
            <a:off x="5032804" y="2544306"/>
            <a:ext cx="2296595" cy="2296595"/>
          </a:xfrm>
          <a:prstGeom prst="circularArrow">
            <a:avLst>
              <a:gd name="adj1" fmla="val 8245"/>
              <a:gd name="adj2" fmla="val 575780"/>
              <a:gd name="adj3" fmla="val 16858161"/>
              <a:gd name="adj4" fmla="val 14966059"/>
              <a:gd name="adj5" fmla="val 9619"/>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a:lstStyle/>
          <a:p>
            <a:endParaRPr lang="ja-JP" altLang="en-US">
              <a:latin typeface="メイリオ" panose="020B0604030504040204" pitchFamily="50" charset="-128"/>
              <a:ea typeface="メイリオ" panose="020B0604030504040204" pitchFamily="50" charset="-128"/>
            </a:endParaRPr>
          </a:p>
        </p:txBody>
      </p:sp>
      <p:sp>
        <p:nvSpPr>
          <p:cNvPr id="30" name="正方形/長方形 29">
            <a:extLst>
              <a:ext uri="{FF2B5EF4-FFF2-40B4-BE49-F238E27FC236}">
                <a16:creationId xmlns:a16="http://schemas.microsoft.com/office/drawing/2014/main" id="{C8415CF5-BD1C-3A08-8E29-9360827E2F84}"/>
              </a:ext>
            </a:extLst>
          </p:cNvPr>
          <p:cNvSpPr/>
          <p:nvPr/>
        </p:nvSpPr>
        <p:spPr>
          <a:xfrm>
            <a:off x="1803737" y="1942312"/>
            <a:ext cx="3550741" cy="1821217"/>
          </a:xfrm>
          <a:prstGeom prst="rect">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t"/>
          <a:lstStyle/>
          <a:p>
            <a:pPr algn="ctr"/>
            <a:endParaRPr kumimoji="1" lang="ja-JP" altLang="en-US" sz="1200">
              <a:solidFill>
                <a:schemeClr val="tx1"/>
              </a:solidFill>
              <a:latin typeface="メイリオ" panose="020B0604030504040204" pitchFamily="50" charset="-128"/>
              <a:ea typeface="メイリオ" panose="020B0604030504040204" pitchFamily="50" charset="-128"/>
            </a:endParaRPr>
          </a:p>
        </p:txBody>
      </p:sp>
      <p:pic>
        <p:nvPicPr>
          <p:cNvPr id="31" name="図 30" descr="モニター画面に映る文字のロゴ&#10;&#10;AI によって生成されたコンテンツは間違っている可能性があります。">
            <a:extLst>
              <a:ext uri="{FF2B5EF4-FFF2-40B4-BE49-F238E27FC236}">
                <a16:creationId xmlns:a16="http://schemas.microsoft.com/office/drawing/2014/main" id="{D0723D53-EA5B-019E-8E1F-F00B46E0555B}"/>
              </a:ext>
            </a:extLst>
          </p:cNvPr>
          <p:cNvPicPr>
            <a:picLocks noChangeAspect="1"/>
          </p:cNvPicPr>
          <p:nvPr/>
        </p:nvPicPr>
        <p:blipFill>
          <a:blip r:embed="rId4"/>
          <a:stretch>
            <a:fillRect/>
          </a:stretch>
        </p:blipFill>
        <p:spPr>
          <a:xfrm>
            <a:off x="4701887" y="3149091"/>
            <a:ext cx="531485" cy="573583"/>
          </a:xfrm>
          <a:prstGeom prst="rect">
            <a:avLst/>
          </a:prstGeom>
        </p:spPr>
      </p:pic>
      <p:sp>
        <p:nvSpPr>
          <p:cNvPr id="32" name="テキスト ボックス 31">
            <a:extLst>
              <a:ext uri="{FF2B5EF4-FFF2-40B4-BE49-F238E27FC236}">
                <a16:creationId xmlns:a16="http://schemas.microsoft.com/office/drawing/2014/main" id="{7429EE2F-8343-2375-A753-1BBFF47DF68B}"/>
              </a:ext>
            </a:extLst>
          </p:cNvPr>
          <p:cNvSpPr txBox="1"/>
          <p:nvPr/>
        </p:nvSpPr>
        <p:spPr>
          <a:xfrm>
            <a:off x="4608844" y="3248849"/>
            <a:ext cx="717569" cy="246221"/>
          </a:xfrm>
          <a:prstGeom prst="rect">
            <a:avLst/>
          </a:prstGeom>
          <a:noFill/>
        </p:spPr>
        <p:txBody>
          <a:bodyPr wrap="square" rtlCol="0">
            <a:spAutoFit/>
          </a:bodyPr>
          <a:lstStyle/>
          <a:p>
            <a:pPr algn="ctr"/>
            <a:r>
              <a:rPr kumimoji="1" lang="ja-JP" altLang="en-US" sz="1000" b="1">
                <a:solidFill>
                  <a:schemeClr val="bg1"/>
                </a:solidFill>
                <a:latin typeface="メイリオ" panose="020B0604030504040204" pitchFamily="50" charset="-128"/>
                <a:ea typeface="メイリオ" panose="020B0604030504040204" pitchFamily="50" charset="-128"/>
              </a:rPr>
              <a:t>用語集</a:t>
            </a:r>
          </a:p>
        </p:txBody>
      </p:sp>
      <p:sp>
        <p:nvSpPr>
          <p:cNvPr id="33" name="テキスト ボックス 32">
            <a:extLst>
              <a:ext uri="{FF2B5EF4-FFF2-40B4-BE49-F238E27FC236}">
                <a16:creationId xmlns:a16="http://schemas.microsoft.com/office/drawing/2014/main" id="{6A6AF861-B751-8AB6-D5F1-0B9EF1491092}"/>
              </a:ext>
            </a:extLst>
          </p:cNvPr>
          <p:cNvSpPr txBox="1"/>
          <p:nvPr/>
        </p:nvSpPr>
        <p:spPr>
          <a:xfrm>
            <a:off x="9777059" y="3555091"/>
            <a:ext cx="717569" cy="400110"/>
          </a:xfrm>
          <a:prstGeom prst="rect">
            <a:avLst/>
          </a:prstGeom>
          <a:noFill/>
        </p:spPr>
        <p:txBody>
          <a:bodyPr wrap="square" rtlCol="0">
            <a:spAutoFit/>
          </a:bodyPr>
          <a:lstStyle/>
          <a:p>
            <a:pPr algn="ctr"/>
            <a:r>
              <a:rPr lang="ja-JP" altLang="en-US" sz="1000" b="1">
                <a:latin typeface="メイリオ" panose="020B0604030504040204" pitchFamily="50" charset="-128"/>
                <a:ea typeface="メイリオ" panose="020B0604030504040204" pitchFamily="50" charset="-128"/>
              </a:rPr>
              <a:t>グラフ</a:t>
            </a:r>
            <a:r>
              <a:rPr lang="en-US" altLang="ja-JP" sz="1000" b="1">
                <a:latin typeface="メイリオ" panose="020B0604030504040204" pitchFamily="50" charset="-128"/>
                <a:ea typeface="メイリオ" panose="020B0604030504040204" pitchFamily="50" charset="-128"/>
              </a:rPr>
              <a:t>DB</a:t>
            </a:r>
            <a:endParaRPr kumimoji="1" lang="ja-JP" altLang="en-US" sz="1000" b="1">
              <a:latin typeface="メイリオ" panose="020B0604030504040204" pitchFamily="50" charset="-128"/>
              <a:ea typeface="メイリオ" panose="020B0604030504040204" pitchFamily="50" charset="-128"/>
            </a:endParaRPr>
          </a:p>
        </p:txBody>
      </p:sp>
      <p:pic>
        <p:nvPicPr>
          <p:cNvPr id="34" name="図 33" descr="アイコン&#10;&#10;AI によって生成されたコンテンツは間違っている可能性があります。">
            <a:extLst>
              <a:ext uri="{FF2B5EF4-FFF2-40B4-BE49-F238E27FC236}">
                <a16:creationId xmlns:a16="http://schemas.microsoft.com/office/drawing/2014/main" id="{5C976EEC-81DD-2E0C-7E35-B8723A5C31A3}"/>
              </a:ext>
            </a:extLst>
          </p:cNvPr>
          <p:cNvPicPr>
            <a:picLocks noChangeAspect="1"/>
          </p:cNvPicPr>
          <p:nvPr/>
        </p:nvPicPr>
        <p:blipFill>
          <a:blip r:embed="rId5"/>
          <a:stretch>
            <a:fillRect/>
          </a:stretch>
        </p:blipFill>
        <p:spPr>
          <a:xfrm>
            <a:off x="9835867" y="3023496"/>
            <a:ext cx="548527" cy="615694"/>
          </a:xfrm>
          <a:prstGeom prst="rect">
            <a:avLst/>
          </a:prstGeom>
        </p:spPr>
      </p:pic>
      <p:sp>
        <p:nvSpPr>
          <p:cNvPr id="35" name="テキスト ボックス 34">
            <a:extLst>
              <a:ext uri="{FF2B5EF4-FFF2-40B4-BE49-F238E27FC236}">
                <a16:creationId xmlns:a16="http://schemas.microsoft.com/office/drawing/2014/main" id="{FE91ECAC-F9CF-6080-C104-DF5FE2695D16}"/>
              </a:ext>
            </a:extLst>
          </p:cNvPr>
          <p:cNvSpPr txBox="1"/>
          <p:nvPr/>
        </p:nvSpPr>
        <p:spPr>
          <a:xfrm>
            <a:off x="8349085" y="6611779"/>
            <a:ext cx="717569" cy="246221"/>
          </a:xfrm>
          <a:prstGeom prst="rect">
            <a:avLst/>
          </a:prstGeom>
          <a:noFill/>
        </p:spPr>
        <p:txBody>
          <a:bodyPr wrap="square" rtlCol="0">
            <a:spAutoFit/>
          </a:bodyPr>
          <a:lstStyle/>
          <a:p>
            <a:pPr algn="ctr"/>
            <a:r>
              <a:rPr lang="en-US" altLang="ja-JP" sz="1000" b="1">
                <a:latin typeface="メイリオ" panose="020B0604030504040204" pitchFamily="50" charset="-128"/>
                <a:ea typeface="メイリオ" panose="020B0604030504040204" pitchFamily="50" charset="-128"/>
              </a:rPr>
              <a:t>SHACL</a:t>
            </a:r>
            <a:endParaRPr kumimoji="1" lang="ja-JP" altLang="en-US" sz="1000" b="1">
              <a:latin typeface="メイリオ" panose="020B0604030504040204" pitchFamily="50" charset="-128"/>
              <a:ea typeface="メイリオ" panose="020B0604030504040204" pitchFamily="50" charset="-128"/>
            </a:endParaRPr>
          </a:p>
        </p:txBody>
      </p:sp>
      <p:pic>
        <p:nvPicPr>
          <p:cNvPr id="36" name="図 35" descr="アイコン&#10;&#10;AI によって生成されたコンテンツは間違っている可能性があります。">
            <a:extLst>
              <a:ext uri="{FF2B5EF4-FFF2-40B4-BE49-F238E27FC236}">
                <a16:creationId xmlns:a16="http://schemas.microsoft.com/office/drawing/2014/main" id="{E330DD4A-33FE-C2F4-590D-3320D85822DA}"/>
              </a:ext>
            </a:extLst>
          </p:cNvPr>
          <p:cNvPicPr>
            <a:picLocks noChangeAspect="1"/>
          </p:cNvPicPr>
          <p:nvPr/>
        </p:nvPicPr>
        <p:blipFill>
          <a:blip r:embed="rId6"/>
          <a:stretch>
            <a:fillRect/>
          </a:stretch>
        </p:blipFill>
        <p:spPr>
          <a:xfrm>
            <a:off x="8398335" y="6051446"/>
            <a:ext cx="545188" cy="573583"/>
          </a:xfrm>
          <a:prstGeom prst="rect">
            <a:avLst/>
          </a:prstGeom>
        </p:spPr>
      </p:pic>
      <p:sp>
        <p:nvSpPr>
          <p:cNvPr id="37" name="吹き出し: 角を丸めた四角形 36">
            <a:extLst>
              <a:ext uri="{FF2B5EF4-FFF2-40B4-BE49-F238E27FC236}">
                <a16:creationId xmlns:a16="http://schemas.microsoft.com/office/drawing/2014/main" id="{55196E4C-7861-5386-E84D-CBA59219A468}"/>
              </a:ext>
            </a:extLst>
          </p:cNvPr>
          <p:cNvSpPr/>
          <p:nvPr/>
        </p:nvSpPr>
        <p:spPr>
          <a:xfrm>
            <a:off x="275064" y="2222808"/>
            <a:ext cx="1382752" cy="587299"/>
          </a:xfrm>
          <a:prstGeom prst="wedgeRoundRectCallout">
            <a:avLst>
              <a:gd name="adj1" fmla="val 58199"/>
              <a:gd name="adj2" fmla="val 72487"/>
              <a:gd name="adj3" fmla="val 16667"/>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400"/>
              <a:t>今後の</a:t>
            </a:r>
            <a:endParaRPr kumimoji="1" lang="en-US" altLang="ja-JP" sz="1400"/>
          </a:p>
          <a:p>
            <a:pPr algn="ctr"/>
            <a:r>
              <a:rPr kumimoji="1" lang="ja-JP" altLang="en-US" sz="1400"/>
              <a:t>整備を</a:t>
            </a:r>
            <a:r>
              <a:rPr lang="ja-JP" altLang="en-US" sz="1400"/>
              <a:t>検討</a:t>
            </a:r>
            <a:endParaRPr kumimoji="1" lang="ja-JP" altLang="en-US" sz="1400"/>
          </a:p>
        </p:txBody>
      </p:sp>
    </p:spTree>
    <p:extLst>
      <p:ext uri="{BB962C8B-B14F-4D97-AF65-F5344CB8AC3E}">
        <p14:creationId xmlns:p14="http://schemas.microsoft.com/office/powerpoint/2010/main" val="31857086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41</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ja-JP" altLang="en-US" sz="3200">
                <a:latin typeface="メイリオ" panose="020B0604030504040204" pitchFamily="50" charset="-128"/>
                <a:ea typeface="メイリオ" panose="020B0604030504040204" pitchFamily="50" charset="-128"/>
              </a:rPr>
              <a:t>データ活用のステップ</a:t>
            </a:r>
            <a:endParaRPr kumimoji="1" lang="en-US" altLang="ja-JP" sz="3200">
              <a:latin typeface="メイリオ" panose="020B0604030504040204" pitchFamily="50" charset="-128"/>
              <a:ea typeface="メイリオ" panose="020B0604030504040204" pitchFamily="50" charset="-128"/>
            </a:endParaRPr>
          </a:p>
        </p:txBody>
      </p:sp>
      <p:sp>
        <p:nvSpPr>
          <p:cNvPr id="2" name="直角三角形 1">
            <a:extLst>
              <a:ext uri="{FF2B5EF4-FFF2-40B4-BE49-F238E27FC236}">
                <a16:creationId xmlns:a16="http://schemas.microsoft.com/office/drawing/2014/main" id="{BFD3FB6A-12CA-C7B2-C761-4BEF1AE8D282}"/>
              </a:ext>
            </a:extLst>
          </p:cNvPr>
          <p:cNvSpPr/>
          <p:nvPr/>
        </p:nvSpPr>
        <p:spPr>
          <a:xfrm flipH="1">
            <a:off x="1988460" y="5358635"/>
            <a:ext cx="8941083" cy="1276162"/>
          </a:xfrm>
          <a:prstGeom prst="r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4" name="コンテンツ プレースホルダー 2">
            <a:extLst>
              <a:ext uri="{FF2B5EF4-FFF2-40B4-BE49-F238E27FC236}">
                <a16:creationId xmlns:a16="http://schemas.microsoft.com/office/drawing/2014/main" id="{5B542F93-391E-5259-851A-4418D19DFB9B}"/>
              </a:ext>
            </a:extLst>
          </p:cNvPr>
          <p:cNvSpPr txBox="1">
            <a:spLocks/>
          </p:cNvSpPr>
          <p:nvPr/>
        </p:nvSpPr>
        <p:spPr>
          <a:xfrm>
            <a:off x="119336" y="908720"/>
            <a:ext cx="10153128" cy="16044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データの価値を高めるためには段階的な取り組みが必要です。</a:t>
            </a:r>
            <a:endParaRPr lang="en-US" altLang="ja-JP">
              <a:latin typeface="メイリオ" panose="020B0604030504040204" pitchFamily="50" charset="-128"/>
              <a:ea typeface="メイリオ" panose="020B0604030504040204" pitchFamily="50" charset="-128"/>
            </a:endParaRPr>
          </a:p>
          <a:p>
            <a:r>
              <a:rPr lang="ja-JP" altLang="en-US">
                <a:latin typeface="メイリオ" panose="020B0604030504040204" pitchFamily="50" charset="-128"/>
                <a:ea typeface="メイリオ" panose="020B0604030504040204" pitchFamily="50" charset="-128"/>
              </a:rPr>
              <a:t>システム更新のタイミングにデータモデルの</a:t>
            </a:r>
            <a:br>
              <a:rPr lang="en-US" altLang="ja-JP">
                <a:latin typeface="メイリオ" panose="020B0604030504040204" pitchFamily="50" charset="-128"/>
                <a:ea typeface="メイリオ" panose="020B0604030504040204" pitchFamily="50" charset="-128"/>
              </a:rPr>
            </a:br>
            <a:r>
              <a:rPr lang="ja-JP" altLang="en-US">
                <a:latin typeface="メイリオ" panose="020B0604030504040204" pitchFamily="50" charset="-128"/>
                <a:ea typeface="メイリオ" panose="020B0604030504040204" pitchFamily="50" charset="-128"/>
              </a:rPr>
              <a:t>刷新を行います。</a:t>
            </a:r>
            <a:endParaRPr lang="en-US" altLang="ja-JP">
              <a:latin typeface="メイリオ" panose="020B0604030504040204" pitchFamily="50" charset="-128"/>
              <a:ea typeface="メイリオ" panose="020B0604030504040204" pitchFamily="50" charset="-128"/>
            </a:endParaRPr>
          </a:p>
        </p:txBody>
      </p:sp>
      <p:graphicFrame>
        <p:nvGraphicFramePr>
          <p:cNvPr id="6" name="図表 5">
            <a:extLst>
              <a:ext uri="{FF2B5EF4-FFF2-40B4-BE49-F238E27FC236}">
                <a16:creationId xmlns:a16="http://schemas.microsoft.com/office/drawing/2014/main" id="{5B32E42E-ED0C-EE27-18EE-93995664B8D1}"/>
              </a:ext>
            </a:extLst>
          </p:cNvPr>
          <p:cNvGraphicFramePr/>
          <p:nvPr>
            <p:extLst>
              <p:ext uri="{D42A27DB-BD31-4B8C-83A1-F6EECF244321}">
                <p14:modId xmlns:p14="http://schemas.microsoft.com/office/powerpoint/2010/main" val="2870580712"/>
              </p:ext>
            </p:extLst>
          </p:nvPr>
        </p:nvGraphicFramePr>
        <p:xfrm>
          <a:off x="1988461" y="1666247"/>
          <a:ext cx="8941085" cy="4402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テキスト ボックス 6">
            <a:extLst>
              <a:ext uri="{FF2B5EF4-FFF2-40B4-BE49-F238E27FC236}">
                <a16:creationId xmlns:a16="http://schemas.microsoft.com/office/drawing/2014/main" id="{5A329610-F639-595E-B40D-701416EC5658}"/>
              </a:ext>
            </a:extLst>
          </p:cNvPr>
          <p:cNvSpPr txBox="1"/>
          <p:nvPr/>
        </p:nvSpPr>
        <p:spPr bwMode="auto">
          <a:xfrm>
            <a:off x="1957876" y="5060802"/>
            <a:ext cx="2188072" cy="307744"/>
          </a:xfrm>
          <a:prstGeom prst="rect">
            <a:avLst/>
          </a:prstGeom>
          <a:noFill/>
          <a:ln w="9525" algn="ctr">
            <a:noFill/>
            <a:miter lim="800000"/>
            <a:headEnd/>
            <a:tailEnd/>
          </a:ln>
          <a:effectLst/>
        </p:spPr>
        <p:txBody>
          <a:bodyPr wrap="square" lIns="91406" tIns="45704" rIns="91406" bIns="457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データが見つけられる</a:t>
            </a:r>
          </a:p>
        </p:txBody>
      </p:sp>
      <p:sp>
        <p:nvSpPr>
          <p:cNvPr id="8" name="テキスト ボックス 7">
            <a:extLst>
              <a:ext uri="{FF2B5EF4-FFF2-40B4-BE49-F238E27FC236}">
                <a16:creationId xmlns:a16="http://schemas.microsoft.com/office/drawing/2014/main" id="{2F917C94-C0B0-150F-2D64-984399DCA562}"/>
              </a:ext>
            </a:extLst>
          </p:cNvPr>
          <p:cNvSpPr txBox="1"/>
          <p:nvPr/>
        </p:nvSpPr>
        <p:spPr bwMode="auto">
          <a:xfrm>
            <a:off x="6561045" y="4039198"/>
            <a:ext cx="2143061" cy="523188"/>
          </a:xfrm>
          <a:prstGeom prst="rect">
            <a:avLst/>
          </a:prstGeom>
          <a:noFill/>
          <a:ln w="9525" algn="ctr">
            <a:noFill/>
            <a:miter lim="800000"/>
            <a:headEnd/>
            <a:tailEnd/>
          </a:ln>
          <a:effectLst/>
        </p:spPr>
        <p:txBody>
          <a:bodyPr wrap="square" lIns="91406" tIns="45704" rIns="91406" bIns="457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データが項目に分かれていると自動審査ができる</a:t>
            </a:r>
          </a:p>
        </p:txBody>
      </p:sp>
      <p:sp>
        <p:nvSpPr>
          <p:cNvPr id="9" name="テキスト ボックス 8">
            <a:extLst>
              <a:ext uri="{FF2B5EF4-FFF2-40B4-BE49-F238E27FC236}">
                <a16:creationId xmlns:a16="http://schemas.microsoft.com/office/drawing/2014/main" id="{255E8581-0939-EDAB-B4BF-26C9066F0352}"/>
              </a:ext>
            </a:extLst>
          </p:cNvPr>
          <p:cNvSpPr txBox="1"/>
          <p:nvPr/>
        </p:nvSpPr>
        <p:spPr bwMode="auto">
          <a:xfrm>
            <a:off x="8873681" y="3488018"/>
            <a:ext cx="2157907" cy="523188"/>
          </a:xfrm>
          <a:prstGeom prst="rect">
            <a:avLst/>
          </a:prstGeom>
          <a:noFill/>
          <a:ln w="9525" algn="ctr">
            <a:noFill/>
            <a:miter lim="800000"/>
            <a:headEnd/>
            <a:tailEnd/>
          </a:ln>
          <a:effectLst/>
        </p:spPr>
        <p:txBody>
          <a:bodyPr wrap="square" lIns="91406" tIns="45704" rIns="91406" bIns="457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データの各項目を使って様々な分析ができる</a:t>
            </a:r>
          </a:p>
        </p:txBody>
      </p:sp>
      <p:sp>
        <p:nvSpPr>
          <p:cNvPr id="10" name="テキスト ボックス 9">
            <a:extLst>
              <a:ext uri="{FF2B5EF4-FFF2-40B4-BE49-F238E27FC236}">
                <a16:creationId xmlns:a16="http://schemas.microsoft.com/office/drawing/2014/main" id="{D5DA9244-2164-8241-4D2E-F5F037A82615}"/>
              </a:ext>
            </a:extLst>
          </p:cNvPr>
          <p:cNvSpPr txBox="1"/>
          <p:nvPr/>
        </p:nvSpPr>
        <p:spPr bwMode="auto">
          <a:xfrm>
            <a:off x="1896250" y="5356406"/>
            <a:ext cx="2339033" cy="1384962"/>
          </a:xfrm>
          <a:prstGeom prst="rect">
            <a:avLst/>
          </a:prstGeom>
          <a:noFill/>
          <a:ln w="9525" algn="ctr">
            <a:noFill/>
            <a:miter lim="800000"/>
            <a:headEnd/>
            <a:tailEnd/>
          </a:ln>
          <a:effectLst/>
        </p:spPr>
        <p:txBody>
          <a:bodyPr wrap="none" lIns="91406" tIns="45704" rIns="91406" bIns="457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・検索用メタデータ整備</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ID</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・コード標準</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・レジストリカタログ</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・オープンデータカタログ</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8C1DAEA5-4FCA-851F-9874-DA23DF95050C}"/>
              </a:ext>
            </a:extLst>
          </p:cNvPr>
          <p:cNvSpPr txBox="1"/>
          <p:nvPr/>
        </p:nvSpPr>
        <p:spPr bwMode="auto">
          <a:xfrm>
            <a:off x="4447721" y="5089116"/>
            <a:ext cx="1441352" cy="954075"/>
          </a:xfrm>
          <a:prstGeom prst="rect">
            <a:avLst/>
          </a:prstGeom>
          <a:noFill/>
          <a:ln w="9525" algn="ctr">
            <a:noFill/>
            <a:miter lim="800000"/>
            <a:headEnd/>
            <a:tailEnd/>
          </a:ln>
          <a:effectLst/>
        </p:spPr>
        <p:txBody>
          <a:bodyPr wrap="none" lIns="91406" tIns="45704" rIns="91406" bIns="457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・構造化データ</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・共通語彙基盤</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・文字情報基盤</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・利用ルール</a:t>
            </a:r>
          </a:p>
        </p:txBody>
      </p:sp>
      <p:sp>
        <p:nvSpPr>
          <p:cNvPr id="12" name="テキスト ボックス 11">
            <a:extLst>
              <a:ext uri="{FF2B5EF4-FFF2-40B4-BE49-F238E27FC236}">
                <a16:creationId xmlns:a16="http://schemas.microsoft.com/office/drawing/2014/main" id="{A1CC0E9D-9179-DC33-1C1B-0273E971377C}"/>
              </a:ext>
            </a:extLst>
          </p:cNvPr>
          <p:cNvSpPr txBox="1"/>
          <p:nvPr/>
        </p:nvSpPr>
        <p:spPr bwMode="auto">
          <a:xfrm>
            <a:off x="6583510" y="4607223"/>
            <a:ext cx="1979961" cy="954075"/>
          </a:xfrm>
          <a:prstGeom prst="rect">
            <a:avLst/>
          </a:prstGeom>
          <a:noFill/>
          <a:ln w="9525" algn="ctr">
            <a:noFill/>
            <a:miter lim="800000"/>
            <a:headEnd/>
            <a:tailEnd/>
          </a:ln>
          <a:effectLst/>
        </p:spPr>
        <p:txBody>
          <a:bodyPr wrap="none" lIns="91406" tIns="45704" rIns="91406" bIns="457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・データ連携基盤</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・自動審査のための</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prstClr val="black"/>
                </a:solidFill>
                <a:latin typeface="メイリオ" panose="020B0604030504040204" pitchFamily="50" charset="-128"/>
                <a:ea typeface="メイリオ" panose="020B0604030504040204" pitchFamily="50" charset="-128"/>
              </a:rPr>
              <a:t>　高品質な</a:t>
            </a: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データ整備</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a:solidFill>
                  <a:prstClr val="black"/>
                </a:solidFill>
                <a:latin typeface="メイリオ" panose="020B0604030504040204" pitchFamily="50" charset="-128"/>
                <a:ea typeface="メイリオ" panose="020B0604030504040204" pitchFamily="50" charset="-128"/>
              </a:rPr>
              <a:t>・ビジュアライズ</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13" name="テキスト ボックス 12">
            <a:extLst>
              <a:ext uri="{FF2B5EF4-FFF2-40B4-BE49-F238E27FC236}">
                <a16:creationId xmlns:a16="http://schemas.microsoft.com/office/drawing/2014/main" id="{295F1805-0D04-5991-5B9D-0BE590E1AD71}"/>
              </a:ext>
            </a:extLst>
          </p:cNvPr>
          <p:cNvSpPr txBox="1"/>
          <p:nvPr/>
        </p:nvSpPr>
        <p:spPr bwMode="auto">
          <a:xfrm>
            <a:off x="8863848" y="4045755"/>
            <a:ext cx="2339033" cy="523188"/>
          </a:xfrm>
          <a:prstGeom prst="rect">
            <a:avLst/>
          </a:prstGeom>
          <a:noFill/>
          <a:ln w="9525" algn="ctr">
            <a:noFill/>
            <a:miter lim="800000"/>
            <a:headEnd/>
            <a:tailEnd/>
          </a:ln>
          <a:effectLst/>
        </p:spPr>
        <p:txBody>
          <a:bodyPr wrap="none" lIns="91406" tIns="45704" rIns="91406" bIns="457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・ＡＩのためのデータ整備</a:t>
            </a:r>
            <a:endParaRPr kumimoji="1" lang="en-US" altLang="ja-JP"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・ビッグデータ解析技術</a:t>
            </a:r>
          </a:p>
        </p:txBody>
      </p:sp>
      <p:sp>
        <p:nvSpPr>
          <p:cNvPr id="14" name="テキスト ボックス 13">
            <a:extLst>
              <a:ext uri="{FF2B5EF4-FFF2-40B4-BE49-F238E27FC236}">
                <a16:creationId xmlns:a16="http://schemas.microsoft.com/office/drawing/2014/main" id="{3ADDAC5E-E0BD-562C-CE9F-E612174EA2A3}"/>
              </a:ext>
            </a:extLst>
          </p:cNvPr>
          <p:cNvSpPr txBox="1"/>
          <p:nvPr/>
        </p:nvSpPr>
        <p:spPr>
          <a:xfrm>
            <a:off x="1988462" y="3093681"/>
            <a:ext cx="1569660"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rPr>
              <a:t>オープン化</a:t>
            </a:r>
            <a:endParaRPr kumimoji="1" lang="en-US" altLang="ja-JP"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rPr>
              <a:t>カタログ整備</a:t>
            </a:r>
            <a:endParaRPr kumimoji="1" lang="en-US" altLang="ja-JP"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endParaRPr>
          </a:p>
        </p:txBody>
      </p:sp>
      <p:sp>
        <p:nvSpPr>
          <p:cNvPr id="15" name="テキスト ボックス 14">
            <a:extLst>
              <a:ext uri="{FF2B5EF4-FFF2-40B4-BE49-F238E27FC236}">
                <a16:creationId xmlns:a16="http://schemas.microsoft.com/office/drawing/2014/main" id="{112964C9-7B6F-8D17-8814-2D357AA43D7A}"/>
              </a:ext>
            </a:extLst>
          </p:cNvPr>
          <p:cNvSpPr txBox="1"/>
          <p:nvPr/>
        </p:nvSpPr>
        <p:spPr>
          <a:xfrm>
            <a:off x="8755475" y="1517455"/>
            <a:ext cx="2262159"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rPr>
              <a:t>大量データ処理</a:t>
            </a:r>
            <a:endParaRPr kumimoji="1" lang="en-US" altLang="ja-JP"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rPr>
              <a:t>エコシステムの実現</a:t>
            </a:r>
            <a:endParaRPr kumimoji="1" lang="en-US" altLang="ja-JP"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endParaRPr>
          </a:p>
        </p:txBody>
      </p:sp>
      <p:sp>
        <p:nvSpPr>
          <p:cNvPr id="16" name="テキスト ボックス 15">
            <a:extLst>
              <a:ext uri="{FF2B5EF4-FFF2-40B4-BE49-F238E27FC236}">
                <a16:creationId xmlns:a16="http://schemas.microsoft.com/office/drawing/2014/main" id="{05F599E7-C15A-87D5-3730-13529E9DC8D5}"/>
              </a:ext>
            </a:extLst>
          </p:cNvPr>
          <p:cNvSpPr txBox="1"/>
          <p:nvPr/>
        </p:nvSpPr>
        <p:spPr>
          <a:xfrm>
            <a:off x="6666630" y="2066365"/>
            <a:ext cx="1569661"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rPr>
              <a:t>連携</a:t>
            </a:r>
            <a:endParaRPr kumimoji="1" lang="en-US" altLang="ja-JP"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rPr>
              <a:t>ツール高度化</a:t>
            </a:r>
            <a:endParaRPr kumimoji="1" lang="en-US" altLang="ja-JP"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endParaRPr>
          </a:p>
        </p:txBody>
      </p:sp>
      <p:cxnSp>
        <p:nvCxnSpPr>
          <p:cNvPr id="17" name="直線矢印コネクタ 16">
            <a:extLst>
              <a:ext uri="{FF2B5EF4-FFF2-40B4-BE49-F238E27FC236}">
                <a16:creationId xmlns:a16="http://schemas.microsoft.com/office/drawing/2014/main" id="{13BCF5C6-6542-A82A-332E-8854346AB511}"/>
              </a:ext>
            </a:extLst>
          </p:cNvPr>
          <p:cNvCxnSpPr/>
          <p:nvPr/>
        </p:nvCxnSpPr>
        <p:spPr>
          <a:xfrm>
            <a:off x="1988461" y="6671662"/>
            <a:ext cx="8941085"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A989BD5C-A63B-DB50-5DE6-FFF0CBB519D5}"/>
              </a:ext>
            </a:extLst>
          </p:cNvPr>
          <p:cNvCxnSpPr>
            <a:cxnSpLocks/>
          </p:cNvCxnSpPr>
          <p:nvPr/>
        </p:nvCxnSpPr>
        <p:spPr>
          <a:xfrm>
            <a:off x="6551213" y="6246088"/>
            <a:ext cx="4378331"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5084ABDF-8D6E-41E9-0B28-B868A2C7169C}"/>
              </a:ext>
            </a:extLst>
          </p:cNvPr>
          <p:cNvSpPr txBox="1"/>
          <p:nvPr/>
        </p:nvSpPr>
        <p:spPr>
          <a:xfrm>
            <a:off x="4873410" y="6315258"/>
            <a:ext cx="18004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データ基盤整備</a:t>
            </a:r>
          </a:p>
        </p:txBody>
      </p:sp>
      <p:sp>
        <p:nvSpPr>
          <p:cNvPr id="20" name="テキスト ボックス 19">
            <a:extLst>
              <a:ext uri="{FF2B5EF4-FFF2-40B4-BE49-F238E27FC236}">
                <a16:creationId xmlns:a16="http://schemas.microsoft.com/office/drawing/2014/main" id="{0E2B8EC4-1789-7CC6-C02A-C47B80262340}"/>
              </a:ext>
            </a:extLst>
          </p:cNvPr>
          <p:cNvSpPr txBox="1"/>
          <p:nvPr/>
        </p:nvSpPr>
        <p:spPr>
          <a:xfrm>
            <a:off x="7678611" y="5896806"/>
            <a:ext cx="133882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データ活用</a:t>
            </a:r>
          </a:p>
        </p:txBody>
      </p:sp>
      <p:sp>
        <p:nvSpPr>
          <p:cNvPr id="21" name="テキスト ボックス 20">
            <a:extLst>
              <a:ext uri="{FF2B5EF4-FFF2-40B4-BE49-F238E27FC236}">
                <a16:creationId xmlns:a16="http://schemas.microsoft.com/office/drawing/2014/main" id="{5FEAA8E2-7437-2F45-7BF0-27B98687F03A}"/>
              </a:ext>
            </a:extLst>
          </p:cNvPr>
          <p:cNvSpPr txBox="1"/>
          <p:nvPr/>
        </p:nvSpPr>
        <p:spPr bwMode="auto">
          <a:xfrm rot="21127117">
            <a:off x="8823379" y="5495714"/>
            <a:ext cx="2159497" cy="307744"/>
          </a:xfrm>
          <a:prstGeom prst="rect">
            <a:avLst/>
          </a:prstGeom>
          <a:noFill/>
          <a:ln w="9525" algn="ctr">
            <a:noFill/>
            <a:miter lim="800000"/>
            <a:headEnd/>
            <a:tailEnd/>
          </a:ln>
          <a:effectLst/>
        </p:spPr>
        <p:txBody>
          <a:bodyPr wrap="none" lIns="91406" tIns="45704" rIns="91406" bIns="45704"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データの種類と質の増加</a:t>
            </a:r>
          </a:p>
        </p:txBody>
      </p:sp>
      <p:sp>
        <p:nvSpPr>
          <p:cNvPr id="22" name="テキスト ボックス 21">
            <a:extLst>
              <a:ext uri="{FF2B5EF4-FFF2-40B4-BE49-F238E27FC236}">
                <a16:creationId xmlns:a16="http://schemas.microsoft.com/office/drawing/2014/main" id="{1AC7DD09-074D-19CA-05EF-E380A8029753}"/>
              </a:ext>
            </a:extLst>
          </p:cNvPr>
          <p:cNvSpPr txBox="1"/>
          <p:nvPr/>
        </p:nvSpPr>
        <p:spPr bwMode="auto">
          <a:xfrm>
            <a:off x="4247990" y="4562385"/>
            <a:ext cx="2220844" cy="523188"/>
          </a:xfrm>
          <a:prstGeom prst="rect">
            <a:avLst/>
          </a:prstGeom>
          <a:noFill/>
          <a:ln w="9525" algn="ctr">
            <a:noFill/>
            <a:miter lim="800000"/>
            <a:headEnd/>
            <a:tailEnd/>
          </a:ln>
          <a:effectLst/>
        </p:spPr>
        <p:txBody>
          <a:bodyPr wrap="square" lIns="91406" tIns="45704" rIns="91406" bIns="45704"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データを組み合わせて利用できる</a:t>
            </a:r>
          </a:p>
        </p:txBody>
      </p:sp>
      <p:sp>
        <p:nvSpPr>
          <p:cNvPr id="23" name="テキスト ボックス 22">
            <a:extLst>
              <a:ext uri="{FF2B5EF4-FFF2-40B4-BE49-F238E27FC236}">
                <a16:creationId xmlns:a16="http://schemas.microsoft.com/office/drawing/2014/main" id="{D8347076-CB1D-53C3-F90A-B5CD0FE35784}"/>
              </a:ext>
            </a:extLst>
          </p:cNvPr>
          <p:cNvSpPr txBox="1"/>
          <p:nvPr/>
        </p:nvSpPr>
        <p:spPr>
          <a:xfrm>
            <a:off x="4238158" y="2701136"/>
            <a:ext cx="1800494"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rPr>
              <a:t>データ品質向上</a:t>
            </a:r>
            <a:endParaRPr kumimoji="1" lang="en-US" altLang="ja-JP" sz="1800" b="0" i="0" u="none" strike="noStrike" kern="1200" cap="none" spc="0" normalizeH="0" baseline="0" noProof="0">
              <a:ln>
                <a:noFill/>
              </a:ln>
              <a:solidFill>
                <a:srgbClr val="11AC51"/>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28470447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228695-A2A6-7B1E-B0C0-ED2D53EDE363}"/>
              </a:ext>
            </a:extLst>
          </p:cNvPr>
          <p:cNvSpPr>
            <a:spLocks noGrp="1"/>
          </p:cNvSpPr>
          <p:nvPr>
            <p:ph type="ctrTitle"/>
          </p:nvPr>
        </p:nvSpPr>
        <p:spPr>
          <a:xfrm>
            <a:off x="0" y="1989000"/>
            <a:ext cx="12192000" cy="1440000"/>
          </a:xfrm>
        </p:spPr>
        <p:txBody>
          <a:bodyPr/>
          <a:lstStyle/>
          <a:p>
            <a:pPr algn="ctr"/>
            <a:r>
              <a:rPr lang="en-US" altLang="ja-JP" sz="6000"/>
              <a:t>5. GIF</a:t>
            </a:r>
            <a:r>
              <a:rPr lang="ja-JP" altLang="en-US" sz="6000"/>
              <a:t>導入への留意点</a:t>
            </a:r>
            <a:endParaRPr lang="en-US" sz="4000"/>
          </a:p>
        </p:txBody>
      </p:sp>
      <p:sp>
        <p:nvSpPr>
          <p:cNvPr id="4" name="スライド番号プレースホルダー 2">
            <a:extLst>
              <a:ext uri="{FF2B5EF4-FFF2-40B4-BE49-F238E27FC236}">
                <a16:creationId xmlns:a16="http://schemas.microsoft.com/office/drawing/2014/main" id="{F426062E-5D5F-0241-D73D-09A012755519}"/>
              </a:ext>
            </a:extLst>
          </p:cNvPr>
          <p:cNvSpPr txBox="1">
            <a:spLocks/>
          </p:cNvSpPr>
          <p:nvPr/>
        </p:nvSpPr>
        <p:spPr>
          <a:xfrm>
            <a:off x="11457722" y="6508576"/>
            <a:ext cx="651934" cy="304800"/>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defRPr/>
            </a:pPr>
            <a:fld id="{B69A64E9-DEE1-40B5-88E8-A6C3DD001D0B}" type="slidenum">
              <a:rPr lang="en-US" altLang="ja-JP" sz="1400" smtClean="0">
                <a:latin typeface="メイリオ" panose="020B0604030504040204" pitchFamily="50" charset="-128"/>
                <a:ea typeface="メイリオ" panose="020B0604030504040204" pitchFamily="50" charset="-128"/>
              </a:rPr>
              <a:pPr algn="r">
                <a:defRPr/>
              </a:pPr>
              <a:t>42</a:t>
            </a:fld>
            <a:endParaRPr lang="en-US" altLang="ja-JP" sz="14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9718033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43</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5.1 GIF</a:t>
            </a:r>
            <a:r>
              <a:rPr lang="ja-JP" altLang="en-US" sz="3200">
                <a:latin typeface="メイリオ" panose="020B0604030504040204" pitchFamily="50" charset="-128"/>
                <a:ea typeface="メイリオ" panose="020B0604030504040204" pitchFamily="50" charset="-128"/>
              </a:rPr>
              <a:t>導入への留意点（</a:t>
            </a:r>
            <a:r>
              <a:rPr lang="en-US" altLang="ja-JP" sz="3200">
                <a:latin typeface="メイリオ" panose="020B0604030504040204" pitchFamily="50" charset="-128"/>
                <a:ea typeface="メイリオ" panose="020B0604030504040204" pitchFamily="50" charset="-128"/>
              </a:rPr>
              <a:t>1/2</a:t>
            </a:r>
            <a:r>
              <a:rPr lang="ja-JP" altLang="en-US" sz="3200">
                <a:latin typeface="メイリオ" panose="020B0604030504040204" pitchFamily="50" charset="-128"/>
                <a:ea typeface="メイリオ" panose="020B0604030504040204" pitchFamily="50" charset="-128"/>
              </a:rPr>
              <a:t>）</a:t>
            </a:r>
            <a:endParaRPr kumimoji="1" lang="en-US" altLang="ja-JP" sz="3200">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73605851-B796-E6F5-828A-EFB0FBA2583A}"/>
              </a:ext>
            </a:extLst>
          </p:cNvPr>
          <p:cNvSpPr txBox="1"/>
          <p:nvPr/>
        </p:nvSpPr>
        <p:spPr>
          <a:xfrm>
            <a:off x="119336" y="836712"/>
            <a:ext cx="11809312" cy="5693866"/>
          </a:xfrm>
          <a:prstGeom prst="rect">
            <a:avLst/>
          </a:prstGeom>
          <a:noFill/>
        </p:spPr>
        <p:txBody>
          <a:bodyPr wrap="square" rtlCol="0">
            <a:spAutoFit/>
          </a:bodyPr>
          <a:lstStyle/>
          <a:p>
            <a:pPr marL="342900" indent="-342900">
              <a:buFont typeface="Arial" panose="020B0604020202020204" pitchFamily="34" charset="0"/>
              <a:buChar char="•"/>
            </a:pPr>
            <a:r>
              <a:rPr kumimoji="1" lang="ja-JP" altLang="en-US" sz="2800">
                <a:latin typeface="メイリオ" panose="020B0604030504040204" pitchFamily="50" charset="-128"/>
                <a:ea typeface="メイリオ" panose="020B0604030504040204" pitchFamily="50" charset="-128"/>
              </a:rPr>
              <a:t>既存システムの改修コストや過去データの移行を考慮した上で検討を進める必要があります。必ず、すぐに対応しなければいけないわけではありません。</a:t>
            </a:r>
            <a:endParaRPr kumimoji="1" lang="en-US" altLang="ja-JP" sz="2800">
              <a:latin typeface="メイリオ" panose="020B0604030504040204" pitchFamily="50" charset="-128"/>
              <a:ea typeface="メイリオ" panose="020B0604030504040204" pitchFamily="50" charset="-128"/>
            </a:endParaRPr>
          </a:p>
          <a:p>
            <a:pPr marL="800100" lvl="1" indent="-342900">
              <a:buFont typeface="Wingdings" panose="05000000000000000000" pitchFamily="2" charset="2"/>
              <a:buChar char="Ø"/>
            </a:pPr>
            <a:r>
              <a:rPr kumimoji="1" lang="ja-JP" altLang="en-US" sz="2800">
                <a:latin typeface="メイリオ" panose="020B0604030504040204" pitchFamily="50" charset="-128"/>
                <a:ea typeface="メイリオ" panose="020B0604030504040204" pitchFamily="50" charset="-128"/>
              </a:rPr>
              <a:t>データ移行が難しい例</a:t>
            </a:r>
            <a:endParaRPr kumimoji="1" lang="en-US" altLang="ja-JP" sz="2800">
              <a:latin typeface="メイリオ" panose="020B0604030504040204" pitchFamily="50" charset="-128"/>
              <a:ea typeface="メイリオ" panose="020B0604030504040204" pitchFamily="50" charset="-128"/>
            </a:endParaRPr>
          </a:p>
          <a:p>
            <a:pPr marL="1257300" lvl="2" indent="-342900">
              <a:buFont typeface="Wingdings" panose="05000000000000000000" pitchFamily="2" charset="2"/>
              <a:buChar char="ü"/>
            </a:pPr>
            <a:r>
              <a:rPr kumimoji="1" lang="ja-JP" altLang="en-US" sz="2800">
                <a:latin typeface="メイリオ" panose="020B0604030504040204" pitchFamily="50" charset="-128"/>
                <a:ea typeface="メイリオ" panose="020B0604030504040204" pitchFamily="50" charset="-128"/>
              </a:rPr>
              <a:t>既存システムのデータ構造の抜本的な改修が困難な場合</a:t>
            </a:r>
            <a:endParaRPr kumimoji="1" lang="en-US" altLang="ja-JP" sz="2800">
              <a:latin typeface="メイリオ" panose="020B0604030504040204" pitchFamily="50" charset="-128"/>
              <a:ea typeface="メイリオ" panose="020B0604030504040204" pitchFamily="50" charset="-128"/>
            </a:endParaRPr>
          </a:p>
          <a:p>
            <a:pPr marL="1257300" lvl="2" indent="-342900">
              <a:buFont typeface="Wingdings" panose="05000000000000000000" pitchFamily="2" charset="2"/>
              <a:buChar char="ü"/>
            </a:pPr>
            <a:r>
              <a:rPr kumimoji="1" lang="ja-JP" altLang="en-US" sz="2800">
                <a:latin typeface="メイリオ" panose="020B0604030504040204" pitchFamily="50" charset="-128"/>
                <a:ea typeface="メイリオ" panose="020B0604030504040204" pitchFamily="50" charset="-128"/>
              </a:rPr>
              <a:t>既存のデータ標準があり、各組織が導入しているデータを一斉移行することが難しい場合</a:t>
            </a:r>
            <a:endParaRPr kumimoji="1" lang="en-US" altLang="ja-JP" sz="2800">
              <a:latin typeface="メイリオ" panose="020B0604030504040204" pitchFamily="50" charset="-128"/>
              <a:ea typeface="メイリオ" panose="020B0604030504040204" pitchFamily="50" charset="-128"/>
            </a:endParaRPr>
          </a:p>
          <a:p>
            <a:pPr marL="800100" lvl="1" indent="-342900">
              <a:buFont typeface="Wingdings" panose="05000000000000000000" pitchFamily="2" charset="2"/>
              <a:buChar char="Ø"/>
            </a:pPr>
            <a:endParaRPr lang="en-US" altLang="ja-JP" sz="2800">
              <a:latin typeface="メイリオ" panose="020B0604030504040204" pitchFamily="50" charset="-128"/>
              <a:ea typeface="メイリオ" panose="020B0604030504040204" pitchFamily="50" charset="-128"/>
            </a:endParaRPr>
          </a:p>
          <a:p>
            <a:pPr marL="800100" lvl="1" indent="-342900">
              <a:buFont typeface="Wingdings" panose="05000000000000000000" pitchFamily="2" charset="2"/>
              <a:buChar char="Ø"/>
            </a:pPr>
            <a:endParaRPr lang="en-US" altLang="ja-JP" sz="2800">
              <a:latin typeface="メイリオ" panose="020B0604030504040204" pitchFamily="50" charset="-128"/>
              <a:ea typeface="メイリオ" panose="020B0604030504040204" pitchFamily="50" charset="-128"/>
            </a:endParaRPr>
          </a:p>
          <a:p>
            <a:pPr marL="800100" lvl="1" indent="-342900">
              <a:buFont typeface="Wingdings" panose="05000000000000000000" pitchFamily="2" charset="2"/>
              <a:buChar char="Ø"/>
            </a:pPr>
            <a:endParaRPr kumimoji="1" lang="en-US" altLang="ja-JP" sz="2800">
              <a:latin typeface="メイリオ" panose="020B0604030504040204" pitchFamily="50" charset="-128"/>
              <a:ea typeface="メイリオ" panose="020B0604030504040204" pitchFamily="50" charset="-128"/>
            </a:endParaRPr>
          </a:p>
          <a:p>
            <a:pPr marL="800100" lvl="1" indent="-342900">
              <a:buFont typeface="Wingdings" panose="05000000000000000000" pitchFamily="2" charset="2"/>
              <a:buChar char="Ø"/>
            </a:pPr>
            <a:endParaRPr lang="en-US" altLang="ja-JP" sz="2800">
              <a:latin typeface="メイリオ" panose="020B0604030504040204" pitchFamily="50" charset="-128"/>
              <a:ea typeface="メイリオ" panose="020B0604030504040204" pitchFamily="50" charset="-128"/>
            </a:endParaRPr>
          </a:p>
          <a:p>
            <a:pPr marL="800100" lvl="1" indent="-342900">
              <a:buFont typeface="Wingdings" panose="05000000000000000000" pitchFamily="2" charset="2"/>
              <a:buChar char="Ø"/>
            </a:pPr>
            <a:r>
              <a:rPr kumimoji="1" lang="ja-JP" altLang="en-US" sz="2800">
                <a:latin typeface="メイリオ" panose="020B0604030504040204" pitchFamily="50" charset="-128"/>
                <a:ea typeface="メイリオ" panose="020B0604030504040204" pitchFamily="50" charset="-128"/>
              </a:rPr>
              <a:t>中長期には、大規模改修時に検討したり、新旧データの二重保有期間を持って移行する等の検討をする必要があります。</a:t>
            </a:r>
            <a:endParaRPr kumimoji="1" lang="en-US" altLang="ja-JP" sz="2800">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43A36D96-583C-05F4-96A8-9C20D13AD2B9}"/>
              </a:ext>
            </a:extLst>
          </p:cNvPr>
          <p:cNvSpPr/>
          <p:nvPr/>
        </p:nvSpPr>
        <p:spPr>
          <a:xfrm>
            <a:off x="2989332" y="4186927"/>
            <a:ext cx="2278966" cy="610225"/>
          </a:xfrm>
          <a:custGeom>
            <a:avLst/>
            <a:gdLst>
              <a:gd name="csX0" fmla="*/ 0 w 2278966"/>
              <a:gd name="csY0" fmla="*/ 0 h 610225"/>
              <a:gd name="csX1" fmla="*/ 569742 w 2278966"/>
              <a:gd name="csY1" fmla="*/ 0 h 610225"/>
              <a:gd name="csX2" fmla="*/ 1162273 w 2278966"/>
              <a:gd name="csY2" fmla="*/ 0 h 610225"/>
              <a:gd name="csX3" fmla="*/ 1663645 w 2278966"/>
              <a:gd name="csY3" fmla="*/ 0 h 610225"/>
              <a:gd name="csX4" fmla="*/ 2278966 w 2278966"/>
              <a:gd name="csY4" fmla="*/ 0 h 610225"/>
              <a:gd name="csX5" fmla="*/ 2278966 w 2278966"/>
              <a:gd name="csY5" fmla="*/ 299010 h 610225"/>
              <a:gd name="csX6" fmla="*/ 2278966 w 2278966"/>
              <a:gd name="csY6" fmla="*/ 610225 h 610225"/>
              <a:gd name="csX7" fmla="*/ 1709225 w 2278966"/>
              <a:gd name="csY7" fmla="*/ 610225 h 610225"/>
              <a:gd name="csX8" fmla="*/ 1162273 w 2278966"/>
              <a:gd name="csY8" fmla="*/ 610225 h 610225"/>
              <a:gd name="csX9" fmla="*/ 546952 w 2278966"/>
              <a:gd name="csY9" fmla="*/ 610225 h 610225"/>
              <a:gd name="csX10" fmla="*/ 0 w 2278966"/>
              <a:gd name="csY10" fmla="*/ 610225 h 610225"/>
              <a:gd name="csX11" fmla="*/ 0 w 2278966"/>
              <a:gd name="csY11" fmla="*/ 317317 h 610225"/>
              <a:gd name="csX12" fmla="*/ 0 w 2278966"/>
              <a:gd name="csY12" fmla="*/ 0 h 61022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2278966" h="610225" fill="none" extrusionOk="0">
                <a:moveTo>
                  <a:pt x="0" y="0"/>
                </a:moveTo>
                <a:cubicBezTo>
                  <a:pt x="268790" y="-27899"/>
                  <a:pt x="303068" y="53050"/>
                  <a:pt x="569742" y="0"/>
                </a:cubicBezTo>
                <a:cubicBezTo>
                  <a:pt x="836416" y="-53050"/>
                  <a:pt x="929950" y="15296"/>
                  <a:pt x="1162273" y="0"/>
                </a:cubicBezTo>
                <a:cubicBezTo>
                  <a:pt x="1394596" y="-15296"/>
                  <a:pt x="1554092" y="11359"/>
                  <a:pt x="1663645" y="0"/>
                </a:cubicBezTo>
                <a:cubicBezTo>
                  <a:pt x="1773198" y="-11359"/>
                  <a:pt x="2149155" y="28311"/>
                  <a:pt x="2278966" y="0"/>
                </a:cubicBezTo>
                <a:cubicBezTo>
                  <a:pt x="2302998" y="95490"/>
                  <a:pt x="2267267" y="230039"/>
                  <a:pt x="2278966" y="299010"/>
                </a:cubicBezTo>
                <a:cubicBezTo>
                  <a:pt x="2290665" y="367981"/>
                  <a:pt x="2244370" y="469018"/>
                  <a:pt x="2278966" y="610225"/>
                </a:cubicBezTo>
                <a:cubicBezTo>
                  <a:pt x="2022643" y="631739"/>
                  <a:pt x="1987679" y="587144"/>
                  <a:pt x="1709225" y="610225"/>
                </a:cubicBezTo>
                <a:cubicBezTo>
                  <a:pt x="1430771" y="633306"/>
                  <a:pt x="1331029" y="579682"/>
                  <a:pt x="1162273" y="610225"/>
                </a:cubicBezTo>
                <a:cubicBezTo>
                  <a:pt x="993517" y="640768"/>
                  <a:pt x="725692" y="564302"/>
                  <a:pt x="546952" y="610225"/>
                </a:cubicBezTo>
                <a:cubicBezTo>
                  <a:pt x="368212" y="656148"/>
                  <a:pt x="238494" y="558999"/>
                  <a:pt x="0" y="610225"/>
                </a:cubicBezTo>
                <a:cubicBezTo>
                  <a:pt x="-26830" y="539352"/>
                  <a:pt x="11063" y="388421"/>
                  <a:pt x="0" y="317317"/>
                </a:cubicBezTo>
                <a:cubicBezTo>
                  <a:pt x="-11063" y="246213"/>
                  <a:pt x="7263" y="131499"/>
                  <a:pt x="0" y="0"/>
                </a:cubicBezTo>
                <a:close/>
              </a:path>
              <a:path w="2278966" h="610225" stroke="0" extrusionOk="0">
                <a:moveTo>
                  <a:pt x="0" y="0"/>
                </a:moveTo>
                <a:cubicBezTo>
                  <a:pt x="232783" y="-49719"/>
                  <a:pt x="380352" y="30087"/>
                  <a:pt x="501373" y="0"/>
                </a:cubicBezTo>
                <a:cubicBezTo>
                  <a:pt x="622394" y="-30087"/>
                  <a:pt x="858094" y="51341"/>
                  <a:pt x="1002745" y="0"/>
                </a:cubicBezTo>
                <a:cubicBezTo>
                  <a:pt x="1147396" y="-51341"/>
                  <a:pt x="1307441" y="48505"/>
                  <a:pt x="1595276" y="0"/>
                </a:cubicBezTo>
                <a:cubicBezTo>
                  <a:pt x="1883111" y="-48505"/>
                  <a:pt x="2002868" y="3381"/>
                  <a:pt x="2278966" y="0"/>
                </a:cubicBezTo>
                <a:cubicBezTo>
                  <a:pt x="2306324" y="126190"/>
                  <a:pt x="2259701" y="199964"/>
                  <a:pt x="2278966" y="292908"/>
                </a:cubicBezTo>
                <a:cubicBezTo>
                  <a:pt x="2298231" y="385852"/>
                  <a:pt x="2259788" y="457138"/>
                  <a:pt x="2278966" y="610225"/>
                </a:cubicBezTo>
                <a:cubicBezTo>
                  <a:pt x="2138198" y="650920"/>
                  <a:pt x="1882847" y="558424"/>
                  <a:pt x="1754804" y="610225"/>
                </a:cubicBezTo>
                <a:cubicBezTo>
                  <a:pt x="1626761" y="662026"/>
                  <a:pt x="1423978" y="580006"/>
                  <a:pt x="1139483" y="610225"/>
                </a:cubicBezTo>
                <a:cubicBezTo>
                  <a:pt x="854988" y="640444"/>
                  <a:pt x="687173" y="585280"/>
                  <a:pt x="569742" y="610225"/>
                </a:cubicBezTo>
                <a:cubicBezTo>
                  <a:pt x="452311" y="635170"/>
                  <a:pt x="168812" y="594193"/>
                  <a:pt x="0" y="610225"/>
                </a:cubicBezTo>
                <a:cubicBezTo>
                  <a:pt x="-33791" y="515329"/>
                  <a:pt x="9151" y="398458"/>
                  <a:pt x="0" y="323419"/>
                </a:cubicBezTo>
                <a:cubicBezTo>
                  <a:pt x="-9151" y="248380"/>
                  <a:pt x="33205" y="97126"/>
                  <a:pt x="0" y="0"/>
                </a:cubicBezTo>
                <a:close/>
              </a:path>
            </a:pathLst>
          </a:custGeom>
          <a:solidFill>
            <a:srgbClr val="996600">
              <a:alpha val="30196"/>
            </a:srgbClr>
          </a:solidFill>
          <a:ln>
            <a:solidFill>
              <a:srgbClr val="CC9900"/>
            </a:solidFill>
            <a:extLst>
              <a:ext uri="{C807C97D-BFC1-408E-A445-0C87EB9F89A2}">
                <ask:lineSketchStyleProps xmlns:ask="http://schemas.microsoft.com/office/drawing/2018/sketchyshapes" sd="2371474910">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solidFill>
                  <a:schemeClr val="tx1"/>
                </a:solidFill>
                <a:latin typeface="メイリオ" panose="020B0604030504040204" pitchFamily="50" charset="-128"/>
                <a:ea typeface="メイリオ" panose="020B0604030504040204" pitchFamily="50" charset="-128"/>
              </a:rPr>
              <a:t>既存システム</a:t>
            </a:r>
          </a:p>
        </p:txBody>
      </p:sp>
      <p:sp>
        <p:nvSpPr>
          <p:cNvPr id="6" name="正方形/長方形 5">
            <a:extLst>
              <a:ext uri="{FF2B5EF4-FFF2-40B4-BE49-F238E27FC236}">
                <a16:creationId xmlns:a16="http://schemas.microsoft.com/office/drawing/2014/main" id="{FD4F85C8-2F0D-5F51-28F1-0DEB03D8D4B4}"/>
              </a:ext>
            </a:extLst>
          </p:cNvPr>
          <p:cNvSpPr/>
          <p:nvPr/>
        </p:nvSpPr>
        <p:spPr>
          <a:xfrm>
            <a:off x="6096000" y="4186926"/>
            <a:ext cx="1448972" cy="6102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a:solidFill>
                  <a:srgbClr val="FF0000"/>
                </a:solidFill>
                <a:latin typeface="メイリオ" panose="020B0604030504040204" pitchFamily="50" charset="-128"/>
                <a:ea typeface="メイリオ" panose="020B0604030504040204" pitchFamily="50" charset="-128"/>
              </a:rPr>
              <a:t>GIF</a:t>
            </a:r>
            <a:r>
              <a:rPr kumimoji="1" lang="ja-JP" altLang="en-US">
                <a:solidFill>
                  <a:srgbClr val="FF0000"/>
                </a:solidFill>
                <a:latin typeface="メイリオ" panose="020B0604030504040204" pitchFamily="50" charset="-128"/>
                <a:ea typeface="メイリオ" panose="020B0604030504040204" pitchFamily="50" charset="-128"/>
              </a:rPr>
              <a:t>対応</a:t>
            </a:r>
            <a:endParaRPr kumimoji="1" lang="en-US" altLang="ja-JP">
              <a:solidFill>
                <a:srgbClr val="FF0000"/>
              </a:solidFill>
              <a:latin typeface="メイリオ" panose="020B0604030504040204" pitchFamily="50" charset="-128"/>
              <a:ea typeface="メイリオ" panose="020B0604030504040204" pitchFamily="50" charset="-128"/>
            </a:endParaRPr>
          </a:p>
          <a:p>
            <a:r>
              <a:rPr kumimoji="1" lang="ja-JP" altLang="en-US">
                <a:solidFill>
                  <a:srgbClr val="FF0000"/>
                </a:solidFill>
                <a:latin typeface="メイリオ" panose="020B0604030504040204" pitchFamily="50" charset="-128"/>
                <a:ea typeface="メイリオ" panose="020B0604030504040204" pitchFamily="50" charset="-128"/>
              </a:rPr>
              <a:t>コンバータ</a:t>
            </a:r>
          </a:p>
        </p:txBody>
      </p:sp>
      <p:cxnSp>
        <p:nvCxnSpPr>
          <p:cNvPr id="7" name="直線コネクタ 6">
            <a:extLst>
              <a:ext uri="{FF2B5EF4-FFF2-40B4-BE49-F238E27FC236}">
                <a16:creationId xmlns:a16="http://schemas.microsoft.com/office/drawing/2014/main" id="{4000E150-7178-8B21-68B5-64D02C5CE25E}"/>
              </a:ext>
            </a:extLst>
          </p:cNvPr>
          <p:cNvCxnSpPr>
            <a:cxnSpLocks/>
            <a:stCxn id="4" idx="3"/>
            <a:endCxn id="6" idx="1"/>
          </p:cNvCxnSpPr>
          <p:nvPr/>
        </p:nvCxnSpPr>
        <p:spPr>
          <a:xfrm flipV="1">
            <a:off x="5268298" y="4492039"/>
            <a:ext cx="82770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線コネクタ 7">
            <a:extLst>
              <a:ext uri="{FF2B5EF4-FFF2-40B4-BE49-F238E27FC236}">
                <a16:creationId xmlns:a16="http://schemas.microsoft.com/office/drawing/2014/main" id="{E1CA3774-AF4E-C55B-297D-6E20B01B7EDE}"/>
              </a:ext>
            </a:extLst>
          </p:cNvPr>
          <p:cNvCxnSpPr/>
          <p:nvPr/>
        </p:nvCxnSpPr>
        <p:spPr>
          <a:xfrm flipV="1">
            <a:off x="7559320" y="4492037"/>
            <a:ext cx="827702"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テキスト ボックス 8">
            <a:extLst>
              <a:ext uri="{FF2B5EF4-FFF2-40B4-BE49-F238E27FC236}">
                <a16:creationId xmlns:a16="http://schemas.microsoft.com/office/drawing/2014/main" id="{F05FB7A2-0A69-293A-D45C-65A1DAF22802}"/>
              </a:ext>
            </a:extLst>
          </p:cNvPr>
          <p:cNvSpPr txBox="1"/>
          <p:nvPr/>
        </p:nvSpPr>
        <p:spPr>
          <a:xfrm>
            <a:off x="8401370" y="4307371"/>
            <a:ext cx="1338828" cy="369332"/>
          </a:xfrm>
          <a:prstGeom prst="rect">
            <a:avLst/>
          </a:prstGeom>
          <a:noFill/>
          <a:ln>
            <a:solidFill>
              <a:schemeClr val="tx1"/>
            </a:solidFill>
          </a:ln>
        </p:spPr>
        <p:txBody>
          <a:bodyPr wrap="none" rtlCol="0">
            <a:spAutoFit/>
          </a:bodyPr>
          <a:lstStyle/>
          <a:p>
            <a:r>
              <a:rPr kumimoji="1" lang="ja-JP" altLang="en-US">
                <a:latin typeface="メイリオ" panose="020B0604030504040204" pitchFamily="50" charset="-128"/>
                <a:ea typeface="メイリオ" panose="020B0604030504040204" pitchFamily="50" charset="-128"/>
              </a:rPr>
              <a:t>他システム</a:t>
            </a:r>
          </a:p>
        </p:txBody>
      </p:sp>
    </p:spTree>
    <p:extLst>
      <p:ext uri="{BB962C8B-B14F-4D97-AF65-F5344CB8AC3E}">
        <p14:creationId xmlns:p14="http://schemas.microsoft.com/office/powerpoint/2010/main" val="29210735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44</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5.1 GIF</a:t>
            </a:r>
            <a:r>
              <a:rPr lang="ja-JP" altLang="en-US" sz="3200">
                <a:latin typeface="メイリオ" panose="020B0604030504040204" pitchFamily="50" charset="-128"/>
                <a:ea typeface="メイリオ" panose="020B0604030504040204" pitchFamily="50" charset="-128"/>
              </a:rPr>
              <a:t>導入への留意点（</a:t>
            </a:r>
            <a:r>
              <a:rPr lang="en-US" altLang="ja-JP" sz="3200">
                <a:latin typeface="メイリオ" panose="020B0604030504040204" pitchFamily="50" charset="-128"/>
                <a:ea typeface="メイリオ" panose="020B0604030504040204" pitchFamily="50" charset="-128"/>
              </a:rPr>
              <a:t>2/2</a:t>
            </a:r>
            <a:r>
              <a:rPr lang="ja-JP" altLang="en-US" sz="3200">
                <a:latin typeface="メイリオ" panose="020B0604030504040204" pitchFamily="50" charset="-128"/>
                <a:ea typeface="メイリオ" panose="020B0604030504040204" pitchFamily="50" charset="-128"/>
              </a:rPr>
              <a:t>）</a:t>
            </a:r>
            <a:endParaRPr kumimoji="1" lang="en-US" altLang="ja-JP" sz="3200">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73605851-B796-E6F5-828A-EFB0FBA2583A}"/>
              </a:ext>
            </a:extLst>
          </p:cNvPr>
          <p:cNvSpPr txBox="1"/>
          <p:nvPr/>
        </p:nvSpPr>
        <p:spPr>
          <a:xfrm>
            <a:off x="119336" y="836712"/>
            <a:ext cx="11809312" cy="1200329"/>
          </a:xfrm>
          <a:prstGeom prst="rect">
            <a:avLst/>
          </a:prstGeom>
          <a:noFill/>
        </p:spPr>
        <p:txBody>
          <a:bodyPr wrap="square" rtlCol="0">
            <a:spAutoFit/>
          </a:bodyPr>
          <a:lstStyle/>
          <a:p>
            <a:pPr marL="457200" indent="-457200">
              <a:buFont typeface="Arial" panose="020B0604020202020204" pitchFamily="34" charset="0"/>
              <a:buChar char="•"/>
            </a:pPr>
            <a:r>
              <a:rPr kumimoji="1" lang="ja-JP" altLang="en-US" sz="2800">
                <a:latin typeface="メイリオ" panose="020B0604030504040204" pitchFamily="50" charset="-128"/>
                <a:ea typeface="メイリオ" panose="020B0604030504040204" pitchFamily="50" charset="-128"/>
              </a:rPr>
              <a:t>移行時のデータコンバータについて</a:t>
            </a:r>
            <a:endParaRPr kumimoji="1" lang="en-US" altLang="ja-JP" sz="2800">
              <a:latin typeface="メイリオ" panose="020B0604030504040204" pitchFamily="50" charset="-128"/>
              <a:ea typeface="メイリオ" panose="020B0604030504040204" pitchFamily="50" charset="-128"/>
            </a:endParaRPr>
          </a:p>
          <a:p>
            <a:pPr marL="800100" lvl="1" indent="-342900">
              <a:buFont typeface="Wingdings" panose="05000000000000000000" pitchFamily="2" charset="2"/>
              <a:buChar char="Ø"/>
            </a:pPr>
            <a:r>
              <a:rPr kumimoji="1" lang="en-US" altLang="ja-JP" sz="2200">
                <a:latin typeface="メイリオ" panose="020B0604030504040204" pitchFamily="50" charset="-128"/>
                <a:ea typeface="メイリオ" panose="020B0604030504040204" pitchFamily="50" charset="-128"/>
              </a:rPr>
              <a:t>GIF</a:t>
            </a:r>
            <a:r>
              <a:rPr kumimoji="1" lang="ja-JP" altLang="en-US" sz="2200">
                <a:latin typeface="メイリオ" panose="020B0604030504040204" pitchFamily="50" charset="-128"/>
                <a:ea typeface="メイリオ" panose="020B0604030504040204" pitchFamily="50" charset="-128"/>
              </a:rPr>
              <a:t>の整備は順次進んでいきます。 </a:t>
            </a:r>
            <a:endParaRPr kumimoji="1" lang="en-US" altLang="ja-JP" sz="2200">
              <a:latin typeface="メイリオ" panose="020B0604030504040204" pitchFamily="50" charset="-128"/>
              <a:ea typeface="メイリオ" panose="020B0604030504040204" pitchFamily="50" charset="-128"/>
            </a:endParaRPr>
          </a:p>
          <a:p>
            <a:pPr marL="800100" lvl="1" indent="-342900">
              <a:buFont typeface="Wingdings" panose="05000000000000000000" pitchFamily="2" charset="2"/>
              <a:buChar char="Ø"/>
            </a:pPr>
            <a:r>
              <a:rPr kumimoji="1" lang="ja-JP" altLang="en-US" sz="2200">
                <a:latin typeface="メイリオ" panose="020B0604030504040204" pitchFamily="50" charset="-128"/>
                <a:ea typeface="メイリオ" panose="020B0604030504040204" pitchFamily="50" charset="-128"/>
              </a:rPr>
              <a:t>整備ができた部分から、</a:t>
            </a:r>
            <a:r>
              <a:rPr kumimoji="1" lang="en-US" altLang="ja-JP" sz="2200">
                <a:latin typeface="メイリオ" panose="020B0604030504040204" pitchFamily="50" charset="-128"/>
                <a:ea typeface="メイリオ" panose="020B0604030504040204" pitchFamily="50" charset="-128"/>
              </a:rPr>
              <a:t>GIF</a:t>
            </a:r>
            <a:r>
              <a:rPr kumimoji="1" lang="ja-JP" altLang="en-US" sz="2200">
                <a:latin typeface="メイリオ" panose="020B0604030504040204" pitchFamily="50" charset="-128"/>
                <a:ea typeface="メイリオ" panose="020B0604030504040204" pitchFamily="50" charset="-128"/>
              </a:rPr>
              <a:t>への移行を簡単にできるコンバータを提供する予定です。</a:t>
            </a:r>
            <a:endParaRPr kumimoji="1" lang="en-US" altLang="ja-JP" sz="2200">
              <a:latin typeface="メイリオ" panose="020B0604030504040204" pitchFamily="50" charset="-128"/>
              <a:ea typeface="メイリオ" panose="020B0604030504040204" pitchFamily="50" charset="-128"/>
            </a:endParaRPr>
          </a:p>
        </p:txBody>
      </p:sp>
      <p:graphicFrame>
        <p:nvGraphicFramePr>
          <p:cNvPr id="2" name="表 1">
            <a:extLst>
              <a:ext uri="{FF2B5EF4-FFF2-40B4-BE49-F238E27FC236}">
                <a16:creationId xmlns:a16="http://schemas.microsoft.com/office/drawing/2014/main" id="{ABD408CB-6EC4-9C2E-3BB7-15BE97F0C4F4}"/>
              </a:ext>
            </a:extLst>
          </p:cNvPr>
          <p:cNvGraphicFramePr>
            <a:graphicFrameLocks noGrp="1"/>
          </p:cNvGraphicFramePr>
          <p:nvPr>
            <p:extLst>
              <p:ext uri="{D42A27DB-BD31-4B8C-83A1-F6EECF244321}">
                <p14:modId xmlns:p14="http://schemas.microsoft.com/office/powerpoint/2010/main" val="1832167591"/>
              </p:ext>
            </p:extLst>
          </p:nvPr>
        </p:nvGraphicFramePr>
        <p:xfrm>
          <a:off x="508570" y="2359318"/>
          <a:ext cx="11559495" cy="3806077"/>
        </p:xfrm>
        <a:graphic>
          <a:graphicData uri="http://schemas.openxmlformats.org/drawingml/2006/table">
            <a:tbl>
              <a:tblPr firstRow="1" bandRow="1">
                <a:tableStyleId>{5C22544A-7EE6-4342-B048-85BDC9FD1C3A}</a:tableStyleId>
              </a:tblPr>
              <a:tblGrid>
                <a:gridCol w="2422993">
                  <a:extLst>
                    <a:ext uri="{9D8B030D-6E8A-4147-A177-3AD203B41FA5}">
                      <a16:colId xmlns:a16="http://schemas.microsoft.com/office/drawing/2014/main" val="4140340265"/>
                    </a:ext>
                  </a:extLst>
                </a:gridCol>
                <a:gridCol w="5365315">
                  <a:extLst>
                    <a:ext uri="{9D8B030D-6E8A-4147-A177-3AD203B41FA5}">
                      <a16:colId xmlns:a16="http://schemas.microsoft.com/office/drawing/2014/main" val="3962449428"/>
                    </a:ext>
                  </a:extLst>
                </a:gridCol>
                <a:gridCol w="1189970">
                  <a:extLst>
                    <a:ext uri="{9D8B030D-6E8A-4147-A177-3AD203B41FA5}">
                      <a16:colId xmlns:a16="http://schemas.microsoft.com/office/drawing/2014/main" val="759516442"/>
                    </a:ext>
                  </a:extLst>
                </a:gridCol>
                <a:gridCol w="2581217">
                  <a:extLst>
                    <a:ext uri="{9D8B030D-6E8A-4147-A177-3AD203B41FA5}">
                      <a16:colId xmlns:a16="http://schemas.microsoft.com/office/drawing/2014/main" val="3734208367"/>
                    </a:ext>
                  </a:extLst>
                </a:gridCol>
              </a:tblGrid>
              <a:tr h="344092">
                <a:tc>
                  <a:txBody>
                    <a:bodyPr/>
                    <a:lstStyle/>
                    <a:p>
                      <a:pPr algn="ctr"/>
                      <a:r>
                        <a:rPr kumimoji="1" lang="ja-JP" altLang="en-US" sz="1500">
                          <a:latin typeface="メイリオ" panose="020B0604030504040204" pitchFamily="50" charset="-128"/>
                          <a:ea typeface="メイリオ" panose="020B0604030504040204" pitchFamily="50" charset="-128"/>
                        </a:rPr>
                        <a:t>提供予定のコンバータ</a:t>
                      </a:r>
                    </a:p>
                  </a:txBody>
                  <a:tcPr/>
                </a:tc>
                <a:tc>
                  <a:txBody>
                    <a:bodyPr/>
                    <a:lstStyle/>
                    <a:p>
                      <a:pPr algn="ctr"/>
                      <a:r>
                        <a:rPr kumimoji="1" lang="ja-JP" altLang="en-US" sz="1500">
                          <a:latin typeface="メイリオ" panose="020B0604030504040204" pitchFamily="50" charset="-128"/>
                          <a:ea typeface="メイリオ" panose="020B0604030504040204" pitchFamily="50" charset="-128"/>
                        </a:rPr>
                        <a:t>機能概要</a:t>
                      </a:r>
                    </a:p>
                  </a:txBody>
                  <a:tcPr/>
                </a:tc>
                <a:tc>
                  <a:txBody>
                    <a:bodyPr/>
                    <a:lstStyle/>
                    <a:p>
                      <a:pPr algn="ctr"/>
                      <a:r>
                        <a:rPr kumimoji="1" lang="ja-JP" altLang="en-US" sz="1500">
                          <a:latin typeface="メイリオ" panose="020B0604030504040204" pitchFamily="50" charset="-128"/>
                          <a:ea typeface="メイリオ" panose="020B0604030504040204" pitchFamily="50" charset="-128"/>
                        </a:rPr>
                        <a:t>提供者</a:t>
                      </a:r>
                    </a:p>
                  </a:txBody>
                  <a:tcPr/>
                </a:tc>
                <a:tc>
                  <a:txBody>
                    <a:bodyPr/>
                    <a:lstStyle/>
                    <a:p>
                      <a:pPr algn="ctr"/>
                      <a:r>
                        <a:rPr kumimoji="1" lang="en-US" altLang="ja-JP" sz="1500">
                          <a:latin typeface="メイリオ" panose="020B0604030504040204" pitchFamily="50" charset="-128"/>
                          <a:ea typeface="メイリオ" panose="020B0604030504040204" pitchFamily="50" charset="-128"/>
                        </a:rPr>
                        <a:t>URL</a:t>
                      </a:r>
                      <a:endParaRPr kumimoji="1" lang="ja-JP" altLang="en-US" sz="150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4217071381"/>
                  </a:ext>
                </a:extLst>
              </a:tr>
              <a:tr h="855945">
                <a:tc>
                  <a:txBody>
                    <a:bodyPr/>
                    <a:lstStyle/>
                    <a:p>
                      <a:r>
                        <a:rPr kumimoji="1" lang="ja-JP" altLang="en-US" sz="1500">
                          <a:latin typeface="メイリオ" panose="020B0604030504040204" pitchFamily="50" charset="-128"/>
                          <a:ea typeface="メイリオ" panose="020B0604030504040204" pitchFamily="50" charset="-128"/>
                        </a:rPr>
                        <a:t>アドレス・ベース・レジストリ・ジオコーダ</a:t>
                      </a:r>
                    </a:p>
                  </a:txBody>
                  <a:tcPr/>
                </a:tc>
                <a:tc>
                  <a:txBody>
                    <a:bodyPr/>
                    <a:lstStyle/>
                    <a:p>
                      <a:r>
                        <a:rPr kumimoji="1" lang="ja-JP" altLang="en-US" sz="1500">
                          <a:latin typeface="メイリオ" panose="020B0604030504040204" pitchFamily="50" charset="-128"/>
                          <a:ea typeface="メイリオ" panose="020B0604030504040204" pitchFamily="50" charset="-128"/>
                        </a:rPr>
                        <a:t>住所文字列を入力すると、アドレス・ベース・レジストリの町字データ等と突合し、正規化された住所文字列・町字</a:t>
                      </a:r>
                      <a:r>
                        <a:rPr kumimoji="1" lang="en-US" altLang="ja-JP" sz="1500">
                          <a:latin typeface="メイリオ" panose="020B0604030504040204" pitchFamily="50" charset="-128"/>
                          <a:ea typeface="メイリオ" panose="020B0604030504040204" pitchFamily="50" charset="-128"/>
                        </a:rPr>
                        <a:t>ID</a:t>
                      </a:r>
                      <a:r>
                        <a:rPr kumimoji="1" lang="ja-JP" altLang="en-US" sz="1500">
                          <a:latin typeface="メイリオ" panose="020B0604030504040204" pitchFamily="50" charset="-128"/>
                          <a:ea typeface="メイリオ" panose="020B0604030504040204" pitchFamily="50" charset="-128"/>
                        </a:rPr>
                        <a:t>・緯度経度等を出力</a:t>
                      </a:r>
                      <a:r>
                        <a:rPr lang="ja-JP" altLang="en-US" sz="1500">
                          <a:latin typeface="メイリオ" panose="020B0604030504040204" pitchFamily="50" charset="-128"/>
                          <a:ea typeface="メイリオ" panose="020B0604030504040204" pitchFamily="50" charset="-128"/>
                        </a:rPr>
                        <a:t>する。</a:t>
                      </a:r>
                      <a:endParaRPr kumimoji="1" lang="ja-JP" altLang="en-US" sz="1500">
                        <a:latin typeface="メイリオ" panose="020B0604030504040204" pitchFamily="50" charset="-128"/>
                        <a:ea typeface="メイリオ" panose="020B0604030504040204" pitchFamily="50" charset="-128"/>
                      </a:endParaRPr>
                    </a:p>
                  </a:txBody>
                  <a:tcPr/>
                </a:tc>
                <a:tc>
                  <a:txBody>
                    <a:bodyPr/>
                    <a:lstStyle/>
                    <a:p>
                      <a:r>
                        <a:rPr kumimoji="1" lang="ja-JP" altLang="en-US" sz="1500">
                          <a:latin typeface="メイリオ" panose="020B0604030504040204" pitchFamily="50" charset="-128"/>
                          <a:ea typeface="メイリオ" panose="020B0604030504040204" pitchFamily="50" charset="-128"/>
                        </a:rPr>
                        <a:t>デジタル庁</a:t>
                      </a:r>
                    </a:p>
                  </a:txBody>
                  <a:tcPr/>
                </a:tc>
                <a:tc>
                  <a:txBody>
                    <a:bodyPr/>
                    <a:lstStyle/>
                    <a:p>
                      <a:r>
                        <a:rPr kumimoji="1" lang="en-US" altLang="ja-JP" sz="1200">
                          <a:latin typeface="メイリオ" panose="020B0604030504040204" pitchFamily="50" charset="-128"/>
                          <a:ea typeface="メイリオ" panose="020B0604030504040204" pitchFamily="50" charset="-128"/>
                        </a:rPr>
                        <a:t>ABR</a:t>
                      </a:r>
                      <a:r>
                        <a:rPr kumimoji="1" lang="ja-JP" altLang="en-US" sz="1200">
                          <a:latin typeface="メイリオ" panose="020B0604030504040204" pitchFamily="50" charset="-128"/>
                          <a:ea typeface="メイリオ" panose="020B0604030504040204" pitchFamily="50" charset="-128"/>
                        </a:rPr>
                        <a:t>ジオコーダー</a:t>
                      </a:r>
                      <a:endParaRPr kumimoji="1" lang="en-US" altLang="ja-JP" sz="1200">
                        <a:latin typeface="メイリオ" panose="020B0604030504040204" pitchFamily="50" charset="-128"/>
                        <a:ea typeface="メイリオ" panose="020B0604030504040204" pitchFamily="50" charset="-128"/>
                      </a:endParaRPr>
                    </a:p>
                    <a:p>
                      <a:r>
                        <a:rPr kumimoji="1" lang="en-US" altLang="ja-JP" sz="1200">
                          <a:latin typeface="メイリオ" panose="020B0604030504040204" pitchFamily="50" charset="-128"/>
                          <a:ea typeface="メイリオ" panose="020B0604030504040204" pitchFamily="50" charset="-128"/>
                          <a:hlinkClick r:id="rId2"/>
                        </a:rPr>
                        <a:t>https://lp.geocoder.address-br.digital.go.jp/</a:t>
                      </a:r>
                      <a:endParaRPr kumimoji="1" lang="en-US" altLang="ja-JP" sz="1200">
                        <a:latin typeface="メイリオ" panose="020B0604030504040204" pitchFamily="50" charset="-128"/>
                        <a:ea typeface="メイリオ" panose="020B0604030504040204" pitchFamily="50" charset="-128"/>
                      </a:endParaRPr>
                    </a:p>
                    <a:p>
                      <a:endParaRPr kumimoji="1" lang="en-US" altLang="ja-JP" sz="120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665654472"/>
                  </a:ext>
                </a:extLst>
              </a:tr>
              <a:tr h="509068">
                <a:tc>
                  <a:txBody>
                    <a:bodyPr/>
                    <a:lstStyle/>
                    <a:p>
                      <a:r>
                        <a:rPr lang="ja-JP" altLang="en-US" sz="1500">
                          <a:latin typeface="メイリオ" panose="020B0604030504040204" pitchFamily="50" charset="-128"/>
                          <a:ea typeface="メイリオ" panose="020B0604030504040204" pitchFamily="50" charset="-128"/>
                        </a:rPr>
                        <a:t>GIFコンポーネントツール</a:t>
                      </a:r>
                      <a:endParaRPr kumimoji="1" lang="ja-JP" altLang="en-US" sz="1500">
                        <a:latin typeface="メイリオ" panose="020B0604030504040204" pitchFamily="50" charset="-128"/>
                        <a:ea typeface="メイリオ" panose="020B0604030504040204" pitchFamily="50" charset="-128"/>
                      </a:endParaRPr>
                    </a:p>
                  </a:txBody>
                  <a:tcPr/>
                </a:tc>
                <a:tc>
                  <a:txBody>
                    <a:bodyPr/>
                    <a:lstStyle/>
                    <a:p>
                      <a:r>
                        <a:rPr lang="ja-JP" sz="1500" b="0" i="0" u="none" strike="noStrike" baseline="0" noProof="0">
                          <a:solidFill>
                            <a:srgbClr val="000000"/>
                          </a:solidFill>
                          <a:latin typeface="メイリオ" panose="020B0604030504040204" pitchFamily="50" charset="-128"/>
                          <a:ea typeface="メイリオ" panose="020B0604030504040204" pitchFamily="50" charset="-128"/>
                        </a:rPr>
                        <a:t>GIFを利用したデータ整備を行う際に、GIFの仕様に沿った形のデータ変換や情報補完などを支援するコンポーネント群。主な機能は以下のとおり</a:t>
                      </a:r>
                      <a:r>
                        <a:rPr lang="ja-JP" altLang="en-US" sz="1500" b="0" i="0" u="none" strike="noStrike" baseline="0" noProof="0">
                          <a:solidFill>
                            <a:srgbClr val="000000"/>
                          </a:solidFill>
                          <a:latin typeface="メイリオ" panose="020B0604030504040204" pitchFamily="50" charset="-128"/>
                          <a:ea typeface="メイリオ" panose="020B0604030504040204" pitchFamily="50" charset="-128"/>
                        </a:rPr>
                        <a:t>。</a:t>
                      </a:r>
                    </a:p>
                    <a:p>
                      <a:pPr lvl="0">
                        <a:buNone/>
                      </a:pPr>
                      <a:r>
                        <a:rPr lang="ja-JP" sz="1500" b="0" i="0" u="none" strike="noStrike" baseline="0" noProof="0">
                          <a:solidFill>
                            <a:srgbClr val="000000"/>
                          </a:solidFill>
                          <a:latin typeface="メイリオ" panose="020B0604030504040204" pitchFamily="50" charset="-128"/>
                          <a:ea typeface="メイリオ" panose="020B0604030504040204" pitchFamily="50" charset="-128"/>
                        </a:rPr>
                        <a:t>・国税庁 法人番号データセットをソースとし、GIF コア</a:t>
                      </a:r>
                      <a:br>
                        <a:rPr lang="ja-JP" altLang="en-US" sz="1500" b="0" i="0" u="none" strike="noStrike" baseline="0" noProof="0">
                          <a:solidFill>
                            <a:srgbClr val="000000"/>
                          </a:solidFill>
                          <a:latin typeface="メイリオ" panose="020B0604030504040204" pitchFamily="50" charset="-128"/>
                          <a:ea typeface="メイリオ" panose="020B0604030504040204" pitchFamily="50" charset="-128"/>
                        </a:rPr>
                      </a:br>
                      <a:r>
                        <a:rPr lang="ja-JP" altLang="en-US" sz="1500" b="0" i="0" u="none" strike="noStrike" baseline="0" noProof="0">
                          <a:solidFill>
                            <a:srgbClr val="000000"/>
                          </a:solidFill>
                          <a:latin typeface="メイリオ" panose="020B0604030504040204" pitchFamily="50" charset="-128"/>
                          <a:ea typeface="メイリオ" panose="020B0604030504040204" pitchFamily="50" charset="-128"/>
                        </a:rPr>
                        <a:t>　</a:t>
                      </a:r>
                      <a:r>
                        <a:rPr lang="ja-JP" sz="1500" b="0" i="0" u="none" strike="noStrike" baseline="0" noProof="0">
                          <a:solidFill>
                            <a:srgbClr val="000000"/>
                          </a:solidFill>
                          <a:latin typeface="メイリオ" panose="020B0604030504040204" pitchFamily="50" charset="-128"/>
                          <a:ea typeface="メイリオ" panose="020B0604030504040204" pitchFamily="50" charset="-128"/>
                        </a:rPr>
                        <a:t>データモデル「法人」に対応した変換を行う</a:t>
                      </a:r>
                      <a:r>
                        <a:rPr lang="ja-JP" altLang="en-US" sz="1500" b="0" i="0" u="none" strike="noStrike" baseline="0" noProof="0">
                          <a:solidFill>
                            <a:srgbClr val="000000"/>
                          </a:solidFill>
                          <a:latin typeface="メイリオ" panose="020B0604030504040204" pitchFamily="50" charset="-128"/>
                          <a:ea typeface="メイリオ" panose="020B0604030504040204" pitchFamily="50" charset="-128"/>
                        </a:rPr>
                        <a:t>。</a:t>
                      </a:r>
                      <a:br>
                        <a:rPr lang="ja-JP" sz="1500" b="0" i="0" u="none" strike="noStrike" baseline="0" noProof="0">
                          <a:solidFill>
                            <a:srgbClr val="000000"/>
                          </a:solidFill>
                          <a:latin typeface="メイリオ" panose="020B0604030504040204" pitchFamily="50" charset="-128"/>
                          <a:ea typeface="メイリオ" panose="020B0604030504040204" pitchFamily="50" charset="-128"/>
                        </a:rPr>
                      </a:br>
                      <a:r>
                        <a:rPr lang="ja-JP" sz="1500" b="0" i="0" u="none" strike="noStrike" baseline="0" noProof="0">
                          <a:solidFill>
                            <a:srgbClr val="000000"/>
                          </a:solidFill>
                          <a:latin typeface="メイリオ" panose="020B0604030504040204" pitchFamily="50" charset="-128"/>
                          <a:ea typeface="メイリオ" panose="020B0604030504040204" pitchFamily="50" charset="-128"/>
                        </a:rPr>
                        <a:t>・合成文字・濁点等も含めた全角半角の統一を</a:t>
                      </a:r>
                      <a:r>
                        <a:rPr lang="ja-JP" altLang="en-US" sz="1500" b="0" i="0" u="none" strike="noStrike" baseline="0" noProof="0">
                          <a:solidFill>
                            <a:srgbClr val="000000"/>
                          </a:solidFill>
                          <a:latin typeface="メイリオ" panose="020B0604030504040204" pitchFamily="50" charset="-128"/>
                          <a:ea typeface="メイリオ" panose="020B0604030504040204" pitchFamily="50" charset="-128"/>
                        </a:rPr>
                        <a:t>行う</a:t>
                      </a:r>
                      <a:r>
                        <a:rPr lang="ja-JP" sz="1500" b="0" i="0" u="none" strike="noStrike" baseline="0" noProof="0">
                          <a:solidFill>
                            <a:srgbClr val="000000"/>
                          </a:solidFill>
                          <a:latin typeface="メイリオ" panose="020B0604030504040204" pitchFamily="50" charset="-128"/>
                          <a:ea typeface="メイリオ" panose="020B0604030504040204" pitchFamily="50" charset="-128"/>
                        </a:rPr>
                        <a:t>。</a:t>
                      </a:r>
                      <a:br>
                        <a:rPr lang="ja-JP" sz="1500" b="0" i="0" u="none" strike="noStrike" baseline="0" noProof="0">
                          <a:solidFill>
                            <a:srgbClr val="000000"/>
                          </a:solidFill>
                          <a:latin typeface="メイリオ" panose="020B0604030504040204" pitchFamily="50" charset="-128"/>
                          <a:ea typeface="メイリオ" panose="020B0604030504040204" pitchFamily="50" charset="-128"/>
                        </a:rPr>
                      </a:br>
                      <a:r>
                        <a:rPr lang="ja-JP" sz="1500" b="0" i="0" u="none" strike="noStrike" baseline="0" noProof="0">
                          <a:solidFill>
                            <a:srgbClr val="000000"/>
                          </a:solidFill>
                          <a:latin typeface="メイリオ" panose="020B0604030504040204" pitchFamily="50" charset="-128"/>
                          <a:ea typeface="メイリオ" panose="020B0604030504040204" pitchFamily="50" charset="-128"/>
                        </a:rPr>
                        <a:t>・GIFコアデータモデルに定義されたDMD </a:t>
                      </a:r>
                      <a:r>
                        <a:rPr lang="en-US" altLang="ja-JP" sz="1500" b="0" i="0" u="none" strike="noStrike" baseline="0" noProof="0">
                          <a:solidFill>
                            <a:srgbClr val="000000"/>
                          </a:solidFill>
                          <a:latin typeface="メイリオ" panose="020B0604030504040204" pitchFamily="50" charset="-128"/>
                          <a:ea typeface="メイリオ" panose="020B0604030504040204" pitchFamily="50" charset="-128"/>
                        </a:rPr>
                        <a:t>(</a:t>
                      </a:r>
                      <a:r>
                        <a:rPr lang="en-US" altLang="ja-JP" sz="1500" b="0" i="0" u="none" strike="noStrike" baseline="0" noProof="0">
                          <a:solidFill>
                            <a:srgbClr val="000000"/>
                          </a:solidFill>
                        </a:rPr>
                        <a:t>Data</a:t>
                      </a:r>
                      <a:r>
                        <a:rPr lang="ja-JP" altLang="en-US" sz="1500" b="0" i="0" u="none" strike="noStrike" baseline="0" noProof="0">
                          <a:solidFill>
                            <a:srgbClr val="000000"/>
                          </a:solidFill>
                        </a:rPr>
                        <a:t> </a:t>
                      </a:r>
                      <a:r>
                        <a:rPr lang="en-US" altLang="ja-JP" sz="1500" b="0" i="0" u="none" strike="noStrike" baseline="0" noProof="0">
                          <a:solidFill>
                            <a:srgbClr val="000000"/>
                          </a:solidFill>
                        </a:rPr>
                        <a:t>Model</a:t>
                      </a:r>
                      <a:r>
                        <a:rPr lang="ja-JP" altLang="en-US" sz="1500" b="0" i="0" u="none" strike="noStrike" baseline="0" noProof="0">
                          <a:solidFill>
                            <a:srgbClr val="000000"/>
                          </a:solidFill>
                        </a:rPr>
                        <a:t> </a:t>
                      </a:r>
                      <a:br>
                        <a:rPr lang="ja-JP" altLang="en-US" sz="1500" b="0" i="0" u="none" strike="noStrike" baseline="0" noProof="0">
                          <a:solidFill>
                            <a:srgbClr val="000000"/>
                          </a:solidFill>
                        </a:rPr>
                      </a:br>
                      <a:r>
                        <a:rPr lang="en-US" altLang="ja-JP" sz="1500" b="0" i="0" u="none" strike="noStrike" baseline="0" noProof="0">
                          <a:solidFill>
                            <a:srgbClr val="000000"/>
                          </a:solidFill>
                        </a:rPr>
                        <a:t>   Description) </a:t>
                      </a:r>
                      <a:r>
                        <a:rPr lang="ja-JP" sz="1500" b="0" i="0" u="none" strike="noStrike" baseline="0" noProof="0">
                          <a:solidFill>
                            <a:srgbClr val="000000"/>
                          </a:solidFill>
                          <a:latin typeface="メイリオ" panose="020B0604030504040204" pitchFamily="50" charset="-128"/>
                          <a:ea typeface="メイリオ" panose="020B0604030504040204" pitchFamily="50" charset="-128"/>
                        </a:rPr>
                        <a:t>に則したバリデーションを行う。</a:t>
                      </a:r>
                      <a:br>
                        <a:rPr lang="ja-JP" sz="1500" b="0" i="0" u="none" strike="noStrike" baseline="0" noProof="0">
                          <a:solidFill>
                            <a:srgbClr val="000000"/>
                          </a:solidFill>
                          <a:latin typeface="メイリオ" panose="020B0604030504040204" pitchFamily="50" charset="-128"/>
                          <a:ea typeface="メイリオ" panose="020B0604030504040204" pitchFamily="50" charset="-128"/>
                        </a:rPr>
                      </a:br>
                      <a:r>
                        <a:rPr lang="ja-JP" sz="1500" b="0" i="0" u="none" strike="noStrike" baseline="0" noProof="0">
                          <a:solidFill>
                            <a:srgbClr val="000000"/>
                          </a:solidFill>
                          <a:latin typeface="メイリオ" panose="020B0604030504040204" pitchFamily="50" charset="-128"/>
                          <a:ea typeface="メイリオ" panose="020B0604030504040204" pitchFamily="50" charset="-128"/>
                        </a:rPr>
                        <a:t>・GIF コアデータモデルの「連絡先」を対象とした電話</a:t>
                      </a:r>
                      <a:br>
                        <a:rPr lang="ja-JP" sz="1500" b="0" i="0" u="none" strike="noStrike" baseline="0" noProof="0">
                          <a:solidFill>
                            <a:srgbClr val="000000"/>
                          </a:solidFill>
                          <a:latin typeface="メイリオ" panose="020B0604030504040204" pitchFamily="50" charset="-128"/>
                          <a:ea typeface="メイリオ" panose="020B0604030504040204" pitchFamily="50" charset="-128"/>
                        </a:rPr>
                      </a:br>
                      <a:r>
                        <a:rPr lang="ja-JP" sz="1500" b="0" i="0" u="none" strike="noStrike" baseline="0" noProof="0">
                          <a:solidFill>
                            <a:srgbClr val="000000"/>
                          </a:solidFill>
                          <a:latin typeface="メイリオ" panose="020B0604030504040204" pitchFamily="50" charset="-128"/>
                          <a:ea typeface="メイリオ" panose="020B0604030504040204" pitchFamily="50" charset="-128"/>
                        </a:rPr>
                        <a:t> </a:t>
                      </a:r>
                      <a:r>
                        <a:rPr lang="ja-JP" altLang="en-US" sz="1500" b="0" i="0" u="none" strike="noStrike" baseline="0" noProof="0">
                          <a:solidFill>
                            <a:srgbClr val="000000"/>
                          </a:solidFill>
                          <a:latin typeface="メイリオ" panose="020B0604030504040204" pitchFamily="50" charset="-128"/>
                          <a:ea typeface="メイリオ" panose="020B0604030504040204" pitchFamily="50" charset="-128"/>
                        </a:rPr>
                        <a:t>  </a:t>
                      </a:r>
                      <a:r>
                        <a:rPr lang="ja-JP" sz="1500" b="0" i="0" u="none" strike="noStrike" baseline="0" noProof="0">
                          <a:solidFill>
                            <a:srgbClr val="000000"/>
                          </a:solidFill>
                          <a:latin typeface="メイリオ" panose="020B0604030504040204" pitchFamily="50" charset="-128"/>
                          <a:ea typeface="メイリオ" panose="020B0604030504040204" pitchFamily="50" charset="-128"/>
                        </a:rPr>
                        <a:t>番号の正規化を行う。</a:t>
                      </a:r>
                      <a:br>
                        <a:rPr lang="ja-JP" sz="1500" b="0" i="0" u="none" strike="noStrike" baseline="0" noProof="0">
                          <a:solidFill>
                            <a:srgbClr val="000000"/>
                          </a:solidFill>
                          <a:latin typeface="メイリオ" panose="020B0604030504040204" pitchFamily="50" charset="-128"/>
                          <a:ea typeface="メイリオ" panose="020B0604030504040204" pitchFamily="50" charset="-128"/>
                        </a:rPr>
                      </a:br>
                      <a:r>
                        <a:rPr lang="ja-JP" sz="1500" b="0" i="0" u="none" strike="noStrike" baseline="0" noProof="0">
                          <a:solidFill>
                            <a:srgbClr val="000000"/>
                          </a:solidFill>
                          <a:latin typeface="メイリオ" panose="020B0604030504040204" pitchFamily="50" charset="-128"/>
                          <a:ea typeface="メイリオ" panose="020B0604030504040204" pitchFamily="50" charset="-128"/>
                        </a:rPr>
                        <a:t>・日付文字列の正規化を行う。</a:t>
                      </a:r>
                      <a:endParaRPr lang="ja-JP"/>
                    </a:p>
                  </a:txBody>
                  <a:tcPr/>
                </a:tc>
                <a:tc>
                  <a:txBody>
                    <a:bodyPr/>
                    <a:lstStyle/>
                    <a:p>
                      <a:r>
                        <a:rPr kumimoji="1" lang="en-US" altLang="ja-JP" sz="1500">
                          <a:latin typeface="メイリオ" panose="020B0604030504040204" pitchFamily="50" charset="-128"/>
                          <a:ea typeface="メイリオ" panose="020B0604030504040204" pitchFamily="50" charset="-128"/>
                        </a:rPr>
                        <a:t>IPA</a:t>
                      </a:r>
                      <a:endParaRPr kumimoji="1" lang="ja-JP" altLang="en-US" sz="1500">
                        <a:latin typeface="メイリオ" panose="020B0604030504040204" pitchFamily="50" charset="-128"/>
                        <a:ea typeface="メイリオ" panose="020B0604030504040204" pitchFamily="50" charset="-128"/>
                      </a:endParaRPr>
                    </a:p>
                  </a:txBody>
                  <a:tcPr/>
                </a:tc>
                <a:tc>
                  <a:txBody>
                    <a:bodyPr/>
                    <a:lstStyle/>
                    <a:p>
                      <a:pPr marL="0" lvl="0" indent="0" algn="l">
                        <a:lnSpc>
                          <a:spcPct val="100000"/>
                        </a:lnSpc>
                        <a:buNone/>
                      </a:pPr>
                      <a:r>
                        <a:rPr lang="ja-JP" altLang="en-US" sz="1200" b="0" i="0" u="none" strike="noStrike" baseline="0" noProof="0" dirty="0">
                          <a:solidFill>
                            <a:srgbClr val="000000"/>
                          </a:solidFill>
                          <a:latin typeface="メイリオ" panose="020B0604030504040204" pitchFamily="50" charset="-128"/>
                          <a:ea typeface="メイリオ" panose="020B0604030504040204" pitchFamily="50" charset="-128"/>
                        </a:rPr>
                        <a:t>IMIサイト「政府相互運用性フレームワーク</a:t>
                      </a:r>
                      <a:r>
                        <a:rPr lang="en-US" sz="1200" b="0" i="0" u="none" strike="noStrike" baseline="0" noProof="0" dirty="0">
                          <a:solidFill>
                            <a:srgbClr val="000000"/>
                          </a:solidFill>
                          <a:latin typeface="メイリオ" panose="020B0604030504040204" pitchFamily="50" charset="-128"/>
                        </a:rPr>
                        <a:t>(GIF)</a:t>
                      </a:r>
                      <a:r>
                        <a:rPr lang="ja-JP" altLang="en-US" sz="1200" b="0" i="0" u="none" strike="noStrike" baseline="0" noProof="0" dirty="0">
                          <a:solidFill>
                            <a:srgbClr val="000000"/>
                          </a:solidFill>
                          <a:latin typeface="メイリオ" panose="020B0604030504040204" pitchFamily="50" charset="-128"/>
                        </a:rPr>
                        <a:t>活用情報」</a:t>
                      </a:r>
                      <a:endParaRPr lang="en-US" dirty="0"/>
                    </a:p>
                    <a:p>
                      <a:pPr lvl="0">
                        <a:buNone/>
                      </a:pPr>
                      <a:r>
                        <a:rPr lang="en-US" sz="1200" b="0" i="0" u="none" strike="noStrike" noProof="0" dirty="0">
                          <a:hlinkClick r:id="rId3"/>
                        </a:rPr>
                        <a:t>https://imi.go.jp/goi/gif</a:t>
                      </a:r>
                      <a:endParaRPr lang="ja-JP" altLang="en-US" sz="1200" dirty="0">
                        <a:latin typeface="メイリオ" panose="020B0604030504040204" pitchFamily="50" charset="-128"/>
                        <a:ea typeface="メイリオ" panose="020B0604030504040204" pitchFamily="50" charset="-128"/>
                      </a:endParaRPr>
                    </a:p>
                    <a:p>
                      <a:pPr lvl="0">
                        <a:buNone/>
                      </a:pPr>
                      <a:endParaRPr lang="en-US" sz="1200" b="0" i="0" u="none" strike="noStrike" noProof="0" dirty="0"/>
                    </a:p>
                  </a:txBody>
                  <a:tcPr/>
                </a:tc>
                <a:extLst>
                  <a:ext uri="{0D108BD9-81ED-4DB2-BD59-A6C34878D82A}">
                    <a16:rowId xmlns:a16="http://schemas.microsoft.com/office/drawing/2014/main" val="2159962821"/>
                  </a:ext>
                </a:extLst>
              </a:tr>
            </a:tbl>
          </a:graphicData>
        </a:graphic>
      </p:graphicFrame>
    </p:spTree>
    <p:extLst>
      <p:ext uri="{BB962C8B-B14F-4D97-AF65-F5344CB8AC3E}">
        <p14:creationId xmlns:p14="http://schemas.microsoft.com/office/powerpoint/2010/main" val="41778030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45</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ja-JP" altLang="en-US" sz="3200">
                <a:latin typeface="メイリオ" panose="020B0604030504040204" pitchFamily="50" charset="-128"/>
                <a:ea typeface="メイリオ" panose="020B0604030504040204" pitchFamily="50" charset="-128"/>
              </a:rPr>
              <a:t>（参考） </a:t>
            </a:r>
            <a:r>
              <a:rPr lang="en-US" altLang="ja-JP" sz="3200">
                <a:latin typeface="メイリオ" panose="020B0604030504040204" pitchFamily="50" charset="-128"/>
                <a:ea typeface="メイリオ" panose="020B0604030504040204" pitchFamily="50" charset="-128"/>
              </a:rPr>
              <a:t>GIF</a:t>
            </a:r>
            <a:r>
              <a:rPr lang="ja-JP" altLang="en-US" sz="3200">
                <a:latin typeface="メイリオ" panose="020B0604030504040204" pitchFamily="50" charset="-128"/>
                <a:ea typeface="メイリオ" panose="020B0604030504040204" pitchFamily="50" charset="-128"/>
              </a:rPr>
              <a:t>対応コンバータについて</a:t>
            </a:r>
            <a:r>
              <a:rPr lang="ja-JP" altLang="en-US" sz="1400">
                <a:latin typeface="メイリオ" panose="020B0604030504040204" pitchFamily="50" charset="-128"/>
                <a:ea typeface="メイリオ" panose="020B0604030504040204" pitchFamily="50" charset="-128"/>
              </a:rPr>
              <a:t>（アドレス・ベース・レジストリ・ジオコーダ</a:t>
            </a:r>
            <a:r>
              <a:rPr lang="en-US" altLang="ja-JP" sz="1400">
                <a:latin typeface="メイリオ" panose="020B0604030504040204" pitchFamily="50" charset="-128"/>
                <a:ea typeface="メイリオ" panose="020B0604030504040204" pitchFamily="50" charset="-128"/>
              </a:rPr>
              <a:t>(*) </a:t>
            </a:r>
            <a:r>
              <a:rPr lang="ja-JP" altLang="en-US" sz="1400">
                <a:latin typeface="メイリオ" panose="020B0604030504040204" pitchFamily="50" charset="-128"/>
                <a:ea typeface="メイリオ" panose="020B0604030504040204" pitchFamily="50" charset="-128"/>
              </a:rPr>
              <a:t>）</a:t>
            </a:r>
            <a:endParaRPr kumimoji="1" lang="en-US" altLang="ja-JP" sz="3200">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73605851-B796-E6F5-828A-EFB0FBA2583A}"/>
              </a:ext>
            </a:extLst>
          </p:cNvPr>
          <p:cNvSpPr txBox="1"/>
          <p:nvPr/>
        </p:nvSpPr>
        <p:spPr>
          <a:xfrm>
            <a:off x="119336" y="836712"/>
            <a:ext cx="11809312" cy="1815882"/>
          </a:xfrm>
          <a:prstGeom prst="rect">
            <a:avLst/>
          </a:prstGeom>
          <a:noFill/>
        </p:spPr>
        <p:txBody>
          <a:bodyPr wrap="square" rtlCol="0">
            <a:spAutoFit/>
          </a:bodyPr>
          <a:lstStyle/>
          <a:p>
            <a:pPr marL="342900" indent="-342900">
              <a:buFont typeface="Arial" panose="020B0604020202020204" pitchFamily="34" charset="0"/>
              <a:buChar char="•"/>
            </a:pPr>
            <a:r>
              <a:rPr kumimoji="1" lang="ja-JP" altLang="en-US" sz="2800">
                <a:latin typeface="メイリオ" panose="020B0604030504040204" pitchFamily="50" charset="-128"/>
                <a:ea typeface="メイリオ" panose="020B0604030504040204" pitchFamily="50" charset="-128"/>
              </a:rPr>
              <a:t>アドレス・ベース・レジストリ・ジオコーダ</a:t>
            </a:r>
            <a:r>
              <a:rPr kumimoji="1" lang="en-US" altLang="ja-JP" sz="2800">
                <a:latin typeface="メイリオ" panose="020B0604030504040204" pitchFamily="50" charset="-128"/>
                <a:ea typeface="メイリオ" panose="020B0604030504040204" pitchFamily="50" charset="-128"/>
              </a:rPr>
              <a:t>(</a:t>
            </a:r>
            <a:r>
              <a:rPr kumimoji="1" lang="ja-JP" altLang="en-US" sz="2800">
                <a:latin typeface="メイリオ" panose="020B0604030504040204" pitchFamily="50" charset="-128"/>
                <a:ea typeface="メイリオ" panose="020B0604030504040204" pitchFamily="50" charset="-128"/>
              </a:rPr>
              <a:t>以下</a:t>
            </a:r>
            <a:r>
              <a:rPr kumimoji="1" lang="en-US" altLang="ja-JP" sz="2800">
                <a:latin typeface="メイリオ" panose="020B0604030504040204" pitchFamily="50" charset="-128"/>
                <a:ea typeface="メイリオ" panose="020B0604030504040204" pitchFamily="50" charset="-128"/>
              </a:rPr>
              <a:t>ABR</a:t>
            </a:r>
            <a:r>
              <a:rPr kumimoji="1" lang="ja-JP" altLang="en-US" sz="2800">
                <a:latin typeface="メイリオ" panose="020B0604030504040204" pitchFamily="50" charset="-128"/>
                <a:ea typeface="メイリオ" panose="020B0604030504040204" pitchFamily="50" charset="-128"/>
              </a:rPr>
              <a:t>ジオコーダと記載</a:t>
            </a:r>
            <a:r>
              <a:rPr kumimoji="1" lang="en-US" altLang="ja-JP" sz="2800">
                <a:latin typeface="メイリオ" panose="020B0604030504040204" pitchFamily="50" charset="-128"/>
                <a:ea typeface="メイリオ" panose="020B0604030504040204" pitchFamily="50" charset="-128"/>
              </a:rPr>
              <a:t>)</a:t>
            </a:r>
            <a:r>
              <a:rPr kumimoji="1" lang="ja-JP" altLang="en-US" sz="2800">
                <a:latin typeface="メイリオ" panose="020B0604030504040204" pitchFamily="50" charset="-128"/>
                <a:ea typeface="メイリオ" panose="020B0604030504040204" pitchFamily="50" charset="-128"/>
              </a:rPr>
              <a:t>は、住所文字列を入力すると、アドレス・ベース・</a:t>
            </a:r>
            <a:r>
              <a:rPr lang="ja-JP" altLang="en-US" sz="2800">
                <a:latin typeface="メイリオ" panose="020B0604030504040204" pitchFamily="50" charset="-128"/>
                <a:ea typeface="メイリオ" panose="020B0604030504040204" pitchFamily="50" charset="-128"/>
              </a:rPr>
              <a:t>レ</a:t>
            </a:r>
            <a:r>
              <a:rPr kumimoji="1" lang="ja-JP" altLang="en-US" sz="2800">
                <a:latin typeface="メイリオ" panose="020B0604030504040204" pitchFamily="50" charset="-128"/>
                <a:ea typeface="メイリオ" panose="020B0604030504040204" pitchFamily="50" charset="-128"/>
              </a:rPr>
              <a:t>ジストリの町字データ等と突合し、文字の揺らぎを吸収した上で、正規化された住所文字列・町字</a:t>
            </a:r>
            <a:r>
              <a:rPr kumimoji="1" lang="en-US" altLang="ja-JP" sz="2800">
                <a:latin typeface="メイリオ" panose="020B0604030504040204" pitchFamily="50" charset="-128"/>
                <a:ea typeface="メイリオ" panose="020B0604030504040204" pitchFamily="50" charset="-128"/>
              </a:rPr>
              <a:t>ID</a:t>
            </a:r>
            <a:r>
              <a:rPr kumimoji="1" lang="ja-JP" altLang="en-US" sz="2800">
                <a:latin typeface="メイリオ" panose="020B0604030504040204" pitchFamily="50" charset="-128"/>
                <a:ea typeface="メイリオ" panose="020B0604030504040204" pitchFamily="50" charset="-128"/>
              </a:rPr>
              <a:t>・緯度経度等を出力します。</a:t>
            </a:r>
            <a:r>
              <a:rPr lang="ja-JP" altLang="en-US" sz="2800">
                <a:latin typeface="メイリオ" panose="020B0604030504040204" pitchFamily="50" charset="-128"/>
                <a:ea typeface="メイリオ" panose="020B0604030504040204" pitchFamily="50" charset="-128"/>
              </a:rPr>
              <a:t>　</a:t>
            </a:r>
            <a:endParaRPr lang="en-US" altLang="ja-JP" sz="2800">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B9E21F42-D675-39EA-5C10-8842489FF051}"/>
              </a:ext>
            </a:extLst>
          </p:cNvPr>
          <p:cNvSpPr/>
          <p:nvPr/>
        </p:nvSpPr>
        <p:spPr>
          <a:xfrm>
            <a:off x="1559496" y="3065858"/>
            <a:ext cx="1815406" cy="120936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kumimoji="1" lang="ja-JP" altLang="en-US" sz="1400">
                <a:solidFill>
                  <a:schemeClr val="tx1"/>
                </a:solidFill>
                <a:latin typeface="メイリオ" panose="020B0604030504040204" pitchFamily="50" charset="-128"/>
                <a:ea typeface="メイリオ" panose="020B0604030504040204" pitchFamily="50" charset="-128"/>
              </a:rPr>
              <a:t>住所文字列あり</a:t>
            </a:r>
            <a:endParaRPr kumimoji="1" lang="en-US" altLang="ja-JP" sz="1400">
              <a:solidFill>
                <a:schemeClr val="tx1"/>
              </a:solidFill>
              <a:latin typeface="メイリオ" panose="020B0604030504040204" pitchFamily="50" charset="-128"/>
              <a:ea typeface="メイリオ" panose="020B0604030504040204" pitchFamily="50" charset="-128"/>
            </a:endParaRPr>
          </a:p>
          <a:p>
            <a:pPr algn="ctr"/>
            <a:r>
              <a:rPr lang="ja-JP" altLang="en-US" sz="1400">
                <a:solidFill>
                  <a:schemeClr val="tx1"/>
                </a:solidFill>
                <a:latin typeface="メイリオ" panose="020B0604030504040204" pitchFamily="50" charset="-128"/>
                <a:ea typeface="メイリオ" panose="020B0604030504040204" pitchFamily="50" charset="-128"/>
              </a:rPr>
              <a:t>緯度経度なしデータ</a:t>
            </a:r>
            <a:endParaRPr kumimoji="1" lang="en-US" altLang="ja-JP" sz="1400">
              <a:solidFill>
                <a:schemeClr val="tx1"/>
              </a:solidFill>
              <a:latin typeface="メイリオ" panose="020B0604030504040204" pitchFamily="50" charset="-128"/>
              <a:ea typeface="メイリオ" panose="020B0604030504040204" pitchFamily="50" charset="-128"/>
            </a:endParaRPr>
          </a:p>
        </p:txBody>
      </p:sp>
      <p:sp>
        <p:nvSpPr>
          <p:cNvPr id="4" name="円柱 3">
            <a:extLst>
              <a:ext uri="{FF2B5EF4-FFF2-40B4-BE49-F238E27FC236}">
                <a16:creationId xmlns:a16="http://schemas.microsoft.com/office/drawing/2014/main" id="{3686E31C-5158-C165-D2DA-1FD6BC4B9522}"/>
              </a:ext>
            </a:extLst>
          </p:cNvPr>
          <p:cNvSpPr/>
          <p:nvPr/>
        </p:nvSpPr>
        <p:spPr>
          <a:xfrm>
            <a:off x="6222339" y="3102377"/>
            <a:ext cx="1316978" cy="595699"/>
          </a:xfrm>
          <a:prstGeom prst="can">
            <a:avLst>
              <a:gd name="adj" fmla="val 15183"/>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住所文字列</a:t>
            </a:r>
            <a:endParaRPr kumimoji="1" lang="en-US" altLang="ja-JP"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a:solidFill>
                  <a:prstClr val="black"/>
                </a:solidFill>
                <a:latin typeface="メイリオ" panose="020B0604030504040204" pitchFamily="50" charset="-128"/>
                <a:ea typeface="メイリオ" panose="020B0604030504040204" pitchFamily="50" charset="-128"/>
              </a:rPr>
              <a:t>町字</a:t>
            </a:r>
            <a:r>
              <a:rPr lang="en-US" altLang="ja-JP" sz="1200" b="1">
                <a:solidFill>
                  <a:prstClr val="black"/>
                </a:solidFill>
                <a:latin typeface="メイリオ" panose="020B0604030504040204" pitchFamily="50" charset="-128"/>
                <a:ea typeface="メイリオ" panose="020B0604030504040204" pitchFamily="50" charset="-128"/>
              </a:rPr>
              <a:t>ID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代表点緯度経度</a:t>
            </a:r>
          </a:p>
        </p:txBody>
      </p:sp>
      <p:pic>
        <p:nvPicPr>
          <p:cNvPr id="6" name="Picture 2" descr="重なったギアのイラスト">
            <a:extLst>
              <a:ext uri="{FF2B5EF4-FFF2-40B4-BE49-F238E27FC236}">
                <a16:creationId xmlns:a16="http://schemas.microsoft.com/office/drawing/2014/main" id="{D5F7F67A-030C-4FDF-B164-E2CAA3DEECE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78005" y="3021990"/>
            <a:ext cx="844819" cy="844819"/>
          </a:xfrm>
          <a:prstGeom prst="rect">
            <a:avLst/>
          </a:prstGeom>
          <a:noFill/>
          <a:extLst>
            <a:ext uri="{909E8E84-426E-40DD-AFC4-6F175D3DCCD1}">
              <a14:hiddenFill xmlns:a14="http://schemas.microsoft.com/office/drawing/2010/main">
                <a:solidFill>
                  <a:srgbClr val="FFFFFF"/>
                </a:solidFill>
              </a14:hiddenFill>
            </a:ext>
          </a:extLst>
        </p:spPr>
      </p:pic>
      <p:grpSp>
        <p:nvGrpSpPr>
          <p:cNvPr id="7" name="グループ化 6">
            <a:extLst>
              <a:ext uri="{FF2B5EF4-FFF2-40B4-BE49-F238E27FC236}">
                <a16:creationId xmlns:a16="http://schemas.microsoft.com/office/drawing/2014/main" id="{0327F6A8-3BBA-A082-4920-AACCD9043EEA}"/>
              </a:ext>
            </a:extLst>
          </p:cNvPr>
          <p:cNvGrpSpPr/>
          <p:nvPr/>
        </p:nvGrpSpPr>
        <p:grpSpPr>
          <a:xfrm>
            <a:off x="2050338" y="3181386"/>
            <a:ext cx="807070" cy="540834"/>
            <a:chOff x="3040800" y="5402766"/>
            <a:chExt cx="1013267" cy="644074"/>
          </a:xfrm>
        </p:grpSpPr>
        <p:sp>
          <p:nvSpPr>
            <p:cNvPr id="8" name="フローチャート: 処理 7">
              <a:extLst>
                <a:ext uri="{FF2B5EF4-FFF2-40B4-BE49-F238E27FC236}">
                  <a16:creationId xmlns:a16="http://schemas.microsoft.com/office/drawing/2014/main" id="{1F462D10-8B1D-C19D-649F-14C509C65214}"/>
                </a:ext>
              </a:extLst>
            </p:cNvPr>
            <p:cNvSpPr/>
            <p:nvPr/>
          </p:nvSpPr>
          <p:spPr>
            <a:xfrm>
              <a:off x="3041930" y="5402766"/>
              <a:ext cx="1012137" cy="168028"/>
            </a:xfrm>
            <a:prstGeom prst="flowChartProcess">
              <a:avLst/>
            </a:prstGeom>
            <a:solidFill>
              <a:schemeClr val="bg1">
                <a:lumMod val="50000"/>
              </a:schemeClr>
            </a:solidFill>
            <a:ln w="28575">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9" name="正方形/長方形 8">
              <a:extLst>
                <a:ext uri="{FF2B5EF4-FFF2-40B4-BE49-F238E27FC236}">
                  <a16:creationId xmlns:a16="http://schemas.microsoft.com/office/drawing/2014/main" id="{83493748-9D15-062E-CA97-10465504B4C6}"/>
                </a:ext>
              </a:extLst>
            </p:cNvPr>
            <p:cNvSpPr/>
            <p:nvPr/>
          </p:nvSpPr>
          <p:spPr>
            <a:xfrm>
              <a:off x="3043353" y="5584724"/>
              <a:ext cx="333139" cy="157316"/>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E5C628BF-FB35-7C23-9003-28F570D4CB34}"/>
                </a:ext>
              </a:extLst>
            </p:cNvPr>
            <p:cNvSpPr/>
            <p:nvPr/>
          </p:nvSpPr>
          <p:spPr>
            <a:xfrm>
              <a:off x="3383026" y="5584724"/>
              <a:ext cx="333139" cy="157316"/>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B9B41E5E-E7B8-9498-D144-3BBA8826C8E8}"/>
                </a:ext>
              </a:extLst>
            </p:cNvPr>
            <p:cNvSpPr/>
            <p:nvPr/>
          </p:nvSpPr>
          <p:spPr>
            <a:xfrm>
              <a:off x="3716165" y="5584724"/>
              <a:ext cx="333139" cy="157316"/>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5191DFAF-A017-C9C9-EF5D-BF0067B06EAE}"/>
                </a:ext>
              </a:extLst>
            </p:cNvPr>
            <p:cNvSpPr/>
            <p:nvPr/>
          </p:nvSpPr>
          <p:spPr>
            <a:xfrm>
              <a:off x="3040800" y="5737124"/>
              <a:ext cx="333139" cy="157315"/>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BDFDAFFA-983D-6E64-EC3A-D7850D712ACA}"/>
                </a:ext>
              </a:extLst>
            </p:cNvPr>
            <p:cNvSpPr/>
            <p:nvPr/>
          </p:nvSpPr>
          <p:spPr>
            <a:xfrm>
              <a:off x="3383684" y="5737124"/>
              <a:ext cx="333139" cy="157315"/>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8D98F34D-0F24-C232-9FDB-E74D3A6C1B66}"/>
                </a:ext>
              </a:extLst>
            </p:cNvPr>
            <p:cNvSpPr/>
            <p:nvPr/>
          </p:nvSpPr>
          <p:spPr>
            <a:xfrm>
              <a:off x="3716823" y="5737124"/>
              <a:ext cx="333139" cy="157315"/>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9F58FE9B-C531-0D1E-DF5D-D3A5E01F04AC}"/>
                </a:ext>
              </a:extLst>
            </p:cNvPr>
            <p:cNvSpPr/>
            <p:nvPr/>
          </p:nvSpPr>
          <p:spPr>
            <a:xfrm>
              <a:off x="3043355" y="5889524"/>
              <a:ext cx="333139" cy="157316"/>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6" name="正方形/長方形 15">
              <a:extLst>
                <a:ext uri="{FF2B5EF4-FFF2-40B4-BE49-F238E27FC236}">
                  <a16:creationId xmlns:a16="http://schemas.microsoft.com/office/drawing/2014/main" id="{B14D80FF-FF62-D495-2B65-F32A6A4FC662}"/>
                </a:ext>
              </a:extLst>
            </p:cNvPr>
            <p:cNvSpPr/>
            <p:nvPr/>
          </p:nvSpPr>
          <p:spPr>
            <a:xfrm>
              <a:off x="3383028" y="5889524"/>
              <a:ext cx="333139" cy="157316"/>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1D1D223F-3C15-0AD6-B2B4-E692DEA4FA39}"/>
                </a:ext>
              </a:extLst>
            </p:cNvPr>
            <p:cNvSpPr/>
            <p:nvPr/>
          </p:nvSpPr>
          <p:spPr>
            <a:xfrm>
              <a:off x="3716167" y="5889524"/>
              <a:ext cx="333139" cy="157316"/>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grpSp>
      <p:cxnSp>
        <p:nvCxnSpPr>
          <p:cNvPr id="18" name="直線矢印コネクタ 17">
            <a:extLst>
              <a:ext uri="{FF2B5EF4-FFF2-40B4-BE49-F238E27FC236}">
                <a16:creationId xmlns:a16="http://schemas.microsoft.com/office/drawing/2014/main" id="{2287E26E-3295-75D9-93D4-DB2E2E68149C}"/>
              </a:ext>
            </a:extLst>
          </p:cNvPr>
          <p:cNvCxnSpPr>
            <a:cxnSpLocks/>
          </p:cNvCxnSpPr>
          <p:nvPr/>
        </p:nvCxnSpPr>
        <p:spPr>
          <a:xfrm>
            <a:off x="3226210" y="3458122"/>
            <a:ext cx="1300841" cy="4027"/>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正方形/長方形 18">
            <a:extLst>
              <a:ext uri="{FF2B5EF4-FFF2-40B4-BE49-F238E27FC236}">
                <a16:creationId xmlns:a16="http://schemas.microsoft.com/office/drawing/2014/main" id="{DF518E6D-DD83-1077-0EAC-7BAEA101CF92}"/>
              </a:ext>
            </a:extLst>
          </p:cNvPr>
          <p:cNvSpPr/>
          <p:nvPr/>
        </p:nvSpPr>
        <p:spPr>
          <a:xfrm>
            <a:off x="3060174" y="3478837"/>
            <a:ext cx="1563329" cy="3048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300" b="1">
                <a:solidFill>
                  <a:schemeClr val="tx1"/>
                </a:solidFill>
                <a:latin typeface="メイリオ" panose="020B0604030504040204" pitchFamily="50" charset="-128"/>
                <a:ea typeface="メイリオ" panose="020B0604030504040204" pitchFamily="50" charset="-128"/>
              </a:rPr>
              <a:t>住所文字列</a:t>
            </a:r>
            <a:endParaRPr kumimoji="1" lang="ja-JP" altLang="en-US" sz="1300" b="1">
              <a:solidFill>
                <a:schemeClr val="tx1"/>
              </a:solidFill>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3818031E-408F-2337-0077-1E90D3FDE50B}"/>
              </a:ext>
            </a:extLst>
          </p:cNvPr>
          <p:cNvSpPr/>
          <p:nvPr/>
        </p:nvSpPr>
        <p:spPr>
          <a:xfrm>
            <a:off x="4158077" y="3815856"/>
            <a:ext cx="1563329" cy="464786"/>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400">
                <a:solidFill>
                  <a:schemeClr val="tx1"/>
                </a:solidFill>
                <a:latin typeface="メイリオ" panose="020B0604030504040204" pitchFamily="50" charset="-128"/>
                <a:ea typeface="メイリオ" panose="020B0604030504040204" pitchFamily="50" charset="-128"/>
              </a:rPr>
              <a:t>住所階層分割</a:t>
            </a:r>
            <a:endParaRPr lang="en-US" altLang="ja-JP" sz="1400">
              <a:solidFill>
                <a:schemeClr val="tx1"/>
              </a:solidFill>
              <a:latin typeface="メイリオ" panose="020B0604030504040204" pitchFamily="50" charset="-128"/>
              <a:ea typeface="メイリオ" panose="020B0604030504040204" pitchFamily="50" charset="-128"/>
            </a:endParaRPr>
          </a:p>
          <a:p>
            <a:pPr algn="ctr"/>
            <a:r>
              <a:rPr lang="ja-JP" altLang="en-US" sz="1400">
                <a:solidFill>
                  <a:schemeClr val="tx1"/>
                </a:solidFill>
                <a:latin typeface="メイリオ" panose="020B0604030504040204" pitchFamily="50" charset="-128"/>
                <a:ea typeface="メイリオ" panose="020B0604030504040204" pitchFamily="50" charset="-128"/>
              </a:rPr>
              <a:t>揺らぎの吸収</a:t>
            </a:r>
            <a:endParaRPr kumimoji="1" lang="ja-JP" altLang="en-US" sz="1400">
              <a:solidFill>
                <a:schemeClr val="tx1"/>
              </a:solidFill>
              <a:latin typeface="メイリオ" panose="020B0604030504040204" pitchFamily="50" charset="-128"/>
              <a:ea typeface="メイリオ" panose="020B0604030504040204" pitchFamily="50" charset="-128"/>
            </a:endParaRPr>
          </a:p>
        </p:txBody>
      </p:sp>
      <p:cxnSp>
        <p:nvCxnSpPr>
          <p:cNvPr id="21" name="直線矢印コネクタ 20">
            <a:extLst>
              <a:ext uri="{FF2B5EF4-FFF2-40B4-BE49-F238E27FC236}">
                <a16:creationId xmlns:a16="http://schemas.microsoft.com/office/drawing/2014/main" id="{BAFA9A77-F669-77BD-2889-F92E52BF3816}"/>
              </a:ext>
            </a:extLst>
          </p:cNvPr>
          <p:cNvCxnSpPr>
            <a:cxnSpLocks/>
          </p:cNvCxnSpPr>
          <p:nvPr/>
        </p:nvCxnSpPr>
        <p:spPr>
          <a:xfrm flipV="1">
            <a:off x="5308054" y="3449249"/>
            <a:ext cx="829934" cy="1128"/>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正方形/長方形 21">
            <a:extLst>
              <a:ext uri="{FF2B5EF4-FFF2-40B4-BE49-F238E27FC236}">
                <a16:creationId xmlns:a16="http://schemas.microsoft.com/office/drawing/2014/main" id="{E970D7F2-3DDA-DBFD-52B4-1F6224A0F278}"/>
              </a:ext>
            </a:extLst>
          </p:cNvPr>
          <p:cNvSpPr/>
          <p:nvPr/>
        </p:nvSpPr>
        <p:spPr>
          <a:xfrm>
            <a:off x="5314682" y="3474599"/>
            <a:ext cx="844819" cy="3048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300" b="1">
                <a:solidFill>
                  <a:schemeClr val="tx1"/>
                </a:solidFill>
                <a:latin typeface="メイリオ" panose="020B0604030504040204" pitchFamily="50" charset="-128"/>
                <a:ea typeface="メイリオ" panose="020B0604030504040204" pitchFamily="50" charset="-128"/>
              </a:rPr>
              <a:t>突合</a:t>
            </a:r>
            <a:endParaRPr kumimoji="1" lang="ja-JP" altLang="en-US" sz="1300" b="1">
              <a:solidFill>
                <a:schemeClr val="tx1"/>
              </a:solidFill>
              <a:latin typeface="メイリオ" panose="020B0604030504040204" pitchFamily="50" charset="-128"/>
              <a:ea typeface="メイリオ" panose="020B0604030504040204" pitchFamily="50" charset="-128"/>
            </a:endParaRPr>
          </a:p>
        </p:txBody>
      </p:sp>
      <p:sp>
        <p:nvSpPr>
          <p:cNvPr id="23" name="正方形/長方形 22">
            <a:extLst>
              <a:ext uri="{FF2B5EF4-FFF2-40B4-BE49-F238E27FC236}">
                <a16:creationId xmlns:a16="http://schemas.microsoft.com/office/drawing/2014/main" id="{B6DABF02-6620-2D6D-2CF5-710B886A7D0C}"/>
              </a:ext>
            </a:extLst>
          </p:cNvPr>
          <p:cNvSpPr/>
          <p:nvPr/>
        </p:nvSpPr>
        <p:spPr>
          <a:xfrm>
            <a:off x="9381144" y="2933859"/>
            <a:ext cx="1815406" cy="120936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kumimoji="1" lang="ja-JP" altLang="en-US" sz="1400">
                <a:solidFill>
                  <a:schemeClr val="tx1"/>
                </a:solidFill>
                <a:latin typeface="メイリオ" panose="020B0604030504040204" pitchFamily="50" charset="-128"/>
                <a:ea typeface="メイリオ" panose="020B0604030504040204" pitchFamily="50" charset="-128"/>
              </a:rPr>
              <a:t>住所文字列あり</a:t>
            </a:r>
            <a:endParaRPr kumimoji="1" lang="en-US" altLang="ja-JP" sz="1400">
              <a:solidFill>
                <a:schemeClr val="tx1"/>
              </a:solidFill>
              <a:latin typeface="メイリオ" panose="020B0604030504040204" pitchFamily="50" charset="-128"/>
              <a:ea typeface="メイリオ" panose="020B0604030504040204" pitchFamily="50" charset="-128"/>
            </a:endParaRPr>
          </a:p>
          <a:p>
            <a:pPr algn="ctr"/>
            <a:r>
              <a:rPr lang="ja-JP" altLang="en-US" sz="1400">
                <a:solidFill>
                  <a:schemeClr val="tx1"/>
                </a:solidFill>
                <a:latin typeface="メイリオ" panose="020B0604030504040204" pitchFamily="50" charset="-128"/>
                <a:ea typeface="メイリオ" panose="020B0604030504040204" pitchFamily="50" charset="-128"/>
              </a:rPr>
              <a:t>緯度経度なしデータ</a:t>
            </a:r>
            <a:endParaRPr kumimoji="1" lang="en-US" altLang="ja-JP" sz="1400">
              <a:solidFill>
                <a:schemeClr val="tx1"/>
              </a:solidFill>
              <a:latin typeface="メイリオ" panose="020B0604030504040204" pitchFamily="50" charset="-128"/>
              <a:ea typeface="メイリオ" panose="020B0604030504040204" pitchFamily="50" charset="-128"/>
            </a:endParaRPr>
          </a:p>
        </p:txBody>
      </p:sp>
      <p:grpSp>
        <p:nvGrpSpPr>
          <p:cNvPr id="24" name="グループ化 23">
            <a:extLst>
              <a:ext uri="{FF2B5EF4-FFF2-40B4-BE49-F238E27FC236}">
                <a16:creationId xmlns:a16="http://schemas.microsoft.com/office/drawing/2014/main" id="{55FC8A47-377A-8FC8-6D0B-59AFF3BFE415}"/>
              </a:ext>
            </a:extLst>
          </p:cNvPr>
          <p:cNvGrpSpPr/>
          <p:nvPr/>
        </p:nvGrpSpPr>
        <p:grpSpPr>
          <a:xfrm>
            <a:off x="9871986" y="3049387"/>
            <a:ext cx="807070" cy="540834"/>
            <a:chOff x="3040800" y="5402766"/>
            <a:chExt cx="1013267" cy="644074"/>
          </a:xfrm>
        </p:grpSpPr>
        <p:sp>
          <p:nvSpPr>
            <p:cNvPr id="25" name="フローチャート: 処理 24">
              <a:extLst>
                <a:ext uri="{FF2B5EF4-FFF2-40B4-BE49-F238E27FC236}">
                  <a16:creationId xmlns:a16="http://schemas.microsoft.com/office/drawing/2014/main" id="{702FDCB3-7513-3A20-C2CD-1DEE14E28F49}"/>
                </a:ext>
              </a:extLst>
            </p:cNvPr>
            <p:cNvSpPr/>
            <p:nvPr/>
          </p:nvSpPr>
          <p:spPr>
            <a:xfrm>
              <a:off x="3041930" y="5402766"/>
              <a:ext cx="1012137" cy="168028"/>
            </a:xfrm>
            <a:prstGeom prst="flowChartProcess">
              <a:avLst/>
            </a:prstGeom>
            <a:solidFill>
              <a:schemeClr val="bg1">
                <a:lumMod val="50000"/>
              </a:schemeClr>
            </a:solidFill>
            <a:ln w="28575">
              <a:solidFill>
                <a:schemeClr val="bg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A6BADFE8-2805-355B-BA1E-739F6AC93A22}"/>
                </a:ext>
              </a:extLst>
            </p:cNvPr>
            <p:cNvSpPr/>
            <p:nvPr/>
          </p:nvSpPr>
          <p:spPr>
            <a:xfrm>
              <a:off x="3043353" y="5584724"/>
              <a:ext cx="333139" cy="157316"/>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7" name="正方形/長方形 26">
              <a:extLst>
                <a:ext uri="{FF2B5EF4-FFF2-40B4-BE49-F238E27FC236}">
                  <a16:creationId xmlns:a16="http://schemas.microsoft.com/office/drawing/2014/main" id="{68BC1066-EBBB-FDC0-382E-E4931B209422}"/>
                </a:ext>
              </a:extLst>
            </p:cNvPr>
            <p:cNvSpPr/>
            <p:nvPr/>
          </p:nvSpPr>
          <p:spPr>
            <a:xfrm>
              <a:off x="3383026" y="5584724"/>
              <a:ext cx="333139" cy="157316"/>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8" name="正方形/長方形 27">
              <a:extLst>
                <a:ext uri="{FF2B5EF4-FFF2-40B4-BE49-F238E27FC236}">
                  <a16:creationId xmlns:a16="http://schemas.microsoft.com/office/drawing/2014/main" id="{D5AA0D03-A147-8F9A-20DF-E67FF80DAADC}"/>
                </a:ext>
              </a:extLst>
            </p:cNvPr>
            <p:cNvSpPr/>
            <p:nvPr/>
          </p:nvSpPr>
          <p:spPr>
            <a:xfrm>
              <a:off x="3716165" y="5584724"/>
              <a:ext cx="333139" cy="157316"/>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9" name="正方形/長方形 28">
              <a:extLst>
                <a:ext uri="{FF2B5EF4-FFF2-40B4-BE49-F238E27FC236}">
                  <a16:creationId xmlns:a16="http://schemas.microsoft.com/office/drawing/2014/main" id="{02247C8C-623F-1984-A033-EDDAA8048FC6}"/>
                </a:ext>
              </a:extLst>
            </p:cNvPr>
            <p:cNvSpPr/>
            <p:nvPr/>
          </p:nvSpPr>
          <p:spPr>
            <a:xfrm>
              <a:off x="3040800" y="5737124"/>
              <a:ext cx="333139" cy="157315"/>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0" name="正方形/長方形 29">
              <a:extLst>
                <a:ext uri="{FF2B5EF4-FFF2-40B4-BE49-F238E27FC236}">
                  <a16:creationId xmlns:a16="http://schemas.microsoft.com/office/drawing/2014/main" id="{9A09654A-9E69-4BF4-972A-F6C2B595AA6D}"/>
                </a:ext>
              </a:extLst>
            </p:cNvPr>
            <p:cNvSpPr/>
            <p:nvPr/>
          </p:nvSpPr>
          <p:spPr>
            <a:xfrm>
              <a:off x="3383684" y="5737124"/>
              <a:ext cx="333139" cy="157315"/>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1" name="正方形/長方形 30">
              <a:extLst>
                <a:ext uri="{FF2B5EF4-FFF2-40B4-BE49-F238E27FC236}">
                  <a16:creationId xmlns:a16="http://schemas.microsoft.com/office/drawing/2014/main" id="{41A792DC-1C7F-0E12-911F-E7507C3B8745}"/>
                </a:ext>
              </a:extLst>
            </p:cNvPr>
            <p:cNvSpPr/>
            <p:nvPr/>
          </p:nvSpPr>
          <p:spPr>
            <a:xfrm>
              <a:off x="3716823" y="5737124"/>
              <a:ext cx="333139" cy="157315"/>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2" name="正方形/長方形 31">
              <a:extLst>
                <a:ext uri="{FF2B5EF4-FFF2-40B4-BE49-F238E27FC236}">
                  <a16:creationId xmlns:a16="http://schemas.microsoft.com/office/drawing/2014/main" id="{E17C1BA8-C9BE-2D02-1D35-220D323ABB39}"/>
                </a:ext>
              </a:extLst>
            </p:cNvPr>
            <p:cNvSpPr/>
            <p:nvPr/>
          </p:nvSpPr>
          <p:spPr>
            <a:xfrm>
              <a:off x="3043355" y="5889524"/>
              <a:ext cx="333139" cy="157316"/>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3" name="正方形/長方形 32">
              <a:extLst>
                <a:ext uri="{FF2B5EF4-FFF2-40B4-BE49-F238E27FC236}">
                  <a16:creationId xmlns:a16="http://schemas.microsoft.com/office/drawing/2014/main" id="{07C7CEFF-B72C-BECC-1199-993942E3161C}"/>
                </a:ext>
              </a:extLst>
            </p:cNvPr>
            <p:cNvSpPr/>
            <p:nvPr/>
          </p:nvSpPr>
          <p:spPr>
            <a:xfrm>
              <a:off x="3383028" y="5889524"/>
              <a:ext cx="333139" cy="157316"/>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4" name="正方形/長方形 33">
              <a:extLst>
                <a:ext uri="{FF2B5EF4-FFF2-40B4-BE49-F238E27FC236}">
                  <a16:creationId xmlns:a16="http://schemas.microsoft.com/office/drawing/2014/main" id="{2E3A092D-17FA-227A-4335-8E1BE2659CE4}"/>
                </a:ext>
              </a:extLst>
            </p:cNvPr>
            <p:cNvSpPr/>
            <p:nvPr/>
          </p:nvSpPr>
          <p:spPr>
            <a:xfrm>
              <a:off x="3716167" y="5889524"/>
              <a:ext cx="333139" cy="157316"/>
            </a:xfrm>
            <a:prstGeom prst="rect">
              <a:avLst/>
            </a:prstGeom>
            <a:noFill/>
            <a:ln w="317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grpSp>
      <p:cxnSp>
        <p:nvCxnSpPr>
          <p:cNvPr id="35" name="直線矢印コネクタ 34">
            <a:extLst>
              <a:ext uri="{FF2B5EF4-FFF2-40B4-BE49-F238E27FC236}">
                <a16:creationId xmlns:a16="http://schemas.microsoft.com/office/drawing/2014/main" id="{00906C69-BD67-44F3-B441-695C237411B2}"/>
              </a:ext>
            </a:extLst>
          </p:cNvPr>
          <p:cNvCxnSpPr>
            <a:cxnSpLocks/>
          </p:cNvCxnSpPr>
          <p:nvPr/>
        </p:nvCxnSpPr>
        <p:spPr>
          <a:xfrm flipV="1">
            <a:off x="7632267" y="3439417"/>
            <a:ext cx="2143432" cy="9832"/>
          </a:xfrm>
          <a:prstGeom prst="straightConnector1">
            <a:avLst/>
          </a:prstGeom>
          <a:ln w="158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正方形/長方形 35">
            <a:extLst>
              <a:ext uri="{FF2B5EF4-FFF2-40B4-BE49-F238E27FC236}">
                <a16:creationId xmlns:a16="http://schemas.microsoft.com/office/drawing/2014/main" id="{47914ED9-E59A-C80F-6076-0617330A07EF}"/>
              </a:ext>
            </a:extLst>
          </p:cNvPr>
          <p:cNvSpPr/>
          <p:nvPr/>
        </p:nvSpPr>
        <p:spPr>
          <a:xfrm>
            <a:off x="7532754" y="3480872"/>
            <a:ext cx="1942000" cy="94423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300" b="1">
                <a:solidFill>
                  <a:schemeClr val="tx1"/>
                </a:solidFill>
                <a:latin typeface="メイリオ" panose="020B0604030504040204" pitchFamily="50" charset="-128"/>
                <a:ea typeface="メイリオ" panose="020B0604030504040204" pitchFamily="50" charset="-128"/>
              </a:rPr>
              <a:t>緯度経度</a:t>
            </a:r>
            <a:endParaRPr lang="en-US" altLang="ja-JP" sz="1300" b="1">
              <a:solidFill>
                <a:schemeClr val="tx1"/>
              </a:solidFill>
              <a:latin typeface="メイリオ" panose="020B0604030504040204" pitchFamily="50" charset="-128"/>
              <a:ea typeface="メイリオ" panose="020B0604030504040204" pitchFamily="50" charset="-128"/>
            </a:endParaRPr>
          </a:p>
          <a:p>
            <a:pPr algn="ctr"/>
            <a:r>
              <a:rPr kumimoji="1" lang="ja-JP" altLang="en-US" sz="1300" b="1">
                <a:solidFill>
                  <a:schemeClr val="tx1"/>
                </a:solidFill>
                <a:latin typeface="メイリオ" panose="020B0604030504040204" pitchFamily="50" charset="-128"/>
                <a:ea typeface="メイリオ" panose="020B0604030504040204" pitchFamily="50" charset="-128"/>
              </a:rPr>
              <a:t>町字</a:t>
            </a:r>
            <a:r>
              <a:rPr kumimoji="1" lang="en-US" altLang="ja-JP" sz="1300" b="1">
                <a:solidFill>
                  <a:schemeClr val="tx1"/>
                </a:solidFill>
                <a:latin typeface="メイリオ" panose="020B0604030504040204" pitchFamily="50" charset="-128"/>
                <a:ea typeface="メイリオ" panose="020B0604030504040204" pitchFamily="50" charset="-128"/>
              </a:rPr>
              <a:t>ID</a:t>
            </a:r>
          </a:p>
          <a:p>
            <a:pPr algn="ctr"/>
            <a:r>
              <a:rPr lang="ja-JP" altLang="en-US" sz="1300" b="1">
                <a:solidFill>
                  <a:schemeClr val="tx1"/>
                </a:solidFill>
                <a:latin typeface="メイリオ" panose="020B0604030504040204" pitchFamily="50" charset="-128"/>
                <a:ea typeface="メイリオ" panose="020B0604030504040204" pitchFamily="50" charset="-128"/>
              </a:rPr>
              <a:t>正規化住所文字列</a:t>
            </a:r>
            <a:endParaRPr lang="en-US" altLang="ja-JP" sz="1300" b="1">
              <a:solidFill>
                <a:schemeClr val="tx1"/>
              </a:solidFill>
              <a:latin typeface="メイリオ" panose="020B0604030504040204" pitchFamily="50" charset="-128"/>
              <a:ea typeface="メイリオ" panose="020B0604030504040204" pitchFamily="50" charset="-128"/>
            </a:endParaRPr>
          </a:p>
          <a:p>
            <a:pPr algn="ctr"/>
            <a:r>
              <a:rPr lang="ja-JP" altLang="en-US" sz="1300" b="1">
                <a:solidFill>
                  <a:schemeClr val="tx1"/>
                </a:solidFill>
                <a:latin typeface="メイリオ" panose="020B0604030504040204" pitchFamily="50" charset="-128"/>
                <a:ea typeface="メイリオ" panose="020B0604030504040204" pitchFamily="50" charset="-128"/>
              </a:rPr>
              <a:t>マッチングレベル</a:t>
            </a:r>
            <a:endParaRPr kumimoji="1" lang="ja-JP" altLang="en-US" sz="1300" b="1">
              <a:solidFill>
                <a:schemeClr val="tx1"/>
              </a:solidFill>
              <a:latin typeface="メイリオ" panose="020B0604030504040204" pitchFamily="50" charset="-128"/>
              <a:ea typeface="メイリオ" panose="020B0604030504040204" pitchFamily="50" charset="-128"/>
            </a:endParaRPr>
          </a:p>
        </p:txBody>
      </p:sp>
      <p:sp>
        <p:nvSpPr>
          <p:cNvPr id="37" name="Google Shape;340;p28">
            <a:extLst>
              <a:ext uri="{FF2B5EF4-FFF2-40B4-BE49-F238E27FC236}">
                <a16:creationId xmlns:a16="http://schemas.microsoft.com/office/drawing/2014/main" id="{3469C438-558D-4CB9-786B-18B009E51476}"/>
              </a:ext>
            </a:extLst>
          </p:cNvPr>
          <p:cNvSpPr/>
          <p:nvPr/>
        </p:nvSpPr>
        <p:spPr>
          <a:xfrm>
            <a:off x="9231015" y="4290061"/>
            <a:ext cx="2296352" cy="2399991"/>
          </a:xfrm>
          <a:prstGeom prst="roundRect">
            <a:avLst>
              <a:gd name="adj" fmla="val 3948"/>
            </a:avLst>
          </a:prstGeom>
          <a:solidFill>
            <a:srgbClr val="F2F2F2"/>
          </a:solidFill>
          <a:ln w="25400" cap="flat" cmpd="sng">
            <a:solidFill>
              <a:srgbClr val="88889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1050" u="none" strike="noStrike" cap="none">
                <a:solidFill>
                  <a:srgbClr val="4F4F57"/>
                </a:solidFill>
                <a:latin typeface="メイリオ" panose="020B0604030504040204" pitchFamily="50" charset="-128"/>
                <a:ea typeface="メイリオ" panose="020B0604030504040204" pitchFamily="50" charset="-128"/>
                <a:sym typeface="Arial"/>
              </a:rPr>
              <a:t>全国地方公共団体コード : 131016</a:t>
            </a:r>
            <a:endParaRPr sz="1050">
              <a:latin typeface="メイリオ" panose="020B0604030504040204" pitchFamily="50" charset="-128"/>
              <a:ea typeface="メイリオ" panose="020B0604030504040204" pitchFamily="50" charset="-128"/>
            </a:endParaRPr>
          </a:p>
          <a:p>
            <a:pPr marL="0" marR="0" lvl="0" indent="0" algn="l" rtl="0">
              <a:lnSpc>
                <a:spcPct val="100000"/>
              </a:lnSpc>
              <a:spcBef>
                <a:spcPts val="0"/>
              </a:spcBef>
              <a:spcAft>
                <a:spcPts val="0"/>
              </a:spcAft>
              <a:buNone/>
            </a:pPr>
            <a:r>
              <a:rPr lang="ja-JP" sz="1050" u="none" strike="noStrike" cap="none">
                <a:solidFill>
                  <a:srgbClr val="4F4F57"/>
                </a:solidFill>
                <a:latin typeface="メイリオ" panose="020B0604030504040204" pitchFamily="50" charset="-128"/>
                <a:ea typeface="メイリオ" panose="020B0604030504040204" pitchFamily="50" charset="-128"/>
                <a:sym typeface="Arial"/>
              </a:rPr>
              <a:t>町字ID : 0056000</a:t>
            </a:r>
            <a:endParaRPr lang="en-US" altLang="ja-JP" sz="1050" u="none" strike="noStrike" cap="none">
              <a:solidFill>
                <a:srgbClr val="4F4F57"/>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None/>
            </a:pPr>
            <a:r>
              <a:rPr lang="ja-JP" altLang="en-US" sz="1050">
                <a:solidFill>
                  <a:srgbClr val="4F4F57"/>
                </a:solidFill>
                <a:latin typeface="メイリオ" panose="020B0604030504040204" pitchFamily="50" charset="-128"/>
                <a:ea typeface="メイリオ" panose="020B0604030504040204" pitchFamily="50" charset="-128"/>
                <a:sym typeface="Arial"/>
              </a:rPr>
              <a:t>マッチングレベル：</a:t>
            </a:r>
            <a:r>
              <a:rPr lang="en-US" altLang="ja-JP" sz="1050">
                <a:solidFill>
                  <a:srgbClr val="4F4F57"/>
                </a:solidFill>
                <a:latin typeface="メイリオ" panose="020B0604030504040204" pitchFamily="50" charset="-128"/>
                <a:ea typeface="メイリオ" panose="020B0604030504040204" pitchFamily="50" charset="-128"/>
                <a:sym typeface="Arial"/>
              </a:rPr>
              <a:t>8</a:t>
            </a:r>
            <a:endParaRPr sz="1050">
              <a:latin typeface="メイリオ" panose="020B0604030504040204" pitchFamily="50" charset="-128"/>
              <a:ea typeface="メイリオ" panose="020B0604030504040204" pitchFamily="50" charset="-128"/>
            </a:endParaRPr>
          </a:p>
          <a:p>
            <a:pPr marL="0" marR="0" lvl="0" indent="0" algn="l" rtl="0">
              <a:lnSpc>
                <a:spcPct val="100000"/>
              </a:lnSpc>
              <a:spcBef>
                <a:spcPts val="0"/>
              </a:spcBef>
              <a:spcAft>
                <a:spcPts val="0"/>
              </a:spcAft>
              <a:buNone/>
            </a:pPr>
            <a:r>
              <a:rPr lang="ja-JP" sz="1050" u="none" strike="noStrike" cap="none">
                <a:solidFill>
                  <a:srgbClr val="4F4F57"/>
                </a:solidFill>
                <a:latin typeface="メイリオ" panose="020B0604030504040204" pitchFamily="50" charset="-128"/>
                <a:ea typeface="メイリオ" panose="020B0604030504040204" pitchFamily="50" charset="-128"/>
                <a:sym typeface="Arial"/>
              </a:rPr>
              <a:t>住居表示フラグ : 1</a:t>
            </a:r>
            <a:endParaRPr sz="1050">
              <a:latin typeface="メイリオ" panose="020B0604030504040204" pitchFamily="50" charset="-128"/>
              <a:ea typeface="メイリオ" panose="020B0604030504040204" pitchFamily="50" charset="-128"/>
            </a:endParaRPr>
          </a:p>
          <a:p>
            <a:pPr marL="0" marR="0" lvl="0" indent="0" algn="l" rtl="0">
              <a:lnSpc>
                <a:spcPct val="100000"/>
              </a:lnSpc>
              <a:spcBef>
                <a:spcPts val="0"/>
              </a:spcBef>
              <a:spcAft>
                <a:spcPts val="0"/>
              </a:spcAft>
              <a:buNone/>
            </a:pPr>
            <a:r>
              <a:rPr lang="ja-JP" sz="1050" u="none" strike="noStrike" cap="none">
                <a:solidFill>
                  <a:srgbClr val="4F4F57"/>
                </a:solidFill>
                <a:latin typeface="メイリオ" panose="020B0604030504040204" pitchFamily="50" charset="-128"/>
                <a:ea typeface="メイリオ" panose="020B0604030504040204" pitchFamily="50" charset="-128"/>
                <a:sym typeface="Arial"/>
              </a:rPr>
              <a:t>経度 : 139.73495</a:t>
            </a:r>
            <a:endParaRPr sz="1050">
              <a:latin typeface="メイリオ" panose="020B0604030504040204" pitchFamily="50" charset="-128"/>
              <a:ea typeface="メイリオ" panose="020B0604030504040204" pitchFamily="50" charset="-128"/>
            </a:endParaRPr>
          </a:p>
          <a:p>
            <a:pPr marL="0" marR="0" lvl="0" indent="0" algn="l" rtl="0">
              <a:lnSpc>
                <a:spcPct val="100000"/>
              </a:lnSpc>
              <a:spcBef>
                <a:spcPts val="0"/>
              </a:spcBef>
              <a:spcAft>
                <a:spcPts val="0"/>
              </a:spcAft>
              <a:buNone/>
            </a:pPr>
            <a:r>
              <a:rPr lang="ja-JP" sz="1050" u="none" strike="noStrike" cap="none">
                <a:solidFill>
                  <a:srgbClr val="4F4F57"/>
                </a:solidFill>
                <a:latin typeface="メイリオ" panose="020B0604030504040204" pitchFamily="50" charset="-128"/>
                <a:ea typeface="メイリオ" panose="020B0604030504040204" pitchFamily="50" charset="-128"/>
                <a:sym typeface="Arial"/>
              </a:rPr>
              <a:t>緯度 : 35.681411</a:t>
            </a:r>
            <a:endParaRPr sz="1050">
              <a:latin typeface="メイリオ" panose="020B0604030504040204" pitchFamily="50" charset="-128"/>
              <a:ea typeface="メイリオ" panose="020B0604030504040204" pitchFamily="50" charset="-128"/>
            </a:endParaRPr>
          </a:p>
          <a:p>
            <a:pPr marL="0" marR="0" lvl="0" indent="0" algn="l" rtl="0">
              <a:lnSpc>
                <a:spcPct val="100000"/>
              </a:lnSpc>
              <a:spcBef>
                <a:spcPts val="0"/>
              </a:spcBef>
              <a:spcAft>
                <a:spcPts val="0"/>
              </a:spcAft>
              <a:buNone/>
            </a:pPr>
            <a:r>
              <a:rPr lang="ja-JP" sz="1050" u="none" strike="noStrike" cap="none">
                <a:solidFill>
                  <a:srgbClr val="4F4F57"/>
                </a:solidFill>
                <a:latin typeface="メイリオ" panose="020B0604030504040204" pitchFamily="50" charset="-128"/>
                <a:ea typeface="メイリオ" panose="020B0604030504040204" pitchFamily="50" charset="-128"/>
                <a:sym typeface="Arial"/>
              </a:rPr>
              <a:t>都道府県 : 東京都</a:t>
            </a:r>
            <a:endParaRPr sz="1050" u="none" strike="noStrike" cap="none">
              <a:solidFill>
                <a:srgbClr val="4F4F57"/>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None/>
            </a:pPr>
            <a:r>
              <a:rPr lang="ja-JP" sz="1050" u="none" strike="noStrike" cap="none">
                <a:solidFill>
                  <a:srgbClr val="4F4F57"/>
                </a:solidFill>
                <a:latin typeface="メイリオ" panose="020B0604030504040204" pitchFamily="50" charset="-128"/>
                <a:ea typeface="メイリオ" panose="020B0604030504040204" pitchFamily="50" charset="-128"/>
                <a:sym typeface="Arial"/>
              </a:rPr>
              <a:t>市区町村 : 千代田区</a:t>
            </a:r>
            <a:endParaRPr sz="1050" u="none" strike="noStrike" cap="none">
              <a:solidFill>
                <a:srgbClr val="4F4F57"/>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None/>
            </a:pPr>
            <a:r>
              <a:rPr lang="ja-JP" sz="1050" u="none" strike="noStrike" cap="none">
                <a:solidFill>
                  <a:srgbClr val="4F4F57"/>
                </a:solidFill>
                <a:latin typeface="メイリオ" panose="020B0604030504040204" pitchFamily="50" charset="-128"/>
                <a:ea typeface="メイリオ" panose="020B0604030504040204" pitchFamily="50" charset="-128"/>
                <a:sym typeface="Arial"/>
              </a:rPr>
              <a:t>大字・町 : 紀尾井町</a:t>
            </a:r>
            <a:endParaRPr sz="1050" u="none" strike="noStrike" cap="none">
              <a:solidFill>
                <a:srgbClr val="4F4F57"/>
              </a:solidFill>
              <a:latin typeface="メイリオ" panose="020B0604030504040204" pitchFamily="50" charset="-128"/>
              <a:ea typeface="メイリオ" panose="020B0604030504040204" pitchFamily="50" charset="-128"/>
              <a:sym typeface="Arial"/>
            </a:endParaRPr>
          </a:p>
          <a:p>
            <a:pPr marL="0" marR="0" lvl="0" indent="0" algn="l" rtl="0">
              <a:lnSpc>
                <a:spcPct val="100000"/>
              </a:lnSpc>
              <a:spcBef>
                <a:spcPts val="0"/>
              </a:spcBef>
              <a:spcAft>
                <a:spcPts val="0"/>
              </a:spcAft>
              <a:buNone/>
            </a:pPr>
            <a:r>
              <a:rPr lang="ja-JP" sz="1050" u="none" strike="noStrike" cap="none">
                <a:solidFill>
                  <a:srgbClr val="4F4F57"/>
                </a:solidFill>
                <a:latin typeface="メイリオ" panose="020B0604030504040204" pitchFamily="50" charset="-128"/>
                <a:ea typeface="メイリオ" panose="020B0604030504040204" pitchFamily="50" charset="-128"/>
                <a:sym typeface="Arial"/>
              </a:rPr>
              <a:t>丁目 : </a:t>
            </a:r>
            <a:endParaRPr sz="1050">
              <a:latin typeface="メイリオ" panose="020B0604030504040204" pitchFamily="50" charset="-128"/>
              <a:ea typeface="メイリオ" panose="020B0604030504040204" pitchFamily="50" charset="-128"/>
            </a:endParaRPr>
          </a:p>
          <a:p>
            <a:pPr marL="0" marR="0" lvl="0" indent="0" algn="l" rtl="0">
              <a:lnSpc>
                <a:spcPct val="100000"/>
              </a:lnSpc>
              <a:spcBef>
                <a:spcPts val="0"/>
              </a:spcBef>
              <a:spcAft>
                <a:spcPts val="0"/>
              </a:spcAft>
              <a:buNone/>
            </a:pPr>
            <a:r>
              <a:rPr lang="ja-JP" sz="1050" u="none" strike="noStrike" cap="none">
                <a:solidFill>
                  <a:srgbClr val="4F4F57"/>
                </a:solidFill>
                <a:latin typeface="メイリオ" panose="020B0604030504040204" pitchFamily="50" charset="-128"/>
                <a:ea typeface="メイリオ" panose="020B0604030504040204" pitchFamily="50" charset="-128"/>
                <a:sym typeface="Arial"/>
              </a:rPr>
              <a:t>小字 : </a:t>
            </a:r>
            <a:endParaRPr sz="1050">
              <a:latin typeface="メイリオ" panose="020B0604030504040204" pitchFamily="50" charset="-128"/>
              <a:ea typeface="メイリオ" panose="020B0604030504040204" pitchFamily="50" charset="-128"/>
            </a:endParaRPr>
          </a:p>
          <a:p>
            <a:pPr marL="0" marR="0" lvl="0" indent="0" algn="l" rtl="0">
              <a:lnSpc>
                <a:spcPct val="100000"/>
              </a:lnSpc>
              <a:spcBef>
                <a:spcPts val="0"/>
              </a:spcBef>
              <a:spcAft>
                <a:spcPts val="0"/>
              </a:spcAft>
              <a:buNone/>
            </a:pPr>
            <a:r>
              <a:rPr lang="ja-JP" sz="1050" u="none" strike="noStrike" cap="none">
                <a:solidFill>
                  <a:srgbClr val="4F4F57"/>
                </a:solidFill>
                <a:latin typeface="メイリオ" panose="020B0604030504040204" pitchFamily="50" charset="-128"/>
                <a:ea typeface="メイリオ" panose="020B0604030504040204" pitchFamily="50" charset="-128"/>
                <a:sym typeface="Arial"/>
              </a:rPr>
              <a:t>街区 : 1</a:t>
            </a:r>
            <a:endParaRPr sz="1050">
              <a:latin typeface="メイリオ" panose="020B0604030504040204" pitchFamily="50" charset="-128"/>
              <a:ea typeface="メイリオ" panose="020B0604030504040204" pitchFamily="50" charset="-128"/>
            </a:endParaRPr>
          </a:p>
          <a:p>
            <a:pPr marL="0" marR="0" lvl="0" indent="0" algn="l" rtl="0">
              <a:lnSpc>
                <a:spcPct val="100000"/>
              </a:lnSpc>
              <a:spcBef>
                <a:spcPts val="0"/>
              </a:spcBef>
              <a:spcAft>
                <a:spcPts val="0"/>
              </a:spcAft>
              <a:buNone/>
            </a:pPr>
            <a:r>
              <a:rPr lang="ja-JP" sz="1050" u="none" strike="noStrike" cap="none">
                <a:solidFill>
                  <a:srgbClr val="4F4F57"/>
                </a:solidFill>
                <a:latin typeface="メイリオ" panose="020B0604030504040204" pitchFamily="50" charset="-128"/>
                <a:ea typeface="メイリオ" panose="020B0604030504040204" pitchFamily="50" charset="-128"/>
                <a:sym typeface="Arial"/>
              </a:rPr>
              <a:t>住居番号 : 3</a:t>
            </a:r>
            <a:endParaRPr sz="1050">
              <a:latin typeface="メイリオ" panose="020B0604030504040204" pitchFamily="50" charset="-128"/>
              <a:ea typeface="メイリオ" panose="020B0604030504040204" pitchFamily="50" charset="-128"/>
            </a:endParaRPr>
          </a:p>
        </p:txBody>
      </p:sp>
      <p:sp>
        <p:nvSpPr>
          <p:cNvPr id="38" name="Google Shape;339;p28">
            <a:extLst>
              <a:ext uri="{FF2B5EF4-FFF2-40B4-BE49-F238E27FC236}">
                <a16:creationId xmlns:a16="http://schemas.microsoft.com/office/drawing/2014/main" id="{D49C4881-21E5-1765-B521-34578102C185}"/>
              </a:ext>
            </a:extLst>
          </p:cNvPr>
          <p:cNvSpPr/>
          <p:nvPr/>
        </p:nvSpPr>
        <p:spPr>
          <a:xfrm>
            <a:off x="1266607" y="4344070"/>
            <a:ext cx="2401183" cy="237058"/>
          </a:xfrm>
          <a:prstGeom prst="roundRect">
            <a:avLst>
              <a:gd name="adj" fmla="val 16667"/>
            </a:avLst>
          </a:prstGeom>
          <a:solidFill>
            <a:srgbClr val="F2F2F2"/>
          </a:solidFill>
          <a:ln w="25400" cap="flat" cmpd="sng">
            <a:solidFill>
              <a:srgbClr val="888891"/>
            </a:solidFill>
            <a:prstDash val="solid"/>
            <a:round/>
            <a:headEnd type="none" w="sm" len="sm"/>
            <a:tailEnd type="none" w="sm" len="sm"/>
          </a:ln>
        </p:spPr>
        <p:txBody>
          <a:bodyPr spcFirstLastPara="1" wrap="square" lIns="91425" tIns="45700" rIns="91425" bIns="45700" anchor="ctr" anchorCtr="0">
            <a:noAutofit/>
          </a:bodyPr>
          <a:lstStyle/>
          <a:p>
            <a:pPr marL="0" marR="0" lvl="0" indent="0" rtl="0">
              <a:lnSpc>
                <a:spcPct val="100000"/>
              </a:lnSpc>
              <a:spcBef>
                <a:spcPts val="0"/>
              </a:spcBef>
              <a:spcAft>
                <a:spcPts val="0"/>
              </a:spcAft>
              <a:buNone/>
            </a:pPr>
            <a:r>
              <a:rPr lang="ja-JP" sz="1050" u="none" strike="noStrike" cap="none">
                <a:solidFill>
                  <a:srgbClr val="4F4F57"/>
                </a:solidFill>
                <a:latin typeface="メイリオ" panose="020B0604030504040204" pitchFamily="50" charset="-128"/>
                <a:ea typeface="メイリオ" panose="020B0604030504040204" pitchFamily="50" charset="-128"/>
                <a:sym typeface="Arial"/>
              </a:rPr>
              <a:t>東京都千代田区紀尾井町1-3</a:t>
            </a:r>
            <a:r>
              <a:rPr lang="ja-JP" altLang="en-US" sz="1050" u="none" strike="noStrike" cap="none">
                <a:solidFill>
                  <a:srgbClr val="4F4F57"/>
                </a:solidFill>
                <a:latin typeface="メイリオ" panose="020B0604030504040204" pitchFamily="50" charset="-128"/>
                <a:ea typeface="メイリオ" panose="020B0604030504040204" pitchFamily="50" charset="-128"/>
                <a:sym typeface="Arial"/>
              </a:rPr>
              <a:t>ｃ</a:t>
            </a:r>
            <a:endParaRPr sz="1050" u="none" strike="noStrike" cap="none">
              <a:solidFill>
                <a:srgbClr val="4F4F57"/>
              </a:solidFill>
              <a:latin typeface="メイリオ" panose="020B0604030504040204" pitchFamily="50" charset="-128"/>
              <a:ea typeface="メイリオ" panose="020B0604030504040204" pitchFamily="50" charset="-128"/>
              <a:sym typeface="Arial"/>
            </a:endParaRPr>
          </a:p>
        </p:txBody>
      </p:sp>
      <p:sp>
        <p:nvSpPr>
          <p:cNvPr id="39" name="Google Shape;161;p28">
            <a:extLst>
              <a:ext uri="{FF2B5EF4-FFF2-40B4-BE49-F238E27FC236}">
                <a16:creationId xmlns:a16="http://schemas.microsoft.com/office/drawing/2014/main" id="{919DC1C9-27E6-28CE-5A7F-34D6F8D34C18}"/>
              </a:ext>
            </a:extLst>
          </p:cNvPr>
          <p:cNvSpPr/>
          <p:nvPr/>
        </p:nvSpPr>
        <p:spPr>
          <a:xfrm>
            <a:off x="4319827" y="2870737"/>
            <a:ext cx="3387961" cy="1473334"/>
          </a:xfrm>
          <a:prstGeom prst="roundRect">
            <a:avLst>
              <a:gd name="adj" fmla="val 8540"/>
            </a:avLst>
          </a:prstGeom>
          <a:noFill/>
          <a:ln w="25400" cap="flat" cmpd="sng">
            <a:solidFill>
              <a:srgbClr val="92D0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u="none" strike="noStrike" cap="none">
              <a:solidFill>
                <a:schemeClr val="lt1"/>
              </a:solidFill>
              <a:latin typeface="メイリオ" panose="020B0604030504040204" pitchFamily="50" charset="-128"/>
              <a:ea typeface="メイリオ" panose="020B0604030504040204" pitchFamily="50" charset="-128"/>
              <a:sym typeface="Arial"/>
            </a:endParaRPr>
          </a:p>
        </p:txBody>
      </p:sp>
      <p:sp>
        <p:nvSpPr>
          <p:cNvPr id="40" name="Google Shape;237;p28">
            <a:extLst>
              <a:ext uri="{FF2B5EF4-FFF2-40B4-BE49-F238E27FC236}">
                <a16:creationId xmlns:a16="http://schemas.microsoft.com/office/drawing/2014/main" id="{CC0E277F-B2A4-B010-2213-A2CA9B0807E2}"/>
              </a:ext>
            </a:extLst>
          </p:cNvPr>
          <p:cNvSpPr/>
          <p:nvPr/>
        </p:nvSpPr>
        <p:spPr>
          <a:xfrm>
            <a:off x="4830035" y="2730891"/>
            <a:ext cx="2290244" cy="252958"/>
          </a:xfrm>
          <a:prstGeom prst="rect">
            <a:avLst/>
          </a:prstGeom>
          <a:solidFill>
            <a:srgbClr val="92D0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ja-JP" sz="1400" b="1" u="none" strike="noStrike" cap="none">
                <a:solidFill>
                  <a:schemeClr val="lt1"/>
                </a:solidFill>
                <a:latin typeface="メイリオ" panose="020B0604030504040204" pitchFamily="50" charset="-128"/>
                <a:ea typeface="メイリオ" panose="020B0604030504040204" pitchFamily="50" charset="-128"/>
                <a:sym typeface="Arial"/>
              </a:rPr>
              <a:t>ジオコーディング</a:t>
            </a:r>
            <a:endParaRPr sz="1400" b="1" u="none" strike="noStrike" cap="none">
              <a:solidFill>
                <a:schemeClr val="lt1"/>
              </a:solidFill>
              <a:latin typeface="メイリオ" panose="020B0604030504040204" pitchFamily="50" charset="-128"/>
              <a:ea typeface="メイリオ" panose="020B0604030504040204" pitchFamily="50" charset="-128"/>
              <a:sym typeface="Arial"/>
            </a:endParaRPr>
          </a:p>
        </p:txBody>
      </p:sp>
      <p:sp>
        <p:nvSpPr>
          <p:cNvPr id="41" name="フローチャート: 処理 40">
            <a:extLst>
              <a:ext uri="{FF2B5EF4-FFF2-40B4-BE49-F238E27FC236}">
                <a16:creationId xmlns:a16="http://schemas.microsoft.com/office/drawing/2014/main" id="{DB128219-0750-1496-A75F-A9DBD97A1EC2}"/>
              </a:ext>
            </a:extLst>
          </p:cNvPr>
          <p:cNvSpPr/>
          <p:nvPr/>
        </p:nvSpPr>
        <p:spPr>
          <a:xfrm>
            <a:off x="9289529" y="4986979"/>
            <a:ext cx="1203925" cy="340341"/>
          </a:xfrm>
          <a:prstGeom prst="flowChartProcess">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a:latin typeface="メイリオ" panose="020B0604030504040204" pitchFamily="50" charset="-128"/>
                <a:ea typeface="メイリオ" panose="020B0604030504040204" pitchFamily="50" charset="-128"/>
              </a:rPr>
              <a:t>c</a:t>
            </a:r>
            <a:endParaRPr kumimoji="1" lang="ja-JP" altLang="en-US">
              <a:latin typeface="メイリオ" panose="020B0604030504040204" pitchFamily="50" charset="-128"/>
              <a:ea typeface="メイリオ" panose="020B0604030504040204" pitchFamily="50" charset="-128"/>
            </a:endParaRPr>
          </a:p>
        </p:txBody>
      </p:sp>
      <p:grpSp>
        <p:nvGrpSpPr>
          <p:cNvPr id="42" name="グループ化 41">
            <a:extLst>
              <a:ext uri="{FF2B5EF4-FFF2-40B4-BE49-F238E27FC236}">
                <a16:creationId xmlns:a16="http://schemas.microsoft.com/office/drawing/2014/main" id="{01AA3FE8-13C3-9753-93A8-E4BBD9719EB1}"/>
              </a:ext>
            </a:extLst>
          </p:cNvPr>
          <p:cNvGrpSpPr/>
          <p:nvPr/>
        </p:nvGrpSpPr>
        <p:grpSpPr>
          <a:xfrm>
            <a:off x="5095800" y="4916030"/>
            <a:ext cx="2084375" cy="1070531"/>
            <a:chOff x="10081362" y="4989396"/>
            <a:chExt cx="2084375" cy="1070531"/>
          </a:xfrm>
        </p:grpSpPr>
        <p:grpSp>
          <p:nvGrpSpPr>
            <p:cNvPr id="43" name="グループ化 42">
              <a:extLst>
                <a:ext uri="{FF2B5EF4-FFF2-40B4-BE49-F238E27FC236}">
                  <a16:creationId xmlns:a16="http://schemas.microsoft.com/office/drawing/2014/main" id="{EAA87D5D-449E-234A-3BA5-8F7C04D2EDA8}"/>
                </a:ext>
              </a:extLst>
            </p:cNvPr>
            <p:cNvGrpSpPr/>
            <p:nvPr/>
          </p:nvGrpSpPr>
          <p:grpSpPr>
            <a:xfrm>
              <a:off x="10081362" y="5067818"/>
              <a:ext cx="2084375" cy="992109"/>
              <a:chOff x="4213860" y="2661029"/>
              <a:chExt cx="3467100" cy="1650250"/>
            </a:xfrm>
          </p:grpSpPr>
          <p:sp>
            <p:nvSpPr>
              <p:cNvPr id="45" name="フローチャート: 判断 44">
                <a:extLst>
                  <a:ext uri="{FF2B5EF4-FFF2-40B4-BE49-F238E27FC236}">
                    <a16:creationId xmlns:a16="http://schemas.microsoft.com/office/drawing/2014/main" id="{FE88AFFF-1E1D-4B88-D6D4-B85836B0A60D}"/>
                  </a:ext>
                </a:extLst>
              </p:cNvPr>
              <p:cNvSpPr/>
              <p:nvPr/>
            </p:nvSpPr>
            <p:spPr>
              <a:xfrm>
                <a:off x="4213860" y="2661029"/>
                <a:ext cx="3467100" cy="1650250"/>
              </a:xfrm>
              <a:prstGeom prst="flowChartDecision">
                <a:avLst/>
              </a:prstGeom>
              <a:solidFill>
                <a:schemeClr val="bg1"/>
              </a:solidFill>
              <a:ln>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46" name="直線コネクタ 45">
                <a:extLst>
                  <a:ext uri="{FF2B5EF4-FFF2-40B4-BE49-F238E27FC236}">
                    <a16:creationId xmlns:a16="http://schemas.microsoft.com/office/drawing/2014/main" id="{E4E698D6-35E7-AAEF-33FE-768CD095E69F}"/>
                  </a:ext>
                </a:extLst>
              </p:cNvPr>
              <p:cNvCxnSpPr>
                <a:cxnSpLocks/>
              </p:cNvCxnSpPr>
              <p:nvPr/>
            </p:nvCxnSpPr>
            <p:spPr>
              <a:xfrm flipV="1">
                <a:off x="4221232" y="3209348"/>
                <a:ext cx="1144460" cy="277405"/>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7" name="フリーフォーム 239">
                <a:extLst>
                  <a:ext uri="{FF2B5EF4-FFF2-40B4-BE49-F238E27FC236}">
                    <a16:creationId xmlns:a16="http://schemas.microsoft.com/office/drawing/2014/main" id="{B3391147-2DF1-941D-D45C-EA4F128ABA6F}"/>
                  </a:ext>
                </a:extLst>
              </p:cNvPr>
              <p:cNvSpPr/>
              <p:nvPr/>
            </p:nvSpPr>
            <p:spPr>
              <a:xfrm>
                <a:off x="5204116" y="3168685"/>
                <a:ext cx="891884" cy="589951"/>
              </a:xfrm>
              <a:custGeom>
                <a:avLst/>
                <a:gdLst>
                  <a:gd name="connsiteX0" fmla="*/ 134257 w 910772"/>
                  <a:gd name="connsiteY0" fmla="*/ 47172 h 740229"/>
                  <a:gd name="connsiteX1" fmla="*/ 0 w 910772"/>
                  <a:gd name="connsiteY1" fmla="*/ 406400 h 740229"/>
                  <a:gd name="connsiteX2" fmla="*/ 638629 w 910772"/>
                  <a:gd name="connsiteY2" fmla="*/ 740229 h 740229"/>
                  <a:gd name="connsiteX3" fmla="*/ 910772 w 910772"/>
                  <a:gd name="connsiteY3" fmla="*/ 232229 h 740229"/>
                  <a:gd name="connsiteX4" fmla="*/ 678543 w 910772"/>
                  <a:gd name="connsiteY4" fmla="*/ 0 h 740229"/>
                  <a:gd name="connsiteX5" fmla="*/ 134257 w 910772"/>
                  <a:gd name="connsiteY5" fmla="*/ 47172 h 740229"/>
                  <a:gd name="connsiteX0" fmla="*/ 134257 w 776515"/>
                  <a:gd name="connsiteY0" fmla="*/ 47172 h 740229"/>
                  <a:gd name="connsiteX1" fmla="*/ 0 w 776515"/>
                  <a:gd name="connsiteY1" fmla="*/ 406400 h 740229"/>
                  <a:gd name="connsiteX2" fmla="*/ 638629 w 776515"/>
                  <a:gd name="connsiteY2" fmla="*/ 740229 h 740229"/>
                  <a:gd name="connsiteX3" fmla="*/ 776515 w 776515"/>
                  <a:gd name="connsiteY3" fmla="*/ 404586 h 740229"/>
                  <a:gd name="connsiteX4" fmla="*/ 678543 w 776515"/>
                  <a:gd name="connsiteY4" fmla="*/ 0 h 740229"/>
                  <a:gd name="connsiteX5" fmla="*/ 134257 w 776515"/>
                  <a:gd name="connsiteY5" fmla="*/ 47172 h 740229"/>
                  <a:gd name="connsiteX0" fmla="*/ 134257 w 776515"/>
                  <a:gd name="connsiteY0" fmla="*/ 47172 h 692379"/>
                  <a:gd name="connsiteX1" fmla="*/ 0 w 776515"/>
                  <a:gd name="connsiteY1" fmla="*/ 406400 h 692379"/>
                  <a:gd name="connsiteX2" fmla="*/ 536903 w 776515"/>
                  <a:gd name="connsiteY2" fmla="*/ 692379 h 692379"/>
                  <a:gd name="connsiteX3" fmla="*/ 776515 w 776515"/>
                  <a:gd name="connsiteY3" fmla="*/ 404586 h 692379"/>
                  <a:gd name="connsiteX4" fmla="*/ 678543 w 776515"/>
                  <a:gd name="connsiteY4" fmla="*/ 0 h 692379"/>
                  <a:gd name="connsiteX5" fmla="*/ 134257 w 776515"/>
                  <a:gd name="connsiteY5" fmla="*/ 47172 h 692379"/>
                  <a:gd name="connsiteX0" fmla="*/ 134257 w 776515"/>
                  <a:gd name="connsiteY0" fmla="*/ 47172 h 687893"/>
                  <a:gd name="connsiteX1" fmla="*/ 0 w 776515"/>
                  <a:gd name="connsiteY1" fmla="*/ 406400 h 687893"/>
                  <a:gd name="connsiteX2" fmla="*/ 531927 w 776515"/>
                  <a:gd name="connsiteY2" fmla="*/ 687893 h 687893"/>
                  <a:gd name="connsiteX3" fmla="*/ 776515 w 776515"/>
                  <a:gd name="connsiteY3" fmla="*/ 404586 h 687893"/>
                  <a:gd name="connsiteX4" fmla="*/ 678543 w 776515"/>
                  <a:gd name="connsiteY4" fmla="*/ 0 h 687893"/>
                  <a:gd name="connsiteX5" fmla="*/ 134257 w 776515"/>
                  <a:gd name="connsiteY5" fmla="*/ 47172 h 687893"/>
                  <a:gd name="connsiteX0" fmla="*/ 134257 w 776515"/>
                  <a:gd name="connsiteY0" fmla="*/ 47172 h 703594"/>
                  <a:gd name="connsiteX1" fmla="*/ 0 w 776515"/>
                  <a:gd name="connsiteY1" fmla="*/ 406400 h 703594"/>
                  <a:gd name="connsiteX2" fmla="*/ 545196 w 776515"/>
                  <a:gd name="connsiteY2" fmla="*/ 703594 h 703594"/>
                  <a:gd name="connsiteX3" fmla="*/ 776515 w 776515"/>
                  <a:gd name="connsiteY3" fmla="*/ 404586 h 703594"/>
                  <a:gd name="connsiteX4" fmla="*/ 678543 w 776515"/>
                  <a:gd name="connsiteY4" fmla="*/ 0 h 703594"/>
                  <a:gd name="connsiteX5" fmla="*/ 134257 w 776515"/>
                  <a:gd name="connsiteY5" fmla="*/ 47172 h 703594"/>
                  <a:gd name="connsiteX0" fmla="*/ 134257 w 776515"/>
                  <a:gd name="connsiteY0" fmla="*/ 47172 h 694622"/>
                  <a:gd name="connsiteX1" fmla="*/ 0 w 776515"/>
                  <a:gd name="connsiteY1" fmla="*/ 406400 h 694622"/>
                  <a:gd name="connsiteX2" fmla="*/ 541879 w 776515"/>
                  <a:gd name="connsiteY2" fmla="*/ 694622 h 694622"/>
                  <a:gd name="connsiteX3" fmla="*/ 776515 w 776515"/>
                  <a:gd name="connsiteY3" fmla="*/ 404586 h 694622"/>
                  <a:gd name="connsiteX4" fmla="*/ 678543 w 776515"/>
                  <a:gd name="connsiteY4" fmla="*/ 0 h 694622"/>
                  <a:gd name="connsiteX5" fmla="*/ 134257 w 776515"/>
                  <a:gd name="connsiteY5" fmla="*/ 47172 h 694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5" h="694622">
                    <a:moveTo>
                      <a:pt x="134257" y="47172"/>
                    </a:moveTo>
                    <a:lnTo>
                      <a:pt x="0" y="406400"/>
                    </a:lnTo>
                    <a:lnTo>
                      <a:pt x="541879" y="694622"/>
                    </a:lnTo>
                    <a:lnTo>
                      <a:pt x="776515" y="404586"/>
                    </a:lnTo>
                    <a:lnTo>
                      <a:pt x="678543" y="0"/>
                    </a:lnTo>
                    <a:lnTo>
                      <a:pt x="134257" y="47172"/>
                    </a:lnTo>
                    <a:close/>
                  </a:path>
                </a:pathLst>
              </a:custGeom>
              <a:noFill/>
              <a:ln w="381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48" name="直線コネクタ 47">
                <a:extLst>
                  <a:ext uri="{FF2B5EF4-FFF2-40B4-BE49-F238E27FC236}">
                    <a16:creationId xmlns:a16="http://schemas.microsoft.com/office/drawing/2014/main" id="{6D04A768-A5A1-2A5B-6806-9DB91A17C5C9}"/>
                  </a:ext>
                </a:extLst>
              </p:cNvPr>
              <p:cNvCxnSpPr>
                <a:cxnSpLocks/>
                <a:stCxn id="47" idx="0"/>
              </p:cNvCxnSpPr>
              <p:nvPr/>
            </p:nvCxnSpPr>
            <p:spPr>
              <a:xfrm flipV="1">
                <a:off x="5358320" y="2875856"/>
                <a:ext cx="141226" cy="332893"/>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4894DE1C-7125-C964-EE0C-DA9BD2FB0597}"/>
                  </a:ext>
                </a:extLst>
              </p:cNvPr>
              <p:cNvCxnSpPr>
                <a:cxnSpLocks/>
                <a:endCxn id="47" idx="1"/>
              </p:cNvCxnSpPr>
              <p:nvPr/>
            </p:nvCxnSpPr>
            <p:spPr>
              <a:xfrm flipV="1">
                <a:off x="5093970" y="3513846"/>
                <a:ext cx="110146" cy="395712"/>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C3599A96-7BFE-73F5-913C-C5FE8E7A640D}"/>
                  </a:ext>
                </a:extLst>
              </p:cNvPr>
              <p:cNvCxnSpPr>
                <a:cxnSpLocks/>
                <a:stCxn id="47" idx="4"/>
              </p:cNvCxnSpPr>
              <p:nvPr/>
            </p:nvCxnSpPr>
            <p:spPr>
              <a:xfrm flipV="1">
                <a:off x="5983472" y="3102442"/>
                <a:ext cx="879898" cy="66243"/>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線コネクタ 50">
                <a:extLst>
                  <a:ext uri="{FF2B5EF4-FFF2-40B4-BE49-F238E27FC236}">
                    <a16:creationId xmlns:a16="http://schemas.microsoft.com/office/drawing/2014/main" id="{017966AD-F4C4-B08B-25AE-FF5C8AABEA6C}"/>
                  </a:ext>
                </a:extLst>
              </p:cNvPr>
              <p:cNvCxnSpPr>
                <a:cxnSpLocks/>
              </p:cNvCxnSpPr>
              <p:nvPr/>
            </p:nvCxnSpPr>
            <p:spPr>
              <a:xfrm flipV="1">
                <a:off x="6423422" y="2908300"/>
                <a:ext cx="45704" cy="228464"/>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EDDB8BBE-7F10-20B7-8956-81ADA901623C}"/>
                  </a:ext>
                </a:extLst>
              </p:cNvPr>
              <p:cNvCxnSpPr>
                <a:cxnSpLocks/>
                <a:stCxn id="47" idx="3"/>
              </p:cNvCxnSpPr>
              <p:nvPr/>
            </p:nvCxnSpPr>
            <p:spPr>
              <a:xfrm>
                <a:off x="6096000" y="3512305"/>
                <a:ext cx="796290" cy="347793"/>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6B4AD9D9-5CF9-3804-2D7A-509AF0712744}"/>
                  </a:ext>
                </a:extLst>
              </p:cNvPr>
              <p:cNvCxnSpPr>
                <a:cxnSpLocks/>
                <a:stCxn id="47" idx="2"/>
              </p:cNvCxnSpPr>
              <p:nvPr/>
            </p:nvCxnSpPr>
            <p:spPr>
              <a:xfrm>
                <a:off x="5826503" y="3758636"/>
                <a:ext cx="307597" cy="457115"/>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72E1D091-9285-E90F-BD93-5BE6D0B05E14}"/>
                  </a:ext>
                </a:extLst>
              </p:cNvPr>
              <p:cNvCxnSpPr>
                <a:cxnSpLocks/>
                <a:stCxn id="45" idx="1"/>
                <a:endCxn id="55" idx="0"/>
              </p:cNvCxnSpPr>
              <p:nvPr/>
            </p:nvCxnSpPr>
            <p:spPr>
              <a:xfrm flipV="1">
                <a:off x="4213860" y="3209948"/>
                <a:ext cx="1144460" cy="2762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5" name="フリーフォーム 239">
                <a:extLst>
                  <a:ext uri="{FF2B5EF4-FFF2-40B4-BE49-F238E27FC236}">
                    <a16:creationId xmlns:a16="http://schemas.microsoft.com/office/drawing/2014/main" id="{76AE0DE0-8293-F0E3-5DB8-DF93017B6B44}"/>
                  </a:ext>
                </a:extLst>
              </p:cNvPr>
              <p:cNvSpPr/>
              <p:nvPr/>
            </p:nvSpPr>
            <p:spPr>
              <a:xfrm>
                <a:off x="5204116" y="3169884"/>
                <a:ext cx="891884" cy="586776"/>
              </a:xfrm>
              <a:custGeom>
                <a:avLst/>
                <a:gdLst>
                  <a:gd name="connsiteX0" fmla="*/ 134257 w 910772"/>
                  <a:gd name="connsiteY0" fmla="*/ 47172 h 740229"/>
                  <a:gd name="connsiteX1" fmla="*/ 0 w 910772"/>
                  <a:gd name="connsiteY1" fmla="*/ 406400 h 740229"/>
                  <a:gd name="connsiteX2" fmla="*/ 638629 w 910772"/>
                  <a:gd name="connsiteY2" fmla="*/ 740229 h 740229"/>
                  <a:gd name="connsiteX3" fmla="*/ 910772 w 910772"/>
                  <a:gd name="connsiteY3" fmla="*/ 232229 h 740229"/>
                  <a:gd name="connsiteX4" fmla="*/ 678543 w 910772"/>
                  <a:gd name="connsiteY4" fmla="*/ 0 h 740229"/>
                  <a:gd name="connsiteX5" fmla="*/ 134257 w 910772"/>
                  <a:gd name="connsiteY5" fmla="*/ 47172 h 740229"/>
                  <a:gd name="connsiteX0" fmla="*/ 134257 w 776515"/>
                  <a:gd name="connsiteY0" fmla="*/ 47172 h 740229"/>
                  <a:gd name="connsiteX1" fmla="*/ 0 w 776515"/>
                  <a:gd name="connsiteY1" fmla="*/ 406400 h 740229"/>
                  <a:gd name="connsiteX2" fmla="*/ 638629 w 776515"/>
                  <a:gd name="connsiteY2" fmla="*/ 740229 h 740229"/>
                  <a:gd name="connsiteX3" fmla="*/ 776515 w 776515"/>
                  <a:gd name="connsiteY3" fmla="*/ 404586 h 740229"/>
                  <a:gd name="connsiteX4" fmla="*/ 678543 w 776515"/>
                  <a:gd name="connsiteY4" fmla="*/ 0 h 740229"/>
                  <a:gd name="connsiteX5" fmla="*/ 134257 w 776515"/>
                  <a:gd name="connsiteY5" fmla="*/ 47172 h 740229"/>
                  <a:gd name="connsiteX0" fmla="*/ 134257 w 776515"/>
                  <a:gd name="connsiteY0" fmla="*/ 47172 h 680416"/>
                  <a:gd name="connsiteX1" fmla="*/ 0 w 776515"/>
                  <a:gd name="connsiteY1" fmla="*/ 406400 h 680416"/>
                  <a:gd name="connsiteX2" fmla="*/ 545749 w 776515"/>
                  <a:gd name="connsiteY2" fmla="*/ 680416 h 680416"/>
                  <a:gd name="connsiteX3" fmla="*/ 776515 w 776515"/>
                  <a:gd name="connsiteY3" fmla="*/ 404586 h 680416"/>
                  <a:gd name="connsiteX4" fmla="*/ 678543 w 776515"/>
                  <a:gd name="connsiteY4" fmla="*/ 0 h 680416"/>
                  <a:gd name="connsiteX5" fmla="*/ 134257 w 776515"/>
                  <a:gd name="connsiteY5" fmla="*/ 47172 h 680416"/>
                  <a:gd name="connsiteX0" fmla="*/ 134257 w 776515"/>
                  <a:gd name="connsiteY0" fmla="*/ 47172 h 699855"/>
                  <a:gd name="connsiteX1" fmla="*/ 0 w 776515"/>
                  <a:gd name="connsiteY1" fmla="*/ 406400 h 699855"/>
                  <a:gd name="connsiteX2" fmla="*/ 539338 w 776515"/>
                  <a:gd name="connsiteY2" fmla="*/ 699855 h 699855"/>
                  <a:gd name="connsiteX3" fmla="*/ 776515 w 776515"/>
                  <a:gd name="connsiteY3" fmla="*/ 404586 h 699855"/>
                  <a:gd name="connsiteX4" fmla="*/ 678543 w 776515"/>
                  <a:gd name="connsiteY4" fmla="*/ 0 h 699855"/>
                  <a:gd name="connsiteX5" fmla="*/ 134257 w 776515"/>
                  <a:gd name="connsiteY5" fmla="*/ 47172 h 699855"/>
                  <a:gd name="connsiteX0" fmla="*/ 134257 w 776515"/>
                  <a:gd name="connsiteY0" fmla="*/ 47172 h 686397"/>
                  <a:gd name="connsiteX1" fmla="*/ 0 w 776515"/>
                  <a:gd name="connsiteY1" fmla="*/ 406400 h 686397"/>
                  <a:gd name="connsiteX2" fmla="*/ 545972 w 776515"/>
                  <a:gd name="connsiteY2" fmla="*/ 686397 h 686397"/>
                  <a:gd name="connsiteX3" fmla="*/ 776515 w 776515"/>
                  <a:gd name="connsiteY3" fmla="*/ 404586 h 686397"/>
                  <a:gd name="connsiteX4" fmla="*/ 678543 w 776515"/>
                  <a:gd name="connsiteY4" fmla="*/ 0 h 686397"/>
                  <a:gd name="connsiteX5" fmla="*/ 134257 w 776515"/>
                  <a:gd name="connsiteY5" fmla="*/ 47172 h 686397"/>
                  <a:gd name="connsiteX0" fmla="*/ 134257 w 776515"/>
                  <a:gd name="connsiteY0" fmla="*/ 47172 h 690883"/>
                  <a:gd name="connsiteX1" fmla="*/ 0 w 776515"/>
                  <a:gd name="connsiteY1" fmla="*/ 406400 h 690883"/>
                  <a:gd name="connsiteX2" fmla="*/ 544314 w 776515"/>
                  <a:gd name="connsiteY2" fmla="*/ 690883 h 690883"/>
                  <a:gd name="connsiteX3" fmla="*/ 776515 w 776515"/>
                  <a:gd name="connsiteY3" fmla="*/ 404586 h 690883"/>
                  <a:gd name="connsiteX4" fmla="*/ 678543 w 776515"/>
                  <a:gd name="connsiteY4" fmla="*/ 0 h 690883"/>
                  <a:gd name="connsiteX5" fmla="*/ 134257 w 776515"/>
                  <a:gd name="connsiteY5" fmla="*/ 47172 h 690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515" h="690883">
                    <a:moveTo>
                      <a:pt x="134257" y="47172"/>
                    </a:moveTo>
                    <a:lnTo>
                      <a:pt x="0" y="406400"/>
                    </a:lnTo>
                    <a:lnTo>
                      <a:pt x="544314" y="690883"/>
                    </a:lnTo>
                    <a:lnTo>
                      <a:pt x="776515" y="404586"/>
                    </a:lnTo>
                    <a:lnTo>
                      <a:pt x="678543" y="0"/>
                    </a:lnTo>
                    <a:lnTo>
                      <a:pt x="134257" y="47172"/>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cxnSp>
            <p:nvCxnSpPr>
              <p:cNvPr id="56" name="直線コネクタ 55">
                <a:extLst>
                  <a:ext uri="{FF2B5EF4-FFF2-40B4-BE49-F238E27FC236}">
                    <a16:creationId xmlns:a16="http://schemas.microsoft.com/office/drawing/2014/main" id="{747DB906-F9A4-F124-EB6E-2C1E4DCF4FD4}"/>
                  </a:ext>
                </a:extLst>
              </p:cNvPr>
              <p:cNvCxnSpPr>
                <a:cxnSpLocks/>
                <a:stCxn id="55" idx="0"/>
              </p:cNvCxnSpPr>
              <p:nvPr/>
            </p:nvCxnSpPr>
            <p:spPr>
              <a:xfrm flipV="1">
                <a:off x="5358320" y="2877055"/>
                <a:ext cx="141226" cy="33289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7" name="直線コネクタ 56">
                <a:extLst>
                  <a:ext uri="{FF2B5EF4-FFF2-40B4-BE49-F238E27FC236}">
                    <a16:creationId xmlns:a16="http://schemas.microsoft.com/office/drawing/2014/main" id="{FFB9AD71-49BD-3486-3430-935E17D6342A}"/>
                  </a:ext>
                </a:extLst>
              </p:cNvPr>
              <p:cNvCxnSpPr>
                <a:cxnSpLocks/>
                <a:endCxn id="55" idx="1"/>
              </p:cNvCxnSpPr>
              <p:nvPr/>
            </p:nvCxnSpPr>
            <p:spPr>
              <a:xfrm flipV="1">
                <a:off x="5093970" y="3515045"/>
                <a:ext cx="110146" cy="39571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F69DE04A-E944-69B8-33D3-8455AFC1DE14}"/>
                  </a:ext>
                </a:extLst>
              </p:cNvPr>
              <p:cNvCxnSpPr>
                <a:cxnSpLocks/>
                <a:stCxn id="55" idx="4"/>
              </p:cNvCxnSpPr>
              <p:nvPr/>
            </p:nvCxnSpPr>
            <p:spPr>
              <a:xfrm flipV="1">
                <a:off x="5983472" y="3100361"/>
                <a:ext cx="879898" cy="6952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9" name="直線コネクタ 58">
                <a:extLst>
                  <a:ext uri="{FF2B5EF4-FFF2-40B4-BE49-F238E27FC236}">
                    <a16:creationId xmlns:a16="http://schemas.microsoft.com/office/drawing/2014/main" id="{3236A020-55F3-0C8C-CA1C-FC01E2CCE162}"/>
                  </a:ext>
                </a:extLst>
              </p:cNvPr>
              <p:cNvCxnSpPr>
                <a:cxnSpLocks/>
              </p:cNvCxnSpPr>
              <p:nvPr/>
            </p:nvCxnSpPr>
            <p:spPr>
              <a:xfrm flipV="1">
                <a:off x="6423422" y="2908304"/>
                <a:ext cx="45704" cy="22846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BAE7B033-496E-F542-4466-E4FF2C511EC4}"/>
                  </a:ext>
                </a:extLst>
              </p:cNvPr>
              <p:cNvCxnSpPr>
                <a:cxnSpLocks/>
                <a:stCxn id="55" idx="3"/>
              </p:cNvCxnSpPr>
              <p:nvPr/>
            </p:nvCxnSpPr>
            <p:spPr>
              <a:xfrm>
                <a:off x="6096000" y="3513504"/>
                <a:ext cx="796290" cy="34728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直線コネクタ 60">
                <a:extLst>
                  <a:ext uri="{FF2B5EF4-FFF2-40B4-BE49-F238E27FC236}">
                    <a16:creationId xmlns:a16="http://schemas.microsoft.com/office/drawing/2014/main" id="{E9354994-B0F9-64FA-6FB1-DEE7C0AA299A}"/>
                  </a:ext>
                </a:extLst>
              </p:cNvPr>
              <p:cNvCxnSpPr>
                <a:cxnSpLocks/>
                <a:stCxn id="47" idx="2"/>
              </p:cNvCxnSpPr>
              <p:nvPr/>
            </p:nvCxnSpPr>
            <p:spPr>
              <a:xfrm>
                <a:off x="5826503" y="3758636"/>
                <a:ext cx="307597" cy="45875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2" name="フリーフォーム: 図形 61">
                <a:extLst>
                  <a:ext uri="{FF2B5EF4-FFF2-40B4-BE49-F238E27FC236}">
                    <a16:creationId xmlns:a16="http://schemas.microsoft.com/office/drawing/2014/main" id="{A03CC491-19CC-80C6-A7E3-7C7CCBAF7A37}"/>
                  </a:ext>
                </a:extLst>
              </p:cNvPr>
              <p:cNvSpPr/>
              <p:nvPr/>
            </p:nvSpPr>
            <p:spPr>
              <a:xfrm>
                <a:off x="6096000" y="3575067"/>
                <a:ext cx="1075980" cy="347281"/>
              </a:xfrm>
              <a:custGeom>
                <a:avLst/>
                <a:gdLst>
                  <a:gd name="connsiteX0" fmla="*/ 0 w 617220"/>
                  <a:gd name="connsiteY0" fmla="*/ 60960 h 224790"/>
                  <a:gd name="connsiteX1" fmla="*/ 361950 w 617220"/>
                  <a:gd name="connsiteY1" fmla="*/ 224790 h 224790"/>
                  <a:gd name="connsiteX2" fmla="*/ 617220 w 617220"/>
                  <a:gd name="connsiteY2" fmla="*/ 102870 h 224790"/>
                  <a:gd name="connsiteX3" fmla="*/ 453390 w 617220"/>
                  <a:gd name="connsiteY3" fmla="*/ 26670 h 224790"/>
                  <a:gd name="connsiteX4" fmla="*/ 339090 w 617220"/>
                  <a:gd name="connsiteY4" fmla="*/ 91440 h 224790"/>
                  <a:gd name="connsiteX5" fmla="*/ 129540 w 617220"/>
                  <a:gd name="connsiteY5" fmla="*/ 0 h 224790"/>
                  <a:gd name="connsiteX6" fmla="*/ 0 w 617220"/>
                  <a:gd name="connsiteY6" fmla="*/ 60960 h 22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20" h="224790">
                    <a:moveTo>
                      <a:pt x="0" y="60960"/>
                    </a:moveTo>
                    <a:lnTo>
                      <a:pt x="361950" y="224790"/>
                    </a:lnTo>
                    <a:lnTo>
                      <a:pt x="617220" y="102870"/>
                    </a:lnTo>
                    <a:lnTo>
                      <a:pt x="453390" y="26670"/>
                    </a:lnTo>
                    <a:lnTo>
                      <a:pt x="339090" y="91440"/>
                    </a:lnTo>
                    <a:lnTo>
                      <a:pt x="129540" y="0"/>
                    </a:lnTo>
                    <a:lnTo>
                      <a:pt x="0" y="60960"/>
                    </a:lnTo>
                    <a:close/>
                  </a:path>
                </a:pathLst>
              </a:custGeom>
              <a:solidFill>
                <a:schemeClr val="bg1">
                  <a:lumMod val="85000"/>
                </a:schemeClr>
              </a:solidFill>
              <a:ln w="63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3" name="フリーフォーム: 図形 62">
                <a:extLst>
                  <a:ext uri="{FF2B5EF4-FFF2-40B4-BE49-F238E27FC236}">
                    <a16:creationId xmlns:a16="http://schemas.microsoft.com/office/drawing/2014/main" id="{2349281E-DBB9-93CD-3DB5-F068B3946BBB}"/>
                  </a:ext>
                </a:extLst>
              </p:cNvPr>
              <p:cNvSpPr/>
              <p:nvPr/>
            </p:nvSpPr>
            <p:spPr>
              <a:xfrm>
                <a:off x="6069872" y="3196890"/>
                <a:ext cx="480059" cy="172442"/>
              </a:xfrm>
              <a:custGeom>
                <a:avLst/>
                <a:gdLst>
                  <a:gd name="connsiteX0" fmla="*/ 0 w 480060"/>
                  <a:gd name="connsiteY0" fmla="*/ 26670 h 182880"/>
                  <a:gd name="connsiteX1" fmla="*/ 60960 w 480060"/>
                  <a:gd name="connsiteY1" fmla="*/ 182880 h 182880"/>
                  <a:gd name="connsiteX2" fmla="*/ 480060 w 480060"/>
                  <a:gd name="connsiteY2" fmla="*/ 144780 h 182880"/>
                  <a:gd name="connsiteX3" fmla="*/ 415290 w 480060"/>
                  <a:gd name="connsiteY3" fmla="*/ 0 h 182880"/>
                  <a:gd name="connsiteX4" fmla="*/ 0 w 480060"/>
                  <a:gd name="connsiteY4" fmla="*/ 26670 h 182880"/>
                  <a:gd name="connsiteX0" fmla="*/ 0 w 480060"/>
                  <a:gd name="connsiteY0" fmla="*/ 35125 h 191335"/>
                  <a:gd name="connsiteX1" fmla="*/ 60960 w 480060"/>
                  <a:gd name="connsiteY1" fmla="*/ 191335 h 191335"/>
                  <a:gd name="connsiteX2" fmla="*/ 480060 w 480060"/>
                  <a:gd name="connsiteY2" fmla="*/ 153235 h 191335"/>
                  <a:gd name="connsiteX3" fmla="*/ 415290 w 480060"/>
                  <a:gd name="connsiteY3" fmla="*/ 0 h 191335"/>
                  <a:gd name="connsiteX4" fmla="*/ 0 w 480060"/>
                  <a:gd name="connsiteY4" fmla="*/ 35125 h 191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 h="191335">
                    <a:moveTo>
                      <a:pt x="0" y="35125"/>
                    </a:moveTo>
                    <a:lnTo>
                      <a:pt x="60960" y="191335"/>
                    </a:lnTo>
                    <a:lnTo>
                      <a:pt x="480060" y="153235"/>
                    </a:lnTo>
                    <a:lnTo>
                      <a:pt x="415290" y="0"/>
                    </a:lnTo>
                    <a:lnTo>
                      <a:pt x="0" y="35125"/>
                    </a:lnTo>
                    <a:close/>
                  </a:path>
                </a:pathLst>
              </a:custGeom>
              <a:solidFill>
                <a:schemeClr val="bg1">
                  <a:lumMod val="85000"/>
                </a:schemeClr>
              </a:solidFill>
              <a:ln w="63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4" name="フリーフォーム: 図形 63">
                <a:extLst>
                  <a:ext uri="{FF2B5EF4-FFF2-40B4-BE49-F238E27FC236}">
                    <a16:creationId xmlns:a16="http://schemas.microsoft.com/office/drawing/2014/main" id="{98B05274-A037-3109-C4C0-37489F3861F3}"/>
                  </a:ext>
                </a:extLst>
              </p:cNvPr>
              <p:cNvSpPr/>
              <p:nvPr/>
            </p:nvSpPr>
            <p:spPr>
              <a:xfrm rot="170453">
                <a:off x="5648783" y="3236975"/>
                <a:ext cx="316372" cy="128139"/>
              </a:xfrm>
              <a:custGeom>
                <a:avLst/>
                <a:gdLst>
                  <a:gd name="connsiteX0" fmla="*/ 0 w 480060"/>
                  <a:gd name="connsiteY0" fmla="*/ 26670 h 182880"/>
                  <a:gd name="connsiteX1" fmla="*/ 60960 w 480060"/>
                  <a:gd name="connsiteY1" fmla="*/ 182880 h 182880"/>
                  <a:gd name="connsiteX2" fmla="*/ 480060 w 480060"/>
                  <a:gd name="connsiteY2" fmla="*/ 144780 h 182880"/>
                  <a:gd name="connsiteX3" fmla="*/ 415290 w 480060"/>
                  <a:gd name="connsiteY3" fmla="*/ 0 h 182880"/>
                  <a:gd name="connsiteX4" fmla="*/ 0 w 480060"/>
                  <a:gd name="connsiteY4" fmla="*/ 26670 h 182880"/>
                  <a:gd name="connsiteX0" fmla="*/ 0 w 480060"/>
                  <a:gd name="connsiteY0" fmla="*/ 35125 h 191335"/>
                  <a:gd name="connsiteX1" fmla="*/ 60960 w 480060"/>
                  <a:gd name="connsiteY1" fmla="*/ 191335 h 191335"/>
                  <a:gd name="connsiteX2" fmla="*/ 480060 w 480060"/>
                  <a:gd name="connsiteY2" fmla="*/ 153235 h 191335"/>
                  <a:gd name="connsiteX3" fmla="*/ 415290 w 480060"/>
                  <a:gd name="connsiteY3" fmla="*/ 0 h 191335"/>
                  <a:gd name="connsiteX4" fmla="*/ 0 w 480060"/>
                  <a:gd name="connsiteY4" fmla="*/ 35125 h 191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 h="191335">
                    <a:moveTo>
                      <a:pt x="0" y="35125"/>
                    </a:moveTo>
                    <a:lnTo>
                      <a:pt x="60960" y="191335"/>
                    </a:lnTo>
                    <a:lnTo>
                      <a:pt x="480060" y="153235"/>
                    </a:lnTo>
                    <a:lnTo>
                      <a:pt x="415290" y="0"/>
                    </a:lnTo>
                    <a:lnTo>
                      <a:pt x="0" y="35125"/>
                    </a:lnTo>
                    <a:close/>
                  </a:path>
                </a:pathLst>
              </a:custGeom>
              <a:solidFill>
                <a:schemeClr val="bg1">
                  <a:lumMod val="85000"/>
                </a:schemeClr>
              </a:solidFill>
              <a:ln w="63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5" name="フリーフォーム: 図形 64">
                <a:extLst>
                  <a:ext uri="{FF2B5EF4-FFF2-40B4-BE49-F238E27FC236}">
                    <a16:creationId xmlns:a16="http://schemas.microsoft.com/office/drawing/2014/main" id="{62D0BFB2-BB3C-6C87-EFF5-3AC5B2984AF8}"/>
                  </a:ext>
                </a:extLst>
              </p:cNvPr>
              <p:cNvSpPr/>
              <p:nvPr/>
            </p:nvSpPr>
            <p:spPr>
              <a:xfrm rot="18195954">
                <a:off x="5262250" y="3322331"/>
                <a:ext cx="291799" cy="128139"/>
              </a:xfrm>
              <a:custGeom>
                <a:avLst/>
                <a:gdLst>
                  <a:gd name="connsiteX0" fmla="*/ 0 w 480060"/>
                  <a:gd name="connsiteY0" fmla="*/ 26670 h 182880"/>
                  <a:gd name="connsiteX1" fmla="*/ 60960 w 480060"/>
                  <a:gd name="connsiteY1" fmla="*/ 182880 h 182880"/>
                  <a:gd name="connsiteX2" fmla="*/ 480060 w 480060"/>
                  <a:gd name="connsiteY2" fmla="*/ 144780 h 182880"/>
                  <a:gd name="connsiteX3" fmla="*/ 415290 w 480060"/>
                  <a:gd name="connsiteY3" fmla="*/ 0 h 182880"/>
                  <a:gd name="connsiteX4" fmla="*/ 0 w 480060"/>
                  <a:gd name="connsiteY4" fmla="*/ 26670 h 182880"/>
                  <a:gd name="connsiteX0" fmla="*/ 0 w 480060"/>
                  <a:gd name="connsiteY0" fmla="*/ 35125 h 191335"/>
                  <a:gd name="connsiteX1" fmla="*/ 60960 w 480060"/>
                  <a:gd name="connsiteY1" fmla="*/ 191335 h 191335"/>
                  <a:gd name="connsiteX2" fmla="*/ 480060 w 480060"/>
                  <a:gd name="connsiteY2" fmla="*/ 153235 h 191335"/>
                  <a:gd name="connsiteX3" fmla="*/ 415290 w 480060"/>
                  <a:gd name="connsiteY3" fmla="*/ 0 h 191335"/>
                  <a:gd name="connsiteX4" fmla="*/ 0 w 480060"/>
                  <a:gd name="connsiteY4" fmla="*/ 35125 h 191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 h="191335">
                    <a:moveTo>
                      <a:pt x="0" y="35125"/>
                    </a:moveTo>
                    <a:lnTo>
                      <a:pt x="60960" y="191335"/>
                    </a:lnTo>
                    <a:lnTo>
                      <a:pt x="480060" y="153235"/>
                    </a:lnTo>
                    <a:lnTo>
                      <a:pt x="415290" y="0"/>
                    </a:lnTo>
                    <a:lnTo>
                      <a:pt x="0" y="35125"/>
                    </a:lnTo>
                    <a:close/>
                  </a:path>
                </a:pathLst>
              </a:custGeom>
              <a:solidFill>
                <a:schemeClr val="bg1">
                  <a:lumMod val="85000"/>
                </a:schemeClr>
              </a:solidFill>
              <a:ln w="63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6" name="フリーフォーム: 図形 65">
                <a:extLst>
                  <a:ext uri="{FF2B5EF4-FFF2-40B4-BE49-F238E27FC236}">
                    <a16:creationId xmlns:a16="http://schemas.microsoft.com/office/drawing/2014/main" id="{5180C0D9-E481-B620-F564-1AEC81F27D98}"/>
                  </a:ext>
                </a:extLst>
              </p:cNvPr>
              <p:cNvSpPr/>
              <p:nvPr/>
            </p:nvSpPr>
            <p:spPr>
              <a:xfrm rot="20804990">
                <a:off x="5772324" y="3888909"/>
                <a:ext cx="236220" cy="335281"/>
              </a:xfrm>
              <a:custGeom>
                <a:avLst/>
                <a:gdLst>
                  <a:gd name="connsiteX0" fmla="*/ 110490 w 236220"/>
                  <a:gd name="connsiteY0" fmla="*/ 0 h 335280"/>
                  <a:gd name="connsiteX1" fmla="*/ 236220 w 236220"/>
                  <a:gd name="connsiteY1" fmla="*/ 323850 h 335280"/>
                  <a:gd name="connsiteX2" fmla="*/ 118110 w 236220"/>
                  <a:gd name="connsiteY2" fmla="*/ 335280 h 335280"/>
                  <a:gd name="connsiteX3" fmla="*/ 0 w 236220"/>
                  <a:gd name="connsiteY3" fmla="*/ 19050 h 335280"/>
                  <a:gd name="connsiteX4" fmla="*/ 110490 w 236220"/>
                  <a:gd name="connsiteY4" fmla="*/ 0 h 335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220" h="335280">
                    <a:moveTo>
                      <a:pt x="110490" y="0"/>
                    </a:moveTo>
                    <a:lnTo>
                      <a:pt x="236220" y="323850"/>
                    </a:lnTo>
                    <a:lnTo>
                      <a:pt x="118110" y="335280"/>
                    </a:lnTo>
                    <a:lnTo>
                      <a:pt x="0" y="19050"/>
                    </a:lnTo>
                    <a:lnTo>
                      <a:pt x="110490" y="0"/>
                    </a:lnTo>
                    <a:close/>
                  </a:path>
                </a:pathLst>
              </a:custGeom>
              <a:solidFill>
                <a:schemeClr val="bg1">
                  <a:lumMod val="85000"/>
                </a:schemeClr>
              </a:solidFill>
              <a:ln w="63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7" name="フリーフォーム: 図形 66">
                <a:extLst>
                  <a:ext uri="{FF2B5EF4-FFF2-40B4-BE49-F238E27FC236}">
                    <a16:creationId xmlns:a16="http://schemas.microsoft.com/office/drawing/2014/main" id="{459A0ED6-9366-9B86-7BAF-0AB2C84434CB}"/>
                  </a:ext>
                </a:extLst>
              </p:cNvPr>
              <p:cNvSpPr/>
              <p:nvPr/>
            </p:nvSpPr>
            <p:spPr>
              <a:xfrm>
                <a:off x="5993530" y="2955566"/>
                <a:ext cx="316372" cy="128139"/>
              </a:xfrm>
              <a:custGeom>
                <a:avLst/>
                <a:gdLst>
                  <a:gd name="connsiteX0" fmla="*/ 0 w 480060"/>
                  <a:gd name="connsiteY0" fmla="*/ 26670 h 182880"/>
                  <a:gd name="connsiteX1" fmla="*/ 60960 w 480060"/>
                  <a:gd name="connsiteY1" fmla="*/ 182880 h 182880"/>
                  <a:gd name="connsiteX2" fmla="*/ 480060 w 480060"/>
                  <a:gd name="connsiteY2" fmla="*/ 144780 h 182880"/>
                  <a:gd name="connsiteX3" fmla="*/ 415290 w 480060"/>
                  <a:gd name="connsiteY3" fmla="*/ 0 h 182880"/>
                  <a:gd name="connsiteX4" fmla="*/ 0 w 480060"/>
                  <a:gd name="connsiteY4" fmla="*/ 26670 h 182880"/>
                  <a:gd name="connsiteX0" fmla="*/ 0 w 480060"/>
                  <a:gd name="connsiteY0" fmla="*/ 35125 h 191335"/>
                  <a:gd name="connsiteX1" fmla="*/ 60960 w 480060"/>
                  <a:gd name="connsiteY1" fmla="*/ 191335 h 191335"/>
                  <a:gd name="connsiteX2" fmla="*/ 480060 w 480060"/>
                  <a:gd name="connsiteY2" fmla="*/ 153235 h 191335"/>
                  <a:gd name="connsiteX3" fmla="*/ 415290 w 480060"/>
                  <a:gd name="connsiteY3" fmla="*/ 0 h 191335"/>
                  <a:gd name="connsiteX4" fmla="*/ 0 w 480060"/>
                  <a:gd name="connsiteY4" fmla="*/ 35125 h 191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 h="191335">
                    <a:moveTo>
                      <a:pt x="0" y="35125"/>
                    </a:moveTo>
                    <a:lnTo>
                      <a:pt x="60960" y="191335"/>
                    </a:lnTo>
                    <a:lnTo>
                      <a:pt x="480060" y="153235"/>
                    </a:lnTo>
                    <a:lnTo>
                      <a:pt x="415290" y="0"/>
                    </a:lnTo>
                    <a:lnTo>
                      <a:pt x="0" y="35125"/>
                    </a:lnTo>
                    <a:close/>
                  </a:path>
                </a:pathLst>
              </a:custGeom>
              <a:solidFill>
                <a:schemeClr val="bg1">
                  <a:lumMod val="85000"/>
                </a:schemeClr>
              </a:solidFill>
              <a:ln w="63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8" name="フリーフォーム: 図形 67">
                <a:extLst>
                  <a:ext uri="{FF2B5EF4-FFF2-40B4-BE49-F238E27FC236}">
                    <a16:creationId xmlns:a16="http://schemas.microsoft.com/office/drawing/2014/main" id="{2BD27FD5-26F6-C144-A291-452530148850}"/>
                  </a:ext>
                </a:extLst>
              </p:cNvPr>
              <p:cNvSpPr/>
              <p:nvPr/>
            </p:nvSpPr>
            <p:spPr>
              <a:xfrm rot="21057792">
                <a:off x="4587169" y="3437180"/>
                <a:ext cx="316372" cy="128139"/>
              </a:xfrm>
              <a:custGeom>
                <a:avLst/>
                <a:gdLst>
                  <a:gd name="connsiteX0" fmla="*/ 0 w 480060"/>
                  <a:gd name="connsiteY0" fmla="*/ 26670 h 182880"/>
                  <a:gd name="connsiteX1" fmla="*/ 60960 w 480060"/>
                  <a:gd name="connsiteY1" fmla="*/ 182880 h 182880"/>
                  <a:gd name="connsiteX2" fmla="*/ 480060 w 480060"/>
                  <a:gd name="connsiteY2" fmla="*/ 144780 h 182880"/>
                  <a:gd name="connsiteX3" fmla="*/ 415290 w 480060"/>
                  <a:gd name="connsiteY3" fmla="*/ 0 h 182880"/>
                  <a:gd name="connsiteX4" fmla="*/ 0 w 480060"/>
                  <a:gd name="connsiteY4" fmla="*/ 26670 h 182880"/>
                  <a:gd name="connsiteX0" fmla="*/ 0 w 480060"/>
                  <a:gd name="connsiteY0" fmla="*/ 35125 h 191335"/>
                  <a:gd name="connsiteX1" fmla="*/ 60960 w 480060"/>
                  <a:gd name="connsiteY1" fmla="*/ 191335 h 191335"/>
                  <a:gd name="connsiteX2" fmla="*/ 480060 w 480060"/>
                  <a:gd name="connsiteY2" fmla="*/ 153235 h 191335"/>
                  <a:gd name="connsiteX3" fmla="*/ 415290 w 480060"/>
                  <a:gd name="connsiteY3" fmla="*/ 0 h 191335"/>
                  <a:gd name="connsiteX4" fmla="*/ 0 w 480060"/>
                  <a:gd name="connsiteY4" fmla="*/ 35125 h 191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60" h="191335">
                    <a:moveTo>
                      <a:pt x="0" y="35125"/>
                    </a:moveTo>
                    <a:lnTo>
                      <a:pt x="60960" y="191335"/>
                    </a:lnTo>
                    <a:lnTo>
                      <a:pt x="480060" y="153235"/>
                    </a:lnTo>
                    <a:lnTo>
                      <a:pt x="415290" y="0"/>
                    </a:lnTo>
                    <a:lnTo>
                      <a:pt x="0" y="35125"/>
                    </a:lnTo>
                    <a:close/>
                  </a:path>
                </a:pathLst>
              </a:custGeom>
              <a:solidFill>
                <a:schemeClr val="bg1">
                  <a:lumMod val="85000"/>
                </a:schemeClr>
              </a:solidFill>
              <a:ln w="63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69" name="フローチャート: 判断 68">
                <a:extLst>
                  <a:ext uri="{FF2B5EF4-FFF2-40B4-BE49-F238E27FC236}">
                    <a16:creationId xmlns:a16="http://schemas.microsoft.com/office/drawing/2014/main" id="{D15A4B0F-B86A-73E9-1476-3FB7DB3DF8DB}"/>
                  </a:ext>
                </a:extLst>
              </p:cNvPr>
              <p:cNvSpPr/>
              <p:nvPr/>
            </p:nvSpPr>
            <p:spPr>
              <a:xfrm rot="21283620">
                <a:off x="5571978" y="3478939"/>
                <a:ext cx="352959" cy="188108"/>
              </a:xfrm>
              <a:prstGeom prst="flowChartDecision">
                <a:avLst/>
              </a:prstGeom>
              <a:solidFill>
                <a:schemeClr val="bg1">
                  <a:lumMod val="85000"/>
                </a:schemeClr>
              </a:solidFill>
              <a:ln w="63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70" name="フローチャート: 判断 69">
                <a:extLst>
                  <a:ext uri="{FF2B5EF4-FFF2-40B4-BE49-F238E27FC236}">
                    <a16:creationId xmlns:a16="http://schemas.microsoft.com/office/drawing/2014/main" id="{589BB139-6A2F-710C-0081-1CD32FE22B88}"/>
                  </a:ext>
                </a:extLst>
              </p:cNvPr>
              <p:cNvSpPr/>
              <p:nvPr/>
            </p:nvSpPr>
            <p:spPr>
              <a:xfrm rot="21283620">
                <a:off x="6004002" y="3587863"/>
                <a:ext cx="260196" cy="143156"/>
              </a:xfrm>
              <a:prstGeom prst="flowChartDecision">
                <a:avLst/>
              </a:prstGeom>
              <a:solidFill>
                <a:schemeClr val="bg1">
                  <a:lumMod val="85000"/>
                </a:schemeClr>
              </a:solidFill>
              <a:ln w="63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71" name="フローチャート: 判断 70">
                <a:extLst>
                  <a:ext uri="{FF2B5EF4-FFF2-40B4-BE49-F238E27FC236}">
                    <a16:creationId xmlns:a16="http://schemas.microsoft.com/office/drawing/2014/main" id="{D12B89A4-F172-1A57-4951-C54C981ECA1E}"/>
                  </a:ext>
                </a:extLst>
              </p:cNvPr>
              <p:cNvSpPr/>
              <p:nvPr/>
            </p:nvSpPr>
            <p:spPr>
              <a:xfrm rot="21283620">
                <a:off x="6211628" y="3713329"/>
                <a:ext cx="393156" cy="206751"/>
              </a:xfrm>
              <a:prstGeom prst="flowChartDecision">
                <a:avLst/>
              </a:prstGeom>
              <a:solidFill>
                <a:schemeClr val="bg1">
                  <a:lumMod val="85000"/>
                </a:schemeClr>
              </a:solidFill>
              <a:ln w="63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grpSp>
        <p:sp>
          <p:nvSpPr>
            <p:cNvPr id="44" name="フリーフォーム 253">
              <a:extLst>
                <a:ext uri="{FF2B5EF4-FFF2-40B4-BE49-F238E27FC236}">
                  <a16:creationId xmlns:a16="http://schemas.microsoft.com/office/drawing/2014/main" id="{7F91AFB2-820E-6477-7801-240C327E043E}"/>
                </a:ext>
              </a:extLst>
            </p:cNvPr>
            <p:cNvSpPr/>
            <p:nvPr/>
          </p:nvSpPr>
          <p:spPr>
            <a:xfrm>
              <a:off x="11227257" y="4989396"/>
              <a:ext cx="258520" cy="452410"/>
            </a:xfrm>
            <a:custGeom>
              <a:avLst/>
              <a:gdLst>
                <a:gd name="connsiteX0" fmla="*/ 290690 w 576064"/>
                <a:gd name="connsiteY0" fmla="*/ 152400 h 1008112"/>
                <a:gd name="connsiteX1" fmla="*/ 150866 w 576064"/>
                <a:gd name="connsiteY1" fmla="*/ 292224 h 1008112"/>
                <a:gd name="connsiteX2" fmla="*/ 290690 w 576064"/>
                <a:gd name="connsiteY2" fmla="*/ 432048 h 1008112"/>
                <a:gd name="connsiteX3" fmla="*/ 430514 w 576064"/>
                <a:gd name="connsiteY3" fmla="*/ 292224 h 1008112"/>
                <a:gd name="connsiteX4" fmla="*/ 290690 w 576064"/>
                <a:gd name="connsiteY4" fmla="*/ 152400 h 1008112"/>
                <a:gd name="connsiteX5" fmla="*/ 288032 w 576064"/>
                <a:gd name="connsiteY5" fmla="*/ 0 h 1008112"/>
                <a:gd name="connsiteX6" fmla="*/ 576064 w 576064"/>
                <a:gd name="connsiteY6" fmla="*/ 288032 h 1008112"/>
                <a:gd name="connsiteX7" fmla="*/ 526873 w 576064"/>
                <a:gd name="connsiteY7" fmla="*/ 449074 h 1008112"/>
                <a:gd name="connsiteX8" fmla="*/ 526339 w 576064"/>
                <a:gd name="connsiteY8" fmla="*/ 449721 h 1008112"/>
                <a:gd name="connsiteX9" fmla="*/ 288032 w 576064"/>
                <a:gd name="connsiteY9" fmla="*/ 1008112 h 1008112"/>
                <a:gd name="connsiteX10" fmla="*/ 49726 w 576064"/>
                <a:gd name="connsiteY10" fmla="*/ 449721 h 1008112"/>
                <a:gd name="connsiteX11" fmla="*/ 49191 w 576064"/>
                <a:gd name="connsiteY11" fmla="*/ 449074 h 1008112"/>
                <a:gd name="connsiteX12" fmla="*/ 0 w 576064"/>
                <a:gd name="connsiteY12" fmla="*/ 288032 h 1008112"/>
                <a:gd name="connsiteX13" fmla="*/ 288032 w 576064"/>
                <a:gd name="connsiteY13" fmla="*/ 0 h 10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6064" h="1008112">
                  <a:moveTo>
                    <a:pt x="290690" y="152400"/>
                  </a:moveTo>
                  <a:cubicBezTo>
                    <a:pt x="213467" y="152400"/>
                    <a:pt x="150866" y="215001"/>
                    <a:pt x="150866" y="292224"/>
                  </a:cubicBezTo>
                  <a:cubicBezTo>
                    <a:pt x="150866" y="369447"/>
                    <a:pt x="213467" y="432048"/>
                    <a:pt x="290690" y="432048"/>
                  </a:cubicBezTo>
                  <a:cubicBezTo>
                    <a:pt x="367913" y="432048"/>
                    <a:pt x="430514" y="369447"/>
                    <a:pt x="430514" y="292224"/>
                  </a:cubicBezTo>
                  <a:cubicBezTo>
                    <a:pt x="430514" y="215001"/>
                    <a:pt x="367913" y="152400"/>
                    <a:pt x="290690" y="152400"/>
                  </a:cubicBezTo>
                  <a:close/>
                  <a:moveTo>
                    <a:pt x="288032" y="0"/>
                  </a:moveTo>
                  <a:cubicBezTo>
                    <a:pt x="447108" y="0"/>
                    <a:pt x="576064" y="128956"/>
                    <a:pt x="576064" y="288032"/>
                  </a:cubicBezTo>
                  <a:cubicBezTo>
                    <a:pt x="576064" y="347686"/>
                    <a:pt x="557930" y="403104"/>
                    <a:pt x="526873" y="449074"/>
                  </a:cubicBezTo>
                  <a:lnTo>
                    <a:pt x="526339" y="449721"/>
                  </a:lnTo>
                  <a:lnTo>
                    <a:pt x="288032" y="1008112"/>
                  </a:lnTo>
                  <a:lnTo>
                    <a:pt x="49726" y="449721"/>
                  </a:lnTo>
                  <a:lnTo>
                    <a:pt x="49191" y="449074"/>
                  </a:lnTo>
                  <a:cubicBezTo>
                    <a:pt x="18135" y="403104"/>
                    <a:pt x="0" y="347686"/>
                    <a:pt x="0" y="288032"/>
                  </a:cubicBezTo>
                  <a:cubicBezTo>
                    <a:pt x="0" y="128956"/>
                    <a:pt x="128956" y="0"/>
                    <a:pt x="288032" y="0"/>
                  </a:cubicBezTo>
                  <a:close/>
                </a:path>
              </a:pathLst>
            </a:custGeom>
            <a:solidFill>
              <a:srgbClr val="FF5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grpSp>
      <p:cxnSp>
        <p:nvCxnSpPr>
          <p:cNvPr id="72" name="直線矢印コネクタ 71">
            <a:extLst>
              <a:ext uri="{FF2B5EF4-FFF2-40B4-BE49-F238E27FC236}">
                <a16:creationId xmlns:a16="http://schemas.microsoft.com/office/drawing/2014/main" id="{EC6DA1D5-06D5-C016-9252-825B6CBAC16D}"/>
              </a:ext>
            </a:extLst>
          </p:cNvPr>
          <p:cNvCxnSpPr>
            <a:cxnSpLocks/>
          </p:cNvCxnSpPr>
          <p:nvPr/>
        </p:nvCxnSpPr>
        <p:spPr>
          <a:xfrm flipH="1" flipV="1">
            <a:off x="6576196" y="5052714"/>
            <a:ext cx="2713333" cy="115616"/>
          </a:xfrm>
          <a:prstGeom prst="straightConnector1">
            <a:avLst/>
          </a:prstGeom>
          <a:ln w="158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3" name="正方形/長方形 72">
            <a:extLst>
              <a:ext uri="{FF2B5EF4-FFF2-40B4-BE49-F238E27FC236}">
                <a16:creationId xmlns:a16="http://schemas.microsoft.com/office/drawing/2014/main" id="{5D471DC5-7E30-864F-F385-B89101AFB44C}"/>
              </a:ext>
            </a:extLst>
          </p:cNvPr>
          <p:cNvSpPr/>
          <p:nvPr/>
        </p:nvSpPr>
        <p:spPr>
          <a:xfrm>
            <a:off x="7191224" y="5230143"/>
            <a:ext cx="1945360" cy="944233"/>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ltLang="ja-JP" sz="1400">
                <a:solidFill>
                  <a:schemeClr val="tx1"/>
                </a:solidFill>
                <a:latin typeface="メイリオ" panose="020B0604030504040204" pitchFamily="50" charset="-128"/>
                <a:ea typeface="メイリオ" panose="020B0604030504040204" pitchFamily="50" charset="-128"/>
              </a:rPr>
              <a:t>ABR</a:t>
            </a:r>
            <a:r>
              <a:rPr lang="ja-JP" altLang="en-US" sz="1400">
                <a:solidFill>
                  <a:schemeClr val="tx1"/>
                </a:solidFill>
                <a:latin typeface="メイリオ" panose="020B0604030504040204" pitchFamily="50" charset="-128"/>
                <a:ea typeface="メイリオ" panose="020B0604030504040204" pitchFamily="50" charset="-128"/>
              </a:rPr>
              <a:t>座標情報を付与することで、地図上に位置を示すことも可能になります</a:t>
            </a:r>
            <a:endParaRPr lang="en-US" altLang="ja-JP" sz="1400">
              <a:solidFill>
                <a:schemeClr val="tx1"/>
              </a:solidFill>
              <a:latin typeface="メイリオ" panose="020B0604030504040204" pitchFamily="50" charset="-128"/>
              <a:ea typeface="メイリオ" panose="020B0604030504040204" pitchFamily="50" charset="-128"/>
            </a:endParaRPr>
          </a:p>
        </p:txBody>
      </p:sp>
      <p:sp>
        <p:nvSpPr>
          <p:cNvPr id="74" name="フッター プレースホルダー 6">
            <a:extLst>
              <a:ext uri="{FF2B5EF4-FFF2-40B4-BE49-F238E27FC236}">
                <a16:creationId xmlns:a16="http://schemas.microsoft.com/office/drawing/2014/main" id="{EC733D0E-E63E-D795-5FAE-27DD52F09E82}"/>
              </a:ext>
            </a:extLst>
          </p:cNvPr>
          <p:cNvSpPr txBox="1">
            <a:spLocks/>
          </p:cNvSpPr>
          <p:nvPr/>
        </p:nvSpPr>
        <p:spPr bwMode="gray">
          <a:xfrm>
            <a:off x="342236" y="6020925"/>
            <a:ext cx="6663581" cy="641005"/>
          </a:xfrm>
          <a:prstGeom prst="rect">
            <a:avLst/>
          </a:prstGeom>
        </p:spPr>
        <p:txBody>
          <a:bodyPr/>
          <a:lstStyle>
            <a:defPPr>
              <a:defRPr lang="ja-JP"/>
            </a:defPPr>
            <a:lvl1pPr marL="0" algn="r" defTabSz="914400" rtl="0" eaLnBrk="1" latinLnBrk="0" hangingPunct="1">
              <a:defRPr kumimoji="1" sz="1400" kern="1200" smtClean="0">
                <a:solidFill>
                  <a:schemeClr val="tx1"/>
                </a:solidFill>
                <a:latin typeface="Arial" pitchFamily="34" charset="0"/>
                <a:ea typeface="+mn-ea"/>
                <a:cs typeface="Arial"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a:latin typeface="メイリオ" panose="020B0604030504040204" pitchFamily="50" charset="-128"/>
                <a:ea typeface="メイリオ" panose="020B0604030504040204" pitchFamily="50" charset="-128"/>
              </a:rPr>
              <a:t>(*)</a:t>
            </a:r>
            <a:r>
              <a:rPr lang="ja-JP" altLang="en-US">
                <a:latin typeface="メイリオ" panose="020B0604030504040204" pitchFamily="50" charset="-128"/>
                <a:ea typeface="メイリオ" panose="020B0604030504040204" pitchFamily="50" charset="-128"/>
              </a:rPr>
              <a:t>デジタル庁「アドレス・ベース・レジストリ・ジオコーダについて」</a:t>
            </a:r>
            <a:r>
              <a:rPr lang="en-US" altLang="ja-JP" sz="1100">
                <a:latin typeface="メイリオ" panose="020B0604030504040204" pitchFamily="50" charset="-128"/>
                <a:ea typeface="メイリオ" panose="020B0604030504040204" pitchFamily="50" charset="-128"/>
              </a:rPr>
              <a:t>https://www.digital.go.jp/assets/contents/node/basic_page/field_ref_resources/3d996df3-f87c-4439-b474-c0fbbf3ddad8/2366ce2e/20231228_policies_base_registry_outline_01.pdf</a:t>
            </a:r>
            <a:endParaRPr lang="en-US" altLang="ja-JP">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820606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228695-A2A6-7B1E-B0C0-ED2D53EDE363}"/>
              </a:ext>
            </a:extLst>
          </p:cNvPr>
          <p:cNvSpPr>
            <a:spLocks noGrp="1"/>
          </p:cNvSpPr>
          <p:nvPr>
            <p:ph type="ctrTitle"/>
          </p:nvPr>
        </p:nvSpPr>
        <p:spPr>
          <a:xfrm>
            <a:off x="0" y="1989000"/>
            <a:ext cx="12192000" cy="1440000"/>
          </a:xfrm>
        </p:spPr>
        <p:txBody>
          <a:bodyPr/>
          <a:lstStyle/>
          <a:p>
            <a:pPr algn="ctr"/>
            <a:r>
              <a:rPr lang="en-US" altLang="ja-JP" sz="6000"/>
              <a:t>6.</a:t>
            </a:r>
            <a:r>
              <a:rPr lang="ja-JP" altLang="en-US" sz="6000"/>
              <a:t>おわりに</a:t>
            </a:r>
            <a:endParaRPr lang="en-US" sz="4000"/>
          </a:p>
        </p:txBody>
      </p:sp>
      <p:sp>
        <p:nvSpPr>
          <p:cNvPr id="4" name="スライド番号プレースホルダー 2">
            <a:extLst>
              <a:ext uri="{FF2B5EF4-FFF2-40B4-BE49-F238E27FC236}">
                <a16:creationId xmlns:a16="http://schemas.microsoft.com/office/drawing/2014/main" id="{F426062E-5D5F-0241-D73D-09A012755519}"/>
              </a:ext>
            </a:extLst>
          </p:cNvPr>
          <p:cNvSpPr txBox="1">
            <a:spLocks/>
          </p:cNvSpPr>
          <p:nvPr/>
        </p:nvSpPr>
        <p:spPr>
          <a:xfrm>
            <a:off x="11457722" y="6508576"/>
            <a:ext cx="651934" cy="304800"/>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defRPr/>
            </a:pPr>
            <a:fld id="{B69A64E9-DEE1-40B5-88E8-A6C3DD001D0B}" type="slidenum">
              <a:rPr lang="en-US" altLang="ja-JP" sz="1400" smtClean="0">
                <a:latin typeface="メイリオ" panose="020B0604030504040204" pitchFamily="50" charset="-128"/>
                <a:ea typeface="メイリオ" panose="020B0604030504040204" pitchFamily="50" charset="-128"/>
              </a:rPr>
              <a:pPr algn="r">
                <a:defRPr/>
              </a:pPr>
              <a:t>46</a:t>
            </a:fld>
            <a:endParaRPr lang="en-US" altLang="ja-JP" sz="14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975938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a:xfrm>
            <a:off x="11472333" y="6545263"/>
            <a:ext cx="651934" cy="304800"/>
          </a:xfrm>
        </p:spPr>
        <p:txBody>
          <a:bodyPr/>
          <a:lstStyle/>
          <a:p>
            <a:pPr>
              <a:defRPr/>
            </a:pPr>
            <a:fld id="{B69A64E9-DEE1-40B5-88E8-A6C3DD001D0B}" type="slidenum">
              <a:rPr lang="en-US" altLang="ja-JP" smtClean="0">
                <a:latin typeface="メイリオ" panose="020B0604030504040204" pitchFamily="50" charset="-128"/>
              </a:rPr>
              <a:pPr>
                <a:defRPr/>
              </a:pPr>
              <a:t>47</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6.1 GIF</a:t>
            </a:r>
            <a:r>
              <a:rPr lang="ja-JP" altLang="en-US" sz="3200">
                <a:latin typeface="メイリオ" panose="020B0604030504040204" pitchFamily="50" charset="-128"/>
                <a:ea typeface="メイリオ" panose="020B0604030504040204" pitchFamily="50" charset="-128"/>
              </a:rPr>
              <a:t>の定義ファイル①</a:t>
            </a:r>
            <a:endParaRPr kumimoji="1" lang="en-US" altLang="ja-JP" sz="3200">
              <a:latin typeface="メイリオ" panose="020B0604030504040204" pitchFamily="50" charset="-128"/>
              <a:ea typeface="メイリオ" panose="020B0604030504040204" pitchFamily="50" charset="-128"/>
            </a:endParaRPr>
          </a:p>
        </p:txBody>
      </p:sp>
      <p:graphicFrame>
        <p:nvGraphicFramePr>
          <p:cNvPr id="2" name="表 1">
            <a:extLst>
              <a:ext uri="{FF2B5EF4-FFF2-40B4-BE49-F238E27FC236}">
                <a16:creationId xmlns:a16="http://schemas.microsoft.com/office/drawing/2014/main" id="{122D18EE-9A84-562D-FF33-1062D0176315}"/>
              </a:ext>
            </a:extLst>
          </p:cNvPr>
          <p:cNvGraphicFramePr>
            <a:graphicFrameLocks noGrp="1"/>
          </p:cNvGraphicFramePr>
          <p:nvPr>
            <p:extLst>
              <p:ext uri="{D42A27DB-BD31-4B8C-83A1-F6EECF244321}">
                <p14:modId xmlns:p14="http://schemas.microsoft.com/office/powerpoint/2010/main" val="2110124989"/>
              </p:ext>
            </p:extLst>
          </p:nvPr>
        </p:nvGraphicFramePr>
        <p:xfrm>
          <a:off x="26639" y="813470"/>
          <a:ext cx="5411143" cy="5974080"/>
        </p:xfrm>
        <a:graphic>
          <a:graphicData uri="http://schemas.openxmlformats.org/drawingml/2006/table">
            <a:tbl>
              <a:tblPr firstRow="1" bandRow="1">
                <a:tableStyleId>{5C22544A-7EE6-4342-B048-85BDC9FD1C3A}</a:tableStyleId>
              </a:tblPr>
              <a:tblGrid>
                <a:gridCol w="1775143">
                  <a:extLst>
                    <a:ext uri="{9D8B030D-6E8A-4147-A177-3AD203B41FA5}">
                      <a16:colId xmlns:a16="http://schemas.microsoft.com/office/drawing/2014/main" val="1447639503"/>
                    </a:ext>
                  </a:extLst>
                </a:gridCol>
                <a:gridCol w="3636000">
                  <a:extLst>
                    <a:ext uri="{9D8B030D-6E8A-4147-A177-3AD203B41FA5}">
                      <a16:colId xmlns:a16="http://schemas.microsoft.com/office/drawing/2014/main" val="1697512733"/>
                    </a:ext>
                  </a:extLst>
                </a:gridCol>
              </a:tblGrid>
              <a:tr h="150821">
                <a:tc>
                  <a:txBody>
                    <a:bodyPr/>
                    <a:lstStyle/>
                    <a:p>
                      <a:pPr algn="ctr"/>
                      <a:r>
                        <a:rPr kumimoji="1" lang="ja-JP" altLang="en-US" sz="1200">
                          <a:latin typeface="メイリオ" panose="020B0604030504040204" pitchFamily="50" charset="-128"/>
                          <a:ea typeface="メイリオ" panose="020B0604030504040204" pitchFamily="50" charset="-128"/>
                        </a:rPr>
                        <a:t>分類</a:t>
                      </a:r>
                    </a:p>
                  </a:txBody>
                  <a:tcPr/>
                </a:tc>
                <a:tc>
                  <a:txBody>
                    <a:bodyPr/>
                    <a:lstStyle/>
                    <a:p>
                      <a:pPr algn="ctr"/>
                      <a:r>
                        <a:rPr kumimoji="1" lang="ja-JP" altLang="en-US" sz="1200">
                          <a:latin typeface="メイリオ" panose="020B0604030504040204" pitchFamily="50" charset="-128"/>
                          <a:ea typeface="メイリオ" panose="020B0604030504040204" pitchFamily="50" charset="-128"/>
                        </a:rPr>
                        <a:t>ファイル名</a:t>
                      </a:r>
                    </a:p>
                  </a:txBody>
                  <a:tcPr/>
                </a:tc>
                <a:extLst>
                  <a:ext uri="{0D108BD9-81ED-4DB2-BD59-A6C34878D82A}">
                    <a16:rowId xmlns:a16="http://schemas.microsoft.com/office/drawing/2014/main" val="3001596416"/>
                  </a:ext>
                </a:extLst>
              </a:tr>
              <a:tr h="150821">
                <a:tc>
                  <a:txBody>
                    <a:bodyPr/>
                    <a:lstStyle/>
                    <a:p>
                      <a:r>
                        <a:rPr kumimoji="1" lang="en-US" altLang="ja-JP" sz="1100">
                          <a:latin typeface="メイリオ" panose="020B0604030504040204" pitchFamily="50" charset="-128"/>
                          <a:ea typeface="メイリオ" panose="020B0604030504040204" pitchFamily="50" charset="-128"/>
                        </a:rPr>
                        <a:t>410_</a:t>
                      </a:r>
                      <a:r>
                        <a:rPr kumimoji="1" lang="ja-JP" altLang="en-US" sz="1100">
                          <a:latin typeface="メイリオ" panose="020B0604030504040204" pitchFamily="50" charset="-128"/>
                          <a:ea typeface="メイリオ" panose="020B0604030504040204" pitchFamily="50" charset="-128"/>
                        </a:rPr>
                        <a:t>全体説明</a:t>
                      </a:r>
                    </a:p>
                  </a:txBody>
                  <a:tcPr/>
                </a:tc>
                <a:tc>
                  <a:txBody>
                    <a:bodyPr/>
                    <a:lstStyle/>
                    <a:p>
                      <a:r>
                        <a:rPr kumimoji="1" lang="en-US" altLang="ja-JP" sz="1100">
                          <a:latin typeface="メイリオ" panose="020B0604030504040204" pitchFamily="50" charset="-128"/>
                          <a:ea typeface="メイリオ" panose="020B0604030504040204" pitchFamily="50" charset="-128"/>
                        </a:rPr>
                        <a:t>411_GIF</a:t>
                      </a:r>
                      <a:r>
                        <a:rPr kumimoji="1" lang="ja-JP" altLang="en-US" sz="1100">
                          <a:latin typeface="メイリオ" panose="020B0604030504040204" pitchFamily="50" charset="-128"/>
                          <a:ea typeface="メイリオ" panose="020B0604030504040204" pitchFamily="50" charset="-128"/>
                        </a:rPr>
                        <a:t>説明資料</a:t>
                      </a:r>
                    </a:p>
                  </a:txBody>
                  <a:tcPr/>
                </a:tc>
                <a:extLst>
                  <a:ext uri="{0D108BD9-81ED-4DB2-BD59-A6C34878D82A}">
                    <a16:rowId xmlns:a16="http://schemas.microsoft.com/office/drawing/2014/main" val="2120311648"/>
                  </a:ext>
                </a:extLst>
              </a:tr>
              <a:tr h="150821">
                <a:tc>
                  <a:txBody>
                    <a:bodyPr/>
                    <a:lstStyle/>
                    <a:p>
                      <a:r>
                        <a:rPr kumimoji="1" lang="en-US" altLang="ja-JP" sz="1100">
                          <a:latin typeface="メイリオ" panose="020B0604030504040204" pitchFamily="50" charset="-128"/>
                          <a:ea typeface="メイリオ" panose="020B0604030504040204" pitchFamily="50" charset="-128"/>
                        </a:rPr>
                        <a:t>430_</a:t>
                      </a:r>
                      <a:r>
                        <a:rPr kumimoji="1" lang="ja-JP" altLang="en-US" sz="1100">
                          <a:latin typeface="メイリオ" panose="020B0604030504040204" pitchFamily="50" charset="-128"/>
                          <a:ea typeface="メイリオ" panose="020B0604030504040204" pitchFamily="50" charset="-128"/>
                        </a:rPr>
                        <a:t>コアデータモデル</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430_</a:t>
                      </a:r>
                      <a:r>
                        <a:rPr kumimoji="1" lang="ja-JP" altLang="en-US" sz="1100">
                          <a:latin typeface="メイリオ" panose="020B0604030504040204" pitchFamily="50" charset="-128"/>
                          <a:ea typeface="メイリオ" panose="020B0604030504040204" pitchFamily="50" charset="-128"/>
                        </a:rPr>
                        <a:t>コアデータモデル全体概要</a:t>
                      </a:r>
                    </a:p>
                  </a:txBody>
                  <a:tcPr/>
                </a:tc>
                <a:extLst>
                  <a:ext uri="{0D108BD9-81ED-4DB2-BD59-A6C34878D82A}">
                    <a16:rowId xmlns:a16="http://schemas.microsoft.com/office/drawing/2014/main" val="960710717"/>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430-1_DMD_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2426793669"/>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431_</a:t>
                      </a:r>
                      <a:r>
                        <a:rPr kumimoji="1" lang="ja-JP" altLang="en-US" sz="1100">
                          <a:latin typeface="メイリオ" panose="020B0604030504040204" pitchFamily="50" charset="-128"/>
                          <a:ea typeface="メイリオ" panose="020B0604030504040204" pitchFamily="50" charset="-128"/>
                        </a:rPr>
                        <a:t>コアデータモデル解説書</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個人</a:t>
                      </a:r>
                    </a:p>
                  </a:txBody>
                  <a:tcPr/>
                </a:tc>
                <a:extLst>
                  <a:ext uri="{0D108BD9-81ED-4DB2-BD59-A6C34878D82A}">
                    <a16:rowId xmlns:a16="http://schemas.microsoft.com/office/drawing/2014/main" val="2855152967"/>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432_</a:t>
                      </a:r>
                      <a:r>
                        <a:rPr kumimoji="1" lang="ja-JP" altLang="en-US" sz="1100">
                          <a:latin typeface="メイリオ" panose="020B0604030504040204" pitchFamily="50" charset="-128"/>
                          <a:ea typeface="メイリオ" panose="020B0604030504040204" pitchFamily="50" charset="-128"/>
                        </a:rPr>
                        <a:t>コアデータモデル解説書</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連絡先</a:t>
                      </a:r>
                    </a:p>
                  </a:txBody>
                  <a:tcPr/>
                </a:tc>
                <a:extLst>
                  <a:ext uri="{0D108BD9-81ED-4DB2-BD59-A6C34878D82A}">
                    <a16:rowId xmlns:a16="http://schemas.microsoft.com/office/drawing/2014/main" val="709243003"/>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433_</a:t>
                      </a:r>
                      <a:r>
                        <a:rPr kumimoji="1" lang="ja-JP" altLang="en-US" sz="1100">
                          <a:latin typeface="メイリオ" panose="020B0604030504040204" pitchFamily="50" charset="-128"/>
                          <a:ea typeface="メイリオ" panose="020B0604030504040204" pitchFamily="50" charset="-128"/>
                        </a:rPr>
                        <a:t>コアデータモデル解説書</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住所</a:t>
                      </a:r>
                    </a:p>
                  </a:txBody>
                  <a:tcPr/>
                </a:tc>
                <a:extLst>
                  <a:ext uri="{0D108BD9-81ED-4DB2-BD59-A6C34878D82A}">
                    <a16:rowId xmlns:a16="http://schemas.microsoft.com/office/drawing/2014/main" val="2144417669"/>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434_</a:t>
                      </a:r>
                      <a:r>
                        <a:rPr kumimoji="1" lang="ja-JP" altLang="en-US" sz="1100">
                          <a:latin typeface="メイリオ" panose="020B0604030504040204" pitchFamily="50" charset="-128"/>
                          <a:ea typeface="メイリオ" panose="020B0604030504040204" pitchFamily="50" charset="-128"/>
                        </a:rPr>
                        <a:t>コアデータモデル解説書</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法人</a:t>
                      </a:r>
                    </a:p>
                  </a:txBody>
                  <a:tcPr/>
                </a:tc>
                <a:extLst>
                  <a:ext uri="{0D108BD9-81ED-4DB2-BD59-A6C34878D82A}">
                    <a16:rowId xmlns:a16="http://schemas.microsoft.com/office/drawing/2014/main" val="182790003"/>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435_</a:t>
                      </a:r>
                      <a:r>
                        <a:rPr kumimoji="1" lang="ja-JP" altLang="en-US" sz="1100">
                          <a:latin typeface="メイリオ" panose="020B0604030504040204" pitchFamily="50" charset="-128"/>
                          <a:ea typeface="メイリオ" panose="020B0604030504040204" pitchFamily="50" charset="-128"/>
                        </a:rPr>
                        <a:t>コアデータモデル解説書</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施設</a:t>
                      </a:r>
                    </a:p>
                  </a:txBody>
                  <a:tcPr/>
                </a:tc>
                <a:extLst>
                  <a:ext uri="{0D108BD9-81ED-4DB2-BD59-A6C34878D82A}">
                    <a16:rowId xmlns:a16="http://schemas.microsoft.com/office/drawing/2014/main" val="2314428729"/>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436_</a:t>
                      </a:r>
                      <a:r>
                        <a:rPr kumimoji="1" lang="ja-JP" altLang="en-US" sz="1100">
                          <a:latin typeface="メイリオ" panose="020B0604030504040204" pitchFamily="50" charset="-128"/>
                          <a:ea typeface="メイリオ" panose="020B0604030504040204" pitchFamily="50" charset="-128"/>
                        </a:rPr>
                        <a:t>コアデータモデル解説書</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アクセシビリティ</a:t>
                      </a:r>
                    </a:p>
                  </a:txBody>
                  <a:tcPr/>
                </a:tc>
                <a:extLst>
                  <a:ext uri="{0D108BD9-81ED-4DB2-BD59-A6C34878D82A}">
                    <a16:rowId xmlns:a16="http://schemas.microsoft.com/office/drawing/2014/main" val="3756359255"/>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a:ea typeface="メイリオ"/>
                        </a:rPr>
                        <a:t>437_</a:t>
                      </a:r>
                      <a:r>
                        <a:rPr kumimoji="1" lang="ja-JP" altLang="en-US" sz="1100">
                          <a:latin typeface="メイリオ"/>
                          <a:ea typeface="メイリオ"/>
                        </a:rPr>
                        <a:t>コアデータモデル解説書</a:t>
                      </a:r>
                      <a:r>
                        <a:rPr kumimoji="1" lang="en-US" altLang="ja-JP" sz="1100">
                          <a:latin typeface="メイリオ"/>
                          <a:ea typeface="メイリオ"/>
                        </a:rPr>
                        <a:t>_</a:t>
                      </a:r>
                      <a:r>
                        <a:rPr kumimoji="1" lang="ja-JP" altLang="en-US" sz="1100">
                          <a:latin typeface="メイリオ"/>
                          <a:ea typeface="メイリオ"/>
                        </a:rPr>
                        <a:t>子</a:t>
                      </a:r>
                      <a:r>
                        <a:rPr lang="ja-JP" altLang="en-US" sz="1100">
                          <a:latin typeface="メイリオ"/>
                          <a:ea typeface="メイリオ"/>
                        </a:rPr>
                        <a:t>供預かり</a:t>
                      </a:r>
                      <a:r>
                        <a:rPr kumimoji="1" lang="ja-JP" altLang="en-US" sz="1100">
                          <a:latin typeface="メイリオ"/>
                          <a:ea typeface="メイリオ"/>
                        </a:rPr>
                        <a:t>情報</a:t>
                      </a:r>
                    </a:p>
                  </a:txBody>
                  <a:tcPr/>
                </a:tc>
                <a:extLst>
                  <a:ext uri="{0D108BD9-81ED-4DB2-BD59-A6C34878D82A}">
                    <a16:rowId xmlns:a16="http://schemas.microsoft.com/office/drawing/2014/main" val="1803226392"/>
                  </a:ext>
                </a:extLst>
              </a:tr>
              <a:tr h="223176">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438_</a:t>
                      </a:r>
                      <a:r>
                        <a:rPr kumimoji="1" lang="ja-JP" altLang="en-US" sz="1100">
                          <a:latin typeface="メイリオ" panose="020B0604030504040204" pitchFamily="50" charset="-128"/>
                          <a:ea typeface="メイリオ" panose="020B0604030504040204" pitchFamily="50" charset="-128"/>
                        </a:rPr>
                        <a:t>コアデータモデル</a:t>
                      </a:r>
                      <a:r>
                        <a:rPr kumimoji="1" lang="en-US" altLang="ja-JP" sz="1100">
                          <a:latin typeface="メイリオ" panose="020B0604030504040204" pitchFamily="50" charset="-128"/>
                          <a:ea typeface="メイリオ" panose="020B0604030504040204" pitchFamily="50" charset="-128"/>
                        </a:rPr>
                        <a:t>_DMD</a:t>
                      </a:r>
                      <a:endParaRPr kumimoji="1" lang="ja-JP" altLang="en-US" sz="110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397947920"/>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438-1_</a:t>
                      </a:r>
                      <a:r>
                        <a:rPr kumimoji="1" lang="ja-JP" altLang="en-US" sz="1100">
                          <a:latin typeface="メイリオ" panose="020B0604030504040204" pitchFamily="50" charset="-128"/>
                          <a:ea typeface="メイリオ" panose="020B0604030504040204" pitchFamily="50" charset="-128"/>
                        </a:rPr>
                        <a:t>コアデータモデル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コード一覧</a:t>
                      </a:r>
                    </a:p>
                  </a:txBody>
                  <a:tcPr/>
                </a:tc>
                <a:extLst>
                  <a:ext uri="{0D108BD9-81ED-4DB2-BD59-A6C34878D82A}">
                    <a16:rowId xmlns:a16="http://schemas.microsoft.com/office/drawing/2014/main" val="1428514897"/>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438-2_</a:t>
                      </a:r>
                      <a:r>
                        <a:rPr kumimoji="1" lang="ja-JP" altLang="en-US" sz="1100">
                          <a:latin typeface="メイリオ" panose="020B0604030504040204" pitchFamily="50" charset="-128"/>
                          <a:ea typeface="メイリオ" panose="020B0604030504040204" pitchFamily="50" charset="-128"/>
                        </a:rPr>
                        <a:t>コアデータモデル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データ辞書（</a:t>
                      </a:r>
                      <a:r>
                        <a:rPr kumimoji="1" lang="en-US" altLang="ja-JP" sz="1100">
                          <a:latin typeface="メイリオ" panose="020B0604030504040204" pitchFamily="50" charset="-128"/>
                          <a:ea typeface="メイリオ" panose="020B0604030504040204" pitchFamily="50" charset="-128"/>
                        </a:rPr>
                        <a:t>β</a:t>
                      </a:r>
                      <a:r>
                        <a:rPr kumimoji="1" lang="ja-JP" altLang="en-US" sz="1100">
                          <a:latin typeface="メイリオ" panose="020B0604030504040204" pitchFamily="50" charset="-128"/>
                          <a:ea typeface="メイリオ" panose="020B0604030504040204" pitchFamily="50" charset="-128"/>
                        </a:rPr>
                        <a:t>版）</a:t>
                      </a:r>
                    </a:p>
                  </a:txBody>
                  <a:tcPr/>
                </a:tc>
                <a:extLst>
                  <a:ext uri="{0D108BD9-81ED-4DB2-BD59-A6C34878D82A}">
                    <a16:rowId xmlns:a16="http://schemas.microsoft.com/office/drawing/2014/main" val="276921036"/>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439_</a:t>
                      </a:r>
                      <a:r>
                        <a:rPr kumimoji="1" lang="ja-JP" altLang="en-US" sz="1100">
                          <a:latin typeface="メイリオ" panose="020B0604030504040204" pitchFamily="50" charset="-128"/>
                          <a:ea typeface="メイリオ" panose="020B0604030504040204" pitchFamily="50" charset="-128"/>
                        </a:rPr>
                        <a:t>コアデータモデル解説書</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土地</a:t>
                      </a:r>
                    </a:p>
                  </a:txBody>
                  <a:tcPr/>
                </a:tc>
                <a:extLst>
                  <a:ext uri="{0D108BD9-81ED-4DB2-BD59-A6C34878D82A}">
                    <a16:rowId xmlns:a16="http://schemas.microsoft.com/office/drawing/2014/main" val="223192206"/>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43A_</a:t>
                      </a:r>
                      <a:r>
                        <a:rPr kumimoji="1" lang="ja-JP" altLang="en-US" sz="1100">
                          <a:latin typeface="メイリオ" panose="020B0604030504040204" pitchFamily="50" charset="-128"/>
                          <a:ea typeface="メイリオ" panose="020B0604030504040204" pitchFamily="50" charset="-128"/>
                        </a:rPr>
                        <a:t>コアデータモデル解説書</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建物</a:t>
                      </a:r>
                    </a:p>
                  </a:txBody>
                  <a:tcPr/>
                </a:tc>
                <a:extLst>
                  <a:ext uri="{0D108BD9-81ED-4DB2-BD59-A6C34878D82A}">
                    <a16:rowId xmlns:a16="http://schemas.microsoft.com/office/drawing/2014/main" val="27963685"/>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43B_</a:t>
                      </a:r>
                      <a:r>
                        <a:rPr kumimoji="1" lang="ja-JP" altLang="en-US" sz="1100">
                          <a:latin typeface="メイリオ" panose="020B0604030504040204" pitchFamily="50" charset="-128"/>
                          <a:ea typeface="メイリオ" panose="020B0604030504040204" pitchFamily="50" charset="-128"/>
                        </a:rPr>
                        <a:t>コアデータモデル解説書</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設備</a:t>
                      </a:r>
                    </a:p>
                  </a:txBody>
                  <a:tcPr/>
                </a:tc>
                <a:extLst>
                  <a:ext uri="{0D108BD9-81ED-4DB2-BD59-A6C34878D82A}">
                    <a16:rowId xmlns:a16="http://schemas.microsoft.com/office/drawing/2014/main" val="991871207"/>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43C_</a:t>
                      </a:r>
                      <a:r>
                        <a:rPr kumimoji="1" lang="ja-JP" altLang="en-US" sz="1100">
                          <a:latin typeface="メイリオ" panose="020B0604030504040204" pitchFamily="50" charset="-128"/>
                          <a:ea typeface="メイリオ" panose="020B0604030504040204" pitchFamily="50" charset="-128"/>
                        </a:rPr>
                        <a:t>コアデータモデル解説書</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イベント</a:t>
                      </a:r>
                    </a:p>
                  </a:txBody>
                  <a:tcPr/>
                </a:tc>
                <a:extLst>
                  <a:ext uri="{0D108BD9-81ED-4DB2-BD59-A6C34878D82A}">
                    <a16:rowId xmlns:a16="http://schemas.microsoft.com/office/drawing/2014/main" val="3507065704"/>
                  </a:ext>
                </a:extLst>
              </a:tr>
              <a:tr h="150821">
                <a:tc>
                  <a:txBody>
                    <a:bodyPr/>
                    <a:lstStyle/>
                    <a:p>
                      <a:r>
                        <a:rPr kumimoji="1" lang="en-US" altLang="ja-JP" sz="1100">
                          <a:latin typeface="メイリオ" panose="020B0604030504040204" pitchFamily="50" charset="-128"/>
                          <a:ea typeface="メイリオ" panose="020B0604030504040204" pitchFamily="50" charset="-128"/>
                        </a:rPr>
                        <a:t>440_</a:t>
                      </a:r>
                      <a:r>
                        <a:rPr kumimoji="1" lang="ja-JP" altLang="en-US" sz="1100">
                          <a:latin typeface="メイリオ" panose="020B0604030504040204" pitchFamily="50" charset="-128"/>
                          <a:ea typeface="メイリオ" panose="020B0604030504040204" pitchFamily="50" charset="-128"/>
                        </a:rPr>
                        <a:t>コアデータパーツ</a:t>
                      </a:r>
                    </a:p>
                  </a:txBody>
                  <a:tcPr/>
                </a:tc>
                <a:tc>
                  <a:txBody>
                    <a:bodyPr/>
                    <a:lstStyle/>
                    <a:p>
                      <a:r>
                        <a:rPr kumimoji="1" lang="en-US" altLang="ja-JP" sz="1100">
                          <a:latin typeface="メイリオ" panose="020B0604030504040204" pitchFamily="50" charset="-128"/>
                          <a:ea typeface="メイリオ" panose="020B0604030504040204" pitchFamily="50" charset="-128"/>
                        </a:rPr>
                        <a:t>441_</a:t>
                      </a:r>
                      <a:r>
                        <a:rPr kumimoji="1" lang="ja-JP" altLang="en-US" sz="1100">
                          <a:latin typeface="メイリオ" panose="020B0604030504040204" pitchFamily="50" charset="-128"/>
                          <a:ea typeface="メイリオ" panose="020B0604030504040204" pitchFamily="50" charset="-128"/>
                        </a:rPr>
                        <a:t>コアデータパーツ</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日付時刻</a:t>
                      </a:r>
                    </a:p>
                  </a:txBody>
                  <a:tcPr/>
                </a:tc>
                <a:extLst>
                  <a:ext uri="{0D108BD9-81ED-4DB2-BD59-A6C34878D82A}">
                    <a16:rowId xmlns:a16="http://schemas.microsoft.com/office/drawing/2014/main" val="1720781869"/>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442_</a:t>
                      </a:r>
                      <a:r>
                        <a:rPr kumimoji="1" lang="ja-JP" altLang="en-US" sz="1100">
                          <a:latin typeface="メイリオ" panose="020B0604030504040204" pitchFamily="50" charset="-128"/>
                          <a:ea typeface="メイリオ" panose="020B0604030504040204" pitchFamily="50" charset="-128"/>
                        </a:rPr>
                        <a:t>コアデータパーツ</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住所・所在地（アドレス）</a:t>
                      </a:r>
                    </a:p>
                  </a:txBody>
                  <a:tcPr/>
                </a:tc>
                <a:extLst>
                  <a:ext uri="{0D108BD9-81ED-4DB2-BD59-A6C34878D82A}">
                    <a16:rowId xmlns:a16="http://schemas.microsoft.com/office/drawing/2014/main" val="3464818979"/>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443_</a:t>
                      </a:r>
                      <a:r>
                        <a:rPr kumimoji="1" lang="ja-JP" altLang="en-US" sz="1100">
                          <a:latin typeface="メイリオ" panose="020B0604030504040204" pitchFamily="50" charset="-128"/>
                          <a:ea typeface="メイリオ" panose="020B0604030504040204" pitchFamily="50" charset="-128"/>
                        </a:rPr>
                        <a:t>コアデータパーツ</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郵便番号</a:t>
                      </a:r>
                    </a:p>
                  </a:txBody>
                  <a:tcPr/>
                </a:tc>
                <a:extLst>
                  <a:ext uri="{0D108BD9-81ED-4DB2-BD59-A6C34878D82A}">
                    <a16:rowId xmlns:a16="http://schemas.microsoft.com/office/drawing/2014/main" val="3489944182"/>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444_</a:t>
                      </a:r>
                      <a:r>
                        <a:rPr kumimoji="1" lang="ja-JP" altLang="en-US" sz="1100">
                          <a:latin typeface="メイリオ" panose="020B0604030504040204" pitchFamily="50" charset="-128"/>
                          <a:ea typeface="メイリオ" panose="020B0604030504040204" pitchFamily="50" charset="-128"/>
                        </a:rPr>
                        <a:t>コアデータパーツ</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地理情報</a:t>
                      </a:r>
                    </a:p>
                  </a:txBody>
                  <a:tcPr/>
                </a:tc>
                <a:extLst>
                  <a:ext uri="{0D108BD9-81ED-4DB2-BD59-A6C34878D82A}">
                    <a16:rowId xmlns:a16="http://schemas.microsoft.com/office/drawing/2014/main" val="2074971465"/>
                  </a:ext>
                </a:extLst>
              </a:tr>
              <a:tr h="150821">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dirty="0">
                          <a:latin typeface="メイリオ" panose="020B0604030504040204" pitchFamily="50" charset="-128"/>
                          <a:ea typeface="メイリオ" panose="020B0604030504040204" pitchFamily="50" charset="-128"/>
                        </a:rPr>
                        <a:t>445_</a:t>
                      </a:r>
                      <a:r>
                        <a:rPr kumimoji="1" lang="ja-JP" altLang="en-US" sz="1100" dirty="0">
                          <a:latin typeface="メイリオ" panose="020B0604030504040204" pitchFamily="50" charset="-128"/>
                          <a:ea typeface="メイリオ" panose="020B0604030504040204" pitchFamily="50" charset="-128"/>
                        </a:rPr>
                        <a:t>コアデータパーツ</a:t>
                      </a:r>
                      <a:r>
                        <a:rPr kumimoji="1" lang="en-US" altLang="ja-JP" sz="1100" dirty="0">
                          <a:latin typeface="メイリオ" panose="020B0604030504040204" pitchFamily="50" charset="-128"/>
                          <a:ea typeface="メイリオ" panose="020B0604030504040204" pitchFamily="50" charset="-128"/>
                        </a:rPr>
                        <a:t>_</a:t>
                      </a:r>
                      <a:r>
                        <a:rPr kumimoji="1" lang="ja-JP" altLang="en-US" sz="1100" dirty="0">
                          <a:latin typeface="メイリオ" panose="020B0604030504040204" pitchFamily="50" charset="-128"/>
                          <a:ea typeface="メイリオ" panose="020B0604030504040204" pitchFamily="50" charset="-128"/>
                        </a:rPr>
                        <a:t>電話番号</a:t>
                      </a:r>
                    </a:p>
                  </a:txBody>
                  <a:tcPr/>
                </a:tc>
                <a:extLst>
                  <a:ext uri="{0D108BD9-81ED-4DB2-BD59-A6C34878D82A}">
                    <a16:rowId xmlns:a16="http://schemas.microsoft.com/office/drawing/2014/main" val="2946596539"/>
                  </a:ext>
                </a:extLst>
              </a:tr>
            </a:tbl>
          </a:graphicData>
        </a:graphic>
      </p:graphicFrame>
      <p:graphicFrame>
        <p:nvGraphicFramePr>
          <p:cNvPr id="6" name="表 5">
            <a:extLst>
              <a:ext uri="{FF2B5EF4-FFF2-40B4-BE49-F238E27FC236}">
                <a16:creationId xmlns:a16="http://schemas.microsoft.com/office/drawing/2014/main" id="{29FC9CD9-8E19-9927-2BA1-26C59C8706F1}"/>
              </a:ext>
            </a:extLst>
          </p:cNvPr>
          <p:cNvGraphicFramePr>
            <a:graphicFrameLocks noGrp="1"/>
          </p:cNvGraphicFramePr>
          <p:nvPr>
            <p:extLst>
              <p:ext uri="{D42A27DB-BD31-4B8C-83A1-F6EECF244321}">
                <p14:modId xmlns:p14="http://schemas.microsoft.com/office/powerpoint/2010/main" val="4175489231"/>
              </p:ext>
            </p:extLst>
          </p:nvPr>
        </p:nvGraphicFramePr>
        <p:xfrm>
          <a:off x="5473361" y="813470"/>
          <a:ext cx="6660000" cy="5196840"/>
        </p:xfrm>
        <a:graphic>
          <a:graphicData uri="http://schemas.openxmlformats.org/drawingml/2006/table">
            <a:tbl>
              <a:tblPr firstRow="1" bandRow="1">
                <a:tableStyleId>{5C22544A-7EE6-4342-B048-85BDC9FD1C3A}</a:tableStyleId>
              </a:tblPr>
              <a:tblGrid>
                <a:gridCol w="2160000">
                  <a:extLst>
                    <a:ext uri="{9D8B030D-6E8A-4147-A177-3AD203B41FA5}">
                      <a16:colId xmlns:a16="http://schemas.microsoft.com/office/drawing/2014/main" val="1447639503"/>
                    </a:ext>
                  </a:extLst>
                </a:gridCol>
                <a:gridCol w="4500000">
                  <a:extLst>
                    <a:ext uri="{9D8B030D-6E8A-4147-A177-3AD203B41FA5}">
                      <a16:colId xmlns:a16="http://schemas.microsoft.com/office/drawing/2014/main" val="1697512733"/>
                    </a:ext>
                  </a:extLst>
                </a:gridCol>
              </a:tblGrid>
              <a:tr h="150821">
                <a:tc>
                  <a:txBody>
                    <a:bodyPr/>
                    <a:lstStyle/>
                    <a:p>
                      <a:pPr algn="ctr"/>
                      <a:r>
                        <a:rPr kumimoji="1" lang="ja-JP" altLang="en-US" sz="1200">
                          <a:latin typeface="メイリオ" panose="020B0604030504040204" pitchFamily="50" charset="-128"/>
                          <a:ea typeface="メイリオ" panose="020B0604030504040204" pitchFamily="50" charset="-128"/>
                        </a:rPr>
                        <a:t>分類</a:t>
                      </a:r>
                    </a:p>
                  </a:txBody>
                  <a:tcPr/>
                </a:tc>
                <a:tc>
                  <a:txBody>
                    <a:bodyPr/>
                    <a:lstStyle/>
                    <a:p>
                      <a:pPr algn="ctr"/>
                      <a:r>
                        <a:rPr kumimoji="1" lang="ja-JP" altLang="en-US" sz="1200">
                          <a:latin typeface="メイリオ" panose="020B0604030504040204" pitchFamily="50" charset="-128"/>
                          <a:ea typeface="メイリオ" panose="020B0604030504040204" pitchFamily="50" charset="-128"/>
                        </a:rPr>
                        <a:t>ファイル名</a:t>
                      </a:r>
                    </a:p>
                  </a:txBody>
                  <a:tcPr/>
                </a:tc>
                <a:extLst>
                  <a:ext uri="{0D108BD9-81ED-4DB2-BD59-A6C34878D82A}">
                    <a16:rowId xmlns:a16="http://schemas.microsoft.com/office/drawing/2014/main" val="3001596416"/>
                  </a:ext>
                </a:extLst>
              </a:tr>
              <a:tr h="161594">
                <a:tc>
                  <a:txBody>
                    <a:bodyPr/>
                    <a:lstStyle/>
                    <a:p>
                      <a:r>
                        <a:rPr kumimoji="1" lang="ja-JP" altLang="en-US" sz="1100">
                          <a:latin typeface="メイリオ" panose="020B0604030504040204" pitchFamily="50" charset="-128"/>
                          <a:ea typeface="メイリオ" panose="020B0604030504040204" pitchFamily="50" charset="-128"/>
                        </a:rPr>
                        <a:t> </a:t>
                      </a:r>
                      <a:r>
                        <a:rPr kumimoji="1" lang="en-US" altLang="ja-JP" sz="1100">
                          <a:latin typeface="メイリオ" panose="020B0604030504040204" pitchFamily="50" charset="-128"/>
                          <a:ea typeface="メイリオ" panose="020B0604030504040204" pitchFamily="50" charset="-128"/>
                        </a:rPr>
                        <a:t>451_</a:t>
                      </a:r>
                      <a:r>
                        <a:rPr kumimoji="1" lang="ja-JP" altLang="en-US" sz="1100">
                          <a:latin typeface="メイリオ" panose="020B0604030504040204" pitchFamily="50" charset="-128"/>
                          <a:ea typeface="メイリオ" panose="020B0604030504040204" pitchFamily="50" charset="-128"/>
                        </a:rPr>
                        <a:t>実装データモデル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行政</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451-1_</a:t>
                      </a:r>
                      <a:r>
                        <a:rPr kumimoji="1" lang="ja-JP" altLang="en-US" sz="1100">
                          <a:latin typeface="メイリオ" panose="020B0604030504040204" pitchFamily="50" charset="-128"/>
                          <a:ea typeface="メイリオ" panose="020B0604030504040204" pitchFamily="50" charset="-128"/>
                        </a:rPr>
                        <a:t>実装データモデル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申請</a:t>
                      </a:r>
                    </a:p>
                  </a:txBody>
                  <a:tcPr/>
                </a:tc>
                <a:extLst>
                  <a:ext uri="{0D108BD9-81ED-4DB2-BD59-A6C34878D82A}">
                    <a16:rowId xmlns:a16="http://schemas.microsoft.com/office/drawing/2014/main" val="1095893619"/>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451-1-1_</a:t>
                      </a:r>
                      <a:r>
                        <a:rPr kumimoji="1" lang="ja-JP" altLang="en-US" sz="1100">
                          <a:latin typeface="メイリオ" panose="020B0604030504040204" pitchFamily="50" charset="-128"/>
                          <a:ea typeface="メイリオ" panose="020B0604030504040204" pitchFamily="50" charset="-128"/>
                        </a:rPr>
                        <a:t>申請（個人）データモデル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447010580"/>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451-1-2_</a:t>
                      </a:r>
                      <a:r>
                        <a:rPr kumimoji="1" lang="ja-JP" altLang="en-US" sz="1100">
                          <a:latin typeface="メイリオ" panose="020B0604030504040204" pitchFamily="50" charset="-128"/>
                          <a:ea typeface="メイリオ" panose="020B0604030504040204" pitchFamily="50" charset="-128"/>
                        </a:rPr>
                        <a:t>申請（法人）データモデル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25063121"/>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451-1-3_</a:t>
                      </a:r>
                      <a:r>
                        <a:rPr kumimoji="1" lang="ja-JP" altLang="en-US" sz="1100">
                          <a:latin typeface="メイリオ" panose="020B0604030504040204" pitchFamily="50" charset="-128"/>
                          <a:ea typeface="メイリオ" panose="020B0604030504040204" pitchFamily="50" charset="-128"/>
                        </a:rPr>
                        <a:t>申請（士業法人）データモデル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969989870"/>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451-2_</a:t>
                      </a:r>
                      <a:r>
                        <a:rPr kumimoji="1" lang="ja-JP" altLang="en-US" sz="1100">
                          <a:latin typeface="メイリオ" panose="020B0604030504040204" pitchFamily="50" charset="-128"/>
                          <a:ea typeface="メイリオ" panose="020B0604030504040204" pitchFamily="50" charset="-128"/>
                        </a:rPr>
                        <a:t>実装データモデル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証明・通知</a:t>
                      </a:r>
                    </a:p>
                  </a:txBody>
                  <a:tcPr/>
                </a:tc>
                <a:extLst>
                  <a:ext uri="{0D108BD9-81ED-4DB2-BD59-A6C34878D82A}">
                    <a16:rowId xmlns:a16="http://schemas.microsoft.com/office/drawing/2014/main" val="585253325"/>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451-2-1_</a:t>
                      </a:r>
                      <a:r>
                        <a:rPr kumimoji="1" lang="ja-JP" altLang="en-US" sz="1100">
                          <a:latin typeface="メイリオ" panose="020B0604030504040204" pitchFamily="50" charset="-128"/>
                          <a:ea typeface="メイリオ" panose="020B0604030504040204" pitchFamily="50" charset="-128"/>
                        </a:rPr>
                        <a:t>証明・通知データモデル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1203569595"/>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451-3_</a:t>
                      </a:r>
                      <a:r>
                        <a:rPr kumimoji="1" lang="ja-JP" altLang="en-US" sz="1100">
                          <a:latin typeface="メイリオ" panose="020B0604030504040204" pitchFamily="50" charset="-128"/>
                          <a:ea typeface="メイリオ" panose="020B0604030504040204" pitchFamily="50" charset="-128"/>
                        </a:rPr>
                        <a:t>実装データモデル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事例</a:t>
                      </a:r>
                    </a:p>
                  </a:txBody>
                  <a:tcPr/>
                </a:tc>
                <a:extLst>
                  <a:ext uri="{0D108BD9-81ED-4DB2-BD59-A6C34878D82A}">
                    <a16:rowId xmlns:a16="http://schemas.microsoft.com/office/drawing/2014/main" val="26369055"/>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451-3-1_</a:t>
                      </a:r>
                      <a:r>
                        <a:rPr kumimoji="1" lang="ja-JP" altLang="en-US" sz="1100">
                          <a:latin typeface="メイリオ" panose="020B0604030504040204" pitchFamily="50" charset="-128"/>
                          <a:ea typeface="メイリオ" panose="020B0604030504040204" pitchFamily="50" charset="-128"/>
                        </a:rPr>
                        <a:t>事例データモデル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2251975034"/>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451-4_</a:t>
                      </a:r>
                      <a:r>
                        <a:rPr kumimoji="1" lang="ja-JP" altLang="en-US" sz="1100">
                          <a:latin typeface="メイリオ" panose="020B0604030504040204" pitchFamily="50" charset="-128"/>
                          <a:ea typeface="メイリオ" panose="020B0604030504040204" pitchFamily="50" charset="-128"/>
                        </a:rPr>
                        <a:t>実装データモデル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行政サービス・制度</a:t>
                      </a:r>
                    </a:p>
                  </a:txBody>
                  <a:tcPr/>
                </a:tc>
                <a:extLst>
                  <a:ext uri="{0D108BD9-81ED-4DB2-BD59-A6C34878D82A}">
                    <a16:rowId xmlns:a16="http://schemas.microsoft.com/office/drawing/2014/main" val="695902415"/>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451-4-1_</a:t>
                      </a:r>
                      <a:r>
                        <a:rPr kumimoji="1" lang="ja-JP" altLang="en-US" sz="1100">
                          <a:latin typeface="メイリオ" panose="020B0604030504040204" pitchFamily="50" charset="-128"/>
                          <a:ea typeface="メイリオ" panose="020B0604030504040204" pitchFamily="50" charset="-128"/>
                        </a:rPr>
                        <a:t>制度データモデル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3021831062"/>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451-5_</a:t>
                      </a:r>
                      <a:r>
                        <a:rPr kumimoji="1" lang="ja-JP" altLang="en-US" sz="1100">
                          <a:latin typeface="メイリオ" panose="020B0604030504040204" pitchFamily="50" charset="-128"/>
                          <a:ea typeface="メイリオ" panose="020B0604030504040204" pitchFamily="50" charset="-128"/>
                        </a:rPr>
                        <a:t>実装データモデル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イベント</a:t>
                      </a:r>
                    </a:p>
                  </a:txBody>
                  <a:tcPr/>
                </a:tc>
                <a:extLst>
                  <a:ext uri="{0D108BD9-81ED-4DB2-BD59-A6C34878D82A}">
                    <a16:rowId xmlns:a16="http://schemas.microsoft.com/office/drawing/2014/main" val="266627255"/>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451-5-1_</a:t>
                      </a:r>
                      <a:r>
                        <a:rPr kumimoji="1" lang="ja-JP" altLang="en-US" sz="1100">
                          <a:latin typeface="メイリオ" panose="020B0604030504040204" pitchFamily="50" charset="-128"/>
                          <a:ea typeface="メイリオ" panose="020B0604030504040204" pitchFamily="50" charset="-128"/>
                        </a:rPr>
                        <a:t>イベントデータモデル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594964711"/>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451-6_</a:t>
                      </a:r>
                      <a:r>
                        <a:rPr kumimoji="1" lang="ja-JP" altLang="en-US" sz="1100">
                          <a:latin typeface="メイリオ" panose="020B0604030504040204" pitchFamily="50" charset="-128"/>
                          <a:ea typeface="メイリオ" panose="020B0604030504040204" pitchFamily="50" charset="-128"/>
                        </a:rPr>
                        <a:t>実装データモデル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報告書</a:t>
                      </a:r>
                    </a:p>
                  </a:txBody>
                  <a:tcPr/>
                </a:tc>
                <a:extLst>
                  <a:ext uri="{0D108BD9-81ED-4DB2-BD59-A6C34878D82A}">
                    <a16:rowId xmlns:a16="http://schemas.microsoft.com/office/drawing/2014/main" val="2432024869"/>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451-6-1_</a:t>
                      </a:r>
                      <a:r>
                        <a:rPr kumimoji="1" lang="ja-JP" altLang="en-US" sz="1100">
                          <a:latin typeface="メイリオ" panose="020B0604030504040204" pitchFamily="50" charset="-128"/>
                          <a:ea typeface="メイリオ" panose="020B0604030504040204" pitchFamily="50" charset="-128"/>
                        </a:rPr>
                        <a:t>報告書データモデル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2947526941"/>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451-7_</a:t>
                      </a:r>
                      <a:r>
                        <a:rPr kumimoji="1" lang="ja-JP" altLang="en-US" sz="1100">
                          <a:latin typeface="メイリオ" panose="020B0604030504040204" pitchFamily="50" charset="-128"/>
                          <a:ea typeface="メイリオ" panose="020B0604030504040204" pitchFamily="50" charset="-128"/>
                        </a:rPr>
                        <a:t>実装データモデル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行政サービス拠点・支援機関等</a:t>
                      </a:r>
                    </a:p>
                  </a:txBody>
                  <a:tcPr/>
                </a:tc>
                <a:extLst>
                  <a:ext uri="{0D108BD9-81ED-4DB2-BD59-A6C34878D82A}">
                    <a16:rowId xmlns:a16="http://schemas.microsoft.com/office/drawing/2014/main" val="1895401159"/>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451-7-1_</a:t>
                      </a:r>
                      <a:r>
                        <a:rPr kumimoji="1" lang="ja-JP" altLang="en-US" sz="1100">
                          <a:latin typeface="メイリオ" panose="020B0604030504040204" pitchFamily="50" charset="-128"/>
                          <a:ea typeface="メイリオ" panose="020B0604030504040204" pitchFamily="50" charset="-128"/>
                        </a:rPr>
                        <a:t>行政サービス拠点・支援機関等データモデル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1339992559"/>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451-8_</a:t>
                      </a:r>
                      <a:r>
                        <a:rPr kumimoji="1" lang="ja-JP" altLang="en-US" sz="1100">
                          <a:latin typeface="メイリオ" panose="020B0604030504040204" pitchFamily="50" charset="-128"/>
                          <a:ea typeface="メイリオ" panose="020B0604030504040204" pitchFamily="50" charset="-128"/>
                        </a:rPr>
                        <a:t>実装データモデル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調達</a:t>
                      </a:r>
                      <a:r>
                        <a:rPr kumimoji="1" lang="en-US" altLang="ja-JP" sz="1100">
                          <a:latin typeface="メイリオ" panose="020B0604030504040204" pitchFamily="50" charset="-128"/>
                          <a:ea typeface="メイリオ" panose="020B0604030504040204" pitchFamily="50" charset="-128"/>
                        </a:rPr>
                        <a:t>.docx</a:t>
                      </a:r>
                      <a:endParaRPr kumimoji="1" lang="ja-JP" altLang="en-US" sz="110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1804944258"/>
                  </a:ext>
                </a:extLst>
              </a:tr>
              <a:tr h="16159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451-8-1_</a:t>
                      </a:r>
                      <a:r>
                        <a:rPr kumimoji="1" lang="ja-JP" altLang="en-US" sz="1100">
                          <a:latin typeface="メイリオ" panose="020B0604030504040204" pitchFamily="50" charset="-128"/>
                          <a:ea typeface="メイリオ" panose="020B0604030504040204" pitchFamily="50" charset="-128"/>
                        </a:rPr>
                        <a:t>別表各種調達標準の比較</a:t>
                      </a:r>
                    </a:p>
                  </a:txBody>
                  <a:tcPr/>
                </a:tc>
                <a:extLst>
                  <a:ext uri="{0D108BD9-81ED-4DB2-BD59-A6C34878D82A}">
                    <a16:rowId xmlns:a16="http://schemas.microsoft.com/office/drawing/2014/main" val="1252645011"/>
                  </a:ext>
                </a:extLst>
              </a:tr>
              <a:tr h="161594">
                <a:tc>
                  <a:txBody>
                    <a:bodyPr/>
                    <a:lstStyle/>
                    <a:p>
                      <a:r>
                        <a:rPr kumimoji="1" lang="en-US" altLang="ja-JP" sz="1100">
                          <a:latin typeface="メイリオ" panose="020B0604030504040204" pitchFamily="50" charset="-128"/>
                          <a:ea typeface="メイリオ" panose="020B0604030504040204" pitchFamily="50" charset="-128"/>
                        </a:rPr>
                        <a:t>453_</a:t>
                      </a:r>
                      <a:r>
                        <a:rPr kumimoji="1" lang="ja-JP" altLang="en-US" sz="1100">
                          <a:latin typeface="メイリオ" panose="020B0604030504040204" pitchFamily="50" charset="-128"/>
                          <a:ea typeface="メイリオ" panose="020B0604030504040204" pitchFamily="50" charset="-128"/>
                        </a:rPr>
                        <a:t>実装データモデル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金融</a:t>
                      </a:r>
                    </a:p>
                  </a:txBody>
                  <a:tcPr/>
                </a:tc>
                <a:tc>
                  <a:txBody>
                    <a:bodyPr/>
                    <a:lstStyle/>
                    <a:p>
                      <a:r>
                        <a:rPr kumimoji="1" lang="en-US" altLang="ja-JP" sz="1100" dirty="0">
                          <a:latin typeface="メイリオ" panose="020B0604030504040204" pitchFamily="50" charset="-128"/>
                          <a:ea typeface="メイリオ" panose="020B0604030504040204" pitchFamily="50" charset="-128"/>
                        </a:rPr>
                        <a:t>453-1_</a:t>
                      </a:r>
                      <a:r>
                        <a:rPr kumimoji="1" lang="ja-JP" altLang="en-US" sz="1100" dirty="0">
                          <a:latin typeface="メイリオ" panose="020B0604030504040204" pitchFamily="50" charset="-128"/>
                          <a:ea typeface="メイリオ" panose="020B0604030504040204" pitchFamily="50" charset="-128"/>
                        </a:rPr>
                        <a:t>実装データモデル</a:t>
                      </a:r>
                      <a:r>
                        <a:rPr kumimoji="1" lang="en-US" altLang="ja-JP" sz="1100" dirty="0">
                          <a:latin typeface="メイリオ" panose="020B0604030504040204" pitchFamily="50" charset="-128"/>
                          <a:ea typeface="メイリオ" panose="020B0604030504040204" pitchFamily="50" charset="-128"/>
                        </a:rPr>
                        <a:t>_</a:t>
                      </a:r>
                      <a:r>
                        <a:rPr kumimoji="1" lang="ja-JP" altLang="en-US" sz="1100" dirty="0">
                          <a:latin typeface="メイリオ" panose="020B0604030504040204" pitchFamily="50" charset="-128"/>
                          <a:ea typeface="メイリオ" panose="020B0604030504040204" pitchFamily="50" charset="-128"/>
                        </a:rPr>
                        <a:t>金融</a:t>
                      </a:r>
                    </a:p>
                  </a:txBody>
                  <a:tcPr/>
                </a:tc>
                <a:extLst>
                  <a:ext uri="{0D108BD9-81ED-4DB2-BD59-A6C34878D82A}">
                    <a16:rowId xmlns:a16="http://schemas.microsoft.com/office/drawing/2014/main" val="4258232418"/>
                  </a:ext>
                </a:extLst>
              </a:tr>
            </a:tbl>
          </a:graphicData>
        </a:graphic>
      </p:graphicFrame>
    </p:spTree>
    <p:extLst>
      <p:ext uri="{BB962C8B-B14F-4D97-AF65-F5344CB8AC3E}">
        <p14:creationId xmlns:p14="http://schemas.microsoft.com/office/powerpoint/2010/main" val="37703270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48</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6.1 GIF</a:t>
            </a:r>
            <a:r>
              <a:rPr lang="ja-JP" altLang="en-US" sz="3200">
                <a:latin typeface="メイリオ" panose="020B0604030504040204" pitchFamily="50" charset="-128"/>
                <a:ea typeface="メイリオ" panose="020B0604030504040204" pitchFamily="50" charset="-128"/>
              </a:rPr>
              <a:t>の定義ファイル②</a:t>
            </a:r>
            <a:endParaRPr kumimoji="1" lang="en-US" altLang="ja-JP" sz="3200">
              <a:latin typeface="メイリオ" panose="020B0604030504040204" pitchFamily="50" charset="-128"/>
              <a:ea typeface="メイリオ" panose="020B0604030504040204" pitchFamily="50" charset="-128"/>
            </a:endParaRPr>
          </a:p>
        </p:txBody>
      </p:sp>
      <p:graphicFrame>
        <p:nvGraphicFramePr>
          <p:cNvPr id="4" name="表 3">
            <a:extLst>
              <a:ext uri="{FF2B5EF4-FFF2-40B4-BE49-F238E27FC236}">
                <a16:creationId xmlns:a16="http://schemas.microsoft.com/office/drawing/2014/main" id="{AC7D68B2-6905-8680-434C-CC576DFB9274}"/>
              </a:ext>
            </a:extLst>
          </p:cNvPr>
          <p:cNvGraphicFramePr>
            <a:graphicFrameLocks noGrp="1"/>
          </p:cNvGraphicFramePr>
          <p:nvPr>
            <p:extLst>
              <p:ext uri="{D42A27DB-BD31-4B8C-83A1-F6EECF244321}">
                <p14:modId xmlns:p14="http://schemas.microsoft.com/office/powerpoint/2010/main" val="1154236417"/>
              </p:ext>
            </p:extLst>
          </p:nvPr>
        </p:nvGraphicFramePr>
        <p:xfrm>
          <a:off x="26639" y="908720"/>
          <a:ext cx="6102986" cy="5715000"/>
        </p:xfrm>
        <a:graphic>
          <a:graphicData uri="http://schemas.openxmlformats.org/drawingml/2006/table">
            <a:tbl>
              <a:tblPr firstRow="1" bandRow="1">
                <a:tableStyleId>{5C22544A-7EE6-4342-B048-85BDC9FD1C3A}</a:tableStyleId>
              </a:tblPr>
              <a:tblGrid>
                <a:gridCol w="2064068">
                  <a:extLst>
                    <a:ext uri="{9D8B030D-6E8A-4147-A177-3AD203B41FA5}">
                      <a16:colId xmlns:a16="http://schemas.microsoft.com/office/drawing/2014/main" val="1447639503"/>
                    </a:ext>
                  </a:extLst>
                </a:gridCol>
                <a:gridCol w="4038918">
                  <a:extLst>
                    <a:ext uri="{9D8B030D-6E8A-4147-A177-3AD203B41FA5}">
                      <a16:colId xmlns:a16="http://schemas.microsoft.com/office/drawing/2014/main" val="1697512733"/>
                    </a:ext>
                  </a:extLst>
                </a:gridCol>
              </a:tblGrid>
              <a:tr h="157231">
                <a:tc>
                  <a:txBody>
                    <a:bodyPr/>
                    <a:lstStyle/>
                    <a:p>
                      <a:pPr algn="ctr"/>
                      <a:r>
                        <a:rPr kumimoji="1" lang="ja-JP" altLang="en-US" sz="1200">
                          <a:latin typeface="メイリオ" panose="020B0604030504040204" pitchFamily="50" charset="-128"/>
                          <a:ea typeface="メイリオ" panose="020B0604030504040204" pitchFamily="50" charset="-128"/>
                        </a:rPr>
                        <a:t>分類</a:t>
                      </a:r>
                    </a:p>
                  </a:txBody>
                  <a:tcPr/>
                </a:tc>
                <a:tc>
                  <a:txBody>
                    <a:bodyPr/>
                    <a:lstStyle/>
                    <a:p>
                      <a:pPr algn="ctr"/>
                      <a:r>
                        <a:rPr kumimoji="1" lang="ja-JP" altLang="en-US" sz="1200">
                          <a:latin typeface="メイリオ" panose="020B0604030504040204" pitchFamily="50" charset="-128"/>
                          <a:ea typeface="メイリオ" panose="020B0604030504040204" pitchFamily="50" charset="-128"/>
                        </a:rPr>
                        <a:t>ファイル名</a:t>
                      </a:r>
                    </a:p>
                  </a:txBody>
                  <a:tcPr/>
                </a:tc>
                <a:extLst>
                  <a:ext uri="{0D108BD9-81ED-4DB2-BD59-A6C34878D82A}">
                    <a16:rowId xmlns:a16="http://schemas.microsoft.com/office/drawing/2014/main" val="3001596416"/>
                  </a:ext>
                </a:extLst>
              </a:tr>
              <a:tr h="172954">
                <a:tc>
                  <a:txBody>
                    <a:bodyPr/>
                    <a:lstStyle/>
                    <a:p>
                      <a:r>
                        <a:rPr kumimoji="1" lang="en-US" altLang="ja-JP" sz="1100">
                          <a:latin typeface="メイリオ" panose="020B0604030504040204" pitchFamily="50" charset="-128"/>
                          <a:ea typeface="メイリオ" panose="020B0604030504040204" pitchFamily="50" charset="-128"/>
                        </a:rPr>
                        <a:t>454_</a:t>
                      </a:r>
                      <a:r>
                        <a:rPr kumimoji="1" lang="ja-JP" altLang="en-US" sz="1100">
                          <a:latin typeface="メイリオ" panose="020B0604030504040204" pitchFamily="50" charset="-128"/>
                          <a:ea typeface="メイリオ" panose="020B0604030504040204" pitchFamily="50" charset="-128"/>
                        </a:rPr>
                        <a:t>実装データモデル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教育</a:t>
                      </a:r>
                    </a:p>
                  </a:txBody>
                  <a:tcPr/>
                </a:tc>
                <a:tc>
                  <a:txBody>
                    <a:bodyPr/>
                    <a:lstStyle/>
                    <a:p>
                      <a:r>
                        <a:rPr kumimoji="1" lang="en-US" altLang="ja-JP" sz="1100">
                          <a:latin typeface="メイリオ" panose="020B0604030504040204" pitchFamily="50" charset="-128"/>
                          <a:ea typeface="メイリオ" panose="020B0604030504040204" pitchFamily="50" charset="-128"/>
                        </a:rPr>
                        <a:t>454-1_</a:t>
                      </a:r>
                      <a:r>
                        <a:rPr kumimoji="1" lang="ja-JP" altLang="en-US" sz="1100">
                          <a:latin typeface="メイリオ" panose="020B0604030504040204" pitchFamily="50" charset="-128"/>
                          <a:ea typeface="メイリオ" panose="020B0604030504040204" pitchFamily="50" charset="-128"/>
                        </a:rPr>
                        <a:t>実装データモデル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教育</a:t>
                      </a:r>
                    </a:p>
                  </a:txBody>
                  <a:tcPr/>
                </a:tc>
                <a:extLst>
                  <a:ext uri="{0D108BD9-81ED-4DB2-BD59-A6C34878D82A}">
                    <a16:rowId xmlns:a16="http://schemas.microsoft.com/office/drawing/2014/main" val="1533951344"/>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454-1-1_</a:t>
                      </a:r>
                      <a:r>
                        <a:rPr kumimoji="1" lang="ja-JP" altLang="en-US" sz="1100">
                          <a:latin typeface="メイリオ" panose="020B0604030504040204" pitchFamily="50" charset="-128"/>
                          <a:ea typeface="メイリオ" panose="020B0604030504040204" pitchFamily="50" charset="-128"/>
                        </a:rPr>
                        <a:t>主体情報（児童生徒）データモデル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2373027613"/>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454-1-2_</a:t>
                      </a:r>
                      <a:r>
                        <a:rPr kumimoji="1" lang="ja-JP" altLang="en-US" sz="1100">
                          <a:latin typeface="メイリオ" panose="020B0604030504040204" pitchFamily="50" charset="-128"/>
                          <a:ea typeface="メイリオ" panose="020B0604030504040204" pitchFamily="50" charset="-128"/>
                        </a:rPr>
                        <a:t>主体情報（学校）データモデル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4124746957"/>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454-1-3_</a:t>
                      </a:r>
                      <a:r>
                        <a:rPr kumimoji="1" lang="ja-JP" altLang="en-US" sz="1100">
                          <a:latin typeface="メイリオ" panose="020B0604030504040204" pitchFamily="50" charset="-128"/>
                          <a:ea typeface="メイリオ" panose="020B0604030504040204" pitchFamily="50" charset="-128"/>
                        </a:rPr>
                        <a:t>主体情報（教職員）データモデル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419133996"/>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454-1-4_</a:t>
                      </a:r>
                      <a:r>
                        <a:rPr kumimoji="1" lang="ja-JP" altLang="en-US" sz="1100">
                          <a:latin typeface="メイリオ" panose="020B0604030504040204" pitchFamily="50" charset="-128"/>
                          <a:ea typeface="メイリオ" panose="020B0604030504040204" pitchFamily="50" charset="-128"/>
                        </a:rPr>
                        <a:t>活動情報（体力情報）データモデル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2271336954"/>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454-1-5_</a:t>
                      </a:r>
                      <a:r>
                        <a:rPr kumimoji="1" lang="ja-JP" altLang="en-US" sz="1100">
                          <a:latin typeface="メイリオ" panose="020B0604030504040204" pitchFamily="50" charset="-128"/>
                          <a:ea typeface="メイリオ" panose="020B0604030504040204" pitchFamily="50" charset="-128"/>
                        </a:rPr>
                        <a:t>活動情報（健康診断情報）データモデル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2984856786"/>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454-1-6_</a:t>
                      </a:r>
                      <a:r>
                        <a:rPr kumimoji="1" lang="ja-JP" altLang="en-US" sz="1100">
                          <a:latin typeface="メイリオ" panose="020B0604030504040204" pitchFamily="50" charset="-128"/>
                          <a:ea typeface="メイリオ" panose="020B0604030504040204" pitchFamily="50" charset="-128"/>
                        </a:rPr>
                        <a:t>活動情報（指導要録情報）データモデル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598985412"/>
                  </a:ext>
                </a:extLst>
              </a:tr>
              <a:tr h="172954">
                <a:tc>
                  <a:txBody>
                    <a:bodyPr/>
                    <a:lstStyle/>
                    <a:p>
                      <a:r>
                        <a:rPr kumimoji="1" lang="en-US" altLang="ja-JP" sz="1100">
                          <a:latin typeface="メイリオ" panose="020B0604030504040204" pitchFamily="50" charset="-128"/>
                          <a:ea typeface="メイリオ" panose="020B0604030504040204" pitchFamily="50" charset="-128"/>
                        </a:rPr>
                        <a:t>455_</a:t>
                      </a:r>
                      <a:r>
                        <a:rPr kumimoji="1" lang="ja-JP" altLang="en-US" sz="1100">
                          <a:latin typeface="メイリオ" panose="020B0604030504040204" pitchFamily="50" charset="-128"/>
                          <a:ea typeface="メイリオ" panose="020B0604030504040204" pitchFamily="50" charset="-128"/>
                        </a:rPr>
                        <a:t>実装データモデル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防災</a:t>
                      </a:r>
                    </a:p>
                  </a:txBody>
                  <a:tcPr/>
                </a:tc>
                <a:tc>
                  <a:txBody>
                    <a:bodyPr/>
                    <a:lstStyle/>
                    <a:p>
                      <a:r>
                        <a:rPr kumimoji="1" lang="en-US" altLang="ja-JP" sz="1100">
                          <a:latin typeface="メイリオ" panose="020B0604030504040204" pitchFamily="50" charset="-128"/>
                          <a:ea typeface="メイリオ" panose="020B0604030504040204" pitchFamily="50" charset="-128"/>
                        </a:rPr>
                        <a:t>455-1_</a:t>
                      </a:r>
                      <a:r>
                        <a:rPr kumimoji="1" lang="ja-JP" altLang="en-US" sz="1100">
                          <a:latin typeface="メイリオ" panose="020B0604030504040204" pitchFamily="50" charset="-128"/>
                          <a:ea typeface="メイリオ" panose="020B0604030504040204" pitchFamily="50" charset="-128"/>
                        </a:rPr>
                        <a:t>実装データモデル（防災）</a:t>
                      </a:r>
                    </a:p>
                  </a:txBody>
                  <a:tcPr/>
                </a:tc>
                <a:extLst>
                  <a:ext uri="{0D108BD9-81ED-4DB2-BD59-A6C34878D82A}">
                    <a16:rowId xmlns:a16="http://schemas.microsoft.com/office/drawing/2014/main" val="3002905701"/>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455-1-01_</a:t>
                      </a:r>
                      <a:r>
                        <a:rPr kumimoji="1" lang="ja-JP" altLang="en-US" sz="1100">
                          <a:latin typeface="メイリオ" panose="020B0604030504040204" pitchFamily="50" charset="-128"/>
                          <a:ea typeface="メイリオ" panose="020B0604030504040204" pitchFamily="50" charset="-128"/>
                        </a:rPr>
                        <a:t>被害推計データモデル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3402772799"/>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455-1-02_</a:t>
                      </a:r>
                      <a:r>
                        <a:rPr kumimoji="1" lang="ja-JP" altLang="en-US" sz="1100">
                          <a:latin typeface="メイリオ" panose="020B0604030504040204" pitchFamily="50" charset="-128"/>
                          <a:ea typeface="メイリオ" panose="020B0604030504040204" pitchFamily="50" charset="-128"/>
                        </a:rPr>
                        <a:t>被害データモデル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3465991642"/>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455-1-03_</a:t>
                      </a:r>
                      <a:r>
                        <a:rPr kumimoji="1" lang="ja-JP" altLang="en-US" sz="1100">
                          <a:latin typeface="メイリオ" panose="020B0604030504040204" pitchFamily="50" charset="-128"/>
                          <a:ea typeface="メイリオ" panose="020B0604030504040204" pitchFamily="50" charset="-128"/>
                        </a:rPr>
                        <a:t>災害発生箇所データモデル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1706976932"/>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455-1-04_</a:t>
                      </a:r>
                      <a:r>
                        <a:rPr kumimoji="1" lang="ja-JP" altLang="en-US" sz="1100">
                          <a:latin typeface="メイリオ" panose="020B0604030504040204" pitchFamily="50" charset="-128"/>
                          <a:ea typeface="メイリオ" panose="020B0604030504040204" pitchFamily="50" charset="-128"/>
                        </a:rPr>
                        <a:t>孤立集落データモデル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55398661"/>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455-1-05_</a:t>
                      </a:r>
                      <a:r>
                        <a:rPr kumimoji="1" lang="ja-JP" altLang="en-US" sz="1100">
                          <a:latin typeface="メイリオ" panose="020B0604030504040204" pitchFamily="50" charset="-128"/>
                          <a:ea typeface="メイリオ" panose="020B0604030504040204" pitchFamily="50" charset="-128"/>
                        </a:rPr>
                        <a:t>道路関連データモデル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2047166189"/>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455-1-06_</a:t>
                      </a:r>
                      <a:r>
                        <a:rPr kumimoji="1" lang="ja-JP" altLang="en-US" sz="1100">
                          <a:latin typeface="メイリオ" panose="020B0604030504040204" pitchFamily="50" charset="-128"/>
                          <a:ea typeface="メイリオ" panose="020B0604030504040204" pitchFamily="50" charset="-128"/>
                        </a:rPr>
                        <a:t>鉄道関連データモデル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2355343518"/>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455-1-07_</a:t>
                      </a:r>
                      <a:r>
                        <a:rPr kumimoji="1" lang="ja-JP" altLang="en-US" sz="1100">
                          <a:latin typeface="メイリオ" panose="020B0604030504040204" pitchFamily="50" charset="-128"/>
                          <a:ea typeface="メイリオ" panose="020B0604030504040204" pitchFamily="50" charset="-128"/>
                        </a:rPr>
                        <a:t>港湾関連データモデル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1549421190"/>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455-1-08_</a:t>
                      </a:r>
                      <a:r>
                        <a:rPr kumimoji="1" lang="ja-JP" altLang="en-US" sz="1100">
                          <a:latin typeface="メイリオ" panose="020B0604030504040204" pitchFamily="50" charset="-128"/>
                          <a:ea typeface="メイリオ" panose="020B0604030504040204" pitchFamily="50" charset="-128"/>
                        </a:rPr>
                        <a:t>航空関連データモデル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2226604933"/>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455-1-09_</a:t>
                      </a:r>
                      <a:r>
                        <a:rPr kumimoji="1" lang="ja-JP" altLang="en-US" sz="1100">
                          <a:latin typeface="メイリオ" panose="020B0604030504040204" pitchFamily="50" charset="-128"/>
                          <a:ea typeface="メイリオ" panose="020B0604030504040204" pitchFamily="50" charset="-128"/>
                        </a:rPr>
                        <a:t>活動拠点データモデル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1146654183"/>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455-1-10_</a:t>
                      </a:r>
                      <a:r>
                        <a:rPr kumimoji="1" lang="ja-JP" altLang="en-US" sz="1100">
                          <a:latin typeface="メイリオ" panose="020B0604030504040204" pitchFamily="50" charset="-128"/>
                          <a:ea typeface="メイリオ" panose="020B0604030504040204" pitchFamily="50" charset="-128"/>
                        </a:rPr>
                        <a:t>医療データモデル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649188293"/>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455-1-11_</a:t>
                      </a:r>
                      <a:r>
                        <a:rPr kumimoji="1" lang="ja-JP" altLang="en-US" sz="1100">
                          <a:latin typeface="メイリオ" panose="020B0604030504040204" pitchFamily="50" charset="-128"/>
                          <a:ea typeface="メイリオ" panose="020B0604030504040204" pitchFamily="50" charset="-128"/>
                        </a:rPr>
                        <a:t>物資データモデル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2585883803"/>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455-1-12_</a:t>
                      </a:r>
                      <a:r>
                        <a:rPr kumimoji="1" lang="ja-JP" altLang="en-US" sz="1100">
                          <a:latin typeface="メイリオ" panose="020B0604030504040204" pitchFamily="50" charset="-128"/>
                          <a:ea typeface="メイリオ" panose="020B0604030504040204" pitchFamily="50" charset="-128"/>
                        </a:rPr>
                        <a:t>水道データモデル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75273803"/>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dirty="0">
                          <a:latin typeface="メイリオ" panose="020B0604030504040204" pitchFamily="50" charset="-128"/>
                          <a:ea typeface="メイリオ" panose="020B0604030504040204" pitchFamily="50" charset="-128"/>
                        </a:rPr>
                        <a:t>455-1-13_</a:t>
                      </a:r>
                      <a:r>
                        <a:rPr kumimoji="1" lang="ja-JP" altLang="en-US" sz="1100" dirty="0">
                          <a:latin typeface="メイリオ" panose="020B0604030504040204" pitchFamily="50" charset="-128"/>
                          <a:ea typeface="メイリオ" panose="020B0604030504040204" pitchFamily="50" charset="-128"/>
                        </a:rPr>
                        <a:t>燃料データモデル</a:t>
                      </a:r>
                      <a:r>
                        <a:rPr kumimoji="1" lang="en-US" altLang="ja-JP" sz="1100" dirty="0">
                          <a:latin typeface="メイリオ" panose="020B0604030504040204" pitchFamily="50" charset="-128"/>
                          <a:ea typeface="メイリオ" panose="020B0604030504040204" pitchFamily="50" charset="-128"/>
                        </a:rPr>
                        <a:t>_</a:t>
                      </a:r>
                      <a:r>
                        <a:rPr kumimoji="1" lang="ja-JP" altLang="en-US" sz="1100" dirty="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4229201579"/>
                  </a:ext>
                </a:extLst>
              </a:tr>
            </a:tbl>
          </a:graphicData>
        </a:graphic>
      </p:graphicFrame>
      <p:graphicFrame>
        <p:nvGraphicFramePr>
          <p:cNvPr id="2" name="表 1">
            <a:extLst>
              <a:ext uri="{FF2B5EF4-FFF2-40B4-BE49-F238E27FC236}">
                <a16:creationId xmlns:a16="http://schemas.microsoft.com/office/drawing/2014/main" id="{F2D7F2CE-5356-948D-8851-F620D7B17D6B}"/>
              </a:ext>
            </a:extLst>
          </p:cNvPr>
          <p:cNvGraphicFramePr>
            <a:graphicFrameLocks noGrp="1"/>
          </p:cNvGraphicFramePr>
          <p:nvPr>
            <p:extLst>
              <p:ext uri="{D42A27DB-BD31-4B8C-83A1-F6EECF244321}">
                <p14:modId xmlns:p14="http://schemas.microsoft.com/office/powerpoint/2010/main" val="78291198"/>
              </p:ext>
            </p:extLst>
          </p:nvPr>
        </p:nvGraphicFramePr>
        <p:xfrm>
          <a:off x="6208364" y="908720"/>
          <a:ext cx="5037773" cy="4419600"/>
        </p:xfrm>
        <a:graphic>
          <a:graphicData uri="http://schemas.openxmlformats.org/drawingml/2006/table">
            <a:tbl>
              <a:tblPr firstRow="1" bandRow="1">
                <a:tableStyleId>{5C22544A-7EE6-4342-B048-85BDC9FD1C3A}</a:tableStyleId>
              </a:tblPr>
              <a:tblGrid>
                <a:gridCol w="998855">
                  <a:extLst>
                    <a:ext uri="{9D8B030D-6E8A-4147-A177-3AD203B41FA5}">
                      <a16:colId xmlns:a16="http://schemas.microsoft.com/office/drawing/2014/main" val="1447639503"/>
                    </a:ext>
                  </a:extLst>
                </a:gridCol>
                <a:gridCol w="4038918">
                  <a:extLst>
                    <a:ext uri="{9D8B030D-6E8A-4147-A177-3AD203B41FA5}">
                      <a16:colId xmlns:a16="http://schemas.microsoft.com/office/drawing/2014/main" val="1697512733"/>
                    </a:ext>
                  </a:extLst>
                </a:gridCol>
              </a:tblGrid>
              <a:tr h="157231">
                <a:tc>
                  <a:txBody>
                    <a:bodyPr/>
                    <a:lstStyle/>
                    <a:p>
                      <a:pPr algn="ctr"/>
                      <a:r>
                        <a:rPr kumimoji="1" lang="ja-JP" altLang="en-US" sz="1200">
                          <a:latin typeface="メイリオ" panose="020B0604030504040204" pitchFamily="50" charset="-128"/>
                          <a:ea typeface="メイリオ" panose="020B0604030504040204" pitchFamily="50" charset="-128"/>
                        </a:rPr>
                        <a:t>分類</a:t>
                      </a:r>
                    </a:p>
                  </a:txBody>
                  <a:tcPr/>
                </a:tc>
                <a:tc>
                  <a:txBody>
                    <a:bodyPr/>
                    <a:lstStyle/>
                    <a:p>
                      <a:pPr algn="ctr"/>
                      <a:r>
                        <a:rPr kumimoji="1" lang="ja-JP" altLang="en-US" sz="1200">
                          <a:latin typeface="メイリオ" panose="020B0604030504040204" pitchFamily="50" charset="-128"/>
                          <a:ea typeface="メイリオ" panose="020B0604030504040204" pitchFamily="50" charset="-128"/>
                        </a:rPr>
                        <a:t>ファイル名</a:t>
                      </a:r>
                    </a:p>
                  </a:txBody>
                  <a:tcPr/>
                </a:tc>
                <a:extLst>
                  <a:ext uri="{0D108BD9-81ED-4DB2-BD59-A6C34878D82A}">
                    <a16:rowId xmlns:a16="http://schemas.microsoft.com/office/drawing/2014/main" val="3001596416"/>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455-1-14_</a:t>
                      </a:r>
                      <a:r>
                        <a:rPr kumimoji="1" lang="ja-JP" altLang="en-US" sz="1100">
                          <a:latin typeface="メイリオ" panose="020B0604030504040204" pitchFamily="50" charset="-128"/>
                          <a:ea typeface="メイリオ" panose="020B0604030504040204" pitchFamily="50" charset="-128"/>
                        </a:rPr>
                        <a:t>電力データモデル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1533951344"/>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455-1-15_</a:t>
                      </a:r>
                      <a:r>
                        <a:rPr kumimoji="1" lang="ja-JP" altLang="en-US" sz="1100">
                          <a:latin typeface="メイリオ" panose="020B0604030504040204" pitchFamily="50" charset="-128"/>
                          <a:ea typeface="メイリオ" panose="020B0604030504040204" pitchFamily="50" charset="-128"/>
                        </a:rPr>
                        <a:t>ガスデータモデル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2373027613"/>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ja-JP" altLang="en-US" sz="1100">
                          <a:latin typeface="メイリオ" panose="020B0604030504040204" pitchFamily="50" charset="-128"/>
                          <a:ea typeface="メイリオ" panose="020B0604030504040204" pitchFamily="50" charset="-128"/>
                        </a:rPr>
                        <a:t> </a:t>
                      </a:r>
                      <a:r>
                        <a:rPr kumimoji="1" lang="en-US" altLang="ja-JP" sz="1100">
                          <a:latin typeface="メイリオ" panose="020B0604030504040204" pitchFamily="50" charset="-128"/>
                          <a:ea typeface="メイリオ" panose="020B0604030504040204" pitchFamily="50" charset="-128"/>
                        </a:rPr>
                        <a:t>455-1-16_</a:t>
                      </a:r>
                      <a:r>
                        <a:rPr kumimoji="1" lang="ja-JP" altLang="en-US" sz="1100">
                          <a:latin typeface="メイリオ" panose="020B0604030504040204" pitchFamily="50" charset="-128"/>
                          <a:ea typeface="メイリオ" panose="020B0604030504040204" pitchFamily="50" charset="-128"/>
                        </a:rPr>
                        <a:t>通信データモデル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4124746957"/>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455-1-17_</a:t>
                      </a:r>
                      <a:r>
                        <a:rPr kumimoji="1" lang="ja-JP" altLang="en-US" sz="1100">
                          <a:latin typeface="メイリオ" panose="020B0604030504040204" pitchFamily="50" charset="-128"/>
                          <a:ea typeface="メイリオ" panose="020B0604030504040204" pitchFamily="50" charset="-128"/>
                        </a:rPr>
                        <a:t>対策本部データモデル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419133996"/>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455-1-18_</a:t>
                      </a:r>
                      <a:r>
                        <a:rPr kumimoji="1" lang="ja-JP" altLang="en-US" sz="1100">
                          <a:latin typeface="メイリオ" panose="020B0604030504040204" pitchFamily="50" charset="-128"/>
                          <a:ea typeface="メイリオ" panose="020B0604030504040204" pitchFamily="50" charset="-128"/>
                        </a:rPr>
                        <a:t>重要施設データモデル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 </a:t>
                      </a:r>
                    </a:p>
                  </a:txBody>
                  <a:tcPr/>
                </a:tc>
                <a:extLst>
                  <a:ext uri="{0D108BD9-81ED-4DB2-BD59-A6C34878D82A}">
                    <a16:rowId xmlns:a16="http://schemas.microsoft.com/office/drawing/2014/main" val="2271336954"/>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455-1-19_</a:t>
                      </a:r>
                      <a:r>
                        <a:rPr kumimoji="1" lang="ja-JP" altLang="en-US" sz="1100">
                          <a:latin typeface="メイリオ" panose="020B0604030504040204" pitchFamily="50" charset="-128"/>
                          <a:ea typeface="メイリオ" panose="020B0604030504040204" pitchFamily="50" charset="-128"/>
                        </a:rPr>
                        <a:t>廃棄物データモデル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2984856786"/>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455-1-20_</a:t>
                      </a:r>
                      <a:r>
                        <a:rPr kumimoji="1" lang="ja-JP" altLang="en-US" sz="1100">
                          <a:latin typeface="メイリオ" panose="020B0604030504040204" pitchFamily="50" charset="-128"/>
                          <a:ea typeface="メイリオ" panose="020B0604030504040204" pitchFamily="50" charset="-128"/>
                        </a:rPr>
                        <a:t>要配慮者施設データモデル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598985412"/>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455-1-21_</a:t>
                      </a:r>
                      <a:r>
                        <a:rPr kumimoji="1" lang="ja-JP" altLang="en-US" sz="1100">
                          <a:latin typeface="メイリオ" panose="020B0604030504040204" pitchFamily="50" charset="-128"/>
                          <a:ea typeface="メイリオ" panose="020B0604030504040204" pitchFamily="50" charset="-128"/>
                        </a:rPr>
                        <a:t>避難所等データモデル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3002905701"/>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455-1-22_</a:t>
                      </a:r>
                      <a:r>
                        <a:rPr kumimoji="1" lang="ja-JP" altLang="en-US" sz="1100">
                          <a:latin typeface="メイリオ" panose="020B0604030504040204" pitchFamily="50" charset="-128"/>
                          <a:ea typeface="メイリオ" panose="020B0604030504040204" pitchFamily="50" charset="-128"/>
                        </a:rPr>
                        <a:t>避難指示等データモデル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3402772799"/>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455-1-23_</a:t>
                      </a:r>
                      <a:r>
                        <a:rPr kumimoji="1" lang="ja-JP" altLang="en-US" sz="1100">
                          <a:latin typeface="メイリオ" panose="020B0604030504040204" pitchFamily="50" charset="-128"/>
                          <a:ea typeface="メイリオ" panose="020B0604030504040204" pitchFamily="50" charset="-128"/>
                        </a:rPr>
                        <a:t>関係法律等データモデル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3465991642"/>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455-1-24_</a:t>
                      </a:r>
                      <a:r>
                        <a:rPr kumimoji="1" lang="ja-JP" altLang="en-US" sz="1100">
                          <a:latin typeface="メイリオ" panose="020B0604030504040204" pitchFamily="50" charset="-128"/>
                          <a:ea typeface="メイリオ" panose="020B0604030504040204" pitchFamily="50" charset="-128"/>
                        </a:rPr>
                        <a:t>被災状況動画像データモデル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 </a:t>
                      </a:r>
                    </a:p>
                  </a:txBody>
                  <a:tcPr/>
                </a:tc>
                <a:extLst>
                  <a:ext uri="{0D108BD9-81ED-4DB2-BD59-A6C34878D82A}">
                    <a16:rowId xmlns:a16="http://schemas.microsoft.com/office/drawing/2014/main" val="1706976932"/>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455-1-25_</a:t>
                      </a:r>
                      <a:r>
                        <a:rPr kumimoji="1" lang="ja-JP" altLang="en-US" sz="1100">
                          <a:latin typeface="メイリオ" panose="020B0604030504040204" pitchFamily="50" charset="-128"/>
                          <a:ea typeface="メイリオ" panose="020B0604030504040204" pitchFamily="50" charset="-128"/>
                        </a:rPr>
                        <a:t>気象・地 震・水位等情報データモデル</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クラス図</a:t>
                      </a:r>
                    </a:p>
                  </a:txBody>
                  <a:tcPr/>
                </a:tc>
                <a:extLst>
                  <a:ext uri="{0D108BD9-81ED-4DB2-BD59-A6C34878D82A}">
                    <a16:rowId xmlns:a16="http://schemas.microsoft.com/office/drawing/2014/main" val="55398661"/>
                  </a:ext>
                </a:extLst>
              </a:tr>
              <a:tr h="172954">
                <a:tc>
                  <a:txBody>
                    <a:bodyPr/>
                    <a:lstStyle/>
                    <a:p>
                      <a:r>
                        <a:rPr kumimoji="1" lang="en-US" altLang="ja-JP" sz="1100">
                          <a:latin typeface="メイリオ" panose="020B0604030504040204" pitchFamily="50" charset="-128"/>
                          <a:ea typeface="メイリオ" panose="020B0604030504040204" pitchFamily="50" charset="-128"/>
                        </a:rPr>
                        <a:t>490_</a:t>
                      </a:r>
                      <a:r>
                        <a:rPr kumimoji="1" lang="ja-JP" altLang="en-US" sz="1100">
                          <a:latin typeface="メイリオ" panose="020B0604030504040204" pitchFamily="50" charset="-128"/>
                          <a:ea typeface="メイリオ" panose="020B0604030504040204" pitchFamily="50" charset="-128"/>
                        </a:rPr>
                        <a:t>その他</a:t>
                      </a:r>
                    </a:p>
                  </a:txBody>
                  <a:tcPr/>
                </a:tc>
                <a:tc>
                  <a:txBody>
                    <a:bodyPr/>
                    <a:lstStyle/>
                    <a:p>
                      <a:r>
                        <a:rPr kumimoji="1" lang="en-US" altLang="ja-JP" sz="1100">
                          <a:latin typeface="メイリオ" panose="020B0604030504040204" pitchFamily="50" charset="-128"/>
                          <a:ea typeface="メイリオ" panose="020B0604030504040204" pitchFamily="50" charset="-128"/>
                        </a:rPr>
                        <a:t>491-1_</a:t>
                      </a:r>
                      <a:r>
                        <a:rPr kumimoji="1" lang="ja-JP" altLang="en-US" sz="1100">
                          <a:latin typeface="メイリオ" panose="020B0604030504040204" pitchFamily="50" charset="-128"/>
                          <a:ea typeface="メイリオ" panose="020B0604030504040204" pitchFamily="50" charset="-128"/>
                        </a:rPr>
                        <a:t>コード</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サービスカタログ</a:t>
                      </a:r>
                      <a:r>
                        <a:rPr kumimoji="1" lang="en-US" altLang="ja-JP" sz="1100">
                          <a:latin typeface="メイリオ" panose="020B0604030504040204" pitchFamily="50" charset="-128"/>
                          <a:ea typeface="メイリオ" panose="020B0604030504040204" pitchFamily="50" charset="-128"/>
                        </a:rPr>
                        <a:t>.docx</a:t>
                      </a:r>
                      <a:endParaRPr kumimoji="1" lang="ja-JP" altLang="en-US" sz="110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649188293"/>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a:latin typeface="メイリオ" panose="020B0604030504040204" pitchFamily="50" charset="-128"/>
                          <a:ea typeface="メイリオ" panose="020B0604030504040204" pitchFamily="50" charset="-128"/>
                        </a:rPr>
                        <a:t>491-2_</a:t>
                      </a:r>
                      <a:r>
                        <a:rPr kumimoji="1" lang="ja-JP" altLang="en-US" sz="1100">
                          <a:latin typeface="メイリオ" panose="020B0604030504040204" pitchFamily="50" charset="-128"/>
                          <a:ea typeface="メイリオ" panose="020B0604030504040204" pitchFamily="50" charset="-128"/>
                        </a:rPr>
                        <a:t>コード</a:t>
                      </a:r>
                      <a:r>
                        <a:rPr kumimoji="1" lang="en-US" altLang="ja-JP" sz="1100">
                          <a:latin typeface="メイリオ" panose="020B0604030504040204" pitchFamily="50" charset="-128"/>
                          <a:ea typeface="メイリオ" panose="020B0604030504040204" pitchFamily="50" charset="-128"/>
                        </a:rPr>
                        <a:t>_</a:t>
                      </a:r>
                      <a:r>
                        <a:rPr kumimoji="1" lang="ja-JP" altLang="en-US" sz="1100">
                          <a:latin typeface="メイリオ" panose="020B0604030504040204" pitchFamily="50" charset="-128"/>
                          <a:ea typeface="メイリオ" panose="020B0604030504040204" pitchFamily="50" charset="-128"/>
                        </a:rPr>
                        <a:t>コード一覧</a:t>
                      </a:r>
                      <a:r>
                        <a:rPr kumimoji="1" lang="en-US" altLang="ja-JP" sz="1100">
                          <a:latin typeface="メイリオ" panose="020B0604030504040204" pitchFamily="50" charset="-128"/>
                          <a:ea typeface="メイリオ" panose="020B0604030504040204" pitchFamily="50" charset="-128"/>
                        </a:rPr>
                        <a:t>_20240814.xlsx</a:t>
                      </a:r>
                      <a:endParaRPr kumimoji="1" lang="ja-JP" altLang="en-US" sz="110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2585883803"/>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a:latin typeface="メイリオ" panose="020B0604030504040204" pitchFamily="50" charset="-128"/>
                          <a:ea typeface="メイリオ" panose="020B0604030504040204" pitchFamily="50" charset="-128"/>
                        </a:rPr>
                        <a:t>491-3_</a:t>
                      </a:r>
                      <a:r>
                        <a:rPr kumimoji="1" lang="ja-JP" altLang="en-US" sz="1100">
                          <a:latin typeface="メイリオ" panose="020B0604030504040204" pitchFamily="50" charset="-128"/>
                          <a:ea typeface="メイリオ" panose="020B0604030504040204" pitchFamily="50" charset="-128"/>
                        </a:rPr>
                        <a:t>コード</a:t>
                      </a:r>
                      <a:r>
                        <a:rPr kumimoji="1" lang="en-US" altLang="ja-JP" sz="1100">
                          <a:latin typeface="メイリオ" panose="020B0604030504040204" pitchFamily="50" charset="-128"/>
                          <a:ea typeface="メイリオ" panose="020B0604030504040204" pitchFamily="50" charset="-128"/>
                        </a:rPr>
                        <a:t>_POI</a:t>
                      </a:r>
                      <a:r>
                        <a:rPr kumimoji="1" lang="ja-JP" altLang="en-US" sz="1100">
                          <a:latin typeface="メイリオ" panose="020B0604030504040204" pitchFamily="50" charset="-128"/>
                          <a:ea typeface="メイリオ" panose="020B0604030504040204" pitchFamily="50" charset="-128"/>
                        </a:rPr>
                        <a:t>コード</a:t>
                      </a:r>
                      <a:r>
                        <a:rPr kumimoji="1" lang="en-US" altLang="ja-JP" sz="1100">
                          <a:latin typeface="メイリオ" panose="020B0604030504040204" pitchFamily="50" charset="-128"/>
                          <a:ea typeface="メイリオ" panose="020B0604030504040204" pitchFamily="50" charset="-128"/>
                        </a:rPr>
                        <a:t>.docx</a:t>
                      </a:r>
                      <a:endParaRPr kumimoji="1" lang="ja-JP" altLang="en-US" sz="110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75273803"/>
                  </a:ext>
                </a:extLst>
              </a:tr>
              <a:tr h="172954">
                <a:tc>
                  <a:txBody>
                    <a:bodyPr/>
                    <a:lstStyle/>
                    <a:p>
                      <a:endParaRPr kumimoji="1" lang="ja-JP" altLang="en-US" sz="1100">
                        <a:latin typeface="メイリオ" panose="020B0604030504040204" pitchFamily="50" charset="-128"/>
                        <a:ea typeface="メイリオ" panose="020B0604030504040204" pitchFamily="50" charset="-128"/>
                      </a:endParaRPr>
                    </a:p>
                  </a:txBody>
                  <a:tcPr/>
                </a:tc>
                <a:tc>
                  <a:txBody>
                    <a:bodyPr/>
                    <a:lstStyle/>
                    <a:p>
                      <a:r>
                        <a:rPr kumimoji="1" lang="en-US" altLang="ja-JP" sz="1100" dirty="0">
                          <a:latin typeface="メイリオ" panose="020B0604030504040204" pitchFamily="50" charset="-128"/>
                          <a:ea typeface="メイリオ" panose="020B0604030504040204" pitchFamily="50" charset="-128"/>
                        </a:rPr>
                        <a:t>491-3-1_POI</a:t>
                      </a:r>
                      <a:r>
                        <a:rPr kumimoji="1" lang="ja-JP" altLang="en-US" sz="1100" dirty="0">
                          <a:latin typeface="メイリオ" panose="020B0604030504040204" pitchFamily="50" charset="-128"/>
                          <a:ea typeface="メイリオ" panose="020B0604030504040204" pitchFamily="50" charset="-128"/>
                        </a:rPr>
                        <a:t>コード表</a:t>
                      </a:r>
                      <a:r>
                        <a:rPr kumimoji="1" lang="en-US" altLang="ja-JP" sz="1100" dirty="0">
                          <a:latin typeface="メイリオ" panose="020B0604030504040204" pitchFamily="50" charset="-128"/>
                          <a:ea typeface="メイリオ" panose="020B0604030504040204" pitchFamily="50" charset="-128"/>
                        </a:rPr>
                        <a:t>.xlsx</a:t>
                      </a:r>
                      <a:endParaRPr kumimoji="1" lang="ja-JP" altLang="en-US" sz="1100" dirty="0">
                        <a:latin typeface="メイリオ" panose="020B0604030504040204" pitchFamily="50" charset="-128"/>
                        <a:ea typeface="メイリオ" panose="020B0604030504040204" pitchFamily="50" charset="-128"/>
                      </a:endParaRPr>
                    </a:p>
                  </a:txBody>
                  <a:tcPr/>
                </a:tc>
                <a:extLst>
                  <a:ext uri="{0D108BD9-81ED-4DB2-BD59-A6C34878D82A}">
                    <a16:rowId xmlns:a16="http://schemas.microsoft.com/office/drawing/2014/main" val="4229201579"/>
                  </a:ext>
                </a:extLst>
              </a:tr>
            </a:tbl>
          </a:graphicData>
        </a:graphic>
      </p:graphicFrame>
    </p:spTree>
    <p:extLst>
      <p:ext uri="{BB962C8B-B14F-4D97-AF65-F5344CB8AC3E}">
        <p14:creationId xmlns:p14="http://schemas.microsoft.com/office/powerpoint/2010/main" val="174460802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228695-A2A6-7B1E-B0C0-ED2D53EDE363}"/>
              </a:ext>
            </a:extLst>
          </p:cNvPr>
          <p:cNvSpPr>
            <a:spLocks noGrp="1"/>
          </p:cNvSpPr>
          <p:nvPr>
            <p:ph type="ctrTitle"/>
          </p:nvPr>
        </p:nvSpPr>
        <p:spPr>
          <a:xfrm>
            <a:off x="0" y="1989000"/>
            <a:ext cx="12192000" cy="1440000"/>
          </a:xfrm>
        </p:spPr>
        <p:txBody>
          <a:bodyPr/>
          <a:lstStyle/>
          <a:p>
            <a:pPr algn="ctr"/>
            <a:r>
              <a:rPr lang="en-US" altLang="ja-JP" sz="6600"/>
              <a:t>【</a:t>
            </a:r>
            <a:r>
              <a:rPr lang="ja-JP" altLang="en-US" sz="6600"/>
              <a:t>全体の参考資料</a:t>
            </a:r>
            <a:r>
              <a:rPr lang="en-US" altLang="ja-JP" sz="6600"/>
              <a:t>】</a:t>
            </a:r>
            <a:endParaRPr lang="en-US" sz="4000"/>
          </a:p>
        </p:txBody>
      </p:sp>
      <p:sp>
        <p:nvSpPr>
          <p:cNvPr id="4" name="スライド番号プレースホルダー 2">
            <a:extLst>
              <a:ext uri="{FF2B5EF4-FFF2-40B4-BE49-F238E27FC236}">
                <a16:creationId xmlns:a16="http://schemas.microsoft.com/office/drawing/2014/main" id="{F426062E-5D5F-0241-D73D-09A012755519}"/>
              </a:ext>
            </a:extLst>
          </p:cNvPr>
          <p:cNvSpPr txBox="1">
            <a:spLocks/>
          </p:cNvSpPr>
          <p:nvPr/>
        </p:nvSpPr>
        <p:spPr>
          <a:xfrm>
            <a:off x="11457722" y="6508576"/>
            <a:ext cx="651934" cy="304800"/>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defRPr/>
            </a:pPr>
            <a:fld id="{B69A64E9-DEE1-40B5-88E8-A6C3DD001D0B}" type="slidenum">
              <a:rPr lang="en-US" altLang="ja-JP" sz="1400" smtClean="0">
                <a:latin typeface="メイリオ" panose="020B0604030504040204" pitchFamily="50" charset="-128"/>
                <a:ea typeface="メイリオ" panose="020B0604030504040204" pitchFamily="50" charset="-128"/>
              </a:rPr>
              <a:pPr algn="r">
                <a:defRPr/>
              </a:pPr>
              <a:t>49</a:t>
            </a:fld>
            <a:endParaRPr lang="en-US" altLang="ja-JP" sz="14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71082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228695-A2A6-7B1E-B0C0-ED2D53EDE363}"/>
              </a:ext>
            </a:extLst>
          </p:cNvPr>
          <p:cNvSpPr>
            <a:spLocks noGrp="1"/>
          </p:cNvSpPr>
          <p:nvPr>
            <p:ph type="ctrTitle"/>
          </p:nvPr>
        </p:nvSpPr>
        <p:spPr>
          <a:xfrm>
            <a:off x="0" y="1989000"/>
            <a:ext cx="12192000" cy="1440000"/>
          </a:xfrm>
        </p:spPr>
        <p:txBody>
          <a:bodyPr/>
          <a:lstStyle/>
          <a:p>
            <a:pPr algn="ctr"/>
            <a:r>
              <a:rPr lang="ja-JP" altLang="en-US" sz="6000"/>
              <a:t>１．はじめに</a:t>
            </a:r>
            <a:endParaRPr lang="en-US" sz="6000"/>
          </a:p>
        </p:txBody>
      </p:sp>
      <p:sp>
        <p:nvSpPr>
          <p:cNvPr id="6" name="スライド番号プレースホルダー 2">
            <a:extLst>
              <a:ext uri="{FF2B5EF4-FFF2-40B4-BE49-F238E27FC236}">
                <a16:creationId xmlns:a16="http://schemas.microsoft.com/office/drawing/2014/main" id="{17FAFEC7-800B-33CE-DAED-CAAD80584F0B}"/>
              </a:ext>
            </a:extLst>
          </p:cNvPr>
          <p:cNvSpPr txBox="1">
            <a:spLocks/>
          </p:cNvSpPr>
          <p:nvPr/>
        </p:nvSpPr>
        <p:spPr>
          <a:xfrm>
            <a:off x="11457722" y="6508576"/>
            <a:ext cx="651934" cy="304800"/>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defRPr/>
            </a:pPr>
            <a:fld id="{B69A64E9-DEE1-40B5-88E8-A6C3DD001D0B}" type="slidenum">
              <a:rPr lang="en-US" altLang="ja-JP" sz="1400" smtClean="0">
                <a:latin typeface="メイリオ" panose="020B0604030504040204" pitchFamily="50" charset="-128"/>
                <a:ea typeface="メイリオ" panose="020B0604030504040204" pitchFamily="50" charset="-128"/>
              </a:rPr>
              <a:pPr algn="r">
                <a:defRPr/>
              </a:pPr>
              <a:t>5</a:t>
            </a:fld>
            <a:endParaRPr lang="en-US" altLang="ja-JP" sz="14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07391057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50</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ja-JP" altLang="en-US" sz="3200">
                <a:latin typeface="メイリオ" panose="020B0604030504040204" pitchFamily="50" charset="-128"/>
                <a:ea typeface="メイリオ" panose="020B0604030504040204" pitchFamily="50" charset="-128"/>
              </a:rPr>
              <a:t>公的機関での活用</a:t>
            </a:r>
            <a:endParaRPr kumimoji="1" lang="en-US" altLang="ja-JP" sz="3200">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73605851-B796-E6F5-828A-EFB0FBA2583A}"/>
              </a:ext>
            </a:extLst>
          </p:cNvPr>
          <p:cNvSpPr txBox="1"/>
          <p:nvPr/>
        </p:nvSpPr>
        <p:spPr>
          <a:xfrm>
            <a:off x="47328" y="836712"/>
            <a:ext cx="11881320" cy="5016758"/>
          </a:xfrm>
          <a:prstGeom prst="rect">
            <a:avLst/>
          </a:prstGeom>
          <a:noFill/>
        </p:spPr>
        <p:txBody>
          <a:bodyPr wrap="square" rtlCol="0">
            <a:spAutoFit/>
          </a:bodyPr>
          <a:lstStyle/>
          <a:p>
            <a:pPr marL="457200" indent="-457200">
              <a:buFont typeface="Arial" panose="020B0604020202020204" pitchFamily="34" charset="0"/>
              <a:buChar char="•"/>
            </a:pPr>
            <a:r>
              <a:rPr lang="en-US" altLang="ja-JP" sz="2800">
                <a:latin typeface="メイリオ" panose="020B0604030504040204" pitchFamily="50" charset="-128"/>
                <a:ea typeface="メイリオ" panose="020B0604030504040204" pitchFamily="50" charset="-128"/>
              </a:rPr>
              <a:t>GIF</a:t>
            </a:r>
            <a:r>
              <a:rPr lang="ja-JP" altLang="en-US" sz="2800">
                <a:latin typeface="メイリオ" panose="020B0604030504040204" pitchFamily="50" charset="-128"/>
                <a:ea typeface="メイリオ" panose="020B0604030504040204" pitchFamily="50" charset="-128"/>
              </a:rPr>
              <a:t>は、</a:t>
            </a:r>
            <a:r>
              <a:rPr lang="ja-JP" altLang="en-US" sz="2800" u="sng">
                <a:solidFill>
                  <a:srgbClr val="FF0000"/>
                </a:solidFill>
                <a:latin typeface="メイリオ" panose="020B0604030504040204" pitchFamily="50" charset="-128"/>
                <a:ea typeface="メイリオ" panose="020B0604030504040204" pitchFamily="50" charset="-128"/>
              </a:rPr>
              <a:t>デジタル社会推進標準ガイドライン群</a:t>
            </a:r>
            <a:r>
              <a:rPr lang="en-US" altLang="ja-JP" sz="2800" u="sng" baseline="30000">
                <a:solidFill>
                  <a:srgbClr val="FF0000"/>
                </a:solidFill>
                <a:latin typeface="メイリオ" panose="020B0604030504040204" pitchFamily="50" charset="-128"/>
                <a:ea typeface="メイリオ" panose="020B0604030504040204" pitchFamily="50" charset="-128"/>
              </a:rPr>
              <a:t>(*)</a:t>
            </a:r>
            <a:r>
              <a:rPr lang="ja-JP" altLang="en-US" sz="2800" u="sng">
                <a:solidFill>
                  <a:srgbClr val="FF0000"/>
                </a:solidFill>
                <a:latin typeface="メイリオ" panose="020B0604030504040204" pitchFamily="50" charset="-128"/>
                <a:ea typeface="メイリオ" panose="020B0604030504040204" pitchFamily="50" charset="-128"/>
              </a:rPr>
              <a:t>の一部</a:t>
            </a:r>
            <a:r>
              <a:rPr lang="ja-JP" altLang="en-US" sz="2800">
                <a:latin typeface="メイリオ" panose="020B0604030504040204" pitchFamily="50" charset="-128"/>
                <a:ea typeface="メイリオ" panose="020B0604030504040204" pitchFamily="50" charset="-128"/>
              </a:rPr>
              <a:t>です。</a:t>
            </a:r>
            <a:br>
              <a:rPr lang="en-US" altLang="ja-JP" sz="2800">
                <a:latin typeface="メイリオ" panose="020B0604030504040204" pitchFamily="50" charset="-128"/>
                <a:ea typeface="メイリオ" panose="020B0604030504040204" pitchFamily="50" charset="-128"/>
              </a:rPr>
            </a:br>
            <a:r>
              <a:rPr lang="ja-JP" altLang="en-US" sz="2000">
                <a:latin typeface="メイリオ" panose="020B0604030504040204" pitchFamily="50" charset="-128"/>
                <a:ea typeface="メイリオ" panose="020B0604030504040204" pitchFamily="50" charset="-128"/>
              </a:rPr>
              <a:t>デジタル社会推進標準ガイドラインは、政府情報システムの整備及び管理についての手続・手順や、各種技術標準等に関する共通ルールや参考ドキュメントをまとめたものです。</a:t>
            </a:r>
            <a:endParaRPr lang="en-US" altLang="ja-JP" sz="2000">
              <a:latin typeface="メイリオ" panose="020B0604030504040204" pitchFamily="50" charset="-128"/>
              <a:ea typeface="メイリオ" panose="020B0604030504040204" pitchFamily="50" charset="-128"/>
            </a:endParaRPr>
          </a:p>
          <a:p>
            <a:endParaRPr lang="en-US" altLang="ja-JP" sz="2800">
              <a:latin typeface="メイリオ" panose="020B0604030504040204" pitchFamily="50" charset="-128"/>
              <a:ea typeface="メイリオ" panose="020B0604030504040204" pitchFamily="50" charset="-128"/>
            </a:endParaRPr>
          </a:p>
          <a:p>
            <a:pPr marL="457200" indent="-457200">
              <a:buFont typeface="Arial" panose="020B0604020202020204" pitchFamily="34" charset="0"/>
              <a:buChar char="•"/>
            </a:pPr>
            <a:r>
              <a:rPr lang="ja-JP" altLang="en-US" sz="2800">
                <a:latin typeface="メイリオ" panose="020B0604030504040204" pitchFamily="50" charset="-128"/>
                <a:ea typeface="メイリオ" panose="020B0604030504040204" pitchFamily="50" charset="-128"/>
              </a:rPr>
              <a:t>デジタル手続法によりワンスオンリー手続きが推進されていることや、オープンデータの推進と合わせて普及を図っていきます。</a:t>
            </a:r>
            <a:endParaRPr lang="en-US" altLang="ja-JP" sz="2800">
              <a:latin typeface="メイリオ" panose="020B0604030504040204" pitchFamily="50" charset="-128"/>
              <a:ea typeface="メイリオ" panose="020B0604030504040204" pitchFamily="50" charset="-128"/>
            </a:endParaRPr>
          </a:p>
          <a:p>
            <a:pPr marL="457200" indent="-457200">
              <a:buFont typeface="Arial" panose="020B0604020202020204" pitchFamily="34" charset="0"/>
              <a:buChar char="•"/>
            </a:pPr>
            <a:endParaRPr lang="en-US" altLang="ja-JP" sz="2800">
              <a:latin typeface="メイリオ" panose="020B0604030504040204" pitchFamily="50" charset="-128"/>
              <a:ea typeface="メイリオ" panose="020B0604030504040204" pitchFamily="50" charset="-128"/>
            </a:endParaRPr>
          </a:p>
          <a:p>
            <a:pPr marL="457200" indent="-457200">
              <a:buFont typeface="Arial" panose="020B0604020202020204" pitchFamily="34" charset="0"/>
              <a:buChar char="•"/>
            </a:pPr>
            <a:r>
              <a:rPr lang="ja-JP" altLang="en-US" sz="2800">
                <a:latin typeface="メイリオ" panose="020B0604030504040204" pitchFamily="50" charset="-128"/>
                <a:ea typeface="メイリオ" panose="020B0604030504040204" pitchFamily="50" charset="-128"/>
              </a:rPr>
              <a:t>自治体情報</a:t>
            </a:r>
            <a:r>
              <a:rPr kumimoji="1" lang="ja-JP" altLang="en-US" sz="2800">
                <a:latin typeface="メイリオ" panose="020B0604030504040204" pitchFamily="50" charset="-128"/>
                <a:ea typeface="メイリオ" panose="020B0604030504040204" pitchFamily="50" charset="-128"/>
              </a:rPr>
              <a:t>システム、デジタル田園都市（エリアデータ連携基盤）の推進と連携して</a:t>
            </a:r>
            <a:r>
              <a:rPr kumimoji="1" lang="en-US" altLang="ja-JP" sz="2800">
                <a:latin typeface="メイリオ" panose="020B0604030504040204" pitchFamily="50" charset="-128"/>
                <a:ea typeface="メイリオ" panose="020B0604030504040204" pitchFamily="50" charset="-128"/>
              </a:rPr>
              <a:t>GIF</a:t>
            </a:r>
            <a:r>
              <a:rPr kumimoji="1" lang="ja-JP" altLang="en-US" sz="2800">
                <a:latin typeface="メイリオ" panose="020B0604030504040204" pitchFamily="50" charset="-128"/>
                <a:ea typeface="メイリオ" panose="020B0604030504040204" pitchFamily="50" charset="-128"/>
              </a:rPr>
              <a:t>の普及を図っていきます。</a:t>
            </a:r>
            <a:endParaRPr kumimoji="1" lang="en-US" altLang="ja-JP" sz="2800">
              <a:latin typeface="メイリオ" panose="020B0604030504040204" pitchFamily="50" charset="-128"/>
              <a:ea typeface="メイリオ" panose="020B0604030504040204" pitchFamily="50" charset="-128"/>
            </a:endParaRPr>
          </a:p>
          <a:p>
            <a:pPr marL="457200" indent="-457200">
              <a:buFont typeface="Arial" panose="020B0604020202020204" pitchFamily="34" charset="0"/>
              <a:buChar char="•"/>
            </a:pPr>
            <a:endParaRPr lang="en-US" altLang="ja-JP" sz="2800">
              <a:latin typeface="メイリオ" panose="020B0604030504040204" pitchFamily="50" charset="-128"/>
              <a:ea typeface="メイリオ" panose="020B0604030504040204" pitchFamily="50" charset="-128"/>
            </a:endParaRPr>
          </a:p>
          <a:p>
            <a:pPr marL="457200" indent="-457200">
              <a:buFont typeface="Arial" panose="020B0604020202020204" pitchFamily="34" charset="0"/>
              <a:buChar char="•"/>
            </a:pPr>
            <a:endParaRPr lang="en-US" altLang="ja-JP" sz="2800">
              <a:latin typeface="メイリオ" panose="020B0604030504040204" pitchFamily="50" charset="-128"/>
              <a:ea typeface="メイリオ" panose="020B0604030504040204" pitchFamily="50" charset="-128"/>
            </a:endParaRPr>
          </a:p>
          <a:p>
            <a:pPr marL="457200" indent="-457200">
              <a:buFont typeface="Arial" panose="020B0604020202020204" pitchFamily="34" charset="0"/>
              <a:buChar char="•"/>
            </a:pPr>
            <a:endParaRPr lang="en-US" altLang="ja-JP" sz="2800">
              <a:latin typeface="メイリオ" panose="020B0604030504040204" pitchFamily="50" charset="-128"/>
              <a:ea typeface="メイリオ" panose="020B0604030504040204" pitchFamily="50" charset="-128"/>
            </a:endParaRPr>
          </a:p>
        </p:txBody>
      </p:sp>
      <p:sp>
        <p:nvSpPr>
          <p:cNvPr id="2" name="フッター プレースホルダー 6">
            <a:extLst>
              <a:ext uri="{FF2B5EF4-FFF2-40B4-BE49-F238E27FC236}">
                <a16:creationId xmlns:a16="http://schemas.microsoft.com/office/drawing/2014/main" id="{A6A8DFF5-DF7B-47EE-6EC8-C9C2ED5F1071}"/>
              </a:ext>
            </a:extLst>
          </p:cNvPr>
          <p:cNvSpPr txBox="1">
            <a:spLocks/>
          </p:cNvSpPr>
          <p:nvPr/>
        </p:nvSpPr>
        <p:spPr bwMode="gray">
          <a:xfrm>
            <a:off x="838200" y="6184411"/>
            <a:ext cx="4933863" cy="540239"/>
          </a:xfrm>
          <a:prstGeom prst="rect">
            <a:avLst/>
          </a:prstGeom>
        </p:spPr>
        <p:txBody>
          <a:bodyPr/>
          <a:lstStyle>
            <a:defPPr>
              <a:defRPr lang="ja-JP"/>
            </a:defPPr>
            <a:lvl1pPr marL="0" algn="r" defTabSz="914400" rtl="0" eaLnBrk="1" latinLnBrk="0" hangingPunct="1">
              <a:defRPr kumimoji="1" sz="1400" kern="1200" smtClean="0">
                <a:solidFill>
                  <a:schemeClr val="tx1"/>
                </a:solidFill>
                <a:latin typeface="Arial" pitchFamily="34" charset="0"/>
                <a:ea typeface="+mn-ea"/>
                <a:cs typeface="Arial"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a:ea typeface="メイリオ" panose="020B0604030504040204" pitchFamily="50" charset="-128"/>
              </a:rPr>
              <a:t>(*)</a:t>
            </a:r>
            <a:r>
              <a:rPr lang="ja-JP" altLang="en-US">
                <a:ea typeface="メイリオ" panose="020B0604030504040204" pitchFamily="50" charset="-128"/>
              </a:rPr>
              <a:t>デジタル庁「デジタル社会推進標準ガイドライン」</a:t>
            </a:r>
            <a:r>
              <a:rPr lang="en-US" altLang="ja-JP">
                <a:ea typeface="メイリオ" panose="020B0604030504040204" pitchFamily="50" charset="-128"/>
              </a:rPr>
              <a:t>https://www.digital.go.jp/resources/standard_guidelines/</a:t>
            </a:r>
            <a:endParaRPr lang="ja-JP" altLang="en-US">
              <a:ea typeface="メイリオ" panose="020B0604030504040204" pitchFamily="50" charset="-128"/>
            </a:endParaRPr>
          </a:p>
        </p:txBody>
      </p:sp>
    </p:spTree>
    <p:extLst>
      <p:ext uri="{BB962C8B-B14F-4D97-AF65-F5344CB8AC3E}">
        <p14:creationId xmlns:p14="http://schemas.microsoft.com/office/powerpoint/2010/main" val="5380672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latin typeface="メイリオ" panose="020B0604030504040204" pitchFamily="50" charset="-128"/>
              </a:rPr>
              <a:pPr>
                <a:defRPr/>
              </a:pPr>
              <a:t>51</a:t>
            </a:fld>
            <a:endParaRPr lang="en-US" altLang="ja-JP">
              <a:latin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IPA</a:t>
            </a:r>
            <a:r>
              <a:rPr lang="ja-JP" altLang="en-US" sz="3200">
                <a:latin typeface="メイリオ" panose="020B0604030504040204" pitchFamily="50" charset="-128"/>
                <a:ea typeface="メイリオ" panose="020B0604030504040204" pitchFamily="50" charset="-128"/>
              </a:rPr>
              <a:t>におけるデジタル事例データベースへの適用</a:t>
            </a:r>
            <a:endParaRPr kumimoji="1" lang="en-US" altLang="ja-JP" sz="3200">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3584737D-4F0D-884A-45FC-0E526DF2E642}"/>
              </a:ext>
            </a:extLst>
          </p:cNvPr>
          <p:cNvSpPr/>
          <p:nvPr/>
        </p:nvSpPr>
        <p:spPr>
          <a:xfrm>
            <a:off x="5668457" y="3298362"/>
            <a:ext cx="6476215" cy="3235618"/>
          </a:xfrm>
          <a:prstGeom prst="rect">
            <a:avLst/>
          </a:prstGeom>
          <a:solidFill>
            <a:schemeClr val="bg1">
              <a:lumMod val="95000"/>
            </a:schemeClr>
          </a:solidFill>
          <a:ln>
            <a:no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en-US" sz="1600">
              <a:solidFill>
                <a:prstClr val="white"/>
              </a:solidFill>
              <a:latin typeface="メイリオ" panose="020B0604030504040204" pitchFamily="50" charset="-128"/>
              <a:ea typeface="メイリオ" panose="020B0604030504040204" pitchFamily="50" charset="-128"/>
            </a:endParaRPr>
          </a:p>
        </p:txBody>
      </p:sp>
      <p:sp>
        <p:nvSpPr>
          <p:cNvPr id="6" name="コンテンツ プレースホルダー 1">
            <a:extLst>
              <a:ext uri="{FF2B5EF4-FFF2-40B4-BE49-F238E27FC236}">
                <a16:creationId xmlns:a16="http://schemas.microsoft.com/office/drawing/2014/main" id="{B8E12218-8AA1-0BD9-DA92-1B4331D70E51}"/>
              </a:ext>
            </a:extLst>
          </p:cNvPr>
          <p:cNvSpPr txBox="1">
            <a:spLocks/>
          </p:cNvSpPr>
          <p:nvPr/>
        </p:nvSpPr>
        <p:spPr>
          <a:xfrm>
            <a:off x="119336" y="908720"/>
            <a:ext cx="11881320" cy="45530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a:latin typeface="メイリオ" panose="020B0604030504040204" pitchFamily="50" charset="-128"/>
                <a:ea typeface="メイリオ" panose="020B0604030504040204" pitchFamily="50" charset="-128"/>
              </a:rPr>
              <a:t>IPA</a:t>
            </a:r>
            <a:r>
              <a:rPr lang="ja-JP" altLang="en-US">
                <a:latin typeface="メイリオ" panose="020B0604030504040204" pitchFamily="50" charset="-128"/>
                <a:ea typeface="メイリオ" panose="020B0604030504040204" pitchFamily="50" charset="-128"/>
              </a:rPr>
              <a:t>（情報処理推進機構）のデジタル事例データベース </a:t>
            </a:r>
            <a:r>
              <a:rPr lang="en-US" altLang="ja-JP" baseline="30000">
                <a:latin typeface="メイリオ" panose="020B0604030504040204" pitchFamily="50" charset="-128"/>
                <a:ea typeface="メイリオ" panose="020B0604030504040204" pitchFamily="50" charset="-128"/>
              </a:rPr>
              <a:t>(*)</a:t>
            </a:r>
            <a:r>
              <a:rPr lang="ja-JP" altLang="en-US">
                <a:latin typeface="メイリオ" panose="020B0604030504040204" pitchFamily="50" charset="-128"/>
                <a:ea typeface="メイリオ" panose="020B0604030504040204" pitchFamily="50" charset="-128"/>
              </a:rPr>
              <a:t>には、</a:t>
            </a:r>
            <a:r>
              <a:rPr lang="en-US" altLang="ja-JP">
                <a:latin typeface="メイリオ" panose="020B0604030504040204" pitchFamily="50" charset="-128"/>
                <a:ea typeface="メイリオ" panose="020B0604030504040204" pitchFamily="50" charset="-128"/>
              </a:rPr>
              <a:t>GIF</a:t>
            </a:r>
            <a:r>
              <a:rPr lang="ja-JP" altLang="en-US">
                <a:latin typeface="メイリオ" panose="020B0604030504040204" pitchFamily="50" charset="-128"/>
                <a:ea typeface="メイリオ" panose="020B0604030504040204" pitchFamily="50" charset="-128"/>
              </a:rPr>
              <a:t>に準拠したデータ項目を適用しています。</a:t>
            </a:r>
            <a:endParaRPr lang="en-US" altLang="ja-JP">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a:latin typeface="メイリオ" panose="020B0604030504040204" pitchFamily="50" charset="-128"/>
                <a:ea typeface="メイリオ" panose="020B0604030504040204" pitchFamily="50" charset="-128"/>
              </a:rPr>
              <a:t>現在、多くの事業で公開されている事例集や事例データベースは、目的別に集約されている、事業ごとに記述内容が異なるといった課題があります。</a:t>
            </a:r>
            <a:endParaRPr lang="en-US" altLang="ja-JP">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a:latin typeface="メイリオ" panose="020B0604030504040204" pitchFamily="50" charset="-128"/>
                <a:ea typeface="メイリオ" panose="020B0604030504040204" pitchFamily="50" charset="-128"/>
              </a:rPr>
              <a:t>一方で、</a:t>
            </a:r>
            <a:r>
              <a:rPr lang="en-US" altLang="ja-JP">
                <a:latin typeface="メイリオ" panose="020B0604030504040204" pitchFamily="50" charset="-128"/>
                <a:ea typeface="メイリオ" panose="020B0604030504040204" pitchFamily="50" charset="-128"/>
              </a:rPr>
              <a:t>DX</a:t>
            </a:r>
            <a:r>
              <a:rPr lang="ja-JP" altLang="en-US">
                <a:latin typeface="メイリオ" panose="020B0604030504040204" pitchFamily="50" charset="-128"/>
                <a:ea typeface="メイリオ" panose="020B0604030504040204" pitchFamily="50" charset="-128"/>
              </a:rPr>
              <a:t>事例データベースは、</a:t>
            </a:r>
            <a:r>
              <a:rPr lang="en-US" altLang="ja-JP">
                <a:latin typeface="メイリオ" panose="020B0604030504040204" pitchFamily="50" charset="-128"/>
                <a:ea typeface="メイリオ" panose="020B0604030504040204" pitchFamily="50" charset="-128"/>
              </a:rPr>
              <a:t>GIF</a:t>
            </a:r>
            <a:r>
              <a:rPr lang="ja-JP" altLang="en-US">
                <a:latin typeface="メイリオ" panose="020B0604030504040204" pitchFamily="50" charset="-128"/>
                <a:ea typeface="メイリオ" panose="020B0604030504040204" pitchFamily="50" charset="-128"/>
              </a:rPr>
              <a:t>に準拠したデータ項目で情報を蓄積することから、各</a:t>
            </a:r>
            <a:r>
              <a:rPr lang="en-US" altLang="ja-JP">
                <a:latin typeface="メイリオ" panose="020B0604030504040204" pitchFamily="50" charset="-128"/>
                <a:ea typeface="メイリオ" panose="020B0604030504040204" pitchFamily="50" charset="-128"/>
              </a:rPr>
              <a:t>DX</a:t>
            </a:r>
            <a:r>
              <a:rPr lang="ja-JP" altLang="en-US">
                <a:latin typeface="メイリオ" panose="020B0604030504040204" pitchFamily="50" charset="-128"/>
                <a:ea typeface="メイリオ" panose="020B0604030504040204" pitchFamily="50" charset="-128"/>
              </a:rPr>
              <a:t>事例の記事構成および内容は高品質で均質化されます。</a:t>
            </a:r>
            <a:br>
              <a:rPr lang="en-US" altLang="ja-JP">
                <a:latin typeface="メイリオ" panose="020B0604030504040204" pitchFamily="50" charset="-128"/>
                <a:ea typeface="メイリオ" panose="020B0604030504040204" pitchFamily="50" charset="-128"/>
              </a:rPr>
            </a:br>
            <a:endParaRPr lang="en-US" altLang="ja-JP" sz="900">
              <a:latin typeface="メイリオ" panose="020B0604030504040204" pitchFamily="50" charset="-128"/>
              <a:ea typeface="メイリオ" panose="020B0604030504040204" pitchFamily="50" charset="-128"/>
            </a:endParaRPr>
          </a:p>
          <a:p>
            <a:r>
              <a:rPr lang="ja-JP" altLang="en-US">
                <a:latin typeface="メイリオ" panose="020B0604030504040204" pitchFamily="50" charset="-128"/>
                <a:ea typeface="メイリオ" panose="020B0604030504040204" pitchFamily="50" charset="-128"/>
              </a:rPr>
              <a:t>将来的には、事例の蓄積・参照</a:t>
            </a:r>
            <a:br>
              <a:rPr lang="en-US" altLang="ja-JP">
                <a:latin typeface="メイリオ" panose="020B0604030504040204" pitchFamily="50" charset="-128"/>
                <a:ea typeface="メイリオ" panose="020B0604030504040204" pitchFamily="50" charset="-128"/>
              </a:rPr>
            </a:br>
            <a:r>
              <a:rPr lang="ja-JP" altLang="en-US">
                <a:latin typeface="メイリオ" panose="020B0604030504040204" pitchFamily="50" charset="-128"/>
                <a:ea typeface="メイリオ" panose="020B0604030504040204" pitchFamily="50" charset="-128"/>
              </a:rPr>
              <a:t>だけでなく、データ分析、</a:t>
            </a:r>
            <a:r>
              <a:rPr lang="en-US" altLang="ja-JP">
                <a:latin typeface="メイリオ" panose="020B0604030504040204" pitchFamily="50" charset="-128"/>
                <a:ea typeface="メイリオ" panose="020B0604030504040204" pitchFamily="50" charset="-128"/>
              </a:rPr>
              <a:t>API</a:t>
            </a:r>
            <a:r>
              <a:rPr lang="ja-JP" altLang="en-US">
                <a:latin typeface="メイリオ" panose="020B0604030504040204" pitchFamily="50" charset="-128"/>
                <a:ea typeface="メイリオ" panose="020B0604030504040204" pitchFamily="50" charset="-128"/>
              </a:rPr>
              <a:t>の</a:t>
            </a:r>
            <a:br>
              <a:rPr lang="en-US" altLang="ja-JP">
                <a:latin typeface="メイリオ" panose="020B0604030504040204" pitchFamily="50" charset="-128"/>
                <a:ea typeface="メイリオ" panose="020B0604030504040204" pitchFamily="50" charset="-128"/>
              </a:rPr>
            </a:br>
            <a:r>
              <a:rPr lang="ja-JP" altLang="en-US">
                <a:latin typeface="メイリオ" panose="020B0604030504040204" pitchFamily="50" charset="-128"/>
                <a:ea typeface="メイリオ" panose="020B0604030504040204" pitchFamily="50" charset="-128"/>
              </a:rPr>
              <a:t>提供、オープンソース化などを</a:t>
            </a:r>
            <a:br>
              <a:rPr lang="en-US" altLang="ja-JP">
                <a:latin typeface="メイリオ" panose="020B0604030504040204" pitchFamily="50" charset="-128"/>
                <a:ea typeface="メイリオ" panose="020B0604030504040204" pitchFamily="50" charset="-128"/>
              </a:rPr>
            </a:br>
            <a:r>
              <a:rPr lang="ja-JP" altLang="en-US">
                <a:latin typeface="メイリオ" panose="020B0604030504040204" pitchFamily="50" charset="-128"/>
                <a:ea typeface="メイリオ" panose="020B0604030504040204" pitchFamily="50" charset="-128"/>
              </a:rPr>
              <a:t>検討し、実施していきます。</a:t>
            </a:r>
            <a:endParaRPr lang="en-US" altLang="ja-JP">
              <a:latin typeface="メイリオ" panose="020B0604030504040204" pitchFamily="50" charset="-128"/>
              <a:ea typeface="メイリオ" panose="020B0604030504040204" pitchFamily="50" charset="-128"/>
            </a:endParaRPr>
          </a:p>
        </p:txBody>
      </p:sp>
      <p:sp>
        <p:nvSpPr>
          <p:cNvPr id="7" name="スライド番号プレースホルダー 3">
            <a:extLst>
              <a:ext uri="{FF2B5EF4-FFF2-40B4-BE49-F238E27FC236}">
                <a16:creationId xmlns:a16="http://schemas.microsoft.com/office/drawing/2014/main" id="{050B3CD2-9F89-A218-9CB3-FE6F4AF10A72}"/>
              </a:ext>
            </a:extLst>
          </p:cNvPr>
          <p:cNvSpPr txBox="1">
            <a:spLocks/>
          </p:cNvSpPr>
          <p:nvPr/>
        </p:nvSpPr>
        <p:spPr>
          <a:xfrm>
            <a:off x="9003692" y="6084574"/>
            <a:ext cx="27432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FD4F317-19D0-4848-B5EB-5B174DBE8CF9}" type="slidenum">
              <a:rPr lang="ja-JP" altLang="en-US" smtClean="0">
                <a:latin typeface="メイリオ" panose="020B0604030504040204" pitchFamily="50" charset="-128"/>
                <a:ea typeface="メイリオ" panose="020B0604030504040204" pitchFamily="50" charset="-128"/>
              </a:rPr>
              <a:pPr/>
              <a:t>51</a:t>
            </a:fld>
            <a:endParaRPr lang="ja-JP" altLang="en-US">
              <a:latin typeface="メイリオ" panose="020B0604030504040204" pitchFamily="50" charset="-128"/>
              <a:ea typeface="メイリオ" panose="020B0604030504040204" pitchFamily="50" charset="-128"/>
            </a:endParaRPr>
          </a:p>
        </p:txBody>
      </p:sp>
      <p:sp>
        <p:nvSpPr>
          <p:cNvPr id="8" name="フッター プレースホルダー 6">
            <a:extLst>
              <a:ext uri="{FF2B5EF4-FFF2-40B4-BE49-F238E27FC236}">
                <a16:creationId xmlns:a16="http://schemas.microsoft.com/office/drawing/2014/main" id="{237824E9-8BBE-60A8-1F48-2E402094542D}"/>
              </a:ext>
            </a:extLst>
          </p:cNvPr>
          <p:cNvSpPr txBox="1">
            <a:spLocks/>
          </p:cNvSpPr>
          <p:nvPr/>
        </p:nvSpPr>
        <p:spPr bwMode="gray">
          <a:xfrm>
            <a:off x="255884" y="6094140"/>
            <a:ext cx="5052034" cy="564696"/>
          </a:xfrm>
          <a:prstGeom prst="rect">
            <a:avLst/>
          </a:prstGeom>
        </p:spPr>
        <p:txBody>
          <a:bodyPr/>
          <a:lstStyle>
            <a:defPPr>
              <a:defRPr lang="ja-JP"/>
            </a:defPPr>
            <a:lvl1pPr marL="0" algn="r" defTabSz="914400" rtl="0" eaLnBrk="1" latinLnBrk="0" hangingPunct="1">
              <a:defRPr kumimoji="1" sz="1400" kern="1200" smtClean="0">
                <a:solidFill>
                  <a:schemeClr val="tx1"/>
                </a:solidFill>
                <a:latin typeface="Arial" pitchFamily="34" charset="0"/>
                <a:ea typeface="+mn-ea"/>
                <a:cs typeface="Arial"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a:ea typeface="メイリオ" panose="020B0604030504040204" pitchFamily="50" charset="-128"/>
              </a:rPr>
              <a:t>(*)IPA</a:t>
            </a:r>
            <a:r>
              <a:rPr lang="ja-JP" altLang="en-US">
                <a:ea typeface="メイリオ" panose="020B0604030504040204" pitchFamily="50" charset="-128"/>
              </a:rPr>
              <a:t>「</a:t>
            </a:r>
            <a:r>
              <a:rPr lang="en-US" altLang="ja-JP">
                <a:ea typeface="メイリオ" panose="020B0604030504040204" pitchFamily="50" charset="-128"/>
              </a:rPr>
              <a:t>DX</a:t>
            </a:r>
            <a:r>
              <a:rPr lang="ja-JP" altLang="en-US">
                <a:ea typeface="メイリオ" panose="020B0604030504040204" pitchFamily="50" charset="-128"/>
              </a:rPr>
              <a:t>事例情報提供サイト」</a:t>
            </a:r>
            <a:r>
              <a:rPr lang="en-US" altLang="ja-JP">
                <a:ea typeface="メイリオ" panose="020B0604030504040204" pitchFamily="50" charset="-128"/>
              </a:rPr>
              <a:t> https://www.ipa.go.jp/digital/dx/dxjirei-roadmap.html</a:t>
            </a:r>
            <a:endParaRPr lang="ja-JP" altLang="en-US">
              <a:ea typeface="メイリオ" panose="020B0604030504040204" pitchFamily="50" charset="-128"/>
            </a:endParaRPr>
          </a:p>
        </p:txBody>
      </p:sp>
      <p:pic>
        <p:nvPicPr>
          <p:cNvPr id="9" name="図 8">
            <a:extLst>
              <a:ext uri="{FF2B5EF4-FFF2-40B4-BE49-F238E27FC236}">
                <a16:creationId xmlns:a16="http://schemas.microsoft.com/office/drawing/2014/main" id="{31CDFDAC-FDFA-AA04-B2C3-ABE9E21CF592}"/>
              </a:ext>
            </a:extLst>
          </p:cNvPr>
          <p:cNvPicPr>
            <a:picLocks noChangeAspect="1"/>
          </p:cNvPicPr>
          <p:nvPr/>
        </p:nvPicPr>
        <p:blipFill>
          <a:blip r:embed="rId3"/>
          <a:stretch>
            <a:fillRect/>
          </a:stretch>
        </p:blipFill>
        <p:spPr>
          <a:xfrm>
            <a:off x="5743746" y="3980913"/>
            <a:ext cx="6323739" cy="2491600"/>
          </a:xfrm>
          <a:prstGeom prst="rect">
            <a:avLst/>
          </a:prstGeom>
        </p:spPr>
      </p:pic>
      <p:sp>
        <p:nvSpPr>
          <p:cNvPr id="10" name="四角形: 角を丸くする 9">
            <a:extLst>
              <a:ext uri="{FF2B5EF4-FFF2-40B4-BE49-F238E27FC236}">
                <a16:creationId xmlns:a16="http://schemas.microsoft.com/office/drawing/2014/main" id="{82AF9F36-7913-D003-9D9B-6B9C56C22609}"/>
              </a:ext>
            </a:extLst>
          </p:cNvPr>
          <p:cNvSpPr/>
          <p:nvPr/>
        </p:nvSpPr>
        <p:spPr>
          <a:xfrm>
            <a:off x="8146557" y="3333368"/>
            <a:ext cx="2555307" cy="777991"/>
          </a:xfrm>
          <a:prstGeom prst="roundRect">
            <a:avLst>
              <a:gd name="adj" fmla="val 0"/>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200">
                <a:solidFill>
                  <a:schemeClr val="tx1"/>
                </a:solidFill>
                <a:latin typeface="メイリオ" panose="020B0604030504040204" pitchFamily="50" charset="-128"/>
                <a:ea typeface="メイリオ" panose="020B0604030504040204" pitchFamily="50" charset="-128"/>
              </a:rPr>
              <a:t>【GIF</a:t>
            </a:r>
            <a:r>
              <a:rPr lang="ja-JP" altLang="en-US" sz="1200">
                <a:solidFill>
                  <a:schemeClr val="tx1"/>
                </a:solidFill>
                <a:latin typeface="メイリオ" panose="020B0604030504040204" pitchFamily="50" charset="-128"/>
                <a:ea typeface="メイリオ" panose="020B0604030504040204" pitchFamily="50" charset="-128"/>
              </a:rPr>
              <a:t>準拠の</a:t>
            </a:r>
            <a:r>
              <a:rPr kumimoji="1" lang="ja-JP" altLang="en-US" sz="1200">
                <a:solidFill>
                  <a:schemeClr val="tx1"/>
                </a:solidFill>
                <a:latin typeface="メイリオ" panose="020B0604030504040204" pitchFamily="50" charset="-128"/>
                <a:ea typeface="メイリオ" panose="020B0604030504040204" pitchFamily="50" charset="-128"/>
              </a:rPr>
              <a:t>データ項目を採用</a:t>
            </a:r>
            <a:r>
              <a:rPr lang="en-US" altLang="ja-JP" sz="1200">
                <a:solidFill>
                  <a:schemeClr val="tx1"/>
                </a:solidFill>
                <a:latin typeface="メイリオ" panose="020B0604030504040204" pitchFamily="50" charset="-128"/>
                <a:ea typeface="メイリオ" panose="020B0604030504040204" pitchFamily="50" charset="-128"/>
              </a:rPr>
              <a:t>】</a:t>
            </a:r>
            <a:endParaRPr kumimoji="1" lang="en-US" altLang="ja-JP" sz="1200">
              <a:solidFill>
                <a:schemeClr val="tx1"/>
              </a:solidFill>
              <a:latin typeface="メイリオ" panose="020B0604030504040204" pitchFamily="50" charset="-128"/>
              <a:ea typeface="メイリオ" panose="020B0604030504040204" pitchFamily="50" charset="-128"/>
            </a:endParaRPr>
          </a:p>
          <a:p>
            <a:r>
              <a:rPr lang="ja-JP" altLang="en-US" sz="1200">
                <a:solidFill>
                  <a:schemeClr val="tx1"/>
                </a:solidFill>
                <a:latin typeface="メイリオ" panose="020B0604030504040204" pitchFamily="50" charset="-128"/>
                <a:ea typeface="メイリオ" panose="020B0604030504040204" pitchFamily="50" charset="-128"/>
              </a:rPr>
              <a:t>　・</a:t>
            </a:r>
            <a:r>
              <a:rPr kumimoji="1" lang="ja-JP" altLang="en-US" sz="1200">
                <a:solidFill>
                  <a:schemeClr val="tx1"/>
                </a:solidFill>
                <a:latin typeface="メイリオ" panose="020B0604030504040204" pitchFamily="50" charset="-128"/>
                <a:ea typeface="メイリオ" panose="020B0604030504040204" pitchFamily="50" charset="-128"/>
              </a:rPr>
              <a:t>法人</a:t>
            </a:r>
            <a:endParaRPr kumimoji="1" lang="en-US" altLang="ja-JP" sz="1200">
              <a:solidFill>
                <a:schemeClr val="tx1"/>
              </a:solidFill>
              <a:latin typeface="メイリオ" panose="020B0604030504040204" pitchFamily="50" charset="-128"/>
              <a:ea typeface="メイリオ" panose="020B0604030504040204" pitchFamily="50" charset="-128"/>
            </a:endParaRPr>
          </a:p>
          <a:p>
            <a:r>
              <a:rPr lang="ja-JP" altLang="en-US" sz="1200">
                <a:solidFill>
                  <a:schemeClr val="tx1"/>
                </a:solidFill>
                <a:latin typeface="メイリオ" panose="020B0604030504040204" pitchFamily="50" charset="-128"/>
                <a:ea typeface="メイリオ" panose="020B0604030504040204" pitchFamily="50" charset="-128"/>
              </a:rPr>
              <a:t>　・事例</a:t>
            </a:r>
            <a:endParaRPr lang="en-US" altLang="ja-JP" sz="1200">
              <a:solidFill>
                <a:schemeClr val="tx1"/>
              </a:solidFill>
              <a:latin typeface="メイリオ" panose="020B0604030504040204" pitchFamily="50" charset="-128"/>
              <a:ea typeface="メイリオ" panose="020B0604030504040204" pitchFamily="50" charset="-128"/>
            </a:endParaRPr>
          </a:p>
          <a:p>
            <a:r>
              <a:rPr kumimoji="1" lang="ja-JP" altLang="en-US" sz="1200">
                <a:solidFill>
                  <a:schemeClr val="tx1"/>
                </a:solidFill>
                <a:latin typeface="メイリオ" panose="020B0604030504040204" pitchFamily="50" charset="-128"/>
                <a:ea typeface="メイリオ" panose="020B0604030504040204" pitchFamily="50" charset="-128"/>
              </a:rPr>
              <a:t>　・法人連絡先</a:t>
            </a:r>
            <a:endParaRPr kumimoji="1" lang="en-US" altLang="ja-JP" sz="120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2652388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5744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6</a:t>
            </a:fld>
            <a:endParaRPr lang="en-US" altLang="ja-JP"/>
          </a:p>
        </p:txBody>
      </p:sp>
      <p:sp>
        <p:nvSpPr>
          <p:cNvPr id="4" name="テキスト ボックス 3">
            <a:extLst>
              <a:ext uri="{FF2B5EF4-FFF2-40B4-BE49-F238E27FC236}">
                <a16:creationId xmlns:a16="http://schemas.microsoft.com/office/drawing/2014/main" id="{030C4B3A-F46B-231F-CECF-B9E7733FDD5C}"/>
              </a:ext>
            </a:extLst>
          </p:cNvPr>
          <p:cNvSpPr txBox="1"/>
          <p:nvPr/>
        </p:nvSpPr>
        <p:spPr>
          <a:xfrm>
            <a:off x="47328" y="836712"/>
            <a:ext cx="12097344" cy="2246769"/>
          </a:xfrm>
          <a:prstGeom prst="rect">
            <a:avLst/>
          </a:prstGeom>
          <a:noFill/>
        </p:spPr>
        <p:txBody>
          <a:bodyPr wrap="square" rtlCol="0">
            <a:spAutoFit/>
          </a:bodyPr>
          <a:lstStyle/>
          <a:p>
            <a:pPr marL="457200" indent="-457200">
              <a:buFont typeface="Arial" panose="020B0604020202020204" pitchFamily="34" charset="0"/>
              <a:buChar char="•"/>
            </a:pPr>
            <a:r>
              <a:rPr lang="en-US" altLang="ja-JP" sz="2800">
                <a:latin typeface="メイリオ" panose="020B0604030504040204" pitchFamily="50" charset="-128"/>
                <a:ea typeface="メイリオ" panose="020B0604030504040204" pitchFamily="50" charset="-128"/>
              </a:rPr>
              <a:t>GIF</a:t>
            </a:r>
            <a:r>
              <a:rPr lang="ja-JP" altLang="en-US" sz="2800">
                <a:latin typeface="メイリオ" panose="020B0604030504040204" pitchFamily="50" charset="-128"/>
                <a:ea typeface="メイリオ" panose="020B0604030504040204" pitchFamily="50" charset="-128"/>
              </a:rPr>
              <a:t>は政府相互運用性フレームワークの略称であり、</a:t>
            </a:r>
            <a:r>
              <a:rPr lang="ja-JP" altLang="en-US" sz="2800">
                <a:solidFill>
                  <a:srgbClr val="FF0000"/>
                </a:solidFill>
                <a:latin typeface="メイリオ" panose="020B0604030504040204" pitchFamily="50" charset="-128"/>
                <a:ea typeface="メイリオ" panose="020B0604030504040204" pitchFamily="50" charset="-128"/>
              </a:rPr>
              <a:t>政府情報システムが保有するデータの相互運用性を確保し、効率的な情報共有と情報連携を実現するためのデータモデルをひな形</a:t>
            </a:r>
            <a:r>
              <a:rPr lang="ja-JP" altLang="en-US" sz="2800">
                <a:latin typeface="メイリオ" panose="020B0604030504040204" pitchFamily="50" charset="-128"/>
                <a:ea typeface="メイリオ" panose="020B0604030504040204" pitchFamily="50" charset="-128"/>
              </a:rPr>
              <a:t>としてまとめたもの。</a:t>
            </a:r>
            <a:endParaRPr lang="en-US" altLang="ja-JP" sz="2800">
              <a:latin typeface="メイリオ" panose="020B0604030504040204" pitchFamily="50" charset="-128"/>
              <a:ea typeface="メイリオ" panose="020B0604030504040204" pitchFamily="50" charset="-128"/>
            </a:endParaRPr>
          </a:p>
          <a:p>
            <a:pPr marL="457200" indent="-457200">
              <a:buFont typeface="Arial" panose="020B0604020202020204" pitchFamily="34" charset="0"/>
              <a:buChar char="•"/>
            </a:pPr>
            <a:r>
              <a:rPr lang="ja-JP" altLang="en-US" sz="2800">
                <a:latin typeface="メイリオ" panose="020B0604030504040204" pitchFamily="50" charset="-128"/>
                <a:ea typeface="メイリオ" panose="020B0604030504040204" pitchFamily="50" charset="-128"/>
              </a:rPr>
              <a:t>デジタル社会推進標準ガイドライン</a:t>
            </a:r>
            <a:r>
              <a:rPr lang="en-US" altLang="ja-JP" sz="2800" baseline="30000">
                <a:latin typeface="メイリオ" panose="020B0604030504040204" pitchFamily="50" charset="-128"/>
                <a:ea typeface="メイリオ" panose="020B0604030504040204" pitchFamily="50" charset="-128"/>
              </a:rPr>
              <a:t>(*)</a:t>
            </a:r>
            <a:r>
              <a:rPr lang="ja-JP" altLang="en-US" sz="2800">
                <a:latin typeface="メイリオ" panose="020B0604030504040204" pitchFamily="50" charset="-128"/>
                <a:ea typeface="メイリオ" panose="020B0604030504040204" pitchFamily="50" charset="-128"/>
              </a:rPr>
              <a:t>の中で、実践ガイドブックに位置付けられている</a:t>
            </a:r>
            <a:r>
              <a:rPr lang="ja-JP" altLang="en-US" sz="2800" b="1">
                <a:latin typeface="メイリオ" panose="020B0604030504040204" pitchFamily="50" charset="-128"/>
                <a:ea typeface="メイリオ" panose="020B0604030504040204" pitchFamily="50" charset="-128"/>
              </a:rPr>
              <a:t>ドキュメント </a:t>
            </a:r>
            <a:r>
              <a:rPr lang="ja-JP" altLang="en-US" sz="2800">
                <a:latin typeface="メイリオ" panose="020B0604030504040204" pitchFamily="50" charset="-128"/>
                <a:ea typeface="メイリオ" panose="020B0604030504040204" pitchFamily="50" charset="-128"/>
              </a:rPr>
              <a:t>です。</a:t>
            </a:r>
            <a:endParaRPr lang="en-US" altLang="ja-JP" sz="2800">
              <a:latin typeface="メイリオ" panose="020B0604030504040204" pitchFamily="50" charset="-128"/>
              <a:ea typeface="メイリオ" panose="020B0604030504040204" pitchFamily="50" charset="-128"/>
            </a:endParaRP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1.1 GIF</a:t>
            </a:r>
            <a:r>
              <a:rPr lang="ja-JP" altLang="en-US" sz="3200">
                <a:latin typeface="メイリオ" panose="020B0604030504040204" pitchFamily="50" charset="-128"/>
                <a:ea typeface="メイリオ" panose="020B0604030504040204" pitchFamily="50" charset="-128"/>
              </a:rPr>
              <a:t>とは何か。</a:t>
            </a:r>
            <a:endParaRPr kumimoji="1" lang="en-US" altLang="ja-JP" sz="3200">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F70BC6A1-1C7C-4524-2D2B-2A6279AC4C65}"/>
              </a:ext>
            </a:extLst>
          </p:cNvPr>
          <p:cNvSpPr/>
          <p:nvPr/>
        </p:nvSpPr>
        <p:spPr>
          <a:xfrm>
            <a:off x="6561319" y="3140968"/>
            <a:ext cx="4840586" cy="35961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デジタル社会のための設計の記法は、発展途上です。</a:t>
            </a:r>
            <a:r>
              <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GIF</a:t>
            </a: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は、デジタル社会のデータモデル等を提供するものです。サービスの広域展開や持続、発展をさせるためには欠かせない基盤です</a:t>
            </a:r>
          </a:p>
        </p:txBody>
      </p:sp>
      <p:sp>
        <p:nvSpPr>
          <p:cNvPr id="7" name="正方形/長方形 6">
            <a:extLst>
              <a:ext uri="{FF2B5EF4-FFF2-40B4-BE49-F238E27FC236}">
                <a16:creationId xmlns:a16="http://schemas.microsoft.com/office/drawing/2014/main" id="{A7E7591B-9237-4FDB-BA6B-9BE8CA4903C8}"/>
              </a:ext>
            </a:extLst>
          </p:cNvPr>
          <p:cNvSpPr/>
          <p:nvPr/>
        </p:nvSpPr>
        <p:spPr>
          <a:xfrm>
            <a:off x="999603" y="3068960"/>
            <a:ext cx="4840586" cy="366810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建物や製品や作るには設計の記法、取引ルールは、</a:t>
            </a:r>
            <a:r>
              <a:rPr kumimoji="1" lang="en-US" altLang="ja-JP"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100</a:t>
            </a:r>
            <a:r>
              <a:rPr kumimoji="1" lang="ja-JP" altLang="en-US"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年以上前から確立しています。</a:t>
            </a:r>
            <a:endParaRPr kumimoji="1" lang="en-US" altLang="ja-JP"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そして、モデルや部品等が用意されてきました。このため、大量生産、継続的改善やイノベーションができてきました。</a:t>
            </a:r>
          </a:p>
        </p:txBody>
      </p:sp>
      <p:pic>
        <p:nvPicPr>
          <p:cNvPr id="8" name="図 7" descr="ダイアグラム&#10;&#10;自動的に生成された説明">
            <a:extLst>
              <a:ext uri="{FF2B5EF4-FFF2-40B4-BE49-F238E27FC236}">
                <a16:creationId xmlns:a16="http://schemas.microsoft.com/office/drawing/2014/main" id="{E3E74326-922C-4C2A-CE69-503366ACA2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9696" y="3215364"/>
            <a:ext cx="2403808" cy="1596279"/>
          </a:xfrm>
          <a:prstGeom prst="rect">
            <a:avLst/>
          </a:prstGeom>
        </p:spPr>
      </p:pic>
      <p:pic>
        <p:nvPicPr>
          <p:cNvPr id="9" name="図 8" descr="写真, 空気, 男, 飛行機 が含まれている画像&#10;&#10;自動的に生成された説明">
            <a:extLst>
              <a:ext uri="{FF2B5EF4-FFF2-40B4-BE49-F238E27FC236}">
                <a16:creationId xmlns:a16="http://schemas.microsoft.com/office/drawing/2014/main" id="{16E0667E-6AA9-CB1B-E43A-A0A679D46E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3323" y="3212976"/>
            <a:ext cx="2315722" cy="1545021"/>
          </a:xfrm>
          <a:prstGeom prst="rect">
            <a:avLst/>
          </a:prstGeom>
        </p:spPr>
      </p:pic>
      <p:pic>
        <p:nvPicPr>
          <p:cNvPr id="10" name="図 9">
            <a:extLst>
              <a:ext uri="{FF2B5EF4-FFF2-40B4-BE49-F238E27FC236}">
                <a16:creationId xmlns:a16="http://schemas.microsoft.com/office/drawing/2014/main" id="{84C1EA37-DE6A-3B96-759F-A011FCAC232D}"/>
              </a:ext>
            </a:extLst>
          </p:cNvPr>
          <p:cNvPicPr>
            <a:picLocks noChangeAspect="1"/>
          </p:cNvPicPr>
          <p:nvPr/>
        </p:nvPicPr>
        <p:blipFill rotWithShape="1">
          <a:blip r:embed="rId4"/>
          <a:srcRect b="6859"/>
          <a:stretch/>
        </p:blipFill>
        <p:spPr>
          <a:xfrm>
            <a:off x="7176120" y="3212976"/>
            <a:ext cx="3528392" cy="1848583"/>
          </a:xfrm>
          <a:prstGeom prst="rect">
            <a:avLst/>
          </a:prstGeom>
        </p:spPr>
      </p:pic>
      <p:sp>
        <p:nvSpPr>
          <p:cNvPr id="13" name="フッター プレースホルダー 6">
            <a:extLst>
              <a:ext uri="{FF2B5EF4-FFF2-40B4-BE49-F238E27FC236}">
                <a16:creationId xmlns:a16="http://schemas.microsoft.com/office/drawing/2014/main" id="{D2397ACF-BAFF-B0E9-9DE5-0B63B0A3DF00}"/>
              </a:ext>
            </a:extLst>
          </p:cNvPr>
          <p:cNvSpPr txBox="1">
            <a:spLocks/>
          </p:cNvSpPr>
          <p:nvPr/>
        </p:nvSpPr>
        <p:spPr bwMode="gray">
          <a:xfrm>
            <a:off x="7459664" y="2564904"/>
            <a:ext cx="4697313" cy="572662"/>
          </a:xfrm>
          <a:prstGeom prst="rect">
            <a:avLst/>
          </a:prstGeom>
        </p:spPr>
        <p:txBody>
          <a:bodyPr/>
          <a:lstStyle>
            <a:defPPr>
              <a:defRPr lang="ja-JP"/>
            </a:defPPr>
            <a:lvl1pPr marL="0" algn="r" defTabSz="914400" rtl="0" eaLnBrk="1" latinLnBrk="0" hangingPunct="1">
              <a:defRPr kumimoji="1" sz="1400" kern="1200" smtClean="0">
                <a:solidFill>
                  <a:schemeClr val="tx1"/>
                </a:solidFill>
                <a:latin typeface="Arial" pitchFamily="34" charset="0"/>
                <a:ea typeface="+mn-ea"/>
                <a:cs typeface="Arial"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a:ea typeface="メイリオ" panose="020B0604030504040204" pitchFamily="50" charset="-128"/>
              </a:rPr>
              <a:t>(*)</a:t>
            </a:r>
            <a:r>
              <a:rPr lang="ja-JP" altLang="en-US">
                <a:latin typeface="メイリオ" panose="020B0604030504040204" pitchFamily="50" charset="-128"/>
                <a:ea typeface="メイリオ" panose="020B0604030504040204" pitchFamily="50" charset="-128"/>
              </a:rPr>
              <a:t>デジタル庁</a:t>
            </a:r>
            <a:r>
              <a:rPr lang="ja-JP" altLang="en-US">
                <a:ea typeface="メイリオ" panose="020B0604030504040204" pitchFamily="50" charset="-128"/>
              </a:rPr>
              <a:t>「デジタル社会推進標準ガイドライン」</a:t>
            </a:r>
            <a:endParaRPr lang="en-US" altLang="ja-JP">
              <a:ea typeface="メイリオ" panose="020B0604030504040204" pitchFamily="50" charset="-128"/>
            </a:endParaRPr>
          </a:p>
          <a:p>
            <a:pPr algn="l"/>
            <a:r>
              <a:rPr lang="en-US" altLang="ja-JP" sz="1200">
                <a:ea typeface="メイリオ" panose="020B0604030504040204" pitchFamily="50" charset="-128"/>
                <a:hlinkClick r:id="rId5"/>
              </a:rPr>
              <a:t>https://www.digital.go.jp/resources/standard_guidelines</a:t>
            </a:r>
            <a:endParaRPr lang="en-US" altLang="ja-JP" sz="1200">
              <a:ea typeface="メイリオ" panose="020B0604030504040204" pitchFamily="50" charset="-128"/>
            </a:endParaRPr>
          </a:p>
        </p:txBody>
      </p:sp>
    </p:spTree>
    <p:extLst>
      <p:ext uri="{BB962C8B-B14F-4D97-AF65-F5344CB8AC3E}">
        <p14:creationId xmlns:p14="http://schemas.microsoft.com/office/powerpoint/2010/main" val="2192068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7</a:t>
            </a:fld>
            <a:endParaRPr lang="en-US" altLang="ja-JP"/>
          </a:p>
        </p:txBody>
      </p:sp>
      <p:sp>
        <p:nvSpPr>
          <p:cNvPr id="4" name="テキスト ボックス 3">
            <a:extLst>
              <a:ext uri="{FF2B5EF4-FFF2-40B4-BE49-F238E27FC236}">
                <a16:creationId xmlns:a16="http://schemas.microsoft.com/office/drawing/2014/main" id="{030C4B3A-F46B-231F-CECF-B9E7733FDD5C}"/>
              </a:ext>
            </a:extLst>
          </p:cNvPr>
          <p:cNvSpPr txBox="1"/>
          <p:nvPr/>
        </p:nvSpPr>
        <p:spPr>
          <a:xfrm>
            <a:off x="47328" y="836712"/>
            <a:ext cx="12097344" cy="1384995"/>
          </a:xfrm>
          <a:prstGeom prst="rect">
            <a:avLst/>
          </a:prstGeom>
          <a:noFill/>
        </p:spPr>
        <p:txBody>
          <a:bodyPr wrap="square" rtlCol="0">
            <a:spAutoFit/>
          </a:bodyPr>
          <a:lstStyle/>
          <a:p>
            <a:pPr marL="457200" indent="-457200">
              <a:buFont typeface="Arial" panose="020B0604020202020204" pitchFamily="34" charset="0"/>
              <a:buChar char="•"/>
            </a:pPr>
            <a:r>
              <a:rPr kumimoji="1" lang="ja-JP" altLang="en-US" sz="2800">
                <a:latin typeface="メイリオ" panose="020B0604030504040204" pitchFamily="50" charset="-128"/>
                <a:ea typeface="メイリオ" panose="020B0604030504040204" pitchFamily="50" charset="-128"/>
              </a:rPr>
              <a:t>従来のデジタル化の取り組みは、サービスに注目してきました。</a:t>
            </a:r>
            <a:endParaRPr kumimoji="1" lang="en-US" altLang="ja-JP" sz="2800">
              <a:latin typeface="メイリオ" panose="020B0604030504040204" pitchFamily="50" charset="-128"/>
              <a:ea typeface="メイリオ" panose="020B0604030504040204" pitchFamily="50" charset="-128"/>
            </a:endParaRPr>
          </a:p>
          <a:p>
            <a:pPr marL="457200" indent="-457200">
              <a:buFont typeface="Arial" panose="020B0604020202020204" pitchFamily="34" charset="0"/>
              <a:buChar char="•"/>
            </a:pPr>
            <a:r>
              <a:rPr kumimoji="1" lang="en-US" altLang="ja-JP" sz="2800">
                <a:latin typeface="メイリオ" panose="020B0604030504040204" pitchFamily="50" charset="-128"/>
                <a:ea typeface="メイリオ" panose="020B0604030504040204" pitchFamily="50" charset="-128"/>
              </a:rPr>
              <a:t>GIF</a:t>
            </a:r>
            <a:r>
              <a:rPr kumimoji="1" lang="ja-JP" altLang="en-US" sz="2800">
                <a:latin typeface="メイリオ" panose="020B0604030504040204" pitchFamily="50" charset="-128"/>
                <a:ea typeface="メイリオ" panose="020B0604030504040204" pitchFamily="50" charset="-128"/>
              </a:rPr>
              <a:t>では、</a:t>
            </a:r>
            <a:r>
              <a:rPr kumimoji="1" lang="ja-JP" altLang="en-US" sz="2800" u="sng">
                <a:solidFill>
                  <a:srgbClr val="FF0000"/>
                </a:solidFill>
                <a:latin typeface="メイリオ" panose="020B0604030504040204" pitchFamily="50" charset="-128"/>
                <a:ea typeface="メイリオ" panose="020B0604030504040204" pitchFamily="50" charset="-128"/>
              </a:rPr>
              <a:t>基礎をしっかり作った上にサービスを構築</a:t>
            </a:r>
            <a:r>
              <a:rPr kumimoji="1" lang="ja-JP" altLang="en-US" sz="2800">
                <a:latin typeface="メイリオ" panose="020B0604030504040204" pitchFamily="50" charset="-128"/>
                <a:ea typeface="メイリオ" panose="020B0604030504040204" pitchFamily="50" charset="-128"/>
              </a:rPr>
              <a:t>し、</a:t>
            </a:r>
            <a:r>
              <a:rPr kumimoji="1" lang="ja-JP" altLang="en-US" sz="2800" u="sng">
                <a:solidFill>
                  <a:srgbClr val="FF0000"/>
                </a:solidFill>
                <a:latin typeface="メイリオ" panose="020B0604030504040204" pitchFamily="50" charset="-128"/>
                <a:ea typeface="メイリオ" panose="020B0604030504040204" pitchFamily="50" charset="-128"/>
              </a:rPr>
              <a:t>持続・展開</a:t>
            </a:r>
            <a:r>
              <a:rPr kumimoji="1" lang="ja-JP" altLang="en-US" sz="2800">
                <a:latin typeface="メイリオ" panose="020B0604030504040204" pitchFamily="50" charset="-128"/>
                <a:ea typeface="メイリオ" panose="020B0604030504040204" pitchFamily="50" charset="-128"/>
              </a:rPr>
              <a:t>させることを目指しています。</a:t>
            </a:r>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1.2 GIF</a:t>
            </a:r>
            <a:r>
              <a:rPr lang="ja-JP" altLang="en-US" sz="3200">
                <a:latin typeface="メイリオ" panose="020B0604030504040204" pitchFamily="50" charset="-128"/>
                <a:ea typeface="メイリオ" panose="020B0604030504040204" pitchFamily="50" charset="-128"/>
              </a:rPr>
              <a:t>が目指す世界観</a:t>
            </a:r>
            <a:endParaRPr kumimoji="1" lang="en-US" altLang="ja-JP" sz="3200">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C8202A9B-1499-6A36-5058-AFABB858F983}"/>
              </a:ext>
            </a:extLst>
          </p:cNvPr>
          <p:cNvSpPr/>
          <p:nvPr/>
        </p:nvSpPr>
        <p:spPr>
          <a:xfrm>
            <a:off x="6248582" y="2276872"/>
            <a:ext cx="5615711" cy="432657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r>
              <a:rPr kumimoji="1" lang="ja-JP" altLang="en-US" sz="1350">
                <a:solidFill>
                  <a:schemeClr val="tx1"/>
                </a:solidFill>
                <a:latin typeface="メイリオ" panose="020B0604030504040204" pitchFamily="50" charset="-128"/>
                <a:ea typeface="メイリオ" panose="020B0604030504040204" pitchFamily="50" charset="-128"/>
              </a:rPr>
              <a:t>整備された道路（基盤）上</a:t>
            </a:r>
            <a:r>
              <a:rPr lang="ja-JP" altLang="en-US" sz="1350">
                <a:solidFill>
                  <a:schemeClr val="tx1"/>
                </a:solidFill>
                <a:latin typeface="メイリオ" panose="020B0604030504040204" pitchFamily="50" charset="-128"/>
                <a:ea typeface="メイリオ" panose="020B0604030504040204" pitchFamily="50" charset="-128"/>
              </a:rPr>
              <a:t>に</a:t>
            </a:r>
            <a:r>
              <a:rPr kumimoji="1" lang="ja-JP" altLang="en-US" sz="1350">
                <a:solidFill>
                  <a:schemeClr val="tx1"/>
                </a:solidFill>
                <a:latin typeface="メイリオ" panose="020B0604030504040204" pitchFamily="50" charset="-128"/>
                <a:ea typeface="メイリオ" panose="020B0604030504040204" pitchFamily="50" charset="-128"/>
              </a:rPr>
              <a:t>高性能な車を走らせることで、行き先へ効率的に向かうことができます。</a:t>
            </a:r>
          </a:p>
          <a:p>
            <a:r>
              <a:rPr kumimoji="1" lang="ja-JP" altLang="en-US" sz="1350">
                <a:solidFill>
                  <a:schemeClr val="tx1"/>
                </a:solidFill>
                <a:latin typeface="メイリオ" panose="020B0604030504040204" pitchFamily="50" charset="-128"/>
                <a:ea typeface="メイリオ" panose="020B0604030504040204" pitchFamily="50" charset="-128"/>
              </a:rPr>
              <a:t>また、燃料となる必要なデータが供給されることで、開発や実証の継続がしやすくなります。</a:t>
            </a:r>
          </a:p>
        </p:txBody>
      </p:sp>
      <p:sp>
        <p:nvSpPr>
          <p:cNvPr id="11" name="正方形/長方形 10">
            <a:extLst>
              <a:ext uri="{FF2B5EF4-FFF2-40B4-BE49-F238E27FC236}">
                <a16:creationId xmlns:a16="http://schemas.microsoft.com/office/drawing/2014/main" id="{C28CDEE1-E1D0-094B-F32E-BE55E8ED3583}"/>
              </a:ext>
            </a:extLst>
          </p:cNvPr>
          <p:cNvSpPr/>
          <p:nvPr/>
        </p:nvSpPr>
        <p:spPr>
          <a:xfrm>
            <a:off x="551384" y="2276872"/>
            <a:ext cx="5615711" cy="432657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r>
              <a:rPr kumimoji="1" lang="ja-JP" altLang="en-US" sz="1350">
                <a:solidFill>
                  <a:schemeClr val="tx1"/>
                </a:solidFill>
                <a:latin typeface="メイリオ" panose="020B0604030504040204" pitchFamily="50" charset="-128"/>
                <a:ea typeface="メイリオ" panose="020B0604030504040204" pitchFamily="50" charset="-128"/>
              </a:rPr>
              <a:t>ビジョン実現を目指すために、高性能な車だけを用意しても、その基盤となる道路が整備されていなければ、効率的に走れないだけでなく、到達する前に事故を起こしかねません。また、燃料となる必要なデータなしでは、開発や実証の継続が難しくなります。</a:t>
            </a:r>
          </a:p>
        </p:txBody>
      </p:sp>
      <p:sp>
        <p:nvSpPr>
          <p:cNvPr id="12" name="テキスト ボックス 11">
            <a:extLst>
              <a:ext uri="{FF2B5EF4-FFF2-40B4-BE49-F238E27FC236}">
                <a16:creationId xmlns:a16="http://schemas.microsoft.com/office/drawing/2014/main" id="{52749534-16CD-5E33-FDA5-AC22856FD761}"/>
              </a:ext>
            </a:extLst>
          </p:cNvPr>
          <p:cNvSpPr txBox="1"/>
          <p:nvPr/>
        </p:nvSpPr>
        <p:spPr>
          <a:xfrm>
            <a:off x="902339" y="2276872"/>
            <a:ext cx="5415686" cy="11387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7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従来の失敗</a:t>
            </a:r>
            <a:r>
              <a:rPr kumimoji="1" lang="ja-JP" altLang="en-US" sz="17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（実証実験等）</a:t>
            </a:r>
            <a:endParaRPr kumimoji="1" lang="en-US" altLang="ja-JP" sz="17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7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基礎ができていないのにサービス開発をするから、継続できない</a:t>
            </a:r>
            <a:endParaRPr kumimoji="1" lang="en-US" altLang="ja-JP" sz="17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7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独自手法なので展開できない</a:t>
            </a:r>
          </a:p>
        </p:txBody>
      </p:sp>
      <p:sp>
        <p:nvSpPr>
          <p:cNvPr id="13" name="テキスト ボックス 12">
            <a:extLst>
              <a:ext uri="{FF2B5EF4-FFF2-40B4-BE49-F238E27FC236}">
                <a16:creationId xmlns:a16="http://schemas.microsoft.com/office/drawing/2014/main" id="{278CF9A4-37F3-B98C-EC6F-8D1FF88D27E7}"/>
              </a:ext>
            </a:extLst>
          </p:cNvPr>
          <p:cNvSpPr txBox="1"/>
          <p:nvPr/>
        </p:nvSpPr>
        <p:spPr>
          <a:xfrm>
            <a:off x="6570445" y="2282510"/>
            <a:ext cx="4847494" cy="113877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7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GIF</a:t>
            </a:r>
            <a:r>
              <a:rPr kumimoji="1" lang="ja-JP" altLang="en-US" sz="17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の目指す世界</a:t>
            </a:r>
            <a:endParaRPr kumimoji="1" lang="en-US" altLang="ja-JP" sz="1700" b="1"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7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最初に基礎を固めることで、サービス開発などが行いやすく、継続しやすくする</a:t>
            </a:r>
            <a:endParaRPr kumimoji="1" lang="en-US" altLang="ja-JP" sz="17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7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基礎に参照モデルを使うので展開しやすい</a:t>
            </a:r>
          </a:p>
        </p:txBody>
      </p:sp>
      <p:pic>
        <p:nvPicPr>
          <p:cNvPr id="14" name="図 13">
            <a:extLst>
              <a:ext uri="{FF2B5EF4-FFF2-40B4-BE49-F238E27FC236}">
                <a16:creationId xmlns:a16="http://schemas.microsoft.com/office/drawing/2014/main" id="{05E2E55A-F09B-7025-D040-8F136E9D32CF}"/>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511939" y="3410393"/>
            <a:ext cx="4049594" cy="2279923"/>
          </a:xfrm>
          <a:prstGeom prst="rect">
            <a:avLst/>
          </a:prstGeom>
          <a:ln>
            <a:noFill/>
          </a:ln>
        </p:spPr>
      </p:pic>
      <p:pic>
        <p:nvPicPr>
          <p:cNvPr id="15" name="図 14">
            <a:extLst>
              <a:ext uri="{FF2B5EF4-FFF2-40B4-BE49-F238E27FC236}">
                <a16:creationId xmlns:a16="http://schemas.microsoft.com/office/drawing/2014/main" id="{11002550-969E-E3A8-9C79-2B46321FC2D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19738821" flipH="1">
            <a:off x="2077817" y="4183431"/>
            <a:ext cx="1502573" cy="1395539"/>
          </a:xfrm>
          <a:prstGeom prst="rect">
            <a:avLst/>
          </a:prstGeom>
        </p:spPr>
      </p:pic>
      <p:sp>
        <p:nvSpPr>
          <p:cNvPr id="16" name="テキスト ボックス 15">
            <a:extLst>
              <a:ext uri="{FF2B5EF4-FFF2-40B4-BE49-F238E27FC236}">
                <a16:creationId xmlns:a16="http://schemas.microsoft.com/office/drawing/2014/main" id="{5BA31115-DE49-E3D7-517D-17B75883E616}"/>
              </a:ext>
            </a:extLst>
          </p:cNvPr>
          <p:cNvSpPr txBox="1"/>
          <p:nvPr/>
        </p:nvSpPr>
        <p:spPr bwMode="auto">
          <a:xfrm>
            <a:off x="2163998" y="4567038"/>
            <a:ext cx="1594968" cy="628993"/>
          </a:xfrm>
          <a:prstGeom prst="rect">
            <a:avLst/>
          </a:prstGeom>
          <a:noFill/>
          <a:ln w="9525" algn="ctr">
            <a:noFill/>
            <a:miter lim="800000"/>
            <a:headEnd/>
            <a:tailEnd/>
          </a:ln>
          <a:effectLst/>
        </p:spPr>
        <p:txBody>
          <a:bodyPr wrap="square" lIns="74267" tIns="37135" rIns="74267" bIns="3713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AI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a:t>
            </a:r>
            <a:r>
              <a:rPr kumimoji="1" lang="ja-JP" altLang="en-US"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アプリ</a:t>
            </a:r>
            <a:r>
              <a:rPr kumimoji="1" lang="en-US" altLang="ja-JP"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a:t>
            </a:r>
          </a:p>
        </p:txBody>
      </p:sp>
      <p:sp>
        <p:nvSpPr>
          <p:cNvPr id="17" name="正方形/長方形 16">
            <a:extLst>
              <a:ext uri="{FF2B5EF4-FFF2-40B4-BE49-F238E27FC236}">
                <a16:creationId xmlns:a16="http://schemas.microsoft.com/office/drawing/2014/main" id="{2D6510A9-E25B-3CF4-A653-E4BA3F846F5A}"/>
              </a:ext>
            </a:extLst>
          </p:cNvPr>
          <p:cNvSpPr/>
          <p:nvPr/>
        </p:nvSpPr>
        <p:spPr>
          <a:xfrm>
            <a:off x="2051263" y="4887142"/>
            <a:ext cx="45719" cy="783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38"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8" name="正方形/長方形 17">
            <a:extLst>
              <a:ext uri="{FF2B5EF4-FFF2-40B4-BE49-F238E27FC236}">
                <a16:creationId xmlns:a16="http://schemas.microsoft.com/office/drawing/2014/main" id="{8F5DD11D-6B7E-F6FA-E7A5-618BC51F28F8}"/>
              </a:ext>
            </a:extLst>
          </p:cNvPr>
          <p:cNvSpPr/>
          <p:nvPr/>
        </p:nvSpPr>
        <p:spPr>
          <a:xfrm rot="733284">
            <a:off x="4323552" y="5303131"/>
            <a:ext cx="790594" cy="203260"/>
          </a:xfrm>
          <a:custGeom>
            <a:avLst/>
            <a:gdLst>
              <a:gd name="csX0" fmla="*/ 0 w 790594"/>
              <a:gd name="csY0" fmla="*/ 0 h 203260"/>
              <a:gd name="csX1" fmla="*/ 371579 w 790594"/>
              <a:gd name="csY1" fmla="*/ 0 h 203260"/>
              <a:gd name="csX2" fmla="*/ 790594 w 790594"/>
              <a:gd name="csY2" fmla="*/ 0 h 203260"/>
              <a:gd name="csX3" fmla="*/ 790594 w 790594"/>
              <a:gd name="csY3" fmla="*/ 203260 h 203260"/>
              <a:gd name="csX4" fmla="*/ 411109 w 790594"/>
              <a:gd name="csY4" fmla="*/ 203260 h 203260"/>
              <a:gd name="csX5" fmla="*/ 0 w 790594"/>
              <a:gd name="csY5" fmla="*/ 203260 h 203260"/>
              <a:gd name="csX6" fmla="*/ 0 w 790594"/>
              <a:gd name="csY6" fmla="*/ 0 h 203260"/>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790594" h="203260" fill="none" extrusionOk="0">
                <a:moveTo>
                  <a:pt x="0" y="0"/>
                </a:moveTo>
                <a:cubicBezTo>
                  <a:pt x="127754" y="-3629"/>
                  <a:pt x="212059" y="2219"/>
                  <a:pt x="371579" y="0"/>
                </a:cubicBezTo>
                <a:cubicBezTo>
                  <a:pt x="531099" y="-2219"/>
                  <a:pt x="635451" y="-4544"/>
                  <a:pt x="790594" y="0"/>
                </a:cubicBezTo>
                <a:cubicBezTo>
                  <a:pt x="793832" y="46002"/>
                  <a:pt x="791470" y="126696"/>
                  <a:pt x="790594" y="203260"/>
                </a:cubicBezTo>
                <a:cubicBezTo>
                  <a:pt x="655840" y="205473"/>
                  <a:pt x="536467" y="194197"/>
                  <a:pt x="411109" y="203260"/>
                </a:cubicBezTo>
                <a:cubicBezTo>
                  <a:pt x="285752" y="212323"/>
                  <a:pt x="103443" y="195382"/>
                  <a:pt x="0" y="203260"/>
                </a:cubicBezTo>
                <a:cubicBezTo>
                  <a:pt x="-5208" y="102235"/>
                  <a:pt x="3947" y="74885"/>
                  <a:pt x="0" y="0"/>
                </a:cubicBezTo>
                <a:close/>
              </a:path>
              <a:path w="790594" h="203260" stroke="0" extrusionOk="0">
                <a:moveTo>
                  <a:pt x="0" y="0"/>
                </a:moveTo>
                <a:cubicBezTo>
                  <a:pt x="123400" y="15846"/>
                  <a:pt x="269932" y="-17456"/>
                  <a:pt x="371579" y="0"/>
                </a:cubicBezTo>
                <a:cubicBezTo>
                  <a:pt x="473226" y="17456"/>
                  <a:pt x="692905" y="11634"/>
                  <a:pt x="790594" y="0"/>
                </a:cubicBezTo>
                <a:cubicBezTo>
                  <a:pt x="782404" y="50770"/>
                  <a:pt x="781695" y="108793"/>
                  <a:pt x="790594" y="203260"/>
                </a:cubicBezTo>
                <a:cubicBezTo>
                  <a:pt x="680761" y="199452"/>
                  <a:pt x="573049" y="190798"/>
                  <a:pt x="403203" y="203260"/>
                </a:cubicBezTo>
                <a:cubicBezTo>
                  <a:pt x="233357" y="215722"/>
                  <a:pt x="128479" y="202610"/>
                  <a:pt x="0" y="203260"/>
                </a:cubicBezTo>
                <a:cubicBezTo>
                  <a:pt x="16" y="154196"/>
                  <a:pt x="3103" y="41773"/>
                  <a:pt x="0" y="0"/>
                </a:cubicBezTo>
                <a:close/>
              </a:path>
            </a:pathLst>
          </a:custGeom>
          <a:solidFill>
            <a:schemeClr val="bg2">
              <a:lumMod val="50000"/>
            </a:schemeClr>
          </a:solidFill>
          <a:ln>
            <a:solidFill>
              <a:schemeClr val="tx1"/>
            </a:solidFill>
            <a:extLst>
              <a:ext uri="{C807C97D-BFC1-408E-A445-0C87EB9F89A2}">
                <ask:lineSketchStyleProps xmlns:ask="http://schemas.microsoft.com/office/drawing/2018/sketchyshapes" sd="534163875">
                  <a:prstGeom prst="rect">
                    <a:avLst/>
                  </a:prstGeom>
                  <ask:type>
                    <ask:lineSketchFreehand/>
                  </ask:type>
                </ask:lineSketchStyleProps>
              </a:ext>
            </a:extLst>
          </a:ln>
          <a:effectLst>
            <a:softEdge rad="12700"/>
          </a:effectLst>
        </p:spPr>
        <p:style>
          <a:lnRef idx="2">
            <a:schemeClr val="accent1">
              <a:shade val="50000"/>
            </a:schemeClr>
          </a:lnRef>
          <a:fillRef idx="1">
            <a:schemeClr val="accent1"/>
          </a:fillRef>
          <a:effectRef idx="0">
            <a:schemeClr val="accent1"/>
          </a:effectRef>
          <a:fontRef idx="minor">
            <a:schemeClr val="lt1"/>
          </a:fontRef>
        </p:style>
        <p:txBody>
          <a:bodyPr lIns="29250" rIns="2925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38"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rPr>
              <a:t>過去の実証</a:t>
            </a:r>
          </a:p>
        </p:txBody>
      </p:sp>
      <p:sp>
        <p:nvSpPr>
          <p:cNvPr id="19" name="テキスト ボックス 18">
            <a:extLst>
              <a:ext uri="{FF2B5EF4-FFF2-40B4-BE49-F238E27FC236}">
                <a16:creationId xmlns:a16="http://schemas.microsoft.com/office/drawing/2014/main" id="{38D753E1-8254-2269-672C-A1B3A5AD3862}"/>
              </a:ext>
            </a:extLst>
          </p:cNvPr>
          <p:cNvSpPr txBox="1"/>
          <p:nvPr/>
        </p:nvSpPr>
        <p:spPr bwMode="auto">
          <a:xfrm>
            <a:off x="2285137" y="3682260"/>
            <a:ext cx="3317140" cy="382772"/>
          </a:xfrm>
          <a:prstGeom prst="rect">
            <a:avLst/>
          </a:prstGeom>
          <a:noFill/>
          <a:ln w="9525" algn="ctr">
            <a:noFill/>
            <a:miter lim="800000"/>
            <a:headEnd/>
            <a:tailEnd/>
          </a:ln>
          <a:effectLst/>
        </p:spPr>
        <p:txBody>
          <a:bodyPr wrap="square" lIns="74267" tIns="37135" rIns="74267" bIns="371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FFFF00"/>
                </a:solidFill>
                <a:effectLst/>
                <a:uLnTx/>
                <a:uFillTx/>
                <a:latin typeface="メイリオ" panose="020B0604030504040204" pitchFamily="50" charset="-128"/>
                <a:ea typeface="メイリオ" panose="020B0604030504040204" pitchFamily="50" charset="-128"/>
                <a:cs typeface="+mn-cs"/>
              </a:rPr>
              <a:t>キラキラのビジョン</a:t>
            </a:r>
          </a:p>
        </p:txBody>
      </p:sp>
      <p:pic>
        <p:nvPicPr>
          <p:cNvPr id="20" name="図 19" descr="時計, デバイス, メーター, ブラック が含まれている画像&#10;&#10;自動的に生成された説明">
            <a:extLst>
              <a:ext uri="{FF2B5EF4-FFF2-40B4-BE49-F238E27FC236}">
                <a16:creationId xmlns:a16="http://schemas.microsoft.com/office/drawing/2014/main" id="{1E6329E0-E1FC-1AB1-24A9-B90BD8BC280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244430" y="4138256"/>
            <a:ext cx="879961" cy="412098"/>
          </a:xfrm>
          <a:prstGeom prst="rect">
            <a:avLst/>
          </a:prstGeom>
        </p:spPr>
      </p:pic>
      <p:pic>
        <p:nvPicPr>
          <p:cNvPr id="21" name="図 20" descr="ミラー, 挿絵 が含まれている画像&#10;&#10;自動的に生成された説明">
            <a:extLst>
              <a:ext uri="{FF2B5EF4-FFF2-40B4-BE49-F238E27FC236}">
                <a16:creationId xmlns:a16="http://schemas.microsoft.com/office/drawing/2014/main" id="{CF0C768A-7A6E-7084-1432-4C4FA46389B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731701" y="4474235"/>
            <a:ext cx="684292" cy="544941"/>
          </a:xfrm>
          <a:prstGeom prst="rect">
            <a:avLst/>
          </a:prstGeom>
        </p:spPr>
      </p:pic>
      <p:sp>
        <p:nvSpPr>
          <p:cNvPr id="22" name="テキスト ボックス 21">
            <a:extLst>
              <a:ext uri="{FF2B5EF4-FFF2-40B4-BE49-F238E27FC236}">
                <a16:creationId xmlns:a16="http://schemas.microsoft.com/office/drawing/2014/main" id="{E9D26C7E-BF7A-7380-6756-E967D79A4BED}"/>
              </a:ext>
            </a:extLst>
          </p:cNvPr>
          <p:cNvSpPr txBox="1"/>
          <p:nvPr/>
        </p:nvSpPr>
        <p:spPr bwMode="auto">
          <a:xfrm>
            <a:off x="1861642" y="4495320"/>
            <a:ext cx="442545" cy="425219"/>
          </a:xfrm>
          <a:prstGeom prst="rect">
            <a:avLst/>
          </a:prstGeom>
          <a:noFill/>
          <a:ln w="9525" algn="ctr">
            <a:noFill/>
            <a:miter lim="800000"/>
            <a:headEnd/>
            <a:tailEnd/>
          </a:ln>
          <a:effectLst/>
        </p:spPr>
        <p:txBody>
          <a:bodyPr wrap="square" lIns="74267" tIns="37135" rIns="74267" bIns="371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38"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rPr>
              <a:t>実証</a:t>
            </a:r>
            <a:endParaRPr kumimoji="1" lang="en-US" altLang="ja-JP" sz="1138"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38"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rPr>
              <a:t>区間</a:t>
            </a:r>
          </a:p>
        </p:txBody>
      </p:sp>
      <p:sp>
        <p:nvSpPr>
          <p:cNvPr id="23" name="スライド番号プレースホルダー 1">
            <a:extLst>
              <a:ext uri="{FF2B5EF4-FFF2-40B4-BE49-F238E27FC236}">
                <a16:creationId xmlns:a16="http://schemas.microsoft.com/office/drawing/2014/main" id="{50031A3B-F714-FC59-E343-D1024BD46870}"/>
              </a:ext>
            </a:extLst>
          </p:cNvPr>
          <p:cNvSpPr txBox="1">
            <a:spLocks/>
          </p:cNvSpPr>
          <p:nvPr/>
        </p:nvSpPr>
        <p:spPr>
          <a:xfrm>
            <a:off x="8177123" y="5284765"/>
            <a:ext cx="1419145" cy="10293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9BE91C65-3B68-4B3B-A815-6062B9331FB3}" type="slidenum">
              <a:rPr kumimoji="1" lang="ja-JP" altLang="en-US" sz="1800" b="0" i="0" u="none" strike="noStrike" kern="1200" cap="none" spc="0" normalizeH="0" baseline="0" noProof="0" smtClean="0">
                <a:ln>
                  <a:noFill/>
                </a:ln>
                <a:solidFill>
                  <a:prstClr val="black"/>
                </a:solidFill>
                <a:effectLst/>
                <a:uLnTx/>
                <a:uFillTx/>
                <a:latin typeface="メイリオ" panose="020B0604030504040204" pitchFamily="50" charset="-128"/>
                <a:ea typeface="メイリオ" panose="020B0604030504040204" pitchFamily="50" charset="-128"/>
                <a:cs typeface="+mn-cs"/>
              </a:rPr>
              <a:pPr marL="0" marR="0" lvl="0" indent="0" algn="l" defTabSz="914400" rtl="0" eaLnBrk="1" fontAlgn="auto" latinLnBrk="0" hangingPunct="1">
                <a:lnSpc>
                  <a:spcPct val="100000"/>
                </a:lnSpc>
                <a:spcBef>
                  <a:spcPts val="0"/>
                </a:spcBef>
                <a:spcAft>
                  <a:spcPts val="0"/>
                </a:spcAft>
                <a:buClrTx/>
                <a:buSzTx/>
                <a:buFontTx/>
                <a:buNone/>
                <a:tabLst/>
                <a:defRPr/>
              </a:pPr>
              <a:t>7</a:t>
            </a:fld>
            <a:endPar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pic>
        <p:nvPicPr>
          <p:cNvPr id="24" name="図 23">
            <a:extLst>
              <a:ext uri="{FF2B5EF4-FFF2-40B4-BE49-F238E27FC236}">
                <a16:creationId xmlns:a16="http://schemas.microsoft.com/office/drawing/2014/main" id="{C36156D6-A708-7FF7-453F-1EFB1AC03234}"/>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091223" y="3410859"/>
            <a:ext cx="3990012" cy="2265134"/>
          </a:xfrm>
          <a:prstGeom prst="rect">
            <a:avLst/>
          </a:prstGeom>
        </p:spPr>
      </p:pic>
      <p:pic>
        <p:nvPicPr>
          <p:cNvPr id="25" name="図 24">
            <a:extLst>
              <a:ext uri="{FF2B5EF4-FFF2-40B4-BE49-F238E27FC236}">
                <a16:creationId xmlns:a16="http://schemas.microsoft.com/office/drawing/2014/main" id="{35BA8FE5-59A0-0DEC-50BE-F537093B8A1B}"/>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727906" y="4035247"/>
            <a:ext cx="2298983" cy="1724238"/>
          </a:xfrm>
          <a:prstGeom prst="rect">
            <a:avLst/>
          </a:prstGeom>
        </p:spPr>
      </p:pic>
      <p:sp>
        <p:nvSpPr>
          <p:cNvPr id="26" name="テキスト ボックス 25">
            <a:extLst>
              <a:ext uri="{FF2B5EF4-FFF2-40B4-BE49-F238E27FC236}">
                <a16:creationId xmlns:a16="http://schemas.microsoft.com/office/drawing/2014/main" id="{28E8A39B-8D64-D37C-6063-E2CE2F1BC762}"/>
              </a:ext>
            </a:extLst>
          </p:cNvPr>
          <p:cNvSpPr txBox="1"/>
          <p:nvPr/>
        </p:nvSpPr>
        <p:spPr bwMode="auto">
          <a:xfrm>
            <a:off x="7682366" y="5351730"/>
            <a:ext cx="879961" cy="351994"/>
          </a:xfrm>
          <a:prstGeom prst="rect">
            <a:avLst/>
          </a:prstGeom>
          <a:noFill/>
          <a:ln w="9525" algn="ctr">
            <a:noFill/>
            <a:miter lim="800000"/>
            <a:headEnd/>
            <a:tailEnd/>
          </a:ln>
          <a:effectLst/>
        </p:spPr>
        <p:txBody>
          <a:bodyPr wrap="square" lIns="74267" tIns="37135" rIns="74267" bIns="371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基盤</a:t>
            </a:r>
          </a:p>
        </p:txBody>
      </p:sp>
      <p:sp>
        <p:nvSpPr>
          <p:cNvPr id="27" name="テキスト ボックス 26">
            <a:extLst>
              <a:ext uri="{FF2B5EF4-FFF2-40B4-BE49-F238E27FC236}">
                <a16:creationId xmlns:a16="http://schemas.microsoft.com/office/drawing/2014/main" id="{45D18D7C-2795-22BF-FBF4-C2AEB4BD4053}"/>
              </a:ext>
            </a:extLst>
          </p:cNvPr>
          <p:cNvSpPr txBox="1"/>
          <p:nvPr/>
        </p:nvSpPr>
        <p:spPr bwMode="auto">
          <a:xfrm>
            <a:off x="10291244" y="4434239"/>
            <a:ext cx="871478" cy="351994"/>
          </a:xfrm>
          <a:prstGeom prst="rect">
            <a:avLst/>
          </a:prstGeom>
          <a:noFill/>
          <a:ln w="9525" algn="ctr">
            <a:noFill/>
            <a:miter lim="800000"/>
            <a:headEnd/>
            <a:tailEnd/>
          </a:ln>
          <a:effectLst/>
        </p:spPr>
        <p:txBody>
          <a:bodyPr wrap="square" lIns="74267" tIns="37135" rIns="74267" bIns="371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ツール</a:t>
            </a:r>
          </a:p>
        </p:txBody>
      </p:sp>
      <p:sp>
        <p:nvSpPr>
          <p:cNvPr id="28" name="テキスト ボックス 27">
            <a:extLst>
              <a:ext uri="{FF2B5EF4-FFF2-40B4-BE49-F238E27FC236}">
                <a16:creationId xmlns:a16="http://schemas.microsoft.com/office/drawing/2014/main" id="{D3C47C0C-9037-291B-A961-B29D755719FC}"/>
              </a:ext>
            </a:extLst>
          </p:cNvPr>
          <p:cNvSpPr txBox="1"/>
          <p:nvPr/>
        </p:nvSpPr>
        <p:spPr bwMode="auto">
          <a:xfrm>
            <a:off x="7095300" y="4564388"/>
            <a:ext cx="1173144" cy="351994"/>
          </a:xfrm>
          <a:prstGeom prst="rect">
            <a:avLst/>
          </a:prstGeom>
          <a:noFill/>
          <a:ln w="9525" algn="ctr">
            <a:noFill/>
            <a:miter lim="800000"/>
            <a:headEnd/>
            <a:tailEnd/>
          </a:ln>
          <a:effectLst/>
        </p:spPr>
        <p:txBody>
          <a:bodyPr wrap="square" lIns="74267" tIns="37135" rIns="74267" bIns="371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ルール</a:t>
            </a:r>
          </a:p>
        </p:txBody>
      </p:sp>
      <p:sp>
        <p:nvSpPr>
          <p:cNvPr id="29" name="テキスト ボックス 28">
            <a:extLst>
              <a:ext uri="{FF2B5EF4-FFF2-40B4-BE49-F238E27FC236}">
                <a16:creationId xmlns:a16="http://schemas.microsoft.com/office/drawing/2014/main" id="{C5B26894-31F0-9E60-6569-FD4FCF8C1BAF}"/>
              </a:ext>
            </a:extLst>
          </p:cNvPr>
          <p:cNvSpPr txBox="1"/>
          <p:nvPr/>
        </p:nvSpPr>
        <p:spPr bwMode="auto">
          <a:xfrm>
            <a:off x="9693576" y="5069704"/>
            <a:ext cx="1866514" cy="628993"/>
          </a:xfrm>
          <a:prstGeom prst="rect">
            <a:avLst/>
          </a:prstGeom>
          <a:noFill/>
          <a:ln w="9525" algn="ctr">
            <a:noFill/>
            <a:miter lim="800000"/>
            <a:headEnd/>
            <a:tailEnd/>
          </a:ln>
          <a:effectLst/>
        </p:spPr>
        <p:txBody>
          <a:bodyPr wrap="square" lIns="74267" tIns="37135" rIns="74267" bIns="3713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燃料</a:t>
            </a:r>
            <a:endParaRPr kumimoji="1" lang="en-US" altLang="ja-JP"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（データ）</a:t>
            </a:r>
            <a:endParaRPr kumimoji="1" lang="en-US" altLang="ja-JP"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p:txBody>
      </p:sp>
      <p:sp>
        <p:nvSpPr>
          <p:cNvPr id="30" name="テキスト ボックス 29">
            <a:extLst>
              <a:ext uri="{FF2B5EF4-FFF2-40B4-BE49-F238E27FC236}">
                <a16:creationId xmlns:a16="http://schemas.microsoft.com/office/drawing/2014/main" id="{8A93288F-6E27-1E13-6402-EBFB54829FCA}"/>
              </a:ext>
            </a:extLst>
          </p:cNvPr>
          <p:cNvSpPr txBox="1"/>
          <p:nvPr/>
        </p:nvSpPr>
        <p:spPr bwMode="auto">
          <a:xfrm>
            <a:off x="8562327" y="3606713"/>
            <a:ext cx="1137173" cy="351994"/>
          </a:xfrm>
          <a:prstGeom prst="rect">
            <a:avLst/>
          </a:prstGeom>
          <a:noFill/>
          <a:ln w="9525" algn="ctr">
            <a:noFill/>
            <a:miter lim="800000"/>
            <a:headEnd/>
            <a:tailEnd/>
          </a:ln>
          <a:effectLst/>
        </p:spPr>
        <p:txBody>
          <a:bodyPr wrap="square" lIns="74267" tIns="37135" rIns="74267" bIns="371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行き先</a:t>
            </a:r>
          </a:p>
        </p:txBody>
      </p:sp>
      <p:sp>
        <p:nvSpPr>
          <p:cNvPr id="31" name="テキスト ボックス 30">
            <a:extLst>
              <a:ext uri="{FF2B5EF4-FFF2-40B4-BE49-F238E27FC236}">
                <a16:creationId xmlns:a16="http://schemas.microsoft.com/office/drawing/2014/main" id="{36947E23-4BD5-3A13-CC08-F0F69EC3A471}"/>
              </a:ext>
            </a:extLst>
          </p:cNvPr>
          <p:cNvSpPr txBox="1"/>
          <p:nvPr/>
        </p:nvSpPr>
        <p:spPr bwMode="auto">
          <a:xfrm>
            <a:off x="8412857" y="4858567"/>
            <a:ext cx="669109" cy="351994"/>
          </a:xfrm>
          <a:prstGeom prst="rect">
            <a:avLst/>
          </a:prstGeom>
          <a:noFill/>
          <a:ln w="9525" algn="ctr">
            <a:noFill/>
            <a:miter lim="800000"/>
            <a:headEnd/>
            <a:tailEnd/>
          </a:ln>
          <a:effectLst/>
        </p:spPr>
        <p:txBody>
          <a:bodyPr wrap="square" lIns="74267" tIns="37135" rIns="74267" bIns="37135"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標準</a:t>
            </a:r>
          </a:p>
        </p:txBody>
      </p:sp>
      <p:sp>
        <p:nvSpPr>
          <p:cNvPr id="32" name="爆発: 8 pt 31">
            <a:extLst>
              <a:ext uri="{FF2B5EF4-FFF2-40B4-BE49-F238E27FC236}">
                <a16:creationId xmlns:a16="http://schemas.microsoft.com/office/drawing/2014/main" id="{E092CBFA-4A77-931F-5249-383F2BC0AEBA}"/>
              </a:ext>
            </a:extLst>
          </p:cNvPr>
          <p:cNvSpPr/>
          <p:nvPr/>
        </p:nvSpPr>
        <p:spPr>
          <a:xfrm>
            <a:off x="3280697" y="4434239"/>
            <a:ext cx="684292" cy="519696"/>
          </a:xfrm>
          <a:prstGeom prst="irregularSeal1">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C000"/>
              </a:solidFill>
              <a:latin typeface="メイリオ" panose="020B0604030504040204" pitchFamily="50" charset="-128"/>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ACB6F31E-B7A3-F337-C358-9924094645B0}"/>
              </a:ext>
            </a:extLst>
          </p:cNvPr>
          <p:cNvSpPr txBox="1"/>
          <p:nvPr/>
        </p:nvSpPr>
        <p:spPr bwMode="auto">
          <a:xfrm>
            <a:off x="9296701" y="4546707"/>
            <a:ext cx="1594968" cy="628993"/>
          </a:xfrm>
          <a:prstGeom prst="rect">
            <a:avLst/>
          </a:prstGeom>
          <a:noFill/>
          <a:ln w="9525" algn="ctr">
            <a:noFill/>
            <a:miter lim="800000"/>
            <a:headEnd/>
            <a:tailEnd/>
          </a:ln>
          <a:effectLst/>
        </p:spPr>
        <p:txBody>
          <a:bodyPr wrap="square" lIns="74267" tIns="37135" rIns="74267" bIns="37135"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AI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a:t>
            </a:r>
            <a:r>
              <a:rPr kumimoji="1" lang="ja-JP" altLang="en-US"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アプリ</a:t>
            </a:r>
            <a:r>
              <a:rPr kumimoji="1" lang="en-US" altLang="ja-JP" sz="1800" b="1"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a:t>
            </a:r>
          </a:p>
        </p:txBody>
      </p:sp>
    </p:spTree>
    <p:extLst>
      <p:ext uri="{BB962C8B-B14F-4D97-AF65-F5344CB8AC3E}">
        <p14:creationId xmlns:p14="http://schemas.microsoft.com/office/powerpoint/2010/main" val="600334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45343B3-F2AA-2881-9095-25636DDED353}"/>
              </a:ext>
            </a:extLst>
          </p:cNvPr>
          <p:cNvSpPr>
            <a:spLocks noGrp="1"/>
          </p:cNvSpPr>
          <p:nvPr>
            <p:ph type="sldNum" sz="quarter" idx="10"/>
          </p:nvPr>
        </p:nvSpPr>
        <p:spPr/>
        <p:txBody>
          <a:bodyPr/>
          <a:lstStyle/>
          <a:p>
            <a:pPr>
              <a:defRPr/>
            </a:pPr>
            <a:fld id="{B69A64E9-DEE1-40B5-88E8-A6C3DD001D0B}" type="slidenum">
              <a:rPr lang="en-US" altLang="ja-JP" smtClean="0"/>
              <a:pPr>
                <a:defRPr/>
              </a:pPr>
              <a:t>8</a:t>
            </a:fld>
            <a:endParaRPr lang="en-US" altLang="ja-JP"/>
          </a:p>
        </p:txBody>
      </p:sp>
      <p:sp>
        <p:nvSpPr>
          <p:cNvPr id="5" name="タイトル 1">
            <a:extLst>
              <a:ext uri="{FF2B5EF4-FFF2-40B4-BE49-F238E27FC236}">
                <a16:creationId xmlns:a16="http://schemas.microsoft.com/office/drawing/2014/main" id="{126A7F1C-E367-3926-9F07-DD61CD6BDE06}"/>
              </a:ext>
            </a:extLst>
          </p:cNvPr>
          <p:cNvSpPr txBox="1">
            <a:spLocks/>
          </p:cNvSpPr>
          <p:nvPr/>
        </p:nvSpPr>
        <p:spPr bwMode="gray">
          <a:xfrm>
            <a:off x="142558" y="208738"/>
            <a:ext cx="11498058" cy="547842"/>
          </a:xfrm>
          <a:prstGeom prst="rect">
            <a:avLst/>
          </a:prstGeom>
        </p:spPr>
        <p:txBody>
          <a:bodyPr wrap="square">
            <a:spAutoFit/>
          </a:bodyPr>
          <a:lstStyle>
            <a:lvl1pPr algn="l" defTabSz="914400" rtl="0" eaLnBrk="1" latinLnBrk="0" hangingPunct="1">
              <a:lnSpc>
                <a:spcPct val="90000"/>
              </a:lnSpc>
              <a:spcBef>
                <a:spcPct val="0"/>
              </a:spcBef>
              <a:buNone/>
              <a:defRPr kumimoji="1" sz="2000" kern="1200">
                <a:solidFill>
                  <a:schemeClr val="tx1"/>
                </a:solidFill>
                <a:latin typeface="+mj-ea"/>
                <a:ea typeface="+mj-ea"/>
                <a:cs typeface="+mj-cs"/>
              </a:defRPr>
            </a:lvl1pPr>
          </a:lstStyle>
          <a:p>
            <a:r>
              <a:rPr lang="en-US" altLang="ja-JP" sz="3200">
                <a:latin typeface="メイリオ" panose="020B0604030504040204" pitchFamily="50" charset="-128"/>
                <a:ea typeface="メイリオ" panose="020B0604030504040204" pitchFamily="50" charset="-128"/>
              </a:rPr>
              <a:t>1.3 GIF</a:t>
            </a:r>
            <a:r>
              <a:rPr lang="ja-JP" altLang="en-US" sz="3200">
                <a:latin typeface="メイリオ" panose="020B0604030504040204" pitchFamily="50" charset="-128"/>
                <a:ea typeface="メイリオ" panose="020B0604030504040204" pitchFamily="50" charset="-128"/>
              </a:rPr>
              <a:t>の世界観におけるデータ設計・サービス設計</a:t>
            </a:r>
            <a:endParaRPr kumimoji="1" lang="en-US" altLang="ja-JP" sz="3200">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2C608294-5A4E-72A1-067E-5B750D1861EA}"/>
              </a:ext>
            </a:extLst>
          </p:cNvPr>
          <p:cNvSpPr/>
          <p:nvPr/>
        </p:nvSpPr>
        <p:spPr>
          <a:xfrm>
            <a:off x="164671" y="1762984"/>
            <a:ext cx="3459147" cy="469190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endParaRPr kumimoji="1" lang="ja-JP" altLang="en-US" sz="135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53B8F17A-2105-957C-D75D-3613CEE4F3DB}"/>
              </a:ext>
            </a:extLst>
          </p:cNvPr>
          <p:cNvSpPr/>
          <p:nvPr/>
        </p:nvSpPr>
        <p:spPr>
          <a:xfrm>
            <a:off x="3791744" y="1772816"/>
            <a:ext cx="8356387" cy="469190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endParaRPr kumimoji="1" lang="ja-JP" altLang="en-US" sz="1350">
              <a:solidFill>
                <a:schemeClr val="tx1"/>
              </a:solidFill>
              <a:latin typeface="メイリオ" panose="020B0604030504040204" pitchFamily="50" charset="-128"/>
              <a:ea typeface="メイリオ" panose="020B0604030504040204" pitchFamily="50" charset="-128"/>
            </a:endParaRPr>
          </a:p>
        </p:txBody>
      </p:sp>
      <p:sp>
        <p:nvSpPr>
          <p:cNvPr id="8" name="スライド番号プレースホルダー 3">
            <a:extLst>
              <a:ext uri="{FF2B5EF4-FFF2-40B4-BE49-F238E27FC236}">
                <a16:creationId xmlns:a16="http://schemas.microsoft.com/office/drawing/2014/main" id="{69CDC8F6-C503-7BF2-BD0B-6415F6B28BC3}"/>
              </a:ext>
            </a:extLst>
          </p:cNvPr>
          <p:cNvSpPr txBox="1">
            <a:spLocks/>
          </p:cNvSpPr>
          <p:nvPr/>
        </p:nvSpPr>
        <p:spPr>
          <a:xfrm>
            <a:off x="8988620" y="5975599"/>
            <a:ext cx="2743200" cy="365125"/>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defRPr/>
            </a:pPr>
            <a:fld id="{DFD4F317-19D0-4848-B5EB-5B174DBE8CF9}" type="slidenum">
              <a:rPr lang="ja-JP" altLang="en-US" sz="1400" smtClean="0">
                <a:solidFill>
                  <a:prstClr val="white">
                    <a:lumMod val="50000"/>
                  </a:prstClr>
                </a:solidFill>
                <a:latin typeface="メイリオ" panose="020B0604030504040204" pitchFamily="50" charset="-128"/>
                <a:ea typeface="メイリオ" panose="020B0604030504040204" pitchFamily="50" charset="-128"/>
              </a:rPr>
              <a:pPr algn="r">
                <a:defRPr/>
              </a:pPr>
              <a:t>8</a:t>
            </a:fld>
            <a:endParaRPr lang="ja-JP" altLang="en-US" sz="1400">
              <a:solidFill>
                <a:prstClr val="white">
                  <a:lumMod val="50000"/>
                </a:prstClr>
              </a:solidFill>
              <a:latin typeface="メイリオ" panose="020B0604030504040204" pitchFamily="50" charset="-128"/>
              <a:ea typeface="メイリオ" panose="020B0604030504040204" pitchFamily="50" charset="-128"/>
            </a:endParaRPr>
          </a:p>
        </p:txBody>
      </p:sp>
      <p:sp>
        <p:nvSpPr>
          <p:cNvPr id="9" name="正方形/長方形 8">
            <a:extLst>
              <a:ext uri="{FF2B5EF4-FFF2-40B4-BE49-F238E27FC236}">
                <a16:creationId xmlns:a16="http://schemas.microsoft.com/office/drawing/2014/main" id="{A46A8358-546B-6CC9-9B2C-26A44AB37825}"/>
              </a:ext>
            </a:extLst>
          </p:cNvPr>
          <p:cNvSpPr/>
          <p:nvPr/>
        </p:nvSpPr>
        <p:spPr>
          <a:xfrm>
            <a:off x="8988620" y="2304336"/>
            <a:ext cx="3110351" cy="413367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0" name="正方形/長方形 9">
            <a:extLst>
              <a:ext uri="{FF2B5EF4-FFF2-40B4-BE49-F238E27FC236}">
                <a16:creationId xmlns:a16="http://schemas.microsoft.com/office/drawing/2014/main" id="{A6093A3E-57AC-4021-BAC9-A217A326F8D1}"/>
              </a:ext>
            </a:extLst>
          </p:cNvPr>
          <p:cNvSpPr/>
          <p:nvPr/>
        </p:nvSpPr>
        <p:spPr>
          <a:xfrm>
            <a:off x="5616767" y="2337050"/>
            <a:ext cx="3289544" cy="4089757"/>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34" name="コンテンツ プレースホルダー 1">
            <a:extLst>
              <a:ext uri="{FF2B5EF4-FFF2-40B4-BE49-F238E27FC236}">
                <a16:creationId xmlns:a16="http://schemas.microsoft.com/office/drawing/2014/main" id="{7A93E5AE-E985-5C1B-1D0D-2EE4E44E42EA}"/>
              </a:ext>
            </a:extLst>
          </p:cNvPr>
          <p:cNvSpPr txBox="1">
            <a:spLocks/>
          </p:cNvSpPr>
          <p:nvPr/>
        </p:nvSpPr>
        <p:spPr>
          <a:xfrm>
            <a:off x="47328" y="836712"/>
            <a:ext cx="11953328" cy="8931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latin typeface="メイリオ" panose="020B0604030504040204" pitchFamily="50" charset="-128"/>
                <a:ea typeface="メイリオ" panose="020B0604030504040204" pitchFamily="50" charset="-128"/>
              </a:rPr>
              <a:t>データ設計やサービス設計がしやすくなり、利用者に高度なサービスを提供しやすくなります。</a:t>
            </a:r>
          </a:p>
        </p:txBody>
      </p:sp>
      <p:sp>
        <p:nvSpPr>
          <p:cNvPr id="35" name="四角形: 角を丸くする 34">
            <a:extLst>
              <a:ext uri="{FF2B5EF4-FFF2-40B4-BE49-F238E27FC236}">
                <a16:creationId xmlns:a16="http://schemas.microsoft.com/office/drawing/2014/main" id="{191195B5-C056-3373-AAE0-8967F528C1BF}"/>
              </a:ext>
            </a:extLst>
          </p:cNvPr>
          <p:cNvSpPr/>
          <p:nvPr/>
        </p:nvSpPr>
        <p:spPr>
          <a:xfrm>
            <a:off x="3925769" y="2373561"/>
            <a:ext cx="1332700" cy="1095721"/>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データの</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lvl="0" algn="ctr">
              <a:defRPr/>
            </a:pPr>
            <a:r>
              <a:rPr kumimoji="1" lang="ja-JP" altLang="en-US"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ひな</a:t>
            </a:r>
            <a:r>
              <a:rPr lang="ja-JP" altLang="en-US">
                <a:solidFill>
                  <a:schemeClr val="tx1"/>
                </a:solidFill>
                <a:latin typeface="メイリオ" panose="020B0604030504040204" pitchFamily="50" charset="-128"/>
                <a:ea typeface="メイリオ" panose="020B0604030504040204" pitchFamily="50" charset="-128"/>
              </a:rPr>
              <a:t>形</a:t>
            </a:r>
            <a:endParaRPr kumimoji="1" lang="en-US" altLang="ja-JP" sz="18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（参照モデル）</a:t>
            </a:r>
          </a:p>
        </p:txBody>
      </p:sp>
      <p:sp>
        <p:nvSpPr>
          <p:cNvPr id="36" name="四角形: 角を丸くする 35">
            <a:extLst>
              <a:ext uri="{FF2B5EF4-FFF2-40B4-BE49-F238E27FC236}">
                <a16:creationId xmlns:a16="http://schemas.microsoft.com/office/drawing/2014/main" id="{E4BDE3AC-5CC6-FEA7-8272-1C8B2229D111}"/>
              </a:ext>
            </a:extLst>
          </p:cNvPr>
          <p:cNvSpPr/>
          <p:nvPr/>
        </p:nvSpPr>
        <p:spPr>
          <a:xfrm>
            <a:off x="6609504" y="2601074"/>
            <a:ext cx="1715766" cy="64633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rPr>
              <a:t>自分の</a:t>
            </a:r>
            <a:endParaRPr kumimoji="1" lang="en-US" altLang="ja-JP"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rPr>
              <a:t>データモデル</a:t>
            </a:r>
            <a:endParaRPr kumimoji="1" lang="ja-JP" altLang="en-US" sz="11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endParaRPr>
          </a:p>
        </p:txBody>
      </p:sp>
      <p:sp>
        <p:nvSpPr>
          <p:cNvPr id="37" name="テキスト ボックス 36">
            <a:extLst>
              <a:ext uri="{FF2B5EF4-FFF2-40B4-BE49-F238E27FC236}">
                <a16:creationId xmlns:a16="http://schemas.microsoft.com/office/drawing/2014/main" id="{D1957398-2090-6D55-D913-3A14D4702AB3}"/>
              </a:ext>
            </a:extLst>
          </p:cNvPr>
          <p:cNvSpPr txBox="1"/>
          <p:nvPr/>
        </p:nvSpPr>
        <p:spPr>
          <a:xfrm>
            <a:off x="5520144" y="5860282"/>
            <a:ext cx="3518584" cy="584775"/>
          </a:xfrm>
          <a:prstGeom prst="rect">
            <a:avLst/>
          </a:prstGeom>
          <a:noFill/>
        </p:spPr>
        <p:txBody>
          <a:bodyPr wrap="square" rtlCol="0">
            <a:spAutoFit/>
          </a:bodyPr>
          <a:lstStyle/>
          <a:p>
            <a:pPr lvl="0">
              <a:defRPr/>
            </a:pP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・ひな</a:t>
            </a:r>
            <a:r>
              <a:rPr lang="ja-JP" altLang="en-US" sz="1600">
                <a:latin typeface="メイリオ" panose="020B0604030504040204" pitchFamily="50" charset="-128"/>
                <a:ea typeface="メイリオ" panose="020B0604030504040204" pitchFamily="50" charset="-128"/>
              </a:rPr>
              <a:t>形</a:t>
            </a: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を使って</a:t>
            </a:r>
            <a:r>
              <a:rPr kumimoji="1" lang="ja-JP" altLang="en-US" sz="16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簡単に設計</a:t>
            </a: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できる</a:t>
            </a:r>
            <a:endParaRPr kumimoji="1" lang="en-US" altLang="ja-JP"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・目的に合わせて</a:t>
            </a:r>
            <a:r>
              <a:rPr kumimoji="1" lang="ja-JP" altLang="en-US" sz="1600" b="0" i="0" u="sng"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柔軟に設計</a:t>
            </a: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できる</a:t>
            </a:r>
          </a:p>
        </p:txBody>
      </p:sp>
      <p:sp>
        <p:nvSpPr>
          <p:cNvPr id="38" name="四角形: 角を丸くする 37">
            <a:extLst>
              <a:ext uri="{FF2B5EF4-FFF2-40B4-BE49-F238E27FC236}">
                <a16:creationId xmlns:a16="http://schemas.microsoft.com/office/drawing/2014/main" id="{0EE356C1-F04B-86E8-0279-E0D4A4B5D0C4}"/>
              </a:ext>
            </a:extLst>
          </p:cNvPr>
          <p:cNvSpPr/>
          <p:nvPr/>
        </p:nvSpPr>
        <p:spPr>
          <a:xfrm>
            <a:off x="9242765" y="2601075"/>
            <a:ext cx="2249055" cy="64633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rPr>
              <a:t>GIF</a:t>
            </a:r>
            <a:r>
              <a:rPr kumimoji="1" lang="ja-JP" altLang="en-US"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rPr>
              <a:t>準拠のデータを活用したサービス</a:t>
            </a:r>
            <a:endParaRPr kumimoji="1" lang="ja-JP" altLang="en-US" sz="11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endParaRPr>
          </a:p>
        </p:txBody>
      </p:sp>
      <p:sp>
        <p:nvSpPr>
          <p:cNvPr id="39" name="テキスト ボックス 38">
            <a:extLst>
              <a:ext uri="{FF2B5EF4-FFF2-40B4-BE49-F238E27FC236}">
                <a16:creationId xmlns:a16="http://schemas.microsoft.com/office/drawing/2014/main" id="{525B10F8-5F3B-FB14-96C7-711B221CAB29}"/>
              </a:ext>
            </a:extLst>
          </p:cNvPr>
          <p:cNvSpPr txBox="1"/>
          <p:nvPr/>
        </p:nvSpPr>
        <p:spPr>
          <a:xfrm>
            <a:off x="7330568" y="1888083"/>
            <a:ext cx="341632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データ保有者、サービス提供者</a:t>
            </a:r>
          </a:p>
        </p:txBody>
      </p:sp>
      <p:sp>
        <p:nvSpPr>
          <p:cNvPr id="40" name="四角形: 角を丸くする 39">
            <a:extLst>
              <a:ext uri="{FF2B5EF4-FFF2-40B4-BE49-F238E27FC236}">
                <a16:creationId xmlns:a16="http://schemas.microsoft.com/office/drawing/2014/main" id="{824AEA8E-669E-C35A-B08D-F8564F4246EC}"/>
              </a:ext>
            </a:extLst>
          </p:cNvPr>
          <p:cNvSpPr/>
          <p:nvPr/>
        </p:nvSpPr>
        <p:spPr>
          <a:xfrm>
            <a:off x="9242764" y="3897462"/>
            <a:ext cx="2249055" cy="64633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rPr>
              <a:t>GIF</a:t>
            </a:r>
            <a:r>
              <a:rPr kumimoji="1" lang="ja-JP" altLang="en-US"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rPr>
              <a:t>準拠のデータを活用したサービス</a:t>
            </a:r>
            <a:endParaRPr kumimoji="1" lang="ja-JP" altLang="en-US" sz="11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endParaRPr>
          </a:p>
        </p:txBody>
      </p:sp>
      <p:sp>
        <p:nvSpPr>
          <p:cNvPr id="41" name="四角形: 角を丸くする 40">
            <a:extLst>
              <a:ext uri="{FF2B5EF4-FFF2-40B4-BE49-F238E27FC236}">
                <a16:creationId xmlns:a16="http://schemas.microsoft.com/office/drawing/2014/main" id="{BBBFCDD8-42ED-A236-DC07-87D03600828F}"/>
              </a:ext>
            </a:extLst>
          </p:cNvPr>
          <p:cNvSpPr/>
          <p:nvPr/>
        </p:nvSpPr>
        <p:spPr>
          <a:xfrm>
            <a:off x="9242764" y="5167378"/>
            <a:ext cx="2249055" cy="64633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rPr>
              <a:t>GIF</a:t>
            </a:r>
            <a:r>
              <a:rPr kumimoji="1" lang="ja-JP" altLang="en-US"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rPr>
              <a:t>準拠のデータを活用したサービス</a:t>
            </a:r>
            <a:endParaRPr kumimoji="1" lang="ja-JP" altLang="en-US" sz="11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endParaRPr>
          </a:p>
        </p:txBody>
      </p:sp>
      <p:cxnSp>
        <p:nvCxnSpPr>
          <p:cNvPr id="42" name="直線矢印コネクタ 41">
            <a:extLst>
              <a:ext uri="{FF2B5EF4-FFF2-40B4-BE49-F238E27FC236}">
                <a16:creationId xmlns:a16="http://schemas.microsoft.com/office/drawing/2014/main" id="{EA6FC4FF-D3DD-9D9E-4575-DDE20CB02339}"/>
              </a:ext>
            </a:extLst>
          </p:cNvPr>
          <p:cNvCxnSpPr>
            <a:cxnSpLocks/>
            <a:stCxn id="38" idx="2"/>
            <a:endCxn id="40" idx="0"/>
          </p:cNvCxnSpPr>
          <p:nvPr/>
        </p:nvCxnSpPr>
        <p:spPr>
          <a:xfrm flipH="1">
            <a:off x="10367292" y="3247407"/>
            <a:ext cx="1" cy="650055"/>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565C365E-4D16-6AEC-4CAE-1496E4791CD9}"/>
              </a:ext>
            </a:extLst>
          </p:cNvPr>
          <p:cNvSpPr txBox="1"/>
          <p:nvPr/>
        </p:nvSpPr>
        <p:spPr>
          <a:xfrm>
            <a:off x="10270760" y="3286949"/>
            <a:ext cx="162095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・サービス連携</a:t>
            </a:r>
            <a:endParaRPr kumimoji="1" lang="en-US" altLang="ja-JP"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a:solidFill>
                  <a:prstClr val="black"/>
                </a:solidFill>
                <a:latin typeface="メイリオ" panose="020B0604030504040204" pitchFamily="50" charset="-128"/>
                <a:ea typeface="メイリオ" panose="020B0604030504040204" pitchFamily="50" charset="-128"/>
              </a:rPr>
              <a:t>　</a:t>
            </a: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しやすい</a:t>
            </a:r>
          </a:p>
        </p:txBody>
      </p:sp>
      <p:sp>
        <p:nvSpPr>
          <p:cNvPr id="44" name="テキスト ボックス 43">
            <a:extLst>
              <a:ext uri="{FF2B5EF4-FFF2-40B4-BE49-F238E27FC236}">
                <a16:creationId xmlns:a16="http://schemas.microsoft.com/office/drawing/2014/main" id="{5B8FE8AF-CBCF-45D8-201A-140A2F8AB6A3}"/>
              </a:ext>
            </a:extLst>
          </p:cNvPr>
          <p:cNvSpPr txBox="1"/>
          <p:nvPr/>
        </p:nvSpPr>
        <p:spPr>
          <a:xfrm>
            <a:off x="10270760" y="4585341"/>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・サービス間の</a:t>
            </a:r>
            <a:endParaRPr kumimoji="1" lang="en-US" altLang="ja-JP"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a:solidFill>
                  <a:prstClr val="black"/>
                </a:solidFill>
                <a:latin typeface="メイリオ" panose="020B0604030504040204" pitchFamily="50" charset="-128"/>
                <a:ea typeface="メイリオ" panose="020B0604030504040204" pitchFamily="50" charset="-128"/>
              </a:rPr>
              <a:t>　</a:t>
            </a: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rPr>
              <a:t>乗換がしやすい</a:t>
            </a:r>
          </a:p>
        </p:txBody>
      </p:sp>
      <p:cxnSp>
        <p:nvCxnSpPr>
          <p:cNvPr id="45" name="直線矢印コネクタ 44">
            <a:extLst>
              <a:ext uri="{FF2B5EF4-FFF2-40B4-BE49-F238E27FC236}">
                <a16:creationId xmlns:a16="http://schemas.microsoft.com/office/drawing/2014/main" id="{F4684C27-8792-F0BF-29A0-DD4F226C7AC2}"/>
              </a:ext>
            </a:extLst>
          </p:cNvPr>
          <p:cNvCxnSpPr>
            <a:cxnSpLocks/>
            <a:stCxn id="40" idx="2"/>
            <a:endCxn id="41" idx="0"/>
          </p:cNvCxnSpPr>
          <p:nvPr/>
        </p:nvCxnSpPr>
        <p:spPr>
          <a:xfrm>
            <a:off x="10367292" y="4543794"/>
            <a:ext cx="0" cy="6235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線矢印コネクタ 45">
            <a:extLst>
              <a:ext uri="{FF2B5EF4-FFF2-40B4-BE49-F238E27FC236}">
                <a16:creationId xmlns:a16="http://schemas.microsoft.com/office/drawing/2014/main" id="{FA5D79B5-32E8-3CDA-23E5-B9FA372DB227}"/>
              </a:ext>
            </a:extLst>
          </p:cNvPr>
          <p:cNvCxnSpPr>
            <a:cxnSpLocks/>
            <a:stCxn id="35" idx="3"/>
            <a:endCxn id="36" idx="1"/>
          </p:cNvCxnSpPr>
          <p:nvPr/>
        </p:nvCxnSpPr>
        <p:spPr>
          <a:xfrm>
            <a:off x="5258469" y="2921422"/>
            <a:ext cx="1351035" cy="28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線矢印コネクタ 46">
            <a:extLst>
              <a:ext uri="{FF2B5EF4-FFF2-40B4-BE49-F238E27FC236}">
                <a16:creationId xmlns:a16="http://schemas.microsoft.com/office/drawing/2014/main" id="{6CF9FB30-B187-54B2-2343-3FCE6D0BEDCA}"/>
              </a:ext>
            </a:extLst>
          </p:cNvPr>
          <p:cNvCxnSpPr>
            <a:cxnSpLocks/>
            <a:stCxn id="35" idx="3"/>
            <a:endCxn id="49" idx="1"/>
          </p:cNvCxnSpPr>
          <p:nvPr/>
        </p:nvCxnSpPr>
        <p:spPr>
          <a:xfrm>
            <a:off x="5258469" y="2921422"/>
            <a:ext cx="1345300" cy="129921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線矢印コネクタ 47">
            <a:extLst>
              <a:ext uri="{FF2B5EF4-FFF2-40B4-BE49-F238E27FC236}">
                <a16:creationId xmlns:a16="http://schemas.microsoft.com/office/drawing/2014/main" id="{DF57E305-1A06-7B42-7EBF-6F8E35B1524F}"/>
              </a:ext>
            </a:extLst>
          </p:cNvPr>
          <p:cNvCxnSpPr>
            <a:cxnSpLocks/>
            <a:stCxn id="35" idx="3"/>
            <a:endCxn id="50" idx="1"/>
          </p:cNvCxnSpPr>
          <p:nvPr/>
        </p:nvCxnSpPr>
        <p:spPr>
          <a:xfrm>
            <a:off x="5258469" y="2921422"/>
            <a:ext cx="1361838" cy="256810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四角形: 角を丸くする 48">
            <a:extLst>
              <a:ext uri="{FF2B5EF4-FFF2-40B4-BE49-F238E27FC236}">
                <a16:creationId xmlns:a16="http://schemas.microsoft.com/office/drawing/2014/main" id="{C38331EC-1B32-F556-F314-65306FDE8202}"/>
              </a:ext>
            </a:extLst>
          </p:cNvPr>
          <p:cNvSpPr/>
          <p:nvPr/>
        </p:nvSpPr>
        <p:spPr>
          <a:xfrm>
            <a:off x="6603769" y="3897466"/>
            <a:ext cx="1715766" cy="64633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rPr>
              <a:t>自分の</a:t>
            </a:r>
            <a:endParaRPr kumimoji="1" lang="en-US" altLang="ja-JP"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rPr>
              <a:t>データモデル</a:t>
            </a:r>
            <a:endParaRPr kumimoji="1" lang="ja-JP" altLang="en-US" sz="11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endParaRPr>
          </a:p>
        </p:txBody>
      </p:sp>
      <p:sp>
        <p:nvSpPr>
          <p:cNvPr id="50" name="四角形: 角を丸くする 49">
            <a:extLst>
              <a:ext uri="{FF2B5EF4-FFF2-40B4-BE49-F238E27FC236}">
                <a16:creationId xmlns:a16="http://schemas.microsoft.com/office/drawing/2014/main" id="{DE86EFC6-A368-2431-8671-6BC70F8D0130}"/>
              </a:ext>
            </a:extLst>
          </p:cNvPr>
          <p:cNvSpPr/>
          <p:nvPr/>
        </p:nvSpPr>
        <p:spPr>
          <a:xfrm>
            <a:off x="6620307" y="5166361"/>
            <a:ext cx="1715766" cy="646332"/>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rPr>
              <a:t>自分の</a:t>
            </a:r>
            <a:endParaRPr kumimoji="1" lang="en-US" altLang="ja-JP"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rPr>
              <a:t>データモデル</a:t>
            </a:r>
            <a:endParaRPr kumimoji="1" lang="ja-JP" altLang="en-US" sz="1100" b="0" i="0" u="none" strike="noStrike" kern="1200" cap="none" spc="0" normalizeH="0" baseline="0" noProof="0">
              <a:ln>
                <a:noFill/>
              </a:ln>
              <a:solidFill>
                <a:sysClr val="windowText" lastClr="000000"/>
              </a:solidFill>
              <a:effectLst/>
              <a:uLnTx/>
              <a:uFillTx/>
              <a:latin typeface="メイリオ" panose="020B0604030504040204" pitchFamily="50" charset="-128"/>
              <a:ea typeface="メイリオ" panose="020B0604030504040204" pitchFamily="50" charset="-128"/>
              <a:cs typeface="+mn-cs"/>
            </a:endParaRPr>
          </a:p>
        </p:txBody>
      </p:sp>
      <p:sp>
        <p:nvSpPr>
          <p:cNvPr id="51" name="テキスト ボックス 50">
            <a:extLst>
              <a:ext uri="{FF2B5EF4-FFF2-40B4-BE49-F238E27FC236}">
                <a16:creationId xmlns:a16="http://schemas.microsoft.com/office/drawing/2014/main" id="{EE480122-91A3-F53E-CF1D-23F442686CC8}"/>
              </a:ext>
            </a:extLst>
          </p:cNvPr>
          <p:cNvSpPr txBox="1"/>
          <p:nvPr/>
        </p:nvSpPr>
        <p:spPr>
          <a:xfrm>
            <a:off x="5625831" y="2366962"/>
            <a:ext cx="1005403"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部分利用</a:t>
            </a:r>
            <a:endParaRPr kumimoji="1" lang="en-US" altLang="ja-JP"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拡張</a:t>
            </a:r>
          </a:p>
        </p:txBody>
      </p:sp>
      <p:sp>
        <p:nvSpPr>
          <p:cNvPr id="52" name="テキスト ボックス 51">
            <a:extLst>
              <a:ext uri="{FF2B5EF4-FFF2-40B4-BE49-F238E27FC236}">
                <a16:creationId xmlns:a16="http://schemas.microsoft.com/office/drawing/2014/main" id="{68B31604-B2C8-A5D4-082C-135AA8A2B32B}"/>
              </a:ext>
            </a:extLst>
          </p:cNvPr>
          <p:cNvSpPr txBox="1"/>
          <p:nvPr/>
        </p:nvSpPr>
        <p:spPr>
          <a:xfrm>
            <a:off x="8885699" y="5884239"/>
            <a:ext cx="326243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・新しいサービスが参入しやすい</a:t>
            </a:r>
            <a:endParaRPr kumimoji="1" lang="en-US" altLang="ja-JP" sz="1600" b="0"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a:ln>
                  <a:noFill/>
                </a:ln>
                <a:solidFill>
                  <a:srgbClr val="FF0000"/>
                </a:solidFill>
                <a:effectLst/>
                <a:uLnTx/>
                <a:uFillTx/>
                <a:latin typeface="メイリオ" panose="020B0604030504040204" pitchFamily="50" charset="-128"/>
                <a:ea typeface="メイリオ" panose="020B0604030504040204" pitchFamily="50" charset="-128"/>
                <a:cs typeface="+mn-cs"/>
              </a:rPr>
              <a:t>・様々なサービスと連携しやすい</a:t>
            </a:r>
          </a:p>
        </p:txBody>
      </p:sp>
      <p:cxnSp>
        <p:nvCxnSpPr>
          <p:cNvPr id="53" name="直線矢印コネクタ 52">
            <a:extLst>
              <a:ext uri="{FF2B5EF4-FFF2-40B4-BE49-F238E27FC236}">
                <a16:creationId xmlns:a16="http://schemas.microsoft.com/office/drawing/2014/main" id="{84898E99-9E7D-03B2-AB24-244CD4B1B851}"/>
              </a:ext>
            </a:extLst>
          </p:cNvPr>
          <p:cNvCxnSpPr>
            <a:cxnSpLocks/>
            <a:stCxn id="36" idx="3"/>
            <a:endCxn id="38" idx="1"/>
          </p:cNvCxnSpPr>
          <p:nvPr/>
        </p:nvCxnSpPr>
        <p:spPr>
          <a:xfrm>
            <a:off x="8325270" y="2924240"/>
            <a:ext cx="917495"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線矢印コネクタ 53">
            <a:extLst>
              <a:ext uri="{FF2B5EF4-FFF2-40B4-BE49-F238E27FC236}">
                <a16:creationId xmlns:a16="http://schemas.microsoft.com/office/drawing/2014/main" id="{FA3170CF-6206-6BEC-CF51-7E89FAAE64AA}"/>
              </a:ext>
            </a:extLst>
          </p:cNvPr>
          <p:cNvCxnSpPr>
            <a:cxnSpLocks/>
            <a:stCxn id="49" idx="3"/>
            <a:endCxn id="40" idx="1"/>
          </p:cNvCxnSpPr>
          <p:nvPr/>
        </p:nvCxnSpPr>
        <p:spPr>
          <a:xfrm flipV="1">
            <a:off x="8319535" y="4220628"/>
            <a:ext cx="923229" cy="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線矢印コネクタ 54">
            <a:extLst>
              <a:ext uri="{FF2B5EF4-FFF2-40B4-BE49-F238E27FC236}">
                <a16:creationId xmlns:a16="http://schemas.microsoft.com/office/drawing/2014/main" id="{6CA04F29-931B-0D68-F318-245B9F8A300F}"/>
              </a:ext>
            </a:extLst>
          </p:cNvPr>
          <p:cNvCxnSpPr>
            <a:cxnSpLocks/>
            <a:stCxn id="50" idx="3"/>
            <a:endCxn id="41" idx="1"/>
          </p:cNvCxnSpPr>
          <p:nvPr/>
        </p:nvCxnSpPr>
        <p:spPr>
          <a:xfrm>
            <a:off x="8336073" y="5489527"/>
            <a:ext cx="906691" cy="101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テキスト ボックス 56">
            <a:extLst>
              <a:ext uri="{FF2B5EF4-FFF2-40B4-BE49-F238E27FC236}">
                <a16:creationId xmlns:a16="http://schemas.microsoft.com/office/drawing/2014/main" id="{270A2391-5AE4-48AB-63A4-36BED399B6B2}"/>
              </a:ext>
            </a:extLst>
          </p:cNvPr>
          <p:cNvSpPr txBox="1"/>
          <p:nvPr/>
        </p:nvSpPr>
        <p:spPr>
          <a:xfrm>
            <a:off x="195092" y="2147770"/>
            <a:ext cx="340906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mn-cs"/>
              </a:rPr>
              <a:t>設計のよりどころになるデータのひな形がなく、設計にコストがかかる上、連携先の数だけ調整が発生</a:t>
            </a:r>
          </a:p>
        </p:txBody>
      </p:sp>
      <p:sp>
        <p:nvSpPr>
          <p:cNvPr id="58" name="正方形/長方形 57">
            <a:extLst>
              <a:ext uri="{FF2B5EF4-FFF2-40B4-BE49-F238E27FC236}">
                <a16:creationId xmlns:a16="http://schemas.microsoft.com/office/drawing/2014/main" id="{BB13F30A-DCA9-2E50-05E6-CEC6772EE4E2}"/>
              </a:ext>
            </a:extLst>
          </p:cNvPr>
          <p:cNvSpPr/>
          <p:nvPr/>
        </p:nvSpPr>
        <p:spPr>
          <a:xfrm>
            <a:off x="164671" y="1772816"/>
            <a:ext cx="1858586" cy="345427"/>
          </a:xfrm>
          <a:prstGeom prst="rect">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chemeClr val="tx1"/>
                </a:solidFill>
                <a:latin typeface="メイリオ" panose="020B0604030504040204" pitchFamily="50" charset="-128"/>
                <a:ea typeface="メイリオ" panose="020B0604030504040204" pitchFamily="50" charset="-128"/>
              </a:rPr>
              <a:t>現状では</a:t>
            </a:r>
            <a:endParaRPr kumimoji="1" lang="ja-JP" altLang="en-US" sz="2000" b="1">
              <a:solidFill>
                <a:schemeClr val="tx1"/>
              </a:solidFill>
              <a:latin typeface="メイリオ" panose="020B0604030504040204" pitchFamily="50" charset="-128"/>
              <a:ea typeface="メイリオ" panose="020B0604030504040204" pitchFamily="50" charset="-128"/>
            </a:endParaRPr>
          </a:p>
        </p:txBody>
      </p:sp>
      <p:sp>
        <p:nvSpPr>
          <p:cNvPr id="59" name="正方形/長方形 58">
            <a:extLst>
              <a:ext uri="{FF2B5EF4-FFF2-40B4-BE49-F238E27FC236}">
                <a16:creationId xmlns:a16="http://schemas.microsoft.com/office/drawing/2014/main" id="{98A72CF3-95E8-0755-576A-8330773F3424}"/>
              </a:ext>
            </a:extLst>
          </p:cNvPr>
          <p:cNvSpPr/>
          <p:nvPr/>
        </p:nvSpPr>
        <p:spPr>
          <a:xfrm>
            <a:off x="3791744" y="1762288"/>
            <a:ext cx="1668002" cy="345427"/>
          </a:xfrm>
          <a:prstGeom prst="rect">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2000" b="1">
                <a:solidFill>
                  <a:srgbClr val="FF0000"/>
                </a:solidFill>
                <a:latin typeface="メイリオ" panose="020B0604030504040204" pitchFamily="50" charset="-128"/>
                <a:ea typeface="メイリオ" panose="020B0604030504040204" pitchFamily="50" charset="-128"/>
              </a:rPr>
              <a:t>GIF</a:t>
            </a:r>
            <a:r>
              <a:rPr kumimoji="1" lang="ja-JP" altLang="en-US" sz="2000" b="1">
                <a:solidFill>
                  <a:srgbClr val="FF0000"/>
                </a:solidFill>
                <a:latin typeface="メイリオ" panose="020B0604030504040204" pitchFamily="50" charset="-128"/>
                <a:ea typeface="メイリオ" panose="020B0604030504040204" pitchFamily="50" charset="-128"/>
              </a:rPr>
              <a:t>では</a:t>
            </a:r>
          </a:p>
        </p:txBody>
      </p:sp>
      <p:pic>
        <p:nvPicPr>
          <p:cNvPr id="60" name="Picture 2" descr="目からうろこのイラスト（男性）">
            <a:extLst>
              <a:ext uri="{FF2B5EF4-FFF2-40B4-BE49-F238E27FC236}">
                <a16:creationId xmlns:a16="http://schemas.microsoft.com/office/drawing/2014/main" id="{9F709A99-D9ED-C7C2-23AA-EE10ABCDB08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62843" y="4989758"/>
            <a:ext cx="1421178" cy="1465131"/>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4" descr="混乱する人のイラスト（男性）">
            <a:extLst>
              <a:ext uri="{FF2B5EF4-FFF2-40B4-BE49-F238E27FC236}">
                <a16:creationId xmlns:a16="http://schemas.microsoft.com/office/drawing/2014/main" id="{52216408-6646-4BC8-C95D-7D1CC047D6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343" y="4933310"/>
            <a:ext cx="1297146" cy="152157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3" name="図表 62">
            <a:extLst>
              <a:ext uri="{FF2B5EF4-FFF2-40B4-BE49-F238E27FC236}">
                <a16:creationId xmlns:a16="http://schemas.microsoft.com/office/drawing/2014/main" id="{F994C2A8-5F3B-A689-FED5-D7B2A017118F}"/>
              </a:ext>
            </a:extLst>
          </p:cNvPr>
          <p:cNvGraphicFramePr/>
          <p:nvPr>
            <p:extLst>
              <p:ext uri="{D42A27DB-BD31-4B8C-83A1-F6EECF244321}">
                <p14:modId xmlns:p14="http://schemas.microsoft.com/office/powerpoint/2010/main" val="32962887"/>
              </p:ext>
            </p:extLst>
          </p:nvPr>
        </p:nvGraphicFramePr>
        <p:xfrm>
          <a:off x="951746" y="3925001"/>
          <a:ext cx="2816623" cy="234503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2416286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228695-A2A6-7B1E-B0C0-ED2D53EDE363}"/>
              </a:ext>
            </a:extLst>
          </p:cNvPr>
          <p:cNvSpPr>
            <a:spLocks noGrp="1"/>
          </p:cNvSpPr>
          <p:nvPr>
            <p:ph type="ctrTitle"/>
          </p:nvPr>
        </p:nvSpPr>
        <p:spPr>
          <a:xfrm>
            <a:off x="0" y="1989000"/>
            <a:ext cx="12192000" cy="1440000"/>
          </a:xfrm>
        </p:spPr>
        <p:txBody>
          <a:bodyPr/>
          <a:lstStyle/>
          <a:p>
            <a:pPr algn="ctr"/>
            <a:r>
              <a:rPr lang="ja-JP" altLang="en-US" sz="6000"/>
              <a:t>２．</a:t>
            </a:r>
            <a:r>
              <a:rPr lang="en-US" altLang="ja-JP" sz="6000"/>
              <a:t>GIF</a:t>
            </a:r>
            <a:r>
              <a:rPr lang="ja-JP" altLang="en-US" sz="6000"/>
              <a:t>の概要</a:t>
            </a:r>
            <a:endParaRPr lang="en-US" sz="6000"/>
          </a:p>
        </p:txBody>
      </p:sp>
      <p:sp>
        <p:nvSpPr>
          <p:cNvPr id="5" name="スライド番号プレースホルダー 2">
            <a:extLst>
              <a:ext uri="{FF2B5EF4-FFF2-40B4-BE49-F238E27FC236}">
                <a16:creationId xmlns:a16="http://schemas.microsoft.com/office/drawing/2014/main" id="{08A52BE1-3EFB-28B7-F5B7-716008BBD102}"/>
              </a:ext>
            </a:extLst>
          </p:cNvPr>
          <p:cNvSpPr txBox="1">
            <a:spLocks/>
          </p:cNvSpPr>
          <p:nvPr/>
        </p:nvSpPr>
        <p:spPr>
          <a:xfrm>
            <a:off x="11457722" y="6508576"/>
            <a:ext cx="651934" cy="304800"/>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r">
              <a:defRPr/>
            </a:pPr>
            <a:fld id="{B69A64E9-DEE1-40B5-88E8-A6C3DD001D0B}" type="slidenum">
              <a:rPr lang="en-US" altLang="ja-JP" sz="1400" smtClean="0">
                <a:latin typeface="メイリオ" panose="020B0604030504040204" pitchFamily="50" charset="-128"/>
                <a:ea typeface="メイリオ" panose="020B0604030504040204" pitchFamily="50" charset="-128"/>
              </a:rPr>
              <a:pPr algn="r">
                <a:defRPr/>
              </a:pPr>
              <a:t>9</a:t>
            </a:fld>
            <a:endParaRPr lang="en-US" altLang="ja-JP" sz="14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58234076"/>
      </p:ext>
    </p:extLst>
  </p:cSld>
  <p:clrMapOvr>
    <a:masterClrMapping/>
  </p:clrMapOvr>
</p:sld>
</file>

<file path=ppt/theme/theme1.xml><?xml version="1.0" encoding="utf-8"?>
<a:theme xmlns:a="http://schemas.openxmlformats.org/drawingml/2006/main" name="表紙・目次">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Font">
      <a:majorFont>
        <a:latin typeface="Noto Sans JP"/>
        <a:ea typeface="Noto Sans JP"/>
        <a:cs typeface=""/>
      </a:majorFont>
      <a:minorFont>
        <a:latin typeface="Noto Sans JP"/>
        <a:ea typeface="Noto Sans J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3255952-F5FE-D142-8FD9-2967F0F48248}" vid="{F834B85D-0249-B94E-B277-C496A5ADB243}"/>
    </a:ext>
  </a:extLst>
</a:theme>
</file>

<file path=ppt/theme/theme2.xml><?xml version="1.0" encoding="utf-8"?>
<a:theme xmlns:a="http://schemas.openxmlformats.org/drawingml/2006/main" name="基本スライド">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Font">
      <a:majorFont>
        <a:latin typeface="Noto Sans JP"/>
        <a:ea typeface="Noto Sans JP"/>
        <a:cs typeface=""/>
      </a:majorFont>
      <a:minorFont>
        <a:latin typeface="Noto Sans JP"/>
        <a:ea typeface="Noto Sans J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3255952-F5FE-D142-8FD9-2967F0F48248}" vid="{F627D5A6-D243-2944-AA04-77E9B9B2D02D}"/>
    </a:ext>
  </a:extLst>
</a:theme>
</file>

<file path=ppt/theme/theme3.xml><?xml version="1.0" encoding="utf-8"?>
<a:theme xmlns:a="http://schemas.openxmlformats.org/drawingml/2006/main" name="詳細スライド">
  <a:themeElements>
    <a:clrScheme name="Color Palette">
      <a:dk1>
        <a:srgbClr val="000000"/>
      </a:dk1>
      <a:lt1>
        <a:srgbClr val="FFFFFF"/>
      </a:lt1>
      <a:dk2>
        <a:srgbClr val="0017B6"/>
      </a:dk2>
      <a:lt2>
        <a:srgbClr val="F3EEE5"/>
      </a:lt2>
      <a:accent1>
        <a:srgbClr val="0017B6"/>
      </a:accent1>
      <a:accent2>
        <a:srgbClr val="F3EEE5"/>
      </a:accent2>
      <a:accent3>
        <a:srgbClr val="638BF0"/>
      </a:accent3>
      <a:accent4>
        <a:srgbClr val="C5D7FB"/>
      </a:accent4>
      <a:accent5>
        <a:srgbClr val="CBCBCB"/>
      </a:accent5>
      <a:accent6>
        <a:srgbClr val="989898"/>
      </a:accent6>
      <a:hlink>
        <a:srgbClr val="0017B6"/>
      </a:hlink>
      <a:folHlink>
        <a:srgbClr val="954F72"/>
      </a:folHlink>
    </a:clrScheme>
    <a:fontScheme name="Font">
      <a:majorFont>
        <a:latin typeface="Noto Sans JP"/>
        <a:ea typeface="Noto Sans JP"/>
        <a:cs typeface=""/>
      </a:majorFont>
      <a:minorFont>
        <a:latin typeface="Noto Sans JP"/>
        <a:ea typeface="Noto Sans JP"/>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2" id="{C3255952-F5FE-D142-8FD9-2967F0F48248}" vid="{7F7B50B9-59F9-F041-BADB-AE185192D714}"/>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9276</Words>
  <Application>Microsoft Office PowerPoint</Application>
  <PresentationFormat>ワイド画面</PresentationFormat>
  <Paragraphs>1333</Paragraphs>
  <Slides>52</Slides>
  <Notes>3</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52</vt:i4>
      </vt:variant>
    </vt:vector>
  </HeadingPairs>
  <TitlesOfParts>
    <vt:vector size="60" baseType="lpstr">
      <vt:lpstr>Avenir</vt:lpstr>
      <vt:lpstr>Meiryo</vt:lpstr>
      <vt:lpstr>Meiryo</vt:lpstr>
      <vt:lpstr>Arial</vt:lpstr>
      <vt:lpstr>Wingdings</vt:lpstr>
      <vt:lpstr>表紙・目次</vt:lpstr>
      <vt:lpstr>基本スライド</vt:lpstr>
      <vt:lpstr>詳細スライド</vt:lpstr>
      <vt:lpstr>ＧＩＦ(Government Interoperability Framework) 政府相互運用性フレームワーク 説明資料</vt:lpstr>
      <vt:lpstr>PowerPoint プレゼンテーション</vt:lpstr>
      <vt:lpstr>PowerPoint プレゼンテーション</vt:lpstr>
      <vt:lpstr>PowerPoint プレゼンテーション</vt:lpstr>
      <vt:lpstr>１．はじめに</vt:lpstr>
      <vt:lpstr>PowerPoint プレゼンテーション</vt:lpstr>
      <vt:lpstr>PowerPoint プレゼンテーション</vt:lpstr>
      <vt:lpstr>PowerPoint プレゼンテーション</vt:lpstr>
      <vt:lpstr>２．GIFの概要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3. GIFの効果</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4. GIF体系と各レイヤ</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【参考資料】 データをより活用するための仕組み</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5. GIF導入への留意点</vt:lpstr>
      <vt:lpstr>PowerPoint プレゼンテーション</vt:lpstr>
      <vt:lpstr>PowerPoint プレゼンテーション</vt:lpstr>
      <vt:lpstr>PowerPoint プレゼンテーション</vt:lpstr>
      <vt:lpstr>6.おわりに</vt:lpstr>
      <vt:lpstr>PowerPoint プレゼンテーション</vt:lpstr>
      <vt:lpstr>PowerPoint プレゼンテーション</vt:lpstr>
      <vt:lpstr>【全体の参考資料】</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2026-03-23T08:25:13Z</dcterms:created>
  <dcterms:modified xsi:type="dcterms:W3CDTF">2026-03-23T08:32:47Z</dcterms:modified>
</cp:coreProperties>
</file>