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8" r:id="rId2"/>
    <p:sldId id="259"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308007"/>
    <a:srgbClr val="FFFFFF"/>
    <a:srgbClr val="E6E6E6"/>
    <a:srgbClr val="00D861"/>
    <a:srgbClr val="F0720A"/>
    <a:srgbClr val="FF6600"/>
    <a:srgbClr val="333399"/>
    <a:srgbClr val="4ED7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995" autoAdjust="0"/>
    <p:restoredTop sz="94660"/>
  </p:normalViewPr>
  <p:slideViewPr>
    <p:cSldViewPr snapToGrid="0" snapToObjects="1">
      <p:cViewPr varScale="1">
        <p:scale>
          <a:sx n="73" d="100"/>
          <a:sy n="73" d="100"/>
        </p:scale>
        <p:origin x="1290" y="57"/>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6N M"/>
              <a:ea typeface="游ゴシック Light" panose="020B0300000000000000" pitchFamily="50" charset="-128"/>
            </a:endParaRPr>
          </a:p>
        </p:txBody>
      </p:sp>
      <p:cxnSp>
        <p:nvCxnSpPr>
          <p:cNvPr id="36" name="直線コネクタ 35"/>
          <p:cNvCxnSpPr/>
          <p:nvPr/>
        </p:nvCxnSpPr>
        <p:spPr>
          <a:xfrm flipH="1">
            <a:off x="4372" y="1405574"/>
            <a:ext cx="9901628"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70" name="タイトル 1"/>
          <p:cNvSpPr txBox="1">
            <a:spLocks/>
          </p:cNvSpPr>
          <p:nvPr/>
        </p:nvSpPr>
        <p:spPr>
          <a:xfrm>
            <a:off x="45111" y="223283"/>
            <a:ext cx="6308064"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a:solidFill>
                  <a:schemeClr val="bg1"/>
                </a:solidFill>
                <a:latin typeface="小塚ゴシック Pro M"/>
                <a:ea typeface="小塚ゴシック Pro M"/>
                <a:cs typeface="小塚ゴシック Pro M"/>
              </a:rPr>
              <a:t>オープンデータによる協働・共創と効率化</a:t>
            </a:r>
          </a:p>
        </p:txBody>
      </p:sp>
      <p:sp>
        <p:nvSpPr>
          <p:cNvPr id="71"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o M"/>
                <a:ea typeface="小塚ゴシック Pr6N R"/>
                <a:cs typeface="小塚ゴシック Pr6N R"/>
              </a:rPr>
              <a:t>By</a:t>
            </a:r>
            <a:r>
              <a:rPr lang="ja-JP" altLang="en-US" sz="1400" dirty="0">
                <a:solidFill>
                  <a:srgbClr val="FFFFFF"/>
                </a:solidFill>
                <a:latin typeface="小塚ゴシック Pro M"/>
                <a:ea typeface="小塚ゴシック Pr6N R"/>
                <a:cs typeface="小塚ゴシック Pr6N R"/>
              </a:rPr>
              <a:t> 福島県会津若松市</a:t>
            </a:r>
            <a:endParaRPr kumimoji="1" lang="ja-JP" altLang="en-US" sz="1400" dirty="0">
              <a:solidFill>
                <a:srgbClr val="FFFFFF"/>
              </a:solidFill>
              <a:latin typeface="小塚ゴシック Pro M"/>
              <a:ea typeface="小塚ゴシック Pr6N R"/>
              <a:cs typeface="小塚ゴシック Pr6N R"/>
            </a:endParaRPr>
          </a:p>
        </p:txBody>
      </p:sp>
      <p:sp>
        <p:nvSpPr>
          <p:cNvPr id="74" name="タイトル 1"/>
          <p:cNvSpPr txBox="1">
            <a:spLocks/>
          </p:cNvSpPr>
          <p:nvPr/>
        </p:nvSpPr>
        <p:spPr>
          <a:xfrm>
            <a:off x="-350" y="1149"/>
            <a:ext cx="4749931" cy="425018"/>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o M"/>
                <a:ea typeface="小塚ゴシック Pr6N R"/>
                <a:cs typeface="小塚ゴシック Pr6N R"/>
              </a:rPr>
              <a:t>持続可能な地域と行政の実現へ</a:t>
            </a:r>
            <a:endParaRPr kumimoji="1" lang="ja-JP" altLang="en-US" sz="1400" dirty="0">
              <a:solidFill>
                <a:srgbClr val="FFFFFF"/>
              </a:solidFill>
              <a:latin typeface="小塚ゴシック Pro M"/>
              <a:ea typeface="小塚ゴシック Pr6N R"/>
              <a:cs typeface="小塚ゴシック Pr6N R"/>
            </a:endParaRPr>
          </a:p>
        </p:txBody>
      </p:sp>
      <p:sp>
        <p:nvSpPr>
          <p:cNvPr id="79" name="テキスト ボックス 78"/>
          <p:cNvSpPr txBox="1"/>
          <p:nvPr/>
        </p:nvSpPr>
        <p:spPr>
          <a:xfrm>
            <a:off x="45831" y="1433711"/>
            <a:ext cx="9713583" cy="584775"/>
          </a:xfrm>
          <a:prstGeom prst="rect">
            <a:avLst/>
          </a:prstGeom>
          <a:noFill/>
        </p:spPr>
        <p:txBody>
          <a:bodyPr wrap="square" rtlCol="0">
            <a:spAutoFit/>
          </a:bodyPr>
          <a:lstStyle/>
          <a:p>
            <a:r>
              <a:rPr lang="ja-JP" altLang="en-US" sz="1600" dirty="0">
                <a:solidFill>
                  <a:srgbClr val="308007"/>
                </a:solidFill>
                <a:latin typeface="小塚ゴシック Pro M"/>
                <a:ea typeface="小塚ゴシック Pro M"/>
                <a:cs typeface="小塚ゴシック Pro M"/>
              </a:rPr>
              <a:t>オープンデータを「官民協働・共創」実現のツールとして位置付け、検討チーム設置など庁内整備を進めるとともに、産学官民で連携し地域課題解決に向け動いている。また庁内業務効率化にも利用する。</a:t>
            </a:r>
          </a:p>
        </p:txBody>
      </p:sp>
      <p:sp>
        <p:nvSpPr>
          <p:cNvPr id="88" name="角丸四角形 87"/>
          <p:cNvSpPr/>
          <p:nvPr/>
        </p:nvSpPr>
        <p:spPr>
          <a:xfrm>
            <a:off x="5052210" y="4423431"/>
            <a:ext cx="4743817" cy="213034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片側の 2 つの角を丸めた四角形 90"/>
          <p:cNvSpPr/>
          <p:nvPr/>
        </p:nvSpPr>
        <p:spPr>
          <a:xfrm>
            <a:off x="5052210" y="442343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下矢印 91"/>
          <p:cNvSpPr/>
          <p:nvPr/>
        </p:nvSpPr>
        <p:spPr>
          <a:xfrm>
            <a:off x="7241356" y="39961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3"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3204730"/>
            <a:ext cx="915309" cy="915309"/>
          </a:xfrm>
          <a:prstGeom prst="rect">
            <a:avLst/>
          </a:prstGeom>
        </p:spPr>
      </p:pic>
      <p:sp>
        <p:nvSpPr>
          <p:cNvPr id="94" name="テキスト ボックス 93"/>
          <p:cNvSpPr txBox="1"/>
          <p:nvPr/>
        </p:nvSpPr>
        <p:spPr>
          <a:xfrm>
            <a:off x="5217611" y="2409264"/>
            <a:ext cx="2967479" cy="369332"/>
          </a:xfrm>
          <a:prstGeom prst="rect">
            <a:avLst/>
          </a:prstGeom>
          <a:noFill/>
        </p:spPr>
        <p:txBody>
          <a:bodyPr wrap="none" rtlCol="0">
            <a:spAutoFit/>
          </a:bodyPr>
          <a:lstStyle/>
          <a:p>
            <a:r>
              <a:rPr kumimoji="1" lang="ja-JP" altLang="en-US" sz="1600" dirty="0">
                <a:solidFill>
                  <a:srgbClr val="308007"/>
                </a:solidFill>
                <a:latin typeface="小塚ゴシック Pr6N M"/>
                <a:ea typeface="小塚ゴシック Pr6N M"/>
                <a:cs typeface="小塚ゴシック Pr6N M"/>
              </a:rPr>
              <a:t>オープンデータ活用の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95" name="テキスト ボックス 94"/>
          <p:cNvSpPr txBox="1"/>
          <p:nvPr/>
        </p:nvSpPr>
        <p:spPr>
          <a:xfrm>
            <a:off x="5069984" y="2829653"/>
            <a:ext cx="4221162" cy="1200329"/>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毎月人口統計データなどを市のウェブサイト上で公開していたが、手動でデータを見やすく成形して</a:t>
            </a:r>
            <a:r>
              <a:rPr lang="en-US" altLang="ja-JP" sz="1200" dirty="0">
                <a:latin typeface="小塚ゴシック Pr6N L"/>
                <a:ea typeface="小塚ゴシック Pr6N L"/>
                <a:cs typeface="小塚ゴシック Pr6N L"/>
              </a:rPr>
              <a:t>PDF</a:t>
            </a:r>
            <a:r>
              <a:rPr lang="ja-JP" altLang="en-US" sz="1200" dirty="0">
                <a:latin typeface="小塚ゴシック Pr6N L"/>
                <a:ea typeface="小塚ゴシック Pr6N L"/>
                <a:cs typeface="小塚ゴシック Pr6N L"/>
              </a:rPr>
              <a:t>にするのに手間がかかっていた。</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地域で新しい活動や改善、自分たちのスキルを活かした貢献を主体的にしたい方々が、誰に相談していいか、どこに必要なデータがあるのかが分からない状態にあった。</a:t>
            </a:r>
            <a:endParaRPr lang="en-US" altLang="ja-JP" sz="1200" dirty="0">
              <a:latin typeface="小塚ゴシック Pr6N L"/>
              <a:ea typeface="小塚ゴシック Pr6N L"/>
              <a:cs typeface="小塚ゴシック Pr6N L"/>
            </a:endParaRPr>
          </a:p>
        </p:txBody>
      </p:sp>
      <p:pic>
        <p:nvPicPr>
          <p:cNvPr id="96"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371317"/>
            <a:ext cx="915309" cy="915309"/>
          </a:xfrm>
          <a:prstGeom prst="rect">
            <a:avLst/>
          </a:prstGeom>
          <a:noFill/>
        </p:spPr>
      </p:pic>
      <p:sp>
        <p:nvSpPr>
          <p:cNvPr id="97" name="テキスト ボックス 96"/>
          <p:cNvSpPr txBox="1"/>
          <p:nvPr/>
        </p:nvSpPr>
        <p:spPr>
          <a:xfrm>
            <a:off x="5166303" y="4518001"/>
            <a:ext cx="4014240" cy="369332"/>
          </a:xfrm>
          <a:prstGeom prst="rect">
            <a:avLst/>
          </a:prstGeom>
          <a:noFill/>
        </p:spPr>
        <p:txBody>
          <a:bodyPr wrap="none" rtlCol="0">
            <a:spAutoFit/>
          </a:bodyPr>
          <a:lstStyle/>
          <a:p>
            <a:r>
              <a:rPr kumimoji="1" lang="ja-JP" altLang="en-US" dirty="0">
                <a:solidFill>
                  <a:schemeClr val="bg1"/>
                </a:solidFill>
                <a:latin typeface="小塚ゴシック Pr6N M"/>
                <a:ea typeface="小塚ゴシック Pr6N M"/>
                <a:cs typeface="小塚ゴシック Pr6N M"/>
              </a:rPr>
              <a:t>オープンデータの活用で</a:t>
            </a:r>
            <a:r>
              <a:rPr lang="ja-JP" altLang="en-US" sz="1600" dirty="0">
                <a:solidFill>
                  <a:schemeClr val="bg1"/>
                </a:solidFill>
                <a:latin typeface="小塚ゴシック Pr6N M"/>
                <a:ea typeface="小塚ゴシック Pr6N M"/>
                <a:cs typeface="小塚ゴシック Pr6N M"/>
              </a:rPr>
              <a:t>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98" name="テキスト ボックス 97"/>
          <p:cNvSpPr txBox="1"/>
          <p:nvPr/>
        </p:nvSpPr>
        <p:spPr>
          <a:xfrm>
            <a:off x="5072560" y="4915826"/>
            <a:ext cx="4612724" cy="1646605"/>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業務の効率化</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データ利活用基盤の</a:t>
            </a:r>
            <a:r>
              <a:rPr lang="en-US" altLang="ja-JP" sz="1200" dirty="0">
                <a:latin typeface="小塚ゴシック Pr6N L"/>
                <a:ea typeface="小塚ゴシック Pr6N L"/>
                <a:cs typeface="小塚ゴシック Pr6N L"/>
              </a:rPr>
              <a:t>API</a:t>
            </a:r>
            <a:r>
              <a:rPr lang="ja-JP" altLang="en-US" sz="1200" dirty="0">
                <a:latin typeface="小塚ゴシック Pr6N L"/>
                <a:ea typeface="小塚ゴシック Pr6N L"/>
                <a:cs typeface="小塚ゴシック Pr6N L"/>
              </a:rPr>
              <a:t>から読み込んだデータを分かりやすく表示するアプリを公開し、データ成形の業務負荷を大幅に低減した。</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ja-JP" altLang="en-US" sz="1200" b="1" dirty="0">
                <a:solidFill>
                  <a:srgbClr val="0000CC"/>
                </a:solidFill>
                <a:latin typeface="小塚ゴシック Pr6N L"/>
                <a:ea typeface="小塚ゴシック Pr6N L"/>
                <a:cs typeface="小塚ゴシック Pr6N L"/>
              </a:rPr>
              <a:t>作業時間を</a:t>
            </a:r>
            <a:r>
              <a:rPr lang="en-US" altLang="ja-JP" sz="1200" b="1" dirty="0">
                <a:solidFill>
                  <a:srgbClr val="0000CC"/>
                </a:solidFill>
                <a:latin typeface="小塚ゴシック Pr6N L"/>
                <a:ea typeface="小塚ゴシック Pr6N L"/>
                <a:cs typeface="小塚ゴシック Pr6N L"/>
              </a:rPr>
              <a:t>1/4</a:t>
            </a:r>
            <a:r>
              <a:rPr lang="ja-JP" altLang="en-US" sz="1200" b="1" dirty="0">
                <a:solidFill>
                  <a:srgbClr val="0000CC"/>
                </a:solidFill>
                <a:latin typeface="小塚ゴシック Pr6N L"/>
                <a:ea typeface="小塚ゴシック Pr6N L"/>
                <a:cs typeface="小塚ゴシック Pr6N L"/>
              </a:rPr>
              <a:t>に短縮 （</a:t>
            </a:r>
            <a:r>
              <a:rPr lang="en-US" altLang="ja-JP" sz="1200" b="1" dirty="0">
                <a:solidFill>
                  <a:srgbClr val="0000CC"/>
                </a:solidFill>
                <a:latin typeface="小塚ゴシック Pr6N L"/>
                <a:ea typeface="小塚ゴシック Pr6N L"/>
                <a:cs typeface="小塚ゴシック Pr6N L"/>
              </a:rPr>
              <a:t>75</a:t>
            </a:r>
            <a:r>
              <a:rPr lang="ja-JP" altLang="en-US" sz="1200" b="1" dirty="0">
                <a:solidFill>
                  <a:srgbClr val="0000CC"/>
                </a:solidFill>
                <a:latin typeface="小塚ゴシック Pr6N L"/>
                <a:ea typeface="小塚ゴシック Pr6N L"/>
                <a:cs typeface="小塚ゴシック Pr6N L"/>
              </a:rPr>
              <a:t>％減少）</a:t>
            </a:r>
            <a:endParaRPr lang="en-US" altLang="ja-JP" sz="1200" b="1" dirty="0">
              <a:solidFill>
                <a:srgbClr val="0000CC"/>
              </a:solidFill>
              <a:latin typeface="小塚ゴシック Pr6N L"/>
              <a:ea typeface="小塚ゴシック Pr6N L"/>
              <a:cs typeface="小塚ゴシック Pr6N L"/>
            </a:endParaRPr>
          </a:p>
          <a:p>
            <a:pPr marL="171450" indent="-171450">
              <a:spcBef>
                <a:spcPts val="600"/>
              </a:spcBef>
              <a:buFont typeface="Wingdings" charset="2"/>
              <a:buChar char="l"/>
            </a:pPr>
            <a:r>
              <a:rPr lang="ja-JP" altLang="en-US" sz="1200" dirty="0">
                <a:latin typeface="小塚ゴシック Pr6N L"/>
                <a:ea typeface="小塚ゴシック Pr6N L"/>
                <a:cs typeface="小塚ゴシック Pr6N L"/>
              </a:rPr>
              <a:t>産学官民が連携した取組や課題解決が増加</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オープンデータを軸に、市民や地域コミュニティ、</a:t>
            </a:r>
            <a:r>
              <a:rPr lang="ja-JP" altLang="en-US" sz="1200">
                <a:latin typeface="小塚ゴシック Pr6N L"/>
                <a:ea typeface="小塚ゴシック Pr6N L"/>
                <a:cs typeface="小塚ゴシック Pr6N L"/>
              </a:rPr>
              <a:t>大学、地元</a:t>
            </a:r>
            <a:r>
              <a:rPr lang="ja-JP" altLang="en-US" sz="1200" dirty="0">
                <a:latin typeface="小塚ゴシック Pr6N L"/>
                <a:ea typeface="小塚ゴシック Pr6N L"/>
                <a:cs typeface="小塚ゴシック Pr6N L"/>
              </a:rPr>
              <a:t>企業などとの協働が活発化。新たな取組や課題解決の</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きっかけが多数生まれている。</a:t>
            </a:r>
            <a:endParaRPr lang="en-US" altLang="ja-JP" sz="1200" dirty="0">
              <a:latin typeface="小塚ゴシック Pr6N L"/>
              <a:ea typeface="小塚ゴシック Pr6N L"/>
              <a:cs typeface="小塚ゴシック Pr6N L"/>
            </a:endParaRPr>
          </a:p>
        </p:txBody>
      </p:sp>
      <p:sp>
        <p:nvSpPr>
          <p:cNvPr id="99" name="角丸四角形 98"/>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271749" y="2409245"/>
            <a:ext cx="4445626" cy="1061148"/>
          </a:xfrm>
          <a:prstGeom prst="rect">
            <a:avLst/>
          </a:prstGeom>
        </p:spPr>
      </p:pic>
      <p:pic>
        <p:nvPicPr>
          <p:cNvPr id="4" name="図 3"/>
          <p:cNvPicPr>
            <a:picLocks noChangeAspect="1"/>
          </p:cNvPicPr>
          <p:nvPr/>
        </p:nvPicPr>
        <p:blipFill>
          <a:blip r:embed="rId7"/>
          <a:stretch>
            <a:fillRect/>
          </a:stretch>
        </p:blipFill>
        <p:spPr>
          <a:xfrm>
            <a:off x="899921" y="3404429"/>
            <a:ext cx="2527740" cy="1297553"/>
          </a:xfrm>
          <a:prstGeom prst="rect">
            <a:avLst/>
          </a:prstGeom>
        </p:spPr>
      </p:pic>
      <p:sp>
        <p:nvSpPr>
          <p:cNvPr id="7" name="テキスト ボックス 6"/>
          <p:cNvSpPr txBox="1"/>
          <p:nvPr/>
        </p:nvSpPr>
        <p:spPr>
          <a:xfrm>
            <a:off x="1339002" y="2166525"/>
            <a:ext cx="967569" cy="276999"/>
          </a:xfrm>
          <a:prstGeom prst="rect">
            <a:avLst/>
          </a:prstGeom>
          <a:noFill/>
        </p:spPr>
        <p:txBody>
          <a:bodyPr wrap="square" rtlCol="0">
            <a:spAutoFit/>
          </a:bodyPr>
          <a:lstStyle/>
          <a:p>
            <a:r>
              <a:rPr kumimoji="1" lang="ja-JP" altLang="en-US" sz="1200" dirty="0">
                <a:solidFill>
                  <a:srgbClr val="FF0000"/>
                </a:solidFill>
                <a:latin typeface="小塚ゴシック Pr6N L"/>
              </a:rPr>
              <a:t>以前の流れ</a:t>
            </a:r>
          </a:p>
        </p:txBody>
      </p:sp>
      <p:sp>
        <p:nvSpPr>
          <p:cNvPr id="8" name="フローチャート: 磁気ディスク 7"/>
          <p:cNvSpPr/>
          <p:nvPr/>
        </p:nvSpPr>
        <p:spPr>
          <a:xfrm>
            <a:off x="294293" y="3670739"/>
            <a:ext cx="1644869" cy="658824"/>
          </a:xfrm>
          <a:prstGeom prst="flowChartMagneticDisk">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ysClr val="windowText" lastClr="000000"/>
                </a:solidFill>
                <a:latin typeface="小塚ゴシック Pr6N L"/>
              </a:rPr>
              <a:t>オープンデータ利活用基盤</a:t>
            </a:r>
            <a:endParaRPr kumimoji="1" lang="en-US" altLang="ja-JP" sz="1000" dirty="0">
              <a:solidFill>
                <a:sysClr val="windowText" lastClr="000000"/>
              </a:solidFill>
              <a:latin typeface="小塚ゴシック Pr6N L"/>
            </a:endParaRPr>
          </a:p>
          <a:p>
            <a:pPr algn="ctr"/>
            <a:r>
              <a:rPr lang="en-US" altLang="ja-JP" sz="1000" dirty="0">
                <a:solidFill>
                  <a:sysClr val="windowText" lastClr="000000"/>
                </a:solidFill>
                <a:latin typeface="小塚ゴシック Pr6N L"/>
              </a:rPr>
              <a:t>DATA for CITIZEN</a:t>
            </a:r>
            <a:endParaRPr kumimoji="1" lang="ja-JP" altLang="en-US" sz="1000" dirty="0">
              <a:solidFill>
                <a:sysClr val="windowText" lastClr="000000"/>
              </a:solidFill>
              <a:latin typeface="小塚ゴシック Pr6N L"/>
            </a:endParaRPr>
          </a:p>
        </p:txBody>
      </p:sp>
      <p:pic>
        <p:nvPicPr>
          <p:cNvPr id="9" name="図 8"/>
          <p:cNvPicPr>
            <a:picLocks noChangeAspect="1"/>
          </p:cNvPicPr>
          <p:nvPr/>
        </p:nvPicPr>
        <p:blipFill>
          <a:blip r:embed="rId8"/>
          <a:stretch>
            <a:fillRect/>
          </a:stretch>
        </p:blipFill>
        <p:spPr>
          <a:xfrm>
            <a:off x="1958854" y="3827064"/>
            <a:ext cx="225150" cy="427726"/>
          </a:xfrm>
          <a:prstGeom prst="rect">
            <a:avLst/>
          </a:prstGeom>
        </p:spPr>
      </p:pic>
      <p:sp>
        <p:nvSpPr>
          <p:cNvPr id="40" name="テキスト ボックス 39"/>
          <p:cNvSpPr txBox="1"/>
          <p:nvPr/>
        </p:nvSpPr>
        <p:spPr>
          <a:xfrm>
            <a:off x="1339002" y="3468591"/>
            <a:ext cx="967569" cy="276999"/>
          </a:xfrm>
          <a:prstGeom prst="rect">
            <a:avLst/>
          </a:prstGeom>
          <a:noFill/>
        </p:spPr>
        <p:txBody>
          <a:bodyPr wrap="square" rtlCol="0">
            <a:spAutoFit/>
          </a:bodyPr>
          <a:lstStyle/>
          <a:p>
            <a:r>
              <a:rPr lang="ja-JP" altLang="en-US" sz="1200" dirty="0">
                <a:solidFill>
                  <a:schemeClr val="accent1"/>
                </a:solidFill>
                <a:latin typeface="小塚ゴシック Pr6N L"/>
              </a:rPr>
              <a:t>新しい流れ</a:t>
            </a:r>
            <a:endParaRPr kumimoji="1" lang="ja-JP" altLang="en-US" sz="1200" dirty="0">
              <a:solidFill>
                <a:schemeClr val="accent1"/>
              </a:solidFill>
              <a:latin typeface="小塚ゴシック Pr6N L"/>
            </a:endParaRPr>
          </a:p>
        </p:txBody>
      </p:sp>
      <p:sp>
        <p:nvSpPr>
          <p:cNvPr id="42" name="テキスト ボックス 41"/>
          <p:cNvSpPr txBox="1"/>
          <p:nvPr/>
        </p:nvSpPr>
        <p:spPr>
          <a:xfrm>
            <a:off x="151332" y="4331463"/>
            <a:ext cx="2058947" cy="461665"/>
          </a:xfrm>
          <a:prstGeom prst="rect">
            <a:avLst/>
          </a:prstGeom>
          <a:noFill/>
        </p:spPr>
        <p:txBody>
          <a:bodyPr wrap="square" rtlCol="0">
            <a:spAutoFit/>
          </a:bodyPr>
          <a:lstStyle/>
          <a:p>
            <a:r>
              <a:rPr lang="ja-JP" altLang="en-US" sz="1200" dirty="0">
                <a:latin typeface="小塚ゴシック Pr6N L"/>
              </a:rPr>
              <a:t>データを追加するだけで、</a:t>
            </a:r>
            <a:r>
              <a:rPr lang="en-US" altLang="ja-JP" sz="1200" dirty="0">
                <a:latin typeface="小塚ゴシック Pr6N L"/>
              </a:rPr>
              <a:t>Web</a:t>
            </a:r>
            <a:r>
              <a:rPr lang="ja-JP" altLang="en-US" sz="1200" dirty="0">
                <a:latin typeface="小塚ゴシック Pr6N L"/>
              </a:rPr>
              <a:t>アプリで自動成形し表示</a:t>
            </a:r>
            <a:endParaRPr kumimoji="1" lang="ja-JP" altLang="en-US" sz="1200" dirty="0">
              <a:latin typeface="小塚ゴシック Pr6N L"/>
            </a:endParaRPr>
          </a:p>
        </p:txBody>
      </p:sp>
      <p:cxnSp>
        <p:nvCxnSpPr>
          <p:cNvPr id="11" name="直線矢印コネクタ 10"/>
          <p:cNvCxnSpPr/>
          <p:nvPr/>
        </p:nvCxnSpPr>
        <p:spPr>
          <a:xfrm>
            <a:off x="882869" y="4716928"/>
            <a:ext cx="0" cy="722175"/>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903893" y="4926221"/>
            <a:ext cx="2804814" cy="461665"/>
          </a:xfrm>
          <a:prstGeom prst="rect">
            <a:avLst/>
          </a:prstGeom>
          <a:noFill/>
        </p:spPr>
        <p:txBody>
          <a:bodyPr wrap="square" rtlCol="0">
            <a:spAutoFit/>
          </a:bodyPr>
          <a:lstStyle/>
          <a:p>
            <a:r>
              <a:rPr lang="ja-JP" altLang="en-US" sz="1200" dirty="0">
                <a:latin typeface="小塚ゴシック Pr6N L"/>
              </a:rPr>
              <a:t>公開データを活用してもらうため、</a:t>
            </a:r>
            <a:endParaRPr lang="en-US" altLang="ja-JP" sz="1200" dirty="0">
              <a:latin typeface="小塚ゴシック Pr6N L"/>
            </a:endParaRPr>
          </a:p>
          <a:p>
            <a:r>
              <a:rPr lang="ja-JP" altLang="en-US" sz="1200" dirty="0">
                <a:latin typeface="小塚ゴシック Pr6N L"/>
              </a:rPr>
              <a:t>様々な場やイベントへ積極的に参加し</a:t>
            </a:r>
            <a:r>
              <a:rPr lang="en-US" altLang="ja-JP" sz="1200" dirty="0">
                <a:latin typeface="小塚ゴシック Pr6N L"/>
              </a:rPr>
              <a:t>PR</a:t>
            </a:r>
            <a:endParaRPr kumimoji="1" lang="ja-JP" altLang="en-US" sz="1200" dirty="0">
              <a:latin typeface="小塚ゴシック Pr6N L"/>
            </a:endParaRPr>
          </a:p>
        </p:txBody>
      </p:sp>
      <p:pic>
        <p:nvPicPr>
          <p:cNvPr id="12" name="図 11"/>
          <p:cNvPicPr>
            <a:picLocks noChangeAspect="1"/>
          </p:cNvPicPr>
          <p:nvPr/>
        </p:nvPicPr>
        <p:blipFill>
          <a:blip r:embed="rId9"/>
          <a:stretch>
            <a:fillRect/>
          </a:stretch>
        </p:blipFill>
        <p:spPr>
          <a:xfrm>
            <a:off x="271749" y="5488877"/>
            <a:ext cx="1510235" cy="1006934"/>
          </a:xfrm>
          <a:prstGeom prst="rect">
            <a:avLst/>
          </a:prstGeom>
        </p:spPr>
      </p:pic>
      <p:pic>
        <p:nvPicPr>
          <p:cNvPr id="14" name="図 13"/>
          <p:cNvPicPr>
            <a:picLocks noChangeAspect="1"/>
          </p:cNvPicPr>
          <p:nvPr/>
        </p:nvPicPr>
        <p:blipFill>
          <a:blip r:embed="rId10"/>
          <a:stretch>
            <a:fillRect/>
          </a:stretch>
        </p:blipFill>
        <p:spPr>
          <a:xfrm>
            <a:off x="1854766" y="5482683"/>
            <a:ext cx="1350889" cy="1013127"/>
          </a:xfrm>
          <a:prstGeom prst="rect">
            <a:avLst/>
          </a:prstGeom>
        </p:spPr>
      </p:pic>
      <p:sp>
        <p:nvSpPr>
          <p:cNvPr id="49" name="テキスト ボックス 48"/>
          <p:cNvSpPr txBox="1"/>
          <p:nvPr/>
        </p:nvSpPr>
        <p:spPr>
          <a:xfrm>
            <a:off x="3231260" y="5463515"/>
            <a:ext cx="1581489" cy="1015663"/>
          </a:xfrm>
          <a:prstGeom prst="rect">
            <a:avLst/>
          </a:prstGeom>
          <a:noFill/>
        </p:spPr>
        <p:txBody>
          <a:bodyPr wrap="square" rtlCol="0">
            <a:spAutoFit/>
          </a:bodyPr>
          <a:lstStyle/>
          <a:p>
            <a:r>
              <a:rPr lang="ja-JP" altLang="en-US" sz="1200" dirty="0">
                <a:latin typeface="小塚ゴシック Pr6N L"/>
              </a:rPr>
              <a:t>産学官民が連携した新たな取組や、地域課題解決に向けた</a:t>
            </a:r>
            <a:endParaRPr lang="en-US" altLang="ja-JP" sz="1200" dirty="0">
              <a:latin typeface="小塚ゴシック Pr6N L"/>
            </a:endParaRPr>
          </a:p>
          <a:p>
            <a:r>
              <a:rPr lang="ja-JP" altLang="en-US" sz="1200" dirty="0">
                <a:latin typeface="小塚ゴシック Pr6N L"/>
              </a:rPr>
              <a:t>プロジェクトが多数</a:t>
            </a:r>
            <a:endParaRPr lang="en-US" altLang="ja-JP" sz="1200" dirty="0">
              <a:latin typeface="小塚ゴシック Pr6N L"/>
            </a:endParaRPr>
          </a:p>
          <a:p>
            <a:r>
              <a:rPr lang="ja-JP" altLang="en-US" sz="1200" dirty="0">
                <a:latin typeface="小塚ゴシック Pr6N L"/>
              </a:rPr>
              <a:t>生まれている</a:t>
            </a:r>
            <a:endParaRPr kumimoji="1" lang="ja-JP" altLang="en-US" sz="1200" dirty="0">
              <a:latin typeface="小塚ゴシック Pr6N L"/>
            </a:endParaRPr>
          </a:p>
        </p:txBody>
      </p:sp>
      <p:sp>
        <p:nvSpPr>
          <p:cNvPr id="35"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grpSp>
        <p:nvGrpSpPr>
          <p:cNvPr id="38" name="グループ化 37"/>
          <p:cNvGrpSpPr/>
          <p:nvPr/>
        </p:nvGrpSpPr>
        <p:grpSpPr>
          <a:xfrm>
            <a:off x="7311209" y="250008"/>
            <a:ext cx="2518638" cy="399683"/>
            <a:chOff x="7311209" y="250008"/>
            <a:chExt cx="2518638" cy="399683"/>
          </a:xfrm>
        </p:grpSpPr>
        <p:sp>
          <p:nvSpPr>
            <p:cNvPr id="39" name="角丸四角形 38"/>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1" name="テキスト ボックス 40"/>
            <p:cNvSpPr txBox="1"/>
            <p:nvPr/>
          </p:nvSpPr>
          <p:spPr>
            <a:xfrm>
              <a:off x="7311209" y="285176"/>
              <a:ext cx="2518638"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業務負荷低減に寄与した事例</a:t>
              </a:r>
              <a:endParaRPr lang="en-US" altLang="ja-JP" sz="1400" b="1" dirty="0">
                <a:solidFill>
                  <a:srgbClr val="00D861"/>
                </a:solidFill>
                <a:latin typeface="小塚ゴシック Pro M"/>
                <a:ea typeface="小塚ゴシック Pr6N M"/>
                <a:cs typeface="小塚ゴシック Pr6N M"/>
              </a:endParaRPr>
            </a:p>
          </p:txBody>
        </p:sp>
      </p:grpSp>
      <p:grpSp>
        <p:nvGrpSpPr>
          <p:cNvPr id="43" name="グループ化 42"/>
          <p:cNvGrpSpPr/>
          <p:nvPr/>
        </p:nvGrpSpPr>
        <p:grpSpPr>
          <a:xfrm>
            <a:off x="7311209" y="743231"/>
            <a:ext cx="2478133" cy="399683"/>
            <a:chOff x="7313979" y="743231"/>
            <a:chExt cx="2478133" cy="399683"/>
          </a:xfrm>
        </p:grpSpPr>
        <p:sp>
          <p:nvSpPr>
            <p:cNvPr id="45" name="角丸四角形 44"/>
            <p:cNvSpPr/>
            <p:nvPr/>
          </p:nvSpPr>
          <p:spPr>
            <a:xfrm>
              <a:off x="7313979" y="743231"/>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6" name="テキスト ボックス 45"/>
            <p:cNvSpPr txBox="1"/>
            <p:nvPr/>
          </p:nvSpPr>
          <p:spPr>
            <a:xfrm>
              <a:off x="7493515" y="778399"/>
              <a:ext cx="2159566"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政策立案に寄与した事例</a:t>
              </a:r>
              <a:endParaRPr lang="en-US" altLang="ja-JP" sz="14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97931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11" y="1149"/>
            <a:ext cx="9906000" cy="1252759"/>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小塚ゴシック Pro M"/>
              <a:ea typeface="ヒラギノ角ゴ Pro W3"/>
            </a:endParaRPr>
          </a:p>
        </p:txBody>
      </p:sp>
      <p:sp>
        <p:nvSpPr>
          <p:cNvPr id="6"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o M"/>
                <a:ea typeface="小塚ゴシック Pr6N R"/>
                <a:cs typeface="小塚ゴシック Pr6N R"/>
              </a:rPr>
              <a:t>By</a:t>
            </a:r>
            <a:r>
              <a:rPr lang="ja-JP" altLang="en-US" sz="1400" dirty="0">
                <a:solidFill>
                  <a:srgbClr val="FFFFFF"/>
                </a:solidFill>
                <a:latin typeface="小塚ゴシック Pro M"/>
                <a:ea typeface="小塚ゴシック Pr6N R"/>
                <a:cs typeface="小塚ゴシック Pr6N R"/>
              </a:rPr>
              <a:t> 福島県会津若松市</a:t>
            </a:r>
          </a:p>
        </p:txBody>
      </p:sp>
      <p:sp>
        <p:nvSpPr>
          <p:cNvPr id="13" name="正方形/長方形 12"/>
          <p:cNvSpPr/>
          <p:nvPr/>
        </p:nvSpPr>
        <p:spPr>
          <a:xfrm>
            <a:off x="0" y="6577577"/>
            <a:ext cx="9906000" cy="280423"/>
          </a:xfrm>
          <a:prstGeom prst="rect">
            <a:avLst/>
          </a:prstGeom>
          <a:solidFill>
            <a:srgbClr val="00D861"/>
          </a:solidFill>
          <a:ln w="9525" cap="flat" cmpd="sng" algn="ctr">
            <a:solidFill>
              <a:srgbClr val="00D86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小塚ゴシック Pro M"/>
              <a:ea typeface="ヒラギノ角ゴ Pro W3"/>
            </a:endParaRPr>
          </a:p>
        </p:txBody>
      </p:sp>
      <p:sp>
        <p:nvSpPr>
          <p:cNvPr id="53" name="テキスト ボックス 52"/>
          <p:cNvSpPr txBox="1"/>
          <p:nvPr/>
        </p:nvSpPr>
        <p:spPr>
          <a:xfrm>
            <a:off x="10124" y="1499638"/>
            <a:ext cx="4214615" cy="461665"/>
          </a:xfrm>
          <a:prstGeom prst="rect">
            <a:avLst/>
          </a:prstGeom>
          <a:noFill/>
        </p:spPr>
        <p:txBody>
          <a:bodyPr wrap="none" rtlCol="0">
            <a:spAutoFit/>
          </a:bodyPr>
          <a:lstStyle/>
          <a:p>
            <a:r>
              <a:rPr kumimoji="1" lang="ja-JP" altLang="en-US" sz="2400" dirty="0">
                <a:solidFill>
                  <a:srgbClr val="308007"/>
                </a:solidFill>
                <a:latin typeface="小塚ゴシック Pro M"/>
                <a:ea typeface="小塚ゴシック Pro M"/>
                <a:cs typeface="小塚ゴシック Pro M"/>
              </a:rPr>
              <a:t>庁内外でオープンデータを活用</a:t>
            </a:r>
          </a:p>
        </p:txBody>
      </p:sp>
      <p:cxnSp>
        <p:nvCxnSpPr>
          <p:cNvPr id="54" name="直線コネクタ 53"/>
          <p:cNvCxnSpPr/>
          <p:nvPr/>
        </p:nvCxnSpPr>
        <p:spPr>
          <a:xfrm flipH="1">
            <a:off x="10565" y="1405574"/>
            <a:ext cx="492237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10565" y="2038988"/>
            <a:ext cx="4942435"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p:cNvSpPr txBox="1"/>
          <p:nvPr/>
        </p:nvSpPr>
        <p:spPr>
          <a:xfrm>
            <a:off x="10565" y="2054818"/>
            <a:ext cx="4784477" cy="4081117"/>
          </a:xfrm>
          <a:prstGeom prst="rect">
            <a:avLst/>
          </a:prstGeom>
          <a:noFill/>
        </p:spPr>
        <p:txBody>
          <a:bodyPr wrap="square" rtlCol="0">
            <a:spAutoFit/>
          </a:bodyPr>
          <a:lstStyle/>
          <a:p>
            <a:pPr>
              <a:lnSpc>
                <a:spcPct val="120000"/>
              </a:lnSpc>
            </a:pPr>
            <a:r>
              <a:rPr lang="ja-JP" altLang="en-US" sz="1200" dirty="0">
                <a:latin typeface="小塚ゴシック Pr6N L"/>
                <a:ea typeface="小塚ゴシック Pr6N L"/>
                <a:cs typeface="小塚ゴシック Pr6N L"/>
              </a:rPr>
              <a:t>　山積した地域課題の解決のためには、地域で主体的に活動し、行政とも協働してくれるプレイヤーを増やしていくことが重要です。</a:t>
            </a:r>
          </a:p>
          <a:p>
            <a:pPr>
              <a:lnSpc>
                <a:spcPct val="120000"/>
              </a:lnSpc>
            </a:pPr>
            <a:r>
              <a:rPr lang="ja-JP" altLang="en-US" sz="1200" dirty="0">
                <a:latin typeface="小塚ゴシック Pr6N L"/>
                <a:ea typeface="小塚ゴシック Pr6N L"/>
                <a:cs typeface="小塚ゴシック Pr6N L"/>
              </a:rPr>
              <a:t>しかしながら、まず地域の情報（データ）を知ってもらわなければ、お互いに同じ目線で話をすることはできず、課題や問題を共有することも困難です。</a:t>
            </a:r>
          </a:p>
          <a:p>
            <a:pPr>
              <a:lnSpc>
                <a:spcPct val="120000"/>
              </a:lnSpc>
            </a:pPr>
            <a:r>
              <a:rPr lang="ja-JP" altLang="en-US" sz="1200" dirty="0">
                <a:latin typeface="小塚ゴシック Pr6N L"/>
                <a:ea typeface="小塚ゴシック Pr6N L"/>
                <a:cs typeface="小塚ゴシック Pr6N L"/>
              </a:rPr>
              <a:t>　会津若松市では公開したオープンデータを軸（入口）として、地域に興味を持ったり、まちづくりに参画するプレイヤーを増やしていくことで、結果として</a:t>
            </a:r>
            <a:r>
              <a:rPr lang="ja-JP" altLang="en-US" sz="1200" b="1" dirty="0">
                <a:solidFill>
                  <a:srgbClr val="308007"/>
                </a:solidFill>
                <a:latin typeface="小塚ゴシック Pr6N L"/>
                <a:ea typeface="小塚ゴシック Pr6N L"/>
                <a:cs typeface="小塚ゴシック Pr6N L"/>
              </a:rPr>
              <a:t>オープンデータを利用した様々な取組や課題解決プロジェクトのきっかけが生まれています</a:t>
            </a:r>
            <a:r>
              <a:rPr lang="ja-JP" altLang="en-US" sz="1200" dirty="0">
                <a:latin typeface="小塚ゴシック Pr6N L"/>
                <a:ea typeface="小塚ゴシック Pr6N L"/>
                <a:cs typeface="小塚ゴシック Pr6N L"/>
              </a:rPr>
              <a:t>。</a:t>
            </a:r>
            <a:endParaRPr lang="en-US" altLang="ja-JP" sz="1200" dirty="0">
              <a:latin typeface="小塚ゴシック Pr6N L"/>
              <a:ea typeface="小塚ゴシック Pr6N L"/>
              <a:cs typeface="小塚ゴシック Pr6N L"/>
            </a:endParaRPr>
          </a:p>
          <a:p>
            <a:pPr>
              <a:lnSpc>
                <a:spcPct val="120000"/>
              </a:lnSpc>
            </a:pPr>
            <a:r>
              <a:rPr lang="ja-JP" altLang="en-US" sz="1200" dirty="0">
                <a:latin typeface="小塚ゴシック Pr6N L"/>
                <a:ea typeface="小塚ゴシック Pr6N L"/>
                <a:cs typeface="小塚ゴシック Pr6N L"/>
              </a:rPr>
              <a:t>　また多くの自治体では、オープンデータ化のためのコスト（成形・公開）が足かせとなり取組が進まないケースが見られますが、</a:t>
            </a:r>
            <a:r>
              <a:rPr lang="ja-JP" altLang="en-US" sz="1200" b="1" dirty="0">
                <a:solidFill>
                  <a:srgbClr val="308007"/>
                </a:solidFill>
                <a:latin typeface="小塚ゴシック Pr6N L"/>
                <a:ea typeface="小塚ゴシック Pr6N L"/>
                <a:cs typeface="小塚ゴシック Pr6N L"/>
              </a:rPr>
              <a:t>会津若松市ではオープンデータ化により逆にコストを下げることに成功しました</a:t>
            </a:r>
            <a:r>
              <a:rPr lang="ja-JP" altLang="en-US" sz="1200" dirty="0">
                <a:latin typeface="小塚ゴシック Pr6N L"/>
                <a:ea typeface="小塚ゴシック Pr6N L"/>
                <a:cs typeface="小塚ゴシック Pr6N L"/>
              </a:rPr>
              <a:t>。</a:t>
            </a:r>
          </a:p>
          <a:p>
            <a:pPr>
              <a:lnSpc>
                <a:spcPct val="120000"/>
              </a:lnSpc>
            </a:pPr>
            <a:r>
              <a:rPr lang="ja-JP" altLang="en-US" sz="1200" dirty="0">
                <a:latin typeface="小塚ゴシック Pr6N L"/>
                <a:ea typeface="小塚ゴシック Pr6N L"/>
                <a:cs typeface="小塚ゴシック Pr6N L"/>
              </a:rPr>
              <a:t>　人口統計をはじめ、自治体で扱う多くのデータはシステムで保持・出力しているものも多いと思いますが、システムから出力した生データを人の目に見やすく加工するには手間が必要になります。</a:t>
            </a:r>
          </a:p>
          <a:p>
            <a:pPr>
              <a:lnSpc>
                <a:spcPct val="120000"/>
              </a:lnSpc>
            </a:pPr>
            <a:r>
              <a:rPr lang="ja-JP" altLang="en-US" sz="1200" b="1" dirty="0">
                <a:solidFill>
                  <a:srgbClr val="308007"/>
                </a:solidFill>
                <a:latin typeface="小塚ゴシック Pr6N L"/>
                <a:ea typeface="小塚ゴシック Pr6N L"/>
                <a:cs typeface="小塚ゴシック Pr6N L"/>
              </a:rPr>
              <a:t>会津若松市では生データをそのままオープンデータとして公開し、データを見やすく成形する役割をアプリが担うことで、成形の業務負荷を減らしています</a:t>
            </a:r>
            <a:r>
              <a:rPr lang="ja-JP" altLang="en-US" sz="1200" dirty="0">
                <a:latin typeface="小塚ゴシック Pr6N L"/>
                <a:ea typeface="小塚ゴシック Pr6N L"/>
                <a:cs typeface="小塚ゴシック Pr6N L"/>
              </a:rPr>
              <a:t>。</a:t>
            </a:r>
            <a:endParaRPr lang="en-US" altLang="ja-JP" sz="1200" dirty="0">
              <a:latin typeface="小塚ゴシック Pr6N L"/>
              <a:ea typeface="小塚ゴシック Pr6N L"/>
              <a:cs typeface="小塚ゴシック Pr6N L"/>
            </a:endParaRPr>
          </a:p>
        </p:txBody>
      </p:sp>
      <p:cxnSp>
        <p:nvCxnSpPr>
          <p:cNvPr id="94" name="直線コネクタ 93"/>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16" name="図 115" descr="パソコン作業.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117" name="図 116" descr="マーカー.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596" y="2334515"/>
            <a:ext cx="643434" cy="643434"/>
          </a:xfrm>
          <a:prstGeom prst="rect">
            <a:avLst/>
          </a:prstGeom>
        </p:spPr>
      </p:pic>
      <p:sp>
        <p:nvSpPr>
          <p:cNvPr id="118" name="正方形/長方形 117"/>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統計情報をはじめとした市保有データ</a:t>
            </a:r>
            <a:endParaRPr lang="en-US" altLang="ja-JP" sz="1100" dirty="0">
              <a:solidFill>
                <a:schemeClr val="tx1"/>
              </a:solidFill>
              <a:latin typeface="小塚ゴシック Pr6N L"/>
              <a:ea typeface="小塚ゴシック Pr6N L"/>
              <a:cs typeface="小塚ゴシック Pr6N L"/>
            </a:endParaRPr>
          </a:p>
        </p:txBody>
      </p:sp>
      <p:sp>
        <p:nvSpPr>
          <p:cNvPr id="119" name="正方形/長方形 118"/>
          <p:cNvSpPr/>
          <p:nvPr/>
        </p:nvSpPr>
        <p:spPr>
          <a:xfrm>
            <a:off x="5749101" y="2485267"/>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会津若松市</a:t>
            </a:r>
            <a:endParaRPr kumimoji="1" lang="ja-JP" altLang="en-US" sz="1200" dirty="0">
              <a:solidFill>
                <a:schemeClr val="tx1"/>
              </a:solidFill>
              <a:latin typeface="小塚ゴシック Pr6N L"/>
              <a:ea typeface="小塚ゴシック Pr6N L"/>
              <a:cs typeface="小塚ゴシック Pr6N L"/>
            </a:endParaRPr>
          </a:p>
        </p:txBody>
      </p:sp>
      <p:sp>
        <p:nvSpPr>
          <p:cNvPr id="120" name="角丸四角形 119"/>
          <p:cNvSpPr/>
          <p:nvPr/>
        </p:nvSpPr>
        <p:spPr>
          <a:xfrm>
            <a:off x="5096143" y="2479793"/>
            <a:ext cx="950821"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1" name="角丸四角形 120"/>
          <p:cNvSpPr/>
          <p:nvPr/>
        </p:nvSpPr>
        <p:spPr>
          <a:xfrm>
            <a:off x="5114549" y="1494164"/>
            <a:ext cx="1228416"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22" name="正方形/長方形 121"/>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主に</a:t>
            </a:r>
            <a:r>
              <a:rPr lang="en-US" altLang="ja-JP" sz="1200" dirty="0">
                <a:solidFill>
                  <a:schemeClr val="tx1"/>
                </a:solidFill>
                <a:latin typeface="小塚ゴシック Pr6N L"/>
                <a:ea typeface="小塚ゴシック Pr6N L"/>
                <a:cs typeface="小塚ゴシック Pr6N L"/>
              </a:rPr>
              <a:t>CSV</a:t>
            </a:r>
          </a:p>
        </p:txBody>
      </p:sp>
      <p:sp>
        <p:nvSpPr>
          <p:cNvPr id="123" name="角丸四角形 122"/>
          <p:cNvSpPr/>
          <p:nvPr/>
        </p:nvSpPr>
        <p:spPr>
          <a:xfrm>
            <a:off x="5690006" y="1983667"/>
            <a:ext cx="1274749"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24" name="テキスト ボックス 123"/>
          <p:cNvSpPr txBox="1"/>
          <p:nvPr/>
        </p:nvSpPr>
        <p:spPr>
          <a:xfrm>
            <a:off x="7312526" y="3101474"/>
            <a:ext cx="184666" cy="369332"/>
          </a:xfrm>
          <a:prstGeom prst="rect">
            <a:avLst/>
          </a:prstGeom>
          <a:noFill/>
        </p:spPr>
        <p:txBody>
          <a:bodyPr wrap="none" rtlCol="0">
            <a:spAutoFit/>
          </a:bodyPr>
          <a:lstStyle/>
          <a:p>
            <a:endParaRPr kumimoji="1" lang="ja-JP" altLang="en-US" dirty="0"/>
          </a:p>
        </p:txBody>
      </p:sp>
      <p:grpSp>
        <p:nvGrpSpPr>
          <p:cNvPr id="125" name="グループ化 124"/>
          <p:cNvGrpSpPr/>
          <p:nvPr/>
        </p:nvGrpSpPr>
        <p:grpSpPr>
          <a:xfrm>
            <a:off x="5661473" y="2980131"/>
            <a:ext cx="4049047" cy="357163"/>
            <a:chOff x="5661473" y="3958568"/>
            <a:chExt cx="4049047" cy="357163"/>
          </a:xfrm>
        </p:grpSpPr>
        <p:sp>
          <p:nvSpPr>
            <p:cNvPr id="126" name="正方形/長方形 125"/>
            <p:cNvSpPr/>
            <p:nvPr/>
          </p:nvSpPr>
          <p:spPr>
            <a:xfrm>
              <a:off x="6314431" y="3964042"/>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127" name="角丸四角形 126"/>
            <p:cNvSpPr/>
            <p:nvPr/>
          </p:nvSpPr>
          <p:spPr>
            <a:xfrm>
              <a:off x="5661473" y="3958568"/>
              <a:ext cx="1206052"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a:latin typeface="フォントポにほんご"/>
                  <a:ea typeface="フォントポにほんご"/>
                  <a:cs typeface="フォントポにほんご"/>
                </a:rPr>
                <a:t>API</a:t>
              </a:r>
              <a:r>
                <a:rPr kumimoji="1" lang="ja-JP" altLang="en-US" sz="1400" dirty="0">
                  <a:latin typeface="フォントポにほんご"/>
                  <a:ea typeface="フォントポにほんご"/>
                  <a:cs typeface="フォントポにほんご"/>
                </a:rPr>
                <a:t>の有無</a:t>
              </a:r>
            </a:p>
          </p:txBody>
        </p:sp>
        <p:sp>
          <p:nvSpPr>
            <p:cNvPr id="128" name="正方形/長方形 127"/>
            <p:cNvSpPr/>
            <p:nvPr/>
          </p:nvSpPr>
          <p:spPr>
            <a:xfrm>
              <a:off x="6640828" y="3958568"/>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o M"/>
                  <a:ea typeface="小塚ゴシック Pr6N L"/>
                  <a:cs typeface="小塚ゴシック Pr6N L"/>
                </a:rPr>
                <a:t>有り</a:t>
              </a:r>
              <a:endParaRPr lang="en-US" altLang="ja-JP" sz="1200" dirty="0">
                <a:solidFill>
                  <a:schemeClr val="tx1"/>
                </a:solidFill>
                <a:latin typeface="小塚ゴシック Pro M"/>
                <a:ea typeface="小塚ゴシック Pr6N L"/>
                <a:cs typeface="小塚ゴシック Pr6N L"/>
              </a:endParaRPr>
            </a:p>
          </p:txBody>
        </p:sp>
      </p:grpSp>
      <p:sp>
        <p:nvSpPr>
          <p:cNvPr id="129" name="テキスト ボックス 128"/>
          <p:cNvSpPr txBox="1"/>
          <p:nvPr/>
        </p:nvSpPr>
        <p:spPr>
          <a:xfrm>
            <a:off x="9178479" y="3344417"/>
            <a:ext cx="647934" cy="646331"/>
          </a:xfrm>
          <a:prstGeom prst="rect">
            <a:avLst/>
          </a:prstGeom>
          <a:noFill/>
        </p:spPr>
        <p:txBody>
          <a:bodyPr wrap="none" rtlCol="0">
            <a:spAutoFit/>
          </a:bodyPr>
          <a:lstStyle/>
          <a:p>
            <a:r>
              <a:rPr kumimoji="1" lang="ja-JP" altLang="en-US" sz="3600" b="1" dirty="0">
                <a:solidFill>
                  <a:srgbClr val="308007"/>
                </a:solidFill>
              </a:rPr>
              <a:t>￥</a:t>
            </a:r>
          </a:p>
        </p:txBody>
      </p:sp>
      <p:grpSp>
        <p:nvGrpSpPr>
          <p:cNvPr id="130" name="グループ化 129"/>
          <p:cNvGrpSpPr/>
          <p:nvPr/>
        </p:nvGrpSpPr>
        <p:grpSpPr>
          <a:xfrm>
            <a:off x="5105667" y="3493136"/>
            <a:ext cx="4049048" cy="777394"/>
            <a:chOff x="4961522" y="4620136"/>
            <a:chExt cx="4049048" cy="777394"/>
          </a:xfrm>
        </p:grpSpPr>
        <p:sp>
          <p:nvSpPr>
            <p:cNvPr id="131" name="正方形/長方形 130"/>
            <p:cNvSpPr/>
            <p:nvPr/>
          </p:nvSpPr>
          <p:spPr>
            <a:xfrm>
              <a:off x="5614481" y="4625609"/>
              <a:ext cx="3396089" cy="771921"/>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chemeClr val="tx1"/>
                </a:solidFill>
                <a:latin typeface="小塚ゴシック Pro M"/>
                <a:ea typeface="小塚ゴシック Pr6N L"/>
                <a:cs typeface="小塚ゴシック Pr6N L"/>
              </a:endParaRPr>
            </a:p>
          </p:txBody>
        </p:sp>
        <p:sp>
          <p:nvSpPr>
            <p:cNvPr id="132" name="角丸四角形 131"/>
            <p:cNvSpPr/>
            <p:nvPr/>
          </p:nvSpPr>
          <p:spPr>
            <a:xfrm>
              <a:off x="4961522" y="4620136"/>
              <a:ext cx="939509" cy="357163"/>
            </a:xfrm>
            <a:prstGeom prst="roundRect">
              <a:avLst>
                <a:gd name="adj" fmla="val 50000"/>
              </a:avLst>
            </a:prstGeom>
            <a:solidFill>
              <a:srgbClr val="008000"/>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コスト</a:t>
              </a:r>
            </a:p>
          </p:txBody>
        </p:sp>
      </p:grpSp>
      <p:sp>
        <p:nvSpPr>
          <p:cNvPr id="133" name="角丸四角形 132"/>
          <p:cNvSpPr/>
          <p:nvPr/>
        </p:nvSpPr>
        <p:spPr>
          <a:xfrm>
            <a:off x="5099652" y="4493277"/>
            <a:ext cx="4619658" cy="1933548"/>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4" name="テキスト ボックス 133"/>
          <p:cNvSpPr txBox="1"/>
          <p:nvPr/>
        </p:nvSpPr>
        <p:spPr>
          <a:xfrm>
            <a:off x="5919836" y="4620610"/>
            <a:ext cx="3402839" cy="369332"/>
          </a:xfrm>
          <a:prstGeom prst="rect">
            <a:avLst/>
          </a:prstGeom>
          <a:noFill/>
        </p:spPr>
        <p:txBody>
          <a:bodyPr vert="horz" wrap="square" rtlCol="0">
            <a:spAutoFit/>
          </a:bodyPr>
          <a:lstStyle/>
          <a:p>
            <a:r>
              <a:rPr lang="ja-JP" altLang="en-US" dirty="0">
                <a:solidFill>
                  <a:srgbClr val="008000"/>
                </a:solidFill>
                <a:latin typeface="フォントポにほんご"/>
                <a:ea typeface="フォントポにほんご"/>
                <a:cs typeface="フォントポにほんご"/>
              </a:rPr>
              <a:t>地域コミュニティ </a:t>
            </a:r>
            <a:r>
              <a:rPr lang="en-US" altLang="ja-JP" dirty="0">
                <a:solidFill>
                  <a:srgbClr val="008000"/>
                </a:solidFill>
                <a:latin typeface="フォントポにほんご"/>
                <a:ea typeface="フォントポにほんご"/>
                <a:cs typeface="フォントポにほんご"/>
              </a:rPr>
              <a:t>CODE for AIZU</a:t>
            </a:r>
          </a:p>
        </p:txBody>
      </p:sp>
      <p:pic>
        <p:nvPicPr>
          <p:cNvPr id="135" name="図 134" descr="拡声器.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722" y="4599009"/>
            <a:ext cx="903101" cy="903101"/>
          </a:xfrm>
          <a:prstGeom prst="rect">
            <a:avLst/>
          </a:prstGeom>
        </p:spPr>
      </p:pic>
      <p:sp>
        <p:nvSpPr>
          <p:cNvPr id="136" name="正方形/長方形 135"/>
          <p:cNvSpPr/>
          <p:nvPr/>
        </p:nvSpPr>
        <p:spPr>
          <a:xfrm>
            <a:off x="5591503" y="5096977"/>
            <a:ext cx="4099271" cy="1200329"/>
          </a:xfrm>
          <a:prstGeom prst="rect">
            <a:avLst/>
          </a:prstGeom>
        </p:spPr>
        <p:txBody>
          <a:bodyPr wrap="square">
            <a:spAutoFit/>
          </a:bodyPr>
          <a:lstStyle/>
          <a:p>
            <a:r>
              <a:rPr lang="ja-JP" altLang="en-US" sz="1200" dirty="0">
                <a:latin typeface="小塚ゴシック Pr6N L"/>
              </a:rPr>
              <a:t>　</a:t>
            </a:r>
            <a:r>
              <a:rPr lang="en-US" altLang="ja-JP" sz="1200" dirty="0">
                <a:latin typeface="小塚ゴシック Pr6N L"/>
              </a:rPr>
              <a:t>CODE for AIZU</a:t>
            </a:r>
            <a:r>
              <a:rPr lang="ja-JP" altLang="en-US" sz="1200" dirty="0">
                <a:latin typeface="小塚ゴシック Pr6N L"/>
              </a:rPr>
              <a:t>（行動 </a:t>
            </a:r>
            <a:r>
              <a:rPr lang="en-US" altLang="ja-JP" sz="1200" dirty="0">
                <a:latin typeface="小塚ゴシック Pr6N L"/>
              </a:rPr>
              <a:t>for </a:t>
            </a:r>
            <a:r>
              <a:rPr lang="ja-JP" altLang="en-US" sz="1200" dirty="0">
                <a:latin typeface="小塚ゴシック Pr6N L"/>
              </a:rPr>
              <a:t>会津）は、会津を良くしたいという思いのある人が、各々の立場やスキルでもって地域をより良くしていくための地域コミュニティです。</a:t>
            </a:r>
          </a:p>
          <a:p>
            <a:r>
              <a:rPr lang="ja-JP" altLang="en-US" sz="1200" dirty="0">
                <a:latin typeface="小塚ゴシック Pr6N L"/>
              </a:rPr>
              <a:t>　定期的に開催する活動「オープンカフェ」には産学官民様々な人が集まり、課題の共有や意見交換を通じて理解を深めるとともに、新たなプロジェクト発足のきっかけとなっています。</a:t>
            </a:r>
          </a:p>
        </p:txBody>
      </p:sp>
      <p:pic>
        <p:nvPicPr>
          <p:cNvPr id="139" name="図 138" descr="チーム.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323" y="2827680"/>
            <a:ext cx="643434" cy="643434"/>
          </a:xfrm>
          <a:prstGeom prst="rect">
            <a:avLst/>
          </a:prstGeom>
        </p:spPr>
      </p:pic>
      <p:sp>
        <p:nvSpPr>
          <p:cNvPr id="140" name="正方形/長方形 139"/>
          <p:cNvSpPr/>
          <p:nvPr/>
        </p:nvSpPr>
        <p:spPr>
          <a:xfrm>
            <a:off x="6019038" y="3415580"/>
            <a:ext cx="3126153" cy="9387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n"/>
            </a:pPr>
            <a:r>
              <a:rPr lang="en-US" altLang="ja-JP" sz="1050" dirty="0">
                <a:solidFill>
                  <a:schemeClr val="tx1"/>
                </a:solidFill>
                <a:latin typeface="小塚ゴシック Pro M"/>
                <a:ea typeface="小塚ゴシック Pr6N L"/>
                <a:cs typeface="小塚ゴシック Pr6N L"/>
              </a:rPr>
              <a:t>400 </a:t>
            </a:r>
            <a:r>
              <a:rPr lang="ja-JP" altLang="en-US" sz="1050" dirty="0">
                <a:solidFill>
                  <a:schemeClr val="tx1"/>
                </a:solidFill>
                <a:latin typeface="小塚ゴシック Pro M"/>
                <a:ea typeface="小塚ゴシック Pr6N L"/>
                <a:cs typeface="小塚ゴシック Pr6N L"/>
              </a:rPr>
              <a:t>万円程度（オープンデータ利活用基盤保守運用代金、車両へのセンサー搭載等、オープンデータを含むデータ利活用推進事業予算）</a:t>
            </a:r>
            <a:endParaRPr lang="en-US" altLang="ja-JP" sz="1050" dirty="0">
              <a:solidFill>
                <a:schemeClr val="tx1"/>
              </a:solidFill>
              <a:latin typeface="小塚ゴシック Pro M"/>
              <a:ea typeface="小塚ゴシック Pr6N L"/>
              <a:cs typeface="小塚ゴシック Pr6N L"/>
            </a:endParaRPr>
          </a:p>
          <a:p>
            <a:pPr marL="171450" indent="-171450">
              <a:buFont typeface="Wingdings" panose="05000000000000000000" pitchFamily="2" charset="2"/>
              <a:buChar char="n"/>
            </a:pPr>
            <a:r>
              <a:rPr lang="ja-JP" altLang="en-US" sz="1050" dirty="0">
                <a:solidFill>
                  <a:schemeClr val="tx1"/>
                </a:solidFill>
                <a:latin typeface="小塚ゴシック Pro M"/>
                <a:ea typeface="小塚ゴシック Pr6N L"/>
                <a:cs typeface="小塚ゴシック Pr6N L"/>
              </a:rPr>
              <a:t>オープンデータに携わる職員は</a:t>
            </a:r>
            <a:r>
              <a:rPr lang="en-US" altLang="ja-JP" sz="1050" dirty="0">
                <a:solidFill>
                  <a:schemeClr val="tx1"/>
                </a:solidFill>
                <a:latin typeface="小塚ゴシック Pro M"/>
                <a:ea typeface="小塚ゴシック Pr6N L"/>
                <a:cs typeface="小塚ゴシック Pr6N L"/>
              </a:rPr>
              <a:t>2 </a:t>
            </a:r>
            <a:r>
              <a:rPr lang="ja-JP" altLang="en-US" sz="1050" dirty="0">
                <a:solidFill>
                  <a:schemeClr val="tx1"/>
                </a:solidFill>
                <a:latin typeface="小塚ゴシック Pro M"/>
                <a:ea typeface="小塚ゴシック Pr6N L"/>
                <a:cs typeface="小塚ゴシック Pr6N L"/>
              </a:rPr>
              <a:t>名。</a:t>
            </a:r>
            <a:endParaRPr lang="en-US" altLang="ja-JP" sz="1050" dirty="0">
              <a:solidFill>
                <a:schemeClr val="tx1"/>
              </a:solidFill>
              <a:latin typeface="小塚ゴシック Pro M"/>
              <a:ea typeface="小塚ゴシック Pr6N L"/>
              <a:cs typeface="小塚ゴシック Pr6N L"/>
            </a:endParaRPr>
          </a:p>
        </p:txBody>
      </p:sp>
      <p:sp>
        <p:nvSpPr>
          <p:cNvPr id="45" name="タイトル 1"/>
          <p:cNvSpPr txBox="1">
            <a:spLocks/>
          </p:cNvSpPr>
          <p:nvPr/>
        </p:nvSpPr>
        <p:spPr>
          <a:xfrm>
            <a:off x="-350" y="1149"/>
            <a:ext cx="4749931" cy="425018"/>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o M"/>
                <a:ea typeface="小塚ゴシック Pr6N R"/>
                <a:cs typeface="小塚ゴシック Pr6N R"/>
              </a:rPr>
              <a:t>持続可能な地域と行政の実現へ</a:t>
            </a:r>
            <a:endParaRPr kumimoji="1" lang="ja-JP" altLang="en-US" sz="1400" dirty="0">
              <a:solidFill>
                <a:srgbClr val="FFFFFF"/>
              </a:solidFill>
              <a:latin typeface="小塚ゴシック Pro M"/>
              <a:ea typeface="小塚ゴシック Pr6N R"/>
              <a:cs typeface="小塚ゴシック Pr6N R"/>
            </a:endParaRPr>
          </a:p>
        </p:txBody>
      </p:sp>
      <p:sp>
        <p:nvSpPr>
          <p:cNvPr id="38" name="タイトル 1"/>
          <p:cNvSpPr txBox="1">
            <a:spLocks/>
          </p:cNvSpPr>
          <p:nvPr/>
        </p:nvSpPr>
        <p:spPr>
          <a:xfrm>
            <a:off x="45111" y="223283"/>
            <a:ext cx="6308064"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dirty="0">
                <a:solidFill>
                  <a:schemeClr val="bg1"/>
                </a:solidFill>
                <a:latin typeface="小塚ゴシック Pro M"/>
                <a:ea typeface="小塚ゴシック Pro M"/>
                <a:cs typeface="小塚ゴシック Pro M"/>
              </a:rPr>
              <a:t>オープンデータによる協働・共創と効率化</a:t>
            </a:r>
          </a:p>
        </p:txBody>
      </p:sp>
      <p:sp>
        <p:nvSpPr>
          <p:cNvPr id="39"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solidFill>
                  <a:schemeClr val="bg1"/>
                </a:solidFill>
                <a:latin typeface="小塚ゴシック Pro M"/>
              </a:rPr>
              <a:t>令和２年９月１６日版</a:t>
            </a:r>
          </a:p>
        </p:txBody>
      </p:sp>
      <p:grpSp>
        <p:nvGrpSpPr>
          <p:cNvPr id="40" name="グループ化 39"/>
          <p:cNvGrpSpPr/>
          <p:nvPr/>
        </p:nvGrpSpPr>
        <p:grpSpPr>
          <a:xfrm>
            <a:off x="7311209" y="250008"/>
            <a:ext cx="2518638" cy="399683"/>
            <a:chOff x="7311209" y="250008"/>
            <a:chExt cx="2518638" cy="399683"/>
          </a:xfrm>
        </p:grpSpPr>
        <p:sp>
          <p:nvSpPr>
            <p:cNvPr id="41" name="角丸四角形 40"/>
            <p:cNvSpPr/>
            <p:nvPr/>
          </p:nvSpPr>
          <p:spPr>
            <a:xfrm>
              <a:off x="7311209" y="250008"/>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2" name="テキスト ボックス 41"/>
            <p:cNvSpPr txBox="1"/>
            <p:nvPr/>
          </p:nvSpPr>
          <p:spPr>
            <a:xfrm>
              <a:off x="7311209" y="285176"/>
              <a:ext cx="2518638"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業務負荷低減に寄与した事例</a:t>
              </a:r>
              <a:endParaRPr lang="en-US" altLang="ja-JP" sz="1400" b="1" dirty="0">
                <a:solidFill>
                  <a:srgbClr val="00D861"/>
                </a:solidFill>
                <a:latin typeface="小塚ゴシック Pro M"/>
                <a:ea typeface="小塚ゴシック Pr6N M"/>
                <a:cs typeface="小塚ゴシック Pr6N M"/>
              </a:endParaRPr>
            </a:p>
          </p:txBody>
        </p:sp>
      </p:grpSp>
      <p:grpSp>
        <p:nvGrpSpPr>
          <p:cNvPr id="43" name="グループ化 42"/>
          <p:cNvGrpSpPr/>
          <p:nvPr/>
        </p:nvGrpSpPr>
        <p:grpSpPr>
          <a:xfrm>
            <a:off x="7311209" y="743231"/>
            <a:ext cx="2478133" cy="399683"/>
            <a:chOff x="7313979" y="743231"/>
            <a:chExt cx="2478133" cy="399683"/>
          </a:xfrm>
        </p:grpSpPr>
        <p:sp>
          <p:nvSpPr>
            <p:cNvPr id="44" name="角丸四角形 43"/>
            <p:cNvSpPr/>
            <p:nvPr/>
          </p:nvSpPr>
          <p:spPr>
            <a:xfrm>
              <a:off x="7313979" y="743231"/>
              <a:ext cx="2478133" cy="39968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小塚ゴシック Pro M"/>
              </a:endParaRPr>
            </a:p>
          </p:txBody>
        </p:sp>
        <p:sp>
          <p:nvSpPr>
            <p:cNvPr id="46" name="テキスト ボックス 45"/>
            <p:cNvSpPr txBox="1"/>
            <p:nvPr/>
          </p:nvSpPr>
          <p:spPr>
            <a:xfrm>
              <a:off x="7493515" y="778399"/>
              <a:ext cx="2159566" cy="307777"/>
            </a:xfrm>
            <a:prstGeom prst="rect">
              <a:avLst/>
            </a:prstGeom>
            <a:noFill/>
            <a:ln>
              <a:noFill/>
            </a:ln>
          </p:spPr>
          <p:txBody>
            <a:bodyPr wrap="none" rtlCol="0">
              <a:spAutoFit/>
            </a:bodyPr>
            <a:lstStyle/>
            <a:p>
              <a:pPr algn="ctr"/>
              <a:r>
                <a:rPr lang="ja-JP" altLang="en-US" sz="1400" b="1" dirty="0">
                  <a:solidFill>
                    <a:srgbClr val="00D861"/>
                  </a:solidFill>
                  <a:latin typeface="小塚ゴシック Pro M"/>
                  <a:ea typeface="小塚ゴシック Pr6N M"/>
                  <a:cs typeface="小塚ゴシック Pr6N M"/>
                </a:rPr>
                <a:t>政策立案に寄与した事例</a:t>
              </a:r>
              <a:endParaRPr lang="en-US" altLang="ja-JP" sz="1400" b="1" dirty="0">
                <a:solidFill>
                  <a:srgbClr val="00D861"/>
                </a:solidFill>
                <a:latin typeface="小塚ゴシック Pro M"/>
                <a:ea typeface="小塚ゴシック Pr6N M"/>
                <a:cs typeface="小塚ゴシック Pr6N M"/>
              </a:endParaRPr>
            </a:p>
          </p:txBody>
        </p:sp>
      </p:grpSp>
    </p:spTree>
    <p:extLst>
      <p:ext uri="{BB962C8B-B14F-4D97-AF65-F5344CB8AC3E}">
        <p14:creationId xmlns:p14="http://schemas.microsoft.com/office/powerpoint/2010/main" val="4139570625"/>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A4 210 x 297 mm</PresentationFormat>
  <Paragraphs>52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フォントポにほんご</vt:lpstr>
      <vt:lpstr>小塚ゴシック Pr6N L</vt:lpstr>
      <vt:lpstr>小塚ゴシック Pr6N M</vt:lpstr>
      <vt:lpstr>小塚ゴシック Pro M</vt:lpstr>
      <vt:lpstr>Arial</vt:lpstr>
      <vt:lpstr>Calibri</vt:lpstr>
      <vt:lpstr>Wingdings</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2022-03-26T16:11:56Z</dcterms:modified>
</cp:coreProperties>
</file>