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8" r:id="rId2"/>
    <p:sldId id="259" r:id="rId3"/>
  </p:sldIdLst>
  <p:sldSz cx="9906000" cy="6858000" type="A4"/>
  <p:notesSz cx="6770688" cy="9902825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6E6E6"/>
    <a:srgbClr val="308007"/>
    <a:srgbClr val="00D861"/>
    <a:srgbClr val="F0720A"/>
    <a:srgbClr val="FF6600"/>
    <a:srgbClr val="333399"/>
    <a:srgbClr val="4ED762"/>
    <a:srgbClr val="6633FF"/>
    <a:srgbClr val="66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290" y="5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image" Target="file://localhost/Users/meg/Desktop/%E7%89%B9%E7%A0%94/%E7%89%B9%E7%A0%94OD/%E3%82%A2%E3%82%A4%E3%82%B3%E3%83%B3/%E3%83%8F%E3%83%86%E3%83%8A.png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file://localhost/Users/meg/Desktop/%E7%89%B9%E7%A0%94/%E7%89%B9%E7%A0%94OD/%E3%82%A2%E3%82%A4%E3%82%B3%E3%83%B3/%E3%81%B2%E3%82%89%E3%82%81%E3%81%8D.pn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jpe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D86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小塚ゴシック Pr6N M"/>
              <a:ea typeface="游ゴシック Light" panose="020B0300000000000000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30800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0582" y="2077445"/>
            <a:ext cx="9911640" cy="0"/>
          </a:xfrm>
          <a:prstGeom prst="line">
            <a:avLst/>
          </a:prstGeom>
          <a:ln w="6350">
            <a:solidFill>
              <a:srgbClr val="30800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156732" y="2560207"/>
            <a:ext cx="4819670" cy="395816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811" y="1149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D86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小塚ゴシック Pro M"/>
              <a:ea typeface="ヒラギノ角ゴ Pro W3"/>
            </a:endParaRPr>
          </a:p>
        </p:txBody>
      </p:sp>
      <p:sp>
        <p:nvSpPr>
          <p:cNvPr id="70" name="タイトル 1"/>
          <p:cNvSpPr txBox="1">
            <a:spLocks/>
          </p:cNvSpPr>
          <p:nvPr/>
        </p:nvSpPr>
        <p:spPr>
          <a:xfrm>
            <a:off x="45111" y="223283"/>
            <a:ext cx="7134275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窓口混雑情報・イベント情報のオープンデータ</a:t>
            </a:r>
          </a:p>
        </p:txBody>
      </p:sp>
      <p:sp>
        <p:nvSpPr>
          <p:cNvPr id="71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 神奈川県川崎市</a:t>
            </a:r>
            <a:endParaRPr kumimoji="1" lang="ja-JP" altLang="en-US" sz="1400" dirty="0">
              <a:solidFill>
                <a:srgbClr val="FFFFFF"/>
              </a:solidFill>
              <a:latin typeface="小塚ゴシック Pro M"/>
              <a:ea typeface="小塚ゴシック Pr6N R"/>
              <a:cs typeface="小塚ゴシック Pr6N R"/>
            </a:endParaRPr>
          </a:p>
        </p:txBody>
      </p:sp>
      <p:sp>
        <p:nvSpPr>
          <p:cNvPr id="74" name="タイトル 1"/>
          <p:cNvSpPr txBox="1">
            <a:spLocks/>
          </p:cNvSpPr>
          <p:nvPr/>
        </p:nvSpPr>
        <p:spPr>
          <a:xfrm>
            <a:off x="-350" y="1149"/>
            <a:ext cx="4749931" cy="42501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err="1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WebAPI</a:t>
            </a:r>
            <a:r>
              <a:rPr lang="ja-JP" altLang="en-US" sz="1400" dirty="0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を活用したリアルタイムな情報のオープンデータ</a:t>
            </a:r>
            <a:endParaRPr kumimoji="1" lang="ja-JP" altLang="en-US" sz="1400" dirty="0">
              <a:solidFill>
                <a:srgbClr val="FFFFFF"/>
              </a:solidFill>
              <a:latin typeface="小塚ゴシック Pro M"/>
              <a:ea typeface="小塚ゴシック Pr6N R"/>
              <a:cs typeface="小塚ゴシック Pr6N R"/>
            </a:endParaRPr>
          </a:p>
        </p:txBody>
      </p:sp>
      <p:sp>
        <p:nvSpPr>
          <p:cNvPr id="75" name="テキスト ボックス 39"/>
          <p:cNvSpPr txBox="1"/>
          <p:nvPr/>
        </p:nvSpPr>
        <p:spPr>
          <a:xfrm>
            <a:off x="7179387" y="-39358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dirty="0">
                <a:solidFill>
                  <a:schemeClr val="bg1"/>
                </a:solidFill>
                <a:latin typeface="小塚ゴシック Pro M"/>
              </a:rPr>
              <a:t>令和２年９月１６日版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99584" y="2618659"/>
            <a:ext cx="4638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308007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小塚ゴシック Pro M"/>
              </a:rPr>
              <a:t>各区役所の窓口混雑情報を、リプライス株式会社の協力を得て、</a:t>
            </a:r>
            <a:endParaRPr lang="en-US" altLang="ja-JP" sz="1200" b="1" dirty="0">
              <a:solidFill>
                <a:srgbClr val="308007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小塚ゴシック Pro M"/>
            </a:endParaRPr>
          </a:p>
          <a:p>
            <a:r>
              <a:rPr lang="ja-JP" altLang="en-US" sz="1200" b="1" dirty="0">
                <a:solidFill>
                  <a:srgbClr val="308007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小塚ゴシック Pro M"/>
              </a:rPr>
              <a:t>リアルタイムなオープンデータとして公開</a:t>
            </a:r>
            <a:endParaRPr kumimoji="1" lang="ja-JP" altLang="en-US" sz="1200" b="1" dirty="0">
              <a:solidFill>
                <a:srgbClr val="308007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小塚ゴシック Pro M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56732" y="2229112"/>
            <a:ext cx="4819670" cy="369332"/>
          </a:xfrm>
          <a:prstGeom prst="rect">
            <a:avLst/>
          </a:prstGeom>
          <a:solidFill>
            <a:srgbClr val="308007"/>
          </a:solidFill>
          <a:ln>
            <a:solidFill>
              <a:srgbClr val="30800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窓口混雑情報のオープンデータ化の取組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63723" y="1449992"/>
            <a:ext cx="9521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区役所窓口の混雑情報やイベント情報を、</a:t>
            </a:r>
            <a:r>
              <a:rPr kumimoji="1" lang="en-US" altLang="ja-JP" sz="1600" dirty="0" err="1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WebAPI</a:t>
            </a:r>
            <a:r>
              <a:rPr kumimoji="1" lang="ja-JP" altLang="en-US" sz="1600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によ</a:t>
            </a:r>
            <a:r>
              <a:rPr lang="ja-JP" altLang="en-US" sz="1600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り</a:t>
            </a:r>
            <a:r>
              <a:rPr kumimoji="1" lang="ja-JP" altLang="en-US" sz="1600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オープンデータとして提供し</a:t>
            </a:r>
            <a:r>
              <a:rPr lang="ja-JP" altLang="en-US" sz="1600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、民間のホームページやアプリとリアルタイムに連携。様々なチャンネルで市のイベント情報などを発信。</a:t>
            </a:r>
            <a:endParaRPr kumimoji="1" lang="ja-JP" altLang="en-US" sz="1600" dirty="0">
              <a:solidFill>
                <a:srgbClr val="308007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5052210" y="4336151"/>
            <a:ext cx="4743817" cy="2182218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片側の 2 つの角を丸めた四角形 90"/>
          <p:cNvSpPr/>
          <p:nvPr/>
        </p:nvSpPr>
        <p:spPr>
          <a:xfrm>
            <a:off x="5052210" y="4336151"/>
            <a:ext cx="4743817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下矢印 91"/>
          <p:cNvSpPr/>
          <p:nvPr/>
        </p:nvSpPr>
        <p:spPr>
          <a:xfrm>
            <a:off x="7171107" y="4034329"/>
            <a:ext cx="377535" cy="303337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3" name="ハテナ.png" descr="/Users/meg/Desktop/特研/特研OD/アイコン/ハテナ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691" y="3067780"/>
            <a:ext cx="915309" cy="915309"/>
          </a:xfrm>
          <a:prstGeom prst="rect">
            <a:avLst/>
          </a:prstGeom>
        </p:spPr>
      </p:pic>
      <p:sp>
        <p:nvSpPr>
          <p:cNvPr id="94" name="テキスト ボックス 93"/>
          <p:cNvSpPr txBox="1"/>
          <p:nvPr/>
        </p:nvSpPr>
        <p:spPr>
          <a:xfrm>
            <a:off x="5217611" y="2203281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オープンデータ活用の</a:t>
            </a:r>
            <a:r>
              <a:rPr kumimoji="1" lang="en-US" altLang="ja-JP" dirty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dirty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069983" y="2503575"/>
            <a:ext cx="458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市内の各区役所の窓口混雑情報はそれぞれ区ごとに違う形式でホームページに掲載しており、統一感がなかった。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96" name="ひらめき.png" descr="/Users/meg/Desktop/特研/特研OD/アイコン/ひらめき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596" y="5534510"/>
            <a:ext cx="915309" cy="915309"/>
          </a:xfrm>
          <a:prstGeom prst="rect">
            <a:avLst/>
          </a:prstGeom>
          <a:noFill/>
        </p:spPr>
      </p:pic>
      <p:sp>
        <p:nvSpPr>
          <p:cNvPr id="97" name="テキスト ボックス 96"/>
          <p:cNvSpPr txBox="1"/>
          <p:nvPr/>
        </p:nvSpPr>
        <p:spPr>
          <a:xfrm>
            <a:off x="5166303" y="4411671"/>
            <a:ext cx="401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オープンデータの活用で</a:t>
            </a:r>
            <a:r>
              <a:rPr lang="ja-JP" altLang="en-US" sz="1600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こう</a:t>
            </a:r>
            <a:r>
              <a:rPr kumimoji="1" lang="en-US" altLang="ja-JP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5050292" y="2191016"/>
            <a:ext cx="4743817" cy="1921402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72629" y="2972482"/>
            <a:ext cx="4128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市内のイベント情報は、民間が主催するイベント情報も含め、市公式のかわさきイベントアプリで情報発信しているが、アプリを利用していない方にも幅広く情報を届けたい。また、イベント情報の内容は随時更新されるため、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CSV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データでオープンデータ化しても活用されにくい部分があった。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96804" y="4853759"/>
            <a:ext cx="458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民間企業の協力を得て、窓口混雑情報をリアルタイムな形でオープンデータ化することで、情報を集約して表示でき、今後様々なサイト等で活用され、市民の目に触れる機会が増えることで、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窓口の混雑緩和や平準化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が期待される。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106329" y="5687992"/>
            <a:ext cx="4128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リアルタイムに変化するイベントアプリの情報を</a:t>
            </a:r>
            <a:r>
              <a:rPr lang="en-US" altLang="ja-JP" sz="1200" dirty="0" err="1">
                <a:latin typeface="小塚ゴシック Pr6N L"/>
                <a:ea typeface="小塚ゴシック Pr6N L"/>
                <a:cs typeface="小塚ゴシック Pr6N L"/>
              </a:rPr>
              <a:t>WebAPI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によりオープンデータ化することで、アプリに登録した情報が、今後様々な民間サイト等で掲載されるようになり、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幅広い方々にイベント情報が伝わりやすくなる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81611" y="3112515"/>
            <a:ext cx="1752600" cy="2145176"/>
            <a:chOff x="65526" y="3067780"/>
            <a:chExt cx="1752600" cy="214517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65526" y="3067780"/>
              <a:ext cx="1752600" cy="2857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各</a:t>
              </a:r>
              <a:r>
                <a:rPr lang="ja-JP" sz="12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区の窓口受付情報</a:t>
              </a:r>
              <a:endPara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1" name="図 4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6720" y="3344347"/>
              <a:ext cx="1043709" cy="14300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38" name="図 37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6"/>
            <a:stretch/>
          </p:blipFill>
          <p:spPr bwMode="auto">
            <a:xfrm>
              <a:off x="623554" y="3708316"/>
              <a:ext cx="913451" cy="1504640"/>
            </a:xfrm>
            <a:prstGeom prst="rect">
              <a:avLst/>
            </a:prstGeom>
            <a:ln>
              <a:solidFill>
                <a:schemeClr val="tx1"/>
              </a:solidFill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42" name="グループ化 41"/>
            <p:cNvGrpSpPr/>
            <p:nvPr/>
          </p:nvGrpSpPr>
          <p:grpSpPr>
            <a:xfrm>
              <a:off x="195842" y="4088993"/>
              <a:ext cx="1131659" cy="1117492"/>
              <a:chOff x="961549" y="4394716"/>
              <a:chExt cx="1449596" cy="1431449"/>
            </a:xfrm>
          </p:grpSpPr>
          <p:pic>
            <p:nvPicPr>
              <p:cNvPr id="43" name="図 42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961550" y="4394716"/>
                <a:ext cx="1449595" cy="84996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44" name="図 43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961549" y="4920265"/>
                <a:ext cx="1449595" cy="9059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</p:grpSp>
      <p:grpSp>
        <p:nvGrpSpPr>
          <p:cNvPr id="45" name="グループ化 44"/>
          <p:cNvGrpSpPr/>
          <p:nvPr/>
        </p:nvGrpSpPr>
        <p:grpSpPr>
          <a:xfrm>
            <a:off x="1876730" y="3095554"/>
            <a:ext cx="2964786" cy="1757326"/>
            <a:chOff x="2937826" y="2122104"/>
            <a:chExt cx="3676441" cy="2179147"/>
          </a:xfrm>
        </p:grpSpPr>
        <p:sp>
          <p:nvSpPr>
            <p:cNvPr id="46" name="角丸四角形 45"/>
            <p:cNvSpPr/>
            <p:nvPr/>
          </p:nvSpPr>
          <p:spPr>
            <a:xfrm>
              <a:off x="2937826" y="2450800"/>
              <a:ext cx="3594735" cy="1850451"/>
            </a:xfrm>
            <a:prstGeom prst="roundRect">
              <a:avLst>
                <a:gd name="adj" fmla="val 572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47" name="テキスト ボックス 14"/>
            <p:cNvSpPr txBox="1"/>
            <p:nvPr/>
          </p:nvSpPr>
          <p:spPr>
            <a:xfrm>
              <a:off x="3796981" y="2122104"/>
              <a:ext cx="1934210" cy="2857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リプライス株式会社</a:t>
              </a:r>
              <a:endPara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9" name="テキスト ボックス 23"/>
            <p:cNvSpPr txBox="1"/>
            <p:nvPr/>
          </p:nvSpPr>
          <p:spPr>
            <a:xfrm>
              <a:off x="2984664" y="2549570"/>
              <a:ext cx="3629603" cy="42291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200"/>
                </a:lnSpc>
                <a:spcAft>
                  <a:spcPts val="0"/>
                </a:spcAft>
              </a:pPr>
              <a:r>
                <a:rPr lang="ja-JP" sz="12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区の窓口混雑情報を収集・解析し、格納データを</a:t>
              </a:r>
              <a:r>
                <a:rPr lang="en-US" sz="1200" b="1" kern="100" dirty="0" err="1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WebAPI</a:t>
              </a:r>
              <a:r>
                <a:rPr lang="ja-JP" sz="12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でオープン化</a:t>
              </a:r>
              <a:endParaRPr lang="ja-JP" sz="16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右矢印 49"/>
          <p:cNvSpPr/>
          <p:nvPr/>
        </p:nvSpPr>
        <p:spPr>
          <a:xfrm>
            <a:off x="2584586" y="4074830"/>
            <a:ext cx="381697" cy="255249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1844056" y="3841051"/>
            <a:ext cx="862620" cy="873691"/>
            <a:chOff x="2780391" y="3070927"/>
            <a:chExt cx="1138649" cy="1153262"/>
          </a:xfrm>
        </p:grpSpPr>
        <p:pic>
          <p:nvPicPr>
            <p:cNvPr id="52" name="図 51"/>
            <p:cNvPicPr/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7176" y="3070927"/>
              <a:ext cx="615315" cy="882015"/>
            </a:xfrm>
            <a:prstGeom prst="rect">
              <a:avLst/>
            </a:prstGeom>
          </p:spPr>
        </p:pic>
        <p:sp>
          <p:nvSpPr>
            <p:cNvPr id="53" name="テキスト ボックス 17"/>
            <p:cNvSpPr txBox="1"/>
            <p:nvPr/>
          </p:nvSpPr>
          <p:spPr>
            <a:xfrm>
              <a:off x="2780391" y="3938439"/>
              <a:ext cx="1138649" cy="2857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解析サーバ</a:t>
              </a:r>
              <a:endPara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2937523" y="3807732"/>
            <a:ext cx="959891" cy="973269"/>
            <a:chOff x="4147122" y="2962707"/>
            <a:chExt cx="1267046" cy="1284705"/>
          </a:xfrm>
        </p:grpSpPr>
        <p:pic>
          <p:nvPicPr>
            <p:cNvPr id="55" name="図 54"/>
            <p:cNvPicPr/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7529" y="2962707"/>
              <a:ext cx="825381" cy="952528"/>
            </a:xfrm>
            <a:prstGeom prst="rect">
              <a:avLst/>
            </a:prstGeom>
          </p:spPr>
        </p:pic>
        <p:sp>
          <p:nvSpPr>
            <p:cNvPr id="56" name="テキスト ボックス 18"/>
            <p:cNvSpPr txBox="1"/>
            <p:nvPr/>
          </p:nvSpPr>
          <p:spPr>
            <a:xfrm>
              <a:off x="4147122" y="3917054"/>
              <a:ext cx="1267046" cy="33035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データベース</a:t>
              </a:r>
              <a:endPara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3993832" y="3799837"/>
            <a:ext cx="825507" cy="914905"/>
            <a:chOff x="5454963" y="2987805"/>
            <a:chExt cx="1089660" cy="1207665"/>
          </a:xfrm>
        </p:grpSpPr>
        <p:pic>
          <p:nvPicPr>
            <p:cNvPr id="59" name="図 58"/>
            <p:cNvPicPr/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2800" y="2987805"/>
              <a:ext cx="825022" cy="912582"/>
            </a:xfrm>
            <a:prstGeom prst="rect">
              <a:avLst/>
            </a:prstGeom>
          </p:spPr>
        </p:pic>
        <p:sp>
          <p:nvSpPr>
            <p:cNvPr id="60" name="テキスト ボックス 19"/>
            <p:cNvSpPr txBox="1"/>
            <p:nvPr/>
          </p:nvSpPr>
          <p:spPr>
            <a:xfrm>
              <a:off x="5454963" y="3909720"/>
              <a:ext cx="1089660" cy="2857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オープンデータ</a:t>
              </a:r>
              <a:endPara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右矢印 60"/>
          <p:cNvSpPr/>
          <p:nvPr/>
        </p:nvSpPr>
        <p:spPr>
          <a:xfrm>
            <a:off x="3674993" y="4046768"/>
            <a:ext cx="444842" cy="30290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211928" y="5320736"/>
            <a:ext cx="3032793" cy="1171763"/>
          </a:xfrm>
          <a:prstGeom prst="roundRect">
            <a:avLst>
              <a:gd name="adj" fmla="val 12846"/>
            </a:avLst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テキスト ボックス 16"/>
          <p:cNvSpPr txBox="1"/>
          <p:nvPr/>
        </p:nvSpPr>
        <p:spPr>
          <a:xfrm>
            <a:off x="181389" y="5343983"/>
            <a:ext cx="3032791" cy="11485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sz="11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リアルタイムなオープンデータとして誰でも利用可能</a:t>
            </a:r>
            <a:endParaRPr lang="en-US" altLang="ja-JP" sz="11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1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民間のホームページ</a:t>
            </a:r>
            <a:r>
              <a:rPr lang="ja-JP" altLang="en-US" sz="11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1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アプリ</a:t>
            </a:r>
            <a:r>
              <a:rPr lang="ja-JP" altLang="en-US" sz="11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との</a:t>
            </a:r>
            <a:r>
              <a:rPr lang="ja-JP" altLang="en-US" sz="11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連携が可能</a:t>
            </a:r>
            <a:r>
              <a:rPr lang="ja-JP" altLang="en-US" sz="11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となり、待ち時間を買い物などの他の用事に活用するなど、</a:t>
            </a:r>
            <a:r>
              <a:rPr lang="ja-JP" altLang="en-US" sz="11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時間の有効活用</a:t>
            </a:r>
            <a:r>
              <a:rPr lang="ja-JP" altLang="en-US" sz="11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が期待される。</a:t>
            </a:r>
            <a:endParaRPr lang="ja-JP" sz="11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右矢印 66"/>
          <p:cNvSpPr/>
          <p:nvPr/>
        </p:nvSpPr>
        <p:spPr>
          <a:xfrm>
            <a:off x="1556540" y="3836291"/>
            <a:ext cx="307022" cy="697483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2" name="図 6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60" y="5169128"/>
            <a:ext cx="823111" cy="12658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図 6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24787" y="5216255"/>
            <a:ext cx="802170" cy="12896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6" name="右矢印 75"/>
          <p:cNvSpPr/>
          <p:nvPr/>
        </p:nvSpPr>
        <p:spPr>
          <a:xfrm>
            <a:off x="3183641" y="5559433"/>
            <a:ext cx="307022" cy="697483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0" name="右矢印 79"/>
          <p:cNvSpPr/>
          <p:nvPr/>
        </p:nvSpPr>
        <p:spPr>
          <a:xfrm rot="5400000">
            <a:off x="4061726" y="4699906"/>
            <a:ext cx="307022" cy="697483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7311209" y="250008"/>
            <a:ext cx="2518638" cy="399683"/>
            <a:chOff x="7311209" y="250008"/>
            <a:chExt cx="2518638" cy="399683"/>
          </a:xfrm>
        </p:grpSpPr>
        <p:sp>
          <p:nvSpPr>
            <p:cNvPr id="66" name="角丸四角形 65"/>
            <p:cNvSpPr/>
            <p:nvPr/>
          </p:nvSpPr>
          <p:spPr>
            <a:xfrm>
              <a:off x="7311209" y="250008"/>
              <a:ext cx="2478133" cy="39968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  <a:latin typeface="小塚ゴシック Pro M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7311209" y="285176"/>
              <a:ext cx="25186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00D861"/>
                  </a:solidFill>
                  <a:latin typeface="小塚ゴシック Pro M"/>
                  <a:ea typeface="小塚ゴシック Pr6N M"/>
                  <a:cs typeface="小塚ゴシック Pr6N M"/>
                </a:rPr>
                <a:t>業務負荷低減に寄与した事例</a:t>
              </a:r>
              <a:endParaRPr lang="en-US" altLang="ja-JP" sz="1400" b="1" dirty="0">
                <a:solidFill>
                  <a:srgbClr val="00D861"/>
                </a:solidFill>
                <a:latin typeface="小塚ゴシック Pro M"/>
                <a:ea typeface="小塚ゴシック Pr6N M"/>
                <a:cs typeface="小塚ゴシック Pr6N 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931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1" grpId="0" animBg="1"/>
      <p:bldP spid="67" grpId="0" animBg="1"/>
      <p:bldP spid="76" grpId="0" animBg="1"/>
      <p:bldP spid="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11" y="1149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D86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小塚ゴシック Pro M"/>
              <a:ea typeface="ヒラギノ角ゴ Pro W3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 神奈川県川崎市</a:t>
            </a:r>
            <a:endParaRPr kumimoji="1" lang="ja-JP" altLang="en-US" sz="1400" dirty="0">
              <a:solidFill>
                <a:srgbClr val="FFFFFF"/>
              </a:solidFill>
              <a:latin typeface="小塚ゴシック Pro M"/>
              <a:ea typeface="小塚ゴシック Pr6N R"/>
              <a:cs typeface="小塚ゴシック Pr6N R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D86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小塚ゴシック Pro M"/>
              <a:ea typeface="ヒラギノ角ゴ Pro W3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97345" y="1303813"/>
            <a:ext cx="4954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リアルタイムに変化する情報</a:t>
            </a:r>
            <a:r>
              <a:rPr lang="ja-JP" altLang="en-US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を</a:t>
            </a:r>
            <a:r>
              <a:rPr kumimoji="1" lang="ja-JP" altLang="en-US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オープンデータ化</a:t>
            </a:r>
            <a:endParaRPr kumimoji="1" lang="en-US" altLang="ja-JP" dirty="0">
              <a:solidFill>
                <a:srgbClr val="308007"/>
              </a:solidFill>
              <a:latin typeface="小塚ゴシック Pro M"/>
              <a:ea typeface="小塚ゴシック Pro M"/>
              <a:cs typeface="小塚ゴシック Pro M"/>
            </a:endParaRPr>
          </a:p>
          <a:p>
            <a:r>
              <a:rPr lang="ja-JP" altLang="en-US" dirty="0">
                <a:solidFill>
                  <a:srgbClr val="308007"/>
                </a:solidFill>
                <a:latin typeface="小塚ゴシック Pro M"/>
                <a:ea typeface="小塚ゴシック Pro M"/>
                <a:cs typeface="小塚ゴシック Pro M"/>
              </a:rPr>
              <a:t>することで、活用の幅が広がる</a:t>
            </a:r>
            <a:endParaRPr kumimoji="1" lang="ja-JP" altLang="en-US" dirty="0">
              <a:solidFill>
                <a:srgbClr val="308007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H="1">
            <a:off x="58190" y="1344614"/>
            <a:ext cx="4922375" cy="0"/>
          </a:xfrm>
          <a:prstGeom prst="line">
            <a:avLst/>
          </a:prstGeom>
          <a:ln w="6350">
            <a:solidFill>
              <a:srgbClr val="30800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57563" y="1950054"/>
            <a:ext cx="4942435" cy="0"/>
          </a:xfrm>
          <a:prstGeom prst="line">
            <a:avLst/>
          </a:prstGeom>
          <a:ln w="6350">
            <a:solidFill>
              <a:srgbClr val="30800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" name="図 57" descr="アイディア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1292394"/>
            <a:ext cx="643434" cy="643434"/>
          </a:xfrm>
          <a:prstGeom prst="rect">
            <a:avLst/>
          </a:prstGeom>
        </p:spPr>
      </p:pic>
      <p:pic>
        <p:nvPicPr>
          <p:cNvPr id="61" name="図 60" descr="パソコン作業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67" y="1745423"/>
            <a:ext cx="643434" cy="643434"/>
          </a:xfrm>
          <a:prstGeom prst="rect">
            <a:avLst/>
          </a:prstGeom>
        </p:spPr>
      </p:pic>
      <p:pic>
        <p:nvPicPr>
          <p:cNvPr id="62" name="図 61" descr="マーカー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2334515"/>
            <a:ext cx="643434" cy="643434"/>
          </a:xfrm>
          <a:prstGeom prst="rect">
            <a:avLst/>
          </a:prstGeom>
        </p:spPr>
      </p:pic>
      <p:sp>
        <p:nvSpPr>
          <p:cNvPr id="63" name="正方形/長方形 62"/>
          <p:cNvSpPr/>
          <p:nvPr/>
        </p:nvSpPr>
        <p:spPr>
          <a:xfrm>
            <a:off x="6046963" y="1499638"/>
            <a:ext cx="3116631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窓口混雑情報・イベント情報</a:t>
            </a:r>
            <a:endParaRPr lang="en-US" altLang="ja-JP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749101" y="2485267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神奈川県川崎市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5096143" y="2479793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342965" y="1989141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WebAPI</a:t>
            </a:r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JSON</a:t>
            </a:r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・</a:t>
            </a:r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XML</a:t>
            </a:r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形式）</a:t>
            </a:r>
            <a:endParaRPr lang="en-US" altLang="ja-JP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312526" y="3101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6314431" y="2985606"/>
            <a:ext cx="3396089" cy="518452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>
              <a:solidFill>
                <a:srgbClr val="000000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5661473" y="2980131"/>
            <a:ext cx="1206052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フォントポにほんご"/>
                <a:ea typeface="フォントポにほんご"/>
                <a:cs typeface="フォントポにほんご"/>
              </a:rPr>
              <a:t>API</a:t>
            </a:r>
            <a:r>
              <a:rPr kumimoji="1"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の有無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6739395" y="3021836"/>
            <a:ext cx="3049947" cy="4406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  <a:latin typeface="小塚ゴシック Pro M"/>
                <a:ea typeface="小塚ゴシック Pr6N L"/>
                <a:cs typeface="小塚ゴシック Pr6N L"/>
              </a:rPr>
              <a:t>WebAPI</a:t>
            </a:r>
            <a:endParaRPr lang="en-US" altLang="ja-JP" sz="1200" dirty="0">
              <a:solidFill>
                <a:schemeClr val="tx1"/>
              </a:solidFill>
              <a:latin typeface="小塚ゴシック Pro M"/>
              <a:ea typeface="小塚ゴシック Pr6N L"/>
              <a:cs typeface="小塚ゴシック Pr6N L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小塚ゴシック Pro M"/>
                <a:ea typeface="小塚ゴシック Pr6N L"/>
                <a:cs typeface="小塚ゴシック Pr6N L"/>
              </a:rPr>
              <a:t>（リアルタイム窓口混雑情報、イベント情報）</a:t>
            </a:r>
            <a:endParaRPr lang="en-US" altLang="ja-JP" sz="1200" dirty="0">
              <a:solidFill>
                <a:schemeClr val="tx1"/>
              </a:solidFill>
              <a:latin typeface="小塚ゴシック Pro M"/>
              <a:ea typeface="小塚ゴシック Pr6N L"/>
              <a:cs typeface="小塚ゴシック Pr6N L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178479" y="348572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308007"/>
                </a:solidFill>
              </a:rPr>
              <a:t>￥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5270269" y="3639922"/>
            <a:ext cx="3942633" cy="899126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小塚ゴシック Pro M"/>
              <a:ea typeface="小塚ゴシック Pr6N L"/>
              <a:cs typeface="小塚ゴシック Pr6N L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105667" y="3634448"/>
            <a:ext cx="939509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コスト</a:t>
            </a:r>
          </a:p>
        </p:txBody>
      </p:sp>
      <p:sp>
        <p:nvSpPr>
          <p:cNvPr id="83" name="角丸四角形 82"/>
          <p:cNvSpPr/>
          <p:nvPr/>
        </p:nvSpPr>
        <p:spPr>
          <a:xfrm>
            <a:off x="5099652" y="4670494"/>
            <a:ext cx="4619658" cy="1756331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919837" y="4670494"/>
            <a:ext cx="11079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ja-JP" altLang="en-US" sz="2400" dirty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コラム</a:t>
            </a:r>
            <a:endParaRPr lang="en-US" altLang="ja-JP" sz="2400" dirty="0">
              <a:solidFill>
                <a:srgbClr val="008000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pic>
        <p:nvPicPr>
          <p:cNvPr id="93" name="図 92" descr="拡声器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722" y="4648893"/>
            <a:ext cx="903101" cy="903101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5571553" y="5107913"/>
            <a:ext cx="2421071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/>
              <a:t>令和２年度中に川崎市</a:t>
            </a:r>
            <a:r>
              <a:rPr lang="en-US" altLang="ja-JP" sz="1200" dirty="0"/>
              <a:t>LINE</a:t>
            </a:r>
            <a:r>
              <a:rPr lang="ja-JP" altLang="en-US" sz="1200" dirty="0"/>
              <a:t>公式アカウント内にチャットボットシステムの機能を追加し、</a:t>
            </a:r>
            <a:r>
              <a:rPr lang="ja-JP" altLang="en-US" sz="1400" dirty="0"/>
              <a:t>チャット上</a:t>
            </a:r>
            <a:r>
              <a:rPr lang="ja-JP" altLang="en-US" sz="1200" dirty="0"/>
              <a:t>で窓口混雑情報やイベント情報を表示できるようにする予定です。</a:t>
            </a:r>
          </a:p>
        </p:txBody>
      </p:sp>
      <p:pic>
        <p:nvPicPr>
          <p:cNvPr id="52" name="図 51" descr="チーム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323" y="2827680"/>
            <a:ext cx="643434" cy="643434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6058163" y="3670718"/>
            <a:ext cx="31547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小塚ゴシック Pr6N L"/>
              </a:rPr>
              <a:t>■窓口混雑情報のオープンデータ化</a:t>
            </a:r>
            <a:endParaRPr lang="en-US" altLang="ja-JP" sz="1200" dirty="0">
              <a:latin typeface="小塚ゴシック Pr6N L"/>
            </a:endParaRPr>
          </a:p>
          <a:p>
            <a:r>
              <a:rPr lang="ja-JP" altLang="en-US" sz="1200" dirty="0">
                <a:latin typeface="小塚ゴシック Pr6N L"/>
              </a:rPr>
              <a:t>　 協定に基づき市の負担は</a:t>
            </a:r>
            <a:r>
              <a:rPr lang="ja-JP" altLang="en-US" sz="1200" dirty="0" err="1">
                <a:latin typeface="小塚ゴシック Pr6N L"/>
              </a:rPr>
              <a:t>無し</a:t>
            </a:r>
            <a:endParaRPr lang="en-US" altLang="ja-JP" sz="1200" dirty="0">
              <a:latin typeface="小塚ゴシック Pr6N L"/>
            </a:endParaRPr>
          </a:p>
          <a:p>
            <a:r>
              <a:rPr lang="ja-JP" altLang="en-US" sz="1200" dirty="0">
                <a:latin typeface="小塚ゴシック Pr6N L"/>
              </a:rPr>
              <a:t>■イベント</a:t>
            </a:r>
            <a:r>
              <a:rPr lang="en-US" altLang="ja-JP" sz="1200" dirty="0">
                <a:latin typeface="小塚ゴシック Pr6N L"/>
              </a:rPr>
              <a:t>API</a:t>
            </a:r>
            <a:r>
              <a:rPr lang="ja-JP" altLang="en-US" sz="1200" dirty="0">
                <a:latin typeface="小塚ゴシック Pr6N L"/>
              </a:rPr>
              <a:t>用サーバ：</a:t>
            </a:r>
          </a:p>
          <a:p>
            <a:r>
              <a:rPr lang="ja-JP" altLang="en-US" sz="1200" dirty="0">
                <a:latin typeface="小塚ゴシック Pr6N L"/>
              </a:rPr>
              <a:t> 　イベントアプリの機能改修で対応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119230" y="2200281"/>
            <a:ext cx="4880622" cy="416738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  <a:p>
            <a:pPr algn="ctr"/>
            <a:endParaRPr lang="en-US" altLang="ja-JP" dirty="0">
              <a:latin typeface="小塚ゴシック Pr6N M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4931" y="2492813"/>
            <a:ext cx="484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spc="-60" dirty="0">
                <a:solidFill>
                  <a:srgbClr val="308007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小塚ゴシック Pro M"/>
              </a:rPr>
              <a:t>川崎市内のさまざまなイベント情報を掲載している「かわさきイベントアプリ」の情報を、リアルタイムな形式でオープンデータとして提供</a:t>
            </a:r>
            <a:endParaRPr kumimoji="1" lang="ja-JP" altLang="en-US" sz="1200" b="1" spc="-60" dirty="0">
              <a:solidFill>
                <a:srgbClr val="308007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小塚ゴシック Pro M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9230" y="2052458"/>
            <a:ext cx="4895492" cy="369332"/>
          </a:xfrm>
          <a:prstGeom prst="rect">
            <a:avLst/>
          </a:prstGeom>
          <a:solidFill>
            <a:srgbClr val="308007"/>
          </a:solidFill>
          <a:ln>
            <a:solidFill>
              <a:srgbClr val="30800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イベント情報のオープンデータ化の取組</a:t>
            </a:r>
          </a:p>
        </p:txBody>
      </p:sp>
      <p:sp>
        <p:nvSpPr>
          <p:cNvPr id="106" name="タイトル 1"/>
          <p:cNvSpPr txBox="1">
            <a:spLocks/>
          </p:cNvSpPr>
          <p:nvPr/>
        </p:nvSpPr>
        <p:spPr>
          <a:xfrm>
            <a:off x="45111" y="223283"/>
            <a:ext cx="7134275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窓口混雑情報・イベント情報のオープンデータ</a:t>
            </a:r>
          </a:p>
        </p:txBody>
      </p:sp>
      <p:sp>
        <p:nvSpPr>
          <p:cNvPr id="107" name="タイトル 1"/>
          <p:cNvSpPr txBox="1">
            <a:spLocks/>
          </p:cNvSpPr>
          <p:nvPr/>
        </p:nvSpPr>
        <p:spPr>
          <a:xfrm>
            <a:off x="-350" y="1149"/>
            <a:ext cx="4749931" cy="42501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err="1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WebAPI</a:t>
            </a:r>
            <a:r>
              <a:rPr lang="ja-JP" altLang="en-US" sz="1400" dirty="0">
                <a:solidFill>
                  <a:srgbClr val="FFFFFF"/>
                </a:solidFill>
                <a:latin typeface="小塚ゴシック Pro M"/>
                <a:ea typeface="小塚ゴシック Pr6N R"/>
                <a:cs typeface="小塚ゴシック Pr6N R"/>
              </a:rPr>
              <a:t>を活用したリアルタイムな情報のオープンデータ</a:t>
            </a:r>
            <a:endParaRPr kumimoji="1" lang="ja-JP" altLang="en-US" sz="1400" dirty="0">
              <a:solidFill>
                <a:srgbClr val="FFFFFF"/>
              </a:solidFill>
              <a:latin typeface="小塚ゴシック Pro M"/>
              <a:ea typeface="小塚ゴシック Pr6N R"/>
              <a:cs typeface="小塚ゴシック Pr6N R"/>
            </a:endParaRPr>
          </a:p>
        </p:txBody>
      </p:sp>
      <p:grpSp>
        <p:nvGrpSpPr>
          <p:cNvPr id="197" name="グループ化 196"/>
          <p:cNvGrpSpPr/>
          <p:nvPr/>
        </p:nvGrpSpPr>
        <p:grpSpPr>
          <a:xfrm>
            <a:off x="3390604" y="3089900"/>
            <a:ext cx="1590312" cy="2945297"/>
            <a:chOff x="6235463" y="2388949"/>
            <a:chExt cx="2762715" cy="4038459"/>
          </a:xfrm>
        </p:grpSpPr>
        <p:sp>
          <p:nvSpPr>
            <p:cNvPr id="198" name="角丸四角形 197"/>
            <p:cNvSpPr/>
            <p:nvPr/>
          </p:nvSpPr>
          <p:spPr>
            <a:xfrm>
              <a:off x="6270402" y="2388949"/>
              <a:ext cx="2693523" cy="4038459"/>
            </a:xfrm>
            <a:prstGeom prst="roundRect">
              <a:avLst>
                <a:gd name="adj" fmla="val 572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400"/>
            </a:p>
          </p:txBody>
        </p:sp>
        <p:sp>
          <p:nvSpPr>
            <p:cNvPr id="199" name="テキスト ボックス 28"/>
            <p:cNvSpPr txBox="1"/>
            <p:nvPr/>
          </p:nvSpPr>
          <p:spPr>
            <a:xfrm>
              <a:off x="6235463" y="2393860"/>
              <a:ext cx="2762715" cy="72573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kern="100" dirty="0">
                  <a:effectLst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イベント情報等を掲載</a:t>
              </a:r>
              <a:endParaRPr lang="en-US" altLang="ja-JP" sz="1200" kern="100" dirty="0">
                <a:effectLst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kern="100" dirty="0">
                  <a:effectLst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している民間サイト</a:t>
              </a:r>
              <a:endParaRPr lang="ja-JP" sz="12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0" name="テキスト ボックス 5"/>
          <p:cNvSpPr txBox="1"/>
          <p:nvPr/>
        </p:nvSpPr>
        <p:spPr>
          <a:xfrm>
            <a:off x="1642431" y="3785143"/>
            <a:ext cx="1826362" cy="39834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11125" indent="-111125" algn="just">
              <a:lnSpc>
                <a:spcPts val="1300"/>
              </a:lnSpc>
              <a:spcAft>
                <a:spcPts val="0"/>
              </a:spcAft>
            </a:pPr>
            <a:r>
              <a:rPr lang="ja-JP" sz="9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例</a:t>
            </a:r>
            <a:r>
              <a:rPr lang="en-US" altLang="ja-JP" sz="9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:</a:t>
            </a:r>
            <a:r>
              <a:rPr lang="ja-JP" sz="900" b="1" u="sng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○月</a:t>
            </a:r>
            <a:r>
              <a:rPr lang="en-US" sz="900" b="1" u="sng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sz="900" b="1" u="sng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日～</a:t>
            </a:r>
            <a:r>
              <a:rPr lang="en-US" sz="900" b="1" u="sng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sz="900" b="1" u="sng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月○日</a:t>
            </a:r>
            <a:r>
              <a:rPr lang="ja-JP" sz="900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sz="900" b="1" kern="100" spc="-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イベント</a:t>
            </a:r>
            <a:endParaRPr lang="en-US" altLang="ja-JP" sz="900" b="1" kern="100" spc="-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11125" indent="-111125" algn="just">
              <a:lnSpc>
                <a:spcPts val="1300"/>
              </a:lnSpc>
              <a:spcAft>
                <a:spcPts val="0"/>
              </a:spcAft>
            </a:pPr>
            <a:r>
              <a:rPr lang="ja-JP" altLang="en-US" sz="9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9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:</a:t>
            </a:r>
            <a:r>
              <a:rPr lang="ja-JP" sz="900" b="1" u="sng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子育て分野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sz="9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イベント</a:t>
            </a:r>
            <a:r>
              <a:rPr lang="en-US" altLang="ja-JP" sz="9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など</a:t>
            </a:r>
            <a:endParaRPr lang="ja-JP" sz="11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01" name="グループ化 200"/>
          <p:cNvGrpSpPr/>
          <p:nvPr/>
        </p:nvGrpSpPr>
        <p:grpSpPr>
          <a:xfrm>
            <a:off x="2105581" y="5263036"/>
            <a:ext cx="896864" cy="402018"/>
            <a:chOff x="0" y="0"/>
            <a:chExt cx="822914" cy="407035"/>
          </a:xfrm>
        </p:grpSpPr>
        <p:grpSp>
          <p:nvGrpSpPr>
            <p:cNvPr id="202" name="グループ化 201"/>
            <p:cNvGrpSpPr/>
            <p:nvPr/>
          </p:nvGrpSpPr>
          <p:grpSpPr>
            <a:xfrm>
              <a:off x="0" y="0"/>
              <a:ext cx="313055" cy="407035"/>
              <a:chOff x="0" y="1"/>
              <a:chExt cx="363105" cy="469901"/>
            </a:xfrm>
          </p:grpSpPr>
          <p:sp>
            <p:nvSpPr>
              <p:cNvPr id="207" name="メモ 206"/>
              <p:cNvSpPr/>
              <p:nvPr/>
            </p:nvSpPr>
            <p:spPr>
              <a:xfrm>
                <a:off x="0" y="1"/>
                <a:ext cx="363105" cy="469901"/>
              </a:xfrm>
              <a:prstGeom prst="foldedCorner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400"/>
              </a:p>
            </p:txBody>
          </p:sp>
          <p:sp>
            <p:nvSpPr>
              <p:cNvPr id="208" name="正方形/長方形 207"/>
              <p:cNvSpPr/>
              <p:nvPr/>
            </p:nvSpPr>
            <p:spPr>
              <a:xfrm>
                <a:off x="6817" y="143189"/>
                <a:ext cx="355922" cy="16764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36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0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FFFFFF"/>
                    </a:solidFill>
                    <a:effectLst/>
                    <a:latin typeface="游ゴシック" panose="020B0400000000000000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JSON</a:t>
                </a:r>
                <a:endParaRPr lang="ja-JP" sz="1050" kern="100" dirty="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03" name="グループ化 202"/>
            <p:cNvGrpSpPr/>
            <p:nvPr/>
          </p:nvGrpSpPr>
          <p:grpSpPr>
            <a:xfrm>
              <a:off x="510494" y="0"/>
              <a:ext cx="312420" cy="407035"/>
              <a:chOff x="0" y="0"/>
              <a:chExt cx="363105" cy="469900"/>
            </a:xfrm>
          </p:grpSpPr>
          <p:sp>
            <p:nvSpPr>
              <p:cNvPr id="205" name="メモ 204"/>
              <p:cNvSpPr/>
              <p:nvPr/>
            </p:nvSpPr>
            <p:spPr>
              <a:xfrm>
                <a:off x="0" y="0"/>
                <a:ext cx="363105" cy="469900"/>
              </a:xfrm>
              <a:prstGeom prst="foldedCorner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400"/>
              </a:p>
            </p:txBody>
          </p:sp>
          <p:sp>
            <p:nvSpPr>
              <p:cNvPr id="206" name="正方形/長方形 205"/>
              <p:cNvSpPr/>
              <p:nvPr/>
            </p:nvSpPr>
            <p:spPr>
              <a:xfrm>
                <a:off x="6822" y="152094"/>
                <a:ext cx="356282" cy="16763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36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9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FFFFFF"/>
                    </a:solidFill>
                    <a:effectLst/>
                    <a:latin typeface="游ゴシック" panose="020B0400000000000000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XML</a:t>
                </a:r>
                <a:endParaRPr lang="ja-JP" sz="1000" kern="100" dirty="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4" name="テキスト ボックス 6"/>
            <p:cNvSpPr txBox="1"/>
            <p:nvPr/>
          </p:nvSpPr>
          <p:spPr>
            <a:xfrm>
              <a:off x="313847" y="170702"/>
              <a:ext cx="199581" cy="1806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en-US" sz="1100" b="1" kern="100" dirty="0">
                  <a:effectLst/>
                  <a:latin typeface="HGPｺﾞｼｯｸE" panose="020B09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or</a:t>
              </a:r>
              <a:endParaRPr lang="ja-JP" sz="11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9" name="テキスト ボックス 12"/>
          <p:cNvSpPr txBox="1"/>
          <p:nvPr/>
        </p:nvSpPr>
        <p:spPr>
          <a:xfrm>
            <a:off x="1658156" y="4507540"/>
            <a:ext cx="1726824" cy="69780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900" b="1" u="sng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リクエストの内容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に基づき</a:t>
            </a:r>
            <a:r>
              <a:rPr lang="en-US" sz="1000" b="1" u="sng" kern="100" dirty="0" err="1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WebAP</a:t>
            </a:r>
            <a:r>
              <a:rPr lang="en-US" sz="1000" b="1" kern="100" dirty="0" err="1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I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により</a:t>
            </a:r>
            <a:r>
              <a:rPr lang="ja-JP" sz="900" b="1" u="sng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ホームページ等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で</a:t>
            </a:r>
            <a:r>
              <a:rPr lang="ja-JP" sz="900" b="1" u="sng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扱いやすい形式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で</a:t>
            </a:r>
            <a:r>
              <a:rPr lang="ja-JP" sz="900" b="1" u="sng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オープンデータ</a:t>
            </a:r>
            <a:r>
              <a:rPr lang="ja-JP" sz="9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として提供</a:t>
            </a:r>
            <a:endParaRPr lang="ja-JP" sz="11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3" name="角丸四角形 212"/>
          <p:cNvSpPr/>
          <p:nvPr/>
        </p:nvSpPr>
        <p:spPr>
          <a:xfrm>
            <a:off x="195900" y="3105524"/>
            <a:ext cx="1466430" cy="2287633"/>
          </a:xfrm>
          <a:prstGeom prst="roundRect">
            <a:avLst>
              <a:gd name="adj" fmla="val 572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/>
          </a:p>
        </p:txBody>
      </p:sp>
      <p:grpSp>
        <p:nvGrpSpPr>
          <p:cNvPr id="211" name="グループ化 210"/>
          <p:cNvGrpSpPr/>
          <p:nvPr/>
        </p:nvGrpSpPr>
        <p:grpSpPr>
          <a:xfrm>
            <a:off x="249654" y="3335402"/>
            <a:ext cx="784165" cy="1531212"/>
            <a:chOff x="0" y="-2"/>
            <a:chExt cx="1518284" cy="2962275"/>
          </a:xfrm>
        </p:grpSpPr>
        <p:grpSp>
          <p:nvGrpSpPr>
            <p:cNvPr id="216" name="グループ化 215"/>
            <p:cNvGrpSpPr/>
            <p:nvPr/>
          </p:nvGrpSpPr>
          <p:grpSpPr>
            <a:xfrm>
              <a:off x="0" y="-2"/>
              <a:ext cx="1518284" cy="2962275"/>
              <a:chOff x="0" y="-2"/>
              <a:chExt cx="1570063" cy="3062357"/>
            </a:xfrm>
          </p:grpSpPr>
          <p:sp>
            <p:nvSpPr>
              <p:cNvPr id="218" name="角丸四角形 217"/>
              <p:cNvSpPr/>
              <p:nvPr/>
            </p:nvSpPr>
            <p:spPr>
              <a:xfrm>
                <a:off x="11933" y="-2"/>
                <a:ext cx="1552886" cy="3062357"/>
              </a:xfrm>
              <a:prstGeom prst="roundRect">
                <a:avLst>
                  <a:gd name="adj" fmla="val 12741"/>
                </a:avLst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57150" h="57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1400"/>
              </a:p>
            </p:txBody>
          </p:sp>
          <p:sp>
            <p:nvSpPr>
              <p:cNvPr id="219" name="円/楕円 218"/>
              <p:cNvSpPr/>
              <p:nvPr/>
            </p:nvSpPr>
            <p:spPr>
              <a:xfrm>
                <a:off x="675728" y="2744917"/>
                <a:ext cx="213037" cy="213038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1400"/>
              </a:p>
            </p:txBody>
          </p:sp>
          <p:cxnSp>
            <p:nvCxnSpPr>
              <p:cNvPr id="220" name="直線コネクタ 219"/>
              <p:cNvCxnSpPr/>
              <p:nvPr/>
            </p:nvCxnSpPr>
            <p:spPr>
              <a:xfrm>
                <a:off x="677942" y="193940"/>
                <a:ext cx="259607" cy="0"/>
              </a:xfrm>
              <a:prstGeom prst="line">
                <a:avLst/>
              </a:prstGeom>
              <a:ln w="22225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1" name="円/楕円 220"/>
              <p:cNvSpPr/>
              <p:nvPr/>
            </p:nvSpPr>
            <p:spPr>
              <a:xfrm>
                <a:off x="554934" y="166078"/>
                <a:ext cx="50290" cy="5029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1400"/>
              </a:p>
            </p:txBody>
          </p:sp>
          <p:sp>
            <p:nvSpPr>
              <p:cNvPr id="222" name="正方形/長方形 221"/>
              <p:cNvSpPr/>
              <p:nvPr/>
            </p:nvSpPr>
            <p:spPr>
              <a:xfrm>
                <a:off x="1559263" y="514452"/>
                <a:ext cx="10800" cy="22383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400"/>
              </a:p>
            </p:txBody>
          </p:sp>
          <p:sp>
            <p:nvSpPr>
              <p:cNvPr id="223" name="正方形/長方形 222"/>
              <p:cNvSpPr/>
              <p:nvPr/>
            </p:nvSpPr>
            <p:spPr>
              <a:xfrm>
                <a:off x="2057" y="525307"/>
                <a:ext cx="10800" cy="22383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400"/>
              </a:p>
            </p:txBody>
          </p:sp>
          <p:sp>
            <p:nvSpPr>
              <p:cNvPr id="224" name="正方形/長方形 223"/>
              <p:cNvSpPr/>
              <p:nvPr/>
            </p:nvSpPr>
            <p:spPr>
              <a:xfrm>
                <a:off x="2057" y="782347"/>
                <a:ext cx="10800" cy="22383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400"/>
              </a:p>
            </p:txBody>
          </p:sp>
          <p:sp>
            <p:nvSpPr>
              <p:cNvPr id="225" name="正方形/長方形 224"/>
              <p:cNvSpPr/>
              <p:nvPr/>
            </p:nvSpPr>
            <p:spPr>
              <a:xfrm>
                <a:off x="0" y="356643"/>
                <a:ext cx="10800" cy="720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400"/>
              </a:p>
            </p:txBody>
          </p:sp>
        </p:grpSp>
        <p:pic>
          <p:nvPicPr>
            <p:cNvPr id="217" name="図 2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250" y="352425"/>
              <a:ext cx="1347470" cy="2219325"/>
            </a:xfrm>
            <a:prstGeom prst="rect">
              <a:avLst/>
            </a:prstGeom>
            <a:effectLst/>
          </p:spPr>
        </p:pic>
      </p:grpSp>
      <p:pic>
        <p:nvPicPr>
          <p:cNvPr id="212" name="図 2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486" y="3536042"/>
            <a:ext cx="644490" cy="760880"/>
          </a:xfrm>
          <a:prstGeom prst="rect">
            <a:avLst/>
          </a:prstGeom>
        </p:spPr>
      </p:pic>
      <p:sp>
        <p:nvSpPr>
          <p:cNvPr id="214" name="テキスト ボックス 14"/>
          <p:cNvSpPr txBox="1"/>
          <p:nvPr/>
        </p:nvSpPr>
        <p:spPr>
          <a:xfrm>
            <a:off x="133857" y="3088050"/>
            <a:ext cx="1601027" cy="2473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かわさきイベントアプリ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879495" y="4239960"/>
            <a:ext cx="913124" cy="49791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800" b="1" kern="100" spc="-15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イベントアプリ</a:t>
            </a:r>
            <a:endParaRPr lang="ja-JP" sz="1050" b="1" kern="100" spc="-15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800" b="1" kern="100" spc="-15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サーバー</a:t>
            </a:r>
            <a:endParaRPr lang="ja-JP" sz="1050" b="1" kern="100" spc="-15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26" name="グループ化 225"/>
          <p:cNvGrpSpPr/>
          <p:nvPr/>
        </p:nvGrpSpPr>
        <p:grpSpPr>
          <a:xfrm>
            <a:off x="3471642" y="5379054"/>
            <a:ext cx="1414667" cy="656143"/>
            <a:chOff x="18884" y="57018"/>
            <a:chExt cx="1426848" cy="245994"/>
          </a:xfrm>
        </p:grpSpPr>
        <p:sp>
          <p:nvSpPr>
            <p:cNvPr id="227" name="角丸四角形 226"/>
            <p:cNvSpPr/>
            <p:nvPr/>
          </p:nvSpPr>
          <p:spPr>
            <a:xfrm>
              <a:off x="18884" y="57018"/>
              <a:ext cx="1426848" cy="216866"/>
            </a:xfrm>
            <a:prstGeom prst="roundRect">
              <a:avLst>
                <a:gd name="adj" fmla="val 12539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600"/>
            </a:p>
          </p:txBody>
        </p:sp>
        <p:sp>
          <p:nvSpPr>
            <p:cNvPr id="228" name="テキスト ボックス 16"/>
            <p:cNvSpPr txBox="1"/>
            <p:nvPr/>
          </p:nvSpPr>
          <p:spPr>
            <a:xfrm>
              <a:off x="51115" y="88223"/>
              <a:ext cx="1345236" cy="2147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27635" indent="-127635" algn="just">
                <a:lnSpc>
                  <a:spcPts val="1100"/>
                </a:lnSpc>
                <a:spcAft>
                  <a:spcPts val="0"/>
                </a:spcAft>
              </a:pPr>
              <a:r>
                <a:rPr lang="ja-JP" sz="1000" kern="1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③最新のイベント情報をオープンデータとして誰でも利用可能</a:t>
              </a:r>
              <a:endParaRPr lang="ja-JP" sz="1050" kern="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9" name="グループ化 228"/>
          <p:cNvGrpSpPr/>
          <p:nvPr/>
        </p:nvGrpSpPr>
        <p:grpSpPr>
          <a:xfrm rot="16200000">
            <a:off x="787646" y="5094121"/>
            <a:ext cx="453718" cy="862792"/>
            <a:chOff x="554453" y="3172781"/>
            <a:chExt cx="788209" cy="1498855"/>
          </a:xfrm>
        </p:grpSpPr>
        <p:sp>
          <p:nvSpPr>
            <p:cNvPr id="230" name="フリーフォーム 229"/>
            <p:cNvSpPr/>
            <p:nvPr/>
          </p:nvSpPr>
          <p:spPr>
            <a:xfrm>
              <a:off x="554453" y="3172781"/>
              <a:ext cx="340942" cy="1498855"/>
            </a:xfrm>
            <a:custGeom>
              <a:avLst/>
              <a:gdLst>
                <a:gd name="connsiteX0" fmla="*/ 7315 w 175565"/>
                <a:gd name="connsiteY0" fmla="*/ 0 h 577901"/>
                <a:gd name="connsiteX1" fmla="*/ 175565 w 175565"/>
                <a:gd name="connsiteY1" fmla="*/ 0 h 577901"/>
                <a:gd name="connsiteX2" fmla="*/ 175565 w 175565"/>
                <a:gd name="connsiteY2" fmla="*/ 577901 h 577901"/>
                <a:gd name="connsiteX3" fmla="*/ 0 w 175565"/>
                <a:gd name="connsiteY3" fmla="*/ 577901 h 577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565" h="577901">
                  <a:moveTo>
                    <a:pt x="7315" y="0"/>
                  </a:moveTo>
                  <a:lnTo>
                    <a:pt x="175565" y="0"/>
                  </a:lnTo>
                  <a:lnTo>
                    <a:pt x="175565" y="577901"/>
                  </a:lnTo>
                  <a:lnTo>
                    <a:pt x="0" y="577901"/>
                  </a:lnTo>
                </a:path>
              </a:pathLst>
            </a:cu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400"/>
            </a:p>
          </p:txBody>
        </p:sp>
        <p:cxnSp>
          <p:nvCxnSpPr>
            <p:cNvPr id="231" name="直線矢印コネクタ 230"/>
            <p:cNvCxnSpPr/>
            <p:nvPr/>
          </p:nvCxnSpPr>
          <p:spPr>
            <a:xfrm rot="5400000" flipV="1">
              <a:off x="1123772" y="3687236"/>
              <a:ext cx="0" cy="43778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グループ化 231"/>
          <p:cNvGrpSpPr/>
          <p:nvPr/>
        </p:nvGrpSpPr>
        <p:grpSpPr>
          <a:xfrm>
            <a:off x="3514814" y="4561180"/>
            <a:ext cx="690027" cy="779285"/>
            <a:chOff x="6307877" y="4420295"/>
            <a:chExt cx="1198726" cy="1353785"/>
          </a:xfrm>
        </p:grpSpPr>
        <p:pic>
          <p:nvPicPr>
            <p:cNvPr id="233" name="図 23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690" y="4791116"/>
              <a:ext cx="982964" cy="982964"/>
            </a:xfrm>
            <a:prstGeom prst="rect">
              <a:avLst/>
            </a:prstGeom>
          </p:spPr>
        </p:pic>
        <p:pic>
          <p:nvPicPr>
            <p:cNvPr id="234" name="図 233"/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5544" r="86515" b="47358"/>
            <a:stretch/>
          </p:blipFill>
          <p:spPr bwMode="auto">
            <a:xfrm>
              <a:off x="6307877" y="4420295"/>
              <a:ext cx="1198726" cy="386125"/>
            </a:xfrm>
            <a:prstGeom prst="rect">
              <a:avLst/>
            </a:prstGeom>
            <a:ln>
              <a:solidFill>
                <a:schemeClr val="tx1"/>
              </a:solidFill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35" name="グループ化 234"/>
          <p:cNvGrpSpPr/>
          <p:nvPr/>
        </p:nvGrpSpPr>
        <p:grpSpPr>
          <a:xfrm>
            <a:off x="3497444" y="3652762"/>
            <a:ext cx="678521" cy="819216"/>
            <a:chOff x="6406673" y="2803009"/>
            <a:chExt cx="1178738" cy="1423154"/>
          </a:xfrm>
        </p:grpSpPr>
        <p:pic>
          <p:nvPicPr>
            <p:cNvPr id="236" name="図 23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4662" y="3195664"/>
              <a:ext cx="1030499" cy="1030499"/>
            </a:xfrm>
            <a:prstGeom prst="rect">
              <a:avLst/>
            </a:prstGeom>
          </p:spPr>
        </p:pic>
        <p:pic>
          <p:nvPicPr>
            <p:cNvPr id="237" name="図 236"/>
            <p:cNvPicPr/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406673" y="2803009"/>
              <a:ext cx="1178738" cy="401320"/>
            </a:xfrm>
            <a:prstGeom prst="rect">
              <a:avLst/>
            </a:prstGeom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38" name="グループ化 237"/>
          <p:cNvGrpSpPr/>
          <p:nvPr/>
        </p:nvGrpSpPr>
        <p:grpSpPr>
          <a:xfrm>
            <a:off x="4362612" y="4702597"/>
            <a:ext cx="530415" cy="637866"/>
            <a:chOff x="8004605" y="4581156"/>
            <a:chExt cx="921446" cy="1108111"/>
          </a:xfrm>
        </p:grpSpPr>
        <p:sp>
          <p:nvSpPr>
            <p:cNvPr id="239" name="テキスト ボックス 115"/>
            <p:cNvSpPr txBox="1"/>
            <p:nvPr/>
          </p:nvSpPr>
          <p:spPr>
            <a:xfrm>
              <a:off x="8108347" y="5378361"/>
              <a:ext cx="817704" cy="3109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100"/>
                </a:lnSpc>
                <a:spcAft>
                  <a:spcPts val="0"/>
                </a:spcAft>
              </a:pPr>
              <a:r>
                <a:rPr lang="ja-JP" sz="900" b="1" kern="100" dirty="0"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など</a:t>
              </a:r>
              <a:endParaRPr lang="ja-JP" sz="11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240" name="図 239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04605" y="4581156"/>
              <a:ext cx="772853" cy="772853"/>
            </a:xfrm>
            <a:prstGeom prst="rect">
              <a:avLst/>
            </a:prstGeom>
          </p:spPr>
        </p:pic>
      </p:grpSp>
      <p:grpSp>
        <p:nvGrpSpPr>
          <p:cNvPr id="241" name="グループ化 240"/>
          <p:cNvGrpSpPr/>
          <p:nvPr/>
        </p:nvGrpSpPr>
        <p:grpSpPr>
          <a:xfrm>
            <a:off x="4221798" y="3636072"/>
            <a:ext cx="676511" cy="951387"/>
            <a:chOff x="7738082" y="2829958"/>
            <a:chExt cx="1175246" cy="1652765"/>
          </a:xfrm>
        </p:grpSpPr>
        <p:pic>
          <p:nvPicPr>
            <p:cNvPr id="242" name="Picture 2" descr="いこーよ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80" t="25336" r="5618" b="25575"/>
            <a:stretch>
              <a:fillRect/>
            </a:stretch>
          </p:blipFill>
          <p:spPr bwMode="auto">
            <a:xfrm>
              <a:off x="7875460" y="2829958"/>
              <a:ext cx="943178" cy="525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3" name="図 242"/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738082" y="3341522"/>
              <a:ext cx="1175246" cy="1141201"/>
            </a:xfrm>
            <a:prstGeom prst="rect">
              <a:avLst/>
            </a:prstGeom>
          </p:spPr>
        </p:pic>
      </p:grpSp>
      <p:grpSp>
        <p:nvGrpSpPr>
          <p:cNvPr id="246" name="グループ化 245"/>
          <p:cNvGrpSpPr/>
          <p:nvPr/>
        </p:nvGrpSpPr>
        <p:grpSpPr>
          <a:xfrm>
            <a:off x="1561071" y="3387082"/>
            <a:ext cx="1896304" cy="403866"/>
            <a:chOff x="3429473" y="2514994"/>
            <a:chExt cx="3169410" cy="701603"/>
          </a:xfrm>
        </p:grpSpPr>
        <p:sp>
          <p:nvSpPr>
            <p:cNvPr id="247" name="右矢印 246"/>
            <p:cNvSpPr/>
            <p:nvPr/>
          </p:nvSpPr>
          <p:spPr>
            <a:xfrm flipH="1">
              <a:off x="3527793" y="2514994"/>
              <a:ext cx="2893264" cy="70160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600"/>
            </a:p>
          </p:txBody>
        </p:sp>
        <p:sp>
          <p:nvSpPr>
            <p:cNvPr id="248" name="テキスト ボックス 19"/>
            <p:cNvSpPr txBox="1"/>
            <p:nvPr/>
          </p:nvSpPr>
          <p:spPr>
            <a:xfrm>
              <a:off x="3429473" y="2664683"/>
              <a:ext cx="3169410" cy="36757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900" b="1" kern="100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ea typeface="HGPｺﾞｼｯｸE" panose="020B0900000000000000" pitchFamily="50" charset="-128"/>
                  <a:cs typeface="Times New Roman" panose="02020603050405020304" pitchFamily="18" charset="0"/>
                </a:rPr>
                <a:t>① 欲しいイベント情報をリクエスト</a:t>
              </a:r>
              <a:endParaRPr lang="ja-JP" sz="9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9" name="グループ化 248"/>
          <p:cNvGrpSpPr/>
          <p:nvPr/>
        </p:nvGrpSpPr>
        <p:grpSpPr>
          <a:xfrm>
            <a:off x="1677655" y="4191127"/>
            <a:ext cx="1775649" cy="366408"/>
            <a:chOff x="-65482" y="-170695"/>
            <a:chExt cx="2584323" cy="637543"/>
          </a:xfrm>
        </p:grpSpPr>
        <p:sp>
          <p:nvSpPr>
            <p:cNvPr id="250" name="右矢印 249"/>
            <p:cNvSpPr/>
            <p:nvPr/>
          </p:nvSpPr>
          <p:spPr>
            <a:xfrm>
              <a:off x="31673" y="-170695"/>
              <a:ext cx="2487168" cy="637543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400"/>
            </a:p>
          </p:txBody>
        </p:sp>
        <p:sp>
          <p:nvSpPr>
            <p:cNvPr id="251" name="テキスト ボックス 9"/>
            <p:cNvSpPr txBox="1"/>
            <p:nvPr/>
          </p:nvSpPr>
          <p:spPr>
            <a:xfrm>
              <a:off x="-65482" y="-12684"/>
              <a:ext cx="2428251" cy="2857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900" b="1" kern="100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ea typeface="HGPｺﾞｼｯｸE" panose="020B0900000000000000" pitchFamily="50" charset="-128"/>
                  <a:cs typeface="Times New Roman" panose="02020603050405020304" pitchFamily="18" charset="0"/>
                </a:rPr>
                <a:t>② 最新のイベント情報を提供</a:t>
              </a:r>
              <a:endParaRPr lang="ja-JP" sz="9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959" y="4726668"/>
            <a:ext cx="750467" cy="1495516"/>
          </a:xfrm>
          <a:prstGeom prst="rect">
            <a:avLst/>
          </a:prstGeom>
        </p:spPr>
      </p:pic>
      <p:sp>
        <p:nvSpPr>
          <p:cNvPr id="244" name="角丸四角形 243"/>
          <p:cNvSpPr/>
          <p:nvPr/>
        </p:nvSpPr>
        <p:spPr>
          <a:xfrm>
            <a:off x="156866" y="5735520"/>
            <a:ext cx="805949" cy="43596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行政</a:t>
            </a:r>
            <a:r>
              <a:rPr lang="ja-JP" sz="1000" kern="1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000" kern="1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イベント情報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45" name="角丸四角形 244"/>
          <p:cNvSpPr/>
          <p:nvPr/>
        </p:nvSpPr>
        <p:spPr>
          <a:xfrm>
            <a:off x="1032042" y="5735520"/>
            <a:ext cx="822128" cy="4329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民間</a:t>
            </a:r>
            <a:r>
              <a:rPr lang="ja-JP" sz="1000" kern="1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000" kern="1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イベント情報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9" name="テキスト ボックス 12"/>
          <p:cNvSpPr txBox="1"/>
          <p:nvPr/>
        </p:nvSpPr>
        <p:spPr>
          <a:xfrm>
            <a:off x="171195" y="4896413"/>
            <a:ext cx="1501401" cy="4567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900"/>
              </a:lnSpc>
              <a:spcAft>
                <a:spcPts val="0"/>
              </a:spcAft>
            </a:pPr>
            <a:r>
              <a:rPr lang="ja-JP" altLang="en-US" sz="800" kern="100" spc="-6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かわさきイベントアプリでは、行政と民間のイベント情報を集約し情報発信しています。</a:t>
            </a:r>
            <a:endParaRPr lang="ja-JP" sz="1050" kern="100" spc="-6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0" name="図 9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886" y="6168481"/>
            <a:ext cx="1454940" cy="28626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409" y="5090359"/>
            <a:ext cx="857250" cy="857250"/>
          </a:xfrm>
          <a:prstGeom prst="rect">
            <a:avLst/>
          </a:prstGeom>
        </p:spPr>
      </p:pic>
      <p:sp>
        <p:nvSpPr>
          <p:cNvPr id="96" name="テキスト ボックス 39"/>
          <p:cNvSpPr txBox="1"/>
          <p:nvPr/>
        </p:nvSpPr>
        <p:spPr>
          <a:xfrm>
            <a:off x="7179387" y="-39358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dirty="0">
                <a:solidFill>
                  <a:schemeClr val="bg1"/>
                </a:solidFill>
                <a:latin typeface="小塚ゴシック Pro M"/>
              </a:rPr>
              <a:t>令和２年９月１６日版</a:t>
            </a:r>
          </a:p>
        </p:txBody>
      </p:sp>
      <p:grpSp>
        <p:nvGrpSpPr>
          <p:cNvPr id="97" name="グループ化 96"/>
          <p:cNvGrpSpPr/>
          <p:nvPr/>
        </p:nvGrpSpPr>
        <p:grpSpPr>
          <a:xfrm>
            <a:off x="7311209" y="250008"/>
            <a:ext cx="2518638" cy="399683"/>
            <a:chOff x="7311209" y="250008"/>
            <a:chExt cx="2518638" cy="399683"/>
          </a:xfrm>
        </p:grpSpPr>
        <p:sp>
          <p:nvSpPr>
            <p:cNvPr id="98" name="角丸四角形 97"/>
            <p:cNvSpPr/>
            <p:nvPr/>
          </p:nvSpPr>
          <p:spPr>
            <a:xfrm>
              <a:off x="7311209" y="250008"/>
              <a:ext cx="2478133" cy="39968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  <a:latin typeface="小塚ゴシック Pro M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7311209" y="285176"/>
              <a:ext cx="25186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00D861"/>
                  </a:solidFill>
                  <a:latin typeface="小塚ゴシック Pro M"/>
                  <a:ea typeface="小塚ゴシック Pr6N M"/>
                  <a:cs typeface="小塚ゴシック Pr6N M"/>
                </a:rPr>
                <a:t>業務負荷低減に寄与した事例</a:t>
              </a:r>
              <a:endParaRPr lang="en-US" altLang="ja-JP" sz="1400" b="1" dirty="0">
                <a:solidFill>
                  <a:srgbClr val="00D861"/>
                </a:solidFill>
                <a:latin typeface="小塚ゴシック Pro M"/>
                <a:ea typeface="小塚ゴシック Pr6N M"/>
                <a:cs typeface="小塚ゴシック Pr6N 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57062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661</Words>
  <Application>Microsoft Office PowerPoint</Application>
  <PresentationFormat>A4 210 x 297 mm</PresentationFormat>
  <Paragraphs>81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HGPｺﾞｼｯｸE</vt:lpstr>
      <vt:lpstr>HGP創英角ｺﾞｼｯｸUB</vt:lpstr>
      <vt:lpstr>フォントポにほんご</vt:lpstr>
      <vt:lpstr>小塚ゴシック Pr6N L</vt:lpstr>
      <vt:lpstr>小塚ゴシック Pr6N M</vt:lpstr>
      <vt:lpstr>小塚ゴシック Pro M</vt:lpstr>
      <vt:lpstr>游ゴシック</vt:lpstr>
      <vt:lpstr>Arial</vt:lpstr>
      <vt:lpstr>Calibri</vt:lpstr>
      <vt:lpstr>Wingdings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2022-03-26T16:09:28Z</dcterms:created>
  <dcterms:modified xsi:type="dcterms:W3CDTF">2022-03-26T16:09:32Z</dcterms:modified>
</cp:coreProperties>
</file>