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8" r:id="rId2"/>
    <p:sldId id="259"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308007"/>
    <a:srgbClr val="00D861"/>
    <a:srgbClr val="F0720A"/>
    <a:srgbClr val="FF6600"/>
    <a:srgbClr val="333399"/>
    <a:srgbClr val="4ED762"/>
    <a:srgbClr val="6633FF"/>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snapToObjects="1">
      <p:cViewPr varScale="1">
        <p:scale>
          <a:sx n="73" d="100"/>
          <a:sy n="73" d="100"/>
        </p:scale>
        <p:origin x="1290" y="57"/>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2%A2%E3%82%A4%E3%82%B3%E3%83%B3/%E3%83%8F%E3%83%86%E3%83%8A.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data.city.kyoto.lg.jp/appli"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6N M"/>
              <a:ea typeface="游ゴシック Light" panose="020B0300000000000000" pitchFamily="50" charset="-128"/>
            </a:endParaRPr>
          </a:p>
        </p:txBody>
      </p:sp>
      <p:cxnSp>
        <p:nvCxnSpPr>
          <p:cNvPr id="36" name="直線コネクタ 35"/>
          <p:cNvCxnSpPr/>
          <p:nvPr/>
        </p:nvCxnSpPr>
        <p:spPr>
          <a:xfrm flipH="1">
            <a:off x="4372" y="1405574"/>
            <a:ext cx="9901628"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169186" y="2592163"/>
            <a:ext cx="4226968" cy="3787517"/>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a:p>
            <a:pPr algn="ctr"/>
            <a:endParaRPr lang="en-US" altLang="ja-JP" dirty="0">
              <a:latin typeface="小塚ゴシック Pr6N M"/>
            </a:endParaRPr>
          </a:p>
        </p:txBody>
      </p:sp>
      <p:sp>
        <p:nvSpPr>
          <p:cNvPr id="69" name="正方形/長方形 68"/>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小塚ゴシック Pro M"/>
              <a:ea typeface="ヒラギノ角ゴ Pro W3"/>
            </a:endParaRPr>
          </a:p>
        </p:txBody>
      </p:sp>
      <p:sp>
        <p:nvSpPr>
          <p:cNvPr id="70" name="タイトル 1"/>
          <p:cNvSpPr txBox="1">
            <a:spLocks/>
          </p:cNvSpPr>
          <p:nvPr/>
        </p:nvSpPr>
        <p:spPr>
          <a:xfrm>
            <a:off x="45113" y="256891"/>
            <a:ext cx="7012806" cy="6683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solidFill>
                  <a:schemeClr val="bg1"/>
                </a:solidFill>
                <a:latin typeface="小塚ゴシック Pro M"/>
                <a:ea typeface="小塚ゴシック Pro M"/>
                <a:cs typeface="小塚ゴシック Pro M"/>
              </a:rPr>
              <a:t>KYOTO OPEN DATA</a:t>
            </a:r>
            <a:endParaRPr lang="ja-JP" altLang="en-US" sz="3600" dirty="0">
              <a:solidFill>
                <a:schemeClr val="bg1"/>
              </a:solidFill>
              <a:latin typeface="小塚ゴシック Pro M"/>
              <a:ea typeface="小塚ゴシック Pro M"/>
              <a:cs typeface="小塚ゴシック Pro M"/>
            </a:endParaRPr>
          </a:p>
        </p:txBody>
      </p:sp>
      <p:sp>
        <p:nvSpPr>
          <p:cNvPr id="71"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o M"/>
                <a:ea typeface="小塚ゴシック Pr6N R"/>
                <a:cs typeface="小塚ゴシック Pr6N R"/>
              </a:rPr>
              <a:t>By</a:t>
            </a:r>
            <a:r>
              <a:rPr lang="ja-JP" altLang="en-US" sz="1400" dirty="0">
                <a:solidFill>
                  <a:srgbClr val="FFFFFF"/>
                </a:solidFill>
                <a:latin typeface="小塚ゴシック Pro M"/>
                <a:ea typeface="小塚ゴシック Pr6N R"/>
                <a:cs typeface="小塚ゴシック Pr6N R"/>
              </a:rPr>
              <a:t> 京都府京都市</a:t>
            </a:r>
            <a:endParaRPr kumimoji="1" lang="ja-JP" altLang="en-US" sz="1400" dirty="0">
              <a:solidFill>
                <a:srgbClr val="FFFFFF"/>
              </a:solidFill>
              <a:latin typeface="小塚ゴシック Pro M"/>
              <a:ea typeface="小塚ゴシック Pr6N R"/>
              <a:cs typeface="小塚ゴシック Pr6N R"/>
            </a:endParaRPr>
          </a:p>
        </p:txBody>
      </p:sp>
      <p:grpSp>
        <p:nvGrpSpPr>
          <p:cNvPr id="4" name="グループ化 3"/>
          <p:cNvGrpSpPr/>
          <p:nvPr/>
        </p:nvGrpSpPr>
        <p:grpSpPr>
          <a:xfrm>
            <a:off x="7311209" y="250008"/>
            <a:ext cx="2518638" cy="399683"/>
            <a:chOff x="7311209" y="250008"/>
            <a:chExt cx="2518638" cy="399683"/>
          </a:xfrm>
        </p:grpSpPr>
        <p:sp>
          <p:nvSpPr>
            <p:cNvPr id="72" name="角丸四角形 71"/>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73" name="テキスト ボックス 72"/>
            <p:cNvSpPr txBox="1"/>
            <p:nvPr/>
          </p:nvSpPr>
          <p:spPr>
            <a:xfrm>
              <a:off x="7311209" y="285176"/>
              <a:ext cx="2518638"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業務負荷低減に寄与した事例</a:t>
              </a:r>
              <a:endParaRPr lang="en-US" altLang="ja-JP" sz="1400" b="1" dirty="0">
                <a:solidFill>
                  <a:srgbClr val="00D861"/>
                </a:solidFill>
                <a:latin typeface="小塚ゴシック Pro M"/>
                <a:ea typeface="小塚ゴシック Pr6N M"/>
                <a:cs typeface="小塚ゴシック Pr6N M"/>
              </a:endParaRPr>
            </a:p>
          </p:txBody>
        </p:sp>
      </p:grpSp>
      <p:sp>
        <p:nvSpPr>
          <p:cNvPr id="75"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sp>
        <p:nvSpPr>
          <p:cNvPr id="78" name="テキスト ボックス 77"/>
          <p:cNvSpPr txBox="1"/>
          <p:nvPr/>
        </p:nvSpPr>
        <p:spPr>
          <a:xfrm>
            <a:off x="169185" y="2254119"/>
            <a:ext cx="4226968" cy="369332"/>
          </a:xfrm>
          <a:prstGeom prst="rect">
            <a:avLst/>
          </a:prstGeom>
          <a:solidFill>
            <a:srgbClr val="308007"/>
          </a:solidFill>
          <a:ln>
            <a:solidFill>
              <a:srgbClr val="308007"/>
            </a:solidFill>
          </a:ln>
        </p:spPr>
        <p:txBody>
          <a:bodyPr wrap="square" rtlCol="0">
            <a:spAutoFit/>
          </a:bodyPr>
          <a:lstStyle/>
          <a:p>
            <a:pPr algn="ctr"/>
            <a:r>
              <a:rPr kumimoji="1" lang="ja-JP" altLang="en-US" dirty="0">
                <a:solidFill>
                  <a:schemeClr val="bg1"/>
                </a:solidFill>
                <a:latin typeface="小塚ゴシック Pro M"/>
                <a:ea typeface="小塚ゴシック Pro M"/>
                <a:cs typeface="小塚ゴシック Pro M"/>
              </a:rPr>
              <a:t>京都市オープンデータポータルサイト</a:t>
            </a:r>
          </a:p>
        </p:txBody>
      </p:sp>
      <p:sp>
        <p:nvSpPr>
          <p:cNvPr id="79" name="テキスト ボックス 78"/>
          <p:cNvSpPr txBox="1"/>
          <p:nvPr/>
        </p:nvSpPr>
        <p:spPr>
          <a:xfrm>
            <a:off x="45831" y="1438388"/>
            <a:ext cx="9713583" cy="584775"/>
          </a:xfrm>
          <a:prstGeom prst="rect">
            <a:avLst/>
          </a:prstGeom>
          <a:noFill/>
        </p:spPr>
        <p:txBody>
          <a:bodyPr wrap="square" rtlCol="0">
            <a:spAutoFit/>
          </a:bodyPr>
          <a:lstStyle/>
          <a:p>
            <a:r>
              <a:rPr lang="ja-JP" altLang="en-US" sz="1600" dirty="0">
                <a:solidFill>
                  <a:srgbClr val="308007"/>
                </a:solidFill>
                <a:latin typeface="小塚ゴシック Pro M"/>
                <a:ea typeface="小塚ゴシック Pro M"/>
                <a:cs typeface="小塚ゴシック Pro M"/>
              </a:rPr>
              <a:t>原課が自らの判断により積極的にオープンデータを公開できる環境を、</a:t>
            </a:r>
            <a:r>
              <a:rPr lang="en-US" altLang="ja-JP" sz="1600" dirty="0">
                <a:solidFill>
                  <a:srgbClr val="308007"/>
                </a:solidFill>
                <a:latin typeface="小塚ゴシック Pro M"/>
                <a:ea typeface="小塚ゴシック Pro M"/>
                <a:cs typeface="小塚ゴシック Pro M"/>
              </a:rPr>
              <a:t>DKAN</a:t>
            </a:r>
            <a:r>
              <a:rPr lang="ja-JP" altLang="en-US" sz="1600" dirty="0">
                <a:solidFill>
                  <a:srgbClr val="308007"/>
                </a:solidFill>
                <a:latin typeface="小塚ゴシック Pro M"/>
                <a:ea typeface="小塚ゴシック Pro M"/>
                <a:cs typeface="小塚ゴシック Pro M"/>
              </a:rPr>
              <a:t>をベースとして構築</a:t>
            </a:r>
          </a:p>
          <a:p>
            <a:r>
              <a:rPr lang="ja-JP" altLang="en-US" sz="1600" dirty="0">
                <a:solidFill>
                  <a:srgbClr val="308007"/>
                </a:solidFill>
                <a:latin typeface="小塚ゴシック Pro M"/>
                <a:ea typeface="小塚ゴシック Pro M"/>
                <a:cs typeface="小塚ゴシック Pro M"/>
              </a:rPr>
              <a:t>オープンデータを活用した地域振興・地域課題解決を、市民等との協働により推進</a:t>
            </a:r>
            <a:endParaRPr kumimoji="1" lang="ja-JP" altLang="en-US" sz="1600" dirty="0">
              <a:solidFill>
                <a:srgbClr val="308007"/>
              </a:solidFill>
              <a:latin typeface="小塚ゴシック Pro M"/>
              <a:ea typeface="小塚ゴシック Pro M"/>
              <a:cs typeface="小塚ゴシック Pro M"/>
            </a:endParaRPr>
          </a:p>
        </p:txBody>
      </p:sp>
      <p:sp>
        <p:nvSpPr>
          <p:cNvPr id="88" name="角丸四角形 87"/>
          <p:cNvSpPr/>
          <p:nvPr/>
        </p:nvSpPr>
        <p:spPr>
          <a:xfrm>
            <a:off x="5052210" y="4442481"/>
            <a:ext cx="4743817" cy="198261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片側の 2 つの角を丸めた四角形 90"/>
          <p:cNvSpPr/>
          <p:nvPr/>
        </p:nvSpPr>
        <p:spPr>
          <a:xfrm>
            <a:off x="5052210" y="444248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下矢印 91"/>
          <p:cNvSpPr/>
          <p:nvPr/>
        </p:nvSpPr>
        <p:spPr>
          <a:xfrm>
            <a:off x="7241356" y="4037681"/>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3"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078172" y="3152478"/>
            <a:ext cx="915309" cy="915309"/>
          </a:xfrm>
          <a:prstGeom prst="rect">
            <a:avLst/>
          </a:prstGeom>
        </p:spPr>
      </p:pic>
      <p:sp>
        <p:nvSpPr>
          <p:cNvPr id="94" name="テキスト ボックス 93"/>
          <p:cNvSpPr txBox="1"/>
          <p:nvPr/>
        </p:nvSpPr>
        <p:spPr>
          <a:xfrm>
            <a:off x="5217611" y="2409264"/>
            <a:ext cx="2967479" cy="369332"/>
          </a:xfrm>
          <a:prstGeom prst="rect">
            <a:avLst/>
          </a:prstGeom>
          <a:noFill/>
        </p:spPr>
        <p:txBody>
          <a:bodyPr wrap="none" rtlCol="0">
            <a:spAutoFit/>
          </a:bodyPr>
          <a:lstStyle/>
          <a:p>
            <a:r>
              <a:rPr kumimoji="1" lang="ja-JP" altLang="en-US" sz="1600" dirty="0">
                <a:solidFill>
                  <a:srgbClr val="308007"/>
                </a:solidFill>
                <a:latin typeface="小塚ゴシック Pr6N M"/>
                <a:ea typeface="小塚ゴシック Pr6N M"/>
                <a:cs typeface="小塚ゴシック Pr6N M"/>
              </a:rPr>
              <a:t>オープンデータ活用の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95" name="テキスト ボックス 94"/>
          <p:cNvSpPr txBox="1"/>
          <p:nvPr/>
        </p:nvSpPr>
        <p:spPr>
          <a:xfrm>
            <a:off x="5069983" y="2709238"/>
            <a:ext cx="4584656" cy="1384995"/>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京都市ではこれまでから京都の強みを活かしたまちづくりを推進してきたが、社会経済情勢の変化に対応した、より効果的な新しい政策が常に求められている。</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上記を背景とし、平成</a:t>
            </a:r>
            <a:r>
              <a:rPr lang="en-US" altLang="ja-JP" sz="1200" dirty="0">
                <a:latin typeface="小塚ゴシック Pr6N L"/>
                <a:ea typeface="小塚ゴシック Pr6N L"/>
                <a:cs typeface="小塚ゴシック Pr6N L"/>
              </a:rPr>
              <a:t>28</a:t>
            </a:r>
            <a:r>
              <a:rPr lang="ja-JP" altLang="en-US" sz="1200" dirty="0">
                <a:latin typeface="小塚ゴシック Pr6N L"/>
                <a:ea typeface="小塚ゴシック Pr6N L"/>
                <a:cs typeface="小塚ゴシック Pr6N L"/>
              </a:rPr>
              <a:t>年度にオープンデータ事業を開始</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「観光・産業」「文化・芸術」「安心安全・防災」を中心</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にあらゆる分野のデータを公開、それを市民等が利活用</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することによる様々な効果を期待</a:t>
            </a:r>
            <a:endParaRPr lang="en-US" altLang="ja-JP" sz="1200" dirty="0">
              <a:latin typeface="小塚ゴシック Pr6N L"/>
              <a:ea typeface="小塚ゴシック Pr6N L"/>
              <a:cs typeface="小塚ゴシック Pr6N L"/>
            </a:endParaRPr>
          </a:p>
        </p:txBody>
      </p:sp>
      <p:pic>
        <p:nvPicPr>
          <p:cNvPr id="96"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90963" y="5390367"/>
            <a:ext cx="915309" cy="915309"/>
          </a:xfrm>
          <a:prstGeom prst="rect">
            <a:avLst/>
          </a:prstGeom>
          <a:noFill/>
        </p:spPr>
      </p:pic>
      <p:sp>
        <p:nvSpPr>
          <p:cNvPr id="97" name="テキスト ボックス 96"/>
          <p:cNvSpPr txBox="1"/>
          <p:nvPr/>
        </p:nvSpPr>
        <p:spPr>
          <a:xfrm>
            <a:off x="5166303" y="4518001"/>
            <a:ext cx="4014240" cy="369332"/>
          </a:xfrm>
          <a:prstGeom prst="rect">
            <a:avLst/>
          </a:prstGeom>
          <a:noFill/>
        </p:spPr>
        <p:txBody>
          <a:bodyPr wrap="none" rtlCol="0">
            <a:spAutoFit/>
          </a:bodyPr>
          <a:lstStyle/>
          <a:p>
            <a:r>
              <a:rPr kumimoji="1" lang="ja-JP" altLang="en-US" dirty="0">
                <a:solidFill>
                  <a:schemeClr val="bg1"/>
                </a:solidFill>
                <a:latin typeface="小塚ゴシック Pr6N M"/>
                <a:ea typeface="小塚ゴシック Pr6N M"/>
                <a:cs typeface="小塚ゴシック Pr6N M"/>
              </a:rPr>
              <a:t>オープンデータの活用で</a:t>
            </a:r>
            <a:r>
              <a:rPr lang="ja-JP" altLang="en-US" sz="1600" dirty="0">
                <a:solidFill>
                  <a:schemeClr val="bg1"/>
                </a:solidFill>
                <a:latin typeface="小塚ゴシック Pr6N M"/>
                <a:ea typeface="小塚ゴシック Pr6N M"/>
                <a:cs typeface="小塚ゴシック Pr6N M"/>
              </a:rPr>
              <a:t>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99" name="角丸四角形 98"/>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069984" y="5075833"/>
            <a:ext cx="4584655" cy="1132682"/>
          </a:xfrm>
          <a:prstGeom prst="rect">
            <a:avLst/>
          </a:prstGeom>
          <a:noFill/>
        </p:spPr>
        <p:txBody>
          <a:bodyPr wrap="square" rtlCol="0">
            <a:spAutoFit/>
          </a:bodyPr>
          <a:lstStyle/>
          <a:p>
            <a:pPr marL="171450" indent="-171450">
              <a:buFont typeface="Wingdings" charset="2"/>
              <a:buChar char="l"/>
            </a:pPr>
            <a:r>
              <a:rPr lang="ja-JP" altLang="en-US" sz="1400" dirty="0">
                <a:latin typeface="小塚ゴシック Pr6N L"/>
                <a:ea typeface="小塚ゴシック Pr6N L"/>
                <a:cs typeface="小塚ゴシック Pr6N L"/>
              </a:rPr>
              <a:t>官民協働で地域課題に取り組み、データを利用した解決の実装を目指す活動を展開</a:t>
            </a:r>
            <a:endParaRPr lang="en-US" altLang="ja-JP" sz="1400" dirty="0">
              <a:latin typeface="小塚ゴシック Pr6N L"/>
              <a:ea typeface="小塚ゴシック Pr6N L"/>
              <a:cs typeface="小塚ゴシック Pr6N L"/>
            </a:endParaRPr>
          </a:p>
          <a:p>
            <a:pPr marL="171450" indent="-171450">
              <a:lnSpc>
                <a:spcPct val="150000"/>
              </a:lnSpc>
              <a:buFont typeface="Wingdings" charset="2"/>
              <a:buChar char="l"/>
            </a:pPr>
            <a:r>
              <a:rPr lang="ja-JP" altLang="en-US" sz="1400" dirty="0">
                <a:latin typeface="小塚ゴシック Pr6N L"/>
                <a:ea typeface="小塚ゴシック Pr6N L"/>
                <a:cs typeface="小塚ゴシック Pr6N L"/>
              </a:rPr>
              <a:t>大学の研究活動における行政データ活用</a:t>
            </a:r>
            <a:endParaRPr lang="en-US" altLang="ja-JP" sz="1400" dirty="0">
              <a:latin typeface="小塚ゴシック Pr6N L"/>
              <a:ea typeface="小塚ゴシック Pr6N L"/>
              <a:cs typeface="小塚ゴシック Pr6N L"/>
            </a:endParaRPr>
          </a:p>
          <a:p>
            <a:pPr marL="171450" indent="-171450">
              <a:lnSpc>
                <a:spcPct val="150000"/>
              </a:lnSpc>
              <a:buFont typeface="Wingdings" charset="2"/>
              <a:buChar char="l"/>
            </a:pPr>
            <a:r>
              <a:rPr lang="ja-JP" altLang="en-US" sz="1400" dirty="0">
                <a:latin typeface="小塚ゴシック Pr6N L"/>
                <a:ea typeface="小塚ゴシック Pr6N L"/>
                <a:cs typeface="小塚ゴシック Pr6N L"/>
              </a:rPr>
              <a:t>担当課職員のデータリテラシー向上</a:t>
            </a:r>
            <a:endParaRPr lang="en-US" altLang="ja-JP" sz="1400" dirty="0">
              <a:latin typeface="小塚ゴシック Pr6N L"/>
              <a:ea typeface="小塚ゴシック Pr6N L"/>
              <a:cs typeface="小塚ゴシック Pr6N L"/>
            </a:endParaRPr>
          </a:p>
        </p:txBody>
      </p:sp>
      <p:pic>
        <p:nvPicPr>
          <p:cNvPr id="2" name="図 1">
            <a:extLst>
              <a:ext uri="{FF2B5EF4-FFF2-40B4-BE49-F238E27FC236}">
                <a16:creationId xmlns:a16="http://schemas.microsoft.com/office/drawing/2014/main" id="{C178896B-163B-4235-A8FE-1ED8EE03E23A}"/>
              </a:ext>
            </a:extLst>
          </p:cNvPr>
          <p:cNvPicPr>
            <a:picLocks noChangeAspect="1"/>
          </p:cNvPicPr>
          <p:nvPr/>
        </p:nvPicPr>
        <p:blipFill>
          <a:blip r:embed="rId6"/>
          <a:stretch>
            <a:fillRect/>
          </a:stretch>
        </p:blipFill>
        <p:spPr>
          <a:xfrm>
            <a:off x="155734" y="2794448"/>
            <a:ext cx="4294937" cy="3458976"/>
          </a:xfrm>
          <a:prstGeom prst="rect">
            <a:avLst/>
          </a:prstGeom>
        </p:spPr>
      </p:pic>
      <p:sp>
        <p:nvSpPr>
          <p:cNvPr id="25" name="タイトル 1">
            <a:extLst>
              <a:ext uri="{FF2B5EF4-FFF2-40B4-BE49-F238E27FC236}">
                <a16:creationId xmlns:a16="http://schemas.microsoft.com/office/drawing/2014/main" id="{1942FF3B-6B0D-4654-AA06-905EF98CB8F3}"/>
              </a:ext>
            </a:extLst>
          </p:cNvPr>
          <p:cNvSpPr txBox="1">
            <a:spLocks/>
          </p:cNvSpPr>
          <p:nvPr/>
        </p:nvSpPr>
        <p:spPr>
          <a:xfrm>
            <a:off x="-350" y="1149"/>
            <a:ext cx="4749931" cy="425018"/>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o M"/>
                <a:ea typeface="小塚ゴシック Pr6N R"/>
                <a:cs typeface="小塚ゴシック Pr6N R"/>
              </a:rPr>
              <a:t>京都市のオープンデータの取組</a:t>
            </a:r>
            <a:endParaRPr kumimoji="1" lang="ja-JP" altLang="en-US" sz="1400" dirty="0">
              <a:solidFill>
                <a:srgbClr val="FFFFFF"/>
              </a:solidFill>
              <a:latin typeface="小塚ゴシック Pro M"/>
              <a:ea typeface="小塚ゴシック Pr6N R"/>
              <a:cs typeface="小塚ゴシック Pr6N R"/>
            </a:endParaRPr>
          </a:p>
        </p:txBody>
      </p:sp>
      <p:grpSp>
        <p:nvGrpSpPr>
          <p:cNvPr id="3" name="グループ化 2"/>
          <p:cNvGrpSpPr/>
          <p:nvPr/>
        </p:nvGrpSpPr>
        <p:grpSpPr>
          <a:xfrm>
            <a:off x="7311209" y="743231"/>
            <a:ext cx="2478133" cy="399683"/>
            <a:chOff x="7313979" y="743231"/>
            <a:chExt cx="2478133" cy="399683"/>
          </a:xfrm>
        </p:grpSpPr>
        <p:sp>
          <p:nvSpPr>
            <p:cNvPr id="26" name="角丸四角形 25"/>
            <p:cNvSpPr/>
            <p:nvPr/>
          </p:nvSpPr>
          <p:spPr>
            <a:xfrm>
              <a:off x="7313979" y="743231"/>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27" name="テキスト ボックス 26"/>
            <p:cNvSpPr txBox="1"/>
            <p:nvPr/>
          </p:nvSpPr>
          <p:spPr>
            <a:xfrm>
              <a:off x="7493515" y="778399"/>
              <a:ext cx="2159566"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政策立案に寄与した事例</a:t>
              </a:r>
              <a:endParaRPr lang="en-US" altLang="ja-JP" sz="14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97931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小塚ゴシック Pro M"/>
              <a:ea typeface="ヒラギノ角ゴ Pro W3"/>
            </a:endParaRPr>
          </a:p>
        </p:txBody>
      </p:sp>
      <p:sp>
        <p:nvSpPr>
          <p:cNvPr id="13" name="正方形/長方形 12"/>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o M"/>
              <a:ea typeface="ヒラギノ角ゴ Pro W3"/>
            </a:endParaRPr>
          </a:p>
        </p:txBody>
      </p:sp>
      <p:sp>
        <p:nvSpPr>
          <p:cNvPr id="53" name="テキスト ボックス 52"/>
          <p:cNvSpPr txBox="1"/>
          <p:nvPr/>
        </p:nvSpPr>
        <p:spPr>
          <a:xfrm>
            <a:off x="748435" y="1439265"/>
            <a:ext cx="3863836" cy="646331"/>
          </a:xfrm>
          <a:prstGeom prst="rect">
            <a:avLst/>
          </a:prstGeom>
          <a:noFill/>
        </p:spPr>
        <p:txBody>
          <a:bodyPr wrap="square" rtlCol="0">
            <a:spAutoFit/>
          </a:bodyPr>
          <a:lstStyle/>
          <a:p>
            <a:r>
              <a:rPr kumimoji="1" lang="ja-JP" altLang="en-US" b="1" dirty="0">
                <a:solidFill>
                  <a:srgbClr val="308007"/>
                </a:solidFill>
                <a:latin typeface="小塚ゴシック Pro M"/>
                <a:ea typeface="小塚ゴシック Pro M"/>
                <a:cs typeface="小塚ゴシック Pro M"/>
              </a:rPr>
              <a:t>オープンデータを活用した</a:t>
            </a:r>
            <a:endParaRPr kumimoji="1" lang="en-US" altLang="ja-JP" b="1" dirty="0">
              <a:solidFill>
                <a:srgbClr val="308007"/>
              </a:solidFill>
              <a:latin typeface="小塚ゴシック Pro M"/>
              <a:ea typeface="小塚ゴシック Pro M"/>
              <a:cs typeface="小塚ゴシック Pro M"/>
            </a:endParaRPr>
          </a:p>
          <a:p>
            <a:r>
              <a:rPr kumimoji="1" lang="ja-JP" altLang="en-US" b="1" dirty="0">
                <a:solidFill>
                  <a:srgbClr val="308007"/>
                </a:solidFill>
                <a:latin typeface="小塚ゴシック Pro M"/>
                <a:ea typeface="小塚ゴシック Pro M"/>
                <a:cs typeface="小塚ゴシック Pro M"/>
              </a:rPr>
              <a:t>地域課題解決と市民協働の推進</a:t>
            </a:r>
          </a:p>
        </p:txBody>
      </p:sp>
      <p:cxnSp>
        <p:nvCxnSpPr>
          <p:cNvPr id="54" name="直線コネクタ 53"/>
          <p:cNvCxnSpPr/>
          <p:nvPr/>
        </p:nvCxnSpPr>
        <p:spPr>
          <a:xfrm flipH="1">
            <a:off x="10565" y="1405574"/>
            <a:ext cx="492237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flipH="1">
            <a:off x="10565" y="2117366"/>
            <a:ext cx="494243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57" name="テキスト ボックス 56"/>
          <p:cNvSpPr txBox="1"/>
          <p:nvPr/>
        </p:nvSpPr>
        <p:spPr>
          <a:xfrm>
            <a:off x="101155" y="2139182"/>
            <a:ext cx="4903284" cy="4191917"/>
          </a:xfrm>
          <a:prstGeom prst="rect">
            <a:avLst/>
          </a:prstGeom>
          <a:noFill/>
        </p:spPr>
        <p:txBody>
          <a:bodyPr wrap="square" rtlCol="0">
            <a:spAutoFit/>
          </a:bodyPr>
          <a:lstStyle/>
          <a:p>
            <a:pPr>
              <a:lnSpc>
                <a:spcPct val="120000"/>
              </a:lnSpc>
            </a:pPr>
            <a:r>
              <a:rPr lang="ja-JP" altLang="en-US" sz="1400" dirty="0">
                <a:latin typeface="小塚ゴシック Pr6N L"/>
                <a:ea typeface="小塚ゴシック Pr6N L"/>
                <a:cs typeface="小塚ゴシック Pr6N L"/>
              </a:rPr>
              <a:t>　</a:t>
            </a:r>
            <a:r>
              <a:rPr lang="ja-JP" altLang="en-US" sz="1300" dirty="0">
                <a:latin typeface="+mn-ea"/>
                <a:cs typeface="小塚ゴシック Pr6N L"/>
              </a:rPr>
              <a:t>京都市のオープンデータ事業は、行政が一方的にデータを公開するだけでなく、市民や民間団体との協働が重要であるとの認識のもと展開している。</a:t>
            </a:r>
          </a:p>
          <a:p>
            <a:pPr>
              <a:lnSpc>
                <a:spcPct val="120000"/>
              </a:lnSpc>
            </a:pPr>
            <a:r>
              <a:rPr lang="ja-JP" altLang="en-US" sz="1300" dirty="0">
                <a:latin typeface="+mn-ea"/>
                <a:cs typeface="小塚ゴシック Pr6N L"/>
              </a:rPr>
              <a:t>　オープンデータのニーズ把握等を目的とした市民等との「意見交換会」の定例的な実施に加え、大学等における講演等を通じた啓発活動、さらにはデータを活用した地域課題解決を目的としたコンテストへ積極的に参加している。</a:t>
            </a:r>
          </a:p>
          <a:p>
            <a:pPr>
              <a:lnSpc>
                <a:spcPct val="120000"/>
              </a:lnSpc>
            </a:pPr>
            <a:r>
              <a:rPr lang="ja-JP" altLang="en-US" sz="1300" dirty="0">
                <a:latin typeface="+mn-ea"/>
                <a:cs typeface="小塚ゴシック Pr6N L"/>
              </a:rPr>
              <a:t>　とりわけ、自治体が地域課題と関連</a:t>
            </a:r>
            <a:endParaRPr lang="en-US" altLang="ja-JP" sz="1300" dirty="0">
              <a:latin typeface="+mn-ea"/>
              <a:cs typeface="小塚ゴシック Pr6N L"/>
            </a:endParaRPr>
          </a:p>
          <a:p>
            <a:pPr>
              <a:lnSpc>
                <a:spcPct val="120000"/>
              </a:lnSpc>
            </a:pPr>
            <a:r>
              <a:rPr lang="ja-JP" altLang="en-US" sz="1300" dirty="0">
                <a:latin typeface="+mn-ea"/>
                <a:cs typeface="小塚ゴシック Pr6N L"/>
              </a:rPr>
              <a:t>データを提示、それに対する市民のア</a:t>
            </a:r>
            <a:endParaRPr lang="en-US" altLang="ja-JP" sz="1300" dirty="0">
              <a:latin typeface="+mn-ea"/>
              <a:cs typeface="小塚ゴシック Pr6N L"/>
            </a:endParaRPr>
          </a:p>
          <a:p>
            <a:pPr>
              <a:lnSpc>
                <a:spcPct val="120000"/>
              </a:lnSpc>
            </a:pPr>
            <a:r>
              <a:rPr lang="ja-JP" altLang="en-US" sz="1300" dirty="0">
                <a:latin typeface="+mn-ea"/>
                <a:cs typeface="小塚ゴシック Pr6N L"/>
              </a:rPr>
              <a:t>プローチが審査されるコンテスト「チ</a:t>
            </a:r>
            <a:endParaRPr lang="en-US" altLang="ja-JP" sz="1300" dirty="0">
              <a:latin typeface="+mn-ea"/>
              <a:cs typeface="小塚ゴシック Pr6N L"/>
            </a:endParaRPr>
          </a:p>
          <a:p>
            <a:pPr>
              <a:lnSpc>
                <a:spcPct val="120000"/>
              </a:lnSpc>
            </a:pPr>
            <a:r>
              <a:rPr lang="ja-JP" altLang="en-US" sz="1300" dirty="0">
                <a:latin typeface="+mn-ea"/>
                <a:cs typeface="小塚ゴシック Pr6N L"/>
              </a:rPr>
              <a:t>ャレンジオープンガバナンス」におい</a:t>
            </a:r>
            <a:endParaRPr lang="en-US" altLang="ja-JP" sz="1300" dirty="0">
              <a:latin typeface="+mn-ea"/>
              <a:cs typeface="小塚ゴシック Pr6N L"/>
            </a:endParaRPr>
          </a:p>
          <a:p>
            <a:pPr>
              <a:lnSpc>
                <a:spcPct val="120000"/>
              </a:lnSpc>
            </a:pPr>
            <a:r>
              <a:rPr lang="ja-JP" altLang="en-US" sz="1300" dirty="0">
                <a:latin typeface="+mn-ea"/>
                <a:cs typeface="小塚ゴシック Pr6N L"/>
              </a:rPr>
              <a:t>ては、</a:t>
            </a:r>
            <a:r>
              <a:rPr lang="en-US" altLang="ja-JP" sz="1300" dirty="0">
                <a:latin typeface="+mn-ea"/>
                <a:cs typeface="小塚ゴシック Pr6N L"/>
              </a:rPr>
              <a:t>2017</a:t>
            </a:r>
            <a:r>
              <a:rPr lang="ja-JP" altLang="en-US" sz="1300" dirty="0">
                <a:latin typeface="+mn-ea"/>
                <a:cs typeface="小塚ゴシック Pr6N L"/>
              </a:rPr>
              <a:t>年度は最高位の賞に当たる</a:t>
            </a:r>
            <a:endParaRPr lang="en-US" altLang="ja-JP" sz="1300" dirty="0">
              <a:latin typeface="+mn-ea"/>
              <a:cs typeface="小塚ゴシック Pr6N L"/>
            </a:endParaRPr>
          </a:p>
          <a:p>
            <a:pPr>
              <a:lnSpc>
                <a:spcPct val="120000"/>
              </a:lnSpc>
            </a:pPr>
            <a:r>
              <a:rPr lang="ja-JP" altLang="en-US" sz="1300" dirty="0">
                <a:latin typeface="+mn-ea"/>
                <a:cs typeface="小塚ゴシック Pr6N L"/>
              </a:rPr>
              <a:t>「オープンガバナンス総合賞」を受賞、</a:t>
            </a:r>
            <a:endParaRPr lang="en-US" altLang="ja-JP" sz="1300" dirty="0">
              <a:latin typeface="+mn-ea"/>
              <a:cs typeface="小塚ゴシック Pr6N L"/>
            </a:endParaRPr>
          </a:p>
          <a:p>
            <a:pPr>
              <a:lnSpc>
                <a:spcPct val="120000"/>
              </a:lnSpc>
            </a:pPr>
            <a:r>
              <a:rPr lang="en-US" altLang="ja-JP" sz="1300" dirty="0">
                <a:latin typeface="+mn-ea"/>
                <a:cs typeface="小塚ゴシック Pr6N L"/>
              </a:rPr>
              <a:t>2019</a:t>
            </a:r>
            <a:r>
              <a:rPr lang="ja-JP" altLang="en-US" sz="1300" dirty="0">
                <a:latin typeface="+mn-ea"/>
                <a:cs typeface="小塚ゴシック Pr6N L"/>
              </a:rPr>
              <a:t>年度にはチーム名「</a:t>
            </a:r>
            <a:r>
              <a:rPr lang="en-US" altLang="ja-JP" sz="1300" dirty="0" err="1">
                <a:latin typeface="+mn-ea"/>
                <a:cs typeface="小塚ゴシック Pr6N L"/>
              </a:rPr>
              <a:t>Pharmatching</a:t>
            </a:r>
            <a:endParaRPr lang="en-US" altLang="ja-JP" sz="1300" dirty="0">
              <a:latin typeface="+mn-ea"/>
              <a:cs typeface="小塚ゴシック Pr6N L"/>
            </a:endParaRPr>
          </a:p>
          <a:p>
            <a:pPr>
              <a:lnSpc>
                <a:spcPct val="120000"/>
              </a:lnSpc>
            </a:pPr>
            <a:r>
              <a:rPr lang="ja-JP" altLang="en-US" sz="1300" dirty="0">
                <a:latin typeface="+mn-ea"/>
                <a:cs typeface="小塚ゴシック Pr6N L"/>
              </a:rPr>
              <a:t>しておくれや</a:t>
            </a:r>
            <a:r>
              <a:rPr lang="ja-JP" altLang="en-US" sz="1300" dirty="0" err="1">
                <a:latin typeface="+mn-ea"/>
                <a:cs typeface="小塚ゴシック Pr6N L"/>
              </a:rPr>
              <a:t>す</a:t>
            </a:r>
            <a:r>
              <a:rPr lang="ja-JP" altLang="en-US" sz="1300" dirty="0">
                <a:latin typeface="+mn-ea"/>
                <a:cs typeface="小塚ゴシック Pr6N L"/>
              </a:rPr>
              <a:t>☆」の取り組みが全国</a:t>
            </a:r>
            <a:endParaRPr lang="en-US" altLang="ja-JP" sz="1300" dirty="0">
              <a:latin typeface="+mn-ea"/>
              <a:cs typeface="小塚ゴシック Pr6N L"/>
            </a:endParaRPr>
          </a:p>
          <a:p>
            <a:pPr>
              <a:lnSpc>
                <a:spcPct val="120000"/>
              </a:lnSpc>
            </a:pPr>
            <a:r>
              <a:rPr lang="ja-JP" altLang="en-US" sz="1300" dirty="0">
                <a:latin typeface="+mn-ea"/>
                <a:cs typeface="小塚ゴシック Pr6N L"/>
              </a:rPr>
              <a:t>１位に選ばれるなど、高い評価を受け</a:t>
            </a:r>
            <a:endParaRPr lang="en-US" altLang="ja-JP" sz="1300" dirty="0">
              <a:latin typeface="+mn-ea"/>
              <a:cs typeface="小塚ゴシック Pr6N L"/>
            </a:endParaRPr>
          </a:p>
          <a:p>
            <a:pPr>
              <a:lnSpc>
                <a:spcPct val="120000"/>
              </a:lnSpc>
            </a:pPr>
            <a:r>
              <a:rPr lang="ja-JP" altLang="en-US" sz="1300" dirty="0">
                <a:latin typeface="+mn-ea"/>
                <a:cs typeface="小塚ゴシック Pr6N L"/>
              </a:rPr>
              <a:t>ている。</a:t>
            </a:r>
            <a:endParaRPr lang="en-US" altLang="ja-JP" sz="1300" dirty="0">
              <a:latin typeface="+mn-ea"/>
              <a:cs typeface="小塚ゴシック Pr6N L"/>
            </a:endParaRPr>
          </a:p>
        </p:txBody>
      </p:sp>
      <p:pic>
        <p:nvPicPr>
          <p:cNvPr id="58" name="図 57"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61" name="図 60" descr="パソコン作業.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62" name="図 61" descr="マーカー.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4515"/>
            <a:ext cx="643434" cy="643434"/>
          </a:xfrm>
          <a:prstGeom prst="rect">
            <a:avLst/>
          </a:prstGeom>
        </p:spPr>
      </p:pic>
      <p:sp>
        <p:nvSpPr>
          <p:cNvPr id="63" name="正方形/長方形 62"/>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市の保有するあらゆる分野のデータ</a:t>
            </a:r>
            <a:endParaRPr lang="en-US" altLang="ja-JP" sz="1100" dirty="0">
              <a:solidFill>
                <a:schemeClr val="tx1"/>
              </a:solidFill>
              <a:latin typeface="小塚ゴシック Pr6N L"/>
              <a:ea typeface="小塚ゴシック Pr6N L"/>
              <a:cs typeface="小塚ゴシック Pr6N L"/>
            </a:endParaRPr>
          </a:p>
        </p:txBody>
      </p:sp>
      <p:sp>
        <p:nvSpPr>
          <p:cNvPr id="66" name="正方形/長方形 65"/>
          <p:cNvSpPr/>
          <p:nvPr/>
        </p:nvSpPr>
        <p:spPr>
          <a:xfrm>
            <a:off x="5749101" y="2485267"/>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京都府京都市</a:t>
            </a:r>
          </a:p>
        </p:txBody>
      </p:sp>
      <p:sp>
        <p:nvSpPr>
          <p:cNvPr id="67" name="角丸四角形 66"/>
          <p:cNvSpPr/>
          <p:nvPr/>
        </p:nvSpPr>
        <p:spPr>
          <a:xfrm>
            <a:off x="5096143" y="2479793"/>
            <a:ext cx="950821"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8" name="角丸四角形 67"/>
          <p:cNvSpPr/>
          <p:nvPr/>
        </p:nvSpPr>
        <p:spPr>
          <a:xfrm>
            <a:off x="5114549" y="1494164"/>
            <a:ext cx="1228416"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69" name="正方形/長方形 68"/>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ＣＳＶ、エクセル等</a:t>
            </a:r>
            <a:endParaRPr lang="en-US" altLang="ja-JP"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690006" y="1983667"/>
            <a:ext cx="1274749"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73" name="テキスト ボックス 72"/>
          <p:cNvSpPr txBox="1"/>
          <p:nvPr/>
        </p:nvSpPr>
        <p:spPr>
          <a:xfrm>
            <a:off x="7312526" y="3101474"/>
            <a:ext cx="184666" cy="369332"/>
          </a:xfrm>
          <a:prstGeom prst="rect">
            <a:avLst/>
          </a:prstGeom>
          <a:noFill/>
        </p:spPr>
        <p:txBody>
          <a:bodyPr wrap="none" rtlCol="0">
            <a:spAutoFit/>
          </a:bodyPr>
          <a:lstStyle/>
          <a:p>
            <a:endParaRPr kumimoji="1" lang="ja-JP" altLang="en-US" dirty="0"/>
          </a:p>
        </p:txBody>
      </p:sp>
      <p:sp>
        <p:nvSpPr>
          <p:cNvPr id="77" name="正方形/長方形 76"/>
          <p:cNvSpPr/>
          <p:nvPr/>
        </p:nvSpPr>
        <p:spPr>
          <a:xfrm>
            <a:off x="6314431" y="2985606"/>
            <a:ext cx="3396089" cy="337717"/>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小塚ゴシック Pr6N L"/>
              <a:ea typeface="小塚ゴシック Pr6N L"/>
              <a:cs typeface="小塚ゴシック Pr6N L"/>
            </a:endParaRPr>
          </a:p>
        </p:txBody>
      </p:sp>
      <p:sp>
        <p:nvSpPr>
          <p:cNvPr id="78" name="角丸四角形 77"/>
          <p:cNvSpPr/>
          <p:nvPr/>
        </p:nvSpPr>
        <p:spPr>
          <a:xfrm>
            <a:off x="5661473" y="2980131"/>
            <a:ext cx="1206052"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latin typeface="フォントポにほんご"/>
                <a:ea typeface="フォントポにほんご"/>
                <a:cs typeface="フォントポにほんご"/>
              </a:rPr>
              <a:t>API</a:t>
            </a:r>
            <a:r>
              <a:rPr kumimoji="1" lang="ja-JP" altLang="en-US" sz="1400" dirty="0">
                <a:latin typeface="フォントポにほんご"/>
                <a:ea typeface="フォントポにほんご"/>
                <a:cs typeface="フォントポにほんご"/>
              </a:rPr>
              <a:t>の有無</a:t>
            </a:r>
          </a:p>
        </p:txBody>
      </p:sp>
      <p:sp>
        <p:nvSpPr>
          <p:cNvPr id="79" name="正方形/長方形 78"/>
          <p:cNvSpPr/>
          <p:nvPr/>
        </p:nvSpPr>
        <p:spPr>
          <a:xfrm>
            <a:off x="6655855" y="2982733"/>
            <a:ext cx="3049947"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o M"/>
                <a:ea typeface="小塚ゴシック Pr6N L"/>
                <a:cs typeface="小塚ゴシック Pr6N L"/>
              </a:rPr>
              <a:t>有</a:t>
            </a:r>
            <a:endParaRPr lang="en-US" altLang="ja-JP" sz="1200" dirty="0">
              <a:solidFill>
                <a:schemeClr val="tx1"/>
              </a:solidFill>
              <a:latin typeface="小塚ゴシック Pro M"/>
              <a:ea typeface="小塚ゴシック Pr6N L"/>
              <a:cs typeface="小塚ゴシック Pr6N L"/>
            </a:endParaRPr>
          </a:p>
        </p:txBody>
      </p:sp>
      <p:sp>
        <p:nvSpPr>
          <p:cNvPr id="3" name="テキスト ボックス 2"/>
          <p:cNvSpPr txBox="1"/>
          <p:nvPr/>
        </p:nvSpPr>
        <p:spPr>
          <a:xfrm>
            <a:off x="9253296" y="3419227"/>
            <a:ext cx="647934" cy="646331"/>
          </a:xfrm>
          <a:prstGeom prst="rect">
            <a:avLst/>
          </a:prstGeom>
          <a:noFill/>
        </p:spPr>
        <p:txBody>
          <a:bodyPr wrap="none" rtlCol="0">
            <a:spAutoFit/>
          </a:bodyPr>
          <a:lstStyle/>
          <a:p>
            <a:r>
              <a:rPr kumimoji="1" lang="ja-JP" altLang="en-US" sz="3600" b="1" dirty="0">
                <a:solidFill>
                  <a:srgbClr val="308007"/>
                </a:solidFill>
              </a:rPr>
              <a:t>￥</a:t>
            </a:r>
          </a:p>
        </p:txBody>
      </p:sp>
      <p:sp>
        <p:nvSpPr>
          <p:cNvPr id="81" name="正方形/長方形 80"/>
          <p:cNvSpPr/>
          <p:nvPr/>
        </p:nvSpPr>
        <p:spPr>
          <a:xfrm>
            <a:off x="5758626" y="3484600"/>
            <a:ext cx="3612125" cy="716477"/>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tLang="ja-JP" sz="1200" dirty="0">
              <a:solidFill>
                <a:schemeClr val="tx1"/>
              </a:solidFill>
              <a:latin typeface="小塚ゴシック Pro M"/>
              <a:ea typeface="小塚ゴシック Pr6N L"/>
              <a:cs typeface="小塚ゴシック Pr6N L"/>
            </a:endParaRPr>
          </a:p>
        </p:txBody>
      </p:sp>
      <p:sp>
        <p:nvSpPr>
          <p:cNvPr id="82" name="角丸四角形 81"/>
          <p:cNvSpPr/>
          <p:nvPr/>
        </p:nvSpPr>
        <p:spPr>
          <a:xfrm>
            <a:off x="5105667" y="3476503"/>
            <a:ext cx="939509" cy="342522"/>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コスト</a:t>
            </a:r>
          </a:p>
        </p:txBody>
      </p:sp>
      <p:sp>
        <p:nvSpPr>
          <p:cNvPr id="83" name="角丸四角形 82"/>
          <p:cNvSpPr/>
          <p:nvPr/>
        </p:nvSpPr>
        <p:spPr>
          <a:xfrm>
            <a:off x="5099652" y="4981914"/>
            <a:ext cx="4619658" cy="144491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3" name="図 92" descr="拡声器.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722" y="5147659"/>
            <a:ext cx="903101" cy="903101"/>
          </a:xfrm>
          <a:prstGeom prst="rect">
            <a:avLst/>
          </a:prstGeom>
        </p:spPr>
      </p:pic>
      <p:cxnSp>
        <p:nvCxnSpPr>
          <p:cNvPr id="94" name="直線コネクタ 93"/>
          <p:cNvCxnSpPr/>
          <p:nvPr/>
        </p:nvCxnSpPr>
        <p:spPr>
          <a:xfrm flipH="1">
            <a:off x="10565" y="648356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5910860" y="5144154"/>
            <a:ext cx="3680745" cy="1138773"/>
          </a:xfrm>
          <a:prstGeom prst="rect">
            <a:avLst/>
          </a:prstGeom>
        </p:spPr>
        <p:txBody>
          <a:bodyPr wrap="square">
            <a:spAutoFit/>
          </a:bodyPr>
          <a:lstStyle/>
          <a:p>
            <a:pPr>
              <a:lnSpc>
                <a:spcPts val="2000"/>
              </a:lnSpc>
            </a:pPr>
            <a:r>
              <a:rPr lang="ja-JP" altLang="en-US" sz="1400" dirty="0"/>
              <a:t>京都市のオープンデータを利用して作られた</a:t>
            </a:r>
            <a:endParaRPr lang="en-US" altLang="ja-JP" sz="1400" dirty="0"/>
          </a:p>
          <a:p>
            <a:pPr>
              <a:lnSpc>
                <a:spcPts val="2000"/>
              </a:lnSpc>
            </a:pPr>
            <a:r>
              <a:rPr lang="ja-JP" altLang="en-US" sz="1400" dirty="0"/>
              <a:t>各種アプリを以下の</a:t>
            </a:r>
            <a:r>
              <a:rPr lang="en-US" altLang="ja-JP" sz="1400" dirty="0"/>
              <a:t>URL</a:t>
            </a:r>
            <a:r>
              <a:rPr lang="ja-JP" altLang="en-US" sz="1400" dirty="0" err="1"/>
              <a:t>で紹</a:t>
            </a:r>
            <a:r>
              <a:rPr lang="ja-JP" altLang="en-US" sz="1400" dirty="0"/>
              <a:t>介しています。</a:t>
            </a:r>
            <a:endParaRPr lang="en-US" altLang="ja-JP" sz="1400" dirty="0"/>
          </a:p>
          <a:p>
            <a:pPr>
              <a:lnSpc>
                <a:spcPts val="2000"/>
              </a:lnSpc>
            </a:pPr>
            <a:r>
              <a:rPr lang="ja-JP" altLang="en-US" sz="1400" dirty="0"/>
              <a:t>一度お試しください。</a:t>
            </a:r>
            <a:endParaRPr lang="en-US" altLang="ja-JP" sz="1400" dirty="0"/>
          </a:p>
          <a:p>
            <a:r>
              <a:rPr lang="en-US" altLang="ja-JP" dirty="0">
                <a:hlinkClick r:id="rId6"/>
              </a:rPr>
              <a:t>https://data.city.kyoto.lg.jp/appli</a:t>
            </a:r>
            <a:endParaRPr lang="ja-JP" altLang="en-US" dirty="0"/>
          </a:p>
        </p:txBody>
      </p:sp>
      <p:pic>
        <p:nvPicPr>
          <p:cNvPr id="52" name="図 51" descr="チーム.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5323" y="2827680"/>
            <a:ext cx="643434" cy="643434"/>
          </a:xfrm>
          <a:prstGeom prst="rect">
            <a:avLst/>
          </a:prstGeom>
        </p:spPr>
      </p:pic>
      <p:sp>
        <p:nvSpPr>
          <p:cNvPr id="44" name="正方形/長方形 43"/>
          <p:cNvSpPr/>
          <p:nvPr/>
        </p:nvSpPr>
        <p:spPr>
          <a:xfrm>
            <a:off x="6045176" y="3494549"/>
            <a:ext cx="3614244" cy="7344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n"/>
            </a:pPr>
            <a:r>
              <a:rPr lang="ja-JP" altLang="en-US" sz="1000" dirty="0">
                <a:solidFill>
                  <a:schemeClr val="tx1"/>
                </a:solidFill>
                <a:latin typeface="小塚ゴシック Pro M"/>
                <a:ea typeface="小塚ゴシック Pr6N L"/>
                <a:cs typeface="小塚ゴシック Pr6N L"/>
              </a:rPr>
              <a:t>初年度　約</a:t>
            </a:r>
            <a:r>
              <a:rPr lang="en-US" altLang="ja-JP" sz="1000" dirty="0">
                <a:solidFill>
                  <a:schemeClr val="tx1"/>
                </a:solidFill>
                <a:latin typeface="小塚ゴシック Pro M"/>
                <a:ea typeface="小塚ゴシック Pr6N L"/>
                <a:cs typeface="小塚ゴシック Pr6N L"/>
              </a:rPr>
              <a:t>500</a:t>
            </a:r>
            <a:r>
              <a:rPr lang="ja-JP" altLang="en-US" sz="1000" dirty="0">
                <a:solidFill>
                  <a:schemeClr val="tx1"/>
                </a:solidFill>
                <a:latin typeface="小塚ゴシック Pro M"/>
                <a:ea typeface="小塚ゴシック Pr6N L"/>
                <a:cs typeface="小塚ゴシック Pr6N L"/>
              </a:rPr>
              <a:t>万円（構築、保守、操作研修）</a:t>
            </a:r>
            <a:endParaRPr lang="en-US" altLang="ja-JP" sz="1000" dirty="0">
              <a:solidFill>
                <a:schemeClr val="tx1"/>
              </a:solidFill>
              <a:latin typeface="小塚ゴシック Pro M"/>
              <a:ea typeface="小塚ゴシック Pr6N L"/>
              <a:cs typeface="小塚ゴシック Pr6N L"/>
            </a:endParaRPr>
          </a:p>
          <a:p>
            <a:pPr marL="171450" indent="-171450">
              <a:buFont typeface="Wingdings" panose="05000000000000000000" pitchFamily="2" charset="2"/>
              <a:buChar char="n"/>
            </a:pPr>
            <a:r>
              <a:rPr lang="en-US" altLang="ja-JP" sz="1000" dirty="0">
                <a:solidFill>
                  <a:schemeClr val="tx1"/>
                </a:solidFill>
                <a:latin typeface="小塚ゴシック Pro M"/>
                <a:ea typeface="小塚ゴシック Pr6N L"/>
                <a:cs typeface="小塚ゴシック Pr6N L"/>
              </a:rPr>
              <a:t>2</a:t>
            </a:r>
            <a:r>
              <a:rPr lang="ja-JP" altLang="en-US" sz="1000" dirty="0">
                <a:solidFill>
                  <a:schemeClr val="tx1"/>
                </a:solidFill>
                <a:latin typeface="小塚ゴシック Pro M"/>
                <a:ea typeface="小塚ゴシック Pr6N L"/>
                <a:cs typeface="小塚ゴシック Pr6N L"/>
              </a:rPr>
              <a:t>年目以降　約</a:t>
            </a:r>
            <a:r>
              <a:rPr lang="en-US" altLang="ja-JP" sz="1000" dirty="0">
                <a:solidFill>
                  <a:schemeClr val="tx1"/>
                </a:solidFill>
                <a:latin typeface="小塚ゴシック Pro M"/>
                <a:ea typeface="小塚ゴシック Pr6N L"/>
                <a:cs typeface="小塚ゴシック Pr6N L"/>
              </a:rPr>
              <a:t>300</a:t>
            </a:r>
            <a:r>
              <a:rPr lang="ja-JP" altLang="en-US" sz="1000" dirty="0">
                <a:solidFill>
                  <a:schemeClr val="tx1"/>
                </a:solidFill>
                <a:latin typeface="小塚ゴシック Pro M"/>
                <a:ea typeface="小塚ゴシック Pr6N L"/>
                <a:cs typeface="小塚ゴシック Pr6N L"/>
              </a:rPr>
              <a:t>万円</a:t>
            </a:r>
            <a:r>
              <a:rPr lang="en-US" altLang="ja-JP" sz="1000" dirty="0">
                <a:solidFill>
                  <a:schemeClr val="tx1"/>
                </a:solidFill>
                <a:latin typeface="小塚ゴシック Pro M"/>
                <a:ea typeface="小塚ゴシック Pr6N L"/>
                <a:cs typeface="小塚ゴシック Pr6N L"/>
              </a:rPr>
              <a:t>/</a:t>
            </a:r>
            <a:r>
              <a:rPr lang="ja-JP" altLang="en-US" sz="1000" dirty="0">
                <a:solidFill>
                  <a:schemeClr val="tx1"/>
                </a:solidFill>
                <a:latin typeface="小塚ゴシック Pro M"/>
                <a:ea typeface="小塚ゴシック Pr6N L"/>
                <a:cs typeface="小塚ゴシック Pr6N L"/>
              </a:rPr>
              <a:t>年（保守＋サーバー利用料 ）</a:t>
            </a:r>
            <a:endParaRPr lang="en-US" altLang="ja-JP" sz="1000" dirty="0">
              <a:solidFill>
                <a:schemeClr val="tx1"/>
              </a:solidFill>
              <a:latin typeface="小塚ゴシック Pro M"/>
              <a:ea typeface="小塚ゴシック Pr6N L"/>
              <a:cs typeface="小塚ゴシック Pr6N L"/>
            </a:endParaRPr>
          </a:p>
          <a:p>
            <a:pPr marL="171450" indent="-171450">
              <a:buFont typeface="Wingdings" panose="05000000000000000000" pitchFamily="2" charset="2"/>
              <a:buChar char="n"/>
            </a:pPr>
            <a:r>
              <a:rPr lang="ja-JP" altLang="en-US" sz="1000" dirty="0">
                <a:solidFill>
                  <a:schemeClr val="tx1"/>
                </a:solidFill>
                <a:latin typeface="小塚ゴシック Pro M"/>
                <a:ea typeface="小塚ゴシック Pr6N L"/>
                <a:cs typeface="小塚ゴシック Pr6N L"/>
              </a:rPr>
              <a:t>オープンデータ担当人員：</a:t>
            </a:r>
            <a:r>
              <a:rPr lang="en-US" altLang="ja-JP" sz="1000" dirty="0">
                <a:solidFill>
                  <a:schemeClr val="tx1"/>
                </a:solidFill>
                <a:latin typeface="小塚ゴシック Pro M"/>
                <a:ea typeface="小塚ゴシック Pr6N L"/>
                <a:cs typeface="小塚ゴシック Pr6N L"/>
              </a:rPr>
              <a:t>3</a:t>
            </a:r>
            <a:r>
              <a:rPr lang="ja-JP" altLang="en-US" sz="1000" dirty="0">
                <a:solidFill>
                  <a:schemeClr val="tx1"/>
                </a:solidFill>
                <a:latin typeface="小塚ゴシック Pro M"/>
                <a:ea typeface="小塚ゴシック Pr6N L"/>
                <a:cs typeface="小塚ゴシック Pr6N L"/>
              </a:rPr>
              <a:t>名（兼務）</a:t>
            </a:r>
            <a:endParaRPr lang="en-US" altLang="ja-JP" sz="1000" dirty="0">
              <a:solidFill>
                <a:schemeClr val="tx1"/>
              </a:solidFill>
              <a:latin typeface="小塚ゴシック Pro M"/>
              <a:ea typeface="小塚ゴシック Pr6N L"/>
              <a:cs typeface="小塚ゴシック Pr6N L"/>
            </a:endParaRPr>
          </a:p>
        </p:txBody>
      </p:sp>
      <p:sp>
        <p:nvSpPr>
          <p:cNvPr id="41" name="タイトル 1">
            <a:extLst>
              <a:ext uri="{FF2B5EF4-FFF2-40B4-BE49-F238E27FC236}">
                <a16:creationId xmlns:a16="http://schemas.microsoft.com/office/drawing/2014/main" id="{4F8F9B28-A84C-44D1-BE89-18D40DBCEFCD}"/>
              </a:ext>
            </a:extLst>
          </p:cNvPr>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o M"/>
                <a:ea typeface="小塚ゴシック Pr6N R"/>
                <a:cs typeface="小塚ゴシック Pr6N R"/>
              </a:rPr>
              <a:t>By</a:t>
            </a:r>
            <a:r>
              <a:rPr lang="ja-JP" altLang="en-US" sz="1400" dirty="0">
                <a:solidFill>
                  <a:srgbClr val="FFFFFF"/>
                </a:solidFill>
                <a:latin typeface="小塚ゴシック Pro M"/>
                <a:ea typeface="小塚ゴシック Pr6N R"/>
                <a:cs typeface="小塚ゴシック Pr6N R"/>
              </a:rPr>
              <a:t> 京都府京都市</a:t>
            </a:r>
            <a:endParaRPr kumimoji="1" lang="ja-JP" altLang="en-US" sz="1400" dirty="0">
              <a:solidFill>
                <a:srgbClr val="FFFFFF"/>
              </a:solidFill>
              <a:latin typeface="小塚ゴシック Pro M"/>
              <a:ea typeface="小塚ゴシック Pr6N R"/>
              <a:cs typeface="小塚ゴシック Pr6N R"/>
            </a:endParaRPr>
          </a:p>
        </p:txBody>
      </p:sp>
      <p:sp>
        <p:nvSpPr>
          <p:cNvPr id="42" name="タイトル 1">
            <a:extLst>
              <a:ext uri="{FF2B5EF4-FFF2-40B4-BE49-F238E27FC236}">
                <a16:creationId xmlns:a16="http://schemas.microsoft.com/office/drawing/2014/main" id="{F99A111E-CD63-4241-B791-2020FCFA21C1}"/>
              </a:ext>
            </a:extLst>
          </p:cNvPr>
          <p:cNvSpPr txBox="1">
            <a:spLocks/>
          </p:cNvSpPr>
          <p:nvPr/>
        </p:nvSpPr>
        <p:spPr>
          <a:xfrm>
            <a:off x="-350" y="1149"/>
            <a:ext cx="4749931" cy="425018"/>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o M"/>
                <a:ea typeface="小塚ゴシック Pr6N R"/>
                <a:cs typeface="小塚ゴシック Pr6N R"/>
              </a:rPr>
              <a:t>京都市のオープンデータの取組</a:t>
            </a:r>
            <a:endParaRPr kumimoji="1" lang="ja-JP" altLang="en-US" sz="1400" dirty="0">
              <a:solidFill>
                <a:srgbClr val="FFFFFF"/>
              </a:solidFill>
              <a:latin typeface="小塚ゴシック Pro M"/>
              <a:ea typeface="小塚ゴシック Pr6N R"/>
              <a:cs typeface="小塚ゴシック Pr6N R"/>
            </a:endParaRPr>
          </a:p>
        </p:txBody>
      </p:sp>
      <p:pic>
        <p:nvPicPr>
          <p:cNvPr id="37" name="図 36" descr="受賞.png">
            <a:extLst>
              <a:ext uri="{FF2B5EF4-FFF2-40B4-BE49-F238E27FC236}">
                <a16:creationId xmlns:a16="http://schemas.microsoft.com/office/drawing/2014/main" id="{6B6212C1-9891-496A-8EB5-4B06F9092C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6573" y="4213305"/>
            <a:ext cx="643434" cy="643434"/>
          </a:xfrm>
          <a:prstGeom prst="rect">
            <a:avLst/>
          </a:prstGeom>
        </p:spPr>
      </p:pic>
      <p:sp>
        <p:nvSpPr>
          <p:cNvPr id="38" name="角丸四角形 57">
            <a:extLst>
              <a:ext uri="{FF2B5EF4-FFF2-40B4-BE49-F238E27FC236}">
                <a16:creationId xmlns:a16="http://schemas.microsoft.com/office/drawing/2014/main" id="{94469EF4-09D6-424B-A9DE-74338F7BE12D}"/>
              </a:ext>
            </a:extLst>
          </p:cNvPr>
          <p:cNvSpPr/>
          <p:nvPr/>
        </p:nvSpPr>
        <p:spPr>
          <a:xfrm>
            <a:off x="5662297" y="4348824"/>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39" name="正方形/長方形 38">
            <a:extLst>
              <a:ext uri="{FF2B5EF4-FFF2-40B4-BE49-F238E27FC236}">
                <a16:creationId xmlns:a16="http://schemas.microsoft.com/office/drawing/2014/main" id="{A0AA98DA-13D2-48B5-929E-DE33C9CE3D67}"/>
              </a:ext>
            </a:extLst>
          </p:cNvPr>
          <p:cNvSpPr/>
          <p:nvPr/>
        </p:nvSpPr>
        <p:spPr>
          <a:xfrm>
            <a:off x="6456218" y="4348824"/>
            <a:ext cx="3263092" cy="427432"/>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小塚ゴシック Pr6N L"/>
                <a:ea typeface="小塚ゴシック Pr6N L"/>
                <a:cs typeface="小塚ゴシック Pr6N L"/>
              </a:rPr>
              <a:t>　</a:t>
            </a:r>
            <a:r>
              <a:rPr lang="en-US" altLang="ja-JP" sz="1000" dirty="0">
                <a:solidFill>
                  <a:schemeClr val="tx1"/>
                </a:solidFill>
                <a:latin typeface="小塚ゴシック Pr6N L"/>
                <a:ea typeface="小塚ゴシック Pr6N L"/>
                <a:cs typeface="小塚ゴシック Pr6N L"/>
              </a:rPr>
              <a:t>VLED</a:t>
            </a:r>
            <a:r>
              <a:rPr lang="ja-JP" altLang="en-US" sz="1000" dirty="0">
                <a:solidFill>
                  <a:schemeClr val="tx1"/>
                </a:solidFill>
                <a:latin typeface="小塚ゴシック Pr6N L"/>
                <a:ea typeface="小塚ゴシック Pr6N L"/>
                <a:cs typeface="小塚ゴシック Pr6N L"/>
              </a:rPr>
              <a:t>の</a:t>
            </a:r>
            <a:r>
              <a:rPr lang="en-US" altLang="ja-JP" sz="1000" dirty="0">
                <a:solidFill>
                  <a:schemeClr val="tx1"/>
                </a:solidFill>
                <a:latin typeface="小塚ゴシック Pr6N L"/>
                <a:ea typeface="小塚ゴシック Pr6N L"/>
                <a:cs typeface="小塚ゴシック Pr6N L"/>
              </a:rPr>
              <a:t>2017</a:t>
            </a:r>
            <a:r>
              <a:rPr lang="ja-JP" altLang="en-US" sz="1000" dirty="0">
                <a:solidFill>
                  <a:schemeClr val="tx1"/>
                </a:solidFill>
                <a:latin typeface="小塚ゴシック Pr6N L"/>
                <a:ea typeface="小塚ゴシック Pr6N L"/>
                <a:cs typeface="小塚ゴシック Pr6N L"/>
              </a:rPr>
              <a:t>年度表彰にてウイングアーク１ｓｔ賞，東京大学オープンデータセンター（</a:t>
            </a:r>
            <a:r>
              <a:rPr lang="en-US" altLang="ja-JP" sz="1000" dirty="0">
                <a:solidFill>
                  <a:schemeClr val="tx1"/>
                </a:solidFill>
                <a:latin typeface="小塚ゴシック Pr6N L"/>
                <a:ea typeface="小塚ゴシック Pr6N L"/>
                <a:cs typeface="小塚ゴシック Pr6N L"/>
              </a:rPr>
              <a:t>UTODC</a:t>
            </a:r>
            <a:r>
              <a:rPr lang="ja-JP" altLang="en-US" sz="1000" dirty="0">
                <a:solidFill>
                  <a:schemeClr val="tx1"/>
                </a:solidFill>
                <a:latin typeface="小塚ゴシック Pr6N L"/>
                <a:ea typeface="小塚ゴシック Pr6N L"/>
                <a:cs typeface="小塚ゴシック Pr6N L"/>
              </a:rPr>
              <a:t>）賞</a:t>
            </a:r>
            <a:endParaRPr kumimoji="1" lang="ja-JP" altLang="en-US" sz="1000" dirty="0">
              <a:solidFill>
                <a:schemeClr val="tx1"/>
              </a:solidFill>
              <a:latin typeface="小塚ゴシック Pr6N L"/>
              <a:ea typeface="小塚ゴシック Pr6N L"/>
              <a:cs typeface="小塚ゴシック Pr6N L"/>
            </a:endParaRPr>
          </a:p>
        </p:txBody>
      </p:sp>
      <p:pic>
        <p:nvPicPr>
          <p:cNvPr id="2" name="図 1">
            <a:extLst>
              <a:ext uri="{FF2B5EF4-FFF2-40B4-BE49-F238E27FC236}">
                <a16:creationId xmlns:a16="http://schemas.microsoft.com/office/drawing/2014/main" id="{48902D50-1984-446A-84CC-B2D370E3B904}"/>
              </a:ext>
            </a:extLst>
          </p:cNvPr>
          <p:cNvPicPr>
            <a:picLocks noChangeAspect="1"/>
          </p:cNvPicPr>
          <p:nvPr/>
        </p:nvPicPr>
        <p:blipFill>
          <a:blip r:embed="rId9"/>
          <a:stretch>
            <a:fillRect/>
          </a:stretch>
        </p:blipFill>
        <p:spPr>
          <a:xfrm>
            <a:off x="3067080" y="3655352"/>
            <a:ext cx="1956085" cy="2766125"/>
          </a:xfrm>
          <a:prstGeom prst="rect">
            <a:avLst/>
          </a:prstGeom>
        </p:spPr>
      </p:pic>
      <p:sp>
        <p:nvSpPr>
          <p:cNvPr id="43" name="タイトル 1"/>
          <p:cNvSpPr txBox="1">
            <a:spLocks/>
          </p:cNvSpPr>
          <p:nvPr/>
        </p:nvSpPr>
        <p:spPr>
          <a:xfrm>
            <a:off x="45113" y="256891"/>
            <a:ext cx="7012806" cy="6683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solidFill>
                  <a:schemeClr val="bg1"/>
                </a:solidFill>
                <a:latin typeface="小塚ゴシック Pro M"/>
                <a:ea typeface="小塚ゴシック Pro M"/>
                <a:cs typeface="小塚ゴシック Pro M"/>
              </a:rPr>
              <a:t>KYOTO OPEN DATA</a:t>
            </a:r>
            <a:endParaRPr lang="ja-JP" altLang="en-US" sz="3600" dirty="0">
              <a:solidFill>
                <a:schemeClr val="bg1"/>
              </a:solidFill>
              <a:latin typeface="小塚ゴシック Pro M"/>
              <a:ea typeface="小塚ゴシック Pro M"/>
              <a:cs typeface="小塚ゴシック Pro M"/>
            </a:endParaRPr>
          </a:p>
        </p:txBody>
      </p:sp>
      <p:sp>
        <p:nvSpPr>
          <p:cNvPr id="40"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grpSp>
        <p:nvGrpSpPr>
          <p:cNvPr id="45" name="グループ化 44"/>
          <p:cNvGrpSpPr/>
          <p:nvPr/>
        </p:nvGrpSpPr>
        <p:grpSpPr>
          <a:xfrm>
            <a:off x="7311209" y="250008"/>
            <a:ext cx="2518638" cy="399683"/>
            <a:chOff x="7311209" y="250008"/>
            <a:chExt cx="2518638" cy="399683"/>
          </a:xfrm>
        </p:grpSpPr>
        <p:sp>
          <p:nvSpPr>
            <p:cNvPr id="46" name="角丸四角形 45"/>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47" name="テキスト ボックス 46"/>
            <p:cNvSpPr txBox="1"/>
            <p:nvPr/>
          </p:nvSpPr>
          <p:spPr>
            <a:xfrm>
              <a:off x="7311209" y="285176"/>
              <a:ext cx="2518638"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業務負荷低減に寄与した事例</a:t>
              </a:r>
              <a:endParaRPr lang="en-US" altLang="ja-JP" sz="1400" b="1" dirty="0">
                <a:solidFill>
                  <a:srgbClr val="00D861"/>
                </a:solidFill>
                <a:latin typeface="小塚ゴシック Pro M"/>
                <a:ea typeface="小塚ゴシック Pr6N M"/>
                <a:cs typeface="小塚ゴシック Pr6N M"/>
              </a:endParaRPr>
            </a:p>
          </p:txBody>
        </p:sp>
      </p:grpSp>
      <p:grpSp>
        <p:nvGrpSpPr>
          <p:cNvPr id="48" name="グループ化 47"/>
          <p:cNvGrpSpPr/>
          <p:nvPr/>
        </p:nvGrpSpPr>
        <p:grpSpPr>
          <a:xfrm>
            <a:off x="7311209" y="743231"/>
            <a:ext cx="2478133" cy="399683"/>
            <a:chOff x="7313979" y="743231"/>
            <a:chExt cx="2478133" cy="399683"/>
          </a:xfrm>
        </p:grpSpPr>
        <p:sp>
          <p:nvSpPr>
            <p:cNvPr id="49" name="角丸四角形 48"/>
            <p:cNvSpPr/>
            <p:nvPr/>
          </p:nvSpPr>
          <p:spPr>
            <a:xfrm>
              <a:off x="7313979" y="743231"/>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50" name="テキスト ボックス 49"/>
            <p:cNvSpPr txBox="1"/>
            <p:nvPr/>
          </p:nvSpPr>
          <p:spPr>
            <a:xfrm>
              <a:off x="7493515" y="778399"/>
              <a:ext cx="2159566"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政策立案に寄与した事例</a:t>
              </a:r>
              <a:endParaRPr lang="en-US" altLang="ja-JP" sz="14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4139570625"/>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A4 210 x 297 mm</PresentationFormat>
  <Paragraphs>63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フォントポにほんご</vt:lpstr>
      <vt:lpstr>小塚ゴシック Pr6N L</vt:lpstr>
      <vt:lpstr>小塚ゴシック Pr6N M</vt:lpstr>
      <vt:lpstr>小塚ゴシック Pro M</vt:lpstr>
      <vt:lpstr>Arial</vt:lpstr>
      <vt:lpstr>Calibri</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2022-03-26T16:08:59Z</dcterms:created>
  <dcterms:modified xsi:type="dcterms:W3CDTF">2022-03-26T16:09:05Z</dcterms:modified>
</cp:coreProperties>
</file>