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7" r:id="rId2"/>
    <p:sldId id="256" r:id="rId3"/>
  </p:sldIdLst>
  <p:sldSz cx="9906000" cy="6858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FFF"/>
    <a:srgbClr val="40CCFB"/>
    <a:srgbClr val="0E79FF"/>
    <a:srgbClr val="E6E6E6"/>
    <a:srgbClr val="4ED762"/>
    <a:srgbClr val="6633FF"/>
    <a:srgbClr val="663399"/>
    <a:srgbClr val="6633CC"/>
    <a:srgbClr val="66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038" y="45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7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1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56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8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3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97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98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6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A040-FF31-2246-8E1D-7AE78751E0CD}" type="datetimeFigureOut">
              <a:rPr kumimoji="1" lang="ja-JP" altLang="en-US" smtClean="0"/>
              <a:t>2022/3/26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FF8B-D2A1-4D4F-9C09-FEF387B282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file://localhost/Users/meg/Desktop/%E7%89%B9%E7%A0%94/%E7%89%B9%E7%A0%94OD/%E3%82%A2%E3%82%A4%E3%82%B3%E3%83%B3/%E3%83%8F%E3%83%86%E3%83%8Ab.pn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meg/Desktop/%E7%89%B9%E7%A0%94/%E7%89%B9%E7%A0%94OD/%E3%82%A2%E3%82%A4%E3%82%B3%E3%83%B3/%E3%81%B2%E3%82%89%E3%82%81%E3%81%8Db.pn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file://localhost/Users/meg/Desktop/%E7%89%B9%E7%A0%94/%E7%89%B9%E7%A0%94OD/%E3%82%A2%E3%82%A4%E3%82%B3%E3%83%B3/%E6%8B%A1%E5%A3%B0%E5%99%A8b.png" TargetMode="External"/><Relationship Id="rId3" Type="http://schemas.openxmlformats.org/officeDocument/2006/relationships/image" Target="file://localhost/Users/meg/Desktop/%E7%89%B9%E7%A0%94/%E7%89%B9%E7%A0%94OD/%E3%82%A2%E3%82%A4%E3%82%B3%E3%83%B3/%E3%82%A2%E3%82%A4%E3%83%86%E3%82%99%E3%82%A3%E3%82%A2b.png" TargetMode="External"/><Relationship Id="rId7" Type="http://schemas.openxmlformats.org/officeDocument/2006/relationships/image" Target="file://localhost/Users/meg/Desktop/%E7%89%B9%E7%A0%94/%E7%89%B9%E7%A0%94OD/%E3%82%A2%E3%82%A4%E3%82%B3%E3%83%B3/%E3%83%81%E3%83%BC%E3%83%A0b.pn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file://localhost/Users/meg/Desktop/%E7%89%B9%E7%A0%94/%E7%89%B9%E7%A0%94OD/%E3%82%A2%E3%82%A4%E3%82%B3%E3%83%B3/%E3%83%9E%E3%83%BC%E3%82%AB%E3%83%BCb.png" TargetMode="External"/><Relationship Id="rId5" Type="http://schemas.openxmlformats.org/officeDocument/2006/relationships/image" Target="file://localhost/Users/meg/Desktop/%E7%89%B9%E7%A0%94/%E7%89%B9%E7%A0%94OD/%E3%82%A2%E3%82%A4%E3%82%B3%E3%83%B3/%E3%83%8F%E3%82%9A%E3%82%BD%E3%82%B3%E3%83%B3%E4%BD%9C%E6%A5%ADb.png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file://localhost/Users/meg/Desktop/%E7%89%B9%E7%A0%94/%E7%89%B9%E7%A0%94OD/%E3%82%A2%E3%82%A4%E3%82%B3%E3%83%B3/%E5%8F%97%E8%B3%9Eb.png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/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45112" y="223283"/>
            <a:ext cx="5725903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ガッコム～学校教育情報サイト～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57563" y="-26855"/>
            <a:ext cx="633718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+mn-ea"/>
                <a:ea typeface="+mn-ea"/>
                <a:cs typeface="Arial" panose="020B0604020202020204" pitchFamily="34" charset="0"/>
              </a:rPr>
              <a:t>データで学校を見える化する、学校教育情報データベースサイト</a:t>
            </a:r>
            <a:endParaRPr kumimoji="1" lang="ja-JP" altLang="en-US" sz="1400" dirty="0">
              <a:solidFill>
                <a:srgbClr val="FFFF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+mn-ea"/>
                <a:ea typeface="+mn-ea"/>
                <a:cs typeface="Arial" panose="020B0604020202020204" pitchFamily="34" charset="0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+mn-ea"/>
                <a:ea typeface="+mn-ea"/>
                <a:cs typeface="Arial" panose="020B0604020202020204" pitchFamily="34" charset="0"/>
              </a:rPr>
              <a:t> 株式会社ガッコム</a:t>
            </a:r>
            <a:endParaRPr kumimoji="1" lang="ja-JP" altLang="en-US" sz="1400" dirty="0">
              <a:solidFill>
                <a:srgbClr val="FFFF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97" name="角丸四角形 96"/>
          <p:cNvSpPr/>
          <p:nvPr/>
        </p:nvSpPr>
        <p:spPr>
          <a:xfrm>
            <a:off x="5052210" y="4442481"/>
            <a:ext cx="4743817" cy="1982613"/>
          </a:xfrm>
          <a:prstGeom prst="roundRect">
            <a:avLst>
              <a:gd name="adj" fmla="val 10424"/>
            </a:avLst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98" name="片側の 2 つの角を丸めた四角形 97"/>
          <p:cNvSpPr/>
          <p:nvPr/>
        </p:nvSpPr>
        <p:spPr>
          <a:xfrm>
            <a:off x="5052210" y="4442481"/>
            <a:ext cx="4743817" cy="503242"/>
          </a:xfrm>
          <a:prstGeom prst="round2SameRect">
            <a:avLst>
              <a:gd name="adj1" fmla="val 40827"/>
              <a:gd name="adj2" fmla="val 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99" name="下矢印 98"/>
          <p:cNvSpPr/>
          <p:nvPr/>
        </p:nvSpPr>
        <p:spPr>
          <a:xfrm>
            <a:off x="7241356" y="3996116"/>
            <a:ext cx="377535" cy="396213"/>
          </a:xfrm>
          <a:prstGeom prst="downArrow">
            <a:avLst>
              <a:gd name="adj1" fmla="val 30686"/>
              <a:gd name="adj2" fmla="val 50000"/>
            </a:avLst>
          </a:prstGeom>
          <a:solidFill>
            <a:srgbClr val="3080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217611" y="2409264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サービス</a:t>
            </a:r>
            <a:r>
              <a:rPr kumimoji="1" lang="en-US" altLang="ja-JP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kumimoji="1" lang="ja-JP" altLang="en-US" sz="1600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誕生の</a:t>
            </a:r>
            <a:r>
              <a:rPr kumimoji="1" lang="en-US" altLang="ja-JP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kumimoji="1" lang="ja-JP" altLang="en-US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キッカケ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069983" y="2668625"/>
            <a:ext cx="4094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+mn-ea"/>
                <a:cs typeface="Arial" panose="020B0604020202020204" pitchFamily="34" charset="0"/>
              </a:rPr>
              <a:t>従来は、学校情報というと口コミサイトが中心で、時期が不明で比較不可能な主観的情報のみが氾濫していた。</a:t>
            </a: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+mn-ea"/>
                <a:cs typeface="Arial" panose="020B0604020202020204" pitchFamily="34" charset="0"/>
              </a:rPr>
              <a:t>通学区域などの客観情報は、地元の人しか知らず、転居先検討の際に苦労することが多かった。</a:t>
            </a: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+mn-ea"/>
                <a:cs typeface="Arial" panose="020B0604020202020204" pitchFamily="34" charset="0"/>
              </a:rPr>
              <a:t>創業者は、研究のために学校データを収集・分析していたが、学校に関する客観的情報は、保護者を含め、すべての人が共有すべき公共財と考え、サイトの設立を決断した。</a:t>
            </a:r>
            <a:endParaRPr lang="en-US" altLang="ja-JP" sz="12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166303" y="4518001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サービス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ja-JP" altLang="en-US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でこう</a:t>
            </a:r>
            <a:r>
              <a:rPr kumimoji="1" lang="en-US" altLang="ja-JP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変わった！</a:t>
            </a:r>
            <a:endParaRPr kumimoji="1" lang="ja-JP" altLang="en-US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069984" y="5122201"/>
            <a:ext cx="4221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+mn-ea"/>
                <a:cs typeface="Arial" panose="020B0604020202020204" pitchFamily="34" charset="0"/>
              </a:rPr>
              <a:t>地域の学校の客観的な情報が、同一の基準と統一的フォーマットで、全国どこからでもアクセス可能となった。</a:t>
            </a: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+mn-ea"/>
                <a:cs typeface="Arial" panose="020B0604020202020204" pitchFamily="34" charset="0"/>
              </a:rPr>
              <a:t>データはグラフや地図で視覚化され、鮮度も明確になり、学校選びのために使いやすい情報となった。</a:t>
            </a:r>
          </a:p>
          <a:p>
            <a:pPr marL="171450" indent="-171450">
              <a:buFont typeface="Wingdings" charset="2"/>
              <a:buChar char="l"/>
            </a:pPr>
            <a:r>
              <a:rPr lang="ja-JP" altLang="en-US" sz="1200" dirty="0">
                <a:latin typeface="+mn-ea"/>
                <a:cs typeface="Arial" panose="020B0604020202020204" pitchFamily="34" charset="0"/>
              </a:rPr>
              <a:t>学区情報が文字でも地図でも詳細に分かるため、学校区を踏まえた転居先の検討が容易になった。</a:t>
            </a: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-350" y="1496340"/>
            <a:ext cx="9911641" cy="46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600" dirty="0">
                <a:solidFill>
                  <a:srgbClr val="0E79FF"/>
                </a:solidFill>
                <a:latin typeface="+mn-ea"/>
                <a:ea typeface="+mn-ea"/>
                <a:cs typeface="Arial" panose="020B0604020202020204" pitchFamily="34" charset="0"/>
              </a:rPr>
              <a:t>全国の保育園・幼稚園・小学校・中学校の情報を無料で提供する、日本最大級の学校教育情報データベースサイト。各学校の学区、児童生徒数、使用教科書など、客観的事実とデータに基づくリアルな学校情報を提供。</a:t>
            </a:r>
            <a:endParaRPr lang="en-US" altLang="ja-JP" sz="1600" dirty="0">
              <a:solidFill>
                <a:srgbClr val="0E79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-348" y="2077445"/>
            <a:ext cx="9911640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5050292" y="2327966"/>
            <a:ext cx="4743817" cy="1840961"/>
          </a:xfrm>
          <a:prstGeom prst="roundRect">
            <a:avLst>
              <a:gd name="adj" fmla="val 10424"/>
            </a:avLst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237033" y="2123379"/>
            <a:ext cx="4570461" cy="554981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dirty="0">
                <a:latin typeface="+mn-ea"/>
                <a:cs typeface="Arial" panose="020B0604020202020204" pitchFamily="34" charset="0"/>
              </a:rPr>
              <a:t>全国の学校のデータが、グラフで、地図で、</a:t>
            </a:r>
            <a:br>
              <a:rPr kumimoji="1" lang="en-US" altLang="ja-JP" sz="1500" b="1" dirty="0">
                <a:latin typeface="+mn-ea"/>
                <a:cs typeface="Arial" panose="020B0604020202020204" pitchFamily="34" charset="0"/>
              </a:rPr>
            </a:br>
            <a:r>
              <a:rPr kumimoji="1" lang="ja-JP" altLang="en-US" sz="1500" b="1" dirty="0">
                <a:latin typeface="+mn-ea"/>
                <a:cs typeface="Arial" panose="020B0604020202020204" pitchFamily="34" charset="0"/>
              </a:rPr>
              <a:t>簡単にわかる、比べられる</a:t>
            </a:r>
          </a:p>
        </p:txBody>
      </p:sp>
      <p:pic>
        <p:nvPicPr>
          <p:cNvPr id="40" name="ハテナb.png" descr="/Users/meg/Desktop/特研/特研OD/アイコン/ハテナ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740" y="3224113"/>
            <a:ext cx="404301" cy="834644"/>
          </a:xfrm>
          <a:prstGeom prst="rect">
            <a:avLst/>
          </a:prstGeom>
        </p:spPr>
      </p:pic>
      <p:pic>
        <p:nvPicPr>
          <p:cNvPr id="41" name="ひらめきb.png" descr="/Users/meg/Desktop/特研/特研OD/アイコン/ひらめき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33" y="5488079"/>
            <a:ext cx="228827" cy="915308"/>
          </a:xfrm>
          <a:prstGeom prst="rect">
            <a:avLst/>
          </a:prstGeom>
        </p:spPr>
      </p:pic>
      <p:sp>
        <p:nvSpPr>
          <p:cNvPr id="45" name="角丸四角形 44"/>
          <p:cNvSpPr/>
          <p:nvPr/>
        </p:nvSpPr>
        <p:spPr>
          <a:xfrm>
            <a:off x="6255233" y="393701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08439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防災</a:t>
            </a:r>
            <a:endParaRPr kumimoji="1" lang="en-US" altLang="ja-JP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減災</a:t>
            </a:r>
            <a:endParaRPr kumimoji="1" lang="ja-JP" altLang="en-US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0" name="図形グループ 52"/>
          <p:cNvGrpSpPr/>
          <p:nvPr/>
        </p:nvGrpSpPr>
        <p:grpSpPr>
          <a:xfrm>
            <a:off x="8089329" y="393701"/>
            <a:ext cx="752743" cy="752743"/>
            <a:chOff x="8060984" y="281179"/>
            <a:chExt cx="752743" cy="752743"/>
          </a:xfrm>
          <a:noFill/>
        </p:grpSpPr>
        <p:sp>
          <p:nvSpPr>
            <p:cNvPr id="51" name="角丸四角形 50"/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DEFFFF"/>
                  </a:solidFill>
                  <a:latin typeface="+mn-ea"/>
                  <a:cs typeface="Arial" panose="020B0604020202020204" pitchFamily="34" charset="0"/>
                </a:rPr>
                <a:t>産業</a:t>
              </a:r>
              <a:endParaRPr lang="en-US" altLang="ja-JP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ja-JP" altLang="en-US" dirty="0">
                  <a:solidFill>
                    <a:srgbClr val="DEFFFF"/>
                  </a:solidFill>
                  <a:latin typeface="+mn-ea"/>
                  <a:cs typeface="Arial" panose="020B0604020202020204" pitchFamily="34" charset="0"/>
                </a:rPr>
                <a:t>創出</a:t>
              </a:r>
              <a:endParaRPr kumimoji="1" lang="en-US" altLang="ja-JP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" name="角丸四角形 54"/>
          <p:cNvSpPr/>
          <p:nvPr/>
        </p:nvSpPr>
        <p:spPr>
          <a:xfrm>
            <a:off x="7172281" y="393701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225487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少子</a:t>
            </a:r>
            <a:endParaRPr lang="en-US" altLang="ja-JP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高齢</a:t>
            </a:r>
            <a:endParaRPr lang="en-US" altLang="ja-JP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9006672" y="393701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9059584" y="403278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防犯</a:t>
            </a:r>
            <a:endParaRPr lang="en-US" altLang="ja-JP" sz="1400" dirty="0">
              <a:solidFill>
                <a:srgbClr val="40CCFB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14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医療</a:t>
            </a:r>
            <a:endParaRPr lang="en-US" altLang="ja-JP" sz="1400" dirty="0">
              <a:solidFill>
                <a:srgbClr val="40CCFB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14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教育</a:t>
            </a:r>
            <a:r>
              <a:rPr lang="ja-JP" altLang="en-US" sz="10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等</a:t>
            </a:r>
            <a:endParaRPr lang="en-US" altLang="ja-JP" dirty="0">
              <a:solidFill>
                <a:srgbClr val="40CCFB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latin typeface="+mn-ea"/>
                <a:cs typeface="Arial" panose="020B0604020202020204" pitchFamily="34" charset="0"/>
              </a:rPr>
              <a:t>令和３年５月</a:t>
            </a:r>
            <a:r>
              <a:rPr lang="en-US" altLang="ja-JP" sz="1400" dirty="0">
                <a:latin typeface="+mn-ea"/>
                <a:cs typeface="Arial" panose="020B0604020202020204" pitchFamily="34" charset="0"/>
              </a:rPr>
              <a:t>25</a:t>
            </a:r>
            <a:r>
              <a:rPr lang="ja-JP" altLang="en-US" sz="1400" dirty="0">
                <a:latin typeface="+mn-ea"/>
                <a:cs typeface="Arial" panose="020B0604020202020204" pitchFamily="34" charset="0"/>
              </a:rPr>
              <a:t>日版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6ECC1E58-30E9-4FD2-857F-993CD95FF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81" y="4617727"/>
            <a:ext cx="1863978" cy="18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FD2ED99-8D3C-4E97-959E-C6627E199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8094" y="2755015"/>
            <a:ext cx="2757336" cy="1828846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977DA31D-555C-49D3-9952-4638997A9D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A3DA9A9-020E-486D-B794-2E5509132C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1171" y="2538149"/>
            <a:ext cx="2259265" cy="41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62F49AF-806E-448E-936F-5DAC80D05421}"/>
              </a:ext>
            </a:extLst>
          </p:cNvPr>
          <p:cNvSpPr/>
          <p:nvPr/>
        </p:nvSpPr>
        <p:spPr>
          <a:xfrm>
            <a:off x="5292" y="0"/>
            <a:ext cx="9906000" cy="1252759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165417" y="1499638"/>
            <a:ext cx="3073192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　 子育て施設一覧、小中学校通学区域情報など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342965" y="2982689"/>
            <a:ext cx="3396089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rgbClr val="00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5690007" y="2985841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+mn-ea"/>
                <a:cs typeface="Arial" panose="020B0604020202020204" pitchFamily="34" charset="0"/>
              </a:rPr>
              <a:t>受賞歴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5749101" y="3485130"/>
            <a:ext cx="3396089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全国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5096143" y="3488282"/>
            <a:ext cx="950821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  <a:cs typeface="Arial" panose="020B0604020202020204" pitchFamily="34" charset="0"/>
              </a:rPr>
              <a:t>地域</a:t>
            </a:r>
            <a:endParaRPr kumimoji="1" lang="ja-JP" altLang="en-US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124" y="1499638"/>
            <a:ext cx="5088252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客観的データで１人ひとりに合う学校選びを</a:t>
            </a:r>
          </a:p>
        </p:txBody>
      </p:sp>
      <p:cxnSp>
        <p:nvCxnSpPr>
          <p:cNvPr id="68" name="直線コネクタ 67"/>
          <p:cNvCxnSpPr/>
          <p:nvPr/>
        </p:nvCxnSpPr>
        <p:spPr>
          <a:xfrm flipH="1">
            <a:off x="10565" y="2038988"/>
            <a:ext cx="4942435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10565" y="6428143"/>
            <a:ext cx="4922375" cy="0"/>
          </a:xfrm>
          <a:prstGeom prst="line">
            <a:avLst/>
          </a:prstGeom>
          <a:ln w="6350">
            <a:solidFill>
              <a:srgbClr val="40CC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角丸四角形 74"/>
          <p:cNvSpPr/>
          <p:nvPr/>
        </p:nvSpPr>
        <p:spPr>
          <a:xfrm>
            <a:off x="5084282" y="4080778"/>
            <a:ext cx="4711409" cy="2347365"/>
          </a:xfrm>
          <a:prstGeom prst="roundRect">
            <a:avLst>
              <a:gd name="adj" fmla="val 9905"/>
            </a:avLst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87977" y="4142389"/>
            <a:ext cx="4060727" cy="892552"/>
          </a:xfrm>
          <a:prstGeom prst="rect">
            <a:avLst/>
          </a:prstGeom>
          <a:noFill/>
          <a:ln>
            <a:noFill/>
          </a:ln>
        </p:spPr>
        <p:txBody>
          <a:bodyPr vert="horz" wrap="none" rtlCol="0">
            <a:spAutoFit/>
          </a:bodyPr>
          <a:lstStyle/>
          <a:p>
            <a:r>
              <a:rPr lang="ja-JP" altLang="en-US" sz="2600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みんなで学校情報を追加！</a:t>
            </a:r>
            <a:endParaRPr lang="en-US" altLang="ja-JP" sz="2600" dirty="0">
              <a:solidFill>
                <a:srgbClr val="0E79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2600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約</a:t>
            </a:r>
            <a:r>
              <a:rPr lang="en-US" altLang="ja-JP" sz="2600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300</a:t>
            </a:r>
            <a:r>
              <a:rPr lang="ja-JP" altLang="en-US" sz="2600" dirty="0">
                <a:solidFill>
                  <a:srgbClr val="0E79FF"/>
                </a:solidFill>
                <a:latin typeface="+mn-ea"/>
                <a:cs typeface="Arial" panose="020B0604020202020204" pitchFamily="34" charset="0"/>
              </a:rPr>
              <a:t>項目の利用者投稿！</a:t>
            </a:r>
            <a:endParaRPr lang="en-US" altLang="ja-JP" sz="2600" dirty="0">
              <a:solidFill>
                <a:srgbClr val="0E79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113792" y="5005914"/>
            <a:ext cx="4605517" cy="142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dirty="0">
                <a:latin typeface="+mn-ea"/>
                <a:cs typeface="Arial" panose="020B0604020202020204" pitchFamily="34" charset="0"/>
              </a:rPr>
              <a:t>ガッコムでは、数多くの学校別データ（学区、児童生徒数、教職員数、使用教科書など）と自治体別教育データ（学力調査、体力調査、耐震化、情報化、給食実施状況など）を掲載していますが、独自調査だけでは収集しきれない客観的データについては、利用者から投稿いただいています。対象は施設、校則、部活、イベントなど多岐に渡り、質問は全部で約</a:t>
            </a:r>
            <a:r>
              <a:rPr kumimoji="1" lang="en-US" altLang="ja-JP" sz="1050" dirty="0">
                <a:latin typeface="+mn-ea"/>
                <a:cs typeface="Arial" panose="020B0604020202020204" pitchFamily="34" charset="0"/>
              </a:rPr>
              <a:t>300</a:t>
            </a:r>
            <a:r>
              <a:rPr kumimoji="1" lang="ja-JP" altLang="en-US" sz="1050" dirty="0">
                <a:latin typeface="+mn-ea"/>
                <a:cs typeface="Arial" panose="020B0604020202020204" pitchFamily="34" charset="0"/>
              </a:rPr>
              <a:t>項目。保護者や在校生を中心に、平均約</a:t>
            </a:r>
            <a:r>
              <a:rPr kumimoji="1" lang="en-US" altLang="ja-JP" sz="1050" dirty="0">
                <a:latin typeface="+mn-ea"/>
                <a:cs typeface="Arial" panose="020B0604020202020204" pitchFamily="34" charset="0"/>
              </a:rPr>
              <a:t>100</a:t>
            </a:r>
            <a:r>
              <a:rPr kumimoji="1" lang="ja-JP" altLang="en-US" sz="1050" dirty="0">
                <a:latin typeface="+mn-ea"/>
                <a:cs typeface="Arial" panose="020B0604020202020204" pitchFamily="34" charset="0"/>
              </a:rPr>
              <a:t>項目の回答</a:t>
            </a:r>
            <a:r>
              <a:rPr kumimoji="1" lang="ja-JP" altLang="en-US" sz="700" dirty="0">
                <a:latin typeface="+mn-ea"/>
                <a:cs typeface="Arial" panose="020B0604020202020204" pitchFamily="34" charset="0"/>
              </a:rPr>
              <a:t>（</a:t>
            </a:r>
            <a:r>
              <a:rPr kumimoji="1" lang="en-US" altLang="ja-JP" sz="700" dirty="0">
                <a:latin typeface="+mn-ea"/>
                <a:cs typeface="Arial" panose="020B0604020202020204" pitchFamily="34" charset="0"/>
              </a:rPr>
              <a:t>※</a:t>
            </a:r>
            <a:r>
              <a:rPr kumimoji="1" lang="ja-JP" altLang="en-US" sz="700" dirty="0">
                <a:latin typeface="+mn-ea"/>
                <a:cs typeface="Arial" panose="020B0604020202020204" pitchFamily="34" charset="0"/>
              </a:rPr>
              <a:t>中学校</a:t>
            </a:r>
            <a:r>
              <a:rPr kumimoji="1" lang="en-US" altLang="ja-JP" sz="700" dirty="0">
                <a:latin typeface="+mn-ea"/>
                <a:cs typeface="Arial" panose="020B0604020202020204" pitchFamily="34" charset="0"/>
              </a:rPr>
              <a:t>1</a:t>
            </a:r>
            <a:r>
              <a:rPr kumimoji="1" lang="ja-JP" altLang="en-US" sz="700" dirty="0">
                <a:latin typeface="+mn-ea"/>
                <a:cs typeface="Arial" panose="020B0604020202020204" pitchFamily="34" charset="0"/>
              </a:rPr>
              <a:t>校当たり・令和３年</a:t>
            </a:r>
            <a:r>
              <a:rPr kumimoji="1" lang="en-US" altLang="ja-JP" sz="700" dirty="0">
                <a:latin typeface="+mn-ea"/>
                <a:cs typeface="Arial" panose="020B0604020202020204" pitchFamily="34" charset="0"/>
              </a:rPr>
              <a:t>3</a:t>
            </a:r>
            <a:r>
              <a:rPr kumimoji="1" lang="ja-JP" altLang="en-US" sz="700" dirty="0">
                <a:latin typeface="+mn-ea"/>
                <a:cs typeface="Arial" panose="020B0604020202020204" pitchFamily="34" charset="0"/>
              </a:rPr>
              <a:t>月現在）</a:t>
            </a:r>
            <a:r>
              <a:rPr kumimoji="1" lang="ja-JP" altLang="en-US" sz="1050" dirty="0">
                <a:latin typeface="+mn-ea"/>
                <a:cs typeface="Arial" panose="020B0604020202020204" pitchFamily="34" charset="0"/>
              </a:rPr>
              <a:t>があり、ガッコムの独自データを形成するとともに、利用者の学校選びにもご活用いただいています。</a:t>
            </a:r>
            <a:endParaRPr kumimoji="1" lang="en-US" altLang="ja-JP" sz="105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5114549" y="1502790"/>
            <a:ext cx="1228416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  <a:cs typeface="Arial" panose="020B0604020202020204" pitchFamily="34" charset="0"/>
              </a:rPr>
              <a:t>使用データ</a:t>
            </a:r>
            <a:endParaRPr kumimoji="1" lang="ja-JP" altLang="en-US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5690006" y="1992293"/>
            <a:ext cx="1274749" cy="357163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  <a:cs typeface="Arial" panose="020B0604020202020204" pitchFamily="34" charset="0"/>
              </a:rPr>
              <a:t>データ形式</a:t>
            </a:r>
            <a:endParaRPr kumimoji="1" lang="ja-JP" altLang="en-US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0" y="6577577"/>
            <a:ext cx="9906000" cy="280423"/>
          </a:xfrm>
          <a:prstGeom prst="rect">
            <a:avLst/>
          </a:prstGeom>
          <a:solidFill>
            <a:srgbClr val="40CCFB"/>
          </a:solidFill>
          <a:ln w="9525" cap="flat" cmpd="sng" algn="ctr">
            <a:solidFill>
              <a:srgbClr val="40CCF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095243" y="2485379"/>
            <a:ext cx="3049947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5096142" y="2488531"/>
            <a:ext cx="1246823" cy="361791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  <a:cs typeface="Arial" panose="020B0604020202020204" pitchFamily="34" charset="0"/>
              </a:rPr>
              <a:t>提供形態</a:t>
            </a:r>
            <a:endParaRPr kumimoji="1" lang="ja-JP" altLang="en-US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12526" y="3101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669362" y="2977215"/>
            <a:ext cx="3049947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2019</a:t>
            </a:r>
            <a:r>
              <a:rPr lang="zh-TW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年度</a:t>
            </a:r>
            <a:r>
              <a:rPr lang="en-US" altLang="zh-TW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VLED</a:t>
            </a:r>
            <a:r>
              <a:rPr lang="zh-TW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勝手表彰 </a:t>
            </a:r>
            <a:r>
              <a:rPr lang="en-US" altLang="zh-TW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OKJP</a:t>
            </a:r>
            <a:r>
              <a:rPr lang="zh-TW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賞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71" name="アイディアb.png" descr="/Users/meg/Desktop/特研/特研OD/アイコン/アイディア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0" y="1395606"/>
            <a:ext cx="434025" cy="522660"/>
          </a:xfrm>
          <a:prstGeom prst="rect">
            <a:avLst/>
          </a:prstGeom>
        </p:spPr>
      </p:pic>
      <p:pic>
        <p:nvPicPr>
          <p:cNvPr id="73" name="パソコン作業b.png" descr="/Users/meg/Desktop/特研/特研OD/アイコン/パソコン作業b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0" y="1959611"/>
            <a:ext cx="526486" cy="440796"/>
          </a:xfrm>
          <a:prstGeom prst="rect">
            <a:avLst/>
          </a:prstGeom>
        </p:spPr>
      </p:pic>
      <p:pic>
        <p:nvPicPr>
          <p:cNvPr id="79" name="チームb.png" descr="/Users/meg/Desktop/特研/特研OD/アイコン/チームb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3" y="2400408"/>
            <a:ext cx="468705" cy="513122"/>
          </a:xfrm>
          <a:prstGeom prst="rect">
            <a:avLst/>
          </a:prstGeom>
        </p:spPr>
      </p:pic>
      <p:pic>
        <p:nvPicPr>
          <p:cNvPr id="80" name="受賞b.png" descr="/Users/meg/Desktop/特研/特研OD/アイコン/受賞b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85" y="2922112"/>
            <a:ext cx="311825" cy="491948"/>
          </a:xfrm>
          <a:prstGeom prst="rect">
            <a:avLst/>
          </a:prstGeom>
        </p:spPr>
      </p:pic>
      <p:pic>
        <p:nvPicPr>
          <p:cNvPr id="81" name="マーカーb.png" descr="/Users/meg/Desktop/特研/特研OD/アイコン/マーカーb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3421531"/>
            <a:ext cx="482689" cy="494823"/>
          </a:xfrm>
          <a:prstGeom prst="rect">
            <a:avLst/>
          </a:prstGeom>
        </p:spPr>
      </p:pic>
      <p:pic>
        <p:nvPicPr>
          <p:cNvPr id="84" name="拡声器b.png" descr="/Users/meg/Desktop/特研/特研OD/アイコン/拡声器b.png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73" y="4308661"/>
            <a:ext cx="688804" cy="703011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732C075-6B9C-4462-A98E-EC89FC6D220E}"/>
              </a:ext>
            </a:extLst>
          </p:cNvPr>
          <p:cNvSpPr/>
          <p:nvPr/>
        </p:nvSpPr>
        <p:spPr>
          <a:xfrm>
            <a:off x="1112298" y="2975735"/>
            <a:ext cx="3396089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dirty="0">
                <a:latin typeface="+mn-ea"/>
                <a:cs typeface="Arial" panose="020B0604020202020204" pitchFamily="34" charset="0"/>
              </a:rPr>
              <a:t>NGSIv2</a:t>
            </a:r>
            <a:r>
              <a:rPr lang="ja-JP" altLang="en-US" sz="1100" dirty="0">
                <a:latin typeface="+mn-ea"/>
                <a:cs typeface="Arial" panose="020B0604020202020204" pitchFamily="34" charset="0"/>
              </a:rPr>
              <a:t>および</a:t>
            </a:r>
            <a:r>
              <a:rPr lang="en-US" altLang="ja-JP" sz="1100" dirty="0">
                <a:latin typeface="+mn-ea"/>
                <a:cs typeface="Arial" panose="020B0604020202020204" pitchFamily="34" charset="0"/>
              </a:rPr>
              <a:t>NGSI-LD</a:t>
            </a:r>
            <a:r>
              <a:rPr lang="ja-JP" altLang="en-US" sz="1100" dirty="0">
                <a:latin typeface="+mn-ea"/>
                <a:cs typeface="Arial" panose="020B0604020202020204" pitchFamily="34" charset="0"/>
              </a:rPr>
              <a:t>形式に変換。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EDEBE17-23CA-4E27-AFC7-467F46648EBC}"/>
              </a:ext>
            </a:extLst>
          </p:cNvPr>
          <p:cNvSpPr/>
          <p:nvPr/>
        </p:nvSpPr>
        <p:spPr>
          <a:xfrm>
            <a:off x="6165417" y="2484302"/>
            <a:ext cx="2979773" cy="351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Web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アプリ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1" name="タイトル 1">
            <a:extLst>
              <a:ext uri="{FF2B5EF4-FFF2-40B4-BE49-F238E27FC236}">
                <a16:creationId xmlns:a16="http://schemas.microsoft.com/office/drawing/2014/main" id="{BB9DF41A-E75C-48D7-9758-6A568BFFC903}"/>
              </a:ext>
            </a:extLst>
          </p:cNvPr>
          <p:cNvSpPr txBox="1">
            <a:spLocks/>
          </p:cNvSpPr>
          <p:nvPr/>
        </p:nvSpPr>
        <p:spPr>
          <a:xfrm>
            <a:off x="45112" y="223283"/>
            <a:ext cx="5725903" cy="744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ガッコム～学校教育情報サイト～</a:t>
            </a:r>
          </a:p>
        </p:txBody>
      </p:sp>
      <p:sp>
        <p:nvSpPr>
          <p:cNvPr id="102" name="タイトル 1">
            <a:extLst>
              <a:ext uri="{FF2B5EF4-FFF2-40B4-BE49-F238E27FC236}">
                <a16:creationId xmlns:a16="http://schemas.microsoft.com/office/drawing/2014/main" id="{245098D7-A4FC-40EB-B054-8AEBE7CEFEAC}"/>
              </a:ext>
            </a:extLst>
          </p:cNvPr>
          <p:cNvSpPr txBox="1">
            <a:spLocks/>
          </p:cNvSpPr>
          <p:nvPr/>
        </p:nvSpPr>
        <p:spPr>
          <a:xfrm>
            <a:off x="57563" y="-26855"/>
            <a:ext cx="633718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dirty="0">
                <a:solidFill>
                  <a:srgbClr val="FFFFFF"/>
                </a:solidFill>
                <a:latin typeface="+mn-ea"/>
                <a:ea typeface="+mn-ea"/>
                <a:cs typeface="Arial" panose="020B0604020202020204" pitchFamily="34" charset="0"/>
              </a:rPr>
              <a:t>データで学校を見える化する、学校教育情報データベースサイト</a:t>
            </a:r>
            <a:endParaRPr kumimoji="1" lang="ja-JP" altLang="en-US" sz="1400" dirty="0">
              <a:solidFill>
                <a:srgbClr val="FFFF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タイトル 1">
            <a:extLst>
              <a:ext uri="{FF2B5EF4-FFF2-40B4-BE49-F238E27FC236}">
                <a16:creationId xmlns:a16="http://schemas.microsoft.com/office/drawing/2014/main" id="{C144223A-46C3-4B13-B996-42CC855D716D}"/>
              </a:ext>
            </a:extLst>
          </p:cNvPr>
          <p:cNvSpPr txBox="1">
            <a:spLocks/>
          </p:cNvSpPr>
          <p:nvPr/>
        </p:nvSpPr>
        <p:spPr>
          <a:xfrm>
            <a:off x="57563" y="827741"/>
            <a:ext cx="4749931" cy="42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>
                <a:solidFill>
                  <a:srgbClr val="FFFFFF"/>
                </a:solidFill>
                <a:latin typeface="+mn-ea"/>
                <a:ea typeface="+mn-ea"/>
                <a:cs typeface="Arial" panose="020B0604020202020204" pitchFamily="34" charset="0"/>
              </a:rPr>
              <a:t>By</a:t>
            </a:r>
            <a:r>
              <a:rPr lang="ja-JP" altLang="en-US" sz="1400" dirty="0">
                <a:solidFill>
                  <a:srgbClr val="FFFFFF"/>
                </a:solidFill>
                <a:latin typeface="+mn-ea"/>
                <a:ea typeface="+mn-ea"/>
                <a:cs typeface="Arial" panose="020B0604020202020204" pitchFamily="34" charset="0"/>
              </a:rPr>
              <a:t> 株式会社ガッコム</a:t>
            </a:r>
            <a:endParaRPr kumimoji="1" lang="ja-JP" altLang="en-US" sz="1400" dirty="0">
              <a:solidFill>
                <a:srgbClr val="FFFF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D6B90B21-BB81-4E34-98B3-7CEF89130490}"/>
              </a:ext>
            </a:extLst>
          </p:cNvPr>
          <p:cNvCxnSpPr/>
          <p:nvPr/>
        </p:nvCxnSpPr>
        <p:spPr>
          <a:xfrm flipH="1">
            <a:off x="4372" y="1405574"/>
            <a:ext cx="9901628" cy="0"/>
          </a:xfrm>
          <a:prstGeom prst="line">
            <a:avLst/>
          </a:prstGeom>
          <a:ln w="6350">
            <a:solidFill>
              <a:srgbClr val="0E7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角丸四角形 44">
            <a:extLst>
              <a:ext uri="{FF2B5EF4-FFF2-40B4-BE49-F238E27FC236}">
                <a16:creationId xmlns:a16="http://schemas.microsoft.com/office/drawing/2014/main" id="{5798C4D6-6268-4EB5-BE2C-0E69547D25E7}"/>
              </a:ext>
            </a:extLst>
          </p:cNvPr>
          <p:cNvSpPr/>
          <p:nvPr/>
        </p:nvSpPr>
        <p:spPr>
          <a:xfrm>
            <a:off x="6255233" y="393701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7AAE89D-92A3-4D0D-9CBD-1196986414DA}"/>
              </a:ext>
            </a:extLst>
          </p:cNvPr>
          <p:cNvSpPr txBox="1"/>
          <p:nvPr/>
        </p:nvSpPr>
        <p:spPr>
          <a:xfrm>
            <a:off x="6308439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防災</a:t>
            </a:r>
            <a:endParaRPr kumimoji="1" lang="en-US" altLang="ja-JP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減災</a:t>
            </a:r>
            <a:endParaRPr kumimoji="1" lang="ja-JP" altLang="en-US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07" name="図形グループ 52">
            <a:extLst>
              <a:ext uri="{FF2B5EF4-FFF2-40B4-BE49-F238E27FC236}">
                <a16:creationId xmlns:a16="http://schemas.microsoft.com/office/drawing/2014/main" id="{34EE5313-F973-4EB0-ADA9-E80BACE76D9B}"/>
              </a:ext>
            </a:extLst>
          </p:cNvPr>
          <p:cNvGrpSpPr/>
          <p:nvPr/>
        </p:nvGrpSpPr>
        <p:grpSpPr>
          <a:xfrm>
            <a:off x="8089329" y="393701"/>
            <a:ext cx="752743" cy="752743"/>
            <a:chOff x="8060984" y="281179"/>
            <a:chExt cx="752743" cy="752743"/>
          </a:xfrm>
          <a:noFill/>
        </p:grpSpPr>
        <p:sp>
          <p:nvSpPr>
            <p:cNvPr id="108" name="角丸四角形 50">
              <a:extLst>
                <a:ext uri="{FF2B5EF4-FFF2-40B4-BE49-F238E27FC236}">
                  <a16:creationId xmlns:a16="http://schemas.microsoft.com/office/drawing/2014/main" id="{60744FD1-607D-4BF2-B869-EA84B22DF0DB}"/>
                </a:ext>
              </a:extLst>
            </p:cNvPr>
            <p:cNvSpPr/>
            <p:nvPr/>
          </p:nvSpPr>
          <p:spPr>
            <a:xfrm>
              <a:off x="8060984" y="281179"/>
              <a:ext cx="752743" cy="752743"/>
            </a:xfrm>
            <a:prstGeom prst="roundRect">
              <a:avLst/>
            </a:prstGeom>
            <a:grpFill/>
            <a:ln w="38100">
              <a:solidFill>
                <a:srgbClr val="DE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F18B8ADD-26B0-461F-8840-569A4ACD6DA4}"/>
                </a:ext>
              </a:extLst>
            </p:cNvPr>
            <p:cNvSpPr txBox="1"/>
            <p:nvPr/>
          </p:nvSpPr>
          <p:spPr>
            <a:xfrm>
              <a:off x="8114190" y="334385"/>
              <a:ext cx="64633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DEFFFF"/>
                  </a:solidFill>
                  <a:latin typeface="+mn-ea"/>
                  <a:cs typeface="Arial" panose="020B0604020202020204" pitchFamily="34" charset="0"/>
                </a:rPr>
                <a:t>産業</a:t>
              </a:r>
              <a:endParaRPr lang="en-US" altLang="ja-JP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ja-JP" altLang="en-US" dirty="0">
                  <a:solidFill>
                    <a:srgbClr val="DEFFFF"/>
                  </a:solidFill>
                  <a:latin typeface="+mn-ea"/>
                  <a:cs typeface="Arial" panose="020B0604020202020204" pitchFamily="34" charset="0"/>
                </a:rPr>
                <a:t>創出</a:t>
              </a:r>
              <a:endParaRPr kumimoji="1" lang="en-US" altLang="ja-JP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角丸四角形 54">
            <a:extLst>
              <a:ext uri="{FF2B5EF4-FFF2-40B4-BE49-F238E27FC236}">
                <a16:creationId xmlns:a16="http://schemas.microsoft.com/office/drawing/2014/main" id="{D3E86493-6EA6-472E-8022-0562A2D3C4A1}"/>
              </a:ext>
            </a:extLst>
          </p:cNvPr>
          <p:cNvSpPr/>
          <p:nvPr/>
        </p:nvSpPr>
        <p:spPr>
          <a:xfrm>
            <a:off x="7172281" y="393701"/>
            <a:ext cx="752743" cy="752743"/>
          </a:xfrm>
          <a:prstGeom prst="roundRect">
            <a:avLst/>
          </a:prstGeom>
          <a:noFill/>
          <a:ln w="38100">
            <a:solidFill>
              <a:srgbClr val="DE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AF25BBB-23DE-4405-B7AB-4E5EAF6AAC5D}"/>
              </a:ext>
            </a:extLst>
          </p:cNvPr>
          <p:cNvSpPr txBox="1"/>
          <p:nvPr/>
        </p:nvSpPr>
        <p:spPr>
          <a:xfrm>
            <a:off x="7225487" y="44690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少子</a:t>
            </a:r>
            <a:endParaRPr lang="en-US" altLang="ja-JP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dirty="0">
                <a:solidFill>
                  <a:srgbClr val="DEFFFF"/>
                </a:solidFill>
                <a:latin typeface="+mn-ea"/>
                <a:cs typeface="Arial" panose="020B0604020202020204" pitchFamily="34" charset="0"/>
              </a:rPr>
              <a:t>高齢</a:t>
            </a:r>
            <a:endParaRPr lang="en-US" altLang="ja-JP" dirty="0">
              <a:solidFill>
                <a:srgbClr val="DEFF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12" name="角丸四角形 58">
            <a:extLst>
              <a:ext uri="{FF2B5EF4-FFF2-40B4-BE49-F238E27FC236}">
                <a16:creationId xmlns:a16="http://schemas.microsoft.com/office/drawing/2014/main" id="{B4054436-C23A-40FF-AFF3-2CCEDDB1DA17}"/>
              </a:ext>
            </a:extLst>
          </p:cNvPr>
          <p:cNvSpPr/>
          <p:nvPr/>
        </p:nvSpPr>
        <p:spPr>
          <a:xfrm>
            <a:off x="9006672" y="393701"/>
            <a:ext cx="752743" cy="7527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Arial" panose="020B0604020202020204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A569E30-9995-443A-AC99-EE8DAA2FD5EC}"/>
              </a:ext>
            </a:extLst>
          </p:cNvPr>
          <p:cNvSpPr txBox="1"/>
          <p:nvPr/>
        </p:nvSpPr>
        <p:spPr>
          <a:xfrm>
            <a:off x="9059584" y="403278"/>
            <a:ext cx="684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防犯</a:t>
            </a:r>
            <a:endParaRPr lang="en-US" altLang="ja-JP" sz="1400" dirty="0">
              <a:solidFill>
                <a:srgbClr val="40CCFB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14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医療</a:t>
            </a:r>
            <a:endParaRPr lang="en-US" altLang="ja-JP" sz="1400" dirty="0">
              <a:solidFill>
                <a:srgbClr val="40CCFB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14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教育</a:t>
            </a:r>
            <a:r>
              <a:rPr lang="ja-JP" altLang="en-US" sz="1000" dirty="0">
                <a:solidFill>
                  <a:srgbClr val="40CCFB"/>
                </a:solidFill>
                <a:latin typeface="+mn-ea"/>
                <a:cs typeface="Arial" panose="020B0604020202020204" pitchFamily="34" charset="0"/>
              </a:rPr>
              <a:t>等</a:t>
            </a:r>
            <a:endParaRPr lang="en-US" altLang="ja-JP" dirty="0">
              <a:solidFill>
                <a:srgbClr val="40CCFB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AAE9D33-21EA-4726-BC02-A33CCEA38298}"/>
              </a:ext>
            </a:extLst>
          </p:cNvPr>
          <p:cNvSpPr txBox="1"/>
          <p:nvPr/>
        </p:nvSpPr>
        <p:spPr>
          <a:xfrm>
            <a:off x="7179387" y="-39358"/>
            <a:ext cx="266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400" dirty="0">
                <a:latin typeface="+mn-ea"/>
                <a:cs typeface="Arial" panose="020B0604020202020204" pitchFamily="34" charset="0"/>
              </a:rPr>
              <a:t>令和３年５月</a:t>
            </a:r>
            <a:r>
              <a:rPr lang="en-US" altLang="ja-JP" sz="1400" dirty="0">
                <a:latin typeface="+mn-ea"/>
                <a:cs typeface="Arial" panose="020B0604020202020204" pitchFamily="34" charset="0"/>
              </a:rPr>
              <a:t>25</a:t>
            </a:r>
            <a:r>
              <a:rPr lang="ja-JP" altLang="en-US" sz="1400" dirty="0">
                <a:latin typeface="+mn-ea"/>
                <a:cs typeface="Arial" panose="020B0604020202020204" pitchFamily="34" charset="0"/>
              </a:rPr>
              <a:t>日版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6832121" y="1989141"/>
            <a:ext cx="2906933" cy="351689"/>
          </a:xfrm>
          <a:prstGeom prst="rect">
            <a:avLst/>
          </a:prstGeom>
          <a:noFill/>
          <a:ln>
            <a:solidFill>
              <a:srgbClr val="0E7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　　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CSV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Excel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HTML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PDF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en-US" altLang="ja-JP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Shape</a:t>
            </a:r>
            <a:r>
              <a:rPr lang="ja-JP" altLang="en-US" sz="11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など</a:t>
            </a:r>
            <a:endParaRPr lang="en-US" altLang="ja-JP" sz="1100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988ACE-04C8-4B5D-9FDF-0A89AD2BD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583" y="2519712"/>
            <a:ext cx="2241943" cy="379738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55A2C1D0-265B-4E54-A9C0-0AE942FD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19" y="2523678"/>
            <a:ext cx="1727766" cy="1718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EB94793-3155-4675-8CDC-8B3218331E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8950" y="4730595"/>
            <a:ext cx="1468508" cy="16001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3" name="角丸四角形 33">
            <a:extLst>
              <a:ext uri="{FF2B5EF4-FFF2-40B4-BE49-F238E27FC236}">
                <a16:creationId xmlns:a16="http://schemas.microsoft.com/office/drawing/2014/main" id="{E060314D-D13B-4DCE-957F-FC02D7E67559}"/>
              </a:ext>
            </a:extLst>
          </p:cNvPr>
          <p:cNvSpPr/>
          <p:nvPr/>
        </p:nvSpPr>
        <p:spPr>
          <a:xfrm>
            <a:off x="95908" y="2100814"/>
            <a:ext cx="2399230" cy="310876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+mn-ea"/>
                <a:cs typeface="Arial" panose="020B0604020202020204" pitchFamily="34" charset="0"/>
              </a:rPr>
              <a:t>年度推移・自治体内順位をグラフで</a:t>
            </a:r>
            <a:endParaRPr kumimoji="1" lang="ja-JP" altLang="en-US" sz="11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4" name="角丸四角形 33">
            <a:extLst>
              <a:ext uri="{FF2B5EF4-FFF2-40B4-BE49-F238E27FC236}">
                <a16:creationId xmlns:a16="http://schemas.microsoft.com/office/drawing/2014/main" id="{A1C66D23-D96C-4D03-B9C1-4B1CDAF3B9E5}"/>
              </a:ext>
            </a:extLst>
          </p:cNvPr>
          <p:cNvSpPr/>
          <p:nvPr/>
        </p:nvSpPr>
        <p:spPr>
          <a:xfrm>
            <a:off x="2669216" y="2101455"/>
            <a:ext cx="2177267" cy="310876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+mn-ea"/>
                <a:cs typeface="Arial" panose="020B0604020202020204" pitchFamily="34" charset="0"/>
              </a:rPr>
              <a:t>エリア比較を学区地図で</a:t>
            </a:r>
            <a:endParaRPr kumimoji="1" lang="ja-JP" altLang="en-US" sz="1100" b="1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5" name="角丸四角形 33">
            <a:extLst>
              <a:ext uri="{FF2B5EF4-FFF2-40B4-BE49-F238E27FC236}">
                <a16:creationId xmlns:a16="http://schemas.microsoft.com/office/drawing/2014/main" id="{B03357CF-62EF-471A-ACBE-47BE5C06701C}"/>
              </a:ext>
            </a:extLst>
          </p:cNvPr>
          <p:cNvSpPr/>
          <p:nvPr/>
        </p:nvSpPr>
        <p:spPr>
          <a:xfrm>
            <a:off x="2669215" y="4368340"/>
            <a:ext cx="2177267" cy="310876"/>
          </a:xfrm>
          <a:prstGeom prst="roundRect">
            <a:avLst>
              <a:gd name="adj" fmla="val 50000"/>
            </a:avLst>
          </a:prstGeom>
          <a:solidFill>
            <a:srgbClr val="0E7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latin typeface="+mn-ea"/>
                <a:cs typeface="Arial" panose="020B0604020202020204" pitchFamily="34" charset="0"/>
              </a:rPr>
              <a:t>客観的データ投稿でより詳細化</a:t>
            </a:r>
            <a:endParaRPr kumimoji="1" lang="ja-JP" altLang="en-US" sz="1100" b="1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942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A4 210 x 297 mm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Wingdings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2022-03-26T14:28:29Z</dcterms:created>
  <dcterms:modified xsi:type="dcterms:W3CDTF">2022-03-26T14:28:41Z</dcterms:modified>
</cp:coreProperties>
</file>