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4"/>
  </p:notesMasterIdLst>
  <p:sldIdLst>
    <p:sldId id="258" r:id="rId2"/>
    <p:sldId id="259" r:id="rId3"/>
  </p:sldIdLst>
  <p:sldSz cx="9906000" cy="6858000" type="A4"/>
  <p:notesSz cx="6735763" cy="9866313"/>
  <p:embeddedFontLst>
    <p:embeddedFont>
      <p:font typeface="Calibri" panose="020F0502020204030204" pitchFamily="34" charset="0"/>
      <p:regular r:id="rId5"/>
      <p:bold r:id="rId6"/>
      <p:italic r:id="rId7"/>
      <p:boldItalic r:id="rId8"/>
    </p:embeddedFont>
    <p:embeddedFont>
      <p:font typeface="Corbel" panose="020B0503020204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IN6orrjxpWyxcRmgY2mXhw56A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p:cViewPr varScale="1">
        <p:scale>
          <a:sx n="73" d="100"/>
          <a:sy n="73" d="100"/>
        </p:scale>
        <p:origin x="906" y="51"/>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customschemas.google.com/relationships/presentationmetadata" Target="meta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22825" y="739950"/>
            <a:ext cx="4490700" cy="3699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5" y="4686475"/>
            <a:ext cx="5388600" cy="4439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3575" y="4686475"/>
            <a:ext cx="5388600" cy="4439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07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73575" y="4686475"/>
            <a:ext cx="5388600" cy="4439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09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7"/>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8"/>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creativecommons.org/licenses/by/4.0/legalcode.ja"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5052210" y="4549425"/>
            <a:ext cx="4743817" cy="1864775"/>
          </a:xfrm>
          <a:prstGeom prst="roundRect">
            <a:avLst>
              <a:gd name="adj" fmla="val 10424"/>
            </a:avLst>
          </a:prstGeom>
          <a:noFill/>
          <a:ln w="9525" cap="flat" cmpd="sng">
            <a:solidFill>
              <a:srgbClr val="008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5052210" y="4549425"/>
            <a:ext cx="4743817" cy="503242"/>
          </a:xfrm>
          <a:prstGeom prst="round2SameRect">
            <a:avLst>
              <a:gd name="adj1" fmla="val 40827"/>
              <a:gd name="adj2" fmla="val 0"/>
            </a:avLst>
          </a:prstGeom>
          <a:solidFill>
            <a:srgbClr val="008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0" y="6577577"/>
            <a:ext cx="9906000" cy="280423"/>
          </a:xfrm>
          <a:prstGeom prst="rect">
            <a:avLst/>
          </a:prstGeom>
          <a:solidFill>
            <a:srgbClr val="40CCFB"/>
          </a:solidFill>
          <a:ln w="9525" cap="flat" cmpd="sng">
            <a:solidFill>
              <a:srgbClr val="37B5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87" name="Google Shape;87;p1"/>
          <p:cNvSpPr/>
          <p:nvPr/>
        </p:nvSpPr>
        <p:spPr>
          <a:xfrm>
            <a:off x="5292" y="0"/>
            <a:ext cx="9906000" cy="1252759"/>
          </a:xfrm>
          <a:prstGeom prst="rect">
            <a:avLst/>
          </a:prstGeom>
          <a:solidFill>
            <a:srgbClr val="40CCFB"/>
          </a:solidFill>
          <a:ln w="9525" cap="flat" cmpd="sng">
            <a:solidFill>
              <a:srgbClr val="37B5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88" name="Google Shape;88;p1"/>
          <p:cNvSpPr txBox="1"/>
          <p:nvPr/>
        </p:nvSpPr>
        <p:spPr>
          <a:xfrm>
            <a:off x="-5641" y="1378747"/>
            <a:ext cx="9911641" cy="64030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80FF"/>
              </a:buClr>
              <a:buSzPts val="1400"/>
              <a:buFont typeface="Arial"/>
              <a:buNone/>
            </a:pPr>
            <a:r>
              <a:rPr lang="ja-JP" sz="1400" b="0" i="0" u="none" strike="noStrike" cap="none">
                <a:solidFill>
                  <a:srgbClr val="0080FF"/>
                </a:solidFill>
                <a:latin typeface="Arial"/>
                <a:ea typeface="Arial"/>
                <a:cs typeface="Arial"/>
                <a:sym typeface="Arial"/>
              </a:rPr>
              <a:t>教育現場の課題として、</a:t>
            </a:r>
            <a:r>
              <a:rPr lang="ja-JP" sz="1400" b="0" i="0" u="none" strike="noStrike" cap="none">
                <a:solidFill>
                  <a:srgbClr val="0080FF"/>
                </a:solidFill>
                <a:latin typeface="Calibri"/>
                <a:ea typeface="Calibri"/>
                <a:cs typeface="Calibri"/>
                <a:sym typeface="Calibri"/>
              </a:rPr>
              <a:t>実社会の知見を活かした実践型のカリキュラムの確立や</a:t>
            </a:r>
            <a:r>
              <a:rPr lang="ja-JP" sz="1400" b="0" i="0" u="none" strike="noStrike" cap="none">
                <a:solidFill>
                  <a:srgbClr val="0080FF"/>
                </a:solidFill>
                <a:latin typeface="Arial"/>
                <a:ea typeface="Arial"/>
                <a:cs typeface="Arial"/>
                <a:sym typeface="Arial"/>
              </a:rPr>
              <a:t>教師の採点業務の負荷軽減が求められている。</a:t>
            </a:r>
            <a:r>
              <a:rPr lang="ja-JP" altLang="en-US" sz="1400" b="0" i="0" u="none" strike="noStrike" cap="none">
                <a:solidFill>
                  <a:srgbClr val="0080FF"/>
                </a:solidFill>
                <a:latin typeface="Arial"/>
                <a:ea typeface="Arial"/>
                <a:cs typeface="Arial"/>
                <a:sym typeface="Arial"/>
              </a:rPr>
              <a:t>弊社では</a:t>
            </a:r>
            <a:r>
              <a:rPr lang="ja-JP" altLang="en-US">
                <a:solidFill>
                  <a:srgbClr val="0080FF"/>
                </a:solidFill>
              </a:rPr>
              <a:t>生のオープンデータを教材として利用できるように加工し、カリキュラムを作成してプラットフォーム上での自動採点を可能にした。</a:t>
            </a:r>
            <a:endParaRPr sz="1400" b="0" i="0" u="none" strike="noStrike" cap="none" dirty="0">
              <a:solidFill>
                <a:srgbClr val="0080FF"/>
              </a:solidFill>
              <a:latin typeface="Arial"/>
              <a:ea typeface="Arial"/>
              <a:cs typeface="Arial"/>
              <a:sym typeface="Arial"/>
            </a:endParaRPr>
          </a:p>
        </p:txBody>
      </p:sp>
      <p:sp>
        <p:nvSpPr>
          <p:cNvPr id="89" name="Google Shape;89;p1"/>
          <p:cNvSpPr/>
          <p:nvPr/>
        </p:nvSpPr>
        <p:spPr>
          <a:xfrm>
            <a:off x="7270969" y="4211662"/>
            <a:ext cx="302462" cy="317426"/>
          </a:xfrm>
          <a:prstGeom prst="downArrow">
            <a:avLst>
              <a:gd name="adj1" fmla="val 30686"/>
              <a:gd name="adj2" fmla="val 50000"/>
            </a:avLst>
          </a:prstGeom>
          <a:solidFill>
            <a:srgbClr val="008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90" name="Google Shape;90;p1"/>
          <p:cNvCxnSpPr/>
          <p:nvPr/>
        </p:nvCxnSpPr>
        <p:spPr>
          <a:xfrm rot="10800000">
            <a:off x="-5641" y="1327250"/>
            <a:ext cx="9901628" cy="0"/>
          </a:xfrm>
          <a:prstGeom prst="straightConnector1">
            <a:avLst/>
          </a:prstGeom>
          <a:noFill/>
          <a:ln w="9525" cap="flat" cmpd="sng">
            <a:solidFill>
              <a:srgbClr val="0080FF"/>
            </a:solidFill>
            <a:prstDash val="solid"/>
            <a:round/>
            <a:headEnd type="none" w="sm" len="sm"/>
            <a:tailEnd type="none" w="sm" len="sm"/>
          </a:ln>
        </p:spPr>
      </p:cxnSp>
      <p:cxnSp>
        <p:nvCxnSpPr>
          <p:cNvPr id="91" name="Google Shape;91;p1"/>
          <p:cNvCxnSpPr/>
          <p:nvPr/>
        </p:nvCxnSpPr>
        <p:spPr>
          <a:xfrm rot="10800000">
            <a:off x="-348" y="2077445"/>
            <a:ext cx="9911640" cy="0"/>
          </a:xfrm>
          <a:prstGeom prst="straightConnector1">
            <a:avLst/>
          </a:prstGeom>
          <a:noFill/>
          <a:ln w="9525" cap="flat" cmpd="sng">
            <a:solidFill>
              <a:srgbClr val="0080FF"/>
            </a:solidFill>
            <a:prstDash val="solid"/>
            <a:round/>
            <a:headEnd type="none" w="sm" len="sm"/>
            <a:tailEnd type="none" w="sm" len="sm"/>
          </a:ln>
        </p:spPr>
      </p:cxnSp>
      <p:sp>
        <p:nvSpPr>
          <p:cNvPr id="92" name="Google Shape;92;p1"/>
          <p:cNvSpPr txBox="1"/>
          <p:nvPr/>
        </p:nvSpPr>
        <p:spPr>
          <a:xfrm>
            <a:off x="5166303" y="2393001"/>
            <a:ext cx="23423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rgbClr val="0080FF"/>
                </a:solidFill>
                <a:latin typeface="Arial"/>
                <a:ea typeface="Arial"/>
                <a:cs typeface="Arial"/>
                <a:sym typeface="Arial"/>
              </a:rPr>
              <a:t>講義提供 </a:t>
            </a:r>
            <a:r>
              <a:rPr lang="ja-JP" sz="1600" b="0" i="0" u="none" strike="noStrike" cap="none">
                <a:solidFill>
                  <a:srgbClr val="0080FF"/>
                </a:solidFill>
                <a:latin typeface="Arial"/>
                <a:ea typeface="Arial"/>
                <a:cs typeface="Arial"/>
                <a:sym typeface="Arial"/>
              </a:rPr>
              <a:t>の</a:t>
            </a:r>
            <a:r>
              <a:rPr lang="ja-JP" sz="1800" b="0" i="0" u="none" strike="noStrike" cap="none">
                <a:solidFill>
                  <a:srgbClr val="0080FF"/>
                </a:solidFill>
                <a:latin typeface="Arial"/>
                <a:ea typeface="Arial"/>
                <a:cs typeface="Arial"/>
                <a:sym typeface="Arial"/>
              </a:rPr>
              <a:t> キッカケ</a:t>
            </a:r>
            <a:endParaRPr/>
          </a:p>
        </p:txBody>
      </p:sp>
      <p:sp>
        <p:nvSpPr>
          <p:cNvPr id="93" name="Google Shape;93;p1"/>
          <p:cNvSpPr txBox="1"/>
          <p:nvPr/>
        </p:nvSpPr>
        <p:spPr>
          <a:xfrm>
            <a:off x="5067218" y="2800526"/>
            <a:ext cx="438467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Arial"/>
                <a:ea typeface="Arial"/>
                <a:cs typeface="Arial"/>
                <a:sym typeface="Arial"/>
              </a:rPr>
              <a:t>・データサイエンスのテストはあるが自分の実力がわからない（生徒側）</a:t>
            </a: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ja-JP" sz="1200" dirty="0">
                <a:solidFill>
                  <a:schemeClr val="dk1"/>
                </a:solidFill>
                <a:latin typeface="Arial"/>
                <a:ea typeface="Arial"/>
                <a:cs typeface="Arial"/>
                <a:sym typeface="Arial"/>
              </a:rPr>
              <a:t>・社会に出てすぐ通用するスキルを身につけたい（生徒側）</a:t>
            </a: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ja-JP" sz="1200" dirty="0">
                <a:solidFill>
                  <a:schemeClr val="dk1"/>
                </a:solidFill>
                <a:latin typeface="Arial"/>
                <a:ea typeface="Arial"/>
                <a:cs typeface="Arial"/>
                <a:sym typeface="Arial"/>
              </a:rPr>
              <a:t>・自分の専門分野とデータサイエンスができるといった学際的な人物を輩出したい（教師側）</a:t>
            </a: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ja-JP" sz="1200" dirty="0">
                <a:solidFill>
                  <a:schemeClr val="dk1"/>
                </a:solidFill>
                <a:latin typeface="Arial"/>
                <a:ea typeface="Arial"/>
                <a:cs typeface="Arial"/>
                <a:sym typeface="Arial"/>
              </a:rPr>
              <a:t>・テストはするけど成績をつけるのが煩雑・・・（教師側）</a:t>
            </a:r>
            <a:endParaRPr sz="1200" dirty="0">
              <a:solidFill>
                <a:schemeClr val="dk1"/>
              </a:solidFill>
              <a:latin typeface="Arial"/>
              <a:ea typeface="Arial"/>
              <a:cs typeface="Arial"/>
              <a:sym typeface="Arial"/>
            </a:endParaRPr>
          </a:p>
        </p:txBody>
      </p:sp>
      <p:sp>
        <p:nvSpPr>
          <p:cNvPr id="94" name="Google Shape;94;p1"/>
          <p:cNvSpPr txBox="1"/>
          <p:nvPr/>
        </p:nvSpPr>
        <p:spPr>
          <a:xfrm>
            <a:off x="5166303" y="4624945"/>
            <a:ext cx="38042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lt1"/>
                </a:solidFill>
                <a:latin typeface="Arial"/>
                <a:ea typeface="Arial"/>
                <a:cs typeface="Arial"/>
                <a:sym typeface="Arial"/>
              </a:rPr>
              <a:t>講義提供 </a:t>
            </a:r>
            <a:r>
              <a:rPr lang="ja-JP" sz="1600">
                <a:solidFill>
                  <a:schemeClr val="lt1"/>
                </a:solidFill>
                <a:latin typeface="Arial"/>
                <a:ea typeface="Arial"/>
                <a:cs typeface="Arial"/>
                <a:sym typeface="Arial"/>
              </a:rPr>
              <a:t>をしてもらって</a:t>
            </a:r>
            <a:r>
              <a:rPr lang="ja-JP" sz="1800">
                <a:solidFill>
                  <a:schemeClr val="lt1"/>
                </a:solidFill>
                <a:latin typeface="Arial"/>
                <a:ea typeface="Arial"/>
                <a:cs typeface="Arial"/>
                <a:sym typeface="Arial"/>
              </a:rPr>
              <a:t> 変わった！</a:t>
            </a:r>
            <a:endParaRPr sz="1800">
              <a:solidFill>
                <a:schemeClr val="lt1"/>
              </a:solidFill>
              <a:latin typeface="Arial"/>
              <a:ea typeface="Arial"/>
              <a:cs typeface="Arial"/>
              <a:sym typeface="Arial"/>
            </a:endParaRPr>
          </a:p>
        </p:txBody>
      </p:sp>
      <p:sp>
        <p:nvSpPr>
          <p:cNvPr id="95" name="Google Shape;95;p1"/>
          <p:cNvSpPr txBox="1"/>
          <p:nvPr/>
        </p:nvSpPr>
        <p:spPr>
          <a:xfrm>
            <a:off x="5097280" y="5100519"/>
            <a:ext cx="401600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Arial"/>
                <a:ea typeface="Arial"/>
                <a:cs typeface="Arial"/>
                <a:sym typeface="Arial"/>
              </a:rPr>
              <a:t>・リーダーズボードが自動で採点してくれるので、</a:t>
            </a: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ja-JP" sz="1200" dirty="0">
                <a:solidFill>
                  <a:schemeClr val="dk1"/>
                </a:solidFill>
                <a:latin typeface="Arial"/>
                <a:ea typeface="Arial"/>
                <a:cs typeface="Arial"/>
                <a:sym typeface="Arial"/>
              </a:rPr>
              <a:t>採点業務が大幅に減った</a:t>
            </a: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ja-JP" sz="1200" dirty="0">
                <a:solidFill>
                  <a:schemeClr val="dk1"/>
                </a:solidFill>
                <a:latin typeface="Arial"/>
                <a:ea typeface="Arial"/>
                <a:cs typeface="Arial"/>
                <a:sym typeface="Arial"/>
              </a:rPr>
              <a:t>・座学だけでは無い体験型のカリキュラムを</a:t>
            </a: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ja-JP" sz="1200" dirty="0">
                <a:solidFill>
                  <a:schemeClr val="dk1"/>
                </a:solidFill>
                <a:latin typeface="Arial"/>
                <a:ea typeface="Arial"/>
                <a:cs typeface="Arial"/>
                <a:sym typeface="Arial"/>
              </a:rPr>
              <a:t>提供できるようになった</a:t>
            </a:r>
            <a:endParaRPr lang="en-US" altLang="ja-JP" sz="1200" dirty="0">
              <a:solidFill>
                <a:schemeClr val="dk1"/>
              </a:solidFill>
              <a:latin typeface="Arial"/>
              <a:ea typeface="Arial"/>
              <a:cs typeface="Arial"/>
              <a:sym typeface="Arial"/>
            </a:endParaRPr>
          </a:p>
          <a:p>
            <a:pPr marL="0" marR="0" lvl="0" indent="0" algn="l" rtl="0">
              <a:spcBef>
                <a:spcPts val="0"/>
              </a:spcBef>
              <a:spcAft>
                <a:spcPts val="0"/>
              </a:spcAft>
              <a:buNone/>
            </a:pPr>
            <a:r>
              <a:rPr lang="ja-JP" altLang="en-US" sz="1200" dirty="0">
                <a:solidFill>
                  <a:schemeClr val="dk1"/>
                </a:solidFill>
                <a:latin typeface="Arial"/>
                <a:ea typeface="Arial"/>
                <a:cs typeface="Arial"/>
                <a:sym typeface="Arial"/>
              </a:rPr>
              <a:t>・生のオープンデータを用いることで生徒にリアリティのある講義を提供できた</a:t>
            </a:r>
            <a:endParaRPr sz="1200" dirty="0">
              <a:solidFill>
                <a:schemeClr val="dk1"/>
              </a:solidFill>
              <a:latin typeface="Arial"/>
              <a:ea typeface="Arial"/>
              <a:cs typeface="Arial"/>
              <a:sym typeface="Arial"/>
            </a:endParaRPr>
          </a:p>
        </p:txBody>
      </p:sp>
      <p:sp>
        <p:nvSpPr>
          <p:cNvPr id="96" name="Google Shape;96;p1"/>
          <p:cNvSpPr/>
          <p:nvPr/>
        </p:nvSpPr>
        <p:spPr>
          <a:xfrm>
            <a:off x="5050292" y="2327966"/>
            <a:ext cx="4743817" cy="1840961"/>
          </a:xfrm>
          <a:prstGeom prst="roundRect">
            <a:avLst>
              <a:gd name="adj" fmla="val 10424"/>
            </a:avLst>
          </a:prstGeom>
          <a:noFill/>
          <a:ln w="9525" cap="flat" cmpd="sng">
            <a:solidFill>
              <a:srgbClr val="008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 name="Google Shape;97;p1" descr="/Users/meg/Desktop/特研/特研OD/アイコン/ハテナb.png"/>
          <p:cNvPicPr preferRelativeResize="0"/>
          <p:nvPr/>
        </p:nvPicPr>
        <p:blipFill rotWithShape="1">
          <a:blip r:embed="rId3">
            <a:alphaModFix/>
          </a:blip>
          <a:srcRect/>
          <a:stretch/>
        </p:blipFill>
        <p:spPr>
          <a:xfrm>
            <a:off x="9249740" y="3280449"/>
            <a:ext cx="404301" cy="834644"/>
          </a:xfrm>
          <a:prstGeom prst="rect">
            <a:avLst/>
          </a:prstGeom>
          <a:noFill/>
          <a:ln>
            <a:noFill/>
          </a:ln>
        </p:spPr>
      </p:pic>
      <p:pic>
        <p:nvPicPr>
          <p:cNvPr id="98" name="Google Shape;98;p1" descr="/Users/meg/Desktop/特研/特研OD/アイコン/ひらめきb.png"/>
          <p:cNvPicPr preferRelativeResize="0"/>
          <p:nvPr/>
        </p:nvPicPr>
        <p:blipFill rotWithShape="1">
          <a:blip r:embed="rId4">
            <a:alphaModFix/>
          </a:blip>
          <a:srcRect/>
          <a:stretch/>
        </p:blipFill>
        <p:spPr>
          <a:xfrm>
            <a:off x="9340242" y="5470575"/>
            <a:ext cx="228827" cy="915308"/>
          </a:xfrm>
          <a:prstGeom prst="rect">
            <a:avLst/>
          </a:prstGeom>
          <a:noFill/>
          <a:ln>
            <a:noFill/>
          </a:ln>
        </p:spPr>
      </p:pic>
      <p:sp>
        <p:nvSpPr>
          <p:cNvPr id="99" name="Google Shape;99;p1"/>
          <p:cNvSpPr txBox="1"/>
          <p:nvPr/>
        </p:nvSpPr>
        <p:spPr>
          <a:xfrm>
            <a:off x="45111" y="254123"/>
            <a:ext cx="5828639" cy="7445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200"/>
              <a:buFont typeface="Arial"/>
              <a:buNone/>
            </a:pPr>
            <a:r>
              <a:rPr lang="ja-JP" sz="3200" b="0" u="none">
                <a:solidFill>
                  <a:schemeClr val="lt1"/>
                </a:solidFill>
                <a:latin typeface="Arial"/>
                <a:ea typeface="Arial"/>
                <a:cs typeface="Arial"/>
                <a:sym typeface="Arial"/>
              </a:rPr>
              <a:t>データサイエンス講義の提供</a:t>
            </a:r>
            <a:endParaRPr sz="3200" b="0" u="none">
              <a:solidFill>
                <a:schemeClr val="lt1"/>
              </a:solidFill>
              <a:latin typeface="Arial"/>
              <a:ea typeface="Arial"/>
              <a:cs typeface="Arial"/>
              <a:sym typeface="Arial"/>
            </a:endParaRPr>
          </a:p>
        </p:txBody>
      </p:sp>
      <p:sp>
        <p:nvSpPr>
          <p:cNvPr id="100" name="Google Shape;100;p1"/>
          <p:cNvSpPr txBox="1"/>
          <p:nvPr/>
        </p:nvSpPr>
        <p:spPr>
          <a:xfrm>
            <a:off x="57563" y="-26855"/>
            <a:ext cx="4749931" cy="42501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FFFFFF"/>
              </a:buClr>
              <a:buSzPts val="1400"/>
              <a:buFont typeface="Arial"/>
              <a:buNone/>
            </a:pPr>
            <a:r>
              <a:rPr lang="ja-JP" sz="1400" b="0" u="none">
                <a:solidFill>
                  <a:srgbClr val="FFFFFF"/>
                </a:solidFill>
                <a:latin typeface="Arial"/>
                <a:ea typeface="Arial"/>
                <a:cs typeface="Arial"/>
                <a:sym typeface="Arial"/>
              </a:rPr>
              <a:t>実践型教育を支える、新しいプラットフォーム</a:t>
            </a:r>
            <a:endParaRPr sz="1400" b="0" u="none">
              <a:solidFill>
                <a:srgbClr val="FFFFFF"/>
              </a:solidFill>
              <a:latin typeface="Arial"/>
              <a:ea typeface="Arial"/>
              <a:cs typeface="Arial"/>
              <a:sym typeface="Arial"/>
            </a:endParaRPr>
          </a:p>
        </p:txBody>
      </p:sp>
      <p:sp>
        <p:nvSpPr>
          <p:cNvPr id="101" name="Google Shape;101;p1"/>
          <p:cNvSpPr txBox="1"/>
          <p:nvPr/>
        </p:nvSpPr>
        <p:spPr>
          <a:xfrm>
            <a:off x="57563" y="827741"/>
            <a:ext cx="4749931" cy="42501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FFFFFF"/>
              </a:buClr>
              <a:buSzPts val="1400"/>
              <a:buFont typeface="Arial"/>
              <a:buNone/>
            </a:pPr>
            <a:r>
              <a:rPr lang="ja-JP" sz="1400" b="0" u="none">
                <a:solidFill>
                  <a:srgbClr val="FFFFFF"/>
                </a:solidFill>
                <a:latin typeface="Arial"/>
                <a:ea typeface="Arial"/>
                <a:cs typeface="Arial"/>
                <a:sym typeface="Arial"/>
              </a:rPr>
              <a:t>By DataGateway</a:t>
            </a:r>
            <a:r>
              <a:rPr lang="ja-JP" sz="1400" b="0" u="none">
                <a:solidFill>
                  <a:schemeClr val="lt1"/>
                </a:solidFill>
                <a:latin typeface="Arial"/>
                <a:ea typeface="Arial"/>
                <a:cs typeface="Arial"/>
                <a:sym typeface="Arial"/>
              </a:rPr>
              <a:t>株式会社</a:t>
            </a:r>
            <a:endParaRPr sz="1400" b="0" u="none">
              <a:solidFill>
                <a:schemeClr val="lt1"/>
              </a:solidFill>
              <a:latin typeface="Arial"/>
              <a:ea typeface="Arial"/>
              <a:cs typeface="Arial"/>
              <a:sym typeface="Arial"/>
            </a:endParaRPr>
          </a:p>
        </p:txBody>
      </p:sp>
      <p:grpSp>
        <p:nvGrpSpPr>
          <p:cNvPr id="103" name="Google Shape;103;p1"/>
          <p:cNvGrpSpPr/>
          <p:nvPr/>
        </p:nvGrpSpPr>
        <p:grpSpPr>
          <a:xfrm>
            <a:off x="6255233" y="250008"/>
            <a:ext cx="752743" cy="752743"/>
            <a:chOff x="6255233" y="281179"/>
            <a:chExt cx="752743" cy="752743"/>
          </a:xfrm>
        </p:grpSpPr>
        <p:sp>
          <p:nvSpPr>
            <p:cNvPr id="104" name="Google Shape;104;p1"/>
            <p:cNvSpPr/>
            <p:nvPr/>
          </p:nvSpPr>
          <p:spPr>
            <a:xfrm>
              <a:off x="6255233" y="281179"/>
              <a:ext cx="752743" cy="752743"/>
            </a:xfrm>
            <a:prstGeom prst="roundRect">
              <a:avLst>
                <a:gd name="adj" fmla="val 16667"/>
              </a:avLst>
            </a:prstGeom>
            <a:noFill/>
            <a:ln w="38100" cap="flat" cmpd="sng">
              <a:solidFill>
                <a:srgbClr val="DE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
            <p:cNvSpPr txBox="1"/>
            <p:nvPr/>
          </p:nvSpPr>
          <p:spPr>
            <a:xfrm>
              <a:off x="6308439" y="334385"/>
              <a:ext cx="6463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DEFFFF"/>
                  </a:solidFill>
                  <a:latin typeface="Arial"/>
                  <a:ea typeface="Arial"/>
                  <a:cs typeface="Arial"/>
                  <a:sym typeface="Arial"/>
                </a:rPr>
                <a:t>防災</a:t>
              </a:r>
              <a:endParaRPr sz="1800">
                <a:solidFill>
                  <a:srgbClr val="DEFFFF"/>
                </a:solidFill>
                <a:latin typeface="Arial"/>
                <a:ea typeface="Arial"/>
                <a:cs typeface="Arial"/>
                <a:sym typeface="Arial"/>
              </a:endParaRPr>
            </a:p>
            <a:p>
              <a:pPr marL="0" marR="0" lvl="0" indent="0" algn="l" rtl="0">
                <a:spcBef>
                  <a:spcPts val="0"/>
                </a:spcBef>
                <a:spcAft>
                  <a:spcPts val="0"/>
                </a:spcAft>
                <a:buNone/>
              </a:pPr>
              <a:r>
                <a:rPr lang="ja-JP" sz="1800">
                  <a:solidFill>
                    <a:srgbClr val="DEFFFF"/>
                  </a:solidFill>
                  <a:latin typeface="Arial"/>
                  <a:ea typeface="Arial"/>
                  <a:cs typeface="Arial"/>
                  <a:sym typeface="Arial"/>
                </a:rPr>
                <a:t>減災</a:t>
              </a:r>
              <a:endParaRPr sz="1800">
                <a:solidFill>
                  <a:srgbClr val="DEFFFF"/>
                </a:solidFill>
                <a:latin typeface="Arial"/>
                <a:ea typeface="Arial"/>
                <a:cs typeface="Arial"/>
                <a:sym typeface="Arial"/>
              </a:endParaRPr>
            </a:p>
          </p:txBody>
        </p:sp>
      </p:grpSp>
      <p:grpSp>
        <p:nvGrpSpPr>
          <p:cNvPr id="106" name="Google Shape;106;p1"/>
          <p:cNvGrpSpPr/>
          <p:nvPr/>
        </p:nvGrpSpPr>
        <p:grpSpPr>
          <a:xfrm>
            <a:off x="8089329" y="250008"/>
            <a:ext cx="752743" cy="752743"/>
            <a:chOff x="8060984" y="281179"/>
            <a:chExt cx="752743" cy="752743"/>
          </a:xfrm>
        </p:grpSpPr>
        <p:sp>
          <p:nvSpPr>
            <p:cNvPr id="107" name="Google Shape;107;p1"/>
            <p:cNvSpPr/>
            <p:nvPr/>
          </p:nvSpPr>
          <p:spPr>
            <a:xfrm>
              <a:off x="8060984" y="281179"/>
              <a:ext cx="752743" cy="752743"/>
            </a:xfrm>
            <a:prstGeom prst="roundRect">
              <a:avLst>
                <a:gd name="adj" fmla="val 16667"/>
              </a:avLst>
            </a:prstGeom>
            <a:solidFill>
              <a:schemeClr val="lt1"/>
            </a:solidFill>
            <a:ln w="38100" cap="flat" cmpd="sng">
              <a:solidFill>
                <a:srgbClr val="DEFE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
            <p:cNvSpPr txBox="1"/>
            <p:nvPr/>
          </p:nvSpPr>
          <p:spPr>
            <a:xfrm>
              <a:off x="8114190" y="334385"/>
              <a:ext cx="646331" cy="64633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u="none">
                  <a:solidFill>
                    <a:srgbClr val="4A92FC"/>
                  </a:solidFill>
                  <a:latin typeface="Arial"/>
                  <a:ea typeface="Arial"/>
                  <a:cs typeface="Arial"/>
                  <a:sym typeface="Arial"/>
                </a:rPr>
                <a:t>産業</a:t>
              </a:r>
              <a:endParaRPr sz="1800" b="0" u="none">
                <a:solidFill>
                  <a:srgbClr val="4A92FC"/>
                </a:solidFill>
                <a:latin typeface="Arial"/>
                <a:ea typeface="Arial"/>
                <a:cs typeface="Arial"/>
                <a:sym typeface="Arial"/>
              </a:endParaRPr>
            </a:p>
            <a:p>
              <a:pPr marL="0" marR="0" lvl="0" indent="0" algn="l" rtl="0">
                <a:spcBef>
                  <a:spcPts val="0"/>
                </a:spcBef>
                <a:spcAft>
                  <a:spcPts val="0"/>
                </a:spcAft>
                <a:buNone/>
              </a:pPr>
              <a:r>
                <a:rPr lang="ja-JP" sz="1800" b="0" u="none">
                  <a:solidFill>
                    <a:srgbClr val="4A92FC"/>
                  </a:solidFill>
                  <a:latin typeface="Arial"/>
                  <a:ea typeface="Arial"/>
                  <a:cs typeface="Arial"/>
                  <a:sym typeface="Arial"/>
                </a:rPr>
                <a:t>創出</a:t>
              </a:r>
              <a:endParaRPr sz="1800" b="0" u="none">
                <a:solidFill>
                  <a:srgbClr val="4A92FC"/>
                </a:solidFill>
                <a:latin typeface="Arial"/>
                <a:ea typeface="Arial"/>
                <a:cs typeface="Arial"/>
                <a:sym typeface="Arial"/>
              </a:endParaRPr>
            </a:p>
          </p:txBody>
        </p:sp>
      </p:grpSp>
      <p:sp>
        <p:nvSpPr>
          <p:cNvPr id="109" name="Google Shape;109;p1"/>
          <p:cNvSpPr/>
          <p:nvPr/>
        </p:nvSpPr>
        <p:spPr>
          <a:xfrm>
            <a:off x="7172281" y="250008"/>
            <a:ext cx="752743" cy="752743"/>
          </a:xfrm>
          <a:prstGeom prst="roundRect">
            <a:avLst>
              <a:gd name="adj" fmla="val 16667"/>
            </a:avLst>
          </a:prstGeom>
          <a:solidFill>
            <a:schemeClr val="lt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
          <p:cNvSpPr txBox="1"/>
          <p:nvPr/>
        </p:nvSpPr>
        <p:spPr>
          <a:xfrm>
            <a:off x="7225486" y="459935"/>
            <a:ext cx="646331" cy="36933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4A92FC"/>
                </a:solidFill>
                <a:latin typeface="Arial"/>
                <a:ea typeface="Arial"/>
                <a:cs typeface="Arial"/>
                <a:sym typeface="Arial"/>
              </a:rPr>
              <a:t>教育</a:t>
            </a:r>
            <a:endParaRPr sz="1800">
              <a:solidFill>
                <a:srgbClr val="4A92FC"/>
              </a:solidFill>
              <a:latin typeface="Arial"/>
              <a:ea typeface="Arial"/>
              <a:cs typeface="Arial"/>
              <a:sym typeface="Arial"/>
            </a:endParaRPr>
          </a:p>
        </p:txBody>
      </p:sp>
      <p:sp>
        <p:nvSpPr>
          <p:cNvPr id="111" name="Google Shape;111;p1"/>
          <p:cNvSpPr/>
          <p:nvPr/>
        </p:nvSpPr>
        <p:spPr>
          <a:xfrm>
            <a:off x="9006672" y="250008"/>
            <a:ext cx="752743" cy="752743"/>
          </a:xfrm>
          <a:prstGeom prst="roundRect">
            <a:avLst>
              <a:gd name="adj" fmla="val 16667"/>
            </a:avLst>
          </a:prstGeom>
          <a:noFill/>
          <a:ln w="38100" cap="flat" cmpd="sng">
            <a:solidFill>
              <a:srgbClr val="DEFE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
          <p:cNvSpPr txBox="1"/>
          <p:nvPr/>
        </p:nvSpPr>
        <p:spPr>
          <a:xfrm>
            <a:off x="9059584" y="259585"/>
            <a:ext cx="68480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rgbClr val="DEFEFE"/>
                </a:solidFill>
                <a:latin typeface="Arial"/>
                <a:ea typeface="Arial"/>
                <a:cs typeface="Arial"/>
                <a:sym typeface="Arial"/>
              </a:rPr>
              <a:t>防犯</a:t>
            </a:r>
            <a:endParaRPr sz="1400">
              <a:solidFill>
                <a:srgbClr val="DEFEFE"/>
              </a:solidFill>
              <a:latin typeface="Arial"/>
              <a:ea typeface="Arial"/>
              <a:cs typeface="Arial"/>
              <a:sym typeface="Arial"/>
            </a:endParaRPr>
          </a:p>
          <a:p>
            <a:pPr marL="0" marR="0" lvl="0" indent="0" algn="l" rtl="0">
              <a:spcBef>
                <a:spcPts val="0"/>
              </a:spcBef>
              <a:spcAft>
                <a:spcPts val="0"/>
              </a:spcAft>
              <a:buNone/>
            </a:pPr>
            <a:r>
              <a:rPr lang="ja-JP" sz="1400">
                <a:solidFill>
                  <a:srgbClr val="DEFEFE"/>
                </a:solidFill>
                <a:latin typeface="Arial"/>
                <a:ea typeface="Arial"/>
                <a:cs typeface="Arial"/>
                <a:sym typeface="Arial"/>
              </a:rPr>
              <a:t>医療</a:t>
            </a:r>
            <a:endParaRPr sz="1400">
              <a:solidFill>
                <a:srgbClr val="DEFEFE"/>
              </a:solidFill>
              <a:latin typeface="Arial"/>
              <a:ea typeface="Arial"/>
              <a:cs typeface="Arial"/>
              <a:sym typeface="Arial"/>
            </a:endParaRPr>
          </a:p>
          <a:p>
            <a:pPr marL="0" marR="0" lvl="0" indent="0" algn="l" rtl="0">
              <a:spcBef>
                <a:spcPts val="0"/>
              </a:spcBef>
              <a:spcAft>
                <a:spcPts val="0"/>
              </a:spcAft>
              <a:buNone/>
            </a:pPr>
            <a:r>
              <a:rPr lang="ja-JP" sz="1400">
                <a:solidFill>
                  <a:srgbClr val="DEFEFE"/>
                </a:solidFill>
                <a:latin typeface="Arial"/>
                <a:ea typeface="Arial"/>
                <a:cs typeface="Arial"/>
                <a:sym typeface="Arial"/>
              </a:rPr>
              <a:t>教育</a:t>
            </a:r>
            <a:r>
              <a:rPr lang="ja-JP" sz="1000">
                <a:solidFill>
                  <a:srgbClr val="DEFEFE"/>
                </a:solidFill>
                <a:latin typeface="Arial"/>
                <a:ea typeface="Arial"/>
                <a:cs typeface="Arial"/>
                <a:sym typeface="Arial"/>
              </a:rPr>
              <a:t>等</a:t>
            </a:r>
            <a:endParaRPr sz="1800">
              <a:solidFill>
                <a:srgbClr val="DEFEFE"/>
              </a:solidFill>
              <a:latin typeface="Arial"/>
              <a:ea typeface="Arial"/>
              <a:cs typeface="Arial"/>
              <a:sym typeface="Arial"/>
            </a:endParaRPr>
          </a:p>
        </p:txBody>
      </p:sp>
      <p:sp>
        <p:nvSpPr>
          <p:cNvPr id="44" name="テキスト ボックス 43">
            <a:extLst>
              <a:ext uri="{FF2B5EF4-FFF2-40B4-BE49-F238E27FC236}">
                <a16:creationId xmlns:a16="http://schemas.microsoft.com/office/drawing/2014/main" id="{C00CE371-F767-524F-AA12-898C253FB72D}"/>
              </a:ext>
            </a:extLst>
          </p:cNvPr>
          <p:cNvSpPr txBox="1"/>
          <p:nvPr/>
        </p:nvSpPr>
        <p:spPr>
          <a:xfrm>
            <a:off x="14756" y="5467525"/>
            <a:ext cx="5189221" cy="215444"/>
          </a:xfrm>
          <a:prstGeom prst="rect">
            <a:avLst/>
          </a:prstGeom>
          <a:noFill/>
        </p:spPr>
        <p:txBody>
          <a:bodyPr wrap="square" rtlCol="0">
            <a:spAutoFit/>
          </a:bodyPr>
          <a:lstStyle/>
          <a:p>
            <a:r>
              <a:rPr kumimoji="1" lang="en-US" altLang="ja-JP" sz="800" dirty="0"/>
              <a:t>【</a:t>
            </a:r>
            <a:r>
              <a:rPr kumimoji="1" lang="ja-JP" altLang="en-US" sz="800"/>
              <a:t>オープンデータ</a:t>
            </a:r>
            <a:r>
              <a:rPr kumimoji="1" lang="en-US" altLang="ja-JP" sz="800" dirty="0"/>
              <a:t>】</a:t>
            </a:r>
            <a:r>
              <a:rPr kumimoji="1" lang="ja-JP" altLang="en-US" sz="800"/>
              <a:t>地理情報（</a:t>
            </a:r>
            <a:r>
              <a:rPr kumimoji="1" lang="en-US" altLang="ja-JP" sz="800" dirty="0"/>
              <a:t>GIS</a:t>
            </a:r>
            <a:r>
              <a:rPr kumimoji="1" lang="ja-JP" altLang="en-US" sz="800"/>
              <a:t>）航空写真</a:t>
            </a:r>
            <a:r>
              <a:rPr kumimoji="1" lang="en-US" altLang="ja-JP" sz="800" dirty="0"/>
              <a:t>,</a:t>
            </a:r>
            <a:r>
              <a:rPr kumimoji="1" lang="ja-JP" altLang="en-US" sz="800"/>
              <a:t>長岡市</a:t>
            </a:r>
            <a:r>
              <a:rPr kumimoji="1" lang="en-US" altLang="ja-JP" sz="800" dirty="0"/>
              <a:t>,</a:t>
            </a:r>
            <a:r>
              <a:rPr lang="ja-JP" altLang="en-US" sz="800">
                <a:hlinkClick r:id="rId5"/>
              </a:rPr>
              <a:t>クリエイティブ・コモンズ・ライセンス表示</a:t>
            </a:r>
            <a:r>
              <a:rPr lang="en-US" altLang="ja-JP" sz="800" dirty="0">
                <a:hlinkClick r:id="rId5"/>
              </a:rPr>
              <a:t>4.0</a:t>
            </a:r>
            <a:r>
              <a:rPr lang="ja-JP" altLang="en-US" sz="800">
                <a:hlinkClick r:id="rId5"/>
              </a:rPr>
              <a:t>国際</a:t>
            </a:r>
            <a:endParaRPr kumimoji="1" lang="ja-JP" altLang="en-US" sz="800"/>
          </a:p>
        </p:txBody>
      </p:sp>
      <p:pic>
        <p:nvPicPr>
          <p:cNvPr id="45" name="図 44">
            <a:extLst>
              <a:ext uri="{FF2B5EF4-FFF2-40B4-BE49-F238E27FC236}">
                <a16:creationId xmlns:a16="http://schemas.microsoft.com/office/drawing/2014/main" id="{89E099C5-44EB-4748-B084-AA3936F288E3}"/>
              </a:ext>
            </a:extLst>
          </p:cNvPr>
          <p:cNvPicPr>
            <a:picLocks noChangeAspect="1"/>
          </p:cNvPicPr>
          <p:nvPr/>
        </p:nvPicPr>
        <p:blipFill>
          <a:blip r:embed="rId6"/>
          <a:stretch>
            <a:fillRect/>
          </a:stretch>
        </p:blipFill>
        <p:spPr>
          <a:xfrm>
            <a:off x="95346" y="3827734"/>
            <a:ext cx="4901089" cy="1705802"/>
          </a:xfrm>
          <a:prstGeom prst="rect">
            <a:avLst/>
          </a:prstGeom>
        </p:spPr>
      </p:pic>
      <p:sp>
        <p:nvSpPr>
          <p:cNvPr id="46" name="テキスト ボックス 45">
            <a:extLst>
              <a:ext uri="{FF2B5EF4-FFF2-40B4-BE49-F238E27FC236}">
                <a16:creationId xmlns:a16="http://schemas.microsoft.com/office/drawing/2014/main" id="{A640DBD2-70AC-D94E-B30E-CF89ECBF64F1}"/>
              </a:ext>
            </a:extLst>
          </p:cNvPr>
          <p:cNvSpPr txBox="1"/>
          <p:nvPr/>
        </p:nvSpPr>
        <p:spPr>
          <a:xfrm>
            <a:off x="265504" y="2913530"/>
            <a:ext cx="4667436" cy="1015663"/>
          </a:xfrm>
          <a:prstGeom prst="rect">
            <a:avLst/>
          </a:prstGeom>
          <a:noFill/>
        </p:spPr>
        <p:txBody>
          <a:bodyPr wrap="square" rtlCol="0">
            <a:spAutoFit/>
          </a:bodyPr>
          <a:lstStyle/>
          <a:p>
            <a:r>
              <a:rPr kumimoji="1" lang="ja-JP" altLang="en-US" sz="1200">
                <a:solidFill>
                  <a:schemeClr val="tx1">
                    <a:lumMod val="50000"/>
                    <a:lumOff val="50000"/>
                  </a:schemeClr>
                </a:solidFill>
              </a:rPr>
              <a:t>講座例）</a:t>
            </a:r>
            <a:r>
              <a:rPr kumimoji="1" lang="ja-JP" altLang="en-US" sz="1200"/>
              <a:t>画像解析実技講座</a:t>
            </a:r>
            <a:endParaRPr kumimoji="1" lang="en-US" altLang="ja-JP" sz="1200" dirty="0"/>
          </a:p>
          <a:p>
            <a:endParaRPr kumimoji="1" lang="en-US" altLang="ja-JP" sz="1200" dirty="0"/>
          </a:p>
          <a:p>
            <a:r>
              <a:rPr kumimoji="1" lang="ja-JP" altLang="en-US" sz="1200">
                <a:solidFill>
                  <a:schemeClr val="tx1">
                    <a:lumMod val="50000"/>
                    <a:lumOff val="50000"/>
                  </a:schemeClr>
                </a:solidFill>
              </a:rPr>
              <a:t>課題：</a:t>
            </a:r>
            <a:r>
              <a:rPr kumimoji="1" lang="ja-JP" altLang="en-US" sz="1200"/>
              <a:t>数値化された画像データから画像が</a:t>
            </a:r>
            <a:endParaRPr kumimoji="1" lang="en-US" altLang="ja-JP" sz="1200" dirty="0"/>
          </a:p>
          <a:p>
            <a:r>
              <a:rPr kumimoji="1" lang="ja-JP" altLang="en-US" sz="1200"/>
              <a:t>　　　「居住地を含んでいるか」を判別する分類器を開発する</a:t>
            </a:r>
            <a:endParaRPr kumimoji="1" lang="en-US" altLang="ja-JP" sz="1200" dirty="0"/>
          </a:p>
          <a:p>
            <a:r>
              <a:rPr kumimoji="1" lang="ja-JP" altLang="en-US" sz="1200">
                <a:solidFill>
                  <a:schemeClr val="tx1">
                    <a:lumMod val="50000"/>
                    <a:lumOff val="50000"/>
                  </a:schemeClr>
                </a:solidFill>
              </a:rPr>
              <a:t>テーマ：</a:t>
            </a:r>
            <a:r>
              <a:rPr kumimoji="1" lang="ja-JP" altLang="en-US" sz="1200"/>
              <a:t>航空写真を利用した画像診断の機械学習</a:t>
            </a:r>
          </a:p>
        </p:txBody>
      </p:sp>
      <p:sp>
        <p:nvSpPr>
          <p:cNvPr id="47" name="テキスト ボックス 46">
            <a:extLst>
              <a:ext uri="{FF2B5EF4-FFF2-40B4-BE49-F238E27FC236}">
                <a16:creationId xmlns:a16="http://schemas.microsoft.com/office/drawing/2014/main" id="{433DFFC9-4F0A-A548-A218-3C5956CC5032}"/>
              </a:ext>
            </a:extLst>
          </p:cNvPr>
          <p:cNvSpPr txBox="1"/>
          <p:nvPr/>
        </p:nvSpPr>
        <p:spPr>
          <a:xfrm>
            <a:off x="161190" y="2180009"/>
            <a:ext cx="4578454" cy="646331"/>
          </a:xfrm>
          <a:prstGeom prst="rect">
            <a:avLst/>
          </a:prstGeom>
          <a:noFill/>
        </p:spPr>
        <p:txBody>
          <a:bodyPr wrap="square" rtlCol="0">
            <a:spAutoFit/>
          </a:bodyPr>
          <a:lstStyle/>
          <a:p>
            <a:pPr lvl="0"/>
            <a:r>
              <a:rPr lang="ja-JP" altLang="en-US" sz="1200">
                <a:solidFill>
                  <a:schemeClr val="dk1"/>
                </a:solidFill>
                <a:latin typeface="Calibri"/>
                <a:ea typeface="Calibri"/>
                <a:cs typeface="Calibri"/>
                <a:sym typeface="Calibri"/>
              </a:rPr>
              <a:t>長岡市の航空写真を利用した画像診断の機械学習教材を作成。</a:t>
            </a:r>
          </a:p>
          <a:p>
            <a:pPr lvl="0"/>
            <a:r>
              <a:rPr lang="ja-JP" altLang="en-US" sz="1200">
                <a:solidFill>
                  <a:schemeClr val="dk1"/>
                </a:solidFill>
                <a:latin typeface="Calibri"/>
                <a:ea typeface="Calibri"/>
                <a:cs typeface="Calibri"/>
                <a:sym typeface="Calibri"/>
              </a:rPr>
              <a:t>教材に取り組んだ後に</a:t>
            </a:r>
            <a:r>
              <a:rPr lang="ja-JP" altLang="en-US" sz="1200">
                <a:solidFill>
                  <a:schemeClr val="dk1"/>
                </a:solidFill>
              </a:rPr>
              <a:t>コンペティションプラットフォーム上で提出してもらうことにより自動採点が可能となる。</a:t>
            </a:r>
            <a:endParaRPr lang="ja-JP" altLang="en-US" sz="1200">
              <a:solidFill>
                <a:schemeClr val="dk1"/>
              </a:solidFill>
              <a:latin typeface="Calibri"/>
              <a:ea typeface="Calibri"/>
              <a:cs typeface="Calibri"/>
              <a:sym typeface="Calibri"/>
            </a:endParaRPr>
          </a:p>
        </p:txBody>
      </p:sp>
      <p:sp>
        <p:nvSpPr>
          <p:cNvPr id="48" name="テキスト ボックス 47">
            <a:extLst>
              <a:ext uri="{FF2B5EF4-FFF2-40B4-BE49-F238E27FC236}">
                <a16:creationId xmlns:a16="http://schemas.microsoft.com/office/drawing/2014/main" id="{CA4B3BBC-D1E9-5B48-ABD5-FDB9C01DDE78}"/>
              </a:ext>
            </a:extLst>
          </p:cNvPr>
          <p:cNvSpPr txBox="1"/>
          <p:nvPr/>
        </p:nvSpPr>
        <p:spPr>
          <a:xfrm>
            <a:off x="237472" y="5923279"/>
            <a:ext cx="4384957" cy="461665"/>
          </a:xfrm>
          <a:prstGeom prst="rect">
            <a:avLst/>
          </a:prstGeom>
          <a:noFill/>
        </p:spPr>
        <p:txBody>
          <a:bodyPr wrap="square" rtlCol="0">
            <a:spAutoFit/>
          </a:bodyPr>
          <a:lstStyle/>
          <a:p>
            <a:r>
              <a:rPr lang="ja-JP" altLang="ja-JP" sz="1200">
                <a:solidFill>
                  <a:schemeClr val="dk1"/>
                </a:solidFill>
                <a:latin typeface="+mj-lt"/>
                <a:ea typeface="Calibri"/>
                <a:cs typeface="Calibri"/>
                <a:sym typeface="Calibri"/>
              </a:rPr>
              <a:t>大学という公的機関と民間企業の技術力＋オープンデータの活用で社会的意義の大きい取り組みになった。</a:t>
            </a:r>
            <a:endParaRPr kumimoji="1" lang="ja-JP" altLang="en-US" sz="1200">
              <a:latin typeface="+mj-lt"/>
            </a:endParaRPr>
          </a:p>
        </p:txBody>
      </p:sp>
      <p:sp>
        <p:nvSpPr>
          <p:cNvPr id="35" name="テキスト ボックス 34"/>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latin typeface="+mn-ea"/>
              </a:rPr>
              <a:t>令和２年６月４日版</a:t>
            </a:r>
          </a:p>
        </p:txBody>
      </p:sp>
    </p:spTree>
    <p:extLst>
      <p:ext uri="{BB962C8B-B14F-4D97-AF65-F5344CB8AC3E}">
        <p14:creationId xmlns:p14="http://schemas.microsoft.com/office/powerpoint/2010/main" val="242206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p:nvPr/>
        </p:nvSpPr>
        <p:spPr>
          <a:xfrm>
            <a:off x="57563" y="-26855"/>
            <a:ext cx="4749931" cy="42501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FFFFFF"/>
              </a:buClr>
              <a:buSzPts val="1400"/>
              <a:buFont typeface="Arial"/>
              <a:buNone/>
            </a:pPr>
            <a:r>
              <a:rPr lang="ja-JP" sz="1400">
                <a:solidFill>
                  <a:srgbClr val="FFFFFF"/>
                </a:solidFill>
                <a:latin typeface="Arial"/>
                <a:ea typeface="Arial"/>
                <a:cs typeface="Arial"/>
                <a:sym typeface="Arial"/>
              </a:rPr>
              <a:t>介護を支える、新しいカタチ</a:t>
            </a:r>
            <a:endParaRPr sz="1400">
              <a:solidFill>
                <a:srgbClr val="FFFFFF"/>
              </a:solidFill>
              <a:latin typeface="Arial"/>
              <a:ea typeface="Arial"/>
              <a:cs typeface="Arial"/>
              <a:sym typeface="Arial"/>
            </a:endParaRPr>
          </a:p>
        </p:txBody>
      </p:sp>
      <p:sp>
        <p:nvSpPr>
          <p:cNvPr id="124" name="Google Shape;124;p2"/>
          <p:cNvSpPr/>
          <p:nvPr/>
        </p:nvSpPr>
        <p:spPr>
          <a:xfrm>
            <a:off x="5292" y="10633"/>
            <a:ext cx="9906000" cy="1252759"/>
          </a:xfrm>
          <a:prstGeom prst="rect">
            <a:avLst/>
          </a:prstGeom>
          <a:solidFill>
            <a:srgbClr val="40CCFB"/>
          </a:solidFill>
          <a:ln w="9525" cap="flat" cmpd="sng">
            <a:solidFill>
              <a:srgbClr val="37B5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125" name="Google Shape;125;p2"/>
          <p:cNvSpPr txBox="1"/>
          <p:nvPr/>
        </p:nvSpPr>
        <p:spPr>
          <a:xfrm>
            <a:off x="57563" y="-5589"/>
            <a:ext cx="4749931" cy="42501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FFFFFF"/>
              </a:buClr>
              <a:buSzPts val="1400"/>
              <a:buFont typeface="Arial"/>
              <a:buNone/>
            </a:pPr>
            <a:r>
              <a:rPr lang="ja-JP" sz="1400">
                <a:solidFill>
                  <a:srgbClr val="FFFFFF"/>
                </a:solidFill>
                <a:latin typeface="Arial"/>
                <a:ea typeface="Arial"/>
                <a:cs typeface="Arial"/>
                <a:sym typeface="Arial"/>
              </a:rPr>
              <a:t>実践型教育を支える、新しいプラットフォーム</a:t>
            </a:r>
            <a:endParaRPr sz="1400">
              <a:solidFill>
                <a:srgbClr val="FFFFFF"/>
              </a:solidFill>
              <a:latin typeface="Arial"/>
              <a:ea typeface="Arial"/>
              <a:cs typeface="Arial"/>
              <a:sym typeface="Arial"/>
            </a:endParaRPr>
          </a:p>
        </p:txBody>
      </p:sp>
      <p:sp>
        <p:nvSpPr>
          <p:cNvPr id="126" name="Google Shape;126;p2"/>
          <p:cNvSpPr txBox="1"/>
          <p:nvPr/>
        </p:nvSpPr>
        <p:spPr>
          <a:xfrm>
            <a:off x="57563" y="849007"/>
            <a:ext cx="4749931" cy="42501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FFFFFF"/>
              </a:buClr>
              <a:buSzPts val="1400"/>
              <a:buFont typeface="Arial"/>
              <a:buNone/>
            </a:pPr>
            <a:r>
              <a:rPr lang="ja-JP" sz="1400">
                <a:solidFill>
                  <a:srgbClr val="FFFFFF"/>
                </a:solidFill>
                <a:latin typeface="Arial"/>
                <a:ea typeface="Arial"/>
                <a:cs typeface="Arial"/>
                <a:sym typeface="Arial"/>
              </a:rPr>
              <a:t>By DataGateway</a:t>
            </a:r>
            <a:r>
              <a:rPr lang="ja-JP" sz="1400">
                <a:solidFill>
                  <a:schemeClr val="lt1"/>
                </a:solidFill>
                <a:latin typeface="Arial"/>
                <a:ea typeface="Arial"/>
                <a:cs typeface="Arial"/>
                <a:sym typeface="Arial"/>
              </a:rPr>
              <a:t>株式会社</a:t>
            </a:r>
            <a:endParaRPr sz="1400">
              <a:solidFill>
                <a:schemeClr val="lt1"/>
              </a:solidFill>
              <a:latin typeface="Arial"/>
              <a:ea typeface="Arial"/>
              <a:cs typeface="Arial"/>
              <a:sym typeface="Arial"/>
            </a:endParaRPr>
          </a:p>
        </p:txBody>
      </p:sp>
      <p:grpSp>
        <p:nvGrpSpPr>
          <p:cNvPr id="127" name="Google Shape;127;p2"/>
          <p:cNvGrpSpPr/>
          <p:nvPr/>
        </p:nvGrpSpPr>
        <p:grpSpPr>
          <a:xfrm>
            <a:off x="6255233" y="271274"/>
            <a:ext cx="752743" cy="752743"/>
            <a:chOff x="6255233" y="281179"/>
            <a:chExt cx="752743" cy="752743"/>
          </a:xfrm>
        </p:grpSpPr>
        <p:sp>
          <p:nvSpPr>
            <p:cNvPr id="128" name="Google Shape;128;p2"/>
            <p:cNvSpPr/>
            <p:nvPr/>
          </p:nvSpPr>
          <p:spPr>
            <a:xfrm>
              <a:off x="6255233" y="281179"/>
              <a:ext cx="752743" cy="752743"/>
            </a:xfrm>
            <a:prstGeom prst="roundRect">
              <a:avLst>
                <a:gd name="adj" fmla="val 16667"/>
              </a:avLst>
            </a:prstGeom>
            <a:noFill/>
            <a:ln w="38100" cap="flat" cmpd="sng">
              <a:solidFill>
                <a:srgbClr val="DE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2"/>
            <p:cNvSpPr txBox="1"/>
            <p:nvPr/>
          </p:nvSpPr>
          <p:spPr>
            <a:xfrm>
              <a:off x="6308439" y="334385"/>
              <a:ext cx="6463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DEFFFF"/>
                  </a:solidFill>
                  <a:latin typeface="Arial"/>
                  <a:ea typeface="Arial"/>
                  <a:cs typeface="Arial"/>
                  <a:sym typeface="Arial"/>
                </a:rPr>
                <a:t>防災</a:t>
              </a:r>
              <a:endParaRPr sz="1800">
                <a:solidFill>
                  <a:srgbClr val="DEFFFF"/>
                </a:solidFill>
                <a:latin typeface="Arial"/>
                <a:ea typeface="Arial"/>
                <a:cs typeface="Arial"/>
                <a:sym typeface="Arial"/>
              </a:endParaRPr>
            </a:p>
            <a:p>
              <a:pPr marL="0" marR="0" lvl="0" indent="0" algn="l" rtl="0">
                <a:spcBef>
                  <a:spcPts val="0"/>
                </a:spcBef>
                <a:spcAft>
                  <a:spcPts val="0"/>
                </a:spcAft>
                <a:buNone/>
              </a:pPr>
              <a:r>
                <a:rPr lang="ja-JP" sz="1800">
                  <a:solidFill>
                    <a:srgbClr val="DEFFFF"/>
                  </a:solidFill>
                  <a:latin typeface="Arial"/>
                  <a:ea typeface="Arial"/>
                  <a:cs typeface="Arial"/>
                  <a:sym typeface="Arial"/>
                </a:rPr>
                <a:t>減災</a:t>
              </a:r>
              <a:endParaRPr sz="1800">
                <a:solidFill>
                  <a:srgbClr val="DEFFFF"/>
                </a:solidFill>
                <a:latin typeface="Arial"/>
                <a:ea typeface="Arial"/>
                <a:cs typeface="Arial"/>
                <a:sym typeface="Arial"/>
              </a:endParaRPr>
            </a:p>
          </p:txBody>
        </p:sp>
      </p:grpSp>
      <p:grpSp>
        <p:nvGrpSpPr>
          <p:cNvPr id="130" name="Google Shape;130;p2"/>
          <p:cNvGrpSpPr/>
          <p:nvPr/>
        </p:nvGrpSpPr>
        <p:grpSpPr>
          <a:xfrm>
            <a:off x="8089329" y="271274"/>
            <a:ext cx="752743" cy="752743"/>
            <a:chOff x="8060984" y="281179"/>
            <a:chExt cx="752743" cy="752743"/>
          </a:xfrm>
        </p:grpSpPr>
        <p:sp>
          <p:nvSpPr>
            <p:cNvPr id="131" name="Google Shape;131;p2"/>
            <p:cNvSpPr/>
            <p:nvPr/>
          </p:nvSpPr>
          <p:spPr>
            <a:xfrm>
              <a:off x="8060984" y="281179"/>
              <a:ext cx="752743" cy="752743"/>
            </a:xfrm>
            <a:prstGeom prst="roundRect">
              <a:avLst>
                <a:gd name="adj" fmla="val 16667"/>
              </a:avLst>
            </a:prstGeom>
            <a:solidFill>
              <a:schemeClr val="lt1"/>
            </a:solidFill>
            <a:ln w="38100" cap="flat" cmpd="sng">
              <a:solidFill>
                <a:srgbClr val="DEFE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2"/>
            <p:cNvSpPr txBox="1"/>
            <p:nvPr/>
          </p:nvSpPr>
          <p:spPr>
            <a:xfrm>
              <a:off x="8114190" y="334385"/>
              <a:ext cx="646331" cy="64633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4A92FC"/>
                  </a:solidFill>
                  <a:latin typeface="Arial"/>
                  <a:ea typeface="Arial"/>
                  <a:cs typeface="Arial"/>
                  <a:sym typeface="Arial"/>
                </a:rPr>
                <a:t>産業</a:t>
              </a:r>
              <a:endParaRPr sz="1800">
                <a:solidFill>
                  <a:srgbClr val="4A92FC"/>
                </a:solidFill>
                <a:latin typeface="Arial"/>
                <a:ea typeface="Arial"/>
                <a:cs typeface="Arial"/>
                <a:sym typeface="Arial"/>
              </a:endParaRPr>
            </a:p>
            <a:p>
              <a:pPr marL="0" marR="0" lvl="0" indent="0" algn="l" rtl="0">
                <a:spcBef>
                  <a:spcPts val="0"/>
                </a:spcBef>
                <a:spcAft>
                  <a:spcPts val="0"/>
                </a:spcAft>
                <a:buNone/>
              </a:pPr>
              <a:r>
                <a:rPr lang="ja-JP" sz="1800">
                  <a:solidFill>
                    <a:srgbClr val="4A92FC"/>
                  </a:solidFill>
                  <a:latin typeface="Arial"/>
                  <a:ea typeface="Arial"/>
                  <a:cs typeface="Arial"/>
                  <a:sym typeface="Arial"/>
                </a:rPr>
                <a:t>創出</a:t>
              </a:r>
              <a:endParaRPr sz="1800">
                <a:solidFill>
                  <a:srgbClr val="4A92FC"/>
                </a:solidFill>
                <a:latin typeface="Arial"/>
                <a:ea typeface="Arial"/>
                <a:cs typeface="Arial"/>
                <a:sym typeface="Arial"/>
              </a:endParaRPr>
            </a:p>
          </p:txBody>
        </p:sp>
      </p:grpSp>
      <p:sp>
        <p:nvSpPr>
          <p:cNvPr id="133" name="Google Shape;133;p2"/>
          <p:cNvSpPr txBox="1"/>
          <p:nvPr/>
        </p:nvSpPr>
        <p:spPr>
          <a:xfrm>
            <a:off x="9059584" y="280851"/>
            <a:ext cx="68480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rgbClr val="DEFEFE"/>
                </a:solidFill>
                <a:latin typeface="Arial"/>
                <a:ea typeface="Arial"/>
                <a:cs typeface="Arial"/>
                <a:sym typeface="Arial"/>
              </a:rPr>
              <a:t>防犯</a:t>
            </a:r>
            <a:endParaRPr sz="1400">
              <a:solidFill>
                <a:srgbClr val="DEFEFE"/>
              </a:solidFill>
              <a:latin typeface="Arial"/>
              <a:ea typeface="Arial"/>
              <a:cs typeface="Arial"/>
              <a:sym typeface="Arial"/>
            </a:endParaRPr>
          </a:p>
          <a:p>
            <a:pPr marL="0" marR="0" lvl="0" indent="0" algn="l" rtl="0">
              <a:spcBef>
                <a:spcPts val="0"/>
              </a:spcBef>
              <a:spcAft>
                <a:spcPts val="0"/>
              </a:spcAft>
              <a:buNone/>
            </a:pPr>
            <a:r>
              <a:rPr lang="ja-JP" sz="1400">
                <a:solidFill>
                  <a:srgbClr val="DEFEFE"/>
                </a:solidFill>
                <a:latin typeface="Arial"/>
                <a:ea typeface="Arial"/>
                <a:cs typeface="Arial"/>
                <a:sym typeface="Arial"/>
              </a:rPr>
              <a:t>医療</a:t>
            </a:r>
            <a:endParaRPr sz="1400">
              <a:solidFill>
                <a:srgbClr val="DEFEFE"/>
              </a:solidFill>
              <a:latin typeface="Arial"/>
              <a:ea typeface="Arial"/>
              <a:cs typeface="Arial"/>
              <a:sym typeface="Arial"/>
            </a:endParaRPr>
          </a:p>
          <a:p>
            <a:pPr marL="0" marR="0" lvl="0" indent="0" algn="l" rtl="0">
              <a:spcBef>
                <a:spcPts val="0"/>
              </a:spcBef>
              <a:spcAft>
                <a:spcPts val="0"/>
              </a:spcAft>
              <a:buNone/>
            </a:pPr>
            <a:r>
              <a:rPr lang="ja-JP" sz="1400">
                <a:solidFill>
                  <a:srgbClr val="DEFEFE"/>
                </a:solidFill>
                <a:latin typeface="Arial"/>
                <a:ea typeface="Arial"/>
                <a:cs typeface="Arial"/>
                <a:sym typeface="Arial"/>
              </a:rPr>
              <a:t>教育</a:t>
            </a:r>
            <a:r>
              <a:rPr lang="ja-JP" sz="1000">
                <a:solidFill>
                  <a:srgbClr val="DEFEFE"/>
                </a:solidFill>
                <a:latin typeface="Arial"/>
                <a:ea typeface="Arial"/>
                <a:cs typeface="Arial"/>
                <a:sym typeface="Arial"/>
              </a:rPr>
              <a:t>等</a:t>
            </a:r>
            <a:endParaRPr sz="1800">
              <a:solidFill>
                <a:srgbClr val="DEFEFE"/>
              </a:solidFill>
              <a:latin typeface="Arial"/>
              <a:ea typeface="Arial"/>
              <a:cs typeface="Arial"/>
              <a:sym typeface="Arial"/>
            </a:endParaRPr>
          </a:p>
        </p:txBody>
      </p:sp>
      <p:sp>
        <p:nvSpPr>
          <p:cNvPr id="134" name="Google Shape;134;p2"/>
          <p:cNvSpPr/>
          <p:nvPr/>
        </p:nvSpPr>
        <p:spPr>
          <a:xfrm>
            <a:off x="7172281" y="250008"/>
            <a:ext cx="752743" cy="752743"/>
          </a:xfrm>
          <a:prstGeom prst="roundRect">
            <a:avLst>
              <a:gd name="adj" fmla="val 16667"/>
            </a:avLst>
          </a:prstGeom>
          <a:solidFill>
            <a:schemeClr val="lt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2"/>
          <p:cNvSpPr txBox="1"/>
          <p:nvPr/>
        </p:nvSpPr>
        <p:spPr>
          <a:xfrm>
            <a:off x="7225486" y="481201"/>
            <a:ext cx="646331" cy="36933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4A92FC"/>
                </a:solidFill>
                <a:latin typeface="Arial"/>
                <a:ea typeface="Arial"/>
                <a:cs typeface="Arial"/>
                <a:sym typeface="Arial"/>
              </a:rPr>
              <a:t>教育</a:t>
            </a:r>
            <a:endParaRPr sz="1800">
              <a:solidFill>
                <a:srgbClr val="4A92FC"/>
              </a:solidFill>
              <a:latin typeface="Arial"/>
              <a:ea typeface="Arial"/>
              <a:cs typeface="Arial"/>
              <a:sym typeface="Arial"/>
            </a:endParaRPr>
          </a:p>
        </p:txBody>
      </p:sp>
      <p:sp>
        <p:nvSpPr>
          <p:cNvPr id="136" name="Google Shape;136;p2"/>
          <p:cNvSpPr/>
          <p:nvPr/>
        </p:nvSpPr>
        <p:spPr>
          <a:xfrm>
            <a:off x="6325209" y="3269369"/>
            <a:ext cx="3396089" cy="351689"/>
          </a:xfrm>
          <a:prstGeom prst="rect">
            <a:avLst/>
          </a:prstGeom>
          <a:noFill/>
          <a:ln w="9525" cap="flat" cmpd="sng">
            <a:solidFill>
              <a:srgbClr val="008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新潟県長岡市</a:t>
            </a:r>
            <a:endParaRPr sz="1200">
              <a:solidFill>
                <a:schemeClr val="dk1"/>
              </a:solidFill>
              <a:latin typeface="Arial"/>
              <a:ea typeface="Arial"/>
              <a:cs typeface="Arial"/>
              <a:sym typeface="Arial"/>
            </a:endParaRPr>
          </a:p>
        </p:txBody>
      </p:sp>
      <p:sp>
        <p:nvSpPr>
          <p:cNvPr id="137" name="Google Shape;137;p2"/>
          <p:cNvSpPr/>
          <p:nvPr/>
        </p:nvSpPr>
        <p:spPr>
          <a:xfrm>
            <a:off x="5672251" y="3263895"/>
            <a:ext cx="950821" cy="357163"/>
          </a:xfrm>
          <a:prstGeom prst="roundRect">
            <a:avLst>
              <a:gd name="adj" fmla="val 50000"/>
            </a:avLst>
          </a:prstGeom>
          <a:solidFill>
            <a:srgbClr val="008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Arial"/>
                <a:ea typeface="Arial"/>
                <a:cs typeface="Arial"/>
                <a:sym typeface="Arial"/>
              </a:rPr>
              <a:t>地域</a:t>
            </a:r>
            <a:endParaRPr sz="1400">
              <a:solidFill>
                <a:schemeClr val="lt1"/>
              </a:solidFill>
              <a:latin typeface="Arial"/>
              <a:ea typeface="Arial"/>
              <a:cs typeface="Arial"/>
              <a:sym typeface="Arial"/>
            </a:endParaRPr>
          </a:p>
        </p:txBody>
      </p:sp>
      <p:cxnSp>
        <p:nvCxnSpPr>
          <p:cNvPr id="138" name="Google Shape;138;p2"/>
          <p:cNvCxnSpPr/>
          <p:nvPr/>
        </p:nvCxnSpPr>
        <p:spPr>
          <a:xfrm rot="10800000">
            <a:off x="10565" y="1405574"/>
            <a:ext cx="4922375" cy="0"/>
          </a:xfrm>
          <a:prstGeom prst="straightConnector1">
            <a:avLst/>
          </a:prstGeom>
          <a:noFill/>
          <a:ln w="9525" cap="flat" cmpd="sng">
            <a:solidFill>
              <a:srgbClr val="0080FF"/>
            </a:solidFill>
            <a:prstDash val="solid"/>
            <a:round/>
            <a:headEnd type="none" w="sm" len="sm"/>
            <a:tailEnd type="none" w="sm" len="sm"/>
          </a:ln>
        </p:spPr>
      </p:cxnSp>
      <p:cxnSp>
        <p:nvCxnSpPr>
          <p:cNvPr id="139" name="Google Shape;139;p2"/>
          <p:cNvCxnSpPr/>
          <p:nvPr/>
        </p:nvCxnSpPr>
        <p:spPr>
          <a:xfrm rot="10800000">
            <a:off x="10565" y="2038988"/>
            <a:ext cx="4922375" cy="0"/>
          </a:xfrm>
          <a:prstGeom prst="straightConnector1">
            <a:avLst/>
          </a:prstGeom>
          <a:noFill/>
          <a:ln w="9525" cap="flat" cmpd="sng">
            <a:solidFill>
              <a:srgbClr val="0080FF"/>
            </a:solidFill>
            <a:prstDash val="solid"/>
            <a:round/>
            <a:headEnd type="none" w="sm" len="sm"/>
            <a:tailEnd type="none" w="sm" len="sm"/>
          </a:ln>
        </p:spPr>
      </p:cxnSp>
      <p:cxnSp>
        <p:nvCxnSpPr>
          <p:cNvPr id="140" name="Google Shape;140;p2"/>
          <p:cNvCxnSpPr/>
          <p:nvPr/>
        </p:nvCxnSpPr>
        <p:spPr>
          <a:xfrm rot="10800000">
            <a:off x="10565" y="6508153"/>
            <a:ext cx="4922375" cy="0"/>
          </a:xfrm>
          <a:prstGeom prst="straightConnector1">
            <a:avLst/>
          </a:prstGeom>
          <a:noFill/>
          <a:ln w="9525" cap="flat" cmpd="sng">
            <a:solidFill>
              <a:srgbClr val="0080FF"/>
            </a:solidFill>
            <a:prstDash val="solid"/>
            <a:round/>
            <a:headEnd type="none" w="sm" len="sm"/>
            <a:tailEnd type="none" w="sm" len="sm"/>
          </a:ln>
        </p:spPr>
      </p:cxnSp>
      <p:sp>
        <p:nvSpPr>
          <p:cNvPr id="141" name="Google Shape;141;p2"/>
          <p:cNvSpPr/>
          <p:nvPr/>
        </p:nvSpPr>
        <p:spPr>
          <a:xfrm>
            <a:off x="5084282" y="3849446"/>
            <a:ext cx="4711409" cy="2578697"/>
          </a:xfrm>
          <a:prstGeom prst="roundRect">
            <a:avLst>
              <a:gd name="adj" fmla="val 9905"/>
            </a:avLst>
          </a:prstGeom>
          <a:noFill/>
          <a:ln w="9525" cap="flat" cmpd="sng">
            <a:solidFill>
              <a:srgbClr val="008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5767506" y="1499638"/>
            <a:ext cx="3396089" cy="351689"/>
          </a:xfrm>
          <a:prstGeom prst="rect">
            <a:avLst/>
          </a:prstGeom>
          <a:noFill/>
          <a:ln w="9525" cap="flat" cmpd="sng">
            <a:solidFill>
              <a:srgbClr val="008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100">
                <a:solidFill>
                  <a:schemeClr val="dk1"/>
                </a:solidFill>
                <a:latin typeface="Arial"/>
                <a:ea typeface="Arial"/>
                <a:cs typeface="Arial"/>
                <a:sym typeface="Arial"/>
              </a:rPr>
              <a:t>　　　　長岡市のオープンデータ（画像）</a:t>
            </a:r>
            <a:endParaRPr sz="1100">
              <a:solidFill>
                <a:schemeClr val="dk1"/>
              </a:solidFill>
              <a:latin typeface="Arial"/>
              <a:ea typeface="Arial"/>
              <a:cs typeface="Arial"/>
              <a:sym typeface="Arial"/>
            </a:endParaRPr>
          </a:p>
        </p:txBody>
      </p:sp>
      <p:sp>
        <p:nvSpPr>
          <p:cNvPr id="143" name="Google Shape;143;p2"/>
          <p:cNvSpPr/>
          <p:nvPr/>
        </p:nvSpPr>
        <p:spPr>
          <a:xfrm>
            <a:off x="5114549" y="1494164"/>
            <a:ext cx="1228416" cy="357163"/>
          </a:xfrm>
          <a:prstGeom prst="roundRect">
            <a:avLst>
              <a:gd name="adj" fmla="val 50000"/>
            </a:avLst>
          </a:prstGeom>
          <a:solidFill>
            <a:srgbClr val="008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Arial"/>
                <a:ea typeface="Arial"/>
                <a:cs typeface="Arial"/>
                <a:sym typeface="Arial"/>
              </a:rPr>
              <a:t>使用データ</a:t>
            </a:r>
            <a:endParaRPr sz="1400">
              <a:solidFill>
                <a:schemeClr val="lt1"/>
              </a:solidFill>
              <a:latin typeface="Arial"/>
              <a:ea typeface="Arial"/>
              <a:cs typeface="Arial"/>
              <a:sym typeface="Arial"/>
            </a:endParaRPr>
          </a:p>
        </p:txBody>
      </p:sp>
      <p:sp>
        <p:nvSpPr>
          <p:cNvPr id="144" name="Google Shape;144;p2"/>
          <p:cNvSpPr/>
          <p:nvPr/>
        </p:nvSpPr>
        <p:spPr>
          <a:xfrm>
            <a:off x="6342965" y="1989141"/>
            <a:ext cx="3396089" cy="588504"/>
          </a:xfrm>
          <a:prstGeom prst="rect">
            <a:avLst/>
          </a:prstGeom>
          <a:noFill/>
          <a:ln w="9525" cap="flat" cmpd="sng">
            <a:solidFill>
              <a:srgbClr val="0080FF"/>
            </a:solidFill>
            <a:prstDash val="solid"/>
            <a:round/>
            <a:headEnd type="none" w="sm" len="sm"/>
            <a:tailEnd type="none" w="sm" len="sm"/>
          </a:ln>
        </p:spPr>
        <p:txBody>
          <a:bodyPr spcFirstLastPara="1" wrap="square" lIns="91425" tIns="45700" rIns="91425" bIns="45700" anchor="ctr" anchorCtr="0">
            <a:noAutofit/>
          </a:bodyPr>
          <a:lstStyle/>
          <a:p>
            <a:pPr lvl="0"/>
            <a:r>
              <a:rPr lang="ja-JP" altLang="en-US" sz="1200" dirty="0">
                <a:solidFill>
                  <a:schemeClr val="dk1"/>
                </a:solidFill>
                <a:latin typeface="Arial"/>
                <a:ea typeface="Arial"/>
                <a:cs typeface="Arial"/>
                <a:sym typeface="Arial"/>
              </a:rPr>
              <a:t>　　　</a:t>
            </a:r>
            <a:r>
              <a:rPr lang="ja-JP" sz="1200" dirty="0">
                <a:solidFill>
                  <a:schemeClr val="dk1"/>
                </a:solidFill>
                <a:latin typeface="Arial"/>
                <a:ea typeface="Arial"/>
                <a:cs typeface="Arial"/>
                <a:sym typeface="Arial"/>
              </a:rPr>
              <a:t>　</a:t>
            </a:r>
            <a:r>
              <a:rPr kumimoji="1" lang="en-US" altLang="ja-JP" sz="1200" dirty="0"/>
              <a:t> pdf, jpg, </a:t>
            </a:r>
            <a:r>
              <a:rPr kumimoji="1" lang="en-US" altLang="ja-JP" sz="1200" dirty="0" err="1"/>
              <a:t>jgw</a:t>
            </a:r>
            <a:r>
              <a:rPr kumimoji="1" lang="en-US" altLang="ja-JP" sz="1200" dirty="0"/>
              <a:t> </a:t>
            </a:r>
            <a:r>
              <a:rPr kumimoji="1" lang="ja-JP" altLang="en-US" sz="1200" dirty="0"/>
              <a:t>として公開されていた</a:t>
            </a:r>
            <a:endParaRPr kumimoji="1" lang="en-US" altLang="ja-JP" sz="1200" dirty="0"/>
          </a:p>
          <a:p>
            <a:pPr lvl="0"/>
            <a:r>
              <a:rPr kumimoji="1" lang="ja-JP" altLang="en-US" sz="1200" dirty="0"/>
              <a:t>　　　　オープンデータを</a:t>
            </a:r>
            <a:r>
              <a:rPr lang="en-US" altLang="ja-JP" sz="1200" dirty="0">
                <a:solidFill>
                  <a:schemeClr val="dk1"/>
                </a:solidFill>
                <a:latin typeface="Arial"/>
                <a:ea typeface="Arial"/>
                <a:cs typeface="Arial"/>
                <a:sym typeface="Arial"/>
              </a:rPr>
              <a:t>CSV(</a:t>
            </a:r>
            <a:r>
              <a:rPr lang="ja-JP" altLang="en-US" sz="1200" dirty="0">
                <a:solidFill>
                  <a:schemeClr val="dk1"/>
                </a:solidFill>
                <a:latin typeface="Arial"/>
                <a:ea typeface="Arial"/>
                <a:cs typeface="Arial"/>
                <a:sym typeface="Arial"/>
              </a:rPr>
              <a:t>画像データ）　</a:t>
            </a:r>
            <a:endParaRPr lang="en-US" altLang="ja-JP" sz="1200" dirty="0">
              <a:solidFill>
                <a:schemeClr val="dk1"/>
              </a:solidFill>
              <a:latin typeface="Arial"/>
              <a:ea typeface="Arial"/>
              <a:cs typeface="Arial"/>
              <a:sym typeface="Arial"/>
            </a:endParaRPr>
          </a:p>
          <a:p>
            <a:pPr lvl="0"/>
            <a:r>
              <a:rPr lang="ja-JP" altLang="en-US" sz="1200" dirty="0">
                <a:solidFill>
                  <a:schemeClr val="dk1"/>
                </a:solidFill>
              </a:rPr>
              <a:t>　　　　</a:t>
            </a:r>
            <a:r>
              <a:rPr lang="ja-JP" altLang="en-US" sz="1200" dirty="0">
                <a:solidFill>
                  <a:schemeClr val="dk1"/>
                </a:solidFill>
                <a:latin typeface="Arial"/>
                <a:ea typeface="Arial"/>
                <a:cs typeface="Arial"/>
                <a:sym typeface="Arial"/>
              </a:rPr>
              <a:t>に加工して使用。</a:t>
            </a:r>
            <a:endParaRPr sz="1200" dirty="0">
              <a:solidFill>
                <a:srgbClr val="FF0000"/>
              </a:solidFill>
              <a:latin typeface="Arial"/>
              <a:ea typeface="Arial"/>
              <a:cs typeface="Arial"/>
              <a:sym typeface="Arial"/>
            </a:endParaRPr>
          </a:p>
        </p:txBody>
      </p:sp>
      <p:sp>
        <p:nvSpPr>
          <p:cNvPr id="145" name="Google Shape;145;p2"/>
          <p:cNvSpPr/>
          <p:nvPr/>
        </p:nvSpPr>
        <p:spPr>
          <a:xfrm>
            <a:off x="5690006" y="1983667"/>
            <a:ext cx="1274749" cy="357163"/>
          </a:xfrm>
          <a:prstGeom prst="roundRect">
            <a:avLst>
              <a:gd name="adj" fmla="val 50000"/>
            </a:avLst>
          </a:prstGeom>
          <a:solidFill>
            <a:srgbClr val="008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Arial"/>
                <a:ea typeface="Arial"/>
                <a:cs typeface="Arial"/>
                <a:sym typeface="Arial"/>
              </a:rPr>
              <a:t>データ形式</a:t>
            </a:r>
            <a:endParaRPr sz="1400">
              <a:solidFill>
                <a:schemeClr val="lt1"/>
              </a:solidFill>
              <a:latin typeface="Arial"/>
              <a:ea typeface="Arial"/>
              <a:cs typeface="Arial"/>
              <a:sym typeface="Arial"/>
            </a:endParaRPr>
          </a:p>
        </p:txBody>
      </p:sp>
      <p:sp>
        <p:nvSpPr>
          <p:cNvPr id="146" name="Google Shape;146;p2"/>
          <p:cNvSpPr/>
          <p:nvPr/>
        </p:nvSpPr>
        <p:spPr>
          <a:xfrm>
            <a:off x="6095243" y="2705179"/>
            <a:ext cx="3049947" cy="351689"/>
          </a:xfrm>
          <a:prstGeom prst="rect">
            <a:avLst/>
          </a:prstGeom>
          <a:noFill/>
          <a:ln w="9525" cap="flat" cmpd="sng">
            <a:solidFill>
              <a:srgbClr val="008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100" dirty="0">
                <a:solidFill>
                  <a:schemeClr val="dk1"/>
                </a:solidFill>
                <a:latin typeface="Arial"/>
                <a:ea typeface="Arial"/>
                <a:cs typeface="Arial"/>
                <a:sym typeface="Arial"/>
              </a:rPr>
              <a:t>　自社コンペティションプラットフォーム上</a:t>
            </a:r>
            <a:endParaRPr sz="1100" dirty="0">
              <a:solidFill>
                <a:schemeClr val="dk1"/>
              </a:solidFill>
              <a:latin typeface="Arial"/>
              <a:ea typeface="Arial"/>
              <a:cs typeface="Arial"/>
              <a:sym typeface="Arial"/>
            </a:endParaRPr>
          </a:p>
        </p:txBody>
      </p:sp>
      <p:sp>
        <p:nvSpPr>
          <p:cNvPr id="147" name="Google Shape;147;p2"/>
          <p:cNvSpPr/>
          <p:nvPr/>
        </p:nvSpPr>
        <p:spPr>
          <a:xfrm>
            <a:off x="5096142" y="2699705"/>
            <a:ext cx="1246823" cy="361791"/>
          </a:xfrm>
          <a:prstGeom prst="roundRect">
            <a:avLst>
              <a:gd name="adj" fmla="val 50000"/>
            </a:avLst>
          </a:prstGeom>
          <a:solidFill>
            <a:srgbClr val="008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Arial"/>
                <a:ea typeface="Arial"/>
                <a:cs typeface="Arial"/>
                <a:sym typeface="Arial"/>
              </a:rPr>
              <a:t>提供形態</a:t>
            </a:r>
            <a:endParaRPr sz="1400">
              <a:solidFill>
                <a:schemeClr val="lt1"/>
              </a:solidFill>
              <a:latin typeface="Arial"/>
              <a:ea typeface="Arial"/>
              <a:cs typeface="Arial"/>
              <a:sym typeface="Arial"/>
            </a:endParaRPr>
          </a:p>
        </p:txBody>
      </p:sp>
      <p:sp>
        <p:nvSpPr>
          <p:cNvPr id="148" name="Google Shape;148;p2"/>
          <p:cNvSpPr/>
          <p:nvPr/>
        </p:nvSpPr>
        <p:spPr>
          <a:xfrm>
            <a:off x="0" y="6577577"/>
            <a:ext cx="9906000" cy="280423"/>
          </a:xfrm>
          <a:prstGeom prst="rect">
            <a:avLst/>
          </a:prstGeom>
          <a:solidFill>
            <a:srgbClr val="40CCFB"/>
          </a:solidFill>
          <a:ln w="9525" cap="flat" cmpd="sng">
            <a:solidFill>
              <a:srgbClr val="37B5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149" name="Google Shape;149;p2"/>
          <p:cNvSpPr txBox="1"/>
          <p:nvPr/>
        </p:nvSpPr>
        <p:spPr>
          <a:xfrm>
            <a:off x="-52596" y="1499638"/>
            <a:ext cx="48702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rgbClr val="0080FF"/>
                </a:solidFill>
                <a:latin typeface="Arial"/>
                <a:ea typeface="Arial"/>
                <a:cs typeface="Arial"/>
                <a:sym typeface="Arial"/>
              </a:rPr>
              <a:t> 地域のデータ活用で未来に繋げる</a:t>
            </a:r>
            <a:endParaRPr sz="2400">
              <a:solidFill>
                <a:srgbClr val="0080FF"/>
              </a:solidFill>
              <a:latin typeface="Arial"/>
              <a:ea typeface="Arial"/>
              <a:cs typeface="Arial"/>
              <a:sym typeface="Arial"/>
            </a:endParaRPr>
          </a:p>
        </p:txBody>
      </p:sp>
      <p:pic>
        <p:nvPicPr>
          <p:cNvPr id="150" name="Google Shape;150;p2" descr="/Users/meg/Desktop/特研/特研OD/アイコン/アイディアb.png"/>
          <p:cNvPicPr preferRelativeResize="0"/>
          <p:nvPr/>
        </p:nvPicPr>
        <p:blipFill rotWithShape="1">
          <a:blip r:embed="rId3">
            <a:alphaModFix/>
          </a:blip>
          <a:srcRect/>
          <a:stretch/>
        </p:blipFill>
        <p:spPr>
          <a:xfrm>
            <a:off x="9264860" y="1395606"/>
            <a:ext cx="434025" cy="522660"/>
          </a:xfrm>
          <a:prstGeom prst="rect">
            <a:avLst/>
          </a:prstGeom>
          <a:noFill/>
          <a:ln>
            <a:noFill/>
          </a:ln>
        </p:spPr>
      </p:pic>
      <p:pic>
        <p:nvPicPr>
          <p:cNvPr id="151" name="Google Shape;151;p2" descr="/Users/meg/Desktop/特研/特研OD/アイコン/パソコン作業b.png"/>
          <p:cNvPicPr preferRelativeResize="0"/>
          <p:nvPr/>
        </p:nvPicPr>
        <p:blipFill rotWithShape="1">
          <a:blip r:embed="rId4">
            <a:alphaModFix/>
          </a:blip>
          <a:srcRect/>
          <a:stretch/>
        </p:blipFill>
        <p:spPr>
          <a:xfrm>
            <a:off x="5098870" y="1959611"/>
            <a:ext cx="526486" cy="440796"/>
          </a:xfrm>
          <a:prstGeom prst="rect">
            <a:avLst/>
          </a:prstGeom>
          <a:noFill/>
          <a:ln>
            <a:noFill/>
          </a:ln>
        </p:spPr>
      </p:pic>
      <p:pic>
        <p:nvPicPr>
          <p:cNvPr id="152" name="Google Shape;152;p2" descr="/Users/meg/Desktop/特研/特研OD/アイコン/チームb.png"/>
          <p:cNvPicPr preferRelativeResize="0"/>
          <p:nvPr/>
        </p:nvPicPr>
        <p:blipFill rotWithShape="1">
          <a:blip r:embed="rId5">
            <a:alphaModFix/>
          </a:blip>
          <a:srcRect/>
          <a:stretch/>
        </p:blipFill>
        <p:spPr>
          <a:xfrm>
            <a:off x="9252593" y="2620208"/>
            <a:ext cx="468705" cy="513122"/>
          </a:xfrm>
          <a:prstGeom prst="rect">
            <a:avLst/>
          </a:prstGeom>
          <a:noFill/>
          <a:ln>
            <a:noFill/>
          </a:ln>
        </p:spPr>
      </p:pic>
      <p:pic>
        <p:nvPicPr>
          <p:cNvPr id="153" name="Google Shape;153;p2" descr="/Users/meg/Desktop/特研/特研OD/アイコン/マーカーb.png"/>
          <p:cNvPicPr preferRelativeResize="0"/>
          <p:nvPr/>
        </p:nvPicPr>
        <p:blipFill rotWithShape="1">
          <a:blip r:embed="rId6">
            <a:alphaModFix/>
          </a:blip>
          <a:srcRect/>
          <a:stretch/>
        </p:blipFill>
        <p:spPr>
          <a:xfrm>
            <a:off x="5065690" y="3218584"/>
            <a:ext cx="482689" cy="494823"/>
          </a:xfrm>
          <a:prstGeom prst="rect">
            <a:avLst/>
          </a:prstGeom>
          <a:noFill/>
          <a:ln>
            <a:noFill/>
          </a:ln>
        </p:spPr>
      </p:pic>
      <p:sp>
        <p:nvSpPr>
          <p:cNvPr id="154" name="Google Shape;154;p2"/>
          <p:cNvSpPr txBox="1"/>
          <p:nvPr/>
        </p:nvSpPr>
        <p:spPr>
          <a:xfrm>
            <a:off x="3843" y="2038737"/>
            <a:ext cx="4929097" cy="29546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pic>
        <p:nvPicPr>
          <p:cNvPr id="155" name="Google Shape;155;p2" descr="/Users/meg/Desktop/特研/特研OD/アイコン/拡声器b.png"/>
          <p:cNvPicPr preferRelativeResize="0"/>
          <p:nvPr/>
        </p:nvPicPr>
        <p:blipFill rotWithShape="1">
          <a:blip r:embed="rId7">
            <a:alphaModFix/>
          </a:blip>
          <a:srcRect/>
          <a:stretch/>
        </p:blipFill>
        <p:spPr>
          <a:xfrm>
            <a:off x="5203977" y="4046002"/>
            <a:ext cx="688804" cy="703011"/>
          </a:xfrm>
          <a:prstGeom prst="rect">
            <a:avLst/>
          </a:prstGeom>
          <a:noFill/>
          <a:ln>
            <a:noFill/>
          </a:ln>
        </p:spPr>
      </p:pic>
      <p:sp>
        <p:nvSpPr>
          <p:cNvPr id="157" name="Google Shape;157;p2"/>
          <p:cNvSpPr txBox="1"/>
          <p:nvPr/>
        </p:nvSpPr>
        <p:spPr>
          <a:xfrm>
            <a:off x="135373" y="2113129"/>
            <a:ext cx="462242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近年</a:t>
            </a:r>
            <a:r>
              <a:rPr lang="ja-JP" sz="1200" dirty="0">
                <a:solidFill>
                  <a:schemeClr val="dk1"/>
                </a:solidFill>
                <a:latin typeface="Calibri"/>
                <a:ea typeface="Calibri"/>
                <a:cs typeface="Calibri"/>
                <a:sym typeface="Calibri"/>
              </a:rPr>
              <a:t>の技術革新により、これまでより</a:t>
            </a:r>
            <a:r>
              <a:rPr lang="ja-JP" sz="1200">
                <a:solidFill>
                  <a:schemeClr val="dk1"/>
                </a:solidFill>
                <a:latin typeface="Calibri"/>
                <a:ea typeface="Calibri"/>
                <a:cs typeface="Calibri"/>
                <a:sym typeface="Calibri"/>
              </a:rPr>
              <a:t>複雑な多く</a:t>
            </a:r>
            <a:r>
              <a:rPr lang="ja-JP" sz="1200" dirty="0">
                <a:solidFill>
                  <a:schemeClr val="dk1"/>
                </a:solidFill>
                <a:latin typeface="Calibri"/>
                <a:ea typeface="Calibri"/>
                <a:cs typeface="Calibri"/>
                <a:sym typeface="Calibri"/>
              </a:rPr>
              <a:t>のデータの集積が可能</a:t>
            </a:r>
            <a:r>
              <a:rPr lang="ja-JP" sz="1200">
                <a:solidFill>
                  <a:schemeClr val="dk1"/>
                </a:solidFill>
                <a:latin typeface="Calibri"/>
                <a:ea typeface="Calibri"/>
                <a:cs typeface="Calibri"/>
                <a:sym typeface="Calibri"/>
              </a:rPr>
              <a:t>とな</a:t>
            </a:r>
            <a:r>
              <a:rPr lang="ja-JP" altLang="en-US" sz="1200">
                <a:solidFill>
                  <a:schemeClr val="dk1"/>
                </a:solidFill>
                <a:latin typeface="Calibri"/>
                <a:ea typeface="Calibri"/>
                <a:cs typeface="Calibri"/>
                <a:sym typeface="Calibri"/>
              </a:rPr>
              <a:t>り</a:t>
            </a:r>
            <a:r>
              <a:rPr lang="ja-JP" sz="1200">
                <a:solidFill>
                  <a:schemeClr val="dk1"/>
                </a:solidFill>
                <a:latin typeface="Calibri"/>
                <a:ea typeface="Calibri"/>
                <a:cs typeface="Calibri"/>
                <a:sym typeface="Calibri"/>
              </a:rPr>
              <a:t>複雑</a:t>
            </a:r>
            <a:r>
              <a:rPr lang="ja-JP" sz="1200" dirty="0">
                <a:solidFill>
                  <a:schemeClr val="dk1"/>
                </a:solidFill>
                <a:latin typeface="Calibri"/>
                <a:ea typeface="Calibri"/>
                <a:cs typeface="Calibri"/>
                <a:sym typeface="Calibri"/>
              </a:rPr>
              <a:t>なデータを解析するアルゴリズムの活用方法についての知見がより</a:t>
            </a:r>
            <a:r>
              <a:rPr lang="ja-JP" sz="1200">
                <a:solidFill>
                  <a:schemeClr val="dk1"/>
                </a:solidFill>
                <a:latin typeface="Calibri"/>
                <a:ea typeface="Calibri"/>
                <a:cs typeface="Calibri"/>
                <a:sym typeface="Calibri"/>
              </a:rPr>
              <a:t>多く求められ</a:t>
            </a:r>
            <a:r>
              <a:rPr lang="ja-JP" altLang="en-US" sz="1200">
                <a:solidFill>
                  <a:schemeClr val="dk1"/>
                </a:solidFill>
                <a:latin typeface="Calibri"/>
                <a:ea typeface="Calibri"/>
                <a:cs typeface="Calibri"/>
                <a:sym typeface="Calibri"/>
              </a:rPr>
              <a:t>ている。</a:t>
            </a:r>
            <a:endParaRPr sz="1200" dirty="0">
              <a:solidFill>
                <a:schemeClr val="dk1"/>
              </a:solidFill>
              <a:latin typeface="Calibri"/>
              <a:ea typeface="Calibri"/>
              <a:cs typeface="Calibri"/>
              <a:sym typeface="Calibri"/>
            </a:endParaRPr>
          </a:p>
        </p:txBody>
      </p:sp>
      <p:sp>
        <p:nvSpPr>
          <p:cNvPr id="158" name="Google Shape;158;p2"/>
          <p:cNvSpPr/>
          <p:nvPr/>
        </p:nvSpPr>
        <p:spPr>
          <a:xfrm>
            <a:off x="9006672" y="250008"/>
            <a:ext cx="752743" cy="752743"/>
          </a:xfrm>
          <a:prstGeom prst="roundRect">
            <a:avLst>
              <a:gd name="adj" fmla="val 16667"/>
            </a:avLst>
          </a:prstGeom>
          <a:noFill/>
          <a:ln w="38100" cap="flat" cmpd="sng">
            <a:solidFill>
              <a:srgbClr val="DEFE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2"/>
          <p:cNvSpPr txBox="1"/>
          <p:nvPr/>
        </p:nvSpPr>
        <p:spPr>
          <a:xfrm>
            <a:off x="45111" y="254123"/>
            <a:ext cx="5828639" cy="7445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200"/>
              <a:buFont typeface="Arial"/>
              <a:buNone/>
            </a:pPr>
            <a:r>
              <a:rPr lang="ja-JP" sz="3200">
                <a:solidFill>
                  <a:schemeClr val="lt1"/>
                </a:solidFill>
                <a:latin typeface="Arial"/>
                <a:ea typeface="Arial"/>
                <a:cs typeface="Arial"/>
                <a:sym typeface="Arial"/>
              </a:rPr>
              <a:t>データサイエンス講義の提供</a:t>
            </a:r>
            <a:endParaRPr sz="3200">
              <a:solidFill>
                <a:schemeClr val="lt1"/>
              </a:solidFill>
              <a:latin typeface="Arial"/>
              <a:ea typeface="Arial"/>
              <a:cs typeface="Arial"/>
              <a:sym typeface="Arial"/>
            </a:endParaRPr>
          </a:p>
        </p:txBody>
      </p:sp>
      <p:sp>
        <p:nvSpPr>
          <p:cNvPr id="4" name="正方形/長方形 3">
            <a:extLst>
              <a:ext uri="{FF2B5EF4-FFF2-40B4-BE49-F238E27FC236}">
                <a16:creationId xmlns:a16="http://schemas.microsoft.com/office/drawing/2014/main" id="{F9F26EFC-F334-2349-98A6-7E9FF7010BC3}"/>
              </a:ext>
            </a:extLst>
          </p:cNvPr>
          <p:cNvSpPr/>
          <p:nvPr/>
        </p:nvSpPr>
        <p:spPr>
          <a:xfrm>
            <a:off x="5814934" y="4007529"/>
            <a:ext cx="3430571" cy="1200329"/>
          </a:xfrm>
          <a:prstGeom prst="rect">
            <a:avLst/>
          </a:prstGeom>
        </p:spPr>
        <p:txBody>
          <a:bodyPr wrap="square">
            <a:spAutoFit/>
          </a:bodyPr>
          <a:lstStyle/>
          <a:p>
            <a:pPr lvl="0" algn="ctr"/>
            <a:r>
              <a:rPr lang="ja-JP" altLang="en-US" sz="2400" dirty="0">
                <a:solidFill>
                  <a:srgbClr val="0096FF"/>
                </a:solidFill>
                <a:latin typeface="Calibri"/>
                <a:ea typeface="Calibri"/>
                <a:cs typeface="Calibri"/>
                <a:sym typeface="Calibri"/>
              </a:rPr>
              <a:t>画像データを用いた</a:t>
            </a:r>
            <a:endParaRPr lang="en-US" altLang="ja-JP" sz="2400" dirty="0">
              <a:solidFill>
                <a:srgbClr val="0096FF"/>
              </a:solidFill>
              <a:latin typeface="Calibri"/>
              <a:ea typeface="Calibri"/>
              <a:cs typeface="Calibri"/>
              <a:sym typeface="Calibri"/>
            </a:endParaRPr>
          </a:p>
          <a:p>
            <a:pPr lvl="0" algn="ctr"/>
            <a:r>
              <a:rPr lang="ja-JP" altLang="en-US" sz="2400" dirty="0">
                <a:solidFill>
                  <a:srgbClr val="0096FF"/>
                </a:solidFill>
                <a:latin typeface="Calibri"/>
                <a:ea typeface="Calibri"/>
                <a:cs typeface="Calibri"/>
                <a:sym typeface="Calibri"/>
              </a:rPr>
              <a:t>機械学習を学ぶ意義</a:t>
            </a:r>
          </a:p>
          <a:p>
            <a:pPr lvl="0" algn="ctr"/>
            <a:endParaRPr lang="ja-JP" altLang="en-US" sz="2400" dirty="0">
              <a:solidFill>
                <a:srgbClr val="0096FF"/>
              </a:solidFill>
              <a:latin typeface="Calibri"/>
              <a:ea typeface="Calibri"/>
              <a:cs typeface="Calibri"/>
              <a:sym typeface="Calibri"/>
            </a:endParaRPr>
          </a:p>
        </p:txBody>
      </p:sp>
      <p:sp>
        <p:nvSpPr>
          <p:cNvPr id="5" name="テキスト ボックス 4">
            <a:extLst>
              <a:ext uri="{FF2B5EF4-FFF2-40B4-BE49-F238E27FC236}">
                <a16:creationId xmlns:a16="http://schemas.microsoft.com/office/drawing/2014/main" id="{A381A9F1-2B20-7A4D-975F-764962B7BF96}"/>
              </a:ext>
            </a:extLst>
          </p:cNvPr>
          <p:cNvSpPr txBox="1"/>
          <p:nvPr/>
        </p:nvSpPr>
        <p:spPr>
          <a:xfrm>
            <a:off x="5473398" y="4914597"/>
            <a:ext cx="4150506" cy="1600438"/>
          </a:xfrm>
          <a:prstGeom prst="rect">
            <a:avLst/>
          </a:prstGeom>
          <a:noFill/>
        </p:spPr>
        <p:txBody>
          <a:bodyPr wrap="square" rtlCol="0">
            <a:spAutoFit/>
          </a:bodyPr>
          <a:lstStyle/>
          <a:p>
            <a:r>
              <a:rPr lang="ja-JP" altLang="en-US" dirty="0">
                <a:solidFill>
                  <a:srgbClr val="0096FF"/>
                </a:solidFill>
                <a:latin typeface="Calibri"/>
                <a:ea typeface="Calibri"/>
                <a:cs typeface="Calibri"/>
                <a:sym typeface="Calibri"/>
              </a:rPr>
              <a:t>スマホをはじめとした画像を効率的かつ膨大に取り込むことが可能な技術の発展により、製造・医療・保険等多くの分野において画像解析・パターン認識の応用例は広がりを見せています。本講義を推進することにより、これらの分野において活躍できる人材の輩出に貢献します。</a:t>
            </a:r>
          </a:p>
          <a:p>
            <a:endParaRPr kumimoji="1" lang="ja-JP" altLang="en-US" dirty="0"/>
          </a:p>
        </p:txBody>
      </p:sp>
      <p:sp>
        <p:nvSpPr>
          <p:cNvPr id="29" name="テキスト ボックス 28">
            <a:extLst>
              <a:ext uri="{FF2B5EF4-FFF2-40B4-BE49-F238E27FC236}">
                <a16:creationId xmlns:a16="http://schemas.microsoft.com/office/drawing/2014/main" id="{064E2A56-A09B-2447-96E8-F976370F4DF9}"/>
              </a:ext>
            </a:extLst>
          </p:cNvPr>
          <p:cNvSpPr txBox="1"/>
          <p:nvPr/>
        </p:nvSpPr>
        <p:spPr>
          <a:xfrm>
            <a:off x="138115" y="5765670"/>
            <a:ext cx="4779415" cy="646331"/>
          </a:xfrm>
          <a:prstGeom prst="rect">
            <a:avLst/>
          </a:prstGeom>
          <a:noFill/>
        </p:spPr>
        <p:txBody>
          <a:bodyPr wrap="square" rtlCol="0">
            <a:spAutoFit/>
          </a:bodyPr>
          <a:lstStyle/>
          <a:p>
            <a:r>
              <a:rPr lang="ja-JP" altLang="en-US" sz="1200">
                <a:solidFill>
                  <a:schemeClr val="dk1"/>
                </a:solidFill>
                <a:latin typeface="Calibri"/>
                <a:ea typeface="Calibri"/>
                <a:cs typeface="Calibri"/>
                <a:sym typeface="Calibri"/>
              </a:rPr>
              <a:t>大学という公的機関と民間企業の技術力＋オープンデータの活用で社会的意義の大きい取り組みとなった。今回は画像診断の課題であったが他の課題を作成することも可能であり継続的な利用もできる。</a:t>
            </a:r>
          </a:p>
        </p:txBody>
      </p:sp>
      <p:grpSp>
        <p:nvGrpSpPr>
          <p:cNvPr id="35" name="グループ化 34">
            <a:extLst>
              <a:ext uri="{FF2B5EF4-FFF2-40B4-BE49-F238E27FC236}">
                <a16:creationId xmlns:a16="http://schemas.microsoft.com/office/drawing/2014/main" id="{FAD338B3-954B-0A4F-B73F-CB40FFC52608}"/>
              </a:ext>
            </a:extLst>
          </p:cNvPr>
          <p:cNvGrpSpPr/>
          <p:nvPr/>
        </p:nvGrpSpPr>
        <p:grpSpPr>
          <a:xfrm>
            <a:off x="101764" y="2879287"/>
            <a:ext cx="4677039" cy="2577751"/>
            <a:chOff x="21529" y="2859591"/>
            <a:chExt cx="5044161" cy="2723653"/>
          </a:xfrm>
        </p:grpSpPr>
        <p:pic>
          <p:nvPicPr>
            <p:cNvPr id="9" name="グラフィックス 8" descr="建物">
              <a:extLst>
                <a:ext uri="{FF2B5EF4-FFF2-40B4-BE49-F238E27FC236}">
                  <a16:creationId xmlns:a16="http://schemas.microsoft.com/office/drawing/2014/main" id="{17D697AB-CD8A-2949-AD7D-CCAA91C2C7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8008" y="2859591"/>
              <a:ext cx="774232" cy="774232"/>
            </a:xfrm>
            <a:prstGeom prst="rect">
              <a:avLst/>
            </a:prstGeom>
          </p:spPr>
        </p:pic>
        <p:pic>
          <p:nvPicPr>
            <p:cNvPr id="11" name="グラフィックス 10" descr="校舎">
              <a:extLst>
                <a:ext uri="{FF2B5EF4-FFF2-40B4-BE49-F238E27FC236}">
                  <a16:creationId xmlns:a16="http://schemas.microsoft.com/office/drawing/2014/main" id="{D39846E3-1C47-724D-B615-0D1646876D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0839" y="4241690"/>
              <a:ext cx="914400" cy="914400"/>
            </a:xfrm>
            <a:prstGeom prst="rect">
              <a:avLst/>
            </a:prstGeom>
          </p:spPr>
        </p:pic>
        <p:pic>
          <p:nvPicPr>
            <p:cNvPr id="13" name="グラフィックス 12" descr="歯車付きの頭">
              <a:extLst>
                <a:ext uri="{FF2B5EF4-FFF2-40B4-BE49-F238E27FC236}">
                  <a16:creationId xmlns:a16="http://schemas.microsoft.com/office/drawing/2014/main" id="{149A9146-D544-A54E-8B0D-35DF260225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56890" y="3275521"/>
              <a:ext cx="758078" cy="758078"/>
            </a:xfrm>
            <a:prstGeom prst="rect">
              <a:avLst/>
            </a:prstGeom>
          </p:spPr>
        </p:pic>
        <p:pic>
          <p:nvPicPr>
            <p:cNvPr id="15" name="グラフィックス 14" descr="グループでのブレーンストーミング">
              <a:extLst>
                <a:ext uri="{FF2B5EF4-FFF2-40B4-BE49-F238E27FC236}">
                  <a16:creationId xmlns:a16="http://schemas.microsoft.com/office/drawing/2014/main" id="{674621BF-AB1A-8F43-81A7-D729D142C4A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953749" y="4103162"/>
              <a:ext cx="758078" cy="758078"/>
            </a:xfrm>
            <a:prstGeom prst="rect">
              <a:avLst/>
            </a:prstGeom>
          </p:spPr>
        </p:pic>
        <p:sp>
          <p:nvSpPr>
            <p:cNvPr id="16" name="テキスト ボックス 15">
              <a:extLst>
                <a:ext uri="{FF2B5EF4-FFF2-40B4-BE49-F238E27FC236}">
                  <a16:creationId xmlns:a16="http://schemas.microsoft.com/office/drawing/2014/main" id="{3724487F-A19E-F146-B0AE-608DF816FFD6}"/>
                </a:ext>
              </a:extLst>
            </p:cNvPr>
            <p:cNvSpPr txBox="1"/>
            <p:nvPr/>
          </p:nvSpPr>
          <p:spPr>
            <a:xfrm>
              <a:off x="1036431" y="5077642"/>
              <a:ext cx="914400" cy="246221"/>
            </a:xfrm>
            <a:prstGeom prst="rect">
              <a:avLst/>
            </a:prstGeom>
            <a:noFill/>
          </p:spPr>
          <p:txBody>
            <a:bodyPr wrap="square" rtlCol="0">
              <a:spAutoFit/>
            </a:bodyPr>
            <a:lstStyle/>
            <a:p>
              <a:pPr algn="ctr"/>
              <a:r>
                <a:rPr kumimoji="1" lang="ja-JP" altLang="en-US" sz="1000">
                  <a:solidFill>
                    <a:schemeClr val="tx1">
                      <a:lumMod val="50000"/>
                      <a:lumOff val="50000"/>
                    </a:schemeClr>
                  </a:solidFill>
                </a:rPr>
                <a:t>教育機関</a:t>
              </a:r>
            </a:p>
          </p:txBody>
        </p:sp>
        <p:sp>
          <p:nvSpPr>
            <p:cNvPr id="58" name="テキスト ボックス 57">
              <a:extLst>
                <a:ext uri="{FF2B5EF4-FFF2-40B4-BE49-F238E27FC236}">
                  <a16:creationId xmlns:a16="http://schemas.microsoft.com/office/drawing/2014/main" id="{F001576E-A440-634D-8DFC-48206B2968B4}"/>
                </a:ext>
              </a:extLst>
            </p:cNvPr>
            <p:cNvSpPr txBox="1"/>
            <p:nvPr/>
          </p:nvSpPr>
          <p:spPr>
            <a:xfrm>
              <a:off x="1036431" y="3605508"/>
              <a:ext cx="914400" cy="246221"/>
            </a:xfrm>
            <a:prstGeom prst="rect">
              <a:avLst/>
            </a:prstGeom>
            <a:noFill/>
          </p:spPr>
          <p:txBody>
            <a:bodyPr wrap="square" rtlCol="0">
              <a:spAutoFit/>
            </a:bodyPr>
            <a:lstStyle/>
            <a:p>
              <a:pPr algn="ctr"/>
              <a:r>
                <a:rPr kumimoji="1" lang="ja-JP" altLang="en-US" sz="1000">
                  <a:solidFill>
                    <a:schemeClr val="tx1">
                      <a:lumMod val="50000"/>
                      <a:lumOff val="50000"/>
                    </a:schemeClr>
                  </a:solidFill>
                </a:rPr>
                <a:t>民間企業</a:t>
              </a:r>
            </a:p>
          </p:txBody>
        </p:sp>
        <p:pic>
          <p:nvPicPr>
            <p:cNvPr id="18" name="グラフィックス 17" descr="追加">
              <a:extLst>
                <a:ext uri="{FF2B5EF4-FFF2-40B4-BE49-F238E27FC236}">
                  <a16:creationId xmlns:a16="http://schemas.microsoft.com/office/drawing/2014/main" id="{3A19C2E5-3A6B-4A4F-BC31-034EFAEA4E5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64499" y="3943940"/>
              <a:ext cx="300419" cy="300419"/>
            </a:xfrm>
            <a:prstGeom prst="rect">
              <a:avLst/>
            </a:prstGeom>
          </p:spPr>
        </p:pic>
        <p:pic>
          <p:nvPicPr>
            <p:cNvPr id="20" name="グラフィックス 19" descr="データベース">
              <a:extLst>
                <a:ext uri="{FF2B5EF4-FFF2-40B4-BE49-F238E27FC236}">
                  <a16:creationId xmlns:a16="http://schemas.microsoft.com/office/drawing/2014/main" id="{31C28F44-9AF2-D045-BE45-5C3B971E8AC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92918" y="3670683"/>
              <a:ext cx="697413" cy="697413"/>
            </a:xfrm>
            <a:prstGeom prst="rect">
              <a:avLst/>
            </a:prstGeom>
          </p:spPr>
        </p:pic>
        <p:sp>
          <p:nvSpPr>
            <p:cNvPr id="63" name="テキスト ボックス 62">
              <a:extLst>
                <a:ext uri="{FF2B5EF4-FFF2-40B4-BE49-F238E27FC236}">
                  <a16:creationId xmlns:a16="http://schemas.microsoft.com/office/drawing/2014/main" id="{99D7C951-4092-A44E-A70E-323C4FC5CBA1}"/>
                </a:ext>
              </a:extLst>
            </p:cNvPr>
            <p:cNvSpPr txBox="1"/>
            <p:nvPr/>
          </p:nvSpPr>
          <p:spPr>
            <a:xfrm>
              <a:off x="21529" y="4348896"/>
              <a:ext cx="1277032" cy="260157"/>
            </a:xfrm>
            <a:prstGeom prst="rect">
              <a:avLst/>
            </a:prstGeom>
            <a:noFill/>
          </p:spPr>
          <p:txBody>
            <a:bodyPr wrap="square" rtlCol="0">
              <a:spAutoFit/>
            </a:bodyPr>
            <a:lstStyle/>
            <a:p>
              <a:pPr algn="ctr"/>
              <a:r>
                <a:rPr kumimoji="1" lang="ja-JP" altLang="en-US" sz="1000">
                  <a:solidFill>
                    <a:schemeClr val="accent6"/>
                  </a:solidFill>
                </a:rPr>
                <a:t>オープンデータ</a:t>
              </a:r>
            </a:p>
          </p:txBody>
        </p:sp>
        <p:sp>
          <p:nvSpPr>
            <p:cNvPr id="64" name="テキスト ボックス 63">
              <a:extLst>
                <a:ext uri="{FF2B5EF4-FFF2-40B4-BE49-F238E27FC236}">
                  <a16:creationId xmlns:a16="http://schemas.microsoft.com/office/drawing/2014/main" id="{853339A8-5DB7-2742-B8CF-5AA189AAF69E}"/>
                </a:ext>
              </a:extLst>
            </p:cNvPr>
            <p:cNvSpPr txBox="1"/>
            <p:nvPr/>
          </p:nvSpPr>
          <p:spPr>
            <a:xfrm>
              <a:off x="3621393" y="4895218"/>
              <a:ext cx="1444297" cy="246221"/>
            </a:xfrm>
            <a:prstGeom prst="rect">
              <a:avLst/>
            </a:prstGeom>
            <a:noFill/>
          </p:spPr>
          <p:txBody>
            <a:bodyPr wrap="square" rtlCol="0">
              <a:spAutoFit/>
            </a:bodyPr>
            <a:lstStyle/>
            <a:p>
              <a:pPr algn="ctr"/>
              <a:r>
                <a:rPr kumimoji="1" lang="ja-JP" altLang="en-US" sz="1000">
                  <a:solidFill>
                    <a:schemeClr val="tx1">
                      <a:lumMod val="50000"/>
                      <a:lumOff val="50000"/>
                    </a:schemeClr>
                  </a:solidFill>
                </a:rPr>
                <a:t>即戦力＋学際的視点</a:t>
              </a:r>
            </a:p>
          </p:txBody>
        </p:sp>
        <p:sp>
          <p:nvSpPr>
            <p:cNvPr id="69" name="テキスト ボックス 68">
              <a:extLst>
                <a:ext uri="{FF2B5EF4-FFF2-40B4-BE49-F238E27FC236}">
                  <a16:creationId xmlns:a16="http://schemas.microsoft.com/office/drawing/2014/main" id="{C3376B8A-7C16-3E45-91C9-BA1DCCE58E10}"/>
                </a:ext>
              </a:extLst>
            </p:cNvPr>
            <p:cNvSpPr txBox="1"/>
            <p:nvPr/>
          </p:nvSpPr>
          <p:spPr>
            <a:xfrm>
              <a:off x="2371021" y="4437727"/>
              <a:ext cx="682929" cy="246221"/>
            </a:xfrm>
            <a:prstGeom prst="rect">
              <a:avLst/>
            </a:prstGeom>
            <a:noFill/>
          </p:spPr>
          <p:txBody>
            <a:bodyPr wrap="square" rtlCol="0">
              <a:spAutoFit/>
            </a:bodyPr>
            <a:lstStyle/>
            <a:p>
              <a:pPr algn="ctr"/>
              <a:r>
                <a:rPr kumimoji="1" lang="ja-JP" altLang="en-US" sz="1000">
                  <a:solidFill>
                    <a:schemeClr val="tx1">
                      <a:lumMod val="50000"/>
                      <a:lumOff val="50000"/>
                    </a:schemeClr>
                  </a:solidFill>
                </a:rPr>
                <a:t>講義</a:t>
              </a:r>
            </a:p>
          </p:txBody>
        </p:sp>
        <p:sp>
          <p:nvSpPr>
            <p:cNvPr id="27" name="右大かっこ 26">
              <a:extLst>
                <a:ext uri="{FF2B5EF4-FFF2-40B4-BE49-F238E27FC236}">
                  <a16:creationId xmlns:a16="http://schemas.microsoft.com/office/drawing/2014/main" id="{B92E2AE3-2B2A-2D4A-8C87-C5643C438C79}"/>
                </a:ext>
              </a:extLst>
            </p:cNvPr>
            <p:cNvSpPr/>
            <p:nvPr/>
          </p:nvSpPr>
          <p:spPr>
            <a:xfrm>
              <a:off x="1950831" y="3364549"/>
              <a:ext cx="301481" cy="1721704"/>
            </a:xfrm>
            <a:prstGeom prst="rightBracket">
              <a:avLst>
                <a:gd name="adj" fmla="val 51083"/>
              </a:avLst>
            </a:pr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右矢印 27">
              <a:extLst>
                <a:ext uri="{FF2B5EF4-FFF2-40B4-BE49-F238E27FC236}">
                  <a16:creationId xmlns:a16="http://schemas.microsoft.com/office/drawing/2014/main" id="{D0F02473-D645-1045-BEBB-6D58E6D91CB1}"/>
                </a:ext>
              </a:extLst>
            </p:cNvPr>
            <p:cNvSpPr/>
            <p:nvPr/>
          </p:nvSpPr>
          <p:spPr>
            <a:xfrm>
              <a:off x="3320716" y="3955488"/>
              <a:ext cx="491320" cy="269913"/>
            </a:xfrm>
            <a:prstGeom prst="rightArrow">
              <a:avLst/>
            </a:prstGeom>
            <a:solidFill>
              <a:srgbClr val="00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グラフィックス 32" descr="教室">
              <a:extLst>
                <a:ext uri="{FF2B5EF4-FFF2-40B4-BE49-F238E27FC236}">
                  <a16:creationId xmlns:a16="http://schemas.microsoft.com/office/drawing/2014/main" id="{0B9767A3-6D7C-734A-92F8-A325E4C557C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410314" y="3747088"/>
              <a:ext cx="685699" cy="685699"/>
            </a:xfrm>
            <a:prstGeom prst="rect">
              <a:avLst/>
            </a:prstGeom>
          </p:spPr>
        </p:pic>
        <p:sp>
          <p:nvSpPr>
            <p:cNvPr id="34" name="U ターン矢印 33">
              <a:extLst>
                <a:ext uri="{FF2B5EF4-FFF2-40B4-BE49-F238E27FC236}">
                  <a16:creationId xmlns:a16="http://schemas.microsoft.com/office/drawing/2014/main" id="{A40D4561-32AE-A042-8F52-182DB9E973AF}"/>
                </a:ext>
              </a:extLst>
            </p:cNvPr>
            <p:cNvSpPr/>
            <p:nvPr/>
          </p:nvSpPr>
          <p:spPr>
            <a:xfrm rot="10800000">
              <a:off x="1464916" y="5341191"/>
              <a:ext cx="2645070" cy="242053"/>
            </a:xfrm>
            <a:prstGeom prst="uturnArrow">
              <a:avLst/>
            </a:prstGeom>
            <a:solidFill>
              <a:srgbClr val="00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0" name="テキスト ボックス 79">
              <a:extLst>
                <a:ext uri="{FF2B5EF4-FFF2-40B4-BE49-F238E27FC236}">
                  <a16:creationId xmlns:a16="http://schemas.microsoft.com/office/drawing/2014/main" id="{0DC83530-603C-AC47-91D0-63CA1649DDDD}"/>
                </a:ext>
              </a:extLst>
            </p:cNvPr>
            <p:cNvSpPr txBox="1"/>
            <p:nvPr/>
          </p:nvSpPr>
          <p:spPr>
            <a:xfrm>
              <a:off x="2101571" y="5296724"/>
              <a:ext cx="1444297" cy="246221"/>
            </a:xfrm>
            <a:prstGeom prst="rect">
              <a:avLst/>
            </a:prstGeom>
            <a:noFill/>
          </p:spPr>
          <p:txBody>
            <a:bodyPr wrap="square" rtlCol="0">
              <a:spAutoFit/>
            </a:bodyPr>
            <a:lstStyle/>
            <a:p>
              <a:pPr algn="ctr"/>
              <a:r>
                <a:rPr kumimoji="1" lang="ja-JP" altLang="en-US" sz="1000">
                  <a:solidFill>
                    <a:schemeClr val="tx1">
                      <a:lumMod val="50000"/>
                      <a:lumOff val="50000"/>
                    </a:schemeClr>
                  </a:solidFill>
                </a:rPr>
                <a:t>継続的に利用可能</a:t>
              </a:r>
            </a:p>
          </p:txBody>
        </p:sp>
      </p:grpSp>
      <p:sp>
        <p:nvSpPr>
          <p:cNvPr id="59" name="テキスト ボックス 58"/>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latin typeface="+mn-ea"/>
              </a:rPr>
              <a:t>令和２年６月４日版</a:t>
            </a:r>
          </a:p>
        </p:txBody>
      </p:sp>
    </p:spTree>
    <p:extLst>
      <p:ext uri="{BB962C8B-B14F-4D97-AF65-F5344CB8AC3E}">
        <p14:creationId xmlns:p14="http://schemas.microsoft.com/office/powerpoint/2010/main" val="2063508967"/>
      </p:ext>
    </p:extLst>
  </p:cSld>
  <p:clrMapOvr>
    <a:masterClrMapping/>
  </p:clrMapOvr>
</p:sld>
</file>

<file path=ppt/theme/theme1.xml><?xml version="1.0" encoding="utf-8"?>
<a:theme xmlns:a="http://schemas.openxmlformats.org/drawingml/2006/main" name="ホワイ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606</Words>
  <Application>Microsoft Office PowerPoint</Application>
  <PresentationFormat>A4 210 x 297 mm</PresentationFormat>
  <Paragraphs>69</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Calibri</vt:lpstr>
      <vt:lpstr>ＭＳ Ｐゴシック</vt:lpstr>
      <vt:lpstr>Arial</vt:lpstr>
      <vt:lpstr>Corbel</vt:lpstr>
      <vt:lpstr>ホワイト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2022-03-26T14:26:54Z</dcterms:created>
  <dcterms:modified xsi:type="dcterms:W3CDTF">2022-03-26T14:27:04Z</dcterms:modified>
</cp:coreProperties>
</file>