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40CCFB"/>
    <a:srgbClr val="FBFBFB"/>
    <a:srgbClr val="66FFFF"/>
    <a:srgbClr val="00D861"/>
    <a:srgbClr val="4ED762"/>
    <a:srgbClr val="6633FF"/>
    <a:srgbClr val="663399"/>
    <a:srgbClr val="6633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7"/>
    <p:restoredTop sz="94643"/>
  </p:normalViewPr>
  <p:slideViewPr>
    <p:cSldViewPr snapToGrid="0" snapToObjects="1">
      <p:cViewPr varScale="1">
        <p:scale>
          <a:sx n="69" d="100"/>
          <a:sy n="69" d="100"/>
        </p:scale>
        <p:origin x="1104" y="45"/>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DD5F5D8-BFAA-4F99-BE72-BC43B3252901}" type="datetimeFigureOut">
              <a:rPr kumimoji="1" lang="ja-JP" altLang="en-US" smtClean="0"/>
              <a:t>2022/3/26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95E7762-6C4C-4707-844E-0874D0B9276A}" type="slidenum">
              <a:rPr kumimoji="1" lang="ja-JP" altLang="en-US" smtClean="0"/>
              <a:t>‹#›</a:t>
            </a:fld>
            <a:endParaRPr kumimoji="1" lang="ja-JP" altLang="en-US"/>
          </a:p>
        </p:txBody>
      </p:sp>
    </p:spTree>
    <p:extLst>
      <p:ext uri="{BB962C8B-B14F-4D97-AF65-F5344CB8AC3E}">
        <p14:creationId xmlns:p14="http://schemas.microsoft.com/office/powerpoint/2010/main" val="797848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5E7762-6C4C-4707-844E-0874D0B9276A}" type="slidenum">
              <a:rPr kumimoji="1" lang="ja-JP" altLang="en-US" smtClean="0"/>
              <a:t>1</a:t>
            </a:fld>
            <a:endParaRPr kumimoji="1" lang="ja-JP" altLang="en-US"/>
          </a:p>
        </p:txBody>
      </p:sp>
    </p:spTree>
    <p:extLst>
      <p:ext uri="{BB962C8B-B14F-4D97-AF65-F5344CB8AC3E}">
        <p14:creationId xmlns:p14="http://schemas.microsoft.com/office/powerpoint/2010/main" val="35895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5E7762-6C4C-4707-844E-0874D0B9276A}" type="slidenum">
              <a:rPr kumimoji="1" lang="ja-JP" altLang="en-US" smtClean="0"/>
              <a:t>2</a:t>
            </a:fld>
            <a:endParaRPr kumimoji="1" lang="ja-JP" altLang="en-US"/>
          </a:p>
        </p:txBody>
      </p:sp>
    </p:spTree>
    <p:extLst>
      <p:ext uri="{BB962C8B-B14F-4D97-AF65-F5344CB8AC3E}">
        <p14:creationId xmlns:p14="http://schemas.microsoft.com/office/powerpoint/2010/main" val="29973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localhost/Users/meg/Desktop/%E7%89%B9%E7%A0%94/%E7%89%B9%E7%A0%94OD/%E3%82%A2%E3%82%A4%E3%82%B3%E3%83%B3/%E3%83%9E%E3%83%BC%E3%82%AB%E3%83%BCb.png" TargetMode="External"/><Relationship Id="rId18" Type="http://schemas.openxmlformats.org/officeDocument/2006/relationships/hyperlink" Target="http://hatsunejournal.jp/w8/AEDOpendata/" TargetMode="External"/><Relationship Id="rId3" Type="http://schemas.openxmlformats.org/officeDocument/2006/relationships/image" Target="../media/image4.emf"/><Relationship Id="rId7" Type="http://schemas.openxmlformats.org/officeDocument/2006/relationships/image" Target="file://localhost/Users/meg/Desktop/%E7%89%B9%E7%A0%94/%E7%89%B9%E7%A0%94OD/%E3%82%A2%E3%82%A4%E3%82%B3%E3%83%B3/%E3%83%8F%E3%82%9A%E3%82%BD%E3%82%B3%E3%83%B3%E4%BD%9C%E6%A5%ADb.png" TargetMode="External"/><Relationship Id="rId12" Type="http://schemas.openxmlformats.org/officeDocument/2006/relationships/image" Target="../media/image9.png"/><Relationship Id="rId17" Type="http://schemas.openxmlformats.org/officeDocument/2006/relationships/hyperlink" Target="http://www.coaido119.com/" TargetMode="External"/><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file://localhost/Users/meg/Desktop/%E7%89%B9%E7%A0%94/%E7%89%B9%E7%A0%94OD/%E3%82%A2%E3%82%A4%E3%82%B3%E3%83%B3/%E5%8F%97%E8%B3%9Eb.png" TargetMode="External"/><Relationship Id="rId5" Type="http://schemas.openxmlformats.org/officeDocument/2006/relationships/image" Target="file://localhost/Users/meg/Desktop/%E7%89%B9%E7%A0%94/%E7%89%B9%E7%A0%94OD/%E3%82%A2%E3%82%A4%E3%82%B3%E3%83%B3/%E3%82%A2%E3%82%A4%E3%83%86%E3%82%99%E3%82%A3%E3%82%A2b.png" TargetMode="External"/><Relationship Id="rId15" Type="http://schemas.openxmlformats.org/officeDocument/2006/relationships/image" Target="../media/image11.jpg"/><Relationship Id="rId10" Type="http://schemas.openxmlformats.org/officeDocument/2006/relationships/image" Target="../media/image8.png"/><Relationship Id="rId19" Type="http://schemas.openxmlformats.org/officeDocument/2006/relationships/hyperlink" Target="https://www.geospatial.jp/ckan/dataset/aed" TargetMode="External"/><Relationship Id="rId4" Type="http://schemas.openxmlformats.org/officeDocument/2006/relationships/image" Target="../media/image5.png"/><Relationship Id="rId9" Type="http://schemas.openxmlformats.org/officeDocument/2006/relationships/image" Target="file://localhost/Users/meg/Desktop/%E7%89%B9%E7%A0%94/%E7%89%B9%E7%A0%94OD/%E3%82%A2%E3%82%A4%E3%82%B3%E3%83%B3/%E3%83%81%E3%83%BC%E3%83%A0b.png" TargetMode="External"/><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52" name="正方形/長方形 51"/>
          <p:cNvSpPr/>
          <p:nvPr/>
        </p:nvSpPr>
        <p:spPr>
          <a:xfrm>
            <a:off x="7901" y="3988"/>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dirty="0">
                <a:solidFill>
                  <a:schemeClr val="bg1"/>
                </a:solidFill>
                <a:latin typeface="小塚ゴシック Pro M"/>
                <a:ea typeface="小塚ゴシック Pro M"/>
                <a:cs typeface="小塚ゴシック Pro M"/>
              </a:rPr>
              <a:t>Coaido119</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dirty="0">
                <a:solidFill>
                  <a:srgbClr val="FFFFFF"/>
                </a:solidFill>
                <a:latin typeface="小塚ゴシック Pr6N R"/>
                <a:ea typeface="小塚ゴシック Pr6N R"/>
                <a:cs typeface="小塚ゴシック Pr6N R"/>
              </a:rPr>
              <a:t>緊急情報共有ネット</a:t>
            </a:r>
            <a:r>
              <a:rPr lang="ja-JP" altLang="en-US" sz="1400" dirty="0">
                <a:solidFill>
                  <a:srgbClr val="FFFFFF"/>
                </a:solidFill>
                <a:latin typeface="小塚ゴシック Pr6N R"/>
                <a:ea typeface="小塚ゴシック Pr6N R"/>
                <a:cs typeface="小塚ゴシック Pr6N R"/>
              </a:rPr>
              <a:t>ワーク</a:t>
            </a:r>
            <a:r>
              <a:rPr kumimoji="1" lang="ja-JP" altLang="en-US" sz="1400" dirty="0">
                <a:solidFill>
                  <a:srgbClr val="FFFFFF"/>
                </a:solidFill>
                <a:latin typeface="小塚ゴシック Pr6N R"/>
                <a:ea typeface="小塚ゴシック Pr6N R"/>
                <a:cs typeface="小塚ゴシック Pr6N R"/>
              </a:rPr>
              <a:t>を</a:t>
            </a:r>
            <a:r>
              <a:rPr lang="ja-JP" altLang="en-US" sz="1400" dirty="0">
                <a:solidFill>
                  <a:srgbClr val="FFFFFF"/>
                </a:solidFill>
                <a:latin typeface="小塚ゴシック Pr6N R"/>
                <a:ea typeface="小塚ゴシック Pr6N R"/>
                <a:cs typeface="小塚ゴシック Pr6N R"/>
              </a:rPr>
              <a:t>つくる</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en-US" altLang="ja-JP" sz="1400" dirty="0" err="1">
                <a:solidFill>
                  <a:srgbClr val="FFFFFF"/>
                </a:solidFill>
                <a:latin typeface="小塚ゴシック Pr6N R"/>
                <a:ea typeface="小塚ゴシック Pr6N R"/>
                <a:cs typeface="小塚ゴシック Pr6N R"/>
              </a:rPr>
              <a:t>Coaido</a:t>
            </a:r>
            <a:r>
              <a:rPr lang="ja-JP" altLang="en-US" sz="1400" dirty="0">
                <a:solidFill>
                  <a:srgbClr val="FFFFFF"/>
                </a:solidFill>
                <a:latin typeface="小塚ゴシック Pr6N R"/>
                <a:ea typeface="小塚ゴシック Pr6N R"/>
                <a:cs typeface="小塚ゴシック Pr6N R"/>
              </a:rPr>
              <a:t>株式会社</a:t>
            </a:r>
            <a:endParaRPr kumimoji="1" lang="ja-JP" altLang="en-US" sz="1400" dirty="0">
              <a:solidFill>
                <a:srgbClr val="FFFFFF"/>
              </a:solidFill>
              <a:latin typeface="小塚ゴシック Pr6N R"/>
              <a:ea typeface="小塚ゴシック Pr6N R"/>
              <a:cs typeface="小塚ゴシック Pr6N R"/>
            </a:endParaRPr>
          </a:p>
        </p:txBody>
      </p:sp>
      <p:sp>
        <p:nvSpPr>
          <p:cNvPr id="97" name="角丸四角形 96"/>
          <p:cNvSpPr/>
          <p:nvPr/>
        </p:nvSpPr>
        <p:spPr>
          <a:xfrm>
            <a:off x="5200116" y="4442481"/>
            <a:ext cx="4697509" cy="1982613"/>
          </a:xfrm>
          <a:prstGeom prst="roundRect">
            <a:avLst>
              <a:gd name="adj" fmla="val 10424"/>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200116" y="4442481"/>
            <a:ext cx="4697509" cy="503242"/>
          </a:xfrm>
          <a:prstGeom prst="round2SameRect">
            <a:avLst>
              <a:gd name="adj1" fmla="val 40827"/>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5319209" y="2279960"/>
            <a:ext cx="2744662" cy="369332"/>
          </a:xfrm>
          <a:prstGeom prst="rect">
            <a:avLst/>
          </a:prstGeom>
          <a:noFill/>
        </p:spPr>
        <p:txBody>
          <a:bodyPr wrap="none" rtlCol="0">
            <a:spAutoFit/>
          </a:bodyPr>
          <a:lstStyle/>
          <a:p>
            <a:r>
              <a:rPr lang="en-US" altLang="ja-JP" dirty="0">
                <a:solidFill>
                  <a:srgbClr val="0070C0"/>
                </a:solidFill>
                <a:latin typeface="小塚ゴシック Pr6N M"/>
                <a:ea typeface="小塚ゴシック Pr6N M"/>
                <a:cs typeface="小塚ゴシック Pr6N M"/>
              </a:rPr>
              <a:t>Coaido119</a:t>
            </a:r>
            <a:r>
              <a:rPr kumimoji="1" lang="ja-JP" altLang="en-US" sz="1600" dirty="0">
                <a:solidFill>
                  <a:srgbClr val="0070C0"/>
                </a:solidFill>
                <a:latin typeface="小塚ゴシック Pr6N M"/>
                <a:ea typeface="小塚ゴシック Pr6N M"/>
                <a:cs typeface="小塚ゴシック Pr6N M"/>
              </a:rPr>
              <a:t>誕生の</a:t>
            </a:r>
            <a:r>
              <a:rPr kumimoji="1" lang="en-US" altLang="ja-JP" dirty="0">
                <a:solidFill>
                  <a:srgbClr val="0070C0"/>
                </a:solidFill>
                <a:latin typeface="小塚ゴシック Pr6N M"/>
                <a:ea typeface="小塚ゴシック Pr6N M"/>
                <a:cs typeface="小塚ゴシック Pr6N M"/>
              </a:rPr>
              <a:t> </a:t>
            </a:r>
            <a:r>
              <a:rPr kumimoji="1" lang="ja-JP" altLang="en-US" dirty="0">
                <a:solidFill>
                  <a:srgbClr val="0070C0"/>
                </a:solidFill>
                <a:latin typeface="小塚ゴシック Pr6N M"/>
                <a:ea typeface="小塚ゴシック Pr6N M"/>
                <a:cs typeface="小塚ゴシック Pr6N M"/>
              </a:rPr>
              <a:t>キッカケ</a:t>
            </a:r>
          </a:p>
        </p:txBody>
      </p:sp>
      <p:sp>
        <p:nvSpPr>
          <p:cNvPr id="104" name="テキスト ボックス 103"/>
          <p:cNvSpPr txBox="1"/>
          <p:nvPr/>
        </p:nvSpPr>
        <p:spPr>
          <a:xfrm>
            <a:off x="5267901" y="4518001"/>
            <a:ext cx="2818400" cy="369332"/>
          </a:xfrm>
          <a:prstGeom prst="rect">
            <a:avLst/>
          </a:prstGeom>
          <a:noFill/>
        </p:spPr>
        <p:txBody>
          <a:bodyPr wrap="none" rtlCol="0">
            <a:spAutoFit/>
          </a:bodyPr>
          <a:lstStyle/>
          <a:p>
            <a:r>
              <a:rPr lang="en-US" altLang="ja-JP" b="1" dirty="0">
                <a:solidFill>
                  <a:schemeClr val="bg1"/>
                </a:solidFill>
                <a:latin typeface="小塚ゴシック Pr6N M"/>
                <a:ea typeface="小塚ゴシック Pr6N M"/>
                <a:cs typeface="小塚ゴシック Pr6N M"/>
              </a:rPr>
              <a:t>Coaid119</a:t>
            </a:r>
            <a:r>
              <a:rPr kumimoji="1" lang="en-US" altLang="ja-JP" b="1" dirty="0">
                <a:solidFill>
                  <a:schemeClr val="bg1"/>
                </a:solidFill>
                <a:latin typeface="小塚ゴシック Pr6N M"/>
                <a:ea typeface="小塚ゴシック Pr6N M"/>
                <a:cs typeface="小塚ゴシック Pr6N M"/>
              </a:rPr>
              <a:t> </a:t>
            </a:r>
            <a:r>
              <a:rPr lang="ja-JP" altLang="en-US" sz="1600" b="1" dirty="0">
                <a:solidFill>
                  <a:schemeClr val="bg1"/>
                </a:solidFill>
                <a:latin typeface="小塚ゴシック Pr6N M"/>
                <a:ea typeface="小塚ゴシック Pr6N M"/>
                <a:cs typeface="小塚ゴシック Pr6N M"/>
              </a:rPr>
              <a:t>でこう</a:t>
            </a:r>
            <a:r>
              <a:rPr kumimoji="1" lang="en-US" altLang="ja-JP" b="1" dirty="0">
                <a:solidFill>
                  <a:schemeClr val="bg1"/>
                </a:solidFill>
                <a:latin typeface="小塚ゴシック Pr6N M"/>
                <a:ea typeface="小塚ゴシック Pr6N M"/>
                <a:cs typeface="小塚ゴシック Pr6N M"/>
              </a:rPr>
              <a:t> </a:t>
            </a:r>
            <a:r>
              <a:rPr lang="ja-JP" altLang="en-US" b="1" dirty="0">
                <a:solidFill>
                  <a:schemeClr val="bg1"/>
                </a:solidFill>
                <a:latin typeface="小塚ゴシック Pr6N M"/>
                <a:ea typeface="小塚ゴシック Pr6N M"/>
                <a:cs typeface="小塚ゴシック Pr6N M"/>
              </a:rPr>
              <a:t>変わった！</a:t>
            </a:r>
            <a:endParaRPr kumimoji="1" lang="ja-JP" altLang="en-US" b="1" dirty="0">
              <a:solidFill>
                <a:schemeClr val="bg1"/>
              </a:solidFill>
              <a:latin typeface="小塚ゴシック Pr6N M"/>
              <a:ea typeface="小塚ゴシック Pr6N M"/>
              <a:cs typeface="小塚ゴシック Pr6N M"/>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a:solidFill>
                  <a:srgbClr val="0070C0"/>
                </a:solidFill>
                <a:latin typeface="小塚ゴシック Pr6N R"/>
                <a:ea typeface="小塚ゴシック Pr6N R"/>
                <a:cs typeface="小塚ゴシック Pr6N R"/>
              </a:rPr>
              <a:t>倒れている人を発見した人が</a:t>
            </a:r>
            <a:r>
              <a:rPr lang="ja-JP" altLang="en-US" sz="1600">
                <a:solidFill>
                  <a:srgbClr val="0070C0"/>
                </a:solidFill>
                <a:latin typeface="小塚ゴシック Pr6N R"/>
                <a:ea typeface="小塚ゴシック Pr6N R"/>
                <a:cs typeface="小塚ゴシック Pr6N R"/>
              </a:rPr>
              <a:t>「</a:t>
            </a:r>
            <a:r>
              <a:rPr lang="en-US" altLang="ja-JP" sz="1600" dirty="0">
                <a:solidFill>
                  <a:srgbClr val="0070C0"/>
                </a:solidFill>
                <a:latin typeface="小塚ゴシック Pr6N R"/>
                <a:ea typeface="小塚ゴシック Pr6N R"/>
                <a:cs typeface="小塚ゴシック Pr6N R"/>
              </a:rPr>
              <a:t>Coaido119</a:t>
            </a:r>
            <a:r>
              <a:rPr lang="ja-JP" altLang="en-US" sz="1600" dirty="0">
                <a:solidFill>
                  <a:srgbClr val="0070C0"/>
                </a:solidFill>
                <a:latin typeface="小塚ゴシック Pr6N R"/>
                <a:ea typeface="小塚ゴシック Pr6N R"/>
                <a:cs typeface="小塚ゴシック Pr6N R"/>
              </a:rPr>
              <a:t>」を操作すると、</a:t>
            </a:r>
            <a:r>
              <a:rPr lang="en-US" altLang="ja-JP" sz="1600" dirty="0">
                <a:solidFill>
                  <a:srgbClr val="0070C0"/>
                </a:solidFill>
                <a:latin typeface="小塚ゴシック Pr6N R"/>
                <a:ea typeface="小塚ゴシック Pr6N R"/>
                <a:cs typeface="小塚ゴシック Pr6N R"/>
              </a:rPr>
              <a:t>119</a:t>
            </a:r>
            <a:r>
              <a:rPr lang="ja-JP" altLang="en-US" sz="1600" dirty="0">
                <a:solidFill>
                  <a:srgbClr val="0070C0"/>
                </a:solidFill>
                <a:latin typeface="小塚ゴシック Pr6N R"/>
                <a:ea typeface="小塚ゴシック Pr6N R"/>
                <a:cs typeface="小塚ゴシック Pr6N R"/>
              </a:rPr>
              <a:t>番通報と同時に、事前登録された周辺の救命知識保有者および</a:t>
            </a:r>
            <a:r>
              <a:rPr lang="en-US" altLang="ja-JP" sz="1600" dirty="0">
                <a:solidFill>
                  <a:srgbClr val="0070C0"/>
                </a:solidFill>
                <a:latin typeface="小塚ゴシック Pr6N R"/>
                <a:ea typeface="小塚ゴシック Pr6N R"/>
                <a:cs typeface="小塚ゴシック Pr6N R"/>
              </a:rPr>
              <a:t>AED</a:t>
            </a:r>
            <a:r>
              <a:rPr lang="ja-JP" altLang="en-US" sz="1600" dirty="0">
                <a:solidFill>
                  <a:srgbClr val="0070C0"/>
                </a:solidFill>
                <a:latin typeface="小塚ゴシック Pr6N R"/>
                <a:ea typeface="小塚ゴシック Pr6N R"/>
                <a:cs typeface="小塚ゴシック Pr6N R"/>
              </a:rPr>
              <a:t>設置先に</a:t>
            </a:r>
            <a:r>
              <a:rPr lang="en-US" altLang="ja-JP" sz="1600" dirty="0">
                <a:solidFill>
                  <a:srgbClr val="0070C0"/>
                </a:solidFill>
                <a:latin typeface="小塚ゴシック Pr6N R"/>
                <a:ea typeface="小塚ゴシック Pr6N R"/>
                <a:cs typeface="小塚ゴシック Pr6N R"/>
              </a:rPr>
              <a:t>SOS</a:t>
            </a:r>
            <a:r>
              <a:rPr lang="ja-JP" altLang="en-US" sz="1600" dirty="0">
                <a:solidFill>
                  <a:srgbClr val="0070C0"/>
                </a:solidFill>
                <a:latin typeface="小塚ゴシック Pr6N R"/>
                <a:ea typeface="小塚ゴシック Pr6N R"/>
                <a:cs typeface="小塚ゴシック Pr6N R"/>
              </a:rPr>
              <a:t>送信を行う緊急通報共有アプリです。</a:t>
            </a:r>
            <a:endParaRPr lang="en-US" altLang="ja-JP" sz="1600" dirty="0">
              <a:solidFill>
                <a:srgbClr val="0070C0"/>
              </a:solidFill>
              <a:latin typeface="小塚ゴシック Pr6N R"/>
              <a:ea typeface="小塚ゴシック Pr6N R"/>
              <a:cs typeface="小塚ゴシック Pr6N R"/>
            </a:endParaRPr>
          </a:p>
          <a:p>
            <a:pPr algn="l"/>
            <a:r>
              <a:rPr lang="ja-JP" altLang="en-US" sz="1600" dirty="0">
                <a:solidFill>
                  <a:srgbClr val="FF0000"/>
                </a:solidFill>
                <a:latin typeface="小塚ゴシック Pr6N R"/>
                <a:ea typeface="小塚ゴシック Pr6N R"/>
                <a:cs typeface="小塚ゴシック Pr6N R"/>
              </a:rPr>
              <a:t>（</a:t>
            </a:r>
            <a:r>
              <a:rPr lang="en-US" altLang="ja-JP" sz="1600" dirty="0">
                <a:solidFill>
                  <a:srgbClr val="FF0000"/>
                </a:solidFill>
                <a:latin typeface="小塚ゴシック Pr6N R"/>
                <a:ea typeface="小塚ゴシック Pr6N R"/>
                <a:cs typeface="小塚ゴシック Pr6N R"/>
              </a:rPr>
              <a:t>2017</a:t>
            </a:r>
            <a:r>
              <a:rPr lang="ja-JP" altLang="en-US" sz="1600" dirty="0">
                <a:solidFill>
                  <a:srgbClr val="FF0000"/>
                </a:solidFill>
                <a:latin typeface="小塚ゴシック Pr6N R"/>
                <a:ea typeface="小塚ゴシック Pr6N R"/>
                <a:cs typeface="小塚ゴシック Pr6N R"/>
              </a:rPr>
              <a:t>年サービス開始）</a:t>
            </a:r>
            <a:endParaRPr lang="en-US" altLang="ja-JP" sz="1600" dirty="0">
              <a:solidFill>
                <a:srgbClr val="FF0000"/>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200116" y="2327966"/>
            <a:ext cx="4695591" cy="1840961"/>
          </a:xfrm>
          <a:prstGeom prst="roundRect">
            <a:avLst>
              <a:gd name="adj" fmla="val 10424"/>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7369455" y="4168927"/>
            <a:ext cx="487962" cy="273554"/>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0"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333917" y="2610844"/>
            <a:ext cx="561790" cy="1159766"/>
          </a:xfrm>
          <a:prstGeom prst="rect">
            <a:avLst/>
          </a:prstGeom>
        </p:spPr>
      </p:pic>
      <p:pic>
        <p:nvPicPr>
          <p:cNvPr id="51"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472162" y="5106825"/>
            <a:ext cx="318819" cy="1110260"/>
          </a:xfrm>
          <a:prstGeom prst="rect">
            <a:avLst/>
          </a:prstGeom>
        </p:spPr>
      </p:pic>
      <p:sp>
        <p:nvSpPr>
          <p:cNvPr id="69" name="角丸四角形 68"/>
          <p:cNvSpPr/>
          <p:nvPr/>
        </p:nvSpPr>
        <p:spPr>
          <a:xfrm>
            <a:off x="9042948" y="260137"/>
            <a:ext cx="752743" cy="752743"/>
          </a:xfrm>
          <a:prstGeom prst="roundRect">
            <a:avLst/>
          </a:prstGeom>
          <a:solidFill>
            <a:schemeClr val="bg1"/>
          </a:solid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0CCFB"/>
              </a:solidFill>
            </a:endParaRPr>
          </a:p>
        </p:txBody>
      </p:sp>
      <p:sp>
        <p:nvSpPr>
          <p:cNvPr id="70" name="テキスト ボックス 69"/>
          <p:cNvSpPr txBox="1"/>
          <p:nvPr/>
        </p:nvSpPr>
        <p:spPr>
          <a:xfrm>
            <a:off x="9096154" y="269801"/>
            <a:ext cx="684803" cy="738664"/>
          </a:xfrm>
          <a:prstGeom prst="rect">
            <a:avLst/>
          </a:prstGeom>
          <a:noFill/>
          <a:ln>
            <a:noFill/>
          </a:ln>
        </p:spPr>
        <p:txBody>
          <a:bodyPr wrap="none" rtlCol="0">
            <a:spAutoFit/>
          </a:bodyPr>
          <a:lstStyle/>
          <a:p>
            <a:r>
              <a:rPr kumimoji="1" lang="ja-JP" altLang="en-US" sz="1400" dirty="0">
                <a:solidFill>
                  <a:srgbClr val="0070C0"/>
                </a:solidFill>
                <a:latin typeface="小塚ゴシック Pr6N M"/>
                <a:ea typeface="小塚ゴシック Pr6N M"/>
                <a:cs typeface="小塚ゴシック Pr6N M"/>
              </a:rPr>
              <a:t>防犯</a:t>
            </a:r>
            <a:endParaRPr kumimoji="1" lang="en-US" altLang="ja-JP" sz="1400" dirty="0">
              <a:solidFill>
                <a:srgbClr val="0070C0"/>
              </a:solidFill>
              <a:latin typeface="小塚ゴシック Pr6N M"/>
              <a:ea typeface="小塚ゴシック Pr6N M"/>
              <a:cs typeface="小塚ゴシック Pr6N M"/>
            </a:endParaRPr>
          </a:p>
          <a:p>
            <a:r>
              <a:rPr lang="ja-JP" altLang="en-US" sz="1400" dirty="0">
                <a:solidFill>
                  <a:srgbClr val="0070C0"/>
                </a:solidFill>
                <a:latin typeface="小塚ゴシック Pr6N M"/>
                <a:ea typeface="小塚ゴシック Pr6N M"/>
                <a:cs typeface="小塚ゴシック Pr6N M"/>
              </a:rPr>
              <a:t>医療</a:t>
            </a:r>
            <a:endParaRPr lang="en-US" altLang="ja-JP" sz="1400" dirty="0">
              <a:solidFill>
                <a:srgbClr val="0070C0"/>
              </a:solidFill>
              <a:latin typeface="小塚ゴシック Pr6N M"/>
              <a:ea typeface="小塚ゴシック Pr6N M"/>
              <a:cs typeface="小塚ゴシック Pr6N M"/>
            </a:endParaRPr>
          </a:p>
          <a:p>
            <a:r>
              <a:rPr kumimoji="1" lang="ja-JP" altLang="en-US" sz="1400" dirty="0">
                <a:solidFill>
                  <a:srgbClr val="0070C0"/>
                </a:solidFill>
                <a:latin typeface="小塚ゴシック Pr6N M"/>
                <a:ea typeface="小塚ゴシック Pr6N M"/>
                <a:cs typeface="小塚ゴシック Pr6N M"/>
              </a:rPr>
              <a:t>教育</a:t>
            </a:r>
            <a:r>
              <a:rPr kumimoji="1" lang="ja-JP" altLang="en-US" sz="1000" dirty="0">
                <a:solidFill>
                  <a:srgbClr val="0070C0"/>
                </a:solidFill>
                <a:latin typeface="小塚ゴシック Pr6N M"/>
                <a:ea typeface="小塚ゴシック Pr6N M"/>
                <a:cs typeface="小塚ゴシック Pr6N M"/>
              </a:rPr>
              <a:t>等</a:t>
            </a:r>
            <a:endParaRPr kumimoji="1" lang="ja-JP" altLang="en-US" sz="1400" dirty="0">
              <a:solidFill>
                <a:srgbClr val="0070C0"/>
              </a:solidFill>
              <a:latin typeface="小塚ゴシック Pr6N M"/>
              <a:ea typeface="小塚ゴシック Pr6N M"/>
              <a:cs typeface="小塚ゴシック Pr6N M"/>
            </a:endParaRPr>
          </a:p>
        </p:txBody>
      </p:sp>
      <p:sp>
        <p:nvSpPr>
          <p:cNvPr id="72" name="角丸四角形 71"/>
          <p:cNvSpPr/>
          <p:nvPr/>
        </p:nvSpPr>
        <p:spPr>
          <a:xfrm>
            <a:off x="7172281" y="250008"/>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7225487" y="303214"/>
            <a:ext cx="659155" cy="646331"/>
          </a:xfrm>
          <a:prstGeom prst="rect">
            <a:avLst/>
          </a:prstGeom>
          <a:noFill/>
          <a:ln>
            <a:noFill/>
          </a:ln>
        </p:spPr>
        <p:txBody>
          <a:bodyPr wrap="none" rtlCol="0">
            <a:spAutoFit/>
          </a:bodyPr>
          <a:lstStyle/>
          <a:p>
            <a:r>
              <a:rPr lang="ja-JP" altLang="en-US" dirty="0">
                <a:solidFill>
                  <a:schemeClr val="bg1"/>
                </a:solidFill>
                <a:latin typeface="小塚ゴシック Pr6N M"/>
                <a:ea typeface="小塚ゴシック Pr6N M"/>
                <a:cs typeface="小塚ゴシック Pr6N M"/>
              </a:rPr>
              <a:t>少子</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高齢</a:t>
            </a:r>
            <a:endParaRPr lang="en-US" altLang="ja-JP" dirty="0">
              <a:solidFill>
                <a:schemeClr val="bg1"/>
              </a:solidFill>
              <a:latin typeface="小塚ゴシック Pr6N M"/>
              <a:ea typeface="小塚ゴシック Pr6N M"/>
              <a:cs typeface="小塚ゴシック Pr6N M"/>
            </a:endParaRPr>
          </a:p>
        </p:txBody>
      </p:sp>
      <p:sp>
        <p:nvSpPr>
          <p:cNvPr id="74" name="角丸四角形 73"/>
          <p:cNvSpPr/>
          <p:nvPr/>
        </p:nvSpPr>
        <p:spPr>
          <a:xfrm>
            <a:off x="6203646" y="250008"/>
            <a:ext cx="752743" cy="752743"/>
          </a:xfrm>
          <a:prstGeom prst="roundRect">
            <a:avLst/>
          </a:prstGeom>
          <a:solidFill>
            <a:srgbClr val="40CCFB"/>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6256558" y="303127"/>
            <a:ext cx="646331" cy="646331"/>
          </a:xfrm>
          <a:prstGeom prst="rect">
            <a:avLst/>
          </a:prstGeom>
          <a:solidFill>
            <a:srgbClr val="40CCFB"/>
          </a:solidFill>
        </p:spPr>
        <p:txBody>
          <a:bodyPr wrap="none" rtlCol="0">
            <a:spAutoFit/>
          </a:bodyPr>
          <a:lstStyle/>
          <a:p>
            <a:r>
              <a:rPr lang="ja-JP" altLang="en-US" dirty="0">
                <a:solidFill>
                  <a:schemeClr val="bg1"/>
                </a:solidFill>
                <a:latin typeface="小塚ゴシック Pr6N M"/>
                <a:ea typeface="小塚ゴシック Pr6N M"/>
                <a:cs typeface="小塚ゴシック Pr6N M"/>
              </a:rPr>
              <a:t>防災</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減災</a:t>
            </a:r>
            <a:endParaRPr lang="en-US" altLang="ja-JP" sz="2400" dirty="0">
              <a:solidFill>
                <a:schemeClr val="bg1"/>
              </a:solidFill>
              <a:latin typeface="小塚ゴシック Pr6N M"/>
              <a:ea typeface="小塚ゴシック Pr6N M"/>
              <a:cs typeface="小塚ゴシック Pr6N M"/>
            </a:endParaRPr>
          </a:p>
        </p:txBody>
      </p:sp>
      <p:sp>
        <p:nvSpPr>
          <p:cNvPr id="77" name="角丸四角形 76"/>
          <p:cNvSpPr/>
          <p:nvPr/>
        </p:nvSpPr>
        <p:spPr>
          <a:xfrm>
            <a:off x="8089329" y="259633"/>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78" name="テキスト ボックス 77"/>
          <p:cNvSpPr txBox="1"/>
          <p:nvPr/>
        </p:nvSpPr>
        <p:spPr>
          <a:xfrm>
            <a:off x="8142535" y="312839"/>
            <a:ext cx="646331" cy="646331"/>
          </a:xfrm>
          <a:prstGeom prst="rect">
            <a:avLst/>
          </a:prstGeom>
          <a:noFill/>
          <a:ln>
            <a:noFill/>
          </a:ln>
        </p:spPr>
        <p:txBody>
          <a:bodyPr wrap="none" rtlCol="0">
            <a:spAutoFit/>
          </a:bodyPr>
          <a:lstStyle/>
          <a:p>
            <a:r>
              <a:rPr lang="ja-JP" altLang="en-US" dirty="0">
                <a:solidFill>
                  <a:schemeClr val="bg1"/>
                </a:solidFill>
                <a:latin typeface="小塚ゴシック Pr6N M"/>
                <a:ea typeface="小塚ゴシック Pr6N M"/>
                <a:cs typeface="小塚ゴシック Pr6N M"/>
              </a:rPr>
              <a:t>産業</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創出</a:t>
            </a:r>
            <a:endParaRPr kumimoji="1" lang="en-US" altLang="ja-JP" dirty="0">
              <a:solidFill>
                <a:schemeClr val="bg1"/>
              </a:solidFill>
              <a:latin typeface="小塚ゴシック Pr6N M"/>
              <a:ea typeface="小塚ゴシック Pr6N M"/>
              <a:cs typeface="小塚ゴシック Pr6N M"/>
            </a:endParaRPr>
          </a:p>
        </p:txBody>
      </p:sp>
      <p:pic>
        <p:nvPicPr>
          <p:cNvPr id="3" name="図 2"/>
          <p:cNvPicPr>
            <a:picLocks noChangeAspect="1"/>
          </p:cNvPicPr>
          <p:nvPr/>
        </p:nvPicPr>
        <p:blipFill>
          <a:blip r:embed="rId7"/>
          <a:stretch>
            <a:fillRect/>
          </a:stretch>
        </p:blipFill>
        <p:spPr>
          <a:xfrm>
            <a:off x="361958" y="3124354"/>
            <a:ext cx="4445536" cy="3338301"/>
          </a:xfrm>
          <a:prstGeom prst="rect">
            <a:avLst/>
          </a:prstGeom>
        </p:spPr>
      </p:pic>
      <p:sp>
        <p:nvSpPr>
          <p:cNvPr id="4" name="テキスト ボックス 3"/>
          <p:cNvSpPr txBox="1"/>
          <p:nvPr/>
        </p:nvSpPr>
        <p:spPr>
          <a:xfrm>
            <a:off x="95351" y="2263370"/>
            <a:ext cx="4978750" cy="738664"/>
          </a:xfrm>
          <a:prstGeom prst="rect">
            <a:avLst/>
          </a:prstGeom>
          <a:noFill/>
        </p:spPr>
        <p:txBody>
          <a:bodyPr wrap="square" rtlCol="0">
            <a:spAutoFit/>
          </a:bodyPr>
          <a:lstStyle/>
          <a:p>
            <a:r>
              <a:rPr kumimoji="1" lang="ja-JP" altLang="en-US" sz="1400" b="1" dirty="0">
                <a:latin typeface="+mj-ea"/>
                <a:ea typeface="+mj-ea"/>
              </a:rPr>
              <a:t>目撃者が「</a:t>
            </a:r>
            <a:r>
              <a:rPr kumimoji="1" lang="en-US" altLang="ja-JP" sz="1400" b="1" dirty="0">
                <a:latin typeface="+mj-ea"/>
                <a:ea typeface="+mj-ea"/>
              </a:rPr>
              <a:t>Coaido119</a:t>
            </a:r>
            <a:r>
              <a:rPr kumimoji="1" lang="ja-JP" altLang="en-US" sz="1400" b="1" dirty="0">
                <a:latin typeface="+mj-ea"/>
                <a:ea typeface="+mj-ea"/>
              </a:rPr>
              <a:t>」から発信すると、</a:t>
            </a:r>
            <a:r>
              <a:rPr kumimoji="1" lang="en-US" altLang="ja-JP" sz="1400" b="1" dirty="0">
                <a:latin typeface="+mj-ea"/>
                <a:ea typeface="+mj-ea"/>
              </a:rPr>
              <a:t>119</a:t>
            </a:r>
            <a:r>
              <a:rPr kumimoji="1" lang="ja-JP" altLang="en-US" sz="1400" b="1" dirty="0">
                <a:latin typeface="+mj-ea"/>
                <a:ea typeface="+mj-ea"/>
              </a:rPr>
              <a:t>番通報</a:t>
            </a:r>
            <a:r>
              <a:rPr lang="ja-JP" altLang="en-US" sz="1400" b="1" dirty="0">
                <a:latin typeface="+mj-ea"/>
                <a:ea typeface="+mj-ea"/>
              </a:rPr>
              <a:t>、</a:t>
            </a:r>
            <a:r>
              <a:rPr kumimoji="1" lang="ja-JP" altLang="en-US" sz="1400" b="1" dirty="0">
                <a:latin typeface="+mj-ea"/>
                <a:ea typeface="+mj-ea"/>
              </a:rPr>
              <a:t>周囲のアプリ受信登録者、</a:t>
            </a:r>
            <a:r>
              <a:rPr kumimoji="1" lang="en-US" altLang="ja-JP" sz="1400" b="1" dirty="0">
                <a:latin typeface="+mj-ea"/>
                <a:ea typeface="+mj-ea"/>
              </a:rPr>
              <a:t>AED</a:t>
            </a:r>
            <a:r>
              <a:rPr kumimoji="1" lang="ja-JP" altLang="en-US" sz="1400" b="1" dirty="0">
                <a:latin typeface="+mj-ea"/>
                <a:ea typeface="+mj-ea"/>
              </a:rPr>
              <a:t>設置先への</a:t>
            </a:r>
            <a:r>
              <a:rPr kumimoji="1" lang="en-US" altLang="ja-JP" sz="1400" b="1" dirty="0">
                <a:latin typeface="+mj-ea"/>
                <a:ea typeface="+mj-ea"/>
              </a:rPr>
              <a:t>SOS</a:t>
            </a:r>
            <a:r>
              <a:rPr kumimoji="1" lang="ja-JP" altLang="en-US" sz="1400" b="1" dirty="0">
                <a:latin typeface="+mj-ea"/>
                <a:ea typeface="+mj-ea"/>
              </a:rPr>
              <a:t>発信</a:t>
            </a:r>
            <a:r>
              <a:rPr lang="ja-JP" altLang="en-US" sz="1400" b="1" dirty="0">
                <a:latin typeface="+mj-ea"/>
                <a:ea typeface="+mj-ea"/>
              </a:rPr>
              <a:t>が一斉に行われ、ボランティアによる一次救命処置を促すことができる。</a:t>
            </a:r>
            <a:endParaRPr kumimoji="1" lang="en-US" altLang="ja-JP" sz="1400" b="1" dirty="0">
              <a:latin typeface="+mj-ea"/>
              <a:ea typeface="+mj-ea"/>
            </a:endParaRPr>
          </a:p>
        </p:txBody>
      </p:sp>
      <p:sp>
        <p:nvSpPr>
          <p:cNvPr id="30" name="片側の 2 つの角を丸めた四角形 29"/>
          <p:cNvSpPr/>
          <p:nvPr/>
        </p:nvSpPr>
        <p:spPr>
          <a:xfrm>
            <a:off x="5218553" y="4451603"/>
            <a:ext cx="4697509" cy="503242"/>
          </a:xfrm>
          <a:prstGeom prst="round2SameRect">
            <a:avLst>
              <a:gd name="adj1" fmla="val 40827"/>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dirty="0">
                <a:solidFill>
                  <a:schemeClr val="bg1"/>
                </a:solidFill>
              </a:rPr>
              <a:t>Coaido119</a:t>
            </a:r>
            <a:r>
              <a:rPr kumimoji="1" lang="ja-JP" altLang="en-US" dirty="0">
                <a:solidFill>
                  <a:schemeClr val="bg1"/>
                </a:solidFill>
              </a:rPr>
              <a:t>でこう変わった！</a:t>
            </a:r>
          </a:p>
        </p:txBody>
      </p:sp>
      <p:sp>
        <p:nvSpPr>
          <p:cNvPr id="2" name="楕円 1"/>
          <p:cNvSpPr/>
          <p:nvPr/>
        </p:nvSpPr>
        <p:spPr>
          <a:xfrm>
            <a:off x="2872509" y="4738255"/>
            <a:ext cx="2004291" cy="1839322"/>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43149" y="4694102"/>
            <a:ext cx="1863011" cy="307777"/>
          </a:xfrm>
          <a:prstGeom prst="rect">
            <a:avLst/>
          </a:prstGeom>
          <a:solidFill>
            <a:srgbClr val="4A7EBB"/>
          </a:solidFill>
          <a:ln>
            <a:noFill/>
          </a:ln>
        </p:spPr>
        <p:txBody>
          <a:bodyPr wrap="none" rtlCol="0">
            <a:spAutoFit/>
          </a:bodyPr>
          <a:lstStyle/>
          <a:p>
            <a:r>
              <a:rPr kumimoji="1" lang="ja-JP" altLang="en-US" sz="1400" b="1" dirty="0">
                <a:solidFill>
                  <a:schemeClr val="bg1"/>
                </a:solidFill>
              </a:rPr>
              <a:t>オープンデータ利活用</a:t>
            </a:r>
          </a:p>
        </p:txBody>
      </p:sp>
      <p:sp>
        <p:nvSpPr>
          <p:cNvPr id="6" name="テキスト ボックス 5"/>
          <p:cNvSpPr txBox="1"/>
          <p:nvPr/>
        </p:nvSpPr>
        <p:spPr>
          <a:xfrm>
            <a:off x="5836621" y="6106792"/>
            <a:ext cx="3206327" cy="307777"/>
          </a:xfrm>
          <a:prstGeom prst="rect">
            <a:avLst/>
          </a:prstGeom>
          <a:noFill/>
        </p:spPr>
        <p:txBody>
          <a:bodyPr wrap="none" rtlCol="0">
            <a:spAutoFit/>
          </a:bodyPr>
          <a:lstStyle/>
          <a:p>
            <a:r>
              <a:rPr lang="ja-JP" altLang="en-US" sz="1400" b="1" dirty="0">
                <a:latin typeface="小塚ゴシック Pr6N R"/>
              </a:rPr>
              <a:t>上記により救命率の向上が期待できる。</a:t>
            </a:r>
            <a:endParaRPr kumimoji="1" lang="ja-JP" altLang="en-US" sz="1400" b="1" dirty="0">
              <a:latin typeface="小塚ゴシック Pr6N R"/>
            </a:endParaRPr>
          </a:p>
        </p:txBody>
      </p:sp>
      <p:sp>
        <p:nvSpPr>
          <p:cNvPr id="41" name="テキスト ボックス 40"/>
          <p:cNvSpPr txBox="1"/>
          <p:nvPr/>
        </p:nvSpPr>
        <p:spPr>
          <a:xfrm>
            <a:off x="5123123" y="2826914"/>
            <a:ext cx="4411785" cy="1107996"/>
          </a:xfrm>
          <a:prstGeom prst="rect">
            <a:avLst/>
          </a:prstGeom>
          <a:noFill/>
        </p:spPr>
        <p:txBody>
          <a:bodyPr wrap="none" rtlCol="0">
            <a:spAutoFit/>
          </a:bodyPr>
          <a:lstStyle/>
          <a:p>
            <a:pPr marL="171450" indent="-171450">
              <a:buFont typeface="Wingdings" panose="05000000000000000000" pitchFamily="2" charset="2"/>
              <a:buChar char="l"/>
            </a:pPr>
            <a:r>
              <a:rPr kumimoji="1" lang="ja-JP" altLang="en-US" sz="1100" dirty="0">
                <a:latin typeface="小塚ゴシック Pr6N R"/>
              </a:rPr>
              <a:t>周囲にいる医療有資格者や救急有資格者への連絡手段がない。</a:t>
            </a:r>
            <a:endParaRPr kumimoji="1" lang="en-US" altLang="ja-JP" sz="1100" dirty="0">
              <a:latin typeface="小塚ゴシック Pr6N R"/>
            </a:endParaRPr>
          </a:p>
          <a:p>
            <a:pPr marL="171450" indent="-171450">
              <a:buFont typeface="Wingdings" panose="05000000000000000000" pitchFamily="2" charset="2"/>
              <a:buChar char="l"/>
            </a:pPr>
            <a:r>
              <a:rPr lang="en-US" altLang="ja-JP" sz="1100" dirty="0">
                <a:latin typeface="小塚ゴシック Pr6N R"/>
              </a:rPr>
              <a:t>AED</a:t>
            </a:r>
            <a:r>
              <a:rPr lang="ja-JP" altLang="en-US" sz="1100" dirty="0">
                <a:latin typeface="小塚ゴシック Pr6N R"/>
              </a:rPr>
              <a:t>がどこにあるか把握していない、把握していても往復移動でも</a:t>
            </a:r>
            <a:r>
              <a:rPr lang="ja-JP" altLang="en-US" sz="1100" dirty="0" err="1">
                <a:latin typeface="小塚ゴシック Pr6N R"/>
              </a:rPr>
              <a:t>っ</a:t>
            </a:r>
            <a:endParaRPr lang="en-US" altLang="ja-JP" sz="1100" dirty="0">
              <a:latin typeface="小塚ゴシック Pr6N R"/>
            </a:endParaRPr>
          </a:p>
          <a:p>
            <a:r>
              <a:rPr lang="ja-JP" altLang="en-US" sz="1100" dirty="0">
                <a:latin typeface="小塚ゴシック Pr6N R"/>
              </a:rPr>
              <a:t>　　</a:t>
            </a:r>
            <a:r>
              <a:rPr lang="ja-JP" altLang="en-US" sz="1100" dirty="0" err="1">
                <a:latin typeface="小塚ゴシック Pr6N R"/>
              </a:rPr>
              <a:t>て</a:t>
            </a:r>
            <a:r>
              <a:rPr lang="ja-JP" altLang="en-US" sz="1100" dirty="0">
                <a:latin typeface="小塚ゴシック Pr6N R"/>
              </a:rPr>
              <a:t>くるま</a:t>
            </a:r>
            <a:r>
              <a:rPr kumimoji="1" lang="ja-JP" altLang="en-US" sz="1100" dirty="0">
                <a:latin typeface="小塚ゴシック Pr6N R"/>
              </a:rPr>
              <a:t>で時間がかかり、</a:t>
            </a:r>
            <a:r>
              <a:rPr kumimoji="1" lang="en-US" altLang="ja-JP" sz="1100" dirty="0">
                <a:latin typeface="小塚ゴシック Pr6N R"/>
              </a:rPr>
              <a:t>AED</a:t>
            </a:r>
            <a:r>
              <a:rPr kumimoji="1" lang="ja-JP" altLang="en-US" sz="1100" dirty="0">
                <a:latin typeface="小塚ゴシック Pr6N R"/>
              </a:rPr>
              <a:t>使用率が</a:t>
            </a:r>
            <a:r>
              <a:rPr kumimoji="1" lang="en-US" altLang="ja-JP" sz="1100" dirty="0">
                <a:latin typeface="小塚ゴシック Pr6N R"/>
              </a:rPr>
              <a:t>5%</a:t>
            </a:r>
            <a:r>
              <a:rPr kumimoji="1" lang="ja-JP" altLang="en-US" sz="1100" dirty="0">
                <a:latin typeface="小塚ゴシック Pr6N R"/>
              </a:rPr>
              <a:t>しかない。</a:t>
            </a:r>
            <a:endParaRPr kumimoji="1" lang="en-US" altLang="ja-JP" sz="1100" dirty="0">
              <a:latin typeface="小塚ゴシック Pr6N R"/>
            </a:endParaRPr>
          </a:p>
          <a:p>
            <a:pPr marL="171450" indent="-171450">
              <a:buFont typeface="Wingdings" panose="05000000000000000000" pitchFamily="2" charset="2"/>
              <a:buChar char="l"/>
            </a:pPr>
            <a:r>
              <a:rPr lang="ja-JP" altLang="en-US" sz="1100" dirty="0">
                <a:latin typeface="小塚ゴシック Pr6N R"/>
              </a:rPr>
              <a:t>防災センターへの連絡の意識がない、電話番号がわからない、オフィ</a:t>
            </a:r>
            <a:endParaRPr lang="en-US" altLang="ja-JP" sz="1100" dirty="0">
              <a:latin typeface="小塚ゴシック Pr6N R"/>
            </a:endParaRPr>
          </a:p>
          <a:p>
            <a:r>
              <a:rPr lang="ja-JP" altLang="en-US" sz="1100" dirty="0">
                <a:latin typeface="小塚ゴシック Pr6N R"/>
              </a:rPr>
              <a:t>　　ス</a:t>
            </a:r>
            <a:r>
              <a:rPr kumimoji="1" lang="ja-JP" altLang="en-US" sz="1100" dirty="0">
                <a:latin typeface="小塚ゴシック Pr6N R"/>
              </a:rPr>
              <a:t>スペースやトイレなど監視カメラがない場所では連絡がなければ救</a:t>
            </a:r>
            <a:endParaRPr kumimoji="1" lang="en-US" altLang="ja-JP" sz="1100" dirty="0">
              <a:latin typeface="小塚ゴシック Pr6N R"/>
            </a:endParaRPr>
          </a:p>
          <a:p>
            <a:r>
              <a:rPr lang="ja-JP" altLang="en-US" sz="1100" dirty="0">
                <a:latin typeface="小塚ゴシック Pr6N R"/>
              </a:rPr>
              <a:t>　　</a:t>
            </a:r>
            <a:r>
              <a:rPr kumimoji="1" lang="ja-JP" altLang="en-US" sz="1100" dirty="0">
                <a:latin typeface="小塚ゴシック Pr6N R"/>
              </a:rPr>
              <a:t>急事案</a:t>
            </a:r>
            <a:r>
              <a:rPr lang="ja-JP" altLang="en-US" sz="1100" dirty="0">
                <a:latin typeface="小塚ゴシック Pr6N R"/>
              </a:rPr>
              <a:t>発生に気づくことが困難。</a:t>
            </a:r>
            <a:endParaRPr kumimoji="1" lang="ja-JP" altLang="en-US" sz="1100" dirty="0">
              <a:latin typeface="小塚ゴシック Pr6N R"/>
            </a:endParaRPr>
          </a:p>
        </p:txBody>
      </p:sp>
      <p:sp>
        <p:nvSpPr>
          <p:cNvPr id="46" name="テキスト ボックス 45"/>
          <p:cNvSpPr txBox="1"/>
          <p:nvPr/>
        </p:nvSpPr>
        <p:spPr>
          <a:xfrm>
            <a:off x="5131490" y="5023515"/>
            <a:ext cx="4613764" cy="1107996"/>
          </a:xfrm>
          <a:prstGeom prst="rect">
            <a:avLst/>
          </a:prstGeom>
          <a:noFill/>
        </p:spPr>
        <p:txBody>
          <a:bodyPr wrap="none" rtlCol="0">
            <a:spAutoFit/>
          </a:bodyPr>
          <a:lstStyle/>
          <a:p>
            <a:pPr marL="171450" indent="-171450">
              <a:buFont typeface="Wingdings" panose="05000000000000000000" pitchFamily="2" charset="2"/>
              <a:buChar char="l"/>
            </a:pPr>
            <a:r>
              <a:rPr kumimoji="1" lang="ja-JP" altLang="en-US" sz="1100" dirty="0">
                <a:latin typeface="小塚ゴシック Pr6N R"/>
              </a:rPr>
              <a:t>周囲にいる医療有資格者や救急有資格者が救急ボランティアとして駆け</a:t>
            </a:r>
            <a:endParaRPr kumimoji="1" lang="en-US" altLang="ja-JP" sz="1100" dirty="0">
              <a:latin typeface="小塚ゴシック Pr6N R"/>
            </a:endParaRPr>
          </a:p>
          <a:p>
            <a:r>
              <a:rPr lang="ja-JP" altLang="en-US" sz="1100" dirty="0">
                <a:latin typeface="小塚ゴシック Pr6N R"/>
              </a:rPr>
              <a:t>　　付け、救急処置の迅速化と高度化が可能</a:t>
            </a:r>
            <a:r>
              <a:rPr kumimoji="1" lang="ja-JP" altLang="en-US" sz="1100" dirty="0">
                <a:latin typeface="小塚ゴシック Pr6N R"/>
              </a:rPr>
              <a:t>。</a:t>
            </a:r>
            <a:endParaRPr kumimoji="1" lang="en-US" altLang="ja-JP" sz="1100" dirty="0">
              <a:latin typeface="小塚ゴシック Pr6N R"/>
            </a:endParaRPr>
          </a:p>
          <a:p>
            <a:pPr marL="171450" indent="-171450">
              <a:buFont typeface="Wingdings" panose="05000000000000000000" pitchFamily="2" charset="2"/>
              <a:buChar char="l"/>
            </a:pPr>
            <a:r>
              <a:rPr lang="en-US" altLang="ja-JP" sz="1100" dirty="0">
                <a:latin typeface="小塚ゴシック Pr6N R"/>
              </a:rPr>
              <a:t>AED</a:t>
            </a:r>
            <a:r>
              <a:rPr lang="ja-JP" altLang="en-US" sz="1100" dirty="0">
                <a:latin typeface="小塚ゴシック Pr6N R"/>
              </a:rPr>
              <a:t>設置場所施設の固定電話に自動連絡することで</a:t>
            </a:r>
            <a:r>
              <a:rPr lang="en-US" altLang="ja-JP" sz="1100" dirty="0">
                <a:latin typeface="小塚ゴシック Pr6N R"/>
              </a:rPr>
              <a:t>AED</a:t>
            </a:r>
            <a:r>
              <a:rPr lang="ja-JP" altLang="en-US" sz="1100" dirty="0">
                <a:latin typeface="小塚ゴシック Pr6N R"/>
              </a:rPr>
              <a:t>使用率の</a:t>
            </a:r>
            <a:endParaRPr lang="en-US" altLang="ja-JP" sz="1100" dirty="0">
              <a:latin typeface="小塚ゴシック Pr6N R"/>
            </a:endParaRPr>
          </a:p>
          <a:p>
            <a:r>
              <a:rPr lang="ja-JP" altLang="en-US" sz="1100" dirty="0">
                <a:latin typeface="小塚ゴシック Pr6N R"/>
              </a:rPr>
              <a:t>　　向上が可能（有償）</a:t>
            </a:r>
            <a:r>
              <a:rPr kumimoji="1" lang="ja-JP" altLang="en-US" sz="1100" dirty="0">
                <a:latin typeface="小塚ゴシック Pr6N R"/>
              </a:rPr>
              <a:t>。</a:t>
            </a:r>
            <a:endParaRPr kumimoji="1" lang="en-US" altLang="ja-JP" sz="1100" dirty="0">
              <a:latin typeface="小塚ゴシック Pr6N R"/>
            </a:endParaRPr>
          </a:p>
          <a:p>
            <a:pPr marL="171450" indent="-171450">
              <a:buFont typeface="Wingdings" panose="05000000000000000000" pitchFamily="2" charset="2"/>
              <a:buChar char="l"/>
            </a:pPr>
            <a:r>
              <a:rPr lang="ja-JP" altLang="en-US" sz="1100" dirty="0">
                <a:latin typeface="小塚ゴシック Pr6N R"/>
              </a:rPr>
              <a:t>固定電話で防災センターに自動電話すること仕組みで確実に警備員</a:t>
            </a:r>
            <a:endParaRPr lang="en-US" altLang="ja-JP" sz="1100" dirty="0">
              <a:latin typeface="小塚ゴシック Pr6N R"/>
            </a:endParaRPr>
          </a:p>
          <a:p>
            <a:r>
              <a:rPr lang="ja-JP" altLang="en-US" sz="1100" dirty="0">
                <a:latin typeface="小塚ゴシック Pr6N R"/>
              </a:rPr>
              <a:t>　　に</a:t>
            </a:r>
            <a:r>
              <a:rPr kumimoji="1" lang="ja-JP" altLang="en-US" sz="1100" dirty="0">
                <a:latin typeface="小塚ゴシック Pr6N R"/>
              </a:rPr>
              <a:t>救急事案発生を知らせ、迅速な初動対応が可能（有償）。</a:t>
            </a:r>
          </a:p>
        </p:txBody>
      </p:sp>
      <p:sp>
        <p:nvSpPr>
          <p:cNvPr id="48" name="テキスト ボックス 47"/>
          <p:cNvSpPr txBox="1"/>
          <p:nvPr/>
        </p:nvSpPr>
        <p:spPr>
          <a:xfrm>
            <a:off x="5364563" y="2579303"/>
            <a:ext cx="3889206" cy="307777"/>
          </a:xfrm>
          <a:prstGeom prst="rect">
            <a:avLst/>
          </a:prstGeom>
          <a:noFill/>
        </p:spPr>
        <p:txBody>
          <a:bodyPr wrap="none" rtlCol="0">
            <a:spAutoFit/>
          </a:bodyPr>
          <a:lstStyle/>
          <a:p>
            <a:r>
              <a:rPr lang="ja-JP" altLang="en-US" sz="1400" b="1" dirty="0">
                <a:latin typeface="小塚ゴシック Pr6N R"/>
              </a:rPr>
              <a:t>“救急現場の「助けて！」が周囲の人に届かない”</a:t>
            </a:r>
            <a:endParaRPr kumimoji="1" lang="ja-JP" altLang="en-US" sz="1400" b="1" dirty="0">
              <a:latin typeface="小塚ゴシック Pr6N R"/>
            </a:endParaRPr>
          </a:p>
        </p:txBody>
      </p:sp>
      <p:sp>
        <p:nvSpPr>
          <p:cNvPr id="49" name="テキスト ボックス 48"/>
          <p:cNvSpPr txBox="1"/>
          <p:nvPr/>
        </p:nvSpPr>
        <p:spPr>
          <a:xfrm>
            <a:off x="5652149" y="3872773"/>
            <a:ext cx="3456395" cy="307777"/>
          </a:xfrm>
          <a:prstGeom prst="rect">
            <a:avLst/>
          </a:prstGeom>
          <a:noFill/>
        </p:spPr>
        <p:txBody>
          <a:bodyPr wrap="none" rtlCol="0">
            <a:spAutoFit/>
          </a:bodyPr>
          <a:lstStyle/>
          <a:p>
            <a:r>
              <a:rPr lang="ja-JP" altLang="en-US" sz="1400" b="1" dirty="0">
                <a:latin typeface="小塚ゴシック Pr6N R"/>
              </a:rPr>
              <a:t>上記により救命率が著しく低い状況である。</a:t>
            </a:r>
            <a:endParaRPr kumimoji="1" lang="ja-JP" altLang="en-US" sz="1400" b="1" dirty="0">
              <a:latin typeface="小塚ゴシック Pr6N R"/>
            </a:endParaRPr>
          </a:p>
        </p:txBody>
      </p:sp>
      <p:sp>
        <p:nvSpPr>
          <p:cNvPr id="40" name="テキスト ボックス 39"/>
          <p:cNvSpPr txBox="1"/>
          <p:nvPr/>
        </p:nvSpPr>
        <p:spPr>
          <a:xfrm>
            <a:off x="7254290" y="-33894"/>
            <a:ext cx="2664081" cy="307777"/>
          </a:xfrm>
          <a:prstGeom prst="rect">
            <a:avLst/>
          </a:prstGeom>
          <a:noFill/>
        </p:spPr>
        <p:txBody>
          <a:bodyPr wrap="square" rtlCol="0">
            <a:spAutoFit/>
          </a:bodyPr>
          <a:lstStyle/>
          <a:p>
            <a:pPr algn="r"/>
            <a:r>
              <a:rPr lang="ja-JP" altLang="en-US" sz="1400" dirty="0">
                <a:latin typeface="+mn-ea"/>
              </a:rPr>
              <a:t>平成</a:t>
            </a:r>
            <a:r>
              <a:rPr lang="en-US" altLang="ja-JP" sz="1400" dirty="0">
                <a:latin typeface="+mn-ea"/>
              </a:rPr>
              <a:t>31</a:t>
            </a:r>
            <a:r>
              <a:rPr lang="ja-JP" altLang="en-US" sz="1400" dirty="0">
                <a:latin typeface="+mn-ea"/>
              </a:rPr>
              <a:t>年</a:t>
            </a:r>
            <a:r>
              <a:rPr lang="en-US" altLang="ja-JP" sz="1400" dirty="0">
                <a:latin typeface="+mn-ea"/>
              </a:rPr>
              <a:t>3</a:t>
            </a:r>
            <a:r>
              <a:rPr lang="ja-JP" altLang="en-US" sz="1400" dirty="0">
                <a:latin typeface="+mn-ea"/>
              </a:rPr>
              <a:t>月</a:t>
            </a:r>
            <a:r>
              <a:rPr lang="en-US" altLang="ja-JP" sz="1400" dirty="0">
                <a:latin typeface="+mn-ea"/>
              </a:rPr>
              <a:t>18</a:t>
            </a:r>
            <a:r>
              <a:rPr lang="ja-JP" altLang="en-US" sz="1400" dirty="0">
                <a:latin typeface="+mn-ea"/>
              </a:rPr>
              <a:t>日版</a:t>
            </a:r>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正方形/長方形 102"/>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0" name="正方形/長方形 39"/>
          <p:cNvSpPr/>
          <p:nvPr/>
        </p:nvSpPr>
        <p:spPr>
          <a:xfrm>
            <a:off x="6046963" y="1499638"/>
            <a:ext cx="3116631"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自治体</a:t>
            </a:r>
            <a:r>
              <a:rPr lang="en-US" altLang="ja-JP" sz="1100" dirty="0">
                <a:solidFill>
                  <a:schemeClr val="tx1"/>
                </a:solidFill>
                <a:latin typeface="小塚ゴシック Pr6N L"/>
                <a:ea typeface="小塚ゴシック Pr6N L"/>
                <a:cs typeface="小塚ゴシック Pr6N L"/>
              </a:rPr>
              <a:t>AED</a:t>
            </a:r>
            <a:r>
              <a:rPr lang="ja-JP" altLang="en-US" sz="1100" dirty="0">
                <a:solidFill>
                  <a:schemeClr val="tx1"/>
                </a:solidFill>
                <a:latin typeface="小塚ゴシック Pr6N L"/>
                <a:ea typeface="小塚ゴシック Pr6N L"/>
                <a:cs typeface="小塚ゴシック Pr6N L"/>
              </a:rPr>
              <a:t>設置情報</a:t>
            </a:r>
            <a:endParaRPr lang="en-US" altLang="ja-JP" sz="1100" dirty="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日本全国</a:t>
            </a:r>
          </a:p>
        </p:txBody>
      </p:sp>
      <p:sp>
        <p:nvSpPr>
          <p:cNvPr id="62" name="角丸四角形 61"/>
          <p:cNvSpPr/>
          <p:nvPr/>
        </p:nvSpPr>
        <p:spPr>
          <a:xfrm>
            <a:off x="5096143" y="3479656"/>
            <a:ext cx="950821"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8" name="直線コネクタ 67"/>
          <p:cNvCxnSpPr/>
          <p:nvPr/>
        </p:nvCxnSpPr>
        <p:spPr>
          <a:xfrm flipH="1">
            <a:off x="60399" y="1645164"/>
            <a:ext cx="4942435"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3960707"/>
            <a:ext cx="4711409" cy="2527450"/>
          </a:xfrm>
          <a:prstGeom prst="roundRect">
            <a:avLst>
              <a:gd name="adj" fmla="val 9905"/>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012976" y="4020568"/>
            <a:ext cx="3749744" cy="830997"/>
          </a:xfrm>
          <a:prstGeom prst="rect">
            <a:avLst/>
          </a:prstGeom>
          <a:noFill/>
        </p:spPr>
        <p:txBody>
          <a:bodyPr vert="horz" wrap="none" rtlCol="0">
            <a:spAutoFit/>
          </a:bodyPr>
          <a:lstStyle/>
          <a:p>
            <a:r>
              <a:rPr lang="en-US" altLang="ja-JP" sz="1600" b="1" dirty="0">
                <a:solidFill>
                  <a:srgbClr val="0070C0"/>
                </a:solidFill>
                <a:latin typeface="フォントポにほんご"/>
                <a:ea typeface="フォントポにほんご"/>
                <a:cs typeface="フォントポにほんご"/>
              </a:rPr>
              <a:t>AED</a:t>
            </a:r>
            <a:r>
              <a:rPr lang="ja-JP" altLang="en-US" sz="1600" b="1" dirty="0">
                <a:solidFill>
                  <a:srgbClr val="0070C0"/>
                </a:solidFill>
                <a:latin typeface="フォントポにほんご"/>
                <a:ea typeface="フォントポにほんご"/>
                <a:cs typeface="フォントポにほんご"/>
              </a:rPr>
              <a:t>オープンデータには、</a:t>
            </a:r>
            <a:r>
              <a:rPr lang="en-US" altLang="ja-JP" sz="1600" b="1" dirty="0">
                <a:solidFill>
                  <a:srgbClr val="0070C0"/>
                </a:solidFill>
                <a:latin typeface="フォントポにほんご"/>
                <a:ea typeface="フォントポにほんご"/>
                <a:cs typeface="フォントポにほんご"/>
              </a:rPr>
              <a:t>AED</a:t>
            </a:r>
            <a:r>
              <a:rPr lang="ja-JP" altLang="en-US" sz="1600" b="1" dirty="0">
                <a:solidFill>
                  <a:srgbClr val="0070C0"/>
                </a:solidFill>
                <a:latin typeface="フォントポにほんご"/>
                <a:ea typeface="フォントポにほんご"/>
                <a:cs typeface="フォントポにほんご"/>
              </a:rPr>
              <a:t>設置施設</a:t>
            </a:r>
            <a:endParaRPr lang="en-US" altLang="ja-JP" sz="1600" b="1" dirty="0">
              <a:solidFill>
                <a:srgbClr val="0070C0"/>
              </a:solidFill>
              <a:latin typeface="フォントポにほんご"/>
              <a:ea typeface="フォントポにほんご"/>
              <a:cs typeface="フォントポにほんご"/>
            </a:endParaRPr>
          </a:p>
          <a:p>
            <a:r>
              <a:rPr lang="ja-JP" altLang="en-US" sz="1600" b="1" dirty="0">
                <a:solidFill>
                  <a:srgbClr val="0070C0"/>
                </a:solidFill>
                <a:latin typeface="フォントポにほんご"/>
                <a:ea typeface="フォントポにほんご"/>
                <a:cs typeface="フォントポにほんご"/>
              </a:rPr>
              <a:t>の緯度経度情報と電話番号を入れて</a:t>
            </a:r>
            <a:endParaRPr lang="en-US" altLang="ja-JP" sz="1600" b="1" dirty="0">
              <a:solidFill>
                <a:srgbClr val="0070C0"/>
              </a:solidFill>
              <a:latin typeface="フォントポにほんご"/>
              <a:ea typeface="フォントポにほんご"/>
              <a:cs typeface="フォントポにほんご"/>
            </a:endParaRPr>
          </a:p>
          <a:p>
            <a:r>
              <a:rPr lang="ja-JP" altLang="en-US" sz="1600" b="1" dirty="0">
                <a:solidFill>
                  <a:srgbClr val="0070C0"/>
                </a:solidFill>
                <a:latin typeface="フォントポにほんご"/>
                <a:ea typeface="フォントポにほんご"/>
                <a:cs typeface="フォントポにほんご"/>
              </a:rPr>
              <a:t>ください！</a:t>
            </a:r>
          </a:p>
        </p:txBody>
      </p:sp>
      <p:sp>
        <p:nvSpPr>
          <p:cNvPr id="34" name="角丸四角形 33"/>
          <p:cNvSpPr/>
          <p:nvPr/>
        </p:nvSpPr>
        <p:spPr>
          <a:xfrm>
            <a:off x="5114549" y="1494164"/>
            <a:ext cx="1228416"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CSV</a:t>
            </a:r>
            <a:r>
              <a:rPr lang="ja-JP" altLang="en-US" sz="1200">
                <a:solidFill>
                  <a:schemeClr val="tx1"/>
                </a:solidFill>
                <a:latin typeface="小塚ゴシック Pr6N L"/>
                <a:ea typeface="小塚ゴシック Pr6N L"/>
                <a:cs typeface="小塚ゴシック Pr6N L"/>
              </a:rPr>
              <a:t>、</a:t>
            </a:r>
            <a:r>
              <a:rPr lang="en-US" altLang="ja-JP" sz="1200" dirty="0">
                <a:solidFill>
                  <a:schemeClr val="tx1"/>
                </a:solidFill>
                <a:latin typeface="小塚ゴシック Pr6N L"/>
                <a:ea typeface="小塚ゴシック Pr6N L"/>
                <a:cs typeface="小塚ゴシック Pr6N L"/>
              </a:rPr>
              <a:t>REST/JSON</a:t>
            </a:r>
          </a:p>
        </p:txBody>
      </p:sp>
      <p:sp>
        <p:nvSpPr>
          <p:cNvPr id="36" name="角丸四角形 35"/>
          <p:cNvSpPr/>
          <p:nvPr/>
        </p:nvSpPr>
        <p:spPr>
          <a:xfrm>
            <a:off x="5690006" y="1983667"/>
            <a:ext cx="1274749"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69" name="正方形/長方形 68"/>
          <p:cNvSpPr/>
          <p:nvPr/>
        </p:nvSpPr>
        <p:spPr>
          <a:xfrm>
            <a:off x="6095243" y="2485379"/>
            <a:ext cx="3049947"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スマートフォンアプリ</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82"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最多の情報量を持つ、最強の情報地図！</a:t>
            </a:r>
            <a:endParaRPr kumimoji="1" lang="ja-JP" altLang="en-US" sz="1400" dirty="0">
              <a:solidFill>
                <a:srgbClr val="FFFFFF"/>
              </a:solidFill>
              <a:latin typeface="小塚ゴシック Pr6N R"/>
              <a:ea typeface="小塚ゴシック Pr6N R"/>
              <a:cs typeface="小塚ゴシック Pr6N R"/>
            </a:endParaRPr>
          </a:p>
        </p:txBody>
      </p:sp>
      <p:pic>
        <p:nvPicPr>
          <p:cNvPr id="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268" y="4115716"/>
            <a:ext cx="716798"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アイディアb.png" descr="/Users/meg/Desktop/特研/特研OD/アイコン/アイディア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354051" y="1418087"/>
            <a:ext cx="434025" cy="522660"/>
          </a:xfrm>
          <a:prstGeom prst="rect">
            <a:avLst/>
          </a:prstGeom>
        </p:spPr>
      </p:pic>
      <p:pic>
        <p:nvPicPr>
          <p:cNvPr id="99" name="パソコン作業b.png" descr="/Users/meg/Desktop/特研/特研OD/アイコン/パソコン作業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5205622" y="1992708"/>
            <a:ext cx="439473" cy="367945"/>
          </a:xfrm>
          <a:prstGeom prst="rect">
            <a:avLst/>
          </a:prstGeom>
        </p:spPr>
      </p:pic>
      <p:pic>
        <p:nvPicPr>
          <p:cNvPr id="100" name="チームb.png" descr="/Users/meg/Desktop/特研/特研OD/アイコン/チーム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9315262" y="2456050"/>
            <a:ext cx="374650" cy="410154"/>
          </a:xfrm>
          <a:prstGeom prst="rect">
            <a:avLst/>
          </a:prstGeom>
        </p:spPr>
      </p:pic>
      <p:pic>
        <p:nvPicPr>
          <p:cNvPr id="101" name="受賞b.png" descr="/Users/meg/Desktop/特研/特研OD/アイコン/受賞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5272506" y="2969561"/>
            <a:ext cx="291198" cy="459404"/>
          </a:xfrm>
          <a:prstGeom prst="rect">
            <a:avLst/>
          </a:prstGeom>
        </p:spPr>
      </p:pic>
      <p:pic>
        <p:nvPicPr>
          <p:cNvPr id="102" name="マーカーb.png" descr="/Users/meg/Desktop/特研/特研OD/アイコン/マーカー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9306927" y="3475315"/>
            <a:ext cx="381641" cy="391235"/>
          </a:xfrm>
          <a:prstGeom prst="rect">
            <a:avLst/>
          </a:prstGeom>
        </p:spPr>
      </p:pic>
      <p:sp>
        <p:nvSpPr>
          <p:cNvPr id="60" name="テキスト ボックス 59"/>
          <p:cNvSpPr txBox="1"/>
          <p:nvPr/>
        </p:nvSpPr>
        <p:spPr>
          <a:xfrm>
            <a:off x="41435" y="1311974"/>
            <a:ext cx="4882657" cy="369332"/>
          </a:xfrm>
          <a:prstGeom prst="rect">
            <a:avLst/>
          </a:prstGeom>
          <a:noFill/>
        </p:spPr>
        <p:txBody>
          <a:bodyPr wrap="square" rtlCol="0">
            <a:spAutoFit/>
          </a:bodyPr>
          <a:lstStyle/>
          <a:p>
            <a:r>
              <a:rPr lang="ja-JP" altLang="en-US" dirty="0">
                <a:solidFill>
                  <a:srgbClr val="0080FF"/>
                </a:solidFill>
                <a:latin typeface="小塚ゴシック Pro M"/>
                <a:ea typeface="小塚ゴシック Pro M"/>
                <a:cs typeface="小塚ゴシック Pro M"/>
              </a:rPr>
              <a:t>大切な人の命を守る新しい仕組み</a:t>
            </a:r>
            <a:endParaRPr lang="en-US" altLang="ja-JP" dirty="0">
              <a:solidFill>
                <a:srgbClr val="0080FF"/>
              </a:solidFill>
              <a:latin typeface="小塚ゴシック Pro M"/>
              <a:ea typeface="小塚ゴシック Pro M"/>
              <a:cs typeface="小塚ゴシック Pro M"/>
            </a:endParaRPr>
          </a:p>
        </p:txBody>
      </p:sp>
      <p:sp>
        <p:nvSpPr>
          <p:cNvPr id="49" name="正方形/長方形 48"/>
          <p:cNvSpPr/>
          <p:nvPr/>
        </p:nvSpPr>
        <p:spPr>
          <a:xfrm>
            <a:off x="7901" y="3988"/>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50"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dirty="0">
                <a:solidFill>
                  <a:schemeClr val="bg1"/>
                </a:solidFill>
                <a:latin typeface="小塚ゴシック Pro M"/>
                <a:ea typeface="小塚ゴシック Pro M"/>
                <a:cs typeface="小塚ゴシック Pro M"/>
              </a:rPr>
              <a:t>Coaido119</a:t>
            </a:r>
            <a:endParaRPr lang="ja-JP" altLang="en-US" sz="4000" dirty="0">
              <a:solidFill>
                <a:schemeClr val="bg1"/>
              </a:solidFill>
              <a:latin typeface="小塚ゴシック Pro M"/>
              <a:ea typeface="小塚ゴシック Pro M"/>
              <a:cs typeface="小塚ゴシック Pro M"/>
            </a:endParaRPr>
          </a:p>
        </p:txBody>
      </p:sp>
      <p:sp>
        <p:nvSpPr>
          <p:cNvPr id="51"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dirty="0">
                <a:solidFill>
                  <a:srgbClr val="FFFFFF"/>
                </a:solidFill>
                <a:latin typeface="小塚ゴシック Pr6N R"/>
                <a:ea typeface="小塚ゴシック Pr6N R"/>
                <a:cs typeface="小塚ゴシック Pr6N R"/>
              </a:rPr>
              <a:t>緊急情報共有ネット</a:t>
            </a:r>
            <a:r>
              <a:rPr lang="ja-JP" altLang="en-US" sz="1400" dirty="0">
                <a:solidFill>
                  <a:srgbClr val="FFFFFF"/>
                </a:solidFill>
                <a:latin typeface="小塚ゴシック Pr6N R"/>
                <a:ea typeface="小塚ゴシック Pr6N R"/>
                <a:cs typeface="小塚ゴシック Pr6N R"/>
              </a:rPr>
              <a:t>ワーク</a:t>
            </a:r>
            <a:r>
              <a:rPr kumimoji="1" lang="ja-JP" altLang="en-US" sz="1400" dirty="0">
                <a:solidFill>
                  <a:srgbClr val="FFFFFF"/>
                </a:solidFill>
                <a:latin typeface="小塚ゴシック Pr6N R"/>
                <a:ea typeface="小塚ゴシック Pr6N R"/>
                <a:cs typeface="小塚ゴシック Pr6N R"/>
              </a:rPr>
              <a:t>を</a:t>
            </a:r>
            <a:r>
              <a:rPr lang="ja-JP" altLang="en-US" sz="1400" dirty="0">
                <a:solidFill>
                  <a:srgbClr val="FFFFFF"/>
                </a:solidFill>
                <a:latin typeface="小塚ゴシック Pr6N R"/>
                <a:ea typeface="小塚ゴシック Pr6N R"/>
                <a:cs typeface="小塚ゴシック Pr6N R"/>
              </a:rPr>
              <a:t>つくる</a:t>
            </a:r>
            <a:endParaRPr kumimoji="1" lang="ja-JP" altLang="en-US" sz="1400" dirty="0">
              <a:solidFill>
                <a:srgbClr val="FFFFFF"/>
              </a:solidFill>
              <a:latin typeface="小塚ゴシック Pr6N R"/>
              <a:ea typeface="小塚ゴシック Pr6N R"/>
              <a:cs typeface="小塚ゴシック Pr6N R"/>
            </a:endParaRPr>
          </a:p>
        </p:txBody>
      </p:sp>
      <p:sp>
        <p:nvSpPr>
          <p:cNvPr id="52"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en-US" altLang="ja-JP" sz="1400" dirty="0" err="1">
                <a:solidFill>
                  <a:srgbClr val="FFFFFF"/>
                </a:solidFill>
                <a:latin typeface="小塚ゴシック Pr6N R"/>
                <a:ea typeface="小塚ゴシック Pr6N R"/>
                <a:cs typeface="小塚ゴシック Pr6N R"/>
              </a:rPr>
              <a:t>Coaido</a:t>
            </a:r>
            <a:r>
              <a:rPr lang="ja-JP" altLang="en-US" sz="1400" dirty="0">
                <a:solidFill>
                  <a:srgbClr val="FFFFFF"/>
                </a:solidFill>
                <a:latin typeface="小塚ゴシック Pr6N R"/>
                <a:ea typeface="小塚ゴシック Pr6N R"/>
                <a:cs typeface="小塚ゴシック Pr6N R"/>
              </a:rPr>
              <a:t>株式会社</a:t>
            </a:r>
            <a:endParaRPr kumimoji="1" lang="ja-JP" altLang="en-US" sz="1400" dirty="0">
              <a:solidFill>
                <a:srgbClr val="FFFFFF"/>
              </a:solidFill>
              <a:latin typeface="小塚ゴシック Pr6N R"/>
              <a:ea typeface="小塚ゴシック Pr6N R"/>
              <a:cs typeface="小塚ゴシック Pr6N R"/>
            </a:endParaRPr>
          </a:p>
        </p:txBody>
      </p:sp>
      <p:sp>
        <p:nvSpPr>
          <p:cNvPr id="55" name="角丸四角形 54"/>
          <p:cNvSpPr/>
          <p:nvPr/>
        </p:nvSpPr>
        <p:spPr>
          <a:xfrm>
            <a:off x="9042948" y="260137"/>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0CCFB"/>
              </a:solidFill>
            </a:endParaRPr>
          </a:p>
        </p:txBody>
      </p:sp>
      <p:sp>
        <p:nvSpPr>
          <p:cNvPr id="56" name="テキスト ボックス 55"/>
          <p:cNvSpPr txBox="1"/>
          <p:nvPr/>
        </p:nvSpPr>
        <p:spPr>
          <a:xfrm>
            <a:off x="9096154" y="269801"/>
            <a:ext cx="684803" cy="738664"/>
          </a:xfrm>
          <a:prstGeom prst="rect">
            <a:avLst/>
          </a:prstGeom>
          <a:noFill/>
          <a:ln>
            <a:noFill/>
          </a:ln>
        </p:spPr>
        <p:txBody>
          <a:bodyPr wrap="none" rtlCol="0">
            <a:spAutoFit/>
          </a:bodyPr>
          <a:lstStyle/>
          <a:p>
            <a:r>
              <a:rPr kumimoji="1" lang="ja-JP" altLang="en-US" sz="1400" dirty="0">
                <a:solidFill>
                  <a:srgbClr val="0070C0"/>
                </a:solidFill>
                <a:latin typeface="小塚ゴシック Pr6N M"/>
                <a:ea typeface="小塚ゴシック Pr6N M"/>
                <a:cs typeface="小塚ゴシック Pr6N M"/>
              </a:rPr>
              <a:t>防犯</a:t>
            </a:r>
            <a:endParaRPr kumimoji="1" lang="en-US" altLang="ja-JP" sz="1400" dirty="0">
              <a:solidFill>
                <a:srgbClr val="0070C0"/>
              </a:solidFill>
              <a:latin typeface="小塚ゴシック Pr6N M"/>
              <a:ea typeface="小塚ゴシック Pr6N M"/>
              <a:cs typeface="小塚ゴシック Pr6N M"/>
            </a:endParaRPr>
          </a:p>
          <a:p>
            <a:r>
              <a:rPr lang="ja-JP" altLang="en-US" sz="1400" dirty="0">
                <a:solidFill>
                  <a:srgbClr val="0070C0"/>
                </a:solidFill>
                <a:latin typeface="小塚ゴシック Pr6N M"/>
                <a:ea typeface="小塚ゴシック Pr6N M"/>
                <a:cs typeface="小塚ゴシック Pr6N M"/>
              </a:rPr>
              <a:t>医療</a:t>
            </a:r>
            <a:endParaRPr lang="en-US" altLang="ja-JP" sz="1400" dirty="0">
              <a:solidFill>
                <a:srgbClr val="0070C0"/>
              </a:solidFill>
              <a:latin typeface="小塚ゴシック Pr6N M"/>
              <a:ea typeface="小塚ゴシック Pr6N M"/>
              <a:cs typeface="小塚ゴシック Pr6N M"/>
            </a:endParaRPr>
          </a:p>
          <a:p>
            <a:r>
              <a:rPr kumimoji="1" lang="ja-JP" altLang="en-US" sz="1400" dirty="0">
                <a:solidFill>
                  <a:srgbClr val="0070C0"/>
                </a:solidFill>
                <a:latin typeface="小塚ゴシック Pr6N M"/>
                <a:ea typeface="小塚ゴシック Pr6N M"/>
                <a:cs typeface="小塚ゴシック Pr6N M"/>
              </a:rPr>
              <a:t>教育</a:t>
            </a:r>
            <a:r>
              <a:rPr kumimoji="1" lang="ja-JP" altLang="en-US" sz="1000" dirty="0">
                <a:solidFill>
                  <a:srgbClr val="0070C0"/>
                </a:solidFill>
                <a:latin typeface="小塚ゴシック Pr6N M"/>
                <a:ea typeface="小塚ゴシック Pr6N M"/>
                <a:cs typeface="小塚ゴシック Pr6N M"/>
              </a:rPr>
              <a:t>等</a:t>
            </a:r>
            <a:endParaRPr kumimoji="1" lang="ja-JP" altLang="en-US" sz="1400" dirty="0">
              <a:solidFill>
                <a:srgbClr val="0070C0"/>
              </a:solidFill>
              <a:latin typeface="小塚ゴシック Pr6N M"/>
              <a:ea typeface="小塚ゴシック Pr6N M"/>
              <a:cs typeface="小塚ゴシック Pr6N M"/>
            </a:endParaRPr>
          </a:p>
        </p:txBody>
      </p:sp>
      <p:sp>
        <p:nvSpPr>
          <p:cNvPr id="59" name="角丸四角形 58"/>
          <p:cNvSpPr/>
          <p:nvPr/>
        </p:nvSpPr>
        <p:spPr>
          <a:xfrm>
            <a:off x="7172281" y="250008"/>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7225487" y="303214"/>
            <a:ext cx="659155" cy="646331"/>
          </a:xfrm>
          <a:prstGeom prst="rect">
            <a:avLst/>
          </a:prstGeom>
          <a:noFill/>
          <a:ln>
            <a:noFill/>
          </a:ln>
        </p:spPr>
        <p:txBody>
          <a:bodyPr wrap="none" rtlCol="0">
            <a:spAutoFit/>
          </a:bodyPr>
          <a:lstStyle/>
          <a:p>
            <a:r>
              <a:rPr lang="ja-JP" altLang="en-US" dirty="0">
                <a:solidFill>
                  <a:schemeClr val="bg1"/>
                </a:solidFill>
                <a:latin typeface="小塚ゴシック Pr6N M"/>
                <a:ea typeface="小塚ゴシック Pr6N M"/>
                <a:cs typeface="小塚ゴシック Pr6N M"/>
              </a:rPr>
              <a:t>少子</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高齢</a:t>
            </a:r>
            <a:endParaRPr lang="en-US" altLang="ja-JP" dirty="0">
              <a:solidFill>
                <a:schemeClr val="bg1"/>
              </a:solidFill>
              <a:latin typeface="小塚ゴシック Pr6N M"/>
              <a:ea typeface="小塚ゴシック Pr6N M"/>
              <a:cs typeface="小塚ゴシック Pr6N M"/>
            </a:endParaRPr>
          </a:p>
        </p:txBody>
      </p:sp>
      <p:sp>
        <p:nvSpPr>
          <p:cNvPr id="65" name="角丸四角形 64"/>
          <p:cNvSpPr/>
          <p:nvPr/>
        </p:nvSpPr>
        <p:spPr>
          <a:xfrm>
            <a:off x="6203646" y="250008"/>
            <a:ext cx="752743" cy="752743"/>
          </a:xfrm>
          <a:prstGeom prst="roundRect">
            <a:avLst/>
          </a:prstGeom>
          <a:solidFill>
            <a:srgbClr val="40CCFB"/>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6256558" y="303127"/>
            <a:ext cx="646331" cy="646331"/>
          </a:xfrm>
          <a:prstGeom prst="rect">
            <a:avLst/>
          </a:prstGeom>
          <a:solidFill>
            <a:srgbClr val="40CCFB"/>
          </a:solidFill>
        </p:spPr>
        <p:txBody>
          <a:bodyPr wrap="none" rtlCol="0">
            <a:spAutoFit/>
          </a:bodyPr>
          <a:lstStyle/>
          <a:p>
            <a:r>
              <a:rPr lang="ja-JP" altLang="en-US" dirty="0">
                <a:solidFill>
                  <a:schemeClr val="bg1"/>
                </a:solidFill>
                <a:latin typeface="小塚ゴシック Pr6N M"/>
                <a:ea typeface="小塚ゴシック Pr6N M"/>
                <a:cs typeface="小塚ゴシック Pr6N M"/>
              </a:rPr>
              <a:t>防災</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減災</a:t>
            </a:r>
            <a:endParaRPr lang="en-US" altLang="ja-JP" sz="2400" dirty="0">
              <a:solidFill>
                <a:schemeClr val="bg1"/>
              </a:solidFill>
              <a:latin typeface="小塚ゴシック Pr6N M"/>
              <a:ea typeface="小塚ゴシック Pr6N M"/>
              <a:cs typeface="小塚ゴシック Pr6N M"/>
            </a:endParaRPr>
          </a:p>
        </p:txBody>
      </p:sp>
      <p:sp>
        <p:nvSpPr>
          <p:cNvPr id="67" name="角丸四角形 66"/>
          <p:cNvSpPr/>
          <p:nvPr/>
        </p:nvSpPr>
        <p:spPr>
          <a:xfrm>
            <a:off x="8089329" y="259633"/>
            <a:ext cx="752743" cy="752743"/>
          </a:xfrm>
          <a:prstGeom prst="round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71" name="テキスト ボックス 70"/>
          <p:cNvSpPr txBox="1"/>
          <p:nvPr/>
        </p:nvSpPr>
        <p:spPr>
          <a:xfrm>
            <a:off x="8142535" y="312839"/>
            <a:ext cx="646331" cy="646331"/>
          </a:xfrm>
          <a:prstGeom prst="rect">
            <a:avLst/>
          </a:prstGeom>
          <a:noFill/>
          <a:ln>
            <a:noFill/>
          </a:ln>
        </p:spPr>
        <p:txBody>
          <a:bodyPr wrap="none" rtlCol="0">
            <a:spAutoFit/>
          </a:bodyPr>
          <a:lstStyle/>
          <a:p>
            <a:r>
              <a:rPr lang="ja-JP" altLang="en-US" dirty="0">
                <a:solidFill>
                  <a:schemeClr val="bg1"/>
                </a:solidFill>
                <a:latin typeface="小塚ゴシック Pr6N M"/>
                <a:ea typeface="小塚ゴシック Pr6N M"/>
                <a:cs typeface="小塚ゴシック Pr6N M"/>
              </a:rPr>
              <a:t>産業</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創出</a:t>
            </a:r>
            <a:endParaRPr kumimoji="1" lang="en-US" altLang="ja-JP" dirty="0">
              <a:solidFill>
                <a:schemeClr val="bg1"/>
              </a:solidFill>
              <a:latin typeface="小塚ゴシック Pr6N M"/>
              <a:ea typeface="小塚ゴシック Pr6N M"/>
              <a:cs typeface="小塚ゴシック Pr6N M"/>
            </a:endParaRPr>
          </a:p>
        </p:txBody>
      </p:sp>
      <p:sp>
        <p:nvSpPr>
          <p:cNvPr id="45" name="正方形/長方形 44">
            <a:extLst>
              <a:ext uri="{FF2B5EF4-FFF2-40B4-BE49-F238E27FC236}">
                <a16:creationId xmlns:a16="http://schemas.microsoft.com/office/drawing/2014/main" id="{8C9716DE-6DD2-1346-96E1-71CF4F6FE96D}"/>
              </a:ext>
            </a:extLst>
          </p:cNvPr>
          <p:cNvSpPr/>
          <p:nvPr/>
        </p:nvSpPr>
        <p:spPr>
          <a:xfrm>
            <a:off x="6441743" y="2973241"/>
            <a:ext cx="3281726"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a:solidFill>
                  <a:schemeClr val="tx1"/>
                </a:solidFill>
                <a:latin typeface="小塚ゴシック Pr6N L"/>
                <a:ea typeface="小塚ゴシック Pr6N L"/>
                <a:cs typeface="小塚ゴシック Pr6N L"/>
              </a:rPr>
              <a:t>　経済産業省「第</a:t>
            </a:r>
            <a:r>
              <a:rPr lang="en-US" altLang="ja-JP" sz="1000" dirty="0">
                <a:solidFill>
                  <a:schemeClr val="tx1"/>
                </a:solidFill>
                <a:latin typeface="小塚ゴシック Pr6N L"/>
                <a:ea typeface="小塚ゴシック Pr6N L"/>
                <a:cs typeface="小塚ゴシック Pr6N L"/>
              </a:rPr>
              <a:t>3</a:t>
            </a:r>
            <a:r>
              <a:rPr lang="ja-JP" altLang="en-US" sz="1000">
                <a:solidFill>
                  <a:schemeClr val="tx1"/>
                </a:solidFill>
                <a:latin typeface="小塚ゴシック Pr6N L"/>
                <a:ea typeface="小塚ゴシック Pr6N L"/>
                <a:cs typeface="小塚ゴシック Pr6N L"/>
              </a:rPr>
              <a:t>回 </a:t>
            </a:r>
            <a:r>
              <a:rPr lang="en-US" altLang="ja-JP" sz="1000" dirty="0">
                <a:solidFill>
                  <a:schemeClr val="tx1"/>
                </a:solidFill>
                <a:latin typeface="小塚ゴシック Pr6N L"/>
                <a:ea typeface="小塚ゴシック Pr6N L"/>
                <a:cs typeface="小塚ゴシック Pr6N L"/>
              </a:rPr>
              <a:t>IoT Lab Selection</a:t>
            </a:r>
            <a:r>
              <a:rPr lang="ja-JP" altLang="en-US" sz="1000">
                <a:solidFill>
                  <a:schemeClr val="tx1"/>
                </a:solidFill>
                <a:latin typeface="小塚ゴシック Pr6N L"/>
                <a:ea typeface="小塚ゴシック Pr6N L"/>
                <a:cs typeface="小塚ゴシック Pr6N L"/>
              </a:rPr>
              <a:t>」グランプリ受賞</a:t>
            </a:r>
            <a:endParaRPr kumimoji="1" lang="ja-JP" altLang="en-US" sz="1000" dirty="0">
              <a:solidFill>
                <a:schemeClr val="tx1"/>
              </a:solidFill>
              <a:latin typeface="小塚ゴシック Pr6N L"/>
              <a:ea typeface="小塚ゴシック Pr6N L"/>
              <a:cs typeface="小塚ゴシック Pr6N L"/>
            </a:endParaRPr>
          </a:p>
        </p:txBody>
      </p:sp>
      <p:pic>
        <p:nvPicPr>
          <p:cNvPr id="5" name="図 4">
            <a:extLst>
              <a:ext uri="{FF2B5EF4-FFF2-40B4-BE49-F238E27FC236}">
                <a16:creationId xmlns:a16="http://schemas.microsoft.com/office/drawing/2014/main" id="{C4F37369-B001-1F4E-9868-C1EEB1464BFE}"/>
              </a:ext>
            </a:extLst>
          </p:cNvPr>
          <p:cNvPicPr>
            <a:picLocks noChangeAspect="1"/>
          </p:cNvPicPr>
          <p:nvPr/>
        </p:nvPicPr>
        <p:blipFill>
          <a:blip r:embed="rId14"/>
          <a:stretch>
            <a:fillRect/>
          </a:stretch>
        </p:blipFill>
        <p:spPr>
          <a:xfrm>
            <a:off x="4" y="2550629"/>
            <a:ext cx="5063167" cy="1876434"/>
          </a:xfrm>
          <a:prstGeom prst="rect">
            <a:avLst/>
          </a:prstGeom>
        </p:spPr>
      </p:pic>
      <p:pic>
        <p:nvPicPr>
          <p:cNvPr id="9" name="図 8">
            <a:extLst>
              <a:ext uri="{FF2B5EF4-FFF2-40B4-BE49-F238E27FC236}">
                <a16:creationId xmlns:a16="http://schemas.microsoft.com/office/drawing/2014/main" id="{A0D7F2F0-6B18-7C45-9C17-651E45364176}"/>
              </a:ext>
            </a:extLst>
          </p:cNvPr>
          <p:cNvPicPr>
            <a:picLocks noChangeAspect="1"/>
          </p:cNvPicPr>
          <p:nvPr/>
        </p:nvPicPr>
        <p:blipFill>
          <a:blip r:embed="rId15"/>
          <a:stretch>
            <a:fillRect/>
          </a:stretch>
        </p:blipFill>
        <p:spPr>
          <a:xfrm>
            <a:off x="68791" y="1671560"/>
            <a:ext cx="817874" cy="953433"/>
          </a:xfrm>
          <a:prstGeom prst="rect">
            <a:avLst/>
          </a:prstGeom>
        </p:spPr>
      </p:pic>
      <p:pic>
        <p:nvPicPr>
          <p:cNvPr id="13" name="図 12">
            <a:extLst>
              <a:ext uri="{FF2B5EF4-FFF2-40B4-BE49-F238E27FC236}">
                <a16:creationId xmlns:a16="http://schemas.microsoft.com/office/drawing/2014/main" id="{8C738053-75E6-2A4B-B1C9-DBA105E7DDDD}"/>
              </a:ext>
            </a:extLst>
          </p:cNvPr>
          <p:cNvPicPr>
            <a:picLocks noChangeAspect="1"/>
          </p:cNvPicPr>
          <p:nvPr/>
        </p:nvPicPr>
        <p:blipFill>
          <a:blip r:embed="rId16"/>
          <a:stretch>
            <a:fillRect/>
          </a:stretch>
        </p:blipFill>
        <p:spPr>
          <a:xfrm>
            <a:off x="4117370" y="1653580"/>
            <a:ext cx="885464" cy="882313"/>
          </a:xfrm>
          <a:prstGeom prst="rect">
            <a:avLst/>
          </a:prstGeom>
        </p:spPr>
      </p:pic>
      <p:sp>
        <p:nvSpPr>
          <p:cNvPr id="14" name="テキスト ボックス 13">
            <a:extLst>
              <a:ext uri="{FF2B5EF4-FFF2-40B4-BE49-F238E27FC236}">
                <a16:creationId xmlns:a16="http://schemas.microsoft.com/office/drawing/2014/main" id="{D928B46D-ADE4-2245-94B2-AFA6DAFE32B3}"/>
              </a:ext>
            </a:extLst>
          </p:cNvPr>
          <p:cNvSpPr txBox="1"/>
          <p:nvPr/>
        </p:nvSpPr>
        <p:spPr>
          <a:xfrm>
            <a:off x="2296025" y="2135800"/>
            <a:ext cx="1798890" cy="261610"/>
          </a:xfrm>
          <a:prstGeom prst="rect">
            <a:avLst/>
          </a:prstGeom>
          <a:noFill/>
        </p:spPr>
        <p:txBody>
          <a:bodyPr wrap="none" rtlCol="0">
            <a:spAutoFit/>
          </a:bodyPr>
          <a:lstStyle/>
          <a:p>
            <a:r>
              <a:rPr kumimoji="1" lang="ja-JP" altLang="en-US" sz="1100"/>
              <a:t>ダウンロードは</a:t>
            </a:r>
            <a:r>
              <a:rPr kumimoji="1" lang="ja-JP" altLang="en-US" sz="1100">
                <a:hlinkClick r:id="rId17"/>
              </a:rPr>
              <a:t>こちら</a:t>
            </a:r>
            <a:r>
              <a:rPr kumimoji="1" lang="ja-JP" altLang="en-US" sz="1100"/>
              <a:t>から→</a:t>
            </a:r>
          </a:p>
        </p:txBody>
      </p:sp>
      <p:sp>
        <p:nvSpPr>
          <p:cNvPr id="15" name="テキスト ボックス 14">
            <a:extLst>
              <a:ext uri="{FF2B5EF4-FFF2-40B4-BE49-F238E27FC236}">
                <a16:creationId xmlns:a16="http://schemas.microsoft.com/office/drawing/2014/main" id="{381ABCA7-B35A-134B-BE13-24EABB6D4377}"/>
              </a:ext>
            </a:extLst>
          </p:cNvPr>
          <p:cNvSpPr txBox="1"/>
          <p:nvPr/>
        </p:nvSpPr>
        <p:spPr>
          <a:xfrm>
            <a:off x="979973" y="1661192"/>
            <a:ext cx="3137397" cy="523220"/>
          </a:xfrm>
          <a:prstGeom prst="rect">
            <a:avLst/>
          </a:prstGeom>
          <a:noFill/>
        </p:spPr>
        <p:txBody>
          <a:bodyPr wrap="none" rtlCol="0">
            <a:spAutoFit/>
          </a:bodyPr>
          <a:lstStyle/>
          <a:p>
            <a:r>
              <a:rPr lang="en-US" altLang="ja-JP" sz="1400" dirty="0"/>
              <a:t>Coaido119</a:t>
            </a:r>
          </a:p>
          <a:p>
            <a:r>
              <a:rPr lang="ja-JP" altLang="en-US" sz="1400"/>
              <a:t>地域共助の</a:t>
            </a:r>
            <a:r>
              <a:rPr lang="en-US" altLang="ja-JP" sz="1400" dirty="0"/>
              <a:t>SOS</a:t>
            </a:r>
            <a:r>
              <a:rPr lang="ja-JP" altLang="en-US" sz="1400"/>
              <a:t>と</a:t>
            </a:r>
            <a:r>
              <a:rPr lang="en-US" altLang="ja-JP" sz="1400" dirty="0"/>
              <a:t>AED</a:t>
            </a:r>
            <a:r>
              <a:rPr lang="ja-JP" altLang="en-US" sz="1400"/>
              <a:t>マップで応急手当</a:t>
            </a:r>
            <a:endParaRPr kumimoji="1" lang="ja-JP" altLang="en-US" sz="1400"/>
          </a:p>
        </p:txBody>
      </p:sp>
      <p:sp>
        <p:nvSpPr>
          <p:cNvPr id="16" name="テキスト ボックス 15">
            <a:extLst>
              <a:ext uri="{FF2B5EF4-FFF2-40B4-BE49-F238E27FC236}">
                <a16:creationId xmlns:a16="http://schemas.microsoft.com/office/drawing/2014/main" id="{AA5DAF25-E4E5-284C-9559-CA5E86F83E4E}"/>
              </a:ext>
            </a:extLst>
          </p:cNvPr>
          <p:cNvSpPr txBox="1"/>
          <p:nvPr/>
        </p:nvSpPr>
        <p:spPr>
          <a:xfrm>
            <a:off x="5205622" y="4758114"/>
            <a:ext cx="4482946" cy="1569660"/>
          </a:xfrm>
          <a:prstGeom prst="rect">
            <a:avLst/>
          </a:prstGeom>
          <a:noFill/>
        </p:spPr>
        <p:txBody>
          <a:bodyPr wrap="square" rtlCol="0">
            <a:spAutoFit/>
          </a:bodyPr>
          <a:lstStyle/>
          <a:p>
            <a:pPr marL="171450" indent="-171450">
              <a:buFont typeface="Wingdings" panose="05000000000000000000" pitchFamily="2" charset="2"/>
              <a:buChar char="l"/>
            </a:pPr>
            <a:r>
              <a:rPr lang="en-US" altLang="ja-JP" sz="1200" dirty="0"/>
              <a:t>Coaido119</a:t>
            </a:r>
            <a:r>
              <a:rPr lang="ja-JP" altLang="en-US" sz="1200" dirty="0"/>
              <a:t>アプリで「心停止」を選択して</a:t>
            </a:r>
            <a:r>
              <a:rPr lang="en-US" altLang="ja-JP" sz="1200" dirty="0"/>
              <a:t>SOS</a:t>
            </a:r>
            <a:r>
              <a:rPr lang="ja-JP" altLang="en-US" sz="1200" dirty="0"/>
              <a:t>を発信すると、発信地から半径</a:t>
            </a:r>
            <a:r>
              <a:rPr lang="en-US" altLang="ja-JP" sz="1200" dirty="0"/>
              <a:t>300m</a:t>
            </a:r>
            <a:r>
              <a:rPr lang="ja-JP" altLang="en-US" sz="1200" dirty="0"/>
              <a:t>以内の</a:t>
            </a:r>
            <a:r>
              <a:rPr lang="en-US" altLang="ja-JP" sz="1200" dirty="0"/>
              <a:t>AED</a:t>
            </a:r>
            <a:r>
              <a:rPr lang="ja-JP" altLang="en-US" sz="1200" dirty="0"/>
              <a:t>設置施設を自動で抽出し、一斉に電話をかける「</a:t>
            </a:r>
            <a:r>
              <a:rPr lang="en-US" altLang="ja-JP" sz="1200" dirty="0"/>
              <a:t>AED</a:t>
            </a:r>
            <a:r>
              <a:rPr lang="ja-JP" altLang="en-US" sz="1200" dirty="0"/>
              <a:t>エリアコール」がかかります（国際特許出願中）。</a:t>
            </a:r>
            <a:endParaRPr lang="en-US" altLang="ja-JP" sz="1200" dirty="0"/>
          </a:p>
          <a:p>
            <a:pPr marL="171450" indent="-171450">
              <a:buFont typeface="Wingdings" panose="05000000000000000000" pitchFamily="2" charset="2"/>
              <a:buChar char="l"/>
            </a:pPr>
            <a:r>
              <a:rPr lang="ja-JP" altLang="en-US" sz="1200" dirty="0"/>
              <a:t>電話で緊急事態の発生を</a:t>
            </a:r>
            <a:r>
              <a:rPr lang="en-US" altLang="ja-JP" sz="1200" dirty="0"/>
              <a:t>AED</a:t>
            </a:r>
            <a:r>
              <a:rPr lang="ja-JP" altLang="en-US" sz="1200" dirty="0"/>
              <a:t>設置施設に即時お伝えすることで、</a:t>
            </a:r>
            <a:r>
              <a:rPr lang="en-US" altLang="ja-JP" sz="1200" dirty="0"/>
              <a:t>AED</a:t>
            </a:r>
            <a:r>
              <a:rPr lang="ja-JP" altLang="en-US" sz="1200" dirty="0"/>
              <a:t>使用率を向上することができます。</a:t>
            </a:r>
            <a:endParaRPr lang="en-US" altLang="ja-JP" sz="1200" dirty="0"/>
          </a:p>
          <a:p>
            <a:pPr marL="171450" indent="-171450">
              <a:buFont typeface="Wingdings" panose="05000000000000000000" pitchFamily="2" charset="2"/>
              <a:buChar char="l"/>
            </a:pPr>
            <a:r>
              <a:rPr lang="ja-JP" altLang="en-US" sz="1200" dirty="0"/>
              <a:t>現在、</a:t>
            </a:r>
            <a:r>
              <a:rPr lang="en-US" altLang="ja-JP" sz="1200" dirty="0"/>
              <a:t>AED</a:t>
            </a:r>
            <a:r>
              <a:rPr lang="ja-JP" altLang="en-US" sz="1200" dirty="0"/>
              <a:t>エリアコール登録施設は公共施設を中心に登録しており、</a:t>
            </a:r>
            <a:r>
              <a:rPr lang="en-US" altLang="ja-JP" sz="1200" dirty="0"/>
              <a:t>AED</a:t>
            </a:r>
            <a:r>
              <a:rPr lang="ja-JP" altLang="en-US" sz="1200" dirty="0"/>
              <a:t>設置場所の緯度経度情報と電話番号がわかれば設定することができます。</a:t>
            </a:r>
            <a:endParaRPr lang="en-US" altLang="ja-JP" sz="1200" dirty="0"/>
          </a:p>
        </p:txBody>
      </p:sp>
      <p:sp>
        <p:nvSpPr>
          <p:cNvPr id="17" name="テキスト ボックス 16">
            <a:extLst>
              <a:ext uri="{FF2B5EF4-FFF2-40B4-BE49-F238E27FC236}">
                <a16:creationId xmlns:a16="http://schemas.microsoft.com/office/drawing/2014/main" id="{52516946-460F-8743-B9A5-DC3296E8DCA3}"/>
              </a:ext>
            </a:extLst>
          </p:cNvPr>
          <p:cNvSpPr txBox="1"/>
          <p:nvPr/>
        </p:nvSpPr>
        <p:spPr>
          <a:xfrm>
            <a:off x="57918" y="4480648"/>
            <a:ext cx="3634487" cy="2123658"/>
          </a:xfrm>
          <a:prstGeom prst="rect">
            <a:avLst/>
          </a:prstGeom>
          <a:noFill/>
        </p:spPr>
        <p:txBody>
          <a:bodyPr wrap="square" rtlCol="0">
            <a:spAutoFit/>
          </a:bodyPr>
          <a:lstStyle/>
          <a:p>
            <a:r>
              <a:rPr kumimoji="1" lang="en-US" altLang="ja-JP" sz="1100" dirty="0"/>
              <a:t>Coaido119</a:t>
            </a:r>
            <a:r>
              <a:rPr kumimoji="1" lang="ja-JP" altLang="en-US" sz="1100" dirty="0"/>
              <a:t>（コエイド</a:t>
            </a:r>
            <a:r>
              <a:rPr kumimoji="1" lang="en-US" altLang="ja-JP" sz="1100" dirty="0"/>
              <a:t> </a:t>
            </a:r>
            <a:r>
              <a:rPr kumimoji="1" lang="ja-JP" altLang="en-US" sz="1100" dirty="0"/>
              <a:t>イチイチキュー）は無料の</a:t>
            </a:r>
            <a:r>
              <a:rPr kumimoji="1" lang="en-US" altLang="ja-JP" sz="1100" dirty="0"/>
              <a:t>iPhone</a:t>
            </a:r>
            <a:r>
              <a:rPr lang="ja-JP" altLang="en-US" sz="1100" dirty="0"/>
              <a:t>アプリです。周囲の救命資格者や</a:t>
            </a:r>
            <a:r>
              <a:rPr lang="en-US" altLang="ja-JP" sz="1100" dirty="0"/>
              <a:t>AED</a:t>
            </a:r>
            <a:r>
              <a:rPr lang="ja-JP" altLang="en-US" sz="1100" dirty="0"/>
              <a:t>設置施設への</a:t>
            </a:r>
            <a:r>
              <a:rPr lang="en-US" altLang="ja-JP" sz="1100" dirty="0"/>
              <a:t>SOS</a:t>
            </a:r>
            <a:r>
              <a:rPr lang="ja-JP" altLang="en-US" sz="1100" dirty="0"/>
              <a:t>発信機能だけでなく、</a:t>
            </a:r>
            <a:r>
              <a:rPr lang="en-US" altLang="ja-JP" sz="1100" dirty="0"/>
              <a:t>AED</a:t>
            </a:r>
            <a:r>
              <a:rPr lang="ja-JP" altLang="en-US" sz="1100" dirty="0"/>
              <a:t>設置場所がわかるマップ機能や、救急車を呼ぶべきかわからない時にかける相談ダイヤルのワンタッチ通話、各自治体が運営している病院検索サイトへのリンクボタンもあります。</a:t>
            </a:r>
            <a:endParaRPr lang="en-US" altLang="ja-JP" sz="1100" dirty="0"/>
          </a:p>
          <a:p>
            <a:r>
              <a:rPr lang="en-US" altLang="ja-JP" sz="1100" dirty="0"/>
              <a:t>AED</a:t>
            </a:r>
            <a:r>
              <a:rPr lang="ja-JP" altLang="en-US" sz="1100" dirty="0"/>
              <a:t>設置場所情報は、以下のサイトのいずれかが取りまとめた</a:t>
            </a:r>
            <a:r>
              <a:rPr lang="en-US" altLang="ja-JP" sz="1100" dirty="0"/>
              <a:t>AED</a:t>
            </a:r>
            <a:r>
              <a:rPr lang="ja-JP" altLang="en-US" sz="1100" dirty="0"/>
              <a:t>オープンデータを掲載しています</a:t>
            </a:r>
          </a:p>
          <a:p>
            <a:r>
              <a:rPr lang="ja-JP" altLang="en-US" sz="1100" dirty="0"/>
              <a:t>・</a:t>
            </a:r>
            <a:r>
              <a:rPr lang="en-US" altLang="ja-JP" sz="1100" dirty="0"/>
              <a:t>AED</a:t>
            </a:r>
            <a:r>
              <a:rPr lang="ja-JP" altLang="en-US" sz="1100" dirty="0"/>
              <a:t>オープンデータプラットフォーム</a:t>
            </a:r>
          </a:p>
          <a:p>
            <a:r>
              <a:rPr lang="en-US" altLang="ja-JP" sz="1100" dirty="0"/>
              <a:t>(</a:t>
            </a:r>
            <a:r>
              <a:rPr lang="en-US" altLang="ja-JP" sz="1100" dirty="0">
                <a:hlinkClick r:id="rId18"/>
              </a:rPr>
              <a:t>http://hatsunejournal.jp/w8/AEDOpendata/</a:t>
            </a:r>
            <a:r>
              <a:rPr lang="en-US" altLang="ja-JP" sz="1100" dirty="0"/>
              <a:t>)</a:t>
            </a:r>
          </a:p>
          <a:p>
            <a:r>
              <a:rPr lang="ja-JP" altLang="en-US" sz="1100" dirty="0"/>
              <a:t>・一般社団法人社会基盤情報流通推進協議会</a:t>
            </a:r>
          </a:p>
          <a:p>
            <a:r>
              <a:rPr lang="en-US" altLang="ja-JP" sz="1100" dirty="0"/>
              <a:t>(</a:t>
            </a:r>
            <a:r>
              <a:rPr lang="en-US" altLang="ja-JP" sz="1100" dirty="0">
                <a:hlinkClick r:id="rId19"/>
              </a:rPr>
              <a:t>https://www.geospatial.jp/ckan/dataset/aed</a:t>
            </a:r>
            <a:r>
              <a:rPr lang="en-US" altLang="ja-JP" sz="1100" dirty="0"/>
              <a:t>)</a:t>
            </a:r>
          </a:p>
        </p:txBody>
      </p:sp>
      <p:pic>
        <p:nvPicPr>
          <p:cNvPr id="3" name="図 2">
            <a:extLst>
              <a:ext uri="{FF2B5EF4-FFF2-40B4-BE49-F238E27FC236}">
                <a16:creationId xmlns:a16="http://schemas.microsoft.com/office/drawing/2014/main" id="{F7E615B1-A002-864C-A324-97FDAF32C6DD}"/>
              </a:ext>
            </a:extLst>
          </p:cNvPr>
          <p:cNvPicPr>
            <a:picLocks noChangeAspect="1"/>
          </p:cNvPicPr>
          <p:nvPr/>
        </p:nvPicPr>
        <p:blipFill>
          <a:blip r:embed="rId20"/>
          <a:stretch>
            <a:fillRect/>
          </a:stretch>
        </p:blipFill>
        <p:spPr>
          <a:xfrm>
            <a:off x="3783474" y="4529470"/>
            <a:ext cx="1124468" cy="1999054"/>
          </a:xfrm>
          <a:prstGeom prst="rect">
            <a:avLst/>
          </a:prstGeom>
          <a:ln w="3175">
            <a:solidFill>
              <a:schemeClr val="bg1">
                <a:lumMod val="75000"/>
              </a:schemeClr>
            </a:solidFill>
          </a:ln>
        </p:spPr>
      </p:pic>
      <p:sp>
        <p:nvSpPr>
          <p:cNvPr id="44" name="テキスト ボックス 43"/>
          <p:cNvSpPr txBox="1"/>
          <p:nvPr/>
        </p:nvSpPr>
        <p:spPr>
          <a:xfrm>
            <a:off x="7254290" y="-43130"/>
            <a:ext cx="2664081" cy="307777"/>
          </a:xfrm>
          <a:prstGeom prst="rect">
            <a:avLst/>
          </a:prstGeom>
          <a:noFill/>
        </p:spPr>
        <p:txBody>
          <a:bodyPr wrap="square" rtlCol="0">
            <a:spAutoFit/>
          </a:bodyPr>
          <a:lstStyle/>
          <a:p>
            <a:pPr algn="r"/>
            <a:r>
              <a:rPr lang="ja-JP" altLang="en-US" sz="1400" dirty="0">
                <a:latin typeface="+mn-ea"/>
              </a:rPr>
              <a:t>平成</a:t>
            </a:r>
            <a:r>
              <a:rPr lang="en-US" altLang="ja-JP" sz="1400" dirty="0">
                <a:latin typeface="+mn-ea"/>
              </a:rPr>
              <a:t>31</a:t>
            </a:r>
            <a:r>
              <a:rPr lang="ja-JP" altLang="en-US" sz="1400" dirty="0">
                <a:latin typeface="+mn-ea"/>
              </a:rPr>
              <a:t>年</a:t>
            </a:r>
            <a:r>
              <a:rPr lang="en-US" altLang="ja-JP" sz="1400" dirty="0">
                <a:latin typeface="+mn-ea"/>
              </a:rPr>
              <a:t>3</a:t>
            </a:r>
            <a:r>
              <a:rPr lang="ja-JP" altLang="en-US" sz="1400" dirty="0">
                <a:latin typeface="+mn-ea"/>
              </a:rPr>
              <a:t>月</a:t>
            </a:r>
            <a:r>
              <a:rPr lang="en-US" altLang="ja-JP" sz="1400" dirty="0">
                <a:latin typeface="+mn-ea"/>
              </a:rPr>
              <a:t>18</a:t>
            </a:r>
            <a:r>
              <a:rPr lang="ja-JP" altLang="en-US" sz="1400" dirty="0">
                <a:latin typeface="+mn-ea"/>
              </a:rPr>
              <a:t>日版</a:t>
            </a: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696</Words>
  <Application>Microsoft Office PowerPoint</Application>
  <PresentationFormat>A4 210 x 297 mm</PresentationFormat>
  <Paragraphs>77</Paragraphs>
  <Slides>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ＭＳ Ｐゴシック</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2022-03-26T14:18:42Z</dcterms:created>
  <dcterms:modified xsi:type="dcterms:W3CDTF">2022-03-26T14:18:56Z</dcterms:modified>
</cp:coreProperties>
</file>