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57" r:id="rId2"/>
    <p:sldId id="256"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66FFFF"/>
    <a:srgbClr val="00D861"/>
    <a:srgbClr val="4ED762"/>
    <a:srgbClr val="6633FF"/>
    <a:srgbClr val="663399"/>
    <a:srgbClr val="6633CC"/>
    <a:srgbClr val="6600FF"/>
    <a:srgbClr val="9933FF"/>
    <a:srgbClr val="CC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218" y="66"/>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DD5F5D8-BFAA-4F99-BE72-BC43B3252901}" type="datetimeFigureOut">
              <a:rPr kumimoji="1" lang="ja-JP" altLang="en-US" smtClean="0"/>
              <a:t>2018/9/10</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95E7762-6C4C-4707-844E-0874D0B9276A}" type="slidenum">
              <a:rPr kumimoji="1" lang="ja-JP" altLang="en-US" smtClean="0"/>
              <a:t>‹#›</a:t>
            </a:fld>
            <a:endParaRPr kumimoji="1" lang="ja-JP" altLang="en-US"/>
          </a:p>
        </p:txBody>
      </p:sp>
    </p:spTree>
    <p:extLst>
      <p:ext uri="{BB962C8B-B14F-4D97-AF65-F5344CB8AC3E}">
        <p14:creationId xmlns:p14="http://schemas.microsoft.com/office/powerpoint/2010/main" val="797848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5E7762-6C4C-4707-844E-0874D0B9276A}" type="slidenum">
              <a:rPr kumimoji="1" lang="ja-JP" altLang="en-US" smtClean="0"/>
              <a:t>1</a:t>
            </a:fld>
            <a:endParaRPr kumimoji="1" lang="ja-JP" altLang="en-US"/>
          </a:p>
        </p:txBody>
      </p:sp>
    </p:spTree>
    <p:extLst>
      <p:ext uri="{BB962C8B-B14F-4D97-AF65-F5344CB8AC3E}">
        <p14:creationId xmlns:p14="http://schemas.microsoft.com/office/powerpoint/2010/main" val="358950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5E7762-6C4C-4707-844E-0874D0B9276A}" type="slidenum">
              <a:rPr kumimoji="1" lang="ja-JP" altLang="en-US" smtClean="0"/>
              <a:t>2</a:t>
            </a:fld>
            <a:endParaRPr kumimoji="1" lang="ja-JP" altLang="en-US"/>
          </a:p>
        </p:txBody>
      </p:sp>
    </p:spTree>
    <p:extLst>
      <p:ext uri="{BB962C8B-B14F-4D97-AF65-F5344CB8AC3E}">
        <p14:creationId xmlns:p14="http://schemas.microsoft.com/office/powerpoint/2010/main" val="29973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2018/9/10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2018/9/10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2018/9/10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2018/9/10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2018/9/10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2018/9/10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2018/9/10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2018/9/10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2018/9/10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2018/9/10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2018/9/10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2018/9/10</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file://localhost/Users/meg/Desktop/%E7%89%B9%E7%A0%94/%E7%89%B9%E7%A0%94OD/%E3%82%A2%E3%82%A4%E3%82%B3%E3%83%B3/%E3%81%B2%E3%82%89%E3%82%81%E3%81%8Db.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meg/Desktop/%E7%89%B9%E7%A0%94/%E7%89%B9%E7%A0%94OD/%E3%82%A2%E3%82%A4%E3%82%B3%E3%83%B3/%E3%83%8F%E3%83%86%E3%83%8Ab.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file://localhost/Users/meg/Desktop/%E7%89%B9%E7%A0%94/%E7%89%B9%E7%A0%94OD/%E3%82%A2%E3%82%A4%E3%82%B3%E3%83%B3/%E3%83%8F%E3%82%9A%E3%82%BD%E3%82%B3%E3%83%B3%E4%BD%9C%E6%A5%ADb.png" TargetMode="External"/><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file://localhost/Users/meg/Desktop/%E7%89%B9%E7%A0%94/%E7%89%B9%E7%A0%94OD/%E3%82%A2%E3%82%A4%E3%82%B3%E3%83%B3/%E5%8F%97%E8%B3%9Eb.pn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2%A2%E3%82%A4%E3%83%86%E3%82%99%E3%82%A3%E3%82%A2b.png" TargetMode="Externa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image" Target="file://localhost/Users/meg/Desktop/%E7%89%B9%E7%A0%94/%E7%89%B9%E7%A0%94OD/%E3%82%A2%E3%82%A4%E3%82%B3%E3%83%B3/%E3%83%81%E3%83%BC%E3%83%A0b.png" TargetMode="External"/><Relationship Id="rId4" Type="http://schemas.openxmlformats.org/officeDocument/2006/relationships/image" Target="../media/image5.emf"/><Relationship Id="rId9" Type="http://schemas.openxmlformats.org/officeDocument/2006/relationships/image" Target="../media/image8.png"/><Relationship Id="rId14" Type="http://schemas.openxmlformats.org/officeDocument/2006/relationships/image" Target="file://localhost/Users/meg/Desktop/%E7%89%B9%E7%A0%94/%E7%89%B9%E7%A0%94OD/%E3%82%A2%E3%82%A4%E3%82%B3%E3%83%B3/%E3%83%9E%E3%83%BC%E3%82%AB%E3%83%BCb.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2" name="正方形/長方形 51"/>
          <p:cNvSpPr/>
          <p:nvPr/>
        </p:nvSpPr>
        <p:spPr>
          <a:xfrm>
            <a:off x="7901" y="3988"/>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2" name="タイトル 1"/>
          <p:cNvSpPr txBox="1">
            <a:spLocks/>
          </p:cNvSpPr>
          <p:nvPr/>
        </p:nvSpPr>
        <p:spPr>
          <a:xfrm>
            <a:off x="45112" y="223283"/>
            <a:ext cx="5840845"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bg1"/>
                </a:solidFill>
                <a:latin typeface="小塚ゴシック Pro M"/>
                <a:ea typeface="小塚ゴシック Pro M"/>
                <a:cs typeface="小塚ゴシック Pro M"/>
              </a:rPr>
              <a:t>レスキュー</a:t>
            </a:r>
            <a:r>
              <a:rPr lang="en-US" altLang="ja-JP" sz="4000" dirty="0" smtClean="0">
                <a:solidFill>
                  <a:schemeClr val="bg1"/>
                </a:solidFill>
                <a:latin typeface="小塚ゴシック Pro M"/>
                <a:ea typeface="小塚ゴシック Pro M"/>
                <a:cs typeface="小塚ゴシック Pro M"/>
              </a:rPr>
              <a:t>Web MAP</a:t>
            </a:r>
            <a:endParaRPr lang="ja-JP" altLang="en-US" sz="4000" dirty="0">
              <a:solidFill>
                <a:schemeClr val="bg1"/>
              </a:solidFill>
              <a:latin typeface="小塚ゴシック Pro M"/>
              <a:ea typeface="小塚ゴシック Pro M"/>
              <a:cs typeface="小塚ゴシック Pro M"/>
            </a:endParaRPr>
          </a:p>
        </p:txBody>
      </p:sp>
      <p:sp>
        <p:nvSpPr>
          <p:cNvPr id="43"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配信</a:t>
            </a:r>
            <a:r>
              <a:rPr lang="ja-JP" altLang="en-US" sz="1400" dirty="0">
                <a:solidFill>
                  <a:srgbClr val="FFFFFF"/>
                </a:solidFill>
                <a:latin typeface="小塚ゴシック Pr6N R"/>
                <a:ea typeface="小塚ゴシック Pr6N R"/>
                <a:cs typeface="小塚ゴシック Pr6N R"/>
              </a:rPr>
              <a:t>するすべての危機管理情報を地図に</a:t>
            </a:r>
            <a:r>
              <a:rPr lang="ja-JP" altLang="en-US" sz="1400" dirty="0" smtClean="0">
                <a:solidFill>
                  <a:srgbClr val="FFFFFF"/>
                </a:solidFill>
                <a:latin typeface="小塚ゴシック Pr6N R"/>
                <a:ea typeface="小塚ゴシック Pr6N R"/>
                <a:cs typeface="小塚ゴシック Pr6N R"/>
              </a:rPr>
              <a:t>表示</a:t>
            </a:r>
            <a:endParaRPr kumimoji="1" lang="ja-JP" altLang="en-US" sz="1400" dirty="0">
              <a:solidFill>
                <a:srgbClr val="FFFFFF"/>
              </a:solidFill>
              <a:latin typeface="小塚ゴシック Pr6N R"/>
              <a:ea typeface="小塚ゴシック Pr6N R"/>
              <a:cs typeface="小塚ゴシック Pr6N R"/>
            </a:endParaRPr>
          </a:p>
        </p:txBody>
      </p:sp>
      <p:sp>
        <p:nvSpPr>
          <p:cNvPr id="44" name="タイトル 1"/>
          <p:cNvSpPr txBox="1">
            <a:spLocks/>
          </p:cNvSpPr>
          <p:nvPr/>
        </p:nvSpPr>
        <p:spPr>
          <a:xfrm>
            <a:off x="57563" y="827741"/>
            <a:ext cx="6067012" cy="42501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株式会社レスキューナウ</a:t>
            </a:r>
            <a:r>
              <a:rPr lang="en-US" altLang="ja-JP" sz="1400" dirty="0" smtClean="0">
                <a:solidFill>
                  <a:srgbClr val="FFFFFF"/>
                </a:solidFill>
                <a:latin typeface="小塚ゴシック Pr6N R"/>
                <a:ea typeface="小塚ゴシック Pr6N R"/>
                <a:cs typeface="小塚ゴシック Pr6N R"/>
              </a:rPr>
              <a:t/>
            </a:r>
            <a:br>
              <a:rPr lang="en-US" altLang="ja-JP" sz="1400" dirty="0" smtClean="0">
                <a:solidFill>
                  <a:srgbClr val="FFFFFF"/>
                </a:solidFill>
                <a:latin typeface="小塚ゴシック Pr6N R"/>
                <a:ea typeface="小塚ゴシック Pr6N R"/>
                <a:cs typeface="小塚ゴシック Pr6N R"/>
              </a:rPr>
            </a:br>
            <a:r>
              <a:rPr lang="ja-JP" altLang="en-US" sz="1400" dirty="0" smtClean="0">
                <a:solidFill>
                  <a:srgbClr val="FFFFFF"/>
                </a:solidFill>
                <a:latin typeface="小塚ゴシック Pr6N R"/>
                <a:ea typeface="小塚ゴシック Pr6N R"/>
                <a:cs typeface="小塚ゴシック Pr6N R"/>
              </a:rPr>
              <a:t>　　（</a:t>
            </a:r>
            <a:r>
              <a:rPr lang="en-US" altLang="ja-JP" sz="1400" dirty="0" smtClean="0">
                <a:solidFill>
                  <a:srgbClr val="FFFFFF"/>
                </a:solidFill>
                <a:latin typeface="小塚ゴシック Pr6N R"/>
                <a:ea typeface="小塚ゴシック Pr6N R"/>
                <a:cs typeface="小塚ゴシック Pr6N R"/>
              </a:rPr>
              <a:t>MAP</a:t>
            </a:r>
            <a:r>
              <a:rPr lang="ja-JP" altLang="en-US" sz="1400" dirty="0" smtClean="0">
                <a:solidFill>
                  <a:srgbClr val="FFFFFF"/>
                </a:solidFill>
                <a:latin typeface="小塚ゴシック Pr6N R"/>
                <a:ea typeface="小塚ゴシック Pr6N R"/>
                <a:cs typeface="小塚ゴシック Pr6N R"/>
              </a:rPr>
              <a:t>機能は株式会社ベストテクニカルサービスと共同開発）</a:t>
            </a:r>
            <a:endParaRPr kumimoji="1" lang="ja-JP" altLang="en-US" sz="1400" dirty="0">
              <a:solidFill>
                <a:srgbClr val="FFFFFF"/>
              </a:solidFill>
              <a:latin typeface="小塚ゴシック Pr6N R"/>
              <a:ea typeface="小塚ゴシック Pr6N R"/>
              <a:cs typeface="小塚ゴシック Pr6N R"/>
            </a:endParaRPr>
          </a:p>
        </p:txBody>
      </p:sp>
      <p:sp>
        <p:nvSpPr>
          <p:cNvPr id="97" name="角丸四角形 96"/>
          <p:cNvSpPr/>
          <p:nvPr/>
        </p:nvSpPr>
        <p:spPr>
          <a:xfrm>
            <a:off x="5200116" y="4544079"/>
            <a:ext cx="4697509" cy="1982613"/>
          </a:xfrm>
          <a:prstGeom prst="roundRect">
            <a:avLst>
              <a:gd name="adj" fmla="val 10424"/>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8" name="片側の 2 つの角を丸めた四角形 97"/>
          <p:cNvSpPr/>
          <p:nvPr/>
        </p:nvSpPr>
        <p:spPr>
          <a:xfrm>
            <a:off x="5200116" y="4544079"/>
            <a:ext cx="4697509" cy="503242"/>
          </a:xfrm>
          <a:prstGeom prst="round2SameRect">
            <a:avLst>
              <a:gd name="adj1" fmla="val 40827"/>
              <a:gd name="adj2" fmla="val 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5319209" y="2409264"/>
            <a:ext cx="3634328" cy="369332"/>
          </a:xfrm>
          <a:prstGeom prst="rect">
            <a:avLst/>
          </a:prstGeom>
          <a:noFill/>
        </p:spPr>
        <p:txBody>
          <a:bodyPr wrap="none" rtlCol="0">
            <a:spAutoFit/>
          </a:bodyPr>
          <a:lstStyle/>
          <a:p>
            <a:r>
              <a:rPr lang="ja-JP" altLang="en-US" dirty="0" smtClean="0">
                <a:solidFill>
                  <a:srgbClr val="0070C0"/>
                </a:solidFill>
                <a:latin typeface="小塚ゴシック Pr6N M"/>
                <a:ea typeface="小塚ゴシック Pr6N M"/>
                <a:cs typeface="小塚ゴシック Pr6N M"/>
              </a:rPr>
              <a:t>レスキュー</a:t>
            </a:r>
            <a:r>
              <a:rPr lang="en-US" altLang="ja-JP" dirty="0" smtClean="0">
                <a:solidFill>
                  <a:srgbClr val="0070C0"/>
                </a:solidFill>
                <a:latin typeface="小塚ゴシック Pr6N M"/>
                <a:ea typeface="小塚ゴシック Pr6N M"/>
                <a:cs typeface="小塚ゴシック Pr6N M"/>
              </a:rPr>
              <a:t>Web</a:t>
            </a:r>
            <a:r>
              <a:rPr lang="ja-JP" altLang="en-US" dirty="0">
                <a:solidFill>
                  <a:srgbClr val="0070C0"/>
                </a:solidFill>
                <a:latin typeface="小塚ゴシック Pr6N M"/>
                <a:ea typeface="小塚ゴシック Pr6N M"/>
                <a:cs typeface="小塚ゴシック Pr6N M"/>
              </a:rPr>
              <a:t> </a:t>
            </a:r>
            <a:r>
              <a:rPr lang="en-US" altLang="ja-JP" dirty="0" smtClean="0">
                <a:solidFill>
                  <a:srgbClr val="0070C0"/>
                </a:solidFill>
                <a:latin typeface="小塚ゴシック Pr6N M"/>
                <a:ea typeface="小塚ゴシック Pr6N M"/>
                <a:cs typeface="小塚ゴシック Pr6N M"/>
              </a:rPr>
              <a:t>MAP</a:t>
            </a:r>
            <a:r>
              <a:rPr kumimoji="1" lang="ja-JP" altLang="en-US" sz="1600" dirty="0" smtClean="0">
                <a:solidFill>
                  <a:srgbClr val="0070C0"/>
                </a:solidFill>
                <a:latin typeface="小塚ゴシック Pr6N M"/>
                <a:ea typeface="小塚ゴシック Pr6N M"/>
                <a:cs typeface="小塚ゴシック Pr6N M"/>
              </a:rPr>
              <a:t>誕生の</a:t>
            </a:r>
            <a:r>
              <a:rPr kumimoji="1" lang="en-US" altLang="ja-JP" dirty="0" smtClean="0">
                <a:solidFill>
                  <a:srgbClr val="0070C0"/>
                </a:solidFill>
                <a:latin typeface="小塚ゴシック Pr6N M"/>
                <a:ea typeface="小塚ゴシック Pr6N M"/>
                <a:cs typeface="小塚ゴシック Pr6N M"/>
              </a:rPr>
              <a:t> </a:t>
            </a:r>
            <a:r>
              <a:rPr kumimoji="1" lang="ja-JP" altLang="en-US" dirty="0" smtClean="0">
                <a:solidFill>
                  <a:srgbClr val="0070C0"/>
                </a:solidFill>
                <a:latin typeface="小塚ゴシック Pr6N M"/>
                <a:ea typeface="小塚ゴシック Pr6N M"/>
                <a:cs typeface="小塚ゴシック Pr6N M"/>
              </a:rPr>
              <a:t>キッカケ</a:t>
            </a:r>
            <a:endParaRPr kumimoji="1" lang="ja-JP" altLang="en-US" dirty="0">
              <a:solidFill>
                <a:srgbClr val="0070C0"/>
              </a:solidFill>
              <a:latin typeface="小塚ゴシック Pr6N M"/>
              <a:ea typeface="小塚ゴシック Pr6N M"/>
              <a:cs typeface="小塚ゴシック Pr6N M"/>
            </a:endParaRPr>
          </a:p>
        </p:txBody>
      </p:sp>
      <p:sp>
        <p:nvSpPr>
          <p:cNvPr id="104" name="テキスト ボックス 103"/>
          <p:cNvSpPr txBox="1"/>
          <p:nvPr/>
        </p:nvSpPr>
        <p:spPr>
          <a:xfrm>
            <a:off x="5267901" y="4619599"/>
            <a:ext cx="3980577" cy="369332"/>
          </a:xfrm>
          <a:prstGeom prst="rect">
            <a:avLst/>
          </a:prstGeom>
          <a:noFill/>
        </p:spPr>
        <p:txBody>
          <a:bodyPr wrap="none" rtlCol="0">
            <a:spAutoFit/>
          </a:bodyPr>
          <a:lstStyle/>
          <a:p>
            <a:r>
              <a:rPr lang="ja-JP" altLang="en-US" b="1" dirty="0">
                <a:solidFill>
                  <a:schemeClr val="bg1"/>
                </a:solidFill>
                <a:latin typeface="小塚ゴシック Pr6N M"/>
                <a:ea typeface="小塚ゴシック Pr6N M"/>
                <a:cs typeface="小塚ゴシック Pr6N M"/>
              </a:rPr>
              <a:t>レスキュー</a:t>
            </a:r>
            <a:r>
              <a:rPr lang="en-US" altLang="ja-JP" b="1" dirty="0" smtClean="0">
                <a:solidFill>
                  <a:schemeClr val="bg1"/>
                </a:solidFill>
                <a:latin typeface="小塚ゴシック Pr6N M"/>
                <a:ea typeface="小塚ゴシック Pr6N M"/>
                <a:cs typeface="小塚ゴシック Pr6N M"/>
              </a:rPr>
              <a:t>Web</a:t>
            </a:r>
            <a:r>
              <a:rPr lang="ja-JP" altLang="en-US" b="1" dirty="0" smtClean="0">
                <a:solidFill>
                  <a:schemeClr val="bg1"/>
                </a:solidFill>
                <a:latin typeface="小塚ゴシック Pr6N M"/>
                <a:ea typeface="小塚ゴシック Pr6N M"/>
                <a:cs typeface="小塚ゴシック Pr6N M"/>
              </a:rPr>
              <a:t>　</a:t>
            </a:r>
            <a:r>
              <a:rPr lang="en-US" altLang="ja-JP" b="1" dirty="0" smtClean="0">
                <a:solidFill>
                  <a:schemeClr val="bg1"/>
                </a:solidFill>
                <a:latin typeface="小塚ゴシック Pr6N M"/>
                <a:ea typeface="小塚ゴシック Pr6N M"/>
                <a:cs typeface="小塚ゴシック Pr6N M"/>
              </a:rPr>
              <a:t>MAP</a:t>
            </a:r>
            <a:r>
              <a:rPr kumimoji="1" lang="en-US" altLang="ja-JP" b="1" dirty="0" smtClean="0">
                <a:solidFill>
                  <a:schemeClr val="bg1"/>
                </a:solidFill>
                <a:latin typeface="小塚ゴシック Pr6N M"/>
                <a:ea typeface="小塚ゴシック Pr6N M"/>
                <a:cs typeface="小塚ゴシック Pr6N M"/>
              </a:rPr>
              <a:t> </a:t>
            </a:r>
            <a:r>
              <a:rPr lang="ja-JP" altLang="en-US" sz="1600" b="1" dirty="0" smtClean="0">
                <a:solidFill>
                  <a:schemeClr val="bg1"/>
                </a:solidFill>
                <a:latin typeface="小塚ゴシック Pr6N M"/>
                <a:ea typeface="小塚ゴシック Pr6N M"/>
                <a:cs typeface="小塚ゴシック Pr6N M"/>
              </a:rPr>
              <a:t>でこう</a:t>
            </a:r>
            <a:r>
              <a:rPr kumimoji="1" lang="en-US" altLang="ja-JP" b="1" dirty="0" smtClean="0">
                <a:solidFill>
                  <a:schemeClr val="bg1"/>
                </a:solidFill>
                <a:latin typeface="小塚ゴシック Pr6N M"/>
                <a:ea typeface="小塚ゴシック Pr6N M"/>
                <a:cs typeface="小塚ゴシック Pr6N M"/>
              </a:rPr>
              <a:t> </a:t>
            </a:r>
            <a:r>
              <a:rPr lang="ja-JP" altLang="en-US" b="1" dirty="0" smtClean="0">
                <a:solidFill>
                  <a:schemeClr val="bg1"/>
                </a:solidFill>
                <a:latin typeface="小塚ゴシック Pr6N M"/>
                <a:ea typeface="小塚ゴシック Pr6N M"/>
                <a:cs typeface="小塚ゴシック Pr6N M"/>
              </a:rPr>
              <a:t>変わった！</a:t>
            </a:r>
            <a:endParaRPr kumimoji="1" lang="ja-JP" altLang="en-US" b="1" dirty="0">
              <a:solidFill>
                <a:schemeClr val="bg1"/>
              </a:solidFill>
              <a:latin typeface="小塚ゴシック Pr6N M"/>
              <a:ea typeface="小塚ゴシック Pr6N M"/>
              <a:cs typeface="小塚ゴシック Pr6N M"/>
            </a:endParaRPr>
          </a:p>
        </p:txBody>
      </p:sp>
      <p:sp>
        <p:nvSpPr>
          <p:cNvPr id="105" name="テキスト ボックス 104"/>
          <p:cNvSpPr txBox="1"/>
          <p:nvPr/>
        </p:nvSpPr>
        <p:spPr>
          <a:xfrm>
            <a:off x="5171582" y="5042538"/>
            <a:ext cx="4372468" cy="1446550"/>
          </a:xfrm>
          <a:prstGeom prst="rect">
            <a:avLst/>
          </a:prstGeom>
          <a:noFill/>
        </p:spPr>
        <p:txBody>
          <a:bodyPr wrap="square" rtlCol="0">
            <a:spAutoFit/>
          </a:bodyPr>
          <a:lstStyle/>
          <a:p>
            <a:pPr marL="171450" indent="-171450">
              <a:buFont typeface="Wingdings" charset="2"/>
              <a:buChar char="l"/>
            </a:pPr>
            <a:r>
              <a:rPr lang="ja-JP" altLang="en-US" sz="1100" dirty="0" smtClean="0">
                <a:latin typeface="+mn-ea"/>
                <a:cs typeface="小塚ゴシック Pr6N L"/>
              </a:rPr>
              <a:t>地震・気象情報だけでなく、道路や鉄道情報の交通系情報、避難やライフライン等の緊急情報、</a:t>
            </a:r>
            <a:r>
              <a:rPr lang="en-US" altLang="ja-JP" sz="1100" dirty="0" smtClean="0">
                <a:latin typeface="+mn-ea"/>
                <a:cs typeface="小塚ゴシック Pr6N L"/>
              </a:rPr>
              <a:t>NHK</a:t>
            </a:r>
            <a:r>
              <a:rPr lang="ja-JP" altLang="en-US" sz="1100" dirty="0" smtClean="0">
                <a:latin typeface="+mn-ea"/>
                <a:cs typeface="小塚ゴシック Pr6N L"/>
              </a:rPr>
              <a:t>ニュースまでカバー。</a:t>
            </a:r>
            <a:r>
              <a:rPr lang="en-US" altLang="ja-JP" sz="1100" dirty="0" smtClean="0">
                <a:latin typeface="+mn-ea"/>
                <a:cs typeface="小塚ゴシック Pr6N L"/>
              </a:rPr>
              <a:t/>
            </a:r>
            <a:br>
              <a:rPr lang="en-US" altLang="ja-JP" sz="1100" dirty="0" smtClean="0">
                <a:latin typeface="+mn-ea"/>
                <a:cs typeface="小塚ゴシック Pr6N L"/>
              </a:rPr>
            </a:br>
            <a:r>
              <a:rPr lang="ja-JP" altLang="en-US" sz="1100" dirty="0" smtClean="0">
                <a:latin typeface="+mn-ea"/>
                <a:cs typeface="小塚ゴシック Pr6N L"/>
              </a:rPr>
              <a:t>刻々と変化する危機管理情報収集</a:t>
            </a:r>
            <a:r>
              <a:rPr lang="ja-JP" altLang="en-US" sz="1100" dirty="0">
                <a:latin typeface="+mn-ea"/>
                <a:cs typeface="小塚ゴシック Pr6N L"/>
              </a:rPr>
              <a:t>の</a:t>
            </a:r>
            <a:r>
              <a:rPr lang="ja-JP" altLang="en-US" sz="1100" dirty="0" smtClean="0">
                <a:latin typeface="+mn-ea"/>
                <a:cs typeface="小塚ゴシック Pr6N L"/>
              </a:rPr>
              <a:t>一元化を実現。</a:t>
            </a:r>
            <a:endParaRPr lang="en-US" altLang="ja-JP" sz="1100" dirty="0" smtClean="0">
              <a:latin typeface="+mn-ea"/>
              <a:cs typeface="小塚ゴシック Pr6N L"/>
            </a:endParaRPr>
          </a:p>
          <a:p>
            <a:pPr marL="171450" indent="-171450">
              <a:buFont typeface="Wingdings" charset="2"/>
              <a:buChar char="l"/>
            </a:pPr>
            <a:r>
              <a:rPr lang="ja-JP" altLang="en-US" sz="1100" dirty="0" smtClean="0">
                <a:latin typeface="+mn-ea"/>
                <a:cs typeface="小塚ゴシック Pr6N L"/>
              </a:rPr>
              <a:t>自社拠点や取引先拠点等を登録しておくことで、被害や災害が発生しているエリア内の拠点を一括把握することが可能</a:t>
            </a:r>
            <a:r>
              <a:rPr lang="ja-JP" altLang="en-US" sz="1100" dirty="0">
                <a:latin typeface="+mn-ea"/>
                <a:cs typeface="小塚ゴシック Pr6N L"/>
              </a:rPr>
              <a:t>。</a:t>
            </a:r>
            <a:endParaRPr lang="en-US" altLang="ja-JP" sz="1100" dirty="0" smtClean="0">
              <a:latin typeface="+mn-ea"/>
              <a:cs typeface="小塚ゴシック Pr6N L"/>
            </a:endParaRPr>
          </a:p>
          <a:p>
            <a:pPr marL="171450" indent="-171450">
              <a:buFont typeface="Wingdings" charset="2"/>
              <a:buChar char="l"/>
            </a:pPr>
            <a:r>
              <a:rPr lang="ja-JP" altLang="en-US" sz="1100" dirty="0" smtClean="0">
                <a:latin typeface="+mn-ea"/>
                <a:cs typeface="小塚ゴシック Pr6N L"/>
              </a:rPr>
              <a:t>内水リスク情報による浸水リスクや標高データによる津波等の浸水リスク把握、火山や原子力施設からの距離判定機能で拠点のリスク分析も多様。</a:t>
            </a:r>
            <a:endParaRPr lang="en-US" altLang="ja-JP" sz="1100" dirty="0" smtClean="0">
              <a:latin typeface="+mn-ea"/>
              <a:cs typeface="小塚ゴシック Pr6N L"/>
            </a:endParaRPr>
          </a:p>
        </p:txBody>
      </p:sp>
      <p:sp>
        <p:nvSpPr>
          <p:cNvPr id="35" name="タイトル 1"/>
          <p:cNvSpPr txBox="1">
            <a:spLocks/>
          </p:cNvSpPr>
          <p:nvPr/>
        </p:nvSpPr>
        <p:spPr>
          <a:xfrm>
            <a:off x="-350" y="14963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smtClean="0">
                <a:solidFill>
                  <a:srgbClr val="0070C0"/>
                </a:solidFill>
                <a:latin typeface="小塚ゴシック Pr6N R"/>
                <a:ea typeface="小塚ゴシック Pr6N R"/>
                <a:cs typeface="小塚ゴシック Pr6N R"/>
              </a:rPr>
              <a:t>災害時の状況をリアルタイムに地図上で俯瞰的・一元的に把握することができ、影響範囲にある拠点の有無をすぐに確認することができる法人向け危機管理地図サービスです。</a:t>
            </a:r>
            <a:endParaRPr lang="en-US" altLang="ja-JP" sz="1600" dirty="0">
              <a:solidFill>
                <a:srgbClr val="0070C0"/>
              </a:solidFill>
              <a:latin typeface="小塚ゴシック Pr6N R"/>
              <a:ea typeface="小塚ゴシック Pr6N R"/>
              <a:cs typeface="小塚ゴシック Pr6N R"/>
            </a:endParaRPr>
          </a:p>
        </p:txBody>
      </p:sp>
      <p:cxnSp>
        <p:nvCxnSpPr>
          <p:cNvPr id="36" name="直線コネクタ 35"/>
          <p:cNvCxnSpPr/>
          <p:nvPr/>
        </p:nvCxnSpPr>
        <p:spPr>
          <a:xfrm flipH="1">
            <a:off x="4372" y="1405574"/>
            <a:ext cx="9901628" cy="0"/>
          </a:xfrm>
          <a:prstGeom prst="line">
            <a:avLst/>
          </a:prstGeom>
          <a:ln w="63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348" y="2179045"/>
            <a:ext cx="9911640" cy="0"/>
          </a:xfrm>
          <a:prstGeom prst="line">
            <a:avLst/>
          </a:prstGeom>
          <a:ln w="63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38" name="角丸四角形 37"/>
          <p:cNvSpPr/>
          <p:nvPr/>
        </p:nvSpPr>
        <p:spPr>
          <a:xfrm>
            <a:off x="5200116" y="2327966"/>
            <a:ext cx="4695591" cy="1840961"/>
          </a:xfrm>
          <a:prstGeom prst="roundRect">
            <a:avLst>
              <a:gd name="adj" fmla="val 10424"/>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388167" y="2236665"/>
            <a:ext cx="4423782" cy="2673714"/>
          </a:xfrm>
          <a:prstGeom prst="rect">
            <a:avLst/>
          </a:prstGeom>
        </p:spPr>
      </p:pic>
      <p:sp>
        <p:nvSpPr>
          <p:cNvPr id="47" name="下矢印 46"/>
          <p:cNvSpPr/>
          <p:nvPr/>
        </p:nvSpPr>
        <p:spPr>
          <a:xfrm>
            <a:off x="7369455" y="4226983"/>
            <a:ext cx="487962" cy="273554"/>
          </a:xfrm>
          <a:prstGeom prst="downArrow">
            <a:avLst>
              <a:gd name="adj1" fmla="val 30686"/>
              <a:gd name="adj2"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0" name="ハテナb.png" descr="/Users/meg/Desktop/特研/特研OD/アイコン/ハテナ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305342" y="2610844"/>
            <a:ext cx="561790" cy="1159766"/>
          </a:xfrm>
          <a:prstGeom prst="rect">
            <a:avLst/>
          </a:prstGeom>
        </p:spPr>
      </p:pic>
      <p:pic>
        <p:nvPicPr>
          <p:cNvPr id="51" name="ひらめきb.png" descr="/Users/meg/Desktop/特研/特研OD/アイコン/ひらめきb.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9472162" y="5208423"/>
            <a:ext cx="318819" cy="1110260"/>
          </a:xfrm>
          <a:prstGeom prst="rect">
            <a:avLst/>
          </a:prstGeom>
        </p:spPr>
      </p:pic>
      <p:grpSp>
        <p:nvGrpSpPr>
          <p:cNvPr id="68" name="図形グループ 24"/>
          <p:cNvGrpSpPr/>
          <p:nvPr/>
        </p:nvGrpSpPr>
        <p:grpSpPr>
          <a:xfrm>
            <a:off x="9042948" y="260137"/>
            <a:ext cx="752743" cy="752743"/>
            <a:chOff x="6255233" y="281179"/>
            <a:chExt cx="752743" cy="752743"/>
          </a:xfrm>
          <a:solidFill>
            <a:schemeClr val="bg1"/>
          </a:solidFill>
        </p:grpSpPr>
        <p:sp>
          <p:nvSpPr>
            <p:cNvPr id="69" name="角丸四角形 68"/>
            <p:cNvSpPr/>
            <p:nvPr/>
          </p:nvSpPr>
          <p:spPr>
            <a:xfrm>
              <a:off x="6255233"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CA6FF"/>
                </a:solidFill>
              </a:endParaRPr>
            </a:p>
          </p:txBody>
        </p:sp>
        <p:sp>
          <p:nvSpPr>
            <p:cNvPr id="70" name="テキスト ボックス 69"/>
            <p:cNvSpPr txBox="1"/>
            <p:nvPr/>
          </p:nvSpPr>
          <p:spPr>
            <a:xfrm>
              <a:off x="6308439" y="290843"/>
              <a:ext cx="684803" cy="738664"/>
            </a:xfrm>
            <a:prstGeom prst="rect">
              <a:avLst/>
            </a:prstGeom>
            <a:noFill/>
            <a:ln>
              <a:noFill/>
            </a:ln>
          </p:spPr>
          <p:txBody>
            <a:bodyPr wrap="none" rtlCol="0">
              <a:spAutoFit/>
            </a:bodyPr>
            <a:lstStyle/>
            <a:p>
              <a:r>
                <a:rPr kumimoji="1" lang="ja-JP" altLang="en-US" sz="1400" dirty="0" smtClean="0">
                  <a:solidFill>
                    <a:srgbClr val="DEFFFF"/>
                  </a:solidFill>
                  <a:latin typeface="小塚ゴシック Pr6N M"/>
                  <a:ea typeface="小塚ゴシック Pr6N M"/>
                  <a:cs typeface="小塚ゴシック Pr6N M"/>
                </a:rPr>
                <a:t>防犯</a:t>
              </a:r>
              <a:endParaRPr kumimoji="1"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医療</a:t>
              </a:r>
              <a:endParaRPr lang="en-US" altLang="ja-JP" sz="1400" dirty="0" smtClean="0">
                <a:solidFill>
                  <a:srgbClr val="DEFFFF"/>
                </a:solidFill>
                <a:latin typeface="小塚ゴシック Pr6N M"/>
                <a:ea typeface="小塚ゴシック Pr6N M"/>
                <a:cs typeface="小塚ゴシック Pr6N M"/>
              </a:endParaRPr>
            </a:p>
            <a:p>
              <a:r>
                <a:rPr kumimoji="1" lang="ja-JP" altLang="en-US" sz="1400" dirty="0" smtClean="0">
                  <a:solidFill>
                    <a:srgbClr val="DEFFFF"/>
                  </a:solidFill>
                  <a:latin typeface="小塚ゴシック Pr6N M"/>
                  <a:ea typeface="小塚ゴシック Pr6N M"/>
                  <a:cs typeface="小塚ゴシック Pr6N M"/>
                </a:rPr>
                <a:t>教育</a:t>
              </a:r>
              <a:r>
                <a:rPr kumimoji="1" lang="ja-JP" altLang="en-US" sz="1000" dirty="0">
                  <a:solidFill>
                    <a:srgbClr val="DEFFFF"/>
                  </a:solidFill>
                  <a:latin typeface="小塚ゴシック Pr6N M"/>
                  <a:ea typeface="小塚ゴシック Pr6N M"/>
                  <a:cs typeface="小塚ゴシック Pr6N M"/>
                </a:rPr>
                <a:t>等</a:t>
              </a:r>
              <a:endParaRPr kumimoji="1" lang="ja-JP" altLang="en-US" sz="1400" dirty="0">
                <a:solidFill>
                  <a:srgbClr val="DEFFFF"/>
                </a:solidFill>
                <a:latin typeface="小塚ゴシック Pr6N M"/>
                <a:ea typeface="小塚ゴシック Pr6N M"/>
                <a:cs typeface="小塚ゴシック Pr6N M"/>
              </a:endParaRPr>
            </a:p>
          </p:txBody>
        </p:sp>
      </p:grpSp>
      <p:grpSp>
        <p:nvGrpSpPr>
          <p:cNvPr id="71" name="図形グループ 36"/>
          <p:cNvGrpSpPr/>
          <p:nvPr/>
        </p:nvGrpSpPr>
        <p:grpSpPr>
          <a:xfrm>
            <a:off x="7172281" y="250008"/>
            <a:ext cx="752743" cy="752743"/>
            <a:chOff x="7154801" y="281179"/>
            <a:chExt cx="752743" cy="752743"/>
          </a:xfrm>
        </p:grpSpPr>
        <p:sp>
          <p:nvSpPr>
            <p:cNvPr id="72" name="角丸四角形 71"/>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74" name="角丸四角形 73"/>
          <p:cNvSpPr/>
          <p:nvPr/>
        </p:nvSpPr>
        <p:spPr>
          <a:xfrm>
            <a:off x="6203646" y="250008"/>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6256558" y="303127"/>
            <a:ext cx="646331" cy="646331"/>
          </a:xfrm>
          <a:prstGeom prst="rect">
            <a:avLst/>
          </a:prstGeom>
          <a:noFill/>
        </p:spPr>
        <p:txBody>
          <a:bodyPr wrap="none" rtlCol="0">
            <a:spAutoFit/>
          </a:bodyPr>
          <a:lstStyle/>
          <a:p>
            <a:r>
              <a:rPr lang="ja-JP" altLang="en-US" dirty="0" smtClean="0">
                <a:solidFill>
                  <a:srgbClr val="4CA6FF"/>
                </a:solidFill>
                <a:latin typeface="小塚ゴシック Pr6N M"/>
                <a:ea typeface="小塚ゴシック Pr6N M"/>
                <a:cs typeface="小塚ゴシック Pr6N M"/>
              </a:rPr>
              <a:t>防災</a:t>
            </a:r>
            <a:endParaRPr lang="en-US" altLang="ja-JP" dirty="0" smtClean="0">
              <a:solidFill>
                <a:srgbClr val="4CA6FF"/>
              </a:solidFill>
              <a:latin typeface="小塚ゴシック Pr6N M"/>
              <a:ea typeface="小塚ゴシック Pr6N M"/>
              <a:cs typeface="小塚ゴシック Pr6N M"/>
            </a:endParaRPr>
          </a:p>
          <a:p>
            <a:r>
              <a:rPr lang="ja-JP" altLang="en-US" dirty="0">
                <a:solidFill>
                  <a:srgbClr val="4CA6FF"/>
                </a:solidFill>
                <a:latin typeface="小塚ゴシック Pr6N M"/>
                <a:ea typeface="小塚ゴシック Pr6N M"/>
                <a:cs typeface="小塚ゴシック Pr6N M"/>
              </a:rPr>
              <a:t>減災</a:t>
            </a:r>
            <a:endParaRPr lang="en-US" altLang="ja-JP" sz="2400" dirty="0" smtClean="0">
              <a:solidFill>
                <a:srgbClr val="4CA6FF"/>
              </a:solidFill>
              <a:latin typeface="小塚ゴシック Pr6N M"/>
              <a:ea typeface="小塚ゴシック Pr6N M"/>
              <a:cs typeface="小塚ゴシック Pr6N M"/>
            </a:endParaRPr>
          </a:p>
        </p:txBody>
      </p:sp>
      <p:grpSp>
        <p:nvGrpSpPr>
          <p:cNvPr id="76" name="図形グループ 33"/>
          <p:cNvGrpSpPr/>
          <p:nvPr/>
        </p:nvGrpSpPr>
        <p:grpSpPr>
          <a:xfrm>
            <a:off x="8089329" y="259633"/>
            <a:ext cx="752743" cy="752743"/>
            <a:chOff x="8060984" y="281179"/>
            <a:chExt cx="752743" cy="752743"/>
          </a:xfrm>
          <a:noFill/>
        </p:grpSpPr>
        <p:sp>
          <p:nvSpPr>
            <p:cNvPr id="77" name="角丸四角形 76"/>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78" name="テキスト ボックス 77"/>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3" name="正方形/長方形 2"/>
          <p:cNvSpPr/>
          <p:nvPr/>
        </p:nvSpPr>
        <p:spPr>
          <a:xfrm>
            <a:off x="5267901" y="2751304"/>
            <a:ext cx="4097618" cy="1446550"/>
          </a:xfrm>
          <a:prstGeom prst="rect">
            <a:avLst/>
          </a:prstGeom>
        </p:spPr>
        <p:txBody>
          <a:bodyPr wrap="square">
            <a:spAutoFit/>
          </a:bodyPr>
          <a:lstStyle/>
          <a:p>
            <a:r>
              <a:rPr lang="ja-JP" altLang="en-US" sz="1100" dirty="0" smtClean="0">
                <a:latin typeface="小塚ゴシック Pr6N R"/>
              </a:rPr>
              <a:t>・２４時間３６５日リアルタイムに配信される多様な危機管理情報で</a:t>
            </a:r>
            <a:r>
              <a:rPr lang="en-US" altLang="ja-JP" sz="1100" dirty="0">
                <a:latin typeface="小塚ゴシック Pr6N R"/>
              </a:rPr>
              <a:t/>
            </a:r>
            <a:br>
              <a:rPr lang="en-US" altLang="ja-JP" sz="1100" dirty="0">
                <a:latin typeface="小塚ゴシック Pr6N R"/>
              </a:rPr>
            </a:br>
            <a:r>
              <a:rPr lang="ja-JP" altLang="en-US" sz="1100" dirty="0" smtClean="0">
                <a:latin typeface="小塚ゴシック Pr6N R"/>
              </a:rPr>
              <a:t>　迅速な覚知ができても、災害規模が大きくなるとその全体像を</a:t>
            </a:r>
            <a:r>
              <a:rPr lang="en-US" altLang="ja-JP" sz="1100" dirty="0" smtClean="0">
                <a:latin typeface="小塚ゴシック Pr6N R"/>
              </a:rPr>
              <a:t/>
            </a:r>
            <a:br>
              <a:rPr lang="en-US" altLang="ja-JP" sz="1100" dirty="0" smtClean="0">
                <a:latin typeface="小塚ゴシック Pr6N R"/>
              </a:rPr>
            </a:br>
            <a:r>
              <a:rPr lang="ja-JP" altLang="en-US" sz="1100" dirty="0" smtClean="0">
                <a:latin typeface="小塚ゴシック Pr6N R"/>
              </a:rPr>
              <a:t>　都度整理する作業に時間を要していた。</a:t>
            </a:r>
            <a:endParaRPr lang="en-US" altLang="ja-JP" sz="1100" dirty="0" smtClean="0">
              <a:latin typeface="小塚ゴシック Pr6N R"/>
            </a:endParaRPr>
          </a:p>
          <a:p>
            <a:r>
              <a:rPr lang="ja-JP" altLang="en-US" sz="1100" dirty="0" smtClean="0">
                <a:latin typeface="小塚ゴシック Pr6N R"/>
              </a:rPr>
              <a:t>・災害の現状把握と共有、その後の対応検討において、多様な</a:t>
            </a:r>
            <a:r>
              <a:rPr lang="en-US" altLang="ja-JP" sz="1100" dirty="0" smtClean="0">
                <a:latin typeface="小塚ゴシック Pr6N R"/>
              </a:rPr>
              <a:t/>
            </a:r>
            <a:br>
              <a:rPr lang="en-US" altLang="ja-JP" sz="1100" dirty="0" smtClean="0">
                <a:latin typeface="小塚ゴシック Pr6N R"/>
              </a:rPr>
            </a:br>
            <a:r>
              <a:rPr lang="ja-JP" altLang="en-US" sz="1100" dirty="0" smtClean="0">
                <a:latin typeface="小塚ゴシック Pr6N R"/>
              </a:rPr>
              <a:t>　危機管理情報を一元的に視覚化することが求められてきた。</a:t>
            </a:r>
            <a:endParaRPr lang="en-US" altLang="ja-JP" sz="1100" dirty="0" smtClean="0">
              <a:latin typeface="小塚ゴシック Pr6N R"/>
            </a:endParaRPr>
          </a:p>
          <a:p>
            <a:r>
              <a:rPr lang="ja-JP" altLang="en-US" sz="1100" dirty="0" smtClean="0">
                <a:latin typeface="小塚ゴシック Pr6N R"/>
              </a:rPr>
              <a:t>・災害の状況が自社拠点や取引先など具体的にどの程度影響を</a:t>
            </a:r>
            <a:r>
              <a:rPr lang="en-US" altLang="ja-JP" sz="1100" dirty="0" smtClean="0">
                <a:latin typeface="小塚ゴシック Pr6N R"/>
              </a:rPr>
              <a:t/>
            </a:r>
            <a:br>
              <a:rPr lang="en-US" altLang="ja-JP" sz="1100" dirty="0" smtClean="0">
                <a:latin typeface="小塚ゴシック Pr6N R"/>
              </a:rPr>
            </a:br>
            <a:r>
              <a:rPr lang="ja-JP" altLang="en-US" sz="1100" dirty="0" smtClean="0">
                <a:latin typeface="小塚ゴシック Pr6N R"/>
              </a:rPr>
              <a:t>　受けているか、危機管理情報を受信してから利用者側で作業を</a:t>
            </a:r>
            <a:endParaRPr lang="en-US" altLang="ja-JP" sz="1100" dirty="0" smtClean="0">
              <a:latin typeface="小塚ゴシック Pr6N R"/>
            </a:endParaRPr>
          </a:p>
          <a:p>
            <a:r>
              <a:rPr lang="ja-JP" altLang="en-US" sz="1100" dirty="0" smtClean="0">
                <a:latin typeface="小塚ゴシック Pr6N R"/>
              </a:rPr>
              <a:t>　する必要があり、体制面や作業面で大きな負担が残っていた。</a:t>
            </a:r>
            <a:endParaRPr lang="ja-JP" altLang="en-US" sz="1100" dirty="0">
              <a:latin typeface="小塚ゴシック Pr6N R"/>
            </a:endParaRPr>
          </a:p>
        </p:txBody>
      </p:sp>
      <p:grpSp>
        <p:nvGrpSpPr>
          <p:cNvPr id="7" name="グループ化 6"/>
          <p:cNvGrpSpPr/>
          <p:nvPr/>
        </p:nvGrpSpPr>
        <p:grpSpPr>
          <a:xfrm>
            <a:off x="28535" y="4994304"/>
            <a:ext cx="5239366" cy="1746214"/>
            <a:chOff x="28535" y="4994304"/>
            <a:chExt cx="5239366" cy="1746214"/>
          </a:xfrm>
        </p:grpSpPr>
        <p:sp>
          <p:nvSpPr>
            <p:cNvPr id="9" name="角丸四角形 8"/>
            <p:cNvSpPr/>
            <p:nvPr/>
          </p:nvSpPr>
          <p:spPr>
            <a:xfrm>
              <a:off x="28535" y="4994304"/>
              <a:ext cx="5143046" cy="1520454"/>
            </a:xfrm>
            <a:prstGeom prst="roundRect">
              <a:avLst/>
            </a:prstGeom>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t"/>
            <a:lstStyle/>
            <a:p>
              <a:endParaRPr kumimoji="1" lang="ja-JP" altLang="en-US" dirty="0">
                <a:solidFill>
                  <a:schemeClr val="tx1"/>
                </a:solidFill>
              </a:endParaRPr>
            </a:p>
          </p:txBody>
        </p:sp>
        <p:sp>
          <p:nvSpPr>
            <p:cNvPr id="4" name="テキスト ボックス 3"/>
            <p:cNvSpPr txBox="1"/>
            <p:nvPr/>
          </p:nvSpPr>
          <p:spPr>
            <a:xfrm>
              <a:off x="57563" y="5047747"/>
              <a:ext cx="2262299" cy="1692771"/>
            </a:xfrm>
            <a:prstGeom prst="rect">
              <a:avLst/>
            </a:prstGeom>
            <a:noFill/>
          </p:spPr>
          <p:txBody>
            <a:bodyPr wrap="square" rtlCol="0">
              <a:spAutoFit/>
            </a:bodyPr>
            <a:lstStyle/>
            <a:p>
              <a:r>
                <a:rPr lang="ja-JP" altLang="en-US" sz="1600" b="1" dirty="0"/>
                <a:t>主要な利用可能情報　　 </a:t>
              </a:r>
              <a:endParaRPr lang="en-US" altLang="ja-JP" sz="1600" b="1" dirty="0"/>
            </a:p>
            <a:p>
              <a:r>
                <a:rPr lang="ja-JP" altLang="en-US" sz="1400" dirty="0"/>
                <a:t>・交通情報　　　　</a:t>
              </a:r>
              <a:endParaRPr lang="en-US" altLang="ja-JP" sz="1400" dirty="0" smtClean="0"/>
            </a:p>
            <a:p>
              <a:r>
                <a:rPr lang="ja-JP" altLang="en-US" sz="1200" dirty="0" smtClean="0"/>
                <a:t>　道路</a:t>
              </a:r>
              <a:r>
                <a:rPr lang="ja-JP" altLang="en-US" sz="1200" dirty="0"/>
                <a:t>｜通行止め、規制</a:t>
              </a:r>
              <a:r>
                <a:rPr lang="ja-JP" altLang="en-US" sz="1200" dirty="0" smtClean="0"/>
                <a:t>等</a:t>
              </a:r>
              <a:endParaRPr lang="en-US" altLang="ja-JP" sz="1200" dirty="0"/>
            </a:p>
            <a:p>
              <a:r>
                <a:rPr lang="ja-JP" altLang="en-US" sz="1200" dirty="0" smtClean="0"/>
                <a:t>　鉄道</a:t>
              </a:r>
              <a:r>
                <a:rPr lang="ja-JP" altLang="en-US" sz="1200" dirty="0"/>
                <a:t>｜運転見合わせ、遅延</a:t>
              </a:r>
              <a:r>
                <a:rPr lang="ja-JP" altLang="en-US" sz="1200" dirty="0" smtClean="0"/>
                <a:t>等</a:t>
              </a:r>
              <a:r>
                <a:rPr lang="en-US" altLang="ja-JP" sz="1200" dirty="0"/>
                <a:t/>
              </a:r>
              <a:br>
                <a:rPr lang="en-US" altLang="ja-JP" sz="1200" dirty="0"/>
              </a:br>
              <a:r>
                <a:rPr lang="ja-JP" altLang="en-US" sz="1400" dirty="0"/>
                <a:t>・</a:t>
              </a:r>
              <a:r>
                <a:rPr lang="ja-JP" altLang="en-US" sz="1400" dirty="0" smtClean="0"/>
                <a:t>気象自然情報</a:t>
              </a:r>
              <a:endParaRPr lang="en-US" altLang="ja-JP" sz="1200" dirty="0"/>
            </a:p>
            <a:p>
              <a:r>
                <a:rPr lang="ja-JP" altLang="en-US" sz="1200" dirty="0" smtClean="0"/>
                <a:t>　地震</a:t>
              </a:r>
              <a:r>
                <a:rPr lang="ja-JP" altLang="en-US" sz="1200" dirty="0"/>
                <a:t>、津波、台風、竜巻、</a:t>
              </a:r>
              <a:r>
                <a:rPr lang="ja-JP" altLang="en-US" sz="1200" dirty="0" smtClean="0"/>
                <a:t>火山</a:t>
              </a:r>
              <a:endParaRPr lang="en-US" altLang="ja-JP" sz="1200" dirty="0"/>
            </a:p>
            <a:p>
              <a:r>
                <a:rPr lang="ja-JP" altLang="en-US" sz="1200" dirty="0" smtClean="0"/>
                <a:t>　土砂</a:t>
              </a:r>
              <a:r>
                <a:rPr lang="ja-JP" altLang="en-US" sz="1200" dirty="0"/>
                <a:t>災害警戒、河川洪水等</a:t>
              </a:r>
              <a:endParaRPr lang="en-US" altLang="ja-JP" sz="1200" dirty="0"/>
            </a:p>
            <a:p>
              <a:endParaRPr kumimoji="1" lang="ja-JP" altLang="en-US" sz="1200" dirty="0"/>
            </a:p>
          </p:txBody>
        </p:sp>
        <p:sp>
          <p:nvSpPr>
            <p:cNvPr id="5" name="正方形/長方形 4"/>
            <p:cNvSpPr/>
            <p:nvPr/>
          </p:nvSpPr>
          <p:spPr>
            <a:xfrm>
              <a:off x="2241216" y="5020006"/>
              <a:ext cx="3026685" cy="1477328"/>
            </a:xfrm>
            <a:prstGeom prst="rect">
              <a:avLst/>
            </a:prstGeom>
          </p:spPr>
          <p:txBody>
            <a:bodyPr wrap="square">
              <a:spAutoFit/>
            </a:bodyPr>
            <a:lstStyle/>
            <a:p>
              <a:r>
                <a:rPr lang="ja-JP" altLang="en-US" sz="1400" dirty="0" smtClean="0"/>
                <a:t>・</a:t>
              </a:r>
              <a:r>
                <a:rPr lang="ja-JP" altLang="en-US" sz="1400" dirty="0"/>
                <a:t>緊急情報</a:t>
              </a:r>
              <a:endParaRPr lang="en-US" altLang="ja-JP" sz="1400" dirty="0"/>
            </a:p>
            <a:p>
              <a:r>
                <a:rPr lang="ja-JP" altLang="en-US" sz="1200" dirty="0"/>
                <a:t>　</a:t>
              </a:r>
              <a:r>
                <a:rPr lang="ja-JP" altLang="en-US" sz="1200" dirty="0" smtClean="0"/>
                <a:t>緊急、避難、ライフライン（電気、水道、ガ</a:t>
              </a:r>
              <a:r>
                <a:rPr lang="en-US" altLang="ja-JP" sz="1200" dirty="0" smtClean="0"/>
                <a:t/>
              </a:r>
              <a:br>
                <a:rPr lang="en-US" altLang="ja-JP" sz="1200" dirty="0" smtClean="0"/>
              </a:br>
              <a:r>
                <a:rPr lang="ja-JP" altLang="en-US" sz="1200" dirty="0" smtClean="0"/>
                <a:t>　ス）、火災、災害救助法適用情報等</a:t>
              </a:r>
              <a:endParaRPr lang="en-US" altLang="ja-JP" sz="1200" dirty="0"/>
            </a:p>
            <a:p>
              <a:r>
                <a:rPr lang="ja-JP" altLang="en-US" sz="1400" dirty="0" smtClean="0"/>
                <a:t>・</a:t>
              </a:r>
              <a:r>
                <a:rPr lang="ja-JP" altLang="en-US" sz="1400" dirty="0"/>
                <a:t>生活安全情報</a:t>
              </a:r>
              <a:r>
                <a:rPr lang="en-US" altLang="ja-JP" sz="1200" dirty="0"/>
                <a:t/>
              </a:r>
              <a:br>
                <a:rPr lang="en-US" altLang="ja-JP" sz="1200" dirty="0"/>
              </a:br>
              <a:r>
                <a:rPr lang="ja-JP" altLang="en-US" sz="1200" dirty="0"/>
                <a:t>　</a:t>
              </a:r>
              <a:r>
                <a:rPr lang="ja-JP" altLang="en-US" sz="1200" dirty="0" smtClean="0"/>
                <a:t>健康安全、光化学スモッグ、新型インフル</a:t>
              </a:r>
              <a:r>
                <a:rPr lang="en-US" altLang="ja-JP" sz="1200" dirty="0" smtClean="0"/>
                <a:t/>
              </a:r>
              <a:br>
                <a:rPr lang="en-US" altLang="ja-JP" sz="1200" dirty="0" smtClean="0"/>
              </a:br>
              <a:r>
                <a:rPr lang="ja-JP" altLang="en-US" sz="1200" dirty="0" smtClean="0"/>
                <a:t>　エンザ</a:t>
              </a:r>
              <a:r>
                <a:rPr lang="ja-JP" altLang="en-US" sz="1200" dirty="0"/>
                <a:t>、防犯情報</a:t>
              </a:r>
              <a:r>
                <a:rPr lang="ja-JP" altLang="en-US" sz="1200" dirty="0" smtClean="0"/>
                <a:t>等</a:t>
              </a:r>
              <a:endParaRPr lang="en-US" altLang="ja-JP" sz="1200" dirty="0" smtClean="0"/>
            </a:p>
            <a:p>
              <a:r>
                <a:rPr lang="ja-JP" altLang="en-US" sz="1400" dirty="0" smtClean="0"/>
                <a:t>・</a:t>
              </a:r>
              <a:r>
                <a:rPr lang="en-US" altLang="ja-JP" sz="1400" dirty="0" smtClean="0"/>
                <a:t>NHK</a:t>
              </a:r>
              <a:r>
                <a:rPr lang="ja-JP" altLang="en-US" sz="1400" dirty="0" smtClean="0"/>
                <a:t>ニュース　・内水リスク情報</a:t>
              </a:r>
              <a:endParaRPr lang="en-US" altLang="ja-JP" sz="1400" dirty="0"/>
            </a:p>
          </p:txBody>
        </p:sp>
      </p:grpSp>
      <p:sp>
        <p:nvSpPr>
          <p:cNvPr id="39" name="テキスト ボックス 38"/>
          <p:cNvSpPr txBox="1"/>
          <p:nvPr/>
        </p:nvSpPr>
        <p:spPr>
          <a:xfrm>
            <a:off x="-4131" y="1906636"/>
            <a:ext cx="3172979" cy="307777"/>
          </a:xfrm>
          <a:prstGeom prst="rect">
            <a:avLst/>
          </a:prstGeom>
          <a:noFill/>
        </p:spPr>
        <p:txBody>
          <a:bodyPr wrap="square" rtlCol="0">
            <a:spAutoFit/>
          </a:bodyPr>
          <a:lstStyle/>
          <a:p>
            <a:pPr defTabSz="914400"/>
            <a:r>
              <a:rPr lang="ja-JP" altLang="en-US" sz="1400" b="1" dirty="0">
                <a:solidFill>
                  <a:srgbClr val="FF0000"/>
                </a:solidFill>
                <a:effectLst>
                  <a:outerShdw blurRad="38100" dist="38100" dir="2700000" algn="tl">
                    <a:srgbClr val="000000">
                      <a:alpha val="43137"/>
                    </a:srgbClr>
                  </a:outerShdw>
                </a:effectLst>
              </a:rPr>
              <a:t>（</a:t>
            </a:r>
            <a:r>
              <a:rPr lang="en-US" altLang="ja-JP" sz="1400" b="1" dirty="0" smtClean="0">
                <a:solidFill>
                  <a:srgbClr val="FF0000"/>
                </a:solidFill>
                <a:effectLst>
                  <a:outerShdw blurRad="38100" dist="38100" dir="2700000" algn="tl">
                    <a:srgbClr val="000000">
                      <a:alpha val="43137"/>
                    </a:srgbClr>
                  </a:outerShdw>
                </a:effectLst>
              </a:rPr>
              <a:t>2016</a:t>
            </a:r>
            <a:r>
              <a:rPr lang="ja-JP" altLang="en-US" sz="1400" b="1" dirty="0" smtClean="0">
                <a:solidFill>
                  <a:srgbClr val="FF0000"/>
                </a:solidFill>
                <a:effectLst>
                  <a:outerShdw blurRad="38100" dist="38100" dir="2700000" algn="tl">
                    <a:srgbClr val="000000">
                      <a:alpha val="43137"/>
                    </a:srgbClr>
                  </a:outerShdw>
                </a:effectLst>
              </a:rPr>
              <a:t>年</a:t>
            </a:r>
            <a:r>
              <a:rPr lang="ja-JP" altLang="en-US" sz="1400" b="1" dirty="0">
                <a:solidFill>
                  <a:srgbClr val="FF0000"/>
                </a:solidFill>
                <a:effectLst>
                  <a:outerShdw blurRad="38100" dist="38100" dir="2700000" algn="tl">
                    <a:srgbClr val="000000">
                      <a:alpha val="43137"/>
                    </a:srgbClr>
                  </a:outerShdw>
                </a:effectLst>
              </a:rPr>
              <a:t>　サービス開始）</a:t>
            </a:r>
          </a:p>
        </p:txBody>
      </p:sp>
      <p:sp>
        <p:nvSpPr>
          <p:cNvPr id="40" name="テキスト ボックス 39"/>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9</a:t>
            </a:r>
            <a:r>
              <a:rPr lang="ja-JP" altLang="en-US" sz="1400" dirty="0" smtClean="0">
                <a:latin typeface="+mn-ea"/>
              </a:rPr>
              <a:t>月</a:t>
            </a:r>
            <a:r>
              <a:rPr lang="en-US" altLang="ja-JP" sz="1400" dirty="0">
                <a:latin typeface="+mn-ea"/>
              </a:rPr>
              <a:t>10</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1050403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41" y="4318404"/>
            <a:ext cx="4667915" cy="216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正方形/長方形 102"/>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104" name="正方形/長方形 103"/>
          <p:cNvSpPr/>
          <p:nvPr/>
        </p:nvSpPr>
        <p:spPr>
          <a:xfrm>
            <a:off x="7901" y="3988"/>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0" name="正方形/長方形 39"/>
          <p:cNvSpPr/>
          <p:nvPr/>
        </p:nvSpPr>
        <p:spPr>
          <a:xfrm>
            <a:off x="6145439" y="1499638"/>
            <a:ext cx="3116631" cy="351689"/>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solidFill>
                  <a:schemeClr val="tx1"/>
                </a:solidFill>
                <a:latin typeface="小塚ゴシック Pr6N L"/>
                <a:ea typeface="小塚ゴシック Pr6N L"/>
                <a:cs typeface="小塚ゴシック Pr6N L"/>
              </a:rPr>
              <a:t>防災気象情報、ライフライン情報、避難情報</a:t>
            </a:r>
            <a:endParaRPr lang="en-US" altLang="ja-JP" sz="1100" dirty="0">
              <a:solidFill>
                <a:schemeClr val="tx1"/>
              </a:solidFill>
              <a:latin typeface="小塚ゴシック Pr6N L"/>
              <a:ea typeface="小塚ゴシック Pr6N L"/>
              <a:cs typeface="小塚ゴシック Pr6N L"/>
            </a:endParaRPr>
          </a:p>
          <a:p>
            <a:pPr algn="ctr"/>
            <a:r>
              <a:rPr lang="ja-JP" altLang="en-US" sz="1100" dirty="0" smtClean="0">
                <a:solidFill>
                  <a:schemeClr val="tx1"/>
                </a:solidFill>
                <a:latin typeface="小塚ゴシック Pr6N L"/>
                <a:ea typeface="小塚ゴシック Pr6N L"/>
                <a:cs typeface="小塚ゴシック Pr6N L"/>
              </a:rPr>
              <a:t>交通情報、生活安全情報</a:t>
            </a:r>
            <a:r>
              <a:rPr lang="ja-JP" altLang="en-US" sz="1100" dirty="0">
                <a:solidFill>
                  <a:schemeClr val="tx1"/>
                </a:solidFill>
                <a:latin typeface="小塚ゴシック Pr6N L"/>
                <a:ea typeface="小塚ゴシック Pr6N L"/>
                <a:cs typeface="小塚ゴシック Pr6N L"/>
              </a:rPr>
              <a:t>、</a:t>
            </a:r>
            <a:r>
              <a:rPr lang="ja-JP" altLang="en-US" sz="1100" dirty="0" smtClean="0">
                <a:solidFill>
                  <a:schemeClr val="tx1"/>
                </a:solidFill>
                <a:latin typeface="小塚ゴシック Pr6N L"/>
                <a:ea typeface="小塚ゴシック Pr6N L"/>
                <a:cs typeface="小塚ゴシック Pr6N L"/>
              </a:rPr>
              <a:t>緊急情報</a:t>
            </a:r>
            <a:endParaRPr lang="en-US" altLang="ja-JP" sz="1100" dirty="0" smtClean="0">
              <a:solidFill>
                <a:schemeClr val="tx1"/>
              </a:solidFill>
              <a:latin typeface="小塚ゴシック Pr6N L"/>
              <a:ea typeface="小塚ゴシック Pr6N L"/>
              <a:cs typeface="小塚ゴシック Pr6N L"/>
            </a:endParaRPr>
          </a:p>
        </p:txBody>
      </p:sp>
      <p:sp>
        <p:nvSpPr>
          <p:cNvPr id="57" name="正方形/長方形 56"/>
          <p:cNvSpPr/>
          <p:nvPr/>
        </p:nvSpPr>
        <p:spPr>
          <a:xfrm>
            <a:off x="6342965" y="2982689"/>
            <a:ext cx="3396089" cy="351689"/>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smtClean="0">
                <a:solidFill>
                  <a:schemeClr val="tx1"/>
                </a:solidFill>
                <a:latin typeface="小塚ゴシック Pr6N L"/>
                <a:ea typeface="小塚ゴシック Pr6N L"/>
                <a:cs typeface="小塚ゴシック Pr6N L"/>
              </a:rPr>
              <a:t>2017</a:t>
            </a:r>
            <a:r>
              <a:rPr lang="ja-JP" altLang="en-US" sz="1200" dirty="0" smtClean="0">
                <a:solidFill>
                  <a:schemeClr val="tx1"/>
                </a:solidFill>
                <a:latin typeface="小塚ゴシック Pr6N L"/>
                <a:ea typeface="小塚ゴシック Pr6N L"/>
                <a:cs typeface="小塚ゴシック Pr6N L"/>
              </a:rPr>
              <a:t>年度</a:t>
            </a:r>
            <a:r>
              <a:rPr lang="ja-JP" altLang="en-US" sz="1200" dirty="0">
                <a:solidFill>
                  <a:schemeClr val="tx1"/>
                </a:solidFill>
                <a:latin typeface="小塚ゴシック Pr6N L"/>
                <a:ea typeface="小塚ゴシック Pr6N L"/>
                <a:cs typeface="小塚ゴシック Pr6N L"/>
              </a:rPr>
              <a:t>グッドデザイン賞受賞</a:t>
            </a:r>
          </a:p>
        </p:txBody>
      </p:sp>
      <p:sp>
        <p:nvSpPr>
          <p:cNvPr id="58" name="角丸四角形 57"/>
          <p:cNvSpPr/>
          <p:nvPr/>
        </p:nvSpPr>
        <p:spPr>
          <a:xfrm>
            <a:off x="5690007" y="2982690"/>
            <a:ext cx="950821" cy="361214"/>
          </a:xfrm>
          <a:prstGeom prst="roundRect">
            <a:avLst>
              <a:gd name="adj" fmla="val 5000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受賞歴</a:t>
            </a:r>
            <a:endParaRPr kumimoji="1" lang="ja-JP" altLang="en-US" sz="1400" dirty="0">
              <a:latin typeface="フォントポにほんご"/>
              <a:ea typeface="フォントポにほんご"/>
              <a:cs typeface="フォントポにほんご"/>
            </a:endParaRPr>
          </a:p>
        </p:txBody>
      </p:sp>
      <p:sp>
        <p:nvSpPr>
          <p:cNvPr id="61" name="正方形/長方形 60"/>
          <p:cNvSpPr/>
          <p:nvPr/>
        </p:nvSpPr>
        <p:spPr>
          <a:xfrm>
            <a:off x="6024867" y="3485130"/>
            <a:ext cx="3396089" cy="351689"/>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smtClean="0">
                <a:solidFill>
                  <a:schemeClr val="tx1"/>
                </a:solidFill>
                <a:latin typeface="小塚ゴシック Pr6N L"/>
                <a:ea typeface="小塚ゴシック Pr6N L"/>
                <a:cs typeface="小塚ゴシック Pr6N L"/>
              </a:rPr>
              <a:t>日本全域版、世界全域版</a:t>
            </a:r>
            <a:r>
              <a:rPr lang="ja-JP" altLang="en-US" sz="1200" dirty="0">
                <a:solidFill>
                  <a:schemeClr val="tx1"/>
                </a:solidFill>
                <a:latin typeface="小塚ゴシック Pr6N L"/>
                <a:ea typeface="小塚ゴシック Pr6N L"/>
                <a:cs typeface="小塚ゴシック Pr6N L"/>
              </a:rPr>
              <a:t>（オープンデータの利用について今後</a:t>
            </a:r>
            <a:r>
              <a:rPr lang="ja-JP" altLang="en-US" sz="1200" dirty="0" smtClean="0">
                <a:solidFill>
                  <a:schemeClr val="tx1"/>
                </a:solidFill>
                <a:latin typeface="小塚ゴシック Pr6N L"/>
                <a:ea typeface="小塚ゴシック Pr6N L"/>
                <a:cs typeface="小塚ゴシック Pr6N L"/>
              </a:rPr>
              <a:t>展開予定）</a:t>
            </a:r>
            <a:endParaRPr kumimoji="1" lang="ja-JP" altLang="en-US" sz="1200" dirty="0">
              <a:solidFill>
                <a:schemeClr val="tx1"/>
              </a:solidFill>
              <a:latin typeface="小塚ゴシック Pr6N L"/>
              <a:ea typeface="小塚ゴシック Pr6N L"/>
              <a:cs typeface="小塚ゴシック Pr6N L"/>
            </a:endParaRPr>
          </a:p>
        </p:txBody>
      </p:sp>
      <p:sp>
        <p:nvSpPr>
          <p:cNvPr id="62" name="角丸四角形 61"/>
          <p:cNvSpPr/>
          <p:nvPr/>
        </p:nvSpPr>
        <p:spPr>
          <a:xfrm>
            <a:off x="5096143" y="3489181"/>
            <a:ext cx="950821" cy="357163"/>
          </a:xfrm>
          <a:prstGeom prst="roundRect">
            <a:avLst>
              <a:gd name="adj" fmla="val 5000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cxnSp>
        <p:nvCxnSpPr>
          <p:cNvPr id="68" name="直線コネクタ 67"/>
          <p:cNvCxnSpPr/>
          <p:nvPr/>
        </p:nvCxnSpPr>
        <p:spPr>
          <a:xfrm flipH="1">
            <a:off x="60399" y="1709816"/>
            <a:ext cx="4942435" cy="0"/>
          </a:xfrm>
          <a:prstGeom prst="line">
            <a:avLst/>
          </a:prstGeom>
          <a:ln w="63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5964177" y="4142389"/>
            <a:ext cx="184731" cy="461665"/>
          </a:xfrm>
          <a:prstGeom prst="rect">
            <a:avLst/>
          </a:prstGeom>
          <a:noFill/>
        </p:spPr>
        <p:txBody>
          <a:bodyPr vert="horz" wrap="none" rtlCol="0">
            <a:spAutoFit/>
          </a:bodyPr>
          <a:lstStyle/>
          <a:p>
            <a:endParaRPr lang="en-US" altLang="ja-JP" sz="2400" dirty="0" smtClean="0">
              <a:solidFill>
                <a:srgbClr val="008000"/>
              </a:solidFill>
              <a:latin typeface="フォントポにほんご"/>
              <a:ea typeface="フォントポにほんご"/>
              <a:cs typeface="フォントポにほんご"/>
            </a:endParaRPr>
          </a:p>
        </p:txBody>
      </p:sp>
      <p:sp>
        <p:nvSpPr>
          <p:cNvPr id="44" name="テキスト ボックス 43"/>
          <p:cNvSpPr txBox="1"/>
          <p:nvPr/>
        </p:nvSpPr>
        <p:spPr>
          <a:xfrm>
            <a:off x="5091673" y="5045852"/>
            <a:ext cx="4647381" cy="1421928"/>
          </a:xfrm>
          <a:prstGeom prst="rect">
            <a:avLst/>
          </a:prstGeom>
          <a:noFill/>
        </p:spPr>
        <p:txBody>
          <a:bodyPr wrap="square" rtlCol="0">
            <a:spAutoFit/>
          </a:bodyPr>
          <a:lstStyle/>
          <a:p>
            <a:pPr>
              <a:lnSpc>
                <a:spcPct val="120000"/>
              </a:lnSpc>
            </a:pPr>
            <a:r>
              <a:rPr lang="ja-JP" altLang="en-US" sz="1200" dirty="0" smtClean="0">
                <a:latin typeface="小塚ゴシック Pr6N L"/>
                <a:ea typeface="小塚ゴシック Pr6N L"/>
                <a:cs typeface="小塚ゴシック Pr6N L"/>
              </a:rPr>
              <a:t>・</a:t>
            </a:r>
            <a:r>
              <a:rPr lang="ja-JP" altLang="en-US" sz="1200" dirty="0">
                <a:latin typeface="+mn-ea"/>
                <a:cs typeface="小塚ゴシック Pr6N L"/>
              </a:rPr>
              <a:t>地震・気象情報だけでなく、道路や鉄道情報の交通系情報、避難やライフライン等の緊急情報、</a:t>
            </a:r>
            <a:r>
              <a:rPr lang="en-US" altLang="ja-JP" sz="1200" dirty="0">
                <a:latin typeface="+mn-ea"/>
                <a:cs typeface="小塚ゴシック Pr6N L"/>
              </a:rPr>
              <a:t>NHK</a:t>
            </a:r>
            <a:r>
              <a:rPr lang="ja-JP" altLang="en-US" sz="1200" dirty="0">
                <a:latin typeface="+mn-ea"/>
                <a:cs typeface="小塚ゴシック Pr6N L"/>
              </a:rPr>
              <a:t>ニュースまで</a:t>
            </a:r>
            <a:r>
              <a:rPr lang="ja-JP" altLang="en-US" sz="1200" dirty="0" smtClean="0">
                <a:latin typeface="+mn-ea"/>
                <a:cs typeface="小塚ゴシック Pr6N L"/>
              </a:rPr>
              <a:t>カバーする多様な</a:t>
            </a:r>
            <a:r>
              <a:rPr lang="ja-JP" altLang="en-US" sz="1200" dirty="0" smtClean="0">
                <a:latin typeface="小塚ゴシック Pr6N L"/>
                <a:ea typeface="小塚ゴシック Pr6N L"/>
                <a:cs typeface="小塚ゴシック Pr6N L"/>
              </a:rPr>
              <a:t>危機管理情報が地図上に一元化されて俯瞰できるワンストップサービス。</a:t>
            </a:r>
            <a:endParaRPr lang="en-US" altLang="ja-JP" sz="1200" dirty="0" smtClean="0">
              <a:latin typeface="小塚ゴシック Pr6N L"/>
              <a:ea typeface="小塚ゴシック Pr6N L"/>
              <a:cs typeface="小塚ゴシック Pr6N L"/>
            </a:endParaRPr>
          </a:p>
          <a:p>
            <a:pPr>
              <a:lnSpc>
                <a:spcPct val="120000"/>
              </a:lnSpc>
            </a:pPr>
            <a:r>
              <a:rPr kumimoji="1" lang="ja-JP" altLang="en-US" sz="1200" dirty="0" smtClean="0">
                <a:latin typeface="小塚ゴシック Pr6N L"/>
                <a:ea typeface="小塚ゴシック Pr6N L"/>
                <a:cs typeface="小塚ゴシック Pr6N L"/>
              </a:rPr>
              <a:t>・自社拠点のカメラ画像や各種センサー情報も</a:t>
            </a:r>
            <a:r>
              <a:rPr kumimoji="1" lang="en-US" altLang="ja-JP" sz="1200" dirty="0" smtClean="0">
                <a:latin typeface="小塚ゴシック Pr6N L"/>
                <a:ea typeface="小塚ゴシック Pr6N L"/>
                <a:cs typeface="小塚ゴシック Pr6N L"/>
              </a:rPr>
              <a:t>MAP</a:t>
            </a:r>
            <a:r>
              <a:rPr kumimoji="1" lang="ja-JP" altLang="en-US" sz="1200" dirty="0" smtClean="0">
                <a:latin typeface="小塚ゴシック Pr6N L"/>
                <a:ea typeface="小塚ゴシック Pr6N L"/>
                <a:cs typeface="小塚ゴシック Pr6N L"/>
              </a:rPr>
              <a:t>上で統合することも可能。危機管理</a:t>
            </a:r>
            <a:r>
              <a:rPr lang="en-US" altLang="ja-JP" sz="1200" dirty="0">
                <a:latin typeface="小塚ゴシック Pr6N L"/>
                <a:ea typeface="小塚ゴシック Pr6N L"/>
                <a:cs typeface="小塚ゴシック Pr6N L"/>
              </a:rPr>
              <a:t>MAP</a:t>
            </a:r>
            <a:r>
              <a:rPr lang="ja-JP" altLang="en-US" sz="1200" dirty="0" smtClean="0">
                <a:latin typeface="小塚ゴシック Pr6N L"/>
                <a:ea typeface="小塚ゴシック Pr6N L"/>
                <a:cs typeface="小塚ゴシック Pr6N L"/>
              </a:rPr>
              <a:t>基盤</a:t>
            </a:r>
            <a:r>
              <a:rPr lang="ja-JP" altLang="en-US" sz="1200" dirty="0">
                <a:latin typeface="小塚ゴシック Pr6N L"/>
                <a:ea typeface="小塚ゴシック Pr6N L"/>
                <a:cs typeface="小塚ゴシック Pr6N L"/>
              </a:rPr>
              <a:t>と</a:t>
            </a:r>
            <a:r>
              <a:rPr lang="ja-JP" altLang="en-US" sz="1200" dirty="0" smtClean="0">
                <a:latin typeface="小塚ゴシック Pr6N L"/>
                <a:ea typeface="小塚ゴシック Pr6N L"/>
                <a:cs typeface="小塚ゴシック Pr6N L"/>
              </a:rPr>
              <a:t>して、さまざまな情報を統合していく柔軟性と発展性をもったサービスです。</a:t>
            </a:r>
            <a:endParaRPr kumimoji="1" lang="en-US" altLang="ja-JP" sz="1200" dirty="0" smtClean="0">
              <a:latin typeface="小塚ゴシック Pr6N L"/>
              <a:ea typeface="小塚ゴシック Pr6N L"/>
              <a:cs typeface="小塚ゴシック Pr6N L"/>
            </a:endParaRPr>
          </a:p>
        </p:txBody>
      </p:sp>
      <p:sp>
        <p:nvSpPr>
          <p:cNvPr id="34" name="角丸四角形 33"/>
          <p:cNvSpPr/>
          <p:nvPr/>
        </p:nvSpPr>
        <p:spPr>
          <a:xfrm>
            <a:off x="5114549" y="1494164"/>
            <a:ext cx="1228416" cy="357163"/>
          </a:xfrm>
          <a:prstGeom prst="roundRect">
            <a:avLst>
              <a:gd name="adj" fmla="val 5000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5" name="正方形/長方形 34"/>
          <p:cNvSpPr/>
          <p:nvPr/>
        </p:nvSpPr>
        <p:spPr>
          <a:xfrm>
            <a:off x="6342965" y="1989141"/>
            <a:ext cx="3396089" cy="351689"/>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smtClean="0">
                <a:solidFill>
                  <a:schemeClr val="tx1"/>
                </a:solidFill>
                <a:latin typeface="小塚ゴシック Pr6N L"/>
                <a:ea typeface="小塚ゴシック Pr6N L"/>
                <a:cs typeface="小塚ゴシック Pr6N L"/>
              </a:rPr>
              <a:t>HTML</a:t>
            </a:r>
            <a:r>
              <a:rPr lang="ja-JP" altLang="en-US" sz="1200" dirty="0" err="1" smtClean="0">
                <a:solidFill>
                  <a:schemeClr val="tx1"/>
                </a:solidFill>
                <a:latin typeface="小塚ゴシック Pr6N L"/>
                <a:ea typeface="小塚ゴシック Pr6N L"/>
                <a:cs typeface="小塚ゴシック Pr6N L"/>
              </a:rPr>
              <a:t>、</a:t>
            </a:r>
            <a:r>
              <a:rPr lang="en-US" altLang="ja-JP" sz="1200" dirty="0" smtClean="0">
                <a:solidFill>
                  <a:schemeClr val="tx1"/>
                </a:solidFill>
                <a:latin typeface="小塚ゴシック Pr6N L"/>
                <a:ea typeface="小塚ゴシック Pr6N L"/>
                <a:cs typeface="小塚ゴシック Pr6N L"/>
              </a:rPr>
              <a:t>XML</a:t>
            </a:r>
            <a:r>
              <a:rPr lang="ja-JP" altLang="en-US" sz="1200" dirty="0" smtClean="0">
                <a:solidFill>
                  <a:schemeClr val="tx1"/>
                </a:solidFill>
                <a:latin typeface="小塚ゴシック Pr6N L"/>
                <a:ea typeface="小塚ゴシック Pr6N L"/>
                <a:cs typeface="小塚ゴシック Pr6N L"/>
              </a:rPr>
              <a:t>等</a:t>
            </a:r>
            <a:endParaRPr lang="en-US" altLang="ja-JP" sz="1200" dirty="0">
              <a:solidFill>
                <a:schemeClr val="tx1"/>
              </a:solidFill>
              <a:latin typeface="小塚ゴシック Pr6N L"/>
              <a:ea typeface="小塚ゴシック Pr6N L"/>
              <a:cs typeface="小塚ゴシック Pr6N L"/>
            </a:endParaRPr>
          </a:p>
        </p:txBody>
      </p:sp>
      <p:sp>
        <p:nvSpPr>
          <p:cNvPr id="36" name="角丸四角形 35"/>
          <p:cNvSpPr/>
          <p:nvPr/>
        </p:nvSpPr>
        <p:spPr>
          <a:xfrm>
            <a:off x="5690006" y="1983667"/>
            <a:ext cx="1274749" cy="357163"/>
          </a:xfrm>
          <a:prstGeom prst="roundRect">
            <a:avLst>
              <a:gd name="adj" fmla="val 5000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69" name="正方形/長方形 68"/>
          <p:cNvSpPr/>
          <p:nvPr/>
        </p:nvSpPr>
        <p:spPr>
          <a:xfrm>
            <a:off x="6095243" y="2485379"/>
            <a:ext cx="3049947" cy="351689"/>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smtClean="0">
                <a:solidFill>
                  <a:schemeClr val="tx1"/>
                </a:solidFill>
                <a:latin typeface="小塚ゴシック Pr6N L"/>
                <a:ea typeface="小塚ゴシック Pr6N L"/>
                <a:cs typeface="小塚ゴシック Pr6N L"/>
              </a:rPr>
              <a:t>WEB</a:t>
            </a:r>
            <a:r>
              <a:rPr lang="ja-JP" altLang="en-US" sz="1200" dirty="0" smtClean="0">
                <a:solidFill>
                  <a:schemeClr val="tx1"/>
                </a:solidFill>
                <a:latin typeface="小塚ゴシック Pr6N L"/>
                <a:ea typeface="小塚ゴシック Pr6N L"/>
                <a:cs typeface="小塚ゴシック Pr6N L"/>
              </a:rPr>
              <a:t>サービス</a:t>
            </a:r>
            <a:endParaRPr kumimoji="1" lang="ja-JP" altLang="en-US" sz="1200" dirty="0">
              <a:solidFill>
                <a:schemeClr val="tx1"/>
              </a:solidFill>
              <a:latin typeface="小塚ゴシック Pr6N L"/>
              <a:ea typeface="小塚ゴシック Pr6N L"/>
              <a:cs typeface="小塚ゴシック Pr6N L"/>
            </a:endParaRPr>
          </a:p>
        </p:txBody>
      </p:sp>
      <p:sp>
        <p:nvSpPr>
          <p:cNvPr id="70" name="角丸四角形 69"/>
          <p:cNvSpPr/>
          <p:nvPr/>
        </p:nvSpPr>
        <p:spPr>
          <a:xfrm>
            <a:off x="5096142" y="2489430"/>
            <a:ext cx="1246823" cy="361791"/>
          </a:xfrm>
          <a:prstGeom prst="roundRect">
            <a:avLst>
              <a:gd name="adj" fmla="val 5000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81" name="タイトル 1"/>
          <p:cNvSpPr txBox="1">
            <a:spLocks/>
          </p:cNvSpPr>
          <p:nvPr/>
        </p:nvSpPr>
        <p:spPr>
          <a:xfrm>
            <a:off x="45112" y="223283"/>
            <a:ext cx="5919065"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bg1"/>
                </a:solidFill>
                <a:latin typeface="小塚ゴシック Pro M"/>
                <a:ea typeface="小塚ゴシック Pro M"/>
                <a:cs typeface="小塚ゴシック Pro M"/>
              </a:rPr>
              <a:t>レスキュー</a:t>
            </a:r>
            <a:r>
              <a:rPr lang="en-US" altLang="ja-JP" sz="4000" dirty="0" smtClean="0">
                <a:solidFill>
                  <a:schemeClr val="bg1"/>
                </a:solidFill>
                <a:latin typeface="小塚ゴシック Pro M"/>
                <a:ea typeface="小塚ゴシック Pro M"/>
                <a:cs typeface="小塚ゴシック Pro M"/>
              </a:rPr>
              <a:t>Web MAP</a:t>
            </a:r>
            <a:endParaRPr lang="ja-JP" altLang="en-US" sz="4000" dirty="0">
              <a:solidFill>
                <a:schemeClr val="bg1"/>
              </a:solidFill>
              <a:latin typeface="小塚ゴシック Pro M"/>
              <a:ea typeface="小塚ゴシック Pro M"/>
              <a:cs typeface="小塚ゴシック Pro M"/>
            </a:endParaRPr>
          </a:p>
        </p:txBody>
      </p:sp>
      <p:sp>
        <p:nvSpPr>
          <p:cNvPr id="96" name="テキスト ボックス 95"/>
          <p:cNvSpPr txBox="1"/>
          <p:nvPr/>
        </p:nvSpPr>
        <p:spPr>
          <a:xfrm>
            <a:off x="6017649" y="4201513"/>
            <a:ext cx="3741765" cy="707886"/>
          </a:xfrm>
          <a:prstGeom prst="rect">
            <a:avLst/>
          </a:prstGeom>
          <a:noFill/>
        </p:spPr>
        <p:txBody>
          <a:bodyPr wrap="square" rtlCol="0">
            <a:spAutoFit/>
          </a:bodyPr>
          <a:lstStyle/>
          <a:p>
            <a:r>
              <a:rPr lang="ja-JP" altLang="en-US" sz="2000" b="1" dirty="0">
                <a:solidFill>
                  <a:srgbClr val="0070C0"/>
                </a:solidFill>
                <a:latin typeface="小塚ゴシック Pro M"/>
                <a:ea typeface="小塚ゴシック Pro M"/>
                <a:cs typeface="小塚ゴシック Pro M"/>
              </a:rPr>
              <a:t>危機</a:t>
            </a:r>
            <a:r>
              <a:rPr kumimoji="1" lang="ja-JP" altLang="en-US" sz="2000" b="1" dirty="0" smtClean="0">
                <a:solidFill>
                  <a:srgbClr val="0070C0"/>
                </a:solidFill>
                <a:latin typeface="小塚ゴシック Pro M"/>
                <a:ea typeface="小塚ゴシック Pro M"/>
                <a:cs typeface="小塚ゴシック Pro M"/>
              </a:rPr>
              <a:t>担当者は、各拠点や全社で必要な対応判断に専念</a:t>
            </a:r>
            <a:endParaRPr kumimoji="1" lang="ja-JP" altLang="en-US" sz="2000" b="1" dirty="0">
              <a:solidFill>
                <a:srgbClr val="0070C0"/>
              </a:solidFill>
              <a:latin typeface="小塚ゴシック Pro M"/>
              <a:ea typeface="小塚ゴシック Pro M"/>
              <a:cs typeface="小塚ゴシック Pro M"/>
            </a:endParaRPr>
          </a:p>
        </p:txBody>
      </p:sp>
      <p:pic>
        <p:nvPicPr>
          <p:cNvPr id="9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268" y="4245020"/>
            <a:ext cx="716798" cy="6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アイディアb.png" descr="/Users/meg/Desktop/特研/特研OD/アイコン/アイディア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9354051" y="1418087"/>
            <a:ext cx="434025" cy="522660"/>
          </a:xfrm>
          <a:prstGeom prst="rect">
            <a:avLst/>
          </a:prstGeom>
        </p:spPr>
      </p:pic>
      <p:pic>
        <p:nvPicPr>
          <p:cNvPr id="99" name="パソコン作業b.png" descr="/Users/meg/Desktop/特研/特研OD/アイコン/パソコン作業b.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5205622" y="2085068"/>
            <a:ext cx="439473" cy="367945"/>
          </a:xfrm>
          <a:prstGeom prst="rect">
            <a:avLst/>
          </a:prstGeom>
        </p:spPr>
      </p:pic>
      <p:pic>
        <p:nvPicPr>
          <p:cNvPr id="100" name="チームb.png" descr="/Users/meg/Desktop/特研/特研OD/アイコン/チームb.png"/>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9277162" y="2453738"/>
            <a:ext cx="374650" cy="410154"/>
          </a:xfrm>
          <a:prstGeom prst="rect">
            <a:avLst/>
          </a:prstGeom>
        </p:spPr>
      </p:pic>
      <p:pic>
        <p:nvPicPr>
          <p:cNvPr id="101" name="受賞b.png" descr="/Users/meg/Desktop/特研/特研OD/アイコン/受賞b.png"/>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5297776" y="2956605"/>
            <a:ext cx="240659" cy="379673"/>
          </a:xfrm>
          <a:prstGeom prst="rect">
            <a:avLst/>
          </a:prstGeom>
        </p:spPr>
      </p:pic>
      <p:pic>
        <p:nvPicPr>
          <p:cNvPr id="102" name="マーカーb.png" descr="/Users/meg/Desktop/特研/特研OD/アイコン/マーカーb.pn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9306927" y="3471850"/>
            <a:ext cx="381641" cy="391235"/>
          </a:xfrm>
          <a:prstGeom prst="rect">
            <a:avLst/>
          </a:prstGeom>
        </p:spPr>
      </p:pic>
      <p:grpSp>
        <p:nvGrpSpPr>
          <p:cNvPr id="105" name="図形グループ 24"/>
          <p:cNvGrpSpPr/>
          <p:nvPr/>
        </p:nvGrpSpPr>
        <p:grpSpPr>
          <a:xfrm>
            <a:off x="9042948" y="260137"/>
            <a:ext cx="752743" cy="752743"/>
            <a:chOff x="6255233" y="281179"/>
            <a:chExt cx="752743" cy="752743"/>
          </a:xfrm>
          <a:solidFill>
            <a:schemeClr val="bg1"/>
          </a:solidFill>
        </p:grpSpPr>
        <p:sp>
          <p:nvSpPr>
            <p:cNvPr id="106" name="角丸四角形 105"/>
            <p:cNvSpPr/>
            <p:nvPr/>
          </p:nvSpPr>
          <p:spPr>
            <a:xfrm>
              <a:off x="6255233"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CA6FF"/>
                </a:solidFill>
              </a:endParaRPr>
            </a:p>
          </p:txBody>
        </p:sp>
        <p:sp>
          <p:nvSpPr>
            <p:cNvPr id="107" name="テキスト ボックス 106"/>
            <p:cNvSpPr txBox="1"/>
            <p:nvPr/>
          </p:nvSpPr>
          <p:spPr>
            <a:xfrm>
              <a:off x="6308439" y="290843"/>
              <a:ext cx="684803" cy="738664"/>
            </a:xfrm>
            <a:prstGeom prst="rect">
              <a:avLst/>
            </a:prstGeom>
            <a:noFill/>
            <a:ln>
              <a:noFill/>
            </a:ln>
          </p:spPr>
          <p:txBody>
            <a:bodyPr wrap="none" rtlCol="0">
              <a:spAutoFit/>
            </a:bodyPr>
            <a:lstStyle/>
            <a:p>
              <a:r>
                <a:rPr kumimoji="1" lang="ja-JP" altLang="en-US" sz="1400" dirty="0" smtClean="0">
                  <a:solidFill>
                    <a:srgbClr val="DEFFFF"/>
                  </a:solidFill>
                  <a:latin typeface="小塚ゴシック Pr6N M"/>
                  <a:ea typeface="小塚ゴシック Pr6N M"/>
                  <a:cs typeface="小塚ゴシック Pr6N M"/>
                </a:rPr>
                <a:t>防犯</a:t>
              </a:r>
              <a:endParaRPr kumimoji="1"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医療</a:t>
              </a:r>
              <a:endParaRPr lang="en-US" altLang="ja-JP" sz="1400" dirty="0" smtClean="0">
                <a:solidFill>
                  <a:srgbClr val="DEFFFF"/>
                </a:solidFill>
                <a:latin typeface="小塚ゴシック Pr6N M"/>
                <a:ea typeface="小塚ゴシック Pr6N M"/>
                <a:cs typeface="小塚ゴシック Pr6N M"/>
              </a:endParaRPr>
            </a:p>
            <a:p>
              <a:r>
                <a:rPr kumimoji="1" lang="ja-JP" altLang="en-US" sz="1400" dirty="0" smtClean="0">
                  <a:solidFill>
                    <a:srgbClr val="DEFFFF"/>
                  </a:solidFill>
                  <a:latin typeface="小塚ゴシック Pr6N M"/>
                  <a:ea typeface="小塚ゴシック Pr6N M"/>
                  <a:cs typeface="小塚ゴシック Pr6N M"/>
                </a:rPr>
                <a:t>教育</a:t>
              </a:r>
              <a:r>
                <a:rPr kumimoji="1" lang="ja-JP" altLang="en-US" sz="1000" dirty="0">
                  <a:solidFill>
                    <a:srgbClr val="DEFFFF"/>
                  </a:solidFill>
                  <a:latin typeface="小塚ゴシック Pr6N M"/>
                  <a:ea typeface="小塚ゴシック Pr6N M"/>
                  <a:cs typeface="小塚ゴシック Pr6N M"/>
                </a:rPr>
                <a:t>等</a:t>
              </a:r>
              <a:endParaRPr kumimoji="1" lang="ja-JP" altLang="en-US" sz="1400" dirty="0">
                <a:solidFill>
                  <a:srgbClr val="DEFFFF"/>
                </a:solidFill>
                <a:latin typeface="小塚ゴシック Pr6N M"/>
                <a:ea typeface="小塚ゴシック Pr6N M"/>
                <a:cs typeface="小塚ゴシック Pr6N M"/>
              </a:endParaRPr>
            </a:p>
          </p:txBody>
        </p:sp>
      </p:grpSp>
      <p:grpSp>
        <p:nvGrpSpPr>
          <p:cNvPr id="108" name="図形グループ 36"/>
          <p:cNvGrpSpPr/>
          <p:nvPr/>
        </p:nvGrpSpPr>
        <p:grpSpPr>
          <a:xfrm>
            <a:off x="7172281" y="250008"/>
            <a:ext cx="752743" cy="752743"/>
            <a:chOff x="7154801" y="281179"/>
            <a:chExt cx="752743" cy="752743"/>
          </a:xfrm>
        </p:grpSpPr>
        <p:sp>
          <p:nvSpPr>
            <p:cNvPr id="109" name="角丸四角形 108"/>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0" name="テキスト ボックス 109"/>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111" name="角丸四角形 110"/>
          <p:cNvSpPr/>
          <p:nvPr/>
        </p:nvSpPr>
        <p:spPr>
          <a:xfrm>
            <a:off x="6203646" y="250008"/>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2" name="テキスト ボックス 111"/>
          <p:cNvSpPr txBox="1"/>
          <p:nvPr/>
        </p:nvSpPr>
        <p:spPr>
          <a:xfrm>
            <a:off x="6256558" y="303127"/>
            <a:ext cx="646331" cy="646331"/>
          </a:xfrm>
          <a:prstGeom prst="rect">
            <a:avLst/>
          </a:prstGeom>
          <a:noFill/>
        </p:spPr>
        <p:txBody>
          <a:bodyPr wrap="none" rtlCol="0">
            <a:spAutoFit/>
          </a:bodyPr>
          <a:lstStyle/>
          <a:p>
            <a:r>
              <a:rPr lang="ja-JP" altLang="en-US" dirty="0" smtClean="0">
                <a:solidFill>
                  <a:srgbClr val="4CA6FF"/>
                </a:solidFill>
                <a:latin typeface="小塚ゴシック Pr6N M"/>
                <a:ea typeface="小塚ゴシック Pr6N M"/>
                <a:cs typeface="小塚ゴシック Pr6N M"/>
              </a:rPr>
              <a:t>防災</a:t>
            </a:r>
            <a:endParaRPr lang="en-US" altLang="ja-JP" dirty="0" smtClean="0">
              <a:solidFill>
                <a:srgbClr val="4CA6FF"/>
              </a:solidFill>
              <a:latin typeface="小塚ゴシック Pr6N M"/>
              <a:ea typeface="小塚ゴシック Pr6N M"/>
              <a:cs typeface="小塚ゴシック Pr6N M"/>
            </a:endParaRPr>
          </a:p>
          <a:p>
            <a:r>
              <a:rPr lang="ja-JP" altLang="en-US" dirty="0">
                <a:solidFill>
                  <a:srgbClr val="4CA6FF"/>
                </a:solidFill>
                <a:latin typeface="小塚ゴシック Pr6N M"/>
                <a:ea typeface="小塚ゴシック Pr6N M"/>
                <a:cs typeface="小塚ゴシック Pr6N M"/>
              </a:rPr>
              <a:t>減災</a:t>
            </a:r>
            <a:endParaRPr lang="en-US" altLang="ja-JP" sz="2400" dirty="0" smtClean="0">
              <a:solidFill>
                <a:srgbClr val="4CA6FF"/>
              </a:solidFill>
              <a:latin typeface="小塚ゴシック Pr6N M"/>
              <a:ea typeface="小塚ゴシック Pr6N M"/>
              <a:cs typeface="小塚ゴシック Pr6N M"/>
            </a:endParaRPr>
          </a:p>
        </p:txBody>
      </p:sp>
      <p:grpSp>
        <p:nvGrpSpPr>
          <p:cNvPr id="113" name="図形グループ 33"/>
          <p:cNvGrpSpPr/>
          <p:nvPr/>
        </p:nvGrpSpPr>
        <p:grpSpPr>
          <a:xfrm>
            <a:off x="8089329" y="259633"/>
            <a:ext cx="752743" cy="752743"/>
            <a:chOff x="8060984" y="281179"/>
            <a:chExt cx="752743" cy="752743"/>
          </a:xfrm>
          <a:noFill/>
        </p:grpSpPr>
        <p:sp>
          <p:nvSpPr>
            <p:cNvPr id="114" name="角丸四角形 113"/>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115" name="テキスト ボックス 114"/>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60" name="テキスト ボックス 59"/>
          <p:cNvSpPr txBox="1"/>
          <p:nvPr/>
        </p:nvSpPr>
        <p:spPr>
          <a:xfrm>
            <a:off x="41435" y="1311974"/>
            <a:ext cx="4882657" cy="338554"/>
          </a:xfrm>
          <a:prstGeom prst="rect">
            <a:avLst/>
          </a:prstGeom>
          <a:noFill/>
        </p:spPr>
        <p:txBody>
          <a:bodyPr wrap="square" rtlCol="0">
            <a:spAutoFit/>
          </a:bodyPr>
          <a:lstStyle/>
          <a:p>
            <a:r>
              <a:rPr lang="ja-JP" altLang="en-US" sz="1600" dirty="0" smtClean="0">
                <a:solidFill>
                  <a:srgbClr val="0080FF"/>
                </a:solidFill>
                <a:latin typeface="小塚ゴシック Pro M"/>
                <a:ea typeface="小塚ゴシック Pro M"/>
                <a:cs typeface="小塚ゴシック Pro M"/>
              </a:rPr>
              <a:t>危機管理体制の構築をサポート</a:t>
            </a:r>
            <a:endParaRPr lang="en-US" altLang="ja-JP" sz="1600" dirty="0" smtClean="0">
              <a:solidFill>
                <a:srgbClr val="0080FF"/>
              </a:solidFill>
              <a:latin typeface="小塚ゴシック Pro M"/>
              <a:ea typeface="小塚ゴシック Pro M"/>
              <a:cs typeface="小塚ゴシック Pro M"/>
            </a:endParaRPr>
          </a:p>
        </p:txBody>
      </p:sp>
      <p:pic>
        <p:nvPicPr>
          <p:cNvPr id="5" name="図 4"/>
          <p:cNvPicPr>
            <a:picLocks noChangeAspect="1"/>
          </p:cNvPicPr>
          <p:nvPr/>
        </p:nvPicPr>
        <p:blipFill>
          <a:blip r:embed="rId15"/>
          <a:stretch>
            <a:fillRect/>
          </a:stretch>
        </p:blipFill>
        <p:spPr>
          <a:xfrm>
            <a:off x="1363486" y="2270865"/>
            <a:ext cx="2285145" cy="1933228"/>
          </a:xfrm>
          <a:prstGeom prst="rect">
            <a:avLst/>
          </a:prstGeom>
        </p:spPr>
      </p:pic>
      <p:sp>
        <p:nvSpPr>
          <p:cNvPr id="7" name="正方形/長方形 6"/>
          <p:cNvSpPr/>
          <p:nvPr/>
        </p:nvSpPr>
        <p:spPr>
          <a:xfrm>
            <a:off x="127128" y="1717356"/>
            <a:ext cx="4953000" cy="461665"/>
          </a:xfrm>
          <a:prstGeom prst="rect">
            <a:avLst/>
          </a:prstGeom>
        </p:spPr>
        <p:txBody>
          <a:bodyPr>
            <a:spAutoFit/>
          </a:bodyPr>
          <a:lstStyle/>
          <a:p>
            <a:r>
              <a:rPr lang="en-US" altLang="ja-JP" sz="1200" dirty="0">
                <a:latin typeface="+mn-ea"/>
              </a:rPr>
              <a:t>24</a:t>
            </a:r>
            <a:r>
              <a:rPr lang="ja-JP" altLang="en-US" sz="1200" dirty="0">
                <a:latin typeface="+mn-ea"/>
              </a:rPr>
              <a:t>時間</a:t>
            </a:r>
            <a:r>
              <a:rPr lang="en-US" altLang="ja-JP" sz="1200" dirty="0">
                <a:latin typeface="+mn-ea"/>
              </a:rPr>
              <a:t>365</a:t>
            </a:r>
            <a:r>
              <a:rPr lang="ja-JP" altLang="en-US" sz="1200" dirty="0">
                <a:latin typeface="+mn-ea"/>
              </a:rPr>
              <a:t>日聞危機を監視しているレスキューナウ危機管理情報センターにて収集した災害やライフライン等の危機管理情報をリアルタイムに配信。</a:t>
            </a:r>
            <a:endParaRPr lang="ja-JP" altLang="en-US" sz="500" dirty="0">
              <a:latin typeface="+mn-ea"/>
            </a:endParaRPr>
          </a:p>
        </p:txBody>
      </p:sp>
      <p:sp>
        <p:nvSpPr>
          <p:cNvPr id="8" name="角丸四角形吹き出し 7"/>
          <p:cNvSpPr/>
          <p:nvPr/>
        </p:nvSpPr>
        <p:spPr>
          <a:xfrm>
            <a:off x="127128" y="2308982"/>
            <a:ext cx="1109700" cy="555994"/>
          </a:xfrm>
          <a:prstGeom prst="wedgeRoundRectCallout">
            <a:avLst>
              <a:gd name="adj1" fmla="val 65241"/>
              <a:gd name="adj2" fmla="val 2138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被害</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緊急情報</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吹き出し 52"/>
          <p:cNvSpPr/>
          <p:nvPr/>
        </p:nvSpPr>
        <p:spPr>
          <a:xfrm>
            <a:off x="136938" y="3197090"/>
            <a:ext cx="1109700" cy="555994"/>
          </a:xfrm>
          <a:prstGeom prst="wedgeRoundRectCallout">
            <a:avLst>
              <a:gd name="adj1" fmla="val 60663"/>
              <a:gd name="adj2" fmla="val 82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気象自然情報</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吹き出し 53"/>
          <p:cNvSpPr/>
          <p:nvPr/>
        </p:nvSpPr>
        <p:spPr>
          <a:xfrm>
            <a:off x="3832700" y="2326187"/>
            <a:ext cx="1109700" cy="555994"/>
          </a:xfrm>
          <a:prstGeom prst="wedgeRoundRectCallout">
            <a:avLst>
              <a:gd name="adj1" fmla="val -69805"/>
              <a:gd name="adj2" fmla="val 1224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交通情報</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配信</a:t>
            </a:r>
            <a:r>
              <a:rPr lang="ja-JP" altLang="en-US" sz="1400" dirty="0">
                <a:solidFill>
                  <a:srgbClr val="FFFFFF"/>
                </a:solidFill>
                <a:latin typeface="小塚ゴシック Pr6N R"/>
                <a:ea typeface="小塚ゴシック Pr6N R"/>
                <a:cs typeface="小塚ゴシック Pr6N R"/>
              </a:rPr>
              <a:t>するすべての危機管理情報を地図に</a:t>
            </a:r>
            <a:r>
              <a:rPr lang="ja-JP" altLang="en-US" sz="1400" dirty="0" smtClean="0">
                <a:solidFill>
                  <a:srgbClr val="FFFFFF"/>
                </a:solidFill>
                <a:latin typeface="小塚ゴシック Pr6N R"/>
                <a:ea typeface="小塚ゴシック Pr6N R"/>
                <a:cs typeface="小塚ゴシック Pr6N R"/>
              </a:rPr>
              <a:t>表示</a:t>
            </a:r>
            <a:endParaRPr kumimoji="1" lang="ja-JP" altLang="en-US" sz="1400" dirty="0">
              <a:solidFill>
                <a:srgbClr val="FFFFFF"/>
              </a:solidFill>
              <a:latin typeface="小塚ゴシック Pr6N R"/>
              <a:ea typeface="小塚ゴシック Pr6N R"/>
              <a:cs typeface="小塚ゴシック Pr6N R"/>
            </a:endParaRPr>
          </a:p>
        </p:txBody>
      </p:sp>
      <p:sp>
        <p:nvSpPr>
          <p:cNvPr id="50" name="タイトル 1"/>
          <p:cNvSpPr txBox="1">
            <a:spLocks/>
          </p:cNvSpPr>
          <p:nvPr/>
        </p:nvSpPr>
        <p:spPr>
          <a:xfrm>
            <a:off x="57563" y="827741"/>
            <a:ext cx="6067012" cy="42501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株式会社レスキューナウ</a:t>
            </a:r>
            <a:r>
              <a:rPr lang="en-US" altLang="ja-JP" sz="1400" dirty="0" smtClean="0">
                <a:solidFill>
                  <a:srgbClr val="FFFFFF"/>
                </a:solidFill>
                <a:latin typeface="小塚ゴシック Pr6N R"/>
                <a:ea typeface="小塚ゴシック Pr6N R"/>
                <a:cs typeface="小塚ゴシック Pr6N R"/>
              </a:rPr>
              <a:t/>
            </a:r>
            <a:br>
              <a:rPr lang="en-US" altLang="ja-JP" sz="1400" dirty="0" smtClean="0">
                <a:solidFill>
                  <a:srgbClr val="FFFFFF"/>
                </a:solidFill>
                <a:latin typeface="小塚ゴシック Pr6N R"/>
                <a:ea typeface="小塚ゴシック Pr6N R"/>
                <a:cs typeface="小塚ゴシック Pr6N R"/>
              </a:rPr>
            </a:br>
            <a:r>
              <a:rPr lang="ja-JP" altLang="en-US" sz="1400" dirty="0" smtClean="0">
                <a:solidFill>
                  <a:srgbClr val="FFFFFF"/>
                </a:solidFill>
                <a:latin typeface="小塚ゴシック Pr6N R"/>
                <a:ea typeface="小塚ゴシック Pr6N R"/>
                <a:cs typeface="小塚ゴシック Pr6N R"/>
              </a:rPr>
              <a:t>　　（</a:t>
            </a:r>
            <a:r>
              <a:rPr lang="en-US" altLang="ja-JP" sz="1400" dirty="0" smtClean="0">
                <a:solidFill>
                  <a:srgbClr val="FFFFFF"/>
                </a:solidFill>
                <a:latin typeface="小塚ゴシック Pr6N R"/>
                <a:ea typeface="小塚ゴシック Pr6N R"/>
                <a:cs typeface="小塚ゴシック Pr6N R"/>
              </a:rPr>
              <a:t>MAP</a:t>
            </a:r>
            <a:r>
              <a:rPr lang="ja-JP" altLang="en-US" sz="1400" dirty="0" smtClean="0">
                <a:solidFill>
                  <a:srgbClr val="FFFFFF"/>
                </a:solidFill>
                <a:latin typeface="小塚ゴシック Pr6N R"/>
                <a:ea typeface="小塚ゴシック Pr6N R"/>
                <a:cs typeface="小塚ゴシック Pr6N R"/>
              </a:rPr>
              <a:t>機能は株式会社ベストテクニカルサービスと共同開発）</a:t>
            </a:r>
            <a:endParaRPr kumimoji="1" lang="ja-JP" altLang="en-US" sz="1400" dirty="0">
              <a:solidFill>
                <a:srgbClr val="FFFFFF"/>
              </a:solidFill>
              <a:latin typeface="小塚ゴシック Pr6N R"/>
              <a:ea typeface="小塚ゴシック Pr6N R"/>
              <a:cs typeface="小塚ゴシック Pr6N R"/>
            </a:endParaRPr>
          </a:p>
        </p:txBody>
      </p:sp>
      <p:sp>
        <p:nvSpPr>
          <p:cNvPr id="51" name="角丸四角形吹き出し 50"/>
          <p:cNvSpPr/>
          <p:nvPr/>
        </p:nvSpPr>
        <p:spPr>
          <a:xfrm>
            <a:off x="3863433" y="3558822"/>
            <a:ext cx="1109700" cy="555994"/>
          </a:xfrm>
          <a:prstGeom prst="wedgeRoundRectCallout">
            <a:avLst>
              <a:gd name="adj1" fmla="val -63265"/>
              <a:gd name="adj2" fmla="val 8534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ライフライン情報</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避難</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情報</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7254290" y="-35214"/>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9</a:t>
            </a:r>
            <a:r>
              <a:rPr lang="ja-JP" altLang="en-US" sz="1400" dirty="0" smtClean="0">
                <a:latin typeface="+mn-ea"/>
              </a:rPr>
              <a:t>月</a:t>
            </a:r>
            <a:r>
              <a:rPr lang="en-US" altLang="ja-JP" sz="1400" dirty="0">
                <a:latin typeface="+mn-ea"/>
              </a:rPr>
              <a:t>10</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1176099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Words>
  <Application>Microsoft Office PowerPoint</Application>
  <PresentationFormat>A4 210 x 297 mm</PresentationFormat>
  <Paragraphs>70</Paragraphs>
  <Slides>2</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Meiryo UI</vt: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2018-09-10T06:00:26Z</dcterms:created>
  <dcterms:modified xsi:type="dcterms:W3CDTF">2018-09-10T06:00:39Z</dcterms:modified>
</cp:coreProperties>
</file>