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90" r:id="rId2"/>
    <p:sldId id="291"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3120">
          <p15:clr>
            <a:srgbClr val="A4A3A4"/>
          </p15:clr>
        </p15:guide>
        <p15:guide id="3" orient="horz" pos="4110" userDrawn="1">
          <p15:clr>
            <a:srgbClr val="A4A3A4"/>
          </p15:clr>
        </p15:guide>
        <p15:guide id="4" orient="horz" pos="25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40CCFB"/>
    <a:srgbClr val="008000"/>
    <a:srgbClr val="00D861"/>
    <a:srgbClr val="FFFFFF"/>
    <a:srgbClr val="4CA6FF"/>
    <a:srgbClr val="DEFFFF"/>
    <a:srgbClr val="0959FF"/>
    <a:srgbClr val="0E79FF"/>
    <a:srgbClr val="085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192" autoAdjust="0"/>
  </p:normalViewPr>
  <p:slideViewPr>
    <p:cSldViewPr snapToGrid="0" snapToObjects="1">
      <p:cViewPr varScale="1">
        <p:scale>
          <a:sx n="72" d="100"/>
          <a:sy n="72" d="100"/>
        </p:scale>
        <p:origin x="1092" y="66"/>
      </p:cViewPr>
      <p:guideLst>
        <p:guide orient="horz" pos="935"/>
        <p:guide pos="3120"/>
        <p:guide orient="horz" pos="4110"/>
        <p:guide orient="horz" pos="259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79502C9-9848-4BB2-8445-1B57875B4AF0}"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BB06FCF-00CF-4746-8192-A5304335CB40}" type="slidenum">
              <a:rPr kumimoji="1" lang="ja-JP" altLang="en-US" smtClean="0"/>
              <a:t>‹#›</a:t>
            </a:fld>
            <a:endParaRPr kumimoji="1" lang="ja-JP" altLang="en-US"/>
          </a:p>
        </p:txBody>
      </p:sp>
    </p:spTree>
    <p:extLst>
      <p:ext uri="{BB962C8B-B14F-4D97-AF65-F5344CB8AC3E}">
        <p14:creationId xmlns:p14="http://schemas.microsoft.com/office/powerpoint/2010/main" val="2165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1%B2%E3%82%89%E3%82%81%E3%81%8Db.png"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3%86%E3%83%8Ab.pn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file://localhost/Users/meg/Desktop/%E7%89%B9%E7%A0%94/%E7%89%B9%E7%A0%94OD/%E3%82%A2%E3%82%A4%E3%82%B3%E3%83%B3/%E6%8B%A1%E5%A3%B0%E5%99%A8b.png" TargetMode="External"/><Relationship Id="rId3" Type="http://schemas.openxmlformats.org/officeDocument/2006/relationships/image" Target="file://localhost/Users/meg/Desktop/%E7%89%B9%E7%A0%94/%E7%89%B9%E7%A0%94OD/%E3%82%A2%E3%82%A4%E3%82%B3%E3%83%B3/%E3%82%A2%E3%82%A4%E3%83%86%E3%82%99%E3%82%A3%E3%82%A2b.png" TargetMode="External"/><Relationship Id="rId7" Type="http://schemas.openxmlformats.org/officeDocument/2006/relationships/image" Target="file://localhost/Users/meg/Desktop/%E7%89%B9%E7%A0%94/%E7%89%B9%E7%A0%94OD/%E3%82%A2%E3%82%A4%E3%82%B3%E3%83%B3/%E3%83%81%E3%83%BC%E3%83%A0b.png" TargetMode="Externa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file://localhost/Users/meg/Desktop/%E7%89%B9%E7%A0%94/%E7%89%B9%E7%A0%94OD/%E3%82%A2%E3%82%A4%E3%82%B3%E3%83%B3/%E3%83%9E%E3%83%BC%E3%82%AB%E3%83%BCb.png" TargetMode="External"/><Relationship Id="rId5" Type="http://schemas.openxmlformats.org/officeDocument/2006/relationships/image" Target="file://localhost/Users/meg/Desktop/%E7%89%B9%E7%A0%94/%E7%89%B9%E7%A0%94OD/%E3%82%A2%E3%82%A4%E3%82%B3%E3%83%B3/%E3%83%8F%E3%82%9A%E3%82%BD%E3%82%B3%E3%83%B3%E4%BD%9C%E6%A5%ADb.png"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file://localhost/Users/meg/Desktop/%E7%89%B9%E7%A0%94/%E7%89%B9%E7%A0%94OD/%E3%82%A2%E3%82%A4%E3%82%B3%E3%83%B3/%E5%8F%97%E8%B3%9Eb.png" TargetMode="External"/><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srcRect l="570" t="10070" r="72174" b="5038"/>
          <a:stretch/>
        </p:blipFill>
        <p:spPr>
          <a:xfrm>
            <a:off x="182703" y="3230272"/>
            <a:ext cx="1466994" cy="2455850"/>
          </a:xfrm>
          <a:prstGeom prst="rect">
            <a:avLst/>
          </a:prstGeom>
        </p:spPr>
      </p:pic>
      <p:pic>
        <p:nvPicPr>
          <p:cNvPr id="4" name="図 3"/>
          <p:cNvPicPr>
            <a:picLocks noChangeAspect="1"/>
          </p:cNvPicPr>
          <p:nvPr/>
        </p:nvPicPr>
        <p:blipFill rotWithShape="1">
          <a:blip r:embed="rId3"/>
          <a:srcRect l="577" t="9683" r="72255" b="5815"/>
          <a:stretch/>
        </p:blipFill>
        <p:spPr>
          <a:xfrm>
            <a:off x="1228847" y="3334118"/>
            <a:ext cx="1456675" cy="2435290"/>
          </a:xfrm>
          <a:prstGeom prst="rect">
            <a:avLst/>
          </a:prstGeom>
        </p:spPr>
      </p:pic>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26855"/>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95665" y="1457287"/>
            <a:ext cx="9714670" cy="4183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80FF"/>
                </a:solidFill>
                <a:latin typeface="小塚ゴシック Pr6N R"/>
                <a:ea typeface="小塚ゴシック Pr6N R"/>
                <a:cs typeface="小塚ゴシック Pr6N R"/>
              </a:rPr>
              <a:t>現在位置の地盤災害リスクを即座に判定</a:t>
            </a:r>
            <a:r>
              <a:rPr lang="ja-JP" altLang="en-US" sz="1600" dirty="0">
                <a:solidFill>
                  <a:srgbClr val="0080FF"/>
                </a:solidFill>
                <a:latin typeface="小塚ゴシック Pr6N R"/>
                <a:ea typeface="小塚ゴシック Pr6N R"/>
                <a:cs typeface="小塚ゴシック Pr6N R"/>
              </a:rPr>
              <a:t>し、地図上に地盤安全性の目安となる「地盤安心スコア</a:t>
            </a:r>
            <a:r>
              <a:rPr lang="ja-JP" altLang="en-US" sz="1600" dirty="0" smtClean="0">
                <a:solidFill>
                  <a:srgbClr val="0080FF"/>
                </a:solidFill>
                <a:latin typeface="小塚ゴシック Pr6N R"/>
                <a:ea typeface="小塚ゴシック Pr6N R"/>
                <a:cs typeface="小塚ゴシック Pr6N R"/>
              </a:rPr>
              <a:t>」を表示。</a:t>
            </a:r>
            <a:endParaRPr lang="en-US" altLang="ja-JP" sz="1600" dirty="0" smtClean="0">
              <a:solidFill>
                <a:srgbClr val="0080FF"/>
              </a:solidFill>
              <a:latin typeface="小塚ゴシック Pr6N R"/>
              <a:ea typeface="小塚ゴシック Pr6N R"/>
              <a:cs typeface="小塚ゴシック Pr6N R"/>
            </a:endParaRPr>
          </a:p>
          <a:p>
            <a:pPr algn="l"/>
            <a:r>
              <a:rPr lang="ja-JP" altLang="en-US" sz="1600" dirty="0" smtClean="0">
                <a:solidFill>
                  <a:srgbClr val="0080FF"/>
                </a:solidFill>
                <a:latin typeface="小塚ゴシック Pr6N R"/>
                <a:ea typeface="小塚ゴシック Pr6N R"/>
                <a:cs typeface="小塚ゴシック Pr6N R"/>
              </a:rPr>
              <a:t>利用者の地盤</a:t>
            </a:r>
            <a:r>
              <a:rPr lang="ja-JP" altLang="en-US" sz="1600" dirty="0">
                <a:solidFill>
                  <a:srgbClr val="0080FF"/>
                </a:solidFill>
                <a:latin typeface="小塚ゴシック Pr6N R"/>
                <a:ea typeface="小塚ゴシック Pr6N R"/>
                <a:cs typeface="小塚ゴシック Pr6N R"/>
              </a:rPr>
              <a:t>のリスクに対する</a:t>
            </a:r>
            <a:r>
              <a:rPr lang="ja-JP" altLang="en-US" sz="1600" dirty="0" smtClean="0">
                <a:solidFill>
                  <a:srgbClr val="0080FF"/>
                </a:solidFill>
                <a:latin typeface="小塚ゴシック Pr6N R"/>
                <a:ea typeface="小塚ゴシック Pr6N R"/>
                <a:cs typeface="小塚ゴシック Pr6N R"/>
              </a:rPr>
              <a:t>意識を高めることにもつながった</a:t>
            </a:r>
            <a:r>
              <a:rPr lang="ja-JP" altLang="en-US" sz="1600" dirty="0">
                <a:solidFill>
                  <a:srgbClr val="0080FF"/>
                </a:solidFill>
                <a:latin typeface="小塚ゴシック Pr6N R"/>
                <a:ea typeface="小塚ゴシック Pr6N R"/>
                <a:cs typeface="小塚ゴシック Pr6N R"/>
              </a:rPr>
              <a:t>。</a:t>
            </a:r>
            <a:r>
              <a:rPr lang="ja-JP" altLang="en-US" sz="1600" dirty="0" smtClean="0">
                <a:solidFill>
                  <a:srgbClr val="0080FF"/>
                </a:solidFill>
                <a:latin typeface="小塚ゴシック Pr6N R"/>
                <a:ea typeface="小塚ゴシック Pr6N R"/>
                <a:cs typeface="小塚ゴシック Pr6N R"/>
              </a:rPr>
              <a:t>ダウンロード数は約</a:t>
            </a:r>
            <a:r>
              <a:rPr lang="en-US" altLang="ja-JP" sz="1600" dirty="0" smtClean="0">
                <a:solidFill>
                  <a:srgbClr val="0080FF"/>
                </a:solidFill>
                <a:latin typeface="小塚ゴシック Pr6N R"/>
                <a:ea typeface="小塚ゴシック Pr6N R"/>
                <a:cs typeface="小塚ゴシック Pr6N R"/>
              </a:rPr>
              <a:t>17</a:t>
            </a:r>
            <a:r>
              <a:rPr lang="ja-JP" altLang="en-US" sz="1600" dirty="0" smtClean="0">
                <a:solidFill>
                  <a:srgbClr val="0080FF"/>
                </a:solidFill>
                <a:latin typeface="小塚ゴシック Pr6N R"/>
                <a:ea typeface="小塚ゴシック Pr6N R"/>
                <a:cs typeface="小塚ゴシック Pr6N R"/>
              </a:rPr>
              <a:t>万件（</a:t>
            </a:r>
            <a:r>
              <a:rPr lang="en-US" altLang="ja-JP" sz="1600" dirty="0" smtClean="0">
                <a:solidFill>
                  <a:srgbClr val="0080FF"/>
                </a:solidFill>
                <a:latin typeface="小塚ゴシック Pr6N R"/>
                <a:ea typeface="小塚ゴシック Pr6N R"/>
                <a:cs typeface="小塚ゴシック Pr6N R"/>
              </a:rPr>
              <a:t>2018</a:t>
            </a:r>
            <a:r>
              <a:rPr lang="ja-JP" altLang="en-US" sz="1600" dirty="0">
                <a:solidFill>
                  <a:srgbClr val="0080FF"/>
                </a:solidFill>
                <a:latin typeface="小塚ゴシック Pr6N R"/>
                <a:ea typeface="小塚ゴシック Pr6N R"/>
                <a:cs typeface="小塚ゴシック Pr6N R"/>
              </a:rPr>
              <a:t>年</a:t>
            </a:r>
            <a:r>
              <a:rPr lang="en-US" altLang="ja-JP" sz="1600" dirty="0">
                <a:solidFill>
                  <a:srgbClr val="0080FF"/>
                </a:solidFill>
                <a:latin typeface="小塚ゴシック Pr6N R"/>
                <a:ea typeface="小塚ゴシック Pr6N R"/>
                <a:cs typeface="小塚ゴシック Pr6N R"/>
              </a:rPr>
              <a:t>2</a:t>
            </a:r>
            <a:r>
              <a:rPr lang="ja-JP" altLang="en-US" sz="1600" dirty="0" smtClean="0">
                <a:solidFill>
                  <a:srgbClr val="0080FF"/>
                </a:solidFill>
                <a:latin typeface="小塚ゴシック Pr6N R"/>
                <a:ea typeface="小塚ゴシック Pr6N R"/>
                <a:cs typeface="小塚ゴシック Pr6N R"/>
              </a:rPr>
              <a:t>月時点）</a:t>
            </a:r>
            <a:endParaRPr lang="ja-JP" altLang="en-US" sz="1600" dirty="0">
              <a:solidFill>
                <a:srgbClr val="0080FF"/>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191327"/>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じぶん</a:t>
            </a:r>
            <a:r>
              <a:rPr lang="ja-JP" altLang="en-US" sz="3600" dirty="0" smtClean="0">
                <a:solidFill>
                  <a:schemeClr val="bg1"/>
                </a:solidFill>
                <a:latin typeface="小塚ゴシック Pro M"/>
                <a:ea typeface="小塚ゴシック Pro M"/>
                <a:cs typeface="小塚ゴシック Pro M"/>
              </a:rPr>
              <a:t>の地盤アプリ</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657404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自分</a:t>
            </a:r>
            <a:r>
              <a:rPr lang="ja-JP" altLang="en-US" sz="1400" dirty="0" smtClean="0">
                <a:solidFill>
                  <a:srgbClr val="FFFFFF"/>
                </a:solidFill>
                <a:latin typeface="小塚ゴシック Pr6N R"/>
                <a:ea typeface="小塚ゴシック Pr6N R"/>
                <a:cs typeface="小塚ゴシック Pr6N R"/>
              </a:rPr>
              <a:t>がいる場所と周辺の</a:t>
            </a:r>
            <a:r>
              <a:rPr lang="ja-JP" altLang="en-US" sz="1400" dirty="0">
                <a:solidFill>
                  <a:srgbClr val="FFFFFF"/>
                </a:solidFill>
                <a:latin typeface="小塚ゴシック Pr6N R"/>
                <a:ea typeface="小塚ゴシック Pr6N R"/>
                <a:cs typeface="小塚ゴシック Pr6N R"/>
              </a:rPr>
              <a:t>地盤状況</a:t>
            </a:r>
            <a:r>
              <a:rPr lang="ja-JP" altLang="en-US" sz="1400" dirty="0" smtClean="0">
                <a:solidFill>
                  <a:srgbClr val="FFFFFF"/>
                </a:solidFill>
                <a:latin typeface="小塚ゴシック Pr6N R"/>
                <a:ea typeface="小塚ゴシック Pr6N R"/>
                <a:cs typeface="小塚ゴシック Pr6N R"/>
              </a:rPr>
              <a:t>の災害リスク</a:t>
            </a:r>
            <a:r>
              <a:rPr lang="ja-JP" altLang="en-US" sz="1400" dirty="0">
                <a:solidFill>
                  <a:srgbClr val="FFFFFF"/>
                </a:solidFill>
                <a:latin typeface="小塚ゴシック Pr6N R"/>
                <a:ea typeface="小塚ゴシック Pr6N R"/>
                <a:cs typeface="小塚ゴシック Pr6N R"/>
              </a:rPr>
              <a:t>をすばやく調べ、スコアで</a:t>
            </a:r>
            <a:r>
              <a:rPr lang="ja-JP" altLang="en-US" sz="1400" dirty="0" smtClean="0">
                <a:solidFill>
                  <a:srgbClr val="FFFFFF"/>
                </a:solidFill>
                <a:latin typeface="小塚ゴシック Pr6N R"/>
                <a:ea typeface="小塚ゴシック Pr6N R"/>
                <a:cs typeface="小塚ゴシック Pr6N R"/>
              </a:rPr>
              <a:t>表示</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地盤ネットホールディングス株式会社</a:t>
            </a:r>
            <a:endParaRPr lang="ja-JP" altLang="en-US" sz="1400" dirty="0">
              <a:solidFill>
                <a:schemeClr val="bg1"/>
              </a:solidFill>
              <a:latin typeface="小塚ゴシック Pr6N L"/>
              <a:ea typeface="小塚ゴシック Pr6N L"/>
              <a:cs typeface="小塚ゴシック Pr6N L"/>
            </a:endParaRPr>
          </a:p>
        </p:txBody>
      </p:sp>
      <p:sp>
        <p:nvSpPr>
          <p:cNvPr id="48" name="テキスト ボックス 47"/>
          <p:cNvSpPr txBox="1"/>
          <p:nvPr/>
        </p:nvSpPr>
        <p:spPr>
          <a:xfrm>
            <a:off x="191330" y="1881073"/>
            <a:ext cx="3437394" cy="307777"/>
          </a:xfrm>
          <a:prstGeom prst="rect">
            <a:avLst/>
          </a:prstGeom>
          <a:noFill/>
        </p:spPr>
        <p:txBody>
          <a:bodyPr wrap="square" rtlCol="0">
            <a:spAutoFit/>
          </a:bodyPr>
          <a:lstStyle/>
          <a:p>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2016</a:t>
            </a:r>
            <a:r>
              <a:rPr lang="ja-JP" altLang="en-US" sz="1400" b="1" dirty="0" smtClean="0">
                <a:solidFill>
                  <a:srgbClr val="FF0000"/>
                </a:solidFill>
                <a:effectLst>
                  <a:outerShdw blurRad="38100" dist="38100" dir="2700000" algn="tl">
                    <a:srgbClr val="000000">
                      <a:alpha val="43137"/>
                    </a:srgbClr>
                  </a:outerShdw>
                </a:effectLst>
              </a:rPr>
              <a:t>年</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50" name="角丸四角形 49"/>
          <p:cNvSpPr/>
          <p:nvPr/>
        </p:nvSpPr>
        <p:spPr>
          <a:xfrm>
            <a:off x="135053" y="2295864"/>
            <a:ext cx="2516463" cy="851462"/>
          </a:xfrm>
          <a:prstGeom prst="roundRect">
            <a:avLst>
              <a:gd name="adj" fmla="val 29978"/>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テキスト ボックス 50"/>
          <p:cNvSpPr txBox="1"/>
          <p:nvPr/>
        </p:nvSpPr>
        <p:spPr>
          <a:xfrm>
            <a:off x="191330" y="2307628"/>
            <a:ext cx="2444688" cy="830997"/>
          </a:xfrm>
          <a:prstGeom prst="rect">
            <a:avLst/>
          </a:prstGeom>
          <a:noFill/>
        </p:spPr>
        <p:txBody>
          <a:bodyPr wrap="square" rtlCol="0">
            <a:spAutoFit/>
          </a:bodyPr>
          <a:lstStyle/>
          <a:p>
            <a:r>
              <a:rPr lang="en-US" altLang="ja-JP" sz="1200" b="1" dirty="0" smtClean="0">
                <a:solidFill>
                  <a:schemeClr val="bg1"/>
                </a:solidFill>
              </a:rPr>
              <a:t>GPS</a:t>
            </a:r>
            <a:r>
              <a:rPr lang="ja-JP" altLang="en-US" sz="1200" b="1" dirty="0" smtClean="0">
                <a:solidFill>
                  <a:schemeClr val="bg1"/>
                </a:solidFill>
              </a:rPr>
              <a:t>から取得した位置</a:t>
            </a:r>
            <a:r>
              <a:rPr lang="ja-JP" altLang="en-US" sz="1200" b="1" dirty="0">
                <a:solidFill>
                  <a:schemeClr val="bg1"/>
                </a:solidFill>
              </a:rPr>
              <a:t>情報から即座に現在地の地盤</a:t>
            </a:r>
            <a:r>
              <a:rPr lang="ja-JP" altLang="en-US" sz="1200" b="1" dirty="0" smtClean="0">
                <a:solidFill>
                  <a:schemeClr val="bg1"/>
                </a:solidFill>
              </a:rPr>
              <a:t>リスク（</a:t>
            </a:r>
            <a:r>
              <a:rPr lang="en-US" altLang="ja-JP" sz="1200" b="1" dirty="0" smtClean="0">
                <a:solidFill>
                  <a:schemeClr val="bg1"/>
                </a:solidFill>
              </a:rPr>
              <a:t>※</a:t>
            </a:r>
            <a:r>
              <a:rPr lang="ja-JP" altLang="en-US" sz="1200" b="1" dirty="0" smtClean="0">
                <a:solidFill>
                  <a:schemeClr val="bg1"/>
                </a:solidFill>
              </a:rPr>
              <a:t>）を</a:t>
            </a:r>
            <a:r>
              <a:rPr lang="ja-JP" altLang="en-US" sz="1200" b="1" dirty="0">
                <a:solidFill>
                  <a:schemeClr val="bg1"/>
                </a:solidFill>
              </a:rPr>
              <a:t>判定し、地図上に地盤安全性の目安となる「地盤安心スコア</a:t>
            </a:r>
            <a:r>
              <a:rPr lang="ja-JP" altLang="en-US" sz="1200" b="1" dirty="0" smtClean="0">
                <a:solidFill>
                  <a:schemeClr val="bg1"/>
                </a:solidFill>
              </a:rPr>
              <a:t>」を表示</a:t>
            </a:r>
            <a:endParaRPr lang="ja-JP" altLang="en-US" sz="1200" b="1" dirty="0">
              <a:solidFill>
                <a:schemeClr val="bg1"/>
              </a:solidFill>
            </a:endParaRPr>
          </a:p>
        </p:txBody>
      </p:sp>
      <p:sp>
        <p:nvSpPr>
          <p:cNvPr id="55" name="角丸四角形 54"/>
          <p:cNvSpPr/>
          <p:nvPr/>
        </p:nvSpPr>
        <p:spPr>
          <a:xfrm>
            <a:off x="5117406" y="2350822"/>
            <a:ext cx="4379028" cy="1726251"/>
          </a:xfrm>
          <a:prstGeom prst="roundRect">
            <a:avLst>
              <a:gd name="adj" fmla="val 11133"/>
            </a:avLst>
          </a:prstGeom>
          <a:noFill/>
          <a:ln w="12700">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下矢印 55"/>
          <p:cNvSpPr/>
          <p:nvPr/>
        </p:nvSpPr>
        <p:spPr>
          <a:xfrm>
            <a:off x="7109080" y="4118016"/>
            <a:ext cx="437308" cy="332744"/>
          </a:xfrm>
          <a:prstGeom prst="downArrow">
            <a:avLst/>
          </a:prstGeom>
          <a:solidFill>
            <a:srgbClr val="0080FF"/>
          </a:solidFill>
          <a:ln>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テキスト ボックス 56"/>
          <p:cNvSpPr txBox="1"/>
          <p:nvPr/>
        </p:nvSpPr>
        <p:spPr>
          <a:xfrm>
            <a:off x="5250572" y="2379539"/>
            <a:ext cx="4426655" cy="369332"/>
          </a:xfrm>
          <a:prstGeom prst="rect">
            <a:avLst/>
          </a:prstGeom>
          <a:noFill/>
        </p:spPr>
        <p:txBody>
          <a:bodyPr wrap="square" rtlCol="0">
            <a:spAutoFit/>
          </a:bodyPr>
          <a:lstStyle/>
          <a:p>
            <a:r>
              <a:rPr lang="ja-JP" altLang="en-US" b="1" dirty="0" smtClean="0">
                <a:solidFill>
                  <a:srgbClr val="0080FF"/>
                </a:solidFill>
              </a:rPr>
              <a:t>じぶんの地盤アプリ </a:t>
            </a:r>
            <a:r>
              <a:rPr lang="ja-JP" altLang="en-US" sz="1600" b="1" dirty="0">
                <a:solidFill>
                  <a:srgbClr val="0080FF"/>
                </a:solidFill>
              </a:rPr>
              <a:t>誕生の</a:t>
            </a:r>
            <a:r>
              <a:rPr lang="ja-JP" altLang="en-US" sz="1200" b="1" dirty="0">
                <a:solidFill>
                  <a:srgbClr val="0080FF"/>
                </a:solidFill>
              </a:rPr>
              <a:t> </a:t>
            </a:r>
            <a:r>
              <a:rPr lang="ja-JP" altLang="en-US" b="1" dirty="0">
                <a:solidFill>
                  <a:srgbClr val="0080FF"/>
                </a:solidFill>
              </a:rPr>
              <a:t>キッカケ</a:t>
            </a:r>
          </a:p>
        </p:txBody>
      </p:sp>
      <p:sp>
        <p:nvSpPr>
          <p:cNvPr id="59" name="テキスト ボックス 58"/>
          <p:cNvSpPr txBox="1"/>
          <p:nvPr/>
        </p:nvSpPr>
        <p:spPr>
          <a:xfrm>
            <a:off x="5157337" y="2789809"/>
            <a:ext cx="3552507" cy="83099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t>地震</a:t>
            </a:r>
            <a:r>
              <a:rPr lang="ja-JP" altLang="en-US" sz="1200" dirty="0"/>
              <a:t>や豪雨などの災害が頻発している日本に</a:t>
            </a:r>
            <a:r>
              <a:rPr lang="ja-JP" altLang="en-US" sz="1200" dirty="0" smtClean="0"/>
              <a:t>おいては、リスク</a:t>
            </a:r>
            <a:r>
              <a:rPr lang="ja-JP" altLang="en-US" sz="1200" dirty="0"/>
              <a:t>を知った上での土地選びや災害対策</a:t>
            </a:r>
            <a:r>
              <a:rPr lang="ja-JP" altLang="en-US" sz="1200" dirty="0" smtClean="0"/>
              <a:t>を行う</a:t>
            </a:r>
            <a:r>
              <a:rPr lang="ja-JP" altLang="en-US" sz="1200" dirty="0"/>
              <a:t>ことで</a:t>
            </a:r>
            <a:r>
              <a:rPr lang="ja-JP" altLang="en-US" sz="1200" dirty="0" smtClean="0"/>
              <a:t>、被害</a:t>
            </a:r>
            <a:r>
              <a:rPr lang="ja-JP" altLang="en-US" sz="1200" dirty="0"/>
              <a:t>を最小限に</a:t>
            </a:r>
            <a:r>
              <a:rPr lang="ja-JP" altLang="en-US" sz="1200" dirty="0" smtClean="0"/>
              <a:t>抑える取り組みにつなげることが必要となっている。</a:t>
            </a:r>
            <a:endParaRPr lang="ja-JP" altLang="en-US" sz="1200" dirty="0"/>
          </a:p>
        </p:txBody>
      </p:sp>
      <p:sp>
        <p:nvSpPr>
          <p:cNvPr id="62" name="角丸四角形 61"/>
          <p:cNvSpPr/>
          <p:nvPr/>
        </p:nvSpPr>
        <p:spPr>
          <a:xfrm>
            <a:off x="5128210" y="4501125"/>
            <a:ext cx="4379028" cy="1933105"/>
          </a:xfrm>
          <a:prstGeom prst="roundRect">
            <a:avLst>
              <a:gd name="adj" fmla="val 11133"/>
            </a:avLst>
          </a:prstGeom>
          <a:noFill/>
          <a:ln w="12700">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片側の 2 つの角を丸めた四角形 63"/>
          <p:cNvSpPr/>
          <p:nvPr/>
        </p:nvSpPr>
        <p:spPr>
          <a:xfrm>
            <a:off x="5119824" y="4483673"/>
            <a:ext cx="4401062" cy="504056"/>
          </a:xfrm>
          <a:prstGeom prst="round2SameRect">
            <a:avLst>
              <a:gd name="adj1" fmla="val 39170"/>
              <a:gd name="adj2" fmla="val 0"/>
            </a:avLst>
          </a:prstGeom>
          <a:solidFill>
            <a:srgbClr val="0080FF"/>
          </a:solidFill>
          <a:ln>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テキスト ボックス 64"/>
          <p:cNvSpPr txBox="1"/>
          <p:nvPr/>
        </p:nvSpPr>
        <p:spPr>
          <a:xfrm>
            <a:off x="5231707" y="4551035"/>
            <a:ext cx="4426655" cy="369332"/>
          </a:xfrm>
          <a:prstGeom prst="rect">
            <a:avLst/>
          </a:prstGeom>
          <a:noFill/>
        </p:spPr>
        <p:txBody>
          <a:bodyPr wrap="square" rtlCol="0">
            <a:spAutoFit/>
          </a:bodyPr>
          <a:lstStyle/>
          <a:p>
            <a:r>
              <a:rPr lang="ja-JP" altLang="en-US" b="1" dirty="0">
                <a:solidFill>
                  <a:schemeClr val="bg1"/>
                </a:solidFill>
              </a:rPr>
              <a:t>じぶん</a:t>
            </a:r>
            <a:r>
              <a:rPr lang="ja-JP" altLang="en-US" b="1" dirty="0" smtClean="0">
                <a:solidFill>
                  <a:schemeClr val="bg1"/>
                </a:solidFill>
              </a:rPr>
              <a:t>の地盤アプリ</a:t>
            </a:r>
            <a:r>
              <a:rPr lang="ja-JP" altLang="en-US" sz="1600" b="1" dirty="0" smtClean="0">
                <a:solidFill>
                  <a:schemeClr val="bg1"/>
                </a:solidFill>
              </a:rPr>
              <a:t>で</a:t>
            </a:r>
            <a:r>
              <a:rPr lang="ja-JP" altLang="en-US" sz="1600" b="1" dirty="0">
                <a:solidFill>
                  <a:schemeClr val="bg1"/>
                </a:solidFill>
              </a:rPr>
              <a:t>こう </a:t>
            </a:r>
            <a:r>
              <a:rPr lang="ja-JP" altLang="en-US" b="1" dirty="0">
                <a:solidFill>
                  <a:schemeClr val="bg1"/>
                </a:solidFill>
              </a:rPr>
              <a:t>変わった！</a:t>
            </a:r>
            <a:r>
              <a:rPr lang="ja-JP" altLang="en-US" sz="1200" b="1" dirty="0">
                <a:solidFill>
                  <a:schemeClr val="bg1"/>
                </a:solidFill>
              </a:rPr>
              <a:t> </a:t>
            </a:r>
            <a:endParaRPr lang="ja-JP" altLang="en-US" b="1" dirty="0">
              <a:solidFill>
                <a:schemeClr val="bg1"/>
              </a:solidFill>
            </a:endParaRPr>
          </a:p>
        </p:txBody>
      </p:sp>
      <p:sp>
        <p:nvSpPr>
          <p:cNvPr id="67" name="テキスト ボックス 66"/>
          <p:cNvSpPr txBox="1"/>
          <p:nvPr/>
        </p:nvSpPr>
        <p:spPr>
          <a:xfrm>
            <a:off x="5176009" y="5021310"/>
            <a:ext cx="3694767"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t>専門的な知識がなくても誰でも簡単に地盤の安全性やリスクを確認できるようになり</a:t>
            </a:r>
            <a:r>
              <a:rPr lang="ja-JP" altLang="en-US" sz="1200" dirty="0" smtClean="0"/>
              <a:t>、地盤</a:t>
            </a:r>
            <a:r>
              <a:rPr lang="ja-JP" altLang="en-US" sz="1200" dirty="0"/>
              <a:t>に対しての意識を</a:t>
            </a:r>
            <a:r>
              <a:rPr lang="ja-JP" altLang="en-US" sz="1200" dirty="0" smtClean="0"/>
              <a:t>持つようになった。</a:t>
            </a:r>
            <a:endParaRPr lang="ja-JP" altLang="en-US" sz="1200" dirty="0"/>
          </a:p>
        </p:txBody>
      </p:sp>
      <p:sp>
        <p:nvSpPr>
          <p:cNvPr id="68" name="角丸四角形 67"/>
          <p:cNvSpPr/>
          <p:nvPr/>
        </p:nvSpPr>
        <p:spPr>
          <a:xfrm>
            <a:off x="2729254" y="2290695"/>
            <a:ext cx="2100486" cy="851462"/>
          </a:xfrm>
          <a:prstGeom prst="roundRect">
            <a:avLst>
              <a:gd name="adj" fmla="val 25794"/>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テキスト ボックス 68"/>
          <p:cNvSpPr txBox="1"/>
          <p:nvPr/>
        </p:nvSpPr>
        <p:spPr>
          <a:xfrm>
            <a:off x="2719503" y="2313738"/>
            <a:ext cx="2110236" cy="830997"/>
          </a:xfrm>
          <a:prstGeom prst="rect">
            <a:avLst/>
          </a:prstGeom>
          <a:noFill/>
        </p:spPr>
        <p:txBody>
          <a:bodyPr wrap="square" rtlCol="0">
            <a:spAutoFit/>
          </a:bodyPr>
          <a:lstStyle/>
          <a:p>
            <a:r>
              <a:rPr lang="ja-JP" altLang="en-US" sz="1200" b="1" dirty="0" smtClean="0">
                <a:solidFill>
                  <a:schemeClr val="bg1"/>
                </a:solidFill>
              </a:rPr>
              <a:t>全国の地震</a:t>
            </a:r>
            <a:r>
              <a:rPr lang="ja-JP" altLang="en-US" sz="1200" b="1" dirty="0">
                <a:solidFill>
                  <a:schemeClr val="bg1"/>
                </a:solidFill>
              </a:rPr>
              <a:t>の回数</a:t>
            </a:r>
            <a:r>
              <a:rPr lang="ja-JP" altLang="en-US" sz="1200" b="1" dirty="0" smtClean="0">
                <a:solidFill>
                  <a:schemeClr val="bg1"/>
                </a:solidFill>
              </a:rPr>
              <a:t>と規模を表示・確認</a:t>
            </a:r>
            <a:r>
              <a:rPr lang="ja-JP" altLang="en-US" sz="1200" b="1" dirty="0">
                <a:solidFill>
                  <a:schemeClr val="bg1"/>
                </a:solidFill>
              </a:rPr>
              <a:t>する</a:t>
            </a:r>
            <a:r>
              <a:rPr lang="ja-JP" altLang="en-US" sz="1200" b="1" dirty="0" smtClean="0">
                <a:solidFill>
                  <a:schemeClr val="bg1"/>
                </a:solidFill>
              </a:rPr>
              <a:t>こと</a:t>
            </a:r>
            <a:r>
              <a:rPr lang="ja-JP" altLang="en-US" sz="1200" b="1" dirty="0">
                <a:solidFill>
                  <a:schemeClr val="bg1"/>
                </a:solidFill>
              </a:rPr>
              <a:t>も</a:t>
            </a:r>
            <a:r>
              <a:rPr lang="ja-JP" altLang="en-US" sz="1200" b="1" dirty="0" smtClean="0">
                <a:solidFill>
                  <a:schemeClr val="bg1"/>
                </a:solidFill>
              </a:rPr>
              <a:t>可能。表示する期間も「</a:t>
            </a:r>
            <a:r>
              <a:rPr lang="ja-JP" altLang="en-US" sz="1200" b="1" dirty="0">
                <a:solidFill>
                  <a:schemeClr val="bg1"/>
                </a:solidFill>
              </a:rPr>
              <a:t>過去</a:t>
            </a:r>
            <a:r>
              <a:rPr lang="en-US" altLang="ja-JP" sz="1200" b="1" dirty="0">
                <a:solidFill>
                  <a:schemeClr val="bg1"/>
                </a:solidFill>
              </a:rPr>
              <a:t>1</a:t>
            </a:r>
            <a:r>
              <a:rPr lang="ja-JP" altLang="en-US" sz="1200" b="1" dirty="0">
                <a:solidFill>
                  <a:schemeClr val="bg1"/>
                </a:solidFill>
              </a:rPr>
              <a:t>日」「過去</a:t>
            </a:r>
            <a:r>
              <a:rPr lang="en-US" altLang="ja-JP" sz="1200" b="1" dirty="0">
                <a:solidFill>
                  <a:schemeClr val="bg1"/>
                </a:solidFill>
              </a:rPr>
              <a:t>7</a:t>
            </a:r>
            <a:r>
              <a:rPr lang="ja-JP" altLang="en-US" sz="1200" b="1" dirty="0">
                <a:solidFill>
                  <a:schemeClr val="bg1"/>
                </a:solidFill>
              </a:rPr>
              <a:t>日」「</a:t>
            </a:r>
            <a:r>
              <a:rPr lang="ja-JP" altLang="en-US" sz="1200" b="1" dirty="0" smtClean="0">
                <a:solidFill>
                  <a:schemeClr val="bg1"/>
                </a:solidFill>
              </a:rPr>
              <a:t>過去</a:t>
            </a:r>
            <a:r>
              <a:rPr lang="en-US" altLang="ja-JP" sz="1200" b="1" dirty="0" smtClean="0">
                <a:solidFill>
                  <a:schemeClr val="bg1"/>
                </a:solidFill>
              </a:rPr>
              <a:t>30</a:t>
            </a:r>
            <a:r>
              <a:rPr lang="ja-JP" altLang="en-US" sz="1200" b="1" dirty="0">
                <a:solidFill>
                  <a:schemeClr val="bg1"/>
                </a:solidFill>
              </a:rPr>
              <a:t>日</a:t>
            </a:r>
            <a:r>
              <a:rPr lang="ja-JP" altLang="en-US" sz="1200" b="1" dirty="0" smtClean="0">
                <a:solidFill>
                  <a:schemeClr val="bg1"/>
                </a:solidFill>
              </a:rPr>
              <a:t>」から選択可能。</a:t>
            </a:r>
            <a:endParaRPr lang="ja-JP" altLang="en-US" sz="1200" b="1" dirty="0">
              <a:solidFill>
                <a:schemeClr val="bg1"/>
              </a:solidFill>
            </a:endParaRPr>
          </a:p>
        </p:txBody>
      </p:sp>
      <p:sp>
        <p:nvSpPr>
          <p:cNvPr id="74" name="円/楕円 73"/>
          <p:cNvSpPr/>
          <p:nvPr/>
        </p:nvSpPr>
        <p:spPr>
          <a:xfrm>
            <a:off x="364431" y="3715939"/>
            <a:ext cx="1039244" cy="7556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434456" y="3766691"/>
            <a:ext cx="1039244" cy="7556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曲線コネクタ 4"/>
          <p:cNvCxnSpPr>
            <a:stCxn id="50" idx="2"/>
            <a:endCxn id="3" idx="0"/>
          </p:cNvCxnSpPr>
          <p:nvPr/>
        </p:nvCxnSpPr>
        <p:spPr>
          <a:xfrm rot="16200000" flipH="1">
            <a:off x="1363999" y="3176611"/>
            <a:ext cx="619365" cy="560793"/>
          </a:xfrm>
          <a:prstGeom prst="curvedConnector3">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7" name="曲線コネクタ 76"/>
          <p:cNvCxnSpPr>
            <a:stCxn id="50" idx="2"/>
            <a:endCxn id="74" idx="0"/>
          </p:cNvCxnSpPr>
          <p:nvPr/>
        </p:nvCxnSpPr>
        <p:spPr>
          <a:xfrm rot="5400000">
            <a:off x="854363" y="3177016"/>
            <a:ext cx="568613" cy="509232"/>
          </a:xfrm>
          <a:prstGeom prst="curvedConnector3">
            <a:avLst/>
          </a:prstGeom>
          <a:ln>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43" name="角丸四角形 42"/>
          <p:cNvSpPr/>
          <p:nvPr/>
        </p:nvSpPr>
        <p:spPr>
          <a:xfrm>
            <a:off x="135053" y="5526568"/>
            <a:ext cx="2516463" cy="747231"/>
          </a:xfrm>
          <a:prstGeom prst="roundRect">
            <a:avLst>
              <a:gd name="adj" fmla="val 29978"/>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p:cNvSpPr txBox="1"/>
          <p:nvPr/>
        </p:nvSpPr>
        <p:spPr>
          <a:xfrm>
            <a:off x="131397" y="5565841"/>
            <a:ext cx="2525524" cy="646331"/>
          </a:xfrm>
          <a:prstGeom prst="rect">
            <a:avLst/>
          </a:prstGeom>
          <a:noFill/>
        </p:spPr>
        <p:txBody>
          <a:bodyPr wrap="square" rtlCol="0">
            <a:spAutoFit/>
          </a:bodyPr>
          <a:lstStyle/>
          <a:p>
            <a:r>
              <a:rPr lang="ja-JP" altLang="en-US" sz="1200" b="1" dirty="0" smtClean="0">
                <a:solidFill>
                  <a:schemeClr val="bg1"/>
                </a:solidFill>
              </a:rPr>
              <a:t>スコアに応じて、赤</a:t>
            </a:r>
            <a:r>
              <a:rPr lang="ja-JP" altLang="en-US" sz="1200" b="1" dirty="0">
                <a:solidFill>
                  <a:schemeClr val="bg1"/>
                </a:solidFill>
              </a:rPr>
              <a:t>、黄、緑と色が変わるため</a:t>
            </a:r>
            <a:r>
              <a:rPr lang="ja-JP" altLang="en-US" sz="1200" b="1" dirty="0" smtClean="0">
                <a:solidFill>
                  <a:schemeClr val="bg1"/>
                </a:solidFill>
              </a:rPr>
              <a:t>、ひと目</a:t>
            </a:r>
            <a:r>
              <a:rPr lang="ja-JP" altLang="en-US" sz="1200" b="1" dirty="0">
                <a:solidFill>
                  <a:schemeClr val="bg1"/>
                </a:solidFill>
              </a:rPr>
              <a:t>で分かりやすく地盤の状況を</a:t>
            </a:r>
            <a:r>
              <a:rPr lang="ja-JP" altLang="en-US" sz="1200" b="1" dirty="0" smtClean="0">
                <a:solidFill>
                  <a:schemeClr val="bg1"/>
                </a:solidFill>
              </a:rPr>
              <a:t>確認。</a:t>
            </a:r>
            <a:endParaRPr lang="en-US" altLang="ja-JP" sz="1200" b="1" dirty="0" smtClean="0">
              <a:solidFill>
                <a:schemeClr val="bg1"/>
              </a:solidFill>
            </a:endParaRPr>
          </a:p>
        </p:txBody>
      </p:sp>
      <p:sp>
        <p:nvSpPr>
          <p:cNvPr id="78" name="テキスト ボックス 77"/>
          <p:cNvSpPr txBox="1"/>
          <p:nvPr/>
        </p:nvSpPr>
        <p:spPr>
          <a:xfrm>
            <a:off x="131396" y="6234175"/>
            <a:ext cx="4580303" cy="400110"/>
          </a:xfrm>
          <a:prstGeom prst="rect">
            <a:avLst/>
          </a:prstGeom>
          <a:noFill/>
        </p:spPr>
        <p:txBody>
          <a:bodyPr wrap="square" rtlCol="0">
            <a:spAutoFit/>
          </a:bodyPr>
          <a:lstStyle/>
          <a:p>
            <a:r>
              <a:rPr lang="ja-JP" altLang="en-US" sz="1000" dirty="0" smtClean="0"/>
              <a:t>（</a:t>
            </a:r>
            <a:r>
              <a:rPr lang="en-US" altLang="ja-JP" sz="1000" dirty="0" smtClean="0"/>
              <a:t>※</a:t>
            </a:r>
            <a:r>
              <a:rPr lang="ja-JP" altLang="en-US" sz="1000" dirty="0" smtClean="0"/>
              <a:t>）「改良工事率」「浸水リスク」「地震による揺れやすさ」「土砂災害リスク」「液状化リスク」の</a:t>
            </a:r>
            <a:r>
              <a:rPr lang="en-US" altLang="ja-JP" sz="1000" dirty="0" smtClean="0"/>
              <a:t>5</a:t>
            </a:r>
            <a:r>
              <a:rPr lang="ja-JP" altLang="en-US" sz="1000" dirty="0" smtClean="0"/>
              <a:t>項目から判定</a:t>
            </a:r>
            <a:endParaRPr lang="ja-JP" altLang="en-US" sz="1000" dirty="0"/>
          </a:p>
        </p:txBody>
      </p:sp>
      <p:sp>
        <p:nvSpPr>
          <p:cNvPr id="80" name="テキスト ボックス 79"/>
          <p:cNvSpPr txBox="1"/>
          <p:nvPr/>
        </p:nvSpPr>
        <p:spPr>
          <a:xfrm>
            <a:off x="5159881" y="5612250"/>
            <a:ext cx="3694767"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t>合わせて過去に発生した地震の状況も確認することで、地震災害に対するリスクも事前に把握できるようになった。</a:t>
            </a:r>
            <a:endParaRPr lang="ja-JP" altLang="en-US" sz="1200" dirty="0"/>
          </a:p>
        </p:txBody>
      </p:sp>
      <p:sp>
        <p:nvSpPr>
          <p:cNvPr id="53" name="角丸四角形 52"/>
          <p:cNvSpPr/>
          <p:nvPr/>
        </p:nvSpPr>
        <p:spPr>
          <a:xfrm>
            <a:off x="6255233" y="288108"/>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0CCFB"/>
              </a:solidFill>
            </a:endParaRPr>
          </a:p>
        </p:txBody>
      </p:sp>
      <p:sp>
        <p:nvSpPr>
          <p:cNvPr id="60" name="テキスト ボックス 59"/>
          <p:cNvSpPr txBox="1"/>
          <p:nvPr/>
        </p:nvSpPr>
        <p:spPr>
          <a:xfrm>
            <a:off x="6308439" y="341314"/>
            <a:ext cx="646331" cy="646331"/>
          </a:xfrm>
          <a:prstGeom prst="rect">
            <a:avLst/>
          </a:prstGeom>
          <a:solidFill>
            <a:schemeClr val="bg1"/>
          </a:solidFill>
          <a:ln>
            <a:noFill/>
          </a:ln>
        </p:spPr>
        <p:txBody>
          <a:bodyPr wrap="none" rtlCol="0">
            <a:spAutoFit/>
          </a:bodyPr>
          <a:lstStyle/>
          <a:p>
            <a:r>
              <a:rPr kumimoji="1" lang="ja-JP" altLang="en-US" b="1" dirty="0" smtClean="0">
                <a:solidFill>
                  <a:srgbClr val="40CCFB"/>
                </a:solidFill>
                <a:latin typeface="小塚ゴシック Pr6N M"/>
                <a:ea typeface="小塚ゴシック Pr6N M"/>
                <a:cs typeface="小塚ゴシック Pr6N M"/>
              </a:rPr>
              <a:t>防災</a:t>
            </a:r>
            <a:endParaRPr kumimoji="1" lang="en-US" altLang="ja-JP" b="1" dirty="0" smtClean="0">
              <a:solidFill>
                <a:srgbClr val="40CCFB"/>
              </a:solidFill>
              <a:latin typeface="小塚ゴシック Pr6N M"/>
              <a:ea typeface="小塚ゴシック Pr6N M"/>
              <a:cs typeface="小塚ゴシック Pr6N M"/>
            </a:endParaRPr>
          </a:p>
          <a:p>
            <a:r>
              <a:rPr lang="ja-JP" altLang="en-US" b="1" dirty="0" smtClean="0">
                <a:solidFill>
                  <a:srgbClr val="40CCFB"/>
                </a:solidFill>
                <a:latin typeface="小塚ゴシック Pr6N M"/>
                <a:ea typeface="小塚ゴシック Pr6N M"/>
                <a:cs typeface="小塚ゴシック Pr6N M"/>
              </a:rPr>
              <a:t>減災</a:t>
            </a:r>
            <a:endParaRPr kumimoji="1" lang="ja-JP" altLang="en-US" b="1" dirty="0">
              <a:solidFill>
                <a:srgbClr val="40CCFB"/>
              </a:solidFill>
              <a:latin typeface="小塚ゴシック Pr6N M"/>
              <a:ea typeface="小塚ゴシック Pr6N M"/>
              <a:cs typeface="小塚ゴシック Pr6N M"/>
            </a:endParaRPr>
          </a:p>
        </p:txBody>
      </p:sp>
      <p:grpSp>
        <p:nvGrpSpPr>
          <p:cNvPr id="70" name="図形グループ 33"/>
          <p:cNvGrpSpPr/>
          <p:nvPr/>
        </p:nvGrpSpPr>
        <p:grpSpPr>
          <a:xfrm>
            <a:off x="8089329" y="286249"/>
            <a:ext cx="752743" cy="752743"/>
            <a:chOff x="8060984" y="281179"/>
            <a:chExt cx="752743" cy="752743"/>
          </a:xfrm>
          <a:noFill/>
        </p:grpSpPr>
        <p:sp>
          <p:nvSpPr>
            <p:cNvPr id="71" name="角丸四角形 7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2" name="テキスト ボックス 71"/>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grpSp>
        <p:nvGrpSpPr>
          <p:cNvPr id="73" name="図形グループ 36"/>
          <p:cNvGrpSpPr/>
          <p:nvPr/>
        </p:nvGrpSpPr>
        <p:grpSpPr>
          <a:xfrm>
            <a:off x="7172281" y="288108"/>
            <a:ext cx="752743" cy="752743"/>
            <a:chOff x="7154801" y="281179"/>
            <a:chExt cx="752743" cy="752743"/>
          </a:xfrm>
        </p:grpSpPr>
        <p:sp>
          <p:nvSpPr>
            <p:cNvPr id="75" name="角丸四角形 74"/>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81" name="テキスト ボックス 80"/>
          <p:cNvSpPr txBox="1"/>
          <p:nvPr/>
        </p:nvSpPr>
        <p:spPr>
          <a:xfrm>
            <a:off x="9077302" y="301586"/>
            <a:ext cx="723275" cy="738664"/>
          </a:xfrm>
          <a:prstGeom prst="rect">
            <a:avLst/>
          </a:prstGeom>
          <a:noFill/>
          <a:ln>
            <a:noFill/>
          </a:ln>
        </p:spPr>
        <p:txBody>
          <a:bodyPr wrap="none" rtlCol="0">
            <a:spAutoFit/>
          </a:bodyPr>
          <a:lstStyle/>
          <a:p>
            <a:r>
              <a:rPr lang="ja-JP" altLang="en-US" sz="1400" dirty="0" smtClean="0">
                <a:solidFill>
                  <a:schemeClr val="bg1"/>
                </a:solidFill>
                <a:latin typeface="小塚ゴシック Pr6N M"/>
                <a:ea typeface="小塚ゴシック Pr6N M"/>
                <a:cs typeface="小塚ゴシック Pr6N M"/>
              </a:rPr>
              <a:t>防犯</a:t>
            </a:r>
            <a:endParaRPr lang="en-US" altLang="ja-JP" sz="1400" dirty="0" smtClean="0">
              <a:solidFill>
                <a:schemeClr val="bg1"/>
              </a:solidFill>
              <a:latin typeface="小塚ゴシック Pr6N M"/>
              <a:ea typeface="小塚ゴシック Pr6N M"/>
              <a:cs typeface="小塚ゴシック Pr6N M"/>
            </a:endParaRPr>
          </a:p>
          <a:p>
            <a:r>
              <a:rPr lang="ja-JP" altLang="en-US" sz="1400" dirty="0" smtClean="0">
                <a:solidFill>
                  <a:schemeClr val="bg1"/>
                </a:solidFill>
                <a:latin typeface="小塚ゴシック Pr6N M"/>
                <a:ea typeface="小塚ゴシック Pr6N M"/>
                <a:cs typeface="小塚ゴシック Pr6N M"/>
              </a:rPr>
              <a:t>医療</a:t>
            </a:r>
            <a:endParaRPr lang="en-US" altLang="ja-JP" sz="1400" dirty="0" smtClean="0">
              <a:solidFill>
                <a:schemeClr val="bg1"/>
              </a:solidFill>
              <a:latin typeface="小塚ゴシック Pr6N M"/>
              <a:ea typeface="小塚ゴシック Pr6N M"/>
              <a:cs typeface="小塚ゴシック Pr6N M"/>
            </a:endParaRPr>
          </a:p>
          <a:p>
            <a:r>
              <a:rPr lang="ja-JP" altLang="en-US" sz="1400" dirty="0" smtClean="0">
                <a:solidFill>
                  <a:schemeClr val="bg1"/>
                </a:solidFill>
                <a:latin typeface="小塚ゴシック Pr6N M"/>
                <a:ea typeface="小塚ゴシック Pr6N M"/>
                <a:cs typeface="小塚ゴシック Pr6N M"/>
              </a:rPr>
              <a:t>教育等</a:t>
            </a:r>
            <a:endParaRPr lang="en-US" altLang="ja-JP" sz="1400" dirty="0" smtClean="0">
              <a:solidFill>
                <a:schemeClr val="bg1"/>
              </a:solidFill>
              <a:latin typeface="小塚ゴシック Pr6N M"/>
              <a:ea typeface="小塚ゴシック Pr6N M"/>
              <a:cs typeface="小塚ゴシック Pr6N M"/>
            </a:endParaRPr>
          </a:p>
        </p:txBody>
      </p:sp>
      <p:sp>
        <p:nvSpPr>
          <p:cNvPr id="82" name="角丸四角形 81"/>
          <p:cNvSpPr/>
          <p:nvPr/>
        </p:nvSpPr>
        <p:spPr>
          <a:xfrm>
            <a:off x="8986369" y="286100"/>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83" name="角丸四角形 82"/>
          <p:cNvSpPr/>
          <p:nvPr/>
        </p:nvSpPr>
        <p:spPr>
          <a:xfrm>
            <a:off x="2840154" y="5537744"/>
            <a:ext cx="1967340" cy="747231"/>
          </a:xfrm>
          <a:prstGeom prst="roundRect">
            <a:avLst>
              <a:gd name="adj" fmla="val 29978"/>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 name="テキスト ボックス 83"/>
          <p:cNvSpPr txBox="1"/>
          <p:nvPr/>
        </p:nvSpPr>
        <p:spPr>
          <a:xfrm>
            <a:off x="2836497" y="5577017"/>
            <a:ext cx="1970997" cy="461665"/>
          </a:xfrm>
          <a:prstGeom prst="rect">
            <a:avLst/>
          </a:prstGeom>
          <a:noFill/>
        </p:spPr>
        <p:txBody>
          <a:bodyPr wrap="square" rtlCol="0">
            <a:spAutoFit/>
          </a:bodyPr>
          <a:lstStyle/>
          <a:p>
            <a:r>
              <a:rPr lang="ja-JP" altLang="en-US" sz="1200" b="1" dirty="0" smtClean="0">
                <a:solidFill>
                  <a:schemeClr val="bg1"/>
                </a:solidFill>
              </a:rPr>
              <a:t>多言語にも対応し（</a:t>
            </a:r>
            <a:r>
              <a:rPr lang="en-US" altLang="ja-JP" sz="1200" b="1" dirty="0" smtClean="0">
                <a:solidFill>
                  <a:schemeClr val="bg1"/>
                </a:solidFill>
              </a:rPr>
              <a:t>9</a:t>
            </a:r>
            <a:r>
              <a:rPr lang="ja-JP" altLang="en-US" sz="1200" b="1" dirty="0" smtClean="0">
                <a:solidFill>
                  <a:schemeClr val="bg1"/>
                </a:solidFill>
              </a:rPr>
              <a:t>か国）、訪日観光客も利用可能。</a:t>
            </a:r>
            <a:endParaRPr lang="en-US" altLang="ja-JP" sz="1200" b="1" dirty="0" smtClean="0">
              <a:solidFill>
                <a:schemeClr val="bg1"/>
              </a:solidFill>
            </a:endParaRPr>
          </a:p>
        </p:txBody>
      </p:sp>
      <p:pic>
        <p:nvPicPr>
          <p:cNvPr id="7" name="図 6"/>
          <p:cNvPicPr>
            <a:picLocks noChangeAspect="1"/>
          </p:cNvPicPr>
          <p:nvPr/>
        </p:nvPicPr>
        <p:blipFill rotWithShape="1">
          <a:blip r:embed="rId4"/>
          <a:srcRect l="41416" t="36188" r="42640" b="14836"/>
          <a:stretch/>
        </p:blipFill>
        <p:spPr>
          <a:xfrm>
            <a:off x="3058546" y="3181430"/>
            <a:ext cx="1414275" cy="2335112"/>
          </a:xfrm>
          <a:prstGeom prst="rect">
            <a:avLst/>
          </a:prstGeom>
        </p:spPr>
      </p:pic>
      <p:pic>
        <p:nvPicPr>
          <p:cNvPr id="76" name="ハテナb.png" descr="/Users/meg/Desktop/特研/特研OD/アイコン/ハテナ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808732" y="2870591"/>
            <a:ext cx="452341" cy="933819"/>
          </a:xfrm>
          <a:prstGeom prst="rect">
            <a:avLst/>
          </a:prstGeom>
        </p:spPr>
      </p:pic>
      <p:pic>
        <p:nvPicPr>
          <p:cNvPr id="85" name="ひらめきb.png" descr="/Users/meg/Desktop/特研/特研OD/アイコン/ひらめき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8956393" y="5044344"/>
            <a:ext cx="284790" cy="1139160"/>
          </a:xfrm>
          <a:prstGeom prst="rect">
            <a:avLst/>
          </a:prstGeom>
        </p:spPr>
      </p:pic>
      <p:sp>
        <p:nvSpPr>
          <p:cNvPr id="61" name="テキスト ボックス 60"/>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761445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26855"/>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solidFill>
                  <a:schemeClr val="bg1"/>
                </a:solidFill>
                <a:latin typeface="小塚ゴシック Pro M"/>
                <a:ea typeface="小塚ゴシック Pro M"/>
                <a:cs typeface="小塚ゴシック Pro M"/>
              </a:rPr>
              <a:t>じぶん</a:t>
            </a:r>
            <a:r>
              <a:rPr lang="ja-JP" altLang="en-US" sz="3600" dirty="0" smtClean="0">
                <a:solidFill>
                  <a:schemeClr val="bg1"/>
                </a:solidFill>
                <a:latin typeface="小塚ゴシック Pro M"/>
                <a:ea typeface="小塚ゴシック Pro M"/>
                <a:cs typeface="小塚ゴシック Pro M"/>
              </a:rPr>
              <a:t>の地盤アプリ</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657404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自分</a:t>
            </a:r>
            <a:r>
              <a:rPr lang="ja-JP" altLang="en-US" sz="1400" dirty="0" smtClean="0">
                <a:solidFill>
                  <a:srgbClr val="FFFFFF"/>
                </a:solidFill>
                <a:latin typeface="小塚ゴシック Pr6N R"/>
                <a:ea typeface="小塚ゴシック Pr6N R"/>
                <a:cs typeface="小塚ゴシック Pr6N R"/>
              </a:rPr>
              <a:t>がいる場所と周辺の</a:t>
            </a:r>
            <a:r>
              <a:rPr lang="ja-JP" altLang="en-US" sz="1400" dirty="0">
                <a:solidFill>
                  <a:srgbClr val="FFFFFF"/>
                </a:solidFill>
                <a:latin typeface="小塚ゴシック Pr6N R"/>
                <a:ea typeface="小塚ゴシック Pr6N R"/>
                <a:cs typeface="小塚ゴシック Pr6N R"/>
              </a:rPr>
              <a:t>地盤状況</a:t>
            </a:r>
            <a:r>
              <a:rPr lang="ja-JP" altLang="en-US" sz="1400" dirty="0" smtClean="0">
                <a:solidFill>
                  <a:srgbClr val="FFFFFF"/>
                </a:solidFill>
                <a:latin typeface="小塚ゴシック Pr6N R"/>
                <a:ea typeface="小塚ゴシック Pr6N R"/>
                <a:cs typeface="小塚ゴシック Pr6N R"/>
              </a:rPr>
              <a:t>の災害リスク</a:t>
            </a:r>
            <a:r>
              <a:rPr lang="ja-JP" altLang="en-US" sz="1400" dirty="0">
                <a:solidFill>
                  <a:srgbClr val="FFFFFF"/>
                </a:solidFill>
                <a:latin typeface="小塚ゴシック Pr6N R"/>
                <a:ea typeface="小塚ゴシック Pr6N R"/>
                <a:cs typeface="小塚ゴシック Pr6N R"/>
              </a:rPr>
              <a:t>をすばやく調べ、スコアで</a:t>
            </a:r>
            <a:r>
              <a:rPr lang="ja-JP" altLang="en-US" sz="1400" dirty="0" smtClean="0">
                <a:solidFill>
                  <a:srgbClr val="FFFFFF"/>
                </a:solidFill>
                <a:latin typeface="小塚ゴシック Pr6N R"/>
                <a:ea typeface="小塚ゴシック Pr6N R"/>
                <a:cs typeface="小塚ゴシック Pr6N R"/>
              </a:rPr>
              <a:t>表示</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地盤ネットホールディングス株式会社</a:t>
            </a:r>
            <a:endParaRPr lang="ja-JP" altLang="en-US" sz="1400" dirty="0">
              <a:solidFill>
                <a:schemeClr val="bg1"/>
              </a:solidFill>
              <a:latin typeface="小塚ゴシック Pr6N L"/>
              <a:ea typeface="小塚ゴシック Pr6N L"/>
              <a:cs typeface="小塚ゴシック Pr6N L"/>
            </a:endParaRPr>
          </a:p>
        </p:txBody>
      </p:sp>
      <p:sp>
        <p:nvSpPr>
          <p:cNvPr id="53" name="角丸四角形 52"/>
          <p:cNvSpPr/>
          <p:nvPr/>
        </p:nvSpPr>
        <p:spPr>
          <a:xfrm>
            <a:off x="6255233" y="288108"/>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0CCFB"/>
              </a:solidFill>
            </a:endParaRPr>
          </a:p>
        </p:txBody>
      </p:sp>
      <p:sp>
        <p:nvSpPr>
          <p:cNvPr id="60" name="テキスト ボックス 59"/>
          <p:cNvSpPr txBox="1"/>
          <p:nvPr/>
        </p:nvSpPr>
        <p:spPr>
          <a:xfrm>
            <a:off x="6308439" y="341314"/>
            <a:ext cx="646331" cy="646331"/>
          </a:xfrm>
          <a:prstGeom prst="rect">
            <a:avLst/>
          </a:prstGeom>
          <a:solidFill>
            <a:schemeClr val="bg1"/>
          </a:solidFill>
          <a:ln>
            <a:noFill/>
          </a:ln>
        </p:spPr>
        <p:txBody>
          <a:bodyPr wrap="none" rtlCol="0">
            <a:spAutoFit/>
          </a:bodyPr>
          <a:lstStyle/>
          <a:p>
            <a:r>
              <a:rPr kumimoji="1" lang="ja-JP" altLang="en-US" b="1" dirty="0" smtClean="0">
                <a:solidFill>
                  <a:srgbClr val="40CCFB"/>
                </a:solidFill>
                <a:latin typeface="小塚ゴシック Pr6N M"/>
                <a:ea typeface="小塚ゴシック Pr6N M"/>
                <a:cs typeface="小塚ゴシック Pr6N M"/>
              </a:rPr>
              <a:t>防災</a:t>
            </a:r>
            <a:endParaRPr kumimoji="1" lang="en-US" altLang="ja-JP" b="1" dirty="0" smtClean="0">
              <a:solidFill>
                <a:srgbClr val="40CCFB"/>
              </a:solidFill>
              <a:latin typeface="小塚ゴシック Pr6N M"/>
              <a:ea typeface="小塚ゴシック Pr6N M"/>
              <a:cs typeface="小塚ゴシック Pr6N M"/>
            </a:endParaRPr>
          </a:p>
          <a:p>
            <a:r>
              <a:rPr lang="ja-JP" altLang="en-US" b="1" dirty="0" smtClean="0">
                <a:solidFill>
                  <a:srgbClr val="40CCFB"/>
                </a:solidFill>
                <a:latin typeface="小塚ゴシック Pr6N M"/>
                <a:ea typeface="小塚ゴシック Pr6N M"/>
                <a:cs typeface="小塚ゴシック Pr6N M"/>
              </a:rPr>
              <a:t>減災</a:t>
            </a:r>
            <a:endParaRPr kumimoji="1" lang="ja-JP" altLang="en-US" b="1" dirty="0">
              <a:solidFill>
                <a:srgbClr val="40CCFB"/>
              </a:solidFill>
              <a:latin typeface="小塚ゴシック Pr6N M"/>
              <a:ea typeface="小塚ゴシック Pr6N M"/>
              <a:cs typeface="小塚ゴシック Pr6N M"/>
            </a:endParaRPr>
          </a:p>
        </p:txBody>
      </p:sp>
      <p:grpSp>
        <p:nvGrpSpPr>
          <p:cNvPr id="70" name="図形グループ 33"/>
          <p:cNvGrpSpPr/>
          <p:nvPr/>
        </p:nvGrpSpPr>
        <p:grpSpPr>
          <a:xfrm>
            <a:off x="8089329" y="286249"/>
            <a:ext cx="752743" cy="752743"/>
            <a:chOff x="8060984" y="281179"/>
            <a:chExt cx="752743" cy="752743"/>
          </a:xfrm>
          <a:noFill/>
        </p:grpSpPr>
        <p:sp>
          <p:nvSpPr>
            <p:cNvPr id="71" name="角丸四角形 7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2" name="テキスト ボックス 71"/>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grpSp>
        <p:nvGrpSpPr>
          <p:cNvPr id="73" name="図形グループ 36"/>
          <p:cNvGrpSpPr/>
          <p:nvPr/>
        </p:nvGrpSpPr>
        <p:grpSpPr>
          <a:xfrm>
            <a:off x="7172281" y="288108"/>
            <a:ext cx="752743" cy="752743"/>
            <a:chOff x="7154801" y="281179"/>
            <a:chExt cx="752743" cy="752743"/>
          </a:xfrm>
        </p:grpSpPr>
        <p:sp>
          <p:nvSpPr>
            <p:cNvPr id="75" name="角丸四角形 74"/>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81" name="テキスト ボックス 80"/>
          <p:cNvSpPr txBox="1"/>
          <p:nvPr/>
        </p:nvSpPr>
        <p:spPr>
          <a:xfrm>
            <a:off x="9077302" y="301586"/>
            <a:ext cx="723275" cy="738664"/>
          </a:xfrm>
          <a:prstGeom prst="rect">
            <a:avLst/>
          </a:prstGeom>
          <a:noFill/>
          <a:ln>
            <a:noFill/>
          </a:ln>
        </p:spPr>
        <p:txBody>
          <a:bodyPr wrap="none" rtlCol="0">
            <a:spAutoFit/>
          </a:bodyPr>
          <a:lstStyle/>
          <a:p>
            <a:r>
              <a:rPr lang="ja-JP" altLang="en-US" sz="1400" dirty="0" smtClean="0">
                <a:solidFill>
                  <a:schemeClr val="bg1"/>
                </a:solidFill>
                <a:latin typeface="小塚ゴシック Pr6N M"/>
                <a:ea typeface="小塚ゴシック Pr6N M"/>
                <a:cs typeface="小塚ゴシック Pr6N M"/>
              </a:rPr>
              <a:t>防犯</a:t>
            </a:r>
            <a:endParaRPr lang="en-US" altLang="ja-JP" sz="1400" dirty="0" smtClean="0">
              <a:solidFill>
                <a:schemeClr val="bg1"/>
              </a:solidFill>
              <a:latin typeface="小塚ゴシック Pr6N M"/>
              <a:ea typeface="小塚ゴシック Pr6N M"/>
              <a:cs typeface="小塚ゴシック Pr6N M"/>
            </a:endParaRPr>
          </a:p>
          <a:p>
            <a:r>
              <a:rPr lang="ja-JP" altLang="en-US" sz="1400" dirty="0" smtClean="0">
                <a:solidFill>
                  <a:schemeClr val="bg1"/>
                </a:solidFill>
                <a:latin typeface="小塚ゴシック Pr6N M"/>
                <a:ea typeface="小塚ゴシック Pr6N M"/>
                <a:cs typeface="小塚ゴシック Pr6N M"/>
              </a:rPr>
              <a:t>医療</a:t>
            </a:r>
            <a:endParaRPr lang="en-US" altLang="ja-JP" sz="1400" dirty="0" smtClean="0">
              <a:solidFill>
                <a:schemeClr val="bg1"/>
              </a:solidFill>
              <a:latin typeface="小塚ゴシック Pr6N M"/>
              <a:ea typeface="小塚ゴシック Pr6N M"/>
              <a:cs typeface="小塚ゴシック Pr6N M"/>
            </a:endParaRPr>
          </a:p>
          <a:p>
            <a:r>
              <a:rPr lang="ja-JP" altLang="en-US" sz="1400" dirty="0" smtClean="0">
                <a:solidFill>
                  <a:schemeClr val="bg1"/>
                </a:solidFill>
                <a:latin typeface="小塚ゴシック Pr6N M"/>
                <a:ea typeface="小塚ゴシック Pr6N M"/>
                <a:cs typeface="小塚ゴシック Pr6N M"/>
              </a:rPr>
              <a:t>教育等</a:t>
            </a:r>
            <a:endParaRPr lang="en-US" altLang="ja-JP" sz="1400" dirty="0" smtClean="0">
              <a:solidFill>
                <a:schemeClr val="bg1"/>
              </a:solidFill>
              <a:latin typeface="小塚ゴシック Pr6N M"/>
              <a:ea typeface="小塚ゴシック Pr6N M"/>
              <a:cs typeface="小塚ゴシック Pr6N M"/>
            </a:endParaRPr>
          </a:p>
        </p:txBody>
      </p:sp>
      <p:sp>
        <p:nvSpPr>
          <p:cNvPr id="82" name="角丸四角形 81"/>
          <p:cNvSpPr/>
          <p:nvPr/>
        </p:nvSpPr>
        <p:spPr>
          <a:xfrm>
            <a:off x="8986369" y="286100"/>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61" name="正方形/長方形 60"/>
          <p:cNvSpPr/>
          <p:nvPr/>
        </p:nvSpPr>
        <p:spPr>
          <a:xfrm>
            <a:off x="6431654" y="3203040"/>
            <a:ext cx="3307400"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ジャパン</a:t>
            </a:r>
            <a:r>
              <a:rPr lang="ja-JP" altLang="en-US" sz="1100" dirty="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レジリエンス・アワード（</a:t>
            </a:r>
            <a:r>
              <a:rPr lang="ja-JP" altLang="en-US" sz="1100" dirty="0">
                <a:solidFill>
                  <a:schemeClr val="tx1"/>
                </a:solidFill>
                <a:latin typeface="小塚ゴシック Pr6N L"/>
                <a:ea typeface="小塚ゴシック Pr6N L"/>
                <a:cs typeface="小塚ゴシック Pr6N L"/>
              </a:rPr>
              <a:t>強靭化大賞</a:t>
            </a:r>
            <a:r>
              <a:rPr lang="ja-JP" altLang="en-US" sz="1100" dirty="0" smtClean="0">
                <a:solidFill>
                  <a:schemeClr val="tx1"/>
                </a:solidFill>
                <a:latin typeface="小塚ゴシック Pr6N L"/>
                <a:ea typeface="小塚ゴシック Pr6N L"/>
                <a:cs typeface="小塚ゴシック Pr6N L"/>
              </a:rPr>
              <a:t>）</a:t>
            </a:r>
            <a:r>
              <a:rPr lang="en-US" altLang="ja-JP" sz="1100" dirty="0" smtClean="0">
                <a:solidFill>
                  <a:schemeClr val="tx1"/>
                </a:solidFill>
                <a:latin typeface="小塚ゴシック Pr6N L"/>
                <a:ea typeface="小塚ゴシック Pr6N L"/>
                <a:cs typeface="小塚ゴシック Pr6N L"/>
              </a:rPr>
              <a:t>2017</a:t>
            </a:r>
          </a:p>
          <a:p>
            <a:pPr algn="ctr"/>
            <a:r>
              <a:rPr lang="ja-JP" altLang="en-US" sz="1100" dirty="0">
                <a:solidFill>
                  <a:schemeClr val="tx1"/>
                </a:solidFill>
                <a:latin typeface="小塚ゴシック Pr6N L"/>
                <a:ea typeface="小塚ゴシック Pr6N L"/>
                <a:cs typeface="小塚ゴシック Pr6N L"/>
              </a:rPr>
              <a:t>　　金賞（ 企業</a:t>
            </a:r>
            <a:r>
              <a:rPr lang="ja-JP" altLang="en-US" sz="1100" dirty="0" smtClean="0">
                <a:solidFill>
                  <a:schemeClr val="tx1"/>
                </a:solidFill>
                <a:latin typeface="小塚ゴシック Pr6N L"/>
                <a:ea typeface="小塚ゴシック Pr6N L"/>
                <a:cs typeface="小塚ゴシック Pr6N L"/>
              </a:rPr>
              <a:t>・産業部門  </a:t>
            </a:r>
            <a:r>
              <a:rPr lang="ja-JP" altLang="en-US" sz="1100" dirty="0">
                <a:solidFill>
                  <a:schemeClr val="tx1"/>
                </a:solidFill>
                <a:latin typeface="小塚ゴシック Pr6N L"/>
                <a:ea typeface="小塚ゴシック Pr6N L"/>
                <a:cs typeface="小塚ゴシック Pr6N L"/>
              </a:rPr>
              <a:t>）</a:t>
            </a:r>
          </a:p>
        </p:txBody>
      </p:sp>
      <p:sp>
        <p:nvSpPr>
          <p:cNvPr id="66" name="角丸四角形 65"/>
          <p:cNvSpPr/>
          <p:nvPr/>
        </p:nvSpPr>
        <p:spPr>
          <a:xfrm>
            <a:off x="5690007" y="3197566"/>
            <a:ext cx="950821" cy="390675"/>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86" name="正方形/長方形 85"/>
          <p:cNvSpPr/>
          <p:nvPr/>
        </p:nvSpPr>
        <p:spPr>
          <a:xfrm>
            <a:off x="5749101" y="3669856"/>
            <a:ext cx="3620420"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日本全国</a:t>
            </a:r>
            <a:endParaRPr lang="en-US" altLang="ja-JP" sz="1200" dirty="0" smtClean="0">
              <a:solidFill>
                <a:schemeClr val="tx1"/>
              </a:solidFill>
              <a:latin typeface="小塚ゴシック Pr6N L"/>
              <a:ea typeface="小塚ゴシック Pr6N L"/>
              <a:cs typeface="小塚ゴシック Pr6N L"/>
            </a:endParaRPr>
          </a:p>
        </p:txBody>
      </p:sp>
      <p:sp>
        <p:nvSpPr>
          <p:cNvPr id="87" name="角丸四角形 86"/>
          <p:cNvSpPr/>
          <p:nvPr/>
        </p:nvSpPr>
        <p:spPr>
          <a:xfrm>
            <a:off x="5096143" y="3664382"/>
            <a:ext cx="950821"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88" name="直線コネクタ 87"/>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H="1">
            <a:off x="10565" y="20389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flipH="1">
            <a:off x="10565" y="6545710"/>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5084282" y="4101080"/>
            <a:ext cx="4711409" cy="2327063"/>
          </a:xfrm>
          <a:prstGeom prst="roundRect">
            <a:avLst>
              <a:gd name="adj" fmla="val 9905"/>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5904440" y="1484313"/>
            <a:ext cx="3465081" cy="650986"/>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smtClean="0">
                <a:solidFill>
                  <a:schemeClr val="tx1"/>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国土地理院</a:t>
            </a:r>
            <a:r>
              <a:rPr lang="en-US" altLang="ja-JP" sz="1100" dirty="0" smtClean="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地理院標高</a:t>
            </a:r>
            <a:r>
              <a:rPr lang="en-US" altLang="ja-JP" sz="1100" dirty="0" smtClean="0">
                <a:solidFill>
                  <a:schemeClr val="tx1"/>
                </a:solidFill>
                <a:latin typeface="小塚ゴシック Pr6N L"/>
                <a:ea typeface="小塚ゴシック Pr6N L"/>
                <a:cs typeface="小塚ゴシック Pr6N L"/>
              </a:rPr>
              <a:t>API/</a:t>
            </a:r>
            <a:r>
              <a:rPr lang="zh-CN" altLang="en-US" sz="1100" dirty="0">
                <a:solidFill>
                  <a:schemeClr val="tx1"/>
                </a:solidFill>
                <a:latin typeface="小塚ゴシック Pr6N L"/>
                <a:ea typeface="小塚ゴシック Pr6N L"/>
                <a:cs typeface="小塚ゴシック Pr6N L"/>
              </a:rPr>
              <a:t>数値</a:t>
            </a:r>
            <a:r>
              <a:rPr lang="zh-CN" altLang="en-US" sz="1100" dirty="0" smtClean="0">
                <a:solidFill>
                  <a:schemeClr val="tx1"/>
                </a:solidFill>
                <a:latin typeface="小塚ゴシック Pr6N L"/>
                <a:ea typeface="小塚ゴシック Pr6N L"/>
                <a:cs typeface="小塚ゴシック Pr6N L"/>
              </a:rPr>
              <a:t>地図</a:t>
            </a:r>
            <a:r>
              <a:rPr lang="en-US" altLang="zh-CN" sz="1100" dirty="0" smtClean="0">
                <a:solidFill>
                  <a:schemeClr val="tx1"/>
                </a:solidFill>
                <a:latin typeface="小塚ゴシック Pr6N L"/>
                <a:ea typeface="小塚ゴシック Pr6N L"/>
                <a:cs typeface="小塚ゴシック Pr6N L"/>
              </a:rPr>
              <a:t>25000</a:t>
            </a:r>
          </a:p>
          <a:p>
            <a:r>
              <a:rPr lang="en-US" altLang="zh-CN" sz="1100" dirty="0">
                <a:solidFill>
                  <a:schemeClr val="tx1"/>
                </a:solidFill>
                <a:latin typeface="小塚ゴシック Pr6N L"/>
                <a:ea typeface="小塚ゴシック Pr6N L"/>
                <a:cs typeface="小塚ゴシック Pr6N L"/>
              </a:rPr>
              <a:t> </a:t>
            </a:r>
            <a:r>
              <a:rPr lang="en-US" altLang="zh-CN" sz="1100" dirty="0" smtClean="0">
                <a:solidFill>
                  <a:schemeClr val="tx1"/>
                </a:solidFill>
                <a:latin typeface="小塚ゴシック Pr6N L"/>
                <a:ea typeface="小塚ゴシック Pr6N L"/>
                <a:cs typeface="小塚ゴシック Pr6N L"/>
              </a:rPr>
              <a:t>                          </a:t>
            </a:r>
            <a:r>
              <a:rPr lang="zh-CN" altLang="en-US" sz="1100" dirty="0" smtClean="0">
                <a:solidFill>
                  <a:schemeClr val="tx1"/>
                </a:solidFill>
                <a:latin typeface="小塚ゴシック Pr6N L"/>
                <a:ea typeface="小塚ゴシック Pr6N L"/>
                <a:cs typeface="小塚ゴシック Pr6N L"/>
              </a:rPr>
              <a:t>（土地条件</a:t>
            </a:r>
            <a:r>
              <a:rPr lang="ja-JP" altLang="en-US" sz="1100" dirty="0" smtClean="0">
                <a:solidFill>
                  <a:schemeClr val="tx1"/>
                </a:solidFill>
                <a:latin typeface="小塚ゴシック Pr6N L"/>
                <a:ea typeface="小塚ゴシック Pr6N L"/>
                <a:cs typeface="小塚ゴシック Pr6N L"/>
              </a:rPr>
              <a:t>図</a:t>
            </a:r>
            <a:r>
              <a:rPr lang="zh-CN" altLang="en-US" sz="1100" dirty="0" smtClean="0">
                <a:solidFill>
                  <a:schemeClr val="tx1"/>
                </a:solidFill>
                <a:latin typeface="小塚ゴシック Pr6N L"/>
                <a:ea typeface="小塚ゴシック Pr6N L"/>
                <a:cs typeface="小塚ゴシック Pr6N L"/>
              </a:rPr>
              <a:t>）</a:t>
            </a:r>
            <a:r>
              <a:rPr lang="en-US" altLang="ja-JP" sz="1100" dirty="0" smtClean="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自然環境条件図</a:t>
            </a:r>
            <a:endParaRPr lang="en-US" altLang="ja-JP" sz="1100" dirty="0" smtClean="0">
              <a:solidFill>
                <a:schemeClr val="tx1"/>
              </a:solidFill>
              <a:latin typeface="小塚ゴシック Pr6N L"/>
              <a:ea typeface="小塚ゴシック Pr6N L"/>
              <a:cs typeface="小塚ゴシック Pr6N L"/>
            </a:endParaRPr>
          </a:p>
          <a:p>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国交省</a:t>
            </a:r>
            <a:r>
              <a:rPr lang="en-US" altLang="ja-JP" sz="1100" dirty="0" smtClean="0">
                <a:solidFill>
                  <a:schemeClr val="tx1"/>
                </a:solidFill>
                <a:latin typeface="小塚ゴシック Pr6N L"/>
                <a:ea typeface="小塚ゴシック Pr6N L"/>
                <a:cs typeface="小塚ゴシック Pr6N L"/>
              </a:rPr>
              <a:t>】</a:t>
            </a:r>
            <a:r>
              <a:rPr lang="zh-TW" altLang="en-US" sz="1100" dirty="0" smtClean="0">
                <a:solidFill>
                  <a:schemeClr val="tx1"/>
                </a:solidFill>
                <a:latin typeface="小塚ゴシック Pr6N L"/>
                <a:ea typeface="小塚ゴシック Pr6N L"/>
                <a:cs typeface="小塚ゴシック Pr6N L"/>
              </a:rPr>
              <a:t>土砂災害危険箇所</a:t>
            </a:r>
            <a:r>
              <a:rPr lang="ja-JP" altLang="en-US" sz="1100" dirty="0" err="1">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用途地域データ</a:t>
            </a:r>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a:t>
            </a:r>
            <a:endParaRPr kumimoji="1" lang="ja-JP" altLang="en-US" sz="1100" dirty="0">
              <a:solidFill>
                <a:schemeClr val="tx1"/>
              </a:solidFill>
              <a:latin typeface="小塚ゴシック Pr6N L"/>
              <a:ea typeface="小塚ゴシック Pr6N L"/>
              <a:cs typeface="小塚ゴシック Pr6N L"/>
            </a:endParaRPr>
          </a:p>
        </p:txBody>
      </p:sp>
      <p:sp>
        <p:nvSpPr>
          <p:cNvPr id="93" name="角丸四角形 92"/>
          <p:cNvSpPr/>
          <p:nvPr/>
        </p:nvSpPr>
        <p:spPr>
          <a:xfrm>
            <a:off x="5098870" y="1484313"/>
            <a:ext cx="1156363" cy="650986"/>
          </a:xfrm>
          <a:prstGeom prst="roundRect">
            <a:avLst>
              <a:gd name="adj" fmla="val 35787"/>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94" name="正方形/長方形 93"/>
          <p:cNvSpPr/>
          <p:nvPr/>
        </p:nvSpPr>
        <p:spPr>
          <a:xfrm>
            <a:off x="6342965" y="2216914"/>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FF0000"/>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ｐｎｇ、</a:t>
            </a:r>
            <a:r>
              <a:rPr lang="en-US" altLang="ja-JP" sz="1200" dirty="0" smtClean="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ＸＭＬ</a:t>
            </a:r>
            <a:endParaRPr lang="en-US" altLang="ja-JP" sz="1200" dirty="0" smtClean="0">
              <a:solidFill>
                <a:schemeClr val="tx1"/>
              </a:solidFill>
              <a:latin typeface="小塚ゴシック Pr6N L"/>
              <a:ea typeface="小塚ゴシック Pr6N L"/>
              <a:cs typeface="小塚ゴシック Pr6N L"/>
            </a:endParaRPr>
          </a:p>
        </p:txBody>
      </p:sp>
      <p:sp>
        <p:nvSpPr>
          <p:cNvPr id="95" name="角丸四角形 94"/>
          <p:cNvSpPr/>
          <p:nvPr/>
        </p:nvSpPr>
        <p:spPr>
          <a:xfrm>
            <a:off x="5690006" y="2211440"/>
            <a:ext cx="1274749" cy="35716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96" name="正方形/長方形 95"/>
          <p:cNvSpPr/>
          <p:nvPr/>
        </p:nvSpPr>
        <p:spPr>
          <a:xfrm>
            <a:off x="6095243" y="2710182"/>
            <a:ext cx="3274278"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97" name="角丸四角形 96"/>
          <p:cNvSpPr/>
          <p:nvPr/>
        </p:nvSpPr>
        <p:spPr>
          <a:xfrm>
            <a:off x="5096142" y="2704708"/>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98" name="テキスト ボックス 97"/>
          <p:cNvSpPr txBox="1"/>
          <p:nvPr/>
        </p:nvSpPr>
        <p:spPr>
          <a:xfrm>
            <a:off x="-133934" y="1512338"/>
            <a:ext cx="5337792" cy="400110"/>
          </a:xfrm>
          <a:prstGeom prst="rect">
            <a:avLst/>
          </a:prstGeom>
          <a:noFill/>
        </p:spPr>
        <p:txBody>
          <a:bodyPr wrap="square" rtlCol="0">
            <a:spAutoFit/>
          </a:bodyPr>
          <a:lstStyle/>
          <a:p>
            <a:r>
              <a:rPr lang="ja-JP" altLang="en-US" sz="2000" b="1" dirty="0" smtClean="0">
                <a:solidFill>
                  <a:srgbClr val="0080FF"/>
                </a:solidFill>
                <a:latin typeface="小塚ゴシック Pro M"/>
                <a:ea typeface="小塚ゴシック Pro M"/>
                <a:cs typeface="小塚ゴシック Pro M"/>
              </a:rPr>
              <a:t> </a:t>
            </a:r>
            <a:r>
              <a:rPr lang="ja-JP" altLang="en-US" sz="2000" b="1" dirty="0">
                <a:solidFill>
                  <a:srgbClr val="0080FF"/>
                </a:solidFill>
                <a:latin typeface="小塚ゴシック Pro M"/>
                <a:ea typeface="小塚ゴシック Pro M"/>
                <a:cs typeface="小塚ゴシック Pro M"/>
              </a:rPr>
              <a:t>天気</a:t>
            </a:r>
            <a:r>
              <a:rPr lang="ja-JP" altLang="en-US" sz="2000" b="1" dirty="0" smtClean="0">
                <a:solidFill>
                  <a:srgbClr val="0080FF"/>
                </a:solidFill>
                <a:latin typeface="小塚ゴシック Pro M"/>
                <a:ea typeface="小塚ゴシック Pro M"/>
                <a:cs typeface="小塚ゴシック Pro M"/>
              </a:rPr>
              <a:t>予報を確認する感覚で地盤に気を使う</a:t>
            </a:r>
            <a:endParaRPr lang="ja-JP" altLang="en-US" sz="2000" b="1" dirty="0">
              <a:solidFill>
                <a:srgbClr val="0080FF"/>
              </a:solidFill>
              <a:latin typeface="小塚ゴシック Pro M"/>
              <a:ea typeface="小塚ゴシック Pro M"/>
              <a:cs typeface="小塚ゴシック Pro M"/>
            </a:endParaRPr>
          </a:p>
        </p:txBody>
      </p:sp>
      <p:pic>
        <p:nvPicPr>
          <p:cNvPr id="99" name="アイディアb.png" descr="/Users/meg/Desktop/特研/特研OD/アイコン/アイディア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396909" y="1542826"/>
            <a:ext cx="434025" cy="522660"/>
          </a:xfrm>
          <a:prstGeom prst="rect">
            <a:avLst/>
          </a:prstGeom>
        </p:spPr>
      </p:pic>
      <p:pic>
        <p:nvPicPr>
          <p:cNvPr id="100" name="パソコン作業b.png" descr="/Users/meg/Desktop/特研/特研OD/アイコン/パソコン作業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167625" y="2177315"/>
            <a:ext cx="486170" cy="407042"/>
          </a:xfrm>
          <a:prstGeom prst="rect">
            <a:avLst/>
          </a:prstGeom>
        </p:spPr>
      </p:pic>
      <p:pic>
        <p:nvPicPr>
          <p:cNvPr id="101" name="チームb.png" descr="/Users/meg/Desktop/特研/特研OD/アイコン/チーム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417639" y="2613835"/>
            <a:ext cx="411527" cy="450526"/>
          </a:xfrm>
          <a:prstGeom prst="rect">
            <a:avLst/>
          </a:prstGeom>
        </p:spPr>
      </p:pic>
      <p:pic>
        <p:nvPicPr>
          <p:cNvPr id="102" name="受賞b.png" descr="/Users/meg/Desktop/特研/特研OD/アイコン/受賞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254798" y="3127592"/>
            <a:ext cx="311825" cy="491948"/>
          </a:xfrm>
          <a:prstGeom prst="rect">
            <a:avLst/>
          </a:prstGeom>
        </p:spPr>
      </p:pic>
      <p:pic>
        <p:nvPicPr>
          <p:cNvPr id="103" name="マーカーb.png" descr="/Users/meg/Desktop/特研/特研OD/アイコン/マーカー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438939" y="3619129"/>
            <a:ext cx="381759" cy="391356"/>
          </a:xfrm>
          <a:prstGeom prst="rect">
            <a:avLst/>
          </a:prstGeom>
        </p:spPr>
      </p:pic>
      <p:pic>
        <p:nvPicPr>
          <p:cNvPr id="104"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335997" y="4227454"/>
            <a:ext cx="539689" cy="550820"/>
          </a:xfrm>
          <a:prstGeom prst="rect">
            <a:avLst/>
          </a:prstGeom>
        </p:spPr>
      </p:pic>
      <p:sp>
        <p:nvSpPr>
          <p:cNvPr id="105" name="テキスト ボックス 104"/>
          <p:cNvSpPr txBox="1"/>
          <p:nvPr/>
        </p:nvSpPr>
        <p:spPr>
          <a:xfrm>
            <a:off x="5834263" y="4272426"/>
            <a:ext cx="3882570" cy="400110"/>
          </a:xfrm>
          <a:prstGeom prst="rect">
            <a:avLst/>
          </a:prstGeom>
          <a:noFill/>
        </p:spPr>
        <p:txBody>
          <a:bodyPr vert="horz" wrap="square" rtlCol="0">
            <a:spAutoFit/>
          </a:bodyPr>
          <a:lstStyle/>
          <a:p>
            <a:r>
              <a:rPr lang="ja-JP" altLang="en-US" sz="2000" dirty="0" smtClean="0">
                <a:solidFill>
                  <a:srgbClr val="0E79FF"/>
                </a:solidFill>
                <a:latin typeface="フォントポにほんご"/>
                <a:ea typeface="フォントポにほんご"/>
                <a:cs typeface="フォントポにほんご"/>
              </a:rPr>
              <a:t>オープンデータをより分かりやすく</a:t>
            </a:r>
            <a:endParaRPr lang="ja-JP" altLang="en-US" sz="2000" dirty="0">
              <a:solidFill>
                <a:srgbClr val="0E79FF"/>
              </a:solidFill>
              <a:latin typeface="フォントポにほんご"/>
              <a:ea typeface="フォントポにほんご"/>
              <a:cs typeface="フォントポにほんご"/>
            </a:endParaRPr>
          </a:p>
        </p:txBody>
      </p:sp>
      <p:sp>
        <p:nvSpPr>
          <p:cNvPr id="106" name="正方形/長方形 105"/>
          <p:cNvSpPr/>
          <p:nvPr/>
        </p:nvSpPr>
        <p:spPr>
          <a:xfrm>
            <a:off x="5305038" y="4824961"/>
            <a:ext cx="4446177" cy="646331"/>
          </a:xfrm>
          <a:prstGeom prst="rect">
            <a:avLst/>
          </a:prstGeom>
        </p:spPr>
        <p:txBody>
          <a:bodyPr wrap="square">
            <a:spAutoFit/>
          </a:bodyPr>
          <a:lstStyle/>
          <a:p>
            <a:r>
              <a:rPr lang="ja-JP" altLang="en-US" sz="1200" dirty="0" smtClean="0"/>
              <a:t>　オープンデータの活用に加え、自社独自の「改良工事率」を活用する他</a:t>
            </a:r>
            <a:r>
              <a:rPr lang="ja-JP" altLang="en-US" sz="1200" dirty="0"/>
              <a:t>、国土地理院のハザードマップのマニュアルと同じ方法で、全国を評価</a:t>
            </a:r>
            <a:r>
              <a:rPr lang="ja-JP" altLang="en-US" sz="1200" dirty="0" smtClean="0"/>
              <a:t>し、より分かりやすく情報提供している</a:t>
            </a:r>
            <a:r>
              <a:rPr lang="ja-JP" altLang="en-US" sz="1200" dirty="0"/>
              <a:t>。</a:t>
            </a:r>
            <a:endParaRPr lang="en-US" altLang="ja-JP" sz="1200" dirty="0" smtClean="0"/>
          </a:p>
        </p:txBody>
      </p:sp>
      <p:pic>
        <p:nvPicPr>
          <p:cNvPr id="107" name="Picture 2" descr="C:\Users\fr021409\Desktop\isos7j0000008ckk.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7761" y="2254315"/>
            <a:ext cx="2257388" cy="2257388"/>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p:cNvSpPr txBox="1"/>
          <p:nvPr/>
        </p:nvSpPr>
        <p:spPr>
          <a:xfrm>
            <a:off x="3108708" y="4511703"/>
            <a:ext cx="1590277" cy="246221"/>
          </a:xfrm>
          <a:prstGeom prst="rect">
            <a:avLst/>
          </a:prstGeom>
          <a:noFill/>
        </p:spPr>
        <p:txBody>
          <a:bodyPr wrap="square" rtlCol="0">
            <a:spAutoFit/>
          </a:bodyPr>
          <a:lstStyle/>
          <a:p>
            <a:r>
              <a:rPr lang="ja-JP" altLang="en-US" sz="1000" dirty="0" smtClean="0"/>
              <a:t>活用シーン（イメージ）</a:t>
            </a:r>
            <a:endParaRPr lang="ja-JP" altLang="en-US" sz="1000" dirty="0"/>
          </a:p>
        </p:txBody>
      </p:sp>
      <p:sp>
        <p:nvSpPr>
          <p:cNvPr id="109" name="テキスト ボックス 108"/>
          <p:cNvSpPr txBox="1"/>
          <p:nvPr/>
        </p:nvSpPr>
        <p:spPr>
          <a:xfrm>
            <a:off x="51622" y="2169938"/>
            <a:ext cx="2515668" cy="2629672"/>
          </a:xfrm>
          <a:prstGeom prst="rect">
            <a:avLst/>
          </a:prstGeom>
          <a:noFill/>
        </p:spPr>
        <p:txBody>
          <a:bodyPr wrap="square" rtlCol="0">
            <a:noAutofit/>
          </a:bodyPr>
          <a:lstStyle/>
          <a:p>
            <a:r>
              <a:rPr lang="ja-JP" altLang="en-US" sz="1200" dirty="0" smtClean="0">
                <a:latin typeface="+mn-ea"/>
                <a:cs typeface="小塚ゴシック Pr6N L"/>
              </a:rPr>
              <a:t>　「</a:t>
            </a:r>
            <a:r>
              <a:rPr lang="ja-JP" altLang="en-US" sz="1200" dirty="0">
                <a:latin typeface="+mn-ea"/>
                <a:cs typeface="小塚ゴシック Pr6N L"/>
              </a:rPr>
              <a:t>じぶんの地盤アプリ」では、</a:t>
            </a:r>
            <a:r>
              <a:rPr lang="ja-JP" altLang="en-US" sz="1200" dirty="0" smtClean="0">
                <a:latin typeface="+mn-ea"/>
                <a:cs typeface="小塚ゴシック Pr6N L"/>
              </a:rPr>
              <a:t>自宅や職場の</a:t>
            </a:r>
            <a:r>
              <a:rPr lang="ja-JP" altLang="en-US" sz="1200" dirty="0">
                <a:latin typeface="+mn-ea"/>
                <a:cs typeface="小塚ゴシック Pr6N L"/>
              </a:rPr>
              <a:t>地盤を調べるほか</a:t>
            </a:r>
            <a:r>
              <a:rPr lang="ja-JP" altLang="en-US" sz="1200" dirty="0" smtClean="0">
                <a:latin typeface="+mn-ea"/>
                <a:cs typeface="小塚ゴシック Pr6N L"/>
              </a:rPr>
              <a:t>、地震</a:t>
            </a:r>
            <a:r>
              <a:rPr lang="ja-JP" altLang="en-US" sz="1200" dirty="0">
                <a:latin typeface="+mn-ea"/>
                <a:cs typeface="小塚ゴシック Pr6N L"/>
              </a:rPr>
              <a:t>発生時でも安心な避難場所を探したり、学校や病院、旅先など気になる</a:t>
            </a:r>
            <a:r>
              <a:rPr lang="ja-JP" altLang="en-US" sz="1200" dirty="0" smtClean="0">
                <a:latin typeface="+mn-ea"/>
                <a:cs typeface="小塚ゴシック Pr6N L"/>
              </a:rPr>
              <a:t>場所の地盤を</a:t>
            </a:r>
            <a:r>
              <a:rPr lang="ja-JP" altLang="en-US" sz="1200" dirty="0">
                <a:latin typeface="+mn-ea"/>
                <a:cs typeface="小塚ゴシック Pr6N L"/>
              </a:rPr>
              <a:t>調べたりする使い方を提案して</a:t>
            </a:r>
            <a:r>
              <a:rPr lang="ja-JP" altLang="en-US" sz="1200" dirty="0" smtClean="0">
                <a:latin typeface="+mn-ea"/>
                <a:cs typeface="小塚ゴシック Pr6N L"/>
              </a:rPr>
              <a:t>いる。</a:t>
            </a:r>
            <a:r>
              <a:rPr lang="ja-JP" altLang="en-US" sz="1200" dirty="0">
                <a:latin typeface="+mn-ea"/>
                <a:cs typeface="小塚ゴシック Pr6N L"/>
              </a:rPr>
              <a:t>さらに、新たに住宅や土地を購入</a:t>
            </a:r>
            <a:r>
              <a:rPr lang="ja-JP" altLang="en-US" sz="1200" dirty="0" smtClean="0">
                <a:latin typeface="+mn-ea"/>
                <a:cs typeface="小塚ゴシック Pr6N L"/>
              </a:rPr>
              <a:t>するときや</a:t>
            </a:r>
            <a:r>
              <a:rPr lang="ja-JP" altLang="en-US" sz="1200" dirty="0">
                <a:latin typeface="+mn-ea"/>
                <a:cs typeface="小塚ゴシック Pr6N L"/>
              </a:rPr>
              <a:t>、自宅を建て替えるときなどに地盤の状況を調べることも</a:t>
            </a:r>
            <a:r>
              <a:rPr lang="ja-JP" altLang="en-US" sz="1200" dirty="0" smtClean="0">
                <a:latin typeface="+mn-ea"/>
                <a:cs typeface="小塚ゴシック Pr6N L"/>
              </a:rPr>
              <a:t>できる。</a:t>
            </a:r>
            <a:endParaRPr lang="en-US" altLang="ja-JP" sz="1200" dirty="0" smtClean="0">
              <a:latin typeface="+mn-ea"/>
              <a:cs typeface="小塚ゴシック Pr6N L"/>
            </a:endParaRPr>
          </a:p>
          <a:p>
            <a:pPr>
              <a:spcBef>
                <a:spcPts val="600"/>
              </a:spcBef>
            </a:pPr>
            <a:r>
              <a:rPr lang="ja-JP" altLang="en-US" sz="1200" dirty="0" smtClean="0">
                <a:latin typeface="+mn-ea"/>
                <a:cs typeface="小塚ゴシック Pr6N L"/>
              </a:rPr>
              <a:t>　地盤</a:t>
            </a:r>
            <a:r>
              <a:rPr lang="ja-JP" altLang="en-US" sz="1200" dirty="0">
                <a:latin typeface="+mn-ea"/>
                <a:cs typeface="小塚ゴシック Pr6N L"/>
              </a:rPr>
              <a:t>や地盤災害に関する情報は、多数公開されているが、専門的な知識のない消費者、不動産会社にとって必ずしも分かりやすい情報にはなっていなかった。</a:t>
            </a:r>
          </a:p>
          <a:p>
            <a:endParaRPr lang="ja-JP" altLang="en-US" sz="1200" dirty="0">
              <a:latin typeface="+mn-ea"/>
              <a:cs typeface="小塚ゴシック Pr6N L"/>
            </a:endParaRPr>
          </a:p>
        </p:txBody>
      </p:sp>
      <p:sp>
        <p:nvSpPr>
          <p:cNvPr id="110" name="テキスト ボックス 109"/>
          <p:cNvSpPr txBox="1"/>
          <p:nvPr/>
        </p:nvSpPr>
        <p:spPr>
          <a:xfrm>
            <a:off x="45111" y="4848125"/>
            <a:ext cx="4843847" cy="1649070"/>
          </a:xfrm>
          <a:prstGeom prst="rect">
            <a:avLst/>
          </a:prstGeom>
          <a:noFill/>
        </p:spPr>
        <p:txBody>
          <a:bodyPr wrap="square" rtlCol="0">
            <a:noAutofit/>
          </a:bodyPr>
          <a:lstStyle/>
          <a:p>
            <a:r>
              <a:rPr lang="ja-JP" altLang="en-US" sz="1200" dirty="0" smtClean="0">
                <a:latin typeface="+mn-ea"/>
                <a:cs typeface="小塚ゴシック Pr6N L"/>
              </a:rPr>
              <a:t>　その</a:t>
            </a:r>
            <a:r>
              <a:rPr lang="ja-JP" altLang="en-US" sz="1200" dirty="0">
                <a:latin typeface="+mn-ea"/>
                <a:cs typeface="小塚ゴシック Pr6N L"/>
              </a:rPr>
              <a:t>ため</a:t>
            </a:r>
            <a:r>
              <a:rPr lang="ja-JP" altLang="en-US" sz="1200" dirty="0" smtClean="0">
                <a:latin typeface="+mn-ea"/>
                <a:cs typeface="小塚ゴシック Pr6N L"/>
              </a:rPr>
              <a:t>、自治体等から公開</a:t>
            </a:r>
            <a:r>
              <a:rPr lang="ja-JP" altLang="en-US" sz="1200" dirty="0">
                <a:latin typeface="+mn-ea"/>
                <a:cs typeface="小塚ゴシック Pr6N L"/>
              </a:rPr>
              <a:t>された情報は十分に活用されておらず、結果的に、地盤・地盤災害の情報が乏しいまま土地</a:t>
            </a:r>
            <a:r>
              <a:rPr lang="ja-JP" altLang="en-US" sz="1200" dirty="0" smtClean="0">
                <a:latin typeface="+mn-ea"/>
                <a:cs typeface="小塚ゴシック Pr6N L"/>
              </a:rPr>
              <a:t>売買等を行っている状況が多く見られた。</a:t>
            </a:r>
            <a:endParaRPr lang="en-US" altLang="ja-JP" sz="1200" dirty="0" smtClean="0">
              <a:latin typeface="+mn-ea"/>
              <a:cs typeface="小塚ゴシック Pr6N L"/>
            </a:endParaRPr>
          </a:p>
          <a:p>
            <a:pPr>
              <a:spcBef>
                <a:spcPts val="600"/>
              </a:spcBef>
            </a:pPr>
            <a:r>
              <a:rPr lang="ja-JP" altLang="en-US" sz="1200" dirty="0" smtClean="0">
                <a:latin typeface="+mn-ea"/>
                <a:cs typeface="小塚ゴシック Pr6N L"/>
              </a:rPr>
              <a:t>　気象</a:t>
            </a:r>
            <a:r>
              <a:rPr lang="ja-JP" altLang="en-US" sz="1200" dirty="0">
                <a:latin typeface="+mn-ea"/>
                <a:cs typeface="小塚ゴシック Pr6N L"/>
              </a:rPr>
              <a:t>情報を例にすると、天気図を見ても生活者はその内容を読み取り、そこから天気を推測すること</a:t>
            </a:r>
            <a:r>
              <a:rPr lang="ja-JP" altLang="en-US" sz="1200" dirty="0" smtClean="0">
                <a:latin typeface="+mn-ea"/>
                <a:cs typeface="小塚ゴシック Pr6N L"/>
              </a:rPr>
              <a:t>はかなり難しい。</a:t>
            </a:r>
            <a:r>
              <a:rPr lang="ja-JP" altLang="en-US" sz="1200" dirty="0">
                <a:latin typeface="+mn-ea"/>
                <a:cs typeface="小塚ゴシック Pr6N L"/>
              </a:rPr>
              <a:t>しかし、天気予報として降水確率などで目安を示すことで、情報を活用することができることと似て</a:t>
            </a:r>
            <a:r>
              <a:rPr lang="ja-JP" altLang="en-US" sz="1200" dirty="0" smtClean="0">
                <a:latin typeface="+mn-ea"/>
                <a:cs typeface="小塚ゴシック Pr6N L"/>
              </a:rPr>
              <a:t>いる。</a:t>
            </a:r>
            <a:r>
              <a:rPr lang="ja-JP" altLang="en-US" sz="1200" dirty="0">
                <a:latin typeface="+mn-ea"/>
                <a:cs typeface="小塚ゴシック Pr6N L"/>
              </a:rPr>
              <a:t>専門的な情報を天気予報のように分かりやすくしたものが「じぶんの地盤アプリ」</a:t>
            </a:r>
            <a:r>
              <a:rPr lang="ja-JP" altLang="en-US" sz="1200" dirty="0" smtClean="0">
                <a:latin typeface="+mn-ea"/>
                <a:cs typeface="小塚ゴシック Pr6N L"/>
              </a:rPr>
              <a:t>である。</a:t>
            </a:r>
            <a:endParaRPr lang="ja-JP" altLang="en-US" sz="1200" dirty="0">
              <a:latin typeface="+mn-ea"/>
              <a:cs typeface="小塚ゴシック Pr6N L"/>
            </a:endParaRPr>
          </a:p>
          <a:p>
            <a:endParaRPr lang="ja-JP" altLang="en-US" sz="1200" dirty="0">
              <a:latin typeface="+mn-ea"/>
              <a:cs typeface="小塚ゴシック Pr6N L"/>
            </a:endParaRPr>
          </a:p>
        </p:txBody>
      </p:sp>
      <p:sp>
        <p:nvSpPr>
          <p:cNvPr id="111" name="正方形/長方形 110"/>
          <p:cNvSpPr/>
          <p:nvPr/>
        </p:nvSpPr>
        <p:spPr>
          <a:xfrm>
            <a:off x="5362113" y="5412141"/>
            <a:ext cx="4294203" cy="1015663"/>
          </a:xfrm>
          <a:prstGeom prst="rect">
            <a:avLst/>
          </a:prstGeom>
        </p:spPr>
        <p:txBody>
          <a:bodyPr wrap="square">
            <a:spAutoFit/>
          </a:bodyPr>
          <a:lstStyle/>
          <a:p>
            <a:pPr marL="171450" indent="-171450">
              <a:buFont typeface="Arial" panose="020B0604020202020204" pitchFamily="34" charset="0"/>
              <a:buChar char="•"/>
            </a:pPr>
            <a:r>
              <a:rPr lang="ja-JP" altLang="en-US" sz="1200" dirty="0" smtClean="0"/>
              <a:t>液状化</a:t>
            </a:r>
            <a:r>
              <a:rPr lang="ja-JP" altLang="en-US" sz="1200" dirty="0"/>
              <a:t>リスク：国土</a:t>
            </a:r>
            <a:r>
              <a:rPr lang="ja-JP" altLang="en-US" sz="1200" dirty="0" smtClean="0"/>
              <a:t>地理院の技術資料「</a:t>
            </a:r>
            <a:r>
              <a:rPr lang="ja-JP" altLang="en-US" sz="1200" dirty="0"/>
              <a:t>土地条件図の数値データを使用</a:t>
            </a:r>
            <a:r>
              <a:rPr lang="ja-JP" altLang="en-US" sz="1200" dirty="0" smtClean="0"/>
              <a:t>した簡便</a:t>
            </a:r>
            <a:r>
              <a:rPr lang="ja-JP" altLang="en-US" sz="1200" dirty="0"/>
              <a:t>な災害危険性評価手法</a:t>
            </a:r>
            <a:r>
              <a:rPr lang="ja-JP" altLang="en-US" sz="1200" dirty="0" smtClean="0"/>
              <a:t>」（</a:t>
            </a:r>
            <a:r>
              <a:rPr lang="en-US" altLang="ja-JP" sz="1200" dirty="0" smtClean="0"/>
              <a:t>2007</a:t>
            </a:r>
            <a:r>
              <a:rPr lang="ja-JP" altLang="en-US" sz="1200" dirty="0" smtClean="0"/>
              <a:t>年</a:t>
            </a:r>
            <a:r>
              <a:rPr lang="en-US" altLang="ja-JP" sz="1200" dirty="0" smtClean="0"/>
              <a:t>3</a:t>
            </a:r>
            <a:r>
              <a:rPr lang="ja-JP" altLang="en-US" sz="1200" dirty="0" smtClean="0"/>
              <a:t>月）を参考と</a:t>
            </a:r>
            <a:r>
              <a:rPr lang="ja-JP" altLang="en-US" sz="1200" dirty="0"/>
              <a:t>して、</a:t>
            </a:r>
            <a:r>
              <a:rPr lang="ja-JP" altLang="en-US" sz="1200" dirty="0" smtClean="0"/>
              <a:t>液状化リスクを５</a:t>
            </a:r>
            <a:r>
              <a:rPr lang="ja-JP" altLang="en-US" sz="1200" dirty="0"/>
              <a:t>段階で評価</a:t>
            </a:r>
            <a:endParaRPr lang="en-US" altLang="ja-JP" sz="1200" dirty="0" smtClean="0"/>
          </a:p>
          <a:p>
            <a:pPr marL="171450" indent="-171450">
              <a:buFont typeface="Arial" panose="020B0604020202020204" pitchFamily="34" charset="0"/>
              <a:buChar char="•"/>
            </a:pPr>
            <a:r>
              <a:rPr lang="ja-JP" altLang="en-US" sz="1200" dirty="0" smtClean="0"/>
              <a:t>土砂災害リスク：土砂災害箇所からの距離に応じて重み付けを行い３段階で評価</a:t>
            </a:r>
            <a:endParaRPr lang="en-US" altLang="ja-JP" sz="1200" dirty="0" smtClean="0"/>
          </a:p>
        </p:txBody>
      </p:sp>
      <p:sp>
        <p:nvSpPr>
          <p:cNvPr id="46" name="テキスト ボックス 45"/>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2883154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A4 210 x 297 mm</PresentationFormat>
  <Paragraphs>62</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2018-02-21T07:59:06Z</dcterms:created>
  <dcterms:modified xsi:type="dcterms:W3CDTF">2018-02-21T07:59:14Z</dcterms:modified>
</cp:coreProperties>
</file>