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1"/>
  </p:sldMasterIdLst>
  <p:notesMasterIdLst>
    <p:notesMasterId r:id="rId4"/>
  </p:notesMasterIdLst>
  <p:sldIdLst>
    <p:sldId id="289" r:id="rId2"/>
    <p:sldId id="290" r:id="rId3"/>
  </p:sldIdLst>
  <p:sldSz cx="9906000" cy="6858000" type="A4"/>
  <p:notesSz cx="6735763" cy="9866313"/>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9" userDrawn="1">
          <p15:clr>
            <a:srgbClr val="A4A3A4"/>
          </p15:clr>
        </p15:guide>
        <p15:guide id="2" pos="3143" userDrawn="1">
          <p15:clr>
            <a:srgbClr val="A4A3A4"/>
          </p15:clr>
        </p15:guide>
        <p15:guide id="3" orient="horz" pos="4065" userDrawn="1">
          <p15:clr>
            <a:srgbClr val="A4A3A4"/>
          </p15:clr>
        </p15:guide>
        <p15:guide id="4" orient="horz" pos="2546" userDrawn="1">
          <p15:clr>
            <a:srgbClr val="A4A3A4"/>
          </p15:clr>
        </p15:guide>
        <p15:guide id="5" pos="615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4CA6FF"/>
    <a:srgbClr val="0066FF"/>
    <a:srgbClr val="0033CC"/>
    <a:srgbClr val="0000FF"/>
    <a:srgbClr val="3366FF"/>
    <a:srgbClr val="0099FF"/>
    <a:srgbClr val="00CCFF"/>
    <a:srgbClr val="33CCFF"/>
    <a:srgbClr val="30800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15" autoAdjust="0"/>
    <p:restoredTop sz="96667" autoAdjust="0"/>
  </p:normalViewPr>
  <p:slideViewPr>
    <p:cSldViewPr snapToGrid="0" snapToObjects="1">
      <p:cViewPr varScale="1">
        <p:scale>
          <a:sx n="111" d="100"/>
          <a:sy n="111" d="100"/>
        </p:scale>
        <p:origin x="1440" y="102"/>
      </p:cViewPr>
      <p:guideLst>
        <p:guide orient="horz" pos="1389"/>
        <p:guide pos="3143"/>
        <p:guide orient="horz" pos="4065"/>
        <p:guide orient="horz" pos="2546"/>
        <p:guide pos="6159"/>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snapToGrid="0" snapToObjects="1">
      <p:cViewPr varScale="1">
        <p:scale>
          <a:sx n="65" d="100"/>
          <a:sy n="65" d="100"/>
        </p:scale>
        <p:origin x="337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6F0FDC4F-C9E7-4F3C-9DC1-315A7619A0FD}" type="datetimeFigureOut">
              <a:rPr kumimoji="1" lang="ja-JP" altLang="en-US" smtClean="0"/>
              <a:t>2020/9/4</a:t>
            </a:fld>
            <a:endParaRPr kumimoji="1" lang="ja-JP" altLang="en-US"/>
          </a:p>
        </p:txBody>
      </p:sp>
      <p:sp>
        <p:nvSpPr>
          <p:cNvPr id="4" name="スライド イメージ プレースホルダー 3"/>
          <p:cNvSpPr>
            <a:spLocks noGrp="1" noRot="1" noChangeAspect="1"/>
          </p:cNvSpPr>
          <p:nvPr>
            <p:ph type="sldImg" idx="2"/>
          </p:nvPr>
        </p:nvSpPr>
        <p:spPr>
          <a:xfrm>
            <a:off x="963613" y="1233488"/>
            <a:ext cx="480853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9C5D60A3-9A01-44D6-BE3D-0B0D805AB8D0}" type="slidenum">
              <a:rPr kumimoji="1" lang="ja-JP" altLang="en-US" smtClean="0"/>
              <a:t>‹#›</a:t>
            </a:fld>
            <a:endParaRPr kumimoji="1" lang="ja-JP" altLang="en-US"/>
          </a:p>
        </p:txBody>
      </p:sp>
    </p:spTree>
    <p:extLst>
      <p:ext uri="{BB962C8B-B14F-4D97-AF65-F5344CB8AC3E}">
        <p14:creationId xmlns:p14="http://schemas.microsoft.com/office/powerpoint/2010/main" val="20288456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9C5D60A3-9A01-44D6-BE3D-0B0D805AB8D0}" type="slidenum">
              <a:rPr kumimoji="1" lang="ja-JP" altLang="en-US" smtClean="0"/>
              <a:t>1</a:t>
            </a:fld>
            <a:endParaRPr kumimoji="1" lang="ja-JP" altLang="en-US"/>
          </a:p>
        </p:txBody>
      </p:sp>
    </p:spTree>
    <p:extLst>
      <p:ext uri="{BB962C8B-B14F-4D97-AF65-F5344CB8AC3E}">
        <p14:creationId xmlns:p14="http://schemas.microsoft.com/office/powerpoint/2010/main" val="2060630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AE2A957-BF05-47BA-8AA7-32C4F69BD255}" type="datetimeFigureOut">
              <a:rPr lang="ja-JP" altLang="en-US" smtClean="0">
                <a:solidFill>
                  <a:prstClr val="black">
                    <a:tint val="75000"/>
                  </a:prstClr>
                </a:solidFill>
              </a:rPr>
              <a:pPr/>
              <a:t>2020/9/4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C9D6166-B79D-4BAB-B0FD-D6312C2F98A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64781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AE2A957-BF05-47BA-8AA7-32C4F69BD255}" type="datetimeFigureOut">
              <a:rPr lang="ja-JP" altLang="en-US" smtClean="0">
                <a:solidFill>
                  <a:prstClr val="black">
                    <a:tint val="75000"/>
                  </a:prstClr>
                </a:solidFill>
              </a:rPr>
              <a:pPr/>
              <a:t>2020/9/4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C9D6166-B79D-4BAB-B0FD-D6312C2F98A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84818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AE2A957-BF05-47BA-8AA7-32C4F69BD255}" type="datetimeFigureOut">
              <a:rPr lang="ja-JP" altLang="en-US" smtClean="0">
                <a:solidFill>
                  <a:prstClr val="black">
                    <a:tint val="75000"/>
                  </a:prstClr>
                </a:solidFill>
              </a:rPr>
              <a:pPr/>
              <a:t>2020/9/4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C9D6166-B79D-4BAB-B0FD-D6312C2F98A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06374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AE2A957-BF05-47BA-8AA7-32C4F69BD255}" type="datetimeFigureOut">
              <a:rPr lang="ja-JP" altLang="en-US" smtClean="0">
                <a:solidFill>
                  <a:prstClr val="black">
                    <a:tint val="75000"/>
                  </a:prstClr>
                </a:solidFill>
              </a:rPr>
              <a:pPr/>
              <a:t>2020/9/4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C9D6166-B79D-4BAB-B0FD-D6312C2F98A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17401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AE2A957-BF05-47BA-8AA7-32C4F69BD255}" type="datetimeFigureOut">
              <a:rPr lang="ja-JP" altLang="en-US" smtClean="0">
                <a:solidFill>
                  <a:prstClr val="black">
                    <a:tint val="75000"/>
                  </a:prstClr>
                </a:solidFill>
              </a:rPr>
              <a:pPr/>
              <a:t>2020/9/4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C9D6166-B79D-4BAB-B0FD-D6312C2F98A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43110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AE2A957-BF05-47BA-8AA7-32C4F69BD255}" type="datetimeFigureOut">
              <a:rPr lang="ja-JP" altLang="en-US" smtClean="0">
                <a:solidFill>
                  <a:prstClr val="black">
                    <a:tint val="75000"/>
                  </a:prstClr>
                </a:solidFill>
              </a:rPr>
              <a:pPr/>
              <a:t>2020/9/4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C9D6166-B79D-4BAB-B0FD-D6312C2F98A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0110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AE2A957-BF05-47BA-8AA7-32C4F69BD255}" type="datetimeFigureOut">
              <a:rPr lang="ja-JP" altLang="en-US" smtClean="0">
                <a:solidFill>
                  <a:prstClr val="black">
                    <a:tint val="75000"/>
                  </a:prstClr>
                </a:solidFill>
              </a:rPr>
              <a:pPr/>
              <a:t>2020/9/4</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DC9D6166-B79D-4BAB-B0FD-D6312C2F98A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98072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AE2A957-BF05-47BA-8AA7-32C4F69BD255}" type="datetimeFigureOut">
              <a:rPr lang="ja-JP" altLang="en-US" smtClean="0">
                <a:solidFill>
                  <a:prstClr val="black">
                    <a:tint val="75000"/>
                  </a:prstClr>
                </a:solidFill>
              </a:rPr>
              <a:pPr/>
              <a:t>2020/9/4</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DC9D6166-B79D-4BAB-B0FD-D6312C2F98A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15034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AE2A957-BF05-47BA-8AA7-32C4F69BD255}" type="datetimeFigureOut">
              <a:rPr lang="ja-JP" altLang="en-US" smtClean="0">
                <a:solidFill>
                  <a:prstClr val="black">
                    <a:tint val="75000"/>
                  </a:prstClr>
                </a:solidFill>
              </a:rPr>
              <a:pPr/>
              <a:t>2020/9/4</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DC9D6166-B79D-4BAB-B0FD-D6312C2F98A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18688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AE2A957-BF05-47BA-8AA7-32C4F69BD255}" type="datetimeFigureOut">
              <a:rPr lang="ja-JP" altLang="en-US" smtClean="0">
                <a:solidFill>
                  <a:prstClr val="black">
                    <a:tint val="75000"/>
                  </a:prstClr>
                </a:solidFill>
              </a:rPr>
              <a:pPr/>
              <a:t>2020/9/4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C9D6166-B79D-4BAB-B0FD-D6312C2F98A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624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AE2A957-BF05-47BA-8AA7-32C4F69BD255}" type="datetimeFigureOut">
              <a:rPr lang="ja-JP" altLang="en-US" smtClean="0">
                <a:solidFill>
                  <a:prstClr val="black">
                    <a:tint val="75000"/>
                  </a:prstClr>
                </a:solidFill>
              </a:rPr>
              <a:pPr/>
              <a:t>2020/9/4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C9D6166-B79D-4BAB-B0FD-D6312C2F98A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34176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AAE2A957-BF05-47BA-8AA7-32C4F69BD255}" type="datetimeFigureOut">
              <a:rPr lang="ja-JP" altLang="en-US" smtClean="0">
                <a:solidFill>
                  <a:prstClr val="black">
                    <a:tint val="75000"/>
                  </a:prstClr>
                </a:solidFill>
              </a:rPr>
              <a:pPr defTabSz="914400"/>
              <a:t>2020/9/4</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DC9D6166-B79D-4BAB-B0FD-D6312C2F98A7}" type="slidenum">
              <a:rPr lang="ja-JP" altLang="en-US" smtClean="0">
                <a:solidFill>
                  <a:prstClr val="black">
                    <a:tint val="75000"/>
                  </a:prstClr>
                </a:solidFill>
              </a:rPr>
              <a:pPr defTabSz="914400"/>
              <a:t>‹#›</a:t>
            </a:fld>
            <a:endParaRPr lang="ja-JP" altLang="en-US">
              <a:solidFill>
                <a:prstClr val="black">
                  <a:tint val="75000"/>
                </a:prstClr>
              </a:solidFill>
            </a:endParaRPr>
          </a:p>
        </p:txBody>
      </p:sp>
    </p:spTree>
    <p:extLst>
      <p:ext uri="{BB962C8B-B14F-4D97-AF65-F5344CB8AC3E}">
        <p14:creationId xmlns:p14="http://schemas.microsoft.com/office/powerpoint/2010/main" val="35315636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png"/><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file://localhost/Users/meg/Desktop/%E7%89%B9%E7%A0%94/%E7%89%B9%E7%A0%94OD/%E3%82%A2%E3%82%A4%E3%82%B3%E3%83%B3/%E3%81%B2%E3%82%89%E3%82%81%E3%81%8Db.png" TargetMode="External"/><Relationship Id="rId5" Type="http://schemas.openxmlformats.org/officeDocument/2006/relationships/image" Target="../media/image2.png"/><Relationship Id="rId4" Type="http://schemas.openxmlformats.org/officeDocument/2006/relationships/image" Target="file://localhost/Users/meg/Desktop/%E7%89%B9%E7%A0%94/%E7%89%B9%E7%A0%94OD/%E3%82%A2%E3%82%A4%E3%82%B3%E3%83%B3/%E3%83%8F%E3%83%86%E3%83%8Ab.png" TargetMode="External"/><Relationship Id="rId9" Type="http://schemas.openxmlformats.org/officeDocument/2006/relationships/image" Target="../media/image5.jpeg"/></Relationships>
</file>

<file path=ppt/slides/_rels/slide2.xml.rels><?xml version="1.0" encoding="UTF-8" standalone="yes"?>
<Relationships xmlns="http://schemas.openxmlformats.org/package/2006/relationships"><Relationship Id="rId8" Type="http://schemas.openxmlformats.org/officeDocument/2006/relationships/image" Target="file://localhost/Users/meg/Desktop/%E7%89%B9%E7%A0%94/%E7%89%B9%E7%A0%94OD/%E3%82%A2%E3%82%A4%E3%82%B3%E3%83%B3/%E3%83%81%E3%83%BC%E3%83%A0b.png" TargetMode="External"/><Relationship Id="rId13"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9.png"/><Relationship Id="rId12" Type="http://schemas.openxmlformats.org/officeDocument/2006/relationships/image" Target="file://localhost/Users/meg/Desktop/%E7%89%B9%E7%A0%94/%E7%89%B9%E7%A0%94OD/%E3%82%A2%E3%82%A4%E3%82%B3%E3%83%B3/%E3%83%9E%E3%83%BC%E3%82%AB%E3%83%BCb.png" TargetMode="External"/><Relationship Id="rId2" Type="http://schemas.openxmlformats.org/officeDocument/2006/relationships/image" Target="../media/image6.emf"/><Relationship Id="rId1" Type="http://schemas.openxmlformats.org/officeDocument/2006/relationships/slideLayout" Target="../slideLayouts/slideLayout1.xml"/><Relationship Id="rId6" Type="http://schemas.openxmlformats.org/officeDocument/2006/relationships/image" Target="file://localhost/Users/meg/Desktop/%E7%89%B9%E7%A0%94/%E7%89%B9%E7%A0%94OD/%E3%82%A2%E3%82%A4%E3%82%B3%E3%83%B3/%E3%83%8F%E3%82%9A%E3%82%BD%E3%82%B3%E3%83%B3%E4%BD%9C%E6%A5%ADb.png" TargetMode="External"/><Relationship Id="rId11" Type="http://schemas.openxmlformats.org/officeDocument/2006/relationships/image" Target="../media/image11.png"/><Relationship Id="rId5" Type="http://schemas.openxmlformats.org/officeDocument/2006/relationships/image" Target="../media/image8.png"/><Relationship Id="rId10" Type="http://schemas.openxmlformats.org/officeDocument/2006/relationships/image" Target="file://localhost/Users/meg/Desktop/%E7%89%B9%E7%A0%94/%E7%89%B9%E7%A0%94OD/%E3%82%A2%E3%82%A4%E3%82%B3%E3%83%B3/%E5%8F%97%E8%B3%9Eb.png" TargetMode="External"/><Relationship Id="rId4" Type="http://schemas.openxmlformats.org/officeDocument/2006/relationships/image" Target="file://localhost/Users/meg/Desktop/%E7%89%B9%E7%A0%94/%E7%89%B9%E7%A0%94OD/%E3%82%A2%E3%82%A4%E3%82%B3%E3%83%B3/%E3%82%A2%E3%82%A4%E3%83%86%E3%82%99%E3%82%A3%E3%82%A2b.png" TargetMode="External"/><Relationship Id="rId9" Type="http://schemas.openxmlformats.org/officeDocument/2006/relationships/image" Target="../media/image10.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角丸四角形 54"/>
          <p:cNvSpPr/>
          <p:nvPr/>
        </p:nvSpPr>
        <p:spPr>
          <a:xfrm rot="16200000">
            <a:off x="1893060" y="2272156"/>
            <a:ext cx="1169390" cy="4684884"/>
          </a:xfrm>
          <a:prstGeom prst="roundRect">
            <a:avLst>
              <a:gd name="adj" fmla="val 0"/>
            </a:avLst>
          </a:prstGeom>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dirty="0"/>
          </a:p>
        </p:txBody>
      </p:sp>
      <p:sp>
        <p:nvSpPr>
          <p:cNvPr id="80" name="角丸四角形 79"/>
          <p:cNvSpPr/>
          <p:nvPr/>
        </p:nvSpPr>
        <p:spPr>
          <a:xfrm>
            <a:off x="4989514" y="4549425"/>
            <a:ext cx="4806514" cy="1989719"/>
          </a:xfrm>
          <a:prstGeom prst="roundRect">
            <a:avLst>
              <a:gd name="adj" fmla="val 10424"/>
            </a:avLst>
          </a:prstGeom>
          <a:noFill/>
          <a:ln>
            <a:solidFill>
              <a:srgbClr val="008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2" name="片側の 2 つの角を丸めた四角形 31"/>
          <p:cNvSpPr/>
          <p:nvPr/>
        </p:nvSpPr>
        <p:spPr>
          <a:xfrm>
            <a:off x="4989514" y="4549425"/>
            <a:ext cx="4806513" cy="503242"/>
          </a:xfrm>
          <a:prstGeom prst="round2SameRect">
            <a:avLst>
              <a:gd name="adj1" fmla="val 40827"/>
              <a:gd name="adj2" fmla="val 0"/>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a:xfrm>
            <a:off x="0" y="6577577"/>
            <a:ext cx="9906000" cy="280423"/>
          </a:xfrm>
          <a:prstGeom prst="rect">
            <a:avLst/>
          </a:prstGeom>
          <a:solidFill>
            <a:srgbClr val="40CCFB"/>
          </a:solidFill>
          <a:ln w="9525" cap="flat" cmpd="sng" algn="ctr">
            <a:solidFill>
              <a:srgbClr val="37B5F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sysClr val="window" lastClr="FFFFFF"/>
              </a:solidFill>
              <a:effectLst/>
              <a:uLnTx/>
              <a:uFillTx/>
              <a:latin typeface="Corbel"/>
              <a:ea typeface="ヒラギノ角ゴ Pro W3"/>
              <a:cs typeface="+mn-cs"/>
            </a:endParaRPr>
          </a:p>
        </p:txBody>
      </p:sp>
      <p:sp>
        <p:nvSpPr>
          <p:cNvPr id="54" name="正方形/長方形 53"/>
          <p:cNvSpPr/>
          <p:nvPr/>
        </p:nvSpPr>
        <p:spPr>
          <a:xfrm>
            <a:off x="5292" y="0"/>
            <a:ext cx="9906000" cy="1252759"/>
          </a:xfrm>
          <a:prstGeom prst="rect">
            <a:avLst/>
          </a:prstGeom>
          <a:solidFill>
            <a:srgbClr val="40CCFB"/>
          </a:solidFill>
          <a:ln w="9525" cap="flat" cmpd="sng" algn="ctr">
            <a:solidFill>
              <a:srgbClr val="37B5F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sysClr val="window" lastClr="FFFFFF"/>
              </a:solidFill>
              <a:effectLst/>
              <a:uLnTx/>
              <a:uFillTx/>
              <a:latin typeface="Corbel"/>
              <a:ea typeface="ヒラギノ角ゴ Pro W3"/>
              <a:cs typeface="+mn-cs"/>
            </a:endParaRPr>
          </a:p>
        </p:txBody>
      </p:sp>
      <p:sp>
        <p:nvSpPr>
          <p:cNvPr id="15" name="タイトル 1"/>
          <p:cNvSpPr txBox="1">
            <a:spLocks/>
          </p:cNvSpPr>
          <p:nvPr/>
        </p:nvSpPr>
        <p:spPr>
          <a:xfrm>
            <a:off x="-350" y="1414103"/>
            <a:ext cx="9911641" cy="58350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600" dirty="0" smtClean="0">
                <a:solidFill>
                  <a:srgbClr val="3399FF"/>
                </a:solidFill>
                <a:latin typeface="小塚ゴシック Pr6N R"/>
                <a:ea typeface="小塚ゴシック Pr6N R"/>
                <a:cs typeface="小塚ゴシック Pr6N R"/>
              </a:rPr>
              <a:t>気象情報と災害発生危険地域の情報を組み合わせ、予測される自然災害のリスクを事前に通知するサービス。平常時、異常気象時、大規模災害発生時など、各フェーズで防災ご担当者様の情報収集業務等をサポートします。</a:t>
            </a:r>
            <a:endParaRPr lang="ja-JP" altLang="en-US" sz="1600" dirty="0">
              <a:solidFill>
                <a:srgbClr val="3399FF"/>
              </a:solidFill>
              <a:latin typeface="小塚ゴシック Pr6N R"/>
              <a:ea typeface="小塚ゴシック Pr6N R"/>
              <a:cs typeface="小塚ゴシック Pr6N R"/>
            </a:endParaRPr>
          </a:p>
        </p:txBody>
      </p:sp>
      <p:cxnSp>
        <p:nvCxnSpPr>
          <p:cNvPr id="58" name="直線コネクタ 57"/>
          <p:cNvCxnSpPr/>
          <p:nvPr/>
        </p:nvCxnSpPr>
        <p:spPr>
          <a:xfrm flipH="1">
            <a:off x="4372" y="1405574"/>
            <a:ext cx="9901628" cy="0"/>
          </a:xfrm>
          <a:prstGeom prst="line">
            <a:avLst/>
          </a:prstGeom>
          <a:ln w="6350">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63" name="直線コネクタ 62"/>
          <p:cNvCxnSpPr/>
          <p:nvPr/>
        </p:nvCxnSpPr>
        <p:spPr>
          <a:xfrm flipH="1">
            <a:off x="-348" y="2204445"/>
            <a:ext cx="9911640" cy="0"/>
          </a:xfrm>
          <a:prstGeom prst="line">
            <a:avLst/>
          </a:prstGeom>
          <a:ln w="6350">
            <a:solidFill>
              <a:srgbClr val="0080FF"/>
            </a:solidFill>
          </a:ln>
          <a:effectLst/>
        </p:spPr>
        <p:style>
          <a:lnRef idx="2">
            <a:schemeClr val="accent1"/>
          </a:lnRef>
          <a:fillRef idx="0">
            <a:schemeClr val="accent1"/>
          </a:fillRef>
          <a:effectRef idx="1">
            <a:schemeClr val="accent1"/>
          </a:effectRef>
          <a:fontRef idx="minor">
            <a:schemeClr val="tx1"/>
          </a:fontRef>
        </p:style>
      </p:cxnSp>
      <p:sp>
        <p:nvSpPr>
          <p:cNvPr id="26" name="テキスト ボックス 25"/>
          <p:cNvSpPr txBox="1"/>
          <p:nvPr/>
        </p:nvSpPr>
        <p:spPr>
          <a:xfrm>
            <a:off x="5166303" y="2342821"/>
            <a:ext cx="2497800" cy="369332"/>
          </a:xfrm>
          <a:prstGeom prst="rect">
            <a:avLst/>
          </a:prstGeom>
          <a:noFill/>
        </p:spPr>
        <p:txBody>
          <a:bodyPr wrap="none" rtlCol="0">
            <a:spAutoFit/>
          </a:bodyPr>
          <a:lstStyle/>
          <a:p>
            <a:r>
              <a:rPr lang="en-US" altLang="ja-JP" dirty="0" smtClean="0">
                <a:solidFill>
                  <a:srgbClr val="0080FF"/>
                </a:solidFill>
                <a:latin typeface="小塚ゴシック Pr6N M"/>
                <a:ea typeface="小塚ゴシック Pr6N M"/>
                <a:cs typeface="小塚ゴシック Pr6N M"/>
              </a:rPr>
              <a:t>DR-Info</a:t>
            </a:r>
            <a:r>
              <a:rPr lang="ja-JP" altLang="en-US" dirty="0" smtClean="0">
                <a:solidFill>
                  <a:srgbClr val="0080FF"/>
                </a:solidFill>
                <a:latin typeface="小塚ゴシック Pr6N M"/>
                <a:ea typeface="小塚ゴシック Pr6N M"/>
                <a:cs typeface="小塚ゴシック Pr6N M"/>
              </a:rPr>
              <a:t> </a:t>
            </a:r>
            <a:r>
              <a:rPr lang="ja-JP" altLang="en-US" sz="1600" dirty="0">
                <a:solidFill>
                  <a:srgbClr val="0080FF"/>
                </a:solidFill>
                <a:latin typeface="小塚ゴシック Pr6N M"/>
                <a:ea typeface="小塚ゴシック Pr6N M"/>
                <a:cs typeface="小塚ゴシック Pr6N M"/>
              </a:rPr>
              <a:t>誕生の</a:t>
            </a:r>
            <a:r>
              <a:rPr lang="ja-JP" altLang="en-US" dirty="0">
                <a:solidFill>
                  <a:srgbClr val="0080FF"/>
                </a:solidFill>
                <a:latin typeface="小塚ゴシック Pr6N M"/>
                <a:ea typeface="小塚ゴシック Pr6N M"/>
                <a:cs typeface="小塚ゴシック Pr6N M"/>
              </a:rPr>
              <a:t> </a:t>
            </a:r>
            <a:r>
              <a:rPr lang="ja-JP" altLang="en-US" dirty="0" smtClean="0">
                <a:solidFill>
                  <a:srgbClr val="0080FF"/>
                </a:solidFill>
                <a:latin typeface="小塚ゴシック Pr6N M"/>
                <a:ea typeface="小塚ゴシック Pr6N M"/>
                <a:cs typeface="小塚ゴシック Pr6N M"/>
              </a:rPr>
              <a:t>キッカケ</a:t>
            </a:r>
            <a:endParaRPr lang="ja-JP" altLang="en-US" dirty="0">
              <a:solidFill>
                <a:srgbClr val="0080FF"/>
              </a:solidFill>
              <a:latin typeface="小塚ゴシック Pr6N M"/>
              <a:ea typeface="小塚ゴシック Pr6N M"/>
              <a:cs typeface="小塚ゴシック Pr6N M"/>
            </a:endParaRPr>
          </a:p>
        </p:txBody>
      </p:sp>
      <p:sp>
        <p:nvSpPr>
          <p:cNvPr id="84" name="角丸四角形 83"/>
          <p:cNvSpPr/>
          <p:nvPr/>
        </p:nvSpPr>
        <p:spPr>
          <a:xfrm>
            <a:off x="4989514" y="2327966"/>
            <a:ext cx="4804595" cy="1840961"/>
          </a:xfrm>
          <a:prstGeom prst="roundRect">
            <a:avLst>
              <a:gd name="adj" fmla="val 10424"/>
            </a:avLst>
          </a:prstGeom>
          <a:noFill/>
          <a:ln>
            <a:solidFill>
              <a:srgbClr val="008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2" name="ハテナb.png" descr="/Users/meg/Desktop/特研/特研OD/アイコン/ハテナb.png"/>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9143746" y="2889533"/>
            <a:ext cx="505585" cy="1043736"/>
          </a:xfrm>
          <a:prstGeom prst="rect">
            <a:avLst/>
          </a:prstGeom>
        </p:spPr>
      </p:pic>
      <p:pic>
        <p:nvPicPr>
          <p:cNvPr id="3" name="ひらめきb.png" descr="/Users/meg/Desktop/特研/特研OD/アイコン/ひらめきb.png"/>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9237130" y="5151423"/>
            <a:ext cx="318819" cy="1110260"/>
          </a:xfrm>
          <a:prstGeom prst="rect">
            <a:avLst/>
          </a:prstGeom>
        </p:spPr>
      </p:pic>
      <p:sp>
        <p:nvSpPr>
          <p:cNvPr id="27" name="タイトル 1"/>
          <p:cNvSpPr txBox="1">
            <a:spLocks/>
          </p:cNvSpPr>
          <p:nvPr/>
        </p:nvSpPr>
        <p:spPr>
          <a:xfrm>
            <a:off x="45111" y="238812"/>
            <a:ext cx="5828639" cy="7445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3600" dirty="0" smtClean="0">
                <a:solidFill>
                  <a:schemeClr val="bg1"/>
                </a:solidFill>
                <a:latin typeface="小塚ゴシック Pro M"/>
                <a:ea typeface="小塚ゴシック Pro M"/>
                <a:cs typeface="小塚ゴシック Pro M"/>
              </a:rPr>
              <a:t>DR-Info</a:t>
            </a:r>
            <a:endParaRPr lang="ja-JP" altLang="en-US" sz="3600" dirty="0">
              <a:solidFill>
                <a:schemeClr val="bg1"/>
              </a:solidFill>
              <a:latin typeface="小塚ゴシック Pro M"/>
              <a:ea typeface="小塚ゴシック Pro M"/>
              <a:cs typeface="小塚ゴシック Pro M"/>
            </a:endParaRPr>
          </a:p>
        </p:txBody>
      </p:sp>
      <p:sp>
        <p:nvSpPr>
          <p:cNvPr id="28" name="タイトル 1"/>
          <p:cNvSpPr txBox="1">
            <a:spLocks/>
          </p:cNvSpPr>
          <p:nvPr/>
        </p:nvSpPr>
        <p:spPr>
          <a:xfrm>
            <a:off x="57563" y="-26855"/>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400" dirty="0" smtClean="0">
                <a:solidFill>
                  <a:srgbClr val="FFFFFF"/>
                </a:solidFill>
                <a:latin typeface="小塚ゴシック Pr6N R"/>
                <a:ea typeface="小塚ゴシック Pr6N R"/>
                <a:cs typeface="小塚ゴシック Pr6N R"/>
              </a:rPr>
              <a:t>予測される自然災害のリスクを事前にお知らせ！</a:t>
            </a:r>
            <a:endParaRPr lang="ja-JP" altLang="en-US" sz="1400" dirty="0">
              <a:solidFill>
                <a:srgbClr val="FFFFFF"/>
              </a:solidFill>
              <a:latin typeface="小塚ゴシック Pr6N R"/>
              <a:ea typeface="小塚ゴシック Pr6N R"/>
              <a:cs typeface="小塚ゴシック Pr6N R"/>
            </a:endParaRPr>
          </a:p>
        </p:txBody>
      </p:sp>
      <p:sp>
        <p:nvSpPr>
          <p:cNvPr id="29" name="タイトル 1"/>
          <p:cNvSpPr txBox="1">
            <a:spLocks/>
          </p:cNvSpPr>
          <p:nvPr/>
        </p:nvSpPr>
        <p:spPr>
          <a:xfrm>
            <a:off x="57563" y="827741"/>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400" dirty="0" smtClean="0">
                <a:solidFill>
                  <a:srgbClr val="FFFFFF"/>
                </a:solidFill>
                <a:latin typeface="小塚ゴシック Pr6N R"/>
                <a:ea typeface="小塚ゴシック Pr6N R"/>
                <a:cs typeface="小塚ゴシック Pr6N R"/>
              </a:rPr>
              <a:t>By</a:t>
            </a:r>
            <a:r>
              <a:rPr lang="ja-JP" altLang="en-US" sz="1400" dirty="0">
                <a:solidFill>
                  <a:srgbClr val="FFFFFF"/>
                </a:solidFill>
                <a:latin typeface="小塚ゴシック Pr6N R"/>
                <a:ea typeface="小塚ゴシック Pr6N R"/>
                <a:cs typeface="小塚ゴシック Pr6N R"/>
              </a:rPr>
              <a:t> </a:t>
            </a:r>
            <a:r>
              <a:rPr lang="ja-JP" altLang="en-US" sz="1400" dirty="0" smtClean="0">
                <a:solidFill>
                  <a:srgbClr val="FFFFFF"/>
                </a:solidFill>
                <a:latin typeface="小塚ゴシック Pr6N R"/>
                <a:ea typeface="小塚ゴシック Pr6N R"/>
                <a:cs typeface="小塚ゴシック Pr6N R"/>
              </a:rPr>
              <a:t>株式会社</a:t>
            </a:r>
            <a:r>
              <a:rPr lang="ja-JP" altLang="en-US" sz="1400" dirty="0">
                <a:solidFill>
                  <a:srgbClr val="FFFFFF"/>
                </a:solidFill>
                <a:latin typeface="小塚ゴシック Pr6N R"/>
                <a:ea typeface="小塚ゴシック Pr6N R"/>
                <a:cs typeface="小塚ゴシック Pr6N R"/>
              </a:rPr>
              <a:t>パスコ</a:t>
            </a:r>
            <a:endParaRPr lang="en-US" altLang="ja-JP" sz="1400" dirty="0">
              <a:solidFill>
                <a:srgbClr val="FFFFFF"/>
              </a:solidFill>
              <a:latin typeface="小塚ゴシック Pr6N R"/>
              <a:ea typeface="小塚ゴシック Pr6N R"/>
              <a:cs typeface="小塚ゴシック Pr6N R"/>
            </a:endParaRPr>
          </a:p>
        </p:txBody>
      </p:sp>
      <p:sp>
        <p:nvSpPr>
          <p:cNvPr id="47" name="テキスト ボックス 46"/>
          <p:cNvSpPr txBox="1"/>
          <p:nvPr/>
        </p:nvSpPr>
        <p:spPr>
          <a:xfrm>
            <a:off x="-76204" y="1930929"/>
            <a:ext cx="2108225" cy="307777"/>
          </a:xfrm>
          <a:prstGeom prst="rect">
            <a:avLst/>
          </a:prstGeom>
          <a:noFill/>
        </p:spPr>
        <p:txBody>
          <a:bodyPr wrap="square" rtlCol="0">
            <a:spAutoFit/>
          </a:bodyPr>
          <a:lstStyle/>
          <a:p>
            <a:pPr algn="r" defTabSz="914400"/>
            <a:r>
              <a:rPr lang="ja-JP" altLang="en-US" sz="1400" b="1" dirty="0">
                <a:solidFill>
                  <a:srgbClr val="FF0000"/>
                </a:solidFill>
                <a:effectLst>
                  <a:outerShdw blurRad="38100" dist="38100" dir="2700000" algn="tl">
                    <a:srgbClr val="000000">
                      <a:alpha val="43137"/>
                    </a:srgbClr>
                  </a:outerShdw>
                </a:effectLst>
              </a:rPr>
              <a:t>（</a:t>
            </a:r>
            <a:r>
              <a:rPr lang="en-US" altLang="ja-JP" sz="1400" b="1" dirty="0" smtClean="0">
                <a:solidFill>
                  <a:srgbClr val="FF0000"/>
                </a:solidFill>
                <a:effectLst>
                  <a:outerShdw blurRad="38100" dist="38100" dir="2700000" algn="tl">
                    <a:srgbClr val="000000">
                      <a:alpha val="43137"/>
                    </a:srgbClr>
                  </a:outerShdw>
                </a:effectLst>
              </a:rPr>
              <a:t>2014</a:t>
            </a:r>
            <a:r>
              <a:rPr lang="ja-JP" altLang="en-US" sz="1400" b="1" dirty="0" smtClean="0">
                <a:solidFill>
                  <a:srgbClr val="FF0000"/>
                </a:solidFill>
                <a:effectLst>
                  <a:outerShdw blurRad="38100" dist="38100" dir="2700000" algn="tl">
                    <a:srgbClr val="000000">
                      <a:alpha val="43137"/>
                    </a:srgbClr>
                  </a:outerShdw>
                </a:effectLst>
              </a:rPr>
              <a:t>年</a:t>
            </a:r>
            <a:r>
              <a:rPr lang="ja-JP" altLang="en-US" sz="1400" b="1" dirty="0">
                <a:solidFill>
                  <a:srgbClr val="FF0000"/>
                </a:solidFill>
                <a:effectLst>
                  <a:outerShdw blurRad="38100" dist="38100" dir="2700000" algn="tl">
                    <a:srgbClr val="000000">
                      <a:alpha val="43137"/>
                    </a:srgbClr>
                  </a:outerShdw>
                </a:effectLst>
              </a:rPr>
              <a:t>　サービス開始）</a:t>
            </a:r>
          </a:p>
        </p:txBody>
      </p:sp>
      <p:sp>
        <p:nvSpPr>
          <p:cNvPr id="48" name="テキスト ボックス 47"/>
          <p:cNvSpPr txBox="1"/>
          <p:nvPr/>
        </p:nvSpPr>
        <p:spPr>
          <a:xfrm>
            <a:off x="5055664" y="2853197"/>
            <a:ext cx="4181465" cy="461665"/>
          </a:xfrm>
          <a:prstGeom prst="rect">
            <a:avLst/>
          </a:prstGeom>
          <a:noFill/>
        </p:spPr>
        <p:txBody>
          <a:bodyPr wrap="square" rtlCol="0">
            <a:spAutoFit/>
          </a:bodyPr>
          <a:lstStyle/>
          <a:p>
            <a:pPr marL="285750" indent="-285750">
              <a:buFont typeface="Wingdings" panose="05000000000000000000" pitchFamily="2" charset="2"/>
              <a:buChar char="l"/>
            </a:pPr>
            <a:r>
              <a:rPr lang="ja-JP" altLang="en-US" sz="1200" dirty="0">
                <a:solidFill>
                  <a:prstClr val="black"/>
                </a:solidFill>
              </a:rPr>
              <a:t>事業継続</a:t>
            </a:r>
            <a:r>
              <a:rPr lang="ja-JP" altLang="en-US" sz="1200" dirty="0" smtClean="0">
                <a:solidFill>
                  <a:prstClr val="black"/>
                </a:solidFill>
              </a:rPr>
              <a:t>計画等を策定するにあたり、各省庁が公表する情報を収集・整理するために多くの労力がかかっていた。</a:t>
            </a:r>
            <a:endParaRPr lang="en-US" altLang="ja-JP" sz="1200" dirty="0" smtClean="0">
              <a:solidFill>
                <a:prstClr val="black"/>
              </a:solidFill>
            </a:endParaRPr>
          </a:p>
        </p:txBody>
      </p:sp>
      <p:sp>
        <p:nvSpPr>
          <p:cNvPr id="50" name="テキスト ボックス 49"/>
          <p:cNvSpPr txBox="1"/>
          <p:nvPr/>
        </p:nvSpPr>
        <p:spPr>
          <a:xfrm>
            <a:off x="5056602" y="3677297"/>
            <a:ext cx="4032740" cy="461665"/>
          </a:xfrm>
          <a:prstGeom prst="rect">
            <a:avLst/>
          </a:prstGeom>
          <a:noFill/>
        </p:spPr>
        <p:txBody>
          <a:bodyPr wrap="square" rtlCol="0">
            <a:spAutoFit/>
          </a:bodyPr>
          <a:lstStyle/>
          <a:p>
            <a:pPr marL="285750" indent="-285750" defTabSz="914400">
              <a:buFont typeface="Wingdings" panose="05000000000000000000" pitchFamily="2" charset="2"/>
              <a:buChar char="l"/>
            </a:pPr>
            <a:r>
              <a:rPr lang="ja-JP" altLang="en-US" sz="1200" dirty="0" smtClean="0">
                <a:solidFill>
                  <a:prstClr val="black"/>
                </a:solidFill>
              </a:rPr>
              <a:t>大規模災害時に、管理拠点から遠隔地の被害状況を正確に把握することが困難であった。</a:t>
            </a:r>
            <a:endParaRPr lang="en-US" altLang="ja-JP" sz="1200" dirty="0">
              <a:solidFill>
                <a:prstClr val="black"/>
              </a:solidFill>
            </a:endParaRPr>
          </a:p>
        </p:txBody>
      </p:sp>
      <p:sp>
        <p:nvSpPr>
          <p:cNvPr id="51" name="テキスト ボックス 50"/>
          <p:cNvSpPr txBox="1"/>
          <p:nvPr/>
        </p:nvSpPr>
        <p:spPr>
          <a:xfrm>
            <a:off x="5150987" y="4628699"/>
            <a:ext cx="4086143" cy="369332"/>
          </a:xfrm>
          <a:prstGeom prst="rect">
            <a:avLst/>
          </a:prstGeom>
          <a:noFill/>
        </p:spPr>
        <p:txBody>
          <a:bodyPr wrap="square" rtlCol="0">
            <a:spAutoFit/>
          </a:bodyPr>
          <a:lstStyle/>
          <a:p>
            <a:pPr defTabSz="914400"/>
            <a:r>
              <a:rPr lang="en-US" altLang="ja-JP" b="1" dirty="0" smtClean="0">
                <a:solidFill>
                  <a:prstClr val="white"/>
                </a:solidFill>
              </a:rPr>
              <a:t>DR-Info</a:t>
            </a:r>
            <a:r>
              <a:rPr lang="ja-JP" altLang="en-US" b="1" dirty="0" smtClean="0">
                <a:solidFill>
                  <a:prstClr val="white"/>
                </a:solidFill>
              </a:rPr>
              <a:t> </a:t>
            </a:r>
            <a:r>
              <a:rPr lang="ja-JP" altLang="en-US" sz="1600" b="1" dirty="0">
                <a:solidFill>
                  <a:prstClr val="white"/>
                </a:solidFill>
              </a:rPr>
              <a:t>でこう </a:t>
            </a:r>
            <a:r>
              <a:rPr lang="ja-JP" altLang="en-US" b="1" dirty="0">
                <a:solidFill>
                  <a:prstClr val="white"/>
                </a:solidFill>
              </a:rPr>
              <a:t>変わった</a:t>
            </a:r>
            <a:r>
              <a:rPr lang="ja-JP" altLang="en-US" b="1" dirty="0" smtClean="0">
                <a:solidFill>
                  <a:prstClr val="white"/>
                </a:solidFill>
              </a:rPr>
              <a:t>！</a:t>
            </a:r>
            <a:endParaRPr lang="ja-JP" altLang="en-US" b="1" dirty="0">
              <a:solidFill>
                <a:prstClr val="white"/>
              </a:solidFill>
            </a:endParaRPr>
          </a:p>
        </p:txBody>
      </p:sp>
      <p:sp>
        <p:nvSpPr>
          <p:cNvPr id="52" name="テキスト ボックス 51"/>
          <p:cNvSpPr txBox="1"/>
          <p:nvPr/>
        </p:nvSpPr>
        <p:spPr>
          <a:xfrm>
            <a:off x="5106889" y="5121792"/>
            <a:ext cx="4295095" cy="461665"/>
          </a:xfrm>
          <a:prstGeom prst="rect">
            <a:avLst/>
          </a:prstGeom>
          <a:noFill/>
        </p:spPr>
        <p:txBody>
          <a:bodyPr wrap="square" rtlCol="0">
            <a:spAutoFit/>
          </a:bodyPr>
          <a:lstStyle/>
          <a:p>
            <a:pPr marL="285750" indent="-285750" defTabSz="914400">
              <a:buFont typeface="Wingdings" panose="05000000000000000000" pitchFamily="2" charset="2"/>
              <a:buChar char="l"/>
            </a:pPr>
            <a:r>
              <a:rPr lang="ja-JP" altLang="en-US" sz="1200" dirty="0" smtClean="0"/>
              <a:t>各省庁が公表する情報をもとに自然災害リスクを効率的に把握でき、事前に適切な対応計画を策定することができる</a:t>
            </a:r>
            <a:endParaRPr lang="ja-JP" altLang="en-US" sz="1200" dirty="0"/>
          </a:p>
        </p:txBody>
      </p:sp>
      <p:sp>
        <p:nvSpPr>
          <p:cNvPr id="53" name="テキスト ボックス 52"/>
          <p:cNvSpPr txBox="1"/>
          <p:nvPr/>
        </p:nvSpPr>
        <p:spPr>
          <a:xfrm>
            <a:off x="5094631" y="6002804"/>
            <a:ext cx="4106579" cy="461665"/>
          </a:xfrm>
          <a:prstGeom prst="rect">
            <a:avLst/>
          </a:prstGeom>
          <a:noFill/>
        </p:spPr>
        <p:txBody>
          <a:bodyPr wrap="square" rtlCol="0">
            <a:spAutoFit/>
          </a:bodyPr>
          <a:lstStyle/>
          <a:p>
            <a:pPr marL="285750" indent="-285750" defTabSz="914400">
              <a:buFont typeface="Wingdings" panose="05000000000000000000" pitchFamily="2" charset="2"/>
              <a:buChar char="l"/>
            </a:pPr>
            <a:r>
              <a:rPr lang="ja-JP" altLang="en-US" sz="1200" dirty="0" smtClean="0">
                <a:solidFill>
                  <a:prstClr val="black"/>
                </a:solidFill>
              </a:rPr>
              <a:t>遠隔地にある施設や道路等を自動監視できることから、四六時中監視することなく、災害リスク</a:t>
            </a:r>
            <a:r>
              <a:rPr lang="ja-JP" altLang="en-US" sz="1200" dirty="0">
                <a:solidFill>
                  <a:prstClr val="black"/>
                </a:solidFill>
              </a:rPr>
              <a:t>を</a:t>
            </a:r>
            <a:r>
              <a:rPr lang="ja-JP" altLang="en-US" sz="1200" dirty="0" smtClean="0">
                <a:solidFill>
                  <a:prstClr val="black"/>
                </a:solidFill>
              </a:rPr>
              <a:t>把握できる</a:t>
            </a:r>
            <a:endParaRPr lang="ja-JP" altLang="en-US" sz="1200" dirty="0">
              <a:solidFill>
                <a:srgbClr val="FF0000"/>
              </a:solidFill>
            </a:endParaRPr>
          </a:p>
        </p:txBody>
      </p:sp>
      <p:grpSp>
        <p:nvGrpSpPr>
          <p:cNvPr id="59" name="図形グループ 24"/>
          <p:cNvGrpSpPr/>
          <p:nvPr/>
        </p:nvGrpSpPr>
        <p:grpSpPr>
          <a:xfrm>
            <a:off x="6255233" y="250008"/>
            <a:ext cx="752743" cy="752743"/>
            <a:chOff x="6255233" y="281179"/>
            <a:chExt cx="752743" cy="752743"/>
          </a:xfrm>
          <a:solidFill>
            <a:schemeClr val="bg1"/>
          </a:solidFill>
        </p:grpSpPr>
        <p:sp>
          <p:nvSpPr>
            <p:cNvPr id="60" name="角丸四角形 59"/>
            <p:cNvSpPr/>
            <p:nvPr/>
          </p:nvSpPr>
          <p:spPr>
            <a:xfrm>
              <a:off x="6255233" y="281179"/>
              <a:ext cx="752743" cy="752743"/>
            </a:xfrm>
            <a:prstGeom prst="roundRect">
              <a:avLst/>
            </a:prstGeom>
            <a:grp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4CA6FF"/>
                </a:solidFill>
              </a:endParaRPr>
            </a:p>
          </p:txBody>
        </p:sp>
        <p:sp>
          <p:nvSpPr>
            <p:cNvPr id="61" name="テキスト ボックス 60"/>
            <p:cNvSpPr txBox="1"/>
            <p:nvPr/>
          </p:nvSpPr>
          <p:spPr>
            <a:xfrm>
              <a:off x="6308439" y="334385"/>
              <a:ext cx="646331" cy="646331"/>
            </a:xfrm>
            <a:prstGeom prst="rect">
              <a:avLst/>
            </a:prstGeom>
            <a:grpFill/>
            <a:ln>
              <a:solidFill>
                <a:schemeClr val="bg1"/>
              </a:solidFill>
            </a:ln>
          </p:spPr>
          <p:txBody>
            <a:bodyPr wrap="none" rtlCol="0">
              <a:spAutoFit/>
            </a:bodyPr>
            <a:lstStyle/>
            <a:p>
              <a:r>
                <a:rPr kumimoji="1" lang="ja-JP" altLang="en-US" dirty="0" smtClean="0">
                  <a:solidFill>
                    <a:srgbClr val="4CA6FF"/>
                  </a:solidFill>
                  <a:latin typeface="小塚ゴシック Pr6N M"/>
                  <a:ea typeface="小塚ゴシック Pr6N M"/>
                  <a:cs typeface="小塚ゴシック Pr6N M"/>
                </a:rPr>
                <a:t>防災</a:t>
              </a:r>
              <a:endParaRPr kumimoji="1" lang="en-US" altLang="ja-JP" dirty="0" smtClean="0">
                <a:solidFill>
                  <a:srgbClr val="4CA6FF"/>
                </a:solidFill>
                <a:latin typeface="小塚ゴシック Pr6N M"/>
                <a:ea typeface="小塚ゴシック Pr6N M"/>
                <a:cs typeface="小塚ゴシック Pr6N M"/>
              </a:endParaRPr>
            </a:p>
            <a:p>
              <a:r>
                <a:rPr lang="ja-JP" altLang="en-US" dirty="0" smtClean="0">
                  <a:solidFill>
                    <a:srgbClr val="4CA6FF"/>
                  </a:solidFill>
                  <a:latin typeface="小塚ゴシック Pr6N M"/>
                  <a:ea typeface="小塚ゴシック Pr6N M"/>
                  <a:cs typeface="小塚ゴシック Pr6N M"/>
                </a:rPr>
                <a:t>減災</a:t>
              </a:r>
              <a:endParaRPr kumimoji="1" lang="ja-JP" altLang="en-US" dirty="0">
                <a:solidFill>
                  <a:srgbClr val="4CA6FF"/>
                </a:solidFill>
                <a:latin typeface="小塚ゴシック Pr6N M"/>
                <a:ea typeface="小塚ゴシック Pr6N M"/>
                <a:cs typeface="小塚ゴシック Pr6N M"/>
              </a:endParaRPr>
            </a:p>
          </p:txBody>
        </p:sp>
      </p:grpSp>
      <p:grpSp>
        <p:nvGrpSpPr>
          <p:cNvPr id="62" name="図形グループ 36"/>
          <p:cNvGrpSpPr/>
          <p:nvPr/>
        </p:nvGrpSpPr>
        <p:grpSpPr>
          <a:xfrm>
            <a:off x="7172281" y="250008"/>
            <a:ext cx="752743" cy="752743"/>
            <a:chOff x="7154801" y="281179"/>
            <a:chExt cx="752743" cy="752743"/>
          </a:xfrm>
        </p:grpSpPr>
        <p:sp>
          <p:nvSpPr>
            <p:cNvPr id="64" name="角丸四角形 63"/>
            <p:cNvSpPr/>
            <p:nvPr/>
          </p:nvSpPr>
          <p:spPr>
            <a:xfrm>
              <a:off x="7154801" y="281179"/>
              <a:ext cx="752743" cy="752743"/>
            </a:xfrm>
            <a:prstGeom prst="roundRect">
              <a:avLst/>
            </a:prstGeom>
            <a:no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5" name="テキスト ボックス 64"/>
            <p:cNvSpPr txBox="1"/>
            <p:nvPr/>
          </p:nvSpPr>
          <p:spPr>
            <a:xfrm>
              <a:off x="7208007" y="334385"/>
              <a:ext cx="659155" cy="646331"/>
            </a:xfrm>
            <a:prstGeom prst="rect">
              <a:avLst/>
            </a:prstGeom>
            <a:noFill/>
            <a:ln>
              <a:noFill/>
            </a:ln>
          </p:spPr>
          <p:txBody>
            <a:bodyPr wrap="none" rtlCol="0">
              <a:spAutoFit/>
            </a:bodyPr>
            <a:lstStyle/>
            <a:p>
              <a:r>
                <a:rPr lang="ja-JP" altLang="en-US" dirty="0" smtClean="0">
                  <a:solidFill>
                    <a:srgbClr val="DEFFFF"/>
                  </a:solidFill>
                  <a:latin typeface="小塚ゴシック Pr6N M"/>
                  <a:ea typeface="小塚ゴシック Pr6N M"/>
                  <a:cs typeface="小塚ゴシック Pr6N M"/>
                </a:rPr>
                <a:t>少子</a:t>
              </a:r>
              <a:endParaRPr lang="en-US" altLang="ja-JP" dirty="0" smtClean="0">
                <a:solidFill>
                  <a:srgbClr val="DEFFFF"/>
                </a:solidFill>
                <a:latin typeface="小塚ゴシック Pr6N M"/>
                <a:ea typeface="小塚ゴシック Pr6N M"/>
                <a:cs typeface="小塚ゴシック Pr6N M"/>
              </a:endParaRPr>
            </a:p>
            <a:p>
              <a:r>
                <a:rPr lang="ja-JP" altLang="en-US" dirty="0" smtClean="0">
                  <a:solidFill>
                    <a:srgbClr val="DEFFFF"/>
                  </a:solidFill>
                  <a:latin typeface="小塚ゴシック Pr6N M"/>
                  <a:ea typeface="小塚ゴシック Pr6N M"/>
                  <a:cs typeface="小塚ゴシック Pr6N M"/>
                </a:rPr>
                <a:t>高齢</a:t>
              </a:r>
              <a:endParaRPr lang="en-US" altLang="ja-JP" dirty="0" smtClean="0">
                <a:solidFill>
                  <a:srgbClr val="DEFFFF"/>
                </a:solidFill>
                <a:latin typeface="小塚ゴシック Pr6N M"/>
                <a:ea typeface="小塚ゴシック Pr6N M"/>
                <a:cs typeface="小塚ゴシック Pr6N M"/>
              </a:endParaRPr>
            </a:p>
          </p:txBody>
        </p:sp>
      </p:grpSp>
      <p:sp>
        <p:nvSpPr>
          <p:cNvPr id="66" name="角丸四角形 65"/>
          <p:cNvSpPr/>
          <p:nvPr/>
        </p:nvSpPr>
        <p:spPr>
          <a:xfrm>
            <a:off x="9006672" y="250008"/>
            <a:ext cx="752743" cy="752743"/>
          </a:xfrm>
          <a:prstGeom prst="roundRect">
            <a:avLst/>
          </a:prstGeom>
          <a:no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7" name="テキスト ボックス 66"/>
          <p:cNvSpPr txBox="1"/>
          <p:nvPr/>
        </p:nvSpPr>
        <p:spPr>
          <a:xfrm>
            <a:off x="9059584" y="259585"/>
            <a:ext cx="684803" cy="738664"/>
          </a:xfrm>
          <a:prstGeom prst="rect">
            <a:avLst/>
          </a:prstGeom>
          <a:noFill/>
        </p:spPr>
        <p:txBody>
          <a:bodyPr wrap="none" rtlCol="0">
            <a:spAutoFit/>
          </a:bodyPr>
          <a:lstStyle/>
          <a:p>
            <a:r>
              <a:rPr lang="ja-JP" altLang="en-US" sz="1400" dirty="0" smtClean="0">
                <a:solidFill>
                  <a:srgbClr val="DEFFFF"/>
                </a:solidFill>
                <a:latin typeface="小塚ゴシック Pr6N M"/>
                <a:ea typeface="小塚ゴシック Pr6N M"/>
                <a:cs typeface="小塚ゴシック Pr6N M"/>
              </a:rPr>
              <a:t>防犯</a:t>
            </a:r>
            <a:endParaRPr lang="en-US" altLang="ja-JP" sz="1400" dirty="0" smtClean="0">
              <a:solidFill>
                <a:srgbClr val="DEFFFF"/>
              </a:solidFill>
              <a:latin typeface="小塚ゴシック Pr6N M"/>
              <a:ea typeface="小塚ゴシック Pr6N M"/>
              <a:cs typeface="小塚ゴシック Pr6N M"/>
            </a:endParaRPr>
          </a:p>
          <a:p>
            <a:r>
              <a:rPr lang="ja-JP" altLang="en-US" sz="1400" dirty="0" smtClean="0">
                <a:solidFill>
                  <a:srgbClr val="DEFFFF"/>
                </a:solidFill>
                <a:latin typeface="小塚ゴシック Pr6N M"/>
                <a:ea typeface="小塚ゴシック Pr6N M"/>
                <a:cs typeface="小塚ゴシック Pr6N M"/>
              </a:rPr>
              <a:t>医療</a:t>
            </a:r>
            <a:endParaRPr lang="en-US" altLang="ja-JP" sz="1400" dirty="0" smtClean="0">
              <a:solidFill>
                <a:srgbClr val="DEFFFF"/>
              </a:solidFill>
              <a:latin typeface="小塚ゴシック Pr6N M"/>
              <a:ea typeface="小塚ゴシック Pr6N M"/>
              <a:cs typeface="小塚ゴシック Pr6N M"/>
            </a:endParaRPr>
          </a:p>
          <a:p>
            <a:r>
              <a:rPr lang="ja-JP" altLang="en-US" sz="1400" dirty="0" smtClean="0">
                <a:solidFill>
                  <a:srgbClr val="DEFFFF"/>
                </a:solidFill>
                <a:latin typeface="小塚ゴシック Pr6N M"/>
                <a:ea typeface="小塚ゴシック Pr6N M"/>
                <a:cs typeface="小塚ゴシック Pr6N M"/>
              </a:rPr>
              <a:t>教育</a:t>
            </a:r>
            <a:r>
              <a:rPr lang="ja-JP" altLang="en-US" sz="1000" dirty="0" smtClean="0">
                <a:solidFill>
                  <a:srgbClr val="DEFFFF"/>
                </a:solidFill>
                <a:latin typeface="小塚ゴシック Pr6N M"/>
                <a:ea typeface="小塚ゴシック Pr6N M"/>
                <a:cs typeface="小塚ゴシック Pr6N M"/>
              </a:rPr>
              <a:t>等</a:t>
            </a:r>
            <a:endParaRPr lang="en-US" altLang="ja-JP" dirty="0" smtClean="0">
              <a:solidFill>
                <a:srgbClr val="DEFFFF"/>
              </a:solidFill>
              <a:latin typeface="小塚ゴシック Pr6N M"/>
              <a:ea typeface="小塚ゴシック Pr6N M"/>
              <a:cs typeface="小塚ゴシック Pr6N M"/>
            </a:endParaRPr>
          </a:p>
        </p:txBody>
      </p:sp>
      <p:grpSp>
        <p:nvGrpSpPr>
          <p:cNvPr id="68" name="図形グループ 33"/>
          <p:cNvGrpSpPr/>
          <p:nvPr/>
        </p:nvGrpSpPr>
        <p:grpSpPr>
          <a:xfrm>
            <a:off x="8089329" y="259633"/>
            <a:ext cx="752743" cy="752743"/>
            <a:chOff x="8060984" y="281179"/>
            <a:chExt cx="752743" cy="752743"/>
          </a:xfrm>
          <a:noFill/>
        </p:grpSpPr>
        <p:sp>
          <p:nvSpPr>
            <p:cNvPr id="69" name="角丸四角形 68"/>
            <p:cNvSpPr/>
            <p:nvPr/>
          </p:nvSpPr>
          <p:spPr>
            <a:xfrm>
              <a:off x="8060984" y="281179"/>
              <a:ext cx="752743" cy="752743"/>
            </a:xfrm>
            <a:prstGeom prst="roundRect">
              <a:avLst/>
            </a:prstGeom>
            <a:grp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DEFFFF"/>
                </a:solidFill>
              </a:endParaRPr>
            </a:p>
          </p:txBody>
        </p:sp>
        <p:sp>
          <p:nvSpPr>
            <p:cNvPr id="70" name="テキスト ボックス 69"/>
            <p:cNvSpPr txBox="1"/>
            <p:nvPr/>
          </p:nvSpPr>
          <p:spPr>
            <a:xfrm>
              <a:off x="8114190" y="334385"/>
              <a:ext cx="646331" cy="646331"/>
            </a:xfrm>
            <a:prstGeom prst="rect">
              <a:avLst/>
            </a:prstGeom>
            <a:grpFill/>
            <a:ln>
              <a:noFill/>
            </a:ln>
          </p:spPr>
          <p:txBody>
            <a:bodyPr wrap="none" rtlCol="0">
              <a:spAutoFit/>
            </a:bodyPr>
            <a:lstStyle/>
            <a:p>
              <a:r>
                <a:rPr lang="ja-JP" altLang="en-US" dirty="0" smtClean="0">
                  <a:solidFill>
                    <a:srgbClr val="DEFFFF"/>
                  </a:solidFill>
                  <a:latin typeface="小塚ゴシック Pr6N M"/>
                  <a:ea typeface="小塚ゴシック Pr6N M"/>
                  <a:cs typeface="小塚ゴシック Pr6N M"/>
                </a:rPr>
                <a:t>産業</a:t>
              </a:r>
              <a:endParaRPr lang="en-US" altLang="ja-JP" dirty="0" smtClean="0">
                <a:solidFill>
                  <a:srgbClr val="DEFFFF"/>
                </a:solidFill>
                <a:latin typeface="小塚ゴシック Pr6N M"/>
                <a:ea typeface="小塚ゴシック Pr6N M"/>
                <a:cs typeface="小塚ゴシック Pr6N M"/>
              </a:endParaRPr>
            </a:p>
            <a:p>
              <a:r>
                <a:rPr lang="ja-JP" altLang="en-US" dirty="0" smtClean="0">
                  <a:solidFill>
                    <a:srgbClr val="DEFFFF"/>
                  </a:solidFill>
                  <a:latin typeface="小塚ゴシック Pr6N M"/>
                  <a:ea typeface="小塚ゴシック Pr6N M"/>
                  <a:cs typeface="小塚ゴシック Pr6N M"/>
                </a:rPr>
                <a:t>創出</a:t>
              </a:r>
              <a:endParaRPr kumimoji="1" lang="en-US" altLang="ja-JP" dirty="0" smtClean="0">
                <a:solidFill>
                  <a:srgbClr val="DEFFFF"/>
                </a:solidFill>
                <a:latin typeface="小塚ゴシック Pr6N M"/>
                <a:ea typeface="小塚ゴシック Pr6N M"/>
                <a:cs typeface="小塚ゴシック Pr6N M"/>
              </a:endParaRPr>
            </a:p>
          </p:txBody>
        </p:sp>
      </p:grpSp>
      <p:sp>
        <p:nvSpPr>
          <p:cNvPr id="57" name="角丸四角形 56"/>
          <p:cNvSpPr/>
          <p:nvPr/>
        </p:nvSpPr>
        <p:spPr>
          <a:xfrm>
            <a:off x="109912" y="2268159"/>
            <a:ext cx="4697582" cy="431715"/>
          </a:xfrm>
          <a:prstGeom prst="roundRect">
            <a:avLst>
              <a:gd name="adj" fmla="val 50000"/>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sp>
        <p:nvSpPr>
          <p:cNvPr id="72" name="テキスト ボックス 71"/>
          <p:cNvSpPr txBox="1"/>
          <p:nvPr/>
        </p:nvSpPr>
        <p:spPr>
          <a:xfrm>
            <a:off x="156711" y="2269248"/>
            <a:ext cx="4697584" cy="461665"/>
          </a:xfrm>
          <a:prstGeom prst="rect">
            <a:avLst/>
          </a:prstGeom>
          <a:noFill/>
        </p:spPr>
        <p:txBody>
          <a:bodyPr wrap="square" rtlCol="0">
            <a:spAutoFit/>
          </a:bodyPr>
          <a:lstStyle/>
          <a:p>
            <a:pPr defTabSz="914400"/>
            <a:r>
              <a:rPr lang="ja-JP" altLang="en-US" sz="1200" b="1" dirty="0" smtClean="0">
                <a:solidFill>
                  <a:prstClr val="white"/>
                </a:solidFill>
              </a:rPr>
              <a:t>「平常時」「異常気象時」「大規模災害発生時」の</a:t>
            </a:r>
            <a:r>
              <a:rPr lang="en-US" altLang="ja-JP" sz="1200" b="1" dirty="0" smtClean="0">
                <a:solidFill>
                  <a:prstClr val="white"/>
                </a:solidFill>
              </a:rPr>
              <a:t>3</a:t>
            </a:r>
            <a:r>
              <a:rPr lang="ja-JP" altLang="en-US" sz="1200" b="1" dirty="0" err="1" smtClean="0">
                <a:solidFill>
                  <a:prstClr val="white"/>
                </a:solidFill>
              </a:rPr>
              <a:t>つの</a:t>
            </a:r>
            <a:r>
              <a:rPr lang="ja-JP" altLang="en-US" sz="1200" b="1" dirty="0" smtClean="0">
                <a:solidFill>
                  <a:prstClr val="white"/>
                </a:solidFill>
              </a:rPr>
              <a:t>場面において</a:t>
            </a:r>
            <a:r>
              <a:rPr lang="en-US" altLang="ja-JP" sz="1200" b="1" dirty="0" smtClean="0">
                <a:solidFill>
                  <a:prstClr val="white"/>
                </a:solidFill>
              </a:rPr>
              <a:t>DR-Info</a:t>
            </a:r>
            <a:r>
              <a:rPr lang="ja-JP" altLang="en-US" sz="1200" b="1" dirty="0">
                <a:solidFill>
                  <a:prstClr val="white"/>
                </a:solidFill>
              </a:rPr>
              <a:t>の</a:t>
            </a:r>
            <a:r>
              <a:rPr lang="ja-JP" altLang="en-US" sz="1200" b="1" dirty="0" smtClean="0">
                <a:solidFill>
                  <a:prstClr val="white"/>
                </a:solidFill>
              </a:rPr>
              <a:t>活用が可能</a:t>
            </a:r>
            <a:endParaRPr lang="en-US" altLang="ja-JP" sz="1200" b="1" dirty="0" smtClean="0">
              <a:solidFill>
                <a:prstClr val="white"/>
              </a:solidFill>
            </a:endParaRPr>
          </a:p>
        </p:txBody>
      </p:sp>
      <p:sp>
        <p:nvSpPr>
          <p:cNvPr id="77" name="角丸四角形 76"/>
          <p:cNvSpPr/>
          <p:nvPr/>
        </p:nvSpPr>
        <p:spPr>
          <a:xfrm rot="16200000">
            <a:off x="1880360" y="1008507"/>
            <a:ext cx="1169390" cy="4684884"/>
          </a:xfrm>
          <a:prstGeom prst="roundRect">
            <a:avLst>
              <a:gd name="adj" fmla="val 0"/>
            </a:avLst>
          </a:prstGeom>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dirty="0"/>
          </a:p>
        </p:txBody>
      </p:sp>
      <p:sp>
        <p:nvSpPr>
          <p:cNvPr id="7" name="角丸四角形 6"/>
          <p:cNvSpPr/>
          <p:nvPr/>
        </p:nvSpPr>
        <p:spPr>
          <a:xfrm>
            <a:off x="109912" y="2754512"/>
            <a:ext cx="1541561" cy="284708"/>
          </a:xfrm>
          <a:prstGeom prst="round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t>①平常時</a:t>
            </a:r>
            <a:endParaRPr kumimoji="1" lang="ja-JP" altLang="en-US" sz="1600" b="1" dirty="0"/>
          </a:p>
        </p:txBody>
      </p:sp>
      <p:sp>
        <p:nvSpPr>
          <p:cNvPr id="78" name="角丸四角形 77"/>
          <p:cNvSpPr/>
          <p:nvPr/>
        </p:nvSpPr>
        <p:spPr>
          <a:xfrm>
            <a:off x="109912" y="4022355"/>
            <a:ext cx="1567255" cy="285720"/>
          </a:xfrm>
          <a:prstGeom prst="round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t>②異常気象時</a:t>
            </a:r>
            <a:endParaRPr kumimoji="1" lang="ja-JP" altLang="en-US" sz="1600" b="1" dirty="0"/>
          </a:p>
        </p:txBody>
      </p:sp>
      <p:sp>
        <p:nvSpPr>
          <p:cNvPr id="8" name="テキスト ボックス 7"/>
          <p:cNvSpPr txBox="1"/>
          <p:nvPr/>
        </p:nvSpPr>
        <p:spPr>
          <a:xfrm>
            <a:off x="169411" y="3240453"/>
            <a:ext cx="2693648" cy="646331"/>
          </a:xfrm>
          <a:prstGeom prst="rect">
            <a:avLst/>
          </a:prstGeom>
          <a:noFill/>
        </p:spPr>
        <p:txBody>
          <a:bodyPr wrap="square" rtlCol="0">
            <a:spAutoFit/>
          </a:bodyPr>
          <a:lstStyle/>
          <a:p>
            <a:r>
              <a:rPr kumimoji="1" lang="ja-JP" altLang="en-US" sz="1200" dirty="0" smtClean="0"/>
              <a:t>事業所や拠点等がかかえる「潜在的な自然災害リスク」を事前に把握でき、備えができる。</a:t>
            </a:r>
            <a:endParaRPr kumimoji="1" lang="ja-JP" altLang="en-US" sz="1200" dirty="0"/>
          </a:p>
        </p:txBody>
      </p:sp>
      <p:sp>
        <p:nvSpPr>
          <p:cNvPr id="81" name="テキスト ボックス 80"/>
          <p:cNvSpPr txBox="1"/>
          <p:nvPr/>
        </p:nvSpPr>
        <p:spPr>
          <a:xfrm>
            <a:off x="200534" y="4514862"/>
            <a:ext cx="2662525" cy="646331"/>
          </a:xfrm>
          <a:prstGeom prst="rect">
            <a:avLst/>
          </a:prstGeom>
          <a:noFill/>
        </p:spPr>
        <p:txBody>
          <a:bodyPr wrap="square" rtlCol="0">
            <a:spAutoFit/>
          </a:bodyPr>
          <a:lstStyle/>
          <a:p>
            <a:r>
              <a:rPr kumimoji="1" lang="ja-JP" altLang="en-US" sz="1200" dirty="0" smtClean="0"/>
              <a:t>豪雨や台風等オンタイムの</a:t>
            </a:r>
            <a:r>
              <a:rPr lang="ja-JP" altLang="en-US" sz="1200" dirty="0" smtClean="0"/>
              <a:t>情報から</a:t>
            </a:r>
            <a:r>
              <a:rPr lang="en-US" altLang="ja-JP" sz="1200" dirty="0" smtClean="0"/>
              <a:t>6</a:t>
            </a:r>
            <a:r>
              <a:rPr lang="ja-JP" altLang="en-US" sz="1200" dirty="0" smtClean="0"/>
              <a:t>時間先までの予測を提供、登録エリアの危険性を自動で通知する。</a:t>
            </a:r>
            <a:endParaRPr kumimoji="1" lang="ja-JP" altLang="en-US" sz="1200" dirty="0"/>
          </a:p>
        </p:txBody>
      </p:sp>
      <p:sp>
        <p:nvSpPr>
          <p:cNvPr id="83" name="角丸四角形 82"/>
          <p:cNvSpPr/>
          <p:nvPr/>
        </p:nvSpPr>
        <p:spPr>
          <a:xfrm rot="16200000">
            <a:off x="1905760" y="3561207"/>
            <a:ext cx="1169390" cy="4684884"/>
          </a:xfrm>
          <a:prstGeom prst="roundRect">
            <a:avLst>
              <a:gd name="adj" fmla="val 0"/>
            </a:avLst>
          </a:prstGeom>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dirty="0"/>
          </a:p>
        </p:txBody>
      </p:sp>
      <p:sp>
        <p:nvSpPr>
          <p:cNvPr id="79" name="角丸四角形 78"/>
          <p:cNvSpPr/>
          <p:nvPr/>
        </p:nvSpPr>
        <p:spPr>
          <a:xfrm>
            <a:off x="135083" y="5279174"/>
            <a:ext cx="2109195" cy="328231"/>
          </a:xfrm>
          <a:prstGeom prst="round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t>③大規模災害発生時</a:t>
            </a:r>
            <a:endParaRPr kumimoji="1" lang="ja-JP" altLang="en-US" b="1" dirty="0"/>
          </a:p>
        </p:txBody>
      </p:sp>
      <p:sp>
        <p:nvSpPr>
          <p:cNvPr id="82" name="テキスト ボックス 81"/>
          <p:cNvSpPr txBox="1"/>
          <p:nvPr/>
        </p:nvSpPr>
        <p:spPr>
          <a:xfrm>
            <a:off x="84283" y="5599733"/>
            <a:ext cx="3078017" cy="276999"/>
          </a:xfrm>
          <a:prstGeom prst="rect">
            <a:avLst/>
          </a:prstGeom>
          <a:noFill/>
        </p:spPr>
        <p:txBody>
          <a:bodyPr wrap="square" rtlCol="0">
            <a:spAutoFit/>
          </a:bodyPr>
          <a:lstStyle/>
          <a:p>
            <a:r>
              <a:rPr kumimoji="1" lang="en-US" altLang="ja-JP" sz="1200" b="1" dirty="0" smtClean="0"/>
              <a:t>【</a:t>
            </a:r>
            <a:r>
              <a:rPr kumimoji="1" lang="ja-JP" altLang="en-US" sz="1200" b="1" dirty="0" smtClean="0"/>
              <a:t>従業員等の安全確保と確実な事業継続</a:t>
            </a:r>
            <a:r>
              <a:rPr kumimoji="1" lang="en-US" altLang="ja-JP" sz="1200" b="1" dirty="0" smtClean="0"/>
              <a:t>】</a:t>
            </a:r>
            <a:endParaRPr kumimoji="1" lang="ja-JP" altLang="en-US" sz="1200" b="1" dirty="0"/>
          </a:p>
        </p:txBody>
      </p:sp>
      <p:sp>
        <p:nvSpPr>
          <p:cNvPr id="56" name="テキスト ボックス 55"/>
          <p:cNvSpPr txBox="1"/>
          <p:nvPr/>
        </p:nvSpPr>
        <p:spPr>
          <a:xfrm>
            <a:off x="5055543" y="3267861"/>
            <a:ext cx="4020666" cy="461665"/>
          </a:xfrm>
          <a:prstGeom prst="rect">
            <a:avLst/>
          </a:prstGeom>
          <a:noFill/>
        </p:spPr>
        <p:txBody>
          <a:bodyPr wrap="square" rtlCol="0">
            <a:spAutoFit/>
          </a:bodyPr>
          <a:lstStyle/>
          <a:p>
            <a:pPr marL="285750" indent="-285750" defTabSz="914400">
              <a:buFont typeface="Wingdings" panose="05000000000000000000" pitchFamily="2" charset="2"/>
              <a:buChar char="l"/>
            </a:pPr>
            <a:r>
              <a:rPr lang="ja-JP" altLang="en-US" sz="1200" dirty="0">
                <a:solidFill>
                  <a:prstClr val="black"/>
                </a:solidFill>
              </a:rPr>
              <a:t>異常気象</a:t>
            </a:r>
            <a:r>
              <a:rPr lang="ja-JP" altLang="en-US" sz="1200" dirty="0" smtClean="0">
                <a:solidFill>
                  <a:prstClr val="black"/>
                </a:solidFill>
              </a:rPr>
              <a:t>時に、刻々と変化する情報を迅速かつ正確に把握するために多くの労力がかかっていた。</a:t>
            </a:r>
            <a:endParaRPr lang="en-US" altLang="ja-JP" sz="1200" dirty="0">
              <a:solidFill>
                <a:prstClr val="black"/>
              </a:solidFill>
            </a:endParaRPr>
          </a:p>
        </p:txBody>
      </p:sp>
      <p:sp>
        <p:nvSpPr>
          <p:cNvPr id="73" name="テキスト ボックス 72"/>
          <p:cNvSpPr txBox="1"/>
          <p:nvPr/>
        </p:nvSpPr>
        <p:spPr>
          <a:xfrm>
            <a:off x="5084407" y="5552573"/>
            <a:ext cx="4004935" cy="461665"/>
          </a:xfrm>
          <a:prstGeom prst="rect">
            <a:avLst/>
          </a:prstGeom>
          <a:noFill/>
        </p:spPr>
        <p:txBody>
          <a:bodyPr wrap="square" rtlCol="0">
            <a:spAutoFit/>
          </a:bodyPr>
          <a:lstStyle/>
          <a:p>
            <a:pPr marL="285750" indent="-285750" defTabSz="914400">
              <a:buFont typeface="Wingdings" panose="05000000000000000000" pitchFamily="2" charset="2"/>
              <a:buChar char="l"/>
            </a:pPr>
            <a:r>
              <a:rPr lang="ja-JP" altLang="en-US" sz="1200" dirty="0" smtClean="0">
                <a:solidFill>
                  <a:prstClr val="black"/>
                </a:solidFill>
              </a:rPr>
              <a:t>自然災害の発生と危険性をオンタイムで自動予測されることから、対応の早期検討ができる</a:t>
            </a:r>
            <a:endParaRPr lang="en-US" altLang="ja-JP" sz="1200" dirty="0">
              <a:solidFill>
                <a:prstClr val="black"/>
              </a:solidFill>
            </a:endParaRPr>
          </a:p>
        </p:txBody>
      </p:sp>
      <p:sp>
        <p:nvSpPr>
          <p:cNvPr id="75" name="テキスト ボックス 74"/>
          <p:cNvSpPr txBox="1"/>
          <p:nvPr/>
        </p:nvSpPr>
        <p:spPr>
          <a:xfrm>
            <a:off x="73534" y="3041173"/>
            <a:ext cx="2693648" cy="276999"/>
          </a:xfrm>
          <a:prstGeom prst="rect">
            <a:avLst/>
          </a:prstGeom>
          <a:noFill/>
        </p:spPr>
        <p:txBody>
          <a:bodyPr wrap="square" rtlCol="0">
            <a:spAutoFit/>
          </a:bodyPr>
          <a:lstStyle/>
          <a:p>
            <a:r>
              <a:rPr lang="en-US" altLang="ja-JP" sz="1200" b="1" dirty="0"/>
              <a:t>【</a:t>
            </a:r>
            <a:r>
              <a:rPr kumimoji="1" lang="ja-JP" altLang="en-US" sz="1200" b="1" dirty="0" smtClean="0"/>
              <a:t>自然災害リスクへの対応計画策定</a:t>
            </a:r>
            <a:r>
              <a:rPr kumimoji="1" lang="en-US" altLang="ja-JP" sz="1200" b="1" dirty="0" smtClean="0"/>
              <a:t>】</a:t>
            </a:r>
            <a:endParaRPr kumimoji="1" lang="ja-JP" altLang="en-US" sz="1200" b="1" dirty="0"/>
          </a:p>
        </p:txBody>
      </p:sp>
      <p:sp>
        <p:nvSpPr>
          <p:cNvPr id="85" name="テキスト ボックス 84"/>
          <p:cNvSpPr txBox="1"/>
          <p:nvPr/>
        </p:nvSpPr>
        <p:spPr>
          <a:xfrm>
            <a:off x="84282" y="4294073"/>
            <a:ext cx="2912917" cy="276999"/>
          </a:xfrm>
          <a:prstGeom prst="rect">
            <a:avLst/>
          </a:prstGeom>
          <a:noFill/>
        </p:spPr>
        <p:txBody>
          <a:bodyPr wrap="square" rtlCol="0">
            <a:spAutoFit/>
          </a:bodyPr>
          <a:lstStyle/>
          <a:p>
            <a:r>
              <a:rPr lang="en-US" altLang="ja-JP" sz="1200" b="1" dirty="0" smtClean="0"/>
              <a:t>【</a:t>
            </a:r>
            <a:r>
              <a:rPr lang="ja-JP" altLang="en-US" sz="1200" b="1" dirty="0" smtClean="0"/>
              <a:t>対応の早期検討と的確な判断を支援</a:t>
            </a:r>
            <a:r>
              <a:rPr kumimoji="1" lang="en-US" altLang="ja-JP" sz="1200" b="1" dirty="0" smtClean="0"/>
              <a:t>】</a:t>
            </a:r>
            <a:endParaRPr kumimoji="1" lang="ja-JP" altLang="en-US" sz="1200" b="1" dirty="0"/>
          </a:p>
        </p:txBody>
      </p:sp>
      <p:sp>
        <p:nvSpPr>
          <p:cNvPr id="87" name="テキスト ボックス 86"/>
          <p:cNvSpPr txBox="1"/>
          <p:nvPr/>
        </p:nvSpPr>
        <p:spPr>
          <a:xfrm>
            <a:off x="171543" y="5785208"/>
            <a:ext cx="2735917" cy="646331"/>
          </a:xfrm>
          <a:prstGeom prst="rect">
            <a:avLst/>
          </a:prstGeom>
          <a:noFill/>
        </p:spPr>
        <p:txBody>
          <a:bodyPr wrap="square" rtlCol="0">
            <a:spAutoFit/>
          </a:bodyPr>
          <a:lstStyle/>
          <a:p>
            <a:r>
              <a:rPr kumimoji="1" lang="ja-JP" altLang="en-US" sz="1200" dirty="0" smtClean="0"/>
              <a:t>被災地域の航空・衛星写真、通行実績情報（</a:t>
            </a:r>
            <a:r>
              <a:rPr kumimoji="1" lang="en-US" altLang="ja-JP" sz="1200" dirty="0" smtClean="0"/>
              <a:t>※</a:t>
            </a:r>
            <a:r>
              <a:rPr kumimoji="1" lang="ja-JP" altLang="en-US" sz="1200" dirty="0" smtClean="0"/>
              <a:t>）により災害状況を把握し、安全確保をサポートする。</a:t>
            </a:r>
            <a:endParaRPr kumimoji="1" lang="ja-JP" altLang="en-US" sz="1200" dirty="0"/>
          </a:p>
        </p:txBody>
      </p:sp>
      <p:sp>
        <p:nvSpPr>
          <p:cNvPr id="88" name="テキスト ボックス 87"/>
          <p:cNvSpPr txBox="1"/>
          <p:nvPr/>
        </p:nvSpPr>
        <p:spPr>
          <a:xfrm>
            <a:off x="135312" y="6315412"/>
            <a:ext cx="3016157" cy="215444"/>
          </a:xfrm>
          <a:prstGeom prst="rect">
            <a:avLst/>
          </a:prstGeom>
          <a:noFill/>
        </p:spPr>
        <p:txBody>
          <a:bodyPr wrap="square" rtlCol="0">
            <a:spAutoFit/>
          </a:bodyPr>
          <a:lstStyle/>
          <a:p>
            <a:r>
              <a:rPr kumimoji="1" lang="ja-JP" altLang="en-US" sz="800" dirty="0" smtClean="0"/>
              <a:t>（</a:t>
            </a:r>
            <a:r>
              <a:rPr kumimoji="1" lang="en-US" altLang="ja-JP" sz="800" dirty="0" smtClean="0"/>
              <a:t>※</a:t>
            </a:r>
            <a:r>
              <a:rPr kumimoji="1" lang="ja-JP" altLang="en-US" sz="800" dirty="0" smtClean="0"/>
              <a:t>）</a:t>
            </a:r>
            <a:r>
              <a:rPr lang="ja-JP" altLang="en-US" sz="800" dirty="0" smtClean="0"/>
              <a:t>トヨタ自動車（株）「ビッグデータ交通情報サービス」より提供</a:t>
            </a:r>
            <a:endParaRPr kumimoji="1" lang="en-US" altLang="ja-JP" sz="800" dirty="0" smtClean="0"/>
          </a:p>
        </p:txBody>
      </p:sp>
      <p:pic>
        <p:nvPicPr>
          <p:cNvPr id="1026" name="Picture 2" descr="C:\Users\fr021409\Desktop\img02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97199" y="2879375"/>
            <a:ext cx="1780677" cy="100267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fr021409\Desktop\img03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84922" y="4105510"/>
            <a:ext cx="1792954" cy="10062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fr021409\Desktop\img04s.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97198" y="5430367"/>
            <a:ext cx="1780677" cy="999325"/>
          </a:xfrm>
          <a:prstGeom prst="rect">
            <a:avLst/>
          </a:prstGeom>
          <a:noFill/>
          <a:extLst>
            <a:ext uri="{909E8E84-426E-40DD-AFC4-6F175D3DCCD1}">
              <a14:hiddenFill xmlns:a14="http://schemas.microsoft.com/office/drawing/2010/main">
                <a:solidFill>
                  <a:srgbClr val="FFFFFF"/>
                </a:solidFill>
              </a14:hiddenFill>
            </a:ext>
          </a:extLst>
        </p:spPr>
      </p:pic>
      <p:sp>
        <p:nvSpPr>
          <p:cNvPr id="92" name="テキスト ボックス 91"/>
          <p:cNvSpPr txBox="1"/>
          <p:nvPr/>
        </p:nvSpPr>
        <p:spPr>
          <a:xfrm>
            <a:off x="5019745" y="2651668"/>
            <a:ext cx="4181465" cy="276999"/>
          </a:xfrm>
          <a:prstGeom prst="rect">
            <a:avLst/>
          </a:prstGeom>
          <a:noFill/>
        </p:spPr>
        <p:txBody>
          <a:bodyPr wrap="square" rtlCol="0">
            <a:spAutoFit/>
          </a:bodyPr>
          <a:lstStyle/>
          <a:p>
            <a:r>
              <a:rPr lang="ja-JP" altLang="en-US" sz="1200" dirty="0" smtClean="0">
                <a:solidFill>
                  <a:prstClr val="black"/>
                </a:solidFill>
              </a:rPr>
              <a:t>企業の防災担当者は、以下の課題を抱えていた。</a:t>
            </a:r>
            <a:endParaRPr lang="en-US" altLang="ja-JP" sz="1200" dirty="0" smtClean="0">
              <a:solidFill>
                <a:prstClr val="black"/>
              </a:solidFill>
            </a:endParaRPr>
          </a:p>
        </p:txBody>
      </p:sp>
      <p:sp>
        <p:nvSpPr>
          <p:cNvPr id="74" name="下矢印 73"/>
          <p:cNvSpPr/>
          <p:nvPr/>
        </p:nvSpPr>
        <p:spPr>
          <a:xfrm>
            <a:off x="7270969" y="4210876"/>
            <a:ext cx="302462" cy="317426"/>
          </a:xfrm>
          <a:prstGeom prst="downArrow">
            <a:avLst>
              <a:gd name="adj1" fmla="val 30686"/>
              <a:gd name="adj2" fmla="val 50000"/>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6" name="テキスト ボックス 75"/>
          <p:cNvSpPr txBox="1"/>
          <p:nvPr/>
        </p:nvSpPr>
        <p:spPr>
          <a:xfrm>
            <a:off x="7254290" y="-6186"/>
            <a:ext cx="2664081" cy="307777"/>
          </a:xfrm>
          <a:prstGeom prst="rect">
            <a:avLst/>
          </a:prstGeom>
          <a:noFill/>
        </p:spPr>
        <p:txBody>
          <a:bodyPr wrap="square" rtlCol="0">
            <a:spAutoFit/>
          </a:bodyPr>
          <a:lstStyle/>
          <a:p>
            <a:pPr algn="r"/>
            <a:r>
              <a:rPr lang="ja-JP" altLang="en-US" sz="1400" dirty="0" smtClean="0">
                <a:latin typeface="+mn-ea"/>
              </a:rPr>
              <a:t>平成</a:t>
            </a:r>
            <a:r>
              <a:rPr lang="en-US" altLang="ja-JP" sz="1400" dirty="0" smtClean="0">
                <a:latin typeface="+mn-ea"/>
              </a:rPr>
              <a:t>30</a:t>
            </a:r>
            <a:r>
              <a:rPr lang="ja-JP" altLang="en-US" sz="1400" dirty="0" smtClean="0">
                <a:latin typeface="+mn-ea"/>
              </a:rPr>
              <a:t>年</a:t>
            </a:r>
            <a:r>
              <a:rPr lang="en-US" altLang="ja-JP" sz="1400" dirty="0" smtClean="0">
                <a:latin typeface="+mn-ea"/>
              </a:rPr>
              <a:t>2</a:t>
            </a:r>
            <a:r>
              <a:rPr lang="ja-JP" altLang="en-US" sz="1400" dirty="0" smtClean="0">
                <a:latin typeface="+mn-ea"/>
              </a:rPr>
              <a:t>月</a:t>
            </a:r>
            <a:r>
              <a:rPr lang="en-US" altLang="ja-JP" sz="1400" dirty="0" smtClean="0">
                <a:latin typeface="+mn-ea"/>
              </a:rPr>
              <a:t>21</a:t>
            </a:r>
            <a:r>
              <a:rPr lang="ja-JP" altLang="en-US" sz="1400" dirty="0" smtClean="0">
                <a:latin typeface="+mn-ea"/>
              </a:rPr>
              <a:t>日版</a:t>
            </a:r>
            <a:endParaRPr lang="ja-JP" altLang="en-US" sz="1400" dirty="0">
              <a:latin typeface="+mn-ea"/>
            </a:endParaRPr>
          </a:p>
        </p:txBody>
      </p:sp>
    </p:spTree>
    <p:extLst>
      <p:ext uri="{BB962C8B-B14F-4D97-AF65-F5344CB8AC3E}">
        <p14:creationId xmlns:p14="http://schemas.microsoft.com/office/powerpoint/2010/main" val="9409746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直線コネクタ 66"/>
          <p:cNvCxnSpPr/>
          <p:nvPr/>
        </p:nvCxnSpPr>
        <p:spPr>
          <a:xfrm flipH="1">
            <a:off x="10565" y="1405574"/>
            <a:ext cx="4922375" cy="0"/>
          </a:xfrm>
          <a:prstGeom prst="line">
            <a:avLst/>
          </a:prstGeom>
          <a:ln w="6350">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68" name="直線コネクタ 67"/>
          <p:cNvCxnSpPr/>
          <p:nvPr/>
        </p:nvCxnSpPr>
        <p:spPr>
          <a:xfrm flipH="1">
            <a:off x="10565" y="2204088"/>
            <a:ext cx="4922375" cy="0"/>
          </a:xfrm>
          <a:prstGeom prst="line">
            <a:avLst/>
          </a:prstGeom>
          <a:ln w="6350">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72" name="直線コネクタ 71"/>
          <p:cNvCxnSpPr/>
          <p:nvPr/>
        </p:nvCxnSpPr>
        <p:spPr>
          <a:xfrm flipH="1">
            <a:off x="10565" y="6428143"/>
            <a:ext cx="4922375" cy="0"/>
          </a:xfrm>
          <a:prstGeom prst="line">
            <a:avLst/>
          </a:prstGeom>
          <a:ln w="6350">
            <a:solidFill>
              <a:srgbClr val="0080FF"/>
            </a:solidFill>
          </a:ln>
          <a:effectLst/>
        </p:spPr>
        <p:style>
          <a:lnRef idx="2">
            <a:schemeClr val="accent1"/>
          </a:lnRef>
          <a:fillRef idx="0">
            <a:schemeClr val="accent1"/>
          </a:fillRef>
          <a:effectRef idx="1">
            <a:schemeClr val="accent1"/>
          </a:effectRef>
          <a:fontRef idx="minor">
            <a:schemeClr val="tx1"/>
          </a:fontRef>
        </p:style>
      </p:cxnSp>
      <p:sp>
        <p:nvSpPr>
          <p:cNvPr id="50" name="正方形/長方形 49"/>
          <p:cNvSpPr/>
          <p:nvPr/>
        </p:nvSpPr>
        <p:spPr>
          <a:xfrm>
            <a:off x="0" y="6577577"/>
            <a:ext cx="9906000" cy="280423"/>
          </a:xfrm>
          <a:prstGeom prst="rect">
            <a:avLst/>
          </a:prstGeom>
          <a:solidFill>
            <a:srgbClr val="40CCFB"/>
          </a:solidFill>
          <a:ln w="9525" cap="flat" cmpd="sng" algn="ctr">
            <a:solidFill>
              <a:srgbClr val="37B5F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sysClr val="window" lastClr="FFFFFF"/>
              </a:solidFill>
              <a:effectLst/>
              <a:uLnTx/>
              <a:uFillTx/>
              <a:latin typeface="Corbel"/>
              <a:ea typeface="ヒラギノ角ゴ Pro W3"/>
              <a:cs typeface="+mn-cs"/>
            </a:endParaRPr>
          </a:p>
        </p:txBody>
      </p:sp>
      <p:sp>
        <p:nvSpPr>
          <p:cNvPr id="48" name="テキスト ボックス 47"/>
          <p:cNvSpPr txBox="1"/>
          <p:nvPr/>
        </p:nvSpPr>
        <p:spPr>
          <a:xfrm>
            <a:off x="98920" y="1401638"/>
            <a:ext cx="4698083" cy="800219"/>
          </a:xfrm>
          <a:prstGeom prst="rect">
            <a:avLst/>
          </a:prstGeom>
          <a:noFill/>
        </p:spPr>
        <p:txBody>
          <a:bodyPr wrap="square" rtlCol="0">
            <a:spAutoFit/>
          </a:bodyPr>
          <a:lstStyle/>
          <a:p>
            <a:pPr algn="ctr"/>
            <a:r>
              <a:rPr lang="ja-JP" altLang="en-US" sz="2300" dirty="0" smtClean="0">
                <a:solidFill>
                  <a:srgbClr val="0080FF"/>
                </a:solidFill>
                <a:latin typeface="小塚ゴシック Pro M"/>
                <a:ea typeface="小塚ゴシック Pro M"/>
                <a:cs typeface="小塚ゴシック Pro M"/>
              </a:rPr>
              <a:t>被害予測を事前に把握し</a:t>
            </a:r>
            <a:endParaRPr lang="en-US" altLang="ja-JP" sz="2300" dirty="0" smtClean="0">
              <a:solidFill>
                <a:srgbClr val="0080FF"/>
              </a:solidFill>
              <a:latin typeface="小塚ゴシック Pro M"/>
              <a:ea typeface="小塚ゴシック Pro M"/>
              <a:cs typeface="小塚ゴシック Pro M"/>
            </a:endParaRPr>
          </a:p>
          <a:p>
            <a:pPr algn="ctr"/>
            <a:r>
              <a:rPr lang="ja-JP" altLang="en-US" sz="2300" dirty="0" smtClean="0">
                <a:solidFill>
                  <a:srgbClr val="0080FF"/>
                </a:solidFill>
                <a:latin typeface="小塚ゴシック Pro M"/>
                <a:ea typeface="小塚ゴシック Pro M"/>
                <a:cs typeface="小塚ゴシック Pro M"/>
              </a:rPr>
              <a:t>自然災害対応力</a:t>
            </a:r>
            <a:r>
              <a:rPr lang="ja-JP" altLang="en-US" sz="2300" dirty="0">
                <a:solidFill>
                  <a:srgbClr val="0080FF"/>
                </a:solidFill>
                <a:latin typeface="小塚ゴシック Pro M"/>
                <a:ea typeface="小塚ゴシック Pro M"/>
                <a:cs typeface="小塚ゴシック Pro M"/>
              </a:rPr>
              <a:t>を</a:t>
            </a:r>
            <a:r>
              <a:rPr lang="ja-JP" altLang="en-US" sz="2300" dirty="0" smtClean="0">
                <a:solidFill>
                  <a:srgbClr val="0080FF"/>
                </a:solidFill>
                <a:latin typeface="小塚ゴシック Pro M"/>
                <a:ea typeface="小塚ゴシック Pro M"/>
                <a:cs typeface="小塚ゴシック Pro M"/>
              </a:rPr>
              <a:t>向上！</a:t>
            </a:r>
            <a:endParaRPr lang="en-US" altLang="ja-JP" sz="2300" dirty="0" smtClean="0">
              <a:solidFill>
                <a:srgbClr val="0080FF"/>
              </a:solidFill>
              <a:latin typeface="小塚ゴシック Pro M"/>
              <a:ea typeface="小塚ゴシック Pro M"/>
              <a:cs typeface="小塚ゴシック Pro M"/>
            </a:endParaRPr>
          </a:p>
        </p:txBody>
      </p:sp>
      <p:sp>
        <p:nvSpPr>
          <p:cNvPr id="93" name="角丸四角形 92"/>
          <p:cNvSpPr/>
          <p:nvPr/>
        </p:nvSpPr>
        <p:spPr>
          <a:xfrm>
            <a:off x="5149535" y="4076700"/>
            <a:ext cx="4670479" cy="2375604"/>
          </a:xfrm>
          <a:prstGeom prst="roundRect">
            <a:avLst>
              <a:gd name="adj" fmla="val 11133"/>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pic>
        <p:nvPicPr>
          <p:cNvPr id="10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8963" y="4137815"/>
            <a:ext cx="743363" cy="639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9" name="正方形/長方形 108"/>
          <p:cNvSpPr/>
          <p:nvPr/>
        </p:nvSpPr>
        <p:spPr>
          <a:xfrm>
            <a:off x="5187729" y="4753446"/>
            <a:ext cx="2777732" cy="1708160"/>
          </a:xfrm>
          <a:prstGeom prst="rect">
            <a:avLst/>
          </a:prstGeom>
        </p:spPr>
        <p:txBody>
          <a:bodyPr wrap="square">
            <a:spAutoFit/>
          </a:bodyPr>
          <a:lstStyle/>
          <a:p>
            <a:r>
              <a:rPr lang="ja-JP" altLang="en-US" sz="1050" dirty="0" smtClean="0">
                <a:latin typeface="+mn-ea"/>
                <a:cs typeface="小塚ゴシック Pr6N L"/>
              </a:rPr>
              <a:t>　大規模災害が発生した場合、被災地域での救援や物資輸送のために、通行可能な道路の把握が重要である。</a:t>
            </a:r>
            <a:endParaRPr lang="en-US" altLang="ja-JP" sz="1050" dirty="0" smtClean="0">
              <a:latin typeface="+mn-ea"/>
              <a:cs typeface="小塚ゴシック Pr6N L"/>
            </a:endParaRPr>
          </a:p>
          <a:p>
            <a:r>
              <a:rPr lang="ja-JP" altLang="en-US" sz="1050" dirty="0" smtClean="0">
                <a:latin typeface="+mn-ea"/>
                <a:cs typeface="小塚ゴシック Pr6N L"/>
              </a:rPr>
              <a:t>　</a:t>
            </a:r>
            <a:r>
              <a:rPr lang="en-US" altLang="ja-JP" sz="1050" dirty="0" smtClean="0">
                <a:latin typeface="+mn-ea"/>
                <a:cs typeface="小塚ゴシック Pr6N L"/>
              </a:rPr>
              <a:t>DR-Info</a:t>
            </a:r>
            <a:r>
              <a:rPr lang="ja-JP" altLang="en-US" sz="1050" dirty="0" smtClean="0">
                <a:latin typeface="+mn-ea"/>
                <a:cs typeface="小塚ゴシック Pr6N L"/>
              </a:rPr>
              <a:t>では、トヨタ自動車の交通情報ビッグデータの通行実績情報、渋滞情報を活用することにより、通行実績のある道路を把握</a:t>
            </a:r>
            <a:r>
              <a:rPr lang="ja-JP" altLang="en-US" sz="1050" dirty="0">
                <a:latin typeface="+mn-ea"/>
                <a:cs typeface="小塚ゴシック Pr6N L"/>
              </a:rPr>
              <a:t>し</a:t>
            </a:r>
            <a:r>
              <a:rPr lang="ja-JP" altLang="en-US" sz="1050" dirty="0" smtClean="0">
                <a:latin typeface="+mn-ea"/>
                <a:cs typeface="小塚ゴシック Pr6N L"/>
              </a:rPr>
              <a:t>、その情報を加味したルート検索を行うことができる。これにより、大規模災害時における救援</a:t>
            </a:r>
            <a:r>
              <a:rPr lang="ja-JP" altLang="en-US" sz="1050" dirty="0">
                <a:latin typeface="+mn-ea"/>
                <a:cs typeface="小塚ゴシック Pr6N L"/>
              </a:rPr>
              <a:t>物資</a:t>
            </a:r>
            <a:r>
              <a:rPr lang="ja-JP" altLang="en-US" sz="1050" dirty="0" smtClean="0">
                <a:latin typeface="+mn-ea"/>
                <a:cs typeface="小塚ゴシック Pr6N L"/>
              </a:rPr>
              <a:t>の調達・輸配送の円滑な体制を確保することができる。</a:t>
            </a:r>
            <a:endParaRPr lang="en-US" altLang="ja-JP" sz="1050" dirty="0" smtClean="0">
              <a:latin typeface="+mn-ea"/>
              <a:cs typeface="小塚ゴシック Pr6N L"/>
            </a:endParaRPr>
          </a:p>
        </p:txBody>
      </p:sp>
      <p:sp>
        <p:nvSpPr>
          <p:cNvPr id="110" name="テキスト ボックス 109"/>
          <p:cNvSpPr txBox="1"/>
          <p:nvPr/>
        </p:nvSpPr>
        <p:spPr>
          <a:xfrm>
            <a:off x="6266780" y="4104424"/>
            <a:ext cx="3209303" cy="646331"/>
          </a:xfrm>
          <a:prstGeom prst="rect">
            <a:avLst/>
          </a:prstGeom>
          <a:noFill/>
        </p:spPr>
        <p:txBody>
          <a:bodyPr wrap="square" rtlCol="0">
            <a:spAutoFit/>
          </a:bodyPr>
          <a:lstStyle/>
          <a:p>
            <a:pPr defTabSz="914400"/>
            <a:r>
              <a:rPr lang="ja-JP" altLang="en-US" b="1" dirty="0" smtClean="0">
                <a:solidFill>
                  <a:srgbClr val="4F81BD">
                    <a:lumMod val="75000"/>
                  </a:srgbClr>
                </a:solidFill>
              </a:rPr>
              <a:t>通行実績情報、渋滞情報を</a:t>
            </a:r>
            <a:endParaRPr lang="en-US" altLang="ja-JP" b="1" dirty="0" smtClean="0">
              <a:solidFill>
                <a:srgbClr val="4F81BD">
                  <a:lumMod val="75000"/>
                </a:srgbClr>
              </a:solidFill>
            </a:endParaRPr>
          </a:p>
          <a:p>
            <a:pPr defTabSz="914400"/>
            <a:r>
              <a:rPr lang="ja-JP" altLang="en-US" b="1" dirty="0" smtClean="0">
                <a:solidFill>
                  <a:srgbClr val="4F81BD">
                    <a:lumMod val="75000"/>
                  </a:srgbClr>
                </a:solidFill>
              </a:rPr>
              <a:t>活用した最適なルートの提示</a:t>
            </a:r>
            <a:endParaRPr lang="en-US" altLang="ja-JP" b="1" dirty="0">
              <a:solidFill>
                <a:srgbClr val="4F81BD">
                  <a:lumMod val="75000"/>
                </a:srgbClr>
              </a:solidFill>
            </a:endParaRPr>
          </a:p>
        </p:txBody>
      </p:sp>
      <p:sp>
        <p:nvSpPr>
          <p:cNvPr id="111" name="テキスト ボックス 110"/>
          <p:cNvSpPr txBox="1"/>
          <p:nvPr/>
        </p:nvSpPr>
        <p:spPr>
          <a:xfrm>
            <a:off x="84106" y="2201143"/>
            <a:ext cx="4897882" cy="1083197"/>
          </a:xfrm>
          <a:prstGeom prst="rect">
            <a:avLst/>
          </a:prstGeom>
          <a:noFill/>
        </p:spPr>
        <p:txBody>
          <a:bodyPr wrap="square" rtlCol="0">
            <a:noAutofit/>
          </a:bodyPr>
          <a:lstStyle/>
          <a:p>
            <a:r>
              <a:rPr lang="ja-JP" altLang="en-US" sz="1200" dirty="0" smtClean="0">
                <a:latin typeface="+mn-ea"/>
                <a:cs typeface="小塚ゴシック Pr6N L"/>
              </a:rPr>
              <a:t>　</a:t>
            </a:r>
            <a:r>
              <a:rPr lang="en-US" altLang="ja-JP" sz="1200" dirty="0" smtClean="0">
                <a:latin typeface="+mn-ea"/>
                <a:cs typeface="小塚ゴシック Pr6N L"/>
              </a:rPr>
              <a:t>DR-Info</a:t>
            </a:r>
            <a:r>
              <a:rPr lang="ja-JP" altLang="en-US" sz="1200" dirty="0" smtClean="0">
                <a:latin typeface="+mn-ea"/>
                <a:cs typeface="小塚ゴシック Pr6N L"/>
              </a:rPr>
              <a:t>は、</a:t>
            </a:r>
            <a:r>
              <a:rPr lang="ja-JP" altLang="en-US" sz="1200" dirty="0">
                <a:latin typeface="+mn-ea"/>
                <a:cs typeface="小塚ゴシック Pr6N L"/>
              </a:rPr>
              <a:t>企業の防災</a:t>
            </a:r>
            <a:r>
              <a:rPr lang="ja-JP" altLang="en-US" sz="1200" dirty="0" smtClean="0">
                <a:latin typeface="+mn-ea"/>
                <a:cs typeface="小塚ゴシック Pr6N L"/>
              </a:rPr>
              <a:t>担当者の情報</a:t>
            </a:r>
            <a:r>
              <a:rPr lang="ja-JP" altLang="en-US" sz="1200" dirty="0">
                <a:latin typeface="+mn-ea"/>
                <a:cs typeface="小塚ゴシック Pr6N L"/>
              </a:rPr>
              <a:t>収集業務を軽減してリスクを回避する</a:t>
            </a:r>
            <a:r>
              <a:rPr lang="ja-JP" altLang="en-US" sz="1200" dirty="0" smtClean="0">
                <a:latin typeface="+mn-ea"/>
                <a:cs typeface="小塚ゴシック Pr6N L"/>
              </a:rPr>
              <a:t>ため、</a:t>
            </a:r>
            <a:r>
              <a:rPr lang="ja-JP" altLang="en-US" sz="1200" dirty="0" smtClean="0"/>
              <a:t>気象庁</a:t>
            </a:r>
            <a:r>
              <a:rPr lang="ja-JP" altLang="en-US" sz="1200" dirty="0"/>
              <a:t>から提供される雨量や風速などの予測情報と、道路・鉄道などの規制条件を総合的に評価し、被害</a:t>
            </a:r>
            <a:r>
              <a:rPr lang="ja-JP" altLang="en-US" sz="1200" dirty="0" smtClean="0"/>
              <a:t>予測情報を</a:t>
            </a:r>
            <a:r>
              <a:rPr lang="ja-JP" altLang="en-US" sz="1200" dirty="0"/>
              <a:t>プッシュ型で通知</a:t>
            </a:r>
            <a:r>
              <a:rPr lang="ja-JP" altLang="en-US" sz="1200" dirty="0" smtClean="0"/>
              <a:t>するなど、</a:t>
            </a:r>
            <a:r>
              <a:rPr lang="ja-JP" altLang="en-US" sz="1200" dirty="0"/>
              <a:t>自然災害のリスク評価や大規模災害発生時</a:t>
            </a:r>
            <a:r>
              <a:rPr lang="ja-JP" altLang="en-US" sz="1200" dirty="0" smtClean="0"/>
              <a:t>の</a:t>
            </a:r>
            <a:r>
              <a:rPr lang="ja-JP" altLang="en-US" sz="1200" dirty="0"/>
              <a:t>被災</a:t>
            </a:r>
            <a:r>
              <a:rPr lang="ja-JP" altLang="en-US" sz="1200" dirty="0" smtClean="0"/>
              <a:t>状況の情報提供</a:t>
            </a:r>
            <a:r>
              <a:rPr lang="ja-JP" altLang="en-US" sz="1200" dirty="0"/>
              <a:t>などを行うサービス</a:t>
            </a:r>
            <a:r>
              <a:rPr lang="ja-JP" altLang="en-US" sz="1200" dirty="0" smtClean="0"/>
              <a:t>である。</a:t>
            </a:r>
            <a:endParaRPr lang="en-US" altLang="ja-JP" sz="1200" dirty="0" smtClean="0">
              <a:latin typeface="+mn-ea"/>
            </a:endParaRPr>
          </a:p>
        </p:txBody>
      </p:sp>
      <p:sp>
        <p:nvSpPr>
          <p:cNvPr id="120" name="テキスト ボックス 119"/>
          <p:cNvSpPr txBox="1"/>
          <p:nvPr/>
        </p:nvSpPr>
        <p:spPr>
          <a:xfrm>
            <a:off x="3275069" y="5401268"/>
            <a:ext cx="1415918" cy="229601"/>
          </a:xfrm>
          <a:prstGeom prst="rect">
            <a:avLst/>
          </a:prstGeom>
          <a:noFill/>
        </p:spPr>
        <p:txBody>
          <a:bodyPr wrap="square" rtlCol="0">
            <a:noAutofit/>
          </a:bodyPr>
          <a:lstStyle/>
          <a:p>
            <a:pPr defTabSz="914400"/>
            <a:r>
              <a:rPr lang="ja-JP" altLang="en-US" sz="900" dirty="0" smtClean="0">
                <a:solidFill>
                  <a:prstClr val="black"/>
                </a:solidFill>
                <a:latin typeface="ＭＳ Ｐゴシック" panose="020B0600070205080204" pitchFamily="50" charset="-128"/>
                <a:cs typeface="小塚ゴシック Pr6N L"/>
              </a:rPr>
              <a:t>累計雨量表示の</a:t>
            </a:r>
            <a:r>
              <a:rPr lang="ja-JP" altLang="en-US" sz="900" dirty="0">
                <a:solidFill>
                  <a:prstClr val="black"/>
                </a:solidFill>
                <a:latin typeface="ＭＳ Ｐゴシック" panose="020B0600070205080204" pitchFamily="50" charset="-128"/>
                <a:cs typeface="小塚ゴシック Pr6N L"/>
              </a:rPr>
              <a:t>イメージ</a:t>
            </a:r>
            <a:endParaRPr lang="en-US" altLang="ja-JP" sz="900" dirty="0">
              <a:solidFill>
                <a:prstClr val="black"/>
              </a:solidFill>
              <a:latin typeface="ＭＳ Ｐゴシック" panose="020B0600070205080204" pitchFamily="50" charset="-128"/>
              <a:cs typeface="小塚ゴシック Pr6N L"/>
            </a:endParaRPr>
          </a:p>
        </p:txBody>
      </p:sp>
      <p:sp>
        <p:nvSpPr>
          <p:cNvPr id="124" name="正方形/長方形 123"/>
          <p:cNvSpPr/>
          <p:nvPr/>
        </p:nvSpPr>
        <p:spPr>
          <a:xfrm>
            <a:off x="6431654" y="3039839"/>
            <a:ext cx="3388360" cy="487208"/>
          </a:xfrm>
          <a:prstGeom prst="rect">
            <a:avLst/>
          </a:prstGeom>
          <a:noFill/>
          <a:ln>
            <a:solidFill>
              <a:srgbClr val="008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tLang="ja-JP" sz="1100" dirty="0" smtClean="0">
              <a:solidFill>
                <a:schemeClr val="tx1"/>
              </a:solidFill>
              <a:latin typeface="小塚ゴシック Pr6N L"/>
              <a:ea typeface="小塚ゴシック Pr6N L"/>
              <a:cs typeface="小塚ゴシック Pr6N L"/>
            </a:endParaRPr>
          </a:p>
        </p:txBody>
      </p:sp>
      <p:sp>
        <p:nvSpPr>
          <p:cNvPr id="125" name="角丸四角形 124"/>
          <p:cNvSpPr/>
          <p:nvPr/>
        </p:nvSpPr>
        <p:spPr>
          <a:xfrm>
            <a:off x="5690007" y="3034365"/>
            <a:ext cx="950821" cy="499950"/>
          </a:xfrm>
          <a:prstGeom prst="roundRect">
            <a:avLst>
              <a:gd name="adj" fmla="val 50000"/>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smtClean="0">
                <a:latin typeface="フォントポにほんご"/>
                <a:ea typeface="フォントポにほんご"/>
                <a:cs typeface="フォントポにほんご"/>
              </a:rPr>
              <a:t>受賞歴</a:t>
            </a:r>
            <a:endParaRPr kumimoji="1" lang="ja-JP" altLang="en-US" sz="1400" dirty="0">
              <a:latin typeface="フォントポにほんご"/>
              <a:ea typeface="フォントポにほんご"/>
              <a:cs typeface="フォントポにほんご"/>
            </a:endParaRPr>
          </a:p>
        </p:txBody>
      </p:sp>
      <p:sp>
        <p:nvSpPr>
          <p:cNvPr id="126" name="正方形/長方形 125"/>
          <p:cNvSpPr/>
          <p:nvPr/>
        </p:nvSpPr>
        <p:spPr>
          <a:xfrm>
            <a:off x="5749101" y="3647055"/>
            <a:ext cx="3396089" cy="351689"/>
          </a:xfrm>
          <a:prstGeom prst="rect">
            <a:avLst/>
          </a:prstGeom>
          <a:noFill/>
          <a:ln>
            <a:solidFill>
              <a:srgbClr val="008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smtClean="0">
                <a:solidFill>
                  <a:schemeClr val="tx1"/>
                </a:solidFill>
                <a:latin typeface="小塚ゴシック Pr6N L"/>
                <a:ea typeface="小塚ゴシック Pr6N L"/>
                <a:cs typeface="小塚ゴシック Pr6N L"/>
              </a:rPr>
              <a:t>日本</a:t>
            </a:r>
            <a:r>
              <a:rPr lang="ja-JP" altLang="en-US" sz="1200" dirty="0">
                <a:solidFill>
                  <a:schemeClr val="tx1"/>
                </a:solidFill>
                <a:latin typeface="小塚ゴシック Pr6N L"/>
                <a:ea typeface="小塚ゴシック Pr6N L"/>
                <a:cs typeface="小塚ゴシック Pr6N L"/>
              </a:rPr>
              <a:t>全国</a:t>
            </a:r>
            <a:endParaRPr lang="en-US" altLang="ja-JP" sz="1200" dirty="0" smtClean="0">
              <a:solidFill>
                <a:schemeClr val="tx1"/>
              </a:solidFill>
              <a:latin typeface="小塚ゴシック Pr6N L"/>
              <a:ea typeface="小塚ゴシック Pr6N L"/>
              <a:cs typeface="小塚ゴシック Pr6N L"/>
            </a:endParaRPr>
          </a:p>
        </p:txBody>
      </p:sp>
      <p:sp>
        <p:nvSpPr>
          <p:cNvPr id="127" name="角丸四角形 126"/>
          <p:cNvSpPr/>
          <p:nvPr/>
        </p:nvSpPr>
        <p:spPr>
          <a:xfrm>
            <a:off x="5098870" y="3641949"/>
            <a:ext cx="950821" cy="356795"/>
          </a:xfrm>
          <a:prstGeom prst="roundRect">
            <a:avLst>
              <a:gd name="adj" fmla="val 50000"/>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smtClean="0">
                <a:latin typeface="フォントポにほんご"/>
                <a:ea typeface="フォントポにほんご"/>
                <a:cs typeface="フォントポにほんご"/>
              </a:rPr>
              <a:t>地域</a:t>
            </a:r>
            <a:endParaRPr kumimoji="1" lang="ja-JP" altLang="en-US" sz="1400" dirty="0">
              <a:latin typeface="フォントポにほんご"/>
              <a:ea typeface="フォントポにほんご"/>
              <a:cs typeface="フォントポにほんご"/>
            </a:endParaRPr>
          </a:p>
        </p:txBody>
      </p:sp>
      <p:sp>
        <p:nvSpPr>
          <p:cNvPr id="128" name="正方形/長方形 127"/>
          <p:cNvSpPr/>
          <p:nvPr/>
        </p:nvSpPr>
        <p:spPr>
          <a:xfrm>
            <a:off x="5767506" y="1440019"/>
            <a:ext cx="3497354" cy="665715"/>
          </a:xfrm>
          <a:prstGeom prst="rect">
            <a:avLst/>
          </a:prstGeom>
          <a:noFill/>
          <a:ln>
            <a:solidFill>
              <a:srgbClr val="008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200" dirty="0">
              <a:solidFill>
                <a:schemeClr val="tx1"/>
              </a:solidFill>
              <a:latin typeface="小塚ゴシック Pr6N L"/>
              <a:ea typeface="小塚ゴシック Pr6N L"/>
              <a:cs typeface="小塚ゴシック Pr6N L"/>
            </a:endParaRPr>
          </a:p>
        </p:txBody>
      </p:sp>
      <p:sp>
        <p:nvSpPr>
          <p:cNvPr id="129" name="角丸四角形 128"/>
          <p:cNvSpPr/>
          <p:nvPr/>
        </p:nvSpPr>
        <p:spPr>
          <a:xfrm>
            <a:off x="5114549" y="1440019"/>
            <a:ext cx="1228416" cy="671991"/>
          </a:xfrm>
          <a:prstGeom prst="roundRect">
            <a:avLst>
              <a:gd name="adj" fmla="val 50000"/>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smtClean="0">
                <a:latin typeface="フォントポにほんご"/>
                <a:ea typeface="フォントポにほんご"/>
                <a:cs typeface="フォントポにほんご"/>
              </a:rPr>
              <a:t>使用データ</a:t>
            </a:r>
            <a:endParaRPr kumimoji="1" lang="ja-JP" altLang="en-US" sz="1400" dirty="0">
              <a:latin typeface="フォントポにほんご"/>
              <a:ea typeface="フォントポにほんご"/>
              <a:cs typeface="フォントポにほんご"/>
            </a:endParaRPr>
          </a:p>
        </p:txBody>
      </p:sp>
      <p:sp>
        <p:nvSpPr>
          <p:cNvPr id="130" name="正方形/長方形 129"/>
          <p:cNvSpPr/>
          <p:nvPr/>
        </p:nvSpPr>
        <p:spPr>
          <a:xfrm>
            <a:off x="6342965" y="2170116"/>
            <a:ext cx="3477049" cy="351689"/>
          </a:xfrm>
          <a:prstGeom prst="rect">
            <a:avLst/>
          </a:prstGeom>
          <a:noFill/>
          <a:ln>
            <a:solidFill>
              <a:srgbClr val="008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a:solidFill>
                  <a:srgbClr val="FF0000"/>
                </a:solidFill>
                <a:latin typeface="小塚ゴシック Pr6N L"/>
                <a:ea typeface="小塚ゴシック Pr6N L"/>
                <a:cs typeface="小塚ゴシック Pr6N L"/>
              </a:rPr>
              <a:t>　　</a:t>
            </a:r>
            <a:r>
              <a:rPr lang="ja-JP" altLang="en-US" sz="1200" dirty="0">
                <a:solidFill>
                  <a:schemeClr val="tx1"/>
                </a:solidFill>
                <a:latin typeface="小塚ゴシック Pr6N L"/>
                <a:ea typeface="小塚ゴシック Pr6N L"/>
                <a:cs typeface="小塚ゴシック Pr6N L"/>
              </a:rPr>
              <a:t>　</a:t>
            </a:r>
            <a:r>
              <a:rPr lang="ja-JP" altLang="en-US" sz="1200" dirty="0" smtClean="0">
                <a:solidFill>
                  <a:schemeClr val="tx1"/>
                </a:solidFill>
                <a:latin typeface="小塚ゴシック Pr6N L"/>
                <a:ea typeface="小塚ゴシック Pr6N L"/>
                <a:cs typeface="小塚ゴシック Pr6N L"/>
              </a:rPr>
              <a:t>①</a:t>
            </a:r>
            <a:r>
              <a:rPr lang="en-US" altLang="ja-JP" sz="1200" dirty="0" smtClean="0">
                <a:solidFill>
                  <a:schemeClr val="tx1"/>
                </a:solidFill>
                <a:latin typeface="小塚ゴシック Pr6N L"/>
                <a:ea typeface="小塚ゴシック Pr6N L"/>
                <a:cs typeface="小塚ゴシック Pr6N L"/>
              </a:rPr>
              <a:t>XML</a:t>
            </a:r>
            <a:r>
              <a:rPr lang="ja-JP" altLang="en-US" sz="1200" dirty="0" err="1" smtClean="0">
                <a:solidFill>
                  <a:schemeClr val="tx1"/>
                </a:solidFill>
                <a:latin typeface="小塚ゴシック Pr6N L"/>
                <a:ea typeface="小塚ゴシック Pr6N L"/>
                <a:cs typeface="小塚ゴシック Pr6N L"/>
              </a:rPr>
              <a:t>、</a:t>
            </a:r>
            <a:r>
              <a:rPr lang="ja-JP" altLang="en-US" sz="1200" dirty="0">
                <a:solidFill>
                  <a:schemeClr val="tx1"/>
                </a:solidFill>
                <a:latin typeface="小塚ゴシック Pr6N L"/>
                <a:ea typeface="小塚ゴシック Pr6N L"/>
                <a:cs typeface="小塚ゴシック Pr6N L"/>
              </a:rPr>
              <a:t>②Ｓｈａｐｅファイル等</a:t>
            </a:r>
            <a:endParaRPr lang="en-US" altLang="ja-JP" sz="1200" dirty="0" smtClean="0">
              <a:solidFill>
                <a:schemeClr val="tx1"/>
              </a:solidFill>
              <a:latin typeface="小塚ゴシック Pr6N L"/>
              <a:ea typeface="小塚ゴシック Pr6N L"/>
              <a:cs typeface="小塚ゴシック Pr6N L"/>
            </a:endParaRPr>
          </a:p>
        </p:txBody>
      </p:sp>
      <p:sp>
        <p:nvSpPr>
          <p:cNvPr id="131" name="角丸四角形 130"/>
          <p:cNvSpPr/>
          <p:nvPr/>
        </p:nvSpPr>
        <p:spPr>
          <a:xfrm>
            <a:off x="5690006" y="2161866"/>
            <a:ext cx="1274749" cy="372639"/>
          </a:xfrm>
          <a:prstGeom prst="roundRect">
            <a:avLst>
              <a:gd name="adj" fmla="val 50000"/>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smtClean="0">
                <a:latin typeface="フォントポにほんご"/>
                <a:ea typeface="フォントポにほんご"/>
                <a:cs typeface="フォントポにほんご"/>
              </a:rPr>
              <a:t>データ形式</a:t>
            </a:r>
            <a:endParaRPr kumimoji="1" lang="ja-JP" altLang="en-US" sz="1400" dirty="0">
              <a:latin typeface="フォントポにほんご"/>
              <a:ea typeface="フォントポにほんご"/>
              <a:cs typeface="フォントポにほんご"/>
            </a:endParaRPr>
          </a:p>
        </p:txBody>
      </p:sp>
      <p:sp>
        <p:nvSpPr>
          <p:cNvPr id="132" name="正方形/長方形 131"/>
          <p:cNvSpPr/>
          <p:nvPr/>
        </p:nvSpPr>
        <p:spPr>
          <a:xfrm>
            <a:off x="6095243" y="2590154"/>
            <a:ext cx="3049947" cy="351689"/>
          </a:xfrm>
          <a:prstGeom prst="rect">
            <a:avLst/>
          </a:prstGeom>
          <a:noFill/>
          <a:ln>
            <a:solidFill>
              <a:srgbClr val="008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200" dirty="0" smtClean="0">
                <a:solidFill>
                  <a:schemeClr val="tx1"/>
                </a:solidFill>
                <a:latin typeface="小塚ゴシック Pr6N L"/>
                <a:ea typeface="小塚ゴシック Pr6N L"/>
                <a:cs typeface="小塚ゴシック Pr6N L"/>
              </a:rPr>
              <a:t>Web</a:t>
            </a:r>
            <a:r>
              <a:rPr lang="ja-JP" altLang="en-US" sz="1200" dirty="0" smtClean="0">
                <a:solidFill>
                  <a:schemeClr val="tx1"/>
                </a:solidFill>
                <a:latin typeface="小塚ゴシック Pr6N L"/>
                <a:ea typeface="小塚ゴシック Pr6N L"/>
                <a:cs typeface="小塚ゴシック Pr6N L"/>
              </a:rPr>
              <a:t>アプリ</a:t>
            </a:r>
            <a:endParaRPr kumimoji="1" lang="ja-JP" altLang="en-US" sz="1200" dirty="0">
              <a:solidFill>
                <a:schemeClr val="tx1"/>
              </a:solidFill>
              <a:latin typeface="小塚ゴシック Pr6N L"/>
              <a:ea typeface="小塚ゴシック Pr6N L"/>
              <a:cs typeface="小塚ゴシック Pr6N L"/>
            </a:endParaRPr>
          </a:p>
        </p:txBody>
      </p:sp>
      <p:sp>
        <p:nvSpPr>
          <p:cNvPr id="133" name="角丸四角形 132"/>
          <p:cNvSpPr/>
          <p:nvPr/>
        </p:nvSpPr>
        <p:spPr>
          <a:xfrm>
            <a:off x="5096142" y="2590155"/>
            <a:ext cx="1246823" cy="367334"/>
          </a:xfrm>
          <a:prstGeom prst="roundRect">
            <a:avLst>
              <a:gd name="adj" fmla="val 50000"/>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smtClean="0">
                <a:latin typeface="フォントポにほんご"/>
                <a:ea typeface="フォントポにほんご"/>
                <a:cs typeface="フォントポにほんご"/>
              </a:rPr>
              <a:t>提供形態</a:t>
            </a:r>
            <a:endParaRPr kumimoji="1" lang="ja-JP" altLang="en-US" sz="1400" dirty="0">
              <a:latin typeface="フォントポにほんご"/>
              <a:ea typeface="フォントポにほんご"/>
              <a:cs typeface="フォントポにほんご"/>
            </a:endParaRPr>
          </a:p>
        </p:txBody>
      </p:sp>
      <p:pic>
        <p:nvPicPr>
          <p:cNvPr id="134" name="アイディアb.png" descr="/Users/meg/Desktop/特研/特研OD/アイコン/アイディアb.png"/>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9325390" y="1521641"/>
            <a:ext cx="434025" cy="522660"/>
          </a:xfrm>
          <a:prstGeom prst="rect">
            <a:avLst/>
          </a:prstGeom>
        </p:spPr>
      </p:pic>
      <p:pic>
        <p:nvPicPr>
          <p:cNvPr id="135" name="パソコン作業b.png" descr="/Users/meg/Desktop/特研/特研OD/アイコン/パソコン作業b.png"/>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5143790" y="2142230"/>
            <a:ext cx="439473" cy="367945"/>
          </a:xfrm>
          <a:prstGeom prst="rect">
            <a:avLst/>
          </a:prstGeom>
        </p:spPr>
      </p:pic>
      <p:pic>
        <p:nvPicPr>
          <p:cNvPr id="136" name="チームb.png" descr="/Users/meg/Desktop/特研/特研OD/アイコン/チームb.png"/>
          <p:cNvPicPr>
            <a:picLocks noChangeAspect="1"/>
          </p:cNvPicPr>
          <p:nvPr/>
        </p:nvPicPr>
        <p:blipFill>
          <a:blip r:embed="rId7" r:link="rId8">
            <a:extLst>
              <a:ext uri="{28A0092B-C50C-407E-A947-70E740481C1C}">
                <a14:useLocalDpi xmlns:a14="http://schemas.microsoft.com/office/drawing/2010/main" val="0"/>
              </a:ext>
            </a:extLst>
          </a:blip>
          <a:stretch>
            <a:fillRect/>
          </a:stretch>
        </p:blipFill>
        <p:spPr>
          <a:xfrm>
            <a:off x="9315262" y="2568575"/>
            <a:ext cx="374650" cy="410154"/>
          </a:xfrm>
          <a:prstGeom prst="rect">
            <a:avLst/>
          </a:prstGeom>
        </p:spPr>
      </p:pic>
      <p:pic>
        <p:nvPicPr>
          <p:cNvPr id="137" name="受賞b.png" descr="/Users/meg/Desktop/特研/特研OD/アイコン/受賞b.png"/>
          <p:cNvPicPr>
            <a:picLocks noChangeAspect="1"/>
          </p:cNvPicPr>
          <p:nvPr/>
        </p:nvPicPr>
        <p:blipFill>
          <a:blip r:embed="rId9" r:link="rId10">
            <a:extLst>
              <a:ext uri="{28A0092B-C50C-407E-A947-70E740481C1C}">
                <a14:useLocalDpi xmlns:a14="http://schemas.microsoft.com/office/drawing/2010/main" val="0"/>
              </a:ext>
            </a:extLst>
          </a:blip>
          <a:stretch>
            <a:fillRect/>
          </a:stretch>
        </p:blipFill>
        <p:spPr>
          <a:xfrm>
            <a:off x="5180085" y="3037469"/>
            <a:ext cx="311825" cy="491948"/>
          </a:xfrm>
          <a:prstGeom prst="rect">
            <a:avLst/>
          </a:prstGeom>
        </p:spPr>
      </p:pic>
      <p:pic>
        <p:nvPicPr>
          <p:cNvPr id="138" name="マーカーb.png" descr="/Users/meg/Desktop/特研/特研OD/アイコン/マーカーb.png"/>
          <p:cNvPicPr>
            <a:picLocks noChangeAspect="1"/>
          </p:cNvPicPr>
          <p:nvPr/>
        </p:nvPicPr>
        <p:blipFill>
          <a:blip r:embed="rId11" r:link="rId12">
            <a:extLst>
              <a:ext uri="{28A0092B-C50C-407E-A947-70E740481C1C}">
                <a14:useLocalDpi xmlns:a14="http://schemas.microsoft.com/office/drawing/2010/main" val="0"/>
              </a:ext>
            </a:extLst>
          </a:blip>
          <a:stretch>
            <a:fillRect/>
          </a:stretch>
        </p:blipFill>
        <p:spPr>
          <a:xfrm>
            <a:off x="9238609" y="3631766"/>
            <a:ext cx="381641" cy="391235"/>
          </a:xfrm>
          <a:prstGeom prst="rect">
            <a:avLst/>
          </a:prstGeom>
        </p:spPr>
      </p:pic>
      <p:sp>
        <p:nvSpPr>
          <p:cNvPr id="49" name="正方形/長方形 48"/>
          <p:cNvSpPr/>
          <p:nvPr/>
        </p:nvSpPr>
        <p:spPr>
          <a:xfrm>
            <a:off x="5292" y="0"/>
            <a:ext cx="9906000" cy="1252759"/>
          </a:xfrm>
          <a:prstGeom prst="rect">
            <a:avLst/>
          </a:prstGeom>
          <a:solidFill>
            <a:srgbClr val="40CCFB"/>
          </a:solidFill>
          <a:ln w="9525" cap="flat" cmpd="sng" algn="ctr">
            <a:solidFill>
              <a:srgbClr val="37B5F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sysClr val="window" lastClr="FFFFFF"/>
              </a:solidFill>
              <a:effectLst/>
              <a:uLnTx/>
              <a:uFillTx/>
              <a:latin typeface="Corbel"/>
              <a:ea typeface="ヒラギノ角ゴ Pro W3"/>
              <a:cs typeface="+mn-cs"/>
            </a:endParaRPr>
          </a:p>
        </p:txBody>
      </p:sp>
      <p:sp>
        <p:nvSpPr>
          <p:cNvPr id="51" name="タイトル 1"/>
          <p:cNvSpPr txBox="1">
            <a:spLocks/>
          </p:cNvSpPr>
          <p:nvPr/>
        </p:nvSpPr>
        <p:spPr>
          <a:xfrm>
            <a:off x="45111" y="238812"/>
            <a:ext cx="5828639" cy="7445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3600" dirty="0" smtClean="0">
                <a:solidFill>
                  <a:schemeClr val="bg1"/>
                </a:solidFill>
                <a:latin typeface="小塚ゴシック Pro M"/>
                <a:ea typeface="小塚ゴシック Pro M"/>
                <a:cs typeface="小塚ゴシック Pro M"/>
              </a:rPr>
              <a:t>DR-Info</a:t>
            </a:r>
            <a:endParaRPr lang="ja-JP" altLang="en-US" sz="3600" dirty="0">
              <a:solidFill>
                <a:schemeClr val="bg1"/>
              </a:solidFill>
              <a:latin typeface="小塚ゴシック Pro M"/>
              <a:ea typeface="小塚ゴシック Pro M"/>
              <a:cs typeface="小塚ゴシック Pro M"/>
            </a:endParaRPr>
          </a:p>
        </p:txBody>
      </p:sp>
      <p:sp>
        <p:nvSpPr>
          <p:cNvPr id="52" name="タイトル 1"/>
          <p:cNvSpPr txBox="1">
            <a:spLocks/>
          </p:cNvSpPr>
          <p:nvPr/>
        </p:nvSpPr>
        <p:spPr>
          <a:xfrm>
            <a:off x="57563" y="-26855"/>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400" dirty="0" smtClean="0">
                <a:solidFill>
                  <a:srgbClr val="FFFFFF"/>
                </a:solidFill>
                <a:latin typeface="小塚ゴシック Pr6N R"/>
                <a:ea typeface="小塚ゴシック Pr6N R"/>
                <a:cs typeface="小塚ゴシック Pr6N R"/>
              </a:rPr>
              <a:t>予測される自然災害のリスクを事前にお知らせ！</a:t>
            </a:r>
            <a:endParaRPr lang="ja-JP" altLang="en-US" sz="1400" dirty="0">
              <a:solidFill>
                <a:srgbClr val="FFFFFF"/>
              </a:solidFill>
              <a:latin typeface="小塚ゴシック Pr6N R"/>
              <a:ea typeface="小塚ゴシック Pr6N R"/>
              <a:cs typeface="小塚ゴシック Pr6N R"/>
            </a:endParaRPr>
          </a:p>
        </p:txBody>
      </p:sp>
      <p:sp>
        <p:nvSpPr>
          <p:cNvPr id="53" name="タイトル 1"/>
          <p:cNvSpPr txBox="1">
            <a:spLocks/>
          </p:cNvSpPr>
          <p:nvPr/>
        </p:nvSpPr>
        <p:spPr>
          <a:xfrm>
            <a:off x="57563" y="827741"/>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400" dirty="0" smtClean="0">
                <a:solidFill>
                  <a:srgbClr val="FFFFFF"/>
                </a:solidFill>
                <a:latin typeface="小塚ゴシック Pr6N R"/>
                <a:ea typeface="小塚ゴシック Pr6N R"/>
                <a:cs typeface="小塚ゴシック Pr6N R"/>
              </a:rPr>
              <a:t>By</a:t>
            </a:r>
            <a:r>
              <a:rPr lang="ja-JP" altLang="en-US" sz="1400" dirty="0">
                <a:solidFill>
                  <a:srgbClr val="FFFFFF"/>
                </a:solidFill>
                <a:latin typeface="小塚ゴシック Pr6N R"/>
                <a:ea typeface="小塚ゴシック Pr6N R"/>
                <a:cs typeface="小塚ゴシック Pr6N R"/>
              </a:rPr>
              <a:t> </a:t>
            </a:r>
            <a:r>
              <a:rPr lang="ja-JP" altLang="en-US" sz="1400" dirty="0" smtClean="0">
                <a:solidFill>
                  <a:srgbClr val="FFFFFF"/>
                </a:solidFill>
                <a:latin typeface="小塚ゴシック Pr6N R"/>
                <a:ea typeface="小塚ゴシック Pr6N R"/>
                <a:cs typeface="小塚ゴシック Pr6N R"/>
              </a:rPr>
              <a:t>株式会社</a:t>
            </a:r>
            <a:r>
              <a:rPr lang="ja-JP" altLang="en-US" sz="1400" dirty="0">
                <a:solidFill>
                  <a:srgbClr val="FFFFFF"/>
                </a:solidFill>
                <a:latin typeface="小塚ゴシック Pr6N R"/>
                <a:ea typeface="小塚ゴシック Pr6N R"/>
                <a:cs typeface="小塚ゴシック Pr6N R"/>
              </a:rPr>
              <a:t>パスコ</a:t>
            </a:r>
            <a:endParaRPr lang="en-US" altLang="ja-JP" sz="1400" dirty="0">
              <a:solidFill>
                <a:srgbClr val="FFFFFF"/>
              </a:solidFill>
              <a:latin typeface="小塚ゴシック Pr6N R"/>
              <a:ea typeface="小塚ゴシック Pr6N R"/>
              <a:cs typeface="小塚ゴシック Pr6N R"/>
            </a:endParaRPr>
          </a:p>
        </p:txBody>
      </p:sp>
      <p:grpSp>
        <p:nvGrpSpPr>
          <p:cNvPr id="54" name="図形グループ 24"/>
          <p:cNvGrpSpPr/>
          <p:nvPr/>
        </p:nvGrpSpPr>
        <p:grpSpPr>
          <a:xfrm>
            <a:off x="6255233" y="250008"/>
            <a:ext cx="752743" cy="752743"/>
            <a:chOff x="6255233" y="281179"/>
            <a:chExt cx="752743" cy="752743"/>
          </a:xfrm>
          <a:solidFill>
            <a:schemeClr val="bg1"/>
          </a:solidFill>
        </p:grpSpPr>
        <p:sp>
          <p:nvSpPr>
            <p:cNvPr id="55" name="角丸四角形 54"/>
            <p:cNvSpPr/>
            <p:nvPr/>
          </p:nvSpPr>
          <p:spPr>
            <a:xfrm>
              <a:off x="6255233" y="281179"/>
              <a:ext cx="752743" cy="752743"/>
            </a:xfrm>
            <a:prstGeom prst="roundRect">
              <a:avLst/>
            </a:prstGeom>
            <a:grp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4CA6FF"/>
                </a:solidFill>
              </a:endParaRPr>
            </a:p>
          </p:txBody>
        </p:sp>
        <p:sp>
          <p:nvSpPr>
            <p:cNvPr id="57" name="テキスト ボックス 56"/>
            <p:cNvSpPr txBox="1"/>
            <p:nvPr/>
          </p:nvSpPr>
          <p:spPr>
            <a:xfrm>
              <a:off x="6308439" y="334385"/>
              <a:ext cx="646331" cy="646331"/>
            </a:xfrm>
            <a:prstGeom prst="rect">
              <a:avLst/>
            </a:prstGeom>
            <a:grpFill/>
            <a:ln>
              <a:solidFill>
                <a:schemeClr val="bg1"/>
              </a:solidFill>
            </a:ln>
          </p:spPr>
          <p:txBody>
            <a:bodyPr wrap="none" rtlCol="0">
              <a:spAutoFit/>
            </a:bodyPr>
            <a:lstStyle/>
            <a:p>
              <a:r>
                <a:rPr kumimoji="1" lang="ja-JP" altLang="en-US" dirty="0" smtClean="0">
                  <a:solidFill>
                    <a:srgbClr val="4CA6FF"/>
                  </a:solidFill>
                  <a:latin typeface="小塚ゴシック Pr6N M"/>
                  <a:ea typeface="小塚ゴシック Pr6N M"/>
                  <a:cs typeface="小塚ゴシック Pr6N M"/>
                </a:rPr>
                <a:t>防災</a:t>
              </a:r>
              <a:endParaRPr kumimoji="1" lang="en-US" altLang="ja-JP" dirty="0" smtClean="0">
                <a:solidFill>
                  <a:srgbClr val="4CA6FF"/>
                </a:solidFill>
                <a:latin typeface="小塚ゴシック Pr6N M"/>
                <a:ea typeface="小塚ゴシック Pr6N M"/>
                <a:cs typeface="小塚ゴシック Pr6N M"/>
              </a:endParaRPr>
            </a:p>
            <a:p>
              <a:r>
                <a:rPr lang="ja-JP" altLang="en-US" dirty="0" smtClean="0">
                  <a:solidFill>
                    <a:srgbClr val="4CA6FF"/>
                  </a:solidFill>
                  <a:latin typeface="小塚ゴシック Pr6N M"/>
                  <a:ea typeface="小塚ゴシック Pr6N M"/>
                  <a:cs typeface="小塚ゴシック Pr6N M"/>
                </a:rPr>
                <a:t>減災</a:t>
              </a:r>
              <a:endParaRPr kumimoji="1" lang="ja-JP" altLang="en-US" dirty="0">
                <a:solidFill>
                  <a:srgbClr val="4CA6FF"/>
                </a:solidFill>
                <a:latin typeface="小塚ゴシック Pr6N M"/>
                <a:ea typeface="小塚ゴシック Pr6N M"/>
                <a:cs typeface="小塚ゴシック Pr6N M"/>
              </a:endParaRPr>
            </a:p>
          </p:txBody>
        </p:sp>
      </p:grpSp>
      <p:grpSp>
        <p:nvGrpSpPr>
          <p:cNvPr id="58" name="図形グループ 36"/>
          <p:cNvGrpSpPr/>
          <p:nvPr/>
        </p:nvGrpSpPr>
        <p:grpSpPr>
          <a:xfrm>
            <a:off x="7172281" y="250008"/>
            <a:ext cx="752743" cy="752743"/>
            <a:chOff x="7154801" y="281179"/>
            <a:chExt cx="752743" cy="752743"/>
          </a:xfrm>
        </p:grpSpPr>
        <p:sp>
          <p:nvSpPr>
            <p:cNvPr id="61" name="角丸四角形 60"/>
            <p:cNvSpPr/>
            <p:nvPr/>
          </p:nvSpPr>
          <p:spPr>
            <a:xfrm>
              <a:off x="7154801" y="281179"/>
              <a:ext cx="752743" cy="752743"/>
            </a:xfrm>
            <a:prstGeom prst="roundRect">
              <a:avLst/>
            </a:prstGeom>
            <a:no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2" name="テキスト ボックス 61"/>
            <p:cNvSpPr txBox="1"/>
            <p:nvPr/>
          </p:nvSpPr>
          <p:spPr>
            <a:xfrm>
              <a:off x="7208007" y="334385"/>
              <a:ext cx="659155" cy="646331"/>
            </a:xfrm>
            <a:prstGeom prst="rect">
              <a:avLst/>
            </a:prstGeom>
            <a:noFill/>
            <a:ln>
              <a:noFill/>
            </a:ln>
          </p:spPr>
          <p:txBody>
            <a:bodyPr wrap="none" rtlCol="0">
              <a:spAutoFit/>
            </a:bodyPr>
            <a:lstStyle/>
            <a:p>
              <a:r>
                <a:rPr lang="ja-JP" altLang="en-US" dirty="0" smtClean="0">
                  <a:solidFill>
                    <a:srgbClr val="DEFFFF"/>
                  </a:solidFill>
                  <a:latin typeface="小塚ゴシック Pr6N M"/>
                  <a:ea typeface="小塚ゴシック Pr6N M"/>
                  <a:cs typeface="小塚ゴシック Pr6N M"/>
                </a:rPr>
                <a:t>少子</a:t>
              </a:r>
              <a:endParaRPr lang="en-US" altLang="ja-JP" dirty="0" smtClean="0">
                <a:solidFill>
                  <a:srgbClr val="DEFFFF"/>
                </a:solidFill>
                <a:latin typeface="小塚ゴシック Pr6N M"/>
                <a:ea typeface="小塚ゴシック Pr6N M"/>
                <a:cs typeface="小塚ゴシック Pr6N M"/>
              </a:endParaRPr>
            </a:p>
            <a:p>
              <a:r>
                <a:rPr lang="ja-JP" altLang="en-US" dirty="0" smtClean="0">
                  <a:solidFill>
                    <a:srgbClr val="DEFFFF"/>
                  </a:solidFill>
                  <a:latin typeface="小塚ゴシック Pr6N M"/>
                  <a:ea typeface="小塚ゴシック Pr6N M"/>
                  <a:cs typeface="小塚ゴシック Pr6N M"/>
                </a:rPr>
                <a:t>高齢</a:t>
              </a:r>
              <a:endParaRPr lang="en-US" altLang="ja-JP" dirty="0" smtClean="0">
                <a:solidFill>
                  <a:srgbClr val="DEFFFF"/>
                </a:solidFill>
                <a:latin typeface="小塚ゴシック Pr6N M"/>
                <a:ea typeface="小塚ゴシック Pr6N M"/>
                <a:cs typeface="小塚ゴシック Pr6N M"/>
              </a:endParaRPr>
            </a:p>
          </p:txBody>
        </p:sp>
      </p:grpSp>
      <p:sp>
        <p:nvSpPr>
          <p:cNvPr id="63" name="角丸四角形 62"/>
          <p:cNvSpPr/>
          <p:nvPr/>
        </p:nvSpPr>
        <p:spPr>
          <a:xfrm>
            <a:off x="9006672" y="250008"/>
            <a:ext cx="752743" cy="752743"/>
          </a:xfrm>
          <a:prstGeom prst="roundRect">
            <a:avLst/>
          </a:prstGeom>
          <a:no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4" name="テキスト ボックス 63"/>
          <p:cNvSpPr txBox="1"/>
          <p:nvPr/>
        </p:nvSpPr>
        <p:spPr>
          <a:xfrm>
            <a:off x="9059584" y="259585"/>
            <a:ext cx="684803" cy="738664"/>
          </a:xfrm>
          <a:prstGeom prst="rect">
            <a:avLst/>
          </a:prstGeom>
          <a:noFill/>
        </p:spPr>
        <p:txBody>
          <a:bodyPr wrap="none" rtlCol="0">
            <a:spAutoFit/>
          </a:bodyPr>
          <a:lstStyle/>
          <a:p>
            <a:r>
              <a:rPr lang="ja-JP" altLang="en-US" sz="1400" dirty="0" smtClean="0">
                <a:solidFill>
                  <a:srgbClr val="DEFFFF"/>
                </a:solidFill>
                <a:latin typeface="小塚ゴシック Pr6N M"/>
                <a:ea typeface="小塚ゴシック Pr6N M"/>
                <a:cs typeface="小塚ゴシック Pr6N M"/>
              </a:rPr>
              <a:t>防犯</a:t>
            </a:r>
            <a:endParaRPr lang="en-US" altLang="ja-JP" sz="1400" dirty="0" smtClean="0">
              <a:solidFill>
                <a:srgbClr val="DEFFFF"/>
              </a:solidFill>
              <a:latin typeface="小塚ゴシック Pr6N M"/>
              <a:ea typeface="小塚ゴシック Pr6N M"/>
              <a:cs typeface="小塚ゴシック Pr6N M"/>
            </a:endParaRPr>
          </a:p>
          <a:p>
            <a:r>
              <a:rPr lang="ja-JP" altLang="en-US" sz="1400" dirty="0" smtClean="0">
                <a:solidFill>
                  <a:srgbClr val="DEFFFF"/>
                </a:solidFill>
                <a:latin typeface="小塚ゴシック Pr6N M"/>
                <a:ea typeface="小塚ゴシック Pr6N M"/>
                <a:cs typeface="小塚ゴシック Pr6N M"/>
              </a:rPr>
              <a:t>医療</a:t>
            </a:r>
            <a:endParaRPr lang="en-US" altLang="ja-JP" sz="1400" dirty="0" smtClean="0">
              <a:solidFill>
                <a:srgbClr val="DEFFFF"/>
              </a:solidFill>
              <a:latin typeface="小塚ゴシック Pr6N M"/>
              <a:ea typeface="小塚ゴシック Pr6N M"/>
              <a:cs typeface="小塚ゴシック Pr6N M"/>
            </a:endParaRPr>
          </a:p>
          <a:p>
            <a:r>
              <a:rPr lang="ja-JP" altLang="en-US" sz="1400" dirty="0" smtClean="0">
                <a:solidFill>
                  <a:srgbClr val="DEFFFF"/>
                </a:solidFill>
                <a:latin typeface="小塚ゴシック Pr6N M"/>
                <a:ea typeface="小塚ゴシック Pr6N M"/>
                <a:cs typeface="小塚ゴシック Pr6N M"/>
              </a:rPr>
              <a:t>教育</a:t>
            </a:r>
            <a:r>
              <a:rPr lang="ja-JP" altLang="en-US" sz="1000" dirty="0" smtClean="0">
                <a:solidFill>
                  <a:srgbClr val="DEFFFF"/>
                </a:solidFill>
                <a:latin typeface="小塚ゴシック Pr6N M"/>
                <a:ea typeface="小塚ゴシック Pr6N M"/>
                <a:cs typeface="小塚ゴシック Pr6N M"/>
              </a:rPr>
              <a:t>等</a:t>
            </a:r>
            <a:endParaRPr lang="en-US" altLang="ja-JP" dirty="0" smtClean="0">
              <a:solidFill>
                <a:srgbClr val="DEFFFF"/>
              </a:solidFill>
              <a:latin typeface="小塚ゴシック Pr6N M"/>
              <a:ea typeface="小塚ゴシック Pr6N M"/>
              <a:cs typeface="小塚ゴシック Pr6N M"/>
            </a:endParaRPr>
          </a:p>
        </p:txBody>
      </p:sp>
      <p:grpSp>
        <p:nvGrpSpPr>
          <p:cNvPr id="65" name="図形グループ 33"/>
          <p:cNvGrpSpPr/>
          <p:nvPr/>
        </p:nvGrpSpPr>
        <p:grpSpPr>
          <a:xfrm>
            <a:off x="8089329" y="259633"/>
            <a:ext cx="752743" cy="752743"/>
            <a:chOff x="8060984" y="281179"/>
            <a:chExt cx="752743" cy="752743"/>
          </a:xfrm>
          <a:noFill/>
        </p:grpSpPr>
        <p:sp>
          <p:nvSpPr>
            <p:cNvPr id="66" name="角丸四角形 65"/>
            <p:cNvSpPr/>
            <p:nvPr/>
          </p:nvSpPr>
          <p:spPr>
            <a:xfrm>
              <a:off x="8060984" y="281179"/>
              <a:ext cx="752743" cy="752743"/>
            </a:xfrm>
            <a:prstGeom prst="roundRect">
              <a:avLst/>
            </a:prstGeom>
            <a:grp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DEFFFF"/>
                </a:solidFill>
              </a:endParaRPr>
            </a:p>
          </p:txBody>
        </p:sp>
        <p:sp>
          <p:nvSpPr>
            <p:cNvPr id="69" name="テキスト ボックス 68"/>
            <p:cNvSpPr txBox="1"/>
            <p:nvPr/>
          </p:nvSpPr>
          <p:spPr>
            <a:xfrm>
              <a:off x="8114190" y="334385"/>
              <a:ext cx="646331" cy="646331"/>
            </a:xfrm>
            <a:prstGeom prst="rect">
              <a:avLst/>
            </a:prstGeom>
            <a:grpFill/>
            <a:ln>
              <a:noFill/>
            </a:ln>
          </p:spPr>
          <p:txBody>
            <a:bodyPr wrap="none" rtlCol="0">
              <a:spAutoFit/>
            </a:bodyPr>
            <a:lstStyle/>
            <a:p>
              <a:r>
                <a:rPr lang="ja-JP" altLang="en-US" dirty="0" smtClean="0">
                  <a:solidFill>
                    <a:srgbClr val="DEFFFF"/>
                  </a:solidFill>
                  <a:latin typeface="小塚ゴシック Pr6N M"/>
                  <a:ea typeface="小塚ゴシック Pr6N M"/>
                  <a:cs typeface="小塚ゴシック Pr6N M"/>
                </a:rPr>
                <a:t>産業</a:t>
              </a:r>
              <a:endParaRPr lang="en-US" altLang="ja-JP" dirty="0" smtClean="0">
                <a:solidFill>
                  <a:srgbClr val="DEFFFF"/>
                </a:solidFill>
                <a:latin typeface="小塚ゴシック Pr6N M"/>
                <a:ea typeface="小塚ゴシック Pr6N M"/>
                <a:cs typeface="小塚ゴシック Pr6N M"/>
              </a:endParaRPr>
            </a:p>
            <a:p>
              <a:r>
                <a:rPr lang="ja-JP" altLang="en-US" dirty="0" smtClean="0">
                  <a:solidFill>
                    <a:srgbClr val="DEFFFF"/>
                  </a:solidFill>
                  <a:latin typeface="小塚ゴシック Pr6N M"/>
                  <a:ea typeface="小塚ゴシック Pr6N M"/>
                  <a:cs typeface="小塚ゴシック Pr6N M"/>
                </a:rPr>
                <a:t>創出</a:t>
              </a:r>
              <a:endParaRPr kumimoji="1" lang="en-US" altLang="ja-JP" dirty="0" smtClean="0">
                <a:solidFill>
                  <a:srgbClr val="DEFFFF"/>
                </a:solidFill>
                <a:latin typeface="小塚ゴシック Pr6N M"/>
                <a:ea typeface="小塚ゴシック Pr6N M"/>
                <a:cs typeface="小塚ゴシック Pr6N M"/>
              </a:endParaRPr>
            </a:p>
          </p:txBody>
        </p:sp>
      </p:grpSp>
      <p:sp>
        <p:nvSpPr>
          <p:cNvPr id="6" name="正方形/長方形 5"/>
          <p:cNvSpPr/>
          <p:nvPr/>
        </p:nvSpPr>
        <p:spPr>
          <a:xfrm>
            <a:off x="29748" y="3869187"/>
            <a:ext cx="2929682" cy="1938992"/>
          </a:xfrm>
          <a:prstGeom prst="rect">
            <a:avLst/>
          </a:prstGeom>
        </p:spPr>
        <p:txBody>
          <a:bodyPr wrap="square">
            <a:spAutoFit/>
          </a:bodyPr>
          <a:lstStyle/>
          <a:p>
            <a:r>
              <a:rPr lang="ja-JP" altLang="en-US" sz="1200" dirty="0" smtClean="0">
                <a:latin typeface="+mn-ea"/>
              </a:rPr>
              <a:t>　</a:t>
            </a:r>
            <a:r>
              <a:rPr lang="en-US" altLang="ja-JP" sz="1200" dirty="0">
                <a:latin typeface="+mn-ea"/>
                <a:cs typeface="小塚ゴシック Pr6N L"/>
              </a:rPr>
              <a:t>DR-Info</a:t>
            </a:r>
            <a:r>
              <a:rPr lang="ja-JP" altLang="en-US" sz="1200" dirty="0">
                <a:latin typeface="+mn-ea"/>
                <a:cs typeface="小塚ゴシック Pr6N L"/>
              </a:rPr>
              <a:t>は</a:t>
            </a:r>
            <a:r>
              <a:rPr lang="ja-JP" altLang="en-US" sz="1200" dirty="0" smtClean="0">
                <a:latin typeface="+mn-ea"/>
                <a:cs typeface="小塚ゴシック Pr6N L"/>
              </a:rPr>
              <a:t>、</a:t>
            </a:r>
            <a:r>
              <a:rPr lang="ja-JP" altLang="en-US" sz="1200" dirty="0" smtClean="0">
                <a:solidFill>
                  <a:prstClr val="black"/>
                </a:solidFill>
                <a:latin typeface="ＭＳ Ｐゴシック" panose="020B0600070205080204" pitchFamily="50" charset="-128"/>
              </a:rPr>
              <a:t>ユーザー</a:t>
            </a:r>
            <a:r>
              <a:rPr lang="ja-JP" altLang="en-US" sz="1200" dirty="0">
                <a:solidFill>
                  <a:prstClr val="black"/>
                </a:solidFill>
                <a:latin typeface="ＭＳ Ｐゴシック" panose="020B0600070205080204" pitchFamily="50" charset="-128"/>
              </a:rPr>
              <a:t>の声を反映し</a:t>
            </a:r>
            <a:r>
              <a:rPr lang="ja-JP" altLang="en-US" sz="1200" dirty="0" smtClean="0">
                <a:solidFill>
                  <a:prstClr val="black"/>
                </a:solidFill>
                <a:latin typeface="ＭＳ Ｐゴシック" panose="020B0600070205080204" pitchFamily="50" charset="-128"/>
              </a:rPr>
              <a:t>、適宜サービス</a:t>
            </a:r>
            <a:r>
              <a:rPr lang="ja-JP" altLang="en-US" sz="1200" dirty="0">
                <a:solidFill>
                  <a:prstClr val="black"/>
                </a:solidFill>
                <a:latin typeface="ＭＳ Ｐゴシック" panose="020B0600070205080204" pitchFamily="50" charset="-128"/>
              </a:rPr>
              <a:t>の強化を</a:t>
            </a:r>
            <a:r>
              <a:rPr lang="ja-JP" altLang="en-US" sz="1200" dirty="0" smtClean="0">
                <a:solidFill>
                  <a:prstClr val="black"/>
                </a:solidFill>
                <a:latin typeface="ＭＳ Ｐゴシック" panose="020B0600070205080204" pitchFamily="50" charset="-128"/>
              </a:rPr>
              <a:t>図って</a:t>
            </a:r>
            <a:r>
              <a:rPr lang="ja-JP" altLang="en-US" sz="1200" dirty="0">
                <a:solidFill>
                  <a:prstClr val="black"/>
                </a:solidFill>
                <a:latin typeface="ＭＳ Ｐゴシック" panose="020B0600070205080204" pitchFamily="50" charset="-128"/>
              </a:rPr>
              <a:t>いる</a:t>
            </a:r>
            <a:r>
              <a:rPr lang="ja-JP" altLang="en-US" sz="1200" dirty="0" smtClean="0">
                <a:solidFill>
                  <a:prstClr val="black"/>
                </a:solidFill>
                <a:latin typeface="ＭＳ Ｐゴシック" panose="020B0600070205080204" pitchFamily="50" charset="-128"/>
              </a:rPr>
              <a:t>。最近では、</a:t>
            </a:r>
            <a:r>
              <a:rPr lang="ja-JP" altLang="en-US" sz="1200" dirty="0" smtClean="0">
                <a:latin typeface="+mn-ea"/>
                <a:cs typeface="小塚ゴシック Pr6N L"/>
              </a:rPr>
              <a:t>「</a:t>
            </a:r>
            <a:r>
              <a:rPr lang="ja-JP" altLang="en-US" sz="1200" dirty="0">
                <a:latin typeface="+mn-ea"/>
                <a:cs typeface="小塚ゴシック Pr6N L"/>
              </a:rPr>
              <a:t>特別</a:t>
            </a:r>
            <a:r>
              <a:rPr lang="ja-JP" altLang="en-US" sz="1200" dirty="0" smtClean="0">
                <a:latin typeface="+mn-ea"/>
                <a:cs typeface="小塚ゴシック Pr6N L"/>
              </a:rPr>
              <a:t>警報発令メール</a:t>
            </a:r>
            <a:r>
              <a:rPr lang="ja-JP" altLang="en-US" sz="1200" dirty="0">
                <a:latin typeface="+mn-ea"/>
                <a:cs typeface="小塚ゴシック Pr6N L"/>
              </a:rPr>
              <a:t>の送信」、「地震による被災の可能性を地図でお知らせ」、「累積雨量表示」などの機能を新たに追加</a:t>
            </a:r>
            <a:r>
              <a:rPr lang="ja-JP" altLang="en-US" sz="1200" dirty="0" smtClean="0">
                <a:latin typeface="+mn-ea"/>
                <a:cs typeface="小塚ゴシック Pr6N L"/>
              </a:rPr>
              <a:t>した</a:t>
            </a:r>
            <a:r>
              <a:rPr lang="ja-JP" altLang="en-US" sz="1200" dirty="0">
                <a:latin typeface="+mn-ea"/>
                <a:cs typeface="小塚ゴシック Pr6N L"/>
              </a:rPr>
              <a:t>。</a:t>
            </a:r>
          </a:p>
          <a:p>
            <a:r>
              <a:rPr lang="ja-JP" altLang="en-US" sz="1200" dirty="0">
                <a:latin typeface="+mn-ea"/>
                <a:cs typeface="小塚ゴシック Pr6N L"/>
              </a:rPr>
              <a:t>　特別警報が</a:t>
            </a:r>
            <a:r>
              <a:rPr lang="ja-JP" altLang="en-US" sz="1200" dirty="0" smtClean="0">
                <a:latin typeface="+mn-ea"/>
                <a:cs typeface="小塚ゴシック Pr6N L"/>
              </a:rPr>
              <a:t>発令された</a:t>
            </a:r>
            <a:r>
              <a:rPr lang="ja-JP" altLang="en-US" sz="1200" dirty="0">
                <a:latin typeface="+mn-ea"/>
                <a:cs typeface="小塚ゴシック Pr6N L"/>
              </a:rPr>
              <a:t>場所や地震発生地域の地図表示による早期の対策検討や、道路通行規制判定に対する分析（累積雨量による影響か集中豪雨</a:t>
            </a:r>
            <a:r>
              <a:rPr lang="ja-JP" altLang="en-US" sz="1200" dirty="0" smtClean="0">
                <a:latin typeface="+mn-ea"/>
                <a:cs typeface="小塚ゴシック Pr6N L"/>
              </a:rPr>
              <a:t>による影響</a:t>
            </a:r>
            <a:r>
              <a:rPr lang="ja-JP" altLang="en-US" sz="1200" dirty="0">
                <a:latin typeface="+mn-ea"/>
                <a:cs typeface="小塚ゴシック Pr6N L"/>
              </a:rPr>
              <a:t>かなど）を可能として</a:t>
            </a:r>
            <a:r>
              <a:rPr lang="ja-JP" altLang="en-US" sz="1200" dirty="0" smtClean="0">
                <a:latin typeface="+mn-ea"/>
                <a:cs typeface="小塚ゴシック Pr6N L"/>
              </a:rPr>
              <a:t>いる。 </a:t>
            </a:r>
            <a:endParaRPr lang="en-US" altLang="ja-JP" sz="1200" dirty="0">
              <a:latin typeface="+mn-ea"/>
              <a:cs typeface="小塚ゴシック Pr6N L"/>
            </a:endParaRPr>
          </a:p>
        </p:txBody>
      </p:sp>
      <p:pic>
        <p:nvPicPr>
          <p:cNvPr id="8" name="図 7"/>
          <p:cNvPicPr>
            <a:picLocks noChangeAspect="1"/>
          </p:cNvPicPr>
          <p:nvPr/>
        </p:nvPicPr>
        <p:blipFill rotWithShape="1">
          <a:blip r:embed="rId13"/>
          <a:srcRect l="38738" t="27630" r="21071" b="22049"/>
          <a:stretch/>
        </p:blipFill>
        <p:spPr>
          <a:xfrm>
            <a:off x="2900454" y="3998744"/>
            <a:ext cx="2080713" cy="1400292"/>
          </a:xfrm>
          <a:prstGeom prst="rect">
            <a:avLst/>
          </a:prstGeom>
        </p:spPr>
      </p:pic>
      <p:sp>
        <p:nvSpPr>
          <p:cNvPr id="3" name="正方形/長方形 2"/>
          <p:cNvSpPr/>
          <p:nvPr/>
        </p:nvSpPr>
        <p:spPr>
          <a:xfrm>
            <a:off x="32217" y="5864281"/>
            <a:ext cx="4953000" cy="461665"/>
          </a:xfrm>
          <a:prstGeom prst="rect">
            <a:avLst/>
          </a:prstGeom>
        </p:spPr>
        <p:txBody>
          <a:bodyPr>
            <a:spAutoFit/>
          </a:bodyPr>
          <a:lstStyle/>
          <a:p>
            <a:r>
              <a:rPr lang="ja-JP" altLang="en-US" sz="1200" dirty="0">
                <a:latin typeface="+mn-ea"/>
              </a:rPr>
              <a:t>　</a:t>
            </a:r>
            <a:r>
              <a:rPr lang="ja-JP" altLang="en-US" sz="1200" dirty="0" smtClean="0">
                <a:latin typeface="+mn-ea"/>
              </a:rPr>
              <a:t>サービス</a:t>
            </a:r>
            <a:r>
              <a:rPr lang="ja-JP" altLang="en-US" sz="1200" dirty="0">
                <a:latin typeface="+mn-ea"/>
              </a:rPr>
              <a:t>を利用する企業</a:t>
            </a:r>
            <a:r>
              <a:rPr lang="ja-JP" altLang="en-US" sz="1200" dirty="0" smtClean="0">
                <a:latin typeface="+mn-ea"/>
              </a:rPr>
              <a:t>も製造メーカー、小売・流通、ゼネコン、金融機関、中央</a:t>
            </a:r>
            <a:r>
              <a:rPr lang="ja-JP" altLang="en-US" sz="1200" dirty="0">
                <a:latin typeface="+mn-ea"/>
              </a:rPr>
              <a:t>省庁など多岐にわたって</a:t>
            </a:r>
            <a:r>
              <a:rPr lang="ja-JP" altLang="en-US" sz="1200" dirty="0" smtClean="0">
                <a:latin typeface="+mn-ea"/>
              </a:rPr>
              <a:t>いる。</a:t>
            </a:r>
            <a:endParaRPr lang="ja-JP" altLang="en-US" sz="1200" dirty="0">
              <a:latin typeface="+mn-ea"/>
            </a:endParaRPr>
          </a:p>
        </p:txBody>
      </p:sp>
      <p:sp>
        <p:nvSpPr>
          <p:cNvPr id="56" name="テキスト ボックス 55"/>
          <p:cNvSpPr txBox="1"/>
          <p:nvPr/>
        </p:nvSpPr>
        <p:spPr>
          <a:xfrm>
            <a:off x="6305218" y="1402358"/>
            <a:ext cx="2997390" cy="738664"/>
          </a:xfrm>
          <a:prstGeom prst="rect">
            <a:avLst/>
          </a:prstGeom>
          <a:noFill/>
        </p:spPr>
        <p:txBody>
          <a:bodyPr wrap="square" rtlCol="0">
            <a:spAutoFit/>
          </a:bodyPr>
          <a:lstStyle/>
          <a:p>
            <a:pPr defTabSz="914400"/>
            <a:r>
              <a:rPr lang="ja-JP" altLang="en-US" sz="1050" dirty="0" smtClean="0">
                <a:latin typeface="小塚ゴシック Pr6N L"/>
                <a:ea typeface="小塚ゴシック Pr6N L"/>
                <a:cs typeface="小塚ゴシック Pr6N L"/>
              </a:rPr>
              <a:t>①</a:t>
            </a:r>
            <a:r>
              <a:rPr lang="en-US" altLang="ja-JP" sz="1050" dirty="0" smtClean="0">
                <a:latin typeface="小塚ゴシック Pr6N L"/>
                <a:ea typeface="小塚ゴシック Pr6N L"/>
                <a:cs typeface="小塚ゴシック Pr6N L"/>
              </a:rPr>
              <a:t>1</a:t>
            </a:r>
            <a:r>
              <a:rPr lang="ja-JP" altLang="en-US" sz="1050" dirty="0">
                <a:latin typeface="小塚ゴシック Pr6N L"/>
                <a:ea typeface="小塚ゴシック Pr6N L"/>
                <a:cs typeface="小塚ゴシック Pr6N L"/>
              </a:rPr>
              <a:t>時間単位で</a:t>
            </a:r>
            <a:r>
              <a:rPr lang="en-US" altLang="ja-JP" sz="1050" dirty="0">
                <a:latin typeface="小塚ゴシック Pr6N L"/>
                <a:ea typeface="小塚ゴシック Pr6N L"/>
                <a:cs typeface="小塚ゴシック Pr6N L"/>
              </a:rPr>
              <a:t>6</a:t>
            </a:r>
            <a:r>
              <a:rPr lang="ja-JP" altLang="en-US" sz="1050" dirty="0">
                <a:latin typeface="小塚ゴシック Pr6N L"/>
                <a:ea typeface="小塚ゴシック Pr6N L"/>
                <a:cs typeface="小塚ゴシック Pr6N L"/>
              </a:rPr>
              <a:t>時間先までの解析雨量・降水</a:t>
            </a:r>
            <a:r>
              <a:rPr lang="ja-JP" altLang="en-US" sz="1050" dirty="0" smtClean="0">
                <a:latin typeface="小塚ゴシック Pr6N L"/>
                <a:ea typeface="小塚ゴシック Pr6N L"/>
                <a:cs typeface="小塚ゴシック Pr6N L"/>
              </a:rPr>
              <a:t>短　</a:t>
            </a:r>
            <a:endParaRPr lang="en-US" altLang="ja-JP" sz="1050" dirty="0" smtClean="0">
              <a:latin typeface="小塚ゴシック Pr6N L"/>
              <a:ea typeface="小塚ゴシック Pr6N L"/>
              <a:cs typeface="小塚ゴシック Pr6N L"/>
            </a:endParaRPr>
          </a:p>
          <a:p>
            <a:pPr defTabSz="914400"/>
            <a:r>
              <a:rPr lang="ja-JP" altLang="en-US" sz="1050" dirty="0">
                <a:latin typeface="小塚ゴシック Pr6N L"/>
                <a:ea typeface="小塚ゴシック Pr6N L"/>
                <a:cs typeface="小塚ゴシック Pr6N L"/>
              </a:rPr>
              <a:t>　</a:t>
            </a:r>
            <a:r>
              <a:rPr lang="ja-JP" altLang="en-US" sz="1050" dirty="0" smtClean="0">
                <a:latin typeface="小塚ゴシック Pr6N L"/>
                <a:ea typeface="小塚ゴシック Pr6N L"/>
                <a:cs typeface="小塚ゴシック Pr6N L"/>
              </a:rPr>
              <a:t>　時間</a:t>
            </a:r>
            <a:r>
              <a:rPr lang="ja-JP" altLang="en-US" sz="1050" dirty="0">
                <a:latin typeface="小塚ゴシック Pr6N L"/>
                <a:ea typeface="小塚ゴシック Pr6N L"/>
                <a:cs typeface="小塚ゴシック Pr6N L"/>
              </a:rPr>
              <a:t>予報、風速、注意報・警報、地震</a:t>
            </a:r>
            <a:r>
              <a:rPr lang="ja-JP" altLang="en-US" sz="1050" dirty="0" smtClean="0">
                <a:latin typeface="小塚ゴシック Pr6N L"/>
                <a:ea typeface="小塚ゴシック Pr6N L"/>
                <a:cs typeface="小塚ゴシック Pr6N L"/>
              </a:rPr>
              <a:t>速報等</a:t>
            </a:r>
            <a:endParaRPr lang="en-US" altLang="ja-JP" sz="1050" dirty="0" smtClean="0">
              <a:latin typeface="小塚ゴシック Pr6N L"/>
              <a:ea typeface="小塚ゴシック Pr6N L"/>
              <a:cs typeface="小塚ゴシック Pr6N L"/>
            </a:endParaRPr>
          </a:p>
          <a:p>
            <a:pPr defTabSz="914400"/>
            <a:r>
              <a:rPr lang="ja-JP" altLang="en-US" sz="1050" dirty="0">
                <a:latin typeface="小塚ゴシック Pr6N L"/>
              </a:rPr>
              <a:t>②各種地震の想定震度、南海トラフ地震浸水深さ</a:t>
            </a:r>
            <a:r>
              <a:rPr lang="ja-JP" altLang="en-US" sz="1050" dirty="0" smtClean="0">
                <a:latin typeface="小塚ゴシック Pr6N L"/>
              </a:rPr>
              <a:t>、　　</a:t>
            </a:r>
            <a:endParaRPr lang="en-US" altLang="ja-JP" sz="1050" dirty="0" smtClean="0">
              <a:latin typeface="小塚ゴシック Pr6N L"/>
            </a:endParaRPr>
          </a:p>
          <a:p>
            <a:pPr defTabSz="914400"/>
            <a:r>
              <a:rPr lang="ja-JP" altLang="en-US" sz="1050" dirty="0">
                <a:latin typeface="小塚ゴシック Pr6N L"/>
              </a:rPr>
              <a:t>　</a:t>
            </a:r>
            <a:r>
              <a:rPr lang="ja-JP" altLang="en-US" sz="1050" dirty="0" smtClean="0">
                <a:latin typeface="小塚ゴシック Pr6N L"/>
              </a:rPr>
              <a:t>　土砂</a:t>
            </a:r>
            <a:r>
              <a:rPr lang="ja-JP" altLang="en-US" sz="1050" dirty="0">
                <a:latin typeface="小塚ゴシック Pr6N L"/>
              </a:rPr>
              <a:t>災害危険</a:t>
            </a:r>
            <a:r>
              <a:rPr lang="ja-JP" altLang="en-US" sz="1050" dirty="0" smtClean="0">
                <a:latin typeface="小塚ゴシック Pr6N L"/>
              </a:rPr>
              <a:t>個所等</a:t>
            </a:r>
            <a:endParaRPr lang="en-US" altLang="ja-JP" sz="1050" dirty="0">
              <a:latin typeface="+mn-ea"/>
            </a:endParaRPr>
          </a:p>
        </p:txBody>
      </p:sp>
      <p:pic>
        <p:nvPicPr>
          <p:cNvPr id="2" name="図 1"/>
          <p:cNvPicPr>
            <a:picLocks noChangeAspect="1"/>
          </p:cNvPicPr>
          <p:nvPr/>
        </p:nvPicPr>
        <p:blipFill rotWithShape="1">
          <a:blip r:embed="rId14"/>
          <a:srcRect l="15401" t="57151" r="51996" b="12321"/>
          <a:stretch/>
        </p:blipFill>
        <p:spPr>
          <a:xfrm>
            <a:off x="7958444" y="4892122"/>
            <a:ext cx="1800971" cy="1001550"/>
          </a:xfrm>
          <a:prstGeom prst="rect">
            <a:avLst/>
          </a:prstGeom>
        </p:spPr>
      </p:pic>
      <p:sp>
        <p:nvSpPr>
          <p:cNvPr id="59" name="テキスト ボックス 58"/>
          <p:cNvSpPr txBox="1"/>
          <p:nvPr/>
        </p:nvSpPr>
        <p:spPr>
          <a:xfrm>
            <a:off x="7884642" y="5873521"/>
            <a:ext cx="1935372" cy="377420"/>
          </a:xfrm>
          <a:prstGeom prst="rect">
            <a:avLst/>
          </a:prstGeom>
          <a:noFill/>
        </p:spPr>
        <p:txBody>
          <a:bodyPr wrap="square" rtlCol="0">
            <a:noAutofit/>
          </a:bodyPr>
          <a:lstStyle/>
          <a:p>
            <a:pPr algn="ctr" defTabSz="914400"/>
            <a:r>
              <a:rPr lang="ja-JP" altLang="en-US" sz="900" dirty="0" smtClean="0">
                <a:solidFill>
                  <a:prstClr val="black"/>
                </a:solidFill>
                <a:latin typeface="ＭＳ Ｐゴシック" panose="020B0600070205080204" pitchFamily="50" charset="-128"/>
                <a:cs typeface="小塚ゴシック Pr6N L"/>
              </a:rPr>
              <a:t>ルート検索結果のイメージ</a:t>
            </a:r>
            <a:endParaRPr lang="en-US" altLang="ja-JP" sz="900" dirty="0" smtClean="0">
              <a:solidFill>
                <a:prstClr val="black"/>
              </a:solidFill>
              <a:latin typeface="ＭＳ Ｐゴシック" panose="020B0600070205080204" pitchFamily="50" charset="-128"/>
              <a:cs typeface="小塚ゴシック Pr6N L"/>
            </a:endParaRPr>
          </a:p>
          <a:p>
            <a:pPr algn="ctr" defTabSz="914400"/>
            <a:endParaRPr lang="en-US" altLang="ja-JP" sz="700" dirty="0" smtClean="0">
              <a:solidFill>
                <a:prstClr val="black"/>
              </a:solidFill>
              <a:latin typeface="ＭＳ Ｐゴシック" panose="020B0600070205080204" pitchFamily="50" charset="-128"/>
              <a:cs typeface="小塚ゴシック Pr6N L"/>
            </a:endParaRPr>
          </a:p>
          <a:p>
            <a:pPr algn="ctr" defTabSz="914400"/>
            <a:r>
              <a:rPr lang="en-US" altLang="ja-JP" sz="800" dirty="0" smtClean="0">
                <a:solidFill>
                  <a:prstClr val="black"/>
                </a:solidFill>
                <a:latin typeface="ＭＳ Ｐゴシック" panose="020B0600070205080204" pitchFamily="50" charset="-128"/>
                <a:cs typeface="小塚ゴシック Pr6N L"/>
              </a:rPr>
              <a:t>※</a:t>
            </a:r>
            <a:r>
              <a:rPr lang="ja-JP" altLang="en-US" sz="800" dirty="0" smtClean="0">
                <a:solidFill>
                  <a:prstClr val="black"/>
                </a:solidFill>
                <a:latin typeface="ＭＳ Ｐゴシック" panose="020B0600070205080204" pitchFamily="50" charset="-128"/>
                <a:cs typeface="小塚ゴシック Pr6N L"/>
              </a:rPr>
              <a:t>通行実績があった道路であり、通行可能を保証した道路ではありません。</a:t>
            </a:r>
            <a:endParaRPr lang="en-US" altLang="ja-JP" sz="900" dirty="0">
              <a:solidFill>
                <a:prstClr val="black"/>
              </a:solidFill>
              <a:latin typeface="ＭＳ Ｐゴシック" panose="020B0600070205080204" pitchFamily="50" charset="-128"/>
              <a:cs typeface="小塚ゴシック Pr6N L"/>
            </a:endParaRPr>
          </a:p>
        </p:txBody>
      </p:sp>
      <p:sp>
        <p:nvSpPr>
          <p:cNvPr id="60" name="正方形/長方形 59"/>
          <p:cNvSpPr/>
          <p:nvPr/>
        </p:nvSpPr>
        <p:spPr>
          <a:xfrm>
            <a:off x="6556349" y="3040736"/>
            <a:ext cx="3639246" cy="48720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altLang="ja-JP" sz="1200" dirty="0" smtClean="0">
                <a:solidFill>
                  <a:schemeClr val="tx1"/>
                </a:solidFill>
                <a:latin typeface="小塚ゴシック Pr6N L"/>
                <a:ea typeface="小塚ゴシック Pr6N L"/>
                <a:cs typeface="小塚ゴシック Pr6N L"/>
              </a:rPr>
              <a:t>ASPIC</a:t>
            </a:r>
            <a:r>
              <a:rPr lang="ja-JP" altLang="en-US" sz="1200" dirty="0" smtClean="0">
                <a:solidFill>
                  <a:schemeClr val="tx1"/>
                </a:solidFill>
                <a:latin typeface="小塚ゴシック Pr6N L"/>
                <a:ea typeface="小塚ゴシック Pr6N L"/>
                <a:cs typeface="小塚ゴシック Pr6N L"/>
              </a:rPr>
              <a:t>クラウド・</a:t>
            </a:r>
            <a:r>
              <a:rPr lang="en-US" altLang="ja-JP" sz="1200" dirty="0" err="1" smtClean="0">
                <a:solidFill>
                  <a:schemeClr val="tx1"/>
                </a:solidFill>
                <a:latin typeface="小塚ゴシック Pr6N L"/>
                <a:ea typeface="小塚ゴシック Pr6N L"/>
                <a:cs typeface="小塚ゴシック Pr6N L"/>
              </a:rPr>
              <a:t>IoT</a:t>
            </a:r>
            <a:r>
              <a:rPr lang="ja-JP" altLang="en-US" sz="1200" dirty="0" smtClean="0">
                <a:solidFill>
                  <a:schemeClr val="tx1"/>
                </a:solidFill>
                <a:latin typeface="小塚ゴシック Pr6N L"/>
                <a:ea typeface="小塚ゴシック Pr6N L"/>
                <a:cs typeface="小塚ゴシック Pr6N L"/>
              </a:rPr>
              <a:t>アワード</a:t>
            </a:r>
            <a:r>
              <a:rPr lang="en-US" altLang="ja-JP" sz="1200" dirty="0" smtClean="0">
                <a:solidFill>
                  <a:schemeClr val="tx1"/>
                </a:solidFill>
                <a:latin typeface="小塚ゴシック Pr6N L"/>
                <a:ea typeface="小塚ゴシック Pr6N L"/>
                <a:cs typeface="小塚ゴシック Pr6N L"/>
              </a:rPr>
              <a:t>2016</a:t>
            </a:r>
            <a:r>
              <a:rPr lang="ja-JP" altLang="en-US" sz="1200" dirty="0" smtClean="0">
                <a:solidFill>
                  <a:schemeClr val="tx1"/>
                </a:solidFill>
                <a:latin typeface="小塚ゴシック Pr6N L"/>
                <a:ea typeface="小塚ゴシック Pr6N L"/>
                <a:cs typeface="小塚ゴシック Pr6N L"/>
              </a:rPr>
              <a:t>（総務省後援）</a:t>
            </a:r>
            <a:endParaRPr lang="en-US" altLang="ja-JP" sz="1200" dirty="0" smtClean="0">
              <a:solidFill>
                <a:schemeClr val="tx1"/>
              </a:solidFill>
              <a:latin typeface="小塚ゴシック Pr6N L"/>
              <a:ea typeface="小塚ゴシック Pr6N L"/>
              <a:cs typeface="小塚ゴシック Pr6N L"/>
            </a:endParaRPr>
          </a:p>
          <a:p>
            <a:r>
              <a:rPr lang="en-US" altLang="ja-JP" sz="1200" dirty="0" smtClean="0">
                <a:solidFill>
                  <a:schemeClr val="tx1"/>
                </a:solidFill>
                <a:latin typeface="小塚ゴシック Pr6N L"/>
                <a:ea typeface="小塚ゴシック Pr6N L"/>
                <a:cs typeface="小塚ゴシック Pr6N L"/>
              </a:rPr>
              <a:t>ASP</a:t>
            </a:r>
            <a:r>
              <a:rPr lang="ja-JP" altLang="en-US" sz="1200" dirty="0" smtClean="0">
                <a:solidFill>
                  <a:schemeClr val="tx1"/>
                </a:solidFill>
                <a:latin typeface="小塚ゴシック Pr6N L"/>
                <a:ea typeface="小塚ゴシック Pr6N L"/>
                <a:cs typeface="小塚ゴシック Pr6N L"/>
              </a:rPr>
              <a:t>・</a:t>
            </a:r>
            <a:r>
              <a:rPr lang="en-US" altLang="ja-JP" sz="1200" dirty="0" err="1" smtClean="0">
                <a:solidFill>
                  <a:schemeClr val="tx1"/>
                </a:solidFill>
                <a:latin typeface="小塚ゴシック Pr6N L"/>
                <a:ea typeface="小塚ゴシック Pr6N L"/>
                <a:cs typeface="小塚ゴシック Pr6N L"/>
              </a:rPr>
              <a:t>Saas</a:t>
            </a:r>
            <a:r>
              <a:rPr lang="ja-JP" altLang="en-US" sz="1200" dirty="0" smtClean="0">
                <a:solidFill>
                  <a:schemeClr val="tx1"/>
                </a:solidFill>
                <a:latin typeface="小塚ゴシック Pr6N L"/>
                <a:ea typeface="小塚ゴシック Pr6N L"/>
                <a:cs typeface="小塚ゴシック Pr6N L"/>
              </a:rPr>
              <a:t>部門　基幹業務系分野 グランプリ受賞</a:t>
            </a:r>
            <a:endParaRPr lang="en-US" altLang="ja-JP" sz="1200" dirty="0" smtClean="0">
              <a:solidFill>
                <a:schemeClr val="tx1"/>
              </a:solidFill>
              <a:latin typeface="小塚ゴシック Pr6N L"/>
              <a:ea typeface="小塚ゴシック Pr6N L"/>
              <a:cs typeface="小塚ゴシック Pr6N L"/>
            </a:endParaRPr>
          </a:p>
        </p:txBody>
      </p:sp>
      <p:sp>
        <p:nvSpPr>
          <p:cNvPr id="70" name="テキスト ボックス 69"/>
          <p:cNvSpPr txBox="1"/>
          <p:nvPr/>
        </p:nvSpPr>
        <p:spPr>
          <a:xfrm>
            <a:off x="56603" y="3198434"/>
            <a:ext cx="4897882" cy="837819"/>
          </a:xfrm>
          <a:prstGeom prst="rect">
            <a:avLst/>
          </a:prstGeom>
          <a:noFill/>
        </p:spPr>
        <p:txBody>
          <a:bodyPr wrap="square" rtlCol="0">
            <a:noAutofit/>
          </a:bodyPr>
          <a:lstStyle/>
          <a:p>
            <a:r>
              <a:rPr lang="ja-JP" altLang="en-US" sz="1200" dirty="0">
                <a:latin typeface="+mn-ea"/>
              </a:rPr>
              <a:t>　</a:t>
            </a:r>
            <a:r>
              <a:rPr lang="ja-JP" altLang="en-US" sz="1200" dirty="0">
                <a:latin typeface="+mn-ea"/>
                <a:cs typeface="小塚ゴシック Pr6N L"/>
              </a:rPr>
              <a:t>平常</a:t>
            </a:r>
            <a:r>
              <a:rPr lang="ja-JP" altLang="en-US" sz="1200" dirty="0" smtClean="0">
                <a:latin typeface="+mn-ea"/>
                <a:cs typeface="小塚ゴシック Pr6N L"/>
              </a:rPr>
              <a:t>時</a:t>
            </a:r>
            <a:r>
              <a:rPr lang="ja-JP" altLang="en-US" sz="1200" dirty="0">
                <a:latin typeface="+mn-ea"/>
                <a:cs typeface="小塚ゴシック Pr6N L"/>
              </a:rPr>
              <a:t>に</a:t>
            </a:r>
            <a:r>
              <a:rPr lang="ja-JP" altLang="en-US" sz="1200" dirty="0" smtClean="0">
                <a:latin typeface="+mn-ea"/>
                <a:cs typeface="小塚ゴシック Pr6N L"/>
              </a:rPr>
              <a:t>おける災害の事業継続計画（</a:t>
            </a:r>
            <a:r>
              <a:rPr lang="en-US" altLang="ja-JP" sz="1200" dirty="0" smtClean="0">
                <a:latin typeface="+mn-ea"/>
                <a:cs typeface="小塚ゴシック Pr6N L"/>
              </a:rPr>
              <a:t>BCP</a:t>
            </a:r>
            <a:r>
              <a:rPr lang="ja-JP" altLang="en-US" sz="1200" dirty="0" smtClean="0">
                <a:latin typeface="+mn-ea"/>
                <a:cs typeface="小塚ゴシック Pr6N L"/>
              </a:rPr>
              <a:t>）策定、</a:t>
            </a:r>
            <a:r>
              <a:rPr lang="ja-JP" altLang="en-US" sz="1200" dirty="0">
                <a:latin typeface="+mn-ea"/>
                <a:cs typeface="小塚ゴシック Pr6N L"/>
              </a:rPr>
              <a:t>異常気象時</a:t>
            </a:r>
            <a:r>
              <a:rPr lang="ja-JP" altLang="en-US" sz="1200" dirty="0" smtClean="0">
                <a:latin typeface="+mn-ea"/>
                <a:cs typeface="小塚ゴシック Pr6N L"/>
              </a:rPr>
              <a:t>の事前の</a:t>
            </a:r>
            <a:r>
              <a:rPr lang="ja-JP" altLang="en-US" sz="1200" dirty="0">
                <a:latin typeface="+mn-ea"/>
                <a:cs typeface="小塚ゴシック Pr6N L"/>
              </a:rPr>
              <a:t>被害</a:t>
            </a:r>
            <a:r>
              <a:rPr lang="ja-JP" altLang="en-US" sz="1200" dirty="0" smtClean="0">
                <a:latin typeface="+mn-ea"/>
                <a:cs typeface="小塚ゴシック Pr6N L"/>
              </a:rPr>
              <a:t>リスクの把握による早期対策支援</a:t>
            </a:r>
            <a:r>
              <a:rPr lang="ja-JP" altLang="en-US" sz="1200" dirty="0">
                <a:latin typeface="+mn-ea"/>
                <a:cs typeface="小塚ゴシック Pr6N L"/>
              </a:rPr>
              <a:t>、大規模災害発生時</a:t>
            </a:r>
            <a:r>
              <a:rPr lang="ja-JP" altLang="en-US" sz="1200" dirty="0" smtClean="0">
                <a:latin typeface="+mn-ea"/>
                <a:cs typeface="小塚ゴシック Pr6N L"/>
              </a:rPr>
              <a:t>の事業</a:t>
            </a:r>
            <a:r>
              <a:rPr lang="ja-JP" altLang="en-US" sz="1200" dirty="0">
                <a:latin typeface="+mn-ea"/>
                <a:cs typeface="小塚ゴシック Pr6N L"/>
              </a:rPr>
              <a:t>継続のための判断支援など</a:t>
            </a:r>
            <a:r>
              <a:rPr lang="ja-JP" altLang="en-US" sz="1200" dirty="0" smtClean="0"/>
              <a:t>、</a:t>
            </a:r>
            <a:r>
              <a:rPr lang="ja-JP" altLang="en-US" sz="1200" dirty="0"/>
              <a:t>各フェーズ</a:t>
            </a:r>
            <a:r>
              <a:rPr lang="ja-JP" altLang="en-US" sz="1200" dirty="0" smtClean="0"/>
              <a:t>で</a:t>
            </a:r>
            <a:r>
              <a:rPr lang="ja-JP" altLang="en-US" sz="1200" dirty="0"/>
              <a:t>の</a:t>
            </a:r>
            <a:r>
              <a:rPr lang="ja-JP" altLang="en-US" sz="1200" dirty="0" smtClean="0"/>
              <a:t>災害</a:t>
            </a:r>
            <a:r>
              <a:rPr lang="ja-JP" altLang="en-US" sz="1200" dirty="0"/>
              <a:t>対策を</a:t>
            </a:r>
            <a:r>
              <a:rPr lang="ja-JP" altLang="en-US" sz="1200" dirty="0" smtClean="0"/>
              <a:t>サポートする</a:t>
            </a:r>
            <a:r>
              <a:rPr lang="ja-JP" altLang="en-US" sz="1200" dirty="0" smtClean="0">
                <a:latin typeface="+mn-ea"/>
              </a:rPr>
              <a:t>。</a:t>
            </a:r>
            <a:endParaRPr lang="en-US" altLang="ja-JP" sz="1200" dirty="0" smtClean="0">
              <a:latin typeface="+mn-ea"/>
              <a:cs typeface="小塚ゴシック Pr6N L"/>
            </a:endParaRPr>
          </a:p>
        </p:txBody>
      </p:sp>
      <p:sp>
        <p:nvSpPr>
          <p:cNvPr id="73" name="テキスト ボックス 72"/>
          <p:cNvSpPr txBox="1"/>
          <p:nvPr/>
        </p:nvSpPr>
        <p:spPr>
          <a:xfrm>
            <a:off x="7254290" y="-6186"/>
            <a:ext cx="2664081" cy="307777"/>
          </a:xfrm>
          <a:prstGeom prst="rect">
            <a:avLst/>
          </a:prstGeom>
          <a:noFill/>
        </p:spPr>
        <p:txBody>
          <a:bodyPr wrap="square" rtlCol="0">
            <a:spAutoFit/>
          </a:bodyPr>
          <a:lstStyle/>
          <a:p>
            <a:pPr algn="r"/>
            <a:r>
              <a:rPr lang="ja-JP" altLang="en-US" sz="1400" dirty="0" smtClean="0">
                <a:latin typeface="+mn-ea"/>
              </a:rPr>
              <a:t>平成</a:t>
            </a:r>
            <a:r>
              <a:rPr lang="en-US" altLang="ja-JP" sz="1400" dirty="0" smtClean="0">
                <a:latin typeface="+mn-ea"/>
              </a:rPr>
              <a:t>30</a:t>
            </a:r>
            <a:r>
              <a:rPr lang="ja-JP" altLang="en-US" sz="1400" dirty="0" smtClean="0">
                <a:latin typeface="+mn-ea"/>
              </a:rPr>
              <a:t>年</a:t>
            </a:r>
            <a:r>
              <a:rPr lang="en-US" altLang="ja-JP" sz="1400" dirty="0" smtClean="0">
                <a:latin typeface="+mn-ea"/>
              </a:rPr>
              <a:t>2</a:t>
            </a:r>
            <a:r>
              <a:rPr lang="ja-JP" altLang="en-US" sz="1400" dirty="0" smtClean="0">
                <a:latin typeface="+mn-ea"/>
              </a:rPr>
              <a:t>月</a:t>
            </a:r>
            <a:r>
              <a:rPr lang="en-US" altLang="ja-JP" sz="1400" dirty="0" smtClean="0">
                <a:latin typeface="+mn-ea"/>
              </a:rPr>
              <a:t>21</a:t>
            </a:r>
            <a:r>
              <a:rPr lang="ja-JP" altLang="en-US" sz="1400" dirty="0" smtClean="0">
                <a:latin typeface="+mn-ea"/>
              </a:rPr>
              <a:t>日版</a:t>
            </a:r>
            <a:endParaRPr lang="ja-JP" altLang="en-US" sz="1400" dirty="0">
              <a:latin typeface="+mn-ea"/>
            </a:endParaRPr>
          </a:p>
        </p:txBody>
      </p:sp>
    </p:spTree>
    <p:extLst>
      <p:ext uri="{BB962C8B-B14F-4D97-AF65-F5344CB8AC3E}">
        <p14:creationId xmlns:p14="http://schemas.microsoft.com/office/powerpoint/2010/main" val="6857810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990</Words>
  <Application>Microsoft Office PowerPoint</Application>
  <PresentationFormat>A4 210 x 297 mm</PresentationFormat>
  <Paragraphs>78</Paragraphs>
  <Slides>2</Slides>
  <Notes>1</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vt:i4>
      </vt:variant>
    </vt:vector>
  </HeadingPairs>
  <TitlesOfParts>
    <vt:vector size="14" baseType="lpstr">
      <vt:lpstr>ＭＳ Ｐゴシック</vt:lpstr>
      <vt:lpstr>ヒラギノ角ゴ Pro W3</vt:lpstr>
      <vt:lpstr>フォントポにほんご</vt:lpstr>
      <vt:lpstr>小塚ゴシック Pr6N L</vt:lpstr>
      <vt:lpstr>小塚ゴシック Pr6N M</vt:lpstr>
      <vt:lpstr>小塚ゴシック Pr6N R</vt:lpstr>
      <vt:lpstr>小塚ゴシック Pro M</vt:lpstr>
      <vt:lpstr>Arial</vt:lpstr>
      <vt:lpstr>Calibri</vt:lpstr>
      <vt:lpstr>Corbel</vt:lpstr>
      <vt:lpstr>Wingdings</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2018-02-21T07:44:18Z</dcterms:created>
  <dcterms:modified xsi:type="dcterms:W3CDTF">2020-09-03T23:07:54Z</dcterms:modified>
</cp:coreProperties>
</file>