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63" r:id="rId2"/>
    <p:sldId id="264" r:id="rId3"/>
  </p:sldIdLst>
  <p:sldSz cx="9906000" cy="6858000" type="A4"/>
  <p:notesSz cx="6735763" cy="98663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3120">
          <p15:clr>
            <a:srgbClr val="A4A3A4"/>
          </p15:clr>
        </p15:guide>
        <p15:guide id="3" orient="horz" pos="404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6FF"/>
    <a:srgbClr val="FFFF66"/>
    <a:srgbClr val="40CCFB"/>
    <a:srgbClr val="DEFFFF"/>
    <a:srgbClr val="0080FF"/>
    <a:srgbClr val="0959FF"/>
    <a:srgbClr val="0E79FF"/>
    <a:srgbClr val="0854F2"/>
    <a:srgbClr val="375AD0"/>
    <a:srgbClr val="37B5F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71" autoAdjust="0"/>
    <p:restoredTop sz="97192" autoAdjust="0"/>
  </p:normalViewPr>
  <p:slideViewPr>
    <p:cSldViewPr snapToGrid="0" snapToObjects="1">
      <p:cViewPr varScale="1">
        <p:scale>
          <a:sx n="72" d="100"/>
          <a:sy n="72" d="100"/>
        </p:scale>
        <p:origin x="1134" y="66"/>
      </p:cViewPr>
      <p:guideLst>
        <p:guide orient="horz" pos="1389"/>
        <p:guide pos="3120"/>
        <p:guide orient="horz" pos="404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81E8AD5-4DF4-45F8-A2AD-69D7544A71B4}" type="datetimeFigureOut">
              <a:rPr kumimoji="1" lang="ja-JP" altLang="en-US" smtClean="0"/>
              <a:t>2018/2/21</a:t>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642F41CB-6250-496E-A8BC-CDD9028FB5B8}" type="slidenum">
              <a:rPr kumimoji="1" lang="ja-JP" altLang="en-US" smtClean="0"/>
              <a:t>‹#›</a:t>
            </a:fld>
            <a:endParaRPr kumimoji="1" lang="ja-JP" altLang="en-US"/>
          </a:p>
        </p:txBody>
      </p:sp>
    </p:spTree>
    <p:extLst>
      <p:ext uri="{BB962C8B-B14F-4D97-AF65-F5344CB8AC3E}">
        <p14:creationId xmlns:p14="http://schemas.microsoft.com/office/powerpoint/2010/main" val="28658194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9C5D60A3-9A01-44D6-BE3D-0B0D805AB8D0}" type="slidenum">
              <a:rPr kumimoji="1" lang="ja-JP" altLang="en-US" smtClean="0"/>
              <a:t>2</a:t>
            </a:fld>
            <a:endParaRPr kumimoji="1" lang="ja-JP" altLang="en-US"/>
          </a:p>
        </p:txBody>
      </p:sp>
    </p:spTree>
    <p:extLst>
      <p:ext uri="{BB962C8B-B14F-4D97-AF65-F5344CB8AC3E}">
        <p14:creationId xmlns:p14="http://schemas.microsoft.com/office/powerpoint/2010/main" val="48764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2018/2/21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2018/2/21</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localhost/Users/meg/Desktop/%E7%89%B9%E7%A0%94/%E7%89%B9%E7%A0%94OD/%E3%82%A2%E3%82%A4%E3%82%B3%E3%83%B3/%E3%83%8F%E3%83%86%E3%83%8Ab.p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file://localhost/Users/meg/Desktop/%E7%89%B9%E7%A0%94/%E7%89%B9%E7%A0%94OD/%E3%82%A2%E3%82%A4%E3%82%B3%E3%83%B3/%E3%81%B2%E3%82%89%E3%82%81%E3%81%8Db.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file://localhost/Users/meg/Desktop/%E7%89%B9%E7%A0%94/%E7%89%B9%E7%A0%94OD/%E3%82%A2%E3%82%A4%E3%82%B3%E3%83%B3/%E3%83%9E%E3%83%BC%E3%82%AB%E3%83%BCb.png" TargetMode="External"/><Relationship Id="rId3" Type="http://schemas.openxmlformats.org/officeDocument/2006/relationships/image" Target="../media/image4.emf"/><Relationship Id="rId7" Type="http://schemas.openxmlformats.org/officeDocument/2006/relationships/image" Target="file://localhost/Users/meg/Desktop/%E7%89%B9%E7%A0%94/%E7%89%B9%E7%A0%94OD/%E3%82%A2%E3%82%A4%E3%82%B3%E3%83%B3/%E3%83%8F%E3%82%9A%E3%82%BD%E3%82%B3%E3%83%B3%E4%BD%9C%E6%A5%ADb.png" TargetMode="External"/><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file://localhost/Users/meg/Desktop/%E7%89%B9%E7%A0%94/%E7%89%B9%E7%A0%94OD/%E3%82%A2%E3%82%A4%E3%82%B3%E3%83%B3/%E5%8F%97%E8%B3%9Eb.png" TargetMode="External"/><Relationship Id="rId5" Type="http://schemas.openxmlformats.org/officeDocument/2006/relationships/image" Target="file://localhost/Users/meg/Desktop/%E7%89%B9%E7%A0%94/%E7%89%B9%E7%A0%94OD/%E3%82%A2%E3%82%A4%E3%82%B3%E3%83%B3/%E3%82%A2%E3%82%A4%E3%83%86%E3%82%99%E3%82%A3%E3%82%A2b.png" TargetMode="External"/><Relationship Id="rId15" Type="http://schemas.openxmlformats.org/officeDocument/2006/relationships/image" Target="../media/image11.gif"/><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file://localhost/Users/meg/Desktop/%E7%89%B9%E7%A0%94/%E7%89%B9%E7%A0%94OD/%E3%82%A2%E3%82%A4%E3%82%B3%E3%83%B3/%E3%83%81%E3%83%BC%E3%83%A0b.png" TargetMode="External"/><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角丸四角形 79"/>
          <p:cNvSpPr/>
          <p:nvPr/>
        </p:nvSpPr>
        <p:spPr>
          <a:xfrm>
            <a:off x="4989514" y="4364362"/>
            <a:ext cx="4806514" cy="2106743"/>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片側の 2 つの角を丸めた四角形 31"/>
          <p:cNvSpPr/>
          <p:nvPr/>
        </p:nvSpPr>
        <p:spPr>
          <a:xfrm>
            <a:off x="4989514" y="4364363"/>
            <a:ext cx="4806513" cy="503242"/>
          </a:xfrm>
          <a:prstGeom prst="round2SameRect">
            <a:avLst>
              <a:gd name="adj1" fmla="val 40827"/>
              <a:gd name="adj2" fmla="val 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正方形/長方形 48"/>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4" name="正方形/長方形 53"/>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15" name="タイトル 1"/>
          <p:cNvSpPr txBox="1">
            <a:spLocks/>
          </p:cNvSpPr>
          <p:nvPr/>
        </p:nvSpPr>
        <p:spPr>
          <a:xfrm>
            <a:off x="-350" y="1445394"/>
            <a:ext cx="9911641" cy="4661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a:solidFill>
                  <a:srgbClr val="4CA6FF"/>
                </a:solidFill>
                <a:latin typeface="小塚ゴシック Pr6N R"/>
                <a:ea typeface="小塚ゴシック Pr6N R"/>
                <a:cs typeface="小塚ゴシック Pr6N R"/>
              </a:rPr>
              <a:t>あらかじめ設定した地点の予想震度、予想到達時間をプッシュ通知でお知らせするサービス。</a:t>
            </a:r>
          </a:p>
          <a:p>
            <a:pPr algn="l"/>
            <a:r>
              <a:rPr lang="ja-JP" altLang="en-US" sz="1600" dirty="0" smtClean="0">
                <a:solidFill>
                  <a:srgbClr val="4CA6FF"/>
                </a:solidFill>
                <a:latin typeface="小塚ゴシック Pr6N R"/>
                <a:ea typeface="小塚ゴシック Pr6N R"/>
                <a:cs typeface="小塚ゴシック Pr6N R"/>
              </a:rPr>
              <a:t>アプリを通じて、より</a:t>
            </a:r>
            <a:r>
              <a:rPr lang="ja-JP" altLang="en-US" sz="1600" dirty="0">
                <a:solidFill>
                  <a:srgbClr val="4CA6FF"/>
                </a:solidFill>
                <a:latin typeface="小塚ゴシック Pr6N R"/>
                <a:ea typeface="小塚ゴシック Pr6N R"/>
                <a:cs typeface="小塚ゴシック Pr6N R"/>
              </a:rPr>
              <a:t>手軽に</a:t>
            </a:r>
            <a:r>
              <a:rPr lang="ja-JP" altLang="en-US" sz="1600" dirty="0" smtClean="0">
                <a:solidFill>
                  <a:srgbClr val="4CA6FF"/>
                </a:solidFill>
                <a:latin typeface="小塚ゴシック Pr6N R"/>
                <a:ea typeface="小塚ゴシック Pr6N R"/>
                <a:cs typeface="小塚ゴシック Pr6N R"/>
              </a:rPr>
              <a:t>、分かりやすく地震</a:t>
            </a:r>
            <a:r>
              <a:rPr lang="ja-JP" altLang="en-US" sz="1600" dirty="0">
                <a:solidFill>
                  <a:srgbClr val="4CA6FF"/>
                </a:solidFill>
                <a:latin typeface="小塚ゴシック Pr6N R"/>
                <a:ea typeface="小塚ゴシック Pr6N R"/>
                <a:cs typeface="小塚ゴシック Pr6N R"/>
              </a:rPr>
              <a:t>速報を受けられるよう</a:t>
            </a:r>
            <a:r>
              <a:rPr lang="ja-JP" altLang="en-US" sz="1600" dirty="0" smtClean="0">
                <a:solidFill>
                  <a:srgbClr val="4CA6FF"/>
                </a:solidFill>
                <a:latin typeface="小塚ゴシック Pr6N R"/>
                <a:ea typeface="小塚ゴシック Pr6N R"/>
                <a:cs typeface="小塚ゴシック Pr6N R"/>
              </a:rPr>
              <a:t>にすることが可能。</a:t>
            </a:r>
            <a:endParaRPr lang="en-US" altLang="ja-JP" sz="1600" dirty="0" smtClean="0">
              <a:solidFill>
                <a:srgbClr val="4CA6FF"/>
              </a:solidFill>
              <a:latin typeface="小塚ゴシック Pr6N R"/>
              <a:ea typeface="小塚ゴシック Pr6N R"/>
              <a:cs typeface="小塚ゴシック Pr6N R"/>
            </a:endParaRPr>
          </a:p>
        </p:txBody>
      </p:sp>
      <p:sp>
        <p:nvSpPr>
          <p:cNvPr id="45" name="下矢印 44"/>
          <p:cNvSpPr/>
          <p:nvPr/>
        </p:nvSpPr>
        <p:spPr>
          <a:xfrm>
            <a:off x="7270969" y="4026600"/>
            <a:ext cx="302462" cy="317426"/>
          </a:xfrm>
          <a:prstGeom prst="downArrow">
            <a:avLst>
              <a:gd name="adj1" fmla="val 30686"/>
              <a:gd name="adj2"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58" name="直線コネクタ 57"/>
          <p:cNvCxnSpPr/>
          <p:nvPr/>
        </p:nvCxnSpPr>
        <p:spPr>
          <a:xfrm flipH="1">
            <a:off x="4372" y="1405574"/>
            <a:ext cx="9901628"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flipH="1">
            <a:off x="-348" y="2204445"/>
            <a:ext cx="9911640"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26" name="テキスト ボックス 25"/>
          <p:cNvSpPr txBox="1"/>
          <p:nvPr/>
        </p:nvSpPr>
        <p:spPr>
          <a:xfrm>
            <a:off x="5166303" y="2342821"/>
            <a:ext cx="3166251" cy="369332"/>
          </a:xfrm>
          <a:prstGeom prst="rect">
            <a:avLst/>
          </a:prstGeom>
          <a:noFill/>
        </p:spPr>
        <p:txBody>
          <a:bodyPr wrap="none" rtlCol="0">
            <a:spAutoFit/>
          </a:bodyPr>
          <a:lstStyle/>
          <a:p>
            <a:r>
              <a:rPr lang="ja-JP" altLang="en-US" dirty="0" smtClean="0">
                <a:solidFill>
                  <a:srgbClr val="0080FF"/>
                </a:solidFill>
                <a:latin typeface="小塚ゴシック Pr6N M"/>
                <a:ea typeface="小塚ゴシック Pr6N M"/>
                <a:cs typeface="小塚ゴシック Pr6N M"/>
              </a:rPr>
              <a:t>ゆれくるコール </a:t>
            </a:r>
            <a:r>
              <a:rPr lang="ja-JP" altLang="en-US" sz="1600" dirty="0">
                <a:solidFill>
                  <a:srgbClr val="0080FF"/>
                </a:solidFill>
                <a:latin typeface="小塚ゴシック Pr6N M"/>
                <a:ea typeface="小塚ゴシック Pr6N M"/>
                <a:cs typeface="小塚ゴシック Pr6N M"/>
              </a:rPr>
              <a:t>誕生の</a:t>
            </a:r>
            <a:r>
              <a:rPr lang="ja-JP" altLang="en-US" dirty="0">
                <a:solidFill>
                  <a:srgbClr val="0080FF"/>
                </a:solidFill>
                <a:latin typeface="小塚ゴシック Pr6N M"/>
                <a:ea typeface="小塚ゴシック Pr6N M"/>
                <a:cs typeface="小塚ゴシック Pr6N M"/>
              </a:rPr>
              <a:t> </a:t>
            </a:r>
            <a:r>
              <a:rPr lang="ja-JP" altLang="en-US" dirty="0" smtClean="0">
                <a:solidFill>
                  <a:srgbClr val="0080FF"/>
                </a:solidFill>
                <a:latin typeface="小塚ゴシック Pr6N M"/>
                <a:ea typeface="小塚ゴシック Pr6N M"/>
                <a:cs typeface="小塚ゴシック Pr6N M"/>
              </a:rPr>
              <a:t>キッカケ</a:t>
            </a:r>
            <a:endParaRPr lang="ja-JP" altLang="en-US" dirty="0">
              <a:solidFill>
                <a:srgbClr val="0080FF"/>
              </a:solidFill>
              <a:latin typeface="小塚ゴシック Pr6N M"/>
              <a:ea typeface="小塚ゴシック Pr6N M"/>
              <a:cs typeface="小塚ゴシック Pr6N M"/>
            </a:endParaRPr>
          </a:p>
        </p:txBody>
      </p:sp>
      <p:sp>
        <p:nvSpPr>
          <p:cNvPr id="84" name="角丸四角形 83"/>
          <p:cNvSpPr/>
          <p:nvPr/>
        </p:nvSpPr>
        <p:spPr>
          <a:xfrm>
            <a:off x="4989514" y="2327967"/>
            <a:ext cx="4804595" cy="1651951"/>
          </a:xfrm>
          <a:prstGeom prst="roundRect">
            <a:avLst>
              <a:gd name="adj" fmla="val 10424"/>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 name="ハテナb.png" descr="/Users/meg/Desktop/特研/特研OD/アイコン/ハテナb.png"/>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a:xfrm>
            <a:off x="9129192" y="2870122"/>
            <a:ext cx="452341" cy="933819"/>
          </a:xfrm>
          <a:prstGeom prst="rect">
            <a:avLst/>
          </a:prstGeom>
        </p:spPr>
      </p:pic>
      <p:pic>
        <p:nvPicPr>
          <p:cNvPr id="3" name="ひらめきb.png" descr="/Users/meg/Desktop/特研/特研OD/アイコン/ひらめき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174173" y="5019399"/>
            <a:ext cx="318819" cy="1275276"/>
          </a:xfrm>
          <a:prstGeom prst="rect">
            <a:avLst/>
          </a:prstGeom>
        </p:spPr>
      </p:pic>
      <p:sp>
        <p:nvSpPr>
          <p:cNvPr id="27"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ゆれくるコール</a:t>
            </a:r>
            <a:endParaRPr lang="ja-JP" altLang="en-US" sz="3600" dirty="0">
              <a:solidFill>
                <a:schemeClr val="bg1"/>
              </a:solidFill>
              <a:latin typeface="小塚ゴシック Pro M"/>
              <a:ea typeface="小塚ゴシック Pro M"/>
              <a:cs typeface="小塚ゴシック Pro M"/>
            </a:endParaRPr>
          </a:p>
        </p:txBody>
      </p:sp>
      <p:sp>
        <p:nvSpPr>
          <p:cNvPr id="28"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スマートフォンで緊急地震速報を通知！</a:t>
            </a:r>
            <a:endParaRPr lang="ja-JP" altLang="en-US" sz="1400" dirty="0">
              <a:solidFill>
                <a:srgbClr val="FFFFFF"/>
              </a:solidFill>
              <a:latin typeface="小塚ゴシック Pr6N R"/>
              <a:ea typeface="小塚ゴシック Pr6N R"/>
              <a:cs typeface="小塚ゴシック Pr6N R"/>
            </a:endParaRPr>
          </a:p>
        </p:txBody>
      </p:sp>
      <p:sp>
        <p:nvSpPr>
          <p:cNvPr id="29"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アールシーソリューション株式会社</a:t>
            </a:r>
            <a:endParaRPr lang="en-US" altLang="ja-JP" sz="1400" dirty="0">
              <a:solidFill>
                <a:srgbClr val="FFFFFF"/>
              </a:solidFill>
              <a:latin typeface="小塚ゴシック Pr6N R"/>
              <a:ea typeface="小塚ゴシック Pr6N R"/>
              <a:cs typeface="小塚ゴシック Pr6N R"/>
            </a:endParaRPr>
          </a:p>
        </p:txBody>
      </p:sp>
      <p:sp>
        <p:nvSpPr>
          <p:cNvPr id="47" name="テキスト ボックス 46"/>
          <p:cNvSpPr txBox="1"/>
          <p:nvPr/>
        </p:nvSpPr>
        <p:spPr>
          <a:xfrm>
            <a:off x="4420" y="1934413"/>
            <a:ext cx="5289956" cy="307777"/>
          </a:xfrm>
          <a:prstGeom prst="rect">
            <a:avLst/>
          </a:prstGeom>
          <a:noFill/>
        </p:spPr>
        <p:txBody>
          <a:bodyPr wrap="square" rtlCol="0">
            <a:spAutoFit/>
          </a:bodyPr>
          <a:lstStyle/>
          <a:p>
            <a:pPr defTabSz="914400"/>
            <a:r>
              <a:rPr lang="ja-JP" altLang="en-US" sz="1400" b="1" dirty="0" smtClean="0">
                <a:solidFill>
                  <a:srgbClr val="FF0000"/>
                </a:solidFill>
                <a:effectLst>
                  <a:outerShdw blurRad="38100" dist="38100" dir="2700000" algn="tl">
                    <a:srgbClr val="000000">
                      <a:alpha val="43137"/>
                    </a:srgbClr>
                  </a:outerShdw>
                </a:effectLst>
              </a:rPr>
              <a:t>（</a:t>
            </a:r>
            <a:r>
              <a:rPr lang="en-US" altLang="ja-JP" sz="1400" b="1" dirty="0">
                <a:solidFill>
                  <a:srgbClr val="FF0000"/>
                </a:solidFill>
                <a:effectLst>
                  <a:outerShdw blurRad="38100" dist="38100" dir="2700000" algn="tl">
                    <a:srgbClr val="000000">
                      <a:alpha val="43137"/>
                    </a:srgbClr>
                  </a:outerShdw>
                </a:effectLst>
              </a:rPr>
              <a:t>2007</a:t>
            </a:r>
            <a:r>
              <a:rPr lang="ja-JP" altLang="en-US" sz="1400" b="1" dirty="0">
                <a:solidFill>
                  <a:srgbClr val="FF0000"/>
                </a:solidFill>
                <a:effectLst>
                  <a:outerShdw blurRad="38100" dist="38100" dir="2700000" algn="tl">
                    <a:srgbClr val="000000">
                      <a:alpha val="43137"/>
                    </a:srgbClr>
                  </a:outerShdw>
                </a:effectLst>
              </a:rPr>
              <a:t>年サービス開始、</a:t>
            </a:r>
            <a:r>
              <a:rPr lang="en-US" altLang="ja-JP" sz="1400" b="1" dirty="0">
                <a:solidFill>
                  <a:srgbClr val="FF0000"/>
                </a:solidFill>
                <a:effectLst>
                  <a:outerShdw blurRad="38100" dist="38100" dir="2700000" algn="tl">
                    <a:srgbClr val="000000">
                      <a:alpha val="43137"/>
                    </a:srgbClr>
                  </a:outerShdw>
                </a:effectLst>
              </a:rPr>
              <a:t>2010</a:t>
            </a:r>
            <a:r>
              <a:rPr lang="ja-JP" altLang="en-US" sz="1400" b="1" dirty="0" smtClean="0">
                <a:solidFill>
                  <a:srgbClr val="FF0000"/>
                </a:solidFill>
                <a:effectLst>
                  <a:outerShdw blurRad="38100" dist="38100" dir="2700000" algn="tl">
                    <a:srgbClr val="000000">
                      <a:alpha val="43137"/>
                    </a:srgbClr>
                  </a:outerShdw>
                </a:effectLst>
              </a:rPr>
              <a:t>年スマートフォンアプリ</a:t>
            </a:r>
            <a:r>
              <a:rPr lang="ja-JP" altLang="en-US" sz="1400" b="1" dirty="0">
                <a:solidFill>
                  <a:srgbClr val="FF0000"/>
                </a:solidFill>
                <a:effectLst>
                  <a:outerShdw blurRad="38100" dist="38100" dir="2700000" algn="tl">
                    <a:srgbClr val="000000">
                      <a:alpha val="43137"/>
                    </a:srgbClr>
                  </a:outerShdw>
                </a:effectLst>
              </a:rPr>
              <a:t>提供開始）</a:t>
            </a:r>
          </a:p>
        </p:txBody>
      </p:sp>
      <p:sp>
        <p:nvSpPr>
          <p:cNvPr id="48" name="テキスト ボックス 47"/>
          <p:cNvSpPr txBox="1"/>
          <p:nvPr/>
        </p:nvSpPr>
        <p:spPr>
          <a:xfrm>
            <a:off x="5055665" y="2795017"/>
            <a:ext cx="3967526" cy="461665"/>
          </a:xfrm>
          <a:prstGeom prst="rect">
            <a:avLst/>
          </a:prstGeom>
          <a:noFill/>
        </p:spPr>
        <p:txBody>
          <a:bodyPr wrap="square" rtlCol="0">
            <a:spAutoFit/>
          </a:bodyPr>
          <a:lstStyle/>
          <a:p>
            <a:pPr marL="285750" indent="-285750">
              <a:buFont typeface="Wingdings" panose="05000000000000000000" pitchFamily="2" charset="2"/>
              <a:buChar char="l"/>
            </a:pPr>
            <a:r>
              <a:rPr lang="ja-JP" altLang="en-US" sz="1200" dirty="0">
                <a:solidFill>
                  <a:prstClr val="black"/>
                </a:solidFill>
              </a:rPr>
              <a:t>防災・減災の</a:t>
            </a:r>
            <a:r>
              <a:rPr lang="ja-JP" altLang="en-US" sz="1200" dirty="0" smtClean="0">
                <a:solidFill>
                  <a:prstClr val="black"/>
                </a:solidFill>
              </a:rPr>
              <a:t>ために、気象庁が発表する緊急地震速報を活用する仕組みが整備されていなかった。</a:t>
            </a:r>
            <a:endParaRPr lang="ja-JP" altLang="en-US" sz="1200" dirty="0">
              <a:solidFill>
                <a:srgbClr val="FF0000"/>
              </a:solidFill>
            </a:endParaRPr>
          </a:p>
        </p:txBody>
      </p:sp>
      <p:sp>
        <p:nvSpPr>
          <p:cNvPr id="50" name="テキスト ボックス 49"/>
          <p:cNvSpPr txBox="1"/>
          <p:nvPr/>
        </p:nvSpPr>
        <p:spPr>
          <a:xfrm>
            <a:off x="5056602" y="3330924"/>
            <a:ext cx="4026564" cy="646331"/>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地震が発生</a:t>
            </a:r>
            <a:r>
              <a:rPr lang="ja-JP" altLang="en-US" sz="1200" dirty="0"/>
              <a:t>した直後</a:t>
            </a:r>
            <a:r>
              <a:rPr lang="ja-JP" altLang="en-US" sz="1200" dirty="0" smtClean="0"/>
              <a:t>には、防災・減災への関心</a:t>
            </a:r>
            <a:r>
              <a:rPr lang="ja-JP" altLang="en-US" sz="1200" dirty="0"/>
              <a:t>が急激</a:t>
            </a:r>
            <a:r>
              <a:rPr lang="ja-JP" altLang="en-US" sz="1200" dirty="0" smtClean="0"/>
              <a:t>に 高まるが、次の地震に向けた対策を講じる機会が少なかった。</a:t>
            </a:r>
            <a:endParaRPr lang="en-US" altLang="ja-JP" sz="1200" dirty="0"/>
          </a:p>
        </p:txBody>
      </p:sp>
      <p:sp>
        <p:nvSpPr>
          <p:cNvPr id="51" name="テキスト ボックス 50"/>
          <p:cNvSpPr txBox="1"/>
          <p:nvPr/>
        </p:nvSpPr>
        <p:spPr>
          <a:xfrm>
            <a:off x="5150987" y="4443637"/>
            <a:ext cx="4086143" cy="369332"/>
          </a:xfrm>
          <a:prstGeom prst="rect">
            <a:avLst/>
          </a:prstGeom>
          <a:noFill/>
        </p:spPr>
        <p:txBody>
          <a:bodyPr wrap="square" rtlCol="0">
            <a:spAutoFit/>
          </a:bodyPr>
          <a:lstStyle/>
          <a:p>
            <a:pPr defTabSz="914400"/>
            <a:r>
              <a:rPr lang="ja-JP" altLang="en-US" b="1" dirty="0" smtClean="0">
                <a:solidFill>
                  <a:prstClr val="white"/>
                </a:solidFill>
              </a:rPr>
              <a:t>ゆれくるコール </a:t>
            </a:r>
            <a:r>
              <a:rPr lang="ja-JP" altLang="en-US" sz="1600" b="1" dirty="0">
                <a:solidFill>
                  <a:prstClr val="white"/>
                </a:solidFill>
              </a:rPr>
              <a:t>でこう </a:t>
            </a:r>
            <a:r>
              <a:rPr lang="ja-JP" altLang="en-US" b="1" dirty="0">
                <a:solidFill>
                  <a:prstClr val="white"/>
                </a:solidFill>
              </a:rPr>
              <a:t>変わった！</a:t>
            </a:r>
            <a:r>
              <a:rPr lang="ja-JP" altLang="en-US" sz="1200" b="1" dirty="0">
                <a:solidFill>
                  <a:prstClr val="white"/>
                </a:solidFill>
              </a:rPr>
              <a:t> </a:t>
            </a:r>
            <a:endParaRPr lang="ja-JP" altLang="en-US" b="1" dirty="0">
              <a:solidFill>
                <a:prstClr val="white"/>
              </a:solidFill>
            </a:endParaRPr>
          </a:p>
        </p:txBody>
      </p:sp>
      <p:sp>
        <p:nvSpPr>
          <p:cNvPr id="52" name="テキスト ボックス 51"/>
          <p:cNvSpPr txBox="1"/>
          <p:nvPr/>
        </p:nvSpPr>
        <p:spPr>
          <a:xfrm>
            <a:off x="5106890" y="4914287"/>
            <a:ext cx="3764247" cy="1569660"/>
          </a:xfrm>
          <a:prstGeom prst="rect">
            <a:avLst/>
          </a:prstGeom>
          <a:noFill/>
        </p:spPr>
        <p:txBody>
          <a:bodyPr wrap="square" rtlCol="0">
            <a:spAutoFit/>
          </a:bodyPr>
          <a:lstStyle/>
          <a:p>
            <a:pPr marL="285750" indent="-285750" defTabSz="914400">
              <a:buFont typeface="Wingdings" panose="05000000000000000000" pitchFamily="2" charset="2"/>
              <a:buChar char="l"/>
            </a:pPr>
            <a:r>
              <a:rPr lang="ja-JP" altLang="en-US" sz="1200" dirty="0" smtClean="0"/>
              <a:t>緊急地震速報が誰にとっても身近な存在になったことで、事前に身</a:t>
            </a:r>
            <a:r>
              <a:rPr lang="ja-JP" altLang="en-US" sz="1200" dirty="0"/>
              <a:t>を守る準備や心構えができ、被害の軽減に</a:t>
            </a:r>
            <a:r>
              <a:rPr lang="ja-JP" altLang="en-US" sz="1200" dirty="0" smtClean="0"/>
              <a:t>つなげることが可能となった。</a:t>
            </a:r>
            <a:endParaRPr lang="en-US" altLang="ja-JP" sz="1200" dirty="0" smtClean="0"/>
          </a:p>
          <a:p>
            <a:pPr marL="285750" indent="-285750" defTabSz="914400">
              <a:buFont typeface="Wingdings" panose="05000000000000000000" pitchFamily="2" charset="2"/>
              <a:buChar char="l"/>
            </a:pPr>
            <a:r>
              <a:rPr lang="ja-JP" altLang="en-US" sz="1200" dirty="0"/>
              <a:t>地震発生以降でも、搭載するコミュニケーションツールを活用して、地震の経験を振り返ったりすることで次の地震の防災・減災を考えるきっかけになる</a:t>
            </a:r>
            <a:endParaRPr lang="en-US" altLang="ja-JP" sz="1200" dirty="0"/>
          </a:p>
          <a:p>
            <a:pPr marL="285750" indent="-285750" defTabSz="914400">
              <a:buFont typeface="Wingdings" panose="05000000000000000000" pitchFamily="2" charset="2"/>
              <a:buChar char="l"/>
            </a:pPr>
            <a:r>
              <a:rPr lang="ja-JP" altLang="en-US" sz="1200" dirty="0"/>
              <a:t>また、地震が発生した地域にいる者についての安否情報も確認可能</a:t>
            </a:r>
            <a:r>
              <a:rPr lang="ja-JP" altLang="en-US" sz="1200" dirty="0" smtClean="0"/>
              <a:t>。</a:t>
            </a:r>
            <a:endParaRPr lang="ja-JP" altLang="en-US" sz="1200" dirty="0"/>
          </a:p>
        </p:txBody>
      </p:sp>
      <p:grpSp>
        <p:nvGrpSpPr>
          <p:cNvPr id="59" name="図形グループ 24"/>
          <p:cNvGrpSpPr/>
          <p:nvPr/>
        </p:nvGrpSpPr>
        <p:grpSpPr>
          <a:xfrm>
            <a:off x="6255233" y="250008"/>
            <a:ext cx="752743" cy="752743"/>
            <a:chOff x="6255233" y="281179"/>
            <a:chExt cx="752743" cy="752743"/>
          </a:xfrm>
          <a:solidFill>
            <a:schemeClr val="bg1"/>
          </a:solidFill>
        </p:grpSpPr>
        <p:sp>
          <p:nvSpPr>
            <p:cNvPr id="60" name="角丸四角形 59"/>
            <p:cNvSpPr/>
            <p:nvPr/>
          </p:nvSpPr>
          <p:spPr>
            <a:xfrm>
              <a:off x="6255233"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61" name="テキスト ボックス 60"/>
            <p:cNvSpPr txBox="1"/>
            <p:nvPr/>
          </p:nvSpPr>
          <p:spPr>
            <a:xfrm>
              <a:off x="6308439" y="334385"/>
              <a:ext cx="646331" cy="646331"/>
            </a:xfrm>
            <a:prstGeom prst="rect">
              <a:avLst/>
            </a:prstGeom>
            <a:grpFill/>
            <a:ln>
              <a:solidFill>
                <a:schemeClr val="bg1"/>
              </a:solidFill>
            </a:ln>
          </p:spPr>
          <p:txBody>
            <a:bodyPr wrap="none" rtlCol="0">
              <a:spAutoFit/>
            </a:bodyPr>
            <a:lstStyle/>
            <a:p>
              <a:r>
                <a:rPr kumimoji="1" lang="ja-JP" altLang="en-US" dirty="0" smtClean="0">
                  <a:solidFill>
                    <a:srgbClr val="4CA6FF"/>
                  </a:solidFill>
                  <a:latin typeface="小塚ゴシック Pr6N M"/>
                  <a:ea typeface="小塚ゴシック Pr6N M"/>
                  <a:cs typeface="小塚ゴシック Pr6N M"/>
                </a:rPr>
                <a:t>防災</a:t>
              </a:r>
              <a:endParaRPr kumimoji="1"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減災</a:t>
              </a:r>
              <a:endParaRPr kumimoji="1" lang="ja-JP" altLang="en-US" dirty="0">
                <a:solidFill>
                  <a:srgbClr val="4CA6FF"/>
                </a:solidFill>
                <a:latin typeface="小塚ゴシック Pr6N M"/>
                <a:ea typeface="小塚ゴシック Pr6N M"/>
                <a:cs typeface="小塚ゴシック Pr6N M"/>
              </a:endParaRPr>
            </a:p>
          </p:txBody>
        </p:sp>
      </p:grpSp>
      <p:grpSp>
        <p:nvGrpSpPr>
          <p:cNvPr id="62" name="図形グループ 36"/>
          <p:cNvGrpSpPr/>
          <p:nvPr/>
        </p:nvGrpSpPr>
        <p:grpSpPr>
          <a:xfrm>
            <a:off x="7172281" y="250008"/>
            <a:ext cx="752743" cy="752743"/>
            <a:chOff x="7154801" y="281179"/>
            <a:chExt cx="752743" cy="752743"/>
          </a:xfrm>
        </p:grpSpPr>
        <p:sp>
          <p:nvSpPr>
            <p:cNvPr id="64" name="角丸四角形 63"/>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6" name="角丸四角形 65"/>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7" name="テキスト ボックス 66"/>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grpSp>
        <p:nvGrpSpPr>
          <p:cNvPr id="68" name="図形グループ 33"/>
          <p:cNvGrpSpPr/>
          <p:nvPr/>
        </p:nvGrpSpPr>
        <p:grpSpPr>
          <a:xfrm>
            <a:off x="8089329" y="259633"/>
            <a:ext cx="752743" cy="752743"/>
            <a:chOff x="8060984" y="281179"/>
            <a:chExt cx="752743" cy="752743"/>
          </a:xfrm>
          <a:noFill/>
        </p:grpSpPr>
        <p:sp>
          <p:nvSpPr>
            <p:cNvPr id="69" name="角丸四角形 68"/>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70" name="テキスト ボックス 69"/>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pic>
        <p:nvPicPr>
          <p:cNvPr id="4" name="図 3"/>
          <p:cNvPicPr>
            <a:picLocks noChangeAspect="1"/>
          </p:cNvPicPr>
          <p:nvPr/>
        </p:nvPicPr>
        <p:blipFill rotWithShape="1">
          <a:blip r:embed="rId6"/>
          <a:srcRect l="6453" t="29934" r="28119" b="17973"/>
          <a:stretch/>
        </p:blipFill>
        <p:spPr>
          <a:xfrm>
            <a:off x="130623" y="3588254"/>
            <a:ext cx="4809274" cy="2058118"/>
          </a:xfrm>
          <a:prstGeom prst="rect">
            <a:avLst/>
          </a:prstGeom>
        </p:spPr>
      </p:pic>
      <p:sp>
        <p:nvSpPr>
          <p:cNvPr id="42" name="線吹き出し 1 (枠付き) 41"/>
          <p:cNvSpPr/>
          <p:nvPr/>
        </p:nvSpPr>
        <p:spPr>
          <a:xfrm>
            <a:off x="383178" y="5736331"/>
            <a:ext cx="1921080" cy="717054"/>
          </a:xfrm>
          <a:prstGeom prst="borderCallout1">
            <a:avLst>
              <a:gd name="adj1" fmla="val -1215"/>
              <a:gd name="adj2" fmla="val 36906"/>
              <a:gd name="adj3" fmla="val -56011"/>
              <a:gd name="adj4" fmla="val 66409"/>
            </a:avLst>
          </a:prstGeom>
          <a:solidFill>
            <a:srgbClr val="3399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t>設定した地点の推定震度を地図上に表示し、地震の規模を直感的に見ることができる「震度マップ</a:t>
            </a:r>
            <a:r>
              <a:rPr lang="ja-JP" altLang="en-US" sz="1100" dirty="0" smtClean="0"/>
              <a:t>」</a:t>
            </a:r>
            <a:endParaRPr lang="ja-JP" altLang="en-US" sz="1100" dirty="0"/>
          </a:p>
        </p:txBody>
      </p:sp>
      <p:sp>
        <p:nvSpPr>
          <p:cNvPr id="57" name="線吹き出し 1 (枠付き) 56"/>
          <p:cNvSpPr/>
          <p:nvPr/>
        </p:nvSpPr>
        <p:spPr>
          <a:xfrm>
            <a:off x="2590800" y="5702817"/>
            <a:ext cx="2125242" cy="781060"/>
          </a:xfrm>
          <a:prstGeom prst="borderCallout1">
            <a:avLst>
              <a:gd name="adj1" fmla="val 920"/>
              <a:gd name="adj2" fmla="val 49286"/>
              <a:gd name="adj3" fmla="val -44822"/>
              <a:gd name="adj4" fmla="val 27966"/>
            </a:avLst>
          </a:prstGeom>
          <a:solidFill>
            <a:srgbClr val="3399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t>自分</a:t>
            </a:r>
            <a:r>
              <a:rPr lang="ja-JP" altLang="en-US" sz="1100" dirty="0"/>
              <a:t>が体感した「ゆれ」の大きさを「立っていられないほどゆれた！」などユーザーが自分の言葉で共有できる「ゆれ体感</a:t>
            </a:r>
            <a:r>
              <a:rPr lang="ja-JP" altLang="en-US" sz="1100" dirty="0" smtClean="0"/>
              <a:t>投稿」</a:t>
            </a:r>
            <a:endParaRPr lang="ja-JP" altLang="en-US" sz="1100" dirty="0"/>
          </a:p>
        </p:txBody>
      </p:sp>
      <p:sp>
        <p:nvSpPr>
          <p:cNvPr id="56" name="線吹き出し 1 (枠付き) 55"/>
          <p:cNvSpPr/>
          <p:nvPr/>
        </p:nvSpPr>
        <p:spPr>
          <a:xfrm>
            <a:off x="572074" y="2977051"/>
            <a:ext cx="1921080" cy="491135"/>
          </a:xfrm>
          <a:prstGeom prst="borderCallout1">
            <a:avLst>
              <a:gd name="adj1" fmla="val 35659"/>
              <a:gd name="adj2" fmla="val 3071"/>
              <a:gd name="adj3" fmla="val 135841"/>
              <a:gd name="adj4" fmla="val -10550"/>
            </a:avLst>
          </a:prstGeom>
          <a:solidFill>
            <a:srgbClr val="3399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t>プッシュ＆カウントダウンで一発表示する「緊急地震速報</a:t>
            </a:r>
            <a:r>
              <a:rPr lang="ja-JP" altLang="en-US" sz="1100" dirty="0" smtClean="0"/>
              <a:t>」</a:t>
            </a:r>
            <a:endParaRPr lang="ja-JP" altLang="en-US" sz="1100" dirty="0"/>
          </a:p>
        </p:txBody>
      </p:sp>
      <p:sp>
        <p:nvSpPr>
          <p:cNvPr id="43" name="線吹き出し 1 (枠付き) 42"/>
          <p:cNvSpPr/>
          <p:nvPr/>
        </p:nvSpPr>
        <p:spPr>
          <a:xfrm>
            <a:off x="2781874" y="2977051"/>
            <a:ext cx="2025620" cy="481609"/>
          </a:xfrm>
          <a:prstGeom prst="borderCallout1">
            <a:avLst>
              <a:gd name="adj1" fmla="val 85095"/>
              <a:gd name="adj2" fmla="val 50173"/>
              <a:gd name="adj3" fmla="val 162951"/>
              <a:gd name="adj4" fmla="val 75722"/>
            </a:avLst>
          </a:prstGeom>
          <a:solidFill>
            <a:srgbClr val="3399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t>利用者が登録した安否情報を地図上に表示する「安否確認</a:t>
            </a:r>
            <a:r>
              <a:rPr lang="ja-JP" altLang="en-US" sz="1100" dirty="0" smtClean="0"/>
              <a:t>」</a:t>
            </a:r>
            <a:endParaRPr lang="ja-JP" altLang="en-US" sz="1100" dirty="0"/>
          </a:p>
        </p:txBody>
      </p:sp>
      <p:sp>
        <p:nvSpPr>
          <p:cNvPr id="44" name="角丸四角形 43"/>
          <p:cNvSpPr/>
          <p:nvPr/>
        </p:nvSpPr>
        <p:spPr>
          <a:xfrm>
            <a:off x="383178" y="2334834"/>
            <a:ext cx="4332864" cy="526631"/>
          </a:xfrm>
          <a:prstGeom prst="roundRect">
            <a:avLst>
              <a:gd name="adj" fmla="val 50000"/>
            </a:avLst>
          </a:prstGeom>
          <a:solidFill>
            <a:srgbClr val="3399FF"/>
          </a:solidFill>
          <a:ln>
            <a:solidFill>
              <a:srgbClr val="4CA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sp>
        <p:nvSpPr>
          <p:cNvPr id="46" name="テキスト ボックス 45"/>
          <p:cNvSpPr txBox="1"/>
          <p:nvPr/>
        </p:nvSpPr>
        <p:spPr>
          <a:xfrm>
            <a:off x="463706" y="2362312"/>
            <a:ext cx="4361910" cy="461665"/>
          </a:xfrm>
          <a:prstGeom prst="rect">
            <a:avLst/>
          </a:prstGeom>
          <a:noFill/>
        </p:spPr>
        <p:txBody>
          <a:bodyPr wrap="square" rtlCol="0">
            <a:spAutoFit/>
          </a:bodyPr>
          <a:lstStyle/>
          <a:p>
            <a:pPr defTabSz="914400"/>
            <a:r>
              <a:rPr lang="ja-JP" altLang="en-US" sz="1200" b="1" dirty="0" smtClean="0">
                <a:solidFill>
                  <a:prstClr val="white"/>
                </a:solidFill>
              </a:rPr>
              <a:t>予想震度、予想到達時間を通知する「緊急</a:t>
            </a:r>
            <a:r>
              <a:rPr lang="ja-JP" altLang="en-US" sz="1200" b="1" dirty="0">
                <a:solidFill>
                  <a:prstClr val="white"/>
                </a:solidFill>
              </a:rPr>
              <a:t>地震</a:t>
            </a:r>
            <a:r>
              <a:rPr lang="ja-JP" altLang="en-US" sz="1200" b="1" dirty="0" smtClean="0">
                <a:solidFill>
                  <a:prstClr val="white"/>
                </a:solidFill>
              </a:rPr>
              <a:t>速報」以外</a:t>
            </a:r>
            <a:r>
              <a:rPr lang="ja-JP" altLang="en-US" sz="1200" b="1" dirty="0">
                <a:solidFill>
                  <a:prstClr val="white"/>
                </a:solidFill>
              </a:rPr>
              <a:t>にも、防災・減災のためのさまざま</a:t>
            </a:r>
            <a:r>
              <a:rPr lang="ja-JP" altLang="en-US" sz="1200" b="1" dirty="0" smtClean="0">
                <a:solidFill>
                  <a:prstClr val="white"/>
                </a:solidFill>
              </a:rPr>
              <a:t>なコミュニケーションツール</a:t>
            </a:r>
            <a:r>
              <a:rPr lang="ja-JP" altLang="en-US" sz="1200" b="1" dirty="0">
                <a:solidFill>
                  <a:prstClr val="white"/>
                </a:solidFill>
              </a:rPr>
              <a:t>が充実</a:t>
            </a:r>
            <a:r>
              <a:rPr lang="ja-JP" altLang="en-US" sz="1200" b="1" dirty="0" smtClean="0">
                <a:solidFill>
                  <a:prstClr val="white"/>
                </a:solidFill>
              </a:rPr>
              <a:t>。</a:t>
            </a:r>
            <a:endParaRPr lang="ja-JP" altLang="en-US" sz="1200" b="1" dirty="0">
              <a:solidFill>
                <a:prstClr val="white"/>
              </a:solidFill>
            </a:endParaRPr>
          </a:p>
        </p:txBody>
      </p:sp>
      <p:sp>
        <p:nvSpPr>
          <p:cNvPr id="41" name="テキスト ボックス 40"/>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11999401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線コネクタ 66"/>
          <p:cNvCxnSpPr/>
          <p:nvPr/>
        </p:nvCxnSpPr>
        <p:spPr>
          <a:xfrm flipH="1">
            <a:off x="10565" y="1405574"/>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204088"/>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0080FF"/>
            </a:solidFill>
          </a:ln>
          <a:effectLst/>
        </p:spPr>
        <p:style>
          <a:lnRef idx="2">
            <a:schemeClr val="accent1"/>
          </a:lnRef>
          <a:fillRef idx="0">
            <a:schemeClr val="accent1"/>
          </a:fillRef>
          <a:effectRef idx="1">
            <a:schemeClr val="accent1"/>
          </a:effectRef>
          <a:fontRef idx="minor">
            <a:schemeClr val="tx1"/>
          </a:fontRef>
        </p:style>
      </p:cxnSp>
      <p:sp>
        <p:nvSpPr>
          <p:cNvPr id="50" name="正方形/長方形 49"/>
          <p:cNvSpPr/>
          <p:nvPr/>
        </p:nvSpPr>
        <p:spPr>
          <a:xfrm>
            <a:off x="0" y="6577577"/>
            <a:ext cx="9906000" cy="280423"/>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48" name="テキスト ボックス 47"/>
          <p:cNvSpPr txBox="1"/>
          <p:nvPr/>
        </p:nvSpPr>
        <p:spPr>
          <a:xfrm>
            <a:off x="165180" y="1401638"/>
            <a:ext cx="3831498" cy="800219"/>
          </a:xfrm>
          <a:prstGeom prst="rect">
            <a:avLst/>
          </a:prstGeom>
          <a:noFill/>
        </p:spPr>
        <p:txBody>
          <a:bodyPr wrap="none" rtlCol="0">
            <a:spAutoFit/>
          </a:bodyPr>
          <a:lstStyle/>
          <a:p>
            <a:r>
              <a:rPr lang="ja-JP" altLang="en-US" sz="2300" dirty="0" smtClean="0">
                <a:solidFill>
                  <a:srgbClr val="0080FF"/>
                </a:solidFill>
                <a:latin typeface="小塚ゴシック Pro M"/>
                <a:ea typeface="小塚ゴシック Pro M"/>
                <a:cs typeface="小塚ゴシック Pro M"/>
              </a:rPr>
              <a:t>身</a:t>
            </a:r>
            <a:r>
              <a:rPr lang="ja-JP" altLang="en-US" sz="2300" dirty="0">
                <a:solidFill>
                  <a:srgbClr val="0080FF"/>
                </a:solidFill>
                <a:latin typeface="小塚ゴシック Pro M"/>
                <a:ea typeface="小塚ゴシック Pro M"/>
                <a:cs typeface="小塚ゴシック Pro M"/>
              </a:rPr>
              <a:t>を守る準備や心構えが</a:t>
            </a:r>
            <a:r>
              <a:rPr lang="ja-JP" altLang="en-US" sz="2300" dirty="0" smtClean="0">
                <a:solidFill>
                  <a:srgbClr val="0080FF"/>
                </a:solidFill>
                <a:latin typeface="小塚ゴシック Pro M"/>
                <a:ea typeface="小塚ゴシック Pro M"/>
                <a:cs typeface="小塚ゴシック Pro M"/>
              </a:rPr>
              <a:t>でき</a:t>
            </a:r>
            <a:endParaRPr lang="en-US" altLang="ja-JP" sz="2300" dirty="0" smtClean="0">
              <a:solidFill>
                <a:srgbClr val="0080FF"/>
              </a:solidFill>
              <a:latin typeface="小塚ゴシック Pro M"/>
              <a:ea typeface="小塚ゴシック Pro M"/>
              <a:cs typeface="小塚ゴシック Pro M"/>
            </a:endParaRPr>
          </a:p>
          <a:p>
            <a:r>
              <a:rPr lang="ja-JP" altLang="en-US" sz="2300" dirty="0" smtClean="0">
                <a:solidFill>
                  <a:srgbClr val="0080FF"/>
                </a:solidFill>
                <a:latin typeface="小塚ゴシック Pro M"/>
                <a:ea typeface="小塚ゴシック Pro M"/>
                <a:cs typeface="小塚ゴシック Pro M"/>
              </a:rPr>
              <a:t>被害</a:t>
            </a:r>
            <a:r>
              <a:rPr lang="ja-JP" altLang="en-US" sz="2300" dirty="0">
                <a:solidFill>
                  <a:srgbClr val="0080FF"/>
                </a:solidFill>
                <a:latin typeface="小塚ゴシック Pro M"/>
                <a:ea typeface="小塚ゴシック Pro M"/>
                <a:cs typeface="小塚ゴシック Pro M"/>
              </a:rPr>
              <a:t>の軽減に</a:t>
            </a:r>
            <a:r>
              <a:rPr lang="ja-JP" altLang="en-US" sz="2300" dirty="0" smtClean="0">
                <a:solidFill>
                  <a:srgbClr val="0080FF"/>
                </a:solidFill>
                <a:latin typeface="小塚ゴシック Pro M"/>
                <a:ea typeface="小塚ゴシック Pro M"/>
                <a:cs typeface="小塚ゴシック Pro M"/>
              </a:rPr>
              <a:t>つながる</a:t>
            </a:r>
            <a:endParaRPr lang="ja-JP" altLang="en-US" sz="2300" dirty="0">
              <a:solidFill>
                <a:srgbClr val="0080FF"/>
              </a:solidFill>
              <a:latin typeface="小塚ゴシック Pro M"/>
              <a:ea typeface="小塚ゴシック Pro M"/>
              <a:cs typeface="小塚ゴシック Pro M"/>
            </a:endParaRPr>
          </a:p>
        </p:txBody>
      </p:sp>
      <p:sp>
        <p:nvSpPr>
          <p:cNvPr id="93" name="角丸四角形 92"/>
          <p:cNvSpPr/>
          <p:nvPr/>
        </p:nvSpPr>
        <p:spPr>
          <a:xfrm>
            <a:off x="5157155" y="4099560"/>
            <a:ext cx="4609879" cy="2375604"/>
          </a:xfrm>
          <a:prstGeom prst="roundRect">
            <a:avLst>
              <a:gd name="adj" fmla="val 11133"/>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ja-JP" altLang="en-US">
              <a:solidFill>
                <a:prstClr val="white"/>
              </a:solidFill>
            </a:endParaRPr>
          </a:p>
        </p:txBody>
      </p:sp>
      <p:pic>
        <p:nvPicPr>
          <p:cNvPr id="1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583" y="4165724"/>
            <a:ext cx="743363" cy="639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9" name="正方形/長方形 108"/>
          <p:cNvSpPr/>
          <p:nvPr/>
        </p:nvSpPr>
        <p:spPr>
          <a:xfrm>
            <a:off x="5191693" y="4827917"/>
            <a:ext cx="2844872" cy="1369606"/>
          </a:xfrm>
          <a:prstGeom prst="rect">
            <a:avLst/>
          </a:prstGeom>
        </p:spPr>
        <p:txBody>
          <a:bodyPr wrap="square">
            <a:spAutoFit/>
          </a:bodyPr>
          <a:lstStyle/>
          <a:p>
            <a:r>
              <a:rPr lang="ja-JP" altLang="en-US" sz="1050" dirty="0">
                <a:solidFill>
                  <a:prstClr val="black"/>
                </a:solidFill>
                <a:latin typeface="ＭＳ Ｐゴシック" panose="020B0600070205080204" pitchFamily="50" charset="-128"/>
              </a:rPr>
              <a:t>　ゆれくるコールの</a:t>
            </a:r>
            <a:r>
              <a:rPr lang="en-US" altLang="ja-JP" sz="1050" dirty="0">
                <a:solidFill>
                  <a:prstClr val="black"/>
                </a:solidFill>
                <a:latin typeface="ＭＳ Ｐゴシック" panose="020B0600070205080204" pitchFamily="50" charset="-128"/>
              </a:rPr>
              <a:t>Facebook</a:t>
            </a:r>
            <a:r>
              <a:rPr lang="ja-JP" altLang="en-US" sz="1050" dirty="0">
                <a:solidFill>
                  <a:prstClr val="black"/>
                </a:solidFill>
                <a:latin typeface="ＭＳ Ｐゴシック" panose="020B0600070205080204" pitchFamily="50" charset="-128"/>
              </a:rPr>
              <a:t>ページでは、防災知識を高めるマンガ「ゆれくる遊撃隊」を掲載して</a:t>
            </a:r>
            <a:r>
              <a:rPr lang="ja-JP" altLang="en-US" sz="1050" dirty="0" smtClean="0">
                <a:solidFill>
                  <a:prstClr val="black"/>
                </a:solidFill>
                <a:latin typeface="ＭＳ Ｐゴシック" panose="020B0600070205080204" pitchFamily="50" charset="-128"/>
              </a:rPr>
              <a:t>いる。防災</a:t>
            </a:r>
            <a:r>
              <a:rPr lang="ja-JP" altLang="en-US" sz="1050" dirty="0">
                <a:solidFill>
                  <a:prstClr val="black"/>
                </a:solidFill>
                <a:latin typeface="ＭＳ Ｐゴシック" panose="020B0600070205080204" pitchFamily="50" charset="-128"/>
              </a:rPr>
              <a:t>や災害発生時の行動について、毎回さまざまなテーマを</a:t>
            </a:r>
            <a:r>
              <a:rPr lang="ja-JP" altLang="en-US" sz="1050" dirty="0" smtClean="0">
                <a:solidFill>
                  <a:prstClr val="black"/>
                </a:solidFill>
                <a:latin typeface="ＭＳ Ｐゴシック" panose="020B0600070205080204" pitchFamily="50" charset="-128"/>
              </a:rPr>
              <a:t>取り上げている。</a:t>
            </a:r>
            <a:endParaRPr lang="ja-JP" altLang="en-US" sz="1050" dirty="0">
              <a:solidFill>
                <a:prstClr val="black"/>
              </a:solidFill>
              <a:latin typeface="ＭＳ Ｐゴシック" panose="020B0600070205080204" pitchFamily="50" charset="-128"/>
            </a:endParaRPr>
          </a:p>
          <a:p>
            <a:r>
              <a:rPr lang="ja-JP" altLang="en-US" sz="1050" dirty="0" smtClean="0">
                <a:solidFill>
                  <a:prstClr val="black"/>
                </a:solidFill>
                <a:latin typeface="ＭＳ Ｐゴシック" panose="020B0600070205080204" pitchFamily="50" charset="-128"/>
              </a:rPr>
              <a:t>　また</a:t>
            </a:r>
            <a:r>
              <a:rPr lang="en-US" altLang="ja-JP" sz="1050" dirty="0">
                <a:solidFill>
                  <a:prstClr val="black"/>
                </a:solidFill>
                <a:latin typeface="ＭＳ Ｐゴシック" panose="020B0600070205080204" pitchFamily="50" charset="-128"/>
              </a:rPr>
              <a:t>2015</a:t>
            </a:r>
            <a:r>
              <a:rPr lang="ja-JP" altLang="en-US" sz="1050" dirty="0">
                <a:solidFill>
                  <a:prstClr val="black"/>
                </a:solidFill>
                <a:latin typeface="ＭＳ Ｐゴシック" panose="020B0600070205080204" pitchFamily="50" charset="-128"/>
              </a:rPr>
              <a:t>年</a:t>
            </a:r>
            <a:r>
              <a:rPr lang="en-US" altLang="ja-JP" sz="1050" dirty="0">
                <a:solidFill>
                  <a:prstClr val="black"/>
                </a:solidFill>
                <a:latin typeface="ＭＳ Ｐゴシック" panose="020B0600070205080204" pitchFamily="50" charset="-128"/>
              </a:rPr>
              <a:t>9</a:t>
            </a:r>
            <a:r>
              <a:rPr lang="ja-JP" altLang="en-US" sz="1050" dirty="0">
                <a:solidFill>
                  <a:prstClr val="black"/>
                </a:solidFill>
                <a:latin typeface="ＭＳ Ｐゴシック" panose="020B0600070205080204" pitchFamily="50" charset="-128"/>
              </a:rPr>
              <a:t>月１日から、東京消防庁とタイアップし家具転対策</a:t>
            </a:r>
            <a:r>
              <a:rPr lang="en-US" altLang="ja-JP" sz="1050" baseline="30000" dirty="0">
                <a:solidFill>
                  <a:prstClr val="black"/>
                </a:solidFill>
                <a:latin typeface="ＭＳ Ｐゴシック" panose="020B0600070205080204" pitchFamily="50" charset="-128"/>
              </a:rPr>
              <a:t>※</a:t>
            </a:r>
            <a:r>
              <a:rPr lang="ja-JP" altLang="en-US" sz="1050" dirty="0">
                <a:solidFill>
                  <a:prstClr val="black"/>
                </a:solidFill>
                <a:latin typeface="ＭＳ Ｐゴシック" panose="020B0600070205080204" pitchFamily="50" charset="-128"/>
              </a:rPr>
              <a:t>の</a:t>
            </a:r>
            <a:r>
              <a:rPr lang="en-US" altLang="ja-JP" sz="1050" dirty="0">
                <a:solidFill>
                  <a:prstClr val="black"/>
                </a:solidFill>
                <a:latin typeface="ＭＳ Ｐゴシック" panose="020B0600070205080204" pitchFamily="50" charset="-128"/>
              </a:rPr>
              <a:t>PR</a:t>
            </a:r>
            <a:r>
              <a:rPr lang="ja-JP" altLang="en-US" sz="1050" dirty="0">
                <a:solidFill>
                  <a:prstClr val="black"/>
                </a:solidFill>
                <a:latin typeface="ＭＳ Ｐゴシック" panose="020B0600070205080204" pitchFamily="50" charset="-128"/>
              </a:rPr>
              <a:t>もおこなっ</a:t>
            </a:r>
            <a:r>
              <a:rPr lang="ja-JP" altLang="en-US" sz="1050" dirty="0" smtClean="0">
                <a:solidFill>
                  <a:prstClr val="black"/>
                </a:solidFill>
                <a:latin typeface="ＭＳ Ｐゴシック" panose="020B0600070205080204" pitchFamily="50" charset="-128"/>
              </a:rPr>
              <a:t>ている。</a:t>
            </a:r>
            <a:endParaRPr lang="ja-JP" altLang="en-US" sz="1050" dirty="0">
              <a:solidFill>
                <a:prstClr val="black"/>
              </a:solidFill>
              <a:latin typeface="ＭＳ Ｐゴシック" panose="020B0600070205080204" pitchFamily="50" charset="-128"/>
            </a:endParaRPr>
          </a:p>
          <a:p>
            <a:r>
              <a:rPr lang="en-US" altLang="ja-JP" sz="900" dirty="0" smtClean="0">
                <a:solidFill>
                  <a:prstClr val="black"/>
                </a:solidFill>
                <a:latin typeface="ＭＳ Ｐゴシック" panose="020B0600070205080204" pitchFamily="50" charset="-128"/>
              </a:rPr>
              <a:t>※ </a:t>
            </a:r>
            <a:r>
              <a:rPr lang="ja-JP" altLang="en-US" sz="900" dirty="0">
                <a:solidFill>
                  <a:prstClr val="black"/>
                </a:solidFill>
                <a:latin typeface="ＭＳ Ｐゴシック" panose="020B0600070205080204" pitchFamily="50" charset="-128"/>
              </a:rPr>
              <a:t>家具転対策と</a:t>
            </a:r>
            <a:r>
              <a:rPr lang="ja-JP" altLang="en-US" sz="900" dirty="0" smtClean="0">
                <a:solidFill>
                  <a:prstClr val="black"/>
                </a:solidFill>
                <a:latin typeface="ＭＳ Ｐゴシック" panose="020B0600070205080204" pitchFamily="50" charset="-128"/>
              </a:rPr>
              <a:t>は家具類</a:t>
            </a:r>
            <a:r>
              <a:rPr lang="ja-JP" altLang="en-US" sz="900" dirty="0">
                <a:solidFill>
                  <a:prstClr val="black"/>
                </a:solidFill>
                <a:latin typeface="ＭＳ Ｐゴシック" panose="020B0600070205080204" pitchFamily="50" charset="-128"/>
              </a:rPr>
              <a:t>の転倒・落下・移動防止対策の省略</a:t>
            </a:r>
            <a:r>
              <a:rPr lang="ja-JP" altLang="en-US" sz="900" dirty="0" smtClean="0">
                <a:solidFill>
                  <a:prstClr val="black"/>
                </a:solidFill>
                <a:latin typeface="ＭＳ Ｐゴシック" panose="020B0600070205080204" pitchFamily="50" charset="-128"/>
              </a:rPr>
              <a:t>である。</a:t>
            </a:r>
            <a:endParaRPr lang="ja-JP" altLang="en-US" sz="900" dirty="0">
              <a:solidFill>
                <a:prstClr val="black"/>
              </a:solidFill>
              <a:latin typeface="ＭＳ Ｐゴシック" panose="020B0600070205080204" pitchFamily="50" charset="-128"/>
            </a:endParaRPr>
          </a:p>
        </p:txBody>
      </p:sp>
      <p:sp>
        <p:nvSpPr>
          <p:cNvPr id="111" name="テキスト ボックス 110"/>
          <p:cNvSpPr txBox="1"/>
          <p:nvPr/>
        </p:nvSpPr>
        <p:spPr>
          <a:xfrm>
            <a:off x="51663" y="2265795"/>
            <a:ext cx="4905407" cy="1774857"/>
          </a:xfrm>
          <a:prstGeom prst="rect">
            <a:avLst/>
          </a:prstGeom>
          <a:noFill/>
        </p:spPr>
        <p:txBody>
          <a:bodyPr wrap="square" rtlCol="0">
            <a:noAutofit/>
          </a:bodyPr>
          <a:lstStyle/>
          <a:p>
            <a:r>
              <a:rPr lang="ja-JP" altLang="en-US" sz="1200" dirty="0" smtClean="0">
                <a:latin typeface="+mn-ea"/>
                <a:cs typeface="小塚ゴシック Pr6N L"/>
              </a:rPr>
              <a:t>　</a:t>
            </a:r>
            <a:r>
              <a:rPr lang="ja-JP" altLang="en-US" sz="1200" dirty="0">
                <a:latin typeface="+mn-ea"/>
                <a:cs typeface="小塚ゴシック Pr6N L"/>
              </a:rPr>
              <a:t>緊急地震</a:t>
            </a:r>
            <a:r>
              <a:rPr lang="ja-JP" altLang="en-US" sz="1200" dirty="0" smtClean="0">
                <a:latin typeface="+mn-ea"/>
                <a:cs typeface="小塚ゴシック Pr6N L"/>
              </a:rPr>
              <a:t>速報アプリ「ゆれくるコール」は、大きなゆれの前に地震の情報をお知らせし、身を守る助けとなるアプリである。気象庁</a:t>
            </a:r>
            <a:r>
              <a:rPr lang="ja-JP" altLang="en-US" sz="1200" dirty="0">
                <a:latin typeface="+mn-ea"/>
                <a:cs typeface="小塚ゴシック Pr6N L"/>
              </a:rPr>
              <a:t>の発表</a:t>
            </a:r>
            <a:r>
              <a:rPr lang="ja-JP" altLang="en-US" sz="1200" dirty="0" smtClean="0">
                <a:latin typeface="+mn-ea"/>
                <a:cs typeface="小塚ゴシック Pr6N L"/>
              </a:rPr>
              <a:t>する緊急地震速報（予報）を</a:t>
            </a:r>
            <a:r>
              <a:rPr lang="ja-JP" altLang="en-US" sz="1200" dirty="0">
                <a:latin typeface="+mn-ea"/>
                <a:cs typeface="小塚ゴシック Pr6N L"/>
              </a:rPr>
              <a:t>もとに、利用者が設定した地点のゆれを計算し</a:t>
            </a:r>
            <a:r>
              <a:rPr lang="ja-JP" altLang="en-US" sz="1200" dirty="0" smtClean="0">
                <a:latin typeface="+mn-ea"/>
                <a:cs typeface="小塚ゴシック Pr6N L"/>
              </a:rPr>
              <a:t>、どのくらいの大きさのゆれが何秒後に起きるか通知する。</a:t>
            </a:r>
            <a:endParaRPr lang="en-US" altLang="ja-JP" sz="1200" dirty="0" smtClean="0">
              <a:latin typeface="+mn-ea"/>
              <a:cs typeface="小塚ゴシック Pr6N L"/>
            </a:endParaRPr>
          </a:p>
          <a:p>
            <a:endParaRPr lang="en-US" altLang="ja-JP" sz="1200" dirty="0" smtClean="0">
              <a:latin typeface="+mn-ea"/>
              <a:cs typeface="小塚ゴシック Pr6N L"/>
            </a:endParaRPr>
          </a:p>
          <a:p>
            <a:r>
              <a:rPr lang="ja-JP" altLang="en-US" sz="1200" dirty="0" smtClean="0">
                <a:latin typeface="+mn-ea"/>
                <a:cs typeface="小塚ゴシック Pr6N L"/>
              </a:rPr>
              <a:t>　</a:t>
            </a:r>
            <a:r>
              <a:rPr lang="en-US" altLang="ja-JP" sz="1200" dirty="0" smtClean="0">
                <a:latin typeface="+mn-ea"/>
                <a:cs typeface="小塚ゴシック Pr6N L"/>
              </a:rPr>
              <a:t>2007</a:t>
            </a:r>
            <a:r>
              <a:rPr lang="ja-JP" altLang="en-US" sz="1200" dirty="0" smtClean="0">
                <a:latin typeface="+mn-ea"/>
                <a:cs typeface="小塚ゴシック Pr6N L"/>
              </a:rPr>
              <a:t>年からサービスを開始し、</a:t>
            </a:r>
            <a:r>
              <a:rPr lang="en-US" altLang="ja-JP" sz="1200" dirty="0" smtClean="0">
                <a:latin typeface="+mn-ea"/>
                <a:cs typeface="小塚ゴシック Pr6N L"/>
              </a:rPr>
              <a:t>2010</a:t>
            </a:r>
            <a:r>
              <a:rPr lang="ja-JP" altLang="en-US" sz="1200" dirty="0" smtClean="0">
                <a:latin typeface="+mn-ea"/>
                <a:cs typeface="小塚ゴシック Pr6N L"/>
              </a:rPr>
              <a:t>年にアプリ提供を開始した。</a:t>
            </a:r>
            <a:r>
              <a:rPr lang="en-US" altLang="ja-JP" sz="1200" dirty="0" smtClean="0">
                <a:latin typeface="+mn-ea"/>
                <a:cs typeface="小塚ゴシック Pr6N L"/>
              </a:rPr>
              <a:t>2011</a:t>
            </a:r>
            <a:r>
              <a:rPr lang="ja-JP" altLang="en-US" sz="1200" dirty="0" smtClean="0">
                <a:latin typeface="+mn-ea"/>
                <a:cs typeface="小塚ゴシック Pr6N L"/>
              </a:rPr>
              <a:t>年の東日本大震災をきっかけに緊急地震速報への関心が一層高まったことから、</a:t>
            </a:r>
            <a:r>
              <a:rPr lang="en-US" altLang="ja-JP" sz="1200" dirty="0" smtClean="0">
                <a:latin typeface="+mn-ea"/>
                <a:cs typeface="小塚ゴシック Pr6N L"/>
              </a:rPr>
              <a:t>2017</a:t>
            </a:r>
            <a:r>
              <a:rPr lang="ja-JP" altLang="en-US" sz="1200" dirty="0" smtClean="0">
                <a:latin typeface="+mn-ea"/>
                <a:cs typeface="小塚ゴシック Pr6N L"/>
              </a:rPr>
              <a:t>年</a:t>
            </a:r>
            <a:r>
              <a:rPr lang="en-US" altLang="ja-JP" sz="1200" dirty="0" smtClean="0">
                <a:latin typeface="+mn-ea"/>
                <a:cs typeface="小塚ゴシック Pr6N L"/>
              </a:rPr>
              <a:t>8</a:t>
            </a:r>
            <a:r>
              <a:rPr lang="ja-JP" altLang="en-US" sz="1200" dirty="0" smtClean="0">
                <a:latin typeface="+mn-ea"/>
                <a:cs typeface="小塚ゴシック Pr6N L"/>
              </a:rPr>
              <a:t>月</a:t>
            </a:r>
            <a:r>
              <a:rPr lang="ja-JP" altLang="en-US" sz="1200" dirty="0">
                <a:latin typeface="+mn-ea"/>
                <a:cs typeface="小塚ゴシック Pr6N L"/>
              </a:rPr>
              <a:t>時点で累計</a:t>
            </a:r>
            <a:r>
              <a:rPr lang="en-US" altLang="ja-JP" sz="1200" dirty="0">
                <a:latin typeface="+mn-ea"/>
                <a:cs typeface="小塚ゴシック Pr6N L"/>
              </a:rPr>
              <a:t>550</a:t>
            </a:r>
            <a:r>
              <a:rPr lang="ja-JP" altLang="en-US" sz="1200" dirty="0">
                <a:latin typeface="+mn-ea"/>
                <a:cs typeface="小塚ゴシック Pr6N L"/>
              </a:rPr>
              <a:t>万ダウンロードを達成</a:t>
            </a:r>
            <a:r>
              <a:rPr lang="ja-JP" altLang="en-US" sz="1200" dirty="0" smtClean="0">
                <a:latin typeface="+mn-ea"/>
                <a:cs typeface="小塚ゴシック Pr6N L"/>
              </a:rPr>
              <a:t>し、</a:t>
            </a:r>
            <a:r>
              <a:rPr lang="ja-JP" altLang="en-US" sz="1200" dirty="0">
                <a:latin typeface="+mn-ea"/>
                <a:cs typeface="小塚ゴシック Pr6N L"/>
              </a:rPr>
              <a:t>緊急地震速報アプリの先駆け的な存在となって</a:t>
            </a:r>
            <a:r>
              <a:rPr lang="ja-JP" altLang="en-US" sz="1200" dirty="0" smtClean="0">
                <a:latin typeface="+mn-ea"/>
                <a:cs typeface="小塚ゴシック Pr6N L"/>
              </a:rPr>
              <a:t>いる。</a:t>
            </a:r>
            <a:endParaRPr lang="en-US" altLang="ja-JP" sz="1200" dirty="0" smtClean="0">
              <a:latin typeface="+mn-ea"/>
              <a:cs typeface="小塚ゴシック Pr6N L"/>
            </a:endParaRPr>
          </a:p>
          <a:p>
            <a:endParaRPr lang="en-US" altLang="ja-JP" sz="1200" dirty="0">
              <a:latin typeface="+mn-ea"/>
              <a:cs typeface="小塚ゴシック Pr6N L"/>
            </a:endParaRPr>
          </a:p>
          <a:p>
            <a:r>
              <a:rPr lang="ja-JP" altLang="en-US" sz="1200" dirty="0" smtClean="0">
                <a:latin typeface="+mn-ea"/>
                <a:cs typeface="小塚ゴシック Pr6N L"/>
              </a:rPr>
              <a:t>　</a:t>
            </a:r>
            <a:r>
              <a:rPr lang="en-US" altLang="ja-JP" sz="1200" dirty="0">
                <a:solidFill>
                  <a:prstClr val="black"/>
                </a:solidFill>
                <a:latin typeface="ＭＳ Ｐゴシック" panose="020B0600070205080204" pitchFamily="50" charset="-128"/>
              </a:rPr>
              <a:t>2016</a:t>
            </a:r>
            <a:r>
              <a:rPr lang="ja-JP" altLang="en-US" sz="1200" dirty="0">
                <a:solidFill>
                  <a:prstClr val="black"/>
                </a:solidFill>
                <a:latin typeface="ＭＳ Ｐゴシック" panose="020B0600070205080204" pitchFamily="50" charset="-128"/>
              </a:rPr>
              <a:t>年に追加した新機能</a:t>
            </a:r>
            <a:r>
              <a:rPr lang="ja-JP" altLang="en-US" sz="1200" dirty="0">
                <a:latin typeface="+mn-ea"/>
                <a:cs typeface="小塚ゴシック Pr6N L"/>
              </a:rPr>
              <a:t>「＋ソナエ</a:t>
            </a:r>
            <a:r>
              <a:rPr lang="en-US" altLang="ja-JP" sz="1200" baseline="30000" dirty="0">
                <a:latin typeface="+mn-ea"/>
                <a:cs typeface="小塚ゴシック Pr6N L"/>
              </a:rPr>
              <a:t>※</a:t>
            </a:r>
            <a:r>
              <a:rPr lang="ja-JP" altLang="en-US" sz="1200" dirty="0">
                <a:latin typeface="+mn-ea"/>
                <a:cs typeface="小塚ゴシック Pr6N L"/>
              </a:rPr>
              <a:t>」</a:t>
            </a:r>
            <a:r>
              <a:rPr lang="ja-JP" altLang="en-US" sz="1200" dirty="0">
                <a:solidFill>
                  <a:prstClr val="black"/>
                </a:solidFill>
                <a:latin typeface="ＭＳ Ｐゴシック" panose="020B0600070205080204" pitchFamily="50" charset="-128"/>
              </a:rPr>
              <a:t> </a:t>
            </a:r>
            <a:r>
              <a:rPr lang="ja-JP" altLang="en-US" sz="1200" dirty="0">
                <a:latin typeface="+mn-ea"/>
              </a:rPr>
              <a:t>は</a:t>
            </a:r>
            <a:r>
              <a:rPr lang="ja-JP" altLang="en-US" sz="1200" dirty="0" smtClean="0">
                <a:latin typeface="+mn-ea"/>
              </a:rPr>
              <a:t>、</a:t>
            </a:r>
            <a:r>
              <a:rPr lang="ja-JP" altLang="en-US" sz="1200" dirty="0" smtClean="0">
                <a:latin typeface="+mn-ea"/>
                <a:cs typeface="小塚ゴシック Pr6N L"/>
              </a:rPr>
              <a:t>イラスト付き</a:t>
            </a:r>
            <a:r>
              <a:rPr lang="ja-JP" altLang="en-US" sz="1200" dirty="0">
                <a:latin typeface="+mn-ea"/>
                <a:cs typeface="小塚ゴシック Pr6N L"/>
              </a:rPr>
              <a:t>の簡潔な文章で</a:t>
            </a:r>
            <a:r>
              <a:rPr lang="ja-JP" altLang="en-US" sz="1200" dirty="0">
                <a:latin typeface="+mn-ea"/>
              </a:rPr>
              <a:t>防災知識を学ぶことができる。</a:t>
            </a:r>
            <a:endParaRPr lang="en-US" altLang="ja-JP" sz="1200" dirty="0">
              <a:latin typeface="+mn-ea"/>
            </a:endParaRPr>
          </a:p>
          <a:p>
            <a:r>
              <a:rPr lang="ja-JP" altLang="en-US" sz="1200" dirty="0">
                <a:latin typeface="+mn-ea"/>
                <a:cs typeface="小塚ゴシック Pr6N L"/>
              </a:rPr>
              <a:t>　地震が発生したときに役立つ情報や</a:t>
            </a:r>
            <a:r>
              <a:rPr lang="ja-JP" altLang="en-US" sz="1200" dirty="0" smtClean="0">
                <a:latin typeface="+mn-ea"/>
                <a:cs typeface="小塚ゴシック Pr6N L"/>
              </a:rPr>
              <a:t>、</a:t>
            </a:r>
            <a:endParaRPr lang="en-US" altLang="ja-JP" sz="1200" dirty="0" smtClean="0">
              <a:latin typeface="+mn-ea"/>
              <a:cs typeface="小塚ゴシック Pr6N L"/>
            </a:endParaRPr>
          </a:p>
          <a:p>
            <a:r>
              <a:rPr lang="ja-JP" altLang="en-US" sz="1200" dirty="0" smtClean="0">
                <a:latin typeface="+mn-ea"/>
                <a:cs typeface="小塚ゴシック Pr6N L"/>
              </a:rPr>
              <a:t>日頃</a:t>
            </a:r>
            <a:r>
              <a:rPr lang="ja-JP" altLang="en-US" sz="1200" dirty="0">
                <a:latin typeface="+mn-ea"/>
                <a:cs typeface="小塚ゴシック Pr6N L"/>
              </a:rPr>
              <a:t>から確認しておきたい防災知識</a:t>
            </a:r>
            <a:r>
              <a:rPr lang="ja-JP" altLang="en-US" sz="1200" dirty="0" smtClean="0">
                <a:latin typeface="+mn-ea"/>
                <a:cs typeface="小塚ゴシック Pr6N L"/>
              </a:rPr>
              <a:t>を</a:t>
            </a:r>
            <a:endParaRPr lang="en-US" altLang="ja-JP" sz="1200" dirty="0" smtClean="0">
              <a:latin typeface="+mn-ea"/>
              <a:cs typeface="小塚ゴシック Pr6N L"/>
            </a:endParaRPr>
          </a:p>
          <a:p>
            <a:r>
              <a:rPr lang="ja-JP" altLang="en-US" sz="1200" dirty="0" smtClean="0">
                <a:latin typeface="+mn-ea"/>
                <a:cs typeface="小塚ゴシック Pr6N L"/>
              </a:rPr>
              <a:t>わかりやすく</a:t>
            </a:r>
            <a:r>
              <a:rPr lang="ja-JP" altLang="en-US" sz="1200" dirty="0">
                <a:latin typeface="+mn-ea"/>
                <a:cs typeface="小塚ゴシック Pr6N L"/>
              </a:rPr>
              <a:t>解説している。「</a:t>
            </a:r>
            <a:r>
              <a:rPr lang="en-US" altLang="ja-JP" sz="1200" dirty="0">
                <a:latin typeface="+mn-ea"/>
                <a:cs typeface="小塚ゴシック Pr6N L"/>
              </a:rPr>
              <a:t>+</a:t>
            </a:r>
            <a:r>
              <a:rPr lang="ja-JP" altLang="en-US" sz="1200" dirty="0">
                <a:latin typeface="+mn-ea"/>
                <a:cs typeface="小塚ゴシック Pr6N L"/>
              </a:rPr>
              <a:t>ボタン</a:t>
            </a:r>
            <a:r>
              <a:rPr lang="ja-JP" altLang="en-US" sz="1200" dirty="0" smtClean="0">
                <a:latin typeface="+mn-ea"/>
                <a:cs typeface="小塚ゴシック Pr6N L"/>
              </a:rPr>
              <a:t>」</a:t>
            </a:r>
            <a:endParaRPr lang="en-US" altLang="ja-JP" sz="1200" dirty="0" smtClean="0">
              <a:latin typeface="+mn-ea"/>
              <a:cs typeface="小塚ゴシック Pr6N L"/>
            </a:endParaRPr>
          </a:p>
          <a:p>
            <a:r>
              <a:rPr lang="ja-JP" altLang="en-US" sz="1200" dirty="0" smtClean="0">
                <a:latin typeface="+mn-ea"/>
                <a:cs typeface="小塚ゴシック Pr6N L"/>
              </a:rPr>
              <a:t>をタップ</a:t>
            </a:r>
            <a:r>
              <a:rPr lang="ja-JP" altLang="en-US" sz="1200" dirty="0">
                <a:latin typeface="+mn-ea"/>
                <a:cs typeface="小塚ゴシック Pr6N L"/>
              </a:rPr>
              <a:t>してお気に入り登録をする</a:t>
            </a:r>
            <a:r>
              <a:rPr lang="ja-JP" altLang="en-US" sz="1200" dirty="0" smtClean="0">
                <a:latin typeface="+mn-ea"/>
                <a:cs typeface="小塚ゴシック Pr6N L"/>
              </a:rPr>
              <a:t>こと</a:t>
            </a:r>
            <a:endParaRPr lang="en-US" altLang="ja-JP" sz="1200" dirty="0" smtClean="0">
              <a:latin typeface="+mn-ea"/>
              <a:cs typeface="小塚ゴシック Pr6N L"/>
            </a:endParaRPr>
          </a:p>
          <a:p>
            <a:r>
              <a:rPr lang="ja-JP" altLang="en-US" sz="1200" dirty="0" smtClean="0">
                <a:latin typeface="+mn-ea"/>
                <a:cs typeface="小塚ゴシック Pr6N L"/>
              </a:rPr>
              <a:t>やシェア</a:t>
            </a:r>
            <a:r>
              <a:rPr lang="ja-JP" altLang="en-US" sz="1200" dirty="0">
                <a:latin typeface="+mn-ea"/>
                <a:cs typeface="小塚ゴシック Pr6N L"/>
              </a:rPr>
              <a:t>機能で家族や友人と防災</a:t>
            </a:r>
            <a:r>
              <a:rPr lang="ja-JP" altLang="en-US" sz="1200" dirty="0" smtClean="0">
                <a:latin typeface="+mn-ea"/>
                <a:cs typeface="小塚ゴシック Pr6N L"/>
              </a:rPr>
              <a:t>知識</a:t>
            </a:r>
            <a:endParaRPr lang="en-US" altLang="ja-JP" sz="1200" dirty="0" smtClean="0">
              <a:latin typeface="+mn-ea"/>
              <a:cs typeface="小塚ゴシック Pr6N L"/>
            </a:endParaRPr>
          </a:p>
          <a:p>
            <a:r>
              <a:rPr lang="ja-JP" altLang="en-US" sz="1200" dirty="0" smtClean="0">
                <a:latin typeface="+mn-ea"/>
                <a:cs typeface="小塚ゴシック Pr6N L"/>
              </a:rPr>
              <a:t>を共有</a:t>
            </a:r>
            <a:r>
              <a:rPr lang="ja-JP" altLang="en-US" sz="1200" dirty="0">
                <a:latin typeface="+mn-ea"/>
                <a:cs typeface="小塚ゴシック Pr6N L"/>
              </a:rPr>
              <a:t>することもできる。＋ソナエの</a:t>
            </a:r>
            <a:r>
              <a:rPr lang="ja-JP" altLang="en-US" sz="1200" dirty="0" smtClean="0">
                <a:latin typeface="+mn-ea"/>
                <a:cs typeface="小塚ゴシック Pr6N L"/>
              </a:rPr>
              <a:t>関</a:t>
            </a:r>
            <a:endParaRPr lang="en-US" altLang="ja-JP" sz="1200" dirty="0" smtClean="0">
              <a:latin typeface="+mn-ea"/>
              <a:cs typeface="小塚ゴシック Pr6N L"/>
            </a:endParaRPr>
          </a:p>
          <a:p>
            <a:r>
              <a:rPr lang="ja-JP" altLang="en-US" sz="1200" dirty="0" smtClean="0">
                <a:latin typeface="+mn-ea"/>
                <a:cs typeface="小塚ゴシック Pr6N L"/>
              </a:rPr>
              <a:t>連する</a:t>
            </a:r>
            <a:r>
              <a:rPr lang="ja-JP" altLang="en-US" sz="1200" dirty="0">
                <a:latin typeface="+mn-ea"/>
                <a:cs typeface="小塚ゴシック Pr6N L"/>
              </a:rPr>
              <a:t>コンテンツから、東京都の</a:t>
            </a:r>
            <a:r>
              <a:rPr lang="ja-JP" altLang="en-US" sz="1200" dirty="0" smtClean="0">
                <a:latin typeface="+mn-ea"/>
                <a:cs typeface="小塚ゴシック Pr6N L"/>
              </a:rPr>
              <a:t>避難</a:t>
            </a:r>
            <a:endParaRPr lang="en-US" altLang="ja-JP" sz="1200" dirty="0" smtClean="0">
              <a:latin typeface="+mn-ea"/>
              <a:cs typeface="小塚ゴシック Pr6N L"/>
            </a:endParaRPr>
          </a:p>
          <a:p>
            <a:r>
              <a:rPr lang="ja-JP" altLang="en-US" sz="1200" dirty="0" smtClean="0">
                <a:latin typeface="+mn-ea"/>
                <a:cs typeface="小塚ゴシック Pr6N L"/>
              </a:rPr>
              <a:t>場所</a:t>
            </a:r>
            <a:r>
              <a:rPr lang="ja-JP" altLang="en-US" sz="1200" dirty="0">
                <a:latin typeface="+mn-ea"/>
                <a:cs typeface="小塚ゴシック Pr6N L"/>
              </a:rPr>
              <a:t>一覧や地域危険度情報を閲覧</a:t>
            </a:r>
            <a:r>
              <a:rPr lang="ja-JP" altLang="en-US" sz="1200" dirty="0" smtClean="0">
                <a:latin typeface="+mn-ea"/>
                <a:cs typeface="小塚ゴシック Pr6N L"/>
              </a:rPr>
              <a:t>で</a:t>
            </a:r>
            <a:endParaRPr lang="en-US" altLang="ja-JP" sz="1200" dirty="0" smtClean="0">
              <a:latin typeface="+mn-ea"/>
              <a:cs typeface="小塚ゴシック Pr6N L"/>
            </a:endParaRPr>
          </a:p>
          <a:p>
            <a:r>
              <a:rPr lang="ja-JP" altLang="en-US" sz="1200" dirty="0" smtClean="0">
                <a:latin typeface="+mn-ea"/>
                <a:cs typeface="小塚ゴシック Pr6N L"/>
              </a:rPr>
              <a:t>き、事前</a:t>
            </a:r>
            <a:r>
              <a:rPr lang="ja-JP" altLang="en-US" sz="1200" dirty="0">
                <a:latin typeface="+mn-ea"/>
                <a:cs typeface="小塚ゴシック Pr6N L"/>
              </a:rPr>
              <a:t>防災に</a:t>
            </a:r>
            <a:r>
              <a:rPr lang="ja-JP" altLang="en-US" sz="1200" dirty="0" smtClean="0">
                <a:latin typeface="+mn-ea"/>
                <a:cs typeface="小塚ゴシック Pr6N L"/>
              </a:rPr>
              <a:t>役立てること</a:t>
            </a:r>
            <a:r>
              <a:rPr lang="ja-JP" altLang="en-US" sz="1200" dirty="0">
                <a:latin typeface="+mn-ea"/>
                <a:cs typeface="小塚ゴシック Pr6N L"/>
              </a:rPr>
              <a:t>ができる。</a:t>
            </a:r>
            <a:endParaRPr lang="en-US" altLang="ja-JP" sz="1200" dirty="0">
              <a:latin typeface="+mn-ea"/>
              <a:cs typeface="小塚ゴシック Pr6N L"/>
            </a:endParaRPr>
          </a:p>
          <a:p>
            <a:r>
              <a:rPr lang="en-US" altLang="ja-JP" sz="900" dirty="0">
                <a:solidFill>
                  <a:prstClr val="black"/>
                </a:solidFill>
                <a:latin typeface="ＭＳ Ｐゴシック" panose="020B0600070205080204" pitchFamily="50" charset="-128"/>
              </a:rPr>
              <a:t>※</a:t>
            </a:r>
            <a:r>
              <a:rPr lang="ja-JP" altLang="en-US" sz="900" dirty="0">
                <a:solidFill>
                  <a:prstClr val="black"/>
                </a:solidFill>
                <a:latin typeface="ＭＳ Ｐゴシック" panose="020B0600070205080204" pitchFamily="50" charset="-128"/>
              </a:rPr>
              <a:t>「＋ソナエ」は株式会社電通の商標。</a:t>
            </a:r>
            <a:endParaRPr lang="en-US" altLang="ja-JP" sz="900" dirty="0">
              <a:latin typeface="+mn-ea"/>
              <a:cs typeface="小塚ゴシック Pr6N L"/>
            </a:endParaRPr>
          </a:p>
          <a:p>
            <a:endParaRPr lang="en-US" altLang="ja-JP" sz="1200" dirty="0" smtClean="0">
              <a:latin typeface="+mn-ea"/>
              <a:cs typeface="小塚ゴシック Pr6N L"/>
            </a:endParaRPr>
          </a:p>
        </p:txBody>
      </p:sp>
      <p:sp>
        <p:nvSpPr>
          <p:cNvPr id="122" name="テキスト ボックス 121"/>
          <p:cNvSpPr txBox="1"/>
          <p:nvPr/>
        </p:nvSpPr>
        <p:spPr>
          <a:xfrm>
            <a:off x="3256630" y="6155327"/>
            <a:ext cx="1579434" cy="169479"/>
          </a:xfrm>
          <a:prstGeom prst="rect">
            <a:avLst/>
          </a:prstGeom>
          <a:noFill/>
        </p:spPr>
        <p:txBody>
          <a:bodyPr wrap="square" rtlCol="0">
            <a:noAutofit/>
          </a:bodyPr>
          <a:lstStyle/>
          <a:p>
            <a:pPr algn="ctr" defTabSz="914400"/>
            <a:r>
              <a:rPr lang="ja-JP" altLang="en-US" sz="900" dirty="0" smtClean="0">
                <a:solidFill>
                  <a:prstClr val="black"/>
                </a:solidFill>
                <a:latin typeface="ＭＳ Ｐゴシック" panose="020B0600070205080204" pitchFamily="50" charset="-128"/>
                <a:cs typeface="小塚ゴシック Pr6N L"/>
              </a:rPr>
              <a:t>「</a:t>
            </a:r>
            <a:r>
              <a:rPr lang="en-US" altLang="ja-JP" sz="900" dirty="0" smtClean="0">
                <a:solidFill>
                  <a:prstClr val="black"/>
                </a:solidFill>
                <a:latin typeface="ＭＳ Ｐゴシック" panose="020B0600070205080204" pitchFamily="50" charset="-128"/>
                <a:cs typeface="小塚ゴシック Pr6N L"/>
              </a:rPr>
              <a:t>+</a:t>
            </a:r>
            <a:r>
              <a:rPr lang="ja-JP" altLang="en-US" sz="900" dirty="0" smtClean="0">
                <a:solidFill>
                  <a:prstClr val="black"/>
                </a:solidFill>
                <a:latin typeface="ＭＳ Ｐゴシック" panose="020B0600070205080204" pitchFamily="50" charset="-128"/>
                <a:cs typeface="小塚ゴシック Pr6N L"/>
              </a:rPr>
              <a:t>ソナエ」の画面イメージ</a:t>
            </a:r>
            <a:endParaRPr lang="en-US" altLang="ja-JP" sz="900" dirty="0" smtClean="0">
              <a:solidFill>
                <a:prstClr val="black"/>
              </a:solidFill>
              <a:latin typeface="ＭＳ Ｐゴシック" panose="020B0600070205080204" pitchFamily="50" charset="-128"/>
              <a:cs typeface="小塚ゴシック Pr6N L"/>
            </a:endParaRPr>
          </a:p>
        </p:txBody>
      </p:sp>
      <p:sp>
        <p:nvSpPr>
          <p:cNvPr id="124" name="正方形/長方形 123"/>
          <p:cNvSpPr/>
          <p:nvPr/>
        </p:nvSpPr>
        <p:spPr>
          <a:xfrm>
            <a:off x="6272326" y="2978791"/>
            <a:ext cx="3466728" cy="593257"/>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smtClean="0">
                <a:solidFill>
                  <a:schemeClr val="tx1"/>
                </a:solidFill>
                <a:latin typeface="小塚ゴシック Pr6N L"/>
                <a:ea typeface="小塚ゴシック Pr6N L"/>
                <a:cs typeface="小塚ゴシック Pr6N L"/>
              </a:rPr>
              <a:t>　　　・</a:t>
            </a:r>
            <a:r>
              <a:rPr lang="ja-JP" altLang="en-US" sz="1100" dirty="0">
                <a:solidFill>
                  <a:schemeClr val="tx1"/>
                </a:solidFill>
                <a:latin typeface="小塚ゴシック Pr6N L"/>
                <a:ea typeface="小塚ゴシック Pr6N L"/>
                <a:cs typeface="小塚ゴシック Pr6N L"/>
              </a:rPr>
              <a:t>第</a:t>
            </a:r>
            <a:r>
              <a:rPr lang="en-US" altLang="ja-JP" sz="1100" dirty="0">
                <a:solidFill>
                  <a:schemeClr val="tx1"/>
                </a:solidFill>
                <a:latin typeface="小塚ゴシック Pr6N L"/>
                <a:ea typeface="小塚ゴシック Pr6N L"/>
                <a:cs typeface="小塚ゴシック Pr6N L"/>
              </a:rPr>
              <a:t>25</a:t>
            </a:r>
            <a:r>
              <a:rPr lang="ja-JP" altLang="en-US" sz="1100" dirty="0">
                <a:solidFill>
                  <a:schemeClr val="tx1"/>
                </a:solidFill>
                <a:latin typeface="小塚ゴシック Pr6N L"/>
                <a:ea typeface="小塚ゴシック Pr6N L"/>
                <a:cs typeface="小塚ゴシック Pr6N L"/>
              </a:rPr>
              <a:t>回「中小企業優秀新技術・新製品賞」優良賞</a:t>
            </a:r>
          </a:p>
          <a:p>
            <a:r>
              <a:rPr lang="ja-JP" altLang="en-US" sz="1100" dirty="0" smtClean="0">
                <a:solidFill>
                  <a:schemeClr val="tx1"/>
                </a:solidFill>
                <a:latin typeface="小塚ゴシック Pr6N L"/>
                <a:ea typeface="小塚ゴシック Pr6N L"/>
                <a:cs typeface="小塚ゴシック Pr6N L"/>
              </a:rPr>
              <a:t>　　　・</a:t>
            </a:r>
            <a:r>
              <a:rPr lang="en-US" altLang="ja-JP" sz="1100" dirty="0" smtClean="0">
                <a:solidFill>
                  <a:schemeClr val="tx1"/>
                </a:solidFill>
                <a:latin typeface="小塚ゴシック Pr6N L"/>
                <a:ea typeface="小塚ゴシック Pr6N L"/>
                <a:cs typeface="小塚ゴシック Pr6N L"/>
              </a:rPr>
              <a:t>2017</a:t>
            </a:r>
            <a:r>
              <a:rPr lang="ja-JP" altLang="en-US" sz="1100" dirty="0" smtClean="0">
                <a:solidFill>
                  <a:schemeClr val="tx1"/>
                </a:solidFill>
                <a:latin typeface="小塚ゴシック Pr6N L"/>
                <a:ea typeface="小塚ゴシック Pr6N L"/>
                <a:cs typeface="小塚ゴシック Pr6N L"/>
              </a:rPr>
              <a:t>年東京都オープンデータ防災アプリコンテスト　　　　</a:t>
            </a:r>
            <a:endParaRPr lang="en-US" altLang="ja-JP" sz="1100" dirty="0" smtClean="0">
              <a:solidFill>
                <a:schemeClr val="tx1"/>
              </a:solidFill>
              <a:latin typeface="小塚ゴシック Pr6N L"/>
              <a:ea typeface="小塚ゴシック Pr6N L"/>
              <a:cs typeface="小塚ゴシック Pr6N L"/>
            </a:endParaRPr>
          </a:p>
          <a:p>
            <a:r>
              <a:rPr lang="ja-JP" altLang="en-US" sz="1100" dirty="0">
                <a:solidFill>
                  <a:schemeClr val="tx1"/>
                </a:solidFill>
                <a:latin typeface="小塚ゴシック Pr6N L"/>
                <a:ea typeface="小塚ゴシック Pr6N L"/>
                <a:cs typeface="小塚ゴシック Pr6N L"/>
              </a:rPr>
              <a:t>　</a:t>
            </a:r>
            <a:r>
              <a:rPr lang="ja-JP" altLang="en-US" sz="1100" dirty="0" smtClean="0">
                <a:solidFill>
                  <a:schemeClr val="tx1"/>
                </a:solidFill>
                <a:latin typeface="小塚ゴシック Pr6N L"/>
                <a:ea typeface="小塚ゴシック Pr6N L"/>
                <a:cs typeface="小塚ゴシック Pr6N L"/>
              </a:rPr>
              <a:t>　　　特別賞、来場者特別賞　　</a:t>
            </a:r>
            <a:endParaRPr lang="ja-JP" altLang="en-US" sz="1100" dirty="0">
              <a:solidFill>
                <a:schemeClr val="tx1"/>
              </a:solidFill>
              <a:latin typeface="小塚ゴシック Pr6N L"/>
              <a:ea typeface="小塚ゴシック Pr6N L"/>
              <a:cs typeface="小塚ゴシック Pr6N L"/>
            </a:endParaRPr>
          </a:p>
        </p:txBody>
      </p:sp>
      <p:sp>
        <p:nvSpPr>
          <p:cNvPr id="125" name="角丸四角形 124"/>
          <p:cNvSpPr/>
          <p:nvPr/>
        </p:nvSpPr>
        <p:spPr>
          <a:xfrm>
            <a:off x="5580663" y="2971870"/>
            <a:ext cx="950821" cy="612084"/>
          </a:xfrm>
          <a:prstGeom prst="roundRect">
            <a:avLst>
              <a:gd name="adj" fmla="val 42875"/>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smtClean="0">
                <a:latin typeface="フォントポにほんご"/>
                <a:ea typeface="フォントポにほんご"/>
                <a:cs typeface="フォントポにほんご"/>
              </a:rPr>
              <a:t>受賞歴</a:t>
            </a:r>
            <a:endParaRPr kumimoji="1" lang="ja-JP" altLang="en-US" sz="1400" dirty="0">
              <a:latin typeface="フォントポにほんご"/>
              <a:ea typeface="フォントポにほんご"/>
              <a:cs typeface="フォントポにほんご"/>
            </a:endParaRPr>
          </a:p>
        </p:txBody>
      </p:sp>
      <p:sp>
        <p:nvSpPr>
          <p:cNvPr id="126" name="正方形/長方形 125"/>
          <p:cNvSpPr/>
          <p:nvPr/>
        </p:nvSpPr>
        <p:spPr>
          <a:xfrm>
            <a:off x="5749101" y="3651275"/>
            <a:ext cx="3396089" cy="328765"/>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東京都</a:t>
            </a:r>
            <a:endParaRPr lang="en-US" altLang="ja-JP" sz="1200" dirty="0" smtClean="0">
              <a:solidFill>
                <a:schemeClr val="tx1"/>
              </a:solidFill>
              <a:latin typeface="小塚ゴシック Pr6N L"/>
              <a:ea typeface="小塚ゴシック Pr6N L"/>
              <a:cs typeface="小塚ゴシック Pr6N L"/>
            </a:endParaRPr>
          </a:p>
        </p:txBody>
      </p:sp>
      <p:sp>
        <p:nvSpPr>
          <p:cNvPr id="127" name="角丸四角形 126"/>
          <p:cNvSpPr/>
          <p:nvPr/>
        </p:nvSpPr>
        <p:spPr>
          <a:xfrm>
            <a:off x="5096143" y="3646195"/>
            <a:ext cx="950821" cy="333845"/>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128" name="正方形/長方形 127"/>
          <p:cNvSpPr/>
          <p:nvPr/>
        </p:nvSpPr>
        <p:spPr>
          <a:xfrm>
            <a:off x="5767506" y="1489478"/>
            <a:ext cx="3472563" cy="505962"/>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　　　　</a:t>
            </a:r>
            <a:r>
              <a:rPr lang="ja-JP" altLang="en-US"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①避難場所一覧、②地域危険度一覧</a:t>
            </a:r>
            <a:endParaRPr lang="en-US" altLang="ja-JP" sz="1200" dirty="0" smtClean="0">
              <a:solidFill>
                <a:schemeClr val="tx1"/>
              </a:solidFill>
              <a:latin typeface="小塚ゴシック Pr6N L"/>
              <a:ea typeface="小塚ゴシック Pr6N L"/>
              <a:cs typeface="小塚ゴシック Pr6N L"/>
            </a:endParaRPr>
          </a:p>
          <a:p>
            <a:r>
              <a:rPr lang="ja-JP" altLang="en-US" sz="1200" dirty="0">
                <a:solidFill>
                  <a:schemeClr val="tx1"/>
                </a:solidFill>
                <a:latin typeface="小塚ゴシック Pr6N L"/>
                <a:ea typeface="小塚ゴシック Pr6N L"/>
                <a:cs typeface="小塚ゴシック Pr6N L"/>
              </a:rPr>
              <a:t>　</a:t>
            </a:r>
            <a:r>
              <a:rPr lang="ja-JP" altLang="en-US" sz="1200" dirty="0" smtClean="0">
                <a:solidFill>
                  <a:schemeClr val="tx1"/>
                </a:solidFill>
                <a:latin typeface="小塚ゴシック Pr6N L"/>
                <a:ea typeface="小塚ゴシック Pr6N L"/>
                <a:cs typeface="小塚ゴシック Pr6N L"/>
              </a:rPr>
              <a:t>　　</a:t>
            </a:r>
            <a:r>
              <a:rPr lang="ja-JP" altLang="en-US" sz="1200" dirty="0" smtClean="0">
                <a:solidFill>
                  <a:srgbClr val="FF0000"/>
                </a:solidFill>
                <a:latin typeface="小塚ゴシック Pr6N L"/>
                <a:ea typeface="小塚ゴシック Pr6N L"/>
                <a:cs typeface="小塚ゴシック Pr6N L"/>
              </a:rPr>
              <a:t>　　</a:t>
            </a:r>
            <a:r>
              <a:rPr lang="en-US" altLang="ja-JP" sz="1050" dirty="0" smtClean="0">
                <a:solidFill>
                  <a:schemeClr val="tx1"/>
                </a:solidFill>
                <a:latin typeface="小塚ゴシック Pr6N L"/>
                <a:ea typeface="小塚ゴシック Pr6N L"/>
                <a:cs typeface="小塚ゴシック Pr6N L"/>
              </a:rPr>
              <a:t>※</a:t>
            </a:r>
            <a:r>
              <a:rPr lang="ja-JP" altLang="ja-JP" sz="1050" dirty="0" smtClean="0">
                <a:solidFill>
                  <a:schemeClr val="tx1"/>
                </a:solidFill>
              </a:rPr>
              <a:t>緊急</a:t>
            </a:r>
            <a:r>
              <a:rPr lang="ja-JP" altLang="ja-JP" sz="1050" dirty="0">
                <a:solidFill>
                  <a:schemeClr val="tx1"/>
                </a:solidFill>
              </a:rPr>
              <a:t>地震速報（予報</a:t>
            </a:r>
            <a:r>
              <a:rPr lang="ja-JP" altLang="ja-JP" sz="1050" dirty="0" smtClean="0">
                <a:solidFill>
                  <a:schemeClr val="tx1"/>
                </a:solidFill>
              </a:rPr>
              <a:t>）</a:t>
            </a:r>
            <a:r>
              <a:rPr lang="ja-JP" altLang="en-US" sz="1050" dirty="0" smtClean="0">
                <a:solidFill>
                  <a:schemeClr val="tx1"/>
                </a:solidFill>
              </a:rPr>
              <a:t>は気象庁より有償で入手</a:t>
            </a:r>
            <a:endParaRPr lang="en-US" altLang="ja-JP" sz="1050" dirty="0">
              <a:solidFill>
                <a:schemeClr val="tx1"/>
              </a:solidFill>
            </a:endParaRPr>
          </a:p>
        </p:txBody>
      </p:sp>
      <p:sp>
        <p:nvSpPr>
          <p:cNvPr id="129" name="角丸四角形 128"/>
          <p:cNvSpPr/>
          <p:nvPr/>
        </p:nvSpPr>
        <p:spPr>
          <a:xfrm>
            <a:off x="5114549" y="1484004"/>
            <a:ext cx="1228416" cy="526552"/>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130" name="正方形/長方形 129"/>
          <p:cNvSpPr/>
          <p:nvPr/>
        </p:nvSpPr>
        <p:spPr>
          <a:xfrm>
            <a:off x="6342965" y="2108198"/>
            <a:ext cx="3396089"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smtClean="0">
                <a:solidFill>
                  <a:schemeClr val="tx1"/>
                </a:solidFill>
                <a:latin typeface="小塚ゴシック Pr6N L"/>
                <a:ea typeface="小塚ゴシック Pr6N L"/>
                <a:cs typeface="小塚ゴシック Pr6N L"/>
              </a:rPr>
              <a:t>　　　　　　　①</a:t>
            </a:r>
            <a:r>
              <a:rPr lang="en-US" altLang="ja-JP" sz="1200" dirty="0" smtClean="0">
                <a:solidFill>
                  <a:schemeClr val="tx1"/>
                </a:solidFill>
                <a:latin typeface="小塚ゴシック Pr6N L"/>
                <a:ea typeface="小塚ゴシック Pr6N L"/>
                <a:cs typeface="小塚ゴシック Pr6N L"/>
              </a:rPr>
              <a:t>PDF</a:t>
            </a:r>
            <a:r>
              <a:rPr lang="ja-JP" altLang="en-US" sz="1200" dirty="0" err="1" smtClean="0">
                <a:solidFill>
                  <a:schemeClr val="tx1"/>
                </a:solidFill>
                <a:latin typeface="小塚ゴシック Pr6N L"/>
                <a:ea typeface="小塚ゴシック Pr6N L"/>
                <a:cs typeface="小塚ゴシック Pr6N L"/>
              </a:rPr>
              <a:t>、</a:t>
            </a:r>
            <a:r>
              <a:rPr lang="ja-JP" altLang="en-US" sz="1200" dirty="0" smtClean="0">
                <a:solidFill>
                  <a:schemeClr val="tx1"/>
                </a:solidFill>
                <a:latin typeface="小塚ゴシック Pr6N L"/>
                <a:ea typeface="小塚ゴシック Pr6N L"/>
                <a:cs typeface="小塚ゴシック Pr6N L"/>
              </a:rPr>
              <a:t>②</a:t>
            </a:r>
            <a:r>
              <a:rPr lang="en-US" altLang="ja-JP" sz="1200" dirty="0" smtClean="0">
                <a:solidFill>
                  <a:schemeClr val="tx1"/>
                </a:solidFill>
                <a:latin typeface="小塚ゴシック Pr6N L"/>
                <a:ea typeface="小塚ゴシック Pr6N L"/>
                <a:cs typeface="小塚ゴシック Pr6N L"/>
              </a:rPr>
              <a:t>Excel</a:t>
            </a:r>
          </a:p>
        </p:txBody>
      </p:sp>
      <p:sp>
        <p:nvSpPr>
          <p:cNvPr id="131" name="角丸四角形 130"/>
          <p:cNvSpPr/>
          <p:nvPr/>
        </p:nvSpPr>
        <p:spPr>
          <a:xfrm>
            <a:off x="5705590" y="2097010"/>
            <a:ext cx="1274749" cy="378952"/>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132" name="正方形/長方形 131"/>
          <p:cNvSpPr/>
          <p:nvPr/>
        </p:nvSpPr>
        <p:spPr>
          <a:xfrm>
            <a:off x="6095243" y="2546341"/>
            <a:ext cx="3049947" cy="351689"/>
          </a:xfrm>
          <a:prstGeom prst="rect">
            <a:avLst/>
          </a:prstGeom>
          <a:noFill/>
          <a:ln>
            <a:solidFill>
              <a:srgbClr val="008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小塚ゴシック Pr6N L"/>
                <a:ea typeface="小塚ゴシック Pr6N L"/>
                <a:cs typeface="小塚ゴシック Pr6N L"/>
              </a:rPr>
              <a:t>スマートフォンアプリ</a:t>
            </a:r>
            <a:endParaRPr kumimoji="1" lang="ja-JP" altLang="en-US" sz="1200" dirty="0">
              <a:solidFill>
                <a:schemeClr val="tx1"/>
              </a:solidFill>
              <a:latin typeface="小塚ゴシック Pr6N L"/>
              <a:ea typeface="小塚ゴシック Pr6N L"/>
              <a:cs typeface="小塚ゴシック Pr6N L"/>
            </a:endParaRPr>
          </a:p>
        </p:txBody>
      </p:sp>
      <p:sp>
        <p:nvSpPr>
          <p:cNvPr id="133" name="角丸四角形 132"/>
          <p:cNvSpPr/>
          <p:nvPr/>
        </p:nvSpPr>
        <p:spPr>
          <a:xfrm>
            <a:off x="5096142" y="2541724"/>
            <a:ext cx="1246823" cy="361791"/>
          </a:xfrm>
          <a:prstGeom prst="roundRect">
            <a:avLst>
              <a:gd name="adj" fmla="val 50000"/>
            </a:avLst>
          </a:prstGeom>
          <a:solidFill>
            <a:srgbClr val="0080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smtClean="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pic>
        <p:nvPicPr>
          <p:cNvPr id="134" name="アイディアb.png" descr="/Users/meg/Desktop/特研/特研OD/アイコン/アイディアb.png"/>
          <p:cNvPicPr>
            <a:picLocks noChangeAspect="1"/>
          </p:cNvPicPr>
          <p:nvPr/>
        </p:nvPicPr>
        <p:blipFill>
          <a:blip r:embed="rId4" r:link="rId5">
            <a:extLst>
              <a:ext uri="{28A0092B-C50C-407E-A947-70E740481C1C}">
                <a14:useLocalDpi xmlns:a14="http://schemas.microsoft.com/office/drawing/2010/main" val="0"/>
              </a:ext>
            </a:extLst>
          </a:blip>
          <a:stretch>
            <a:fillRect/>
          </a:stretch>
        </p:blipFill>
        <p:spPr>
          <a:xfrm>
            <a:off x="9287147" y="1450452"/>
            <a:ext cx="434025" cy="522660"/>
          </a:xfrm>
          <a:prstGeom prst="rect">
            <a:avLst/>
          </a:prstGeom>
        </p:spPr>
      </p:pic>
      <p:pic>
        <p:nvPicPr>
          <p:cNvPr id="135" name="パソコン作業b.png" descr="/Users/meg/Desktop/特研/特研OD/アイコン/パソコン作業b.png"/>
          <p:cNvPicPr>
            <a:picLocks noChangeAspect="1"/>
          </p:cNvPicPr>
          <p:nvPr/>
        </p:nvPicPr>
        <p:blipFill>
          <a:blip r:embed="rId6" r:link="rId7">
            <a:extLst>
              <a:ext uri="{28A0092B-C50C-407E-A947-70E740481C1C}">
                <a14:useLocalDpi xmlns:a14="http://schemas.microsoft.com/office/drawing/2010/main" val="0"/>
              </a:ext>
            </a:extLst>
          </a:blip>
          <a:stretch>
            <a:fillRect/>
          </a:stretch>
        </p:blipFill>
        <p:spPr>
          <a:xfrm>
            <a:off x="5157155" y="2062437"/>
            <a:ext cx="489859" cy="410130"/>
          </a:xfrm>
          <a:prstGeom prst="rect">
            <a:avLst/>
          </a:prstGeom>
        </p:spPr>
      </p:pic>
      <p:pic>
        <p:nvPicPr>
          <p:cNvPr id="136" name="チームb.png" descr="/Users/meg/Desktop/特研/特研OD/アイコン/チームb.png"/>
          <p:cNvPicPr>
            <a:picLocks noChangeAspect="1"/>
          </p:cNvPicPr>
          <p:nvPr/>
        </p:nvPicPr>
        <p:blipFill>
          <a:blip r:embed="rId8" r:link="rId9">
            <a:extLst>
              <a:ext uri="{28A0092B-C50C-407E-A947-70E740481C1C}">
                <a14:useLocalDpi xmlns:a14="http://schemas.microsoft.com/office/drawing/2010/main" val="0"/>
              </a:ext>
            </a:extLst>
          </a:blip>
          <a:stretch>
            <a:fillRect/>
          </a:stretch>
        </p:blipFill>
        <p:spPr>
          <a:xfrm>
            <a:off x="9264861" y="2472567"/>
            <a:ext cx="388634" cy="425463"/>
          </a:xfrm>
          <a:prstGeom prst="rect">
            <a:avLst/>
          </a:prstGeom>
        </p:spPr>
      </p:pic>
      <p:pic>
        <p:nvPicPr>
          <p:cNvPr id="137" name="受賞b.png" descr="/Users/meg/Desktop/特研/特研OD/アイコン/受賞b.png"/>
          <p:cNvPicPr>
            <a:picLocks noChangeAspect="1"/>
          </p:cNvPicPr>
          <p:nvPr/>
        </p:nvPicPr>
        <p:blipFill>
          <a:blip r:embed="rId10" r:link="rId11">
            <a:extLst>
              <a:ext uri="{28A0092B-C50C-407E-A947-70E740481C1C}">
                <a14:useLocalDpi xmlns:a14="http://schemas.microsoft.com/office/drawing/2010/main" val="0"/>
              </a:ext>
            </a:extLst>
          </a:blip>
          <a:stretch>
            <a:fillRect/>
          </a:stretch>
        </p:blipFill>
        <p:spPr>
          <a:xfrm>
            <a:off x="5206200" y="3019445"/>
            <a:ext cx="311825" cy="491948"/>
          </a:xfrm>
          <a:prstGeom prst="rect">
            <a:avLst/>
          </a:prstGeom>
        </p:spPr>
      </p:pic>
      <p:pic>
        <p:nvPicPr>
          <p:cNvPr id="138" name="マーカーb.png" descr="/Users/meg/Desktop/特研/特研OD/アイコン/マーカーb.png"/>
          <p:cNvPicPr>
            <a:picLocks noChangeAspect="1"/>
          </p:cNvPicPr>
          <p:nvPr/>
        </p:nvPicPr>
        <p:blipFill>
          <a:blip r:embed="rId12" r:link="rId13">
            <a:extLst>
              <a:ext uri="{28A0092B-C50C-407E-A947-70E740481C1C}">
                <a14:useLocalDpi xmlns:a14="http://schemas.microsoft.com/office/drawing/2010/main" val="0"/>
              </a:ext>
            </a:extLst>
          </a:blip>
          <a:stretch>
            <a:fillRect/>
          </a:stretch>
        </p:blipFill>
        <p:spPr>
          <a:xfrm>
            <a:off x="9264860" y="3602651"/>
            <a:ext cx="384444" cy="394108"/>
          </a:xfrm>
          <a:prstGeom prst="rect">
            <a:avLst/>
          </a:prstGeom>
        </p:spPr>
      </p:pic>
      <p:sp>
        <p:nvSpPr>
          <p:cNvPr id="49" name="正方形/長方形 48"/>
          <p:cNvSpPr/>
          <p:nvPr/>
        </p:nvSpPr>
        <p:spPr>
          <a:xfrm>
            <a:off x="5292" y="0"/>
            <a:ext cx="9906000" cy="1252759"/>
          </a:xfrm>
          <a:prstGeom prst="rect">
            <a:avLst/>
          </a:prstGeom>
          <a:solidFill>
            <a:srgbClr val="40CCFB"/>
          </a:solidFill>
          <a:ln w="9525" cap="flat" cmpd="sng" algn="ctr">
            <a:solidFill>
              <a:srgbClr val="37B5F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sysClr val="window" lastClr="FFFFFF"/>
              </a:solidFill>
              <a:effectLst/>
              <a:uLnTx/>
              <a:uFillTx/>
              <a:latin typeface="Corbel"/>
              <a:ea typeface="ヒラギノ角ゴ Pro W3"/>
              <a:cs typeface="+mn-cs"/>
            </a:endParaRPr>
          </a:p>
        </p:txBody>
      </p:sp>
      <p:sp>
        <p:nvSpPr>
          <p:cNvPr id="51" name="タイトル 1"/>
          <p:cNvSpPr txBox="1">
            <a:spLocks/>
          </p:cNvSpPr>
          <p:nvPr/>
        </p:nvSpPr>
        <p:spPr>
          <a:xfrm>
            <a:off x="45111" y="238812"/>
            <a:ext cx="5828639" cy="744513"/>
          </a:xfrm>
          <a:prstGeom prst="rect">
            <a:avLst/>
          </a:prstGeom>
        </p:spPr>
        <p:txBody>
          <a:bodyPr vert="horz" lIns="91440" tIns="45720" rIns="91440" bIns="45720" rtlCol="0" anchor="ctr">
            <a:no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600" dirty="0" smtClean="0">
                <a:solidFill>
                  <a:schemeClr val="bg1"/>
                </a:solidFill>
                <a:latin typeface="小塚ゴシック Pro M"/>
                <a:ea typeface="小塚ゴシック Pro M"/>
                <a:cs typeface="小塚ゴシック Pro M"/>
              </a:rPr>
              <a:t>ゆれくるコール</a:t>
            </a:r>
            <a:endParaRPr lang="ja-JP" altLang="en-US" sz="3600" dirty="0">
              <a:solidFill>
                <a:schemeClr val="bg1"/>
              </a:solidFill>
              <a:latin typeface="小塚ゴシック Pro M"/>
              <a:ea typeface="小塚ゴシック Pro M"/>
              <a:cs typeface="小塚ゴシック Pro M"/>
            </a:endParaRPr>
          </a:p>
        </p:txBody>
      </p:sp>
      <p:sp>
        <p:nvSpPr>
          <p:cNvPr id="52"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400" dirty="0" smtClean="0">
                <a:solidFill>
                  <a:srgbClr val="FFFFFF"/>
                </a:solidFill>
                <a:latin typeface="小塚ゴシック Pr6N R"/>
                <a:ea typeface="小塚ゴシック Pr6N R"/>
                <a:cs typeface="小塚ゴシック Pr6N R"/>
              </a:rPr>
              <a:t>スマートフォンで緊急地震速報を通知！</a:t>
            </a:r>
            <a:endParaRPr lang="ja-JP" altLang="en-US" sz="1400" dirty="0">
              <a:solidFill>
                <a:srgbClr val="FFFFFF"/>
              </a:solidFill>
              <a:latin typeface="小塚ゴシック Pr6N R"/>
              <a:ea typeface="小塚ゴシック Pr6N R"/>
              <a:cs typeface="小塚ゴシック Pr6N R"/>
            </a:endParaRPr>
          </a:p>
        </p:txBody>
      </p:sp>
      <p:sp>
        <p:nvSpPr>
          <p:cNvPr id="53"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smtClean="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a:t>
            </a:r>
            <a:r>
              <a:rPr lang="ja-JP" altLang="en-US" sz="1400" dirty="0" smtClean="0">
                <a:solidFill>
                  <a:srgbClr val="FFFFFF"/>
                </a:solidFill>
                <a:latin typeface="小塚ゴシック Pr6N R"/>
                <a:ea typeface="小塚ゴシック Pr6N R"/>
                <a:cs typeface="小塚ゴシック Pr6N R"/>
              </a:rPr>
              <a:t>アールシーソリューション株式会社</a:t>
            </a:r>
            <a:endParaRPr lang="en-US" altLang="ja-JP" sz="1400" dirty="0">
              <a:solidFill>
                <a:srgbClr val="FFFFFF"/>
              </a:solidFill>
              <a:latin typeface="小塚ゴシック Pr6N R"/>
              <a:ea typeface="小塚ゴシック Pr6N R"/>
              <a:cs typeface="小塚ゴシック Pr6N R"/>
            </a:endParaRPr>
          </a:p>
        </p:txBody>
      </p:sp>
      <p:grpSp>
        <p:nvGrpSpPr>
          <p:cNvPr id="54" name="図形グループ 24"/>
          <p:cNvGrpSpPr/>
          <p:nvPr/>
        </p:nvGrpSpPr>
        <p:grpSpPr>
          <a:xfrm>
            <a:off x="6255233" y="250008"/>
            <a:ext cx="752743" cy="752743"/>
            <a:chOff x="6255233" y="281179"/>
            <a:chExt cx="752743" cy="752743"/>
          </a:xfrm>
          <a:solidFill>
            <a:schemeClr val="bg1"/>
          </a:solidFill>
        </p:grpSpPr>
        <p:sp>
          <p:nvSpPr>
            <p:cNvPr id="55" name="角丸四角形 54"/>
            <p:cNvSpPr/>
            <p:nvPr/>
          </p:nvSpPr>
          <p:spPr>
            <a:xfrm>
              <a:off x="6255233"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4CA6FF"/>
                </a:solidFill>
              </a:endParaRPr>
            </a:p>
          </p:txBody>
        </p:sp>
        <p:sp>
          <p:nvSpPr>
            <p:cNvPr id="57" name="テキスト ボックス 56"/>
            <p:cNvSpPr txBox="1"/>
            <p:nvPr/>
          </p:nvSpPr>
          <p:spPr>
            <a:xfrm>
              <a:off x="6308439" y="334385"/>
              <a:ext cx="646331" cy="646331"/>
            </a:xfrm>
            <a:prstGeom prst="rect">
              <a:avLst/>
            </a:prstGeom>
            <a:grpFill/>
            <a:ln>
              <a:solidFill>
                <a:schemeClr val="bg1"/>
              </a:solidFill>
            </a:ln>
          </p:spPr>
          <p:txBody>
            <a:bodyPr wrap="none" rtlCol="0">
              <a:spAutoFit/>
            </a:bodyPr>
            <a:lstStyle/>
            <a:p>
              <a:r>
                <a:rPr kumimoji="1" lang="ja-JP" altLang="en-US" dirty="0" smtClean="0">
                  <a:solidFill>
                    <a:srgbClr val="4CA6FF"/>
                  </a:solidFill>
                  <a:latin typeface="小塚ゴシック Pr6N M"/>
                  <a:ea typeface="小塚ゴシック Pr6N M"/>
                  <a:cs typeface="小塚ゴシック Pr6N M"/>
                </a:rPr>
                <a:t>防災</a:t>
              </a:r>
              <a:endParaRPr kumimoji="1" lang="en-US" altLang="ja-JP" dirty="0" smtClean="0">
                <a:solidFill>
                  <a:srgbClr val="4CA6FF"/>
                </a:solidFill>
                <a:latin typeface="小塚ゴシック Pr6N M"/>
                <a:ea typeface="小塚ゴシック Pr6N M"/>
                <a:cs typeface="小塚ゴシック Pr6N M"/>
              </a:endParaRPr>
            </a:p>
            <a:p>
              <a:r>
                <a:rPr lang="ja-JP" altLang="en-US" dirty="0" smtClean="0">
                  <a:solidFill>
                    <a:srgbClr val="4CA6FF"/>
                  </a:solidFill>
                  <a:latin typeface="小塚ゴシック Pr6N M"/>
                  <a:ea typeface="小塚ゴシック Pr6N M"/>
                  <a:cs typeface="小塚ゴシック Pr6N M"/>
                </a:rPr>
                <a:t>減災</a:t>
              </a:r>
              <a:endParaRPr kumimoji="1" lang="ja-JP" altLang="en-US" dirty="0">
                <a:solidFill>
                  <a:srgbClr val="4CA6FF"/>
                </a:solidFill>
                <a:latin typeface="小塚ゴシック Pr6N M"/>
                <a:ea typeface="小塚ゴシック Pr6N M"/>
                <a:cs typeface="小塚ゴシック Pr6N M"/>
              </a:endParaRPr>
            </a:p>
          </p:txBody>
        </p:sp>
      </p:grpSp>
      <p:grpSp>
        <p:nvGrpSpPr>
          <p:cNvPr id="58" name="図形グループ 36"/>
          <p:cNvGrpSpPr/>
          <p:nvPr/>
        </p:nvGrpSpPr>
        <p:grpSpPr>
          <a:xfrm>
            <a:off x="7172281" y="250008"/>
            <a:ext cx="752743" cy="752743"/>
            <a:chOff x="7154801" y="281179"/>
            <a:chExt cx="752743" cy="752743"/>
          </a:xfrm>
        </p:grpSpPr>
        <p:sp>
          <p:nvSpPr>
            <p:cNvPr id="61" name="角丸四角形 60"/>
            <p:cNvSpPr/>
            <p:nvPr/>
          </p:nvSpPr>
          <p:spPr>
            <a:xfrm>
              <a:off x="7154801" y="281179"/>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208007" y="334385"/>
              <a:ext cx="659155" cy="646331"/>
            </a:xfrm>
            <a:prstGeom prst="rect">
              <a:avLst/>
            </a:prstGeom>
            <a:no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少子</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高齢</a:t>
              </a:r>
              <a:endParaRPr lang="en-US" altLang="ja-JP" dirty="0" smtClean="0">
                <a:solidFill>
                  <a:srgbClr val="DEFFFF"/>
                </a:solidFill>
                <a:latin typeface="小塚ゴシック Pr6N M"/>
                <a:ea typeface="小塚ゴシック Pr6N M"/>
                <a:cs typeface="小塚ゴシック Pr6N M"/>
              </a:endParaRPr>
            </a:p>
          </p:txBody>
        </p:sp>
      </p:grpSp>
      <p:sp>
        <p:nvSpPr>
          <p:cNvPr id="63" name="角丸四角形 62"/>
          <p:cNvSpPr/>
          <p:nvPr/>
        </p:nvSpPr>
        <p:spPr>
          <a:xfrm>
            <a:off x="9006672" y="250008"/>
            <a:ext cx="752743" cy="752743"/>
          </a:xfrm>
          <a:prstGeom prst="roundRect">
            <a:avLst/>
          </a:prstGeom>
          <a:no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4" name="テキスト ボックス 63"/>
          <p:cNvSpPr txBox="1"/>
          <p:nvPr/>
        </p:nvSpPr>
        <p:spPr>
          <a:xfrm>
            <a:off x="9059584" y="259585"/>
            <a:ext cx="684803" cy="738664"/>
          </a:xfrm>
          <a:prstGeom prst="rect">
            <a:avLst/>
          </a:prstGeom>
          <a:noFill/>
        </p:spPr>
        <p:txBody>
          <a:bodyPr wrap="none" rtlCol="0">
            <a:spAutoFit/>
          </a:bodyPr>
          <a:lstStyle/>
          <a:p>
            <a:r>
              <a:rPr lang="ja-JP" altLang="en-US" sz="1400" dirty="0" smtClean="0">
                <a:solidFill>
                  <a:srgbClr val="DEFFFF"/>
                </a:solidFill>
                <a:latin typeface="小塚ゴシック Pr6N M"/>
                <a:ea typeface="小塚ゴシック Pr6N M"/>
                <a:cs typeface="小塚ゴシック Pr6N M"/>
              </a:rPr>
              <a:t>防犯</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医療</a:t>
            </a:r>
            <a:endParaRPr lang="en-US" altLang="ja-JP" sz="1400" dirty="0" smtClean="0">
              <a:solidFill>
                <a:srgbClr val="DEFFFF"/>
              </a:solidFill>
              <a:latin typeface="小塚ゴシック Pr6N M"/>
              <a:ea typeface="小塚ゴシック Pr6N M"/>
              <a:cs typeface="小塚ゴシック Pr6N M"/>
            </a:endParaRPr>
          </a:p>
          <a:p>
            <a:r>
              <a:rPr lang="ja-JP" altLang="en-US" sz="1400" dirty="0" smtClean="0">
                <a:solidFill>
                  <a:srgbClr val="DEFFFF"/>
                </a:solidFill>
                <a:latin typeface="小塚ゴシック Pr6N M"/>
                <a:ea typeface="小塚ゴシック Pr6N M"/>
                <a:cs typeface="小塚ゴシック Pr6N M"/>
              </a:rPr>
              <a:t>教育</a:t>
            </a:r>
            <a:r>
              <a:rPr lang="ja-JP" altLang="en-US" sz="1000" dirty="0" smtClean="0">
                <a:solidFill>
                  <a:srgbClr val="DEFFFF"/>
                </a:solidFill>
                <a:latin typeface="小塚ゴシック Pr6N M"/>
                <a:ea typeface="小塚ゴシック Pr6N M"/>
                <a:cs typeface="小塚ゴシック Pr6N M"/>
              </a:rPr>
              <a:t>等</a:t>
            </a:r>
            <a:endParaRPr lang="en-US" altLang="ja-JP" dirty="0" smtClean="0">
              <a:solidFill>
                <a:srgbClr val="DEFFFF"/>
              </a:solidFill>
              <a:latin typeface="小塚ゴシック Pr6N M"/>
              <a:ea typeface="小塚ゴシック Pr6N M"/>
              <a:cs typeface="小塚ゴシック Pr6N M"/>
            </a:endParaRPr>
          </a:p>
        </p:txBody>
      </p:sp>
      <p:grpSp>
        <p:nvGrpSpPr>
          <p:cNvPr id="65" name="図形グループ 33"/>
          <p:cNvGrpSpPr/>
          <p:nvPr/>
        </p:nvGrpSpPr>
        <p:grpSpPr>
          <a:xfrm>
            <a:off x="8089329" y="259633"/>
            <a:ext cx="752743" cy="752743"/>
            <a:chOff x="8060984" y="281179"/>
            <a:chExt cx="752743" cy="752743"/>
          </a:xfrm>
          <a:noFill/>
        </p:grpSpPr>
        <p:sp>
          <p:nvSpPr>
            <p:cNvPr id="66" name="角丸四角形 65"/>
            <p:cNvSpPr/>
            <p:nvPr/>
          </p:nvSpPr>
          <p:spPr>
            <a:xfrm>
              <a:off x="8060984" y="281179"/>
              <a:ext cx="752743" cy="752743"/>
            </a:xfrm>
            <a:prstGeom prst="roundRect">
              <a:avLst/>
            </a:prstGeom>
            <a:grpFill/>
            <a:ln w="38100">
              <a:solidFill>
                <a:srgbClr val="DE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DEFFFF"/>
                </a:solidFill>
              </a:endParaRPr>
            </a:p>
          </p:txBody>
        </p:sp>
        <p:sp>
          <p:nvSpPr>
            <p:cNvPr id="69" name="テキスト ボックス 68"/>
            <p:cNvSpPr txBox="1"/>
            <p:nvPr/>
          </p:nvSpPr>
          <p:spPr>
            <a:xfrm>
              <a:off x="8114190" y="334385"/>
              <a:ext cx="646331" cy="646331"/>
            </a:xfrm>
            <a:prstGeom prst="rect">
              <a:avLst/>
            </a:prstGeom>
            <a:grpFill/>
            <a:ln>
              <a:noFill/>
            </a:ln>
          </p:spPr>
          <p:txBody>
            <a:bodyPr wrap="none" rtlCol="0">
              <a:spAutoFit/>
            </a:bodyPr>
            <a:lstStyle/>
            <a:p>
              <a:r>
                <a:rPr lang="ja-JP" altLang="en-US" dirty="0" smtClean="0">
                  <a:solidFill>
                    <a:srgbClr val="DEFFFF"/>
                  </a:solidFill>
                  <a:latin typeface="小塚ゴシック Pr6N M"/>
                  <a:ea typeface="小塚ゴシック Pr6N M"/>
                  <a:cs typeface="小塚ゴシック Pr6N M"/>
                </a:rPr>
                <a:t>産業</a:t>
              </a:r>
              <a:endParaRPr lang="en-US" altLang="ja-JP" dirty="0" smtClean="0">
                <a:solidFill>
                  <a:srgbClr val="DEFFFF"/>
                </a:solidFill>
                <a:latin typeface="小塚ゴシック Pr6N M"/>
                <a:ea typeface="小塚ゴシック Pr6N M"/>
                <a:cs typeface="小塚ゴシック Pr6N M"/>
              </a:endParaRPr>
            </a:p>
            <a:p>
              <a:r>
                <a:rPr lang="ja-JP" altLang="en-US" dirty="0" smtClean="0">
                  <a:solidFill>
                    <a:srgbClr val="DEFFFF"/>
                  </a:solidFill>
                  <a:latin typeface="小塚ゴシック Pr6N M"/>
                  <a:ea typeface="小塚ゴシック Pr6N M"/>
                  <a:cs typeface="小塚ゴシック Pr6N M"/>
                </a:rPr>
                <a:t>創出</a:t>
              </a:r>
              <a:endParaRPr kumimoji="1" lang="en-US" altLang="ja-JP" dirty="0" smtClean="0">
                <a:solidFill>
                  <a:srgbClr val="DEFFFF"/>
                </a:solidFill>
                <a:latin typeface="小塚ゴシック Pr6N M"/>
                <a:ea typeface="小塚ゴシック Pr6N M"/>
                <a:cs typeface="小塚ゴシック Pr6N M"/>
              </a:endParaRPr>
            </a:p>
          </p:txBody>
        </p:sp>
      </p:grpSp>
      <p:pic>
        <p:nvPicPr>
          <p:cNvPr id="5" name="図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707710" y="4557378"/>
            <a:ext cx="2221109" cy="1508216"/>
          </a:xfrm>
          <a:prstGeom prst="rect">
            <a:avLst/>
          </a:prstGeom>
        </p:spPr>
      </p:pic>
      <p:pic>
        <p:nvPicPr>
          <p:cNvPr id="6" name="図 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089329" y="4820443"/>
            <a:ext cx="1322076" cy="1392312"/>
          </a:xfrm>
          <a:prstGeom prst="rect">
            <a:avLst/>
          </a:prstGeom>
        </p:spPr>
      </p:pic>
      <p:sp>
        <p:nvSpPr>
          <p:cNvPr id="59" name="テキスト ボックス 58"/>
          <p:cNvSpPr txBox="1"/>
          <p:nvPr/>
        </p:nvSpPr>
        <p:spPr>
          <a:xfrm>
            <a:off x="6631604" y="6212755"/>
            <a:ext cx="3305066" cy="187359"/>
          </a:xfrm>
          <a:prstGeom prst="rect">
            <a:avLst/>
          </a:prstGeom>
          <a:noFill/>
        </p:spPr>
        <p:txBody>
          <a:bodyPr wrap="square" rtlCol="0">
            <a:noAutofit/>
          </a:bodyPr>
          <a:lstStyle/>
          <a:p>
            <a:pPr algn="ctr" defTabSz="914400"/>
            <a:r>
              <a:rPr lang="ja-JP" altLang="en-US" sz="900" dirty="0" smtClean="0">
                <a:solidFill>
                  <a:prstClr val="black"/>
                </a:solidFill>
                <a:latin typeface="ＭＳ Ｐゴシック" panose="020B0600070205080204" pitchFamily="50" charset="-128"/>
                <a:cs typeface="小塚ゴシック Pr6N L"/>
              </a:rPr>
              <a:t>Ⓒゆれくる遊撃隊＠アールシーソリューション株式会社</a:t>
            </a:r>
            <a:endParaRPr lang="en-US" altLang="ja-JP" sz="900" dirty="0" smtClean="0">
              <a:solidFill>
                <a:prstClr val="black"/>
              </a:solidFill>
              <a:latin typeface="ＭＳ Ｐゴシック" panose="020B0600070205080204" pitchFamily="50" charset="-128"/>
              <a:cs typeface="小塚ゴシック Pr6N L"/>
            </a:endParaRPr>
          </a:p>
        </p:txBody>
      </p:sp>
      <p:sp>
        <p:nvSpPr>
          <p:cNvPr id="56" name="テキスト ボックス 55"/>
          <p:cNvSpPr txBox="1"/>
          <p:nvPr/>
        </p:nvSpPr>
        <p:spPr>
          <a:xfrm>
            <a:off x="6332710" y="4114326"/>
            <a:ext cx="2768707" cy="707886"/>
          </a:xfrm>
          <a:prstGeom prst="rect">
            <a:avLst/>
          </a:prstGeom>
          <a:noFill/>
        </p:spPr>
        <p:txBody>
          <a:bodyPr vert="horz" wrap="none" rtlCol="0">
            <a:spAutoFit/>
          </a:bodyPr>
          <a:lstStyle/>
          <a:p>
            <a:r>
              <a:rPr lang="ja-JP" altLang="en-US" sz="2000" dirty="0">
                <a:solidFill>
                  <a:srgbClr val="0E79FF"/>
                </a:solidFill>
                <a:latin typeface="フォントポにほんご"/>
                <a:ea typeface="フォントポにほんご"/>
                <a:cs typeface="フォントポにほんご"/>
              </a:rPr>
              <a:t>防災知識を楽しく学べる</a:t>
            </a:r>
          </a:p>
          <a:p>
            <a:r>
              <a:rPr lang="ja-JP" altLang="en-US" sz="2000" dirty="0">
                <a:solidFill>
                  <a:srgbClr val="0E79FF"/>
                </a:solidFill>
                <a:latin typeface="フォントポにほんご"/>
                <a:ea typeface="フォントポにほんご"/>
                <a:cs typeface="フォントポにほんご"/>
              </a:rPr>
              <a:t>機能も</a:t>
            </a:r>
            <a:r>
              <a:rPr lang="ja-JP" altLang="en-US" sz="2000" dirty="0" smtClean="0">
                <a:solidFill>
                  <a:srgbClr val="0E79FF"/>
                </a:solidFill>
                <a:latin typeface="フォントポにほんご"/>
                <a:ea typeface="フォントポにほんご"/>
                <a:cs typeface="フォントポにほんご"/>
              </a:rPr>
              <a:t>充実</a:t>
            </a:r>
            <a:endParaRPr lang="ja-JP" altLang="en-US" sz="2000" dirty="0">
              <a:solidFill>
                <a:srgbClr val="0E79FF"/>
              </a:solidFill>
              <a:latin typeface="フォントポにほんご"/>
              <a:ea typeface="フォントポにほんご"/>
              <a:cs typeface="フォントポにほんご"/>
            </a:endParaRPr>
          </a:p>
        </p:txBody>
      </p:sp>
      <p:sp>
        <p:nvSpPr>
          <p:cNvPr id="47" name="テキスト ボックス 46"/>
          <p:cNvSpPr txBox="1"/>
          <p:nvPr/>
        </p:nvSpPr>
        <p:spPr>
          <a:xfrm>
            <a:off x="7254290" y="-6186"/>
            <a:ext cx="2664081" cy="307777"/>
          </a:xfrm>
          <a:prstGeom prst="rect">
            <a:avLst/>
          </a:prstGeom>
          <a:noFill/>
        </p:spPr>
        <p:txBody>
          <a:bodyPr wrap="square" rtlCol="0">
            <a:spAutoFit/>
          </a:bodyPr>
          <a:lstStyle/>
          <a:p>
            <a:pPr algn="r"/>
            <a:r>
              <a:rPr lang="ja-JP" altLang="en-US" sz="1400" dirty="0" smtClean="0">
                <a:latin typeface="+mn-ea"/>
              </a:rPr>
              <a:t>平成</a:t>
            </a:r>
            <a:r>
              <a:rPr lang="en-US" altLang="ja-JP" sz="1400" dirty="0" smtClean="0">
                <a:latin typeface="+mn-ea"/>
              </a:rPr>
              <a:t>30</a:t>
            </a:r>
            <a:r>
              <a:rPr lang="ja-JP" altLang="en-US" sz="1400" dirty="0" smtClean="0">
                <a:latin typeface="+mn-ea"/>
              </a:rPr>
              <a:t>年</a:t>
            </a:r>
            <a:r>
              <a:rPr lang="en-US" altLang="ja-JP" sz="1400" dirty="0" smtClean="0">
                <a:latin typeface="+mn-ea"/>
              </a:rPr>
              <a:t>2</a:t>
            </a:r>
            <a:r>
              <a:rPr lang="ja-JP" altLang="en-US" sz="1400" dirty="0" smtClean="0">
                <a:latin typeface="+mn-ea"/>
              </a:rPr>
              <a:t>月</a:t>
            </a:r>
            <a:r>
              <a:rPr lang="en-US" altLang="ja-JP" sz="1400" dirty="0" smtClean="0">
                <a:latin typeface="+mn-ea"/>
              </a:rPr>
              <a:t>21</a:t>
            </a:r>
            <a:r>
              <a:rPr lang="ja-JP" altLang="en-US" sz="1400" dirty="0" smtClean="0">
                <a:latin typeface="+mn-ea"/>
              </a:rPr>
              <a:t>日版</a:t>
            </a:r>
            <a:endParaRPr lang="ja-JP" altLang="en-US" sz="1400" dirty="0">
              <a:latin typeface="+mn-ea"/>
            </a:endParaRPr>
          </a:p>
        </p:txBody>
      </p:sp>
    </p:spTree>
    <p:extLst>
      <p:ext uri="{BB962C8B-B14F-4D97-AF65-F5344CB8AC3E}">
        <p14:creationId xmlns:p14="http://schemas.microsoft.com/office/powerpoint/2010/main" val="4240389645"/>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A4 210 x 297 mm</PresentationFormat>
  <Paragraphs>79</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ヒラギノ角ゴ Pro W3</vt:lpstr>
      <vt:lpstr>フォントポにほんご</vt:lpstr>
      <vt:lpstr>小塚ゴシック Pr6N L</vt:lpstr>
      <vt:lpstr>小塚ゴシック Pr6N M</vt:lpstr>
      <vt:lpstr>小塚ゴシック Pr6N R</vt:lpstr>
      <vt:lpstr>小塚ゴシック Pro M</vt:lpstr>
      <vt:lpstr>Arial</vt:lpstr>
      <vt:lpstr>Calibri</vt:lpstr>
      <vt:lpstr>Corbel</vt:lpstr>
      <vt:lpstr>Wingdings</vt:lpstr>
      <vt:lpstr>ホワイト</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2018-02-21T07:43:32Z</dcterms:created>
  <dcterms:modified xsi:type="dcterms:W3CDTF">2018-02-21T07:43:36Z</dcterms:modified>
</cp:coreProperties>
</file>