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85" r:id="rId2"/>
    <p:sldId id="28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43" userDrawn="1">
          <p15:clr>
            <a:srgbClr val="A4A3A4"/>
          </p15:clr>
        </p15:guide>
        <p15:guide id="3" orient="horz" pos="4065" userDrawn="1">
          <p15:clr>
            <a:srgbClr val="A4A3A4"/>
          </p15:clr>
        </p15:guide>
        <p15:guide id="4" orient="horz" pos="2546" userDrawn="1">
          <p15:clr>
            <a:srgbClr val="A4A3A4"/>
          </p15:clr>
        </p15:guide>
        <p15:guide id="5" pos="61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CA6FF"/>
    <a:srgbClr val="0066FF"/>
    <a:srgbClr val="0033CC"/>
    <a:srgbClr val="0000FF"/>
    <a:srgbClr val="3366FF"/>
    <a:srgbClr val="0099FF"/>
    <a:srgbClr val="00CCFF"/>
    <a:srgbClr val="33CCFF"/>
    <a:srgbClr val="3080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331" autoAdjust="0"/>
  </p:normalViewPr>
  <p:slideViewPr>
    <p:cSldViewPr snapToGrid="0" snapToObjects="1">
      <p:cViewPr varScale="1">
        <p:scale>
          <a:sx n="68" d="100"/>
          <a:sy n="68" d="100"/>
        </p:scale>
        <p:origin x="1260" y="60"/>
      </p:cViewPr>
      <p:guideLst>
        <p:guide orient="horz" pos="1389"/>
        <p:guide pos="3143"/>
        <p:guide orient="horz" pos="4065"/>
        <p:guide orient="horz" pos="2546"/>
        <p:guide pos="61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6F0FDC4F-C9E7-4F3C-9DC1-315A7619A0FD}"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9C5D60A3-9A01-44D6-BE3D-0B0D805AB8D0}" type="slidenum">
              <a:rPr kumimoji="1" lang="ja-JP" altLang="en-US" smtClean="0"/>
              <a:t>‹#›</a:t>
            </a:fld>
            <a:endParaRPr kumimoji="1" lang="ja-JP" altLang="en-US"/>
          </a:p>
        </p:txBody>
      </p:sp>
    </p:spTree>
    <p:extLst>
      <p:ext uri="{BB962C8B-B14F-4D97-AF65-F5344CB8AC3E}">
        <p14:creationId xmlns:p14="http://schemas.microsoft.com/office/powerpoint/2010/main" val="20288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5D60A3-9A01-44D6-BE3D-0B0D805AB8D0}" type="slidenum">
              <a:rPr kumimoji="1" lang="ja-JP" altLang="en-US" smtClean="0"/>
              <a:t>1</a:t>
            </a:fld>
            <a:endParaRPr kumimoji="1" lang="ja-JP" altLang="en-US"/>
          </a:p>
        </p:txBody>
      </p:sp>
    </p:spTree>
    <p:extLst>
      <p:ext uri="{BB962C8B-B14F-4D97-AF65-F5344CB8AC3E}">
        <p14:creationId xmlns:p14="http://schemas.microsoft.com/office/powerpoint/2010/main" val="310677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78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63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4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1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0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0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6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41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AE2A957-BF05-47BA-8AA7-32C4F69BD255}" type="datetimeFigureOut">
              <a:rPr lang="ja-JP" altLang="en-US" smtClean="0">
                <a:solidFill>
                  <a:prstClr val="black">
                    <a:tint val="75000"/>
                  </a:prstClr>
                </a:solidFill>
              </a:rPr>
              <a:pPr defTabSz="914400"/>
              <a:t>2018/2/21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9D6166-B79D-4BAB-B0FD-D6312C2F98A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3156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1%B2%E3%82%89%E3%82%81%E3%81%8Db.png"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kosodate.inet.co.jp/" TargetMode="External"/><Relationship Id="rId5" Type="http://schemas.openxmlformats.org/officeDocument/2006/relationships/image" Target="../media/image3.png"/><Relationship Id="rId10" Type="http://schemas.openxmlformats.org/officeDocument/2006/relationships/image" Target="file://localhost/Users/meg/Desktop/%E7%89%B9%E7%A0%94/%E7%89%B9%E7%A0%94OD/%E3%82%A2%E3%82%A4%E3%82%B3%E3%83%B3/%E3%83%8F%E3%83%86%E3%83%8Ab.pn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file://localhost/Users/meg/Desktop/%E7%89%B9%E7%A0%94/%E7%89%B9%E7%A0%94OD/%E3%82%A2%E3%82%A4%E3%82%B3%E3%83%B3/%E3%82%A2%E3%82%A4%E3%83%86%E3%82%99%E3%82%A3%E3%82%A2b.png" TargetMode="External"/><Relationship Id="rId4" Type="http://schemas.openxmlformats.org/officeDocument/2006/relationships/image" Target="../media/image8.emf"/><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片側の 2 つの角を丸めた四角形 44"/>
          <p:cNvSpPr/>
          <p:nvPr/>
        </p:nvSpPr>
        <p:spPr>
          <a:xfrm>
            <a:off x="5027207" y="4502905"/>
            <a:ext cx="4769901"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8077"/>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働くママ応援し隊</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5062152"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保育</a:t>
            </a:r>
            <a:r>
              <a:rPr lang="ja-JP" altLang="en-US" sz="1400" dirty="0">
                <a:solidFill>
                  <a:srgbClr val="FFFFFF"/>
                </a:solidFill>
                <a:latin typeface="小塚ゴシック Pr6N R"/>
                <a:ea typeface="小塚ゴシック Pr6N R"/>
                <a:cs typeface="小塚ゴシック Pr6N R"/>
              </a:rPr>
              <a:t>施設情報を、簡単かつ効率的に検索・比較すること</a:t>
            </a:r>
            <a:r>
              <a:rPr lang="ja-JP" altLang="en-US" sz="1400" dirty="0" smtClean="0">
                <a:solidFill>
                  <a:srgbClr val="FFFFFF"/>
                </a:solidFill>
                <a:latin typeface="小塚ゴシック Pr6N R"/>
                <a:ea typeface="小塚ゴシック Pr6N R"/>
                <a:cs typeface="小塚ゴシック Pr6N R"/>
              </a:rPr>
              <a:t>が可能</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株式会社アイネット</a:t>
            </a:r>
            <a:endParaRPr lang="ja-JP" altLang="en-US" sz="1400" dirty="0">
              <a:solidFill>
                <a:schemeClr val="bg1"/>
              </a:solidFill>
              <a:latin typeface="小塚ゴシック Pr6N L"/>
              <a:ea typeface="小塚ゴシック Pr6N L"/>
              <a:cs typeface="小塚ゴシック Pr6N L"/>
            </a:endParaRPr>
          </a:p>
        </p:txBody>
      </p:sp>
      <p:sp>
        <p:nvSpPr>
          <p:cNvPr id="47" name="角丸四角形 46"/>
          <p:cNvSpPr/>
          <p:nvPr/>
        </p:nvSpPr>
        <p:spPr>
          <a:xfrm>
            <a:off x="5010531" y="2350822"/>
            <a:ext cx="4748884"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0" name="テキスト ボックス 49"/>
          <p:cNvSpPr txBox="1"/>
          <p:nvPr/>
        </p:nvSpPr>
        <p:spPr>
          <a:xfrm>
            <a:off x="5092897" y="2379539"/>
            <a:ext cx="4426655" cy="369332"/>
          </a:xfrm>
          <a:prstGeom prst="rect">
            <a:avLst/>
          </a:prstGeom>
          <a:noFill/>
        </p:spPr>
        <p:txBody>
          <a:bodyPr wrap="square" rtlCol="0">
            <a:spAutoFit/>
          </a:bodyPr>
          <a:lstStyle/>
          <a:p>
            <a:pPr defTabSz="914400"/>
            <a:r>
              <a:rPr lang="ja-JP" altLang="en-US" b="1" dirty="0" smtClean="0">
                <a:solidFill>
                  <a:srgbClr val="3399FF"/>
                </a:solidFill>
              </a:rPr>
              <a:t>働くママ応援し隊 </a:t>
            </a:r>
            <a:r>
              <a:rPr lang="ja-JP" altLang="en-US" sz="1600" b="1" dirty="0" smtClean="0">
                <a:solidFill>
                  <a:srgbClr val="3399FF"/>
                </a:solidFill>
              </a:rPr>
              <a:t>誕生</a:t>
            </a:r>
            <a:r>
              <a:rPr lang="ja-JP" altLang="en-US" sz="1600" b="1" dirty="0">
                <a:solidFill>
                  <a:srgbClr val="3399FF"/>
                </a:solidFill>
              </a:rPr>
              <a:t>の</a:t>
            </a:r>
            <a:r>
              <a:rPr lang="ja-JP" altLang="en-US" sz="1200" b="1" dirty="0">
                <a:solidFill>
                  <a:srgbClr val="3399FF"/>
                </a:solidFill>
              </a:rPr>
              <a:t> </a:t>
            </a:r>
            <a:r>
              <a:rPr lang="ja-JP" altLang="en-US" b="1" dirty="0">
                <a:solidFill>
                  <a:srgbClr val="3399FF"/>
                </a:solidFill>
              </a:rPr>
              <a:t>キッカケ</a:t>
            </a:r>
          </a:p>
        </p:txBody>
      </p:sp>
      <p:sp>
        <p:nvSpPr>
          <p:cNvPr id="51" name="テキスト ボックス 50"/>
          <p:cNvSpPr txBox="1"/>
          <p:nvPr/>
        </p:nvSpPr>
        <p:spPr>
          <a:xfrm>
            <a:off x="5050462" y="2717132"/>
            <a:ext cx="3645661"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solidFill>
                  <a:prstClr val="black"/>
                </a:solidFill>
              </a:rPr>
              <a:t>株式会社アイネットの女性社員が子育てをしながら保育施設を探すことに苦労した</a:t>
            </a:r>
            <a:r>
              <a:rPr lang="ja-JP" altLang="en-US" sz="1200" dirty="0">
                <a:solidFill>
                  <a:prstClr val="black"/>
                </a:solidFill>
              </a:rPr>
              <a:t>　</a:t>
            </a:r>
            <a:r>
              <a:rPr lang="ja-JP" altLang="en-US" sz="1200" dirty="0" smtClean="0">
                <a:solidFill>
                  <a:prstClr val="black"/>
                </a:solidFill>
              </a:rPr>
              <a:t>　　</a:t>
            </a:r>
            <a:endParaRPr lang="ja-JP" altLang="en-US" sz="1200" dirty="0">
              <a:solidFill>
                <a:prstClr val="black"/>
              </a:solidFill>
            </a:endParaRPr>
          </a:p>
        </p:txBody>
      </p:sp>
      <p:sp>
        <p:nvSpPr>
          <p:cNvPr id="52" name="テキスト ボックス 51"/>
          <p:cNvSpPr txBox="1"/>
          <p:nvPr/>
        </p:nvSpPr>
        <p:spPr>
          <a:xfrm>
            <a:off x="5051475" y="3336167"/>
            <a:ext cx="3955197"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多くの保育施設では、施設の情報発信を</a:t>
            </a:r>
            <a:endParaRPr lang="en-US" altLang="ja-JP" sz="1200" dirty="0" smtClean="0"/>
          </a:p>
          <a:p>
            <a:pPr defTabSz="914400"/>
            <a:r>
              <a:rPr lang="ja-JP" altLang="en-US" sz="1200" dirty="0" smtClean="0"/>
              <a:t>　　　効率的に行うための方法が整備できていなかった</a:t>
            </a:r>
            <a:endParaRPr lang="en-US" altLang="ja-JP" sz="1200" dirty="0"/>
          </a:p>
        </p:txBody>
      </p:sp>
      <p:sp>
        <p:nvSpPr>
          <p:cNvPr id="55" name="角丸四角形 54"/>
          <p:cNvSpPr/>
          <p:nvPr/>
        </p:nvSpPr>
        <p:spPr>
          <a:xfrm>
            <a:off x="5037716" y="4523368"/>
            <a:ext cx="4748884"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7" name="テキスト ボックス 56"/>
          <p:cNvSpPr txBox="1"/>
          <p:nvPr/>
        </p:nvSpPr>
        <p:spPr>
          <a:xfrm>
            <a:off x="5092896" y="4569860"/>
            <a:ext cx="4426655" cy="369332"/>
          </a:xfrm>
          <a:prstGeom prst="rect">
            <a:avLst/>
          </a:prstGeom>
          <a:noFill/>
        </p:spPr>
        <p:txBody>
          <a:bodyPr wrap="square" rtlCol="0">
            <a:spAutoFit/>
          </a:bodyPr>
          <a:lstStyle/>
          <a:p>
            <a:pPr defTabSz="914400"/>
            <a:r>
              <a:rPr lang="ja-JP" altLang="en-US" b="1" dirty="0">
                <a:solidFill>
                  <a:prstClr val="white"/>
                </a:solidFill>
              </a:rPr>
              <a:t>働くママ応援し</a:t>
            </a:r>
            <a:r>
              <a:rPr lang="ja-JP" altLang="en-US" b="1" dirty="0" smtClean="0">
                <a:solidFill>
                  <a:prstClr val="white"/>
                </a:solidFill>
              </a:rPr>
              <a:t>隊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60" name="テキスト ボックス 59"/>
          <p:cNvSpPr txBox="1"/>
          <p:nvPr/>
        </p:nvSpPr>
        <p:spPr>
          <a:xfrm>
            <a:off x="5119715" y="5023769"/>
            <a:ext cx="3577164"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solidFill>
                  <a:prstClr val="black"/>
                </a:solidFill>
              </a:rPr>
              <a:t>子育てを</a:t>
            </a:r>
            <a:r>
              <a:rPr lang="ja-JP" altLang="en-US" sz="1200" dirty="0">
                <a:solidFill>
                  <a:prstClr val="black"/>
                </a:solidFill>
              </a:rPr>
              <a:t>しながら</a:t>
            </a:r>
            <a:r>
              <a:rPr lang="ja-JP" altLang="en-US" sz="1200" dirty="0" smtClean="0">
                <a:solidFill>
                  <a:prstClr val="black"/>
                </a:solidFill>
              </a:rPr>
              <a:t>働き続けたい保護者が保育</a:t>
            </a:r>
            <a:r>
              <a:rPr lang="ja-JP" altLang="en-US" sz="1200" dirty="0">
                <a:solidFill>
                  <a:prstClr val="black"/>
                </a:solidFill>
              </a:rPr>
              <a:t>施設を探し、情報収集する際の</a:t>
            </a:r>
            <a:r>
              <a:rPr lang="ja-JP" altLang="en-US" sz="1200" dirty="0" smtClean="0">
                <a:solidFill>
                  <a:prstClr val="black"/>
                </a:solidFill>
              </a:rPr>
              <a:t>負担を軽減できるようになった</a:t>
            </a:r>
            <a:endParaRPr lang="ja-JP" altLang="en-US" sz="1200" dirty="0">
              <a:solidFill>
                <a:prstClr val="black"/>
              </a:solidFill>
            </a:endParaRPr>
          </a:p>
        </p:txBody>
      </p:sp>
      <p:sp>
        <p:nvSpPr>
          <p:cNvPr id="61" name="テキスト ボックス 60"/>
          <p:cNvSpPr txBox="1"/>
          <p:nvPr/>
        </p:nvSpPr>
        <p:spPr>
          <a:xfrm>
            <a:off x="5120193" y="5646343"/>
            <a:ext cx="3721241"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保育施設は各種</a:t>
            </a:r>
            <a:r>
              <a:rPr lang="en-US" altLang="ja-JP" sz="1200" dirty="0"/>
              <a:t>PR</a:t>
            </a:r>
            <a:r>
              <a:rPr lang="ja-JP" altLang="en-US" sz="1200" dirty="0"/>
              <a:t>や保育士募集</a:t>
            </a:r>
            <a:r>
              <a:rPr lang="ja-JP" altLang="en-US" sz="1200" dirty="0" smtClean="0"/>
              <a:t>等の情報を無料で発信できるようになった</a:t>
            </a:r>
            <a:endParaRPr lang="ja-JP" altLang="en-US" sz="1200" dirty="0"/>
          </a:p>
        </p:txBody>
      </p:sp>
      <p:sp>
        <p:nvSpPr>
          <p:cNvPr id="71" name="テキスト ボックス 70"/>
          <p:cNvSpPr txBox="1"/>
          <p:nvPr/>
        </p:nvSpPr>
        <p:spPr>
          <a:xfrm>
            <a:off x="105773" y="1901588"/>
            <a:ext cx="6399530"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2017</a:t>
            </a:r>
            <a:r>
              <a:rPr lang="ja-JP" altLang="en-US" sz="1400" b="1" dirty="0" smtClean="0">
                <a:solidFill>
                  <a:srgbClr val="FF0000"/>
                </a:solidFill>
                <a:effectLst>
                  <a:outerShdw blurRad="38100" dist="38100" dir="2700000" algn="tl">
                    <a:srgbClr val="000000">
                      <a:alpha val="43137"/>
                    </a:srgbClr>
                  </a:outerShdw>
                </a:effectLst>
              </a:rPr>
              <a:t>年</a:t>
            </a:r>
            <a:r>
              <a:rPr lang="en-US" altLang="ja-JP" sz="1400" b="1" dirty="0" smtClean="0">
                <a:solidFill>
                  <a:srgbClr val="FF0000"/>
                </a:solidFill>
                <a:effectLst>
                  <a:outerShdw blurRad="38100" dist="38100" dir="2700000" algn="tl">
                    <a:srgbClr val="000000">
                      <a:alpha val="43137"/>
                    </a:srgbClr>
                  </a:outerShdw>
                </a:effectLst>
              </a:rPr>
              <a:t>6</a:t>
            </a:r>
            <a:r>
              <a:rPr lang="ja-JP" altLang="en-US" sz="1400" b="1" dirty="0" smtClean="0">
                <a:solidFill>
                  <a:srgbClr val="FF0000"/>
                </a:solidFill>
                <a:effectLst>
                  <a:outerShdw blurRad="38100" dist="38100" dir="2700000" algn="tl">
                    <a:srgbClr val="000000">
                      <a:alpha val="43137"/>
                    </a:srgbClr>
                  </a:outerShdw>
                </a:effectLst>
              </a:rPr>
              <a:t>月サービス開始）</a:t>
            </a:r>
            <a:endParaRPr lang="ja-JP" altLang="en-US" sz="1400" b="1" dirty="0">
              <a:solidFill>
                <a:srgbClr val="FF0000"/>
              </a:solidFill>
              <a:effectLst>
                <a:outerShdw blurRad="38100" dist="38100" dir="2700000" algn="tl">
                  <a:srgbClr val="000000">
                    <a:alpha val="43137"/>
                  </a:srgbClr>
                </a:outerShdw>
              </a:effectLst>
            </a:endParaRPr>
          </a:p>
        </p:txBody>
      </p:sp>
      <p:pic>
        <p:nvPicPr>
          <p:cNvPr id="2" name="図 1"/>
          <p:cNvPicPr>
            <a:picLocks noChangeAspect="1"/>
          </p:cNvPicPr>
          <p:nvPr/>
        </p:nvPicPr>
        <p:blipFill rotWithShape="1">
          <a:blip r:embed="rId3"/>
          <a:srcRect l="21625" t="10371" r="23325" b="6186"/>
          <a:stretch/>
        </p:blipFill>
        <p:spPr>
          <a:xfrm>
            <a:off x="1494784" y="2735145"/>
            <a:ext cx="2181992" cy="1777699"/>
          </a:xfrm>
          <a:prstGeom prst="rect">
            <a:avLst/>
          </a:prstGeom>
        </p:spPr>
      </p:pic>
      <p:sp>
        <p:nvSpPr>
          <p:cNvPr id="76" name="下矢印 75"/>
          <p:cNvSpPr/>
          <p:nvPr/>
        </p:nvSpPr>
        <p:spPr>
          <a:xfrm rot="16200000" flipH="1">
            <a:off x="2665410" y="5227296"/>
            <a:ext cx="338400" cy="251918"/>
          </a:xfrm>
          <a:prstGeom prst="downArrow">
            <a:avLst/>
          </a:prstGeom>
          <a:solidFill>
            <a:srgbClr val="92D050"/>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459901" y="3954666"/>
            <a:ext cx="2331419" cy="571793"/>
          </a:xfrm>
          <a:prstGeom prst="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693420" y="2263114"/>
            <a:ext cx="3714750" cy="431715"/>
          </a:xfrm>
          <a:prstGeom prst="roundRect">
            <a:avLst>
              <a:gd name="adj" fmla="val 50000"/>
            </a:avLst>
          </a:prstGeom>
          <a:solidFill>
            <a:srgbClr val="3399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7" name="テキスト ボックス 66"/>
          <p:cNvSpPr txBox="1"/>
          <p:nvPr/>
        </p:nvSpPr>
        <p:spPr>
          <a:xfrm>
            <a:off x="991027" y="2252214"/>
            <a:ext cx="3417143" cy="461665"/>
          </a:xfrm>
          <a:prstGeom prst="rect">
            <a:avLst/>
          </a:prstGeom>
          <a:noFill/>
        </p:spPr>
        <p:txBody>
          <a:bodyPr wrap="square" rtlCol="0">
            <a:spAutoFit/>
          </a:bodyPr>
          <a:lstStyle/>
          <a:p>
            <a:pPr defTabSz="914400"/>
            <a:r>
              <a:rPr lang="ja-JP" altLang="en-US" sz="1200" b="1" dirty="0" smtClean="0">
                <a:solidFill>
                  <a:prstClr val="white"/>
                </a:solidFill>
              </a:rPr>
              <a:t>横浜市</a:t>
            </a:r>
            <a:r>
              <a:rPr lang="ja-JP" altLang="en-US" sz="1200" b="1" dirty="0">
                <a:solidFill>
                  <a:prstClr val="white"/>
                </a:solidFill>
              </a:rPr>
              <a:t>の保育施設情報を「</a:t>
            </a:r>
            <a:r>
              <a:rPr lang="ja-JP" altLang="en-US" sz="1200" b="1" dirty="0" smtClean="0">
                <a:solidFill>
                  <a:prstClr val="white"/>
                </a:solidFill>
              </a:rPr>
              <a:t>区」・「路線」・「施設名」</a:t>
            </a:r>
            <a:endParaRPr lang="en-US" altLang="ja-JP" sz="1200" b="1" dirty="0" smtClean="0">
              <a:solidFill>
                <a:prstClr val="white"/>
              </a:solidFill>
            </a:endParaRPr>
          </a:p>
          <a:p>
            <a:pPr defTabSz="914400"/>
            <a:r>
              <a:rPr lang="ja-JP" altLang="en-US" sz="1200" b="1" dirty="0" smtClean="0">
                <a:solidFill>
                  <a:prstClr val="white"/>
                </a:solidFill>
              </a:rPr>
              <a:t>から簡単</a:t>
            </a:r>
            <a:r>
              <a:rPr lang="ja-JP" altLang="en-US" sz="1200" b="1" dirty="0">
                <a:solidFill>
                  <a:prstClr val="white"/>
                </a:solidFill>
              </a:rPr>
              <a:t>かつ効率的に検索・</a:t>
            </a:r>
            <a:r>
              <a:rPr lang="ja-JP" altLang="en-US" sz="1200" b="1" dirty="0" smtClean="0">
                <a:solidFill>
                  <a:prstClr val="white"/>
                </a:solidFill>
              </a:rPr>
              <a:t>比較</a:t>
            </a:r>
            <a:endParaRPr lang="ja-JP" altLang="en-US" sz="1200" b="1" dirty="0">
              <a:solidFill>
                <a:prstClr val="white"/>
              </a:solidFill>
            </a:endParaRPr>
          </a:p>
        </p:txBody>
      </p:sp>
      <p:sp>
        <p:nvSpPr>
          <p:cNvPr id="15" name="タイトル 1"/>
          <p:cNvSpPr txBox="1">
            <a:spLocks/>
          </p:cNvSpPr>
          <p:nvPr/>
        </p:nvSpPr>
        <p:spPr>
          <a:xfrm>
            <a:off x="-349" y="1373597"/>
            <a:ext cx="9911641" cy="6187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399FF"/>
                </a:solidFill>
              </a:rPr>
              <a:t>認可外</a:t>
            </a:r>
            <a:r>
              <a:rPr lang="ja-JP" altLang="en-US" sz="1600" dirty="0">
                <a:solidFill>
                  <a:srgbClr val="3399FF"/>
                </a:solidFill>
              </a:rPr>
              <a:t>保育施設も含め、横浜市が把握している全１４３０の保育施設情報を掲載</a:t>
            </a:r>
            <a:r>
              <a:rPr lang="ja-JP" altLang="en-US" sz="1600" dirty="0" smtClean="0">
                <a:solidFill>
                  <a:srgbClr val="3399FF"/>
                </a:solidFill>
              </a:rPr>
              <a:t>。</a:t>
            </a:r>
            <a:endParaRPr lang="en-US" altLang="ja-JP" sz="1600" dirty="0" smtClean="0">
              <a:solidFill>
                <a:srgbClr val="3399FF"/>
              </a:solidFill>
            </a:endParaRPr>
          </a:p>
          <a:p>
            <a:pPr algn="l"/>
            <a:r>
              <a:rPr lang="ja-JP" altLang="en-US" sz="1600" dirty="0" smtClean="0">
                <a:solidFill>
                  <a:srgbClr val="3399FF"/>
                </a:solidFill>
              </a:rPr>
              <a:t>子ども</a:t>
            </a:r>
            <a:r>
              <a:rPr lang="ja-JP" altLang="en-US" sz="1600" dirty="0">
                <a:solidFill>
                  <a:srgbClr val="3399FF"/>
                </a:solidFill>
              </a:rPr>
              <a:t>を預ける保護者が「保育施設を選ぶ際に知りたい情報」を簡単に収集可能</a:t>
            </a:r>
            <a:r>
              <a:rPr lang="ja-JP" altLang="en-US" sz="1600" dirty="0" smtClean="0">
                <a:solidFill>
                  <a:srgbClr val="3399FF"/>
                </a:solidFill>
              </a:rPr>
              <a:t>。</a:t>
            </a:r>
            <a:endParaRPr lang="ja-JP" altLang="en-US" sz="1600" dirty="0">
              <a:solidFill>
                <a:srgbClr val="3399FF"/>
              </a:solidFill>
            </a:endParaRPr>
          </a:p>
        </p:txBody>
      </p:sp>
      <p:grpSp>
        <p:nvGrpSpPr>
          <p:cNvPr id="56" name="図形グループ 24"/>
          <p:cNvGrpSpPr/>
          <p:nvPr/>
        </p:nvGrpSpPr>
        <p:grpSpPr>
          <a:xfrm>
            <a:off x="6255233" y="250008"/>
            <a:ext cx="752743" cy="752743"/>
            <a:chOff x="6255233" y="281179"/>
            <a:chExt cx="752743" cy="752743"/>
          </a:xfrm>
          <a:noFill/>
        </p:grpSpPr>
        <p:sp>
          <p:nvSpPr>
            <p:cNvPr id="62" name="角丸四角形 61"/>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65" name="図形グループ 36"/>
          <p:cNvGrpSpPr/>
          <p:nvPr/>
        </p:nvGrpSpPr>
        <p:grpSpPr>
          <a:xfrm>
            <a:off x="7172281" y="250008"/>
            <a:ext cx="752743" cy="752743"/>
            <a:chOff x="7154801" y="281179"/>
            <a:chExt cx="752743" cy="752743"/>
          </a:xfrm>
          <a:solidFill>
            <a:schemeClr val="bg1"/>
          </a:solidFill>
        </p:grpSpPr>
        <p:sp>
          <p:nvSpPr>
            <p:cNvPr id="68" name="角丸四角形 67"/>
            <p:cNvSpPr/>
            <p:nvPr/>
          </p:nvSpPr>
          <p:spPr>
            <a:xfrm>
              <a:off x="7154801"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75" name="テキスト ボックス 74"/>
            <p:cNvSpPr txBox="1"/>
            <p:nvPr/>
          </p:nvSpPr>
          <p:spPr>
            <a:xfrm>
              <a:off x="7208007" y="334385"/>
              <a:ext cx="659155" cy="646331"/>
            </a:xfrm>
            <a:prstGeom prst="rect">
              <a:avLst/>
            </a:prstGeom>
            <a:grpFill/>
            <a:ln>
              <a:solidFill>
                <a:schemeClr val="bg1"/>
              </a:solidFill>
            </a:ln>
          </p:spPr>
          <p:txBody>
            <a:bodyPr wrap="none" rtlCol="0">
              <a:spAutoFit/>
            </a:bodyPr>
            <a:lstStyle/>
            <a:p>
              <a:r>
                <a:rPr lang="ja-JP" altLang="en-US" dirty="0" smtClean="0">
                  <a:solidFill>
                    <a:srgbClr val="4CA6FF"/>
                  </a:solidFill>
                  <a:latin typeface="小塚ゴシック Pr6N M"/>
                  <a:ea typeface="小塚ゴシック Pr6N M"/>
                  <a:cs typeface="小塚ゴシック Pr6N M"/>
                </a:rPr>
                <a:t>少子</a:t>
              </a:r>
              <a:endParaRPr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高齢</a:t>
              </a:r>
              <a:endParaRPr lang="en-US" altLang="ja-JP" dirty="0" smtClean="0">
                <a:solidFill>
                  <a:srgbClr val="4CA6FF"/>
                </a:solidFill>
                <a:latin typeface="小塚ゴシック Pr6N M"/>
                <a:ea typeface="小塚ゴシック Pr6N M"/>
                <a:cs typeface="小塚ゴシック Pr6N M"/>
              </a:endParaRPr>
            </a:p>
          </p:txBody>
        </p:sp>
      </p:grpSp>
      <p:grpSp>
        <p:nvGrpSpPr>
          <p:cNvPr id="80" name="図形グループ 33"/>
          <p:cNvGrpSpPr/>
          <p:nvPr/>
        </p:nvGrpSpPr>
        <p:grpSpPr>
          <a:xfrm>
            <a:off x="8089329" y="273549"/>
            <a:ext cx="752743" cy="752743"/>
            <a:chOff x="8060984" y="281179"/>
            <a:chExt cx="752743" cy="752743"/>
          </a:xfrm>
          <a:noFill/>
        </p:grpSpPr>
        <p:sp>
          <p:nvSpPr>
            <p:cNvPr id="81" name="角丸四角形 80"/>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82" name="テキスト ボックス 81"/>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83" name="角丸四角形 82"/>
          <p:cNvSpPr/>
          <p:nvPr/>
        </p:nvSpPr>
        <p:spPr>
          <a:xfrm>
            <a:off x="9033857" y="283496"/>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9086769" y="293073"/>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pic>
        <p:nvPicPr>
          <p:cNvPr id="3" name="図 2"/>
          <p:cNvPicPr>
            <a:picLocks noChangeAspect="1"/>
          </p:cNvPicPr>
          <p:nvPr/>
        </p:nvPicPr>
        <p:blipFill rotWithShape="1">
          <a:blip r:embed="rId4"/>
          <a:srcRect l="12021" t="14139" r="43646" b="10358"/>
          <a:stretch/>
        </p:blipFill>
        <p:spPr>
          <a:xfrm>
            <a:off x="2980967" y="4673398"/>
            <a:ext cx="1537878" cy="1407795"/>
          </a:xfrm>
          <a:prstGeom prst="rect">
            <a:avLst/>
          </a:prstGeom>
        </p:spPr>
      </p:pic>
      <p:pic>
        <p:nvPicPr>
          <p:cNvPr id="4" name="図 3"/>
          <p:cNvPicPr>
            <a:picLocks noChangeAspect="1"/>
          </p:cNvPicPr>
          <p:nvPr/>
        </p:nvPicPr>
        <p:blipFill rotWithShape="1">
          <a:blip r:embed="rId5"/>
          <a:srcRect l="19834" t="9029" r="20750" b="4458"/>
          <a:stretch/>
        </p:blipFill>
        <p:spPr>
          <a:xfrm>
            <a:off x="830804" y="4700460"/>
            <a:ext cx="1865301" cy="1459800"/>
          </a:xfrm>
          <a:prstGeom prst="rect">
            <a:avLst/>
          </a:prstGeom>
        </p:spPr>
      </p:pic>
      <p:sp>
        <p:nvSpPr>
          <p:cNvPr id="72" name="下矢印 71"/>
          <p:cNvSpPr/>
          <p:nvPr/>
        </p:nvSpPr>
        <p:spPr>
          <a:xfrm flipH="1">
            <a:off x="1537330" y="4569859"/>
            <a:ext cx="338400" cy="122891"/>
          </a:xfrm>
          <a:prstGeom prst="downArrow">
            <a:avLst/>
          </a:prstGeom>
          <a:solidFill>
            <a:srgbClr val="92D050"/>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705814" y="6109949"/>
            <a:ext cx="2128796" cy="191325"/>
          </a:xfrm>
          <a:prstGeom prst="rect">
            <a:avLst/>
          </a:prstGeom>
          <a:noFill/>
        </p:spPr>
        <p:txBody>
          <a:bodyPr wrap="square" rtlCol="0">
            <a:noAutofit/>
          </a:bodyPr>
          <a:lstStyle/>
          <a:p>
            <a:pPr algn="ctr" defTabSz="914400"/>
            <a:r>
              <a:rPr lang="ja-JP" altLang="en-US" sz="900" dirty="0" smtClean="0">
                <a:solidFill>
                  <a:prstClr val="black"/>
                </a:solidFill>
                <a:latin typeface="ＭＳ Ｐゴシック" panose="020B0600070205080204" pitchFamily="50" charset="-128"/>
                <a:cs typeface="小塚ゴシック Pr6N L"/>
              </a:rPr>
              <a:t>地図上に表示される検索</a:t>
            </a:r>
            <a:r>
              <a:rPr lang="ja-JP" altLang="en-US" sz="900" dirty="0">
                <a:solidFill>
                  <a:prstClr val="black"/>
                </a:solidFill>
                <a:latin typeface="ＭＳ Ｐゴシック" panose="020B0600070205080204" pitchFamily="50" charset="-128"/>
                <a:cs typeface="小塚ゴシック Pr6N L"/>
              </a:rPr>
              <a:t>結果</a:t>
            </a:r>
            <a:r>
              <a:rPr lang="ja-JP" altLang="en-US" sz="900" dirty="0" smtClean="0">
                <a:solidFill>
                  <a:prstClr val="black"/>
                </a:solidFill>
                <a:latin typeface="ＭＳ Ｐゴシック" panose="020B0600070205080204" pitchFamily="50" charset="-128"/>
                <a:cs typeface="小塚ゴシック Pr6N L"/>
              </a:rPr>
              <a:t>のイメージ</a:t>
            </a:r>
            <a:endParaRPr lang="en-US" altLang="ja-JP" sz="900" dirty="0">
              <a:solidFill>
                <a:prstClr val="black"/>
              </a:solidFill>
              <a:latin typeface="ＭＳ Ｐゴシック" panose="020B0600070205080204" pitchFamily="50" charset="-128"/>
              <a:cs typeface="小塚ゴシック Pr6N L"/>
            </a:endParaRPr>
          </a:p>
        </p:txBody>
      </p:sp>
      <p:sp>
        <p:nvSpPr>
          <p:cNvPr id="69" name="テキスト ボックス 68"/>
          <p:cNvSpPr txBox="1"/>
          <p:nvPr/>
        </p:nvSpPr>
        <p:spPr>
          <a:xfrm>
            <a:off x="2770415" y="6105926"/>
            <a:ext cx="2128796" cy="191325"/>
          </a:xfrm>
          <a:prstGeom prst="rect">
            <a:avLst/>
          </a:prstGeom>
          <a:noFill/>
        </p:spPr>
        <p:txBody>
          <a:bodyPr wrap="square" rtlCol="0">
            <a:noAutofit/>
          </a:bodyPr>
          <a:lstStyle/>
          <a:p>
            <a:pPr algn="ctr" defTabSz="914400"/>
            <a:r>
              <a:rPr lang="ja-JP" altLang="en-US" sz="900" dirty="0" smtClean="0">
                <a:solidFill>
                  <a:prstClr val="black"/>
                </a:solidFill>
                <a:latin typeface="ＭＳ Ｐゴシック" panose="020B0600070205080204" pitchFamily="50" charset="-128"/>
                <a:cs typeface="小塚ゴシック Pr6N L"/>
              </a:rPr>
              <a:t>保育施設の詳細情報イメージ</a:t>
            </a:r>
            <a:endParaRPr lang="en-US" altLang="ja-JP" sz="900" dirty="0">
              <a:solidFill>
                <a:prstClr val="black"/>
              </a:solidFill>
              <a:latin typeface="ＭＳ Ｐゴシック" panose="020B0600070205080204" pitchFamily="50" charset="-128"/>
              <a:cs typeface="小塚ゴシック Pr6N L"/>
            </a:endParaRPr>
          </a:p>
        </p:txBody>
      </p:sp>
      <p:sp>
        <p:nvSpPr>
          <p:cNvPr id="5" name="正方形/長方形 4"/>
          <p:cNvSpPr/>
          <p:nvPr/>
        </p:nvSpPr>
        <p:spPr>
          <a:xfrm>
            <a:off x="693420" y="6329780"/>
            <a:ext cx="3297698" cy="430887"/>
          </a:xfrm>
          <a:prstGeom prst="rect">
            <a:avLst/>
          </a:prstGeom>
        </p:spPr>
        <p:txBody>
          <a:bodyPr wrap="none">
            <a:spAutoFit/>
          </a:bodyPr>
          <a:lstStyle/>
          <a:p>
            <a:r>
              <a:rPr lang="ja-JP" altLang="en-US" sz="1100" dirty="0">
                <a:latin typeface="+mn-ea"/>
              </a:rPr>
              <a:t>「働くママ応援し隊</a:t>
            </a:r>
            <a:r>
              <a:rPr lang="ja-JP" altLang="en-US" sz="1100" dirty="0" smtClean="0">
                <a:latin typeface="+mn-ea"/>
              </a:rPr>
              <a:t>」ＵＲＬ　</a:t>
            </a:r>
            <a:r>
              <a:rPr lang="en-US" altLang="ja-JP" sz="1100" dirty="0" smtClean="0">
                <a:latin typeface="+mn-ea"/>
                <a:hlinkClick r:id="rId6"/>
              </a:rPr>
              <a:t>http</a:t>
            </a:r>
            <a:r>
              <a:rPr lang="en-US" altLang="ja-JP" sz="1100" dirty="0">
                <a:latin typeface="+mn-ea"/>
                <a:hlinkClick r:id="rId6"/>
              </a:rPr>
              <a:t>://</a:t>
            </a:r>
            <a:r>
              <a:rPr lang="en-US" altLang="ja-JP" sz="1100" dirty="0" smtClean="0">
                <a:latin typeface="+mn-ea"/>
                <a:hlinkClick r:id="rId6"/>
              </a:rPr>
              <a:t>kosodate.inet.co.jp/</a:t>
            </a:r>
            <a:endParaRPr lang="en-US" altLang="ja-JP" sz="1100" dirty="0" smtClean="0">
              <a:latin typeface="+mn-ea"/>
            </a:endParaRPr>
          </a:p>
          <a:p>
            <a:endParaRPr lang="en-US" altLang="ja-JP" sz="1100" dirty="0" smtClean="0">
              <a:latin typeface="+mn-ea"/>
            </a:endParaRPr>
          </a:p>
        </p:txBody>
      </p:sp>
      <p:sp>
        <p:nvSpPr>
          <p:cNvPr id="70" name="下矢印 69"/>
          <p:cNvSpPr/>
          <p:nvPr/>
        </p:nvSpPr>
        <p:spPr>
          <a:xfrm>
            <a:off x="7270969" y="4145560"/>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3" name="ひらめきb.png" descr="/Users/meg/Desktop/特研/特研OD/アイコン/ひらめき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086769" y="5043698"/>
            <a:ext cx="318819" cy="1110260"/>
          </a:xfrm>
          <a:prstGeom prst="rect">
            <a:avLst/>
          </a:prstGeom>
        </p:spPr>
      </p:pic>
      <p:pic>
        <p:nvPicPr>
          <p:cNvPr id="74" name="ハテナb.png" descr="/Users/meg/Desktop/特研/特研OD/アイコン/ハテナ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960192" y="2797513"/>
            <a:ext cx="473552" cy="977606"/>
          </a:xfrm>
          <a:prstGeom prst="rect">
            <a:avLst/>
          </a:prstGeom>
        </p:spPr>
      </p:pic>
      <p:sp>
        <p:nvSpPr>
          <p:cNvPr id="53" name="テキスト ボックス 52"/>
          <p:cNvSpPr txBox="1"/>
          <p:nvPr/>
        </p:nvSpPr>
        <p:spPr>
          <a:xfrm>
            <a:off x="7254164" y="-6186"/>
            <a:ext cx="2664081" cy="307777"/>
          </a:xfrm>
          <a:prstGeom prst="rect">
            <a:avLst/>
          </a:prstGeom>
          <a:noFill/>
        </p:spPr>
        <p:txBody>
          <a:bodyPr wrap="square" rtlCol="0">
            <a:spAutoFit/>
          </a:bodyPr>
          <a:lstStyle/>
          <a:p>
            <a:pPr algn="r"/>
            <a:r>
              <a:rPr lang="ja-JP" altLang="en-US" sz="1400" dirty="0" smtClean="0"/>
              <a:t>平成</a:t>
            </a:r>
            <a:r>
              <a:rPr lang="en-US" altLang="ja-JP" sz="1400" dirty="0" smtClean="0"/>
              <a:t>30</a:t>
            </a:r>
            <a:r>
              <a:rPr lang="ja-JP" altLang="en-US" sz="1400" dirty="0" smtClean="0"/>
              <a:t>年</a:t>
            </a:r>
            <a:r>
              <a:rPr lang="en-US" altLang="ja-JP" sz="1400" dirty="0" smtClean="0"/>
              <a:t>2</a:t>
            </a:r>
            <a:r>
              <a:rPr lang="ja-JP" altLang="en-US" sz="1400" dirty="0" smtClean="0"/>
              <a:t>月</a:t>
            </a:r>
            <a:r>
              <a:rPr lang="en-US" altLang="ja-JP" sz="1400" dirty="0" smtClean="0"/>
              <a:t>21</a:t>
            </a:r>
            <a:r>
              <a:rPr lang="ja-JP" altLang="en-US" sz="1400" dirty="0" smtClean="0"/>
              <a:t>日版</a:t>
            </a:r>
            <a:endParaRPr lang="ja-JP" altLang="en-US" sz="1400" dirty="0"/>
          </a:p>
        </p:txBody>
      </p:sp>
    </p:spTree>
    <p:extLst>
      <p:ext uri="{BB962C8B-B14F-4D97-AF65-F5344CB8AC3E}">
        <p14:creationId xmlns:p14="http://schemas.microsoft.com/office/powerpoint/2010/main" val="256442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53559" y="1503912"/>
            <a:ext cx="5155579" cy="646331"/>
          </a:xfrm>
          <a:prstGeom prst="rect">
            <a:avLst/>
          </a:prstGeom>
          <a:noFill/>
        </p:spPr>
        <p:txBody>
          <a:bodyPr wrap="none" rtlCol="0">
            <a:spAutoFit/>
          </a:bodyPr>
          <a:lstStyle/>
          <a:p>
            <a:r>
              <a:rPr lang="ja-JP" altLang="en-US" dirty="0" smtClean="0">
                <a:solidFill>
                  <a:srgbClr val="0080FF"/>
                </a:solidFill>
                <a:latin typeface="小塚ゴシック Pro M"/>
                <a:ea typeface="小塚ゴシック Pro M"/>
                <a:cs typeface="小塚ゴシック Pro M"/>
              </a:rPr>
              <a:t>「</a:t>
            </a:r>
            <a:r>
              <a:rPr lang="ja-JP" altLang="en-US" dirty="0">
                <a:solidFill>
                  <a:srgbClr val="0080FF"/>
                </a:solidFill>
                <a:latin typeface="小塚ゴシック Pro M"/>
                <a:ea typeface="小塚ゴシック Pro M"/>
                <a:cs typeface="小塚ゴシック Pro M"/>
              </a:rPr>
              <a:t>わかりやすい」「検索しやすい</a:t>
            </a:r>
            <a:r>
              <a:rPr lang="ja-JP" altLang="en-US" dirty="0" smtClean="0">
                <a:solidFill>
                  <a:srgbClr val="0080FF"/>
                </a:solidFill>
                <a:latin typeface="小塚ゴシック Pro M"/>
                <a:ea typeface="小塚ゴシック Pro M"/>
                <a:cs typeface="小塚ゴシック Pro M"/>
              </a:rPr>
              <a:t>」</a:t>
            </a:r>
            <a:endParaRPr lang="en-US" altLang="ja-JP" dirty="0" smtClean="0">
              <a:solidFill>
                <a:srgbClr val="0080FF"/>
              </a:solidFill>
              <a:latin typeface="小塚ゴシック Pro M"/>
              <a:ea typeface="小塚ゴシック Pro M"/>
              <a:cs typeface="小塚ゴシック Pro M"/>
            </a:endParaRPr>
          </a:p>
          <a:p>
            <a:r>
              <a:rPr lang="ja-JP" altLang="en-US" dirty="0" smtClean="0">
                <a:solidFill>
                  <a:srgbClr val="0080FF"/>
                </a:solidFill>
                <a:latin typeface="小塚ゴシック Pro M"/>
                <a:ea typeface="小塚ゴシック Pro M"/>
                <a:cs typeface="小塚ゴシック Pro M"/>
              </a:rPr>
              <a:t>「</a:t>
            </a:r>
            <a:r>
              <a:rPr lang="ja-JP" altLang="en-US" dirty="0">
                <a:solidFill>
                  <a:srgbClr val="0080FF"/>
                </a:solidFill>
                <a:latin typeface="小塚ゴシック Pro M"/>
                <a:ea typeface="小塚ゴシック Pro M"/>
                <a:cs typeface="小塚ゴシック Pro M"/>
              </a:rPr>
              <a:t>多くの情報が掲載されている</a:t>
            </a:r>
            <a:r>
              <a:rPr lang="ja-JP" altLang="en-US" dirty="0" smtClean="0">
                <a:solidFill>
                  <a:srgbClr val="0080FF"/>
                </a:solidFill>
                <a:latin typeface="小塚ゴシック Pro M"/>
                <a:ea typeface="小塚ゴシック Pro M"/>
                <a:cs typeface="小塚ゴシック Pro M"/>
              </a:rPr>
              <a:t>」保育施設検索サイト</a:t>
            </a:r>
            <a:endParaRPr lang="ja-JP" altLang="en-US" dirty="0">
              <a:solidFill>
                <a:srgbClr val="0080FF"/>
              </a:solidFill>
              <a:latin typeface="小塚ゴシック Pro M"/>
              <a:ea typeface="小塚ゴシック Pro M"/>
              <a:cs typeface="小塚ゴシック Pro M"/>
            </a:endParaRPr>
          </a:p>
        </p:txBody>
      </p:sp>
      <p:sp>
        <p:nvSpPr>
          <p:cNvPr id="45" name="テキスト ボックス 44"/>
          <p:cNvSpPr txBox="1"/>
          <p:nvPr/>
        </p:nvSpPr>
        <p:spPr>
          <a:xfrm>
            <a:off x="112280" y="2251940"/>
            <a:ext cx="4863777" cy="1389598"/>
          </a:xfrm>
          <a:prstGeom prst="rect">
            <a:avLst/>
          </a:prstGeom>
          <a:noFill/>
        </p:spPr>
        <p:txBody>
          <a:bodyPr wrap="square" rtlCol="0">
            <a:noAutofit/>
          </a:bodyPr>
          <a:lstStyle/>
          <a:p>
            <a:pPr defTabSz="914400"/>
            <a:r>
              <a:rPr lang="ja-JP" altLang="en-US" sz="120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「働くママ応援し隊」は、</a:t>
            </a:r>
            <a:r>
              <a:rPr lang="en-US" altLang="ja-JP" sz="1200" dirty="0" smtClean="0">
                <a:latin typeface="ＭＳ Ｐゴシック" panose="020B0600070205080204" pitchFamily="50" charset="-128"/>
                <a:cs typeface="小塚ゴシック Pr6N L"/>
              </a:rPr>
              <a:t>0</a:t>
            </a:r>
            <a:r>
              <a:rPr lang="ja-JP" altLang="en-US" sz="1200" dirty="0">
                <a:latin typeface="ＭＳ Ｐゴシック" panose="020B0600070205080204" pitchFamily="50" charset="-128"/>
                <a:cs typeface="小塚ゴシック Pr6N L"/>
              </a:rPr>
              <a:t>歳児から未就学児を</a:t>
            </a:r>
            <a:r>
              <a:rPr lang="ja-JP" altLang="en-US" sz="1200" dirty="0" smtClean="0">
                <a:latin typeface="ＭＳ Ｐゴシック" panose="020B0600070205080204" pitchFamily="50" charset="-128"/>
                <a:cs typeface="小塚ゴシック Pr6N L"/>
              </a:rPr>
              <a:t>持つ保護者を</a:t>
            </a:r>
            <a:r>
              <a:rPr lang="ja-JP" altLang="en-US" sz="1200" dirty="0">
                <a:latin typeface="ＭＳ Ｐゴシック" panose="020B0600070205080204" pitchFamily="50" charset="-128"/>
                <a:cs typeface="小塚ゴシック Pr6N L"/>
              </a:rPr>
              <a:t>支援するための横浜市保育施設検索サイト</a:t>
            </a:r>
            <a:r>
              <a:rPr lang="ja-JP" altLang="en-US" sz="1200" dirty="0" smtClean="0">
                <a:latin typeface="ＭＳ Ｐゴシック" panose="020B0600070205080204" pitchFamily="50" charset="-128"/>
                <a:cs typeface="小塚ゴシック Pr6N L"/>
              </a:rPr>
              <a:t>である。</a:t>
            </a:r>
            <a:r>
              <a:rPr lang="ja-JP" altLang="en-US" sz="1200" dirty="0">
                <a:latin typeface="ＭＳ Ｐゴシック" panose="020B0600070205080204" pitchFamily="50" charset="-128"/>
                <a:cs typeface="小塚ゴシック Pr6N L"/>
              </a:rPr>
              <a:t>横浜市内にある保育施設情報を、簡単かつ効率的に検索・比較することが</a:t>
            </a:r>
            <a:r>
              <a:rPr lang="ja-JP" altLang="en-US" sz="1200" dirty="0" smtClean="0">
                <a:latin typeface="ＭＳ Ｐゴシック" panose="020B0600070205080204" pitchFamily="50" charset="-128"/>
                <a:cs typeface="小塚ゴシック Pr6N L"/>
              </a:rPr>
              <a:t>できる。横浜市</a:t>
            </a:r>
            <a:r>
              <a:rPr lang="ja-JP" altLang="en-US" sz="1200" dirty="0">
                <a:latin typeface="ＭＳ Ｐゴシック" panose="020B0600070205080204" pitchFamily="50" charset="-128"/>
                <a:cs typeface="小塚ゴシック Pr6N L"/>
              </a:rPr>
              <a:t>が発信するオープンデータに加えて、保護者が保育施設を選ぶ際に必要と</a:t>
            </a:r>
            <a:r>
              <a:rPr lang="ja-JP" altLang="en-US" sz="1200" dirty="0" smtClean="0">
                <a:latin typeface="ＭＳ Ｐゴシック" panose="020B0600070205080204" pitchFamily="50" charset="-128"/>
                <a:cs typeface="小塚ゴシック Pr6N L"/>
              </a:rPr>
              <a:t>される詳細</a:t>
            </a:r>
            <a:r>
              <a:rPr lang="ja-JP" altLang="en-US" sz="1200" dirty="0">
                <a:latin typeface="ＭＳ Ｐゴシック" panose="020B0600070205080204" pitchFamily="50" charset="-128"/>
                <a:cs typeface="小塚ゴシック Pr6N L"/>
              </a:rPr>
              <a:t>な情報</a:t>
            </a:r>
            <a:r>
              <a:rPr lang="ja-JP" altLang="en-US" sz="1200" dirty="0" smtClean="0">
                <a:latin typeface="ＭＳ Ｐゴシック" panose="020B0600070205080204" pitchFamily="50" charset="-128"/>
                <a:cs typeface="小塚ゴシック Pr6N L"/>
              </a:rPr>
              <a:t>を、独自に収集</a:t>
            </a:r>
            <a:r>
              <a:rPr lang="ja-JP" altLang="en-US" sz="1200" dirty="0">
                <a:latin typeface="ＭＳ Ｐゴシック" panose="020B0600070205080204" pitchFamily="50" charset="-128"/>
                <a:cs typeface="小塚ゴシック Pr6N L"/>
              </a:rPr>
              <a:t>しマッシュアップして公開</a:t>
            </a:r>
            <a:r>
              <a:rPr lang="ja-JP" altLang="en-US" sz="1200" dirty="0" smtClean="0">
                <a:latin typeface="ＭＳ Ｐゴシック" panose="020B0600070205080204" pitchFamily="50" charset="-128"/>
                <a:cs typeface="小塚ゴシック Pr6N L"/>
              </a:rPr>
              <a:t>しており、</a:t>
            </a:r>
            <a:r>
              <a:rPr lang="ja-JP" altLang="en-US" sz="1200" dirty="0">
                <a:latin typeface="ＭＳ Ｐゴシック" panose="020B0600070205080204" pitchFamily="50" charset="-128"/>
                <a:cs typeface="小塚ゴシック Pr6N L"/>
              </a:rPr>
              <a:t>保育施設を</a:t>
            </a:r>
            <a:r>
              <a:rPr lang="ja-JP" altLang="en-US" sz="1200" dirty="0" smtClean="0">
                <a:latin typeface="ＭＳ Ｐゴシック" panose="020B0600070205080204" pitchFamily="50" charset="-128"/>
                <a:cs typeface="小塚ゴシック Pr6N L"/>
              </a:rPr>
              <a:t>探す保護者にとって「</a:t>
            </a:r>
            <a:r>
              <a:rPr lang="ja-JP" altLang="en-US" sz="1200" dirty="0">
                <a:latin typeface="ＭＳ Ｐゴシック" panose="020B0600070205080204" pitchFamily="50" charset="-128"/>
                <a:cs typeface="小塚ゴシック Pr6N L"/>
              </a:rPr>
              <a:t>わかりやすい」「検索しやすい」「多くの情報が掲載されている」</a:t>
            </a:r>
            <a:r>
              <a:rPr lang="ja-JP" altLang="en-US" sz="1200" dirty="0" smtClean="0">
                <a:latin typeface="ＭＳ Ｐゴシック" panose="020B0600070205080204" pitchFamily="50" charset="-128"/>
                <a:cs typeface="小塚ゴシック Pr6N L"/>
              </a:rPr>
              <a:t>サイトである。</a:t>
            </a:r>
            <a:endParaRPr lang="en-US" altLang="ja-JP" sz="1200" dirty="0" smtClean="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特徴</a:t>
            </a:r>
            <a:r>
              <a:rPr lang="ja-JP" altLang="en-US" sz="1200" dirty="0">
                <a:latin typeface="ＭＳ Ｐゴシック" panose="020B0600070205080204" pitchFamily="50" charset="-128"/>
                <a:cs typeface="小塚ゴシック Pr6N L"/>
              </a:rPr>
              <a:t>のひとつに、</a:t>
            </a:r>
            <a:r>
              <a:rPr lang="ja-JP" altLang="en-US" sz="1200" dirty="0" smtClean="0">
                <a:latin typeface="ＭＳ Ｐゴシック" panose="020B0600070205080204" pitchFamily="50" charset="-128"/>
                <a:cs typeface="小塚ゴシック Pr6N L"/>
              </a:rPr>
              <a:t>便利な数多く</a:t>
            </a:r>
            <a:r>
              <a:rPr lang="ja-JP" altLang="en-US" sz="1200" dirty="0">
                <a:latin typeface="ＭＳ Ｐゴシック" panose="020B0600070205080204" pitchFamily="50" charset="-128"/>
                <a:cs typeface="小塚ゴシック Pr6N L"/>
              </a:rPr>
              <a:t>の検索条件が</a:t>
            </a:r>
            <a:r>
              <a:rPr lang="ja-JP" altLang="en-US" sz="1200" dirty="0" smtClean="0">
                <a:latin typeface="ＭＳ Ｐゴシック" panose="020B0600070205080204" pitchFamily="50" charset="-128"/>
                <a:cs typeface="小塚ゴシック Pr6N L"/>
              </a:rPr>
              <a:t>ある。 </a:t>
            </a:r>
            <a:r>
              <a:rPr lang="ja-JP" altLang="en-US" sz="1200" dirty="0">
                <a:latin typeface="ＭＳ Ｐゴシック" panose="020B0600070205080204" pitchFamily="50" charset="-128"/>
                <a:cs typeface="小塚ゴシック Pr6N L"/>
              </a:rPr>
              <a:t>区、路線・駅、施設名の他</a:t>
            </a:r>
            <a:r>
              <a:rPr lang="ja-JP" altLang="en-US" sz="1200" dirty="0" smtClean="0">
                <a:latin typeface="ＭＳ Ｐゴシック" panose="020B0600070205080204" pitchFamily="50" charset="-128"/>
                <a:cs typeface="小塚ゴシック Pr6N L"/>
              </a:rPr>
              <a:t>にも、</a:t>
            </a:r>
            <a:r>
              <a:rPr lang="ja-JP" altLang="en-US" sz="1200" dirty="0">
                <a:latin typeface="ＭＳ Ｐゴシック" panose="020B0600070205080204" pitchFamily="50" charset="-128"/>
                <a:cs typeface="小塚ゴシック Pr6N L"/>
              </a:rPr>
              <a:t>住所、ＭＡＰ、施設種類、 空き</a:t>
            </a:r>
            <a:r>
              <a:rPr lang="ja-JP" altLang="en-US" sz="1200" dirty="0" smtClean="0">
                <a:latin typeface="ＭＳ Ｐゴシック" panose="020B0600070205080204" pitchFamily="50" charset="-128"/>
                <a:cs typeface="小塚ゴシック Pr6N L"/>
              </a:rPr>
              <a:t>年齢、土・日</a:t>
            </a:r>
            <a:r>
              <a:rPr lang="ja-JP" altLang="en-US" sz="1200" dirty="0">
                <a:latin typeface="ＭＳ Ｐゴシック" panose="020B0600070205080204" pitchFamily="50" charset="-128"/>
                <a:cs typeface="小塚ゴシック Pr6N L"/>
              </a:rPr>
              <a:t>・祝保育</a:t>
            </a:r>
            <a:r>
              <a:rPr lang="ja-JP" altLang="en-US" sz="1200" dirty="0" smtClean="0">
                <a:latin typeface="ＭＳ Ｐゴシック" panose="020B0600070205080204" pitchFamily="50" charset="-128"/>
                <a:cs typeface="小塚ゴシック Pr6N L"/>
              </a:rPr>
              <a:t>、障害児</a:t>
            </a:r>
            <a:r>
              <a:rPr lang="ja-JP" altLang="en-US" sz="1200" dirty="0">
                <a:latin typeface="ＭＳ Ｐゴシック" panose="020B0600070205080204" pitchFamily="50" charset="-128"/>
                <a:cs typeface="小塚ゴシック Pr6N L"/>
              </a:rPr>
              <a:t>保育</a:t>
            </a:r>
            <a:r>
              <a:rPr lang="ja-JP" altLang="en-US" sz="1200" dirty="0" smtClean="0">
                <a:latin typeface="ＭＳ Ｐゴシック" panose="020B0600070205080204" pitchFamily="50" charset="-128"/>
                <a:cs typeface="小塚ゴシック Pr6N L"/>
              </a:rPr>
              <a:t>、アレルギー</a:t>
            </a:r>
            <a:r>
              <a:rPr lang="ja-JP" altLang="en-US" sz="1200" dirty="0">
                <a:latin typeface="ＭＳ Ｐゴシック" panose="020B0600070205080204" pitchFamily="50" charset="-128"/>
                <a:cs typeface="小塚ゴシック Pr6N L"/>
              </a:rPr>
              <a:t>対応、駅からの</a:t>
            </a:r>
            <a:r>
              <a:rPr lang="ja-JP" altLang="en-US" sz="1200" dirty="0" smtClean="0">
                <a:latin typeface="ＭＳ Ｐゴシック" panose="020B0600070205080204" pitchFamily="50" charset="-128"/>
                <a:cs typeface="小塚ゴシック Pr6N L"/>
              </a:rPr>
              <a:t>距離等</a:t>
            </a:r>
            <a:r>
              <a:rPr lang="ja-JP" altLang="en-US" sz="1200" dirty="0">
                <a:latin typeface="ＭＳ Ｐゴシック" panose="020B0600070205080204" pitchFamily="50" charset="-128"/>
                <a:cs typeface="小塚ゴシック Pr6N L"/>
              </a:rPr>
              <a:t>で絞り込み検索が</a:t>
            </a:r>
            <a:r>
              <a:rPr lang="ja-JP" altLang="en-US" sz="1200" dirty="0" smtClean="0">
                <a:latin typeface="ＭＳ Ｐゴシック" panose="020B0600070205080204" pitchFamily="50" charset="-128"/>
                <a:cs typeface="小塚ゴシック Pr6N L"/>
              </a:rPr>
              <a:t>可能である。</a:t>
            </a:r>
            <a:endParaRPr lang="en-US" altLang="ja-JP" sz="1200" dirty="0" smtClean="0">
              <a:latin typeface="ＭＳ Ｐゴシック" panose="020B0600070205080204" pitchFamily="50" charset="-128"/>
              <a:cs typeface="小塚ゴシック Pr6N L"/>
            </a:endParaRPr>
          </a:p>
        </p:txBody>
      </p:sp>
      <p:sp>
        <p:nvSpPr>
          <p:cNvPr id="56" name="テキスト ボックス 55"/>
          <p:cNvSpPr txBox="1"/>
          <p:nvPr/>
        </p:nvSpPr>
        <p:spPr>
          <a:xfrm>
            <a:off x="2987044" y="6003062"/>
            <a:ext cx="2128796" cy="381828"/>
          </a:xfrm>
          <a:prstGeom prst="rect">
            <a:avLst/>
          </a:prstGeom>
          <a:noFill/>
        </p:spPr>
        <p:txBody>
          <a:bodyPr wrap="square" rtlCol="0">
            <a:noAutofit/>
          </a:bodyPr>
          <a:lstStyle/>
          <a:p>
            <a:pPr defTabSz="914400"/>
            <a:r>
              <a:rPr lang="ja-JP" altLang="en-US" sz="900" dirty="0" smtClean="0">
                <a:solidFill>
                  <a:prstClr val="black"/>
                </a:solidFill>
                <a:latin typeface="ＭＳ Ｐゴシック" panose="020B0600070205080204" pitchFamily="50" charset="-128"/>
                <a:cs typeface="小塚ゴシック Pr6N L"/>
              </a:rPr>
              <a:t>「</a:t>
            </a:r>
            <a:r>
              <a:rPr lang="ja-JP" altLang="en-US" sz="900" dirty="0">
                <a:solidFill>
                  <a:prstClr val="black"/>
                </a:solidFill>
                <a:latin typeface="ＭＳ Ｐゴシック" panose="020B0600070205080204" pitchFamily="50" charset="-128"/>
                <a:cs typeface="小塚ゴシック Pr6N L"/>
              </a:rPr>
              <a:t>保育園施設の種別と利用案内</a:t>
            </a:r>
            <a:r>
              <a:rPr lang="ja-JP" altLang="en-US" sz="900" dirty="0" smtClean="0">
                <a:solidFill>
                  <a:prstClr val="black"/>
                </a:solidFill>
                <a:latin typeface="ＭＳ Ｐゴシック" panose="020B0600070205080204" pitchFamily="50" charset="-128"/>
                <a:cs typeface="小塚ゴシック Pr6N L"/>
              </a:rPr>
              <a:t>」</a:t>
            </a:r>
            <a:endParaRPr lang="en-US" altLang="ja-JP" sz="900" dirty="0" smtClean="0">
              <a:solidFill>
                <a:prstClr val="black"/>
              </a:solidFill>
              <a:latin typeface="ＭＳ Ｐゴシック" panose="020B0600070205080204" pitchFamily="50" charset="-128"/>
              <a:cs typeface="小塚ゴシック Pr6N L"/>
            </a:endParaRPr>
          </a:p>
          <a:p>
            <a:pPr defTabSz="914400"/>
            <a:r>
              <a:rPr lang="ja-JP" altLang="en-US" sz="900" dirty="0" smtClean="0">
                <a:solidFill>
                  <a:prstClr val="black"/>
                </a:solidFill>
                <a:latin typeface="ＭＳ Ｐゴシック" panose="020B0600070205080204" pitchFamily="50" charset="-128"/>
                <a:cs typeface="小塚ゴシック Pr6N L"/>
              </a:rPr>
              <a:t>「</a:t>
            </a:r>
            <a:r>
              <a:rPr lang="ja-JP" altLang="en-US" sz="900" dirty="0">
                <a:solidFill>
                  <a:prstClr val="black"/>
                </a:solidFill>
                <a:latin typeface="ＭＳ Ｐゴシック" panose="020B0600070205080204" pitchFamily="50" charset="-128"/>
                <a:cs typeface="小塚ゴシック Pr6N L"/>
              </a:rPr>
              <a:t>子ども・子育て支援新制度</a:t>
            </a:r>
            <a:r>
              <a:rPr lang="ja-JP" altLang="en-US" sz="900" dirty="0" smtClean="0">
                <a:solidFill>
                  <a:prstClr val="black"/>
                </a:solidFill>
                <a:latin typeface="ＭＳ Ｐゴシック" panose="020B0600070205080204" pitchFamily="50" charset="-128"/>
                <a:cs typeface="小塚ゴシック Pr6N L"/>
              </a:rPr>
              <a:t>」のイメージ</a:t>
            </a:r>
            <a:endParaRPr lang="en-US" altLang="ja-JP" sz="900" dirty="0">
              <a:solidFill>
                <a:prstClr val="black"/>
              </a:solidFill>
              <a:latin typeface="ＭＳ Ｐゴシック" panose="020B0600070205080204" pitchFamily="50" charset="-128"/>
              <a:cs typeface="小塚ゴシック Pr6N L"/>
            </a:endParaRPr>
          </a:p>
        </p:txBody>
      </p:sp>
      <p:sp>
        <p:nvSpPr>
          <p:cNvPr id="60" name="正方形/長方形 59"/>
          <p:cNvSpPr/>
          <p:nvPr/>
        </p:nvSpPr>
        <p:spPr>
          <a:xfrm>
            <a:off x="5517592" y="1422635"/>
            <a:ext cx="3659459" cy="67390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5" name="角丸四角形 64"/>
          <p:cNvSpPr/>
          <p:nvPr/>
        </p:nvSpPr>
        <p:spPr>
          <a:xfrm>
            <a:off x="5082891" y="4149081"/>
            <a:ext cx="4379028" cy="2287688"/>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6" name="角丸四角形 65"/>
          <p:cNvSpPr/>
          <p:nvPr/>
        </p:nvSpPr>
        <p:spPr>
          <a:xfrm>
            <a:off x="5119530" y="1408702"/>
            <a:ext cx="866147" cy="696762"/>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2" name="テキスト ボックス 81"/>
          <p:cNvSpPr txBox="1"/>
          <p:nvPr/>
        </p:nvSpPr>
        <p:spPr>
          <a:xfrm>
            <a:off x="5107901" y="1591503"/>
            <a:ext cx="904611" cy="276999"/>
          </a:xfrm>
          <a:prstGeom prst="rect">
            <a:avLst/>
          </a:prstGeom>
          <a:noFill/>
        </p:spPr>
        <p:txBody>
          <a:bodyPr wrap="square" rtlCol="0">
            <a:spAutoFit/>
          </a:bodyPr>
          <a:lstStyle/>
          <a:p>
            <a:pPr defTabSz="914400"/>
            <a:r>
              <a:rPr lang="ja-JP" altLang="en-US" sz="1200" b="1" dirty="0">
                <a:solidFill>
                  <a:prstClr val="white"/>
                </a:solidFill>
              </a:rPr>
              <a:t>使用データ</a:t>
            </a:r>
          </a:p>
        </p:txBody>
      </p:sp>
      <p:sp>
        <p:nvSpPr>
          <p:cNvPr id="83" name="正方形/長方形 82"/>
          <p:cNvSpPr/>
          <p:nvPr/>
        </p:nvSpPr>
        <p:spPr>
          <a:xfrm>
            <a:off x="6104164" y="2189096"/>
            <a:ext cx="3583433" cy="36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5" name="角丸四角形 84"/>
          <p:cNvSpPr/>
          <p:nvPr/>
        </p:nvSpPr>
        <p:spPr>
          <a:xfrm>
            <a:off x="5599734" y="2180669"/>
            <a:ext cx="1241369" cy="376685"/>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6" name="テキスト ボックス 85"/>
          <p:cNvSpPr txBox="1"/>
          <p:nvPr/>
        </p:nvSpPr>
        <p:spPr>
          <a:xfrm>
            <a:off x="5627566" y="2193707"/>
            <a:ext cx="1198037" cy="338554"/>
          </a:xfrm>
          <a:prstGeom prst="rect">
            <a:avLst/>
          </a:prstGeom>
          <a:noFill/>
        </p:spPr>
        <p:txBody>
          <a:bodyPr wrap="square" rtlCol="0">
            <a:spAutoFit/>
          </a:bodyPr>
          <a:lstStyle/>
          <a:p>
            <a:pPr defTabSz="914400"/>
            <a:r>
              <a:rPr lang="ja-JP" altLang="en-US" sz="1600" b="1" dirty="0">
                <a:solidFill>
                  <a:prstClr val="white"/>
                </a:solidFill>
              </a:rPr>
              <a:t>データ形式</a:t>
            </a:r>
          </a:p>
        </p:txBody>
      </p:sp>
      <p:sp>
        <p:nvSpPr>
          <p:cNvPr id="87" name="正方形/長方形 86"/>
          <p:cNvSpPr/>
          <p:nvPr/>
        </p:nvSpPr>
        <p:spPr>
          <a:xfrm>
            <a:off x="5558664" y="2674415"/>
            <a:ext cx="3436793" cy="4206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8" name="角丸四角形 87"/>
          <p:cNvSpPr/>
          <p:nvPr/>
        </p:nvSpPr>
        <p:spPr>
          <a:xfrm>
            <a:off x="5162426" y="2660071"/>
            <a:ext cx="1304306" cy="448909"/>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9" name="テキスト ボックス 88"/>
          <p:cNvSpPr txBox="1"/>
          <p:nvPr/>
        </p:nvSpPr>
        <p:spPr>
          <a:xfrm>
            <a:off x="5311900" y="2700471"/>
            <a:ext cx="1022183" cy="338554"/>
          </a:xfrm>
          <a:prstGeom prst="rect">
            <a:avLst/>
          </a:prstGeom>
          <a:noFill/>
        </p:spPr>
        <p:txBody>
          <a:bodyPr wrap="square" rtlCol="0">
            <a:spAutoFit/>
          </a:bodyPr>
          <a:lstStyle/>
          <a:p>
            <a:pPr defTabSz="914400"/>
            <a:r>
              <a:rPr lang="ja-JP" altLang="en-US" sz="1600" b="1" dirty="0">
                <a:solidFill>
                  <a:prstClr val="white"/>
                </a:solidFill>
              </a:rPr>
              <a:t>提供形態</a:t>
            </a:r>
          </a:p>
        </p:txBody>
      </p:sp>
      <p:pic>
        <p:nvPicPr>
          <p:cNvPr id="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638" y="2161550"/>
            <a:ext cx="503439" cy="40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987" y="2617264"/>
            <a:ext cx="48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テキスト ボックス 92"/>
          <p:cNvSpPr txBox="1"/>
          <p:nvPr/>
        </p:nvSpPr>
        <p:spPr>
          <a:xfrm>
            <a:off x="6573019" y="2762026"/>
            <a:ext cx="2367680" cy="276999"/>
          </a:xfrm>
          <a:prstGeom prst="rect">
            <a:avLst/>
          </a:prstGeom>
          <a:noFill/>
        </p:spPr>
        <p:txBody>
          <a:bodyPr wrap="square" rtlCol="0">
            <a:spAutoFit/>
          </a:bodyPr>
          <a:lstStyle/>
          <a:p>
            <a:pPr defTabSz="914400"/>
            <a:r>
              <a:rPr lang="en-US" altLang="ja-JP" sz="1200" dirty="0"/>
              <a:t>Web</a:t>
            </a:r>
            <a:r>
              <a:rPr lang="ja-JP" altLang="en-US" sz="1200" dirty="0" smtClean="0"/>
              <a:t>アプリ、スマートフォンアプリ</a:t>
            </a:r>
            <a:endParaRPr lang="en-US" altLang="ja-JP" sz="1200" dirty="0" smtClean="0"/>
          </a:p>
        </p:txBody>
      </p:sp>
      <p:sp>
        <p:nvSpPr>
          <p:cNvPr id="94" name="テキスト ボックス 93"/>
          <p:cNvSpPr txBox="1"/>
          <p:nvPr/>
        </p:nvSpPr>
        <p:spPr>
          <a:xfrm>
            <a:off x="6984724" y="2213483"/>
            <a:ext cx="2324589" cy="307777"/>
          </a:xfrm>
          <a:prstGeom prst="rect">
            <a:avLst/>
          </a:prstGeom>
          <a:noFill/>
        </p:spPr>
        <p:txBody>
          <a:bodyPr wrap="square" rtlCol="0">
            <a:spAutoFit/>
          </a:bodyPr>
          <a:lstStyle/>
          <a:p>
            <a:pPr algn="ctr" defTabSz="914400"/>
            <a:r>
              <a:rPr lang="en-US" altLang="ja-JP" sz="1400" dirty="0" smtClean="0"/>
              <a:t>CSV</a:t>
            </a:r>
            <a:endParaRPr lang="ja-JP" altLang="en-US" sz="1400" dirty="0"/>
          </a:p>
        </p:txBody>
      </p:sp>
      <p:sp>
        <p:nvSpPr>
          <p:cNvPr id="95" name="テキスト ボックス 94"/>
          <p:cNvSpPr txBox="1"/>
          <p:nvPr/>
        </p:nvSpPr>
        <p:spPr>
          <a:xfrm>
            <a:off x="5931111" y="1398675"/>
            <a:ext cx="3340472" cy="677108"/>
          </a:xfrm>
          <a:prstGeom prst="rect">
            <a:avLst/>
          </a:prstGeom>
          <a:noFill/>
        </p:spPr>
        <p:txBody>
          <a:bodyPr wrap="square" rtlCol="0">
            <a:spAutoFit/>
          </a:bodyPr>
          <a:lstStyle/>
          <a:p>
            <a:pPr defTabSz="914400"/>
            <a:r>
              <a:rPr lang="ja-JP" altLang="en-US" sz="950" dirty="0" smtClean="0">
                <a:latin typeface="+mn-ea"/>
              </a:rPr>
              <a:t>・保育</a:t>
            </a:r>
            <a:r>
              <a:rPr lang="ja-JP" altLang="en-US" sz="950" dirty="0">
                <a:latin typeface="+mn-ea"/>
              </a:rPr>
              <a:t>施設情報（</a:t>
            </a:r>
            <a:r>
              <a:rPr lang="ja-JP" altLang="en-US" sz="950" dirty="0" smtClean="0">
                <a:latin typeface="+mn-ea"/>
              </a:rPr>
              <a:t>保育施設名称・種別</a:t>
            </a:r>
            <a:r>
              <a:rPr lang="ja-JP" altLang="en-US" sz="950" dirty="0">
                <a:latin typeface="+mn-ea"/>
              </a:rPr>
              <a:t>、住所、電話番号</a:t>
            </a:r>
            <a:r>
              <a:rPr lang="ja-JP" altLang="en-US" sz="950" dirty="0" smtClean="0">
                <a:latin typeface="+mn-ea"/>
              </a:rPr>
              <a:t>、最寄りの</a:t>
            </a:r>
            <a:r>
              <a:rPr lang="ja-JP" altLang="en-US" sz="950" dirty="0">
                <a:latin typeface="+mn-ea"/>
              </a:rPr>
              <a:t>交通機関、</a:t>
            </a:r>
            <a:r>
              <a:rPr lang="ja-JP" altLang="en-US" sz="950" dirty="0" smtClean="0">
                <a:latin typeface="+mn-ea"/>
              </a:rPr>
              <a:t>開所時間等）</a:t>
            </a:r>
            <a:endParaRPr lang="en-US" altLang="ja-JP" sz="950" dirty="0" smtClean="0">
              <a:latin typeface="+mn-ea"/>
            </a:endParaRPr>
          </a:p>
          <a:p>
            <a:pPr defTabSz="914400"/>
            <a:r>
              <a:rPr lang="ja-JP" altLang="en-US" sz="950" dirty="0" smtClean="0">
                <a:latin typeface="+mn-ea"/>
              </a:rPr>
              <a:t>・入所</a:t>
            </a:r>
            <a:r>
              <a:rPr lang="ja-JP" altLang="en-US" sz="950" dirty="0">
                <a:latin typeface="+mn-ea"/>
              </a:rPr>
              <a:t>状況</a:t>
            </a:r>
            <a:r>
              <a:rPr lang="ja-JP" altLang="en-US" sz="950" dirty="0" smtClean="0">
                <a:latin typeface="+mn-ea"/>
              </a:rPr>
              <a:t>情報（入所児童数、入所可能人数、入所待ち人数）</a:t>
            </a:r>
            <a:endParaRPr lang="en-US" altLang="ja-JP" sz="950" dirty="0" smtClean="0">
              <a:latin typeface="+mn-ea"/>
            </a:endParaRPr>
          </a:p>
          <a:p>
            <a:pPr defTabSz="914400"/>
            <a:r>
              <a:rPr lang="ja-JP" altLang="en-US" sz="950" dirty="0" smtClean="0">
                <a:latin typeface="+mn-ea"/>
              </a:rPr>
              <a:t>・「子ども・子育て支援制度」に関する情報</a:t>
            </a:r>
            <a:endParaRPr lang="en-US" altLang="ja-JP" sz="950" dirty="0">
              <a:latin typeface="+mn-ea"/>
            </a:endParaRPr>
          </a:p>
        </p:txBody>
      </p:sp>
      <p:sp>
        <p:nvSpPr>
          <p:cNvPr id="96" name="正方形/長方形 95"/>
          <p:cNvSpPr/>
          <p:nvPr/>
        </p:nvSpPr>
        <p:spPr>
          <a:xfrm>
            <a:off x="5245184" y="4936310"/>
            <a:ext cx="4026399" cy="1384995"/>
          </a:xfrm>
          <a:prstGeom prst="rect">
            <a:avLst/>
          </a:prstGeom>
        </p:spPr>
        <p:txBody>
          <a:bodyPr wrap="square">
            <a:spAutoFit/>
          </a:bodyPr>
          <a:lstStyle/>
          <a:p>
            <a:pPr defTabSz="914400"/>
            <a:r>
              <a:rPr lang="ja-JP" altLang="en-US" sz="1050" dirty="0">
                <a:solidFill>
                  <a:prstClr val="black"/>
                </a:solidFill>
                <a:latin typeface="ＭＳ Ｐゴシック" panose="020B0600070205080204" pitchFamily="50" charset="-128"/>
              </a:rPr>
              <a:t>　</a:t>
            </a:r>
            <a:r>
              <a:rPr lang="ja-JP" altLang="en-US" sz="1050" dirty="0" smtClean="0">
                <a:solidFill>
                  <a:prstClr val="black"/>
                </a:solidFill>
                <a:latin typeface="ＭＳ Ｐゴシック" panose="020B0600070205080204" pitchFamily="50" charset="-128"/>
              </a:rPr>
              <a:t>「働くママ応援し隊」の開設</a:t>
            </a:r>
            <a:r>
              <a:rPr lang="ja-JP" altLang="en-US" sz="1050" dirty="0">
                <a:solidFill>
                  <a:prstClr val="black"/>
                </a:solidFill>
                <a:latin typeface="ＭＳ Ｐゴシック" panose="020B0600070205080204" pitchFamily="50" charset="-128"/>
              </a:rPr>
              <a:t>・運営のノウハウをベースに</a:t>
            </a:r>
            <a:r>
              <a:rPr lang="ja-JP" altLang="en-US" sz="1050" dirty="0" smtClean="0">
                <a:solidFill>
                  <a:prstClr val="black"/>
                </a:solidFill>
                <a:latin typeface="ＭＳ Ｐゴシック" panose="020B0600070205080204" pitchFamily="50" charset="-128"/>
              </a:rPr>
              <a:t>、掲載</a:t>
            </a:r>
            <a:r>
              <a:rPr lang="ja-JP" altLang="en-US" sz="1050" dirty="0">
                <a:solidFill>
                  <a:prstClr val="black"/>
                </a:solidFill>
                <a:latin typeface="ＭＳ Ｐゴシック" panose="020B0600070205080204" pitchFamily="50" charset="-128"/>
              </a:rPr>
              <a:t>されている各保育施設情報の内容の一層の充実を</a:t>
            </a:r>
            <a:r>
              <a:rPr lang="ja-JP" altLang="en-US" sz="1050" dirty="0" smtClean="0">
                <a:solidFill>
                  <a:prstClr val="black"/>
                </a:solidFill>
                <a:latin typeface="ＭＳ Ｐゴシック" panose="020B0600070205080204" pitchFamily="50" charset="-128"/>
              </a:rPr>
              <a:t>図るとともに、利用者</a:t>
            </a:r>
            <a:r>
              <a:rPr lang="ja-JP" altLang="en-US" sz="1050" dirty="0">
                <a:solidFill>
                  <a:prstClr val="black"/>
                </a:solidFill>
                <a:latin typeface="ＭＳ Ｐゴシック" panose="020B0600070205080204" pitchFamily="50" charset="-128"/>
              </a:rPr>
              <a:t>からのご意見を参考にし、さらに便利で有効な情報掲載や仕組み作りを進める。</a:t>
            </a:r>
          </a:p>
          <a:p>
            <a:pPr defTabSz="914400"/>
            <a:r>
              <a:rPr lang="ja-JP" altLang="en-US" sz="1050" dirty="0" smtClean="0">
                <a:solidFill>
                  <a:prstClr val="black"/>
                </a:solidFill>
                <a:latin typeface="ＭＳ Ｐゴシック" panose="020B0600070205080204" pitchFamily="50" charset="-128"/>
              </a:rPr>
              <a:t>　また、本サイト</a:t>
            </a:r>
            <a:r>
              <a:rPr lang="ja-JP" altLang="en-US" sz="1050" dirty="0">
                <a:solidFill>
                  <a:prstClr val="black"/>
                </a:solidFill>
                <a:latin typeface="ＭＳ Ｐゴシック" panose="020B0600070205080204" pitchFamily="50" charset="-128"/>
              </a:rPr>
              <a:t>の仕組みをベースに</a:t>
            </a:r>
            <a:r>
              <a:rPr lang="ja-JP" altLang="en-US" sz="1050" dirty="0" smtClean="0">
                <a:solidFill>
                  <a:prstClr val="black"/>
                </a:solidFill>
                <a:latin typeface="ＭＳ Ｐゴシック" panose="020B0600070205080204" pitchFamily="50" charset="-128"/>
              </a:rPr>
              <a:t>、</a:t>
            </a:r>
            <a:r>
              <a:rPr lang="ja-JP" altLang="en-US" sz="1050" dirty="0">
                <a:solidFill>
                  <a:prstClr val="black"/>
                </a:solidFill>
                <a:latin typeface="ＭＳ Ｐゴシック" panose="020B0600070205080204" pitchFamily="50" charset="-128"/>
              </a:rPr>
              <a:t>保育施設の次</a:t>
            </a:r>
            <a:r>
              <a:rPr lang="ja-JP" altLang="en-US" sz="1050" dirty="0" smtClean="0">
                <a:solidFill>
                  <a:prstClr val="black"/>
                </a:solidFill>
                <a:latin typeface="ＭＳ Ｐゴシック" panose="020B0600070205080204" pitchFamily="50" charset="-128"/>
              </a:rPr>
              <a:t>に</a:t>
            </a:r>
            <a:r>
              <a:rPr lang="ja-JP" altLang="en-US" sz="1050" dirty="0" smtClean="0">
                <a:solidFill>
                  <a:srgbClr val="FF0000"/>
                </a:solidFill>
                <a:latin typeface="ＭＳ Ｐゴシック" panose="020B0600070205080204" pitchFamily="50" charset="-128"/>
              </a:rPr>
              <a:t>、</a:t>
            </a:r>
            <a:r>
              <a:rPr lang="ja-JP" altLang="en-US" sz="1050" dirty="0" smtClean="0">
                <a:solidFill>
                  <a:prstClr val="black"/>
                </a:solidFill>
                <a:latin typeface="ＭＳ Ｐゴシック" panose="020B0600070205080204" pitchFamily="50" charset="-128"/>
              </a:rPr>
              <a:t>働く保護者が</a:t>
            </a:r>
            <a:r>
              <a:rPr lang="ja-JP" altLang="en-US" sz="1050" dirty="0">
                <a:solidFill>
                  <a:prstClr val="black"/>
                </a:solidFill>
                <a:latin typeface="ＭＳ Ｐゴシック" panose="020B0600070205080204" pitchFamily="50" charset="-128"/>
              </a:rPr>
              <a:t>課題として直面する学童保育施設</a:t>
            </a:r>
            <a:r>
              <a:rPr lang="ja-JP" altLang="en-US" sz="1050" dirty="0" smtClean="0">
                <a:solidFill>
                  <a:prstClr val="black"/>
                </a:solidFill>
                <a:latin typeface="ＭＳ Ｐゴシック" panose="020B0600070205080204" pitchFamily="50" charset="-128"/>
              </a:rPr>
              <a:t>や家族</a:t>
            </a:r>
            <a:r>
              <a:rPr lang="ja-JP" altLang="en-US" sz="1050" dirty="0">
                <a:solidFill>
                  <a:prstClr val="black"/>
                </a:solidFill>
                <a:latin typeface="ＭＳ Ｐゴシック" panose="020B0600070205080204" pitchFamily="50" charset="-128"/>
              </a:rPr>
              <a:t>で遊べる</a:t>
            </a:r>
            <a:r>
              <a:rPr lang="ja-JP" altLang="en-US" sz="1050" dirty="0" smtClean="0">
                <a:solidFill>
                  <a:prstClr val="black"/>
                </a:solidFill>
                <a:latin typeface="ＭＳ Ｐゴシック" panose="020B0600070205080204" pitchFamily="50" charset="-128"/>
              </a:rPr>
              <a:t>施設</a:t>
            </a:r>
            <a:r>
              <a:rPr lang="ja-JP" altLang="en-US" sz="1050" dirty="0" smtClean="0">
                <a:solidFill>
                  <a:srgbClr val="FF0000"/>
                </a:solidFill>
                <a:latin typeface="ＭＳ Ｐゴシック" panose="020B0600070205080204" pitchFamily="50" charset="-128"/>
              </a:rPr>
              <a:t>、</a:t>
            </a:r>
            <a:r>
              <a:rPr lang="ja-JP" altLang="en-US" sz="1050" dirty="0" smtClean="0">
                <a:solidFill>
                  <a:prstClr val="black"/>
                </a:solidFill>
                <a:latin typeface="ＭＳ Ｐゴシック" panose="020B0600070205080204" pitchFamily="50" charset="-128"/>
              </a:rPr>
              <a:t>観光スポット等の別</a:t>
            </a:r>
            <a:r>
              <a:rPr lang="ja-JP" altLang="en-US" sz="1050" dirty="0">
                <a:solidFill>
                  <a:prstClr val="black"/>
                </a:solidFill>
                <a:latin typeface="ＭＳ Ｐゴシック" panose="020B0600070205080204" pitchFamily="50" charset="-128"/>
              </a:rPr>
              <a:t>の種類のオープンデータを活用した検索</a:t>
            </a:r>
            <a:r>
              <a:rPr lang="ja-JP" altLang="en-US" sz="1050" dirty="0" smtClean="0">
                <a:solidFill>
                  <a:prstClr val="black"/>
                </a:solidFill>
                <a:latin typeface="ＭＳ Ｐゴシック" panose="020B0600070205080204" pitchFamily="50" charset="-128"/>
              </a:rPr>
              <a:t>サイトの構築を予定している。</a:t>
            </a:r>
            <a:endParaRPr lang="ja-JP" altLang="en-US" sz="1050" dirty="0">
              <a:solidFill>
                <a:prstClr val="black"/>
              </a:solidFill>
              <a:latin typeface="ＭＳ Ｐゴシック" panose="020B0600070205080204" pitchFamily="50" charset="-128"/>
            </a:endParaRPr>
          </a:p>
        </p:txBody>
      </p:sp>
      <p:sp>
        <p:nvSpPr>
          <p:cNvPr id="98" name="正方形/長方形 97"/>
          <p:cNvSpPr/>
          <p:nvPr/>
        </p:nvSpPr>
        <p:spPr>
          <a:xfrm>
            <a:off x="5970843" y="3192211"/>
            <a:ext cx="3716754" cy="36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a:off x="5504265" y="3182328"/>
            <a:ext cx="970127" cy="383324"/>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5575464" y="3192509"/>
            <a:ext cx="967168" cy="338554"/>
          </a:xfrm>
          <a:prstGeom prst="rect">
            <a:avLst/>
          </a:prstGeom>
          <a:noFill/>
        </p:spPr>
        <p:txBody>
          <a:bodyPr wrap="square" rtlCol="0">
            <a:spAutoFit/>
          </a:bodyPr>
          <a:lstStyle/>
          <a:p>
            <a:r>
              <a:rPr lang="ja-JP" altLang="en-US" sz="1600" b="1" dirty="0">
                <a:solidFill>
                  <a:schemeClr val="bg1"/>
                </a:solidFill>
              </a:rPr>
              <a:t>受賞歴</a:t>
            </a:r>
            <a:endParaRPr kumimoji="1" lang="ja-JP" altLang="en-US" sz="1600" b="1" dirty="0">
              <a:solidFill>
                <a:schemeClr val="bg1"/>
              </a:solidFill>
            </a:endParaRPr>
          </a:p>
        </p:txBody>
      </p:sp>
      <p:sp>
        <p:nvSpPr>
          <p:cNvPr id="101" name="正方形/長方形 100"/>
          <p:cNvSpPr/>
          <p:nvPr/>
        </p:nvSpPr>
        <p:spPr>
          <a:xfrm>
            <a:off x="5504139" y="3651498"/>
            <a:ext cx="3436793" cy="36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5107902" y="3632888"/>
            <a:ext cx="996262" cy="394154"/>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5320255" y="3653906"/>
            <a:ext cx="614621" cy="338554"/>
          </a:xfrm>
          <a:prstGeom prst="rect">
            <a:avLst/>
          </a:prstGeom>
          <a:noFill/>
        </p:spPr>
        <p:txBody>
          <a:bodyPr wrap="square" rtlCol="0">
            <a:spAutoFit/>
          </a:bodyPr>
          <a:lstStyle/>
          <a:p>
            <a:r>
              <a:rPr lang="ja-JP" altLang="en-US" sz="1600" b="1" dirty="0">
                <a:solidFill>
                  <a:schemeClr val="bg1"/>
                </a:solidFill>
              </a:rPr>
              <a:t>地域</a:t>
            </a:r>
            <a:endParaRPr kumimoji="1" lang="ja-JP" altLang="en-US" sz="1600" b="1" dirty="0">
              <a:solidFill>
                <a:schemeClr val="bg1"/>
              </a:solidFill>
            </a:endParaRPr>
          </a:p>
        </p:txBody>
      </p:sp>
      <p:pic>
        <p:nvPicPr>
          <p:cNvPr id="1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119" y="3197223"/>
            <a:ext cx="253563" cy="3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423" y="3624265"/>
            <a:ext cx="424747" cy="41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テキスト ボックス 105"/>
          <p:cNvSpPr txBox="1"/>
          <p:nvPr/>
        </p:nvSpPr>
        <p:spPr>
          <a:xfrm>
            <a:off x="6767363" y="3695700"/>
            <a:ext cx="1556864" cy="276999"/>
          </a:xfrm>
          <a:prstGeom prst="rect">
            <a:avLst/>
          </a:prstGeom>
          <a:noFill/>
        </p:spPr>
        <p:txBody>
          <a:bodyPr wrap="square" rtlCol="0">
            <a:spAutoFit/>
          </a:bodyPr>
          <a:lstStyle/>
          <a:p>
            <a:pPr algn="ctr"/>
            <a:r>
              <a:rPr lang="ja-JP" altLang="en-US" sz="1200" dirty="0" smtClean="0"/>
              <a:t>神奈川県横浜</a:t>
            </a:r>
            <a:r>
              <a:rPr kumimoji="1" lang="ja-JP" altLang="en-US" sz="1200" dirty="0" smtClean="0"/>
              <a:t>市</a:t>
            </a:r>
            <a:endParaRPr kumimoji="1" lang="ja-JP" altLang="en-US" sz="1200" dirty="0"/>
          </a:p>
        </p:txBody>
      </p:sp>
      <p:sp>
        <p:nvSpPr>
          <p:cNvPr id="107" name="テキスト ボックス 106"/>
          <p:cNvSpPr txBox="1"/>
          <p:nvPr/>
        </p:nvSpPr>
        <p:spPr>
          <a:xfrm>
            <a:off x="6308439" y="3217643"/>
            <a:ext cx="3091084" cy="307777"/>
          </a:xfrm>
          <a:prstGeom prst="rect">
            <a:avLst/>
          </a:prstGeom>
          <a:noFill/>
        </p:spPr>
        <p:txBody>
          <a:bodyPr wrap="square" rtlCol="0">
            <a:spAutoFit/>
          </a:bodyPr>
          <a:lstStyle/>
          <a:p>
            <a:pPr algn="ctr"/>
            <a:r>
              <a:rPr lang="en-US" altLang="ja-JP" sz="1400" dirty="0">
                <a:latin typeface="+mn-ea"/>
              </a:rPr>
              <a:t>―</a:t>
            </a:r>
            <a:endParaRPr lang="en-US" altLang="ja-JP" sz="1400" dirty="0" smtClean="0">
              <a:latin typeface="+mn-ea"/>
            </a:endParaRPr>
          </a:p>
        </p:txBody>
      </p:sp>
      <p:pic>
        <p:nvPicPr>
          <p:cNvPr id="10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127" y="4259856"/>
            <a:ext cx="714375" cy="63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rotWithShape="1">
          <a:blip r:embed="rId7"/>
          <a:srcRect l="13681" t="17308" r="54097" b="10257"/>
          <a:stretch/>
        </p:blipFill>
        <p:spPr>
          <a:xfrm>
            <a:off x="2970557" y="4958661"/>
            <a:ext cx="877440" cy="1068434"/>
          </a:xfrm>
          <a:prstGeom prst="rect">
            <a:avLst/>
          </a:prstGeom>
        </p:spPr>
      </p:pic>
      <p:cxnSp>
        <p:nvCxnSpPr>
          <p:cNvPr id="57" name="直線コネクタ 5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pic>
        <p:nvPicPr>
          <p:cNvPr id="4" name="図 3"/>
          <p:cNvPicPr>
            <a:picLocks noChangeAspect="1"/>
          </p:cNvPicPr>
          <p:nvPr/>
        </p:nvPicPr>
        <p:blipFill rotWithShape="1">
          <a:blip r:embed="rId8"/>
          <a:srcRect l="28472" t="32051" r="44028" b="17436"/>
          <a:stretch/>
        </p:blipFill>
        <p:spPr>
          <a:xfrm>
            <a:off x="3901414" y="4969300"/>
            <a:ext cx="1039010" cy="1033762"/>
          </a:xfrm>
          <a:prstGeom prst="rect">
            <a:avLst/>
          </a:prstGeom>
        </p:spPr>
      </p:pic>
      <p:sp>
        <p:nvSpPr>
          <p:cNvPr id="59" name="テキスト ボックス 58"/>
          <p:cNvSpPr txBox="1"/>
          <p:nvPr/>
        </p:nvSpPr>
        <p:spPr>
          <a:xfrm>
            <a:off x="165880" y="4112393"/>
            <a:ext cx="4881377" cy="626078"/>
          </a:xfrm>
          <a:prstGeom prst="rect">
            <a:avLst/>
          </a:prstGeom>
          <a:noFill/>
        </p:spPr>
        <p:txBody>
          <a:bodyPr wrap="square" rtlCol="0">
            <a:noAutofit/>
          </a:bodyPr>
          <a:lstStyle/>
          <a:p>
            <a:pPr defTabSz="914400"/>
            <a:r>
              <a:rPr lang="ja-JP" altLang="en-US" sz="120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また、サイトでは「保育園施設の種別と利用案内」や「子ども・子育て支援新制度」の情報も公開しており、利用者は、横浜市における最新の取り組み等も確認することが可能である。</a:t>
            </a:r>
            <a:endParaRPr lang="en-US" altLang="ja-JP" sz="1200" dirty="0" smtClean="0">
              <a:latin typeface="ＭＳ Ｐゴシック" panose="020B0600070205080204" pitchFamily="50" charset="-128"/>
              <a:cs typeface="小塚ゴシック Pr6N L"/>
            </a:endParaRPr>
          </a:p>
        </p:txBody>
      </p:sp>
      <p:sp>
        <p:nvSpPr>
          <p:cNvPr id="58" name="正方形/長方形 57"/>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61"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働くママ応援し隊</a:t>
            </a:r>
            <a:endParaRPr lang="ja-JP" altLang="en-US" sz="3600" dirty="0">
              <a:solidFill>
                <a:schemeClr val="bg1"/>
              </a:solidFill>
              <a:latin typeface="小塚ゴシック Pro M"/>
              <a:ea typeface="小塚ゴシック Pro M"/>
              <a:cs typeface="小塚ゴシック Pro M"/>
            </a:endParaRPr>
          </a:p>
        </p:txBody>
      </p:sp>
      <p:sp>
        <p:nvSpPr>
          <p:cNvPr id="62" name="タイトル 1"/>
          <p:cNvSpPr txBox="1">
            <a:spLocks/>
          </p:cNvSpPr>
          <p:nvPr/>
        </p:nvSpPr>
        <p:spPr>
          <a:xfrm>
            <a:off x="57563" y="-26855"/>
            <a:ext cx="5062152"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保育</a:t>
            </a:r>
            <a:r>
              <a:rPr lang="ja-JP" altLang="en-US" sz="1400" dirty="0">
                <a:solidFill>
                  <a:srgbClr val="FFFFFF"/>
                </a:solidFill>
                <a:latin typeface="小塚ゴシック Pr6N R"/>
                <a:ea typeface="小塚ゴシック Pr6N R"/>
                <a:cs typeface="小塚ゴシック Pr6N R"/>
              </a:rPr>
              <a:t>施設情報を、簡単かつ効率的に検索・比較すること</a:t>
            </a:r>
            <a:r>
              <a:rPr lang="ja-JP" altLang="en-US" sz="1400" dirty="0" smtClean="0">
                <a:solidFill>
                  <a:srgbClr val="FFFFFF"/>
                </a:solidFill>
                <a:latin typeface="小塚ゴシック Pr6N R"/>
                <a:ea typeface="小塚ゴシック Pr6N R"/>
                <a:cs typeface="小塚ゴシック Pr6N R"/>
              </a:rPr>
              <a:t>が可能</a:t>
            </a:r>
            <a:endParaRPr lang="ja-JP" altLang="en-US" sz="1400" dirty="0">
              <a:solidFill>
                <a:srgbClr val="FFFFFF"/>
              </a:solidFill>
              <a:latin typeface="小塚ゴシック Pr6N R"/>
              <a:ea typeface="小塚ゴシック Pr6N R"/>
              <a:cs typeface="小塚ゴシック Pr6N R"/>
            </a:endParaRPr>
          </a:p>
        </p:txBody>
      </p:sp>
      <p:sp>
        <p:nvSpPr>
          <p:cNvPr id="67"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株式会社アイネット</a:t>
            </a:r>
            <a:endParaRPr lang="ja-JP" altLang="en-US" sz="1400" dirty="0">
              <a:solidFill>
                <a:schemeClr val="bg1"/>
              </a:solidFill>
              <a:latin typeface="小塚ゴシック Pr6N L"/>
              <a:ea typeface="小塚ゴシック Pr6N L"/>
              <a:cs typeface="小塚ゴシック Pr6N L"/>
            </a:endParaRPr>
          </a:p>
        </p:txBody>
      </p:sp>
      <p:grpSp>
        <p:nvGrpSpPr>
          <p:cNvPr id="109" name="図形グループ 24"/>
          <p:cNvGrpSpPr/>
          <p:nvPr/>
        </p:nvGrpSpPr>
        <p:grpSpPr>
          <a:xfrm>
            <a:off x="6255233" y="250008"/>
            <a:ext cx="752743" cy="752743"/>
            <a:chOff x="6255233" y="281179"/>
            <a:chExt cx="752743" cy="752743"/>
          </a:xfrm>
          <a:noFill/>
        </p:grpSpPr>
        <p:sp>
          <p:nvSpPr>
            <p:cNvPr id="110" name="角丸四角形 109"/>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112" name="図形グループ 36"/>
          <p:cNvGrpSpPr/>
          <p:nvPr/>
        </p:nvGrpSpPr>
        <p:grpSpPr>
          <a:xfrm>
            <a:off x="7172281" y="250008"/>
            <a:ext cx="752743" cy="752743"/>
            <a:chOff x="7154801" y="281179"/>
            <a:chExt cx="752743" cy="752743"/>
          </a:xfrm>
          <a:solidFill>
            <a:schemeClr val="bg1"/>
          </a:solidFill>
        </p:grpSpPr>
        <p:sp>
          <p:nvSpPr>
            <p:cNvPr id="113" name="角丸四角形 112"/>
            <p:cNvSpPr/>
            <p:nvPr/>
          </p:nvSpPr>
          <p:spPr>
            <a:xfrm>
              <a:off x="7154801"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114" name="テキスト ボックス 113"/>
            <p:cNvSpPr txBox="1"/>
            <p:nvPr/>
          </p:nvSpPr>
          <p:spPr>
            <a:xfrm>
              <a:off x="7208007" y="334385"/>
              <a:ext cx="659155" cy="646331"/>
            </a:xfrm>
            <a:prstGeom prst="rect">
              <a:avLst/>
            </a:prstGeom>
            <a:grpFill/>
            <a:ln>
              <a:solidFill>
                <a:schemeClr val="bg1"/>
              </a:solidFill>
            </a:ln>
          </p:spPr>
          <p:txBody>
            <a:bodyPr wrap="none" rtlCol="0">
              <a:spAutoFit/>
            </a:bodyPr>
            <a:lstStyle/>
            <a:p>
              <a:r>
                <a:rPr lang="ja-JP" altLang="en-US" dirty="0" smtClean="0">
                  <a:solidFill>
                    <a:srgbClr val="4CA6FF"/>
                  </a:solidFill>
                  <a:latin typeface="小塚ゴシック Pr6N M"/>
                  <a:ea typeface="小塚ゴシック Pr6N M"/>
                  <a:cs typeface="小塚ゴシック Pr6N M"/>
                </a:rPr>
                <a:t>少子</a:t>
              </a:r>
              <a:endParaRPr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高齢</a:t>
              </a:r>
              <a:endParaRPr lang="en-US" altLang="ja-JP" dirty="0" smtClean="0">
                <a:solidFill>
                  <a:srgbClr val="4CA6FF"/>
                </a:solidFill>
                <a:latin typeface="小塚ゴシック Pr6N M"/>
                <a:ea typeface="小塚ゴシック Pr6N M"/>
                <a:cs typeface="小塚ゴシック Pr6N M"/>
              </a:endParaRPr>
            </a:p>
          </p:txBody>
        </p:sp>
      </p:grpSp>
      <p:grpSp>
        <p:nvGrpSpPr>
          <p:cNvPr id="115" name="図形グループ 33"/>
          <p:cNvGrpSpPr/>
          <p:nvPr/>
        </p:nvGrpSpPr>
        <p:grpSpPr>
          <a:xfrm>
            <a:off x="8089329" y="273549"/>
            <a:ext cx="752743" cy="752743"/>
            <a:chOff x="8060984" y="281179"/>
            <a:chExt cx="752743" cy="752743"/>
          </a:xfrm>
          <a:noFill/>
        </p:grpSpPr>
        <p:sp>
          <p:nvSpPr>
            <p:cNvPr id="116" name="角丸四角形 115"/>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17" name="テキスト ボックス 116"/>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64" name="角丸四角形 63"/>
          <p:cNvSpPr/>
          <p:nvPr/>
        </p:nvSpPr>
        <p:spPr>
          <a:xfrm>
            <a:off x="9033857" y="283496"/>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9086769" y="293073"/>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pic>
        <p:nvPicPr>
          <p:cNvPr id="70" name="アイディアb.png" descr="/Users/meg/Desktop/特研/特研OD/アイコン/アイディア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39132" y="1456214"/>
            <a:ext cx="448465" cy="540050"/>
          </a:xfrm>
          <a:prstGeom prst="rect">
            <a:avLst/>
          </a:prstGeom>
        </p:spPr>
      </p:pic>
      <p:sp>
        <p:nvSpPr>
          <p:cNvPr id="3" name="正方形/長方形 2"/>
          <p:cNvSpPr/>
          <p:nvPr/>
        </p:nvSpPr>
        <p:spPr>
          <a:xfrm>
            <a:off x="165881" y="4864784"/>
            <a:ext cx="2804676" cy="1569660"/>
          </a:xfrm>
          <a:prstGeom prst="rect">
            <a:avLst/>
          </a:prstGeom>
        </p:spPr>
        <p:txBody>
          <a:bodyPr wrap="square">
            <a:spAutoFit/>
          </a:bodyPr>
          <a:lstStyle/>
          <a:p>
            <a:r>
              <a:rPr lang="ja-JP" altLang="en-US" sz="1200" dirty="0" smtClean="0">
                <a:latin typeface="+mn-ea"/>
              </a:rPr>
              <a:t>　株式</a:t>
            </a:r>
            <a:r>
              <a:rPr lang="ja-JP" altLang="en-US" sz="1200" dirty="0">
                <a:latin typeface="+mn-ea"/>
              </a:rPr>
              <a:t>会社アイネットでは、平成</a:t>
            </a:r>
            <a:r>
              <a:rPr lang="en-US" altLang="ja-JP" sz="1200" dirty="0">
                <a:latin typeface="+mn-ea"/>
              </a:rPr>
              <a:t>26 </a:t>
            </a:r>
            <a:r>
              <a:rPr lang="ja-JP" altLang="en-US" sz="1200" dirty="0">
                <a:latin typeface="+mn-ea"/>
              </a:rPr>
              <a:t>年に横浜市のオープンデータを活用した子育てや女性活躍に寄与できる当サイトについて横浜市と協定を締結し、オープンデータ活用や情報発信のあり方、サイトのコンセプトや仕様について横浜市と協議を重ね、「働くママ応援し隊」の開設・運営開始に至った。</a:t>
            </a:r>
          </a:p>
        </p:txBody>
      </p:sp>
      <p:sp>
        <p:nvSpPr>
          <p:cNvPr id="73" name="テキスト ボックス 72"/>
          <p:cNvSpPr txBox="1"/>
          <p:nvPr/>
        </p:nvSpPr>
        <p:spPr>
          <a:xfrm>
            <a:off x="6147666" y="4205190"/>
            <a:ext cx="2951449" cy="707886"/>
          </a:xfrm>
          <a:prstGeom prst="rect">
            <a:avLst/>
          </a:prstGeom>
          <a:noFill/>
        </p:spPr>
        <p:txBody>
          <a:bodyPr vert="horz" wrap="none" rtlCol="0">
            <a:spAutoFit/>
          </a:bodyPr>
          <a:lstStyle/>
          <a:p>
            <a:r>
              <a:rPr lang="ja-JP" altLang="en-US" sz="2000" dirty="0">
                <a:solidFill>
                  <a:srgbClr val="0E79FF"/>
                </a:solidFill>
                <a:latin typeface="フォントポにほんご"/>
                <a:ea typeface="フォントポにほんご"/>
                <a:cs typeface="フォントポにほんご"/>
              </a:rPr>
              <a:t>今後の更なる</a:t>
            </a:r>
          </a:p>
          <a:p>
            <a:r>
              <a:rPr lang="ja-JP" altLang="en-US" sz="2000" dirty="0">
                <a:solidFill>
                  <a:srgbClr val="0E79FF"/>
                </a:solidFill>
                <a:latin typeface="フォントポにほんご"/>
                <a:ea typeface="フォントポにほんご"/>
                <a:cs typeface="フォントポにほんご"/>
              </a:rPr>
              <a:t>施設情報の充実に</a:t>
            </a:r>
            <a:r>
              <a:rPr lang="ja-JP" altLang="en-US" sz="2000" dirty="0" smtClean="0">
                <a:solidFill>
                  <a:srgbClr val="0E79FF"/>
                </a:solidFill>
                <a:latin typeface="フォントポにほんご"/>
                <a:ea typeface="フォントポにほんご"/>
                <a:cs typeface="フォントポにほんご"/>
              </a:rPr>
              <a:t>向けて</a:t>
            </a:r>
            <a:endParaRPr lang="ja-JP" altLang="en-US" sz="2000" dirty="0">
              <a:solidFill>
                <a:srgbClr val="0E79FF"/>
              </a:solidFill>
              <a:latin typeface="フォントポにほんご"/>
              <a:ea typeface="フォントポにほんご"/>
              <a:cs typeface="フォントポにほんご"/>
            </a:endParaRPr>
          </a:p>
        </p:txBody>
      </p:sp>
      <p:sp>
        <p:nvSpPr>
          <p:cNvPr id="63" name="テキスト ボックス 62"/>
          <p:cNvSpPr txBox="1"/>
          <p:nvPr/>
        </p:nvSpPr>
        <p:spPr>
          <a:xfrm>
            <a:off x="7254164" y="-6186"/>
            <a:ext cx="2664081" cy="307777"/>
          </a:xfrm>
          <a:prstGeom prst="rect">
            <a:avLst/>
          </a:prstGeom>
          <a:noFill/>
        </p:spPr>
        <p:txBody>
          <a:bodyPr wrap="square" rtlCol="0">
            <a:spAutoFit/>
          </a:bodyPr>
          <a:lstStyle/>
          <a:p>
            <a:pPr algn="r"/>
            <a:r>
              <a:rPr lang="ja-JP" altLang="en-US" sz="1400" dirty="0" smtClean="0"/>
              <a:t>平成</a:t>
            </a:r>
            <a:r>
              <a:rPr lang="en-US" altLang="ja-JP" sz="1400" dirty="0" smtClean="0"/>
              <a:t>30</a:t>
            </a:r>
            <a:r>
              <a:rPr lang="ja-JP" altLang="en-US" sz="1400" dirty="0" smtClean="0"/>
              <a:t>年</a:t>
            </a:r>
            <a:r>
              <a:rPr lang="en-US" altLang="ja-JP" sz="1400" dirty="0" smtClean="0"/>
              <a:t>2</a:t>
            </a:r>
            <a:r>
              <a:rPr lang="ja-JP" altLang="en-US" sz="1400" dirty="0" smtClean="0"/>
              <a:t>月</a:t>
            </a:r>
            <a:r>
              <a:rPr lang="en-US" altLang="ja-JP" sz="1400" dirty="0" smtClean="0"/>
              <a:t>21</a:t>
            </a:r>
            <a:r>
              <a:rPr lang="ja-JP" altLang="en-US" sz="1400" dirty="0" smtClean="0"/>
              <a:t>日版</a:t>
            </a:r>
            <a:endParaRPr lang="ja-JP" altLang="en-US" sz="1400" dirty="0"/>
          </a:p>
        </p:txBody>
      </p:sp>
    </p:spTree>
    <p:extLst>
      <p:ext uri="{BB962C8B-B14F-4D97-AF65-F5344CB8AC3E}">
        <p14:creationId xmlns:p14="http://schemas.microsoft.com/office/powerpoint/2010/main" val="407644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A4 210 x 297 mm</PresentationFormat>
  <Paragraphs>66</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2018-02-21T07:42:08Z</dcterms:created>
  <dcterms:modified xsi:type="dcterms:W3CDTF">2018-02-21T07:42:11Z</dcterms:modified>
</cp:coreProperties>
</file>