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71" r:id="rId2"/>
    <p:sldId id="272" r:id="rId3"/>
  </p:sldIdLst>
  <p:sldSz cx="9906000" cy="6858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40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6FF"/>
    <a:srgbClr val="40CCFB"/>
    <a:srgbClr val="DEFFFF"/>
    <a:srgbClr val="0080FF"/>
    <a:srgbClr val="0959FF"/>
    <a:srgbClr val="0E79FF"/>
    <a:srgbClr val="0854F2"/>
    <a:srgbClr val="375AD0"/>
    <a:srgbClr val="37B5FC"/>
    <a:srgbClr val="49C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6" autoAdjust="0"/>
    <p:restoredTop sz="97192" autoAdjust="0"/>
  </p:normalViewPr>
  <p:slideViewPr>
    <p:cSldViewPr snapToGrid="0" snapToObjects="1">
      <p:cViewPr varScale="1">
        <p:scale>
          <a:sx n="76" d="100"/>
          <a:sy n="76" d="100"/>
        </p:scale>
        <p:origin x="1116" y="78"/>
      </p:cViewPr>
      <p:guideLst>
        <p:guide orient="horz" pos="1389"/>
        <p:guide pos="3120"/>
        <p:guide orient="horz" pos="40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7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8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9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8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eg/Desktop/%E7%89%B9%E7%A0%94/%E7%89%B9%E7%A0%94OD/%E3%82%A2%E3%82%A4%E3%82%B3%E3%83%B3/%E3%83%8F%E3%83%86%E3%83%8Ab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file://localhost/Users/meg/Desktop/%E7%89%B9%E7%A0%94/%E7%89%B9%E7%A0%94OD/%E3%82%A2%E3%82%A4%E3%82%B3%E3%83%B3/%E3%81%B2%E3%82%89%E3%82%81%E3%81%8Db.pn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meg/Desktop/%E7%89%B9%E7%A0%94/%E7%89%B9%E7%A0%94OD/%E3%82%A2%E3%82%A4%E3%82%B3%E3%83%B3/%E3%83%8F%E3%82%9A%E3%82%BD%E3%82%B3%E3%83%B3%E4%BD%9C%E6%A5%ADb.png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file://localhost/Users/meg/Desktop/%E7%89%B9%E7%A0%94/%E7%89%B9%E7%A0%94OD/%E3%82%A2%E3%82%A4%E3%82%B3%E3%83%B3/%E5%8F%97%E8%B3%9Eb.png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meg/Desktop/%E7%89%B9%E7%A0%94/%E7%89%B9%E7%A0%94OD/%E3%82%A2%E3%82%A4%E3%82%B3%E3%83%B3/%E3%82%A2%E3%82%A4%E3%83%86%E3%82%99%E3%82%A3%E3%82%A2b.png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file://localhost/Users/meg/Desktop/%E7%89%B9%E7%A0%94/%E7%89%B9%E7%A0%94OD/%E3%82%A2%E3%82%A4%E3%82%B3%E3%83%B3/%E3%83%81%E3%83%BC%E3%83%A0b.png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file://localhost/Users/meg/Desktop/%E7%89%B9%E7%A0%94/%E7%89%B9%E7%A0%94OD/%E3%82%A2%E3%82%A4%E3%82%B3%E3%83%B3/%E3%83%9E%E3%83%BC%E3%82%AB%E3%83%BCb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角丸四角形 79"/>
          <p:cNvSpPr/>
          <p:nvPr/>
        </p:nvSpPr>
        <p:spPr>
          <a:xfrm>
            <a:off x="4989514" y="4549425"/>
            <a:ext cx="4806514" cy="1864775"/>
          </a:xfrm>
          <a:prstGeom prst="roundRect">
            <a:avLst>
              <a:gd name="adj" fmla="val 10424"/>
            </a:avLst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片側の 2 つの角を丸めた四角形 31"/>
          <p:cNvSpPr/>
          <p:nvPr/>
        </p:nvSpPr>
        <p:spPr>
          <a:xfrm>
            <a:off x="4989514" y="4549425"/>
            <a:ext cx="4806513" cy="503242"/>
          </a:xfrm>
          <a:prstGeom prst="round2SameRect">
            <a:avLst>
              <a:gd name="adj1" fmla="val 40827"/>
              <a:gd name="adj2" fmla="val 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-350" y="1496340"/>
            <a:ext cx="9911641" cy="46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dirty="0" smtClean="0">
                <a:solidFill>
                  <a:srgbClr val="3399FF"/>
                </a:solidFill>
                <a:latin typeface="小塚ゴシック Pr6N R"/>
                <a:ea typeface="小塚ゴシック Pr6N R"/>
                <a:cs typeface="小塚ゴシック Pr6N R"/>
              </a:rPr>
              <a:t>火災</a:t>
            </a:r>
            <a:r>
              <a:rPr lang="ja-JP" altLang="en-US" sz="1600" dirty="0">
                <a:solidFill>
                  <a:srgbClr val="3399FF"/>
                </a:solidFill>
                <a:latin typeface="小塚ゴシック Pr6N R"/>
                <a:ea typeface="小塚ゴシック Pr6N R"/>
                <a:cs typeface="小塚ゴシック Pr6N R"/>
              </a:rPr>
              <a:t>現場</a:t>
            </a:r>
            <a:r>
              <a:rPr lang="ja-JP" altLang="en-US" sz="1600" dirty="0" smtClean="0">
                <a:solidFill>
                  <a:srgbClr val="3399FF"/>
                </a:solidFill>
                <a:latin typeface="小塚ゴシック Pr6N R"/>
                <a:ea typeface="小塚ゴシック Pr6N R"/>
                <a:cs typeface="小塚ゴシック Pr6N R"/>
              </a:rPr>
              <a:t>の位置情報</a:t>
            </a:r>
            <a:r>
              <a:rPr lang="ja-JP" altLang="en-US" sz="1600" dirty="0">
                <a:solidFill>
                  <a:srgbClr val="3399FF"/>
                </a:solidFill>
                <a:latin typeface="小塚ゴシック Pr6N R"/>
                <a:ea typeface="小塚ゴシック Pr6N R"/>
                <a:cs typeface="小塚ゴシック Pr6N R"/>
              </a:rPr>
              <a:t>を入力することにより</a:t>
            </a:r>
            <a:r>
              <a:rPr lang="ja-JP" altLang="en-US" sz="1600" dirty="0" smtClean="0">
                <a:solidFill>
                  <a:srgbClr val="3399FF"/>
                </a:solidFill>
                <a:latin typeface="小塚ゴシック Pr6N R"/>
                <a:ea typeface="小塚ゴシック Pr6N R"/>
                <a:cs typeface="小塚ゴシック Pr6N R"/>
              </a:rPr>
              <a:t>、現場に近い</a:t>
            </a:r>
            <a:r>
              <a:rPr lang="ja-JP" altLang="en-US" sz="1600" dirty="0">
                <a:solidFill>
                  <a:srgbClr val="3399FF"/>
                </a:solidFill>
                <a:latin typeface="小塚ゴシック Pr6N R"/>
                <a:ea typeface="小塚ゴシック Pr6N R"/>
                <a:cs typeface="小塚ゴシック Pr6N R"/>
              </a:rPr>
              <a:t>防災用の水利の</a:t>
            </a:r>
            <a:r>
              <a:rPr lang="ja-JP" altLang="en-US" sz="1600" dirty="0" smtClean="0">
                <a:solidFill>
                  <a:srgbClr val="3399FF"/>
                </a:solidFill>
                <a:latin typeface="小塚ゴシック Pr6N R"/>
                <a:ea typeface="小塚ゴシック Pr6N R"/>
                <a:cs typeface="小塚ゴシック Pr6N R"/>
              </a:rPr>
              <a:t>位置・</a:t>
            </a:r>
            <a:r>
              <a:rPr lang="ja-JP" altLang="en-US" sz="1600" dirty="0">
                <a:solidFill>
                  <a:srgbClr val="3399FF"/>
                </a:solidFill>
                <a:latin typeface="小塚ゴシック Pr6N R"/>
                <a:ea typeface="小塚ゴシック Pr6N R"/>
                <a:cs typeface="小塚ゴシック Pr6N R"/>
              </a:rPr>
              <a:t>種類を表示。</a:t>
            </a:r>
          </a:p>
          <a:p>
            <a:pPr algn="l"/>
            <a:r>
              <a:rPr lang="ja-JP" altLang="en-US" sz="1600" dirty="0" smtClean="0">
                <a:solidFill>
                  <a:srgbClr val="3399FF"/>
                </a:solidFill>
                <a:latin typeface="小塚ゴシック Pr6N R"/>
                <a:ea typeface="小塚ゴシック Pr6N R"/>
                <a:cs typeface="小塚ゴシック Pr6N R"/>
              </a:rPr>
              <a:t>消防団員・消防署職員</a:t>
            </a:r>
            <a:r>
              <a:rPr lang="ja-JP" altLang="en-US" sz="1600" dirty="0">
                <a:solidFill>
                  <a:srgbClr val="3399FF"/>
                </a:solidFill>
                <a:latin typeface="小塚ゴシック Pr6N R"/>
                <a:ea typeface="小塚ゴシック Pr6N R"/>
                <a:cs typeface="小塚ゴシック Pr6N R"/>
              </a:rPr>
              <a:t>だけでなく、自主防災や地域防災においても活用することが可能</a:t>
            </a:r>
            <a:r>
              <a:rPr lang="ja-JP" altLang="en-US" sz="1600" dirty="0" smtClean="0">
                <a:solidFill>
                  <a:srgbClr val="3399FF"/>
                </a:solidFill>
                <a:latin typeface="小塚ゴシック Pr6N R"/>
                <a:ea typeface="小塚ゴシック Pr6N R"/>
                <a:cs typeface="小塚ゴシック Pr6N R"/>
              </a:rPr>
              <a:t>。</a:t>
            </a:r>
            <a:endParaRPr lang="ja-JP" altLang="en-US" sz="1600" dirty="0">
              <a:solidFill>
                <a:srgbClr val="3399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45" name="下矢印 44"/>
          <p:cNvSpPr/>
          <p:nvPr/>
        </p:nvSpPr>
        <p:spPr>
          <a:xfrm>
            <a:off x="7270969" y="4211662"/>
            <a:ext cx="302462" cy="317426"/>
          </a:xfrm>
          <a:prstGeom prst="downArrow">
            <a:avLst>
              <a:gd name="adj1" fmla="val 30686"/>
              <a:gd name="adj2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-348" y="2204445"/>
            <a:ext cx="9911640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166303" y="2342821"/>
            <a:ext cx="319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全国</a:t>
            </a:r>
            <a:r>
              <a:rPr lang="ja-JP" altLang="en-US" dirty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水利台帳 </a:t>
            </a:r>
            <a:r>
              <a:rPr lang="ja-JP" altLang="en-US" sz="1600" dirty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誕生の</a:t>
            </a:r>
            <a:r>
              <a:rPr lang="ja-JP" altLang="en-US" dirty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lang="ja-JP" altLang="en-US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キッカケ</a:t>
            </a:r>
            <a:endParaRPr lang="ja-JP" altLang="en-US" dirty="0">
              <a:solidFill>
                <a:srgbClr val="0080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4989514" y="2327966"/>
            <a:ext cx="4804595" cy="1840961"/>
          </a:xfrm>
          <a:prstGeom prst="roundRect">
            <a:avLst>
              <a:gd name="adj" fmla="val 10424"/>
            </a:avLst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ハテナb.png" descr="/Users/meg/Desktop/特研/特研OD/アイコン/ハテナb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26" y="2861465"/>
            <a:ext cx="561790" cy="1159766"/>
          </a:xfrm>
          <a:prstGeom prst="rect">
            <a:avLst/>
          </a:prstGeom>
        </p:spPr>
      </p:pic>
      <p:pic>
        <p:nvPicPr>
          <p:cNvPr id="3" name="ひらめきb.png" descr="/Users/meg/Desktop/特研/特研OD/アイコン/ひらめきb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130" y="5072377"/>
            <a:ext cx="318819" cy="1275276"/>
          </a:xfrm>
          <a:prstGeom prst="rect">
            <a:avLst/>
          </a:prstGeom>
        </p:spPr>
      </p:pic>
      <p:sp>
        <p:nvSpPr>
          <p:cNvPr id="27" name="タイトル 1"/>
          <p:cNvSpPr txBox="1">
            <a:spLocks/>
          </p:cNvSpPr>
          <p:nvPr/>
        </p:nvSpPr>
        <p:spPr>
          <a:xfrm>
            <a:off x="45111" y="238812"/>
            <a:ext cx="582863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全国水利</a:t>
            </a:r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台帳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57563" y="-26855"/>
            <a:ext cx="5128450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火災現場で迅速に対応でき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、自主防災や地域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防災の強化に役立つ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！</a:t>
            </a:r>
            <a:endParaRPr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株式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会社</a:t>
            </a:r>
            <a:r>
              <a:rPr lang="en-US" altLang="ja-JP" sz="1400" dirty="0" err="1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placeOn</a:t>
            </a:r>
            <a:endParaRPr lang="en-US" altLang="ja-JP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421" y="1952701"/>
            <a:ext cx="292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　サービス開始）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055665" y="2795017"/>
            <a:ext cx="396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200" dirty="0"/>
              <a:t>一刻一秒を争う火災現場</a:t>
            </a:r>
            <a:r>
              <a:rPr lang="ja-JP" altLang="en-US" sz="1200" dirty="0" smtClean="0"/>
              <a:t>では、従来の紙媒体の地図にないような、最新の水利の位置情報・種類を瞬時に把握する必要があった</a:t>
            </a:r>
            <a:endParaRPr lang="ja-JP" altLang="en-US" sz="12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056602" y="3414052"/>
            <a:ext cx="3299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l"/>
            </a:pPr>
            <a:r>
              <a:rPr lang="ja-JP" altLang="en-US" sz="1200" dirty="0">
                <a:solidFill>
                  <a:prstClr val="black"/>
                </a:solidFill>
              </a:rPr>
              <a:t>近年の人口減少、地域交流の減少等により、地域</a:t>
            </a:r>
            <a:r>
              <a:rPr lang="ja-JP" altLang="en-US" sz="1200" dirty="0" smtClean="0">
                <a:solidFill>
                  <a:prstClr val="black"/>
                </a:solidFill>
              </a:rPr>
              <a:t>防災力を少し</a:t>
            </a:r>
            <a:r>
              <a:rPr lang="ja-JP" altLang="en-US" sz="1200" dirty="0">
                <a:solidFill>
                  <a:prstClr val="black"/>
                </a:solidFill>
              </a:rPr>
              <a:t>でも改善できる施策を検討していた</a:t>
            </a:r>
            <a:endParaRPr lang="en-US" altLang="ja-JP" sz="1200" dirty="0">
              <a:solidFill>
                <a:prstClr val="black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150987" y="4628699"/>
            <a:ext cx="408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b="1" dirty="0">
                <a:solidFill>
                  <a:prstClr val="white"/>
                </a:solidFill>
              </a:rPr>
              <a:t>全国水利台帳 </a:t>
            </a:r>
            <a:r>
              <a:rPr lang="ja-JP" altLang="en-US" sz="1600" b="1" dirty="0">
                <a:solidFill>
                  <a:prstClr val="white"/>
                </a:solidFill>
              </a:rPr>
              <a:t>でこう </a:t>
            </a:r>
            <a:r>
              <a:rPr lang="ja-JP" altLang="en-US" b="1" dirty="0">
                <a:solidFill>
                  <a:prstClr val="white"/>
                </a:solidFill>
              </a:rPr>
              <a:t>変わった！</a:t>
            </a:r>
            <a:r>
              <a:rPr lang="ja-JP" altLang="en-US" sz="1200" b="1" dirty="0">
                <a:solidFill>
                  <a:prstClr val="white"/>
                </a:solidFill>
              </a:rPr>
              <a:t> </a:t>
            </a:r>
            <a:endParaRPr lang="ja-JP" altLang="en-US" b="1" dirty="0">
              <a:solidFill>
                <a:prstClr val="white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106890" y="5163357"/>
            <a:ext cx="376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l"/>
            </a:pPr>
            <a:r>
              <a:rPr lang="ja-JP" altLang="en-US" sz="1200" dirty="0"/>
              <a:t>火災現場から近い最新</a:t>
            </a:r>
            <a:r>
              <a:rPr lang="ja-JP" altLang="en-US" sz="1200" dirty="0" smtClean="0"/>
              <a:t>の水利の位置情報・種類を、だれ</a:t>
            </a:r>
            <a:r>
              <a:rPr lang="ja-JP" altLang="en-US" sz="1200" dirty="0"/>
              <a:t>でも瞬時に把握することが可能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107331" y="5724633"/>
            <a:ext cx="391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l"/>
            </a:pPr>
            <a:r>
              <a:rPr lang="ja-JP" altLang="en-US" sz="1200" dirty="0"/>
              <a:t>自主防災や地域防災</a:t>
            </a:r>
            <a:r>
              <a:rPr lang="ja-JP" altLang="en-US" sz="1200" dirty="0" smtClean="0"/>
              <a:t>においても</a:t>
            </a:r>
            <a:r>
              <a:rPr lang="ja-JP" altLang="en-US" sz="1200" dirty="0"/>
              <a:t>活用することができ</a:t>
            </a:r>
            <a:r>
              <a:rPr lang="ja-JP" altLang="en-US" sz="1200" dirty="0" smtClean="0"/>
              <a:t>、日常的に防災に関する意識を向上させることが可能</a:t>
            </a:r>
            <a:endParaRPr lang="ja-JP" altLang="en-US" sz="1200" dirty="0"/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6"/>
          <a:srcRect l="17398" t="16596" r="46692" b="3800"/>
          <a:stretch/>
        </p:blipFill>
        <p:spPr>
          <a:xfrm>
            <a:off x="1068884" y="2298592"/>
            <a:ext cx="2939690" cy="3502720"/>
          </a:xfrm>
          <a:prstGeom prst="rect">
            <a:avLst/>
          </a:prstGeom>
        </p:spPr>
      </p:pic>
      <p:sp>
        <p:nvSpPr>
          <p:cNvPr id="56" name="線吹き出し 1 (枠付き) 55"/>
          <p:cNvSpPr/>
          <p:nvPr/>
        </p:nvSpPr>
        <p:spPr>
          <a:xfrm>
            <a:off x="439700" y="5758540"/>
            <a:ext cx="1921080" cy="732299"/>
          </a:xfrm>
          <a:prstGeom prst="borderCallout1">
            <a:avLst>
              <a:gd name="adj1" fmla="val -2061"/>
              <a:gd name="adj2" fmla="val 16458"/>
              <a:gd name="adj3" fmla="val -95612"/>
              <a:gd name="adj4" fmla="val 49426"/>
            </a:avLst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/>
              <a:t>火災現場情報を入力することにより、近い</a:t>
            </a:r>
            <a:r>
              <a:rPr lang="ja-JP" altLang="en-US" sz="1100" dirty="0" smtClean="0"/>
              <a:t>水利を地</a:t>
            </a:r>
            <a:r>
              <a:rPr lang="ja-JP" altLang="en-US" sz="1100" dirty="0"/>
              <a:t>図上で表示。</a:t>
            </a:r>
          </a:p>
        </p:txBody>
      </p:sp>
      <p:sp>
        <p:nvSpPr>
          <p:cNvPr id="57" name="線吹き出し 1 (枠付き) 56"/>
          <p:cNvSpPr/>
          <p:nvPr/>
        </p:nvSpPr>
        <p:spPr>
          <a:xfrm>
            <a:off x="2794962" y="5631121"/>
            <a:ext cx="1921080" cy="732299"/>
          </a:xfrm>
          <a:prstGeom prst="borderCallout1">
            <a:avLst>
              <a:gd name="adj1" fmla="val 4105"/>
              <a:gd name="adj2" fmla="val 71695"/>
              <a:gd name="adj3" fmla="val -106837"/>
              <a:gd name="adj4" fmla="val 35837"/>
            </a:avLst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100" dirty="0">
                <a:solidFill>
                  <a:schemeClr val="bg1"/>
                </a:solidFill>
              </a:rPr>
              <a:t>LINE</a:t>
            </a:r>
            <a:r>
              <a:rPr lang="ja-JP" altLang="en-US" sz="1100" dirty="0">
                <a:solidFill>
                  <a:schemeClr val="bg1"/>
                </a:solidFill>
              </a:rPr>
              <a:t>アプリとの</a:t>
            </a:r>
            <a:r>
              <a:rPr lang="ja-JP" altLang="en-US" sz="1100" dirty="0" smtClean="0">
                <a:solidFill>
                  <a:schemeClr val="bg1"/>
                </a:solidFill>
              </a:rPr>
              <a:t>連携により、</a:t>
            </a:r>
            <a:r>
              <a:rPr lang="ja-JP" altLang="en-US" sz="1100" dirty="0">
                <a:solidFill>
                  <a:schemeClr val="bg1"/>
                </a:solidFill>
              </a:rPr>
              <a:t>水利情報・水利</a:t>
            </a:r>
            <a:r>
              <a:rPr lang="ja-JP" altLang="en-US" sz="1100" dirty="0" smtClean="0">
                <a:solidFill>
                  <a:schemeClr val="bg1"/>
                </a:solidFill>
              </a:rPr>
              <a:t>位置の共有が</a:t>
            </a:r>
            <a:r>
              <a:rPr lang="ja-JP" altLang="en-US" sz="1100" dirty="0">
                <a:solidFill>
                  <a:schemeClr val="bg1"/>
                </a:solidFill>
              </a:rPr>
              <a:t>可能。</a:t>
            </a:r>
          </a:p>
        </p:txBody>
      </p:sp>
      <p:grpSp>
        <p:nvGrpSpPr>
          <p:cNvPr id="59" name="図形グループ 24"/>
          <p:cNvGrpSpPr/>
          <p:nvPr/>
        </p:nvGrpSpPr>
        <p:grpSpPr>
          <a:xfrm>
            <a:off x="6255233" y="250008"/>
            <a:ext cx="752743" cy="752743"/>
            <a:chOff x="6255233" y="281179"/>
            <a:chExt cx="752743" cy="752743"/>
          </a:xfrm>
          <a:solidFill>
            <a:schemeClr val="bg1"/>
          </a:solidFill>
        </p:grpSpPr>
        <p:sp>
          <p:nvSpPr>
            <p:cNvPr id="60" name="角丸四角形 59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grp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4CA6FF"/>
                </a:solidFill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kumimoji="1" lang="en-US" altLang="ja-JP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kumimoji="1" lang="ja-JP" altLang="en-US" dirty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62" name="図形グループ 36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</p:grpSpPr>
        <p:sp>
          <p:nvSpPr>
            <p:cNvPr id="64" name="角丸四角形 63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7208007" y="334385"/>
              <a:ext cx="6591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66" name="角丸四角形 65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noFill/>
          <a:ln w="38100">
            <a:solidFill>
              <a:srgbClr val="DE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9059584" y="259585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grpSp>
        <p:nvGrpSpPr>
          <p:cNvPr id="68" name="図形グループ 33"/>
          <p:cNvGrpSpPr/>
          <p:nvPr/>
        </p:nvGrpSpPr>
        <p:grpSpPr>
          <a:xfrm>
            <a:off x="8089329" y="259633"/>
            <a:ext cx="752743" cy="752743"/>
            <a:chOff x="8060984" y="281179"/>
            <a:chExt cx="752743" cy="752743"/>
          </a:xfrm>
          <a:noFill/>
        </p:grpSpPr>
        <p:sp>
          <p:nvSpPr>
            <p:cNvPr id="69" name="角丸四角形 68"/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DEFFFF"/>
                </a:solidFill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kumimoji="1"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71" name="テキスト ボックス 70"/>
          <p:cNvSpPr txBox="1"/>
          <p:nvPr/>
        </p:nvSpPr>
        <p:spPr>
          <a:xfrm>
            <a:off x="7258906" y="-6186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平成</a:t>
            </a:r>
            <a:r>
              <a:rPr lang="en-US" altLang="ja-JP" sz="1400" dirty="0"/>
              <a:t>29</a:t>
            </a:r>
            <a:r>
              <a:rPr lang="ja-JP" altLang="en-US" sz="1400" dirty="0" smtClean="0"/>
              <a:t>年</a:t>
            </a:r>
            <a:r>
              <a:rPr lang="en-US" altLang="ja-JP" sz="1400" dirty="0"/>
              <a:t>8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10</a:t>
            </a:r>
            <a:r>
              <a:rPr lang="ja-JP" altLang="en-US" sz="1400" dirty="0" smtClean="0"/>
              <a:t>日版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578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直線コネクタ 66"/>
          <p:cNvCxnSpPr/>
          <p:nvPr/>
        </p:nvCxnSpPr>
        <p:spPr>
          <a:xfrm flipH="1">
            <a:off x="10565" y="1405574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10565" y="2204088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10565" y="6428143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65180" y="1401638"/>
            <a:ext cx="453361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3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みんな</a:t>
            </a:r>
            <a:r>
              <a:rPr lang="ja-JP" altLang="en-US" sz="2300" dirty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で作り、</a:t>
            </a:r>
          </a:p>
          <a:p>
            <a:r>
              <a:rPr lang="ja-JP" altLang="en-US" sz="2300" dirty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みんなが使うことができる水利</a:t>
            </a:r>
            <a:r>
              <a:rPr lang="ja-JP" altLang="en-US" sz="23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台帳</a:t>
            </a:r>
            <a:endParaRPr lang="ja-JP" altLang="en-US" sz="2300" dirty="0">
              <a:solidFill>
                <a:srgbClr val="0080FF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56" name="タイトル 1"/>
          <p:cNvSpPr txBox="1">
            <a:spLocks/>
          </p:cNvSpPr>
          <p:nvPr/>
        </p:nvSpPr>
        <p:spPr>
          <a:xfrm>
            <a:off x="45111" y="238812"/>
            <a:ext cx="582863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全国水利</a:t>
            </a:r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台帳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60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株式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会社</a:t>
            </a:r>
            <a:r>
              <a:rPr lang="en-US" altLang="ja-JP" sz="1400" dirty="0" err="1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placeOn</a:t>
            </a:r>
            <a:endParaRPr lang="en-US" altLang="ja-JP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93" name="角丸四角形 92"/>
          <p:cNvSpPr/>
          <p:nvPr/>
        </p:nvSpPr>
        <p:spPr>
          <a:xfrm>
            <a:off x="5149535" y="4076700"/>
            <a:ext cx="4609879" cy="2375604"/>
          </a:xfrm>
          <a:prstGeom prst="roundRect">
            <a:avLst>
              <a:gd name="adj" fmla="val 11133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0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63" y="4175915"/>
            <a:ext cx="743363" cy="63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正方形/長方形 108"/>
          <p:cNvSpPr/>
          <p:nvPr/>
        </p:nvSpPr>
        <p:spPr>
          <a:xfrm>
            <a:off x="5222954" y="4850137"/>
            <a:ext cx="244843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アプリの機能として、「</a:t>
            </a:r>
            <a:r>
              <a:rPr lang="en-US" altLang="ja-JP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LINE</a:t>
            </a:r>
            <a:r>
              <a:rPr lang="ja-JP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転送ボタン」があります。選択した水利情報及び水利地図、</a:t>
            </a:r>
            <a:r>
              <a:rPr lang="en-US" altLang="ja-JP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Google Map</a:t>
            </a:r>
            <a:r>
              <a:rPr lang="ja-JP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地図情報が</a:t>
            </a:r>
            <a:r>
              <a:rPr lang="en-US" altLang="ja-JP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LINE</a:t>
            </a:r>
            <a:r>
              <a:rPr lang="ja-JP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アプリに送られます。</a:t>
            </a:r>
            <a:r>
              <a:rPr lang="en-US" altLang="ja-JP" sz="1050" dirty="0" err="1">
                <a:solidFill>
                  <a:prstClr val="black"/>
                </a:solidFill>
                <a:latin typeface="ＭＳ Ｐゴシック" panose="020B0600070205080204" pitchFamily="50" charset="-128"/>
              </a:rPr>
              <a:t>GoogleMap</a:t>
            </a:r>
            <a:r>
              <a:rPr lang="ja-JP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地図情報</a:t>
            </a:r>
            <a:r>
              <a:rPr lang="en-US" altLang="ja-JP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URL</a:t>
            </a:r>
            <a:r>
              <a:rPr lang="ja-JP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を押すことで水利までのナビゲーションを使用することができます。</a:t>
            </a:r>
            <a:endParaRPr lang="en-US" altLang="ja-JP" sz="105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defTabSz="914400"/>
            <a:r>
              <a:rPr lang="en-US" altLang="ja-JP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これにより、一刻一秒を争う火災現場において、関係者への迅速な情報の拡散が可能になります。</a:t>
            </a:r>
            <a:endParaRPr lang="en-US" altLang="ja-JP" sz="105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6272326" y="4257619"/>
            <a:ext cx="306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b="1" dirty="0">
                <a:solidFill>
                  <a:srgbClr val="4F81BD">
                    <a:lumMod val="75000"/>
                  </a:srgbClr>
                </a:solidFill>
              </a:rPr>
              <a:t>LINE</a:t>
            </a:r>
            <a:r>
              <a:rPr lang="ja-JP" altLang="en-US" b="1" dirty="0">
                <a:solidFill>
                  <a:srgbClr val="4F81BD">
                    <a:lumMod val="75000"/>
                  </a:srgbClr>
                </a:solidFill>
              </a:rPr>
              <a:t>アプリとの情報連携</a:t>
            </a:r>
            <a:endParaRPr lang="en-US" altLang="ja-JP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84106" y="2201142"/>
            <a:ext cx="2815532" cy="28026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200" dirty="0">
                <a:latin typeface="+mn-ea"/>
                <a:cs typeface="小塚ゴシック Pr6N L"/>
              </a:rPr>
              <a:t>　</a:t>
            </a:r>
            <a:r>
              <a:rPr lang="ja-JP" altLang="en-US" sz="1200" dirty="0" smtClean="0">
                <a:latin typeface="+mn-ea"/>
                <a:cs typeface="小塚ゴシック Pr6N L"/>
              </a:rPr>
              <a:t>火災現場の位置情報を入力することにより、現場に近い防災用</a:t>
            </a:r>
            <a:r>
              <a:rPr lang="ja-JP" altLang="en-US" sz="1200" dirty="0">
                <a:latin typeface="+mn-ea"/>
                <a:cs typeface="小塚ゴシック Pr6N L"/>
              </a:rPr>
              <a:t>の</a:t>
            </a:r>
            <a:r>
              <a:rPr lang="ja-JP" altLang="en-US" sz="1200" dirty="0" smtClean="0">
                <a:latin typeface="+mn-ea"/>
                <a:cs typeface="小塚ゴシック Pr6N L"/>
              </a:rPr>
              <a:t>水利の位置・種類</a:t>
            </a:r>
            <a:r>
              <a:rPr lang="en-US" altLang="ja-JP" sz="1200" dirty="0" smtClean="0">
                <a:latin typeface="+mn-ea"/>
                <a:cs typeface="小塚ゴシック Pr6N L"/>
              </a:rPr>
              <a:t>(</a:t>
            </a:r>
            <a:r>
              <a:rPr lang="ja-JP" altLang="en-US" sz="1200" dirty="0">
                <a:latin typeface="+mn-ea"/>
                <a:cs typeface="小塚ゴシック Pr6N L"/>
              </a:rPr>
              <a:t>防火水槽、消火栓、自然水利、防災設備・施設</a:t>
            </a:r>
            <a:r>
              <a:rPr lang="en-US" altLang="ja-JP" sz="1200" dirty="0">
                <a:latin typeface="+mn-ea"/>
                <a:cs typeface="小塚ゴシック Pr6N L"/>
              </a:rPr>
              <a:t>)</a:t>
            </a:r>
            <a:r>
              <a:rPr lang="ja-JP" altLang="en-US" sz="1200" dirty="0" smtClean="0">
                <a:latin typeface="+mn-ea"/>
                <a:cs typeface="小塚ゴシック Pr6N L"/>
              </a:rPr>
              <a:t>を</a:t>
            </a:r>
            <a:r>
              <a:rPr lang="ja-JP" altLang="en-US" sz="1200" dirty="0">
                <a:latin typeface="+mn-ea"/>
                <a:cs typeface="小塚ゴシック Pr6N L"/>
              </a:rPr>
              <a:t>表示</a:t>
            </a:r>
            <a:r>
              <a:rPr lang="ja-JP" altLang="en-US" sz="1200" dirty="0" smtClean="0">
                <a:latin typeface="+mn-ea"/>
                <a:cs typeface="小塚ゴシック Pr6N L"/>
              </a:rPr>
              <a:t>できる</a:t>
            </a:r>
            <a:r>
              <a:rPr lang="ja-JP" altLang="en-US" sz="1200" dirty="0">
                <a:latin typeface="+mn-ea"/>
                <a:cs typeface="小塚ゴシック Pr6N L"/>
              </a:rPr>
              <a:t>アプリです。</a:t>
            </a:r>
            <a:r>
              <a:rPr lang="ja-JP" altLang="en-US" sz="1200" dirty="0" smtClean="0">
                <a:latin typeface="+mn-ea"/>
                <a:cs typeface="小塚ゴシック Pr6N L"/>
              </a:rPr>
              <a:t>サイトのメンバー登録者に</a:t>
            </a:r>
            <a:r>
              <a:rPr lang="ja-JP" altLang="en-US" sz="1200" dirty="0">
                <a:latin typeface="+mn-ea"/>
                <a:cs typeface="小塚ゴシック Pr6N L"/>
              </a:rPr>
              <a:t>より、水利の登録・修正・削除も</a:t>
            </a:r>
            <a:r>
              <a:rPr lang="ja-JP" altLang="en-US" sz="1200" dirty="0" smtClean="0">
                <a:latin typeface="+mn-ea"/>
                <a:cs typeface="小塚ゴシック Pr6N L"/>
              </a:rPr>
              <a:t>可能であり、</a:t>
            </a:r>
            <a:r>
              <a:rPr lang="ja-JP" altLang="en-US" sz="1200" dirty="0"/>
              <a:t>みんなが作り、みんなが使うことが</a:t>
            </a:r>
            <a:r>
              <a:rPr lang="ja-JP" altLang="en-US" sz="1200" dirty="0" smtClean="0"/>
              <a:t>できます</a:t>
            </a:r>
            <a:r>
              <a:rPr lang="ja-JP" altLang="en-US" sz="1200" dirty="0" smtClean="0">
                <a:latin typeface="+mn-ea"/>
                <a:cs typeface="小塚ゴシック Pr6N L"/>
              </a:rPr>
              <a:t>。</a:t>
            </a:r>
            <a:endParaRPr lang="en-US" altLang="ja-JP" sz="1200" dirty="0">
              <a:latin typeface="+mn-ea"/>
              <a:cs typeface="小塚ゴシック Pr6N L"/>
            </a:endParaRPr>
          </a:p>
          <a:p>
            <a:endParaRPr lang="ja-JP" altLang="en-US" sz="1200" dirty="0">
              <a:latin typeface="+mn-ea"/>
              <a:cs typeface="小塚ゴシック Pr6N L"/>
            </a:endParaRPr>
          </a:p>
          <a:p>
            <a:r>
              <a:rPr lang="ja-JP" altLang="en-US" sz="1200" dirty="0">
                <a:latin typeface="+mn-ea"/>
                <a:cs typeface="小塚ゴシック Pr6N L"/>
              </a:rPr>
              <a:t>　 </a:t>
            </a:r>
            <a:r>
              <a:rPr lang="ja-JP" altLang="en-US" sz="1200" dirty="0" smtClean="0">
                <a:latin typeface="+mn-ea"/>
                <a:cs typeface="小塚ゴシック Pr6N L"/>
              </a:rPr>
              <a:t>現在、多くの消防団員・消防署職員</a:t>
            </a:r>
            <a:r>
              <a:rPr lang="ja-JP" altLang="en-US" sz="1200" dirty="0">
                <a:latin typeface="+mn-ea"/>
                <a:cs typeface="小塚ゴシック Pr6N L"/>
              </a:rPr>
              <a:t>の</a:t>
            </a:r>
            <a:r>
              <a:rPr lang="ja-JP" altLang="en-US" sz="1200" dirty="0" smtClean="0">
                <a:latin typeface="+mn-ea"/>
                <a:cs typeface="小塚ゴシック Pr6N L"/>
              </a:rPr>
              <a:t>方々に利用されており、一刻一秒を争う火災現場で、不慣れな場所であっても、瞬時に水利の位置情報・種類を把握することでき、迅速な消火対応をすることができます。</a:t>
            </a:r>
            <a:endParaRPr lang="en-US" altLang="ja-JP" sz="1200" dirty="0" smtClean="0">
              <a:latin typeface="+mn-ea"/>
              <a:cs typeface="小塚ゴシック Pr6N L"/>
            </a:endParaRPr>
          </a:p>
        </p:txBody>
      </p:sp>
      <p:pic>
        <p:nvPicPr>
          <p:cNvPr id="119" name="図 118"/>
          <p:cNvPicPr>
            <a:picLocks noChangeAspect="1"/>
          </p:cNvPicPr>
          <p:nvPr/>
        </p:nvPicPr>
        <p:blipFill rotWithShape="1">
          <a:blip r:embed="rId3"/>
          <a:srcRect l="13230" t="61533" r="66925" b="10337"/>
          <a:stretch/>
        </p:blipFill>
        <p:spPr>
          <a:xfrm>
            <a:off x="7671384" y="4778923"/>
            <a:ext cx="1945123" cy="1481999"/>
          </a:xfrm>
          <a:prstGeom prst="rect">
            <a:avLst/>
          </a:prstGeom>
        </p:spPr>
      </p:pic>
      <p:sp>
        <p:nvSpPr>
          <p:cNvPr id="120" name="テキスト ボックス 119"/>
          <p:cNvSpPr txBox="1"/>
          <p:nvPr/>
        </p:nvSpPr>
        <p:spPr>
          <a:xfrm>
            <a:off x="8120583" y="6223587"/>
            <a:ext cx="1281402" cy="2296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ja-JP" altLang="en-US" sz="900" dirty="0">
                <a:solidFill>
                  <a:prstClr val="black"/>
                </a:solidFill>
                <a:latin typeface="ＭＳ Ｐゴシック" panose="020B0600070205080204" pitchFamily="50" charset="-128"/>
                <a:cs typeface="小塚ゴシック Pr6N L"/>
              </a:rPr>
              <a:t>メッセージのイメージ</a:t>
            </a:r>
            <a:endParaRPr lang="en-US" altLang="ja-JP" sz="900" dirty="0">
              <a:solidFill>
                <a:prstClr val="black"/>
              </a:solidFill>
              <a:latin typeface="ＭＳ Ｐゴシック" panose="020B0600070205080204" pitchFamily="50" charset="-128"/>
              <a:cs typeface="小塚ゴシック Pr6N L"/>
            </a:endParaRPr>
          </a:p>
        </p:txBody>
      </p:sp>
      <p:pic>
        <p:nvPicPr>
          <p:cNvPr id="121" name="図 120"/>
          <p:cNvPicPr>
            <a:picLocks noChangeAspect="1"/>
          </p:cNvPicPr>
          <p:nvPr/>
        </p:nvPicPr>
        <p:blipFill rotWithShape="1">
          <a:blip r:embed="rId4"/>
          <a:srcRect l="41899" t="40933" r="42913" b="13080"/>
          <a:stretch/>
        </p:blipFill>
        <p:spPr>
          <a:xfrm>
            <a:off x="3213341" y="2320925"/>
            <a:ext cx="1321539" cy="2151025"/>
          </a:xfrm>
          <a:prstGeom prst="rect">
            <a:avLst/>
          </a:prstGeom>
        </p:spPr>
      </p:pic>
      <p:sp>
        <p:nvSpPr>
          <p:cNvPr id="122" name="テキスト ボックス 121"/>
          <p:cNvSpPr txBox="1"/>
          <p:nvPr/>
        </p:nvSpPr>
        <p:spPr>
          <a:xfrm>
            <a:off x="2839648" y="4491518"/>
            <a:ext cx="2113352" cy="3791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/>
            <a:r>
              <a:rPr lang="ja-JP" altLang="en-US" sz="900" dirty="0">
                <a:solidFill>
                  <a:prstClr val="black"/>
                </a:solidFill>
                <a:latin typeface="ＭＳ Ｐゴシック" panose="020B0600070205080204" pitchFamily="50" charset="-128"/>
                <a:cs typeface="小塚ゴシック Pr6N L"/>
              </a:rPr>
              <a:t>「全国水利台帳」の</a:t>
            </a:r>
            <a:endParaRPr lang="en-US" altLang="ja-JP" sz="900" dirty="0">
              <a:solidFill>
                <a:prstClr val="black"/>
              </a:solidFill>
              <a:latin typeface="ＭＳ Ｐゴシック" panose="020B0600070205080204" pitchFamily="50" charset="-128"/>
              <a:cs typeface="小塚ゴシック Pr6N L"/>
            </a:endParaRPr>
          </a:p>
          <a:p>
            <a:pPr algn="ctr" defTabSz="914400"/>
            <a:r>
              <a:rPr lang="ja-JP" altLang="en-US" sz="900" dirty="0">
                <a:solidFill>
                  <a:prstClr val="black"/>
                </a:solidFill>
                <a:latin typeface="ＭＳ Ｐゴシック" panose="020B0600070205080204" pitchFamily="50" charset="-128"/>
                <a:cs typeface="小塚ゴシック Pr6N L"/>
              </a:rPr>
              <a:t>水利編集画面</a:t>
            </a:r>
            <a:endParaRPr lang="en-US" altLang="ja-JP" sz="900" dirty="0">
              <a:solidFill>
                <a:prstClr val="black"/>
              </a:solidFill>
              <a:latin typeface="ＭＳ Ｐゴシック" panose="020B0600070205080204" pitchFamily="50" charset="-128"/>
              <a:cs typeface="小塚ゴシック Pr6N L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56482" y="4968431"/>
            <a:ext cx="4751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+mn-ea"/>
                <a:cs typeface="小塚ゴシック Pr6N L"/>
              </a:rPr>
              <a:t>　</a:t>
            </a:r>
            <a:r>
              <a:rPr lang="ja-JP" altLang="en-US" sz="1200" dirty="0" smtClean="0">
                <a:latin typeface="+mn-ea"/>
                <a:cs typeface="小塚ゴシック Pr6N L"/>
              </a:rPr>
              <a:t>また、全国</a:t>
            </a:r>
            <a:r>
              <a:rPr lang="ja-JP" altLang="en-US" sz="1200" dirty="0">
                <a:latin typeface="+mn-ea"/>
                <a:cs typeface="小塚ゴシック Pr6N L"/>
              </a:rPr>
              <a:t>の自治体において</a:t>
            </a:r>
            <a:r>
              <a:rPr lang="ja-JP" altLang="en-US" sz="1200" dirty="0" smtClean="0">
                <a:latin typeface="+mn-ea"/>
                <a:cs typeface="小塚ゴシック Pr6N L"/>
              </a:rPr>
              <a:t>、各自治体が保有する防災用</a:t>
            </a:r>
            <a:r>
              <a:rPr lang="ja-JP" altLang="en-US" sz="1200" dirty="0">
                <a:latin typeface="+mn-ea"/>
                <a:cs typeface="小塚ゴシック Pr6N L"/>
              </a:rPr>
              <a:t>の</a:t>
            </a:r>
            <a:r>
              <a:rPr lang="ja-JP" altLang="en-US" sz="1200" dirty="0" smtClean="0">
                <a:latin typeface="+mn-ea"/>
                <a:cs typeface="小塚ゴシック Pr6N L"/>
              </a:rPr>
              <a:t>水利情報を</a:t>
            </a:r>
            <a:r>
              <a:rPr lang="ja-JP" altLang="en-US" sz="1200" dirty="0">
                <a:latin typeface="+mn-ea"/>
                <a:cs typeface="小塚ゴシック Pr6N L"/>
              </a:rPr>
              <a:t>必要な時に瞬時に</a:t>
            </a:r>
            <a:r>
              <a:rPr lang="ja-JP" altLang="en-US" sz="1200" dirty="0" smtClean="0">
                <a:latin typeface="+mn-ea"/>
                <a:cs typeface="小塚ゴシック Pr6N L"/>
              </a:rPr>
              <a:t>取り出せる仕組みにより、地域防災力の維持・向上を図ることができます。</a:t>
            </a:r>
            <a:endParaRPr lang="en-US" altLang="ja-JP" sz="1200" dirty="0" smtClean="0">
              <a:latin typeface="+mn-ea"/>
              <a:cs typeface="小塚ゴシック Pr6N L"/>
            </a:endParaRPr>
          </a:p>
          <a:p>
            <a:endParaRPr lang="en-US" altLang="ja-JP" sz="1200" dirty="0">
              <a:latin typeface="+mn-ea"/>
              <a:cs typeface="小塚ゴシック Pr6N L"/>
            </a:endParaRPr>
          </a:p>
          <a:p>
            <a:r>
              <a:rPr lang="ja-JP" altLang="en-US" sz="1200" dirty="0">
                <a:latin typeface="+mn-ea"/>
                <a:cs typeface="小塚ゴシック Pr6N L"/>
              </a:rPr>
              <a:t>　現在、「全国水利台帳」のダウンロード数は、約</a:t>
            </a:r>
            <a:r>
              <a:rPr lang="en-US" altLang="ja-JP" sz="1200" dirty="0">
                <a:latin typeface="+mn-ea"/>
                <a:cs typeface="小塚ゴシック Pr6N L"/>
              </a:rPr>
              <a:t>2,500</a:t>
            </a:r>
            <a:r>
              <a:rPr lang="ja-JP" altLang="en-US" sz="1200" dirty="0">
                <a:latin typeface="+mn-ea"/>
                <a:cs typeface="小塚ゴシック Pr6N L"/>
              </a:rPr>
              <a:t>件となっており、地域防災の向上に向けて今後の活用が期待できます。</a:t>
            </a:r>
            <a:endParaRPr lang="en-US" altLang="ja-JP" sz="1200" dirty="0">
              <a:latin typeface="+mn-ea"/>
              <a:cs typeface="小塚ゴシック Pr6N L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6431654" y="2982689"/>
            <a:ext cx="3307400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ー</a:t>
            </a:r>
            <a:endParaRPr lang="ja-JP" altLang="en-US" sz="11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25" name="角丸四角形 124"/>
          <p:cNvSpPr/>
          <p:nvPr/>
        </p:nvSpPr>
        <p:spPr>
          <a:xfrm>
            <a:off x="5690007" y="2977215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受賞歴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26" name="正方形/長方形 125"/>
          <p:cNvSpPr/>
          <p:nvPr/>
        </p:nvSpPr>
        <p:spPr>
          <a:xfrm>
            <a:off x="5749101" y="3485130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全国</a:t>
            </a:r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30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自治体</a:t>
            </a:r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（平成</a:t>
            </a:r>
            <a:r>
              <a:rPr lang="en-US" altLang="ja-JP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29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年</a:t>
            </a:r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8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月</a:t>
            </a:r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現在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）</a:t>
            </a:r>
            <a:endParaRPr lang="en-US" altLang="ja-JP" sz="1200" dirty="0" smtClean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27" name="角丸四角形 126"/>
          <p:cNvSpPr/>
          <p:nvPr/>
        </p:nvSpPr>
        <p:spPr>
          <a:xfrm>
            <a:off x="5096143" y="3479656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地域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5767506" y="1499638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29" name="角丸四角形 128"/>
          <p:cNvSpPr/>
          <p:nvPr/>
        </p:nvSpPr>
        <p:spPr>
          <a:xfrm>
            <a:off x="5114549" y="1494164"/>
            <a:ext cx="1228416" cy="364230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使用データ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6342965" y="1989141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C</a:t>
            </a:r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SV</a:t>
            </a:r>
          </a:p>
        </p:txBody>
      </p:sp>
      <p:sp>
        <p:nvSpPr>
          <p:cNvPr id="131" name="角丸四角形 130"/>
          <p:cNvSpPr/>
          <p:nvPr/>
        </p:nvSpPr>
        <p:spPr>
          <a:xfrm>
            <a:off x="5690006" y="1983667"/>
            <a:ext cx="1274749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データ形式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6095243" y="2485379"/>
            <a:ext cx="3049947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スマートフォンアプリ</a:t>
            </a:r>
            <a:endParaRPr kumimoji="1"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33" name="角丸四角形 132"/>
          <p:cNvSpPr/>
          <p:nvPr/>
        </p:nvSpPr>
        <p:spPr>
          <a:xfrm>
            <a:off x="5096142" y="2479905"/>
            <a:ext cx="1246823" cy="361791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提供形態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pic>
        <p:nvPicPr>
          <p:cNvPr id="134" name="アイディアb.png" descr="/Users/meg/Desktop/特研/特研OD/アイコン/アイディアb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0" y="1395606"/>
            <a:ext cx="434025" cy="522660"/>
          </a:xfrm>
          <a:prstGeom prst="rect">
            <a:avLst/>
          </a:prstGeom>
        </p:spPr>
      </p:pic>
      <p:pic>
        <p:nvPicPr>
          <p:cNvPr id="135" name="パソコン作業b.png" descr="/Users/meg/Desktop/特研/特研OD/アイコン/パソコン作業b.pn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70" y="1959611"/>
            <a:ext cx="526486" cy="440796"/>
          </a:xfrm>
          <a:prstGeom prst="rect">
            <a:avLst/>
          </a:prstGeom>
        </p:spPr>
      </p:pic>
      <p:pic>
        <p:nvPicPr>
          <p:cNvPr id="136" name="チームb.png" descr="/Users/meg/Desktop/特研/特研OD/アイコン/チームb.png"/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93" y="2400408"/>
            <a:ext cx="468705" cy="513122"/>
          </a:xfrm>
          <a:prstGeom prst="rect">
            <a:avLst/>
          </a:prstGeom>
        </p:spPr>
      </p:pic>
      <p:pic>
        <p:nvPicPr>
          <p:cNvPr id="137" name="受賞b.png" descr="/Users/meg/Desktop/特研/特研OD/アイコン/受賞b.png"/>
          <p:cNvPicPr>
            <a:picLocks noChangeAspect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85" y="2922112"/>
            <a:ext cx="311825" cy="491948"/>
          </a:xfrm>
          <a:prstGeom prst="rect">
            <a:avLst/>
          </a:prstGeom>
        </p:spPr>
      </p:pic>
      <p:pic>
        <p:nvPicPr>
          <p:cNvPr id="138" name="マーカーb.png" descr="/Users/meg/Desktop/特研/特研OD/アイコン/マーカーb.pn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09" y="3421531"/>
            <a:ext cx="482689" cy="494823"/>
          </a:xfrm>
          <a:prstGeom prst="rect">
            <a:avLst/>
          </a:prstGeom>
        </p:spPr>
      </p:pic>
      <p:grpSp>
        <p:nvGrpSpPr>
          <p:cNvPr id="139" name="図形グループ 24"/>
          <p:cNvGrpSpPr/>
          <p:nvPr/>
        </p:nvGrpSpPr>
        <p:grpSpPr>
          <a:xfrm>
            <a:off x="6255233" y="250008"/>
            <a:ext cx="752743" cy="752743"/>
            <a:chOff x="6255233" y="281179"/>
            <a:chExt cx="752743" cy="752743"/>
          </a:xfrm>
          <a:solidFill>
            <a:schemeClr val="bg1"/>
          </a:solidFill>
        </p:grpSpPr>
        <p:sp>
          <p:nvSpPr>
            <p:cNvPr id="140" name="角丸四角形 139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grp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4CA6FF"/>
                </a:solidFill>
              </a:endParaRPr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kumimoji="1" lang="en-US" altLang="ja-JP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kumimoji="1" lang="ja-JP" altLang="en-US" dirty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142" name="図形グループ 36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</p:grpSpPr>
        <p:sp>
          <p:nvSpPr>
            <p:cNvPr id="143" name="角丸四角形 142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7208007" y="334385"/>
              <a:ext cx="6591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145" name="角丸四角形 144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noFill/>
          <a:ln w="38100">
            <a:solidFill>
              <a:srgbClr val="DE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9059584" y="259585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grpSp>
        <p:nvGrpSpPr>
          <p:cNvPr id="147" name="図形グループ 33"/>
          <p:cNvGrpSpPr/>
          <p:nvPr/>
        </p:nvGrpSpPr>
        <p:grpSpPr>
          <a:xfrm>
            <a:off x="8089329" y="259633"/>
            <a:ext cx="752743" cy="752743"/>
            <a:chOff x="8060984" y="281179"/>
            <a:chExt cx="752743" cy="752743"/>
          </a:xfrm>
          <a:noFill/>
        </p:grpSpPr>
        <p:sp>
          <p:nvSpPr>
            <p:cNvPr id="148" name="角丸四角形 147"/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DEFFFF"/>
                </a:solidFill>
              </a:endParaRPr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kumimoji="1"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150" name="テキスト ボックス 149"/>
          <p:cNvSpPr txBox="1"/>
          <p:nvPr/>
        </p:nvSpPr>
        <p:spPr>
          <a:xfrm>
            <a:off x="7246206" y="-6186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平成</a:t>
            </a:r>
            <a:r>
              <a:rPr lang="en-US" altLang="ja-JP" sz="1400" dirty="0"/>
              <a:t>29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8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10</a:t>
            </a:r>
            <a:r>
              <a:rPr lang="ja-JP" altLang="en-US" sz="1400" dirty="0" smtClean="0"/>
              <a:t>日版</a:t>
            </a:r>
            <a:endParaRPr lang="ja-JP" altLang="en-US" sz="1400" dirty="0"/>
          </a:p>
        </p:txBody>
      </p:sp>
      <p:sp>
        <p:nvSpPr>
          <p:cNvPr id="49" name="正方形/長方形 48"/>
          <p:cNvSpPr/>
          <p:nvPr/>
        </p:nvSpPr>
        <p:spPr>
          <a:xfrm>
            <a:off x="6348298" y="1484849"/>
            <a:ext cx="3396089" cy="3516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水利の位置・種類のデータ（防火</a:t>
            </a:r>
            <a:r>
              <a:rPr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水槽</a:t>
            </a:r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、</a:t>
            </a:r>
            <a:endParaRPr lang="en-US" altLang="ja-JP" sz="1100" dirty="0" smtClean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消火栓</a:t>
            </a:r>
            <a:r>
              <a:rPr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、</a:t>
            </a:r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自然</a:t>
            </a:r>
            <a:r>
              <a:rPr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水利、防災設備・</a:t>
            </a:r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施設）</a:t>
            </a:r>
            <a:endParaRPr lang="ja-JP" altLang="en-US" sz="11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52" name="タイトル 1"/>
          <p:cNvSpPr txBox="1">
            <a:spLocks/>
          </p:cNvSpPr>
          <p:nvPr/>
        </p:nvSpPr>
        <p:spPr>
          <a:xfrm>
            <a:off x="57563" y="-26855"/>
            <a:ext cx="5128450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火災現場で迅速に対応でき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、自主防災や地域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防災の強化に役立つ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！</a:t>
            </a:r>
            <a:endParaRPr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</p:spTree>
    <p:extLst>
      <p:ext uri="{BB962C8B-B14F-4D97-AF65-F5344CB8AC3E}">
        <p14:creationId xmlns:p14="http://schemas.microsoft.com/office/powerpoint/2010/main" val="31275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A4 210 x 297 mm</PresentationFormat>
  <Paragraphs>62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ヒラギノ角ゴ Pro W3</vt:lpstr>
      <vt:lpstr>フォントポにほんご</vt:lpstr>
      <vt:lpstr>小塚ゴシック Pr6N L</vt:lpstr>
      <vt:lpstr>小塚ゴシック Pr6N M</vt:lpstr>
      <vt:lpstr>小塚ゴシック Pr6N R</vt:lpstr>
      <vt:lpstr>小塚ゴシック Pro M</vt:lpstr>
      <vt:lpstr>Arial</vt:lpstr>
      <vt:lpstr>Calibri</vt:lpstr>
      <vt:lpstr>Corbel</vt:lpstr>
      <vt:lpstr>Wingdings</vt:lpstr>
      <vt:lpstr>ホワイト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2017-08-28T02:53:10Z</dcterms:modified>
</cp:coreProperties>
</file>