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4"/>
  </p:notesMasterIdLst>
  <p:sldIdLst>
    <p:sldId id="258" r:id="rId2"/>
    <p:sldId id="259" r:id="rId3"/>
  </p:sldIdLst>
  <p:sldSz cx="9906000" cy="6858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D762"/>
    <a:srgbClr val="0080FF"/>
    <a:srgbClr val="05ADE9"/>
    <a:srgbClr val="40CCFB"/>
    <a:srgbClr val="6633FF"/>
    <a:srgbClr val="663399"/>
    <a:srgbClr val="6633CC"/>
    <a:srgbClr val="6600FF"/>
    <a:srgbClr val="9933FF"/>
    <a:srgbClr val="CC66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04" autoAdjust="0"/>
    <p:restoredTop sz="94428" autoAdjust="0"/>
  </p:normalViewPr>
  <p:slideViewPr>
    <p:cSldViewPr snapToGrid="0" snapToObjects="1">
      <p:cViewPr varScale="1">
        <p:scale>
          <a:sx n="68" d="100"/>
          <a:sy n="68" d="100"/>
        </p:scale>
        <p:origin x="1380" y="6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F5BFDB7-F4F0-4871-B2C0-F9BF17A1E5B0}" type="datetimeFigureOut">
              <a:rPr kumimoji="1" lang="ja-JP" altLang="en-US" smtClean="0"/>
              <a:t>2018/2/21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BF3F414-01B4-4483-BC75-4ACE84E90580}" type="slidenum">
              <a:rPr kumimoji="1" lang="ja-JP" altLang="en-US" smtClean="0"/>
              <a:t>‹#›</a:t>
            </a:fld>
            <a:endParaRPr kumimoji="1" lang="ja-JP" altLang="en-US"/>
          </a:p>
        </p:txBody>
      </p:sp>
    </p:spTree>
    <p:extLst>
      <p:ext uri="{BB962C8B-B14F-4D97-AF65-F5344CB8AC3E}">
        <p14:creationId xmlns:p14="http://schemas.microsoft.com/office/powerpoint/2010/main" val="27933487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75366D1-1B99-0F4F-A8FA-B39254FA2771}" type="slidenum">
              <a:rPr kumimoji="1" lang="ja-JP" altLang="en-US" smtClean="0"/>
              <a:t>1</a:t>
            </a:fld>
            <a:endParaRPr kumimoji="1" lang="ja-JP" altLang="en-US"/>
          </a:p>
        </p:txBody>
      </p:sp>
    </p:spTree>
    <p:extLst>
      <p:ext uri="{BB962C8B-B14F-4D97-AF65-F5344CB8AC3E}">
        <p14:creationId xmlns:p14="http://schemas.microsoft.com/office/powerpoint/2010/main" val="265333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295722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75433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2446009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8056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239979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74505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77146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231660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422088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55146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2080641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7564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file://localhost/Users/meg/Desktop/%E7%89%B9%E7%A0%94/%E7%89%B9%E7%A0%94OD/%E3%82%A2%E3%82%A4%E3%82%B3%E3%83%B3/%E3%81%B2%E3%82%89%E3%82%81%E3%81%8Db.png" TargetMode="External"/><Relationship Id="rId5" Type="http://schemas.openxmlformats.org/officeDocument/2006/relationships/image" Target="../media/image2.png"/><Relationship Id="rId4" Type="http://schemas.openxmlformats.org/officeDocument/2006/relationships/image" Target="file://localhost/Users/meg/Desktop/%E7%89%B9%E7%A0%94/%E7%89%B9%E7%A0%94OD/%E3%82%A2%E3%82%A4%E3%82%B3%E3%83%B3/%E3%83%8F%E3%83%86%E3%83%8Ab.pn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file://localhost/Users/meg/Desktop/%E7%89%B9%E7%A0%94/%E7%89%B9%E7%A0%94OD/%E3%82%A2%E3%82%A4%E3%82%B3%E3%83%B3/%E6%8B%A1%E5%A3%B0%E5%99%A8b.png" TargetMode="External"/><Relationship Id="rId3" Type="http://schemas.openxmlformats.org/officeDocument/2006/relationships/image" Target="file://localhost/Users/meg/Desktop/%E7%89%B9%E7%A0%94/%E7%89%B9%E7%A0%94OD/%E3%82%A2%E3%82%A4%E3%82%B3%E3%83%B3/%E3%82%A2%E3%82%A4%E3%83%86%E3%82%99%E3%82%A3%E3%82%A2b.png" TargetMode="External"/><Relationship Id="rId7" Type="http://schemas.openxmlformats.org/officeDocument/2006/relationships/image" Target="file://localhost/Users/meg/Desktop/%E7%89%B9%E7%A0%94/%E7%89%B9%E7%A0%94OD/%E3%82%A2%E3%82%A4%E3%82%B3%E3%83%B3/%E3%83%81%E3%83%BC%E3%83%A0b.png" TargetMode="External"/><Relationship Id="rId12"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file://localhost/Users/meg/Desktop/%E7%89%B9%E7%A0%94/%E7%89%B9%E7%A0%94OD/%E3%82%A2%E3%82%A4%E3%82%B3%E3%83%B3/%E3%83%9E%E3%83%BC%E3%82%AB%E3%83%BCb.png" TargetMode="External"/><Relationship Id="rId5" Type="http://schemas.openxmlformats.org/officeDocument/2006/relationships/image" Target="file://localhost/Users/meg/Desktop/%E7%89%B9%E7%A0%94/%E7%89%B9%E7%A0%94OD/%E3%82%A2%E3%82%A4%E3%82%B3%E3%83%B3/%E3%83%8F%E3%82%9A%E3%82%BD%E3%82%B3%E3%83%B3%E4%BD%9C%E6%A5%ADb.png" TargetMode="Externa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image" Target="file://localhost/Users/meg/Desktop/%E7%89%B9%E7%A0%94/%E7%89%B9%E7%A0%94OD/%E3%82%A2%E3%82%A4%E3%82%B3%E3%83%B3/%E5%8F%97%E8%B3%9Eb.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角丸四角形 79"/>
          <p:cNvSpPr/>
          <p:nvPr/>
        </p:nvSpPr>
        <p:spPr>
          <a:xfrm>
            <a:off x="5052210" y="4549425"/>
            <a:ext cx="4743817" cy="1864775"/>
          </a:xfrm>
          <a:prstGeom prst="roundRect">
            <a:avLst>
              <a:gd name="adj" fmla="val 10424"/>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a:off x="5052210" y="4549425"/>
            <a:ext cx="4743817" cy="503242"/>
          </a:xfrm>
          <a:prstGeom prst="round2SameRect">
            <a:avLst>
              <a:gd name="adj1" fmla="val 40827"/>
              <a:gd name="adj2" fmla="val 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0" y="6577577"/>
            <a:ext cx="9906000" cy="280423"/>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dirty="0" smtClean="0">
              <a:ln>
                <a:noFill/>
              </a:ln>
              <a:solidFill>
                <a:sysClr val="window" lastClr="FFFFFF"/>
              </a:solidFill>
              <a:effectLst/>
              <a:uLnTx/>
              <a:uFillTx/>
              <a:latin typeface="Corbel"/>
              <a:ea typeface="ヒラギノ角ゴ Pro W3"/>
              <a:cs typeface="+mn-cs"/>
            </a:endParaRPr>
          </a:p>
        </p:txBody>
      </p:sp>
      <p:sp>
        <p:nvSpPr>
          <p:cNvPr id="54" name="正方形/長方形 53"/>
          <p:cNvSpPr/>
          <p:nvPr/>
        </p:nvSpPr>
        <p:spPr>
          <a:xfrm>
            <a:off x="5292" y="0"/>
            <a:ext cx="9906000" cy="1252759"/>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15"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600" dirty="0">
                <a:solidFill>
                  <a:srgbClr val="0080FF"/>
                </a:solidFill>
                <a:latin typeface="小塚ゴシック Pr6N R"/>
                <a:ea typeface="小塚ゴシック Pr6N R"/>
                <a:cs typeface="小塚ゴシック Pr6N R"/>
              </a:rPr>
              <a:t>気象庁から発表される各種データを加工することにより、予報の詳細化、更新頻度アップ、データハンドリング性向上を実現</a:t>
            </a:r>
            <a:r>
              <a:rPr lang="ja-JP" altLang="en-US" sz="1600" dirty="0" smtClean="0">
                <a:solidFill>
                  <a:srgbClr val="0080FF"/>
                </a:solidFill>
                <a:latin typeface="小塚ゴシック Pr6N R"/>
                <a:ea typeface="小塚ゴシック Pr6N R"/>
                <a:cs typeface="小塚ゴシック Pr6N R"/>
              </a:rPr>
              <a:t>。</a:t>
            </a:r>
            <a:endParaRPr lang="ja-JP" altLang="en-US" sz="1600" dirty="0">
              <a:solidFill>
                <a:srgbClr val="0080FF"/>
              </a:solidFill>
              <a:latin typeface="小塚ゴシック Pr6N R"/>
              <a:ea typeface="小塚ゴシック Pr6N R"/>
              <a:cs typeface="小塚ゴシック Pr6N R"/>
            </a:endParaRPr>
          </a:p>
        </p:txBody>
      </p:sp>
      <p:sp>
        <p:nvSpPr>
          <p:cNvPr id="45" name="下矢印 44"/>
          <p:cNvSpPr/>
          <p:nvPr/>
        </p:nvSpPr>
        <p:spPr>
          <a:xfrm>
            <a:off x="7270969" y="4211662"/>
            <a:ext cx="302462" cy="317426"/>
          </a:xfrm>
          <a:prstGeom prst="downArrow">
            <a:avLst>
              <a:gd name="adj1" fmla="val 30686"/>
              <a:gd name="adj2"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8" name="直線コネクタ 57"/>
          <p:cNvCxnSpPr/>
          <p:nvPr/>
        </p:nvCxnSpPr>
        <p:spPr>
          <a:xfrm flipH="1">
            <a:off x="4372" y="1405574"/>
            <a:ext cx="9901628"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077445"/>
            <a:ext cx="9911640"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26" name="テキスト ボックス 25"/>
          <p:cNvSpPr txBox="1"/>
          <p:nvPr/>
        </p:nvSpPr>
        <p:spPr>
          <a:xfrm>
            <a:off x="5166303" y="2359548"/>
            <a:ext cx="2941831" cy="369332"/>
          </a:xfrm>
          <a:prstGeom prst="rect">
            <a:avLst/>
          </a:prstGeom>
          <a:noFill/>
        </p:spPr>
        <p:txBody>
          <a:bodyPr wrap="none" rtlCol="0">
            <a:spAutoFit/>
          </a:bodyPr>
          <a:lstStyle/>
          <a:p>
            <a:r>
              <a:rPr lang="en-US" altLang="ja-JP" dirty="0" err="1" smtClean="0">
                <a:solidFill>
                  <a:srgbClr val="0080FF"/>
                </a:solidFill>
                <a:latin typeface="小塚ゴシック Pr6N M"/>
                <a:ea typeface="小塚ゴシック Pr6N M"/>
                <a:cs typeface="小塚ゴシック Pr6N M"/>
              </a:rPr>
              <a:t>HalexDream</a:t>
            </a:r>
            <a:r>
              <a:rPr lang="en-US" altLang="ja-JP" dirty="0" smtClean="0">
                <a:solidFill>
                  <a:srgbClr val="0080FF"/>
                </a:solidFill>
                <a:latin typeface="小塚ゴシック Pr6N M"/>
                <a:ea typeface="小塚ゴシック Pr6N M"/>
                <a:cs typeface="小塚ゴシック Pr6N M"/>
              </a:rPr>
              <a:t>!</a:t>
            </a:r>
            <a:r>
              <a:rPr kumimoji="1" lang="en-US" altLang="ja-JP" dirty="0" smtClean="0">
                <a:solidFill>
                  <a:srgbClr val="0080FF"/>
                </a:solidFill>
                <a:latin typeface="小塚ゴシック Pr6N M"/>
                <a:ea typeface="小塚ゴシック Pr6N M"/>
                <a:cs typeface="小塚ゴシック Pr6N M"/>
              </a:rPr>
              <a:t> </a:t>
            </a:r>
            <a:r>
              <a:rPr kumimoji="1" lang="ja-JP" altLang="en-US" sz="1600" dirty="0" smtClean="0">
                <a:solidFill>
                  <a:srgbClr val="0080FF"/>
                </a:solidFill>
                <a:latin typeface="小塚ゴシック Pr6N M"/>
                <a:ea typeface="小塚ゴシック Pr6N M"/>
                <a:cs typeface="小塚ゴシック Pr6N M"/>
              </a:rPr>
              <a:t>誕生の</a:t>
            </a:r>
            <a:r>
              <a:rPr kumimoji="1" lang="en-US" altLang="ja-JP" dirty="0" smtClean="0">
                <a:solidFill>
                  <a:srgbClr val="0080FF"/>
                </a:solidFill>
                <a:latin typeface="小塚ゴシック Pr6N M"/>
                <a:ea typeface="小塚ゴシック Pr6N M"/>
                <a:cs typeface="小塚ゴシック Pr6N M"/>
              </a:rPr>
              <a:t> </a:t>
            </a:r>
            <a:r>
              <a:rPr kumimoji="1" lang="ja-JP" altLang="en-US" dirty="0" smtClean="0">
                <a:solidFill>
                  <a:srgbClr val="0080FF"/>
                </a:solidFill>
                <a:latin typeface="小塚ゴシック Pr6N M"/>
                <a:ea typeface="小塚ゴシック Pr6N M"/>
                <a:cs typeface="小塚ゴシック Pr6N M"/>
              </a:rPr>
              <a:t>キッカケ</a:t>
            </a:r>
            <a:endParaRPr kumimoji="1" lang="ja-JP" altLang="en-US" dirty="0">
              <a:solidFill>
                <a:srgbClr val="0080FF"/>
              </a:solidFill>
              <a:latin typeface="小塚ゴシック Pr6N M"/>
              <a:ea typeface="小塚ゴシック Pr6N M"/>
              <a:cs typeface="小塚ゴシック Pr6N M"/>
            </a:endParaRPr>
          </a:p>
        </p:txBody>
      </p:sp>
      <p:sp>
        <p:nvSpPr>
          <p:cNvPr id="78" name="テキスト ボックス 77"/>
          <p:cNvSpPr txBox="1"/>
          <p:nvPr/>
        </p:nvSpPr>
        <p:spPr>
          <a:xfrm>
            <a:off x="5166303" y="2720677"/>
            <a:ext cx="4384672" cy="938719"/>
          </a:xfrm>
          <a:prstGeom prst="rect">
            <a:avLst/>
          </a:prstGeom>
          <a:noFill/>
        </p:spPr>
        <p:txBody>
          <a:bodyPr wrap="square" rtlCol="0">
            <a:spAutoFit/>
          </a:bodyPr>
          <a:lstStyle/>
          <a:p>
            <a:r>
              <a:rPr lang="ja-JP" altLang="en-US" sz="1100" dirty="0" smtClean="0">
                <a:latin typeface="小塚ゴシック Pr6N L"/>
                <a:ea typeface="小塚ゴシック Pr6N L"/>
                <a:cs typeface="小塚ゴシック Pr6N L"/>
              </a:rPr>
              <a:t>気象庁が提供するデータでは事業者のニーズは十分に満たし切れていないところに着目してサービスを開発。気象庁が提供する各種データに</a:t>
            </a:r>
            <a:r>
              <a:rPr lang="en-US" altLang="ja-JP" sz="1100" dirty="0" err="1" smtClean="0">
                <a:latin typeface="小塚ゴシック Pr6N L"/>
                <a:ea typeface="小塚ゴシック Pro M"/>
                <a:cs typeface="小塚ゴシック Pro M"/>
              </a:rPr>
              <a:t>HalexDream</a:t>
            </a:r>
            <a:r>
              <a:rPr lang="en-US" altLang="ja-JP" sz="1100" dirty="0" smtClean="0">
                <a:latin typeface="小塚ゴシック Pr6N L"/>
                <a:ea typeface="小塚ゴシック Pro M"/>
                <a:cs typeface="小塚ゴシック Pro M"/>
              </a:rPr>
              <a:t>!</a:t>
            </a:r>
            <a:r>
              <a:rPr lang="ja-JP" altLang="en-US" sz="1100" dirty="0" smtClean="0">
                <a:latin typeface="小塚ゴシック Pr6N L"/>
                <a:ea typeface="小塚ゴシック Pr6N L"/>
                <a:cs typeface="小塚ゴシック Pr6N L"/>
              </a:rPr>
              <a:t>なら</a:t>
            </a:r>
            <a:r>
              <a:rPr lang="ja-JP" altLang="en-US" sz="1100" dirty="0">
                <a:latin typeface="小塚ゴシック Pr6N L"/>
                <a:ea typeface="小塚ゴシック Pr6N L"/>
                <a:cs typeface="小塚ゴシック Pr6N L"/>
              </a:rPr>
              <a:t>ではのデータハンドリング性向上等の付加価値を加え、事業者の抱える業務上の課題解決に資する気象</a:t>
            </a:r>
            <a:r>
              <a:rPr lang="ja-JP" altLang="en-US" sz="1100" dirty="0" smtClean="0">
                <a:latin typeface="小塚ゴシック Pr6N L"/>
                <a:ea typeface="小塚ゴシック Pr6N L"/>
                <a:cs typeface="小塚ゴシック Pr6N L"/>
              </a:rPr>
              <a:t>データとして提供</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して</a:t>
            </a:r>
            <a:r>
              <a:rPr lang="ja-JP" altLang="en-US" sz="1100" dirty="0">
                <a:latin typeface="小塚ゴシック Pr6N L"/>
                <a:ea typeface="小塚ゴシック Pr6N L"/>
                <a:cs typeface="小塚ゴシック Pr6N L"/>
              </a:rPr>
              <a:t>いる。</a:t>
            </a:r>
            <a:endParaRPr lang="ja-JP" altLang="en-US" sz="1100" dirty="0">
              <a:latin typeface="小塚ゴシック Pr6N L"/>
              <a:ea typeface="小塚ゴシック Pro M"/>
              <a:cs typeface="小塚ゴシック Pro M"/>
            </a:endParaRPr>
          </a:p>
        </p:txBody>
      </p:sp>
      <p:sp>
        <p:nvSpPr>
          <p:cNvPr id="81" name="テキスト ボックス 80"/>
          <p:cNvSpPr txBox="1"/>
          <p:nvPr/>
        </p:nvSpPr>
        <p:spPr>
          <a:xfrm>
            <a:off x="5166303" y="4624945"/>
            <a:ext cx="3187091" cy="369332"/>
          </a:xfrm>
          <a:prstGeom prst="rect">
            <a:avLst/>
          </a:prstGeom>
          <a:noFill/>
        </p:spPr>
        <p:txBody>
          <a:bodyPr wrap="none" rtlCol="0">
            <a:spAutoFit/>
          </a:bodyPr>
          <a:lstStyle/>
          <a:p>
            <a:r>
              <a:rPr lang="en-US" altLang="ja-JP" dirty="0" err="1" smtClean="0">
                <a:solidFill>
                  <a:schemeClr val="bg1"/>
                </a:solidFill>
                <a:latin typeface="小塚ゴシック Pr6N M"/>
                <a:ea typeface="小塚ゴシック Pr6N M"/>
                <a:cs typeface="小塚ゴシック Pr6N M"/>
              </a:rPr>
              <a:t>HalexDream</a:t>
            </a:r>
            <a:r>
              <a:rPr lang="en-US" altLang="ja-JP" dirty="0" smtClean="0">
                <a:solidFill>
                  <a:schemeClr val="bg1"/>
                </a:solidFill>
                <a:latin typeface="小塚ゴシック Pr6N M"/>
                <a:ea typeface="小塚ゴシック Pr6N M"/>
                <a:cs typeface="小塚ゴシック Pr6N M"/>
              </a:rPr>
              <a:t>! </a:t>
            </a:r>
            <a:r>
              <a:rPr lang="ja-JP" altLang="en-US" sz="1600" dirty="0">
                <a:solidFill>
                  <a:schemeClr val="bg1"/>
                </a:solidFill>
                <a:latin typeface="小塚ゴシック Pr6N M"/>
                <a:ea typeface="小塚ゴシック Pr6N M"/>
                <a:cs typeface="小塚ゴシック Pr6N M"/>
              </a:rPr>
              <a:t>でこう</a:t>
            </a:r>
            <a:r>
              <a:rPr lang="en-US" altLang="ja-JP" dirty="0">
                <a:solidFill>
                  <a:schemeClr val="bg1"/>
                </a:solidFill>
                <a:latin typeface="小塚ゴシック Pr6N M"/>
                <a:ea typeface="小塚ゴシック Pr6N M"/>
                <a:cs typeface="小塚ゴシック Pr6N M"/>
              </a:rPr>
              <a:t> </a:t>
            </a:r>
            <a:r>
              <a:rPr lang="ja-JP" altLang="en-US" dirty="0">
                <a:solidFill>
                  <a:schemeClr val="bg1"/>
                </a:solidFill>
                <a:latin typeface="小塚ゴシック Pr6N M"/>
                <a:ea typeface="小塚ゴシック Pr6N M"/>
                <a:cs typeface="小塚ゴシック Pr6N M"/>
              </a:rPr>
              <a:t>変わった！</a:t>
            </a:r>
          </a:p>
        </p:txBody>
      </p:sp>
      <p:sp>
        <p:nvSpPr>
          <p:cNvPr id="84" name="角丸四角形 83"/>
          <p:cNvSpPr/>
          <p:nvPr/>
        </p:nvSpPr>
        <p:spPr>
          <a:xfrm>
            <a:off x="5050292" y="2327966"/>
            <a:ext cx="4743817" cy="1840961"/>
          </a:xfrm>
          <a:prstGeom prst="roundRect">
            <a:avLst>
              <a:gd name="adj" fmla="val 10424"/>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 name="ハテナb.png" descr="/Users/meg/Desktop/特研/特研OD/アイコン/ハテナb.pn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9249740" y="3280449"/>
            <a:ext cx="404301" cy="834644"/>
          </a:xfrm>
          <a:prstGeom prst="rect">
            <a:avLst/>
          </a:prstGeom>
        </p:spPr>
      </p:pic>
      <p:pic>
        <p:nvPicPr>
          <p:cNvPr id="3" name="ひらめきb.png" descr="/Users/meg/Desktop/特研/特研OD/アイコン/ひらめきb.png"/>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a:xfrm>
            <a:off x="9340242" y="5470575"/>
            <a:ext cx="228827" cy="915308"/>
          </a:xfrm>
          <a:prstGeom prst="rect">
            <a:avLst/>
          </a:prstGeom>
        </p:spPr>
      </p:pic>
      <p:sp>
        <p:nvSpPr>
          <p:cNvPr id="28"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rgbClr val="FFFFFF"/>
                </a:solidFill>
                <a:latin typeface="小塚ゴシック Pr6N R"/>
                <a:ea typeface="小塚ゴシック Pr6N R"/>
                <a:cs typeface="小塚ゴシック Pr6N R"/>
              </a:rPr>
              <a:t>気象庁が発表するあらゆるデータ</a:t>
            </a:r>
            <a:r>
              <a:rPr lang="ja-JP" altLang="en-US" sz="1400" dirty="0" smtClean="0">
                <a:solidFill>
                  <a:srgbClr val="FFFFFF"/>
                </a:solidFill>
                <a:latin typeface="小塚ゴシック Pr6N R"/>
                <a:ea typeface="小塚ゴシック Pr6N R"/>
                <a:cs typeface="小塚ゴシック Pr6N R"/>
              </a:rPr>
              <a:t>を活用</a:t>
            </a:r>
            <a:endParaRPr lang="ja-JP" altLang="en-US" sz="1400" dirty="0">
              <a:solidFill>
                <a:srgbClr val="FFFFFF"/>
              </a:solidFill>
              <a:latin typeface="小塚ゴシック Pr6N R"/>
              <a:ea typeface="小塚ゴシック Pr6N R"/>
              <a:cs typeface="小塚ゴシック Pr6N R"/>
            </a:endParaRPr>
          </a:p>
        </p:txBody>
      </p:sp>
      <p:sp>
        <p:nvSpPr>
          <p:cNvPr id="29"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rgbClr val="FFFFFF"/>
                </a:solidFill>
                <a:latin typeface="小塚ゴシック Pr6N R"/>
                <a:ea typeface="小塚ゴシック Pr6N R"/>
                <a:cs typeface="小塚ゴシック Pr6N R"/>
              </a:rPr>
              <a:t>By</a:t>
            </a:r>
            <a:r>
              <a:rPr lang="ja-JP" altLang="en-US" sz="1400" dirty="0">
                <a:solidFill>
                  <a:srgbClr val="FFFFFF"/>
                </a:solidFill>
                <a:latin typeface="小塚ゴシック Pr6N R"/>
                <a:ea typeface="小塚ゴシック Pr6N R"/>
                <a:cs typeface="小塚ゴシック Pr6N R"/>
              </a:rPr>
              <a:t>　株式会社ハレックス</a:t>
            </a:r>
          </a:p>
        </p:txBody>
      </p:sp>
      <p:grpSp>
        <p:nvGrpSpPr>
          <p:cNvPr id="25" name="図形グループ 24"/>
          <p:cNvGrpSpPr/>
          <p:nvPr/>
        </p:nvGrpSpPr>
        <p:grpSpPr>
          <a:xfrm>
            <a:off x="6255233" y="250008"/>
            <a:ext cx="752743" cy="752743"/>
            <a:chOff x="6255233" y="281179"/>
            <a:chExt cx="752743" cy="752743"/>
          </a:xfrm>
          <a:noFill/>
        </p:grpSpPr>
        <p:sp>
          <p:nvSpPr>
            <p:cNvPr id="31" name="角丸四角形 30"/>
            <p:cNvSpPr/>
            <p:nvPr/>
          </p:nvSpPr>
          <p:spPr>
            <a:xfrm>
              <a:off x="6255233"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6308439" y="334385"/>
              <a:ext cx="646331" cy="646331"/>
            </a:xfrm>
            <a:prstGeom prst="rect">
              <a:avLst/>
            </a:prstGeom>
            <a:grpFill/>
            <a:ln>
              <a:noFill/>
            </a:ln>
          </p:spPr>
          <p:txBody>
            <a:bodyPr wrap="none" rtlCol="0">
              <a:spAutoFit/>
            </a:bodyPr>
            <a:lstStyle/>
            <a:p>
              <a:r>
                <a:rPr kumimoji="1" lang="ja-JP" altLang="en-US" dirty="0" smtClean="0">
                  <a:solidFill>
                    <a:srgbClr val="DEFFFF"/>
                  </a:solidFill>
                  <a:latin typeface="小塚ゴシック Pr6N M"/>
                  <a:ea typeface="小塚ゴシック Pr6N M"/>
                  <a:cs typeface="小塚ゴシック Pr6N M"/>
                </a:rPr>
                <a:t>防災</a:t>
              </a:r>
              <a:endParaRPr kumimoji="1"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減災</a:t>
              </a:r>
              <a:endParaRPr kumimoji="1" lang="ja-JP" altLang="en-US" dirty="0">
                <a:solidFill>
                  <a:srgbClr val="DEFFFF"/>
                </a:solidFill>
                <a:latin typeface="小塚ゴシック Pr6N M"/>
                <a:ea typeface="小塚ゴシック Pr6N M"/>
                <a:cs typeface="小塚ゴシック Pr6N M"/>
              </a:endParaRPr>
            </a:p>
          </p:txBody>
        </p:sp>
      </p:grpSp>
      <p:grpSp>
        <p:nvGrpSpPr>
          <p:cNvPr id="34" name="図形グループ 33"/>
          <p:cNvGrpSpPr/>
          <p:nvPr/>
        </p:nvGrpSpPr>
        <p:grpSpPr>
          <a:xfrm>
            <a:off x="8089329" y="250008"/>
            <a:ext cx="752743" cy="752743"/>
            <a:chOff x="8060984" y="281179"/>
            <a:chExt cx="752743" cy="752743"/>
          </a:xfrm>
          <a:solidFill>
            <a:schemeClr val="bg1"/>
          </a:solidFill>
        </p:grpSpPr>
        <p:sp>
          <p:nvSpPr>
            <p:cNvPr id="35" name="角丸四角形 34"/>
            <p:cNvSpPr/>
            <p:nvPr/>
          </p:nvSpPr>
          <p:spPr>
            <a:xfrm>
              <a:off x="8060984" y="281179"/>
              <a:ext cx="752743" cy="752743"/>
            </a:xfrm>
            <a:prstGeom prst="roundRect">
              <a:avLst/>
            </a:prstGeom>
            <a:grp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8114190" y="334385"/>
              <a:ext cx="646331" cy="646331"/>
            </a:xfrm>
            <a:prstGeom prst="rect">
              <a:avLst/>
            </a:prstGeom>
            <a:grpFill/>
            <a:ln>
              <a:solidFill>
                <a:schemeClr val="bg1"/>
              </a:solidFill>
            </a:ln>
          </p:spPr>
          <p:txBody>
            <a:bodyPr wrap="none" rtlCol="0">
              <a:spAutoFit/>
            </a:bodyPr>
            <a:lstStyle/>
            <a:p>
              <a:r>
                <a:rPr lang="ja-JP" altLang="en-US" dirty="0" smtClean="0">
                  <a:solidFill>
                    <a:srgbClr val="4CA6FF"/>
                  </a:solidFill>
                  <a:latin typeface="小塚ゴシック Pr6N M"/>
                  <a:ea typeface="小塚ゴシック Pr6N M"/>
                  <a:cs typeface="小塚ゴシック Pr6N M"/>
                </a:rPr>
                <a:t>産業</a:t>
              </a:r>
              <a:endParaRPr lang="en-US" altLang="ja-JP" dirty="0" smtClean="0">
                <a:solidFill>
                  <a:srgbClr val="4CA6FF"/>
                </a:solidFill>
                <a:latin typeface="小塚ゴシック Pr6N M"/>
                <a:ea typeface="小塚ゴシック Pr6N M"/>
                <a:cs typeface="小塚ゴシック Pr6N M"/>
              </a:endParaRPr>
            </a:p>
            <a:p>
              <a:r>
                <a:rPr lang="ja-JP" altLang="en-US" dirty="0" smtClean="0">
                  <a:solidFill>
                    <a:srgbClr val="4CA6FF"/>
                  </a:solidFill>
                  <a:latin typeface="小塚ゴシック Pr6N M"/>
                  <a:ea typeface="小塚ゴシック Pr6N M"/>
                  <a:cs typeface="小塚ゴシック Pr6N M"/>
                </a:rPr>
                <a:t>創出</a:t>
              </a:r>
              <a:endParaRPr kumimoji="1" lang="en-US" altLang="ja-JP" dirty="0" smtClean="0">
                <a:solidFill>
                  <a:srgbClr val="4CA6FF"/>
                </a:solidFill>
                <a:latin typeface="小塚ゴシック Pr6N M"/>
                <a:ea typeface="小塚ゴシック Pr6N M"/>
                <a:cs typeface="小塚ゴシック Pr6N M"/>
              </a:endParaRPr>
            </a:p>
          </p:txBody>
        </p:sp>
      </p:grpSp>
      <p:grpSp>
        <p:nvGrpSpPr>
          <p:cNvPr id="37" name="図形グループ 36"/>
          <p:cNvGrpSpPr/>
          <p:nvPr/>
        </p:nvGrpSpPr>
        <p:grpSpPr>
          <a:xfrm>
            <a:off x="7172281" y="250008"/>
            <a:ext cx="752743" cy="752743"/>
            <a:chOff x="7154801" y="281179"/>
            <a:chExt cx="752743" cy="752743"/>
          </a:xfrm>
        </p:grpSpPr>
        <p:sp>
          <p:nvSpPr>
            <p:cNvPr id="38" name="角丸四角形 37"/>
            <p:cNvSpPr/>
            <p:nvPr/>
          </p:nvSpPr>
          <p:spPr>
            <a:xfrm>
              <a:off x="7154801"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7208007" y="334385"/>
              <a:ext cx="659155" cy="646331"/>
            </a:xfrm>
            <a:prstGeom prst="rect">
              <a:avLst/>
            </a:prstGeom>
            <a:noFill/>
            <a:ln>
              <a:noFill/>
            </a:ln>
          </p:spPr>
          <p:txBody>
            <a:bodyPr wrap="none" rtlCol="0">
              <a:spAutoFit/>
            </a:bodyPr>
            <a:lstStyle/>
            <a:p>
              <a:r>
                <a:rPr lang="ja-JP" altLang="en-US" dirty="0" smtClean="0">
                  <a:solidFill>
                    <a:srgbClr val="DEFFFF"/>
                  </a:solidFill>
                  <a:latin typeface="小塚ゴシック Pr6N M"/>
                  <a:ea typeface="小塚ゴシック Pr6N M"/>
                  <a:cs typeface="小塚ゴシック Pr6N M"/>
                </a:rPr>
                <a:t>少子</a:t>
              </a:r>
              <a:endParaRPr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高齢</a:t>
              </a:r>
              <a:endParaRPr lang="en-US" altLang="ja-JP" dirty="0" smtClean="0">
                <a:solidFill>
                  <a:srgbClr val="DEFFFF"/>
                </a:solidFill>
                <a:latin typeface="小塚ゴシック Pr6N M"/>
                <a:ea typeface="小塚ゴシック Pr6N M"/>
                <a:cs typeface="小塚ゴシック Pr6N M"/>
              </a:endParaRPr>
            </a:p>
          </p:txBody>
        </p:sp>
      </p:grpSp>
      <p:sp>
        <p:nvSpPr>
          <p:cNvPr id="40" name="角丸四角形 39"/>
          <p:cNvSpPr/>
          <p:nvPr/>
        </p:nvSpPr>
        <p:spPr>
          <a:xfrm>
            <a:off x="9006672" y="250008"/>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DEFFFF"/>
                </a:solidFill>
                <a:latin typeface="小塚ゴシック Pr6N M"/>
                <a:ea typeface="小塚ゴシック Pr6N M"/>
                <a:cs typeface="小塚ゴシック Pr6N M"/>
              </a:rPr>
              <a:t>防犯</a:t>
            </a:r>
            <a:endParaRPr lang="en-US" altLang="ja-JP" sz="1400" dirty="0" smtClean="0">
              <a:solidFill>
                <a:srgbClr val="DEFFFF"/>
              </a:solidFill>
              <a:latin typeface="小塚ゴシック Pr6N M"/>
              <a:ea typeface="小塚ゴシック Pr6N M"/>
              <a:cs typeface="小塚ゴシック Pr6N M"/>
            </a:endParaRPr>
          </a:p>
          <a:p>
            <a:r>
              <a:rPr lang="ja-JP" altLang="en-US" sz="1400" dirty="0" smtClean="0">
                <a:solidFill>
                  <a:srgbClr val="DEFFFF"/>
                </a:solidFill>
                <a:latin typeface="小塚ゴシック Pr6N M"/>
                <a:ea typeface="小塚ゴシック Pr6N M"/>
                <a:cs typeface="小塚ゴシック Pr6N M"/>
              </a:rPr>
              <a:t>医療</a:t>
            </a:r>
            <a:endParaRPr lang="en-US" altLang="ja-JP" sz="1400" dirty="0" smtClean="0">
              <a:solidFill>
                <a:srgbClr val="DEFFFF"/>
              </a:solidFill>
              <a:latin typeface="小塚ゴシック Pr6N M"/>
              <a:ea typeface="小塚ゴシック Pr6N M"/>
              <a:cs typeface="小塚ゴシック Pr6N M"/>
            </a:endParaRPr>
          </a:p>
          <a:p>
            <a:r>
              <a:rPr lang="ja-JP" altLang="en-US" sz="1400" dirty="0" smtClean="0">
                <a:solidFill>
                  <a:srgbClr val="DEFFFF"/>
                </a:solidFill>
                <a:latin typeface="小塚ゴシック Pr6N M"/>
                <a:ea typeface="小塚ゴシック Pr6N M"/>
                <a:cs typeface="小塚ゴシック Pr6N M"/>
              </a:rPr>
              <a:t>教育</a:t>
            </a:r>
            <a:r>
              <a:rPr lang="ja-JP" altLang="en-US" sz="1000" dirty="0" smtClean="0">
                <a:solidFill>
                  <a:srgbClr val="DEFFFF"/>
                </a:solidFill>
                <a:latin typeface="小塚ゴシック Pr6N M"/>
                <a:ea typeface="小塚ゴシック Pr6N M"/>
                <a:cs typeface="小塚ゴシック Pr6N M"/>
              </a:rPr>
              <a:t>等</a:t>
            </a:r>
            <a:endParaRPr lang="en-US" altLang="ja-JP" dirty="0" smtClean="0">
              <a:solidFill>
                <a:srgbClr val="DEFFFF"/>
              </a:solidFill>
              <a:latin typeface="小塚ゴシック Pr6N M"/>
              <a:ea typeface="小塚ゴシック Pr6N M"/>
              <a:cs typeface="小塚ゴシック Pr6N M"/>
            </a:endParaRPr>
          </a:p>
        </p:txBody>
      </p:sp>
      <p:sp>
        <p:nvSpPr>
          <p:cNvPr id="66" name="テキスト ボックス 65"/>
          <p:cNvSpPr txBox="1"/>
          <p:nvPr/>
        </p:nvSpPr>
        <p:spPr>
          <a:xfrm>
            <a:off x="5166303" y="5090046"/>
            <a:ext cx="4487738" cy="938719"/>
          </a:xfrm>
          <a:prstGeom prst="rect">
            <a:avLst/>
          </a:prstGeom>
          <a:noFill/>
        </p:spPr>
        <p:txBody>
          <a:bodyPr wrap="square" rtlCol="0">
            <a:spAutoFit/>
          </a:bodyPr>
          <a:lstStyle/>
          <a:p>
            <a:r>
              <a:rPr lang="en-US" altLang="ja-JP" sz="1100" dirty="0" err="1" smtClean="0">
                <a:latin typeface="小塚ゴシック Pr6N L"/>
                <a:ea typeface="小塚ゴシック Pr6N L"/>
                <a:cs typeface="小塚ゴシック Pr6N L"/>
              </a:rPr>
              <a:t>HalexDream</a:t>
            </a:r>
            <a:r>
              <a:rPr lang="en-US" altLang="ja-JP" sz="1100" dirty="0" smtClean="0">
                <a:latin typeface="小塚ゴシック Pr6N L"/>
                <a:ea typeface="小塚ゴシック Pr6N L"/>
                <a:cs typeface="小塚ゴシック Pr6N L"/>
              </a:rPr>
              <a:t>!</a:t>
            </a:r>
            <a:r>
              <a:rPr lang="ja-JP" altLang="en-US" sz="1100" dirty="0" err="1" smtClean="0">
                <a:latin typeface="小塚ゴシック Pr6N L"/>
                <a:ea typeface="小塚ゴシック Pr6N L"/>
                <a:cs typeface="小塚ゴシック Pr6N L"/>
              </a:rPr>
              <a:t>にて</a:t>
            </a:r>
            <a:r>
              <a:rPr lang="ja-JP" altLang="en-US" sz="1100" dirty="0" smtClean="0">
                <a:latin typeface="小塚ゴシック Pr6N L"/>
                <a:ea typeface="小塚ゴシック Pr6N L"/>
                <a:cs typeface="小塚ゴシック Pr6N L"/>
              </a:rPr>
              <a:t>下記３点が実現。</a:t>
            </a:r>
            <a:endParaRPr lang="en-US" altLang="ja-JP" sz="1100" dirty="0" smtClean="0">
              <a:latin typeface="小塚ゴシック Pr6N L"/>
              <a:ea typeface="小塚ゴシック Pr6N L"/>
              <a:cs typeface="小塚ゴシック Pr6N L"/>
            </a:endParaRPr>
          </a:p>
          <a:p>
            <a:pPr marL="171450" indent="-171450">
              <a:buFont typeface="Wingdings" charset="2"/>
              <a:buChar char="l"/>
            </a:pPr>
            <a:r>
              <a:rPr lang="ja-JP" altLang="en-US" sz="1100" dirty="0" smtClean="0">
                <a:latin typeface="小塚ゴシック Pr6N L"/>
                <a:ea typeface="小塚ゴシック Pr6N L"/>
                <a:cs typeface="小塚ゴシック Pr6N L"/>
              </a:rPr>
              <a:t>地域</a:t>
            </a:r>
            <a:r>
              <a:rPr lang="ja-JP" altLang="en-US" sz="1100" dirty="0">
                <a:latin typeface="小塚ゴシック Pr6N L"/>
                <a:ea typeface="小塚ゴシック Pr6N L"/>
                <a:cs typeface="小塚ゴシック Pr6N L"/>
              </a:rPr>
              <a:t>特性を補正することにより予報の精度を向上</a:t>
            </a:r>
            <a:endParaRPr lang="en-US" altLang="ja-JP" sz="1100" dirty="0">
              <a:latin typeface="小塚ゴシック Pr6N L"/>
              <a:ea typeface="小塚ゴシック Pr6N L"/>
              <a:cs typeface="小塚ゴシック Pr6N L"/>
            </a:endParaRPr>
          </a:p>
          <a:p>
            <a:pPr marL="171450" indent="-171450">
              <a:buFont typeface="Wingdings" charset="2"/>
              <a:buChar char="l"/>
            </a:pPr>
            <a:r>
              <a:rPr lang="ja-JP" altLang="en-US" sz="1100" dirty="0">
                <a:latin typeface="小塚ゴシック Pr6N L"/>
                <a:ea typeface="小塚ゴシック Pr6N L"/>
                <a:cs typeface="小塚ゴシック Pr6N L"/>
              </a:rPr>
              <a:t>予測と実測の同化により１日</a:t>
            </a:r>
            <a:r>
              <a:rPr lang="en-US" altLang="ja-JP" sz="1100" dirty="0">
                <a:latin typeface="小塚ゴシック Pr6N L"/>
                <a:ea typeface="小塚ゴシック Pr6N L"/>
                <a:cs typeface="小塚ゴシック Pr6N L"/>
              </a:rPr>
              <a:t>48</a:t>
            </a:r>
            <a:r>
              <a:rPr lang="ja-JP" altLang="en-US" sz="1100" dirty="0">
                <a:latin typeface="小塚ゴシック Pr6N L"/>
                <a:ea typeface="小塚ゴシック Pr6N L"/>
                <a:cs typeface="小塚ゴシック Pr6N L"/>
              </a:rPr>
              <a:t>回のデータ更新を実現</a:t>
            </a:r>
            <a:endParaRPr lang="en-US" altLang="ja-JP" sz="1100" dirty="0">
              <a:latin typeface="小塚ゴシック Pr6N L"/>
              <a:ea typeface="小塚ゴシック Pr6N L"/>
              <a:cs typeface="小塚ゴシック Pr6N L"/>
            </a:endParaRPr>
          </a:p>
          <a:p>
            <a:pPr marL="171450" indent="-171450">
              <a:buFont typeface="Wingdings" charset="2"/>
              <a:buChar char="l"/>
            </a:pPr>
            <a:r>
              <a:rPr lang="en-US" altLang="ja-JP" sz="1100" dirty="0">
                <a:latin typeface="小塚ゴシック Pr6N L"/>
                <a:ea typeface="小塚ゴシック Pr6N L"/>
                <a:cs typeface="小塚ゴシック Pr6N L"/>
              </a:rPr>
              <a:t>XML</a:t>
            </a:r>
            <a:r>
              <a:rPr lang="ja-JP" altLang="en-US" sz="1100" dirty="0">
                <a:latin typeface="小塚ゴシック Pr6N L"/>
                <a:ea typeface="小塚ゴシック Pr6N L"/>
                <a:cs typeface="小塚ゴシック Pr6N L"/>
              </a:rPr>
              <a:t>や</a:t>
            </a:r>
            <a:r>
              <a:rPr lang="en-US" altLang="ja-JP" sz="1100" dirty="0">
                <a:latin typeface="小塚ゴシック Pr6N L"/>
                <a:ea typeface="小塚ゴシック Pr6N L"/>
                <a:cs typeface="小塚ゴシック Pr6N L"/>
              </a:rPr>
              <a:t>CSV</a:t>
            </a:r>
            <a:r>
              <a:rPr lang="ja-JP" altLang="en-US" sz="1100" dirty="0" err="1">
                <a:latin typeface="小塚ゴシック Pr6N L"/>
                <a:ea typeface="小塚ゴシック Pr6N L"/>
                <a:cs typeface="小塚ゴシック Pr6N L"/>
              </a:rPr>
              <a:t>、</a:t>
            </a:r>
            <a:r>
              <a:rPr lang="en-US" altLang="ja-JP" sz="1100" dirty="0">
                <a:latin typeface="小塚ゴシック Pr6N L"/>
                <a:ea typeface="小塚ゴシック Pr6N L"/>
                <a:cs typeface="小塚ゴシック Pr6N L"/>
              </a:rPr>
              <a:t>API</a:t>
            </a:r>
            <a:r>
              <a:rPr lang="ja-JP" altLang="en-US" sz="1100" dirty="0">
                <a:latin typeface="小塚ゴシック Pr6N L"/>
                <a:ea typeface="小塚ゴシック Pr6N L"/>
                <a:cs typeface="小塚ゴシック Pr6N L"/>
              </a:rPr>
              <a:t>によりデータハンドリング性の</a:t>
            </a:r>
            <a:r>
              <a:rPr lang="ja-JP" altLang="en-US" sz="1100" dirty="0" smtClean="0">
                <a:latin typeface="小塚ゴシック Pr6N L"/>
                <a:ea typeface="小塚ゴシック Pr6N L"/>
                <a:cs typeface="小塚ゴシック Pr6N L"/>
              </a:rPr>
              <a:t>向上</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これらにより、各消費者の目的に合致したデータの提供が可能となった。</a:t>
            </a:r>
            <a:endParaRPr lang="en-US" altLang="ja-JP" sz="1100" dirty="0" smtClean="0">
              <a:latin typeface="小塚ゴシック Pr6N L"/>
              <a:ea typeface="小塚ゴシック Pr6N L"/>
              <a:cs typeface="小塚ゴシック Pr6N L"/>
            </a:endParaRPr>
          </a:p>
        </p:txBody>
      </p:sp>
      <p:sp>
        <p:nvSpPr>
          <p:cNvPr id="44" name="角丸四角形 43"/>
          <p:cNvSpPr/>
          <p:nvPr/>
        </p:nvSpPr>
        <p:spPr>
          <a:xfrm>
            <a:off x="701040" y="2356184"/>
            <a:ext cx="3512820" cy="450629"/>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latin typeface="フォントポにほんご"/>
                <a:ea typeface="フォントポにほんご"/>
                <a:cs typeface="フォントポにほんご"/>
              </a:rPr>
              <a:t>気象庁の各種発表データを分析・活用する。</a:t>
            </a:r>
            <a:endParaRPr lang="en-US" altLang="ja-JP" sz="1100" dirty="0" smtClean="0">
              <a:latin typeface="フォントポにほんご"/>
              <a:ea typeface="フォントポにほんご"/>
              <a:cs typeface="フォントポにほんご"/>
            </a:endParaRPr>
          </a:p>
        </p:txBody>
      </p:sp>
      <p:sp>
        <p:nvSpPr>
          <p:cNvPr id="47" name="タイトル 1"/>
          <p:cNvSpPr txBox="1">
            <a:spLocks/>
          </p:cNvSpPr>
          <p:nvPr/>
        </p:nvSpPr>
        <p:spPr>
          <a:xfrm>
            <a:off x="45111" y="238812"/>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600" dirty="0" err="1">
                <a:solidFill>
                  <a:schemeClr val="bg1"/>
                </a:solidFill>
                <a:latin typeface="小塚ゴシック Pro M"/>
                <a:ea typeface="小塚ゴシック Pro M"/>
                <a:cs typeface="小塚ゴシック Pro M"/>
              </a:rPr>
              <a:t>HalexDream</a:t>
            </a:r>
            <a:r>
              <a:rPr lang="en-US" altLang="ja-JP" sz="3600" dirty="0">
                <a:solidFill>
                  <a:schemeClr val="bg1"/>
                </a:solidFill>
                <a:latin typeface="小塚ゴシック Pro M"/>
                <a:ea typeface="小塚ゴシック Pro M"/>
                <a:cs typeface="小塚ゴシック Pro M"/>
              </a:rPr>
              <a:t>!</a:t>
            </a:r>
            <a:endParaRPr lang="ja-JP" altLang="en-US" sz="3600" dirty="0">
              <a:solidFill>
                <a:schemeClr val="bg1"/>
              </a:solidFill>
              <a:latin typeface="小塚ゴシック Pro M"/>
              <a:ea typeface="小塚ゴシック Pro M"/>
              <a:cs typeface="小塚ゴシック Pro M"/>
            </a:endParaRPr>
          </a:p>
        </p:txBody>
      </p:sp>
      <p:pic>
        <p:nvPicPr>
          <p:cNvPr id="5" name="図 4"/>
          <p:cNvPicPr>
            <a:picLocks noChangeAspect="1"/>
          </p:cNvPicPr>
          <p:nvPr/>
        </p:nvPicPr>
        <p:blipFill>
          <a:blip r:embed="rId7"/>
          <a:stretch>
            <a:fillRect/>
          </a:stretch>
        </p:blipFill>
        <p:spPr>
          <a:xfrm>
            <a:off x="126074" y="3085551"/>
            <a:ext cx="4848225" cy="2962275"/>
          </a:xfrm>
          <a:prstGeom prst="rect">
            <a:avLst/>
          </a:prstGeom>
        </p:spPr>
      </p:pic>
    </p:spTree>
    <p:extLst>
      <p:ext uri="{BB962C8B-B14F-4D97-AF65-F5344CB8AC3E}">
        <p14:creationId xmlns:p14="http://schemas.microsoft.com/office/powerpoint/2010/main" val="341198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6431654" y="2982689"/>
            <a:ext cx="3307400"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a:solidFill>
                  <a:schemeClr val="tx1"/>
                </a:solidFill>
                <a:latin typeface="小塚ゴシック Pr6N L"/>
                <a:ea typeface="小塚ゴシック Pr6N L"/>
                <a:cs typeface="小塚ゴシック Pr6N L"/>
              </a:rPr>
              <a:t>朝日新聞等に紹介される。</a:t>
            </a:r>
          </a:p>
        </p:txBody>
      </p:sp>
      <p:sp>
        <p:nvSpPr>
          <p:cNvPr id="58" name="角丸四角形 57"/>
          <p:cNvSpPr/>
          <p:nvPr/>
        </p:nvSpPr>
        <p:spPr>
          <a:xfrm>
            <a:off x="5690007" y="2977215"/>
            <a:ext cx="950821"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61" name="正方形/長方形 60"/>
          <p:cNvSpPr/>
          <p:nvPr/>
        </p:nvSpPr>
        <p:spPr>
          <a:xfrm>
            <a:off x="5749101" y="3485130"/>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日本全国</a:t>
            </a:r>
          </a:p>
        </p:txBody>
      </p:sp>
      <p:sp>
        <p:nvSpPr>
          <p:cNvPr id="62" name="角丸四角形 61"/>
          <p:cNvSpPr/>
          <p:nvPr/>
        </p:nvSpPr>
        <p:spPr>
          <a:xfrm>
            <a:off x="5096143" y="3479656"/>
            <a:ext cx="950821"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cxnSp>
        <p:nvCxnSpPr>
          <p:cNvPr id="67" name="直線コネクタ 66"/>
          <p:cNvCxnSpPr/>
          <p:nvPr/>
        </p:nvCxnSpPr>
        <p:spPr>
          <a:xfrm flipH="1">
            <a:off x="10565" y="1405574"/>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0565" y="6428143"/>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80778"/>
            <a:ext cx="4711409" cy="2347365"/>
          </a:xfrm>
          <a:prstGeom prst="roundRect">
            <a:avLst>
              <a:gd name="adj" fmla="val 9905"/>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767506" y="1499638"/>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気象庁発表の各種データ</a:t>
            </a:r>
            <a:endParaRPr lang="en-US" altLang="ja-JP" sz="1200" dirty="0">
              <a:solidFill>
                <a:schemeClr val="tx1"/>
              </a:solidFill>
              <a:latin typeface="小塚ゴシック Pr6N L"/>
              <a:ea typeface="小塚ゴシック Pr6N L"/>
              <a:cs typeface="小塚ゴシック Pr6N L"/>
            </a:endParaRPr>
          </a:p>
        </p:txBody>
      </p:sp>
      <p:sp>
        <p:nvSpPr>
          <p:cNvPr id="38" name="角丸四角形 37"/>
          <p:cNvSpPr/>
          <p:nvPr/>
        </p:nvSpPr>
        <p:spPr>
          <a:xfrm>
            <a:off x="5114549" y="1494164"/>
            <a:ext cx="1228416"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6342965" y="1989141"/>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ja-JP" altLang="en-US" sz="1200" dirty="0" smtClean="0">
                <a:solidFill>
                  <a:schemeClr val="tx1"/>
                </a:solidFill>
                <a:latin typeface="小塚ゴシック Pr6N L"/>
                <a:ea typeface="小塚ゴシック Pr6N L"/>
                <a:cs typeface="小塚ゴシック Pr6N L"/>
              </a:rPr>
              <a:t>独自形式</a:t>
            </a:r>
            <a:endParaRPr lang="en-US" altLang="ja-JP" sz="1200" dirty="0">
              <a:solidFill>
                <a:schemeClr val="tx1"/>
              </a:solidFill>
              <a:latin typeface="小塚ゴシック Pr6N L"/>
              <a:ea typeface="小塚ゴシック Pr6N L"/>
              <a:cs typeface="小塚ゴシック Pr6N L"/>
            </a:endParaRPr>
          </a:p>
        </p:txBody>
      </p:sp>
      <p:sp>
        <p:nvSpPr>
          <p:cNvPr id="40" name="角丸四角形 39"/>
          <p:cNvSpPr/>
          <p:nvPr/>
        </p:nvSpPr>
        <p:spPr>
          <a:xfrm>
            <a:off x="5690006" y="1983667"/>
            <a:ext cx="1274749"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46" name="正方形/長方形 45"/>
          <p:cNvSpPr/>
          <p:nvPr/>
        </p:nvSpPr>
        <p:spPr>
          <a:xfrm>
            <a:off x="6095243" y="2485379"/>
            <a:ext cx="3049947"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a:solidFill>
                  <a:schemeClr val="tx1"/>
                </a:solidFill>
                <a:latin typeface="小塚ゴシック Pr6N L"/>
                <a:ea typeface="小塚ゴシック Pr6N L"/>
                <a:cs typeface="小塚ゴシック Pr6N L"/>
              </a:rPr>
              <a:t>XML</a:t>
            </a:r>
            <a:r>
              <a:rPr lang="ja-JP" altLang="en-US" sz="1200" dirty="0" err="1">
                <a:solidFill>
                  <a:schemeClr val="tx1"/>
                </a:solidFill>
                <a:latin typeface="小塚ゴシック Pr6N L"/>
                <a:ea typeface="小塚ゴシック Pr6N L"/>
                <a:cs typeface="小塚ゴシック Pr6N L"/>
              </a:rPr>
              <a:t>、</a:t>
            </a:r>
            <a:r>
              <a:rPr lang="en-US" altLang="ja-JP" sz="1200" dirty="0">
                <a:solidFill>
                  <a:schemeClr val="tx1"/>
                </a:solidFill>
                <a:latin typeface="小塚ゴシック Pr6N L"/>
                <a:ea typeface="小塚ゴシック Pr6N L"/>
                <a:cs typeface="小塚ゴシック Pr6N L"/>
              </a:rPr>
              <a:t>CSV</a:t>
            </a:r>
            <a:r>
              <a:rPr lang="ja-JP" altLang="en-US" sz="1200" dirty="0">
                <a:solidFill>
                  <a:schemeClr val="tx1"/>
                </a:solidFill>
                <a:latin typeface="小塚ゴシック Pr6N L"/>
                <a:ea typeface="小塚ゴシック Pr6N L"/>
                <a:cs typeface="小塚ゴシック Pr6N L"/>
              </a:rPr>
              <a:t>や</a:t>
            </a:r>
            <a:r>
              <a:rPr lang="en-US" altLang="ja-JP" sz="1200" dirty="0">
                <a:solidFill>
                  <a:schemeClr val="tx1"/>
                </a:solidFill>
                <a:latin typeface="小塚ゴシック Pr6N L"/>
                <a:ea typeface="小塚ゴシック Pr6N L"/>
                <a:cs typeface="小塚ゴシック Pr6N L"/>
              </a:rPr>
              <a:t>API</a:t>
            </a:r>
            <a:r>
              <a:rPr lang="ja-JP" altLang="en-US" sz="1200" dirty="0">
                <a:solidFill>
                  <a:schemeClr val="tx1"/>
                </a:solidFill>
                <a:latin typeface="小塚ゴシック Pr6N L"/>
                <a:ea typeface="小塚ゴシック Pr6N L"/>
                <a:cs typeface="小塚ゴシック Pr6N L"/>
              </a:rPr>
              <a:t>を提供</a:t>
            </a:r>
            <a:endParaRPr lang="en-US" altLang="ja-JP" sz="1200" dirty="0">
              <a:solidFill>
                <a:schemeClr val="tx1"/>
              </a:solidFill>
              <a:latin typeface="小塚ゴシック Pr6N L"/>
              <a:ea typeface="小塚ゴシック Pr6N L"/>
              <a:cs typeface="小塚ゴシック Pr6N L"/>
            </a:endParaRPr>
          </a:p>
        </p:txBody>
      </p:sp>
      <p:sp>
        <p:nvSpPr>
          <p:cNvPr id="47" name="角丸四角形 46"/>
          <p:cNvSpPr/>
          <p:nvPr/>
        </p:nvSpPr>
        <p:spPr>
          <a:xfrm>
            <a:off x="5096142" y="2479905"/>
            <a:ext cx="1246823" cy="361791"/>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sp>
        <p:nvSpPr>
          <p:cNvPr id="50" name="正方形/長方形 49"/>
          <p:cNvSpPr/>
          <p:nvPr/>
        </p:nvSpPr>
        <p:spPr>
          <a:xfrm>
            <a:off x="0" y="6577577"/>
            <a:ext cx="9906000" cy="280423"/>
          </a:xfrm>
          <a:prstGeom prst="rect">
            <a:avLst/>
          </a:prstGeom>
          <a:solidFill>
            <a:srgbClr val="40CCFB"/>
          </a:solidFill>
          <a:ln w="9525" cap="flat" cmpd="sng" algn="ctr">
            <a:solidFill>
              <a:srgbClr val="37B5FC"/>
            </a:solidFill>
            <a:prstDash val="solid"/>
          </a:ln>
          <a:effectLst/>
        </p:spPr>
        <p:txBody>
          <a:bodyPr rtlCol="0" anchor="ctr"/>
          <a:lstStyle/>
          <a:p>
            <a:pPr algn="r" defTabSz="914400">
              <a:defRPr/>
            </a:pPr>
            <a:endParaRPr kumimoji="1" lang="ja-JP" altLang="en-US" sz="600" b="0" i="0" u="none" strike="noStrike" kern="0" cap="none" spc="0" normalizeH="0" baseline="0" noProof="0" dirty="0" smtClean="0">
              <a:ln>
                <a:noFill/>
              </a:ln>
              <a:solidFill>
                <a:sysClr val="window" lastClr="FFFFFF"/>
              </a:solidFill>
              <a:effectLst/>
              <a:uLnTx/>
              <a:uFillTx/>
              <a:latin typeface="Corbel"/>
              <a:ea typeface="ヒラギノ角ゴ Pro W3"/>
              <a:cs typeface="+mn-cs"/>
            </a:endParaRPr>
          </a:p>
        </p:txBody>
      </p:sp>
      <p:sp>
        <p:nvSpPr>
          <p:cNvPr id="48" name="テキスト ボックス 47"/>
          <p:cNvSpPr txBox="1"/>
          <p:nvPr/>
        </p:nvSpPr>
        <p:spPr>
          <a:xfrm>
            <a:off x="-52596" y="1543180"/>
            <a:ext cx="4108817" cy="369332"/>
          </a:xfrm>
          <a:prstGeom prst="rect">
            <a:avLst/>
          </a:prstGeom>
          <a:noFill/>
        </p:spPr>
        <p:txBody>
          <a:bodyPr wrap="none" rtlCol="0">
            <a:spAutoFit/>
          </a:bodyPr>
          <a:lstStyle/>
          <a:p>
            <a:r>
              <a:rPr lang="ja-JP" altLang="en-US" b="1" dirty="0" smtClean="0">
                <a:solidFill>
                  <a:srgbClr val="0080FF"/>
                </a:solidFill>
                <a:latin typeface="小塚ゴシック Pro M"/>
                <a:ea typeface="小塚ゴシック Pro M"/>
                <a:cs typeface="小塚ゴシック Pro M"/>
              </a:rPr>
              <a:t>「</a:t>
            </a:r>
            <a:r>
              <a:rPr lang="ja-JP" altLang="en-US" b="1" dirty="0">
                <a:solidFill>
                  <a:srgbClr val="0080FF"/>
                </a:solidFill>
                <a:latin typeface="小塚ゴシック Pro M"/>
                <a:ea typeface="小塚ゴシック Pro M"/>
                <a:cs typeface="小塚ゴシック Pro M"/>
              </a:rPr>
              <a:t>気象情報の新しい市場価値」の</a:t>
            </a:r>
            <a:r>
              <a:rPr lang="ja-JP" altLang="en-US" b="1" dirty="0" smtClean="0">
                <a:solidFill>
                  <a:srgbClr val="0080FF"/>
                </a:solidFill>
                <a:latin typeface="小塚ゴシック Pro M"/>
                <a:ea typeface="小塚ゴシック Pro M"/>
                <a:cs typeface="小塚ゴシック Pro M"/>
              </a:rPr>
              <a:t>創出</a:t>
            </a:r>
            <a:endParaRPr lang="ja-JP" altLang="en-US" sz="2000" b="1" dirty="0">
              <a:solidFill>
                <a:srgbClr val="0080FF"/>
              </a:solidFill>
              <a:latin typeface="小塚ゴシック Pro M"/>
              <a:ea typeface="小塚ゴシック Pro M"/>
              <a:cs typeface="小塚ゴシック Pro M"/>
            </a:endParaRPr>
          </a:p>
        </p:txBody>
      </p:sp>
      <p:pic>
        <p:nvPicPr>
          <p:cNvPr id="3" name="アイディアb.png" descr="/Users/meg/Desktop/特研/特研OD/アイコン/アイディアb.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9264860" y="1395606"/>
            <a:ext cx="434025" cy="522660"/>
          </a:xfrm>
          <a:prstGeom prst="rect">
            <a:avLst/>
          </a:prstGeom>
        </p:spPr>
      </p:pic>
      <p:pic>
        <p:nvPicPr>
          <p:cNvPr id="6" name="パソコン作業b.png" descr="/Users/meg/Desktop/特研/特研OD/アイコン/パソコン作業b.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5098870" y="1959611"/>
            <a:ext cx="526486" cy="440796"/>
          </a:xfrm>
          <a:prstGeom prst="rect">
            <a:avLst/>
          </a:prstGeom>
        </p:spPr>
      </p:pic>
      <p:pic>
        <p:nvPicPr>
          <p:cNvPr id="7" name="チームb.png" descr="/Users/meg/Desktop/特研/特研OD/アイコン/チームb.png"/>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a:xfrm>
            <a:off x="9252593" y="2400408"/>
            <a:ext cx="468705" cy="513122"/>
          </a:xfrm>
          <a:prstGeom prst="rect">
            <a:avLst/>
          </a:prstGeom>
        </p:spPr>
      </p:pic>
      <p:pic>
        <p:nvPicPr>
          <p:cNvPr id="9" name="受賞b.png" descr="/Users/meg/Desktop/特研/特研OD/アイコン/受賞b.png"/>
          <p:cNvPicPr>
            <a:picLocks noChangeAspect="1"/>
          </p:cNvPicPr>
          <p:nvPr/>
        </p:nvPicPr>
        <p:blipFill>
          <a:blip r:embed="rId8" r:link="rId9">
            <a:extLst>
              <a:ext uri="{28A0092B-C50C-407E-A947-70E740481C1C}">
                <a14:useLocalDpi xmlns:a14="http://schemas.microsoft.com/office/drawing/2010/main" val="0"/>
              </a:ext>
            </a:extLst>
          </a:blip>
          <a:stretch>
            <a:fillRect/>
          </a:stretch>
        </p:blipFill>
        <p:spPr>
          <a:xfrm>
            <a:off x="5180085" y="2922112"/>
            <a:ext cx="311825" cy="491948"/>
          </a:xfrm>
          <a:prstGeom prst="rect">
            <a:avLst/>
          </a:prstGeom>
        </p:spPr>
      </p:pic>
      <p:pic>
        <p:nvPicPr>
          <p:cNvPr id="12" name="マーカーb.png" descr="/Users/meg/Desktop/特研/特研OD/アイコン/マーカーb.png"/>
          <p:cNvPicPr>
            <a:picLocks noChangeAspect="1"/>
          </p:cNvPicPr>
          <p:nvPr/>
        </p:nvPicPr>
        <p:blipFill>
          <a:blip r:embed="rId10" r:link="rId11">
            <a:extLst>
              <a:ext uri="{28A0092B-C50C-407E-A947-70E740481C1C}">
                <a14:useLocalDpi xmlns:a14="http://schemas.microsoft.com/office/drawing/2010/main" val="0"/>
              </a:ext>
            </a:extLst>
          </a:blip>
          <a:stretch>
            <a:fillRect/>
          </a:stretch>
        </p:blipFill>
        <p:spPr>
          <a:xfrm>
            <a:off x="9238609" y="3421531"/>
            <a:ext cx="482689" cy="494823"/>
          </a:xfrm>
          <a:prstGeom prst="rect">
            <a:avLst/>
          </a:prstGeom>
        </p:spPr>
      </p:pic>
      <p:pic>
        <p:nvPicPr>
          <p:cNvPr id="13" name="拡声器b.png" descr="/Users/meg/Desktop/特研/特研OD/アイコン/拡声器b.png"/>
          <p:cNvPicPr>
            <a:picLocks noChangeAspect="1"/>
          </p:cNvPicPr>
          <p:nvPr/>
        </p:nvPicPr>
        <p:blipFill>
          <a:blip r:embed="rId12" r:link="rId13">
            <a:extLst>
              <a:ext uri="{28A0092B-C50C-407E-A947-70E740481C1C}">
                <a14:useLocalDpi xmlns:a14="http://schemas.microsoft.com/office/drawing/2010/main" val="0"/>
              </a:ext>
            </a:extLst>
          </a:blip>
          <a:stretch>
            <a:fillRect/>
          </a:stretch>
        </p:blipFill>
        <p:spPr>
          <a:xfrm>
            <a:off x="5272473" y="4308661"/>
            <a:ext cx="688804" cy="703011"/>
          </a:xfrm>
          <a:prstGeom prst="rect">
            <a:avLst/>
          </a:prstGeom>
        </p:spPr>
      </p:pic>
      <p:sp>
        <p:nvSpPr>
          <p:cNvPr id="54" name="テキスト ボックス 53"/>
          <p:cNvSpPr txBox="1"/>
          <p:nvPr/>
        </p:nvSpPr>
        <p:spPr>
          <a:xfrm>
            <a:off x="10948" y="2059729"/>
            <a:ext cx="5025849" cy="3582519"/>
          </a:xfrm>
          <a:prstGeom prst="rect">
            <a:avLst/>
          </a:prstGeom>
          <a:noFill/>
        </p:spPr>
        <p:txBody>
          <a:bodyPr vert="horz" wrap="square" rtlCol="0" anchor="t" anchorCtr="0">
            <a:spAutoFit/>
          </a:bodyPr>
          <a:lstStyle/>
          <a:p>
            <a:pPr>
              <a:lnSpc>
                <a:spcPct val="120000"/>
              </a:lnSpc>
            </a:pPr>
            <a:r>
              <a:rPr lang="ja-JP" altLang="en-US" sz="1050" dirty="0">
                <a:latin typeface="小塚ゴシック Pr6N L"/>
                <a:ea typeface="小塚ゴシック Pr6N L"/>
                <a:cs typeface="小塚ゴシック Pr6N L"/>
              </a:rPr>
              <a:t>　</a:t>
            </a:r>
            <a:r>
              <a:rPr lang="ja-JP" altLang="en-US" sz="1050" dirty="0" smtClean="0">
                <a:latin typeface="小塚ゴシック Pr6N L"/>
                <a:ea typeface="小塚ゴシック Pr6N L"/>
                <a:cs typeface="小塚ゴシック Pr6N L"/>
              </a:rPr>
              <a:t>ハレックスでは、気象庁から発表される既製の情報</a:t>
            </a:r>
            <a:r>
              <a:rPr lang="en-US" altLang="ja-JP" sz="1050" dirty="0" smtClean="0">
                <a:latin typeface="小塚ゴシック Pr6N L"/>
                <a:ea typeface="小塚ゴシック Pr6N L"/>
                <a:cs typeface="小塚ゴシック Pr6N L"/>
              </a:rPr>
              <a:t>(</a:t>
            </a:r>
            <a:r>
              <a:rPr lang="ja-JP" altLang="en-US" sz="1050" dirty="0" smtClean="0">
                <a:latin typeface="小塚ゴシック Pr6N L"/>
                <a:ea typeface="小塚ゴシック Pr6N L"/>
                <a:cs typeface="小塚ゴシック Pr6N L"/>
              </a:rPr>
              <a:t>天気予報や警報注意報など</a:t>
            </a:r>
            <a:r>
              <a:rPr lang="en-US" altLang="ja-JP" sz="1050" dirty="0" smtClean="0">
                <a:latin typeface="小塚ゴシック Pr6N L"/>
                <a:ea typeface="小塚ゴシック Pr6N L"/>
                <a:cs typeface="小塚ゴシック Pr6N L"/>
              </a:rPr>
              <a:t>)</a:t>
            </a:r>
            <a:r>
              <a:rPr lang="ja-JP" altLang="en-US" sz="1050" dirty="0" smtClean="0">
                <a:latin typeface="小塚ゴシック Pr6N L"/>
                <a:ea typeface="小塚ゴシック Pr6N L"/>
                <a:cs typeface="小塚ゴシック Pr6N L"/>
              </a:rPr>
              <a:t>に加え、予報の元となる膨大な予報基礎データ</a:t>
            </a:r>
            <a:r>
              <a:rPr lang="en-US" altLang="ja-JP" sz="1050" dirty="0" smtClean="0">
                <a:latin typeface="小塚ゴシック Pr6N L"/>
                <a:ea typeface="小塚ゴシック Pr6N L"/>
                <a:cs typeface="小塚ゴシック Pr6N L"/>
              </a:rPr>
              <a:t>(</a:t>
            </a:r>
            <a:r>
              <a:rPr lang="ja-JP" altLang="en-US" sz="1050" dirty="0" smtClean="0">
                <a:latin typeface="小塚ゴシック Pr6N L"/>
                <a:ea typeface="小塚ゴシック Pr6N L"/>
                <a:cs typeface="小塚ゴシック Pr6N L"/>
              </a:rPr>
              <a:t>数値予報データ</a:t>
            </a:r>
            <a:r>
              <a:rPr lang="en-US" altLang="ja-JP" sz="1050" dirty="0" smtClean="0">
                <a:latin typeface="小塚ゴシック Pr6N L"/>
                <a:ea typeface="小塚ゴシック Pr6N L"/>
                <a:cs typeface="小塚ゴシック Pr6N L"/>
              </a:rPr>
              <a:t>)</a:t>
            </a:r>
            <a:r>
              <a:rPr lang="ja-JP" altLang="en-US" sz="1050" dirty="0" smtClean="0">
                <a:latin typeface="小塚ゴシック Pr6N L"/>
                <a:ea typeface="小塚ゴシック Pr6N L"/>
                <a:cs typeface="小塚ゴシック Pr6N L"/>
              </a:rPr>
              <a:t>や、</a:t>
            </a:r>
            <a:r>
              <a:rPr lang="en-US" altLang="ja-JP" sz="1050" dirty="0" smtClean="0">
                <a:latin typeface="小塚ゴシック Pr6N L"/>
                <a:ea typeface="小塚ゴシック Pr6N L"/>
                <a:cs typeface="小塚ゴシック Pr6N L"/>
              </a:rPr>
              <a:t>5</a:t>
            </a:r>
            <a:r>
              <a:rPr lang="ja-JP" altLang="en-US" sz="1050" dirty="0" smtClean="0">
                <a:latin typeface="小塚ゴシック Pr6N L"/>
                <a:ea typeface="小塚ゴシック Pr6N L"/>
                <a:cs typeface="小塚ゴシック Pr6N L"/>
              </a:rPr>
              <a:t>分に</a:t>
            </a:r>
            <a:r>
              <a:rPr lang="en-US" altLang="ja-JP" sz="1050" dirty="0" smtClean="0">
                <a:latin typeface="小塚ゴシック Pr6N L"/>
                <a:ea typeface="小塚ゴシック Pr6N L"/>
                <a:cs typeface="小塚ゴシック Pr6N L"/>
              </a:rPr>
              <a:t>1</a:t>
            </a:r>
            <a:r>
              <a:rPr lang="ja-JP" altLang="en-US" sz="1050" dirty="0" smtClean="0">
                <a:latin typeface="小塚ゴシック Pr6N L"/>
                <a:ea typeface="小塚ゴシック Pr6N L"/>
                <a:cs typeface="小塚ゴシック Pr6N L"/>
              </a:rPr>
              <a:t>回更新されるナウキャストデータなどを自社のデータセンターに取り込み処理している。これにより気象庁提供の個別データでは難しかった下記の課題</a:t>
            </a:r>
            <a:r>
              <a:rPr lang="ja-JP" altLang="en-US" sz="1050" dirty="0">
                <a:latin typeface="小塚ゴシック Pr6N L"/>
                <a:ea typeface="小塚ゴシック Pr6N L"/>
                <a:cs typeface="小塚ゴシック Pr6N L"/>
              </a:rPr>
              <a:t>を</a:t>
            </a:r>
            <a:r>
              <a:rPr lang="ja-JP" altLang="en-US" sz="1050" dirty="0" smtClean="0">
                <a:latin typeface="小塚ゴシック Pr6N L"/>
                <a:ea typeface="小塚ゴシック Pr6N L"/>
                <a:cs typeface="小塚ゴシック Pr6N L"/>
              </a:rPr>
              <a:t>解決している。</a:t>
            </a:r>
          </a:p>
          <a:p>
            <a:pPr>
              <a:lnSpc>
                <a:spcPct val="120000"/>
              </a:lnSpc>
            </a:pPr>
            <a:r>
              <a:rPr lang="ja-JP" altLang="en-US" sz="1050" dirty="0" smtClean="0">
                <a:latin typeface="小塚ゴシック Pr6N L"/>
                <a:ea typeface="小塚ゴシック Pr6N L"/>
                <a:cs typeface="小塚ゴシック Pr6N L"/>
              </a:rPr>
              <a:t>　・地理的分解能の向上</a:t>
            </a:r>
          </a:p>
          <a:p>
            <a:pPr>
              <a:lnSpc>
                <a:spcPct val="120000"/>
              </a:lnSpc>
            </a:pPr>
            <a:r>
              <a:rPr lang="ja-JP" altLang="en-US" sz="1050" dirty="0" smtClean="0">
                <a:latin typeface="小塚ゴシック Pr6N L"/>
                <a:ea typeface="小塚ゴシック Pr6N L"/>
                <a:cs typeface="小塚ゴシック Pr6N L"/>
              </a:rPr>
              <a:t>　・時間分解能の向上</a:t>
            </a:r>
          </a:p>
          <a:p>
            <a:pPr>
              <a:lnSpc>
                <a:spcPct val="120000"/>
              </a:lnSpc>
            </a:pPr>
            <a:r>
              <a:rPr lang="ja-JP" altLang="en-US" sz="1050" dirty="0" smtClean="0">
                <a:latin typeface="小塚ゴシック Pr6N L"/>
                <a:ea typeface="小塚ゴシック Pr6N L"/>
                <a:cs typeface="小塚ゴシック Pr6N L"/>
              </a:rPr>
              <a:t>　・データハンドリングの容易化</a:t>
            </a:r>
          </a:p>
          <a:p>
            <a:pPr>
              <a:lnSpc>
                <a:spcPct val="120000"/>
              </a:lnSpc>
            </a:pPr>
            <a:r>
              <a:rPr lang="ja-JP" altLang="en-US" sz="1050" dirty="0" smtClean="0">
                <a:latin typeface="小塚ゴシック Pr6N L"/>
                <a:ea typeface="小塚ゴシック Pr6N L"/>
                <a:cs typeface="小塚ゴシック Pr6N L"/>
              </a:rPr>
              <a:t>　地理的分解能については、気象庁発表では予測範囲が</a:t>
            </a:r>
            <a:r>
              <a:rPr lang="en-US" altLang="ja-JP" sz="1050" dirty="0" smtClean="0">
                <a:latin typeface="小塚ゴシック Pr6N L"/>
                <a:ea typeface="小塚ゴシック Pr6N L"/>
                <a:cs typeface="小塚ゴシック Pr6N L"/>
              </a:rPr>
              <a:t>5</a:t>
            </a:r>
            <a:r>
              <a:rPr lang="ja-JP" altLang="en-US" sz="1050" dirty="0" smtClean="0">
                <a:latin typeface="小塚ゴシック Pr6N L"/>
                <a:ea typeface="小塚ゴシック Pr6N L"/>
                <a:cs typeface="小塚ゴシック Pr6N L"/>
              </a:rPr>
              <a:t>～</a:t>
            </a:r>
            <a:r>
              <a:rPr lang="en-US" altLang="ja-JP" sz="1050" dirty="0" smtClean="0">
                <a:latin typeface="小塚ゴシック Pr6N L"/>
                <a:ea typeface="小塚ゴシック Pr6N L"/>
                <a:cs typeface="小塚ゴシック Pr6N L"/>
              </a:rPr>
              <a:t>20km</a:t>
            </a:r>
            <a:r>
              <a:rPr lang="ja-JP" altLang="en-US" sz="1050" dirty="0" smtClean="0">
                <a:latin typeface="小塚ゴシック Pr6N L"/>
                <a:ea typeface="小塚ゴシック Pr6N L"/>
                <a:cs typeface="小塚ゴシック Pr6N L"/>
              </a:rPr>
              <a:t>の格子状であるため地形の変化が激しい地域では正確な予報が困難であったのに対し、地域ごとの特性補正を行うことで予測範囲を</a:t>
            </a:r>
            <a:r>
              <a:rPr lang="en-US" altLang="ja-JP" sz="1050" dirty="0" smtClean="0">
                <a:latin typeface="小塚ゴシック Pr6N L"/>
                <a:ea typeface="小塚ゴシック Pr6N L"/>
                <a:cs typeface="小塚ゴシック Pr6N L"/>
              </a:rPr>
              <a:t>1km</a:t>
            </a:r>
            <a:r>
              <a:rPr lang="ja-JP" altLang="en-US" sz="1050" dirty="0" smtClean="0">
                <a:latin typeface="小塚ゴシック Pr6N L"/>
                <a:ea typeface="小塚ゴシック Pr6N L"/>
                <a:cs typeface="小塚ゴシック Pr6N L"/>
              </a:rPr>
              <a:t>の格子状に細分化して</a:t>
            </a:r>
            <a:r>
              <a:rPr lang="en-US" altLang="ja-JP" sz="1050" dirty="0" smtClean="0">
                <a:latin typeface="小塚ゴシック Pr6N L"/>
                <a:ea typeface="小塚ゴシック Pr6N L"/>
                <a:cs typeface="小塚ゴシック Pr6N L"/>
              </a:rPr>
              <a:t>1km</a:t>
            </a:r>
            <a:r>
              <a:rPr lang="ja-JP" altLang="en-US" sz="1050" dirty="0" smtClean="0">
                <a:latin typeface="小塚ゴシック Pr6N L"/>
                <a:ea typeface="小塚ゴシック Pr6N L"/>
                <a:cs typeface="小塚ゴシック Pr6N L"/>
              </a:rPr>
              <a:t>格毎の標高補正を実施することで向上させている。</a:t>
            </a:r>
            <a:endParaRPr lang="en-US" altLang="ja-JP" sz="1050" dirty="0" smtClean="0">
              <a:latin typeface="小塚ゴシック Pr6N L"/>
              <a:ea typeface="小塚ゴシック Pr6N L"/>
              <a:cs typeface="小塚ゴシック Pr6N L"/>
            </a:endParaRPr>
          </a:p>
          <a:p>
            <a:pPr>
              <a:lnSpc>
                <a:spcPct val="120000"/>
              </a:lnSpc>
            </a:pPr>
            <a:r>
              <a:rPr lang="ja-JP" altLang="en-US" sz="1050" dirty="0">
                <a:latin typeface="小塚ゴシック Pr6N L"/>
                <a:ea typeface="小塚ゴシック Pr6N L"/>
                <a:cs typeface="小塚ゴシック Pr6N L"/>
              </a:rPr>
              <a:t>　時間分解</a:t>
            </a:r>
            <a:r>
              <a:rPr lang="ja-JP" altLang="en-US" sz="1050" dirty="0" smtClean="0">
                <a:latin typeface="小塚ゴシック Pr6N L"/>
                <a:ea typeface="小塚ゴシック Pr6N L"/>
                <a:cs typeface="小塚ゴシック Pr6N L"/>
              </a:rPr>
              <a:t>能に</a:t>
            </a:r>
            <a:r>
              <a:rPr lang="ja-JP" altLang="en-US" sz="1050" dirty="0">
                <a:latin typeface="小塚ゴシック Pr6N L"/>
                <a:ea typeface="小塚ゴシック Pr6N L"/>
                <a:cs typeface="小塚ゴシック Pr6N L"/>
              </a:rPr>
              <a:t>ついては</a:t>
            </a:r>
            <a:r>
              <a:rPr lang="ja-JP" altLang="en-US" sz="1050" dirty="0" smtClean="0">
                <a:latin typeface="小塚ゴシック Pr6N L"/>
                <a:ea typeface="小塚ゴシック Pr6N L"/>
                <a:cs typeface="小塚ゴシック Pr6N L"/>
              </a:rPr>
              <a:t>、</a:t>
            </a:r>
            <a:r>
              <a:rPr lang="en-US" altLang="ja-JP" sz="1050" dirty="0" smtClean="0">
                <a:latin typeface="小塚ゴシック Pr6N L"/>
                <a:ea typeface="小塚ゴシック Pr6N L"/>
                <a:cs typeface="小塚ゴシック Pr6N L"/>
              </a:rPr>
              <a:t>1</a:t>
            </a:r>
            <a:r>
              <a:rPr lang="ja-JP" altLang="en-US" sz="1050" dirty="0" smtClean="0">
                <a:latin typeface="小塚ゴシック Pr6N L"/>
                <a:ea typeface="小塚ゴシック Pr6N L"/>
                <a:cs typeface="小塚ゴシック Pr6N L"/>
              </a:rPr>
              <a:t>日</a:t>
            </a:r>
            <a:r>
              <a:rPr lang="en-US" altLang="ja-JP" sz="1050" dirty="0" smtClean="0">
                <a:latin typeface="小塚ゴシック Pr6N L"/>
                <a:ea typeface="小塚ゴシック Pr6N L"/>
                <a:cs typeface="小塚ゴシック Pr6N L"/>
              </a:rPr>
              <a:t>4</a:t>
            </a:r>
            <a:r>
              <a:rPr lang="ja-JP" altLang="en-US" sz="1050" dirty="0" smtClean="0">
                <a:latin typeface="小塚ゴシック Pr6N L"/>
                <a:ea typeface="小塚ゴシック Pr6N L"/>
                <a:cs typeface="小塚ゴシック Pr6N L"/>
              </a:rPr>
              <a:t>回発表される１時間</a:t>
            </a:r>
            <a:r>
              <a:rPr lang="ja-JP" altLang="en-US" sz="1050" dirty="0">
                <a:latin typeface="小塚ゴシック Pr6N L"/>
                <a:ea typeface="小塚ゴシック Pr6N L"/>
                <a:cs typeface="小塚ゴシック Pr6N L"/>
              </a:rPr>
              <a:t>単位の時系列予報</a:t>
            </a:r>
            <a:r>
              <a:rPr lang="ja-JP" altLang="en-US" sz="1050" dirty="0" smtClean="0">
                <a:latin typeface="小塚ゴシック Pr6N L"/>
                <a:ea typeface="小塚ゴシック Pr6N L"/>
                <a:cs typeface="小塚ゴシック Pr6N L"/>
              </a:rPr>
              <a:t>情報</a:t>
            </a:r>
            <a:r>
              <a:rPr lang="ja-JP" altLang="en-US" sz="1050" dirty="0">
                <a:latin typeface="小塚ゴシック Pr6N L"/>
                <a:ea typeface="小塚ゴシック Pr6N L"/>
                <a:cs typeface="小塚ゴシック Pr6N L"/>
              </a:rPr>
              <a:t>で</a:t>
            </a:r>
            <a:r>
              <a:rPr lang="ja-JP" altLang="en-US" sz="1050" dirty="0" smtClean="0">
                <a:latin typeface="小塚ゴシック Pr6N L"/>
                <a:ea typeface="小塚ゴシック Pr6N L"/>
                <a:cs typeface="小塚ゴシック Pr6N L"/>
              </a:rPr>
              <a:t>は予報</a:t>
            </a:r>
            <a:r>
              <a:rPr lang="ja-JP" altLang="en-US" sz="1050" dirty="0">
                <a:latin typeface="小塚ゴシック Pr6N L"/>
                <a:ea typeface="小塚ゴシック Pr6N L"/>
                <a:cs typeface="小塚ゴシック Pr6N L"/>
              </a:rPr>
              <a:t>と実況の乖離が</a:t>
            </a:r>
            <a:r>
              <a:rPr lang="ja-JP" altLang="en-US" sz="1050" dirty="0" smtClean="0">
                <a:latin typeface="小塚ゴシック Pr6N L"/>
                <a:ea typeface="小塚ゴシック Pr6N L"/>
                <a:cs typeface="小塚ゴシック Pr6N L"/>
              </a:rPr>
              <a:t>発生していたのに対し、最新</a:t>
            </a:r>
            <a:r>
              <a:rPr lang="ja-JP" altLang="en-US" sz="1050" dirty="0">
                <a:latin typeface="小塚ゴシック Pr6N L"/>
                <a:ea typeface="小塚ゴシック Pr6N L"/>
                <a:cs typeface="小塚ゴシック Pr6N L"/>
              </a:rPr>
              <a:t>のアメダス観測データに</a:t>
            </a:r>
            <a:r>
              <a:rPr lang="ja-JP" altLang="en-US" sz="1050" dirty="0" smtClean="0">
                <a:latin typeface="小塚ゴシック Pr6N L"/>
                <a:ea typeface="小塚ゴシック Pr6N L"/>
                <a:cs typeface="小塚ゴシック Pr6N L"/>
              </a:rPr>
              <a:t>よる実測補正、</a:t>
            </a:r>
            <a:r>
              <a:rPr lang="ja-JP" altLang="en-US" sz="1050" dirty="0">
                <a:latin typeface="小塚ゴシック Pr6N L"/>
                <a:ea typeface="小塚ゴシック Pr6N L"/>
                <a:cs typeface="小塚ゴシック Pr6N L"/>
              </a:rPr>
              <a:t>および降水ナウキャストなど、レーダー観測</a:t>
            </a:r>
            <a:r>
              <a:rPr lang="ja-JP" altLang="en-US" sz="1050" dirty="0" smtClean="0">
                <a:latin typeface="小塚ゴシック Pr6N L"/>
                <a:ea typeface="小塚ゴシック Pr6N L"/>
                <a:cs typeface="小塚ゴシック Pr6N L"/>
              </a:rPr>
              <a:t>データを活用して１日</a:t>
            </a:r>
            <a:r>
              <a:rPr lang="en-US" altLang="ja-JP" sz="1050" dirty="0">
                <a:latin typeface="小塚ゴシック Pr6N L"/>
                <a:ea typeface="小塚ゴシック Pr6N L"/>
                <a:cs typeface="小塚ゴシック Pr6N L"/>
              </a:rPr>
              <a:t>48</a:t>
            </a:r>
            <a:r>
              <a:rPr lang="ja-JP" altLang="en-US" sz="1050" dirty="0">
                <a:latin typeface="小塚ゴシック Pr6N L"/>
                <a:ea typeface="小塚ゴシック Pr6N L"/>
                <a:cs typeface="小塚ゴシック Pr6N L"/>
              </a:rPr>
              <a:t>回</a:t>
            </a:r>
            <a:r>
              <a:rPr lang="ja-JP" altLang="en-US" sz="1050" dirty="0" smtClean="0">
                <a:latin typeface="小塚ゴシック Pr6N L"/>
                <a:ea typeface="小塚ゴシック Pr6N L"/>
                <a:cs typeface="小塚ゴシック Pr6N L"/>
              </a:rPr>
              <a:t>の予報更新を可能としている。</a:t>
            </a:r>
            <a:r>
              <a:rPr lang="ja-JP" altLang="en-US" sz="1050" dirty="0">
                <a:latin typeface="小塚ゴシック Pr6N L"/>
                <a:ea typeface="小塚ゴシック Pr6N L"/>
                <a:cs typeface="小塚ゴシック Pr6N L"/>
              </a:rPr>
              <a:t>　</a:t>
            </a:r>
            <a:endParaRPr lang="en-US" altLang="ja-JP" sz="1050" dirty="0" smtClean="0">
              <a:latin typeface="小塚ゴシック Pr6N L"/>
              <a:ea typeface="小塚ゴシック Pr6N L"/>
              <a:cs typeface="小塚ゴシック Pr6N L"/>
            </a:endParaRPr>
          </a:p>
          <a:p>
            <a:pPr>
              <a:lnSpc>
                <a:spcPct val="120000"/>
              </a:lnSpc>
            </a:pPr>
            <a:r>
              <a:rPr lang="ja-JP" altLang="en-US" sz="1050" dirty="0">
                <a:latin typeface="小塚ゴシック Pr6N L"/>
                <a:ea typeface="小塚ゴシック Pr6N L"/>
                <a:cs typeface="小塚ゴシック Pr6N L"/>
              </a:rPr>
              <a:t>　</a:t>
            </a:r>
            <a:r>
              <a:rPr lang="ja-JP" altLang="en-US" sz="1050" dirty="0" smtClean="0">
                <a:latin typeface="小塚ゴシック Pr6N L"/>
                <a:ea typeface="小塚ゴシック Pr6N L"/>
                <a:cs typeface="小塚ゴシック Pr6N L"/>
              </a:rPr>
              <a:t>データハンドリングについては、</a:t>
            </a:r>
            <a:r>
              <a:rPr lang="ja-JP" altLang="en-US" sz="1050" dirty="0">
                <a:latin typeface="小塚ゴシック Pr6N L"/>
                <a:ea typeface="小塚ゴシック Pr6N L"/>
                <a:cs typeface="小塚ゴシック Pr6N L"/>
              </a:rPr>
              <a:t>独自圧縮かつ取り扱いに高度な専門知識が</a:t>
            </a:r>
            <a:r>
              <a:rPr lang="ja-JP" altLang="en-US" sz="1050" dirty="0" smtClean="0">
                <a:latin typeface="小塚ゴシック Pr6N L"/>
                <a:ea typeface="小塚ゴシック Pr6N L"/>
                <a:cs typeface="小塚ゴシック Pr6N L"/>
              </a:rPr>
              <a:t>必要であった、気象庁</a:t>
            </a:r>
            <a:r>
              <a:rPr lang="ja-JP" altLang="en-US" sz="1050" dirty="0">
                <a:latin typeface="小塚ゴシック Pr6N L"/>
                <a:ea typeface="小塚ゴシック Pr6N L"/>
                <a:cs typeface="小塚ゴシック Pr6N L"/>
              </a:rPr>
              <a:t>から提供される</a:t>
            </a:r>
            <a:r>
              <a:rPr lang="ja-JP" altLang="en-US" sz="1050" dirty="0" smtClean="0">
                <a:latin typeface="小塚ゴシック Pr6N L"/>
                <a:ea typeface="小塚ゴシック Pr6N L"/>
                <a:cs typeface="小塚ゴシック Pr6N L"/>
              </a:rPr>
              <a:t>データを</a:t>
            </a:r>
            <a:r>
              <a:rPr lang="en-US" altLang="ja-JP" sz="1050" dirty="0" smtClean="0">
                <a:latin typeface="小塚ゴシック Pr6N L"/>
                <a:ea typeface="小塚ゴシック Pr6N L"/>
                <a:cs typeface="小塚ゴシック Pr6N L"/>
              </a:rPr>
              <a:t>CSV</a:t>
            </a:r>
            <a:r>
              <a:rPr lang="ja-JP" altLang="en-US" sz="1050" dirty="0" smtClean="0">
                <a:latin typeface="小塚ゴシック Pr6N L"/>
                <a:ea typeface="小塚ゴシック Pr6N L"/>
                <a:cs typeface="小塚ゴシック Pr6N L"/>
              </a:rPr>
              <a:t>等の</a:t>
            </a:r>
            <a:r>
              <a:rPr lang="ja-JP" altLang="en-US" sz="1050" dirty="0">
                <a:latin typeface="小塚ゴシック Pr6N L"/>
                <a:ea typeface="小塚ゴシック Pr6N L"/>
                <a:cs typeface="小塚ゴシック Pr6N L"/>
              </a:rPr>
              <a:t>簡単</a:t>
            </a:r>
            <a:r>
              <a:rPr lang="ja-JP" altLang="en-US" sz="1050" dirty="0" smtClean="0">
                <a:latin typeface="小塚ゴシック Pr6N L"/>
                <a:ea typeface="小塚ゴシック Pr6N L"/>
                <a:cs typeface="小塚ゴシック Pr6N L"/>
              </a:rPr>
              <a:t>に読み取る</a:t>
            </a:r>
            <a:r>
              <a:rPr lang="ja-JP" altLang="en-US" sz="1050" dirty="0">
                <a:latin typeface="小塚ゴシック Pr6N L"/>
                <a:ea typeface="小塚ゴシック Pr6N L"/>
                <a:cs typeface="小塚ゴシック Pr6N L"/>
              </a:rPr>
              <a:t>ことができる</a:t>
            </a:r>
            <a:r>
              <a:rPr lang="ja-JP" altLang="en-US" sz="1050" dirty="0" smtClean="0">
                <a:latin typeface="小塚ゴシック Pr6N L"/>
                <a:ea typeface="小塚ゴシック Pr6N L"/>
                <a:cs typeface="小塚ゴシック Pr6N L"/>
              </a:rPr>
              <a:t>形式へ変換することで容易化している。</a:t>
            </a:r>
            <a:endParaRPr lang="en-US" altLang="ja-JP" sz="1050" dirty="0" smtClean="0">
              <a:latin typeface="小塚ゴシック Pr6N L"/>
              <a:ea typeface="小塚ゴシック Pr6N L"/>
              <a:cs typeface="小塚ゴシック Pr6N L"/>
            </a:endParaRPr>
          </a:p>
        </p:txBody>
      </p:sp>
      <p:sp>
        <p:nvSpPr>
          <p:cNvPr id="56" name="テキスト ボックス 55"/>
          <p:cNvSpPr txBox="1"/>
          <p:nvPr/>
        </p:nvSpPr>
        <p:spPr>
          <a:xfrm>
            <a:off x="9194586" y="4277421"/>
            <a:ext cx="615553" cy="1900408"/>
          </a:xfrm>
          <a:prstGeom prst="rect">
            <a:avLst/>
          </a:prstGeom>
          <a:noFill/>
        </p:spPr>
        <p:txBody>
          <a:bodyPr vert="eaVert" wrap="none" rtlCol="0">
            <a:spAutoFit/>
          </a:bodyPr>
          <a:lstStyle/>
          <a:p>
            <a:r>
              <a:rPr kumimoji="1" lang="ja-JP" altLang="en-US" sz="2800" dirty="0" smtClean="0">
                <a:solidFill>
                  <a:srgbClr val="0080FF"/>
                </a:solidFill>
                <a:latin typeface="フォントポにほんご"/>
                <a:ea typeface="フォントポにほんご"/>
                <a:cs typeface="フォントポにほんご"/>
              </a:rPr>
              <a:t>利用者の声</a:t>
            </a:r>
            <a:endParaRPr kumimoji="1" lang="ja-JP" altLang="en-US" sz="2800" dirty="0">
              <a:solidFill>
                <a:srgbClr val="0080FF"/>
              </a:solidFill>
              <a:latin typeface="フォントポにほんご"/>
              <a:ea typeface="フォントポにほんご"/>
              <a:cs typeface="フォントポにほんご"/>
            </a:endParaRPr>
          </a:p>
        </p:txBody>
      </p:sp>
      <p:cxnSp>
        <p:nvCxnSpPr>
          <p:cNvPr id="59" name="直線コネクタ 58"/>
          <p:cNvCxnSpPr/>
          <p:nvPr/>
        </p:nvCxnSpPr>
        <p:spPr>
          <a:xfrm flipH="1" flipV="1">
            <a:off x="5245529" y="5213789"/>
            <a:ext cx="3963777" cy="13836"/>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60" name="テキスト ボックス 59"/>
          <p:cNvSpPr txBox="1"/>
          <p:nvPr/>
        </p:nvSpPr>
        <p:spPr>
          <a:xfrm>
            <a:off x="5985994" y="4185305"/>
            <a:ext cx="3266599" cy="769441"/>
          </a:xfrm>
          <a:prstGeom prst="rect">
            <a:avLst/>
          </a:prstGeom>
          <a:noFill/>
        </p:spPr>
        <p:txBody>
          <a:bodyPr wrap="square" rtlCol="0">
            <a:spAutoFit/>
          </a:bodyPr>
          <a:lstStyle/>
          <a:p>
            <a:r>
              <a:rPr lang="ja-JP" altLang="en-US" sz="1100" dirty="0" smtClean="0">
                <a:latin typeface="小塚ゴシック Pr6N L"/>
                <a:ea typeface="小塚ゴシック Pr6N L"/>
                <a:cs typeface="小塚ゴシック Pr6N L"/>
              </a:rPr>
              <a:t>これまでは天気予報の更新タイミングが</a:t>
            </a:r>
            <a:r>
              <a:rPr lang="en-US" altLang="ja-JP" sz="1100" dirty="0" smtClean="0">
                <a:latin typeface="小塚ゴシック Pr6N L"/>
                <a:ea typeface="小塚ゴシック Pr6N L"/>
                <a:cs typeface="小塚ゴシック Pr6N L"/>
              </a:rPr>
              <a:t>1</a:t>
            </a:r>
            <a:r>
              <a:rPr lang="ja-JP" altLang="en-US" sz="1100" dirty="0" smtClean="0">
                <a:latin typeface="小塚ゴシック Pr6N L"/>
                <a:ea typeface="小塚ゴシック Pr6N L"/>
                <a:cs typeface="小塚ゴシック Pr6N L"/>
              </a:rPr>
              <a:t>日</a:t>
            </a:r>
            <a:r>
              <a:rPr lang="en-US" altLang="ja-JP" sz="1100" dirty="0" smtClean="0">
                <a:latin typeface="小塚ゴシック Pr6N L"/>
                <a:ea typeface="小塚ゴシック Pr6N L"/>
                <a:cs typeface="小塚ゴシック Pr6N L"/>
              </a:rPr>
              <a:t>4</a:t>
            </a:r>
            <a:r>
              <a:rPr lang="ja-JP" altLang="en-US" sz="1100" dirty="0" smtClean="0">
                <a:latin typeface="小塚ゴシック Pr6N L"/>
                <a:ea typeface="小塚ゴシック Pr6N L"/>
                <a:cs typeface="小塚ゴシック Pr6N L"/>
              </a:rPr>
              <a:t>回しかなくて急変時に天気予報が外れることがあったけど、</a:t>
            </a:r>
            <a:r>
              <a:rPr lang="en-US" altLang="ja-JP" sz="1100" dirty="0" err="1" smtClean="0">
                <a:latin typeface="小塚ゴシック Pr6N L"/>
                <a:ea typeface="小塚ゴシック Pr6N L"/>
                <a:cs typeface="小塚ゴシック Pr6N L"/>
              </a:rPr>
              <a:t>HalexDream</a:t>
            </a:r>
            <a:r>
              <a:rPr lang="en-US" altLang="ja-JP" sz="1100" dirty="0" smtClean="0">
                <a:latin typeface="小塚ゴシック Pr6N L"/>
                <a:ea typeface="小塚ゴシック Pr6N L"/>
                <a:cs typeface="小塚ゴシック Pr6N L"/>
              </a:rPr>
              <a:t>!</a:t>
            </a:r>
            <a:r>
              <a:rPr lang="ja-JP" altLang="en-US" sz="1100" dirty="0" smtClean="0">
                <a:latin typeface="小塚ゴシック Pr6N L"/>
                <a:ea typeface="小塚ゴシック Pr6N L"/>
                <a:cs typeface="小塚ゴシック Pr6N L"/>
              </a:rPr>
              <a:t>は頻繁な更新があるため、最新の予報がわかって助かる！</a:t>
            </a:r>
            <a:endParaRPr lang="en-US" altLang="ja-JP" sz="1100" dirty="0" smtClean="0"/>
          </a:p>
        </p:txBody>
      </p:sp>
      <p:pic>
        <p:nvPicPr>
          <p:cNvPr id="66" name="拡声器b.png" descr="/Users/meg/Desktop/特研/特研OD/アイコン/拡声器b.png"/>
          <p:cNvPicPr>
            <a:picLocks noChangeAspect="1"/>
          </p:cNvPicPr>
          <p:nvPr/>
        </p:nvPicPr>
        <p:blipFill>
          <a:blip r:embed="rId12" r:link="rId13">
            <a:extLst>
              <a:ext uri="{28A0092B-C50C-407E-A947-70E740481C1C}">
                <a14:useLocalDpi xmlns:a14="http://schemas.microsoft.com/office/drawing/2010/main" val="0"/>
              </a:ext>
            </a:extLst>
          </a:blip>
          <a:stretch>
            <a:fillRect/>
          </a:stretch>
        </p:blipFill>
        <p:spPr>
          <a:xfrm>
            <a:off x="5272473" y="5443458"/>
            <a:ext cx="688804" cy="703011"/>
          </a:xfrm>
          <a:prstGeom prst="rect">
            <a:avLst/>
          </a:prstGeom>
        </p:spPr>
      </p:pic>
      <p:sp>
        <p:nvSpPr>
          <p:cNvPr id="82" name="正方形/長方形 81"/>
          <p:cNvSpPr/>
          <p:nvPr/>
        </p:nvSpPr>
        <p:spPr>
          <a:xfrm>
            <a:off x="5292" y="0"/>
            <a:ext cx="9906000" cy="1252759"/>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83" name="タイトル 1"/>
          <p:cNvSpPr txBox="1">
            <a:spLocks/>
          </p:cNvSpPr>
          <p:nvPr/>
        </p:nvSpPr>
        <p:spPr>
          <a:xfrm>
            <a:off x="45111" y="238812"/>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600" dirty="0" err="1">
                <a:solidFill>
                  <a:schemeClr val="bg1"/>
                </a:solidFill>
                <a:latin typeface="小塚ゴシック Pro M"/>
                <a:ea typeface="小塚ゴシック Pro M"/>
                <a:cs typeface="小塚ゴシック Pro M"/>
              </a:rPr>
              <a:t>HalexDream</a:t>
            </a:r>
            <a:r>
              <a:rPr lang="en-US" altLang="ja-JP" sz="3600" dirty="0">
                <a:solidFill>
                  <a:schemeClr val="bg1"/>
                </a:solidFill>
                <a:latin typeface="小塚ゴシック Pro M"/>
                <a:ea typeface="小塚ゴシック Pro M"/>
                <a:cs typeface="小塚ゴシック Pro M"/>
              </a:rPr>
              <a:t>!</a:t>
            </a:r>
            <a:endParaRPr lang="ja-JP" altLang="en-US" sz="3600" dirty="0">
              <a:solidFill>
                <a:schemeClr val="bg1"/>
              </a:solidFill>
              <a:latin typeface="小塚ゴシック Pro M"/>
              <a:ea typeface="小塚ゴシック Pro M"/>
              <a:cs typeface="小塚ゴシック Pro M"/>
            </a:endParaRPr>
          </a:p>
        </p:txBody>
      </p:sp>
      <p:sp>
        <p:nvSpPr>
          <p:cNvPr id="85"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rgbClr val="FFFFFF"/>
                </a:solidFill>
                <a:latin typeface="小塚ゴシック Pr6N R"/>
                <a:ea typeface="小塚ゴシック Pr6N R"/>
                <a:cs typeface="小塚ゴシック Pr6N R"/>
              </a:rPr>
              <a:t>By</a:t>
            </a:r>
            <a:r>
              <a:rPr lang="ja-JP" altLang="en-US" sz="1400" dirty="0">
                <a:solidFill>
                  <a:srgbClr val="FFFFFF"/>
                </a:solidFill>
                <a:latin typeface="小塚ゴシック Pr6N R"/>
                <a:ea typeface="小塚ゴシック Pr6N R"/>
                <a:cs typeface="小塚ゴシック Pr6N R"/>
              </a:rPr>
              <a:t>　株式会社ハレックス</a:t>
            </a:r>
          </a:p>
        </p:txBody>
      </p:sp>
      <p:grpSp>
        <p:nvGrpSpPr>
          <p:cNvPr id="86" name="図形グループ 85"/>
          <p:cNvGrpSpPr/>
          <p:nvPr/>
        </p:nvGrpSpPr>
        <p:grpSpPr>
          <a:xfrm>
            <a:off x="6255233" y="250008"/>
            <a:ext cx="752743" cy="752743"/>
            <a:chOff x="6255233" y="281179"/>
            <a:chExt cx="752743" cy="752743"/>
          </a:xfrm>
          <a:noFill/>
        </p:grpSpPr>
        <p:sp>
          <p:nvSpPr>
            <p:cNvPr id="87" name="角丸四角形 86"/>
            <p:cNvSpPr/>
            <p:nvPr/>
          </p:nvSpPr>
          <p:spPr>
            <a:xfrm>
              <a:off x="6255233"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8" name="テキスト ボックス 87"/>
            <p:cNvSpPr txBox="1"/>
            <p:nvPr/>
          </p:nvSpPr>
          <p:spPr>
            <a:xfrm>
              <a:off x="6308439" y="334385"/>
              <a:ext cx="646331" cy="646331"/>
            </a:xfrm>
            <a:prstGeom prst="rect">
              <a:avLst/>
            </a:prstGeom>
            <a:grpFill/>
            <a:ln>
              <a:noFill/>
            </a:ln>
          </p:spPr>
          <p:txBody>
            <a:bodyPr wrap="none" rtlCol="0">
              <a:spAutoFit/>
            </a:bodyPr>
            <a:lstStyle/>
            <a:p>
              <a:r>
                <a:rPr kumimoji="1" lang="ja-JP" altLang="en-US" dirty="0" smtClean="0">
                  <a:solidFill>
                    <a:srgbClr val="DEFFFF"/>
                  </a:solidFill>
                  <a:latin typeface="小塚ゴシック Pr6N M"/>
                  <a:ea typeface="小塚ゴシック Pr6N M"/>
                  <a:cs typeface="小塚ゴシック Pr6N M"/>
                </a:rPr>
                <a:t>防災</a:t>
              </a:r>
              <a:endParaRPr kumimoji="1"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減災</a:t>
              </a:r>
              <a:endParaRPr kumimoji="1" lang="ja-JP" altLang="en-US" dirty="0">
                <a:solidFill>
                  <a:srgbClr val="DEFFFF"/>
                </a:solidFill>
                <a:latin typeface="小塚ゴシック Pr6N M"/>
                <a:ea typeface="小塚ゴシック Pr6N M"/>
                <a:cs typeface="小塚ゴシック Pr6N M"/>
              </a:endParaRPr>
            </a:p>
          </p:txBody>
        </p:sp>
      </p:grpSp>
      <p:grpSp>
        <p:nvGrpSpPr>
          <p:cNvPr id="89" name="図形グループ 88"/>
          <p:cNvGrpSpPr/>
          <p:nvPr/>
        </p:nvGrpSpPr>
        <p:grpSpPr>
          <a:xfrm>
            <a:off x="8089329" y="250008"/>
            <a:ext cx="752743" cy="752743"/>
            <a:chOff x="8060984" y="281179"/>
            <a:chExt cx="752743" cy="752743"/>
          </a:xfrm>
          <a:solidFill>
            <a:schemeClr val="bg1"/>
          </a:solidFill>
        </p:grpSpPr>
        <p:sp>
          <p:nvSpPr>
            <p:cNvPr id="90" name="角丸四角形 89"/>
            <p:cNvSpPr/>
            <p:nvPr/>
          </p:nvSpPr>
          <p:spPr>
            <a:xfrm>
              <a:off x="8060984" y="281179"/>
              <a:ext cx="752743" cy="752743"/>
            </a:xfrm>
            <a:prstGeom prst="roundRect">
              <a:avLst/>
            </a:prstGeom>
            <a:grp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8114190" y="334385"/>
              <a:ext cx="646331" cy="646331"/>
            </a:xfrm>
            <a:prstGeom prst="rect">
              <a:avLst/>
            </a:prstGeom>
            <a:grpFill/>
            <a:ln>
              <a:solidFill>
                <a:schemeClr val="bg1"/>
              </a:solidFill>
            </a:ln>
          </p:spPr>
          <p:txBody>
            <a:bodyPr wrap="none" rtlCol="0">
              <a:spAutoFit/>
            </a:bodyPr>
            <a:lstStyle/>
            <a:p>
              <a:r>
                <a:rPr lang="ja-JP" altLang="en-US" dirty="0" smtClean="0">
                  <a:solidFill>
                    <a:srgbClr val="4CA6FF"/>
                  </a:solidFill>
                  <a:latin typeface="小塚ゴシック Pr6N M"/>
                  <a:ea typeface="小塚ゴシック Pr6N M"/>
                  <a:cs typeface="小塚ゴシック Pr6N M"/>
                </a:rPr>
                <a:t>産業</a:t>
              </a:r>
              <a:endParaRPr lang="en-US" altLang="ja-JP" dirty="0" smtClean="0">
                <a:solidFill>
                  <a:srgbClr val="4CA6FF"/>
                </a:solidFill>
                <a:latin typeface="小塚ゴシック Pr6N M"/>
                <a:ea typeface="小塚ゴシック Pr6N M"/>
                <a:cs typeface="小塚ゴシック Pr6N M"/>
              </a:endParaRPr>
            </a:p>
            <a:p>
              <a:r>
                <a:rPr lang="ja-JP" altLang="en-US" dirty="0" smtClean="0">
                  <a:solidFill>
                    <a:srgbClr val="4CA6FF"/>
                  </a:solidFill>
                  <a:latin typeface="小塚ゴシック Pr6N M"/>
                  <a:ea typeface="小塚ゴシック Pr6N M"/>
                  <a:cs typeface="小塚ゴシック Pr6N M"/>
                </a:rPr>
                <a:t>創出</a:t>
              </a:r>
              <a:endParaRPr kumimoji="1" lang="en-US" altLang="ja-JP" dirty="0" smtClean="0">
                <a:solidFill>
                  <a:srgbClr val="4CA6FF"/>
                </a:solidFill>
                <a:latin typeface="小塚ゴシック Pr6N M"/>
                <a:ea typeface="小塚ゴシック Pr6N M"/>
                <a:cs typeface="小塚ゴシック Pr6N M"/>
              </a:endParaRPr>
            </a:p>
          </p:txBody>
        </p:sp>
      </p:grpSp>
      <p:grpSp>
        <p:nvGrpSpPr>
          <p:cNvPr id="92" name="図形グループ 91"/>
          <p:cNvGrpSpPr/>
          <p:nvPr/>
        </p:nvGrpSpPr>
        <p:grpSpPr>
          <a:xfrm>
            <a:off x="7172281" y="250008"/>
            <a:ext cx="752743" cy="752743"/>
            <a:chOff x="7154801" y="281179"/>
            <a:chExt cx="752743" cy="752743"/>
          </a:xfrm>
        </p:grpSpPr>
        <p:sp>
          <p:nvSpPr>
            <p:cNvPr id="93" name="角丸四角形 92"/>
            <p:cNvSpPr/>
            <p:nvPr/>
          </p:nvSpPr>
          <p:spPr>
            <a:xfrm>
              <a:off x="7154801"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4" name="テキスト ボックス 93"/>
            <p:cNvSpPr txBox="1"/>
            <p:nvPr/>
          </p:nvSpPr>
          <p:spPr>
            <a:xfrm>
              <a:off x="7208007" y="334385"/>
              <a:ext cx="659155" cy="646331"/>
            </a:xfrm>
            <a:prstGeom prst="rect">
              <a:avLst/>
            </a:prstGeom>
            <a:noFill/>
            <a:ln>
              <a:noFill/>
            </a:ln>
          </p:spPr>
          <p:txBody>
            <a:bodyPr wrap="none" rtlCol="0">
              <a:spAutoFit/>
            </a:bodyPr>
            <a:lstStyle/>
            <a:p>
              <a:r>
                <a:rPr lang="ja-JP" altLang="en-US" dirty="0" smtClean="0">
                  <a:solidFill>
                    <a:srgbClr val="DEFFFF"/>
                  </a:solidFill>
                  <a:latin typeface="小塚ゴシック Pr6N M"/>
                  <a:ea typeface="小塚ゴシック Pr6N M"/>
                  <a:cs typeface="小塚ゴシック Pr6N M"/>
                </a:rPr>
                <a:t>少子</a:t>
              </a:r>
              <a:endParaRPr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高齢</a:t>
              </a:r>
              <a:endParaRPr lang="en-US" altLang="ja-JP" dirty="0" smtClean="0">
                <a:solidFill>
                  <a:srgbClr val="DEFFFF"/>
                </a:solidFill>
                <a:latin typeface="小塚ゴシック Pr6N M"/>
                <a:ea typeface="小塚ゴシック Pr6N M"/>
                <a:cs typeface="小塚ゴシック Pr6N M"/>
              </a:endParaRPr>
            </a:p>
          </p:txBody>
        </p:sp>
      </p:grpSp>
      <p:sp>
        <p:nvSpPr>
          <p:cNvPr id="95" name="角丸四角形 94"/>
          <p:cNvSpPr/>
          <p:nvPr/>
        </p:nvSpPr>
        <p:spPr>
          <a:xfrm>
            <a:off x="9006672" y="250008"/>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DEFFFF"/>
                </a:solidFill>
                <a:latin typeface="小塚ゴシック Pr6N M"/>
                <a:ea typeface="小塚ゴシック Pr6N M"/>
                <a:cs typeface="小塚ゴシック Pr6N M"/>
              </a:rPr>
              <a:t>防犯</a:t>
            </a:r>
            <a:endParaRPr lang="en-US" altLang="ja-JP" sz="1400" dirty="0" smtClean="0">
              <a:solidFill>
                <a:srgbClr val="DEFFFF"/>
              </a:solidFill>
              <a:latin typeface="小塚ゴシック Pr6N M"/>
              <a:ea typeface="小塚ゴシック Pr6N M"/>
              <a:cs typeface="小塚ゴシック Pr6N M"/>
            </a:endParaRPr>
          </a:p>
          <a:p>
            <a:r>
              <a:rPr lang="ja-JP" altLang="en-US" sz="1400" dirty="0" smtClean="0">
                <a:solidFill>
                  <a:srgbClr val="DEFFFF"/>
                </a:solidFill>
                <a:latin typeface="小塚ゴシック Pr6N M"/>
                <a:ea typeface="小塚ゴシック Pr6N M"/>
                <a:cs typeface="小塚ゴシック Pr6N M"/>
              </a:rPr>
              <a:t>医療</a:t>
            </a:r>
            <a:endParaRPr lang="en-US" altLang="ja-JP" sz="1400" dirty="0" smtClean="0">
              <a:solidFill>
                <a:srgbClr val="DEFFFF"/>
              </a:solidFill>
              <a:latin typeface="小塚ゴシック Pr6N M"/>
              <a:ea typeface="小塚ゴシック Pr6N M"/>
              <a:cs typeface="小塚ゴシック Pr6N M"/>
            </a:endParaRPr>
          </a:p>
          <a:p>
            <a:r>
              <a:rPr lang="ja-JP" altLang="en-US" sz="1400" dirty="0" smtClean="0">
                <a:solidFill>
                  <a:srgbClr val="DEFFFF"/>
                </a:solidFill>
                <a:latin typeface="小塚ゴシック Pr6N M"/>
                <a:ea typeface="小塚ゴシック Pr6N M"/>
                <a:cs typeface="小塚ゴシック Pr6N M"/>
              </a:rPr>
              <a:t>教育</a:t>
            </a:r>
            <a:r>
              <a:rPr lang="ja-JP" altLang="en-US" sz="1000" dirty="0" smtClean="0">
                <a:solidFill>
                  <a:srgbClr val="DEFFFF"/>
                </a:solidFill>
                <a:latin typeface="小塚ゴシック Pr6N M"/>
                <a:ea typeface="小塚ゴシック Pr6N M"/>
                <a:cs typeface="小塚ゴシック Pr6N M"/>
              </a:rPr>
              <a:t>等</a:t>
            </a:r>
            <a:endParaRPr lang="en-US" altLang="ja-JP" dirty="0" smtClean="0">
              <a:solidFill>
                <a:srgbClr val="DEFFFF"/>
              </a:solidFill>
              <a:latin typeface="小塚ゴシック Pr6N M"/>
              <a:ea typeface="小塚ゴシック Pr6N M"/>
              <a:cs typeface="小塚ゴシック Pr6N M"/>
            </a:endParaRPr>
          </a:p>
        </p:txBody>
      </p:sp>
      <p:sp>
        <p:nvSpPr>
          <p:cNvPr id="51"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rgbClr val="FFFFFF"/>
                </a:solidFill>
                <a:latin typeface="小塚ゴシック Pr6N R"/>
                <a:ea typeface="小塚ゴシック Pr6N R"/>
                <a:cs typeface="小塚ゴシック Pr6N R"/>
              </a:rPr>
              <a:t>気象庁が発表するあらゆるデータ</a:t>
            </a:r>
            <a:r>
              <a:rPr lang="ja-JP" altLang="en-US" sz="1400" dirty="0" smtClean="0">
                <a:solidFill>
                  <a:srgbClr val="FFFFFF"/>
                </a:solidFill>
                <a:latin typeface="小塚ゴシック Pr6N R"/>
                <a:ea typeface="小塚ゴシック Pr6N R"/>
                <a:cs typeface="小塚ゴシック Pr6N R"/>
              </a:rPr>
              <a:t>を活用</a:t>
            </a:r>
            <a:endParaRPr lang="ja-JP" altLang="en-US" sz="1400" dirty="0">
              <a:solidFill>
                <a:srgbClr val="FFFFFF"/>
              </a:solidFill>
              <a:latin typeface="小塚ゴシック Pr6N R"/>
              <a:ea typeface="小塚ゴシック Pr6N R"/>
              <a:cs typeface="小塚ゴシック Pr6N R"/>
            </a:endParaRPr>
          </a:p>
        </p:txBody>
      </p:sp>
      <p:sp>
        <p:nvSpPr>
          <p:cNvPr id="49" name="テキスト ボックス 48"/>
          <p:cNvSpPr txBox="1"/>
          <p:nvPr/>
        </p:nvSpPr>
        <p:spPr>
          <a:xfrm>
            <a:off x="5986916" y="5278551"/>
            <a:ext cx="3266599" cy="769441"/>
          </a:xfrm>
          <a:prstGeom prst="rect">
            <a:avLst/>
          </a:prstGeom>
          <a:noFill/>
        </p:spPr>
        <p:txBody>
          <a:bodyPr wrap="square" rtlCol="0">
            <a:spAutoFit/>
          </a:bodyPr>
          <a:lstStyle/>
          <a:p>
            <a:r>
              <a:rPr kumimoji="1" lang="ja-JP" altLang="en-US" sz="1100" dirty="0" smtClean="0">
                <a:latin typeface="小塚ゴシック Pr6N L"/>
                <a:ea typeface="小塚ゴシック Pr6N L"/>
                <a:cs typeface="小塚ゴシック Pr6N L"/>
              </a:rPr>
              <a:t>地域によっては実際の天気と気象庁が発表する天気情報が異なることがあったが、</a:t>
            </a:r>
            <a:r>
              <a:rPr lang="en-US" altLang="ja-JP" sz="1100" dirty="0">
                <a:latin typeface="小塚ゴシック Pr6N L"/>
                <a:ea typeface="小塚ゴシック Pr6N L"/>
                <a:cs typeface="小塚ゴシック Pr6N L"/>
              </a:rPr>
              <a:t> </a:t>
            </a:r>
            <a:r>
              <a:rPr lang="en-US" altLang="ja-JP" sz="1100" dirty="0" err="1">
                <a:latin typeface="小塚ゴシック Pr6N L"/>
                <a:ea typeface="小塚ゴシック Pr6N L"/>
                <a:cs typeface="小塚ゴシック Pr6N L"/>
              </a:rPr>
              <a:t>HalexDream</a:t>
            </a:r>
            <a:r>
              <a:rPr lang="en-US" altLang="ja-JP" sz="1100" dirty="0" smtClean="0">
                <a:latin typeface="小塚ゴシック Pr6N L"/>
                <a:ea typeface="小塚ゴシック Pr6N L"/>
                <a:cs typeface="小塚ゴシック Pr6N L"/>
              </a:rPr>
              <a:t>!</a:t>
            </a:r>
            <a:r>
              <a:rPr lang="ja-JP" altLang="en-US" sz="1100" dirty="0" smtClean="0">
                <a:latin typeface="小塚ゴシック Pr6N L"/>
                <a:ea typeface="小塚ゴシック Pr6N L"/>
                <a:cs typeface="小塚ゴシック Pr6N L"/>
              </a:rPr>
              <a:t>は地域補正があるため実際の天気と近い情報が提供されて便利。</a:t>
            </a:r>
            <a:endParaRPr kumimoji="1" lang="ja-JP" altLang="en-US" sz="1100" dirty="0">
              <a:latin typeface="小塚ゴシック Pr6N L"/>
              <a:ea typeface="小塚ゴシック Pr6N L"/>
              <a:cs typeface="小塚ゴシック Pr6N L"/>
            </a:endParaRPr>
          </a:p>
        </p:txBody>
      </p:sp>
    </p:spTree>
    <p:extLst>
      <p:ext uri="{BB962C8B-B14F-4D97-AF65-F5344CB8AC3E}">
        <p14:creationId xmlns:p14="http://schemas.microsoft.com/office/powerpoint/2010/main" val="3610509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339</Words>
  <Application>Microsoft Office PowerPoint</Application>
  <PresentationFormat>A4 210 x 297 mm</PresentationFormat>
  <Paragraphs>57</Paragraphs>
  <Slides>2</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Calibri Light</vt:lpstr>
      <vt:lpstr>Corbel</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2018-02-21T08:14:24Z</dcterms:created>
  <dcterms:modified xsi:type="dcterms:W3CDTF">2018-02-21T08:14:28Z</dcterms:modified>
</cp:coreProperties>
</file>