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60" r:id="rId2"/>
    <p:sldId id="256" r:id="rId3"/>
  </p:sldIdLst>
  <p:sldSz cx="9906000" cy="6858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A6FF"/>
    <a:srgbClr val="1F8CFF"/>
    <a:srgbClr val="0080FF"/>
    <a:srgbClr val="375AD0"/>
    <a:srgbClr val="DEFFFF"/>
    <a:srgbClr val="37B5FC"/>
    <a:srgbClr val="40CCFB"/>
    <a:srgbClr val="49C85B"/>
    <a:srgbClr val="1CB900"/>
    <a:srgbClr val="00D8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86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260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8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0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87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18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02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5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2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97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98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56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21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file://localhost/Users/meg/Desktop/%E7%89%B9%E7%A0%94/%E7%89%B9%E7%A0%94OD/%E3%82%A2%E3%82%A4%E3%82%B3%E3%83%B3/%E3%83%8F%E3%83%86%E3%83%8Ab.png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file://localhost/Users/meg/Desktop/%E7%89%B9%E7%A0%94/%E7%89%B9%E7%A0%94OD/%E3%82%A2%E3%82%A4%E3%82%B3%E3%83%B3/%E3%81%B2%E3%82%89%E3%82%81%E3%81%8Db.pn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file://localhost/Users/meg/Desktop/%E7%89%B9%E7%A0%94/%E7%89%B9%E7%A0%94OD/%E3%82%A2%E3%82%A4%E3%82%B3%E3%83%B3/%E6%8B%A1%E5%A3%B0%E5%99%A8b.png" TargetMode="External"/><Relationship Id="rId3" Type="http://schemas.openxmlformats.org/officeDocument/2006/relationships/image" Target="file://localhost/Users/meg/Desktop/%E7%89%B9%E7%A0%94/%E7%89%B9%E7%A0%94OD/%E3%82%A2%E3%82%A4%E3%82%B3%E3%83%B3/%E3%82%A2%E3%82%A4%E3%83%86%E3%82%99%E3%82%A3%E3%82%A2b.png" TargetMode="External"/><Relationship Id="rId7" Type="http://schemas.openxmlformats.org/officeDocument/2006/relationships/image" Target="file://localhost/Users/meg/Desktop/%E7%89%B9%E7%A0%94/%E7%89%B9%E7%A0%94OD/%E3%82%A2%E3%82%A4%E3%82%B3%E3%83%B3/%E3%83%81%E3%83%BC%E3%83%A0b.png" TargetMode="External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file://localhost/Users/meg/Desktop/%E7%89%B9%E7%A0%94/%E7%89%B9%E7%A0%94OD/%E3%82%A2%E3%82%A4%E3%82%B3%E3%83%B3/%E3%83%9E%E3%83%BC%E3%82%AB%E3%83%BCb.png" TargetMode="External"/><Relationship Id="rId5" Type="http://schemas.openxmlformats.org/officeDocument/2006/relationships/image" Target="file://localhost/Users/meg/Desktop/%E7%89%B9%E7%A0%94/%E7%89%B9%E7%A0%94OD/%E3%82%A2%E3%82%A4%E3%82%B3%E3%83%B3/%E3%83%8F%E3%82%9A%E3%82%BD%E3%82%B3%E3%83%B3%E4%BD%9C%E6%A5%ADb.png" TargetMode="Externa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file://localhost/Users/meg/Desktop/%E7%89%B9%E7%A0%94/%E7%89%B9%E7%A0%94OD/%E3%82%A2%E3%82%A4%E3%82%B3%E3%83%B3/%E5%8F%97%E8%B3%9Eb.png" TargetMode="Externa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角丸四角形 79"/>
          <p:cNvSpPr/>
          <p:nvPr/>
        </p:nvSpPr>
        <p:spPr>
          <a:xfrm>
            <a:off x="5050292" y="2226549"/>
            <a:ext cx="4743817" cy="1730674"/>
          </a:xfrm>
          <a:prstGeom prst="roundRect">
            <a:avLst>
              <a:gd name="adj" fmla="val 10424"/>
            </a:avLst>
          </a:prstGeom>
          <a:noFill/>
          <a:ln>
            <a:solidFill>
              <a:srgbClr val="008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片側の 2 つの角を丸めた四角形 31"/>
          <p:cNvSpPr/>
          <p:nvPr/>
        </p:nvSpPr>
        <p:spPr>
          <a:xfrm>
            <a:off x="5052210" y="4334193"/>
            <a:ext cx="4743817" cy="503242"/>
          </a:xfrm>
          <a:prstGeom prst="round2SameRect">
            <a:avLst>
              <a:gd name="adj1" fmla="val 40827"/>
              <a:gd name="adj2" fmla="val 0"/>
            </a:avLst>
          </a:prstGeom>
          <a:solidFill>
            <a:srgbClr val="008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37B5F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37B5F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-350" y="1496340"/>
            <a:ext cx="9911641" cy="46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 smtClean="0">
                <a:solidFill>
                  <a:srgbClr val="0080FF"/>
                </a:solidFill>
                <a:latin typeface="小塚ゴシック Pr6N R"/>
                <a:ea typeface="小塚ゴシック Pr6N R"/>
                <a:cs typeface="小塚ゴシック Pr6N R"/>
              </a:rPr>
              <a:t>花粉症</a:t>
            </a:r>
            <a:r>
              <a:rPr lang="ja-JP" altLang="en-US" sz="1600" dirty="0">
                <a:solidFill>
                  <a:srgbClr val="0080FF"/>
                </a:solidFill>
                <a:latin typeface="小塚ゴシック Pr6N R"/>
                <a:ea typeface="小塚ゴシック Pr6N R"/>
                <a:cs typeface="小塚ゴシック Pr6N R"/>
              </a:rPr>
              <a:t>の日々は、辛いもの</a:t>
            </a:r>
            <a:r>
              <a:rPr lang="ja-JP" altLang="en-US" sz="1600" dirty="0" smtClean="0">
                <a:solidFill>
                  <a:srgbClr val="0080FF"/>
                </a:solidFill>
                <a:latin typeface="小塚ゴシック Pr6N R"/>
                <a:ea typeface="小塚ゴシック Pr6N R"/>
                <a:cs typeface="小塚ゴシック Pr6N R"/>
              </a:rPr>
              <a:t>。花粉症</a:t>
            </a:r>
            <a:r>
              <a:rPr lang="ja-JP" altLang="en-US" sz="1600" dirty="0">
                <a:solidFill>
                  <a:srgbClr val="0080FF"/>
                </a:solidFill>
                <a:latin typeface="小塚ゴシック Pr6N R"/>
                <a:ea typeface="小塚ゴシック Pr6N R"/>
                <a:cs typeface="小塚ゴシック Pr6N R"/>
              </a:rPr>
              <a:t>体験をより楽しいものにできないか？</a:t>
            </a:r>
            <a:endParaRPr lang="en-US" altLang="ja-JP" sz="1600" dirty="0">
              <a:solidFill>
                <a:srgbClr val="0080FF"/>
              </a:solidFill>
              <a:latin typeface="小塚ゴシック Pr6N R"/>
              <a:ea typeface="小塚ゴシック Pr6N R"/>
              <a:cs typeface="小塚ゴシック Pr6N R"/>
            </a:endParaRPr>
          </a:p>
          <a:p>
            <a:pPr algn="l"/>
            <a:r>
              <a:rPr lang="ja-JP" altLang="en-US" sz="1600" dirty="0">
                <a:solidFill>
                  <a:srgbClr val="0080FF"/>
                </a:solidFill>
                <a:latin typeface="小塚ゴシック Pr6N R"/>
                <a:ea typeface="小塚ゴシック Pr6N R"/>
                <a:cs typeface="小塚ゴシック Pr6N R"/>
              </a:rPr>
              <a:t>そんな制作者の想いと遊び心から</a:t>
            </a:r>
            <a:r>
              <a:rPr lang="ja-JP" altLang="en-US" sz="1600" dirty="0" smtClean="0">
                <a:solidFill>
                  <a:srgbClr val="0080FF"/>
                </a:solidFill>
                <a:latin typeface="小塚ゴシック Pr6N R"/>
                <a:ea typeface="小塚ゴシック Pr6N R"/>
                <a:cs typeface="小塚ゴシック Pr6N R"/>
              </a:rPr>
              <a:t>生まれた</a:t>
            </a:r>
            <a:r>
              <a:rPr lang="en-US" altLang="ja-JP" sz="1600" dirty="0" smtClean="0">
                <a:solidFill>
                  <a:srgbClr val="0080FF"/>
                </a:solidFill>
                <a:latin typeface="小塚ゴシック Pr6N R"/>
                <a:ea typeface="小塚ゴシック Pr6N R"/>
                <a:cs typeface="小塚ゴシック Pr6N R"/>
              </a:rPr>
              <a:t>KTP</a:t>
            </a:r>
            <a:r>
              <a:rPr lang="ja-JP" altLang="en-US" sz="1600" dirty="0">
                <a:solidFill>
                  <a:srgbClr val="0080FF"/>
                </a:solidFill>
                <a:latin typeface="小塚ゴシック Pr6N R"/>
                <a:ea typeface="小塚ゴシック Pr6N R"/>
                <a:cs typeface="小塚ゴシック Pr6N R"/>
              </a:rPr>
              <a:t>（カフン・ツライ・ポイント）を算出するアプリです</a:t>
            </a:r>
            <a:r>
              <a:rPr lang="ja-JP" altLang="en-US" sz="1600" dirty="0" smtClean="0">
                <a:solidFill>
                  <a:srgbClr val="0080FF"/>
                </a:solidFill>
                <a:latin typeface="小塚ゴシック Pr6N R"/>
                <a:ea typeface="小塚ゴシック Pr6N R"/>
                <a:cs typeface="小塚ゴシック Pr6N R"/>
              </a:rPr>
              <a:t>。</a:t>
            </a:r>
            <a:endParaRPr lang="en-US" altLang="ja-JP" sz="1600" dirty="0">
              <a:solidFill>
                <a:srgbClr val="0080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45" name="下矢印 44"/>
          <p:cNvSpPr/>
          <p:nvPr/>
        </p:nvSpPr>
        <p:spPr>
          <a:xfrm>
            <a:off x="7270969" y="3996814"/>
            <a:ext cx="302462" cy="317426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008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8" name="直線コネクタ 57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H="1">
            <a:off x="-348" y="2077445"/>
            <a:ext cx="9911640" cy="0"/>
          </a:xfrm>
          <a:prstGeom prst="line">
            <a:avLst/>
          </a:prstGeom>
          <a:ln w="6350">
            <a:solidFill>
              <a:srgbClr val="008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5166303" y="2291937"/>
            <a:ext cx="275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0080FF"/>
                </a:solidFill>
                <a:latin typeface="小塚ゴシック Pr6N M"/>
                <a:ea typeface="小塚ゴシック Pr6N M"/>
                <a:cs typeface="小塚ゴシック Pr6N M"/>
              </a:rPr>
              <a:t>花粉くん</a:t>
            </a:r>
            <a:r>
              <a:rPr kumimoji="1" lang="en-US" altLang="ja-JP" dirty="0" smtClean="0">
                <a:solidFill>
                  <a:srgbClr val="0080FF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kumimoji="1" lang="ja-JP" altLang="en-US" sz="1600" dirty="0" smtClean="0">
                <a:solidFill>
                  <a:srgbClr val="0080FF"/>
                </a:solidFill>
                <a:latin typeface="小塚ゴシック Pr6N M"/>
                <a:ea typeface="小塚ゴシック Pr6N M"/>
                <a:cs typeface="小塚ゴシック Pr6N M"/>
              </a:rPr>
              <a:t>誕生の</a:t>
            </a:r>
            <a:r>
              <a:rPr kumimoji="1" lang="en-US" altLang="ja-JP" dirty="0" smtClean="0">
                <a:solidFill>
                  <a:srgbClr val="0080FF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kumimoji="1" lang="ja-JP" altLang="en-US" dirty="0" smtClean="0">
                <a:solidFill>
                  <a:srgbClr val="0080FF"/>
                </a:solidFill>
                <a:latin typeface="小塚ゴシック Pr6N M"/>
                <a:ea typeface="小塚ゴシック Pr6N M"/>
                <a:cs typeface="小塚ゴシック Pr6N M"/>
              </a:rPr>
              <a:t>キッカケ</a:t>
            </a:r>
            <a:endParaRPr kumimoji="1" lang="ja-JP" altLang="en-US" dirty="0">
              <a:solidFill>
                <a:srgbClr val="0080FF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069984" y="2756106"/>
            <a:ext cx="43846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花粉症は住民にとって日常的かつ深刻な悩みであり、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2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外出を控えることも多かった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自治体等が発表する飛散量などのデータを閲覧するには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2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手間がかかり、花粉症患者にとって利用しにくかった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166303" y="4409713"/>
            <a:ext cx="297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花粉くん</a:t>
            </a:r>
            <a:r>
              <a:rPr kumimoji="1" lang="en-US" altLang="ja-JP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lang="ja-JP" altLang="en-US" sz="1600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でこう</a:t>
            </a:r>
            <a:r>
              <a:rPr kumimoji="1" lang="en-US" altLang="ja-JP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変わった！</a:t>
            </a:r>
            <a:endParaRPr kumimoji="1" lang="ja-JP" altLang="en-US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166303" y="5046539"/>
            <a:ext cx="42114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独自の飛散指数である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KTP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を基準に、グラフやランキン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    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グで花粉飛散量と地域を可視化したことで事前の対策が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2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200" dirty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可能となった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民間企業の開発する可愛らしいインターフェースを通じ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2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間接的に住民が自治体のデータを利用するようになった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5050292" y="4345728"/>
            <a:ext cx="4743817" cy="2151045"/>
          </a:xfrm>
          <a:prstGeom prst="roundRect">
            <a:avLst>
              <a:gd name="adj" fmla="val 10424"/>
            </a:avLst>
          </a:prstGeom>
          <a:noFill/>
          <a:ln>
            <a:solidFill>
              <a:srgbClr val="008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ハテナb.png" descr="/Users/meg/Desktop/特研/特研OD/アイコン/ハテナb.png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740" y="3086209"/>
            <a:ext cx="404301" cy="834644"/>
          </a:xfrm>
          <a:prstGeom prst="rect">
            <a:avLst/>
          </a:prstGeom>
        </p:spPr>
      </p:pic>
      <p:pic>
        <p:nvPicPr>
          <p:cNvPr id="3" name="ひらめきb.png" descr="/Users/meg/Desktop/特研/特研OD/アイコン/ひらめきb.png"/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714" y="5486255"/>
            <a:ext cx="228827" cy="915308"/>
          </a:xfrm>
          <a:prstGeom prst="rect">
            <a:avLst/>
          </a:prstGeom>
        </p:spPr>
      </p:pic>
      <p:sp>
        <p:nvSpPr>
          <p:cNvPr id="27" name="タイトル 1"/>
          <p:cNvSpPr txBox="1">
            <a:spLocks/>
          </p:cNvSpPr>
          <p:nvPr/>
        </p:nvSpPr>
        <p:spPr>
          <a:xfrm>
            <a:off x="45111" y="254123"/>
            <a:ext cx="5828639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花粉くん</a:t>
            </a:r>
            <a:endParaRPr lang="ja-JP" altLang="en-US" sz="3600" dirty="0">
              <a:solidFill>
                <a:schemeClr val="bg1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29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 株式会社</a:t>
            </a:r>
            <a:r>
              <a:rPr lang="en-US" altLang="ja-JP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 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L"/>
                <a:ea typeface="小塚ゴシック Pr6N L"/>
                <a:cs typeface="小塚ゴシック Pr6N L"/>
              </a:rPr>
              <a:t>博報堂アイ・スタジオ</a:t>
            </a:r>
            <a:endParaRPr kumimoji="1" lang="ja-JP" altLang="en-US" sz="1400" dirty="0">
              <a:solidFill>
                <a:schemeClr val="bg1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57563" y="-26855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花粉症の日常を、ちょっと新しい体験に。</a:t>
            </a:r>
            <a:endParaRPr kumimoji="1" lang="ja-JP" altLang="en-US" sz="1400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57563" y="2450215"/>
            <a:ext cx="1933572" cy="611782"/>
          </a:xfrm>
          <a:prstGeom prst="roundRect">
            <a:avLst>
              <a:gd name="adj" fmla="val 5000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 smtClean="0">
                <a:latin typeface="フォントポにほんご"/>
                <a:ea typeface="フォントポにほんご"/>
                <a:cs typeface="フォントポにほんご"/>
              </a:rPr>
              <a:t>①</a:t>
            </a:r>
            <a:r>
              <a:rPr lang="ja-JP" altLang="en-US" sz="1100" dirty="0" smtClean="0">
                <a:latin typeface="フォントポにほんご"/>
                <a:ea typeface="フォントポにほんご"/>
                <a:cs typeface="フォントポにほんご"/>
              </a:rPr>
              <a:t>　アプリを開くと、</a:t>
            </a:r>
            <a:endParaRPr lang="en-US" altLang="ja-JP" sz="1100" dirty="0" smtClean="0">
              <a:latin typeface="フォントポにほんご"/>
              <a:ea typeface="フォントポにほんご"/>
              <a:cs typeface="フォントポにほんご"/>
            </a:endParaRPr>
          </a:p>
          <a:p>
            <a:pPr algn="ctr"/>
            <a:r>
              <a:rPr lang="ja-JP" altLang="en-US" sz="1100" dirty="0" smtClean="0">
                <a:latin typeface="フォントポにほんご"/>
                <a:ea typeface="フォントポにほんご"/>
                <a:cs typeface="フォントポにほんご"/>
              </a:rPr>
              <a:t>当日の</a:t>
            </a:r>
            <a:r>
              <a:rPr lang="en-US" altLang="ja-JP" sz="1100" dirty="0" smtClean="0">
                <a:latin typeface="フォントポにほんご"/>
                <a:ea typeface="フォントポにほんご"/>
                <a:cs typeface="フォントポにほんご"/>
              </a:rPr>
              <a:t>KTP</a:t>
            </a:r>
            <a:r>
              <a:rPr lang="ja-JP" altLang="en-US" sz="1100" dirty="0" smtClean="0">
                <a:latin typeface="フォントポにほんご"/>
                <a:ea typeface="フォントポにほんご"/>
                <a:cs typeface="フォントポにほんご"/>
              </a:rPr>
              <a:t>が表示される</a:t>
            </a:r>
            <a:endParaRPr lang="en-US" altLang="ja-JP" sz="1100" dirty="0" smtClean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pic>
        <p:nvPicPr>
          <p:cNvPr id="6" name="図 5" descr="スクリーンショット 2016-01-23 15.14.30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99" y="3374558"/>
            <a:ext cx="1546856" cy="2696086"/>
          </a:xfrm>
          <a:prstGeom prst="rect">
            <a:avLst/>
          </a:prstGeom>
        </p:spPr>
      </p:pic>
      <p:pic>
        <p:nvPicPr>
          <p:cNvPr id="7" name="図 6" descr="スクリーンショット 2016-01-23 15.15.00.pn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72393" y="3406493"/>
            <a:ext cx="1452034" cy="2195908"/>
          </a:xfrm>
          <a:prstGeom prst="rect">
            <a:avLst/>
          </a:prstGeom>
        </p:spPr>
      </p:pic>
      <p:pic>
        <p:nvPicPr>
          <p:cNvPr id="10" name="図 9" descr="スクリーンショット 2016-01-23 15.17.39.png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98499" y="4122311"/>
            <a:ext cx="1420673" cy="2151816"/>
          </a:xfrm>
          <a:prstGeom prst="rect">
            <a:avLst/>
          </a:prstGeom>
        </p:spPr>
      </p:pic>
      <p:grpSp>
        <p:nvGrpSpPr>
          <p:cNvPr id="33" name="図形グループ 32"/>
          <p:cNvGrpSpPr/>
          <p:nvPr/>
        </p:nvGrpSpPr>
        <p:grpSpPr>
          <a:xfrm>
            <a:off x="6255233" y="250008"/>
            <a:ext cx="752743" cy="752743"/>
            <a:chOff x="6255233" y="281179"/>
            <a:chExt cx="752743" cy="752743"/>
          </a:xfrm>
          <a:noFill/>
        </p:grpSpPr>
        <p:sp>
          <p:nvSpPr>
            <p:cNvPr id="34" name="角丸四角形 33"/>
            <p:cNvSpPr/>
            <p:nvPr/>
          </p:nvSpPr>
          <p:spPr>
            <a:xfrm>
              <a:off x="6255233" y="281179"/>
              <a:ext cx="752743" cy="752743"/>
            </a:xfrm>
            <a:prstGeom prst="roundRect">
              <a:avLst/>
            </a:prstGeom>
            <a:grp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308439" y="334385"/>
              <a:ext cx="646331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防災</a:t>
              </a:r>
              <a:endParaRPr kumimoji="1"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減災</a:t>
              </a:r>
              <a:endParaRPr kumimoji="1" lang="ja-JP" altLang="en-US" dirty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37" name="図形グループ 36"/>
          <p:cNvGrpSpPr/>
          <p:nvPr/>
        </p:nvGrpSpPr>
        <p:grpSpPr>
          <a:xfrm>
            <a:off x="8089329" y="250008"/>
            <a:ext cx="752743" cy="752743"/>
            <a:chOff x="8060984" y="281179"/>
            <a:chExt cx="752743" cy="752743"/>
          </a:xfrm>
          <a:noFill/>
        </p:grpSpPr>
        <p:sp>
          <p:nvSpPr>
            <p:cNvPr id="38" name="角丸四角形 37"/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grp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産業</a:t>
              </a:r>
              <a:endParaRPr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創出</a:t>
              </a:r>
              <a:endParaRPr kumimoji="1"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43" name="図形グループ 42"/>
          <p:cNvGrpSpPr/>
          <p:nvPr/>
        </p:nvGrpSpPr>
        <p:grpSpPr>
          <a:xfrm>
            <a:off x="7172281" y="250008"/>
            <a:ext cx="752743" cy="752743"/>
            <a:chOff x="7154801" y="281179"/>
            <a:chExt cx="752743" cy="752743"/>
          </a:xfrm>
        </p:grpSpPr>
        <p:sp>
          <p:nvSpPr>
            <p:cNvPr id="44" name="角丸四角形 43"/>
            <p:cNvSpPr/>
            <p:nvPr/>
          </p:nvSpPr>
          <p:spPr>
            <a:xfrm>
              <a:off x="7154801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7208007" y="334385"/>
              <a:ext cx="65915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少子</a:t>
              </a:r>
              <a:endParaRPr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高齢</a:t>
              </a:r>
              <a:endParaRPr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sp>
        <p:nvSpPr>
          <p:cNvPr id="47" name="角丸四角形 46"/>
          <p:cNvSpPr/>
          <p:nvPr/>
        </p:nvSpPr>
        <p:spPr>
          <a:xfrm>
            <a:off x="9006672" y="250008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9059584" y="259585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5AA6FF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dirty="0" smtClean="0">
              <a:solidFill>
                <a:srgbClr val="5AA6FF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5AA6FF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dirty="0" smtClean="0">
              <a:solidFill>
                <a:srgbClr val="5AA6FF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5AA6FF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dirty="0" smtClean="0">
                <a:solidFill>
                  <a:srgbClr val="5AA6FF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dirty="0" smtClean="0">
              <a:solidFill>
                <a:srgbClr val="5AA6FF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2202084" y="2440543"/>
            <a:ext cx="2605410" cy="611782"/>
          </a:xfrm>
          <a:prstGeom prst="roundRect">
            <a:avLst>
              <a:gd name="adj" fmla="val 5000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 smtClean="0">
                <a:latin typeface="フォントポにほんご"/>
                <a:ea typeface="フォントポにほんご"/>
                <a:cs typeface="フォントポにほんご"/>
              </a:rPr>
              <a:t>②</a:t>
            </a:r>
            <a:r>
              <a:rPr lang="ja-JP" altLang="en-US" sz="1100" dirty="0" smtClean="0">
                <a:latin typeface="フォントポにほんご"/>
                <a:ea typeface="フォントポにほんご"/>
                <a:cs typeface="フォントポにほんご"/>
              </a:rPr>
              <a:t>　本日の花粉飛散量をグラフ化</a:t>
            </a:r>
            <a:endParaRPr lang="en-US" altLang="ja-JP" sz="1100" dirty="0" smtClean="0">
              <a:latin typeface="フォントポにほんご"/>
              <a:ea typeface="フォントポにほんご"/>
              <a:cs typeface="フォントポにほんご"/>
            </a:endParaRPr>
          </a:p>
          <a:p>
            <a:pPr algn="ctr"/>
            <a:r>
              <a:rPr lang="ja-JP" altLang="en-US" sz="1100" dirty="0" smtClean="0">
                <a:latin typeface="フォントポにほんご"/>
                <a:ea typeface="フォントポにほんご"/>
                <a:cs typeface="フォントポにほんご"/>
              </a:rPr>
              <a:t>地域ごとのランキングも閲覧できる</a:t>
            </a:r>
            <a:endParaRPr lang="en-US" altLang="ja-JP" sz="1100" dirty="0" smtClean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cxnSp>
        <p:nvCxnSpPr>
          <p:cNvPr id="23" name="カギ線コネクタ 22"/>
          <p:cNvCxnSpPr/>
          <p:nvPr/>
        </p:nvCxnSpPr>
        <p:spPr>
          <a:xfrm>
            <a:off x="1208082" y="5889376"/>
            <a:ext cx="1910474" cy="357492"/>
          </a:xfrm>
          <a:prstGeom prst="bentConnector3">
            <a:avLst>
              <a:gd name="adj1" fmla="val 512"/>
            </a:avLst>
          </a:prstGeom>
          <a:ln w="28575" cmpd="sng">
            <a:solidFill>
              <a:srgbClr val="5AA6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カギ線コネクタ 69"/>
          <p:cNvCxnSpPr/>
          <p:nvPr/>
        </p:nvCxnSpPr>
        <p:spPr>
          <a:xfrm flipV="1">
            <a:off x="835072" y="5458033"/>
            <a:ext cx="1198396" cy="382460"/>
          </a:xfrm>
          <a:prstGeom prst="bentConnector3">
            <a:avLst>
              <a:gd name="adj1" fmla="val 1722"/>
            </a:avLst>
          </a:prstGeom>
          <a:ln w="28575" cmpd="sng">
            <a:solidFill>
              <a:srgbClr val="5AA6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4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正方形/長方形 56"/>
          <p:cNvSpPr/>
          <p:nvPr/>
        </p:nvSpPr>
        <p:spPr>
          <a:xfrm>
            <a:off x="6431654" y="2982689"/>
            <a:ext cx="3307400" cy="351689"/>
          </a:xfrm>
          <a:prstGeom prst="rect">
            <a:avLst/>
          </a:prstGeom>
          <a:noFill/>
          <a:ln>
            <a:solidFill>
              <a:srgbClr val="008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オープンデータ・アプリコンテスト</a:t>
            </a:r>
            <a:endParaRPr lang="en-US" altLang="ja-JP" sz="11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2014</a:t>
            </a:r>
            <a:r>
              <a:rPr lang="ja-JP" altLang="en-US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年度　最優秀賞　</a:t>
            </a:r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ほか</a:t>
            </a:r>
            <a:endParaRPr lang="ja-JP" altLang="en-US" sz="11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5690007" y="2977215"/>
            <a:ext cx="950821" cy="357163"/>
          </a:xfrm>
          <a:prstGeom prst="roundRect">
            <a:avLst>
              <a:gd name="adj" fmla="val 50000"/>
            </a:avLst>
          </a:prstGeom>
          <a:solidFill>
            <a:srgbClr val="008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受賞歴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749101" y="3485130"/>
            <a:ext cx="3396089" cy="351689"/>
          </a:xfrm>
          <a:prstGeom prst="rect">
            <a:avLst/>
          </a:prstGeom>
          <a:noFill/>
          <a:ln>
            <a:solidFill>
              <a:srgbClr val="008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千葉県　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ほか</a:t>
            </a:r>
            <a:endParaRPr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5096143" y="3479656"/>
            <a:ext cx="950821" cy="357163"/>
          </a:xfrm>
          <a:prstGeom prst="roundRect">
            <a:avLst>
              <a:gd name="adj" fmla="val 50000"/>
            </a:avLst>
          </a:prstGeom>
          <a:solidFill>
            <a:srgbClr val="008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地域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cxnSp>
        <p:nvCxnSpPr>
          <p:cNvPr id="67" name="直線コネクタ 66"/>
          <p:cNvCxnSpPr/>
          <p:nvPr/>
        </p:nvCxnSpPr>
        <p:spPr>
          <a:xfrm flipH="1">
            <a:off x="10565" y="1405574"/>
            <a:ext cx="4922375" cy="0"/>
          </a:xfrm>
          <a:prstGeom prst="line">
            <a:avLst/>
          </a:prstGeom>
          <a:ln w="6350">
            <a:solidFill>
              <a:srgbClr val="008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H="1">
            <a:off x="10565" y="2038988"/>
            <a:ext cx="4922375" cy="0"/>
          </a:xfrm>
          <a:prstGeom prst="line">
            <a:avLst/>
          </a:prstGeom>
          <a:ln w="6350">
            <a:solidFill>
              <a:srgbClr val="008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H="1">
            <a:off x="10565" y="6428143"/>
            <a:ext cx="4922375" cy="0"/>
          </a:xfrm>
          <a:prstGeom prst="line">
            <a:avLst/>
          </a:prstGeom>
          <a:ln w="6350">
            <a:solidFill>
              <a:srgbClr val="008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5084282" y="4080778"/>
            <a:ext cx="4711409" cy="2347365"/>
          </a:xfrm>
          <a:prstGeom prst="roundRect">
            <a:avLst>
              <a:gd name="adj" fmla="val 9905"/>
            </a:avLst>
          </a:prstGeom>
          <a:noFill/>
          <a:ln>
            <a:solidFill>
              <a:srgbClr val="008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5767506" y="1499638"/>
            <a:ext cx="3396089" cy="351689"/>
          </a:xfrm>
          <a:prstGeom prst="rect">
            <a:avLst/>
          </a:prstGeom>
          <a:noFill/>
          <a:ln>
            <a:solidFill>
              <a:srgbClr val="008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　花粉飛散量、</a:t>
            </a:r>
            <a:r>
              <a:rPr lang="en-US" altLang="ja-JP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Twitter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投稿情報　</a:t>
            </a:r>
            <a:endParaRPr kumimoji="1"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5114549" y="1494164"/>
            <a:ext cx="1228416" cy="357163"/>
          </a:xfrm>
          <a:prstGeom prst="roundRect">
            <a:avLst>
              <a:gd name="adj" fmla="val 50000"/>
            </a:avLst>
          </a:prstGeom>
          <a:solidFill>
            <a:srgbClr val="008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使用データ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342965" y="1989141"/>
            <a:ext cx="3396089" cy="351689"/>
          </a:xfrm>
          <a:prstGeom prst="rect">
            <a:avLst/>
          </a:prstGeom>
          <a:noFill/>
          <a:ln>
            <a:solidFill>
              <a:srgbClr val="008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　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（要確認）</a:t>
            </a:r>
            <a:endParaRPr lang="en-US" altLang="ja-JP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5690006" y="1983667"/>
            <a:ext cx="1274749" cy="357163"/>
          </a:xfrm>
          <a:prstGeom prst="roundRect">
            <a:avLst>
              <a:gd name="adj" fmla="val 50000"/>
            </a:avLst>
          </a:prstGeom>
          <a:solidFill>
            <a:srgbClr val="008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データ形式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095243" y="2485379"/>
            <a:ext cx="3049947" cy="351689"/>
          </a:xfrm>
          <a:prstGeom prst="rect">
            <a:avLst/>
          </a:prstGeom>
          <a:noFill/>
          <a:ln>
            <a:solidFill>
              <a:srgbClr val="008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5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15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  </a:t>
            </a:r>
            <a:r>
              <a:rPr lang="ja-JP" altLang="en-US" sz="115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W</a:t>
            </a:r>
            <a:r>
              <a:rPr lang="en-US" altLang="ja-JP" sz="1150" dirty="0" err="1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eb</a:t>
            </a:r>
            <a:r>
              <a:rPr lang="ja-JP" altLang="en-US" sz="115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アプリ、スマート</a:t>
            </a:r>
            <a:r>
              <a:rPr lang="ja-JP" altLang="en-US" sz="115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フォン</a:t>
            </a:r>
            <a:r>
              <a:rPr lang="ja-JP" altLang="en-US" sz="115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アプリ</a:t>
            </a:r>
            <a:endParaRPr kumimoji="1" lang="ja-JP" altLang="en-US" sz="115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5096142" y="2479905"/>
            <a:ext cx="1246823" cy="361791"/>
          </a:xfrm>
          <a:prstGeom prst="roundRect">
            <a:avLst>
              <a:gd name="adj" fmla="val 50000"/>
            </a:avLst>
          </a:prstGeom>
          <a:solidFill>
            <a:srgbClr val="008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提供形態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37B5F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37B5F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pic>
        <p:nvPicPr>
          <p:cNvPr id="3" name="アイディアb.png" descr="/Users/meg/Desktop/特研/特研OD/アイコン/アイディアb.png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860" y="1395606"/>
            <a:ext cx="434025" cy="522660"/>
          </a:xfrm>
          <a:prstGeom prst="rect">
            <a:avLst/>
          </a:prstGeom>
        </p:spPr>
      </p:pic>
      <p:pic>
        <p:nvPicPr>
          <p:cNvPr id="6" name="パソコン作業b.png" descr="/Users/meg/Desktop/特研/特研OD/アイコン/パソコン作業b.png"/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870" y="1959611"/>
            <a:ext cx="526486" cy="440796"/>
          </a:xfrm>
          <a:prstGeom prst="rect">
            <a:avLst/>
          </a:prstGeom>
        </p:spPr>
      </p:pic>
      <p:pic>
        <p:nvPicPr>
          <p:cNvPr id="7" name="チームb.png" descr="/Users/meg/Desktop/特研/特研OD/アイコン/チームb.png"/>
          <p:cNvPicPr>
            <a:picLocks noChangeAspect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593" y="2400408"/>
            <a:ext cx="468705" cy="513122"/>
          </a:xfrm>
          <a:prstGeom prst="rect">
            <a:avLst/>
          </a:prstGeom>
        </p:spPr>
      </p:pic>
      <p:pic>
        <p:nvPicPr>
          <p:cNvPr id="9" name="受賞b.png" descr="/Users/meg/Desktop/特研/特研OD/アイコン/受賞b.png"/>
          <p:cNvPicPr>
            <a:picLocks noChangeAspect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085" y="2922112"/>
            <a:ext cx="311825" cy="491948"/>
          </a:xfrm>
          <a:prstGeom prst="rect">
            <a:avLst/>
          </a:prstGeom>
        </p:spPr>
      </p:pic>
      <p:pic>
        <p:nvPicPr>
          <p:cNvPr id="12" name="マーカーb.png" descr="/Users/meg/Desktop/特研/特研OD/アイコン/マーカーb.png"/>
          <p:cNvPicPr>
            <a:picLocks noChangeAspect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609" y="3421531"/>
            <a:ext cx="482689" cy="494823"/>
          </a:xfrm>
          <a:prstGeom prst="rect">
            <a:avLst/>
          </a:prstGeom>
        </p:spPr>
      </p:pic>
      <p:pic>
        <p:nvPicPr>
          <p:cNvPr id="13" name="拡声器b.png" descr="/Users/meg/Desktop/特研/特研OD/アイコン/拡声器b.png"/>
          <p:cNvPicPr>
            <a:picLocks noChangeAspect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473" y="4245941"/>
            <a:ext cx="688804" cy="703011"/>
          </a:xfrm>
          <a:prstGeom prst="rect">
            <a:avLst/>
          </a:prstGeom>
        </p:spPr>
      </p:pic>
      <p:sp>
        <p:nvSpPr>
          <p:cNvPr id="36" name="タイトル 1"/>
          <p:cNvSpPr txBox="1">
            <a:spLocks/>
          </p:cNvSpPr>
          <p:nvPr/>
        </p:nvSpPr>
        <p:spPr>
          <a:xfrm>
            <a:off x="45111" y="254123"/>
            <a:ext cx="5828639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花粉くん</a:t>
            </a:r>
            <a:endParaRPr lang="ja-JP" altLang="en-US" sz="3600" dirty="0">
              <a:solidFill>
                <a:schemeClr val="bg1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37" name="タイトル 1"/>
          <p:cNvSpPr txBox="1">
            <a:spLocks/>
          </p:cNvSpPr>
          <p:nvPr/>
        </p:nvSpPr>
        <p:spPr>
          <a:xfrm>
            <a:off x="57563" y="-26855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花粉症の日常を、ちょっと新しい体験に。</a:t>
            </a:r>
            <a:endParaRPr kumimoji="1" lang="ja-JP" altLang="en-US" sz="1400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42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 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L"/>
                <a:ea typeface="小塚ゴシック Pr6N L"/>
                <a:cs typeface="小塚ゴシック Pr6N L"/>
              </a:rPr>
              <a:t>博報堂アイ・スタジオ</a:t>
            </a:r>
            <a:endParaRPr kumimoji="1" lang="ja-JP" altLang="en-US" sz="1400" dirty="0">
              <a:solidFill>
                <a:schemeClr val="bg1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1347" y="2082132"/>
            <a:ext cx="5067542" cy="4893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　花粉くんはオープンデータとして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公開されている花粉飛散量と飛散地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点周辺や観光スポットで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Twitter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へ投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稿された情報から算出した独自の体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感ポイント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KTP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（カフン・ツライ・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ポイント）や、総合花粉情報をオリ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ジナルキャラクター「花粉くん」が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毎日お知らせするアプリである。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このアプリではビッグデータ解析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言語「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R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」を使った花粉飛散地周辺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ツイートの即時解析・言語解析を</a:t>
            </a:r>
            <a:r>
              <a:rPr lang="en-US" altLang="ja-JP" sz="1200" dirty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200" dirty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オープンデータと組み合わせることで、独自の指標を生み出している。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また、花粉量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に応じたヒートマップ表示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や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KTP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の数値を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グラフ化す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る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こと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で、利用者にとって一目で情報が分かるようになっている。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　そして何より、花粉くんの特筆すべきはそのデザイン性にある。利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用者に興味を持ってもらえるよう、アニメーション・キャラクターは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もちろん、データ読み込み時のバッファで聞くことができる花粉ソン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グなど徹底的に「使って楽しい」演出が施されている。単に花粉情報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のみを表示するのではなく、利用者が“使って楽しい”と思えるアプリ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に昇華した点は民間企業ならではのオープンデータ利用例である。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124" y="1499638"/>
            <a:ext cx="4436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0080FF"/>
                </a:solidFill>
                <a:latin typeface="小塚ゴシック Pro M"/>
                <a:ea typeface="小塚ゴシック Pro M"/>
                <a:cs typeface="小塚ゴシック Pro M"/>
              </a:rPr>
              <a:t> オープンデータを“可愛く”使う</a:t>
            </a:r>
            <a:endParaRPr kumimoji="1" lang="ja-JP" altLang="en-US" sz="2400" dirty="0">
              <a:solidFill>
                <a:srgbClr val="0080FF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pic>
        <p:nvPicPr>
          <p:cNvPr id="54" name="図 53" descr="スクリーンショット 2015-09-07 16.48.23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643" y="2145932"/>
            <a:ext cx="2121501" cy="2027825"/>
          </a:xfrm>
          <a:prstGeom prst="rect">
            <a:avLst/>
          </a:prstGeom>
        </p:spPr>
      </p:pic>
      <p:sp>
        <p:nvSpPr>
          <p:cNvPr id="55" name="テキスト ボックス 54"/>
          <p:cNvSpPr txBox="1"/>
          <p:nvPr/>
        </p:nvSpPr>
        <p:spPr>
          <a:xfrm>
            <a:off x="5964177" y="4093549"/>
            <a:ext cx="348401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80FF"/>
                </a:solidFill>
                <a:latin typeface="フォントポにほんご"/>
                <a:ea typeface="フォントポにほんご"/>
                <a:cs typeface="フォントポにほんご"/>
              </a:rPr>
              <a:t>利用者の</a:t>
            </a:r>
            <a:r>
              <a:rPr lang="en-US" altLang="en-US" sz="2800" dirty="0" smtClean="0">
                <a:solidFill>
                  <a:srgbClr val="0080FF"/>
                </a:solidFill>
                <a:latin typeface="フォントポにほんご"/>
                <a:ea typeface="フォントポにほんご"/>
                <a:cs typeface="フォントポにほんご"/>
              </a:rPr>
              <a:t>声</a:t>
            </a:r>
            <a:r>
              <a:rPr lang="en-US" altLang="ja-JP" sz="900" dirty="0" smtClean="0">
                <a:solidFill>
                  <a:srgbClr val="0080FF"/>
                </a:solidFill>
                <a:latin typeface="フォントポにほんご"/>
                <a:ea typeface="フォントポにほんご"/>
                <a:cs typeface="フォントポにほんご"/>
              </a:rPr>
              <a:t> </a:t>
            </a:r>
            <a:r>
              <a:rPr lang="en-US" altLang="ja-JP" sz="900" dirty="0" err="1" smtClean="0">
                <a:solidFill>
                  <a:srgbClr val="0080FF"/>
                </a:solidFill>
                <a:latin typeface="フォントポにほんご"/>
                <a:ea typeface="フォントポにほんご"/>
                <a:cs typeface="フォントポにほんご"/>
              </a:rPr>
              <a:t>google</a:t>
            </a:r>
            <a:r>
              <a:rPr lang="en-US" altLang="ja-JP" sz="900" dirty="0" smtClean="0">
                <a:solidFill>
                  <a:srgbClr val="0080FF"/>
                </a:solidFill>
                <a:latin typeface="フォントポにほんご"/>
                <a:ea typeface="フォントポにほんご"/>
                <a:cs typeface="フォントポにほんご"/>
              </a:rPr>
              <a:t> play / </a:t>
            </a:r>
            <a:r>
              <a:rPr lang="ja-JP" altLang="en-US" sz="900" dirty="0" smtClean="0">
                <a:solidFill>
                  <a:srgbClr val="0080FF"/>
                </a:solidFill>
                <a:latin typeface="フォントポにほんご"/>
                <a:ea typeface="フォントポにほんご"/>
                <a:cs typeface="フォントポにほんご"/>
              </a:rPr>
              <a:t>ポストコより</a:t>
            </a:r>
            <a:r>
              <a:rPr lang="en-US" altLang="ja-JP" sz="900" dirty="0" smtClean="0">
                <a:solidFill>
                  <a:srgbClr val="0080FF"/>
                </a:solidFill>
                <a:latin typeface="フォントポにほんご"/>
                <a:ea typeface="フォントポにほんご"/>
                <a:cs typeface="フォントポにほんご"/>
              </a:rPr>
              <a:t> </a:t>
            </a:r>
            <a:endParaRPr kumimoji="1" lang="ja-JP" altLang="en-US" sz="900" dirty="0">
              <a:solidFill>
                <a:srgbClr val="0080FF"/>
              </a:solidFill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716113" y="4687729"/>
            <a:ext cx="4019049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全国版が欲しい！歌が可愛い</a:t>
            </a:r>
            <a:r>
              <a:rPr lang="en-US" altLang="ja-JP" sz="1100" dirty="0" smtClean="0">
                <a:latin typeface="小塚ゴシック Pr6N L"/>
                <a:ea typeface="小塚ゴシック Pr6N L"/>
                <a:cs typeface="小塚ゴシック Pr6N L"/>
              </a:rPr>
              <a:t>〜</a:t>
            </a:r>
          </a:p>
          <a:p>
            <a:endParaRPr lang="en-US" altLang="ja-JP" sz="1100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Arial"/>
              <a:buChar char="•"/>
            </a:pP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千葉県限定で終わりにして欲しくない。有料でいいので</a:t>
            </a:r>
            <a:endParaRPr lang="en-US" altLang="ja-JP" sz="1100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100" dirty="0" smtClean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全国版や各県版がほしい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100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Arial"/>
              <a:buChar char="•"/>
            </a:pP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そろそろ花粉が激しくなってくる季節です。これが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en-US" altLang="ja-JP" sz="1100" dirty="0" smtClean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　あれば、少しは花粉が楽しめるかも！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100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Arial"/>
              <a:buChar char="•"/>
            </a:pP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観光地の花粉量が分かるので、遊びに行く時に利用します</a:t>
            </a:r>
            <a:endParaRPr lang="en-US" altLang="ja-JP" sz="1100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endParaRPr kumimoji="1"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768643" y="3853889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900" dirty="0" smtClean="0">
                <a:latin typeface="小塚ゴシック Pr6N L"/>
                <a:ea typeface="小塚ゴシック Pr6N L"/>
                <a:cs typeface="小塚ゴシック Pr6N L"/>
              </a:rPr>
              <a:t>花粉くん</a:t>
            </a:r>
            <a:endParaRPr lang="en-US" altLang="ja-JP" sz="900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grpSp>
        <p:nvGrpSpPr>
          <p:cNvPr id="44" name="図形グループ 43"/>
          <p:cNvGrpSpPr/>
          <p:nvPr/>
        </p:nvGrpSpPr>
        <p:grpSpPr>
          <a:xfrm>
            <a:off x="6255233" y="250008"/>
            <a:ext cx="752743" cy="752743"/>
            <a:chOff x="6255233" y="281179"/>
            <a:chExt cx="752743" cy="752743"/>
          </a:xfrm>
          <a:noFill/>
        </p:grpSpPr>
        <p:sp>
          <p:nvSpPr>
            <p:cNvPr id="49" name="角丸四角形 48"/>
            <p:cNvSpPr/>
            <p:nvPr/>
          </p:nvSpPr>
          <p:spPr>
            <a:xfrm>
              <a:off x="6255233" y="281179"/>
              <a:ext cx="752743" cy="752743"/>
            </a:xfrm>
            <a:prstGeom prst="roundRect">
              <a:avLst/>
            </a:prstGeom>
            <a:grp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6308439" y="334385"/>
              <a:ext cx="646331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防災</a:t>
              </a:r>
              <a:endParaRPr kumimoji="1"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減災</a:t>
              </a:r>
              <a:endParaRPr kumimoji="1" lang="ja-JP" altLang="en-US" dirty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59" name="図形グループ 58"/>
          <p:cNvGrpSpPr/>
          <p:nvPr/>
        </p:nvGrpSpPr>
        <p:grpSpPr>
          <a:xfrm>
            <a:off x="8089329" y="250008"/>
            <a:ext cx="752743" cy="752743"/>
            <a:chOff x="8060984" y="281179"/>
            <a:chExt cx="752743" cy="752743"/>
          </a:xfrm>
          <a:noFill/>
        </p:grpSpPr>
        <p:sp>
          <p:nvSpPr>
            <p:cNvPr id="60" name="角丸四角形 59"/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grp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産業</a:t>
              </a:r>
              <a:endParaRPr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創出</a:t>
              </a:r>
              <a:endParaRPr kumimoji="1"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66" name="図形グループ 65"/>
          <p:cNvGrpSpPr/>
          <p:nvPr/>
        </p:nvGrpSpPr>
        <p:grpSpPr>
          <a:xfrm>
            <a:off x="7172281" y="250008"/>
            <a:ext cx="752743" cy="752743"/>
            <a:chOff x="7154801" y="281179"/>
            <a:chExt cx="752743" cy="752743"/>
          </a:xfrm>
        </p:grpSpPr>
        <p:sp>
          <p:nvSpPr>
            <p:cNvPr id="69" name="角丸四角形 68"/>
            <p:cNvSpPr/>
            <p:nvPr/>
          </p:nvSpPr>
          <p:spPr>
            <a:xfrm>
              <a:off x="7154801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7208007" y="334385"/>
              <a:ext cx="65915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少子</a:t>
              </a:r>
              <a:endParaRPr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DEFFFF"/>
                  </a:solidFill>
                  <a:latin typeface="小塚ゴシック Pr6N M"/>
                  <a:ea typeface="小塚ゴシック Pr6N M"/>
                  <a:cs typeface="小塚ゴシック Pr6N M"/>
                </a:rPr>
                <a:t>高齢</a:t>
              </a:r>
              <a:endParaRPr lang="en-US" altLang="ja-JP" dirty="0" smtClean="0">
                <a:solidFill>
                  <a:srgbClr val="DEFFFF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sp>
        <p:nvSpPr>
          <p:cNvPr id="71" name="角丸四角形 70"/>
          <p:cNvSpPr/>
          <p:nvPr/>
        </p:nvSpPr>
        <p:spPr>
          <a:xfrm>
            <a:off x="9006672" y="250008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9059584" y="259585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5AA6FF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dirty="0" smtClean="0">
              <a:solidFill>
                <a:srgbClr val="5AA6FF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5AA6FF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dirty="0" smtClean="0">
              <a:solidFill>
                <a:srgbClr val="5AA6FF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5AA6FF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dirty="0" smtClean="0">
                <a:solidFill>
                  <a:srgbClr val="5AA6FF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dirty="0" smtClean="0">
              <a:solidFill>
                <a:srgbClr val="5AA6FF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2" name="円形吹き出し 1"/>
          <p:cNvSpPr/>
          <p:nvPr/>
        </p:nvSpPr>
        <p:spPr>
          <a:xfrm>
            <a:off x="10668000" y="1405574"/>
            <a:ext cx="3000375" cy="1785301"/>
          </a:xfrm>
          <a:prstGeom prst="wedgeEllipseCallout">
            <a:avLst>
              <a:gd name="adj1" fmla="val -89616"/>
              <a:gd name="adj2" fmla="val -685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API</a:t>
            </a:r>
            <a:r>
              <a:rPr lang="ja-JP" altLang="en-US" dirty="0" smtClean="0"/>
              <a:t>で取りに行く情報の形式（</a:t>
            </a:r>
            <a:r>
              <a:rPr lang="en-US" altLang="ja-JP" dirty="0" smtClean="0"/>
              <a:t>RDF</a:t>
            </a:r>
            <a:r>
              <a:rPr lang="ja-JP" altLang="en-US" dirty="0" smtClean="0"/>
              <a:t>？）とツイッターの取り込み方法（</a:t>
            </a:r>
            <a:r>
              <a:rPr lang="en-US" altLang="ja-JP" dirty="0" smtClean="0"/>
              <a:t>.txt</a:t>
            </a:r>
            <a:r>
              <a:rPr lang="ja-JP" altLang="en-US" dirty="0" smtClean="0"/>
              <a:t>データでしょうか）をご確認下さい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609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A4 210 x 297 mm</PresentationFormat>
  <Paragraphs>87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ＭＳ Ｐゴシック</vt:lpstr>
      <vt:lpstr>ヒラギノ角ゴ Pro W3</vt:lpstr>
      <vt:lpstr>フォントポにほんご</vt:lpstr>
      <vt:lpstr>小塚ゴシック Pr6N L</vt:lpstr>
      <vt:lpstr>小塚ゴシック Pr6N M</vt:lpstr>
      <vt:lpstr>小塚ゴシック Pr6N R</vt:lpstr>
      <vt:lpstr>小塚ゴシック Pro M</vt:lpstr>
      <vt:lpstr>Arial</vt:lpstr>
      <vt:lpstr>Calibri</vt:lpstr>
      <vt:lpstr>Corbel</vt:lpstr>
      <vt:lpstr>Wingdings</vt:lpstr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2018-02-21T08:06:41Z</dcterms:created>
  <dcterms:modified xsi:type="dcterms:W3CDTF">2018-02-21T08:06:45Z</dcterms:modified>
</cp:coreProperties>
</file>