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0" r:id="rId2"/>
    <p:sldId id="256" r:id="rId3"/>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779FC"/>
    <a:srgbClr val="3B7AFB"/>
    <a:srgbClr val="0E79FF"/>
    <a:srgbClr val="0080FF"/>
    <a:srgbClr val="375AD0"/>
    <a:srgbClr val="DEFFFF"/>
    <a:srgbClr val="37B5FC"/>
    <a:srgbClr val="40CCFB"/>
    <a:srgbClr val="49C85B"/>
    <a:srgbClr val="1CB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6" autoAdjust="0"/>
    <p:restoredTop sz="99229" autoAdjust="0"/>
  </p:normalViewPr>
  <p:slideViewPr>
    <p:cSldViewPr snapToGrid="0" snapToObjects="1">
      <p:cViewPr varScale="1">
        <p:scale>
          <a:sx n="72" d="100"/>
          <a:sy n="72" d="100"/>
        </p:scale>
        <p:origin x="1128"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Users/meg/Desktop/%E7%89%B9%E7%A0%94/%E7%89%B9%E7%A0%94OD/Zaim/chro-640x398.png" TargetMode="External"/><Relationship Id="rId7" Type="http://schemas.openxmlformats.org/officeDocument/2006/relationships/image" Target="file://localhost/Users/meg/Desktop/%E7%89%B9%E7%A0%94/%E7%89%B9%E7%A0%94OD/%E3%82%A2%E3%82%A4%E3%82%B3%E3%83%B3/%E3%81%B2%E3%82%89%E3%82%81%E3%81%8Db.pn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file://localhost/Users/meg/Desktop/%E7%89%B9%E7%A0%94/%E7%89%B9%E7%A0%94OD/%E3%82%A2%E3%82%A4%E3%82%B3%E3%83%B3/%E3%83%8F%E3%83%86%E3%83%8Ab.pn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file://localhost/Users/meg/Desktop/%E7%89%B9%E7%A0%94/%E7%89%B9%E7%A0%94OD/%E3%82%A2%E3%82%A4%E3%82%B3%E3%83%B3/%E6%8B%A1%E5%A3%B0%E5%99%A8b.png" TargetMode="External"/><Relationship Id="rId3" Type="http://schemas.openxmlformats.org/officeDocument/2006/relationships/image" Target="file://localhost/Users/meg/Desktop/%E7%89%B9%E7%A0%94/%E7%89%B9%E7%A0%94OD/%E3%82%A2%E3%82%A4%E3%82%B3%E3%83%B3/%E3%82%A2%E3%82%A4%E3%83%86%E3%82%99%E3%82%A3%E3%82%A2b.png" TargetMode="External"/><Relationship Id="rId7" Type="http://schemas.openxmlformats.org/officeDocument/2006/relationships/image" Target="file://localhost/Users/meg/Desktop/%E7%89%B9%E7%A0%94/%E7%89%B9%E7%A0%94OD/%E3%82%A2%E3%82%A4%E3%82%B3%E3%83%B3/%E3%83%81%E3%83%BC%E3%83%A0b.png" TargetMode="External"/><Relationship Id="rId12" Type="http://schemas.openxmlformats.org/officeDocument/2006/relationships/image" Target="../media/image9.png"/><Relationship Id="rId17" Type="http://schemas.openxmlformats.org/officeDocument/2006/relationships/image" Target="file://localhost/Users/meg/Desktop/%E7%89%B9%E7%A0%94/%E7%89%B9%E7%A0%94OD/Zaim/%E3%82%B9%E3%82%AF%E3%83%AA%E3%83%BC%E3%83%B3%E3%82%B7%E3%83%A7%E3%83%83%E3%83%88%202016-01-23%2021.10.07.png" TargetMode="External"/><Relationship Id="rId2" Type="http://schemas.openxmlformats.org/officeDocument/2006/relationships/image" Target="../media/image4.png"/><Relationship Id="rId16"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file://localhost/Users/meg/Desktop/%E7%89%B9%E7%A0%94/%E7%89%B9%E7%A0%94OD/%E3%82%A2%E3%82%A4%E3%82%B3%E3%83%B3/%E3%83%9E%E3%83%BC%E3%82%AB%E3%83%BCb.png" TargetMode="External"/><Relationship Id="rId5" Type="http://schemas.openxmlformats.org/officeDocument/2006/relationships/image" Target="file://localhost/Users/meg/Desktop/%E7%89%B9%E7%A0%94/%E7%89%B9%E7%A0%94OD/%E3%82%A2%E3%82%A4%E3%82%B3%E3%83%B3/%E3%83%8F%E3%82%9A%E3%82%BD%E3%82%B3%E3%83%B3%E4%BD%9C%E6%A5%ADb.png" TargetMode="External"/><Relationship Id="rId15" Type="http://schemas.openxmlformats.org/officeDocument/2006/relationships/image" Target="file://localhost/Users/meg/Desktop/%E7%89%B9%E7%A0%94/%E7%89%B9%E7%A0%94OD/Zaim/%E3%82%B9%E3%82%AF%E3%83%AA%E3%83%BC%E3%83%B3%E3%82%B7%E3%83%A7%E3%83%83%E3%83%88%202016-01-23%2021.09.52.png"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image" Target="file://localhost/Users/meg/Desktop/%E7%89%B9%E7%A0%94/%E7%89%B9%E7%A0%94OD/%E3%82%A2%E3%82%A4%E3%82%B3%E3%83%B3/%E5%8F%97%E8%B3%9Eb.png" TargetMode="External"/><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hro-640x398.png" descr="/Users/meg/Desktop/特研/特研OD/Zaim/chro-640x398.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3035" y="2907934"/>
            <a:ext cx="4795393" cy="2982135"/>
          </a:xfrm>
          <a:prstGeom prst="rect">
            <a:avLst/>
          </a:prstGeom>
        </p:spPr>
      </p:pic>
      <p:sp>
        <p:nvSpPr>
          <p:cNvPr id="36" name="直角三角形 35"/>
          <p:cNvSpPr/>
          <p:nvPr/>
        </p:nvSpPr>
        <p:spPr>
          <a:xfrm rot="540000" flipH="1">
            <a:off x="2206360" y="4960183"/>
            <a:ext cx="202211" cy="1055792"/>
          </a:xfrm>
          <a:prstGeom prst="rtTriangle">
            <a:avLst/>
          </a:prstGeom>
          <a:solidFill>
            <a:srgbClr val="1779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5052210" y="4596465"/>
            <a:ext cx="4743817" cy="1864775"/>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596465"/>
            <a:ext cx="4743817" cy="503242"/>
          </a:xfrm>
          <a:prstGeom prst="round2SameRect">
            <a:avLst>
              <a:gd name="adj1" fmla="val 40827"/>
              <a:gd name="adj2" fmla="val 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a:solidFill>
                  <a:srgbClr val="0080FF"/>
                </a:solidFill>
                <a:latin typeface="小塚ゴシック Pr6N R"/>
                <a:ea typeface="小塚ゴシック Pr6N R"/>
                <a:cs typeface="小塚ゴシック Pr6N R"/>
              </a:rPr>
              <a:t>自分が受けられる給付金や医療費控除、</a:t>
            </a:r>
            <a:r>
              <a:rPr lang="en-US" altLang="en-US" sz="1600" dirty="0">
                <a:solidFill>
                  <a:srgbClr val="0080FF"/>
                </a:solidFill>
                <a:latin typeface="小塚ゴシック Pr6N R"/>
                <a:ea typeface="小塚ゴシック Pr6N R"/>
                <a:cs typeface="小塚ゴシック Pr6N R"/>
              </a:rPr>
              <a:t>きちんと確認できていますか</a:t>
            </a:r>
            <a:r>
              <a:rPr lang="ja-JP" altLang="en-US" sz="1600" dirty="0">
                <a:solidFill>
                  <a:srgbClr val="0080FF"/>
                </a:solidFill>
                <a:latin typeface="小塚ゴシック Pr6N R"/>
                <a:ea typeface="小塚ゴシック Pr6N R"/>
                <a:cs typeface="小塚ゴシック Pr6N R"/>
              </a:rPr>
              <a:t>？</a:t>
            </a:r>
            <a:endParaRPr lang="en-US" altLang="ja-JP" sz="1600" dirty="0">
              <a:solidFill>
                <a:srgbClr val="0080FF"/>
              </a:solidFill>
              <a:latin typeface="小塚ゴシック Pr6N R"/>
              <a:ea typeface="小塚ゴシック Pr6N R"/>
              <a:cs typeface="小塚ゴシック Pr6N R"/>
            </a:endParaRPr>
          </a:p>
          <a:p>
            <a:pPr algn="l"/>
            <a:r>
              <a:rPr lang="ja-JP" altLang="en-US" sz="1600" dirty="0">
                <a:solidFill>
                  <a:srgbClr val="0080FF"/>
                </a:solidFill>
                <a:latin typeface="小塚ゴシック Pr6N R"/>
                <a:ea typeface="小塚ゴシック Pr6N R"/>
                <a:cs typeface="小塚ゴシック Pr6N R"/>
              </a:rPr>
              <a:t>簡単に家計簿をつけながら国からの保障も見逃さない、</a:t>
            </a:r>
            <a:r>
              <a:rPr lang="ja-JP" altLang="ja-JP" sz="1600" dirty="0">
                <a:solidFill>
                  <a:srgbClr val="0080FF"/>
                </a:solidFill>
                <a:latin typeface="小塚ゴシック Pr6N R"/>
                <a:ea typeface="小塚ゴシック Pr6N R"/>
                <a:cs typeface="小塚ゴシック Pr6N R"/>
              </a:rPr>
              <a:t>5</a:t>
            </a:r>
            <a:r>
              <a:rPr lang="en-US" altLang="ja-JP" sz="1600" dirty="0">
                <a:solidFill>
                  <a:srgbClr val="0080FF"/>
                </a:solidFill>
                <a:latin typeface="小塚ゴシック Pr6N R"/>
                <a:ea typeface="小塚ゴシック Pr6N R"/>
                <a:cs typeface="小塚ゴシック Pr6N R"/>
              </a:rPr>
              <a:t>00</a:t>
            </a:r>
            <a:r>
              <a:rPr lang="ja-JP" altLang="en-US" sz="1600" dirty="0">
                <a:solidFill>
                  <a:srgbClr val="0080FF"/>
                </a:solidFill>
                <a:latin typeface="小塚ゴシック Pr6N R"/>
                <a:ea typeface="小塚ゴシック Pr6N R"/>
                <a:cs typeface="小塚ゴシック Pr6N R"/>
              </a:rPr>
              <a:t>万人が利用するオンライン家計簿アプリ。</a:t>
            </a:r>
            <a:endParaRPr lang="en-US" altLang="ja-JP" sz="1600" dirty="0">
              <a:solidFill>
                <a:srgbClr val="0080FF"/>
              </a:solidFill>
              <a:latin typeface="小塚ゴシック Pr6N R"/>
              <a:ea typeface="小塚ゴシック Pr6N R"/>
              <a:cs typeface="小塚ゴシック Pr6N R"/>
            </a:endParaRPr>
          </a:p>
          <a:p>
            <a:pPr algn="l"/>
            <a:r>
              <a:rPr lang="en-US" altLang="ja-JP" sz="1200" dirty="0">
                <a:solidFill>
                  <a:srgbClr val="1779FC"/>
                </a:solidFill>
                <a:latin typeface="小塚ゴシック Pr6N R"/>
                <a:ea typeface="小塚ゴシック Pr6N R"/>
                <a:cs typeface="小塚ゴシック Pr6N R"/>
              </a:rPr>
              <a:t>(2011</a:t>
            </a:r>
            <a:r>
              <a:rPr lang="ja-JP" altLang="en-US" sz="1200" dirty="0">
                <a:solidFill>
                  <a:srgbClr val="1779FC"/>
                </a:solidFill>
                <a:latin typeface="小塚ゴシック Pr6N R"/>
                <a:ea typeface="小塚ゴシック Pr6N R"/>
                <a:cs typeface="小塚ゴシック Pr6N R"/>
              </a:rPr>
              <a:t>年</a:t>
            </a:r>
            <a:r>
              <a:rPr lang="en-US" altLang="ja-JP" sz="1200" dirty="0">
                <a:solidFill>
                  <a:srgbClr val="1779FC"/>
                </a:solidFill>
                <a:latin typeface="小塚ゴシック Pr6N R"/>
                <a:ea typeface="小塚ゴシック Pr6N R"/>
                <a:cs typeface="小塚ゴシック Pr6N R"/>
              </a:rPr>
              <a:t>7</a:t>
            </a:r>
            <a:r>
              <a:rPr lang="ja-JP" altLang="en-US" sz="1200" dirty="0">
                <a:solidFill>
                  <a:srgbClr val="1779FC"/>
                </a:solidFill>
                <a:latin typeface="小塚ゴシック Pr6N R"/>
                <a:ea typeface="小塚ゴシック Pr6N R"/>
                <a:cs typeface="小塚ゴシック Pr6N R"/>
              </a:rPr>
              <a:t>月サービス開始</a:t>
            </a:r>
            <a:r>
              <a:rPr lang="en-US" altLang="ja-JP" sz="1200" dirty="0">
                <a:solidFill>
                  <a:srgbClr val="1779FC"/>
                </a:solidFill>
                <a:latin typeface="小塚ゴシック Pr6N R"/>
                <a:ea typeface="小塚ゴシック Pr6N R"/>
                <a:cs typeface="小塚ゴシック Pr6N R"/>
              </a:rPr>
              <a:t>)</a:t>
            </a:r>
            <a:endParaRPr lang="en-US" altLang="ja-JP" sz="1600" dirty="0">
              <a:solidFill>
                <a:srgbClr val="1779FC"/>
              </a:solidFill>
              <a:latin typeface="小塚ゴシック Pr6N R"/>
              <a:ea typeface="小塚ゴシック Pr6N R"/>
              <a:cs typeface="小塚ゴシック Pr6N R"/>
            </a:endParaRPr>
          </a:p>
        </p:txBody>
      </p:sp>
      <p:sp>
        <p:nvSpPr>
          <p:cNvPr id="45" name="下矢印 44"/>
          <p:cNvSpPr/>
          <p:nvPr/>
        </p:nvSpPr>
        <p:spPr>
          <a:xfrm>
            <a:off x="7270969" y="4214398"/>
            <a:ext cx="302462" cy="317426"/>
          </a:xfrm>
          <a:prstGeom prst="downArrow">
            <a:avLst>
              <a:gd name="adj1" fmla="val 30686"/>
              <a:gd name="adj2"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5166303" y="2323297"/>
            <a:ext cx="4422595" cy="369332"/>
          </a:xfrm>
          <a:prstGeom prst="rect">
            <a:avLst/>
          </a:prstGeom>
          <a:noFill/>
        </p:spPr>
        <p:txBody>
          <a:bodyPr wrap="none" rtlCol="0">
            <a:spAutoFit/>
          </a:bodyPr>
          <a:lstStyle/>
          <a:p>
            <a:r>
              <a:rPr lang="ja-JP" altLang="en-US" dirty="0">
                <a:solidFill>
                  <a:srgbClr val="0080FF"/>
                </a:solidFill>
                <a:latin typeface="小塚ゴシック Pr6N M"/>
                <a:ea typeface="小塚ゴシック Pr6N M"/>
                <a:cs typeface="小塚ゴシック Pr6N M"/>
              </a:rPr>
              <a:t>Z</a:t>
            </a:r>
            <a:r>
              <a:rPr lang="en-US" altLang="ja-JP" dirty="0">
                <a:solidFill>
                  <a:srgbClr val="0080FF"/>
                </a:solidFill>
                <a:latin typeface="小塚ゴシック Pr6N M"/>
                <a:ea typeface="小塚ゴシック Pr6N M"/>
                <a:cs typeface="小塚ゴシック Pr6N M"/>
              </a:rPr>
              <a:t>aim</a:t>
            </a:r>
            <a:r>
              <a:rPr kumimoji="1" lang="en-US" altLang="ja-JP" dirty="0">
                <a:solidFill>
                  <a:srgbClr val="0080FF"/>
                </a:solidFill>
                <a:latin typeface="小塚ゴシック Pr6N M"/>
                <a:ea typeface="小塚ゴシック Pr6N M"/>
                <a:cs typeface="小塚ゴシック Pr6N M"/>
              </a:rPr>
              <a:t> </a:t>
            </a:r>
            <a:r>
              <a:rPr kumimoji="1" lang="ja-JP" altLang="en-US" sz="1500" dirty="0">
                <a:solidFill>
                  <a:srgbClr val="0080FF"/>
                </a:solidFill>
                <a:latin typeface="小塚ゴシック Pr6N M"/>
                <a:ea typeface="小塚ゴシック Pr6N M"/>
                <a:cs typeface="小塚ゴシック Pr6N M"/>
              </a:rPr>
              <a:t>にオープンデータが加えられた</a:t>
            </a:r>
            <a:r>
              <a:rPr kumimoji="1" lang="en-US" altLang="ja-JP" sz="1500" dirty="0">
                <a:solidFill>
                  <a:srgbClr val="0080FF"/>
                </a:solidFill>
                <a:latin typeface="小塚ゴシック Pr6N M"/>
                <a:ea typeface="小塚ゴシック Pr6N M"/>
                <a:cs typeface="小塚ゴシック Pr6N M"/>
              </a:rPr>
              <a:t> </a:t>
            </a:r>
            <a:r>
              <a:rPr kumimoji="1" lang="ja-JP" altLang="en-US" dirty="0">
                <a:solidFill>
                  <a:srgbClr val="0080FF"/>
                </a:solidFill>
                <a:latin typeface="小塚ゴシック Pr6N M"/>
                <a:ea typeface="小塚ゴシック Pr6N M"/>
                <a:cs typeface="小塚ゴシック Pr6N M"/>
              </a:rPr>
              <a:t>キッカケ</a:t>
            </a:r>
          </a:p>
        </p:txBody>
      </p:sp>
      <p:sp>
        <p:nvSpPr>
          <p:cNvPr id="78" name="テキスト ボックス 77"/>
          <p:cNvSpPr txBox="1"/>
          <p:nvPr/>
        </p:nvSpPr>
        <p:spPr>
          <a:xfrm>
            <a:off x="5069984" y="2851174"/>
            <a:ext cx="4195764" cy="1200329"/>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給付金の支給条件は地域ごとに様々であるため、自分の住んでいる地域の情報を自ら収集する必要があり、住民の負担になっていた</a:t>
            </a:r>
          </a:p>
          <a:p>
            <a:pPr marL="171450" indent="-171450">
              <a:buFont typeface="Wingdings" charset="2"/>
              <a:buChar char="l"/>
            </a:pPr>
            <a:endParaRPr lang="ja-JP" altLang="en-US"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医療費控除の請求は、年間の家族の治療費や交通費などの合算と申請の手間が負担になっていた</a:t>
            </a:r>
            <a:endParaRPr lang="en-US" altLang="ja-JP" sz="1200" dirty="0">
              <a:latin typeface="小塚ゴシック Pr6N L"/>
              <a:ea typeface="小塚ゴシック Pr6N L"/>
              <a:cs typeface="小塚ゴシック Pr6N L"/>
            </a:endParaRPr>
          </a:p>
        </p:txBody>
      </p:sp>
      <p:sp>
        <p:nvSpPr>
          <p:cNvPr id="81" name="テキスト ボックス 80"/>
          <p:cNvSpPr txBox="1"/>
          <p:nvPr/>
        </p:nvSpPr>
        <p:spPr>
          <a:xfrm>
            <a:off x="5166303" y="4671985"/>
            <a:ext cx="4650555" cy="369332"/>
          </a:xfrm>
          <a:prstGeom prst="rect">
            <a:avLst/>
          </a:prstGeom>
          <a:noFill/>
        </p:spPr>
        <p:txBody>
          <a:bodyPr wrap="none" rtlCol="0">
            <a:spAutoFit/>
          </a:bodyPr>
          <a:lstStyle/>
          <a:p>
            <a:r>
              <a:rPr lang="en-US" altLang="ja-JP" dirty="0" err="1">
                <a:solidFill>
                  <a:schemeClr val="bg1"/>
                </a:solidFill>
                <a:latin typeface="小塚ゴシック Pr6N M"/>
                <a:ea typeface="小塚ゴシック Pr6N M"/>
                <a:cs typeface="小塚ゴシック Pr6N M"/>
              </a:rPr>
              <a:t>Zaim</a:t>
            </a:r>
            <a:r>
              <a:rPr lang="en-US" altLang="ja-JP" dirty="0">
                <a:solidFill>
                  <a:schemeClr val="bg1"/>
                </a:solidFill>
                <a:latin typeface="小塚ゴシック Pr6N M"/>
                <a:ea typeface="小塚ゴシック Pr6N M"/>
                <a:cs typeface="小塚ゴシック Pr6N M"/>
              </a:rPr>
              <a:t> </a:t>
            </a:r>
            <a:r>
              <a:rPr lang="ja-JP" altLang="en-US" sz="1400" dirty="0">
                <a:solidFill>
                  <a:schemeClr val="bg1"/>
                </a:solidFill>
                <a:latin typeface="小塚ゴシック Pr6N M"/>
                <a:ea typeface="小塚ゴシック Pr6N M"/>
                <a:cs typeface="小塚ゴシック Pr6N M"/>
              </a:rPr>
              <a:t>はオープンデータが加わってこう</a:t>
            </a:r>
            <a:r>
              <a:rPr kumimoji="1" lang="en-US" altLang="ja-JP" sz="1400" dirty="0">
                <a:solidFill>
                  <a:schemeClr val="bg1"/>
                </a:solidFill>
                <a:latin typeface="小塚ゴシック Pr6N M"/>
                <a:ea typeface="小塚ゴシック Pr6N M"/>
                <a:cs typeface="小塚ゴシック Pr6N M"/>
              </a:rPr>
              <a:t> </a:t>
            </a:r>
            <a:r>
              <a:rPr lang="ja-JP" altLang="en-US" dirty="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069983" y="5180711"/>
            <a:ext cx="3930884" cy="1200329"/>
          </a:xfrm>
          <a:prstGeom prst="rect">
            <a:avLst/>
          </a:prstGeom>
          <a:noFill/>
        </p:spPr>
        <p:txBody>
          <a:bodyPr wrap="non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家計簿の記録やプロフィール情報から</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もらえる可能性がある給付金や手当を割り出せるため、</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探しやすさが増して負担軽減につながった</a:t>
            </a:r>
            <a:endParaRPr lang="en-US" altLang="ja-JP" sz="1200" dirty="0">
              <a:latin typeface="小塚ゴシック Pr6N L"/>
              <a:ea typeface="小塚ゴシック Pr6N L"/>
              <a:cs typeface="小塚ゴシック Pr6N L"/>
            </a:endParaRPr>
          </a:p>
          <a:p>
            <a:r>
              <a:rPr lang="ja-JP" altLang="en-US" sz="1200" dirty="0">
                <a:latin typeface="小塚ゴシック Pr6N L"/>
                <a:ea typeface="小塚ゴシック Pr6N L"/>
                <a:cs typeface="小塚ゴシック Pr6N L"/>
              </a:rPr>
              <a:t>　　</a:t>
            </a:r>
            <a:r>
              <a:rPr lang="en-US" altLang="ja-JP" sz="1200" dirty="0">
                <a:latin typeface="小塚ゴシック Pr6N L"/>
                <a:ea typeface="小塚ゴシック Pr6N L"/>
                <a:cs typeface="小塚ゴシック Pr6N L"/>
              </a:rPr>
              <a:t>(</a:t>
            </a:r>
            <a:r>
              <a:rPr lang="ja-JP" altLang="en-US" sz="1200" dirty="0">
                <a:latin typeface="小塚ゴシック Pr6N L"/>
                <a:ea typeface="小塚ゴシック Pr6N L"/>
                <a:cs typeface="小塚ゴシック Pr6N L"/>
              </a:rPr>
              <a:t>「わたしの給付金」では国・全国</a:t>
            </a:r>
            <a:r>
              <a:rPr lang="en-US" altLang="ja-JP" sz="1200" dirty="0">
                <a:latin typeface="小塚ゴシック Pr6N L"/>
                <a:ea typeface="小塚ゴシック Pr6N L"/>
                <a:cs typeface="小塚ゴシック Pr6N L"/>
              </a:rPr>
              <a:t>1,718</a:t>
            </a:r>
            <a:r>
              <a:rPr lang="ja-JP" altLang="en-US" sz="1200" dirty="0">
                <a:latin typeface="小塚ゴシック Pr6N L"/>
                <a:ea typeface="小塚ゴシック Pr6N L"/>
                <a:cs typeface="小塚ゴシック Pr6N L"/>
              </a:rPr>
              <a:t>自治体に対応</a:t>
            </a:r>
            <a:r>
              <a:rPr lang="en-US" altLang="ja-JP" sz="1200" dirty="0">
                <a:latin typeface="小塚ゴシック Pr6N L"/>
                <a:ea typeface="小塚ゴシック Pr6N L"/>
                <a:cs typeface="小塚ゴシック Pr6N L"/>
              </a:rPr>
              <a:t>)</a:t>
            </a:r>
          </a:p>
          <a:p>
            <a:pPr marL="171450" indent="-171450">
              <a:buFont typeface="Wingdings" charset="2"/>
              <a:buChar char="l"/>
            </a:pP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国内初のサービスとして独自機能のひとつとなった</a:t>
            </a:r>
            <a:endParaRPr lang="en-US" altLang="ja-JP" sz="1200" dirty="0">
              <a:latin typeface="小塚ゴシック Pr6N L"/>
              <a:ea typeface="小塚ゴシック Pr6N L"/>
              <a:cs typeface="小塚ゴシック Pr6N L"/>
            </a:endParaRPr>
          </a:p>
        </p:txBody>
      </p:sp>
      <p:pic>
        <p:nvPicPr>
          <p:cNvPr id="2" name="ハテナb.png" descr="/Users/meg/Desktop/特研/特研OD/アイコン/ハテナ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9249740" y="3224113"/>
            <a:ext cx="404301" cy="834644"/>
          </a:xfrm>
          <a:prstGeom prst="rect">
            <a:avLst/>
          </a:prstGeom>
        </p:spPr>
      </p:pic>
      <p:pic>
        <p:nvPicPr>
          <p:cNvPr id="3" name="ひらめきb.png" descr="/Users/meg/Desktop/特研/特研OD/アイコン/ひらめきb.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490133" y="5488079"/>
            <a:ext cx="228827" cy="915308"/>
          </a:xfrm>
          <a:prstGeom prst="rect">
            <a:avLst/>
          </a:prstGeom>
        </p:spPr>
      </p:pic>
      <p:sp>
        <p:nvSpPr>
          <p:cNvPr id="31"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もっと、お金に、楽しさを！</a:t>
            </a:r>
            <a:endParaRPr kumimoji="1" lang="ja-JP" altLang="en-US" sz="1400" dirty="0">
              <a:solidFill>
                <a:srgbClr val="FFFFFF"/>
              </a:solidFill>
              <a:latin typeface="小塚ゴシック Pr6N R"/>
              <a:ea typeface="小塚ゴシック Pr6N R"/>
              <a:cs typeface="小塚ゴシック Pr6N R"/>
            </a:endParaRPr>
          </a:p>
        </p:txBody>
      </p:sp>
      <p:sp>
        <p:nvSpPr>
          <p:cNvPr id="33"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a:t>
            </a:r>
            <a:r>
              <a:rPr lang="ja-JP" altLang="en-US" sz="1400" dirty="0">
                <a:solidFill>
                  <a:srgbClr val="FFFFFF"/>
                </a:solidFill>
                <a:latin typeface="小塚ゴシック Pr6N R"/>
                <a:ea typeface="小塚ゴシック Pr6N R"/>
                <a:cs typeface="小塚ゴシック Pr6N R"/>
              </a:rPr>
              <a:t> 株式会社</a:t>
            </a:r>
            <a:r>
              <a:rPr lang="en-US" altLang="en-US" sz="1400" dirty="0" err="1">
                <a:solidFill>
                  <a:srgbClr val="FFFFFF"/>
                </a:solidFill>
                <a:latin typeface="小塚ゴシック Pr6N R"/>
                <a:ea typeface="小塚ゴシック Pr6N R"/>
                <a:cs typeface="小塚ゴシック Pr6N R"/>
              </a:rPr>
              <a:t>Zaim</a:t>
            </a:r>
            <a:endParaRPr kumimoji="1" lang="ja-JP" altLang="en-US" sz="1400" dirty="0">
              <a:solidFill>
                <a:srgbClr val="FFFFFF"/>
              </a:solidFill>
              <a:latin typeface="小塚ゴシック Pr6N R"/>
              <a:ea typeface="小塚ゴシック Pr6N R"/>
              <a:cs typeface="小塚ゴシック Pr6N R"/>
            </a:endParaRPr>
          </a:p>
        </p:txBody>
      </p:sp>
      <p:sp>
        <p:nvSpPr>
          <p:cNvPr id="28" name="角丸四角形 27"/>
          <p:cNvSpPr/>
          <p:nvPr/>
        </p:nvSpPr>
        <p:spPr>
          <a:xfrm>
            <a:off x="1064948" y="2229347"/>
            <a:ext cx="3683937" cy="583874"/>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latin typeface="フォントポにほんご"/>
                <a:ea typeface="フォントポにほんご"/>
                <a:cs typeface="フォントポにほんご"/>
              </a:rPr>
              <a:t>プロフィールを登録するとユーザーが受けられる</a:t>
            </a:r>
            <a:endParaRPr lang="en-US" altLang="ja-JP" sz="1100" dirty="0">
              <a:latin typeface="フォントポにほんご"/>
              <a:ea typeface="フォントポにほんご"/>
              <a:cs typeface="フォントポにほんご"/>
            </a:endParaRPr>
          </a:p>
          <a:p>
            <a:pPr algn="ctr"/>
            <a:r>
              <a:rPr lang="ja-JP" altLang="en-US" sz="1100" dirty="0">
                <a:latin typeface="フォントポにほんご"/>
                <a:ea typeface="フォントポにほんご"/>
                <a:cs typeface="フォントポにほんご"/>
              </a:rPr>
              <a:t>給付金を教えてくれる</a:t>
            </a:r>
            <a:endParaRPr lang="en-US" altLang="ja-JP" sz="1100" dirty="0">
              <a:latin typeface="フォントポにほんご"/>
              <a:ea typeface="フォントポにほんご"/>
              <a:cs typeface="フォントポにほんご"/>
            </a:endParaRPr>
          </a:p>
        </p:txBody>
      </p:sp>
      <p:sp>
        <p:nvSpPr>
          <p:cNvPr id="35" name="角丸四角形 34"/>
          <p:cNvSpPr/>
          <p:nvPr/>
        </p:nvSpPr>
        <p:spPr>
          <a:xfrm>
            <a:off x="617318" y="5806191"/>
            <a:ext cx="3841706" cy="710223"/>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latin typeface="フォントポにほんご"/>
                <a:ea typeface="フォントポにほんご"/>
                <a:cs typeface="フォントポにほんご"/>
              </a:rPr>
              <a:t>家計簿から医療費控除の対象になる可能性のある支出を自動的に抽出。そのまま申告に使える医療費集計フォームのエクセルファイルを自動で作成</a:t>
            </a:r>
            <a:endParaRPr lang="en-US" altLang="ja-JP" sz="1100" dirty="0">
              <a:latin typeface="フォントポにほんご"/>
              <a:ea typeface="フォントポにほんご"/>
              <a:cs typeface="フォントポにほんご"/>
            </a:endParaRPr>
          </a:p>
        </p:txBody>
      </p:sp>
      <p:sp>
        <p:nvSpPr>
          <p:cNvPr id="38" name="角丸四角形 37"/>
          <p:cNvSpPr/>
          <p:nvPr/>
        </p:nvSpPr>
        <p:spPr>
          <a:xfrm>
            <a:off x="5052210" y="2257908"/>
            <a:ext cx="4743817" cy="1864775"/>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タイトル 1"/>
          <p:cNvSpPr txBox="1">
            <a:spLocks/>
          </p:cNvSpPr>
          <p:nvPr/>
        </p:nvSpPr>
        <p:spPr>
          <a:xfrm>
            <a:off x="45112" y="254123"/>
            <a:ext cx="7528319"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fontAlgn="ctr"/>
            <a:r>
              <a:rPr lang="ja-JP" altLang="en-US" sz="2800" dirty="0">
                <a:solidFill>
                  <a:schemeClr val="bg1"/>
                </a:solidFill>
                <a:latin typeface="小塚ゴシック Pro M"/>
                <a:ea typeface="小塚ゴシック Pro M"/>
                <a:cs typeface="小塚ゴシック Pro M"/>
              </a:rPr>
              <a:t>家計簿・会計アプリ </a:t>
            </a:r>
            <a:r>
              <a:rPr lang="ja-JP" altLang="en-US" sz="4000" dirty="0">
                <a:solidFill>
                  <a:schemeClr val="bg1"/>
                </a:solidFill>
                <a:latin typeface="小塚ゴシック Pro M"/>
                <a:ea typeface="小塚ゴシック Pro M"/>
                <a:cs typeface="小塚ゴシック Pro M"/>
              </a:rPr>
              <a:t>Z</a:t>
            </a:r>
            <a:r>
              <a:rPr lang="en-US" altLang="ja-JP" sz="4000" dirty="0">
                <a:solidFill>
                  <a:schemeClr val="bg1"/>
                </a:solidFill>
                <a:latin typeface="小塚ゴシック Pro M"/>
                <a:ea typeface="小塚ゴシック Pro M"/>
                <a:cs typeface="小塚ゴシック Pro M"/>
              </a:rPr>
              <a:t>aim</a:t>
            </a:r>
            <a:endParaRPr lang="ja-JP" altLang="en-US" sz="4000" dirty="0">
              <a:solidFill>
                <a:schemeClr val="bg1"/>
              </a:solidFill>
              <a:latin typeface="小塚ゴシック Pro M"/>
              <a:ea typeface="小塚ゴシック Pro M"/>
              <a:cs typeface="小塚ゴシック Pro M"/>
            </a:endParaRPr>
          </a:p>
        </p:txBody>
      </p:sp>
      <p:grpSp>
        <p:nvGrpSpPr>
          <p:cNvPr id="29" name="図形グループ 28"/>
          <p:cNvGrpSpPr/>
          <p:nvPr/>
        </p:nvGrpSpPr>
        <p:grpSpPr>
          <a:xfrm>
            <a:off x="6255233" y="250008"/>
            <a:ext cx="752743" cy="752743"/>
            <a:chOff x="6255233" y="281179"/>
            <a:chExt cx="752743" cy="752743"/>
          </a:xfrm>
          <a:noFill/>
        </p:grpSpPr>
        <p:sp>
          <p:nvSpPr>
            <p:cNvPr id="30" name="角丸四角形 29"/>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308439" y="334385"/>
              <a:ext cx="646331" cy="646331"/>
            </a:xfrm>
            <a:prstGeom prst="rect">
              <a:avLst/>
            </a:prstGeom>
            <a:grpFill/>
            <a:ln>
              <a:noFill/>
            </a:ln>
          </p:spPr>
          <p:txBody>
            <a:bodyPr wrap="none" rtlCol="0">
              <a:spAutoFit/>
            </a:bodyPr>
            <a:lstStyle/>
            <a:p>
              <a:r>
                <a:rPr kumimoji="1" lang="ja-JP" altLang="en-US" dirty="0">
                  <a:solidFill>
                    <a:srgbClr val="DEFFFF"/>
                  </a:solidFill>
                  <a:latin typeface="小塚ゴシック Pr6N M"/>
                  <a:ea typeface="小塚ゴシック Pr6N M"/>
                  <a:cs typeface="小塚ゴシック Pr6N M"/>
                </a:rPr>
                <a:t>防災</a:t>
              </a:r>
              <a:endParaRPr kumimoji="1"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40" name="図形グループ 39"/>
          <p:cNvGrpSpPr/>
          <p:nvPr/>
        </p:nvGrpSpPr>
        <p:grpSpPr>
          <a:xfrm>
            <a:off x="8089329" y="250008"/>
            <a:ext cx="752743" cy="752743"/>
            <a:chOff x="8060984" y="281179"/>
            <a:chExt cx="752743" cy="752743"/>
          </a:xfrm>
          <a:noFill/>
        </p:grpSpPr>
        <p:sp>
          <p:nvSpPr>
            <p:cNvPr id="41" name="角丸四角形 40"/>
            <p:cNvSpPr/>
            <p:nvPr/>
          </p:nvSpPr>
          <p:spPr>
            <a:xfrm>
              <a:off x="8060984" y="281179"/>
              <a:ext cx="752743" cy="752743"/>
            </a:xfrm>
            <a:prstGeom prst="roundRect">
              <a:avLst/>
            </a:prstGeom>
            <a:noFill/>
            <a:ln w="38100">
              <a:solidFill>
                <a:srgbClr val="DEFE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8114190" y="334385"/>
              <a:ext cx="646331" cy="646331"/>
            </a:xfrm>
            <a:prstGeom prst="rect">
              <a:avLst/>
            </a:prstGeom>
            <a:grpFill/>
            <a:ln>
              <a:noFill/>
            </a:ln>
          </p:spPr>
          <p:txBody>
            <a:bodyPr wrap="none" rtlCol="0">
              <a:spAutoFit/>
            </a:bodyPr>
            <a:lstStyle/>
            <a:p>
              <a:r>
                <a:rPr lang="ja-JP" altLang="en-US" dirty="0">
                  <a:solidFill>
                    <a:srgbClr val="DEFEFE"/>
                  </a:solidFill>
                  <a:latin typeface="小塚ゴシック Pr6N M"/>
                  <a:ea typeface="小塚ゴシック Pr6N M"/>
                  <a:cs typeface="小塚ゴシック Pr6N M"/>
                </a:rPr>
                <a:t>産業</a:t>
              </a:r>
              <a:endParaRPr lang="en-US" altLang="ja-JP" dirty="0">
                <a:solidFill>
                  <a:srgbClr val="DEFEFE"/>
                </a:solidFill>
                <a:latin typeface="小塚ゴシック Pr6N M"/>
                <a:ea typeface="小塚ゴシック Pr6N M"/>
                <a:cs typeface="小塚ゴシック Pr6N M"/>
              </a:endParaRPr>
            </a:p>
            <a:p>
              <a:r>
                <a:rPr lang="ja-JP" altLang="en-US" dirty="0">
                  <a:solidFill>
                    <a:srgbClr val="DEFEFE"/>
                  </a:solidFill>
                  <a:latin typeface="小塚ゴシック Pr6N M"/>
                  <a:ea typeface="小塚ゴシック Pr6N M"/>
                  <a:cs typeface="小塚ゴシック Pr6N M"/>
                </a:rPr>
                <a:t>創出</a:t>
              </a:r>
              <a:endParaRPr kumimoji="1" lang="en-US" altLang="ja-JP" dirty="0">
                <a:solidFill>
                  <a:srgbClr val="DEFEFE"/>
                </a:solidFill>
                <a:latin typeface="小塚ゴシック Pr6N M"/>
                <a:ea typeface="小塚ゴシック Pr6N M"/>
                <a:cs typeface="小塚ゴシック Pr6N M"/>
              </a:endParaRPr>
            </a:p>
          </p:txBody>
        </p:sp>
      </p:grpSp>
      <p:grpSp>
        <p:nvGrpSpPr>
          <p:cNvPr id="43" name="図形グループ 42"/>
          <p:cNvGrpSpPr/>
          <p:nvPr/>
        </p:nvGrpSpPr>
        <p:grpSpPr>
          <a:xfrm>
            <a:off x="7172281" y="250008"/>
            <a:ext cx="752743" cy="752743"/>
            <a:chOff x="7154801" y="281179"/>
            <a:chExt cx="752743" cy="752743"/>
          </a:xfrm>
          <a:noFill/>
        </p:grpSpPr>
        <p:sp>
          <p:nvSpPr>
            <p:cNvPr id="44" name="角丸四角形 43"/>
            <p:cNvSpPr/>
            <p:nvPr/>
          </p:nvSpPr>
          <p:spPr>
            <a:xfrm>
              <a:off x="7154801"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7208007" y="334385"/>
              <a:ext cx="659155" cy="646331"/>
            </a:xfrm>
            <a:prstGeom prst="rect">
              <a:avLst/>
            </a:prstGeom>
            <a:grp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少子</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高齢</a:t>
              </a:r>
              <a:endParaRPr lang="en-US" altLang="ja-JP" dirty="0">
                <a:solidFill>
                  <a:srgbClr val="DEFFFF"/>
                </a:solidFill>
                <a:latin typeface="小塚ゴシック Pr6N M"/>
                <a:ea typeface="小塚ゴシック Pr6N M"/>
                <a:cs typeface="小塚ゴシック Pr6N M"/>
              </a:endParaRPr>
            </a:p>
          </p:txBody>
        </p:sp>
      </p:grpSp>
      <p:sp>
        <p:nvSpPr>
          <p:cNvPr id="47" name="角丸四角形 46"/>
          <p:cNvSpPr/>
          <p:nvPr/>
        </p:nvSpPr>
        <p:spPr>
          <a:xfrm>
            <a:off x="9006672" y="250008"/>
            <a:ext cx="752743" cy="752743"/>
          </a:xfrm>
          <a:prstGeom prst="roundRect">
            <a:avLst/>
          </a:prstGeom>
          <a:solidFill>
            <a:srgbClr val="FFFFFF"/>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9059584" y="259585"/>
            <a:ext cx="684803" cy="738664"/>
          </a:xfrm>
          <a:prstGeom prst="rect">
            <a:avLst/>
          </a:prstGeom>
          <a:noFill/>
        </p:spPr>
        <p:txBody>
          <a:bodyPr wrap="none" rtlCol="0">
            <a:spAutoFit/>
          </a:bodyPr>
          <a:lstStyle/>
          <a:p>
            <a:r>
              <a:rPr lang="ja-JP" altLang="en-US" sz="1400" dirty="0">
                <a:solidFill>
                  <a:srgbClr val="3B7AFB"/>
                </a:solidFill>
                <a:latin typeface="小塚ゴシック Pr6N M"/>
                <a:ea typeface="小塚ゴシック Pr6N M"/>
                <a:cs typeface="小塚ゴシック Pr6N M"/>
              </a:rPr>
              <a:t>防犯</a:t>
            </a:r>
            <a:endParaRPr lang="en-US" altLang="ja-JP" sz="1400" dirty="0">
              <a:solidFill>
                <a:srgbClr val="3B7AFB"/>
              </a:solidFill>
              <a:latin typeface="小塚ゴシック Pr6N M"/>
              <a:ea typeface="小塚ゴシック Pr6N M"/>
              <a:cs typeface="小塚ゴシック Pr6N M"/>
            </a:endParaRPr>
          </a:p>
          <a:p>
            <a:r>
              <a:rPr lang="ja-JP" altLang="en-US" sz="1400" dirty="0">
                <a:solidFill>
                  <a:srgbClr val="3B7AFB"/>
                </a:solidFill>
                <a:latin typeface="小塚ゴシック Pr6N M"/>
                <a:ea typeface="小塚ゴシック Pr6N M"/>
                <a:cs typeface="小塚ゴシック Pr6N M"/>
              </a:rPr>
              <a:t>医療</a:t>
            </a:r>
            <a:endParaRPr lang="en-US" altLang="ja-JP" sz="1400" dirty="0">
              <a:solidFill>
                <a:srgbClr val="3B7AFB"/>
              </a:solidFill>
              <a:latin typeface="小塚ゴシック Pr6N M"/>
              <a:ea typeface="小塚ゴシック Pr6N M"/>
              <a:cs typeface="小塚ゴシック Pr6N M"/>
            </a:endParaRPr>
          </a:p>
          <a:p>
            <a:r>
              <a:rPr lang="ja-JP" altLang="en-US" sz="1400" dirty="0">
                <a:solidFill>
                  <a:srgbClr val="3B7AFB"/>
                </a:solidFill>
                <a:latin typeface="小塚ゴシック Pr6N M"/>
                <a:ea typeface="小塚ゴシック Pr6N M"/>
                <a:cs typeface="小塚ゴシック Pr6N M"/>
              </a:rPr>
              <a:t>教育</a:t>
            </a:r>
            <a:r>
              <a:rPr lang="ja-JP" altLang="en-US" sz="1000" dirty="0">
                <a:solidFill>
                  <a:srgbClr val="3B7AFB"/>
                </a:solidFill>
                <a:latin typeface="小塚ゴシック Pr6N M"/>
                <a:ea typeface="小塚ゴシック Pr6N M"/>
                <a:cs typeface="小塚ゴシック Pr6N M"/>
              </a:rPr>
              <a:t>等</a:t>
            </a:r>
            <a:endParaRPr lang="en-US" altLang="ja-JP" dirty="0">
              <a:solidFill>
                <a:srgbClr val="3B7AFB"/>
              </a:solidFill>
              <a:latin typeface="小塚ゴシック Pr6N M"/>
              <a:ea typeface="小塚ゴシック Pr6N M"/>
              <a:cs typeface="小塚ゴシック Pr6N M"/>
            </a:endParaRPr>
          </a:p>
        </p:txBody>
      </p:sp>
      <p:sp>
        <p:nvSpPr>
          <p:cNvPr id="34" name="直角三角形 33"/>
          <p:cNvSpPr/>
          <p:nvPr/>
        </p:nvSpPr>
        <p:spPr>
          <a:xfrm rot="21060000" flipH="1" flipV="1">
            <a:off x="3505446" y="2701946"/>
            <a:ext cx="202211" cy="1055792"/>
          </a:xfrm>
          <a:prstGeom prst="rtTriangle">
            <a:avLst/>
          </a:prstGeom>
          <a:solidFill>
            <a:srgbClr val="1779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841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6431654" y="2982689"/>
            <a:ext cx="3307400"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tx1"/>
                </a:solidFill>
                <a:latin typeface="小塚ゴシック Pr6N L"/>
                <a:ea typeface="小塚ゴシック Pr6N L"/>
                <a:cs typeface="小塚ゴシック Pr6N L"/>
              </a:rPr>
              <a:t>グッドデザインベスト</a:t>
            </a:r>
            <a:r>
              <a:rPr lang="en-US" altLang="ja-JP" sz="1100" dirty="0">
                <a:solidFill>
                  <a:schemeClr val="tx1"/>
                </a:solidFill>
                <a:latin typeface="小塚ゴシック Pr6N L"/>
                <a:ea typeface="小塚ゴシック Pr6N L"/>
                <a:cs typeface="小塚ゴシック Pr6N L"/>
              </a:rPr>
              <a:t>100</a:t>
            </a:r>
          </a:p>
        </p:txBody>
      </p:sp>
      <p:sp>
        <p:nvSpPr>
          <p:cNvPr id="58" name="角丸四角形 57"/>
          <p:cNvSpPr/>
          <p:nvPr/>
        </p:nvSpPr>
        <p:spPr>
          <a:xfrm>
            <a:off x="5690007" y="2977215"/>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a:latin typeface="フォントポにほんご"/>
                <a:ea typeface="フォントポにほんご"/>
                <a:cs typeface="フォントポにほんご"/>
              </a:rPr>
              <a:t>受賞歴</a:t>
            </a:r>
          </a:p>
        </p:txBody>
      </p:sp>
      <p:sp>
        <p:nvSpPr>
          <p:cNvPr id="61" name="正方形/長方形 60"/>
          <p:cNvSpPr/>
          <p:nvPr/>
        </p:nvSpPr>
        <p:spPr>
          <a:xfrm>
            <a:off x="5749101" y="3485130"/>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国内全域　</a:t>
            </a:r>
            <a:r>
              <a:rPr lang="en-US" altLang="ja-JP" sz="1200" dirty="0">
                <a:solidFill>
                  <a:schemeClr val="tx1"/>
                </a:solidFill>
                <a:latin typeface="小塚ゴシック Pr6N L"/>
                <a:ea typeface="小塚ゴシック Pr6N L"/>
                <a:cs typeface="小塚ゴシック Pr6N L"/>
              </a:rPr>
              <a:t>(</a:t>
            </a:r>
            <a:r>
              <a:rPr lang="ja-JP" altLang="en-US" sz="1200" dirty="0">
                <a:solidFill>
                  <a:schemeClr val="tx1"/>
                </a:solidFill>
                <a:latin typeface="小塚ゴシック Pr6N L"/>
                <a:ea typeface="小塚ゴシック Pr6N L"/>
                <a:cs typeface="小塚ゴシック Pr6N L"/>
              </a:rPr>
              <a:t>海外通貨対応</a:t>
            </a:r>
            <a:r>
              <a:rPr lang="en-US" altLang="ja-JP" sz="1200" dirty="0">
                <a:solidFill>
                  <a:schemeClr val="tx1"/>
                </a:solidFill>
                <a:latin typeface="小塚ゴシック Pr6N L"/>
                <a:ea typeface="小塚ゴシック Pr6N L"/>
                <a:cs typeface="小塚ゴシック Pr6N L"/>
              </a:rPr>
              <a:t>)</a:t>
            </a:r>
            <a:endParaRPr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767506" y="1499638"/>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給付金・手当・控除情報　</a:t>
            </a:r>
            <a:endParaRPr kumimoji="1" lang="ja-JP" altLang="en-US" sz="12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en-US" sz="1200" dirty="0">
                <a:solidFill>
                  <a:schemeClr val="tx1"/>
                </a:solidFill>
                <a:latin typeface="小塚ゴシック Pr6N L"/>
                <a:ea typeface="小塚ゴシック Pr6N L"/>
                <a:cs typeface="小塚ゴシック Pr6N L"/>
              </a:rPr>
              <a:t>−</a:t>
            </a:r>
            <a:endParaRPr lang="en-US" altLang="ja-JP" sz="120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983667"/>
            <a:ext cx="1274749"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a:solidFill>
                  <a:schemeClr val="tx1"/>
                </a:solidFill>
                <a:latin typeface="小塚ゴシック Pr6N L"/>
                <a:ea typeface="小塚ゴシック Pr6N L"/>
                <a:cs typeface="小塚ゴシック Pr6N L"/>
              </a:rPr>
              <a:t>Web</a:t>
            </a:r>
            <a:r>
              <a:rPr lang="ja-JP" altLang="en-US" sz="1200">
                <a:solidFill>
                  <a:schemeClr val="tx1"/>
                </a:solidFill>
                <a:latin typeface="小塚ゴシック Pr6N L"/>
                <a:ea typeface="小塚ゴシック Pr6N L"/>
                <a:cs typeface="小塚ゴシック Pr6N L"/>
              </a:rPr>
              <a:t>アプリ・スマートフォンアプリ</a:t>
            </a:r>
            <a:endParaRPr kumimoji="1" lang="ja-JP" altLang="en-US"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50" name="正方形/長方形 49"/>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51" name="正方形/長方形 50"/>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pic>
        <p:nvPicPr>
          <p:cNvPr id="3" name="アイディアb.png" descr="/Users/meg/Desktop/特研/特研OD/アイコン/アイディア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64860" y="1395606"/>
            <a:ext cx="434025" cy="522660"/>
          </a:xfrm>
          <a:prstGeom prst="rect">
            <a:avLst/>
          </a:prstGeom>
        </p:spPr>
      </p:pic>
      <p:pic>
        <p:nvPicPr>
          <p:cNvPr id="6" name="パソコン作業b.png" descr="/Users/meg/Desktop/特研/特研OD/アイコン/パソコン作業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5098870" y="1959611"/>
            <a:ext cx="526486" cy="440796"/>
          </a:xfrm>
          <a:prstGeom prst="rect">
            <a:avLst/>
          </a:prstGeom>
        </p:spPr>
      </p:pic>
      <p:pic>
        <p:nvPicPr>
          <p:cNvPr id="7" name="チームb.png" descr="/Users/meg/Desktop/特研/特研OD/アイコン/チームb.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252593" y="2400408"/>
            <a:ext cx="468705" cy="513122"/>
          </a:xfrm>
          <a:prstGeom prst="rect">
            <a:avLst/>
          </a:prstGeom>
        </p:spPr>
      </p:pic>
      <p:pic>
        <p:nvPicPr>
          <p:cNvPr id="9" name="受賞b.png" descr="/Users/meg/Desktop/特研/特研OD/アイコン/受賞b.png"/>
          <p:cNvPicPr>
            <a:picLocks noChangeAspect="1"/>
          </p:cNvPicPr>
          <p:nvPr/>
        </p:nvPicPr>
        <p:blipFill>
          <a:blip r:embed="rId8" r:link="rId9">
            <a:extLst>
              <a:ext uri="{28A0092B-C50C-407E-A947-70E740481C1C}">
                <a14:useLocalDpi xmlns:a14="http://schemas.microsoft.com/office/drawing/2010/main" val="0"/>
              </a:ext>
            </a:extLst>
          </a:blip>
          <a:stretch>
            <a:fillRect/>
          </a:stretch>
        </p:blipFill>
        <p:spPr>
          <a:xfrm>
            <a:off x="5180085" y="2922112"/>
            <a:ext cx="311825" cy="491948"/>
          </a:xfrm>
          <a:prstGeom prst="rect">
            <a:avLst/>
          </a:prstGeom>
        </p:spPr>
      </p:pic>
      <p:pic>
        <p:nvPicPr>
          <p:cNvPr id="12" name="マーカーb.png" descr="/Users/meg/Desktop/特研/特研OD/アイコン/マーカーb.png"/>
          <p:cNvPicPr>
            <a:picLocks noChangeAspect="1"/>
          </p:cNvPicPr>
          <p:nvPr/>
        </p:nvPicPr>
        <p:blipFill>
          <a:blip r:embed="rId10" r:link="rId11">
            <a:extLst>
              <a:ext uri="{28A0092B-C50C-407E-A947-70E740481C1C}">
                <a14:useLocalDpi xmlns:a14="http://schemas.microsoft.com/office/drawing/2010/main" val="0"/>
              </a:ext>
            </a:extLst>
          </a:blip>
          <a:stretch>
            <a:fillRect/>
          </a:stretch>
        </p:blipFill>
        <p:spPr>
          <a:xfrm>
            <a:off x="9238609" y="3421531"/>
            <a:ext cx="482689" cy="494823"/>
          </a:xfrm>
          <a:prstGeom prst="rect">
            <a:avLst/>
          </a:prstGeom>
        </p:spPr>
      </p:pic>
      <p:sp>
        <p:nvSpPr>
          <p:cNvPr id="45"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もっと、お金に、楽しさを！</a:t>
            </a:r>
            <a:endParaRPr kumimoji="1" lang="ja-JP" altLang="en-US" sz="1400" dirty="0">
              <a:solidFill>
                <a:srgbClr val="FFFFFF"/>
              </a:solidFill>
              <a:latin typeface="小塚ゴシック Pr6N R"/>
              <a:ea typeface="小塚ゴシック Pr6N R"/>
              <a:cs typeface="小塚ゴシック Pr6N R"/>
            </a:endParaRPr>
          </a:p>
        </p:txBody>
      </p:sp>
      <p:sp>
        <p:nvSpPr>
          <p:cNvPr id="4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a:t>
            </a:r>
            <a:r>
              <a:rPr lang="ja-JP" altLang="en-US" sz="1400" dirty="0">
                <a:solidFill>
                  <a:srgbClr val="FFFFFF"/>
                </a:solidFill>
                <a:latin typeface="小塚ゴシック Pr6N R"/>
                <a:ea typeface="小塚ゴシック Pr6N R"/>
                <a:cs typeface="小塚ゴシック Pr6N R"/>
              </a:rPr>
              <a:t> 株式会社</a:t>
            </a:r>
            <a:r>
              <a:rPr lang="en-US" altLang="en-US" sz="1400" dirty="0" err="1">
                <a:solidFill>
                  <a:srgbClr val="FFFFFF"/>
                </a:solidFill>
                <a:latin typeface="小塚ゴシック Pr6N R"/>
                <a:ea typeface="小塚ゴシック Pr6N R"/>
                <a:cs typeface="小塚ゴシック Pr6N R"/>
              </a:rPr>
              <a:t>Zaim</a:t>
            </a:r>
            <a:endParaRPr kumimoji="1" lang="ja-JP" altLang="en-US" sz="1400" dirty="0">
              <a:solidFill>
                <a:srgbClr val="FFFFFF"/>
              </a:solidFill>
              <a:latin typeface="小塚ゴシック Pr6N R"/>
              <a:ea typeface="小塚ゴシック Pr6N R"/>
              <a:cs typeface="小塚ゴシック Pr6N R"/>
            </a:endParaRPr>
          </a:p>
        </p:txBody>
      </p:sp>
      <p:sp>
        <p:nvSpPr>
          <p:cNvPr id="53" name="テキスト ボックス 52"/>
          <p:cNvSpPr txBox="1"/>
          <p:nvPr/>
        </p:nvSpPr>
        <p:spPr>
          <a:xfrm>
            <a:off x="-19586" y="2085977"/>
            <a:ext cx="5153255" cy="4149342"/>
          </a:xfrm>
          <a:prstGeom prst="rect">
            <a:avLst/>
          </a:prstGeom>
          <a:noFill/>
        </p:spPr>
        <p:txBody>
          <a:bodyPr wrap="none" rtlCol="0">
            <a:spAutoFit/>
          </a:bodyPr>
          <a:lstStyle/>
          <a:p>
            <a:pPr>
              <a:lnSpc>
                <a:spcPct val="120000"/>
              </a:lnSpc>
            </a:pPr>
            <a:r>
              <a:rPr lang="ja-JP" altLang="en-US" sz="1100" dirty="0">
                <a:latin typeface="小塚ゴシック Pr6N L"/>
                <a:ea typeface="小塚ゴシック Pr6N L"/>
                <a:cs typeface="小塚ゴシック Pr6N L"/>
              </a:rPr>
              <a:t>　家計簿・会計アプリ</a:t>
            </a:r>
            <a:r>
              <a:rPr lang="en-US" altLang="ja-JP" sz="1100" dirty="0" err="1">
                <a:latin typeface="小塚ゴシック Pr6N L"/>
                <a:ea typeface="小塚ゴシック Pr6N L"/>
                <a:cs typeface="小塚ゴシック Pr6N L"/>
              </a:rPr>
              <a:t>Zaim</a:t>
            </a:r>
            <a:r>
              <a:rPr lang="ja-JP" altLang="en-US" sz="1100" dirty="0">
                <a:latin typeface="小塚ゴシック Pr6N L"/>
                <a:ea typeface="小塚ゴシック Pr6N L"/>
                <a:cs typeface="小塚ゴシック Pr6N L"/>
              </a:rPr>
              <a:t>では、国</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や地方自治体（日本全国すべて）の</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給付金データを集約</a:t>
            </a:r>
            <a:r>
              <a:rPr kumimoji="1" lang="ja-JP" altLang="en-US" sz="1100" dirty="0">
                <a:latin typeface="小塚ゴシック Pr6N L"/>
                <a:ea typeface="小塚ゴシック Pr6N L"/>
                <a:cs typeface="小塚ゴシック Pr6N L"/>
              </a:rPr>
              <a:t>し、それらを</a:t>
            </a:r>
            <a:r>
              <a:rPr lang="ja-JP" altLang="en-US" sz="1100" dirty="0">
                <a:latin typeface="小塚ゴシック Pr6N L"/>
                <a:ea typeface="小塚ゴシック Pr6N L"/>
                <a:cs typeface="小塚ゴシック Pr6N L"/>
              </a:rPr>
              <a:t>居</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住地域等の</a:t>
            </a:r>
            <a:r>
              <a:rPr kumimoji="1" lang="ja-JP" altLang="en-US" sz="1100" dirty="0">
                <a:latin typeface="小塚ゴシック Pr6N L"/>
                <a:ea typeface="小塚ゴシック Pr6N L"/>
                <a:cs typeface="小塚ゴシック Pr6N L"/>
              </a:rPr>
              <a:t>ユーザーのプロフィール</a:t>
            </a:r>
            <a:endParaRPr kumimoji="1" lang="en-US" altLang="ja-JP" sz="1100" dirty="0">
              <a:latin typeface="小塚ゴシック Pr6N L"/>
              <a:ea typeface="小塚ゴシック Pr6N L"/>
              <a:cs typeface="小塚ゴシック Pr6N L"/>
            </a:endParaRPr>
          </a:p>
          <a:p>
            <a:pPr>
              <a:lnSpc>
                <a:spcPct val="120000"/>
              </a:lnSpc>
            </a:pPr>
            <a:r>
              <a:rPr kumimoji="1" lang="ja-JP" altLang="en-US" sz="1100" dirty="0">
                <a:latin typeface="小塚ゴシック Pr6N L"/>
                <a:ea typeface="小塚ゴシック Pr6N L"/>
                <a:cs typeface="小塚ゴシック Pr6N L"/>
              </a:rPr>
              <a:t>情報に合わせて抽出することができ</a:t>
            </a:r>
            <a:endParaRPr kumimoji="1" lang="en-US" altLang="ja-JP" sz="1100" dirty="0">
              <a:latin typeface="小塚ゴシック Pr6N L"/>
              <a:ea typeface="小塚ゴシック Pr6N L"/>
              <a:cs typeface="小塚ゴシック Pr6N L"/>
            </a:endParaRPr>
          </a:p>
          <a:p>
            <a:pPr>
              <a:lnSpc>
                <a:spcPct val="120000"/>
              </a:lnSpc>
            </a:pPr>
            <a:r>
              <a:rPr kumimoji="1" lang="ja-JP" altLang="en-US" sz="1100" dirty="0">
                <a:latin typeface="小塚ゴシック Pr6N L"/>
                <a:ea typeface="小塚ゴシック Pr6N L"/>
                <a:cs typeface="小塚ゴシック Pr6N L"/>
              </a:rPr>
              <a:t>る。</a:t>
            </a:r>
            <a:r>
              <a:rPr lang="ja-JP" altLang="en-US" sz="1100" dirty="0">
                <a:latin typeface="小塚ゴシック Pr6N L"/>
                <a:ea typeface="小塚ゴシック Pr6N L"/>
                <a:cs typeface="小塚ゴシック Pr6N L"/>
              </a:rPr>
              <a:t>（インターネット上に公開され</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た自治体の情報を元にしてデータ化）</a:t>
            </a:r>
            <a:endParaRPr lang="en-US" altLang="ja-JP" sz="1100" dirty="0">
              <a:latin typeface="小塚ゴシック Pr6N L"/>
              <a:ea typeface="小塚ゴシック Pr6N L"/>
              <a:cs typeface="小塚ゴシック Pr6N L"/>
            </a:endParaRPr>
          </a:p>
          <a:p>
            <a:pPr>
              <a:lnSpc>
                <a:spcPct val="120000"/>
              </a:lnSpc>
            </a:pPr>
            <a:r>
              <a:rPr lang="ja-JP" altLang="ja-JP" sz="1100" dirty="0">
                <a:latin typeface="小塚ゴシック Pr6N L"/>
                <a:ea typeface="小塚ゴシック Pr6N L"/>
                <a:cs typeface="小塚ゴシック Pr6N L"/>
              </a:rPr>
              <a:t>　</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通常医療費控除の申請の際には国</a:t>
            </a:r>
            <a:r>
              <a:rPr lang="en-US" altLang="ja-JP" sz="1100" dirty="0">
                <a:latin typeface="小塚ゴシック Pr6N L"/>
                <a:ea typeface="小塚ゴシック Pr6N L"/>
                <a:cs typeface="小塚ゴシック Pr6N L"/>
              </a:rPr>
              <a:t/>
            </a:r>
            <a:br>
              <a:rPr lang="en-US" altLang="ja-JP" sz="1100" dirty="0">
                <a:latin typeface="小塚ゴシック Pr6N L"/>
                <a:ea typeface="小塚ゴシック Pr6N L"/>
                <a:cs typeface="小塚ゴシック Pr6N L"/>
              </a:rPr>
            </a:br>
            <a:r>
              <a:rPr lang="ja-JP" altLang="en-US" sz="1100" dirty="0">
                <a:latin typeface="小塚ゴシック Pr6N L"/>
                <a:ea typeface="小塚ゴシック Pr6N L"/>
                <a:cs typeface="小塚ゴシック Pr6N L"/>
              </a:rPr>
              <a:t>税庁が運営するウェブサイト「確定</a:t>
            </a:r>
            <a:r>
              <a:rPr lang="en-US" altLang="ja-JP" sz="1100" dirty="0">
                <a:latin typeface="小塚ゴシック Pr6N L"/>
                <a:ea typeface="小塚ゴシック Pr6N L"/>
                <a:cs typeface="小塚ゴシック Pr6N L"/>
              </a:rPr>
              <a:t/>
            </a:r>
            <a:br>
              <a:rPr lang="en-US" altLang="ja-JP" sz="1100" dirty="0">
                <a:latin typeface="小塚ゴシック Pr6N L"/>
                <a:ea typeface="小塚ゴシック Pr6N L"/>
                <a:cs typeface="小塚ゴシック Pr6N L"/>
              </a:rPr>
            </a:br>
            <a:r>
              <a:rPr lang="ja-JP" altLang="en-US" sz="1100" dirty="0">
                <a:latin typeface="小塚ゴシック Pr6N L"/>
                <a:ea typeface="小塚ゴシック Pr6N L"/>
                <a:cs typeface="小塚ゴシック Pr6N L"/>
              </a:rPr>
              <a:t>申告書等作成コーナー」から必要事</a:t>
            </a:r>
            <a:r>
              <a:rPr lang="en-US" altLang="ja-JP" sz="1100" dirty="0">
                <a:latin typeface="小塚ゴシック Pr6N L"/>
                <a:ea typeface="小塚ゴシック Pr6N L"/>
                <a:cs typeface="小塚ゴシック Pr6N L"/>
              </a:rPr>
              <a:t/>
            </a:r>
            <a:br>
              <a:rPr lang="en-US" altLang="ja-JP" sz="1100" dirty="0">
                <a:latin typeface="小塚ゴシック Pr6N L"/>
                <a:ea typeface="小塚ゴシック Pr6N L"/>
                <a:cs typeface="小塚ゴシック Pr6N L"/>
              </a:rPr>
            </a:br>
            <a:r>
              <a:rPr lang="ja-JP" altLang="en-US" sz="1100" dirty="0">
                <a:latin typeface="小塚ゴシック Pr6N L"/>
                <a:ea typeface="小塚ゴシック Pr6N L"/>
                <a:cs typeface="小塚ゴシック Pr6N L"/>
              </a:rPr>
              <a:t>項を記入して申告書類を</a:t>
            </a:r>
            <a:r>
              <a:rPr lang="en-US" altLang="ja-JP" sz="1100" dirty="0">
                <a:latin typeface="小塚ゴシック Pr6N L"/>
                <a:ea typeface="小塚ゴシック Pr6N L"/>
                <a:cs typeface="小塚ゴシック Pr6N L"/>
              </a:rPr>
              <a:t>PDF</a:t>
            </a:r>
            <a:r>
              <a:rPr lang="ja-JP" altLang="en-US" sz="1100" dirty="0">
                <a:latin typeface="小塚ゴシック Pr6N L"/>
                <a:ea typeface="小塚ゴシック Pr6N L"/>
                <a:cs typeface="小塚ゴシック Pr6N L"/>
              </a:rPr>
              <a:t>で出力</a:t>
            </a:r>
            <a:r>
              <a:rPr lang="en-US" altLang="ja-JP" sz="1100" dirty="0">
                <a:latin typeface="小塚ゴシック Pr6N L"/>
                <a:ea typeface="小塚ゴシック Pr6N L"/>
                <a:cs typeface="小塚ゴシック Pr6N L"/>
              </a:rPr>
              <a:t/>
            </a:r>
            <a:br>
              <a:rPr lang="en-US" altLang="ja-JP" sz="1100" dirty="0">
                <a:latin typeface="小塚ゴシック Pr6N L"/>
                <a:ea typeface="小塚ゴシック Pr6N L"/>
                <a:cs typeface="小塚ゴシック Pr6N L"/>
              </a:rPr>
            </a:br>
            <a:r>
              <a:rPr lang="ja-JP" altLang="en-US" sz="1100" dirty="0">
                <a:latin typeface="小塚ゴシック Pr6N L"/>
                <a:ea typeface="小塚ゴシック Pr6N L"/>
                <a:cs typeface="小塚ゴシック Pr6N L"/>
              </a:rPr>
              <a:t>し、印刷して提出する必要があり、手間がかかっていた。しかし</a:t>
            </a:r>
            <a:r>
              <a:rPr lang="en-US" altLang="ja-JP" sz="1100" dirty="0" err="1">
                <a:latin typeface="小塚ゴシック Pr6N L"/>
                <a:ea typeface="小塚ゴシック Pr6N L"/>
                <a:cs typeface="小塚ゴシック Pr6N L"/>
              </a:rPr>
              <a:t>Zaim</a:t>
            </a:r>
            <a:r>
              <a:rPr lang="ja-JP" altLang="en-US" sz="1100" dirty="0">
                <a:latin typeface="小塚ゴシック Pr6N L"/>
                <a:ea typeface="小塚ゴシック Pr6N L"/>
                <a:cs typeface="小塚ゴシック Pr6N L"/>
              </a:rPr>
              <a:t>では</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医療費控除用の書類として「医療費集計フォーム」を自動的に生成する機能</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があるため、ユーザーは申告書類を準備する手間を大幅に削減できる。</a:t>
            </a:r>
            <a:endParaRPr lang="en-US" altLang="ja-JP" sz="1100" dirty="0">
              <a:latin typeface="小塚ゴシック Pr6N L"/>
              <a:ea typeface="小塚ゴシック Pr6N L"/>
              <a:cs typeface="小塚ゴシック Pr6N L"/>
            </a:endParaRPr>
          </a:p>
          <a:p>
            <a:pPr>
              <a:lnSpc>
                <a:spcPct val="120000"/>
              </a:lnSpc>
            </a:pPr>
            <a:r>
              <a:rPr lang="ja-JP" altLang="ja-JP" sz="1100" dirty="0">
                <a:latin typeface="小塚ゴシック Pr6N L"/>
                <a:ea typeface="小塚ゴシック Pr6N L"/>
                <a:cs typeface="小塚ゴシック Pr6N L"/>
              </a:rPr>
              <a:t>　</a:t>
            </a:r>
            <a:r>
              <a:rPr lang="ja-JP" altLang="en-US" sz="1100" dirty="0">
                <a:latin typeface="小塚ゴシック Pr6N L"/>
                <a:ea typeface="小塚ゴシック Pr6N L"/>
                <a:cs typeface="小塚ゴシック Pr6N L"/>
              </a:rPr>
              <a:t>このような機能がついた背景には、確定申告の際困る人が多いと言われる医</a:t>
            </a:r>
            <a:r>
              <a:rPr lang="en-US" altLang="ja-JP" sz="1100" dirty="0">
                <a:latin typeface="小塚ゴシック Pr6N L"/>
                <a:ea typeface="小塚ゴシック Pr6N L"/>
                <a:cs typeface="小塚ゴシック Pr6N L"/>
              </a:rPr>
              <a:t/>
            </a:r>
            <a:br>
              <a:rPr lang="en-US" altLang="ja-JP" sz="1100" dirty="0">
                <a:latin typeface="小塚ゴシック Pr6N L"/>
                <a:ea typeface="小塚ゴシック Pr6N L"/>
                <a:cs typeface="小塚ゴシック Pr6N L"/>
              </a:rPr>
            </a:br>
            <a:r>
              <a:rPr lang="ja-JP" altLang="en-US" sz="1100" dirty="0">
                <a:latin typeface="小塚ゴシック Pr6N L"/>
                <a:ea typeface="小塚ゴシック Pr6N L"/>
                <a:cs typeface="小塚ゴシック Pr6N L"/>
              </a:rPr>
              <a:t>療費控除の計算を</a:t>
            </a:r>
            <a:r>
              <a:rPr lang="en-US" altLang="ja-JP" sz="1100" dirty="0" err="1">
                <a:latin typeface="小塚ゴシック Pr6N L"/>
                <a:ea typeface="小塚ゴシック Pr6N L"/>
                <a:cs typeface="小塚ゴシック Pr6N L"/>
              </a:rPr>
              <a:t>zaim</a:t>
            </a:r>
            <a:r>
              <a:rPr lang="ja-JP" altLang="en-US" sz="1100" dirty="0">
                <a:latin typeface="小塚ゴシック Pr6N L"/>
                <a:ea typeface="小塚ゴシック Pr6N L"/>
                <a:cs typeface="小塚ゴシック Pr6N L"/>
              </a:rPr>
              <a:t>機能としてどのように組み込むか、ということが出発点</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だったようだ。</a:t>
            </a:r>
            <a:endParaRPr lang="en-US" altLang="ja-JP" sz="1100" dirty="0">
              <a:latin typeface="小塚ゴシック Pr6N L"/>
              <a:ea typeface="小塚ゴシック Pr6N L"/>
              <a:cs typeface="小塚ゴシック Pr6N L"/>
            </a:endParaRPr>
          </a:p>
          <a:p>
            <a:pPr>
              <a:lnSpc>
                <a:spcPct val="120000"/>
              </a:lnSpc>
            </a:pPr>
            <a:r>
              <a:rPr kumimoji="1" lang="ja-JP" altLang="ja-JP" sz="1100" dirty="0">
                <a:latin typeface="小塚ゴシック Pr6N L"/>
                <a:ea typeface="小塚ゴシック Pr6N L"/>
                <a:cs typeface="小塚ゴシック Pr6N L"/>
              </a:rPr>
              <a:t>　</a:t>
            </a:r>
            <a:r>
              <a:rPr kumimoji="1" lang="ja-JP" altLang="en-US" sz="1100" dirty="0">
                <a:latin typeface="小塚ゴシック Pr6N L"/>
                <a:ea typeface="小塚ゴシック Pr6N L"/>
                <a:cs typeface="小塚ゴシック Pr6N L"/>
              </a:rPr>
              <a:t>きめ細かな機能開発が奏功し、</a:t>
            </a:r>
            <a:r>
              <a:rPr lang="en-US" altLang="ja-JP" sz="1100" dirty="0" err="1">
                <a:latin typeface="小塚ゴシック Pr6N L"/>
                <a:ea typeface="小塚ゴシック Pr6N L"/>
                <a:cs typeface="小塚ゴシック Pr6N L"/>
              </a:rPr>
              <a:t>Zaim</a:t>
            </a:r>
            <a:r>
              <a:rPr lang="ja-JP" altLang="en-US" sz="1100" dirty="0">
                <a:latin typeface="小塚ゴシック Pr6N L"/>
                <a:ea typeface="小塚ゴシック Pr6N L"/>
                <a:cs typeface="小塚ゴシック Pr6N L"/>
              </a:rPr>
              <a:t>の評判は口コミで広まり、広告費はほと</a:t>
            </a:r>
            <a:endParaRPr lang="en-US" altLang="ja-JP" sz="1100" dirty="0">
              <a:latin typeface="小塚ゴシック Pr6N L"/>
              <a:ea typeface="小塚ゴシック Pr6N L"/>
              <a:cs typeface="小塚ゴシック Pr6N L"/>
            </a:endParaRPr>
          </a:p>
          <a:p>
            <a:pPr>
              <a:lnSpc>
                <a:spcPct val="120000"/>
              </a:lnSpc>
            </a:pPr>
            <a:r>
              <a:rPr lang="ja-JP" altLang="en-US" sz="1100" dirty="0">
                <a:latin typeface="小塚ゴシック Pr6N L"/>
                <a:ea typeface="小塚ゴシック Pr6N L"/>
                <a:cs typeface="小塚ゴシック Pr6N L"/>
              </a:rPr>
              <a:t>んどゼロで現在では</a:t>
            </a:r>
            <a:r>
              <a:rPr lang="en-US" altLang="ja-JP" sz="1100" dirty="0">
                <a:latin typeface="小塚ゴシック Pr6N L"/>
                <a:ea typeface="小塚ゴシック Pr6N L"/>
                <a:cs typeface="小塚ゴシック Pr6N L"/>
              </a:rPr>
              <a:t>500</a:t>
            </a:r>
            <a:r>
              <a:rPr lang="ja-JP" altLang="en-US" sz="1100" dirty="0">
                <a:latin typeface="小塚ゴシック Pr6N L"/>
                <a:ea typeface="小塚ゴシック Pr6N L"/>
                <a:cs typeface="小塚ゴシック Pr6N L"/>
              </a:rPr>
              <a:t>万ダウンロードに達している。</a:t>
            </a:r>
            <a:endParaRPr kumimoji="1" lang="en-US" altLang="ja-JP" sz="1100" dirty="0">
              <a:latin typeface="小塚ゴシック Pr6N L"/>
              <a:ea typeface="小塚ゴシック Pr6N L"/>
              <a:cs typeface="小塚ゴシック Pr6N L"/>
            </a:endParaRPr>
          </a:p>
        </p:txBody>
      </p:sp>
      <p:sp>
        <p:nvSpPr>
          <p:cNvPr id="69" name="テキスト ボックス 68"/>
          <p:cNvSpPr txBox="1"/>
          <p:nvPr/>
        </p:nvSpPr>
        <p:spPr>
          <a:xfrm>
            <a:off x="10124" y="1499638"/>
            <a:ext cx="4570482" cy="461665"/>
          </a:xfrm>
          <a:prstGeom prst="rect">
            <a:avLst/>
          </a:prstGeom>
          <a:noFill/>
        </p:spPr>
        <p:txBody>
          <a:bodyPr wrap="none" rtlCol="0">
            <a:spAutoFit/>
          </a:bodyPr>
          <a:lstStyle/>
          <a:p>
            <a:r>
              <a:rPr lang="ja-JP" altLang="en-US" sz="2400" dirty="0">
                <a:solidFill>
                  <a:srgbClr val="0080FF"/>
                </a:solidFill>
                <a:latin typeface="小塚ゴシック Pro M"/>
                <a:ea typeface="小塚ゴシック Pro M"/>
                <a:cs typeface="小塚ゴシック Pro M"/>
              </a:rPr>
              <a:t> 公共データでサービスを格上げ</a:t>
            </a:r>
            <a:endParaRPr lang="en-US" altLang="ja-JP" sz="2400" dirty="0">
              <a:solidFill>
                <a:srgbClr val="0080FF"/>
              </a:solidFill>
              <a:latin typeface="小塚ゴシック Pro M"/>
              <a:ea typeface="小塚ゴシック Pro M"/>
              <a:cs typeface="小塚ゴシック Pro M"/>
            </a:endParaRPr>
          </a:p>
        </p:txBody>
      </p:sp>
      <p:pic>
        <p:nvPicPr>
          <p:cNvPr id="36"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72473" y="4308661"/>
            <a:ext cx="688804" cy="703011"/>
          </a:xfrm>
          <a:prstGeom prst="rect">
            <a:avLst/>
          </a:prstGeom>
        </p:spPr>
      </p:pic>
      <p:sp>
        <p:nvSpPr>
          <p:cNvPr id="37" name="テキスト ボックス 36"/>
          <p:cNvSpPr txBox="1"/>
          <p:nvPr/>
        </p:nvSpPr>
        <p:spPr>
          <a:xfrm>
            <a:off x="9194586" y="4277421"/>
            <a:ext cx="615553" cy="1900408"/>
          </a:xfrm>
          <a:prstGeom prst="rect">
            <a:avLst/>
          </a:prstGeom>
          <a:noFill/>
        </p:spPr>
        <p:txBody>
          <a:bodyPr vert="eaVert" wrap="none" rtlCol="0">
            <a:spAutoFit/>
          </a:bodyPr>
          <a:lstStyle/>
          <a:p>
            <a:r>
              <a:rPr kumimoji="1" lang="ja-JP" altLang="en-US" sz="2800" dirty="0">
                <a:solidFill>
                  <a:srgbClr val="0080FF"/>
                </a:solidFill>
                <a:latin typeface="フォントポにほんご"/>
                <a:ea typeface="フォントポにほんご"/>
                <a:cs typeface="フォントポにほんご"/>
              </a:rPr>
              <a:t>利用者の声</a:t>
            </a:r>
          </a:p>
        </p:txBody>
      </p:sp>
      <p:cxnSp>
        <p:nvCxnSpPr>
          <p:cNvPr id="42" name="直線コネクタ 41"/>
          <p:cNvCxnSpPr/>
          <p:nvPr/>
        </p:nvCxnSpPr>
        <p:spPr>
          <a:xfrm flipH="1" flipV="1">
            <a:off x="5245529" y="5213789"/>
            <a:ext cx="3963777" cy="13836"/>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43" name="テキスト ボックス 42"/>
          <p:cNvSpPr txBox="1"/>
          <p:nvPr/>
        </p:nvSpPr>
        <p:spPr>
          <a:xfrm>
            <a:off x="5985994" y="4255428"/>
            <a:ext cx="3108543" cy="750975"/>
          </a:xfrm>
          <a:prstGeom prst="rect">
            <a:avLst/>
          </a:prstGeom>
          <a:noFill/>
        </p:spPr>
        <p:txBody>
          <a:bodyPr wrap="none" rtlCol="0">
            <a:spAutoFit/>
          </a:bodyPr>
          <a:lstStyle/>
          <a:p>
            <a:pPr>
              <a:lnSpc>
                <a:spcPct val="120000"/>
              </a:lnSpc>
            </a:pPr>
            <a:endParaRPr lang="en-US" altLang="ja-JP" sz="1200" dirty="0">
              <a:latin typeface="小塚ゴシック Pr6N L"/>
              <a:ea typeface="小塚ゴシック Pr6N L"/>
              <a:cs typeface="小塚ゴシック Pr6N L"/>
            </a:endParaRPr>
          </a:p>
          <a:p>
            <a:pPr>
              <a:lnSpc>
                <a:spcPct val="120000"/>
              </a:lnSpc>
            </a:pPr>
            <a:r>
              <a:rPr lang="ja-JP" altLang="en-US" sz="1200" dirty="0">
                <a:latin typeface="小塚ゴシック Pr6N L"/>
                <a:ea typeface="小塚ゴシック Pr6N L"/>
                <a:cs typeface="小塚ゴシック Pr6N L"/>
              </a:rPr>
              <a:t>自分の居住地域の給付金の確認ができる！</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この機能がある家計簿アプリははじめて！</a:t>
            </a:r>
            <a:endParaRPr lang="en-US" altLang="ja-JP" sz="1200" dirty="0">
              <a:latin typeface="小塚ゴシック Pr6N L"/>
              <a:ea typeface="小塚ゴシック Pr6N L"/>
              <a:cs typeface="小塚ゴシック Pr6N L"/>
            </a:endParaRPr>
          </a:p>
        </p:txBody>
      </p:sp>
      <p:sp>
        <p:nvSpPr>
          <p:cNvPr id="48" name="テキスト ボックス 47"/>
          <p:cNvSpPr txBox="1"/>
          <p:nvPr/>
        </p:nvSpPr>
        <p:spPr>
          <a:xfrm>
            <a:off x="5985994" y="5503451"/>
            <a:ext cx="3108543" cy="529376"/>
          </a:xfrm>
          <a:prstGeom prst="rect">
            <a:avLst/>
          </a:prstGeom>
          <a:noFill/>
        </p:spPr>
        <p:txBody>
          <a:bodyPr wrap="none" rtlCol="0">
            <a:spAutoFit/>
          </a:bodyPr>
          <a:lstStyle/>
          <a:p>
            <a:pPr>
              <a:lnSpc>
                <a:spcPct val="120000"/>
              </a:lnSpc>
            </a:pPr>
            <a:r>
              <a:rPr lang="ja-JP" altLang="en-US" sz="1200" dirty="0">
                <a:latin typeface="小塚ゴシック Pr6N L"/>
                <a:ea typeface="小塚ゴシック Pr6N L"/>
                <a:cs typeface="小塚ゴシック Pr6N L"/>
              </a:rPr>
              <a:t>まさか自治体からそんな補助が出るなんて</a:t>
            </a:r>
            <a:endParaRPr lang="en-US" altLang="ja-JP" sz="1200" dirty="0">
              <a:latin typeface="小塚ゴシック Pr6N L"/>
              <a:ea typeface="小塚ゴシック Pr6N L"/>
              <a:cs typeface="小塚ゴシック Pr6N L"/>
            </a:endParaRPr>
          </a:p>
          <a:p>
            <a:pPr>
              <a:lnSpc>
                <a:spcPct val="120000"/>
              </a:lnSpc>
            </a:pPr>
            <a:r>
              <a:rPr lang="ja-JP" altLang="en-US" sz="1200" dirty="0">
                <a:latin typeface="小塚ゴシック Pr6N L"/>
                <a:ea typeface="小塚ゴシック Pr6N L"/>
                <a:cs typeface="小塚ゴシック Pr6N L"/>
              </a:rPr>
              <a:t>という給付金を知ることができた。</a:t>
            </a:r>
            <a:endParaRPr lang="en-US" altLang="ja-JP" sz="1200" dirty="0">
              <a:latin typeface="小塚ゴシック Pr6N L"/>
              <a:ea typeface="小塚ゴシック Pr6N L"/>
              <a:cs typeface="小塚ゴシック Pr6N L"/>
            </a:endParaRPr>
          </a:p>
        </p:txBody>
      </p:sp>
      <p:pic>
        <p:nvPicPr>
          <p:cNvPr id="54"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72473" y="5443458"/>
            <a:ext cx="688804" cy="703011"/>
          </a:xfrm>
          <a:prstGeom prst="rect">
            <a:avLst/>
          </a:prstGeom>
        </p:spPr>
      </p:pic>
      <p:sp>
        <p:nvSpPr>
          <p:cNvPr id="55" name="タイトル 1"/>
          <p:cNvSpPr txBox="1">
            <a:spLocks/>
          </p:cNvSpPr>
          <p:nvPr/>
        </p:nvSpPr>
        <p:spPr>
          <a:xfrm>
            <a:off x="45112" y="254123"/>
            <a:ext cx="7528319"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fontAlgn="ctr"/>
            <a:r>
              <a:rPr lang="ja-JP" altLang="en-US" sz="2800" dirty="0">
                <a:solidFill>
                  <a:schemeClr val="bg1"/>
                </a:solidFill>
                <a:latin typeface="小塚ゴシック Pro M"/>
                <a:ea typeface="小塚ゴシック Pro M"/>
                <a:cs typeface="小塚ゴシック Pro M"/>
              </a:rPr>
              <a:t>家計簿・会計アプリ </a:t>
            </a:r>
            <a:r>
              <a:rPr lang="ja-JP" altLang="en-US" sz="4000" dirty="0">
                <a:solidFill>
                  <a:schemeClr val="bg1"/>
                </a:solidFill>
                <a:latin typeface="小塚ゴシック Pro M"/>
                <a:ea typeface="小塚ゴシック Pro M"/>
                <a:cs typeface="小塚ゴシック Pro M"/>
              </a:rPr>
              <a:t>Z</a:t>
            </a:r>
            <a:r>
              <a:rPr lang="en-US" altLang="ja-JP" sz="4000" dirty="0">
                <a:solidFill>
                  <a:schemeClr val="bg1"/>
                </a:solidFill>
                <a:latin typeface="小塚ゴシック Pro M"/>
                <a:ea typeface="小塚ゴシック Pro M"/>
                <a:cs typeface="小塚ゴシック Pro M"/>
              </a:rPr>
              <a:t>aim</a:t>
            </a:r>
            <a:endParaRPr lang="ja-JP" altLang="en-US" sz="4000" dirty="0">
              <a:solidFill>
                <a:schemeClr val="bg1"/>
              </a:solidFill>
              <a:latin typeface="小塚ゴシック Pro M"/>
              <a:ea typeface="小塚ゴシック Pro M"/>
              <a:cs typeface="小塚ゴシック Pro M"/>
            </a:endParaRPr>
          </a:p>
        </p:txBody>
      </p:sp>
      <p:pic>
        <p:nvPicPr>
          <p:cNvPr id="2" name="スクリーンショット 2016-01-23 21.09.52.png" descr="/Users/meg/Desktop/特研/特研OD/Zaim/スクリーンショット 2016-01-23 21.09.52.png"/>
          <p:cNvPicPr>
            <a:picLocks noChangeAspect="1"/>
          </p:cNvPicPr>
          <p:nvPr/>
        </p:nvPicPr>
        <p:blipFill>
          <a:blip r:embed="rId14" r:link="rId15">
            <a:extLst>
              <a:ext uri="{28A0092B-C50C-407E-A947-70E740481C1C}">
                <a14:useLocalDpi xmlns:a14="http://schemas.microsoft.com/office/drawing/2010/main" val="0"/>
              </a:ext>
            </a:extLst>
          </a:blip>
          <a:stretch>
            <a:fillRect/>
          </a:stretch>
        </p:blipFill>
        <p:spPr>
          <a:xfrm>
            <a:off x="2392504" y="3199372"/>
            <a:ext cx="2540436" cy="836166"/>
          </a:xfrm>
          <a:prstGeom prst="rect">
            <a:avLst/>
          </a:prstGeom>
        </p:spPr>
      </p:pic>
      <p:pic>
        <p:nvPicPr>
          <p:cNvPr id="4" name="スクリーンショット 2016-01-23 21.10.07.png" descr="/Users/meg/Desktop/特研/特研OD/Zaim/スクリーンショット 2016-01-23 21.10.07.png"/>
          <p:cNvPicPr>
            <a:picLocks noChangeAspect="1"/>
          </p:cNvPicPr>
          <p:nvPr/>
        </p:nvPicPr>
        <p:blipFill>
          <a:blip r:embed="rId16" r:link="rId17">
            <a:extLst>
              <a:ext uri="{28A0092B-C50C-407E-A947-70E740481C1C}">
                <a14:useLocalDpi xmlns:a14="http://schemas.microsoft.com/office/drawing/2010/main" val="0"/>
              </a:ext>
            </a:extLst>
          </a:blip>
          <a:stretch>
            <a:fillRect/>
          </a:stretch>
        </p:blipFill>
        <p:spPr>
          <a:xfrm>
            <a:off x="2392504" y="2190827"/>
            <a:ext cx="2540436" cy="836166"/>
          </a:xfrm>
          <a:prstGeom prst="rect">
            <a:avLst/>
          </a:prstGeom>
        </p:spPr>
      </p:pic>
      <p:grpSp>
        <p:nvGrpSpPr>
          <p:cNvPr id="44" name="図形グループ 43"/>
          <p:cNvGrpSpPr/>
          <p:nvPr/>
        </p:nvGrpSpPr>
        <p:grpSpPr>
          <a:xfrm>
            <a:off x="6255233" y="250008"/>
            <a:ext cx="752743" cy="752743"/>
            <a:chOff x="6255233" y="281179"/>
            <a:chExt cx="752743" cy="752743"/>
          </a:xfrm>
          <a:noFill/>
        </p:grpSpPr>
        <p:sp>
          <p:nvSpPr>
            <p:cNvPr id="56" name="角丸四角形 55"/>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6308439" y="334385"/>
              <a:ext cx="646331" cy="646331"/>
            </a:xfrm>
            <a:prstGeom prst="rect">
              <a:avLst/>
            </a:prstGeom>
            <a:grpFill/>
            <a:ln>
              <a:noFill/>
            </a:ln>
          </p:spPr>
          <p:txBody>
            <a:bodyPr wrap="none" rtlCol="0">
              <a:spAutoFit/>
            </a:bodyPr>
            <a:lstStyle/>
            <a:p>
              <a:r>
                <a:rPr kumimoji="1" lang="ja-JP" altLang="en-US" dirty="0">
                  <a:solidFill>
                    <a:srgbClr val="DEFFFF"/>
                  </a:solidFill>
                  <a:latin typeface="小塚ゴシック Pr6N M"/>
                  <a:ea typeface="小塚ゴシック Pr6N M"/>
                  <a:cs typeface="小塚ゴシック Pr6N M"/>
                </a:rPr>
                <a:t>防災</a:t>
              </a:r>
              <a:endParaRPr kumimoji="1"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60" name="図形グループ 59"/>
          <p:cNvGrpSpPr/>
          <p:nvPr/>
        </p:nvGrpSpPr>
        <p:grpSpPr>
          <a:xfrm>
            <a:off x="8089329" y="250008"/>
            <a:ext cx="752743" cy="752743"/>
            <a:chOff x="8060984" y="281179"/>
            <a:chExt cx="752743" cy="752743"/>
          </a:xfrm>
          <a:noFill/>
        </p:grpSpPr>
        <p:sp>
          <p:nvSpPr>
            <p:cNvPr id="65" name="角丸四角形 64"/>
            <p:cNvSpPr/>
            <p:nvPr/>
          </p:nvSpPr>
          <p:spPr>
            <a:xfrm>
              <a:off x="8060984" y="281179"/>
              <a:ext cx="752743" cy="752743"/>
            </a:xfrm>
            <a:prstGeom prst="roundRect">
              <a:avLst/>
            </a:prstGeom>
            <a:noFill/>
            <a:ln w="38100">
              <a:solidFill>
                <a:srgbClr val="DEFE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8114190" y="334385"/>
              <a:ext cx="646331" cy="646331"/>
            </a:xfrm>
            <a:prstGeom prst="rect">
              <a:avLst/>
            </a:prstGeom>
            <a:grpFill/>
            <a:ln>
              <a:noFill/>
            </a:ln>
          </p:spPr>
          <p:txBody>
            <a:bodyPr wrap="none" rtlCol="0">
              <a:spAutoFit/>
            </a:bodyPr>
            <a:lstStyle/>
            <a:p>
              <a:r>
                <a:rPr lang="ja-JP" altLang="en-US" dirty="0">
                  <a:solidFill>
                    <a:srgbClr val="DEFEFE"/>
                  </a:solidFill>
                  <a:latin typeface="小塚ゴシック Pr6N M"/>
                  <a:ea typeface="小塚ゴシック Pr6N M"/>
                  <a:cs typeface="小塚ゴシック Pr6N M"/>
                </a:rPr>
                <a:t>産業</a:t>
              </a:r>
              <a:endParaRPr lang="en-US" altLang="ja-JP" dirty="0">
                <a:solidFill>
                  <a:srgbClr val="DEFEFE"/>
                </a:solidFill>
                <a:latin typeface="小塚ゴシック Pr6N M"/>
                <a:ea typeface="小塚ゴシック Pr6N M"/>
                <a:cs typeface="小塚ゴシック Pr6N M"/>
              </a:endParaRPr>
            </a:p>
            <a:p>
              <a:r>
                <a:rPr lang="ja-JP" altLang="en-US" dirty="0">
                  <a:solidFill>
                    <a:srgbClr val="DEFEFE"/>
                  </a:solidFill>
                  <a:latin typeface="小塚ゴシック Pr6N M"/>
                  <a:ea typeface="小塚ゴシック Pr6N M"/>
                  <a:cs typeface="小塚ゴシック Pr6N M"/>
                </a:rPr>
                <a:t>創出</a:t>
              </a:r>
              <a:endParaRPr kumimoji="1" lang="en-US" altLang="ja-JP" dirty="0">
                <a:solidFill>
                  <a:srgbClr val="DEFEFE"/>
                </a:solidFill>
                <a:latin typeface="小塚ゴシック Pr6N M"/>
                <a:ea typeface="小塚ゴシック Pr6N M"/>
                <a:cs typeface="小塚ゴシック Pr6N M"/>
              </a:endParaRPr>
            </a:p>
          </p:txBody>
        </p:sp>
      </p:grpSp>
      <p:grpSp>
        <p:nvGrpSpPr>
          <p:cNvPr id="70" name="図形グループ 69"/>
          <p:cNvGrpSpPr/>
          <p:nvPr/>
        </p:nvGrpSpPr>
        <p:grpSpPr>
          <a:xfrm>
            <a:off x="7172281" y="250008"/>
            <a:ext cx="752743" cy="752743"/>
            <a:chOff x="7154801" y="281179"/>
            <a:chExt cx="752743" cy="752743"/>
          </a:xfrm>
          <a:noFill/>
        </p:grpSpPr>
        <p:sp>
          <p:nvSpPr>
            <p:cNvPr id="71" name="角丸四角形 70"/>
            <p:cNvSpPr/>
            <p:nvPr/>
          </p:nvSpPr>
          <p:spPr>
            <a:xfrm>
              <a:off x="7154801"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7208007" y="334385"/>
              <a:ext cx="659155" cy="646331"/>
            </a:xfrm>
            <a:prstGeom prst="rect">
              <a:avLst/>
            </a:prstGeom>
            <a:grp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少子</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高齢</a:t>
              </a:r>
              <a:endParaRPr lang="en-US" altLang="ja-JP" dirty="0">
                <a:solidFill>
                  <a:srgbClr val="DEFFFF"/>
                </a:solidFill>
                <a:latin typeface="小塚ゴシック Pr6N M"/>
                <a:ea typeface="小塚ゴシック Pr6N M"/>
                <a:cs typeface="小塚ゴシック Pr6N M"/>
              </a:endParaRPr>
            </a:p>
          </p:txBody>
        </p:sp>
      </p:grpSp>
      <p:sp>
        <p:nvSpPr>
          <p:cNvPr id="74" name="角丸四角形 73"/>
          <p:cNvSpPr/>
          <p:nvPr/>
        </p:nvSpPr>
        <p:spPr>
          <a:xfrm>
            <a:off x="9006672" y="250008"/>
            <a:ext cx="752743" cy="752743"/>
          </a:xfrm>
          <a:prstGeom prst="roundRect">
            <a:avLst/>
          </a:prstGeom>
          <a:solidFill>
            <a:srgbClr val="FFFFFF"/>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9059584" y="259585"/>
            <a:ext cx="684803" cy="738664"/>
          </a:xfrm>
          <a:prstGeom prst="rect">
            <a:avLst/>
          </a:prstGeom>
          <a:noFill/>
        </p:spPr>
        <p:txBody>
          <a:bodyPr wrap="none" rtlCol="0">
            <a:spAutoFit/>
          </a:bodyPr>
          <a:lstStyle/>
          <a:p>
            <a:r>
              <a:rPr lang="ja-JP" altLang="en-US" sz="1400" dirty="0">
                <a:solidFill>
                  <a:srgbClr val="3B7AFB"/>
                </a:solidFill>
                <a:latin typeface="小塚ゴシック Pr6N M"/>
                <a:ea typeface="小塚ゴシック Pr6N M"/>
                <a:cs typeface="小塚ゴシック Pr6N M"/>
              </a:rPr>
              <a:t>防犯</a:t>
            </a:r>
            <a:endParaRPr lang="en-US" altLang="ja-JP" sz="1400" dirty="0">
              <a:solidFill>
                <a:srgbClr val="3B7AFB"/>
              </a:solidFill>
              <a:latin typeface="小塚ゴシック Pr6N M"/>
              <a:ea typeface="小塚ゴシック Pr6N M"/>
              <a:cs typeface="小塚ゴシック Pr6N M"/>
            </a:endParaRPr>
          </a:p>
          <a:p>
            <a:r>
              <a:rPr lang="ja-JP" altLang="en-US" sz="1400" dirty="0">
                <a:solidFill>
                  <a:srgbClr val="3B7AFB"/>
                </a:solidFill>
                <a:latin typeface="小塚ゴシック Pr6N M"/>
                <a:ea typeface="小塚ゴシック Pr6N M"/>
                <a:cs typeface="小塚ゴシック Pr6N M"/>
              </a:rPr>
              <a:t>医療</a:t>
            </a:r>
            <a:endParaRPr lang="en-US" altLang="ja-JP" sz="1400" dirty="0">
              <a:solidFill>
                <a:srgbClr val="3B7AFB"/>
              </a:solidFill>
              <a:latin typeface="小塚ゴシック Pr6N M"/>
              <a:ea typeface="小塚ゴシック Pr6N M"/>
              <a:cs typeface="小塚ゴシック Pr6N M"/>
            </a:endParaRPr>
          </a:p>
          <a:p>
            <a:r>
              <a:rPr lang="ja-JP" altLang="en-US" sz="1400" dirty="0">
                <a:solidFill>
                  <a:srgbClr val="3B7AFB"/>
                </a:solidFill>
                <a:latin typeface="小塚ゴシック Pr6N M"/>
                <a:ea typeface="小塚ゴシック Pr6N M"/>
                <a:cs typeface="小塚ゴシック Pr6N M"/>
              </a:rPr>
              <a:t>教育</a:t>
            </a:r>
            <a:r>
              <a:rPr lang="ja-JP" altLang="en-US" sz="1000" dirty="0">
                <a:solidFill>
                  <a:srgbClr val="3B7AFB"/>
                </a:solidFill>
                <a:latin typeface="小塚ゴシック Pr6N M"/>
                <a:ea typeface="小塚ゴシック Pr6N M"/>
                <a:cs typeface="小塚ゴシック Pr6N M"/>
              </a:rPr>
              <a:t>等</a:t>
            </a:r>
            <a:endParaRPr lang="en-US" altLang="ja-JP" dirty="0">
              <a:solidFill>
                <a:srgbClr val="3B7AFB"/>
              </a:solidFill>
              <a:latin typeface="小塚ゴシック Pr6N M"/>
              <a:ea typeface="小塚ゴシック Pr6N M"/>
              <a:cs typeface="小塚ゴシック Pr6N M"/>
            </a:endParaRPr>
          </a:p>
        </p:txBody>
      </p:sp>
    </p:spTree>
    <p:extLst>
      <p:ext uri="{BB962C8B-B14F-4D97-AF65-F5344CB8AC3E}">
        <p14:creationId xmlns:p14="http://schemas.microsoft.com/office/powerpoint/2010/main" val="117609942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2018-02-21T08:06:05Z</dcterms:created>
  <dcterms:modified xsi:type="dcterms:W3CDTF">2018-02-21T08:06:09Z</dcterms:modified>
</cp:coreProperties>
</file>