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4"/>
  </p:notesMasterIdLst>
  <p:sldIdLst>
    <p:sldId id="260" r:id="rId2"/>
    <p:sldId id="256" r:id="rId3"/>
  </p:sldIdLst>
  <p:sldSz cx="9906000" cy="6858000" type="A4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FF"/>
    <a:srgbClr val="0D6EFF"/>
    <a:srgbClr val="3D9EFF"/>
    <a:srgbClr val="0E79FF"/>
    <a:srgbClr val="4CA6FF"/>
    <a:srgbClr val="0959FF"/>
    <a:srgbClr val="0854F2"/>
    <a:srgbClr val="375AD0"/>
    <a:srgbClr val="DEFFFF"/>
    <a:srgbClr val="37B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6" autoAdjust="0"/>
    <p:restoredTop sz="98073" autoAdjust="0"/>
  </p:normalViewPr>
  <p:slideViewPr>
    <p:cSldViewPr snapToGrid="0" snapToObjects="1">
      <p:cViewPr varScale="1">
        <p:scale>
          <a:sx n="72" d="100"/>
          <a:sy n="72" d="100"/>
        </p:scale>
        <p:origin x="1128" y="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91A88-65C0-6147-80B2-BFEB5C7078C9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366D1-1B99-0F4F-A8FA-B39254FA27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690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366D1-1B99-0F4F-A8FA-B39254FA277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31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68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40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87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1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02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56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8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32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97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98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56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21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file://localhost/Users/meg/Desktop/%E7%89%B9%E7%A0%94/%E7%89%B9%E7%A0%94OD/%E3%82%A2%E3%82%A4%E3%82%B3%E3%83%B3/%E3%81%B2%E3%82%89%E3%82%81%E3%81%8Db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file://localhost/Users/meg/Desktop/%E7%89%B9%E7%A0%94/%E7%89%B9%E7%A0%94OD/%E3%82%A2%E3%82%A4%E3%82%B3%E3%83%B3/%E3%83%8F%E3%83%86%E3%83%8Ab.png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file://localhost/Users/meg/Desktop/%E7%89%B9%E7%A0%94/%E7%89%B9%E7%A0%94OD/%E3%82%A2%E3%82%A4%E3%82%B3%E3%83%B3/%E6%8B%A1%E5%A3%B0%E5%99%A8b.png" TargetMode="External"/><Relationship Id="rId3" Type="http://schemas.openxmlformats.org/officeDocument/2006/relationships/image" Target="file://localhost/Users/meg/Desktop/%E7%89%B9%E7%A0%94/%E7%89%B9%E7%A0%94OD/%E3%82%A2%E3%82%A4%E3%82%B3%E3%83%B3/%E3%82%A2%E3%82%A4%E3%83%86%E3%82%99%E3%82%A3%E3%82%A2b.png" TargetMode="External"/><Relationship Id="rId7" Type="http://schemas.openxmlformats.org/officeDocument/2006/relationships/image" Target="file://localhost/Users/meg/Desktop/%E7%89%B9%E7%A0%94/%E7%89%B9%E7%A0%94OD/%E3%82%A2%E3%82%A4%E3%82%B3%E3%83%B3/%E3%83%81%E3%83%BC%E3%83%A0b.png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file://localhost/Users/meg/Desktop/%E7%89%B9%E7%A0%94/%E7%89%B9%E7%A0%94OD/%E3%82%A2%E3%82%A4%E3%82%B3%E3%83%B3/%E3%83%9E%E3%83%BC%E3%82%AB%E3%83%BCb.png" TargetMode="External"/><Relationship Id="rId5" Type="http://schemas.openxmlformats.org/officeDocument/2006/relationships/image" Target="file://localhost/Users/meg/Desktop/%E7%89%B9%E7%A0%94/%E7%89%B9%E7%A0%94OD/%E3%82%A2%E3%82%A4%E3%82%B3%E3%83%B3/%E3%83%8F%E3%82%9A%E3%82%BD%E3%82%B3%E3%83%B3%E4%BD%9C%E6%A5%ADb.png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file://localhost/Users/meg/Desktop/%E7%89%B9%E7%A0%94/%E7%89%B9%E7%A0%94OD/%E3%82%A2%E3%82%A4%E3%82%B3%E3%83%B3/%E5%8F%97%E8%B3%9Eb.png" TargetMode="External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図形グループ 59"/>
          <p:cNvGrpSpPr/>
          <p:nvPr/>
        </p:nvGrpSpPr>
        <p:grpSpPr>
          <a:xfrm>
            <a:off x="1521987" y="2348842"/>
            <a:ext cx="3169919" cy="1910283"/>
            <a:chOff x="168484" y="2850358"/>
            <a:chExt cx="4639010" cy="2652261"/>
          </a:xfrm>
        </p:grpSpPr>
        <p:pic>
          <p:nvPicPr>
            <p:cNvPr id="61" name="図 60" descr="スクリーンショット 2016-01-28 0.35.0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84" y="2850358"/>
              <a:ext cx="4639010" cy="2652261"/>
            </a:xfrm>
            <a:prstGeom prst="rect">
              <a:avLst/>
            </a:prstGeom>
          </p:spPr>
        </p:pic>
        <p:sp>
          <p:nvSpPr>
            <p:cNvPr id="62" name="正方形/長方形 61"/>
            <p:cNvSpPr/>
            <p:nvPr/>
          </p:nvSpPr>
          <p:spPr>
            <a:xfrm>
              <a:off x="3264389" y="5014643"/>
              <a:ext cx="1543105" cy="487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2" name="角丸四角形 51"/>
          <p:cNvSpPr/>
          <p:nvPr/>
        </p:nvSpPr>
        <p:spPr>
          <a:xfrm>
            <a:off x="96542" y="2251697"/>
            <a:ext cx="1805377" cy="510636"/>
          </a:xfrm>
          <a:prstGeom prst="roundRect">
            <a:avLst>
              <a:gd name="adj" fmla="val 50000"/>
            </a:avLst>
          </a:prstGeom>
          <a:solidFill>
            <a:srgbClr val="0E7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latin typeface="フォントポにほんご"/>
                <a:ea typeface="フォントポにほんご"/>
                <a:cs typeface="フォントポにほんご"/>
              </a:rPr>
              <a:t>① </a:t>
            </a:r>
            <a:r>
              <a:rPr lang="ja-JP" altLang="en-US" sz="1100" dirty="0" smtClean="0">
                <a:latin typeface="フォントポにほんご"/>
                <a:ea typeface="フォントポにほんご"/>
                <a:cs typeface="フォントポにほんご"/>
              </a:rPr>
              <a:t>本のタイトルを</a:t>
            </a:r>
            <a:endParaRPr lang="en-US" altLang="ja-JP" sz="1100" dirty="0" smtClean="0">
              <a:latin typeface="フォントポにほんご"/>
              <a:ea typeface="フォントポにほんご"/>
              <a:cs typeface="フォントポにほんご"/>
            </a:endParaRPr>
          </a:p>
          <a:p>
            <a:pPr algn="ctr"/>
            <a:r>
              <a:rPr lang="ja-JP" altLang="en-US" sz="1100" dirty="0" smtClean="0">
                <a:latin typeface="フォントポにほんご"/>
                <a:ea typeface="フォントポにほんご"/>
                <a:cs typeface="フォントポにほんご"/>
              </a:rPr>
              <a:t>検索すると</a:t>
            </a:r>
            <a:r>
              <a:rPr lang="en-US" altLang="ja-JP" sz="1100" dirty="0" smtClean="0">
                <a:latin typeface="フォントポにほんご"/>
                <a:ea typeface="フォントポにほんご"/>
                <a:cs typeface="フォントポにほんご"/>
              </a:rPr>
              <a:t>…</a:t>
            </a:r>
          </a:p>
        </p:txBody>
      </p:sp>
      <p:cxnSp>
        <p:nvCxnSpPr>
          <p:cNvPr id="21" name="直線矢印コネクタ 20"/>
          <p:cNvCxnSpPr>
            <a:stCxn id="52" idx="3"/>
          </p:cNvCxnSpPr>
          <p:nvPr/>
        </p:nvCxnSpPr>
        <p:spPr>
          <a:xfrm>
            <a:off x="1901919" y="2507015"/>
            <a:ext cx="1330980" cy="137928"/>
          </a:xfrm>
          <a:prstGeom prst="straightConnector1">
            <a:avLst/>
          </a:prstGeom>
          <a:ln w="38100" cmpd="sng">
            <a:solidFill>
              <a:srgbClr val="0D6E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角丸四角形 79"/>
          <p:cNvSpPr/>
          <p:nvPr/>
        </p:nvSpPr>
        <p:spPr>
          <a:xfrm>
            <a:off x="5052210" y="4549425"/>
            <a:ext cx="4743817" cy="1864775"/>
          </a:xfrm>
          <a:prstGeom prst="roundRect">
            <a:avLst>
              <a:gd name="adj" fmla="val 10424"/>
            </a:avLst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片側の 2 つの角を丸めた四角形 31"/>
          <p:cNvSpPr/>
          <p:nvPr/>
        </p:nvSpPr>
        <p:spPr>
          <a:xfrm>
            <a:off x="5052210" y="4549425"/>
            <a:ext cx="4743817" cy="503242"/>
          </a:xfrm>
          <a:prstGeom prst="round2SameRect">
            <a:avLst>
              <a:gd name="adj1" fmla="val 40827"/>
              <a:gd name="adj2" fmla="val 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37B5F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5292" y="0"/>
            <a:ext cx="9906000" cy="1252759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37B5F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-350" y="1496340"/>
            <a:ext cx="9911641" cy="46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6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「読みたい</a:t>
            </a:r>
            <a:r>
              <a:rPr lang="ja-JP" altLang="en-US" sz="1600" dirty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本があるけれど</a:t>
            </a:r>
            <a:r>
              <a:rPr lang="ja-JP" altLang="en-US" sz="16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、どこ</a:t>
            </a:r>
            <a:r>
              <a:rPr lang="ja-JP" altLang="en-US" sz="1600" dirty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の図書館で借りられる</a:t>
            </a:r>
            <a:r>
              <a:rPr lang="ja-JP" altLang="en-US" sz="16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か分からない」も今日で終わり。</a:t>
            </a:r>
            <a:endParaRPr lang="en-US" altLang="ja-JP" sz="1600" dirty="0" smtClean="0">
              <a:solidFill>
                <a:srgbClr val="0080FF"/>
              </a:solidFill>
              <a:latin typeface="小塚ゴシック Pr6N R"/>
              <a:ea typeface="小塚ゴシック Pr6N R"/>
              <a:cs typeface="小塚ゴシック Pr6N R"/>
            </a:endParaRPr>
          </a:p>
          <a:p>
            <a:pPr algn="l"/>
            <a:r>
              <a:rPr lang="ja-JP" altLang="en-US" sz="16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全国</a:t>
            </a:r>
            <a:r>
              <a:rPr lang="en-US" altLang="ja-JP" sz="16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6,000</a:t>
            </a:r>
            <a:r>
              <a:rPr lang="ja-JP" altLang="en-US" sz="16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以上の図書館から貸出状況を確認できる、日本最大の蔵書検索サイトです。</a:t>
            </a:r>
            <a:r>
              <a:rPr lang="en-US" altLang="ja-JP" sz="16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(2010</a:t>
            </a:r>
            <a:r>
              <a:rPr lang="ja-JP" altLang="en-US" sz="16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年</a:t>
            </a:r>
            <a:r>
              <a:rPr lang="en-US" altLang="ja-JP" sz="16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3</a:t>
            </a:r>
            <a:r>
              <a:rPr lang="ja-JP" altLang="en-US" sz="16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月サービス開始</a:t>
            </a:r>
            <a:r>
              <a:rPr lang="en-US" altLang="ja-JP" sz="16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)</a:t>
            </a:r>
            <a:endParaRPr lang="ja-JP" altLang="en-US" sz="1600" dirty="0">
              <a:solidFill>
                <a:srgbClr val="0080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45" name="下矢印 44"/>
          <p:cNvSpPr/>
          <p:nvPr/>
        </p:nvSpPr>
        <p:spPr>
          <a:xfrm>
            <a:off x="7270969" y="4211662"/>
            <a:ext cx="302462" cy="317426"/>
          </a:xfrm>
          <a:prstGeom prst="downArrow">
            <a:avLst>
              <a:gd name="adj1" fmla="val 30686"/>
              <a:gd name="adj2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コネクタ 57"/>
          <p:cNvCxnSpPr/>
          <p:nvPr/>
        </p:nvCxnSpPr>
        <p:spPr>
          <a:xfrm flipH="1">
            <a:off x="4372" y="1405574"/>
            <a:ext cx="9901628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>
            <a:off x="-348" y="2077445"/>
            <a:ext cx="9911640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5166303" y="2393001"/>
            <a:ext cx="275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80FF"/>
                </a:solidFill>
                <a:latin typeface="小塚ゴシック Pr6N M"/>
                <a:ea typeface="小塚ゴシック Pr6N M"/>
                <a:cs typeface="小塚ゴシック Pr6N M"/>
              </a:rPr>
              <a:t>カーリル</a:t>
            </a:r>
            <a:r>
              <a:rPr kumimoji="1" lang="en-US" altLang="ja-JP" dirty="0" smtClean="0">
                <a:solidFill>
                  <a:srgbClr val="0080FF"/>
                </a:solidFill>
                <a:latin typeface="小塚ゴシック Pr6N M"/>
                <a:ea typeface="小塚ゴシック Pr6N M"/>
                <a:cs typeface="小塚ゴシック Pr6N M"/>
              </a:rPr>
              <a:t> </a:t>
            </a:r>
            <a:r>
              <a:rPr kumimoji="1" lang="ja-JP" altLang="en-US" sz="1600" dirty="0" smtClean="0">
                <a:solidFill>
                  <a:srgbClr val="0080FF"/>
                </a:solidFill>
                <a:latin typeface="小塚ゴシック Pr6N M"/>
                <a:ea typeface="小塚ゴシック Pr6N M"/>
                <a:cs typeface="小塚ゴシック Pr6N M"/>
              </a:rPr>
              <a:t>誕生の</a:t>
            </a:r>
            <a:r>
              <a:rPr kumimoji="1" lang="en-US" altLang="ja-JP" dirty="0" smtClean="0">
                <a:solidFill>
                  <a:srgbClr val="0080FF"/>
                </a:solidFill>
                <a:latin typeface="小塚ゴシック Pr6N M"/>
                <a:ea typeface="小塚ゴシック Pr6N M"/>
                <a:cs typeface="小塚ゴシック Pr6N M"/>
              </a:rPr>
              <a:t> </a:t>
            </a:r>
            <a:r>
              <a:rPr kumimoji="1" lang="ja-JP" altLang="en-US" dirty="0" smtClean="0">
                <a:solidFill>
                  <a:srgbClr val="0080FF"/>
                </a:solidFill>
                <a:latin typeface="小塚ゴシック Pr6N M"/>
                <a:ea typeface="小塚ゴシック Pr6N M"/>
                <a:cs typeface="小塚ゴシック Pr6N M"/>
              </a:rPr>
              <a:t>キッカケ</a:t>
            </a:r>
            <a:endParaRPr kumimoji="1" lang="ja-JP" altLang="en-US" dirty="0">
              <a:solidFill>
                <a:srgbClr val="0080FF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069984" y="2897006"/>
            <a:ext cx="4384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charset="2"/>
              <a:buChar char="l"/>
            </a:pP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既存</a:t>
            </a: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の図書館システム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は各自治体が独自にサービスを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　</a:t>
            </a:r>
            <a: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  <a:t> 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確立させていたため、利用者にとっては個別に蔵書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ja-JP" sz="1200" dirty="0">
                <a:latin typeface="小塚ゴシック Pr6N L"/>
                <a:ea typeface="小塚ゴシック Pr6N L"/>
                <a:cs typeface="小塚ゴシック Pr6N L"/>
              </a:rPr>
              <a:t>　</a:t>
            </a:r>
            <a:r>
              <a:rPr lang="en-US" altLang="ja-JP" sz="1200" dirty="0">
                <a:latin typeface="小塚ゴシック Pr6N L"/>
                <a:ea typeface="小塚ゴシック Pr6N L"/>
                <a:cs typeface="小塚ゴシック Pr6N L"/>
              </a:rPr>
              <a:t> 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情報や</a:t>
            </a: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貸出状況を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調べる必要があった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endParaRPr lang="en-US" altLang="ja-JP" sz="1200" dirty="0">
              <a:latin typeface="小塚ゴシック Pr6N L"/>
              <a:ea typeface="小塚ゴシック Pr6N L"/>
              <a:cs typeface="小塚ゴシック Pr6N L"/>
            </a:endParaRPr>
          </a:p>
          <a:p>
            <a:pPr marL="171450" indent="-171450">
              <a:buFont typeface="Wingdings" charset="2"/>
              <a:buChar char="l"/>
            </a:pP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海外に比べ日本人が図書館を利用する数は少なく、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ja-JP" sz="1200" dirty="0">
                <a:latin typeface="小塚ゴシック Pr6N L"/>
                <a:ea typeface="小塚ゴシック Pr6N L"/>
                <a:cs typeface="小塚ゴシック Pr6N L"/>
              </a:rPr>
              <a:t>　</a:t>
            </a:r>
            <a: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  <a:t> 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一部の自治体は利用促進が必要だと考えていた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166303" y="4624945"/>
            <a:ext cx="297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カーリル</a:t>
            </a:r>
            <a:r>
              <a:rPr kumimoji="1" lang="en-US" altLang="ja-JP" dirty="0" smtClean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 </a:t>
            </a:r>
            <a:r>
              <a:rPr lang="ja-JP" altLang="en-US" sz="1600" dirty="0" smtClean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でこう</a:t>
            </a:r>
            <a:r>
              <a:rPr kumimoji="1" lang="en-US" altLang="ja-JP" dirty="0" smtClean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 </a:t>
            </a:r>
            <a:r>
              <a:rPr lang="ja-JP" altLang="en-US" dirty="0" smtClean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変わった！</a:t>
            </a:r>
            <a:endParaRPr kumimoji="1" lang="ja-JP" altLang="en-US" dirty="0">
              <a:solidFill>
                <a:schemeClr val="bg1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84" name="角丸四角形 83"/>
          <p:cNvSpPr/>
          <p:nvPr/>
        </p:nvSpPr>
        <p:spPr>
          <a:xfrm>
            <a:off x="5050292" y="2327966"/>
            <a:ext cx="4743817" cy="1840961"/>
          </a:xfrm>
          <a:prstGeom prst="roundRect">
            <a:avLst>
              <a:gd name="adj" fmla="val 10424"/>
            </a:avLst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ハテナb.png" descr="/Users/meg/Desktop/特研/特研OD/アイコン/ハテナb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740" y="3280449"/>
            <a:ext cx="404301" cy="834644"/>
          </a:xfrm>
          <a:prstGeom prst="rect">
            <a:avLst/>
          </a:prstGeom>
        </p:spPr>
      </p:pic>
      <p:pic>
        <p:nvPicPr>
          <p:cNvPr id="3" name="ひらめきb.png" descr="/Users/meg/Desktop/特研/特研OD/アイコン/ひらめきb.png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242" y="5470575"/>
            <a:ext cx="228827" cy="915308"/>
          </a:xfrm>
          <a:prstGeom prst="rect">
            <a:avLst/>
          </a:prstGeom>
        </p:spPr>
      </p:pic>
      <p:sp>
        <p:nvSpPr>
          <p:cNvPr id="27" name="タイトル 1"/>
          <p:cNvSpPr txBox="1">
            <a:spLocks/>
          </p:cNvSpPr>
          <p:nvPr/>
        </p:nvSpPr>
        <p:spPr>
          <a:xfrm>
            <a:off x="45111" y="238812"/>
            <a:ext cx="5828639" cy="744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 smtClean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カーリル</a:t>
            </a:r>
            <a:endParaRPr lang="ja-JP" altLang="en-US" sz="3600" dirty="0">
              <a:solidFill>
                <a:schemeClr val="bg1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57563" y="-26855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借りたい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一</a:t>
            </a:r>
            <a:r>
              <a:rPr lang="en-US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冊、見つかる！</a:t>
            </a:r>
            <a:endParaRPr kumimoji="1" lang="ja-JP" altLang="en-US" sz="1400" dirty="0">
              <a:solidFill>
                <a:srgbClr val="FFFF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29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 </a:t>
            </a:r>
            <a:r>
              <a:rPr lang="ja-JP" altLang="en-US" sz="1400" dirty="0" smtClean="0">
                <a:solidFill>
                  <a:schemeClr val="bg1"/>
                </a:solidFill>
                <a:latin typeface="小塚ゴシック Pr6N L"/>
                <a:ea typeface="小塚ゴシック Pr6N L"/>
                <a:cs typeface="小塚ゴシック Pr6N L"/>
              </a:rPr>
              <a:t>株式会社カーリル</a:t>
            </a:r>
            <a:endParaRPr kumimoji="1" lang="ja-JP" altLang="en-US" sz="1400" dirty="0">
              <a:solidFill>
                <a:schemeClr val="bg1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grpSp>
        <p:nvGrpSpPr>
          <p:cNvPr id="25" name="図形グループ 24"/>
          <p:cNvGrpSpPr/>
          <p:nvPr/>
        </p:nvGrpSpPr>
        <p:grpSpPr>
          <a:xfrm>
            <a:off x="6255233" y="250008"/>
            <a:ext cx="752743" cy="752743"/>
            <a:chOff x="6255233" y="281179"/>
            <a:chExt cx="752743" cy="752743"/>
          </a:xfrm>
          <a:noFill/>
        </p:grpSpPr>
        <p:sp>
          <p:nvSpPr>
            <p:cNvPr id="31" name="角丸四角形 30"/>
            <p:cNvSpPr/>
            <p:nvPr/>
          </p:nvSpPr>
          <p:spPr>
            <a:xfrm>
              <a:off x="6255233" y="281179"/>
              <a:ext cx="752743" cy="752743"/>
            </a:xfrm>
            <a:prstGeom prst="roundRect">
              <a:avLst/>
            </a:prstGeom>
            <a:grp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308439" y="334385"/>
              <a:ext cx="646331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防災</a:t>
              </a:r>
              <a:endParaRPr kumimoji="1"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減災</a:t>
              </a:r>
              <a:endParaRPr kumimoji="1" lang="ja-JP" altLang="en-US" dirty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grpSp>
        <p:nvGrpSpPr>
          <p:cNvPr id="34" name="図形グループ 33"/>
          <p:cNvGrpSpPr/>
          <p:nvPr/>
        </p:nvGrpSpPr>
        <p:grpSpPr>
          <a:xfrm>
            <a:off x="8089329" y="250008"/>
            <a:ext cx="752743" cy="752743"/>
            <a:chOff x="8060984" y="281179"/>
            <a:chExt cx="752743" cy="752743"/>
          </a:xfrm>
          <a:solidFill>
            <a:schemeClr val="bg1"/>
          </a:solidFill>
        </p:grpSpPr>
        <p:sp>
          <p:nvSpPr>
            <p:cNvPr id="35" name="角丸四角形 34"/>
            <p:cNvSpPr/>
            <p:nvPr/>
          </p:nvSpPr>
          <p:spPr>
            <a:xfrm>
              <a:off x="8060984" y="281179"/>
              <a:ext cx="752743" cy="752743"/>
            </a:xfrm>
            <a:prstGeom prst="roundRect">
              <a:avLst/>
            </a:prstGeom>
            <a:grp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8114190" y="334385"/>
              <a:ext cx="646331" cy="64633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4CA6FF"/>
                  </a:solidFill>
                  <a:latin typeface="小塚ゴシック Pr6N M"/>
                  <a:ea typeface="小塚ゴシック Pr6N M"/>
                  <a:cs typeface="小塚ゴシック Pr6N M"/>
                </a:rPr>
                <a:t>産業</a:t>
              </a:r>
              <a:endParaRPr lang="en-US" altLang="ja-JP" dirty="0" smtClean="0">
                <a:solidFill>
                  <a:srgbClr val="4CA6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4CA6FF"/>
                  </a:solidFill>
                  <a:latin typeface="小塚ゴシック Pr6N M"/>
                  <a:ea typeface="小塚ゴシック Pr6N M"/>
                  <a:cs typeface="小塚ゴシック Pr6N M"/>
                </a:rPr>
                <a:t>創出</a:t>
              </a:r>
              <a:endParaRPr kumimoji="1" lang="en-US" altLang="ja-JP" dirty="0" smtClean="0">
                <a:solidFill>
                  <a:srgbClr val="4CA6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grpSp>
        <p:nvGrpSpPr>
          <p:cNvPr id="37" name="図形グループ 36"/>
          <p:cNvGrpSpPr/>
          <p:nvPr/>
        </p:nvGrpSpPr>
        <p:grpSpPr>
          <a:xfrm>
            <a:off x="7172281" y="250008"/>
            <a:ext cx="752743" cy="752743"/>
            <a:chOff x="7154801" y="281179"/>
            <a:chExt cx="752743" cy="752743"/>
          </a:xfrm>
        </p:grpSpPr>
        <p:sp>
          <p:nvSpPr>
            <p:cNvPr id="38" name="角丸四角形 37"/>
            <p:cNvSpPr/>
            <p:nvPr/>
          </p:nvSpPr>
          <p:spPr>
            <a:xfrm>
              <a:off x="7154801" y="281179"/>
              <a:ext cx="752743" cy="752743"/>
            </a:xfrm>
            <a:prstGeom prst="roundRect">
              <a:avLst/>
            </a:prstGeom>
            <a:no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7208007" y="334385"/>
              <a:ext cx="65915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少子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高齢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sp>
        <p:nvSpPr>
          <p:cNvPr id="40" name="角丸四角形 39"/>
          <p:cNvSpPr/>
          <p:nvPr/>
        </p:nvSpPr>
        <p:spPr>
          <a:xfrm>
            <a:off x="9006672" y="250008"/>
            <a:ext cx="752743" cy="752743"/>
          </a:xfrm>
          <a:prstGeom prst="roundRect">
            <a:avLst/>
          </a:prstGeom>
          <a:noFill/>
          <a:ln w="38100">
            <a:solidFill>
              <a:srgbClr val="DE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9059584" y="259585"/>
            <a:ext cx="6848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防犯</a:t>
            </a:r>
            <a:endParaRPr lang="en-US" altLang="ja-JP" sz="1400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医療</a:t>
            </a:r>
            <a:endParaRPr lang="en-US" altLang="ja-JP" sz="1400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教育</a:t>
            </a:r>
            <a:r>
              <a:rPr lang="ja-JP" altLang="en-US" sz="10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等</a:t>
            </a:r>
            <a:endParaRPr lang="en-US" altLang="ja-JP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209932" y="5849348"/>
            <a:ext cx="4545082" cy="471867"/>
          </a:xfrm>
          <a:prstGeom prst="roundRect">
            <a:avLst>
              <a:gd name="adj" fmla="val 50000"/>
            </a:avLst>
          </a:prstGeom>
          <a:solidFill>
            <a:srgbClr val="0E7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latin typeface="フォントポにほんご"/>
                <a:ea typeface="フォントポにほんご"/>
                <a:cs typeface="フォントポにほんご"/>
              </a:rPr>
              <a:t>全国</a:t>
            </a:r>
            <a:r>
              <a:rPr lang="en-US" altLang="ja-JP" sz="1100" dirty="0" smtClean="0">
                <a:latin typeface="フォントポにほんご"/>
                <a:ea typeface="フォントポにほんご"/>
                <a:cs typeface="フォントポにほんご"/>
              </a:rPr>
              <a:t>6,000</a:t>
            </a:r>
            <a:r>
              <a:rPr lang="ja-JP" altLang="en-US" sz="1100" dirty="0" smtClean="0">
                <a:latin typeface="フォントポにほんご"/>
                <a:ea typeface="フォントポにほんご"/>
                <a:cs typeface="フォントポにほんご"/>
              </a:rPr>
              <a:t>以上の図書館からリアルタイムの貸出状況を確認できる</a:t>
            </a:r>
            <a:endParaRPr lang="en-US" altLang="ja-JP" sz="1100" dirty="0" smtClean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pic>
        <p:nvPicPr>
          <p:cNvPr id="13" name="図 12" descr="スクリーンショット 2016-01-28 0.44.4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18" y="4480277"/>
            <a:ext cx="3075587" cy="1242178"/>
          </a:xfrm>
          <a:prstGeom prst="rect">
            <a:avLst/>
          </a:prstGeom>
        </p:spPr>
      </p:pic>
      <p:sp>
        <p:nvSpPr>
          <p:cNvPr id="53" name="角丸四角形 52"/>
          <p:cNvSpPr/>
          <p:nvPr/>
        </p:nvSpPr>
        <p:spPr>
          <a:xfrm>
            <a:off x="96542" y="4455616"/>
            <a:ext cx="1805377" cy="590319"/>
          </a:xfrm>
          <a:prstGeom prst="roundRect">
            <a:avLst>
              <a:gd name="adj" fmla="val 50000"/>
            </a:avLst>
          </a:prstGeom>
          <a:solidFill>
            <a:srgbClr val="0E7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latin typeface="フォントポにほんご"/>
                <a:ea typeface="フォントポにほんご"/>
                <a:cs typeface="フォントポにほんご"/>
              </a:rPr>
              <a:t>②</a:t>
            </a:r>
            <a:r>
              <a:rPr lang="en-US" altLang="ja-JP" sz="1100" dirty="0">
                <a:latin typeface="フォントポにほんご"/>
                <a:ea typeface="フォントポにほんご"/>
                <a:cs typeface="フォントポにほんご"/>
              </a:rPr>
              <a:t> </a:t>
            </a:r>
            <a:r>
              <a:rPr lang="ja-JP" altLang="en-US" sz="1100" dirty="0" smtClean="0">
                <a:latin typeface="フォントポにほんご"/>
                <a:ea typeface="フォントポにほんご"/>
                <a:cs typeface="フォントポにほんご"/>
              </a:rPr>
              <a:t>現在地から近い</a:t>
            </a:r>
            <a:endParaRPr lang="en-US" altLang="ja-JP" sz="1100" dirty="0" smtClean="0">
              <a:latin typeface="フォントポにほんご"/>
              <a:ea typeface="フォントポにほんご"/>
              <a:cs typeface="フォントポにほんご"/>
            </a:endParaRPr>
          </a:p>
          <a:p>
            <a:pPr algn="ctr"/>
            <a:r>
              <a:rPr lang="ja-JP" altLang="en-US" sz="1100" dirty="0" smtClean="0">
                <a:latin typeface="フォントポにほんご"/>
                <a:ea typeface="フォントポにほんご"/>
                <a:cs typeface="フォントポにほんご"/>
              </a:rPr>
              <a:t>図書館の蔵書・貸出</a:t>
            </a:r>
            <a:endParaRPr lang="en-US" altLang="ja-JP" sz="1100" dirty="0" smtClean="0">
              <a:latin typeface="フォントポにほんご"/>
              <a:ea typeface="フォントポにほんご"/>
              <a:cs typeface="フォントポにほんご"/>
            </a:endParaRPr>
          </a:p>
          <a:p>
            <a:pPr algn="ctr"/>
            <a:r>
              <a:rPr lang="ja-JP" altLang="en-US" sz="1100" dirty="0" smtClean="0">
                <a:latin typeface="フォントポにほんご"/>
                <a:ea typeface="フォントポにほんご"/>
                <a:cs typeface="フォントポにほんご"/>
              </a:rPr>
              <a:t>状況が分かる</a:t>
            </a:r>
            <a:endParaRPr lang="en-US" altLang="ja-JP" sz="1100" dirty="0" smtClean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166303" y="5213871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charset="2"/>
              <a:buChar char="l"/>
            </a:pP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利用者にとって複数かつ多数の図書館等の蔵書情報や貸出状況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ja-JP" sz="1200" dirty="0">
                <a:latin typeface="小塚ゴシック Pr6N L"/>
                <a:ea typeface="小塚ゴシック Pr6N L"/>
                <a:cs typeface="小塚ゴシック Pr6N L"/>
              </a:rPr>
              <a:t>　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貸出状況が簡単に検索可能できるようになったため、図書館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ja-JP" sz="1200" dirty="0">
                <a:latin typeface="小塚ゴシック Pr6N L"/>
                <a:ea typeface="小塚ゴシック Pr6N L"/>
                <a:cs typeface="小塚ゴシック Pr6N L"/>
              </a:rPr>
              <a:t>　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の利用促進に繋がった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 marL="171450" indent="-171450">
              <a:buFont typeface="Wingdings" charset="2"/>
              <a:buChar char="l"/>
            </a:pP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民間企業が再構築することで、自治体が予算をかけずに</a:t>
            </a:r>
            <a:r>
              <a:rPr lang="en-US" altLang="ja-JP" sz="1200" dirty="0">
                <a:latin typeface="小塚ゴシック Pr6N L"/>
                <a:ea typeface="小塚ゴシック Pr6N L"/>
                <a:cs typeface="小塚ゴシック Pr6N L"/>
              </a:rPr>
              <a:t/>
            </a:r>
            <a:br>
              <a:rPr lang="en-US" altLang="ja-JP" sz="1200" dirty="0">
                <a:latin typeface="小塚ゴシック Pr6N L"/>
                <a:ea typeface="小塚ゴシック Pr6N L"/>
                <a:cs typeface="小塚ゴシック Pr6N L"/>
              </a:rPr>
            </a:b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使い勝手の良いサービスが制作できた</a:t>
            </a:r>
            <a:endParaRPr lang="en-US" altLang="ja-JP" sz="1200" dirty="0">
              <a:latin typeface="小塚ゴシック Pr6N L"/>
              <a:ea typeface="小塚ゴシック Pr6N L"/>
              <a:cs typeface="小塚ゴシック Pr6N L"/>
            </a:endParaRPr>
          </a:p>
        </p:txBody>
      </p:sp>
    </p:spTree>
    <p:extLst>
      <p:ext uri="{BB962C8B-B14F-4D97-AF65-F5344CB8AC3E}">
        <p14:creationId xmlns:p14="http://schemas.microsoft.com/office/powerpoint/2010/main" val="34084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正方形/長方形 56"/>
          <p:cNvSpPr/>
          <p:nvPr/>
        </p:nvSpPr>
        <p:spPr>
          <a:xfrm>
            <a:off x="6431654" y="2982689"/>
            <a:ext cx="3307400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</a:t>
            </a:r>
            <a:r>
              <a:rPr lang="en-US" altLang="en-US" sz="11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WISH2010 – </a:t>
            </a:r>
            <a:r>
              <a:rPr lang="en-US" altLang="en-US" sz="1100" dirty="0" err="1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asahi.com</a:t>
            </a:r>
            <a:r>
              <a:rPr lang="ja-JP" altLang="en-US" sz="11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賞等</a:t>
            </a:r>
            <a:r>
              <a:rPr lang="en-US" altLang="ja-JP" sz="11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 </a:t>
            </a:r>
            <a:r>
              <a:rPr lang="ja-JP" altLang="en-US" sz="11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他</a:t>
            </a:r>
            <a:r>
              <a:rPr lang="en-US" altLang="ja-JP" sz="11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2</a:t>
            </a:r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つ</a:t>
            </a:r>
            <a:endParaRPr lang="ja-JP" altLang="en-US" sz="11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5690007" y="2977215"/>
            <a:ext cx="950821" cy="357163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受賞歴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5749101" y="3485130"/>
            <a:ext cx="3396089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全国</a:t>
            </a:r>
            <a:r>
              <a:rPr lang="en-US" altLang="ja-JP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6,000</a:t>
            </a:r>
            <a:r>
              <a:rPr lang="ja-JP" altLang="en-US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以上の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図書館</a:t>
            </a:r>
            <a:endParaRPr lang="ja-JP" altLang="en-US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5096143" y="3479656"/>
            <a:ext cx="950821" cy="357163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地域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cxnSp>
        <p:nvCxnSpPr>
          <p:cNvPr id="67" name="直線コネクタ 66"/>
          <p:cNvCxnSpPr/>
          <p:nvPr/>
        </p:nvCxnSpPr>
        <p:spPr>
          <a:xfrm flipH="1">
            <a:off x="10565" y="1405574"/>
            <a:ext cx="4922375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H="1">
            <a:off x="10565" y="2038988"/>
            <a:ext cx="4922375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flipH="1">
            <a:off x="10565" y="6428143"/>
            <a:ext cx="4922375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角丸四角形 74"/>
          <p:cNvSpPr/>
          <p:nvPr/>
        </p:nvSpPr>
        <p:spPr>
          <a:xfrm>
            <a:off x="5084282" y="4080778"/>
            <a:ext cx="4711409" cy="2347365"/>
          </a:xfrm>
          <a:prstGeom prst="roundRect">
            <a:avLst>
              <a:gd name="adj" fmla="val 9905"/>
            </a:avLst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5767506" y="1499638"/>
            <a:ext cx="3396089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　　</a:t>
            </a:r>
            <a:r>
              <a:rPr lang="ja-JP" altLang="en-US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図書館蔵書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データベース　</a:t>
            </a:r>
            <a:endParaRPr kumimoji="1" lang="ja-JP" altLang="en-US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5114549" y="1494164"/>
            <a:ext cx="1228416" cy="357163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使用データ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342965" y="1989141"/>
            <a:ext cx="3396089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　　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独自形式</a:t>
            </a:r>
            <a:endParaRPr lang="en-US" altLang="ja-JP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5690006" y="1983667"/>
            <a:ext cx="1274749" cy="357163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データ形式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6095243" y="2485379"/>
            <a:ext cx="3049947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W</a:t>
            </a:r>
            <a:r>
              <a:rPr lang="en-US" altLang="ja-JP" sz="1200" dirty="0" err="1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eb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アプリ</a:t>
            </a:r>
            <a:endParaRPr kumimoji="1" lang="ja-JP" altLang="en-US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5096142" y="2479905"/>
            <a:ext cx="1246823" cy="361791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提供形態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37B5FC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>
              <a:defRPr/>
            </a:pPr>
            <a:r>
              <a:rPr lang="en-US" altLang="ja-JP" sz="800" kern="0" dirty="0">
                <a:solidFill>
                  <a:sysClr val="window" lastClr="FFFFFF"/>
                </a:solidFill>
                <a:latin typeface="Corbel"/>
                <a:ea typeface="ヒラギノ角ゴ Pro W3"/>
              </a:rPr>
              <a:t>※</a:t>
            </a:r>
            <a:r>
              <a:rPr lang="ja-JP" altLang="en-US" sz="800" kern="0" dirty="0">
                <a:solidFill>
                  <a:sysClr val="window" lastClr="FFFFFF"/>
                </a:solidFill>
                <a:latin typeface="Corbel"/>
                <a:ea typeface="ヒラギノ角ゴ Pro W3"/>
              </a:rPr>
              <a:t>カーリル社のデータベースの情報はカーリル社が独自に収集したものであり</a:t>
            </a:r>
            <a:r>
              <a:rPr lang="ja-JP" altLang="en-US" sz="800" kern="0" dirty="0" smtClean="0">
                <a:solidFill>
                  <a:sysClr val="window" lastClr="FFFFFF"/>
                </a:solidFill>
                <a:latin typeface="Corbel"/>
                <a:ea typeface="ヒラギノ角ゴ Pro W3"/>
              </a:rPr>
              <a:t>、自治体自らがデータを公開する「</a:t>
            </a:r>
            <a:r>
              <a:rPr lang="ja-JP" altLang="en-US" sz="800" kern="0" dirty="0">
                <a:solidFill>
                  <a:sysClr val="window" lastClr="FFFFFF"/>
                </a:solidFill>
                <a:latin typeface="Corbel"/>
                <a:ea typeface="ヒラギノ角ゴ Pro W3"/>
              </a:rPr>
              <a:t>オープンデータ」とは若干異なる性質のもの</a:t>
            </a:r>
            <a:r>
              <a:rPr lang="ja-JP" altLang="en-US" sz="800" kern="0" dirty="0" smtClean="0">
                <a:solidFill>
                  <a:sysClr val="window" lastClr="FFFFFF"/>
                </a:solidFill>
                <a:latin typeface="Corbel"/>
                <a:ea typeface="ヒラギノ角ゴ Pro W3"/>
              </a:rPr>
              <a:t>です。</a:t>
            </a:r>
            <a:endParaRPr lang="ja-JP" altLang="en-US" sz="800" kern="0" dirty="0">
              <a:solidFill>
                <a:sysClr val="window" lastClr="FFFFFF"/>
              </a:solidFill>
              <a:latin typeface="Corbel"/>
              <a:ea typeface="ヒラギノ角ゴ Pro W3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6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-52596" y="1499638"/>
            <a:ext cx="5089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 </a:t>
            </a:r>
            <a:r>
              <a:rPr lang="en-US" altLang="ja-JP" sz="2400" dirty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“</a:t>
            </a:r>
            <a:r>
              <a:rPr lang="ja-JP" altLang="en-US" sz="2400" dirty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日本だからできた</a:t>
            </a:r>
            <a:r>
              <a:rPr lang="en-US" altLang="ja-JP" sz="2400" dirty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”</a:t>
            </a:r>
            <a:r>
              <a:rPr lang="ja-JP" altLang="en-US" sz="2400" dirty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図書館</a:t>
            </a:r>
            <a:r>
              <a:rPr lang="ja-JP" altLang="en-US" sz="2400" dirty="0" smtClean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システム</a:t>
            </a:r>
            <a:endParaRPr lang="ja-JP" altLang="en-US" sz="2400" dirty="0">
              <a:solidFill>
                <a:srgbClr val="0080FF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pic>
        <p:nvPicPr>
          <p:cNvPr id="3" name="アイディアb.png" descr="/Users/meg/Desktop/特研/特研OD/アイコン/アイディアb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0" y="1395606"/>
            <a:ext cx="434025" cy="522660"/>
          </a:xfrm>
          <a:prstGeom prst="rect">
            <a:avLst/>
          </a:prstGeom>
        </p:spPr>
      </p:pic>
      <p:pic>
        <p:nvPicPr>
          <p:cNvPr id="6" name="パソコン作業b.png" descr="/Users/meg/Desktop/特研/特研OD/アイコン/パソコン作業b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70" y="1959611"/>
            <a:ext cx="526486" cy="440796"/>
          </a:xfrm>
          <a:prstGeom prst="rect">
            <a:avLst/>
          </a:prstGeom>
        </p:spPr>
      </p:pic>
      <p:pic>
        <p:nvPicPr>
          <p:cNvPr id="7" name="チームb.png" descr="/Users/meg/Desktop/特研/特研OD/アイコン/チームb.png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93" y="2400408"/>
            <a:ext cx="468705" cy="513122"/>
          </a:xfrm>
          <a:prstGeom prst="rect">
            <a:avLst/>
          </a:prstGeom>
        </p:spPr>
      </p:pic>
      <p:pic>
        <p:nvPicPr>
          <p:cNvPr id="9" name="受賞b.png" descr="/Users/meg/Desktop/特研/特研OD/アイコン/受賞b.png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85" y="2922112"/>
            <a:ext cx="311825" cy="491948"/>
          </a:xfrm>
          <a:prstGeom prst="rect">
            <a:avLst/>
          </a:prstGeom>
        </p:spPr>
      </p:pic>
      <p:pic>
        <p:nvPicPr>
          <p:cNvPr id="12" name="マーカーb.png" descr="/Users/meg/Desktop/特研/特研OD/アイコン/マーカーb.png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609" y="3421531"/>
            <a:ext cx="482689" cy="494823"/>
          </a:xfrm>
          <a:prstGeom prst="rect">
            <a:avLst/>
          </a:prstGeom>
        </p:spPr>
      </p:pic>
      <p:pic>
        <p:nvPicPr>
          <p:cNvPr id="13" name="拡声器b.png" descr="/Users/meg/Desktop/特研/特研OD/アイコン/拡声器b.png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473" y="4308661"/>
            <a:ext cx="688804" cy="703011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>
            <a:off x="10948" y="2059729"/>
            <a:ext cx="5025849" cy="4535857"/>
          </a:xfrm>
          <a:prstGeom prst="rect">
            <a:avLst/>
          </a:prstGeom>
          <a:noFill/>
        </p:spPr>
        <p:txBody>
          <a:bodyPr vert="horz" wrap="square" rtlCol="0" anchor="t" anchorCtr="0">
            <a:spAutoFit/>
          </a:bodyPr>
          <a:lstStyle/>
          <a:p>
            <a:pPr fontAlgn="ctr">
              <a:lnSpc>
                <a:spcPct val="110000"/>
              </a:lnSpc>
            </a:pPr>
            <a:r>
              <a:rPr lang="ja-JP" altLang="en-US" sz="1050" dirty="0" smtClean="0">
                <a:ea typeface="小塚ゴシック Pr6N L"/>
                <a:cs typeface="小塚ゴシック Pr6N L"/>
              </a:rPr>
              <a:t>　カーリルは全国</a:t>
            </a:r>
            <a:r>
              <a:rPr lang="en-US" altLang="ja-JP" sz="1050" dirty="0" smtClean="0">
                <a:ea typeface="小塚ゴシック Pr6N L"/>
                <a:cs typeface="小塚ゴシック Pr6N L"/>
              </a:rPr>
              <a:t>6,000</a:t>
            </a:r>
            <a:r>
              <a:rPr lang="ja-JP" altLang="en-US" sz="1050" dirty="0" smtClean="0">
                <a:ea typeface="小塚ゴシック Pr6N L"/>
                <a:cs typeface="小塚ゴシック Pr6N L"/>
              </a:rPr>
              <a:t>以上の図書館の蔵書</a:t>
            </a:r>
            <a:endParaRPr lang="en-US" altLang="ja-JP" sz="1050" dirty="0" smtClean="0">
              <a:ea typeface="小塚ゴシック Pr6N L"/>
              <a:cs typeface="小塚ゴシック Pr6N L"/>
            </a:endParaRPr>
          </a:p>
          <a:p>
            <a:pPr fontAlgn="ctr">
              <a:lnSpc>
                <a:spcPct val="110000"/>
              </a:lnSpc>
            </a:pPr>
            <a:r>
              <a:rPr lang="ja-JP" altLang="en-US" sz="1050" dirty="0" smtClean="0">
                <a:ea typeface="小塚ゴシック Pr6N L"/>
                <a:cs typeface="小塚ゴシック Pr6N L"/>
              </a:rPr>
              <a:t>情報と貸出状況を簡単に検索できるサービ</a:t>
            </a:r>
            <a:endParaRPr lang="en-US" altLang="ja-JP" sz="1050" dirty="0" smtClean="0">
              <a:ea typeface="小塚ゴシック Pr6N L"/>
              <a:cs typeface="小塚ゴシック Pr6N L"/>
            </a:endParaRPr>
          </a:p>
          <a:p>
            <a:pPr fontAlgn="ctr">
              <a:lnSpc>
                <a:spcPct val="110000"/>
              </a:lnSpc>
            </a:pPr>
            <a:r>
              <a:rPr lang="ja-JP" altLang="en-US" sz="1050" dirty="0" smtClean="0">
                <a:ea typeface="小塚ゴシック Pr6N L"/>
                <a:cs typeface="小塚ゴシック Pr6N L"/>
              </a:rPr>
              <a:t>スである。予め現在地を登録しておき、本</a:t>
            </a:r>
            <a:endParaRPr lang="en-US" altLang="ja-JP" sz="1050" dirty="0" smtClean="0">
              <a:ea typeface="小塚ゴシック Pr6N L"/>
              <a:cs typeface="小塚ゴシック Pr6N L"/>
            </a:endParaRPr>
          </a:p>
          <a:p>
            <a:pPr fontAlgn="ctr">
              <a:lnSpc>
                <a:spcPct val="110000"/>
              </a:lnSpc>
            </a:pPr>
            <a:r>
              <a:rPr lang="ja-JP" altLang="en-US" sz="1050" dirty="0" smtClean="0">
                <a:ea typeface="小塚ゴシック Pr6N L"/>
                <a:cs typeface="小塚ゴシック Pr6N L"/>
              </a:rPr>
              <a:t>のタイトルを入力すると、現在地から近い</a:t>
            </a:r>
            <a:endParaRPr lang="en-US" altLang="ja-JP" sz="1050" dirty="0" smtClean="0">
              <a:ea typeface="小塚ゴシック Pr6N L"/>
              <a:cs typeface="小塚ゴシック Pr6N L"/>
            </a:endParaRPr>
          </a:p>
          <a:p>
            <a:pPr fontAlgn="ctr">
              <a:lnSpc>
                <a:spcPct val="110000"/>
              </a:lnSpc>
            </a:pPr>
            <a:r>
              <a:rPr lang="ja-JP" altLang="en-US" sz="1050" dirty="0" smtClean="0">
                <a:ea typeface="小塚ゴシック Pr6N L"/>
                <a:cs typeface="小塚ゴシック Pr6N L"/>
              </a:rPr>
              <a:t>図書館の蔵書・貸出状況を確認することが</a:t>
            </a:r>
            <a:endParaRPr lang="en-US" altLang="ja-JP" sz="1050" dirty="0" smtClean="0">
              <a:ea typeface="小塚ゴシック Pr6N L"/>
              <a:cs typeface="小塚ゴシック Pr6N L"/>
            </a:endParaRPr>
          </a:p>
          <a:p>
            <a:pPr fontAlgn="ctr">
              <a:lnSpc>
                <a:spcPct val="110000"/>
              </a:lnSpc>
            </a:pPr>
            <a:r>
              <a:rPr lang="ja-JP" altLang="en-US" sz="1050" dirty="0" smtClean="0">
                <a:ea typeface="小塚ゴシック Pr6N L"/>
                <a:cs typeface="小塚ゴシック Pr6N L"/>
              </a:rPr>
              <a:t>できる。加えて、</a:t>
            </a:r>
            <a:r>
              <a:rPr lang="en-US" altLang="ja-JP" sz="1050" dirty="0" smtClean="0">
                <a:ea typeface="小塚ゴシック Pr6N L"/>
                <a:cs typeface="小塚ゴシック Pr6N L"/>
              </a:rPr>
              <a:t>Amazon</a:t>
            </a:r>
            <a:r>
              <a:rPr lang="ja-JP" altLang="en-US" sz="1050" dirty="0" smtClean="0">
                <a:ea typeface="小塚ゴシック Pr6N L"/>
                <a:cs typeface="小塚ゴシック Pr6N L"/>
              </a:rPr>
              <a:t>等の書誌データベー</a:t>
            </a:r>
            <a:endParaRPr lang="en-US" altLang="ja-JP" sz="1050" dirty="0" smtClean="0">
              <a:ea typeface="小塚ゴシック Pr6N L"/>
              <a:cs typeface="小塚ゴシック Pr6N L"/>
            </a:endParaRPr>
          </a:p>
          <a:p>
            <a:pPr fontAlgn="ctr">
              <a:lnSpc>
                <a:spcPct val="110000"/>
              </a:lnSpc>
            </a:pPr>
            <a:r>
              <a:rPr lang="ja-JP" altLang="en-US" sz="1050" dirty="0" smtClean="0">
                <a:ea typeface="小塚ゴシック Pr6N L"/>
                <a:cs typeface="小塚ゴシック Pr6N L"/>
              </a:rPr>
              <a:t>スと連携しており、検索した本を今すぐ手</a:t>
            </a:r>
            <a:endParaRPr lang="en-US" altLang="ja-JP" sz="1050" dirty="0" smtClean="0">
              <a:ea typeface="小塚ゴシック Pr6N L"/>
              <a:cs typeface="小塚ゴシック Pr6N L"/>
            </a:endParaRPr>
          </a:p>
          <a:p>
            <a:pPr fontAlgn="ctr">
              <a:lnSpc>
                <a:spcPct val="110000"/>
              </a:lnSpc>
            </a:pPr>
            <a:r>
              <a:rPr lang="ja-JP" altLang="en-US" sz="1050" dirty="0" smtClean="0">
                <a:ea typeface="小塚ゴシック Pr6N L"/>
                <a:cs typeface="小塚ゴシック Pr6N L"/>
              </a:rPr>
              <a:t>に入れたい場合はインターネット購入する</a:t>
            </a:r>
            <a:endParaRPr lang="en-US" altLang="ja-JP" sz="1050" dirty="0" smtClean="0">
              <a:ea typeface="小塚ゴシック Pr6N L"/>
              <a:cs typeface="小塚ゴシック Pr6N L"/>
            </a:endParaRPr>
          </a:p>
          <a:p>
            <a:pPr fontAlgn="ctr">
              <a:lnSpc>
                <a:spcPct val="110000"/>
              </a:lnSpc>
            </a:pPr>
            <a:r>
              <a:rPr lang="ja-JP" altLang="en-US" sz="1050" dirty="0" smtClean="0">
                <a:ea typeface="小塚ゴシック Pr6N L"/>
                <a:cs typeface="小塚ゴシック Pr6N L"/>
              </a:rPr>
              <a:t>ことも可能である。</a:t>
            </a:r>
            <a:endParaRPr lang="en-US" altLang="ja-JP" sz="1050" dirty="0" smtClean="0">
              <a:ea typeface="小塚ゴシック Pr6N L"/>
              <a:cs typeface="小塚ゴシック Pr6N L"/>
            </a:endParaRPr>
          </a:p>
          <a:p>
            <a:pPr fontAlgn="ctr">
              <a:lnSpc>
                <a:spcPct val="110000"/>
              </a:lnSpc>
            </a:pPr>
            <a:endParaRPr lang="en-US" altLang="ja-JP" sz="1050" dirty="0">
              <a:ea typeface="小塚ゴシック Pr6N L"/>
              <a:cs typeface="小塚ゴシック Pr6N L"/>
            </a:endParaRPr>
          </a:p>
          <a:p>
            <a:pPr fontAlgn="ctr">
              <a:lnSpc>
                <a:spcPct val="110000"/>
              </a:lnSpc>
            </a:pPr>
            <a:r>
              <a:rPr lang="ja-JP" altLang="en-US" sz="1050" dirty="0" smtClean="0">
                <a:ea typeface="小塚ゴシック Pr6N L"/>
                <a:cs typeface="小塚ゴシック Pr6N L"/>
              </a:rPr>
              <a:t>　カーリルが大きく飛躍した背景として</a:t>
            </a:r>
            <a:endParaRPr lang="en-US" altLang="ja-JP" sz="1050" dirty="0" smtClean="0">
              <a:ea typeface="小塚ゴシック Pr6N L"/>
              <a:cs typeface="小塚ゴシック Pr6N L"/>
            </a:endParaRPr>
          </a:p>
          <a:p>
            <a:pPr fontAlgn="ctr">
              <a:lnSpc>
                <a:spcPct val="110000"/>
              </a:lnSpc>
            </a:pPr>
            <a:r>
              <a:rPr lang="ja-JP" altLang="en-US" sz="1050" dirty="0" smtClean="0">
                <a:ea typeface="小塚ゴシック Pr6N L"/>
                <a:cs typeface="小塚ゴシック Pr6N L"/>
              </a:rPr>
              <a:t>日本の図書館サービスの品質の高さが挙げられる。</a:t>
            </a:r>
            <a:endParaRPr lang="en-US" altLang="ja-JP" sz="1050" dirty="0" smtClean="0">
              <a:ea typeface="小塚ゴシック Pr6N L"/>
              <a:cs typeface="小塚ゴシック Pr6N L"/>
            </a:endParaRPr>
          </a:p>
          <a:p>
            <a:pPr fontAlgn="ctr">
              <a:lnSpc>
                <a:spcPct val="110000"/>
              </a:lnSpc>
            </a:pPr>
            <a:r>
              <a:rPr lang="ja-JP" altLang="en-US" sz="1050" dirty="0" smtClean="0">
                <a:ea typeface="小塚ゴシック Pr6N L"/>
                <a:cs typeface="小塚ゴシック Pr6N L"/>
              </a:rPr>
              <a:t>例えば</a:t>
            </a:r>
            <a:r>
              <a:rPr lang="ja-JP" altLang="en-US" sz="1050" dirty="0">
                <a:ea typeface="小塚ゴシック Pr6N L"/>
                <a:cs typeface="小塚ゴシック Pr6N L"/>
              </a:rPr>
              <a:t>アメリカの図書館では、中心都市だけ</a:t>
            </a:r>
            <a:r>
              <a:rPr lang="ja-JP" altLang="en-US" sz="1050" dirty="0" smtClean="0">
                <a:ea typeface="小塚ゴシック Pr6N L"/>
                <a:cs typeface="小塚ゴシック Pr6N L"/>
              </a:rPr>
              <a:t>図書館が</a:t>
            </a:r>
            <a:r>
              <a:rPr lang="ja-JP" altLang="en-US" sz="1050" dirty="0">
                <a:ea typeface="小塚ゴシック Pr6N L"/>
                <a:cs typeface="小塚ゴシック Pr6N L"/>
              </a:rPr>
              <a:t>発展しているため</a:t>
            </a:r>
            <a:r>
              <a:rPr lang="ja-JP" altLang="en-US" sz="1050" dirty="0" smtClean="0">
                <a:ea typeface="小塚ゴシック Pr6N L"/>
                <a:cs typeface="小塚ゴシック Pr6N L"/>
              </a:rPr>
              <a:t>、地方</a:t>
            </a:r>
            <a:r>
              <a:rPr lang="ja-JP" altLang="en-US" sz="1050" dirty="0">
                <a:ea typeface="小塚ゴシック Pr6N L"/>
                <a:cs typeface="小塚ゴシック Pr6N L"/>
              </a:rPr>
              <a:t>によって受けられるサービス</a:t>
            </a:r>
            <a:r>
              <a:rPr lang="ja-JP" altLang="en-US" sz="1050" dirty="0" smtClean="0">
                <a:ea typeface="小塚ゴシック Pr6N L"/>
                <a:cs typeface="小塚ゴシック Pr6N L"/>
              </a:rPr>
              <a:t>が異なるが、日本の図書館の場合は均質な</a:t>
            </a:r>
            <a:r>
              <a:rPr lang="ja-JP" altLang="en-US" sz="1050" dirty="0">
                <a:ea typeface="小塚ゴシック Pr6N L"/>
                <a:cs typeface="小塚ゴシック Pr6N L"/>
              </a:rPr>
              <a:t>サービス</a:t>
            </a:r>
            <a:r>
              <a:rPr lang="ja-JP" altLang="en-US" sz="1050" dirty="0" smtClean="0">
                <a:ea typeface="小塚ゴシック Pr6N L"/>
                <a:cs typeface="小塚ゴシック Pr6N L"/>
              </a:rPr>
              <a:t>を全国どこでも受けられる。しかし、利用者目線で図書館情報や蔵書情報を提供する手段が</a:t>
            </a:r>
            <a:endParaRPr lang="en-US" altLang="ja-JP" sz="1050" dirty="0" smtClean="0">
              <a:ea typeface="小塚ゴシック Pr6N L"/>
              <a:cs typeface="小塚ゴシック Pr6N L"/>
            </a:endParaRPr>
          </a:p>
          <a:p>
            <a:pPr fontAlgn="ctr">
              <a:lnSpc>
                <a:spcPct val="110000"/>
              </a:lnSpc>
            </a:pPr>
            <a:r>
              <a:rPr lang="ja-JP" altLang="en-US" sz="1050" smtClean="0">
                <a:ea typeface="小塚ゴシック Pr6N L"/>
                <a:cs typeface="小塚ゴシック Pr6N L"/>
              </a:rPr>
              <a:t>なく、全国均一かつ提供サービスの品質が高いというポテンシャル</a:t>
            </a:r>
            <a:r>
              <a:rPr lang="ja-JP" altLang="en-US" sz="1050" dirty="0" smtClean="0">
                <a:ea typeface="小塚ゴシック Pr6N L"/>
                <a:cs typeface="小塚ゴシック Pr6N L"/>
              </a:rPr>
              <a:t>が有効活用されていなかった。</a:t>
            </a:r>
            <a:endParaRPr lang="en-US" altLang="ja-JP" sz="1050" dirty="0" smtClean="0">
              <a:ea typeface="小塚ゴシック Pr6N L"/>
              <a:cs typeface="小塚ゴシック Pr6N L"/>
            </a:endParaRPr>
          </a:p>
          <a:p>
            <a:pPr fontAlgn="ctr">
              <a:lnSpc>
                <a:spcPct val="110000"/>
              </a:lnSpc>
            </a:pPr>
            <a:endParaRPr kumimoji="1" lang="en-US" altLang="ja-JP" sz="1050" dirty="0">
              <a:ea typeface="小塚ゴシック Pr6N L"/>
              <a:cs typeface="小塚ゴシック Pr6N L"/>
            </a:endParaRPr>
          </a:p>
          <a:p>
            <a:pPr fontAlgn="ctr">
              <a:lnSpc>
                <a:spcPct val="110000"/>
              </a:lnSpc>
            </a:pPr>
            <a:r>
              <a:rPr lang="ja-JP" altLang="ja-JP" sz="1050" dirty="0">
                <a:ea typeface="小塚ゴシック Pr6N L"/>
                <a:cs typeface="小塚ゴシック Pr6N L"/>
              </a:rPr>
              <a:t>　</a:t>
            </a:r>
            <a:r>
              <a:rPr lang="ja-JP" altLang="en-US" sz="1050" dirty="0" smtClean="0">
                <a:ea typeface="小塚ゴシック Pr6N L"/>
                <a:cs typeface="小塚ゴシック Pr6N L"/>
              </a:rPr>
              <a:t>創業者はこの点に着目し、独自に図書館から情報を収集してカーリルを開発した。民間企業が図書館</a:t>
            </a:r>
            <a:r>
              <a:rPr kumimoji="1" lang="ja-JP" altLang="en-US" sz="1050" dirty="0" smtClean="0">
                <a:ea typeface="小塚ゴシック Pr6N L"/>
                <a:cs typeface="小塚ゴシック Pr6N L"/>
              </a:rPr>
              <a:t>利用者を伸ばすことで公共の分野に対してイノベーション</a:t>
            </a:r>
            <a:r>
              <a:rPr lang="ja-JP" altLang="en-US" sz="1050" dirty="0" smtClean="0">
                <a:ea typeface="小塚ゴシック Pr6N L"/>
                <a:cs typeface="小塚ゴシック Pr6N L"/>
              </a:rPr>
              <a:t>を起こす、という切り口で生まれたカーリルは、民間ならではの使い勝手がよくポップでおしゃれなインターフェイスが利用者の好評を博した。経済産業省が</a:t>
            </a:r>
            <a:r>
              <a:rPr lang="en-US" altLang="ja-JP" sz="1050" dirty="0" smtClean="0">
                <a:ea typeface="小塚ゴシック Pr6N L"/>
                <a:cs typeface="小塚ゴシック Pr6N L"/>
              </a:rPr>
              <a:t>2014</a:t>
            </a:r>
            <a:r>
              <a:rPr lang="ja-JP" altLang="en-US" sz="1050" dirty="0" smtClean="0">
                <a:ea typeface="小塚ゴシック Pr6N L"/>
                <a:cs typeface="小塚ゴシック Pr6N L"/>
              </a:rPr>
              <a:t>年に開催した「</a:t>
            </a:r>
            <a:r>
              <a:rPr lang="en-US" altLang="ja-JP" sz="1050" dirty="0" smtClean="0">
                <a:ea typeface="小塚ゴシック Pr6N L"/>
                <a:cs typeface="小塚ゴシック Pr6N L"/>
              </a:rPr>
              <a:t>IT</a:t>
            </a:r>
            <a:r>
              <a:rPr lang="ja-JP" altLang="en-US" sz="1050" dirty="0" smtClean="0">
                <a:ea typeface="小塚ゴシック Pr6N L"/>
                <a:cs typeface="小塚ゴシック Pr6N L"/>
              </a:rPr>
              <a:t>融合フォーラム</a:t>
            </a:r>
            <a:r>
              <a:rPr lang="en-US" altLang="ja-JP" sz="1050" dirty="0">
                <a:ea typeface="小塚ゴシック Pr6N L"/>
                <a:cs typeface="小塚ゴシック Pr6N L"/>
              </a:rPr>
              <a:t> </a:t>
            </a:r>
            <a:r>
              <a:rPr lang="ja-JP" altLang="en-US" sz="1050" dirty="0" smtClean="0">
                <a:ea typeface="小塚ゴシック Pr6N L"/>
                <a:cs typeface="小塚ゴシック Pr6N L"/>
              </a:rPr>
              <a:t>公共データワーキンググループ」では、オープンデータを利用をビジネス化した成功事例として挙げられるなど、その名前は全国に知れ渡っている。</a:t>
            </a:r>
            <a:endParaRPr lang="en-US" altLang="ja-JP" sz="1050" dirty="0" smtClean="0">
              <a:ea typeface="小塚ゴシック Pr6N L"/>
              <a:cs typeface="小塚ゴシック Pr6N L"/>
            </a:endParaRPr>
          </a:p>
          <a:p>
            <a:pPr fontAlgn="ctr">
              <a:lnSpc>
                <a:spcPct val="110000"/>
              </a:lnSpc>
            </a:pPr>
            <a:endParaRPr kumimoji="1" lang="ja-JP" altLang="en-US" sz="1050" dirty="0">
              <a:ea typeface="小塚ゴシック Pr6N L"/>
              <a:cs typeface="小塚ゴシック Pr6N L"/>
            </a:endParaRPr>
          </a:p>
        </p:txBody>
      </p:sp>
      <p:pic>
        <p:nvPicPr>
          <p:cNvPr id="43" name="図 42" descr="teamカーリル.jp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5655" y="2162233"/>
            <a:ext cx="1941839" cy="1729677"/>
          </a:xfrm>
          <a:prstGeom prst="rect">
            <a:avLst/>
          </a:prstGeom>
        </p:spPr>
      </p:pic>
      <p:sp>
        <p:nvSpPr>
          <p:cNvPr id="56" name="テキスト ボックス 55"/>
          <p:cNvSpPr txBox="1"/>
          <p:nvPr/>
        </p:nvSpPr>
        <p:spPr>
          <a:xfrm>
            <a:off x="9194586" y="4277421"/>
            <a:ext cx="615553" cy="19004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80FF"/>
                </a:solidFill>
                <a:latin typeface="フォントポにほんご"/>
                <a:ea typeface="フォントポにほんご"/>
                <a:cs typeface="フォントポにほんご"/>
              </a:rPr>
              <a:t>利用者の声</a:t>
            </a:r>
            <a:endParaRPr kumimoji="1" lang="ja-JP" altLang="en-US" sz="2800" dirty="0">
              <a:solidFill>
                <a:srgbClr val="0080FF"/>
              </a:solidFill>
              <a:latin typeface="フォントポにほんご"/>
              <a:ea typeface="フォントポにほんご"/>
              <a:cs typeface="フォントポにほんご"/>
            </a:endParaRPr>
          </a:p>
        </p:txBody>
      </p:sp>
      <p:cxnSp>
        <p:nvCxnSpPr>
          <p:cNvPr id="59" name="直線コネクタ 58"/>
          <p:cNvCxnSpPr/>
          <p:nvPr/>
        </p:nvCxnSpPr>
        <p:spPr>
          <a:xfrm flipH="1" flipV="1">
            <a:off x="5245529" y="5213789"/>
            <a:ext cx="3963777" cy="13836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5985994" y="4285664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横断検索だったら都立図書館のサイト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でも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できる</a:t>
            </a: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けど、こちらは読みたいリスト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を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保存</a:t>
            </a: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できるから便利！！</a:t>
            </a:r>
            <a:endParaRPr kumimoji="1" lang="ja-JP" altLang="en-US" sz="1200" dirty="0"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985994" y="5548805"/>
            <a:ext cx="3544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目的と手段の組み合わせを両立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させた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ユーザーインタフェース</a:t>
            </a: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の考え方が素晴らしい。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</p:txBody>
      </p:sp>
      <p:pic>
        <p:nvPicPr>
          <p:cNvPr id="66" name="拡声器b.png" descr="/Users/meg/Desktop/特研/特研OD/アイコン/拡声器b.png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473" y="5443458"/>
            <a:ext cx="688804" cy="703011"/>
          </a:xfrm>
          <a:prstGeom prst="rect">
            <a:avLst/>
          </a:prstGeom>
        </p:spPr>
      </p:pic>
      <p:sp>
        <p:nvSpPr>
          <p:cNvPr id="82" name="正方形/長方形 81"/>
          <p:cNvSpPr/>
          <p:nvPr/>
        </p:nvSpPr>
        <p:spPr>
          <a:xfrm>
            <a:off x="5292" y="0"/>
            <a:ext cx="9906000" cy="1252759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37B5F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83" name="タイトル 1"/>
          <p:cNvSpPr txBox="1">
            <a:spLocks/>
          </p:cNvSpPr>
          <p:nvPr/>
        </p:nvSpPr>
        <p:spPr>
          <a:xfrm>
            <a:off x="45111" y="238812"/>
            <a:ext cx="5828639" cy="744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 smtClean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カーリル</a:t>
            </a:r>
            <a:endParaRPr lang="ja-JP" altLang="en-US" sz="3600" dirty="0">
              <a:solidFill>
                <a:schemeClr val="bg1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85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 </a:t>
            </a:r>
            <a:r>
              <a:rPr lang="ja-JP" altLang="en-US" sz="1400" dirty="0" smtClean="0">
                <a:solidFill>
                  <a:schemeClr val="bg1"/>
                </a:solidFill>
                <a:latin typeface="小塚ゴシック Pr6N L"/>
                <a:ea typeface="小塚ゴシック Pr6N L"/>
                <a:cs typeface="小塚ゴシック Pr6N L"/>
              </a:rPr>
              <a:t>株式会社カーリル</a:t>
            </a:r>
            <a:endParaRPr kumimoji="1" lang="ja-JP" altLang="en-US" sz="1400" dirty="0">
              <a:solidFill>
                <a:schemeClr val="bg1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grpSp>
        <p:nvGrpSpPr>
          <p:cNvPr id="86" name="図形グループ 85"/>
          <p:cNvGrpSpPr/>
          <p:nvPr/>
        </p:nvGrpSpPr>
        <p:grpSpPr>
          <a:xfrm>
            <a:off x="6255233" y="250008"/>
            <a:ext cx="752743" cy="752743"/>
            <a:chOff x="6255233" y="281179"/>
            <a:chExt cx="752743" cy="752743"/>
          </a:xfrm>
          <a:noFill/>
        </p:grpSpPr>
        <p:sp>
          <p:nvSpPr>
            <p:cNvPr id="87" name="角丸四角形 86"/>
            <p:cNvSpPr/>
            <p:nvPr/>
          </p:nvSpPr>
          <p:spPr>
            <a:xfrm>
              <a:off x="6255233" y="281179"/>
              <a:ext cx="752743" cy="752743"/>
            </a:xfrm>
            <a:prstGeom prst="roundRect">
              <a:avLst/>
            </a:prstGeom>
            <a:grp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6308439" y="334385"/>
              <a:ext cx="646331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防災</a:t>
              </a:r>
              <a:endParaRPr kumimoji="1"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減災</a:t>
              </a:r>
              <a:endParaRPr kumimoji="1" lang="ja-JP" altLang="en-US" dirty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grpSp>
        <p:nvGrpSpPr>
          <p:cNvPr id="89" name="図形グループ 88"/>
          <p:cNvGrpSpPr/>
          <p:nvPr/>
        </p:nvGrpSpPr>
        <p:grpSpPr>
          <a:xfrm>
            <a:off x="8089329" y="250008"/>
            <a:ext cx="752743" cy="752743"/>
            <a:chOff x="8060984" y="281179"/>
            <a:chExt cx="752743" cy="752743"/>
          </a:xfrm>
          <a:solidFill>
            <a:schemeClr val="bg1"/>
          </a:solidFill>
        </p:grpSpPr>
        <p:sp>
          <p:nvSpPr>
            <p:cNvPr id="90" name="角丸四角形 89"/>
            <p:cNvSpPr/>
            <p:nvPr/>
          </p:nvSpPr>
          <p:spPr>
            <a:xfrm>
              <a:off x="8060984" y="281179"/>
              <a:ext cx="752743" cy="752743"/>
            </a:xfrm>
            <a:prstGeom prst="roundRect">
              <a:avLst/>
            </a:prstGeom>
            <a:grp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8114190" y="334385"/>
              <a:ext cx="646331" cy="64633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4CA6FF"/>
                  </a:solidFill>
                  <a:latin typeface="小塚ゴシック Pr6N M"/>
                  <a:ea typeface="小塚ゴシック Pr6N M"/>
                  <a:cs typeface="小塚ゴシック Pr6N M"/>
                </a:rPr>
                <a:t>産業</a:t>
              </a:r>
              <a:endParaRPr lang="en-US" altLang="ja-JP" dirty="0" smtClean="0">
                <a:solidFill>
                  <a:srgbClr val="4CA6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4CA6FF"/>
                  </a:solidFill>
                  <a:latin typeface="小塚ゴシック Pr6N M"/>
                  <a:ea typeface="小塚ゴシック Pr6N M"/>
                  <a:cs typeface="小塚ゴシック Pr6N M"/>
                </a:rPr>
                <a:t>創出</a:t>
              </a:r>
              <a:endParaRPr kumimoji="1" lang="en-US" altLang="ja-JP" dirty="0" smtClean="0">
                <a:solidFill>
                  <a:srgbClr val="4CA6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grpSp>
        <p:nvGrpSpPr>
          <p:cNvPr id="92" name="図形グループ 91"/>
          <p:cNvGrpSpPr/>
          <p:nvPr/>
        </p:nvGrpSpPr>
        <p:grpSpPr>
          <a:xfrm>
            <a:off x="7172281" y="250008"/>
            <a:ext cx="752743" cy="752743"/>
            <a:chOff x="7154801" y="281179"/>
            <a:chExt cx="752743" cy="752743"/>
          </a:xfrm>
        </p:grpSpPr>
        <p:sp>
          <p:nvSpPr>
            <p:cNvPr id="93" name="角丸四角形 92"/>
            <p:cNvSpPr/>
            <p:nvPr/>
          </p:nvSpPr>
          <p:spPr>
            <a:xfrm>
              <a:off x="7154801" y="281179"/>
              <a:ext cx="752743" cy="752743"/>
            </a:xfrm>
            <a:prstGeom prst="roundRect">
              <a:avLst/>
            </a:prstGeom>
            <a:no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7208007" y="334385"/>
              <a:ext cx="65915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少子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高齢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sp>
        <p:nvSpPr>
          <p:cNvPr id="95" name="角丸四角形 94"/>
          <p:cNvSpPr/>
          <p:nvPr/>
        </p:nvSpPr>
        <p:spPr>
          <a:xfrm>
            <a:off x="9006672" y="250008"/>
            <a:ext cx="752743" cy="752743"/>
          </a:xfrm>
          <a:prstGeom prst="roundRect">
            <a:avLst/>
          </a:prstGeom>
          <a:noFill/>
          <a:ln w="38100">
            <a:solidFill>
              <a:srgbClr val="DE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9059584" y="259585"/>
            <a:ext cx="6848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防犯</a:t>
            </a:r>
            <a:endParaRPr lang="en-US" altLang="ja-JP" sz="1400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医療</a:t>
            </a:r>
            <a:endParaRPr lang="en-US" altLang="ja-JP" sz="1400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教育</a:t>
            </a:r>
            <a:r>
              <a:rPr lang="ja-JP" altLang="en-US" sz="10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等</a:t>
            </a:r>
            <a:endParaRPr lang="en-US" altLang="ja-JP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894200" y="3859111"/>
            <a:ext cx="19251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>
                <a:latin typeface="小塚ゴシック Pr6N L"/>
                <a:ea typeface="小塚ゴシック Pr6N L"/>
                <a:cs typeface="小塚ゴシック Pr6N L"/>
              </a:rPr>
              <a:t>（カーリル運営会社の皆様　公式</a:t>
            </a:r>
            <a:r>
              <a:rPr kumimoji="1" lang="en-US" altLang="ja-JP" sz="700" dirty="0" smtClean="0">
                <a:latin typeface="小塚ゴシック Pr6N L"/>
                <a:ea typeface="小塚ゴシック Pr6N L"/>
                <a:cs typeface="小塚ゴシック Pr6N L"/>
              </a:rPr>
              <a:t>HP</a:t>
            </a:r>
            <a:r>
              <a:rPr kumimoji="1" lang="ja-JP" altLang="en-US" sz="700" dirty="0" smtClean="0">
                <a:latin typeface="小塚ゴシック Pr6N L"/>
                <a:ea typeface="小塚ゴシック Pr6N L"/>
                <a:cs typeface="小塚ゴシック Pr6N L"/>
              </a:rPr>
              <a:t>より）</a:t>
            </a:r>
            <a:endParaRPr kumimoji="1" lang="ja-JP" altLang="en-US" sz="700" dirty="0"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51" name="タイトル 1"/>
          <p:cNvSpPr txBox="1">
            <a:spLocks/>
          </p:cNvSpPr>
          <p:nvPr/>
        </p:nvSpPr>
        <p:spPr>
          <a:xfrm>
            <a:off x="57563" y="-26855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借りたい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一</a:t>
            </a:r>
            <a:r>
              <a:rPr lang="en-US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冊、見つかる！</a:t>
            </a:r>
            <a:endParaRPr kumimoji="1" lang="ja-JP" altLang="en-US" sz="1400" dirty="0">
              <a:solidFill>
                <a:srgbClr val="FFFF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</p:spTree>
    <p:extLst>
      <p:ext uri="{BB962C8B-B14F-4D97-AF65-F5344CB8AC3E}">
        <p14:creationId xmlns:p14="http://schemas.microsoft.com/office/powerpoint/2010/main" val="11760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A4 210 x 297 mm</PresentationFormat>
  <Paragraphs>81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ＭＳ Ｐゴシック</vt:lpstr>
      <vt:lpstr>ヒラギノ角ゴ Pro W3</vt:lpstr>
      <vt:lpstr>フォントポにほんご</vt:lpstr>
      <vt:lpstr>小塚ゴシック Pr6N L</vt:lpstr>
      <vt:lpstr>小塚ゴシック Pr6N M</vt:lpstr>
      <vt:lpstr>小塚ゴシック Pr6N R</vt:lpstr>
      <vt:lpstr>小塚ゴシック Pro M</vt:lpstr>
      <vt:lpstr>Arial</vt:lpstr>
      <vt:lpstr>Calibri</vt:lpstr>
      <vt:lpstr>Corbel</vt:lpstr>
      <vt:lpstr>Wingdings</vt:lpstr>
      <vt:lpstr>ホワイト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2018-02-21T08:05:47Z</dcterms:created>
  <dcterms:modified xsi:type="dcterms:W3CDTF">2018-02-21T08:05:51Z</dcterms:modified>
</cp:coreProperties>
</file>