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60" r:id="rId2"/>
    <p:sldId id="261" r:id="rId3"/>
  </p:sldIdLst>
  <p:sldSz cx="9906000" cy="6858000" type="A4"/>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B5FC"/>
    <a:srgbClr val="0080FF"/>
    <a:srgbClr val="3D8FF8"/>
    <a:srgbClr val="0E79FF"/>
    <a:srgbClr val="4CA6FF"/>
    <a:srgbClr val="0959FF"/>
    <a:srgbClr val="0854F2"/>
    <a:srgbClr val="375AD0"/>
    <a:srgbClr val="DEFFFF"/>
    <a:srgbClr val="40CC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0" autoAdjust="0"/>
    <p:restoredTop sz="93426" autoAdjust="0"/>
  </p:normalViewPr>
  <p:slideViewPr>
    <p:cSldViewPr snapToGrid="0" snapToObjects="1">
      <p:cViewPr varScale="1">
        <p:scale>
          <a:sx n="72" d="100"/>
          <a:sy n="72" d="100"/>
        </p:scale>
        <p:origin x="1080" y="66"/>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0987A11-10D4-401E-BF84-6AB124BE9A0B}" type="datetimeFigureOut">
              <a:rPr kumimoji="1" lang="ja-JP" altLang="en-US" smtClean="0"/>
              <a:t>2018/2/21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456F404-98BA-4EB4-862B-DBE6AE8A7CA2}" type="slidenum">
              <a:rPr kumimoji="1" lang="ja-JP" altLang="en-US" smtClean="0"/>
              <a:t>‹#›</a:t>
            </a:fld>
            <a:endParaRPr kumimoji="1" lang="ja-JP" altLang="en-US"/>
          </a:p>
        </p:txBody>
      </p:sp>
    </p:spTree>
    <p:extLst>
      <p:ext uri="{BB962C8B-B14F-4D97-AF65-F5344CB8AC3E}">
        <p14:creationId xmlns:p14="http://schemas.microsoft.com/office/powerpoint/2010/main" val="13065275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456F404-98BA-4EB4-862B-DBE6AE8A7CA2}" type="slidenum">
              <a:rPr kumimoji="1" lang="ja-JP" altLang="en-US" smtClean="0"/>
              <a:t>1</a:t>
            </a:fld>
            <a:endParaRPr kumimoji="1" lang="ja-JP" altLang="en-US"/>
          </a:p>
        </p:txBody>
      </p:sp>
    </p:spTree>
    <p:extLst>
      <p:ext uri="{BB962C8B-B14F-4D97-AF65-F5344CB8AC3E}">
        <p14:creationId xmlns:p14="http://schemas.microsoft.com/office/powerpoint/2010/main" val="108957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456F404-98BA-4EB4-862B-DBE6AE8A7CA2}" type="slidenum">
              <a:rPr kumimoji="1" lang="ja-JP" altLang="en-US" smtClean="0"/>
              <a:t>2</a:t>
            </a:fld>
            <a:endParaRPr kumimoji="1" lang="ja-JP" altLang="en-US"/>
          </a:p>
        </p:txBody>
      </p:sp>
    </p:spTree>
    <p:extLst>
      <p:ext uri="{BB962C8B-B14F-4D97-AF65-F5344CB8AC3E}">
        <p14:creationId xmlns:p14="http://schemas.microsoft.com/office/powerpoint/2010/main" val="408441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1%B2%E3%82%89%E3%82%81%E3%81%8Db.png" TargetMode="External"/><Relationship Id="rId5" Type="http://schemas.openxmlformats.org/officeDocument/2006/relationships/image" Target="../media/image2.png"/><Relationship Id="rId4" Type="http://schemas.openxmlformats.org/officeDocument/2006/relationships/image" Target="file://localhost/Users/meg/Desktop/%E7%89%B9%E7%A0%94/%E7%89%B9%E7%A0%94OD/%E3%82%A2%E3%82%A4%E3%82%B3%E3%83%B3/%E3%83%8F%E3%83%86%E3%83%8Ab.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file://localhost/Users/meg/Desktop/%E7%89%B9%E7%A0%94/%E7%89%B9%E7%A0%94OD/%E3%82%A2%E3%82%A4%E3%82%B3%E3%83%B3/%E3%83%81%E3%83%BC%E3%83%A0b.png" TargetMode="Externa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file://localhost/Users/meg/Desktop/%E7%89%B9%E7%A0%94/%E7%89%B9%E7%A0%94OD/%E3%82%A2%E3%82%A4%E3%82%B3%E3%83%B3/%E3%83%9E%E3%83%BC%E3%82%AB%E3%83%BCb.pn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3%8F%E3%82%9A%E3%82%BD%E3%82%B3%E3%83%B3%E4%BD%9C%E6%A5%ADb.png" TargetMode="Externa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image" Target="file://localhost/Users/meg/Desktop/%E7%89%B9%E7%A0%94/%E7%89%B9%E7%A0%94OD/%E3%82%A2%E3%82%A4%E3%82%B3%E3%83%B3/%E5%8F%97%E8%B3%9Eb.png" TargetMode="External"/><Relationship Id="rId4" Type="http://schemas.openxmlformats.org/officeDocument/2006/relationships/image" Target="file://localhost/Users/meg/Desktop/%E7%89%B9%E7%A0%94/%E7%89%B9%E7%A0%94OD/%E3%82%A2%E3%82%A4%E3%82%B3%E3%83%B3/%E3%82%A2%E3%82%A4%E3%83%86%E3%82%99%E3%82%A3%E3%82%A2b.png" TargetMode="External"/><Relationship Id="rId9" Type="http://schemas.openxmlformats.org/officeDocument/2006/relationships/image" Target="../media/image8.png"/><Relationship Id="rId14" Type="http://schemas.openxmlformats.org/officeDocument/2006/relationships/image" Target="file://localhost/Users/meg/Desktop/%E7%89%B9%E7%A0%94/%E7%89%B9%E7%A0%94OD/%E3%82%A2%E3%82%A4%E3%82%B3%E3%83%B3/%E6%8B%A1%E5%A3%B0%E5%99%A8b.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角丸四角形 79"/>
          <p:cNvSpPr/>
          <p:nvPr/>
        </p:nvSpPr>
        <p:spPr>
          <a:xfrm>
            <a:off x="5052210" y="4455345"/>
            <a:ext cx="4743817" cy="2028152"/>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片側の 2 つの角を丸めた四角形 31"/>
          <p:cNvSpPr/>
          <p:nvPr/>
        </p:nvSpPr>
        <p:spPr>
          <a:xfrm>
            <a:off x="5052210" y="4455345"/>
            <a:ext cx="4743817" cy="503242"/>
          </a:xfrm>
          <a:prstGeom prst="round2SameRect">
            <a:avLst>
              <a:gd name="adj1" fmla="val 40827"/>
              <a:gd name="adj2" fmla="val 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15" name="タイトル 1"/>
          <p:cNvSpPr txBox="1">
            <a:spLocks/>
          </p:cNvSpPr>
          <p:nvPr/>
        </p:nvSpPr>
        <p:spPr>
          <a:xfrm>
            <a:off x="-350" y="1496339"/>
            <a:ext cx="9911641" cy="5811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500" dirty="0">
                <a:solidFill>
                  <a:srgbClr val="00B0F0"/>
                </a:solidFill>
                <a:latin typeface="小塚ゴシック Pr6N R"/>
                <a:ea typeface="小塚ゴシック Pr6N R"/>
                <a:cs typeface="小塚ゴシック Pr6N R"/>
              </a:rPr>
              <a:t>バスに簡易なセンサーを設置し、データを活用</a:t>
            </a:r>
            <a:r>
              <a:rPr lang="ja-JP" altLang="en-US" sz="1500" dirty="0" smtClean="0">
                <a:solidFill>
                  <a:srgbClr val="00B0F0"/>
                </a:solidFill>
                <a:latin typeface="小塚ゴシック Pr6N R"/>
                <a:ea typeface="小塚ゴシック Pr6N R"/>
                <a:cs typeface="小塚ゴシック Pr6N R"/>
              </a:rPr>
              <a:t>した最適化</a:t>
            </a:r>
            <a:r>
              <a:rPr lang="ja-JP" altLang="en-US" sz="1500" dirty="0">
                <a:solidFill>
                  <a:srgbClr val="00B0F0"/>
                </a:solidFill>
                <a:latin typeface="小塚ゴシック Pr6N R"/>
                <a:ea typeface="小塚ゴシック Pr6N R"/>
                <a:cs typeface="小塚ゴシック Pr6N R"/>
              </a:rPr>
              <a:t>等を通じ</a:t>
            </a:r>
            <a:r>
              <a:rPr lang="ja-JP" altLang="en-US" sz="1500" dirty="0" smtClean="0">
                <a:solidFill>
                  <a:srgbClr val="00B0F0"/>
                </a:solidFill>
                <a:latin typeface="小塚ゴシック Pr6N R"/>
                <a:ea typeface="小塚ゴシック Pr6N R"/>
                <a:cs typeface="小塚ゴシック Pr6N R"/>
              </a:rPr>
              <a:t>、</a:t>
            </a:r>
            <a:r>
              <a:rPr lang="ja-JP" altLang="en-US" sz="1500" dirty="0" smtClean="0">
                <a:solidFill>
                  <a:srgbClr val="37B5FC"/>
                </a:solidFill>
                <a:latin typeface="小塚ゴシック Pr6N R"/>
                <a:ea typeface="小塚ゴシック Pr6N R"/>
                <a:cs typeface="小塚ゴシック Pr6N R"/>
              </a:rPr>
              <a:t>路線バスを再生</a:t>
            </a:r>
            <a:r>
              <a:rPr lang="ja-JP" altLang="en-US" sz="1500" dirty="0" smtClean="0">
                <a:solidFill>
                  <a:srgbClr val="00B0F0"/>
                </a:solidFill>
                <a:latin typeface="小塚ゴシック Pr6N R"/>
                <a:ea typeface="小塚ゴシック Pr6N R"/>
                <a:cs typeface="小塚ゴシック Pr6N R"/>
              </a:rPr>
              <a:t>。</a:t>
            </a:r>
            <a:endParaRPr lang="ja-JP" altLang="en-US" sz="1500" dirty="0">
              <a:solidFill>
                <a:srgbClr val="00B0F0"/>
              </a:solidFill>
              <a:latin typeface="小塚ゴシック Pr6N R"/>
              <a:ea typeface="小塚ゴシック Pr6N R"/>
              <a:cs typeface="小塚ゴシック Pr6N R"/>
            </a:endParaRPr>
          </a:p>
          <a:p>
            <a:pPr algn="l"/>
            <a:r>
              <a:rPr lang="ja-JP" altLang="en-US" sz="1500" dirty="0">
                <a:solidFill>
                  <a:srgbClr val="00B0F0"/>
                </a:solidFill>
                <a:latin typeface="小塚ゴシック Pr6N R"/>
                <a:ea typeface="小塚ゴシック Pr6N R"/>
                <a:cs typeface="小塚ゴシック Pr6N R"/>
              </a:rPr>
              <a:t>さらに、新しいハブ停留所を設置し、生活関連施設を整備するなど、地域活性化にも寄与。</a:t>
            </a:r>
          </a:p>
          <a:p>
            <a:pPr algn="l"/>
            <a:endParaRPr lang="en-US" altLang="ja-JP" sz="1500" dirty="0">
              <a:solidFill>
                <a:srgbClr val="00B0F0"/>
              </a:solidFill>
              <a:latin typeface="小塚ゴシック Pr6N R"/>
              <a:ea typeface="小塚ゴシック Pr6N R"/>
              <a:cs typeface="小塚ゴシック Pr6N R"/>
            </a:endParaRPr>
          </a:p>
        </p:txBody>
      </p:sp>
      <p:sp>
        <p:nvSpPr>
          <p:cNvPr id="45" name="下矢印 44"/>
          <p:cNvSpPr/>
          <p:nvPr/>
        </p:nvSpPr>
        <p:spPr>
          <a:xfrm>
            <a:off x="7270969" y="4111102"/>
            <a:ext cx="302462" cy="317426"/>
          </a:xfrm>
          <a:prstGeom prst="downArrow">
            <a:avLst>
              <a:gd name="adj1" fmla="val 30686"/>
              <a:gd name="adj2"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8" name="直線コネクタ 57"/>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001245"/>
            <a:ext cx="9911640"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5166303" y="2298921"/>
            <a:ext cx="2967479" cy="369332"/>
          </a:xfrm>
          <a:prstGeom prst="rect">
            <a:avLst/>
          </a:prstGeom>
          <a:noFill/>
        </p:spPr>
        <p:txBody>
          <a:bodyPr wrap="none" rtlCol="0">
            <a:spAutoFit/>
          </a:bodyPr>
          <a:lstStyle/>
          <a:p>
            <a:r>
              <a:rPr lang="ja-JP" altLang="en-US" dirty="0">
                <a:solidFill>
                  <a:srgbClr val="00B0F0"/>
                </a:solidFill>
                <a:latin typeface="小塚ゴシック Pr6N M"/>
                <a:ea typeface="小塚ゴシック Pr6N M"/>
                <a:cs typeface="小塚ゴシック Pr6N M"/>
              </a:rPr>
              <a:t>イーグルバス</a:t>
            </a:r>
            <a:r>
              <a:rPr lang="ja-JP" altLang="en-US" sz="1600" dirty="0" smtClean="0">
                <a:solidFill>
                  <a:srgbClr val="00B0F0"/>
                </a:solidFill>
                <a:latin typeface="小塚ゴシック Pr6N M"/>
                <a:ea typeface="小塚ゴシック Pr6N M"/>
                <a:cs typeface="小塚ゴシック Pr6N M"/>
              </a:rPr>
              <a:t>誕生</a:t>
            </a:r>
            <a:r>
              <a:rPr lang="ja-JP" altLang="en-US" sz="1600" dirty="0">
                <a:solidFill>
                  <a:srgbClr val="00B0F0"/>
                </a:solidFill>
                <a:latin typeface="小塚ゴシック Pr6N M"/>
                <a:ea typeface="小塚ゴシック Pr6N M"/>
                <a:cs typeface="小塚ゴシック Pr6N M"/>
              </a:rPr>
              <a:t>の</a:t>
            </a:r>
            <a:r>
              <a:rPr lang="en-US" altLang="ja-JP" dirty="0">
                <a:solidFill>
                  <a:srgbClr val="00B0F0"/>
                </a:solidFill>
                <a:latin typeface="小塚ゴシック Pr6N M"/>
                <a:ea typeface="小塚ゴシック Pr6N M"/>
                <a:cs typeface="小塚ゴシック Pr6N M"/>
              </a:rPr>
              <a:t> </a:t>
            </a:r>
            <a:r>
              <a:rPr lang="ja-JP" altLang="en-US" dirty="0">
                <a:solidFill>
                  <a:srgbClr val="00B0F0"/>
                </a:solidFill>
                <a:latin typeface="小塚ゴシック Pr6N M"/>
                <a:ea typeface="小塚ゴシック Pr6N M"/>
                <a:cs typeface="小塚ゴシック Pr6N M"/>
              </a:rPr>
              <a:t>キッカケ</a:t>
            </a:r>
          </a:p>
        </p:txBody>
      </p:sp>
      <p:sp>
        <p:nvSpPr>
          <p:cNvPr id="78" name="テキスト ボックス 77"/>
          <p:cNvSpPr txBox="1"/>
          <p:nvPr/>
        </p:nvSpPr>
        <p:spPr>
          <a:xfrm>
            <a:off x="5052211" y="2739510"/>
            <a:ext cx="3954462" cy="1200329"/>
          </a:xfrm>
          <a:prstGeom prst="rect">
            <a:avLst/>
          </a:prstGeom>
          <a:noFill/>
        </p:spPr>
        <p:txBody>
          <a:bodyPr wrap="square" rtlCol="0">
            <a:spAutoFit/>
          </a:bodyPr>
          <a:lstStyle/>
          <a:p>
            <a:pPr marL="171450" lvl="0" indent="-171450">
              <a:buFont typeface="Wingdings" charset="2"/>
              <a:buChar char="l"/>
            </a:pPr>
            <a:r>
              <a:rPr lang="ja-JP" altLang="en-US" sz="1200" dirty="0" smtClean="0">
                <a:latin typeface="小塚ゴシック Pr6N L"/>
                <a:ea typeface="小塚ゴシック Pr6N L"/>
                <a:cs typeface="小塚ゴシック Pr6N L"/>
              </a:rPr>
              <a:t>路線バス事業者の７割、大都市圏を除けば９割が赤字</a:t>
            </a:r>
            <a:endParaRPr lang="en-US" altLang="ja-JP" sz="1200" dirty="0" smtClean="0">
              <a:latin typeface="小塚ゴシック Pr6N L"/>
              <a:ea typeface="小塚ゴシック Pr6N L"/>
              <a:cs typeface="小塚ゴシック Pr6N L"/>
            </a:endParaRPr>
          </a:p>
          <a:p>
            <a:pPr marL="171450" indent="-171450">
              <a:buFont typeface="Wingdings" charset="2"/>
              <a:buChar char="l"/>
            </a:pPr>
            <a:r>
              <a:rPr lang="ja-JP" altLang="en-US" sz="1200" dirty="0" smtClean="0">
                <a:latin typeface="小塚ゴシック Pr6N L"/>
                <a:ea typeface="小塚ゴシック Pr6N L"/>
                <a:cs typeface="小塚ゴシック Pr6N L"/>
              </a:rPr>
              <a:t>勘と経験に頼った経営からデータを基にした見える化で赤字バスを復活したい</a:t>
            </a: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smtClean="0">
                <a:latin typeface="小塚ゴシック Pr6N L"/>
                <a:ea typeface="小塚ゴシック Pr6N L"/>
                <a:cs typeface="小塚ゴシック Pr6N L"/>
              </a:rPr>
              <a:t>輸送</a:t>
            </a:r>
            <a:r>
              <a:rPr lang="ja-JP" altLang="en-US" sz="1200" dirty="0">
                <a:latin typeface="小塚ゴシック Pr6N L"/>
                <a:ea typeface="小塚ゴシック Pr6N L"/>
                <a:cs typeface="小塚ゴシック Pr6N L"/>
              </a:rPr>
              <a:t>の</a:t>
            </a:r>
            <a:r>
              <a:rPr lang="ja-JP" altLang="en-US" sz="1200" dirty="0" smtClean="0">
                <a:latin typeface="小塚ゴシック Pr6N L"/>
                <a:ea typeface="小塚ゴシック Pr6N L"/>
                <a:cs typeface="小塚ゴシック Pr6N L"/>
              </a:rPr>
              <a:t>効率化</a:t>
            </a:r>
            <a:r>
              <a:rPr lang="ja-JP" altLang="en-US" sz="1200" dirty="0">
                <a:latin typeface="小塚ゴシック Pr6N L"/>
                <a:ea typeface="小塚ゴシック Pr6N L"/>
                <a:cs typeface="小塚ゴシック Pr6N L"/>
              </a:rPr>
              <a:t>だけでなく</a:t>
            </a:r>
            <a:r>
              <a:rPr lang="ja-JP" altLang="en-US" sz="1200" dirty="0" smtClean="0">
                <a:latin typeface="小塚ゴシック Pr6N L"/>
                <a:ea typeface="小塚ゴシック Pr6N L"/>
                <a:cs typeface="小塚ゴシック Pr6N L"/>
              </a:rPr>
              <a:t>、ハブを作りそこを交通だけでなく地元の生活施設や観光施設を入れた小さな拠点として地域自体を活性化させたい</a:t>
            </a:r>
            <a:endParaRPr lang="ja-JP" altLang="en-US" sz="1200" dirty="0">
              <a:latin typeface="小塚ゴシック Pr6N L"/>
              <a:ea typeface="小塚ゴシック Pr6N L"/>
              <a:cs typeface="小塚ゴシック Pr6N L"/>
            </a:endParaRPr>
          </a:p>
        </p:txBody>
      </p:sp>
      <p:sp>
        <p:nvSpPr>
          <p:cNvPr id="81" name="テキスト ボックス 80"/>
          <p:cNvSpPr txBox="1"/>
          <p:nvPr/>
        </p:nvSpPr>
        <p:spPr>
          <a:xfrm>
            <a:off x="5166303" y="4530865"/>
            <a:ext cx="3142207" cy="369332"/>
          </a:xfrm>
          <a:prstGeom prst="rect">
            <a:avLst/>
          </a:prstGeom>
          <a:noFill/>
        </p:spPr>
        <p:txBody>
          <a:bodyPr wrap="none" rtlCol="0">
            <a:spAutoFit/>
          </a:bodyPr>
          <a:lstStyle/>
          <a:p>
            <a:r>
              <a:rPr lang="ja-JP" altLang="en-US" dirty="0" smtClean="0">
                <a:solidFill>
                  <a:schemeClr val="bg1"/>
                </a:solidFill>
                <a:latin typeface="小塚ゴシック Pr6N M"/>
                <a:ea typeface="小塚ゴシック Pr6N M"/>
                <a:cs typeface="小塚ゴシック Pr6N M"/>
              </a:rPr>
              <a:t>イーグルバス</a:t>
            </a:r>
            <a:r>
              <a:rPr lang="ja-JP" altLang="en-US" sz="1600" dirty="0" smtClean="0">
                <a:solidFill>
                  <a:schemeClr val="bg1"/>
                </a:solidFill>
                <a:latin typeface="小塚ゴシック Pr6N M"/>
                <a:ea typeface="小塚ゴシック Pr6N M"/>
                <a:cs typeface="小塚ゴシック Pr6N M"/>
              </a:rPr>
              <a:t>で</a:t>
            </a:r>
            <a:r>
              <a:rPr lang="ja-JP" altLang="en-US" sz="1600" dirty="0">
                <a:solidFill>
                  <a:schemeClr val="bg1"/>
                </a:solidFill>
                <a:latin typeface="小塚ゴシック Pr6N M"/>
                <a:ea typeface="小塚ゴシック Pr6N M"/>
                <a:cs typeface="小塚ゴシック Pr6N M"/>
              </a:rPr>
              <a:t>こう</a:t>
            </a:r>
            <a:r>
              <a:rPr lang="en-US" altLang="ja-JP" dirty="0">
                <a:solidFill>
                  <a:schemeClr val="bg1"/>
                </a:solidFill>
                <a:latin typeface="小塚ゴシック Pr6N M"/>
                <a:ea typeface="小塚ゴシック Pr6N M"/>
                <a:cs typeface="小塚ゴシック Pr6N M"/>
              </a:rPr>
              <a:t> </a:t>
            </a:r>
            <a:r>
              <a:rPr lang="ja-JP" altLang="en-US" dirty="0">
                <a:solidFill>
                  <a:schemeClr val="bg1"/>
                </a:solidFill>
                <a:latin typeface="小塚ゴシック Pr6N M"/>
                <a:ea typeface="小塚ゴシック Pr6N M"/>
                <a:cs typeface="小塚ゴシック Pr6N M"/>
              </a:rPr>
              <a:t>変わった！</a:t>
            </a:r>
          </a:p>
        </p:txBody>
      </p:sp>
      <p:sp>
        <p:nvSpPr>
          <p:cNvPr id="82" name="テキスト ボックス 81"/>
          <p:cNvSpPr txBox="1"/>
          <p:nvPr/>
        </p:nvSpPr>
        <p:spPr>
          <a:xfrm>
            <a:off x="5082176" y="5166173"/>
            <a:ext cx="4364338" cy="1200329"/>
          </a:xfrm>
          <a:prstGeom prst="rect">
            <a:avLst/>
          </a:prstGeom>
          <a:noFill/>
        </p:spPr>
        <p:txBody>
          <a:bodyPr wrap="square" rtlCol="0">
            <a:spAutoFit/>
          </a:bodyPr>
          <a:lstStyle/>
          <a:p>
            <a:pPr marL="171450" lvl="0" indent="-171450">
              <a:buFont typeface="Wingdings" charset="2"/>
              <a:buChar char="l"/>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車両数</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を増加させることなく、輸送量を</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倍に拡大。</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　　と</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しての収益改善と同時に、地域住民の利便性を高めた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Wingdings" charset="2"/>
              <a:buChar char="l"/>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Wingdings" charset="2"/>
              <a:buChar char="l"/>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同システムは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十勝、宇部及びラオス・ビエンチャン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のバスにも採用。</a:t>
            </a:r>
          </a:p>
          <a:p>
            <a:endParaRPr lang="en-US" altLang="ja-JP" sz="1200" dirty="0">
              <a:latin typeface="小塚ゴシック Pr6N L"/>
              <a:ea typeface="小塚ゴシック Pr6N L"/>
              <a:cs typeface="小塚ゴシック Pr6N L"/>
            </a:endParaRPr>
          </a:p>
        </p:txBody>
      </p:sp>
      <p:sp>
        <p:nvSpPr>
          <p:cNvPr id="84" name="角丸四角形 83"/>
          <p:cNvSpPr/>
          <p:nvPr/>
        </p:nvSpPr>
        <p:spPr>
          <a:xfrm>
            <a:off x="5050292" y="2233886"/>
            <a:ext cx="4743817" cy="1840961"/>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 name="ハテナb.png" descr="/Users/meg/Desktop/特研/特研OD/アイコン/ハテナ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49740" y="3123649"/>
            <a:ext cx="404301" cy="834644"/>
          </a:xfrm>
          <a:prstGeom prst="rect">
            <a:avLst/>
          </a:prstGeom>
        </p:spPr>
      </p:pic>
      <p:pic>
        <p:nvPicPr>
          <p:cNvPr id="3" name="ひらめきb.png" descr="/Users/meg/Desktop/特研/特研OD/アイコン/ひらめき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9434322" y="5439215"/>
            <a:ext cx="228827" cy="915308"/>
          </a:xfrm>
          <a:prstGeom prst="rect">
            <a:avLst/>
          </a:prstGeom>
        </p:spPr>
      </p:pic>
      <p:sp>
        <p:nvSpPr>
          <p:cNvPr id="27" name="タイトル 1"/>
          <p:cNvSpPr txBox="1">
            <a:spLocks/>
          </p:cNvSpPr>
          <p:nvPr/>
        </p:nvSpPr>
        <p:spPr>
          <a:xfrm>
            <a:off x="45111" y="238812"/>
            <a:ext cx="6222946"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chemeClr val="bg1"/>
                </a:solidFill>
                <a:latin typeface="小塚ゴシック Pr6N M"/>
                <a:ea typeface="小塚ゴシック Pr6N M"/>
                <a:cs typeface="小塚ゴシック Pr6N M"/>
              </a:rPr>
              <a:t>イーグルバス</a:t>
            </a:r>
            <a:endParaRPr lang="ja-JP" altLang="en-US" sz="3600" dirty="0">
              <a:solidFill>
                <a:schemeClr val="bg1"/>
              </a:solidFill>
              <a:latin typeface="小塚ゴシック Pr6N M"/>
              <a:ea typeface="小塚ゴシック Pr6N M"/>
              <a:cs typeface="小塚ゴシック Pr6N M"/>
            </a:endParaRPr>
          </a:p>
        </p:txBody>
      </p:sp>
      <p:sp>
        <p:nvSpPr>
          <p:cNvPr id="28"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センサー乗降データでバス路線の最適化！</a:t>
            </a:r>
            <a:endParaRPr kumimoji="1" lang="ja-JP" altLang="en-US" sz="1400" dirty="0">
              <a:solidFill>
                <a:schemeClr val="bg1"/>
              </a:solidFill>
              <a:latin typeface="小塚ゴシック Pr6N R"/>
              <a:ea typeface="小塚ゴシック Pr6N R"/>
              <a:cs typeface="小塚ゴシック Pr6N R"/>
            </a:endParaRPr>
          </a:p>
        </p:txBody>
      </p:sp>
      <p:sp>
        <p:nvSpPr>
          <p:cNvPr id="2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ja-JP" altLang="en-US" sz="1400" dirty="0" smtClean="0">
                <a:solidFill>
                  <a:srgbClr val="FFFFFF"/>
                </a:solidFill>
                <a:latin typeface="小塚ゴシック Pr6N R"/>
                <a:ea typeface="小塚ゴシック Pr6N R"/>
                <a:cs typeface="小塚ゴシック Pr6N R"/>
              </a:rPr>
              <a:t>イーグルバス株式会社</a:t>
            </a:r>
            <a:endParaRPr lang="ja-JP" altLang="en-US" sz="1400" dirty="0">
              <a:solidFill>
                <a:srgbClr val="FFFFFF"/>
              </a:solidFill>
              <a:latin typeface="小塚ゴシック Pr6N R"/>
              <a:ea typeface="小塚ゴシック Pr6N R"/>
              <a:cs typeface="小塚ゴシック Pr6N R"/>
            </a:endParaRPr>
          </a:p>
        </p:txBody>
      </p:sp>
      <p:grpSp>
        <p:nvGrpSpPr>
          <p:cNvPr id="34" name="図形グループ 33"/>
          <p:cNvGrpSpPr/>
          <p:nvPr/>
        </p:nvGrpSpPr>
        <p:grpSpPr>
          <a:xfrm>
            <a:off x="8089329" y="250008"/>
            <a:ext cx="752743" cy="752743"/>
            <a:chOff x="8060984" y="281179"/>
            <a:chExt cx="752743" cy="752743"/>
          </a:xfrm>
          <a:solidFill>
            <a:schemeClr val="bg1"/>
          </a:solidFill>
        </p:grpSpPr>
        <p:sp>
          <p:nvSpPr>
            <p:cNvPr id="35" name="角丸四角形 34"/>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B0F0"/>
                </a:solidFill>
              </a:endParaRPr>
            </a:p>
          </p:txBody>
        </p:sp>
        <p:sp>
          <p:nvSpPr>
            <p:cNvPr id="36" name="テキスト ボックス 35"/>
            <p:cNvSpPr txBox="1"/>
            <p:nvPr/>
          </p:nvSpPr>
          <p:spPr>
            <a:xfrm>
              <a:off x="8114190" y="334385"/>
              <a:ext cx="646331" cy="646331"/>
            </a:xfrm>
            <a:prstGeom prst="rect">
              <a:avLst/>
            </a:prstGeom>
            <a:grpFill/>
            <a:ln>
              <a:noFill/>
            </a:ln>
          </p:spPr>
          <p:txBody>
            <a:bodyPr wrap="none" rtlCol="0">
              <a:spAutoFit/>
            </a:bodyPr>
            <a:lstStyle/>
            <a:p>
              <a:r>
                <a:rPr lang="ja-JP" altLang="en-US" dirty="0">
                  <a:solidFill>
                    <a:srgbClr val="00B0F0"/>
                  </a:solidFill>
                  <a:latin typeface="小塚ゴシック Pr6N M"/>
                  <a:ea typeface="小塚ゴシック Pr6N M"/>
                  <a:cs typeface="小塚ゴシック Pr6N M"/>
                </a:rPr>
                <a:t>産業</a:t>
              </a:r>
              <a:endParaRPr lang="en-US" altLang="ja-JP" dirty="0">
                <a:solidFill>
                  <a:srgbClr val="00B0F0"/>
                </a:solidFill>
                <a:latin typeface="小塚ゴシック Pr6N M"/>
                <a:ea typeface="小塚ゴシック Pr6N M"/>
                <a:cs typeface="小塚ゴシック Pr6N M"/>
              </a:endParaRPr>
            </a:p>
            <a:p>
              <a:r>
                <a:rPr lang="ja-JP" altLang="en-US" dirty="0">
                  <a:solidFill>
                    <a:srgbClr val="00B0F0"/>
                  </a:solidFill>
                  <a:latin typeface="小塚ゴシック Pr6N M"/>
                  <a:ea typeface="小塚ゴシック Pr6N M"/>
                  <a:cs typeface="小塚ゴシック Pr6N M"/>
                </a:rPr>
                <a:t>創出</a:t>
              </a:r>
              <a:endParaRPr kumimoji="1" lang="en-US" altLang="ja-JP" dirty="0">
                <a:solidFill>
                  <a:srgbClr val="00B0F0"/>
                </a:solidFill>
                <a:latin typeface="小塚ゴシック Pr6N M"/>
                <a:ea typeface="小塚ゴシック Pr6N M"/>
                <a:cs typeface="小塚ゴシック Pr6N M"/>
              </a:endParaRPr>
            </a:p>
          </p:txBody>
        </p:sp>
      </p:grpSp>
      <p:grpSp>
        <p:nvGrpSpPr>
          <p:cNvPr id="37" name="図形グループ 36"/>
          <p:cNvGrpSpPr/>
          <p:nvPr/>
        </p:nvGrpSpPr>
        <p:grpSpPr>
          <a:xfrm>
            <a:off x="7172281" y="250008"/>
            <a:ext cx="752743" cy="752743"/>
            <a:chOff x="7154801" y="281179"/>
            <a:chExt cx="752743" cy="752743"/>
          </a:xfrm>
        </p:grpSpPr>
        <p:sp>
          <p:nvSpPr>
            <p:cNvPr id="38" name="角丸四角形 37"/>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7208007" y="334385"/>
              <a:ext cx="659155" cy="646331"/>
            </a:xfrm>
            <a:prstGeom prst="rect">
              <a:avLst/>
            </a:prstGeom>
            <a:noFill/>
            <a:ln>
              <a:noFill/>
            </a:ln>
          </p:spPr>
          <p:txBody>
            <a:bodyPr wrap="none" rtlCol="0">
              <a:spAutoFit/>
            </a:bodyPr>
            <a:lstStyle/>
            <a:p>
              <a:r>
                <a:rPr lang="ja-JP" altLang="en-US" dirty="0">
                  <a:solidFill>
                    <a:srgbClr val="DEFFFF"/>
                  </a:solidFill>
                  <a:latin typeface="小塚ゴシック Pr6N M"/>
                  <a:ea typeface="小塚ゴシック Pr6N M"/>
                  <a:cs typeface="小塚ゴシック Pr6N M"/>
                </a:rPr>
                <a:t>少子</a:t>
              </a:r>
              <a:endParaRPr lang="en-US" altLang="ja-JP" dirty="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高齢</a:t>
              </a:r>
              <a:endParaRPr lang="en-US" altLang="ja-JP" dirty="0">
                <a:solidFill>
                  <a:srgbClr val="DEFFFF"/>
                </a:solidFill>
                <a:latin typeface="小塚ゴシック Pr6N M"/>
                <a:ea typeface="小塚ゴシック Pr6N M"/>
                <a:cs typeface="小塚ゴシック Pr6N M"/>
              </a:endParaRPr>
            </a:p>
          </p:txBody>
        </p:sp>
      </p:grpSp>
      <p:sp>
        <p:nvSpPr>
          <p:cNvPr id="40" name="角丸四角形 39"/>
          <p:cNvSpPr/>
          <p:nvPr/>
        </p:nvSpPr>
        <p:spPr>
          <a:xfrm>
            <a:off x="9006672" y="250008"/>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9059584" y="259585"/>
            <a:ext cx="684803" cy="738664"/>
          </a:xfrm>
          <a:prstGeom prst="rect">
            <a:avLst/>
          </a:prstGeom>
          <a:noFill/>
        </p:spPr>
        <p:txBody>
          <a:bodyPr wrap="none" rtlCol="0">
            <a:spAutoFit/>
          </a:bodyPr>
          <a:lstStyle/>
          <a:p>
            <a:r>
              <a:rPr lang="ja-JP" altLang="en-US" sz="1400" dirty="0">
                <a:solidFill>
                  <a:srgbClr val="DEFFFF"/>
                </a:solidFill>
                <a:latin typeface="小塚ゴシック Pr6N M"/>
                <a:ea typeface="小塚ゴシック Pr6N M"/>
                <a:cs typeface="小塚ゴシック Pr6N M"/>
              </a:rPr>
              <a:t>防犯</a:t>
            </a:r>
            <a:endParaRPr lang="en-US" altLang="ja-JP" sz="1400" dirty="0">
              <a:solidFill>
                <a:srgbClr val="DEFFFF"/>
              </a:solidFill>
              <a:latin typeface="小塚ゴシック Pr6N M"/>
              <a:ea typeface="小塚ゴシック Pr6N M"/>
              <a:cs typeface="小塚ゴシック Pr6N M"/>
            </a:endParaRPr>
          </a:p>
          <a:p>
            <a:r>
              <a:rPr lang="ja-JP" altLang="en-US" sz="1400" dirty="0">
                <a:solidFill>
                  <a:srgbClr val="DEFFFF"/>
                </a:solidFill>
                <a:latin typeface="小塚ゴシック Pr6N M"/>
                <a:ea typeface="小塚ゴシック Pr6N M"/>
                <a:cs typeface="小塚ゴシック Pr6N M"/>
              </a:rPr>
              <a:t>医療</a:t>
            </a:r>
            <a:endParaRPr lang="en-US" altLang="ja-JP" sz="1400" dirty="0">
              <a:solidFill>
                <a:srgbClr val="DEFFFF"/>
              </a:solidFill>
              <a:latin typeface="小塚ゴシック Pr6N M"/>
              <a:ea typeface="小塚ゴシック Pr6N M"/>
              <a:cs typeface="小塚ゴシック Pr6N M"/>
            </a:endParaRPr>
          </a:p>
          <a:p>
            <a:r>
              <a:rPr lang="ja-JP" altLang="en-US" sz="1400" dirty="0">
                <a:solidFill>
                  <a:srgbClr val="DEFFFF"/>
                </a:solidFill>
                <a:latin typeface="小塚ゴシック Pr6N M"/>
                <a:ea typeface="小塚ゴシック Pr6N M"/>
                <a:cs typeface="小塚ゴシック Pr6N M"/>
              </a:rPr>
              <a:t>教育</a:t>
            </a:r>
            <a:r>
              <a:rPr lang="ja-JP" altLang="en-US" sz="1000" dirty="0">
                <a:solidFill>
                  <a:srgbClr val="DEFFFF"/>
                </a:solidFill>
                <a:latin typeface="小塚ゴシック Pr6N M"/>
                <a:ea typeface="小塚ゴシック Pr6N M"/>
                <a:cs typeface="小塚ゴシック Pr6N M"/>
              </a:rPr>
              <a:t>等</a:t>
            </a:r>
            <a:endParaRPr lang="en-US" altLang="ja-JP" dirty="0">
              <a:solidFill>
                <a:srgbClr val="DEFFFF"/>
              </a:solidFill>
              <a:latin typeface="小塚ゴシック Pr6N M"/>
              <a:ea typeface="小塚ゴシック Pr6N M"/>
              <a:cs typeface="小塚ゴシック Pr6N M"/>
            </a:endParaRPr>
          </a:p>
        </p:txBody>
      </p:sp>
      <p:grpSp>
        <p:nvGrpSpPr>
          <p:cNvPr id="43" name="図形グループ 36"/>
          <p:cNvGrpSpPr/>
          <p:nvPr/>
        </p:nvGrpSpPr>
        <p:grpSpPr>
          <a:xfrm>
            <a:off x="6257881" y="250008"/>
            <a:ext cx="752743" cy="752743"/>
            <a:chOff x="7154801" y="281179"/>
            <a:chExt cx="752743" cy="752743"/>
          </a:xfrm>
        </p:grpSpPr>
        <p:sp>
          <p:nvSpPr>
            <p:cNvPr id="48" name="角丸四角形 47"/>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208007" y="334385"/>
              <a:ext cx="646331"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防災</a:t>
              </a:r>
              <a:endParaRPr lang="en-US" altLang="ja-JP" dirty="0" smtClean="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減災</a:t>
              </a:r>
              <a:endParaRPr lang="en-US" altLang="ja-JP" dirty="0">
                <a:solidFill>
                  <a:srgbClr val="DEFFFF"/>
                </a:solidFill>
                <a:latin typeface="小塚ゴシック Pr6N M"/>
                <a:ea typeface="小塚ゴシック Pr6N M"/>
                <a:cs typeface="小塚ゴシック Pr6N M"/>
              </a:endParaRPr>
            </a:p>
          </p:txBody>
        </p:sp>
      </p:grpSp>
      <p:pic>
        <p:nvPicPr>
          <p:cNvPr id="51" name="図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87" y="2492515"/>
            <a:ext cx="4588821" cy="2439476"/>
          </a:xfrm>
          <a:prstGeom prst="rect">
            <a:avLst/>
          </a:prstGeom>
        </p:spPr>
      </p:pic>
      <p:sp>
        <p:nvSpPr>
          <p:cNvPr id="47" name="角丸四角形 46"/>
          <p:cNvSpPr/>
          <p:nvPr/>
        </p:nvSpPr>
        <p:spPr>
          <a:xfrm>
            <a:off x="87954" y="2070095"/>
            <a:ext cx="3914264" cy="433008"/>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latin typeface="フォントポにほんご"/>
                <a:ea typeface="フォントポにほんご"/>
                <a:cs typeface="フォントポにほんご"/>
              </a:rPr>
              <a:t>バス</a:t>
            </a:r>
            <a:r>
              <a:rPr lang="ja-JP" altLang="en-US" sz="1100" dirty="0">
                <a:latin typeface="フォントポにほんご"/>
                <a:ea typeface="フォントポにほんご"/>
                <a:cs typeface="フォントポにほんご"/>
              </a:rPr>
              <a:t>の入口と出口にセンサーを配置し、区間毎・時間帯毎の乗車率を把握（運行状況の見える</a:t>
            </a:r>
            <a:r>
              <a:rPr lang="ja-JP" altLang="en-US" sz="1100" dirty="0" smtClean="0">
                <a:latin typeface="フォントポにほんご"/>
                <a:ea typeface="フォントポにほんご"/>
                <a:cs typeface="フォントポにほんご"/>
              </a:rPr>
              <a:t>化）</a:t>
            </a:r>
            <a:endParaRPr lang="ja-JP" altLang="en-US" sz="1100" dirty="0">
              <a:latin typeface="小塚ゴシック Pr6N L"/>
            </a:endParaRPr>
          </a:p>
        </p:txBody>
      </p:sp>
      <p:pic>
        <p:nvPicPr>
          <p:cNvPr id="52" name="図 51"/>
          <p:cNvPicPr>
            <a:picLocks noChangeAspect="1"/>
          </p:cNvPicPr>
          <p:nvPr/>
        </p:nvPicPr>
        <p:blipFill rotWithShape="1">
          <a:blip r:embed="rId8"/>
          <a:srcRect l="-3906" r="50404" b="36679"/>
          <a:stretch/>
        </p:blipFill>
        <p:spPr>
          <a:xfrm>
            <a:off x="128464" y="5469421"/>
            <a:ext cx="2057524" cy="1055923"/>
          </a:xfrm>
          <a:prstGeom prst="rect">
            <a:avLst/>
          </a:prstGeom>
        </p:spPr>
      </p:pic>
      <p:sp>
        <p:nvSpPr>
          <p:cNvPr id="42" name="角丸四角形 41"/>
          <p:cNvSpPr/>
          <p:nvPr/>
        </p:nvSpPr>
        <p:spPr>
          <a:xfrm>
            <a:off x="87954" y="4864837"/>
            <a:ext cx="3914264" cy="433008"/>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100" dirty="0" smtClean="0">
              <a:latin typeface="フォントポにほんご"/>
              <a:ea typeface="フォントポにほんご"/>
              <a:cs typeface="フォントポにほんご"/>
            </a:endParaRPr>
          </a:p>
          <a:p>
            <a:pPr algn="ctr"/>
            <a:r>
              <a:rPr lang="ja-JP" altLang="en-US" sz="1100" dirty="0" smtClean="0">
                <a:latin typeface="フォントポにほんご"/>
                <a:ea typeface="フォントポにほんご"/>
                <a:cs typeface="フォントポにほんご"/>
              </a:rPr>
              <a:t>この</a:t>
            </a:r>
            <a:r>
              <a:rPr lang="ja-JP" altLang="en-US" sz="1100" dirty="0">
                <a:latin typeface="フォントポにほんご"/>
                <a:ea typeface="フォントポにほんご"/>
                <a:cs typeface="フォントポにほんご"/>
              </a:rPr>
              <a:t>区間毎・時間帯ごとのデータを基に、最適なルート、時間を設定し、ルートの改廃及び新たなハブ停留所を設置。</a:t>
            </a:r>
          </a:p>
          <a:p>
            <a:pPr algn="ctr"/>
            <a:endParaRPr lang="en-US" altLang="ja-JP" sz="1100" dirty="0">
              <a:latin typeface="フォントポにほんご"/>
              <a:ea typeface="フォントポにほんご"/>
              <a:cs typeface="フォントポにほんご"/>
            </a:endParaRPr>
          </a:p>
        </p:txBody>
      </p:sp>
      <p:pic>
        <p:nvPicPr>
          <p:cNvPr id="44" name="図 43"/>
          <p:cNvPicPr>
            <a:picLocks noChangeAspect="1"/>
          </p:cNvPicPr>
          <p:nvPr/>
        </p:nvPicPr>
        <p:blipFill rotWithShape="1">
          <a:blip r:embed="rId8"/>
          <a:srcRect l="48723" t="34718"/>
          <a:stretch/>
        </p:blipFill>
        <p:spPr>
          <a:xfrm>
            <a:off x="2547209" y="5388382"/>
            <a:ext cx="1971955" cy="1088630"/>
          </a:xfrm>
          <a:prstGeom prst="rect">
            <a:avLst/>
          </a:prstGeom>
        </p:spPr>
      </p:pic>
    </p:spTree>
    <p:extLst>
      <p:ext uri="{BB962C8B-B14F-4D97-AF65-F5344CB8AC3E}">
        <p14:creationId xmlns:p14="http://schemas.microsoft.com/office/powerpoint/2010/main" val="3408413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二等辺三角形 3"/>
          <p:cNvSpPr/>
          <p:nvPr/>
        </p:nvSpPr>
        <p:spPr>
          <a:xfrm>
            <a:off x="3584448" y="2326458"/>
            <a:ext cx="731520" cy="420251"/>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円/楕円 1"/>
          <p:cNvSpPr/>
          <p:nvPr/>
        </p:nvSpPr>
        <p:spPr>
          <a:xfrm>
            <a:off x="3681984" y="2088424"/>
            <a:ext cx="536448" cy="3603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6058666" y="2766693"/>
            <a:ext cx="3786226" cy="1274960"/>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小塚ゴシック Pr6N L"/>
                <a:ea typeface="小塚ゴシック Pr6N L"/>
                <a:cs typeface="小塚ゴシック Pr6N L"/>
              </a:rPr>
              <a:t>　</a:t>
            </a:r>
            <a:endParaRPr lang="en-US" altLang="ja-JP" sz="1100" dirty="0">
              <a:solidFill>
                <a:schemeClr val="tx1"/>
              </a:solidFill>
              <a:latin typeface="小塚ゴシック Pr6N L"/>
              <a:ea typeface="小塚ゴシック Pr6N L"/>
              <a:cs typeface="小塚ゴシック Pr6N L"/>
            </a:endParaRPr>
          </a:p>
        </p:txBody>
      </p:sp>
      <p:sp>
        <p:nvSpPr>
          <p:cNvPr id="58" name="角丸四角形 57"/>
          <p:cNvSpPr/>
          <p:nvPr/>
        </p:nvSpPr>
        <p:spPr>
          <a:xfrm>
            <a:off x="5177943" y="2977215"/>
            <a:ext cx="950821" cy="35716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受賞歴</a:t>
            </a:r>
          </a:p>
        </p:txBody>
      </p:sp>
      <p:sp>
        <p:nvSpPr>
          <p:cNvPr id="61" name="正方形/長方形 60"/>
          <p:cNvSpPr/>
          <p:nvPr/>
        </p:nvSpPr>
        <p:spPr>
          <a:xfrm>
            <a:off x="6026694" y="4156490"/>
            <a:ext cx="3211915"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00" dirty="0" smtClean="0">
                <a:solidFill>
                  <a:schemeClr val="tx1"/>
                </a:solidFill>
                <a:latin typeface="小塚ゴシック Pr6N L"/>
                <a:ea typeface="小塚ゴシック Pr6N L"/>
                <a:cs typeface="小塚ゴシック Pr6N L"/>
              </a:rPr>
              <a:t>埼玉県県。</a:t>
            </a:r>
            <a:r>
              <a:rPr lang="ja-JP" altLang="en-US" sz="1000" dirty="0">
                <a:solidFill>
                  <a:schemeClr val="tx1"/>
                </a:solidFill>
                <a:latin typeface="小塚ゴシック Pr6N L"/>
                <a:ea typeface="小塚ゴシック Pr6N L"/>
                <a:cs typeface="小塚ゴシック Pr6N L"/>
              </a:rPr>
              <a:t>十勝</a:t>
            </a:r>
            <a:r>
              <a:rPr lang="ja-JP" altLang="en-US" sz="1000" dirty="0" smtClean="0">
                <a:solidFill>
                  <a:schemeClr val="tx1"/>
                </a:solidFill>
                <a:latin typeface="小塚ゴシック Pr6N L"/>
                <a:ea typeface="小塚ゴシック Pr6N L"/>
                <a:cs typeface="小塚ゴシック Pr6N L"/>
              </a:rPr>
              <a:t>、宇部、ラオス・ビエンチャン市のバスにも採用</a:t>
            </a:r>
            <a:endParaRPr lang="ja-JP" altLang="en-US" sz="1000" dirty="0">
              <a:solidFill>
                <a:schemeClr val="tx1"/>
              </a:solidFill>
              <a:latin typeface="小塚ゴシック Pr6N L"/>
              <a:ea typeface="小塚ゴシック Pr6N L"/>
              <a:cs typeface="小塚ゴシック Pr6N L"/>
            </a:endParaRPr>
          </a:p>
        </p:txBody>
      </p:sp>
      <p:sp>
        <p:nvSpPr>
          <p:cNvPr id="62" name="角丸四角形 61"/>
          <p:cNvSpPr/>
          <p:nvPr/>
        </p:nvSpPr>
        <p:spPr>
          <a:xfrm>
            <a:off x="5096143" y="4162408"/>
            <a:ext cx="950821" cy="35716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cxnSp>
        <p:nvCxnSpPr>
          <p:cNvPr id="68" name="直線コネクタ 67"/>
          <p:cNvCxnSpPr/>
          <p:nvPr/>
        </p:nvCxnSpPr>
        <p:spPr>
          <a:xfrm flipH="1">
            <a:off x="10565" y="2038988"/>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605035"/>
            <a:ext cx="4711409" cy="1823670"/>
          </a:xfrm>
          <a:prstGeom prst="roundRect">
            <a:avLst>
              <a:gd name="adj" fmla="val 9905"/>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767506" y="1499638"/>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小塚ゴシック Pr6N L"/>
                <a:ea typeface="小塚ゴシック Pr6N L"/>
                <a:cs typeface="小塚ゴシック Pr6N L"/>
              </a:rPr>
              <a:t>　　　　</a:t>
            </a:r>
            <a:r>
              <a:rPr lang="ja-JP" altLang="en-US" sz="1100" dirty="0" smtClean="0">
                <a:solidFill>
                  <a:schemeClr val="tx1"/>
                </a:solidFill>
                <a:latin typeface="小塚ゴシック Pr6N L"/>
                <a:ea typeface="小塚ゴシック Pr6N L"/>
                <a:cs typeface="小塚ゴシック Pr6N L"/>
              </a:rPr>
              <a:t>　　バスに」設置した赤外センサーによる乗降データと</a:t>
            </a:r>
            <a:r>
              <a:rPr lang="en-US" altLang="ja-JP" sz="1100" dirty="0" smtClean="0">
                <a:solidFill>
                  <a:schemeClr val="tx1"/>
                </a:solidFill>
                <a:latin typeface="小塚ゴシック Pr6N L"/>
                <a:ea typeface="小塚ゴシック Pr6N L"/>
                <a:cs typeface="小塚ゴシック Pr6N L"/>
              </a:rPr>
              <a:t>GPS</a:t>
            </a:r>
            <a:r>
              <a:rPr lang="ja-JP" altLang="en-US" sz="1100" dirty="0" smtClean="0">
                <a:solidFill>
                  <a:schemeClr val="tx1"/>
                </a:solidFill>
                <a:latin typeface="小塚ゴシック Pr6N L"/>
                <a:ea typeface="小塚ゴシック Pr6N L"/>
                <a:cs typeface="小塚ゴシック Pr6N L"/>
              </a:rPr>
              <a:t>で取得したデータ</a:t>
            </a:r>
            <a:endParaRPr lang="en-US" altLang="ja-JP" sz="1100" dirty="0" smtClean="0">
              <a:solidFill>
                <a:schemeClr val="tx1"/>
              </a:solidFill>
              <a:latin typeface="小塚ゴシック Pr6N L"/>
              <a:ea typeface="小塚ゴシック Pr6N L"/>
              <a:cs typeface="小塚ゴシック Pr6N L"/>
            </a:endParaRPr>
          </a:p>
        </p:txBody>
      </p:sp>
      <p:sp>
        <p:nvSpPr>
          <p:cNvPr id="38" name="角丸四角形 37"/>
          <p:cNvSpPr/>
          <p:nvPr/>
        </p:nvSpPr>
        <p:spPr>
          <a:xfrm>
            <a:off x="5114549" y="1494164"/>
            <a:ext cx="1228416" cy="35716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9" name="正方形/長方形 38"/>
          <p:cNvSpPr/>
          <p:nvPr/>
        </p:nvSpPr>
        <p:spPr>
          <a:xfrm>
            <a:off x="6342965" y="1915989"/>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　　　</a:t>
            </a:r>
            <a:endParaRPr lang="en-US" altLang="ja-JP" sz="1200" dirty="0">
              <a:solidFill>
                <a:schemeClr val="tx1"/>
              </a:solidFill>
              <a:latin typeface="小塚ゴシック Pr6N L"/>
              <a:ea typeface="小塚ゴシック Pr6N L"/>
              <a:cs typeface="小塚ゴシック Pr6N L"/>
            </a:endParaRPr>
          </a:p>
        </p:txBody>
      </p:sp>
      <p:sp>
        <p:nvSpPr>
          <p:cNvPr id="40" name="角丸四角形 39"/>
          <p:cNvSpPr/>
          <p:nvPr/>
        </p:nvSpPr>
        <p:spPr>
          <a:xfrm>
            <a:off x="5690006" y="1910515"/>
            <a:ext cx="1274749" cy="35716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46" name="正方形/長方形 45"/>
          <p:cNvSpPr/>
          <p:nvPr/>
        </p:nvSpPr>
        <p:spPr>
          <a:xfrm>
            <a:off x="6095243" y="2339075"/>
            <a:ext cx="3049947"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自社開発見える化ソフト</a:t>
            </a:r>
            <a:endParaRPr kumimoji="1" lang="ja-JP" altLang="en-US" sz="1200" dirty="0">
              <a:solidFill>
                <a:schemeClr val="tx1"/>
              </a:solidFill>
              <a:latin typeface="小塚ゴシック Pr6N L"/>
              <a:ea typeface="小塚ゴシック Pr6N L"/>
              <a:cs typeface="小塚ゴシック Pr6N L"/>
            </a:endParaRPr>
          </a:p>
        </p:txBody>
      </p:sp>
      <p:sp>
        <p:nvSpPr>
          <p:cNvPr id="47" name="角丸四角形 46"/>
          <p:cNvSpPr/>
          <p:nvPr/>
        </p:nvSpPr>
        <p:spPr>
          <a:xfrm>
            <a:off x="5096142" y="2333601"/>
            <a:ext cx="1246823" cy="361791"/>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50" name="正方形/長方形 49"/>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48" name="テキスト ボックス 47"/>
          <p:cNvSpPr txBox="1"/>
          <p:nvPr/>
        </p:nvSpPr>
        <p:spPr>
          <a:xfrm>
            <a:off x="-52596" y="1499638"/>
            <a:ext cx="4833374" cy="461665"/>
          </a:xfrm>
          <a:prstGeom prst="rect">
            <a:avLst/>
          </a:prstGeom>
          <a:noFill/>
        </p:spPr>
        <p:txBody>
          <a:bodyPr wrap="none" rtlCol="0">
            <a:spAutoFit/>
          </a:bodyPr>
          <a:lstStyle/>
          <a:p>
            <a:r>
              <a:rPr lang="ja-JP" altLang="en-US" sz="2400" dirty="0" smtClean="0">
                <a:solidFill>
                  <a:srgbClr val="0080FF"/>
                </a:solidFill>
                <a:latin typeface="小塚ゴシック Pro M"/>
                <a:ea typeface="小塚ゴシック Pro M"/>
                <a:cs typeface="小塚ゴシック Pro M"/>
              </a:rPr>
              <a:t>運行状況の見える化へのチャレンジ</a:t>
            </a:r>
            <a:endParaRPr lang="ja-JP" altLang="en-US" sz="2400" dirty="0">
              <a:solidFill>
                <a:srgbClr val="0080FF"/>
              </a:solidFill>
              <a:latin typeface="小塚ゴシック Pro M"/>
              <a:ea typeface="小塚ゴシック Pro M"/>
              <a:cs typeface="小塚ゴシック Pro M"/>
            </a:endParaRPr>
          </a:p>
        </p:txBody>
      </p:sp>
      <p:pic>
        <p:nvPicPr>
          <p:cNvPr id="3" name="アイディアb.png" descr="/Users/meg/Desktop/特研/特研OD/アイコン/アイディア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64860" y="1395606"/>
            <a:ext cx="434025" cy="522660"/>
          </a:xfrm>
          <a:prstGeom prst="rect">
            <a:avLst/>
          </a:prstGeom>
        </p:spPr>
      </p:pic>
      <p:pic>
        <p:nvPicPr>
          <p:cNvPr id="6" name="パソコン作業b.png" descr="/Users/meg/Desktop/特研/特研OD/アイコン/パソコン作業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098870" y="1837691"/>
            <a:ext cx="526486" cy="440796"/>
          </a:xfrm>
          <a:prstGeom prst="rect">
            <a:avLst/>
          </a:prstGeom>
        </p:spPr>
      </p:pic>
      <p:pic>
        <p:nvPicPr>
          <p:cNvPr id="7" name="チームb.png" descr="/Users/meg/Desktop/特研/特研OD/アイコン/チームb.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9252593" y="2254104"/>
            <a:ext cx="468705" cy="513122"/>
          </a:xfrm>
          <a:prstGeom prst="rect">
            <a:avLst/>
          </a:prstGeom>
        </p:spPr>
      </p:pic>
      <p:pic>
        <p:nvPicPr>
          <p:cNvPr id="9" name="受賞b.png" descr="/Users/meg/Desktop/特研/特研OD/アイコン/受賞b.png"/>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4945618" y="2825928"/>
            <a:ext cx="311825" cy="491948"/>
          </a:xfrm>
          <a:prstGeom prst="rect">
            <a:avLst/>
          </a:prstGeom>
        </p:spPr>
      </p:pic>
      <p:pic>
        <p:nvPicPr>
          <p:cNvPr id="12" name="マーカーb.png" descr="/Users/meg/Desktop/特研/特研OD/アイコン/マーカーb.png"/>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9238609" y="4104283"/>
            <a:ext cx="482689" cy="494823"/>
          </a:xfrm>
          <a:prstGeom prst="rect">
            <a:avLst/>
          </a:prstGeom>
        </p:spPr>
      </p:pic>
      <p:pic>
        <p:nvPicPr>
          <p:cNvPr id="69" name="拡声器b.png" descr="/Users/meg/Desktop/特研/特研OD/アイコン/拡声器b.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5203779" y="4738047"/>
            <a:ext cx="688804" cy="703011"/>
          </a:xfrm>
          <a:prstGeom prst="rect">
            <a:avLst/>
          </a:prstGeom>
        </p:spPr>
      </p:pic>
      <p:sp>
        <p:nvSpPr>
          <p:cNvPr id="70" name="テキスト ボックス 69"/>
          <p:cNvSpPr txBox="1"/>
          <p:nvPr/>
        </p:nvSpPr>
        <p:spPr>
          <a:xfrm>
            <a:off x="5840331" y="4601730"/>
            <a:ext cx="4094024" cy="830997"/>
          </a:xfrm>
          <a:prstGeom prst="rect">
            <a:avLst/>
          </a:prstGeom>
          <a:noFill/>
        </p:spPr>
        <p:txBody>
          <a:bodyPr vert="horz" wrap="square" rtlCol="0">
            <a:spAutoFit/>
          </a:bodyPr>
          <a:lstStyle/>
          <a:p>
            <a:r>
              <a:rPr lang="ja-JP" altLang="en-US" sz="2400" dirty="0" smtClean="0">
                <a:solidFill>
                  <a:srgbClr val="0080FF"/>
                </a:solidFill>
                <a:latin typeface="フォントポにほんご"/>
                <a:ea typeface="フォントポにほんご"/>
                <a:cs typeface="フォントポにほんご"/>
              </a:rPr>
              <a:t>「ハブ</a:t>
            </a:r>
            <a:r>
              <a:rPr lang="en-US" altLang="ja-JP" sz="2400" dirty="0" smtClean="0">
                <a:solidFill>
                  <a:srgbClr val="0080FF"/>
                </a:solidFill>
                <a:latin typeface="フォントポにほんご"/>
                <a:ea typeface="フォントポにほんご"/>
                <a:cs typeface="フォントポにほんご"/>
              </a:rPr>
              <a:t>&amp;</a:t>
            </a:r>
            <a:r>
              <a:rPr lang="ja-JP" altLang="en-US" sz="2400" dirty="0" smtClean="0">
                <a:solidFill>
                  <a:srgbClr val="0080FF"/>
                </a:solidFill>
                <a:latin typeface="フォントポにほんご"/>
                <a:ea typeface="フォントポにほんご"/>
                <a:cs typeface="フォントポにほんご"/>
              </a:rPr>
              <a:t>スポークを活かした拠点づくり」で地域の活性化を！</a:t>
            </a:r>
            <a:endParaRPr lang="ja-JP" altLang="en-US" sz="2400" dirty="0">
              <a:solidFill>
                <a:srgbClr val="0080FF"/>
              </a:solidFill>
              <a:latin typeface="フォントポにほんご"/>
              <a:ea typeface="フォントポにほんご"/>
              <a:cs typeface="フォントポにほんご"/>
            </a:endParaRPr>
          </a:p>
        </p:txBody>
      </p:sp>
      <p:sp>
        <p:nvSpPr>
          <p:cNvPr id="43" name="テキスト ボックス 42"/>
          <p:cNvSpPr txBox="1"/>
          <p:nvPr/>
        </p:nvSpPr>
        <p:spPr>
          <a:xfrm>
            <a:off x="46344" y="2040762"/>
            <a:ext cx="4973288" cy="4614501"/>
          </a:xfrm>
          <a:prstGeom prst="rect">
            <a:avLst/>
          </a:prstGeom>
          <a:noFill/>
        </p:spPr>
        <p:txBody>
          <a:bodyPr wrap="square" rtlCol="0">
            <a:noAutofit/>
          </a:bodyPr>
          <a:lstStyle/>
          <a:p>
            <a:r>
              <a:rPr lang="ja-JP" altLang="en-US" sz="1050" dirty="0" smtClean="0"/>
              <a:t>日本</a:t>
            </a:r>
            <a:r>
              <a:rPr lang="ja-JP" altLang="en-US" sz="1050" dirty="0"/>
              <a:t>のバス</a:t>
            </a:r>
            <a:r>
              <a:rPr lang="ja-JP" altLang="en-US" sz="1050" dirty="0" smtClean="0"/>
              <a:t>業界</a:t>
            </a:r>
            <a:r>
              <a:rPr lang="ja-JP" altLang="en-US" sz="1050" dirty="0"/>
              <a:t>は</a:t>
            </a:r>
            <a:r>
              <a:rPr lang="ja-JP" altLang="en-US" sz="1050" dirty="0" smtClean="0"/>
              <a:t>、日本の少子高齢化による理由で、</a:t>
            </a:r>
            <a:endParaRPr lang="en-US" altLang="ja-JP" sz="1050" dirty="0" smtClean="0"/>
          </a:p>
          <a:p>
            <a:r>
              <a:rPr lang="ja-JP" altLang="en-US" sz="1050" dirty="0" smtClean="0"/>
              <a:t>乗り合い</a:t>
            </a:r>
            <a:r>
              <a:rPr lang="ja-JP" altLang="en-US" sz="1050" dirty="0"/>
              <a:t>バス事業者の７５％が赤字、地方のバス</a:t>
            </a:r>
            <a:r>
              <a:rPr lang="ja-JP" altLang="en-US" sz="1050" dirty="0" smtClean="0"/>
              <a:t>事業は</a:t>
            </a:r>
            <a:endParaRPr lang="en-US" altLang="ja-JP" sz="1050" dirty="0" smtClean="0"/>
          </a:p>
          <a:p>
            <a:r>
              <a:rPr lang="ja-JP" altLang="en-US" sz="1050" dirty="0" smtClean="0"/>
              <a:t>８８％</a:t>
            </a:r>
            <a:r>
              <a:rPr lang="ja-JP" altLang="en-US" sz="1050" dirty="0"/>
              <a:t>が</a:t>
            </a:r>
            <a:r>
              <a:rPr lang="ja-JP" altLang="en-US" sz="1050" dirty="0" smtClean="0"/>
              <a:t>赤字であり、毎年</a:t>
            </a:r>
            <a:r>
              <a:rPr lang="ja-JP" altLang="en-US" sz="1050" dirty="0"/>
              <a:t>約２０００</a:t>
            </a:r>
            <a:r>
              <a:rPr lang="en-US" altLang="ja-JP" sz="1050" dirty="0"/>
              <a:t>km</a:t>
            </a:r>
            <a:r>
              <a:rPr lang="ja-JP" altLang="en-US" sz="1050" dirty="0"/>
              <a:t>の路線</a:t>
            </a:r>
            <a:r>
              <a:rPr lang="ja-JP" altLang="en-US" sz="1050" dirty="0" smtClean="0"/>
              <a:t>が</a:t>
            </a:r>
            <a:endParaRPr lang="en-US" altLang="ja-JP" sz="1050" dirty="0" smtClean="0"/>
          </a:p>
          <a:p>
            <a:r>
              <a:rPr lang="ja-JP" altLang="en-US" sz="1050" dirty="0" smtClean="0"/>
              <a:t>廃止</a:t>
            </a:r>
            <a:r>
              <a:rPr lang="ja-JP" altLang="en-US" sz="1050" dirty="0"/>
              <a:t>されて</a:t>
            </a:r>
            <a:r>
              <a:rPr lang="ja-JP" altLang="en-US" sz="1050" dirty="0" smtClean="0"/>
              <a:t>いる。乗合</a:t>
            </a:r>
            <a:r>
              <a:rPr lang="ja-JP" altLang="en-US" sz="1050" dirty="0"/>
              <a:t>バス</a:t>
            </a:r>
            <a:r>
              <a:rPr lang="ja-JP" altLang="en-US" sz="1050" dirty="0" smtClean="0"/>
              <a:t>の通勤</a:t>
            </a:r>
            <a:r>
              <a:rPr lang="ja-JP" altLang="en-US" sz="1050" dirty="0"/>
              <a:t>・通学</a:t>
            </a:r>
            <a:r>
              <a:rPr lang="ja-JP" altLang="en-US" sz="1050" dirty="0" smtClean="0"/>
              <a:t>の</a:t>
            </a:r>
            <a:r>
              <a:rPr lang="ja-JP" altLang="en-US" sz="1050" dirty="0"/>
              <a:t>利用者</a:t>
            </a:r>
            <a:r>
              <a:rPr lang="ja-JP" altLang="en-US" sz="1050" dirty="0" smtClean="0"/>
              <a:t>が</a:t>
            </a:r>
            <a:endParaRPr lang="en-US" altLang="ja-JP" sz="1050" dirty="0" smtClean="0"/>
          </a:p>
          <a:p>
            <a:r>
              <a:rPr lang="ja-JP" altLang="en-US" sz="1050" dirty="0" smtClean="0"/>
              <a:t>高齢化</a:t>
            </a:r>
            <a:r>
              <a:rPr lang="ja-JP" altLang="en-US" sz="1050" dirty="0"/>
              <a:t>に</a:t>
            </a:r>
            <a:r>
              <a:rPr lang="ja-JP" altLang="en-US" sz="1050" dirty="0" smtClean="0"/>
              <a:t>よる定年</a:t>
            </a:r>
            <a:r>
              <a:rPr lang="ja-JP" altLang="en-US" sz="1050" dirty="0"/>
              <a:t>退職者の増加</a:t>
            </a:r>
            <a:r>
              <a:rPr lang="ja-JP" altLang="en-US" sz="1050" dirty="0" smtClean="0"/>
              <a:t>、少子化</a:t>
            </a:r>
            <a:r>
              <a:rPr lang="ja-JP" altLang="en-US" sz="1050" dirty="0"/>
              <a:t>に</a:t>
            </a:r>
            <a:r>
              <a:rPr lang="ja-JP" altLang="en-US" sz="1050" dirty="0" smtClean="0"/>
              <a:t>よる</a:t>
            </a:r>
            <a:endParaRPr lang="en-US" altLang="ja-JP" sz="1050" dirty="0" smtClean="0"/>
          </a:p>
          <a:p>
            <a:r>
              <a:rPr lang="ja-JP" altLang="en-US" sz="1050" dirty="0" smtClean="0"/>
              <a:t>通</a:t>
            </a:r>
            <a:r>
              <a:rPr lang="ja-JP" altLang="en-US" sz="1050" dirty="0"/>
              <a:t>学者の減少に</a:t>
            </a:r>
            <a:r>
              <a:rPr lang="ja-JP" altLang="en-US" sz="1050" dirty="0" smtClean="0"/>
              <a:t>よって年々減少を続けている。</a:t>
            </a:r>
            <a:r>
              <a:rPr lang="ja-JP" altLang="en-US" sz="1050" dirty="0" smtClean="0">
                <a:latin typeface="小塚ゴシック Pr6N L"/>
                <a:ea typeface="小塚ゴシック Pr6N L"/>
                <a:cs typeface="小塚ゴシック Pr6N L"/>
              </a:rPr>
              <a:t>　</a:t>
            </a:r>
            <a:endParaRPr lang="en-US" altLang="ja-JP" sz="1050" dirty="0" smtClean="0">
              <a:latin typeface="小塚ゴシック Pr6N L"/>
              <a:ea typeface="小塚ゴシック Pr6N L"/>
              <a:cs typeface="小塚ゴシック Pr6N L"/>
            </a:endParaRPr>
          </a:p>
          <a:p>
            <a:endParaRPr lang="en-US" altLang="ja-JP" sz="1050" dirty="0" smtClean="0">
              <a:latin typeface="小塚ゴシック Pr6N L"/>
              <a:ea typeface="小塚ゴシック Pr6N L"/>
              <a:cs typeface="小塚ゴシック Pr6N L"/>
            </a:endParaRPr>
          </a:p>
          <a:p>
            <a:r>
              <a:rPr lang="ja-JP" altLang="en-US" sz="1050" dirty="0"/>
              <a:t>イーグルバスは１９８０年に</a:t>
            </a:r>
            <a:r>
              <a:rPr lang="ja-JP" altLang="en-US" sz="1050" dirty="0" smtClean="0"/>
              <a:t>設立</a:t>
            </a:r>
            <a:r>
              <a:rPr lang="en-US" altLang="ja-JP" sz="1050" dirty="0" smtClean="0"/>
              <a:t>｡</a:t>
            </a:r>
            <a:r>
              <a:rPr lang="ja-JP" altLang="en-US" sz="1050" dirty="0"/>
              <a:t>２００６年、隣接する市の乗合バスが赤字</a:t>
            </a:r>
            <a:r>
              <a:rPr lang="ja-JP" altLang="en-US" sz="1050" dirty="0" smtClean="0"/>
              <a:t>撤退</a:t>
            </a:r>
            <a:r>
              <a:rPr lang="ja-JP" altLang="en-US" sz="1050" dirty="0"/>
              <a:t>し、</a:t>
            </a:r>
            <a:r>
              <a:rPr lang="ja-JP" altLang="en-US" sz="1050" dirty="0" smtClean="0"/>
              <a:t>地元</a:t>
            </a:r>
            <a:r>
              <a:rPr lang="ja-JP" altLang="en-US" sz="1050" dirty="0"/>
              <a:t>の要望を</a:t>
            </a:r>
            <a:r>
              <a:rPr lang="ja-JP" altLang="en-US" sz="1050" dirty="0" smtClean="0"/>
              <a:t>受けて</a:t>
            </a:r>
            <a:r>
              <a:rPr lang="en-US" altLang="ja-JP" sz="1050" dirty="0" smtClean="0"/>
              <a:t>､</a:t>
            </a:r>
            <a:r>
              <a:rPr lang="ja-JP" altLang="en-US" sz="1050" dirty="0" smtClean="0"/>
              <a:t>２０１３年</a:t>
            </a:r>
            <a:r>
              <a:rPr lang="ja-JP" altLang="en-US" sz="1050" dirty="0"/>
              <a:t>に乗合いバス事業に</a:t>
            </a:r>
            <a:r>
              <a:rPr lang="ja-JP" altLang="en-US" sz="1050" dirty="0" smtClean="0"/>
              <a:t>参入</a:t>
            </a:r>
            <a:r>
              <a:rPr lang="en-US" altLang="ja-JP" sz="1050" dirty="0" smtClean="0"/>
              <a:t>｡</a:t>
            </a:r>
            <a:r>
              <a:rPr lang="ja-JP" altLang="en-US" sz="1050" dirty="0" smtClean="0"/>
              <a:t>「</a:t>
            </a:r>
            <a:r>
              <a:rPr lang="ja-JP" altLang="en-US" sz="1050" dirty="0"/>
              <a:t>なぜそこに停留所があるのか？</a:t>
            </a:r>
            <a:r>
              <a:rPr lang="ja-JP" altLang="en-US" sz="1050" dirty="0" smtClean="0"/>
              <a:t>」路線</a:t>
            </a:r>
            <a:r>
              <a:rPr lang="ja-JP" altLang="en-US" sz="1050" dirty="0"/>
              <a:t>バスはデータがなく</a:t>
            </a:r>
            <a:r>
              <a:rPr lang="ja-JP" altLang="en-US" sz="1050" dirty="0" smtClean="0"/>
              <a:t>、運行</a:t>
            </a:r>
            <a:r>
              <a:rPr lang="ja-JP" altLang="en-US" sz="1050" dirty="0"/>
              <a:t>の計画は職員の勘と経験だけでやって</a:t>
            </a:r>
            <a:r>
              <a:rPr lang="ja-JP" altLang="en-US" sz="1050" dirty="0" smtClean="0"/>
              <a:t>いた。そこで、路線</a:t>
            </a:r>
            <a:r>
              <a:rPr lang="ja-JP" altLang="en-US" sz="1050" dirty="0"/>
              <a:t>バス事業の見える化に</a:t>
            </a:r>
            <a:r>
              <a:rPr lang="ja-JP" altLang="en-US" sz="1050" dirty="0" smtClean="0"/>
              <a:t>取り組み「</a:t>
            </a:r>
            <a:r>
              <a:rPr lang="ja-JP" altLang="en-US" sz="1050" dirty="0"/>
              <a:t>運行・顧客・コスト</a:t>
            </a:r>
            <a:r>
              <a:rPr lang="ja-JP" altLang="en-US" sz="1050" dirty="0" smtClean="0"/>
              <a:t>」に</a:t>
            </a:r>
            <a:r>
              <a:rPr lang="ja-JP" altLang="en-US" sz="1050" dirty="0"/>
              <a:t>加え、「改善過程」の４つの見える</a:t>
            </a:r>
            <a:r>
              <a:rPr lang="ja-JP" altLang="en-US" sz="1050" dirty="0" smtClean="0"/>
              <a:t>化を進めた。</a:t>
            </a:r>
            <a:r>
              <a:rPr lang="en-US" altLang="ja-JP" sz="1050" dirty="0" smtClean="0"/>
              <a:t>PDCA</a:t>
            </a:r>
            <a:r>
              <a:rPr lang="ja-JP" altLang="en-US" sz="1050" dirty="0" smtClean="0"/>
              <a:t>サイクルをバス業界向けに再定義し、ハード</a:t>
            </a:r>
            <a:r>
              <a:rPr lang="ja-JP" altLang="en-US" sz="1050" dirty="0"/>
              <a:t>・ソフト・プロセスの三位一体に</a:t>
            </a:r>
            <a:r>
              <a:rPr lang="ja-JP" altLang="en-US" sz="1050" dirty="0" smtClean="0"/>
              <a:t>よる「</a:t>
            </a:r>
            <a:r>
              <a:rPr lang="en-US" altLang="ja-JP" sz="1050" dirty="0"/>
              <a:t>PDCA</a:t>
            </a:r>
            <a:r>
              <a:rPr lang="ja-JP" altLang="en-US" sz="1050" dirty="0"/>
              <a:t>３年改善モデル」を</a:t>
            </a:r>
            <a:r>
              <a:rPr lang="ja-JP" altLang="en-US" sz="1050" dirty="0" smtClean="0"/>
              <a:t>考案、</a:t>
            </a:r>
            <a:r>
              <a:rPr lang="ja-JP" altLang="en-US" sz="1050" dirty="0"/>
              <a:t> ７年間改善を実施した</a:t>
            </a:r>
            <a:r>
              <a:rPr lang="ja-JP" altLang="en-US" sz="1050" dirty="0" smtClean="0"/>
              <a:t>。</a:t>
            </a:r>
            <a:endParaRPr lang="en-US" altLang="ja-JP" sz="1050" dirty="0" smtClean="0"/>
          </a:p>
          <a:p>
            <a:endParaRPr lang="en-US" altLang="ja-JP" sz="1050" dirty="0">
              <a:latin typeface="小塚ゴシック Pr6N L"/>
              <a:ea typeface="小塚ゴシック Pr6N L"/>
              <a:cs typeface="小塚ゴシック Pr6N L"/>
            </a:endParaRPr>
          </a:p>
          <a:p>
            <a:r>
              <a:rPr lang="ja-JP" altLang="en-US" sz="1050" dirty="0"/>
              <a:t>ハード開発ではバスの入り口に赤外線</a:t>
            </a:r>
            <a:r>
              <a:rPr lang="ja-JP" altLang="en-US" sz="1050" dirty="0" smtClean="0"/>
              <a:t>センサーと</a:t>
            </a:r>
            <a:r>
              <a:rPr lang="en-US" altLang="ja-JP" sz="1050" dirty="0" smtClean="0"/>
              <a:t>GPS</a:t>
            </a:r>
            <a:r>
              <a:rPr lang="ja-JP" altLang="en-US" sz="1050" dirty="0" smtClean="0"/>
              <a:t>を設置</a:t>
            </a:r>
            <a:r>
              <a:rPr lang="ja-JP" altLang="en-US" sz="1050" dirty="0"/>
              <a:t>し、停留所ごと</a:t>
            </a:r>
            <a:r>
              <a:rPr lang="ja-JP" altLang="en-US" sz="1050" dirty="0" smtClean="0"/>
              <a:t>の乗降人数と各停留所の通過時刻を</a:t>
            </a:r>
            <a:r>
              <a:rPr lang="ja-JP" altLang="en-US" sz="1050" dirty="0"/>
              <a:t>計測するしくみを</a:t>
            </a:r>
            <a:r>
              <a:rPr lang="ja-JP" altLang="en-US" sz="1050" dirty="0" smtClean="0"/>
              <a:t>構築。自社開発したデータの「</a:t>
            </a:r>
            <a:r>
              <a:rPr lang="ja-JP" altLang="en-US" sz="1050" dirty="0"/>
              <a:t>見える化ソフト</a:t>
            </a:r>
            <a:r>
              <a:rPr lang="ja-JP" altLang="en-US" sz="1050" dirty="0" smtClean="0"/>
              <a:t>」によって、停留所</a:t>
            </a:r>
            <a:r>
              <a:rPr lang="ja-JP" altLang="en-US" sz="1050" dirty="0"/>
              <a:t>ごとの乗降数、乗車人数、バスの</a:t>
            </a:r>
            <a:r>
              <a:rPr lang="ja-JP" altLang="en-US" sz="1050" dirty="0" smtClean="0"/>
              <a:t>遅延表示に加え、問題点の自動抽出やシュミレーション機能によって運行</a:t>
            </a:r>
            <a:r>
              <a:rPr lang="ja-JP" altLang="en-US" sz="1050" dirty="0"/>
              <a:t>を見える</a:t>
            </a:r>
            <a:r>
              <a:rPr lang="ja-JP" altLang="en-US" sz="1050" dirty="0" smtClean="0"/>
              <a:t>化。</a:t>
            </a:r>
            <a:r>
              <a:rPr lang="ja-JP" altLang="en-US" sz="1050" dirty="0"/>
              <a:t>併せて、短期、中期、長期の複数のアンケートで</a:t>
            </a:r>
            <a:r>
              <a:rPr lang="ja-JP" altLang="en-US" sz="1050" dirty="0">
                <a:solidFill>
                  <a:prstClr val="black"/>
                </a:solidFill>
              </a:rPr>
              <a:t>顧客ニーズを</a:t>
            </a:r>
            <a:r>
              <a:rPr lang="ja-JP" altLang="en-US" sz="1050" dirty="0" smtClean="0"/>
              <a:t>取得し、改善すべきポイントを包括的に分析。</a:t>
            </a:r>
            <a:endParaRPr lang="en-US" altLang="ja-JP" sz="1050" dirty="0" smtClean="0"/>
          </a:p>
          <a:p>
            <a:endParaRPr lang="en-US" altLang="ja-JP" sz="1050" dirty="0">
              <a:latin typeface="小塚ゴシック Pr6N L"/>
              <a:ea typeface="小塚ゴシック Pr6N L"/>
              <a:cs typeface="小塚ゴシック Pr6N L"/>
            </a:endParaRPr>
          </a:p>
          <a:p>
            <a:r>
              <a:rPr lang="ja-JP" altLang="en-US" sz="1050" dirty="0" smtClean="0"/>
              <a:t>埼玉県ときがわ</a:t>
            </a:r>
            <a:r>
              <a:rPr lang="ja-JP" altLang="en-US" sz="1050" dirty="0"/>
              <a:t>町の交通再編で町の真ん中にハブのバス停留所を</a:t>
            </a:r>
            <a:r>
              <a:rPr lang="ja-JP" altLang="en-US" sz="1050" dirty="0" smtClean="0"/>
              <a:t>設置。バス</a:t>
            </a:r>
            <a:r>
              <a:rPr lang="ja-JP" altLang="en-US" sz="1050" dirty="0"/>
              <a:t>を集約して乗り換えるハブ＆スポークを実証し、輸送効率と利便性のアップを</a:t>
            </a:r>
            <a:r>
              <a:rPr lang="ja-JP" altLang="en-US" sz="1050" dirty="0" smtClean="0"/>
              <a:t>実現し</a:t>
            </a:r>
            <a:r>
              <a:rPr lang="ja-JP" altLang="en-US" sz="1050" dirty="0"/>
              <a:t>た。</a:t>
            </a:r>
            <a:endParaRPr lang="en-US" altLang="ja-JP" sz="1050" dirty="0" smtClean="0"/>
          </a:p>
          <a:p>
            <a:r>
              <a:rPr lang="ja-JP" altLang="en-US" sz="1050" dirty="0" smtClean="0"/>
              <a:t>乗り換え機能をもつハブバス</a:t>
            </a:r>
            <a:r>
              <a:rPr lang="ja-JP" altLang="en-US" sz="1050" dirty="0"/>
              <a:t>停留所にいろいろな施設機能</a:t>
            </a:r>
            <a:r>
              <a:rPr lang="ja-JP" altLang="en-US" sz="1050" dirty="0" smtClean="0"/>
              <a:t>を集約すれば住民</a:t>
            </a:r>
            <a:r>
              <a:rPr lang="ja-JP" altLang="en-US" sz="1050" dirty="0"/>
              <a:t>の生活の質が</a:t>
            </a:r>
            <a:r>
              <a:rPr lang="ja-JP" altLang="en-US" sz="1050" dirty="0" smtClean="0"/>
              <a:t>上がる。ハブ</a:t>
            </a:r>
            <a:r>
              <a:rPr lang="ja-JP" altLang="en-US" sz="1050" dirty="0"/>
              <a:t>に施設機能だけでなく行政サービスを</a:t>
            </a:r>
            <a:r>
              <a:rPr lang="ja-JP" altLang="en-US" sz="1050" dirty="0" smtClean="0"/>
              <a:t>集約すればコミュニティ</a:t>
            </a:r>
            <a:r>
              <a:rPr lang="ja-JP" altLang="en-US" sz="1050" dirty="0"/>
              <a:t>の場に</a:t>
            </a:r>
            <a:r>
              <a:rPr lang="ja-JP" altLang="en-US" sz="1050" dirty="0" smtClean="0"/>
              <a:t>なる取組みを東秩父村で</a:t>
            </a:r>
            <a:r>
              <a:rPr lang="ja-JP" altLang="en-US" sz="1050" dirty="0"/>
              <a:t>開始</a:t>
            </a:r>
            <a:r>
              <a:rPr lang="ja-JP" altLang="en-US" sz="1050" dirty="0" smtClean="0"/>
              <a:t>。</a:t>
            </a:r>
            <a:r>
              <a:rPr lang="ja-JP" altLang="en-US" sz="1050" dirty="0"/>
              <a:t>「和紙の里ハブ化構想」としてサービス機能を</a:t>
            </a:r>
            <a:r>
              <a:rPr lang="ja-JP" altLang="en-US" sz="1050" dirty="0" smtClean="0"/>
              <a:t>集約、観光</a:t>
            </a:r>
            <a:r>
              <a:rPr lang="ja-JP" altLang="en-US" sz="1050" dirty="0"/>
              <a:t>誘致、産業雇用創出、交通の利便化が一挙にできる包括</a:t>
            </a:r>
            <a:r>
              <a:rPr lang="ja-JP" altLang="en-US" sz="1050" dirty="0" smtClean="0"/>
              <a:t>モデル、日本</a:t>
            </a:r>
            <a:r>
              <a:rPr lang="ja-JP" altLang="en-US" sz="1050" dirty="0"/>
              <a:t>の</a:t>
            </a:r>
            <a:r>
              <a:rPr lang="ja-JP" altLang="en-US" sz="1050" dirty="0" smtClean="0"/>
              <a:t>モデル化を目指している。</a:t>
            </a:r>
            <a:endParaRPr lang="en-US" altLang="ja-JP" sz="1050" dirty="0">
              <a:latin typeface="小塚ゴシック Pr6N L"/>
              <a:ea typeface="小塚ゴシック Pr6N L"/>
              <a:cs typeface="小塚ゴシック Pr6N L"/>
            </a:endParaRPr>
          </a:p>
          <a:p>
            <a:endParaRPr lang="en-US" altLang="ja-JP" sz="1050" dirty="0">
              <a:latin typeface="小塚ゴシック Pr6N L"/>
              <a:ea typeface="小塚ゴシック Pr6N L"/>
              <a:cs typeface="小塚ゴシック Pr6N L"/>
            </a:endParaRPr>
          </a:p>
        </p:txBody>
      </p:sp>
      <p:sp>
        <p:nvSpPr>
          <p:cNvPr id="54" name="正方形/長方形 53"/>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cxnSp>
        <p:nvCxnSpPr>
          <p:cNvPr id="56" name="直線コネクタ 55"/>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59" name="タイトル 1"/>
          <p:cNvSpPr txBox="1">
            <a:spLocks/>
          </p:cNvSpPr>
          <p:nvPr/>
        </p:nvSpPr>
        <p:spPr>
          <a:xfrm>
            <a:off x="45111" y="238812"/>
            <a:ext cx="6222946"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chemeClr val="bg1"/>
                </a:solidFill>
                <a:latin typeface="小塚ゴシック Pr6N M"/>
                <a:ea typeface="小塚ゴシック Pr6N M"/>
                <a:cs typeface="小塚ゴシック Pr6N M"/>
              </a:rPr>
              <a:t>イーグルバス</a:t>
            </a:r>
            <a:endParaRPr lang="ja-JP" altLang="en-US" sz="3600" dirty="0">
              <a:solidFill>
                <a:schemeClr val="bg1"/>
              </a:solidFill>
              <a:latin typeface="小塚ゴシック Pr6N M"/>
              <a:ea typeface="小塚ゴシック Pr6N M"/>
              <a:cs typeface="小塚ゴシック Pr6N M"/>
            </a:endParaRPr>
          </a:p>
        </p:txBody>
      </p:sp>
      <p:sp>
        <p:nvSpPr>
          <p:cNvPr id="60"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センサー乗降データでバス路線の最適化！</a:t>
            </a:r>
            <a:endParaRPr kumimoji="1" lang="ja-JP" altLang="en-US" sz="1400" dirty="0">
              <a:solidFill>
                <a:schemeClr val="bg1"/>
              </a:solidFill>
              <a:latin typeface="小塚ゴシック Pr6N R"/>
              <a:ea typeface="小塚ゴシック Pr6N R"/>
              <a:cs typeface="小塚ゴシック Pr6N R"/>
            </a:endParaRPr>
          </a:p>
        </p:txBody>
      </p:sp>
      <p:sp>
        <p:nvSpPr>
          <p:cNvPr id="65"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ja-JP" altLang="en-US" sz="1400" dirty="0" smtClean="0">
                <a:solidFill>
                  <a:srgbClr val="FFFFFF"/>
                </a:solidFill>
                <a:latin typeface="小塚ゴシック Pr6N R"/>
                <a:ea typeface="小塚ゴシック Pr6N R"/>
                <a:cs typeface="小塚ゴシック Pr6N R"/>
              </a:rPr>
              <a:t>イーグルバス株式会社</a:t>
            </a:r>
            <a:endParaRPr lang="ja-JP" altLang="en-US" sz="1400" dirty="0">
              <a:solidFill>
                <a:srgbClr val="FFFFFF"/>
              </a:solidFill>
              <a:latin typeface="小塚ゴシック Pr6N R"/>
              <a:ea typeface="小塚ゴシック Pr6N R"/>
              <a:cs typeface="小塚ゴシック Pr6N R"/>
            </a:endParaRPr>
          </a:p>
        </p:txBody>
      </p:sp>
      <p:grpSp>
        <p:nvGrpSpPr>
          <p:cNvPr id="66" name="図形グループ 33"/>
          <p:cNvGrpSpPr/>
          <p:nvPr/>
        </p:nvGrpSpPr>
        <p:grpSpPr>
          <a:xfrm>
            <a:off x="8089329" y="250008"/>
            <a:ext cx="752743" cy="752743"/>
            <a:chOff x="8060984" y="281179"/>
            <a:chExt cx="752743" cy="752743"/>
          </a:xfrm>
          <a:solidFill>
            <a:schemeClr val="bg1"/>
          </a:solidFill>
        </p:grpSpPr>
        <p:sp>
          <p:nvSpPr>
            <p:cNvPr id="71" name="角丸四角形 70"/>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B0F0"/>
                </a:solidFill>
              </a:endParaRPr>
            </a:p>
          </p:txBody>
        </p:sp>
        <p:sp>
          <p:nvSpPr>
            <p:cNvPr id="74" name="テキスト ボックス 73"/>
            <p:cNvSpPr txBox="1"/>
            <p:nvPr/>
          </p:nvSpPr>
          <p:spPr>
            <a:xfrm>
              <a:off x="8114190" y="334385"/>
              <a:ext cx="646331" cy="646331"/>
            </a:xfrm>
            <a:prstGeom prst="rect">
              <a:avLst/>
            </a:prstGeom>
            <a:grpFill/>
            <a:ln>
              <a:noFill/>
            </a:ln>
          </p:spPr>
          <p:txBody>
            <a:bodyPr wrap="none" rtlCol="0">
              <a:spAutoFit/>
            </a:bodyPr>
            <a:lstStyle/>
            <a:p>
              <a:r>
                <a:rPr lang="ja-JP" altLang="en-US" dirty="0">
                  <a:solidFill>
                    <a:srgbClr val="00B0F0"/>
                  </a:solidFill>
                  <a:latin typeface="小塚ゴシック Pr6N M"/>
                  <a:ea typeface="小塚ゴシック Pr6N M"/>
                  <a:cs typeface="小塚ゴシック Pr6N M"/>
                </a:rPr>
                <a:t>産業</a:t>
              </a:r>
              <a:endParaRPr lang="en-US" altLang="ja-JP" dirty="0">
                <a:solidFill>
                  <a:srgbClr val="00B0F0"/>
                </a:solidFill>
                <a:latin typeface="小塚ゴシック Pr6N M"/>
                <a:ea typeface="小塚ゴシック Pr6N M"/>
                <a:cs typeface="小塚ゴシック Pr6N M"/>
              </a:endParaRPr>
            </a:p>
            <a:p>
              <a:r>
                <a:rPr lang="ja-JP" altLang="en-US" dirty="0">
                  <a:solidFill>
                    <a:srgbClr val="00B0F0"/>
                  </a:solidFill>
                  <a:latin typeface="小塚ゴシック Pr6N M"/>
                  <a:ea typeface="小塚ゴシック Pr6N M"/>
                  <a:cs typeface="小塚ゴシック Pr6N M"/>
                </a:rPr>
                <a:t>創出</a:t>
              </a:r>
              <a:endParaRPr kumimoji="1" lang="en-US" altLang="ja-JP" dirty="0">
                <a:solidFill>
                  <a:srgbClr val="00B0F0"/>
                </a:solidFill>
                <a:latin typeface="小塚ゴシック Pr6N M"/>
                <a:ea typeface="小塚ゴシック Pr6N M"/>
                <a:cs typeface="小塚ゴシック Pr6N M"/>
              </a:endParaRPr>
            </a:p>
          </p:txBody>
        </p:sp>
      </p:grpSp>
      <p:grpSp>
        <p:nvGrpSpPr>
          <p:cNvPr id="76" name="図形グループ 36"/>
          <p:cNvGrpSpPr/>
          <p:nvPr/>
        </p:nvGrpSpPr>
        <p:grpSpPr>
          <a:xfrm>
            <a:off x="7172281" y="250008"/>
            <a:ext cx="752743" cy="752743"/>
            <a:chOff x="7154801" y="281179"/>
            <a:chExt cx="752743" cy="752743"/>
          </a:xfrm>
        </p:grpSpPr>
        <p:sp>
          <p:nvSpPr>
            <p:cNvPr id="77" name="角丸四角形 76"/>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7208007" y="334385"/>
              <a:ext cx="659155" cy="646331"/>
            </a:xfrm>
            <a:prstGeom prst="rect">
              <a:avLst/>
            </a:prstGeom>
            <a:noFill/>
            <a:ln>
              <a:noFill/>
            </a:ln>
          </p:spPr>
          <p:txBody>
            <a:bodyPr wrap="none" rtlCol="0">
              <a:spAutoFit/>
            </a:bodyPr>
            <a:lstStyle/>
            <a:p>
              <a:r>
                <a:rPr lang="ja-JP" altLang="en-US" dirty="0">
                  <a:solidFill>
                    <a:srgbClr val="DEFFFF"/>
                  </a:solidFill>
                  <a:latin typeface="小塚ゴシック Pr6N M"/>
                  <a:ea typeface="小塚ゴシック Pr6N M"/>
                  <a:cs typeface="小塚ゴシック Pr6N M"/>
                </a:rPr>
                <a:t>少子</a:t>
              </a:r>
              <a:endParaRPr lang="en-US" altLang="ja-JP" dirty="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高齢</a:t>
              </a:r>
              <a:endParaRPr lang="en-US" altLang="ja-JP" dirty="0">
                <a:solidFill>
                  <a:srgbClr val="DEFFFF"/>
                </a:solidFill>
                <a:latin typeface="小塚ゴシック Pr6N M"/>
                <a:ea typeface="小塚ゴシック Pr6N M"/>
                <a:cs typeface="小塚ゴシック Pr6N M"/>
              </a:endParaRPr>
            </a:p>
          </p:txBody>
        </p:sp>
      </p:grpSp>
      <p:sp>
        <p:nvSpPr>
          <p:cNvPr id="79" name="角丸四角形 78"/>
          <p:cNvSpPr/>
          <p:nvPr/>
        </p:nvSpPr>
        <p:spPr>
          <a:xfrm>
            <a:off x="9006672" y="250008"/>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9059584" y="259585"/>
            <a:ext cx="684803" cy="738664"/>
          </a:xfrm>
          <a:prstGeom prst="rect">
            <a:avLst/>
          </a:prstGeom>
          <a:noFill/>
        </p:spPr>
        <p:txBody>
          <a:bodyPr wrap="none" rtlCol="0">
            <a:spAutoFit/>
          </a:bodyPr>
          <a:lstStyle/>
          <a:p>
            <a:r>
              <a:rPr lang="ja-JP" altLang="en-US" sz="1400" dirty="0">
                <a:solidFill>
                  <a:srgbClr val="DEFFFF"/>
                </a:solidFill>
                <a:latin typeface="小塚ゴシック Pr6N M"/>
                <a:ea typeface="小塚ゴシック Pr6N M"/>
                <a:cs typeface="小塚ゴシック Pr6N M"/>
              </a:rPr>
              <a:t>防犯</a:t>
            </a:r>
            <a:endParaRPr lang="en-US" altLang="ja-JP" sz="1400" dirty="0">
              <a:solidFill>
                <a:srgbClr val="DEFFFF"/>
              </a:solidFill>
              <a:latin typeface="小塚ゴシック Pr6N M"/>
              <a:ea typeface="小塚ゴシック Pr6N M"/>
              <a:cs typeface="小塚ゴシック Pr6N M"/>
            </a:endParaRPr>
          </a:p>
          <a:p>
            <a:r>
              <a:rPr lang="ja-JP" altLang="en-US" sz="1400" dirty="0">
                <a:solidFill>
                  <a:srgbClr val="DEFFFF"/>
                </a:solidFill>
                <a:latin typeface="小塚ゴシック Pr6N M"/>
                <a:ea typeface="小塚ゴシック Pr6N M"/>
                <a:cs typeface="小塚ゴシック Pr6N M"/>
              </a:rPr>
              <a:t>医療</a:t>
            </a:r>
            <a:endParaRPr lang="en-US" altLang="ja-JP" sz="1400" dirty="0">
              <a:solidFill>
                <a:srgbClr val="DEFFFF"/>
              </a:solidFill>
              <a:latin typeface="小塚ゴシック Pr6N M"/>
              <a:ea typeface="小塚ゴシック Pr6N M"/>
              <a:cs typeface="小塚ゴシック Pr6N M"/>
            </a:endParaRPr>
          </a:p>
          <a:p>
            <a:r>
              <a:rPr lang="ja-JP" altLang="en-US" sz="1400" dirty="0">
                <a:solidFill>
                  <a:srgbClr val="DEFFFF"/>
                </a:solidFill>
                <a:latin typeface="小塚ゴシック Pr6N M"/>
                <a:ea typeface="小塚ゴシック Pr6N M"/>
                <a:cs typeface="小塚ゴシック Pr6N M"/>
              </a:rPr>
              <a:t>教育</a:t>
            </a:r>
            <a:r>
              <a:rPr lang="ja-JP" altLang="en-US" sz="1000" dirty="0">
                <a:solidFill>
                  <a:srgbClr val="DEFFFF"/>
                </a:solidFill>
                <a:latin typeface="小塚ゴシック Pr6N M"/>
                <a:ea typeface="小塚ゴシック Pr6N M"/>
                <a:cs typeface="小塚ゴシック Pr6N M"/>
              </a:rPr>
              <a:t>等</a:t>
            </a:r>
            <a:endParaRPr lang="en-US" altLang="ja-JP" dirty="0">
              <a:solidFill>
                <a:srgbClr val="DEFFFF"/>
              </a:solidFill>
              <a:latin typeface="小塚ゴシック Pr6N M"/>
              <a:ea typeface="小塚ゴシック Pr6N M"/>
              <a:cs typeface="小塚ゴシック Pr6N M"/>
            </a:endParaRPr>
          </a:p>
        </p:txBody>
      </p:sp>
      <p:grpSp>
        <p:nvGrpSpPr>
          <p:cNvPr id="81" name="図形グループ 36"/>
          <p:cNvGrpSpPr/>
          <p:nvPr/>
        </p:nvGrpSpPr>
        <p:grpSpPr>
          <a:xfrm>
            <a:off x="6257881" y="250008"/>
            <a:ext cx="752743" cy="752743"/>
            <a:chOff x="7154801" y="281179"/>
            <a:chExt cx="752743" cy="752743"/>
          </a:xfrm>
        </p:grpSpPr>
        <p:sp>
          <p:nvSpPr>
            <p:cNvPr id="84" name="角丸四角形 83"/>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7208007" y="334385"/>
              <a:ext cx="646331"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防災</a:t>
              </a:r>
              <a:endParaRPr lang="en-US" altLang="ja-JP" dirty="0" smtClean="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減災</a:t>
              </a:r>
              <a:endParaRPr lang="en-US" altLang="ja-JP" dirty="0">
                <a:solidFill>
                  <a:srgbClr val="DEFFFF"/>
                </a:solidFill>
                <a:latin typeface="小塚ゴシック Pr6N M"/>
                <a:ea typeface="小塚ゴシック Pr6N M"/>
                <a:cs typeface="小塚ゴシック Pr6N M"/>
              </a:endParaRPr>
            </a:p>
          </p:txBody>
        </p:sp>
      </p:grpSp>
      <p:sp>
        <p:nvSpPr>
          <p:cNvPr id="44" name="テキスト ボックス 43"/>
          <p:cNvSpPr txBox="1"/>
          <p:nvPr/>
        </p:nvSpPr>
        <p:spPr>
          <a:xfrm>
            <a:off x="5396533" y="5495357"/>
            <a:ext cx="4259531" cy="830997"/>
          </a:xfrm>
          <a:prstGeom prst="rect">
            <a:avLst/>
          </a:prstGeom>
          <a:noFill/>
        </p:spPr>
        <p:txBody>
          <a:bodyPr wrap="square" rtlCol="0">
            <a:spAutoFit/>
          </a:bodyPr>
          <a:lstStyle/>
          <a:p>
            <a:pPr marL="171450" lvl="0" indent="-171450">
              <a:buFont typeface="Wingdings" charset="2"/>
              <a:buChar char="l"/>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人流が多い生活路線バスのハブバス停留所に住民の生活施設機能の施設と観光客のための観光施設を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し、地域の活性化や、広域サービスの多様化につなげる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Wingdings" charset="2"/>
              <a:buChar char="l"/>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埼玉県東秩父市の和紙の里ハブ化構想などに取組んだ</a:t>
            </a:r>
            <a:endParaRPr lang="en-US" altLang="ja-JP" sz="1200" dirty="0">
              <a:latin typeface="小塚ゴシック Pr6N L"/>
              <a:ea typeface="小塚ゴシック Pr6N L"/>
              <a:cs typeface="小塚ゴシック Pr6N L"/>
            </a:endParaRPr>
          </a:p>
        </p:txBody>
      </p:sp>
      <p:sp>
        <p:nvSpPr>
          <p:cNvPr id="45" name="正方形/長方形 44"/>
          <p:cNvSpPr/>
          <p:nvPr/>
        </p:nvSpPr>
        <p:spPr>
          <a:xfrm>
            <a:off x="2419355" y="2820659"/>
            <a:ext cx="3049947" cy="3516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smtClean="0">
                <a:solidFill>
                  <a:schemeClr val="tx1"/>
                </a:solidFill>
                <a:latin typeface="小塚ゴシック Pr6N L"/>
                <a:ea typeface="小塚ゴシック Pr6N L"/>
                <a:cs typeface="小塚ゴシック Pr6N L"/>
              </a:rPr>
              <a:t>イーグルバス株式会社</a:t>
            </a:r>
            <a:endParaRPr lang="en-US" altLang="ja-JP" sz="1050" dirty="0" smtClean="0">
              <a:solidFill>
                <a:schemeClr val="tx1"/>
              </a:solidFill>
              <a:latin typeface="小塚ゴシック Pr6N L"/>
              <a:ea typeface="小塚ゴシック Pr6N L"/>
              <a:cs typeface="小塚ゴシック Pr6N L"/>
            </a:endParaRPr>
          </a:p>
          <a:p>
            <a:pPr algn="ctr"/>
            <a:r>
              <a:rPr kumimoji="1" lang="ja-JP" altLang="en-US" sz="1050" dirty="0" smtClean="0">
                <a:solidFill>
                  <a:schemeClr val="tx1"/>
                </a:solidFill>
                <a:latin typeface="小塚ゴシック Pr6N L"/>
                <a:ea typeface="小塚ゴシック Pr6N L"/>
                <a:cs typeface="小塚ゴシック Pr6N L"/>
              </a:rPr>
              <a:t>代表取締役　谷島　賢</a:t>
            </a:r>
            <a:endParaRPr kumimoji="1" lang="ja-JP" altLang="en-US" sz="1050" dirty="0">
              <a:solidFill>
                <a:schemeClr val="tx1"/>
              </a:solidFill>
              <a:latin typeface="小塚ゴシック Pr6N L"/>
              <a:ea typeface="小塚ゴシック Pr6N L"/>
              <a:cs typeface="小塚ゴシック Pr6N L"/>
            </a:endParaRPr>
          </a:p>
        </p:txBody>
      </p:sp>
      <p:sp>
        <p:nvSpPr>
          <p:cNvPr id="5" name="テキスト ボックス 4"/>
          <p:cNvSpPr txBox="1"/>
          <p:nvPr/>
        </p:nvSpPr>
        <p:spPr>
          <a:xfrm>
            <a:off x="5951936" y="2789629"/>
            <a:ext cx="3943111" cy="1169551"/>
          </a:xfrm>
          <a:prstGeom prst="rect">
            <a:avLst/>
          </a:prstGeom>
          <a:noFill/>
        </p:spPr>
        <p:txBody>
          <a:bodyPr wrap="square" rtlCol="0">
            <a:spAutoFit/>
          </a:bodyPr>
          <a:lstStyle/>
          <a:p>
            <a:r>
              <a:rPr lang="ja-JP" altLang="en-US" sz="900" dirty="0" smtClean="0">
                <a:latin typeface="小塚ゴシック Pr6N L"/>
              </a:rPr>
              <a:t>  ●　</a:t>
            </a:r>
            <a:r>
              <a:rPr lang="en-US" altLang="ja-JP" sz="1000" dirty="0" smtClean="0">
                <a:latin typeface="小塚ゴシック Pr6N L"/>
              </a:rPr>
              <a:t>08</a:t>
            </a:r>
            <a:r>
              <a:rPr lang="ja-JP" altLang="ja-JP" sz="1000" dirty="0" smtClean="0">
                <a:latin typeface="小塚ゴシック Pr6N L"/>
              </a:rPr>
              <a:t>年</a:t>
            </a:r>
            <a:r>
              <a:rPr lang="ja-JP" altLang="en-US" sz="1000" dirty="0" smtClean="0">
                <a:latin typeface="小塚ゴシック Pr6N L"/>
              </a:rPr>
              <a:t>ハイ・サービス日本</a:t>
            </a:r>
            <a:r>
              <a:rPr lang="en-US" altLang="ja-JP" sz="1000" dirty="0" smtClean="0">
                <a:latin typeface="小塚ゴシック Pr6N L"/>
              </a:rPr>
              <a:t>300</a:t>
            </a:r>
            <a:r>
              <a:rPr lang="ja-JP" altLang="en-US" sz="1000" dirty="0" smtClean="0">
                <a:latin typeface="小塚ゴシック Pr6N L"/>
              </a:rPr>
              <a:t>選（サービス産業生産性協議会）受賞</a:t>
            </a:r>
            <a:r>
              <a:rPr lang="en-US" altLang="ja-JP" sz="1000" dirty="0">
                <a:latin typeface="小塚ゴシック Pr6N L"/>
              </a:rPr>
              <a:t> </a:t>
            </a:r>
            <a:r>
              <a:rPr lang="en-US" altLang="ja-JP" sz="1000" dirty="0" smtClean="0">
                <a:latin typeface="小塚ゴシック Pr6N L"/>
              </a:rPr>
              <a:t>  </a:t>
            </a:r>
          </a:p>
          <a:p>
            <a:r>
              <a:rPr lang="en-US" altLang="ja-JP" sz="1000" dirty="0">
                <a:latin typeface="小塚ゴシック Pr6N L"/>
              </a:rPr>
              <a:t> </a:t>
            </a:r>
            <a:r>
              <a:rPr lang="en-US" altLang="ja-JP" sz="1000" dirty="0" smtClean="0">
                <a:latin typeface="小塚ゴシック Pr6N L"/>
              </a:rPr>
              <a:t> </a:t>
            </a:r>
            <a:r>
              <a:rPr lang="ja-JP" altLang="en-US" sz="900" dirty="0" smtClean="0">
                <a:latin typeface="小塚ゴシック Pr6N L"/>
              </a:rPr>
              <a:t>●　</a:t>
            </a:r>
            <a:r>
              <a:rPr lang="en-US" altLang="ja-JP" sz="1000" dirty="0" smtClean="0">
                <a:latin typeface="小塚ゴシック Pr6N L"/>
              </a:rPr>
              <a:t>12</a:t>
            </a:r>
            <a:r>
              <a:rPr lang="ja-JP" altLang="ja-JP" sz="1000" dirty="0">
                <a:latin typeface="小塚ゴシック Pr6N L"/>
              </a:rPr>
              <a:t>年日経ＢＰ社が表彰する第</a:t>
            </a:r>
            <a:r>
              <a:rPr lang="en-US" altLang="ja-JP" sz="1000" dirty="0">
                <a:latin typeface="小塚ゴシック Pr6N L"/>
              </a:rPr>
              <a:t>11</a:t>
            </a:r>
            <a:r>
              <a:rPr lang="ja-JP" altLang="ja-JP" sz="1000" dirty="0">
                <a:latin typeface="小塚ゴシック Pr6N L"/>
              </a:rPr>
              <a:t>回「日本イノベーター大賞</a:t>
            </a:r>
            <a:r>
              <a:rPr lang="ja-JP" altLang="ja-JP" sz="1000" dirty="0" smtClean="0">
                <a:latin typeface="小塚ゴシック Pr6N L"/>
              </a:rPr>
              <a:t>」</a:t>
            </a:r>
            <a:r>
              <a:rPr lang="en-US" altLang="ja-JP" sz="1000" dirty="0" smtClean="0">
                <a:latin typeface="小塚ゴシック Pr6N L"/>
              </a:rPr>
              <a:t>         </a:t>
            </a:r>
          </a:p>
          <a:p>
            <a:r>
              <a:rPr lang="en-US" altLang="ja-JP" sz="1000" dirty="0">
                <a:latin typeface="小塚ゴシック Pr6N L"/>
              </a:rPr>
              <a:t> </a:t>
            </a:r>
            <a:r>
              <a:rPr lang="en-US" altLang="ja-JP" sz="1000" dirty="0" smtClean="0">
                <a:latin typeface="小塚ゴシック Pr6N L"/>
              </a:rPr>
              <a:t>      </a:t>
            </a:r>
            <a:r>
              <a:rPr lang="ja-JP" altLang="ja-JP" sz="1000" dirty="0" smtClean="0">
                <a:latin typeface="小塚ゴシック Pr6N L"/>
              </a:rPr>
              <a:t>優秀賞受賞</a:t>
            </a:r>
            <a:endParaRPr lang="en-US" altLang="ja-JP" sz="1000" dirty="0">
              <a:latin typeface="小塚ゴシック Pr6N L"/>
            </a:endParaRPr>
          </a:p>
          <a:p>
            <a:r>
              <a:rPr lang="en-US" altLang="ja-JP" sz="1000" dirty="0">
                <a:latin typeface="小塚ゴシック Pr6N L"/>
              </a:rPr>
              <a:t> </a:t>
            </a:r>
            <a:r>
              <a:rPr lang="en-US" altLang="ja-JP" sz="1000" dirty="0" smtClean="0">
                <a:latin typeface="小塚ゴシック Pr6N L"/>
              </a:rPr>
              <a:t> </a:t>
            </a:r>
            <a:r>
              <a:rPr lang="ja-JP" altLang="en-US" sz="900" dirty="0" smtClean="0">
                <a:latin typeface="小塚ゴシック Pr6N L"/>
              </a:rPr>
              <a:t>●　</a:t>
            </a:r>
            <a:r>
              <a:rPr lang="en-US" altLang="ja-JP" sz="1000" dirty="0" smtClean="0">
                <a:latin typeface="小塚ゴシック Pr6N L"/>
              </a:rPr>
              <a:t>14</a:t>
            </a:r>
            <a:r>
              <a:rPr lang="ja-JP" altLang="ja-JP" sz="1000" dirty="0" smtClean="0">
                <a:latin typeface="小塚ゴシック Pr6N L"/>
              </a:rPr>
              <a:t>年平成</a:t>
            </a:r>
            <a:r>
              <a:rPr lang="en-US" altLang="ja-JP" sz="1000" dirty="0">
                <a:latin typeface="小塚ゴシック Pr6N L"/>
              </a:rPr>
              <a:t>26</a:t>
            </a:r>
            <a:r>
              <a:rPr lang="ja-JP" altLang="ja-JP" sz="1000" dirty="0">
                <a:latin typeface="小塚ゴシック Pr6N L"/>
              </a:rPr>
              <a:t>年度情報化月間（経済産業省、総務省、文部科学省</a:t>
            </a:r>
            <a:r>
              <a:rPr lang="ja-JP" altLang="ja-JP" sz="1000" dirty="0" smtClean="0">
                <a:latin typeface="小塚ゴシック Pr6N L"/>
              </a:rPr>
              <a:t>、</a:t>
            </a:r>
            <a:endParaRPr lang="en-US" altLang="ja-JP" sz="1000" dirty="0" smtClean="0">
              <a:latin typeface="小塚ゴシック Pr6N L"/>
            </a:endParaRPr>
          </a:p>
          <a:p>
            <a:r>
              <a:rPr lang="ja-JP" altLang="en-US" sz="1000" dirty="0">
                <a:latin typeface="小塚ゴシック Pr6N L"/>
              </a:rPr>
              <a:t>　</a:t>
            </a:r>
            <a:r>
              <a:rPr lang="ja-JP" altLang="en-US" sz="1000" dirty="0" smtClean="0">
                <a:latin typeface="小塚ゴシック Pr6N L"/>
              </a:rPr>
              <a:t>　　</a:t>
            </a:r>
            <a:r>
              <a:rPr lang="ja-JP" altLang="ja-JP" sz="1000" dirty="0" smtClean="0">
                <a:latin typeface="小塚ゴシック Pr6N L"/>
              </a:rPr>
              <a:t>国土</a:t>
            </a:r>
            <a:r>
              <a:rPr lang="ja-JP" altLang="ja-JP" sz="1000" dirty="0">
                <a:latin typeface="小塚ゴシック Pr6N L"/>
              </a:rPr>
              <a:t>交通省主催）情報化促進貢献企業として国土交通大臣</a:t>
            </a:r>
            <a:r>
              <a:rPr lang="ja-JP" altLang="ja-JP" sz="1000" dirty="0" smtClean="0">
                <a:latin typeface="小塚ゴシック Pr6N L"/>
              </a:rPr>
              <a:t>表彰</a:t>
            </a:r>
            <a:endParaRPr lang="en-US" altLang="ja-JP" sz="1000" dirty="0" smtClean="0">
              <a:latin typeface="小塚ゴシック Pr6N L"/>
            </a:endParaRPr>
          </a:p>
          <a:p>
            <a:r>
              <a:rPr lang="ja-JP" altLang="en-US" sz="1000" dirty="0">
                <a:latin typeface="小塚ゴシック Pr6N L"/>
              </a:rPr>
              <a:t>　　</a:t>
            </a:r>
            <a:r>
              <a:rPr lang="ja-JP" altLang="en-US" sz="1000" dirty="0" smtClean="0">
                <a:latin typeface="小塚ゴシック Pr6N L"/>
              </a:rPr>
              <a:t>　</a:t>
            </a:r>
            <a:r>
              <a:rPr lang="ja-JP" altLang="ja-JP" sz="1000" dirty="0" smtClean="0">
                <a:latin typeface="小塚ゴシック Pr6N L"/>
              </a:rPr>
              <a:t>を受賞</a:t>
            </a:r>
            <a:endParaRPr lang="en-US" altLang="ja-JP" sz="1000" dirty="0">
              <a:latin typeface="小塚ゴシック Pr6N L"/>
            </a:endParaRPr>
          </a:p>
          <a:p>
            <a:r>
              <a:rPr lang="en-US" altLang="ja-JP" sz="1000" dirty="0">
                <a:latin typeface="小塚ゴシック Pr6N L"/>
              </a:rPr>
              <a:t> </a:t>
            </a:r>
            <a:r>
              <a:rPr lang="en-US" altLang="ja-JP" sz="1000" dirty="0" smtClean="0">
                <a:latin typeface="小塚ゴシック Pr6N L"/>
              </a:rPr>
              <a:t> </a:t>
            </a:r>
            <a:r>
              <a:rPr lang="ja-JP" altLang="en-US" sz="900" dirty="0" smtClean="0">
                <a:latin typeface="小塚ゴシック Pr6N L"/>
              </a:rPr>
              <a:t>●　</a:t>
            </a:r>
            <a:r>
              <a:rPr lang="en-US" altLang="ja-JP" sz="1000" dirty="0" smtClean="0">
                <a:latin typeface="小塚ゴシック Pr6N L"/>
              </a:rPr>
              <a:t>16</a:t>
            </a:r>
            <a:r>
              <a:rPr lang="ja-JP" altLang="ja-JP" sz="1000" dirty="0">
                <a:latin typeface="小塚ゴシック Pr6N L"/>
              </a:rPr>
              <a:t>年、地域情報化大賞２０１５（総務省）にて、奨励賞を</a:t>
            </a:r>
            <a:r>
              <a:rPr lang="ja-JP" altLang="ja-JP" sz="1000" dirty="0" smtClean="0">
                <a:latin typeface="小塚ゴシック Pr6N L"/>
              </a:rPr>
              <a:t>受賞</a:t>
            </a:r>
            <a:endParaRPr lang="en-US" altLang="ja-JP" sz="1000" dirty="0" smtClean="0">
              <a:latin typeface="小塚ゴシック Pr6N L"/>
            </a:endParaRPr>
          </a:p>
        </p:txBody>
      </p:sp>
      <p:pic>
        <p:nvPicPr>
          <p:cNvPr id="49" name="Picture 2" descr="C:\original\社長\社長写真\2016\2016.05.16九州テレコム様宛て.png"/>
          <p:cNvPicPr>
            <a:picLocks noChangeAspect="1" noChangeArrowheads="1"/>
          </p:cNvPicPr>
          <p:nvPr/>
        </p:nvPicPr>
        <p:blipFill rotWithShape="1">
          <a:blip r:embed="rId15">
            <a:extLst>
              <a:ext uri="{28A0092B-C50C-407E-A947-70E740481C1C}">
                <a14:useLocalDpi xmlns:a14="http://schemas.microsoft.com/office/drawing/2010/main" val="0"/>
              </a:ext>
            </a:extLst>
          </a:blip>
          <a:srcRect/>
          <a:stretch/>
        </p:blipFill>
        <p:spPr bwMode="auto">
          <a:xfrm>
            <a:off x="3425673" y="2061816"/>
            <a:ext cx="1037309" cy="75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929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A4 210 x 297 mm</PresentationFormat>
  <Paragraphs>75</Paragraphs>
  <Slides>2</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Meiryo UI</vt: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2018-02-21T08:05:30Z</dcterms:created>
  <dcterms:modified xsi:type="dcterms:W3CDTF">2018-02-21T08:05:33Z</dcterms:modified>
</cp:coreProperties>
</file>