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sldIdLst>
    <p:sldId id="260" r:id="rId2"/>
    <p:sldId id="256" r:id="rId3"/>
  </p:sldIdLst>
  <p:sldSz cx="9906000" cy="6858000" type="A4"/>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E79FF"/>
    <a:srgbClr val="4CA6FF"/>
    <a:srgbClr val="0959FF"/>
    <a:srgbClr val="0854F2"/>
    <a:srgbClr val="0080FF"/>
    <a:srgbClr val="375AD0"/>
    <a:srgbClr val="DEFFFF"/>
    <a:srgbClr val="37B5FC"/>
    <a:srgbClr val="40CCFB"/>
    <a:srgbClr val="49C8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86" autoAdjust="0"/>
    <p:restoredTop sz="97192" autoAdjust="0"/>
  </p:normalViewPr>
  <p:slideViewPr>
    <p:cSldViewPr snapToGrid="0" snapToObjects="1">
      <p:cViewPr varScale="1">
        <p:scale>
          <a:sx n="72" d="100"/>
          <a:sy n="72" d="100"/>
        </p:scale>
        <p:origin x="1128" y="66"/>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245687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222402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439874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181181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322022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82956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323988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197321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973972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441984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1CA040-FF31-2246-8E1D-7AE78751E0CD}" type="datetimeFigureOut">
              <a:rPr kumimoji="1" lang="ja-JP" altLang="en-US" smtClean="0"/>
              <a:t>2018/2/21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971563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CA040-FF31-2246-8E1D-7AE78751E0CD}" type="datetimeFigureOut">
              <a:rPr kumimoji="1" lang="ja-JP" altLang="en-US" smtClean="0"/>
              <a:t>2018/2/21</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33FF8B-D2A1-4D4F-9C09-FEF387B2820C}" type="slidenum">
              <a:rPr kumimoji="1" lang="ja-JP" altLang="en-US" smtClean="0"/>
              <a:t>‹#›</a:t>
            </a:fld>
            <a:endParaRPr kumimoji="1" lang="ja-JP" altLang="en-US"/>
          </a:p>
        </p:txBody>
      </p:sp>
    </p:spTree>
    <p:extLst>
      <p:ext uri="{BB962C8B-B14F-4D97-AF65-F5344CB8AC3E}">
        <p14:creationId xmlns:p14="http://schemas.microsoft.com/office/powerpoint/2010/main" val="1842213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file://localhost/Users/meg/Desktop/%E7%89%B9%E7%A0%94/%E7%89%B9%E7%A0%94OD/%E3%82%A2%E3%82%A4%E3%82%B3%E3%83%B3/%E3%83%8F%E3%83%86%E3%83%8Ab.png"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file://localhost/Users/meg/Desktop/%E7%89%B9%E7%A0%94/%E7%89%B9%E7%A0%94OD/%E3%82%A2%E3%82%A4%E3%82%B3%E3%83%B3/%E3%81%B2%E3%82%89%E3%82%81%E3%81%8Db.png"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file://localhost/Users/meg/Desktop/%E7%89%B9%E7%A0%94/%E7%89%B9%E7%A0%94OD/%E3%82%A2%E3%82%A4%E3%82%B3%E3%83%B3/%E6%8B%A1%E5%A3%B0%E5%99%A8b.png" TargetMode="External"/><Relationship Id="rId3" Type="http://schemas.openxmlformats.org/officeDocument/2006/relationships/image" Target="file://localhost/Users/meg/Desktop/%E7%89%B9%E7%A0%94/%E7%89%B9%E7%A0%94OD/%E3%82%A2%E3%82%A4%E3%82%B3%E3%83%B3/%E3%82%A2%E3%82%A4%E3%83%86%E3%82%99%E3%82%A3%E3%82%A2b.png" TargetMode="External"/><Relationship Id="rId7" Type="http://schemas.openxmlformats.org/officeDocument/2006/relationships/image" Target="file://localhost/Users/meg/Desktop/%E7%89%B9%E7%A0%94/%E7%89%B9%E7%A0%94OD/%E3%82%A2%E3%82%A4%E3%82%B3%E3%83%B3/%E3%83%81%E3%83%BC%E3%83%A0b.png" TargetMode="External"/><Relationship Id="rId12"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file://localhost/Users/meg/Desktop/%E7%89%B9%E7%A0%94/%E7%89%B9%E7%A0%94OD/%E3%82%A2%E3%82%A4%E3%82%B3%E3%83%B3/%E3%83%9E%E3%83%BC%E3%82%AB%E3%83%BCb.png" TargetMode="External"/><Relationship Id="rId5" Type="http://schemas.openxmlformats.org/officeDocument/2006/relationships/image" Target="file://localhost/Users/meg/Desktop/%E7%89%B9%E7%A0%94/%E7%89%B9%E7%A0%94OD/%E3%82%A2%E3%82%A4%E3%82%B3%E3%83%B3/%E3%83%8F%E3%82%9A%E3%82%BD%E3%82%B3%E3%83%B3%E4%BD%9C%E6%A5%ADb.png" TargetMode="External"/><Relationship Id="rId10" Type="http://schemas.openxmlformats.org/officeDocument/2006/relationships/image" Target="../media/image8.png"/><Relationship Id="rId4" Type="http://schemas.openxmlformats.org/officeDocument/2006/relationships/image" Target="../media/image5.png"/><Relationship Id="rId9" Type="http://schemas.openxmlformats.org/officeDocument/2006/relationships/image" Target="file://localhost/Users/meg/Desktop/%E7%89%B9%E7%A0%94/%E7%89%B9%E7%A0%94OD/%E3%82%A2%E3%82%A4%E3%82%B3%E3%83%B3/%E5%8F%97%E8%B3%9Eb.png" TargetMode="External"/><Relationship Id="rId1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角丸四角形 79"/>
          <p:cNvSpPr/>
          <p:nvPr/>
        </p:nvSpPr>
        <p:spPr>
          <a:xfrm>
            <a:off x="5052210" y="4549425"/>
            <a:ext cx="4743817" cy="1864775"/>
          </a:xfrm>
          <a:prstGeom prst="roundRect">
            <a:avLst>
              <a:gd name="adj" fmla="val 10424"/>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2" name="片側の 2 つの角を丸めた四角形 31"/>
          <p:cNvSpPr/>
          <p:nvPr/>
        </p:nvSpPr>
        <p:spPr>
          <a:xfrm>
            <a:off x="5052210" y="4549425"/>
            <a:ext cx="4743817" cy="503242"/>
          </a:xfrm>
          <a:prstGeom prst="round2SameRect">
            <a:avLst>
              <a:gd name="adj1" fmla="val 40827"/>
              <a:gd name="adj2" fmla="val 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0" y="6577577"/>
            <a:ext cx="9906000" cy="280423"/>
          </a:xfrm>
          <a:prstGeom prst="rect">
            <a:avLst/>
          </a:prstGeom>
          <a:solidFill>
            <a:srgbClr val="40CCFB"/>
          </a:solidFill>
          <a:ln w="9525" cap="flat" cmpd="sng" algn="ctr">
            <a:solidFill>
              <a:srgbClr val="37B5FC"/>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 lastClr="FFFFFF"/>
              </a:solidFill>
              <a:effectLst/>
              <a:uLnTx/>
              <a:uFillTx/>
              <a:latin typeface="Corbel"/>
              <a:ea typeface="ヒラギノ角ゴ Pro W3"/>
              <a:cs typeface="+mn-cs"/>
            </a:endParaRPr>
          </a:p>
        </p:txBody>
      </p:sp>
      <p:sp>
        <p:nvSpPr>
          <p:cNvPr id="54" name="正方形/長方形 53"/>
          <p:cNvSpPr/>
          <p:nvPr/>
        </p:nvSpPr>
        <p:spPr>
          <a:xfrm>
            <a:off x="5292" y="0"/>
            <a:ext cx="9906000" cy="1252759"/>
          </a:xfrm>
          <a:prstGeom prst="rect">
            <a:avLst/>
          </a:prstGeom>
          <a:solidFill>
            <a:srgbClr val="40CCFB"/>
          </a:solidFill>
          <a:ln w="9525" cap="flat" cmpd="sng" algn="ctr">
            <a:solidFill>
              <a:srgbClr val="37B5FC"/>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 lastClr="FFFFFF"/>
              </a:solidFill>
              <a:effectLst/>
              <a:uLnTx/>
              <a:uFillTx/>
              <a:latin typeface="Corbel"/>
              <a:ea typeface="ヒラギノ角ゴ Pro W3"/>
              <a:cs typeface="+mn-cs"/>
            </a:endParaRPr>
          </a:p>
        </p:txBody>
      </p:sp>
      <p:sp>
        <p:nvSpPr>
          <p:cNvPr id="15" name="タイトル 1"/>
          <p:cNvSpPr txBox="1">
            <a:spLocks/>
          </p:cNvSpPr>
          <p:nvPr/>
        </p:nvSpPr>
        <p:spPr>
          <a:xfrm>
            <a:off x="-350" y="1496340"/>
            <a:ext cx="9911641" cy="4661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600" dirty="0" smtClean="0">
                <a:solidFill>
                  <a:srgbClr val="0080FF"/>
                </a:solidFill>
                <a:latin typeface="小塚ゴシック Pr6N R"/>
                <a:ea typeface="小塚ゴシック Pr6N R"/>
                <a:cs typeface="小塚ゴシック Pr6N R"/>
              </a:rPr>
              <a:t>IT</a:t>
            </a:r>
            <a:r>
              <a:rPr lang="ja-JP" altLang="en-US" sz="1600" dirty="0" smtClean="0">
                <a:solidFill>
                  <a:srgbClr val="0080FF"/>
                </a:solidFill>
                <a:latin typeface="小塚ゴシック Pr6N R"/>
                <a:ea typeface="小塚ゴシック Pr6N R"/>
                <a:cs typeface="小塚ゴシック Pr6N R"/>
              </a:rPr>
              <a:t>の力で勘に頼った農業経営に革新をもたらし、世代を超えたノウハウの伝承が可能に。</a:t>
            </a:r>
            <a:endParaRPr lang="en-US" altLang="ja-JP" sz="1600" dirty="0" smtClean="0">
              <a:solidFill>
                <a:srgbClr val="0080FF"/>
              </a:solidFill>
              <a:latin typeface="小塚ゴシック Pr6N R"/>
              <a:ea typeface="小塚ゴシック Pr6N R"/>
              <a:cs typeface="小塚ゴシック Pr6N R"/>
            </a:endParaRPr>
          </a:p>
          <a:p>
            <a:pPr algn="l"/>
            <a:r>
              <a:rPr lang="en-US" altLang="ja-JP" sz="1600" dirty="0" smtClean="0">
                <a:solidFill>
                  <a:srgbClr val="0080FF"/>
                </a:solidFill>
                <a:latin typeface="小塚ゴシック Pr6N R"/>
                <a:ea typeface="小塚ゴシック Pr6N R"/>
                <a:cs typeface="小塚ゴシック Pr6N R"/>
              </a:rPr>
              <a:t>PC</a:t>
            </a:r>
            <a:r>
              <a:rPr lang="ja-JP" altLang="en-US" sz="1600" dirty="0" smtClean="0">
                <a:solidFill>
                  <a:srgbClr val="0080FF"/>
                </a:solidFill>
                <a:latin typeface="小塚ゴシック Pr6N R"/>
                <a:ea typeface="小塚ゴシック Pr6N R"/>
                <a:cs typeface="小塚ゴシック Pr6N R"/>
              </a:rPr>
              <a:t>やスマホで農業日誌・圃場管理ができるクラウド型農業生産管理ツールです。</a:t>
            </a:r>
            <a:endParaRPr lang="en-US" altLang="ja-JP" sz="1600" dirty="0" smtClean="0">
              <a:solidFill>
                <a:srgbClr val="0080FF"/>
              </a:solidFill>
              <a:latin typeface="小塚ゴシック Pr6N R"/>
              <a:ea typeface="小塚ゴシック Pr6N R"/>
              <a:cs typeface="小塚ゴシック Pr6N R"/>
            </a:endParaRPr>
          </a:p>
        </p:txBody>
      </p:sp>
      <p:sp>
        <p:nvSpPr>
          <p:cNvPr id="45" name="下矢印 44"/>
          <p:cNvSpPr/>
          <p:nvPr/>
        </p:nvSpPr>
        <p:spPr>
          <a:xfrm>
            <a:off x="7270969" y="4211662"/>
            <a:ext cx="302462" cy="317426"/>
          </a:xfrm>
          <a:prstGeom prst="downArrow">
            <a:avLst>
              <a:gd name="adj1" fmla="val 30686"/>
              <a:gd name="adj2"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58" name="直線コネクタ 57"/>
          <p:cNvCxnSpPr/>
          <p:nvPr/>
        </p:nvCxnSpPr>
        <p:spPr>
          <a:xfrm flipH="1">
            <a:off x="4372" y="1405574"/>
            <a:ext cx="9901628" cy="0"/>
          </a:xfrm>
          <a:prstGeom prst="line">
            <a:avLst/>
          </a:prstGeom>
          <a:ln w="6350">
            <a:solidFill>
              <a:srgbClr val="0080FF"/>
            </a:solidFill>
          </a:ln>
          <a:effectLst/>
        </p:spPr>
        <p:style>
          <a:lnRef idx="2">
            <a:schemeClr val="accent1"/>
          </a:lnRef>
          <a:fillRef idx="0">
            <a:schemeClr val="accent1"/>
          </a:fillRef>
          <a:effectRef idx="1">
            <a:schemeClr val="accent1"/>
          </a:effectRef>
          <a:fontRef idx="minor">
            <a:schemeClr val="tx1"/>
          </a:fontRef>
        </p:style>
      </p:cxnSp>
      <p:cxnSp>
        <p:nvCxnSpPr>
          <p:cNvPr id="63" name="直線コネクタ 62"/>
          <p:cNvCxnSpPr/>
          <p:nvPr/>
        </p:nvCxnSpPr>
        <p:spPr>
          <a:xfrm flipH="1">
            <a:off x="-348" y="2077445"/>
            <a:ext cx="9911640" cy="0"/>
          </a:xfrm>
          <a:prstGeom prst="line">
            <a:avLst/>
          </a:prstGeom>
          <a:ln w="6350">
            <a:solidFill>
              <a:srgbClr val="0080FF"/>
            </a:solidFill>
          </a:ln>
          <a:effectLst/>
        </p:spPr>
        <p:style>
          <a:lnRef idx="2">
            <a:schemeClr val="accent1"/>
          </a:lnRef>
          <a:fillRef idx="0">
            <a:schemeClr val="accent1"/>
          </a:fillRef>
          <a:effectRef idx="1">
            <a:schemeClr val="accent1"/>
          </a:effectRef>
          <a:fontRef idx="minor">
            <a:schemeClr val="tx1"/>
          </a:fontRef>
        </p:style>
      </p:cxnSp>
      <p:sp>
        <p:nvSpPr>
          <p:cNvPr id="26" name="テキスト ボックス 25"/>
          <p:cNvSpPr txBox="1"/>
          <p:nvPr/>
        </p:nvSpPr>
        <p:spPr>
          <a:xfrm>
            <a:off x="5166303" y="2393001"/>
            <a:ext cx="4666162" cy="369332"/>
          </a:xfrm>
          <a:prstGeom prst="rect">
            <a:avLst/>
          </a:prstGeom>
          <a:noFill/>
        </p:spPr>
        <p:txBody>
          <a:bodyPr wrap="none" rtlCol="0">
            <a:spAutoFit/>
          </a:bodyPr>
          <a:lstStyle/>
          <a:p>
            <a:r>
              <a:rPr lang="ja-JP" altLang="en-US" dirty="0" smtClean="0">
                <a:solidFill>
                  <a:srgbClr val="0080FF"/>
                </a:solidFill>
                <a:latin typeface="小塚ゴシック Pr6N M"/>
                <a:ea typeface="小塚ゴシック Pr6N M"/>
                <a:cs typeface="小塚ゴシック Pr6N M"/>
              </a:rPr>
              <a:t>アグリノート</a:t>
            </a:r>
            <a:r>
              <a:rPr kumimoji="1" lang="en-US" altLang="ja-JP" dirty="0" smtClean="0">
                <a:solidFill>
                  <a:srgbClr val="0080FF"/>
                </a:solidFill>
                <a:latin typeface="小塚ゴシック Pr6N M"/>
                <a:ea typeface="小塚ゴシック Pr6N M"/>
                <a:cs typeface="小塚ゴシック Pr6N M"/>
              </a:rPr>
              <a:t> </a:t>
            </a:r>
            <a:r>
              <a:rPr lang="ja-JP" altLang="en-US" sz="1200" dirty="0" smtClean="0">
                <a:solidFill>
                  <a:srgbClr val="0080FF"/>
                </a:solidFill>
                <a:latin typeface="小塚ゴシック Pr6N M"/>
                <a:ea typeface="小塚ゴシック Pr6N M"/>
                <a:cs typeface="小塚ゴシック Pr6N M"/>
              </a:rPr>
              <a:t>にオープンデータが追加された</a:t>
            </a:r>
            <a:r>
              <a:rPr kumimoji="1" lang="ja-JP" altLang="en-US" dirty="0" smtClean="0">
                <a:solidFill>
                  <a:srgbClr val="0080FF"/>
                </a:solidFill>
                <a:latin typeface="小塚ゴシック Pr6N M"/>
                <a:ea typeface="小塚ゴシック Pr6N M"/>
                <a:cs typeface="小塚ゴシック Pr6N M"/>
              </a:rPr>
              <a:t>キッカケ</a:t>
            </a:r>
            <a:endParaRPr kumimoji="1" lang="ja-JP" altLang="en-US" dirty="0">
              <a:solidFill>
                <a:srgbClr val="0080FF"/>
              </a:solidFill>
              <a:latin typeface="小塚ゴシック Pr6N M"/>
              <a:ea typeface="小塚ゴシック Pr6N M"/>
              <a:cs typeface="小塚ゴシック Pr6N M"/>
            </a:endParaRPr>
          </a:p>
        </p:txBody>
      </p:sp>
      <p:sp>
        <p:nvSpPr>
          <p:cNvPr id="78" name="テキスト ボックス 77"/>
          <p:cNvSpPr txBox="1"/>
          <p:nvPr/>
        </p:nvSpPr>
        <p:spPr>
          <a:xfrm>
            <a:off x="5174943" y="2855022"/>
            <a:ext cx="4499085" cy="1200329"/>
          </a:xfrm>
          <a:prstGeom prst="rect">
            <a:avLst/>
          </a:prstGeom>
          <a:noFill/>
        </p:spPr>
        <p:txBody>
          <a:bodyPr wrap="square" rtlCol="0">
            <a:spAutoFit/>
          </a:bodyPr>
          <a:lstStyle/>
          <a:p>
            <a:pPr marL="171450" indent="-171450">
              <a:buFont typeface="Wingdings" charset="2"/>
              <a:buChar char="l"/>
            </a:pPr>
            <a:r>
              <a:rPr lang="en-US" altLang="en-US" sz="1200" dirty="0" smtClean="0">
                <a:latin typeface="小塚ゴシック Pr6N L"/>
                <a:ea typeface="小塚ゴシック Pr6N L"/>
                <a:cs typeface="小塚ゴシック Pr6N L"/>
              </a:rPr>
              <a:t>農業</a:t>
            </a:r>
            <a:r>
              <a:rPr lang="ja-JP" altLang="en-US" sz="1200" dirty="0" smtClean="0">
                <a:latin typeface="小塚ゴシック Pr6N L"/>
                <a:ea typeface="小塚ゴシック Pr6N L"/>
                <a:cs typeface="小塚ゴシック Pr6N L"/>
              </a:rPr>
              <a:t>事業</a:t>
            </a:r>
            <a:r>
              <a:rPr lang="en-US" altLang="en-US" sz="1200" dirty="0" smtClean="0">
                <a:latin typeface="小塚ゴシック Pr6N L"/>
                <a:ea typeface="小塚ゴシック Pr6N L"/>
                <a:cs typeface="小塚ゴシック Pr6N L"/>
              </a:rPr>
              <a:t>者は</a:t>
            </a:r>
            <a:r>
              <a:rPr lang="ja-JP" altLang="en-US" sz="1200" dirty="0" smtClean="0">
                <a:latin typeface="小塚ゴシック Pr6N L"/>
                <a:ea typeface="小塚ゴシック Pr6N L"/>
                <a:cs typeface="小塚ゴシック Pr6N L"/>
              </a:rPr>
              <a:t>農作業の記録を手書きで管理するため、</a:t>
            </a:r>
            <a:r>
              <a:rPr lang="en-US" altLang="ja-JP" sz="1200" dirty="0" smtClean="0">
                <a:latin typeface="小塚ゴシック Pr6N L"/>
                <a:ea typeface="小塚ゴシック Pr6N L"/>
                <a:cs typeface="小塚ゴシック Pr6N L"/>
              </a:rPr>
              <a:t/>
            </a:r>
            <a:br>
              <a:rPr lang="en-US" altLang="ja-JP" sz="1200" dirty="0" smtClean="0">
                <a:latin typeface="小塚ゴシック Pr6N L"/>
                <a:ea typeface="小塚ゴシック Pr6N L"/>
                <a:cs typeface="小塚ゴシック Pr6N L"/>
              </a:rPr>
            </a:br>
            <a:r>
              <a:rPr lang="ja-JP" altLang="en-US" sz="1200" dirty="0" smtClean="0">
                <a:latin typeface="小塚ゴシック Pr6N L"/>
                <a:ea typeface="小塚ゴシック Pr6N L"/>
                <a:cs typeface="小塚ゴシック Pr6N L"/>
              </a:rPr>
              <a:t>多大な時間と労力を必要としていた。また、汚損や</a:t>
            </a:r>
            <a:r>
              <a:rPr lang="en-US" altLang="ja-JP" sz="1200" dirty="0">
                <a:latin typeface="小塚ゴシック Pr6N L"/>
                <a:ea typeface="小塚ゴシック Pr6N L"/>
                <a:cs typeface="小塚ゴシック Pr6N L"/>
              </a:rPr>
              <a:t/>
            </a:r>
            <a:br>
              <a:rPr lang="en-US" altLang="ja-JP" sz="1200" dirty="0">
                <a:latin typeface="小塚ゴシック Pr6N L"/>
                <a:ea typeface="小塚ゴシック Pr6N L"/>
                <a:cs typeface="小塚ゴシック Pr6N L"/>
              </a:rPr>
            </a:br>
            <a:r>
              <a:rPr lang="ja-JP" altLang="en-US" sz="1200" dirty="0" smtClean="0">
                <a:latin typeface="小塚ゴシック Pr6N L"/>
                <a:ea typeface="小塚ゴシック Pr6N L"/>
                <a:cs typeface="小塚ゴシック Pr6N L"/>
              </a:rPr>
              <a:t>記録忘れのリスクもあった</a:t>
            </a:r>
            <a:endParaRPr lang="en-US" altLang="ja-JP" sz="1200" dirty="0" smtClean="0">
              <a:latin typeface="小塚ゴシック Pr6N L"/>
              <a:ea typeface="小塚ゴシック Pr6N L"/>
              <a:cs typeface="小塚ゴシック Pr6N L"/>
            </a:endParaRPr>
          </a:p>
          <a:p>
            <a:endParaRPr lang="en-US" altLang="ja-JP" sz="1200" dirty="0" smtClean="0">
              <a:latin typeface="小塚ゴシック Pr6N L"/>
              <a:ea typeface="小塚ゴシック Pr6N L"/>
              <a:cs typeface="小塚ゴシック Pr6N L"/>
            </a:endParaRPr>
          </a:p>
          <a:p>
            <a:pPr marL="171450" indent="-171450">
              <a:buFont typeface="Wingdings" charset="2"/>
              <a:buChar char="l"/>
            </a:pPr>
            <a:r>
              <a:rPr lang="ja-JP" altLang="en-US" sz="1200" dirty="0" smtClean="0">
                <a:latin typeface="小塚ゴシック Pr6N L"/>
                <a:ea typeface="小塚ゴシック Pr6N L"/>
                <a:cs typeface="小塚ゴシック Pr6N L"/>
              </a:rPr>
              <a:t>国が保有する農薬・肥料データの参照には手間が</a:t>
            </a:r>
            <a:r>
              <a:rPr lang="en-US" altLang="ja-JP" sz="1200" dirty="0">
                <a:latin typeface="小塚ゴシック Pr6N L"/>
                <a:ea typeface="小塚ゴシック Pr6N L"/>
                <a:cs typeface="小塚ゴシック Pr6N L"/>
              </a:rPr>
              <a:t/>
            </a:r>
            <a:br>
              <a:rPr lang="en-US" altLang="ja-JP" sz="1200" dirty="0">
                <a:latin typeface="小塚ゴシック Pr6N L"/>
                <a:ea typeface="小塚ゴシック Pr6N L"/>
                <a:cs typeface="小塚ゴシック Pr6N L"/>
              </a:rPr>
            </a:br>
            <a:r>
              <a:rPr lang="ja-JP" altLang="en-US" sz="1200" dirty="0" smtClean="0">
                <a:latin typeface="小塚ゴシック Pr6N L"/>
                <a:ea typeface="小塚ゴシック Pr6N L"/>
                <a:cs typeface="小塚ゴシック Pr6N L"/>
              </a:rPr>
              <a:t>かかっていた</a:t>
            </a:r>
            <a:endParaRPr lang="en-US" altLang="ja-JP" sz="1200" dirty="0" smtClean="0">
              <a:latin typeface="小塚ゴシック Pr6N L"/>
              <a:ea typeface="小塚ゴシック Pr6N L"/>
              <a:cs typeface="小塚ゴシック Pr6N L"/>
            </a:endParaRPr>
          </a:p>
        </p:txBody>
      </p:sp>
      <p:sp>
        <p:nvSpPr>
          <p:cNvPr id="81" name="テキスト ボックス 80"/>
          <p:cNvSpPr txBox="1"/>
          <p:nvPr/>
        </p:nvSpPr>
        <p:spPr>
          <a:xfrm>
            <a:off x="5166303" y="4624945"/>
            <a:ext cx="3975203" cy="369332"/>
          </a:xfrm>
          <a:prstGeom prst="rect">
            <a:avLst/>
          </a:prstGeom>
          <a:noFill/>
        </p:spPr>
        <p:txBody>
          <a:bodyPr wrap="none" rtlCol="0">
            <a:spAutoFit/>
          </a:bodyPr>
          <a:lstStyle/>
          <a:p>
            <a:r>
              <a:rPr lang="ja-JP" altLang="en-US" sz="1400" dirty="0" smtClean="0">
                <a:solidFill>
                  <a:schemeClr val="bg1"/>
                </a:solidFill>
                <a:latin typeface="小塚ゴシック Pr6N M"/>
                <a:ea typeface="小塚ゴシック Pr6N M"/>
                <a:cs typeface="小塚ゴシック Pr6N M"/>
              </a:rPr>
              <a:t>オープンデータ追加されて</a:t>
            </a:r>
            <a:r>
              <a:rPr kumimoji="1" lang="en-US" altLang="ja-JP" dirty="0" smtClean="0">
                <a:solidFill>
                  <a:schemeClr val="bg1"/>
                </a:solidFill>
                <a:latin typeface="小塚ゴシック Pr6N M"/>
                <a:ea typeface="小塚ゴシック Pr6N M"/>
                <a:cs typeface="小塚ゴシック Pr6N M"/>
              </a:rPr>
              <a:t> </a:t>
            </a:r>
            <a:r>
              <a:rPr kumimoji="1" lang="ja-JP" altLang="en-US" dirty="0" smtClean="0">
                <a:solidFill>
                  <a:schemeClr val="bg1"/>
                </a:solidFill>
                <a:latin typeface="小塚ゴシック Pr6N M"/>
                <a:ea typeface="小塚ゴシック Pr6N M"/>
                <a:cs typeface="小塚ゴシック Pr6N M"/>
              </a:rPr>
              <a:t>こう</a:t>
            </a:r>
            <a:r>
              <a:rPr lang="ja-JP" altLang="en-US" dirty="0" smtClean="0">
                <a:solidFill>
                  <a:schemeClr val="bg1"/>
                </a:solidFill>
                <a:latin typeface="小塚ゴシック Pr6N M"/>
                <a:ea typeface="小塚ゴシック Pr6N M"/>
                <a:cs typeface="小塚ゴシック Pr6N M"/>
              </a:rPr>
              <a:t>変わった！</a:t>
            </a:r>
            <a:endParaRPr kumimoji="1" lang="ja-JP" altLang="en-US" dirty="0">
              <a:solidFill>
                <a:schemeClr val="bg1"/>
              </a:solidFill>
              <a:latin typeface="小塚ゴシック Pr6N M"/>
              <a:ea typeface="小塚ゴシック Pr6N M"/>
              <a:cs typeface="小塚ゴシック Pr6N M"/>
            </a:endParaRPr>
          </a:p>
        </p:txBody>
      </p:sp>
      <p:sp>
        <p:nvSpPr>
          <p:cNvPr id="82" name="テキスト ボックス 81"/>
          <p:cNvSpPr txBox="1"/>
          <p:nvPr/>
        </p:nvSpPr>
        <p:spPr>
          <a:xfrm>
            <a:off x="5166303" y="5213871"/>
            <a:ext cx="4378122" cy="1569660"/>
          </a:xfrm>
          <a:prstGeom prst="rect">
            <a:avLst/>
          </a:prstGeom>
          <a:noFill/>
        </p:spPr>
        <p:txBody>
          <a:bodyPr wrap="none" rtlCol="0">
            <a:spAutoFit/>
          </a:bodyPr>
          <a:lstStyle/>
          <a:p>
            <a:pPr marL="171450" indent="-171450">
              <a:buFont typeface="Wingdings" charset="2"/>
              <a:buChar char="l"/>
            </a:pPr>
            <a:r>
              <a:rPr lang="ja-JP" altLang="en-US" sz="1200" dirty="0" smtClean="0">
                <a:latin typeface="小塚ゴシック Pr6N L"/>
                <a:ea typeface="小塚ゴシック Pr6N L"/>
                <a:cs typeface="小塚ゴシック Pr6N L"/>
              </a:rPr>
              <a:t>農業事業者は</a:t>
            </a:r>
            <a:r>
              <a:rPr lang="en-US" altLang="ja-JP" sz="1200" dirty="0" smtClean="0">
                <a:latin typeface="小塚ゴシック Pr6N L"/>
                <a:ea typeface="小塚ゴシック Pr6N L"/>
                <a:cs typeface="小塚ゴシック Pr6N L"/>
              </a:rPr>
              <a:t>PC</a:t>
            </a:r>
            <a:r>
              <a:rPr lang="ja-JP" altLang="en-US" sz="1200" dirty="0" smtClean="0">
                <a:latin typeface="小塚ゴシック Pr6N L"/>
                <a:ea typeface="小塚ゴシック Pr6N L"/>
                <a:cs typeface="小塚ゴシック Pr6N L"/>
              </a:rPr>
              <a:t>、スマートフォン等から記録・集計が可能</a:t>
            </a:r>
            <a:endParaRPr lang="en-US" altLang="ja-JP" sz="1200" dirty="0" smtClean="0">
              <a:latin typeface="小塚ゴシック Pr6N L"/>
              <a:ea typeface="小塚ゴシック Pr6N L"/>
              <a:cs typeface="小塚ゴシック Pr6N L"/>
            </a:endParaRPr>
          </a:p>
          <a:p>
            <a:r>
              <a:rPr lang="ja-JP" altLang="en-US" sz="1200" dirty="0" smtClean="0">
                <a:latin typeface="小塚ゴシック Pr6N L"/>
                <a:ea typeface="小塚ゴシック Pr6N L"/>
                <a:cs typeface="小塚ゴシック Pr6N L"/>
              </a:rPr>
              <a:t>　になり「いつもの作業」の続きで国の農薬・肥料の</a:t>
            </a:r>
            <a:endParaRPr lang="en-US" altLang="ja-JP" sz="1200" dirty="0" smtClean="0">
              <a:latin typeface="小塚ゴシック Pr6N L"/>
              <a:ea typeface="小塚ゴシック Pr6N L"/>
              <a:cs typeface="小塚ゴシック Pr6N L"/>
            </a:endParaRPr>
          </a:p>
          <a:p>
            <a:r>
              <a:rPr lang="ja-JP" altLang="ja-JP" sz="1200" dirty="0">
                <a:latin typeface="小塚ゴシック Pr6N L"/>
                <a:ea typeface="小塚ゴシック Pr6N L"/>
                <a:cs typeface="小塚ゴシック Pr6N L"/>
              </a:rPr>
              <a:t>　</a:t>
            </a:r>
            <a:r>
              <a:rPr lang="ja-JP" altLang="en-US" sz="1200" dirty="0" smtClean="0">
                <a:latin typeface="小塚ゴシック Pr6N L"/>
                <a:ea typeface="小塚ゴシック Pr6N L"/>
                <a:cs typeface="小塚ゴシック Pr6N L"/>
              </a:rPr>
              <a:t>データベースを参照できるようにできるようになった</a:t>
            </a:r>
            <a:endParaRPr lang="en-US" altLang="ja-JP" sz="1200" dirty="0" smtClean="0">
              <a:latin typeface="小塚ゴシック Pr6N L"/>
              <a:ea typeface="小塚ゴシック Pr6N L"/>
              <a:cs typeface="小塚ゴシック Pr6N L"/>
            </a:endParaRPr>
          </a:p>
          <a:p>
            <a:pPr marL="171450" indent="-171450">
              <a:buFont typeface="Wingdings" charset="2"/>
              <a:buChar char="l"/>
            </a:pPr>
            <a:endParaRPr lang="en-US" altLang="ja-JP" sz="1200" dirty="0">
              <a:latin typeface="小塚ゴシック Pr6N L"/>
              <a:ea typeface="小塚ゴシック Pr6N L"/>
              <a:cs typeface="小塚ゴシック Pr6N L"/>
            </a:endParaRPr>
          </a:p>
          <a:p>
            <a:pPr marL="171450" indent="-171450">
              <a:buFont typeface="Wingdings" charset="2"/>
              <a:buChar char="l"/>
            </a:pPr>
            <a:r>
              <a:rPr lang="ja-JP" altLang="en-US" sz="1200" dirty="0" smtClean="0">
                <a:latin typeface="小塚ゴシック Pr6N L"/>
                <a:ea typeface="小塚ゴシック Pr6N L"/>
                <a:cs typeface="小塚ゴシック Pr6N L"/>
              </a:rPr>
              <a:t>圃場やハウスなど、いつでもその場でスマホから</a:t>
            </a:r>
            <a:endParaRPr lang="en-US" altLang="ja-JP" sz="1200" dirty="0" smtClean="0">
              <a:latin typeface="小塚ゴシック Pr6N L"/>
              <a:ea typeface="小塚ゴシック Pr6N L"/>
              <a:cs typeface="小塚ゴシック Pr6N L"/>
            </a:endParaRPr>
          </a:p>
          <a:p>
            <a:r>
              <a:rPr lang="ja-JP" altLang="ja-JP" sz="1200" dirty="0">
                <a:latin typeface="小塚ゴシック Pr6N L"/>
                <a:ea typeface="小塚ゴシック Pr6N L"/>
                <a:cs typeface="小塚ゴシック Pr6N L"/>
              </a:rPr>
              <a:t>　</a:t>
            </a:r>
            <a:r>
              <a:rPr lang="ja-JP" altLang="en-US" sz="1200" dirty="0" smtClean="0">
                <a:latin typeface="小塚ゴシック Pr6N L"/>
                <a:ea typeface="小塚ゴシック Pr6N L"/>
                <a:cs typeface="小塚ゴシック Pr6N L"/>
              </a:rPr>
              <a:t>農薬・肥料データの確認が可能になった</a:t>
            </a:r>
            <a:endParaRPr lang="en-US" altLang="ja-JP" sz="1200" dirty="0" smtClean="0">
              <a:latin typeface="小塚ゴシック Pr6N L"/>
              <a:ea typeface="小塚ゴシック Pr6N L"/>
              <a:cs typeface="小塚ゴシック Pr6N L"/>
            </a:endParaRPr>
          </a:p>
          <a:p>
            <a:endParaRPr lang="en-US" altLang="ja-JP" sz="1200" dirty="0" smtClean="0">
              <a:latin typeface="小塚ゴシック Pr6N L"/>
              <a:ea typeface="小塚ゴシック Pr6N L"/>
              <a:cs typeface="小塚ゴシック Pr6N L"/>
            </a:endParaRPr>
          </a:p>
          <a:p>
            <a:r>
              <a:rPr lang="ja-JP" altLang="ja-JP" sz="1200" dirty="0">
                <a:latin typeface="小塚ゴシック Pr6N L"/>
                <a:ea typeface="小塚ゴシック Pr6N L"/>
                <a:cs typeface="小塚ゴシック Pr6N L"/>
              </a:rPr>
              <a:t>　</a:t>
            </a:r>
            <a:endParaRPr lang="en-US" altLang="ja-JP" sz="1200" dirty="0" smtClean="0">
              <a:latin typeface="小塚ゴシック Pr6N L"/>
              <a:ea typeface="小塚ゴシック Pr6N L"/>
              <a:cs typeface="小塚ゴシック Pr6N L"/>
            </a:endParaRPr>
          </a:p>
        </p:txBody>
      </p:sp>
      <p:sp>
        <p:nvSpPr>
          <p:cNvPr id="84" name="角丸四角形 83"/>
          <p:cNvSpPr/>
          <p:nvPr/>
        </p:nvSpPr>
        <p:spPr>
          <a:xfrm>
            <a:off x="5050292" y="2327966"/>
            <a:ext cx="4743817" cy="1840961"/>
          </a:xfrm>
          <a:prstGeom prst="roundRect">
            <a:avLst>
              <a:gd name="adj" fmla="val 10424"/>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2" name="ハテナb.png" descr="/Users/meg/Desktop/特研/特研OD/アイコン/ハテナb.png"/>
          <p:cNvPicPr>
            <a:picLocks noChangeAspect="1"/>
          </p:cNvPicPr>
          <p:nvPr/>
        </p:nvPicPr>
        <p:blipFill>
          <a:blip r:embed="rId2" r:link="rId3">
            <a:extLst>
              <a:ext uri="{28A0092B-C50C-407E-A947-70E740481C1C}">
                <a14:useLocalDpi xmlns:a14="http://schemas.microsoft.com/office/drawing/2010/main" val="0"/>
              </a:ext>
            </a:extLst>
          </a:blip>
          <a:stretch>
            <a:fillRect/>
          </a:stretch>
        </p:blipFill>
        <p:spPr>
          <a:xfrm>
            <a:off x="9249740" y="3280449"/>
            <a:ext cx="404301" cy="834644"/>
          </a:xfrm>
          <a:prstGeom prst="rect">
            <a:avLst/>
          </a:prstGeom>
        </p:spPr>
      </p:pic>
      <p:pic>
        <p:nvPicPr>
          <p:cNvPr id="3" name="ひらめきb.png" descr="/Users/meg/Desktop/特研/特研OD/アイコン/ひらめきb.png"/>
          <p:cNvPicPr>
            <a:picLocks noChangeAspect="1"/>
          </p:cNvPicPr>
          <p:nvPr/>
        </p:nvPicPr>
        <p:blipFill>
          <a:blip r:embed="rId4" r:link="rId5">
            <a:extLst>
              <a:ext uri="{28A0092B-C50C-407E-A947-70E740481C1C}">
                <a14:useLocalDpi xmlns:a14="http://schemas.microsoft.com/office/drawing/2010/main" val="0"/>
              </a:ext>
            </a:extLst>
          </a:blip>
          <a:stretch>
            <a:fillRect/>
          </a:stretch>
        </p:blipFill>
        <p:spPr>
          <a:xfrm>
            <a:off x="9340242" y="5470575"/>
            <a:ext cx="228827" cy="915308"/>
          </a:xfrm>
          <a:prstGeom prst="rect">
            <a:avLst/>
          </a:prstGeom>
        </p:spPr>
      </p:pic>
      <p:sp>
        <p:nvSpPr>
          <p:cNvPr id="27" name="タイトル 1"/>
          <p:cNvSpPr txBox="1">
            <a:spLocks/>
          </p:cNvSpPr>
          <p:nvPr/>
        </p:nvSpPr>
        <p:spPr>
          <a:xfrm>
            <a:off x="45111" y="238812"/>
            <a:ext cx="5828639" cy="744513"/>
          </a:xfrm>
          <a:prstGeom prst="rect">
            <a:avLst/>
          </a:prstGeom>
        </p:spPr>
        <p:txBody>
          <a:bodyPr vert="horz" lIns="91440" tIns="45720" rIns="91440" bIns="45720" rtlCol="0" anchor="ctr">
            <a:no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smtClean="0">
                <a:solidFill>
                  <a:schemeClr val="bg1"/>
                </a:solidFill>
                <a:latin typeface="小塚ゴシック Pro M"/>
                <a:ea typeface="小塚ゴシック Pro M"/>
                <a:cs typeface="小塚ゴシック Pro M"/>
              </a:rPr>
              <a:t>アグリノート</a:t>
            </a:r>
            <a:endParaRPr lang="ja-JP" altLang="en-US" sz="3600" dirty="0">
              <a:solidFill>
                <a:schemeClr val="bg1"/>
              </a:solidFill>
              <a:latin typeface="小塚ゴシック Pro M"/>
              <a:ea typeface="小塚ゴシック Pro M"/>
              <a:cs typeface="小塚ゴシック Pro M"/>
            </a:endParaRPr>
          </a:p>
        </p:txBody>
      </p:sp>
      <p:sp>
        <p:nvSpPr>
          <p:cNvPr id="28" name="タイトル 1"/>
          <p:cNvSpPr txBox="1">
            <a:spLocks/>
          </p:cNvSpPr>
          <p:nvPr/>
        </p:nvSpPr>
        <p:spPr>
          <a:xfrm>
            <a:off x="57563" y="-26855"/>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400" dirty="0" smtClean="0">
                <a:solidFill>
                  <a:srgbClr val="FFFFFF"/>
                </a:solidFill>
                <a:latin typeface="小塚ゴシック Pr6N R"/>
                <a:ea typeface="小塚ゴシック Pr6N R"/>
                <a:cs typeface="小塚ゴシック Pr6N R"/>
              </a:rPr>
              <a:t>農業は、記憶から記録へ。</a:t>
            </a:r>
            <a:endParaRPr kumimoji="1" lang="ja-JP" altLang="en-US" sz="1400" dirty="0">
              <a:solidFill>
                <a:srgbClr val="FFFFFF"/>
              </a:solidFill>
              <a:latin typeface="小塚ゴシック Pr6N R"/>
              <a:ea typeface="小塚ゴシック Pr6N R"/>
              <a:cs typeface="小塚ゴシック Pr6N R"/>
            </a:endParaRPr>
          </a:p>
        </p:txBody>
      </p:sp>
      <p:sp>
        <p:nvSpPr>
          <p:cNvPr id="29" name="タイトル 1"/>
          <p:cNvSpPr txBox="1">
            <a:spLocks/>
          </p:cNvSpPr>
          <p:nvPr/>
        </p:nvSpPr>
        <p:spPr>
          <a:xfrm>
            <a:off x="57563" y="827741"/>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400" dirty="0" smtClean="0">
                <a:solidFill>
                  <a:srgbClr val="FFFFFF"/>
                </a:solidFill>
                <a:latin typeface="小塚ゴシック Pr6N R"/>
                <a:ea typeface="小塚ゴシック Pr6N R"/>
                <a:cs typeface="小塚ゴシック Pr6N R"/>
              </a:rPr>
              <a:t>By</a:t>
            </a:r>
            <a:r>
              <a:rPr lang="ja-JP" altLang="en-US" sz="1400" dirty="0" smtClean="0">
                <a:solidFill>
                  <a:srgbClr val="FFFFFF"/>
                </a:solidFill>
                <a:latin typeface="小塚ゴシック Pr6N R"/>
                <a:ea typeface="小塚ゴシック Pr6N R"/>
                <a:cs typeface="小塚ゴシック Pr6N R"/>
              </a:rPr>
              <a:t> ウォーターセル</a:t>
            </a:r>
            <a:r>
              <a:rPr lang="ja-JP" altLang="en-US" sz="1400" dirty="0" smtClean="0">
                <a:solidFill>
                  <a:schemeClr val="bg1"/>
                </a:solidFill>
                <a:latin typeface="小塚ゴシック Pr6N L"/>
                <a:ea typeface="小塚ゴシック Pr6N L"/>
                <a:cs typeface="小塚ゴシック Pr6N L"/>
              </a:rPr>
              <a:t>株式会社</a:t>
            </a:r>
            <a:endParaRPr kumimoji="1" lang="ja-JP" altLang="en-US" sz="1400" dirty="0">
              <a:solidFill>
                <a:schemeClr val="bg1"/>
              </a:solidFill>
              <a:latin typeface="小塚ゴシック Pr6N R"/>
              <a:ea typeface="小塚ゴシック Pr6N R"/>
              <a:cs typeface="小塚ゴシック Pr6N R"/>
            </a:endParaRPr>
          </a:p>
        </p:txBody>
      </p:sp>
      <p:grpSp>
        <p:nvGrpSpPr>
          <p:cNvPr id="25" name="図形グループ 24"/>
          <p:cNvGrpSpPr/>
          <p:nvPr/>
        </p:nvGrpSpPr>
        <p:grpSpPr>
          <a:xfrm>
            <a:off x="6255233" y="250008"/>
            <a:ext cx="752743" cy="752743"/>
            <a:chOff x="6255233" y="281179"/>
            <a:chExt cx="752743" cy="752743"/>
          </a:xfrm>
          <a:noFill/>
        </p:grpSpPr>
        <p:sp>
          <p:nvSpPr>
            <p:cNvPr id="31" name="角丸四角形 30"/>
            <p:cNvSpPr/>
            <p:nvPr/>
          </p:nvSpPr>
          <p:spPr>
            <a:xfrm>
              <a:off x="6255233" y="281179"/>
              <a:ext cx="752743" cy="752743"/>
            </a:xfrm>
            <a:prstGeom prst="roundRect">
              <a:avLst/>
            </a:prstGeom>
            <a:grp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6308439" y="334385"/>
              <a:ext cx="646331" cy="646331"/>
            </a:xfrm>
            <a:prstGeom prst="rect">
              <a:avLst/>
            </a:prstGeom>
            <a:grpFill/>
            <a:ln>
              <a:noFill/>
            </a:ln>
          </p:spPr>
          <p:txBody>
            <a:bodyPr wrap="none" rtlCol="0">
              <a:spAutoFit/>
            </a:bodyPr>
            <a:lstStyle/>
            <a:p>
              <a:r>
                <a:rPr kumimoji="1" lang="ja-JP" altLang="en-US" dirty="0" smtClean="0">
                  <a:solidFill>
                    <a:srgbClr val="DEFFFF"/>
                  </a:solidFill>
                  <a:latin typeface="小塚ゴシック Pr6N M"/>
                  <a:ea typeface="小塚ゴシック Pr6N M"/>
                  <a:cs typeface="小塚ゴシック Pr6N M"/>
                </a:rPr>
                <a:t>防災</a:t>
              </a:r>
              <a:endParaRPr kumimoji="1" lang="en-US" altLang="ja-JP" dirty="0" smtClean="0">
                <a:solidFill>
                  <a:srgbClr val="DEFFFF"/>
                </a:solidFill>
                <a:latin typeface="小塚ゴシック Pr6N M"/>
                <a:ea typeface="小塚ゴシック Pr6N M"/>
                <a:cs typeface="小塚ゴシック Pr6N M"/>
              </a:endParaRPr>
            </a:p>
            <a:p>
              <a:r>
                <a:rPr lang="ja-JP" altLang="en-US" dirty="0" smtClean="0">
                  <a:solidFill>
                    <a:srgbClr val="DEFFFF"/>
                  </a:solidFill>
                  <a:latin typeface="小塚ゴシック Pr6N M"/>
                  <a:ea typeface="小塚ゴシック Pr6N M"/>
                  <a:cs typeface="小塚ゴシック Pr6N M"/>
                </a:rPr>
                <a:t>減災</a:t>
              </a:r>
              <a:endParaRPr kumimoji="1" lang="ja-JP" altLang="en-US" dirty="0">
                <a:solidFill>
                  <a:srgbClr val="DEFFFF"/>
                </a:solidFill>
                <a:latin typeface="小塚ゴシック Pr6N M"/>
                <a:ea typeface="小塚ゴシック Pr6N M"/>
                <a:cs typeface="小塚ゴシック Pr6N M"/>
              </a:endParaRPr>
            </a:p>
          </p:txBody>
        </p:sp>
      </p:grpSp>
      <p:grpSp>
        <p:nvGrpSpPr>
          <p:cNvPr id="34" name="図形グループ 33"/>
          <p:cNvGrpSpPr/>
          <p:nvPr/>
        </p:nvGrpSpPr>
        <p:grpSpPr>
          <a:xfrm>
            <a:off x="8089329" y="250008"/>
            <a:ext cx="752743" cy="752743"/>
            <a:chOff x="8060984" y="281179"/>
            <a:chExt cx="752743" cy="752743"/>
          </a:xfrm>
          <a:solidFill>
            <a:schemeClr val="bg1"/>
          </a:solidFill>
        </p:grpSpPr>
        <p:sp>
          <p:nvSpPr>
            <p:cNvPr id="35" name="角丸四角形 34"/>
            <p:cNvSpPr/>
            <p:nvPr/>
          </p:nvSpPr>
          <p:spPr>
            <a:xfrm>
              <a:off x="8060984" y="281179"/>
              <a:ext cx="752743" cy="752743"/>
            </a:xfrm>
            <a:prstGeom prst="roundRect">
              <a:avLst/>
            </a:prstGeom>
            <a:grp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6" name="テキスト ボックス 35"/>
            <p:cNvSpPr txBox="1"/>
            <p:nvPr/>
          </p:nvSpPr>
          <p:spPr>
            <a:xfrm>
              <a:off x="8114190" y="334385"/>
              <a:ext cx="646331" cy="646331"/>
            </a:xfrm>
            <a:prstGeom prst="rect">
              <a:avLst/>
            </a:prstGeom>
            <a:grpFill/>
            <a:ln>
              <a:solidFill>
                <a:schemeClr val="bg1"/>
              </a:solidFill>
            </a:ln>
          </p:spPr>
          <p:txBody>
            <a:bodyPr wrap="none" rtlCol="0">
              <a:spAutoFit/>
            </a:bodyPr>
            <a:lstStyle/>
            <a:p>
              <a:r>
                <a:rPr lang="ja-JP" altLang="en-US" dirty="0" smtClean="0">
                  <a:solidFill>
                    <a:srgbClr val="4CA6FF"/>
                  </a:solidFill>
                  <a:latin typeface="小塚ゴシック Pr6N M"/>
                  <a:ea typeface="小塚ゴシック Pr6N M"/>
                  <a:cs typeface="小塚ゴシック Pr6N M"/>
                </a:rPr>
                <a:t>産業</a:t>
              </a:r>
              <a:endParaRPr lang="en-US" altLang="ja-JP" dirty="0" smtClean="0">
                <a:solidFill>
                  <a:srgbClr val="4CA6FF"/>
                </a:solidFill>
                <a:latin typeface="小塚ゴシック Pr6N M"/>
                <a:ea typeface="小塚ゴシック Pr6N M"/>
                <a:cs typeface="小塚ゴシック Pr6N M"/>
              </a:endParaRPr>
            </a:p>
            <a:p>
              <a:r>
                <a:rPr lang="ja-JP" altLang="en-US" dirty="0" smtClean="0">
                  <a:solidFill>
                    <a:srgbClr val="4CA6FF"/>
                  </a:solidFill>
                  <a:latin typeface="小塚ゴシック Pr6N M"/>
                  <a:ea typeface="小塚ゴシック Pr6N M"/>
                  <a:cs typeface="小塚ゴシック Pr6N M"/>
                </a:rPr>
                <a:t>創出</a:t>
              </a:r>
              <a:endParaRPr kumimoji="1" lang="en-US" altLang="ja-JP" dirty="0" smtClean="0">
                <a:solidFill>
                  <a:srgbClr val="4CA6FF"/>
                </a:solidFill>
                <a:latin typeface="小塚ゴシック Pr6N M"/>
                <a:ea typeface="小塚ゴシック Pr6N M"/>
                <a:cs typeface="小塚ゴシック Pr6N M"/>
              </a:endParaRPr>
            </a:p>
          </p:txBody>
        </p:sp>
      </p:grpSp>
      <p:grpSp>
        <p:nvGrpSpPr>
          <p:cNvPr id="37" name="図形グループ 36"/>
          <p:cNvGrpSpPr/>
          <p:nvPr/>
        </p:nvGrpSpPr>
        <p:grpSpPr>
          <a:xfrm>
            <a:off x="7172281" y="250008"/>
            <a:ext cx="752743" cy="752743"/>
            <a:chOff x="7154801" y="281179"/>
            <a:chExt cx="752743" cy="752743"/>
          </a:xfrm>
        </p:grpSpPr>
        <p:sp>
          <p:nvSpPr>
            <p:cNvPr id="38" name="角丸四角形 37"/>
            <p:cNvSpPr/>
            <p:nvPr/>
          </p:nvSpPr>
          <p:spPr>
            <a:xfrm>
              <a:off x="7154801" y="281179"/>
              <a:ext cx="752743" cy="752743"/>
            </a:xfrm>
            <a:prstGeom prst="roundRect">
              <a:avLst/>
            </a:prstGeom>
            <a:no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7208007" y="334385"/>
              <a:ext cx="659155" cy="646331"/>
            </a:xfrm>
            <a:prstGeom prst="rect">
              <a:avLst/>
            </a:prstGeom>
            <a:noFill/>
            <a:ln>
              <a:noFill/>
            </a:ln>
          </p:spPr>
          <p:txBody>
            <a:bodyPr wrap="none" rtlCol="0">
              <a:spAutoFit/>
            </a:bodyPr>
            <a:lstStyle/>
            <a:p>
              <a:r>
                <a:rPr lang="ja-JP" altLang="en-US" dirty="0" smtClean="0">
                  <a:solidFill>
                    <a:srgbClr val="DEFFFF"/>
                  </a:solidFill>
                  <a:latin typeface="小塚ゴシック Pr6N M"/>
                  <a:ea typeface="小塚ゴシック Pr6N M"/>
                  <a:cs typeface="小塚ゴシック Pr6N M"/>
                </a:rPr>
                <a:t>少子</a:t>
              </a:r>
              <a:endParaRPr lang="en-US" altLang="ja-JP" dirty="0" smtClean="0">
                <a:solidFill>
                  <a:srgbClr val="DEFFFF"/>
                </a:solidFill>
                <a:latin typeface="小塚ゴシック Pr6N M"/>
                <a:ea typeface="小塚ゴシック Pr6N M"/>
                <a:cs typeface="小塚ゴシック Pr6N M"/>
              </a:endParaRPr>
            </a:p>
            <a:p>
              <a:r>
                <a:rPr lang="ja-JP" altLang="en-US" dirty="0" smtClean="0">
                  <a:solidFill>
                    <a:srgbClr val="DEFFFF"/>
                  </a:solidFill>
                  <a:latin typeface="小塚ゴシック Pr6N M"/>
                  <a:ea typeface="小塚ゴシック Pr6N M"/>
                  <a:cs typeface="小塚ゴシック Pr6N M"/>
                </a:rPr>
                <a:t>高齢</a:t>
              </a:r>
              <a:endParaRPr lang="en-US" altLang="ja-JP" dirty="0" smtClean="0">
                <a:solidFill>
                  <a:srgbClr val="DEFFFF"/>
                </a:solidFill>
                <a:latin typeface="小塚ゴシック Pr6N M"/>
                <a:ea typeface="小塚ゴシック Pr6N M"/>
                <a:cs typeface="小塚ゴシック Pr6N M"/>
              </a:endParaRPr>
            </a:p>
          </p:txBody>
        </p:sp>
      </p:grpSp>
      <p:sp>
        <p:nvSpPr>
          <p:cNvPr id="40" name="角丸四角形 39"/>
          <p:cNvSpPr/>
          <p:nvPr/>
        </p:nvSpPr>
        <p:spPr>
          <a:xfrm>
            <a:off x="9006672" y="250008"/>
            <a:ext cx="752743" cy="752743"/>
          </a:xfrm>
          <a:prstGeom prst="roundRect">
            <a:avLst/>
          </a:prstGeom>
          <a:no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9059584" y="259585"/>
            <a:ext cx="684803" cy="738664"/>
          </a:xfrm>
          <a:prstGeom prst="rect">
            <a:avLst/>
          </a:prstGeom>
          <a:noFill/>
        </p:spPr>
        <p:txBody>
          <a:bodyPr wrap="none" rtlCol="0">
            <a:spAutoFit/>
          </a:bodyPr>
          <a:lstStyle/>
          <a:p>
            <a:r>
              <a:rPr lang="ja-JP" altLang="en-US" sz="1400" dirty="0" smtClean="0">
                <a:solidFill>
                  <a:srgbClr val="DEFFFF"/>
                </a:solidFill>
                <a:latin typeface="小塚ゴシック Pr6N M"/>
                <a:ea typeface="小塚ゴシック Pr6N M"/>
                <a:cs typeface="小塚ゴシック Pr6N M"/>
              </a:rPr>
              <a:t>防犯</a:t>
            </a:r>
            <a:endParaRPr lang="en-US" altLang="ja-JP" sz="1400" dirty="0" smtClean="0">
              <a:solidFill>
                <a:srgbClr val="DEFFFF"/>
              </a:solidFill>
              <a:latin typeface="小塚ゴシック Pr6N M"/>
              <a:ea typeface="小塚ゴシック Pr6N M"/>
              <a:cs typeface="小塚ゴシック Pr6N M"/>
            </a:endParaRPr>
          </a:p>
          <a:p>
            <a:r>
              <a:rPr lang="ja-JP" altLang="en-US" sz="1400" dirty="0" smtClean="0">
                <a:solidFill>
                  <a:srgbClr val="DEFFFF"/>
                </a:solidFill>
                <a:latin typeface="小塚ゴシック Pr6N M"/>
                <a:ea typeface="小塚ゴシック Pr6N M"/>
                <a:cs typeface="小塚ゴシック Pr6N M"/>
              </a:rPr>
              <a:t>医療</a:t>
            </a:r>
            <a:endParaRPr lang="en-US" altLang="ja-JP" sz="1400" dirty="0" smtClean="0">
              <a:solidFill>
                <a:srgbClr val="DEFFFF"/>
              </a:solidFill>
              <a:latin typeface="小塚ゴシック Pr6N M"/>
              <a:ea typeface="小塚ゴシック Pr6N M"/>
              <a:cs typeface="小塚ゴシック Pr6N M"/>
            </a:endParaRPr>
          </a:p>
          <a:p>
            <a:r>
              <a:rPr lang="ja-JP" altLang="en-US" sz="1400" dirty="0" smtClean="0">
                <a:solidFill>
                  <a:srgbClr val="DEFFFF"/>
                </a:solidFill>
                <a:latin typeface="小塚ゴシック Pr6N M"/>
                <a:ea typeface="小塚ゴシック Pr6N M"/>
                <a:cs typeface="小塚ゴシック Pr6N M"/>
              </a:rPr>
              <a:t>教育</a:t>
            </a:r>
            <a:r>
              <a:rPr lang="ja-JP" altLang="en-US" sz="1000" dirty="0" smtClean="0">
                <a:solidFill>
                  <a:srgbClr val="DEFFFF"/>
                </a:solidFill>
                <a:latin typeface="小塚ゴシック Pr6N M"/>
                <a:ea typeface="小塚ゴシック Pr6N M"/>
                <a:cs typeface="小塚ゴシック Pr6N M"/>
              </a:rPr>
              <a:t>等</a:t>
            </a:r>
            <a:endParaRPr lang="en-US" altLang="ja-JP" dirty="0" smtClean="0">
              <a:solidFill>
                <a:srgbClr val="DEFFFF"/>
              </a:solidFill>
              <a:latin typeface="小塚ゴシック Pr6N M"/>
              <a:ea typeface="小塚ゴシック Pr6N M"/>
              <a:cs typeface="小塚ゴシック Pr6N M"/>
            </a:endParaRPr>
          </a:p>
        </p:txBody>
      </p:sp>
      <p:sp>
        <p:nvSpPr>
          <p:cNvPr id="42" name="角丸四角形 41"/>
          <p:cNvSpPr/>
          <p:nvPr/>
        </p:nvSpPr>
        <p:spPr>
          <a:xfrm>
            <a:off x="281966" y="2227490"/>
            <a:ext cx="4545082" cy="471867"/>
          </a:xfrm>
          <a:prstGeom prst="roundRect">
            <a:avLst>
              <a:gd name="adj" fmla="val 50000"/>
            </a:avLst>
          </a:prstGeom>
          <a:solidFill>
            <a:srgbClr val="0E79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100" dirty="0" smtClean="0">
                <a:latin typeface="フォントポにほんご"/>
                <a:ea typeface="フォントポにほんご"/>
                <a:cs typeface="フォントポにほんご"/>
              </a:rPr>
              <a:t>農作業の記録・作物の生育記録・農薬</a:t>
            </a:r>
            <a:r>
              <a:rPr lang="en-US" altLang="ja-JP" sz="1100" dirty="0" smtClean="0">
                <a:latin typeface="フォントポにほんご"/>
                <a:ea typeface="フォントポにほんご"/>
                <a:cs typeface="フォントポにほんご"/>
              </a:rPr>
              <a:t>/</a:t>
            </a:r>
            <a:r>
              <a:rPr lang="ja-JP" altLang="en-US" sz="1100" dirty="0" smtClean="0">
                <a:latin typeface="フォントポにほんご"/>
                <a:ea typeface="フォントポにほんご"/>
                <a:cs typeface="フォントポにほんご"/>
              </a:rPr>
              <a:t>肥料の使用記録などを</a:t>
            </a:r>
            <a:endParaRPr lang="en-US" altLang="ja-JP" sz="1100" dirty="0" smtClean="0">
              <a:latin typeface="フォントポにほんご"/>
              <a:ea typeface="フォントポにほんご"/>
              <a:cs typeface="フォントポにほんご"/>
            </a:endParaRPr>
          </a:p>
          <a:p>
            <a:pPr algn="ctr"/>
            <a:r>
              <a:rPr lang="ja-JP" altLang="en-US" sz="1100" dirty="0" smtClean="0">
                <a:latin typeface="フォントポにほんご"/>
                <a:ea typeface="フォントポにほんご"/>
                <a:cs typeface="フォントポにほんご"/>
              </a:rPr>
              <a:t>入力・集計できる</a:t>
            </a:r>
            <a:r>
              <a:rPr lang="en-US" altLang="ja-JP" sz="1100" dirty="0" smtClean="0">
                <a:latin typeface="フォントポにほんご"/>
                <a:ea typeface="フォントポにほんご"/>
                <a:cs typeface="フォントポにほんご"/>
              </a:rPr>
              <a:t>(Web</a:t>
            </a:r>
            <a:r>
              <a:rPr lang="ja-JP" altLang="en-US" sz="1100" dirty="0" smtClean="0">
                <a:latin typeface="フォントポにほんご"/>
                <a:ea typeface="フォントポにほんご"/>
                <a:cs typeface="フォントポにほんご"/>
              </a:rPr>
              <a:t>版</a:t>
            </a:r>
            <a:r>
              <a:rPr lang="en-US" altLang="ja-JP" sz="1100" dirty="0" smtClean="0">
                <a:latin typeface="フォントポにほんご"/>
                <a:ea typeface="フォントポにほんご"/>
                <a:cs typeface="フォントポにほんご"/>
              </a:rPr>
              <a:t>)</a:t>
            </a:r>
          </a:p>
        </p:txBody>
      </p:sp>
      <p:pic>
        <p:nvPicPr>
          <p:cNvPr id="4" name="図 3" descr="スクリーンショット 2016-02-01 10.50.45.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88371" y="2855022"/>
            <a:ext cx="4283123" cy="2921079"/>
          </a:xfrm>
          <a:prstGeom prst="rect">
            <a:avLst/>
          </a:prstGeom>
        </p:spPr>
      </p:pic>
      <p:sp>
        <p:nvSpPr>
          <p:cNvPr id="46" name="角丸四角形 45"/>
          <p:cNvSpPr/>
          <p:nvPr/>
        </p:nvSpPr>
        <p:spPr>
          <a:xfrm>
            <a:off x="2519137" y="5930392"/>
            <a:ext cx="2109913" cy="455491"/>
          </a:xfrm>
          <a:prstGeom prst="roundRect">
            <a:avLst>
              <a:gd name="adj" fmla="val 50000"/>
            </a:avLst>
          </a:prstGeom>
          <a:solidFill>
            <a:srgbClr val="0E79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100" dirty="0" smtClean="0">
                <a:latin typeface="フォントポにほんご"/>
                <a:ea typeface="フォントポにほんご"/>
                <a:cs typeface="フォントポにほんご"/>
              </a:rPr>
              <a:t>航空写真から</a:t>
            </a:r>
            <a:r>
              <a:rPr lang="en-US" altLang="ja-JP" sz="1100" dirty="0" smtClean="0">
                <a:latin typeface="フォントポにほんご"/>
                <a:ea typeface="フォントポにほんご"/>
                <a:cs typeface="フォントポにほんご"/>
              </a:rPr>
              <a:t/>
            </a:r>
            <a:br>
              <a:rPr lang="en-US" altLang="ja-JP" sz="1100" dirty="0" smtClean="0">
                <a:latin typeface="フォントポにほんご"/>
                <a:ea typeface="フォントポにほんご"/>
                <a:cs typeface="フォントポにほんご"/>
              </a:rPr>
            </a:br>
            <a:r>
              <a:rPr lang="ja-JP" altLang="en-US" sz="1100" dirty="0" smtClean="0">
                <a:latin typeface="フォントポにほんご"/>
                <a:ea typeface="フォントポにほんご"/>
                <a:cs typeface="フォントポにほんご"/>
              </a:rPr>
              <a:t>圃場を確認して入力できる</a:t>
            </a:r>
            <a:endParaRPr lang="en-US" altLang="ja-JP" sz="1100" dirty="0" smtClean="0">
              <a:latin typeface="フォントポにほんご"/>
              <a:ea typeface="フォントポにほんご"/>
              <a:cs typeface="フォントポにほんご"/>
            </a:endParaRPr>
          </a:p>
        </p:txBody>
      </p:sp>
      <p:sp>
        <p:nvSpPr>
          <p:cNvPr id="44" name="角丸四角形 43"/>
          <p:cNvSpPr/>
          <p:nvPr/>
        </p:nvSpPr>
        <p:spPr>
          <a:xfrm>
            <a:off x="293048" y="5930392"/>
            <a:ext cx="2109913" cy="455491"/>
          </a:xfrm>
          <a:prstGeom prst="roundRect">
            <a:avLst>
              <a:gd name="adj" fmla="val 50000"/>
            </a:avLst>
          </a:prstGeom>
          <a:solidFill>
            <a:srgbClr val="0E79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100" dirty="0" smtClean="0">
                <a:latin typeface="フォントポにほんご"/>
                <a:ea typeface="フォントポにほんご"/>
                <a:cs typeface="フォントポにほんご"/>
              </a:rPr>
              <a:t>日付を指定し、作業項目を</a:t>
            </a:r>
            <a:r>
              <a:rPr lang="en-US" altLang="ja-JP" sz="1100" dirty="0" smtClean="0">
                <a:latin typeface="フォントポにほんご"/>
                <a:ea typeface="フォントポにほんご"/>
                <a:cs typeface="フォントポにほんご"/>
              </a:rPr>
              <a:t/>
            </a:r>
            <a:br>
              <a:rPr lang="en-US" altLang="ja-JP" sz="1100" dirty="0" smtClean="0">
                <a:latin typeface="フォントポにほんご"/>
                <a:ea typeface="フォントポにほんご"/>
                <a:cs typeface="フォントポにほんご"/>
              </a:rPr>
            </a:br>
            <a:r>
              <a:rPr lang="ja-JP" altLang="en-US" sz="1100" dirty="0" smtClean="0">
                <a:latin typeface="フォントポにほんご"/>
                <a:ea typeface="フォントポにほんご"/>
                <a:cs typeface="フォントポにほんご"/>
              </a:rPr>
              <a:t>選択して入力できる</a:t>
            </a:r>
            <a:endParaRPr lang="en-US" altLang="ja-JP" sz="1100" dirty="0" smtClean="0">
              <a:latin typeface="フォントポにほんご"/>
              <a:ea typeface="フォントポにほんご"/>
              <a:cs typeface="フォントポにほんご"/>
            </a:endParaRPr>
          </a:p>
        </p:txBody>
      </p:sp>
      <p:cxnSp>
        <p:nvCxnSpPr>
          <p:cNvPr id="6" name="直線矢印コネクタ 5"/>
          <p:cNvCxnSpPr/>
          <p:nvPr/>
        </p:nvCxnSpPr>
        <p:spPr>
          <a:xfrm flipV="1">
            <a:off x="3306374" y="3978086"/>
            <a:ext cx="1" cy="1952306"/>
          </a:xfrm>
          <a:prstGeom prst="straightConnector1">
            <a:avLst/>
          </a:prstGeom>
          <a:ln w="28575" cmpd="sng">
            <a:solidFill>
              <a:srgbClr val="0E79FF"/>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3" name="直線矢印コネクタ 42"/>
          <p:cNvCxnSpPr/>
          <p:nvPr/>
        </p:nvCxnSpPr>
        <p:spPr>
          <a:xfrm flipV="1">
            <a:off x="1359490" y="5688978"/>
            <a:ext cx="193981" cy="281452"/>
          </a:xfrm>
          <a:prstGeom prst="straightConnector1">
            <a:avLst/>
          </a:prstGeom>
          <a:ln w="28575" cmpd="sng">
            <a:solidFill>
              <a:srgbClr val="0E79FF"/>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08413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p:cNvSpPr/>
          <p:nvPr/>
        </p:nvSpPr>
        <p:spPr>
          <a:xfrm>
            <a:off x="6431654" y="2982689"/>
            <a:ext cx="3307400" cy="351689"/>
          </a:xfrm>
          <a:prstGeom prst="rect">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100" dirty="0" smtClean="0">
                <a:solidFill>
                  <a:schemeClr val="tx1"/>
                </a:solidFill>
                <a:latin typeface="小塚ゴシック Pr6N L"/>
                <a:ea typeface="小塚ゴシック Pr6N L"/>
                <a:cs typeface="小塚ゴシック Pr6N L"/>
              </a:rPr>
              <a:t>ー</a:t>
            </a:r>
            <a:endParaRPr lang="ja-JP" altLang="en-US" sz="1100" dirty="0">
              <a:solidFill>
                <a:schemeClr val="tx1"/>
              </a:solidFill>
              <a:latin typeface="小塚ゴシック Pr6N L"/>
              <a:ea typeface="小塚ゴシック Pr6N L"/>
              <a:cs typeface="小塚ゴシック Pr6N L"/>
            </a:endParaRPr>
          </a:p>
        </p:txBody>
      </p:sp>
      <p:sp>
        <p:nvSpPr>
          <p:cNvPr id="58" name="角丸四角形 57"/>
          <p:cNvSpPr/>
          <p:nvPr/>
        </p:nvSpPr>
        <p:spPr>
          <a:xfrm>
            <a:off x="5690007" y="2977215"/>
            <a:ext cx="950821" cy="357163"/>
          </a:xfrm>
          <a:prstGeom prst="roundRect">
            <a:avLst>
              <a:gd name="adj"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400" dirty="0" smtClean="0">
                <a:latin typeface="フォントポにほんご"/>
                <a:ea typeface="フォントポにほんご"/>
                <a:cs typeface="フォントポにほんご"/>
              </a:rPr>
              <a:t>受賞歴</a:t>
            </a:r>
            <a:endParaRPr kumimoji="1" lang="ja-JP" altLang="en-US" sz="1400" dirty="0">
              <a:latin typeface="フォントポにほんご"/>
              <a:ea typeface="フォントポにほんご"/>
              <a:cs typeface="フォントポにほんご"/>
            </a:endParaRPr>
          </a:p>
        </p:txBody>
      </p:sp>
      <p:sp>
        <p:nvSpPr>
          <p:cNvPr id="61" name="正方形/長方形 60"/>
          <p:cNvSpPr/>
          <p:nvPr/>
        </p:nvSpPr>
        <p:spPr>
          <a:xfrm>
            <a:off x="5749101" y="3485130"/>
            <a:ext cx="3396089" cy="351689"/>
          </a:xfrm>
          <a:prstGeom prst="rect">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smtClean="0">
                <a:solidFill>
                  <a:schemeClr val="tx1"/>
                </a:solidFill>
                <a:latin typeface="小塚ゴシック Pr6N L"/>
                <a:ea typeface="小塚ゴシック Pr6N L"/>
                <a:cs typeface="小塚ゴシック Pr6N L"/>
              </a:rPr>
              <a:t>全国</a:t>
            </a:r>
            <a:endParaRPr lang="en-US" altLang="ja-JP" sz="1200" dirty="0" smtClean="0">
              <a:solidFill>
                <a:schemeClr val="tx1"/>
              </a:solidFill>
              <a:latin typeface="小塚ゴシック Pr6N L"/>
              <a:ea typeface="小塚ゴシック Pr6N L"/>
              <a:cs typeface="小塚ゴシック Pr6N L"/>
            </a:endParaRPr>
          </a:p>
        </p:txBody>
      </p:sp>
      <p:sp>
        <p:nvSpPr>
          <p:cNvPr id="62" name="角丸四角形 61"/>
          <p:cNvSpPr/>
          <p:nvPr/>
        </p:nvSpPr>
        <p:spPr>
          <a:xfrm>
            <a:off x="5096143" y="3479656"/>
            <a:ext cx="950821" cy="357163"/>
          </a:xfrm>
          <a:prstGeom prst="roundRect">
            <a:avLst>
              <a:gd name="adj"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地域</a:t>
            </a:r>
            <a:endParaRPr kumimoji="1" lang="ja-JP" altLang="en-US" sz="1400" dirty="0">
              <a:latin typeface="フォントポにほんご"/>
              <a:ea typeface="フォントポにほんご"/>
              <a:cs typeface="フォントポにほんご"/>
            </a:endParaRPr>
          </a:p>
        </p:txBody>
      </p:sp>
      <p:cxnSp>
        <p:nvCxnSpPr>
          <p:cNvPr id="67" name="直線コネクタ 66"/>
          <p:cNvCxnSpPr/>
          <p:nvPr/>
        </p:nvCxnSpPr>
        <p:spPr>
          <a:xfrm flipH="1">
            <a:off x="10565" y="1405574"/>
            <a:ext cx="4922375" cy="0"/>
          </a:xfrm>
          <a:prstGeom prst="line">
            <a:avLst/>
          </a:prstGeom>
          <a:ln w="6350">
            <a:solidFill>
              <a:srgbClr val="0080FF"/>
            </a:solidFill>
          </a:ln>
          <a:effectLst/>
        </p:spPr>
        <p:style>
          <a:lnRef idx="2">
            <a:schemeClr val="accent1"/>
          </a:lnRef>
          <a:fillRef idx="0">
            <a:schemeClr val="accent1"/>
          </a:fillRef>
          <a:effectRef idx="1">
            <a:schemeClr val="accent1"/>
          </a:effectRef>
          <a:fontRef idx="minor">
            <a:schemeClr val="tx1"/>
          </a:fontRef>
        </p:style>
      </p:cxnSp>
      <p:cxnSp>
        <p:nvCxnSpPr>
          <p:cNvPr id="68" name="直線コネクタ 67"/>
          <p:cNvCxnSpPr/>
          <p:nvPr/>
        </p:nvCxnSpPr>
        <p:spPr>
          <a:xfrm flipH="1">
            <a:off x="10565" y="2038988"/>
            <a:ext cx="4922375" cy="0"/>
          </a:xfrm>
          <a:prstGeom prst="line">
            <a:avLst/>
          </a:prstGeom>
          <a:ln w="6350">
            <a:solidFill>
              <a:srgbClr val="0080FF"/>
            </a:solidFill>
          </a:ln>
          <a:effectLst/>
        </p:spPr>
        <p:style>
          <a:lnRef idx="2">
            <a:schemeClr val="accent1"/>
          </a:lnRef>
          <a:fillRef idx="0">
            <a:schemeClr val="accent1"/>
          </a:fillRef>
          <a:effectRef idx="1">
            <a:schemeClr val="accent1"/>
          </a:effectRef>
          <a:fontRef idx="minor">
            <a:schemeClr val="tx1"/>
          </a:fontRef>
        </p:style>
      </p:cxnSp>
      <p:cxnSp>
        <p:nvCxnSpPr>
          <p:cNvPr id="72" name="直線コネクタ 71"/>
          <p:cNvCxnSpPr/>
          <p:nvPr/>
        </p:nvCxnSpPr>
        <p:spPr>
          <a:xfrm flipH="1">
            <a:off x="10565" y="6428143"/>
            <a:ext cx="4922375" cy="0"/>
          </a:xfrm>
          <a:prstGeom prst="line">
            <a:avLst/>
          </a:prstGeom>
          <a:ln w="6350">
            <a:solidFill>
              <a:srgbClr val="0080FF"/>
            </a:solidFill>
          </a:ln>
          <a:effectLst/>
        </p:spPr>
        <p:style>
          <a:lnRef idx="2">
            <a:schemeClr val="accent1"/>
          </a:lnRef>
          <a:fillRef idx="0">
            <a:schemeClr val="accent1"/>
          </a:fillRef>
          <a:effectRef idx="1">
            <a:schemeClr val="accent1"/>
          </a:effectRef>
          <a:fontRef idx="minor">
            <a:schemeClr val="tx1"/>
          </a:fontRef>
        </p:style>
      </p:cxnSp>
      <p:sp>
        <p:nvSpPr>
          <p:cNvPr id="75" name="角丸四角形 74"/>
          <p:cNvSpPr/>
          <p:nvPr/>
        </p:nvSpPr>
        <p:spPr>
          <a:xfrm>
            <a:off x="5084282" y="4080778"/>
            <a:ext cx="4711409" cy="2347365"/>
          </a:xfrm>
          <a:prstGeom prst="roundRect">
            <a:avLst>
              <a:gd name="adj" fmla="val 9905"/>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5767506" y="1499638"/>
            <a:ext cx="3396089" cy="351689"/>
          </a:xfrm>
          <a:prstGeom prst="rect">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a:solidFill>
                  <a:schemeClr val="tx1"/>
                </a:solidFill>
                <a:latin typeface="小塚ゴシック Pr6N L"/>
                <a:ea typeface="小塚ゴシック Pr6N L"/>
                <a:cs typeface="小塚ゴシック Pr6N L"/>
              </a:rPr>
              <a:t>　　　農林水産消費安全技術センター</a:t>
            </a:r>
            <a:r>
              <a:rPr lang="en-US" altLang="ja-JP" sz="1200" dirty="0">
                <a:solidFill>
                  <a:schemeClr val="tx1"/>
                </a:solidFill>
                <a:latin typeface="小塚ゴシック Pr6N L"/>
                <a:ea typeface="小塚ゴシック Pr6N L"/>
                <a:cs typeface="小塚ゴシック Pr6N L"/>
              </a:rPr>
              <a:t>(FAMIC)</a:t>
            </a:r>
          </a:p>
          <a:p>
            <a:pPr algn="ctr"/>
            <a:r>
              <a:rPr lang="ja-JP" altLang="en-US" sz="1200" dirty="0" smtClean="0">
                <a:solidFill>
                  <a:schemeClr val="tx1"/>
                </a:solidFill>
                <a:latin typeface="小塚ゴシック Pr6N L"/>
                <a:ea typeface="小塚ゴシック Pr6N L"/>
                <a:cs typeface="小塚ゴシック Pr6N L"/>
              </a:rPr>
              <a:t>　　農薬データベース　</a:t>
            </a:r>
            <a:endParaRPr kumimoji="1" lang="ja-JP" altLang="en-US" sz="1200" dirty="0">
              <a:solidFill>
                <a:schemeClr val="tx1"/>
              </a:solidFill>
              <a:latin typeface="小塚ゴシック Pr6N L"/>
              <a:ea typeface="小塚ゴシック Pr6N L"/>
              <a:cs typeface="小塚ゴシック Pr6N L"/>
            </a:endParaRPr>
          </a:p>
        </p:txBody>
      </p:sp>
      <p:sp>
        <p:nvSpPr>
          <p:cNvPr id="38" name="角丸四角形 37"/>
          <p:cNvSpPr/>
          <p:nvPr/>
        </p:nvSpPr>
        <p:spPr>
          <a:xfrm>
            <a:off x="5114549" y="1494164"/>
            <a:ext cx="1228416" cy="357163"/>
          </a:xfrm>
          <a:prstGeom prst="roundRect">
            <a:avLst>
              <a:gd name="adj"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使用データ</a:t>
            </a:r>
            <a:endParaRPr kumimoji="1" lang="ja-JP" altLang="en-US" sz="1400" dirty="0">
              <a:latin typeface="フォントポにほんご"/>
              <a:ea typeface="フォントポにほんご"/>
              <a:cs typeface="フォントポにほんご"/>
            </a:endParaRPr>
          </a:p>
        </p:txBody>
      </p:sp>
      <p:sp>
        <p:nvSpPr>
          <p:cNvPr id="39" name="正方形/長方形 38"/>
          <p:cNvSpPr/>
          <p:nvPr/>
        </p:nvSpPr>
        <p:spPr>
          <a:xfrm>
            <a:off x="6342965" y="1989141"/>
            <a:ext cx="3396089" cy="351689"/>
          </a:xfrm>
          <a:prstGeom prst="rect">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a:solidFill>
                  <a:schemeClr val="tx1"/>
                </a:solidFill>
                <a:latin typeface="小塚ゴシック Pr6N L"/>
                <a:ea typeface="小塚ゴシック Pr6N L"/>
                <a:cs typeface="小塚ゴシック Pr6N L"/>
              </a:rPr>
              <a:t>　　　</a:t>
            </a:r>
            <a:r>
              <a:rPr lang="ja-JP" altLang="en-US" sz="1200" dirty="0" smtClean="0">
                <a:solidFill>
                  <a:schemeClr val="tx1"/>
                </a:solidFill>
                <a:latin typeface="小塚ゴシック Pr6N L"/>
                <a:ea typeface="小塚ゴシック Pr6N L"/>
                <a:cs typeface="小塚ゴシック Pr6N L"/>
              </a:rPr>
              <a:t>C</a:t>
            </a:r>
            <a:r>
              <a:rPr lang="en-US" altLang="ja-JP" sz="1200" dirty="0" smtClean="0">
                <a:solidFill>
                  <a:schemeClr val="tx1"/>
                </a:solidFill>
                <a:latin typeface="小塚ゴシック Pr6N L"/>
                <a:ea typeface="小塚ゴシック Pr6N L"/>
                <a:cs typeface="小塚ゴシック Pr6N L"/>
              </a:rPr>
              <a:t>SV</a:t>
            </a:r>
          </a:p>
        </p:txBody>
      </p:sp>
      <p:sp>
        <p:nvSpPr>
          <p:cNvPr id="40" name="角丸四角形 39"/>
          <p:cNvSpPr/>
          <p:nvPr/>
        </p:nvSpPr>
        <p:spPr>
          <a:xfrm>
            <a:off x="5690006" y="1983667"/>
            <a:ext cx="1274749" cy="357163"/>
          </a:xfrm>
          <a:prstGeom prst="roundRect">
            <a:avLst>
              <a:gd name="adj"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データ形式</a:t>
            </a:r>
            <a:endParaRPr kumimoji="1" lang="ja-JP" altLang="en-US" sz="1400" dirty="0">
              <a:latin typeface="フォントポにほんご"/>
              <a:ea typeface="フォントポにほんご"/>
              <a:cs typeface="フォントポにほんご"/>
            </a:endParaRPr>
          </a:p>
        </p:txBody>
      </p:sp>
      <p:sp>
        <p:nvSpPr>
          <p:cNvPr id="46" name="正方形/長方形 45"/>
          <p:cNvSpPr/>
          <p:nvPr/>
        </p:nvSpPr>
        <p:spPr>
          <a:xfrm>
            <a:off x="6095243" y="2485379"/>
            <a:ext cx="3049947" cy="351689"/>
          </a:xfrm>
          <a:prstGeom prst="rect">
            <a:avLst/>
          </a:prstGeom>
          <a:noFill/>
          <a:ln>
            <a:solidFill>
              <a:srgbClr val="008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200" dirty="0" smtClean="0">
                <a:solidFill>
                  <a:schemeClr val="tx1"/>
                </a:solidFill>
                <a:latin typeface="小塚ゴシック Pr6N L"/>
                <a:ea typeface="小塚ゴシック Pr6N L"/>
                <a:cs typeface="小塚ゴシック Pr6N L"/>
              </a:rPr>
              <a:t>Web</a:t>
            </a:r>
            <a:r>
              <a:rPr lang="ja-JP" altLang="en-US" sz="1200" dirty="0" smtClean="0">
                <a:solidFill>
                  <a:schemeClr val="tx1"/>
                </a:solidFill>
                <a:latin typeface="小塚ゴシック Pr6N L"/>
                <a:ea typeface="小塚ゴシック Pr6N L"/>
                <a:cs typeface="小塚ゴシック Pr6N L"/>
              </a:rPr>
              <a:t>アプリ、スマートフォンアプリ</a:t>
            </a:r>
            <a:endParaRPr kumimoji="1" lang="ja-JP" altLang="en-US" sz="1200" dirty="0">
              <a:solidFill>
                <a:schemeClr val="tx1"/>
              </a:solidFill>
              <a:latin typeface="小塚ゴシック Pr6N L"/>
              <a:ea typeface="小塚ゴシック Pr6N L"/>
              <a:cs typeface="小塚ゴシック Pr6N L"/>
            </a:endParaRPr>
          </a:p>
        </p:txBody>
      </p:sp>
      <p:sp>
        <p:nvSpPr>
          <p:cNvPr id="47" name="角丸四角形 46"/>
          <p:cNvSpPr/>
          <p:nvPr/>
        </p:nvSpPr>
        <p:spPr>
          <a:xfrm>
            <a:off x="5096142" y="2479905"/>
            <a:ext cx="1246823" cy="361791"/>
          </a:xfrm>
          <a:prstGeom prst="roundRect">
            <a:avLst>
              <a:gd name="adj" fmla="val 50000"/>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400" dirty="0" smtClean="0">
                <a:latin typeface="フォントポにほんご"/>
                <a:ea typeface="フォントポにほんご"/>
                <a:cs typeface="フォントポにほんご"/>
              </a:rPr>
              <a:t>提供形態</a:t>
            </a:r>
            <a:endParaRPr kumimoji="1" lang="ja-JP" altLang="en-US" sz="1400" dirty="0">
              <a:latin typeface="フォントポにほんご"/>
              <a:ea typeface="フォントポにほんご"/>
              <a:cs typeface="フォントポにほんご"/>
            </a:endParaRPr>
          </a:p>
        </p:txBody>
      </p:sp>
      <p:sp>
        <p:nvSpPr>
          <p:cNvPr id="50" name="正方形/長方形 49"/>
          <p:cNvSpPr/>
          <p:nvPr/>
        </p:nvSpPr>
        <p:spPr>
          <a:xfrm>
            <a:off x="0" y="6577577"/>
            <a:ext cx="9906000" cy="280423"/>
          </a:xfrm>
          <a:prstGeom prst="rect">
            <a:avLst/>
          </a:prstGeom>
          <a:solidFill>
            <a:srgbClr val="40CCFB"/>
          </a:solidFill>
          <a:ln w="9525" cap="flat" cmpd="sng" algn="ctr">
            <a:solidFill>
              <a:srgbClr val="37B5FC"/>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 lastClr="FFFFFF"/>
              </a:solidFill>
              <a:effectLst/>
              <a:uLnTx/>
              <a:uFillTx/>
              <a:latin typeface="Corbel"/>
              <a:ea typeface="ヒラギノ角ゴ Pro W3"/>
              <a:cs typeface="+mn-cs"/>
            </a:endParaRPr>
          </a:p>
        </p:txBody>
      </p:sp>
      <p:sp>
        <p:nvSpPr>
          <p:cNvPr id="48" name="テキスト ボックス 47"/>
          <p:cNvSpPr txBox="1"/>
          <p:nvPr/>
        </p:nvSpPr>
        <p:spPr>
          <a:xfrm>
            <a:off x="-52596" y="1499638"/>
            <a:ext cx="5206875" cy="446276"/>
          </a:xfrm>
          <a:prstGeom prst="rect">
            <a:avLst/>
          </a:prstGeom>
          <a:noFill/>
        </p:spPr>
        <p:txBody>
          <a:bodyPr wrap="none" rtlCol="0">
            <a:spAutoFit/>
          </a:bodyPr>
          <a:lstStyle/>
          <a:p>
            <a:r>
              <a:rPr lang="ja-JP" altLang="en-US" sz="2300" dirty="0" smtClean="0">
                <a:solidFill>
                  <a:srgbClr val="0080FF"/>
                </a:solidFill>
                <a:latin typeface="小塚ゴシック Pro M"/>
                <a:ea typeface="小塚ゴシック Pro M"/>
                <a:cs typeface="小塚ゴシック Pro M"/>
              </a:rPr>
              <a:t> </a:t>
            </a:r>
            <a:r>
              <a:rPr lang="en-US" altLang="ja-JP" sz="2300" dirty="0" smtClean="0">
                <a:solidFill>
                  <a:srgbClr val="0080FF"/>
                </a:solidFill>
                <a:latin typeface="小塚ゴシック Pro M"/>
                <a:ea typeface="小塚ゴシック Pro M"/>
                <a:cs typeface="小塚ゴシック Pro M"/>
              </a:rPr>
              <a:t>“</a:t>
            </a:r>
            <a:r>
              <a:rPr lang="ja-JP" altLang="en-US" sz="2300" dirty="0" smtClean="0">
                <a:solidFill>
                  <a:srgbClr val="0080FF"/>
                </a:solidFill>
                <a:latin typeface="小塚ゴシック Pro M"/>
                <a:ea typeface="小塚ゴシック Pro M"/>
                <a:cs typeface="小塚ゴシック Pro M"/>
              </a:rPr>
              <a:t>農業</a:t>
            </a:r>
            <a:r>
              <a:rPr lang="en-US" altLang="ja-JP" sz="2300" dirty="0" smtClean="0">
                <a:solidFill>
                  <a:srgbClr val="0080FF"/>
                </a:solidFill>
                <a:latin typeface="小塚ゴシック Pro M"/>
                <a:ea typeface="小塚ゴシック Pro M"/>
                <a:cs typeface="小塚ゴシック Pro M"/>
              </a:rPr>
              <a:t> × ICT”</a:t>
            </a:r>
            <a:r>
              <a:rPr lang="ja-JP" altLang="en-US" sz="2300" dirty="0" smtClean="0">
                <a:solidFill>
                  <a:srgbClr val="0080FF"/>
                </a:solidFill>
                <a:latin typeface="小塚ゴシック Pro M"/>
                <a:ea typeface="小塚ゴシック Pro M"/>
                <a:cs typeface="小塚ゴシック Pro M"/>
              </a:rPr>
              <a:t>を支えるオープンデータ</a:t>
            </a:r>
            <a:endParaRPr lang="ja-JP" altLang="en-US" sz="2300" dirty="0">
              <a:solidFill>
                <a:srgbClr val="0080FF"/>
              </a:solidFill>
              <a:latin typeface="小塚ゴシック Pro M"/>
              <a:ea typeface="小塚ゴシック Pro M"/>
              <a:cs typeface="小塚ゴシック Pro M"/>
            </a:endParaRPr>
          </a:p>
        </p:txBody>
      </p:sp>
      <p:pic>
        <p:nvPicPr>
          <p:cNvPr id="3" name="アイディアb.png" descr="/Users/meg/Desktop/特研/特研OD/アイコン/アイディアb.png"/>
          <p:cNvPicPr>
            <a:picLocks noChangeAspect="1"/>
          </p:cNvPicPr>
          <p:nvPr/>
        </p:nvPicPr>
        <p:blipFill>
          <a:blip r:embed="rId2" r:link="rId3">
            <a:extLst>
              <a:ext uri="{28A0092B-C50C-407E-A947-70E740481C1C}">
                <a14:useLocalDpi xmlns:a14="http://schemas.microsoft.com/office/drawing/2010/main" val="0"/>
              </a:ext>
            </a:extLst>
          </a:blip>
          <a:stretch>
            <a:fillRect/>
          </a:stretch>
        </p:blipFill>
        <p:spPr>
          <a:xfrm>
            <a:off x="9264860" y="1395606"/>
            <a:ext cx="434025" cy="522660"/>
          </a:xfrm>
          <a:prstGeom prst="rect">
            <a:avLst/>
          </a:prstGeom>
        </p:spPr>
      </p:pic>
      <p:pic>
        <p:nvPicPr>
          <p:cNvPr id="6" name="パソコン作業b.png" descr="/Users/meg/Desktop/特研/特研OD/アイコン/パソコン作業b.png"/>
          <p:cNvPicPr>
            <a:picLocks noChangeAspect="1"/>
          </p:cNvPicPr>
          <p:nvPr/>
        </p:nvPicPr>
        <p:blipFill>
          <a:blip r:embed="rId4" r:link="rId5">
            <a:extLst>
              <a:ext uri="{28A0092B-C50C-407E-A947-70E740481C1C}">
                <a14:useLocalDpi xmlns:a14="http://schemas.microsoft.com/office/drawing/2010/main" val="0"/>
              </a:ext>
            </a:extLst>
          </a:blip>
          <a:stretch>
            <a:fillRect/>
          </a:stretch>
        </p:blipFill>
        <p:spPr>
          <a:xfrm>
            <a:off x="5098870" y="1959611"/>
            <a:ext cx="526486" cy="440796"/>
          </a:xfrm>
          <a:prstGeom prst="rect">
            <a:avLst/>
          </a:prstGeom>
        </p:spPr>
      </p:pic>
      <p:pic>
        <p:nvPicPr>
          <p:cNvPr id="7" name="チームb.png" descr="/Users/meg/Desktop/特研/特研OD/アイコン/チームb.png"/>
          <p:cNvPicPr>
            <a:picLocks noChangeAspect="1"/>
          </p:cNvPicPr>
          <p:nvPr/>
        </p:nvPicPr>
        <p:blipFill>
          <a:blip r:embed="rId6" r:link="rId7">
            <a:extLst>
              <a:ext uri="{28A0092B-C50C-407E-A947-70E740481C1C}">
                <a14:useLocalDpi xmlns:a14="http://schemas.microsoft.com/office/drawing/2010/main" val="0"/>
              </a:ext>
            </a:extLst>
          </a:blip>
          <a:stretch>
            <a:fillRect/>
          </a:stretch>
        </p:blipFill>
        <p:spPr>
          <a:xfrm>
            <a:off x="9252593" y="2400408"/>
            <a:ext cx="468705" cy="513122"/>
          </a:xfrm>
          <a:prstGeom prst="rect">
            <a:avLst/>
          </a:prstGeom>
        </p:spPr>
      </p:pic>
      <p:pic>
        <p:nvPicPr>
          <p:cNvPr id="9" name="受賞b.png" descr="/Users/meg/Desktop/特研/特研OD/アイコン/受賞b.png"/>
          <p:cNvPicPr>
            <a:picLocks noChangeAspect="1"/>
          </p:cNvPicPr>
          <p:nvPr/>
        </p:nvPicPr>
        <p:blipFill>
          <a:blip r:embed="rId8" r:link="rId9">
            <a:extLst>
              <a:ext uri="{28A0092B-C50C-407E-A947-70E740481C1C}">
                <a14:useLocalDpi xmlns:a14="http://schemas.microsoft.com/office/drawing/2010/main" val="0"/>
              </a:ext>
            </a:extLst>
          </a:blip>
          <a:stretch>
            <a:fillRect/>
          </a:stretch>
        </p:blipFill>
        <p:spPr>
          <a:xfrm>
            <a:off x="5180085" y="2922112"/>
            <a:ext cx="311825" cy="491948"/>
          </a:xfrm>
          <a:prstGeom prst="rect">
            <a:avLst/>
          </a:prstGeom>
        </p:spPr>
      </p:pic>
      <p:pic>
        <p:nvPicPr>
          <p:cNvPr id="12" name="マーカーb.png" descr="/Users/meg/Desktop/特研/特研OD/アイコン/マーカーb.png"/>
          <p:cNvPicPr>
            <a:picLocks noChangeAspect="1"/>
          </p:cNvPicPr>
          <p:nvPr/>
        </p:nvPicPr>
        <p:blipFill>
          <a:blip r:embed="rId10" r:link="rId11">
            <a:extLst>
              <a:ext uri="{28A0092B-C50C-407E-A947-70E740481C1C}">
                <a14:useLocalDpi xmlns:a14="http://schemas.microsoft.com/office/drawing/2010/main" val="0"/>
              </a:ext>
            </a:extLst>
          </a:blip>
          <a:stretch>
            <a:fillRect/>
          </a:stretch>
        </p:blipFill>
        <p:spPr>
          <a:xfrm>
            <a:off x="9238609" y="3421531"/>
            <a:ext cx="482689" cy="494823"/>
          </a:xfrm>
          <a:prstGeom prst="rect">
            <a:avLst/>
          </a:prstGeom>
        </p:spPr>
      </p:pic>
      <p:pic>
        <p:nvPicPr>
          <p:cNvPr id="13" name="拡声器b.png" descr="/Users/meg/Desktop/特研/特研OD/アイコン/拡声器b.png"/>
          <p:cNvPicPr>
            <a:picLocks noChangeAspect="1"/>
          </p:cNvPicPr>
          <p:nvPr/>
        </p:nvPicPr>
        <p:blipFill>
          <a:blip r:embed="rId12" r:link="rId13">
            <a:extLst>
              <a:ext uri="{28A0092B-C50C-407E-A947-70E740481C1C}">
                <a14:useLocalDpi xmlns:a14="http://schemas.microsoft.com/office/drawing/2010/main" val="0"/>
              </a:ext>
            </a:extLst>
          </a:blip>
          <a:stretch>
            <a:fillRect/>
          </a:stretch>
        </p:blipFill>
        <p:spPr>
          <a:xfrm>
            <a:off x="5272473" y="4308661"/>
            <a:ext cx="688804" cy="703011"/>
          </a:xfrm>
          <a:prstGeom prst="rect">
            <a:avLst/>
          </a:prstGeom>
        </p:spPr>
      </p:pic>
      <p:sp>
        <p:nvSpPr>
          <p:cNvPr id="54" name="テキスト ボックス 53"/>
          <p:cNvSpPr txBox="1"/>
          <p:nvPr/>
        </p:nvSpPr>
        <p:spPr>
          <a:xfrm>
            <a:off x="10948" y="2059729"/>
            <a:ext cx="5025849" cy="4355424"/>
          </a:xfrm>
          <a:prstGeom prst="rect">
            <a:avLst/>
          </a:prstGeom>
          <a:noFill/>
        </p:spPr>
        <p:txBody>
          <a:bodyPr vert="horz" wrap="square" rtlCol="0" anchor="t" anchorCtr="0">
            <a:spAutoFit/>
          </a:bodyPr>
          <a:lstStyle/>
          <a:p>
            <a:pPr fontAlgn="ctr">
              <a:lnSpc>
                <a:spcPct val="110000"/>
              </a:lnSpc>
            </a:pPr>
            <a:r>
              <a:rPr lang="ja-JP" altLang="en-US" sz="1050" dirty="0" smtClean="0">
                <a:ea typeface="小塚ゴシック Pr6N L"/>
                <a:cs typeface="小塚ゴシック Pr6N L"/>
              </a:rPr>
              <a:t>　アグリノートは、農業事業者が</a:t>
            </a:r>
            <a:r>
              <a:rPr lang="en-US" altLang="ja-JP" sz="1050" dirty="0" smtClean="0">
                <a:ea typeface="小塚ゴシック Pr6N L"/>
                <a:cs typeface="小塚ゴシック Pr6N L"/>
              </a:rPr>
              <a:t>PC</a:t>
            </a:r>
            <a:r>
              <a:rPr lang="ja-JP" altLang="en-US" sz="1050" dirty="0" smtClean="0">
                <a:ea typeface="小塚ゴシック Pr6N L"/>
                <a:cs typeface="小塚ゴシック Pr6N L"/>
              </a:rPr>
              <a:t>や</a:t>
            </a:r>
            <a:r>
              <a:rPr lang="en-US" altLang="ja-JP" sz="1050" dirty="0" smtClean="0">
                <a:ea typeface="小塚ゴシック Pr6N L"/>
                <a:cs typeface="小塚ゴシック Pr6N L"/>
              </a:rPr>
              <a:t/>
            </a:r>
            <a:br>
              <a:rPr lang="en-US" altLang="ja-JP" sz="1050" dirty="0" smtClean="0">
                <a:ea typeface="小塚ゴシック Pr6N L"/>
                <a:cs typeface="小塚ゴシック Pr6N L"/>
              </a:rPr>
            </a:br>
            <a:r>
              <a:rPr lang="ja-JP" altLang="en-US" sz="1050" dirty="0" smtClean="0">
                <a:ea typeface="小塚ゴシック Pr6N L"/>
                <a:cs typeface="小塚ゴシック Pr6N L"/>
              </a:rPr>
              <a:t>スマートフォンから正確・簡単に農作業</a:t>
            </a:r>
            <a:r>
              <a:rPr lang="en-US" altLang="ja-JP" sz="1050" dirty="0" smtClean="0">
                <a:ea typeface="小塚ゴシック Pr6N L"/>
                <a:cs typeface="小塚ゴシック Pr6N L"/>
              </a:rPr>
              <a:t/>
            </a:r>
            <a:br>
              <a:rPr lang="en-US" altLang="ja-JP" sz="1050" dirty="0" smtClean="0">
                <a:ea typeface="小塚ゴシック Pr6N L"/>
                <a:cs typeface="小塚ゴシック Pr6N L"/>
              </a:rPr>
            </a:br>
            <a:r>
              <a:rPr lang="ja-JP" altLang="en-US" sz="1050" dirty="0" smtClean="0">
                <a:ea typeface="小塚ゴシック Pr6N L"/>
                <a:cs typeface="小塚ゴシック Pr6N L"/>
              </a:rPr>
              <a:t>を記録することができる</a:t>
            </a:r>
            <a:r>
              <a:rPr lang="ja-JP" altLang="en-US" sz="1050" dirty="0">
                <a:ea typeface="小塚ゴシック Pr6N L"/>
                <a:cs typeface="小塚ゴシック Pr6N L"/>
              </a:rPr>
              <a:t>クラウド型</a:t>
            </a:r>
            <a:r>
              <a:rPr lang="ja-JP" altLang="en-US" sz="1050" dirty="0" smtClean="0">
                <a:ea typeface="小塚ゴシック Pr6N L"/>
                <a:cs typeface="小塚ゴシック Pr6N L"/>
              </a:rPr>
              <a:t>農業</a:t>
            </a:r>
            <a:r>
              <a:rPr lang="en-US" altLang="ja-JP" sz="1050" dirty="0" smtClean="0">
                <a:ea typeface="小塚ゴシック Pr6N L"/>
                <a:cs typeface="小塚ゴシック Pr6N L"/>
              </a:rPr>
              <a:t/>
            </a:r>
            <a:br>
              <a:rPr lang="en-US" altLang="ja-JP" sz="1050" dirty="0" smtClean="0">
                <a:ea typeface="小塚ゴシック Pr6N L"/>
                <a:cs typeface="小塚ゴシック Pr6N L"/>
              </a:rPr>
            </a:br>
            <a:r>
              <a:rPr lang="ja-JP" altLang="en-US" sz="1050" dirty="0" smtClean="0">
                <a:ea typeface="小塚ゴシック Pr6N L"/>
                <a:cs typeface="小塚ゴシック Pr6N L"/>
              </a:rPr>
              <a:t>支援システムである。システム内でオー</a:t>
            </a:r>
            <a:r>
              <a:rPr lang="en-US" altLang="ja-JP" sz="1050" dirty="0" smtClean="0">
                <a:ea typeface="小塚ゴシック Pr6N L"/>
                <a:cs typeface="小塚ゴシック Pr6N L"/>
              </a:rPr>
              <a:t/>
            </a:r>
            <a:br>
              <a:rPr lang="en-US" altLang="ja-JP" sz="1050" dirty="0" smtClean="0">
                <a:ea typeface="小塚ゴシック Pr6N L"/>
                <a:cs typeface="小塚ゴシック Pr6N L"/>
              </a:rPr>
            </a:br>
            <a:r>
              <a:rPr lang="ja-JP" altLang="en-US" sz="1050" dirty="0" smtClean="0">
                <a:ea typeface="小塚ゴシック Pr6N L"/>
                <a:cs typeface="小塚ゴシック Pr6N L"/>
              </a:rPr>
              <a:t>プンデータが活用されている。</a:t>
            </a:r>
            <a:endParaRPr lang="en-US" altLang="ja-JP" sz="1050" dirty="0" smtClean="0">
              <a:ea typeface="小塚ゴシック Pr6N L"/>
              <a:cs typeface="小塚ゴシック Pr6N L"/>
            </a:endParaRPr>
          </a:p>
          <a:p>
            <a:pPr fontAlgn="ctr">
              <a:lnSpc>
                <a:spcPct val="110000"/>
              </a:lnSpc>
            </a:pPr>
            <a:endParaRPr lang="en-US" altLang="ja-JP" sz="1050" dirty="0">
              <a:ea typeface="小塚ゴシック Pr6N L"/>
              <a:cs typeface="小塚ゴシック Pr6N L"/>
            </a:endParaRPr>
          </a:p>
          <a:p>
            <a:pPr fontAlgn="ctr">
              <a:lnSpc>
                <a:spcPct val="110000"/>
              </a:lnSpc>
            </a:pPr>
            <a:r>
              <a:rPr lang="ja-JP" altLang="en-US" sz="1050" dirty="0">
                <a:ea typeface="小塚ゴシック Pr6N L"/>
                <a:cs typeface="小塚ゴシック Pr6N L"/>
              </a:rPr>
              <a:t>　</a:t>
            </a:r>
            <a:r>
              <a:rPr lang="ja-JP" altLang="en-US" sz="1050" dirty="0" smtClean="0">
                <a:ea typeface="小塚ゴシック Pr6N L"/>
                <a:cs typeface="小塚ゴシック Pr6N L"/>
              </a:rPr>
              <a:t>活用しているデータは</a:t>
            </a:r>
            <a:r>
              <a:rPr lang="ja-JP" altLang="en-US" sz="1050" dirty="0" smtClean="0">
                <a:latin typeface="小塚ゴシック Pr6N L"/>
                <a:ea typeface="小塚ゴシック Pr6N L"/>
                <a:cs typeface="小塚ゴシック Pr6N L"/>
              </a:rPr>
              <a:t>農林</a:t>
            </a:r>
            <a:r>
              <a:rPr lang="ja-JP" altLang="en-US" sz="1050" dirty="0">
                <a:latin typeface="小塚ゴシック Pr6N L"/>
                <a:ea typeface="小塚ゴシック Pr6N L"/>
                <a:cs typeface="小塚ゴシック Pr6N L"/>
              </a:rPr>
              <a:t>水産</a:t>
            </a:r>
            <a:r>
              <a:rPr lang="ja-JP" altLang="en-US" sz="1050" dirty="0" smtClean="0">
                <a:latin typeface="小塚ゴシック Pr6N L"/>
                <a:ea typeface="小塚ゴシック Pr6N L"/>
                <a:cs typeface="小塚ゴシック Pr6N L"/>
              </a:rPr>
              <a:t>消費安</a:t>
            </a:r>
            <a:r>
              <a:rPr lang="en-US" altLang="ja-JP" sz="1050" dirty="0" smtClean="0">
                <a:latin typeface="小塚ゴシック Pr6N L"/>
                <a:ea typeface="小塚ゴシック Pr6N L"/>
                <a:cs typeface="小塚ゴシック Pr6N L"/>
              </a:rPr>
              <a:t/>
            </a:r>
            <a:br>
              <a:rPr lang="en-US" altLang="ja-JP" sz="1050" dirty="0" smtClean="0">
                <a:latin typeface="小塚ゴシック Pr6N L"/>
                <a:ea typeface="小塚ゴシック Pr6N L"/>
                <a:cs typeface="小塚ゴシック Pr6N L"/>
              </a:rPr>
            </a:br>
            <a:r>
              <a:rPr lang="ja-JP" altLang="en-US" sz="1050" dirty="0" smtClean="0">
                <a:latin typeface="小塚ゴシック Pr6N L"/>
                <a:ea typeface="小塚ゴシック Pr6N L"/>
                <a:cs typeface="小塚ゴシック Pr6N L"/>
              </a:rPr>
              <a:t>全技術センターが公開している</a:t>
            </a:r>
            <a:r>
              <a:rPr lang="ja-JP" altLang="en-US" sz="1050" dirty="0" smtClean="0">
                <a:ea typeface="小塚ゴシック Pr6N L"/>
                <a:cs typeface="小塚ゴシック Pr6N L"/>
              </a:rPr>
              <a:t>農薬デー</a:t>
            </a:r>
            <a:r>
              <a:rPr lang="en-US" altLang="ja-JP" sz="1050" dirty="0" smtClean="0">
                <a:ea typeface="小塚ゴシック Pr6N L"/>
                <a:cs typeface="小塚ゴシック Pr6N L"/>
              </a:rPr>
              <a:t/>
            </a:r>
            <a:br>
              <a:rPr lang="en-US" altLang="ja-JP" sz="1050" dirty="0" smtClean="0">
                <a:ea typeface="小塚ゴシック Pr6N L"/>
                <a:cs typeface="小塚ゴシック Pr6N L"/>
              </a:rPr>
            </a:br>
            <a:r>
              <a:rPr lang="ja-JP" altLang="en-US" sz="1050" dirty="0" smtClean="0">
                <a:ea typeface="小塚ゴシック Pr6N L"/>
                <a:cs typeface="小塚ゴシック Pr6N L"/>
              </a:rPr>
              <a:t>タベースである。今までノートに記して</a:t>
            </a:r>
            <a:r>
              <a:rPr lang="en-US" altLang="ja-JP" sz="1050" dirty="0" smtClean="0">
                <a:ea typeface="小塚ゴシック Pr6N L"/>
                <a:cs typeface="小塚ゴシック Pr6N L"/>
              </a:rPr>
              <a:t/>
            </a:r>
            <a:br>
              <a:rPr lang="en-US" altLang="ja-JP" sz="1050" dirty="0" smtClean="0">
                <a:ea typeface="小塚ゴシック Pr6N L"/>
                <a:cs typeface="小塚ゴシック Pr6N L"/>
              </a:rPr>
            </a:br>
            <a:r>
              <a:rPr lang="ja-JP" altLang="en-US" sz="1050" dirty="0" smtClean="0">
                <a:ea typeface="小塚ゴシック Pr6N L"/>
                <a:cs typeface="小塚ゴシック Pr6N L"/>
              </a:rPr>
              <a:t>いた与えた肥料量や</a:t>
            </a:r>
            <a:r>
              <a:rPr lang="ja-JP" altLang="en-US" sz="1050" dirty="0">
                <a:ea typeface="小塚ゴシック Pr6N L"/>
                <a:cs typeface="小塚ゴシック Pr6N L"/>
              </a:rPr>
              <a:t>農薬使用量と</a:t>
            </a:r>
            <a:r>
              <a:rPr lang="ja-JP" altLang="en-US" sz="1050" dirty="0" smtClean="0">
                <a:ea typeface="小塚ゴシック Pr6N L"/>
                <a:cs typeface="小塚ゴシック Pr6N L"/>
              </a:rPr>
              <a:t>いった</a:t>
            </a:r>
            <a:r>
              <a:rPr lang="en-US" altLang="ja-JP" sz="1050" dirty="0" smtClean="0">
                <a:ea typeface="小塚ゴシック Pr6N L"/>
                <a:cs typeface="小塚ゴシック Pr6N L"/>
              </a:rPr>
              <a:t/>
            </a:r>
            <a:br>
              <a:rPr lang="en-US" altLang="ja-JP" sz="1050" dirty="0" smtClean="0">
                <a:ea typeface="小塚ゴシック Pr6N L"/>
                <a:cs typeface="小塚ゴシック Pr6N L"/>
              </a:rPr>
            </a:br>
            <a:r>
              <a:rPr lang="ja-JP" altLang="en-US" sz="1050" dirty="0" smtClean="0">
                <a:ea typeface="小塚ゴシック Pr6N L"/>
                <a:cs typeface="小塚ゴシック Pr6N L"/>
              </a:rPr>
              <a:t>過去のデータと、手間をかけて調べてい</a:t>
            </a:r>
            <a:r>
              <a:rPr lang="en-US" altLang="ja-JP" sz="1050" dirty="0" smtClean="0">
                <a:ea typeface="小塚ゴシック Pr6N L"/>
                <a:cs typeface="小塚ゴシック Pr6N L"/>
              </a:rPr>
              <a:t/>
            </a:r>
            <a:br>
              <a:rPr lang="en-US" altLang="ja-JP" sz="1050" dirty="0" smtClean="0">
                <a:ea typeface="小塚ゴシック Pr6N L"/>
                <a:cs typeface="小塚ゴシック Pr6N L"/>
              </a:rPr>
            </a:br>
            <a:r>
              <a:rPr lang="ja-JP" altLang="en-US" sz="1050" dirty="0" smtClean="0">
                <a:ea typeface="小塚ゴシック Pr6N L"/>
                <a:cs typeface="小塚ゴシック Pr6N L"/>
              </a:rPr>
              <a:t>た農薬データベースを同時に参照することができる。</a:t>
            </a:r>
            <a:endParaRPr lang="en-US" altLang="ja-JP" sz="1050" dirty="0" smtClean="0">
              <a:ea typeface="小塚ゴシック Pr6N L"/>
              <a:cs typeface="小塚ゴシック Pr6N L"/>
            </a:endParaRPr>
          </a:p>
          <a:p>
            <a:pPr fontAlgn="ctr">
              <a:lnSpc>
                <a:spcPct val="110000"/>
              </a:lnSpc>
            </a:pPr>
            <a:endParaRPr lang="en-US" altLang="ja-JP" sz="1050" dirty="0">
              <a:ea typeface="小塚ゴシック Pr6N L"/>
              <a:cs typeface="小塚ゴシック Pr6N L"/>
            </a:endParaRPr>
          </a:p>
          <a:p>
            <a:pPr fontAlgn="ctr">
              <a:lnSpc>
                <a:spcPct val="110000"/>
              </a:lnSpc>
            </a:pPr>
            <a:r>
              <a:rPr lang="ja-JP" altLang="en-US" sz="1050" dirty="0">
                <a:ea typeface="小塚ゴシック Pr6N L"/>
                <a:cs typeface="小塚ゴシック Pr6N L"/>
              </a:rPr>
              <a:t>　</a:t>
            </a:r>
            <a:r>
              <a:rPr lang="ja-JP" altLang="en-US" sz="1050" dirty="0" smtClean="0">
                <a:ea typeface="小塚ゴシック Pr6N L"/>
                <a:cs typeface="小塚ゴシック Pr6N L"/>
              </a:rPr>
              <a:t>農業事業者はアグリノート</a:t>
            </a:r>
            <a:r>
              <a:rPr lang="ja-JP" altLang="en-US" sz="1050" dirty="0">
                <a:ea typeface="小塚ゴシック Pr6N L"/>
                <a:cs typeface="小塚ゴシック Pr6N L"/>
              </a:rPr>
              <a:t>を利用</a:t>
            </a:r>
            <a:r>
              <a:rPr lang="ja-JP" altLang="en-US" sz="1050" dirty="0" smtClean="0">
                <a:ea typeface="小塚ゴシック Pr6N L"/>
                <a:cs typeface="小塚ゴシック Pr6N L"/>
              </a:rPr>
              <a:t>すること</a:t>
            </a:r>
            <a:r>
              <a:rPr lang="ja-JP" altLang="en-US" sz="1050" dirty="0">
                <a:ea typeface="小塚ゴシック Pr6N L"/>
                <a:cs typeface="小塚ゴシック Pr6N L"/>
              </a:rPr>
              <a:t>で個人の勘や</a:t>
            </a:r>
            <a:r>
              <a:rPr lang="ja-JP" altLang="en-US" sz="1050" dirty="0" smtClean="0">
                <a:ea typeface="小塚ゴシック Pr6N L"/>
                <a:cs typeface="小塚ゴシック Pr6N L"/>
              </a:rPr>
              <a:t>ノウハウに</a:t>
            </a:r>
            <a:r>
              <a:rPr lang="ja-JP" altLang="en-US" sz="1050" dirty="0">
                <a:ea typeface="小塚ゴシック Pr6N L"/>
                <a:cs typeface="小塚ゴシック Pr6N L"/>
              </a:rPr>
              <a:t>頼る</a:t>
            </a:r>
            <a:r>
              <a:rPr lang="ja-JP" altLang="en-US" sz="1050" dirty="0" smtClean="0">
                <a:ea typeface="小塚ゴシック Pr6N L"/>
                <a:cs typeface="小塚ゴシック Pr6N L"/>
              </a:rPr>
              <a:t>ことなく、データを基に今後の農薬使用量</a:t>
            </a:r>
            <a:r>
              <a:rPr lang="ja-JP" altLang="en-US" sz="1050" dirty="0">
                <a:ea typeface="小塚ゴシック Pr6N L"/>
                <a:cs typeface="小塚ゴシック Pr6N L"/>
              </a:rPr>
              <a:t>を</a:t>
            </a:r>
            <a:r>
              <a:rPr lang="ja-JP" altLang="en-US" sz="1050" dirty="0" smtClean="0">
                <a:ea typeface="小塚ゴシック Pr6N L"/>
                <a:cs typeface="小塚ゴシック Pr6N L"/>
              </a:rPr>
              <a:t>調整するなど生産活動の合理化に今後役立てることができるようになる。</a:t>
            </a:r>
            <a:endParaRPr lang="en-US" altLang="ja-JP" sz="1050" dirty="0" smtClean="0">
              <a:ea typeface="小塚ゴシック Pr6N L"/>
              <a:cs typeface="小塚ゴシック Pr6N L"/>
            </a:endParaRPr>
          </a:p>
          <a:p>
            <a:pPr fontAlgn="ctr">
              <a:lnSpc>
                <a:spcPct val="110000"/>
              </a:lnSpc>
            </a:pPr>
            <a:endParaRPr lang="en-US" altLang="ja-JP" sz="1050" dirty="0">
              <a:ea typeface="小塚ゴシック Pr6N L"/>
              <a:cs typeface="小塚ゴシック Pr6N L"/>
            </a:endParaRPr>
          </a:p>
          <a:p>
            <a:pPr fontAlgn="ctr">
              <a:lnSpc>
                <a:spcPct val="110000"/>
              </a:lnSpc>
            </a:pPr>
            <a:r>
              <a:rPr lang="ja-JP" altLang="ja-JP" sz="1050" dirty="0" smtClean="0">
                <a:ea typeface="小塚ゴシック Pr6N L"/>
                <a:cs typeface="小塚ゴシック Pr6N L"/>
              </a:rPr>
              <a:t>　</a:t>
            </a:r>
            <a:r>
              <a:rPr lang="ja-JP" altLang="en-US" sz="1050" dirty="0" smtClean="0">
                <a:ea typeface="小塚ゴシック Pr6N L"/>
                <a:cs typeface="小塚ゴシック Pr6N L"/>
              </a:rPr>
              <a:t>このような「農業</a:t>
            </a:r>
            <a:r>
              <a:rPr lang="en-US" altLang="ja-JP" sz="1050" dirty="0" smtClean="0">
                <a:ea typeface="小塚ゴシック Pr6N L"/>
                <a:cs typeface="小塚ゴシック Pr6N L"/>
              </a:rPr>
              <a:t> × ICT</a:t>
            </a:r>
            <a:r>
              <a:rPr lang="ja-JP" altLang="en-US" sz="1050" dirty="0" smtClean="0">
                <a:ea typeface="小塚ゴシック Pr6N L"/>
                <a:cs typeface="小塚ゴシック Pr6N L"/>
              </a:rPr>
              <a:t>」は近年着実に増えている。農業支援システムの基盤と</a:t>
            </a:r>
            <a:endParaRPr lang="en-US" altLang="ja-JP" sz="1050" dirty="0" smtClean="0">
              <a:ea typeface="小塚ゴシック Pr6N L"/>
              <a:cs typeface="小塚ゴシック Pr6N L"/>
            </a:endParaRPr>
          </a:p>
          <a:p>
            <a:pPr fontAlgn="ctr">
              <a:lnSpc>
                <a:spcPct val="110000"/>
              </a:lnSpc>
            </a:pPr>
            <a:r>
              <a:rPr lang="ja-JP" altLang="en-US" sz="1050" dirty="0" smtClean="0">
                <a:ea typeface="小塚ゴシック Pr6N L"/>
                <a:cs typeface="小塚ゴシック Pr6N L"/>
              </a:rPr>
              <a:t>してオープンデータを利用することで、アグリノートは今や情報を駆使する農業従事者にとって欠かせないツールとなった。</a:t>
            </a:r>
            <a:endParaRPr lang="en-US" altLang="ja-JP" sz="1050" dirty="0" smtClean="0">
              <a:ea typeface="小塚ゴシック Pr6N L"/>
              <a:cs typeface="小塚ゴシック Pr6N L"/>
            </a:endParaRPr>
          </a:p>
          <a:p>
            <a:pPr fontAlgn="ctr">
              <a:lnSpc>
                <a:spcPct val="110000"/>
              </a:lnSpc>
            </a:pPr>
            <a:endParaRPr lang="en-US" altLang="ja-JP" sz="1050" dirty="0">
              <a:ea typeface="小塚ゴシック Pr6N L"/>
              <a:cs typeface="小塚ゴシック Pr6N L"/>
            </a:endParaRPr>
          </a:p>
          <a:p>
            <a:pPr fontAlgn="ctr">
              <a:lnSpc>
                <a:spcPct val="110000"/>
              </a:lnSpc>
            </a:pPr>
            <a:r>
              <a:rPr lang="ja-JP" altLang="ja-JP" sz="1050" dirty="0" smtClean="0">
                <a:ea typeface="小塚ゴシック Pr6N L"/>
                <a:cs typeface="小塚ゴシック Pr6N L"/>
              </a:rPr>
              <a:t>　</a:t>
            </a:r>
            <a:r>
              <a:rPr lang="ja-JP" altLang="en-US" sz="1050" dirty="0" smtClean="0">
                <a:ea typeface="小塚ゴシック Pr6N L"/>
                <a:cs typeface="小塚ゴシック Pr6N L"/>
              </a:rPr>
              <a:t>農薬データといった一見静的なデータでも、業務効率化のためにビジネスや</a:t>
            </a:r>
            <a:endParaRPr lang="en-US" altLang="ja-JP" sz="1050" dirty="0" smtClean="0">
              <a:ea typeface="小塚ゴシック Pr6N L"/>
              <a:cs typeface="小塚ゴシック Pr6N L"/>
            </a:endParaRPr>
          </a:p>
          <a:p>
            <a:pPr fontAlgn="ctr">
              <a:lnSpc>
                <a:spcPct val="110000"/>
              </a:lnSpc>
            </a:pPr>
            <a:r>
              <a:rPr lang="ja-JP" altLang="en-US" sz="1050" dirty="0" smtClean="0">
                <a:ea typeface="小塚ゴシック Pr6N L"/>
                <a:cs typeface="小塚ゴシック Pr6N L"/>
              </a:rPr>
              <a:t>サービス付加価値を与えることができる。アグリノートは事業に更なる価値を</a:t>
            </a:r>
            <a:endParaRPr lang="en-US" altLang="ja-JP" sz="1050" dirty="0" smtClean="0">
              <a:ea typeface="小塚ゴシック Pr6N L"/>
              <a:cs typeface="小塚ゴシック Pr6N L"/>
            </a:endParaRPr>
          </a:p>
          <a:p>
            <a:pPr fontAlgn="ctr">
              <a:lnSpc>
                <a:spcPct val="110000"/>
              </a:lnSpc>
            </a:pPr>
            <a:r>
              <a:rPr lang="ja-JP" altLang="en-US" sz="1050" dirty="0" smtClean="0">
                <a:ea typeface="小塚ゴシック Pr6N L"/>
                <a:cs typeface="小塚ゴシック Pr6N L"/>
              </a:rPr>
              <a:t>与えるためにオープンデータを活用した成功例である。</a:t>
            </a:r>
            <a:endParaRPr lang="en-US" altLang="ja-JP" sz="1050" dirty="0" smtClean="0">
              <a:ea typeface="小塚ゴシック Pr6N L"/>
              <a:cs typeface="小塚ゴシック Pr6N L"/>
            </a:endParaRPr>
          </a:p>
        </p:txBody>
      </p:sp>
      <p:sp>
        <p:nvSpPr>
          <p:cNvPr id="84" name="タイトル 1"/>
          <p:cNvSpPr txBox="1">
            <a:spLocks/>
          </p:cNvSpPr>
          <p:nvPr/>
        </p:nvSpPr>
        <p:spPr>
          <a:xfrm>
            <a:off x="57563" y="-26855"/>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en-US" sz="1400" dirty="0" smtClean="0">
                <a:solidFill>
                  <a:srgbClr val="FFFFFF"/>
                </a:solidFill>
                <a:latin typeface="小塚ゴシック Pr6N R"/>
                <a:ea typeface="小塚ゴシック Pr6N R"/>
                <a:cs typeface="小塚ゴシック Pr6N R"/>
              </a:rPr>
              <a:t>借りたい</a:t>
            </a:r>
            <a:r>
              <a:rPr lang="ja-JP" altLang="en-US" sz="1400" dirty="0" smtClean="0">
                <a:solidFill>
                  <a:srgbClr val="FFFFFF"/>
                </a:solidFill>
                <a:latin typeface="小塚ゴシック Pr6N R"/>
                <a:ea typeface="小塚ゴシック Pr6N R"/>
                <a:cs typeface="小塚ゴシック Pr6N R"/>
              </a:rPr>
              <a:t>あの</a:t>
            </a:r>
            <a:r>
              <a:rPr lang="en-US" altLang="en-US" sz="1400" dirty="0" smtClean="0">
                <a:solidFill>
                  <a:srgbClr val="FFFFFF"/>
                </a:solidFill>
                <a:latin typeface="小塚ゴシック Pr6N R"/>
                <a:ea typeface="小塚ゴシック Pr6N R"/>
                <a:cs typeface="小塚ゴシック Pr6N R"/>
              </a:rPr>
              <a:t>１冊、見つかる！</a:t>
            </a:r>
            <a:endParaRPr kumimoji="1" lang="ja-JP" altLang="en-US" sz="1400" dirty="0">
              <a:solidFill>
                <a:srgbClr val="FFFFFF"/>
              </a:solidFill>
              <a:latin typeface="小塚ゴシック Pr6N R"/>
              <a:ea typeface="小塚ゴシック Pr6N R"/>
              <a:cs typeface="小塚ゴシック Pr6N R"/>
            </a:endParaRPr>
          </a:p>
        </p:txBody>
      </p:sp>
      <p:sp>
        <p:nvSpPr>
          <p:cNvPr id="49" name="テキスト ボックス 48"/>
          <p:cNvSpPr txBox="1"/>
          <p:nvPr/>
        </p:nvSpPr>
        <p:spPr>
          <a:xfrm>
            <a:off x="2609403" y="3833806"/>
            <a:ext cx="2374036" cy="200055"/>
          </a:xfrm>
          <a:prstGeom prst="rect">
            <a:avLst/>
          </a:prstGeom>
          <a:noFill/>
        </p:spPr>
        <p:txBody>
          <a:bodyPr wrap="none" rtlCol="0">
            <a:spAutoFit/>
          </a:bodyPr>
          <a:lstStyle/>
          <a:p>
            <a:r>
              <a:rPr kumimoji="1" lang="ja-JP" altLang="en-US" sz="700" dirty="0" smtClean="0">
                <a:latin typeface="小塚ゴシック Pr6N L"/>
                <a:ea typeface="小塚ゴシック Pr6N L"/>
                <a:cs typeface="小塚ゴシック Pr6N L"/>
              </a:rPr>
              <a:t>（公式</a:t>
            </a:r>
            <a:r>
              <a:rPr kumimoji="1" lang="en-US" altLang="ja-JP" sz="700" dirty="0" smtClean="0">
                <a:latin typeface="小塚ゴシック Pr6N L"/>
                <a:ea typeface="小塚ゴシック Pr6N L"/>
                <a:cs typeface="小塚ゴシック Pr6N L"/>
              </a:rPr>
              <a:t>HP</a:t>
            </a:r>
            <a:r>
              <a:rPr kumimoji="1" lang="ja-JP" altLang="en-US" sz="700" dirty="0" smtClean="0">
                <a:latin typeface="小塚ゴシック Pr6N L"/>
                <a:ea typeface="小塚ゴシック Pr6N L"/>
                <a:cs typeface="小塚ゴシック Pr6N L"/>
              </a:rPr>
              <a:t>より　作業毎に色分けでき、効率が上がる）</a:t>
            </a:r>
            <a:endParaRPr kumimoji="1" lang="ja-JP" altLang="en-US" sz="700" dirty="0">
              <a:latin typeface="小塚ゴシック Pr6N L"/>
              <a:ea typeface="小塚ゴシック Pr6N L"/>
              <a:cs typeface="小塚ゴシック Pr6N L"/>
            </a:endParaRPr>
          </a:p>
        </p:txBody>
      </p:sp>
      <p:sp>
        <p:nvSpPr>
          <p:cNvPr id="52" name="正方形/長方形 51"/>
          <p:cNvSpPr/>
          <p:nvPr/>
        </p:nvSpPr>
        <p:spPr>
          <a:xfrm>
            <a:off x="5292" y="0"/>
            <a:ext cx="9906000" cy="1252759"/>
          </a:xfrm>
          <a:prstGeom prst="rect">
            <a:avLst/>
          </a:prstGeom>
          <a:solidFill>
            <a:srgbClr val="40CCFB"/>
          </a:solidFill>
          <a:ln w="9525" cap="flat" cmpd="sng" algn="ctr">
            <a:solidFill>
              <a:srgbClr val="37B5FC"/>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ysClr val="window" lastClr="FFFFFF"/>
              </a:solidFill>
              <a:effectLst/>
              <a:uLnTx/>
              <a:uFillTx/>
              <a:latin typeface="Corbel"/>
              <a:ea typeface="ヒラギノ角ゴ Pro W3"/>
              <a:cs typeface="+mn-cs"/>
            </a:endParaRPr>
          </a:p>
        </p:txBody>
      </p:sp>
      <p:sp>
        <p:nvSpPr>
          <p:cNvPr id="53" name="タイトル 1"/>
          <p:cNvSpPr txBox="1">
            <a:spLocks/>
          </p:cNvSpPr>
          <p:nvPr/>
        </p:nvSpPr>
        <p:spPr>
          <a:xfrm>
            <a:off x="45111" y="238812"/>
            <a:ext cx="5828639" cy="744513"/>
          </a:xfrm>
          <a:prstGeom prst="rect">
            <a:avLst/>
          </a:prstGeom>
        </p:spPr>
        <p:txBody>
          <a:bodyPr vert="horz" lIns="91440" tIns="45720" rIns="91440" bIns="45720" rtlCol="0" anchor="ctr">
            <a:noAutofit/>
          </a:bodyPr>
          <a:lstStyle>
            <a:lvl1pPr algn="ctr" defTabSz="4572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600" dirty="0" smtClean="0">
                <a:solidFill>
                  <a:schemeClr val="bg1"/>
                </a:solidFill>
                <a:latin typeface="小塚ゴシック Pro M"/>
                <a:ea typeface="小塚ゴシック Pro M"/>
                <a:cs typeface="小塚ゴシック Pro M"/>
              </a:rPr>
              <a:t>アグリノート</a:t>
            </a:r>
            <a:endParaRPr lang="ja-JP" altLang="en-US" sz="3600" dirty="0">
              <a:solidFill>
                <a:schemeClr val="bg1"/>
              </a:solidFill>
              <a:latin typeface="小塚ゴシック Pro M"/>
              <a:ea typeface="小塚ゴシック Pro M"/>
              <a:cs typeface="小塚ゴシック Pro M"/>
            </a:endParaRPr>
          </a:p>
        </p:txBody>
      </p:sp>
      <p:sp>
        <p:nvSpPr>
          <p:cNvPr id="55" name="タイトル 1"/>
          <p:cNvSpPr txBox="1">
            <a:spLocks/>
          </p:cNvSpPr>
          <p:nvPr/>
        </p:nvSpPr>
        <p:spPr>
          <a:xfrm>
            <a:off x="57563" y="-26855"/>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ja-JP" altLang="en-US" sz="1400" dirty="0" smtClean="0">
                <a:solidFill>
                  <a:srgbClr val="FFFFFF"/>
                </a:solidFill>
                <a:latin typeface="小塚ゴシック Pr6N R"/>
                <a:ea typeface="小塚ゴシック Pr6N R"/>
                <a:cs typeface="小塚ゴシック Pr6N R"/>
              </a:rPr>
              <a:t>農業は、記憶から記録へ。</a:t>
            </a:r>
            <a:endParaRPr kumimoji="1" lang="ja-JP" altLang="en-US" sz="1400" dirty="0">
              <a:solidFill>
                <a:srgbClr val="FFFFFF"/>
              </a:solidFill>
              <a:latin typeface="小塚ゴシック Pr6N R"/>
              <a:ea typeface="小塚ゴシック Pr6N R"/>
              <a:cs typeface="小塚ゴシック Pr6N R"/>
            </a:endParaRPr>
          </a:p>
        </p:txBody>
      </p:sp>
      <p:sp>
        <p:nvSpPr>
          <p:cNvPr id="63" name="タイトル 1"/>
          <p:cNvSpPr txBox="1">
            <a:spLocks/>
          </p:cNvSpPr>
          <p:nvPr/>
        </p:nvSpPr>
        <p:spPr>
          <a:xfrm>
            <a:off x="57563" y="827741"/>
            <a:ext cx="4749931" cy="425018"/>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altLang="ja-JP" sz="1400" dirty="0" smtClean="0">
                <a:solidFill>
                  <a:srgbClr val="FFFFFF"/>
                </a:solidFill>
                <a:latin typeface="小塚ゴシック Pr6N R"/>
                <a:ea typeface="小塚ゴシック Pr6N R"/>
                <a:cs typeface="小塚ゴシック Pr6N R"/>
              </a:rPr>
              <a:t>By</a:t>
            </a:r>
            <a:r>
              <a:rPr lang="ja-JP" altLang="en-US" sz="1400" dirty="0" smtClean="0">
                <a:solidFill>
                  <a:srgbClr val="FFFFFF"/>
                </a:solidFill>
                <a:latin typeface="小塚ゴシック Pr6N R"/>
                <a:ea typeface="小塚ゴシック Pr6N R"/>
                <a:cs typeface="小塚ゴシック Pr6N R"/>
              </a:rPr>
              <a:t> ウォーターセル</a:t>
            </a:r>
            <a:r>
              <a:rPr lang="ja-JP" altLang="en-US" sz="1400" dirty="0" smtClean="0">
                <a:solidFill>
                  <a:schemeClr val="bg1"/>
                </a:solidFill>
                <a:latin typeface="小塚ゴシック Pr6N L"/>
                <a:ea typeface="小塚ゴシック Pr6N L"/>
                <a:cs typeface="小塚ゴシック Pr6N L"/>
              </a:rPr>
              <a:t>株式会社</a:t>
            </a:r>
            <a:endParaRPr kumimoji="1" lang="ja-JP" altLang="en-US" sz="1400" dirty="0">
              <a:solidFill>
                <a:schemeClr val="bg1"/>
              </a:solidFill>
              <a:latin typeface="小塚ゴシック Pr6N R"/>
              <a:ea typeface="小塚ゴシック Pr6N R"/>
              <a:cs typeface="小塚ゴシック Pr6N R"/>
            </a:endParaRPr>
          </a:p>
        </p:txBody>
      </p:sp>
      <p:grpSp>
        <p:nvGrpSpPr>
          <p:cNvPr id="64" name="図形グループ 63"/>
          <p:cNvGrpSpPr/>
          <p:nvPr/>
        </p:nvGrpSpPr>
        <p:grpSpPr>
          <a:xfrm>
            <a:off x="6255233" y="250008"/>
            <a:ext cx="752743" cy="752743"/>
            <a:chOff x="6255233" y="281179"/>
            <a:chExt cx="752743" cy="752743"/>
          </a:xfrm>
          <a:noFill/>
        </p:grpSpPr>
        <p:sp>
          <p:nvSpPr>
            <p:cNvPr id="69" name="角丸四角形 68"/>
            <p:cNvSpPr/>
            <p:nvPr/>
          </p:nvSpPr>
          <p:spPr>
            <a:xfrm>
              <a:off x="6255233" y="281179"/>
              <a:ext cx="752743" cy="752743"/>
            </a:xfrm>
            <a:prstGeom prst="roundRect">
              <a:avLst/>
            </a:prstGeom>
            <a:grp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0" name="テキスト ボックス 69"/>
            <p:cNvSpPr txBox="1"/>
            <p:nvPr/>
          </p:nvSpPr>
          <p:spPr>
            <a:xfrm>
              <a:off x="6308439" y="334385"/>
              <a:ext cx="646331" cy="646331"/>
            </a:xfrm>
            <a:prstGeom prst="rect">
              <a:avLst/>
            </a:prstGeom>
            <a:grpFill/>
            <a:ln>
              <a:noFill/>
            </a:ln>
          </p:spPr>
          <p:txBody>
            <a:bodyPr wrap="none" rtlCol="0">
              <a:spAutoFit/>
            </a:bodyPr>
            <a:lstStyle/>
            <a:p>
              <a:r>
                <a:rPr kumimoji="1" lang="ja-JP" altLang="en-US" dirty="0" smtClean="0">
                  <a:solidFill>
                    <a:srgbClr val="DEFFFF"/>
                  </a:solidFill>
                  <a:latin typeface="小塚ゴシック Pr6N M"/>
                  <a:ea typeface="小塚ゴシック Pr6N M"/>
                  <a:cs typeface="小塚ゴシック Pr6N M"/>
                </a:rPr>
                <a:t>防災</a:t>
              </a:r>
              <a:endParaRPr kumimoji="1" lang="en-US" altLang="ja-JP" dirty="0" smtClean="0">
                <a:solidFill>
                  <a:srgbClr val="DEFFFF"/>
                </a:solidFill>
                <a:latin typeface="小塚ゴシック Pr6N M"/>
                <a:ea typeface="小塚ゴシック Pr6N M"/>
                <a:cs typeface="小塚ゴシック Pr6N M"/>
              </a:endParaRPr>
            </a:p>
            <a:p>
              <a:r>
                <a:rPr lang="ja-JP" altLang="en-US" dirty="0" smtClean="0">
                  <a:solidFill>
                    <a:srgbClr val="DEFFFF"/>
                  </a:solidFill>
                  <a:latin typeface="小塚ゴシック Pr6N M"/>
                  <a:ea typeface="小塚ゴシック Pr6N M"/>
                  <a:cs typeface="小塚ゴシック Pr6N M"/>
                </a:rPr>
                <a:t>減災</a:t>
              </a:r>
              <a:endParaRPr kumimoji="1" lang="ja-JP" altLang="en-US" dirty="0">
                <a:solidFill>
                  <a:srgbClr val="DEFFFF"/>
                </a:solidFill>
                <a:latin typeface="小塚ゴシック Pr6N M"/>
                <a:ea typeface="小塚ゴシック Pr6N M"/>
                <a:cs typeface="小塚ゴシック Pr6N M"/>
              </a:endParaRPr>
            </a:p>
          </p:txBody>
        </p:sp>
      </p:grpSp>
      <p:grpSp>
        <p:nvGrpSpPr>
          <p:cNvPr id="71" name="図形グループ 70"/>
          <p:cNvGrpSpPr/>
          <p:nvPr/>
        </p:nvGrpSpPr>
        <p:grpSpPr>
          <a:xfrm>
            <a:off x="8089329" y="250008"/>
            <a:ext cx="752743" cy="752743"/>
            <a:chOff x="8060984" y="281179"/>
            <a:chExt cx="752743" cy="752743"/>
          </a:xfrm>
          <a:solidFill>
            <a:schemeClr val="bg1"/>
          </a:solidFill>
        </p:grpSpPr>
        <p:sp>
          <p:nvSpPr>
            <p:cNvPr id="73" name="角丸四角形 72"/>
            <p:cNvSpPr/>
            <p:nvPr/>
          </p:nvSpPr>
          <p:spPr>
            <a:xfrm>
              <a:off x="8060984" y="281179"/>
              <a:ext cx="752743" cy="752743"/>
            </a:xfrm>
            <a:prstGeom prst="roundRect">
              <a:avLst/>
            </a:prstGeom>
            <a:grp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4" name="テキスト ボックス 73"/>
            <p:cNvSpPr txBox="1"/>
            <p:nvPr/>
          </p:nvSpPr>
          <p:spPr>
            <a:xfrm>
              <a:off x="8114190" y="334385"/>
              <a:ext cx="646331" cy="646331"/>
            </a:xfrm>
            <a:prstGeom prst="rect">
              <a:avLst/>
            </a:prstGeom>
            <a:grpFill/>
            <a:ln>
              <a:solidFill>
                <a:schemeClr val="bg1"/>
              </a:solidFill>
            </a:ln>
          </p:spPr>
          <p:txBody>
            <a:bodyPr wrap="none" rtlCol="0">
              <a:spAutoFit/>
            </a:bodyPr>
            <a:lstStyle/>
            <a:p>
              <a:r>
                <a:rPr lang="ja-JP" altLang="en-US" dirty="0" smtClean="0">
                  <a:solidFill>
                    <a:srgbClr val="4CA6FF"/>
                  </a:solidFill>
                  <a:latin typeface="小塚ゴシック Pr6N M"/>
                  <a:ea typeface="小塚ゴシック Pr6N M"/>
                  <a:cs typeface="小塚ゴシック Pr6N M"/>
                </a:rPr>
                <a:t>産業</a:t>
              </a:r>
              <a:endParaRPr lang="en-US" altLang="ja-JP" dirty="0" smtClean="0">
                <a:solidFill>
                  <a:srgbClr val="4CA6FF"/>
                </a:solidFill>
                <a:latin typeface="小塚ゴシック Pr6N M"/>
                <a:ea typeface="小塚ゴシック Pr6N M"/>
                <a:cs typeface="小塚ゴシック Pr6N M"/>
              </a:endParaRPr>
            </a:p>
            <a:p>
              <a:r>
                <a:rPr lang="ja-JP" altLang="en-US" dirty="0" smtClean="0">
                  <a:solidFill>
                    <a:srgbClr val="4CA6FF"/>
                  </a:solidFill>
                  <a:latin typeface="小塚ゴシック Pr6N M"/>
                  <a:ea typeface="小塚ゴシック Pr6N M"/>
                  <a:cs typeface="小塚ゴシック Pr6N M"/>
                </a:rPr>
                <a:t>創出</a:t>
              </a:r>
              <a:endParaRPr kumimoji="1" lang="en-US" altLang="ja-JP" dirty="0" smtClean="0">
                <a:solidFill>
                  <a:srgbClr val="4CA6FF"/>
                </a:solidFill>
                <a:latin typeface="小塚ゴシック Pr6N M"/>
                <a:ea typeface="小塚ゴシック Pr6N M"/>
                <a:cs typeface="小塚ゴシック Pr6N M"/>
              </a:endParaRPr>
            </a:p>
          </p:txBody>
        </p:sp>
      </p:grpSp>
      <p:grpSp>
        <p:nvGrpSpPr>
          <p:cNvPr id="76" name="図形グループ 75"/>
          <p:cNvGrpSpPr/>
          <p:nvPr/>
        </p:nvGrpSpPr>
        <p:grpSpPr>
          <a:xfrm>
            <a:off x="7172281" y="250008"/>
            <a:ext cx="752743" cy="752743"/>
            <a:chOff x="7154801" y="281179"/>
            <a:chExt cx="752743" cy="752743"/>
          </a:xfrm>
        </p:grpSpPr>
        <p:sp>
          <p:nvSpPr>
            <p:cNvPr id="77" name="角丸四角形 76"/>
            <p:cNvSpPr/>
            <p:nvPr/>
          </p:nvSpPr>
          <p:spPr>
            <a:xfrm>
              <a:off x="7154801" y="281179"/>
              <a:ext cx="752743" cy="752743"/>
            </a:xfrm>
            <a:prstGeom prst="roundRect">
              <a:avLst/>
            </a:prstGeom>
            <a:no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8" name="テキスト ボックス 77"/>
            <p:cNvSpPr txBox="1"/>
            <p:nvPr/>
          </p:nvSpPr>
          <p:spPr>
            <a:xfrm>
              <a:off x="7208007" y="334385"/>
              <a:ext cx="659155" cy="646331"/>
            </a:xfrm>
            <a:prstGeom prst="rect">
              <a:avLst/>
            </a:prstGeom>
            <a:noFill/>
            <a:ln>
              <a:noFill/>
            </a:ln>
          </p:spPr>
          <p:txBody>
            <a:bodyPr wrap="none" rtlCol="0">
              <a:spAutoFit/>
            </a:bodyPr>
            <a:lstStyle/>
            <a:p>
              <a:r>
                <a:rPr lang="ja-JP" altLang="en-US" dirty="0" smtClean="0">
                  <a:solidFill>
                    <a:srgbClr val="DEFFFF"/>
                  </a:solidFill>
                  <a:latin typeface="小塚ゴシック Pr6N M"/>
                  <a:ea typeface="小塚ゴシック Pr6N M"/>
                  <a:cs typeface="小塚ゴシック Pr6N M"/>
                </a:rPr>
                <a:t>少子</a:t>
              </a:r>
              <a:endParaRPr lang="en-US" altLang="ja-JP" dirty="0" smtClean="0">
                <a:solidFill>
                  <a:srgbClr val="DEFFFF"/>
                </a:solidFill>
                <a:latin typeface="小塚ゴシック Pr6N M"/>
                <a:ea typeface="小塚ゴシック Pr6N M"/>
                <a:cs typeface="小塚ゴシック Pr6N M"/>
              </a:endParaRPr>
            </a:p>
            <a:p>
              <a:r>
                <a:rPr lang="ja-JP" altLang="en-US" dirty="0" smtClean="0">
                  <a:solidFill>
                    <a:srgbClr val="DEFFFF"/>
                  </a:solidFill>
                  <a:latin typeface="小塚ゴシック Pr6N M"/>
                  <a:ea typeface="小塚ゴシック Pr6N M"/>
                  <a:cs typeface="小塚ゴシック Pr6N M"/>
                </a:rPr>
                <a:t>高齢</a:t>
              </a:r>
              <a:endParaRPr lang="en-US" altLang="ja-JP" dirty="0" smtClean="0">
                <a:solidFill>
                  <a:srgbClr val="DEFFFF"/>
                </a:solidFill>
                <a:latin typeface="小塚ゴシック Pr6N M"/>
                <a:ea typeface="小塚ゴシック Pr6N M"/>
                <a:cs typeface="小塚ゴシック Pr6N M"/>
              </a:endParaRPr>
            </a:p>
          </p:txBody>
        </p:sp>
      </p:grpSp>
      <p:sp>
        <p:nvSpPr>
          <p:cNvPr id="79" name="角丸四角形 78"/>
          <p:cNvSpPr/>
          <p:nvPr/>
        </p:nvSpPr>
        <p:spPr>
          <a:xfrm>
            <a:off x="9006672" y="250008"/>
            <a:ext cx="752743" cy="752743"/>
          </a:xfrm>
          <a:prstGeom prst="roundRect">
            <a:avLst/>
          </a:prstGeom>
          <a:noFill/>
          <a:ln w="38100">
            <a:solidFill>
              <a:srgbClr val="DE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0" name="テキスト ボックス 79"/>
          <p:cNvSpPr txBox="1"/>
          <p:nvPr/>
        </p:nvSpPr>
        <p:spPr>
          <a:xfrm>
            <a:off x="9059584" y="259585"/>
            <a:ext cx="684803" cy="738664"/>
          </a:xfrm>
          <a:prstGeom prst="rect">
            <a:avLst/>
          </a:prstGeom>
          <a:noFill/>
        </p:spPr>
        <p:txBody>
          <a:bodyPr wrap="none" rtlCol="0">
            <a:spAutoFit/>
          </a:bodyPr>
          <a:lstStyle/>
          <a:p>
            <a:r>
              <a:rPr lang="ja-JP" altLang="en-US" sz="1400" dirty="0" smtClean="0">
                <a:solidFill>
                  <a:srgbClr val="DEFFFF"/>
                </a:solidFill>
                <a:latin typeface="小塚ゴシック Pr6N M"/>
                <a:ea typeface="小塚ゴシック Pr6N M"/>
                <a:cs typeface="小塚ゴシック Pr6N M"/>
              </a:rPr>
              <a:t>防犯</a:t>
            </a:r>
            <a:endParaRPr lang="en-US" altLang="ja-JP" sz="1400" dirty="0" smtClean="0">
              <a:solidFill>
                <a:srgbClr val="DEFFFF"/>
              </a:solidFill>
              <a:latin typeface="小塚ゴシック Pr6N M"/>
              <a:ea typeface="小塚ゴシック Pr6N M"/>
              <a:cs typeface="小塚ゴシック Pr6N M"/>
            </a:endParaRPr>
          </a:p>
          <a:p>
            <a:r>
              <a:rPr lang="ja-JP" altLang="en-US" sz="1400" dirty="0" smtClean="0">
                <a:solidFill>
                  <a:srgbClr val="DEFFFF"/>
                </a:solidFill>
                <a:latin typeface="小塚ゴシック Pr6N M"/>
                <a:ea typeface="小塚ゴシック Pr6N M"/>
                <a:cs typeface="小塚ゴシック Pr6N M"/>
              </a:rPr>
              <a:t>医療</a:t>
            </a:r>
            <a:endParaRPr lang="en-US" altLang="ja-JP" sz="1400" dirty="0" smtClean="0">
              <a:solidFill>
                <a:srgbClr val="DEFFFF"/>
              </a:solidFill>
              <a:latin typeface="小塚ゴシック Pr6N M"/>
              <a:ea typeface="小塚ゴシック Pr6N M"/>
              <a:cs typeface="小塚ゴシック Pr6N M"/>
            </a:endParaRPr>
          </a:p>
          <a:p>
            <a:r>
              <a:rPr lang="ja-JP" altLang="en-US" sz="1400" dirty="0" smtClean="0">
                <a:solidFill>
                  <a:srgbClr val="DEFFFF"/>
                </a:solidFill>
                <a:latin typeface="小塚ゴシック Pr6N M"/>
                <a:ea typeface="小塚ゴシック Pr6N M"/>
                <a:cs typeface="小塚ゴシック Pr6N M"/>
              </a:rPr>
              <a:t>教育</a:t>
            </a:r>
            <a:r>
              <a:rPr lang="ja-JP" altLang="en-US" sz="1000" dirty="0" smtClean="0">
                <a:solidFill>
                  <a:srgbClr val="DEFFFF"/>
                </a:solidFill>
                <a:latin typeface="小塚ゴシック Pr6N M"/>
                <a:ea typeface="小塚ゴシック Pr6N M"/>
                <a:cs typeface="小塚ゴシック Pr6N M"/>
              </a:rPr>
              <a:t>等</a:t>
            </a:r>
            <a:endParaRPr lang="en-US" altLang="ja-JP" dirty="0" smtClean="0">
              <a:solidFill>
                <a:srgbClr val="DEFFFF"/>
              </a:solidFill>
              <a:latin typeface="小塚ゴシック Pr6N M"/>
              <a:ea typeface="小塚ゴシック Pr6N M"/>
              <a:cs typeface="小塚ゴシック Pr6N M"/>
            </a:endParaRPr>
          </a:p>
        </p:txBody>
      </p:sp>
      <p:pic>
        <p:nvPicPr>
          <p:cNvPr id="2" name="図 1" descr="スクリーンショット 2016-02-01 10.47.19.png"/>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2648484" y="2038988"/>
            <a:ext cx="2284456" cy="1856625"/>
          </a:xfrm>
          <a:prstGeom prst="rect">
            <a:avLst/>
          </a:prstGeom>
        </p:spPr>
      </p:pic>
      <p:sp>
        <p:nvSpPr>
          <p:cNvPr id="51" name="テキスト ボックス 50"/>
          <p:cNvSpPr txBox="1"/>
          <p:nvPr/>
        </p:nvSpPr>
        <p:spPr>
          <a:xfrm>
            <a:off x="6017649" y="4173757"/>
            <a:ext cx="3595856" cy="954107"/>
          </a:xfrm>
          <a:prstGeom prst="rect">
            <a:avLst/>
          </a:prstGeom>
          <a:noFill/>
        </p:spPr>
        <p:txBody>
          <a:bodyPr vert="horz" wrap="none" rtlCol="0">
            <a:spAutoFit/>
          </a:bodyPr>
          <a:lstStyle/>
          <a:p>
            <a:r>
              <a:rPr kumimoji="1" lang="ja-JP" altLang="en-US" sz="2800" dirty="0" smtClean="0">
                <a:solidFill>
                  <a:srgbClr val="0E79FF"/>
                </a:solidFill>
                <a:latin typeface="フォントポにほんご"/>
                <a:ea typeface="フォントポにほんご"/>
                <a:cs typeface="フォントポにほんご"/>
              </a:rPr>
              <a:t>アグリノートは</a:t>
            </a:r>
            <a:endParaRPr kumimoji="1" lang="en-US" altLang="ja-JP" sz="2800" dirty="0" smtClean="0">
              <a:solidFill>
                <a:srgbClr val="0E79FF"/>
              </a:solidFill>
              <a:latin typeface="フォントポにほんご"/>
              <a:ea typeface="フォントポにほんご"/>
              <a:cs typeface="フォントポにほんご"/>
            </a:endParaRPr>
          </a:p>
          <a:p>
            <a:r>
              <a:rPr lang="en-US" altLang="ja-JP" sz="2800" dirty="0" smtClean="0">
                <a:solidFill>
                  <a:srgbClr val="0E79FF"/>
                </a:solidFill>
                <a:latin typeface="フォントポにほんご"/>
                <a:ea typeface="フォントポにほんご"/>
                <a:cs typeface="フォントポにほんご"/>
              </a:rPr>
              <a:t>  </a:t>
            </a:r>
            <a:r>
              <a:rPr lang="ja-JP" altLang="en-US" sz="2800" dirty="0" smtClean="0">
                <a:solidFill>
                  <a:srgbClr val="0E79FF"/>
                </a:solidFill>
                <a:latin typeface="フォントポにほんご"/>
                <a:ea typeface="フォントポにほんご"/>
                <a:cs typeface="フォントポにほんご"/>
              </a:rPr>
              <a:t>　　</a:t>
            </a:r>
            <a:r>
              <a:rPr lang="en-US" altLang="ja-JP" sz="2800" dirty="0" smtClean="0">
                <a:solidFill>
                  <a:srgbClr val="0E79FF"/>
                </a:solidFill>
                <a:latin typeface="フォントポにほんご"/>
                <a:ea typeface="フォントポにほんご"/>
                <a:cs typeface="フォントポにほんご"/>
              </a:rPr>
              <a:t> </a:t>
            </a:r>
            <a:r>
              <a:rPr lang="ja-JP" altLang="en-US" sz="2800" dirty="0" smtClean="0">
                <a:solidFill>
                  <a:srgbClr val="0E79FF"/>
                </a:solidFill>
                <a:latin typeface="フォントポにほんご"/>
                <a:ea typeface="フォントポにほんご"/>
                <a:cs typeface="フォントポにほんご"/>
              </a:rPr>
              <a:t>“進化する”</a:t>
            </a:r>
            <a:endParaRPr kumimoji="1" lang="ja-JP" altLang="en-US" sz="2800" dirty="0">
              <a:solidFill>
                <a:srgbClr val="0E79FF"/>
              </a:solidFill>
              <a:latin typeface="フォントポにほんご"/>
              <a:ea typeface="フォントポにほんご"/>
              <a:cs typeface="フォントポにほんご"/>
            </a:endParaRPr>
          </a:p>
        </p:txBody>
      </p:sp>
      <p:sp>
        <p:nvSpPr>
          <p:cNvPr id="81" name="テキスト ボックス 80"/>
          <p:cNvSpPr txBox="1"/>
          <p:nvPr/>
        </p:nvSpPr>
        <p:spPr>
          <a:xfrm>
            <a:off x="5125332" y="5087980"/>
            <a:ext cx="4634602" cy="1200329"/>
          </a:xfrm>
          <a:prstGeom prst="rect">
            <a:avLst/>
          </a:prstGeom>
          <a:noFill/>
        </p:spPr>
        <p:txBody>
          <a:bodyPr wrap="none" rtlCol="0">
            <a:spAutoFit/>
          </a:bodyPr>
          <a:lstStyle/>
          <a:p>
            <a:r>
              <a:rPr lang="ja-JP" altLang="en-US" sz="1200" dirty="0" smtClean="0">
                <a:latin typeface="小塚ゴシック Pr6N L"/>
                <a:ea typeface="小塚ゴシック Pr6N L"/>
                <a:cs typeface="小塚ゴシック Pr6N L"/>
              </a:rPr>
              <a:t>　アグリノートは「ユーザー参加型開発」を掲げている。これは</a:t>
            </a:r>
            <a:endParaRPr lang="en-US" altLang="ja-JP" sz="1200" dirty="0" smtClean="0">
              <a:latin typeface="小塚ゴシック Pr6N L"/>
              <a:ea typeface="小塚ゴシック Pr6N L"/>
              <a:cs typeface="小塚ゴシック Pr6N L"/>
            </a:endParaRPr>
          </a:p>
          <a:p>
            <a:r>
              <a:rPr lang="ja-JP" altLang="en-US" sz="1200" dirty="0" smtClean="0">
                <a:latin typeface="小塚ゴシック Pr6N L"/>
                <a:ea typeface="小塚ゴシック Pr6N L"/>
                <a:cs typeface="小塚ゴシック Pr6N L"/>
              </a:rPr>
              <a:t>システム開発者と意欲的な農家・農業法人がインターネットで情</a:t>
            </a:r>
            <a:endParaRPr lang="en-US" altLang="ja-JP" sz="1200" dirty="0" smtClean="0">
              <a:latin typeface="小塚ゴシック Pr6N L"/>
              <a:ea typeface="小塚ゴシック Pr6N L"/>
              <a:cs typeface="小塚ゴシック Pr6N L"/>
            </a:endParaRPr>
          </a:p>
          <a:p>
            <a:r>
              <a:rPr lang="ja-JP" altLang="en-US" sz="1200" dirty="0" smtClean="0">
                <a:latin typeface="小塚ゴシック Pr6N L"/>
                <a:ea typeface="小塚ゴシック Pr6N L"/>
                <a:cs typeface="小塚ゴシック Pr6N L"/>
              </a:rPr>
              <a:t>報を共有しながら、より使いやすいインターフェースを作成して</a:t>
            </a:r>
            <a:endParaRPr lang="en-US" altLang="ja-JP" sz="1200" dirty="0" smtClean="0">
              <a:latin typeface="小塚ゴシック Pr6N L"/>
              <a:ea typeface="小塚ゴシック Pr6N L"/>
              <a:cs typeface="小塚ゴシック Pr6N L"/>
            </a:endParaRPr>
          </a:p>
          <a:p>
            <a:r>
              <a:rPr lang="ja-JP" altLang="en-US" sz="1200" dirty="0" smtClean="0">
                <a:latin typeface="小塚ゴシック Pr6N L"/>
                <a:ea typeface="小塚ゴシック Pr6N L"/>
                <a:cs typeface="小塚ゴシック Pr6N L"/>
              </a:rPr>
              <a:t>いく方法である。</a:t>
            </a:r>
            <a:r>
              <a:rPr lang="ja-JP" altLang="ja-JP" sz="1200" dirty="0">
                <a:latin typeface="小塚ゴシック Pr6N L"/>
                <a:ea typeface="小塚ゴシック Pr6N L"/>
                <a:cs typeface="小塚ゴシック Pr6N L"/>
              </a:rPr>
              <a:t>　</a:t>
            </a:r>
            <a:endParaRPr lang="en-US" altLang="ja-JP" sz="1200" dirty="0">
              <a:latin typeface="小塚ゴシック Pr6N L"/>
              <a:ea typeface="小塚ゴシック Pr6N L"/>
              <a:cs typeface="小塚ゴシック Pr6N L"/>
            </a:endParaRPr>
          </a:p>
          <a:p>
            <a:r>
              <a:rPr lang="ja-JP" altLang="en-US" sz="1200" dirty="0">
                <a:latin typeface="小塚ゴシック Pr6N L"/>
                <a:ea typeface="小塚ゴシック Pr6N L"/>
                <a:cs typeface="小塚ゴシック Pr6N L"/>
              </a:rPr>
              <a:t>　</a:t>
            </a:r>
            <a:r>
              <a:rPr lang="ja-JP" altLang="en-US" sz="1200" dirty="0" smtClean="0">
                <a:latin typeface="小塚ゴシック Pr6N L"/>
                <a:ea typeface="小塚ゴシック Pr6N L"/>
                <a:cs typeface="小塚ゴシック Pr6N L"/>
              </a:rPr>
              <a:t>実際の機能にも「記録をつけるのは面倒」「大量の農地を覚</a:t>
            </a:r>
            <a:endParaRPr lang="en-US" altLang="ja-JP" sz="1200" dirty="0" smtClean="0">
              <a:latin typeface="小塚ゴシック Pr6N L"/>
              <a:ea typeface="小塚ゴシック Pr6N L"/>
              <a:cs typeface="小塚ゴシック Pr6N L"/>
            </a:endParaRPr>
          </a:p>
          <a:p>
            <a:r>
              <a:rPr lang="ja-JP" altLang="en-US" sz="1200" dirty="0" smtClean="0">
                <a:latin typeface="小塚ゴシック Pr6N L"/>
                <a:ea typeface="小塚ゴシック Pr6N L"/>
                <a:cs typeface="小塚ゴシック Pr6N L"/>
              </a:rPr>
              <a:t>えておけない」といったユーザーの要望が反映されている。</a:t>
            </a:r>
            <a:endParaRPr lang="en-US" altLang="ja-JP" sz="1200" dirty="0" smtClean="0">
              <a:latin typeface="小塚ゴシック Pr6N L"/>
              <a:ea typeface="小塚ゴシック Pr6N L"/>
              <a:cs typeface="小塚ゴシック Pr6N L"/>
            </a:endParaRPr>
          </a:p>
        </p:txBody>
      </p:sp>
    </p:spTree>
    <p:extLst>
      <p:ext uri="{BB962C8B-B14F-4D97-AF65-F5344CB8AC3E}">
        <p14:creationId xmlns:p14="http://schemas.microsoft.com/office/powerpoint/2010/main" val="1176099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201</Words>
  <Application>Microsoft Office PowerPoint</Application>
  <PresentationFormat>A4 210 x 297 mm</PresentationFormat>
  <Paragraphs>77</Paragraphs>
  <Slides>2</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ＭＳ Ｐゴシック</vt:lpstr>
      <vt:lpstr>ヒラギノ角ゴ Pro W3</vt:lpstr>
      <vt:lpstr>フォントポにほんご</vt:lpstr>
      <vt:lpstr>小塚ゴシック Pr6N L</vt:lpstr>
      <vt:lpstr>小塚ゴシック Pr6N M</vt:lpstr>
      <vt:lpstr>小塚ゴシック Pr6N R</vt:lpstr>
      <vt:lpstr>小塚ゴシック Pro M</vt:lpstr>
      <vt:lpstr>Arial</vt:lpstr>
      <vt:lpstr>Calibri</vt:lpstr>
      <vt:lpstr>Corbel</vt:lpstr>
      <vt:lpstr>Wingdings</vt:lpstr>
      <vt:lpstr>ホワイト</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2018-02-21T08:05:13Z</dcterms:created>
  <dcterms:modified xsi:type="dcterms:W3CDTF">2018-02-21T08:05:16Z</dcterms:modified>
</cp:coreProperties>
</file>