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CFB"/>
    <a:srgbClr val="DEFFFF"/>
    <a:srgbClr val="0E79FF"/>
    <a:srgbClr val="E6E6E6"/>
    <a:srgbClr val="4ED762"/>
    <a:srgbClr val="6633FF"/>
    <a:srgbClr val="663399"/>
    <a:srgbClr val="6633CC"/>
    <a:srgbClr val="66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7CA95-B25D-48E7-828A-3856161D070D}" v="7" dt="2022-07-05T05:06:23.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262" y="77"/>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commentAuthors" Target="commentAuthors.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2022/7/5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b.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b.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meg/Desktop/%E7%89%B9%E7%A0%94/%E7%89%B9%E7%A0%94OD/%E3%82%A2%E3%82%A4%E3%82%B3%E3%83%B3/%E6%8B%A1%E5%A3%B0%E5%99%A8b.png" TargetMode="External"/><Relationship Id="rId3" Type="http://schemas.openxmlformats.org/officeDocument/2006/relationships/image" Target="file://localhost/Users/meg/Desktop/%E7%89%B9%E7%A0%94/%E7%89%B9%E7%A0%94OD/%E3%82%A2%E3%82%A4%E3%82%B3%E3%83%B3/%E3%82%A2%E3%82%A4%E3%83%86%E3%82%99%E3%82%A3%E3%82%A2b.png" TargetMode="External"/><Relationship Id="rId7" Type="http://schemas.openxmlformats.org/officeDocument/2006/relationships/image" Target="file://localhost/Users/meg/Desktop/%E7%89%B9%E7%A0%94/%E7%89%B9%E7%A0%94OD/%E3%82%A2%E3%82%A4%E3%82%B3%E3%83%B3/%E3%83%81%E3%83%BC%E3%83%A0b.png" TargetMode="External"/><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file://localhost/Users/meg/Desktop/%E7%89%B9%E7%A0%94/%E7%89%B9%E7%A0%94OD/%E3%82%A2%E3%82%A4%E3%82%B3%E3%83%B3/%E3%83%9E%E3%83%BC%E3%82%AB%E3%83%BCb.png" TargetMode="External"/><Relationship Id="rId5" Type="http://schemas.openxmlformats.org/officeDocument/2006/relationships/image" Target="file://localhost/Users/meg/Desktop/%E7%89%B9%E7%A0%94/%E7%89%B9%E7%A0%94OD/%E3%82%A2%E3%82%A4%E3%82%B3%E3%83%B3/%E3%83%8F%E3%82%9A%E3%82%BD%E3%82%B3%E3%83%B3%E4%BD%9C%E6%A5%ADb.png" TargetMode="External"/><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file://localhost/Users/meg/Desktop/%E7%89%B9%E7%A0%94/%E7%89%B9%E7%A0%94OD/%E3%82%A2%E3%82%A4%E3%82%B3%E3%83%B3/%E5%8F%97%E8%B3%9Eb.png"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0" y="6577577"/>
            <a:ext cx="9906000" cy="280423"/>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97" name="角丸四角形 96"/>
          <p:cNvSpPr/>
          <p:nvPr/>
        </p:nvSpPr>
        <p:spPr>
          <a:xfrm>
            <a:off x="5052210" y="4442481"/>
            <a:ext cx="4743817" cy="1982613"/>
          </a:xfrm>
          <a:prstGeom prst="roundRect">
            <a:avLst>
              <a:gd name="adj" fmla="val 10424"/>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5217611" y="2409264"/>
            <a:ext cx="4314235" cy="369332"/>
          </a:xfrm>
          <a:prstGeom prst="rect">
            <a:avLst/>
          </a:prstGeom>
          <a:noFill/>
        </p:spPr>
        <p:txBody>
          <a:bodyPr wrap="square" rtlCol="0">
            <a:spAutoFit/>
          </a:bodyPr>
          <a:lstStyle/>
          <a:p>
            <a:r>
              <a:rPr kumimoji="1" lang="en-US" altLang="ja-JP" b="1" dirty="0">
                <a:solidFill>
                  <a:srgbClr val="0E79FF"/>
                </a:solidFill>
                <a:latin typeface="小塚ゴシック Pr6N M"/>
                <a:ea typeface="小塚ゴシック Pr6N M"/>
                <a:cs typeface="小塚ゴシック Pr6N M"/>
              </a:rPr>
              <a:t>G-CHAM</a:t>
            </a:r>
            <a:r>
              <a:rPr kumimoji="1" lang="ja-JP" altLang="en-US" b="1" dirty="0">
                <a:solidFill>
                  <a:srgbClr val="0E79FF"/>
                </a:solidFill>
                <a:latin typeface="小塚ゴシック Pr6N M"/>
                <a:ea typeface="小塚ゴシック Pr6N M"/>
                <a:cs typeface="小塚ゴシック Pr6N M"/>
              </a:rPr>
              <a:t>（</a:t>
            </a:r>
            <a:r>
              <a:rPr kumimoji="1" lang="ja-JP" altLang="en-US" b="1" dirty="0" err="1">
                <a:solidFill>
                  <a:srgbClr val="0E79FF"/>
                </a:solidFill>
                <a:latin typeface="小塚ゴシック Pr6N M"/>
                <a:ea typeface="小塚ゴシック Pr6N M"/>
                <a:cs typeface="小塚ゴシック Pr6N M"/>
              </a:rPr>
              <a:t>じ</a:t>
            </a:r>
            <a:r>
              <a:rPr kumimoji="1" lang="ja-JP" altLang="en-US" b="1" dirty="0">
                <a:solidFill>
                  <a:srgbClr val="0E79FF"/>
                </a:solidFill>
                <a:latin typeface="小塚ゴシック Pr6N M"/>
                <a:ea typeface="小塚ゴシック Pr6N M"/>
                <a:cs typeface="小塚ゴシック Pr6N M"/>
              </a:rPr>
              <a:t>ー</a:t>
            </a:r>
            <a:r>
              <a:rPr kumimoji="1" lang="ja-JP" altLang="en-US" b="1" dirty="0" err="1">
                <a:solidFill>
                  <a:srgbClr val="0E79FF"/>
                </a:solidFill>
                <a:latin typeface="小塚ゴシック Pr6N M"/>
                <a:ea typeface="小塚ゴシック Pr6N M"/>
                <a:cs typeface="小塚ゴシック Pr6N M"/>
              </a:rPr>
              <a:t>ちゃむ</a:t>
            </a:r>
            <a:r>
              <a:rPr kumimoji="1" lang="ja-JP" altLang="en-US" b="1" dirty="0">
                <a:solidFill>
                  <a:srgbClr val="0E79FF"/>
                </a:solidFill>
                <a:latin typeface="小塚ゴシック Pr6N M"/>
                <a:ea typeface="小塚ゴシック Pr6N M"/>
                <a:cs typeface="小塚ゴシック Pr6N M"/>
              </a:rPr>
              <a:t>）</a:t>
            </a:r>
            <a:r>
              <a:rPr kumimoji="1" lang="en-US" altLang="ja-JP" dirty="0">
                <a:solidFill>
                  <a:srgbClr val="0E79FF"/>
                </a:solidFill>
                <a:latin typeface="小塚ゴシック Pr6N M"/>
                <a:ea typeface="小塚ゴシック Pr6N M"/>
                <a:cs typeface="小塚ゴシック Pr6N M"/>
              </a:rPr>
              <a:t> </a:t>
            </a:r>
            <a:r>
              <a:rPr kumimoji="1" lang="ja-JP" altLang="en-US" sz="1600" dirty="0">
                <a:solidFill>
                  <a:srgbClr val="0E79FF"/>
                </a:solidFill>
                <a:latin typeface="小塚ゴシック Pr6N M"/>
                <a:ea typeface="小塚ゴシック Pr6N M"/>
                <a:cs typeface="小塚ゴシック Pr6N M"/>
              </a:rPr>
              <a:t>誕生の</a:t>
            </a:r>
            <a:r>
              <a:rPr kumimoji="1" lang="en-US" altLang="ja-JP" dirty="0">
                <a:solidFill>
                  <a:srgbClr val="0E79FF"/>
                </a:solidFill>
                <a:latin typeface="小塚ゴシック Pr6N M"/>
                <a:ea typeface="小塚ゴシック Pr6N M"/>
                <a:cs typeface="小塚ゴシック Pr6N M"/>
              </a:rPr>
              <a:t> </a:t>
            </a:r>
            <a:r>
              <a:rPr kumimoji="1" lang="ja-JP" altLang="en-US" dirty="0">
                <a:solidFill>
                  <a:srgbClr val="0E79FF"/>
                </a:solidFill>
                <a:latin typeface="小塚ゴシック Pr6N M"/>
                <a:ea typeface="小塚ゴシック Pr6N M"/>
                <a:cs typeface="小塚ゴシック Pr6N M"/>
              </a:rPr>
              <a:t>キッカケ</a:t>
            </a:r>
          </a:p>
        </p:txBody>
      </p:sp>
      <p:sp>
        <p:nvSpPr>
          <p:cNvPr id="102" name="テキスト ボックス 101"/>
          <p:cNvSpPr txBox="1"/>
          <p:nvPr/>
        </p:nvSpPr>
        <p:spPr>
          <a:xfrm>
            <a:off x="5056141" y="3125789"/>
            <a:ext cx="4395749" cy="891719"/>
          </a:xfrm>
          <a:prstGeom prst="rect">
            <a:avLst/>
          </a:prstGeom>
          <a:noFill/>
        </p:spPr>
        <p:txBody>
          <a:bodyPr wrap="square" rtlCol="0">
            <a:spAutoFit/>
          </a:bodyPr>
          <a:lstStyle/>
          <a:p>
            <a:pPr marL="171450" indent="-171450">
              <a:lnSpc>
                <a:spcPct val="150000"/>
              </a:lnSpc>
              <a:buFont typeface="Wingdings" charset="2"/>
              <a:buChar char="l"/>
            </a:pPr>
            <a:r>
              <a:rPr lang="ja-JP" altLang="en-US" sz="1200" dirty="0">
                <a:latin typeface="小塚ゴシック Pr6N L"/>
                <a:ea typeface="小塚ゴシック Pr6N L"/>
                <a:cs typeface="小塚ゴシック Pr6N L"/>
              </a:rPr>
              <a:t>地域診断は地域の健康状態や課題を明らかにする手法</a:t>
            </a:r>
            <a:endParaRPr lang="en-US" altLang="ja-JP" sz="1200" dirty="0">
              <a:latin typeface="小塚ゴシック Pr6N L"/>
              <a:ea typeface="小塚ゴシック Pr6N L"/>
              <a:cs typeface="小塚ゴシック Pr6N L"/>
            </a:endParaRPr>
          </a:p>
          <a:p>
            <a:pPr marL="171450" indent="-171450">
              <a:lnSpc>
                <a:spcPct val="150000"/>
              </a:lnSpc>
              <a:buFont typeface="Wingdings" charset="2"/>
              <a:buChar char="l"/>
            </a:pPr>
            <a:r>
              <a:rPr lang="ja-JP" altLang="en-US" sz="1200" dirty="0">
                <a:latin typeface="小塚ゴシック Pr6N L"/>
                <a:ea typeface="小塚ゴシック Pr6N L"/>
                <a:cs typeface="小塚ゴシック Pr6N L"/>
              </a:rPr>
              <a:t>膨大なデータや統計を丁目単位から都道府県単位まで幅広く扱うが、手作業や紙地図では限界・・・</a:t>
            </a:r>
            <a:endParaRPr lang="en-US" altLang="ja-JP" sz="1200" dirty="0">
              <a:latin typeface="小塚ゴシック Pr6N L"/>
              <a:ea typeface="小塚ゴシック Pr6N L"/>
              <a:cs typeface="小塚ゴシック Pr6N L"/>
            </a:endParaRPr>
          </a:p>
        </p:txBody>
      </p:sp>
      <p:sp>
        <p:nvSpPr>
          <p:cNvPr id="104" name="テキスト ボックス 103"/>
          <p:cNvSpPr txBox="1"/>
          <p:nvPr/>
        </p:nvSpPr>
        <p:spPr>
          <a:xfrm>
            <a:off x="5166303" y="4518001"/>
            <a:ext cx="2874505" cy="369332"/>
          </a:xfrm>
          <a:prstGeom prst="rect">
            <a:avLst/>
          </a:prstGeom>
          <a:noFill/>
        </p:spPr>
        <p:txBody>
          <a:bodyPr wrap="none" rtlCol="0">
            <a:spAutoFit/>
          </a:bodyPr>
          <a:lstStyle/>
          <a:p>
            <a:r>
              <a:rPr lang="en-US" altLang="ja-JP" b="1" dirty="0">
                <a:solidFill>
                  <a:schemeClr val="bg1"/>
                </a:solidFill>
                <a:latin typeface="小塚ゴシック Pr6N M"/>
                <a:ea typeface="小塚ゴシック Pr6N M"/>
                <a:cs typeface="小塚ゴシック Pr6N M"/>
              </a:rPr>
              <a:t>G-CHAM</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88328" y="5358598"/>
            <a:ext cx="4155356" cy="1107996"/>
          </a:xfrm>
          <a:prstGeom prst="rect">
            <a:avLst/>
          </a:prstGeom>
          <a:noFill/>
        </p:spPr>
        <p:txBody>
          <a:bodyPr wrap="square" rtlCol="0">
            <a:spAutoFit/>
          </a:bodyPr>
          <a:lstStyle/>
          <a:p>
            <a:pPr marL="171450" indent="-171450">
              <a:buFont typeface="Wingdings" charset="2"/>
              <a:buChar char="l"/>
            </a:pPr>
            <a:r>
              <a:rPr lang="ja-JP" altLang="en-US" sz="1100" dirty="0">
                <a:latin typeface="小塚ゴシック Pr6N L"/>
                <a:ea typeface="小塚ゴシック Pr6N L"/>
                <a:cs typeface="小塚ゴシック Pr6N L"/>
              </a:rPr>
              <a:t>人口や位置情報といった異なるデータ形式を</a:t>
            </a:r>
            <a:r>
              <a:rPr lang="en-US" altLang="ja-JP" sz="1100" dirty="0">
                <a:latin typeface="小塚ゴシック Pr6N L"/>
                <a:ea typeface="小塚ゴシック Pr6N L"/>
                <a:cs typeface="小塚ゴシック Pr6N L"/>
              </a:rPr>
              <a:t>GIS</a:t>
            </a:r>
            <a:r>
              <a:rPr lang="ja-JP" altLang="en-US" sz="1100" dirty="0">
                <a:latin typeface="小塚ゴシック Pr6N L"/>
                <a:ea typeface="小塚ゴシック Pr6N L"/>
                <a:cs typeface="小塚ゴシック Pr6N L"/>
              </a:rPr>
              <a:t>ソフトを用いて</a:t>
            </a:r>
            <a:r>
              <a:rPr lang="en-US" altLang="ja-JP" sz="1100" dirty="0">
                <a:latin typeface="小塚ゴシック Pr6N L"/>
                <a:ea typeface="小塚ゴシック Pr6N L"/>
                <a:cs typeface="小塚ゴシック Pr6N L"/>
              </a:rPr>
              <a:t>PC</a:t>
            </a:r>
            <a:r>
              <a:rPr lang="ja-JP" altLang="en-US" sz="1100" dirty="0">
                <a:latin typeface="小塚ゴシック Pr6N L"/>
                <a:ea typeface="小塚ゴシック Pr6N L"/>
                <a:cs typeface="小塚ゴシック Pr6N L"/>
              </a:rPr>
              <a:t>で操作するため、交通機関等の物理的環境、人工衛星観測データ等を含む、これまで同時に空間解析できなかったデータ間の地理的関連性を明らかにすることができる。</a:t>
            </a:r>
            <a:endParaRPr lang="en-US" altLang="ja-JP" sz="1100" dirty="0">
              <a:latin typeface="小塚ゴシック Pr6N L"/>
              <a:ea typeface="小塚ゴシック Pr6N L"/>
              <a:cs typeface="小塚ゴシック Pr6N L"/>
            </a:endParaRPr>
          </a:p>
          <a:p>
            <a:pPr marL="171450" indent="-171450">
              <a:buFont typeface="Wingdings" charset="2"/>
              <a:buChar char="l"/>
            </a:pPr>
            <a:r>
              <a:rPr lang="ja-JP" altLang="en-US" sz="1100" dirty="0">
                <a:latin typeface="小塚ゴシック Pr6N L"/>
                <a:ea typeface="小塚ゴシック Pr6N L"/>
                <a:cs typeface="小塚ゴシック Pr6N L"/>
              </a:rPr>
              <a:t>データ間の地理的関連性から新たな指標を作成し経年評価に利用することができる。</a:t>
            </a:r>
            <a:endParaRPr lang="en-US" altLang="ja-JP" sz="1100" dirty="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600" dirty="0">
                <a:solidFill>
                  <a:srgbClr val="0E79FF"/>
                </a:solidFill>
                <a:latin typeface="小塚ゴシック Pr6N R"/>
                <a:ea typeface="小塚ゴシック Pr6N R"/>
                <a:cs typeface="小塚ゴシック Pr6N R"/>
              </a:rPr>
              <a:t>EBPM(</a:t>
            </a:r>
            <a:r>
              <a:rPr lang="ja-JP" altLang="en-US" sz="1600" dirty="0">
                <a:solidFill>
                  <a:srgbClr val="0E79FF"/>
                </a:solidFill>
                <a:latin typeface="小塚ゴシック Pr6N R"/>
                <a:ea typeface="小塚ゴシック Pr6N R"/>
                <a:cs typeface="小塚ゴシック Pr6N R"/>
              </a:rPr>
              <a:t>根拠に基づく政策立案</a:t>
            </a:r>
            <a:r>
              <a:rPr lang="en-US" altLang="ja-JP" sz="1600" dirty="0">
                <a:solidFill>
                  <a:srgbClr val="0E79FF"/>
                </a:solidFill>
                <a:latin typeface="小塚ゴシック Pr6N R"/>
                <a:ea typeface="小塚ゴシック Pr6N R"/>
                <a:cs typeface="小塚ゴシック Pr6N R"/>
              </a:rPr>
              <a:t>)</a:t>
            </a:r>
            <a:r>
              <a:rPr lang="ja-JP" altLang="en-US" sz="1600" dirty="0">
                <a:solidFill>
                  <a:srgbClr val="0E79FF"/>
                </a:solidFill>
                <a:latin typeface="小塚ゴシック Pr6N R"/>
                <a:ea typeface="小塚ゴシック Pr6N R"/>
                <a:cs typeface="小塚ゴシック Pr6N R"/>
              </a:rPr>
              <a:t>を推進し誰もが健康になることの目指す手法。</a:t>
            </a:r>
            <a:r>
              <a:rPr lang="en-US" altLang="ja-JP" sz="1600" dirty="0">
                <a:solidFill>
                  <a:srgbClr val="0E79FF"/>
                </a:solidFill>
                <a:latin typeface="小塚ゴシック Pr6N R"/>
                <a:ea typeface="小塚ゴシック Pr6N R"/>
                <a:cs typeface="小塚ゴシック Pr6N R"/>
              </a:rPr>
              <a:t> QGIS</a:t>
            </a:r>
            <a:r>
              <a:rPr lang="ja-JP" altLang="en-US" sz="1600" dirty="0">
                <a:solidFill>
                  <a:srgbClr val="0E79FF"/>
                </a:solidFill>
                <a:latin typeface="小塚ゴシック Pr6N R"/>
                <a:ea typeface="小塚ゴシック Pr6N R"/>
                <a:cs typeface="小塚ゴシック Pr6N R"/>
              </a:rPr>
              <a:t>で地域の健康状態や健康課題を空間解析。国勢調査小地域データ、物理環境や将来人口推計メッシュ、</a:t>
            </a:r>
            <a:r>
              <a:rPr lang="en-US" altLang="ja-JP" sz="1600" dirty="0">
                <a:solidFill>
                  <a:srgbClr val="0E79FF"/>
                </a:solidFill>
                <a:latin typeface="小塚ゴシック Pr6N R"/>
                <a:ea typeface="小塚ゴシック Pr6N R"/>
                <a:cs typeface="小塚ゴシック Pr6N R"/>
              </a:rPr>
              <a:t>PLATEU</a:t>
            </a:r>
            <a:r>
              <a:rPr lang="ja-JP" altLang="en-US" sz="1600" dirty="0">
                <a:solidFill>
                  <a:srgbClr val="0E79FF"/>
                </a:solidFill>
                <a:latin typeface="小塚ゴシック Pr6N R"/>
                <a:ea typeface="小塚ゴシック Pr6N R"/>
                <a:cs typeface="小塚ゴシック Pr6N R"/>
              </a:rPr>
              <a:t>などを使用。</a:t>
            </a:r>
            <a:endParaRPr lang="en-US" altLang="ja-JP" sz="1600" dirty="0">
              <a:solidFill>
                <a:srgbClr val="0E79FF"/>
              </a:solidFill>
              <a:latin typeface="小塚ゴシック Pr6N R"/>
              <a:ea typeface="小塚ゴシック Pr6N R"/>
              <a:cs typeface="小塚ゴシック Pr6N R"/>
            </a:endParaRPr>
          </a:p>
        </p:txBody>
      </p:sp>
      <p:cxnSp>
        <p:nvCxnSpPr>
          <p:cNvPr id="37" name="直線コネクタ 36"/>
          <p:cNvCxnSpPr/>
          <p:nvPr/>
        </p:nvCxnSpPr>
        <p:spPr>
          <a:xfrm flipH="1">
            <a:off x="-348" y="2077445"/>
            <a:ext cx="9911640"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0" name="ハテナb.png" descr="/Users/meg/Desktop/特研/特研OD/アイコン/ハテナ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49740" y="3224113"/>
            <a:ext cx="404301" cy="834644"/>
          </a:xfrm>
          <a:prstGeom prst="rect">
            <a:avLst/>
          </a:prstGeom>
        </p:spPr>
      </p:pic>
      <p:pic>
        <p:nvPicPr>
          <p:cNvPr id="41" name="ひらめきb.png" descr="/Users/meg/Desktop/特研/特研OD/アイコン/ひらめき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490133" y="5488079"/>
            <a:ext cx="228827" cy="915308"/>
          </a:xfrm>
          <a:prstGeom prst="rect">
            <a:avLst/>
          </a:prstGeom>
        </p:spPr>
      </p:pic>
      <p:sp>
        <p:nvSpPr>
          <p:cNvPr id="39" name="正方形/長方形 38">
            <a:extLst>
              <a:ext uri="{FF2B5EF4-FFF2-40B4-BE49-F238E27FC236}">
                <a16:creationId xmlns:a16="http://schemas.microsoft.com/office/drawing/2014/main" id="{5E1B5CDF-37CC-4A8A-9F51-58AAC283E16F}"/>
              </a:ext>
            </a:extLst>
          </p:cNvPr>
          <p:cNvSpPr/>
          <p:nvPr/>
        </p:nvSpPr>
        <p:spPr>
          <a:xfrm>
            <a:off x="5292" y="0"/>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53" name="タイトル 1">
            <a:extLst>
              <a:ext uri="{FF2B5EF4-FFF2-40B4-BE49-F238E27FC236}">
                <a16:creationId xmlns:a16="http://schemas.microsoft.com/office/drawing/2014/main" id="{23D2EC57-EEC0-4642-B688-D45436B0D79D}"/>
              </a:ext>
            </a:extLst>
          </p:cNvPr>
          <p:cNvSpPr txBox="1">
            <a:spLocks/>
          </p:cNvSpPr>
          <p:nvPr/>
        </p:nvSpPr>
        <p:spPr>
          <a:xfrm>
            <a:off x="57563" y="-26855"/>
            <a:ext cx="633718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オープンデータと</a:t>
            </a:r>
            <a:r>
              <a:rPr lang="en-US" altLang="ja-JP" sz="1400" dirty="0">
                <a:solidFill>
                  <a:srgbClr val="FFFFFF"/>
                </a:solidFill>
                <a:latin typeface="小塚ゴシック Pr6N R"/>
                <a:ea typeface="小塚ゴシック Pr6N R"/>
                <a:cs typeface="小塚ゴシック Pr6N R"/>
              </a:rPr>
              <a:t>GIS</a:t>
            </a:r>
            <a:r>
              <a:rPr lang="ja-JP" altLang="en-US" sz="1400" dirty="0">
                <a:solidFill>
                  <a:srgbClr val="FFFFFF"/>
                </a:solidFill>
                <a:latin typeface="小塚ゴシック Pr6N R"/>
                <a:ea typeface="小塚ゴシック Pr6N R"/>
                <a:cs typeface="小塚ゴシック Pr6N R"/>
              </a:rPr>
              <a:t>で</a:t>
            </a:r>
            <a:r>
              <a:rPr lang="en-US" altLang="ja-JP" sz="1400" dirty="0">
                <a:solidFill>
                  <a:srgbClr val="FFFFFF"/>
                </a:solidFill>
                <a:latin typeface="小塚ゴシック Pr6N R"/>
                <a:ea typeface="小塚ゴシック Pr6N R"/>
                <a:cs typeface="小塚ゴシック Pr6N R"/>
              </a:rPr>
              <a:t>EBPM(</a:t>
            </a:r>
            <a:r>
              <a:rPr lang="ja-JP" altLang="en-US" sz="1400" dirty="0">
                <a:solidFill>
                  <a:srgbClr val="FFFFFF"/>
                </a:solidFill>
                <a:latin typeface="小塚ゴシック Pr6N R"/>
                <a:ea typeface="小塚ゴシック Pr6N R"/>
                <a:cs typeface="小塚ゴシック Pr6N R"/>
              </a:rPr>
              <a:t>根拠に基づく政策立案</a:t>
            </a:r>
            <a:r>
              <a:rPr lang="en-US" altLang="ja-JP" sz="1400" dirty="0">
                <a:solidFill>
                  <a:srgbClr val="FFFFFF"/>
                </a:solidFill>
                <a:latin typeface="小塚ゴシック Pr6N R"/>
                <a:ea typeface="小塚ゴシック Pr6N R"/>
                <a:cs typeface="小塚ゴシック Pr6N R"/>
              </a:rPr>
              <a:t>)</a:t>
            </a:r>
            <a:r>
              <a:rPr lang="ja-JP" altLang="en-US" sz="1400" dirty="0">
                <a:solidFill>
                  <a:srgbClr val="FFFFFF"/>
                </a:solidFill>
                <a:latin typeface="小塚ゴシック Pr6N R"/>
                <a:ea typeface="小塚ゴシック Pr6N R"/>
                <a:cs typeface="小塚ゴシック Pr6N R"/>
              </a:rPr>
              <a:t>を推進</a:t>
            </a:r>
            <a:endParaRPr kumimoji="1" lang="ja-JP" altLang="en-US" sz="1400" dirty="0">
              <a:solidFill>
                <a:srgbClr val="FFFFFF"/>
              </a:solidFill>
              <a:latin typeface="小塚ゴシック Pr6N R"/>
              <a:ea typeface="小塚ゴシック Pr6N R"/>
              <a:cs typeface="小塚ゴシック Pr6N R"/>
            </a:endParaRPr>
          </a:p>
        </p:txBody>
      </p:sp>
      <p:sp>
        <p:nvSpPr>
          <p:cNvPr id="54" name="タイトル 1">
            <a:extLst>
              <a:ext uri="{FF2B5EF4-FFF2-40B4-BE49-F238E27FC236}">
                <a16:creationId xmlns:a16="http://schemas.microsoft.com/office/drawing/2014/main" id="{106F405F-4629-45F6-B0A3-237C746223A5}"/>
              </a:ext>
            </a:extLst>
          </p:cNvPr>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zh-CN" altLang="en-US" sz="1400" dirty="0">
                <a:solidFill>
                  <a:srgbClr val="FFFFFF"/>
                </a:solidFill>
                <a:latin typeface="小塚ゴシック Pr6N R"/>
                <a:ea typeface="小塚ゴシック Pr6N R"/>
                <a:cs typeface="小塚ゴシック Pr6N R"/>
              </a:rPr>
              <a:t>大阪医科薬科大学</a:t>
            </a:r>
            <a:r>
              <a:rPr lang="ja-JP" altLang="en-US" sz="1400" dirty="0">
                <a:solidFill>
                  <a:srgbClr val="FFFFFF"/>
                </a:solidFill>
                <a:latin typeface="小塚ゴシック Pr6N R"/>
                <a:ea typeface="小塚ゴシック Pr6N R"/>
                <a:cs typeface="小塚ゴシック Pr6N R"/>
              </a:rPr>
              <a:t>公衆衛生看護学分野　堀池</a:t>
            </a:r>
            <a:r>
              <a:rPr lang="en-US" altLang="ja-JP" sz="1400" dirty="0" err="1">
                <a:solidFill>
                  <a:srgbClr val="FFFFFF"/>
                </a:solidFill>
                <a:latin typeface="小塚ゴシック Pr6N R"/>
                <a:ea typeface="小塚ゴシック Pr6N R"/>
                <a:cs typeface="小塚ゴシック Pr6N R"/>
              </a:rPr>
              <a:t>Labo</a:t>
            </a:r>
            <a:endParaRPr kumimoji="1" lang="ja-JP" altLang="en-US" sz="1400" dirty="0">
              <a:solidFill>
                <a:srgbClr val="FFFFFF"/>
              </a:solidFill>
              <a:latin typeface="小塚ゴシック Pr6N R"/>
              <a:ea typeface="小塚ゴシック Pr6N R"/>
              <a:cs typeface="小塚ゴシック Pr6N R"/>
            </a:endParaRPr>
          </a:p>
        </p:txBody>
      </p:sp>
      <p:sp>
        <p:nvSpPr>
          <p:cNvPr id="57" name="角丸四角形 44">
            <a:extLst>
              <a:ext uri="{FF2B5EF4-FFF2-40B4-BE49-F238E27FC236}">
                <a16:creationId xmlns:a16="http://schemas.microsoft.com/office/drawing/2014/main" id="{A52689AF-4623-486F-BC19-06F2D6029CAD}"/>
              </a:ext>
            </a:extLst>
          </p:cNvPr>
          <p:cNvSpPr/>
          <p:nvPr/>
        </p:nvSpPr>
        <p:spPr>
          <a:xfrm>
            <a:off x="6255233"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8C52BCD4-E3FE-4ECA-AA1D-6E23E183BAD5}"/>
              </a:ext>
            </a:extLst>
          </p:cNvPr>
          <p:cNvSpPr txBox="1"/>
          <p:nvPr/>
        </p:nvSpPr>
        <p:spPr>
          <a:xfrm>
            <a:off x="6308439" y="446907"/>
            <a:ext cx="646331" cy="646331"/>
          </a:xfrm>
          <a:prstGeom prst="rect">
            <a:avLst/>
          </a:prstGeom>
          <a:noFill/>
        </p:spPr>
        <p:txBody>
          <a:bodyPr wrap="none" rtlCol="0">
            <a:spAutoFit/>
          </a:bodyPr>
          <a:lstStyle/>
          <a:p>
            <a:r>
              <a:rPr kumimoji="1" lang="ja-JP" altLang="en-US" dirty="0">
                <a:solidFill>
                  <a:srgbClr val="40CCFB"/>
                </a:solidFill>
                <a:latin typeface="小塚ゴシック Pr6N M"/>
                <a:ea typeface="小塚ゴシック Pr6N M"/>
                <a:cs typeface="小塚ゴシック Pr6N M"/>
              </a:rPr>
              <a:t>防災</a:t>
            </a:r>
            <a:endParaRPr kumimoji="1" lang="en-US" altLang="ja-JP" dirty="0">
              <a:solidFill>
                <a:srgbClr val="40CCFB"/>
              </a:solidFill>
              <a:latin typeface="小塚ゴシック Pr6N M"/>
              <a:ea typeface="小塚ゴシック Pr6N M"/>
              <a:cs typeface="小塚ゴシック Pr6N M"/>
            </a:endParaRPr>
          </a:p>
          <a:p>
            <a:r>
              <a:rPr lang="ja-JP" altLang="en-US" dirty="0">
                <a:solidFill>
                  <a:srgbClr val="40CCFB"/>
                </a:solidFill>
                <a:latin typeface="小塚ゴシック Pr6N M"/>
                <a:ea typeface="小塚ゴシック Pr6N M"/>
                <a:cs typeface="小塚ゴシック Pr6N M"/>
              </a:rPr>
              <a:t>減災</a:t>
            </a:r>
            <a:endParaRPr kumimoji="1" lang="ja-JP" altLang="en-US" dirty="0">
              <a:solidFill>
                <a:srgbClr val="40CCFB"/>
              </a:solidFill>
              <a:latin typeface="小塚ゴシック Pr6N M"/>
              <a:ea typeface="小塚ゴシック Pr6N M"/>
              <a:cs typeface="小塚ゴシック Pr6N M"/>
            </a:endParaRPr>
          </a:p>
        </p:txBody>
      </p:sp>
      <p:grpSp>
        <p:nvGrpSpPr>
          <p:cNvPr id="61" name="図形グループ 52">
            <a:extLst>
              <a:ext uri="{FF2B5EF4-FFF2-40B4-BE49-F238E27FC236}">
                <a16:creationId xmlns:a16="http://schemas.microsoft.com/office/drawing/2014/main" id="{90975190-C1CD-4C7A-9E78-6B0DAAE18383}"/>
              </a:ext>
            </a:extLst>
          </p:cNvPr>
          <p:cNvGrpSpPr/>
          <p:nvPr/>
        </p:nvGrpSpPr>
        <p:grpSpPr>
          <a:xfrm>
            <a:off x="8089329" y="393701"/>
            <a:ext cx="752743" cy="752743"/>
            <a:chOff x="8060984" y="281179"/>
            <a:chExt cx="752743" cy="752743"/>
          </a:xfrm>
          <a:noFill/>
        </p:grpSpPr>
        <p:sp>
          <p:nvSpPr>
            <p:cNvPr id="62" name="角丸四角形 50">
              <a:extLst>
                <a:ext uri="{FF2B5EF4-FFF2-40B4-BE49-F238E27FC236}">
                  <a16:creationId xmlns:a16="http://schemas.microsoft.com/office/drawing/2014/main" id="{BB9503B4-2D20-4BA1-B3B8-C53462CF4126}"/>
                </a:ext>
              </a:extLst>
            </p:cNvPr>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テキスト ボックス 62">
              <a:extLst>
                <a:ext uri="{FF2B5EF4-FFF2-40B4-BE49-F238E27FC236}">
                  <a16:creationId xmlns:a16="http://schemas.microsoft.com/office/drawing/2014/main" id="{30E0DDD3-D286-454A-9DA9-A2B45E10B62A}"/>
                </a:ext>
              </a:extLst>
            </p:cNvPr>
            <p:cNvSpPr txBox="1"/>
            <p:nvPr/>
          </p:nvSpPr>
          <p:spPr>
            <a:xfrm>
              <a:off x="8114190" y="334385"/>
              <a:ext cx="646331" cy="646331"/>
            </a:xfrm>
            <a:prstGeom prst="rect">
              <a:avLst/>
            </a:prstGeom>
            <a:grpFill/>
          </p:spPr>
          <p:txBody>
            <a:bodyPr wrap="none" rtlCol="0">
              <a:spAutoFit/>
            </a:bodyPr>
            <a:lstStyle/>
            <a:p>
              <a:r>
                <a:rPr lang="ja-JP" altLang="en-US" dirty="0">
                  <a:solidFill>
                    <a:srgbClr val="DEFFFF"/>
                  </a:solidFill>
                  <a:latin typeface="小塚ゴシック Pr6N M"/>
                  <a:ea typeface="小塚ゴシック Pr6N M"/>
                  <a:cs typeface="小塚ゴシック Pr6N M"/>
                </a:rPr>
                <a:t>産業</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創出</a:t>
              </a:r>
              <a:endParaRPr kumimoji="1" lang="en-US" altLang="ja-JP" dirty="0">
                <a:solidFill>
                  <a:srgbClr val="DEFFFF"/>
                </a:solidFill>
                <a:latin typeface="小塚ゴシック Pr6N M"/>
                <a:ea typeface="小塚ゴシック Pr6N M"/>
                <a:cs typeface="小塚ゴシック Pr6N M"/>
              </a:endParaRPr>
            </a:p>
          </p:txBody>
        </p:sp>
      </p:grpSp>
      <p:sp>
        <p:nvSpPr>
          <p:cNvPr id="64" name="角丸四角形 54">
            <a:extLst>
              <a:ext uri="{FF2B5EF4-FFF2-40B4-BE49-F238E27FC236}">
                <a16:creationId xmlns:a16="http://schemas.microsoft.com/office/drawing/2014/main" id="{17D773F1-454B-4669-B2FA-566BD9E47B88}"/>
              </a:ext>
            </a:extLst>
          </p:cNvPr>
          <p:cNvSpPr/>
          <p:nvPr/>
        </p:nvSpPr>
        <p:spPr>
          <a:xfrm>
            <a:off x="7172281"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65" name="テキスト ボックス 64">
            <a:extLst>
              <a:ext uri="{FF2B5EF4-FFF2-40B4-BE49-F238E27FC236}">
                <a16:creationId xmlns:a16="http://schemas.microsoft.com/office/drawing/2014/main" id="{20D2D25F-1F20-4690-85D6-DED1EB353278}"/>
              </a:ext>
            </a:extLst>
          </p:cNvPr>
          <p:cNvSpPr txBox="1"/>
          <p:nvPr/>
        </p:nvSpPr>
        <p:spPr>
          <a:xfrm>
            <a:off x="7225487" y="446907"/>
            <a:ext cx="646331" cy="646331"/>
          </a:xfrm>
          <a:prstGeom prst="rect">
            <a:avLst/>
          </a:prstGeom>
          <a:noFill/>
        </p:spPr>
        <p:txBody>
          <a:bodyPr wrap="none" rtlCol="0">
            <a:spAutoFit/>
          </a:bodyPr>
          <a:lstStyle/>
          <a:p>
            <a:r>
              <a:rPr lang="ja-JP" altLang="en-US" dirty="0">
                <a:solidFill>
                  <a:srgbClr val="40CCFB"/>
                </a:solidFill>
                <a:latin typeface="小塚ゴシック Pr6N M"/>
                <a:ea typeface="小塚ゴシック Pr6N M"/>
                <a:cs typeface="小塚ゴシック Pr6N M"/>
              </a:rPr>
              <a:t>少子</a:t>
            </a:r>
            <a:endParaRPr lang="en-US" altLang="ja-JP" dirty="0">
              <a:solidFill>
                <a:srgbClr val="40CCFB"/>
              </a:solidFill>
              <a:latin typeface="小塚ゴシック Pr6N M"/>
              <a:ea typeface="小塚ゴシック Pr6N M"/>
              <a:cs typeface="小塚ゴシック Pr6N M"/>
            </a:endParaRPr>
          </a:p>
          <a:p>
            <a:r>
              <a:rPr lang="ja-JP" altLang="en-US" dirty="0">
                <a:solidFill>
                  <a:srgbClr val="40CCFB"/>
                </a:solidFill>
                <a:latin typeface="小塚ゴシック Pr6N M"/>
                <a:ea typeface="小塚ゴシック Pr6N M"/>
                <a:cs typeface="小塚ゴシック Pr6N M"/>
              </a:rPr>
              <a:t>高齢</a:t>
            </a:r>
            <a:endParaRPr lang="en-US" altLang="ja-JP" dirty="0">
              <a:solidFill>
                <a:srgbClr val="40CCFB"/>
              </a:solidFill>
              <a:latin typeface="小塚ゴシック Pr6N M"/>
              <a:ea typeface="小塚ゴシック Pr6N M"/>
              <a:cs typeface="小塚ゴシック Pr6N M"/>
            </a:endParaRPr>
          </a:p>
        </p:txBody>
      </p:sp>
      <p:sp>
        <p:nvSpPr>
          <p:cNvPr id="66" name="角丸四角形 58">
            <a:extLst>
              <a:ext uri="{FF2B5EF4-FFF2-40B4-BE49-F238E27FC236}">
                <a16:creationId xmlns:a16="http://schemas.microsoft.com/office/drawing/2014/main" id="{29DAD603-9206-4174-AB54-82719CF10741}"/>
              </a:ext>
            </a:extLst>
          </p:cNvPr>
          <p:cNvSpPr/>
          <p:nvPr/>
        </p:nvSpPr>
        <p:spPr>
          <a:xfrm>
            <a:off x="9006672"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3BD71D8D-5CB0-4AD8-88DF-3DDF951EEF05}"/>
              </a:ext>
            </a:extLst>
          </p:cNvPr>
          <p:cNvSpPr txBox="1"/>
          <p:nvPr/>
        </p:nvSpPr>
        <p:spPr>
          <a:xfrm>
            <a:off x="9059584" y="403278"/>
            <a:ext cx="684803" cy="738664"/>
          </a:xfrm>
          <a:prstGeom prst="rect">
            <a:avLst/>
          </a:prstGeom>
          <a:noFill/>
        </p:spPr>
        <p:txBody>
          <a:bodyPr wrap="none" rtlCol="0">
            <a:spAutoFit/>
          </a:bodyPr>
          <a:lstStyle/>
          <a:p>
            <a:r>
              <a:rPr lang="ja-JP" altLang="en-US" sz="1400" dirty="0">
                <a:solidFill>
                  <a:srgbClr val="40CCFB"/>
                </a:solidFill>
                <a:latin typeface="小塚ゴシック Pr6N M"/>
                <a:ea typeface="小塚ゴシック Pr6N M"/>
                <a:cs typeface="小塚ゴシック Pr6N M"/>
              </a:rPr>
              <a:t>防犯</a:t>
            </a:r>
            <a:endParaRPr lang="en-US" altLang="ja-JP" sz="1400" dirty="0">
              <a:solidFill>
                <a:srgbClr val="40CCFB"/>
              </a:solidFill>
              <a:latin typeface="小塚ゴシック Pr6N M"/>
              <a:ea typeface="小塚ゴシック Pr6N M"/>
              <a:cs typeface="小塚ゴシック Pr6N M"/>
            </a:endParaRPr>
          </a:p>
          <a:p>
            <a:r>
              <a:rPr lang="ja-JP" altLang="en-US" sz="1400" dirty="0">
                <a:solidFill>
                  <a:srgbClr val="40CCFB"/>
                </a:solidFill>
                <a:latin typeface="小塚ゴシック Pr6N M"/>
                <a:ea typeface="小塚ゴシック Pr6N M"/>
                <a:cs typeface="小塚ゴシック Pr6N M"/>
              </a:rPr>
              <a:t>医療</a:t>
            </a:r>
            <a:endParaRPr lang="en-US" altLang="ja-JP" sz="1400" dirty="0">
              <a:solidFill>
                <a:srgbClr val="40CCFB"/>
              </a:solidFill>
              <a:latin typeface="小塚ゴシック Pr6N M"/>
              <a:ea typeface="小塚ゴシック Pr6N M"/>
              <a:cs typeface="小塚ゴシック Pr6N M"/>
            </a:endParaRPr>
          </a:p>
          <a:p>
            <a:r>
              <a:rPr lang="ja-JP" altLang="en-US" sz="1400" dirty="0">
                <a:solidFill>
                  <a:srgbClr val="40CCFB"/>
                </a:solidFill>
                <a:latin typeface="小塚ゴシック Pr6N M"/>
                <a:ea typeface="小塚ゴシック Pr6N M"/>
                <a:cs typeface="小塚ゴシック Pr6N M"/>
              </a:rPr>
              <a:t>教育</a:t>
            </a:r>
            <a:r>
              <a:rPr lang="ja-JP" altLang="en-US" sz="1000" dirty="0">
                <a:solidFill>
                  <a:srgbClr val="40CCFB"/>
                </a:solidFill>
                <a:latin typeface="小塚ゴシック Pr6N M"/>
                <a:ea typeface="小塚ゴシック Pr6N M"/>
                <a:cs typeface="小塚ゴシック Pr6N M"/>
              </a:rPr>
              <a:t>等</a:t>
            </a:r>
            <a:endParaRPr lang="en-US" altLang="ja-JP" dirty="0">
              <a:solidFill>
                <a:srgbClr val="40CCFB"/>
              </a:solidFill>
              <a:latin typeface="小塚ゴシック Pr6N M"/>
              <a:ea typeface="小塚ゴシック Pr6N M"/>
              <a:cs typeface="小塚ゴシック Pr6N M"/>
            </a:endParaRPr>
          </a:p>
        </p:txBody>
      </p:sp>
      <p:sp>
        <p:nvSpPr>
          <p:cNvPr id="68" name="テキスト ボックス 67">
            <a:extLst>
              <a:ext uri="{FF2B5EF4-FFF2-40B4-BE49-F238E27FC236}">
                <a16:creationId xmlns:a16="http://schemas.microsoft.com/office/drawing/2014/main" id="{038974AE-9CC8-46FF-9541-17BBD7518F08}"/>
              </a:ext>
            </a:extLst>
          </p:cNvPr>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令和４年７月６日版</a:t>
            </a:r>
          </a:p>
        </p:txBody>
      </p:sp>
      <p:sp>
        <p:nvSpPr>
          <p:cNvPr id="69" name="タイトル 1">
            <a:extLst>
              <a:ext uri="{FF2B5EF4-FFF2-40B4-BE49-F238E27FC236}">
                <a16:creationId xmlns:a16="http://schemas.microsoft.com/office/drawing/2014/main" id="{4B461263-9405-4B16-8285-184514E0BBC3}"/>
              </a:ext>
            </a:extLst>
          </p:cNvPr>
          <p:cNvSpPr txBox="1">
            <a:spLocks/>
          </p:cNvSpPr>
          <p:nvPr/>
        </p:nvSpPr>
        <p:spPr>
          <a:xfrm>
            <a:off x="45112" y="223283"/>
            <a:ext cx="5725903"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solidFill>
                  <a:schemeClr val="bg1"/>
                </a:solidFill>
                <a:latin typeface="小塚ゴシック Pro M"/>
                <a:ea typeface="小塚ゴシック Pro M"/>
                <a:cs typeface="小塚ゴシック Pro M"/>
              </a:rPr>
              <a:t>G-CHAM</a:t>
            </a:r>
            <a:r>
              <a:rPr lang="ja-JP" altLang="en-US" sz="3600" dirty="0">
                <a:solidFill>
                  <a:schemeClr val="bg1"/>
                </a:solidFill>
                <a:latin typeface="小塚ゴシック Pro M"/>
                <a:ea typeface="小塚ゴシック Pro M"/>
                <a:cs typeface="小塚ゴシック Pro M"/>
              </a:rPr>
              <a:t>：</a:t>
            </a:r>
            <a:r>
              <a:rPr lang="en-US" altLang="ja-JP" sz="3600" dirty="0">
                <a:solidFill>
                  <a:schemeClr val="bg1"/>
                </a:solidFill>
                <a:latin typeface="小塚ゴシック Pro M"/>
                <a:ea typeface="小塚ゴシック Pro M"/>
                <a:cs typeface="小塚ゴシック Pro M"/>
              </a:rPr>
              <a:t>GIS</a:t>
            </a:r>
            <a:r>
              <a:rPr lang="ja-JP" altLang="en-US" sz="3600" dirty="0">
                <a:solidFill>
                  <a:schemeClr val="bg1"/>
                </a:solidFill>
                <a:latin typeface="小塚ゴシック Pro M"/>
                <a:ea typeface="小塚ゴシック Pro M"/>
                <a:cs typeface="小塚ゴシック Pro M"/>
              </a:rPr>
              <a:t>で地域診断</a:t>
            </a:r>
          </a:p>
        </p:txBody>
      </p:sp>
      <p:sp>
        <p:nvSpPr>
          <p:cNvPr id="32" name="テキスト ボックス 31">
            <a:extLst>
              <a:ext uri="{FF2B5EF4-FFF2-40B4-BE49-F238E27FC236}">
                <a16:creationId xmlns:a16="http://schemas.microsoft.com/office/drawing/2014/main" id="{5C21AD19-9704-4A05-91BE-67F5C884513B}"/>
              </a:ext>
            </a:extLst>
          </p:cNvPr>
          <p:cNvSpPr txBox="1"/>
          <p:nvPr/>
        </p:nvSpPr>
        <p:spPr>
          <a:xfrm>
            <a:off x="5027612" y="2791210"/>
            <a:ext cx="4395749" cy="307777"/>
          </a:xfrm>
          <a:prstGeom prst="rect">
            <a:avLst/>
          </a:prstGeom>
          <a:noFill/>
        </p:spPr>
        <p:txBody>
          <a:bodyPr wrap="square" rtlCol="0">
            <a:spAutoFit/>
          </a:bodyPr>
          <a:lstStyle/>
          <a:p>
            <a:pPr algn="ctr"/>
            <a:r>
              <a:rPr lang="ja-JP" altLang="en-US" sz="1400" b="1" i="1" u="sng" dirty="0">
                <a:latin typeface="小塚ゴシック Pr6N L"/>
                <a:ea typeface="小塚ゴシック Pr6N L"/>
                <a:cs typeface="小塚ゴシック Pr6N L"/>
              </a:rPr>
              <a:t>地域の健康状態は地図で表現できる</a:t>
            </a:r>
            <a:endParaRPr lang="en-US" altLang="ja-JP" sz="1400" b="1" i="1" u="sng" dirty="0">
              <a:latin typeface="小塚ゴシック Pr6N L"/>
              <a:ea typeface="小塚ゴシック Pr6N L"/>
              <a:cs typeface="小塚ゴシック Pr6N L"/>
            </a:endParaRPr>
          </a:p>
        </p:txBody>
      </p:sp>
      <p:sp>
        <p:nvSpPr>
          <p:cNvPr id="33" name="テキスト ボックス 32">
            <a:extLst>
              <a:ext uri="{FF2B5EF4-FFF2-40B4-BE49-F238E27FC236}">
                <a16:creationId xmlns:a16="http://schemas.microsoft.com/office/drawing/2014/main" id="{5B80D9AA-9C0B-4686-86AF-A537C3B74864}"/>
              </a:ext>
            </a:extLst>
          </p:cNvPr>
          <p:cNvSpPr txBox="1"/>
          <p:nvPr/>
        </p:nvSpPr>
        <p:spPr>
          <a:xfrm>
            <a:off x="5094384" y="5050821"/>
            <a:ext cx="4395749" cy="307777"/>
          </a:xfrm>
          <a:prstGeom prst="rect">
            <a:avLst/>
          </a:prstGeom>
          <a:noFill/>
        </p:spPr>
        <p:txBody>
          <a:bodyPr wrap="square" rtlCol="0">
            <a:spAutoFit/>
          </a:bodyPr>
          <a:lstStyle/>
          <a:p>
            <a:pPr algn="ctr"/>
            <a:r>
              <a:rPr lang="ja-JP" altLang="en-US" sz="1400" b="1" i="1" u="sng" dirty="0">
                <a:latin typeface="小塚ゴシック Pr6N L"/>
                <a:ea typeface="小塚ゴシック Pr6N L"/>
                <a:cs typeface="小塚ゴシック Pr6N L"/>
              </a:rPr>
              <a:t>様々なデータを空間解析し地理的関連性を見出す</a:t>
            </a:r>
            <a:endParaRPr lang="en-US" altLang="ja-JP" sz="1400" b="1" i="1" u="sng" dirty="0">
              <a:latin typeface="小塚ゴシック Pr6N L"/>
              <a:ea typeface="小塚ゴシック Pr6N L"/>
              <a:cs typeface="小塚ゴシック Pr6N L"/>
            </a:endParaRPr>
          </a:p>
        </p:txBody>
      </p:sp>
      <p:pic>
        <p:nvPicPr>
          <p:cNvPr id="42" name="図 41">
            <a:extLst>
              <a:ext uri="{FF2B5EF4-FFF2-40B4-BE49-F238E27FC236}">
                <a16:creationId xmlns:a16="http://schemas.microsoft.com/office/drawing/2014/main" id="{C32F385B-4F7E-471A-8758-2064F33F72FB}"/>
              </a:ext>
            </a:extLst>
          </p:cNvPr>
          <p:cNvPicPr>
            <a:picLocks noChangeAspect="1"/>
          </p:cNvPicPr>
          <p:nvPr/>
        </p:nvPicPr>
        <p:blipFill rotWithShape="1">
          <a:blip r:embed="rId6"/>
          <a:srcRect l="46085" r="442" b="1650"/>
          <a:stretch/>
        </p:blipFill>
        <p:spPr>
          <a:xfrm>
            <a:off x="374154" y="2510521"/>
            <a:ext cx="4329547" cy="4075421"/>
          </a:xfrm>
          <a:prstGeom prst="rect">
            <a:avLst/>
          </a:prstGeom>
          <a:ln>
            <a:solidFill>
              <a:schemeClr val="bg1">
                <a:lumMod val="65000"/>
              </a:schemeClr>
            </a:solidFill>
          </a:ln>
        </p:spPr>
      </p:pic>
      <p:sp>
        <p:nvSpPr>
          <p:cNvPr id="34" name="角丸四角形 33"/>
          <p:cNvSpPr/>
          <p:nvPr/>
        </p:nvSpPr>
        <p:spPr>
          <a:xfrm>
            <a:off x="25645" y="2102651"/>
            <a:ext cx="2579545" cy="450629"/>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latin typeface="フォントポにほんご"/>
                <a:ea typeface="フォントポにほんご"/>
                <a:cs typeface="フォントポにほんご"/>
              </a:rPr>
              <a:t>たとえば：四国の訪問診療体制を</a:t>
            </a:r>
            <a:endParaRPr lang="en-US" altLang="ja-JP" sz="1100" dirty="0">
              <a:latin typeface="フォントポにほんご"/>
              <a:ea typeface="フォントポにほんご"/>
              <a:cs typeface="フォントポにほんご"/>
            </a:endParaRPr>
          </a:p>
          <a:p>
            <a:pPr algn="ctr"/>
            <a:r>
              <a:rPr lang="ja-JP" altLang="en-US" sz="1100" dirty="0">
                <a:latin typeface="フォントポにほんご"/>
                <a:ea typeface="フォントポにほんご"/>
                <a:cs typeface="フォントポにほんご"/>
              </a:rPr>
              <a:t>オープンデータで分析</a:t>
            </a:r>
            <a:endParaRPr kumimoji="1" lang="ja-JP" altLang="en-US" sz="1100" dirty="0">
              <a:latin typeface="フォントポにほんご"/>
              <a:ea typeface="フォントポにほんご"/>
              <a:cs typeface="フォントポにほんご"/>
            </a:endParaRPr>
          </a:p>
        </p:txBody>
      </p:sp>
      <p:sp>
        <p:nvSpPr>
          <p:cNvPr id="99" name="下矢印 98"/>
          <p:cNvSpPr/>
          <p:nvPr/>
        </p:nvSpPr>
        <p:spPr>
          <a:xfrm>
            <a:off x="7241356" y="39961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正方形/長方形 99">
            <a:extLst>
              <a:ext uri="{FF2B5EF4-FFF2-40B4-BE49-F238E27FC236}">
                <a16:creationId xmlns:a16="http://schemas.microsoft.com/office/drawing/2014/main" id="{162F49AF-806E-448E-936F-5DAC80D05421}"/>
              </a:ext>
            </a:extLst>
          </p:cNvPr>
          <p:cNvSpPr/>
          <p:nvPr/>
        </p:nvSpPr>
        <p:spPr>
          <a:xfrm>
            <a:off x="5292" y="0"/>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0" name="正方形/長方形 39"/>
          <p:cNvSpPr/>
          <p:nvPr/>
        </p:nvSpPr>
        <p:spPr>
          <a:xfrm>
            <a:off x="6148992" y="1499638"/>
            <a:ext cx="3012621"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小塚ゴシック Pr6N L"/>
                <a:ea typeface="小塚ゴシック Pr6N L"/>
                <a:cs typeface="小塚ゴシック Pr6N L"/>
              </a:rPr>
              <a:t>　国土数値情報、</a:t>
            </a:r>
            <a:r>
              <a:rPr lang="en-US" altLang="ja-JP" sz="1100" dirty="0" err="1">
                <a:solidFill>
                  <a:schemeClr val="tx1"/>
                </a:solidFill>
                <a:latin typeface="小塚ゴシック Pr6N L"/>
                <a:ea typeface="小塚ゴシック Pr6N L"/>
                <a:cs typeface="小塚ゴシック Pr6N L"/>
              </a:rPr>
              <a:t>eStat</a:t>
            </a:r>
            <a:r>
              <a:rPr lang="ja-JP" altLang="en-US" sz="1100" dirty="0">
                <a:solidFill>
                  <a:schemeClr val="tx1"/>
                </a:solidFill>
                <a:latin typeface="小塚ゴシック Pr6N L"/>
                <a:ea typeface="小塚ゴシック Pr6N L"/>
                <a:cs typeface="小塚ゴシック Pr6N L"/>
              </a:rPr>
              <a:t>、数値標高モデル、　</a:t>
            </a:r>
            <a:endParaRPr lang="en-US" altLang="ja-JP" sz="1100" dirty="0">
              <a:solidFill>
                <a:schemeClr val="tx1"/>
              </a:solidFill>
              <a:latin typeface="小塚ゴシック Pr6N L"/>
              <a:ea typeface="小塚ゴシック Pr6N L"/>
              <a:cs typeface="小塚ゴシック Pr6N L"/>
            </a:endParaRPr>
          </a:p>
          <a:p>
            <a:r>
              <a:rPr lang="ja-JP" altLang="en-US" sz="1100" dirty="0">
                <a:solidFill>
                  <a:schemeClr val="tx1"/>
                </a:solidFill>
                <a:latin typeface="小塚ゴシック Pr6N L"/>
                <a:ea typeface="小塚ゴシック Pr6N L"/>
                <a:cs typeface="小塚ゴシック Pr6N L"/>
              </a:rPr>
              <a:t>　</a:t>
            </a:r>
            <a:r>
              <a:rPr lang="en-US" altLang="ja-JP" sz="1100" dirty="0">
                <a:solidFill>
                  <a:schemeClr val="tx1"/>
                </a:solidFill>
                <a:latin typeface="小塚ゴシック Pr6N L"/>
                <a:ea typeface="小塚ゴシック Pr6N L"/>
                <a:cs typeface="小塚ゴシック Pr6N L"/>
              </a:rPr>
              <a:t>PLATEU</a:t>
            </a:r>
            <a:r>
              <a:rPr lang="ja-JP" altLang="en-US" sz="1100" dirty="0">
                <a:solidFill>
                  <a:schemeClr val="tx1"/>
                </a:solidFill>
                <a:latin typeface="小塚ゴシック Pr6N L"/>
                <a:ea typeface="小塚ゴシック Pr6N L"/>
                <a:cs typeface="小塚ゴシック Pr6N L"/>
              </a:rPr>
              <a:t>、人工衛星観測データ</a:t>
            </a:r>
            <a:endParaRPr lang="en-US" altLang="ja-JP" sz="1100" dirty="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全国</a:t>
            </a:r>
          </a:p>
        </p:txBody>
      </p:sp>
      <p:sp>
        <p:nvSpPr>
          <p:cNvPr id="62" name="角丸四角形 61"/>
          <p:cNvSpPr/>
          <p:nvPr/>
        </p:nvSpPr>
        <p:spPr>
          <a:xfrm>
            <a:off x="5096143" y="3479656"/>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3" y="1470763"/>
            <a:ext cx="4881632" cy="461665"/>
          </a:xfrm>
          <a:prstGeom prst="rect">
            <a:avLst/>
          </a:prstGeom>
          <a:noFill/>
          <a:ln>
            <a:noFill/>
          </a:ln>
        </p:spPr>
        <p:txBody>
          <a:bodyPr wrap="square" rtlCol="0">
            <a:spAutoFit/>
          </a:bodyPr>
          <a:lstStyle/>
          <a:p>
            <a:r>
              <a:rPr lang="ja-JP" altLang="en-US" sz="2400" dirty="0">
                <a:solidFill>
                  <a:srgbClr val="0E79FF"/>
                </a:solidFill>
                <a:latin typeface="小塚ゴシック Pro M"/>
                <a:ea typeface="小塚ゴシック Pro M"/>
                <a:cs typeface="小塚ゴシック Pro M"/>
              </a:rPr>
              <a:t>地域の健康は、見えると楽しい</a:t>
            </a:r>
            <a:endParaRPr kumimoji="1" lang="ja-JP" altLang="en-US" sz="2400" dirty="0">
              <a:solidFill>
                <a:srgbClr val="0E79FF"/>
              </a:solidFill>
              <a:latin typeface="小塚ゴシック Pro M"/>
              <a:ea typeface="小塚ゴシック Pro M"/>
              <a:cs typeface="小塚ゴシック Pro M"/>
            </a:endParaRPr>
          </a:p>
        </p:txBody>
      </p:sp>
      <p:cxnSp>
        <p:nvCxnSpPr>
          <p:cNvPr id="68" name="直線コネクタ 67"/>
          <p:cNvCxnSpPr/>
          <p:nvPr/>
        </p:nvCxnSpPr>
        <p:spPr>
          <a:xfrm flipH="1">
            <a:off x="10123" y="1989141"/>
            <a:ext cx="4942435"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40CCFB"/>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964177" y="4142389"/>
            <a:ext cx="3632210" cy="830997"/>
          </a:xfrm>
          <a:prstGeom prst="rect">
            <a:avLst/>
          </a:prstGeom>
          <a:noFill/>
          <a:ln>
            <a:noFill/>
          </a:ln>
        </p:spPr>
        <p:txBody>
          <a:bodyPr vert="horz" wrap="square" rtlCol="0">
            <a:spAutoFit/>
          </a:bodyPr>
          <a:lstStyle/>
          <a:p>
            <a:r>
              <a:rPr lang="ja-JP" altLang="en-US" sz="2400" dirty="0">
                <a:solidFill>
                  <a:srgbClr val="0E79FF"/>
                </a:solidFill>
                <a:latin typeface="フォントポにほんご"/>
                <a:ea typeface="フォントポにほんご"/>
                <a:cs typeface="フォントポにほんご"/>
              </a:rPr>
              <a:t>日本全国、地域や対象を問わず活用可能です！</a:t>
            </a:r>
            <a:endParaRPr lang="en-US" altLang="ja-JP" sz="2400" dirty="0">
              <a:solidFill>
                <a:srgbClr val="0E79FF"/>
              </a:solidFill>
              <a:latin typeface="フォントポにほんご"/>
              <a:ea typeface="フォントポにほんご"/>
              <a:cs typeface="フォントポにほんご"/>
            </a:endParaRPr>
          </a:p>
        </p:txBody>
      </p:sp>
      <p:sp>
        <p:nvSpPr>
          <p:cNvPr id="34" name="角丸四角形 33"/>
          <p:cNvSpPr/>
          <p:nvPr/>
        </p:nvSpPr>
        <p:spPr>
          <a:xfrm>
            <a:off x="5114549" y="1494164"/>
            <a:ext cx="1228416"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小塚ゴシック Pr6N L"/>
                <a:ea typeface="小塚ゴシック Pr6N L"/>
                <a:cs typeface="小塚ゴシック Pr6N L"/>
              </a:rPr>
              <a:t>　　　　</a:t>
            </a:r>
            <a:r>
              <a:rPr lang="en-US" altLang="ja-JP" sz="1100" dirty="0" err="1">
                <a:solidFill>
                  <a:schemeClr val="tx1"/>
                </a:solidFill>
                <a:latin typeface="小塚ゴシック Pr6N L"/>
                <a:ea typeface="小塚ゴシック Pr6N L"/>
                <a:cs typeface="小塚ゴシック Pr6N L"/>
              </a:rPr>
              <a:t>shp</a:t>
            </a:r>
            <a:r>
              <a:rPr lang="ja-JP" altLang="en-US" sz="1100" dirty="0">
                <a:solidFill>
                  <a:schemeClr val="tx1"/>
                </a:solidFill>
                <a:latin typeface="小塚ゴシック Pr6N L"/>
                <a:ea typeface="小塚ゴシック Pr6N L"/>
                <a:cs typeface="小塚ゴシック Pr6N L"/>
              </a:rPr>
              <a:t>、</a:t>
            </a:r>
            <a:r>
              <a:rPr lang="en-US" altLang="ja-JP" sz="1100" dirty="0" err="1">
                <a:solidFill>
                  <a:schemeClr val="tx1"/>
                </a:solidFill>
                <a:latin typeface="小塚ゴシック Pr6N L"/>
                <a:ea typeface="小塚ゴシック Pr6N L"/>
                <a:cs typeface="小塚ゴシック Pr6N L"/>
              </a:rPr>
              <a:t>GeoTIFF</a:t>
            </a:r>
            <a:r>
              <a:rPr lang="ja-JP" altLang="en-US" sz="1100" dirty="0">
                <a:solidFill>
                  <a:schemeClr val="tx1"/>
                </a:solidFill>
                <a:latin typeface="小塚ゴシック Pr6N L"/>
                <a:ea typeface="小塚ゴシック Pr6N L"/>
                <a:cs typeface="小塚ゴシック Pr6N L"/>
              </a:rPr>
              <a:t>、</a:t>
            </a:r>
            <a:r>
              <a:rPr lang="en-US" altLang="ja-JP" sz="1100" dirty="0" err="1">
                <a:solidFill>
                  <a:schemeClr val="tx1"/>
                </a:solidFill>
                <a:latin typeface="小塚ゴシック Pr6N L"/>
                <a:ea typeface="小塚ゴシック Pr6N L"/>
                <a:cs typeface="小塚ゴシック Pr6N L"/>
              </a:rPr>
              <a:t>fgdb</a:t>
            </a:r>
            <a:r>
              <a:rPr lang="ja-JP" altLang="en-US" sz="1100" dirty="0">
                <a:solidFill>
                  <a:schemeClr val="tx1"/>
                </a:solidFill>
                <a:latin typeface="小塚ゴシック Pr6N L"/>
                <a:ea typeface="小塚ゴシック Pr6N L"/>
                <a:cs typeface="小塚ゴシック Pr6N L"/>
              </a:rPr>
              <a:t>、</a:t>
            </a:r>
            <a:r>
              <a:rPr lang="en-US" altLang="ja-JP" sz="1100" dirty="0">
                <a:solidFill>
                  <a:schemeClr val="tx1"/>
                </a:solidFill>
                <a:latin typeface="小塚ゴシック Pr6N L"/>
                <a:ea typeface="小塚ゴシック Pr6N L"/>
                <a:cs typeface="小塚ゴシック Pr6N L"/>
              </a:rPr>
              <a:t>csv</a:t>
            </a:r>
          </a:p>
        </p:txBody>
      </p:sp>
      <p:sp>
        <p:nvSpPr>
          <p:cNvPr id="36" name="角丸四角形 35"/>
          <p:cNvSpPr/>
          <p:nvPr/>
        </p:nvSpPr>
        <p:spPr>
          <a:xfrm>
            <a:off x="5690006" y="1983667"/>
            <a:ext cx="1274749"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0" y="6577577"/>
            <a:ext cx="9906000" cy="280423"/>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69" name="正方形/長方形 68"/>
          <p:cNvSpPr/>
          <p:nvPr/>
        </p:nvSpPr>
        <p:spPr>
          <a:xfrm>
            <a:off x="6095243" y="2485379"/>
            <a:ext cx="3049947"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Web</a:t>
            </a:r>
            <a:r>
              <a:rPr lang="ja-JP" altLang="en-US" sz="1200" dirty="0">
                <a:solidFill>
                  <a:schemeClr val="tx1"/>
                </a:solidFill>
                <a:latin typeface="小塚ゴシック Pr6N L"/>
                <a:ea typeface="小塚ゴシック Pr6N L"/>
                <a:cs typeface="小塚ゴシック Pr6N L"/>
              </a:rPr>
              <a:t>サイトにメソッドを掲載</a:t>
            </a:r>
            <a:endParaRPr lang="en-US" altLang="ja-JP"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p>
        </p:txBody>
      </p:sp>
      <p:sp>
        <p:nvSpPr>
          <p:cNvPr id="74" name="正方形/長方形 73"/>
          <p:cNvSpPr/>
          <p:nvPr/>
        </p:nvSpPr>
        <p:spPr>
          <a:xfrm>
            <a:off x="6669362" y="2977215"/>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1200" dirty="0">
                <a:solidFill>
                  <a:schemeClr val="tx1"/>
                </a:solidFill>
                <a:latin typeface="小塚ゴシック Pr6N L"/>
                <a:ea typeface="小塚ゴシック Pr6N L"/>
                <a:cs typeface="小塚ゴシック Pr6N L"/>
              </a:rPr>
              <a:t>奨励賞</a:t>
            </a:r>
            <a:r>
              <a:rPr kumimoji="1" lang="ja-JP" altLang="en-US" sz="1200" dirty="0">
                <a:solidFill>
                  <a:schemeClr val="tx1"/>
                </a:solidFill>
                <a:latin typeface="小塚ゴシック Pr6N L"/>
                <a:ea typeface="小塚ゴシック Pr6N L"/>
                <a:cs typeface="小塚ゴシック Pr6N L"/>
              </a:rPr>
              <a:t>（</a:t>
            </a:r>
            <a:r>
              <a:rPr lang="zh-CN" altLang="en-US" sz="1200" dirty="0">
                <a:solidFill>
                  <a:schemeClr val="tx1"/>
                </a:solidFill>
                <a:latin typeface="小塚ゴシック Pr6N L"/>
                <a:ea typeface="小塚ゴシック Pr6N L"/>
                <a:cs typeface="小塚ゴシック Pr6N L"/>
              </a:rPr>
              <a:t>日本公衆衛生学会</a:t>
            </a:r>
            <a:r>
              <a:rPr lang="en-US" altLang="zh-CN" sz="1200" dirty="0">
                <a:solidFill>
                  <a:schemeClr val="tx1"/>
                </a:solidFill>
                <a:latin typeface="小塚ゴシック Pr6N L"/>
                <a:ea typeface="小塚ゴシック Pr6N L"/>
                <a:cs typeface="小塚ゴシック Pr6N L"/>
              </a:rPr>
              <a:t>,2022</a:t>
            </a:r>
            <a:r>
              <a:rPr lang="ja-JP" altLang="en-US" sz="1200" dirty="0">
                <a:solidFill>
                  <a:schemeClr val="tx1"/>
                </a:solidFill>
                <a:latin typeface="小塚ゴシック Pr6N L"/>
                <a:ea typeface="小塚ゴシック Pr6N L"/>
                <a:cs typeface="小塚ゴシック Pr6N L"/>
              </a:rPr>
              <a:t>）</a:t>
            </a:r>
            <a:r>
              <a:rPr lang="zh-CN" altLang="en-US" sz="1200" dirty="0">
                <a:solidFill>
                  <a:schemeClr val="tx1"/>
                </a:solidFill>
                <a:latin typeface="小塚ゴシック Pr6N L"/>
                <a:ea typeface="小塚ゴシック Pr6N L"/>
                <a:cs typeface="小塚ゴシック Pr6N L"/>
              </a:rPr>
              <a:t>　</a:t>
            </a:r>
            <a:endParaRPr kumimoji="1" lang="ja-JP" altLang="en-US" sz="1200" dirty="0">
              <a:solidFill>
                <a:schemeClr val="tx1"/>
              </a:solidFill>
              <a:latin typeface="小塚ゴシック Pr6N L"/>
              <a:ea typeface="小塚ゴシック Pr6N L"/>
              <a:cs typeface="小塚ゴシック Pr6N L"/>
            </a:endParaRPr>
          </a:p>
        </p:txBody>
      </p:sp>
      <p:pic>
        <p:nvPicPr>
          <p:cNvPr id="71" name="アイディアb.png" descr="/Users/meg/Desktop/特研/特研OD/アイコン/アイディア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73" name="パソコン作業b.png" descr="/Users/meg/Desktop/特研/特研OD/アイコン/パソコン作業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098870" y="1959611"/>
            <a:ext cx="526486" cy="440796"/>
          </a:xfrm>
          <a:prstGeom prst="rect">
            <a:avLst/>
          </a:prstGeom>
        </p:spPr>
      </p:pic>
      <p:pic>
        <p:nvPicPr>
          <p:cNvPr id="79" name="チームb.png" descr="/Users/meg/Desktop/特研/特研OD/アイコン/チーム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252593" y="2400408"/>
            <a:ext cx="468705" cy="513122"/>
          </a:xfrm>
          <a:prstGeom prst="rect">
            <a:avLst/>
          </a:prstGeom>
        </p:spPr>
      </p:pic>
      <p:pic>
        <p:nvPicPr>
          <p:cNvPr id="80" name="受賞b.png" descr="/Users/meg/Desktop/特研/特研OD/アイコン/受賞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180085" y="2922112"/>
            <a:ext cx="311825" cy="491948"/>
          </a:xfrm>
          <a:prstGeom prst="rect">
            <a:avLst/>
          </a:prstGeom>
        </p:spPr>
      </p:pic>
      <p:pic>
        <p:nvPicPr>
          <p:cNvPr id="81" name="マーカーb.png" descr="/Users/meg/Desktop/特研/特研OD/アイコン/マーカー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9238609" y="3421531"/>
            <a:ext cx="482689" cy="494823"/>
          </a:xfrm>
          <a:prstGeom prst="rect">
            <a:avLst/>
          </a:prstGeom>
        </p:spPr>
      </p:pic>
      <p:pic>
        <p:nvPicPr>
          <p:cNvPr id="84" name="拡声器b.png" descr="/Users/meg/Desktop/特研/特研OD/アイコン/拡声器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272473" y="4308661"/>
            <a:ext cx="688804" cy="703011"/>
          </a:xfrm>
          <a:prstGeom prst="rect">
            <a:avLst/>
          </a:prstGeom>
        </p:spPr>
      </p:pic>
      <p:sp>
        <p:nvSpPr>
          <p:cNvPr id="50" name="正方形/長方形 49">
            <a:extLst>
              <a:ext uri="{FF2B5EF4-FFF2-40B4-BE49-F238E27FC236}">
                <a16:creationId xmlns:a16="http://schemas.microsoft.com/office/drawing/2014/main" id="{D732C075-6B9C-4462-A98E-EC89FC6D220E}"/>
              </a:ext>
            </a:extLst>
          </p:cNvPr>
          <p:cNvSpPr/>
          <p:nvPr/>
        </p:nvSpPr>
        <p:spPr>
          <a:xfrm>
            <a:off x="1051313" y="2392499"/>
            <a:ext cx="3396089"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00" dirty="0"/>
              <a:t>NGSIv2</a:t>
            </a:r>
            <a:r>
              <a:rPr lang="ja-JP" altLang="en-US" sz="1100" dirty="0"/>
              <a:t>および</a:t>
            </a:r>
            <a:r>
              <a:rPr lang="en-US" altLang="ja-JP" sz="1100" dirty="0"/>
              <a:t>NGSI-LD</a:t>
            </a:r>
            <a:r>
              <a:rPr lang="ja-JP" altLang="en-US" sz="1100" dirty="0"/>
              <a:t>形式に変換。</a:t>
            </a:r>
          </a:p>
        </p:txBody>
      </p:sp>
      <p:sp>
        <p:nvSpPr>
          <p:cNvPr id="76" name="正方形/長方形 75">
            <a:extLst>
              <a:ext uri="{FF2B5EF4-FFF2-40B4-BE49-F238E27FC236}">
                <a16:creationId xmlns:a16="http://schemas.microsoft.com/office/drawing/2014/main" id="{3EDEBE17-23CA-4E27-AFC7-467F46648EBC}"/>
              </a:ext>
            </a:extLst>
          </p:cNvPr>
          <p:cNvSpPr/>
          <p:nvPr/>
        </p:nvSpPr>
        <p:spPr>
          <a:xfrm>
            <a:off x="6165417" y="2484302"/>
            <a:ext cx="2979773"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a:solidFill>
                <a:schemeClr val="tx1"/>
              </a:solidFill>
              <a:latin typeface="小塚ゴシック Pr6N L"/>
              <a:ea typeface="小塚ゴシック Pr6N L"/>
              <a:cs typeface="小塚ゴシック Pr6N L"/>
            </a:endParaRPr>
          </a:p>
        </p:txBody>
      </p:sp>
      <p:sp>
        <p:nvSpPr>
          <p:cNvPr id="102" name="タイトル 1">
            <a:extLst>
              <a:ext uri="{FF2B5EF4-FFF2-40B4-BE49-F238E27FC236}">
                <a16:creationId xmlns:a16="http://schemas.microsoft.com/office/drawing/2014/main" id="{245098D7-A4FC-40EB-B054-8AEBE7CEFEAC}"/>
              </a:ext>
            </a:extLst>
          </p:cNvPr>
          <p:cNvSpPr txBox="1">
            <a:spLocks/>
          </p:cNvSpPr>
          <p:nvPr/>
        </p:nvSpPr>
        <p:spPr>
          <a:xfrm>
            <a:off x="57563" y="-26855"/>
            <a:ext cx="633718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オープンデータと</a:t>
            </a:r>
            <a:r>
              <a:rPr lang="en-US" altLang="ja-JP" sz="1400" dirty="0">
                <a:solidFill>
                  <a:srgbClr val="FFFFFF"/>
                </a:solidFill>
                <a:latin typeface="小塚ゴシック Pr6N R"/>
                <a:ea typeface="小塚ゴシック Pr6N R"/>
                <a:cs typeface="小塚ゴシック Pr6N R"/>
              </a:rPr>
              <a:t>GIS</a:t>
            </a:r>
            <a:r>
              <a:rPr lang="ja-JP" altLang="en-US" sz="1400" dirty="0">
                <a:solidFill>
                  <a:srgbClr val="FFFFFF"/>
                </a:solidFill>
                <a:latin typeface="小塚ゴシック Pr6N R"/>
                <a:ea typeface="小塚ゴシック Pr6N R"/>
                <a:cs typeface="小塚ゴシック Pr6N R"/>
              </a:rPr>
              <a:t>で</a:t>
            </a:r>
            <a:r>
              <a:rPr lang="en-US" altLang="ja-JP" sz="1400" dirty="0">
                <a:solidFill>
                  <a:srgbClr val="FFFFFF"/>
                </a:solidFill>
                <a:latin typeface="小塚ゴシック Pr6N R"/>
                <a:ea typeface="小塚ゴシック Pr6N R"/>
                <a:cs typeface="小塚ゴシック Pr6N R"/>
              </a:rPr>
              <a:t>EBPM(</a:t>
            </a:r>
            <a:r>
              <a:rPr lang="ja-JP" altLang="en-US" sz="1400" dirty="0">
                <a:solidFill>
                  <a:srgbClr val="FFFFFF"/>
                </a:solidFill>
                <a:latin typeface="小塚ゴシック Pr6N R"/>
                <a:ea typeface="小塚ゴシック Pr6N R"/>
                <a:cs typeface="小塚ゴシック Pr6N R"/>
              </a:rPr>
              <a:t>根拠に基づく政策立案</a:t>
            </a:r>
            <a:r>
              <a:rPr lang="en-US" altLang="ja-JP" sz="1400" dirty="0">
                <a:solidFill>
                  <a:srgbClr val="FFFFFF"/>
                </a:solidFill>
                <a:latin typeface="小塚ゴシック Pr6N R"/>
                <a:ea typeface="小塚ゴシック Pr6N R"/>
                <a:cs typeface="小塚ゴシック Pr6N R"/>
              </a:rPr>
              <a:t>)</a:t>
            </a:r>
            <a:r>
              <a:rPr lang="ja-JP" altLang="en-US" sz="1400" dirty="0">
                <a:solidFill>
                  <a:srgbClr val="FFFFFF"/>
                </a:solidFill>
                <a:latin typeface="小塚ゴシック Pr6N R"/>
                <a:ea typeface="小塚ゴシック Pr6N R"/>
                <a:cs typeface="小塚ゴシック Pr6N R"/>
              </a:rPr>
              <a:t>を推進</a:t>
            </a:r>
            <a:endParaRPr kumimoji="1" lang="ja-JP" altLang="en-US" sz="1400" dirty="0">
              <a:solidFill>
                <a:srgbClr val="FFFFFF"/>
              </a:solidFill>
              <a:latin typeface="小塚ゴシック Pr6N R"/>
              <a:ea typeface="小塚ゴシック Pr6N R"/>
              <a:cs typeface="小塚ゴシック Pr6N R"/>
            </a:endParaRPr>
          </a:p>
        </p:txBody>
      </p:sp>
      <p:sp>
        <p:nvSpPr>
          <p:cNvPr id="103" name="タイトル 1">
            <a:extLst>
              <a:ext uri="{FF2B5EF4-FFF2-40B4-BE49-F238E27FC236}">
                <a16:creationId xmlns:a16="http://schemas.microsoft.com/office/drawing/2014/main" id="{C144223A-46C3-4B13-B996-42CC855D716D}"/>
              </a:ext>
            </a:extLst>
          </p:cNvPr>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zh-CN" altLang="en-US" sz="1400" dirty="0">
                <a:solidFill>
                  <a:srgbClr val="FFFFFF"/>
                </a:solidFill>
                <a:latin typeface="小塚ゴシック Pr6N R"/>
                <a:ea typeface="小塚ゴシック Pr6N R"/>
                <a:cs typeface="小塚ゴシック Pr6N R"/>
              </a:rPr>
              <a:t>大阪医科薬科大学</a:t>
            </a:r>
            <a:r>
              <a:rPr lang="ja-JP" altLang="en-US" sz="1400" dirty="0">
                <a:solidFill>
                  <a:srgbClr val="FFFFFF"/>
                </a:solidFill>
                <a:latin typeface="小塚ゴシック Pr6N R"/>
                <a:ea typeface="小塚ゴシック Pr6N R"/>
                <a:cs typeface="小塚ゴシック Pr6N R"/>
              </a:rPr>
              <a:t>公衆衛生看護学分野　堀池</a:t>
            </a:r>
            <a:r>
              <a:rPr lang="en-US" altLang="ja-JP" sz="1400" dirty="0" err="1">
                <a:solidFill>
                  <a:srgbClr val="FFFFFF"/>
                </a:solidFill>
                <a:latin typeface="小塚ゴシック Pr6N R"/>
                <a:ea typeface="小塚ゴシック Pr6N R"/>
                <a:cs typeface="小塚ゴシック Pr6N R"/>
              </a:rPr>
              <a:t>Labo</a:t>
            </a:r>
            <a:endParaRPr lang="ja-JP" altLang="en-US" sz="1400" dirty="0">
              <a:solidFill>
                <a:srgbClr val="FFFFFF"/>
              </a:solidFill>
              <a:latin typeface="小塚ゴシック Pr6N R"/>
              <a:ea typeface="小塚ゴシック Pr6N R"/>
              <a:cs typeface="小塚ゴシック Pr6N R"/>
            </a:endParaRPr>
          </a:p>
        </p:txBody>
      </p:sp>
      <p:cxnSp>
        <p:nvCxnSpPr>
          <p:cNvPr id="104" name="直線コネクタ 103">
            <a:extLst>
              <a:ext uri="{FF2B5EF4-FFF2-40B4-BE49-F238E27FC236}">
                <a16:creationId xmlns:a16="http://schemas.microsoft.com/office/drawing/2014/main" id="{D6B90B21-BB81-4E34-98B3-7CEF89130490}"/>
              </a:ext>
            </a:extLst>
          </p:cNvPr>
          <p:cNvCxnSpPr/>
          <p:nvPr/>
        </p:nvCxnSpPr>
        <p:spPr>
          <a:xfrm flipH="1">
            <a:off x="4372" y="1405574"/>
            <a:ext cx="9901628"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sp>
        <p:nvSpPr>
          <p:cNvPr id="105" name="角丸四角形 44">
            <a:extLst>
              <a:ext uri="{FF2B5EF4-FFF2-40B4-BE49-F238E27FC236}">
                <a16:creationId xmlns:a16="http://schemas.microsoft.com/office/drawing/2014/main" id="{5798C4D6-6268-4EB5-BE2C-0E69547D25E7}"/>
              </a:ext>
            </a:extLst>
          </p:cNvPr>
          <p:cNvSpPr/>
          <p:nvPr/>
        </p:nvSpPr>
        <p:spPr>
          <a:xfrm>
            <a:off x="6255233"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C7AAE89D-92A3-4D0D-9CBD-1196986414DA}"/>
              </a:ext>
            </a:extLst>
          </p:cNvPr>
          <p:cNvSpPr txBox="1"/>
          <p:nvPr/>
        </p:nvSpPr>
        <p:spPr>
          <a:xfrm>
            <a:off x="6308439" y="446907"/>
            <a:ext cx="646331" cy="646331"/>
          </a:xfrm>
          <a:prstGeom prst="rect">
            <a:avLst/>
          </a:prstGeom>
          <a:noFill/>
        </p:spPr>
        <p:txBody>
          <a:bodyPr wrap="none" rtlCol="0">
            <a:spAutoFit/>
          </a:bodyPr>
          <a:lstStyle/>
          <a:p>
            <a:r>
              <a:rPr kumimoji="1" lang="ja-JP" altLang="en-US" dirty="0">
                <a:solidFill>
                  <a:srgbClr val="40CCFB"/>
                </a:solidFill>
                <a:latin typeface="小塚ゴシック Pr6N M"/>
                <a:ea typeface="小塚ゴシック Pr6N M"/>
                <a:cs typeface="小塚ゴシック Pr6N M"/>
              </a:rPr>
              <a:t>防災</a:t>
            </a:r>
            <a:endParaRPr kumimoji="1" lang="en-US" altLang="ja-JP" dirty="0">
              <a:solidFill>
                <a:srgbClr val="40CCFB"/>
              </a:solidFill>
              <a:latin typeface="小塚ゴシック Pr6N M"/>
              <a:ea typeface="小塚ゴシック Pr6N M"/>
              <a:cs typeface="小塚ゴシック Pr6N M"/>
            </a:endParaRPr>
          </a:p>
          <a:p>
            <a:r>
              <a:rPr lang="ja-JP" altLang="en-US" dirty="0">
                <a:solidFill>
                  <a:srgbClr val="40CCFB"/>
                </a:solidFill>
                <a:latin typeface="小塚ゴシック Pr6N M"/>
                <a:ea typeface="小塚ゴシック Pr6N M"/>
                <a:cs typeface="小塚ゴシック Pr6N M"/>
              </a:rPr>
              <a:t>減災</a:t>
            </a:r>
            <a:endParaRPr kumimoji="1" lang="ja-JP" altLang="en-US" dirty="0">
              <a:solidFill>
                <a:srgbClr val="40CCFB"/>
              </a:solidFill>
              <a:latin typeface="小塚ゴシック Pr6N M"/>
              <a:ea typeface="小塚ゴシック Pr6N M"/>
              <a:cs typeface="小塚ゴシック Pr6N M"/>
            </a:endParaRPr>
          </a:p>
        </p:txBody>
      </p:sp>
      <p:grpSp>
        <p:nvGrpSpPr>
          <p:cNvPr id="107" name="図形グループ 52">
            <a:extLst>
              <a:ext uri="{FF2B5EF4-FFF2-40B4-BE49-F238E27FC236}">
                <a16:creationId xmlns:a16="http://schemas.microsoft.com/office/drawing/2014/main" id="{34EE5313-F973-4EB0-ADA9-E80BACE76D9B}"/>
              </a:ext>
            </a:extLst>
          </p:cNvPr>
          <p:cNvGrpSpPr/>
          <p:nvPr/>
        </p:nvGrpSpPr>
        <p:grpSpPr>
          <a:xfrm>
            <a:off x="8089329" y="393701"/>
            <a:ext cx="752743" cy="752743"/>
            <a:chOff x="8060984" y="281179"/>
            <a:chExt cx="752743" cy="752743"/>
          </a:xfrm>
          <a:noFill/>
        </p:grpSpPr>
        <p:sp>
          <p:nvSpPr>
            <p:cNvPr id="108" name="角丸四角形 50">
              <a:extLst>
                <a:ext uri="{FF2B5EF4-FFF2-40B4-BE49-F238E27FC236}">
                  <a16:creationId xmlns:a16="http://schemas.microsoft.com/office/drawing/2014/main" id="{60744FD1-607D-4BF2-B869-EA84B22DF0DB}"/>
                </a:ext>
              </a:extLst>
            </p:cNvPr>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9" name="テキスト ボックス 108">
              <a:extLst>
                <a:ext uri="{FF2B5EF4-FFF2-40B4-BE49-F238E27FC236}">
                  <a16:creationId xmlns:a16="http://schemas.microsoft.com/office/drawing/2014/main" id="{F18B8ADD-26B0-461F-8840-569A4ACD6DA4}"/>
                </a:ext>
              </a:extLst>
            </p:cNvPr>
            <p:cNvSpPr txBox="1"/>
            <p:nvPr/>
          </p:nvSpPr>
          <p:spPr>
            <a:xfrm>
              <a:off x="8114190" y="334385"/>
              <a:ext cx="646331" cy="646331"/>
            </a:xfrm>
            <a:prstGeom prst="rect">
              <a:avLst/>
            </a:prstGeom>
            <a:grpFill/>
          </p:spPr>
          <p:txBody>
            <a:bodyPr wrap="none" rtlCol="0">
              <a:spAutoFit/>
            </a:bodyPr>
            <a:lstStyle/>
            <a:p>
              <a:r>
                <a:rPr lang="ja-JP" altLang="en-US" dirty="0">
                  <a:solidFill>
                    <a:srgbClr val="DEFFFF"/>
                  </a:solidFill>
                  <a:latin typeface="小塚ゴシック Pr6N M"/>
                  <a:ea typeface="小塚ゴシック Pr6N M"/>
                  <a:cs typeface="小塚ゴシック Pr6N M"/>
                </a:rPr>
                <a:t>産業</a:t>
              </a:r>
              <a:endParaRPr lang="en-US" altLang="ja-JP" dirty="0">
                <a:solidFill>
                  <a:srgbClr val="DEFFFF"/>
                </a:solidFill>
                <a:latin typeface="小塚ゴシック Pr6N M"/>
                <a:ea typeface="小塚ゴシック Pr6N M"/>
                <a:cs typeface="小塚ゴシック Pr6N M"/>
              </a:endParaRPr>
            </a:p>
            <a:p>
              <a:r>
                <a:rPr lang="ja-JP" altLang="en-US" dirty="0">
                  <a:solidFill>
                    <a:srgbClr val="DEFFFF"/>
                  </a:solidFill>
                  <a:latin typeface="小塚ゴシック Pr6N M"/>
                  <a:ea typeface="小塚ゴシック Pr6N M"/>
                  <a:cs typeface="小塚ゴシック Pr6N M"/>
                </a:rPr>
                <a:t>創出</a:t>
              </a:r>
              <a:endParaRPr kumimoji="1" lang="en-US" altLang="ja-JP" dirty="0">
                <a:solidFill>
                  <a:srgbClr val="DEFFFF"/>
                </a:solidFill>
                <a:latin typeface="小塚ゴシック Pr6N M"/>
                <a:ea typeface="小塚ゴシック Pr6N M"/>
                <a:cs typeface="小塚ゴシック Pr6N M"/>
              </a:endParaRPr>
            </a:p>
          </p:txBody>
        </p:sp>
      </p:grpSp>
      <p:sp>
        <p:nvSpPr>
          <p:cNvPr id="110" name="角丸四角形 54">
            <a:extLst>
              <a:ext uri="{FF2B5EF4-FFF2-40B4-BE49-F238E27FC236}">
                <a16:creationId xmlns:a16="http://schemas.microsoft.com/office/drawing/2014/main" id="{D3E86493-6EA6-472E-8022-0562A2D3C4A1}"/>
              </a:ext>
            </a:extLst>
          </p:cNvPr>
          <p:cNvSpPr/>
          <p:nvPr/>
        </p:nvSpPr>
        <p:spPr>
          <a:xfrm>
            <a:off x="7172281"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11" name="テキスト ボックス 110">
            <a:extLst>
              <a:ext uri="{FF2B5EF4-FFF2-40B4-BE49-F238E27FC236}">
                <a16:creationId xmlns:a16="http://schemas.microsoft.com/office/drawing/2014/main" id="{2AF25BBB-23DE-4405-B7AB-4E5EAF6AAC5D}"/>
              </a:ext>
            </a:extLst>
          </p:cNvPr>
          <p:cNvSpPr txBox="1"/>
          <p:nvPr/>
        </p:nvSpPr>
        <p:spPr>
          <a:xfrm>
            <a:off x="7225487" y="446907"/>
            <a:ext cx="646331" cy="646331"/>
          </a:xfrm>
          <a:prstGeom prst="rect">
            <a:avLst/>
          </a:prstGeom>
          <a:noFill/>
        </p:spPr>
        <p:txBody>
          <a:bodyPr wrap="none" rtlCol="0">
            <a:spAutoFit/>
          </a:bodyPr>
          <a:lstStyle/>
          <a:p>
            <a:r>
              <a:rPr lang="ja-JP" altLang="en-US" dirty="0">
                <a:solidFill>
                  <a:srgbClr val="40CCFB"/>
                </a:solidFill>
                <a:latin typeface="小塚ゴシック Pr6N M"/>
                <a:ea typeface="小塚ゴシック Pr6N M"/>
                <a:cs typeface="小塚ゴシック Pr6N M"/>
              </a:rPr>
              <a:t>少子</a:t>
            </a:r>
            <a:endParaRPr lang="en-US" altLang="ja-JP" dirty="0">
              <a:solidFill>
                <a:srgbClr val="40CCFB"/>
              </a:solidFill>
              <a:latin typeface="小塚ゴシック Pr6N M"/>
              <a:ea typeface="小塚ゴシック Pr6N M"/>
              <a:cs typeface="小塚ゴシック Pr6N M"/>
            </a:endParaRPr>
          </a:p>
          <a:p>
            <a:r>
              <a:rPr lang="ja-JP" altLang="en-US" dirty="0">
                <a:solidFill>
                  <a:srgbClr val="40CCFB"/>
                </a:solidFill>
                <a:latin typeface="小塚ゴシック Pr6N M"/>
                <a:ea typeface="小塚ゴシック Pr6N M"/>
                <a:cs typeface="小塚ゴシック Pr6N M"/>
              </a:rPr>
              <a:t>高齢</a:t>
            </a:r>
            <a:endParaRPr lang="en-US" altLang="ja-JP" dirty="0">
              <a:solidFill>
                <a:srgbClr val="40CCFB"/>
              </a:solidFill>
              <a:latin typeface="小塚ゴシック Pr6N M"/>
              <a:ea typeface="小塚ゴシック Pr6N M"/>
              <a:cs typeface="小塚ゴシック Pr6N M"/>
            </a:endParaRPr>
          </a:p>
        </p:txBody>
      </p:sp>
      <p:sp>
        <p:nvSpPr>
          <p:cNvPr id="112" name="角丸四角形 58">
            <a:extLst>
              <a:ext uri="{FF2B5EF4-FFF2-40B4-BE49-F238E27FC236}">
                <a16:creationId xmlns:a16="http://schemas.microsoft.com/office/drawing/2014/main" id="{B4054436-C23A-40FF-AFF3-2CCEDDB1DA17}"/>
              </a:ext>
            </a:extLst>
          </p:cNvPr>
          <p:cNvSpPr/>
          <p:nvPr/>
        </p:nvSpPr>
        <p:spPr>
          <a:xfrm>
            <a:off x="9006672" y="393701"/>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2A569E30-9995-443A-AC99-EE8DAA2FD5EC}"/>
              </a:ext>
            </a:extLst>
          </p:cNvPr>
          <p:cNvSpPr txBox="1"/>
          <p:nvPr/>
        </p:nvSpPr>
        <p:spPr>
          <a:xfrm>
            <a:off x="9059584" y="403278"/>
            <a:ext cx="684803" cy="738664"/>
          </a:xfrm>
          <a:prstGeom prst="rect">
            <a:avLst/>
          </a:prstGeom>
          <a:noFill/>
        </p:spPr>
        <p:txBody>
          <a:bodyPr wrap="none" rtlCol="0">
            <a:spAutoFit/>
          </a:bodyPr>
          <a:lstStyle/>
          <a:p>
            <a:r>
              <a:rPr lang="ja-JP" altLang="en-US" sz="1400" dirty="0">
                <a:solidFill>
                  <a:srgbClr val="40CCFB"/>
                </a:solidFill>
                <a:latin typeface="小塚ゴシック Pr6N M"/>
                <a:ea typeface="小塚ゴシック Pr6N M"/>
                <a:cs typeface="小塚ゴシック Pr6N M"/>
              </a:rPr>
              <a:t>防犯</a:t>
            </a:r>
            <a:endParaRPr lang="en-US" altLang="ja-JP" sz="1400" dirty="0">
              <a:solidFill>
                <a:srgbClr val="40CCFB"/>
              </a:solidFill>
              <a:latin typeface="小塚ゴシック Pr6N M"/>
              <a:ea typeface="小塚ゴシック Pr6N M"/>
              <a:cs typeface="小塚ゴシック Pr6N M"/>
            </a:endParaRPr>
          </a:p>
          <a:p>
            <a:r>
              <a:rPr lang="ja-JP" altLang="en-US" sz="1400" dirty="0">
                <a:solidFill>
                  <a:srgbClr val="40CCFB"/>
                </a:solidFill>
                <a:latin typeface="小塚ゴシック Pr6N M"/>
                <a:ea typeface="小塚ゴシック Pr6N M"/>
                <a:cs typeface="小塚ゴシック Pr6N M"/>
              </a:rPr>
              <a:t>医療</a:t>
            </a:r>
            <a:endParaRPr lang="en-US" altLang="ja-JP" sz="1400" dirty="0">
              <a:solidFill>
                <a:srgbClr val="40CCFB"/>
              </a:solidFill>
              <a:latin typeface="小塚ゴシック Pr6N M"/>
              <a:ea typeface="小塚ゴシック Pr6N M"/>
              <a:cs typeface="小塚ゴシック Pr6N M"/>
            </a:endParaRPr>
          </a:p>
          <a:p>
            <a:r>
              <a:rPr lang="ja-JP" altLang="en-US" sz="1400" dirty="0">
                <a:solidFill>
                  <a:srgbClr val="40CCFB"/>
                </a:solidFill>
                <a:latin typeface="小塚ゴシック Pr6N M"/>
                <a:ea typeface="小塚ゴシック Pr6N M"/>
                <a:cs typeface="小塚ゴシック Pr6N M"/>
              </a:rPr>
              <a:t>教育</a:t>
            </a:r>
            <a:r>
              <a:rPr lang="ja-JP" altLang="en-US" sz="1000" dirty="0">
                <a:solidFill>
                  <a:srgbClr val="40CCFB"/>
                </a:solidFill>
                <a:latin typeface="小塚ゴシック Pr6N M"/>
                <a:ea typeface="小塚ゴシック Pr6N M"/>
                <a:cs typeface="小塚ゴシック Pr6N M"/>
              </a:rPr>
              <a:t>等</a:t>
            </a:r>
            <a:endParaRPr lang="en-US" altLang="ja-JP" dirty="0">
              <a:solidFill>
                <a:srgbClr val="40CCFB"/>
              </a:solidFill>
              <a:latin typeface="小塚ゴシック Pr6N M"/>
              <a:ea typeface="小塚ゴシック Pr6N M"/>
              <a:cs typeface="小塚ゴシック Pr6N M"/>
            </a:endParaRPr>
          </a:p>
        </p:txBody>
      </p:sp>
      <p:sp>
        <p:nvSpPr>
          <p:cNvPr id="48" name="タイトル 1">
            <a:extLst>
              <a:ext uri="{FF2B5EF4-FFF2-40B4-BE49-F238E27FC236}">
                <a16:creationId xmlns:a16="http://schemas.microsoft.com/office/drawing/2014/main" id="{77A55924-A7C2-464A-8DF1-7678573AA488}"/>
              </a:ext>
            </a:extLst>
          </p:cNvPr>
          <p:cNvSpPr txBox="1">
            <a:spLocks/>
          </p:cNvSpPr>
          <p:nvPr/>
        </p:nvSpPr>
        <p:spPr>
          <a:xfrm>
            <a:off x="45112" y="223283"/>
            <a:ext cx="5725903"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a:solidFill>
                  <a:schemeClr val="bg1"/>
                </a:solidFill>
                <a:latin typeface="小塚ゴシック Pro M"/>
                <a:ea typeface="小塚ゴシック Pro M"/>
                <a:cs typeface="小塚ゴシック Pro M"/>
              </a:rPr>
              <a:t>G-CHAM</a:t>
            </a:r>
            <a:r>
              <a:rPr lang="ja-JP" altLang="en-US" sz="3600" dirty="0">
                <a:solidFill>
                  <a:schemeClr val="bg1"/>
                </a:solidFill>
                <a:latin typeface="小塚ゴシック Pro M"/>
                <a:ea typeface="小塚ゴシック Pro M"/>
                <a:cs typeface="小塚ゴシック Pro M"/>
              </a:rPr>
              <a:t>：</a:t>
            </a:r>
            <a:r>
              <a:rPr lang="en-US" altLang="ja-JP" sz="3600" dirty="0">
                <a:solidFill>
                  <a:schemeClr val="bg1"/>
                </a:solidFill>
                <a:latin typeface="小塚ゴシック Pro M"/>
                <a:ea typeface="小塚ゴシック Pro M"/>
                <a:cs typeface="小塚ゴシック Pro M"/>
              </a:rPr>
              <a:t>GIS</a:t>
            </a:r>
            <a:r>
              <a:rPr lang="ja-JP" altLang="en-US" sz="3600" dirty="0">
                <a:solidFill>
                  <a:schemeClr val="bg1"/>
                </a:solidFill>
                <a:latin typeface="小塚ゴシック Pro M"/>
                <a:ea typeface="小塚ゴシック Pro M"/>
                <a:cs typeface="小塚ゴシック Pro M"/>
              </a:rPr>
              <a:t>で地域診断</a:t>
            </a:r>
          </a:p>
        </p:txBody>
      </p:sp>
      <p:pic>
        <p:nvPicPr>
          <p:cNvPr id="5" name="図 4">
            <a:extLst>
              <a:ext uri="{FF2B5EF4-FFF2-40B4-BE49-F238E27FC236}">
                <a16:creationId xmlns:a16="http://schemas.microsoft.com/office/drawing/2014/main" id="{860767E5-15C8-418C-9784-7207C8888ACB}"/>
              </a:ext>
            </a:extLst>
          </p:cNvPr>
          <p:cNvPicPr>
            <a:picLocks noChangeAspect="1"/>
          </p:cNvPicPr>
          <p:nvPr/>
        </p:nvPicPr>
        <p:blipFill rotWithShape="1">
          <a:blip r:embed="rId14"/>
          <a:srcRect l="17080" t="16448" r="939" b="12525"/>
          <a:stretch/>
        </p:blipFill>
        <p:spPr>
          <a:xfrm>
            <a:off x="2561212" y="2067582"/>
            <a:ext cx="2185297" cy="1709060"/>
          </a:xfrm>
          <a:prstGeom prst="rect">
            <a:avLst/>
          </a:prstGeom>
        </p:spPr>
      </p:pic>
      <p:pic>
        <p:nvPicPr>
          <p:cNvPr id="51" name="図 50">
            <a:extLst>
              <a:ext uri="{FF2B5EF4-FFF2-40B4-BE49-F238E27FC236}">
                <a16:creationId xmlns:a16="http://schemas.microsoft.com/office/drawing/2014/main" id="{F1BDDC0E-2729-47D2-8D1B-25FE8B91170B}"/>
              </a:ext>
            </a:extLst>
          </p:cNvPr>
          <p:cNvPicPr>
            <a:picLocks noChangeAspect="1"/>
          </p:cNvPicPr>
          <p:nvPr/>
        </p:nvPicPr>
        <p:blipFill rotWithShape="1">
          <a:blip r:embed="rId15"/>
          <a:srcRect l="8046" t="36122" r="70936" b="33435"/>
          <a:stretch/>
        </p:blipFill>
        <p:spPr>
          <a:xfrm>
            <a:off x="21259" y="2023827"/>
            <a:ext cx="2455358" cy="1796570"/>
          </a:xfrm>
          <a:prstGeom prst="rect">
            <a:avLst/>
          </a:prstGeom>
        </p:spPr>
      </p:pic>
      <p:sp>
        <p:nvSpPr>
          <p:cNvPr id="53" name="テキスト ボックス 52">
            <a:extLst>
              <a:ext uri="{FF2B5EF4-FFF2-40B4-BE49-F238E27FC236}">
                <a16:creationId xmlns:a16="http://schemas.microsoft.com/office/drawing/2014/main" id="{C54A43DE-E331-40C6-A68A-251388D39EFB}"/>
              </a:ext>
            </a:extLst>
          </p:cNvPr>
          <p:cNvSpPr txBox="1"/>
          <p:nvPr/>
        </p:nvSpPr>
        <p:spPr>
          <a:xfrm>
            <a:off x="5098871" y="5084101"/>
            <a:ext cx="4622428" cy="1332929"/>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小塚ゴシック Pr6N L"/>
                <a:ea typeface="小塚ゴシック Pr6N L"/>
                <a:cs typeface="小塚ゴシック Pr6N L"/>
              </a:rPr>
              <a:t>健康の社会決定要因</a:t>
            </a:r>
            <a:r>
              <a:rPr lang="en-US" altLang="ja-JP" sz="1100" dirty="0">
                <a:latin typeface="小塚ゴシック Pr6N L"/>
                <a:ea typeface="小塚ゴシック Pr6N L"/>
                <a:cs typeface="小塚ゴシック Pr6N L"/>
              </a:rPr>
              <a:t>(SDH)</a:t>
            </a:r>
            <a:r>
              <a:rPr lang="ja-JP" altLang="en-US" sz="1100" dirty="0">
                <a:latin typeface="小塚ゴシック Pr6N L"/>
                <a:ea typeface="小塚ゴシック Pr6N L"/>
                <a:cs typeface="小塚ゴシック Pr6N L"/>
              </a:rPr>
              <a:t>に示されるように住む場所により人々の健康は影響を受けます。自治体全域に均一的な政策だけでなく、より詳細な地域に応じた政策を展開する必要があります。</a:t>
            </a:r>
            <a:endParaRPr lang="en-US" altLang="ja-JP" sz="1100" dirty="0">
              <a:latin typeface="小塚ゴシック Pr6N L"/>
              <a:ea typeface="小塚ゴシック Pr6N L"/>
              <a:cs typeface="小塚ゴシック Pr6N L"/>
            </a:endParaRPr>
          </a:p>
          <a:p>
            <a:pPr marL="171450" indent="-171450">
              <a:buFont typeface="Arial" panose="020B0604020202020204" pitchFamily="34" charset="0"/>
              <a:buChar char="•"/>
            </a:pPr>
            <a:r>
              <a:rPr lang="ja-JP" altLang="en-US" sz="1100" dirty="0">
                <a:latin typeface="小塚ゴシック Pr6N L"/>
                <a:ea typeface="小塚ゴシック Pr6N L"/>
                <a:cs typeface="小塚ゴシック Pr6N L"/>
              </a:rPr>
              <a:t>政策の効果を評価する際にも人に関する指標だけでなく、物理的な環境要因の指標を併せて分析することで政策の効果なのか、もしくは環境変化によるものかを評価することも重要です。</a:t>
            </a:r>
            <a:endParaRPr lang="en-US" altLang="ja-JP" sz="1100" dirty="0">
              <a:latin typeface="小塚ゴシック Pr6N L"/>
              <a:ea typeface="小塚ゴシック Pr6N L"/>
              <a:cs typeface="小塚ゴシック Pr6N L"/>
            </a:endParaRPr>
          </a:p>
          <a:p>
            <a:pPr marL="171450" indent="-171450">
              <a:lnSpc>
                <a:spcPct val="150000"/>
              </a:lnSpc>
              <a:buFont typeface="Arial" panose="020B0604020202020204" pitchFamily="34" charset="0"/>
              <a:buChar char="•"/>
            </a:pPr>
            <a:r>
              <a:rPr lang="ja-JP" altLang="en-US" sz="1100" dirty="0">
                <a:latin typeface="小塚ゴシック Pr6N L"/>
                <a:ea typeface="小塚ゴシック Pr6N L"/>
                <a:cs typeface="小塚ゴシック Pr6N L"/>
              </a:rPr>
              <a:t>詳細は</a:t>
            </a:r>
            <a:r>
              <a:rPr lang="en-US" altLang="ja-JP" sz="1100" dirty="0">
                <a:latin typeface="小塚ゴシック Pr6N L"/>
                <a:ea typeface="小塚ゴシック Pr6N L"/>
                <a:cs typeface="小塚ゴシック Pr6N L"/>
              </a:rPr>
              <a:t>web</a:t>
            </a:r>
            <a:r>
              <a:rPr lang="ja-JP" altLang="en-US" sz="1100" dirty="0">
                <a:latin typeface="小塚ゴシック Pr6N L"/>
                <a:ea typeface="小塚ゴシック Pr6N L"/>
                <a:cs typeface="小塚ゴシック Pr6N L"/>
              </a:rPr>
              <a:t>サイトをご覧ください → </a:t>
            </a:r>
            <a:r>
              <a:rPr lang="en-US" altLang="ja-JP" sz="1100" dirty="0">
                <a:latin typeface="小塚ゴシック Pr6N L"/>
                <a:ea typeface="小塚ゴシック Pr6N L"/>
                <a:cs typeface="小塚ゴシック Pr6N L"/>
              </a:rPr>
              <a:t>https://g-cham.carrd.co</a:t>
            </a:r>
          </a:p>
        </p:txBody>
      </p:sp>
      <p:sp>
        <p:nvSpPr>
          <p:cNvPr id="55" name="角丸四角形 33">
            <a:extLst>
              <a:ext uri="{FF2B5EF4-FFF2-40B4-BE49-F238E27FC236}">
                <a16:creationId xmlns:a16="http://schemas.microsoft.com/office/drawing/2014/main" id="{E7297593-87C3-46DA-B1E9-0CADE92F3D7D}"/>
              </a:ext>
            </a:extLst>
          </p:cNvPr>
          <p:cNvSpPr/>
          <p:nvPr/>
        </p:nvSpPr>
        <p:spPr>
          <a:xfrm>
            <a:off x="105088" y="2097129"/>
            <a:ext cx="1186967" cy="233165"/>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latin typeface="フォントポにほんご"/>
                <a:ea typeface="フォントポにほんご"/>
                <a:cs typeface="フォントポにほんご"/>
              </a:rPr>
              <a:t>訪問診療体制</a:t>
            </a:r>
            <a:endParaRPr kumimoji="1" lang="ja-JP" altLang="en-US" sz="1100" dirty="0">
              <a:latin typeface="フォントポにほんご"/>
              <a:ea typeface="フォントポにほんご"/>
              <a:cs typeface="フォントポにほんご"/>
            </a:endParaRPr>
          </a:p>
        </p:txBody>
      </p:sp>
      <p:sp>
        <p:nvSpPr>
          <p:cNvPr id="56" name="角丸四角形 33">
            <a:extLst>
              <a:ext uri="{FF2B5EF4-FFF2-40B4-BE49-F238E27FC236}">
                <a16:creationId xmlns:a16="http://schemas.microsoft.com/office/drawing/2014/main" id="{C8418109-0E52-466A-8558-C6340437FC61}"/>
              </a:ext>
            </a:extLst>
          </p:cNvPr>
          <p:cNvSpPr/>
          <p:nvPr/>
        </p:nvSpPr>
        <p:spPr>
          <a:xfrm>
            <a:off x="2561211" y="2097129"/>
            <a:ext cx="2118649" cy="241747"/>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latin typeface="フォントポにほんご"/>
                <a:ea typeface="フォントポにほんご"/>
                <a:cs typeface="フォントポにほんご"/>
              </a:rPr>
              <a:t>高齢化率と介護サービス配置</a:t>
            </a:r>
            <a:endParaRPr kumimoji="1" lang="ja-JP" altLang="en-US" sz="1100" dirty="0">
              <a:latin typeface="フォントポにほんご"/>
              <a:ea typeface="フォントポにほんご"/>
              <a:cs typeface="フォントポにほんご"/>
            </a:endParaRPr>
          </a:p>
        </p:txBody>
      </p:sp>
      <p:sp>
        <p:nvSpPr>
          <p:cNvPr id="60" name="テキスト ボックス 59">
            <a:extLst>
              <a:ext uri="{FF2B5EF4-FFF2-40B4-BE49-F238E27FC236}">
                <a16:creationId xmlns:a16="http://schemas.microsoft.com/office/drawing/2014/main" id="{94CC31CE-DCB7-43E9-BD96-6369B2D18A19}"/>
              </a:ext>
            </a:extLst>
          </p:cNvPr>
          <p:cNvSpPr txBox="1"/>
          <p:nvPr/>
        </p:nvSpPr>
        <p:spPr>
          <a:xfrm>
            <a:off x="0" y="3820397"/>
            <a:ext cx="4891755" cy="2586029"/>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altLang="ja-JP" sz="1200" dirty="0">
                <a:latin typeface="小塚ゴシック Pr6N L"/>
                <a:ea typeface="小塚ゴシック Pr6N L"/>
                <a:cs typeface="小塚ゴシック Pr6N L"/>
              </a:rPr>
              <a:t>G-CHAM</a:t>
            </a:r>
            <a:r>
              <a:rPr lang="ja-JP" altLang="en-US" sz="1200" dirty="0">
                <a:latin typeface="小塚ゴシック Pr6N L"/>
                <a:ea typeface="小塚ゴシック Pr6N L"/>
                <a:cs typeface="小塚ゴシック Pr6N L"/>
              </a:rPr>
              <a:t>は「地理情報システムを用いた地域診断メソッド」の略称</a:t>
            </a:r>
            <a:endParaRPr lang="en-US" altLang="ja-JP" sz="1200" dirty="0">
              <a:latin typeface="小塚ゴシック Pr6N L"/>
              <a:ea typeface="小塚ゴシック Pr6N L"/>
              <a:cs typeface="小塚ゴシック Pr6N L"/>
            </a:endParaRPr>
          </a:p>
          <a:p>
            <a:pPr>
              <a:lnSpc>
                <a:spcPct val="120000"/>
              </a:lnSpc>
            </a:pPr>
            <a:r>
              <a:rPr lang="ja-JP" altLang="en-US" sz="1200" dirty="0">
                <a:latin typeface="小塚ゴシック Pr6N L"/>
                <a:ea typeface="小塚ゴシック Pr6N L"/>
                <a:cs typeface="小塚ゴシック Pr6N L"/>
              </a:rPr>
              <a:t>　（</a:t>
            </a:r>
            <a:r>
              <a:rPr lang="en-US" altLang="ja-JP" sz="1600" b="1" i="1" u="sng" dirty="0">
                <a:latin typeface="小塚ゴシック Pr6N L"/>
                <a:ea typeface="小塚ゴシック Pr6N L"/>
                <a:cs typeface="小塚ゴシック Pr6N L"/>
              </a:rPr>
              <a:t>G</a:t>
            </a:r>
            <a:r>
              <a:rPr lang="en-US" altLang="ja-JP" sz="1200" i="1" dirty="0">
                <a:latin typeface="小塚ゴシック Pr6N L"/>
                <a:ea typeface="小塚ゴシック Pr6N L"/>
                <a:cs typeface="小塚ゴシック Pr6N L"/>
              </a:rPr>
              <a:t>IS-based </a:t>
            </a:r>
            <a:r>
              <a:rPr lang="en-US" altLang="ja-JP" sz="1600" b="1" i="1" u="sng" dirty="0">
                <a:latin typeface="小塚ゴシック Pr6N L"/>
                <a:ea typeface="小塚ゴシック Pr6N L"/>
                <a:cs typeface="小塚ゴシック Pr6N L"/>
              </a:rPr>
              <a:t>C</a:t>
            </a:r>
            <a:r>
              <a:rPr lang="en-US" altLang="ja-JP" sz="1200" i="1" dirty="0">
                <a:latin typeface="小塚ゴシック Pr6N L"/>
                <a:ea typeface="小塚ゴシック Pr6N L"/>
                <a:cs typeface="小塚ゴシック Pr6N L"/>
              </a:rPr>
              <a:t>ommunity </a:t>
            </a:r>
            <a:r>
              <a:rPr lang="en-US" altLang="ja-JP" sz="1600" b="1" i="1" u="sng" dirty="0">
                <a:latin typeface="小塚ゴシック Pr6N L"/>
                <a:ea typeface="小塚ゴシック Pr6N L"/>
                <a:cs typeface="小塚ゴシック Pr6N L"/>
              </a:rPr>
              <a:t>H</a:t>
            </a:r>
            <a:r>
              <a:rPr lang="en-US" altLang="ja-JP" sz="1200" i="1" dirty="0">
                <a:latin typeface="小塚ゴシック Pr6N L"/>
                <a:ea typeface="小塚ゴシック Pr6N L"/>
                <a:cs typeface="小塚ゴシック Pr6N L"/>
              </a:rPr>
              <a:t>ealth </a:t>
            </a:r>
            <a:r>
              <a:rPr lang="en-US" altLang="ja-JP" sz="1600" b="1" i="1" u="sng" dirty="0">
                <a:latin typeface="小塚ゴシック Pr6N L"/>
                <a:ea typeface="小塚ゴシック Pr6N L"/>
                <a:cs typeface="小塚ゴシック Pr6N L"/>
              </a:rPr>
              <a:t>A</a:t>
            </a:r>
            <a:r>
              <a:rPr lang="en-US" altLang="ja-JP" sz="1200" i="1" dirty="0">
                <a:latin typeface="小塚ゴシック Pr6N L"/>
                <a:ea typeface="小塚ゴシック Pr6N L"/>
                <a:cs typeface="小塚ゴシック Pr6N L"/>
              </a:rPr>
              <a:t>ssessment </a:t>
            </a:r>
            <a:r>
              <a:rPr lang="en-US" altLang="ja-JP" sz="1600" b="1" i="1" u="sng" dirty="0">
                <a:latin typeface="小塚ゴシック Pr6N L"/>
                <a:ea typeface="小塚ゴシック Pr6N L"/>
                <a:cs typeface="小塚ゴシック Pr6N L"/>
              </a:rPr>
              <a:t>M</a:t>
            </a:r>
            <a:r>
              <a:rPr lang="en-US" altLang="ja-JP" sz="1200" i="1" dirty="0">
                <a:latin typeface="小塚ゴシック Pr6N L"/>
                <a:ea typeface="小塚ゴシック Pr6N L"/>
                <a:cs typeface="小塚ゴシック Pr6N L"/>
              </a:rPr>
              <a:t>ethods</a:t>
            </a:r>
            <a:r>
              <a:rPr lang="ja-JP" altLang="en-US" sz="1200" dirty="0">
                <a:latin typeface="小塚ゴシック Pr6N L"/>
                <a:ea typeface="小塚ゴシック Pr6N L"/>
                <a:cs typeface="小塚ゴシック Pr6N L"/>
              </a:rPr>
              <a:t>）</a:t>
            </a:r>
            <a:endParaRPr lang="en-US" altLang="ja-JP" sz="120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地域診断の理論は</a:t>
            </a:r>
            <a:r>
              <a:rPr lang="en-US" altLang="ja-JP" sz="1200" dirty="0">
                <a:latin typeface="小塚ゴシック Pr6N L"/>
                <a:ea typeface="小塚ゴシック Pr6N L"/>
                <a:cs typeface="小塚ゴシック Pr6N L"/>
              </a:rPr>
              <a:t>community as partner model</a:t>
            </a:r>
            <a:r>
              <a:rPr lang="ja-JP" altLang="en-US" sz="1200" dirty="0">
                <a:latin typeface="小塚ゴシック Pr6N L"/>
                <a:ea typeface="小塚ゴシック Pr6N L"/>
                <a:cs typeface="小塚ゴシック Pr6N L"/>
              </a:rPr>
              <a:t>をベース</a:t>
            </a:r>
            <a:endParaRPr lang="en-US" altLang="ja-JP" sz="120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対象データは</a:t>
            </a:r>
            <a:r>
              <a:rPr lang="en-US" altLang="ja-JP" sz="1200" dirty="0">
                <a:latin typeface="小塚ゴシック Pr6N L"/>
                <a:ea typeface="小塚ゴシック Pr6N L"/>
                <a:cs typeface="小塚ゴシック Pr6N L"/>
              </a:rPr>
              <a:t>12</a:t>
            </a:r>
            <a:r>
              <a:rPr lang="ja-JP" altLang="en-US" sz="1200" dirty="0">
                <a:latin typeface="小塚ゴシック Pr6N L"/>
                <a:ea typeface="小塚ゴシック Pr6N L"/>
                <a:cs typeface="小塚ゴシック Pr6N L"/>
              </a:rPr>
              <a:t>種類と網羅性が高い。①歴史②人口統計③民族性④価値観と信念⑤物理的環境⑥教育⑦安全と交通⑧政治と行政⑨保健医療と社会福祉⑩情報⑪経済⑫レクリエーション</a:t>
            </a:r>
            <a:endParaRPr lang="en-US" altLang="ja-JP" sz="120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地域の人口特性把握、サービス配置、災害避難経路をはじめ、データの組み合わせに応じて多様な活用が可能</a:t>
            </a:r>
            <a:endParaRPr lang="en-US" altLang="ja-JP" sz="1200" dirty="0">
              <a:latin typeface="小塚ゴシック Pr6N L"/>
              <a:ea typeface="小塚ゴシック Pr6N L"/>
              <a:cs typeface="小塚ゴシック Pr6N L"/>
            </a:endParaRPr>
          </a:p>
          <a:p>
            <a:pPr marL="171450" indent="-171450">
              <a:lnSpc>
                <a:spcPct val="120000"/>
              </a:lnSpc>
              <a:buFont typeface="Arial" panose="020B0604020202020204" pitchFamily="34" charset="0"/>
              <a:buChar char="•"/>
            </a:pPr>
            <a:r>
              <a:rPr lang="ja-JP" altLang="en-US" sz="1200" dirty="0">
                <a:latin typeface="小塚ゴシック Pr6N L"/>
                <a:ea typeface="小塚ゴシック Pr6N L"/>
                <a:cs typeface="小塚ゴシック Pr6N L"/>
              </a:rPr>
              <a:t>地域やニーズに合わせてデータを組み合わせ可視化するとともに、データの関連性を空間解析することで、これまでにない新たな政策立案が可能</a:t>
            </a:r>
            <a:endParaRPr lang="en-US" altLang="ja-JP" sz="1200" dirty="0">
              <a:latin typeface="小塚ゴシック Pr6N L"/>
              <a:ea typeface="小塚ゴシック Pr6N L"/>
              <a:cs typeface="小塚ゴシック Pr6N L"/>
            </a:endParaRPr>
          </a:p>
        </p:txBody>
      </p:sp>
      <p:sp>
        <p:nvSpPr>
          <p:cNvPr id="49" name="テキスト ボックス 48">
            <a:extLst>
              <a:ext uri="{FF2B5EF4-FFF2-40B4-BE49-F238E27FC236}">
                <a16:creationId xmlns:a16="http://schemas.microsoft.com/office/drawing/2014/main" id="{96338258-E413-4E6F-AEC7-68F1AE862FFB}"/>
              </a:ext>
            </a:extLst>
          </p:cNvPr>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令和４年７月６日版</a:t>
            </a: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8684AFC7BA4E946AF96F6A5CBEE62BB" ma:contentTypeVersion="39" ma:contentTypeDescription="新しいドキュメントを作成します。" ma:contentTypeScope="" ma:versionID="04173b98cac5886ce79db97a94886232">
  <xsd:schema xmlns:xsd="http://www.w3.org/2001/XMLSchema" xmlns:xs="http://www.w3.org/2001/XMLSchema" xmlns:p="http://schemas.microsoft.com/office/2006/metadata/properties" xmlns:ns1="http://schemas.microsoft.com/sharepoint/v3" xmlns:ns2="89559dea-130d-4237-8e78-1ce7f44b9a24" xmlns:ns3="0e1d05ab-b491-48cc-a1d7-91236226a3a4" targetNamespace="http://schemas.microsoft.com/office/2006/metadata/properties" ma:root="true" ma:fieldsID="cede3e4a433a32dea90f3d8897ee8f90" ns1:_="" ns2:_="" ns3:_="">
    <xsd:import namespace="http://schemas.microsoft.com/sharepoint/v3"/>
    <xsd:import namespace="89559dea-130d-4237-8e78-1ce7f44b9a24"/>
    <xsd:import namespace="0e1d05ab-b491-48cc-a1d7-91236226a3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1:_ip_UnifiedCompliancePolicyProperties" minOccurs="0"/>
                <xsd:element ref="ns1:_ip_UnifiedCompliancePolicyUIAction" minOccurs="0"/>
                <xsd:element ref="ns3:MediaServiceLocation" minOccurs="0"/>
                <xsd:element ref="ns2:SharedWithUsers" minOccurs="0"/>
                <xsd:element ref="ns2:SharedWithDetails" minOccurs="0"/>
                <xsd:element ref="ns3:d1ca"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統合コンプライアンス ポリシーのプロパティ" ma:hidden="true" ma:internalName="_ip_UnifiedCompliancePolicyProperties">
      <xsd:simpleType>
        <xsd:restriction base="dms:Note"/>
      </xsd:simpleType>
    </xsd:element>
    <xsd:element name="_ip_UnifiedCompliancePolicyUIAction" ma:index="21"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59dea-130d-4237-8e78-1ce7f44b9a24"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element name="SharedWithUsers" ma:index="23"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共有相手の詳細情報" ma:internalName="SharedWithDetails" ma:readOnly="true">
      <xsd:simpleType>
        <xsd:restriction base="dms:Note">
          <xsd:maxLength value="255"/>
        </xsd:restriction>
      </xsd:simpleType>
    </xsd:element>
    <xsd:element name="TaxCatchAll" ma:index="30" nillable="true" ma:displayName="Taxonomy Catch All Column" ma:hidden="true" ma:list="{02be7c2a-dcaf-42f6-9ca0-14cdca2ec951}" ma:internalName="TaxCatchAll" ma:showField="CatchAllData" ma:web="89559dea-130d-4237-8e78-1ce7f44b9a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1d05ab-b491-48cc-a1d7-91236226a3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d1ca" ma:index="25" nillable="true" ma:displayName="数値" ma:internalName="d1ca">
      <xsd:simpleType>
        <xsd:restriction base="dms:Number"/>
      </xsd:simpleType>
    </xsd:element>
    <xsd:element name="_Flow_SignoffStatus" ma:index="26" nillable="true" ma:displayName="承認の状態" ma:internalName="_x627f__x8a8d__x306e__x72b6__x614b_">
      <xsd:simpleType>
        <xsd:restriction base="dms:Text"/>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89559dea-130d-4237-8e78-1ce7f44b9a24">DIGI-808455956-3895617</_dlc_DocId>
    <lcf76f155ced4ddcb4097134ff3c332f xmlns="0e1d05ab-b491-48cc-a1d7-91236226a3a4">
      <Terms xmlns="http://schemas.microsoft.com/office/infopath/2007/PartnerControls"/>
    </lcf76f155ced4ddcb4097134ff3c332f>
    <TaxCatchAll xmlns="89559dea-130d-4237-8e78-1ce7f44b9a24" xsi:nil="true"/>
    <_ip_UnifiedCompliancePolicyUIAction xmlns="http://schemas.microsoft.com/sharepoint/v3" xsi:nil="true"/>
    <_dlc_DocIdUrl xmlns="89559dea-130d-4237-8e78-1ce7f44b9a24">
      <Url>https://digitalgojp.sharepoint.com/sites/digi_portal/_layouts/15/DocIdRedir.aspx?ID=DIGI-808455956-3895617</Url>
      <Description>DIGI-808455956-3895617</Description>
    </_dlc_DocIdUrl>
    <_ip_UnifiedCompliancePolicyProperties xmlns="http://schemas.microsoft.com/sharepoint/v3" xsi:nil="true"/>
    <_Flow_SignoffStatus xmlns="0e1d05ab-b491-48cc-a1d7-91236226a3a4" xsi:nil="true"/>
    <d1ca xmlns="0e1d05ab-b491-48cc-a1d7-91236226a3a4" xsi:nil="true"/>
  </documentManagement>
</p:properties>
</file>

<file path=customXml/itemProps1.xml><?xml version="1.0" encoding="utf-8"?>
<ds:datastoreItem xmlns:ds="http://schemas.openxmlformats.org/officeDocument/2006/customXml" ds:itemID="{1671037B-D079-4152-B175-CEE1531DE0F3}"/>
</file>

<file path=customXml/itemProps2.xml><?xml version="1.0" encoding="utf-8"?>
<ds:datastoreItem xmlns:ds="http://schemas.openxmlformats.org/officeDocument/2006/customXml" ds:itemID="{6195ED75-61AB-4568-8D6E-24B9C1708E16}"/>
</file>

<file path=customXml/itemProps3.xml><?xml version="1.0" encoding="utf-8"?>
<ds:datastoreItem xmlns:ds="http://schemas.openxmlformats.org/officeDocument/2006/customXml" ds:itemID="{802C84E1-0986-42FF-BA1C-FF685E36AE0D}"/>
</file>

<file path=customXml/itemProps4.xml><?xml version="1.0" encoding="utf-8"?>
<ds:datastoreItem xmlns:ds="http://schemas.openxmlformats.org/officeDocument/2006/customXml" ds:itemID="{D3674B75-1306-4B1D-96F1-8845D1EFB59C}"/>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A4 210 x 297 mm</PresentationFormat>
  <Paragraphs>62</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ＭＳ Ｐゴシック</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2022-07-05T05:06:23Z</dcterms:created>
  <dcterms:modified xsi:type="dcterms:W3CDTF">2022-07-05T05:06:28Z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2898200</vt:r8>
  </property>
  <property fmtid="{D5CDD505-2E9C-101B-9397-08002B2CF9AE}" pid="3" name="MediaServiceImageTags">
    <vt:lpwstr/>
  </property>
  <property fmtid="{D5CDD505-2E9C-101B-9397-08002B2CF9AE}" pid="4" name="ContentTypeId">
    <vt:lpwstr>0x010100E8684AFC7BA4E946AF96F6A5CBEE62BB</vt:lpwstr>
  </property>
  <property fmtid="{D5CDD505-2E9C-101B-9397-08002B2CF9AE}" pid="5" name="_dlc_DocIdItemGuid">
    <vt:lpwstr>a62c89cd-2ace-4f20-b27f-02826c28b269</vt:lpwstr>
  </property>
</Properties>
</file>