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CFB"/>
    <a:srgbClr val="DEFFFF"/>
    <a:srgbClr val="0E79FF"/>
    <a:srgbClr val="E6E6E6"/>
    <a:srgbClr val="4ED762"/>
    <a:srgbClr val="6633FF"/>
    <a:srgbClr val="663399"/>
    <a:srgbClr val="6633CC"/>
    <a:srgbClr val="66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12300-3E81-4173-AAA2-E7B16C7B56FE}" v="7" dt="2022-10-27T05:21:56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89" y="10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2E64D-BF20-4905-BB8C-7DCD764DE4EF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DDE71-EB8A-40BF-BA7B-F58E380870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204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5DDE71-EB8A-40BF-BA7B-F58E3808706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46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eg/Desktop/%E7%89%B9%E7%A0%94/%E7%89%B9%E7%A0%94OD/%E3%82%A2%E3%82%A4%E3%82%B3%E3%83%B3/%E3%83%8F%E3%83%86%E3%83%8Ab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file://localhost/Users/meg/Desktop/%E7%89%B9%E7%A0%94/%E7%89%B9%E7%A0%94OD/%E3%82%A2%E3%82%A4%E3%82%B3%E3%83%B3/%E3%81%B2%E3%82%89%E3%82%81%E3%81%8Db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meg/Desktop/%E7%89%B9%E7%A0%94/%E7%89%B9%E7%A0%94OD/%E3%82%A2%E3%82%A4%E3%82%B3%E3%83%B3/%E3%83%81%E3%83%BC%E3%83%A0b.png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file://localhost/Users/meg/Desktop/%E7%89%B9%E7%A0%94/%E7%89%B9%E7%A0%94OD/%E3%82%A2%E3%82%A4%E3%82%B3%E3%83%B3/%E3%83%9E%E3%83%BC%E3%82%AB%E3%83%BCb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meg/Desktop/%E7%89%B9%E7%A0%94/%E7%89%B9%E7%A0%94OD/%E3%82%A2%E3%82%A4%E3%82%B3%E3%83%B3/%E3%83%8F%E3%82%9A%E3%82%BD%E3%82%B3%E3%83%B3%E4%BD%9C%E6%A5%ADb.png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image" Target="file://localhost/Users/meg/Desktop/%E7%89%B9%E7%A0%94/%E7%89%B9%E7%A0%94OD/%E3%82%A2%E3%82%A4%E3%82%B3%E3%83%B3/%E5%8F%97%E8%B3%9Eb.png" TargetMode="External"/><Relationship Id="rId4" Type="http://schemas.openxmlformats.org/officeDocument/2006/relationships/image" Target="file://localhost/Users/meg/Desktop/%E7%89%B9%E7%A0%94/%E7%89%B9%E7%A0%94OD/%E3%82%A2%E3%82%A4%E3%82%B3%E3%83%B3/%E3%82%A2%E3%82%A4%E3%83%86%E3%82%99%E3%82%A3%E3%82%A2b.png" TargetMode="External"/><Relationship Id="rId9" Type="http://schemas.openxmlformats.org/officeDocument/2006/relationships/image" Target="../media/image7.png"/><Relationship Id="rId14" Type="http://schemas.openxmlformats.org/officeDocument/2006/relationships/image" Target="file://localhost/Users/meg/Desktop/%E7%89%B9%E7%A0%94/%E7%89%B9%E7%A0%94OD/%E3%82%A2%E3%82%A4%E3%82%B3%E3%83%B3/%E6%8B%A1%E5%A3%B0%E5%99%A8b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-4722" y="8885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45112" y="223283"/>
            <a:ext cx="5725903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自治体オープンデータマップ</a:t>
            </a:r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57563" y="-26855"/>
            <a:ext cx="633718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現在位置（ＧＰＳ情報）からオープンデータを検索できるサービスです</a:t>
            </a:r>
            <a:endParaRPr kumimoji="1" lang="ja-JP" altLang="en-US" sz="1400" b="1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　株式会社ネオ・ジーアイエス</a:t>
            </a:r>
            <a:endParaRPr kumimoji="1" lang="ja-JP" altLang="en-US" sz="1400" b="1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5052210" y="4390728"/>
            <a:ext cx="4743817" cy="2034367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片側の 2 つの角を丸めた四角形 97"/>
          <p:cNvSpPr/>
          <p:nvPr/>
        </p:nvSpPr>
        <p:spPr>
          <a:xfrm>
            <a:off x="5044711" y="4366193"/>
            <a:ext cx="4743817" cy="437487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下矢印 98"/>
          <p:cNvSpPr/>
          <p:nvPr/>
        </p:nvSpPr>
        <p:spPr>
          <a:xfrm>
            <a:off x="7060659" y="3994515"/>
            <a:ext cx="377535" cy="396213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214145" y="2234876"/>
            <a:ext cx="2770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E79FF"/>
                </a:solidFill>
                <a:latin typeface="小塚ゴシック Pr6N M"/>
                <a:ea typeface="小塚ゴシック Pr6N M"/>
                <a:cs typeface="小塚ゴシック Pr6N M"/>
              </a:rPr>
              <a:t>サービス</a:t>
            </a:r>
            <a:r>
              <a:rPr kumimoji="1" lang="en-US" altLang="ja-JP" b="1" dirty="0">
                <a:solidFill>
                  <a:srgbClr val="0E79FF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sz="1600" b="1" dirty="0">
                <a:solidFill>
                  <a:srgbClr val="0E79FF"/>
                </a:solidFill>
                <a:latin typeface="小塚ゴシック Pr6N M"/>
                <a:ea typeface="小塚ゴシック Pr6N M"/>
                <a:cs typeface="小塚ゴシック Pr6N M"/>
              </a:rPr>
              <a:t>誕生の</a:t>
            </a:r>
            <a:r>
              <a:rPr kumimoji="1" lang="en-US" altLang="ja-JP" b="1" dirty="0">
                <a:solidFill>
                  <a:srgbClr val="0E79FF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b="1" dirty="0">
                <a:solidFill>
                  <a:srgbClr val="0E79FF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043053" y="2440074"/>
            <a:ext cx="448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endParaRPr lang="ja-JP" altLang="en-US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複数自治体のオープンデータを各自治体の</a:t>
            </a:r>
            <a:r>
              <a:rPr lang="en-US" altLang="ja-JP" sz="1200" b="1" dirty="0">
                <a:latin typeface="小塚ゴシック Pr6N L"/>
                <a:ea typeface="小塚ゴシック Pr6N L"/>
                <a:cs typeface="小塚ゴシック Pr6N L"/>
              </a:rPr>
              <a:t>HP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それぞれで確認するのが手間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オープンデータサイトに掲載されている場所情報が</a:t>
            </a:r>
            <a:r>
              <a:rPr lang="en-US" altLang="ja-JP" sz="1200" b="1" dirty="0">
                <a:latin typeface="小塚ゴシック Pr6N L"/>
                <a:ea typeface="小塚ゴシック Pr6N L"/>
                <a:cs typeface="小塚ゴシック Pr6N L"/>
              </a:rPr>
              <a:t>CSV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のみでは分かりづらい</a:t>
            </a: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小塚ゴシック Pr6N L"/>
                <a:ea typeface="小塚ゴシック Pr6N L"/>
                <a:cs typeface="小塚ゴシック Pr6N L"/>
              </a:rPr>
              <a:t>　「全国どこでも地図で検索して、即地図表示」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が便利！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214145" y="4420930"/>
            <a:ext cx="299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サービス</a:t>
            </a:r>
            <a:r>
              <a:rPr kumimoji="1" lang="en-US" altLang="ja-JP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sz="1600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でこう</a:t>
            </a:r>
            <a:r>
              <a:rPr kumimoji="1" lang="en-US" altLang="ja-JP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040529" y="4881063"/>
            <a:ext cx="43588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自治体のホームページに行かなくても、オープンデータを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　検索可能に！　日本全国、ワンストップで！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検索したオープンデータ情報が明細と共に地図上にピンで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　表示される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小塚ゴシック Pr6N L"/>
                <a:ea typeface="小塚ゴシック Pr6N L"/>
                <a:cs typeface="小塚ゴシック Pr6N L"/>
              </a:rPr>
              <a:t>「緊急時、近くの</a:t>
            </a:r>
            <a:r>
              <a:rPr lang="en-US" altLang="ja-JP" sz="1200" b="1" dirty="0">
                <a:solidFill>
                  <a:srgbClr val="FF0000"/>
                </a:solidFill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b="1" dirty="0">
                <a:solidFill>
                  <a:srgbClr val="FF0000"/>
                </a:solidFill>
                <a:latin typeface="小塚ゴシック Pr6N L"/>
                <a:ea typeface="小塚ゴシック Pr6N L"/>
                <a:cs typeface="小塚ゴシック Pr6N L"/>
              </a:rPr>
              <a:t>は？　旅先で、近くの観光情報は？」</a:t>
            </a:r>
            <a:endParaRPr lang="en-US" altLang="ja-JP" sz="1200" b="1" dirty="0">
              <a:solidFill>
                <a:srgbClr val="FF0000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自治体のオープンデータを実生活で有効利用！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83179" y="1575931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rgbClr val="0E79FF"/>
                </a:solidFill>
                <a:latin typeface="小塚ゴシック Pr6N R"/>
                <a:ea typeface="小塚ゴシック Pr6N R"/>
                <a:cs typeface="小塚ゴシック Pr6N R"/>
              </a:rPr>
              <a:t>検索地図、もしくはＧＰＳによる現在位置に存在する自治体のオープンデータを検索し地図上に表示するサービスです。</a:t>
            </a:r>
          </a:p>
          <a:p>
            <a:pPr algn="l"/>
            <a:r>
              <a:rPr lang="ja-JP" altLang="en-US" sz="1400" b="1" dirty="0">
                <a:solidFill>
                  <a:srgbClr val="0E79FF"/>
                </a:solidFill>
                <a:latin typeface="小塚ゴシック Pr6N R"/>
                <a:ea typeface="小塚ゴシック Pr6N R"/>
                <a:cs typeface="小塚ゴシック Pr6N R"/>
              </a:rPr>
              <a:t>現在地の近くのＡＥＤを探すとか、観光情報を探すとか、各自治体のオープンデータサイトに行かなくても地図上で即時検索、表示が可能です。</a:t>
            </a:r>
          </a:p>
          <a:p>
            <a:pPr algn="l"/>
            <a:endParaRPr lang="en-US" altLang="ja-JP" sz="1200" dirty="0">
              <a:solidFill>
                <a:srgbClr val="0E79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-350" y="1343228"/>
            <a:ext cx="9901628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-348" y="2077445"/>
            <a:ext cx="9911640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5044711" y="2182601"/>
            <a:ext cx="4743817" cy="1937616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206594" y="2139725"/>
            <a:ext cx="4320719" cy="450629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フォントポにほんご"/>
                <a:ea typeface="フォントポにほんご"/>
                <a:cs typeface="フォントポにほんご"/>
              </a:rPr>
              <a:t>全国自治体オープンデータを場所から検索</a:t>
            </a:r>
            <a:endParaRPr kumimoji="1" lang="ja-JP" altLang="en-US" sz="1600" b="1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2108" y="2682240"/>
            <a:ext cx="4320719" cy="3742853"/>
          </a:xfrm>
          <a:prstGeom prst="rect">
            <a:avLst/>
          </a:prstGeom>
          <a:gradFill flip="none" rotWithShape="1">
            <a:gsLst>
              <a:gs pos="0">
                <a:srgbClr val="40CCFB">
                  <a:tint val="66000"/>
                  <a:satMod val="160000"/>
                </a:srgbClr>
              </a:gs>
              <a:gs pos="50000">
                <a:srgbClr val="40CCFB">
                  <a:tint val="44500"/>
                  <a:satMod val="160000"/>
                </a:srgbClr>
              </a:gs>
              <a:gs pos="100000">
                <a:srgbClr val="40CCFB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サービスイメージがわかる画像</a:t>
            </a:r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</p:txBody>
      </p:sp>
      <p:pic>
        <p:nvPicPr>
          <p:cNvPr id="40" name="ハテナb.png" descr="/Users/meg/Desktop/特研/特研OD/アイコン/ハテナb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086" y="3123537"/>
            <a:ext cx="404301" cy="834644"/>
          </a:xfrm>
          <a:prstGeom prst="rect">
            <a:avLst/>
          </a:prstGeom>
        </p:spPr>
      </p:pic>
      <p:pic>
        <p:nvPicPr>
          <p:cNvPr id="41" name="ひらめきb.png" descr="/Users/meg/Desktop/特研/特研OD/アイコン/ひらめき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8817" y="5453970"/>
            <a:ext cx="228827" cy="915308"/>
          </a:xfrm>
          <a:prstGeom prst="rect">
            <a:avLst/>
          </a:prstGeom>
        </p:spPr>
      </p:pic>
      <p:sp>
        <p:nvSpPr>
          <p:cNvPr id="45" name="角丸四角形 44"/>
          <p:cNvSpPr/>
          <p:nvPr/>
        </p:nvSpPr>
        <p:spPr>
          <a:xfrm>
            <a:off x="6255233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40CCFB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308439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kumimoji="1"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kumimoji="1" lang="ja-JP" altLang="en-US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grpSp>
        <p:nvGrpSpPr>
          <p:cNvPr id="50" name="図形グループ 52"/>
          <p:cNvGrpSpPr/>
          <p:nvPr/>
        </p:nvGrpSpPr>
        <p:grpSpPr>
          <a:xfrm>
            <a:off x="8089329" y="393701"/>
            <a:ext cx="752743" cy="752743"/>
            <a:chOff x="8060984" y="281179"/>
            <a:chExt cx="752743" cy="752743"/>
          </a:xfrm>
          <a:noFill/>
        </p:grpSpPr>
        <p:sp>
          <p:nvSpPr>
            <p:cNvPr id="51" name="角丸四角形 50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40CCFB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>
                  <a:solidFill>
                    <a:srgbClr val="40CCFB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7172281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DEFFFF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225487" y="446907"/>
            <a:ext cx="6463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9006672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059584" y="403278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latin typeface="+mn-ea"/>
              </a:rPr>
              <a:t>令和４年１０月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日版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160A491-8963-A836-0239-B0DFA98949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318" y="2778668"/>
            <a:ext cx="4078368" cy="35545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5040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3585D1-F729-ECF1-D08A-1441F87135B3}"/>
              </a:ext>
            </a:extLst>
          </p:cNvPr>
          <p:cNvSpPr txBox="1"/>
          <p:nvPr/>
        </p:nvSpPr>
        <p:spPr>
          <a:xfrm>
            <a:off x="5420920" y="4468544"/>
            <a:ext cx="42779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endParaRPr lang="ja-JP" altLang="en-US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自治体が公開しているオープンデータは、地図に載せると有効なものが多いです。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デジタル庁で定めている「推奨データセット」も、基本編は、</a:t>
            </a:r>
            <a:r>
              <a:rPr lang="en-US" altLang="ja-JP" sz="1200" b="1" dirty="0">
                <a:latin typeface="小塚ゴシック Pr6N L"/>
                <a:ea typeface="小塚ゴシック Pr6N L"/>
                <a:cs typeface="小塚ゴシック Pr6N L"/>
              </a:rPr>
              <a:t>AED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設置箇所一覧、介護サービス事業所一覧等、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　ほぼ地図で表示すべきデータばかりです。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本サービスは、自治体の公開型</a:t>
            </a:r>
            <a:r>
              <a:rPr lang="en-US" altLang="ja-JP" sz="1200" b="1" dirty="0">
                <a:latin typeface="小塚ゴシック Pr6N L"/>
                <a:ea typeface="小塚ゴシック Pr6N L"/>
                <a:cs typeface="小塚ゴシック Pr6N L"/>
              </a:rPr>
              <a:t>GIS</a:t>
            </a:r>
            <a:r>
              <a:rPr lang="ja-JP" altLang="en-US" sz="1200" b="1" dirty="0">
                <a:latin typeface="小塚ゴシック Pr6N L"/>
                <a:ea typeface="小塚ゴシック Pr6N L"/>
                <a:cs typeface="小塚ゴシック Pr6N L"/>
              </a:rPr>
              <a:t>として御利用頂けます。</a:t>
            </a:r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b="1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48571E-FB4A-12CD-931A-1FE8626B631A}"/>
              </a:ext>
            </a:extLst>
          </p:cNvPr>
          <p:cNvSpPr/>
          <p:nvPr/>
        </p:nvSpPr>
        <p:spPr>
          <a:xfrm>
            <a:off x="-4722" y="8885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046963" y="1499638"/>
            <a:ext cx="3116631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</a:t>
            </a:r>
            <a:r>
              <a:rPr lang="ja-JP" altLang="en-US" sz="1100" b="1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自治体が公開しているすべての</a:t>
            </a:r>
            <a:endParaRPr lang="en-US" altLang="ja-JP" sz="1100" b="1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オープンデータ</a:t>
            </a:r>
            <a:endParaRPr lang="en-US" altLang="ja-JP" sz="1100" b="1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42965" y="2982689"/>
            <a:ext cx="3396089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>
              <a:solidFill>
                <a:srgbClr val="000000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77215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全国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124" y="1499638"/>
            <a:ext cx="387798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E79FF"/>
                </a:solidFill>
                <a:latin typeface="小塚ゴシック Pro M"/>
                <a:ea typeface="小塚ゴシック Pro M"/>
                <a:cs typeface="小塚ゴシック Pro M"/>
              </a:rPr>
              <a:t>オープンデータの地図表示</a:t>
            </a:r>
            <a:endParaRPr kumimoji="1" lang="ja-JP" altLang="en-US" sz="2400" dirty="0">
              <a:solidFill>
                <a:srgbClr val="0E79FF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42435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40CCF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4080778"/>
            <a:ext cx="4711409" cy="2347365"/>
          </a:xfrm>
          <a:prstGeom prst="roundRect">
            <a:avLst>
              <a:gd name="adj" fmla="val 9905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122456" y="4183109"/>
            <a:ext cx="2749471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ja-JP" altLang="en-US" sz="2000" dirty="0">
                <a:solidFill>
                  <a:srgbClr val="0E79FF"/>
                </a:solidFill>
                <a:latin typeface="フォントポにほんご"/>
                <a:ea typeface="フォントポにほんご"/>
                <a:cs typeface="フォントポにほんご"/>
              </a:rPr>
              <a:t>オープンデータと地図</a:t>
            </a:r>
            <a:endParaRPr lang="en-US" altLang="ja-JP" sz="2000" dirty="0">
              <a:solidFill>
                <a:srgbClr val="0E79FF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CSV,PDF,GIS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データ（</a:t>
            </a:r>
            <a:r>
              <a:rPr lang="en-US" altLang="ja-JP" sz="1100" dirty="0" err="1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shape,GeoJSON,KML</a:t>
            </a:r>
            <a:r>
              <a:rPr lang="en-US" altLang="ja-JP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)</a:t>
            </a:r>
            <a:r>
              <a:rPr lang="ja-JP" altLang="en-US" sz="11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･･･</a:t>
            </a:r>
            <a:endParaRPr lang="en-US" altLang="ja-JP" sz="1100" b="1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-28031" y="2054818"/>
            <a:ext cx="4823073" cy="398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dirty="0">
                <a:latin typeface="小塚ゴシック Pr6N L"/>
                <a:ea typeface="小塚ゴシック Pr6N L"/>
                <a:cs typeface="小塚ゴシック Pr6N L"/>
              </a:rPr>
              <a:t>例えば、旅先での緊急のＡＥＤ検索</a:t>
            </a:r>
            <a:endParaRPr lang="en-US" altLang="ja-JP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12526" y="3101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6669362" y="2977215"/>
            <a:ext cx="3049947" cy="3516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71" name="アイディアb.png" descr="/Users/meg/Desktop/特研/特研OD/アイコン/アイディアb.pn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860" y="1395606"/>
            <a:ext cx="434025" cy="522660"/>
          </a:xfrm>
          <a:prstGeom prst="rect">
            <a:avLst/>
          </a:prstGeom>
        </p:spPr>
      </p:pic>
      <p:pic>
        <p:nvPicPr>
          <p:cNvPr id="73" name="パソコン作業b.png" descr="/Users/meg/Desktop/特研/特研OD/アイコン/パソコン作業b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870" y="1959611"/>
            <a:ext cx="526486" cy="440796"/>
          </a:xfrm>
          <a:prstGeom prst="rect">
            <a:avLst/>
          </a:prstGeom>
        </p:spPr>
      </p:pic>
      <p:pic>
        <p:nvPicPr>
          <p:cNvPr id="79" name="チームb.png" descr="/Users/meg/Desktop/特研/特研OD/アイコン/チームb.png"/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593" y="2400408"/>
            <a:ext cx="468705" cy="513122"/>
          </a:xfrm>
          <a:prstGeom prst="rect">
            <a:avLst/>
          </a:prstGeom>
        </p:spPr>
      </p:pic>
      <p:pic>
        <p:nvPicPr>
          <p:cNvPr id="80" name="受賞b.png" descr="/Users/meg/Desktop/特研/特研OD/アイコン/受賞b.png"/>
          <p:cNvPicPr>
            <a:picLocks noChangeAspect="1"/>
          </p:cNvPicPr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085" y="2922112"/>
            <a:ext cx="311825" cy="491948"/>
          </a:xfrm>
          <a:prstGeom prst="rect">
            <a:avLst/>
          </a:prstGeom>
        </p:spPr>
      </p:pic>
      <p:pic>
        <p:nvPicPr>
          <p:cNvPr id="81" name="マーカーb.png" descr="/Users/meg/Desktop/特研/特研OD/アイコン/マーカーb.png"/>
          <p:cNvPicPr>
            <a:picLocks noChangeAspect="1"/>
          </p:cNvPicPr>
          <p:nvPr/>
        </p:nvPicPr>
        <p:blipFill>
          <a:blip r:embed="rId11" r:link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609" y="3421531"/>
            <a:ext cx="482689" cy="494823"/>
          </a:xfrm>
          <a:prstGeom prst="rect">
            <a:avLst/>
          </a:prstGeom>
        </p:spPr>
      </p:pic>
      <p:pic>
        <p:nvPicPr>
          <p:cNvPr id="84" name="拡声器b.png" descr="/Users/meg/Desktop/特研/特研OD/アイコン/拡声器b.png"/>
          <p:cNvPicPr>
            <a:picLocks noChangeAspect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51" y="4160460"/>
            <a:ext cx="750799" cy="654543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732C075-6B9C-4462-A98E-EC89FC6D220E}"/>
              </a:ext>
            </a:extLst>
          </p:cNvPr>
          <p:cNvSpPr/>
          <p:nvPr/>
        </p:nvSpPr>
        <p:spPr>
          <a:xfrm>
            <a:off x="1112298" y="2975735"/>
            <a:ext cx="3396089" cy="3516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00" dirty="0"/>
              <a:t>NGSIv2</a:t>
            </a:r>
            <a:r>
              <a:rPr lang="ja-JP" altLang="en-US" sz="1100" dirty="0"/>
              <a:t>および</a:t>
            </a:r>
            <a:r>
              <a:rPr lang="en-US" altLang="ja-JP" sz="1100" dirty="0"/>
              <a:t>NGSI-LD</a:t>
            </a:r>
            <a:r>
              <a:rPr lang="ja-JP" altLang="en-US" sz="1100" dirty="0"/>
              <a:t>形式に変換。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3EDEBE17-23CA-4E27-AFC7-467F46648EBC}"/>
              </a:ext>
            </a:extLst>
          </p:cNvPr>
          <p:cNvSpPr/>
          <p:nvPr/>
        </p:nvSpPr>
        <p:spPr>
          <a:xfrm>
            <a:off x="6165417" y="2484302"/>
            <a:ext cx="2979773" cy="3516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サービス</a:t>
            </a:r>
            <a:endParaRPr lang="en-US" altLang="ja-JP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D6B90B21-BB81-4E34-98B3-7CEF89130490}"/>
              </a:ext>
            </a:extLst>
          </p:cNvPr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角丸四角形 58">
            <a:extLst>
              <a:ext uri="{FF2B5EF4-FFF2-40B4-BE49-F238E27FC236}">
                <a16:creationId xmlns:a16="http://schemas.microsoft.com/office/drawing/2014/main" id="{E355F13E-2F5C-465C-A1BC-E4B6D4DE21C7}"/>
              </a:ext>
            </a:extLst>
          </p:cNvPr>
          <p:cNvSpPr/>
          <p:nvPr/>
        </p:nvSpPr>
        <p:spPr>
          <a:xfrm>
            <a:off x="9006672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18FEA8A6-BF28-D16C-9C22-8646CCDFF0EF}"/>
              </a:ext>
            </a:extLst>
          </p:cNvPr>
          <p:cNvSpPr txBox="1">
            <a:spLocks/>
          </p:cNvSpPr>
          <p:nvPr/>
        </p:nvSpPr>
        <p:spPr>
          <a:xfrm>
            <a:off x="45112" y="223283"/>
            <a:ext cx="5725903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自治体オープンデータマップ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BC41C8D-DDE6-AD37-0CF3-5C2D09713162}"/>
              </a:ext>
            </a:extLst>
          </p:cNvPr>
          <p:cNvSpPr txBox="1">
            <a:spLocks/>
          </p:cNvSpPr>
          <p:nvPr/>
        </p:nvSpPr>
        <p:spPr>
          <a:xfrm>
            <a:off x="57563" y="-26855"/>
            <a:ext cx="633718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現在位置（ＧＰＳ情報）からオープンデータを検索できるサービスです</a:t>
            </a:r>
            <a:endParaRPr kumimoji="1" lang="ja-JP" altLang="en-US" sz="1400" b="1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DD0B487-1893-44A9-8407-D8B40F453962}"/>
              </a:ext>
            </a:extLst>
          </p:cNvPr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b="1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　株式会社ネオ・ジーアイエス</a:t>
            </a:r>
            <a:endParaRPr kumimoji="1" lang="ja-JP" altLang="en-US" sz="1400" b="1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grpSp>
        <p:nvGrpSpPr>
          <p:cNvPr id="8" name="図形グループ 52">
            <a:extLst>
              <a:ext uri="{FF2B5EF4-FFF2-40B4-BE49-F238E27FC236}">
                <a16:creationId xmlns:a16="http://schemas.microsoft.com/office/drawing/2014/main" id="{895741AD-132B-62F3-A99B-B89E707F201B}"/>
              </a:ext>
            </a:extLst>
          </p:cNvPr>
          <p:cNvGrpSpPr/>
          <p:nvPr/>
        </p:nvGrpSpPr>
        <p:grpSpPr>
          <a:xfrm>
            <a:off x="8089329" y="393701"/>
            <a:ext cx="752743" cy="752743"/>
            <a:chOff x="8060984" y="281179"/>
            <a:chExt cx="752743" cy="752743"/>
          </a:xfrm>
          <a:noFill/>
        </p:grpSpPr>
        <p:sp>
          <p:nvSpPr>
            <p:cNvPr id="9" name="角丸四角形 50">
              <a:extLst>
                <a:ext uri="{FF2B5EF4-FFF2-40B4-BE49-F238E27FC236}">
                  <a16:creationId xmlns:a16="http://schemas.microsoft.com/office/drawing/2014/main" id="{4452AB77-D025-373F-8AAC-703015F993D1}"/>
                </a:ext>
              </a:extLst>
            </p:cNvPr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8B6C4DA-5D64-D62B-6044-2781F9AD6799}"/>
                </a:ext>
              </a:extLst>
            </p:cNvPr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40CCFB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>
                  <a:solidFill>
                    <a:srgbClr val="40CCFB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B2D968-A335-1847-0FE4-2D2C0585E389}"/>
              </a:ext>
            </a:extLst>
          </p:cNvPr>
          <p:cNvSpPr txBox="1"/>
          <p:nvPr/>
        </p:nvSpPr>
        <p:spPr>
          <a:xfrm>
            <a:off x="9059584" y="403278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FE63F0B-0042-8906-5592-E64B42A8B67C}"/>
              </a:ext>
            </a:extLst>
          </p:cNvPr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latin typeface="+mn-ea"/>
              </a:rPr>
              <a:t>令和４年１０月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日版</a:t>
            </a:r>
          </a:p>
        </p:txBody>
      </p:sp>
      <p:pic>
        <p:nvPicPr>
          <p:cNvPr id="16" name="図 15" descr="ダイアグラム&#10;&#10;自動的に生成された説明">
            <a:extLst>
              <a:ext uri="{FF2B5EF4-FFF2-40B4-BE49-F238E27FC236}">
                <a16:creationId xmlns:a16="http://schemas.microsoft.com/office/drawing/2014/main" id="{0A798B1A-802F-1EC8-D25C-10780A81935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542" y="2688232"/>
            <a:ext cx="4882397" cy="34912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角丸四角形 44">
            <a:extLst>
              <a:ext uri="{FF2B5EF4-FFF2-40B4-BE49-F238E27FC236}">
                <a16:creationId xmlns:a16="http://schemas.microsoft.com/office/drawing/2014/main" id="{A232BE38-E133-1905-F8BE-CBA42F71CA5D}"/>
              </a:ext>
            </a:extLst>
          </p:cNvPr>
          <p:cNvSpPr/>
          <p:nvPr/>
        </p:nvSpPr>
        <p:spPr>
          <a:xfrm>
            <a:off x="6255233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40CCFB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28CD40-BE5F-E84A-CBD6-62F48B5973F3}"/>
              </a:ext>
            </a:extLst>
          </p:cNvPr>
          <p:cNvSpPr txBox="1"/>
          <p:nvPr/>
        </p:nvSpPr>
        <p:spPr>
          <a:xfrm>
            <a:off x="6308439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kumimoji="1"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kumimoji="1" lang="ja-JP" altLang="en-US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21" name="角丸四角形 54">
            <a:extLst>
              <a:ext uri="{FF2B5EF4-FFF2-40B4-BE49-F238E27FC236}">
                <a16:creationId xmlns:a16="http://schemas.microsoft.com/office/drawing/2014/main" id="{F55AD68B-D4CF-4CFF-1F94-3B9882C61680}"/>
              </a:ext>
            </a:extLst>
          </p:cNvPr>
          <p:cNvSpPr/>
          <p:nvPr/>
        </p:nvSpPr>
        <p:spPr>
          <a:xfrm>
            <a:off x="7172281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DEFFFF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D08CA9-8F1A-8884-EE2E-9ED2A7801A72}"/>
              </a:ext>
            </a:extLst>
          </p:cNvPr>
          <p:cNvSpPr txBox="1"/>
          <p:nvPr/>
        </p:nvSpPr>
        <p:spPr>
          <a:xfrm>
            <a:off x="7225487" y="446907"/>
            <a:ext cx="6463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rgbClr val="40CCFB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>
              <a:solidFill>
                <a:srgbClr val="40CCF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684AFC7BA4E946AF96F6A5CBEE62BB" ma:contentTypeVersion="47" ma:contentTypeDescription="新しいドキュメントを作成します。" ma:contentTypeScope="" ma:versionID="2f31754e51c424cc2b64a5e663a554cd">
  <xsd:schema xmlns:xsd="http://www.w3.org/2001/XMLSchema" xmlns:xs="http://www.w3.org/2001/XMLSchema" xmlns:p="http://schemas.microsoft.com/office/2006/metadata/properties" xmlns:ns1="http://schemas.microsoft.com/sharepoint/v3" xmlns:ns2="89559dea-130d-4237-8e78-1ce7f44b9a24" xmlns:ns3="0e1d05ab-b491-48cc-a1d7-91236226a3a4" targetNamespace="http://schemas.microsoft.com/office/2006/metadata/properties" ma:root="true" ma:fieldsID="70d04fcc0847d33a6daf8b9c712796d1" ns1:_="" ns2:_="" ns3:_="">
    <xsd:import namespace="http://schemas.microsoft.com/sharepoint/v3"/>
    <xsd:import namespace="89559dea-130d-4237-8e78-1ce7f44b9a24"/>
    <xsd:import namespace="0e1d05ab-b491-48cc-a1d7-91236226a3a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2:SharedWithUsers" minOccurs="0"/>
                <xsd:element ref="ns2:SharedWithDetails" minOccurs="0"/>
                <xsd:element ref="ns3:d1ca" minOccurs="0"/>
                <xsd:element ref="ns3:_Flow_SignoffStatu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x5834__x6240_" minOccurs="0"/>
                <xsd:element ref="ns3:b5ebd946-cbdc-4fb5-a2a8-70b13728041aCountryOrRegion" minOccurs="0"/>
                <xsd:element ref="ns3:b5ebd946-cbdc-4fb5-a2a8-70b13728041aState" minOccurs="0"/>
                <xsd:element ref="ns3:b5ebd946-cbdc-4fb5-a2a8-70b13728041aCity" minOccurs="0"/>
                <xsd:element ref="ns3:b5ebd946-cbdc-4fb5-a2a8-70b13728041aPostalCode" minOccurs="0"/>
                <xsd:element ref="ns3:b5ebd946-cbdc-4fb5-a2a8-70b13728041aStreet" minOccurs="0"/>
                <xsd:element ref="ns3:b5ebd946-cbdc-4fb5-a2a8-70b13728041aGeoLoc" minOccurs="0"/>
                <xsd:element ref="ns3:b5ebd946-cbdc-4fb5-a2a8-70b13728041aDisp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統合コンプライアンス ポリシーのプロパティ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統合コンプライアンス ポリシーの UI アクション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559dea-130d-4237-8e78-1ce7f44b9a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02be7c2a-dcaf-42f6-9ca0-14cdca2ec951}" ma:internalName="TaxCatchAll" ma:showField="CatchAllData" ma:web="89559dea-130d-4237-8e78-1ce7f44b9a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d05ab-b491-48cc-a1d7-91236226a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d1ca" ma:index="25" nillable="true" ma:displayName="数値" ma:internalName="d1ca">
      <xsd:simpleType>
        <xsd:restriction base="dms:Number"/>
      </xsd:simpleType>
    </xsd:element>
    <xsd:element name="_Flow_SignoffStatus" ma:index="26" nillable="true" ma:displayName="承認の状態" ma:internalName="_x627f__x8a8d__x306e__x72b6__x614b_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5834__x6240_" ma:index="31" nillable="true" ma:displayName="場所" ma:format="Dropdown" ma:internalName="_x5834__x6240_">
      <xsd:simpleType>
        <xsd:restriction base="dms:Unknown"/>
      </xsd:simpleType>
    </xsd:element>
    <xsd:element name="b5ebd946-cbdc-4fb5-a2a8-70b13728041aCountryOrRegion" ma:index="32" nillable="true" ma:displayName="場所: 国/地域" ma:internalName="CountryOrRegion" ma:readOnly="true">
      <xsd:simpleType>
        <xsd:restriction base="dms:Text"/>
      </xsd:simpleType>
    </xsd:element>
    <xsd:element name="b5ebd946-cbdc-4fb5-a2a8-70b13728041aState" ma:index="33" nillable="true" ma:displayName="場所: 都道府県" ma:internalName="State" ma:readOnly="true">
      <xsd:simpleType>
        <xsd:restriction base="dms:Text"/>
      </xsd:simpleType>
    </xsd:element>
    <xsd:element name="b5ebd946-cbdc-4fb5-a2a8-70b13728041aCity" ma:index="34" nillable="true" ma:displayName="場所:市区町村" ma:internalName="City" ma:readOnly="true">
      <xsd:simpleType>
        <xsd:restriction base="dms:Text"/>
      </xsd:simpleType>
    </xsd:element>
    <xsd:element name="b5ebd946-cbdc-4fb5-a2a8-70b13728041aPostalCode" ma:index="35" nillable="true" ma:displayName="場所: 郵便番号コード" ma:internalName="PostalCode" ma:readOnly="true">
      <xsd:simpleType>
        <xsd:restriction base="dms:Text"/>
      </xsd:simpleType>
    </xsd:element>
    <xsd:element name="b5ebd946-cbdc-4fb5-a2a8-70b13728041aStreet" ma:index="36" nillable="true" ma:displayName="場所: 番地" ma:internalName="Street" ma:readOnly="true">
      <xsd:simpleType>
        <xsd:restriction base="dms:Text"/>
      </xsd:simpleType>
    </xsd:element>
    <xsd:element name="b5ebd946-cbdc-4fb5-a2a8-70b13728041aGeoLoc" ma:index="37" nillable="true" ma:displayName="場所: 座標" ma:internalName="GeoLoc" ma:readOnly="true">
      <xsd:simpleType>
        <xsd:restriction base="dms:Unknown"/>
      </xsd:simpleType>
    </xsd:element>
    <xsd:element name="b5ebd946-cbdc-4fb5-a2a8-70b13728041aDispName" ma:index="38" nillable="true" ma:displayName="場所: 名前" ma:internalName="DispNa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9559dea-130d-4237-8e78-1ce7f44b9a24">DIGI-808455956-4262598</_dlc_DocId>
    <lcf76f155ced4ddcb4097134ff3c332f xmlns="0e1d05ab-b491-48cc-a1d7-91236226a3a4">
      <Terms xmlns="http://schemas.microsoft.com/office/infopath/2007/PartnerControls"/>
    </lcf76f155ced4ddcb4097134ff3c332f>
    <TaxCatchAll xmlns="89559dea-130d-4237-8e78-1ce7f44b9a24" xsi:nil="true"/>
    <_ip_UnifiedCompliancePolicyUIAction xmlns="http://schemas.microsoft.com/sharepoint/v3" xsi:nil="true"/>
    <_dlc_DocIdUrl xmlns="89559dea-130d-4237-8e78-1ce7f44b9a24">
      <Url>https://digitalgojp.sharepoint.com/sites/digi_portal/_layouts/15/DocIdRedir.aspx?ID=DIGI-808455956-4262598</Url>
      <Description>DIGI-808455956-4262598</Description>
    </_dlc_DocIdUrl>
    <_ip_UnifiedCompliancePolicyProperties xmlns="http://schemas.microsoft.com/sharepoint/v3" xsi:nil="true"/>
    <_Flow_SignoffStatus xmlns="0e1d05ab-b491-48cc-a1d7-91236226a3a4" xsi:nil="true"/>
    <_x5834__x6240_ xmlns="0e1d05ab-b491-48cc-a1d7-91236226a3a4" xsi:nil="true"/>
    <d1ca xmlns="0e1d05ab-b491-48cc-a1d7-91236226a3a4" xsi:nil="true"/>
  </documentManagement>
</p:properties>
</file>

<file path=customXml/itemProps1.xml><?xml version="1.0" encoding="utf-8"?>
<ds:datastoreItem xmlns:ds="http://schemas.openxmlformats.org/officeDocument/2006/customXml" ds:itemID="{AD5D58DE-7FA3-4ADA-B48F-7CCAD261710E}"/>
</file>

<file path=customXml/itemProps2.xml><?xml version="1.0" encoding="utf-8"?>
<ds:datastoreItem xmlns:ds="http://schemas.openxmlformats.org/officeDocument/2006/customXml" ds:itemID="{2539D1C1-E81E-4610-BE28-12A50A9C309A}"/>
</file>

<file path=customXml/itemProps3.xml><?xml version="1.0" encoding="utf-8"?>
<ds:datastoreItem xmlns:ds="http://schemas.openxmlformats.org/officeDocument/2006/customXml" ds:itemID="{A8249D97-9D7B-4B3B-ABBA-7F5CAC956C48}"/>
</file>

<file path=customXml/itemProps4.xml><?xml version="1.0" encoding="utf-8"?>
<ds:datastoreItem xmlns:ds="http://schemas.openxmlformats.org/officeDocument/2006/customXml" ds:itemID="{42D0E47E-3A6A-435F-8F8F-3ACA04C51BF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A4 210 x 297 mm</PresentationFormat>
  <Paragraphs>73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游ゴシック</vt:lpstr>
      <vt:lpstr>Arial</vt:lpstr>
      <vt:lpstr>Calibri</vt:lpstr>
      <vt:lpstr>Corbel</vt:lpstr>
      <vt:lpstr>Wingdings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2022-10-27T05:21:56Z</dcterms:created>
  <dcterms:modified xsi:type="dcterms:W3CDTF">2022-10-27T05:22:01Z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2898200</vt:r8>
  </property>
  <property fmtid="{D5CDD505-2E9C-101B-9397-08002B2CF9AE}" pid="3" name="MediaServiceImageTags">
    <vt:lpwstr/>
  </property>
  <property fmtid="{D5CDD505-2E9C-101B-9397-08002B2CF9AE}" pid="4" name="ContentTypeId">
    <vt:lpwstr>0x010100E8684AFC7BA4E946AF96F6A5CBEE62BB</vt:lpwstr>
  </property>
  <property fmtid="{D5CDD505-2E9C-101B-9397-08002B2CF9AE}" pid="5" name="_dlc_DocIdItemGuid">
    <vt:lpwstr>a873217e-f97b-4890-af2d-3d89c249d3f5</vt:lpwstr>
  </property>
</Properties>
</file>