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7"/>
  </p:notesMasterIdLst>
  <p:sldIdLst>
    <p:sldId id="260" r:id="rId5"/>
    <p:sldId id="256" r:id="rId6"/>
  </p:sldIdLst>
  <p:sldSz cx="9906000" cy="6858000" type="A4"/>
  <p:notesSz cx="7102475" cy="10233025"/>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0D6EFF"/>
    <a:srgbClr val="3D9EFF"/>
    <a:srgbClr val="0E79FF"/>
    <a:srgbClr val="4CA6FF"/>
    <a:srgbClr val="0959FF"/>
    <a:srgbClr val="0854F2"/>
    <a:srgbClr val="375AD0"/>
    <a:srgbClr val="DEFFFF"/>
    <a:srgbClr val="37B5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55A0C-B194-4B77-A469-AE2468F531AD}" v="3" dt="2023-09-12T06:08:48.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8073" autoAdjust="0"/>
  </p:normalViewPr>
  <p:slideViewPr>
    <p:cSldViewPr snapToGrid="0" snapToObjects="1">
      <p:cViewPr varScale="1">
        <p:scale>
          <a:sx n="88" d="100"/>
          <a:sy n="88" d="100"/>
        </p:scale>
        <p:origin x="234" y="9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D5891A88-65C0-6147-80B2-BFEB5C7078C9}" type="datetimeFigureOut">
              <a:rPr kumimoji="1" lang="ja-JP" altLang="en-US" smtClean="0"/>
              <a:t>2023/9/12</a:t>
            </a:fld>
            <a:endParaRPr kumimoji="1" lang="ja-JP" altLang="en-US"/>
          </a:p>
        </p:txBody>
      </p:sp>
      <p:sp>
        <p:nvSpPr>
          <p:cNvPr id="4" name="スライド イメージ プレースホルダー 3"/>
          <p:cNvSpPr>
            <a:spLocks noGrp="1" noRot="1" noChangeAspect="1"/>
          </p:cNvSpPr>
          <p:nvPr>
            <p:ph type="sldImg" idx="2"/>
          </p:nvPr>
        </p:nvSpPr>
        <p:spPr>
          <a:xfrm>
            <a:off x="779463" y="766763"/>
            <a:ext cx="5543550" cy="3838575"/>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860687"/>
            <a:ext cx="5681980" cy="4604861"/>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C75366D1-1B99-0F4F-A8FA-B39254FA2771}" type="slidenum">
              <a:rPr kumimoji="1" lang="ja-JP" altLang="en-US" smtClean="0"/>
              <a:t>‹#›</a:t>
            </a:fld>
            <a:endParaRPr kumimoji="1" lang="ja-JP" altLang="en-US"/>
          </a:p>
        </p:txBody>
      </p:sp>
    </p:spTree>
    <p:extLst>
      <p:ext uri="{BB962C8B-B14F-4D97-AF65-F5344CB8AC3E}">
        <p14:creationId xmlns:p14="http://schemas.microsoft.com/office/powerpoint/2010/main" val="67269015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5366D1-1B99-0F4F-A8FA-B39254FA2771}" type="slidenum">
              <a:rPr kumimoji="1" lang="ja-JP" altLang="en-US" smtClean="0"/>
              <a:t>1</a:t>
            </a:fld>
            <a:endParaRPr kumimoji="1" lang="ja-JP" altLang="en-US"/>
          </a:p>
        </p:txBody>
      </p:sp>
    </p:spTree>
    <p:extLst>
      <p:ext uri="{BB962C8B-B14F-4D97-AF65-F5344CB8AC3E}">
        <p14:creationId xmlns:p14="http://schemas.microsoft.com/office/powerpoint/2010/main" val="93631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2023/9/12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2023/9/12</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file://localhost/Users/meg/Desktop/%E7%89%B9%E7%A0%94/%E7%89%B9%E7%A0%94OD/%E3%82%A2%E3%82%A4%E3%82%B3%E3%83%B3/%E3%81%B2%E3%82%89%E3%82%81%E3%81%8Db.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3%8F%E3%83%86%E3%83%8Ab.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file://localhost/Users/meg/Desktop/%E7%89%B9%E7%A0%94/%E7%89%B9%E7%A0%94OD/%E3%82%A2%E3%82%A4%E3%82%B3%E3%83%B3/%E6%8B%A1%E5%A3%B0%E5%99%A8b.png" TargetMode="External"/><Relationship Id="rId3" Type="http://schemas.openxmlformats.org/officeDocument/2006/relationships/image" Target="file://localhost/Users/meg/Desktop/%E7%89%B9%E7%A0%94/%E7%89%B9%E7%A0%94OD/%E3%82%A2%E3%82%A4%E3%82%B3%E3%83%B3/%E3%82%A2%E3%82%A4%E3%83%86%E3%82%99%E3%82%A3%E3%82%A2b.png" TargetMode="External"/><Relationship Id="rId7" Type="http://schemas.openxmlformats.org/officeDocument/2006/relationships/image" Target="file://localhost/Users/meg/Desktop/%E7%89%B9%E7%A0%94/%E7%89%B9%E7%A0%94OD/%E3%82%A2%E3%82%A4%E3%82%B3%E3%83%B3/%E3%83%81%E3%83%BC%E3%83%A0b.png" TargetMode="Externa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file://localhost/Users/meg/Desktop/%E7%89%B9%E7%A0%94/%E7%89%B9%E7%A0%94OD/%E3%82%A2%E3%82%A4%E3%82%B3%E3%83%B3/%E3%83%9E%E3%83%BC%E3%82%AB%E3%83%BCb.png" TargetMode="External"/><Relationship Id="rId5" Type="http://schemas.openxmlformats.org/officeDocument/2006/relationships/image" Target="file://localhost/Users/meg/Desktop/%E7%89%B9%E7%A0%94/%E7%89%B9%E7%A0%94OD/%E3%82%A2%E3%82%A4%E3%82%B3%E3%83%B3/%E3%83%8F%E3%82%9A%E3%82%BD%E3%82%B3%E3%83%B3%E4%BD%9C%E6%A5%ADb.png"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file://localhost/Users/meg/Desktop/%E7%89%B9%E7%A0%94/%E7%89%B9%E7%A0%94OD/%E3%82%A2%E3%82%A4%E3%82%B3%E3%83%B3/%E5%8F%97%E8%B3%9Eb.png" TargetMode="External"/><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図形グループ 59"/>
          <p:cNvGrpSpPr/>
          <p:nvPr/>
        </p:nvGrpSpPr>
        <p:grpSpPr>
          <a:xfrm>
            <a:off x="1521987" y="2348842"/>
            <a:ext cx="3169919" cy="1910283"/>
            <a:chOff x="168484" y="2850358"/>
            <a:chExt cx="4639010" cy="2652261"/>
          </a:xfrm>
        </p:grpSpPr>
        <p:pic>
          <p:nvPicPr>
            <p:cNvPr id="61" name="図 60" descr="スクリーンショット 2016-01-28 0.35.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84" y="2850358"/>
              <a:ext cx="4639010" cy="2652261"/>
            </a:xfrm>
            <a:prstGeom prst="rect">
              <a:avLst/>
            </a:prstGeom>
          </p:spPr>
        </p:pic>
        <p:sp>
          <p:nvSpPr>
            <p:cNvPr id="62" name="正方形/長方形 61"/>
            <p:cNvSpPr/>
            <p:nvPr/>
          </p:nvSpPr>
          <p:spPr>
            <a:xfrm>
              <a:off x="3264389" y="5014643"/>
              <a:ext cx="1543105" cy="487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2" name="角丸四角形 51"/>
          <p:cNvSpPr/>
          <p:nvPr/>
        </p:nvSpPr>
        <p:spPr>
          <a:xfrm>
            <a:off x="96542" y="2251697"/>
            <a:ext cx="1805377" cy="510636"/>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00" dirty="0">
                <a:latin typeface="フォントポにほんご"/>
                <a:ea typeface="フォントポにほんご"/>
                <a:cs typeface="フォントポにほんご"/>
              </a:rPr>
              <a:t>① </a:t>
            </a:r>
            <a:r>
              <a:rPr lang="ja-JP" altLang="en-US" sz="1100" dirty="0">
                <a:latin typeface="フォントポにほんご"/>
                <a:ea typeface="フォントポにほんご"/>
                <a:cs typeface="フォントポにほんご"/>
              </a:rPr>
              <a:t>本のタイトルを</a:t>
            </a:r>
            <a:endParaRPr lang="en-US" altLang="ja-JP" sz="1100" dirty="0">
              <a:latin typeface="フォントポにほんご"/>
              <a:ea typeface="フォントポにほんご"/>
              <a:cs typeface="フォントポにほんご"/>
            </a:endParaRPr>
          </a:p>
          <a:p>
            <a:pPr algn="ctr"/>
            <a:r>
              <a:rPr lang="ja-JP" altLang="en-US" sz="1100" dirty="0">
                <a:latin typeface="フォントポにほんご"/>
                <a:ea typeface="フォントポにほんご"/>
                <a:cs typeface="フォントポにほんご"/>
              </a:rPr>
              <a:t>検索すると</a:t>
            </a:r>
            <a:r>
              <a:rPr lang="en-US" altLang="ja-JP" sz="1100" dirty="0">
                <a:latin typeface="フォントポにほんご"/>
                <a:ea typeface="フォントポにほんご"/>
                <a:cs typeface="フォントポにほんご"/>
              </a:rPr>
              <a:t>…</a:t>
            </a:r>
          </a:p>
        </p:txBody>
      </p:sp>
      <p:cxnSp>
        <p:nvCxnSpPr>
          <p:cNvPr id="21" name="直線矢印コネクタ 20"/>
          <p:cNvCxnSpPr>
            <a:stCxn id="52" idx="3"/>
          </p:cNvCxnSpPr>
          <p:nvPr/>
        </p:nvCxnSpPr>
        <p:spPr>
          <a:xfrm>
            <a:off x="1901919" y="2507015"/>
            <a:ext cx="1330980" cy="137928"/>
          </a:xfrm>
          <a:prstGeom prst="straightConnector1">
            <a:avLst/>
          </a:prstGeom>
          <a:ln w="38100" cmpd="sng">
            <a:solidFill>
              <a:srgbClr val="0D6EFF"/>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角丸四角形 79"/>
          <p:cNvSpPr/>
          <p:nvPr/>
        </p:nvSpPr>
        <p:spPr>
          <a:xfrm>
            <a:off x="5052210" y="4549425"/>
            <a:ext cx="4743817" cy="1864775"/>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5052210" y="4549425"/>
            <a:ext cx="4743817"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500" dirty="0">
                <a:solidFill>
                  <a:srgbClr val="0080FF"/>
                </a:solidFill>
                <a:latin typeface="小塚ゴシック Pr6N R"/>
                <a:ea typeface="小塚ゴシック Pr6N R"/>
                <a:cs typeface="小塚ゴシック Pr6N R"/>
              </a:rPr>
              <a:t>「読みたい本があるけれど、どこの図書館で借りられるか分からない」も今日で終わり。</a:t>
            </a:r>
            <a:endParaRPr lang="en-US" altLang="ja-JP" sz="1500" dirty="0">
              <a:solidFill>
                <a:srgbClr val="0080FF"/>
              </a:solidFill>
              <a:latin typeface="小塚ゴシック Pr6N R"/>
              <a:ea typeface="小塚ゴシック Pr6N R"/>
              <a:cs typeface="小塚ゴシック Pr6N R"/>
            </a:endParaRPr>
          </a:p>
          <a:p>
            <a:pPr algn="l"/>
            <a:r>
              <a:rPr lang="ja-JP" altLang="en-US" sz="1500" dirty="0">
                <a:solidFill>
                  <a:srgbClr val="0080FF"/>
                </a:solidFill>
                <a:latin typeface="小塚ゴシック Pr6N R"/>
                <a:ea typeface="小塚ゴシック Pr6N R"/>
                <a:cs typeface="小塚ゴシック Pr6N R"/>
              </a:rPr>
              <a:t>全国</a:t>
            </a:r>
            <a:r>
              <a:rPr lang="en-US" altLang="ja-JP" sz="1500" dirty="0">
                <a:solidFill>
                  <a:srgbClr val="0080FF"/>
                </a:solidFill>
                <a:latin typeface="小塚ゴシック Pr6N R"/>
                <a:ea typeface="小塚ゴシック Pr6N R"/>
                <a:cs typeface="小塚ゴシック Pr6N R"/>
              </a:rPr>
              <a:t>6,000</a:t>
            </a:r>
            <a:r>
              <a:rPr lang="ja-JP" altLang="en-US" sz="1500" dirty="0">
                <a:solidFill>
                  <a:srgbClr val="0080FF"/>
                </a:solidFill>
                <a:latin typeface="小塚ゴシック Pr6N R"/>
                <a:ea typeface="小塚ゴシック Pr6N R"/>
                <a:cs typeface="小塚ゴシック Pr6N R"/>
              </a:rPr>
              <a:t>以上の図書館から貸出状況を確認できる、日本最大の蔵書検索サイトです。</a:t>
            </a:r>
            <a:r>
              <a:rPr lang="en-US" altLang="ja-JP" sz="1500" dirty="0">
                <a:solidFill>
                  <a:srgbClr val="0080FF"/>
                </a:solidFill>
                <a:latin typeface="小塚ゴシック Pr6N R"/>
                <a:ea typeface="小塚ゴシック Pr6N R"/>
                <a:cs typeface="小塚ゴシック Pr6N R"/>
              </a:rPr>
              <a:t>(2010</a:t>
            </a:r>
            <a:r>
              <a:rPr lang="ja-JP" altLang="en-US" sz="1500" dirty="0">
                <a:solidFill>
                  <a:srgbClr val="0080FF"/>
                </a:solidFill>
                <a:latin typeface="小塚ゴシック Pr6N R"/>
                <a:ea typeface="小塚ゴシック Pr6N R"/>
                <a:cs typeface="小塚ゴシック Pr6N R"/>
              </a:rPr>
              <a:t>年</a:t>
            </a:r>
            <a:r>
              <a:rPr lang="en-US" altLang="ja-JP" sz="1500" dirty="0">
                <a:solidFill>
                  <a:srgbClr val="0080FF"/>
                </a:solidFill>
                <a:latin typeface="小塚ゴシック Pr6N R"/>
                <a:ea typeface="小塚ゴシック Pr6N R"/>
                <a:cs typeface="小塚ゴシック Pr6N R"/>
              </a:rPr>
              <a:t>3</a:t>
            </a:r>
            <a:r>
              <a:rPr lang="ja-JP" altLang="en-US" sz="1500" dirty="0">
                <a:solidFill>
                  <a:srgbClr val="0080FF"/>
                </a:solidFill>
                <a:latin typeface="小塚ゴシック Pr6N R"/>
                <a:ea typeface="小塚ゴシック Pr6N R"/>
                <a:cs typeface="小塚ゴシック Pr6N R"/>
              </a:rPr>
              <a:t>月サービス開始</a:t>
            </a:r>
            <a:r>
              <a:rPr lang="en-US" altLang="ja-JP" sz="1500" dirty="0">
                <a:solidFill>
                  <a:srgbClr val="0080FF"/>
                </a:solidFill>
                <a:latin typeface="小塚ゴシック Pr6N R"/>
                <a:ea typeface="小塚ゴシック Pr6N R"/>
                <a:cs typeface="小塚ゴシック Pr6N R"/>
              </a:rPr>
              <a:t>)</a:t>
            </a:r>
            <a:endParaRPr lang="ja-JP" altLang="en-US" sz="1500" dirty="0">
              <a:solidFill>
                <a:srgbClr val="0080FF"/>
              </a:solidFill>
              <a:latin typeface="小塚ゴシック Pr6N R"/>
              <a:ea typeface="小塚ゴシック Pr6N R"/>
              <a:cs typeface="小塚ゴシック Pr6N R"/>
            </a:endParaRPr>
          </a:p>
        </p:txBody>
      </p:sp>
      <p:sp>
        <p:nvSpPr>
          <p:cNvPr id="45" name="下矢印 44"/>
          <p:cNvSpPr/>
          <p:nvPr/>
        </p:nvSpPr>
        <p:spPr>
          <a:xfrm>
            <a:off x="7270969" y="4211662"/>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077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166303" y="2393001"/>
            <a:ext cx="2750291" cy="369332"/>
          </a:xfrm>
          <a:prstGeom prst="rect">
            <a:avLst/>
          </a:prstGeom>
          <a:noFill/>
        </p:spPr>
        <p:txBody>
          <a:bodyPr wrap="none" rtlCol="0">
            <a:spAutoFit/>
          </a:bodyPr>
          <a:lstStyle/>
          <a:p>
            <a:r>
              <a:rPr lang="ja-JP" altLang="en-US" dirty="0">
                <a:solidFill>
                  <a:srgbClr val="0080FF"/>
                </a:solidFill>
                <a:latin typeface="小塚ゴシック Pr6N M"/>
                <a:ea typeface="小塚ゴシック Pr6N M"/>
                <a:cs typeface="小塚ゴシック Pr6N M"/>
              </a:rPr>
              <a:t>カーリル</a:t>
            </a:r>
            <a:r>
              <a:rPr kumimoji="1" lang="en-US" altLang="ja-JP" dirty="0">
                <a:solidFill>
                  <a:srgbClr val="0080FF"/>
                </a:solidFill>
                <a:latin typeface="小塚ゴシック Pr6N M"/>
                <a:ea typeface="小塚ゴシック Pr6N M"/>
                <a:cs typeface="小塚ゴシック Pr6N M"/>
              </a:rPr>
              <a:t> </a:t>
            </a:r>
            <a:r>
              <a:rPr kumimoji="1" lang="ja-JP" altLang="en-US" sz="1600" dirty="0">
                <a:solidFill>
                  <a:srgbClr val="0080FF"/>
                </a:solidFill>
                <a:latin typeface="小塚ゴシック Pr6N M"/>
                <a:ea typeface="小塚ゴシック Pr6N M"/>
                <a:cs typeface="小塚ゴシック Pr6N M"/>
              </a:rPr>
              <a:t>誕生の</a:t>
            </a:r>
            <a:r>
              <a:rPr kumimoji="1" lang="en-US" altLang="ja-JP" dirty="0">
                <a:solidFill>
                  <a:srgbClr val="0080FF"/>
                </a:solidFill>
                <a:latin typeface="小塚ゴシック Pr6N M"/>
                <a:ea typeface="小塚ゴシック Pr6N M"/>
                <a:cs typeface="小塚ゴシック Pr6N M"/>
              </a:rPr>
              <a:t> </a:t>
            </a:r>
            <a:r>
              <a:rPr kumimoji="1" lang="ja-JP" altLang="en-US" dirty="0">
                <a:solidFill>
                  <a:srgbClr val="0080FF"/>
                </a:solidFill>
                <a:latin typeface="小塚ゴシック Pr6N M"/>
                <a:ea typeface="小塚ゴシック Pr6N M"/>
                <a:cs typeface="小塚ゴシック Pr6N M"/>
              </a:rPr>
              <a:t>キッカケ</a:t>
            </a:r>
          </a:p>
        </p:txBody>
      </p:sp>
      <p:sp>
        <p:nvSpPr>
          <p:cNvPr id="78" name="テキスト ボックス 77"/>
          <p:cNvSpPr txBox="1"/>
          <p:nvPr/>
        </p:nvSpPr>
        <p:spPr>
          <a:xfrm>
            <a:off x="5069984" y="2897006"/>
            <a:ext cx="4384672" cy="1200329"/>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既存の図書館システムは各自治体が独自にサービスを</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a:t>
            </a:r>
            <a:r>
              <a:rPr lang="en-US" altLang="ja-JP" sz="1200" dirty="0">
                <a:latin typeface="小塚ゴシック Pr6N L"/>
                <a:ea typeface="小塚ゴシック Pr6N L"/>
                <a:cs typeface="小塚ゴシック Pr6N L"/>
              </a:rPr>
              <a:t> </a:t>
            </a:r>
            <a:r>
              <a:rPr lang="ja-JP" altLang="en-US" sz="1200" dirty="0">
                <a:latin typeface="小塚ゴシック Pr6N L"/>
                <a:ea typeface="小塚ゴシック Pr6N L"/>
                <a:cs typeface="小塚ゴシック Pr6N L"/>
              </a:rPr>
              <a:t>確立させていたため、利用者にとっては個別に蔵書</a:t>
            </a:r>
            <a:endParaRPr lang="en-US" altLang="ja-JP" sz="1200" dirty="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en-US" altLang="ja-JP" sz="1200" dirty="0">
                <a:latin typeface="小塚ゴシック Pr6N L"/>
                <a:ea typeface="小塚ゴシック Pr6N L"/>
                <a:cs typeface="小塚ゴシック Pr6N L"/>
              </a:rPr>
              <a:t> </a:t>
            </a:r>
            <a:r>
              <a:rPr lang="ja-JP" altLang="en-US" sz="1200" dirty="0">
                <a:latin typeface="小塚ゴシック Pr6N L"/>
                <a:ea typeface="小塚ゴシック Pr6N L"/>
                <a:cs typeface="小塚ゴシック Pr6N L"/>
              </a:rPr>
              <a:t>情報や貸出状況を調べる必要があった</a:t>
            </a:r>
            <a:endParaRPr lang="en-US" altLang="ja-JP" sz="1200" dirty="0">
              <a:latin typeface="小塚ゴシック Pr6N L"/>
              <a:ea typeface="小塚ゴシック Pr6N L"/>
              <a:cs typeface="小塚ゴシック Pr6N L"/>
            </a:endParaRPr>
          </a:p>
          <a:p>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海外に比べ日本人が図書館を利用する数は少なく、</a:t>
            </a:r>
            <a:endParaRPr lang="en-US" altLang="ja-JP" sz="1200" dirty="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en-US" altLang="ja-JP" sz="1200" dirty="0">
                <a:latin typeface="小塚ゴシック Pr6N L"/>
                <a:ea typeface="小塚ゴシック Pr6N L"/>
                <a:cs typeface="小塚ゴシック Pr6N L"/>
              </a:rPr>
              <a:t> </a:t>
            </a:r>
            <a:r>
              <a:rPr lang="ja-JP" altLang="en-US" sz="1200" dirty="0">
                <a:latin typeface="小塚ゴシック Pr6N L"/>
                <a:ea typeface="小塚ゴシック Pr6N L"/>
                <a:cs typeface="小塚ゴシック Pr6N L"/>
              </a:rPr>
              <a:t>一部の自治体は利用促進が必要だと考えていた</a:t>
            </a:r>
            <a:endParaRPr lang="en-US" altLang="ja-JP" sz="1200" dirty="0">
              <a:latin typeface="小塚ゴシック Pr6N L"/>
              <a:ea typeface="小塚ゴシック Pr6N L"/>
              <a:cs typeface="小塚ゴシック Pr6N L"/>
            </a:endParaRPr>
          </a:p>
        </p:txBody>
      </p:sp>
      <p:sp>
        <p:nvSpPr>
          <p:cNvPr id="81" name="テキスト ボックス 80"/>
          <p:cNvSpPr txBox="1"/>
          <p:nvPr/>
        </p:nvSpPr>
        <p:spPr>
          <a:xfrm>
            <a:off x="5166303" y="4624945"/>
            <a:ext cx="2977020" cy="369332"/>
          </a:xfrm>
          <a:prstGeom prst="rect">
            <a:avLst/>
          </a:prstGeom>
          <a:noFill/>
        </p:spPr>
        <p:txBody>
          <a:bodyPr wrap="none" rtlCol="0">
            <a:spAutoFit/>
          </a:bodyPr>
          <a:lstStyle/>
          <a:p>
            <a:r>
              <a:rPr lang="ja-JP" altLang="en-US" dirty="0">
                <a:solidFill>
                  <a:schemeClr val="bg1"/>
                </a:solidFill>
                <a:latin typeface="小塚ゴシック Pr6N M"/>
                <a:ea typeface="小塚ゴシック Pr6N M"/>
                <a:cs typeface="小塚ゴシック Pr6N M"/>
              </a:rPr>
              <a:t>カーリル</a:t>
            </a:r>
            <a:r>
              <a:rPr kumimoji="1" lang="en-US" altLang="ja-JP" dirty="0">
                <a:solidFill>
                  <a:schemeClr val="bg1"/>
                </a:solidFill>
                <a:latin typeface="小塚ゴシック Pr6N M"/>
                <a:ea typeface="小塚ゴシック Pr6N M"/>
                <a:cs typeface="小塚ゴシック Pr6N M"/>
              </a:rPr>
              <a:t> </a:t>
            </a:r>
            <a:r>
              <a:rPr lang="ja-JP" altLang="en-US" sz="1600" dirty="0">
                <a:solidFill>
                  <a:schemeClr val="bg1"/>
                </a:solidFill>
                <a:latin typeface="小塚ゴシック Pr6N M"/>
                <a:ea typeface="小塚ゴシック Pr6N M"/>
                <a:cs typeface="小塚ゴシック Pr6N M"/>
              </a:rPr>
              <a:t>でこう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84" name="角丸四角形 83"/>
          <p:cNvSpPr/>
          <p:nvPr/>
        </p:nvSpPr>
        <p:spPr>
          <a:xfrm>
            <a:off x="5050292" y="2327966"/>
            <a:ext cx="4743817"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ハテナb.png" descr="/Users/meg/Desktop/特研/特研OD/アイコン/ハテナ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249740" y="3280449"/>
            <a:ext cx="404301" cy="834644"/>
          </a:xfrm>
          <a:prstGeom prst="rect">
            <a:avLst/>
          </a:prstGeom>
        </p:spPr>
      </p:pic>
      <p:pic>
        <p:nvPicPr>
          <p:cNvPr id="3" name="ひらめきb.png" descr="/Users/meg/Desktop/特研/特研OD/アイコン/ひらめき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9340242" y="5470575"/>
            <a:ext cx="228827" cy="915308"/>
          </a:xfrm>
          <a:prstGeom prst="rect">
            <a:avLst/>
          </a:prstGeom>
        </p:spPr>
      </p:pic>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solidFill>
                  <a:schemeClr val="bg1"/>
                </a:solidFill>
                <a:latin typeface="小塚ゴシック Pro M"/>
                <a:ea typeface="小塚ゴシック Pro M"/>
                <a:cs typeface="小塚ゴシック Pro M"/>
              </a:rPr>
              <a:t>カーリル</a:t>
            </a: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1400" dirty="0">
                <a:solidFill>
                  <a:srgbClr val="FFFFFF"/>
                </a:solidFill>
                <a:latin typeface="小塚ゴシック Pr6N R"/>
                <a:ea typeface="小塚ゴシック Pr6N R"/>
                <a:cs typeface="小塚ゴシック Pr6N R"/>
              </a:rPr>
              <a:t>借りたい</a:t>
            </a:r>
            <a:r>
              <a:rPr lang="ja-JP" altLang="en-US" sz="1400" dirty="0">
                <a:solidFill>
                  <a:srgbClr val="FFFFFF"/>
                </a:solidFill>
                <a:latin typeface="小塚ゴシック Pr6N R"/>
                <a:ea typeface="小塚ゴシック Pr6N R"/>
                <a:cs typeface="小塚ゴシック Pr6N R"/>
              </a:rPr>
              <a:t>一</a:t>
            </a:r>
            <a:r>
              <a:rPr lang="en-US" altLang="en-US" sz="1400" dirty="0">
                <a:solidFill>
                  <a:srgbClr val="FFFFFF"/>
                </a:solidFill>
                <a:latin typeface="小塚ゴシック Pr6N R"/>
                <a:ea typeface="小塚ゴシック Pr6N R"/>
                <a:cs typeface="小塚ゴシック Pr6N R"/>
              </a:rPr>
              <a:t>冊、見つかる！</a:t>
            </a:r>
            <a:endParaRPr kumimoji="1"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a:solidFill>
                  <a:schemeClr val="bg1"/>
                </a:solidFill>
                <a:latin typeface="小塚ゴシック Pr6N L"/>
                <a:ea typeface="小塚ゴシック Pr6N L"/>
                <a:cs typeface="小塚ゴシック Pr6N L"/>
              </a:rPr>
              <a:t>株式会社カーリル</a:t>
            </a:r>
            <a:endParaRPr kumimoji="1" lang="ja-JP" altLang="en-US" sz="1400" dirty="0">
              <a:solidFill>
                <a:schemeClr val="bg1"/>
              </a:solidFill>
              <a:latin typeface="小塚ゴシック Pr6N R"/>
              <a:ea typeface="小塚ゴシック Pr6N R"/>
              <a:cs typeface="小塚ゴシック Pr6N R"/>
            </a:endParaRPr>
          </a:p>
        </p:txBody>
      </p:sp>
      <p:grpSp>
        <p:nvGrpSpPr>
          <p:cNvPr id="25" name="図形グループ 24"/>
          <p:cNvGrpSpPr/>
          <p:nvPr/>
        </p:nvGrpSpPr>
        <p:grpSpPr>
          <a:xfrm>
            <a:off x="6255233" y="250008"/>
            <a:ext cx="752743" cy="752743"/>
            <a:chOff x="6255233" y="281179"/>
            <a:chExt cx="752743" cy="752743"/>
          </a:xfrm>
          <a:noFill/>
        </p:grpSpPr>
        <p:sp>
          <p:nvSpPr>
            <p:cNvPr id="31" name="角丸四角形 30"/>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308439" y="334385"/>
              <a:ext cx="646331" cy="646331"/>
            </a:xfrm>
            <a:prstGeom prst="rect">
              <a:avLst/>
            </a:prstGeom>
            <a:grpFill/>
            <a:ln>
              <a:noFill/>
            </a:ln>
          </p:spPr>
          <p:txBody>
            <a:bodyPr wrap="none" rtlCol="0">
              <a:spAutoFit/>
            </a:bodyPr>
            <a:lstStyle/>
            <a:p>
              <a:r>
                <a:rPr kumimoji="1" lang="ja-JP" altLang="en-US" dirty="0">
                  <a:solidFill>
                    <a:srgbClr val="DEFFFF"/>
                  </a:solidFill>
                  <a:latin typeface="小塚ゴシック Pr6N M"/>
                  <a:ea typeface="小塚ゴシック Pr6N M"/>
                  <a:cs typeface="小塚ゴシック Pr6N M"/>
                </a:rPr>
                <a:t>防災</a:t>
              </a:r>
              <a:endParaRPr kumimoji="1"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34" name="図形グループ 33"/>
          <p:cNvGrpSpPr/>
          <p:nvPr/>
        </p:nvGrpSpPr>
        <p:grpSpPr>
          <a:xfrm>
            <a:off x="8089329" y="250008"/>
            <a:ext cx="752743" cy="752743"/>
            <a:chOff x="8060984" y="281179"/>
            <a:chExt cx="752743" cy="752743"/>
          </a:xfrm>
          <a:solidFill>
            <a:schemeClr val="bg1"/>
          </a:solidFill>
        </p:grpSpPr>
        <p:sp>
          <p:nvSpPr>
            <p:cNvPr id="35" name="角丸四角形 34"/>
            <p:cNvSpPr/>
            <p:nvPr/>
          </p:nvSpPr>
          <p:spPr>
            <a:xfrm>
              <a:off x="8060984"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8114190" y="334385"/>
              <a:ext cx="646331" cy="646331"/>
            </a:xfrm>
            <a:prstGeom prst="rect">
              <a:avLst/>
            </a:prstGeom>
            <a:grpFill/>
            <a:ln>
              <a:solidFill>
                <a:schemeClr val="bg1"/>
              </a:solidFill>
            </a:ln>
          </p:spPr>
          <p:txBody>
            <a:bodyPr wrap="none" rtlCol="0">
              <a:spAutoFit/>
            </a:bodyPr>
            <a:lstStyle/>
            <a:p>
              <a:r>
                <a:rPr lang="ja-JP" altLang="en-US" dirty="0">
                  <a:solidFill>
                    <a:srgbClr val="4CA6FF"/>
                  </a:solidFill>
                  <a:latin typeface="小塚ゴシック Pr6N M"/>
                  <a:ea typeface="小塚ゴシック Pr6N M"/>
                  <a:cs typeface="小塚ゴシック Pr6N M"/>
                </a:rPr>
                <a:t>産業</a:t>
              </a:r>
              <a:endParaRPr lang="en-US" altLang="ja-JP" dirty="0">
                <a:solidFill>
                  <a:srgbClr val="4CA6FF"/>
                </a:solidFill>
                <a:latin typeface="小塚ゴシック Pr6N M"/>
                <a:ea typeface="小塚ゴシック Pr6N M"/>
                <a:cs typeface="小塚ゴシック Pr6N M"/>
              </a:endParaRPr>
            </a:p>
            <a:p>
              <a:r>
                <a:rPr lang="ja-JP" altLang="en-US" dirty="0">
                  <a:solidFill>
                    <a:srgbClr val="4CA6FF"/>
                  </a:solidFill>
                  <a:latin typeface="小塚ゴシック Pr6N M"/>
                  <a:ea typeface="小塚ゴシック Pr6N M"/>
                  <a:cs typeface="小塚ゴシック Pr6N M"/>
                </a:rPr>
                <a:t>創出</a:t>
              </a:r>
              <a:endParaRPr kumimoji="1" lang="en-US" altLang="ja-JP" dirty="0">
                <a:solidFill>
                  <a:srgbClr val="4CA6FF"/>
                </a:solidFill>
                <a:latin typeface="小塚ゴシック Pr6N M"/>
                <a:ea typeface="小塚ゴシック Pr6N M"/>
                <a:cs typeface="小塚ゴシック Pr6N M"/>
              </a:endParaRPr>
            </a:p>
          </p:txBody>
        </p:sp>
      </p:grpSp>
      <p:grpSp>
        <p:nvGrpSpPr>
          <p:cNvPr id="37" name="図形グループ 36"/>
          <p:cNvGrpSpPr/>
          <p:nvPr/>
        </p:nvGrpSpPr>
        <p:grpSpPr>
          <a:xfrm>
            <a:off x="7172281" y="250008"/>
            <a:ext cx="752743" cy="752743"/>
            <a:chOff x="7154801" y="281179"/>
            <a:chExt cx="752743" cy="752743"/>
          </a:xfrm>
        </p:grpSpPr>
        <p:sp>
          <p:nvSpPr>
            <p:cNvPr id="38" name="角丸四角形 37"/>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7208007" y="334385"/>
              <a:ext cx="659155"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少子</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高齢</a:t>
              </a:r>
              <a:endParaRPr lang="en-US" altLang="ja-JP" dirty="0">
                <a:solidFill>
                  <a:srgbClr val="DEFFFF"/>
                </a:solidFill>
                <a:latin typeface="小塚ゴシック Pr6N M"/>
                <a:ea typeface="小塚ゴシック Pr6N M"/>
                <a:cs typeface="小塚ゴシック Pr6N M"/>
              </a:endParaRPr>
            </a:p>
          </p:txBody>
        </p:sp>
      </p:grpSp>
      <p:sp>
        <p:nvSpPr>
          <p:cNvPr id="40" name="角丸四角形 39"/>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9059584" y="259585"/>
            <a:ext cx="684803" cy="738664"/>
          </a:xfrm>
          <a:prstGeom prst="rect">
            <a:avLst/>
          </a:prstGeom>
          <a:noFill/>
        </p:spPr>
        <p:txBody>
          <a:bodyPr wrap="none" rtlCol="0">
            <a:spAutoFit/>
          </a:bodyPr>
          <a:lstStyle/>
          <a:p>
            <a:r>
              <a:rPr lang="ja-JP" altLang="en-US" sz="1400" dirty="0">
                <a:solidFill>
                  <a:srgbClr val="DEFFFF"/>
                </a:solidFill>
                <a:latin typeface="小塚ゴシック Pr6N M"/>
                <a:ea typeface="小塚ゴシック Pr6N M"/>
                <a:cs typeface="小塚ゴシック Pr6N M"/>
              </a:rPr>
              <a:t>防犯</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医療</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教育</a:t>
            </a:r>
            <a:r>
              <a:rPr lang="ja-JP" altLang="en-US" sz="1000" dirty="0">
                <a:solidFill>
                  <a:srgbClr val="DEFFFF"/>
                </a:solidFill>
                <a:latin typeface="小塚ゴシック Pr6N M"/>
                <a:ea typeface="小塚ゴシック Pr6N M"/>
                <a:cs typeface="小塚ゴシック Pr6N M"/>
              </a:rPr>
              <a:t>等</a:t>
            </a:r>
            <a:endParaRPr lang="en-US" altLang="ja-JP" dirty="0">
              <a:solidFill>
                <a:srgbClr val="DEFFFF"/>
              </a:solidFill>
              <a:latin typeface="小塚ゴシック Pr6N M"/>
              <a:ea typeface="小塚ゴシック Pr6N M"/>
              <a:cs typeface="小塚ゴシック Pr6N M"/>
            </a:endParaRPr>
          </a:p>
        </p:txBody>
      </p:sp>
      <p:sp>
        <p:nvSpPr>
          <p:cNvPr id="42" name="角丸四角形 41"/>
          <p:cNvSpPr/>
          <p:nvPr/>
        </p:nvSpPr>
        <p:spPr>
          <a:xfrm>
            <a:off x="209932" y="5849348"/>
            <a:ext cx="4545082" cy="471867"/>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latin typeface="フォントポにほんご"/>
                <a:ea typeface="フォントポにほんご"/>
                <a:cs typeface="フォントポにほんご"/>
              </a:rPr>
              <a:t>全国</a:t>
            </a:r>
            <a:r>
              <a:rPr lang="en-US" altLang="ja-JP" sz="1100" dirty="0">
                <a:latin typeface="フォントポにほんご"/>
                <a:ea typeface="フォントポにほんご"/>
                <a:cs typeface="フォントポにほんご"/>
              </a:rPr>
              <a:t>6,000</a:t>
            </a:r>
            <a:r>
              <a:rPr lang="ja-JP" altLang="en-US" sz="1100" dirty="0">
                <a:latin typeface="フォントポにほんご"/>
                <a:ea typeface="フォントポにほんご"/>
                <a:cs typeface="フォントポにほんご"/>
              </a:rPr>
              <a:t>以上の図書館からリアルタイムの貸出状況を確認できる</a:t>
            </a:r>
            <a:endParaRPr lang="en-US" altLang="ja-JP" sz="1100" dirty="0">
              <a:latin typeface="フォントポにほんご"/>
              <a:ea typeface="フォントポにほんご"/>
              <a:cs typeface="フォントポにほんご"/>
            </a:endParaRPr>
          </a:p>
        </p:txBody>
      </p:sp>
      <p:pic>
        <p:nvPicPr>
          <p:cNvPr id="13" name="図 12" descr="スクリーンショット 2016-01-28 0.44.4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418" y="4480277"/>
            <a:ext cx="3075587" cy="1242178"/>
          </a:xfrm>
          <a:prstGeom prst="rect">
            <a:avLst/>
          </a:prstGeom>
        </p:spPr>
      </p:pic>
      <p:sp>
        <p:nvSpPr>
          <p:cNvPr id="53" name="角丸四角形 52"/>
          <p:cNvSpPr/>
          <p:nvPr/>
        </p:nvSpPr>
        <p:spPr>
          <a:xfrm>
            <a:off x="96542" y="4455616"/>
            <a:ext cx="1805377" cy="590319"/>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00" dirty="0">
                <a:latin typeface="フォントポにほんご"/>
                <a:ea typeface="フォントポにほんご"/>
                <a:cs typeface="フォントポにほんご"/>
              </a:rPr>
              <a:t>② </a:t>
            </a:r>
            <a:r>
              <a:rPr lang="ja-JP" altLang="en-US" sz="1100" dirty="0">
                <a:latin typeface="フォントポにほんご"/>
                <a:ea typeface="フォントポにほんご"/>
                <a:cs typeface="フォントポにほんご"/>
              </a:rPr>
              <a:t>現在地から近い</a:t>
            </a:r>
            <a:endParaRPr lang="en-US" altLang="ja-JP" sz="1100" dirty="0">
              <a:latin typeface="フォントポにほんご"/>
              <a:ea typeface="フォントポにほんご"/>
              <a:cs typeface="フォントポにほんご"/>
            </a:endParaRPr>
          </a:p>
          <a:p>
            <a:pPr algn="ctr"/>
            <a:r>
              <a:rPr lang="ja-JP" altLang="en-US" sz="1100" dirty="0">
                <a:latin typeface="フォントポにほんご"/>
                <a:ea typeface="フォントポにほんご"/>
                <a:cs typeface="フォントポにほんご"/>
              </a:rPr>
              <a:t>図書館の蔵書・貸出</a:t>
            </a:r>
            <a:endParaRPr lang="en-US" altLang="ja-JP" sz="1100" dirty="0">
              <a:latin typeface="フォントポにほんご"/>
              <a:ea typeface="フォントポにほんご"/>
              <a:cs typeface="フォントポにほんご"/>
            </a:endParaRPr>
          </a:p>
          <a:p>
            <a:pPr algn="ctr"/>
            <a:r>
              <a:rPr lang="ja-JP" altLang="en-US" sz="1100" dirty="0">
                <a:latin typeface="フォントポにほんご"/>
                <a:ea typeface="フォントポにほんご"/>
                <a:cs typeface="フォントポにほんご"/>
              </a:rPr>
              <a:t>状況が分かる</a:t>
            </a:r>
            <a:endParaRPr lang="en-US" altLang="ja-JP" sz="1100" dirty="0">
              <a:latin typeface="フォントポにほんご"/>
              <a:ea typeface="フォントポにほんご"/>
              <a:cs typeface="フォントポにほんご"/>
            </a:endParaRPr>
          </a:p>
        </p:txBody>
      </p:sp>
      <p:sp>
        <p:nvSpPr>
          <p:cNvPr id="66" name="テキスト ボックス 65"/>
          <p:cNvSpPr txBox="1"/>
          <p:nvPr/>
        </p:nvSpPr>
        <p:spPr>
          <a:xfrm>
            <a:off x="5166303" y="5213871"/>
            <a:ext cx="4204997" cy="1200329"/>
          </a:xfrm>
          <a:prstGeom prst="rect">
            <a:avLst/>
          </a:prstGeom>
          <a:noFill/>
        </p:spPr>
        <p:txBody>
          <a:bodyPr wrap="non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利用者にとって複数かつ多数の図書館等の蔵書情報や</a:t>
            </a:r>
            <a:endParaRPr lang="en-US" altLang="ja-JP" sz="1200" dirty="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ja-JP" altLang="en-US" sz="1200" dirty="0">
                <a:latin typeface="小塚ゴシック Pr6N L"/>
                <a:ea typeface="小塚ゴシック Pr6N L"/>
                <a:cs typeface="小塚ゴシック Pr6N L"/>
              </a:rPr>
              <a:t>貸出状況が簡単に検索できるようになったため、図書館</a:t>
            </a:r>
            <a:endParaRPr lang="en-US" altLang="ja-JP" sz="1200" dirty="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ja-JP" altLang="en-US" sz="1200" dirty="0">
                <a:latin typeface="小塚ゴシック Pr6N L"/>
                <a:ea typeface="小塚ゴシック Pr6N L"/>
                <a:cs typeface="小塚ゴシック Pr6N L"/>
              </a:rPr>
              <a:t>の利用促進に繋がった</a:t>
            </a:r>
            <a:endParaRPr lang="en-US" altLang="ja-JP" sz="1200" dirty="0">
              <a:latin typeface="小塚ゴシック Pr6N L"/>
              <a:ea typeface="小塚ゴシック Pr6N L"/>
              <a:cs typeface="小塚ゴシック Pr6N L"/>
            </a:endParaRPr>
          </a:p>
          <a:p>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民間企業が再構築することで、自治体が予算をかけずに</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使い勝手の良いサービスが制作できた</a:t>
            </a:r>
            <a:endParaRPr lang="en-US" altLang="ja-JP" sz="1200" dirty="0">
              <a:latin typeface="小塚ゴシック Pr6N L"/>
              <a:ea typeface="小塚ゴシック Pr6N L"/>
              <a:cs typeface="小塚ゴシック Pr6N L"/>
            </a:endParaRPr>
          </a:p>
        </p:txBody>
      </p:sp>
    </p:spTree>
    <p:extLst>
      <p:ext uri="{BB962C8B-B14F-4D97-AF65-F5344CB8AC3E}">
        <p14:creationId xmlns:p14="http://schemas.microsoft.com/office/powerpoint/2010/main" val="340841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6431654" y="2982689"/>
            <a:ext cx="3307400"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a:t>
            </a:r>
            <a:r>
              <a:rPr lang="en-US" altLang="en-US" sz="1100" dirty="0">
                <a:solidFill>
                  <a:schemeClr val="tx1"/>
                </a:solidFill>
                <a:latin typeface="小塚ゴシック Pr6N L"/>
                <a:ea typeface="小塚ゴシック Pr6N L"/>
                <a:cs typeface="小塚ゴシック Pr6N L"/>
              </a:rPr>
              <a:t>WISH2010 – </a:t>
            </a:r>
            <a:r>
              <a:rPr lang="en-US" altLang="en-US" sz="1100" dirty="0" err="1">
                <a:solidFill>
                  <a:schemeClr val="tx1"/>
                </a:solidFill>
                <a:latin typeface="小塚ゴシック Pr6N L"/>
                <a:ea typeface="小塚ゴシック Pr6N L"/>
                <a:cs typeface="小塚ゴシック Pr6N L"/>
              </a:rPr>
              <a:t>asahi.com</a:t>
            </a:r>
            <a:r>
              <a:rPr lang="ja-JP" altLang="en-US" sz="1100" dirty="0">
                <a:solidFill>
                  <a:schemeClr val="tx1"/>
                </a:solidFill>
                <a:latin typeface="小塚ゴシック Pr6N L"/>
                <a:ea typeface="小塚ゴシック Pr6N L"/>
                <a:cs typeface="小塚ゴシック Pr6N L"/>
              </a:rPr>
              <a:t>賞等</a:t>
            </a:r>
            <a:r>
              <a:rPr lang="en-US" altLang="ja-JP" sz="1100" dirty="0">
                <a:solidFill>
                  <a:schemeClr val="tx1"/>
                </a:solidFill>
                <a:latin typeface="小塚ゴシック Pr6N L"/>
                <a:ea typeface="小塚ゴシック Pr6N L"/>
                <a:cs typeface="小塚ゴシック Pr6N L"/>
              </a:rPr>
              <a:t> </a:t>
            </a:r>
            <a:r>
              <a:rPr lang="ja-JP" altLang="en-US" sz="1100" dirty="0">
                <a:solidFill>
                  <a:schemeClr val="tx1"/>
                </a:solidFill>
                <a:latin typeface="小塚ゴシック Pr6N L"/>
                <a:ea typeface="小塚ゴシック Pr6N L"/>
                <a:cs typeface="小塚ゴシック Pr6N L"/>
              </a:rPr>
              <a:t>他</a:t>
            </a:r>
            <a:r>
              <a:rPr lang="en-US" altLang="ja-JP" sz="1100" dirty="0">
                <a:solidFill>
                  <a:schemeClr val="tx1"/>
                </a:solidFill>
                <a:latin typeface="小塚ゴシック Pr6N L"/>
                <a:ea typeface="小塚ゴシック Pr6N L"/>
                <a:cs typeface="小塚ゴシック Pr6N L"/>
              </a:rPr>
              <a:t>2</a:t>
            </a:r>
            <a:r>
              <a:rPr lang="ja-JP" altLang="en-US" sz="1100" dirty="0">
                <a:solidFill>
                  <a:schemeClr val="tx1"/>
                </a:solidFill>
                <a:latin typeface="小塚ゴシック Pr6N L"/>
                <a:ea typeface="小塚ゴシック Pr6N L"/>
                <a:cs typeface="小塚ゴシック Pr6N L"/>
              </a:rPr>
              <a:t>つ</a:t>
            </a:r>
          </a:p>
        </p:txBody>
      </p:sp>
      <p:sp>
        <p:nvSpPr>
          <p:cNvPr id="58" name="角丸四角形 57"/>
          <p:cNvSpPr/>
          <p:nvPr/>
        </p:nvSpPr>
        <p:spPr>
          <a:xfrm>
            <a:off x="5690007" y="2977215"/>
            <a:ext cx="950821"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全国</a:t>
            </a:r>
            <a:r>
              <a:rPr lang="en-US" altLang="ja-JP" sz="1200" dirty="0">
                <a:solidFill>
                  <a:schemeClr val="tx1"/>
                </a:solidFill>
                <a:latin typeface="小塚ゴシック Pr6N L"/>
                <a:ea typeface="小塚ゴシック Pr6N L"/>
                <a:cs typeface="小塚ゴシック Pr6N L"/>
              </a:rPr>
              <a:t>6,000</a:t>
            </a:r>
            <a:r>
              <a:rPr lang="ja-JP" altLang="en-US" sz="1200" dirty="0">
                <a:solidFill>
                  <a:schemeClr val="tx1"/>
                </a:solidFill>
                <a:latin typeface="小塚ゴシック Pr6N L"/>
                <a:ea typeface="小塚ゴシック Pr6N L"/>
                <a:cs typeface="小塚ゴシック Pr6N L"/>
              </a:rPr>
              <a:t>以上の図書館</a:t>
            </a:r>
          </a:p>
        </p:txBody>
      </p:sp>
      <p:sp>
        <p:nvSpPr>
          <p:cNvPr id="62" name="角丸四角形 61"/>
          <p:cNvSpPr/>
          <p:nvPr/>
        </p:nvSpPr>
        <p:spPr>
          <a:xfrm>
            <a:off x="5096143" y="3479656"/>
            <a:ext cx="950821"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767506" y="1499638"/>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図書館蔵書データベース　</a:t>
            </a:r>
            <a:endParaRPr kumimoji="1" lang="ja-JP" altLang="en-US" sz="1200" dirty="0">
              <a:solidFill>
                <a:schemeClr val="tx1"/>
              </a:solidFill>
              <a:latin typeface="小塚ゴシック Pr6N L"/>
              <a:ea typeface="小塚ゴシック Pr6N L"/>
              <a:cs typeface="小塚ゴシック Pr6N L"/>
            </a:endParaRPr>
          </a:p>
        </p:txBody>
      </p:sp>
      <p:sp>
        <p:nvSpPr>
          <p:cNvPr id="38" name="角丸四角形 37"/>
          <p:cNvSpPr/>
          <p:nvPr/>
        </p:nvSpPr>
        <p:spPr>
          <a:xfrm>
            <a:off x="5114549" y="1494164"/>
            <a:ext cx="1228416"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6342965" y="1989141"/>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独自形式</a:t>
            </a:r>
            <a:endParaRPr lang="en-US" altLang="ja-JP" sz="1200" dirty="0">
              <a:solidFill>
                <a:schemeClr val="tx1"/>
              </a:solidFill>
              <a:latin typeface="小塚ゴシック Pr6N L"/>
              <a:ea typeface="小塚ゴシック Pr6N L"/>
              <a:cs typeface="小塚ゴシック Pr6N L"/>
            </a:endParaRPr>
          </a:p>
        </p:txBody>
      </p:sp>
      <p:sp>
        <p:nvSpPr>
          <p:cNvPr id="40" name="角丸四角形 39"/>
          <p:cNvSpPr/>
          <p:nvPr/>
        </p:nvSpPr>
        <p:spPr>
          <a:xfrm>
            <a:off x="5690006" y="1983667"/>
            <a:ext cx="1274749"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46" name="正方形/長方形 45"/>
          <p:cNvSpPr/>
          <p:nvPr/>
        </p:nvSpPr>
        <p:spPr>
          <a:xfrm>
            <a:off x="6095243" y="2485379"/>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W</a:t>
            </a:r>
            <a:r>
              <a:rPr lang="en-US" altLang="ja-JP" sz="1200" dirty="0" err="1">
                <a:solidFill>
                  <a:schemeClr val="tx1"/>
                </a:solidFill>
                <a:latin typeface="小塚ゴシック Pr6N L"/>
                <a:ea typeface="小塚ゴシック Pr6N L"/>
                <a:cs typeface="小塚ゴシック Pr6N L"/>
              </a:rPr>
              <a:t>eb</a:t>
            </a:r>
            <a:r>
              <a:rPr lang="ja-JP" altLang="en-US" sz="1200" dirty="0">
                <a:solidFill>
                  <a:schemeClr val="tx1"/>
                </a:solidFill>
                <a:latin typeface="小塚ゴシック Pr6N L"/>
                <a:ea typeface="小塚ゴシック Pr6N L"/>
                <a:cs typeface="小塚ゴシック Pr6N L"/>
              </a:rPr>
              <a:t>アプリ</a:t>
            </a:r>
            <a:endParaRPr kumimoji="1" lang="ja-JP" altLang="en-US" sz="1200" dirty="0">
              <a:solidFill>
                <a:schemeClr val="tx1"/>
              </a:solidFill>
              <a:latin typeface="小塚ゴシック Pr6N L"/>
              <a:ea typeface="小塚ゴシック Pr6N L"/>
              <a:cs typeface="小塚ゴシック Pr6N L"/>
            </a:endParaRPr>
          </a:p>
        </p:txBody>
      </p:sp>
      <p:sp>
        <p:nvSpPr>
          <p:cNvPr id="47" name="角丸四角形 46"/>
          <p:cNvSpPr/>
          <p:nvPr/>
        </p:nvSpPr>
        <p:spPr>
          <a:xfrm>
            <a:off x="5096142" y="2479905"/>
            <a:ext cx="1246823" cy="361791"/>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algn="r" defTabSz="914400">
              <a:defRPr/>
            </a:pPr>
            <a:r>
              <a:rPr lang="en-US" altLang="ja-JP" sz="800" kern="0" dirty="0">
                <a:solidFill>
                  <a:sysClr val="window" lastClr="FFFFFF"/>
                </a:solidFill>
                <a:latin typeface="Corbel"/>
                <a:ea typeface="ヒラギノ角ゴ Pro W3"/>
              </a:rPr>
              <a:t>※</a:t>
            </a:r>
            <a:r>
              <a:rPr lang="ja-JP" altLang="en-US" sz="800" kern="0" dirty="0">
                <a:solidFill>
                  <a:sysClr val="window" lastClr="FFFFFF"/>
                </a:solidFill>
                <a:latin typeface="Corbel"/>
                <a:ea typeface="ヒラギノ角ゴ Pro W3"/>
              </a:rPr>
              <a:t>カーリル社のデータベースの情報はカーリル社が独自に収集したものであり、自治体自らがデータを公開する「オープンデータ」とは若干異なる性質のものです。</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52596" y="1499638"/>
            <a:ext cx="5089393" cy="461665"/>
          </a:xfrm>
          <a:prstGeom prst="rect">
            <a:avLst/>
          </a:prstGeom>
          <a:noFill/>
        </p:spPr>
        <p:txBody>
          <a:bodyPr wrap="none" rtlCol="0">
            <a:spAutoFit/>
          </a:bodyPr>
          <a:lstStyle/>
          <a:p>
            <a:r>
              <a:rPr lang="ja-JP" altLang="en-US" sz="2400" dirty="0">
                <a:solidFill>
                  <a:srgbClr val="0080FF"/>
                </a:solidFill>
                <a:latin typeface="小塚ゴシック Pro M"/>
                <a:ea typeface="小塚ゴシック Pro M"/>
                <a:cs typeface="小塚ゴシック Pro M"/>
              </a:rPr>
              <a:t> </a:t>
            </a:r>
            <a:r>
              <a:rPr lang="en-US" altLang="ja-JP" sz="2400" dirty="0">
                <a:solidFill>
                  <a:srgbClr val="0080FF"/>
                </a:solidFill>
                <a:latin typeface="小塚ゴシック Pro M"/>
                <a:ea typeface="小塚ゴシック Pro M"/>
                <a:cs typeface="小塚ゴシック Pro M"/>
              </a:rPr>
              <a:t>“</a:t>
            </a:r>
            <a:r>
              <a:rPr lang="ja-JP" altLang="en-US" sz="2400" dirty="0">
                <a:solidFill>
                  <a:srgbClr val="0080FF"/>
                </a:solidFill>
                <a:latin typeface="小塚ゴシック Pro M"/>
                <a:ea typeface="小塚ゴシック Pro M"/>
                <a:cs typeface="小塚ゴシック Pro M"/>
              </a:rPr>
              <a:t>日本だからできた</a:t>
            </a:r>
            <a:r>
              <a:rPr lang="en-US" altLang="ja-JP" sz="2400" dirty="0">
                <a:solidFill>
                  <a:srgbClr val="0080FF"/>
                </a:solidFill>
                <a:latin typeface="小塚ゴシック Pro M"/>
                <a:ea typeface="小塚ゴシック Pro M"/>
                <a:cs typeface="小塚ゴシック Pro M"/>
              </a:rPr>
              <a:t>”</a:t>
            </a:r>
            <a:r>
              <a:rPr lang="ja-JP" altLang="en-US" sz="2400" dirty="0">
                <a:solidFill>
                  <a:srgbClr val="0080FF"/>
                </a:solidFill>
                <a:latin typeface="小塚ゴシック Pro M"/>
                <a:ea typeface="小塚ゴシック Pro M"/>
                <a:cs typeface="小塚ゴシック Pro M"/>
              </a:rPr>
              <a:t>図書館システム</a:t>
            </a:r>
          </a:p>
        </p:txBody>
      </p:sp>
      <p:pic>
        <p:nvPicPr>
          <p:cNvPr id="3" name="アイディアb.png" descr="/Users/meg/Desktop/特研/特研OD/アイコン/アイディア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264860" y="1395606"/>
            <a:ext cx="434025" cy="522660"/>
          </a:xfrm>
          <a:prstGeom prst="rect">
            <a:avLst/>
          </a:prstGeom>
        </p:spPr>
      </p:pic>
      <p:pic>
        <p:nvPicPr>
          <p:cNvPr id="6" name="パソコン作業b.png" descr="/Users/meg/Desktop/特研/特研OD/アイコン/パソコン作業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098870" y="1959611"/>
            <a:ext cx="526486" cy="440796"/>
          </a:xfrm>
          <a:prstGeom prst="rect">
            <a:avLst/>
          </a:prstGeom>
        </p:spPr>
      </p:pic>
      <p:pic>
        <p:nvPicPr>
          <p:cNvPr id="7" name="チームb.png" descr="/Users/meg/Desktop/特研/特研OD/アイコン/チーム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9252593" y="2400408"/>
            <a:ext cx="468705" cy="513122"/>
          </a:xfrm>
          <a:prstGeom prst="rect">
            <a:avLst/>
          </a:prstGeom>
        </p:spPr>
      </p:pic>
      <p:pic>
        <p:nvPicPr>
          <p:cNvPr id="9" name="受賞b.png" descr="/Users/meg/Desktop/特研/特研OD/アイコン/受賞b.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180085" y="2922112"/>
            <a:ext cx="311825" cy="491948"/>
          </a:xfrm>
          <a:prstGeom prst="rect">
            <a:avLst/>
          </a:prstGeom>
        </p:spPr>
      </p:pic>
      <p:pic>
        <p:nvPicPr>
          <p:cNvPr id="12" name="マーカーb.png" descr="/Users/meg/Desktop/特研/特研OD/アイコン/マーカーb.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9238609" y="3421531"/>
            <a:ext cx="482689" cy="494823"/>
          </a:xfrm>
          <a:prstGeom prst="rect">
            <a:avLst/>
          </a:prstGeom>
        </p:spPr>
      </p:pic>
      <p:pic>
        <p:nvPicPr>
          <p:cNvPr id="13" name="拡声器b.png" descr="/Users/meg/Desktop/特研/特研OD/アイコン/拡声器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5272473" y="4308661"/>
            <a:ext cx="688804" cy="703011"/>
          </a:xfrm>
          <a:prstGeom prst="rect">
            <a:avLst/>
          </a:prstGeom>
        </p:spPr>
      </p:pic>
      <p:sp>
        <p:nvSpPr>
          <p:cNvPr id="54" name="テキスト ボックス 53"/>
          <p:cNvSpPr txBox="1"/>
          <p:nvPr/>
        </p:nvSpPr>
        <p:spPr>
          <a:xfrm>
            <a:off x="10948" y="2059729"/>
            <a:ext cx="5025849" cy="4713598"/>
          </a:xfrm>
          <a:prstGeom prst="rect">
            <a:avLst/>
          </a:prstGeom>
          <a:noFill/>
        </p:spPr>
        <p:txBody>
          <a:bodyPr vert="horz" wrap="square" rtlCol="0" anchor="t" anchorCtr="0">
            <a:spAutoFit/>
          </a:bodyPr>
          <a:lstStyle/>
          <a:p>
            <a:pPr fontAlgn="ctr">
              <a:lnSpc>
                <a:spcPct val="110000"/>
              </a:lnSpc>
            </a:pPr>
            <a:r>
              <a:rPr lang="ja-JP" altLang="en-US" sz="1050" dirty="0">
                <a:ea typeface="小塚ゴシック Pr6N L"/>
                <a:cs typeface="小塚ゴシック Pr6N L"/>
              </a:rPr>
              <a:t>　カーリルは全国</a:t>
            </a:r>
            <a:r>
              <a:rPr lang="en-US" altLang="ja-JP" sz="1050" dirty="0">
                <a:ea typeface="小塚ゴシック Pr6N L"/>
                <a:cs typeface="小塚ゴシック Pr6N L"/>
              </a:rPr>
              <a:t>6,000</a:t>
            </a:r>
            <a:r>
              <a:rPr lang="ja-JP" altLang="en-US" sz="1050" dirty="0">
                <a:ea typeface="小塚ゴシック Pr6N L"/>
                <a:cs typeface="小塚ゴシック Pr6N L"/>
              </a:rPr>
              <a:t>以上の図書館の蔵書</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情報と貸出状況を簡単に検索できるサービ</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スである。予め現在地を登録しておき、本</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のタイトルを入力すると、現在地から近い</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図書館の蔵書・貸出状況を確認することが</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できる。加えて、</a:t>
            </a:r>
            <a:r>
              <a:rPr lang="en-US" altLang="ja-JP" sz="1050" dirty="0">
                <a:ea typeface="小塚ゴシック Pr6N L"/>
                <a:cs typeface="小塚ゴシック Pr6N L"/>
              </a:rPr>
              <a:t>Amazon</a:t>
            </a:r>
            <a:r>
              <a:rPr lang="ja-JP" altLang="en-US" sz="1050" dirty="0">
                <a:ea typeface="小塚ゴシック Pr6N L"/>
                <a:cs typeface="小塚ゴシック Pr6N L"/>
              </a:rPr>
              <a:t>等の書誌データベー</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スと連携しており、検索した本を今すぐ手</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に入れたい場合はインターネット購入する</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ことも可能である。</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　カーリルが大きく飛躍した背景として</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日本の図書館サービスの品質の高さが挙げられる。</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例えばアメリカの図書館では、中心都市だけ図書館が発展しているため、地方によって受けられるサービスが異なるが、日本の図書館の場合は均質なサービスを全国どこでも受けられる。しかし、利用者目線で図書館情報や蔵書情報を提供する手段が</a:t>
            </a:r>
            <a:endParaRPr lang="en-US" altLang="ja-JP" sz="1050" dirty="0">
              <a:ea typeface="小塚ゴシック Pr6N L"/>
              <a:cs typeface="小塚ゴシック Pr6N L"/>
            </a:endParaRPr>
          </a:p>
          <a:p>
            <a:pPr fontAlgn="ctr">
              <a:lnSpc>
                <a:spcPct val="110000"/>
              </a:lnSpc>
            </a:pPr>
            <a:r>
              <a:rPr lang="ja-JP" altLang="en-US" sz="1050" dirty="0">
                <a:ea typeface="小塚ゴシック Pr6N L"/>
                <a:cs typeface="小塚ゴシック Pr6N L"/>
              </a:rPr>
              <a:t>なく、全国均一かつ提供サービスの品質が高いというポテンシャルが有効活用されていなかった。</a:t>
            </a:r>
            <a:endParaRPr lang="en-US" altLang="ja-JP" sz="1050" dirty="0">
              <a:ea typeface="小塚ゴシック Pr6N L"/>
              <a:cs typeface="小塚ゴシック Pr6N L"/>
            </a:endParaRPr>
          </a:p>
          <a:p>
            <a:pPr fontAlgn="ctr">
              <a:lnSpc>
                <a:spcPct val="110000"/>
              </a:lnSpc>
            </a:pPr>
            <a:r>
              <a:rPr lang="ja-JP" altLang="ja-JP" sz="1050" dirty="0">
                <a:ea typeface="小塚ゴシック Pr6N L"/>
                <a:cs typeface="小塚ゴシック Pr6N L"/>
              </a:rPr>
              <a:t>　</a:t>
            </a:r>
            <a:r>
              <a:rPr lang="ja-JP" altLang="en-US" sz="1050" dirty="0">
                <a:ea typeface="小塚ゴシック Pr6N L"/>
                <a:cs typeface="小塚ゴシック Pr6N L"/>
              </a:rPr>
              <a:t>創業者はこの点に着目し、独自に図書館から情報を収集してカーリルを開発した。民間企業が図書館</a:t>
            </a:r>
            <a:r>
              <a:rPr kumimoji="1" lang="ja-JP" altLang="en-US" sz="1050" dirty="0">
                <a:ea typeface="小塚ゴシック Pr6N L"/>
                <a:cs typeface="小塚ゴシック Pr6N L"/>
              </a:rPr>
              <a:t>利用者を伸ばすことで公共の分野に対してイノベーション</a:t>
            </a:r>
            <a:r>
              <a:rPr lang="ja-JP" altLang="en-US" sz="1050" dirty="0">
                <a:ea typeface="小塚ゴシック Pr6N L"/>
                <a:cs typeface="小塚ゴシック Pr6N L"/>
              </a:rPr>
              <a:t>を起こす、という切り口で生まれたカーリルは、民間ならではの使い勝手がよくポップでおしゃれなインターフェイスが利用者の好評を博した。経済産業省が</a:t>
            </a:r>
            <a:r>
              <a:rPr lang="en-US" altLang="ja-JP" sz="1050" dirty="0">
                <a:ea typeface="小塚ゴシック Pr6N L"/>
                <a:cs typeface="小塚ゴシック Pr6N L"/>
              </a:rPr>
              <a:t>2014</a:t>
            </a:r>
            <a:r>
              <a:rPr lang="ja-JP" altLang="en-US" sz="1050" dirty="0">
                <a:ea typeface="小塚ゴシック Pr6N L"/>
                <a:cs typeface="小塚ゴシック Pr6N L"/>
              </a:rPr>
              <a:t>年に開催した「</a:t>
            </a:r>
            <a:r>
              <a:rPr lang="en-US" altLang="ja-JP" sz="1050" dirty="0">
                <a:ea typeface="小塚ゴシック Pr6N L"/>
                <a:cs typeface="小塚ゴシック Pr6N L"/>
              </a:rPr>
              <a:t>IT</a:t>
            </a:r>
            <a:r>
              <a:rPr lang="ja-JP" altLang="en-US" sz="1050" dirty="0">
                <a:ea typeface="小塚ゴシック Pr6N L"/>
                <a:cs typeface="小塚ゴシック Pr6N L"/>
              </a:rPr>
              <a:t>融合フォーラム</a:t>
            </a:r>
            <a:r>
              <a:rPr lang="en-US" altLang="ja-JP" sz="1050" dirty="0">
                <a:ea typeface="小塚ゴシック Pr6N L"/>
                <a:cs typeface="小塚ゴシック Pr6N L"/>
              </a:rPr>
              <a:t> </a:t>
            </a:r>
            <a:r>
              <a:rPr lang="ja-JP" altLang="en-US" sz="1050" dirty="0">
                <a:ea typeface="小塚ゴシック Pr6N L"/>
                <a:cs typeface="小塚ゴシック Pr6N L"/>
              </a:rPr>
              <a:t>公共データワーキンググループ」では、オープンデータを利用をビジネス化した成功事例として挙げられるなど、その名前は全国に知れ渡っている。</a:t>
            </a:r>
            <a:endParaRPr lang="en-US" altLang="ja-JP" sz="1050" dirty="0">
              <a:ea typeface="小塚ゴシック Pr6N L"/>
              <a:cs typeface="小塚ゴシック Pr6N L"/>
            </a:endParaRPr>
          </a:p>
          <a:p>
            <a:pPr fontAlgn="ctr">
              <a:lnSpc>
                <a:spcPct val="110000"/>
              </a:lnSpc>
            </a:pPr>
            <a:endParaRPr kumimoji="1" lang="ja-JP" altLang="en-US" sz="1050" dirty="0">
              <a:ea typeface="小塚ゴシック Pr6N L"/>
              <a:cs typeface="小塚ゴシック Pr6N L"/>
            </a:endParaRPr>
          </a:p>
        </p:txBody>
      </p:sp>
      <p:pic>
        <p:nvPicPr>
          <p:cNvPr id="43" name="図 42" descr="teamカーリル.jpg"/>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865655" y="2162233"/>
            <a:ext cx="1941839" cy="1729677"/>
          </a:xfrm>
          <a:prstGeom prst="rect">
            <a:avLst/>
          </a:prstGeom>
        </p:spPr>
      </p:pic>
      <p:sp>
        <p:nvSpPr>
          <p:cNvPr id="56" name="テキスト ボックス 55"/>
          <p:cNvSpPr txBox="1"/>
          <p:nvPr/>
        </p:nvSpPr>
        <p:spPr>
          <a:xfrm>
            <a:off x="9194586" y="4277421"/>
            <a:ext cx="615553" cy="1900408"/>
          </a:xfrm>
          <a:prstGeom prst="rect">
            <a:avLst/>
          </a:prstGeom>
          <a:noFill/>
        </p:spPr>
        <p:txBody>
          <a:bodyPr vert="eaVert" wrap="none" rtlCol="0">
            <a:spAutoFit/>
          </a:bodyPr>
          <a:lstStyle/>
          <a:p>
            <a:r>
              <a:rPr kumimoji="1" lang="ja-JP" altLang="en-US" sz="2800" dirty="0">
                <a:solidFill>
                  <a:srgbClr val="0080FF"/>
                </a:solidFill>
                <a:latin typeface="フォントポにほんご"/>
                <a:ea typeface="フォントポにほんご"/>
                <a:cs typeface="フォントポにほんご"/>
              </a:rPr>
              <a:t>利用者の声</a:t>
            </a:r>
          </a:p>
        </p:txBody>
      </p:sp>
      <p:cxnSp>
        <p:nvCxnSpPr>
          <p:cNvPr id="59" name="直線コネクタ 58"/>
          <p:cNvCxnSpPr/>
          <p:nvPr/>
        </p:nvCxnSpPr>
        <p:spPr>
          <a:xfrm flipH="1" flipV="1">
            <a:off x="5245529" y="5213789"/>
            <a:ext cx="3963777" cy="13836"/>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60" name="テキスト ボックス 59"/>
          <p:cNvSpPr txBox="1"/>
          <p:nvPr/>
        </p:nvSpPr>
        <p:spPr>
          <a:xfrm>
            <a:off x="5985994" y="4285664"/>
            <a:ext cx="3108543" cy="646331"/>
          </a:xfrm>
          <a:prstGeom prst="rect">
            <a:avLst/>
          </a:prstGeom>
          <a:noFill/>
        </p:spPr>
        <p:txBody>
          <a:bodyPr wrap="none" rtlCol="0">
            <a:spAutoFit/>
          </a:bodyPr>
          <a:lstStyle/>
          <a:p>
            <a:r>
              <a:rPr lang="ja-JP" altLang="en-US" sz="1200" dirty="0">
                <a:latin typeface="小塚ゴシック Pr6N L"/>
                <a:ea typeface="小塚ゴシック Pr6N L"/>
                <a:cs typeface="小塚ゴシック Pr6N L"/>
              </a:rPr>
              <a:t>横断検索だったら都立図書館のサイトでも</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できるけど、こちらは読みたいリストを</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保存できるから便利！！</a:t>
            </a:r>
            <a:endParaRPr kumimoji="1" lang="ja-JP" altLang="en-US" sz="1200" dirty="0">
              <a:latin typeface="小塚ゴシック Pr6N L"/>
              <a:ea typeface="小塚ゴシック Pr6N L"/>
              <a:cs typeface="小塚ゴシック Pr6N L"/>
            </a:endParaRPr>
          </a:p>
        </p:txBody>
      </p:sp>
      <p:sp>
        <p:nvSpPr>
          <p:cNvPr id="65" name="テキスト ボックス 64"/>
          <p:cNvSpPr txBox="1"/>
          <p:nvPr/>
        </p:nvSpPr>
        <p:spPr>
          <a:xfrm>
            <a:off x="5985994" y="5548805"/>
            <a:ext cx="3544047" cy="461665"/>
          </a:xfrm>
          <a:prstGeom prst="rect">
            <a:avLst/>
          </a:prstGeom>
          <a:noFill/>
        </p:spPr>
        <p:txBody>
          <a:bodyPr wrap="none" rtlCol="0">
            <a:spAutoFit/>
          </a:bodyPr>
          <a:lstStyle/>
          <a:p>
            <a:r>
              <a:rPr lang="ja-JP" altLang="en-US" sz="1200" dirty="0">
                <a:latin typeface="小塚ゴシック Pr6N L"/>
                <a:ea typeface="小塚ゴシック Pr6N L"/>
                <a:cs typeface="小塚ゴシック Pr6N L"/>
              </a:rPr>
              <a:t>目的と手段の組み合わせを両立させた</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ユーザーインタフェースの考え方が素晴らしい。</a:t>
            </a:r>
            <a:endParaRPr lang="en-US" altLang="ja-JP" sz="1200" dirty="0">
              <a:latin typeface="小塚ゴシック Pr6N L"/>
              <a:ea typeface="小塚ゴシック Pr6N L"/>
              <a:cs typeface="小塚ゴシック Pr6N L"/>
            </a:endParaRPr>
          </a:p>
        </p:txBody>
      </p:sp>
      <p:pic>
        <p:nvPicPr>
          <p:cNvPr id="66" name="拡声器b.png" descr="/Users/meg/Desktop/特研/特研OD/アイコン/拡声器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5272473" y="5443458"/>
            <a:ext cx="688804" cy="703011"/>
          </a:xfrm>
          <a:prstGeom prst="rect">
            <a:avLst/>
          </a:prstGeom>
        </p:spPr>
      </p:pic>
      <p:sp>
        <p:nvSpPr>
          <p:cNvPr id="82" name="正方形/長方形 81"/>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83"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solidFill>
                  <a:schemeClr val="bg1"/>
                </a:solidFill>
                <a:latin typeface="小塚ゴシック Pro M"/>
                <a:ea typeface="小塚ゴシック Pro M"/>
                <a:cs typeface="小塚ゴシック Pro M"/>
              </a:rPr>
              <a:t>カーリル</a:t>
            </a:r>
          </a:p>
        </p:txBody>
      </p:sp>
      <p:sp>
        <p:nvSpPr>
          <p:cNvPr id="85"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a:solidFill>
                  <a:schemeClr val="bg1"/>
                </a:solidFill>
                <a:latin typeface="小塚ゴシック Pr6N L"/>
                <a:ea typeface="小塚ゴシック Pr6N L"/>
                <a:cs typeface="小塚ゴシック Pr6N L"/>
              </a:rPr>
              <a:t>株式会社カーリル</a:t>
            </a:r>
            <a:endParaRPr kumimoji="1" lang="ja-JP" altLang="en-US" sz="1400" dirty="0">
              <a:solidFill>
                <a:schemeClr val="bg1"/>
              </a:solidFill>
              <a:latin typeface="小塚ゴシック Pr6N R"/>
              <a:ea typeface="小塚ゴシック Pr6N R"/>
              <a:cs typeface="小塚ゴシック Pr6N R"/>
            </a:endParaRPr>
          </a:p>
        </p:txBody>
      </p:sp>
      <p:grpSp>
        <p:nvGrpSpPr>
          <p:cNvPr id="86" name="図形グループ 85"/>
          <p:cNvGrpSpPr/>
          <p:nvPr/>
        </p:nvGrpSpPr>
        <p:grpSpPr>
          <a:xfrm>
            <a:off x="6255233" y="250008"/>
            <a:ext cx="752743" cy="752743"/>
            <a:chOff x="6255233" y="281179"/>
            <a:chExt cx="752743" cy="752743"/>
          </a:xfrm>
          <a:noFill/>
        </p:grpSpPr>
        <p:sp>
          <p:nvSpPr>
            <p:cNvPr id="87" name="角丸四角形 86"/>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6308439" y="334385"/>
              <a:ext cx="646331" cy="646331"/>
            </a:xfrm>
            <a:prstGeom prst="rect">
              <a:avLst/>
            </a:prstGeom>
            <a:grpFill/>
            <a:ln>
              <a:noFill/>
            </a:ln>
          </p:spPr>
          <p:txBody>
            <a:bodyPr wrap="none" rtlCol="0">
              <a:spAutoFit/>
            </a:bodyPr>
            <a:lstStyle/>
            <a:p>
              <a:r>
                <a:rPr kumimoji="1" lang="ja-JP" altLang="en-US" dirty="0">
                  <a:solidFill>
                    <a:srgbClr val="DEFFFF"/>
                  </a:solidFill>
                  <a:latin typeface="小塚ゴシック Pr6N M"/>
                  <a:ea typeface="小塚ゴシック Pr6N M"/>
                  <a:cs typeface="小塚ゴシック Pr6N M"/>
                </a:rPr>
                <a:t>防災</a:t>
              </a:r>
              <a:endParaRPr kumimoji="1"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89" name="図形グループ 88"/>
          <p:cNvGrpSpPr/>
          <p:nvPr/>
        </p:nvGrpSpPr>
        <p:grpSpPr>
          <a:xfrm>
            <a:off x="8089329" y="250008"/>
            <a:ext cx="752743" cy="752743"/>
            <a:chOff x="8060984" y="281179"/>
            <a:chExt cx="752743" cy="752743"/>
          </a:xfrm>
          <a:solidFill>
            <a:schemeClr val="bg1"/>
          </a:solidFill>
        </p:grpSpPr>
        <p:sp>
          <p:nvSpPr>
            <p:cNvPr id="90" name="角丸四角形 89"/>
            <p:cNvSpPr/>
            <p:nvPr/>
          </p:nvSpPr>
          <p:spPr>
            <a:xfrm>
              <a:off x="8060984"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8114190" y="334385"/>
              <a:ext cx="646331" cy="646331"/>
            </a:xfrm>
            <a:prstGeom prst="rect">
              <a:avLst/>
            </a:prstGeom>
            <a:grpFill/>
            <a:ln>
              <a:solidFill>
                <a:schemeClr val="bg1"/>
              </a:solidFill>
            </a:ln>
          </p:spPr>
          <p:txBody>
            <a:bodyPr wrap="none" rtlCol="0">
              <a:spAutoFit/>
            </a:bodyPr>
            <a:lstStyle/>
            <a:p>
              <a:r>
                <a:rPr lang="ja-JP" altLang="en-US" dirty="0">
                  <a:solidFill>
                    <a:srgbClr val="4CA6FF"/>
                  </a:solidFill>
                  <a:latin typeface="小塚ゴシック Pr6N M"/>
                  <a:ea typeface="小塚ゴシック Pr6N M"/>
                  <a:cs typeface="小塚ゴシック Pr6N M"/>
                </a:rPr>
                <a:t>産業</a:t>
              </a:r>
              <a:endParaRPr lang="en-US" altLang="ja-JP" dirty="0">
                <a:solidFill>
                  <a:srgbClr val="4CA6FF"/>
                </a:solidFill>
                <a:latin typeface="小塚ゴシック Pr6N M"/>
                <a:ea typeface="小塚ゴシック Pr6N M"/>
                <a:cs typeface="小塚ゴシック Pr6N M"/>
              </a:endParaRPr>
            </a:p>
            <a:p>
              <a:r>
                <a:rPr lang="ja-JP" altLang="en-US" dirty="0">
                  <a:solidFill>
                    <a:srgbClr val="4CA6FF"/>
                  </a:solidFill>
                  <a:latin typeface="小塚ゴシック Pr6N M"/>
                  <a:ea typeface="小塚ゴシック Pr6N M"/>
                  <a:cs typeface="小塚ゴシック Pr6N M"/>
                </a:rPr>
                <a:t>創出</a:t>
              </a:r>
              <a:endParaRPr kumimoji="1" lang="en-US" altLang="ja-JP" dirty="0">
                <a:solidFill>
                  <a:srgbClr val="4CA6FF"/>
                </a:solidFill>
                <a:latin typeface="小塚ゴシック Pr6N M"/>
                <a:ea typeface="小塚ゴシック Pr6N M"/>
                <a:cs typeface="小塚ゴシック Pr6N M"/>
              </a:endParaRPr>
            </a:p>
          </p:txBody>
        </p:sp>
      </p:grpSp>
      <p:grpSp>
        <p:nvGrpSpPr>
          <p:cNvPr id="92" name="図形グループ 91"/>
          <p:cNvGrpSpPr/>
          <p:nvPr/>
        </p:nvGrpSpPr>
        <p:grpSpPr>
          <a:xfrm>
            <a:off x="7172281" y="250008"/>
            <a:ext cx="752743" cy="752743"/>
            <a:chOff x="7154801" y="281179"/>
            <a:chExt cx="752743" cy="752743"/>
          </a:xfrm>
        </p:grpSpPr>
        <p:sp>
          <p:nvSpPr>
            <p:cNvPr id="93" name="角丸四角形 92"/>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7208007" y="334385"/>
              <a:ext cx="659155"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少子</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高齢</a:t>
              </a:r>
              <a:endParaRPr lang="en-US" altLang="ja-JP" dirty="0">
                <a:solidFill>
                  <a:srgbClr val="DEFFFF"/>
                </a:solidFill>
                <a:latin typeface="小塚ゴシック Pr6N M"/>
                <a:ea typeface="小塚ゴシック Pr6N M"/>
                <a:cs typeface="小塚ゴシック Pr6N M"/>
              </a:endParaRPr>
            </a:p>
          </p:txBody>
        </p:sp>
      </p:grpSp>
      <p:sp>
        <p:nvSpPr>
          <p:cNvPr id="95" name="角丸四角形 94"/>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9059584" y="259585"/>
            <a:ext cx="684803" cy="738664"/>
          </a:xfrm>
          <a:prstGeom prst="rect">
            <a:avLst/>
          </a:prstGeom>
          <a:noFill/>
        </p:spPr>
        <p:txBody>
          <a:bodyPr wrap="none" rtlCol="0">
            <a:spAutoFit/>
          </a:bodyPr>
          <a:lstStyle/>
          <a:p>
            <a:r>
              <a:rPr lang="ja-JP" altLang="en-US" sz="1400" dirty="0">
                <a:solidFill>
                  <a:srgbClr val="DEFFFF"/>
                </a:solidFill>
                <a:latin typeface="小塚ゴシック Pr6N M"/>
                <a:ea typeface="小塚ゴシック Pr6N M"/>
                <a:cs typeface="小塚ゴシック Pr6N M"/>
              </a:rPr>
              <a:t>防犯</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医療</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教育</a:t>
            </a:r>
            <a:r>
              <a:rPr lang="ja-JP" altLang="en-US" sz="1000" dirty="0">
                <a:solidFill>
                  <a:srgbClr val="DEFFFF"/>
                </a:solidFill>
                <a:latin typeface="小塚ゴシック Pr6N M"/>
                <a:ea typeface="小塚ゴシック Pr6N M"/>
                <a:cs typeface="小塚ゴシック Pr6N M"/>
              </a:rPr>
              <a:t>等</a:t>
            </a:r>
            <a:endParaRPr lang="en-US" altLang="ja-JP" dirty="0">
              <a:solidFill>
                <a:srgbClr val="DEFFFF"/>
              </a:solidFill>
              <a:latin typeface="小塚ゴシック Pr6N M"/>
              <a:ea typeface="小塚ゴシック Pr6N M"/>
              <a:cs typeface="小塚ゴシック Pr6N M"/>
            </a:endParaRPr>
          </a:p>
        </p:txBody>
      </p:sp>
      <p:sp>
        <p:nvSpPr>
          <p:cNvPr id="49" name="テキスト ボックス 48"/>
          <p:cNvSpPr txBox="1"/>
          <p:nvPr/>
        </p:nvSpPr>
        <p:spPr>
          <a:xfrm>
            <a:off x="3013944" y="3859111"/>
            <a:ext cx="1925195" cy="200055"/>
          </a:xfrm>
          <a:prstGeom prst="rect">
            <a:avLst/>
          </a:prstGeom>
          <a:noFill/>
        </p:spPr>
        <p:txBody>
          <a:bodyPr wrap="none" rtlCol="0">
            <a:spAutoFit/>
          </a:bodyPr>
          <a:lstStyle/>
          <a:p>
            <a:r>
              <a:rPr kumimoji="1" lang="ja-JP" altLang="en-US" sz="700" dirty="0">
                <a:latin typeface="小塚ゴシック Pr6N L"/>
                <a:ea typeface="小塚ゴシック Pr6N L"/>
                <a:cs typeface="小塚ゴシック Pr6N L"/>
              </a:rPr>
              <a:t>（カーリル運営会社の皆様　公式</a:t>
            </a:r>
            <a:r>
              <a:rPr kumimoji="1" lang="en-US" altLang="ja-JP" sz="700" dirty="0">
                <a:latin typeface="小塚ゴシック Pr6N L"/>
                <a:ea typeface="小塚ゴシック Pr6N L"/>
                <a:cs typeface="小塚ゴシック Pr6N L"/>
              </a:rPr>
              <a:t>HP</a:t>
            </a:r>
            <a:r>
              <a:rPr kumimoji="1" lang="ja-JP" altLang="en-US" sz="700" dirty="0">
                <a:latin typeface="小塚ゴシック Pr6N L"/>
                <a:ea typeface="小塚ゴシック Pr6N L"/>
                <a:cs typeface="小塚ゴシック Pr6N L"/>
              </a:rPr>
              <a:t>より）</a:t>
            </a:r>
          </a:p>
        </p:txBody>
      </p:sp>
      <p:sp>
        <p:nvSpPr>
          <p:cNvPr id="51"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1400" dirty="0">
                <a:solidFill>
                  <a:srgbClr val="FFFFFF"/>
                </a:solidFill>
                <a:latin typeface="小塚ゴシック Pr6N R"/>
                <a:ea typeface="小塚ゴシック Pr6N R"/>
                <a:cs typeface="小塚ゴシック Pr6N R"/>
              </a:rPr>
              <a:t>借りたい</a:t>
            </a:r>
            <a:r>
              <a:rPr lang="ja-JP" altLang="en-US" sz="1400" dirty="0">
                <a:solidFill>
                  <a:srgbClr val="FFFFFF"/>
                </a:solidFill>
                <a:latin typeface="小塚ゴシック Pr6N R"/>
                <a:ea typeface="小塚ゴシック Pr6N R"/>
                <a:cs typeface="小塚ゴシック Pr6N R"/>
              </a:rPr>
              <a:t>一</a:t>
            </a:r>
            <a:r>
              <a:rPr lang="en-US" altLang="en-US" sz="1400" dirty="0">
                <a:solidFill>
                  <a:srgbClr val="FFFFFF"/>
                </a:solidFill>
                <a:latin typeface="小塚ゴシック Pr6N R"/>
                <a:ea typeface="小塚ゴシック Pr6N R"/>
                <a:cs typeface="小塚ゴシック Pr6N R"/>
              </a:rPr>
              <a:t>冊、見つかる！</a:t>
            </a:r>
            <a:endParaRPr kumimoji="1" lang="ja-JP" altLang="en-US" sz="1400" dirty="0">
              <a:solidFill>
                <a:srgbClr val="FFFFFF"/>
              </a:solidFill>
              <a:latin typeface="小塚ゴシック Pr6N R"/>
              <a:ea typeface="小塚ゴシック Pr6N R"/>
              <a:cs typeface="小塚ゴシック Pr6N R"/>
            </a:endParaRPr>
          </a:p>
        </p:txBody>
      </p:sp>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154edc-d128-4cc9-8ba8-0a52feda84e1">
      <Terms xmlns="http://schemas.microsoft.com/office/infopath/2007/PartnerControls"/>
    </lcf76f155ced4ddcb4097134ff3c332f>
    <TaxCatchAll xmlns="ed9888db-c08f-4880-8c8f-9300fabbe8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30E2F3A16F92B4AB9E792CF74957C4D" ma:contentTypeVersion="14" ma:contentTypeDescription="新しいドキュメントを作成します。" ma:contentTypeScope="" ma:versionID="f89a71fa2f28d86cf6c115771ee3bad3">
  <xsd:schema xmlns:xsd="http://www.w3.org/2001/XMLSchema" xmlns:xs="http://www.w3.org/2001/XMLSchema" xmlns:p="http://schemas.microsoft.com/office/2006/metadata/properties" xmlns:ns2="01154edc-d128-4cc9-8ba8-0a52feda84e1" xmlns:ns3="ed9888db-c08f-4880-8c8f-9300fabbe8b3" targetNamespace="http://schemas.microsoft.com/office/2006/metadata/properties" ma:root="true" ma:fieldsID="3a3390c3abcfd13db636efa8ac4e55b3" ns2:_="" ns3:_="">
    <xsd:import namespace="01154edc-d128-4cc9-8ba8-0a52feda84e1"/>
    <xsd:import namespace="ed9888db-c08f-4880-8c8f-9300fabbe8b3"/>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54edc-d128-4cc9-8ba8-0a52feda8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9888db-c08f-4880-8c8f-9300fabbe8b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1d3383e-2f59-4ab9-837f-b7921ffc7fe5}" ma:internalName="TaxCatchAll" ma:showField="CatchAllData" ma:web="ed9888db-c08f-4880-8c8f-9300fabbe8b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790E8-7D1F-4C09-B53E-9F425F93EBDD}">
  <ds:schemaRefs>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ed9888db-c08f-4880-8c8f-9300fabbe8b3"/>
    <ds:schemaRef ds:uri="ca3057fd-0324-4fcb-be6b-0e4116dd456b"/>
  </ds:schemaRefs>
</ds:datastoreItem>
</file>

<file path=customXml/itemProps2.xml><?xml version="1.0" encoding="utf-8"?>
<ds:datastoreItem xmlns:ds="http://schemas.openxmlformats.org/officeDocument/2006/customXml" ds:itemID="{62D25D92-AAC2-424E-8153-756707B7A3B2}">
  <ds:schemaRefs>
    <ds:schemaRef ds:uri="http://schemas.microsoft.com/sharepoint/v3/contenttype/forms"/>
  </ds:schemaRefs>
</ds:datastoreItem>
</file>

<file path=customXml/itemProps3.xml><?xml version="1.0" encoding="utf-8"?>
<ds:datastoreItem xmlns:ds="http://schemas.openxmlformats.org/officeDocument/2006/customXml" ds:itemID="{6B98BF85-8738-4FAC-BDF2-EC65D11B00C6}"/>
</file>

<file path=docProps/app.xml><?xml version="1.0" encoding="utf-8"?>
<Properties xmlns="http://schemas.openxmlformats.org/officeDocument/2006/extended-properties" xmlns:vt="http://schemas.openxmlformats.org/officeDocument/2006/docPropsVTypes">
  <TotalTime>0</TotalTime>
  <Words>665</Words>
  <PresentationFormat>A4 210 x 297 mm</PresentationFormat>
  <Paragraphs>79</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2018-02-21T08:05:47Z</dcterms:created>
  <dcterms:modified xsi:type="dcterms:W3CDTF">2023-09-12T06:25:48Z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0x01010090C646FE3FD55445A85EE3E91959D1A0</vt:lpwstr>
  </property>
  <property fmtid="{D5CDD505-2E9C-101B-9397-08002B2CF9AE}" pid="3" name="MediaServiceImageTags">
    <vt:lpwstr/>
  </property>
</Properties>
</file>