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906000" cy="6858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9FF"/>
    <a:srgbClr val="DEFFFF"/>
    <a:srgbClr val="40CCFB"/>
    <a:srgbClr val="E6E6E6"/>
    <a:srgbClr val="4ED762"/>
    <a:srgbClr val="6633FF"/>
    <a:srgbClr val="663399"/>
    <a:srgbClr val="6633CC"/>
    <a:srgbClr val="66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B2891D-A791-4FCF-BE40-A8A01EDF9DAA}" v="6" dt="2023-06-21T05:43:34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57" autoAdjust="0"/>
  </p:normalViewPr>
  <p:slideViewPr>
    <p:cSldViewPr snapToGrid="0" snapToObjects="1">
      <p:cViewPr varScale="1">
        <p:scale>
          <a:sx n="93" d="100"/>
          <a:sy n="93" d="100"/>
        </p:scale>
        <p:origin x="979" y="8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1C491-95D5-4D45-A7A6-E3C15663A19B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2D968-CBD7-429F-822F-9E2A9E323A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66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2D968-CBD7-429F-822F-9E2A9E323A6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65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meg/Desktop/%E7%89%B9%E7%A0%94/%E7%89%B9%E7%A0%94OD/%E3%82%A2%E3%82%A4%E3%82%B3%E3%83%B3/%E3%81%B2%E3%82%89%E3%82%81%E3%81%8Db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localhost/Users/meg/Desktop/%E7%89%B9%E7%A0%94/%E7%89%B9%E7%A0%94OD/%E3%82%A2%E3%82%A4%E3%82%B3%E3%83%B3/%E3%83%8F%E3%83%86%E3%83%8Ab.png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file://localhost/Users/meg/Desktop/%E7%89%B9%E7%A0%94/%E7%89%B9%E7%A0%94OD/%E3%82%A2%E3%82%A4%E3%82%B3%E3%83%B3/%E6%8B%A1%E5%A3%B0%E5%99%A8b.png" TargetMode="External"/><Relationship Id="rId3" Type="http://schemas.openxmlformats.org/officeDocument/2006/relationships/image" Target="file://localhost/Users/meg/Desktop/%E7%89%B9%E7%A0%94/%E7%89%B9%E7%A0%94OD/%E3%82%A2%E3%82%A4%E3%82%B3%E3%83%B3/%E3%82%A2%E3%82%A4%E3%83%86%E3%82%99%E3%82%A3%E3%82%A2b.png" TargetMode="External"/><Relationship Id="rId7" Type="http://schemas.openxmlformats.org/officeDocument/2006/relationships/image" Target="file://localhost/Users/meg/Desktop/%E7%89%B9%E7%A0%94/%E7%89%B9%E7%A0%94OD/%E3%82%A2%E3%82%A4%E3%82%B3%E3%83%B3/%E3%83%81%E3%83%BC%E3%83%A0b.png" TargetMode="External"/><Relationship Id="rId12" Type="http://schemas.openxmlformats.org/officeDocument/2006/relationships/image" Target="../media/image11.png"/><Relationship Id="rId17" Type="http://schemas.openxmlformats.org/officeDocument/2006/relationships/hyperlink" Target="https://www.digitalservice.metro.tokyo.lg.jp/society5.0/case_study/project03/" TargetMode="External"/><Relationship Id="rId2" Type="http://schemas.openxmlformats.org/officeDocument/2006/relationships/image" Target="../media/image6.png"/><Relationship Id="rId16" Type="http://schemas.openxmlformats.org/officeDocument/2006/relationships/hyperlink" Target="https://livejapan.com/en/handymap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file://localhost/Users/meg/Desktop/%E7%89%B9%E7%A0%94/%E7%89%B9%E7%A0%94OD/%E3%82%A2%E3%82%A4%E3%82%B3%E3%83%B3/%E3%83%9E%E3%83%BC%E3%82%AB%E3%83%BCb.png" TargetMode="External"/><Relationship Id="rId5" Type="http://schemas.openxmlformats.org/officeDocument/2006/relationships/image" Target="file://localhost/Users/meg/Desktop/%E7%89%B9%E7%A0%94/%E7%89%B9%E7%A0%94OD/%E3%82%A2%E3%82%A4%E3%82%B3%E3%83%B3/%E3%83%8F%E3%82%9A%E3%82%BD%E3%82%B3%E3%83%B3%E4%BD%9C%E6%A5%ADb.png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file://localhost/Users/meg/Desktop/%E7%89%B9%E7%A0%94/%E7%89%B9%E7%A0%94OD/%E3%82%A2%E3%82%A4%E3%82%B3%E3%83%B3/%E5%8F%97%E8%B3%9Eb.png" TargetMode="Externa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/>
          <p:cNvSpPr/>
          <p:nvPr/>
        </p:nvSpPr>
        <p:spPr>
          <a:xfrm>
            <a:off x="-4233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40CCF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小塚ゴシック Pr6N R"/>
              <a:ea typeface="ヒラギノ角ゴ Pro W3"/>
            </a:endParaRPr>
          </a:p>
        </p:txBody>
      </p:sp>
      <p:sp>
        <p:nvSpPr>
          <p:cNvPr id="42" name="タイトル 1"/>
          <p:cNvSpPr txBox="1">
            <a:spLocks/>
          </p:cNvSpPr>
          <p:nvPr/>
        </p:nvSpPr>
        <p:spPr>
          <a:xfrm>
            <a:off x="45112" y="223283"/>
            <a:ext cx="5911805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dirty="0">
                <a:solidFill>
                  <a:schemeClr val="bg1"/>
                </a:solidFill>
                <a:latin typeface="小塚ゴシック Pr6N R"/>
                <a:ea typeface="小塚ゴシック Pro M"/>
                <a:cs typeface="小塚ゴシック Pro M"/>
              </a:rPr>
              <a:t>LIVE JAPAN PERFECT GUIDE</a:t>
            </a:r>
            <a:r>
              <a:rPr lang="ja-JP" altLang="en-US" sz="2400" dirty="0">
                <a:solidFill>
                  <a:schemeClr val="bg1"/>
                </a:solidFill>
                <a:latin typeface="小塚ゴシック Pr6N R"/>
                <a:ea typeface="小塚ゴシック Pro M"/>
                <a:cs typeface="小塚ゴシック Pro M"/>
              </a:rPr>
              <a:t>（お役立ちマップ）</a:t>
            </a: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57563" y="-26855"/>
            <a:ext cx="633718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訪日外国人にとって便利な多言語</a:t>
            </a:r>
            <a:r>
              <a:rPr kumimoji="1" lang="en-US" altLang="ja-JP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MAP</a:t>
            </a:r>
            <a:endParaRPr kumimoji="1"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44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株式会社ぐるなび（</a:t>
            </a:r>
            <a:r>
              <a:rPr lang="en-US" altLang="ja-JP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LIVE JAPAN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事務局）</a:t>
            </a:r>
            <a:endParaRPr kumimoji="1"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40CCF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小塚ゴシック Pr6N R"/>
              <a:ea typeface="ヒラギノ角ゴ Pro W3"/>
            </a:endParaRPr>
          </a:p>
        </p:txBody>
      </p:sp>
      <p:sp>
        <p:nvSpPr>
          <p:cNvPr id="97" name="角丸四角形 96"/>
          <p:cNvSpPr/>
          <p:nvPr/>
        </p:nvSpPr>
        <p:spPr>
          <a:xfrm>
            <a:off x="5052210" y="4442481"/>
            <a:ext cx="4743817" cy="1982613"/>
          </a:xfrm>
          <a:prstGeom prst="roundRect">
            <a:avLst>
              <a:gd name="adj" fmla="val 10424"/>
            </a:avLst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小塚ゴシック Pr6N R"/>
            </a:endParaRPr>
          </a:p>
        </p:txBody>
      </p:sp>
      <p:sp>
        <p:nvSpPr>
          <p:cNvPr id="98" name="片側の 2 つの角を丸めた四角形 97"/>
          <p:cNvSpPr/>
          <p:nvPr/>
        </p:nvSpPr>
        <p:spPr>
          <a:xfrm>
            <a:off x="5052210" y="4442481"/>
            <a:ext cx="4743817" cy="503242"/>
          </a:xfrm>
          <a:prstGeom prst="round2SameRect">
            <a:avLst>
              <a:gd name="adj1" fmla="val 40827"/>
              <a:gd name="adj2" fmla="val 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小塚ゴシック Pr6N R"/>
            </a:endParaRPr>
          </a:p>
        </p:txBody>
      </p:sp>
      <p:sp>
        <p:nvSpPr>
          <p:cNvPr id="99" name="下矢印 98"/>
          <p:cNvSpPr/>
          <p:nvPr/>
        </p:nvSpPr>
        <p:spPr>
          <a:xfrm>
            <a:off x="7241356" y="3996116"/>
            <a:ext cx="377535" cy="396213"/>
          </a:xfrm>
          <a:prstGeom prst="downArrow">
            <a:avLst>
              <a:gd name="adj1" fmla="val 30686"/>
              <a:gd name="adj2" fmla="val 50000"/>
            </a:avLst>
          </a:prstGeom>
          <a:solidFill>
            <a:srgbClr val="308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小塚ゴシック Pr6N R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217611" y="2409264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E79FF"/>
                </a:solidFill>
                <a:latin typeface="小塚ゴシック Pr6N R"/>
                <a:ea typeface="小塚ゴシック Pr6N M"/>
                <a:cs typeface="小塚ゴシック Pr6N M"/>
              </a:rPr>
              <a:t>サービス</a:t>
            </a:r>
            <a:r>
              <a:rPr kumimoji="1" lang="en-US" altLang="ja-JP" dirty="0">
                <a:solidFill>
                  <a:srgbClr val="0E79FF"/>
                </a:solidFill>
                <a:latin typeface="小塚ゴシック Pr6N R"/>
                <a:ea typeface="小塚ゴシック Pr6N M"/>
                <a:cs typeface="小塚ゴシック Pr6N M"/>
              </a:rPr>
              <a:t> </a:t>
            </a:r>
            <a:r>
              <a:rPr kumimoji="1" lang="ja-JP" altLang="en-US" sz="1600" dirty="0">
                <a:solidFill>
                  <a:srgbClr val="0E79FF"/>
                </a:solidFill>
                <a:latin typeface="小塚ゴシック Pr6N R"/>
                <a:ea typeface="小塚ゴシック Pr6N M"/>
                <a:cs typeface="小塚ゴシック Pr6N M"/>
              </a:rPr>
              <a:t>誕生の</a:t>
            </a:r>
            <a:r>
              <a:rPr kumimoji="1" lang="en-US" altLang="ja-JP" dirty="0">
                <a:solidFill>
                  <a:srgbClr val="0E79FF"/>
                </a:solidFill>
                <a:latin typeface="小塚ゴシック Pr6N R"/>
                <a:ea typeface="小塚ゴシック Pr6N M"/>
                <a:cs typeface="小塚ゴシック Pr6N M"/>
              </a:rPr>
              <a:t> </a:t>
            </a:r>
            <a:r>
              <a:rPr kumimoji="1" lang="ja-JP" altLang="en-US" dirty="0">
                <a:solidFill>
                  <a:srgbClr val="0E79FF"/>
                </a:solidFill>
                <a:latin typeface="小塚ゴシック Pr6N R"/>
                <a:ea typeface="小塚ゴシック Pr6N M"/>
                <a:cs typeface="小塚ゴシック Pr6N M"/>
              </a:rPr>
              <a:t>キッカケ</a:t>
            </a: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166303" y="4518001"/>
            <a:ext cx="299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小塚ゴシック Pr6N R"/>
                <a:ea typeface="小塚ゴシック Pr6N M"/>
                <a:cs typeface="小塚ゴシック Pr6N M"/>
              </a:rPr>
              <a:t>サービス</a:t>
            </a:r>
            <a:r>
              <a:rPr kumimoji="1" lang="en-US" altLang="ja-JP" dirty="0">
                <a:solidFill>
                  <a:schemeClr val="bg1"/>
                </a:solidFill>
                <a:latin typeface="小塚ゴシック Pr6N R"/>
                <a:ea typeface="小塚ゴシック Pr6N M"/>
                <a:cs typeface="小塚ゴシック Pr6N M"/>
              </a:rPr>
              <a:t> </a:t>
            </a:r>
            <a:r>
              <a:rPr lang="ja-JP" altLang="en-US" sz="1600" dirty="0">
                <a:solidFill>
                  <a:schemeClr val="bg1"/>
                </a:solidFill>
                <a:latin typeface="小塚ゴシック Pr6N R"/>
                <a:ea typeface="小塚ゴシック Pr6N M"/>
                <a:cs typeface="小塚ゴシック Pr6N M"/>
              </a:rPr>
              <a:t>でこう</a:t>
            </a:r>
            <a:r>
              <a:rPr kumimoji="1" lang="en-US" altLang="ja-JP" dirty="0">
                <a:solidFill>
                  <a:schemeClr val="bg1"/>
                </a:solidFill>
                <a:latin typeface="小塚ゴシック Pr6N R"/>
                <a:ea typeface="小塚ゴシック Pr6N M"/>
                <a:cs typeface="小塚ゴシック Pr6N M"/>
              </a:rPr>
              <a:t> </a:t>
            </a:r>
            <a:r>
              <a:rPr lang="ja-JP" altLang="en-US" dirty="0">
                <a:solidFill>
                  <a:schemeClr val="bg1"/>
                </a:solidFill>
                <a:latin typeface="小塚ゴシック Pr6N R"/>
                <a:ea typeface="小塚ゴシック Pr6N M"/>
                <a:cs typeface="小塚ゴシック Pr6N M"/>
              </a:rPr>
              <a:t>変わった！</a:t>
            </a:r>
            <a:endParaRPr kumimoji="1" lang="ja-JP" altLang="en-US" dirty="0">
              <a:solidFill>
                <a:schemeClr val="bg1"/>
              </a:solidFill>
              <a:latin typeface="小塚ゴシック Pr6N R"/>
              <a:ea typeface="小塚ゴシック Pr6N M"/>
              <a:cs typeface="小塚ゴシック Pr6N M"/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-350" y="1496340"/>
            <a:ext cx="9911641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dirty="0">
                <a:solidFill>
                  <a:srgbClr val="0E79FF"/>
                </a:solidFill>
                <a:latin typeface="小塚ゴシック Pr6N R"/>
                <a:ea typeface="小塚ゴシック Pr6N R"/>
                <a:cs typeface="小塚ゴシック Pr6N R"/>
              </a:rPr>
              <a:t>多言語対応された</a:t>
            </a:r>
            <a:r>
              <a:rPr lang="en-US" altLang="ja-JP" sz="1600" dirty="0">
                <a:solidFill>
                  <a:srgbClr val="0E79FF"/>
                </a:solidFill>
                <a:latin typeface="小塚ゴシック Pr6N R"/>
                <a:ea typeface="小塚ゴシック Pr6N R"/>
                <a:cs typeface="小塚ゴシック Pr6N R"/>
              </a:rPr>
              <a:t>MAP</a:t>
            </a:r>
            <a:r>
              <a:rPr lang="ja-JP" altLang="en-US" sz="1600" dirty="0">
                <a:solidFill>
                  <a:srgbClr val="0E79FF"/>
                </a:solidFill>
                <a:latin typeface="小塚ゴシック Pr6N R"/>
                <a:ea typeface="小塚ゴシック Pr6N R"/>
                <a:cs typeface="小塚ゴシック Pr6N R"/>
              </a:rPr>
              <a:t>に東京都内の避難場所・一時滞在施設に関するオープンデータを追加</a:t>
            </a:r>
            <a:endParaRPr lang="en-US" altLang="ja-JP" sz="1600" dirty="0">
              <a:solidFill>
                <a:srgbClr val="0E79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E7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-348" y="2077445"/>
            <a:ext cx="9911640" cy="0"/>
          </a:xfrm>
          <a:prstGeom prst="line">
            <a:avLst/>
          </a:prstGeom>
          <a:ln w="6350">
            <a:solidFill>
              <a:srgbClr val="0E7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5050292" y="2327966"/>
            <a:ext cx="4743817" cy="1840961"/>
          </a:xfrm>
          <a:prstGeom prst="roundRect">
            <a:avLst>
              <a:gd name="adj" fmla="val 10424"/>
            </a:avLst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小塚ゴシック Pr6N R"/>
            </a:endParaRPr>
          </a:p>
        </p:txBody>
      </p:sp>
      <p:pic>
        <p:nvPicPr>
          <p:cNvPr id="40" name="ハテナb.png" descr="/Users/meg/Desktop/特研/特研OD/アイコン/ハテナb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740" y="3224113"/>
            <a:ext cx="404301" cy="834644"/>
          </a:xfrm>
          <a:prstGeom prst="rect">
            <a:avLst/>
          </a:prstGeom>
        </p:spPr>
      </p:pic>
      <p:pic>
        <p:nvPicPr>
          <p:cNvPr id="41" name="ひらめきb.png" descr="/Users/meg/Desktop/特研/特研OD/アイコン/ひらめきb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133" y="5488079"/>
            <a:ext cx="228827" cy="915308"/>
          </a:xfrm>
          <a:prstGeom prst="rect">
            <a:avLst/>
          </a:prstGeom>
        </p:spPr>
      </p:pic>
      <p:sp>
        <p:nvSpPr>
          <p:cNvPr id="45" name="角丸四角形 44"/>
          <p:cNvSpPr/>
          <p:nvPr/>
        </p:nvSpPr>
        <p:spPr>
          <a:xfrm>
            <a:off x="6255233" y="393701"/>
            <a:ext cx="752743" cy="7527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小塚ゴシック Pr6N R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308439" y="44690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40CCFB"/>
                </a:solidFill>
                <a:latin typeface="小塚ゴシック Pr6N R"/>
              </a:rPr>
              <a:t>防災</a:t>
            </a:r>
            <a:endParaRPr lang="en-US" altLang="ja-JP" dirty="0">
              <a:solidFill>
                <a:srgbClr val="40CCFB"/>
              </a:solidFill>
              <a:latin typeface="小塚ゴシック Pr6N R"/>
            </a:endParaRPr>
          </a:p>
          <a:p>
            <a:r>
              <a:rPr lang="ja-JP" altLang="en-US" dirty="0">
                <a:solidFill>
                  <a:srgbClr val="40CCFB"/>
                </a:solidFill>
                <a:latin typeface="小塚ゴシック Pr6N R"/>
              </a:rPr>
              <a:t>減災</a:t>
            </a:r>
          </a:p>
        </p:txBody>
      </p:sp>
      <p:grpSp>
        <p:nvGrpSpPr>
          <p:cNvPr id="50" name="図形グループ 52"/>
          <p:cNvGrpSpPr/>
          <p:nvPr/>
        </p:nvGrpSpPr>
        <p:grpSpPr>
          <a:xfrm>
            <a:off x="8089329" y="393701"/>
            <a:ext cx="752743" cy="752743"/>
            <a:chOff x="8060984" y="281179"/>
            <a:chExt cx="752743" cy="752743"/>
          </a:xfrm>
          <a:noFill/>
        </p:grpSpPr>
        <p:sp>
          <p:nvSpPr>
            <p:cNvPr id="51" name="角丸四角形 50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小塚ゴシック Pr6N R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DEFFFF"/>
                  </a:solidFill>
                  <a:latin typeface="小塚ゴシック Pr6N R"/>
                  <a:ea typeface="小塚ゴシック Pr6N M"/>
                  <a:cs typeface="小塚ゴシック Pr6N M"/>
                </a:rPr>
                <a:t>産業</a:t>
              </a:r>
              <a:endParaRPr lang="en-US" altLang="ja-JP" dirty="0">
                <a:solidFill>
                  <a:srgbClr val="DEFFFF"/>
                </a:solidFill>
                <a:latin typeface="小塚ゴシック Pr6N R"/>
                <a:ea typeface="小塚ゴシック Pr6N M"/>
                <a:cs typeface="小塚ゴシック Pr6N M"/>
              </a:endParaRPr>
            </a:p>
            <a:p>
              <a:r>
                <a:rPr lang="ja-JP" altLang="en-US" dirty="0">
                  <a:solidFill>
                    <a:srgbClr val="DEFFFF"/>
                  </a:solidFill>
                  <a:latin typeface="小塚ゴシック Pr6N R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>
                <a:solidFill>
                  <a:srgbClr val="DEFFFF"/>
                </a:solidFill>
                <a:latin typeface="小塚ゴシック Pr6N R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55" name="角丸四角形 54"/>
          <p:cNvSpPr/>
          <p:nvPr/>
        </p:nvSpPr>
        <p:spPr>
          <a:xfrm>
            <a:off x="7172281" y="393701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DEFFFF"/>
              </a:solidFill>
              <a:latin typeface="小塚ゴシック Pr6N R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225487" y="44690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DEFFFF"/>
                </a:solidFill>
                <a:latin typeface="小塚ゴシック Pr6N R"/>
                <a:ea typeface="小塚ゴシック Pr6N M"/>
                <a:cs typeface="小塚ゴシック Pr6N M"/>
              </a:rPr>
              <a:t>少子</a:t>
            </a:r>
            <a:endParaRPr lang="en-US" altLang="ja-JP" dirty="0">
              <a:solidFill>
                <a:srgbClr val="DEFFFF"/>
              </a:solidFill>
              <a:latin typeface="小塚ゴシック Pr6N R"/>
              <a:ea typeface="小塚ゴシック Pr6N M"/>
              <a:cs typeface="小塚ゴシック Pr6N M"/>
            </a:endParaRPr>
          </a:p>
          <a:p>
            <a:r>
              <a:rPr lang="ja-JP" altLang="en-US" dirty="0">
                <a:solidFill>
                  <a:srgbClr val="DEFFFF"/>
                </a:solidFill>
                <a:latin typeface="小塚ゴシック Pr6N R"/>
                <a:ea typeface="小塚ゴシック Pr6N M"/>
                <a:cs typeface="小塚ゴシック Pr6N M"/>
              </a:rPr>
              <a:t>高齢</a:t>
            </a:r>
            <a:endParaRPr lang="en-US" altLang="ja-JP" dirty="0">
              <a:solidFill>
                <a:srgbClr val="DEFFFF"/>
              </a:solidFill>
              <a:latin typeface="小塚ゴシック Pr6N R"/>
              <a:ea typeface="小塚ゴシック Pr6N M"/>
              <a:cs typeface="小塚ゴシック Pr6N M"/>
            </a:endParaRPr>
          </a:p>
        </p:txBody>
      </p:sp>
      <p:grpSp>
        <p:nvGrpSpPr>
          <p:cNvPr id="9" name="図形グループ 52">
            <a:extLst>
              <a:ext uri="{FF2B5EF4-FFF2-40B4-BE49-F238E27FC236}">
                <a16:creationId xmlns:a16="http://schemas.microsoft.com/office/drawing/2014/main" id="{4E2F4756-EFDB-3FE4-CA84-78389007A0BE}"/>
              </a:ext>
            </a:extLst>
          </p:cNvPr>
          <p:cNvGrpSpPr/>
          <p:nvPr/>
        </p:nvGrpSpPr>
        <p:grpSpPr>
          <a:xfrm>
            <a:off x="9024287" y="398163"/>
            <a:ext cx="752743" cy="774114"/>
            <a:chOff x="8060984" y="281179"/>
            <a:chExt cx="752743" cy="774114"/>
          </a:xfrm>
          <a:noFill/>
        </p:grpSpPr>
        <p:sp>
          <p:nvSpPr>
            <p:cNvPr id="10" name="角丸四角形 50">
              <a:extLst>
                <a:ext uri="{FF2B5EF4-FFF2-40B4-BE49-F238E27FC236}">
                  <a16:creationId xmlns:a16="http://schemas.microsoft.com/office/drawing/2014/main" id="{9371B63C-D738-2D90-612C-5A9A709881A7}"/>
                </a:ext>
              </a:extLst>
            </p:cNvPr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小塚ゴシック Pr6N R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DB8645D-BCF1-01AE-C523-BDE342E697A1}"/>
                </a:ext>
              </a:extLst>
            </p:cNvPr>
            <p:cNvSpPr txBox="1"/>
            <p:nvPr/>
          </p:nvSpPr>
          <p:spPr>
            <a:xfrm>
              <a:off x="8114190" y="316629"/>
              <a:ext cx="684803" cy="7386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chemeClr val="bg1"/>
                  </a:solidFill>
                  <a:latin typeface="小塚ゴシック Pr6N R"/>
                  <a:ea typeface="小塚ゴシック Pr6N M"/>
                  <a:cs typeface="小塚ゴシック Pr6N M"/>
                </a:rPr>
                <a:t>防犯</a:t>
              </a:r>
              <a:endParaRPr lang="en-US" altLang="ja-JP" sz="1400" dirty="0">
                <a:solidFill>
                  <a:schemeClr val="bg1"/>
                </a:solidFill>
                <a:latin typeface="小塚ゴシック Pr6N R"/>
                <a:ea typeface="小塚ゴシック Pr6N M"/>
                <a:cs typeface="小塚ゴシック Pr6N M"/>
              </a:endParaRPr>
            </a:p>
            <a:p>
              <a:r>
                <a:rPr lang="ja-JP" altLang="en-US" sz="1400" dirty="0">
                  <a:solidFill>
                    <a:schemeClr val="bg1"/>
                  </a:solidFill>
                  <a:latin typeface="小塚ゴシック Pr6N R"/>
                  <a:ea typeface="小塚ゴシック Pr6N M"/>
                  <a:cs typeface="小塚ゴシック Pr6N M"/>
                </a:rPr>
                <a:t>医療</a:t>
              </a:r>
              <a:endParaRPr lang="en-US" altLang="ja-JP" sz="1400" dirty="0">
                <a:solidFill>
                  <a:schemeClr val="bg1"/>
                </a:solidFill>
                <a:latin typeface="小塚ゴシック Pr6N R"/>
                <a:ea typeface="小塚ゴシック Pr6N M"/>
                <a:cs typeface="小塚ゴシック Pr6N M"/>
              </a:endParaRPr>
            </a:p>
            <a:p>
              <a:r>
                <a:rPr lang="ja-JP" altLang="en-US" sz="1400" dirty="0">
                  <a:solidFill>
                    <a:schemeClr val="bg1"/>
                  </a:solidFill>
                  <a:latin typeface="小塚ゴシック Pr6N R"/>
                  <a:ea typeface="小塚ゴシック Pr6N M"/>
                  <a:cs typeface="小塚ゴシック Pr6N M"/>
                </a:rPr>
                <a:t>教育</a:t>
              </a:r>
              <a:r>
                <a:rPr lang="ja-JP" altLang="en-US" sz="1000" dirty="0">
                  <a:solidFill>
                    <a:schemeClr val="bg1"/>
                  </a:solidFill>
                  <a:latin typeface="小塚ゴシック Pr6N R"/>
                  <a:ea typeface="小塚ゴシック Pr6N M"/>
                  <a:cs typeface="小塚ゴシック Pr6N M"/>
                </a:rPr>
                <a:t>等</a:t>
              </a:r>
              <a:endParaRPr kumimoji="1" lang="en-US" altLang="ja-JP" dirty="0">
                <a:solidFill>
                  <a:schemeClr val="bg1"/>
                </a:solidFill>
                <a:latin typeface="小塚ゴシック Pr6N R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E2DA033-386F-ECD2-B2A1-8B5BD17CCC49}"/>
              </a:ext>
            </a:extLst>
          </p:cNvPr>
          <p:cNvSpPr/>
          <p:nvPr/>
        </p:nvSpPr>
        <p:spPr>
          <a:xfrm>
            <a:off x="256440" y="5752890"/>
            <a:ext cx="4282180" cy="667072"/>
          </a:xfrm>
          <a:prstGeom prst="rect">
            <a:avLst/>
          </a:prstGeom>
          <a:solidFill>
            <a:schemeClr val="bg1"/>
          </a:solidFill>
          <a:ln>
            <a:solidFill>
              <a:srgbClr val="0E7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小塚ゴシック Pr6N R"/>
            </a:endParaRPr>
          </a:p>
        </p:txBody>
      </p:sp>
      <p:pic>
        <p:nvPicPr>
          <p:cNvPr id="16" name="図 15" descr="マップ&#10;&#10;自動的に生成された説明">
            <a:extLst>
              <a:ext uri="{FF2B5EF4-FFF2-40B4-BE49-F238E27FC236}">
                <a16:creationId xmlns:a16="http://schemas.microsoft.com/office/drawing/2014/main" id="{8C31BDF5-8A85-5DCA-DA49-88D98B9801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206" y="2327966"/>
            <a:ext cx="1613168" cy="34930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図 1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5A96EFC-3C1B-106C-C514-DEBCCFB0F7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5687" y="2327965"/>
            <a:ext cx="1613168" cy="34930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1185283-E8D2-A0A0-DF94-3E6EB03716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011" y="6066622"/>
            <a:ext cx="2882989" cy="30466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83090B4-9A5F-72D3-9225-ECEF6C68B29A}"/>
              </a:ext>
            </a:extLst>
          </p:cNvPr>
          <p:cNvSpPr txBox="1"/>
          <p:nvPr/>
        </p:nvSpPr>
        <p:spPr>
          <a:xfrm>
            <a:off x="3352278" y="6065318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小塚ゴシック Pr6N R"/>
              </a:rPr>
              <a:t>内のコンテンツの</a:t>
            </a:r>
            <a:r>
              <a:rPr lang="en-US" altLang="ja-JP" sz="800" dirty="0">
                <a:latin typeface="小塚ゴシック Pr6N R"/>
              </a:rPr>
              <a:t>1</a:t>
            </a:r>
            <a:r>
              <a:rPr lang="ja-JP" altLang="en-US" sz="800" dirty="0">
                <a:latin typeface="小塚ゴシック Pr6N R"/>
              </a:rPr>
              <a:t>つ</a:t>
            </a:r>
            <a:endParaRPr lang="en-US" altLang="ja-JP" sz="800" dirty="0">
              <a:latin typeface="小塚ゴシック Pr6N R"/>
            </a:endParaRPr>
          </a:p>
          <a:p>
            <a:r>
              <a:rPr kumimoji="1" lang="ja-JP" altLang="en-US" sz="800" dirty="0">
                <a:latin typeface="小塚ゴシック Pr6N R"/>
              </a:rPr>
              <a:t>「お役立ちマップ」</a:t>
            </a: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3EA80917-A4BD-8D2E-C3CC-C6C219F87194}"/>
              </a:ext>
            </a:extLst>
          </p:cNvPr>
          <p:cNvSpPr/>
          <p:nvPr/>
        </p:nvSpPr>
        <p:spPr>
          <a:xfrm>
            <a:off x="1790700" y="2802411"/>
            <a:ext cx="123536" cy="123536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小塚ゴシック Pr6N R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C259732-E084-C105-F6A1-4A7B7B63F0B0}"/>
              </a:ext>
            </a:extLst>
          </p:cNvPr>
          <p:cNvCxnSpPr>
            <a:cxnSpLocks/>
          </p:cNvCxnSpPr>
          <p:nvPr/>
        </p:nvCxnSpPr>
        <p:spPr>
          <a:xfrm flipH="1">
            <a:off x="596454" y="2756111"/>
            <a:ext cx="1143962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FCDD7C2-745A-12AA-7EE6-30E5B0A2980D}"/>
              </a:ext>
            </a:extLst>
          </p:cNvPr>
          <p:cNvSpPr txBox="1"/>
          <p:nvPr/>
        </p:nvSpPr>
        <p:spPr>
          <a:xfrm>
            <a:off x="65183" y="2659380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小塚ゴシック Pr6N R"/>
              </a:rPr>
              <a:t>言語切替</a:t>
            </a:r>
            <a:endParaRPr kumimoji="1" lang="en-US" altLang="ja-JP" sz="700" dirty="0">
              <a:latin typeface="小塚ゴシック Pr6N R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68FD4AD4-7F2B-CD0D-154E-535FC15F00FE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1734066" y="2756111"/>
            <a:ext cx="74725" cy="64391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大かっこ 53">
            <a:extLst>
              <a:ext uri="{FF2B5EF4-FFF2-40B4-BE49-F238E27FC236}">
                <a16:creationId xmlns:a16="http://schemas.microsoft.com/office/drawing/2014/main" id="{F6DF8FDB-F09A-85CA-BF25-8A963AF0B0FD}"/>
              </a:ext>
            </a:extLst>
          </p:cNvPr>
          <p:cNvSpPr/>
          <p:nvPr/>
        </p:nvSpPr>
        <p:spPr>
          <a:xfrm>
            <a:off x="124212" y="2871772"/>
            <a:ext cx="425682" cy="569597"/>
          </a:xfrm>
          <a:prstGeom prst="bracketPair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" dirty="0">
                <a:latin typeface="小塚ゴシック Pr6N R"/>
              </a:rPr>
              <a:t>英語</a:t>
            </a:r>
            <a:endParaRPr kumimoji="1" lang="en-US" altLang="ja-JP" sz="600" dirty="0">
              <a:latin typeface="小塚ゴシック Pr6N R"/>
            </a:endParaRPr>
          </a:p>
          <a:p>
            <a:pPr algn="ctr"/>
            <a:r>
              <a:rPr lang="ja-JP" altLang="en-US" sz="600" dirty="0">
                <a:latin typeface="小塚ゴシック Pr6N R"/>
              </a:rPr>
              <a:t>簡体字</a:t>
            </a:r>
            <a:endParaRPr lang="en-US" altLang="ja-JP" sz="600" dirty="0">
              <a:latin typeface="小塚ゴシック Pr6N R"/>
            </a:endParaRPr>
          </a:p>
          <a:p>
            <a:pPr algn="ctr"/>
            <a:r>
              <a:rPr kumimoji="1" lang="ja-JP" altLang="en-US" sz="600" dirty="0">
                <a:latin typeface="小塚ゴシック Pr6N R"/>
              </a:rPr>
              <a:t>繁体字</a:t>
            </a:r>
            <a:endParaRPr kumimoji="1" lang="en-US" altLang="ja-JP" sz="600" dirty="0">
              <a:latin typeface="小塚ゴシック Pr6N R"/>
            </a:endParaRPr>
          </a:p>
          <a:p>
            <a:pPr algn="ctr"/>
            <a:r>
              <a:rPr lang="ja-JP" altLang="en-US" sz="600" dirty="0">
                <a:latin typeface="小塚ゴシック Pr6N R"/>
              </a:rPr>
              <a:t>韓国語</a:t>
            </a:r>
            <a:endParaRPr lang="en-US" altLang="ja-JP" sz="600" dirty="0">
              <a:latin typeface="小塚ゴシック Pr6N R"/>
            </a:endParaRPr>
          </a:p>
          <a:p>
            <a:pPr algn="ctr"/>
            <a:r>
              <a:rPr kumimoji="1" lang="ja-JP" altLang="en-US" sz="600" dirty="0">
                <a:latin typeface="小塚ゴシック Pr6N R"/>
              </a:rPr>
              <a:t>日本語</a:t>
            </a: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894422B8-1672-4CD4-BDCC-774F618DDC36}"/>
              </a:ext>
            </a:extLst>
          </p:cNvPr>
          <p:cNvSpPr/>
          <p:nvPr/>
        </p:nvSpPr>
        <p:spPr>
          <a:xfrm>
            <a:off x="1825876" y="3028197"/>
            <a:ext cx="441643" cy="142001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小塚ゴシック Pr6N R"/>
            </a:endParaRPr>
          </a:p>
        </p:txBody>
      </p:sp>
      <p:sp>
        <p:nvSpPr>
          <p:cNvPr id="58" name="矢印: 右 57">
            <a:extLst>
              <a:ext uri="{FF2B5EF4-FFF2-40B4-BE49-F238E27FC236}">
                <a16:creationId xmlns:a16="http://schemas.microsoft.com/office/drawing/2014/main" id="{7C29A581-F1E4-0F01-D88B-419FB7570829}"/>
              </a:ext>
            </a:extLst>
          </p:cNvPr>
          <p:cNvSpPr/>
          <p:nvPr/>
        </p:nvSpPr>
        <p:spPr>
          <a:xfrm>
            <a:off x="2267519" y="3044727"/>
            <a:ext cx="247081" cy="107897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小塚ゴシック Pr6N R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DF601329-654D-DA14-97E9-46449367B3AA}"/>
              </a:ext>
            </a:extLst>
          </p:cNvPr>
          <p:cNvCxnSpPr>
            <a:cxnSpLocks/>
          </p:cNvCxnSpPr>
          <p:nvPr/>
        </p:nvCxnSpPr>
        <p:spPr>
          <a:xfrm flipH="1">
            <a:off x="3822700" y="3187797"/>
            <a:ext cx="323408" cy="0"/>
          </a:xfrm>
          <a:prstGeom prst="line">
            <a:avLst/>
          </a:prstGeom>
          <a:ln w="12700">
            <a:solidFill>
              <a:srgbClr val="C00000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F94FAC7-B0BD-55C5-43C6-38D703D1CCD8}"/>
              </a:ext>
            </a:extLst>
          </p:cNvPr>
          <p:cNvSpPr txBox="1"/>
          <p:nvPr/>
        </p:nvSpPr>
        <p:spPr>
          <a:xfrm>
            <a:off x="4146108" y="3026257"/>
            <a:ext cx="8515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>
                <a:latin typeface="小塚ゴシック Pr6N R"/>
              </a:rPr>
              <a:t>旅ナカの</a:t>
            </a:r>
            <a:endParaRPr lang="en-US" altLang="ja-JP" sz="700" dirty="0">
              <a:latin typeface="小塚ゴシック Pr6N R"/>
            </a:endParaRPr>
          </a:p>
          <a:p>
            <a:r>
              <a:rPr kumimoji="1" lang="ja-JP" altLang="en-US" sz="700" dirty="0">
                <a:latin typeface="小塚ゴシック Pr6N R"/>
              </a:rPr>
              <a:t>外国人旅行者</a:t>
            </a:r>
            <a:r>
              <a:rPr lang="ja-JP" altLang="en-US" sz="700" dirty="0">
                <a:latin typeface="小塚ゴシック Pr6N R"/>
              </a:rPr>
              <a:t>に</a:t>
            </a:r>
            <a:endParaRPr lang="en-US" altLang="ja-JP" sz="700" dirty="0">
              <a:latin typeface="小塚ゴシック Pr6N R"/>
            </a:endParaRPr>
          </a:p>
          <a:p>
            <a:r>
              <a:rPr kumimoji="1" lang="ja-JP" altLang="en-US" sz="700" dirty="0">
                <a:latin typeface="小塚ゴシック Pr6N R"/>
              </a:rPr>
              <a:t>とって役立つ設備</a:t>
            </a:r>
            <a:endParaRPr kumimoji="1" lang="en-US" altLang="ja-JP" sz="700" dirty="0">
              <a:latin typeface="小塚ゴシック Pr6N R"/>
            </a:endParaRPr>
          </a:p>
        </p:txBody>
      </p:sp>
      <p:sp>
        <p:nvSpPr>
          <p:cNvPr id="66" name="大かっこ 65">
            <a:extLst>
              <a:ext uri="{FF2B5EF4-FFF2-40B4-BE49-F238E27FC236}">
                <a16:creationId xmlns:a16="http://schemas.microsoft.com/office/drawing/2014/main" id="{DD4B2998-1CD7-C0DB-1743-3B49AE828073}"/>
              </a:ext>
            </a:extLst>
          </p:cNvPr>
          <p:cNvSpPr/>
          <p:nvPr/>
        </p:nvSpPr>
        <p:spPr>
          <a:xfrm>
            <a:off x="4231278" y="3453673"/>
            <a:ext cx="691645" cy="1619936"/>
          </a:xfrm>
          <a:prstGeom prst="bracketPair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600" dirty="0">
                <a:latin typeface="小塚ゴシック Pr6N R"/>
              </a:rPr>
              <a:t>Wi-Fi</a:t>
            </a:r>
            <a:r>
              <a:rPr kumimoji="1" lang="ja-JP" altLang="en-US" sz="600" dirty="0">
                <a:latin typeface="小塚ゴシック Pr6N R"/>
              </a:rPr>
              <a:t>スポット</a:t>
            </a:r>
            <a:endParaRPr kumimoji="1" lang="en-US" altLang="ja-JP" sz="600" dirty="0">
              <a:latin typeface="小塚ゴシック Pr6N R"/>
            </a:endParaRPr>
          </a:p>
          <a:p>
            <a:pPr algn="ctr"/>
            <a:r>
              <a:rPr lang="ja-JP" altLang="en-US" sz="600" dirty="0">
                <a:latin typeface="小塚ゴシック Pr6N R"/>
              </a:rPr>
              <a:t>観光案内所</a:t>
            </a:r>
            <a:endParaRPr lang="en-US" altLang="ja-JP" sz="600" dirty="0">
              <a:latin typeface="小塚ゴシック Pr6N R"/>
            </a:endParaRPr>
          </a:p>
          <a:p>
            <a:pPr algn="ctr"/>
            <a:r>
              <a:rPr kumimoji="1" lang="en-US" altLang="ja-JP" sz="600" dirty="0">
                <a:latin typeface="小塚ゴシック Pr6N R"/>
              </a:rPr>
              <a:t>ATM</a:t>
            </a:r>
          </a:p>
          <a:p>
            <a:pPr algn="ctr"/>
            <a:r>
              <a:rPr kumimoji="1" lang="ja-JP" altLang="en-US" sz="600" dirty="0">
                <a:latin typeface="小塚ゴシック Pr6N R"/>
              </a:rPr>
              <a:t>免税店</a:t>
            </a:r>
            <a:endParaRPr kumimoji="1" lang="en-US" altLang="ja-JP" sz="600" dirty="0">
              <a:latin typeface="小塚ゴシック Pr6N R"/>
            </a:endParaRPr>
          </a:p>
          <a:p>
            <a:pPr algn="ctr"/>
            <a:r>
              <a:rPr lang="ja-JP" altLang="en-US" sz="600" dirty="0">
                <a:latin typeface="小塚ゴシック Pr6N R"/>
              </a:rPr>
              <a:t>コンビニ</a:t>
            </a:r>
            <a:endParaRPr lang="en-US" altLang="ja-JP" sz="600" dirty="0">
              <a:latin typeface="小塚ゴシック Pr6N R"/>
            </a:endParaRPr>
          </a:p>
          <a:p>
            <a:pPr algn="ctr"/>
            <a:r>
              <a:rPr kumimoji="1" lang="ja-JP" altLang="en-US" sz="600" dirty="0">
                <a:latin typeface="小塚ゴシック Pr6N R"/>
              </a:rPr>
              <a:t>両替所</a:t>
            </a:r>
            <a:endParaRPr kumimoji="1" lang="en-US" altLang="ja-JP" sz="600" dirty="0">
              <a:latin typeface="小塚ゴシック Pr6N R"/>
            </a:endParaRPr>
          </a:p>
          <a:p>
            <a:pPr algn="ctr"/>
            <a:r>
              <a:rPr lang="ja-JP" altLang="en-US" sz="600" dirty="0">
                <a:latin typeface="小塚ゴシック Pr6N R"/>
              </a:rPr>
              <a:t>コインロッカー</a:t>
            </a:r>
            <a:endParaRPr lang="en-US" altLang="ja-JP" sz="600" dirty="0">
              <a:latin typeface="小塚ゴシック Pr6N R"/>
            </a:endParaRPr>
          </a:p>
          <a:p>
            <a:pPr algn="ctr"/>
            <a:r>
              <a:rPr kumimoji="1" lang="ja-JP" altLang="en-US" sz="600" dirty="0">
                <a:latin typeface="小塚ゴシック Pr6N R"/>
              </a:rPr>
              <a:t>公衆電話</a:t>
            </a:r>
            <a:endParaRPr kumimoji="1" lang="en-US" altLang="ja-JP" sz="600" dirty="0">
              <a:latin typeface="小塚ゴシック Pr6N R"/>
            </a:endParaRPr>
          </a:p>
          <a:p>
            <a:pPr algn="ctr"/>
            <a:r>
              <a:rPr lang="ja-JP" altLang="en-US" sz="600" dirty="0">
                <a:latin typeface="小塚ゴシック Pr6N R"/>
              </a:rPr>
              <a:t>駅</a:t>
            </a:r>
            <a:endParaRPr lang="en-US" altLang="ja-JP" sz="600" dirty="0">
              <a:latin typeface="小塚ゴシック Pr6N R"/>
            </a:endParaRPr>
          </a:p>
          <a:p>
            <a:pPr algn="ctr"/>
            <a:r>
              <a:rPr kumimoji="1" lang="ja-JP" altLang="en-US" sz="600" dirty="0">
                <a:latin typeface="小塚ゴシック Pr6N R"/>
              </a:rPr>
              <a:t>空港</a:t>
            </a:r>
            <a:endParaRPr kumimoji="1" lang="en-US" altLang="ja-JP" sz="600" dirty="0">
              <a:latin typeface="小塚ゴシック Pr6N R"/>
            </a:endParaRPr>
          </a:p>
          <a:p>
            <a:pPr algn="ctr"/>
            <a:r>
              <a:rPr kumimoji="1" lang="ja-JP" altLang="en-US" sz="600" dirty="0">
                <a:latin typeface="小塚ゴシック Pr6N R"/>
              </a:rPr>
              <a:t>高速バス乗り場</a:t>
            </a:r>
            <a:endParaRPr kumimoji="1" lang="en-US" altLang="ja-JP" sz="600" dirty="0">
              <a:latin typeface="小塚ゴシック Pr6N R"/>
            </a:endParaRPr>
          </a:p>
          <a:p>
            <a:pPr algn="ctr"/>
            <a:r>
              <a:rPr lang="ja-JP" altLang="en-US" sz="600" dirty="0">
                <a:latin typeface="小塚ゴシック Pr6N R"/>
              </a:rPr>
              <a:t>タクシー乗り場</a:t>
            </a:r>
            <a:endParaRPr lang="en-US" altLang="ja-JP" sz="600" dirty="0">
              <a:latin typeface="小塚ゴシック Pr6N R"/>
            </a:endParaRPr>
          </a:p>
          <a:p>
            <a:pPr algn="ctr"/>
            <a:r>
              <a:rPr kumimoji="1" lang="ja-JP" altLang="en-US" sz="600" dirty="0">
                <a:latin typeface="小塚ゴシック Pr6N R"/>
              </a:rPr>
              <a:t>フェリー乗り場</a:t>
            </a:r>
            <a:endParaRPr kumimoji="1" lang="en-US" altLang="ja-JP" sz="600" dirty="0">
              <a:latin typeface="小塚ゴシック Pr6N R"/>
            </a:endParaRPr>
          </a:p>
          <a:p>
            <a:pPr algn="ctr"/>
            <a:r>
              <a:rPr lang="ja-JP" altLang="en-US" sz="600" dirty="0">
                <a:latin typeface="小塚ゴシック Pr6N R"/>
              </a:rPr>
              <a:t>大使館・領事館</a:t>
            </a:r>
            <a:endParaRPr lang="en-US" altLang="ja-JP" sz="600" dirty="0">
              <a:latin typeface="小塚ゴシック Pr6N R"/>
            </a:endParaRPr>
          </a:p>
          <a:p>
            <a:pPr algn="ctr"/>
            <a:r>
              <a:rPr kumimoji="1" lang="ja-JP" altLang="en-US" sz="600" dirty="0">
                <a:latin typeface="小塚ゴシック Pr6N R"/>
              </a:rPr>
              <a:t>警察・交番</a:t>
            </a:r>
            <a:endParaRPr kumimoji="1" lang="en-US" altLang="ja-JP" sz="600" dirty="0">
              <a:latin typeface="小塚ゴシック Pr6N R"/>
            </a:endParaRPr>
          </a:p>
          <a:p>
            <a:pPr algn="ctr"/>
            <a:r>
              <a:rPr lang="ja-JP" altLang="en-US" sz="600" dirty="0">
                <a:latin typeface="小塚ゴシック Pr6N R"/>
              </a:rPr>
              <a:t>病院</a:t>
            </a:r>
            <a:endParaRPr lang="en-US" altLang="ja-JP" sz="600" dirty="0">
              <a:latin typeface="小塚ゴシック Pr6N R"/>
            </a:endParaRP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23B2ABF1-8FDE-7849-F19F-F388431E60A7}"/>
              </a:ext>
            </a:extLst>
          </p:cNvPr>
          <p:cNvSpPr/>
          <p:nvPr/>
        </p:nvSpPr>
        <p:spPr>
          <a:xfrm>
            <a:off x="1317971" y="3967010"/>
            <a:ext cx="189597" cy="189597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小塚ゴシック Pr6N R"/>
            </a:endParaRP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3D635DEE-1B81-0AB1-4BE2-C28BA1941EAA}"/>
              </a:ext>
            </a:extLst>
          </p:cNvPr>
          <p:cNvCxnSpPr>
            <a:cxnSpLocks/>
          </p:cNvCxnSpPr>
          <p:nvPr/>
        </p:nvCxnSpPr>
        <p:spPr>
          <a:xfrm flipH="1">
            <a:off x="596454" y="4062143"/>
            <a:ext cx="721517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35F49AC6-C623-112C-2FC0-51404CB153E8}"/>
              </a:ext>
            </a:extLst>
          </p:cNvPr>
          <p:cNvSpPr txBox="1"/>
          <p:nvPr/>
        </p:nvSpPr>
        <p:spPr>
          <a:xfrm>
            <a:off x="65183" y="3954041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>
                <a:latin typeface="小塚ゴシック Pr6N R"/>
              </a:rPr>
              <a:t>地図上に</a:t>
            </a:r>
            <a:endParaRPr lang="en-US" altLang="ja-JP" sz="700" dirty="0">
              <a:latin typeface="小塚ゴシック Pr6N R"/>
            </a:endParaRPr>
          </a:p>
          <a:p>
            <a:r>
              <a:rPr kumimoji="1" lang="ja-JP" altLang="en-US" sz="700" dirty="0">
                <a:latin typeface="小塚ゴシック Pr6N R"/>
              </a:rPr>
              <a:t>設備を表示</a:t>
            </a:r>
            <a:endParaRPr kumimoji="1" lang="en-US" altLang="ja-JP" sz="700" dirty="0">
              <a:latin typeface="小塚ゴシック Pr6N R"/>
            </a:endParaRP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456865DC-9BD4-02E2-4114-B86F8FF71D7D}"/>
              </a:ext>
            </a:extLst>
          </p:cNvPr>
          <p:cNvCxnSpPr>
            <a:cxnSpLocks/>
          </p:cNvCxnSpPr>
          <p:nvPr/>
        </p:nvCxnSpPr>
        <p:spPr>
          <a:xfrm flipH="1">
            <a:off x="596454" y="5262293"/>
            <a:ext cx="194121" cy="0"/>
          </a:xfrm>
          <a:prstGeom prst="line">
            <a:avLst/>
          </a:prstGeom>
          <a:ln w="12700">
            <a:solidFill>
              <a:srgbClr val="C00000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13928A2F-D44B-83C6-6611-01FD8E1092B1}"/>
              </a:ext>
            </a:extLst>
          </p:cNvPr>
          <p:cNvSpPr txBox="1"/>
          <p:nvPr/>
        </p:nvSpPr>
        <p:spPr>
          <a:xfrm>
            <a:off x="65183" y="5134724"/>
            <a:ext cx="63350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>
                <a:latin typeface="小塚ゴシック Pr6N R"/>
              </a:rPr>
              <a:t>設備名を</a:t>
            </a:r>
            <a:endParaRPr lang="en-US" altLang="ja-JP" sz="700" dirty="0">
              <a:latin typeface="小塚ゴシック Pr6N R"/>
            </a:endParaRPr>
          </a:p>
          <a:p>
            <a:r>
              <a:rPr kumimoji="1" lang="ja-JP" altLang="en-US" sz="700" dirty="0">
                <a:latin typeface="小塚ゴシック Pr6N R"/>
              </a:rPr>
              <a:t>英語で表示</a:t>
            </a:r>
            <a:endParaRPr kumimoji="1" lang="en-US" altLang="ja-JP" sz="700" dirty="0">
              <a:latin typeface="小塚ゴシック Pr6N R"/>
            </a:endParaRPr>
          </a:p>
          <a:p>
            <a:r>
              <a:rPr lang="ja-JP" altLang="en-US" sz="500" dirty="0">
                <a:latin typeface="小塚ゴシック Pr6N R"/>
              </a:rPr>
              <a:t>（地図は各言語）</a:t>
            </a:r>
            <a:endParaRPr kumimoji="1" lang="en-US" altLang="ja-JP" sz="500" dirty="0">
              <a:latin typeface="小塚ゴシック Pr6N R"/>
            </a:endParaRP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82103C34-AEF2-9A09-7271-6A49211D61BA}"/>
              </a:ext>
            </a:extLst>
          </p:cNvPr>
          <p:cNvSpPr/>
          <p:nvPr/>
        </p:nvSpPr>
        <p:spPr>
          <a:xfrm>
            <a:off x="2591797" y="4512407"/>
            <a:ext cx="1004843" cy="497427"/>
          </a:xfrm>
          <a:prstGeom prst="roundRect">
            <a:avLst>
              <a:gd name="adj" fmla="val 14767"/>
            </a:avLst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小塚ゴシック Pr6N R"/>
            </a:endParaRP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EF679B67-7BC4-F478-66E7-07DCC07FA013}"/>
              </a:ext>
            </a:extLst>
          </p:cNvPr>
          <p:cNvCxnSpPr>
            <a:cxnSpLocks/>
          </p:cNvCxnSpPr>
          <p:nvPr/>
        </p:nvCxnSpPr>
        <p:spPr>
          <a:xfrm flipH="1" flipV="1">
            <a:off x="3596640" y="4760171"/>
            <a:ext cx="585362" cy="465921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CEA77E2B-FFA0-59D5-95DE-77F4588DBCC0}"/>
              </a:ext>
            </a:extLst>
          </p:cNvPr>
          <p:cNvSpPr txBox="1"/>
          <p:nvPr/>
        </p:nvSpPr>
        <p:spPr>
          <a:xfrm>
            <a:off x="4146108" y="519778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>
                <a:latin typeface="小塚ゴシック Pr6N R"/>
              </a:rPr>
              <a:t>オープンデータ</a:t>
            </a:r>
            <a:endParaRPr lang="en-US" altLang="ja-JP" sz="700" dirty="0">
              <a:latin typeface="小塚ゴシック Pr6N R"/>
            </a:endParaRPr>
          </a:p>
          <a:p>
            <a:r>
              <a:rPr kumimoji="1" lang="ja-JP" altLang="en-US" sz="700" dirty="0">
                <a:latin typeface="小塚ゴシック Pr6N R"/>
              </a:rPr>
              <a:t>活用により追加</a:t>
            </a:r>
            <a:endParaRPr kumimoji="1" lang="en-US" altLang="ja-JP" sz="700" dirty="0">
              <a:latin typeface="小塚ゴシック Pr6N R"/>
            </a:endParaRPr>
          </a:p>
          <a:p>
            <a:r>
              <a:rPr lang="ja-JP" altLang="en-US" sz="700" dirty="0">
                <a:latin typeface="小塚ゴシック Pr6N R"/>
              </a:rPr>
              <a:t>「避難場所」</a:t>
            </a:r>
            <a:endParaRPr lang="en-US" altLang="ja-JP" sz="700" dirty="0">
              <a:latin typeface="小塚ゴシック Pr6N R"/>
            </a:endParaRPr>
          </a:p>
          <a:p>
            <a:r>
              <a:rPr kumimoji="1" lang="ja-JP" altLang="en-US" sz="700" dirty="0">
                <a:latin typeface="小塚ゴシック Pr6N R"/>
              </a:rPr>
              <a:t>「一時滞在施設」</a:t>
            </a:r>
            <a:r>
              <a:rPr kumimoji="1" lang="en-US" altLang="ja-JP" sz="700" dirty="0">
                <a:latin typeface="小塚ゴシック Pr6N R"/>
              </a:rPr>
              <a:t>※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8D78BB6-5FC3-61A5-88C8-6BADFD883FA1}"/>
              </a:ext>
            </a:extLst>
          </p:cNvPr>
          <p:cNvSpPr txBox="1"/>
          <p:nvPr/>
        </p:nvSpPr>
        <p:spPr>
          <a:xfrm>
            <a:off x="189000" y="6580696"/>
            <a:ext cx="39805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</a:rPr>
              <a:t>※</a:t>
            </a:r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</a:rPr>
              <a:t>対象は</a:t>
            </a:r>
            <a:r>
              <a:rPr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</a:rPr>
              <a:t>LIVE JAPAN</a:t>
            </a:r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</a:rPr>
              <a:t>展開サービスエリアのみ。ただし、「避難場所」「一時滞在施設」は東京都のみ</a:t>
            </a:r>
            <a:endParaRPr kumimoji="1" lang="en-US" altLang="ja-JP" sz="7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R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3192AA1-8E03-0EA6-C14D-B101C1394FCF}"/>
              </a:ext>
            </a:extLst>
          </p:cNvPr>
          <p:cNvSpPr txBox="1"/>
          <p:nvPr/>
        </p:nvSpPr>
        <p:spPr>
          <a:xfrm>
            <a:off x="5217611" y="2854781"/>
            <a:ext cx="4294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  <a:ea typeface="小塚ゴシック Pr6N M"/>
                <a:cs typeface="小塚ゴシック Pr6N M"/>
              </a:rPr>
              <a:t>● 外国人旅行者が</a:t>
            </a:r>
            <a:r>
              <a:rPr kumimoji="1"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  <a:ea typeface="小塚ゴシック Pr6N M"/>
                <a:cs typeface="小塚ゴシック Pr6N M"/>
              </a:rPr>
              <a:t>Google map</a:t>
            </a:r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  <a:ea typeface="小塚ゴシック Pr6N M"/>
                <a:cs typeface="小塚ゴシック Pr6N M"/>
              </a:rPr>
              <a:t>では探しきれない 旅ナカで必要とする</a:t>
            </a:r>
            <a:endParaRPr kumimoji="1"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R"/>
              <a:ea typeface="小塚ゴシック Pr6N M"/>
              <a:cs typeface="小塚ゴシック Pr6N M"/>
            </a:endParaRPr>
          </a:p>
          <a:p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  <a:ea typeface="小塚ゴシック Pr6N M"/>
                <a:cs typeface="小塚ゴシック Pr6N M"/>
              </a:rPr>
              <a:t>　</a:t>
            </a:r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  <a:ea typeface="小塚ゴシック Pr6N M"/>
                <a:cs typeface="小塚ゴシック Pr6N M"/>
              </a:rPr>
              <a:t>設備を探せるサービスとして「お役立ちマップ」を</a:t>
            </a:r>
            <a:r>
              <a:rPr kumimoji="1"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  <a:ea typeface="小塚ゴシック Pr6N M"/>
                <a:cs typeface="小塚ゴシック Pr6N M"/>
              </a:rPr>
              <a:t>2016</a:t>
            </a:r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  <a:ea typeface="小塚ゴシック Pr6N M"/>
                <a:cs typeface="小塚ゴシック Pr6N M"/>
              </a:rPr>
              <a:t>年より提供。</a:t>
            </a:r>
          </a:p>
          <a:p>
            <a:endParaRPr kumimoji="1"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R"/>
              <a:ea typeface="小塚ゴシック Pr6N M"/>
              <a:cs typeface="小塚ゴシック Pr6N M"/>
            </a:endParaRPr>
          </a:p>
          <a:p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  <a:ea typeface="小塚ゴシック Pr6N M"/>
                <a:cs typeface="小塚ゴシック Pr6N M"/>
              </a:rPr>
              <a:t>●「避難場所」「一時滞在施設」については費用の関係上</a:t>
            </a:r>
            <a:endParaRPr kumimoji="1"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R"/>
              <a:ea typeface="小塚ゴシック Pr6N M"/>
              <a:cs typeface="小塚ゴシック Pr6N M"/>
            </a:endParaRPr>
          </a:p>
          <a:p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  <a:ea typeface="小塚ゴシック Pr6N M"/>
                <a:cs typeface="小塚ゴシック Pr6N M"/>
              </a:rPr>
              <a:t>　掲載を見送っていたが、東京データプラットフォーム</a:t>
            </a:r>
            <a:endParaRPr kumimoji="1"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R"/>
              <a:ea typeface="小塚ゴシック Pr6N M"/>
              <a:cs typeface="小塚ゴシック Pr6N M"/>
            </a:endParaRPr>
          </a:p>
          <a:p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  <a:ea typeface="小塚ゴシック Pr6N M"/>
                <a:cs typeface="小塚ゴシック Pr6N M"/>
              </a:rPr>
              <a:t>　</a:t>
            </a:r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  <a:ea typeface="小塚ゴシック Pr6N M"/>
                <a:cs typeface="小塚ゴシック Pr6N M"/>
              </a:rPr>
              <a:t>ケーススタディ事業をきっかけにシステム改修・掲載開始。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87B00E51-95B2-EAFB-FC5A-30CFF13D5CE4}"/>
              </a:ext>
            </a:extLst>
          </p:cNvPr>
          <p:cNvSpPr txBox="1"/>
          <p:nvPr/>
        </p:nvSpPr>
        <p:spPr>
          <a:xfrm>
            <a:off x="5217611" y="5073609"/>
            <a:ext cx="4166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/>
                <a:ea typeface="小塚ゴシック Pr6N M"/>
                <a:cs typeface="小塚ゴシック Pr6N M"/>
              </a:rPr>
              <a:t>●  英語・繁体字・簡体字・韓国語を理解できる外国人旅行者が素早く</a:t>
            </a:r>
            <a:endParaRPr kumimoji="1"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L"/>
              <a:ea typeface="小塚ゴシック Pr6N M"/>
              <a:cs typeface="小塚ゴシック Pr6N M"/>
            </a:endParaRPr>
          </a:p>
          <a:p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/>
                <a:ea typeface="小塚ゴシック Pr6N M"/>
                <a:cs typeface="小塚ゴシック Pr6N M"/>
              </a:rPr>
              <a:t>  「避難場所」「一時滞在施設」を探せるようになった。</a:t>
            </a:r>
          </a:p>
          <a:p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/>
                <a:ea typeface="小塚ゴシック Pr6N M"/>
                <a:cs typeface="小塚ゴシック Pr6N M"/>
              </a:rPr>
              <a:t>　（外国人旅行者が普段見る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/>
                <a:ea typeface="小塚ゴシック Pr6N M"/>
                <a:cs typeface="小塚ゴシック Pr6N M"/>
              </a:rPr>
              <a:t>LIVE JAPAN</a:t>
            </a:r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/>
                <a:ea typeface="小塚ゴシック Pr6N M"/>
                <a:cs typeface="小塚ゴシック Pr6N M"/>
              </a:rPr>
              <a:t>内で確認できる⇔自治体</a:t>
            </a:r>
            <a:r>
              <a:rPr kumimoji="1"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/>
                <a:ea typeface="小塚ゴシック Pr6N M"/>
                <a:cs typeface="小塚ゴシック Pr6N M"/>
              </a:rPr>
              <a:t>HP</a:t>
            </a:r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/>
                <a:ea typeface="小塚ゴシック Pr6N M"/>
                <a:cs typeface="小塚ゴシック Pr6N M"/>
              </a:rPr>
              <a:t>）</a:t>
            </a:r>
          </a:p>
          <a:p>
            <a:endParaRPr kumimoji="1"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L"/>
              <a:ea typeface="小塚ゴシック Pr6N M"/>
              <a:cs typeface="小塚ゴシック Pr6N M"/>
            </a:endParaRPr>
          </a:p>
          <a:p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/>
                <a:ea typeface="小塚ゴシック Pr6N M"/>
                <a:cs typeface="小塚ゴシック Pr6N M"/>
              </a:rPr>
              <a:t>● 外国人への</a:t>
            </a:r>
            <a:r>
              <a:rPr kumimoji="1"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/>
                <a:ea typeface="小塚ゴシック Pr6N M"/>
                <a:cs typeface="小塚ゴシック Pr6N M"/>
              </a:rPr>
              <a:t>Web</a:t>
            </a:r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/>
                <a:ea typeface="小塚ゴシック Pr6N M"/>
                <a:cs typeface="小塚ゴシック Pr6N M"/>
              </a:rPr>
              <a:t>アンケート・対面インタビュー調査の結果</a:t>
            </a:r>
            <a:endParaRPr kumimoji="1"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小塚ゴシック Pr6N L"/>
              <a:ea typeface="小塚ゴシック Pr6N M"/>
              <a:cs typeface="小塚ゴシック Pr6N M"/>
            </a:endParaRPr>
          </a:p>
          <a:p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/>
                <a:ea typeface="小塚ゴシック Pr6N M"/>
                <a:cs typeface="小塚ゴシック Pr6N M"/>
              </a:rPr>
              <a:t>　</a:t>
            </a:r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/>
                <a:ea typeface="小塚ゴシック Pr6N M"/>
                <a:cs typeface="小塚ゴシック Pr6N M"/>
              </a:rPr>
              <a:t>「災害発生時に本サービスをおそらく利用する」が</a:t>
            </a:r>
            <a:r>
              <a:rPr kumimoji="1"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/>
                <a:ea typeface="小塚ゴシック Pr6N M"/>
                <a:cs typeface="小塚ゴシック Pr6N M"/>
              </a:rPr>
              <a:t>8</a:t>
            </a:r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L"/>
                <a:ea typeface="小塚ゴシック Pr6N M"/>
                <a:cs typeface="小塚ゴシック Pr6N M"/>
              </a:rPr>
              <a:t>割を超えた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C7220C6-5793-87B6-0471-628F9B8481A5}"/>
              </a:ext>
            </a:extLst>
          </p:cNvPr>
          <p:cNvSpPr txBox="1"/>
          <p:nvPr/>
        </p:nvSpPr>
        <p:spPr>
          <a:xfrm>
            <a:off x="596454" y="2111772"/>
            <a:ext cx="36503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6N R"/>
                <a:ea typeface="小塚ゴシック Pr6N M"/>
                <a:cs typeface="小塚ゴシック Pr6N M"/>
              </a:rPr>
              <a:t>●「お役立ちマップ」　旅ナカの外国人旅行者にとって役立つ設備を地図上にプロット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E466588-D057-D665-8482-468DF304CBE1}"/>
              </a:ext>
            </a:extLst>
          </p:cNvPr>
          <p:cNvSpPr txBox="1"/>
          <p:nvPr/>
        </p:nvSpPr>
        <p:spPr>
          <a:xfrm>
            <a:off x="256440" y="5866567"/>
            <a:ext cx="42821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latin typeface="小塚ゴシック Pr6N R"/>
                <a:ea typeface="小塚ゴシック Pr6N M"/>
                <a:cs typeface="小塚ゴシック Pr6N M"/>
              </a:rPr>
              <a:t>毎月約</a:t>
            </a:r>
            <a:r>
              <a:rPr kumimoji="1" lang="en-US" altLang="ja-JP" sz="900" b="1" dirty="0">
                <a:latin typeface="小塚ゴシック Pr6N R"/>
                <a:ea typeface="小塚ゴシック Pr6N M"/>
                <a:cs typeface="小塚ゴシック Pr6N M"/>
              </a:rPr>
              <a:t>50</a:t>
            </a:r>
            <a:r>
              <a:rPr kumimoji="1" lang="ja-JP" altLang="en-US" sz="900" b="1" dirty="0">
                <a:latin typeface="小塚ゴシック Pr6N R"/>
                <a:ea typeface="小塚ゴシック Pr6N M"/>
                <a:cs typeface="小塚ゴシック Pr6N M"/>
              </a:rPr>
              <a:t>万人の旅ナカ外国人が利用する訪日外国人向け観光情報サービス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5C6092-F1CC-8028-B976-C80ACF9B4102}"/>
              </a:ext>
            </a:extLst>
          </p:cNvPr>
          <p:cNvSpPr txBox="1"/>
          <p:nvPr/>
        </p:nvSpPr>
        <p:spPr>
          <a:xfrm>
            <a:off x="7179387" y="-39358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dirty="0">
                <a:latin typeface="+mn-ea"/>
              </a:rPr>
              <a:t>令和５年６月３０日版</a:t>
            </a:r>
          </a:p>
        </p:txBody>
      </p:sp>
    </p:spTree>
    <p:extLst>
      <p:ext uri="{BB962C8B-B14F-4D97-AF65-F5344CB8AC3E}">
        <p14:creationId xmlns:p14="http://schemas.microsoft.com/office/powerpoint/2010/main" val="105040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162F49AF-806E-448E-936F-5DAC80D05421}"/>
              </a:ext>
            </a:extLst>
          </p:cNvPr>
          <p:cNvSpPr/>
          <p:nvPr/>
        </p:nvSpPr>
        <p:spPr>
          <a:xfrm>
            <a:off x="-4233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40CCF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046963" y="1499638"/>
            <a:ext cx="3116631" cy="351689"/>
          </a:xfrm>
          <a:prstGeom prst="rect">
            <a:avLst/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5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東京都が保有するオープンデータ</a:t>
            </a:r>
            <a:endParaRPr lang="en-US" altLang="ja-JP" sz="95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95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「避難場所」「一時滞在施設」　</a:t>
            </a:r>
            <a:endParaRPr lang="en-US" altLang="ja-JP" sz="95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6342965" y="2922112"/>
            <a:ext cx="3396089" cy="826047"/>
          </a:xfrm>
          <a:prstGeom prst="rect">
            <a:avLst/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200" dirty="0">
              <a:solidFill>
                <a:srgbClr val="000000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5625357" y="2913530"/>
            <a:ext cx="1015472" cy="854332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フォントポにほんご"/>
                <a:ea typeface="フォントポにほんご"/>
                <a:cs typeface="フォントポにほんご"/>
              </a:rPr>
              <a:t>受賞歴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5749101" y="3831359"/>
            <a:ext cx="3396089" cy="351689"/>
          </a:xfrm>
          <a:prstGeom prst="rect">
            <a:avLst/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東京都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5096143" y="3825890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フォントポにほんご"/>
                <a:ea typeface="フォントポにほんご"/>
                <a:cs typeface="フォントポにほんご"/>
              </a:rPr>
              <a:t>地域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0124" y="1537738"/>
            <a:ext cx="480131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0E79FF"/>
                </a:solidFill>
                <a:latin typeface="小塚ゴシック Pro M"/>
                <a:ea typeface="小塚ゴシック Pro M"/>
                <a:cs typeface="小塚ゴシック Pro M"/>
              </a:rPr>
              <a:t>外国人旅行者が旅ナカで使えるサービス</a:t>
            </a:r>
          </a:p>
        </p:txBody>
      </p:sp>
      <p:cxnSp>
        <p:nvCxnSpPr>
          <p:cNvPr id="68" name="直線コネクタ 67"/>
          <p:cNvCxnSpPr/>
          <p:nvPr/>
        </p:nvCxnSpPr>
        <p:spPr>
          <a:xfrm flipH="1">
            <a:off x="10565" y="2038988"/>
            <a:ext cx="4942435" cy="0"/>
          </a:xfrm>
          <a:prstGeom prst="line">
            <a:avLst/>
          </a:prstGeom>
          <a:ln w="6350">
            <a:solidFill>
              <a:srgbClr val="0E7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10565" y="6428143"/>
            <a:ext cx="4922375" cy="0"/>
          </a:xfrm>
          <a:prstGeom prst="line">
            <a:avLst/>
          </a:prstGeom>
          <a:ln w="6350">
            <a:solidFill>
              <a:srgbClr val="40CC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角丸四角形 74"/>
          <p:cNvSpPr/>
          <p:nvPr/>
        </p:nvSpPr>
        <p:spPr>
          <a:xfrm>
            <a:off x="5084282" y="4246545"/>
            <a:ext cx="4711409" cy="2181598"/>
          </a:xfrm>
          <a:prstGeom prst="roundRect">
            <a:avLst>
              <a:gd name="adj" fmla="val 9905"/>
            </a:avLst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64177" y="4247739"/>
            <a:ext cx="2749471" cy="400110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r>
              <a:rPr lang="ja-JP" altLang="en-US" sz="2000" dirty="0">
                <a:solidFill>
                  <a:srgbClr val="0E79FF"/>
                </a:solidFill>
                <a:latin typeface="フォントポにほんご"/>
                <a:ea typeface="フォントポにほんご"/>
                <a:cs typeface="フォントポにほんご"/>
              </a:rPr>
              <a:t>災害情報の多言語発信</a:t>
            </a:r>
            <a:endParaRPr lang="en-US" altLang="ja-JP" sz="2000" dirty="0">
              <a:solidFill>
                <a:srgbClr val="0E79FF"/>
              </a:solidFill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5114549" y="1494164"/>
            <a:ext cx="1228416" cy="357163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フォントポにほんご"/>
                <a:ea typeface="フォントポにほんご"/>
                <a:cs typeface="フォントポにほんご"/>
              </a:rPr>
              <a:t>使用データ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342965" y="1989141"/>
            <a:ext cx="3396089" cy="351689"/>
          </a:xfrm>
          <a:prstGeom prst="rect">
            <a:avLst/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CSV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5690006" y="1983667"/>
            <a:ext cx="1274749" cy="357163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フォントポにほんご"/>
                <a:ea typeface="フォントポにほんご"/>
                <a:cs typeface="フォントポにほんご"/>
              </a:rPr>
              <a:t>データ形式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40CCF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095243" y="2485379"/>
            <a:ext cx="3049947" cy="351689"/>
          </a:xfrm>
          <a:prstGeom prst="rect">
            <a:avLst/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5096142" y="2479905"/>
            <a:ext cx="1246823" cy="361791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フォントポにほんご"/>
                <a:ea typeface="フォントポにほんご"/>
                <a:cs typeface="フォントポにほんご"/>
              </a:rPr>
              <a:t>提供形態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12526" y="31014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4" name="正方形/長方形 73"/>
          <p:cNvSpPr/>
          <p:nvPr/>
        </p:nvSpPr>
        <p:spPr>
          <a:xfrm>
            <a:off x="6669362" y="2936349"/>
            <a:ext cx="3049947" cy="8118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ジャパン・ツーリズム・アワード 第 </a:t>
            </a:r>
            <a:r>
              <a:rPr kumimoji="1" lang="en-US" altLang="ja-JP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6 </a:t>
            </a:r>
            <a:r>
              <a:rPr kumimoji="1"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回 リスクマネジメント賞 </a:t>
            </a:r>
            <a:r>
              <a:rPr kumimoji="1" lang="en-US" altLang="ja-JP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/ </a:t>
            </a:r>
            <a:r>
              <a:rPr kumimoji="1"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ジャパン・レジリエンス・アワード （強靭化大賞） </a:t>
            </a:r>
            <a:r>
              <a:rPr kumimoji="1" lang="en-US" altLang="ja-JP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2021 </a:t>
            </a:r>
            <a:r>
              <a:rPr kumimoji="1"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企業・産業部門 最優秀賞 </a:t>
            </a:r>
            <a:r>
              <a:rPr kumimoji="1" lang="en-US" altLang="ja-JP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/ 2019 </a:t>
            </a:r>
            <a:r>
              <a:rPr kumimoji="1"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年度（第 </a:t>
            </a:r>
            <a:r>
              <a:rPr kumimoji="1" lang="en-US" altLang="ja-JP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37 </a:t>
            </a:r>
            <a:r>
              <a:rPr kumimoji="1"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回） </a:t>
            </a:r>
            <a:r>
              <a:rPr kumimoji="1" lang="en-US" altLang="ja-JP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IT </a:t>
            </a:r>
            <a:r>
              <a:rPr kumimoji="1"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賞 </a:t>
            </a:r>
            <a:r>
              <a:rPr kumimoji="1" lang="en-US" altLang="ja-JP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IT </a:t>
            </a:r>
            <a:r>
              <a:rPr kumimoji="1"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優秀賞 （社会課題解決領域）など</a:t>
            </a:r>
          </a:p>
        </p:txBody>
      </p:sp>
      <p:pic>
        <p:nvPicPr>
          <p:cNvPr id="71" name="アイディアb.png" descr="/Users/meg/Desktop/特研/特研OD/アイコン/アイディア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0" y="1395606"/>
            <a:ext cx="434025" cy="522660"/>
          </a:xfrm>
          <a:prstGeom prst="rect">
            <a:avLst/>
          </a:prstGeom>
        </p:spPr>
      </p:pic>
      <p:pic>
        <p:nvPicPr>
          <p:cNvPr id="73" name="パソコン作業b.png" descr="/Users/meg/Desktop/特研/特研OD/アイコン/パソコン作業b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70" y="1959611"/>
            <a:ext cx="526486" cy="440796"/>
          </a:xfrm>
          <a:prstGeom prst="rect">
            <a:avLst/>
          </a:prstGeom>
        </p:spPr>
      </p:pic>
      <p:pic>
        <p:nvPicPr>
          <p:cNvPr id="79" name="チームb.png" descr="/Users/meg/Desktop/特研/特研OD/アイコン/チームb.pn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93" y="2400408"/>
            <a:ext cx="468705" cy="513122"/>
          </a:xfrm>
          <a:prstGeom prst="rect">
            <a:avLst/>
          </a:prstGeom>
        </p:spPr>
      </p:pic>
      <p:pic>
        <p:nvPicPr>
          <p:cNvPr id="80" name="受賞b.png" descr="/Users/meg/Desktop/特研/特研OD/アイコン/受賞b.pn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85" y="2922112"/>
            <a:ext cx="311825" cy="491948"/>
          </a:xfrm>
          <a:prstGeom prst="rect">
            <a:avLst/>
          </a:prstGeom>
        </p:spPr>
      </p:pic>
      <p:pic>
        <p:nvPicPr>
          <p:cNvPr id="81" name="マーカーb.png" descr="/Users/meg/Desktop/特研/特研OD/アイコン/マーカーb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09" y="3758887"/>
            <a:ext cx="482689" cy="494823"/>
          </a:xfrm>
          <a:prstGeom prst="rect">
            <a:avLst/>
          </a:prstGeom>
        </p:spPr>
      </p:pic>
      <p:pic>
        <p:nvPicPr>
          <p:cNvPr id="84" name="拡声器b.png" descr="/Users/meg/Desktop/特研/特研OD/アイコン/拡声器b.png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73" y="4308661"/>
            <a:ext cx="688804" cy="703011"/>
          </a:xfrm>
          <a:prstGeom prst="rect">
            <a:avLst/>
          </a:prstGeom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D732C075-6B9C-4462-A98E-EC89FC6D220E}"/>
              </a:ext>
            </a:extLst>
          </p:cNvPr>
          <p:cNvSpPr/>
          <p:nvPr/>
        </p:nvSpPr>
        <p:spPr>
          <a:xfrm>
            <a:off x="1112298" y="2975735"/>
            <a:ext cx="3396089" cy="3516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100" dirty="0"/>
              <a:t>NGSIv2</a:t>
            </a:r>
            <a:r>
              <a:rPr lang="ja-JP" altLang="en-US" sz="1100" dirty="0"/>
              <a:t>および</a:t>
            </a:r>
            <a:r>
              <a:rPr lang="en-US" altLang="ja-JP" sz="1100" dirty="0"/>
              <a:t>NGSI-LD</a:t>
            </a:r>
            <a:r>
              <a:rPr lang="ja-JP" altLang="en-US" sz="1100" dirty="0"/>
              <a:t>形式に変換。</a:t>
            </a: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3EDEBE17-23CA-4E27-AFC7-467F46648EBC}"/>
              </a:ext>
            </a:extLst>
          </p:cNvPr>
          <p:cNvSpPr/>
          <p:nvPr/>
        </p:nvSpPr>
        <p:spPr>
          <a:xfrm>
            <a:off x="6165417" y="2484302"/>
            <a:ext cx="2979773" cy="3516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Web</a:t>
            </a:r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サイト（</a:t>
            </a:r>
            <a:r>
              <a:rPr lang="en-US" altLang="ja-JP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PC</a:t>
            </a:r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、スマホ）</a:t>
            </a:r>
            <a:endParaRPr lang="en-US" altLang="ja-JP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01" name="タイトル 1">
            <a:extLst>
              <a:ext uri="{FF2B5EF4-FFF2-40B4-BE49-F238E27FC236}">
                <a16:creationId xmlns:a16="http://schemas.microsoft.com/office/drawing/2014/main" id="{BB9DF41A-E75C-48D7-9758-6A568BFFC903}"/>
              </a:ext>
            </a:extLst>
          </p:cNvPr>
          <p:cNvSpPr txBox="1">
            <a:spLocks/>
          </p:cNvSpPr>
          <p:nvPr/>
        </p:nvSpPr>
        <p:spPr>
          <a:xfrm>
            <a:off x="45112" y="223283"/>
            <a:ext cx="599260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LIVE JAPAN PERFECT GUIDE</a:t>
            </a:r>
            <a:r>
              <a:rPr lang="ja-JP" altLang="en-US" sz="24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（お役立ちマップ）</a:t>
            </a:r>
          </a:p>
        </p:txBody>
      </p:sp>
      <p:sp>
        <p:nvSpPr>
          <p:cNvPr id="102" name="タイトル 1">
            <a:extLst>
              <a:ext uri="{FF2B5EF4-FFF2-40B4-BE49-F238E27FC236}">
                <a16:creationId xmlns:a16="http://schemas.microsoft.com/office/drawing/2014/main" id="{245098D7-A4FC-40EB-B054-8AEBE7CEFEAC}"/>
              </a:ext>
            </a:extLst>
          </p:cNvPr>
          <p:cNvSpPr txBox="1">
            <a:spLocks/>
          </p:cNvSpPr>
          <p:nvPr/>
        </p:nvSpPr>
        <p:spPr>
          <a:xfrm>
            <a:off x="57563" y="-26855"/>
            <a:ext cx="633718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訪日外国人にとって便利な多言語</a:t>
            </a:r>
            <a:r>
              <a:rPr kumimoji="1" lang="en-US" altLang="ja-JP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MAP</a:t>
            </a:r>
          </a:p>
        </p:txBody>
      </p:sp>
      <p:sp>
        <p:nvSpPr>
          <p:cNvPr id="103" name="タイトル 1">
            <a:extLst>
              <a:ext uri="{FF2B5EF4-FFF2-40B4-BE49-F238E27FC236}">
                <a16:creationId xmlns:a16="http://schemas.microsoft.com/office/drawing/2014/main" id="{C144223A-46C3-4B13-B996-42CC855D716D}"/>
              </a:ext>
            </a:extLst>
          </p:cNvPr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株式会社ぐるなび（</a:t>
            </a:r>
            <a:r>
              <a:rPr lang="en-US" altLang="ja-JP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LIVE JAPAN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事務局）</a:t>
            </a:r>
            <a:endParaRPr kumimoji="1"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D6B90B21-BB81-4E34-98B3-7CEF89130490}"/>
              </a:ext>
            </a:extLst>
          </p:cNvPr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E7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図形グループ 52">
            <a:extLst>
              <a:ext uri="{FF2B5EF4-FFF2-40B4-BE49-F238E27FC236}">
                <a16:creationId xmlns:a16="http://schemas.microsoft.com/office/drawing/2014/main" id="{34EE5313-F973-4EB0-ADA9-E80BACE76D9B}"/>
              </a:ext>
            </a:extLst>
          </p:cNvPr>
          <p:cNvGrpSpPr/>
          <p:nvPr/>
        </p:nvGrpSpPr>
        <p:grpSpPr>
          <a:xfrm>
            <a:off x="8089329" y="393701"/>
            <a:ext cx="752743" cy="752743"/>
            <a:chOff x="8060984" y="281179"/>
            <a:chExt cx="752743" cy="752743"/>
          </a:xfrm>
          <a:noFill/>
        </p:grpSpPr>
        <p:sp>
          <p:nvSpPr>
            <p:cNvPr id="108" name="角丸四角形 50">
              <a:extLst>
                <a:ext uri="{FF2B5EF4-FFF2-40B4-BE49-F238E27FC236}">
                  <a16:creationId xmlns:a16="http://schemas.microsoft.com/office/drawing/2014/main" id="{60744FD1-607D-4BF2-B869-EA84B22DF0DB}"/>
                </a:ext>
              </a:extLst>
            </p:cNvPr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F18B8ADD-26B0-461F-8840-569A4ACD6DA4}"/>
                </a:ext>
              </a:extLst>
            </p:cNvPr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110" name="角丸四角形 54">
            <a:extLst>
              <a:ext uri="{FF2B5EF4-FFF2-40B4-BE49-F238E27FC236}">
                <a16:creationId xmlns:a16="http://schemas.microsoft.com/office/drawing/2014/main" id="{D3E86493-6EA6-472E-8022-0562A2D3C4A1}"/>
              </a:ext>
            </a:extLst>
          </p:cNvPr>
          <p:cNvSpPr/>
          <p:nvPr/>
        </p:nvSpPr>
        <p:spPr>
          <a:xfrm>
            <a:off x="7172281" y="393701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DEFFFF"/>
              </a:solidFill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AF25BBB-23DE-4405-B7AB-4E5EAF6AAC5D}"/>
              </a:ext>
            </a:extLst>
          </p:cNvPr>
          <p:cNvSpPr txBox="1"/>
          <p:nvPr/>
        </p:nvSpPr>
        <p:spPr>
          <a:xfrm>
            <a:off x="7225487" y="44690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少子</a:t>
            </a:r>
            <a:endParaRPr lang="en-US" altLang="ja-JP" dirty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dirty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高齢</a:t>
            </a:r>
            <a:endParaRPr lang="en-US" altLang="ja-JP" dirty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2A569E30-9995-443A-AC99-EE8DAA2FD5EC}"/>
              </a:ext>
            </a:extLst>
          </p:cNvPr>
          <p:cNvSpPr txBox="1"/>
          <p:nvPr/>
        </p:nvSpPr>
        <p:spPr>
          <a:xfrm>
            <a:off x="9059584" y="403278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40CCFB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>
              <a:solidFill>
                <a:srgbClr val="40CCFB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>
                <a:solidFill>
                  <a:srgbClr val="40CCFB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>
              <a:solidFill>
                <a:srgbClr val="40CCFB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>
                <a:solidFill>
                  <a:srgbClr val="40CCFB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>
                <a:solidFill>
                  <a:srgbClr val="40CCFB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>
              <a:solidFill>
                <a:srgbClr val="40CCFB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grpSp>
        <p:nvGrpSpPr>
          <p:cNvPr id="3" name="図形グループ 52">
            <a:extLst>
              <a:ext uri="{FF2B5EF4-FFF2-40B4-BE49-F238E27FC236}">
                <a16:creationId xmlns:a16="http://schemas.microsoft.com/office/drawing/2014/main" id="{9C94534D-7653-3EFF-FDB1-25B9D8BF40E5}"/>
              </a:ext>
            </a:extLst>
          </p:cNvPr>
          <p:cNvGrpSpPr/>
          <p:nvPr/>
        </p:nvGrpSpPr>
        <p:grpSpPr>
          <a:xfrm>
            <a:off x="9025613" y="398163"/>
            <a:ext cx="752743" cy="774114"/>
            <a:chOff x="8060984" y="281179"/>
            <a:chExt cx="752743" cy="774114"/>
          </a:xfrm>
          <a:noFill/>
        </p:grpSpPr>
        <p:sp>
          <p:nvSpPr>
            <p:cNvPr id="5" name="角丸四角形 50">
              <a:extLst>
                <a:ext uri="{FF2B5EF4-FFF2-40B4-BE49-F238E27FC236}">
                  <a16:creationId xmlns:a16="http://schemas.microsoft.com/office/drawing/2014/main" id="{A3E9CF19-4CE3-0C3A-9C4E-A506F479A88E}"/>
                </a:ext>
              </a:extLst>
            </p:cNvPr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0CF7CC5-21F8-58BF-841E-9EAA5D9AC0E1}"/>
                </a:ext>
              </a:extLst>
            </p:cNvPr>
            <p:cNvSpPr txBox="1"/>
            <p:nvPr/>
          </p:nvSpPr>
          <p:spPr>
            <a:xfrm>
              <a:off x="8114190" y="316629"/>
              <a:ext cx="684803" cy="7386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chemeClr val="bg1"/>
                  </a:solidFill>
                  <a:latin typeface="小塚ゴシック Pr6N M"/>
                  <a:ea typeface="小塚ゴシック Pr6N M"/>
                  <a:cs typeface="小塚ゴシック Pr6N M"/>
                </a:rPr>
                <a:t>防犯</a:t>
              </a:r>
              <a:endParaRPr lang="en-US" altLang="ja-JP" sz="1400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sz="1400" dirty="0">
                  <a:solidFill>
                    <a:schemeClr val="bg1"/>
                  </a:solidFill>
                  <a:latin typeface="小塚ゴシック Pr6N M"/>
                  <a:ea typeface="小塚ゴシック Pr6N M"/>
                  <a:cs typeface="小塚ゴシック Pr6N M"/>
                </a:rPr>
                <a:t>医療</a:t>
              </a:r>
              <a:endParaRPr lang="en-US" altLang="ja-JP" sz="1400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sz="1400" dirty="0">
                  <a:solidFill>
                    <a:schemeClr val="bg1"/>
                  </a:solidFill>
                  <a:latin typeface="小塚ゴシック Pr6N M"/>
                  <a:ea typeface="小塚ゴシック Pr6N M"/>
                  <a:cs typeface="小塚ゴシック Pr6N M"/>
                </a:rPr>
                <a:t>教育</a:t>
              </a:r>
              <a:r>
                <a:rPr lang="ja-JP" altLang="en-US" sz="1000" dirty="0">
                  <a:solidFill>
                    <a:schemeClr val="bg1"/>
                  </a:solidFill>
                  <a:latin typeface="小塚ゴシック Pr6N M"/>
                  <a:ea typeface="小塚ゴシック Pr6N M"/>
                  <a:cs typeface="小塚ゴシック Pr6N M"/>
                </a:rPr>
                <a:t>等</a:t>
              </a:r>
              <a:endParaRPr kumimoji="1" lang="en-US" altLang="ja-JP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7" name="角丸四角形 44">
            <a:extLst>
              <a:ext uri="{FF2B5EF4-FFF2-40B4-BE49-F238E27FC236}">
                <a16:creationId xmlns:a16="http://schemas.microsoft.com/office/drawing/2014/main" id="{5EB3C782-60A9-D44C-A469-C0D9F80AE362}"/>
              </a:ext>
            </a:extLst>
          </p:cNvPr>
          <p:cNvSpPr/>
          <p:nvPr/>
        </p:nvSpPr>
        <p:spPr>
          <a:xfrm>
            <a:off x="6255233" y="393701"/>
            <a:ext cx="752743" cy="7527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693DF7-35B4-89DD-54D3-18564D39D8A8}"/>
              </a:ext>
            </a:extLst>
          </p:cNvPr>
          <p:cNvSpPr txBox="1"/>
          <p:nvPr/>
        </p:nvSpPr>
        <p:spPr>
          <a:xfrm>
            <a:off x="6308439" y="44690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40CCFB"/>
                </a:solidFill>
                <a:latin typeface="小塚ゴシック Pr6N M"/>
              </a:rPr>
              <a:t>防災</a:t>
            </a:r>
            <a:endParaRPr lang="en-US" altLang="ja-JP" dirty="0">
              <a:solidFill>
                <a:srgbClr val="40CCFB"/>
              </a:solidFill>
              <a:latin typeface="小塚ゴシック Pr6N M"/>
            </a:endParaRPr>
          </a:p>
          <a:p>
            <a:r>
              <a:rPr lang="ja-JP" altLang="en-US" dirty="0">
                <a:solidFill>
                  <a:srgbClr val="40CCFB"/>
                </a:solidFill>
                <a:latin typeface="小塚ゴシック Pr6N M"/>
              </a:rPr>
              <a:t>減災</a:t>
            </a:r>
          </a:p>
        </p:txBody>
      </p:sp>
      <p:pic>
        <p:nvPicPr>
          <p:cNvPr id="15" name="図 14" descr="ダイアグラム&#10;&#10;自動的に生成された説明">
            <a:extLst>
              <a:ext uri="{FF2B5EF4-FFF2-40B4-BE49-F238E27FC236}">
                <a16:creationId xmlns:a16="http://schemas.microsoft.com/office/drawing/2014/main" id="{E3600DB8-D454-D784-E7E3-8C765057371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44" r="3144"/>
          <a:stretch/>
        </p:blipFill>
        <p:spPr>
          <a:xfrm>
            <a:off x="185285" y="2467914"/>
            <a:ext cx="4626154" cy="322724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94EFF77-3EB6-3365-2746-3F1D5517ADA3}"/>
              </a:ext>
            </a:extLst>
          </p:cNvPr>
          <p:cNvSpPr txBox="1"/>
          <p:nvPr/>
        </p:nvSpPr>
        <p:spPr>
          <a:xfrm>
            <a:off x="5690006" y="4620991"/>
            <a:ext cx="4105685" cy="6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000" dirty="0">
                <a:latin typeface="小塚ゴシック Pr6N L"/>
                <a:ea typeface="小塚ゴシック Pr6N L"/>
                <a:cs typeface="小塚ゴシック Pr6N L"/>
              </a:rPr>
              <a:t>●  大規模災害発生時、あふれる情報のほとんどは日本語です。　</a:t>
            </a:r>
            <a:endParaRPr lang="en-US" altLang="ja-JP" sz="1000" dirty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20000"/>
              </a:lnSpc>
            </a:pPr>
            <a:r>
              <a:rPr lang="ja-JP" altLang="en-US" sz="1000" dirty="0">
                <a:latin typeface="小塚ゴシック Pr6N L"/>
                <a:ea typeface="小塚ゴシック Pr6N L"/>
                <a:cs typeface="小塚ゴシック Pr6N L"/>
              </a:rPr>
              <a:t>　不安を抱える外国人旅行者の一助になれればと、私たちは災害</a:t>
            </a:r>
            <a:endParaRPr lang="en-US" altLang="ja-JP" sz="1000" dirty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20000"/>
              </a:lnSpc>
            </a:pPr>
            <a:r>
              <a:rPr lang="ja-JP" altLang="en-US" sz="1000" dirty="0">
                <a:latin typeface="小塚ゴシック Pr6N L"/>
                <a:ea typeface="小塚ゴシック Pr6N L"/>
                <a:cs typeface="小塚ゴシック Pr6N L"/>
              </a:rPr>
              <a:t>　情報の多言語発信に注力しています。</a:t>
            </a:r>
            <a:endParaRPr lang="en-US" altLang="ja-JP" sz="1000" dirty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91E197-CB8C-6699-FBE5-E35822E2C908}"/>
              </a:ext>
            </a:extLst>
          </p:cNvPr>
          <p:cNvSpPr txBox="1"/>
          <p:nvPr/>
        </p:nvSpPr>
        <p:spPr>
          <a:xfrm>
            <a:off x="133867" y="210999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実現に向けたフロー概要は以下の通り。</a:t>
            </a:r>
            <a:endParaRPr kumimoji="1" lang="en-US" altLang="ja-JP" sz="900" dirty="0"/>
          </a:p>
          <a:p>
            <a:r>
              <a:rPr kumimoji="1" lang="ja-JP" altLang="en-US" sz="900" dirty="0"/>
              <a:t>今後は他地域での対応や、施設名の多言語対応などを検討中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5E27D17-B2D2-AC38-01B9-1F62B6D9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5" y="5707704"/>
            <a:ext cx="927013" cy="9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F4FFD6D-680F-2C44-0D55-CA97C552D20A}"/>
              </a:ext>
            </a:extLst>
          </p:cNvPr>
          <p:cNvSpPr txBox="1"/>
          <p:nvPr/>
        </p:nvSpPr>
        <p:spPr>
          <a:xfrm>
            <a:off x="1204774" y="6139798"/>
            <a:ext cx="20265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hlinkClick r:id="rId16"/>
              </a:rPr>
              <a:t>https://livejapan.com/en/handymap/</a:t>
            </a:r>
            <a:endParaRPr kumimoji="1" lang="ja-JP" altLang="en-US" sz="9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11459B8-F383-5A4E-DA64-7CFB6A1DFEF1}"/>
              </a:ext>
            </a:extLst>
          </p:cNvPr>
          <p:cNvSpPr txBox="1"/>
          <p:nvPr/>
        </p:nvSpPr>
        <p:spPr>
          <a:xfrm>
            <a:off x="1204774" y="5929888"/>
            <a:ext cx="25971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アプリではないため、どなたでも利用いただけます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167D5B-AB0C-9C86-7E79-41EBAE1B283D}"/>
              </a:ext>
            </a:extLst>
          </p:cNvPr>
          <p:cNvSpPr txBox="1"/>
          <p:nvPr/>
        </p:nvSpPr>
        <p:spPr>
          <a:xfrm>
            <a:off x="5690006" y="5444806"/>
            <a:ext cx="4105685" cy="43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000" dirty="0">
                <a:latin typeface="小塚ゴシック Pr6N L"/>
                <a:ea typeface="小塚ゴシック Pr6N L"/>
                <a:cs typeface="小塚ゴシック Pr6N L"/>
              </a:rPr>
              <a:t>● 東京データプラットフォームケーススタディ事業（当社の事例）</a:t>
            </a:r>
            <a:endParaRPr lang="en-US" altLang="ja-JP" sz="1000" dirty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20000"/>
              </a:lnSpc>
            </a:pPr>
            <a:r>
              <a:rPr lang="en-US" altLang="ja-JP" sz="900" dirty="0">
                <a:latin typeface="小塚ゴシック Pr6N L"/>
                <a:ea typeface="小塚ゴシック Pr6N L"/>
                <a:cs typeface="小塚ゴシック Pr6N L"/>
                <a:hlinkClick r:id="rId17"/>
              </a:rPr>
              <a:t>https://www.digitalservice.metro.tokyo.lg.jp/society5.0/case_study/project03/</a:t>
            </a:r>
            <a:endParaRPr lang="en-US" altLang="ja-JP" sz="900" dirty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51C60B3-7A40-C03A-A933-3C2F3A77D318}"/>
              </a:ext>
            </a:extLst>
          </p:cNvPr>
          <p:cNvSpPr txBox="1"/>
          <p:nvPr/>
        </p:nvSpPr>
        <p:spPr>
          <a:xfrm>
            <a:off x="5690006" y="5935343"/>
            <a:ext cx="4105685" cy="43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000" dirty="0">
                <a:latin typeface="小塚ゴシック Pr6N L"/>
                <a:ea typeface="小塚ゴシック Pr6N L"/>
                <a:cs typeface="小塚ゴシック Pr6N L"/>
              </a:rPr>
              <a:t>● 「おまもりカード」について話をさせてもらえないでしょうか？</a:t>
            </a:r>
            <a:endParaRPr lang="en-US" altLang="ja-JP" sz="1000" dirty="0"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ct val="120000"/>
              </a:lnSpc>
            </a:pPr>
            <a:r>
              <a:rPr lang="en-US" altLang="ja-JP" sz="900" dirty="0">
                <a:latin typeface="小塚ゴシック Pr6N L"/>
                <a:ea typeface="小塚ゴシック Pr6N L"/>
                <a:cs typeface="小塚ゴシック Pr6N L"/>
                <a:hlinkClick r:id="rId17"/>
              </a:rPr>
              <a:t>https://note.com/live_japan/n/n549350e12ee2</a:t>
            </a:r>
            <a:endParaRPr lang="en-US" altLang="ja-JP" sz="900" dirty="0"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8CCFE7-A67E-DA5D-8B5C-9AA5C25119EF}"/>
              </a:ext>
            </a:extLst>
          </p:cNvPr>
          <p:cNvSpPr txBox="1"/>
          <p:nvPr/>
        </p:nvSpPr>
        <p:spPr>
          <a:xfrm>
            <a:off x="7179387" y="-39358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dirty="0">
                <a:latin typeface="+mn-ea"/>
              </a:rPr>
              <a:t>令和５年６月３０日版</a:t>
            </a:r>
          </a:p>
        </p:txBody>
      </p:sp>
    </p:spTree>
    <p:extLst>
      <p:ext uri="{BB962C8B-B14F-4D97-AF65-F5344CB8AC3E}">
        <p14:creationId xmlns:p14="http://schemas.microsoft.com/office/powerpoint/2010/main" val="117609942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30E2F3A16F92B4AB9E792CF74957C4D" ma:contentTypeVersion="13" ma:contentTypeDescription="新しいドキュメントを作成します。" ma:contentTypeScope="" ma:versionID="51202850dabc88a637e01ece842b7588">
  <xsd:schema xmlns:xsd="http://www.w3.org/2001/XMLSchema" xmlns:xs="http://www.w3.org/2001/XMLSchema" xmlns:p="http://schemas.microsoft.com/office/2006/metadata/properties" xmlns:ns2="01154edc-d128-4cc9-8ba8-0a52feda84e1" xmlns:ns3="ed9888db-c08f-4880-8c8f-9300fabbe8b3" targetNamespace="http://schemas.microsoft.com/office/2006/metadata/properties" ma:root="true" ma:fieldsID="1a45b712a39053c6cc2b4e0cac594673" ns2:_="" ns3:_="">
    <xsd:import namespace="01154edc-d128-4cc9-8ba8-0a52feda84e1"/>
    <xsd:import namespace="ed9888db-c08f-4880-8c8f-9300fabbe8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54edc-d128-4cc9-8ba8-0a52feda8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888db-c08f-4880-8c8f-9300fabbe8b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1d3383e-2f59-4ab9-837f-b7921ffc7fe5}" ma:internalName="TaxCatchAll" ma:showField="CatchAllData" ma:web="ed9888db-c08f-4880-8c8f-9300fabbe8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01154edc-d128-4cc9-8ba8-0a52feda84e1" xsi:nil="true"/>
    <lcf76f155ced4ddcb4097134ff3c332f xmlns="01154edc-d128-4cc9-8ba8-0a52feda84e1">
      <Terms xmlns="http://schemas.microsoft.com/office/infopath/2007/PartnerControls"/>
    </lcf76f155ced4ddcb4097134ff3c332f>
    <TaxCatchAll xmlns="ed9888db-c08f-4880-8c8f-9300fabbe8b3" xsi:nil="true"/>
  </documentManagement>
</p:properties>
</file>

<file path=customXml/itemProps1.xml><?xml version="1.0" encoding="utf-8"?>
<ds:datastoreItem xmlns:ds="http://schemas.openxmlformats.org/officeDocument/2006/customXml" ds:itemID="{F6363A4F-1489-49C0-A1A8-214442BFDF23}"/>
</file>

<file path=customXml/itemProps2.xml><?xml version="1.0" encoding="utf-8"?>
<ds:datastoreItem xmlns:ds="http://schemas.openxmlformats.org/officeDocument/2006/customXml" ds:itemID="{24B28886-D349-4F66-B94A-197A9E9CE77F}"/>
</file>

<file path=customXml/itemProps3.xml><?xml version="1.0" encoding="utf-8"?>
<ds:datastoreItem xmlns:ds="http://schemas.openxmlformats.org/officeDocument/2006/customXml" ds:itemID="{C3DB467F-139C-41EE-AA37-73C19F047D3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A4 210 x 297 mm</PresentationFormat>
  <Paragraphs>109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ＭＳ Ｐゴシック</vt:lpstr>
      <vt:lpstr>フォントポにほんご</vt:lpstr>
      <vt:lpstr>小塚ゴシック Pr6N L</vt:lpstr>
      <vt:lpstr>小塚ゴシック Pr6N M</vt:lpstr>
      <vt:lpstr>小塚ゴシック Pr6N R</vt:lpstr>
      <vt:lpstr>小塚ゴシック Pro M</vt:lpstr>
      <vt:lpstr>游ゴシック</vt:lpstr>
      <vt:lpstr>Arial</vt:lpstr>
      <vt:lpstr>Calibri</vt:lpstr>
      <vt:lpstr>Corbel</vt:lpstr>
      <vt:lpstr>ホワイト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2023-06-21T05:43:34Z</dcterms:created>
  <dcterms:modified xsi:type="dcterms:W3CDTF">2023-06-21T05:43:38Z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2898200</vt:r8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_dlc_DocId">
    <vt:lpwstr>DIGI-808455956-729118</vt:lpwstr>
  </property>
  <property fmtid="{D5CDD505-2E9C-101B-9397-08002B2CF9AE}" pid="6" name="ContentTypeId">
    <vt:lpwstr>0x010100F30E2F3A16F92B4AB9E792CF74957C4D</vt:lpwstr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dlc_DocIdItemGuid">
    <vt:lpwstr>c5a39911-079d-5126-a179-bc27870e5a57</vt:lpwstr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_dlc_DocIdUrl">
    <vt:lpwstr>https://digitalgojp.sharepoint.com/sites/digi_portal/_layouts/15/DocIdRedir.aspx?ID=DIGI-808455956-729118, DIGI-808455956-729118</vt:lpwstr>
  </property>
  <property fmtid="{D5CDD505-2E9C-101B-9397-08002B2CF9AE}" pid="13" name="xd_Signature">
    <vt:bool>false</vt:bool>
  </property>
</Properties>
</file>