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301" r:id="rId2"/>
    <p:sldId id="305" r:id="rId3"/>
    <p:sldId id="303" r:id="rId4"/>
  </p:sldIdLst>
  <p:sldSz cx="9906000" cy="6858000" type="A4"/>
  <p:notesSz cx="7099300" cy="10234613"/>
  <p:defaultTextStyle>
    <a:defPPr>
      <a:defRPr lang="ja-JP"/>
    </a:defPPr>
    <a:lvl1pPr algn="l" rtl="0" eaLnBrk="0" fontAlgn="base" hangingPunct="0">
      <a:spcBef>
        <a:spcPct val="0"/>
      </a:spcBef>
      <a:spcAft>
        <a:spcPct val="0"/>
      </a:spcAft>
      <a:defRPr kumimoji="1" sz="4400" kern="1200">
        <a:solidFill>
          <a:srgbClr val="333399"/>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4400" kern="1200">
        <a:solidFill>
          <a:srgbClr val="333399"/>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4400" kern="1200">
        <a:solidFill>
          <a:srgbClr val="333399"/>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4400" kern="1200">
        <a:solidFill>
          <a:srgbClr val="333399"/>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4400" kern="1200">
        <a:solidFill>
          <a:srgbClr val="333399"/>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4400" kern="1200">
        <a:solidFill>
          <a:srgbClr val="333399"/>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4400" kern="1200">
        <a:solidFill>
          <a:srgbClr val="333399"/>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4400" kern="1200">
        <a:solidFill>
          <a:srgbClr val="333399"/>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4400" kern="1200">
        <a:solidFill>
          <a:srgbClr val="333399"/>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304">
          <p15:clr>
            <a:srgbClr val="A4A3A4"/>
          </p15:clr>
        </p15:guide>
        <p15:guide id="2" pos="90">
          <p15:clr>
            <a:srgbClr val="A4A3A4"/>
          </p15:clr>
        </p15:guide>
        <p15:guide id="3" pos="2205">
          <p15:clr>
            <a:srgbClr val="A4A3A4"/>
          </p15:clr>
        </p15:guide>
        <p15:guide id="4" pos="15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CC"/>
    <a:srgbClr val="99FF99"/>
    <a:srgbClr val="33CC33"/>
    <a:srgbClr val="000099"/>
    <a:srgbClr val="CCFF33"/>
    <a:srgbClr val="FFFFC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749E7F-B047-4F78-BB3D-2E9021DD27B5}" v="1" dt="2021-06-14T09:23:26.1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80" autoAdjust="0"/>
    <p:restoredTop sz="94660" autoAdjust="0"/>
  </p:normalViewPr>
  <p:slideViewPr>
    <p:cSldViewPr snapToGrid="0">
      <p:cViewPr varScale="1">
        <p:scale>
          <a:sx n="130" d="100"/>
          <a:sy n="130" d="100"/>
        </p:scale>
        <p:origin x="1541" y="86"/>
      </p:cViewPr>
      <p:guideLst>
        <p:guide orient="horz" pos="2304"/>
        <p:guide pos="90"/>
        <p:guide pos="2205"/>
        <p:guide pos="1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08" tIns="47505" rIns="95008" bIns="47505" numCol="1" anchor="t" anchorCtr="0" compatLnSpc="1">
            <a:prstTxWarp prst="textNoShape">
              <a:avLst/>
            </a:prstTxWarp>
          </a:bodyPr>
          <a:lstStyle>
            <a:lvl1pPr algn="l" eaLnBrk="1" hangingPunct="1">
              <a:defRPr sz="1100">
                <a:solidFill>
                  <a:schemeClr val="tx1"/>
                </a:solidFill>
                <a:ea typeface="ＭＳ Ｐゴシック" charset="-128"/>
              </a:defRPr>
            </a:lvl1pPr>
          </a:lstStyle>
          <a:p>
            <a:pPr>
              <a:defRPr/>
            </a:pPr>
            <a:endParaRPr lang="en-US" altLang="ja-JP"/>
          </a:p>
        </p:txBody>
      </p:sp>
      <p:sp>
        <p:nvSpPr>
          <p:cNvPr id="4099" name="Rectangle 3"/>
          <p:cNvSpPr>
            <a:spLocks noGrp="1" noChangeArrowheads="1"/>
          </p:cNvSpPr>
          <p:nvPr>
            <p:ph type="dt" sz="quarter" idx="1"/>
          </p:nvPr>
        </p:nvSpPr>
        <p:spPr bwMode="auto">
          <a:xfrm>
            <a:off x="4024314" y="0"/>
            <a:ext cx="3074987"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08" tIns="47505" rIns="95008" bIns="47505" numCol="1" anchor="t" anchorCtr="0" compatLnSpc="1">
            <a:prstTxWarp prst="textNoShape">
              <a:avLst/>
            </a:prstTxWarp>
          </a:bodyPr>
          <a:lstStyle>
            <a:lvl1pPr algn="r" eaLnBrk="1" hangingPunct="1">
              <a:defRPr sz="1100">
                <a:solidFill>
                  <a:schemeClr val="tx1"/>
                </a:solidFill>
                <a:ea typeface="ＭＳ Ｐゴシック" charset="-128"/>
              </a:defRPr>
            </a:lvl1pPr>
          </a:lstStyle>
          <a:p>
            <a:pPr>
              <a:defRPr/>
            </a:pPr>
            <a:endParaRPr lang="en-US" altLang="ja-JP"/>
          </a:p>
        </p:txBody>
      </p:sp>
      <p:sp>
        <p:nvSpPr>
          <p:cNvPr id="4100" name="Rectangle 4"/>
          <p:cNvSpPr>
            <a:spLocks noGrp="1" noChangeArrowheads="1"/>
          </p:cNvSpPr>
          <p:nvPr>
            <p:ph type="ftr" sz="quarter" idx="2"/>
          </p:nvPr>
        </p:nvSpPr>
        <p:spPr bwMode="auto">
          <a:xfrm>
            <a:off x="0" y="9723438"/>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08" tIns="47505" rIns="95008" bIns="47505" numCol="1" anchor="b" anchorCtr="0" compatLnSpc="1">
            <a:prstTxWarp prst="textNoShape">
              <a:avLst/>
            </a:prstTxWarp>
          </a:bodyPr>
          <a:lstStyle>
            <a:lvl1pPr algn="l" eaLnBrk="1" hangingPunct="1">
              <a:defRPr sz="1100">
                <a:solidFill>
                  <a:schemeClr val="tx1"/>
                </a:solidFill>
                <a:ea typeface="ＭＳ Ｐゴシック" charset="-128"/>
              </a:defRPr>
            </a:lvl1pPr>
          </a:lstStyle>
          <a:p>
            <a:pPr>
              <a:defRPr/>
            </a:pPr>
            <a:endParaRPr lang="en-US" altLang="ja-JP"/>
          </a:p>
        </p:txBody>
      </p:sp>
      <p:sp>
        <p:nvSpPr>
          <p:cNvPr id="4101" name="Rectangle 5"/>
          <p:cNvSpPr>
            <a:spLocks noGrp="1" noChangeArrowheads="1"/>
          </p:cNvSpPr>
          <p:nvPr>
            <p:ph type="sldNum" sz="quarter" idx="3"/>
          </p:nvPr>
        </p:nvSpPr>
        <p:spPr bwMode="auto">
          <a:xfrm>
            <a:off x="4024314" y="9723438"/>
            <a:ext cx="3074987"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08" tIns="47505" rIns="95008" bIns="47505" numCol="1" anchor="b" anchorCtr="0" compatLnSpc="1">
            <a:prstTxWarp prst="textNoShape">
              <a:avLst/>
            </a:prstTxWarp>
          </a:bodyPr>
          <a:lstStyle>
            <a:lvl1pPr algn="r" eaLnBrk="1" hangingPunct="1">
              <a:defRPr sz="1100">
                <a:solidFill>
                  <a:schemeClr val="tx1"/>
                </a:solidFill>
              </a:defRPr>
            </a:lvl1pPr>
          </a:lstStyle>
          <a:p>
            <a:pPr>
              <a:defRPr/>
            </a:pPr>
            <a:fld id="{C61348AC-1BDB-4F9B-8890-5A035CC7C596}" type="slidenum">
              <a:rPr lang="en-US" altLang="ja-JP"/>
              <a:pPr>
                <a:defRPr/>
              </a:pPr>
              <a:t>‹#›</a:t>
            </a:fld>
            <a:endParaRPr lang="en-US" altLang="ja-JP"/>
          </a:p>
        </p:txBody>
      </p:sp>
    </p:spTree>
    <p:extLst>
      <p:ext uri="{BB962C8B-B14F-4D97-AF65-F5344CB8AC3E}">
        <p14:creationId xmlns:p14="http://schemas.microsoft.com/office/powerpoint/2010/main" val="601014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050"/>
          <p:cNvSpPr>
            <a:spLocks noGrp="1" noChangeArrowheads="1"/>
          </p:cNvSpPr>
          <p:nvPr>
            <p:ph type="hdr" sz="quarter"/>
          </p:nvPr>
        </p:nvSpPr>
        <p:spPr bwMode="auto">
          <a:xfrm>
            <a:off x="0" y="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08" tIns="47505" rIns="95008" bIns="47505" numCol="1" anchor="t" anchorCtr="0" compatLnSpc="1">
            <a:prstTxWarp prst="textNoShape">
              <a:avLst/>
            </a:prstTxWarp>
          </a:bodyPr>
          <a:lstStyle>
            <a:lvl1pPr algn="l" eaLnBrk="1" hangingPunct="1">
              <a:defRPr sz="1100" b="1">
                <a:solidFill>
                  <a:schemeClr val="tx1"/>
                </a:solidFill>
                <a:ea typeface="ＭＳ Ｐゴシック" charset="-128"/>
              </a:defRPr>
            </a:lvl1pPr>
          </a:lstStyle>
          <a:p>
            <a:pPr>
              <a:defRPr/>
            </a:pPr>
            <a:endParaRPr lang="en-US" altLang="ja-JP"/>
          </a:p>
        </p:txBody>
      </p:sp>
      <p:sp>
        <p:nvSpPr>
          <p:cNvPr id="45059" name="Rectangle 2051"/>
          <p:cNvSpPr>
            <a:spLocks noGrp="1" noChangeArrowheads="1"/>
          </p:cNvSpPr>
          <p:nvPr>
            <p:ph type="dt" idx="1"/>
          </p:nvPr>
        </p:nvSpPr>
        <p:spPr bwMode="auto">
          <a:xfrm>
            <a:off x="4024314" y="0"/>
            <a:ext cx="3074987"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08" tIns="47505" rIns="95008" bIns="47505" numCol="1" anchor="t" anchorCtr="0" compatLnSpc="1">
            <a:prstTxWarp prst="textNoShape">
              <a:avLst/>
            </a:prstTxWarp>
          </a:bodyPr>
          <a:lstStyle>
            <a:lvl1pPr algn="r" eaLnBrk="1" hangingPunct="1">
              <a:defRPr sz="1100" b="1">
                <a:solidFill>
                  <a:schemeClr val="tx1"/>
                </a:solidFill>
                <a:ea typeface="ＭＳ Ｐゴシック" charset="-128"/>
              </a:defRPr>
            </a:lvl1pPr>
          </a:lstStyle>
          <a:p>
            <a:pPr>
              <a:defRPr/>
            </a:pPr>
            <a:endParaRPr lang="en-US" altLang="ja-JP"/>
          </a:p>
        </p:txBody>
      </p:sp>
      <p:sp>
        <p:nvSpPr>
          <p:cNvPr id="2052" name="Rectangle 2052"/>
          <p:cNvSpPr>
            <a:spLocks noGrp="1" noRot="1" noChangeAspect="1" noChangeArrowheads="1" noTextEdit="1"/>
          </p:cNvSpPr>
          <p:nvPr>
            <p:ph type="sldImg" idx="2"/>
          </p:nvPr>
        </p:nvSpPr>
        <p:spPr bwMode="auto">
          <a:xfrm>
            <a:off x="776288" y="766763"/>
            <a:ext cx="5546725" cy="38401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5061" name="Rectangle 2053"/>
          <p:cNvSpPr>
            <a:spLocks noGrp="1" noChangeArrowheads="1"/>
          </p:cNvSpPr>
          <p:nvPr>
            <p:ph type="body" sz="quarter" idx="3"/>
          </p:nvPr>
        </p:nvSpPr>
        <p:spPr bwMode="auto">
          <a:xfrm>
            <a:off x="947738" y="4860926"/>
            <a:ext cx="5203825" cy="460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08" tIns="47505" rIns="95008" bIns="4750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5062" name="Rectangle 2054"/>
          <p:cNvSpPr>
            <a:spLocks noGrp="1" noChangeArrowheads="1"/>
          </p:cNvSpPr>
          <p:nvPr>
            <p:ph type="ftr" sz="quarter" idx="4"/>
          </p:nvPr>
        </p:nvSpPr>
        <p:spPr bwMode="auto">
          <a:xfrm>
            <a:off x="0" y="9723438"/>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08" tIns="47505" rIns="95008" bIns="47505" numCol="1" anchor="b" anchorCtr="0" compatLnSpc="1">
            <a:prstTxWarp prst="textNoShape">
              <a:avLst/>
            </a:prstTxWarp>
          </a:bodyPr>
          <a:lstStyle>
            <a:lvl1pPr algn="l" eaLnBrk="1" hangingPunct="1">
              <a:defRPr sz="1100" b="1">
                <a:solidFill>
                  <a:schemeClr val="tx1"/>
                </a:solidFill>
                <a:ea typeface="ＭＳ Ｐゴシック" charset="-128"/>
              </a:defRPr>
            </a:lvl1pPr>
          </a:lstStyle>
          <a:p>
            <a:pPr>
              <a:defRPr/>
            </a:pPr>
            <a:endParaRPr lang="en-US" altLang="ja-JP"/>
          </a:p>
        </p:txBody>
      </p:sp>
      <p:sp>
        <p:nvSpPr>
          <p:cNvPr id="45063" name="Rectangle 2055"/>
          <p:cNvSpPr>
            <a:spLocks noGrp="1" noChangeArrowheads="1"/>
          </p:cNvSpPr>
          <p:nvPr>
            <p:ph type="sldNum" sz="quarter" idx="5"/>
          </p:nvPr>
        </p:nvSpPr>
        <p:spPr bwMode="auto">
          <a:xfrm>
            <a:off x="4024314" y="9723438"/>
            <a:ext cx="3074987"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008" tIns="47505" rIns="95008" bIns="47505" numCol="1" anchor="b" anchorCtr="0" compatLnSpc="1">
            <a:prstTxWarp prst="textNoShape">
              <a:avLst/>
            </a:prstTxWarp>
          </a:bodyPr>
          <a:lstStyle>
            <a:lvl1pPr algn="r" eaLnBrk="1" hangingPunct="1">
              <a:defRPr sz="1100" b="1">
                <a:solidFill>
                  <a:schemeClr val="tx1"/>
                </a:solidFill>
              </a:defRPr>
            </a:lvl1pPr>
          </a:lstStyle>
          <a:p>
            <a:pPr>
              <a:defRPr/>
            </a:pPr>
            <a:fld id="{7342DE1D-A6B9-4DD2-835A-06C70AA1EB7D}" type="slidenum">
              <a:rPr lang="en-US" altLang="ja-JP"/>
              <a:pPr>
                <a:defRPr/>
              </a:pPr>
              <a:t>‹#›</a:t>
            </a:fld>
            <a:endParaRPr lang="en-US" altLang="ja-JP"/>
          </a:p>
        </p:txBody>
      </p:sp>
    </p:spTree>
    <p:extLst>
      <p:ext uri="{BB962C8B-B14F-4D97-AF65-F5344CB8AC3E}">
        <p14:creationId xmlns:p14="http://schemas.microsoft.com/office/powerpoint/2010/main" val="3964763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055"/>
          <p:cNvSpPr>
            <a:spLocks noGrp="1" noChangeArrowheads="1"/>
          </p:cNvSpPr>
          <p:nvPr>
            <p:ph type="sldNum" sz="quarter" idx="5"/>
          </p:nvPr>
        </p:nvSpPr>
        <p:spPr>
          <a:noFill/>
        </p:spPr>
        <p:txBody>
          <a:bodyPr/>
          <a:lstStyle>
            <a:lvl1pPr>
              <a:spcBef>
                <a:spcPct val="30000"/>
              </a:spcBef>
              <a:defRPr kumimoji="1" sz="1100">
                <a:solidFill>
                  <a:schemeClr val="tx1"/>
                </a:solidFill>
                <a:latin typeface="Times New Roman" panose="02020603050405020304" pitchFamily="18" charset="0"/>
                <a:ea typeface="ＭＳ Ｐ明朝" panose="02020600040205080304" pitchFamily="18" charset="-128"/>
              </a:defRPr>
            </a:lvl1pPr>
            <a:lvl2pPr marL="768226" indent="-295228">
              <a:spcBef>
                <a:spcPct val="30000"/>
              </a:spcBef>
              <a:defRPr kumimoji="1" sz="1100">
                <a:solidFill>
                  <a:schemeClr val="tx1"/>
                </a:solidFill>
                <a:latin typeface="Times New Roman" panose="02020603050405020304" pitchFamily="18" charset="0"/>
                <a:ea typeface="ＭＳ Ｐ明朝" panose="02020600040205080304" pitchFamily="18" charset="-128"/>
              </a:defRPr>
            </a:lvl2pPr>
            <a:lvl3pPr marL="1182497" indent="-236499">
              <a:spcBef>
                <a:spcPct val="30000"/>
              </a:spcBef>
              <a:defRPr kumimoji="1" sz="1100">
                <a:solidFill>
                  <a:schemeClr val="tx1"/>
                </a:solidFill>
                <a:latin typeface="Times New Roman" panose="02020603050405020304" pitchFamily="18" charset="0"/>
                <a:ea typeface="ＭＳ Ｐ明朝" panose="02020600040205080304" pitchFamily="18" charset="-128"/>
              </a:defRPr>
            </a:lvl3pPr>
            <a:lvl4pPr marL="1655496" indent="-236499">
              <a:spcBef>
                <a:spcPct val="30000"/>
              </a:spcBef>
              <a:defRPr kumimoji="1" sz="1100">
                <a:solidFill>
                  <a:schemeClr val="tx1"/>
                </a:solidFill>
                <a:latin typeface="Times New Roman" panose="02020603050405020304" pitchFamily="18" charset="0"/>
                <a:ea typeface="ＭＳ Ｐ明朝" panose="02020600040205080304" pitchFamily="18" charset="-128"/>
              </a:defRPr>
            </a:lvl4pPr>
            <a:lvl5pPr marL="2128495" indent="-236499">
              <a:spcBef>
                <a:spcPct val="30000"/>
              </a:spcBef>
              <a:defRPr kumimoji="1" sz="1100">
                <a:solidFill>
                  <a:schemeClr val="tx1"/>
                </a:solidFill>
                <a:latin typeface="Times New Roman" panose="02020603050405020304" pitchFamily="18" charset="0"/>
                <a:ea typeface="ＭＳ Ｐ明朝" panose="02020600040205080304" pitchFamily="18" charset="-128"/>
              </a:defRPr>
            </a:lvl5pPr>
            <a:lvl6pPr marL="2585622"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6pPr>
            <a:lvl7pPr marL="3042747"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7pPr>
            <a:lvl8pPr marL="3499873"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8pPr>
            <a:lvl9pPr marL="3957000"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C3DC2A71-C3F9-46D2-AB77-09679BFA258E}" type="slidenum">
              <a:rPr lang="en-US" altLang="ja-JP" smtClean="0">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ja-JP" altLang="ja-JP">
              <a:ea typeface="ＭＳ Ｐ明朝" panose="02020600040205080304" pitchFamily="18" charset="-128"/>
            </a:endParaRPr>
          </a:p>
        </p:txBody>
      </p:sp>
    </p:spTree>
    <p:extLst>
      <p:ext uri="{BB962C8B-B14F-4D97-AF65-F5344CB8AC3E}">
        <p14:creationId xmlns:p14="http://schemas.microsoft.com/office/powerpoint/2010/main" val="4096474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055"/>
          <p:cNvSpPr>
            <a:spLocks noGrp="1" noChangeArrowheads="1"/>
          </p:cNvSpPr>
          <p:nvPr>
            <p:ph type="sldNum" sz="quarter" idx="5"/>
          </p:nvPr>
        </p:nvSpPr>
        <p:spPr>
          <a:noFill/>
        </p:spPr>
        <p:txBody>
          <a:bodyPr/>
          <a:lstStyle>
            <a:lvl1pPr>
              <a:spcBef>
                <a:spcPct val="30000"/>
              </a:spcBef>
              <a:defRPr kumimoji="1" sz="1100">
                <a:solidFill>
                  <a:schemeClr val="tx1"/>
                </a:solidFill>
                <a:latin typeface="Times New Roman" panose="02020603050405020304" pitchFamily="18" charset="0"/>
                <a:ea typeface="ＭＳ Ｐ明朝" panose="02020600040205080304" pitchFamily="18" charset="-128"/>
              </a:defRPr>
            </a:lvl1pPr>
            <a:lvl2pPr marL="768226" indent="-295228">
              <a:spcBef>
                <a:spcPct val="30000"/>
              </a:spcBef>
              <a:defRPr kumimoji="1" sz="1100">
                <a:solidFill>
                  <a:schemeClr val="tx1"/>
                </a:solidFill>
                <a:latin typeface="Times New Roman" panose="02020603050405020304" pitchFamily="18" charset="0"/>
                <a:ea typeface="ＭＳ Ｐ明朝" panose="02020600040205080304" pitchFamily="18" charset="-128"/>
              </a:defRPr>
            </a:lvl2pPr>
            <a:lvl3pPr marL="1182497" indent="-236499">
              <a:spcBef>
                <a:spcPct val="30000"/>
              </a:spcBef>
              <a:defRPr kumimoji="1" sz="1100">
                <a:solidFill>
                  <a:schemeClr val="tx1"/>
                </a:solidFill>
                <a:latin typeface="Times New Roman" panose="02020603050405020304" pitchFamily="18" charset="0"/>
                <a:ea typeface="ＭＳ Ｐ明朝" panose="02020600040205080304" pitchFamily="18" charset="-128"/>
              </a:defRPr>
            </a:lvl3pPr>
            <a:lvl4pPr marL="1655496" indent="-236499">
              <a:spcBef>
                <a:spcPct val="30000"/>
              </a:spcBef>
              <a:defRPr kumimoji="1" sz="1100">
                <a:solidFill>
                  <a:schemeClr val="tx1"/>
                </a:solidFill>
                <a:latin typeface="Times New Roman" panose="02020603050405020304" pitchFamily="18" charset="0"/>
                <a:ea typeface="ＭＳ Ｐ明朝" panose="02020600040205080304" pitchFamily="18" charset="-128"/>
              </a:defRPr>
            </a:lvl4pPr>
            <a:lvl5pPr marL="2128495" indent="-236499">
              <a:spcBef>
                <a:spcPct val="30000"/>
              </a:spcBef>
              <a:defRPr kumimoji="1" sz="1100">
                <a:solidFill>
                  <a:schemeClr val="tx1"/>
                </a:solidFill>
                <a:latin typeface="Times New Roman" panose="02020603050405020304" pitchFamily="18" charset="0"/>
                <a:ea typeface="ＭＳ Ｐ明朝" panose="02020600040205080304" pitchFamily="18" charset="-128"/>
              </a:defRPr>
            </a:lvl5pPr>
            <a:lvl6pPr marL="2585622"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6pPr>
            <a:lvl7pPr marL="3042747"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7pPr>
            <a:lvl8pPr marL="3499873"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8pPr>
            <a:lvl9pPr marL="3957000"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C5A87CB7-DFC8-4B67-81EE-9AEAA240B7E5}"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ja-JP" altLang="ja-JP">
              <a:ea typeface="ＭＳ Ｐ明朝" panose="02020600040205080304" pitchFamily="18" charset="-128"/>
            </a:endParaRPr>
          </a:p>
        </p:txBody>
      </p:sp>
    </p:spTree>
    <p:extLst>
      <p:ext uri="{BB962C8B-B14F-4D97-AF65-F5344CB8AC3E}">
        <p14:creationId xmlns:p14="http://schemas.microsoft.com/office/powerpoint/2010/main" val="2380987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055"/>
          <p:cNvSpPr>
            <a:spLocks noGrp="1" noChangeArrowheads="1"/>
          </p:cNvSpPr>
          <p:nvPr>
            <p:ph type="sldNum" sz="quarter" idx="5"/>
          </p:nvPr>
        </p:nvSpPr>
        <p:spPr>
          <a:noFill/>
        </p:spPr>
        <p:txBody>
          <a:bodyPr/>
          <a:lstStyle>
            <a:lvl1pPr>
              <a:spcBef>
                <a:spcPct val="30000"/>
              </a:spcBef>
              <a:defRPr kumimoji="1" sz="1100">
                <a:solidFill>
                  <a:schemeClr val="tx1"/>
                </a:solidFill>
                <a:latin typeface="Times New Roman" panose="02020603050405020304" pitchFamily="18" charset="0"/>
                <a:ea typeface="ＭＳ Ｐ明朝" panose="02020600040205080304" pitchFamily="18" charset="-128"/>
              </a:defRPr>
            </a:lvl1pPr>
            <a:lvl2pPr marL="768226" indent="-295228">
              <a:spcBef>
                <a:spcPct val="30000"/>
              </a:spcBef>
              <a:defRPr kumimoji="1" sz="1100">
                <a:solidFill>
                  <a:schemeClr val="tx1"/>
                </a:solidFill>
                <a:latin typeface="Times New Roman" panose="02020603050405020304" pitchFamily="18" charset="0"/>
                <a:ea typeface="ＭＳ Ｐ明朝" panose="02020600040205080304" pitchFamily="18" charset="-128"/>
              </a:defRPr>
            </a:lvl2pPr>
            <a:lvl3pPr marL="1182497" indent="-236499">
              <a:spcBef>
                <a:spcPct val="30000"/>
              </a:spcBef>
              <a:defRPr kumimoji="1" sz="1100">
                <a:solidFill>
                  <a:schemeClr val="tx1"/>
                </a:solidFill>
                <a:latin typeface="Times New Roman" panose="02020603050405020304" pitchFamily="18" charset="0"/>
                <a:ea typeface="ＭＳ Ｐ明朝" panose="02020600040205080304" pitchFamily="18" charset="-128"/>
              </a:defRPr>
            </a:lvl3pPr>
            <a:lvl4pPr marL="1655496" indent="-236499">
              <a:spcBef>
                <a:spcPct val="30000"/>
              </a:spcBef>
              <a:defRPr kumimoji="1" sz="1100">
                <a:solidFill>
                  <a:schemeClr val="tx1"/>
                </a:solidFill>
                <a:latin typeface="Times New Roman" panose="02020603050405020304" pitchFamily="18" charset="0"/>
                <a:ea typeface="ＭＳ Ｐ明朝" panose="02020600040205080304" pitchFamily="18" charset="-128"/>
              </a:defRPr>
            </a:lvl4pPr>
            <a:lvl5pPr marL="2128495" indent="-236499">
              <a:spcBef>
                <a:spcPct val="30000"/>
              </a:spcBef>
              <a:defRPr kumimoji="1" sz="1100">
                <a:solidFill>
                  <a:schemeClr val="tx1"/>
                </a:solidFill>
                <a:latin typeface="Times New Roman" panose="02020603050405020304" pitchFamily="18" charset="0"/>
                <a:ea typeface="ＭＳ Ｐ明朝" panose="02020600040205080304" pitchFamily="18" charset="-128"/>
              </a:defRPr>
            </a:lvl5pPr>
            <a:lvl6pPr marL="2585622"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6pPr>
            <a:lvl7pPr marL="3042747"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7pPr>
            <a:lvl8pPr marL="3499873"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8pPr>
            <a:lvl9pPr marL="3957000" indent="-236499"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AE75EF8E-7C47-40EE-8DA4-A43DA73001C1}"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ja-JP" altLang="ja-JP">
              <a:ea typeface="ＭＳ Ｐ明朝" panose="02020600040205080304" pitchFamily="18" charset="-128"/>
            </a:endParaRPr>
          </a:p>
        </p:txBody>
      </p:sp>
    </p:spTree>
    <p:extLst>
      <p:ext uri="{BB962C8B-B14F-4D97-AF65-F5344CB8AC3E}">
        <p14:creationId xmlns:p14="http://schemas.microsoft.com/office/powerpoint/2010/main" val="607414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1"/>
          </p:nvPr>
        </p:nvSpPr>
        <p:spPr>
          <a:ln/>
        </p:spPr>
        <p:txBody>
          <a:bodyPr/>
          <a:lstStyle>
            <a:lvl1pPr>
              <a:defRPr/>
            </a:lvl1pPr>
          </a:lstStyle>
          <a:p>
            <a:pPr>
              <a:defRPr/>
            </a:pPr>
            <a:fld id="{467FA433-BEF8-4113-86EA-619786FABB90}" type="slidenum">
              <a:rPr lang="en-US" altLang="ja-JP"/>
              <a:pPr>
                <a:defRPr/>
              </a:pPr>
              <a:t>‹#›</a:t>
            </a:fld>
            <a:endParaRPr lang="en-US" altLang="ja-JP"/>
          </a:p>
        </p:txBody>
      </p:sp>
    </p:spTree>
    <p:extLst>
      <p:ext uri="{BB962C8B-B14F-4D97-AF65-F5344CB8AC3E}">
        <p14:creationId xmlns:p14="http://schemas.microsoft.com/office/powerpoint/2010/main" val="3311360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1"/>
          </p:nvPr>
        </p:nvSpPr>
        <p:spPr>
          <a:ln/>
        </p:spPr>
        <p:txBody>
          <a:bodyPr/>
          <a:lstStyle>
            <a:lvl1pPr>
              <a:defRPr/>
            </a:lvl1pPr>
          </a:lstStyle>
          <a:p>
            <a:pPr>
              <a:defRPr/>
            </a:pPr>
            <a:fld id="{ABF239F5-BA63-4617-AB61-169C2386974A}" type="slidenum">
              <a:rPr lang="en-US" altLang="ja-JP"/>
              <a:pPr>
                <a:defRPr/>
              </a:pPr>
              <a:t>‹#›</a:t>
            </a:fld>
            <a:endParaRPr lang="en-US" altLang="ja-JP"/>
          </a:p>
        </p:txBody>
      </p:sp>
    </p:spTree>
    <p:extLst>
      <p:ext uri="{BB962C8B-B14F-4D97-AF65-F5344CB8AC3E}">
        <p14:creationId xmlns:p14="http://schemas.microsoft.com/office/powerpoint/2010/main" val="4039361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42950" y="609600"/>
            <a:ext cx="6162675"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1"/>
          </p:nvPr>
        </p:nvSpPr>
        <p:spPr>
          <a:ln/>
        </p:spPr>
        <p:txBody>
          <a:bodyPr/>
          <a:lstStyle>
            <a:lvl1pPr>
              <a:defRPr/>
            </a:lvl1pPr>
          </a:lstStyle>
          <a:p>
            <a:pPr>
              <a:defRPr/>
            </a:pPr>
            <a:fld id="{B53C4B45-10F7-45C1-AE54-0AD79493D298}" type="slidenum">
              <a:rPr lang="en-US" altLang="ja-JP"/>
              <a:pPr>
                <a:defRPr/>
              </a:pPr>
              <a:t>‹#›</a:t>
            </a:fld>
            <a:endParaRPr lang="en-US" altLang="ja-JP"/>
          </a:p>
        </p:txBody>
      </p:sp>
    </p:spTree>
    <p:extLst>
      <p:ext uri="{BB962C8B-B14F-4D97-AF65-F5344CB8AC3E}">
        <p14:creationId xmlns:p14="http://schemas.microsoft.com/office/powerpoint/2010/main" val="134194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1"/>
          </p:nvPr>
        </p:nvSpPr>
        <p:spPr>
          <a:ln/>
        </p:spPr>
        <p:txBody>
          <a:bodyPr/>
          <a:lstStyle>
            <a:lvl1pPr>
              <a:defRPr/>
            </a:lvl1pPr>
          </a:lstStyle>
          <a:p>
            <a:pPr>
              <a:defRPr/>
            </a:pPr>
            <a:fld id="{4A95F333-FEF5-4B63-8CB4-2037D34A5A7B}" type="slidenum">
              <a:rPr lang="en-US" altLang="ja-JP"/>
              <a:pPr>
                <a:defRPr/>
              </a:pPr>
              <a:t>‹#›</a:t>
            </a:fld>
            <a:endParaRPr lang="en-US" altLang="ja-JP"/>
          </a:p>
        </p:txBody>
      </p:sp>
    </p:spTree>
    <p:extLst>
      <p:ext uri="{BB962C8B-B14F-4D97-AF65-F5344CB8AC3E}">
        <p14:creationId xmlns:p14="http://schemas.microsoft.com/office/powerpoint/2010/main" val="862182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1"/>
          </p:nvPr>
        </p:nvSpPr>
        <p:spPr>
          <a:ln/>
        </p:spPr>
        <p:txBody>
          <a:bodyPr/>
          <a:lstStyle>
            <a:lvl1pPr>
              <a:defRPr/>
            </a:lvl1pPr>
          </a:lstStyle>
          <a:p>
            <a:pPr>
              <a:defRPr/>
            </a:pPr>
            <a:fld id="{7537391E-6CBD-42EB-8C20-79ABCB67CA58}" type="slidenum">
              <a:rPr lang="en-US" altLang="ja-JP"/>
              <a:pPr>
                <a:defRPr/>
              </a:pPr>
              <a:t>‹#›</a:t>
            </a:fld>
            <a:endParaRPr lang="en-US" altLang="ja-JP"/>
          </a:p>
        </p:txBody>
      </p:sp>
    </p:spTree>
    <p:extLst>
      <p:ext uri="{BB962C8B-B14F-4D97-AF65-F5344CB8AC3E}">
        <p14:creationId xmlns:p14="http://schemas.microsoft.com/office/powerpoint/2010/main" val="1776218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1"/>
          </p:nvPr>
        </p:nvSpPr>
        <p:spPr>
          <a:ln/>
        </p:spPr>
        <p:txBody>
          <a:bodyPr/>
          <a:lstStyle>
            <a:lvl1pPr>
              <a:defRPr/>
            </a:lvl1pPr>
          </a:lstStyle>
          <a:p>
            <a:pPr>
              <a:defRPr/>
            </a:pPr>
            <a:fld id="{A1FB7DFB-C970-4E33-BE96-30E332E1A96A}" type="slidenum">
              <a:rPr lang="en-US" altLang="ja-JP"/>
              <a:pPr>
                <a:defRPr/>
              </a:pPr>
              <a:t>‹#›</a:t>
            </a:fld>
            <a:endParaRPr lang="en-US" altLang="ja-JP"/>
          </a:p>
        </p:txBody>
      </p:sp>
    </p:spTree>
    <p:extLst>
      <p:ext uri="{BB962C8B-B14F-4D97-AF65-F5344CB8AC3E}">
        <p14:creationId xmlns:p14="http://schemas.microsoft.com/office/powerpoint/2010/main" val="4255773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sldNum" sz="quarter" idx="11"/>
          </p:nvPr>
        </p:nvSpPr>
        <p:spPr>
          <a:ln/>
        </p:spPr>
        <p:txBody>
          <a:bodyPr/>
          <a:lstStyle>
            <a:lvl1pPr>
              <a:defRPr/>
            </a:lvl1pPr>
          </a:lstStyle>
          <a:p>
            <a:pPr>
              <a:defRPr/>
            </a:pPr>
            <a:fld id="{1C492F76-8465-440E-A40C-027C767F1D4A}" type="slidenum">
              <a:rPr lang="en-US" altLang="ja-JP"/>
              <a:pPr>
                <a:defRPr/>
              </a:pPr>
              <a:t>‹#›</a:t>
            </a:fld>
            <a:endParaRPr lang="en-US" altLang="ja-JP"/>
          </a:p>
        </p:txBody>
      </p:sp>
    </p:spTree>
    <p:extLst>
      <p:ext uri="{BB962C8B-B14F-4D97-AF65-F5344CB8AC3E}">
        <p14:creationId xmlns:p14="http://schemas.microsoft.com/office/powerpoint/2010/main" val="2594364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1"/>
          </p:nvPr>
        </p:nvSpPr>
        <p:spPr>
          <a:ln/>
        </p:spPr>
        <p:txBody>
          <a:bodyPr/>
          <a:lstStyle>
            <a:lvl1pPr>
              <a:defRPr/>
            </a:lvl1pPr>
          </a:lstStyle>
          <a:p>
            <a:pPr>
              <a:defRPr/>
            </a:pPr>
            <a:fld id="{F42A1288-F594-471C-836C-84608DD4DBE7}" type="slidenum">
              <a:rPr lang="en-US" altLang="ja-JP"/>
              <a:pPr>
                <a:defRPr/>
              </a:pPr>
              <a:t>‹#›</a:t>
            </a:fld>
            <a:endParaRPr lang="en-US" altLang="ja-JP"/>
          </a:p>
        </p:txBody>
      </p:sp>
    </p:spTree>
    <p:extLst>
      <p:ext uri="{BB962C8B-B14F-4D97-AF65-F5344CB8AC3E}">
        <p14:creationId xmlns:p14="http://schemas.microsoft.com/office/powerpoint/2010/main" val="3760137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sldNum" sz="quarter" idx="11"/>
          </p:nvPr>
        </p:nvSpPr>
        <p:spPr>
          <a:ln/>
        </p:spPr>
        <p:txBody>
          <a:bodyPr/>
          <a:lstStyle>
            <a:lvl1pPr>
              <a:defRPr/>
            </a:lvl1pPr>
          </a:lstStyle>
          <a:p>
            <a:pPr>
              <a:defRPr/>
            </a:pPr>
            <a:fld id="{C1852D81-5F11-4ADD-ADE3-F0BB9FA138CE}" type="slidenum">
              <a:rPr lang="en-US" altLang="ja-JP"/>
              <a:pPr>
                <a:defRPr/>
              </a:pPr>
              <a:t>‹#›</a:t>
            </a:fld>
            <a:endParaRPr lang="en-US" altLang="ja-JP"/>
          </a:p>
        </p:txBody>
      </p:sp>
    </p:spTree>
    <p:extLst>
      <p:ext uri="{BB962C8B-B14F-4D97-AF65-F5344CB8AC3E}">
        <p14:creationId xmlns:p14="http://schemas.microsoft.com/office/powerpoint/2010/main" val="4001150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1"/>
          </p:nvPr>
        </p:nvSpPr>
        <p:spPr>
          <a:ln/>
        </p:spPr>
        <p:txBody>
          <a:bodyPr/>
          <a:lstStyle>
            <a:lvl1pPr>
              <a:defRPr/>
            </a:lvl1pPr>
          </a:lstStyle>
          <a:p>
            <a:pPr>
              <a:defRPr/>
            </a:pPr>
            <a:fld id="{5F78CD92-7C46-49DF-9A79-58C5A8532CD1}" type="slidenum">
              <a:rPr lang="en-US" altLang="ja-JP"/>
              <a:pPr>
                <a:defRPr/>
              </a:pPr>
              <a:t>‹#›</a:t>
            </a:fld>
            <a:endParaRPr lang="en-US" altLang="ja-JP"/>
          </a:p>
        </p:txBody>
      </p:sp>
    </p:spTree>
    <p:extLst>
      <p:ext uri="{BB962C8B-B14F-4D97-AF65-F5344CB8AC3E}">
        <p14:creationId xmlns:p14="http://schemas.microsoft.com/office/powerpoint/2010/main" val="3193039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1"/>
          </p:nvPr>
        </p:nvSpPr>
        <p:spPr>
          <a:ln/>
        </p:spPr>
        <p:txBody>
          <a:bodyPr/>
          <a:lstStyle>
            <a:lvl1pPr>
              <a:defRPr/>
            </a:lvl1pPr>
          </a:lstStyle>
          <a:p>
            <a:pPr>
              <a:defRPr/>
            </a:pPr>
            <a:fld id="{600C40EB-1334-4999-8C54-27F12D1EE8FF}" type="slidenum">
              <a:rPr lang="en-US" altLang="ja-JP"/>
              <a:pPr>
                <a:defRPr/>
              </a:pPr>
              <a:t>‹#›</a:t>
            </a:fld>
            <a:endParaRPr lang="en-US" altLang="ja-JP"/>
          </a:p>
        </p:txBody>
      </p:sp>
    </p:spTree>
    <p:extLst>
      <p:ext uri="{BB962C8B-B14F-4D97-AF65-F5344CB8AC3E}">
        <p14:creationId xmlns:p14="http://schemas.microsoft.com/office/powerpoint/2010/main" val="3336681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8845550" y="6642100"/>
            <a:ext cx="106045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fld id="{E7CD1E90-5DBE-429D-923C-3CEAAB3C910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2" name="Rectangle 16"/>
          <p:cNvSpPr>
            <a:spLocks noChangeArrowheads="1"/>
          </p:cNvSpPr>
          <p:nvPr/>
        </p:nvSpPr>
        <p:spPr bwMode="auto">
          <a:xfrm>
            <a:off x="261938" y="991612"/>
            <a:ext cx="9244800" cy="1166982"/>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nchor="ctr">
            <a:spAutoFit/>
          </a:bodyPr>
          <a:lstStyle/>
          <a:p>
            <a:pPr marL="82550" indent="635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スマートフォン、タブレット端末、ソーシャル・ネットワーキング・サービス（</a:t>
            </a:r>
            <a:r>
              <a:rPr lang="en-US" altLang="ja-JP" sz="1600" dirty="0">
                <a:solidFill>
                  <a:schemeClr val="tx1"/>
                </a:solidFill>
                <a:latin typeface="Meiryo UI" pitchFamily="50" charset="-128"/>
                <a:ea typeface="Meiryo UI" pitchFamily="50" charset="-128"/>
                <a:cs typeface="Meiryo UI" pitchFamily="50" charset="-128"/>
              </a:rPr>
              <a:t>SNS</a:t>
            </a:r>
            <a:r>
              <a:rPr lang="ja-JP" altLang="en-US" sz="1600" dirty="0">
                <a:solidFill>
                  <a:schemeClr val="tx1"/>
                </a:solidFill>
                <a:latin typeface="Meiryo UI" pitchFamily="50" charset="-128"/>
                <a:ea typeface="Meiryo UI" pitchFamily="50" charset="-128"/>
                <a:cs typeface="Meiryo UI" pitchFamily="50" charset="-128"/>
              </a:rPr>
              <a:t>）の普及等を背景に、多種多様</a:t>
            </a:r>
            <a:endParaRPr lang="en-US" altLang="ja-JP" sz="1600" dirty="0">
              <a:solidFill>
                <a:schemeClr val="tx1"/>
              </a:solidFill>
              <a:latin typeface="Meiryo UI" pitchFamily="50" charset="-128"/>
              <a:ea typeface="Meiryo UI" pitchFamily="50" charset="-128"/>
              <a:cs typeface="Meiryo UI" pitchFamily="50" charset="-128"/>
            </a:endParaRPr>
          </a:p>
          <a:p>
            <a:pPr marL="82550" indent="635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な情報を相互に連携させて新たな価値を生み出すことが期待されている。</a:t>
            </a:r>
            <a:endParaRPr lang="en-US" altLang="ja-JP" sz="1600" dirty="0">
              <a:solidFill>
                <a:schemeClr val="tx1"/>
              </a:solidFill>
              <a:latin typeface="Meiryo UI" pitchFamily="50" charset="-128"/>
              <a:ea typeface="Meiryo UI" pitchFamily="50" charset="-128"/>
              <a:cs typeface="Meiryo UI" pitchFamily="50" charset="-128"/>
            </a:endParaRPr>
          </a:p>
          <a:p>
            <a:pPr marL="82550" indent="635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「官民データ活用推進基本法」第</a:t>
            </a:r>
            <a:r>
              <a:rPr lang="en-US" altLang="ja-JP" sz="1600" dirty="0">
                <a:solidFill>
                  <a:schemeClr val="tx1"/>
                </a:solidFill>
                <a:latin typeface="Meiryo UI" pitchFamily="50" charset="-128"/>
                <a:ea typeface="Meiryo UI" pitchFamily="50" charset="-128"/>
                <a:cs typeface="Meiryo UI" pitchFamily="50" charset="-128"/>
              </a:rPr>
              <a:t>11</a:t>
            </a:r>
            <a:r>
              <a:rPr lang="ja-JP" altLang="en-US" sz="1600" dirty="0">
                <a:solidFill>
                  <a:schemeClr val="tx1"/>
                </a:solidFill>
                <a:latin typeface="Meiryo UI" pitchFamily="50" charset="-128"/>
                <a:ea typeface="Meiryo UI" pitchFamily="50" charset="-128"/>
                <a:cs typeface="Meiryo UI" pitchFamily="50" charset="-128"/>
              </a:rPr>
              <a:t>条において、地方公共団体が保有する官民データについて国民が容易</a:t>
            </a:r>
            <a:endParaRPr lang="en-US" altLang="ja-JP" sz="1600" dirty="0">
              <a:solidFill>
                <a:schemeClr val="tx1"/>
              </a:solidFill>
              <a:latin typeface="Meiryo UI" pitchFamily="50" charset="-128"/>
              <a:ea typeface="Meiryo UI" pitchFamily="50" charset="-128"/>
              <a:cs typeface="Meiryo UI" pitchFamily="50" charset="-128"/>
            </a:endParaRPr>
          </a:p>
          <a:p>
            <a:pPr marL="82550" indent="635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に利用できるよう措置を講じることが義務付けられた。</a:t>
            </a:r>
          </a:p>
        </p:txBody>
      </p:sp>
      <p:sp>
        <p:nvSpPr>
          <p:cNvPr id="4099" name="テキスト ボックス 3"/>
          <p:cNvSpPr txBox="1">
            <a:spLocks noChangeArrowheads="1"/>
          </p:cNvSpPr>
          <p:nvPr/>
        </p:nvSpPr>
        <p:spPr bwMode="auto">
          <a:xfrm>
            <a:off x="0" y="-11113"/>
            <a:ext cx="9906000" cy="525463"/>
          </a:xfrm>
          <a:prstGeom prst="rect">
            <a:avLst/>
          </a:prstGeom>
          <a:pattFill prst="ltHorz">
            <a:fgClr>
              <a:schemeClr val="hlink"/>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tIns="108000" bIns="10800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ts val="2400"/>
              </a:lnSpc>
              <a:spcBef>
                <a:spcPct val="0"/>
              </a:spcBef>
              <a:buFontTx/>
              <a:buNone/>
              <a:defRPr/>
            </a:pPr>
            <a:r>
              <a:rPr lang="ja-JP" altLang="en-US" sz="2400" b="1" dirty="0">
                <a:solidFill>
                  <a:schemeClr val="accent1">
                    <a:lumMod val="50000"/>
                  </a:schemeClr>
                </a:solidFill>
                <a:latin typeface="Meiryo UI" panose="020B0604030504040204" pitchFamily="50" charset="-128"/>
                <a:ea typeface="Meiryo UI" panose="020B0604030504040204" pitchFamily="50" charset="-128"/>
                <a:cs typeface="Meiryo UI" panose="020B0604030504040204" pitchFamily="50" charset="-128"/>
              </a:rPr>
              <a:t>地方公共団体オープンデータ推進ガイドラインの概要</a:t>
            </a:r>
          </a:p>
        </p:txBody>
      </p:sp>
      <p:sp>
        <p:nvSpPr>
          <p:cNvPr id="23" name="Text Box 7"/>
          <p:cNvSpPr txBox="1">
            <a:spLocks noChangeArrowheads="1"/>
          </p:cNvSpPr>
          <p:nvPr/>
        </p:nvSpPr>
        <p:spPr bwMode="auto">
          <a:xfrm>
            <a:off x="133350" y="542388"/>
            <a:ext cx="3370263" cy="355600"/>
          </a:xfrm>
          <a:prstGeom prst="rect">
            <a:avLst/>
          </a:prstGeom>
          <a:solidFill>
            <a:schemeClr val="accent1">
              <a:lumMod val="50000"/>
            </a:schemeClr>
          </a:solidFill>
          <a:ln>
            <a:no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eaLnBrk="1" hangingPunct="1">
              <a:defRPr/>
            </a:pPr>
            <a:r>
              <a:rPr lang="ja-JP" altLang="en-US" dirty="0"/>
              <a:t>０．ガイドラインの位置付け</a:t>
            </a:r>
            <a:endParaRPr lang="ja-JP" altLang="en-US" sz="1600" dirty="0"/>
          </a:p>
        </p:txBody>
      </p:sp>
      <p:sp>
        <p:nvSpPr>
          <p:cNvPr id="9" name="Rectangle 16"/>
          <p:cNvSpPr>
            <a:spLocks noChangeArrowheads="1"/>
          </p:cNvSpPr>
          <p:nvPr/>
        </p:nvSpPr>
        <p:spPr bwMode="auto">
          <a:xfrm>
            <a:off x="261938" y="4047523"/>
            <a:ext cx="6242050" cy="1166982"/>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spAutoFit/>
          </a:bodyPr>
          <a:lstStyle/>
          <a:p>
            <a:pPr marL="88900" algn="ctr"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国が掲げるオープンデータ取組の意義</a:t>
            </a:r>
            <a:endParaRPr lang="en-US" altLang="ja-JP" sz="1600" dirty="0">
              <a:solidFill>
                <a:schemeClr val="tx1"/>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600" dirty="0">
                <a:solidFill>
                  <a:srgbClr val="000099"/>
                </a:solidFill>
                <a:latin typeface="Meiryo UI" pitchFamily="50" charset="-128"/>
                <a:ea typeface="Meiryo UI" pitchFamily="50" charset="-128"/>
                <a:cs typeface="Meiryo UI" pitchFamily="50" charset="-128"/>
              </a:rPr>
              <a:t>１．国民参加・官民協働の推進を通じた諸課題の解決、経済活性化</a:t>
            </a:r>
            <a:endParaRPr lang="en-US" altLang="ja-JP" sz="1600" dirty="0">
              <a:solidFill>
                <a:srgbClr val="000099"/>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600" dirty="0">
                <a:solidFill>
                  <a:srgbClr val="000099"/>
                </a:solidFill>
                <a:latin typeface="Meiryo UI" pitchFamily="50" charset="-128"/>
                <a:ea typeface="Meiryo UI" pitchFamily="50" charset="-128"/>
                <a:cs typeface="Meiryo UI" pitchFamily="50" charset="-128"/>
              </a:rPr>
              <a:t>２．行政の高度化・効率化</a:t>
            </a:r>
            <a:endParaRPr lang="en-US" altLang="ja-JP" sz="1600" dirty="0">
              <a:solidFill>
                <a:srgbClr val="000099"/>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600" dirty="0">
                <a:solidFill>
                  <a:srgbClr val="000099"/>
                </a:solidFill>
                <a:latin typeface="Meiryo UI" pitchFamily="50" charset="-128"/>
                <a:ea typeface="Meiryo UI" pitchFamily="50" charset="-128"/>
                <a:cs typeface="Meiryo UI" pitchFamily="50" charset="-128"/>
              </a:rPr>
              <a:t>３．透明性・信頼性の向上</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10" name="Text Box 7"/>
          <p:cNvSpPr txBox="1">
            <a:spLocks noChangeArrowheads="1"/>
          </p:cNvSpPr>
          <p:nvPr/>
        </p:nvSpPr>
        <p:spPr bwMode="auto">
          <a:xfrm>
            <a:off x="133350" y="3544709"/>
            <a:ext cx="5586413" cy="414337"/>
          </a:xfrm>
          <a:prstGeom prst="rect">
            <a:avLst/>
          </a:prstGeom>
          <a:solidFill>
            <a:schemeClr val="accent1">
              <a:lumMod val="50000"/>
            </a:schemeClr>
          </a:solidFill>
          <a:ln>
            <a:no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eaLnBrk="1" hangingPunct="1">
              <a:defRPr/>
            </a:pPr>
            <a:r>
              <a:rPr lang="ja-JP" altLang="en-US" dirty="0"/>
              <a:t>１．地方公共団体におけるオープンデータ推進の意義</a:t>
            </a:r>
            <a:endParaRPr lang="ja-JP" altLang="en-US" sz="1600" dirty="0"/>
          </a:p>
        </p:txBody>
      </p:sp>
      <p:sp>
        <p:nvSpPr>
          <p:cNvPr id="4103" name="スライド番号プレースホルダー 1"/>
          <p:cNvSpPr>
            <a:spLocks noGrp="1"/>
          </p:cNvSpPr>
          <p:nvPr>
            <p:ph type="sldNum" sz="quarter" idx="11"/>
          </p:nvPr>
        </p:nvSpPr>
        <p:spPr>
          <a:noFill/>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fld id="{A1CFC2B6-8383-48E2-90CB-0BCD98D7973A}" type="slidenum">
              <a:rPr lang="en-US" altLang="ja-JP" sz="1200" smtClean="0"/>
              <a:pPr>
                <a:spcBef>
                  <a:spcPct val="0"/>
                </a:spcBef>
                <a:buFontTx/>
                <a:buNone/>
              </a:pPr>
              <a:t>1</a:t>
            </a:fld>
            <a:endParaRPr lang="en-US" altLang="ja-JP" sz="1200"/>
          </a:p>
        </p:txBody>
      </p:sp>
      <p:sp>
        <p:nvSpPr>
          <p:cNvPr id="13" name="Rectangle 16"/>
          <p:cNvSpPr>
            <a:spLocks noChangeArrowheads="1"/>
          </p:cNvSpPr>
          <p:nvPr/>
        </p:nvSpPr>
        <p:spPr bwMode="auto">
          <a:xfrm>
            <a:off x="261938" y="2568873"/>
            <a:ext cx="9244800" cy="896139"/>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nchor="ctr">
            <a:spAutoFit/>
          </a:bodyPr>
          <a:lstStyle/>
          <a:p>
            <a:pPr marL="271463" indent="-182563"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オープンデータに取り組む地方公共団体は徐々に増加していきているものの、全体の一部にとどまっている。</a:t>
            </a:r>
          </a:p>
          <a:p>
            <a:pPr marL="271463" indent="-182563"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本ガイドラインは、地方公共団体による取組を促進するため、オープンデータの推進に係る基本的考え方等を</a:t>
            </a:r>
            <a:endParaRPr lang="en-US" altLang="ja-JP" sz="1600" dirty="0">
              <a:solidFill>
                <a:schemeClr val="tx1"/>
              </a:solidFill>
              <a:latin typeface="Meiryo UI" pitchFamily="50" charset="-128"/>
              <a:ea typeface="Meiryo UI" pitchFamily="50" charset="-128"/>
              <a:cs typeface="Meiryo UI" pitchFamily="50" charset="-128"/>
            </a:endParaRPr>
          </a:p>
          <a:p>
            <a:pPr marL="271463" indent="-182563"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整理したもの。</a:t>
            </a:r>
          </a:p>
        </p:txBody>
      </p:sp>
      <p:sp>
        <p:nvSpPr>
          <p:cNvPr id="21" name="Rectangle 16"/>
          <p:cNvSpPr>
            <a:spLocks noChangeArrowheads="1"/>
          </p:cNvSpPr>
          <p:nvPr/>
        </p:nvSpPr>
        <p:spPr bwMode="auto">
          <a:xfrm>
            <a:off x="6965150" y="4131746"/>
            <a:ext cx="2541588" cy="998537"/>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spAutoFit/>
          </a:bodyPr>
          <a:lstStyle/>
          <a:p>
            <a:pPr marL="88900" algn="ctr" eaLnBrk="1" hangingPunct="1">
              <a:lnSpc>
                <a:spcPct val="110000"/>
              </a:lnSpc>
              <a:defRPr/>
            </a:pPr>
            <a:r>
              <a:rPr lang="ja-JP" altLang="en-US" sz="1800" dirty="0">
                <a:solidFill>
                  <a:schemeClr val="tx1"/>
                </a:solidFill>
                <a:latin typeface="Meiryo UI" pitchFamily="50" charset="-128"/>
                <a:ea typeface="Meiryo UI" pitchFamily="50" charset="-128"/>
                <a:cs typeface="Meiryo UI" pitchFamily="50" charset="-128"/>
              </a:rPr>
              <a:t>地方公共団体においては</a:t>
            </a:r>
            <a:r>
              <a:rPr lang="ja-JP" altLang="en-US" sz="1800" dirty="0">
                <a:solidFill>
                  <a:srgbClr val="FF0000"/>
                </a:solidFill>
                <a:latin typeface="Meiryo UI" pitchFamily="50" charset="-128"/>
                <a:ea typeface="Meiryo UI" pitchFamily="50" charset="-128"/>
                <a:cs typeface="Meiryo UI" pitchFamily="50" charset="-128"/>
              </a:rPr>
              <a:t>地域の課題を解決する</a:t>
            </a:r>
            <a:endParaRPr lang="en-US" altLang="ja-JP" sz="1800" dirty="0">
              <a:solidFill>
                <a:srgbClr val="FF0000"/>
              </a:solidFill>
              <a:latin typeface="Meiryo UI" pitchFamily="50" charset="-128"/>
              <a:ea typeface="Meiryo UI" pitchFamily="50" charset="-128"/>
              <a:cs typeface="Meiryo UI" pitchFamily="50" charset="-128"/>
            </a:endParaRPr>
          </a:p>
          <a:p>
            <a:pPr marL="88900" algn="ctr" eaLnBrk="1" hangingPunct="1">
              <a:lnSpc>
                <a:spcPct val="110000"/>
              </a:lnSpc>
              <a:defRPr/>
            </a:pPr>
            <a:r>
              <a:rPr lang="ja-JP" altLang="en-US" sz="1800" dirty="0">
                <a:solidFill>
                  <a:schemeClr val="tx1"/>
                </a:solidFill>
                <a:latin typeface="Meiryo UI" pitchFamily="50" charset="-128"/>
                <a:ea typeface="Meiryo UI" pitchFamily="50" charset="-128"/>
                <a:cs typeface="Meiryo UI" pitchFamily="50" charset="-128"/>
              </a:rPr>
              <a:t>という視点が重要</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24" name="フローチャート: 抜出し 5"/>
          <p:cNvSpPr>
            <a:spLocks noChangeArrowheads="1"/>
          </p:cNvSpPr>
          <p:nvPr/>
        </p:nvSpPr>
        <p:spPr bwMode="auto">
          <a:xfrm rot="10800000">
            <a:off x="3023221" y="2222875"/>
            <a:ext cx="3970006" cy="288000"/>
          </a:xfrm>
          <a:prstGeom prst="flowChartExtra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4400">
              <a:solidFill>
                <a:srgbClr val="333399"/>
              </a:solidFill>
            </a:endParaRPr>
          </a:p>
        </p:txBody>
      </p:sp>
      <p:sp>
        <p:nvSpPr>
          <p:cNvPr id="16" name="Text Box 7"/>
          <p:cNvSpPr txBox="1">
            <a:spLocks noChangeArrowheads="1"/>
          </p:cNvSpPr>
          <p:nvPr/>
        </p:nvSpPr>
        <p:spPr bwMode="auto">
          <a:xfrm>
            <a:off x="133350" y="5301479"/>
            <a:ext cx="4605338" cy="382587"/>
          </a:xfrm>
          <a:prstGeom prst="rect">
            <a:avLst/>
          </a:prstGeom>
          <a:solidFill>
            <a:schemeClr val="accent1">
              <a:lumMod val="50000"/>
            </a:schemeClr>
          </a:solidFill>
          <a:ln>
            <a:no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eaLnBrk="1" hangingPunct="1">
              <a:defRPr/>
            </a:pPr>
            <a:r>
              <a:rPr lang="ja-JP" altLang="en-US" dirty="0"/>
              <a:t>２．オープンデータの定義</a:t>
            </a:r>
            <a:endParaRPr lang="ja-JP" altLang="en-US" sz="800" dirty="0"/>
          </a:p>
        </p:txBody>
      </p:sp>
      <p:sp>
        <p:nvSpPr>
          <p:cNvPr id="17" name="Rectangle 16"/>
          <p:cNvSpPr>
            <a:spLocks noChangeArrowheads="1"/>
          </p:cNvSpPr>
          <p:nvPr/>
        </p:nvSpPr>
        <p:spPr bwMode="auto">
          <a:xfrm>
            <a:off x="339212" y="5787660"/>
            <a:ext cx="9244800" cy="896139"/>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wrap="square" lIns="18000" tIns="72000" rIns="72000" bIns="10800">
            <a:spAutoFit/>
          </a:bodyPr>
          <a:lstStyle/>
          <a:p>
            <a:pPr marL="88900" eaLnBrk="1" hangingPunct="1">
              <a:lnSpc>
                <a:spcPct val="110000"/>
              </a:lnSpc>
              <a:defRPr/>
            </a:pPr>
            <a:r>
              <a:rPr lang="ja-JP" altLang="en-US" sz="1600" dirty="0">
                <a:solidFill>
                  <a:srgbClr val="000099"/>
                </a:solidFill>
                <a:latin typeface="Meiryo UI" pitchFamily="50" charset="-128"/>
                <a:ea typeface="Meiryo UI" pitchFamily="50" charset="-128"/>
                <a:cs typeface="Meiryo UI" pitchFamily="50" charset="-128"/>
              </a:rPr>
              <a:t>１．営利目的、非営利目的を問わず二次利用可能なルールが適用されたもの</a:t>
            </a:r>
            <a:endParaRPr lang="en-US" altLang="ja-JP" sz="1600" dirty="0">
              <a:solidFill>
                <a:srgbClr val="000099"/>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600" dirty="0">
                <a:solidFill>
                  <a:srgbClr val="000099"/>
                </a:solidFill>
                <a:latin typeface="Meiryo UI" pitchFamily="50" charset="-128"/>
                <a:ea typeface="Meiryo UI" pitchFamily="50" charset="-128"/>
                <a:cs typeface="Meiryo UI" pitchFamily="50" charset="-128"/>
              </a:rPr>
              <a:t>２．機械判読に適したもの</a:t>
            </a:r>
            <a:endParaRPr lang="en-US" altLang="ja-JP" sz="1600" dirty="0">
              <a:solidFill>
                <a:srgbClr val="000099"/>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600" dirty="0">
                <a:solidFill>
                  <a:srgbClr val="000099"/>
                </a:solidFill>
                <a:latin typeface="Meiryo UI" pitchFamily="50" charset="-128"/>
                <a:ea typeface="Meiryo UI" pitchFamily="50" charset="-128"/>
                <a:cs typeface="Meiryo UI" pitchFamily="50" charset="-128"/>
              </a:rPr>
              <a:t>３．無償で利用できるもの</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3" name="加算記号 2"/>
          <p:cNvSpPr/>
          <p:nvPr/>
        </p:nvSpPr>
        <p:spPr bwMode="auto">
          <a:xfrm>
            <a:off x="6467412" y="4358112"/>
            <a:ext cx="489239" cy="536448"/>
          </a:xfrm>
          <a:prstGeom prst="mathPlus">
            <a:avLst/>
          </a:prstGeom>
          <a:solidFill>
            <a:schemeClr val="accent1"/>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4400" b="0" i="0" u="none" strike="noStrike" cap="none" normalizeH="0" baseline="0">
              <a:ln>
                <a:noFill/>
              </a:ln>
              <a:solidFill>
                <a:srgbClr val="333399"/>
              </a:solidFill>
              <a:effectLst/>
              <a:latin typeface="Times New Roman" pitchFamily="18" charset="0"/>
              <a:ea typeface="ＭＳ Ｐゴシック" charset="-128"/>
            </a:endParaRPr>
          </a:p>
        </p:txBody>
      </p:sp>
      <p:sp>
        <p:nvSpPr>
          <p:cNvPr id="14" name="正方形/長方形 13">
            <a:extLst>
              <a:ext uri="{FF2B5EF4-FFF2-40B4-BE49-F238E27FC236}">
                <a16:creationId xmlns:a16="http://schemas.microsoft.com/office/drawing/2014/main" id="{5E2EB193-6E35-4398-9CEA-8B4B5DC95285}"/>
              </a:ext>
            </a:extLst>
          </p:cNvPr>
          <p:cNvSpPr/>
          <p:nvPr/>
        </p:nvSpPr>
        <p:spPr bwMode="auto">
          <a:xfrm>
            <a:off x="8345386" y="82152"/>
            <a:ext cx="1512000" cy="332376"/>
          </a:xfrm>
          <a:prstGeom prst="rect">
            <a:avLst/>
          </a:prstGeom>
          <a:solidFill>
            <a:sysClr val="window" lastClr="FFFFFF"/>
          </a:solidFill>
          <a:ln w="12700" cap="sq" cmpd="sng" algn="ctr">
            <a:solidFill>
              <a:srgbClr val="1F497D"/>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ja-JP" altLang="en-US" sz="105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令和３</a:t>
            </a:r>
            <a:r>
              <a:rPr kumimoji="0"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年６月</a:t>
            </a:r>
            <a:r>
              <a:rPr kumimoji="0" lang="en-US" altLang="ja-JP"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0"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日改定</a:t>
            </a:r>
            <a:endParaRPr kumimoji="0" lang="en-US" altLang="ja-JP"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内閣官房</a:t>
            </a:r>
            <a:r>
              <a:rPr kumimoji="0" lang="en-US" altLang="ja-JP"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IT</a:t>
            </a:r>
            <a:r>
              <a:rPr kumimoji="0"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総合戦略室</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099" name="テキスト ボックス 3"/>
          <p:cNvSpPr txBox="1">
            <a:spLocks noChangeArrowheads="1"/>
          </p:cNvSpPr>
          <p:nvPr/>
        </p:nvSpPr>
        <p:spPr bwMode="auto">
          <a:xfrm>
            <a:off x="0" y="-11113"/>
            <a:ext cx="9906000" cy="525463"/>
          </a:xfrm>
          <a:prstGeom prst="rect">
            <a:avLst/>
          </a:prstGeom>
          <a:pattFill prst="ltHorz">
            <a:fgClr>
              <a:schemeClr val="hlink"/>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tIns="108000" bIns="10800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ts val="2400"/>
              </a:lnSpc>
              <a:spcBef>
                <a:spcPct val="0"/>
              </a:spcBef>
              <a:buFontTx/>
              <a:buNone/>
              <a:defRPr/>
            </a:pPr>
            <a:r>
              <a:rPr lang="ja-JP" altLang="en-US" sz="2400" b="1" dirty="0">
                <a:solidFill>
                  <a:schemeClr val="accent1">
                    <a:lumMod val="50000"/>
                  </a:schemeClr>
                </a:solidFill>
                <a:latin typeface="Meiryo UI" panose="020B0604030504040204" pitchFamily="50" charset="-128"/>
                <a:ea typeface="Meiryo UI" panose="020B0604030504040204" pitchFamily="50" charset="-128"/>
                <a:cs typeface="Meiryo UI" panose="020B0604030504040204" pitchFamily="50" charset="-128"/>
              </a:rPr>
              <a:t>地方公共団体オープンデータ推進ガイドラインの概要</a:t>
            </a:r>
          </a:p>
        </p:txBody>
      </p:sp>
      <p:sp>
        <p:nvSpPr>
          <p:cNvPr id="23" name="Text Box 7"/>
          <p:cNvSpPr txBox="1">
            <a:spLocks noChangeArrowheads="1"/>
          </p:cNvSpPr>
          <p:nvPr/>
        </p:nvSpPr>
        <p:spPr bwMode="auto">
          <a:xfrm>
            <a:off x="133350" y="522595"/>
            <a:ext cx="4605338" cy="382587"/>
          </a:xfrm>
          <a:prstGeom prst="rect">
            <a:avLst/>
          </a:prstGeom>
          <a:solidFill>
            <a:schemeClr val="accent1">
              <a:lumMod val="50000"/>
            </a:schemeClr>
          </a:solidFill>
          <a:ln>
            <a:no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eaLnBrk="1" hangingPunct="1">
              <a:defRPr/>
            </a:pPr>
            <a:r>
              <a:rPr lang="ja-JP" altLang="en-US" dirty="0"/>
              <a:t>３．データ公開等に関する基本的な考え方</a:t>
            </a:r>
            <a:endParaRPr lang="ja-JP" altLang="en-US" sz="800" dirty="0"/>
          </a:p>
        </p:txBody>
      </p:sp>
      <p:sp>
        <p:nvSpPr>
          <p:cNvPr id="8196" name="スライド番号プレースホルダー 1"/>
          <p:cNvSpPr>
            <a:spLocks noGrp="1"/>
          </p:cNvSpPr>
          <p:nvPr>
            <p:ph type="sldNum" sz="quarter" idx="11"/>
          </p:nvPr>
        </p:nvSpPr>
        <p:spPr>
          <a:xfrm>
            <a:off x="8845550" y="6629221"/>
            <a:ext cx="1060450" cy="215900"/>
          </a:xfrm>
          <a:noFill/>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fld id="{D697DC42-AF51-462B-A4A4-7B82A14B1EC2}" type="slidenum">
              <a:rPr lang="en-US" altLang="ja-JP" sz="1200" smtClean="0"/>
              <a:pPr>
                <a:spcBef>
                  <a:spcPct val="0"/>
                </a:spcBef>
                <a:buFontTx/>
                <a:buNone/>
              </a:pPr>
              <a:t>2</a:t>
            </a:fld>
            <a:endParaRPr lang="en-US" altLang="ja-JP" sz="1200"/>
          </a:p>
        </p:txBody>
      </p:sp>
      <p:grpSp>
        <p:nvGrpSpPr>
          <p:cNvPr id="4" name="グループ化 3"/>
          <p:cNvGrpSpPr/>
          <p:nvPr/>
        </p:nvGrpSpPr>
        <p:grpSpPr>
          <a:xfrm>
            <a:off x="254000" y="2677163"/>
            <a:ext cx="9330012" cy="726776"/>
            <a:chOff x="254000" y="2956313"/>
            <a:chExt cx="9330012" cy="726776"/>
          </a:xfrm>
        </p:grpSpPr>
        <p:sp>
          <p:nvSpPr>
            <p:cNvPr id="18" name="Rectangle 16"/>
            <p:cNvSpPr>
              <a:spLocks noChangeArrowheads="1"/>
            </p:cNvSpPr>
            <p:nvPr/>
          </p:nvSpPr>
          <p:spPr bwMode="auto">
            <a:xfrm>
              <a:off x="339212" y="3089089"/>
              <a:ext cx="9244800" cy="594000"/>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spAutoFit/>
            </a:bodyPr>
            <a:lstStyle/>
            <a:p>
              <a:pPr marL="88900" eaLnBrk="1" hangingPunct="1">
                <a:lnSpc>
                  <a:spcPct val="110000"/>
                </a:lnSpc>
                <a:defRPr/>
              </a:pPr>
              <a:endParaRPr lang="en-US" altLang="ja-JP" sz="1400" dirty="0">
                <a:solidFill>
                  <a:schemeClr val="tx1"/>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「政府標準利用規約</a:t>
              </a:r>
              <a:r>
                <a:rPr lang="en-US" altLang="ja-JP" sz="1400" dirty="0">
                  <a:solidFill>
                    <a:schemeClr val="tx1"/>
                  </a:solidFill>
                  <a:latin typeface="Meiryo UI" pitchFamily="50" charset="-128"/>
                  <a:ea typeface="Meiryo UI" pitchFamily="50" charset="-128"/>
                  <a:cs typeface="Meiryo UI" pitchFamily="50" charset="-128"/>
                </a:rPr>
                <a:t>2.0</a:t>
              </a:r>
              <a:r>
                <a:rPr lang="ja-JP" altLang="en-US" sz="1400" dirty="0">
                  <a:solidFill>
                    <a:schemeClr val="tx1"/>
                  </a:solidFill>
                  <a:latin typeface="Meiryo UI" pitchFamily="50" charset="-128"/>
                  <a:ea typeface="Meiryo UI" pitchFamily="50" charset="-128"/>
                  <a:cs typeface="Meiryo UI" pitchFamily="50" charset="-128"/>
                </a:rPr>
                <a:t>」または「クリエイティブ・コモンズ・ライセンス表示</a:t>
              </a:r>
              <a:r>
                <a:rPr lang="en-US" altLang="ja-JP" sz="1400" dirty="0">
                  <a:solidFill>
                    <a:schemeClr val="tx1"/>
                  </a:solidFill>
                  <a:latin typeface="Meiryo UI" pitchFamily="50" charset="-128"/>
                  <a:ea typeface="Meiryo UI" pitchFamily="50" charset="-128"/>
                  <a:cs typeface="Meiryo UI" pitchFamily="50" charset="-128"/>
                </a:rPr>
                <a:t>4.0</a:t>
              </a:r>
              <a:r>
                <a:rPr lang="ja-JP" altLang="en-US" sz="1400" dirty="0">
                  <a:solidFill>
                    <a:schemeClr val="tx1"/>
                  </a:solidFill>
                  <a:latin typeface="Meiryo UI" pitchFamily="50" charset="-128"/>
                  <a:ea typeface="Meiryo UI" pitchFamily="50" charset="-128"/>
                  <a:cs typeface="Meiryo UI" pitchFamily="50" charset="-128"/>
                </a:rPr>
                <a:t> 国際（</a:t>
              </a:r>
              <a:r>
                <a:rPr lang="en-US" altLang="ja-JP" sz="1400" dirty="0">
                  <a:solidFill>
                    <a:schemeClr val="tx1"/>
                  </a:solidFill>
                  <a:latin typeface="Meiryo UI" pitchFamily="50" charset="-128"/>
                  <a:ea typeface="Meiryo UI" pitchFamily="50" charset="-128"/>
                  <a:cs typeface="Meiryo UI" pitchFamily="50" charset="-128"/>
                </a:rPr>
                <a:t>CC BY</a:t>
              </a:r>
              <a:r>
                <a:rPr lang="ja-JP" altLang="en-US" sz="1400" dirty="0">
                  <a:solidFill>
                    <a:schemeClr val="tx1"/>
                  </a:solidFill>
                  <a:latin typeface="Meiryo UI" pitchFamily="50" charset="-128"/>
                  <a:ea typeface="Meiryo UI" pitchFamily="50" charset="-128"/>
                  <a:cs typeface="Meiryo UI" pitchFamily="50" charset="-128"/>
                </a:rPr>
                <a:t>）」の利用を推奨</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9" name="Rectangle 16"/>
            <p:cNvSpPr>
              <a:spLocks noChangeArrowheads="1"/>
            </p:cNvSpPr>
            <p:nvPr/>
          </p:nvSpPr>
          <p:spPr bwMode="auto">
            <a:xfrm>
              <a:off x="254000" y="2956313"/>
              <a:ext cx="3644900" cy="354452"/>
            </a:xfrm>
            <a:prstGeom prst="rect">
              <a:avLst/>
            </a:prstGeom>
            <a:solidFill>
              <a:srgbClr val="99FF99"/>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nchor="ctr">
              <a:spAutoFit/>
            </a:bodyPr>
            <a:lstStyle/>
            <a:p>
              <a:pPr marL="88900" eaLnBrk="1" hangingPunct="1">
                <a:lnSpc>
                  <a:spcPct val="110000"/>
                </a:lnSpc>
                <a:defRPr/>
              </a:pPr>
              <a:r>
                <a:rPr lang="en-US" altLang="ja-JP" sz="1600" b="1" dirty="0">
                  <a:solidFill>
                    <a:schemeClr val="tx1"/>
                  </a:solidFill>
                  <a:latin typeface="Meiryo UI" pitchFamily="50" charset="-128"/>
                  <a:ea typeface="Meiryo UI" pitchFamily="50" charset="-128"/>
                  <a:cs typeface="Meiryo UI" pitchFamily="50" charset="-128"/>
                </a:rPr>
                <a:t>(3)</a:t>
              </a:r>
              <a:r>
                <a:rPr lang="ja-JP" altLang="en-US" sz="1600" b="1" dirty="0">
                  <a:solidFill>
                    <a:schemeClr val="tx1"/>
                  </a:solidFill>
                  <a:latin typeface="Meiryo UI" pitchFamily="50" charset="-128"/>
                  <a:ea typeface="Meiryo UI" pitchFamily="50" charset="-128"/>
                  <a:cs typeface="Meiryo UI" pitchFamily="50" charset="-128"/>
                </a:rPr>
                <a:t>公開するデータの利用ルールの在り方</a:t>
              </a:r>
            </a:p>
          </p:txBody>
        </p:sp>
      </p:grpSp>
      <p:grpSp>
        <p:nvGrpSpPr>
          <p:cNvPr id="5" name="グループ化 4"/>
          <p:cNvGrpSpPr/>
          <p:nvPr/>
        </p:nvGrpSpPr>
        <p:grpSpPr>
          <a:xfrm>
            <a:off x="254000" y="3471592"/>
            <a:ext cx="9330012" cy="2020777"/>
            <a:chOff x="254000" y="3855281"/>
            <a:chExt cx="9174156" cy="2020777"/>
          </a:xfrm>
        </p:grpSpPr>
        <p:sp>
          <p:nvSpPr>
            <p:cNvPr id="26" name="Rectangle 16"/>
            <p:cNvSpPr>
              <a:spLocks noChangeArrowheads="1"/>
            </p:cNvSpPr>
            <p:nvPr/>
          </p:nvSpPr>
          <p:spPr bwMode="auto">
            <a:xfrm>
              <a:off x="339213" y="4025106"/>
              <a:ext cx="9088943" cy="1850952"/>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wrap="square" lIns="18000" tIns="72000" rIns="72000" bIns="10800">
              <a:spAutoFit/>
            </a:bodyPr>
            <a:lstStyle/>
            <a:p>
              <a:pPr marL="88900" eaLnBrk="1" hangingPunct="1">
                <a:lnSpc>
                  <a:spcPct val="110000"/>
                </a:lnSpc>
                <a:defRPr/>
              </a:pPr>
              <a:endParaRPr lang="en-US" altLang="ja-JP" sz="1200" dirty="0">
                <a:solidFill>
                  <a:schemeClr val="tx1"/>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構造化しやすいデータ</a:t>
              </a:r>
              <a:r>
                <a:rPr lang="en-US" altLang="ja-JP" sz="1400" baseline="30000" dirty="0">
                  <a:solidFill>
                    <a:schemeClr val="tx1"/>
                  </a:solidFill>
                  <a:latin typeface="Meiryo UI" pitchFamily="50" charset="-128"/>
                  <a:ea typeface="Meiryo UI" pitchFamily="50" charset="-128"/>
                  <a:cs typeface="Meiryo UI" pitchFamily="50" charset="-128"/>
                </a:rPr>
                <a:t>※</a:t>
              </a:r>
              <a:r>
                <a:rPr lang="ja-JP" altLang="en-US" sz="1400" baseline="30000" dirty="0">
                  <a:solidFill>
                    <a:schemeClr val="tx1"/>
                  </a:solidFill>
                  <a:latin typeface="Meiryo UI" pitchFamily="50" charset="-128"/>
                  <a:ea typeface="Meiryo UI" pitchFamily="50" charset="-128"/>
                  <a:cs typeface="Meiryo UI" pitchFamily="50" charset="-128"/>
                </a:rPr>
                <a:t>１</a:t>
              </a:r>
              <a:r>
                <a:rPr lang="ja-JP" altLang="en-US" sz="1400" dirty="0">
                  <a:solidFill>
                    <a:schemeClr val="tx1"/>
                  </a:solidFill>
                  <a:latin typeface="Meiryo UI" pitchFamily="50" charset="-128"/>
                  <a:ea typeface="Meiryo UI" pitchFamily="50" charset="-128"/>
                  <a:cs typeface="Meiryo UI" pitchFamily="50" charset="-128"/>
                </a:rPr>
                <a:t>はより活用がしやすい形式である「３つ星</a:t>
              </a:r>
              <a:r>
                <a:rPr lang="en-US" altLang="ja-JP" sz="1400" baseline="30000" dirty="0">
                  <a:solidFill>
                    <a:schemeClr val="tx1"/>
                  </a:solidFill>
                  <a:latin typeface="Meiryo UI" pitchFamily="50" charset="-128"/>
                  <a:ea typeface="Meiryo UI" pitchFamily="50" charset="-128"/>
                  <a:cs typeface="Meiryo UI" pitchFamily="50" charset="-128"/>
                </a:rPr>
                <a:t>※2</a:t>
              </a:r>
              <a:r>
                <a:rPr lang="ja-JP" altLang="en-US" sz="1400" dirty="0">
                  <a:solidFill>
                    <a:schemeClr val="tx1"/>
                  </a:solidFill>
                  <a:latin typeface="Meiryo UI" pitchFamily="50" charset="-128"/>
                  <a:ea typeface="Meiryo UI" pitchFamily="50" charset="-128"/>
                  <a:cs typeface="Meiryo UI" pitchFamily="50" charset="-128"/>
                </a:rPr>
                <a:t>（</a:t>
              </a:r>
              <a:r>
                <a:rPr lang="en-US" altLang="ja-JP" sz="1400" dirty="0">
                  <a:solidFill>
                    <a:schemeClr val="tx1"/>
                  </a:solidFill>
                  <a:latin typeface="Meiryo UI" pitchFamily="50" charset="-128"/>
                  <a:ea typeface="Meiryo UI" pitchFamily="50" charset="-128"/>
                  <a:cs typeface="Meiryo UI" pitchFamily="50" charset="-128"/>
                </a:rPr>
                <a:t>CSV</a:t>
              </a:r>
              <a:r>
                <a:rPr lang="ja-JP" altLang="en-US" sz="1400" dirty="0">
                  <a:solidFill>
                    <a:schemeClr val="tx1"/>
                  </a:solidFill>
                  <a:latin typeface="Meiryo UI" pitchFamily="50" charset="-128"/>
                  <a:ea typeface="Meiryo UI" pitchFamily="50" charset="-128"/>
                  <a:cs typeface="Meiryo UI" pitchFamily="50" charset="-128"/>
                </a:rPr>
                <a:t>や</a:t>
              </a:r>
              <a:r>
                <a:rPr lang="en-US" altLang="ja-JP" sz="1400" dirty="0">
                  <a:solidFill>
                    <a:schemeClr val="tx1"/>
                  </a:solidFill>
                  <a:latin typeface="Meiryo UI" pitchFamily="50" charset="-128"/>
                  <a:ea typeface="Meiryo UI" pitchFamily="50" charset="-128"/>
                  <a:cs typeface="Meiryo UI" pitchFamily="50" charset="-128"/>
                </a:rPr>
                <a:t>XML</a:t>
              </a:r>
              <a:r>
                <a:rPr lang="ja-JP" altLang="en-US" sz="1400" dirty="0">
                  <a:solidFill>
                    <a:schemeClr val="tx1"/>
                  </a:solidFill>
                  <a:latin typeface="Meiryo UI" pitchFamily="50" charset="-128"/>
                  <a:ea typeface="Meiryo UI" pitchFamily="50" charset="-128"/>
                  <a:cs typeface="Meiryo UI" pitchFamily="50" charset="-128"/>
                </a:rPr>
                <a:t>等のフォーマット）」以上での公開を原則と　</a:t>
              </a:r>
              <a:endParaRPr lang="en-US" altLang="ja-JP" sz="1400" dirty="0">
                <a:solidFill>
                  <a:schemeClr val="tx1"/>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400" dirty="0">
                  <a:solidFill>
                    <a:schemeClr val="tx1"/>
                  </a:solidFill>
                  <a:latin typeface="Meiryo UI" pitchFamily="50" charset="-128"/>
                  <a:ea typeface="Meiryo UI" pitchFamily="50" charset="-128"/>
                  <a:cs typeface="Meiryo UI" pitchFamily="50" charset="-128"/>
                </a:rPr>
                <a:t>　　 する。</a:t>
              </a:r>
              <a:endParaRPr lang="ja-JP" altLang="en-US" sz="1600" dirty="0">
                <a:solidFill>
                  <a:schemeClr val="tx1"/>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構造化が困難なデータを含む全ての公開データは、メタ情報公開に向けた環境の整備に努める。</a:t>
              </a:r>
              <a:endParaRPr lang="en-US" altLang="ja-JP" sz="1600" dirty="0">
                <a:solidFill>
                  <a:schemeClr val="tx1"/>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内閣官房</a:t>
              </a:r>
              <a:r>
                <a:rPr lang="en-US" altLang="ja-JP" sz="1400" dirty="0">
                  <a:solidFill>
                    <a:schemeClr val="tx1"/>
                  </a:solidFill>
                  <a:latin typeface="Meiryo UI" pitchFamily="50" charset="-128"/>
                  <a:ea typeface="Meiryo UI" pitchFamily="50" charset="-128"/>
                  <a:cs typeface="Meiryo UI" pitchFamily="50" charset="-128"/>
                </a:rPr>
                <a:t>IT</a:t>
              </a:r>
              <a:r>
                <a:rPr lang="ja-JP" altLang="en-US" sz="1400" dirty="0">
                  <a:solidFill>
                    <a:schemeClr val="tx1"/>
                  </a:solidFill>
                  <a:latin typeface="Meiryo UI" pitchFamily="50" charset="-128"/>
                  <a:ea typeface="Meiryo UI" pitchFamily="50" charset="-128"/>
                  <a:cs typeface="Meiryo UI" pitchFamily="50" charset="-128"/>
                </a:rPr>
                <a:t>総合戦略室が作成した分類例等を参考に分類情報の付与（タグ付け）を行う 。</a:t>
              </a:r>
              <a:endParaRPr lang="en-US" altLang="ja-JP" sz="1400" dirty="0">
                <a:solidFill>
                  <a:schemeClr val="tx1"/>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鮮度が重要なデータ等は可能な限り迅速に公開するとともに適時適切な更新に努める。</a:t>
              </a:r>
            </a:p>
            <a:p>
              <a:pPr marL="8890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データの信頼性確保や改ざんリスクは、利用規約による禁止、元データの公開継続等で対応する。</a:t>
              </a:r>
            </a:p>
          </p:txBody>
        </p:sp>
        <p:sp>
          <p:nvSpPr>
            <p:cNvPr id="17" name="Rectangle 16"/>
            <p:cNvSpPr>
              <a:spLocks noChangeArrowheads="1"/>
            </p:cNvSpPr>
            <p:nvPr/>
          </p:nvSpPr>
          <p:spPr bwMode="auto">
            <a:xfrm>
              <a:off x="254000" y="3855281"/>
              <a:ext cx="3706813" cy="354452"/>
            </a:xfrm>
            <a:prstGeom prst="rect">
              <a:avLst/>
            </a:prstGeom>
            <a:solidFill>
              <a:srgbClr val="99FF99"/>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nchor="ctr">
              <a:spAutoFit/>
            </a:bodyPr>
            <a:lstStyle/>
            <a:p>
              <a:pPr marL="88900" eaLnBrk="1" hangingPunct="1">
                <a:lnSpc>
                  <a:spcPct val="110000"/>
                </a:lnSpc>
                <a:defRPr/>
              </a:pPr>
              <a:r>
                <a:rPr lang="en-US" altLang="ja-JP" sz="1600" b="1" dirty="0">
                  <a:solidFill>
                    <a:schemeClr val="tx1"/>
                  </a:solidFill>
                  <a:latin typeface="Meiryo UI" pitchFamily="50" charset="-128"/>
                  <a:ea typeface="Meiryo UI" pitchFamily="50" charset="-128"/>
                  <a:cs typeface="Meiryo UI" pitchFamily="50" charset="-128"/>
                </a:rPr>
                <a:t>(4)</a:t>
              </a:r>
              <a:r>
                <a:rPr lang="ja-JP" altLang="en-US" sz="1600" b="1" dirty="0">
                  <a:solidFill>
                    <a:schemeClr val="tx1"/>
                  </a:solidFill>
                  <a:latin typeface="Meiryo UI" pitchFamily="50" charset="-128"/>
                  <a:ea typeface="Meiryo UI" pitchFamily="50" charset="-128"/>
                  <a:cs typeface="Meiryo UI" pitchFamily="50" charset="-128"/>
                </a:rPr>
                <a:t>オープンデータとしてのデータ作成方法</a:t>
              </a:r>
            </a:p>
          </p:txBody>
        </p:sp>
      </p:grpSp>
      <p:grpSp>
        <p:nvGrpSpPr>
          <p:cNvPr id="10" name="グループ化 9"/>
          <p:cNvGrpSpPr/>
          <p:nvPr/>
        </p:nvGrpSpPr>
        <p:grpSpPr>
          <a:xfrm>
            <a:off x="254000" y="1726579"/>
            <a:ext cx="9330012" cy="889283"/>
            <a:chOff x="254000" y="1726579"/>
            <a:chExt cx="9330012" cy="889283"/>
          </a:xfrm>
        </p:grpSpPr>
        <p:sp>
          <p:nvSpPr>
            <p:cNvPr id="41" name="Rectangle 16"/>
            <p:cNvSpPr>
              <a:spLocks noChangeArrowheads="1"/>
            </p:cNvSpPr>
            <p:nvPr/>
          </p:nvSpPr>
          <p:spPr bwMode="auto">
            <a:xfrm>
              <a:off x="339212" y="1895862"/>
              <a:ext cx="9244800" cy="720000"/>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spAutoFit/>
            </a:bodyPr>
            <a:lstStyle/>
            <a:p>
              <a:pPr marL="88900" eaLnBrk="1" hangingPunct="1">
                <a:lnSpc>
                  <a:spcPct val="110000"/>
                </a:lnSpc>
                <a:defRPr/>
              </a:pPr>
              <a:endParaRPr lang="en-US" altLang="ja-JP" sz="1200" dirty="0">
                <a:solidFill>
                  <a:schemeClr val="tx1"/>
                </a:solidFill>
                <a:latin typeface="Meiryo UI" pitchFamily="50" charset="-128"/>
                <a:ea typeface="Meiryo UI" pitchFamily="50" charset="-128"/>
                <a:cs typeface="Meiryo UI" pitchFamily="50" charset="-128"/>
              </a:endParaRPr>
            </a:p>
            <a:p>
              <a:pPr marL="88900" eaLnBrk="1" hangingPunct="1">
                <a:lnSpc>
                  <a:spcPct val="110000"/>
                </a:lnSpc>
                <a:defRPr/>
              </a:pPr>
              <a:endParaRPr lang="en-US" altLang="ja-JP" sz="1600" dirty="0">
                <a:solidFill>
                  <a:schemeClr val="tx1"/>
                </a:solidFill>
                <a:latin typeface="Meiryo UI" pitchFamily="50" charset="-128"/>
                <a:ea typeface="Meiryo UI" pitchFamily="50" charset="-128"/>
                <a:cs typeface="Meiryo UI" pitchFamily="50" charset="-128"/>
              </a:endParaRPr>
            </a:p>
            <a:p>
              <a:pPr marL="88900" eaLnBrk="1" hangingPunct="1">
                <a:lnSpc>
                  <a:spcPct val="110000"/>
                </a:lnSpc>
                <a:defRPr/>
              </a:pP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33" name="Rectangle 16"/>
            <p:cNvSpPr>
              <a:spLocks noChangeArrowheads="1"/>
            </p:cNvSpPr>
            <p:nvPr/>
          </p:nvSpPr>
          <p:spPr bwMode="auto">
            <a:xfrm>
              <a:off x="558800" y="2189506"/>
              <a:ext cx="1837431" cy="297000"/>
            </a:xfrm>
            <a:prstGeom prst="rect">
              <a:avLst/>
            </a:prstGeom>
            <a:solidFill>
              <a:schemeClr val="bg1"/>
            </a:solidFill>
            <a:ln>
              <a:solidFill>
                <a:schemeClr val="accent1">
                  <a:lumMod val="75000"/>
                </a:schemeClr>
              </a:solidFill>
              <a:prstDash val="sysDash"/>
              <a:headEnd/>
              <a:tailEnd/>
            </a:ln>
          </p:spPr>
          <p:style>
            <a:lnRef idx="1">
              <a:schemeClr val="accent5"/>
            </a:lnRef>
            <a:fillRef idx="2">
              <a:schemeClr val="accent5"/>
            </a:fillRef>
            <a:effectRef idx="1">
              <a:schemeClr val="accent5"/>
            </a:effectRef>
            <a:fontRef idx="minor">
              <a:schemeClr val="dk1"/>
            </a:fontRef>
          </p:style>
          <p:txBody>
            <a:bodyPr wrap="square" lIns="18000" tIns="72000" rIns="72000" bIns="10800" anchor="ctr">
              <a:spAutoFit/>
            </a:bodyPr>
            <a:lstStyle/>
            <a:p>
              <a:pPr marL="276225" indent="-187325" algn="ctr" eaLnBrk="1" hangingPunct="1">
                <a:lnSpc>
                  <a:spcPct val="110000"/>
                </a:lnSpc>
                <a:defRPr/>
              </a:pPr>
              <a:r>
                <a:rPr lang="ja-JP" altLang="en-US" sz="1400" dirty="0">
                  <a:solidFill>
                    <a:srgbClr val="000099"/>
                  </a:solidFill>
                  <a:latin typeface="Meiryo UI" pitchFamily="50" charset="-128"/>
                  <a:ea typeface="Meiryo UI" pitchFamily="50" charset="-128"/>
                  <a:cs typeface="Meiryo UI" pitchFamily="50" charset="-128"/>
                </a:rPr>
                <a:t>既存</a:t>
              </a:r>
              <a:r>
                <a:rPr lang="en-US" altLang="ja-JP" sz="1400" dirty="0">
                  <a:solidFill>
                    <a:srgbClr val="000099"/>
                  </a:solidFill>
                  <a:latin typeface="Meiryo UI" pitchFamily="50" charset="-128"/>
                  <a:ea typeface="Meiryo UI" pitchFamily="50" charset="-128"/>
                  <a:cs typeface="Meiryo UI" pitchFamily="50" charset="-128"/>
                </a:rPr>
                <a:t>Web</a:t>
              </a:r>
              <a:r>
                <a:rPr lang="ja-JP" altLang="en-US" sz="1400" dirty="0">
                  <a:solidFill>
                    <a:srgbClr val="000099"/>
                  </a:solidFill>
                  <a:latin typeface="Meiryo UI" pitchFamily="50" charset="-128"/>
                  <a:ea typeface="Meiryo UI" pitchFamily="50" charset="-128"/>
                  <a:cs typeface="Meiryo UI" pitchFamily="50" charset="-128"/>
                </a:rPr>
                <a:t>サイト</a:t>
              </a:r>
            </a:p>
          </p:txBody>
        </p:sp>
        <p:sp>
          <p:nvSpPr>
            <p:cNvPr id="21" name="Rectangle 16"/>
            <p:cNvSpPr>
              <a:spLocks noChangeArrowheads="1"/>
            </p:cNvSpPr>
            <p:nvPr/>
          </p:nvSpPr>
          <p:spPr bwMode="auto">
            <a:xfrm>
              <a:off x="2861144" y="2189506"/>
              <a:ext cx="2911229" cy="297000"/>
            </a:xfrm>
            <a:prstGeom prst="rect">
              <a:avLst/>
            </a:prstGeom>
            <a:solidFill>
              <a:schemeClr val="bg1"/>
            </a:solidFill>
            <a:ln>
              <a:solidFill>
                <a:schemeClr val="accent1">
                  <a:lumMod val="75000"/>
                </a:schemeClr>
              </a:solidFill>
              <a:prstDash val="sysDash"/>
              <a:headEnd/>
              <a:tailEnd/>
            </a:ln>
          </p:spPr>
          <p:style>
            <a:lnRef idx="1">
              <a:schemeClr val="accent5"/>
            </a:lnRef>
            <a:fillRef idx="2">
              <a:schemeClr val="accent5"/>
            </a:fillRef>
            <a:effectRef idx="1">
              <a:schemeClr val="accent5"/>
            </a:effectRef>
            <a:fontRef idx="minor">
              <a:schemeClr val="dk1"/>
            </a:fontRef>
          </p:style>
          <p:txBody>
            <a:bodyPr wrap="square" lIns="18000" tIns="72000" rIns="72000" bIns="10800" anchor="ctr">
              <a:spAutoFit/>
            </a:bodyPr>
            <a:lstStyle/>
            <a:p>
              <a:pPr marL="276225" indent="-187325" algn="ctr" eaLnBrk="1" hangingPunct="1">
                <a:lnSpc>
                  <a:spcPct val="110000"/>
                </a:lnSpc>
                <a:defRPr/>
              </a:pPr>
              <a:r>
                <a:rPr lang="ja-JP" altLang="en-US" sz="1400" dirty="0">
                  <a:solidFill>
                    <a:srgbClr val="000099"/>
                  </a:solidFill>
                  <a:latin typeface="Meiryo UI" pitchFamily="50" charset="-128"/>
                  <a:ea typeface="Meiryo UI" pitchFamily="50" charset="-128"/>
                  <a:cs typeface="Meiryo UI" pitchFamily="50" charset="-128"/>
                </a:rPr>
                <a:t>府省や民間のデータサイト</a:t>
              </a:r>
            </a:p>
          </p:txBody>
        </p:sp>
        <p:sp>
          <p:nvSpPr>
            <p:cNvPr id="22" name="Rectangle 16"/>
            <p:cNvSpPr>
              <a:spLocks noChangeArrowheads="1"/>
            </p:cNvSpPr>
            <p:nvPr/>
          </p:nvSpPr>
          <p:spPr bwMode="auto">
            <a:xfrm>
              <a:off x="6237287" y="2189506"/>
              <a:ext cx="3225320" cy="297000"/>
            </a:xfrm>
            <a:prstGeom prst="rect">
              <a:avLst/>
            </a:prstGeom>
            <a:solidFill>
              <a:schemeClr val="bg1"/>
            </a:solidFill>
            <a:ln>
              <a:solidFill>
                <a:schemeClr val="accent1">
                  <a:lumMod val="75000"/>
                </a:schemeClr>
              </a:solidFill>
              <a:prstDash val="sysDash"/>
              <a:headEnd/>
              <a:tailEnd/>
            </a:ln>
          </p:spPr>
          <p:style>
            <a:lnRef idx="1">
              <a:schemeClr val="accent5"/>
            </a:lnRef>
            <a:fillRef idx="2">
              <a:schemeClr val="accent5"/>
            </a:fillRef>
            <a:effectRef idx="1">
              <a:schemeClr val="accent5"/>
            </a:effectRef>
            <a:fontRef idx="minor">
              <a:schemeClr val="dk1"/>
            </a:fontRef>
          </p:style>
          <p:txBody>
            <a:bodyPr wrap="square" lIns="18000" tIns="72000" rIns="72000" bIns="10800" anchor="ctr">
              <a:spAutoFit/>
            </a:bodyPr>
            <a:lstStyle/>
            <a:p>
              <a:pPr marL="276225" indent="-187325" algn="ctr" eaLnBrk="1" hangingPunct="1">
                <a:lnSpc>
                  <a:spcPct val="110000"/>
                </a:lnSpc>
                <a:defRPr/>
              </a:pPr>
              <a:r>
                <a:rPr lang="ja-JP" altLang="en-US" sz="1400" dirty="0">
                  <a:solidFill>
                    <a:srgbClr val="000099"/>
                  </a:solidFill>
                  <a:latin typeface="Meiryo UI" pitchFamily="50" charset="-128"/>
                  <a:ea typeface="Meiryo UI" pitchFamily="50" charset="-128"/>
                  <a:cs typeface="Meiryo UI" pitchFamily="50" charset="-128"/>
                </a:rPr>
                <a:t>データカタログサイト（新設）</a:t>
              </a:r>
            </a:p>
          </p:txBody>
        </p:sp>
        <p:sp>
          <p:nvSpPr>
            <p:cNvPr id="15" name="Rectangle 16"/>
            <p:cNvSpPr>
              <a:spLocks noChangeArrowheads="1"/>
            </p:cNvSpPr>
            <p:nvPr/>
          </p:nvSpPr>
          <p:spPr bwMode="auto">
            <a:xfrm>
              <a:off x="254000" y="1726579"/>
              <a:ext cx="2255838" cy="354452"/>
            </a:xfrm>
            <a:prstGeom prst="rect">
              <a:avLst/>
            </a:prstGeom>
            <a:solidFill>
              <a:srgbClr val="99FF99"/>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nchor="ctr">
              <a:spAutoFit/>
            </a:bodyPr>
            <a:lstStyle/>
            <a:p>
              <a:pPr marL="276225" indent="-187325" eaLnBrk="1" hangingPunct="1">
                <a:lnSpc>
                  <a:spcPct val="110000"/>
                </a:lnSpc>
                <a:defRPr/>
              </a:pPr>
              <a:r>
                <a:rPr lang="en-US" altLang="ja-JP" sz="1600" b="1" dirty="0">
                  <a:solidFill>
                    <a:schemeClr val="tx1"/>
                  </a:solidFill>
                  <a:latin typeface="Meiryo UI" pitchFamily="50" charset="-128"/>
                  <a:ea typeface="Meiryo UI" pitchFamily="50" charset="-128"/>
                  <a:cs typeface="Meiryo UI" pitchFamily="50" charset="-128"/>
                </a:rPr>
                <a:t>(2)</a:t>
              </a:r>
              <a:r>
                <a:rPr lang="ja-JP" altLang="en-US" sz="1600" b="1" dirty="0">
                  <a:solidFill>
                    <a:schemeClr val="tx1"/>
                  </a:solidFill>
                  <a:latin typeface="Meiryo UI" pitchFamily="50" charset="-128"/>
                  <a:ea typeface="Meiryo UI" pitchFamily="50" charset="-128"/>
                  <a:cs typeface="Meiryo UI" pitchFamily="50" charset="-128"/>
                </a:rPr>
                <a:t>データの公開の手法</a:t>
              </a:r>
            </a:p>
          </p:txBody>
        </p:sp>
      </p:grpSp>
      <p:grpSp>
        <p:nvGrpSpPr>
          <p:cNvPr id="6" name="グループ化 5"/>
          <p:cNvGrpSpPr/>
          <p:nvPr/>
        </p:nvGrpSpPr>
        <p:grpSpPr>
          <a:xfrm>
            <a:off x="254000" y="5820990"/>
            <a:ext cx="9330012" cy="1000236"/>
            <a:chOff x="254000" y="5628985"/>
            <a:chExt cx="9330012" cy="1000236"/>
          </a:xfrm>
        </p:grpSpPr>
        <p:sp>
          <p:nvSpPr>
            <p:cNvPr id="27" name="Rectangle 16"/>
            <p:cNvSpPr>
              <a:spLocks noChangeArrowheads="1"/>
            </p:cNvSpPr>
            <p:nvPr/>
          </p:nvSpPr>
          <p:spPr bwMode="auto">
            <a:xfrm>
              <a:off x="339212" y="5800793"/>
              <a:ext cx="9244800" cy="828428"/>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spAutoFit/>
            </a:bodyPr>
            <a:lstStyle/>
            <a:p>
              <a:pPr marL="88900" eaLnBrk="1" hangingPunct="1">
                <a:lnSpc>
                  <a:spcPct val="110000"/>
                </a:lnSpc>
                <a:defRPr/>
              </a:pPr>
              <a:endParaRPr lang="en-US" altLang="ja-JP" sz="1200" dirty="0">
                <a:solidFill>
                  <a:schemeClr val="tx1"/>
                </a:solidFill>
                <a:latin typeface="Meiryo UI" pitchFamily="50" charset="-128"/>
                <a:ea typeface="Meiryo UI" pitchFamily="50" charset="-128"/>
                <a:cs typeface="Meiryo UI" pitchFamily="50" charset="-128"/>
              </a:endParaRPr>
            </a:p>
            <a:p>
              <a:pPr marL="271463" indent="-182563"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オープンデータに類似する制度として情報公開制度があるが、オープンデータを代替するものではない。</a:t>
              </a:r>
              <a:endParaRPr lang="en-US" altLang="ja-JP" sz="1600" dirty="0">
                <a:solidFill>
                  <a:schemeClr val="tx1"/>
                </a:solidFill>
                <a:latin typeface="Meiryo UI" pitchFamily="50" charset="-128"/>
                <a:ea typeface="Meiryo UI" pitchFamily="50" charset="-128"/>
                <a:cs typeface="Meiryo UI" pitchFamily="50" charset="-128"/>
              </a:endParaRPr>
            </a:p>
            <a:p>
              <a:pPr marL="271463" indent="-182563"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公開請求の対象となることが多いデータは、行政事務の効率化の観点から、積極的に公開に取り組む。</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8" name="Rectangle 16"/>
            <p:cNvSpPr>
              <a:spLocks noChangeArrowheads="1"/>
            </p:cNvSpPr>
            <p:nvPr/>
          </p:nvSpPr>
          <p:spPr bwMode="auto">
            <a:xfrm>
              <a:off x="254000" y="5628985"/>
              <a:ext cx="2662238" cy="355600"/>
            </a:xfrm>
            <a:prstGeom prst="rect">
              <a:avLst/>
            </a:prstGeom>
            <a:solidFill>
              <a:srgbClr val="99FF99"/>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nchor="ctr">
              <a:spAutoFit/>
            </a:bodyPr>
            <a:lstStyle/>
            <a:p>
              <a:pPr marL="88900" eaLnBrk="1" hangingPunct="1">
                <a:lnSpc>
                  <a:spcPct val="110000"/>
                </a:lnSpc>
                <a:defRPr/>
              </a:pPr>
              <a:r>
                <a:rPr lang="en-US" altLang="ja-JP" sz="1600" b="1" dirty="0">
                  <a:solidFill>
                    <a:schemeClr val="tx1"/>
                  </a:solidFill>
                  <a:latin typeface="Meiryo UI" pitchFamily="50" charset="-128"/>
                  <a:ea typeface="Meiryo UI" pitchFamily="50" charset="-128"/>
                  <a:cs typeface="Meiryo UI" pitchFamily="50" charset="-128"/>
                </a:rPr>
                <a:t>(5)</a:t>
              </a:r>
              <a:r>
                <a:rPr lang="ja-JP" altLang="en-US" sz="1600" b="1" dirty="0">
                  <a:solidFill>
                    <a:schemeClr val="tx1"/>
                  </a:solidFill>
                  <a:latin typeface="Meiryo UI" pitchFamily="50" charset="-128"/>
                  <a:ea typeface="Meiryo UI" pitchFamily="50" charset="-128"/>
                  <a:cs typeface="Meiryo UI" pitchFamily="50" charset="-128"/>
                </a:rPr>
                <a:t>情報公開制度との関係</a:t>
              </a:r>
              <a:endParaRPr lang="en-US" altLang="ja-JP" sz="1600" b="1" dirty="0">
                <a:solidFill>
                  <a:schemeClr val="tx1"/>
                </a:solidFill>
                <a:latin typeface="Meiryo UI" pitchFamily="50" charset="-128"/>
                <a:ea typeface="Meiryo UI" pitchFamily="50" charset="-128"/>
                <a:cs typeface="Meiryo UI" pitchFamily="50" charset="-128"/>
              </a:endParaRPr>
            </a:p>
          </p:txBody>
        </p:sp>
      </p:grpSp>
      <p:grpSp>
        <p:nvGrpSpPr>
          <p:cNvPr id="2" name="グループ化 1"/>
          <p:cNvGrpSpPr/>
          <p:nvPr/>
        </p:nvGrpSpPr>
        <p:grpSpPr>
          <a:xfrm>
            <a:off x="254000" y="948776"/>
            <a:ext cx="9330012" cy="724216"/>
            <a:chOff x="254000" y="963188"/>
            <a:chExt cx="9330012" cy="724216"/>
          </a:xfrm>
        </p:grpSpPr>
        <p:sp>
          <p:nvSpPr>
            <p:cNvPr id="16" name="Rectangle 16"/>
            <p:cNvSpPr>
              <a:spLocks noChangeArrowheads="1"/>
            </p:cNvSpPr>
            <p:nvPr/>
          </p:nvSpPr>
          <p:spPr bwMode="auto">
            <a:xfrm>
              <a:off x="339212" y="1095964"/>
              <a:ext cx="9244800" cy="591440"/>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spAutoFit/>
            </a:bodyPr>
            <a:lstStyle/>
            <a:p>
              <a:pPr marL="88900" eaLnBrk="1" hangingPunct="1">
                <a:lnSpc>
                  <a:spcPct val="110000"/>
                </a:lnSpc>
                <a:defRPr/>
              </a:pPr>
              <a:endParaRPr lang="en-US" altLang="ja-JP" sz="1400" dirty="0">
                <a:solidFill>
                  <a:schemeClr val="tx1"/>
                </a:solidFill>
                <a:latin typeface="Meiryo UI" pitchFamily="50" charset="-128"/>
                <a:ea typeface="Meiryo UI" pitchFamily="50" charset="-128"/>
                <a:cs typeface="Meiryo UI" pitchFamily="50" charset="-128"/>
              </a:endParaRPr>
            </a:p>
            <a:p>
              <a:pPr marL="8890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データを選定する際には、既に</a:t>
              </a:r>
              <a:r>
                <a:rPr lang="en-US" altLang="ja-JP" sz="1400" dirty="0">
                  <a:solidFill>
                    <a:schemeClr val="tx1"/>
                  </a:solidFill>
                  <a:latin typeface="Meiryo UI" pitchFamily="50" charset="-128"/>
                  <a:ea typeface="Meiryo UI" pitchFamily="50" charset="-128"/>
                  <a:cs typeface="Meiryo UI" pitchFamily="50" charset="-128"/>
                </a:rPr>
                <a:t>Web</a:t>
              </a:r>
              <a:r>
                <a:rPr lang="ja-JP" altLang="en-US" sz="1400" dirty="0">
                  <a:solidFill>
                    <a:schemeClr val="tx1"/>
                  </a:solidFill>
                  <a:latin typeface="Meiryo UI" pitchFamily="50" charset="-128"/>
                  <a:ea typeface="Meiryo UI" pitchFamily="50" charset="-128"/>
                  <a:cs typeface="Meiryo UI" pitchFamily="50" charset="-128"/>
                </a:rPr>
                <a:t>サイトで公開しているデータを含め、利用ニーズ等を踏まえて検討する。</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0" name="Rectangle 16"/>
            <p:cNvSpPr>
              <a:spLocks noChangeArrowheads="1"/>
            </p:cNvSpPr>
            <p:nvPr/>
          </p:nvSpPr>
          <p:spPr bwMode="auto">
            <a:xfrm>
              <a:off x="254000" y="963188"/>
              <a:ext cx="3644900" cy="354452"/>
            </a:xfrm>
            <a:prstGeom prst="rect">
              <a:avLst/>
            </a:prstGeom>
            <a:solidFill>
              <a:srgbClr val="99FF99"/>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nchor="ctr">
              <a:spAutoFit/>
            </a:bodyPr>
            <a:lstStyle/>
            <a:p>
              <a:pPr marL="88900" eaLnBrk="1" hangingPunct="1">
                <a:lnSpc>
                  <a:spcPct val="110000"/>
                </a:lnSpc>
                <a:defRPr/>
              </a:pPr>
              <a:r>
                <a:rPr lang="en-US" altLang="ja-JP" sz="1600" b="1" dirty="0">
                  <a:solidFill>
                    <a:schemeClr val="tx1"/>
                  </a:solidFill>
                  <a:latin typeface="Meiryo UI" pitchFamily="50" charset="-128"/>
                  <a:ea typeface="Meiryo UI" pitchFamily="50" charset="-128"/>
                  <a:cs typeface="Meiryo UI" pitchFamily="50" charset="-128"/>
                </a:rPr>
                <a:t>(1)</a:t>
              </a:r>
              <a:r>
                <a:rPr lang="ja-JP" altLang="en-US" sz="1600" b="1" dirty="0">
                  <a:solidFill>
                    <a:schemeClr val="tx1"/>
                  </a:solidFill>
                  <a:latin typeface="Meiryo UI" pitchFamily="50" charset="-128"/>
                  <a:ea typeface="Meiryo UI" pitchFamily="50" charset="-128"/>
                  <a:cs typeface="Meiryo UI" pitchFamily="50" charset="-128"/>
                </a:rPr>
                <a:t>データの選定</a:t>
              </a:r>
            </a:p>
          </p:txBody>
        </p:sp>
      </p:grpSp>
      <p:sp>
        <p:nvSpPr>
          <p:cNvPr id="31" name="Rectangle 16"/>
          <p:cNvSpPr>
            <a:spLocks noChangeArrowheads="1"/>
          </p:cNvSpPr>
          <p:nvPr/>
        </p:nvSpPr>
        <p:spPr bwMode="auto">
          <a:xfrm>
            <a:off x="254000" y="5471078"/>
            <a:ext cx="9244800" cy="340923"/>
          </a:xfrm>
          <a:prstGeom prst="rect">
            <a:avLst/>
          </a:prstGeom>
          <a:noFill/>
          <a:ln>
            <a:noFill/>
            <a:headEnd/>
            <a:tailEnd/>
          </a:ln>
          <a:effectLst/>
        </p:spPr>
        <p:style>
          <a:lnRef idx="1">
            <a:schemeClr val="accent5"/>
          </a:lnRef>
          <a:fillRef idx="2">
            <a:schemeClr val="accent5"/>
          </a:fillRef>
          <a:effectRef idx="1">
            <a:schemeClr val="accent5"/>
          </a:effectRef>
          <a:fontRef idx="minor">
            <a:schemeClr val="dk1"/>
          </a:fontRef>
        </p:style>
        <p:txBody>
          <a:bodyPr lIns="18000" tIns="72000" rIns="72000" bIns="10800">
            <a:spAutoFit/>
          </a:bodyPr>
          <a:lstStyle/>
          <a:p>
            <a:pPr marL="88900" eaLnBrk="1" hangingPunct="1">
              <a:lnSpc>
                <a:spcPct val="110000"/>
              </a:lnSpc>
              <a:defRPr/>
            </a:pP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１ 統計情報等の行列や階層による表現が可能な情報。</a:t>
            </a:r>
            <a:endParaRPr lang="en-US" altLang="ja-JP" sz="800" dirty="0">
              <a:solidFill>
                <a:schemeClr val="tx1"/>
              </a:solidFill>
              <a:latin typeface="Meiryo UI" pitchFamily="50" charset="-128"/>
              <a:ea typeface="Meiryo UI" pitchFamily="50" charset="-128"/>
              <a:cs typeface="Meiryo UI" pitchFamily="50" charset="-128"/>
            </a:endParaRPr>
          </a:p>
          <a:p>
            <a:pPr marL="88900" eaLnBrk="1" hangingPunct="1">
              <a:lnSpc>
                <a:spcPct val="110000"/>
              </a:lnSpc>
              <a:defRPr/>
            </a:pP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２ 特定のソフトウェア機能に限定されず共通で利用できるフォーマット（</a:t>
            </a:r>
            <a:r>
              <a:rPr lang="en-US" altLang="ja-JP" sz="800" dirty="0">
                <a:solidFill>
                  <a:schemeClr val="tx1"/>
                </a:solidFill>
                <a:latin typeface="Meiryo UI" pitchFamily="50" charset="-128"/>
                <a:ea typeface="Meiryo UI" pitchFamily="50" charset="-128"/>
                <a:cs typeface="Meiryo UI" pitchFamily="50" charset="-128"/>
              </a:rPr>
              <a:t>CSV</a:t>
            </a:r>
            <a:r>
              <a:rPr lang="ja-JP" altLang="en-US" sz="800" dirty="0" err="1">
                <a:solidFill>
                  <a:schemeClr val="tx1"/>
                </a:solidFill>
                <a:latin typeface="Meiryo UI" pitchFamily="50" charset="-128"/>
                <a:ea typeface="Meiryo UI" pitchFamily="50" charset="-128"/>
                <a:cs typeface="Meiryo UI" pitchFamily="50" charset="-128"/>
              </a:rPr>
              <a:t>、</a:t>
            </a:r>
            <a:r>
              <a:rPr lang="en-US" altLang="ja-JP" sz="800" dirty="0">
                <a:solidFill>
                  <a:schemeClr val="tx1"/>
                </a:solidFill>
                <a:latin typeface="Meiryo UI" pitchFamily="50" charset="-128"/>
                <a:ea typeface="Meiryo UI" pitchFamily="50" charset="-128"/>
                <a:cs typeface="Meiryo UI" pitchFamily="50" charset="-128"/>
              </a:rPr>
              <a:t>XML</a:t>
            </a:r>
            <a:r>
              <a:rPr lang="ja-JP" altLang="en-US" sz="800" dirty="0">
                <a:solidFill>
                  <a:schemeClr val="tx1"/>
                </a:solidFill>
                <a:latin typeface="Meiryo UI" pitchFamily="50" charset="-128"/>
                <a:ea typeface="Meiryo UI" pitchFamily="50" charset="-128"/>
                <a:cs typeface="Meiryo UI" pitchFamily="50" charset="-128"/>
              </a:rPr>
              <a:t>）。</a:t>
            </a:r>
            <a:endParaRPr lang="en-US" altLang="ja-JP" sz="800" dirty="0">
              <a:solidFill>
                <a:schemeClr val="tx1"/>
              </a:solidFill>
              <a:latin typeface="Meiryo UI" pitchFamily="50" charset="-128"/>
              <a:ea typeface="Meiryo UI" pitchFamily="50" charset="-128"/>
              <a:cs typeface="Meiryo UI"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099" name="テキスト ボックス 3"/>
          <p:cNvSpPr txBox="1">
            <a:spLocks noChangeArrowheads="1"/>
          </p:cNvSpPr>
          <p:nvPr/>
        </p:nvSpPr>
        <p:spPr bwMode="auto">
          <a:xfrm>
            <a:off x="0" y="-11113"/>
            <a:ext cx="9906000" cy="525463"/>
          </a:xfrm>
          <a:prstGeom prst="rect">
            <a:avLst/>
          </a:prstGeom>
          <a:pattFill prst="ltHorz">
            <a:fgClr>
              <a:schemeClr val="hlink"/>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tIns="108000" bIns="108000">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lnSpc>
                <a:spcPts val="2400"/>
              </a:lnSpc>
              <a:spcBef>
                <a:spcPct val="0"/>
              </a:spcBef>
              <a:buFontTx/>
              <a:buNone/>
              <a:defRPr/>
            </a:pPr>
            <a:r>
              <a:rPr lang="ja-JP" altLang="en-US" sz="2400" b="1" dirty="0">
                <a:solidFill>
                  <a:schemeClr val="accent1">
                    <a:lumMod val="50000"/>
                  </a:schemeClr>
                </a:solidFill>
                <a:latin typeface="Meiryo UI" panose="020B0604030504040204" pitchFamily="50" charset="-128"/>
                <a:ea typeface="Meiryo UI" panose="020B0604030504040204" pitchFamily="50" charset="-128"/>
                <a:cs typeface="Meiryo UI" panose="020B0604030504040204" pitchFamily="50" charset="-128"/>
              </a:rPr>
              <a:t>地方公共団体オープンデータ推進ガイドラインの概要</a:t>
            </a:r>
          </a:p>
        </p:txBody>
      </p:sp>
      <p:sp>
        <p:nvSpPr>
          <p:cNvPr id="6148" name="スライド番号プレースホルダー 1"/>
          <p:cNvSpPr>
            <a:spLocks noGrp="1"/>
          </p:cNvSpPr>
          <p:nvPr>
            <p:ph type="sldNum" sz="quarter" idx="11"/>
          </p:nvPr>
        </p:nvSpPr>
        <p:spPr>
          <a:noFill/>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fld id="{6D90072A-89CA-43BE-9FE4-5D71B144A2AE}" type="slidenum">
              <a:rPr lang="en-US" altLang="ja-JP" sz="1200" smtClean="0"/>
              <a:pPr>
                <a:spcBef>
                  <a:spcPct val="0"/>
                </a:spcBef>
                <a:buFontTx/>
                <a:buNone/>
              </a:pPr>
              <a:t>3</a:t>
            </a:fld>
            <a:endParaRPr lang="en-US" altLang="ja-JP" sz="1200"/>
          </a:p>
        </p:txBody>
      </p:sp>
      <p:sp>
        <p:nvSpPr>
          <p:cNvPr id="29" name="Rectangle 16"/>
          <p:cNvSpPr>
            <a:spLocks noChangeArrowheads="1"/>
          </p:cNvSpPr>
          <p:nvPr/>
        </p:nvSpPr>
        <p:spPr bwMode="auto">
          <a:xfrm>
            <a:off x="387350" y="2214628"/>
            <a:ext cx="9131300" cy="792076"/>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36000" rIns="72000" bIns="0" anchor="ctr">
            <a:spAutoFit/>
          </a:bodyPr>
          <a:lstStyle/>
          <a:p>
            <a:pPr marL="276225" indent="-187325" eaLnBrk="1" hangingPunct="1">
              <a:lnSpc>
                <a:spcPct val="110000"/>
              </a:lnSpc>
              <a:defRPr/>
            </a:pPr>
            <a:endParaRPr lang="en-US" altLang="ja-JP" sz="1200" dirty="0">
              <a:solidFill>
                <a:schemeClr val="tx1"/>
              </a:solidFill>
              <a:latin typeface="Meiryo UI" pitchFamily="50" charset="-128"/>
              <a:ea typeface="Meiryo UI" pitchFamily="50" charset="-128"/>
              <a:cs typeface="Meiryo UI" pitchFamily="50" charset="-128"/>
            </a:endParaRPr>
          </a:p>
          <a:p>
            <a:pPr marL="276225" indent="-187325"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国のデータカタログサイト </a:t>
            </a:r>
            <a:r>
              <a:rPr lang="en-US" altLang="ja-JP" sz="1600" dirty="0">
                <a:solidFill>
                  <a:schemeClr val="tx1"/>
                </a:solidFill>
                <a:latin typeface="Meiryo UI" pitchFamily="50" charset="-128"/>
                <a:ea typeface="Meiryo UI" pitchFamily="50" charset="-128"/>
                <a:cs typeface="Meiryo UI" pitchFamily="50" charset="-128"/>
              </a:rPr>
              <a:t>DATA.GO.JP </a:t>
            </a:r>
            <a:r>
              <a:rPr lang="ja-JP" altLang="en-US" sz="1600" dirty="0">
                <a:solidFill>
                  <a:schemeClr val="tx1"/>
                </a:solidFill>
                <a:latin typeface="Meiryo UI" pitchFamily="50" charset="-128"/>
                <a:ea typeface="Meiryo UI" pitchFamily="50" charset="-128"/>
                <a:cs typeface="Meiryo UI" pitchFamily="50" charset="-128"/>
              </a:rPr>
              <a:t>の活用、ニーズ調査、利活用のアイデア、推進する上での課題、　　実証実験の実施、人材育成等、密接に連携する。</a:t>
            </a:r>
          </a:p>
        </p:txBody>
      </p:sp>
      <p:sp>
        <p:nvSpPr>
          <p:cNvPr id="31" name="Rectangle 16"/>
          <p:cNvSpPr>
            <a:spLocks noChangeArrowheads="1"/>
          </p:cNvSpPr>
          <p:nvPr/>
        </p:nvSpPr>
        <p:spPr bwMode="auto">
          <a:xfrm>
            <a:off x="387350" y="3307522"/>
            <a:ext cx="9131300" cy="521233"/>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36000" rIns="72000" bIns="0" anchor="ctr">
            <a:spAutoFit/>
          </a:bodyPr>
          <a:lstStyle/>
          <a:p>
            <a:pPr marL="276225" indent="-187325" eaLnBrk="1" hangingPunct="1">
              <a:lnSpc>
                <a:spcPct val="110000"/>
              </a:lnSpc>
              <a:defRPr/>
            </a:pPr>
            <a:endParaRPr lang="en-US" altLang="ja-JP" sz="1200" dirty="0">
              <a:solidFill>
                <a:schemeClr val="tx1"/>
              </a:solidFill>
              <a:latin typeface="Meiryo UI" pitchFamily="50" charset="-128"/>
              <a:ea typeface="Meiryo UI" pitchFamily="50" charset="-128"/>
              <a:cs typeface="Meiryo UI" pitchFamily="50" charset="-128"/>
            </a:endParaRPr>
          </a:p>
          <a:p>
            <a:pPr marL="82550" indent="6350"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都道府県や近隣市区町村など複数の地方公共団体が連携して取り組む。</a:t>
            </a:r>
          </a:p>
        </p:txBody>
      </p:sp>
      <p:sp>
        <p:nvSpPr>
          <p:cNvPr id="30" name="Rectangle 16"/>
          <p:cNvSpPr>
            <a:spLocks noChangeArrowheads="1"/>
          </p:cNvSpPr>
          <p:nvPr/>
        </p:nvSpPr>
        <p:spPr bwMode="auto">
          <a:xfrm>
            <a:off x="254000" y="2037400"/>
            <a:ext cx="1644650" cy="354012"/>
          </a:xfrm>
          <a:prstGeom prst="rect">
            <a:avLst/>
          </a:prstGeom>
          <a:solidFill>
            <a:srgbClr val="99FF99"/>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nchor="ctr">
            <a:spAutoFit/>
          </a:bodyPr>
          <a:lstStyle/>
          <a:p>
            <a:pPr marL="82550" indent="6350" eaLnBrk="1" hangingPunct="1">
              <a:lnSpc>
                <a:spcPct val="110000"/>
              </a:lnSpc>
              <a:defRPr/>
            </a:pPr>
            <a:r>
              <a:rPr lang="en-US" altLang="ja-JP" sz="1600" b="1" dirty="0">
                <a:solidFill>
                  <a:schemeClr val="tx1"/>
                </a:solidFill>
                <a:latin typeface="Meiryo UI" pitchFamily="50" charset="-128"/>
                <a:ea typeface="Meiryo UI" pitchFamily="50" charset="-128"/>
                <a:cs typeface="Meiryo UI" pitchFamily="50" charset="-128"/>
              </a:rPr>
              <a:t>(2)</a:t>
            </a:r>
            <a:r>
              <a:rPr lang="ja-JP" altLang="en-US" sz="1600" b="1" dirty="0">
                <a:solidFill>
                  <a:schemeClr val="tx1"/>
                </a:solidFill>
                <a:latin typeface="Meiryo UI" pitchFamily="50" charset="-128"/>
                <a:ea typeface="Meiryo UI" pitchFamily="50" charset="-128"/>
                <a:cs typeface="Meiryo UI" pitchFamily="50" charset="-128"/>
              </a:rPr>
              <a:t>国との連携</a:t>
            </a:r>
          </a:p>
        </p:txBody>
      </p:sp>
      <p:sp>
        <p:nvSpPr>
          <p:cNvPr id="34" name="Rectangle 16"/>
          <p:cNvSpPr>
            <a:spLocks noChangeArrowheads="1"/>
          </p:cNvSpPr>
          <p:nvPr/>
        </p:nvSpPr>
        <p:spPr bwMode="auto">
          <a:xfrm>
            <a:off x="254000" y="3094496"/>
            <a:ext cx="2709863" cy="354012"/>
          </a:xfrm>
          <a:prstGeom prst="rect">
            <a:avLst/>
          </a:prstGeom>
          <a:solidFill>
            <a:srgbClr val="99FF99"/>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nchor="ctr">
            <a:spAutoFit/>
          </a:bodyPr>
          <a:lstStyle/>
          <a:p>
            <a:pPr marL="82550" indent="6350" eaLnBrk="1" hangingPunct="1">
              <a:lnSpc>
                <a:spcPct val="110000"/>
              </a:lnSpc>
              <a:defRPr/>
            </a:pPr>
            <a:r>
              <a:rPr lang="en-US" altLang="ja-JP" sz="1600" b="1" dirty="0">
                <a:solidFill>
                  <a:schemeClr val="tx1"/>
                </a:solidFill>
                <a:latin typeface="Meiryo UI" pitchFamily="50" charset="-128"/>
                <a:ea typeface="Meiryo UI" pitchFamily="50" charset="-128"/>
                <a:cs typeface="Meiryo UI" pitchFamily="50" charset="-128"/>
              </a:rPr>
              <a:t>(3)</a:t>
            </a:r>
            <a:r>
              <a:rPr lang="ja-JP" altLang="en-US" sz="1600" b="1" dirty="0">
                <a:solidFill>
                  <a:schemeClr val="tx1"/>
                </a:solidFill>
                <a:latin typeface="Meiryo UI" pitchFamily="50" charset="-128"/>
                <a:ea typeface="Meiryo UI" pitchFamily="50" charset="-128"/>
                <a:cs typeface="Meiryo UI" pitchFamily="50" charset="-128"/>
              </a:rPr>
              <a:t>地方公共団体間の連携</a:t>
            </a:r>
          </a:p>
        </p:txBody>
      </p:sp>
      <p:sp>
        <p:nvSpPr>
          <p:cNvPr id="35" name="Rectangle 16"/>
          <p:cNvSpPr>
            <a:spLocks noChangeArrowheads="1"/>
          </p:cNvSpPr>
          <p:nvPr/>
        </p:nvSpPr>
        <p:spPr bwMode="auto">
          <a:xfrm>
            <a:off x="387350" y="5193350"/>
            <a:ext cx="9131300" cy="781171"/>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36000" rIns="72000" bIns="0" anchor="ctr">
            <a:spAutoFit/>
          </a:bodyPr>
          <a:lstStyle/>
          <a:p>
            <a:pPr marL="276225" indent="-187325" eaLnBrk="1" hangingPunct="1">
              <a:lnSpc>
                <a:spcPct val="110000"/>
              </a:lnSpc>
              <a:defRPr/>
            </a:pPr>
            <a:endParaRPr lang="en-US" altLang="ja-JP" sz="1200" dirty="0">
              <a:solidFill>
                <a:schemeClr val="tx1"/>
              </a:solidFill>
              <a:latin typeface="Meiryo UI" pitchFamily="50" charset="-128"/>
              <a:ea typeface="Meiryo UI" pitchFamily="50" charset="-128"/>
              <a:cs typeface="Meiryo UI" pitchFamily="50" charset="-128"/>
            </a:endParaRPr>
          </a:p>
          <a:p>
            <a:pPr marL="276225" indent="-187325"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各地方公共団体で策定する官民データ活用推進計画にオープンデータ取組方針を盛り込むなど、計画的かつ効率的に取り組む。</a:t>
            </a:r>
          </a:p>
        </p:txBody>
      </p:sp>
      <p:sp>
        <p:nvSpPr>
          <p:cNvPr id="36" name="Rectangle 16"/>
          <p:cNvSpPr>
            <a:spLocks noChangeArrowheads="1"/>
          </p:cNvSpPr>
          <p:nvPr/>
        </p:nvSpPr>
        <p:spPr bwMode="auto">
          <a:xfrm>
            <a:off x="387350" y="4098595"/>
            <a:ext cx="9131300" cy="781171"/>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36000" rIns="72000" bIns="0" anchor="ctr">
            <a:spAutoFit/>
          </a:bodyPr>
          <a:lstStyle/>
          <a:p>
            <a:pPr marL="82550" indent="6350" eaLnBrk="1" hangingPunct="1">
              <a:lnSpc>
                <a:spcPct val="110000"/>
              </a:lnSpc>
              <a:defRPr/>
            </a:pPr>
            <a:endParaRPr lang="en-US" altLang="ja-JP" sz="1200" dirty="0">
              <a:solidFill>
                <a:schemeClr val="tx1"/>
              </a:solidFill>
              <a:latin typeface="Meiryo UI" pitchFamily="50" charset="-128"/>
              <a:ea typeface="Meiryo UI" pitchFamily="50" charset="-128"/>
              <a:cs typeface="Meiryo UI" pitchFamily="50" charset="-128"/>
            </a:endParaRPr>
          </a:p>
          <a:p>
            <a:pPr marL="276225" indent="-187325"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住民や民間企業のニーズ把握、技術の活用、雇用の創出、人材育成が期待できる。アイデアソン、ハッカソン等のイベントを通じて連携する等、オープンデータの利活用を官民で連携して促進する関係を作っていく。</a:t>
            </a:r>
          </a:p>
        </p:txBody>
      </p:sp>
      <p:sp>
        <p:nvSpPr>
          <p:cNvPr id="38" name="Rectangle 16"/>
          <p:cNvSpPr>
            <a:spLocks noChangeArrowheads="1"/>
          </p:cNvSpPr>
          <p:nvPr/>
        </p:nvSpPr>
        <p:spPr bwMode="auto">
          <a:xfrm>
            <a:off x="254000" y="3898054"/>
            <a:ext cx="6561328" cy="354452"/>
          </a:xfrm>
          <a:prstGeom prst="rect">
            <a:avLst/>
          </a:prstGeom>
          <a:solidFill>
            <a:srgbClr val="99FF99"/>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wrap="square" lIns="18000" tIns="72000" rIns="72000" bIns="10800" anchor="ctr">
            <a:spAutoFit/>
          </a:bodyPr>
          <a:lstStyle/>
          <a:p>
            <a:pPr marL="82550" indent="6350" eaLnBrk="1" hangingPunct="1">
              <a:lnSpc>
                <a:spcPct val="110000"/>
              </a:lnSpc>
              <a:defRPr/>
            </a:pPr>
            <a:r>
              <a:rPr lang="en-US" altLang="ja-JP" sz="1600" b="1" dirty="0">
                <a:solidFill>
                  <a:schemeClr val="tx1"/>
                </a:solidFill>
                <a:latin typeface="Meiryo UI" pitchFamily="50" charset="-128"/>
                <a:ea typeface="Meiryo UI" pitchFamily="50" charset="-128"/>
                <a:cs typeface="Meiryo UI" pitchFamily="50" charset="-128"/>
              </a:rPr>
              <a:t>(4)</a:t>
            </a:r>
            <a:r>
              <a:rPr lang="ja-JP" altLang="en-US" sz="1600" b="1" dirty="0">
                <a:solidFill>
                  <a:schemeClr val="tx1"/>
                </a:solidFill>
                <a:latin typeface="Meiryo UI" pitchFamily="50" charset="-128"/>
                <a:ea typeface="Meiryo UI" pitchFamily="50" charset="-128"/>
                <a:cs typeface="Meiryo UI" pitchFamily="50" charset="-128"/>
              </a:rPr>
              <a:t>民間団体、</a:t>
            </a:r>
            <a:r>
              <a:rPr lang="en-US" altLang="ja-JP" sz="1600" b="1" dirty="0">
                <a:solidFill>
                  <a:schemeClr val="tx1"/>
                </a:solidFill>
                <a:latin typeface="Meiryo UI" pitchFamily="50" charset="-128"/>
                <a:ea typeface="Meiryo UI" pitchFamily="50" charset="-128"/>
                <a:cs typeface="Meiryo UI" pitchFamily="50" charset="-128"/>
              </a:rPr>
              <a:t>NPO</a:t>
            </a:r>
            <a:r>
              <a:rPr lang="ja-JP" altLang="en-US" sz="1600" b="1" dirty="0">
                <a:solidFill>
                  <a:schemeClr val="tx1"/>
                </a:solidFill>
                <a:latin typeface="Meiryo UI" pitchFamily="50" charset="-128"/>
                <a:ea typeface="Meiryo UI" pitchFamily="50" charset="-128"/>
                <a:cs typeface="Meiryo UI" pitchFamily="50" charset="-128"/>
              </a:rPr>
              <a:t>、民間企業、教育機関との連携を通じた利活用の促進</a:t>
            </a:r>
          </a:p>
        </p:txBody>
      </p:sp>
      <p:sp>
        <p:nvSpPr>
          <p:cNvPr id="37" name="Rectangle 16"/>
          <p:cNvSpPr>
            <a:spLocks noChangeArrowheads="1"/>
          </p:cNvSpPr>
          <p:nvPr/>
        </p:nvSpPr>
        <p:spPr bwMode="auto">
          <a:xfrm>
            <a:off x="254000" y="4971675"/>
            <a:ext cx="2411413" cy="354012"/>
          </a:xfrm>
          <a:prstGeom prst="rect">
            <a:avLst/>
          </a:prstGeom>
          <a:solidFill>
            <a:srgbClr val="99FF99"/>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nchor="ctr">
            <a:spAutoFit/>
          </a:bodyPr>
          <a:lstStyle/>
          <a:p>
            <a:pPr marL="82550" indent="6350" eaLnBrk="1" hangingPunct="1">
              <a:lnSpc>
                <a:spcPct val="110000"/>
              </a:lnSpc>
              <a:defRPr/>
            </a:pPr>
            <a:r>
              <a:rPr lang="en-US" altLang="ja-JP" sz="1600" b="1" dirty="0">
                <a:solidFill>
                  <a:schemeClr val="tx1"/>
                </a:solidFill>
                <a:latin typeface="Meiryo UI" pitchFamily="50" charset="-128"/>
                <a:ea typeface="Meiryo UI" pitchFamily="50" charset="-128"/>
                <a:cs typeface="Meiryo UI" pitchFamily="50" charset="-128"/>
              </a:rPr>
              <a:t>(5)</a:t>
            </a:r>
            <a:r>
              <a:rPr lang="ja-JP" altLang="en-US" sz="1600" b="1" dirty="0">
                <a:solidFill>
                  <a:schemeClr val="tx1"/>
                </a:solidFill>
                <a:latin typeface="Meiryo UI" pitchFamily="50" charset="-128"/>
                <a:ea typeface="Meiryo UI" pitchFamily="50" charset="-128"/>
                <a:cs typeface="Meiryo UI" pitchFamily="50" charset="-128"/>
              </a:rPr>
              <a:t>取組方針の策定等</a:t>
            </a:r>
          </a:p>
        </p:txBody>
      </p:sp>
      <p:sp>
        <p:nvSpPr>
          <p:cNvPr id="16" name="Text Box 7"/>
          <p:cNvSpPr txBox="1">
            <a:spLocks noChangeArrowheads="1"/>
          </p:cNvSpPr>
          <p:nvPr/>
        </p:nvSpPr>
        <p:spPr bwMode="auto">
          <a:xfrm>
            <a:off x="133350" y="531400"/>
            <a:ext cx="3370263" cy="355600"/>
          </a:xfrm>
          <a:prstGeom prst="rect">
            <a:avLst/>
          </a:prstGeom>
          <a:solidFill>
            <a:schemeClr val="accent1">
              <a:lumMod val="50000"/>
            </a:schemeClr>
          </a:solidFill>
          <a:ln>
            <a:no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eaLnBrk="1" hangingPunct="1">
              <a:defRPr/>
            </a:pPr>
            <a:r>
              <a:rPr lang="ja-JP" altLang="en-US" dirty="0"/>
              <a:t>４．取組体制等</a:t>
            </a:r>
            <a:endParaRPr lang="ja-JP" altLang="en-US" sz="800" dirty="0"/>
          </a:p>
        </p:txBody>
      </p:sp>
      <p:sp>
        <p:nvSpPr>
          <p:cNvPr id="17" name="Rectangle 16"/>
          <p:cNvSpPr>
            <a:spLocks noChangeArrowheads="1"/>
          </p:cNvSpPr>
          <p:nvPr/>
        </p:nvSpPr>
        <p:spPr bwMode="auto">
          <a:xfrm>
            <a:off x="387350" y="1156739"/>
            <a:ext cx="9131300" cy="792076"/>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36000" rIns="72000" bIns="0" anchor="ctr">
            <a:spAutoFit/>
          </a:bodyPr>
          <a:lstStyle/>
          <a:p>
            <a:pPr marL="276225" indent="-187325" eaLnBrk="1" hangingPunct="1">
              <a:lnSpc>
                <a:spcPct val="110000"/>
              </a:lnSpc>
              <a:defRPr/>
            </a:pPr>
            <a:endParaRPr lang="en-US" altLang="ja-JP" sz="1200" dirty="0">
              <a:solidFill>
                <a:schemeClr val="tx1"/>
              </a:solidFill>
              <a:latin typeface="Meiryo UI" pitchFamily="50" charset="-128"/>
              <a:ea typeface="Meiryo UI" pitchFamily="50" charset="-128"/>
              <a:cs typeface="Meiryo UI" pitchFamily="50" charset="-128"/>
            </a:endParaRPr>
          </a:p>
          <a:p>
            <a:pPr marL="276225" indent="-187325"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部署横断的な企画・政策の担当部署がオープンデータ推進を担当する体制整備を検討する。もしくは、まず情報通信技術（</a:t>
            </a:r>
            <a:r>
              <a:rPr lang="en-US" altLang="ja-JP" sz="1600" dirty="0">
                <a:solidFill>
                  <a:schemeClr val="tx1"/>
                </a:solidFill>
                <a:latin typeface="Meiryo UI" pitchFamily="50" charset="-128"/>
                <a:ea typeface="Meiryo UI" pitchFamily="50" charset="-128"/>
                <a:cs typeface="Meiryo UI" pitchFamily="50" charset="-128"/>
              </a:rPr>
              <a:t>IT</a:t>
            </a:r>
            <a:r>
              <a:rPr lang="ja-JP" altLang="en-US" sz="1600" dirty="0">
                <a:solidFill>
                  <a:schemeClr val="tx1"/>
                </a:solidFill>
                <a:latin typeface="Meiryo UI" pitchFamily="50" charset="-128"/>
                <a:ea typeface="Meiryo UI" pitchFamily="50" charset="-128"/>
                <a:cs typeface="Meiryo UI" pitchFamily="50" charset="-128"/>
              </a:rPr>
              <a:t>）に知見のある情報担当課がオープンデータ推進を兼務することから始める。</a:t>
            </a:r>
          </a:p>
        </p:txBody>
      </p:sp>
      <p:sp>
        <p:nvSpPr>
          <p:cNvPr id="18" name="Rectangle 16"/>
          <p:cNvSpPr>
            <a:spLocks noChangeArrowheads="1"/>
          </p:cNvSpPr>
          <p:nvPr/>
        </p:nvSpPr>
        <p:spPr bwMode="auto">
          <a:xfrm>
            <a:off x="254000" y="973775"/>
            <a:ext cx="3790950" cy="354013"/>
          </a:xfrm>
          <a:prstGeom prst="rect">
            <a:avLst/>
          </a:prstGeom>
          <a:solidFill>
            <a:srgbClr val="99FF99"/>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nchor="ctr">
            <a:spAutoFit/>
          </a:bodyPr>
          <a:lstStyle/>
          <a:p>
            <a:pPr marL="276225" indent="-187325" eaLnBrk="1" hangingPunct="1">
              <a:lnSpc>
                <a:spcPct val="110000"/>
              </a:lnSpc>
              <a:defRPr/>
            </a:pPr>
            <a:r>
              <a:rPr lang="en-US" altLang="ja-JP" sz="1600" b="1" dirty="0">
                <a:solidFill>
                  <a:schemeClr val="tx1"/>
                </a:solidFill>
                <a:latin typeface="Meiryo UI" pitchFamily="50" charset="-128"/>
                <a:ea typeface="Meiryo UI" pitchFamily="50" charset="-128"/>
                <a:cs typeface="Meiryo UI" pitchFamily="50" charset="-128"/>
              </a:rPr>
              <a:t>(1)</a:t>
            </a:r>
            <a:r>
              <a:rPr lang="ja-JP" altLang="en-US" sz="1600" b="1" dirty="0">
                <a:solidFill>
                  <a:schemeClr val="tx1"/>
                </a:solidFill>
                <a:latin typeface="Meiryo UI" pitchFamily="50" charset="-128"/>
                <a:ea typeface="Meiryo UI" pitchFamily="50" charset="-128"/>
                <a:cs typeface="Meiryo UI" pitchFamily="50" charset="-128"/>
              </a:rPr>
              <a:t>オープンデータ推進に関する取組体制</a:t>
            </a:r>
          </a:p>
        </p:txBody>
      </p:sp>
      <p:sp>
        <p:nvSpPr>
          <p:cNvPr id="19" name="Rectangle 16"/>
          <p:cNvSpPr>
            <a:spLocks noChangeArrowheads="1"/>
          </p:cNvSpPr>
          <p:nvPr/>
        </p:nvSpPr>
        <p:spPr bwMode="auto">
          <a:xfrm>
            <a:off x="365125" y="6238876"/>
            <a:ext cx="9144000" cy="557585"/>
          </a:xfrm>
          <a:prstGeom prst="rect">
            <a:avLst/>
          </a:prstGeom>
          <a:solidFill>
            <a:schemeClr val="bg1"/>
          </a:solidFill>
          <a:ln>
            <a:solidFill>
              <a:schemeClr val="accent1">
                <a:lumMod val="75000"/>
              </a:schemeClr>
            </a:solidFill>
            <a:headEnd/>
            <a:tailEnd/>
          </a:ln>
        </p:spPr>
        <p:style>
          <a:lnRef idx="1">
            <a:schemeClr val="accent5"/>
          </a:lnRef>
          <a:fillRef idx="2">
            <a:schemeClr val="accent5"/>
          </a:fillRef>
          <a:effectRef idx="1">
            <a:schemeClr val="accent5"/>
          </a:effectRef>
          <a:fontRef idx="minor">
            <a:schemeClr val="dk1"/>
          </a:fontRef>
        </p:style>
        <p:txBody>
          <a:bodyPr lIns="18000" tIns="72000" rIns="72000" bIns="10800">
            <a:spAutoFit/>
          </a:bodyPr>
          <a:lstStyle/>
          <a:p>
            <a:pPr marL="88900" eaLnBrk="1" hangingPunct="1">
              <a:lnSpc>
                <a:spcPct val="110000"/>
              </a:lnSpc>
              <a:defRPr/>
            </a:pPr>
            <a:endParaRPr lang="en-US" altLang="ja-JP" sz="1200" dirty="0">
              <a:solidFill>
                <a:schemeClr val="tx1"/>
              </a:solidFill>
              <a:latin typeface="Meiryo UI" pitchFamily="50" charset="-128"/>
              <a:ea typeface="Meiryo UI" pitchFamily="50" charset="-128"/>
              <a:cs typeface="Meiryo UI" pitchFamily="50" charset="-128"/>
            </a:endParaRPr>
          </a:p>
          <a:p>
            <a:pPr marL="263525" indent="-174625" eaLnBrk="1" hangingPunct="1">
              <a:lnSpc>
                <a:spcPct val="110000"/>
              </a:lnSpc>
              <a:defRPr/>
            </a:pPr>
            <a:r>
              <a:rPr lang="ja-JP" altLang="en-US" sz="1600" dirty="0">
                <a:solidFill>
                  <a:schemeClr val="tx1"/>
                </a:solidFill>
                <a:latin typeface="Meiryo UI" pitchFamily="50" charset="-128"/>
                <a:ea typeface="Meiryo UI" pitchFamily="50" charset="-128"/>
                <a:cs typeface="Meiryo UI" pitchFamily="50" charset="-128"/>
              </a:rPr>
              <a:t>○ 本ガイドラインは、地方公共団体の意見・要望、関連技術の発展等を踏まえ、随時、柔軟に見直しを行う。</a:t>
            </a:r>
          </a:p>
        </p:txBody>
      </p:sp>
      <p:sp>
        <p:nvSpPr>
          <p:cNvPr id="20" name="Text Box 7"/>
          <p:cNvSpPr txBox="1">
            <a:spLocks noChangeArrowheads="1"/>
          </p:cNvSpPr>
          <p:nvPr/>
        </p:nvSpPr>
        <p:spPr bwMode="auto">
          <a:xfrm>
            <a:off x="117475" y="6011864"/>
            <a:ext cx="2967038" cy="382587"/>
          </a:xfrm>
          <a:prstGeom prst="rect">
            <a:avLst/>
          </a:prstGeom>
          <a:solidFill>
            <a:schemeClr val="accent1">
              <a:lumMod val="50000"/>
            </a:schemeClr>
          </a:solidFill>
          <a:ln>
            <a:noFill/>
          </a:ln>
        </p:spPr>
        <p:style>
          <a:lnRef idx="3">
            <a:schemeClr val="lt1"/>
          </a:lnRef>
          <a:fillRef idx="1">
            <a:schemeClr val="accent2"/>
          </a:fillRef>
          <a:effectRef idx="1">
            <a:schemeClr val="accent2"/>
          </a:effectRef>
          <a:fontRef idx="minor">
            <a:schemeClr val="lt1"/>
          </a:fontRef>
        </p:style>
        <p:txBody>
          <a:bodyPr anchor="ctr"/>
          <a:lstStyle>
            <a:defPPr>
              <a:defRPr lang="ja-JP"/>
            </a:defPPr>
            <a:lvl1pPr algn="l">
              <a:defRPr sz="1800" b="1">
                <a:solidFill>
                  <a:schemeClr val="bg1"/>
                </a:solidFill>
                <a:latin typeface="Meiryo UI" pitchFamily="50" charset="-128"/>
                <a:ea typeface="Meiryo UI" pitchFamily="50" charset="-128"/>
                <a:cs typeface="Meiryo UI" pitchFamily="50" charset="-128"/>
              </a:defRPr>
            </a:lvl1pPr>
          </a:lstStyle>
          <a:p>
            <a:pPr eaLnBrk="1" hangingPunct="1">
              <a:defRPr/>
            </a:pPr>
            <a:r>
              <a:rPr lang="ja-JP" altLang="en-US" dirty="0"/>
              <a:t>５．本ガイドラインの見直し</a:t>
            </a:r>
            <a:endParaRPr lang="ja-JP" altLang="en-US" sz="800" dirty="0"/>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4400" b="0" i="0" u="none" strike="noStrike" cap="none" normalizeH="0" baseline="0" smtClean="0">
            <a:ln>
              <a:noFill/>
            </a:ln>
            <a:solidFill>
              <a:srgbClr val="333399"/>
            </a:solidFill>
            <a:effectLst/>
            <a:latin typeface="Times New Roman" pitchFamily="18" charset="0"/>
            <a:ea typeface="ＭＳ Ｐゴシック"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MTFUJI2</Template>
  <TotalTime>0</TotalTime>
  <Words>910</Words>
  <Application>Microsoft Office PowerPoint</Application>
  <PresentationFormat>A4 210 x 297 mm</PresentationFormat>
  <Paragraphs>75</Paragraphs>
  <Slides>3</Slides>
  <Notes>3</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Meiryo UI</vt:lpstr>
      <vt:lpstr>Times New Roman</vt:lpstr>
      <vt:lpstr>標準デザイン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2021-06-18T09:12:36Z</dcterms:created>
  <dcterms:modified xsi:type="dcterms:W3CDTF">2021-06-18T09:12:44Z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