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8"/>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ED762"/>
    <a:srgbClr val="6633FF"/>
    <a:srgbClr val="663399"/>
    <a:srgbClr val="6633CC"/>
    <a:srgbClr val="6600FF"/>
    <a:srgbClr val="9933FF"/>
    <a:srgbClr val="CC6666"/>
    <a:srgbClr val="FF3333"/>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snapToObjects="1">
      <p:cViewPr>
        <p:scale>
          <a:sx n="110" d="100"/>
          <a:sy n="110" d="100"/>
        </p:scale>
        <p:origin x="612" y="432"/>
      </p:cViewPr>
      <p:guideLst>
        <p:guide orient="horz" pos="2160"/>
        <p:guide pos="3120"/>
      </p:guideLst>
    </p:cSldViewPr>
  </p:slideViewPr>
  <p:notesTextViewPr>
    <p:cViewPr>
      <p:scale>
        <a:sx n="100" d="100"/>
        <a:sy n="100" d="100"/>
      </p:scale>
      <p:origin x="0" y="0"/>
    </p:cViewPr>
  </p:notesTextViewPr>
  <p:notesViewPr>
    <p:cSldViewPr snapToGrid="0" snapToObjects="1">
      <p:cViewPr varScale="1">
        <p:scale>
          <a:sx n="88" d="100"/>
          <a:sy n="88" d="100"/>
        </p:scale>
        <p:origin x="23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69A2146-CB9B-4194-B9AC-CC739117F6EF}" type="datetimeFigureOut">
              <a:rPr kumimoji="1" lang="ja-JP" altLang="en-US" smtClean="0"/>
              <a:t>2019/9/9</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8F7A8E1-13B7-425D-A490-D67FB5DE33BA}" type="slidenum">
              <a:rPr kumimoji="1" lang="ja-JP" altLang="en-US" smtClean="0"/>
              <a:t>‹#›</a:t>
            </a:fld>
            <a:endParaRPr kumimoji="1" lang="ja-JP" altLang="en-US"/>
          </a:p>
        </p:txBody>
      </p:sp>
    </p:spTree>
    <p:extLst>
      <p:ext uri="{BB962C8B-B14F-4D97-AF65-F5344CB8AC3E}">
        <p14:creationId xmlns:p14="http://schemas.microsoft.com/office/powerpoint/2010/main" val="7624384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1</a:t>
            </a:fld>
            <a:endParaRPr kumimoji="1" lang="ja-JP" altLang="en-US"/>
          </a:p>
        </p:txBody>
      </p:sp>
    </p:spTree>
    <p:extLst>
      <p:ext uri="{BB962C8B-B14F-4D97-AF65-F5344CB8AC3E}">
        <p14:creationId xmlns:p14="http://schemas.microsoft.com/office/powerpoint/2010/main" val="268385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10</a:t>
            </a:fld>
            <a:endParaRPr kumimoji="1" lang="ja-JP" altLang="en-US"/>
          </a:p>
        </p:txBody>
      </p:sp>
    </p:spTree>
    <p:extLst>
      <p:ext uri="{BB962C8B-B14F-4D97-AF65-F5344CB8AC3E}">
        <p14:creationId xmlns:p14="http://schemas.microsoft.com/office/powerpoint/2010/main" val="384792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5192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12</a:t>
            </a:fld>
            <a:endParaRPr kumimoji="1" lang="ja-JP" altLang="en-US"/>
          </a:p>
        </p:txBody>
      </p:sp>
    </p:spTree>
    <p:extLst>
      <p:ext uri="{BB962C8B-B14F-4D97-AF65-F5344CB8AC3E}">
        <p14:creationId xmlns:p14="http://schemas.microsoft.com/office/powerpoint/2010/main" val="80956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13</a:t>
            </a:fld>
            <a:endParaRPr kumimoji="1" lang="ja-JP" altLang="en-US"/>
          </a:p>
        </p:txBody>
      </p:sp>
    </p:spTree>
    <p:extLst>
      <p:ext uri="{BB962C8B-B14F-4D97-AF65-F5344CB8AC3E}">
        <p14:creationId xmlns:p14="http://schemas.microsoft.com/office/powerpoint/2010/main" val="1334885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2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15</a:t>
            </a:fld>
            <a:endParaRPr kumimoji="1" lang="ja-JP" altLang="en-US"/>
          </a:p>
        </p:txBody>
      </p:sp>
    </p:spTree>
    <p:extLst>
      <p:ext uri="{BB962C8B-B14F-4D97-AF65-F5344CB8AC3E}">
        <p14:creationId xmlns:p14="http://schemas.microsoft.com/office/powerpoint/2010/main" val="142450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42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23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3</a:t>
            </a:fld>
            <a:endParaRPr kumimoji="1" lang="ja-JP" altLang="en-US"/>
          </a:p>
        </p:txBody>
      </p:sp>
    </p:spTree>
    <p:extLst>
      <p:ext uri="{BB962C8B-B14F-4D97-AF65-F5344CB8AC3E}">
        <p14:creationId xmlns:p14="http://schemas.microsoft.com/office/powerpoint/2010/main" val="378029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4</a:t>
            </a:fld>
            <a:endParaRPr kumimoji="1" lang="ja-JP" altLang="en-US"/>
          </a:p>
        </p:txBody>
      </p:sp>
    </p:spTree>
    <p:extLst>
      <p:ext uri="{BB962C8B-B14F-4D97-AF65-F5344CB8AC3E}">
        <p14:creationId xmlns:p14="http://schemas.microsoft.com/office/powerpoint/2010/main" val="338860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5</a:t>
            </a:fld>
            <a:endParaRPr kumimoji="1" lang="ja-JP" altLang="en-US"/>
          </a:p>
        </p:txBody>
      </p:sp>
    </p:spTree>
    <p:extLst>
      <p:ext uri="{BB962C8B-B14F-4D97-AF65-F5344CB8AC3E}">
        <p14:creationId xmlns:p14="http://schemas.microsoft.com/office/powerpoint/2010/main" val="74239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28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7</a:t>
            </a:fld>
            <a:endParaRPr kumimoji="1" lang="ja-JP" altLang="en-US"/>
          </a:p>
        </p:txBody>
      </p:sp>
    </p:spTree>
    <p:extLst>
      <p:ext uri="{BB962C8B-B14F-4D97-AF65-F5344CB8AC3E}">
        <p14:creationId xmlns:p14="http://schemas.microsoft.com/office/powerpoint/2010/main" val="187886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F7A8E1-13B7-425D-A490-D67FB5DE33BA}" type="slidenum">
              <a:rPr kumimoji="1" lang="ja-JP" altLang="en-US" smtClean="0"/>
              <a:t>8</a:t>
            </a:fld>
            <a:endParaRPr kumimoji="1" lang="ja-JP" altLang="en-US"/>
          </a:p>
        </p:txBody>
      </p:sp>
    </p:spTree>
    <p:extLst>
      <p:ext uri="{BB962C8B-B14F-4D97-AF65-F5344CB8AC3E}">
        <p14:creationId xmlns:p14="http://schemas.microsoft.com/office/powerpoint/2010/main" val="210221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5" y="4686475"/>
            <a:ext cx="5388600" cy="4439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695325" y="739775"/>
            <a:ext cx="53451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966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2019/9/9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2019/9/9</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811" y="54864"/>
            <a:ext cx="8048943" cy="8277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spcBef>
                <a:spcPts val="600"/>
              </a:spcBef>
            </a:pPr>
            <a:r>
              <a:rPr lang="ja-JP" altLang="en-US" sz="1400" b="1" dirty="0">
                <a:solidFill>
                  <a:srgbClr val="FFFFFF"/>
                </a:solidFill>
                <a:latin typeface="+mn-ea"/>
                <a:ea typeface="+mn-ea"/>
                <a:cs typeface="小塚ゴシック Pr6N R"/>
              </a:rPr>
              <a:t>＜インターナショナル オープンデータ・デイ</a:t>
            </a:r>
            <a:r>
              <a:rPr lang="en-US" altLang="ja-JP" sz="1400" b="1" dirty="0">
                <a:solidFill>
                  <a:srgbClr val="FFFFFF"/>
                </a:solidFill>
                <a:latin typeface="+mn-ea"/>
                <a:ea typeface="+mn-ea"/>
                <a:cs typeface="小塚ゴシック Pr6N R"/>
              </a:rPr>
              <a:t>2019</a:t>
            </a:r>
            <a:r>
              <a:rPr lang="ja-JP" altLang="en-US" sz="1400" b="1" dirty="0" smtClean="0">
                <a:solidFill>
                  <a:srgbClr val="FFFFFF"/>
                </a:solidFill>
                <a:latin typeface="+mn-ea"/>
                <a:ea typeface="+mn-ea"/>
                <a:cs typeface="小塚ゴシック Pr6N R"/>
              </a:rPr>
              <a:t>＞</a:t>
            </a:r>
            <a:endParaRPr lang="en-US" altLang="ja-JP" sz="1400" b="1" dirty="0" smtClean="0">
              <a:solidFill>
                <a:srgbClr val="FFFFFF"/>
              </a:solidFill>
              <a:latin typeface="+mn-ea"/>
              <a:ea typeface="+mn-ea"/>
              <a:cs typeface="小塚ゴシック Pr6N R"/>
            </a:endParaRPr>
          </a:p>
          <a:p>
            <a:pPr algn="l">
              <a:spcBef>
                <a:spcPts val="600"/>
              </a:spcBef>
            </a:pPr>
            <a:r>
              <a:rPr lang="ja-JP" altLang="en-US" sz="1600" dirty="0" smtClean="0">
                <a:solidFill>
                  <a:srgbClr val="FFFFFF"/>
                </a:solidFill>
                <a:latin typeface="+mn-ea"/>
                <a:ea typeface="+mn-ea"/>
                <a:cs typeface="小塚ゴシック Pr6N R"/>
              </a:rPr>
              <a:t>「</a:t>
            </a:r>
            <a:r>
              <a:rPr lang="ja-JP" altLang="en-US" sz="1600" dirty="0">
                <a:solidFill>
                  <a:srgbClr val="FFFFFF"/>
                </a:solidFill>
                <a:latin typeface="+mn-ea"/>
                <a:ea typeface="+mn-ea"/>
                <a:cs typeface="小塚ゴシック Pr6N R"/>
              </a:rPr>
              <a:t>その愛は本物か？」データを使って地域の魅力発信する</a:t>
            </a:r>
            <a:r>
              <a:rPr lang="en-US" altLang="ja-JP" sz="1600" dirty="0">
                <a:solidFill>
                  <a:srgbClr val="FFFFFF"/>
                </a:solidFill>
                <a:latin typeface="+mn-ea"/>
                <a:ea typeface="+mn-ea"/>
                <a:cs typeface="小塚ゴシック Pr6N R"/>
              </a:rPr>
              <a:t>〜</a:t>
            </a:r>
            <a:endParaRPr lang="ja-JP" altLang="en-US" sz="1600" dirty="0">
              <a:solidFill>
                <a:srgbClr val="FFFFFF"/>
              </a:solidFill>
              <a:latin typeface="+mn-ea"/>
              <a:ea typeface="+mn-ea"/>
              <a:cs typeface="小塚ゴシック Pr6N R"/>
            </a:endParaRPr>
          </a:p>
          <a:p>
            <a:pPr algn="l"/>
            <a:r>
              <a:rPr lang="ja-JP" altLang="en-US" sz="2200" dirty="0" smtClean="0">
                <a:solidFill>
                  <a:schemeClr val="bg1"/>
                </a:solidFill>
                <a:latin typeface="+mn-ea"/>
                <a:ea typeface="+mn-ea"/>
                <a:cs typeface="小塚ゴシック Pro M"/>
              </a:rPr>
              <a:t>神奈川県</a:t>
            </a:r>
            <a:r>
              <a:rPr lang="ja-JP" altLang="en-US" sz="2300" dirty="0" smtClean="0">
                <a:solidFill>
                  <a:schemeClr val="bg1"/>
                </a:solidFill>
                <a:latin typeface="+mn-ea"/>
                <a:ea typeface="+mn-ea"/>
                <a:cs typeface="小塚ゴシック Pro M"/>
              </a:rPr>
              <a:t>川崎市</a:t>
            </a:r>
            <a:r>
              <a:rPr lang="en-US" altLang="ja-JP" sz="2300" dirty="0" smtClean="0">
                <a:solidFill>
                  <a:schemeClr val="bg1"/>
                </a:solidFill>
                <a:latin typeface="+mn-ea"/>
                <a:ea typeface="+mn-ea"/>
                <a:cs typeface="小塚ゴシック Pro M"/>
              </a:rPr>
              <a:t>/</a:t>
            </a:r>
            <a:r>
              <a:rPr lang="ja-JP" altLang="en-US" sz="2300" dirty="0">
                <a:solidFill>
                  <a:schemeClr val="bg1"/>
                </a:solidFill>
                <a:latin typeface="+mn-ea"/>
                <a:ea typeface="+mn-ea"/>
                <a:cs typeface="小塚ゴシック Pro M"/>
              </a:rPr>
              <a:t>川崎シビックパワーバトル</a:t>
            </a:r>
            <a:r>
              <a:rPr lang="en-US" altLang="ja-JP" sz="2300" dirty="0">
                <a:solidFill>
                  <a:schemeClr val="bg1"/>
                </a:solidFill>
                <a:latin typeface="+mn-ea"/>
                <a:ea typeface="+mn-ea"/>
                <a:cs typeface="小塚ゴシック Pro M"/>
              </a:rPr>
              <a:t>2018</a:t>
            </a:r>
            <a:endParaRPr lang="ja-JP" altLang="en-US" sz="2300" dirty="0">
              <a:solidFill>
                <a:schemeClr val="bg1"/>
              </a:solidFill>
              <a:latin typeface="+mn-ea"/>
              <a:ea typeface="+mn-ea"/>
              <a:cs typeface="小塚ゴシック Pro M"/>
            </a:endParaRPr>
          </a:p>
        </p:txBody>
      </p:sp>
      <p:sp>
        <p:nvSpPr>
          <p:cNvPr id="44" name="タイトル 1"/>
          <p:cNvSpPr txBox="1">
            <a:spLocks/>
          </p:cNvSpPr>
          <p:nvPr/>
        </p:nvSpPr>
        <p:spPr>
          <a:xfrm>
            <a:off x="57563" y="827741"/>
            <a:ext cx="767252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mn-ea"/>
                <a:ea typeface="+mn-ea"/>
                <a:cs typeface="小塚ゴシック Pr6N R"/>
              </a:rPr>
              <a:t>By </a:t>
            </a:r>
            <a:r>
              <a:rPr lang="ja-JP" altLang="en-US" sz="1400" dirty="0" smtClean="0">
                <a:solidFill>
                  <a:srgbClr val="FFFFFF"/>
                </a:solidFill>
                <a:latin typeface="+mn-ea"/>
                <a:ea typeface="+mn-ea"/>
                <a:cs typeface="小塚ゴシック Pr6N R"/>
              </a:rPr>
              <a:t>オープン川崎</a:t>
            </a:r>
            <a:endParaRPr kumimoji="1" lang="ja-JP" altLang="en-US"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117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cs typeface="小塚ゴシック Pr6N R"/>
              </a:rPr>
              <a:t>川崎市を南北の地域チームにわけて、主にオープンデータを活用し、今まで埋もれていたまたは</a:t>
            </a:r>
            <a:r>
              <a:rPr lang="ja-JP" altLang="en-US" sz="1600" b="1" dirty="0" smtClean="0">
                <a:latin typeface="+mn-ea"/>
                <a:ea typeface="+mn-ea"/>
                <a:cs typeface="小塚ゴシック Pr6N R"/>
              </a:rPr>
              <a:t>知らなかった</a:t>
            </a:r>
            <a:endParaRPr lang="en-US" altLang="ja-JP" sz="1600" b="1" dirty="0" smtClean="0">
              <a:latin typeface="+mn-ea"/>
              <a:ea typeface="+mn-ea"/>
              <a:cs typeface="小塚ゴシック Pr6N R"/>
            </a:endParaRPr>
          </a:p>
          <a:p>
            <a:pPr algn="l"/>
            <a:r>
              <a:rPr lang="ja-JP" altLang="en-US" sz="1600" b="1" dirty="0" smtClean="0">
                <a:latin typeface="+mn-ea"/>
                <a:ea typeface="+mn-ea"/>
                <a:cs typeface="小塚ゴシック Pr6N R"/>
              </a:rPr>
              <a:t>「</a:t>
            </a:r>
            <a:r>
              <a:rPr lang="ja-JP" altLang="en-US" sz="1600" b="1" dirty="0">
                <a:latin typeface="+mn-ea"/>
                <a:ea typeface="+mn-ea"/>
                <a:cs typeface="小塚ゴシック Pr6N R"/>
              </a:rPr>
              <a:t>まちの魅力」を発掘し地域の魅力発信を目的としたプレゼン形式で対決するチーム対抗戦のイベントです。</a:t>
            </a:r>
            <a:endParaRPr lang="en-US" altLang="ja-JP" sz="1600" b="1" dirty="0">
              <a:latin typeface="+mn-ea"/>
              <a:ea typeface="+mn-ea"/>
              <a:cs typeface="小塚ゴシック Pr6N R"/>
            </a:endParaRP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小塚ゴシック Pr6N L"/>
                  <a:ea typeface="小塚ゴシック Pr6N L"/>
                  <a:cs typeface="小塚ゴシック Pr6N L"/>
                </a:rPr>
                <a:t>川崎市民</a:t>
              </a:r>
              <a:r>
                <a:rPr kumimoji="1" lang="en-US" altLang="ja-JP" sz="1200" dirty="0" smtClean="0">
                  <a:solidFill>
                    <a:schemeClr val="tx1"/>
                  </a:solidFill>
                  <a:latin typeface="小塚ゴシック Pr6N L"/>
                  <a:ea typeface="小塚ゴシック Pr6N L"/>
                  <a:cs typeface="小塚ゴシック Pr6N L"/>
                </a:rPr>
                <a:t>100名程度</a:t>
              </a:r>
              <a:endParaRPr kumimoji="1" lang="ja-JP" altLang="en-US" sz="1200" dirty="0">
                <a:solidFill>
                  <a:schemeClr val="tx1"/>
                </a:solidFill>
                <a:latin typeface="小塚ゴシック Pr6N L"/>
                <a:ea typeface="小塚ゴシック Pr6N L"/>
                <a:cs typeface="小塚ゴシック Pr6N L"/>
              </a:endParaRP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主な参加者</a:t>
              </a:r>
              <a:endParaRPr kumimoji="1" lang="ja-JP" altLang="en-US" sz="1400" dirty="0">
                <a:latin typeface="フォントポにほんご"/>
                <a:ea typeface="フォントポにほんご"/>
                <a:cs typeface="フォントポにほんご"/>
              </a:endParaRP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lIns="180000" rtlCol="0" anchor="ctr"/>
            <a:lstStyle/>
            <a:p>
              <a:pPr algn="ctr"/>
              <a:r>
                <a:rPr lang="ja-JP" altLang="en-US" sz="1100" dirty="0" smtClean="0">
                  <a:solidFill>
                    <a:schemeClr val="tx1"/>
                  </a:solidFill>
                  <a:latin typeface="小塚ゴシック Pr6N L"/>
                  <a:ea typeface="小塚ゴシック Pr6N L"/>
                  <a:cs typeface="小塚ゴシック Pr6N L"/>
                </a:rPr>
                <a:t>川崎市・</a:t>
              </a:r>
              <a:r>
                <a:rPr lang="en-US" altLang="ja-JP" sz="1100" dirty="0" smtClean="0">
                  <a:solidFill>
                    <a:schemeClr val="tx1"/>
                  </a:solidFill>
                  <a:latin typeface="小塚ゴシック Pr6N L"/>
                  <a:ea typeface="小塚ゴシック Pr6N L"/>
                  <a:cs typeface="小塚ゴシック Pr6N L"/>
                </a:rPr>
                <a:t>JR</a:t>
              </a:r>
              <a:r>
                <a:rPr lang="ja-JP" altLang="en-US" sz="1100" dirty="0" smtClean="0">
                  <a:solidFill>
                    <a:schemeClr val="tx1"/>
                  </a:solidFill>
                  <a:latin typeface="小塚ゴシック Pr6N L"/>
                  <a:ea typeface="小塚ゴシック Pr6N L"/>
                  <a:cs typeface="小塚ゴシック Pr6N L"/>
                </a:rPr>
                <a:t>川崎駅北改札上 エントランス広場「コモレビテラス」</a:t>
              </a:r>
              <a:endParaRPr lang="en-US" altLang="ja-JP" sz="1100" dirty="0" smtClean="0">
                <a:solidFill>
                  <a:schemeClr val="tx1"/>
                </a:solidFill>
                <a:latin typeface="小塚ゴシック Pr6N L"/>
                <a:ea typeface="小塚ゴシック Pr6N L"/>
                <a:cs typeface="小塚ゴシック Pr6N L"/>
              </a:endParaRP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https://cpb.openkawasaki.org/</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紹介</a:t>
              </a:r>
              <a:r>
                <a:rPr kumimoji="1" lang="en-US" altLang="ja-JP" sz="1400" dirty="0" smtClean="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イベントでは、カワサキミナミ</a:t>
            </a:r>
            <a:r>
              <a:rPr lang="en-US" altLang="ja-JP"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川崎南</a:t>
            </a:r>
            <a:r>
              <a:rPr lang="en-US" altLang="ja-JP"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とカワサキキタ</a:t>
            </a:r>
            <a:r>
              <a:rPr lang="en-US" altLang="ja-JP"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川崎北</a:t>
            </a:r>
            <a:r>
              <a:rPr lang="en-US" altLang="ja-JP"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と</a:t>
            </a:r>
            <a:r>
              <a:rPr lang="en-US" altLang="ja-JP" sz="1200" dirty="0">
                <a:latin typeface="小塚ゴシック Pr6N L"/>
                <a:ea typeface="小塚ゴシック Pr6N L"/>
                <a:cs typeface="小塚ゴシック Pr6N L"/>
              </a:rPr>
              <a:t>2</a:t>
            </a:r>
            <a:r>
              <a:rPr lang="ja-JP" altLang="en-US" sz="1200" dirty="0" err="1">
                <a:latin typeface="小塚ゴシック Pr6N L"/>
                <a:ea typeface="小塚ゴシック Pr6N L"/>
                <a:cs typeface="小塚ゴシック Pr6N L"/>
              </a:rPr>
              <a:t>つの</a:t>
            </a:r>
            <a:r>
              <a:rPr lang="ja-JP" altLang="en-US" sz="1200" dirty="0">
                <a:latin typeface="小塚ゴシック Pr6N L"/>
                <a:ea typeface="小塚ゴシック Pr6N L"/>
                <a:cs typeface="小塚ゴシック Pr6N L"/>
              </a:rPr>
              <a:t>地域チームにわかれて、それぞれの地域の魅力をプレゼン形式で対決。</a:t>
            </a:r>
          </a:p>
          <a:p>
            <a:pPr marL="144000" indent="-144000">
              <a:lnSpc>
                <a:spcPct val="120000"/>
              </a:lnSpc>
              <a:buFont typeface="Arial" panose="020B0604020202020204" pitchFamily="34" charset="0"/>
              <a:buChar char="•"/>
            </a:pPr>
            <a:r>
              <a:rPr lang="ja-JP" altLang="en-US" sz="1200" dirty="0" smtClean="0">
                <a:latin typeface="小塚ゴシック Pr6N L"/>
                <a:ea typeface="小塚ゴシック Pr6N L"/>
                <a:cs typeface="小塚ゴシック Pr6N L"/>
              </a:rPr>
              <a:t>カワサキミナミチームは「</a:t>
            </a:r>
            <a:r>
              <a:rPr lang="ja-JP" altLang="en-US" sz="1200" dirty="0">
                <a:latin typeface="小塚ゴシック Pr6N L"/>
                <a:ea typeface="小塚ゴシック Pr6N L"/>
                <a:cs typeface="小塚ゴシック Pr6N L"/>
              </a:rPr>
              <a:t>（働くところだと思われているだろうから）あえて、「住む」</a:t>
            </a:r>
            <a:r>
              <a:rPr lang="ja-JP" altLang="en-US" sz="1200" dirty="0" smtClean="0">
                <a:latin typeface="小塚ゴシック Pr6N L"/>
                <a:ea typeface="小塚ゴシック Pr6N L"/>
                <a:cs typeface="小塚ゴシック Pr6N L"/>
              </a:rPr>
              <a:t>」、カワサキキタチームは</a:t>
            </a:r>
            <a:r>
              <a:rPr lang="ja-JP" altLang="en-US" sz="1200" dirty="0">
                <a:latin typeface="小塚ゴシック Pr6N L"/>
                <a:ea typeface="小塚ゴシック Pr6N L"/>
                <a:cs typeface="小塚ゴシック Pr6N L"/>
              </a:rPr>
              <a:t>「（ベッドタウンだと思われているだろうから）あえて、「働く</a:t>
            </a:r>
            <a:r>
              <a:rPr lang="ja-JP" altLang="en-US" sz="1200" dirty="0" smtClean="0">
                <a:latin typeface="小塚ゴシック Pr6N L"/>
                <a:ea typeface="小塚ゴシック Pr6N L"/>
                <a:cs typeface="小塚ゴシック Pr6N L"/>
              </a:rPr>
              <a:t>」」、というテーマでそれぞれプレゼン。</a:t>
            </a:r>
            <a:endParaRPr lang="en-US" altLang="ja-JP" sz="1200" dirty="0" smtClean="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dirty="0" smtClean="0">
                <a:latin typeface="小塚ゴシック Pr6N L"/>
                <a:ea typeface="小塚ゴシック Pr6N L"/>
                <a:cs typeface="小塚ゴシック Pr6N L"/>
              </a:rPr>
              <a:t>参加者からは、オープンデータに触れ、街のことを改めて知るいい機会になったとの声もあり、引き続き来年も開催したいと考えています。</a:t>
            </a:r>
            <a:endParaRPr lang="en-US" altLang="ja-JP" sz="1200" dirty="0">
              <a:latin typeface="小塚ゴシック Pr6N L"/>
              <a:ea typeface="小塚ゴシック Pr6N L"/>
              <a:cs typeface="小塚ゴシック Pr6N L"/>
            </a:endParaRPr>
          </a:p>
        </p:txBody>
      </p:sp>
      <p:cxnSp>
        <p:nvCxnSpPr>
          <p:cNvPr id="32" name="直線コネクタ 31"/>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5525796" y="3996896"/>
            <a:ext cx="3706464" cy="461665"/>
          </a:xfrm>
          <a:prstGeom prst="rect">
            <a:avLst/>
          </a:prstGeom>
          <a:noFill/>
        </p:spPr>
        <p:txBody>
          <a:bodyPr vert="horz" wrap="none" rtlCol="0">
            <a:spAutoFit/>
          </a:bodyPr>
          <a:lstStyle/>
          <a:p>
            <a:r>
              <a:rPr lang="ja-JP" altLang="en-US" sz="2400" dirty="0" smtClean="0">
                <a:solidFill>
                  <a:srgbClr val="333399"/>
                </a:solidFill>
                <a:latin typeface="フォントポにほんご"/>
                <a:ea typeface="フォントポにほんご"/>
                <a:cs typeface="フォントポにほんご"/>
              </a:rPr>
              <a:t>イベントの開催を終えて・・・</a:t>
            </a:r>
            <a:endParaRPr lang="en-US" altLang="ja-JP" sz="2400" dirty="0" smtClean="0">
              <a:solidFill>
                <a:srgbClr val="333399"/>
              </a:solidFill>
              <a:latin typeface="フォントポにほんご"/>
              <a:ea typeface="フォントポにほんご"/>
              <a:cs typeface="フォントポにほんご"/>
            </a:endParaRPr>
          </a:p>
        </p:txBody>
      </p:sp>
      <p:pic>
        <p:nvPicPr>
          <p:cNvPr id="38" name="図 37" descr="拡声器.png"/>
          <p:cNvPicPr>
            <a:picLocks noChangeAspect="1"/>
          </p:cNvPicPr>
          <p:nvPr/>
        </p:nvPicPr>
        <p:blipFill>
          <a:blip r:embed="rId3" cstate="email">
            <a:duotone>
              <a:prstClr val="black"/>
              <a:srgbClr val="333399">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1751" y="4802279"/>
            <a:ext cx="4081838" cy="1717773"/>
          </a:xfrm>
          <a:prstGeom prst="rect">
            <a:avLst/>
          </a:prstGeom>
        </p:spPr>
      </p:pic>
      <p:pic>
        <p:nvPicPr>
          <p:cNvPr id="7" name="図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1752" y="2117165"/>
            <a:ext cx="4081838" cy="2592149"/>
          </a:xfrm>
          <a:prstGeom prst="rect">
            <a:avLst/>
          </a:prstGeom>
        </p:spPr>
      </p:pic>
      <p:sp>
        <p:nvSpPr>
          <p:cNvPr id="27"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28" name="角丸四角形 27"/>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581427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746085"/>
            <a:ext cx="7899475"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 Linked Open Data</a:t>
            </a:r>
            <a:r>
              <a:rPr lang="ja-JP" altLang="en-US" sz="1400" dirty="0">
                <a:solidFill>
                  <a:srgbClr val="FFFFFF"/>
                </a:solidFill>
                <a:latin typeface="+mn-ea"/>
                <a:ea typeface="+mn-ea"/>
                <a:cs typeface="小塚ゴシック Pr6N R"/>
              </a:rPr>
              <a:t>チャレンジ実行委員会関西支部</a:t>
            </a:r>
            <a:endParaRPr kumimoji="1" lang="ja-JP" altLang="en-US"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19925"/>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cs typeface="小塚ゴシック Pr6N R"/>
              </a:rPr>
              <a:t>ウィキデータ（</a:t>
            </a:r>
            <a:r>
              <a:rPr lang="en-US" altLang="ja-JP" sz="1600" b="1" dirty="0">
                <a:latin typeface="+mn-ea"/>
                <a:ea typeface="+mn-ea"/>
                <a:cs typeface="小塚ゴシック Pr6N R"/>
              </a:rPr>
              <a:t>https://</a:t>
            </a:r>
            <a:r>
              <a:rPr lang="en-US" altLang="ja-JP" sz="1600" b="1" dirty="0" err="1">
                <a:latin typeface="+mn-ea"/>
                <a:ea typeface="+mn-ea"/>
                <a:cs typeface="小塚ゴシック Pr6N R"/>
              </a:rPr>
              <a:t>www.wikidata.org</a:t>
            </a:r>
            <a:r>
              <a:rPr lang="en-US" altLang="ja-JP" sz="1600" b="1" dirty="0">
                <a:latin typeface="+mn-ea"/>
                <a:ea typeface="+mn-ea"/>
                <a:cs typeface="小塚ゴシック Pr6N R"/>
              </a:rPr>
              <a:t>/</a:t>
            </a:r>
            <a:r>
              <a:rPr lang="ja-JP" altLang="en-US" sz="1600" b="1" dirty="0">
                <a:latin typeface="+mn-ea"/>
                <a:ea typeface="+mn-ea"/>
                <a:cs typeface="小塚ゴシック Pr6N R"/>
              </a:rPr>
              <a:t>）というオープンな知識ベース（データベース）を、各自治体が公開しているオープンデータなどの情報に基づいて編集するハンズオンおよび、ウィキデータに入力したデータの可視化。</a:t>
            </a: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a:solidFill>
                    <a:schemeClr val="tx1"/>
                  </a:solidFill>
                  <a:latin typeface="小塚ゴシック Pr6N L"/>
                  <a:ea typeface="小塚ゴシック Pr6N L"/>
                  <a:cs typeface="小塚ゴシック Pr6N L"/>
                </a:rPr>
                <a:t>本イベントに興味のある方・</a:t>
              </a:r>
              <a:r>
                <a:rPr kumimoji="1" lang="en-US" altLang="ja-JP" sz="1200">
                  <a:solidFill>
                    <a:schemeClr val="tx1"/>
                  </a:solidFill>
                  <a:latin typeface="小塚ゴシック Pr6N L"/>
                  <a:ea typeface="小塚ゴシック Pr6N L"/>
                  <a:cs typeface="小塚ゴシック Pr6N L"/>
                </a:rPr>
                <a:t>11</a:t>
              </a:r>
              <a:r>
                <a:rPr kumimoji="1" lang="ja-JP" altLang="en-US" sz="1200" dirty="0">
                  <a:solidFill>
                    <a:schemeClr val="tx1"/>
                  </a:solidFill>
                  <a:latin typeface="小塚ゴシック Pr6N L"/>
                  <a:ea typeface="小塚ゴシック Pr6N L"/>
                  <a:cs typeface="小塚ゴシック Pr6N L"/>
                </a:rPr>
                <a:t>名</a:t>
              </a: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大阪府・大阪大学中之島センター</a:t>
              </a:r>
              <a:endParaRPr lang="en-US" altLang="ja-JP" sz="1200" dirty="0">
                <a:solidFill>
                  <a:schemeClr val="tx1"/>
                </a:solidFill>
                <a:latin typeface="小塚ゴシック Pr6N L"/>
                <a:ea typeface="小塚ゴシック Pr6N L"/>
                <a:cs typeface="小塚ゴシック Pr6N L"/>
              </a:endParaRP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a:t>
              </a:r>
              <a:r>
                <a:rPr lang="en-US" altLang="ja-JP" sz="1200" dirty="0" err="1">
                  <a:solidFill>
                    <a:schemeClr val="tx1"/>
                  </a:solidFill>
                  <a:latin typeface="小塚ゴシック Pr6N L"/>
                  <a:ea typeface="小塚ゴシック Pr6N L"/>
                  <a:cs typeface="小塚ゴシック Pr6N L"/>
                </a:rPr>
                <a:t>peatix.com</a:t>
              </a:r>
              <a:r>
                <a:rPr lang="en-US" altLang="ja-JP" sz="1200" dirty="0">
                  <a:solidFill>
                    <a:schemeClr val="tx1"/>
                  </a:solidFill>
                  <a:latin typeface="小塚ゴシック Pr6N L"/>
                  <a:ea typeface="小塚ゴシック Pr6N L"/>
                  <a:cs typeface="小塚ゴシック Pr6N L"/>
                </a:rPr>
                <a:t>/event/605790</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sp>
        <p:nvSpPr>
          <p:cNvPr id="30" name="正方形/長方形 29"/>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dirty="0">
                <a:latin typeface="IPAPGothic" panose="020B0500000000000000" pitchFamily="34" charset="-128"/>
                <a:ea typeface="IPAPGothic" panose="020B0500000000000000" pitchFamily="34" charset="-128"/>
                <a:cs typeface="小塚ゴシック Pr6N L"/>
              </a:rPr>
              <a:t>近隣の自治体が公開しているオープンデータを使って、ウィキデータの編集を実施。入力、編集したデータは、その場で「オープンデータ</a:t>
            </a:r>
            <a:r>
              <a:rPr lang="en-US" altLang="ja-JP" sz="1200" dirty="0">
                <a:latin typeface="IPAPGothic" panose="020B0500000000000000" pitchFamily="34" charset="-128"/>
                <a:ea typeface="IPAPGothic" panose="020B0500000000000000" pitchFamily="34" charset="-128"/>
                <a:cs typeface="小塚ゴシック Pr6N L"/>
              </a:rPr>
              <a:t>/</a:t>
            </a:r>
            <a:r>
              <a:rPr lang="en-US" altLang="ja-JP" sz="1200" dirty="0">
                <a:latin typeface="小塚ゴシック Pr6N L"/>
                <a:ea typeface="小塚ゴシック Pr6N L"/>
                <a:cs typeface="小塚ゴシック Pr6N L"/>
              </a:rPr>
              <a:t> LOD</a:t>
            </a:r>
            <a:r>
              <a:rPr lang="ja-JP" altLang="en-US" sz="1200" dirty="0">
                <a:latin typeface="小塚ゴシック Pr6N L"/>
                <a:ea typeface="小塚ゴシック Pr6N L"/>
                <a:cs typeface="小塚ゴシック Pr6N L"/>
              </a:rPr>
              <a:t>（</a:t>
            </a:r>
            <a:r>
              <a:rPr lang="en-US" altLang="ja-JP" sz="1200" dirty="0">
                <a:latin typeface="小塚ゴシック Pr6N L"/>
                <a:ea typeface="小塚ゴシック Pr6N L"/>
                <a:cs typeface="小塚ゴシック Pr6N L"/>
              </a:rPr>
              <a:t>Linked Open Data</a:t>
            </a:r>
            <a:r>
              <a:rPr lang="ja-JP" altLang="en-US" sz="1200" dirty="0">
                <a:latin typeface="小塚ゴシック Pr6N L"/>
                <a:ea typeface="小塚ゴシック Pr6N L"/>
                <a:cs typeface="小塚ゴシック Pr6N L"/>
              </a:rPr>
              <a:t>）」</a:t>
            </a:r>
            <a:r>
              <a:rPr lang="ja-JP" altLang="en-US" sz="1200" dirty="0">
                <a:latin typeface="IPAPGothic" panose="020B0500000000000000" pitchFamily="34" charset="-128"/>
                <a:ea typeface="IPAPGothic" panose="020B0500000000000000" pitchFamily="34" charset="-128"/>
                <a:cs typeface="小塚ゴシック Pr6N L"/>
              </a:rPr>
              <a:t>として公開される。</a:t>
            </a:r>
            <a:endParaRPr lang="en-US" altLang="ja-JP" sz="1200" dirty="0">
              <a:latin typeface="IPAPGothic" panose="020B0500000000000000" pitchFamily="34" charset="-128"/>
              <a:ea typeface="IPAPGothic" panose="020B0500000000000000" pitchFamily="34" charset="-128"/>
              <a:cs typeface="小塚ゴシック Pr6N L"/>
            </a:endParaRPr>
          </a:p>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ウィキデータは検索</a:t>
            </a:r>
            <a:r>
              <a:rPr lang="en-US" altLang="ja-JP" sz="1200" dirty="0">
                <a:latin typeface="小塚ゴシック Pr6N L"/>
                <a:ea typeface="小塚ゴシック Pr6N L"/>
                <a:cs typeface="小塚ゴシック Pr6N L"/>
              </a:rPr>
              <a:t>API</a:t>
            </a:r>
            <a:r>
              <a:rPr lang="ja-JP" altLang="en-US" sz="1200" dirty="0">
                <a:latin typeface="小塚ゴシック Pr6N L"/>
                <a:ea typeface="小塚ゴシック Pr6N L"/>
                <a:cs typeface="小塚ゴシック Pr6N L"/>
              </a:rPr>
              <a:t>により</a:t>
            </a:r>
            <a:r>
              <a:rPr lang="en-US" altLang="ja-JP" sz="1200" dirty="0">
                <a:latin typeface="小塚ゴシック Pr6N L"/>
                <a:ea typeface="小塚ゴシック Pr6N L"/>
                <a:cs typeface="小塚ゴシック Pr6N L"/>
              </a:rPr>
              <a:t>SPARQL</a:t>
            </a:r>
            <a:r>
              <a:rPr lang="ja-JP" altLang="en-US" sz="1200" dirty="0">
                <a:latin typeface="小塚ゴシック Pr6N L"/>
                <a:ea typeface="小塚ゴシック Pr6N L"/>
                <a:cs typeface="小塚ゴシック Pr6N L"/>
              </a:rPr>
              <a:t>というクエリ言語で検索可能。</a:t>
            </a:r>
          </a:p>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ハンズオン１で入力したデータの簡単な可視化アプリを作成。</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参加者のほとんどが、初めてのウィキデータ編集だったが、それぞれ様々な気付きがあり、満足度が高かったと言える。</a:t>
            </a:r>
          </a:p>
        </p:txBody>
      </p:sp>
      <p:pic>
        <p:nvPicPr>
          <p:cNvPr id="53" name="図 52"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cxnSp>
        <p:nvCxnSpPr>
          <p:cNvPr id="54" name="直線コネクタ 53"/>
          <p:cNvCxnSpPr/>
          <p:nvPr/>
        </p:nvCxnSpPr>
        <p:spPr>
          <a:xfrm flipH="1">
            <a:off x="9664" y="1332787"/>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202700" y="4548434"/>
            <a:ext cx="4250247" cy="1961217"/>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ja-JP" altLang="en-US" sz="1400" dirty="0">
              <a:solidFill>
                <a:schemeClr val="tx1"/>
              </a:solidFill>
              <a:latin typeface="IPAPGothic" panose="020B0500000000000000" pitchFamily="34" charset="-128"/>
              <a:ea typeface="IPAPGothic" panose="020B0500000000000000" pitchFamily="34" charset="-128"/>
            </a:endParaRPr>
          </a:p>
        </p:txBody>
      </p:sp>
      <p:pic>
        <p:nvPicPr>
          <p:cNvPr id="8" name="図 7" descr="人, ポーズをとっている, グループ, 写真 が含まれている画像&#10;&#10;自動的に生成された説明">
            <a:extLst>
              <a:ext uri="{FF2B5EF4-FFF2-40B4-BE49-F238E27FC236}">
                <a16:creationId xmlns:a16="http://schemas.microsoft.com/office/drawing/2014/main" id="{5F1CE2C4-DC4B-AC4D-9C4E-81F7A3A7F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792" y="2227418"/>
            <a:ext cx="4250247" cy="2030747"/>
          </a:xfrm>
          <a:prstGeom prst="rect">
            <a:avLst/>
          </a:prstGeom>
        </p:spPr>
      </p:pic>
      <p:sp>
        <p:nvSpPr>
          <p:cNvPr id="9" name="テキスト ボックス 8">
            <a:extLst>
              <a:ext uri="{FF2B5EF4-FFF2-40B4-BE49-F238E27FC236}">
                <a16:creationId xmlns:a16="http://schemas.microsoft.com/office/drawing/2014/main" id="{838F6940-DDDE-C44B-9C76-235C9822065F}"/>
              </a:ext>
            </a:extLst>
          </p:cNvPr>
          <p:cNvSpPr txBox="1"/>
          <p:nvPr/>
        </p:nvSpPr>
        <p:spPr>
          <a:xfrm>
            <a:off x="209569" y="4587637"/>
            <a:ext cx="4260155" cy="1815882"/>
          </a:xfrm>
          <a:prstGeom prst="rect">
            <a:avLst/>
          </a:prstGeom>
          <a:noFill/>
        </p:spPr>
        <p:txBody>
          <a:bodyPr wrap="square" rtlCol="0">
            <a:spAutoFit/>
          </a:bodyPr>
          <a:lstStyle/>
          <a:p>
            <a:r>
              <a:rPr lang="en-US" altLang="ja-JP" sz="1600" dirty="0">
                <a:solidFill>
                  <a:schemeClr val="bg1"/>
                </a:solidFill>
                <a:latin typeface="+mn-ea"/>
                <a:cs typeface="小塚ゴシック Pr6N L"/>
              </a:rPr>
              <a:t>13:30〜</a:t>
            </a:r>
            <a:r>
              <a:rPr lang="ja-JP" altLang="en-US" sz="1600" dirty="0">
                <a:solidFill>
                  <a:schemeClr val="bg1"/>
                </a:solidFill>
                <a:latin typeface="+mn-ea"/>
                <a:cs typeface="小塚ゴシック Pr6N L"/>
              </a:rPr>
              <a:t>　開場</a:t>
            </a:r>
          </a:p>
          <a:p>
            <a:r>
              <a:rPr lang="en-US" altLang="ja-JP" sz="1600" dirty="0">
                <a:solidFill>
                  <a:schemeClr val="bg1"/>
                </a:solidFill>
                <a:latin typeface="+mn-ea"/>
                <a:cs typeface="小塚ゴシック Pr6N L"/>
              </a:rPr>
              <a:t>14:00〜</a:t>
            </a:r>
            <a:r>
              <a:rPr lang="ja-JP" altLang="en-US" sz="1600" dirty="0">
                <a:solidFill>
                  <a:schemeClr val="bg1"/>
                </a:solidFill>
                <a:latin typeface="+mn-ea"/>
                <a:cs typeface="小塚ゴシック Pr6N L"/>
              </a:rPr>
              <a:t>　オープニング</a:t>
            </a:r>
          </a:p>
          <a:p>
            <a:r>
              <a:rPr lang="en-US" altLang="ja-JP" sz="1600" dirty="0">
                <a:solidFill>
                  <a:schemeClr val="bg1"/>
                </a:solidFill>
                <a:latin typeface="+mn-ea"/>
                <a:cs typeface="小塚ゴシック Pr6N L"/>
              </a:rPr>
              <a:t>14:10</a:t>
            </a:r>
            <a:r>
              <a:rPr lang="ja-JP" altLang="en-US" sz="1600" dirty="0">
                <a:solidFill>
                  <a:schemeClr val="bg1"/>
                </a:solidFill>
                <a:latin typeface="+mn-ea"/>
                <a:cs typeface="小塚ゴシック Pr6N L"/>
              </a:rPr>
              <a:t>～　ウィキデータ（</a:t>
            </a:r>
            <a:r>
              <a:rPr lang="en-US" altLang="ja-JP" sz="1600" dirty="0" err="1">
                <a:solidFill>
                  <a:schemeClr val="bg1"/>
                </a:solidFill>
                <a:latin typeface="+mn-ea"/>
                <a:cs typeface="小塚ゴシック Pr6N L"/>
              </a:rPr>
              <a:t>Wilkidata</a:t>
            </a:r>
            <a:r>
              <a:rPr lang="ja-JP" altLang="en-US" sz="1600" dirty="0">
                <a:solidFill>
                  <a:schemeClr val="bg1"/>
                </a:solidFill>
                <a:latin typeface="+mn-ea"/>
                <a:cs typeface="小塚ゴシック Pr6N L"/>
              </a:rPr>
              <a:t>）の紹介</a:t>
            </a:r>
          </a:p>
          <a:p>
            <a:r>
              <a:rPr lang="en-US" altLang="ja-JP" sz="1600" dirty="0">
                <a:solidFill>
                  <a:schemeClr val="bg1"/>
                </a:solidFill>
                <a:latin typeface="+mn-ea"/>
                <a:cs typeface="小塚ゴシック Pr6N L"/>
              </a:rPr>
              <a:t>14:30〜</a:t>
            </a:r>
            <a:r>
              <a:rPr lang="ja-JP" altLang="en-US" sz="1600" dirty="0">
                <a:solidFill>
                  <a:schemeClr val="bg1"/>
                </a:solidFill>
                <a:latin typeface="+mn-ea"/>
                <a:cs typeface="小塚ゴシック Pr6N L"/>
              </a:rPr>
              <a:t>　ハンズオン１：ウィキデータの編集</a:t>
            </a:r>
          </a:p>
          <a:p>
            <a:r>
              <a:rPr lang="en-US" altLang="ja-JP" sz="1600" dirty="0">
                <a:solidFill>
                  <a:schemeClr val="bg1"/>
                </a:solidFill>
                <a:latin typeface="+mn-ea"/>
                <a:cs typeface="小塚ゴシック Pr6N L"/>
              </a:rPr>
              <a:t>17:00〜</a:t>
            </a:r>
            <a:r>
              <a:rPr lang="ja-JP" altLang="en-US" sz="1600" dirty="0">
                <a:solidFill>
                  <a:schemeClr val="bg1"/>
                </a:solidFill>
                <a:latin typeface="+mn-ea"/>
                <a:cs typeface="小塚ゴシック Pr6N L"/>
              </a:rPr>
              <a:t>　ハンズオン２：ウィキデータの可視化</a:t>
            </a:r>
          </a:p>
          <a:p>
            <a:r>
              <a:rPr lang="en-US" altLang="ja-JP" sz="1600" dirty="0">
                <a:solidFill>
                  <a:schemeClr val="bg1"/>
                </a:solidFill>
                <a:latin typeface="+mn-ea"/>
                <a:cs typeface="小塚ゴシック Pr6N L"/>
              </a:rPr>
              <a:t>18:00〜   </a:t>
            </a:r>
            <a:r>
              <a:rPr lang="ja-JP" altLang="en-US" sz="1600" dirty="0">
                <a:solidFill>
                  <a:schemeClr val="bg1"/>
                </a:solidFill>
                <a:latin typeface="+mn-ea"/>
                <a:cs typeface="小塚ゴシック Pr6N L"/>
              </a:rPr>
              <a:t>成果の共有・クロージング</a:t>
            </a:r>
          </a:p>
          <a:p>
            <a:r>
              <a:rPr lang="en-US" altLang="ja-JP" sz="1600" dirty="0">
                <a:solidFill>
                  <a:schemeClr val="bg1"/>
                </a:solidFill>
                <a:latin typeface="+mn-ea"/>
                <a:cs typeface="小塚ゴシック Pr6N L"/>
              </a:rPr>
              <a:t>18:30〜   </a:t>
            </a:r>
            <a:r>
              <a:rPr lang="ja-JP" altLang="en-US" sz="1600" dirty="0">
                <a:solidFill>
                  <a:schemeClr val="bg1"/>
                </a:solidFill>
                <a:latin typeface="+mn-ea"/>
                <a:cs typeface="小塚ゴシック Pr6N L"/>
              </a:rPr>
              <a:t>イベント終了</a:t>
            </a:r>
          </a:p>
        </p:txBody>
      </p:sp>
      <p:sp>
        <p:nvSpPr>
          <p:cNvPr id="29"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1" name="テキスト ボックス 30"/>
          <p:cNvSpPr txBox="1"/>
          <p:nvPr/>
        </p:nvSpPr>
        <p:spPr>
          <a:xfrm>
            <a:off x="4811" y="1051"/>
            <a:ext cx="8424101"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大阪府</a:t>
            </a:r>
            <a:r>
              <a:rPr lang="en-US" altLang="ja-JP" sz="2000" dirty="0">
                <a:solidFill>
                  <a:srgbClr val="FFFFFF"/>
                </a:solidFill>
                <a:latin typeface="+mn-ea"/>
                <a:cs typeface="小塚ゴシック Pr6N R"/>
              </a:rPr>
              <a:t>/IODD</a:t>
            </a:r>
            <a:r>
              <a:rPr lang="ja-JP" altLang="en-US" sz="2000" dirty="0">
                <a:solidFill>
                  <a:srgbClr val="FFFFFF"/>
                </a:solidFill>
                <a:latin typeface="+mn-ea"/>
                <a:cs typeface="小塚ゴシック Pr6N R"/>
              </a:rPr>
              <a:t>大阪</a:t>
            </a:r>
            <a:r>
              <a:rPr lang="en-US" altLang="ja-JP" sz="2000" dirty="0">
                <a:solidFill>
                  <a:srgbClr val="FFFFFF"/>
                </a:solidFill>
                <a:latin typeface="+mn-ea"/>
                <a:cs typeface="小塚ゴシック Pr6N R"/>
              </a:rPr>
              <a:t>2019</a:t>
            </a:r>
            <a:r>
              <a:rPr lang="ja-JP" altLang="en-US" sz="2000" dirty="0">
                <a:solidFill>
                  <a:srgbClr val="FFFFFF"/>
                </a:solidFill>
                <a:latin typeface="+mn-ea"/>
                <a:cs typeface="小塚ゴシック Pr6N R"/>
              </a:rPr>
              <a:t>オープンデータを「世界」に発信するウィキデータ・ソン</a:t>
            </a:r>
          </a:p>
        </p:txBody>
      </p:sp>
      <p:sp>
        <p:nvSpPr>
          <p:cNvPr id="32" name="角丸四角形 31"/>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422737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827741"/>
            <a:ext cx="7899475"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 </a:t>
            </a:r>
            <a:r>
              <a:rPr lang="ja-JP" altLang="en-US" sz="1400" dirty="0">
                <a:solidFill>
                  <a:srgbClr val="FFFFFF"/>
                </a:solidFill>
                <a:latin typeface="+mn-ea"/>
                <a:ea typeface="+mn-ea"/>
                <a:cs typeface="小塚ゴシック Pr6N R"/>
              </a:rPr>
              <a:t>はんだオープンデータ活用推進研究会</a:t>
            </a: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9964"/>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cs typeface="小塚ゴシック Pr6N R"/>
              </a:rPr>
              <a:t>半田運河周辺から知多半田駅前まで、実際にまちを歩いて、まちにある物を調べ、それを地図に描くイベント。</a:t>
            </a:r>
          </a:p>
        </p:txBody>
      </p:sp>
      <p:sp>
        <p:nvSpPr>
          <p:cNvPr id="7" name="正方形/長方形 6"/>
          <p:cNvSpPr/>
          <p:nvPr/>
        </p:nvSpPr>
        <p:spPr>
          <a:xfrm>
            <a:off x="169186" y="2322932"/>
            <a:ext cx="4226968" cy="253687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rPr>
              <a:t>イベントの集合写真</a:t>
            </a:r>
            <a:endParaRPr lang="ja-JP" altLang="en-US" sz="1400" dirty="0">
              <a:solidFill>
                <a:schemeClr val="tx1"/>
              </a:solidFill>
            </a:endParaRP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a:solidFill>
                    <a:schemeClr val="tx1"/>
                  </a:solidFill>
                  <a:latin typeface="小塚ゴシック Pr6N L"/>
                  <a:ea typeface="小塚ゴシック Pr6N L"/>
                  <a:cs typeface="小塚ゴシック Pr6N L"/>
                </a:rPr>
                <a:t>名大生，日本土地評価システム</a:t>
              </a:r>
              <a:r>
                <a:rPr kumimoji="1" lang="en-US" altLang="ja-JP" sz="1200" dirty="0">
                  <a:solidFill>
                    <a:schemeClr val="tx1"/>
                  </a:solidFill>
                  <a:latin typeface="小塚ゴシック Pr6N L"/>
                  <a:ea typeface="小塚ゴシック Pr6N L"/>
                  <a:cs typeface="小塚ゴシック Pr6N L"/>
                </a:rPr>
                <a:t>(</a:t>
              </a:r>
              <a:r>
                <a:rPr kumimoji="1" lang="ja-JP" altLang="en-US" sz="1200">
                  <a:solidFill>
                    <a:schemeClr val="tx1"/>
                  </a:solidFill>
                  <a:latin typeface="小塚ゴシック Pr6N L"/>
                  <a:ea typeface="小塚ゴシック Pr6N L"/>
                  <a:cs typeface="小塚ゴシック Pr6N L"/>
                </a:rPr>
                <a:t>株</a:t>
              </a:r>
              <a:r>
                <a:rPr kumimoji="1" lang="en-US" altLang="ja-JP" sz="1200" dirty="0">
                  <a:solidFill>
                    <a:schemeClr val="tx1"/>
                  </a:solidFill>
                  <a:latin typeface="小塚ゴシック Pr6N L"/>
                  <a:ea typeface="小塚ゴシック Pr6N L"/>
                  <a:cs typeface="小塚ゴシック Pr6N L"/>
                </a:rPr>
                <a:t>)</a:t>
              </a:r>
              <a:r>
                <a:rPr kumimoji="1" lang="ja-JP" altLang="en-US" sz="1200">
                  <a:solidFill>
                    <a:schemeClr val="tx1"/>
                  </a:solidFill>
                  <a:latin typeface="小塚ゴシック Pr6N L"/>
                  <a:ea typeface="小塚ゴシック Pr6N L"/>
                  <a:cs typeface="小塚ゴシック Pr6N L"/>
                </a:rPr>
                <a:t>の方含め</a:t>
              </a:r>
              <a:r>
                <a:rPr kumimoji="1" lang="en-US" altLang="ja-JP" sz="1200" dirty="0">
                  <a:solidFill>
                    <a:schemeClr val="tx1"/>
                  </a:solidFill>
                  <a:latin typeface="小塚ゴシック Pr6N L"/>
                  <a:ea typeface="小塚ゴシック Pr6N L"/>
                  <a:cs typeface="小塚ゴシック Pr6N L"/>
                </a:rPr>
                <a:t>12</a:t>
              </a:r>
              <a:r>
                <a:rPr kumimoji="1" lang="ja-JP" altLang="en-US" sz="1200">
                  <a:solidFill>
                    <a:schemeClr val="tx1"/>
                  </a:solidFill>
                  <a:latin typeface="小塚ゴシック Pr6N L"/>
                  <a:ea typeface="小塚ゴシック Pr6N L"/>
                  <a:cs typeface="小塚ゴシック Pr6N L"/>
                </a:rPr>
                <a:t>名程</a:t>
              </a:r>
              <a:endParaRPr kumimoji="1" lang="ja-JP" altLang="en-US" sz="1200" dirty="0">
                <a:solidFill>
                  <a:schemeClr val="tx1"/>
                </a:solidFill>
                <a:latin typeface="小塚ゴシック Pr6N L"/>
                <a:ea typeface="小塚ゴシック Pr6N L"/>
                <a:cs typeface="小塚ゴシック Pr6N L"/>
              </a:endParaRP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半田市・知多半田駅前クラシティ３階</a:t>
              </a: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 altLang="ja-JP" sz="1200" dirty="0">
                  <a:solidFill>
                    <a:schemeClr val="tx1"/>
                  </a:solidFill>
                </a:rPr>
                <a:t>https://www.facebook.com/events/258535265040917/</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sp>
        <p:nvSpPr>
          <p:cNvPr id="30" name="正方形/長方形 29"/>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昨年度まではアイデアソンを行いましたが，今回は町歩きイベントで実際に出かけたイベントの開催です！</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オープンデータの意義，</a:t>
            </a:r>
            <a:r>
              <a:rPr lang="en-US" altLang="ja-JP" sz="1200" dirty="0">
                <a:latin typeface="小塚ゴシック Pr6N L"/>
                <a:ea typeface="小塚ゴシック Pr6N L"/>
                <a:cs typeface="小塚ゴシック Pr6N L"/>
              </a:rPr>
              <a:t>OSM</a:t>
            </a:r>
            <a:r>
              <a:rPr lang="ja-JP" altLang="en-US" sz="1200">
                <a:latin typeface="小塚ゴシック Pr6N L"/>
                <a:ea typeface="小塚ゴシック Pr6N L"/>
                <a:cs typeface="小塚ゴシック Pr6N L"/>
              </a:rPr>
              <a:t>に関連した取り組みや</a:t>
            </a:r>
            <a:r>
              <a:rPr lang="en-US" altLang="ja-JP" sz="1200" dirty="0">
                <a:latin typeface="小塚ゴシック Pr6N L"/>
                <a:ea typeface="小塚ゴシック Pr6N L"/>
                <a:cs typeface="小塚ゴシック Pr6N L"/>
              </a:rPr>
              <a:t>GPS</a:t>
            </a:r>
            <a:r>
              <a:rPr lang="ja-JP" altLang="en-US" sz="1200">
                <a:latin typeface="小塚ゴシック Pr6N L"/>
                <a:ea typeface="小塚ゴシック Pr6N L"/>
                <a:cs typeface="小塚ゴシック Pr6N L"/>
              </a:rPr>
              <a:t>トラッキングの活用などの理解を深めました！</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これを機会に半田市</a:t>
            </a:r>
            <a:r>
              <a:rPr lang="en-US" altLang="ja-JP" sz="1200" dirty="0">
                <a:latin typeface="小塚ゴシック Pr6N L"/>
                <a:ea typeface="小塚ゴシック Pr6N L"/>
                <a:cs typeface="小塚ゴシック Pr6N L"/>
              </a:rPr>
              <a:t>OSM</a:t>
            </a:r>
            <a:r>
              <a:rPr lang="ja-JP" altLang="en-US" sz="1200">
                <a:latin typeface="小塚ゴシック Pr6N L"/>
                <a:ea typeface="小塚ゴシック Pr6N L"/>
                <a:cs typeface="小塚ゴシック Pr6N L"/>
              </a:rPr>
              <a:t>の充実化につながるよう頑張っていきます</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日本土地評価システムさんから町歩きとマッピングに向けた大判地図を提供していただきました！ありがとうございます！</a:t>
            </a:r>
            <a:endParaRPr lang="en-US" altLang="ja-JP" sz="1200" dirty="0">
              <a:latin typeface="小塚ゴシック Pr6N L"/>
              <a:ea typeface="小塚ゴシック Pr6N L"/>
              <a:cs typeface="小塚ゴシック Pr6N L"/>
            </a:endParaRPr>
          </a:p>
        </p:txBody>
      </p:sp>
      <p:pic>
        <p:nvPicPr>
          <p:cNvPr id="53" name="図 52"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cxnSp>
        <p:nvCxnSpPr>
          <p:cNvPr id="54" name="直線コネクタ 53"/>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169186" y="4995794"/>
            <a:ext cx="4226968" cy="146686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schemeClr val="tx1"/>
              </a:solidFill>
            </a:endParaRPr>
          </a:p>
        </p:txBody>
      </p:sp>
      <p:pic>
        <p:nvPicPr>
          <p:cNvPr id="6" name="図 5">
            <a:extLst>
              <a:ext uri="{FF2B5EF4-FFF2-40B4-BE49-F238E27FC236}">
                <a16:creationId xmlns:a16="http://schemas.microsoft.com/office/drawing/2014/main" id="{19CD2094-0B7E-0F45-ACEF-58DCE23724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186" y="2322932"/>
            <a:ext cx="4226968" cy="2536873"/>
          </a:xfrm>
          <a:prstGeom prst="rect">
            <a:avLst/>
          </a:prstGeom>
        </p:spPr>
      </p:pic>
      <p:pic>
        <p:nvPicPr>
          <p:cNvPr id="9" name="図 8">
            <a:extLst>
              <a:ext uri="{FF2B5EF4-FFF2-40B4-BE49-F238E27FC236}">
                <a16:creationId xmlns:a16="http://schemas.microsoft.com/office/drawing/2014/main" id="{730D7C99-E641-C84E-9357-B3D09B559A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8890" y="4995794"/>
            <a:ext cx="1847264" cy="1472150"/>
          </a:xfrm>
          <a:prstGeom prst="rect">
            <a:avLst/>
          </a:prstGeom>
        </p:spPr>
      </p:pic>
      <p:sp>
        <p:nvSpPr>
          <p:cNvPr id="32" name="正方形/長方形 31">
            <a:extLst>
              <a:ext uri="{FF2B5EF4-FFF2-40B4-BE49-F238E27FC236}">
                <a16:creationId xmlns:a16="http://schemas.microsoft.com/office/drawing/2014/main" id="{FE1FE24F-138C-1748-A41F-0C8F4FBD4D66}"/>
              </a:ext>
            </a:extLst>
          </p:cNvPr>
          <p:cNvSpPr/>
          <p:nvPr/>
        </p:nvSpPr>
        <p:spPr>
          <a:xfrm>
            <a:off x="169186" y="5197965"/>
            <a:ext cx="2366092" cy="11552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オープンデータについて解説</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ツール解説</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町歩き</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en-US" altLang="ja-JP" sz="1200" dirty="0">
                <a:latin typeface="小塚ゴシック Pr6N L"/>
                <a:ea typeface="小塚ゴシック Pr6N L"/>
                <a:cs typeface="小塚ゴシック Pr6N L"/>
              </a:rPr>
              <a:t>OSM</a:t>
            </a:r>
            <a:r>
              <a:rPr lang="ja-JP" altLang="en-US" sz="1200">
                <a:latin typeface="小塚ゴシック Pr6N L"/>
                <a:ea typeface="小塚ゴシック Pr6N L"/>
                <a:cs typeface="小塚ゴシック Pr6N L"/>
              </a:rPr>
              <a:t>マッピング</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まとめ</a:t>
            </a:r>
            <a:endParaRPr lang="en-US" altLang="ja-JP" sz="1200" dirty="0">
              <a:latin typeface="小塚ゴシック Pr6N L"/>
              <a:ea typeface="小塚ゴシック Pr6N L"/>
              <a:cs typeface="小塚ゴシック Pr6N L"/>
            </a:endParaRPr>
          </a:p>
        </p:txBody>
      </p:sp>
      <p:sp>
        <p:nvSpPr>
          <p:cNvPr id="33"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4" name="テキスト ボックス 33"/>
          <p:cNvSpPr txBox="1"/>
          <p:nvPr/>
        </p:nvSpPr>
        <p:spPr>
          <a:xfrm>
            <a:off x="4811" y="1051"/>
            <a:ext cx="7409401"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愛知県半田市</a:t>
            </a:r>
            <a:r>
              <a:rPr lang="en-US" altLang="ja-JP" sz="2000" dirty="0" smtClean="0">
                <a:solidFill>
                  <a:srgbClr val="FFFFFF"/>
                </a:solidFill>
                <a:latin typeface="+mn-ea"/>
                <a:cs typeface="小塚ゴシック Pr6N R"/>
              </a:rPr>
              <a:t>/</a:t>
            </a:r>
            <a:r>
              <a:rPr lang="ja-JP" altLang="en-US" sz="2000" dirty="0" smtClean="0">
                <a:solidFill>
                  <a:srgbClr val="FFFFFF"/>
                </a:solidFill>
                <a:latin typeface="+mn-ea"/>
                <a:cs typeface="小塚ゴシック Pr6N R"/>
              </a:rPr>
              <a:t>インターナショナル</a:t>
            </a:r>
            <a:r>
              <a:rPr lang="ja-JP" altLang="en-US" sz="2000" dirty="0">
                <a:solidFill>
                  <a:srgbClr val="FFFFFF"/>
                </a:solidFill>
                <a:latin typeface="+mn-ea"/>
                <a:cs typeface="小塚ゴシック Pr6N R"/>
              </a:rPr>
              <a:t>・オープンデータ・デイ</a:t>
            </a:r>
            <a:r>
              <a:rPr lang="en-US" altLang="ja-JP" sz="2000" dirty="0">
                <a:solidFill>
                  <a:srgbClr val="FFFFFF"/>
                </a:solidFill>
                <a:latin typeface="+mn-ea"/>
                <a:cs typeface="小塚ゴシック Pr6N R"/>
              </a:rPr>
              <a:t>2019in</a:t>
            </a:r>
            <a:r>
              <a:rPr lang="ja-JP" altLang="en-US" sz="2000" dirty="0">
                <a:solidFill>
                  <a:srgbClr val="FFFFFF"/>
                </a:solidFill>
                <a:latin typeface="+mn-ea"/>
                <a:cs typeface="小塚ゴシック Pr6N R"/>
              </a:rPr>
              <a:t>半田</a:t>
            </a:r>
          </a:p>
        </p:txBody>
      </p:sp>
      <p:sp>
        <p:nvSpPr>
          <p:cNvPr id="37" name="角丸四角形 36"/>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108857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827741"/>
            <a:ext cx="767252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a:t>
            </a:r>
            <a:r>
              <a:rPr lang="ja-JP" altLang="en-US" sz="1400" dirty="0">
                <a:solidFill>
                  <a:srgbClr val="FFFFFF"/>
                </a:solidFill>
                <a:latin typeface="+mn-ea"/>
                <a:ea typeface="+mn-ea"/>
                <a:cs typeface="小塚ゴシック Pr6N R"/>
              </a:rPr>
              <a:t> </a:t>
            </a:r>
            <a:r>
              <a:rPr lang="en-US" altLang="ja-JP" sz="1400" dirty="0">
                <a:solidFill>
                  <a:srgbClr val="FFFFFF"/>
                </a:solidFill>
                <a:latin typeface="+mn-ea"/>
                <a:ea typeface="+mn-ea"/>
                <a:cs typeface="小塚ゴシック Pr6N R"/>
              </a:rPr>
              <a:t>Code for Nagoya / Code for AICHI</a:t>
            </a:r>
            <a:endParaRPr kumimoji="1" lang="ja-JP" altLang="en-US"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117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600" b="1" dirty="0" err="1">
                <a:latin typeface="+mn-ea"/>
                <a:ea typeface="+mn-ea"/>
              </a:rPr>
              <a:t>Wikidata</a:t>
            </a:r>
            <a:r>
              <a:rPr lang="ja-JP" altLang="en-US" sz="1600" b="1" dirty="0">
                <a:latin typeface="+mn-ea"/>
                <a:ea typeface="+mn-ea"/>
              </a:rPr>
              <a:t>に各地のシビックテック団体や、シビックテックがらみのコンテスト情報や有名アプリなどを登録して、</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シビックテック活動に参加しやすくしたり、過去の取り組みがチェックしやすくなるようなオープンデータを作ります。</a:t>
            </a:r>
            <a:endParaRPr lang="en-US" altLang="ja-JP" sz="1600" b="1" dirty="0">
              <a:latin typeface="+mn-ea"/>
              <a:ea typeface="+mn-ea"/>
              <a:cs typeface="小塚ゴシック Pr6N R"/>
            </a:endParaRPr>
          </a:p>
        </p:txBody>
      </p:sp>
      <p:grpSp>
        <p:nvGrpSpPr>
          <p:cNvPr id="4" name="グループ化 3"/>
          <p:cNvGrpSpPr/>
          <p:nvPr/>
        </p:nvGrpSpPr>
        <p:grpSpPr>
          <a:xfrm>
            <a:off x="4595447" y="2759084"/>
            <a:ext cx="5141367" cy="357163"/>
            <a:chOff x="5610583" y="2759084"/>
            <a:chExt cx="5189368" cy="357163"/>
          </a:xfrm>
        </p:grpSpPr>
        <p:sp>
          <p:nvSpPr>
            <p:cNvPr id="40" name="正方形/長方形 39"/>
            <p:cNvSpPr/>
            <p:nvPr/>
          </p:nvSpPr>
          <p:spPr>
            <a:xfrm>
              <a:off x="67731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シビックテックやオープンデータに興味のある人・</a:t>
              </a:r>
              <a:r>
                <a:rPr kumimoji="1" lang="en-US" altLang="ja-JP" sz="1200" dirty="0">
                  <a:solidFill>
                    <a:schemeClr val="tx1"/>
                  </a:solidFill>
                  <a:latin typeface="小塚ゴシック Pr6N L"/>
                  <a:ea typeface="小塚ゴシック Pr6N L"/>
                  <a:cs typeface="小塚ゴシック Pr6N L"/>
                </a:rPr>
                <a:t>9</a:t>
              </a:r>
              <a:r>
                <a:rPr kumimoji="1" lang="ja-JP" altLang="en-US" sz="1200" dirty="0">
                  <a:solidFill>
                    <a:schemeClr val="tx1"/>
                  </a:solidFill>
                  <a:latin typeface="小塚ゴシック Pr6N L"/>
                  <a:ea typeface="小塚ゴシック Pr6N L"/>
                  <a:cs typeface="小塚ゴシック Pr6N L"/>
                </a:rPr>
                <a:t>人</a:t>
              </a: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名古屋市・名古屋工業大学</a:t>
              </a:r>
              <a:r>
                <a:rPr lang="en-US" altLang="ja-JP" sz="1200" dirty="0">
                  <a:solidFill>
                    <a:schemeClr val="tx1"/>
                  </a:solidFill>
                  <a:latin typeface="小塚ゴシック Pr6N L"/>
                  <a:ea typeface="小塚ゴシック Pr6N L"/>
                  <a:cs typeface="小塚ゴシック Pr6N L"/>
                </a:rPr>
                <a:t>2</a:t>
              </a:r>
              <a:r>
                <a:rPr lang="ja-JP" altLang="en-US" sz="1200" dirty="0">
                  <a:solidFill>
                    <a:schemeClr val="tx1"/>
                  </a:solidFill>
                  <a:latin typeface="小塚ゴシック Pr6N L"/>
                  <a:ea typeface="小塚ゴシック Pr6N L"/>
                  <a:cs typeface="小塚ゴシック Pr6N L"/>
                </a:rPr>
                <a:t>号館</a:t>
              </a:r>
              <a:r>
                <a:rPr lang="en-US" altLang="ja-JP" sz="1200" dirty="0">
                  <a:solidFill>
                    <a:schemeClr val="tx1"/>
                  </a:solidFill>
                  <a:latin typeface="小塚ゴシック Pr6N L"/>
                  <a:ea typeface="小塚ゴシック Pr6N L"/>
                  <a:cs typeface="小塚ゴシック Pr6N L"/>
                </a:rPr>
                <a:t>11</a:t>
              </a:r>
              <a:r>
                <a:rPr lang="ja-JP" altLang="en-US" sz="1200" dirty="0">
                  <a:solidFill>
                    <a:schemeClr val="tx1"/>
                  </a:solidFill>
                  <a:latin typeface="小塚ゴシック Pr6N L"/>
                  <a:ea typeface="小塚ゴシック Pr6N L"/>
                  <a:cs typeface="小塚ゴシック Pr6N L"/>
                </a:rPr>
                <a:t>階ラウンジ</a:t>
              </a:r>
              <a:endParaRPr lang="en-US" altLang="ja-JP" sz="1200" dirty="0">
                <a:solidFill>
                  <a:schemeClr val="tx1"/>
                </a:solidFill>
                <a:latin typeface="小塚ゴシック Pr6N L"/>
                <a:ea typeface="小塚ゴシック Pr6N L"/>
                <a:cs typeface="小塚ゴシック Pr6N L"/>
              </a:endParaRP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https://www.facebook.com/events/388547498637125/</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タイトル 1"/>
          <p:cNvSpPr txBox="1">
            <a:spLocks/>
          </p:cNvSpPr>
          <p:nvPr/>
        </p:nvSpPr>
        <p:spPr>
          <a:xfrm>
            <a:off x="-350" y="1149"/>
            <a:ext cx="7730434"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kumimoji="1" lang="ja-JP" altLang="en-US" sz="1400" dirty="0">
              <a:solidFill>
                <a:srgbClr val="FFFFFF"/>
              </a:solidFill>
              <a:latin typeface="+mn-ea"/>
              <a:ea typeface="+mn-ea"/>
              <a:cs typeface="小塚ゴシック Pr6N R"/>
            </a:endParaRPr>
          </a:p>
        </p:txBody>
      </p:sp>
      <p:cxnSp>
        <p:nvCxnSpPr>
          <p:cNvPr id="32" name="直線コネクタ 31"/>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pic>
        <p:nvPicPr>
          <p:cNvPr id="38" name="図 37"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sp>
        <p:nvSpPr>
          <p:cNvPr id="27" name="正方形/長方形 26"/>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nSpc>
                <a:spcPct val="120000"/>
              </a:lnSpc>
            </a:pPr>
            <a:r>
              <a:rPr lang="ja-JP" altLang="en-US" sz="1200" dirty="0">
                <a:latin typeface="小塚ゴシック Pr6N L"/>
                <a:ea typeface="小塚ゴシック Pr6N L"/>
                <a:cs typeface="小塚ゴシック Pr6N L"/>
              </a:rPr>
              <a:t>各地の</a:t>
            </a:r>
            <a:r>
              <a:rPr lang="en-US" altLang="ja-JP" sz="1200" dirty="0">
                <a:latin typeface="小塚ゴシック Pr6N L"/>
                <a:ea typeface="小塚ゴシック Pr6N L"/>
                <a:cs typeface="小塚ゴシック Pr6N L"/>
              </a:rPr>
              <a:t>Code</a:t>
            </a:r>
            <a:r>
              <a:rPr lang="ja-JP" altLang="en-US"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for</a:t>
            </a:r>
            <a:r>
              <a:rPr lang="ja-JP" altLang="en-US"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Japan</a:t>
            </a:r>
            <a:r>
              <a:rPr lang="ja-JP" altLang="en-US" sz="1200" dirty="0">
                <a:latin typeface="小塚ゴシック Pr6N L"/>
                <a:ea typeface="小塚ゴシック Pr6N L"/>
                <a:cs typeface="小塚ゴシック Pr6N L"/>
              </a:rPr>
              <a:t>ブリゲイド同士でどんな横の連携があるかとか、</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いつからどんなコンテストが開催されているかをオープンデータ化</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しようとしたのですが、</a:t>
            </a:r>
            <a:r>
              <a:rPr lang="en-US" altLang="ja-JP" sz="1200" dirty="0">
                <a:latin typeface="小塚ゴシック Pr6N L"/>
                <a:ea typeface="小塚ゴシック Pr6N L"/>
                <a:cs typeface="小塚ゴシック Pr6N L"/>
              </a:rPr>
              <a:t>3</a:t>
            </a:r>
            <a:r>
              <a:rPr lang="ja-JP" altLang="en-US" sz="1200" dirty="0">
                <a:latin typeface="小塚ゴシック Pr6N L"/>
                <a:ea typeface="小塚ゴシック Pr6N L"/>
                <a:cs typeface="小塚ゴシック Pr6N L"/>
              </a:rPr>
              <a:t>時間程度では完全に網羅することはできず</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継続的にデータを編集していく必要がありそうです。</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また、ブリゲイドの代表など各地のシビックハッカーについても登録</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を試みましたが、個人情報保護の観点からどこまで</a:t>
            </a:r>
            <a:r>
              <a:rPr lang="en-US" altLang="ja-JP" sz="1200" dirty="0" err="1">
                <a:latin typeface="小塚ゴシック Pr6N L"/>
                <a:ea typeface="小塚ゴシック Pr6N L"/>
                <a:cs typeface="小塚ゴシック Pr6N L"/>
              </a:rPr>
              <a:t>Wikidata</a:t>
            </a:r>
            <a:r>
              <a:rPr lang="ja-JP" altLang="en-US" sz="1200" dirty="0">
                <a:latin typeface="小塚ゴシック Pr6N L"/>
                <a:ea typeface="小塚ゴシック Pr6N L"/>
                <a:cs typeface="小塚ゴシック Pr6N L"/>
              </a:rPr>
              <a:t>に載せて</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a:latin typeface="小塚ゴシック Pr6N L"/>
                <a:ea typeface="小塚ゴシック Pr6N L"/>
                <a:cs typeface="小塚ゴシック Pr6N L"/>
              </a:rPr>
              <a:t>良いか、判断が難しいと感じました。</a:t>
            </a:r>
            <a:endParaRPr lang="ja-JP" altLang="en-US" sz="1200" dirty="0">
              <a:latin typeface="小塚ゴシック Pr6N L"/>
              <a:ea typeface="小塚ゴシック Pr6N L"/>
              <a:cs typeface="小塚ゴシック Pr6N L"/>
            </a:endParaRPr>
          </a:p>
        </p:txBody>
      </p:sp>
      <p:pic>
        <p:nvPicPr>
          <p:cNvPr id="2" name="図 1">
            <a:extLst>
              <a:ext uri="{FF2B5EF4-FFF2-40B4-BE49-F238E27FC236}">
                <a16:creationId xmlns:a16="http://schemas.microsoft.com/office/drawing/2014/main" id="{0928AFE5-9E0F-454F-A6BC-6B79AD3D36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719" y="2229526"/>
            <a:ext cx="4231079" cy="2174699"/>
          </a:xfrm>
          <a:prstGeom prst="rect">
            <a:avLst/>
          </a:prstGeom>
        </p:spPr>
      </p:pic>
      <p:sp>
        <p:nvSpPr>
          <p:cNvPr id="37"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9" name="テキスト ボックス 38"/>
          <p:cNvSpPr txBox="1"/>
          <p:nvPr/>
        </p:nvSpPr>
        <p:spPr>
          <a:xfrm>
            <a:off x="4811" y="1051"/>
            <a:ext cx="6277681"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名古屋市</a:t>
            </a:r>
            <a:r>
              <a:rPr lang="en-US" altLang="ja-JP" sz="2000" dirty="0">
                <a:solidFill>
                  <a:srgbClr val="FFFFFF"/>
                </a:solidFill>
                <a:latin typeface="+mn-ea"/>
                <a:cs typeface="小塚ゴシック Pr6N R"/>
              </a:rPr>
              <a:t>/</a:t>
            </a:r>
            <a:r>
              <a:rPr lang="en-US" altLang="ja-JP" sz="2000" dirty="0" err="1">
                <a:solidFill>
                  <a:srgbClr val="FFFFFF"/>
                </a:solidFill>
                <a:latin typeface="+mn-ea"/>
                <a:cs typeface="小塚ゴシック Pr6N R"/>
              </a:rPr>
              <a:t>Wikidata</a:t>
            </a:r>
            <a:r>
              <a:rPr lang="ja-JP" altLang="en-US" sz="2000" dirty="0">
                <a:solidFill>
                  <a:srgbClr val="FFFFFF"/>
                </a:solidFill>
                <a:latin typeface="+mn-ea"/>
                <a:cs typeface="小塚ゴシック Pr6N R"/>
              </a:rPr>
              <a:t>でシビックテック界隈を構造化しよう！</a:t>
            </a:r>
          </a:p>
        </p:txBody>
      </p:sp>
      <p:sp>
        <p:nvSpPr>
          <p:cNvPr id="42" name="角丸四角形 41"/>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pic>
        <p:nvPicPr>
          <p:cNvPr id="43" name="図 42">
            <a:extLst>
              <a:ext uri="{FF2B5EF4-FFF2-40B4-BE49-F238E27FC236}">
                <a16:creationId xmlns:a16="http://schemas.microsoft.com/office/drawing/2014/main" id="{7C92BB1A-CEB5-4414-9627-901F9835BA5D}"/>
              </a:ext>
            </a:extLst>
          </p:cNvPr>
          <p:cNvPicPr>
            <a:picLocks noChangeAspect="1"/>
          </p:cNvPicPr>
          <p:nvPr/>
        </p:nvPicPr>
        <p:blipFill>
          <a:blip r:embed="rId5"/>
          <a:stretch>
            <a:fillRect/>
          </a:stretch>
        </p:blipFill>
        <p:spPr>
          <a:xfrm>
            <a:off x="156980" y="4555242"/>
            <a:ext cx="2046470" cy="1912408"/>
          </a:xfrm>
          <a:prstGeom prst="rect">
            <a:avLst/>
          </a:prstGeom>
          <a:ln>
            <a:solidFill>
              <a:schemeClr val="bg1">
                <a:lumMod val="50000"/>
              </a:schemeClr>
            </a:solidFill>
          </a:ln>
        </p:spPr>
      </p:pic>
      <p:pic>
        <p:nvPicPr>
          <p:cNvPr id="45" name="図 44">
            <a:extLst>
              <a:ext uri="{FF2B5EF4-FFF2-40B4-BE49-F238E27FC236}">
                <a16:creationId xmlns:a16="http://schemas.microsoft.com/office/drawing/2014/main" id="{EE5EADC4-710A-4825-B51C-10E09C0B62B4}"/>
              </a:ext>
            </a:extLst>
          </p:cNvPr>
          <p:cNvPicPr>
            <a:picLocks noChangeAspect="1"/>
          </p:cNvPicPr>
          <p:nvPr/>
        </p:nvPicPr>
        <p:blipFill>
          <a:blip r:embed="rId6"/>
          <a:stretch>
            <a:fillRect/>
          </a:stretch>
        </p:blipFill>
        <p:spPr>
          <a:xfrm>
            <a:off x="887573" y="4933070"/>
            <a:ext cx="2051638" cy="1611687"/>
          </a:xfrm>
          <a:prstGeom prst="rect">
            <a:avLst/>
          </a:prstGeom>
          <a:ln>
            <a:solidFill>
              <a:schemeClr val="bg1">
                <a:lumMod val="50000"/>
              </a:schemeClr>
            </a:solidFill>
          </a:ln>
        </p:spPr>
      </p:pic>
      <p:pic>
        <p:nvPicPr>
          <p:cNvPr id="6" name="図 5">
            <a:extLst>
              <a:ext uri="{FF2B5EF4-FFF2-40B4-BE49-F238E27FC236}">
                <a16:creationId xmlns:a16="http://schemas.microsoft.com/office/drawing/2014/main" id="{59A728CD-083A-4A3E-B1C4-6E8B74B1FD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34116" y="4524371"/>
            <a:ext cx="2277559" cy="1284909"/>
          </a:xfrm>
          <a:prstGeom prst="rect">
            <a:avLst/>
          </a:prstGeom>
        </p:spPr>
      </p:pic>
      <p:pic>
        <p:nvPicPr>
          <p:cNvPr id="7" name="図 6">
            <a:extLst>
              <a:ext uri="{FF2B5EF4-FFF2-40B4-BE49-F238E27FC236}">
                <a16:creationId xmlns:a16="http://schemas.microsoft.com/office/drawing/2014/main" id="{524FDD37-9F1A-4BD2-B62A-D9DDAC2F71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00147" y="5649640"/>
            <a:ext cx="1329332" cy="850830"/>
          </a:xfrm>
          <a:prstGeom prst="rect">
            <a:avLst/>
          </a:prstGeom>
        </p:spPr>
      </p:pic>
    </p:spTree>
    <p:extLst>
      <p:ext uri="{BB962C8B-B14F-4D97-AF65-F5344CB8AC3E}">
        <p14:creationId xmlns:p14="http://schemas.microsoft.com/office/powerpoint/2010/main" val="125663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34" name="テキスト ボックス 33"/>
          <p:cNvSpPr txBox="1"/>
          <p:nvPr/>
        </p:nvSpPr>
        <p:spPr>
          <a:xfrm>
            <a:off x="4811" y="1051"/>
            <a:ext cx="8174033" cy="892552"/>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en-US" altLang="ja-JP" sz="1400" dirty="0">
                <a:solidFill>
                  <a:srgbClr val="FFFFFF"/>
                </a:solidFill>
                <a:latin typeface="+mn-ea"/>
                <a:cs typeface="小塚ゴシック Pr6N R"/>
              </a:rPr>
              <a:t>7 </a:t>
            </a:r>
            <a:r>
              <a:rPr lang="ja-JP" altLang="en-US" sz="1400" dirty="0">
                <a:solidFill>
                  <a:srgbClr val="FFFFFF"/>
                </a:solidFill>
                <a:latin typeface="+mn-ea"/>
                <a:cs typeface="小塚ゴシック Pr6N R"/>
              </a:rPr>
              <a:t>市町オープンデータ推進会議</a:t>
            </a:r>
            <a:r>
              <a:rPr lang="ja-JP" altLang="en-US" sz="1400" dirty="0" smtClean="0">
                <a:solidFill>
                  <a:srgbClr val="FFFFFF"/>
                </a:solidFill>
                <a:latin typeface="+mn-ea"/>
                <a:cs typeface="小塚ゴシック Pr6N R"/>
              </a:rPr>
              <a:t>アディショナルタイム</a:t>
            </a:r>
            <a:endParaRPr lang="en-US" altLang="ja-JP" sz="1400" dirty="0" smtClean="0">
              <a:solidFill>
                <a:srgbClr val="FFFFFF"/>
              </a:solidFill>
              <a:latin typeface="+mn-ea"/>
              <a:cs typeface="小塚ゴシック Pr6N R"/>
            </a:endParaRPr>
          </a:p>
          <a:p>
            <a:r>
              <a:rPr lang="ja-JP" altLang="en-US" sz="1900" dirty="0" smtClean="0">
                <a:solidFill>
                  <a:srgbClr val="FFFFFF"/>
                </a:solidFill>
                <a:latin typeface="+mn-ea"/>
                <a:cs typeface="小塚ゴシック Pr6N R"/>
              </a:rPr>
              <a:t>愛知県尾三</a:t>
            </a:r>
            <a:r>
              <a:rPr lang="ja-JP" altLang="en-US" sz="1900" dirty="0">
                <a:solidFill>
                  <a:srgbClr val="FFFFFF"/>
                </a:solidFill>
                <a:latin typeface="+mn-ea"/>
                <a:cs typeface="小塚ゴシック Pr6N R"/>
              </a:rPr>
              <a:t>・尾東地区</a:t>
            </a:r>
            <a:r>
              <a:rPr lang="en-US" altLang="ja-JP" sz="1900" dirty="0">
                <a:solidFill>
                  <a:srgbClr val="FFFFFF"/>
                </a:solidFill>
                <a:latin typeface="+mn-ea"/>
                <a:cs typeface="小塚ゴシック Pr6N R"/>
              </a:rPr>
              <a:t>/</a:t>
            </a:r>
            <a:r>
              <a:rPr lang="ja-JP" altLang="en-US" sz="1900" dirty="0">
                <a:solidFill>
                  <a:srgbClr val="FFFFFF"/>
                </a:solidFill>
                <a:latin typeface="+mn-ea"/>
                <a:cs typeface="小塚ゴシック Pr6N R"/>
              </a:rPr>
              <a:t>オープンデータを </a:t>
            </a:r>
            <a:r>
              <a:rPr lang="en-US" altLang="ja-JP" sz="1900" dirty="0">
                <a:solidFill>
                  <a:srgbClr val="FFFFFF"/>
                </a:solidFill>
                <a:latin typeface="+mn-ea"/>
                <a:cs typeface="小塚ゴシック Pr6N R"/>
              </a:rPr>
              <a:t>Alexa </a:t>
            </a:r>
            <a:r>
              <a:rPr lang="ja-JP" altLang="en-US" sz="1900" dirty="0" err="1">
                <a:solidFill>
                  <a:srgbClr val="FFFFFF"/>
                </a:solidFill>
                <a:latin typeface="+mn-ea"/>
                <a:cs typeface="小塚ゴシック Pr6N R"/>
              </a:rPr>
              <a:t>でしゃべらせよう</a:t>
            </a:r>
            <a:r>
              <a:rPr lang="ja-JP" altLang="en-US" sz="1900" dirty="0">
                <a:solidFill>
                  <a:srgbClr val="FFFFFF"/>
                </a:solidFill>
                <a:latin typeface="+mn-ea"/>
                <a:cs typeface="小塚ゴシック Pr6N R"/>
              </a:rPr>
              <a:t>ワークショップ</a:t>
            </a:r>
          </a:p>
        </p:txBody>
      </p:sp>
      <p:sp>
        <p:nvSpPr>
          <p:cNvPr id="44" name="タイトル 1"/>
          <p:cNvSpPr txBox="1">
            <a:spLocks/>
          </p:cNvSpPr>
          <p:nvPr/>
        </p:nvSpPr>
        <p:spPr>
          <a:xfrm>
            <a:off x="57563" y="893056"/>
            <a:ext cx="767252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 </a:t>
            </a:r>
            <a:r>
              <a:rPr lang="ja-JP" altLang="en-US" sz="1400" dirty="0">
                <a:solidFill>
                  <a:srgbClr val="FFFFFF"/>
                </a:solidFill>
                <a:latin typeface="+mn-ea"/>
                <a:ea typeface="+mn-ea"/>
                <a:cs typeface="小塚ゴシック Pr6N R"/>
              </a:rPr>
              <a:t>名古屋大学 安田・遠藤・浦田研究室</a:t>
            </a:r>
            <a:endParaRPr kumimoji="1" lang="ja-JP" altLang="en-US"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117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cs typeface="小塚ゴシック Pr6N R"/>
              </a:rPr>
              <a:t>愛知県尾張地方東部地区や三河地方西部の自治体が協力して初の</a:t>
            </a:r>
            <a:r>
              <a:rPr lang="en-US" altLang="ja-JP" sz="1600" b="1" dirty="0">
                <a:latin typeface="+mn-ea"/>
                <a:ea typeface="+mn-ea"/>
                <a:cs typeface="小塚ゴシック Pr6N R"/>
              </a:rPr>
              <a:t>IODD</a:t>
            </a:r>
            <a:r>
              <a:rPr lang="ja-JP" altLang="en-US" sz="1600" b="1" dirty="0" err="1">
                <a:latin typeface="+mn-ea"/>
                <a:ea typeface="+mn-ea"/>
                <a:cs typeface="小塚ゴシック Pr6N R"/>
              </a:rPr>
              <a:t>を開</a:t>
            </a:r>
            <a:r>
              <a:rPr lang="ja-JP" altLang="en-US" sz="1600" b="1" dirty="0">
                <a:latin typeface="+mn-ea"/>
                <a:ea typeface="+mn-ea"/>
                <a:cs typeface="小塚ゴシック Pr6N R"/>
              </a:rPr>
              <a:t>催しました！</a:t>
            </a:r>
            <a:endParaRPr lang="en-US" altLang="ja-JP" sz="1600" b="1" dirty="0">
              <a:latin typeface="+mn-ea"/>
              <a:ea typeface="+mn-ea"/>
              <a:cs typeface="小塚ゴシック Pr6N R"/>
            </a:endParaRPr>
          </a:p>
          <a:p>
            <a:pPr algn="l"/>
            <a:r>
              <a:rPr lang="ja-JP" altLang="en-US" sz="1600" b="1" dirty="0">
                <a:latin typeface="+mn-ea"/>
                <a:ea typeface="+mn-ea"/>
                <a:cs typeface="小塚ゴシック Pr6N R"/>
              </a:rPr>
              <a:t>プログラミング未経験でも</a:t>
            </a:r>
            <a:r>
              <a:rPr lang="en-US" altLang="ja-JP" sz="1600" b="1" dirty="0">
                <a:latin typeface="+mn-ea"/>
                <a:ea typeface="+mn-ea"/>
                <a:cs typeface="小塚ゴシック Pr6N R"/>
              </a:rPr>
              <a:t>Amazon</a:t>
            </a:r>
            <a:r>
              <a:rPr lang="ja-JP" altLang="en-US" sz="1600" b="1" dirty="0">
                <a:latin typeface="+mn-ea"/>
                <a:ea typeface="+mn-ea"/>
                <a:cs typeface="小塚ゴシック Pr6N R"/>
              </a:rPr>
              <a:t>の</a:t>
            </a:r>
            <a:r>
              <a:rPr lang="en-US" altLang="ja-JP" sz="1600" b="1" dirty="0">
                <a:latin typeface="+mn-ea"/>
                <a:ea typeface="+mn-ea"/>
                <a:cs typeface="小塚ゴシック Pr6N R"/>
              </a:rPr>
              <a:t>AI</a:t>
            </a:r>
            <a:r>
              <a:rPr lang="ja-JP" altLang="en-US" sz="1600" b="1" dirty="0">
                <a:latin typeface="+mn-ea"/>
                <a:ea typeface="+mn-ea"/>
                <a:cs typeface="小塚ゴシック Pr6N R"/>
              </a:rPr>
              <a:t>スピーカー「</a:t>
            </a:r>
            <a:r>
              <a:rPr lang="en-US" altLang="ja-JP" sz="1600" b="1" dirty="0">
                <a:latin typeface="+mn-ea"/>
                <a:ea typeface="+mn-ea"/>
                <a:cs typeface="小塚ゴシック Pr6N R"/>
              </a:rPr>
              <a:t>Alexa</a:t>
            </a:r>
            <a:r>
              <a:rPr lang="ja-JP" altLang="en-US" sz="1600" b="1" dirty="0">
                <a:latin typeface="+mn-ea"/>
                <a:ea typeface="+mn-ea"/>
                <a:cs typeface="小塚ゴシック Pr6N R"/>
              </a:rPr>
              <a:t>」にオープンデータを喋らすことができました！</a:t>
            </a:r>
            <a:endParaRPr lang="en-US" altLang="ja-JP" sz="1600" b="1" dirty="0">
              <a:latin typeface="+mn-ea"/>
              <a:ea typeface="+mn-ea"/>
              <a:cs typeface="小塚ゴシック Pr6N R"/>
            </a:endParaRPr>
          </a:p>
        </p:txBody>
      </p:sp>
      <p:cxnSp>
        <p:nvCxnSpPr>
          <p:cNvPr id="32" name="直線コネクタ 31"/>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grpSp>
        <p:nvGrpSpPr>
          <p:cNvPr id="29" name="グループ化 28"/>
          <p:cNvGrpSpPr/>
          <p:nvPr/>
        </p:nvGrpSpPr>
        <p:grpSpPr>
          <a:xfrm>
            <a:off x="4417884" y="2665839"/>
            <a:ext cx="5125868" cy="357163"/>
            <a:chOff x="5610583" y="2759084"/>
            <a:chExt cx="5125868" cy="357163"/>
          </a:xfrm>
        </p:grpSpPr>
        <p:sp>
          <p:nvSpPr>
            <p:cNvPr id="30" name="正方形/長方形 2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a:solidFill>
                    <a:schemeClr val="tx1"/>
                  </a:solidFill>
                  <a:latin typeface="Noto Sans JP Light" panose="020B0300000000000000" pitchFamily="34" charset="-128"/>
                  <a:ea typeface="Noto Sans JP Light" panose="020B0300000000000000" pitchFamily="34" charset="-128"/>
                  <a:cs typeface="小塚ゴシック Pr6N L"/>
                </a:rPr>
                <a:t>7</a:t>
              </a:r>
              <a:r>
                <a:rPr kumimoji="1" lang="ja-JP" altLang="en-US" sz="1200" dirty="0">
                  <a:solidFill>
                    <a:schemeClr val="tx1"/>
                  </a:solidFill>
                  <a:latin typeface="Noto Sans JP Light" panose="020B0300000000000000" pitchFamily="34" charset="-128"/>
                  <a:ea typeface="Noto Sans JP Light" panose="020B0300000000000000" pitchFamily="34" charset="-128"/>
                  <a:cs typeface="小塚ゴシック Pr6N L"/>
                </a:rPr>
                <a:t>市町オープンデータ推進会議など約１５名</a:t>
              </a:r>
            </a:p>
          </p:txBody>
        </p:sp>
        <p:sp>
          <p:nvSpPr>
            <p:cNvPr id="43" name="角丸四角形 42"/>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Noto Sans JP Light" panose="020B0300000000000000" pitchFamily="34" charset="-128"/>
                  <a:ea typeface="Noto Sans JP Light" panose="020B0300000000000000" pitchFamily="34" charset="-128"/>
                  <a:cs typeface="フォントポにほんご"/>
                </a:rPr>
                <a:t>主な参加者</a:t>
              </a:r>
            </a:p>
          </p:txBody>
        </p:sp>
      </p:grpSp>
      <p:grpSp>
        <p:nvGrpSpPr>
          <p:cNvPr id="45" name="グループ化 44"/>
          <p:cNvGrpSpPr/>
          <p:nvPr/>
        </p:nvGrpSpPr>
        <p:grpSpPr>
          <a:xfrm>
            <a:off x="4417884" y="2154585"/>
            <a:ext cx="5125868" cy="360481"/>
            <a:chOff x="4957624" y="2247830"/>
            <a:chExt cx="5125868" cy="360481"/>
          </a:xfrm>
        </p:grpSpPr>
        <p:sp>
          <p:nvSpPr>
            <p:cNvPr id="46" name="正方形/長方形 45"/>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Noto Sans JP Light" panose="020B0300000000000000" pitchFamily="34" charset="-128"/>
                  <a:ea typeface="Noto Sans JP Light" panose="020B0300000000000000" pitchFamily="34" charset="-128"/>
                  <a:cs typeface="小塚ゴシック Pr6N L"/>
                </a:rPr>
                <a:t>名古屋大学 情報学研究科棟</a:t>
              </a:r>
              <a:endParaRPr lang="en-US" altLang="ja-JP" sz="1200" dirty="0">
                <a:solidFill>
                  <a:schemeClr val="tx1"/>
                </a:solidFill>
                <a:latin typeface="Noto Sans JP Light" panose="020B0300000000000000" pitchFamily="34" charset="-128"/>
                <a:ea typeface="Noto Sans JP Light" panose="020B0300000000000000" pitchFamily="34" charset="-128"/>
                <a:cs typeface="小塚ゴシック Pr6N L"/>
              </a:endParaRPr>
            </a:p>
          </p:txBody>
        </p:sp>
        <p:sp>
          <p:nvSpPr>
            <p:cNvPr id="53" name="角丸四角形 52"/>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Noto Sans JP Light" panose="020B0300000000000000" pitchFamily="34" charset="-128"/>
                  <a:ea typeface="Noto Sans JP Light" panose="020B0300000000000000" pitchFamily="34" charset="-128"/>
                  <a:cs typeface="フォントポにほんご"/>
                </a:rPr>
                <a:t>開催場所</a:t>
              </a:r>
              <a:endParaRPr kumimoji="1" lang="ja-JP" altLang="en-US" sz="1400" dirty="0">
                <a:latin typeface="Noto Sans JP Light" panose="020B0300000000000000" pitchFamily="34" charset="-128"/>
                <a:ea typeface="Noto Sans JP Light" panose="020B0300000000000000" pitchFamily="34" charset="-128"/>
                <a:cs typeface="フォントポにほんご"/>
              </a:endParaRPr>
            </a:p>
          </p:txBody>
        </p:sp>
      </p:grpSp>
      <p:grpSp>
        <p:nvGrpSpPr>
          <p:cNvPr id="54" name="グループ化 53"/>
          <p:cNvGrpSpPr/>
          <p:nvPr/>
        </p:nvGrpSpPr>
        <p:grpSpPr>
          <a:xfrm>
            <a:off x="4417884" y="3198884"/>
            <a:ext cx="5125868" cy="361791"/>
            <a:chOff x="5000244" y="3292129"/>
            <a:chExt cx="5125868" cy="361791"/>
          </a:xfrm>
        </p:grpSpPr>
        <p:sp>
          <p:nvSpPr>
            <p:cNvPr id="56" name="正方形/長方形 55"/>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altLang="ja-JP" sz="1200" dirty="0">
                  <a:solidFill>
                    <a:schemeClr val="tx1"/>
                  </a:solidFill>
                  <a:latin typeface="Noto Sans JP Light" panose="020B0300000000000000" pitchFamily="34" charset="-128"/>
                  <a:ea typeface="Noto Sans JP Light" panose="020B0300000000000000" pitchFamily="34" charset="-128"/>
                  <a:cs typeface="小塚ゴシック Pr6N L"/>
                </a:rPr>
                <a:t>https://www.facebook.com/events/828495460834537/</a:t>
              </a:r>
              <a:endParaRPr kumimoji="1" lang="ja-JP" altLang="en-US" sz="1200" dirty="0">
                <a:solidFill>
                  <a:schemeClr val="tx1"/>
                </a:solidFill>
                <a:latin typeface="Noto Sans JP Light" panose="020B0300000000000000" pitchFamily="34" charset="-128"/>
                <a:ea typeface="Noto Sans JP Light" panose="020B0300000000000000" pitchFamily="34" charset="-128"/>
                <a:cs typeface="小塚ゴシック Pr6N L"/>
              </a:endParaRPr>
            </a:p>
          </p:txBody>
        </p:sp>
        <p:sp>
          <p:nvSpPr>
            <p:cNvPr id="57" name="角丸四角形 56"/>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Noto Sans JP Light" panose="020B0300000000000000" pitchFamily="34" charset="-128"/>
                  <a:ea typeface="Noto Sans JP Light" panose="020B0300000000000000" pitchFamily="34" charset="-128"/>
                  <a:cs typeface="フォントポにほんご"/>
                </a:rPr>
                <a:t>紹介</a:t>
              </a:r>
              <a:r>
                <a:rPr kumimoji="1" lang="en-US" altLang="ja-JP" sz="1400" dirty="0">
                  <a:latin typeface="Noto Sans JP Light" panose="020B0300000000000000" pitchFamily="34" charset="-128"/>
                  <a:ea typeface="Noto Sans JP Light" panose="020B0300000000000000" pitchFamily="34" charset="-128"/>
                  <a:cs typeface="フォントポにほんご"/>
                </a:rPr>
                <a:t>URL</a:t>
              </a:r>
              <a:endParaRPr kumimoji="1" lang="ja-JP" altLang="en-US" sz="1400" dirty="0">
                <a:latin typeface="Noto Sans JP Light" panose="020B0300000000000000" pitchFamily="34" charset="-128"/>
                <a:ea typeface="Noto Sans JP Light" panose="020B0300000000000000" pitchFamily="34" charset="-128"/>
                <a:cs typeface="フォントポにほんご"/>
              </a:endParaRPr>
            </a:p>
          </p:txBody>
        </p:sp>
      </p:grpSp>
      <p:sp>
        <p:nvSpPr>
          <p:cNvPr id="58" name="角丸四角形 57"/>
          <p:cNvSpPr/>
          <p:nvPr/>
        </p:nvSpPr>
        <p:spPr>
          <a:xfrm>
            <a:off x="4417884" y="3717851"/>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171148" y="3888586"/>
            <a:ext cx="3182281" cy="400110"/>
          </a:xfrm>
          <a:prstGeom prst="rect">
            <a:avLst/>
          </a:prstGeom>
          <a:noFill/>
        </p:spPr>
        <p:txBody>
          <a:bodyPr vert="horz" wrap="none" rtlCol="0">
            <a:spAutoFit/>
          </a:bodyPr>
          <a:lstStyle/>
          <a:p>
            <a:r>
              <a:rPr lang="ja-JP" altLang="en-US" sz="2000" dirty="0">
                <a:solidFill>
                  <a:srgbClr val="333399"/>
                </a:solidFill>
                <a:latin typeface="フォントポにほんご"/>
                <a:ea typeface="フォントポにほんご"/>
                <a:cs typeface="フォントポにほんご"/>
              </a:rPr>
              <a:t>イベントの開催を終えて</a:t>
            </a:r>
            <a:r>
              <a:rPr lang="en-US" altLang="ja-JP" sz="2000" dirty="0">
                <a:solidFill>
                  <a:srgbClr val="333399"/>
                </a:solidFill>
                <a:latin typeface="フォントポにほんご"/>
                <a:ea typeface="フォントポにほんご"/>
                <a:cs typeface="フォントポにほんご"/>
              </a:rPr>
              <a:t>…</a:t>
            </a:r>
          </a:p>
        </p:txBody>
      </p:sp>
      <p:sp>
        <p:nvSpPr>
          <p:cNvPr id="63" name="正方形/長方形 62"/>
          <p:cNvSpPr/>
          <p:nvPr/>
        </p:nvSpPr>
        <p:spPr>
          <a:xfrm>
            <a:off x="4514818" y="4459431"/>
            <a:ext cx="4932000" cy="182848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endParaRPr lang="ja-JP" altLang="en-US" sz="1200" dirty="0">
              <a:latin typeface="小塚ゴシック Pr6N L"/>
              <a:ea typeface="小塚ゴシック Pr6N L"/>
              <a:cs typeface="小塚ゴシック Pr6N L"/>
            </a:endParaRPr>
          </a:p>
        </p:txBody>
      </p:sp>
      <p:pic>
        <p:nvPicPr>
          <p:cNvPr id="64" name="図 63"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585960" y="3755241"/>
            <a:ext cx="623288" cy="623288"/>
          </a:xfrm>
          <a:prstGeom prst="rect">
            <a:avLst/>
          </a:prstGeom>
        </p:spPr>
      </p:pic>
      <p:pic>
        <p:nvPicPr>
          <p:cNvPr id="1026" name="Picture 2" descr="https://scontent-nrt1-1.xx.fbcdn.net/v/t1.0-9/53150428_2135796833130472_4739439910841221120_n.jpg?_nc_cat=111&amp;_nc_ht=scontent-nrt1-1.xx&amp;oh=1df333ef4c56f9890c023e17eac7e9f0&amp;oe=5D1E38FB">
            <a:extLst>
              <a:ext uri="{FF2B5EF4-FFF2-40B4-BE49-F238E27FC236}">
                <a16:creationId xmlns:a16="http://schemas.microsoft.com/office/drawing/2014/main" id="{8B44B611-7B83-4885-8F41-F8FDE76989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590" y="2161788"/>
            <a:ext cx="3447954" cy="2585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a:extLst>
              <a:ext uri="{FF2B5EF4-FFF2-40B4-BE49-F238E27FC236}">
                <a16:creationId xmlns:a16="http://schemas.microsoft.com/office/drawing/2014/main" id="{81E5AEEB-4D05-4E2C-BCFE-DDFBDAB466D2}"/>
              </a:ext>
            </a:extLst>
          </p:cNvPr>
          <p:cNvGraphicFramePr>
            <a:graphicFrameLocks noGrp="1"/>
          </p:cNvGraphicFramePr>
          <p:nvPr>
            <p:extLst/>
          </p:nvPr>
        </p:nvGraphicFramePr>
        <p:xfrm>
          <a:off x="590590" y="4881576"/>
          <a:ext cx="3447954" cy="1531653"/>
        </p:xfrm>
        <a:graphic>
          <a:graphicData uri="http://schemas.openxmlformats.org/drawingml/2006/table">
            <a:tbl>
              <a:tblPr firstRow="1" bandRow="1">
                <a:tableStyleId>{2D5ABB26-0587-4C30-8999-92F81FD0307C}</a:tableStyleId>
              </a:tblPr>
              <a:tblGrid>
                <a:gridCol w="932370">
                  <a:extLst>
                    <a:ext uri="{9D8B030D-6E8A-4147-A177-3AD203B41FA5}">
                      <a16:colId xmlns:a16="http://schemas.microsoft.com/office/drawing/2014/main" val="3604097699"/>
                    </a:ext>
                  </a:extLst>
                </a:gridCol>
                <a:gridCol w="2515584">
                  <a:extLst>
                    <a:ext uri="{9D8B030D-6E8A-4147-A177-3AD203B41FA5}">
                      <a16:colId xmlns:a16="http://schemas.microsoft.com/office/drawing/2014/main" val="2613288905"/>
                    </a:ext>
                  </a:extLst>
                </a:gridCol>
              </a:tblGrid>
              <a:tr h="311547">
                <a:tc gridSpan="2">
                  <a:txBody>
                    <a:bodyPr/>
                    <a:lstStyle/>
                    <a:p>
                      <a:r>
                        <a:rPr kumimoji="1" lang="ja-JP" altLang="en-US" sz="1600" dirty="0"/>
                        <a:t>当日のタイムスケジュール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142732"/>
                  </a:ext>
                </a:extLst>
              </a:tr>
              <a:tr h="556293">
                <a:tc>
                  <a:txBody>
                    <a:bodyPr/>
                    <a:lstStyle/>
                    <a:p>
                      <a:r>
                        <a:rPr kumimoji="1" lang="ja-JP" altLang="en-US" sz="1400" dirty="0"/>
                        <a:t>午前の部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プログラミング不要の</a:t>
                      </a:r>
                      <a:r>
                        <a:rPr kumimoji="1" lang="en-US" altLang="ja-JP" sz="1200" dirty="0"/>
                        <a:t>NOID</a:t>
                      </a:r>
                      <a:r>
                        <a:rPr kumimoji="1" lang="ja-JP" altLang="en-US" sz="1200" dirty="0"/>
                        <a:t>を使って</a:t>
                      </a:r>
                      <a:r>
                        <a:rPr kumimoji="1" lang="en-US" altLang="ja-JP" sz="1200" dirty="0"/>
                        <a:t>Alexa</a:t>
                      </a:r>
                      <a:r>
                        <a:rPr kumimoji="1" lang="ja-JP" altLang="en-US" sz="1200" dirty="0"/>
                        <a:t>に観光オープンデータを喋らせよう！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952747"/>
                  </a:ext>
                </a:extLst>
              </a:tr>
              <a:tr h="556293">
                <a:tc>
                  <a:txBody>
                    <a:bodyPr/>
                    <a:lstStyle/>
                    <a:p>
                      <a:r>
                        <a:rPr kumimoji="1" lang="ja-JP" altLang="en-US" sz="1400" dirty="0"/>
                        <a:t>午後の部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t>Node-RED</a:t>
                      </a:r>
                      <a:r>
                        <a:rPr kumimoji="1" lang="ja-JP" altLang="en-US" sz="1200" dirty="0"/>
                        <a:t>を使って画像オープンデータを画面付き</a:t>
                      </a:r>
                      <a:r>
                        <a:rPr kumimoji="1" lang="en-US" altLang="ja-JP" sz="1200" dirty="0"/>
                        <a:t>Alexa</a:t>
                      </a:r>
                      <a:r>
                        <a:rPr kumimoji="1" lang="ja-JP" altLang="en-US" sz="1200" dirty="0"/>
                        <a:t>に表示させそう！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012161"/>
                  </a:ext>
                </a:extLst>
              </a:tr>
            </a:tbl>
          </a:graphicData>
        </a:graphic>
      </p:graphicFrame>
      <p:sp>
        <p:nvSpPr>
          <p:cNvPr id="5" name="テキスト ボックス 4">
            <a:extLst>
              <a:ext uri="{FF2B5EF4-FFF2-40B4-BE49-F238E27FC236}">
                <a16:creationId xmlns:a16="http://schemas.microsoft.com/office/drawing/2014/main" id="{0A34C9E9-5A5F-43DE-8A29-A47A7D992B9A}"/>
              </a:ext>
            </a:extLst>
          </p:cNvPr>
          <p:cNvSpPr txBox="1"/>
          <p:nvPr/>
        </p:nvSpPr>
        <p:spPr>
          <a:xfrm>
            <a:off x="4585960" y="4465731"/>
            <a:ext cx="4860858" cy="1815882"/>
          </a:xfrm>
          <a:prstGeom prst="rect">
            <a:avLst/>
          </a:prstGeom>
          <a:noFill/>
        </p:spPr>
        <p:txBody>
          <a:bodyPr wrap="square" rtlCol="0">
            <a:spAutoFit/>
          </a:bodyPr>
          <a:lstStyle/>
          <a:p>
            <a:r>
              <a:rPr kumimoji="1" lang="ja-JP" altLang="en-US" sz="1600" dirty="0">
                <a:latin typeface="Noto Sans JP Light" panose="020B0300000000000000" pitchFamily="34" charset="-128"/>
                <a:ea typeface="Noto Sans JP Light" panose="020B0300000000000000" pitchFamily="34" charset="-128"/>
              </a:rPr>
              <a:t>・ 日進市</a:t>
            </a:r>
            <a:r>
              <a:rPr kumimoji="1" lang="en-US" altLang="ja-JP" sz="1600" dirty="0">
                <a:latin typeface="Noto Sans JP Light" panose="020B0300000000000000" pitchFamily="34" charset="-128"/>
                <a:ea typeface="Noto Sans JP Light" panose="020B0300000000000000" pitchFamily="34" charset="-128"/>
              </a:rPr>
              <a:t>, </a:t>
            </a:r>
            <a:r>
              <a:rPr kumimoji="1" lang="ja-JP" altLang="en-US" sz="1600" dirty="0">
                <a:latin typeface="Noto Sans JP Light" panose="020B0300000000000000" pitchFamily="34" charset="-128"/>
                <a:ea typeface="Noto Sans JP Light" panose="020B0300000000000000" pitchFamily="34" charset="-128"/>
              </a:rPr>
              <a:t>東郷町</a:t>
            </a:r>
            <a:r>
              <a:rPr kumimoji="1" lang="en-US" altLang="ja-JP" sz="1600" dirty="0">
                <a:latin typeface="Noto Sans JP Light" panose="020B0300000000000000" pitchFamily="34" charset="-128"/>
                <a:ea typeface="Noto Sans JP Light" panose="020B0300000000000000" pitchFamily="34" charset="-128"/>
              </a:rPr>
              <a:t>, </a:t>
            </a:r>
            <a:r>
              <a:rPr kumimoji="1" lang="ja-JP" altLang="en-US" sz="1600" dirty="0">
                <a:latin typeface="Noto Sans JP Light" panose="020B0300000000000000" pitchFamily="34" charset="-128"/>
                <a:ea typeface="Noto Sans JP Light" panose="020B0300000000000000" pitchFamily="34" charset="-128"/>
              </a:rPr>
              <a:t>長久手市</a:t>
            </a:r>
            <a:r>
              <a:rPr kumimoji="1" lang="en-US" altLang="ja-JP" sz="1600" dirty="0">
                <a:latin typeface="Noto Sans JP Light" panose="020B0300000000000000" pitchFamily="34" charset="-128"/>
                <a:ea typeface="Noto Sans JP Light" panose="020B0300000000000000" pitchFamily="34" charset="-128"/>
              </a:rPr>
              <a:t>, </a:t>
            </a:r>
            <a:r>
              <a:rPr kumimoji="1" lang="ja-JP" altLang="en-US" sz="1600" dirty="0">
                <a:latin typeface="Noto Sans JP Light" panose="020B0300000000000000" pitchFamily="34" charset="-128"/>
                <a:ea typeface="Noto Sans JP Light" panose="020B0300000000000000" pitchFamily="34" charset="-128"/>
              </a:rPr>
              <a:t>岡崎市などの自治体職員さんに参加していただきました</a:t>
            </a:r>
            <a:r>
              <a:rPr kumimoji="1" lang="en-US" altLang="ja-JP" sz="1600" dirty="0">
                <a:latin typeface="Noto Sans JP Light" panose="020B0300000000000000" pitchFamily="34" charset="-128"/>
                <a:ea typeface="Noto Sans JP Light" panose="020B0300000000000000" pitchFamily="34" charset="-128"/>
              </a:rPr>
              <a:t> </a:t>
            </a:r>
            <a:r>
              <a:rPr kumimoji="1" lang="ja-JP" altLang="en-US" sz="1600" dirty="0">
                <a:latin typeface="Noto Sans JP Light" panose="020B0300000000000000" pitchFamily="34" charset="-128"/>
                <a:ea typeface="Noto Sans JP Light" panose="020B0300000000000000" pitchFamily="34" charset="-128"/>
              </a:rPr>
              <a:t>！</a:t>
            </a:r>
            <a:endParaRPr kumimoji="1" lang="en-US" altLang="ja-JP" sz="1600" dirty="0">
              <a:latin typeface="Noto Sans JP Light" panose="020B0300000000000000" pitchFamily="34" charset="-128"/>
              <a:ea typeface="Noto Sans JP Light" panose="020B0300000000000000" pitchFamily="34" charset="-128"/>
            </a:endParaRPr>
          </a:p>
          <a:p>
            <a:r>
              <a:rPr lang="ja-JP" altLang="en-US" sz="1600" dirty="0">
                <a:latin typeface="Noto Sans JP Light" panose="020B0300000000000000" pitchFamily="34" charset="-128"/>
                <a:ea typeface="Noto Sans JP Light" panose="020B0300000000000000" pitchFamily="34" charset="-128"/>
              </a:rPr>
              <a:t>・参加された全ての方が観光データを</a:t>
            </a:r>
            <a:r>
              <a:rPr lang="en-US" altLang="ja-JP" sz="1600" dirty="0">
                <a:latin typeface="Noto Sans JP Light" panose="020B0300000000000000" pitchFamily="34" charset="-128"/>
                <a:ea typeface="Noto Sans JP Light" panose="020B0300000000000000" pitchFamily="34" charset="-128"/>
              </a:rPr>
              <a:t>Alexa</a:t>
            </a:r>
            <a:r>
              <a:rPr lang="ja-JP" altLang="en-US" sz="1600" dirty="0">
                <a:latin typeface="Noto Sans JP Light" panose="020B0300000000000000" pitchFamily="34" charset="-128"/>
                <a:ea typeface="Noto Sans JP Light" panose="020B0300000000000000" pitchFamily="34" charset="-128"/>
              </a:rPr>
              <a:t>に喋らせることができました！</a:t>
            </a:r>
            <a:endParaRPr lang="en-US" altLang="ja-JP" sz="1600" dirty="0">
              <a:latin typeface="Noto Sans JP Light" panose="020B0300000000000000" pitchFamily="34" charset="-128"/>
              <a:ea typeface="Noto Sans JP Light" panose="020B0300000000000000" pitchFamily="34" charset="-128"/>
            </a:endParaRPr>
          </a:p>
          <a:p>
            <a:r>
              <a:rPr lang="ja-JP" altLang="en-US" sz="1600" u="sng" dirty="0">
                <a:latin typeface="Noto Sans JP Light" panose="020B0300000000000000" pitchFamily="34" charset="-128"/>
                <a:ea typeface="Noto Sans JP Light" panose="020B0300000000000000" pitchFamily="34" charset="-128"/>
              </a:rPr>
              <a:t>・「データが活用されていく現場を知ることで、データを開放していくことの重要性を再確認できました」</a:t>
            </a:r>
            <a:r>
              <a:rPr lang="en-US" altLang="ja-JP" sz="1600" u="sng" dirty="0">
                <a:latin typeface="Noto Sans JP Light" panose="020B0300000000000000" pitchFamily="34" charset="-128"/>
                <a:ea typeface="Noto Sans JP Light" panose="020B0300000000000000" pitchFamily="34" charset="-128"/>
              </a:rPr>
              <a:t>(</a:t>
            </a:r>
            <a:r>
              <a:rPr lang="ja-JP" altLang="en-US" sz="1600" u="sng" dirty="0">
                <a:latin typeface="Noto Sans JP Light" panose="020B0300000000000000" pitchFamily="34" charset="-128"/>
                <a:ea typeface="Noto Sans JP Light" panose="020B0300000000000000" pitchFamily="34" charset="-128"/>
              </a:rPr>
              <a:t>日進市の職員さん</a:t>
            </a:r>
            <a:r>
              <a:rPr lang="en-US" altLang="ja-JP" sz="1600" u="sng" dirty="0">
                <a:latin typeface="Noto Sans JP Light" panose="020B0300000000000000" pitchFamily="34" charset="-128"/>
                <a:ea typeface="Noto Sans JP Light" panose="020B0300000000000000" pitchFamily="34" charset="-128"/>
              </a:rPr>
              <a:t>)</a:t>
            </a:r>
          </a:p>
        </p:txBody>
      </p:sp>
      <p:sp>
        <p:nvSpPr>
          <p:cNvPr id="28"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1" name="角丸四角形 30"/>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91626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4811" y="1149"/>
            <a:ext cx="9906000" cy="1252759"/>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6" name="Google Shape;86;p13"/>
          <p:cNvSpPr txBox="1"/>
          <p:nvPr/>
        </p:nvSpPr>
        <p:spPr>
          <a:xfrm>
            <a:off x="57563" y="827741"/>
            <a:ext cx="7672521" cy="42501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400"/>
              <a:buFont typeface="Arial"/>
              <a:buNone/>
            </a:pPr>
            <a:r>
              <a:rPr lang="ja-JP" sz="1400" b="0" i="0" u="none" strike="noStrike" cap="none">
                <a:solidFill>
                  <a:srgbClr val="FFFFFF"/>
                </a:solidFill>
                <a:latin typeface="+mn-ea"/>
                <a:cs typeface="Arial"/>
                <a:sym typeface="Arial"/>
              </a:rPr>
              <a:t>By Code For Fukui</a:t>
            </a:r>
            <a:endParaRPr sz="1400" b="0" i="0" u="none" strike="noStrike" cap="none">
              <a:solidFill>
                <a:srgbClr val="FFFFFF"/>
              </a:solidFill>
              <a:latin typeface="+mn-ea"/>
              <a:cs typeface="Arial"/>
              <a:sym typeface="Arial"/>
            </a:endParaRPr>
          </a:p>
        </p:txBody>
      </p:sp>
      <p:sp>
        <p:nvSpPr>
          <p:cNvPr id="87" name="Google Shape;87;p13"/>
          <p:cNvSpPr/>
          <p:nvPr/>
        </p:nvSpPr>
        <p:spPr>
          <a:xfrm>
            <a:off x="0" y="6577577"/>
            <a:ext cx="9906000" cy="280423"/>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8" name="Google Shape;88;p13"/>
          <p:cNvSpPr txBox="1"/>
          <p:nvPr/>
        </p:nvSpPr>
        <p:spPr>
          <a:xfrm>
            <a:off x="-350" y="1461172"/>
            <a:ext cx="9911641" cy="466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Arial"/>
              <a:buNone/>
            </a:pPr>
            <a:r>
              <a:rPr lang="ja-JP" sz="1600" b="1" i="0" u="none" strike="noStrike" cap="none" dirty="0">
                <a:solidFill>
                  <a:schemeClr val="dk1"/>
                </a:solidFill>
                <a:latin typeface="+mn-ea"/>
                <a:cs typeface="Arial"/>
                <a:sym typeface="Arial"/>
              </a:rPr>
              <a:t>「衛星データプラットフォーム Tellus」を題材として、G空間情報を活用したサービスのアイディアを議論するイベント。</a:t>
            </a:r>
            <a:endParaRPr sz="1600" b="1" i="0" u="none" strike="noStrike" cap="none" dirty="0">
              <a:solidFill>
                <a:schemeClr val="dk1"/>
              </a:solidFill>
              <a:latin typeface="+mn-ea"/>
              <a:cs typeface="Arial"/>
              <a:sym typeface="Arial"/>
            </a:endParaRPr>
          </a:p>
        </p:txBody>
      </p:sp>
      <p:sp>
        <p:nvSpPr>
          <p:cNvPr id="89" name="Google Shape;89;p13"/>
          <p:cNvSpPr/>
          <p:nvPr/>
        </p:nvSpPr>
        <p:spPr>
          <a:xfrm>
            <a:off x="4633547" y="3798727"/>
            <a:ext cx="5125868" cy="2663928"/>
          </a:xfrm>
          <a:prstGeom prst="roundRect">
            <a:avLst>
              <a:gd name="adj" fmla="val 9905"/>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0" name="Google Shape;90;p13"/>
          <p:cNvCxnSpPr/>
          <p:nvPr/>
        </p:nvCxnSpPr>
        <p:spPr>
          <a:xfrm rot="10800000">
            <a:off x="4372" y="1405574"/>
            <a:ext cx="9901628" cy="0"/>
          </a:xfrm>
          <a:prstGeom prst="straightConnector1">
            <a:avLst/>
          </a:prstGeom>
          <a:noFill/>
          <a:ln w="9525" cap="flat" cmpd="sng">
            <a:solidFill>
              <a:srgbClr val="000066"/>
            </a:solidFill>
            <a:prstDash val="solid"/>
            <a:round/>
            <a:headEnd type="none" w="sm" len="sm"/>
            <a:tailEnd type="none" w="sm" len="sm"/>
          </a:ln>
        </p:spPr>
      </p:cxnSp>
      <p:cxnSp>
        <p:nvCxnSpPr>
          <p:cNvPr id="91" name="Google Shape;91;p13"/>
          <p:cNvCxnSpPr/>
          <p:nvPr/>
        </p:nvCxnSpPr>
        <p:spPr>
          <a:xfrm rot="10800000">
            <a:off x="-348" y="1984771"/>
            <a:ext cx="9911640" cy="0"/>
          </a:xfrm>
          <a:prstGeom prst="straightConnector1">
            <a:avLst/>
          </a:prstGeom>
          <a:noFill/>
          <a:ln w="9525" cap="flat" cmpd="sng">
            <a:solidFill>
              <a:srgbClr val="000066"/>
            </a:solidFill>
            <a:prstDash val="solid"/>
            <a:round/>
            <a:headEnd type="none" w="sm" len="sm"/>
            <a:tailEnd type="none" w="sm" len="sm"/>
          </a:ln>
        </p:spPr>
      </p:cxnSp>
      <p:sp>
        <p:nvSpPr>
          <p:cNvPr id="92" name="Google Shape;92;p13"/>
          <p:cNvSpPr txBox="1"/>
          <p:nvPr/>
        </p:nvSpPr>
        <p:spPr>
          <a:xfrm>
            <a:off x="5525796" y="3996896"/>
            <a:ext cx="46057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0" i="0" u="none" strike="noStrike" cap="none" dirty="0">
                <a:solidFill>
                  <a:srgbClr val="333399"/>
                </a:solidFill>
                <a:latin typeface="Arial"/>
                <a:ea typeface="Arial"/>
                <a:cs typeface="Arial"/>
                <a:sym typeface="Arial"/>
              </a:rPr>
              <a:t>イベントの開催を終えて</a:t>
            </a:r>
            <a:r>
              <a:rPr lang="ja-JP" sz="2400" b="0" i="0" u="none" strike="noStrike" cap="none" dirty="0">
                <a:solidFill>
                  <a:srgbClr val="333399"/>
                </a:solidFill>
                <a:latin typeface="+mn-ea"/>
                <a:cs typeface="Arial"/>
                <a:sym typeface="Arial"/>
              </a:rPr>
              <a:t>・・・</a:t>
            </a:r>
            <a:endParaRPr sz="2400" dirty="0">
              <a:solidFill>
                <a:srgbClr val="333399"/>
              </a:solidFill>
              <a:latin typeface="+mn-ea"/>
              <a:cs typeface="Arial"/>
              <a:sym typeface="Arial"/>
            </a:endParaRPr>
          </a:p>
        </p:txBody>
      </p:sp>
      <p:pic>
        <p:nvPicPr>
          <p:cNvPr id="93" name="Google Shape;93;p13" descr="拡声器.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3452" y="3794026"/>
            <a:ext cx="903101" cy="903101"/>
          </a:xfrm>
          <a:prstGeom prst="rect">
            <a:avLst/>
          </a:prstGeom>
          <a:noFill/>
          <a:ln>
            <a:noFill/>
          </a:ln>
        </p:spPr>
      </p:pic>
      <p:grpSp>
        <p:nvGrpSpPr>
          <p:cNvPr id="96" name="Google Shape;96;p13"/>
          <p:cNvGrpSpPr/>
          <p:nvPr/>
        </p:nvGrpSpPr>
        <p:grpSpPr>
          <a:xfrm>
            <a:off x="4633547" y="2759084"/>
            <a:ext cx="5125868" cy="357163"/>
            <a:chOff x="5610583" y="2759084"/>
            <a:chExt cx="5125868" cy="357163"/>
          </a:xfrm>
        </p:grpSpPr>
        <p:sp>
          <p:nvSpPr>
            <p:cNvPr id="97" name="Google Shape;97;p13"/>
            <p:cNvSpPr/>
            <p:nvPr/>
          </p:nvSpPr>
          <p:spPr>
            <a:xfrm>
              <a:off x="6709621" y="2764558"/>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rPr>
                <a:t>２０</a:t>
              </a:r>
              <a:r>
                <a:rPr lang="ja-JP" sz="1200" dirty="0">
                  <a:solidFill>
                    <a:schemeClr val="dk1"/>
                  </a:solidFill>
                  <a:latin typeface="Arial"/>
                  <a:ea typeface="Arial"/>
                  <a:cs typeface="Arial"/>
                  <a:sym typeface="Arial"/>
                </a:rPr>
                <a:t>名程度</a:t>
              </a:r>
              <a:endParaRPr sz="1200" dirty="0">
                <a:solidFill>
                  <a:schemeClr val="dk1"/>
                </a:solidFill>
                <a:latin typeface="Arial"/>
                <a:ea typeface="Arial"/>
                <a:cs typeface="Arial"/>
                <a:sym typeface="Arial"/>
              </a:endParaRPr>
            </a:p>
          </p:txBody>
        </p:sp>
        <p:sp>
          <p:nvSpPr>
            <p:cNvPr id="98" name="Google Shape;98;p13"/>
            <p:cNvSpPr/>
            <p:nvPr/>
          </p:nvSpPr>
          <p:spPr>
            <a:xfrm>
              <a:off x="5610583" y="2759084"/>
              <a:ext cx="1297513"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Arial"/>
                  <a:ea typeface="Arial"/>
                  <a:cs typeface="Arial"/>
                  <a:sym typeface="Arial"/>
                </a:rPr>
                <a:t>主な参加者</a:t>
              </a:r>
              <a:endParaRPr sz="1400">
                <a:solidFill>
                  <a:schemeClr val="lt1"/>
                </a:solidFill>
                <a:latin typeface="Arial"/>
                <a:ea typeface="Arial"/>
                <a:cs typeface="Arial"/>
                <a:sym typeface="Arial"/>
              </a:endParaRPr>
            </a:p>
          </p:txBody>
        </p:sp>
      </p:grpSp>
      <p:grpSp>
        <p:nvGrpSpPr>
          <p:cNvPr id="99" name="Google Shape;99;p13"/>
          <p:cNvGrpSpPr/>
          <p:nvPr/>
        </p:nvGrpSpPr>
        <p:grpSpPr>
          <a:xfrm>
            <a:off x="4633547" y="2247830"/>
            <a:ext cx="5125868" cy="360481"/>
            <a:chOff x="4957624" y="2247830"/>
            <a:chExt cx="5125868" cy="360481"/>
          </a:xfrm>
        </p:grpSpPr>
        <p:sp>
          <p:nvSpPr>
            <p:cNvPr id="100" name="Google Shape;100;p13"/>
            <p:cNvSpPr/>
            <p:nvPr/>
          </p:nvSpPr>
          <p:spPr>
            <a:xfrm>
              <a:off x="6056662" y="2247830"/>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Arial"/>
                  <a:ea typeface="Arial"/>
                  <a:cs typeface="Arial"/>
                  <a:sym typeface="Arial"/>
                </a:rPr>
                <a:t>鯖江市</a:t>
              </a:r>
              <a:r>
                <a:rPr lang="ja-JP" sz="1200" dirty="0">
                  <a:solidFill>
                    <a:schemeClr val="dk1"/>
                  </a:solidFill>
                </a:rPr>
                <a:t>本町　</a:t>
              </a:r>
              <a:r>
                <a:rPr lang="ja-JP" altLang="en-US" sz="1200" dirty="0">
                  <a:solidFill>
                    <a:schemeClr val="dk1"/>
                  </a:solidFill>
                </a:rPr>
                <a:t>ら</a:t>
              </a:r>
              <a:r>
                <a:rPr lang="ja-JP" sz="1200" dirty="0">
                  <a:solidFill>
                    <a:schemeClr val="dk1"/>
                  </a:solidFill>
                </a:rPr>
                <a:t>てんぽ</a:t>
              </a:r>
              <a:endParaRPr sz="1200" dirty="0">
                <a:solidFill>
                  <a:schemeClr val="dk1"/>
                </a:solidFill>
                <a:latin typeface="Arial"/>
                <a:ea typeface="Arial"/>
                <a:cs typeface="Arial"/>
                <a:sym typeface="Arial"/>
              </a:endParaRPr>
            </a:p>
          </p:txBody>
        </p:sp>
        <p:sp>
          <p:nvSpPr>
            <p:cNvPr id="101" name="Google Shape;101;p13"/>
            <p:cNvSpPr/>
            <p:nvPr/>
          </p:nvSpPr>
          <p:spPr>
            <a:xfrm>
              <a:off x="4957624" y="2251148"/>
              <a:ext cx="1274749"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Arial"/>
                  <a:ea typeface="Arial"/>
                  <a:cs typeface="Arial"/>
                  <a:sym typeface="Arial"/>
                </a:rPr>
                <a:t>開催場所</a:t>
              </a:r>
              <a:endParaRPr sz="1400">
                <a:solidFill>
                  <a:schemeClr val="lt1"/>
                </a:solidFill>
                <a:latin typeface="Arial"/>
                <a:ea typeface="Arial"/>
                <a:cs typeface="Arial"/>
                <a:sym typeface="Arial"/>
              </a:endParaRPr>
            </a:p>
          </p:txBody>
        </p:sp>
      </p:grpSp>
      <p:grpSp>
        <p:nvGrpSpPr>
          <p:cNvPr id="102" name="Google Shape;102;p13"/>
          <p:cNvGrpSpPr/>
          <p:nvPr/>
        </p:nvGrpSpPr>
        <p:grpSpPr>
          <a:xfrm>
            <a:off x="4633547" y="3292129"/>
            <a:ext cx="5125868" cy="361791"/>
            <a:chOff x="5000244" y="3292129"/>
            <a:chExt cx="5125868" cy="361791"/>
          </a:xfrm>
        </p:grpSpPr>
        <p:sp>
          <p:nvSpPr>
            <p:cNvPr id="103" name="Google Shape;103;p13"/>
            <p:cNvSpPr/>
            <p:nvPr/>
          </p:nvSpPr>
          <p:spPr>
            <a:xfrm>
              <a:off x="6099282" y="3297603"/>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latin typeface="Arial"/>
                  <a:ea typeface="Arial"/>
                  <a:cs typeface="Arial"/>
                  <a:sym typeface="Arial"/>
                </a:rPr>
                <a:t>https://fukuno.jig.jp/2413</a:t>
              </a:r>
              <a:endParaRPr sz="1200">
                <a:solidFill>
                  <a:schemeClr val="dk1"/>
                </a:solidFill>
                <a:latin typeface="Arial"/>
                <a:ea typeface="Arial"/>
                <a:cs typeface="Arial"/>
                <a:sym typeface="Arial"/>
              </a:endParaRPr>
            </a:p>
          </p:txBody>
        </p:sp>
        <p:sp>
          <p:nvSpPr>
            <p:cNvPr id="104" name="Google Shape;104;p13"/>
            <p:cNvSpPr/>
            <p:nvPr/>
          </p:nvSpPr>
          <p:spPr>
            <a:xfrm>
              <a:off x="5000244" y="3292129"/>
              <a:ext cx="1246823" cy="361791"/>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Arial"/>
                  <a:ea typeface="Arial"/>
                  <a:cs typeface="Arial"/>
                  <a:sym typeface="Arial"/>
                </a:rPr>
                <a:t>紹介URL</a:t>
              </a:r>
              <a:endParaRPr sz="1400">
                <a:solidFill>
                  <a:schemeClr val="lt1"/>
                </a:solidFill>
                <a:latin typeface="Arial"/>
                <a:ea typeface="Arial"/>
                <a:cs typeface="Arial"/>
                <a:sym typeface="Arial"/>
              </a:endParaRPr>
            </a:p>
          </p:txBody>
        </p:sp>
      </p:grpSp>
      <p:pic>
        <p:nvPicPr>
          <p:cNvPr id="105" name="Google Shape;105;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4852" y="2262469"/>
            <a:ext cx="3951445" cy="2396778"/>
          </a:xfrm>
          <a:prstGeom prst="rect">
            <a:avLst/>
          </a:prstGeom>
          <a:noFill/>
          <a:ln>
            <a:noFill/>
          </a:ln>
        </p:spPr>
      </p:pic>
      <p:sp>
        <p:nvSpPr>
          <p:cNvPr id="108" name="Google Shape;108;p13"/>
          <p:cNvSpPr/>
          <p:nvPr/>
        </p:nvSpPr>
        <p:spPr>
          <a:xfrm>
            <a:off x="4733364" y="4713789"/>
            <a:ext cx="4932000" cy="1620000"/>
          </a:xfrm>
          <a:prstGeom prst="rect">
            <a:avLst/>
          </a:prstGeom>
          <a:noFill/>
          <a:ln>
            <a:noFill/>
          </a:ln>
        </p:spPr>
        <p:txBody>
          <a:bodyPr spcFirstLastPara="1" wrap="square" lIns="91425" tIns="45700" rIns="91425" bIns="45700" anchor="t" anchorCtr="0">
            <a:noAutofit/>
          </a:bodyPr>
          <a:lstStyle/>
          <a:p>
            <a:pPr marL="144000" lvl="0" indent="-144000">
              <a:lnSpc>
                <a:spcPct val="120000"/>
              </a:lnSpc>
              <a:buClr>
                <a:schemeClr val="dk1"/>
              </a:buClr>
              <a:buSzPts val="1200"/>
              <a:buFont typeface="Arial"/>
              <a:buChar char="•"/>
            </a:pPr>
            <a:r>
              <a:rPr lang="ja-JP" altLang="en-US" sz="1200" dirty="0">
                <a:solidFill>
                  <a:schemeClr val="dk1"/>
                </a:solidFill>
              </a:rPr>
              <a:t>福井県が衛星を打ち上げる（</a:t>
            </a:r>
            <a:r>
              <a:rPr lang="ja-JP" altLang="en-US" sz="1000" dirty="0">
                <a:solidFill>
                  <a:schemeClr val="dk1"/>
                </a:solidFill>
              </a:rPr>
              <a:t>「宇宙ビジネス創出推進自治体」２０１８年、内閣府と経済産業省が福井県、北海道、茨城県、山口県を衛星データ等を活用した宇宙ビジネスの創出を主体的・積極的に推進として</a:t>
            </a:r>
            <a:r>
              <a:rPr lang="ja-JP" altLang="en-US" sz="1200" dirty="0">
                <a:solidFill>
                  <a:schemeClr val="dk1"/>
                </a:solidFill>
              </a:rPr>
              <a:t>）ことから「衛星データプラットフォーム </a:t>
            </a:r>
            <a:r>
              <a:rPr lang="en-US" altLang="ja-JP" sz="1200" dirty="0">
                <a:solidFill>
                  <a:schemeClr val="dk1"/>
                </a:solidFill>
              </a:rPr>
              <a:t>Tellus</a:t>
            </a:r>
            <a:r>
              <a:rPr lang="ja-JP" altLang="en-US" sz="1200" dirty="0">
                <a:solidFill>
                  <a:schemeClr val="dk1"/>
                </a:solidFill>
              </a:rPr>
              <a:t>」を題材として、学生団体</a:t>
            </a:r>
            <a:r>
              <a:rPr lang="en-US" altLang="ja-JP" sz="1200" dirty="0">
                <a:solidFill>
                  <a:schemeClr val="dk1"/>
                </a:solidFill>
              </a:rPr>
              <a:t>WITH</a:t>
            </a:r>
            <a:r>
              <a:rPr lang="ja-JP" altLang="en-US" sz="1200" dirty="0" err="1">
                <a:solidFill>
                  <a:schemeClr val="dk1"/>
                </a:solidFill>
              </a:rPr>
              <a:t>、</a:t>
            </a:r>
            <a:r>
              <a:rPr lang="en-US" altLang="ja-JP" sz="1200" dirty="0">
                <a:solidFill>
                  <a:schemeClr val="dk1"/>
                </a:solidFill>
              </a:rPr>
              <a:t>jig.jp</a:t>
            </a:r>
            <a:r>
              <a:rPr lang="ja-JP" altLang="en-US" sz="1200" dirty="0" err="1">
                <a:solidFill>
                  <a:schemeClr val="dk1"/>
                </a:solidFill>
              </a:rPr>
              <a:t>、</a:t>
            </a:r>
            <a:r>
              <a:rPr lang="ja-JP" altLang="en-US" sz="1200" dirty="0">
                <a:solidFill>
                  <a:schemeClr val="dk1"/>
                </a:solidFill>
              </a:rPr>
              <a:t>自治体職員等の参加で、福野さんの衛星データ、</a:t>
            </a:r>
            <a:r>
              <a:rPr lang="en-US" altLang="ja-JP" sz="1200" dirty="0">
                <a:solidFill>
                  <a:schemeClr val="dk1"/>
                </a:solidFill>
              </a:rPr>
              <a:t>G</a:t>
            </a:r>
            <a:r>
              <a:rPr lang="ja-JP" altLang="en-US" sz="1200" dirty="0">
                <a:solidFill>
                  <a:schemeClr val="dk1"/>
                </a:solidFill>
              </a:rPr>
              <a:t>空間情報の概要の説明後、</a:t>
            </a:r>
            <a:r>
              <a:rPr lang="en-US" altLang="ja-JP" sz="1200" dirty="0">
                <a:solidFill>
                  <a:schemeClr val="dk1"/>
                </a:solidFill>
              </a:rPr>
              <a:t>3</a:t>
            </a:r>
            <a:r>
              <a:rPr lang="ja-JP" altLang="en-US" sz="1200" dirty="0" err="1">
                <a:solidFill>
                  <a:schemeClr val="dk1"/>
                </a:solidFill>
              </a:rPr>
              <a:t>つの</a:t>
            </a:r>
            <a:r>
              <a:rPr lang="ja-JP" altLang="en-US" sz="1200" dirty="0">
                <a:solidFill>
                  <a:schemeClr val="dk1"/>
                </a:solidFill>
              </a:rPr>
              <a:t>グループに別れアイデアを練り発表しました。</a:t>
            </a:r>
            <a:endParaRPr lang="en-US" altLang="ja-JP" sz="1200" dirty="0">
              <a:solidFill>
                <a:schemeClr val="dk1"/>
              </a:solidFill>
            </a:endParaRPr>
          </a:p>
          <a:p>
            <a:pPr lvl="0">
              <a:lnSpc>
                <a:spcPct val="120000"/>
              </a:lnSpc>
              <a:buClr>
                <a:schemeClr val="dk1"/>
              </a:buClr>
              <a:buSzPts val="1200"/>
            </a:pPr>
            <a:endParaRPr sz="1200" dirty="0">
              <a:solidFill>
                <a:schemeClr val="dk1"/>
              </a:solidFill>
              <a:latin typeface="Arial"/>
              <a:ea typeface="Arial"/>
              <a:cs typeface="Arial"/>
              <a:sym typeface="Arial"/>
            </a:endParaRPr>
          </a:p>
        </p:txBody>
      </p:sp>
      <p:sp>
        <p:nvSpPr>
          <p:cNvPr id="29"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0" name="テキスト ボックス 29"/>
          <p:cNvSpPr txBox="1"/>
          <p:nvPr/>
        </p:nvSpPr>
        <p:spPr>
          <a:xfrm>
            <a:off x="4811" y="1051"/>
            <a:ext cx="6970178" cy="1000274"/>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福井県鯖江市</a:t>
            </a:r>
            <a:r>
              <a:rPr lang="en-US" altLang="ja-JP" sz="2000" dirty="0" smtClean="0">
                <a:solidFill>
                  <a:srgbClr val="FFFFFF"/>
                </a:solidFill>
                <a:latin typeface="+mn-ea"/>
                <a:cs typeface="小塚ゴシック Pr6N R"/>
              </a:rPr>
              <a:t>/</a:t>
            </a:r>
            <a:r>
              <a:rPr lang="ja-JP" altLang="en-US" sz="2000" dirty="0" smtClean="0">
                <a:solidFill>
                  <a:srgbClr val="FFFFFF"/>
                </a:solidFill>
                <a:latin typeface="+mn-ea"/>
                <a:cs typeface="小塚ゴシック Pr6N R"/>
              </a:rPr>
              <a:t>インターナショナルオープンデータデイ福井</a:t>
            </a:r>
            <a:r>
              <a:rPr lang="en-US" altLang="ja-JP" sz="2000" dirty="0" smtClean="0">
                <a:solidFill>
                  <a:srgbClr val="FFFFFF"/>
                </a:solidFill>
                <a:latin typeface="+mn-ea"/>
                <a:cs typeface="小塚ゴシック Pr6N R"/>
              </a:rPr>
              <a:t>2019</a:t>
            </a:r>
          </a:p>
          <a:p>
            <a:r>
              <a:rPr lang="ja-JP" altLang="en-US" sz="2000" dirty="0" smtClean="0">
                <a:solidFill>
                  <a:srgbClr val="FFFFFF"/>
                </a:solidFill>
                <a:latin typeface="+mn-ea"/>
                <a:cs typeface="小塚ゴシック Pr6N R"/>
              </a:rPr>
              <a:t>～</a:t>
            </a:r>
            <a:r>
              <a:rPr lang="en-US" altLang="ja-JP" sz="2000" dirty="0">
                <a:solidFill>
                  <a:srgbClr val="FFFFFF"/>
                </a:solidFill>
                <a:latin typeface="+mn-ea"/>
                <a:cs typeface="小塚ゴシック Pr6N R"/>
              </a:rPr>
              <a:t>G</a:t>
            </a:r>
            <a:r>
              <a:rPr lang="ja-JP" altLang="en-US" sz="2000" dirty="0">
                <a:solidFill>
                  <a:srgbClr val="FFFFFF"/>
                </a:solidFill>
                <a:latin typeface="+mn-ea"/>
                <a:cs typeface="小塚ゴシック Pr6N R"/>
              </a:rPr>
              <a:t>空間に関していろいろ語ろう～</a:t>
            </a:r>
          </a:p>
        </p:txBody>
      </p:sp>
      <p:sp>
        <p:nvSpPr>
          <p:cNvPr id="31" name="角丸四角形 30"/>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pic>
        <p:nvPicPr>
          <p:cNvPr id="32" name="Google Shape;106;p13"/>
          <p:cNvPicPr preferRelativeResize="0"/>
          <p:nvPr/>
        </p:nvPicPr>
        <p:blipFill rotWithShape="1">
          <a:blip r:embed="rId5">
            <a:alphaModFix/>
          </a:blip>
          <a:srcRect/>
          <a:stretch/>
        </p:blipFill>
        <p:spPr>
          <a:xfrm>
            <a:off x="2453825" y="5130691"/>
            <a:ext cx="1961097" cy="1319722"/>
          </a:xfrm>
          <a:prstGeom prst="rect">
            <a:avLst/>
          </a:prstGeom>
          <a:noFill/>
          <a:ln>
            <a:noFill/>
          </a:ln>
        </p:spPr>
      </p:pic>
      <p:pic>
        <p:nvPicPr>
          <p:cNvPr id="107" name="Google Shape;107;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44853" y="4741092"/>
            <a:ext cx="2231648" cy="1309721"/>
          </a:xfrm>
          <a:prstGeom prst="rect">
            <a:avLst/>
          </a:prstGeom>
          <a:noFill/>
          <a:ln>
            <a:noFill/>
          </a:ln>
        </p:spPr>
      </p:pic>
    </p:spTree>
    <p:extLst>
      <p:ext uri="{BB962C8B-B14F-4D97-AF65-F5344CB8AC3E}">
        <p14:creationId xmlns:p14="http://schemas.microsoft.com/office/powerpoint/2010/main" val="398014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827741"/>
            <a:ext cx="7899475"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a:t>
            </a:r>
            <a:r>
              <a:rPr lang="ja-JP" altLang="en-US" sz="1400" dirty="0">
                <a:solidFill>
                  <a:srgbClr val="FFFFFF"/>
                </a:solidFill>
                <a:latin typeface="+mn-ea"/>
                <a:ea typeface="+mn-ea"/>
                <a:cs typeface="小塚ゴシック Pr6N R"/>
              </a:rPr>
              <a:t> </a:t>
            </a:r>
            <a:r>
              <a:rPr lang="en-US" altLang="ja-JP" sz="1400" dirty="0">
                <a:solidFill>
                  <a:srgbClr val="FFFFFF"/>
                </a:solidFill>
                <a:latin typeface="+mn-ea"/>
                <a:ea typeface="+mn-ea"/>
                <a:cs typeface="小塚ゴシック Pr6N R"/>
              </a:rPr>
              <a:t>Code for </a:t>
            </a:r>
            <a:r>
              <a:rPr lang="en-US" altLang="ja-JP" sz="1400" dirty="0" err="1">
                <a:solidFill>
                  <a:srgbClr val="FFFFFF"/>
                </a:solidFill>
                <a:latin typeface="+mn-ea"/>
                <a:ea typeface="+mn-ea"/>
                <a:cs typeface="小塚ゴシック Pr6N R"/>
              </a:rPr>
              <a:t>Kakegawa</a:t>
            </a:r>
            <a:r>
              <a:rPr lang="ja-JP" altLang="en-US" sz="1400" dirty="0">
                <a:solidFill>
                  <a:srgbClr val="FFFFFF"/>
                </a:solidFill>
                <a:latin typeface="+mn-ea"/>
                <a:ea typeface="+mn-ea"/>
                <a:cs typeface="小塚ゴシック Pr6N R"/>
              </a:rPr>
              <a:t>・掛川市　</a:t>
            </a:r>
            <a:endParaRPr lang="en-US" altLang="ja-JP"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46655"/>
            <a:ext cx="9911641" cy="5128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rPr>
              <a:t>掛川市や近隣地域において、自動運転車、ドローン、古文書、</a:t>
            </a:r>
            <a:r>
              <a:rPr lang="en-US" altLang="ja-JP" sz="1600" b="1" dirty="0">
                <a:latin typeface="+mn-ea"/>
                <a:ea typeface="+mn-ea"/>
              </a:rPr>
              <a:t>OpenStreetMap</a:t>
            </a:r>
            <a:r>
              <a:rPr lang="ja-JP" altLang="en-US" sz="1600" b="1" dirty="0">
                <a:latin typeface="+mn-ea"/>
                <a:ea typeface="+mn-ea"/>
              </a:rPr>
              <a:t>などを通じてデータ活用、</a:t>
            </a:r>
            <a:r>
              <a:rPr lang="en-US" altLang="ja-JP" sz="1600" b="1" dirty="0">
                <a:latin typeface="+mn-ea"/>
                <a:ea typeface="+mn-ea"/>
              </a:rPr>
              <a:t>ICT</a:t>
            </a:r>
            <a:r>
              <a:rPr lang="ja-JP" altLang="en-US" sz="1600" b="1" dirty="0">
                <a:latin typeface="+mn-ea"/>
                <a:ea typeface="+mn-ea"/>
              </a:rPr>
              <a:t>活用に取り組んでいる各種団体の展示、プレゼンを実施。</a:t>
            </a:r>
            <a:endParaRPr lang="en-US" altLang="ja-JP" sz="700" b="1" dirty="0">
              <a:latin typeface="+mn-ea"/>
              <a:ea typeface="+mn-ea"/>
              <a:cs typeface="小塚ゴシック Pr6N R"/>
            </a:endParaRP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本イベントに興味のある方・</a:t>
              </a:r>
              <a:r>
                <a:rPr lang="en-US" altLang="ja-JP" sz="1200" dirty="0">
                  <a:solidFill>
                    <a:schemeClr val="tx1"/>
                  </a:solidFill>
                  <a:latin typeface="小塚ゴシック Pr6N L"/>
                  <a:ea typeface="小塚ゴシック Pr6N L"/>
                  <a:cs typeface="小塚ゴシック Pr6N L"/>
                </a:rPr>
                <a:t>80</a:t>
              </a:r>
              <a:r>
                <a:rPr lang="ja-JP" altLang="en-US" sz="1200" dirty="0">
                  <a:solidFill>
                    <a:schemeClr val="tx1"/>
                  </a:solidFill>
                  <a:latin typeface="小塚ゴシック Pr6N L"/>
                  <a:ea typeface="小塚ゴシック Pr6N L"/>
                  <a:cs typeface="小塚ゴシック Pr6N L"/>
                </a:rPr>
                <a:t>人</a:t>
              </a:r>
              <a:endParaRPr kumimoji="1" lang="ja-JP" altLang="en-US" sz="1200" dirty="0">
                <a:solidFill>
                  <a:schemeClr val="tx1"/>
                </a:solidFill>
                <a:latin typeface="小塚ゴシック Pr6N L"/>
                <a:ea typeface="小塚ゴシック Pr6N L"/>
                <a:cs typeface="小塚ゴシック Pr6N L"/>
              </a:endParaRP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掛川市：大日本報徳社</a:t>
              </a:r>
              <a:endParaRPr lang="en-US" altLang="ja-JP" sz="1200" dirty="0">
                <a:solidFill>
                  <a:schemeClr val="tx1"/>
                </a:solidFill>
                <a:latin typeface="小塚ゴシック Pr6N L"/>
                <a:ea typeface="小塚ゴシック Pr6N L"/>
                <a:cs typeface="小塚ゴシック Pr6N L"/>
              </a:endParaRP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https://www.facebook.com/events/532934953882261/</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sp>
        <p:nvSpPr>
          <p:cNvPr id="30" name="正方形/長方形 29"/>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fontAlgn="base"/>
            <a:r>
              <a:rPr lang="ja-JP" altLang="en-US" dirty="0"/>
              <a:t>・地域でデータ利活用をされている方、ものづくりができる方、行政、課題を抱えている方々を繋げるいい機会になりました。</a:t>
            </a:r>
          </a:p>
          <a:p>
            <a:pPr fontAlgn="base"/>
            <a:r>
              <a:rPr lang="ja-JP" altLang="en-US" dirty="0"/>
              <a:t>・これからも繋げる場として開催をしていきます。</a:t>
            </a:r>
          </a:p>
          <a:p>
            <a:pPr marL="144000" indent="-144000">
              <a:lnSpc>
                <a:spcPct val="120000"/>
              </a:lnSpc>
              <a:buFont typeface="Arial" panose="020B0604020202020204" pitchFamily="34" charset="0"/>
              <a:buChar char="•"/>
            </a:pPr>
            <a:endParaRPr lang="ja-JP" altLang="en-US" sz="1200" dirty="0">
              <a:latin typeface="小塚ゴシック Pr6N L"/>
              <a:ea typeface="小塚ゴシック Pr6N L"/>
              <a:cs typeface="小塚ゴシック Pr6N L"/>
            </a:endParaRPr>
          </a:p>
        </p:txBody>
      </p:sp>
      <p:pic>
        <p:nvPicPr>
          <p:cNvPr id="53" name="図 52"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cxnSp>
        <p:nvCxnSpPr>
          <p:cNvPr id="54" name="直線コネクタ 53"/>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9" name="正方形/長方形 8">
            <a:extLst>
              <a:ext uri="{FF2B5EF4-FFF2-40B4-BE49-F238E27FC236}">
                <a16:creationId xmlns:a16="http://schemas.microsoft.com/office/drawing/2014/main" id="{4C47703A-CF84-4D1B-8231-F22AAEA7766A}"/>
              </a:ext>
            </a:extLst>
          </p:cNvPr>
          <p:cNvSpPr/>
          <p:nvPr/>
        </p:nvSpPr>
        <p:spPr>
          <a:xfrm>
            <a:off x="146584" y="4470139"/>
            <a:ext cx="4554615" cy="2123658"/>
          </a:xfrm>
          <a:prstGeom prst="rect">
            <a:avLst/>
          </a:prstGeom>
        </p:spPr>
        <p:txBody>
          <a:bodyPr wrap="square">
            <a:spAutoFit/>
          </a:bodyPr>
          <a:lstStyle/>
          <a:p>
            <a:r>
              <a:rPr lang="en-US" altLang="ja-JP" sz="1200" dirty="0"/>
              <a:t>【</a:t>
            </a:r>
            <a:r>
              <a:rPr lang="ja-JP" altLang="en-US" sz="1200" dirty="0"/>
              <a:t>展示団体・内容</a:t>
            </a:r>
            <a:r>
              <a:rPr lang="en-US" altLang="ja-JP" sz="1200" dirty="0"/>
              <a:t>】</a:t>
            </a:r>
          </a:p>
          <a:p>
            <a:r>
              <a:rPr lang="ja-JP" altLang="en-US" sz="1200" dirty="0"/>
              <a:t>・</a:t>
            </a:r>
            <a:r>
              <a:rPr lang="en-US" altLang="ja-JP" sz="1200" dirty="0"/>
              <a:t>Code for </a:t>
            </a:r>
            <a:r>
              <a:rPr lang="en-US" altLang="ja-JP" sz="1200" dirty="0" err="1"/>
              <a:t>Kakegawa</a:t>
            </a:r>
            <a:r>
              <a:rPr lang="ja-JP" altLang="en-US" sz="1200" dirty="0"/>
              <a:t>「</a:t>
            </a:r>
            <a:r>
              <a:rPr lang="en-US" altLang="ja-JP" sz="1200" dirty="0"/>
              <a:t>ICT</a:t>
            </a:r>
            <a:r>
              <a:rPr lang="ja-JP" altLang="en-US" sz="1200" dirty="0"/>
              <a:t>わな」</a:t>
            </a:r>
          </a:p>
          <a:p>
            <a:r>
              <a:rPr lang="ja-JP" altLang="en-US" sz="1200" dirty="0"/>
              <a:t>・掛川西高等学校「プロジェクションマッピング」</a:t>
            </a:r>
          </a:p>
          <a:p>
            <a:r>
              <a:rPr lang="ja-JP" altLang="en-US" sz="1200" dirty="0"/>
              <a:t>・島田商業高等学校「オープンデータ活用アプリ」</a:t>
            </a:r>
          </a:p>
          <a:p>
            <a:r>
              <a:rPr lang="ja-JP" altLang="en-US" sz="1200" dirty="0"/>
              <a:t>・日本</a:t>
            </a:r>
            <a:r>
              <a:rPr lang="en-US" altLang="ja-JP" sz="1200" dirty="0"/>
              <a:t>Android</a:t>
            </a:r>
            <a:r>
              <a:rPr lang="ja-JP" altLang="en-US" sz="1200" dirty="0"/>
              <a:t>の会 浜松支部「</a:t>
            </a:r>
            <a:r>
              <a:rPr lang="en-US" altLang="ja-JP" sz="1200" dirty="0"/>
              <a:t>Android</a:t>
            </a:r>
            <a:r>
              <a:rPr lang="ja-JP" altLang="en-US" sz="1200" dirty="0"/>
              <a:t>端末流しそうめん」</a:t>
            </a:r>
          </a:p>
          <a:p>
            <a:r>
              <a:rPr lang="ja-JP" altLang="en-US" sz="1200" dirty="0"/>
              <a:t>・</a:t>
            </a:r>
            <a:r>
              <a:rPr lang="en-US" altLang="ja-JP" sz="1200" dirty="0"/>
              <a:t>OpenStreetMap</a:t>
            </a:r>
            <a:r>
              <a:rPr lang="ja-JP" altLang="en-US" sz="1200" dirty="0"/>
              <a:t>掛川「オープンストリートマップ掛川活動報告」</a:t>
            </a:r>
          </a:p>
          <a:p>
            <a:r>
              <a:rPr lang="ja-JP" altLang="en-US" sz="1200" dirty="0"/>
              <a:t>・中東遠</a:t>
            </a:r>
            <a:r>
              <a:rPr lang="en-US" altLang="ja-JP" sz="1200" dirty="0"/>
              <a:t>ICT</a:t>
            </a:r>
            <a:r>
              <a:rPr lang="ja-JP" altLang="en-US" sz="1200" dirty="0"/>
              <a:t>サミット「市域を越えた道路台帳オープンデータ化」</a:t>
            </a:r>
          </a:p>
          <a:p>
            <a:r>
              <a:rPr lang="ja-JP" altLang="en-US" sz="1200" dirty="0"/>
              <a:t>・掛川市教育委員会「古文書デジタルアーカイブ」</a:t>
            </a:r>
          </a:p>
          <a:p>
            <a:r>
              <a:rPr lang="ja-JP" altLang="en-US" sz="1200" dirty="0"/>
              <a:t>・</a:t>
            </a:r>
            <a:r>
              <a:rPr lang="en-US" altLang="ja-JP" sz="1200" dirty="0" err="1"/>
              <a:t>Kwiksher</a:t>
            </a:r>
            <a:r>
              <a:rPr lang="ja-JP" altLang="en-US" sz="1200" dirty="0"/>
              <a:t>「</a:t>
            </a:r>
            <a:r>
              <a:rPr lang="en-US" altLang="ja-JP" sz="1200" dirty="0"/>
              <a:t>AI</a:t>
            </a:r>
            <a:r>
              <a:rPr lang="ja-JP" altLang="en-US" sz="1200" dirty="0"/>
              <a:t>学習</a:t>
            </a:r>
            <a:r>
              <a:rPr lang="en-US" altLang="ja-JP" sz="1200" dirty="0"/>
              <a:t>Car “Donkey Car”</a:t>
            </a:r>
            <a:r>
              <a:rPr lang="ja-JP" altLang="en-US" sz="1200" dirty="0"/>
              <a:t>」</a:t>
            </a:r>
          </a:p>
          <a:p>
            <a:r>
              <a:rPr lang="ja-JP" altLang="en-US" sz="1200" dirty="0"/>
              <a:t>・</a:t>
            </a:r>
            <a:r>
              <a:rPr lang="ja-JP" altLang="en-US" sz="1200" dirty="0" err="1"/>
              <a:t>ちっくん</a:t>
            </a:r>
            <a:r>
              <a:rPr lang="en-US" altLang="ja-JP" sz="1200" dirty="0"/>
              <a:t>11</a:t>
            </a:r>
            <a:r>
              <a:rPr lang="ja-JP" altLang="en-US" sz="1200" dirty="0"/>
              <a:t>（掛川市健康づくり課） 「予防接種案内チャットボット」</a:t>
            </a:r>
          </a:p>
          <a:p>
            <a:r>
              <a:rPr lang="ja-JP" altLang="en-US" sz="1200" dirty="0"/>
              <a:t>・</a:t>
            </a:r>
            <a:r>
              <a:rPr lang="en-US" altLang="ja-JP" sz="1200" dirty="0"/>
              <a:t>Code for </a:t>
            </a:r>
            <a:r>
              <a:rPr lang="en-US" altLang="ja-JP" sz="1200" dirty="0" err="1"/>
              <a:t>Kakegawa</a:t>
            </a:r>
            <a:r>
              <a:rPr lang="en-US" altLang="ja-JP" sz="1200" dirty="0"/>
              <a:t>&amp;</a:t>
            </a:r>
            <a:r>
              <a:rPr lang="ja-JP" altLang="en-US" sz="1200" dirty="0"/>
              <a:t>掛川市企画政策課「掛川城オープンデータ化」</a:t>
            </a:r>
          </a:p>
        </p:txBody>
      </p:sp>
      <p:pic>
        <p:nvPicPr>
          <p:cNvPr id="1026" name="Picture 2" descr="https://pbs.twimg.com/media/D0ndp2KU4AAePNq.jpg:large">
            <a:extLst>
              <a:ext uri="{FF2B5EF4-FFF2-40B4-BE49-F238E27FC236}">
                <a16:creationId xmlns:a16="http://schemas.microsoft.com/office/drawing/2014/main" id="{75D62370-8333-4857-97BD-B006EBD3A5D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7070" y="2072167"/>
            <a:ext cx="3654253" cy="2364532"/>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29" name="テキスト ボックス 28"/>
          <p:cNvSpPr txBox="1"/>
          <p:nvPr/>
        </p:nvSpPr>
        <p:spPr>
          <a:xfrm>
            <a:off x="4811" y="1051"/>
            <a:ext cx="5299849"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静岡県</a:t>
            </a:r>
            <a:r>
              <a:rPr lang="ja-JP" altLang="en-US" sz="2000" dirty="0" smtClean="0">
                <a:solidFill>
                  <a:srgbClr val="FFFFFF"/>
                </a:solidFill>
                <a:latin typeface="+mn-ea"/>
                <a:cs typeface="小塚ゴシック Pr6N R"/>
              </a:rPr>
              <a:t>掛川市</a:t>
            </a:r>
            <a:r>
              <a:rPr lang="en-US" altLang="ja-JP" sz="2000" dirty="0" smtClean="0">
                <a:solidFill>
                  <a:srgbClr val="FFFFFF"/>
                </a:solidFill>
                <a:latin typeface="+mn-ea"/>
                <a:cs typeface="小塚ゴシック Pr6N R"/>
              </a:rPr>
              <a:t>/</a:t>
            </a:r>
            <a:r>
              <a:rPr lang="ja-JP" altLang="en-US" sz="2000" dirty="0">
                <a:solidFill>
                  <a:srgbClr val="FFFFFF"/>
                </a:solidFill>
                <a:latin typeface="+mn-ea"/>
                <a:cs typeface="小塚ゴシック Pr6N R"/>
              </a:rPr>
              <a:t>オープンデータデイ</a:t>
            </a:r>
            <a:r>
              <a:rPr lang="en-US" altLang="ja-JP" sz="2000" dirty="0">
                <a:solidFill>
                  <a:srgbClr val="FFFFFF"/>
                </a:solidFill>
                <a:latin typeface="+mn-ea"/>
                <a:cs typeface="小塚ゴシック Pr6N R"/>
              </a:rPr>
              <a:t>2019 in </a:t>
            </a:r>
            <a:r>
              <a:rPr lang="ja-JP" altLang="en-US" sz="2000" dirty="0">
                <a:solidFill>
                  <a:srgbClr val="FFFFFF"/>
                </a:solidFill>
                <a:latin typeface="+mn-ea"/>
                <a:cs typeface="小塚ゴシック Pr6N R"/>
              </a:rPr>
              <a:t>掛川</a:t>
            </a:r>
          </a:p>
        </p:txBody>
      </p:sp>
      <p:sp>
        <p:nvSpPr>
          <p:cNvPr id="31" name="角丸四角形 30"/>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3570642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4811" y="1149"/>
            <a:ext cx="9906000" cy="1252759"/>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6" name="Google Shape;86;p13"/>
          <p:cNvSpPr txBox="1"/>
          <p:nvPr/>
        </p:nvSpPr>
        <p:spPr>
          <a:xfrm>
            <a:off x="57563" y="827741"/>
            <a:ext cx="7899475" cy="42501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FFFFFF"/>
                </a:solidFill>
                <a:latin typeface="+mn-ea"/>
                <a:cs typeface="Arial"/>
                <a:sym typeface="Arial"/>
              </a:rPr>
              <a:t>By 行動for会津</a:t>
            </a:r>
            <a:endParaRPr sz="1400" b="0" i="0" u="none" strike="noStrike" cap="none">
              <a:solidFill>
                <a:srgbClr val="FFFFFF"/>
              </a:solidFill>
              <a:latin typeface="+mn-ea"/>
              <a:cs typeface="Arial"/>
              <a:sym typeface="Arial"/>
            </a:endParaRPr>
          </a:p>
        </p:txBody>
      </p:sp>
      <p:sp>
        <p:nvSpPr>
          <p:cNvPr id="87" name="Google Shape;87;p13"/>
          <p:cNvSpPr/>
          <p:nvPr/>
        </p:nvSpPr>
        <p:spPr>
          <a:xfrm>
            <a:off x="0" y="6577577"/>
            <a:ext cx="9906000" cy="280423"/>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88" name="Google Shape;88;p13"/>
          <p:cNvSpPr txBox="1"/>
          <p:nvPr/>
        </p:nvSpPr>
        <p:spPr>
          <a:xfrm>
            <a:off x="-350" y="1469964"/>
            <a:ext cx="9911641" cy="4661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dirty="0">
                <a:solidFill>
                  <a:schemeClr val="dk1"/>
                </a:solidFill>
              </a:rPr>
              <a:t>様々なところで講演をしているメンバーの「資料の共有化」を兼ねた発表を行った。また、街の中に新しくできる建物をどのようにオープンに進めていくかの検討を行った</a:t>
            </a:r>
            <a:endParaRPr sz="1600" b="1" i="0" u="none" strike="noStrike" cap="none" dirty="0">
              <a:solidFill>
                <a:schemeClr val="dk1"/>
              </a:solidFill>
              <a:latin typeface="Arial"/>
              <a:ea typeface="Arial"/>
              <a:cs typeface="Arial"/>
              <a:sym typeface="Arial"/>
            </a:endParaRPr>
          </a:p>
        </p:txBody>
      </p:sp>
      <p:grpSp>
        <p:nvGrpSpPr>
          <p:cNvPr id="89" name="Google Shape;89;p13"/>
          <p:cNvGrpSpPr/>
          <p:nvPr/>
        </p:nvGrpSpPr>
        <p:grpSpPr>
          <a:xfrm>
            <a:off x="4633547" y="2759084"/>
            <a:ext cx="5125868" cy="357163"/>
            <a:chOff x="5610583" y="2759084"/>
            <a:chExt cx="5125868" cy="357163"/>
          </a:xfrm>
        </p:grpSpPr>
        <p:sp>
          <p:nvSpPr>
            <p:cNvPr id="90" name="Google Shape;90;p13"/>
            <p:cNvSpPr/>
            <p:nvPr/>
          </p:nvSpPr>
          <p:spPr>
            <a:xfrm>
              <a:off x="6709621" y="2764558"/>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a:solidFill>
                    <a:schemeClr val="dk1"/>
                  </a:solidFill>
                </a:rPr>
                <a:t>会津大学、デザイニウム、シンク、会津ゼネラル</a:t>
              </a:r>
              <a:endParaRPr sz="1200">
                <a:solidFill>
                  <a:schemeClr val="dk1"/>
                </a:solidFill>
              </a:endParaRPr>
            </a:p>
            <a:p>
              <a:pPr marL="0" marR="0" lvl="0" indent="0" algn="ctr" rtl="0">
                <a:lnSpc>
                  <a:spcPct val="100000"/>
                </a:lnSpc>
                <a:spcBef>
                  <a:spcPts val="0"/>
                </a:spcBef>
                <a:spcAft>
                  <a:spcPts val="0"/>
                </a:spcAft>
                <a:buNone/>
              </a:pPr>
              <a:r>
                <a:rPr lang="ja-JP" sz="1200">
                  <a:solidFill>
                    <a:schemeClr val="dk1"/>
                  </a:solidFill>
                </a:rPr>
                <a:t>会津若松市役所オープンデータWG</a:t>
              </a:r>
              <a:endParaRPr sz="1200" b="0" i="0" u="none" strike="noStrike" cap="none">
                <a:solidFill>
                  <a:schemeClr val="dk1"/>
                </a:solidFill>
                <a:latin typeface="Arial"/>
                <a:ea typeface="Arial"/>
                <a:cs typeface="Arial"/>
                <a:sym typeface="Arial"/>
              </a:endParaRPr>
            </a:p>
          </p:txBody>
        </p:sp>
        <p:sp>
          <p:nvSpPr>
            <p:cNvPr id="91" name="Google Shape;91;p13"/>
            <p:cNvSpPr/>
            <p:nvPr/>
          </p:nvSpPr>
          <p:spPr>
            <a:xfrm>
              <a:off x="5610583" y="2759084"/>
              <a:ext cx="1297513"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主な参加者</a:t>
              </a:r>
              <a:endParaRPr sz="1400" b="0" i="0" u="none" strike="noStrike" cap="none">
                <a:solidFill>
                  <a:schemeClr val="lt1"/>
                </a:solidFill>
                <a:latin typeface="Arial"/>
                <a:ea typeface="Arial"/>
                <a:cs typeface="Arial"/>
                <a:sym typeface="Arial"/>
              </a:endParaRPr>
            </a:p>
          </p:txBody>
        </p:sp>
      </p:grpSp>
      <p:grpSp>
        <p:nvGrpSpPr>
          <p:cNvPr id="92" name="Google Shape;92;p13"/>
          <p:cNvGrpSpPr/>
          <p:nvPr/>
        </p:nvGrpSpPr>
        <p:grpSpPr>
          <a:xfrm>
            <a:off x="4633547" y="2247830"/>
            <a:ext cx="5125868" cy="360481"/>
            <a:chOff x="4957624" y="2247830"/>
            <a:chExt cx="5125868" cy="360481"/>
          </a:xfrm>
        </p:grpSpPr>
        <p:sp>
          <p:nvSpPr>
            <p:cNvPr id="93" name="Google Shape;93;p13"/>
            <p:cNvSpPr/>
            <p:nvPr/>
          </p:nvSpPr>
          <p:spPr>
            <a:xfrm>
              <a:off x="6056662" y="2247830"/>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a:solidFill>
                    <a:schemeClr val="dk1"/>
                  </a:solidFill>
                </a:rPr>
                <a:t>会津若松市　AiCT</a:t>
              </a:r>
              <a:endParaRPr sz="1200" b="0" i="0" u="none" strike="noStrike" cap="none">
                <a:solidFill>
                  <a:schemeClr val="dk1"/>
                </a:solidFill>
                <a:latin typeface="Arial"/>
                <a:ea typeface="Arial"/>
                <a:cs typeface="Arial"/>
                <a:sym typeface="Arial"/>
              </a:endParaRPr>
            </a:p>
          </p:txBody>
        </p:sp>
        <p:sp>
          <p:nvSpPr>
            <p:cNvPr id="94" name="Google Shape;94;p13"/>
            <p:cNvSpPr/>
            <p:nvPr/>
          </p:nvSpPr>
          <p:spPr>
            <a:xfrm>
              <a:off x="4957624" y="2251148"/>
              <a:ext cx="1274749"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開催場所</a:t>
              </a:r>
              <a:endParaRPr sz="1400" b="0" i="0" u="none" strike="noStrike" cap="none">
                <a:solidFill>
                  <a:schemeClr val="lt1"/>
                </a:solidFill>
                <a:latin typeface="Arial"/>
                <a:ea typeface="Arial"/>
                <a:cs typeface="Arial"/>
                <a:sym typeface="Arial"/>
              </a:endParaRPr>
            </a:p>
          </p:txBody>
        </p:sp>
      </p:grpSp>
      <p:grpSp>
        <p:nvGrpSpPr>
          <p:cNvPr id="95" name="Google Shape;95;p13"/>
          <p:cNvGrpSpPr/>
          <p:nvPr/>
        </p:nvGrpSpPr>
        <p:grpSpPr>
          <a:xfrm>
            <a:off x="4633547" y="3292129"/>
            <a:ext cx="5125868" cy="361791"/>
            <a:chOff x="5000244" y="3292129"/>
            <a:chExt cx="5125868" cy="361791"/>
          </a:xfrm>
        </p:grpSpPr>
        <p:sp>
          <p:nvSpPr>
            <p:cNvPr id="96" name="Google Shape;96;p13"/>
            <p:cNvSpPr/>
            <p:nvPr/>
          </p:nvSpPr>
          <p:spPr>
            <a:xfrm>
              <a:off x="6099282" y="3297603"/>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0" i="0" u="none" strike="noStrike" cap="none">
                  <a:solidFill>
                    <a:schemeClr val="dk1"/>
                  </a:solidFill>
                  <a:latin typeface="Arial"/>
                  <a:ea typeface="Arial"/>
                  <a:cs typeface="Arial"/>
                  <a:sym typeface="Arial"/>
                </a:rPr>
                <a:t>https://www.facebook.com/events/2593277124022996/</a:t>
              </a:r>
              <a:endParaRPr/>
            </a:p>
          </p:txBody>
        </p:sp>
        <p:sp>
          <p:nvSpPr>
            <p:cNvPr id="97" name="Google Shape;97;p13"/>
            <p:cNvSpPr/>
            <p:nvPr/>
          </p:nvSpPr>
          <p:spPr>
            <a:xfrm>
              <a:off x="5000244" y="3292129"/>
              <a:ext cx="1246823" cy="361791"/>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紹介URL</a:t>
              </a:r>
              <a:endParaRPr sz="1400" b="0" i="0" u="none" strike="noStrike" cap="none">
                <a:solidFill>
                  <a:schemeClr val="lt1"/>
                </a:solidFill>
                <a:latin typeface="Arial"/>
                <a:ea typeface="Arial"/>
                <a:cs typeface="Arial"/>
                <a:sym typeface="Arial"/>
              </a:endParaRPr>
            </a:p>
          </p:txBody>
        </p:sp>
      </p:grpSp>
      <p:sp>
        <p:nvSpPr>
          <p:cNvPr id="98" name="Google Shape;98;p13"/>
          <p:cNvSpPr/>
          <p:nvPr/>
        </p:nvSpPr>
        <p:spPr>
          <a:xfrm>
            <a:off x="4633547" y="3798727"/>
            <a:ext cx="5125868" cy="2663928"/>
          </a:xfrm>
          <a:prstGeom prst="roundRect">
            <a:avLst>
              <a:gd name="adj" fmla="val 9905"/>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3"/>
          <p:cNvSpPr txBox="1"/>
          <p:nvPr/>
        </p:nvSpPr>
        <p:spPr>
          <a:xfrm>
            <a:off x="5525796" y="3996896"/>
            <a:ext cx="480692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400" b="0" i="0" u="none" strike="noStrike" cap="none" dirty="0">
                <a:solidFill>
                  <a:srgbClr val="333399"/>
                </a:solidFill>
                <a:latin typeface="Arial"/>
                <a:ea typeface="Arial"/>
                <a:cs typeface="Arial"/>
                <a:sym typeface="Arial"/>
              </a:rPr>
              <a:t>イベントの開催を</a:t>
            </a:r>
            <a:r>
              <a:rPr lang="ja-JP" sz="2400" b="0" i="0" u="none" strike="noStrike" cap="none" dirty="0" smtClean="0">
                <a:solidFill>
                  <a:srgbClr val="333399"/>
                </a:solidFill>
                <a:latin typeface="Arial"/>
                <a:ea typeface="Arial"/>
                <a:cs typeface="Arial"/>
                <a:sym typeface="Arial"/>
              </a:rPr>
              <a:t>終えて</a:t>
            </a:r>
            <a:r>
              <a:rPr lang="ja-JP" altLang="en-US" sz="2400" b="0" i="0" u="none" strike="noStrike" cap="none" dirty="0" smtClean="0">
                <a:solidFill>
                  <a:srgbClr val="333399"/>
                </a:solidFill>
                <a:latin typeface="+mj-ea"/>
                <a:ea typeface="+mj-ea"/>
                <a:cs typeface="Arial"/>
                <a:sym typeface="Arial"/>
              </a:rPr>
              <a:t>・・・</a:t>
            </a:r>
            <a:endParaRPr sz="2400" b="0" i="0" u="none" strike="noStrike" cap="none" dirty="0">
              <a:solidFill>
                <a:srgbClr val="333399"/>
              </a:solidFill>
              <a:latin typeface="+mj-ea"/>
              <a:ea typeface="+mj-ea"/>
              <a:cs typeface="Arial"/>
              <a:sym typeface="Arial"/>
            </a:endParaRPr>
          </a:p>
        </p:txBody>
      </p:sp>
      <p:sp>
        <p:nvSpPr>
          <p:cNvPr id="100" name="Google Shape;100;p13"/>
          <p:cNvSpPr/>
          <p:nvPr/>
        </p:nvSpPr>
        <p:spPr>
          <a:xfrm>
            <a:off x="4733364" y="4651486"/>
            <a:ext cx="4932000" cy="1804802"/>
          </a:xfrm>
          <a:prstGeom prst="rect">
            <a:avLst/>
          </a:prstGeom>
          <a:noFill/>
          <a:ln>
            <a:noFill/>
          </a:ln>
        </p:spPr>
        <p:txBody>
          <a:bodyPr spcFirstLastPara="1" wrap="square" lIns="91425" tIns="45700" rIns="91425" bIns="45700" anchor="t" anchorCtr="0">
            <a:noAutofit/>
          </a:bodyPr>
          <a:lstStyle/>
          <a:p>
            <a:pPr marL="457200" lvl="0" indent="-304800" rtl="0">
              <a:spcBef>
                <a:spcPts val="0"/>
              </a:spcBef>
              <a:spcAft>
                <a:spcPts val="0"/>
              </a:spcAft>
              <a:buSzPts val="1200"/>
              <a:buChar char="•"/>
            </a:pPr>
            <a:r>
              <a:rPr lang="ja-JP" sz="1600" dirty="0">
                <a:solidFill>
                  <a:schemeClr val="dk1"/>
                </a:solidFill>
              </a:rPr>
              <a:t>普段は外で発表することが多いメンバーの貴重なプレゼンを見ることができた。定期的にこのような機会を設けたい。</a:t>
            </a:r>
            <a:endParaRPr sz="1600" dirty="0">
              <a:solidFill>
                <a:schemeClr val="dk1"/>
              </a:solidFill>
            </a:endParaRPr>
          </a:p>
          <a:p>
            <a:pPr marL="457200" lvl="0" indent="-304800" rtl="0">
              <a:spcBef>
                <a:spcPts val="0"/>
              </a:spcBef>
              <a:spcAft>
                <a:spcPts val="0"/>
              </a:spcAft>
              <a:buSzPts val="1200"/>
              <a:buChar char="•"/>
            </a:pPr>
            <a:r>
              <a:rPr lang="ja-JP" sz="1600" dirty="0">
                <a:solidFill>
                  <a:schemeClr val="dk1"/>
                </a:solidFill>
              </a:rPr>
              <a:t>小さな子供達や女性が参加しやすいオープンな場を目指した。→そのためには託児施設などがあると良い→新しい施設はオープンな場にするためにはそのような施策が必要である。</a:t>
            </a:r>
            <a:endParaRPr sz="1100" dirty="0">
              <a:solidFill>
                <a:schemeClr val="dk1"/>
              </a:solidFill>
            </a:endParaRPr>
          </a:p>
          <a:p>
            <a:pPr marL="144000" marR="0" lvl="0" indent="-67800" rtl="0">
              <a:lnSpc>
                <a:spcPct val="120000"/>
              </a:lnSpc>
              <a:spcBef>
                <a:spcPts val="0"/>
              </a:spcBef>
              <a:spcAft>
                <a:spcPts val="0"/>
              </a:spcAft>
              <a:buClr>
                <a:srgbClr val="000000"/>
              </a:buClr>
              <a:buSzPts val="1200"/>
              <a:buFont typeface="Arial"/>
              <a:buNone/>
            </a:pPr>
            <a:endParaRPr sz="1100" b="0" i="0" u="none" strike="noStrike" cap="none" dirty="0">
              <a:solidFill>
                <a:schemeClr val="dk1"/>
              </a:solidFill>
              <a:latin typeface="Arial"/>
              <a:ea typeface="Arial"/>
              <a:cs typeface="Arial"/>
              <a:sym typeface="Arial"/>
            </a:endParaRPr>
          </a:p>
        </p:txBody>
      </p:sp>
      <p:pic>
        <p:nvPicPr>
          <p:cNvPr id="103" name="Google Shape;103;p13" descr="拡声器.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3452" y="3794026"/>
            <a:ext cx="903101" cy="903101"/>
          </a:xfrm>
          <a:prstGeom prst="rect">
            <a:avLst/>
          </a:prstGeom>
          <a:noFill/>
          <a:ln>
            <a:noFill/>
          </a:ln>
        </p:spPr>
      </p:pic>
      <p:cxnSp>
        <p:nvCxnSpPr>
          <p:cNvPr id="104" name="Google Shape;104;p13"/>
          <p:cNvCxnSpPr/>
          <p:nvPr/>
        </p:nvCxnSpPr>
        <p:spPr>
          <a:xfrm rot="10800000">
            <a:off x="4372" y="1405574"/>
            <a:ext cx="9901628" cy="0"/>
          </a:xfrm>
          <a:prstGeom prst="straightConnector1">
            <a:avLst/>
          </a:prstGeom>
          <a:noFill/>
          <a:ln w="9525" cap="flat" cmpd="sng">
            <a:solidFill>
              <a:srgbClr val="000066"/>
            </a:solidFill>
            <a:prstDash val="solid"/>
            <a:round/>
            <a:headEnd type="none" w="sm" len="sm"/>
            <a:tailEnd type="none" w="sm" len="sm"/>
          </a:ln>
        </p:spPr>
      </p:cxnSp>
      <p:cxnSp>
        <p:nvCxnSpPr>
          <p:cNvPr id="105" name="Google Shape;105;p13"/>
          <p:cNvCxnSpPr/>
          <p:nvPr/>
        </p:nvCxnSpPr>
        <p:spPr>
          <a:xfrm rot="10800000">
            <a:off x="-348" y="1984771"/>
            <a:ext cx="9911640" cy="0"/>
          </a:xfrm>
          <a:prstGeom prst="straightConnector1">
            <a:avLst/>
          </a:prstGeom>
          <a:noFill/>
          <a:ln w="9525" cap="flat" cmpd="sng">
            <a:solidFill>
              <a:srgbClr val="000066"/>
            </a:solidFill>
            <a:prstDash val="solid"/>
            <a:round/>
            <a:headEnd type="none" w="sm" len="sm"/>
            <a:tailEnd type="none" w="sm" len="sm"/>
          </a:ln>
        </p:spPr>
      </p:cxnSp>
      <p:sp>
        <p:nvSpPr>
          <p:cNvPr id="106" name="Google Shape;106;p13"/>
          <p:cNvSpPr/>
          <p:nvPr/>
        </p:nvSpPr>
        <p:spPr>
          <a:xfrm>
            <a:off x="169186" y="4995794"/>
            <a:ext cx="4226968" cy="1466862"/>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dirty="0">
                <a:solidFill>
                  <a:schemeClr val="dk1"/>
                </a:solidFill>
              </a:rPr>
              <a:t>イベントのスケジュール</a:t>
            </a:r>
            <a:endParaRPr sz="1600" dirty="0">
              <a:solidFill>
                <a:schemeClr val="dk1"/>
              </a:solidFill>
            </a:endParaRPr>
          </a:p>
          <a:p>
            <a:pPr marL="0" marR="0" lvl="0" indent="0" algn="ctr" rtl="0">
              <a:lnSpc>
                <a:spcPct val="100000"/>
              </a:lnSpc>
              <a:spcBef>
                <a:spcPts val="0"/>
              </a:spcBef>
              <a:spcAft>
                <a:spcPts val="0"/>
              </a:spcAft>
              <a:buNone/>
            </a:pPr>
            <a:r>
              <a:rPr lang="ja-JP" sz="1600" dirty="0">
                <a:solidFill>
                  <a:schemeClr val="dk1"/>
                </a:solidFill>
              </a:rPr>
              <a:t>会津大学の取り組み</a:t>
            </a:r>
            <a:endParaRPr sz="1600" dirty="0">
              <a:solidFill>
                <a:schemeClr val="dk1"/>
              </a:solidFill>
            </a:endParaRPr>
          </a:p>
          <a:p>
            <a:pPr marL="0" marR="0" lvl="0" indent="0" algn="ctr" rtl="0">
              <a:lnSpc>
                <a:spcPct val="100000"/>
              </a:lnSpc>
              <a:spcBef>
                <a:spcPts val="0"/>
              </a:spcBef>
              <a:spcAft>
                <a:spcPts val="0"/>
              </a:spcAft>
              <a:buNone/>
            </a:pPr>
            <a:r>
              <a:rPr lang="ja-JP" sz="1600" dirty="0">
                <a:solidFill>
                  <a:schemeClr val="dk1"/>
                </a:solidFill>
              </a:rPr>
              <a:t>会津若松市役所の取り組み</a:t>
            </a:r>
            <a:endParaRPr sz="1600" dirty="0">
              <a:solidFill>
                <a:schemeClr val="dk1"/>
              </a:solidFill>
            </a:endParaRPr>
          </a:p>
          <a:p>
            <a:pPr marL="0" marR="0" lvl="0" indent="0" algn="ctr" rtl="0">
              <a:lnSpc>
                <a:spcPct val="100000"/>
              </a:lnSpc>
              <a:spcBef>
                <a:spcPts val="0"/>
              </a:spcBef>
              <a:spcAft>
                <a:spcPts val="0"/>
              </a:spcAft>
              <a:buNone/>
            </a:pPr>
            <a:r>
              <a:rPr lang="ja-JP" sz="1600" dirty="0">
                <a:solidFill>
                  <a:schemeClr val="dk1"/>
                </a:solidFill>
              </a:rPr>
              <a:t>デザイニウムの取り組み</a:t>
            </a:r>
            <a:endParaRPr sz="1600" dirty="0">
              <a:solidFill>
                <a:schemeClr val="dk1"/>
              </a:solidFill>
            </a:endParaRPr>
          </a:p>
          <a:p>
            <a:pPr marL="0" marR="0" lvl="0" indent="0" algn="ctr" rtl="0">
              <a:lnSpc>
                <a:spcPct val="100000"/>
              </a:lnSpc>
              <a:spcBef>
                <a:spcPts val="0"/>
              </a:spcBef>
              <a:spcAft>
                <a:spcPts val="0"/>
              </a:spcAft>
              <a:buNone/>
            </a:pPr>
            <a:r>
              <a:rPr lang="ja-JP" sz="1600" dirty="0">
                <a:solidFill>
                  <a:schemeClr val="dk1"/>
                </a:solidFill>
              </a:rPr>
              <a:t>GIS検討チームの取り組み</a:t>
            </a:r>
            <a:endParaRPr sz="1600" dirty="0">
              <a:solidFill>
                <a:schemeClr val="dk1"/>
              </a:solidFill>
            </a:endParaRPr>
          </a:p>
          <a:p>
            <a:pPr marL="0" marR="0" lvl="0" indent="0" algn="ctr" rtl="0">
              <a:lnSpc>
                <a:spcPct val="100000"/>
              </a:lnSpc>
              <a:spcBef>
                <a:spcPts val="0"/>
              </a:spcBef>
              <a:spcAft>
                <a:spcPts val="0"/>
              </a:spcAft>
              <a:buNone/>
            </a:pPr>
            <a:r>
              <a:rPr lang="ja-JP" sz="1600" dirty="0">
                <a:solidFill>
                  <a:schemeClr val="dk1"/>
                </a:solidFill>
              </a:rPr>
              <a:t>施設についての紹介とディスカッション</a:t>
            </a:r>
            <a:endParaRPr sz="1600" dirty="0">
              <a:solidFill>
                <a:schemeClr val="dk1"/>
              </a:solidFill>
            </a:endParaRPr>
          </a:p>
        </p:txBody>
      </p:sp>
      <p:pic>
        <p:nvPicPr>
          <p:cNvPr id="107" name="Google Shape;10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9187" y="2152204"/>
            <a:ext cx="4226968" cy="2572412"/>
          </a:xfrm>
          <a:prstGeom prst="rect">
            <a:avLst/>
          </a:prstGeom>
          <a:noFill/>
          <a:ln>
            <a:noFill/>
          </a:ln>
        </p:spPr>
      </p:pic>
      <p:sp>
        <p:nvSpPr>
          <p:cNvPr id="28"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29" name="テキスト ボックス 28"/>
          <p:cNvSpPr txBox="1"/>
          <p:nvPr/>
        </p:nvSpPr>
        <p:spPr>
          <a:xfrm>
            <a:off x="4811" y="1051"/>
            <a:ext cx="8129148" cy="1000274"/>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福島県会津若松市</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オープンデータに関わる意見交換と、街に新しく</a:t>
            </a:r>
            <a:r>
              <a:rPr lang="ja-JP" altLang="en-US" sz="2000" dirty="0" smtClean="0">
                <a:solidFill>
                  <a:srgbClr val="FFFFFF"/>
                </a:solidFill>
                <a:latin typeface="+mn-ea"/>
                <a:cs typeface="小塚ゴシック Pr6N R"/>
              </a:rPr>
              <a:t>できる</a:t>
            </a:r>
            <a:endParaRPr lang="en-US" altLang="ja-JP" sz="2000" dirty="0" smtClean="0">
              <a:solidFill>
                <a:srgbClr val="FFFFFF"/>
              </a:solidFill>
              <a:latin typeface="+mn-ea"/>
              <a:cs typeface="小塚ゴシック Pr6N R"/>
            </a:endParaRPr>
          </a:p>
          <a:p>
            <a:r>
              <a:rPr lang="ja-JP" altLang="en-US" sz="2000" dirty="0" smtClean="0">
                <a:solidFill>
                  <a:srgbClr val="FFFFFF"/>
                </a:solidFill>
                <a:latin typeface="+mn-ea"/>
                <a:cs typeface="小塚ゴシック Pr6N R"/>
              </a:rPr>
              <a:t>建物</a:t>
            </a:r>
            <a:r>
              <a:rPr lang="ja-JP" altLang="en-US" sz="2000" dirty="0">
                <a:solidFill>
                  <a:srgbClr val="FFFFFF"/>
                </a:solidFill>
                <a:latin typeface="+mn-ea"/>
                <a:cs typeface="小塚ゴシック Pr6N R"/>
              </a:rPr>
              <a:t>のオープン化を目指す会議</a:t>
            </a:r>
          </a:p>
        </p:txBody>
      </p:sp>
      <p:sp>
        <p:nvSpPr>
          <p:cNvPr id="30" name="角丸四角形 29"/>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93054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4811" y="1149"/>
            <a:ext cx="9906000" cy="1252759"/>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6" name="Google Shape;86;p13"/>
          <p:cNvSpPr txBox="1"/>
          <p:nvPr/>
        </p:nvSpPr>
        <p:spPr>
          <a:xfrm>
            <a:off x="57563" y="827741"/>
            <a:ext cx="7672521" cy="42501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400"/>
              <a:buFont typeface="Arial"/>
              <a:buNone/>
            </a:pPr>
            <a:r>
              <a:rPr lang="ja-JP" sz="1400" b="0" i="0" u="none" strike="noStrike" cap="none" dirty="0">
                <a:solidFill>
                  <a:srgbClr val="FFFFFF"/>
                </a:solidFill>
                <a:latin typeface="+mn-ea"/>
                <a:cs typeface="Arial"/>
                <a:sym typeface="Arial"/>
              </a:rPr>
              <a:t>By code for YOKOHAMA</a:t>
            </a:r>
            <a:r>
              <a:rPr lang="ja-JP" sz="1400" b="0" i="0" u="none" strike="noStrike" cap="none" dirty="0">
                <a:solidFill>
                  <a:schemeClr val="lt1"/>
                </a:solidFill>
                <a:latin typeface="+mn-ea"/>
                <a:cs typeface="Arial"/>
                <a:sym typeface="Arial"/>
              </a:rPr>
              <a:t> </a:t>
            </a:r>
            <a:endParaRPr sz="1400" b="0" i="0" u="none" strike="noStrike" cap="none" dirty="0">
              <a:solidFill>
                <a:srgbClr val="FFFFFF"/>
              </a:solidFill>
              <a:latin typeface="+mn-ea"/>
              <a:cs typeface="Arial"/>
              <a:sym typeface="Arial"/>
            </a:endParaRPr>
          </a:p>
        </p:txBody>
      </p:sp>
      <p:sp>
        <p:nvSpPr>
          <p:cNvPr id="87" name="Google Shape;87;p13"/>
          <p:cNvSpPr/>
          <p:nvPr/>
        </p:nvSpPr>
        <p:spPr>
          <a:xfrm>
            <a:off x="0" y="6577577"/>
            <a:ext cx="9906000" cy="280423"/>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8" name="Google Shape;88;p13"/>
          <p:cNvSpPr txBox="1"/>
          <p:nvPr/>
        </p:nvSpPr>
        <p:spPr>
          <a:xfrm>
            <a:off x="-350" y="1461172"/>
            <a:ext cx="9911641" cy="466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Arial"/>
              <a:buNone/>
            </a:pPr>
            <a:r>
              <a:rPr lang="ja-JP" sz="1600" b="1" i="0" u="none" strike="noStrike" cap="none" dirty="0">
                <a:solidFill>
                  <a:schemeClr val="dk1"/>
                </a:solidFill>
                <a:latin typeface="+mn-ea"/>
                <a:cs typeface="Arial"/>
                <a:sym typeface="Arial"/>
              </a:rPr>
              <a:t>公共機関が取り組んでいるオープンデータ政策を支援し、誰もが自由に使うことができるデータの創出・利用を促進するためのイベントを開催します。新市庁舎のVR体験等の展示や講演、ワークショップを並行して進行します。</a:t>
            </a:r>
            <a:endParaRPr sz="1600" b="1" i="0" u="none" strike="noStrike" cap="none" dirty="0">
              <a:solidFill>
                <a:schemeClr val="dk1"/>
              </a:solidFill>
              <a:latin typeface="+mn-ea"/>
              <a:cs typeface="Arial"/>
              <a:sym typeface="Arial"/>
            </a:endParaRPr>
          </a:p>
        </p:txBody>
      </p:sp>
      <p:grpSp>
        <p:nvGrpSpPr>
          <p:cNvPr id="89" name="Google Shape;89;p13"/>
          <p:cNvGrpSpPr/>
          <p:nvPr/>
        </p:nvGrpSpPr>
        <p:grpSpPr>
          <a:xfrm>
            <a:off x="4633547" y="2759084"/>
            <a:ext cx="5125868" cy="357163"/>
            <a:chOff x="5610583" y="2759084"/>
            <a:chExt cx="5125868" cy="357163"/>
          </a:xfrm>
        </p:grpSpPr>
        <p:sp>
          <p:nvSpPr>
            <p:cNvPr id="90" name="Google Shape;90;p13"/>
            <p:cNvSpPr/>
            <p:nvPr/>
          </p:nvSpPr>
          <p:spPr>
            <a:xfrm>
              <a:off x="6709621" y="2764558"/>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a:solidFill>
                    <a:schemeClr val="dk1"/>
                  </a:solidFill>
                </a:rPr>
                <a:t>データ活用に興味のある社会人・学生：約50</a:t>
              </a:r>
              <a:r>
                <a:rPr lang="ja-JP" sz="1200" b="0" i="0" u="none" strike="noStrike" cap="none">
                  <a:solidFill>
                    <a:schemeClr val="dk1"/>
                  </a:solidFill>
                  <a:latin typeface="Arial"/>
                  <a:ea typeface="Arial"/>
                  <a:cs typeface="Arial"/>
                  <a:sym typeface="Arial"/>
                </a:rPr>
                <a:t>人</a:t>
              </a:r>
              <a:endParaRPr sz="1200" b="0" i="0" u="none" strike="noStrike" cap="none">
                <a:solidFill>
                  <a:schemeClr val="dk1"/>
                </a:solidFill>
                <a:latin typeface="Arial"/>
                <a:ea typeface="Arial"/>
                <a:cs typeface="Arial"/>
                <a:sym typeface="Arial"/>
              </a:endParaRPr>
            </a:p>
          </p:txBody>
        </p:sp>
        <p:sp>
          <p:nvSpPr>
            <p:cNvPr id="91" name="Google Shape;91;p13"/>
            <p:cNvSpPr/>
            <p:nvPr/>
          </p:nvSpPr>
          <p:spPr>
            <a:xfrm>
              <a:off x="5610583" y="2759084"/>
              <a:ext cx="1297513"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主な参加者</a:t>
              </a:r>
              <a:endParaRPr/>
            </a:p>
          </p:txBody>
        </p:sp>
      </p:grpSp>
      <p:grpSp>
        <p:nvGrpSpPr>
          <p:cNvPr id="92" name="Google Shape;92;p13"/>
          <p:cNvGrpSpPr/>
          <p:nvPr/>
        </p:nvGrpSpPr>
        <p:grpSpPr>
          <a:xfrm>
            <a:off x="4633547" y="2247830"/>
            <a:ext cx="5125868" cy="360481"/>
            <a:chOff x="4957624" y="2247830"/>
            <a:chExt cx="5125868" cy="360481"/>
          </a:xfrm>
        </p:grpSpPr>
        <p:sp>
          <p:nvSpPr>
            <p:cNvPr id="93" name="Google Shape;93;p13"/>
            <p:cNvSpPr/>
            <p:nvPr/>
          </p:nvSpPr>
          <p:spPr>
            <a:xfrm>
              <a:off x="6056662" y="2247830"/>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0" i="0" u="none" strike="noStrike" cap="none">
                  <a:solidFill>
                    <a:schemeClr val="dk1"/>
                  </a:solidFill>
                  <a:latin typeface="Arial"/>
                  <a:ea typeface="Arial"/>
                  <a:cs typeface="Arial"/>
                  <a:sym typeface="Arial"/>
                </a:rPr>
                <a:t>横浜市・情報科学専門学校</a:t>
              </a:r>
              <a:endParaRPr sz="1200" b="0" i="0" u="none" strike="noStrike" cap="none">
                <a:solidFill>
                  <a:schemeClr val="dk1"/>
                </a:solidFill>
                <a:latin typeface="Arial"/>
                <a:ea typeface="Arial"/>
                <a:cs typeface="Arial"/>
                <a:sym typeface="Arial"/>
              </a:endParaRPr>
            </a:p>
          </p:txBody>
        </p:sp>
        <p:sp>
          <p:nvSpPr>
            <p:cNvPr id="94" name="Google Shape;94;p13"/>
            <p:cNvSpPr/>
            <p:nvPr/>
          </p:nvSpPr>
          <p:spPr>
            <a:xfrm>
              <a:off x="4957624" y="2251148"/>
              <a:ext cx="1274749"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開催場所</a:t>
              </a:r>
              <a:endParaRPr sz="1400" b="0" i="0" u="none" strike="noStrike" cap="none">
                <a:solidFill>
                  <a:schemeClr val="lt1"/>
                </a:solidFill>
                <a:latin typeface="Arial"/>
                <a:ea typeface="Arial"/>
                <a:cs typeface="Arial"/>
                <a:sym typeface="Arial"/>
              </a:endParaRPr>
            </a:p>
          </p:txBody>
        </p:sp>
      </p:grpSp>
      <p:grpSp>
        <p:nvGrpSpPr>
          <p:cNvPr id="95" name="Google Shape;95;p13"/>
          <p:cNvGrpSpPr/>
          <p:nvPr/>
        </p:nvGrpSpPr>
        <p:grpSpPr>
          <a:xfrm>
            <a:off x="4633547" y="3292129"/>
            <a:ext cx="5125868" cy="361791"/>
            <a:chOff x="5000244" y="3292129"/>
            <a:chExt cx="5125868" cy="361791"/>
          </a:xfrm>
        </p:grpSpPr>
        <p:sp>
          <p:nvSpPr>
            <p:cNvPr id="96" name="Google Shape;96;p13"/>
            <p:cNvSpPr/>
            <p:nvPr/>
          </p:nvSpPr>
          <p:spPr>
            <a:xfrm>
              <a:off x="6099282" y="3297603"/>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216000" tIns="45700" rIns="216000" bIns="45700" anchor="ctr" anchorCtr="0">
              <a:noAutofit/>
            </a:bodyPr>
            <a:lstStyle/>
            <a:p>
              <a:pPr marL="0" marR="0" lvl="0" indent="0" algn="ctr" rtl="0">
                <a:spcBef>
                  <a:spcPts val="0"/>
                </a:spcBef>
                <a:spcAft>
                  <a:spcPts val="0"/>
                </a:spcAft>
                <a:buNone/>
              </a:pPr>
              <a:r>
                <a:rPr lang="ja-JP" sz="1100" b="0" i="0" u="none" strike="noStrike" cap="none">
                  <a:solidFill>
                    <a:schemeClr val="dk1"/>
                  </a:solidFill>
                  <a:latin typeface="Arial"/>
                  <a:ea typeface="Arial"/>
                  <a:cs typeface="Arial"/>
                  <a:sym typeface="Arial"/>
                </a:rPr>
                <a:t>https://www.facebook.com/events/2313987432149450/</a:t>
              </a:r>
              <a:endParaRPr sz="1100" b="0" i="0" u="none" strike="noStrike" cap="none">
                <a:solidFill>
                  <a:schemeClr val="dk1"/>
                </a:solidFill>
                <a:latin typeface="Arial"/>
                <a:ea typeface="Arial"/>
                <a:cs typeface="Arial"/>
                <a:sym typeface="Arial"/>
              </a:endParaRPr>
            </a:p>
          </p:txBody>
        </p:sp>
        <p:sp>
          <p:nvSpPr>
            <p:cNvPr id="97" name="Google Shape;97;p13"/>
            <p:cNvSpPr/>
            <p:nvPr/>
          </p:nvSpPr>
          <p:spPr>
            <a:xfrm>
              <a:off x="5000244" y="3292129"/>
              <a:ext cx="1246823" cy="361791"/>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紹介URL</a:t>
              </a:r>
              <a:endParaRPr sz="1400" b="0" i="0" u="none" strike="noStrike" cap="none">
                <a:solidFill>
                  <a:schemeClr val="lt1"/>
                </a:solidFill>
                <a:latin typeface="Arial"/>
                <a:ea typeface="Arial"/>
                <a:cs typeface="Arial"/>
                <a:sym typeface="Arial"/>
              </a:endParaRPr>
            </a:p>
          </p:txBody>
        </p:sp>
      </p:grpSp>
      <p:sp>
        <p:nvSpPr>
          <p:cNvPr id="98" name="Google Shape;98;p13"/>
          <p:cNvSpPr/>
          <p:nvPr/>
        </p:nvSpPr>
        <p:spPr>
          <a:xfrm>
            <a:off x="4633547" y="3798727"/>
            <a:ext cx="5125868" cy="2663928"/>
          </a:xfrm>
          <a:prstGeom prst="roundRect">
            <a:avLst>
              <a:gd name="adj" fmla="val 9905"/>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3"/>
          <p:cNvSpPr/>
          <p:nvPr/>
        </p:nvSpPr>
        <p:spPr>
          <a:xfrm>
            <a:off x="4726888" y="4426974"/>
            <a:ext cx="4939200" cy="1304400"/>
          </a:xfrm>
          <a:prstGeom prst="rect">
            <a:avLst/>
          </a:prstGeom>
          <a:noFill/>
          <a:ln>
            <a:noFill/>
          </a:ln>
        </p:spPr>
        <p:txBody>
          <a:bodyPr spcFirstLastPara="1" wrap="square" lIns="91425" tIns="45700" rIns="91425" bIns="45700" anchor="t" anchorCtr="0">
            <a:noAutofit/>
          </a:bodyPr>
          <a:lstStyle/>
          <a:p>
            <a:pPr marL="144000" marR="0" lvl="0" indent="-137650" algn="l" rtl="0">
              <a:lnSpc>
                <a:spcPct val="120000"/>
              </a:lnSpc>
              <a:spcBef>
                <a:spcPts val="0"/>
              </a:spcBef>
              <a:spcAft>
                <a:spcPts val="0"/>
              </a:spcAft>
              <a:buClr>
                <a:schemeClr val="dk1"/>
              </a:buClr>
              <a:buSzPts val="1100"/>
              <a:buChar char="•"/>
            </a:pPr>
            <a:r>
              <a:rPr lang="ja-JP" sz="1100">
                <a:solidFill>
                  <a:schemeClr val="dk1"/>
                </a:solidFill>
              </a:rPr>
              <a:t>IODDに関わらずオープンデータを活用するイベントは横浜地域で頻繁に開催されるようになり、1日だけ特別なことを行うというよりも、日頃の諸プロジェクトの流れの中での1マイルストンとしてIODDの機会を利用したという位置付けだった</a:t>
            </a:r>
            <a:endParaRPr sz="1100" dirty="0">
              <a:solidFill>
                <a:schemeClr val="dk1"/>
              </a:solidFill>
            </a:endParaRPr>
          </a:p>
          <a:p>
            <a:pPr marL="144000" marR="0" lvl="0" indent="-137650" algn="l" rtl="0">
              <a:lnSpc>
                <a:spcPct val="120000"/>
              </a:lnSpc>
              <a:spcBef>
                <a:spcPts val="0"/>
              </a:spcBef>
              <a:spcAft>
                <a:spcPts val="0"/>
              </a:spcAft>
              <a:buClr>
                <a:schemeClr val="dk1"/>
              </a:buClr>
              <a:buSzPts val="1100"/>
              <a:buChar char="•"/>
            </a:pPr>
            <a:r>
              <a:rPr lang="ja-JP" sz="1100">
                <a:solidFill>
                  <a:schemeClr val="dk1"/>
                </a:solidFill>
              </a:rPr>
              <a:t>横浜では過去に大規模なイベントを開催していたが、その日だけ盛り上がる形では意味がないので、イベント運営で無理をしない形で、プロジェクトとしての継続性を重視する形に変わってきた</a:t>
            </a:r>
            <a:endParaRPr sz="1100" dirty="0">
              <a:solidFill>
                <a:schemeClr val="dk1"/>
              </a:solidFill>
            </a:endParaRPr>
          </a:p>
          <a:p>
            <a:pPr marL="144000" marR="0" lvl="0" indent="-137650" algn="l" rtl="0">
              <a:lnSpc>
                <a:spcPct val="120000"/>
              </a:lnSpc>
              <a:spcBef>
                <a:spcPts val="0"/>
              </a:spcBef>
              <a:spcAft>
                <a:spcPts val="0"/>
              </a:spcAft>
              <a:buClr>
                <a:schemeClr val="dk1"/>
              </a:buClr>
              <a:buSzPts val="1100"/>
              <a:buChar char="•"/>
            </a:pPr>
            <a:r>
              <a:rPr lang="ja-JP" sz="1100">
                <a:solidFill>
                  <a:schemeClr val="dk1"/>
                </a:solidFill>
              </a:rPr>
              <a:t>毎年開催している中で、多様なコンテンツも蓄積され、毎回顔ぶれが同じということはなく新しい層の参加も多く、コミュニティとして良いサイクルが回ってきている</a:t>
            </a:r>
            <a:endParaRPr sz="1100" dirty="0">
              <a:solidFill>
                <a:schemeClr val="dk1"/>
              </a:solidFill>
            </a:endParaRPr>
          </a:p>
        </p:txBody>
      </p:sp>
      <p:cxnSp>
        <p:nvCxnSpPr>
          <p:cNvPr id="101" name="Google Shape;101;p13"/>
          <p:cNvCxnSpPr/>
          <p:nvPr/>
        </p:nvCxnSpPr>
        <p:spPr>
          <a:xfrm rot="10800000">
            <a:off x="4372" y="1405574"/>
            <a:ext cx="9901628" cy="0"/>
          </a:xfrm>
          <a:prstGeom prst="straightConnector1">
            <a:avLst/>
          </a:prstGeom>
          <a:noFill/>
          <a:ln w="9525" cap="flat" cmpd="sng">
            <a:solidFill>
              <a:srgbClr val="000066"/>
            </a:solidFill>
            <a:prstDash val="solid"/>
            <a:round/>
            <a:headEnd type="none" w="sm" len="sm"/>
            <a:tailEnd type="none" w="sm" len="sm"/>
          </a:ln>
        </p:spPr>
      </p:cxnSp>
      <p:cxnSp>
        <p:nvCxnSpPr>
          <p:cNvPr id="102" name="Google Shape;102;p13"/>
          <p:cNvCxnSpPr/>
          <p:nvPr/>
        </p:nvCxnSpPr>
        <p:spPr>
          <a:xfrm rot="10800000">
            <a:off x="-348" y="1984771"/>
            <a:ext cx="9911640" cy="0"/>
          </a:xfrm>
          <a:prstGeom prst="straightConnector1">
            <a:avLst/>
          </a:prstGeom>
          <a:noFill/>
          <a:ln w="9525" cap="flat" cmpd="sng">
            <a:solidFill>
              <a:srgbClr val="000066"/>
            </a:solidFill>
            <a:prstDash val="solid"/>
            <a:round/>
            <a:headEnd type="none" w="sm" len="sm"/>
            <a:tailEnd type="none" w="sm" len="sm"/>
          </a:ln>
        </p:spPr>
      </p:cxnSp>
      <p:sp>
        <p:nvSpPr>
          <p:cNvPr id="103" name="Google Shape;103;p13"/>
          <p:cNvSpPr txBox="1"/>
          <p:nvPr/>
        </p:nvSpPr>
        <p:spPr>
          <a:xfrm>
            <a:off x="5373401" y="3920700"/>
            <a:ext cx="4233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000" b="0" i="0" u="none" strike="noStrike" cap="none">
                <a:solidFill>
                  <a:srgbClr val="333399"/>
                </a:solidFill>
                <a:latin typeface="Arial"/>
                <a:ea typeface="Arial"/>
                <a:cs typeface="Arial"/>
                <a:sym typeface="Arial"/>
              </a:rPr>
              <a:t>イベントの開催を終え</a:t>
            </a:r>
            <a:r>
              <a:rPr lang="ja-JP" sz="2000">
                <a:solidFill>
                  <a:srgbClr val="333399"/>
                </a:solidFill>
              </a:rPr>
              <a:t>て</a:t>
            </a:r>
            <a:r>
              <a:rPr lang="ja-JP" sz="2000" b="0" i="0" u="none" strike="noStrike" cap="none">
                <a:solidFill>
                  <a:srgbClr val="333399"/>
                </a:solidFill>
                <a:latin typeface="Arial"/>
                <a:ea typeface="Arial"/>
                <a:cs typeface="Arial"/>
                <a:sym typeface="Arial"/>
              </a:rPr>
              <a:t>・・・</a:t>
            </a:r>
            <a:endParaRPr sz="2000">
              <a:solidFill>
                <a:srgbClr val="333399"/>
              </a:solidFill>
              <a:latin typeface="Arial"/>
              <a:ea typeface="Arial"/>
              <a:cs typeface="Arial"/>
              <a:sym typeface="Arial"/>
            </a:endParaRPr>
          </a:p>
        </p:txBody>
      </p:sp>
      <p:pic>
        <p:nvPicPr>
          <p:cNvPr id="104" name="Google Shape;104;p13" descr="拡声器.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3450" y="3792025"/>
            <a:ext cx="752700" cy="752700"/>
          </a:xfrm>
          <a:prstGeom prst="rect">
            <a:avLst/>
          </a:prstGeom>
          <a:noFill/>
          <a:ln>
            <a:noFill/>
          </a:ln>
        </p:spPr>
      </p:pic>
      <p:pic>
        <p:nvPicPr>
          <p:cNvPr id="107" name="Google Shape;10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585" y="4473978"/>
            <a:ext cx="4378738" cy="1988677"/>
          </a:xfrm>
          <a:prstGeom prst="rect">
            <a:avLst/>
          </a:prstGeom>
          <a:noFill/>
          <a:ln>
            <a:noFill/>
          </a:ln>
        </p:spPr>
      </p:pic>
      <p:pic>
        <p:nvPicPr>
          <p:cNvPr id="108" name="Google Shape;108;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6575" y="2099275"/>
            <a:ext cx="4360376" cy="2304875"/>
          </a:xfrm>
          <a:prstGeom prst="rect">
            <a:avLst/>
          </a:prstGeom>
          <a:noFill/>
          <a:ln>
            <a:noFill/>
          </a:ln>
        </p:spPr>
      </p:pic>
      <p:sp>
        <p:nvSpPr>
          <p:cNvPr id="29"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2" name="テキスト ボックス 1"/>
          <p:cNvSpPr txBox="1"/>
          <p:nvPr/>
        </p:nvSpPr>
        <p:spPr>
          <a:xfrm>
            <a:off x="4811" y="1051"/>
            <a:ext cx="7226658"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神奈川県横浜市</a:t>
            </a:r>
            <a:r>
              <a:rPr lang="en-US" altLang="ja-JP" sz="2000" dirty="0">
                <a:solidFill>
                  <a:srgbClr val="FFFFFF"/>
                </a:solidFill>
                <a:latin typeface="+mn-ea"/>
                <a:cs typeface="小塚ゴシック Pr6N R"/>
              </a:rPr>
              <a:t>/</a:t>
            </a:r>
            <a:r>
              <a:rPr lang="ja-JP" altLang="en-US" sz="2000" dirty="0" smtClean="0">
                <a:solidFill>
                  <a:srgbClr val="FFFFFF"/>
                </a:solidFill>
                <a:latin typeface="+mn-ea"/>
                <a:cs typeface="小塚ゴシック Pr6N R"/>
              </a:rPr>
              <a:t>横浜インターナショナルオープンデータデイ</a:t>
            </a:r>
            <a:r>
              <a:rPr lang="en-US" altLang="ja-JP" sz="2000" dirty="0" smtClean="0">
                <a:solidFill>
                  <a:srgbClr val="FFFFFF"/>
                </a:solidFill>
                <a:latin typeface="+mn-ea"/>
                <a:cs typeface="小塚ゴシック Pr6N R"/>
              </a:rPr>
              <a:t>2019</a:t>
            </a:r>
            <a:endParaRPr lang="en-US" altLang="ja-JP" sz="2000" dirty="0">
              <a:solidFill>
                <a:srgbClr val="FFFFFF"/>
              </a:solidFill>
              <a:latin typeface="+mn-ea"/>
              <a:cs typeface="小塚ゴシック Pr6N R"/>
            </a:endParaRPr>
          </a:p>
        </p:txBody>
      </p:sp>
      <p:sp>
        <p:nvSpPr>
          <p:cNvPr id="30" name="角丸四角形 29"/>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79197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827741"/>
            <a:ext cx="767252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 </a:t>
            </a:r>
            <a:r>
              <a:rPr lang="ja-JP" altLang="en-US" sz="1400" dirty="0">
                <a:solidFill>
                  <a:srgbClr val="FFFFFF"/>
                </a:solidFill>
                <a:latin typeface="+mn-ea"/>
                <a:ea typeface="+mn-ea"/>
                <a:cs typeface="小塚ゴシック Pr6N R"/>
              </a:rPr>
              <a:t>大津市役所</a:t>
            </a:r>
            <a:endParaRPr lang="en-US" altLang="ja-JP"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117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cs typeface="小塚ゴシック Pr6N R"/>
              </a:rPr>
              <a:t>観光スマホアプリ「</a:t>
            </a:r>
            <a:r>
              <a:rPr lang="ja-JP" altLang="en-US" sz="1600" b="1" dirty="0" err="1">
                <a:latin typeface="+mn-ea"/>
                <a:ea typeface="+mn-ea"/>
                <a:cs typeface="小塚ゴシック Pr6N R"/>
              </a:rPr>
              <a:t>い</a:t>
            </a:r>
            <a:r>
              <a:rPr lang="ja-JP" altLang="en-US" sz="1600" b="1" dirty="0">
                <a:latin typeface="+mn-ea"/>
                <a:ea typeface="+mn-ea"/>
                <a:cs typeface="小塚ゴシック Pr6N R"/>
              </a:rPr>
              <a:t>しぶみ巡るっ！」を利用して、まち歩きを行い、各コースに設定された碑を巡って、撮影した写真の得点を競うイベント。</a:t>
            </a:r>
            <a:endParaRPr lang="en-US" altLang="ja-JP" sz="1600" b="1" dirty="0">
              <a:latin typeface="+mn-ea"/>
              <a:ea typeface="+mn-ea"/>
              <a:cs typeface="小塚ゴシック Pr6N R"/>
            </a:endParaRP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lIns="288000" rIns="180000" rtlCol="0" anchor="ctr"/>
            <a:lstStyle/>
            <a:p>
              <a:pPr algn="ctr"/>
              <a:r>
                <a:rPr lang="ja-JP" altLang="en-US" sz="1100" dirty="0">
                  <a:solidFill>
                    <a:schemeClr val="tx1"/>
                  </a:solidFill>
                  <a:latin typeface="小塚ゴシック Pr6N L"/>
                  <a:ea typeface="小塚ゴシック Pr6N L"/>
                  <a:cs typeface="小塚ゴシック Pr6N L"/>
                </a:rPr>
                <a:t>まち歩きや・石碑・オープンデータ等に興味のある方・</a:t>
              </a:r>
              <a:endParaRPr lang="en-US" altLang="ja-JP" sz="1100" dirty="0">
                <a:solidFill>
                  <a:schemeClr val="tx1"/>
                </a:solidFill>
                <a:latin typeface="小塚ゴシック Pr6N L"/>
                <a:ea typeface="小塚ゴシック Pr6N L"/>
                <a:cs typeface="小塚ゴシック Pr6N L"/>
              </a:endParaRPr>
            </a:p>
            <a:p>
              <a:pPr algn="ctr"/>
              <a:r>
                <a:rPr kumimoji="1" lang="en-US" altLang="ja-JP" sz="1100" dirty="0">
                  <a:solidFill>
                    <a:schemeClr val="tx1"/>
                  </a:solidFill>
                  <a:latin typeface="小塚ゴシック Pr6N L"/>
                  <a:ea typeface="小塚ゴシック Pr6N L"/>
                  <a:cs typeface="小塚ゴシック Pr6N L"/>
                </a:rPr>
                <a:t>50名程度</a:t>
              </a:r>
              <a:endParaRPr kumimoji="1" lang="ja-JP" altLang="en-US" sz="1100" dirty="0">
                <a:solidFill>
                  <a:schemeClr val="tx1"/>
                </a:solidFill>
                <a:latin typeface="小塚ゴシック Pr6N L"/>
                <a:ea typeface="小塚ゴシック Pr6N L"/>
                <a:cs typeface="小塚ゴシック Pr6N L"/>
              </a:endParaRP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大津市・</a:t>
              </a:r>
              <a:r>
                <a:rPr lang="ja-JP" altLang="en-US" sz="1200" dirty="0" err="1">
                  <a:solidFill>
                    <a:schemeClr val="tx1"/>
                  </a:solidFill>
                  <a:latin typeface="小塚ゴシック Pr6N L"/>
                  <a:ea typeface="小塚ゴシック Pr6N L"/>
                  <a:cs typeface="小塚ゴシック Pr6N L"/>
                </a:rPr>
                <a:t>しがぎん</a:t>
              </a:r>
              <a:r>
                <a:rPr lang="ja-JP" altLang="en-US" sz="1200" dirty="0">
                  <a:solidFill>
                    <a:schemeClr val="tx1"/>
                  </a:solidFill>
                  <a:latin typeface="小塚ゴシック Pr6N L"/>
                  <a:ea typeface="小塚ゴシック Pr6N L"/>
                  <a:cs typeface="小塚ゴシック Pr6N L"/>
                </a:rPr>
                <a:t>ホール</a:t>
              </a: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https://iodd2019.code4shiga.org/</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pic>
        <p:nvPicPr>
          <p:cNvPr id="38" name="図 37"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sp>
        <p:nvSpPr>
          <p:cNvPr id="25" name="正方形/長方形 24"/>
          <p:cNvSpPr/>
          <p:nvPr/>
        </p:nvSpPr>
        <p:spPr>
          <a:xfrm>
            <a:off x="169186" y="4914655"/>
            <a:ext cx="4358853" cy="1548000"/>
          </a:xfrm>
          <a:prstGeom prst="rect">
            <a:avLst/>
          </a:pr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en-US" altLang="ja-JP" sz="1600" b="1" u="sng" dirty="0">
                <a:solidFill>
                  <a:schemeClr val="tx1"/>
                </a:solidFill>
                <a:latin typeface="小塚ゴシック Pr6N L"/>
                <a:ea typeface="小塚ゴシック Pr6N L"/>
                <a:cs typeface="小塚ゴシック Pr6N L"/>
              </a:rPr>
              <a:t>【</a:t>
            </a:r>
            <a:r>
              <a:rPr lang="ja-JP" altLang="en-US" sz="1600" b="1" u="sng" dirty="0">
                <a:solidFill>
                  <a:schemeClr val="tx1"/>
                </a:solidFill>
                <a:latin typeface="小塚ゴシック Pr6N L"/>
                <a:ea typeface="小塚ゴシック Pr6N L"/>
                <a:cs typeface="小塚ゴシック Pr6N L"/>
              </a:rPr>
              <a:t>当日のスケジュール</a:t>
            </a:r>
            <a:r>
              <a:rPr lang="en-US" altLang="ja-JP" b="1" u="sng" dirty="0">
                <a:solidFill>
                  <a:schemeClr val="tx1"/>
                </a:solidFill>
                <a:latin typeface="小塚ゴシック Pr6N L"/>
                <a:ea typeface="小塚ゴシック Pr6N L"/>
                <a:cs typeface="小塚ゴシック Pr6N L"/>
              </a:rPr>
              <a:t>】</a:t>
            </a:r>
            <a:endParaRPr lang="en-US" altLang="ja-JP" b="1" u="sng" dirty="0">
              <a:solidFill>
                <a:schemeClr val="tx1"/>
              </a:solidFill>
            </a:endParaRPr>
          </a:p>
          <a:p>
            <a:endParaRPr lang="ja-JP" altLang="en-US" b="1" u="sng" dirty="0">
              <a:solidFill>
                <a:schemeClr val="tx1"/>
              </a:solidFill>
            </a:endParaRPr>
          </a:p>
        </p:txBody>
      </p:sp>
      <p:graphicFrame>
        <p:nvGraphicFramePr>
          <p:cNvPr id="26" name="表 25"/>
          <p:cNvGraphicFramePr>
            <a:graphicFrameLocks noGrp="1"/>
          </p:cNvGraphicFramePr>
          <p:nvPr>
            <p:extLst/>
          </p:nvPr>
        </p:nvGraphicFramePr>
        <p:xfrm>
          <a:off x="436321" y="5275244"/>
          <a:ext cx="3957079" cy="1094400"/>
        </p:xfrm>
        <a:graphic>
          <a:graphicData uri="http://schemas.openxmlformats.org/drawingml/2006/table">
            <a:tbl>
              <a:tblPr firstRow="1" bandRow="1">
                <a:tableStyleId>{22838BEF-8BB2-4498-84A7-C5851F593DF1}</a:tableStyleId>
              </a:tblPr>
              <a:tblGrid>
                <a:gridCol w="1113079">
                  <a:extLst>
                    <a:ext uri="{9D8B030D-6E8A-4147-A177-3AD203B41FA5}">
                      <a16:colId xmlns:a16="http://schemas.microsoft.com/office/drawing/2014/main" val="3464155759"/>
                    </a:ext>
                  </a:extLst>
                </a:gridCol>
                <a:gridCol w="2844000">
                  <a:extLst>
                    <a:ext uri="{9D8B030D-6E8A-4147-A177-3AD203B41FA5}">
                      <a16:colId xmlns:a16="http://schemas.microsoft.com/office/drawing/2014/main" val="1183339342"/>
                    </a:ext>
                  </a:extLst>
                </a:gridCol>
              </a:tblGrid>
              <a:tr h="177182">
                <a:tc>
                  <a:txBody>
                    <a:bodyPr/>
                    <a:lstStyle/>
                    <a:p>
                      <a:pPr algn="ctr"/>
                      <a:r>
                        <a:rPr kumimoji="1" lang="en-US" altLang="ja-JP" sz="1200" b="0" kern="1200" dirty="0"/>
                        <a:t>10:00</a:t>
                      </a:r>
                      <a:r>
                        <a:rPr kumimoji="1" lang="en-US" altLang="ja-JP" sz="1200" b="0" kern="1200" dirty="0">
                          <a:solidFill>
                            <a:schemeClr val="dk1"/>
                          </a:solidFill>
                          <a:latin typeface="+mn-lt"/>
                          <a:ea typeface="+mn-ea"/>
                          <a:cs typeface="+mn-cs"/>
                        </a:rPr>
                        <a:t> – 12:00</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tc>
                  <a:txBody>
                    <a:bodyPr/>
                    <a:lstStyle/>
                    <a:p>
                      <a:r>
                        <a:rPr kumimoji="1" lang="ja-JP" altLang="en-US" sz="1200" b="0" kern="1200" dirty="0">
                          <a:solidFill>
                            <a:schemeClr val="dk1"/>
                          </a:solidFill>
                          <a:latin typeface="+mn-lt"/>
                          <a:ea typeface="+mn-ea"/>
                          <a:cs typeface="+mn-cs"/>
                        </a:rPr>
                        <a:t>講演</a:t>
                      </a:r>
                      <a:r>
                        <a:rPr kumimoji="1" lang="en-US" altLang="ja-JP" sz="1200" b="0" kern="1200" dirty="0">
                          <a:solidFill>
                            <a:schemeClr val="dk1"/>
                          </a:solidFill>
                          <a:latin typeface="+mn-lt"/>
                          <a:ea typeface="+mn-ea"/>
                          <a:cs typeface="+mn-cs"/>
                        </a:rPr>
                        <a:t>1</a:t>
                      </a:r>
                      <a:r>
                        <a:rPr kumimoji="1" lang="ja-JP" altLang="en-US" sz="1200" b="0" kern="1200" dirty="0">
                          <a:solidFill>
                            <a:schemeClr val="dk1"/>
                          </a:solidFill>
                          <a:latin typeface="+mn-lt"/>
                          <a:ea typeface="+mn-ea"/>
                          <a:cs typeface="+mn-cs"/>
                        </a:rPr>
                        <a:t>～</a:t>
                      </a:r>
                      <a:r>
                        <a:rPr kumimoji="1" lang="en-US" altLang="ja-JP" sz="1200" b="0" kern="1200" dirty="0">
                          <a:solidFill>
                            <a:schemeClr val="dk1"/>
                          </a:solidFill>
                          <a:latin typeface="+mn-lt"/>
                          <a:ea typeface="+mn-ea"/>
                          <a:cs typeface="+mn-cs"/>
                        </a:rPr>
                        <a:t>4</a:t>
                      </a:r>
                      <a:r>
                        <a:rPr kumimoji="1" lang="ja-JP" altLang="en-US" sz="1200" b="0" kern="1200" dirty="0" err="1">
                          <a:solidFill>
                            <a:schemeClr val="dk1"/>
                          </a:solidFill>
                          <a:latin typeface="+mn-lt"/>
                          <a:ea typeface="+mn-ea"/>
                          <a:cs typeface="+mn-cs"/>
                        </a:rPr>
                        <a:t>、</a:t>
                      </a:r>
                      <a:r>
                        <a:rPr kumimoji="1" lang="ja-JP" altLang="en-US" sz="1200" b="0" kern="1200" dirty="0">
                          <a:solidFill>
                            <a:schemeClr val="dk1"/>
                          </a:solidFill>
                          <a:latin typeface="+mn-lt"/>
                          <a:ea typeface="+mn-ea"/>
                          <a:cs typeface="+mn-cs"/>
                        </a:rPr>
                        <a:t>アプリ説明、インプットセミナー</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extLst>
                  <a:ext uri="{0D108BD9-81ED-4DB2-BD59-A6C34878D82A}">
                    <a16:rowId xmlns:a16="http://schemas.microsoft.com/office/drawing/2014/main" val="922917337"/>
                  </a:ext>
                </a:extLst>
              </a:tr>
              <a:tr h="177182">
                <a:tc>
                  <a:txBody>
                    <a:bodyPr/>
                    <a:lstStyle/>
                    <a:p>
                      <a:pPr algn="ctr"/>
                      <a:r>
                        <a:rPr kumimoji="1" lang="en-US" altLang="ja-JP" sz="1200" b="0" kern="1200" dirty="0">
                          <a:solidFill>
                            <a:schemeClr val="dk1"/>
                          </a:solidFill>
                          <a:latin typeface="+mn-lt"/>
                          <a:ea typeface="+mn-ea"/>
                          <a:cs typeface="+mn-cs"/>
                        </a:rPr>
                        <a:t>13:00 – 13:15</a:t>
                      </a:r>
                      <a:endParaRPr kumimoji="1" lang="ja-JP" altLang="en-US" sz="1200" b="0" kern="1200" dirty="0">
                        <a:solidFill>
                          <a:schemeClr val="dk1"/>
                        </a:solidFill>
                        <a:latin typeface="+mn-lt"/>
                        <a:ea typeface="+mn-ea"/>
                        <a:cs typeface="+mn-cs"/>
                      </a:endParaRPr>
                    </a:p>
                  </a:txBody>
                  <a:tcPr marT="18000" marB="18000"/>
                </a:tc>
                <a:tc>
                  <a:txBody>
                    <a:bodyPr/>
                    <a:lstStyle/>
                    <a:p>
                      <a:r>
                        <a:rPr kumimoji="1" lang="ja-JP" altLang="en-US" sz="1200" b="0" kern="1200" dirty="0">
                          <a:solidFill>
                            <a:schemeClr val="dk1"/>
                          </a:solidFill>
                          <a:latin typeface="+mn-lt"/>
                          <a:ea typeface="+mn-ea"/>
                          <a:cs typeface="+mn-cs"/>
                        </a:rPr>
                        <a:t>まち歩きの事前説明</a:t>
                      </a:r>
                    </a:p>
                  </a:txBody>
                  <a:tcPr marT="18000" marB="18000"/>
                </a:tc>
                <a:extLst>
                  <a:ext uri="{0D108BD9-81ED-4DB2-BD59-A6C34878D82A}">
                    <a16:rowId xmlns:a16="http://schemas.microsoft.com/office/drawing/2014/main" val="3878346523"/>
                  </a:ext>
                </a:extLst>
              </a:tr>
              <a:tr h="177182">
                <a:tc>
                  <a:txBody>
                    <a:bodyPr/>
                    <a:lstStyle/>
                    <a:p>
                      <a:pPr algn="ctr"/>
                      <a:r>
                        <a:rPr kumimoji="1" lang="en-US" altLang="ja-JP" sz="1200" b="0" kern="1200" dirty="0">
                          <a:solidFill>
                            <a:schemeClr val="dk1"/>
                          </a:solidFill>
                          <a:latin typeface="+mn-lt"/>
                          <a:ea typeface="+mn-ea"/>
                          <a:cs typeface="+mn-cs"/>
                        </a:rPr>
                        <a:t>13:15 – 16:00</a:t>
                      </a:r>
                    </a:p>
                  </a:txBody>
                  <a:tcPr marT="18000" marB="18000"/>
                </a:tc>
                <a:tc>
                  <a:txBody>
                    <a:bodyPr/>
                    <a:lstStyle/>
                    <a:p>
                      <a:r>
                        <a:rPr kumimoji="1" lang="ja-JP" altLang="en-US" sz="1200" b="0" kern="1200" dirty="0">
                          <a:solidFill>
                            <a:schemeClr val="dk1"/>
                          </a:solidFill>
                          <a:latin typeface="+mn-lt"/>
                          <a:ea typeface="+mn-ea"/>
                          <a:cs typeface="+mn-cs"/>
                        </a:rPr>
                        <a:t>まち歩き</a:t>
                      </a:r>
                    </a:p>
                  </a:txBody>
                  <a:tcPr marT="18000" marB="18000"/>
                </a:tc>
                <a:extLst>
                  <a:ext uri="{0D108BD9-81ED-4DB2-BD59-A6C34878D82A}">
                    <a16:rowId xmlns:a16="http://schemas.microsoft.com/office/drawing/2014/main" val="267455535"/>
                  </a:ext>
                </a:extLst>
              </a:tr>
              <a:tr h="177182">
                <a:tc>
                  <a:txBody>
                    <a:bodyPr/>
                    <a:lstStyle/>
                    <a:p>
                      <a:pPr algn="ctr"/>
                      <a:r>
                        <a:rPr kumimoji="1" lang="en-US" altLang="ja-JP" sz="1200" b="0" kern="1200" dirty="0">
                          <a:solidFill>
                            <a:schemeClr val="dk1"/>
                          </a:solidFill>
                          <a:latin typeface="+mn-lt"/>
                          <a:ea typeface="+mn-ea"/>
                          <a:cs typeface="+mn-cs"/>
                        </a:rPr>
                        <a:t>16:00 – 16:30</a:t>
                      </a:r>
                      <a:endParaRPr kumimoji="1" lang="ja-JP" altLang="en-US" sz="1200" b="0" kern="1200" dirty="0">
                        <a:solidFill>
                          <a:schemeClr val="dk1"/>
                        </a:solidFill>
                        <a:latin typeface="+mn-lt"/>
                        <a:ea typeface="+mn-ea"/>
                        <a:cs typeface="+mn-cs"/>
                      </a:endParaRPr>
                    </a:p>
                  </a:txBody>
                  <a:tcPr marT="18000" marB="18000"/>
                </a:tc>
                <a:tc>
                  <a:txBody>
                    <a:bodyPr/>
                    <a:lstStyle/>
                    <a:p>
                      <a:r>
                        <a:rPr kumimoji="1" lang="ja-JP" altLang="en-US" sz="1200" b="0" kern="1200" dirty="0">
                          <a:solidFill>
                            <a:schemeClr val="dk1"/>
                          </a:solidFill>
                          <a:latin typeface="+mn-lt"/>
                          <a:ea typeface="+mn-ea"/>
                          <a:cs typeface="+mn-cs"/>
                        </a:rPr>
                        <a:t>得点集計</a:t>
                      </a:r>
                    </a:p>
                  </a:txBody>
                  <a:tcPr marT="18000" marB="18000"/>
                </a:tc>
                <a:extLst>
                  <a:ext uri="{0D108BD9-81ED-4DB2-BD59-A6C34878D82A}">
                    <a16:rowId xmlns:a16="http://schemas.microsoft.com/office/drawing/2014/main" val="2166575179"/>
                  </a:ext>
                </a:extLst>
              </a:tr>
              <a:tr h="177182">
                <a:tc>
                  <a:txBody>
                    <a:bodyPr/>
                    <a:lstStyle/>
                    <a:p>
                      <a:pPr algn="ctr"/>
                      <a:r>
                        <a:rPr kumimoji="1" lang="en-US" altLang="ja-JP" sz="1200" b="0" kern="1200" dirty="0">
                          <a:solidFill>
                            <a:schemeClr val="dk1"/>
                          </a:solidFill>
                          <a:latin typeface="+mn-lt"/>
                          <a:ea typeface="+mn-ea"/>
                          <a:cs typeface="+mn-cs"/>
                        </a:rPr>
                        <a:t>16:30 – 17:00</a:t>
                      </a:r>
                      <a:endParaRPr kumimoji="1" lang="ja-JP" altLang="en-US" sz="1200" b="0" kern="1200" dirty="0">
                        <a:solidFill>
                          <a:schemeClr val="dk1"/>
                        </a:solidFill>
                        <a:latin typeface="+mn-lt"/>
                        <a:ea typeface="+mn-ea"/>
                        <a:cs typeface="+mn-cs"/>
                      </a:endParaRPr>
                    </a:p>
                  </a:txBody>
                  <a:tcPr marT="18000" marB="18000"/>
                </a:tc>
                <a:tc>
                  <a:txBody>
                    <a:bodyPr/>
                    <a:lstStyle/>
                    <a:p>
                      <a:r>
                        <a:rPr kumimoji="1" lang="ja-JP" altLang="en-US" sz="1200" b="0" kern="1200" dirty="0">
                          <a:solidFill>
                            <a:schemeClr val="dk1"/>
                          </a:solidFill>
                          <a:latin typeface="+mn-lt"/>
                          <a:ea typeface="+mn-ea"/>
                          <a:cs typeface="+mn-cs"/>
                        </a:rPr>
                        <a:t>アンケート回答、表彰式、講評</a:t>
                      </a:r>
                    </a:p>
                  </a:txBody>
                  <a:tcPr marT="18000" marB="18000"/>
                </a:tc>
                <a:extLst>
                  <a:ext uri="{0D108BD9-81ED-4DB2-BD59-A6C34878D82A}">
                    <a16:rowId xmlns:a16="http://schemas.microsoft.com/office/drawing/2014/main" val="10004"/>
                  </a:ext>
                </a:extLst>
              </a:tr>
            </a:tbl>
          </a:graphicData>
        </a:graphic>
      </p:graphicFrame>
      <p:sp>
        <p:nvSpPr>
          <p:cNvPr id="28" name="正方形/長方形 27"/>
          <p:cNvSpPr/>
          <p:nvPr/>
        </p:nvSpPr>
        <p:spPr>
          <a:xfrm>
            <a:off x="4721640" y="4613036"/>
            <a:ext cx="4932000" cy="179109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市内に設定された</a:t>
            </a:r>
            <a:r>
              <a:rPr lang="en-US" altLang="ja-JP" sz="1200" dirty="0">
                <a:latin typeface="小塚ゴシック Pr6N L"/>
                <a:ea typeface="小塚ゴシック Pr6N L"/>
                <a:cs typeface="小塚ゴシック Pr6N L"/>
              </a:rPr>
              <a:t>35</a:t>
            </a:r>
            <a:r>
              <a:rPr lang="ja-JP" altLang="en-US" sz="1200" dirty="0">
                <a:latin typeface="小塚ゴシック Pr6N L"/>
                <a:ea typeface="小塚ゴシック Pr6N L"/>
                <a:cs typeface="小塚ゴシック Pr6N L"/>
              </a:rPr>
              <a:t>ヵ所のチックポイントをアプリを頼りに、親子参加を含めた</a:t>
            </a:r>
            <a:r>
              <a:rPr lang="en-US" altLang="ja-JP" sz="1200" dirty="0">
                <a:latin typeface="小塚ゴシック Pr6N L"/>
                <a:ea typeface="小塚ゴシック Pr6N L"/>
                <a:cs typeface="小塚ゴシック Pr6N L"/>
              </a:rPr>
              <a:t>40</a:t>
            </a:r>
            <a:r>
              <a:rPr lang="ja-JP" altLang="en-US" sz="1200" dirty="0">
                <a:latin typeface="小塚ゴシック Pr6N L"/>
                <a:ea typeface="小塚ゴシック Pr6N L"/>
                <a:cs typeface="小塚ゴシック Pr6N L"/>
              </a:rPr>
              <a:t>人前後の方々が市内を走る京阪電車を使うなどして巡りました。</a:t>
            </a:r>
            <a:r>
              <a:rPr lang="en-US" altLang="ja-JP"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巡った碑データはサイトに公開</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まちあるき参加中に</a:t>
            </a:r>
            <a:r>
              <a:rPr lang="en-US" altLang="ja-JP" sz="1200" dirty="0">
                <a:latin typeface="小塚ゴシック Pr6N L"/>
                <a:ea typeface="小塚ゴシック Pr6N L"/>
                <a:cs typeface="小塚ゴシック Pr6N L"/>
              </a:rPr>
              <a:t>Google</a:t>
            </a:r>
            <a:r>
              <a:rPr lang="ja-JP" altLang="en-US" sz="1200" dirty="0">
                <a:latin typeface="小塚ゴシック Pr6N L"/>
                <a:ea typeface="小塚ゴシック Pr6N L"/>
                <a:cs typeface="小塚ゴシック Pr6N L"/>
              </a:rPr>
              <a:t>フォームを利用したアンケートを実施し、オープンデータやアプリ、まちづくりなどについて回答を寄せていただきサイトに公開しました。</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過去開催したワークショップ型のイベントとは異なり、小さなお子さんなど多様な方々にオープンデータの活用を体験いただけました。</a:t>
            </a:r>
          </a:p>
        </p:txBody>
      </p:sp>
      <p:pic>
        <p:nvPicPr>
          <p:cNvPr id="2" name="図 1">
            <a:extLst>
              <a:ext uri="{FF2B5EF4-FFF2-40B4-BE49-F238E27FC236}">
                <a16:creationId xmlns:a16="http://schemas.microsoft.com/office/drawing/2014/main" id="{87A3B954-B709-4495-B3F2-42578973CB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910" y="2120931"/>
            <a:ext cx="4328249" cy="2592690"/>
          </a:xfrm>
          <a:prstGeom prst="rect">
            <a:avLst/>
          </a:prstGeom>
        </p:spPr>
      </p:pic>
      <p:sp>
        <p:nvSpPr>
          <p:cNvPr id="30"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1" name="テキスト ボックス 30"/>
          <p:cNvSpPr txBox="1"/>
          <p:nvPr/>
        </p:nvSpPr>
        <p:spPr>
          <a:xfrm>
            <a:off x="4811" y="1051"/>
            <a:ext cx="4711546"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滋賀県大津市</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アプリ活用イベント </a:t>
            </a:r>
            <a:r>
              <a:rPr lang="en-US" altLang="ja-JP" sz="2000" dirty="0">
                <a:solidFill>
                  <a:srgbClr val="FFFFFF"/>
                </a:solidFill>
                <a:latin typeface="+mn-ea"/>
                <a:cs typeface="小塚ゴシック Pr6N R"/>
              </a:rPr>
              <a:t>in Otsu</a:t>
            </a:r>
          </a:p>
        </p:txBody>
      </p:sp>
      <p:sp>
        <p:nvSpPr>
          <p:cNvPr id="36" name="角丸四角形 35"/>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150814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827741"/>
            <a:ext cx="7899475"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mn-ea"/>
                <a:ea typeface="+mn-ea"/>
                <a:cs typeface="小塚ゴシック Pr6N R"/>
              </a:rPr>
              <a:t>By </a:t>
            </a:r>
            <a:r>
              <a:rPr lang="ja-JP" altLang="en-US" sz="1400" dirty="0" smtClean="0">
                <a:solidFill>
                  <a:srgbClr val="FFFFFF"/>
                </a:solidFill>
                <a:latin typeface="+mn-ea"/>
                <a:ea typeface="+mn-ea"/>
                <a:cs typeface="小塚ゴシック Pr6N R"/>
              </a:rPr>
              <a:t>オープンストリートマップ</a:t>
            </a:r>
            <a:r>
              <a:rPr lang="ja-JP" altLang="en-US" sz="1400" dirty="0">
                <a:solidFill>
                  <a:srgbClr val="FFFFFF"/>
                </a:solidFill>
                <a:latin typeface="+mn-ea"/>
                <a:ea typeface="+mn-ea"/>
                <a:cs typeface="小塚ゴシック Pr6N R"/>
              </a:rPr>
              <a:t>関西</a:t>
            </a: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45370" y="1479108"/>
            <a:ext cx="9805485"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50" b="1" dirty="0">
                <a:latin typeface="+mn-ea"/>
                <a:ea typeface="+mn-ea"/>
                <a:cs typeface="小塚ゴシック Pr6N R"/>
              </a:rPr>
              <a:t>各地の／各団体の／各参加者の活動報告をいただき、横のつながりを深め、オープンストリートマップの発展</a:t>
            </a:r>
            <a:r>
              <a:rPr lang="ja-JP" altLang="en-US" sz="1550" b="1" dirty="0" smtClean="0">
                <a:latin typeface="+mn-ea"/>
                <a:ea typeface="+mn-ea"/>
                <a:cs typeface="小塚ゴシック Pr6N R"/>
              </a:rPr>
              <a:t>を狙う</a:t>
            </a:r>
            <a:r>
              <a:rPr lang="ja-JP" altLang="en-US" sz="1550" b="1" dirty="0">
                <a:latin typeface="+mn-ea"/>
                <a:ea typeface="+mn-ea"/>
                <a:cs typeface="小塚ゴシック Pr6N R"/>
              </a:rPr>
              <a:t>。</a:t>
            </a: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小塚ゴシック Pr6N L"/>
                  <a:ea typeface="小塚ゴシック Pr6N L"/>
                  <a:cs typeface="小塚ゴシック Pr6N L"/>
                </a:rPr>
                <a:t>関西を中心に</a:t>
              </a:r>
              <a:r>
                <a:rPr kumimoji="1" lang="en-US" altLang="ja-JP" sz="1200" dirty="0" smtClean="0">
                  <a:solidFill>
                    <a:schemeClr val="tx1"/>
                  </a:solidFill>
                  <a:latin typeface="小塚ゴシック Pr6N L"/>
                  <a:ea typeface="小塚ゴシック Pr6N L"/>
                  <a:cs typeface="小塚ゴシック Pr6N L"/>
                </a:rPr>
                <a:t>16</a:t>
              </a:r>
              <a:r>
                <a:rPr kumimoji="1" lang="ja-JP" altLang="en-US" sz="1200" dirty="0" smtClean="0">
                  <a:solidFill>
                    <a:schemeClr val="tx1"/>
                  </a:solidFill>
                  <a:latin typeface="小塚ゴシック Pr6N L"/>
                  <a:ea typeface="小塚ゴシック Pr6N L"/>
                  <a:cs typeface="小塚ゴシック Pr6N L"/>
                </a:rPr>
                <a:t>名</a:t>
              </a:r>
              <a:endParaRPr kumimoji="1" lang="ja-JP" altLang="en-US" sz="1200" dirty="0">
                <a:solidFill>
                  <a:schemeClr val="tx1"/>
                </a:solidFill>
                <a:latin typeface="小塚ゴシック Pr6N L"/>
                <a:ea typeface="小塚ゴシック Pr6N L"/>
                <a:cs typeface="小塚ゴシック Pr6N L"/>
              </a:endParaRP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主な参加者</a:t>
              </a:r>
              <a:endParaRPr kumimoji="1" lang="ja-JP" altLang="en-US" sz="1400" dirty="0">
                <a:latin typeface="フォントポにほんご"/>
                <a:ea typeface="フォントポにほんご"/>
                <a:cs typeface="フォントポにほんご"/>
              </a:endParaRP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1200" dirty="0">
                  <a:solidFill>
                    <a:schemeClr val="tx1"/>
                  </a:solidFill>
                  <a:latin typeface="小塚ゴシック Pr6N L"/>
                  <a:ea typeface="小塚ゴシック Pr6N L"/>
                  <a:cs typeface="小塚ゴシック Pr6N L"/>
                </a:rPr>
                <a:t>京都府</a:t>
              </a:r>
              <a:r>
                <a:rPr lang="zh-TW" altLang="en-US" sz="1200" dirty="0" smtClean="0">
                  <a:solidFill>
                    <a:schemeClr val="tx1"/>
                  </a:solidFill>
                  <a:latin typeface="小塚ゴシック Pr6N L"/>
                  <a:ea typeface="小塚ゴシック Pr6N L"/>
                  <a:cs typeface="小塚ゴシック Pr6N L"/>
                </a:rPr>
                <a:t>向日市</a:t>
              </a:r>
              <a:r>
                <a:rPr lang="ja-JP" altLang="en-US" sz="1200" dirty="0" smtClean="0">
                  <a:solidFill>
                    <a:schemeClr val="tx1"/>
                  </a:solidFill>
                  <a:latin typeface="小塚ゴシック Pr6N L"/>
                  <a:ea typeface="小塚ゴシック Pr6N L"/>
                  <a:cs typeface="小塚ゴシック Pr6N L"/>
                </a:rPr>
                <a:t>・</a:t>
              </a:r>
              <a:r>
                <a:rPr lang="zh-TW" altLang="en-US" sz="1200" dirty="0" smtClean="0">
                  <a:solidFill>
                    <a:schemeClr val="tx1"/>
                  </a:solidFill>
                  <a:latin typeface="小塚ゴシック Pr6N L"/>
                  <a:ea typeface="小塚ゴシック Pr6N L"/>
                  <a:cs typeface="小塚ゴシック Pr6N L"/>
                </a:rPr>
                <a:t>上植野町</a:t>
              </a:r>
              <a:r>
                <a:rPr lang="zh-TW" altLang="en-US" sz="1200" dirty="0">
                  <a:solidFill>
                    <a:schemeClr val="tx1"/>
                  </a:solidFill>
                  <a:latin typeface="小塚ゴシック Pr6N L"/>
                  <a:ea typeface="小塚ゴシック Pr6N L"/>
                  <a:cs typeface="小塚ゴシック Pr6N L"/>
                </a:rPr>
                <a:t>公民館</a:t>
              </a: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a:solidFill>
                    <a:schemeClr val="tx1"/>
                  </a:solidFill>
                  <a:latin typeface="小塚ゴシック Pr6N L"/>
                  <a:ea typeface="小塚ゴシック Pr6N L"/>
                  <a:cs typeface="小塚ゴシック Pr6N L"/>
                </a:rPr>
                <a:t>https://openstreetmap-kansai.connpass.com/event/118851/</a:t>
              </a: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紹介</a:t>
              </a:r>
              <a:r>
                <a:rPr kumimoji="1" lang="en-US" altLang="ja-JP" sz="1400" dirty="0" smtClean="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525796" y="3996896"/>
            <a:ext cx="3706464" cy="461665"/>
          </a:xfrm>
          <a:prstGeom prst="rect">
            <a:avLst/>
          </a:prstGeom>
          <a:noFill/>
        </p:spPr>
        <p:txBody>
          <a:bodyPr vert="horz" wrap="none" rtlCol="0">
            <a:spAutoFit/>
          </a:bodyPr>
          <a:lstStyle/>
          <a:p>
            <a:r>
              <a:rPr lang="ja-JP" altLang="en-US" sz="2400" dirty="0" smtClean="0">
                <a:solidFill>
                  <a:srgbClr val="333399"/>
                </a:solidFill>
                <a:latin typeface="フォントポにほんご"/>
                <a:ea typeface="フォントポにほんご"/>
                <a:cs typeface="フォントポにほんご"/>
              </a:rPr>
              <a:t>イベントの開催を終えて・・・</a:t>
            </a:r>
            <a:endParaRPr lang="en-US" altLang="ja-JP" sz="2400" dirty="0" smtClean="0">
              <a:solidFill>
                <a:srgbClr val="333399"/>
              </a:solidFill>
              <a:latin typeface="フォントポにほんご"/>
              <a:ea typeface="フォントポにほんご"/>
              <a:cs typeface="フォントポにほんご"/>
            </a:endParaRPr>
          </a:p>
        </p:txBody>
      </p:sp>
      <p:sp>
        <p:nvSpPr>
          <p:cNvPr id="30" name="正方形/長方形 29"/>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dirty="0" smtClean="0">
                <a:latin typeface="小塚ゴシック Pr6N L"/>
                <a:ea typeface="小塚ゴシック Pr6N L"/>
                <a:cs typeface="小塚ゴシック Pr6N L"/>
              </a:rPr>
              <a:t>参加者全員に</a:t>
            </a:r>
            <a:r>
              <a:rPr lang="en-US" altLang="ja-JP" sz="1200" dirty="0" smtClean="0">
                <a:latin typeface="小塚ゴシック Pr6N L"/>
                <a:ea typeface="小塚ゴシック Pr6N L"/>
                <a:cs typeface="小塚ゴシック Pr6N L"/>
              </a:rPr>
              <a:t>LT</a:t>
            </a:r>
            <a:r>
              <a:rPr lang="ja-JP" altLang="en-US" sz="1200" dirty="0" smtClean="0">
                <a:latin typeface="小塚ゴシック Pr6N L"/>
                <a:ea typeface="小塚ゴシック Pr6N L"/>
                <a:cs typeface="小塚ゴシック Pr6N L"/>
              </a:rPr>
              <a:t>形式で活動報告をいただきました。</a:t>
            </a:r>
            <a:endParaRPr lang="en-US" altLang="ja-JP" sz="1200" dirty="0" smtClean="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dirty="0" smtClean="0">
                <a:latin typeface="小塚ゴシック Pr6N L"/>
                <a:ea typeface="小塚ゴシック Pr6N L"/>
                <a:cs typeface="小塚ゴシック Pr6N L"/>
              </a:rPr>
              <a:t>過去にどの</a:t>
            </a:r>
            <a:r>
              <a:rPr lang="ja-JP" altLang="en-US" sz="1200" dirty="0">
                <a:latin typeface="小塚ゴシック Pr6N L"/>
                <a:ea typeface="小塚ゴシック Pr6N L"/>
                <a:cs typeface="小塚ゴシック Pr6N L"/>
              </a:rPr>
              <a:t>よう</a:t>
            </a:r>
            <a:r>
              <a:rPr lang="ja-JP" altLang="en-US" sz="1200" dirty="0" smtClean="0">
                <a:latin typeface="小塚ゴシック Pr6N L"/>
                <a:ea typeface="小塚ゴシック Pr6N L"/>
                <a:cs typeface="小塚ゴシック Pr6N L"/>
              </a:rPr>
              <a:t>な活動があったのか、初心者は何を学んだか、オープンストリートマップをどのように活用するか、指導する側のノウハウ等有用な発表があり、参加者のスキルアップにつながりました。</a:t>
            </a:r>
            <a:endParaRPr lang="en-US" altLang="ja-JP" sz="1200" dirty="0" smtClean="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endParaRPr lang="ja-JP" altLang="en-US" sz="1200" dirty="0">
              <a:latin typeface="小塚ゴシック Pr6N L"/>
              <a:ea typeface="小塚ゴシック Pr6N L"/>
              <a:cs typeface="小塚ゴシック Pr6N L"/>
            </a:endParaRPr>
          </a:p>
        </p:txBody>
      </p:sp>
      <p:pic>
        <p:nvPicPr>
          <p:cNvPr id="53" name="図 52"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cxnSp>
        <p:nvCxnSpPr>
          <p:cNvPr id="54" name="直線コネクタ 53"/>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C:\wk\home\Nextcloud\LIFELOG\2019\190302_OSM関西大集結\IMG_20190302_17130537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543" y="2103534"/>
            <a:ext cx="3650184" cy="2737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p:cNvGraphicFramePr>
            <a:graphicFrameLocks noGrp="1"/>
          </p:cNvGraphicFramePr>
          <p:nvPr>
            <p:extLst/>
          </p:nvPr>
        </p:nvGraphicFramePr>
        <p:xfrm>
          <a:off x="255229" y="5015767"/>
          <a:ext cx="4242812" cy="1463040"/>
        </p:xfrm>
        <a:graphic>
          <a:graphicData uri="http://schemas.openxmlformats.org/drawingml/2006/table">
            <a:tbl>
              <a:tblPr firstRow="1" bandRow="1"/>
              <a:tblGrid>
                <a:gridCol w="2121406">
                  <a:extLst>
                    <a:ext uri="{9D8B030D-6E8A-4147-A177-3AD203B41FA5}">
                      <a16:colId xmlns:a16="http://schemas.microsoft.com/office/drawing/2014/main" val="20000"/>
                    </a:ext>
                  </a:extLst>
                </a:gridCol>
                <a:gridCol w="2121406">
                  <a:extLst>
                    <a:ext uri="{9D8B030D-6E8A-4147-A177-3AD203B41FA5}">
                      <a16:colId xmlns:a16="http://schemas.microsoft.com/office/drawing/2014/main" val="20001"/>
                    </a:ext>
                  </a:extLst>
                </a:gridCol>
              </a:tblGrid>
              <a:tr h="361722">
                <a:tc>
                  <a:txBody>
                    <a:bodyPr/>
                    <a:lstStyle/>
                    <a:p>
                      <a:r>
                        <a:rPr kumimoji="1" lang="en-US" altLang="ja-JP" dirty="0" smtClean="0"/>
                        <a:t>13:15-13:30</a:t>
                      </a:r>
                      <a:endParaRPr kumimoji="1" lang="ja-JP" altLang="en-US" dirty="0"/>
                    </a:p>
                  </a:txBody>
                  <a:tcPr/>
                </a:tc>
                <a:tc>
                  <a:txBody>
                    <a:bodyPr/>
                    <a:lstStyle/>
                    <a:p>
                      <a:r>
                        <a:rPr kumimoji="1" lang="ja-JP" altLang="en-US" dirty="0" smtClean="0"/>
                        <a:t>オープニング</a:t>
                      </a:r>
                      <a:endParaRPr kumimoji="1" lang="ja-JP" altLang="en-US" dirty="0"/>
                    </a:p>
                  </a:txBody>
                  <a:tcPr/>
                </a:tc>
                <a:extLst>
                  <a:ext uri="{0D108BD9-81ED-4DB2-BD59-A6C34878D82A}">
                    <a16:rowId xmlns:a16="http://schemas.microsoft.com/office/drawing/2014/main" val="10000"/>
                  </a:ext>
                </a:extLst>
              </a:tr>
              <a:tr h="361722">
                <a:tc>
                  <a:txBody>
                    <a:bodyPr/>
                    <a:lstStyle/>
                    <a:p>
                      <a:r>
                        <a:rPr kumimoji="1" lang="en-US" altLang="ja-JP" dirty="0" smtClean="0"/>
                        <a:t>13:30-17:00</a:t>
                      </a:r>
                      <a:endParaRPr kumimoji="1" lang="ja-JP" altLang="en-US" dirty="0"/>
                    </a:p>
                  </a:txBody>
                  <a:tcPr/>
                </a:tc>
                <a:tc>
                  <a:txBody>
                    <a:bodyPr/>
                    <a:lstStyle/>
                    <a:p>
                      <a:r>
                        <a:rPr kumimoji="1" lang="ja-JP" altLang="en-US" dirty="0" smtClean="0"/>
                        <a:t>全員による</a:t>
                      </a:r>
                      <a:r>
                        <a:rPr kumimoji="1" lang="en-US" altLang="ja-JP" dirty="0" smtClean="0"/>
                        <a:t>LT</a:t>
                      </a:r>
                      <a:r>
                        <a:rPr kumimoji="1" lang="ja-JP" altLang="en-US" dirty="0" smtClean="0"/>
                        <a:t>大会</a:t>
                      </a:r>
                      <a:endParaRPr kumimoji="1" lang="ja-JP" altLang="en-US" dirty="0"/>
                    </a:p>
                  </a:txBody>
                  <a:tcPr/>
                </a:tc>
                <a:extLst>
                  <a:ext uri="{0D108BD9-81ED-4DB2-BD59-A6C34878D82A}">
                    <a16:rowId xmlns:a16="http://schemas.microsoft.com/office/drawing/2014/main" val="10001"/>
                  </a:ext>
                </a:extLst>
              </a:tr>
              <a:tr h="361722">
                <a:tc>
                  <a:txBody>
                    <a:bodyPr/>
                    <a:lstStyle/>
                    <a:p>
                      <a:r>
                        <a:rPr kumimoji="1" lang="en-US" altLang="ja-JP" dirty="0" smtClean="0"/>
                        <a:t>17:00-17:15</a:t>
                      </a:r>
                      <a:endParaRPr kumimoji="1" lang="ja-JP" altLang="en-US" dirty="0"/>
                    </a:p>
                  </a:txBody>
                  <a:tcPr/>
                </a:tc>
                <a:tc>
                  <a:txBody>
                    <a:bodyPr/>
                    <a:lstStyle/>
                    <a:p>
                      <a:r>
                        <a:rPr kumimoji="1" lang="ja-JP" altLang="en-US" dirty="0" smtClean="0"/>
                        <a:t>クロージング</a:t>
                      </a:r>
                      <a:endParaRPr kumimoji="1" lang="ja-JP" altLang="en-US" dirty="0"/>
                    </a:p>
                  </a:txBody>
                  <a:tcPr/>
                </a:tc>
                <a:extLst>
                  <a:ext uri="{0D108BD9-81ED-4DB2-BD59-A6C34878D82A}">
                    <a16:rowId xmlns:a16="http://schemas.microsoft.com/office/drawing/2014/main" val="10002"/>
                  </a:ext>
                </a:extLst>
              </a:tr>
              <a:tr h="361722">
                <a:tc>
                  <a:txBody>
                    <a:bodyPr/>
                    <a:lstStyle/>
                    <a:p>
                      <a:r>
                        <a:rPr kumimoji="1" lang="en-US" altLang="ja-JP" dirty="0" smtClean="0"/>
                        <a:t>17:45-20:00</a:t>
                      </a:r>
                      <a:endParaRPr kumimoji="1" lang="ja-JP" altLang="en-US" dirty="0"/>
                    </a:p>
                  </a:txBody>
                  <a:tcPr/>
                </a:tc>
                <a:tc>
                  <a:txBody>
                    <a:bodyPr/>
                    <a:lstStyle/>
                    <a:p>
                      <a:r>
                        <a:rPr kumimoji="1" lang="ja-JP" altLang="en-US" dirty="0" smtClean="0"/>
                        <a:t>激辛懇親会！</a:t>
                      </a:r>
                      <a:endParaRPr kumimoji="1" lang="ja-JP" altLang="en-US" dirty="0"/>
                    </a:p>
                  </a:txBody>
                  <a:tcPr/>
                </a:tc>
                <a:extLst>
                  <a:ext uri="{0D108BD9-81ED-4DB2-BD59-A6C34878D82A}">
                    <a16:rowId xmlns:a16="http://schemas.microsoft.com/office/drawing/2014/main" val="10003"/>
                  </a:ext>
                </a:extLst>
              </a:tr>
            </a:tbl>
          </a:graphicData>
        </a:graphic>
      </p:graphicFrame>
      <p:sp>
        <p:nvSpPr>
          <p:cNvPr id="28"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29" name="テキスト ボックス 28"/>
          <p:cNvSpPr txBox="1"/>
          <p:nvPr/>
        </p:nvSpPr>
        <p:spPr>
          <a:xfrm>
            <a:off x="4811" y="1051"/>
            <a:ext cx="5371983"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関西地区</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オープンストリートマップ関西　大集結</a:t>
            </a:r>
          </a:p>
        </p:txBody>
      </p:sp>
      <p:sp>
        <p:nvSpPr>
          <p:cNvPr id="31" name="角丸四角形 30"/>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140417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169186" y="818518"/>
            <a:ext cx="6339434"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22041"/>
            <a:r>
              <a:rPr lang="en-US" altLang="ja-JP" sz="1700" dirty="0">
                <a:solidFill>
                  <a:srgbClr val="FFFFFF"/>
                </a:solidFill>
                <a:latin typeface="+mn-ea"/>
                <a:ea typeface="+mn-ea"/>
                <a:cs typeface="小塚ゴシック Pr6N R"/>
              </a:rPr>
              <a:t>By</a:t>
            </a:r>
            <a:r>
              <a:rPr lang="ja-JP" altLang="en-US" sz="1700" dirty="0">
                <a:solidFill>
                  <a:srgbClr val="FFFFFF"/>
                </a:solidFill>
                <a:latin typeface="+mn-ea"/>
                <a:ea typeface="+mn-ea"/>
                <a:cs typeface="小塚ゴシック Pr6N R"/>
              </a:rPr>
              <a:t> </a:t>
            </a:r>
            <a:r>
              <a:rPr lang="en-US" altLang="ja-JP" sz="1700" dirty="0">
                <a:solidFill>
                  <a:srgbClr val="FFFFFF"/>
                </a:solidFill>
                <a:latin typeface="+mn-ea"/>
                <a:ea typeface="+mn-ea"/>
                <a:cs typeface="小塚ゴシック Pr6N R"/>
              </a:rPr>
              <a:t>Code for </a:t>
            </a:r>
            <a:r>
              <a:rPr lang="en-US" altLang="ja-JP" sz="1700" dirty="0" smtClean="0">
                <a:solidFill>
                  <a:srgbClr val="FFFFFF"/>
                </a:solidFill>
                <a:latin typeface="+mn-ea"/>
                <a:ea typeface="+mn-ea"/>
                <a:cs typeface="小塚ゴシック Pr6N R"/>
              </a:rPr>
              <a:t>TODA</a:t>
            </a:r>
            <a:endParaRPr lang="ja-JP" altLang="en-US" sz="17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117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22041"/>
            <a:r>
              <a:rPr lang="ja-JP" altLang="en-US" sz="1600" b="1" dirty="0">
                <a:latin typeface="+mn-ea"/>
                <a:ea typeface="+mn-ea"/>
              </a:rPr>
              <a:t>避難所・避難場所データの統一化を目指し、「避難所基本情報」の項目内容や活用方法等について、自由に意見を交換し話し合うワールドカフェ形式のワ－クショップ</a:t>
            </a:r>
            <a:r>
              <a:rPr lang="ja-JP" altLang="en-US" sz="1477" b="1" dirty="0">
                <a:solidFill>
                  <a:prstClr val="black"/>
                </a:solidFill>
                <a:latin typeface="+mn-ea"/>
                <a:ea typeface="+mn-ea"/>
                <a:cs typeface="小塚ゴシック Pr6N R"/>
              </a:rPr>
              <a:t>を開催！</a:t>
            </a:r>
            <a:endParaRPr lang="en-US" altLang="ja-JP" sz="1477" b="1" dirty="0">
              <a:solidFill>
                <a:prstClr val="black"/>
              </a:solidFill>
              <a:latin typeface="+mn-ea"/>
              <a:ea typeface="+mn-ea"/>
              <a:cs typeface="小塚ゴシック Pr6N R"/>
            </a:endParaRP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a:r>
                <a:rPr lang="en-US" altLang="ja-JP" sz="1200" dirty="0">
                  <a:solidFill>
                    <a:prstClr val="black"/>
                  </a:solidFill>
                  <a:latin typeface="小塚ゴシック Pr6N L"/>
                  <a:ea typeface="小塚ゴシック Pr6N L"/>
                  <a:cs typeface="小塚ゴシック Pr6N L"/>
                </a:rPr>
                <a:t>Code for TODA </a:t>
              </a:r>
              <a:r>
                <a:rPr lang="ja-JP" altLang="en-US" sz="1200" dirty="0">
                  <a:solidFill>
                    <a:prstClr val="black"/>
                  </a:solidFill>
                  <a:latin typeface="小塚ゴシック Pr6N L"/>
                  <a:ea typeface="小塚ゴシック Pr6N L"/>
                  <a:cs typeface="小塚ゴシック Pr6N L"/>
                </a:rPr>
                <a:t>戸田市職員・</a:t>
              </a:r>
              <a:r>
                <a:rPr lang="en-US" altLang="ja-JP" sz="1200" dirty="0">
                  <a:solidFill>
                    <a:prstClr val="black"/>
                  </a:solidFill>
                  <a:latin typeface="小塚ゴシック Pr6N L"/>
                  <a:ea typeface="小塚ゴシック Pr6N L"/>
                  <a:cs typeface="小塚ゴシック Pr6N L"/>
                </a:rPr>
                <a:t>11</a:t>
              </a:r>
              <a:r>
                <a:rPr lang="ja-JP" altLang="en-US" sz="1200" dirty="0">
                  <a:solidFill>
                    <a:prstClr val="black"/>
                  </a:solidFill>
                  <a:latin typeface="小塚ゴシック Pr6N L"/>
                  <a:ea typeface="小塚ゴシック Pr6N L"/>
                  <a:cs typeface="小塚ゴシック Pr6N L"/>
                </a:rPr>
                <a:t>人</a:t>
              </a: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a:r>
                <a:rPr lang="ja-JP" altLang="en-US" sz="1200" dirty="0">
                  <a:solidFill>
                    <a:prstClr val="black"/>
                  </a:solidFill>
                  <a:latin typeface="小塚ゴシック Pr6N L"/>
                  <a:ea typeface="小塚ゴシック Pr6N L"/>
                  <a:cs typeface="小塚ゴシック Pr6N L"/>
                </a:rPr>
                <a:t>戸田市新曽南多世代交流館（さくらパル）</a:t>
              </a:r>
              <a:r>
                <a:rPr lang="en-US" altLang="ja-JP" sz="1200" dirty="0">
                  <a:solidFill>
                    <a:prstClr val="black"/>
                  </a:solidFill>
                  <a:latin typeface="小塚ゴシック Pr6N L"/>
                  <a:ea typeface="小塚ゴシック Pr6N L"/>
                  <a:cs typeface="小塚ゴシック Pr6N L"/>
                </a:rPr>
                <a:t>2F</a:t>
              </a: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2041"/>
              <a:r>
                <a:rPr lang="en-US" altLang="ja-JP" sz="1200" dirty="0">
                  <a:solidFill>
                    <a:prstClr val="black"/>
                  </a:solidFill>
                  <a:latin typeface="小塚ゴシック Pr6N L"/>
                  <a:ea typeface="小塚ゴシック Pr6N L"/>
                  <a:cs typeface="小塚ゴシック Pr6N L"/>
                </a:rPr>
                <a:t>https://codefortoda.org/</a:t>
              </a:r>
              <a:endParaRPr lang="ja-JP" altLang="en-US" sz="1200" dirty="0">
                <a:solidFill>
                  <a:prstClr val="black"/>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69186" y="5155367"/>
            <a:ext cx="4358853" cy="1307288"/>
          </a:xfrm>
          <a:prstGeom prst="rect">
            <a:avLst/>
          </a:pr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en-US" altLang="ja-JP" sz="1600" b="1" u="sng" dirty="0">
                <a:solidFill>
                  <a:schemeClr val="tx1"/>
                </a:solidFill>
                <a:latin typeface="小塚ゴシック Pr6N L"/>
                <a:ea typeface="小塚ゴシック Pr6N L"/>
                <a:cs typeface="小塚ゴシック Pr6N L"/>
              </a:rPr>
              <a:t>【</a:t>
            </a:r>
            <a:r>
              <a:rPr lang="ja-JP" altLang="en-US" sz="1600" b="1" u="sng" dirty="0">
                <a:solidFill>
                  <a:schemeClr val="tx1"/>
                </a:solidFill>
                <a:latin typeface="小塚ゴシック Pr6N L"/>
                <a:ea typeface="小塚ゴシック Pr6N L"/>
                <a:cs typeface="小塚ゴシック Pr6N L"/>
              </a:rPr>
              <a:t>当日のタイムスケジュール</a:t>
            </a:r>
            <a:r>
              <a:rPr lang="en-US" altLang="ja-JP" b="1" u="sng" dirty="0">
                <a:solidFill>
                  <a:schemeClr val="tx1"/>
                </a:solidFill>
                <a:latin typeface="小塚ゴシック Pr6N L"/>
                <a:ea typeface="小塚ゴシック Pr6N L"/>
                <a:cs typeface="小塚ゴシック Pr6N L"/>
              </a:rPr>
              <a:t>】</a:t>
            </a:r>
            <a:endParaRPr lang="en-US" altLang="ja-JP" b="1" u="sng" dirty="0">
              <a:solidFill>
                <a:schemeClr val="tx1"/>
              </a:solidFill>
            </a:endParaRPr>
          </a:p>
          <a:p>
            <a:endParaRPr lang="ja-JP" altLang="en-US" b="1" u="sng" dirty="0">
              <a:solidFill>
                <a:schemeClr val="tx1"/>
              </a:solidFill>
            </a:endParaRPr>
          </a:p>
        </p:txBody>
      </p:sp>
      <p:cxnSp>
        <p:nvCxnSpPr>
          <p:cNvPr id="32" name="直線コネクタ 31"/>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pic>
        <p:nvPicPr>
          <p:cNvPr id="38" name="図 37"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sp>
        <p:nvSpPr>
          <p:cNvPr id="36" name="正方形/長方形 35"/>
          <p:cNvSpPr/>
          <p:nvPr/>
        </p:nvSpPr>
        <p:spPr>
          <a:xfrm>
            <a:off x="169186" y="2322932"/>
            <a:ext cx="4226968" cy="253687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rPr>
              <a:t>イベントの集合写真</a:t>
            </a:r>
            <a:endParaRPr lang="ja-JP" altLang="en-US" sz="1400" dirty="0">
              <a:solidFill>
                <a:schemeClr val="tx1"/>
              </a:solidFill>
            </a:endParaRPr>
          </a:p>
        </p:txBody>
      </p:sp>
      <p:graphicFrame>
        <p:nvGraphicFramePr>
          <p:cNvPr id="43" name="表 42">
            <a:extLst>
              <a:ext uri="{FF2B5EF4-FFF2-40B4-BE49-F238E27FC236}">
                <a16:creationId xmlns:a16="http://schemas.microsoft.com/office/drawing/2014/main" id="{A6AA0731-84BC-4AF7-8D9F-6D745EB55F6B}"/>
              </a:ext>
            </a:extLst>
          </p:cNvPr>
          <p:cNvGraphicFramePr>
            <a:graphicFrameLocks noGrp="1"/>
          </p:cNvGraphicFramePr>
          <p:nvPr>
            <p:extLst/>
          </p:nvPr>
        </p:nvGraphicFramePr>
        <p:xfrm>
          <a:off x="361772" y="5523789"/>
          <a:ext cx="3503095" cy="808172"/>
        </p:xfrm>
        <a:graphic>
          <a:graphicData uri="http://schemas.openxmlformats.org/drawingml/2006/table">
            <a:tbl>
              <a:tblPr firstRow="1" bandRow="1">
                <a:tableStyleId>{22838BEF-8BB2-4498-84A7-C5851F593DF1}</a:tableStyleId>
              </a:tblPr>
              <a:tblGrid>
                <a:gridCol w="1462679">
                  <a:extLst>
                    <a:ext uri="{9D8B030D-6E8A-4147-A177-3AD203B41FA5}">
                      <a16:colId xmlns:a16="http://schemas.microsoft.com/office/drawing/2014/main" val="3464155759"/>
                    </a:ext>
                  </a:extLst>
                </a:gridCol>
                <a:gridCol w="2040416">
                  <a:extLst>
                    <a:ext uri="{9D8B030D-6E8A-4147-A177-3AD203B41FA5}">
                      <a16:colId xmlns:a16="http://schemas.microsoft.com/office/drawing/2014/main" val="1183339342"/>
                    </a:ext>
                  </a:extLst>
                </a:gridCol>
              </a:tblGrid>
              <a:tr h="202043">
                <a:tc>
                  <a:txBody>
                    <a:bodyPr/>
                    <a:lstStyle/>
                    <a:p>
                      <a:pPr algn="ctr"/>
                      <a:r>
                        <a:rPr kumimoji="1" lang="en-US" altLang="ja-JP" sz="1100" b="0" kern="1200" dirty="0"/>
                        <a:t>13</a:t>
                      </a:r>
                      <a:r>
                        <a:rPr kumimoji="1" lang="ja-JP" altLang="en-US" sz="1100" b="0" kern="1200" dirty="0"/>
                        <a:t>：</a:t>
                      </a:r>
                      <a:r>
                        <a:rPr kumimoji="1" lang="en-US" altLang="ja-JP" sz="1100" b="0" kern="1200" dirty="0"/>
                        <a:t>30</a:t>
                      </a:r>
                      <a:r>
                        <a:rPr kumimoji="1" lang="ja-JP" altLang="en-US" sz="1100" b="0" kern="1200" dirty="0"/>
                        <a:t>～</a:t>
                      </a:r>
                      <a:r>
                        <a:rPr kumimoji="1" lang="en-US" altLang="ja-JP" sz="1100" b="0" kern="1200" dirty="0"/>
                        <a:t>13</a:t>
                      </a:r>
                      <a:r>
                        <a:rPr kumimoji="1" lang="ja-JP" altLang="en-US" sz="1100" b="0" kern="1200" dirty="0"/>
                        <a:t>：</a:t>
                      </a:r>
                      <a:r>
                        <a:rPr kumimoji="1" lang="en-US" altLang="ja-JP" sz="1100" b="0" kern="1200" dirty="0"/>
                        <a:t>40</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tc>
                  <a:txBody>
                    <a:bodyPr/>
                    <a:lstStyle/>
                    <a:p>
                      <a:r>
                        <a:rPr kumimoji="1" lang="ja-JP" altLang="en-US" sz="1100" b="0" kern="1200" dirty="0"/>
                        <a:t>開会</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extLst>
                  <a:ext uri="{0D108BD9-81ED-4DB2-BD59-A6C34878D82A}">
                    <a16:rowId xmlns:a16="http://schemas.microsoft.com/office/drawing/2014/main" val="922917337"/>
                  </a:ext>
                </a:extLst>
              </a:tr>
              <a:tr h="202043">
                <a:tc>
                  <a:txBody>
                    <a:bodyPr/>
                    <a:lstStyle/>
                    <a:p>
                      <a:pPr algn="ctr"/>
                      <a:r>
                        <a:rPr kumimoji="1" lang="en-US" altLang="ja-JP" sz="1100" kern="1200" dirty="0"/>
                        <a:t>13</a:t>
                      </a:r>
                      <a:r>
                        <a:rPr kumimoji="1" lang="ja-JP" altLang="en-US" sz="1100" kern="1200" dirty="0"/>
                        <a:t>：</a:t>
                      </a:r>
                      <a:r>
                        <a:rPr kumimoji="1" lang="en-US" altLang="ja-JP" sz="1100" kern="1200" dirty="0"/>
                        <a:t>40</a:t>
                      </a:r>
                      <a:r>
                        <a:rPr kumimoji="1" lang="ja-JP" altLang="en-US" sz="1100" kern="1200" dirty="0"/>
                        <a:t>～</a:t>
                      </a:r>
                      <a:r>
                        <a:rPr kumimoji="1" lang="en-US" altLang="ja-JP" sz="1100" kern="1200" dirty="0"/>
                        <a:t>14</a:t>
                      </a:r>
                      <a:r>
                        <a:rPr kumimoji="1" lang="ja-JP" altLang="en-US" sz="1100" kern="1200" dirty="0"/>
                        <a:t>：</a:t>
                      </a:r>
                      <a:r>
                        <a:rPr kumimoji="1" lang="en-US" altLang="ja-JP" sz="1100" kern="1200" dirty="0"/>
                        <a:t>30</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tc>
                  <a:txBody>
                    <a:bodyPr/>
                    <a:lstStyle/>
                    <a:p>
                      <a:r>
                        <a:rPr kumimoji="1" lang="ja-JP" altLang="en-US" sz="1100" kern="1200" dirty="0"/>
                        <a:t>趣旨説明</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extLst>
                  <a:ext uri="{0D108BD9-81ED-4DB2-BD59-A6C34878D82A}">
                    <a16:rowId xmlns:a16="http://schemas.microsoft.com/office/drawing/2014/main" val="3878346523"/>
                  </a:ext>
                </a:extLst>
              </a:tr>
              <a:tr h="202043">
                <a:tc>
                  <a:txBody>
                    <a:bodyPr/>
                    <a:lstStyle/>
                    <a:p>
                      <a:pPr algn="ctr"/>
                      <a:r>
                        <a:rPr kumimoji="1" lang="en-US" altLang="ja-JP" sz="1100" kern="1200" dirty="0"/>
                        <a:t>14</a:t>
                      </a:r>
                      <a:r>
                        <a:rPr kumimoji="1" lang="ja-JP" altLang="en-US" sz="1100" kern="1200" dirty="0"/>
                        <a:t>：</a:t>
                      </a:r>
                      <a:r>
                        <a:rPr kumimoji="1" lang="en-US" altLang="ja-JP" sz="1100" kern="1200" dirty="0"/>
                        <a:t>30</a:t>
                      </a:r>
                      <a:r>
                        <a:rPr kumimoji="1" lang="ja-JP" altLang="en-US" sz="1100" kern="1200" dirty="0"/>
                        <a:t>～</a:t>
                      </a:r>
                      <a:r>
                        <a:rPr kumimoji="1" lang="en-US" altLang="ja-JP" sz="1100" kern="1200" dirty="0"/>
                        <a:t>16</a:t>
                      </a:r>
                      <a:r>
                        <a:rPr kumimoji="1" lang="ja-JP" altLang="en-US" sz="1100" kern="1200" dirty="0"/>
                        <a:t>：</a:t>
                      </a:r>
                      <a:r>
                        <a:rPr kumimoji="1" lang="en-US" altLang="ja-JP" sz="1100" kern="1200" dirty="0"/>
                        <a:t>00</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tc>
                  <a:txBody>
                    <a:bodyPr/>
                    <a:lstStyle/>
                    <a:p>
                      <a:r>
                        <a:rPr kumimoji="1" lang="ja-JP" altLang="en-US" sz="1100" kern="1200" dirty="0"/>
                        <a:t>ワールド・カフェ形式のワーク</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extLst>
                  <a:ext uri="{0D108BD9-81ED-4DB2-BD59-A6C34878D82A}">
                    <a16:rowId xmlns:a16="http://schemas.microsoft.com/office/drawing/2014/main" val="267455535"/>
                  </a:ext>
                </a:extLst>
              </a:tr>
              <a:tr h="202043">
                <a:tc>
                  <a:txBody>
                    <a:bodyPr/>
                    <a:lstStyle/>
                    <a:p>
                      <a:pPr algn="ctr"/>
                      <a:r>
                        <a:rPr kumimoji="1" lang="en-US" altLang="ja-JP" sz="1100" kern="1200" dirty="0"/>
                        <a:t>16</a:t>
                      </a:r>
                      <a:r>
                        <a:rPr kumimoji="1" lang="ja-JP" altLang="en-US" sz="1100" kern="1200" dirty="0"/>
                        <a:t>：</a:t>
                      </a:r>
                      <a:r>
                        <a:rPr kumimoji="1" lang="en-US" altLang="ja-JP" sz="1100" kern="1200" dirty="0"/>
                        <a:t>00</a:t>
                      </a:r>
                      <a:r>
                        <a:rPr kumimoji="1" lang="ja-JP" altLang="en-US" sz="1100" kern="1200" dirty="0"/>
                        <a:t>～</a:t>
                      </a:r>
                      <a:r>
                        <a:rPr kumimoji="1" lang="en-US" altLang="ja-JP" sz="1100" kern="1200" dirty="0"/>
                        <a:t>16</a:t>
                      </a:r>
                      <a:r>
                        <a:rPr kumimoji="1" lang="ja-JP" altLang="en-US" sz="1100" kern="1200" dirty="0"/>
                        <a:t>：</a:t>
                      </a:r>
                      <a:r>
                        <a:rPr kumimoji="1" lang="en-US" altLang="ja-JP" sz="1100" kern="1200" dirty="0"/>
                        <a:t>30</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tc>
                  <a:txBody>
                    <a:bodyPr/>
                    <a:lstStyle/>
                    <a:p>
                      <a:r>
                        <a:rPr kumimoji="1" lang="ja-JP" altLang="en-US" sz="1100" kern="1200" dirty="0"/>
                        <a:t>まとめ・クロージングセッション</a:t>
                      </a:r>
                      <a:endParaRPr kumimoji="1" lang="ja-JP" altLang="en-US" sz="1100" b="0" kern="1200" dirty="0">
                        <a:solidFill>
                          <a:schemeClr val="tx1"/>
                        </a:solidFill>
                        <a:latin typeface="小塚ゴシック Pr6N R"/>
                        <a:ea typeface="小塚ゴシック Pr6N R"/>
                        <a:cs typeface="小塚ゴシック Pr6N R"/>
                      </a:endParaRPr>
                    </a:p>
                  </a:txBody>
                  <a:tcPr marL="84406" marR="84406" marT="16615" marB="16615"/>
                </a:tc>
                <a:extLst>
                  <a:ext uri="{0D108BD9-81ED-4DB2-BD59-A6C34878D82A}">
                    <a16:rowId xmlns:a16="http://schemas.microsoft.com/office/drawing/2014/main" val="2166575179"/>
                  </a:ext>
                </a:extLst>
              </a:tr>
            </a:tbl>
          </a:graphicData>
        </a:graphic>
      </p:graphicFrame>
      <p:sp>
        <p:nvSpPr>
          <p:cNvPr id="45" name="正方形/長方形 44">
            <a:extLst>
              <a:ext uri="{FF2B5EF4-FFF2-40B4-BE49-F238E27FC236}">
                <a16:creationId xmlns:a16="http://schemas.microsoft.com/office/drawing/2014/main" id="{965F7849-00F9-4B9D-976B-B1E4FC100CC5}"/>
              </a:ext>
            </a:extLst>
          </p:cNvPr>
          <p:cNvSpPr/>
          <p:nvPr/>
        </p:nvSpPr>
        <p:spPr>
          <a:xfrm>
            <a:off x="4786092" y="4656730"/>
            <a:ext cx="4950721" cy="17820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32926" indent="-132926" defTabSz="422041">
              <a:lnSpc>
                <a:spcPct val="120000"/>
              </a:lnSpc>
              <a:buFont typeface="Arial" panose="020B0604020202020204" pitchFamily="34" charset="0"/>
              <a:buChar char="•"/>
            </a:pPr>
            <a:r>
              <a:rPr lang="ja-JP" altLang="en-US" sz="1200" dirty="0">
                <a:solidFill>
                  <a:prstClr val="black"/>
                </a:solidFill>
                <a:latin typeface="小塚ゴシック Pr6N L"/>
                <a:ea typeface="小塚ゴシック Pr6N L"/>
                <a:cs typeface="小塚ゴシック Pr6N L"/>
              </a:rPr>
              <a:t>災害が起きたと仮定し、どんな情報が必要かアイデアを出す</a:t>
            </a:r>
          </a:p>
          <a:p>
            <a:pPr marL="132926" indent="-132926" defTabSz="422041">
              <a:lnSpc>
                <a:spcPct val="120000"/>
              </a:lnSpc>
              <a:buFont typeface="Arial" panose="020B0604020202020204" pitchFamily="34" charset="0"/>
              <a:buChar char="•"/>
            </a:pPr>
            <a:r>
              <a:rPr lang="ja-JP" altLang="en-US" sz="1200" dirty="0">
                <a:solidFill>
                  <a:prstClr val="black"/>
                </a:solidFill>
                <a:latin typeface="小塚ゴシック Pr6N L"/>
                <a:ea typeface="小塚ゴシック Pr6N L"/>
                <a:cs typeface="小塚ゴシック Pr6N L"/>
              </a:rPr>
              <a:t>アイデアを分類し整理する</a:t>
            </a:r>
          </a:p>
          <a:p>
            <a:pPr marL="132926" indent="-132926" defTabSz="422041">
              <a:lnSpc>
                <a:spcPct val="120000"/>
              </a:lnSpc>
              <a:buFont typeface="Arial" panose="020B0604020202020204" pitchFamily="34" charset="0"/>
              <a:buChar char="•"/>
            </a:pPr>
            <a:r>
              <a:rPr lang="ja-JP" altLang="en-US" sz="1200" dirty="0">
                <a:solidFill>
                  <a:prstClr val="black"/>
                </a:solidFill>
                <a:latin typeface="小塚ゴシック Pr6N L"/>
                <a:ea typeface="小塚ゴシック Pr6N L"/>
                <a:cs typeface="小塚ゴシック Pr6N L"/>
              </a:rPr>
              <a:t>分類した情報項目を標準化する</a:t>
            </a:r>
          </a:p>
          <a:p>
            <a:pPr marL="132926" indent="-132926" defTabSz="422041">
              <a:lnSpc>
                <a:spcPct val="120000"/>
              </a:lnSpc>
              <a:buFont typeface="Arial" panose="020B0604020202020204" pitchFamily="34" charset="0"/>
              <a:buChar char="•"/>
            </a:pPr>
            <a:r>
              <a:rPr lang="ja-JP" altLang="en-US" sz="1200" dirty="0">
                <a:solidFill>
                  <a:prstClr val="black"/>
                </a:solidFill>
                <a:latin typeface="小塚ゴシック Pr6N L"/>
                <a:ea typeface="小塚ゴシック Pr6N L"/>
                <a:cs typeface="小塚ゴシック Pr6N L"/>
              </a:rPr>
              <a:t>成果まとめ</a:t>
            </a:r>
          </a:p>
          <a:p>
            <a:pPr defTabSz="422041">
              <a:lnSpc>
                <a:spcPct val="120000"/>
              </a:lnSpc>
            </a:pPr>
            <a:r>
              <a:rPr lang="ja-JP" altLang="en-US" sz="1200" dirty="0">
                <a:solidFill>
                  <a:prstClr val="black"/>
                </a:solidFill>
                <a:latin typeface="小塚ゴシック Pr6N L"/>
                <a:ea typeface="小塚ゴシック Pr6N L"/>
                <a:cs typeface="小塚ゴシック Pr6N L"/>
              </a:rPr>
              <a:t>災害が起きた場合に市民目線でどんな情報が必要か議論し、その情報についての分類・標準化を行いました。データ連携する情報だけでなく、普段の備えや経験の共有の情報も必要との意見がありました。</a:t>
            </a:r>
            <a:endParaRPr lang="en-US" altLang="ja-JP" sz="1200" dirty="0">
              <a:solidFill>
                <a:prstClr val="black"/>
              </a:solidFill>
              <a:latin typeface="小塚ゴシック Pr6N L"/>
              <a:ea typeface="小塚ゴシック Pr6N L"/>
              <a:cs typeface="小塚ゴシック Pr6N L"/>
            </a:endParaRPr>
          </a:p>
        </p:txBody>
      </p:sp>
      <p:pic>
        <p:nvPicPr>
          <p:cNvPr id="46" name="図 45">
            <a:extLst>
              <a:ext uri="{FF2B5EF4-FFF2-40B4-BE49-F238E27FC236}">
                <a16:creationId xmlns:a16="http://schemas.microsoft.com/office/drawing/2014/main" id="{F7852236-A558-4B26-9C2B-7583E93FE2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212" y="2301375"/>
            <a:ext cx="4279150" cy="2644475"/>
          </a:xfrm>
          <a:prstGeom prst="rect">
            <a:avLst/>
          </a:prstGeom>
        </p:spPr>
      </p:pic>
      <p:pic>
        <p:nvPicPr>
          <p:cNvPr id="53" name="図 52">
            <a:extLst>
              <a:ext uri="{FF2B5EF4-FFF2-40B4-BE49-F238E27FC236}">
                <a16:creationId xmlns:a16="http://schemas.microsoft.com/office/drawing/2014/main" id="{676BF01A-CF63-4C02-A157-05466AF970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212" y="2322535"/>
            <a:ext cx="864620" cy="432310"/>
          </a:xfrm>
          <a:prstGeom prst="rect">
            <a:avLst/>
          </a:prstGeom>
        </p:spPr>
      </p:pic>
      <p:sp>
        <p:nvSpPr>
          <p:cNvPr id="37"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9" name="テキスト ボックス 38"/>
          <p:cNvSpPr txBox="1"/>
          <p:nvPr/>
        </p:nvSpPr>
        <p:spPr>
          <a:xfrm>
            <a:off x="4811" y="1051"/>
            <a:ext cx="7393371" cy="907941"/>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1400" dirty="0">
                <a:solidFill>
                  <a:srgbClr val="FFFFFF"/>
                </a:solidFill>
                <a:latin typeface="+mn-ea"/>
                <a:cs typeface="小塚ゴシック Pr6N R"/>
              </a:rPr>
              <a:t>避難所情報をオープンデータとしてより活用しやすくするため、データ・フォーマットを標準化</a:t>
            </a:r>
            <a:r>
              <a:rPr lang="ja-JP" altLang="en-US" sz="1400" dirty="0" smtClean="0">
                <a:solidFill>
                  <a:srgbClr val="FFFFFF"/>
                </a:solidFill>
                <a:latin typeface="+mn-ea"/>
                <a:cs typeface="小塚ゴシック Pr6N R"/>
              </a:rPr>
              <a:t>！</a:t>
            </a:r>
            <a:endParaRPr lang="en-US" altLang="ja-JP" sz="1400" dirty="0" smtClean="0">
              <a:solidFill>
                <a:srgbClr val="FFFFFF"/>
              </a:solidFill>
              <a:latin typeface="+mn-ea"/>
              <a:cs typeface="小塚ゴシック Pr6N R"/>
            </a:endParaRPr>
          </a:p>
          <a:p>
            <a:r>
              <a:rPr lang="ja-JP" altLang="en-US" sz="2000" dirty="0">
                <a:solidFill>
                  <a:srgbClr val="FFFFFF"/>
                </a:solidFill>
                <a:latin typeface="+mn-ea"/>
                <a:cs typeface="小塚ゴシック Pr6N R"/>
              </a:rPr>
              <a:t>埼玉県戸田市</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防災ワークショップ「避難所情報の標準化について」</a:t>
            </a:r>
          </a:p>
        </p:txBody>
      </p:sp>
      <p:sp>
        <p:nvSpPr>
          <p:cNvPr id="31" name="角丸四角形 30"/>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187299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4811" y="1149"/>
            <a:ext cx="9906000" cy="1252759"/>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6" name="Google Shape;86;p13"/>
          <p:cNvSpPr txBox="1"/>
          <p:nvPr/>
        </p:nvSpPr>
        <p:spPr>
          <a:xfrm>
            <a:off x="57563" y="827741"/>
            <a:ext cx="7672521" cy="42501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400"/>
              <a:buFont typeface="Arial"/>
              <a:buNone/>
            </a:pPr>
            <a:r>
              <a:rPr lang="ja-JP" sz="1400" b="0" i="0" u="none" strike="noStrike" cap="none">
                <a:solidFill>
                  <a:srgbClr val="FFFFFF"/>
                </a:solidFill>
                <a:latin typeface="+mn-ea"/>
                <a:cs typeface="Arial"/>
                <a:sym typeface="Arial"/>
              </a:rPr>
              <a:t>By 須坂市の情報化を考える会</a:t>
            </a:r>
            <a:endParaRPr sz="1400" b="0" i="0" u="none" strike="noStrike" cap="none">
              <a:solidFill>
                <a:srgbClr val="FFFFFF"/>
              </a:solidFill>
              <a:latin typeface="+mn-ea"/>
              <a:cs typeface="Arial"/>
              <a:sym typeface="Arial"/>
            </a:endParaRPr>
          </a:p>
        </p:txBody>
      </p:sp>
      <p:sp>
        <p:nvSpPr>
          <p:cNvPr id="87" name="Google Shape;87;p13"/>
          <p:cNvSpPr/>
          <p:nvPr/>
        </p:nvSpPr>
        <p:spPr>
          <a:xfrm>
            <a:off x="0" y="6577577"/>
            <a:ext cx="9906000" cy="280423"/>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8" name="Google Shape;88;p13"/>
          <p:cNvSpPr txBox="1"/>
          <p:nvPr/>
        </p:nvSpPr>
        <p:spPr>
          <a:xfrm>
            <a:off x="-350" y="1461172"/>
            <a:ext cx="9911641" cy="466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Arial"/>
              <a:buNone/>
            </a:pPr>
            <a:r>
              <a:rPr lang="ja-JP" sz="1600" b="1" i="0" u="none" strike="noStrike" cap="none" dirty="0">
                <a:solidFill>
                  <a:schemeClr val="dk1"/>
                </a:solidFill>
                <a:latin typeface="+mn-ea"/>
                <a:cs typeface="Arial"/>
                <a:sym typeface="Arial"/>
              </a:rPr>
              <a:t>「臥竜公園活性化」や「健康」をテーマとしたウォーキングイベントと須坂市臥竜公園および動物園をオープンデータ・ICT・IoTで盛り上げるアイデアソンを開催。</a:t>
            </a:r>
            <a:endParaRPr sz="1600" b="1" i="0" u="none" strike="noStrike" cap="none" dirty="0">
              <a:solidFill>
                <a:schemeClr val="dk1"/>
              </a:solidFill>
              <a:latin typeface="+mn-ea"/>
              <a:cs typeface="Arial"/>
              <a:sym typeface="Arial"/>
            </a:endParaRPr>
          </a:p>
        </p:txBody>
      </p:sp>
      <p:grpSp>
        <p:nvGrpSpPr>
          <p:cNvPr id="89" name="Google Shape;89;p13"/>
          <p:cNvGrpSpPr/>
          <p:nvPr/>
        </p:nvGrpSpPr>
        <p:grpSpPr>
          <a:xfrm>
            <a:off x="4633547" y="2759084"/>
            <a:ext cx="5125868" cy="357163"/>
            <a:chOff x="5610583" y="2759084"/>
            <a:chExt cx="5125868" cy="357163"/>
          </a:xfrm>
        </p:grpSpPr>
        <p:sp>
          <p:nvSpPr>
            <p:cNvPr id="90" name="Google Shape;90;p13"/>
            <p:cNvSpPr/>
            <p:nvPr/>
          </p:nvSpPr>
          <p:spPr>
            <a:xfrm>
              <a:off x="6709621" y="2764558"/>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288000" tIns="45700" rIns="180000" bIns="45700" anchor="ctr" anchorCtr="0">
              <a:noAutofit/>
            </a:bodyPr>
            <a:lstStyle/>
            <a:p>
              <a:pPr marL="0" marR="0" lvl="0" indent="0" algn="ctr" rtl="0">
                <a:spcBef>
                  <a:spcPts val="0"/>
                </a:spcBef>
                <a:spcAft>
                  <a:spcPts val="0"/>
                </a:spcAft>
                <a:buNone/>
              </a:pPr>
              <a:r>
                <a:rPr lang="ja-JP" sz="1100" b="0" i="0" u="none" strike="noStrike" cap="none">
                  <a:solidFill>
                    <a:schemeClr val="dk1"/>
                  </a:solidFill>
                  <a:latin typeface="Arial"/>
                  <a:ea typeface="Arial"/>
                  <a:cs typeface="Arial"/>
                  <a:sym typeface="Arial"/>
                </a:rPr>
                <a:t>「臥竜公園活性化」や「健康」に関心のある方・３０名程度</a:t>
              </a:r>
              <a:endParaRPr sz="1100" b="0" i="0" u="none" strike="noStrike" cap="none">
                <a:solidFill>
                  <a:schemeClr val="dk1"/>
                </a:solidFill>
                <a:latin typeface="Arial"/>
                <a:ea typeface="Arial"/>
                <a:cs typeface="Arial"/>
                <a:sym typeface="Arial"/>
              </a:endParaRPr>
            </a:p>
          </p:txBody>
        </p:sp>
        <p:sp>
          <p:nvSpPr>
            <p:cNvPr id="91" name="Google Shape;91;p13"/>
            <p:cNvSpPr/>
            <p:nvPr/>
          </p:nvSpPr>
          <p:spPr>
            <a:xfrm>
              <a:off x="5610583" y="2759084"/>
              <a:ext cx="1297513"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主な参加者</a:t>
              </a:r>
              <a:endParaRPr sz="1400" b="0" i="0" u="none" strike="noStrike" cap="none">
                <a:solidFill>
                  <a:schemeClr val="lt1"/>
                </a:solidFill>
                <a:latin typeface="Arial"/>
                <a:ea typeface="Arial"/>
                <a:cs typeface="Arial"/>
                <a:sym typeface="Arial"/>
              </a:endParaRPr>
            </a:p>
          </p:txBody>
        </p:sp>
      </p:grpSp>
      <p:grpSp>
        <p:nvGrpSpPr>
          <p:cNvPr id="92" name="Google Shape;92;p13"/>
          <p:cNvGrpSpPr/>
          <p:nvPr/>
        </p:nvGrpSpPr>
        <p:grpSpPr>
          <a:xfrm>
            <a:off x="4633547" y="2247830"/>
            <a:ext cx="5125868" cy="360481"/>
            <a:chOff x="4957624" y="2247830"/>
            <a:chExt cx="5125868" cy="360481"/>
          </a:xfrm>
        </p:grpSpPr>
        <p:sp>
          <p:nvSpPr>
            <p:cNvPr id="93" name="Google Shape;93;p13"/>
            <p:cNvSpPr/>
            <p:nvPr/>
          </p:nvSpPr>
          <p:spPr>
            <a:xfrm>
              <a:off x="6056662" y="2247830"/>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0" i="0" u="none" strike="noStrike" cap="none">
                  <a:solidFill>
                    <a:schemeClr val="dk1"/>
                  </a:solidFill>
                  <a:latin typeface="Arial"/>
                  <a:ea typeface="Arial"/>
                  <a:cs typeface="Arial"/>
                  <a:sym typeface="Arial"/>
                </a:rPr>
                <a:t>須坂市・臥竜山公会堂</a:t>
              </a:r>
              <a:endParaRPr sz="1200" b="0" i="0" u="none" strike="noStrike" cap="none">
                <a:solidFill>
                  <a:schemeClr val="dk1"/>
                </a:solidFill>
                <a:latin typeface="Arial"/>
                <a:ea typeface="Arial"/>
                <a:cs typeface="Arial"/>
                <a:sym typeface="Arial"/>
              </a:endParaRPr>
            </a:p>
          </p:txBody>
        </p:sp>
        <p:sp>
          <p:nvSpPr>
            <p:cNvPr id="94" name="Google Shape;94;p13"/>
            <p:cNvSpPr/>
            <p:nvPr/>
          </p:nvSpPr>
          <p:spPr>
            <a:xfrm>
              <a:off x="4957624" y="2251148"/>
              <a:ext cx="1274749"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開催場所</a:t>
              </a:r>
              <a:endParaRPr sz="1400" b="0" i="0" u="none" strike="noStrike" cap="none">
                <a:solidFill>
                  <a:schemeClr val="lt1"/>
                </a:solidFill>
                <a:latin typeface="Arial"/>
                <a:ea typeface="Arial"/>
                <a:cs typeface="Arial"/>
                <a:sym typeface="Arial"/>
              </a:endParaRPr>
            </a:p>
          </p:txBody>
        </p:sp>
      </p:grpSp>
      <p:grpSp>
        <p:nvGrpSpPr>
          <p:cNvPr id="95" name="Google Shape;95;p13"/>
          <p:cNvGrpSpPr/>
          <p:nvPr/>
        </p:nvGrpSpPr>
        <p:grpSpPr>
          <a:xfrm>
            <a:off x="4633547" y="3292129"/>
            <a:ext cx="5125868" cy="361791"/>
            <a:chOff x="5000244" y="3292129"/>
            <a:chExt cx="5125868" cy="361791"/>
          </a:xfrm>
        </p:grpSpPr>
        <p:sp>
          <p:nvSpPr>
            <p:cNvPr id="96" name="Google Shape;96;p13"/>
            <p:cNvSpPr/>
            <p:nvPr/>
          </p:nvSpPr>
          <p:spPr>
            <a:xfrm>
              <a:off x="6099282" y="3297603"/>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216000" tIns="45700" rIns="144000" bIns="45700" anchor="ctr" anchorCtr="0">
              <a:noAutofit/>
            </a:bodyPr>
            <a:lstStyle/>
            <a:p>
              <a:pPr marL="0" marR="0" lvl="0" indent="0" algn="ctr" rtl="0">
                <a:spcBef>
                  <a:spcPts val="0"/>
                </a:spcBef>
                <a:spcAft>
                  <a:spcPts val="0"/>
                </a:spcAft>
                <a:buNone/>
              </a:pPr>
              <a:r>
                <a:rPr lang="ja-JP" sz="1200" b="0" i="0" u="none" strike="noStrike" cap="none">
                  <a:solidFill>
                    <a:schemeClr val="dk1"/>
                  </a:solidFill>
                  <a:latin typeface="Arial"/>
                  <a:ea typeface="Arial"/>
                  <a:cs typeface="Arial"/>
                  <a:sym typeface="Arial"/>
                </a:rPr>
                <a:t>https://www.facebook.com/events/251351912460830/?active_tab=about</a:t>
              </a:r>
              <a:endParaRPr sz="1200" b="0" i="0" u="none" strike="noStrike" cap="none">
                <a:solidFill>
                  <a:schemeClr val="dk1"/>
                </a:solidFill>
                <a:latin typeface="Arial"/>
                <a:ea typeface="Arial"/>
                <a:cs typeface="Arial"/>
                <a:sym typeface="Arial"/>
              </a:endParaRPr>
            </a:p>
          </p:txBody>
        </p:sp>
        <p:sp>
          <p:nvSpPr>
            <p:cNvPr id="97" name="Google Shape;97;p13"/>
            <p:cNvSpPr/>
            <p:nvPr/>
          </p:nvSpPr>
          <p:spPr>
            <a:xfrm>
              <a:off x="5000244" y="3292129"/>
              <a:ext cx="1246823" cy="361791"/>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紹介URL</a:t>
              </a:r>
              <a:endParaRPr sz="1400" b="0" i="0" u="none" strike="noStrike" cap="none">
                <a:solidFill>
                  <a:schemeClr val="lt1"/>
                </a:solidFill>
                <a:latin typeface="Arial"/>
                <a:ea typeface="Arial"/>
                <a:cs typeface="Arial"/>
                <a:sym typeface="Arial"/>
              </a:endParaRPr>
            </a:p>
          </p:txBody>
        </p:sp>
      </p:grpSp>
      <p:sp>
        <p:nvSpPr>
          <p:cNvPr id="98" name="Google Shape;98;p13"/>
          <p:cNvSpPr/>
          <p:nvPr/>
        </p:nvSpPr>
        <p:spPr>
          <a:xfrm>
            <a:off x="4633547" y="3798727"/>
            <a:ext cx="5125868" cy="2663928"/>
          </a:xfrm>
          <a:prstGeom prst="roundRect">
            <a:avLst>
              <a:gd name="adj" fmla="val 9905"/>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9" name="Google Shape;99;p13"/>
          <p:cNvCxnSpPr/>
          <p:nvPr/>
        </p:nvCxnSpPr>
        <p:spPr>
          <a:xfrm rot="10800000">
            <a:off x="4372" y="1405574"/>
            <a:ext cx="9901628" cy="0"/>
          </a:xfrm>
          <a:prstGeom prst="straightConnector1">
            <a:avLst/>
          </a:prstGeom>
          <a:noFill/>
          <a:ln w="9525" cap="flat" cmpd="sng">
            <a:solidFill>
              <a:srgbClr val="000066"/>
            </a:solidFill>
            <a:prstDash val="solid"/>
            <a:round/>
            <a:headEnd type="none" w="sm" len="sm"/>
            <a:tailEnd type="none" w="sm" len="sm"/>
          </a:ln>
        </p:spPr>
      </p:cxnSp>
      <p:cxnSp>
        <p:nvCxnSpPr>
          <p:cNvPr id="100" name="Google Shape;100;p13"/>
          <p:cNvCxnSpPr/>
          <p:nvPr/>
        </p:nvCxnSpPr>
        <p:spPr>
          <a:xfrm rot="10800000">
            <a:off x="-348" y="1984771"/>
            <a:ext cx="9911640" cy="0"/>
          </a:xfrm>
          <a:prstGeom prst="straightConnector1">
            <a:avLst/>
          </a:prstGeom>
          <a:noFill/>
          <a:ln w="9525" cap="flat" cmpd="sng">
            <a:solidFill>
              <a:srgbClr val="000066"/>
            </a:solidFill>
            <a:prstDash val="solid"/>
            <a:round/>
            <a:headEnd type="none" w="sm" len="sm"/>
            <a:tailEnd type="none" w="sm" len="sm"/>
          </a:ln>
        </p:spPr>
      </p:cxnSp>
      <p:sp>
        <p:nvSpPr>
          <p:cNvPr id="101" name="Google Shape;101;p13"/>
          <p:cNvSpPr txBox="1"/>
          <p:nvPr/>
        </p:nvSpPr>
        <p:spPr>
          <a:xfrm>
            <a:off x="5525796" y="3996896"/>
            <a:ext cx="432352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400" b="0" i="0" u="none" strike="noStrike" cap="none" dirty="0">
                <a:solidFill>
                  <a:srgbClr val="333399"/>
                </a:solidFill>
                <a:latin typeface="Arial"/>
                <a:ea typeface="Arial"/>
                <a:cs typeface="Arial"/>
                <a:sym typeface="Arial"/>
              </a:rPr>
              <a:t>イベントの開催を</a:t>
            </a:r>
            <a:r>
              <a:rPr lang="ja-JP" sz="2400" b="0" i="0" u="none" strike="noStrike" cap="none" dirty="0" smtClean="0">
                <a:solidFill>
                  <a:srgbClr val="333399"/>
                </a:solidFill>
                <a:latin typeface="Arial"/>
                <a:ea typeface="Arial"/>
                <a:cs typeface="Arial"/>
                <a:sym typeface="Arial"/>
              </a:rPr>
              <a:t>終え・</a:t>
            </a:r>
            <a:r>
              <a:rPr lang="ja-JP" sz="2400" b="0" i="0" u="none" strike="noStrike" cap="none" dirty="0">
                <a:solidFill>
                  <a:srgbClr val="333399"/>
                </a:solidFill>
                <a:latin typeface="Arial"/>
                <a:ea typeface="Arial"/>
                <a:cs typeface="Arial"/>
                <a:sym typeface="Arial"/>
              </a:rPr>
              <a:t>・・</a:t>
            </a:r>
            <a:endParaRPr sz="2400" dirty="0">
              <a:solidFill>
                <a:srgbClr val="333399"/>
              </a:solidFill>
              <a:latin typeface="Arial"/>
              <a:ea typeface="Arial"/>
              <a:cs typeface="Arial"/>
              <a:sym typeface="Arial"/>
            </a:endParaRPr>
          </a:p>
        </p:txBody>
      </p:sp>
      <p:pic>
        <p:nvPicPr>
          <p:cNvPr id="102" name="Google Shape;102;p13" descr="拡声器.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3452" y="3794026"/>
            <a:ext cx="903101" cy="903101"/>
          </a:xfrm>
          <a:prstGeom prst="rect">
            <a:avLst/>
          </a:prstGeom>
          <a:noFill/>
          <a:ln>
            <a:noFill/>
          </a:ln>
        </p:spPr>
      </p:pic>
      <p:sp>
        <p:nvSpPr>
          <p:cNvPr id="105" name="Google Shape;105;p13"/>
          <p:cNvSpPr/>
          <p:nvPr/>
        </p:nvSpPr>
        <p:spPr>
          <a:xfrm>
            <a:off x="169186" y="4518655"/>
            <a:ext cx="4358853" cy="1944000"/>
          </a:xfrm>
          <a:prstGeom prst="rect">
            <a:avLst/>
          </a:prstGeom>
          <a:solidFill>
            <a:schemeClr val="lt1"/>
          </a:solidFill>
          <a:ln w="12700"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sz="1600" b="1" u="sng">
                <a:solidFill>
                  <a:schemeClr val="dk1"/>
                </a:solidFill>
                <a:latin typeface="Arial"/>
                <a:ea typeface="Arial"/>
                <a:cs typeface="Arial"/>
                <a:sym typeface="Arial"/>
              </a:rPr>
              <a:t>【当日のスケジュール</a:t>
            </a:r>
            <a:r>
              <a:rPr lang="ja-JP" sz="1800" b="1" u="sng">
                <a:solidFill>
                  <a:schemeClr val="dk1"/>
                </a:solidFill>
                <a:latin typeface="Arial"/>
                <a:ea typeface="Arial"/>
                <a:cs typeface="Arial"/>
                <a:sym typeface="Arial"/>
              </a:rPr>
              <a:t>】</a:t>
            </a:r>
            <a:endParaRPr sz="1800" b="1" u="sng">
              <a:solidFill>
                <a:schemeClr val="dk1"/>
              </a:solidFill>
              <a:latin typeface="Calibri"/>
              <a:ea typeface="Calibri"/>
              <a:cs typeface="Calibri"/>
              <a:sym typeface="Calibri"/>
            </a:endParaRPr>
          </a:p>
          <a:p>
            <a:pPr marL="0" marR="0" lvl="0" indent="0" algn="l" rtl="0">
              <a:spcBef>
                <a:spcPts val="0"/>
              </a:spcBef>
              <a:spcAft>
                <a:spcPts val="0"/>
              </a:spcAft>
              <a:buNone/>
            </a:pPr>
            <a:endParaRPr sz="1800" b="1" u="sng">
              <a:solidFill>
                <a:schemeClr val="dk1"/>
              </a:solidFill>
              <a:latin typeface="Calibri"/>
              <a:ea typeface="Calibri"/>
              <a:cs typeface="Calibri"/>
              <a:sym typeface="Calibri"/>
            </a:endParaRPr>
          </a:p>
        </p:txBody>
      </p:sp>
      <p:graphicFrame>
        <p:nvGraphicFramePr>
          <p:cNvPr id="106" name="Google Shape;106;p13"/>
          <p:cNvGraphicFramePr/>
          <p:nvPr/>
        </p:nvGraphicFramePr>
        <p:xfrm>
          <a:off x="436321" y="4879244"/>
          <a:ext cx="3957075" cy="1532160"/>
        </p:xfrm>
        <a:graphic>
          <a:graphicData uri="http://schemas.openxmlformats.org/drawingml/2006/table">
            <a:tbl>
              <a:tblPr firstRow="1" bandRow="1">
                <a:noFill/>
              </a:tblPr>
              <a:tblGrid>
                <a:gridCol w="1113075">
                  <a:extLst>
                    <a:ext uri="{9D8B030D-6E8A-4147-A177-3AD203B41FA5}">
                      <a16:colId xmlns:a16="http://schemas.microsoft.com/office/drawing/2014/main" val="20000"/>
                    </a:ext>
                  </a:extLst>
                </a:gridCol>
                <a:gridCol w="2844000">
                  <a:extLst>
                    <a:ext uri="{9D8B030D-6E8A-4147-A177-3AD203B41FA5}">
                      <a16:colId xmlns:a16="http://schemas.microsoft.com/office/drawing/2014/main" val="20001"/>
                    </a:ext>
                  </a:extLst>
                </a:gridCol>
              </a:tblGrid>
              <a:tr h="177175">
                <a:tc>
                  <a:txBody>
                    <a:bodyPr/>
                    <a:lstStyle/>
                    <a:p>
                      <a:pPr marL="0" marR="0" lvl="0" indent="0" algn="ctr" rtl="0">
                        <a:spcBef>
                          <a:spcPts val="0"/>
                        </a:spcBef>
                        <a:spcAft>
                          <a:spcPts val="0"/>
                        </a:spcAft>
                        <a:buNone/>
                      </a:pPr>
                      <a:r>
                        <a:rPr lang="ja-JP" sz="1200" b="0" u="none" strike="noStrike" cap="none"/>
                        <a:t>10:15</a:t>
                      </a:r>
                      <a:r>
                        <a:rPr lang="ja-JP" sz="1200" b="0" u="none" strike="noStrike" cap="none">
                          <a:solidFill>
                            <a:schemeClr val="dk1"/>
                          </a:solidFill>
                          <a:latin typeface="Calibri"/>
                          <a:ea typeface="Calibri"/>
                          <a:cs typeface="Calibri"/>
                          <a:sym typeface="Calibri"/>
                        </a:rPr>
                        <a:t> – 10:20</a:t>
                      </a:r>
                      <a:endParaRPr sz="1200" b="0" u="none" strike="noStrike" cap="none">
                        <a:solidFill>
                          <a:schemeClr val="dk1"/>
                        </a:solidFill>
                        <a:latin typeface="Arial"/>
                        <a:ea typeface="Arial"/>
                        <a:cs typeface="Arial"/>
                        <a:sym typeface="Arial"/>
                      </a:endParaRPr>
                    </a:p>
                  </a:txBody>
                  <a:tcPr marL="91450" marR="91450" marT="18000" marB="18000"/>
                </a:tc>
                <a:tc>
                  <a:txBody>
                    <a:bodyPr/>
                    <a:lstStyle/>
                    <a:p>
                      <a:pPr marL="0" marR="0" lvl="0" indent="0" algn="l" rtl="0">
                        <a:spcBef>
                          <a:spcPts val="0"/>
                        </a:spcBef>
                        <a:spcAft>
                          <a:spcPts val="0"/>
                        </a:spcAft>
                        <a:buNone/>
                      </a:pPr>
                      <a:r>
                        <a:rPr lang="ja-JP" sz="1200" b="0" u="none" strike="noStrike" cap="none">
                          <a:solidFill>
                            <a:schemeClr val="dk1"/>
                          </a:solidFill>
                          <a:latin typeface="Arial"/>
                          <a:ea typeface="Arial"/>
                          <a:cs typeface="Arial"/>
                          <a:sym typeface="Arial"/>
                        </a:rPr>
                        <a:t>オープニング、呼びかけ人挨拶</a:t>
                      </a:r>
                      <a:endParaRPr sz="1200" b="0">
                        <a:solidFill>
                          <a:schemeClr val="dk1"/>
                        </a:solidFill>
                        <a:latin typeface="Arial"/>
                        <a:ea typeface="Arial"/>
                        <a:cs typeface="Arial"/>
                        <a:sym typeface="Arial"/>
                      </a:endParaRPr>
                    </a:p>
                  </a:txBody>
                  <a:tcPr marL="91450" marR="91450" marT="18000" marB="18000"/>
                </a:tc>
                <a:extLst>
                  <a:ext uri="{0D108BD9-81ED-4DB2-BD59-A6C34878D82A}">
                    <a16:rowId xmlns:a16="http://schemas.microsoft.com/office/drawing/2014/main" val="10000"/>
                  </a:ext>
                </a:extLst>
              </a:tr>
              <a:tr h="177175">
                <a:tc>
                  <a:txBody>
                    <a:bodyPr/>
                    <a:lstStyle/>
                    <a:p>
                      <a:pPr marL="0" marR="0" lvl="0" indent="0" algn="ctr" rtl="0">
                        <a:spcBef>
                          <a:spcPts val="0"/>
                        </a:spcBef>
                        <a:spcAft>
                          <a:spcPts val="0"/>
                        </a:spcAft>
                        <a:buNone/>
                      </a:pPr>
                      <a:r>
                        <a:rPr lang="ja-JP" sz="1200" b="0">
                          <a:solidFill>
                            <a:schemeClr val="dk1"/>
                          </a:solidFill>
                          <a:latin typeface="Calibri"/>
                          <a:ea typeface="Calibri"/>
                          <a:cs typeface="Calibri"/>
                          <a:sym typeface="Calibri"/>
                        </a:rPr>
                        <a:t>10:20 – 10:50</a:t>
                      </a:r>
                      <a:endParaRPr sz="1200" b="0">
                        <a:solidFill>
                          <a:schemeClr val="dk1"/>
                        </a:solidFill>
                        <a:latin typeface="Calibri"/>
                        <a:ea typeface="Calibri"/>
                        <a:cs typeface="Calibri"/>
                        <a:sym typeface="Calibri"/>
                      </a:endParaRPr>
                    </a:p>
                  </a:txBody>
                  <a:tcPr marL="91450" marR="91450" marT="18000" marB="18000"/>
                </a:tc>
                <a:tc>
                  <a:txBody>
                    <a:bodyPr/>
                    <a:lstStyle/>
                    <a:p>
                      <a:pPr marL="0" marR="0" lvl="0" indent="0" algn="l" rtl="0">
                        <a:spcBef>
                          <a:spcPts val="0"/>
                        </a:spcBef>
                        <a:spcAft>
                          <a:spcPts val="0"/>
                        </a:spcAft>
                        <a:buNone/>
                      </a:pPr>
                      <a:r>
                        <a:rPr lang="ja-JP" sz="1200" b="0">
                          <a:solidFill>
                            <a:schemeClr val="dk1"/>
                          </a:solidFill>
                          <a:latin typeface="Calibri"/>
                          <a:ea typeface="Calibri"/>
                          <a:cs typeface="Calibri"/>
                          <a:sym typeface="Calibri"/>
                        </a:rPr>
                        <a:t>講演</a:t>
                      </a:r>
                      <a:endParaRPr sz="1200" b="0">
                        <a:solidFill>
                          <a:schemeClr val="dk1"/>
                        </a:solidFill>
                        <a:latin typeface="Calibri"/>
                        <a:ea typeface="Calibri"/>
                        <a:cs typeface="Calibri"/>
                        <a:sym typeface="Calibri"/>
                      </a:endParaRPr>
                    </a:p>
                  </a:txBody>
                  <a:tcPr marL="91450" marR="91450" marT="18000" marB="18000"/>
                </a:tc>
                <a:extLst>
                  <a:ext uri="{0D108BD9-81ED-4DB2-BD59-A6C34878D82A}">
                    <a16:rowId xmlns:a16="http://schemas.microsoft.com/office/drawing/2014/main" val="10001"/>
                  </a:ext>
                </a:extLst>
              </a:tr>
              <a:tr h="177175">
                <a:tc>
                  <a:txBody>
                    <a:bodyPr/>
                    <a:lstStyle/>
                    <a:p>
                      <a:pPr marL="0" marR="0" lvl="0" indent="0" algn="ctr" rtl="0">
                        <a:spcBef>
                          <a:spcPts val="0"/>
                        </a:spcBef>
                        <a:spcAft>
                          <a:spcPts val="0"/>
                        </a:spcAft>
                        <a:buNone/>
                      </a:pPr>
                      <a:r>
                        <a:rPr lang="ja-JP" sz="1200" b="0">
                          <a:solidFill>
                            <a:schemeClr val="dk1"/>
                          </a:solidFill>
                          <a:latin typeface="Calibri"/>
                          <a:ea typeface="Calibri"/>
                          <a:cs typeface="Calibri"/>
                          <a:sym typeface="Calibri"/>
                        </a:rPr>
                        <a:t>10:50 – 12:00</a:t>
                      </a:r>
                      <a:endParaRPr/>
                    </a:p>
                  </a:txBody>
                  <a:tcPr marL="91450" marR="91450" marT="18000" marB="18000"/>
                </a:tc>
                <a:tc>
                  <a:txBody>
                    <a:bodyPr/>
                    <a:lstStyle/>
                    <a:p>
                      <a:pPr marL="0" marR="0" lvl="0" indent="0" algn="l" rtl="0">
                        <a:spcBef>
                          <a:spcPts val="0"/>
                        </a:spcBef>
                        <a:spcAft>
                          <a:spcPts val="0"/>
                        </a:spcAft>
                        <a:buNone/>
                      </a:pPr>
                      <a:r>
                        <a:rPr lang="ja-JP" sz="1200" b="0">
                          <a:solidFill>
                            <a:schemeClr val="dk1"/>
                          </a:solidFill>
                          <a:latin typeface="Calibri"/>
                          <a:ea typeface="Calibri"/>
                          <a:cs typeface="Calibri"/>
                          <a:sym typeface="Calibri"/>
                        </a:rPr>
                        <a:t>イベント説明およびウォーキング実施</a:t>
                      </a:r>
                      <a:endParaRPr sz="1200" b="0">
                        <a:solidFill>
                          <a:schemeClr val="dk1"/>
                        </a:solidFill>
                        <a:latin typeface="Calibri"/>
                        <a:ea typeface="Calibri"/>
                        <a:cs typeface="Calibri"/>
                        <a:sym typeface="Calibri"/>
                      </a:endParaRPr>
                    </a:p>
                  </a:txBody>
                  <a:tcPr marL="91450" marR="91450" marT="18000" marB="18000"/>
                </a:tc>
                <a:extLst>
                  <a:ext uri="{0D108BD9-81ED-4DB2-BD59-A6C34878D82A}">
                    <a16:rowId xmlns:a16="http://schemas.microsoft.com/office/drawing/2014/main" val="10002"/>
                  </a:ext>
                </a:extLst>
              </a:tr>
              <a:tr h="177175">
                <a:tc>
                  <a:txBody>
                    <a:bodyPr/>
                    <a:lstStyle/>
                    <a:p>
                      <a:pPr marL="0" marR="0" lvl="0" indent="0" algn="ctr" rtl="0">
                        <a:spcBef>
                          <a:spcPts val="0"/>
                        </a:spcBef>
                        <a:spcAft>
                          <a:spcPts val="0"/>
                        </a:spcAft>
                        <a:buNone/>
                      </a:pPr>
                      <a:r>
                        <a:rPr lang="ja-JP" sz="1200" b="0">
                          <a:solidFill>
                            <a:schemeClr val="dk1"/>
                          </a:solidFill>
                          <a:latin typeface="Calibri"/>
                          <a:ea typeface="Calibri"/>
                          <a:cs typeface="Calibri"/>
                          <a:sym typeface="Calibri"/>
                        </a:rPr>
                        <a:t>13:00 – 13:10</a:t>
                      </a:r>
                      <a:endParaRPr sz="1200" b="0">
                        <a:solidFill>
                          <a:schemeClr val="dk1"/>
                        </a:solidFill>
                        <a:latin typeface="Calibri"/>
                        <a:ea typeface="Calibri"/>
                        <a:cs typeface="Calibri"/>
                        <a:sym typeface="Calibri"/>
                      </a:endParaRPr>
                    </a:p>
                  </a:txBody>
                  <a:tcPr marL="91450" marR="91450" marT="18000" marB="18000"/>
                </a:tc>
                <a:tc>
                  <a:txBody>
                    <a:bodyPr/>
                    <a:lstStyle/>
                    <a:p>
                      <a:pPr marL="0" marR="0" lvl="0" indent="0" algn="l" rtl="0">
                        <a:spcBef>
                          <a:spcPts val="0"/>
                        </a:spcBef>
                        <a:spcAft>
                          <a:spcPts val="0"/>
                        </a:spcAft>
                        <a:buNone/>
                      </a:pPr>
                      <a:r>
                        <a:rPr lang="ja-JP" sz="1200" b="0">
                          <a:solidFill>
                            <a:schemeClr val="dk1"/>
                          </a:solidFill>
                          <a:latin typeface="Calibri"/>
                          <a:ea typeface="Calibri"/>
                          <a:cs typeface="Calibri"/>
                          <a:sym typeface="Calibri"/>
                        </a:rPr>
                        <a:t>会場間コミュニケーション</a:t>
                      </a:r>
                      <a:endParaRPr sz="1200" b="0">
                        <a:solidFill>
                          <a:schemeClr val="dk1"/>
                        </a:solidFill>
                        <a:latin typeface="Calibri"/>
                        <a:ea typeface="Calibri"/>
                        <a:cs typeface="Calibri"/>
                        <a:sym typeface="Calibri"/>
                      </a:endParaRPr>
                    </a:p>
                  </a:txBody>
                  <a:tcPr marL="91450" marR="91450" marT="18000" marB="18000"/>
                </a:tc>
                <a:extLst>
                  <a:ext uri="{0D108BD9-81ED-4DB2-BD59-A6C34878D82A}">
                    <a16:rowId xmlns:a16="http://schemas.microsoft.com/office/drawing/2014/main" val="10003"/>
                  </a:ext>
                </a:extLst>
              </a:tr>
              <a:tr h="177175">
                <a:tc>
                  <a:txBody>
                    <a:bodyPr/>
                    <a:lstStyle/>
                    <a:p>
                      <a:pPr marL="0" marR="0" lvl="0" indent="0" algn="ctr" rtl="0">
                        <a:spcBef>
                          <a:spcPts val="0"/>
                        </a:spcBef>
                        <a:spcAft>
                          <a:spcPts val="0"/>
                        </a:spcAft>
                        <a:buNone/>
                      </a:pPr>
                      <a:r>
                        <a:rPr lang="ja-JP" sz="1200" b="0">
                          <a:solidFill>
                            <a:schemeClr val="dk1"/>
                          </a:solidFill>
                          <a:latin typeface="Calibri"/>
                          <a:ea typeface="Calibri"/>
                          <a:cs typeface="Calibri"/>
                          <a:sym typeface="Calibri"/>
                        </a:rPr>
                        <a:t>13:10 – 14:50</a:t>
                      </a:r>
                      <a:endParaRPr sz="1200" b="0">
                        <a:solidFill>
                          <a:schemeClr val="dk1"/>
                        </a:solidFill>
                        <a:latin typeface="Calibri"/>
                        <a:ea typeface="Calibri"/>
                        <a:cs typeface="Calibri"/>
                        <a:sym typeface="Calibri"/>
                      </a:endParaRPr>
                    </a:p>
                  </a:txBody>
                  <a:tcPr marL="91450" marR="91450" marT="18000" marB="18000"/>
                </a:tc>
                <a:tc>
                  <a:txBody>
                    <a:bodyPr/>
                    <a:lstStyle/>
                    <a:p>
                      <a:pPr marL="0" marR="0" lvl="0" indent="0" algn="l" rtl="0">
                        <a:spcBef>
                          <a:spcPts val="0"/>
                        </a:spcBef>
                        <a:spcAft>
                          <a:spcPts val="0"/>
                        </a:spcAft>
                        <a:buNone/>
                      </a:pPr>
                      <a:r>
                        <a:rPr lang="ja-JP" sz="1200" b="0">
                          <a:solidFill>
                            <a:schemeClr val="dk1"/>
                          </a:solidFill>
                          <a:latin typeface="Calibri"/>
                          <a:ea typeface="Calibri"/>
                          <a:cs typeface="Calibri"/>
                          <a:sym typeface="Calibri"/>
                        </a:rPr>
                        <a:t>アイデアソン</a:t>
                      </a:r>
                      <a:endParaRPr sz="1200" b="0">
                        <a:solidFill>
                          <a:schemeClr val="dk1"/>
                        </a:solidFill>
                        <a:latin typeface="Calibri"/>
                        <a:ea typeface="Calibri"/>
                        <a:cs typeface="Calibri"/>
                        <a:sym typeface="Calibri"/>
                      </a:endParaRPr>
                    </a:p>
                  </a:txBody>
                  <a:tcPr marL="91450" marR="91450" marT="18000" marB="18000"/>
                </a:tc>
                <a:extLst>
                  <a:ext uri="{0D108BD9-81ED-4DB2-BD59-A6C34878D82A}">
                    <a16:rowId xmlns:a16="http://schemas.microsoft.com/office/drawing/2014/main" val="10004"/>
                  </a:ext>
                </a:extLst>
              </a:tr>
              <a:tr h="177175">
                <a:tc>
                  <a:txBody>
                    <a:bodyPr/>
                    <a:lstStyle/>
                    <a:p>
                      <a:pPr marL="0" marR="0" lvl="0" indent="0" algn="ctr" rtl="0">
                        <a:spcBef>
                          <a:spcPts val="0"/>
                        </a:spcBef>
                        <a:spcAft>
                          <a:spcPts val="0"/>
                        </a:spcAft>
                        <a:buNone/>
                      </a:pPr>
                      <a:r>
                        <a:rPr lang="ja-JP" sz="1200" b="0">
                          <a:solidFill>
                            <a:schemeClr val="dk1"/>
                          </a:solidFill>
                          <a:latin typeface="Calibri"/>
                          <a:ea typeface="Calibri"/>
                          <a:cs typeface="Calibri"/>
                          <a:sym typeface="Calibri"/>
                        </a:rPr>
                        <a:t>15:00 – 16:00</a:t>
                      </a:r>
                      <a:endParaRPr sz="1200" b="0">
                        <a:solidFill>
                          <a:schemeClr val="dk1"/>
                        </a:solidFill>
                        <a:latin typeface="Calibri"/>
                        <a:ea typeface="Calibri"/>
                        <a:cs typeface="Calibri"/>
                        <a:sym typeface="Calibri"/>
                      </a:endParaRPr>
                    </a:p>
                  </a:txBody>
                  <a:tcPr marL="91450" marR="91450" marT="18000" marB="18000"/>
                </a:tc>
                <a:tc>
                  <a:txBody>
                    <a:bodyPr/>
                    <a:lstStyle/>
                    <a:p>
                      <a:pPr marL="0" marR="0" lvl="0" indent="0" algn="l" rtl="0">
                        <a:spcBef>
                          <a:spcPts val="0"/>
                        </a:spcBef>
                        <a:spcAft>
                          <a:spcPts val="0"/>
                        </a:spcAft>
                        <a:buNone/>
                      </a:pPr>
                      <a:r>
                        <a:rPr lang="ja-JP" sz="1200" b="0">
                          <a:solidFill>
                            <a:schemeClr val="dk1"/>
                          </a:solidFill>
                          <a:latin typeface="Calibri"/>
                          <a:ea typeface="Calibri"/>
                          <a:cs typeface="Calibri"/>
                          <a:sym typeface="Calibri"/>
                        </a:rPr>
                        <a:t>成果発表会</a:t>
                      </a:r>
                      <a:endParaRPr sz="1200" b="0">
                        <a:solidFill>
                          <a:schemeClr val="dk1"/>
                        </a:solidFill>
                        <a:latin typeface="Calibri"/>
                        <a:ea typeface="Calibri"/>
                        <a:cs typeface="Calibri"/>
                        <a:sym typeface="Calibri"/>
                      </a:endParaRPr>
                    </a:p>
                  </a:txBody>
                  <a:tcPr marL="91450" marR="91450" marT="18000" marB="18000"/>
                </a:tc>
                <a:extLst>
                  <a:ext uri="{0D108BD9-81ED-4DB2-BD59-A6C34878D82A}">
                    <a16:rowId xmlns:a16="http://schemas.microsoft.com/office/drawing/2014/main" val="10005"/>
                  </a:ext>
                </a:extLst>
              </a:tr>
              <a:tr h="177175">
                <a:tc>
                  <a:txBody>
                    <a:bodyPr/>
                    <a:lstStyle/>
                    <a:p>
                      <a:pPr marL="0" marR="0" lvl="0" indent="0" algn="ctr" rtl="0">
                        <a:spcBef>
                          <a:spcPts val="0"/>
                        </a:spcBef>
                        <a:spcAft>
                          <a:spcPts val="0"/>
                        </a:spcAft>
                        <a:buNone/>
                      </a:pPr>
                      <a:r>
                        <a:rPr lang="ja-JP" sz="1200" b="0">
                          <a:solidFill>
                            <a:schemeClr val="dk1"/>
                          </a:solidFill>
                          <a:latin typeface="Calibri"/>
                          <a:ea typeface="Calibri"/>
                          <a:cs typeface="Calibri"/>
                          <a:sym typeface="Calibri"/>
                        </a:rPr>
                        <a:t>16:00 </a:t>
                      </a:r>
                      <a:endParaRPr sz="1200" b="0">
                        <a:solidFill>
                          <a:schemeClr val="dk1"/>
                        </a:solidFill>
                        <a:latin typeface="Calibri"/>
                        <a:ea typeface="Calibri"/>
                        <a:cs typeface="Calibri"/>
                        <a:sym typeface="Calibri"/>
                      </a:endParaRPr>
                    </a:p>
                  </a:txBody>
                  <a:tcPr marL="91450" marR="91450" marT="18000" marB="18000"/>
                </a:tc>
                <a:tc>
                  <a:txBody>
                    <a:bodyPr/>
                    <a:lstStyle/>
                    <a:p>
                      <a:pPr marL="0" marR="0" lvl="0" indent="0" algn="l" rtl="0">
                        <a:spcBef>
                          <a:spcPts val="0"/>
                        </a:spcBef>
                        <a:spcAft>
                          <a:spcPts val="0"/>
                        </a:spcAft>
                        <a:buNone/>
                      </a:pPr>
                      <a:r>
                        <a:rPr lang="ja-JP" sz="1200" b="0" dirty="0">
                          <a:solidFill>
                            <a:schemeClr val="dk1"/>
                          </a:solidFill>
                          <a:latin typeface="Calibri"/>
                          <a:ea typeface="Calibri"/>
                          <a:cs typeface="Calibri"/>
                          <a:sym typeface="Calibri"/>
                        </a:rPr>
                        <a:t>まとめと表彰・クロージング</a:t>
                      </a:r>
                      <a:endParaRPr sz="1200" b="0" dirty="0">
                        <a:solidFill>
                          <a:schemeClr val="dk1"/>
                        </a:solidFill>
                        <a:latin typeface="Calibri"/>
                        <a:ea typeface="Calibri"/>
                        <a:cs typeface="Calibri"/>
                        <a:sym typeface="Calibri"/>
                      </a:endParaRPr>
                    </a:p>
                  </a:txBody>
                  <a:tcPr marL="91450" marR="91450" marT="18000" marB="18000"/>
                </a:tc>
                <a:extLst>
                  <a:ext uri="{0D108BD9-81ED-4DB2-BD59-A6C34878D82A}">
                    <a16:rowId xmlns:a16="http://schemas.microsoft.com/office/drawing/2014/main" val="10006"/>
                  </a:ext>
                </a:extLst>
              </a:tr>
            </a:tbl>
          </a:graphicData>
        </a:graphic>
      </p:graphicFrame>
      <p:sp>
        <p:nvSpPr>
          <p:cNvPr id="107" name="Google Shape;107;p13"/>
          <p:cNvSpPr/>
          <p:nvPr/>
        </p:nvSpPr>
        <p:spPr>
          <a:xfrm>
            <a:off x="169185" y="2167067"/>
            <a:ext cx="4358853" cy="2195723"/>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イベントの集合写真</a:t>
            </a:r>
            <a:endParaRPr sz="1400">
              <a:solidFill>
                <a:schemeClr val="dk1"/>
              </a:solidFill>
              <a:latin typeface="Calibri"/>
              <a:ea typeface="Calibri"/>
              <a:cs typeface="Calibri"/>
              <a:sym typeface="Calibri"/>
            </a:endParaRPr>
          </a:p>
        </p:txBody>
      </p:sp>
      <p:sp>
        <p:nvSpPr>
          <p:cNvPr id="108" name="Google Shape;108;p13"/>
          <p:cNvSpPr/>
          <p:nvPr/>
        </p:nvSpPr>
        <p:spPr>
          <a:xfrm>
            <a:off x="4674047" y="4757749"/>
            <a:ext cx="5085367" cy="1620000"/>
          </a:xfrm>
          <a:prstGeom prst="rect">
            <a:avLst/>
          </a:prstGeom>
          <a:noFill/>
          <a:ln>
            <a:noFill/>
          </a:ln>
        </p:spPr>
        <p:txBody>
          <a:bodyPr spcFirstLastPara="1" wrap="square" lIns="91425" tIns="45700" rIns="91425" bIns="45700" anchor="t" anchorCtr="0">
            <a:noAutofit/>
          </a:bodyPr>
          <a:lstStyle/>
          <a:p>
            <a:pPr marL="144000" marR="0" lvl="0" indent="-144000" algn="l" rtl="0">
              <a:lnSpc>
                <a:spcPct val="120000"/>
              </a:lnSpc>
              <a:spcBef>
                <a:spcPts val="0"/>
              </a:spcBef>
              <a:spcAft>
                <a:spcPts val="0"/>
              </a:spcAft>
              <a:buClr>
                <a:schemeClr val="dk1"/>
              </a:buClr>
              <a:buSzPts val="1200"/>
              <a:buFont typeface="Arial"/>
              <a:buChar char="•"/>
            </a:pPr>
            <a:r>
              <a:rPr lang="ja-JP" sz="1200" dirty="0">
                <a:solidFill>
                  <a:schemeClr val="dk1"/>
                </a:solidFill>
                <a:latin typeface="Arial"/>
                <a:ea typeface="Arial"/>
                <a:cs typeface="Arial"/>
                <a:sym typeface="Arial"/>
              </a:rPr>
              <a:t>午前中はこれまでの須坂市におけるオープンデータ推進の取組みについて情報共有および整理を行いました。</a:t>
            </a:r>
            <a:endParaRPr sz="1200" dirty="0">
              <a:solidFill>
                <a:schemeClr val="dk1"/>
              </a:solidFill>
              <a:latin typeface="Arial"/>
              <a:ea typeface="Arial"/>
              <a:cs typeface="Arial"/>
              <a:sym typeface="Arial"/>
            </a:endParaRPr>
          </a:p>
          <a:p>
            <a:pPr marL="144000" marR="0" lvl="0" indent="-144000" algn="l" rtl="0">
              <a:lnSpc>
                <a:spcPct val="120000"/>
              </a:lnSpc>
              <a:spcBef>
                <a:spcPts val="0"/>
              </a:spcBef>
              <a:spcAft>
                <a:spcPts val="0"/>
              </a:spcAft>
              <a:buClr>
                <a:schemeClr val="dk1"/>
              </a:buClr>
              <a:buSzPts val="1200"/>
              <a:buFont typeface="Arial"/>
              <a:buChar char="•"/>
            </a:pPr>
            <a:r>
              <a:rPr lang="ja-JP" sz="1200" dirty="0">
                <a:solidFill>
                  <a:schemeClr val="dk1"/>
                </a:solidFill>
                <a:latin typeface="Arial"/>
                <a:ea typeface="Arial"/>
                <a:cs typeface="Arial"/>
                <a:sym typeface="Arial"/>
              </a:rPr>
              <a:t>お昼には、臥竜公園・須坂動物園を活性化することを目的とした健康ウォーキングを実施しました。特に竜ヶ池周辺に設置した国内初の私設基準点を巡ることで、須坂市の観光資源に対する理解を深めました。</a:t>
            </a:r>
            <a:endParaRPr sz="1200" dirty="0">
              <a:solidFill>
                <a:schemeClr val="dk1"/>
              </a:solidFill>
              <a:latin typeface="Arial"/>
              <a:ea typeface="Arial"/>
              <a:cs typeface="Arial"/>
              <a:sym typeface="Arial"/>
            </a:endParaRPr>
          </a:p>
          <a:p>
            <a:pPr marL="144000" marR="0" lvl="0" indent="-144000" algn="l" rtl="0">
              <a:lnSpc>
                <a:spcPct val="120000"/>
              </a:lnSpc>
              <a:spcBef>
                <a:spcPts val="0"/>
              </a:spcBef>
              <a:spcAft>
                <a:spcPts val="0"/>
              </a:spcAft>
              <a:buClr>
                <a:schemeClr val="dk1"/>
              </a:buClr>
              <a:buSzPts val="1200"/>
              <a:buFont typeface="Arial"/>
              <a:buChar char="•"/>
            </a:pPr>
            <a:r>
              <a:rPr lang="ja-JP" sz="1200" dirty="0">
                <a:solidFill>
                  <a:schemeClr val="dk1"/>
                </a:solidFill>
                <a:latin typeface="Arial"/>
                <a:ea typeface="Arial"/>
                <a:cs typeface="Arial"/>
                <a:sym typeface="Arial"/>
              </a:rPr>
              <a:t>午後はチームに分かれてアイデアソンを行い、その成果を発表しました。また県外他会場との会場間コミュニケーションを実施しました。</a:t>
            </a:r>
            <a:endParaRPr sz="1200" dirty="0">
              <a:solidFill>
                <a:schemeClr val="dk1"/>
              </a:solidFill>
              <a:latin typeface="Arial"/>
              <a:ea typeface="Arial"/>
              <a:cs typeface="Arial"/>
              <a:sym typeface="Arial"/>
            </a:endParaRPr>
          </a:p>
        </p:txBody>
      </p:sp>
      <p:pic>
        <p:nvPicPr>
          <p:cNvPr id="109" name="Google Shape;109;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5785" y="2167067"/>
            <a:ext cx="4027111" cy="2194601"/>
          </a:xfrm>
          <a:prstGeom prst="rect">
            <a:avLst/>
          </a:prstGeom>
          <a:noFill/>
          <a:ln>
            <a:noFill/>
          </a:ln>
        </p:spPr>
      </p:pic>
      <p:sp>
        <p:nvSpPr>
          <p:cNvPr id="30"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1" name="テキスト ボックス 30"/>
          <p:cNvSpPr txBox="1"/>
          <p:nvPr/>
        </p:nvSpPr>
        <p:spPr>
          <a:xfrm>
            <a:off x="4811" y="1051"/>
            <a:ext cx="5371983"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長野県須坂市</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健康ウォーキング</a:t>
            </a:r>
            <a:r>
              <a:rPr lang="en-US" altLang="ja-JP" sz="2000" dirty="0">
                <a:solidFill>
                  <a:srgbClr val="FFFFFF"/>
                </a:solidFill>
                <a:latin typeface="+mn-ea"/>
                <a:cs typeface="小塚ゴシック Pr6N R"/>
              </a:rPr>
              <a:t>&amp;</a:t>
            </a:r>
            <a:r>
              <a:rPr lang="ja-JP" altLang="en-US" sz="2000" dirty="0">
                <a:solidFill>
                  <a:srgbClr val="FFFFFF"/>
                </a:solidFill>
                <a:latin typeface="+mn-ea"/>
                <a:cs typeface="小塚ゴシック Pr6N R"/>
              </a:rPr>
              <a:t>アイデアソン</a:t>
            </a:r>
          </a:p>
        </p:txBody>
      </p:sp>
      <p:sp>
        <p:nvSpPr>
          <p:cNvPr id="32" name="角丸四角形 31"/>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1938021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827741"/>
            <a:ext cx="767252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a:t>
            </a:r>
            <a:r>
              <a:rPr lang="ja-JP" altLang="en-US" sz="1400" dirty="0">
                <a:solidFill>
                  <a:srgbClr val="FFFFFF"/>
                </a:solidFill>
                <a:latin typeface="+mn-ea"/>
                <a:ea typeface="+mn-ea"/>
                <a:cs typeface="小塚ゴシック Pr6N R"/>
              </a:rPr>
              <a:t> </a:t>
            </a:r>
            <a:r>
              <a:rPr lang="en-US" altLang="ja-JP" sz="1400" dirty="0">
                <a:solidFill>
                  <a:srgbClr val="FFFFFF"/>
                </a:solidFill>
                <a:latin typeface="+mn-ea"/>
                <a:ea typeface="+mn-ea"/>
                <a:cs typeface="小塚ゴシック Pr6N R"/>
              </a:rPr>
              <a:t>Code for Saga</a:t>
            </a:r>
            <a:endParaRPr lang="ja-JP" altLang="en-US"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117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cs typeface="小塚ゴシック Pr6N R"/>
              </a:rPr>
              <a:t>地域の食文化である“麺”をデータとして記録・記憶する為、</a:t>
            </a:r>
            <a:r>
              <a:rPr lang="en-US" altLang="ja-JP" sz="1600" b="1" dirty="0">
                <a:latin typeface="+mn-ea"/>
                <a:ea typeface="+mn-ea"/>
                <a:cs typeface="小塚ゴシック Pr6N R"/>
              </a:rPr>
              <a:t>2019</a:t>
            </a:r>
            <a:r>
              <a:rPr lang="ja-JP" altLang="en-US" sz="1600" b="1" dirty="0">
                <a:latin typeface="+mn-ea"/>
                <a:ea typeface="+mn-ea"/>
                <a:cs typeface="小塚ゴシック Pr6N R"/>
              </a:rPr>
              <a:t>年のオープンデータデイをキックオフの機会とし、佐賀の麺を食べて、データにするイベント。</a:t>
            </a:r>
            <a:endParaRPr lang="en-US" altLang="ja-JP" sz="1600" b="1" dirty="0">
              <a:latin typeface="+mn-ea"/>
              <a:ea typeface="+mn-ea"/>
              <a:cs typeface="小塚ゴシック Pr6N R"/>
            </a:endParaRP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a:solidFill>
                    <a:schemeClr val="tx1"/>
                  </a:solidFill>
                  <a:latin typeface="小塚ゴシック Pr6N L"/>
                  <a:ea typeface="小塚ゴシック Pr6N L"/>
                  <a:cs typeface="小塚ゴシック Pr6N L"/>
                </a:rPr>
                <a:t>佐賀の麺文化に関心のある方・</a:t>
              </a:r>
              <a:r>
                <a:rPr lang="en-US" altLang="ja-JP" sz="1200" dirty="0">
                  <a:solidFill>
                    <a:schemeClr val="tx1"/>
                  </a:solidFill>
                  <a:latin typeface="小塚ゴシック Pr6N L"/>
                  <a:ea typeface="小塚ゴシック Pr6N L"/>
                  <a:cs typeface="小塚ゴシック Pr6N L"/>
                </a:rPr>
                <a:t>20</a:t>
              </a:r>
              <a:r>
                <a:rPr kumimoji="1" lang="en-US" altLang="ja-JP" sz="1200" dirty="0">
                  <a:solidFill>
                    <a:schemeClr val="tx1"/>
                  </a:solidFill>
                  <a:latin typeface="小塚ゴシック Pr6N L"/>
                  <a:ea typeface="小塚ゴシック Pr6N L"/>
                  <a:cs typeface="小塚ゴシック Pr6N L"/>
                </a:rPr>
                <a:t>名程度</a:t>
              </a:r>
              <a:endParaRPr kumimoji="1" lang="ja-JP" altLang="en-US" sz="1200" dirty="0">
                <a:solidFill>
                  <a:schemeClr val="tx1"/>
                </a:solidFill>
                <a:latin typeface="小塚ゴシック Pr6N L"/>
                <a:ea typeface="小塚ゴシック Pr6N L"/>
                <a:cs typeface="小塚ゴシック Pr6N L"/>
              </a:endParaRP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佐賀県・アバンセ第</a:t>
              </a:r>
              <a:r>
                <a:rPr lang="en-US" altLang="ja-JP" sz="1200" dirty="0">
                  <a:solidFill>
                    <a:schemeClr val="tx1"/>
                  </a:solidFill>
                  <a:latin typeface="小塚ゴシック Pr6N L"/>
                  <a:ea typeface="小塚ゴシック Pr6N L"/>
                  <a:cs typeface="小塚ゴシック Pr6N L"/>
                </a:rPr>
                <a:t>3</a:t>
              </a:r>
              <a:r>
                <a:rPr lang="ja-JP" altLang="en-US" sz="1200" dirty="0">
                  <a:solidFill>
                    <a:schemeClr val="tx1"/>
                  </a:solidFill>
                  <a:latin typeface="小塚ゴシック Pr6N L"/>
                  <a:ea typeface="小塚ゴシック Pr6N L"/>
                  <a:cs typeface="小塚ゴシック Pr6N L"/>
                </a:rPr>
                <a:t>研修室</a:t>
              </a:r>
              <a:r>
                <a:rPr lang="en-US" altLang="ja-JP" sz="1200" dirty="0">
                  <a:solidFill>
                    <a:schemeClr val="tx1"/>
                  </a:solidFill>
                  <a:latin typeface="小塚ゴシック Pr6N L"/>
                  <a:ea typeface="小塚ゴシック Pr6N L"/>
                  <a:cs typeface="小塚ゴシック Pr6N L"/>
                </a:rPr>
                <a:t>/</a:t>
              </a:r>
              <a:r>
                <a:rPr lang="ja-JP" altLang="en-US" sz="1200" dirty="0">
                  <a:solidFill>
                    <a:schemeClr val="tx1"/>
                  </a:solidFill>
                  <a:latin typeface="小塚ゴシック Pr6N L"/>
                  <a:ea typeface="小塚ゴシック Pr6N L"/>
                  <a:cs typeface="小塚ゴシック Pr6N L"/>
                </a:rPr>
                <a:t>ローカルメディアラボ</a:t>
              </a:r>
              <a:endParaRPr lang="en-US" altLang="ja-JP" sz="1200" dirty="0">
                <a:solidFill>
                  <a:schemeClr val="tx1"/>
                </a:solidFill>
                <a:latin typeface="小塚ゴシック Pr6N L"/>
                <a:ea typeface="小塚ゴシック Pr6N L"/>
                <a:cs typeface="小塚ゴシック Pr6N L"/>
              </a:endParaRP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https://code4saga.org/archives/833</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pic>
        <p:nvPicPr>
          <p:cNvPr id="38" name="図 37"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sp>
        <p:nvSpPr>
          <p:cNvPr id="25" name="正方形/長方形 24"/>
          <p:cNvSpPr/>
          <p:nvPr/>
        </p:nvSpPr>
        <p:spPr>
          <a:xfrm>
            <a:off x="169186" y="5155367"/>
            <a:ext cx="4257341" cy="1307288"/>
          </a:xfrm>
          <a:prstGeom prst="rect">
            <a:avLst/>
          </a:pr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en-US" altLang="ja-JP" sz="1600" b="1" u="sng" dirty="0">
                <a:solidFill>
                  <a:schemeClr val="tx1"/>
                </a:solidFill>
                <a:latin typeface="小塚ゴシック Pr6N L"/>
                <a:ea typeface="小塚ゴシック Pr6N L"/>
                <a:cs typeface="小塚ゴシック Pr6N L"/>
              </a:rPr>
              <a:t>【</a:t>
            </a:r>
            <a:r>
              <a:rPr lang="ja-JP" altLang="en-US" sz="1600" b="1" u="sng" dirty="0">
                <a:solidFill>
                  <a:schemeClr val="tx1"/>
                </a:solidFill>
                <a:latin typeface="小塚ゴシック Pr6N L"/>
                <a:ea typeface="小塚ゴシック Pr6N L"/>
                <a:cs typeface="小塚ゴシック Pr6N L"/>
              </a:rPr>
              <a:t>当日のタイムスケジュール</a:t>
            </a:r>
            <a:r>
              <a:rPr lang="en-US" altLang="ja-JP" b="1" u="sng" dirty="0">
                <a:solidFill>
                  <a:schemeClr val="tx1"/>
                </a:solidFill>
                <a:latin typeface="小塚ゴシック Pr6N L"/>
                <a:ea typeface="小塚ゴシック Pr6N L"/>
                <a:cs typeface="小塚ゴシック Pr6N L"/>
              </a:rPr>
              <a:t>】</a:t>
            </a:r>
            <a:endParaRPr lang="en-US" altLang="ja-JP" b="1" u="sng" dirty="0">
              <a:solidFill>
                <a:schemeClr val="tx1"/>
              </a:solidFill>
            </a:endParaRPr>
          </a:p>
          <a:p>
            <a:endParaRPr lang="ja-JP" altLang="en-US" b="1" u="sng" dirty="0">
              <a:solidFill>
                <a:schemeClr val="tx1"/>
              </a:solidFill>
            </a:endParaRPr>
          </a:p>
        </p:txBody>
      </p:sp>
      <p:graphicFrame>
        <p:nvGraphicFramePr>
          <p:cNvPr id="26" name="表 25"/>
          <p:cNvGraphicFramePr>
            <a:graphicFrameLocks noGrp="1"/>
          </p:cNvGraphicFramePr>
          <p:nvPr>
            <p:extLst/>
          </p:nvPr>
        </p:nvGraphicFramePr>
        <p:xfrm>
          <a:off x="436321" y="5515956"/>
          <a:ext cx="3795020" cy="875520"/>
        </p:xfrm>
        <a:graphic>
          <a:graphicData uri="http://schemas.openxmlformats.org/drawingml/2006/table">
            <a:tbl>
              <a:tblPr firstRow="1" bandRow="1">
                <a:tableStyleId>{22838BEF-8BB2-4498-84A7-C5851F593DF1}</a:tableStyleId>
              </a:tblPr>
              <a:tblGrid>
                <a:gridCol w="1584569">
                  <a:extLst>
                    <a:ext uri="{9D8B030D-6E8A-4147-A177-3AD203B41FA5}">
                      <a16:colId xmlns:a16="http://schemas.microsoft.com/office/drawing/2014/main" val="3464155759"/>
                    </a:ext>
                  </a:extLst>
                </a:gridCol>
                <a:gridCol w="2210451">
                  <a:extLst>
                    <a:ext uri="{9D8B030D-6E8A-4147-A177-3AD203B41FA5}">
                      <a16:colId xmlns:a16="http://schemas.microsoft.com/office/drawing/2014/main" val="1183339342"/>
                    </a:ext>
                  </a:extLst>
                </a:gridCol>
              </a:tblGrid>
              <a:tr h="177182">
                <a:tc>
                  <a:txBody>
                    <a:bodyPr/>
                    <a:lstStyle/>
                    <a:p>
                      <a:pPr algn="ctr"/>
                      <a:r>
                        <a:rPr kumimoji="1" lang="en-US" altLang="ja-JP" sz="1200" b="0" kern="1200" dirty="0"/>
                        <a:t>10</a:t>
                      </a:r>
                      <a:r>
                        <a:rPr kumimoji="1" lang="ja-JP" altLang="en-US" sz="1200" b="0" kern="1200" dirty="0"/>
                        <a:t>：</a:t>
                      </a:r>
                      <a:r>
                        <a:rPr kumimoji="1" lang="en-US" altLang="ja-JP" sz="1200" b="0" kern="1200" dirty="0"/>
                        <a:t>30</a:t>
                      </a:r>
                      <a:r>
                        <a:rPr kumimoji="1" lang="ja-JP" altLang="en-US" sz="1200" b="0" kern="1200" dirty="0"/>
                        <a:t>～</a:t>
                      </a:r>
                      <a:r>
                        <a:rPr kumimoji="1" lang="en-US" altLang="ja-JP" sz="1200" b="0" kern="1200" dirty="0"/>
                        <a:t>10</a:t>
                      </a:r>
                      <a:r>
                        <a:rPr kumimoji="1" lang="ja-JP" altLang="en-US" sz="1200" b="0" kern="1200" dirty="0"/>
                        <a:t>：</a:t>
                      </a:r>
                      <a:r>
                        <a:rPr kumimoji="1" lang="en-US" altLang="ja-JP" sz="1200" b="0" kern="1200" dirty="0"/>
                        <a:t>50</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tc>
                  <a:txBody>
                    <a:bodyPr/>
                    <a:lstStyle/>
                    <a:p>
                      <a:r>
                        <a:rPr kumimoji="1" lang="ja-JP" altLang="en-US" sz="1200" b="0" kern="1200" dirty="0">
                          <a:solidFill>
                            <a:schemeClr val="dk1"/>
                          </a:solidFill>
                          <a:latin typeface="+mn-lt"/>
                          <a:ea typeface="+mn-ea"/>
                          <a:cs typeface="+mn-cs"/>
                        </a:rPr>
                        <a:t>オープンデータデイについて</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extLst>
                  <a:ext uri="{0D108BD9-81ED-4DB2-BD59-A6C34878D82A}">
                    <a16:rowId xmlns:a16="http://schemas.microsoft.com/office/drawing/2014/main" val="922917337"/>
                  </a:ext>
                </a:extLst>
              </a:tr>
              <a:tr h="177182">
                <a:tc>
                  <a:txBody>
                    <a:bodyPr/>
                    <a:lstStyle/>
                    <a:p>
                      <a:pPr algn="ctr"/>
                      <a:r>
                        <a:rPr kumimoji="1" lang="en-US" altLang="ja-JP" sz="1200" kern="1200" dirty="0"/>
                        <a:t>10</a:t>
                      </a:r>
                      <a:r>
                        <a:rPr kumimoji="1" lang="ja-JP" altLang="en-US" sz="1200" kern="1200" dirty="0"/>
                        <a:t>：</a:t>
                      </a:r>
                      <a:r>
                        <a:rPr kumimoji="1" lang="en-US" altLang="ja-JP" sz="1200" kern="1200" dirty="0"/>
                        <a:t>50</a:t>
                      </a:r>
                      <a:r>
                        <a:rPr kumimoji="1" lang="ja-JP" altLang="en-US" sz="1200" kern="1200" dirty="0"/>
                        <a:t>～</a:t>
                      </a:r>
                      <a:r>
                        <a:rPr kumimoji="1" lang="en-US" altLang="ja-JP" sz="1200" kern="1200" dirty="0"/>
                        <a:t>11</a:t>
                      </a:r>
                      <a:r>
                        <a:rPr kumimoji="1" lang="ja-JP" altLang="en-US" sz="1200" kern="1200" dirty="0"/>
                        <a:t>：</a:t>
                      </a:r>
                      <a:r>
                        <a:rPr kumimoji="1" lang="en-US" altLang="ja-JP" sz="1200" kern="1200" dirty="0"/>
                        <a:t>15</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tc>
                  <a:txBody>
                    <a:bodyPr/>
                    <a:lstStyle/>
                    <a:p>
                      <a:r>
                        <a:rPr kumimoji="1" lang="ja-JP" altLang="en-US" sz="1200" b="0" kern="1200" dirty="0">
                          <a:solidFill>
                            <a:schemeClr val="dk1"/>
                          </a:solidFill>
                          <a:latin typeface="+mn-lt"/>
                          <a:ea typeface="+mn-ea"/>
                          <a:cs typeface="+mn-cs"/>
                        </a:rPr>
                        <a:t>佐賀の麺を語ろう</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extLst>
                  <a:ext uri="{0D108BD9-81ED-4DB2-BD59-A6C34878D82A}">
                    <a16:rowId xmlns:a16="http://schemas.microsoft.com/office/drawing/2014/main" val="3878346523"/>
                  </a:ext>
                </a:extLst>
              </a:tr>
              <a:tr h="177182">
                <a:tc>
                  <a:txBody>
                    <a:bodyPr/>
                    <a:lstStyle/>
                    <a:p>
                      <a:pPr algn="ctr"/>
                      <a:r>
                        <a:rPr kumimoji="1" lang="en-US" altLang="ja-JP" sz="1200" kern="1200" dirty="0"/>
                        <a:t>11</a:t>
                      </a:r>
                      <a:r>
                        <a:rPr kumimoji="1" lang="ja-JP" altLang="en-US" sz="1200" kern="1200" dirty="0"/>
                        <a:t>：</a:t>
                      </a:r>
                      <a:r>
                        <a:rPr kumimoji="1" lang="en-US" altLang="ja-JP" sz="1200" kern="1200" dirty="0"/>
                        <a:t>15</a:t>
                      </a:r>
                      <a:r>
                        <a:rPr kumimoji="1" lang="ja-JP" altLang="en-US" sz="1200" kern="1200" dirty="0"/>
                        <a:t>～</a:t>
                      </a:r>
                      <a:r>
                        <a:rPr kumimoji="1" lang="en-US" altLang="ja-JP" sz="1200" kern="1200" dirty="0"/>
                        <a:t>15</a:t>
                      </a:r>
                      <a:r>
                        <a:rPr kumimoji="1" lang="ja-JP" altLang="en-US" sz="1200" kern="1200" dirty="0"/>
                        <a:t>：</a:t>
                      </a:r>
                      <a:r>
                        <a:rPr kumimoji="1" lang="en-US" altLang="ja-JP" sz="1200" kern="1200" dirty="0"/>
                        <a:t>00</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tc>
                  <a:txBody>
                    <a:bodyPr/>
                    <a:lstStyle/>
                    <a:p>
                      <a:r>
                        <a:rPr kumimoji="1" lang="ja-JP" altLang="en-US" sz="1200" b="0" kern="1200" dirty="0">
                          <a:solidFill>
                            <a:schemeClr val="dk1"/>
                          </a:solidFill>
                          <a:latin typeface="+mn-lt"/>
                          <a:ea typeface="+mn-ea"/>
                          <a:cs typeface="+mn-cs"/>
                        </a:rPr>
                        <a:t>チーム編成→実食へ</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extLst>
                  <a:ext uri="{0D108BD9-81ED-4DB2-BD59-A6C34878D82A}">
                    <a16:rowId xmlns:a16="http://schemas.microsoft.com/office/drawing/2014/main" val="267455535"/>
                  </a:ext>
                </a:extLst>
              </a:tr>
              <a:tr h="177182">
                <a:tc>
                  <a:txBody>
                    <a:bodyPr/>
                    <a:lstStyle/>
                    <a:p>
                      <a:pPr algn="ctr"/>
                      <a:r>
                        <a:rPr kumimoji="1" lang="en-US" altLang="ja-JP" sz="1200" kern="1200" dirty="0"/>
                        <a:t>15</a:t>
                      </a:r>
                      <a:r>
                        <a:rPr kumimoji="1" lang="ja-JP" altLang="en-US" sz="1200" kern="1200" dirty="0"/>
                        <a:t>：</a:t>
                      </a:r>
                      <a:r>
                        <a:rPr kumimoji="1" lang="en-US" altLang="ja-JP" sz="1200" kern="1200" dirty="0"/>
                        <a:t>00</a:t>
                      </a:r>
                      <a:r>
                        <a:rPr kumimoji="1" lang="ja-JP" altLang="en-US" sz="1200" kern="1200" dirty="0"/>
                        <a:t>～</a:t>
                      </a:r>
                      <a:r>
                        <a:rPr kumimoji="1" lang="en-US" altLang="ja-JP" sz="1200" kern="1200" dirty="0"/>
                        <a:t>17</a:t>
                      </a:r>
                      <a:r>
                        <a:rPr kumimoji="1" lang="ja-JP" altLang="en-US" sz="1200" kern="1200" dirty="0"/>
                        <a:t>：</a:t>
                      </a:r>
                      <a:r>
                        <a:rPr kumimoji="1" lang="en-US" altLang="ja-JP" sz="1200" kern="1200" dirty="0"/>
                        <a:t>00</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tc>
                  <a:txBody>
                    <a:bodyPr/>
                    <a:lstStyle/>
                    <a:p>
                      <a:r>
                        <a:rPr kumimoji="1" lang="ja-JP" altLang="en-US" sz="1200" b="0" kern="1200" dirty="0">
                          <a:solidFill>
                            <a:schemeClr val="dk1"/>
                          </a:solidFill>
                          <a:latin typeface="+mn-lt"/>
                          <a:ea typeface="+mn-ea"/>
                          <a:cs typeface="+mn-cs"/>
                        </a:rPr>
                        <a:t>サガ麺のオープンデータ化</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extLst>
                  <a:ext uri="{0D108BD9-81ED-4DB2-BD59-A6C34878D82A}">
                    <a16:rowId xmlns:a16="http://schemas.microsoft.com/office/drawing/2014/main" val="2166575179"/>
                  </a:ext>
                </a:extLst>
              </a:tr>
            </a:tbl>
          </a:graphicData>
        </a:graphic>
      </p:graphicFrame>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186" y="2178332"/>
            <a:ext cx="4257341" cy="2673351"/>
          </a:xfrm>
          <a:prstGeom prst="rect">
            <a:avLst/>
          </a:prstGeom>
        </p:spPr>
      </p:pic>
      <p:sp>
        <p:nvSpPr>
          <p:cNvPr id="31" name="正方形/長方形 30"/>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佐賀ラーメンは、九州ラーメン発祥にも関わるほど伝統があります。ただ近年、後継者不足などで純粋な系譜の佐賀ラーメンが減りつつあります。そこで</a:t>
            </a:r>
            <a:r>
              <a:rPr lang="en-US" altLang="ja-JP" sz="1200" dirty="0">
                <a:latin typeface="小塚ゴシック Pr6N L"/>
                <a:ea typeface="小塚ゴシック Pr6N L"/>
                <a:cs typeface="小塚ゴシック Pr6N L"/>
              </a:rPr>
              <a:t>Code for Saga</a:t>
            </a:r>
            <a:r>
              <a:rPr lang="ja-JP" altLang="en-US" sz="1200">
                <a:latin typeface="小塚ゴシック Pr6N L"/>
                <a:ea typeface="小塚ゴシック Pr6N L"/>
                <a:cs typeface="小塚ゴシック Pr6N L"/>
              </a:rPr>
              <a:t>では、佐賀県内の老舗店舗で実食しデータ化する取り組みを行いました。県内を</a:t>
            </a:r>
            <a:r>
              <a:rPr lang="en-US" altLang="ja-JP" sz="1200" dirty="0">
                <a:latin typeface="小塚ゴシック Pr6N L"/>
                <a:ea typeface="小塚ゴシック Pr6N L"/>
                <a:cs typeface="小塚ゴシック Pr6N L"/>
              </a:rPr>
              <a:t>5</a:t>
            </a:r>
            <a:r>
              <a:rPr lang="ja-JP" altLang="en-US" sz="1200">
                <a:latin typeface="小塚ゴシック Pr6N L"/>
                <a:ea typeface="小塚ゴシック Pr6N L"/>
                <a:cs typeface="小塚ゴシック Pr6N L"/>
              </a:rPr>
              <a:t>エリアに分け、ひたすらラーメンを食べ歩く。中には</a:t>
            </a:r>
            <a:r>
              <a:rPr lang="en-US" altLang="ja-JP" sz="1200" dirty="0">
                <a:latin typeface="小塚ゴシック Pr6N L"/>
                <a:ea typeface="小塚ゴシック Pr6N L"/>
                <a:cs typeface="小塚ゴシック Pr6N L"/>
              </a:rPr>
              <a:t>5</a:t>
            </a:r>
            <a:r>
              <a:rPr lang="ja-JP" altLang="en-US" sz="1200">
                <a:latin typeface="小塚ゴシック Pr6N L"/>
                <a:ea typeface="小塚ゴシック Pr6N L"/>
                <a:cs typeface="小塚ゴシック Pr6N L"/>
              </a:rPr>
              <a:t>杯完食した参加者もいました。</a:t>
            </a:r>
            <a:endParaRPr lang="en-US" altLang="ja-JP"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a:latin typeface="小塚ゴシック Pr6N L"/>
                <a:ea typeface="小塚ゴシック Pr6N L"/>
                <a:cs typeface="小塚ゴシック Pr6N L"/>
              </a:rPr>
              <a:t>我々の身近にある文化や地域資源を、市民の手でデータ化していくことで、さらにデータ利活用が推進されることを実感しました。</a:t>
            </a:r>
            <a:endParaRPr lang="ja-JP" altLang="en-US" sz="1200" dirty="0">
              <a:latin typeface="小塚ゴシック Pr6N L"/>
              <a:ea typeface="小塚ゴシック Pr6N L"/>
              <a:cs typeface="小塚ゴシック Pr6N L"/>
            </a:endParaRPr>
          </a:p>
        </p:txBody>
      </p:sp>
      <p:sp>
        <p:nvSpPr>
          <p:cNvPr id="29"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0" name="テキスト ボックス 29"/>
          <p:cNvSpPr txBox="1"/>
          <p:nvPr/>
        </p:nvSpPr>
        <p:spPr>
          <a:xfrm>
            <a:off x="4811" y="1051"/>
            <a:ext cx="3921266"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佐賀県</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サガ麺データソン</a:t>
            </a:r>
          </a:p>
        </p:txBody>
      </p:sp>
      <p:sp>
        <p:nvSpPr>
          <p:cNvPr id="36" name="角丸四角形 35"/>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181462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811" y="1149"/>
            <a:ext cx="9906000" cy="1252759"/>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4" name="タイトル 1"/>
          <p:cNvSpPr txBox="1">
            <a:spLocks/>
          </p:cNvSpPr>
          <p:nvPr/>
        </p:nvSpPr>
        <p:spPr>
          <a:xfrm>
            <a:off x="57563" y="827741"/>
            <a:ext cx="767252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 </a:t>
            </a:r>
            <a:r>
              <a:rPr lang="ja-JP" altLang="en-US" sz="1400">
                <a:solidFill>
                  <a:srgbClr val="FFFFFF"/>
                </a:solidFill>
                <a:latin typeface="+mn-ea"/>
                <a:ea typeface="+mn-ea"/>
                <a:cs typeface="小塚ゴシック Pr6N R"/>
              </a:rPr>
              <a:t>一般社団法人コード</a:t>
            </a:r>
            <a:r>
              <a:rPr lang="ja-JP" altLang="en-US" sz="1400" dirty="0">
                <a:solidFill>
                  <a:srgbClr val="FFFFFF"/>
                </a:solidFill>
                <a:latin typeface="+mn-ea"/>
                <a:ea typeface="+mn-ea"/>
                <a:cs typeface="小塚ゴシック Pr6N R"/>
              </a:rPr>
              <a:t>・フォー</a:t>
            </a:r>
            <a:r>
              <a:rPr lang="ja-JP" altLang="en-US" sz="1400">
                <a:solidFill>
                  <a:srgbClr val="FFFFFF"/>
                </a:solidFill>
                <a:latin typeface="+mn-ea"/>
                <a:ea typeface="+mn-ea"/>
                <a:cs typeface="小塚ゴシック Pr6N R"/>
              </a:rPr>
              <a:t>・カナザワ（</a:t>
            </a:r>
            <a:r>
              <a:rPr lang="en-US" altLang="ja-JP" sz="1400" dirty="0">
                <a:solidFill>
                  <a:srgbClr val="FFFFFF"/>
                </a:solidFill>
                <a:latin typeface="+mn-ea"/>
                <a:ea typeface="+mn-ea"/>
                <a:cs typeface="小塚ゴシック Pr6N R"/>
              </a:rPr>
              <a:t>Code for Kanazawa</a:t>
            </a:r>
            <a:r>
              <a:rPr lang="ja-JP" altLang="en-US" sz="1400">
                <a:solidFill>
                  <a:srgbClr val="FFFFFF"/>
                </a:solidFill>
                <a:latin typeface="+mn-ea"/>
                <a:ea typeface="+mn-ea"/>
                <a:cs typeface="小塚ゴシック Pr6N R"/>
              </a:rPr>
              <a:t>）</a:t>
            </a:r>
            <a:endParaRPr lang="ja-JP" altLang="en-US"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333399"/>
          </a:solidFill>
          <a:ln w="9525" cap="flat" cmpd="sng" algn="ctr">
            <a:solidFill>
              <a:srgbClr val="3333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5" name="タイトル 1"/>
          <p:cNvSpPr txBox="1">
            <a:spLocks/>
          </p:cNvSpPr>
          <p:nvPr/>
        </p:nvSpPr>
        <p:spPr>
          <a:xfrm>
            <a:off x="-350" y="146117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b="1" dirty="0">
                <a:latin typeface="+mn-ea"/>
                <a:ea typeface="+mn-ea"/>
                <a:cs typeface="小塚ゴシック Pr6N R"/>
              </a:rPr>
              <a:t>県内外、また世界中で公開され始めているアートや学術系のオープンデータについて学び、それを活用するワークショップを実施。</a:t>
            </a:r>
            <a:endParaRPr lang="en-US" altLang="ja-JP" sz="1600" b="1" dirty="0">
              <a:latin typeface="+mn-ea"/>
              <a:ea typeface="+mn-ea"/>
              <a:cs typeface="小塚ゴシック Pr6N R"/>
            </a:endParaRPr>
          </a:p>
        </p:txBody>
      </p:sp>
      <p:grpSp>
        <p:nvGrpSpPr>
          <p:cNvPr id="4" name="グループ化 3"/>
          <p:cNvGrpSpPr/>
          <p:nvPr/>
        </p:nvGrpSpPr>
        <p:grpSpPr>
          <a:xfrm>
            <a:off x="4633547" y="2759084"/>
            <a:ext cx="5125868" cy="357163"/>
            <a:chOff x="5610583" y="2759084"/>
            <a:chExt cx="5125868" cy="357163"/>
          </a:xfrm>
        </p:grpSpPr>
        <p:sp>
          <p:nvSpPr>
            <p:cNvPr id="40" name="正方形/長方形 39"/>
            <p:cNvSpPr/>
            <p:nvPr/>
          </p:nvSpPr>
          <p:spPr>
            <a:xfrm>
              <a:off x="6709621" y="2764558"/>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lIns="288000" rIns="180000" rtlCol="0" anchor="ctr"/>
            <a:lstStyle/>
            <a:p>
              <a:pPr algn="ctr"/>
              <a:r>
                <a:rPr lang="ja-JP" altLang="en-US" sz="1200" dirty="0">
                  <a:solidFill>
                    <a:schemeClr val="tx1"/>
                  </a:solidFill>
                  <a:latin typeface="小塚ゴシック Pr6N L"/>
                  <a:ea typeface="小塚ゴシック Pr6N L"/>
                  <a:cs typeface="小塚ゴシック Pr6N L"/>
                </a:rPr>
                <a:t>アートのオープンデータに関心のある方・</a:t>
              </a:r>
              <a:r>
                <a:rPr lang="en-US" altLang="ja-JP" sz="1200">
                  <a:solidFill>
                    <a:schemeClr val="tx1"/>
                  </a:solidFill>
                  <a:latin typeface="小塚ゴシック Pr6N L"/>
                  <a:ea typeface="小塚ゴシック Pr6N L"/>
                  <a:cs typeface="小塚ゴシック Pr6N L"/>
                </a:rPr>
                <a:t>30</a:t>
              </a:r>
              <a:r>
                <a:rPr kumimoji="1" lang="en-US" altLang="ja-JP" sz="1200">
                  <a:solidFill>
                    <a:schemeClr val="tx1"/>
                  </a:solidFill>
                  <a:latin typeface="小塚ゴシック Pr6N L"/>
                  <a:ea typeface="小塚ゴシック Pr6N L"/>
                  <a:cs typeface="小塚ゴシック Pr6N L"/>
                </a:rPr>
                <a:t>名程度</a:t>
              </a:r>
              <a:endParaRPr kumimoji="1" lang="ja-JP" altLang="en-US" sz="1200" dirty="0">
                <a:solidFill>
                  <a:schemeClr val="tx1"/>
                </a:solidFill>
                <a:latin typeface="小塚ゴシック Pr6N L"/>
                <a:ea typeface="小塚ゴシック Pr6N L"/>
                <a:cs typeface="小塚ゴシック Pr6N L"/>
              </a:endParaRPr>
            </a:p>
          </p:txBody>
        </p:sp>
        <p:sp>
          <p:nvSpPr>
            <p:cNvPr id="41" name="角丸四角形 40"/>
            <p:cNvSpPr/>
            <p:nvPr/>
          </p:nvSpPr>
          <p:spPr>
            <a:xfrm>
              <a:off x="5610583" y="2759084"/>
              <a:ext cx="1297513"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主な参加者</a:t>
              </a:r>
            </a:p>
          </p:txBody>
        </p:sp>
      </p:grpSp>
      <p:grpSp>
        <p:nvGrpSpPr>
          <p:cNvPr id="3" name="グループ化 2"/>
          <p:cNvGrpSpPr/>
          <p:nvPr/>
        </p:nvGrpSpPr>
        <p:grpSpPr>
          <a:xfrm>
            <a:off x="4633547" y="2247830"/>
            <a:ext cx="5125868" cy="360481"/>
            <a:chOff x="4957624" y="2247830"/>
            <a:chExt cx="5125868" cy="360481"/>
          </a:xfrm>
        </p:grpSpPr>
        <p:sp>
          <p:nvSpPr>
            <p:cNvPr id="47" name="正方形/長方形 46"/>
            <p:cNvSpPr/>
            <p:nvPr/>
          </p:nvSpPr>
          <p:spPr>
            <a:xfrm>
              <a:off x="6056662" y="2247830"/>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石川県・</a:t>
              </a:r>
              <a:r>
                <a:rPr lang="en-US" altLang="ja-JP" sz="1200" dirty="0">
                  <a:solidFill>
                    <a:schemeClr val="tx1"/>
                  </a:solidFill>
                  <a:latin typeface="小塚ゴシック Pr6N L"/>
                  <a:ea typeface="小塚ゴシック Pr6N L"/>
                  <a:cs typeface="小塚ゴシック Pr6N L"/>
                </a:rPr>
                <a:t>IT</a:t>
              </a:r>
              <a:r>
                <a:rPr lang="ja-JP" altLang="en-US" sz="1200" dirty="0">
                  <a:solidFill>
                    <a:schemeClr val="tx1"/>
                  </a:solidFill>
                  <a:latin typeface="小塚ゴシック Pr6N L"/>
                  <a:ea typeface="小塚ゴシック Pr6N L"/>
                  <a:cs typeface="小塚ゴシック Pr6N L"/>
                </a:rPr>
                <a:t>ビジネスプラザ武蔵 </a:t>
              </a:r>
              <a:r>
                <a:rPr lang="en-US" altLang="ja-JP" sz="1200" dirty="0">
                  <a:solidFill>
                    <a:schemeClr val="tx1"/>
                  </a:solidFill>
                  <a:latin typeface="小塚ゴシック Pr6N L"/>
                  <a:ea typeface="小塚ゴシック Pr6N L"/>
                  <a:cs typeface="小塚ゴシック Pr6N L"/>
                </a:rPr>
                <a:t>6F </a:t>
              </a:r>
              <a:r>
                <a:rPr lang="ja-JP" altLang="en-US" sz="1200" dirty="0">
                  <a:solidFill>
                    <a:schemeClr val="tx1"/>
                  </a:solidFill>
                  <a:latin typeface="小塚ゴシック Pr6N L"/>
                  <a:ea typeface="小塚ゴシック Pr6N L"/>
                  <a:cs typeface="小塚ゴシック Pr6N L"/>
                </a:rPr>
                <a:t>交流室</a:t>
              </a:r>
              <a:r>
                <a:rPr lang="en-US" altLang="ja-JP" sz="1200" dirty="0">
                  <a:solidFill>
                    <a:schemeClr val="tx1"/>
                  </a:solidFill>
                  <a:latin typeface="小塚ゴシック Pr6N L"/>
                  <a:ea typeface="小塚ゴシック Pr6N L"/>
                  <a:cs typeface="小塚ゴシック Pr6N L"/>
                </a:rPr>
                <a:t>2</a:t>
              </a:r>
              <a:endParaRPr lang="ja-JP" altLang="en-US" sz="1200" dirty="0">
                <a:solidFill>
                  <a:schemeClr val="tx1"/>
                </a:solidFill>
                <a:latin typeface="小塚ゴシック Pr6N L"/>
                <a:ea typeface="小塚ゴシック Pr6N L"/>
                <a:cs typeface="小塚ゴシック Pr6N L"/>
              </a:endParaRPr>
            </a:p>
          </p:txBody>
        </p:sp>
        <p:sp>
          <p:nvSpPr>
            <p:cNvPr id="50" name="角丸四角形 49"/>
            <p:cNvSpPr/>
            <p:nvPr/>
          </p:nvSpPr>
          <p:spPr>
            <a:xfrm>
              <a:off x="4957624" y="2251148"/>
              <a:ext cx="1274749" cy="357163"/>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開催場所</a:t>
              </a:r>
              <a:endParaRPr kumimoji="1" lang="ja-JP" altLang="en-US" sz="1400" dirty="0">
                <a:latin typeface="フォントポにほんご"/>
                <a:ea typeface="フォントポにほんご"/>
                <a:cs typeface="フォントポにほんご"/>
              </a:endParaRPr>
            </a:p>
          </p:txBody>
        </p:sp>
      </p:grpSp>
      <p:grpSp>
        <p:nvGrpSpPr>
          <p:cNvPr id="5" name="グループ化 4"/>
          <p:cNvGrpSpPr/>
          <p:nvPr/>
        </p:nvGrpSpPr>
        <p:grpSpPr>
          <a:xfrm>
            <a:off x="4633547" y="3292129"/>
            <a:ext cx="5125868" cy="361791"/>
            <a:chOff x="5000244" y="3292129"/>
            <a:chExt cx="5125868" cy="361791"/>
          </a:xfrm>
        </p:grpSpPr>
        <p:sp>
          <p:nvSpPr>
            <p:cNvPr id="51" name="正方形/長方形 50"/>
            <p:cNvSpPr/>
            <p:nvPr/>
          </p:nvSpPr>
          <p:spPr>
            <a:xfrm>
              <a:off x="6099282" y="3297603"/>
              <a:ext cx="4026830" cy="351689"/>
            </a:xfrm>
            <a:prstGeom prst="rect">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https://cfk.connpass.com/event/118844/</a:t>
              </a:r>
              <a:endParaRPr kumimoji="1" lang="ja-JP" altLang="en-US" sz="1200" dirty="0">
                <a:solidFill>
                  <a:schemeClr val="tx1"/>
                </a:solidFill>
                <a:latin typeface="小塚ゴシック Pr6N L"/>
                <a:ea typeface="小塚ゴシック Pr6N L"/>
                <a:cs typeface="小塚ゴシック Pr6N L"/>
              </a:endParaRPr>
            </a:p>
          </p:txBody>
        </p:sp>
        <p:sp>
          <p:nvSpPr>
            <p:cNvPr id="52" name="角丸四角形 51"/>
            <p:cNvSpPr/>
            <p:nvPr/>
          </p:nvSpPr>
          <p:spPr>
            <a:xfrm>
              <a:off x="5000244" y="3292129"/>
              <a:ext cx="1246823" cy="361791"/>
            </a:xfrm>
            <a:prstGeom prst="roundRect">
              <a:avLst>
                <a:gd name="adj" fmla="val 50000"/>
              </a:avLst>
            </a:prstGeom>
            <a:solidFill>
              <a:srgbClr val="333399"/>
            </a:solid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紹介</a:t>
              </a:r>
              <a:r>
                <a:rPr kumimoji="1" lang="en-US" altLang="ja-JP" sz="1400" dirty="0">
                  <a:latin typeface="フォントポにほんご"/>
                  <a:ea typeface="フォントポにほんご"/>
                  <a:cs typeface="フォントポにほんご"/>
                </a:rPr>
                <a:t>URL</a:t>
              </a:r>
              <a:endParaRPr kumimoji="1" lang="ja-JP" altLang="en-US" sz="1400" dirty="0">
                <a:latin typeface="フォントポにほんご"/>
                <a:ea typeface="フォントポにほんご"/>
                <a:cs typeface="フォントポにほんご"/>
              </a:endParaRPr>
            </a:p>
          </p:txBody>
        </p:sp>
      </p:grpSp>
      <p:sp>
        <p:nvSpPr>
          <p:cNvPr id="55" name="角丸四角形 54"/>
          <p:cNvSpPr/>
          <p:nvPr/>
        </p:nvSpPr>
        <p:spPr>
          <a:xfrm>
            <a:off x="4633547" y="3798727"/>
            <a:ext cx="5125868" cy="2663928"/>
          </a:xfrm>
          <a:prstGeom prst="roundRect">
            <a:avLst>
              <a:gd name="adj" fmla="val 9905"/>
            </a:avLst>
          </a:prstGeom>
          <a:noFill/>
          <a:ln>
            <a:solidFill>
              <a:srgbClr val="3333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H="1">
            <a:off x="4372" y="1405574"/>
            <a:ext cx="9901628"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48" y="1984771"/>
            <a:ext cx="9911640" cy="0"/>
          </a:xfrm>
          <a:prstGeom prst="line">
            <a:avLst/>
          </a:prstGeom>
          <a:ln w="6350">
            <a:solidFill>
              <a:srgbClr val="000066"/>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5525796" y="3996896"/>
            <a:ext cx="3706464" cy="461665"/>
          </a:xfrm>
          <a:prstGeom prst="rect">
            <a:avLst/>
          </a:prstGeom>
          <a:noFill/>
        </p:spPr>
        <p:txBody>
          <a:bodyPr vert="horz" wrap="none" rtlCol="0">
            <a:spAutoFit/>
          </a:bodyPr>
          <a:lstStyle/>
          <a:p>
            <a:r>
              <a:rPr lang="ja-JP" altLang="en-US" sz="2400" dirty="0">
                <a:solidFill>
                  <a:srgbClr val="333399"/>
                </a:solidFill>
                <a:latin typeface="フォントポにほんご"/>
                <a:ea typeface="フォントポにほんご"/>
                <a:cs typeface="フォントポにほんご"/>
              </a:rPr>
              <a:t>イベントの開催を終えて・・・</a:t>
            </a:r>
            <a:endParaRPr lang="en-US" altLang="ja-JP" sz="2400" dirty="0">
              <a:solidFill>
                <a:srgbClr val="333399"/>
              </a:solidFill>
              <a:latin typeface="フォントポにほんご"/>
              <a:ea typeface="フォントポにほんご"/>
              <a:cs typeface="フォントポにほんご"/>
            </a:endParaRPr>
          </a:p>
        </p:txBody>
      </p:sp>
      <p:pic>
        <p:nvPicPr>
          <p:cNvPr id="38" name="図 37" descr="拡声器.png"/>
          <p:cNvPicPr>
            <a:picLocks noChangeAspect="1"/>
          </p:cNvPicPr>
          <p:nvPr/>
        </p:nvPicPr>
        <p:blipFill>
          <a:blip r:embed="rId3" cstate="email">
            <a:duotone>
              <a:prstClr val="black"/>
              <a:srgbClr val="333399">
                <a:tint val="45000"/>
                <a:satMod val="400000"/>
              </a:srgbClr>
            </a:duotone>
            <a:extLst>
              <a:ext uri="{28A0092B-C50C-407E-A947-70E740481C1C}">
                <a14:useLocalDpi xmlns:a14="http://schemas.microsoft.com/office/drawing/2010/main"/>
              </a:ext>
            </a:extLst>
          </a:blip>
          <a:stretch>
            <a:fillRect/>
          </a:stretch>
        </p:blipFill>
        <p:spPr>
          <a:xfrm>
            <a:off x="4723452" y="3794026"/>
            <a:ext cx="903101" cy="903101"/>
          </a:xfrm>
          <a:prstGeom prst="rect">
            <a:avLst/>
          </a:prstGeom>
        </p:spPr>
      </p:pic>
      <p:sp>
        <p:nvSpPr>
          <p:cNvPr id="25" name="正方形/長方形 24"/>
          <p:cNvSpPr/>
          <p:nvPr/>
        </p:nvSpPr>
        <p:spPr>
          <a:xfrm>
            <a:off x="169186" y="5094655"/>
            <a:ext cx="4358853" cy="1368000"/>
          </a:xfrm>
          <a:prstGeom prst="rect">
            <a:avLst/>
          </a:pr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en-US" altLang="ja-JP" sz="1600" b="1" u="sng" dirty="0">
                <a:solidFill>
                  <a:schemeClr val="tx1"/>
                </a:solidFill>
                <a:latin typeface="小塚ゴシック Pr6N L"/>
                <a:ea typeface="小塚ゴシック Pr6N L"/>
                <a:cs typeface="小塚ゴシック Pr6N L"/>
              </a:rPr>
              <a:t>【</a:t>
            </a:r>
            <a:r>
              <a:rPr lang="ja-JP" altLang="en-US" sz="1600" b="1" u="sng" dirty="0">
                <a:solidFill>
                  <a:schemeClr val="tx1"/>
                </a:solidFill>
                <a:latin typeface="小塚ゴシック Pr6N L"/>
                <a:ea typeface="小塚ゴシック Pr6N L"/>
                <a:cs typeface="小塚ゴシック Pr6N L"/>
              </a:rPr>
              <a:t>当日のスケジュール</a:t>
            </a:r>
            <a:r>
              <a:rPr lang="en-US" altLang="ja-JP" b="1" u="sng" dirty="0">
                <a:solidFill>
                  <a:schemeClr val="tx1"/>
                </a:solidFill>
                <a:latin typeface="小塚ゴシック Pr6N L"/>
                <a:ea typeface="小塚ゴシック Pr6N L"/>
                <a:cs typeface="小塚ゴシック Pr6N L"/>
              </a:rPr>
              <a:t>】</a:t>
            </a:r>
            <a:endParaRPr lang="en-US" altLang="ja-JP" b="1" u="sng" dirty="0">
              <a:solidFill>
                <a:schemeClr val="tx1"/>
              </a:solidFill>
            </a:endParaRPr>
          </a:p>
          <a:p>
            <a:endParaRPr lang="ja-JP" altLang="en-US" b="1" u="sng" dirty="0">
              <a:solidFill>
                <a:schemeClr val="tx1"/>
              </a:solidFill>
            </a:endParaRPr>
          </a:p>
        </p:txBody>
      </p:sp>
      <p:graphicFrame>
        <p:nvGraphicFramePr>
          <p:cNvPr id="26" name="表 25"/>
          <p:cNvGraphicFramePr>
            <a:graphicFrameLocks noGrp="1"/>
          </p:cNvGraphicFramePr>
          <p:nvPr>
            <p:extLst/>
          </p:nvPr>
        </p:nvGraphicFramePr>
        <p:xfrm>
          <a:off x="436321" y="5455244"/>
          <a:ext cx="3795020" cy="875520"/>
        </p:xfrm>
        <a:graphic>
          <a:graphicData uri="http://schemas.openxmlformats.org/drawingml/2006/table">
            <a:tbl>
              <a:tblPr firstRow="1" bandRow="1">
                <a:tableStyleId>{22838BEF-8BB2-4498-84A7-C5851F593DF1}</a:tableStyleId>
              </a:tblPr>
              <a:tblGrid>
                <a:gridCol w="1584569">
                  <a:extLst>
                    <a:ext uri="{9D8B030D-6E8A-4147-A177-3AD203B41FA5}">
                      <a16:colId xmlns:a16="http://schemas.microsoft.com/office/drawing/2014/main" val="3464155759"/>
                    </a:ext>
                  </a:extLst>
                </a:gridCol>
                <a:gridCol w="2210451">
                  <a:extLst>
                    <a:ext uri="{9D8B030D-6E8A-4147-A177-3AD203B41FA5}">
                      <a16:colId xmlns:a16="http://schemas.microsoft.com/office/drawing/2014/main" val="1183339342"/>
                    </a:ext>
                  </a:extLst>
                </a:gridCol>
              </a:tblGrid>
              <a:tr h="177182">
                <a:tc>
                  <a:txBody>
                    <a:bodyPr/>
                    <a:lstStyle/>
                    <a:p>
                      <a:pPr algn="ctr"/>
                      <a:r>
                        <a:rPr kumimoji="1" lang="en-US" altLang="ja-JP" sz="1200" b="0" kern="1200" dirty="0"/>
                        <a:t>13:30</a:t>
                      </a:r>
                      <a:r>
                        <a:rPr kumimoji="1" lang="en-US" altLang="ja-JP" sz="1200" b="0" kern="1200" dirty="0">
                          <a:solidFill>
                            <a:schemeClr val="dk1"/>
                          </a:solidFill>
                          <a:latin typeface="+mn-lt"/>
                          <a:ea typeface="+mn-ea"/>
                          <a:cs typeface="+mn-cs"/>
                        </a:rPr>
                        <a:t> – 13:40</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tc>
                  <a:txBody>
                    <a:bodyPr/>
                    <a:lstStyle/>
                    <a:p>
                      <a:r>
                        <a:rPr kumimoji="1" lang="ja-JP" altLang="en-US" sz="1200" b="0" kern="1200" dirty="0">
                          <a:solidFill>
                            <a:schemeClr val="dk1"/>
                          </a:solidFill>
                          <a:latin typeface="+mn-lt"/>
                          <a:ea typeface="+mn-ea"/>
                          <a:cs typeface="+mn-cs"/>
                        </a:rPr>
                        <a:t>開演、オープニング</a:t>
                      </a:r>
                      <a:endParaRPr kumimoji="1" lang="ja-JP" altLang="en-US" sz="1200" b="0" kern="1200" dirty="0">
                        <a:solidFill>
                          <a:schemeClr val="tx1"/>
                        </a:solidFill>
                        <a:latin typeface="小塚ゴシック Pr6N R"/>
                        <a:ea typeface="小塚ゴシック Pr6N R"/>
                        <a:cs typeface="小塚ゴシック Pr6N R"/>
                      </a:endParaRPr>
                    </a:p>
                  </a:txBody>
                  <a:tcPr marT="18000" marB="18000"/>
                </a:tc>
                <a:extLst>
                  <a:ext uri="{0D108BD9-81ED-4DB2-BD59-A6C34878D82A}">
                    <a16:rowId xmlns:a16="http://schemas.microsoft.com/office/drawing/2014/main" val="922917337"/>
                  </a:ext>
                </a:extLst>
              </a:tr>
              <a:tr h="177182">
                <a:tc>
                  <a:txBody>
                    <a:bodyPr/>
                    <a:lstStyle/>
                    <a:p>
                      <a:pPr algn="ctr"/>
                      <a:r>
                        <a:rPr kumimoji="1" lang="en-US" altLang="ja-JP" sz="1200" b="0" kern="1200" dirty="0">
                          <a:solidFill>
                            <a:schemeClr val="dk1"/>
                          </a:solidFill>
                          <a:latin typeface="+mn-lt"/>
                          <a:ea typeface="+mn-ea"/>
                          <a:cs typeface="+mn-cs"/>
                        </a:rPr>
                        <a:t>13:40 – 15:15</a:t>
                      </a:r>
                      <a:endParaRPr kumimoji="1" lang="ja-JP" altLang="en-US" sz="1200" b="0" kern="1200" dirty="0">
                        <a:solidFill>
                          <a:schemeClr val="dk1"/>
                        </a:solidFill>
                        <a:latin typeface="+mn-lt"/>
                        <a:ea typeface="+mn-ea"/>
                        <a:cs typeface="+mn-cs"/>
                      </a:endParaRPr>
                    </a:p>
                  </a:txBody>
                  <a:tcPr marT="18000" marB="18000"/>
                </a:tc>
                <a:tc>
                  <a:txBody>
                    <a:bodyPr/>
                    <a:lstStyle/>
                    <a:p>
                      <a:r>
                        <a:rPr kumimoji="1" lang="ja-JP" altLang="en-US" sz="1200" b="0" kern="1200" dirty="0">
                          <a:solidFill>
                            <a:schemeClr val="dk1"/>
                          </a:solidFill>
                          <a:latin typeface="+mn-lt"/>
                          <a:ea typeface="+mn-ea"/>
                          <a:cs typeface="+mn-cs"/>
                        </a:rPr>
                        <a:t>インプットセミナー</a:t>
                      </a:r>
                    </a:p>
                  </a:txBody>
                  <a:tcPr marT="18000" marB="18000"/>
                </a:tc>
                <a:extLst>
                  <a:ext uri="{0D108BD9-81ED-4DB2-BD59-A6C34878D82A}">
                    <a16:rowId xmlns:a16="http://schemas.microsoft.com/office/drawing/2014/main" val="3878346523"/>
                  </a:ext>
                </a:extLst>
              </a:tr>
              <a:tr h="177182">
                <a:tc>
                  <a:txBody>
                    <a:bodyPr/>
                    <a:lstStyle/>
                    <a:p>
                      <a:pPr algn="ctr"/>
                      <a:r>
                        <a:rPr kumimoji="1" lang="en-US" altLang="ja-JP" sz="1200" b="0" kern="1200" dirty="0">
                          <a:solidFill>
                            <a:schemeClr val="dk1"/>
                          </a:solidFill>
                          <a:latin typeface="+mn-lt"/>
                          <a:ea typeface="+mn-ea"/>
                          <a:cs typeface="+mn-cs"/>
                        </a:rPr>
                        <a:t>15:30 – 16:45</a:t>
                      </a:r>
                    </a:p>
                  </a:txBody>
                  <a:tcPr marT="18000" marB="18000"/>
                </a:tc>
                <a:tc>
                  <a:txBody>
                    <a:bodyPr/>
                    <a:lstStyle/>
                    <a:p>
                      <a:r>
                        <a:rPr kumimoji="1" lang="ja-JP" altLang="en-US" sz="1200" b="0" kern="1200" dirty="0">
                          <a:solidFill>
                            <a:schemeClr val="dk1"/>
                          </a:solidFill>
                          <a:latin typeface="+mn-lt"/>
                          <a:ea typeface="+mn-ea"/>
                          <a:cs typeface="+mn-cs"/>
                        </a:rPr>
                        <a:t>ワークショップ</a:t>
                      </a:r>
                    </a:p>
                  </a:txBody>
                  <a:tcPr marT="18000" marB="18000"/>
                </a:tc>
                <a:extLst>
                  <a:ext uri="{0D108BD9-81ED-4DB2-BD59-A6C34878D82A}">
                    <a16:rowId xmlns:a16="http://schemas.microsoft.com/office/drawing/2014/main" val="267455535"/>
                  </a:ext>
                </a:extLst>
              </a:tr>
              <a:tr h="177182">
                <a:tc>
                  <a:txBody>
                    <a:bodyPr/>
                    <a:lstStyle/>
                    <a:p>
                      <a:pPr algn="ctr"/>
                      <a:r>
                        <a:rPr kumimoji="1" lang="en-US" altLang="ja-JP" sz="1200" b="0" kern="1200" dirty="0">
                          <a:solidFill>
                            <a:schemeClr val="dk1"/>
                          </a:solidFill>
                          <a:latin typeface="+mn-lt"/>
                          <a:ea typeface="+mn-ea"/>
                          <a:cs typeface="+mn-cs"/>
                        </a:rPr>
                        <a:t>17:00</a:t>
                      </a:r>
                      <a:endParaRPr kumimoji="1" lang="ja-JP" altLang="en-US" sz="1200" b="0" kern="1200" dirty="0">
                        <a:solidFill>
                          <a:schemeClr val="dk1"/>
                        </a:solidFill>
                        <a:latin typeface="+mn-lt"/>
                        <a:ea typeface="+mn-ea"/>
                        <a:cs typeface="+mn-cs"/>
                      </a:endParaRPr>
                    </a:p>
                  </a:txBody>
                  <a:tcPr marT="18000" marB="18000"/>
                </a:tc>
                <a:tc>
                  <a:txBody>
                    <a:bodyPr/>
                    <a:lstStyle/>
                    <a:p>
                      <a:r>
                        <a:rPr kumimoji="1" lang="ja-JP" altLang="en-US" sz="1200" b="0" kern="1200" dirty="0">
                          <a:solidFill>
                            <a:schemeClr val="dk1"/>
                          </a:solidFill>
                          <a:latin typeface="+mn-lt"/>
                          <a:ea typeface="+mn-ea"/>
                          <a:cs typeface="+mn-cs"/>
                        </a:rPr>
                        <a:t>閉会</a:t>
                      </a:r>
                    </a:p>
                  </a:txBody>
                  <a:tcPr marT="18000" marB="18000"/>
                </a:tc>
                <a:extLst>
                  <a:ext uri="{0D108BD9-81ED-4DB2-BD59-A6C34878D82A}">
                    <a16:rowId xmlns:a16="http://schemas.microsoft.com/office/drawing/2014/main" val="2166575179"/>
                  </a:ext>
                </a:extLst>
              </a:tr>
            </a:tbl>
          </a:graphicData>
        </a:graphic>
      </p:graphicFrame>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240" y="2159501"/>
            <a:ext cx="3939307" cy="2788048"/>
          </a:xfrm>
          <a:prstGeom prst="rect">
            <a:avLst/>
          </a:prstGeom>
        </p:spPr>
      </p:pic>
      <p:sp>
        <p:nvSpPr>
          <p:cNvPr id="29" name="正方形/長方形 28"/>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fontAlgn="base"/>
            <a:r>
              <a:rPr lang="ja-JP" altLang="en-US" sz="1200"/>
              <a:t>これまでのオープンデータ・デイとは違い、様々な層の方にご来場いただけたような気がします。</a:t>
            </a:r>
          </a:p>
          <a:p>
            <a:pPr fontAlgn="base"/>
            <a:r>
              <a:rPr lang="ja-JP" altLang="en-US" sz="1200"/>
              <a:t>皆さん、アート系のデータでかなり多くのものが使えることを知らなかったこともあり、大変興味深そうにインプットセミナーを聞いていましたし、著作権のことについても勉強になった感じでした。</a:t>
            </a:r>
          </a:p>
          <a:p>
            <a:pPr fontAlgn="base"/>
            <a:r>
              <a:rPr lang="ja-JP" altLang="en-US" sz="1200"/>
              <a:t>また、実際にデータを活用してスマホケースを作るワークショップでは「こんなに簡単に作れるんだ」と驚きながら、とても楽しんでいました。</a:t>
            </a:r>
          </a:p>
        </p:txBody>
      </p:sp>
      <p:sp>
        <p:nvSpPr>
          <p:cNvPr id="30"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31" name="テキスト ボックス 30"/>
          <p:cNvSpPr txBox="1"/>
          <p:nvPr/>
        </p:nvSpPr>
        <p:spPr>
          <a:xfrm>
            <a:off x="4811" y="1051"/>
            <a:ext cx="7396577" cy="692497"/>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石川県</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インターナショナル・オープンデータ・デイ</a:t>
            </a:r>
            <a:r>
              <a:rPr lang="en-US" altLang="ja-JP" sz="2000" dirty="0">
                <a:solidFill>
                  <a:srgbClr val="FFFFFF"/>
                </a:solidFill>
                <a:latin typeface="+mn-ea"/>
                <a:cs typeface="小塚ゴシック Pr6N R"/>
              </a:rPr>
              <a:t>2019 in ISHIKAWA</a:t>
            </a:r>
          </a:p>
        </p:txBody>
      </p:sp>
      <p:sp>
        <p:nvSpPr>
          <p:cNvPr id="36" name="角丸四角形 35"/>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70180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4811" y="1149"/>
            <a:ext cx="9906000" cy="1252759"/>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6" name="Google Shape;86;p13"/>
          <p:cNvSpPr txBox="1"/>
          <p:nvPr/>
        </p:nvSpPr>
        <p:spPr>
          <a:xfrm>
            <a:off x="57563" y="827741"/>
            <a:ext cx="7672521" cy="42501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400"/>
              <a:buFont typeface="Arial"/>
              <a:buNone/>
            </a:pPr>
            <a:r>
              <a:rPr lang="ja-JP" sz="1400" b="0" i="0" u="none" strike="noStrike" cap="none" dirty="0">
                <a:solidFill>
                  <a:srgbClr val="FFFFFF"/>
                </a:solidFill>
                <a:latin typeface="+mn-ea"/>
                <a:sym typeface="Arial"/>
              </a:rPr>
              <a:t>By </a:t>
            </a:r>
            <a:r>
              <a:rPr lang="ja-JP" dirty="0" smtClean="0">
                <a:solidFill>
                  <a:srgbClr val="FFFFFF"/>
                </a:solidFill>
                <a:latin typeface="+mn-ea"/>
              </a:rPr>
              <a:t>北九州市</a:t>
            </a:r>
            <a:endParaRPr dirty="0">
              <a:latin typeface="+mn-ea"/>
            </a:endParaRPr>
          </a:p>
        </p:txBody>
      </p:sp>
      <p:sp>
        <p:nvSpPr>
          <p:cNvPr id="87" name="Google Shape;87;p13"/>
          <p:cNvSpPr/>
          <p:nvPr/>
        </p:nvSpPr>
        <p:spPr>
          <a:xfrm>
            <a:off x="0" y="6577577"/>
            <a:ext cx="9906000" cy="280423"/>
          </a:xfrm>
          <a:prstGeom prst="rect">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8" name="Google Shape;88;p13"/>
          <p:cNvSpPr txBox="1"/>
          <p:nvPr/>
        </p:nvSpPr>
        <p:spPr>
          <a:xfrm>
            <a:off x="-350" y="1461172"/>
            <a:ext cx="9911641" cy="46618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00"/>
              <a:buFont typeface="Arial"/>
              <a:buNone/>
            </a:pPr>
            <a:r>
              <a:rPr lang="ja-JP" sz="1600" b="1" dirty="0">
                <a:solidFill>
                  <a:schemeClr val="dk1"/>
                </a:solidFill>
                <a:latin typeface="+mn-ea"/>
              </a:rPr>
              <a:t>データサイエンス視点からのオープンデータの分析、アイデアソン。</a:t>
            </a:r>
            <a:endParaRPr sz="1600" b="1" dirty="0">
              <a:solidFill>
                <a:schemeClr val="dk1"/>
              </a:solidFill>
              <a:latin typeface="+mn-ea"/>
            </a:endParaRPr>
          </a:p>
          <a:p>
            <a:pPr marL="0" marR="0" lvl="0" indent="0" algn="l" rtl="0">
              <a:spcBef>
                <a:spcPts val="0"/>
              </a:spcBef>
              <a:spcAft>
                <a:spcPts val="0"/>
              </a:spcAft>
              <a:buClr>
                <a:schemeClr val="dk1"/>
              </a:buClr>
              <a:buSzPts val="1600"/>
              <a:buFont typeface="Arial"/>
              <a:buNone/>
            </a:pPr>
            <a:r>
              <a:rPr lang="ja-JP" sz="1600" b="1" dirty="0">
                <a:solidFill>
                  <a:schemeClr val="dk1"/>
                </a:solidFill>
                <a:latin typeface="+mn-ea"/>
              </a:rPr>
              <a:t>オープンデータから北九州をより盛り上げる方法、新規ビジネスなどについて考えます。</a:t>
            </a:r>
            <a:endParaRPr sz="1600" b="1" dirty="0">
              <a:solidFill>
                <a:schemeClr val="dk1"/>
              </a:solidFill>
              <a:latin typeface="+mn-ea"/>
            </a:endParaRPr>
          </a:p>
        </p:txBody>
      </p:sp>
      <p:grpSp>
        <p:nvGrpSpPr>
          <p:cNvPr id="89" name="Google Shape;89;p13"/>
          <p:cNvGrpSpPr/>
          <p:nvPr/>
        </p:nvGrpSpPr>
        <p:grpSpPr>
          <a:xfrm>
            <a:off x="4633547" y="2759084"/>
            <a:ext cx="5125868" cy="357163"/>
            <a:chOff x="5610583" y="2759084"/>
            <a:chExt cx="5125868" cy="357163"/>
          </a:xfrm>
        </p:grpSpPr>
        <p:sp>
          <p:nvSpPr>
            <p:cNvPr id="90" name="Google Shape;90;p13"/>
            <p:cNvSpPr/>
            <p:nvPr/>
          </p:nvSpPr>
          <p:spPr>
            <a:xfrm>
              <a:off x="6709621" y="2764558"/>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200" b="0" i="0" u="none" strike="noStrike" cap="none" dirty="0" smtClean="0">
                  <a:solidFill>
                    <a:schemeClr val="dk1"/>
                  </a:solidFill>
                  <a:latin typeface="小塚ゴシック Pr6N L"/>
                  <a:sym typeface="Arial"/>
                </a:rPr>
                <a:t>本イベントに興味のある方・</a:t>
              </a:r>
              <a:r>
                <a:rPr lang="ja-JP" sz="1200" b="0" i="0" u="none" strike="noStrike" cap="none" dirty="0" smtClean="0">
                  <a:solidFill>
                    <a:schemeClr val="dk1"/>
                  </a:solidFill>
                  <a:latin typeface="小塚ゴシック Pr6N L"/>
                  <a:sym typeface="Arial"/>
                </a:rPr>
                <a:t>15名</a:t>
              </a:r>
              <a:r>
                <a:rPr lang="ja-JP" sz="1200" b="0" i="0" u="none" strike="noStrike" cap="none" dirty="0">
                  <a:solidFill>
                    <a:schemeClr val="dk1"/>
                  </a:solidFill>
                  <a:latin typeface="小塚ゴシック Pr6N L"/>
                  <a:sym typeface="Arial"/>
                </a:rPr>
                <a:t>程度</a:t>
              </a:r>
              <a:endParaRPr sz="1200" b="0" i="0" u="none" strike="noStrike" cap="none" dirty="0">
                <a:solidFill>
                  <a:schemeClr val="dk1"/>
                </a:solidFill>
                <a:latin typeface="小塚ゴシック Pr6N L"/>
                <a:sym typeface="Arial"/>
              </a:endParaRPr>
            </a:p>
          </p:txBody>
        </p:sp>
        <p:sp>
          <p:nvSpPr>
            <p:cNvPr id="91" name="Google Shape;91;p13"/>
            <p:cNvSpPr/>
            <p:nvPr/>
          </p:nvSpPr>
          <p:spPr>
            <a:xfrm>
              <a:off x="5610583" y="2759084"/>
              <a:ext cx="1297513"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主な参加者</a:t>
              </a:r>
              <a:endParaRPr sz="1400" b="0" i="0" u="none" strike="noStrike" cap="none">
                <a:solidFill>
                  <a:schemeClr val="lt1"/>
                </a:solidFill>
                <a:latin typeface="Arial"/>
                <a:ea typeface="Arial"/>
                <a:cs typeface="Arial"/>
                <a:sym typeface="Arial"/>
              </a:endParaRPr>
            </a:p>
          </p:txBody>
        </p:sp>
      </p:grpSp>
      <p:grpSp>
        <p:nvGrpSpPr>
          <p:cNvPr id="92" name="Google Shape;92;p13"/>
          <p:cNvGrpSpPr/>
          <p:nvPr/>
        </p:nvGrpSpPr>
        <p:grpSpPr>
          <a:xfrm>
            <a:off x="4633547" y="2247830"/>
            <a:ext cx="5125868" cy="360481"/>
            <a:chOff x="4957624" y="2247830"/>
            <a:chExt cx="5125868" cy="360481"/>
          </a:xfrm>
        </p:grpSpPr>
        <p:sp>
          <p:nvSpPr>
            <p:cNvPr id="93" name="Google Shape;93;p13"/>
            <p:cNvSpPr/>
            <p:nvPr/>
          </p:nvSpPr>
          <p:spPr>
            <a:xfrm>
              <a:off x="6056662" y="2247830"/>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200" dirty="0" smtClean="0">
                  <a:solidFill>
                    <a:schemeClr val="dk1"/>
                  </a:solidFill>
                  <a:latin typeface="小塚ゴシック Pr6N L"/>
                </a:rPr>
                <a:t>北九州市・</a:t>
              </a:r>
              <a:r>
                <a:rPr lang="ja-JP" sz="1200" dirty="0" smtClean="0">
                  <a:solidFill>
                    <a:schemeClr val="dk1"/>
                  </a:solidFill>
                  <a:latin typeface="小塚ゴシック Pr6N L"/>
                </a:rPr>
                <a:t>COMPASS小倉イベントスペース</a:t>
              </a:r>
              <a:endParaRPr sz="1200" b="0" i="0" u="none" strike="noStrike" cap="none" dirty="0">
                <a:solidFill>
                  <a:schemeClr val="dk1"/>
                </a:solidFill>
                <a:latin typeface="小塚ゴシック Pr6N L"/>
                <a:sym typeface="Arial"/>
              </a:endParaRPr>
            </a:p>
          </p:txBody>
        </p:sp>
        <p:sp>
          <p:nvSpPr>
            <p:cNvPr id="94" name="Google Shape;94;p13"/>
            <p:cNvSpPr/>
            <p:nvPr/>
          </p:nvSpPr>
          <p:spPr>
            <a:xfrm>
              <a:off x="4957624" y="2251148"/>
              <a:ext cx="1274749" cy="357163"/>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開催場所</a:t>
              </a:r>
              <a:endParaRPr sz="1400" b="0" i="0" u="none" strike="noStrike" cap="none">
                <a:solidFill>
                  <a:schemeClr val="lt1"/>
                </a:solidFill>
                <a:latin typeface="Arial"/>
                <a:ea typeface="Arial"/>
                <a:cs typeface="Arial"/>
                <a:sym typeface="Arial"/>
              </a:endParaRPr>
            </a:p>
          </p:txBody>
        </p:sp>
      </p:grpSp>
      <p:grpSp>
        <p:nvGrpSpPr>
          <p:cNvPr id="95" name="Google Shape;95;p13"/>
          <p:cNvGrpSpPr/>
          <p:nvPr/>
        </p:nvGrpSpPr>
        <p:grpSpPr>
          <a:xfrm>
            <a:off x="4633547" y="3292129"/>
            <a:ext cx="5125868" cy="361791"/>
            <a:chOff x="5000244" y="3292129"/>
            <a:chExt cx="5125868" cy="361791"/>
          </a:xfrm>
        </p:grpSpPr>
        <p:sp>
          <p:nvSpPr>
            <p:cNvPr id="96" name="Google Shape;96;p13"/>
            <p:cNvSpPr/>
            <p:nvPr/>
          </p:nvSpPr>
          <p:spPr>
            <a:xfrm>
              <a:off x="6099282" y="3297603"/>
              <a:ext cx="4026830" cy="351689"/>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chemeClr val="dk1"/>
                  </a:solidFill>
                  <a:latin typeface="小塚ゴシック Pr6N L"/>
                </a:rPr>
                <a:t>https://code4kitakyushu.connpass.com/event/120636/</a:t>
              </a:r>
              <a:endParaRPr sz="1200" b="0" i="0" u="none" strike="noStrike" cap="none" dirty="0">
                <a:solidFill>
                  <a:schemeClr val="dk1"/>
                </a:solidFill>
                <a:latin typeface="小塚ゴシック Pr6N L"/>
                <a:sym typeface="Arial"/>
              </a:endParaRPr>
            </a:p>
          </p:txBody>
        </p:sp>
        <p:sp>
          <p:nvSpPr>
            <p:cNvPr id="97" name="Google Shape;97;p13"/>
            <p:cNvSpPr/>
            <p:nvPr/>
          </p:nvSpPr>
          <p:spPr>
            <a:xfrm>
              <a:off x="5000244" y="3292129"/>
              <a:ext cx="1246823" cy="361791"/>
            </a:xfrm>
            <a:prstGeom prst="roundRect">
              <a:avLst>
                <a:gd name="adj" fmla="val 50000"/>
              </a:avLst>
            </a:prstGeom>
            <a:solidFill>
              <a:srgbClr val="333399"/>
            </a:solid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b="0" i="0" u="none" strike="noStrike" cap="none">
                  <a:solidFill>
                    <a:schemeClr val="lt1"/>
                  </a:solidFill>
                  <a:latin typeface="Arial"/>
                  <a:ea typeface="Arial"/>
                  <a:cs typeface="Arial"/>
                  <a:sym typeface="Arial"/>
                </a:rPr>
                <a:t>紹介URL</a:t>
              </a:r>
              <a:endParaRPr sz="1400" b="0" i="0" u="none" strike="noStrike" cap="none">
                <a:solidFill>
                  <a:schemeClr val="lt1"/>
                </a:solidFill>
                <a:latin typeface="Arial"/>
                <a:ea typeface="Arial"/>
                <a:cs typeface="Arial"/>
                <a:sym typeface="Arial"/>
              </a:endParaRPr>
            </a:p>
          </p:txBody>
        </p:sp>
      </p:grpSp>
      <p:sp>
        <p:nvSpPr>
          <p:cNvPr id="98" name="Google Shape;98;p13"/>
          <p:cNvSpPr/>
          <p:nvPr/>
        </p:nvSpPr>
        <p:spPr>
          <a:xfrm>
            <a:off x="4633547" y="3798727"/>
            <a:ext cx="5125868" cy="2663928"/>
          </a:xfrm>
          <a:prstGeom prst="roundRect">
            <a:avLst>
              <a:gd name="adj" fmla="val 9905"/>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0" name="Google Shape;100;p13"/>
          <p:cNvCxnSpPr/>
          <p:nvPr/>
        </p:nvCxnSpPr>
        <p:spPr>
          <a:xfrm rot="10800000">
            <a:off x="4372" y="1405574"/>
            <a:ext cx="9901628" cy="0"/>
          </a:xfrm>
          <a:prstGeom prst="straightConnector1">
            <a:avLst/>
          </a:prstGeom>
          <a:noFill/>
          <a:ln w="9525" cap="flat" cmpd="sng">
            <a:solidFill>
              <a:srgbClr val="000066"/>
            </a:solidFill>
            <a:prstDash val="solid"/>
            <a:round/>
            <a:headEnd type="none" w="sm" len="sm"/>
            <a:tailEnd type="none" w="sm" len="sm"/>
          </a:ln>
        </p:spPr>
      </p:cxnSp>
      <p:cxnSp>
        <p:nvCxnSpPr>
          <p:cNvPr id="101" name="Google Shape;101;p13"/>
          <p:cNvCxnSpPr/>
          <p:nvPr/>
        </p:nvCxnSpPr>
        <p:spPr>
          <a:xfrm rot="10800000">
            <a:off x="-348" y="1984771"/>
            <a:ext cx="9911640" cy="0"/>
          </a:xfrm>
          <a:prstGeom prst="straightConnector1">
            <a:avLst/>
          </a:prstGeom>
          <a:noFill/>
          <a:ln w="9525" cap="flat" cmpd="sng">
            <a:solidFill>
              <a:srgbClr val="000066"/>
            </a:solidFill>
            <a:prstDash val="solid"/>
            <a:round/>
            <a:headEnd type="none" w="sm" len="sm"/>
            <a:tailEnd type="none" w="sm" len="sm"/>
          </a:ln>
        </p:spPr>
      </p:cxnSp>
      <p:pic>
        <p:nvPicPr>
          <p:cNvPr id="103" name="Google Shape;103;p13" descr="拡声器.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3452" y="3794026"/>
            <a:ext cx="903101" cy="903101"/>
          </a:xfrm>
          <a:prstGeom prst="rect">
            <a:avLst/>
          </a:prstGeom>
          <a:noFill/>
          <a:ln>
            <a:noFill/>
          </a:ln>
        </p:spPr>
      </p:pic>
      <p:sp>
        <p:nvSpPr>
          <p:cNvPr id="24" name="テキスト ボックス 23"/>
          <p:cNvSpPr txBox="1"/>
          <p:nvPr/>
        </p:nvSpPr>
        <p:spPr>
          <a:xfrm>
            <a:off x="5525796" y="3996896"/>
            <a:ext cx="3706464" cy="461665"/>
          </a:xfrm>
          <a:prstGeom prst="rect">
            <a:avLst/>
          </a:prstGeom>
          <a:noFill/>
        </p:spPr>
        <p:txBody>
          <a:bodyPr vert="horz" wrap="none" rtlCol="0">
            <a:spAutoFit/>
          </a:bodyPr>
          <a:lstStyle/>
          <a:p>
            <a:r>
              <a:rPr lang="ja-JP" altLang="en-US" sz="2400" dirty="0" smtClean="0">
                <a:solidFill>
                  <a:srgbClr val="333399"/>
                </a:solidFill>
                <a:latin typeface="フォントポにほんご"/>
                <a:ea typeface="フォントポにほんご"/>
                <a:cs typeface="フォントポにほんご"/>
              </a:rPr>
              <a:t>イベントの開催を終えて・・・</a:t>
            </a:r>
            <a:endParaRPr lang="en-US" altLang="ja-JP" sz="2400" dirty="0" smtClean="0">
              <a:solidFill>
                <a:srgbClr val="333399"/>
              </a:solidFill>
              <a:latin typeface="フォントポにほんご"/>
              <a:ea typeface="フォントポにほんご"/>
              <a:cs typeface="フォントポにほんご"/>
            </a:endParaRPr>
          </a:p>
        </p:txBody>
      </p:sp>
      <p:sp>
        <p:nvSpPr>
          <p:cNvPr id="25" name="正方形/長方形 24"/>
          <p:cNvSpPr/>
          <p:nvPr/>
        </p:nvSpPr>
        <p:spPr>
          <a:xfrm>
            <a:off x="4733364" y="4713789"/>
            <a:ext cx="4932000" cy="16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オープンデータとデータサイエンスを組み合わせることにより、大変おもしろいインプットができる</a:t>
            </a:r>
            <a:r>
              <a:rPr lang="ja-JP" altLang="en-US" sz="1200" dirty="0" smtClean="0">
                <a:latin typeface="小塚ゴシック Pr6N L"/>
                <a:ea typeface="小塚ゴシック Pr6N L"/>
                <a:cs typeface="小塚ゴシック Pr6N L"/>
              </a:rPr>
              <a:t>企画だった。</a:t>
            </a:r>
            <a:r>
              <a:rPr lang="ja-JP" altLang="en-US" sz="1200" dirty="0">
                <a:latin typeface="小塚ゴシック Pr6N L"/>
                <a:ea typeface="小塚ゴシック Pr6N L"/>
                <a:cs typeface="小塚ゴシック Pr6N L"/>
              </a:rPr>
              <a:t>各グループの分析・アイデアは個性的でこのイベントだからこそ出たアイデアと言える。</a:t>
            </a:r>
          </a:p>
          <a:p>
            <a:pPr marL="144000" indent="-144000">
              <a:lnSpc>
                <a:spcPct val="120000"/>
              </a:lnSpc>
              <a:buFont typeface="Arial" panose="020B0604020202020204" pitchFamily="34" charset="0"/>
              <a:buChar char="•"/>
            </a:pPr>
            <a:r>
              <a:rPr lang="ja-JP" altLang="en-US" sz="1200" dirty="0" smtClean="0">
                <a:latin typeface="小塚ゴシック Pr6N L"/>
                <a:ea typeface="小塚ゴシック Pr6N L"/>
                <a:cs typeface="小塚ゴシック Pr6N L"/>
              </a:rPr>
              <a:t>イベント</a:t>
            </a:r>
            <a:r>
              <a:rPr lang="ja-JP" altLang="en-US" sz="1200" dirty="0">
                <a:latin typeface="小塚ゴシック Pr6N L"/>
                <a:ea typeface="小塚ゴシック Pr6N L"/>
                <a:cs typeface="小塚ゴシック Pr6N L"/>
              </a:rPr>
              <a:t>自体も、特にハンズオンセミナーに関しては参加者全員が真剣な姿勢で取り組み、非常に有意義なものとなった</a:t>
            </a:r>
            <a:r>
              <a:rPr lang="ja-JP" altLang="en-US" sz="1200" dirty="0" smtClean="0">
                <a:latin typeface="小塚ゴシック Pr6N L"/>
                <a:ea typeface="小塚ゴシック Pr6N L"/>
                <a:cs typeface="小塚ゴシック Pr6N L"/>
              </a:rPr>
              <a:t>。</a:t>
            </a:r>
            <a:endParaRPr lang="en-US" altLang="ja-JP" sz="1200" dirty="0" smtClean="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北九州市で</a:t>
            </a:r>
            <a:r>
              <a:rPr lang="ja-JP" altLang="en-US" sz="1200" dirty="0" smtClean="0">
                <a:latin typeface="小塚ゴシック Pr6N L"/>
                <a:ea typeface="小塚ゴシック Pr6N L"/>
                <a:cs typeface="小塚ゴシック Pr6N L"/>
              </a:rPr>
              <a:t>は</a:t>
            </a:r>
            <a:r>
              <a:rPr lang="en-US" altLang="ja-JP" sz="1200" dirty="0" smtClean="0">
                <a:latin typeface="小塚ゴシック Pr6N L"/>
                <a:ea typeface="小塚ゴシック Pr6N L"/>
                <a:cs typeface="小塚ゴシック Pr6N L"/>
              </a:rPr>
              <a:t>5</a:t>
            </a:r>
            <a:r>
              <a:rPr lang="ja-JP" altLang="en-US" sz="1200" dirty="0" smtClean="0">
                <a:latin typeface="小塚ゴシック Pr6N L"/>
                <a:ea typeface="小塚ゴシック Pr6N L"/>
                <a:cs typeface="小塚ゴシック Pr6N L"/>
              </a:rPr>
              <a:t>回目のオープンデータディだったが、来年も是非！との参加者が多く見られた。</a:t>
            </a:r>
            <a:endParaRPr lang="ja-JP" altLang="en-US" sz="1200" dirty="0">
              <a:latin typeface="小塚ゴシック Pr6N L"/>
              <a:ea typeface="小塚ゴシック Pr6N L"/>
              <a:cs typeface="小塚ゴシック Pr6N L"/>
            </a:endParaRPr>
          </a:p>
          <a:p>
            <a:pPr marL="144000" indent="-144000">
              <a:lnSpc>
                <a:spcPct val="120000"/>
              </a:lnSpc>
              <a:buFont typeface="Arial" panose="020B0604020202020204" pitchFamily="34" charset="0"/>
              <a:buChar char="•"/>
            </a:pPr>
            <a:endParaRPr lang="ja-JP" altLang="en-US" sz="1200" dirty="0">
              <a:latin typeface="小塚ゴシック Pr6N L"/>
              <a:ea typeface="小塚ゴシック Pr6N L"/>
              <a:cs typeface="小塚ゴシック Pr6N L"/>
            </a:endParaRPr>
          </a:p>
        </p:txBody>
      </p:sp>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1857" y="2200148"/>
            <a:ext cx="4294202" cy="2388400"/>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4265" y="4697127"/>
            <a:ext cx="4241794" cy="174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1400" dirty="0" smtClean="0">
                <a:solidFill>
                  <a:schemeClr val="bg1"/>
                </a:solidFill>
                <a:latin typeface="+mn-ea"/>
              </a:rPr>
              <a:t>2019</a:t>
            </a:r>
            <a:r>
              <a:rPr lang="ja-JP" altLang="en-US" sz="1400" dirty="0" smtClean="0">
                <a:solidFill>
                  <a:schemeClr val="bg1"/>
                </a:solidFill>
                <a:latin typeface="+mn-ea"/>
              </a:rPr>
              <a:t>年</a:t>
            </a:r>
            <a:r>
              <a:rPr lang="en-US" altLang="ja-JP" sz="1400" dirty="0" smtClean="0">
                <a:solidFill>
                  <a:schemeClr val="bg1"/>
                </a:solidFill>
                <a:latin typeface="+mn-ea"/>
              </a:rPr>
              <a:t>9</a:t>
            </a:r>
            <a:r>
              <a:rPr lang="ja-JP" altLang="en-US" sz="1400" dirty="0" smtClean="0">
                <a:solidFill>
                  <a:schemeClr val="bg1"/>
                </a:solidFill>
                <a:latin typeface="+mn-ea"/>
              </a:rPr>
              <a:t>月</a:t>
            </a:r>
            <a:r>
              <a:rPr lang="en-US" altLang="ja-JP" sz="1400" dirty="0">
                <a:solidFill>
                  <a:schemeClr val="bg1"/>
                </a:solidFill>
                <a:latin typeface="+mn-ea"/>
              </a:rPr>
              <a:t>2</a:t>
            </a:r>
            <a:r>
              <a:rPr lang="ja-JP" altLang="en-US" sz="1400" dirty="0" smtClean="0">
                <a:solidFill>
                  <a:schemeClr val="bg1"/>
                </a:solidFill>
                <a:latin typeface="+mn-ea"/>
              </a:rPr>
              <a:t>日版</a:t>
            </a:r>
            <a:endParaRPr lang="ja-JP" altLang="en-US" sz="1400" dirty="0">
              <a:solidFill>
                <a:schemeClr val="bg1"/>
              </a:solidFill>
              <a:latin typeface="+mn-ea"/>
            </a:endParaRPr>
          </a:p>
        </p:txBody>
      </p:sp>
      <p:sp>
        <p:nvSpPr>
          <p:cNvPr id="29" name="テキスト ボックス 28"/>
          <p:cNvSpPr txBox="1"/>
          <p:nvPr/>
        </p:nvSpPr>
        <p:spPr>
          <a:xfrm>
            <a:off x="4811" y="1051"/>
            <a:ext cx="7744428" cy="1000274"/>
          </a:xfrm>
          <a:prstGeom prst="rect">
            <a:avLst/>
          </a:prstGeom>
          <a:noFill/>
        </p:spPr>
        <p:txBody>
          <a:bodyPr wrap="none" rtlCol="0">
            <a:spAutoFit/>
          </a:bodyPr>
          <a:lstStyle/>
          <a:p>
            <a:r>
              <a:rPr lang="ja-JP" altLang="en-US" sz="1400" b="1" dirty="0" smtClean="0">
                <a:solidFill>
                  <a:srgbClr val="FFFFFF"/>
                </a:solidFill>
                <a:latin typeface="+mn-ea"/>
                <a:cs typeface="小塚ゴシック Pr6N R"/>
              </a:rPr>
              <a:t>＜インターナショナル オープンデータ・デイ</a:t>
            </a:r>
            <a:r>
              <a:rPr lang="en-US" altLang="ja-JP" sz="1400" b="1" dirty="0" smtClean="0">
                <a:solidFill>
                  <a:srgbClr val="FFFFFF"/>
                </a:solidFill>
                <a:latin typeface="+mn-ea"/>
                <a:cs typeface="小塚ゴシック Pr6N R"/>
              </a:rPr>
              <a:t>2019</a:t>
            </a:r>
            <a:r>
              <a:rPr lang="ja-JP" altLang="en-US" sz="1400" b="1" dirty="0" smtClean="0">
                <a:solidFill>
                  <a:srgbClr val="FFFFFF"/>
                </a:solidFill>
                <a:latin typeface="+mn-ea"/>
                <a:cs typeface="小塚ゴシック Pr6N R"/>
              </a:rPr>
              <a:t>＞</a:t>
            </a:r>
            <a:endParaRPr lang="en-US" altLang="ja-JP" sz="1400" b="1" dirty="0">
              <a:solidFill>
                <a:srgbClr val="FFFFFF"/>
              </a:solidFill>
              <a:latin typeface="+mn-ea"/>
              <a:cs typeface="小塚ゴシック Pr6N R"/>
            </a:endParaRPr>
          </a:p>
          <a:p>
            <a:pPr>
              <a:spcBef>
                <a:spcPts val="600"/>
              </a:spcBef>
            </a:pPr>
            <a:r>
              <a:rPr lang="ja-JP" altLang="en-US" sz="2000" dirty="0">
                <a:solidFill>
                  <a:srgbClr val="FFFFFF"/>
                </a:solidFill>
                <a:latin typeface="+mn-ea"/>
                <a:cs typeface="小塚ゴシック Pr6N R"/>
              </a:rPr>
              <a:t>福岡県北九州市</a:t>
            </a:r>
            <a:r>
              <a:rPr lang="en-US" altLang="ja-JP" sz="2000" dirty="0">
                <a:solidFill>
                  <a:srgbClr val="FFFFFF"/>
                </a:solidFill>
                <a:latin typeface="+mn-ea"/>
                <a:cs typeface="小塚ゴシック Pr6N R"/>
              </a:rPr>
              <a:t>/</a:t>
            </a:r>
            <a:r>
              <a:rPr lang="ja-JP" altLang="en-US" sz="2000" dirty="0">
                <a:solidFill>
                  <a:srgbClr val="FFFFFF"/>
                </a:solidFill>
                <a:latin typeface="+mn-ea"/>
                <a:cs typeface="小塚ゴシック Pr6N R"/>
              </a:rPr>
              <a:t>データサイエンス視点からのオープンデータの分析</a:t>
            </a:r>
            <a:r>
              <a:rPr lang="ja-JP" altLang="en-US" sz="2000" dirty="0" smtClean="0">
                <a:solidFill>
                  <a:srgbClr val="FFFFFF"/>
                </a:solidFill>
                <a:latin typeface="+mn-ea"/>
                <a:cs typeface="小塚ゴシック Pr6N R"/>
              </a:rPr>
              <a:t>、</a:t>
            </a:r>
            <a:endParaRPr lang="en-US" altLang="ja-JP" sz="2000" dirty="0" smtClean="0">
              <a:solidFill>
                <a:srgbClr val="FFFFFF"/>
              </a:solidFill>
              <a:latin typeface="+mn-ea"/>
              <a:cs typeface="小塚ゴシック Pr6N R"/>
            </a:endParaRPr>
          </a:p>
          <a:p>
            <a:r>
              <a:rPr lang="ja-JP" altLang="en-US" sz="2000" dirty="0" smtClean="0">
                <a:solidFill>
                  <a:srgbClr val="FFFFFF"/>
                </a:solidFill>
                <a:latin typeface="+mn-ea"/>
                <a:cs typeface="小塚ゴシック Pr6N R"/>
              </a:rPr>
              <a:t>アイデアソン</a:t>
            </a:r>
            <a:endParaRPr lang="ja-JP" altLang="en-US" sz="2000" dirty="0">
              <a:solidFill>
                <a:srgbClr val="FFFFFF"/>
              </a:solidFill>
              <a:latin typeface="+mn-ea"/>
              <a:cs typeface="小塚ゴシック Pr6N R"/>
            </a:endParaRPr>
          </a:p>
        </p:txBody>
      </p:sp>
      <p:sp>
        <p:nvSpPr>
          <p:cNvPr id="30" name="角丸四角形 29"/>
          <p:cNvSpPr/>
          <p:nvPr/>
        </p:nvSpPr>
        <p:spPr>
          <a:xfrm>
            <a:off x="8386907" y="372576"/>
            <a:ext cx="1390800" cy="595082"/>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ja-JP" altLang="en-US" sz="1600" dirty="0" smtClean="0">
                <a:solidFill>
                  <a:srgbClr val="333399"/>
                </a:solidFill>
                <a:latin typeface="+mn-ea"/>
              </a:rPr>
              <a:t>アクティビティ</a:t>
            </a:r>
            <a:endParaRPr kumimoji="1" lang="ja-JP" altLang="en-US" sz="1600" dirty="0">
              <a:solidFill>
                <a:srgbClr val="333399"/>
              </a:solidFill>
              <a:latin typeface="+mn-ea"/>
            </a:endParaRPr>
          </a:p>
        </p:txBody>
      </p:sp>
    </p:spTree>
    <p:extLst>
      <p:ext uri="{BB962C8B-B14F-4D97-AF65-F5344CB8AC3E}">
        <p14:creationId xmlns:p14="http://schemas.microsoft.com/office/powerpoint/2010/main" val="2086259431"/>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3443</Words>
  <Application>Microsoft Office PowerPoint</Application>
  <PresentationFormat>A4 210 x 297 mm</PresentationFormat>
  <Paragraphs>371</Paragraphs>
  <Slides>16</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IPAPGothic</vt:lpstr>
      <vt:lpstr>ＭＳ Ｐゴシック</vt:lpstr>
      <vt:lpstr>Noto Sans JP Light</vt:lpstr>
      <vt:lpstr>ヒラギノ角ゴ Pro W3</vt:lpstr>
      <vt:lpstr>フォントポにほんご</vt:lpstr>
      <vt:lpstr>小塚ゴシック Pr6N L</vt:lpstr>
      <vt:lpstr>小塚ゴシック Pr6N R</vt:lpstr>
      <vt:lpstr>小塚ゴシック Pro M</vt:lpstr>
      <vt:lpstr>游ゴシック</vt:lpstr>
      <vt:lpstr>Arial</vt:lpstr>
      <vt:lpstr>Calibri</vt:lpstr>
      <vt:lpstr>Corbel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2019-02-12T04:51:37Z</dcterms:created>
  <dcterms:modified xsi:type="dcterms:W3CDTF">2019-09-09T07:00:40Z</dcterms:modified>
</cp:coreProperties>
</file>