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sldIdLst>
    <p:sldId id="284" r:id="rId2"/>
    <p:sldId id="285" r:id="rId3"/>
  </p:sldIdLst>
  <p:sldSz cx="9906000" cy="6858000" type="A4"/>
  <p:notesSz cx="6735763" cy="9866313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3120">
          <p15:clr>
            <a:srgbClr val="A4A3A4"/>
          </p15:clr>
        </p15:guide>
        <p15:guide id="3" orient="horz" pos="404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FF"/>
    <a:srgbClr val="40CCFB"/>
    <a:srgbClr val="008000"/>
    <a:srgbClr val="00D861"/>
    <a:srgbClr val="FFFFFF"/>
    <a:srgbClr val="4CA6FF"/>
    <a:srgbClr val="DEFFFF"/>
    <a:srgbClr val="0959FF"/>
    <a:srgbClr val="0E79FF"/>
    <a:srgbClr val="0854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7192" autoAdjust="0"/>
  </p:normalViewPr>
  <p:slideViewPr>
    <p:cSldViewPr snapToGrid="0" snapToObjects="1">
      <p:cViewPr varScale="1">
        <p:scale>
          <a:sx n="72" d="100"/>
          <a:sy n="72" d="100"/>
        </p:scale>
        <p:origin x="1092" y="66"/>
      </p:cViewPr>
      <p:guideLst>
        <p:guide orient="horz" pos="1049"/>
        <p:guide pos="3120"/>
        <p:guide orient="horz" pos="404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687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402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874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1181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2022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956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88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321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972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1984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563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CA040-FF31-2246-8E1D-7AE78751E0CD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213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file://localhost/Users/meg/Desktop/%E7%89%B9%E7%A0%94/%E7%89%B9%E7%A0%94OD/%E3%82%A2%E3%82%A4%E3%82%B3%E3%83%B3/%E3%83%8F%E3%83%86%E3%83%8A.png" TargetMode="External"/><Relationship Id="rId7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file://localhost/Users/meg/Desktop/%E7%89%B9%E7%A0%94/%E7%89%B9%E7%A0%94OD/%E3%82%A2%E3%82%A4%E3%82%B3%E3%83%B3/%E3%81%B2%E3%82%89%E3%82%81%E3%81%8D.png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正方形/長方形 48"/>
          <p:cNvSpPr/>
          <p:nvPr/>
        </p:nvSpPr>
        <p:spPr>
          <a:xfrm>
            <a:off x="0" y="6577577"/>
            <a:ext cx="9906000" cy="280423"/>
          </a:xfrm>
          <a:prstGeom prst="rect">
            <a:avLst/>
          </a:prstGeom>
          <a:solidFill>
            <a:srgbClr val="00D861"/>
          </a:solidFill>
          <a:ln w="9525" cap="flat" cmpd="sng" algn="ctr">
            <a:solidFill>
              <a:srgbClr val="00FF66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ja-JP" altLang="en-US" kern="0" smtClean="0">
              <a:solidFill>
                <a:sysClr val="window" lastClr="FFFFFF"/>
              </a:solidFill>
              <a:latin typeface="Corbel"/>
              <a:ea typeface="ヒラギノ角ゴ Pro W3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5292" y="0"/>
            <a:ext cx="9906000" cy="1252759"/>
          </a:xfrm>
          <a:prstGeom prst="rect">
            <a:avLst/>
          </a:prstGeom>
          <a:solidFill>
            <a:srgbClr val="00D861"/>
          </a:solidFill>
          <a:ln w="9525" cap="flat" cmpd="sng" algn="ctr">
            <a:solidFill>
              <a:srgbClr val="00FF66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ja-JP" altLang="en-US" kern="0" dirty="0" smtClean="0">
              <a:solidFill>
                <a:sysClr val="window" lastClr="FFFFFF"/>
              </a:solidFill>
              <a:latin typeface="Corbel"/>
              <a:ea typeface="ヒラギノ角ゴ Pro W3"/>
            </a:endParaRPr>
          </a:p>
        </p:txBody>
      </p:sp>
      <p:sp>
        <p:nvSpPr>
          <p:cNvPr id="15" name="タイトル 1"/>
          <p:cNvSpPr txBox="1">
            <a:spLocks/>
          </p:cNvSpPr>
          <p:nvPr/>
        </p:nvSpPr>
        <p:spPr>
          <a:xfrm>
            <a:off x="-350" y="1428099"/>
            <a:ext cx="9911641" cy="7081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500" dirty="0" smtClean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「</a:t>
            </a:r>
            <a:r>
              <a:rPr lang="ja-JP" altLang="en-US" sz="1500" dirty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行政が発信する情報</a:t>
            </a:r>
            <a:r>
              <a:rPr lang="ja-JP" altLang="en-US" sz="1500" dirty="0" smtClean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がなかなか</a:t>
            </a:r>
            <a:r>
              <a:rPr lang="ja-JP" altLang="en-US" sz="1500" dirty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市民に届かない」 という課題</a:t>
            </a:r>
            <a:r>
              <a:rPr lang="ja-JP" altLang="en-US" sz="1500" dirty="0" smtClean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を、ユーザ</a:t>
            </a:r>
            <a:r>
              <a:rPr lang="ja-JP" altLang="en-US" sz="1500" dirty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が「関心のある情報のみ</a:t>
            </a:r>
            <a:r>
              <a:rPr lang="ja-JP" altLang="en-US" sz="1500" dirty="0" smtClean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を簡単</a:t>
            </a:r>
            <a:r>
              <a:rPr lang="ja-JP" altLang="en-US" sz="1500" dirty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に取得できる仕組み」で解決しよう</a:t>
            </a:r>
            <a:r>
              <a:rPr lang="ja-JP" altLang="en-US" sz="1500" dirty="0" smtClean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！と</a:t>
            </a:r>
            <a:r>
              <a:rPr lang="ja-JP" altLang="en-US" sz="1500" dirty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いうサービス。</a:t>
            </a:r>
            <a:r>
              <a:rPr lang="ja-JP" altLang="en-US" sz="1500" dirty="0" smtClean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現在大阪市</a:t>
            </a:r>
            <a:r>
              <a:rPr lang="ja-JP" altLang="en-US" sz="1500" dirty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全</a:t>
            </a:r>
            <a:r>
              <a:rPr lang="en-US" altLang="ja-JP" sz="1500" dirty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24</a:t>
            </a:r>
            <a:r>
              <a:rPr lang="ja-JP" altLang="en-US" sz="1500" dirty="0" smtClean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区が</a:t>
            </a:r>
            <a:r>
              <a:rPr lang="ja-JP" altLang="en-US" sz="1500" dirty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ホームページで配信している新着</a:t>
            </a:r>
            <a:r>
              <a:rPr lang="ja-JP" altLang="en-US" sz="1500" dirty="0" smtClean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情報を自動で収集して閲覧できます。</a:t>
            </a:r>
            <a:endParaRPr lang="ja-JP" altLang="en-US" sz="1500" dirty="0">
              <a:solidFill>
                <a:srgbClr val="308007"/>
              </a:solidFill>
              <a:latin typeface="小塚ゴシック Pr6N R"/>
              <a:ea typeface="小塚ゴシック Pr6N R"/>
              <a:cs typeface="小塚ゴシック Pr6N R"/>
            </a:endParaRPr>
          </a:p>
        </p:txBody>
      </p:sp>
      <p:cxnSp>
        <p:nvCxnSpPr>
          <p:cNvPr id="58" name="直線コネクタ 57"/>
          <p:cNvCxnSpPr/>
          <p:nvPr/>
        </p:nvCxnSpPr>
        <p:spPr>
          <a:xfrm flipH="1">
            <a:off x="4372" y="1405574"/>
            <a:ext cx="9901628" cy="0"/>
          </a:xfrm>
          <a:prstGeom prst="line">
            <a:avLst/>
          </a:prstGeom>
          <a:ln w="6350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 flipH="1">
            <a:off x="-348" y="2204445"/>
            <a:ext cx="9911640" cy="0"/>
          </a:xfrm>
          <a:prstGeom prst="line">
            <a:avLst/>
          </a:prstGeom>
          <a:ln w="6350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角丸四角形 10"/>
          <p:cNvSpPr/>
          <p:nvPr/>
        </p:nvSpPr>
        <p:spPr>
          <a:xfrm>
            <a:off x="6255232" y="305842"/>
            <a:ext cx="756000" cy="756000"/>
          </a:xfrm>
          <a:prstGeom prst="roundRect">
            <a:avLst/>
          </a:prstGeom>
          <a:solidFill>
            <a:srgbClr val="00D861"/>
          </a:solidFill>
          <a:ln w="38100">
            <a:solidFill>
              <a:schemeClr val="bg1">
                <a:lumMod val="9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bg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308439" y="348578"/>
            <a:ext cx="648000" cy="648000"/>
          </a:xfrm>
          <a:prstGeom prst="rect">
            <a:avLst/>
          </a:prstGeom>
          <a:solidFill>
            <a:srgbClr val="00D861"/>
          </a:solidFill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防災</a:t>
            </a:r>
            <a:endParaRPr lang="en-US" altLang="ja-JP" dirty="0" smtClean="0">
              <a:solidFill>
                <a:schemeClr val="bg1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dirty="0" smtClean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減災</a:t>
            </a:r>
            <a:endParaRPr lang="ja-JP" altLang="en-US" dirty="0">
              <a:solidFill>
                <a:schemeClr val="bg1"/>
              </a:solidFill>
              <a:latin typeface="小塚ゴシック Pr6N M"/>
              <a:ea typeface="小塚ゴシック Pr6N M"/>
              <a:cs typeface="小塚ゴシック Pr6N M"/>
            </a:endParaRPr>
          </a:p>
        </p:txBody>
      </p:sp>
      <p:sp>
        <p:nvSpPr>
          <p:cNvPr id="67" name="角丸四角形 66"/>
          <p:cNvSpPr/>
          <p:nvPr/>
        </p:nvSpPr>
        <p:spPr>
          <a:xfrm>
            <a:off x="7172281" y="309099"/>
            <a:ext cx="752743" cy="752743"/>
          </a:xfrm>
          <a:prstGeom prst="roundRect">
            <a:avLst/>
          </a:prstGeom>
          <a:noFill/>
          <a:ln w="38100">
            <a:solidFill>
              <a:schemeClr val="bg1">
                <a:lumMod val="9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bg1"/>
              </a:solidFill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7225487" y="348578"/>
            <a:ext cx="648000" cy="648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少子</a:t>
            </a:r>
            <a:endParaRPr lang="en-US" altLang="ja-JP" dirty="0" smtClean="0">
              <a:solidFill>
                <a:schemeClr val="bg1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dirty="0" smtClean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高齢</a:t>
            </a:r>
            <a:endParaRPr lang="en-US" altLang="ja-JP" dirty="0" smtClean="0">
              <a:solidFill>
                <a:schemeClr val="bg1"/>
              </a:solidFill>
              <a:latin typeface="小塚ゴシック Pr6N M"/>
              <a:ea typeface="小塚ゴシック Pr6N M"/>
              <a:cs typeface="小塚ゴシック Pr6N M"/>
            </a:endParaRPr>
          </a:p>
        </p:txBody>
      </p:sp>
      <p:sp>
        <p:nvSpPr>
          <p:cNvPr id="77" name="角丸四角形 76"/>
          <p:cNvSpPr/>
          <p:nvPr/>
        </p:nvSpPr>
        <p:spPr>
          <a:xfrm>
            <a:off x="9006671" y="305842"/>
            <a:ext cx="756000" cy="7560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9048681" y="314510"/>
            <a:ext cx="67197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 smtClean="0">
                <a:solidFill>
                  <a:srgbClr val="00D861"/>
                </a:solidFill>
                <a:latin typeface="小塚ゴシック Pr6N M"/>
                <a:ea typeface="小塚ゴシック Pr6N M"/>
                <a:cs typeface="小塚ゴシック Pr6N M"/>
              </a:rPr>
              <a:t>防犯</a:t>
            </a:r>
            <a:endParaRPr lang="en-US" altLang="ja-JP" sz="1400" b="1" dirty="0" smtClean="0">
              <a:solidFill>
                <a:srgbClr val="00D861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sz="1400" b="1" dirty="0" smtClean="0">
                <a:solidFill>
                  <a:srgbClr val="00D861"/>
                </a:solidFill>
                <a:latin typeface="小塚ゴシック Pr6N M"/>
                <a:ea typeface="小塚ゴシック Pr6N M"/>
                <a:cs typeface="小塚ゴシック Pr6N M"/>
              </a:rPr>
              <a:t>医療</a:t>
            </a:r>
            <a:endParaRPr lang="en-US" altLang="ja-JP" sz="1400" b="1" dirty="0" smtClean="0">
              <a:solidFill>
                <a:srgbClr val="00D861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sz="1400" b="1" dirty="0" smtClean="0">
                <a:solidFill>
                  <a:srgbClr val="00D861"/>
                </a:solidFill>
                <a:latin typeface="小塚ゴシック Pr6N M"/>
                <a:ea typeface="小塚ゴシック Pr6N M"/>
                <a:cs typeface="小塚ゴシック Pr6N M"/>
              </a:rPr>
              <a:t>教育</a:t>
            </a:r>
            <a:r>
              <a:rPr lang="ja-JP" altLang="en-US" sz="1000" b="1" dirty="0" smtClean="0">
                <a:solidFill>
                  <a:srgbClr val="00D861"/>
                </a:solidFill>
                <a:latin typeface="小塚ゴシック Pr6N M"/>
                <a:ea typeface="小塚ゴシック Pr6N M"/>
                <a:cs typeface="小塚ゴシック Pr6N M"/>
              </a:rPr>
              <a:t>等</a:t>
            </a:r>
            <a:endParaRPr lang="en-US" altLang="ja-JP" b="1" dirty="0" smtClean="0">
              <a:solidFill>
                <a:srgbClr val="00D861"/>
              </a:solidFill>
              <a:latin typeface="小塚ゴシック Pr6N M"/>
              <a:ea typeface="小塚ゴシック Pr6N M"/>
              <a:cs typeface="小塚ゴシック Pr6N M"/>
            </a:endParaRPr>
          </a:p>
        </p:txBody>
      </p:sp>
      <p:sp>
        <p:nvSpPr>
          <p:cNvPr id="35" name="タイトル 1"/>
          <p:cNvSpPr txBox="1">
            <a:spLocks/>
          </p:cNvSpPr>
          <p:nvPr/>
        </p:nvSpPr>
        <p:spPr>
          <a:xfrm>
            <a:off x="57563" y="-26855"/>
            <a:ext cx="7403299" cy="425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dirty="0">
                <a:solidFill>
                  <a:schemeClr val="bg1"/>
                </a:solidFill>
                <a:latin typeface="小塚ゴシック Pr6N R"/>
                <a:ea typeface="小塚ゴシック Pr6N R"/>
                <a:cs typeface="小塚ゴシック Pr6N R"/>
              </a:rPr>
              <a:t>行政</a:t>
            </a:r>
            <a:r>
              <a:rPr lang="ja-JP" altLang="en-US" sz="1400" dirty="0" smtClean="0">
                <a:solidFill>
                  <a:schemeClr val="bg1"/>
                </a:solidFill>
                <a:latin typeface="小塚ゴシック Pr6N R"/>
                <a:ea typeface="小塚ゴシック Pr6N R"/>
                <a:cs typeface="小塚ゴシック Pr6N R"/>
              </a:rPr>
              <a:t>の新着情報から、自分に必要な、関心のある情報のみを自動的に収集して通知</a:t>
            </a:r>
            <a:endParaRPr lang="ja-JP" altLang="en-US" sz="1400" dirty="0">
              <a:solidFill>
                <a:schemeClr val="bg1"/>
              </a:solidFill>
              <a:latin typeface="小塚ゴシック Pr6N R"/>
              <a:ea typeface="小塚ゴシック Pr6N R"/>
              <a:cs typeface="小塚ゴシック Pr6N R"/>
            </a:endParaRPr>
          </a:p>
        </p:txBody>
      </p:sp>
      <p:sp>
        <p:nvSpPr>
          <p:cNvPr id="36" name="タイトル 1"/>
          <p:cNvSpPr txBox="1">
            <a:spLocks/>
          </p:cNvSpPr>
          <p:nvPr/>
        </p:nvSpPr>
        <p:spPr>
          <a:xfrm>
            <a:off x="57563" y="827741"/>
            <a:ext cx="4749931" cy="425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400" dirty="0" smtClean="0">
                <a:solidFill>
                  <a:schemeClr val="bg1"/>
                </a:solidFill>
                <a:latin typeface="小塚ゴシック Pr6N R"/>
                <a:ea typeface="小塚ゴシック Pr6N R"/>
                <a:cs typeface="小塚ゴシック Pr6N R"/>
              </a:rPr>
              <a:t>By</a:t>
            </a:r>
            <a:r>
              <a:rPr lang="ja-JP" altLang="en-US" sz="1400" dirty="0" smtClean="0">
                <a:solidFill>
                  <a:schemeClr val="bg1"/>
                </a:solidFill>
                <a:latin typeface="小塚ゴシック Pr6N R"/>
                <a:ea typeface="小塚ゴシック Pr6N R"/>
                <a:cs typeface="小塚ゴシック Pr6N R"/>
              </a:rPr>
              <a:t>　「</a:t>
            </a:r>
            <a:r>
              <a:rPr lang="en-US" altLang="ja-JP" sz="1400" dirty="0" smtClean="0">
                <a:solidFill>
                  <a:schemeClr val="bg1"/>
                </a:solidFill>
                <a:latin typeface="小塚ゴシック Pr6N R"/>
                <a:ea typeface="小塚ゴシック Pr6N R"/>
                <a:cs typeface="小塚ゴシック Pr6N R"/>
              </a:rPr>
              <a:t>PUSH</a:t>
            </a:r>
            <a:r>
              <a:rPr lang="ja-JP" altLang="en-US" sz="1400" dirty="0" smtClean="0">
                <a:solidFill>
                  <a:schemeClr val="bg1"/>
                </a:solidFill>
                <a:latin typeface="小塚ゴシック Pr6N R"/>
                <a:ea typeface="小塚ゴシック Pr6N R"/>
                <a:cs typeface="小塚ゴシック Pr6N R"/>
              </a:rPr>
              <a:t>大阪」開発</a:t>
            </a:r>
            <a:r>
              <a:rPr lang="en-US" altLang="ja-JP" sz="1400" dirty="0" smtClean="0">
                <a:solidFill>
                  <a:schemeClr val="bg1"/>
                </a:solidFill>
                <a:latin typeface="小塚ゴシック Pr6N R"/>
                <a:ea typeface="小塚ゴシック Pr6N R"/>
                <a:cs typeface="小塚ゴシック Pr6N R"/>
              </a:rPr>
              <a:t>Team</a:t>
            </a:r>
            <a:endParaRPr lang="ja-JP" altLang="en-US" sz="1400" dirty="0">
              <a:solidFill>
                <a:schemeClr val="bg1"/>
              </a:solidFill>
              <a:latin typeface="小塚ゴシック Pr6N R"/>
              <a:ea typeface="小塚ゴシック Pr6N R"/>
              <a:cs typeface="小塚ゴシック Pr6N R"/>
            </a:endParaRPr>
          </a:p>
        </p:txBody>
      </p:sp>
      <p:sp>
        <p:nvSpPr>
          <p:cNvPr id="37" name="タイトル 1"/>
          <p:cNvSpPr>
            <a:spLocks noGrp="1"/>
          </p:cNvSpPr>
          <p:nvPr>
            <p:ph type="ctrTitle"/>
          </p:nvPr>
        </p:nvSpPr>
        <p:spPr>
          <a:xfrm>
            <a:off x="45112" y="222937"/>
            <a:ext cx="6625160" cy="744513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3200" dirty="0" smtClean="0">
                <a:solidFill>
                  <a:schemeClr val="bg1"/>
                </a:solidFill>
                <a:latin typeface="小塚ゴシック Pro M"/>
                <a:ea typeface="小塚ゴシック Pro M"/>
                <a:cs typeface="小塚ゴシック Pro M"/>
              </a:rPr>
              <a:t>PUSH</a:t>
            </a:r>
            <a:r>
              <a:rPr kumimoji="1" lang="ja-JP" altLang="en-US" sz="3200" dirty="0" smtClean="0">
                <a:solidFill>
                  <a:schemeClr val="bg1"/>
                </a:solidFill>
                <a:latin typeface="小塚ゴシック Pro M"/>
                <a:ea typeface="小塚ゴシック Pro M"/>
                <a:cs typeface="小塚ゴシック Pro M"/>
              </a:rPr>
              <a:t>大阪</a:t>
            </a:r>
            <a:endParaRPr kumimoji="1" lang="ja-JP" altLang="en-US" sz="3200" dirty="0">
              <a:solidFill>
                <a:schemeClr val="bg1"/>
              </a:solidFill>
              <a:latin typeface="小塚ゴシック Pro M"/>
              <a:ea typeface="小塚ゴシック Pro M"/>
              <a:cs typeface="小塚ゴシック Pro M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5382363" y="4623485"/>
            <a:ext cx="4378908" cy="1739564"/>
          </a:xfrm>
          <a:prstGeom prst="roundRect">
            <a:avLst>
              <a:gd name="adj" fmla="val 10424"/>
            </a:avLst>
          </a:prstGeom>
          <a:noFill/>
          <a:ln>
            <a:solidFill>
              <a:srgbClr val="30800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sp>
        <p:nvSpPr>
          <p:cNvPr id="44" name="片側の 2 つの角を丸めた四角形 43"/>
          <p:cNvSpPr/>
          <p:nvPr/>
        </p:nvSpPr>
        <p:spPr>
          <a:xfrm>
            <a:off x="5382363" y="4614108"/>
            <a:ext cx="4378908" cy="464531"/>
          </a:xfrm>
          <a:prstGeom prst="round2SameRect">
            <a:avLst>
              <a:gd name="adj1" fmla="val 40827"/>
              <a:gd name="adj2" fmla="val 0"/>
            </a:avLst>
          </a:prstGeom>
          <a:solidFill>
            <a:srgbClr val="30800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sp>
        <p:nvSpPr>
          <p:cNvPr id="46" name="下矢印 45"/>
          <p:cNvSpPr/>
          <p:nvPr/>
        </p:nvSpPr>
        <p:spPr>
          <a:xfrm>
            <a:off x="7430448" y="4264000"/>
            <a:ext cx="279196" cy="293009"/>
          </a:xfrm>
          <a:prstGeom prst="downArrow">
            <a:avLst>
              <a:gd name="adj1" fmla="val 30686"/>
              <a:gd name="adj2" fmla="val 50000"/>
            </a:avLst>
          </a:prstGeom>
          <a:solidFill>
            <a:srgbClr val="30800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pic>
        <p:nvPicPr>
          <p:cNvPr id="48" name="ハテナ.png" descr="/Users/meg/Desktop/特研/特研OD/アイコン/ハテナ.png"/>
          <p:cNvPicPr>
            <a:picLocks noChangeAspect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3974" y="2931015"/>
            <a:ext cx="844901" cy="844901"/>
          </a:xfrm>
          <a:prstGeom prst="rect">
            <a:avLst/>
          </a:prstGeom>
        </p:spPr>
      </p:pic>
      <p:sp>
        <p:nvSpPr>
          <p:cNvPr id="50" name="テキスト ボックス 49"/>
          <p:cNvSpPr txBox="1"/>
          <p:nvPr/>
        </p:nvSpPr>
        <p:spPr>
          <a:xfrm>
            <a:off x="5488248" y="2442863"/>
            <a:ext cx="4273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rgbClr val="308007"/>
                </a:solidFill>
                <a:latin typeface="+mn-ea"/>
                <a:cs typeface="小塚ゴシック Pr6N M"/>
              </a:rPr>
              <a:t>PUSH</a:t>
            </a:r>
            <a:r>
              <a:rPr lang="ja-JP" altLang="en-US" b="1" dirty="0" smtClean="0">
                <a:solidFill>
                  <a:srgbClr val="308007"/>
                </a:solidFill>
                <a:latin typeface="+mn-ea"/>
                <a:cs typeface="小塚ゴシック Pr6N M"/>
              </a:rPr>
              <a:t>大阪 </a:t>
            </a:r>
            <a:r>
              <a:rPr lang="ja-JP" altLang="en-US" sz="1600" b="1" dirty="0" smtClean="0">
                <a:solidFill>
                  <a:srgbClr val="308007"/>
                </a:solidFill>
                <a:latin typeface="+mn-ea"/>
                <a:cs typeface="小塚ゴシック Pr6N M"/>
              </a:rPr>
              <a:t>誕生の</a:t>
            </a:r>
            <a:r>
              <a:rPr lang="en-US" altLang="ja-JP" b="1" dirty="0" smtClean="0">
                <a:solidFill>
                  <a:srgbClr val="308007"/>
                </a:solidFill>
                <a:latin typeface="+mn-ea"/>
                <a:cs typeface="小塚ゴシック Pr6N M"/>
              </a:rPr>
              <a:t> </a:t>
            </a:r>
            <a:r>
              <a:rPr lang="ja-JP" altLang="en-US" b="1" dirty="0">
                <a:solidFill>
                  <a:srgbClr val="308007"/>
                </a:solidFill>
                <a:latin typeface="+mn-ea"/>
                <a:cs typeface="小塚ゴシック Pr6N M"/>
              </a:rPr>
              <a:t>キッカケ</a:t>
            </a:r>
          </a:p>
        </p:txBody>
      </p:sp>
      <p:pic>
        <p:nvPicPr>
          <p:cNvPr id="52" name="ひらめき.png" descr="/Users/meg/Desktop/特研/特研OD/アイコン/ひらめき.png"/>
          <p:cNvPicPr>
            <a:picLocks noChangeAspect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885" y="5236655"/>
            <a:ext cx="844901" cy="844901"/>
          </a:xfrm>
          <a:prstGeom prst="rect">
            <a:avLst/>
          </a:prstGeom>
          <a:noFill/>
        </p:spPr>
      </p:pic>
      <p:sp>
        <p:nvSpPr>
          <p:cNvPr id="53" name="テキスト ボックス 52"/>
          <p:cNvSpPr txBox="1"/>
          <p:nvPr/>
        </p:nvSpPr>
        <p:spPr>
          <a:xfrm>
            <a:off x="5488249" y="4673757"/>
            <a:ext cx="2964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chemeClr val="bg1"/>
                </a:solidFill>
                <a:latin typeface="+mn-ea"/>
                <a:cs typeface="小塚ゴシック Pr6N M"/>
              </a:rPr>
              <a:t>PUSH</a:t>
            </a:r>
            <a:r>
              <a:rPr lang="ja-JP" altLang="en-US" b="1" dirty="0" smtClean="0">
                <a:solidFill>
                  <a:schemeClr val="bg1"/>
                </a:solidFill>
                <a:latin typeface="+mn-ea"/>
                <a:cs typeface="小塚ゴシック Pr6N M"/>
              </a:rPr>
              <a:t>大阪 </a:t>
            </a:r>
            <a:r>
              <a:rPr lang="ja-JP" altLang="en-US" sz="1600" b="1" dirty="0" smtClean="0">
                <a:solidFill>
                  <a:schemeClr val="bg1"/>
                </a:solidFill>
                <a:latin typeface="+mn-ea"/>
                <a:cs typeface="小塚ゴシック Pr6N M"/>
              </a:rPr>
              <a:t>で</a:t>
            </a:r>
            <a:r>
              <a:rPr lang="ja-JP" altLang="en-US" sz="1600" b="1" dirty="0">
                <a:solidFill>
                  <a:schemeClr val="bg1"/>
                </a:solidFill>
                <a:latin typeface="+mn-ea"/>
                <a:cs typeface="小塚ゴシック Pr6N M"/>
              </a:rPr>
              <a:t>こう</a:t>
            </a:r>
            <a:r>
              <a:rPr lang="en-US" altLang="ja-JP" b="1" dirty="0">
                <a:solidFill>
                  <a:schemeClr val="bg1"/>
                </a:solidFill>
                <a:latin typeface="+mn-ea"/>
                <a:cs typeface="小塚ゴシック Pr6N M"/>
              </a:rPr>
              <a:t> </a:t>
            </a:r>
            <a:r>
              <a:rPr lang="ja-JP" altLang="en-US" b="1" dirty="0">
                <a:solidFill>
                  <a:schemeClr val="bg1"/>
                </a:solidFill>
                <a:latin typeface="+mn-ea"/>
                <a:cs typeface="小塚ゴシック Pr6N M"/>
              </a:rPr>
              <a:t>変わった！</a:t>
            </a: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5447008" y="5102896"/>
            <a:ext cx="399332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8265" indent="-158265">
              <a:buFont typeface="Wingdings" charset="2"/>
              <a:buChar char="l"/>
            </a:pPr>
            <a:r>
              <a:rPr lang="ja-JP" altLang="en-US" sz="1100" dirty="0" smtClean="0">
                <a:latin typeface="+mn-ea"/>
                <a:cs typeface="小塚ゴシック Pr6N L"/>
              </a:rPr>
              <a:t>市民からは、必要とする、関心のある情報を、簡単に漏れなく入手することができ、便利になったとの声があった。</a:t>
            </a:r>
            <a:endParaRPr lang="en-US" altLang="ja-JP" sz="1100" dirty="0" smtClean="0">
              <a:latin typeface="+mn-ea"/>
              <a:cs typeface="小塚ゴシック Pr6N L"/>
            </a:endParaRPr>
          </a:p>
          <a:p>
            <a:r>
              <a:rPr lang="ja-JP" altLang="en-US" sz="1100" dirty="0">
                <a:latin typeface="+mn-ea"/>
                <a:cs typeface="小塚ゴシック Pr6N L"/>
              </a:rPr>
              <a:t>　</a:t>
            </a:r>
            <a:r>
              <a:rPr lang="ja-JP" altLang="en-US" sz="1100" dirty="0" smtClean="0">
                <a:latin typeface="+mn-ea"/>
                <a:cs typeface="小塚ゴシック Pr6N L"/>
              </a:rPr>
              <a:t>　（利用者数は増加傾向にあり、現在</a:t>
            </a:r>
            <a:r>
              <a:rPr lang="en-US" altLang="ja-JP" sz="1100" dirty="0" smtClean="0">
                <a:latin typeface="+mn-ea"/>
                <a:cs typeface="小塚ゴシック Pr6N L"/>
              </a:rPr>
              <a:t>4,000</a:t>
            </a:r>
            <a:r>
              <a:rPr lang="ja-JP" altLang="en-US" sz="1100" dirty="0" smtClean="0">
                <a:latin typeface="+mn-ea"/>
                <a:cs typeface="小塚ゴシック Pr6N L"/>
              </a:rPr>
              <a:t>人程度）</a:t>
            </a:r>
            <a:endParaRPr lang="en-US" altLang="ja-JP" sz="1100" dirty="0">
              <a:latin typeface="+mn-ea"/>
              <a:cs typeface="小塚ゴシック Pr6N L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5380592" y="2412663"/>
            <a:ext cx="4378908" cy="1710931"/>
          </a:xfrm>
          <a:prstGeom prst="roundRect">
            <a:avLst>
              <a:gd name="adj" fmla="val 10424"/>
            </a:avLst>
          </a:prstGeom>
          <a:noFill/>
          <a:ln>
            <a:solidFill>
              <a:srgbClr val="30800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782071" y="1896668"/>
            <a:ext cx="3437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</a:t>
            </a:r>
            <a:r>
              <a:rPr lang="en-US" altLang="ja-JP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</a:t>
            </a:r>
            <a:r>
              <a:rPr lang="ja-JP" alt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年</a:t>
            </a:r>
            <a:r>
              <a:rPr lang="en-US" altLang="ja-JP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ja-JP" alt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月</a:t>
            </a:r>
            <a:r>
              <a:rPr lang="ja-JP" alt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サービス開始）</a:t>
            </a:r>
          </a:p>
        </p:txBody>
      </p:sp>
      <p:sp>
        <p:nvSpPr>
          <p:cNvPr id="83" name="角丸四角形 82"/>
          <p:cNvSpPr/>
          <p:nvPr/>
        </p:nvSpPr>
        <p:spPr>
          <a:xfrm>
            <a:off x="8118428" y="305842"/>
            <a:ext cx="756000" cy="756000"/>
          </a:xfrm>
          <a:prstGeom prst="roundRect">
            <a:avLst/>
          </a:prstGeom>
          <a:solidFill>
            <a:srgbClr val="00D861"/>
          </a:solidFill>
          <a:ln w="38100">
            <a:solidFill>
              <a:schemeClr val="bg1">
                <a:lumMod val="9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8149957" y="348578"/>
            <a:ext cx="648000" cy="648000"/>
          </a:xfrm>
          <a:prstGeom prst="rect">
            <a:avLst/>
          </a:prstGeom>
          <a:solidFill>
            <a:srgbClr val="00D861"/>
          </a:solidFill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産業</a:t>
            </a:r>
            <a:endParaRPr lang="en-US" altLang="ja-JP" dirty="0">
              <a:solidFill>
                <a:schemeClr val="bg1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創出</a:t>
            </a:r>
            <a:endParaRPr lang="en-US" altLang="ja-JP" dirty="0">
              <a:solidFill>
                <a:schemeClr val="bg1"/>
              </a:solidFill>
              <a:latin typeface="小塚ゴシック Pr6N M"/>
              <a:ea typeface="小塚ゴシック Pr6N M"/>
              <a:cs typeface="小塚ゴシック Pr6N M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487092" y="2823884"/>
            <a:ext cx="368808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8265" indent="-158265">
              <a:buFont typeface="Wingdings" charset="2"/>
              <a:buChar char="l"/>
            </a:pPr>
            <a:r>
              <a:rPr lang="ja-JP" altLang="en-US" sz="1100" dirty="0" smtClean="0">
                <a:latin typeface="+mn-ea"/>
                <a:cs typeface="小塚ゴシック Pr6N L"/>
              </a:rPr>
              <a:t>行政の様々な部署が定期／不定期で発行する新着情報を確認するためには、それぞれの</a:t>
            </a:r>
            <a:r>
              <a:rPr lang="en-US" altLang="ja-JP" sz="1100" dirty="0" smtClean="0">
                <a:latin typeface="+mn-ea"/>
                <a:cs typeface="小塚ゴシック Pr6N L"/>
              </a:rPr>
              <a:t>HP</a:t>
            </a:r>
            <a:r>
              <a:rPr lang="ja-JP" altLang="en-US" sz="1100" dirty="0" smtClean="0">
                <a:latin typeface="+mn-ea"/>
                <a:cs typeface="小塚ゴシック Pr6N L"/>
              </a:rPr>
              <a:t>に行く必要があった。</a:t>
            </a:r>
            <a:endParaRPr lang="en-US" altLang="ja-JP" sz="1100" dirty="0" smtClean="0">
              <a:latin typeface="+mn-ea"/>
              <a:cs typeface="小塚ゴシック Pr6N L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5440807" y="5658347"/>
            <a:ext cx="390716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8265" indent="-158265">
              <a:buFont typeface="Wingdings" charset="2"/>
              <a:buChar char="l"/>
            </a:pPr>
            <a:r>
              <a:rPr lang="ja-JP" altLang="en-US" sz="1100" dirty="0" smtClean="0">
                <a:latin typeface="+mn-ea"/>
                <a:cs typeface="小塚ゴシック Pr6N L"/>
              </a:rPr>
              <a:t>新着情報を市民に見てもらう機会を増やすことにつながり、施策の市民への浸透、行政の透明性の向上につなげることができた。</a:t>
            </a:r>
            <a:endParaRPr lang="en-US" altLang="ja-JP" sz="1100" dirty="0">
              <a:latin typeface="+mn-ea"/>
              <a:cs typeface="小塚ゴシック Pr6N L"/>
            </a:endParaRPr>
          </a:p>
        </p:txBody>
      </p:sp>
      <p:pic>
        <p:nvPicPr>
          <p:cNvPr id="1028" name="Picture 4" descr="C:\Users\fr021409\Desktop\322x551bb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806" y="2398233"/>
            <a:ext cx="1296928" cy="2219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fr021409\Desktop\322x551bb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0172" y="2281298"/>
            <a:ext cx="1499341" cy="2565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正方形/長方形 6"/>
          <p:cNvSpPr/>
          <p:nvPr/>
        </p:nvSpPr>
        <p:spPr>
          <a:xfrm>
            <a:off x="81432" y="2295561"/>
            <a:ext cx="2351096" cy="280733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角丸四角形 64"/>
          <p:cNvSpPr/>
          <p:nvPr/>
        </p:nvSpPr>
        <p:spPr>
          <a:xfrm>
            <a:off x="3269047" y="2406044"/>
            <a:ext cx="2113316" cy="809794"/>
          </a:xfrm>
          <a:prstGeom prst="roundRect">
            <a:avLst>
              <a:gd name="adj" fmla="val 42914"/>
            </a:avLst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15" dirty="0" smtClean="0">
                <a:latin typeface="+mn-ea"/>
                <a:cs typeface="フォントポにほんご"/>
              </a:rPr>
              <a:t>選択したカテゴリ、地域に該当する行政の新着情報を一覧表示。アイコンをクリックすると、情報ソースへ遷移。</a:t>
            </a:r>
            <a:endParaRPr lang="en-US" altLang="ja-JP" sz="1015" dirty="0">
              <a:latin typeface="+mn-ea"/>
              <a:cs typeface="フォントポにほんご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2500768" y="4611002"/>
            <a:ext cx="20795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/>
              <a:t>メーン画面</a:t>
            </a:r>
            <a:endParaRPr kumimoji="1" lang="en-US" altLang="ja-JP" sz="1000" dirty="0" smtClean="0"/>
          </a:p>
          <a:p>
            <a:r>
              <a:rPr kumimoji="1" lang="ja-JP" altLang="en-US" sz="1000" dirty="0" smtClean="0"/>
              <a:t>（検索結果表示画面）</a:t>
            </a:r>
            <a:endParaRPr kumimoji="1" lang="ja-JP" altLang="en-US" sz="1000" dirty="0"/>
          </a:p>
        </p:txBody>
      </p:sp>
      <p:pic>
        <p:nvPicPr>
          <p:cNvPr id="12" name="Picture 6" descr="C:\Users\fr021409\Desktop\322x551bb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2706" y="4121289"/>
            <a:ext cx="1304107" cy="223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fr021409\Desktop\322x551bb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87" y="2685841"/>
            <a:ext cx="1296928" cy="2219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テキスト ボックス 61"/>
          <p:cNvSpPr txBox="1"/>
          <p:nvPr/>
        </p:nvSpPr>
        <p:spPr>
          <a:xfrm>
            <a:off x="598666" y="4880165"/>
            <a:ext cx="20795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/>
              <a:t>検索条件設定画面</a:t>
            </a:r>
            <a:endParaRPr kumimoji="1" lang="ja-JP" altLang="en-US" sz="1000" dirty="0"/>
          </a:p>
        </p:txBody>
      </p:sp>
      <p:sp>
        <p:nvSpPr>
          <p:cNvPr id="61" name="角丸四角形 60"/>
          <p:cNvSpPr/>
          <p:nvPr/>
        </p:nvSpPr>
        <p:spPr>
          <a:xfrm>
            <a:off x="81433" y="5239192"/>
            <a:ext cx="2351096" cy="974284"/>
          </a:xfrm>
          <a:prstGeom prst="roundRect">
            <a:avLst>
              <a:gd name="adj" fmla="val 42914"/>
            </a:avLst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15" dirty="0" smtClean="0">
                <a:latin typeface="+mn-ea"/>
                <a:cs typeface="フォントポにほんご"/>
              </a:rPr>
              <a:t>ユーザーが必要とする、関心のあるカテゴリ、地域を設定することで、該当する新着情報のみを検索。</a:t>
            </a:r>
            <a:endParaRPr lang="en-US" altLang="ja-JP" sz="1015" dirty="0" smtClean="0">
              <a:latin typeface="+mn-ea"/>
              <a:cs typeface="フォントポにほんご"/>
            </a:endParaRPr>
          </a:p>
          <a:p>
            <a:r>
              <a:rPr lang="ja-JP" altLang="en-US" sz="1015" dirty="0" smtClean="0">
                <a:latin typeface="+mn-ea"/>
                <a:cs typeface="フォントポにほんご"/>
              </a:rPr>
              <a:t>この他、性別、データの検索対象期間の設定も可能。</a:t>
            </a:r>
            <a:endParaRPr lang="en-US" altLang="ja-JP" sz="1015" dirty="0">
              <a:latin typeface="+mn-ea"/>
              <a:cs typeface="フォントポにほんご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4028367" y="6304060"/>
            <a:ext cx="11584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/>
              <a:t>記事の詳細</a:t>
            </a:r>
            <a:endParaRPr kumimoji="1" lang="ja-JP" altLang="en-US" sz="1000" dirty="0"/>
          </a:p>
        </p:txBody>
      </p:sp>
      <p:sp>
        <p:nvSpPr>
          <p:cNvPr id="14" name="円/楕円 13"/>
          <p:cNvSpPr/>
          <p:nvPr/>
        </p:nvSpPr>
        <p:spPr>
          <a:xfrm>
            <a:off x="2890172" y="3507871"/>
            <a:ext cx="1499341" cy="405504"/>
          </a:xfrm>
          <a:prstGeom prst="ellipse">
            <a:avLst/>
          </a:prstGeom>
          <a:noFill/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" name="曲線コネクタ 16"/>
          <p:cNvCxnSpPr>
            <a:endCxn id="12" idx="1"/>
          </p:cNvCxnSpPr>
          <p:nvPr/>
        </p:nvCxnSpPr>
        <p:spPr>
          <a:xfrm rot="16200000" flipH="1">
            <a:off x="2914029" y="4268392"/>
            <a:ext cx="1323695" cy="613659"/>
          </a:xfrm>
          <a:prstGeom prst="curved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角丸四角形 68"/>
          <p:cNvSpPr/>
          <p:nvPr/>
        </p:nvSpPr>
        <p:spPr>
          <a:xfrm>
            <a:off x="2670816" y="5493267"/>
            <a:ext cx="1620086" cy="690206"/>
          </a:xfrm>
          <a:prstGeom prst="roundRect">
            <a:avLst>
              <a:gd name="adj" fmla="val 42914"/>
            </a:avLst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15" dirty="0" smtClean="0">
                <a:latin typeface="+mn-ea"/>
                <a:cs typeface="フォントポにほんご"/>
              </a:rPr>
              <a:t>記事の詳細は、</a:t>
            </a:r>
            <a:r>
              <a:rPr lang="en-US" altLang="ja-JP" sz="1015" dirty="0" smtClean="0">
                <a:latin typeface="+mn-ea"/>
                <a:cs typeface="フォントポにほんご"/>
              </a:rPr>
              <a:t>SNS</a:t>
            </a:r>
            <a:r>
              <a:rPr lang="ja-JP" altLang="en-US" sz="1015" dirty="0" smtClean="0">
                <a:latin typeface="+mn-ea"/>
                <a:cs typeface="フォントポにほんご"/>
              </a:rPr>
              <a:t>等で共有することができる。</a:t>
            </a:r>
            <a:endParaRPr lang="en-US" altLang="ja-JP" sz="1015" dirty="0">
              <a:latin typeface="+mn-ea"/>
              <a:cs typeface="フォントポにほんご"/>
            </a:endParaRPr>
          </a:p>
        </p:txBody>
      </p:sp>
      <p:sp>
        <p:nvSpPr>
          <p:cNvPr id="70" name="円/楕円 69"/>
          <p:cNvSpPr/>
          <p:nvPr/>
        </p:nvSpPr>
        <p:spPr>
          <a:xfrm>
            <a:off x="2780989" y="2239790"/>
            <a:ext cx="488058" cy="367352"/>
          </a:xfrm>
          <a:prstGeom prst="ellipse">
            <a:avLst/>
          </a:prstGeom>
          <a:noFill/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1" name="曲線コネクタ 70"/>
          <p:cNvCxnSpPr>
            <a:stCxn id="70" idx="2"/>
            <a:endCxn id="1027" idx="3"/>
          </p:cNvCxnSpPr>
          <p:nvPr/>
        </p:nvCxnSpPr>
        <p:spPr>
          <a:xfrm rot="10800000" flipV="1">
            <a:off x="2130815" y="2423466"/>
            <a:ext cx="650174" cy="1372014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テキスト ボックス 77"/>
          <p:cNvSpPr txBox="1"/>
          <p:nvPr/>
        </p:nvSpPr>
        <p:spPr>
          <a:xfrm>
            <a:off x="5487952" y="3295154"/>
            <a:ext cx="380755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8265" indent="-158265">
              <a:buFont typeface="Wingdings" charset="2"/>
              <a:buChar char="l"/>
            </a:pPr>
            <a:r>
              <a:rPr lang="ja-JP" altLang="en-US" sz="1100" dirty="0" smtClean="0">
                <a:latin typeface="+mn-ea"/>
                <a:cs typeface="小塚ゴシック Pr6N L"/>
              </a:rPr>
              <a:t>結果として、「行政が発信する情報がなかなか市民に届かない」状況にあり、住民サービス向上の観点からの工夫が必要となっていた。</a:t>
            </a:r>
            <a:endParaRPr lang="en-US" altLang="ja-JP" sz="1100" dirty="0">
              <a:latin typeface="+mn-ea"/>
              <a:cs typeface="小塚ゴシック Pr6N L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7254290" y="-6186"/>
            <a:ext cx="26640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400" dirty="0" smtClean="0">
                <a:latin typeface="+mn-ea"/>
              </a:rPr>
              <a:t>平成</a:t>
            </a:r>
            <a:r>
              <a:rPr lang="en-US" altLang="ja-JP" sz="1400" dirty="0" smtClean="0">
                <a:latin typeface="+mn-ea"/>
              </a:rPr>
              <a:t>30</a:t>
            </a:r>
            <a:r>
              <a:rPr lang="ja-JP" altLang="en-US" sz="1400" dirty="0" smtClean="0">
                <a:latin typeface="+mn-ea"/>
              </a:rPr>
              <a:t>年</a:t>
            </a:r>
            <a:r>
              <a:rPr lang="en-US" altLang="ja-JP" sz="1400" dirty="0" smtClean="0">
                <a:latin typeface="+mn-ea"/>
              </a:rPr>
              <a:t>2</a:t>
            </a:r>
            <a:r>
              <a:rPr lang="ja-JP" altLang="en-US" sz="1400" dirty="0" smtClean="0">
                <a:latin typeface="+mn-ea"/>
              </a:rPr>
              <a:t>月</a:t>
            </a:r>
            <a:r>
              <a:rPr lang="en-US" altLang="ja-JP" sz="1400" dirty="0" smtClean="0">
                <a:latin typeface="+mn-ea"/>
              </a:rPr>
              <a:t>21</a:t>
            </a:r>
            <a:r>
              <a:rPr lang="ja-JP" altLang="en-US" sz="1400" dirty="0" smtClean="0">
                <a:latin typeface="+mn-ea"/>
              </a:rPr>
              <a:t>日版</a:t>
            </a:r>
            <a:endParaRPr lang="ja-JP" altLang="en-US" sz="1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2821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/>
          <p:cNvSpPr/>
          <p:nvPr/>
        </p:nvSpPr>
        <p:spPr>
          <a:xfrm>
            <a:off x="0" y="6577577"/>
            <a:ext cx="9906000" cy="280423"/>
          </a:xfrm>
          <a:prstGeom prst="rect">
            <a:avLst/>
          </a:prstGeom>
          <a:solidFill>
            <a:srgbClr val="00D861"/>
          </a:solidFill>
          <a:ln w="9525" cap="flat" cmpd="sng" algn="ctr">
            <a:solidFill>
              <a:srgbClr val="00FF66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ja-JP" altLang="en-US" kern="0" smtClean="0">
              <a:solidFill>
                <a:sysClr val="window" lastClr="FFFFFF"/>
              </a:solidFill>
              <a:latin typeface="Corbel"/>
              <a:ea typeface="ヒラギノ角ゴ Pro W3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115122" y="1429894"/>
            <a:ext cx="48178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rgbClr val="008000"/>
                </a:solidFill>
                <a:latin typeface="小塚ゴシック Pro M"/>
                <a:ea typeface="小塚ゴシック Pro M"/>
                <a:cs typeface="小塚ゴシック Pro M"/>
              </a:rPr>
              <a:t>自治体側には新たにデータを作成するといった負担をかけることなく、すぐにサービス実現が可能</a:t>
            </a:r>
            <a:endParaRPr lang="ja-JP" altLang="en-US" sz="1600" dirty="0">
              <a:solidFill>
                <a:srgbClr val="008000"/>
              </a:solidFill>
              <a:latin typeface="小塚ゴシック Pro M"/>
              <a:ea typeface="小塚ゴシック Pro M"/>
              <a:cs typeface="小塚ゴシック Pro M"/>
            </a:endParaRPr>
          </a:p>
        </p:txBody>
      </p:sp>
      <p:sp>
        <p:nvSpPr>
          <p:cNvPr id="101" name="角丸四角形 100"/>
          <p:cNvSpPr/>
          <p:nvPr/>
        </p:nvSpPr>
        <p:spPr>
          <a:xfrm>
            <a:off x="5074185" y="3993517"/>
            <a:ext cx="4514315" cy="2419823"/>
          </a:xfrm>
          <a:prstGeom prst="roundRect">
            <a:avLst>
              <a:gd name="adj" fmla="val 9905"/>
            </a:avLst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pic>
        <p:nvPicPr>
          <p:cNvPr id="105" name="図 104" descr="拡声器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1785" y="3977794"/>
            <a:ext cx="833632" cy="833632"/>
          </a:xfrm>
          <a:prstGeom prst="rect">
            <a:avLst/>
          </a:prstGeom>
        </p:spPr>
      </p:pic>
      <p:sp>
        <p:nvSpPr>
          <p:cNvPr id="112" name="テキスト ボックス 111"/>
          <p:cNvSpPr txBox="1"/>
          <p:nvPr/>
        </p:nvSpPr>
        <p:spPr>
          <a:xfrm>
            <a:off x="5440902" y="4289912"/>
            <a:ext cx="4321769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ja-JP" altLang="en-US" sz="2000" dirty="0" smtClean="0">
                <a:solidFill>
                  <a:srgbClr val="008000"/>
                </a:solidFill>
                <a:latin typeface="+mn-ea"/>
                <a:cs typeface="フォントポにほんご"/>
              </a:rPr>
              <a:t>全国にサービス範囲を拡大！</a:t>
            </a:r>
            <a:endParaRPr lang="en-US" altLang="ja-JP" sz="2000" dirty="0">
              <a:solidFill>
                <a:srgbClr val="008000"/>
              </a:solidFill>
              <a:latin typeface="+mn-ea"/>
              <a:cs typeface="フォントポにほんご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5210820" y="4811426"/>
            <a:ext cx="42744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+mn-ea"/>
                <a:cs typeface="小塚ゴシック Pr6N L"/>
              </a:rPr>
              <a:t>　</a:t>
            </a:r>
            <a:r>
              <a:rPr lang="ja-JP" altLang="en-US" sz="1200" dirty="0" smtClean="0">
                <a:latin typeface="+mn-ea"/>
                <a:cs typeface="小塚ゴシック Pr6N L"/>
              </a:rPr>
              <a:t>「</a:t>
            </a:r>
            <a:r>
              <a:rPr lang="en-US" altLang="ja-JP" sz="1200" dirty="0" smtClean="0">
                <a:latin typeface="+mn-ea"/>
                <a:cs typeface="小塚ゴシック Pr6N L"/>
              </a:rPr>
              <a:t>PUSH</a:t>
            </a:r>
            <a:r>
              <a:rPr lang="ja-JP" altLang="en-US" sz="1200" dirty="0" smtClean="0">
                <a:latin typeface="+mn-ea"/>
                <a:cs typeface="小塚ゴシック Pr6N L"/>
              </a:rPr>
              <a:t>大阪</a:t>
            </a:r>
            <a:r>
              <a:rPr lang="ja-JP" altLang="en-US" sz="1200" dirty="0">
                <a:latin typeface="+mn-ea"/>
                <a:cs typeface="小塚ゴシック Pr6N L"/>
              </a:rPr>
              <a:t>」</a:t>
            </a:r>
            <a:r>
              <a:rPr lang="ja-JP" altLang="en-US" sz="1200" dirty="0" smtClean="0">
                <a:latin typeface="+mn-ea"/>
                <a:cs typeface="小塚ゴシック Pr6N L"/>
              </a:rPr>
              <a:t>開発</a:t>
            </a:r>
            <a:r>
              <a:rPr lang="en-US" altLang="ja-JP" sz="1200" dirty="0" smtClean="0">
                <a:latin typeface="+mn-ea"/>
                <a:cs typeface="小塚ゴシック Pr6N L"/>
              </a:rPr>
              <a:t>Team</a:t>
            </a:r>
            <a:r>
              <a:rPr lang="ja-JP" altLang="en-US" sz="1200" dirty="0" smtClean="0">
                <a:latin typeface="+mn-ea"/>
                <a:cs typeface="小塚ゴシック Pr6N L"/>
              </a:rPr>
              <a:t>では、「</a:t>
            </a:r>
            <a:r>
              <a:rPr lang="en-US" altLang="ja-JP" sz="1200" dirty="0" smtClean="0">
                <a:latin typeface="+mn-ea"/>
                <a:cs typeface="小塚ゴシック Pr6N L"/>
              </a:rPr>
              <a:t>PUSH</a:t>
            </a:r>
            <a:r>
              <a:rPr lang="ja-JP" altLang="en-US" sz="1200" dirty="0" smtClean="0">
                <a:latin typeface="+mn-ea"/>
                <a:cs typeface="小塚ゴシック Pr6N L"/>
              </a:rPr>
              <a:t>大阪」の性能向上、利用促進に向けて、</a:t>
            </a:r>
            <a:r>
              <a:rPr lang="en-US" altLang="ja-JP" sz="1200" dirty="0" smtClean="0">
                <a:latin typeface="+mn-ea"/>
                <a:cs typeface="小塚ゴシック Pr6N L"/>
              </a:rPr>
              <a:t>PUSH</a:t>
            </a:r>
            <a:r>
              <a:rPr lang="ja-JP" altLang="en-US" sz="1200" dirty="0" smtClean="0">
                <a:latin typeface="+mn-ea"/>
                <a:cs typeface="小塚ゴシック Pr6N L"/>
              </a:rPr>
              <a:t>大阪から機能を拡張した「</a:t>
            </a:r>
            <a:r>
              <a:rPr lang="en-US" altLang="ja-JP" sz="1200" dirty="0" smtClean="0">
                <a:latin typeface="+mn-ea"/>
                <a:cs typeface="小塚ゴシック Pr6N L"/>
              </a:rPr>
              <a:t>PUSH</a:t>
            </a:r>
            <a:r>
              <a:rPr lang="ja-JP" altLang="en-US" sz="1200" dirty="0" smtClean="0">
                <a:latin typeface="+mn-ea"/>
                <a:cs typeface="小塚ゴシック Pr6N L"/>
              </a:rPr>
              <a:t>豊中市」の共同研究等に取り組んでいる。</a:t>
            </a:r>
            <a:endParaRPr lang="en-US" altLang="ja-JP" sz="1200" dirty="0" smtClean="0">
              <a:latin typeface="+mn-ea"/>
              <a:cs typeface="小塚ゴシック Pr6N L"/>
            </a:endParaRPr>
          </a:p>
          <a:p>
            <a:r>
              <a:rPr lang="ja-JP" altLang="en-US" sz="1200" dirty="0">
                <a:latin typeface="+mn-ea"/>
                <a:cs typeface="小塚ゴシック Pr6N L"/>
              </a:rPr>
              <a:t>　</a:t>
            </a:r>
            <a:r>
              <a:rPr lang="ja-JP" altLang="en-US" sz="1200" dirty="0" smtClean="0">
                <a:latin typeface="+mn-ea"/>
                <a:cs typeface="小塚ゴシック Pr6N L"/>
              </a:rPr>
              <a:t>さらに</a:t>
            </a:r>
            <a:r>
              <a:rPr lang="ja-JP" altLang="en-US" sz="1200" dirty="0">
                <a:latin typeface="+mn-ea"/>
                <a:cs typeface="小塚ゴシック Pr6N L"/>
              </a:rPr>
              <a:t>、「</a:t>
            </a:r>
            <a:r>
              <a:rPr lang="en-US" altLang="ja-JP" sz="1200" dirty="0">
                <a:latin typeface="+mn-ea"/>
                <a:cs typeface="小塚ゴシック Pr6N L"/>
              </a:rPr>
              <a:t>PUSH</a:t>
            </a:r>
            <a:r>
              <a:rPr lang="ja-JP" altLang="en-US" sz="1200" dirty="0">
                <a:latin typeface="+mn-ea"/>
                <a:cs typeface="小塚ゴシック Pr6N L"/>
              </a:rPr>
              <a:t>広報」というサービスで、大阪市以外の全国約</a:t>
            </a:r>
            <a:r>
              <a:rPr lang="en-US" altLang="ja-JP" sz="1200" dirty="0">
                <a:latin typeface="+mn-ea"/>
                <a:cs typeface="小塚ゴシック Pr6N L"/>
              </a:rPr>
              <a:t>80</a:t>
            </a:r>
            <a:r>
              <a:rPr lang="ja-JP" altLang="en-US" sz="1200" dirty="0">
                <a:latin typeface="+mn-ea"/>
                <a:cs typeface="小塚ゴシック Pr6N L"/>
              </a:rPr>
              <a:t>の団体（新潟市、横浜市、千葉市、神戸市、福岡市等）</a:t>
            </a:r>
            <a:r>
              <a:rPr lang="ja-JP" altLang="en-US" sz="1200" dirty="0" smtClean="0">
                <a:latin typeface="+mn-ea"/>
                <a:cs typeface="小塚ゴシック Pr6N L"/>
              </a:rPr>
              <a:t>にもサービス範囲を拡大している。今後</a:t>
            </a:r>
            <a:r>
              <a:rPr lang="ja-JP" altLang="en-US" sz="1200" dirty="0">
                <a:latin typeface="+mn-ea"/>
                <a:cs typeface="小塚ゴシック Pr6N L"/>
              </a:rPr>
              <a:t>は行政機関の発信情報だけで</a:t>
            </a:r>
            <a:r>
              <a:rPr lang="ja-JP" altLang="en-US" sz="1200" dirty="0" smtClean="0">
                <a:latin typeface="+mn-ea"/>
                <a:cs typeface="小塚ゴシック Pr6N L"/>
              </a:rPr>
              <a:t>なく、地域</a:t>
            </a:r>
            <a:r>
              <a:rPr lang="ja-JP" altLang="en-US" sz="1200" dirty="0">
                <a:latin typeface="+mn-ea"/>
                <a:cs typeface="小塚ゴシック Pr6N L"/>
              </a:rPr>
              <a:t>コミュニティの情報など、対象となる情報の拡大についても</a:t>
            </a:r>
            <a:r>
              <a:rPr lang="ja-JP" altLang="en-US" sz="1200" dirty="0" smtClean="0">
                <a:latin typeface="+mn-ea"/>
                <a:cs typeface="小塚ゴシック Pr6N L"/>
              </a:rPr>
              <a:t>検討する予定である。</a:t>
            </a:r>
            <a:endParaRPr lang="en-US" altLang="ja-JP" sz="1200" dirty="0" smtClean="0">
              <a:latin typeface="+mn-ea"/>
              <a:cs typeface="小塚ゴシック Pr6N L"/>
            </a:endParaRPr>
          </a:p>
        </p:txBody>
      </p:sp>
      <p:pic>
        <p:nvPicPr>
          <p:cNvPr id="119" name="図 118" descr="受賞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7174" y="2847142"/>
            <a:ext cx="643434" cy="643434"/>
          </a:xfrm>
          <a:prstGeom prst="rect">
            <a:avLst/>
          </a:prstGeom>
        </p:spPr>
      </p:pic>
      <p:pic>
        <p:nvPicPr>
          <p:cNvPr id="120" name="図 119" descr="チーム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3573" y="2390596"/>
            <a:ext cx="491836" cy="491836"/>
          </a:xfrm>
          <a:prstGeom prst="rect">
            <a:avLst/>
          </a:prstGeom>
        </p:spPr>
      </p:pic>
      <p:pic>
        <p:nvPicPr>
          <p:cNvPr id="121" name="図 120" descr="パソコン作業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6370" y="1839729"/>
            <a:ext cx="589063" cy="589063"/>
          </a:xfrm>
          <a:prstGeom prst="rect">
            <a:avLst/>
          </a:prstGeom>
        </p:spPr>
      </p:pic>
      <p:pic>
        <p:nvPicPr>
          <p:cNvPr id="122" name="図 121" descr="マーカー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7024" y="3402932"/>
            <a:ext cx="522030" cy="522030"/>
          </a:xfrm>
          <a:prstGeom prst="rect">
            <a:avLst/>
          </a:prstGeom>
        </p:spPr>
      </p:pic>
      <p:sp>
        <p:nvSpPr>
          <p:cNvPr id="123" name="正方形/長方形 122"/>
          <p:cNvSpPr/>
          <p:nvPr/>
        </p:nvSpPr>
        <p:spPr>
          <a:xfrm>
            <a:off x="6431654" y="2982689"/>
            <a:ext cx="3307400" cy="351689"/>
          </a:xfrm>
          <a:prstGeom prst="rect">
            <a:avLst/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大阪から考える</a:t>
            </a:r>
            <a:r>
              <a:rPr lang="en-US" altLang="ja-JP" sz="1000" dirty="0" err="1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CivicTech</a:t>
            </a:r>
            <a:r>
              <a:rPr lang="ja-JP" altLang="en-US" sz="10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アプリコンテスト（</a:t>
            </a:r>
            <a:r>
              <a:rPr lang="en-US" altLang="ja-JP" sz="10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2015</a:t>
            </a:r>
            <a:r>
              <a:rPr lang="ja-JP" altLang="en-US" sz="10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）</a:t>
            </a:r>
            <a:endParaRPr lang="en-US" altLang="ja-JP" sz="1000" dirty="0" smtClean="0">
              <a:solidFill>
                <a:schemeClr val="tx1"/>
              </a:solidFill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　　　 「アプリ・</a:t>
            </a:r>
            <a:r>
              <a:rPr lang="en-US" altLang="ja-JP" sz="10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Web</a:t>
            </a:r>
            <a:r>
              <a:rPr lang="ja-JP" altLang="en-US" sz="10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サービス部門グランプリ」</a:t>
            </a:r>
            <a:endParaRPr lang="en-US" altLang="ja-JP" sz="1000" dirty="0" smtClean="0">
              <a:solidFill>
                <a:schemeClr val="tx1"/>
              </a:solidFill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124" name="角丸四角形 123"/>
          <p:cNvSpPr/>
          <p:nvPr/>
        </p:nvSpPr>
        <p:spPr>
          <a:xfrm>
            <a:off x="5690007" y="2977216"/>
            <a:ext cx="950821" cy="371568"/>
          </a:xfrm>
          <a:prstGeom prst="roundRect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フォントポにほんご"/>
                <a:ea typeface="フォントポにほんご"/>
                <a:cs typeface="フォントポにほんご"/>
              </a:rPr>
              <a:t>受賞歴</a:t>
            </a:r>
            <a:endParaRPr kumimoji="1" lang="ja-JP" altLang="en-US" sz="1400" dirty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sp>
        <p:nvSpPr>
          <p:cNvPr id="125" name="正方形/長方形 124"/>
          <p:cNvSpPr/>
          <p:nvPr/>
        </p:nvSpPr>
        <p:spPr>
          <a:xfrm>
            <a:off x="5749101" y="3485130"/>
            <a:ext cx="3396089" cy="351689"/>
          </a:xfrm>
          <a:prstGeom prst="rect">
            <a:avLst/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ja-JP" sz="12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　大阪市</a:t>
            </a:r>
            <a:endParaRPr lang="ja-JP" altLang="en-US" sz="1200" dirty="0">
              <a:solidFill>
                <a:schemeClr val="tx1"/>
              </a:solidFill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126" name="角丸四角形 125"/>
          <p:cNvSpPr/>
          <p:nvPr/>
        </p:nvSpPr>
        <p:spPr>
          <a:xfrm>
            <a:off x="5096143" y="3479656"/>
            <a:ext cx="950821" cy="367265"/>
          </a:xfrm>
          <a:prstGeom prst="roundRect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latin typeface="フォントポにほんご"/>
                <a:ea typeface="フォントポにほんご"/>
                <a:cs typeface="フォントポにほんご"/>
              </a:rPr>
              <a:t>地域</a:t>
            </a:r>
            <a:endParaRPr kumimoji="1" lang="ja-JP" altLang="en-US" sz="1400" dirty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sp>
        <p:nvSpPr>
          <p:cNvPr id="127" name="正方形/長方形 126"/>
          <p:cNvSpPr/>
          <p:nvPr/>
        </p:nvSpPr>
        <p:spPr>
          <a:xfrm>
            <a:off x="5767506" y="1480458"/>
            <a:ext cx="3377684" cy="441627"/>
          </a:xfrm>
          <a:prstGeom prst="rect">
            <a:avLst/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　　　　　</a:t>
            </a:r>
            <a:r>
              <a:rPr lang="ja-JP" altLang="en-US" sz="12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大阪市</a:t>
            </a:r>
            <a:r>
              <a:rPr lang="en-US" altLang="ja-JP" sz="12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HP</a:t>
            </a:r>
            <a:r>
              <a:rPr lang="ja-JP" altLang="en-US" sz="12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の新着・更新情報</a:t>
            </a:r>
            <a:endParaRPr lang="en-US" altLang="ja-JP" sz="1200" dirty="0" smtClean="0">
              <a:solidFill>
                <a:schemeClr val="tx1"/>
              </a:solidFill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　　　　　大阪市：統計情報一覧　等</a:t>
            </a:r>
            <a:endParaRPr lang="ja-JP" altLang="en-US" sz="1200" dirty="0">
              <a:solidFill>
                <a:schemeClr val="tx1"/>
              </a:solidFill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128" name="角丸四角形 127"/>
          <p:cNvSpPr/>
          <p:nvPr/>
        </p:nvSpPr>
        <p:spPr>
          <a:xfrm>
            <a:off x="5114549" y="1480458"/>
            <a:ext cx="1228416" cy="454327"/>
          </a:xfrm>
          <a:prstGeom prst="roundRect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latin typeface="フォントポにほんご"/>
                <a:ea typeface="フォントポにほんご"/>
                <a:cs typeface="フォントポにほんご"/>
              </a:rPr>
              <a:t>使用データ</a:t>
            </a:r>
            <a:endParaRPr kumimoji="1" lang="ja-JP" altLang="en-US" sz="1400" dirty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sp>
        <p:nvSpPr>
          <p:cNvPr id="129" name="正方形/長方形 128"/>
          <p:cNvSpPr/>
          <p:nvPr/>
        </p:nvSpPr>
        <p:spPr>
          <a:xfrm>
            <a:off x="6342965" y="2030705"/>
            <a:ext cx="3396089" cy="351689"/>
          </a:xfrm>
          <a:prstGeom prst="rect">
            <a:avLst/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　　　　　　　</a:t>
            </a:r>
            <a:r>
              <a:rPr lang="en-US" altLang="ja-JP" sz="105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HP</a:t>
            </a:r>
            <a:r>
              <a:rPr lang="ja-JP" altLang="en-US" sz="105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新着・更新情報：</a:t>
            </a:r>
            <a:r>
              <a:rPr lang="en-US" altLang="ja-JP" sz="105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RSS1.0</a:t>
            </a:r>
            <a:r>
              <a:rPr lang="ja-JP" altLang="en-US" sz="1050" dirty="0" err="1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、</a:t>
            </a:r>
            <a:r>
              <a:rPr lang="en-US" altLang="ja-JP" sz="105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RSS2.0</a:t>
            </a:r>
            <a:r>
              <a:rPr lang="ja-JP" altLang="en-US" sz="1050" dirty="0" err="1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、</a:t>
            </a:r>
            <a:r>
              <a:rPr lang="en-US" altLang="ja-JP" sz="105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ATOM</a:t>
            </a:r>
            <a:r>
              <a:rPr lang="ja-JP" altLang="en-US" sz="105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等</a:t>
            </a:r>
            <a:endParaRPr lang="en-US" altLang="ja-JP" sz="1050" dirty="0" smtClean="0">
              <a:solidFill>
                <a:schemeClr val="tx1"/>
              </a:solidFill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　　　　　　　統計情報一覧：</a:t>
            </a:r>
            <a:r>
              <a:rPr lang="en-US" altLang="ja-JP" sz="105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CSV</a:t>
            </a:r>
            <a:endParaRPr lang="en-US" altLang="ja-JP" sz="1050" dirty="0">
              <a:solidFill>
                <a:schemeClr val="tx1"/>
              </a:solidFill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130" name="角丸四角形 129"/>
          <p:cNvSpPr/>
          <p:nvPr/>
        </p:nvSpPr>
        <p:spPr>
          <a:xfrm>
            <a:off x="5690006" y="2025231"/>
            <a:ext cx="1274749" cy="365365"/>
          </a:xfrm>
          <a:prstGeom prst="roundRect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latin typeface="フォントポにほんご"/>
                <a:ea typeface="フォントポにほんご"/>
                <a:cs typeface="フォントポにほんご"/>
              </a:rPr>
              <a:t>データ形式</a:t>
            </a:r>
            <a:endParaRPr kumimoji="1" lang="ja-JP" altLang="en-US" sz="1400" dirty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sp>
        <p:nvSpPr>
          <p:cNvPr id="131" name="正方形/長方形 130"/>
          <p:cNvSpPr/>
          <p:nvPr/>
        </p:nvSpPr>
        <p:spPr>
          <a:xfrm>
            <a:off x="6095243" y="2485379"/>
            <a:ext cx="3049947" cy="351689"/>
          </a:xfrm>
          <a:prstGeom prst="rect">
            <a:avLst/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Web</a:t>
            </a:r>
            <a:r>
              <a:rPr lang="ja-JP" altLang="en-US" sz="12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アプリ、スマートフォンホアプリ</a:t>
            </a:r>
            <a:endParaRPr lang="ja-JP" altLang="en-US" sz="1200" dirty="0">
              <a:solidFill>
                <a:schemeClr val="tx1"/>
              </a:solidFill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132" name="角丸四角形 131"/>
          <p:cNvSpPr/>
          <p:nvPr/>
        </p:nvSpPr>
        <p:spPr>
          <a:xfrm>
            <a:off x="5096142" y="2479905"/>
            <a:ext cx="1246823" cy="361791"/>
          </a:xfrm>
          <a:prstGeom prst="roundRect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latin typeface="フォントポにほんご"/>
                <a:ea typeface="フォントポにほんご"/>
                <a:cs typeface="フォントポにほんご"/>
              </a:rPr>
              <a:t>提供形態</a:t>
            </a:r>
            <a:endParaRPr kumimoji="1" lang="ja-JP" altLang="en-US" sz="1400" dirty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cxnSp>
        <p:nvCxnSpPr>
          <p:cNvPr id="133" name="直線コネクタ 132"/>
          <p:cNvCxnSpPr/>
          <p:nvPr/>
        </p:nvCxnSpPr>
        <p:spPr>
          <a:xfrm flipH="1">
            <a:off x="10565" y="1405574"/>
            <a:ext cx="4922375" cy="0"/>
          </a:xfrm>
          <a:prstGeom prst="line">
            <a:avLst/>
          </a:prstGeom>
          <a:ln w="6350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直線コネクタ 133"/>
          <p:cNvCxnSpPr/>
          <p:nvPr/>
        </p:nvCxnSpPr>
        <p:spPr>
          <a:xfrm flipH="1">
            <a:off x="10565" y="2051688"/>
            <a:ext cx="4922375" cy="0"/>
          </a:xfrm>
          <a:prstGeom prst="line">
            <a:avLst/>
          </a:prstGeom>
          <a:ln w="6350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5" name="図 134" descr="アイディア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596" y="1480458"/>
            <a:ext cx="460158" cy="460158"/>
          </a:xfrm>
          <a:prstGeom prst="rect">
            <a:avLst/>
          </a:prstGeom>
        </p:spPr>
      </p:pic>
      <p:sp>
        <p:nvSpPr>
          <p:cNvPr id="69" name="テキスト ボックス 68"/>
          <p:cNvSpPr txBox="1"/>
          <p:nvPr/>
        </p:nvSpPr>
        <p:spPr>
          <a:xfrm>
            <a:off x="6037" y="5060259"/>
            <a:ext cx="4925072" cy="86776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200" dirty="0" smtClean="0">
                <a:latin typeface="+mn-ea"/>
                <a:cs typeface="小塚ゴシック Pr6N L"/>
              </a:rPr>
              <a:t>　</a:t>
            </a:r>
            <a:r>
              <a:rPr lang="en-US" altLang="ja-JP" sz="1200" dirty="0" smtClean="0">
                <a:latin typeface="+mn-ea"/>
                <a:cs typeface="小塚ゴシック Pr6N L"/>
              </a:rPr>
              <a:t>PUSH</a:t>
            </a:r>
            <a:r>
              <a:rPr lang="ja-JP" altLang="en-US" sz="1200" dirty="0" smtClean="0">
                <a:latin typeface="+mn-ea"/>
                <a:cs typeface="小塚ゴシック Pr6N L"/>
              </a:rPr>
              <a:t>大阪は、自治体</a:t>
            </a:r>
            <a:r>
              <a:rPr lang="ja-JP" altLang="en-US" sz="1200" dirty="0">
                <a:latin typeface="+mn-ea"/>
                <a:cs typeface="小塚ゴシック Pr6N L"/>
              </a:rPr>
              <a:t>がホームページで公開している新着情報の</a:t>
            </a:r>
            <a:r>
              <a:rPr lang="en-US" altLang="ja-JP" sz="1200" dirty="0" smtClean="0">
                <a:latin typeface="+mn-ea"/>
                <a:cs typeface="小塚ゴシック Pr6N L"/>
              </a:rPr>
              <a:t>RSS</a:t>
            </a:r>
            <a:r>
              <a:rPr lang="ja-JP" altLang="en-US" sz="1200" dirty="0" smtClean="0">
                <a:latin typeface="+mn-ea"/>
                <a:cs typeface="小塚ゴシック Pr6N L"/>
              </a:rPr>
              <a:t>（</a:t>
            </a:r>
            <a:r>
              <a:rPr lang="en-US" altLang="ja-JP" sz="1200" dirty="0" smtClean="0">
                <a:latin typeface="+mn-ea"/>
                <a:cs typeface="小塚ゴシック Pr6N L"/>
              </a:rPr>
              <a:t>Rich Site Summery</a:t>
            </a:r>
            <a:r>
              <a:rPr lang="ja-JP" altLang="en-US" sz="1200" dirty="0" smtClean="0">
                <a:latin typeface="+mn-ea"/>
                <a:cs typeface="小塚ゴシック Pr6N L"/>
              </a:rPr>
              <a:t>）を自動的に収集し、内容</a:t>
            </a:r>
            <a:r>
              <a:rPr lang="ja-JP" altLang="en-US" sz="1200" dirty="0">
                <a:latin typeface="+mn-ea"/>
                <a:cs typeface="小塚ゴシック Pr6N L"/>
              </a:rPr>
              <a:t>を解析</a:t>
            </a:r>
            <a:r>
              <a:rPr lang="ja-JP" altLang="en-US" sz="1200" dirty="0" smtClean="0">
                <a:latin typeface="+mn-ea"/>
                <a:cs typeface="小塚ゴシック Pr6N L"/>
              </a:rPr>
              <a:t>して、「</a:t>
            </a:r>
            <a:r>
              <a:rPr lang="ja-JP" altLang="en-US" sz="1200" dirty="0">
                <a:latin typeface="+mn-ea"/>
                <a:cs typeface="小塚ゴシック Pr6N L"/>
              </a:rPr>
              <a:t>想定している</a:t>
            </a:r>
            <a:r>
              <a:rPr lang="ja-JP" altLang="en-US" sz="1200" dirty="0" smtClean="0">
                <a:latin typeface="+mn-ea"/>
                <a:cs typeface="小塚ゴシック Pr6N L"/>
              </a:rPr>
              <a:t>対象者、記事</a:t>
            </a:r>
            <a:r>
              <a:rPr lang="ja-JP" altLang="en-US" sz="1200" dirty="0">
                <a:latin typeface="+mn-ea"/>
                <a:cs typeface="小塚ゴシック Pr6N L"/>
              </a:rPr>
              <a:t>のカテゴリ」などの属性情報（メタデータ）を自動付与した</a:t>
            </a:r>
            <a:r>
              <a:rPr lang="ja-JP" altLang="en-US" sz="1200" dirty="0" smtClean="0">
                <a:latin typeface="+mn-ea"/>
                <a:cs typeface="小塚ゴシック Pr6N L"/>
              </a:rPr>
              <a:t>上で、データベース</a:t>
            </a:r>
            <a:r>
              <a:rPr lang="ja-JP" altLang="en-US" sz="1200" dirty="0">
                <a:latin typeface="+mn-ea"/>
                <a:cs typeface="小塚ゴシック Pr6N L"/>
              </a:rPr>
              <a:t>に</a:t>
            </a:r>
            <a:r>
              <a:rPr lang="ja-JP" altLang="en-US" sz="1200" dirty="0" smtClean="0">
                <a:latin typeface="+mn-ea"/>
                <a:cs typeface="小塚ゴシック Pr6N L"/>
              </a:rPr>
              <a:t>格納している。</a:t>
            </a:r>
            <a:endParaRPr lang="ja-JP" altLang="en-US" sz="1200" dirty="0">
              <a:latin typeface="+mn-ea"/>
              <a:cs typeface="小塚ゴシック Pr6N L"/>
            </a:endParaRPr>
          </a:p>
        </p:txBody>
      </p:sp>
      <p:cxnSp>
        <p:nvCxnSpPr>
          <p:cNvPr id="79" name="直線コネクタ 78"/>
          <p:cNvCxnSpPr/>
          <p:nvPr/>
        </p:nvCxnSpPr>
        <p:spPr>
          <a:xfrm flipH="1">
            <a:off x="4372" y="1405574"/>
            <a:ext cx="9901628" cy="0"/>
          </a:xfrm>
          <a:prstGeom prst="line">
            <a:avLst/>
          </a:prstGeom>
          <a:ln w="6350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/>
          <p:cNvCxnSpPr/>
          <p:nvPr/>
        </p:nvCxnSpPr>
        <p:spPr>
          <a:xfrm flipH="1">
            <a:off x="4372" y="1405574"/>
            <a:ext cx="9901628" cy="0"/>
          </a:xfrm>
          <a:prstGeom prst="line">
            <a:avLst/>
          </a:prstGeom>
          <a:ln w="6350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正方形/長方形 46"/>
          <p:cNvSpPr/>
          <p:nvPr/>
        </p:nvSpPr>
        <p:spPr>
          <a:xfrm>
            <a:off x="5292" y="0"/>
            <a:ext cx="9906000" cy="1252759"/>
          </a:xfrm>
          <a:prstGeom prst="rect">
            <a:avLst/>
          </a:prstGeom>
          <a:solidFill>
            <a:srgbClr val="00D861"/>
          </a:solidFill>
          <a:ln w="9525" cap="flat" cmpd="sng" algn="ctr">
            <a:solidFill>
              <a:srgbClr val="00FF66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ja-JP" altLang="en-US" kern="0" dirty="0" smtClean="0">
              <a:solidFill>
                <a:sysClr val="window" lastClr="FFFFFF"/>
              </a:solidFill>
              <a:latin typeface="Corbel"/>
              <a:ea typeface="ヒラギノ角ゴ Pro W3"/>
            </a:endParaRPr>
          </a:p>
        </p:txBody>
      </p:sp>
      <p:cxnSp>
        <p:nvCxnSpPr>
          <p:cNvPr id="48" name="直線コネクタ 47"/>
          <p:cNvCxnSpPr/>
          <p:nvPr/>
        </p:nvCxnSpPr>
        <p:spPr>
          <a:xfrm flipH="1">
            <a:off x="4372" y="1405574"/>
            <a:ext cx="9901628" cy="0"/>
          </a:xfrm>
          <a:prstGeom prst="line">
            <a:avLst/>
          </a:prstGeom>
          <a:ln w="6350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角丸四角形 48"/>
          <p:cNvSpPr/>
          <p:nvPr/>
        </p:nvSpPr>
        <p:spPr>
          <a:xfrm>
            <a:off x="6255232" y="305842"/>
            <a:ext cx="756000" cy="756000"/>
          </a:xfrm>
          <a:prstGeom prst="roundRect">
            <a:avLst/>
          </a:prstGeom>
          <a:solidFill>
            <a:srgbClr val="00D861"/>
          </a:solidFill>
          <a:ln w="38100">
            <a:solidFill>
              <a:schemeClr val="bg1">
                <a:lumMod val="9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bg1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6308439" y="348578"/>
            <a:ext cx="648000" cy="648000"/>
          </a:xfrm>
          <a:prstGeom prst="rect">
            <a:avLst/>
          </a:prstGeom>
          <a:solidFill>
            <a:srgbClr val="00D861"/>
          </a:solidFill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防災</a:t>
            </a:r>
            <a:endParaRPr lang="en-US" altLang="ja-JP" dirty="0" smtClean="0">
              <a:solidFill>
                <a:schemeClr val="bg1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dirty="0" smtClean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減災</a:t>
            </a:r>
            <a:endParaRPr lang="ja-JP" altLang="en-US" dirty="0">
              <a:solidFill>
                <a:schemeClr val="bg1"/>
              </a:solidFill>
              <a:latin typeface="小塚ゴシック Pr6N M"/>
              <a:ea typeface="小塚ゴシック Pr6N M"/>
              <a:cs typeface="小塚ゴシック Pr6N M"/>
            </a:endParaRPr>
          </a:p>
        </p:txBody>
      </p:sp>
      <p:sp>
        <p:nvSpPr>
          <p:cNvPr id="51" name="角丸四角形 50"/>
          <p:cNvSpPr/>
          <p:nvPr/>
        </p:nvSpPr>
        <p:spPr>
          <a:xfrm>
            <a:off x="7172281" y="309099"/>
            <a:ext cx="752743" cy="752743"/>
          </a:xfrm>
          <a:prstGeom prst="roundRect">
            <a:avLst/>
          </a:prstGeom>
          <a:noFill/>
          <a:ln w="38100">
            <a:solidFill>
              <a:schemeClr val="bg1">
                <a:lumMod val="9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bg1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7225487" y="348578"/>
            <a:ext cx="648000" cy="648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少子</a:t>
            </a:r>
            <a:endParaRPr lang="en-US" altLang="ja-JP" dirty="0" smtClean="0">
              <a:solidFill>
                <a:schemeClr val="bg1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dirty="0" smtClean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高齢</a:t>
            </a:r>
            <a:endParaRPr lang="en-US" altLang="ja-JP" dirty="0" smtClean="0">
              <a:solidFill>
                <a:schemeClr val="bg1"/>
              </a:solidFill>
              <a:latin typeface="小塚ゴシック Pr6N M"/>
              <a:ea typeface="小塚ゴシック Pr6N M"/>
              <a:cs typeface="小塚ゴシック Pr6N M"/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9006671" y="305842"/>
            <a:ext cx="756000" cy="7560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9048681" y="314510"/>
            <a:ext cx="67197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 smtClean="0">
                <a:solidFill>
                  <a:srgbClr val="00D861"/>
                </a:solidFill>
                <a:latin typeface="小塚ゴシック Pr6N M"/>
                <a:ea typeface="小塚ゴシック Pr6N M"/>
                <a:cs typeface="小塚ゴシック Pr6N M"/>
              </a:rPr>
              <a:t>防犯</a:t>
            </a:r>
            <a:endParaRPr lang="en-US" altLang="ja-JP" sz="1400" b="1" dirty="0" smtClean="0">
              <a:solidFill>
                <a:srgbClr val="00D861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sz="1400" b="1" dirty="0" smtClean="0">
                <a:solidFill>
                  <a:srgbClr val="00D861"/>
                </a:solidFill>
                <a:latin typeface="小塚ゴシック Pr6N M"/>
                <a:ea typeface="小塚ゴシック Pr6N M"/>
                <a:cs typeface="小塚ゴシック Pr6N M"/>
              </a:rPr>
              <a:t>医療</a:t>
            </a:r>
            <a:endParaRPr lang="en-US" altLang="ja-JP" sz="1400" b="1" dirty="0" smtClean="0">
              <a:solidFill>
                <a:srgbClr val="00D861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sz="1400" b="1" dirty="0" smtClean="0">
                <a:solidFill>
                  <a:srgbClr val="00D861"/>
                </a:solidFill>
                <a:latin typeface="小塚ゴシック Pr6N M"/>
                <a:ea typeface="小塚ゴシック Pr6N M"/>
                <a:cs typeface="小塚ゴシック Pr6N M"/>
              </a:rPr>
              <a:t>教育</a:t>
            </a:r>
            <a:r>
              <a:rPr lang="ja-JP" altLang="en-US" sz="1000" b="1" dirty="0" smtClean="0">
                <a:solidFill>
                  <a:srgbClr val="00D861"/>
                </a:solidFill>
                <a:latin typeface="小塚ゴシック Pr6N M"/>
                <a:ea typeface="小塚ゴシック Pr6N M"/>
                <a:cs typeface="小塚ゴシック Pr6N M"/>
              </a:rPr>
              <a:t>等</a:t>
            </a:r>
            <a:endParaRPr lang="en-US" altLang="ja-JP" b="1" dirty="0" smtClean="0">
              <a:solidFill>
                <a:srgbClr val="00D861"/>
              </a:solidFill>
              <a:latin typeface="小塚ゴシック Pr6N M"/>
              <a:ea typeface="小塚ゴシック Pr6N M"/>
              <a:cs typeface="小塚ゴシック Pr6N M"/>
            </a:endParaRPr>
          </a:p>
        </p:txBody>
      </p:sp>
      <p:sp>
        <p:nvSpPr>
          <p:cNvPr id="55" name="タイトル 1"/>
          <p:cNvSpPr txBox="1">
            <a:spLocks/>
          </p:cNvSpPr>
          <p:nvPr/>
        </p:nvSpPr>
        <p:spPr>
          <a:xfrm>
            <a:off x="57563" y="-26855"/>
            <a:ext cx="7403299" cy="425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dirty="0">
                <a:solidFill>
                  <a:schemeClr val="bg1"/>
                </a:solidFill>
                <a:latin typeface="小塚ゴシック Pr6N R"/>
                <a:ea typeface="小塚ゴシック Pr6N R"/>
                <a:cs typeface="小塚ゴシック Pr6N R"/>
              </a:rPr>
              <a:t>行政</a:t>
            </a:r>
            <a:r>
              <a:rPr lang="ja-JP" altLang="en-US" sz="1400" dirty="0" smtClean="0">
                <a:solidFill>
                  <a:schemeClr val="bg1"/>
                </a:solidFill>
                <a:latin typeface="小塚ゴシック Pr6N R"/>
                <a:ea typeface="小塚ゴシック Pr6N R"/>
                <a:cs typeface="小塚ゴシック Pr6N R"/>
              </a:rPr>
              <a:t>の新着情報から、自分に必要な、関心のある情報のみを自動的に収集して通知</a:t>
            </a:r>
            <a:endParaRPr lang="ja-JP" altLang="en-US" sz="1400" dirty="0">
              <a:solidFill>
                <a:schemeClr val="bg1"/>
              </a:solidFill>
              <a:latin typeface="小塚ゴシック Pr6N R"/>
              <a:ea typeface="小塚ゴシック Pr6N R"/>
              <a:cs typeface="小塚ゴシック Pr6N R"/>
            </a:endParaRPr>
          </a:p>
        </p:txBody>
      </p:sp>
      <p:sp>
        <p:nvSpPr>
          <p:cNvPr id="57" name="タイトル 1"/>
          <p:cNvSpPr>
            <a:spLocks noGrp="1"/>
          </p:cNvSpPr>
          <p:nvPr>
            <p:ph type="ctrTitle"/>
          </p:nvPr>
        </p:nvSpPr>
        <p:spPr>
          <a:xfrm>
            <a:off x="45112" y="222937"/>
            <a:ext cx="6625160" cy="744513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3200" dirty="0" smtClean="0">
                <a:solidFill>
                  <a:schemeClr val="bg1"/>
                </a:solidFill>
                <a:latin typeface="小塚ゴシック Pro M"/>
                <a:ea typeface="小塚ゴシック Pro M"/>
                <a:cs typeface="小塚ゴシック Pro M"/>
              </a:rPr>
              <a:t>PUSH</a:t>
            </a:r>
            <a:r>
              <a:rPr kumimoji="1" lang="ja-JP" altLang="en-US" sz="3200" dirty="0" smtClean="0">
                <a:solidFill>
                  <a:schemeClr val="bg1"/>
                </a:solidFill>
                <a:latin typeface="小塚ゴシック Pro M"/>
                <a:ea typeface="小塚ゴシック Pro M"/>
                <a:cs typeface="小塚ゴシック Pro M"/>
              </a:rPr>
              <a:t>大阪</a:t>
            </a:r>
            <a:endParaRPr kumimoji="1" lang="ja-JP" altLang="en-US" sz="3200" dirty="0">
              <a:solidFill>
                <a:schemeClr val="bg1"/>
              </a:solidFill>
              <a:latin typeface="小塚ゴシック Pro M"/>
              <a:ea typeface="小塚ゴシック Pro M"/>
              <a:cs typeface="小塚ゴシック Pro M"/>
            </a:endParaRPr>
          </a:p>
        </p:txBody>
      </p:sp>
      <p:sp>
        <p:nvSpPr>
          <p:cNvPr id="59" name="角丸四角形 58"/>
          <p:cNvSpPr/>
          <p:nvPr/>
        </p:nvSpPr>
        <p:spPr>
          <a:xfrm>
            <a:off x="8118428" y="305842"/>
            <a:ext cx="756000" cy="756000"/>
          </a:xfrm>
          <a:prstGeom prst="roundRect">
            <a:avLst/>
          </a:prstGeom>
          <a:solidFill>
            <a:srgbClr val="00D861"/>
          </a:solidFill>
          <a:ln w="38100">
            <a:solidFill>
              <a:schemeClr val="bg1">
                <a:lumMod val="9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8149957" y="348578"/>
            <a:ext cx="648000" cy="648000"/>
          </a:xfrm>
          <a:prstGeom prst="rect">
            <a:avLst/>
          </a:prstGeom>
          <a:solidFill>
            <a:srgbClr val="00D861"/>
          </a:solidFill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産業</a:t>
            </a:r>
            <a:endParaRPr lang="en-US" altLang="ja-JP" dirty="0">
              <a:solidFill>
                <a:schemeClr val="bg1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創出</a:t>
            </a:r>
            <a:endParaRPr lang="en-US" altLang="ja-JP" dirty="0">
              <a:solidFill>
                <a:schemeClr val="bg1"/>
              </a:solidFill>
              <a:latin typeface="小塚ゴシック Pr6N M"/>
              <a:ea typeface="小塚ゴシック Pr6N M"/>
              <a:cs typeface="小塚ゴシック Pr6N M"/>
            </a:endParaRPr>
          </a:p>
        </p:txBody>
      </p:sp>
      <p:pic>
        <p:nvPicPr>
          <p:cNvPr id="1026" name="Picture 2" descr="C:\Users\fr021409\Desktop\sys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197" y="2624735"/>
            <a:ext cx="2929249" cy="1861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テキスト ボックス 61"/>
          <p:cNvSpPr txBox="1"/>
          <p:nvPr/>
        </p:nvSpPr>
        <p:spPr>
          <a:xfrm>
            <a:off x="2727968" y="4487911"/>
            <a:ext cx="20795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/>
              <a:t>PUSH</a:t>
            </a:r>
            <a:r>
              <a:rPr kumimoji="1" lang="ja-JP" altLang="en-US" sz="1000" dirty="0" smtClean="0"/>
              <a:t>大阪の実現イメージ</a:t>
            </a:r>
            <a:endParaRPr kumimoji="1" lang="ja-JP" altLang="en-US" sz="10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21515" y="5836908"/>
            <a:ext cx="4951798" cy="6818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200" dirty="0">
                <a:latin typeface="+mn-ea"/>
                <a:cs typeface="小塚ゴシック Pr6N L"/>
              </a:rPr>
              <a:t>　</a:t>
            </a:r>
            <a:r>
              <a:rPr lang="en-US" altLang="ja-JP" sz="1200" dirty="0" smtClean="0">
                <a:latin typeface="+mn-ea"/>
                <a:cs typeface="小塚ゴシック Pr6N L"/>
              </a:rPr>
              <a:t>PUSH</a:t>
            </a:r>
            <a:r>
              <a:rPr lang="ja-JP" altLang="en-US" sz="1200" dirty="0" smtClean="0">
                <a:latin typeface="+mn-ea"/>
                <a:cs typeface="小塚ゴシック Pr6N L"/>
              </a:rPr>
              <a:t>大阪を活用した自治体は、</a:t>
            </a:r>
            <a:r>
              <a:rPr lang="en-US" altLang="ja-JP" sz="1200" dirty="0" smtClean="0">
                <a:latin typeface="+mn-ea"/>
                <a:cs typeface="小塚ゴシック Pr6N L"/>
              </a:rPr>
              <a:t>RSS</a:t>
            </a:r>
            <a:r>
              <a:rPr lang="ja-JP" altLang="en-US" sz="1200" dirty="0" smtClean="0">
                <a:latin typeface="+mn-ea"/>
                <a:cs typeface="小塚ゴシック Pr6N L"/>
              </a:rPr>
              <a:t>ファイルを最低限指定するだけでよく（追加コストはほとんど不要）、すぐにサービスを実現・展開することができる。また今後</a:t>
            </a:r>
            <a:r>
              <a:rPr lang="ja-JP" altLang="en-US" sz="1200" dirty="0">
                <a:latin typeface="+mn-ea"/>
                <a:cs typeface="小塚ゴシック Pr6N L"/>
              </a:rPr>
              <a:t>も</a:t>
            </a:r>
            <a:r>
              <a:rPr lang="ja-JP" altLang="en-US" sz="1200" dirty="0" smtClean="0">
                <a:latin typeface="+mn-ea"/>
                <a:cs typeface="小塚ゴシック Pr6N L"/>
              </a:rPr>
              <a:t>簡単に拡大していくことができる。</a:t>
            </a:r>
            <a:endParaRPr lang="ja-JP" altLang="en-US" sz="1200" dirty="0">
              <a:latin typeface="+mn-ea"/>
              <a:cs typeface="小塚ゴシック Pr6N L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1514" y="2227338"/>
            <a:ext cx="2110033" cy="29984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200" dirty="0" smtClean="0">
                <a:latin typeface="+mn-ea"/>
                <a:cs typeface="小塚ゴシック Pr6N L"/>
              </a:rPr>
              <a:t>　</a:t>
            </a:r>
            <a:r>
              <a:rPr lang="en-US" altLang="ja-JP" sz="1200" dirty="0" smtClean="0">
                <a:latin typeface="+mn-ea"/>
                <a:cs typeface="小塚ゴシック Pr6N L"/>
              </a:rPr>
              <a:t>PUSH</a:t>
            </a:r>
            <a:r>
              <a:rPr lang="ja-JP" altLang="en-US" sz="1200" dirty="0">
                <a:latin typeface="+mn-ea"/>
                <a:cs typeface="小塚ゴシック Pr6N L"/>
              </a:rPr>
              <a:t>大阪は、「</a:t>
            </a:r>
            <a:r>
              <a:rPr lang="en-US" altLang="ja-JP" sz="1200" dirty="0">
                <a:latin typeface="+mn-ea"/>
                <a:cs typeface="小塚ゴシック Pr6N L"/>
              </a:rPr>
              <a:t>Civic Hack Osaka 2014</a:t>
            </a:r>
            <a:r>
              <a:rPr lang="ja-JP" altLang="en-US" sz="1200" dirty="0">
                <a:latin typeface="+mn-ea"/>
                <a:cs typeface="小塚ゴシック Pr6N L"/>
              </a:rPr>
              <a:t>」をきっかけに、大学職員、行政職員、民間技術者の有志によって構成された「「</a:t>
            </a:r>
            <a:r>
              <a:rPr lang="en-US" altLang="ja-JP" sz="1200" dirty="0">
                <a:latin typeface="+mn-ea"/>
                <a:cs typeface="小塚ゴシック Pr6N L"/>
              </a:rPr>
              <a:t>PUSH</a:t>
            </a:r>
            <a:r>
              <a:rPr lang="ja-JP" altLang="en-US" sz="1200" dirty="0">
                <a:latin typeface="+mn-ea"/>
                <a:cs typeface="小塚ゴシック Pr6N L"/>
              </a:rPr>
              <a:t>大阪」開発</a:t>
            </a:r>
            <a:r>
              <a:rPr lang="en-US" altLang="ja-JP" sz="1200" dirty="0">
                <a:latin typeface="+mn-ea"/>
                <a:cs typeface="小塚ゴシック Pr6N L"/>
              </a:rPr>
              <a:t>Team</a:t>
            </a:r>
            <a:r>
              <a:rPr lang="ja-JP" altLang="en-US" sz="1200" dirty="0">
                <a:latin typeface="+mn-ea"/>
                <a:cs typeface="小塚ゴシック Pr6N L"/>
              </a:rPr>
              <a:t>」によって</a:t>
            </a:r>
            <a:r>
              <a:rPr lang="ja-JP" altLang="en-US" sz="1200" dirty="0" smtClean="0">
                <a:latin typeface="+mn-ea"/>
                <a:cs typeface="小塚ゴシック Pr6N L"/>
              </a:rPr>
              <a:t>、「行政が発信する情報が、なかなか市民に届かない」、しかし新しい仕組みを導入する際に、「行政職員の作業コストを増加させたくない」という課題に対し、「既存の情報・仕組みを、うまく活用することで解決しよう」というアプロ</a:t>
            </a:r>
            <a:r>
              <a:rPr lang="en-US" altLang="ja-JP" sz="1200" dirty="0" smtClean="0">
                <a:latin typeface="+mn-ea"/>
                <a:cs typeface="小塚ゴシック Pr6N L"/>
              </a:rPr>
              <a:t>―</a:t>
            </a:r>
            <a:r>
              <a:rPr lang="ja-JP" altLang="en-US" sz="1200" dirty="0" smtClean="0">
                <a:latin typeface="+mn-ea"/>
                <a:cs typeface="小塚ゴシック Pr6N L"/>
              </a:rPr>
              <a:t>チで解決することを目指し、開発がスタートした。</a:t>
            </a:r>
            <a:endParaRPr lang="ja-JP" altLang="en-US" sz="1200" dirty="0">
              <a:latin typeface="+mn-ea"/>
              <a:cs typeface="小塚ゴシック Pr6N L"/>
            </a:endParaRPr>
          </a:p>
        </p:txBody>
      </p:sp>
      <p:sp>
        <p:nvSpPr>
          <p:cNvPr id="63" name="タイトル 1"/>
          <p:cNvSpPr txBox="1">
            <a:spLocks/>
          </p:cNvSpPr>
          <p:nvPr/>
        </p:nvSpPr>
        <p:spPr>
          <a:xfrm>
            <a:off x="57563" y="827741"/>
            <a:ext cx="4749931" cy="425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400" dirty="0" smtClean="0">
                <a:solidFill>
                  <a:schemeClr val="bg1"/>
                </a:solidFill>
                <a:latin typeface="小塚ゴシック Pr6N R"/>
                <a:ea typeface="小塚ゴシック Pr6N R"/>
                <a:cs typeface="小塚ゴシック Pr6N R"/>
              </a:rPr>
              <a:t>By</a:t>
            </a:r>
            <a:r>
              <a:rPr lang="ja-JP" altLang="en-US" sz="1400" dirty="0" smtClean="0">
                <a:solidFill>
                  <a:schemeClr val="bg1"/>
                </a:solidFill>
                <a:latin typeface="小塚ゴシック Pr6N R"/>
                <a:ea typeface="小塚ゴシック Pr6N R"/>
                <a:cs typeface="小塚ゴシック Pr6N R"/>
              </a:rPr>
              <a:t>　「</a:t>
            </a:r>
            <a:r>
              <a:rPr lang="en-US" altLang="ja-JP" sz="1400" dirty="0" smtClean="0">
                <a:solidFill>
                  <a:schemeClr val="bg1"/>
                </a:solidFill>
                <a:latin typeface="小塚ゴシック Pr6N R"/>
                <a:ea typeface="小塚ゴシック Pr6N R"/>
                <a:cs typeface="小塚ゴシック Pr6N R"/>
              </a:rPr>
              <a:t>PUSH</a:t>
            </a:r>
            <a:r>
              <a:rPr lang="ja-JP" altLang="en-US" sz="1400" dirty="0" smtClean="0">
                <a:solidFill>
                  <a:schemeClr val="bg1"/>
                </a:solidFill>
                <a:latin typeface="小塚ゴシック Pr6N R"/>
                <a:ea typeface="小塚ゴシック Pr6N R"/>
                <a:cs typeface="小塚ゴシック Pr6N R"/>
              </a:rPr>
              <a:t>大阪」開発</a:t>
            </a:r>
            <a:r>
              <a:rPr lang="en-US" altLang="ja-JP" sz="1400" dirty="0" smtClean="0">
                <a:solidFill>
                  <a:schemeClr val="bg1"/>
                </a:solidFill>
                <a:latin typeface="小塚ゴシック Pr6N R"/>
                <a:ea typeface="小塚ゴシック Pr6N R"/>
                <a:cs typeface="小塚ゴシック Pr6N R"/>
              </a:rPr>
              <a:t>Team</a:t>
            </a:r>
            <a:endParaRPr lang="ja-JP" altLang="en-US" sz="1400" dirty="0">
              <a:solidFill>
                <a:schemeClr val="bg1"/>
              </a:solidFill>
              <a:latin typeface="小塚ゴシック Pr6N R"/>
              <a:ea typeface="小塚ゴシック Pr6N R"/>
              <a:cs typeface="小塚ゴシック Pr6N R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254290" y="-6186"/>
            <a:ext cx="26640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400" dirty="0" smtClean="0">
                <a:latin typeface="+mn-ea"/>
              </a:rPr>
              <a:t>平成</a:t>
            </a:r>
            <a:r>
              <a:rPr lang="en-US" altLang="ja-JP" sz="1400" dirty="0" smtClean="0">
                <a:latin typeface="+mn-ea"/>
              </a:rPr>
              <a:t>30</a:t>
            </a:r>
            <a:r>
              <a:rPr lang="ja-JP" altLang="en-US" sz="1400" dirty="0" smtClean="0">
                <a:latin typeface="+mn-ea"/>
              </a:rPr>
              <a:t>年</a:t>
            </a:r>
            <a:r>
              <a:rPr lang="en-US" altLang="ja-JP" sz="1400" dirty="0" smtClean="0">
                <a:latin typeface="+mn-ea"/>
              </a:rPr>
              <a:t>2</a:t>
            </a:r>
            <a:r>
              <a:rPr lang="ja-JP" altLang="en-US" sz="1400" dirty="0" smtClean="0">
                <a:latin typeface="+mn-ea"/>
              </a:rPr>
              <a:t>月</a:t>
            </a:r>
            <a:r>
              <a:rPr lang="en-US" altLang="ja-JP" sz="1400" dirty="0" smtClean="0">
                <a:latin typeface="+mn-ea"/>
              </a:rPr>
              <a:t>21</a:t>
            </a:r>
            <a:r>
              <a:rPr lang="ja-JP" altLang="en-US" sz="1400" dirty="0" smtClean="0">
                <a:latin typeface="+mn-ea"/>
              </a:rPr>
              <a:t>日版</a:t>
            </a:r>
            <a:endParaRPr lang="ja-JP" altLang="en-US" sz="1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7935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441</Words>
  <Application>Microsoft Office PowerPoint</Application>
  <PresentationFormat>A4 210 x 297 mm</PresentationFormat>
  <Paragraphs>64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ＭＳ Ｐゴシック</vt:lpstr>
      <vt:lpstr>ヒラギノ角ゴ Pro W3</vt:lpstr>
      <vt:lpstr>フォントポにほんご</vt:lpstr>
      <vt:lpstr>小塚ゴシック Pr6N L</vt:lpstr>
      <vt:lpstr>小塚ゴシック Pr6N M</vt:lpstr>
      <vt:lpstr>小塚ゴシック Pr6N R</vt:lpstr>
      <vt:lpstr>小塚ゴシック Pro M</vt:lpstr>
      <vt:lpstr>Arial</vt:lpstr>
      <vt:lpstr>Calibri</vt:lpstr>
      <vt:lpstr>Corbel</vt:lpstr>
      <vt:lpstr>Wingdings</vt:lpstr>
      <vt:lpstr>ホワイト</vt:lpstr>
      <vt:lpstr>PUSH大阪</vt:lpstr>
      <vt:lpstr>PUSH大阪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2018-02-21T07:46:11Z</dcterms:created>
  <dcterms:modified xsi:type="dcterms:W3CDTF">2018-02-21T07:46:14Z</dcterms:modified>
</cp:coreProperties>
</file>