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69" r:id="rId2"/>
    <p:sldId id="270" r:id="rId3"/>
  </p:sldIdLst>
  <p:sldSz cx="9906000" cy="6858000" type="A4"/>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12" userDrawn="1">
          <p15:clr>
            <a:srgbClr val="A4A3A4"/>
          </p15:clr>
        </p15:guide>
        <p15:guide id="2" pos="3120">
          <p15:clr>
            <a:srgbClr val="A4A3A4"/>
          </p15:clr>
        </p15:guide>
        <p15:guide id="3" orient="horz" pos="404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861"/>
    <a:srgbClr val="008000"/>
    <a:srgbClr val="FFFFFF"/>
    <a:srgbClr val="4CA6FF"/>
    <a:srgbClr val="40CCFB"/>
    <a:srgbClr val="DEFFFF"/>
    <a:srgbClr val="0080FF"/>
    <a:srgbClr val="0959FF"/>
    <a:srgbClr val="0E79FF"/>
    <a:srgbClr val="0854F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86" autoAdjust="0"/>
    <p:restoredTop sz="99833" autoAdjust="0"/>
  </p:normalViewPr>
  <p:slideViewPr>
    <p:cSldViewPr snapToGrid="0" snapToObjects="1">
      <p:cViewPr varScale="1">
        <p:scale>
          <a:sx n="72" d="100"/>
          <a:sy n="72" d="100"/>
        </p:scale>
        <p:origin x="1128" y="66"/>
      </p:cViewPr>
      <p:guideLst>
        <p:guide orient="horz" pos="1412"/>
        <p:guide pos="3120"/>
        <p:guide orient="horz" pos="40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jpeg"/><Relationship Id="rId7" Type="http://schemas.openxmlformats.org/officeDocument/2006/relationships/image" Target="file://localhost/Users/meg/Desktop/%E7%89%B9%E7%A0%94/%E7%89%B9%E7%A0%94OD/%E3%82%A2%E3%82%A4%E3%82%B3%E3%83%B3/%E3%81%B2%E3%82%89%E3%82%81%E3%81%8D.png"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file://localhost/Users/meg/Desktop/%E7%89%B9%E7%A0%94/%E7%89%B9%E7%A0%94OD/%E3%82%A2%E3%82%A4%E3%82%B3%E3%83%B3/%E3%83%8F%E3%83%86%E3%83%8A.png"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C:\Users\fr021409\Desktop\Screenshot_2015-08-06-19-46-19-300x55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127" y="3186669"/>
            <a:ext cx="1301173" cy="238548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fr021409\Desktop\392x696b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921" y="3350055"/>
            <a:ext cx="1304597" cy="2316324"/>
          </a:xfrm>
          <a:prstGeom prst="rect">
            <a:avLst/>
          </a:prstGeom>
          <a:noFill/>
          <a:extLst>
            <a:ext uri="{909E8E84-426E-40DD-AFC4-6F175D3DCCD1}">
              <a14:hiddenFill xmlns:a14="http://schemas.microsoft.com/office/drawing/2010/main">
                <a:solidFill>
                  <a:srgbClr val="FFFFFF"/>
                </a:solidFill>
              </a14:hiddenFill>
            </a:ext>
          </a:extLst>
        </p:spPr>
      </p:pic>
      <p:sp>
        <p:nvSpPr>
          <p:cNvPr id="49" name="正方形/長方形 48"/>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smtClean="0">
              <a:solidFill>
                <a:sysClr val="window" lastClr="FFFFFF"/>
              </a:solidFill>
              <a:latin typeface="Corbel"/>
              <a:ea typeface="ヒラギノ角ゴ Pro W3"/>
            </a:endParaRPr>
          </a:p>
        </p:txBody>
      </p:sp>
      <p:sp>
        <p:nvSpPr>
          <p:cNvPr id="54" name="正方形/長方形 53"/>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dirty="0" smtClean="0">
              <a:solidFill>
                <a:sysClr val="window" lastClr="FFFFFF"/>
              </a:solidFill>
              <a:latin typeface="Corbel"/>
              <a:ea typeface="ヒラギノ角ゴ Pro W3"/>
            </a:endParaRPr>
          </a:p>
        </p:txBody>
      </p:sp>
      <p:sp>
        <p:nvSpPr>
          <p:cNvPr id="15" name="タイトル 1"/>
          <p:cNvSpPr txBox="1">
            <a:spLocks/>
          </p:cNvSpPr>
          <p:nvPr/>
        </p:nvSpPr>
        <p:spPr>
          <a:xfrm>
            <a:off x="-350" y="1496340"/>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500" dirty="0">
                <a:solidFill>
                  <a:srgbClr val="308007"/>
                </a:solidFill>
                <a:latin typeface="小塚ゴシック Pr6N R"/>
                <a:ea typeface="小塚ゴシック Pr6N R"/>
                <a:cs typeface="小塚ゴシック Pr6N R"/>
              </a:rPr>
              <a:t>狛江市内を循環するコミュニティバスの停留所から狛江市内の公共施設（</a:t>
            </a:r>
            <a:r>
              <a:rPr lang="en-US" altLang="ja-JP" sz="1500" dirty="0">
                <a:solidFill>
                  <a:srgbClr val="308007"/>
                </a:solidFill>
                <a:latin typeface="小塚ゴシック Pr6N R"/>
                <a:ea typeface="小塚ゴシック Pr6N R"/>
                <a:cs typeface="小塚ゴシック Pr6N R"/>
              </a:rPr>
              <a:t>51</a:t>
            </a:r>
            <a:r>
              <a:rPr lang="ja-JP" altLang="en-US" sz="1500" dirty="0">
                <a:solidFill>
                  <a:srgbClr val="308007"/>
                </a:solidFill>
                <a:latin typeface="小塚ゴシック Pr6N R"/>
                <a:ea typeface="小塚ゴシック Pr6N R"/>
                <a:cs typeface="小塚ゴシック Pr6N R"/>
              </a:rPr>
              <a:t>施設）までの経路を、車いす利用者、高齢者、ベビーカー利用者、健常者の属性に合わせたナビゲーションで提供</a:t>
            </a:r>
            <a:r>
              <a:rPr lang="ja-JP" altLang="en-US" sz="1500" dirty="0" smtClean="0">
                <a:solidFill>
                  <a:srgbClr val="308007"/>
                </a:solidFill>
                <a:latin typeface="小塚ゴシック Pr6N R"/>
                <a:ea typeface="小塚ゴシック Pr6N R"/>
                <a:cs typeface="小塚ゴシック Pr6N R"/>
              </a:rPr>
              <a:t>。</a:t>
            </a:r>
            <a:endParaRPr lang="ja-JP" altLang="en-US" sz="1500" dirty="0">
              <a:solidFill>
                <a:srgbClr val="308007"/>
              </a:solidFill>
              <a:latin typeface="小塚ゴシック Pr6N R"/>
              <a:ea typeface="小塚ゴシック Pr6N R"/>
              <a:cs typeface="小塚ゴシック Pr6N R"/>
            </a:endParaRPr>
          </a:p>
        </p:txBody>
      </p:sp>
      <p:cxnSp>
        <p:nvCxnSpPr>
          <p:cNvPr id="58" name="直線コネクタ 57"/>
          <p:cNvCxnSpPr/>
          <p:nvPr/>
        </p:nvCxnSpPr>
        <p:spPr>
          <a:xfrm flipH="1">
            <a:off x="4372" y="1405574"/>
            <a:ext cx="9901628"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flipH="1">
            <a:off x="-348" y="2204445"/>
            <a:ext cx="9911640"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11" name="角丸四角形 10"/>
          <p:cNvSpPr/>
          <p:nvPr/>
        </p:nvSpPr>
        <p:spPr>
          <a:xfrm>
            <a:off x="6255232" y="305842"/>
            <a:ext cx="756000" cy="756000"/>
          </a:xfrm>
          <a:prstGeom prst="roundRect">
            <a:avLst/>
          </a:prstGeom>
          <a:solidFill>
            <a:srgbClr val="00D86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13" name="テキスト ボックス 12"/>
          <p:cNvSpPr txBox="1"/>
          <p:nvPr/>
        </p:nvSpPr>
        <p:spPr>
          <a:xfrm>
            <a:off x="6308439" y="348578"/>
            <a:ext cx="648000" cy="648000"/>
          </a:xfrm>
          <a:prstGeom prst="rect">
            <a:avLst/>
          </a:prstGeom>
          <a:solidFill>
            <a:srgbClr val="00D861"/>
          </a:solidFill>
        </p:spPr>
        <p:txBody>
          <a:bodyPr wrap="none" rtlCol="0">
            <a:spAutoFit/>
          </a:bodyPr>
          <a:lstStyle/>
          <a:p>
            <a:r>
              <a:rPr lang="ja-JP" altLang="en-US" dirty="0" smtClean="0">
                <a:solidFill>
                  <a:schemeClr val="bg1"/>
                </a:solidFill>
                <a:latin typeface="小塚ゴシック Pr6N M"/>
                <a:ea typeface="小塚ゴシック Pr6N M"/>
                <a:cs typeface="小塚ゴシック Pr6N M"/>
              </a:rPr>
              <a:t>防災</a:t>
            </a:r>
            <a:endParaRPr lang="en-US" altLang="ja-JP" dirty="0" smtClean="0">
              <a:solidFill>
                <a:schemeClr val="bg1"/>
              </a:solidFill>
              <a:latin typeface="小塚ゴシック Pr6N M"/>
              <a:ea typeface="小塚ゴシック Pr6N M"/>
              <a:cs typeface="小塚ゴシック Pr6N M"/>
            </a:endParaRPr>
          </a:p>
          <a:p>
            <a:r>
              <a:rPr lang="ja-JP" altLang="en-US" dirty="0" smtClean="0">
                <a:solidFill>
                  <a:schemeClr val="bg1"/>
                </a:solidFill>
                <a:latin typeface="小塚ゴシック Pr6N M"/>
                <a:ea typeface="小塚ゴシック Pr6N M"/>
                <a:cs typeface="小塚ゴシック Pr6N M"/>
              </a:rPr>
              <a:t>減災</a:t>
            </a:r>
            <a:endParaRPr lang="ja-JP" altLang="en-US" dirty="0">
              <a:solidFill>
                <a:schemeClr val="bg1"/>
              </a:solidFill>
              <a:latin typeface="小塚ゴシック Pr6N M"/>
              <a:ea typeface="小塚ゴシック Pr6N M"/>
              <a:cs typeface="小塚ゴシック Pr6N M"/>
            </a:endParaRPr>
          </a:p>
        </p:txBody>
      </p:sp>
      <p:sp>
        <p:nvSpPr>
          <p:cNvPr id="67" name="角丸四角形 66"/>
          <p:cNvSpPr/>
          <p:nvPr/>
        </p:nvSpPr>
        <p:spPr>
          <a:xfrm>
            <a:off x="7172281" y="309099"/>
            <a:ext cx="752743" cy="752743"/>
          </a:xfrm>
          <a:prstGeom prst="roundRect">
            <a:avLst/>
          </a:prstGeom>
          <a:solidFill>
            <a:schemeClr val="bg1"/>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74" name="テキスト ボックス 73"/>
          <p:cNvSpPr txBox="1"/>
          <p:nvPr/>
        </p:nvSpPr>
        <p:spPr>
          <a:xfrm>
            <a:off x="7225487" y="348578"/>
            <a:ext cx="648000" cy="648000"/>
          </a:xfrm>
          <a:prstGeom prst="rect">
            <a:avLst/>
          </a:prstGeom>
          <a:noFill/>
        </p:spPr>
        <p:txBody>
          <a:bodyPr wrap="none" rtlCol="0">
            <a:spAutoFit/>
          </a:bodyPr>
          <a:lstStyle/>
          <a:p>
            <a:r>
              <a:rPr lang="ja-JP" altLang="en-US" b="1" dirty="0" smtClean="0">
                <a:solidFill>
                  <a:srgbClr val="00D861"/>
                </a:solidFill>
                <a:latin typeface="小塚ゴシック Pr6N M"/>
                <a:ea typeface="小塚ゴシック Pr6N M"/>
                <a:cs typeface="小塚ゴシック Pr6N M"/>
              </a:rPr>
              <a:t>少子</a:t>
            </a:r>
            <a:endParaRPr lang="en-US" altLang="ja-JP" b="1" dirty="0" smtClean="0">
              <a:solidFill>
                <a:srgbClr val="00D861"/>
              </a:solidFill>
              <a:latin typeface="小塚ゴシック Pr6N M"/>
              <a:ea typeface="小塚ゴシック Pr6N M"/>
              <a:cs typeface="小塚ゴシック Pr6N M"/>
            </a:endParaRPr>
          </a:p>
          <a:p>
            <a:r>
              <a:rPr lang="ja-JP" altLang="en-US" b="1" dirty="0" smtClean="0">
                <a:solidFill>
                  <a:srgbClr val="00D861"/>
                </a:solidFill>
                <a:latin typeface="小塚ゴシック Pr6N M"/>
                <a:ea typeface="小塚ゴシック Pr6N M"/>
                <a:cs typeface="小塚ゴシック Pr6N M"/>
              </a:rPr>
              <a:t>高齢</a:t>
            </a:r>
            <a:endParaRPr lang="en-US" altLang="ja-JP" b="1" dirty="0" smtClean="0">
              <a:solidFill>
                <a:srgbClr val="00D861"/>
              </a:solidFill>
              <a:latin typeface="小塚ゴシック Pr6N M"/>
              <a:ea typeface="小塚ゴシック Pr6N M"/>
              <a:cs typeface="小塚ゴシック Pr6N M"/>
            </a:endParaRPr>
          </a:p>
        </p:txBody>
      </p:sp>
      <p:sp>
        <p:nvSpPr>
          <p:cNvPr id="77" name="角丸四角形 76"/>
          <p:cNvSpPr/>
          <p:nvPr/>
        </p:nvSpPr>
        <p:spPr>
          <a:xfrm>
            <a:off x="9006671" y="305842"/>
            <a:ext cx="756000" cy="756000"/>
          </a:xfrm>
          <a:prstGeom prst="roundRect">
            <a:avLst/>
          </a:prstGeom>
          <a:no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76" name="テキスト ボックス 75"/>
          <p:cNvSpPr txBox="1"/>
          <p:nvPr/>
        </p:nvSpPr>
        <p:spPr>
          <a:xfrm>
            <a:off x="9059584" y="323178"/>
            <a:ext cx="671979" cy="738664"/>
          </a:xfrm>
          <a:prstGeom prst="rect">
            <a:avLst/>
          </a:prstGeom>
          <a:noFill/>
        </p:spPr>
        <p:txBody>
          <a:bodyPr wrap="none" rtlCol="0">
            <a:spAutoFit/>
          </a:bodyPr>
          <a:lstStyle/>
          <a:p>
            <a:r>
              <a:rPr lang="ja-JP" altLang="en-US" sz="1400" dirty="0" smtClean="0">
                <a:solidFill>
                  <a:schemeClr val="bg1"/>
                </a:solidFill>
                <a:latin typeface="小塚ゴシック Pr6N M"/>
                <a:ea typeface="小塚ゴシック Pr6N M"/>
                <a:cs typeface="小塚ゴシック Pr6N M"/>
              </a:rPr>
              <a:t>防犯</a:t>
            </a:r>
            <a:endParaRPr lang="en-US" altLang="ja-JP" sz="1400" dirty="0" smtClean="0">
              <a:solidFill>
                <a:schemeClr val="bg1"/>
              </a:solidFill>
              <a:latin typeface="小塚ゴシック Pr6N M"/>
              <a:ea typeface="小塚ゴシック Pr6N M"/>
              <a:cs typeface="小塚ゴシック Pr6N M"/>
            </a:endParaRPr>
          </a:p>
          <a:p>
            <a:r>
              <a:rPr lang="ja-JP" altLang="en-US" sz="1400" dirty="0" smtClean="0">
                <a:solidFill>
                  <a:schemeClr val="bg1"/>
                </a:solidFill>
                <a:latin typeface="小塚ゴシック Pr6N M"/>
                <a:ea typeface="小塚ゴシック Pr6N M"/>
                <a:cs typeface="小塚ゴシック Pr6N M"/>
              </a:rPr>
              <a:t>医療</a:t>
            </a:r>
            <a:endParaRPr lang="en-US" altLang="ja-JP" sz="1400" dirty="0" smtClean="0">
              <a:solidFill>
                <a:schemeClr val="bg1"/>
              </a:solidFill>
              <a:latin typeface="小塚ゴシック Pr6N M"/>
              <a:ea typeface="小塚ゴシック Pr6N M"/>
              <a:cs typeface="小塚ゴシック Pr6N M"/>
            </a:endParaRPr>
          </a:p>
          <a:p>
            <a:r>
              <a:rPr lang="ja-JP" altLang="en-US" sz="1400" dirty="0" smtClean="0">
                <a:solidFill>
                  <a:schemeClr val="bg1"/>
                </a:solidFill>
                <a:latin typeface="小塚ゴシック Pr6N M"/>
                <a:ea typeface="小塚ゴシック Pr6N M"/>
                <a:cs typeface="小塚ゴシック Pr6N M"/>
              </a:rPr>
              <a:t>教育</a:t>
            </a:r>
            <a:r>
              <a:rPr lang="ja-JP" altLang="en-US" sz="1000" dirty="0" smtClean="0">
                <a:solidFill>
                  <a:schemeClr val="bg1"/>
                </a:solidFill>
                <a:latin typeface="小塚ゴシック Pr6N M"/>
                <a:ea typeface="小塚ゴシック Pr6N M"/>
                <a:cs typeface="小塚ゴシック Pr6N M"/>
              </a:rPr>
              <a:t>等</a:t>
            </a:r>
            <a:endParaRPr lang="en-US" altLang="ja-JP" dirty="0" smtClean="0">
              <a:solidFill>
                <a:schemeClr val="bg1"/>
              </a:solidFill>
              <a:latin typeface="小塚ゴシック Pr6N M"/>
              <a:ea typeface="小塚ゴシック Pr6N M"/>
              <a:cs typeface="小塚ゴシック Pr6N M"/>
            </a:endParaRPr>
          </a:p>
        </p:txBody>
      </p:sp>
      <p:sp>
        <p:nvSpPr>
          <p:cNvPr id="35" name="タイトル 1"/>
          <p:cNvSpPr txBox="1">
            <a:spLocks/>
          </p:cNvSpPr>
          <p:nvPr/>
        </p:nvSpPr>
        <p:spPr>
          <a:xfrm>
            <a:off x="57562" y="-26855"/>
            <a:ext cx="7638637" cy="425018"/>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chemeClr val="bg1"/>
                </a:solidFill>
                <a:latin typeface="小塚ゴシック Pr6N R"/>
                <a:ea typeface="小塚ゴシック Pr6N R"/>
                <a:cs typeface="小塚ゴシック Pr6N R"/>
              </a:rPr>
              <a:t>高齢者、</a:t>
            </a:r>
            <a:r>
              <a:rPr lang="ja-JP" altLang="en-US" sz="1400" dirty="0" err="1" smtClean="0">
                <a:solidFill>
                  <a:schemeClr val="bg1"/>
                </a:solidFill>
                <a:latin typeface="小塚ゴシック Pr6N R"/>
                <a:ea typeface="小塚ゴシック Pr6N R"/>
                <a:cs typeface="小塚ゴシック Pr6N R"/>
              </a:rPr>
              <a:t>障がい</a:t>
            </a:r>
            <a:r>
              <a:rPr lang="ja-JP" altLang="en-US" sz="1400" dirty="0" smtClean="0">
                <a:solidFill>
                  <a:schemeClr val="bg1"/>
                </a:solidFill>
                <a:latin typeface="小塚ゴシック Pr6N R"/>
                <a:ea typeface="小塚ゴシック Pr6N R"/>
                <a:cs typeface="小塚ゴシック Pr6N R"/>
              </a:rPr>
              <a:t>者、ベビーカー利用者のニーズに応じた最適な</a:t>
            </a:r>
            <a:r>
              <a:rPr lang="ja-JP" altLang="en-US" sz="1400" dirty="0">
                <a:solidFill>
                  <a:schemeClr val="bg1"/>
                </a:solidFill>
                <a:latin typeface="小塚ゴシック Pr6N R"/>
                <a:ea typeface="小塚ゴシック Pr6N R"/>
                <a:cs typeface="小塚ゴシック Pr6N R"/>
              </a:rPr>
              <a:t>バリアフリー</a:t>
            </a:r>
            <a:r>
              <a:rPr lang="ja-JP" altLang="en-US" sz="1400" dirty="0" smtClean="0">
                <a:solidFill>
                  <a:schemeClr val="bg1"/>
                </a:solidFill>
                <a:latin typeface="小塚ゴシック Pr6N R"/>
                <a:ea typeface="小塚ゴシック Pr6N R"/>
                <a:cs typeface="小塚ゴシック Pr6N R"/>
              </a:rPr>
              <a:t>ルートをナビゲーション！</a:t>
            </a:r>
            <a:endParaRPr lang="ja-JP" altLang="en-US" sz="1400" dirty="0">
              <a:solidFill>
                <a:schemeClr val="bg1"/>
              </a:solidFill>
              <a:latin typeface="小塚ゴシック Pr6N R"/>
              <a:ea typeface="小塚ゴシック Pr6N R"/>
              <a:cs typeface="小塚ゴシック Pr6N R"/>
            </a:endParaRPr>
          </a:p>
        </p:txBody>
      </p:sp>
      <p:sp>
        <p:nvSpPr>
          <p:cNvPr id="36"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chemeClr val="bg1"/>
                </a:solidFill>
                <a:latin typeface="小塚ゴシック Pr6N R"/>
                <a:ea typeface="小塚ゴシック Pr6N R"/>
                <a:cs typeface="小塚ゴシック Pr6N R"/>
              </a:rPr>
              <a:t>By</a:t>
            </a:r>
            <a:r>
              <a:rPr lang="ja-JP" altLang="en-US" sz="1400" dirty="0" smtClean="0">
                <a:solidFill>
                  <a:schemeClr val="bg1"/>
                </a:solidFill>
                <a:latin typeface="小塚ゴシック Pr6N R"/>
                <a:ea typeface="小塚ゴシック Pr6N R"/>
                <a:cs typeface="小塚ゴシック Pr6N R"/>
              </a:rPr>
              <a:t> 狛江市</a:t>
            </a:r>
            <a:endParaRPr lang="ja-JP" altLang="en-US" sz="1400" dirty="0">
              <a:solidFill>
                <a:schemeClr val="bg1"/>
              </a:solidFill>
              <a:latin typeface="小塚ゴシック Pr6N R"/>
              <a:ea typeface="小塚ゴシック Pr6N R"/>
              <a:cs typeface="小塚ゴシック Pr6N R"/>
            </a:endParaRPr>
          </a:p>
        </p:txBody>
      </p:sp>
      <p:sp>
        <p:nvSpPr>
          <p:cNvPr id="37" name="タイトル 1"/>
          <p:cNvSpPr>
            <a:spLocks noGrp="1"/>
          </p:cNvSpPr>
          <p:nvPr>
            <p:ph type="ctrTitle"/>
          </p:nvPr>
        </p:nvSpPr>
        <p:spPr>
          <a:xfrm>
            <a:off x="45112" y="222937"/>
            <a:ext cx="6625160" cy="744513"/>
          </a:xfrm>
        </p:spPr>
        <p:txBody>
          <a:bodyPr>
            <a:noAutofit/>
          </a:bodyPr>
          <a:lstStyle/>
          <a:p>
            <a:pPr algn="l"/>
            <a:r>
              <a:rPr lang="ja-JP" altLang="en-US" sz="3200" dirty="0" smtClean="0">
                <a:solidFill>
                  <a:schemeClr val="bg1"/>
                </a:solidFill>
                <a:latin typeface="小塚ゴシック Pro M"/>
                <a:ea typeface="小塚ゴシック Pro M"/>
                <a:cs typeface="小塚ゴシック Pro M"/>
              </a:rPr>
              <a:t>ココシルこまえ　バリアフリーナビ</a:t>
            </a:r>
            <a:endParaRPr kumimoji="1" lang="ja-JP" altLang="en-US" sz="3200" dirty="0">
              <a:solidFill>
                <a:schemeClr val="bg1"/>
              </a:solidFill>
              <a:latin typeface="小塚ゴシック Pro M"/>
              <a:ea typeface="小塚ゴシック Pro M"/>
              <a:cs typeface="小塚ゴシック Pro M"/>
            </a:endParaRPr>
          </a:p>
        </p:txBody>
      </p:sp>
      <p:sp>
        <p:nvSpPr>
          <p:cNvPr id="43" name="角丸四角形 42"/>
          <p:cNvSpPr/>
          <p:nvPr/>
        </p:nvSpPr>
        <p:spPr>
          <a:xfrm>
            <a:off x="5044579" y="4623485"/>
            <a:ext cx="4378908" cy="1739564"/>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sp>
        <p:nvSpPr>
          <p:cNvPr id="44" name="片側の 2 つの角を丸めた四角形 43"/>
          <p:cNvSpPr/>
          <p:nvPr/>
        </p:nvSpPr>
        <p:spPr>
          <a:xfrm>
            <a:off x="5044579" y="4614108"/>
            <a:ext cx="4378908" cy="464531"/>
          </a:xfrm>
          <a:prstGeom prst="round2SameRect">
            <a:avLst>
              <a:gd name="adj1" fmla="val 40827"/>
              <a:gd name="adj2" fmla="val 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sp>
        <p:nvSpPr>
          <p:cNvPr id="46" name="下矢印 45"/>
          <p:cNvSpPr/>
          <p:nvPr/>
        </p:nvSpPr>
        <p:spPr>
          <a:xfrm>
            <a:off x="7092664" y="4305564"/>
            <a:ext cx="279196" cy="293009"/>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pic>
        <p:nvPicPr>
          <p:cNvPr id="48" name="ハテナ.png" descr="/Users/meg/Desktop/特研/特研OD/アイコン/ハテナ.png"/>
          <p:cNvPicPr>
            <a:picLocks noChangeAspect="1"/>
          </p:cNvPicPr>
          <p:nvPr/>
        </p:nvPicPr>
        <p:blipFill>
          <a:blip r:embed="rId4" r:link="rId5" cstate="print">
            <a:extLst>
              <a:ext uri="{28A0092B-C50C-407E-A947-70E740481C1C}">
                <a14:useLocalDpi xmlns:a14="http://schemas.microsoft.com/office/drawing/2010/main" val="0"/>
              </a:ext>
            </a:extLst>
          </a:blip>
          <a:stretch>
            <a:fillRect/>
          </a:stretch>
        </p:blipFill>
        <p:spPr>
          <a:xfrm>
            <a:off x="8674187" y="2955027"/>
            <a:ext cx="902425" cy="902425"/>
          </a:xfrm>
          <a:prstGeom prst="rect">
            <a:avLst/>
          </a:prstGeom>
        </p:spPr>
      </p:pic>
      <p:sp>
        <p:nvSpPr>
          <p:cNvPr id="50" name="テキスト ボックス 49"/>
          <p:cNvSpPr txBox="1"/>
          <p:nvPr/>
        </p:nvSpPr>
        <p:spPr>
          <a:xfrm>
            <a:off x="5150464" y="2402454"/>
            <a:ext cx="3856207" cy="369332"/>
          </a:xfrm>
          <a:prstGeom prst="rect">
            <a:avLst/>
          </a:prstGeom>
          <a:noFill/>
        </p:spPr>
        <p:txBody>
          <a:bodyPr wrap="square" rtlCol="0">
            <a:spAutoFit/>
          </a:bodyPr>
          <a:lstStyle/>
          <a:p>
            <a:r>
              <a:rPr lang="ja-JP" altLang="en-US" b="1" dirty="0" smtClean="0">
                <a:solidFill>
                  <a:srgbClr val="308007"/>
                </a:solidFill>
                <a:latin typeface="+mn-ea"/>
                <a:cs typeface="小塚ゴシック Pr6N M"/>
              </a:rPr>
              <a:t>バリアフリーナビ </a:t>
            </a:r>
            <a:r>
              <a:rPr lang="ja-JP" altLang="en-US" sz="1600" b="1" dirty="0" smtClean="0">
                <a:solidFill>
                  <a:srgbClr val="308007"/>
                </a:solidFill>
                <a:latin typeface="+mn-ea"/>
                <a:cs typeface="小塚ゴシック Pr6N M"/>
              </a:rPr>
              <a:t>誕生</a:t>
            </a:r>
            <a:r>
              <a:rPr lang="ja-JP" altLang="en-US" sz="1600" b="1" dirty="0">
                <a:solidFill>
                  <a:srgbClr val="308007"/>
                </a:solidFill>
                <a:latin typeface="+mn-ea"/>
                <a:cs typeface="小塚ゴシック Pr6N M"/>
              </a:rPr>
              <a:t>の</a:t>
            </a:r>
            <a:r>
              <a:rPr lang="en-US" altLang="ja-JP" b="1" dirty="0">
                <a:solidFill>
                  <a:srgbClr val="308007"/>
                </a:solidFill>
                <a:latin typeface="+mn-ea"/>
                <a:cs typeface="小塚ゴシック Pr6N M"/>
              </a:rPr>
              <a:t> </a:t>
            </a:r>
            <a:r>
              <a:rPr lang="ja-JP" altLang="en-US" b="1" dirty="0">
                <a:solidFill>
                  <a:srgbClr val="308007"/>
                </a:solidFill>
                <a:latin typeface="+mn-ea"/>
                <a:cs typeface="小塚ゴシック Pr6N M"/>
              </a:rPr>
              <a:t>キッカケ</a:t>
            </a:r>
          </a:p>
        </p:txBody>
      </p:sp>
      <p:pic>
        <p:nvPicPr>
          <p:cNvPr id="52" name="ひらめき.png" descr="/Users/meg/Desktop/特研/特研OD/アイコン/ひらめき.png"/>
          <p:cNvPicPr>
            <a:picLocks noChangeAspect="1"/>
          </p:cNvPicPr>
          <p:nvPr/>
        </p:nvPicPr>
        <p:blipFill>
          <a:blip r:embed="rId6" r:link="rId7" cstate="print">
            <a:extLst>
              <a:ext uri="{28A0092B-C50C-407E-A947-70E740481C1C}">
                <a14:useLocalDpi xmlns:a14="http://schemas.microsoft.com/office/drawing/2010/main" val="0"/>
              </a:ext>
            </a:extLst>
          </a:blip>
          <a:stretch>
            <a:fillRect/>
          </a:stretch>
        </p:blipFill>
        <p:spPr>
          <a:xfrm>
            <a:off x="8680101" y="5236655"/>
            <a:ext cx="844901" cy="844901"/>
          </a:xfrm>
          <a:prstGeom prst="rect">
            <a:avLst/>
          </a:prstGeom>
          <a:noFill/>
        </p:spPr>
      </p:pic>
      <p:sp>
        <p:nvSpPr>
          <p:cNvPr id="53" name="テキスト ボックス 52"/>
          <p:cNvSpPr txBox="1"/>
          <p:nvPr/>
        </p:nvSpPr>
        <p:spPr>
          <a:xfrm>
            <a:off x="5150465" y="4673757"/>
            <a:ext cx="3594254" cy="369332"/>
          </a:xfrm>
          <a:prstGeom prst="rect">
            <a:avLst/>
          </a:prstGeom>
          <a:noFill/>
        </p:spPr>
        <p:txBody>
          <a:bodyPr wrap="none" rtlCol="0">
            <a:spAutoFit/>
          </a:bodyPr>
          <a:lstStyle/>
          <a:p>
            <a:r>
              <a:rPr lang="ja-JP" altLang="en-US" b="1" dirty="0" smtClean="0">
                <a:solidFill>
                  <a:schemeClr val="bg1"/>
                </a:solidFill>
                <a:latin typeface="+mn-ea"/>
                <a:cs typeface="小塚ゴシック Pr6N M"/>
              </a:rPr>
              <a:t>バリアフリーナビ </a:t>
            </a:r>
            <a:r>
              <a:rPr lang="ja-JP" altLang="en-US" sz="1600" b="1" dirty="0" smtClean="0">
                <a:solidFill>
                  <a:schemeClr val="bg1"/>
                </a:solidFill>
                <a:latin typeface="+mn-ea"/>
                <a:cs typeface="小塚ゴシック Pr6N M"/>
              </a:rPr>
              <a:t>で</a:t>
            </a:r>
            <a:r>
              <a:rPr lang="ja-JP" altLang="en-US" sz="1600" b="1" dirty="0">
                <a:solidFill>
                  <a:schemeClr val="bg1"/>
                </a:solidFill>
                <a:latin typeface="+mn-ea"/>
                <a:cs typeface="小塚ゴシック Pr6N M"/>
              </a:rPr>
              <a:t>こう</a:t>
            </a:r>
            <a:r>
              <a:rPr lang="en-US" altLang="ja-JP" b="1" dirty="0">
                <a:solidFill>
                  <a:schemeClr val="bg1"/>
                </a:solidFill>
                <a:latin typeface="+mn-ea"/>
                <a:cs typeface="小塚ゴシック Pr6N M"/>
              </a:rPr>
              <a:t> </a:t>
            </a:r>
            <a:r>
              <a:rPr lang="ja-JP" altLang="en-US" b="1" dirty="0">
                <a:solidFill>
                  <a:schemeClr val="bg1"/>
                </a:solidFill>
                <a:latin typeface="+mn-ea"/>
                <a:cs typeface="小塚ゴシック Pr6N M"/>
              </a:rPr>
              <a:t>変わった！</a:t>
            </a:r>
          </a:p>
        </p:txBody>
      </p:sp>
      <p:sp>
        <p:nvSpPr>
          <p:cNvPr id="57" name="角丸四角形 56"/>
          <p:cNvSpPr/>
          <p:nvPr/>
        </p:nvSpPr>
        <p:spPr>
          <a:xfrm>
            <a:off x="5042808" y="2412663"/>
            <a:ext cx="4378908" cy="1851337"/>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sp>
        <p:nvSpPr>
          <p:cNvPr id="60" name="角丸四角形 59"/>
          <p:cNvSpPr/>
          <p:nvPr/>
        </p:nvSpPr>
        <p:spPr>
          <a:xfrm>
            <a:off x="96354" y="2399664"/>
            <a:ext cx="2336173" cy="868464"/>
          </a:xfrm>
          <a:prstGeom prst="roundRect">
            <a:avLst>
              <a:gd name="adj" fmla="val 42914"/>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015" dirty="0" smtClean="0">
                <a:latin typeface="+mn-ea"/>
                <a:cs typeface="フォントポにほんご"/>
              </a:rPr>
              <a:t>車いす利用者向け</a:t>
            </a:r>
            <a:r>
              <a:rPr lang="ja-JP" altLang="en-US" sz="1015" dirty="0">
                <a:latin typeface="+mn-ea"/>
                <a:cs typeface="フォントポにほんご"/>
              </a:rPr>
              <a:t>、</a:t>
            </a:r>
            <a:r>
              <a:rPr lang="ja-JP" altLang="en-US" sz="1015" dirty="0" smtClean="0">
                <a:latin typeface="+mn-ea"/>
                <a:cs typeface="フォントポにほんご"/>
              </a:rPr>
              <a:t>高齢者向け</a:t>
            </a:r>
            <a:r>
              <a:rPr lang="ja-JP" altLang="en-US" sz="1015" dirty="0">
                <a:latin typeface="+mn-ea"/>
                <a:cs typeface="フォントポにほんご"/>
              </a:rPr>
              <a:t>、</a:t>
            </a:r>
            <a:r>
              <a:rPr lang="ja-JP" altLang="en-US" sz="1015" dirty="0" smtClean="0">
                <a:latin typeface="+mn-ea"/>
                <a:cs typeface="フォントポにほんご"/>
              </a:rPr>
              <a:t>ベビーカー利用者向け</a:t>
            </a:r>
            <a:r>
              <a:rPr lang="ja-JP" altLang="en-US" sz="1015" dirty="0">
                <a:latin typeface="+mn-ea"/>
                <a:cs typeface="フォントポにほんご"/>
              </a:rPr>
              <a:t>、健常者向けのルートが</a:t>
            </a:r>
            <a:r>
              <a:rPr lang="ja-JP" altLang="en-US" sz="1015" dirty="0" smtClean="0">
                <a:latin typeface="+mn-ea"/>
                <a:cs typeface="フォントポにほんご"/>
              </a:rPr>
              <a:t>選択可能。避けたい</a:t>
            </a:r>
            <a:r>
              <a:rPr lang="ja-JP" altLang="en-US" sz="1015" dirty="0">
                <a:latin typeface="+mn-ea"/>
                <a:cs typeface="フォントポにほんご"/>
              </a:rPr>
              <a:t>ルートや注意喚起の有無を、細かくカスタマイズすること</a:t>
            </a:r>
            <a:r>
              <a:rPr lang="ja-JP" altLang="en-US" sz="1015" dirty="0" smtClean="0">
                <a:latin typeface="+mn-ea"/>
                <a:cs typeface="フォントポにほんご"/>
              </a:rPr>
              <a:t>もできる。</a:t>
            </a:r>
            <a:endParaRPr lang="en-US" altLang="ja-JP" sz="1015" dirty="0">
              <a:latin typeface="+mn-ea"/>
              <a:cs typeface="フォントポにほんご"/>
            </a:endParaRPr>
          </a:p>
        </p:txBody>
      </p:sp>
      <p:sp>
        <p:nvSpPr>
          <p:cNvPr id="73" name="テキスト ボックス 72"/>
          <p:cNvSpPr txBox="1"/>
          <p:nvPr/>
        </p:nvSpPr>
        <p:spPr>
          <a:xfrm>
            <a:off x="10096" y="1918453"/>
            <a:ext cx="3437394" cy="307777"/>
          </a:xfrm>
          <a:prstGeom prst="rect">
            <a:avLst/>
          </a:prstGeom>
          <a:noFill/>
        </p:spPr>
        <p:txBody>
          <a:bodyPr wrap="square" rtlCol="0">
            <a:spAutoFit/>
          </a:bodyPr>
          <a:lstStyle/>
          <a:p>
            <a:r>
              <a:rPr lang="ja-JP" altLang="en-US" sz="1400" b="1" dirty="0">
                <a:solidFill>
                  <a:srgbClr val="FF0000"/>
                </a:solidFill>
                <a:effectLst>
                  <a:outerShdw blurRad="38100" dist="38100" dir="2700000" algn="tl">
                    <a:srgbClr val="000000">
                      <a:alpha val="43137"/>
                    </a:srgbClr>
                  </a:outerShdw>
                </a:effectLst>
              </a:rPr>
              <a:t>（</a:t>
            </a:r>
            <a:r>
              <a:rPr lang="en-US" altLang="ja-JP" sz="1400" b="1" dirty="0" smtClean="0">
                <a:solidFill>
                  <a:srgbClr val="FF0000"/>
                </a:solidFill>
                <a:effectLst>
                  <a:outerShdw blurRad="38100" dist="38100" dir="2700000" algn="tl">
                    <a:srgbClr val="000000">
                      <a:alpha val="43137"/>
                    </a:srgbClr>
                  </a:outerShdw>
                </a:effectLst>
              </a:rPr>
              <a:t>2014</a:t>
            </a:r>
            <a:r>
              <a:rPr lang="ja-JP" altLang="en-US" sz="1400" b="1" dirty="0" smtClean="0">
                <a:solidFill>
                  <a:srgbClr val="FF0000"/>
                </a:solidFill>
                <a:effectLst>
                  <a:outerShdw blurRad="38100" dist="38100" dir="2700000" algn="tl">
                    <a:srgbClr val="000000">
                      <a:alpha val="43137"/>
                    </a:srgbClr>
                  </a:outerShdw>
                </a:effectLst>
              </a:rPr>
              <a:t>年</a:t>
            </a:r>
            <a:r>
              <a:rPr lang="en-US" altLang="ja-JP" sz="1400" b="1" dirty="0">
                <a:solidFill>
                  <a:srgbClr val="FF0000"/>
                </a:solidFill>
                <a:effectLst>
                  <a:outerShdw blurRad="38100" dist="38100" dir="2700000" algn="tl">
                    <a:srgbClr val="000000">
                      <a:alpha val="43137"/>
                    </a:srgbClr>
                  </a:outerShdw>
                </a:effectLst>
              </a:rPr>
              <a:t>2</a:t>
            </a:r>
            <a:r>
              <a:rPr lang="ja-JP" altLang="en-US" sz="1400" b="1" dirty="0" smtClean="0">
                <a:solidFill>
                  <a:srgbClr val="FF0000"/>
                </a:solidFill>
                <a:effectLst>
                  <a:outerShdw blurRad="38100" dist="38100" dir="2700000" algn="tl">
                    <a:srgbClr val="000000">
                      <a:alpha val="43137"/>
                    </a:srgbClr>
                  </a:outerShdw>
                </a:effectLst>
              </a:rPr>
              <a:t>月</a:t>
            </a:r>
            <a:r>
              <a:rPr lang="ja-JP" altLang="en-US" sz="1400" b="1" dirty="0">
                <a:solidFill>
                  <a:srgbClr val="FF0000"/>
                </a:solidFill>
                <a:effectLst>
                  <a:outerShdw blurRad="38100" dist="38100" dir="2700000" algn="tl">
                    <a:srgbClr val="000000">
                      <a:alpha val="43137"/>
                    </a:srgbClr>
                  </a:outerShdw>
                </a:effectLst>
              </a:rPr>
              <a:t>　サービス開始）</a:t>
            </a:r>
          </a:p>
        </p:txBody>
      </p:sp>
      <p:sp>
        <p:nvSpPr>
          <p:cNvPr id="83" name="角丸四角形 82"/>
          <p:cNvSpPr/>
          <p:nvPr/>
        </p:nvSpPr>
        <p:spPr>
          <a:xfrm>
            <a:off x="8118428" y="305842"/>
            <a:ext cx="756000" cy="756000"/>
          </a:xfrm>
          <a:prstGeom prst="roundRect">
            <a:avLst/>
          </a:prstGeom>
          <a:solidFill>
            <a:srgbClr val="00D86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solidFill>
                <a:schemeClr val="bg1">
                  <a:lumMod val="95000"/>
                </a:schemeClr>
              </a:solidFill>
            </a:endParaRPr>
          </a:p>
        </p:txBody>
      </p:sp>
      <p:sp>
        <p:nvSpPr>
          <p:cNvPr id="85" name="テキスト ボックス 84"/>
          <p:cNvSpPr txBox="1"/>
          <p:nvPr/>
        </p:nvSpPr>
        <p:spPr>
          <a:xfrm>
            <a:off x="8149957" y="348578"/>
            <a:ext cx="648000" cy="648000"/>
          </a:xfrm>
          <a:prstGeom prst="rect">
            <a:avLst/>
          </a:prstGeom>
          <a:solidFill>
            <a:srgbClr val="00D861"/>
          </a:solidFill>
        </p:spPr>
        <p:txBody>
          <a:bodyPr wrap="none" rtlCol="0">
            <a:spAutoFit/>
          </a:bodyPr>
          <a:lstStyle/>
          <a:p>
            <a:r>
              <a:rPr lang="ja-JP" altLang="en-US" dirty="0">
                <a:solidFill>
                  <a:schemeClr val="bg1"/>
                </a:solidFill>
                <a:latin typeface="小塚ゴシック Pr6N M"/>
                <a:ea typeface="小塚ゴシック Pr6N M"/>
                <a:cs typeface="小塚ゴシック Pr6N M"/>
              </a:rPr>
              <a:t>産業</a:t>
            </a:r>
            <a:endParaRPr lang="en-US" altLang="ja-JP" dirty="0">
              <a:solidFill>
                <a:schemeClr val="bg1"/>
              </a:solidFill>
              <a:latin typeface="小塚ゴシック Pr6N M"/>
              <a:ea typeface="小塚ゴシック Pr6N M"/>
              <a:cs typeface="小塚ゴシック Pr6N M"/>
            </a:endParaRPr>
          </a:p>
          <a:p>
            <a:r>
              <a:rPr lang="ja-JP" altLang="en-US" dirty="0">
                <a:solidFill>
                  <a:schemeClr val="bg1"/>
                </a:solidFill>
                <a:latin typeface="小塚ゴシック Pr6N M"/>
                <a:ea typeface="小塚ゴシック Pr6N M"/>
                <a:cs typeface="小塚ゴシック Pr6N M"/>
              </a:rPr>
              <a:t>創出</a:t>
            </a:r>
            <a:endParaRPr lang="en-US" altLang="ja-JP" dirty="0">
              <a:solidFill>
                <a:schemeClr val="bg1"/>
              </a:solidFill>
              <a:latin typeface="小塚ゴシック Pr6N M"/>
              <a:ea typeface="小塚ゴシック Pr6N M"/>
              <a:cs typeface="小塚ゴシック Pr6N M"/>
            </a:endParaRPr>
          </a:p>
        </p:txBody>
      </p:sp>
      <p:sp>
        <p:nvSpPr>
          <p:cNvPr id="38" name="テキスト ボックス 37"/>
          <p:cNvSpPr txBox="1"/>
          <p:nvPr/>
        </p:nvSpPr>
        <p:spPr>
          <a:xfrm>
            <a:off x="5149308" y="2751147"/>
            <a:ext cx="3857364" cy="430887"/>
          </a:xfrm>
          <a:prstGeom prst="rect">
            <a:avLst/>
          </a:prstGeom>
          <a:noFill/>
        </p:spPr>
        <p:txBody>
          <a:bodyPr wrap="square" rtlCol="0">
            <a:spAutoFit/>
          </a:bodyPr>
          <a:lstStyle/>
          <a:p>
            <a:pPr marL="158265" indent="-158265">
              <a:buFont typeface="Wingdings" charset="2"/>
              <a:buChar char="l"/>
            </a:pPr>
            <a:r>
              <a:rPr lang="ja-JP" altLang="en-US" sz="1100" dirty="0" smtClean="0"/>
              <a:t>高齢者等が可能な限り自立して生活できる環境を整備することが求められていた。</a:t>
            </a:r>
            <a:endParaRPr lang="en-US" altLang="ja-JP" sz="1100" dirty="0">
              <a:latin typeface="+mn-ea"/>
              <a:cs typeface="小塚ゴシック Pr6N L"/>
            </a:endParaRPr>
          </a:p>
        </p:txBody>
      </p:sp>
      <p:sp>
        <p:nvSpPr>
          <p:cNvPr id="39" name="テキスト ボックス 38"/>
          <p:cNvSpPr txBox="1"/>
          <p:nvPr/>
        </p:nvSpPr>
        <p:spPr>
          <a:xfrm>
            <a:off x="5045729" y="5095811"/>
            <a:ext cx="4013855" cy="600164"/>
          </a:xfrm>
          <a:prstGeom prst="rect">
            <a:avLst/>
          </a:prstGeom>
          <a:noFill/>
        </p:spPr>
        <p:txBody>
          <a:bodyPr wrap="square" rtlCol="0">
            <a:spAutoFit/>
          </a:bodyPr>
          <a:lstStyle/>
          <a:p>
            <a:pPr marL="158265" indent="-158265">
              <a:buFont typeface="Wingdings" charset="2"/>
              <a:buChar char="l"/>
            </a:pPr>
            <a:r>
              <a:rPr lang="ja-JP" altLang="en-US" sz="1100" dirty="0" smtClean="0">
                <a:latin typeface="+mn-ea"/>
                <a:cs typeface="小塚ゴシック Pr6N L"/>
              </a:rPr>
              <a:t>バリアフリー情報を市民に分かりやすく、使いやすいかたちで提供できるようになり、高齢者等が医療機関等に移動する際の負担軽減につながった。</a:t>
            </a:r>
            <a:endParaRPr lang="en-US" altLang="ja-JP" sz="1100" dirty="0">
              <a:latin typeface="+mn-ea"/>
              <a:cs typeface="小塚ゴシック Pr6N L"/>
            </a:endParaRPr>
          </a:p>
        </p:txBody>
      </p:sp>
      <p:sp>
        <p:nvSpPr>
          <p:cNvPr id="59" name="角丸四角形 58"/>
          <p:cNvSpPr/>
          <p:nvPr/>
        </p:nvSpPr>
        <p:spPr>
          <a:xfrm>
            <a:off x="2608264" y="2401637"/>
            <a:ext cx="2336173" cy="868464"/>
          </a:xfrm>
          <a:prstGeom prst="roundRect">
            <a:avLst>
              <a:gd name="adj" fmla="val 42914"/>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015" dirty="0">
                <a:latin typeface="+mn-ea"/>
                <a:cs typeface="フォントポにほんご"/>
              </a:rPr>
              <a:t>目的地を設定する</a:t>
            </a:r>
            <a:r>
              <a:rPr lang="ja-JP" altLang="en-US" sz="1015" dirty="0" smtClean="0">
                <a:latin typeface="+mn-ea"/>
                <a:cs typeface="フォントポにほんご"/>
              </a:rPr>
              <a:t>と、コミュニティバス「</a:t>
            </a:r>
            <a:r>
              <a:rPr lang="ja-JP" altLang="en-US" sz="1015" dirty="0">
                <a:latin typeface="+mn-ea"/>
                <a:cs typeface="フォントポにほんご"/>
              </a:rPr>
              <a:t>こまバス」運行ルートに</a:t>
            </a:r>
            <a:r>
              <a:rPr lang="ja-JP" altLang="en-US" sz="1015" dirty="0" smtClean="0">
                <a:latin typeface="+mn-ea"/>
                <a:cs typeface="フォントポにほんご"/>
              </a:rPr>
              <a:t>沿った主要</a:t>
            </a:r>
            <a:r>
              <a:rPr lang="ja-JP" altLang="en-US" sz="1015" dirty="0">
                <a:latin typeface="+mn-ea"/>
                <a:cs typeface="フォントポにほんご"/>
              </a:rPr>
              <a:t>施設へのバリアフリールート</a:t>
            </a:r>
            <a:r>
              <a:rPr lang="ja-JP" altLang="en-US" sz="1015" dirty="0" smtClean="0">
                <a:latin typeface="+mn-ea"/>
                <a:cs typeface="フォントポにほんご"/>
              </a:rPr>
              <a:t>を案内。</a:t>
            </a:r>
            <a:endParaRPr lang="en-US" altLang="ja-JP" sz="1015" dirty="0">
              <a:latin typeface="+mn-ea"/>
              <a:cs typeface="フォントポにほんご"/>
            </a:endParaRPr>
          </a:p>
        </p:txBody>
      </p:sp>
      <p:sp>
        <p:nvSpPr>
          <p:cNvPr id="61" name="テキスト ボックス 60"/>
          <p:cNvSpPr txBox="1"/>
          <p:nvPr/>
        </p:nvSpPr>
        <p:spPr>
          <a:xfrm>
            <a:off x="-65727" y="5666222"/>
            <a:ext cx="1384404" cy="261610"/>
          </a:xfrm>
          <a:prstGeom prst="rect">
            <a:avLst/>
          </a:prstGeom>
          <a:noFill/>
        </p:spPr>
        <p:txBody>
          <a:bodyPr wrap="square" rtlCol="0">
            <a:spAutoFit/>
          </a:bodyPr>
          <a:lstStyle/>
          <a:p>
            <a:r>
              <a:rPr lang="ja-JP" altLang="en-US" sz="1100" dirty="0" smtClean="0">
                <a:latin typeface="+mn-ea"/>
                <a:cs typeface="小塚ゴシック Pr6N L"/>
              </a:rPr>
              <a:t>ユーザー設定画面</a:t>
            </a:r>
            <a:endParaRPr lang="ja-JP" altLang="en-US" sz="1100" dirty="0">
              <a:latin typeface="+mn-ea"/>
              <a:cs typeface="小塚ゴシック Pr6N L"/>
            </a:endParaRPr>
          </a:p>
        </p:txBody>
      </p:sp>
      <p:sp>
        <p:nvSpPr>
          <p:cNvPr id="62" name="テキスト ボックス 61"/>
          <p:cNvSpPr txBox="1"/>
          <p:nvPr/>
        </p:nvSpPr>
        <p:spPr>
          <a:xfrm>
            <a:off x="1175213" y="6101439"/>
            <a:ext cx="1743171" cy="261610"/>
          </a:xfrm>
          <a:prstGeom prst="rect">
            <a:avLst/>
          </a:prstGeom>
          <a:noFill/>
        </p:spPr>
        <p:txBody>
          <a:bodyPr wrap="square" rtlCol="0">
            <a:spAutoFit/>
          </a:bodyPr>
          <a:lstStyle/>
          <a:p>
            <a:r>
              <a:rPr lang="ja-JP" altLang="en-US" sz="1100" dirty="0" smtClean="0">
                <a:latin typeface="+mn-ea"/>
                <a:cs typeface="小塚ゴシック Pr6N L"/>
              </a:rPr>
              <a:t>ルート条件設定画面</a:t>
            </a:r>
            <a:endParaRPr lang="ja-JP" altLang="en-US" sz="1100" dirty="0">
              <a:latin typeface="+mn-ea"/>
              <a:cs typeface="小塚ゴシック Pr6N L"/>
            </a:endParaRPr>
          </a:p>
        </p:txBody>
      </p:sp>
      <p:sp>
        <p:nvSpPr>
          <p:cNvPr id="64" name="角丸四角形 63"/>
          <p:cNvSpPr/>
          <p:nvPr/>
        </p:nvSpPr>
        <p:spPr>
          <a:xfrm>
            <a:off x="2691766" y="5604042"/>
            <a:ext cx="2336173" cy="868464"/>
          </a:xfrm>
          <a:prstGeom prst="roundRect">
            <a:avLst>
              <a:gd name="adj" fmla="val 42914"/>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015" dirty="0">
                <a:latin typeface="+mn-ea"/>
                <a:cs typeface="フォントポにほんご"/>
              </a:rPr>
              <a:t>地図上には</a:t>
            </a:r>
            <a:r>
              <a:rPr lang="ja-JP" altLang="en-US" sz="1015" dirty="0" smtClean="0">
                <a:latin typeface="+mn-ea"/>
                <a:cs typeface="フォントポにほんご"/>
              </a:rPr>
              <a:t>、合わせて狛江市</a:t>
            </a:r>
            <a:r>
              <a:rPr lang="ja-JP" altLang="en-US" sz="1015" dirty="0">
                <a:latin typeface="+mn-ea"/>
                <a:cs typeface="フォントポにほんご"/>
              </a:rPr>
              <a:t>の観光・</a:t>
            </a:r>
            <a:r>
              <a:rPr lang="ja-JP" altLang="en-US" sz="1015" dirty="0" smtClean="0">
                <a:latin typeface="+mn-ea"/>
                <a:cs typeface="フォントポにほんご"/>
              </a:rPr>
              <a:t>史跡を表示。また、右上</a:t>
            </a:r>
            <a:r>
              <a:rPr lang="ja-JP" altLang="en-US" sz="1015" dirty="0">
                <a:latin typeface="+mn-ea"/>
                <a:cs typeface="フォントポにほんご"/>
              </a:rPr>
              <a:t>のトイレマークを選択すると、周囲のバリアフリー・トイレの情報も</a:t>
            </a:r>
            <a:r>
              <a:rPr lang="ja-JP" altLang="en-US" sz="1015" dirty="0" smtClean="0">
                <a:latin typeface="+mn-ea"/>
                <a:cs typeface="フォントポにほんご"/>
              </a:rPr>
              <a:t>表示。</a:t>
            </a:r>
            <a:endParaRPr lang="ja-JP" altLang="en-US" sz="1015" dirty="0">
              <a:latin typeface="+mn-ea"/>
              <a:cs typeface="フォントポにほんご"/>
            </a:endParaRPr>
          </a:p>
        </p:txBody>
      </p:sp>
      <p:pic>
        <p:nvPicPr>
          <p:cNvPr id="1029" name="Picture 5" descr="C:\Users\fr021409\Desktop\Screenshot_2015-08-06-19-45-50-300x550.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4228" y="3670203"/>
            <a:ext cx="1314035" cy="2409062"/>
          </a:xfrm>
          <a:prstGeom prst="rect">
            <a:avLst/>
          </a:prstGeom>
          <a:noFill/>
          <a:extLst>
            <a:ext uri="{909E8E84-426E-40DD-AFC4-6F175D3DCCD1}">
              <a14:hiddenFill xmlns:a14="http://schemas.microsoft.com/office/drawing/2010/main">
                <a:solidFill>
                  <a:srgbClr val="FFFFFF"/>
                </a:solidFill>
              </a14:hiddenFill>
            </a:ext>
          </a:extLst>
        </p:spPr>
      </p:pic>
      <p:sp>
        <p:nvSpPr>
          <p:cNvPr id="5" name="右矢印 4"/>
          <p:cNvSpPr/>
          <p:nvPr/>
        </p:nvSpPr>
        <p:spPr>
          <a:xfrm>
            <a:off x="2691766" y="3753196"/>
            <a:ext cx="226618" cy="1325443"/>
          </a:xfrm>
          <a:prstGeom prst="rightArrow">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5137765" y="3183661"/>
            <a:ext cx="3736664" cy="938719"/>
          </a:xfrm>
          <a:prstGeom prst="rect">
            <a:avLst/>
          </a:prstGeom>
          <a:noFill/>
        </p:spPr>
        <p:txBody>
          <a:bodyPr wrap="square" rtlCol="0">
            <a:spAutoFit/>
          </a:bodyPr>
          <a:lstStyle/>
          <a:p>
            <a:pPr marL="158265" indent="-158265">
              <a:buFont typeface="Wingdings" charset="2"/>
              <a:buChar char="l"/>
            </a:pPr>
            <a:r>
              <a:rPr lang="ja-JP" altLang="en-US" sz="1100" dirty="0" smtClean="0">
                <a:latin typeface="+mn-ea"/>
                <a:cs typeface="小塚ゴシック Pr6N L"/>
              </a:rPr>
              <a:t>高齢者が自立して自宅から医療機関等までドアトゥドアで移動できるようにするためには、高齢者の主要な移動手段であるコミュニティバス「こまバス」の利用と</a:t>
            </a:r>
            <a:r>
              <a:rPr lang="ja-JP" altLang="en-US" sz="1100" dirty="0">
                <a:latin typeface="+mn-ea"/>
                <a:cs typeface="小塚ゴシック Pr6N L"/>
              </a:rPr>
              <a:t>合</a:t>
            </a:r>
            <a:r>
              <a:rPr lang="ja-JP" altLang="en-US" sz="1100" dirty="0" smtClean="0">
                <a:latin typeface="+mn-ea"/>
                <a:cs typeface="小塚ゴシック Pr6N L"/>
              </a:rPr>
              <a:t>わせて、ラストワンマイルの徒歩ルート（自宅か</a:t>
            </a:r>
            <a:r>
              <a:rPr lang="ja-JP" altLang="en-US" sz="1100" dirty="0">
                <a:latin typeface="+mn-ea"/>
                <a:cs typeface="小塚ゴシック Pr6N L"/>
              </a:rPr>
              <a:t>ら</a:t>
            </a:r>
            <a:r>
              <a:rPr lang="ja-JP" altLang="en-US" sz="1100" dirty="0" smtClean="0">
                <a:latin typeface="+mn-ea"/>
                <a:cs typeface="小塚ゴシック Pr6N L"/>
              </a:rPr>
              <a:t>バス亭、バス停から施設）における移動支援も必要であった。</a:t>
            </a:r>
            <a:endParaRPr lang="en-US" altLang="ja-JP" sz="1100" dirty="0">
              <a:latin typeface="+mn-ea"/>
              <a:cs typeface="小塚ゴシック Pr6N L"/>
            </a:endParaRPr>
          </a:p>
        </p:txBody>
      </p:sp>
      <p:sp>
        <p:nvSpPr>
          <p:cNvPr id="47" name="テキスト ボックス 46"/>
          <p:cNvSpPr txBox="1"/>
          <p:nvPr/>
        </p:nvSpPr>
        <p:spPr>
          <a:xfrm>
            <a:off x="5046239" y="5706368"/>
            <a:ext cx="4013855" cy="430887"/>
          </a:xfrm>
          <a:prstGeom prst="rect">
            <a:avLst/>
          </a:prstGeom>
          <a:noFill/>
        </p:spPr>
        <p:txBody>
          <a:bodyPr wrap="square" rtlCol="0">
            <a:spAutoFit/>
          </a:bodyPr>
          <a:lstStyle/>
          <a:p>
            <a:pPr marL="158265" indent="-158265">
              <a:buFont typeface="Wingdings" charset="2"/>
              <a:buChar char="l"/>
            </a:pPr>
            <a:r>
              <a:rPr lang="ja-JP" altLang="en-US" sz="1100" dirty="0" smtClean="0">
                <a:latin typeface="+mn-ea"/>
                <a:cs typeface="小塚ゴシック Pr6N L"/>
              </a:rPr>
              <a:t>ルート周辺のバリアフリー・トイレやベビールーム等</a:t>
            </a:r>
            <a:r>
              <a:rPr lang="ja-JP" altLang="en-US" sz="1100" dirty="0">
                <a:latin typeface="+mn-ea"/>
                <a:cs typeface="小塚ゴシック Pr6N L"/>
              </a:rPr>
              <a:t>の情報が提供されることで、利用者の利便性が向上した。</a:t>
            </a:r>
            <a:endParaRPr lang="en-US" altLang="ja-JP" sz="1100" dirty="0" smtClean="0">
              <a:latin typeface="+mn-ea"/>
              <a:cs typeface="小塚ゴシック Pr6N L"/>
            </a:endParaRPr>
          </a:p>
        </p:txBody>
      </p:sp>
      <p:sp>
        <p:nvSpPr>
          <p:cNvPr id="41" name="テキスト ボックス 40"/>
          <p:cNvSpPr txBox="1"/>
          <p:nvPr/>
        </p:nvSpPr>
        <p:spPr>
          <a:xfrm>
            <a:off x="7254290" y="-6186"/>
            <a:ext cx="2664081" cy="307777"/>
          </a:xfrm>
          <a:prstGeom prst="rect">
            <a:avLst/>
          </a:prstGeom>
          <a:noFill/>
        </p:spPr>
        <p:txBody>
          <a:bodyPr wrap="square" rtlCol="0">
            <a:spAutoFit/>
          </a:bodyPr>
          <a:lstStyle/>
          <a:p>
            <a:pPr algn="r"/>
            <a:r>
              <a:rPr lang="ja-JP" altLang="en-US" sz="1400" dirty="0" smtClean="0">
                <a:latin typeface="+mn-ea"/>
              </a:rPr>
              <a:t>平成</a:t>
            </a:r>
            <a:r>
              <a:rPr lang="en-US" altLang="ja-JP" sz="1400" dirty="0" smtClean="0">
                <a:latin typeface="+mn-ea"/>
              </a:rPr>
              <a:t>30</a:t>
            </a:r>
            <a:r>
              <a:rPr lang="ja-JP" altLang="en-US" sz="1400" dirty="0" smtClean="0">
                <a:latin typeface="+mn-ea"/>
              </a:rPr>
              <a:t>年</a:t>
            </a:r>
            <a:r>
              <a:rPr lang="en-US" altLang="ja-JP" sz="1400" dirty="0" smtClean="0">
                <a:latin typeface="+mn-ea"/>
              </a:rPr>
              <a:t>2</a:t>
            </a:r>
            <a:r>
              <a:rPr lang="ja-JP" altLang="en-US" sz="1400" dirty="0" smtClean="0">
                <a:latin typeface="+mn-ea"/>
              </a:rPr>
              <a:t>月</a:t>
            </a:r>
            <a:r>
              <a:rPr lang="en-US" altLang="ja-JP" sz="1400" dirty="0" smtClean="0">
                <a:latin typeface="+mn-ea"/>
              </a:rPr>
              <a:t>21</a:t>
            </a:r>
            <a:r>
              <a:rPr lang="ja-JP" altLang="en-US" sz="1400" dirty="0" smtClean="0">
                <a:latin typeface="+mn-ea"/>
              </a:rPr>
              <a:t>日版</a:t>
            </a:r>
            <a:endParaRPr lang="ja-JP" altLang="en-US" sz="1400" dirty="0">
              <a:latin typeface="+mn-ea"/>
            </a:endParaRPr>
          </a:p>
        </p:txBody>
      </p:sp>
    </p:spTree>
    <p:extLst>
      <p:ext uri="{BB962C8B-B14F-4D97-AF65-F5344CB8AC3E}">
        <p14:creationId xmlns:p14="http://schemas.microsoft.com/office/powerpoint/2010/main" val="3808783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C:\Users\fr021409\Desktop\Barrier-fre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1719" y="3730331"/>
            <a:ext cx="3087066" cy="2496952"/>
          </a:xfrm>
          <a:prstGeom prst="rect">
            <a:avLst/>
          </a:prstGeom>
          <a:noFill/>
          <a:extLst>
            <a:ext uri="{909E8E84-426E-40DD-AFC4-6F175D3DCCD1}">
              <a14:hiddenFill xmlns:a14="http://schemas.microsoft.com/office/drawing/2010/main">
                <a:solidFill>
                  <a:srgbClr val="FFFFFF"/>
                </a:solidFill>
              </a14:hiddenFill>
            </a:ext>
          </a:extLst>
        </p:spPr>
      </p:pic>
      <p:sp>
        <p:nvSpPr>
          <p:cNvPr id="25" name="正方形/長方形 24"/>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smtClean="0">
              <a:solidFill>
                <a:sysClr val="window" lastClr="FFFFFF"/>
              </a:solidFill>
              <a:latin typeface="Corbel"/>
              <a:ea typeface="ヒラギノ角ゴ Pro W3"/>
            </a:endParaRPr>
          </a:p>
        </p:txBody>
      </p:sp>
      <p:cxnSp>
        <p:nvCxnSpPr>
          <p:cNvPr id="72" name="直線コネクタ 71"/>
          <p:cNvCxnSpPr/>
          <p:nvPr/>
        </p:nvCxnSpPr>
        <p:spPr>
          <a:xfrm flipH="1">
            <a:off x="10565" y="6428143"/>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77" name="テキスト ボックス 76"/>
          <p:cNvSpPr txBox="1"/>
          <p:nvPr/>
        </p:nvSpPr>
        <p:spPr>
          <a:xfrm>
            <a:off x="102423" y="1442594"/>
            <a:ext cx="5103200" cy="584775"/>
          </a:xfrm>
          <a:prstGeom prst="rect">
            <a:avLst/>
          </a:prstGeom>
          <a:noFill/>
        </p:spPr>
        <p:txBody>
          <a:bodyPr wrap="square" rtlCol="0">
            <a:spAutoFit/>
          </a:bodyPr>
          <a:lstStyle/>
          <a:p>
            <a:r>
              <a:rPr lang="ja-JP" altLang="en-US" sz="1600" dirty="0" smtClean="0">
                <a:solidFill>
                  <a:srgbClr val="008000"/>
                </a:solidFill>
                <a:latin typeface="小塚ゴシック Pro M"/>
                <a:ea typeface="小塚ゴシック Pro M"/>
                <a:cs typeface="小塚ゴシック Pro M"/>
              </a:rPr>
              <a:t>バリアフリー情報を活用して、誰もが安全・安心・快適に</a:t>
            </a:r>
            <a:endParaRPr lang="en-US" altLang="ja-JP" sz="1600" dirty="0" smtClean="0">
              <a:solidFill>
                <a:srgbClr val="008000"/>
              </a:solidFill>
              <a:latin typeface="小塚ゴシック Pro M"/>
              <a:ea typeface="小塚ゴシック Pro M"/>
              <a:cs typeface="小塚ゴシック Pro M"/>
            </a:endParaRPr>
          </a:p>
          <a:p>
            <a:r>
              <a:rPr lang="ja-JP" altLang="en-US" sz="1600" dirty="0" smtClean="0">
                <a:solidFill>
                  <a:srgbClr val="008000"/>
                </a:solidFill>
                <a:latin typeface="小塚ゴシック Pro M"/>
                <a:ea typeface="小塚ゴシック Pro M"/>
                <a:cs typeface="小塚ゴシック Pro M"/>
              </a:rPr>
              <a:t>市内を移動できる環境を整備</a:t>
            </a:r>
            <a:endParaRPr lang="ja-JP" altLang="en-US" sz="1600" dirty="0">
              <a:solidFill>
                <a:srgbClr val="008000"/>
              </a:solidFill>
              <a:latin typeface="小塚ゴシック Pro M"/>
              <a:ea typeface="小塚ゴシック Pro M"/>
              <a:cs typeface="小塚ゴシック Pro M"/>
            </a:endParaRPr>
          </a:p>
        </p:txBody>
      </p:sp>
      <p:sp>
        <p:nvSpPr>
          <p:cNvPr id="101" name="角丸四角形 100"/>
          <p:cNvSpPr/>
          <p:nvPr/>
        </p:nvSpPr>
        <p:spPr>
          <a:xfrm>
            <a:off x="5074185" y="3993517"/>
            <a:ext cx="4514315" cy="2419823"/>
          </a:xfrm>
          <a:prstGeom prst="roundRect">
            <a:avLst>
              <a:gd name="adj" fmla="val 9905"/>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pic>
        <p:nvPicPr>
          <p:cNvPr id="105" name="図 104" descr="拡声器.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1785" y="3977794"/>
            <a:ext cx="833632" cy="833632"/>
          </a:xfrm>
          <a:prstGeom prst="rect">
            <a:avLst/>
          </a:prstGeom>
        </p:spPr>
      </p:pic>
      <p:sp>
        <p:nvSpPr>
          <p:cNvPr id="112" name="テキスト ボックス 111"/>
          <p:cNvSpPr txBox="1"/>
          <p:nvPr/>
        </p:nvSpPr>
        <p:spPr>
          <a:xfrm>
            <a:off x="6031466" y="4007949"/>
            <a:ext cx="3190160" cy="830997"/>
          </a:xfrm>
          <a:prstGeom prst="rect">
            <a:avLst/>
          </a:prstGeom>
          <a:noFill/>
        </p:spPr>
        <p:txBody>
          <a:bodyPr vert="horz" wrap="square" rtlCol="0">
            <a:spAutoFit/>
          </a:bodyPr>
          <a:lstStyle/>
          <a:p>
            <a:pPr algn="ctr"/>
            <a:r>
              <a:rPr lang="ja-JP" altLang="en-US" sz="2400" dirty="0" smtClean="0">
                <a:solidFill>
                  <a:srgbClr val="008000"/>
                </a:solidFill>
                <a:latin typeface="+mn-ea"/>
                <a:cs typeface="フォントポにほんご"/>
              </a:rPr>
              <a:t>継続的に発展していくための体制整備</a:t>
            </a:r>
            <a:endParaRPr lang="en-US" altLang="ja-JP" sz="2400" dirty="0">
              <a:solidFill>
                <a:srgbClr val="008000"/>
              </a:solidFill>
              <a:latin typeface="+mn-ea"/>
              <a:cs typeface="フォントポにほんご"/>
            </a:endParaRPr>
          </a:p>
        </p:txBody>
      </p:sp>
      <p:pic>
        <p:nvPicPr>
          <p:cNvPr id="119" name="図 118" descr="受賞.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7174" y="2847142"/>
            <a:ext cx="643434" cy="643434"/>
          </a:xfrm>
          <a:prstGeom prst="rect">
            <a:avLst/>
          </a:prstGeom>
        </p:spPr>
      </p:pic>
      <p:pic>
        <p:nvPicPr>
          <p:cNvPr id="120" name="図 119" descr="チーム.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63596" y="2333781"/>
            <a:ext cx="643434" cy="643434"/>
          </a:xfrm>
          <a:prstGeom prst="rect">
            <a:avLst/>
          </a:prstGeom>
        </p:spPr>
      </p:pic>
      <p:pic>
        <p:nvPicPr>
          <p:cNvPr id="121" name="図 120" descr="パソコン作業.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05667" y="1806615"/>
            <a:ext cx="643434" cy="643434"/>
          </a:xfrm>
          <a:prstGeom prst="rect">
            <a:avLst/>
          </a:prstGeom>
        </p:spPr>
      </p:pic>
      <p:pic>
        <p:nvPicPr>
          <p:cNvPr id="122" name="図 121" descr="マーカー.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163596" y="3334378"/>
            <a:ext cx="643434" cy="643434"/>
          </a:xfrm>
          <a:prstGeom prst="rect">
            <a:avLst/>
          </a:prstGeom>
        </p:spPr>
      </p:pic>
      <p:sp>
        <p:nvSpPr>
          <p:cNvPr id="123" name="正方形/長方形 122"/>
          <p:cNvSpPr/>
          <p:nvPr/>
        </p:nvSpPr>
        <p:spPr>
          <a:xfrm>
            <a:off x="6431654" y="2982689"/>
            <a:ext cx="3307400"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solidFill>
                  <a:schemeClr val="tx1"/>
                </a:solidFill>
                <a:latin typeface="小塚ゴシック Pr6N L"/>
                <a:ea typeface="小塚ゴシック Pr6N L"/>
                <a:cs typeface="小塚ゴシック Pr6N L"/>
              </a:rPr>
              <a:t>　</a:t>
            </a:r>
            <a:r>
              <a:rPr lang="en-US" altLang="ja-JP" sz="1100" dirty="0" smtClean="0">
                <a:solidFill>
                  <a:schemeClr val="tx1"/>
                </a:solidFill>
                <a:latin typeface="小塚ゴシック Pr6N L"/>
                <a:ea typeface="小塚ゴシック Pr6N L"/>
                <a:cs typeface="小塚ゴシック Pr6N L"/>
              </a:rPr>
              <a:t>  ―</a:t>
            </a:r>
            <a:endParaRPr lang="en-US" altLang="ja-JP" sz="1100" dirty="0">
              <a:solidFill>
                <a:schemeClr val="tx1"/>
              </a:solidFill>
              <a:latin typeface="小塚ゴシック Pr6N L"/>
              <a:ea typeface="小塚ゴシック Pr6N L"/>
              <a:cs typeface="小塚ゴシック Pr6N L"/>
            </a:endParaRPr>
          </a:p>
        </p:txBody>
      </p:sp>
      <p:sp>
        <p:nvSpPr>
          <p:cNvPr id="124" name="角丸四角形 123"/>
          <p:cNvSpPr/>
          <p:nvPr/>
        </p:nvSpPr>
        <p:spPr>
          <a:xfrm>
            <a:off x="5690007" y="2981546"/>
            <a:ext cx="950821" cy="367237"/>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latin typeface="フォントポにほんご"/>
                <a:ea typeface="フォントポにほんご"/>
                <a:cs typeface="フォントポにほんご"/>
              </a:rPr>
              <a:t>受賞歴</a:t>
            </a:r>
            <a:endParaRPr kumimoji="1" lang="ja-JP" altLang="en-US" sz="1400" dirty="0">
              <a:latin typeface="フォントポにほんご"/>
              <a:ea typeface="フォントポにほんご"/>
              <a:cs typeface="フォントポにほんご"/>
            </a:endParaRPr>
          </a:p>
        </p:txBody>
      </p:sp>
      <p:sp>
        <p:nvSpPr>
          <p:cNvPr id="125" name="正方形/長方形 124"/>
          <p:cNvSpPr/>
          <p:nvPr/>
        </p:nvSpPr>
        <p:spPr>
          <a:xfrm>
            <a:off x="5749101" y="3485130"/>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ja-JP" sz="1200" dirty="0">
                <a:solidFill>
                  <a:schemeClr val="tx1"/>
                </a:solidFill>
                <a:latin typeface="小塚ゴシック Pr6N L"/>
                <a:ea typeface="小塚ゴシック Pr6N L"/>
                <a:cs typeface="小塚ゴシック Pr6N L"/>
              </a:rPr>
              <a:t>　</a:t>
            </a:r>
            <a:r>
              <a:rPr lang="ja-JP" altLang="en-US" sz="1200" dirty="0" smtClean="0">
                <a:solidFill>
                  <a:schemeClr val="tx1"/>
                </a:solidFill>
                <a:latin typeface="小塚ゴシック Pr6N L"/>
                <a:ea typeface="小塚ゴシック Pr6N L"/>
                <a:cs typeface="小塚ゴシック Pr6N L"/>
              </a:rPr>
              <a:t>　狛江市内</a:t>
            </a:r>
            <a:endParaRPr lang="ja-JP" altLang="en-US" sz="1200" dirty="0">
              <a:solidFill>
                <a:schemeClr val="tx1"/>
              </a:solidFill>
              <a:latin typeface="小塚ゴシック Pr6N L"/>
              <a:ea typeface="小塚ゴシック Pr6N L"/>
              <a:cs typeface="小塚ゴシック Pr6N L"/>
            </a:endParaRPr>
          </a:p>
        </p:txBody>
      </p:sp>
      <p:sp>
        <p:nvSpPr>
          <p:cNvPr id="126" name="角丸四角形 125"/>
          <p:cNvSpPr/>
          <p:nvPr/>
        </p:nvSpPr>
        <p:spPr>
          <a:xfrm>
            <a:off x="5096143" y="3479656"/>
            <a:ext cx="950821" cy="367265"/>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sp>
        <p:nvSpPr>
          <p:cNvPr id="127" name="正方形/長方形 126"/>
          <p:cNvSpPr/>
          <p:nvPr/>
        </p:nvSpPr>
        <p:spPr>
          <a:xfrm>
            <a:off x="5767507" y="1492828"/>
            <a:ext cx="3454120" cy="441627"/>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000" dirty="0" smtClean="0">
                <a:solidFill>
                  <a:schemeClr val="tx1"/>
                </a:solidFill>
                <a:latin typeface="小塚ゴシック Pr6N L"/>
                <a:ea typeface="小塚ゴシック Pr6N L"/>
                <a:cs typeface="小塚ゴシック Pr6N L"/>
              </a:rPr>
              <a:t>　　　　　　国土交通省：歩行空間ネットワークデータ、　　　　　　　</a:t>
            </a:r>
            <a:endParaRPr lang="en-US" altLang="ja-JP" sz="1000" dirty="0" smtClean="0">
              <a:solidFill>
                <a:schemeClr val="tx1"/>
              </a:solidFill>
              <a:latin typeface="小塚ゴシック Pr6N L"/>
              <a:ea typeface="小塚ゴシック Pr6N L"/>
              <a:cs typeface="小塚ゴシック Pr6N L"/>
            </a:endParaRPr>
          </a:p>
          <a:p>
            <a:r>
              <a:rPr lang="ja-JP" altLang="en-US" sz="1000" dirty="0" smtClean="0">
                <a:solidFill>
                  <a:schemeClr val="tx1"/>
                </a:solidFill>
                <a:latin typeface="小塚ゴシック Pr6N L"/>
                <a:ea typeface="小塚ゴシック Pr6N L"/>
                <a:cs typeface="小塚ゴシック Pr6N L"/>
              </a:rPr>
              <a:t>　　　　　 　狛江市：</a:t>
            </a:r>
            <a:r>
              <a:rPr lang="ja-JP" altLang="en-US" sz="1000" dirty="0" err="1" smtClean="0">
                <a:solidFill>
                  <a:schemeClr val="tx1"/>
                </a:solidFill>
                <a:latin typeface="小塚ゴシック Pr6N L"/>
                <a:ea typeface="小塚ゴシック Pr6N L"/>
                <a:cs typeface="小塚ゴシック Pr6N L"/>
              </a:rPr>
              <a:t>障がい</a:t>
            </a:r>
            <a:r>
              <a:rPr lang="ja-JP" altLang="en-US" sz="1000" dirty="0" smtClean="0">
                <a:solidFill>
                  <a:schemeClr val="tx1"/>
                </a:solidFill>
                <a:latin typeface="小塚ゴシック Pr6N L"/>
                <a:ea typeface="小塚ゴシック Pr6N L"/>
                <a:cs typeface="小塚ゴシック Pr6N L"/>
              </a:rPr>
              <a:t>者用駐車場、</a:t>
            </a:r>
            <a:r>
              <a:rPr lang="en-US" altLang="ja-JP" sz="1000" dirty="0" smtClean="0">
                <a:solidFill>
                  <a:schemeClr val="tx1"/>
                </a:solidFill>
                <a:latin typeface="小塚ゴシック Pr6N L"/>
                <a:ea typeface="小塚ゴシック Pr6N L"/>
                <a:cs typeface="小塚ゴシック Pr6N L"/>
              </a:rPr>
              <a:t>AED</a:t>
            </a:r>
            <a:r>
              <a:rPr lang="ja-JP" altLang="en-US" sz="1000" dirty="0" smtClean="0">
                <a:solidFill>
                  <a:schemeClr val="tx1"/>
                </a:solidFill>
                <a:latin typeface="小塚ゴシック Pr6N L"/>
                <a:ea typeface="小塚ゴシック Pr6N L"/>
                <a:cs typeface="小塚ゴシック Pr6N L"/>
              </a:rPr>
              <a:t>等の位置情報</a:t>
            </a:r>
            <a:endParaRPr kumimoji="1" lang="ja-JP" altLang="en-US" sz="1000" dirty="0">
              <a:solidFill>
                <a:schemeClr val="tx1"/>
              </a:solidFill>
              <a:latin typeface="小塚ゴシック Pr6N L"/>
              <a:ea typeface="小塚ゴシック Pr6N L"/>
              <a:cs typeface="小塚ゴシック Pr6N L"/>
            </a:endParaRPr>
          </a:p>
        </p:txBody>
      </p:sp>
      <p:sp>
        <p:nvSpPr>
          <p:cNvPr id="128" name="角丸四角形 127"/>
          <p:cNvSpPr/>
          <p:nvPr/>
        </p:nvSpPr>
        <p:spPr>
          <a:xfrm>
            <a:off x="5114549" y="1492828"/>
            <a:ext cx="1228416" cy="441627"/>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129" name="正方形/長方形 128"/>
          <p:cNvSpPr/>
          <p:nvPr/>
        </p:nvSpPr>
        <p:spPr>
          <a:xfrm>
            <a:off x="6342965" y="2041096"/>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a:t>
            </a:r>
            <a:r>
              <a:rPr lang="en-US" altLang="ja-JP" sz="1200" dirty="0" smtClean="0">
                <a:solidFill>
                  <a:schemeClr val="tx1"/>
                </a:solidFill>
                <a:latin typeface="小塚ゴシック Pr6N L"/>
                <a:ea typeface="小塚ゴシック Pr6N L"/>
                <a:cs typeface="小塚ゴシック Pr6N L"/>
              </a:rPr>
              <a:t>CSV</a:t>
            </a:r>
            <a:endParaRPr lang="en-US" altLang="ja-JP" sz="1200" dirty="0">
              <a:solidFill>
                <a:schemeClr val="tx1"/>
              </a:solidFill>
              <a:latin typeface="小塚ゴシック Pr6N L"/>
              <a:ea typeface="小塚ゴシック Pr6N L"/>
              <a:cs typeface="小塚ゴシック Pr6N L"/>
            </a:endParaRPr>
          </a:p>
        </p:txBody>
      </p:sp>
      <p:sp>
        <p:nvSpPr>
          <p:cNvPr id="130" name="角丸四角形 129"/>
          <p:cNvSpPr/>
          <p:nvPr/>
        </p:nvSpPr>
        <p:spPr>
          <a:xfrm>
            <a:off x="5690006" y="2035622"/>
            <a:ext cx="1274749" cy="365365"/>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131" name="正方形/長方形 130"/>
          <p:cNvSpPr/>
          <p:nvPr/>
        </p:nvSpPr>
        <p:spPr>
          <a:xfrm>
            <a:off x="6095243" y="2485379"/>
            <a:ext cx="3049947"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スマートフォン</a:t>
            </a:r>
            <a:r>
              <a:rPr lang="ja-JP" altLang="en-US" sz="1200" dirty="0" smtClean="0">
                <a:solidFill>
                  <a:schemeClr val="tx1"/>
                </a:solidFill>
                <a:latin typeface="小塚ゴシック Pr6N L"/>
                <a:ea typeface="小塚ゴシック Pr6N L"/>
                <a:cs typeface="小塚ゴシック Pr6N L"/>
              </a:rPr>
              <a:t>アプリ</a:t>
            </a:r>
            <a:endParaRPr lang="ja-JP" altLang="en-US" sz="1200" dirty="0">
              <a:solidFill>
                <a:schemeClr val="tx1"/>
              </a:solidFill>
              <a:latin typeface="小塚ゴシック Pr6N L"/>
              <a:ea typeface="小塚ゴシック Pr6N L"/>
              <a:cs typeface="小塚ゴシック Pr6N L"/>
            </a:endParaRPr>
          </a:p>
        </p:txBody>
      </p:sp>
      <p:sp>
        <p:nvSpPr>
          <p:cNvPr id="132" name="角丸四角形 131"/>
          <p:cNvSpPr/>
          <p:nvPr/>
        </p:nvSpPr>
        <p:spPr>
          <a:xfrm>
            <a:off x="5096142" y="2479905"/>
            <a:ext cx="1246823" cy="361791"/>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cxnSp>
        <p:nvCxnSpPr>
          <p:cNvPr id="133" name="直線コネクタ 132"/>
          <p:cNvCxnSpPr/>
          <p:nvPr/>
        </p:nvCxnSpPr>
        <p:spPr>
          <a:xfrm flipH="1">
            <a:off x="10565" y="1405574"/>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34" name="直線コネクタ 133"/>
          <p:cNvCxnSpPr/>
          <p:nvPr/>
        </p:nvCxnSpPr>
        <p:spPr>
          <a:xfrm flipH="1">
            <a:off x="10565" y="2038988"/>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pic>
        <p:nvPicPr>
          <p:cNvPr id="135" name="図 134" descr="アイディア.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95305" y="1438277"/>
            <a:ext cx="593939" cy="593939"/>
          </a:xfrm>
          <a:prstGeom prst="rect">
            <a:avLst/>
          </a:prstGeom>
        </p:spPr>
      </p:pic>
      <p:sp>
        <p:nvSpPr>
          <p:cNvPr id="69" name="テキスト ボックス 68"/>
          <p:cNvSpPr txBox="1"/>
          <p:nvPr/>
        </p:nvSpPr>
        <p:spPr>
          <a:xfrm>
            <a:off x="0" y="2029040"/>
            <a:ext cx="5077174" cy="1129494"/>
          </a:xfrm>
          <a:prstGeom prst="rect">
            <a:avLst/>
          </a:prstGeom>
          <a:noFill/>
        </p:spPr>
        <p:txBody>
          <a:bodyPr wrap="square" rtlCol="0">
            <a:noAutofit/>
          </a:bodyPr>
          <a:lstStyle/>
          <a:p>
            <a:r>
              <a:rPr lang="ja-JP" altLang="en-US" sz="1200" dirty="0">
                <a:latin typeface="+mn-ea"/>
                <a:cs typeface="小塚ゴシック Pr6N L"/>
              </a:rPr>
              <a:t>　</a:t>
            </a:r>
            <a:r>
              <a:rPr lang="ja-JP" altLang="en-US" sz="1200" dirty="0" smtClean="0">
                <a:latin typeface="+mn-ea"/>
                <a:cs typeface="小塚ゴシック Pr6N L"/>
              </a:rPr>
              <a:t>ココシルこまえ バリアフリーナビ</a:t>
            </a:r>
            <a:r>
              <a:rPr lang="ja-JP" altLang="en-US" sz="1200" dirty="0">
                <a:latin typeface="+mn-ea"/>
                <a:cs typeface="小塚ゴシック Pr6N L"/>
              </a:rPr>
              <a:t>は</a:t>
            </a:r>
            <a:r>
              <a:rPr lang="ja-JP" altLang="en-US" sz="1200" dirty="0" smtClean="0">
                <a:latin typeface="+mn-ea"/>
                <a:cs typeface="小塚ゴシック Pr6N L"/>
              </a:rPr>
              <a:t>、街の情報発信ポータルサイト「ココシルこまえ」の主要サービスのひとつとして提供されており、高齢者、</a:t>
            </a:r>
            <a:r>
              <a:rPr lang="ja-JP" altLang="en-US" sz="1200" dirty="0" err="1" smtClean="0">
                <a:latin typeface="+mn-ea"/>
                <a:cs typeface="小塚ゴシック Pr6N L"/>
              </a:rPr>
              <a:t>障がい</a:t>
            </a:r>
            <a:r>
              <a:rPr lang="ja-JP" altLang="en-US" sz="1200" dirty="0" smtClean="0">
                <a:latin typeface="+mn-ea"/>
                <a:cs typeface="小塚ゴシック Pr6N L"/>
              </a:rPr>
              <a:t>者、ベビーカー利用者といった交通弱者の方々に対して、市内を循環するコミュニティバス「こまバス」のバス停から医療機関等の施設までの歩行移動を支援するためのサービスです。</a:t>
            </a:r>
            <a:endParaRPr lang="en-US" altLang="ja-JP" sz="1200" dirty="0" smtClean="0">
              <a:latin typeface="+mn-ea"/>
              <a:cs typeface="小塚ゴシック Pr6N L"/>
            </a:endParaRPr>
          </a:p>
        </p:txBody>
      </p:sp>
      <p:sp>
        <p:nvSpPr>
          <p:cNvPr id="74" name="テキスト ボックス 73"/>
          <p:cNvSpPr txBox="1"/>
          <p:nvPr/>
        </p:nvSpPr>
        <p:spPr>
          <a:xfrm>
            <a:off x="2944291" y="6176483"/>
            <a:ext cx="1622680" cy="388582"/>
          </a:xfrm>
          <a:prstGeom prst="rect">
            <a:avLst/>
          </a:prstGeom>
          <a:noFill/>
        </p:spPr>
        <p:txBody>
          <a:bodyPr wrap="square" rtlCol="0">
            <a:noAutofit/>
          </a:bodyPr>
          <a:lstStyle/>
          <a:p>
            <a:r>
              <a:rPr lang="ja-JP" altLang="en-US" sz="1050" dirty="0" smtClean="0">
                <a:latin typeface="+mn-ea"/>
                <a:cs typeface="小塚ゴシック Pr6N L"/>
              </a:rPr>
              <a:t>サービス概要</a:t>
            </a:r>
            <a:endParaRPr lang="ja-JP" altLang="en-US" sz="1050" dirty="0">
              <a:latin typeface="+mn-ea"/>
              <a:cs typeface="小塚ゴシック Pr6N L"/>
            </a:endParaRPr>
          </a:p>
        </p:txBody>
      </p:sp>
      <p:sp>
        <p:nvSpPr>
          <p:cNvPr id="75" name="テキスト ボックス 74"/>
          <p:cNvSpPr txBox="1"/>
          <p:nvPr/>
        </p:nvSpPr>
        <p:spPr>
          <a:xfrm>
            <a:off x="5218323" y="5421815"/>
            <a:ext cx="4266989" cy="461665"/>
          </a:xfrm>
          <a:prstGeom prst="rect">
            <a:avLst/>
          </a:prstGeom>
          <a:noFill/>
        </p:spPr>
        <p:txBody>
          <a:bodyPr wrap="square" rtlCol="0">
            <a:spAutoFit/>
          </a:bodyPr>
          <a:lstStyle/>
          <a:p>
            <a:r>
              <a:rPr lang="ja-JP" altLang="en-US" sz="1200" dirty="0" smtClean="0">
                <a:latin typeface="+mn-ea"/>
                <a:cs typeface="小塚ゴシック Pr6N L"/>
              </a:rPr>
              <a:t>・市民協働の新しいモデルとして、推進協議会が中心となって事業計画を検討</a:t>
            </a:r>
            <a:endParaRPr lang="en-US" altLang="ja-JP" sz="1200" dirty="0" smtClean="0">
              <a:latin typeface="+mn-ea"/>
              <a:cs typeface="小塚ゴシック Pr6N L"/>
            </a:endParaRPr>
          </a:p>
        </p:txBody>
      </p:sp>
      <p:sp>
        <p:nvSpPr>
          <p:cNvPr id="76" name="テキスト ボックス 75"/>
          <p:cNvSpPr txBox="1"/>
          <p:nvPr/>
        </p:nvSpPr>
        <p:spPr>
          <a:xfrm>
            <a:off x="5211495" y="5874683"/>
            <a:ext cx="4266989" cy="461665"/>
          </a:xfrm>
          <a:prstGeom prst="rect">
            <a:avLst/>
          </a:prstGeom>
          <a:noFill/>
        </p:spPr>
        <p:txBody>
          <a:bodyPr wrap="square" rtlCol="0">
            <a:spAutoFit/>
          </a:bodyPr>
          <a:lstStyle/>
          <a:p>
            <a:r>
              <a:rPr lang="ja-JP" altLang="en-US" sz="1200" dirty="0" smtClean="0">
                <a:latin typeface="+mn-ea"/>
                <a:cs typeface="小塚ゴシック Pr6N L"/>
              </a:rPr>
              <a:t>・利用者視点でのコンテンツ編集とするため、市内の福祉団体と適宜意見交換しながら共同運営</a:t>
            </a:r>
            <a:endParaRPr lang="en-US" altLang="ja-JP" sz="1200" dirty="0" smtClean="0">
              <a:latin typeface="+mn-ea"/>
              <a:cs typeface="小塚ゴシック Pr6N L"/>
            </a:endParaRPr>
          </a:p>
        </p:txBody>
      </p:sp>
      <p:sp>
        <p:nvSpPr>
          <p:cNvPr id="78" name="正方形/長方形 77"/>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dirty="0" smtClean="0">
              <a:solidFill>
                <a:sysClr val="window" lastClr="FFFFFF"/>
              </a:solidFill>
              <a:latin typeface="Corbel"/>
              <a:ea typeface="ヒラギノ角ゴ Pro W3"/>
            </a:endParaRPr>
          </a:p>
        </p:txBody>
      </p:sp>
      <p:cxnSp>
        <p:nvCxnSpPr>
          <p:cNvPr id="79" name="直線コネクタ 78"/>
          <p:cNvCxnSpPr/>
          <p:nvPr/>
        </p:nvCxnSpPr>
        <p:spPr>
          <a:xfrm flipH="1">
            <a:off x="4372" y="1405574"/>
            <a:ext cx="9901628"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80" name="角丸四角形 79"/>
          <p:cNvSpPr/>
          <p:nvPr/>
        </p:nvSpPr>
        <p:spPr>
          <a:xfrm>
            <a:off x="6255232" y="305842"/>
            <a:ext cx="756000" cy="756000"/>
          </a:xfrm>
          <a:prstGeom prst="roundRect">
            <a:avLst/>
          </a:prstGeom>
          <a:solidFill>
            <a:srgbClr val="00D86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81" name="テキスト ボックス 80"/>
          <p:cNvSpPr txBox="1"/>
          <p:nvPr/>
        </p:nvSpPr>
        <p:spPr>
          <a:xfrm>
            <a:off x="6308439" y="348578"/>
            <a:ext cx="648000" cy="648000"/>
          </a:xfrm>
          <a:prstGeom prst="rect">
            <a:avLst/>
          </a:prstGeom>
          <a:solidFill>
            <a:srgbClr val="00D861"/>
          </a:solidFill>
        </p:spPr>
        <p:txBody>
          <a:bodyPr wrap="none" rtlCol="0">
            <a:spAutoFit/>
          </a:bodyPr>
          <a:lstStyle/>
          <a:p>
            <a:r>
              <a:rPr lang="ja-JP" altLang="en-US" dirty="0" smtClean="0">
                <a:solidFill>
                  <a:schemeClr val="bg1"/>
                </a:solidFill>
                <a:latin typeface="小塚ゴシック Pr6N M"/>
                <a:ea typeface="小塚ゴシック Pr6N M"/>
                <a:cs typeface="小塚ゴシック Pr6N M"/>
              </a:rPr>
              <a:t>防災</a:t>
            </a:r>
            <a:endParaRPr lang="en-US" altLang="ja-JP" dirty="0" smtClean="0">
              <a:solidFill>
                <a:schemeClr val="bg1"/>
              </a:solidFill>
              <a:latin typeface="小塚ゴシック Pr6N M"/>
              <a:ea typeface="小塚ゴシック Pr6N M"/>
              <a:cs typeface="小塚ゴシック Pr6N M"/>
            </a:endParaRPr>
          </a:p>
          <a:p>
            <a:r>
              <a:rPr lang="ja-JP" altLang="en-US" dirty="0" smtClean="0">
                <a:solidFill>
                  <a:schemeClr val="bg1"/>
                </a:solidFill>
                <a:latin typeface="小塚ゴシック Pr6N M"/>
                <a:ea typeface="小塚ゴシック Pr6N M"/>
                <a:cs typeface="小塚ゴシック Pr6N M"/>
              </a:rPr>
              <a:t>減災</a:t>
            </a:r>
            <a:endParaRPr lang="ja-JP" altLang="en-US" dirty="0">
              <a:solidFill>
                <a:schemeClr val="bg1"/>
              </a:solidFill>
              <a:latin typeface="小塚ゴシック Pr6N M"/>
              <a:ea typeface="小塚ゴシック Pr6N M"/>
              <a:cs typeface="小塚ゴシック Pr6N M"/>
            </a:endParaRPr>
          </a:p>
        </p:txBody>
      </p:sp>
      <p:sp>
        <p:nvSpPr>
          <p:cNvPr id="82" name="角丸四角形 81"/>
          <p:cNvSpPr/>
          <p:nvPr/>
        </p:nvSpPr>
        <p:spPr>
          <a:xfrm>
            <a:off x="7172281" y="309099"/>
            <a:ext cx="752743" cy="752743"/>
          </a:xfrm>
          <a:prstGeom prst="roundRect">
            <a:avLst/>
          </a:prstGeom>
          <a:solidFill>
            <a:schemeClr val="bg1"/>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83" name="テキスト ボックス 82"/>
          <p:cNvSpPr txBox="1"/>
          <p:nvPr/>
        </p:nvSpPr>
        <p:spPr>
          <a:xfrm>
            <a:off x="7225487" y="348578"/>
            <a:ext cx="648000" cy="648000"/>
          </a:xfrm>
          <a:prstGeom prst="rect">
            <a:avLst/>
          </a:prstGeom>
          <a:noFill/>
        </p:spPr>
        <p:txBody>
          <a:bodyPr wrap="none" rtlCol="0">
            <a:spAutoFit/>
          </a:bodyPr>
          <a:lstStyle/>
          <a:p>
            <a:r>
              <a:rPr lang="ja-JP" altLang="en-US" b="1" dirty="0" smtClean="0">
                <a:solidFill>
                  <a:srgbClr val="00D861"/>
                </a:solidFill>
                <a:latin typeface="小塚ゴシック Pr6N M"/>
                <a:ea typeface="小塚ゴシック Pr6N M"/>
                <a:cs typeface="小塚ゴシック Pr6N M"/>
              </a:rPr>
              <a:t>少子</a:t>
            </a:r>
            <a:endParaRPr lang="en-US" altLang="ja-JP" b="1" dirty="0" smtClean="0">
              <a:solidFill>
                <a:srgbClr val="00D861"/>
              </a:solidFill>
              <a:latin typeface="小塚ゴシック Pr6N M"/>
              <a:ea typeface="小塚ゴシック Pr6N M"/>
              <a:cs typeface="小塚ゴシック Pr6N M"/>
            </a:endParaRPr>
          </a:p>
          <a:p>
            <a:r>
              <a:rPr lang="ja-JP" altLang="en-US" b="1" dirty="0" smtClean="0">
                <a:solidFill>
                  <a:srgbClr val="00D861"/>
                </a:solidFill>
                <a:latin typeface="小塚ゴシック Pr6N M"/>
                <a:ea typeface="小塚ゴシック Pr6N M"/>
                <a:cs typeface="小塚ゴシック Pr6N M"/>
              </a:rPr>
              <a:t>高齢</a:t>
            </a:r>
            <a:endParaRPr lang="en-US" altLang="ja-JP" b="1" dirty="0" smtClean="0">
              <a:solidFill>
                <a:srgbClr val="00D861"/>
              </a:solidFill>
              <a:latin typeface="小塚ゴシック Pr6N M"/>
              <a:ea typeface="小塚ゴシック Pr6N M"/>
              <a:cs typeface="小塚ゴシック Pr6N M"/>
            </a:endParaRPr>
          </a:p>
        </p:txBody>
      </p:sp>
      <p:sp>
        <p:nvSpPr>
          <p:cNvPr id="87" name="角丸四角形 86"/>
          <p:cNvSpPr/>
          <p:nvPr/>
        </p:nvSpPr>
        <p:spPr>
          <a:xfrm>
            <a:off x="9006671" y="305842"/>
            <a:ext cx="756000" cy="756000"/>
          </a:xfrm>
          <a:prstGeom prst="roundRect">
            <a:avLst/>
          </a:prstGeom>
          <a:no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89" name="テキスト ボックス 88"/>
          <p:cNvSpPr txBox="1"/>
          <p:nvPr/>
        </p:nvSpPr>
        <p:spPr>
          <a:xfrm>
            <a:off x="9059584" y="323178"/>
            <a:ext cx="671979" cy="738664"/>
          </a:xfrm>
          <a:prstGeom prst="rect">
            <a:avLst/>
          </a:prstGeom>
          <a:noFill/>
        </p:spPr>
        <p:txBody>
          <a:bodyPr wrap="none" rtlCol="0">
            <a:spAutoFit/>
          </a:bodyPr>
          <a:lstStyle/>
          <a:p>
            <a:r>
              <a:rPr lang="ja-JP" altLang="en-US" sz="1400" dirty="0" smtClean="0">
                <a:solidFill>
                  <a:schemeClr val="bg1"/>
                </a:solidFill>
                <a:latin typeface="小塚ゴシック Pr6N M"/>
                <a:ea typeface="小塚ゴシック Pr6N M"/>
                <a:cs typeface="小塚ゴシック Pr6N M"/>
              </a:rPr>
              <a:t>防犯</a:t>
            </a:r>
            <a:endParaRPr lang="en-US" altLang="ja-JP" sz="1400" dirty="0" smtClean="0">
              <a:solidFill>
                <a:schemeClr val="bg1"/>
              </a:solidFill>
              <a:latin typeface="小塚ゴシック Pr6N M"/>
              <a:ea typeface="小塚ゴシック Pr6N M"/>
              <a:cs typeface="小塚ゴシック Pr6N M"/>
            </a:endParaRPr>
          </a:p>
          <a:p>
            <a:r>
              <a:rPr lang="ja-JP" altLang="en-US" sz="1400" dirty="0" smtClean="0">
                <a:solidFill>
                  <a:schemeClr val="bg1"/>
                </a:solidFill>
                <a:latin typeface="小塚ゴシック Pr6N M"/>
                <a:ea typeface="小塚ゴシック Pr6N M"/>
                <a:cs typeface="小塚ゴシック Pr6N M"/>
              </a:rPr>
              <a:t>医療</a:t>
            </a:r>
            <a:endParaRPr lang="en-US" altLang="ja-JP" sz="1400" dirty="0" smtClean="0">
              <a:solidFill>
                <a:schemeClr val="bg1"/>
              </a:solidFill>
              <a:latin typeface="小塚ゴシック Pr6N M"/>
              <a:ea typeface="小塚ゴシック Pr6N M"/>
              <a:cs typeface="小塚ゴシック Pr6N M"/>
            </a:endParaRPr>
          </a:p>
          <a:p>
            <a:r>
              <a:rPr lang="ja-JP" altLang="en-US" sz="1400" dirty="0" smtClean="0">
                <a:solidFill>
                  <a:schemeClr val="bg1"/>
                </a:solidFill>
                <a:latin typeface="小塚ゴシック Pr6N M"/>
                <a:ea typeface="小塚ゴシック Pr6N M"/>
                <a:cs typeface="小塚ゴシック Pr6N M"/>
              </a:rPr>
              <a:t>教育</a:t>
            </a:r>
            <a:r>
              <a:rPr lang="ja-JP" altLang="en-US" sz="1000" dirty="0" smtClean="0">
                <a:solidFill>
                  <a:schemeClr val="bg1"/>
                </a:solidFill>
                <a:latin typeface="小塚ゴシック Pr6N M"/>
                <a:ea typeface="小塚ゴシック Pr6N M"/>
                <a:cs typeface="小塚ゴシック Pr6N M"/>
              </a:rPr>
              <a:t>等</a:t>
            </a:r>
            <a:endParaRPr lang="en-US" altLang="ja-JP" dirty="0" smtClean="0">
              <a:solidFill>
                <a:schemeClr val="bg1"/>
              </a:solidFill>
              <a:latin typeface="小塚ゴシック Pr6N M"/>
              <a:ea typeface="小塚ゴシック Pr6N M"/>
              <a:cs typeface="小塚ゴシック Pr6N M"/>
            </a:endParaRPr>
          </a:p>
        </p:txBody>
      </p:sp>
      <p:sp>
        <p:nvSpPr>
          <p:cNvPr id="91"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chemeClr val="bg1"/>
                </a:solidFill>
                <a:latin typeface="小塚ゴシック Pr6N R"/>
                <a:ea typeface="小塚ゴシック Pr6N R"/>
                <a:cs typeface="小塚ゴシック Pr6N R"/>
              </a:rPr>
              <a:t>By</a:t>
            </a:r>
            <a:r>
              <a:rPr lang="ja-JP" altLang="en-US" sz="1400" dirty="0" smtClean="0">
                <a:solidFill>
                  <a:schemeClr val="bg1"/>
                </a:solidFill>
                <a:latin typeface="小塚ゴシック Pr6N R"/>
                <a:ea typeface="小塚ゴシック Pr6N R"/>
                <a:cs typeface="小塚ゴシック Pr6N R"/>
              </a:rPr>
              <a:t> 狛江市</a:t>
            </a:r>
            <a:endParaRPr lang="ja-JP" altLang="en-US" sz="1400" dirty="0">
              <a:solidFill>
                <a:schemeClr val="bg1"/>
              </a:solidFill>
              <a:latin typeface="小塚ゴシック Pr6N R"/>
              <a:ea typeface="小塚ゴシック Pr6N R"/>
              <a:cs typeface="小塚ゴシック Pr6N R"/>
            </a:endParaRPr>
          </a:p>
        </p:txBody>
      </p:sp>
      <p:sp>
        <p:nvSpPr>
          <p:cNvPr id="92" name="タイトル 1"/>
          <p:cNvSpPr>
            <a:spLocks noGrp="1"/>
          </p:cNvSpPr>
          <p:nvPr>
            <p:ph type="ctrTitle"/>
          </p:nvPr>
        </p:nvSpPr>
        <p:spPr>
          <a:xfrm>
            <a:off x="45112" y="222937"/>
            <a:ext cx="6625160" cy="744513"/>
          </a:xfrm>
        </p:spPr>
        <p:txBody>
          <a:bodyPr>
            <a:noAutofit/>
          </a:bodyPr>
          <a:lstStyle/>
          <a:p>
            <a:pPr algn="l"/>
            <a:r>
              <a:rPr lang="ja-JP" altLang="en-US" sz="3200" dirty="0" smtClean="0">
                <a:solidFill>
                  <a:schemeClr val="bg1"/>
                </a:solidFill>
                <a:latin typeface="小塚ゴシック Pro M"/>
                <a:ea typeface="小塚ゴシック Pro M"/>
                <a:cs typeface="小塚ゴシック Pro M"/>
              </a:rPr>
              <a:t>ココシルこまえ　バリアフリーナビ</a:t>
            </a:r>
            <a:endParaRPr kumimoji="1" lang="ja-JP" altLang="en-US" sz="3200" dirty="0">
              <a:solidFill>
                <a:schemeClr val="bg1"/>
              </a:solidFill>
              <a:latin typeface="小塚ゴシック Pro M"/>
              <a:ea typeface="小塚ゴシック Pro M"/>
              <a:cs typeface="小塚ゴシック Pro M"/>
            </a:endParaRPr>
          </a:p>
        </p:txBody>
      </p:sp>
      <p:sp>
        <p:nvSpPr>
          <p:cNvPr id="94" name="角丸四角形 93"/>
          <p:cNvSpPr/>
          <p:nvPr/>
        </p:nvSpPr>
        <p:spPr>
          <a:xfrm>
            <a:off x="8118428" y="305842"/>
            <a:ext cx="756000" cy="756000"/>
          </a:xfrm>
          <a:prstGeom prst="roundRect">
            <a:avLst/>
          </a:prstGeom>
          <a:solidFill>
            <a:srgbClr val="00D86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solidFill>
                <a:schemeClr val="bg1">
                  <a:lumMod val="95000"/>
                </a:schemeClr>
              </a:solidFill>
            </a:endParaRPr>
          </a:p>
        </p:txBody>
      </p:sp>
      <p:sp>
        <p:nvSpPr>
          <p:cNvPr id="95" name="テキスト ボックス 94"/>
          <p:cNvSpPr txBox="1"/>
          <p:nvPr/>
        </p:nvSpPr>
        <p:spPr>
          <a:xfrm>
            <a:off x="8149957" y="348578"/>
            <a:ext cx="648000" cy="648000"/>
          </a:xfrm>
          <a:prstGeom prst="rect">
            <a:avLst/>
          </a:prstGeom>
          <a:solidFill>
            <a:srgbClr val="00D861"/>
          </a:solidFill>
        </p:spPr>
        <p:txBody>
          <a:bodyPr wrap="none" rtlCol="0">
            <a:spAutoFit/>
          </a:bodyPr>
          <a:lstStyle/>
          <a:p>
            <a:r>
              <a:rPr lang="ja-JP" altLang="en-US" dirty="0">
                <a:solidFill>
                  <a:schemeClr val="bg1"/>
                </a:solidFill>
                <a:latin typeface="小塚ゴシック Pr6N M"/>
                <a:ea typeface="小塚ゴシック Pr6N M"/>
                <a:cs typeface="小塚ゴシック Pr6N M"/>
              </a:rPr>
              <a:t>産業</a:t>
            </a:r>
            <a:endParaRPr lang="en-US" altLang="ja-JP" dirty="0">
              <a:solidFill>
                <a:schemeClr val="bg1"/>
              </a:solidFill>
              <a:latin typeface="小塚ゴシック Pr6N M"/>
              <a:ea typeface="小塚ゴシック Pr6N M"/>
              <a:cs typeface="小塚ゴシック Pr6N M"/>
            </a:endParaRPr>
          </a:p>
          <a:p>
            <a:r>
              <a:rPr lang="ja-JP" altLang="en-US" dirty="0">
                <a:solidFill>
                  <a:schemeClr val="bg1"/>
                </a:solidFill>
                <a:latin typeface="小塚ゴシック Pr6N M"/>
                <a:ea typeface="小塚ゴシック Pr6N M"/>
                <a:cs typeface="小塚ゴシック Pr6N M"/>
              </a:rPr>
              <a:t>創出</a:t>
            </a:r>
            <a:endParaRPr lang="en-US" altLang="ja-JP" dirty="0">
              <a:solidFill>
                <a:schemeClr val="bg1"/>
              </a:solidFill>
              <a:latin typeface="小塚ゴシック Pr6N M"/>
              <a:ea typeface="小塚ゴシック Pr6N M"/>
              <a:cs typeface="小塚ゴシック Pr6N M"/>
            </a:endParaRPr>
          </a:p>
        </p:txBody>
      </p:sp>
      <p:sp>
        <p:nvSpPr>
          <p:cNvPr id="2" name="正方形/長方形 1"/>
          <p:cNvSpPr/>
          <p:nvPr/>
        </p:nvSpPr>
        <p:spPr>
          <a:xfrm>
            <a:off x="7011" y="2989792"/>
            <a:ext cx="5067173" cy="646331"/>
          </a:xfrm>
          <a:prstGeom prst="rect">
            <a:avLst/>
          </a:prstGeom>
        </p:spPr>
        <p:txBody>
          <a:bodyPr wrap="square">
            <a:spAutoFit/>
          </a:bodyPr>
          <a:lstStyle/>
          <a:p>
            <a:r>
              <a:rPr lang="ja-JP" altLang="en-US" sz="1200" dirty="0" smtClean="0">
                <a:latin typeface="+mn-ea"/>
                <a:cs typeface="小塚ゴシック Pr6N L"/>
              </a:rPr>
              <a:t>　国土</a:t>
            </a:r>
            <a:r>
              <a:rPr lang="ja-JP" altLang="en-US" sz="1200" dirty="0">
                <a:latin typeface="+mn-ea"/>
                <a:cs typeface="小塚ゴシック Pr6N L"/>
              </a:rPr>
              <a:t>交通省が提供する歩行空間ネットワークデータ、狛江市が提</a:t>
            </a:r>
            <a:r>
              <a:rPr lang="ja-JP" altLang="en-US" sz="1200" dirty="0" smtClean="0">
                <a:latin typeface="+mn-ea"/>
                <a:cs typeface="小塚ゴシック Pr6N L"/>
              </a:rPr>
              <a:t>供する公共</a:t>
            </a:r>
            <a:r>
              <a:rPr lang="ja-JP" altLang="en-US" sz="1200" dirty="0">
                <a:latin typeface="+mn-ea"/>
                <a:cs typeface="小塚ゴシック Pr6N L"/>
              </a:rPr>
              <a:t>施設等のオープンデータを活用することで</a:t>
            </a:r>
            <a:r>
              <a:rPr lang="ja-JP" altLang="en-US" sz="1200" dirty="0" smtClean="0">
                <a:latin typeface="+mn-ea"/>
                <a:cs typeface="小塚ゴシック Pr6N L"/>
              </a:rPr>
              <a:t>、誰もが快適に移動できるバリアフリールートをナビゲートします。</a:t>
            </a:r>
            <a:endParaRPr lang="en-US" altLang="ja-JP" sz="1200" dirty="0">
              <a:latin typeface="+mn-ea"/>
              <a:cs typeface="小塚ゴシック Pr6N L"/>
            </a:endParaRPr>
          </a:p>
        </p:txBody>
      </p:sp>
      <p:sp>
        <p:nvSpPr>
          <p:cNvPr id="49" name="タイトル 1"/>
          <p:cNvSpPr txBox="1">
            <a:spLocks/>
          </p:cNvSpPr>
          <p:nvPr/>
        </p:nvSpPr>
        <p:spPr>
          <a:xfrm>
            <a:off x="57562" y="-26855"/>
            <a:ext cx="7562653" cy="425018"/>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chemeClr val="bg1"/>
                </a:solidFill>
                <a:latin typeface="小塚ゴシック Pr6N R"/>
                <a:ea typeface="小塚ゴシック Pr6N R"/>
                <a:cs typeface="小塚ゴシック Pr6N R"/>
              </a:rPr>
              <a:t>高齢者、</a:t>
            </a:r>
            <a:r>
              <a:rPr lang="ja-JP" altLang="en-US" sz="1400" dirty="0" err="1" smtClean="0">
                <a:solidFill>
                  <a:schemeClr val="bg1"/>
                </a:solidFill>
                <a:latin typeface="小塚ゴシック Pr6N R"/>
                <a:ea typeface="小塚ゴシック Pr6N R"/>
                <a:cs typeface="小塚ゴシック Pr6N R"/>
              </a:rPr>
              <a:t>障がい</a:t>
            </a:r>
            <a:r>
              <a:rPr lang="ja-JP" altLang="en-US" sz="1400" dirty="0" smtClean="0">
                <a:solidFill>
                  <a:schemeClr val="bg1"/>
                </a:solidFill>
                <a:latin typeface="小塚ゴシック Pr6N R"/>
                <a:ea typeface="小塚ゴシック Pr6N R"/>
                <a:cs typeface="小塚ゴシック Pr6N R"/>
              </a:rPr>
              <a:t>者、ベビーカー利用者のニーズに応じた最適な</a:t>
            </a:r>
            <a:r>
              <a:rPr lang="ja-JP" altLang="en-US" sz="1400" dirty="0">
                <a:solidFill>
                  <a:schemeClr val="bg1"/>
                </a:solidFill>
                <a:latin typeface="小塚ゴシック Pr6N R"/>
                <a:ea typeface="小塚ゴシック Pr6N R"/>
                <a:cs typeface="小塚ゴシック Pr6N R"/>
              </a:rPr>
              <a:t>バリアフリー</a:t>
            </a:r>
            <a:r>
              <a:rPr lang="ja-JP" altLang="en-US" sz="1400" dirty="0" smtClean="0">
                <a:solidFill>
                  <a:schemeClr val="bg1"/>
                </a:solidFill>
                <a:latin typeface="小塚ゴシック Pr6N R"/>
                <a:ea typeface="小塚ゴシック Pr6N R"/>
                <a:cs typeface="小塚ゴシック Pr6N R"/>
              </a:rPr>
              <a:t>ルートをナビゲーション！</a:t>
            </a:r>
            <a:endParaRPr lang="ja-JP" altLang="en-US" sz="1400" dirty="0">
              <a:solidFill>
                <a:schemeClr val="bg1"/>
              </a:solidFill>
              <a:latin typeface="小塚ゴシック Pr6N R"/>
              <a:ea typeface="小塚ゴシック Pr6N R"/>
              <a:cs typeface="小塚ゴシック Pr6N R"/>
            </a:endParaRPr>
          </a:p>
        </p:txBody>
      </p:sp>
      <p:sp>
        <p:nvSpPr>
          <p:cNvPr id="50" name="正方形/長方形 49"/>
          <p:cNvSpPr/>
          <p:nvPr/>
        </p:nvSpPr>
        <p:spPr>
          <a:xfrm>
            <a:off x="6763" y="3570523"/>
            <a:ext cx="1993056" cy="1569660"/>
          </a:xfrm>
          <a:prstGeom prst="rect">
            <a:avLst/>
          </a:prstGeom>
        </p:spPr>
        <p:txBody>
          <a:bodyPr wrap="square">
            <a:spAutoFit/>
          </a:bodyPr>
          <a:lstStyle/>
          <a:p>
            <a:r>
              <a:rPr lang="ja-JP" altLang="en-US" sz="1200" dirty="0" smtClean="0">
                <a:latin typeface="+mn-ea"/>
                <a:cs typeface="小塚ゴシック Pr6N L"/>
              </a:rPr>
              <a:t>　ナビゲートに際しては、階段、エレベーターの有無の他、バリアフリー対応トイレ、ベビールーム、障がい者用駐車区画、</a:t>
            </a:r>
            <a:r>
              <a:rPr lang="en-US" altLang="ja-JP" sz="1200" dirty="0" smtClean="0">
                <a:latin typeface="+mn-ea"/>
                <a:cs typeface="小塚ゴシック Pr6N L"/>
              </a:rPr>
              <a:t>AED</a:t>
            </a:r>
            <a:r>
              <a:rPr lang="ja-JP" altLang="en-US" sz="1200" dirty="0" smtClean="0">
                <a:latin typeface="+mn-ea"/>
                <a:cs typeface="小塚ゴシック Pr6N L"/>
              </a:rPr>
              <a:t>等の設置場所も加味したうえで、利用者の属性に応じた経路を画面・音声にて案内します。</a:t>
            </a:r>
            <a:endParaRPr lang="en-US" altLang="ja-JP" sz="1200" dirty="0">
              <a:latin typeface="+mn-ea"/>
              <a:cs typeface="小塚ゴシック Pr6N L"/>
            </a:endParaRPr>
          </a:p>
        </p:txBody>
      </p:sp>
      <p:sp>
        <p:nvSpPr>
          <p:cNvPr id="51" name="正方形/長方形 50"/>
          <p:cNvSpPr/>
          <p:nvPr/>
        </p:nvSpPr>
        <p:spPr>
          <a:xfrm>
            <a:off x="-5688" y="5063983"/>
            <a:ext cx="1993056" cy="1384995"/>
          </a:xfrm>
          <a:prstGeom prst="rect">
            <a:avLst/>
          </a:prstGeom>
        </p:spPr>
        <p:txBody>
          <a:bodyPr wrap="square">
            <a:spAutoFit/>
          </a:bodyPr>
          <a:lstStyle/>
          <a:p>
            <a:r>
              <a:rPr lang="ja-JP" altLang="en-US" sz="1200" dirty="0">
                <a:latin typeface="+mn-ea"/>
                <a:cs typeface="小塚ゴシック Pr6N L"/>
              </a:rPr>
              <a:t>　</a:t>
            </a:r>
            <a:r>
              <a:rPr lang="ja-JP" altLang="en-US" sz="1200" dirty="0" smtClean="0">
                <a:latin typeface="+mn-ea"/>
                <a:cs typeface="小塚ゴシック Pr6N L"/>
              </a:rPr>
              <a:t>また、スマートフォン</a:t>
            </a:r>
            <a:r>
              <a:rPr lang="ja-JP" altLang="en-US" sz="1200" dirty="0">
                <a:latin typeface="+mn-ea"/>
                <a:cs typeface="小塚ゴシック Pr6N L"/>
              </a:rPr>
              <a:t>を主な利用端末とし、こまバスのバス停</a:t>
            </a:r>
            <a:r>
              <a:rPr lang="en-US" altLang="ja-JP" sz="1200" dirty="0">
                <a:latin typeface="+mn-ea"/>
                <a:cs typeface="小塚ゴシック Pr6N L"/>
              </a:rPr>
              <a:t>40 </a:t>
            </a:r>
            <a:r>
              <a:rPr lang="ja-JP" altLang="en-US" sz="1200" dirty="0">
                <a:latin typeface="+mn-ea"/>
                <a:cs typeface="小塚ゴシック Pr6N L"/>
              </a:rPr>
              <a:t>か所に</a:t>
            </a:r>
            <a:r>
              <a:rPr lang="ja-JP" altLang="en-US" sz="1200" dirty="0" smtClean="0">
                <a:latin typeface="+mn-ea"/>
                <a:cs typeface="小塚ゴシック Pr6N L"/>
              </a:rPr>
              <a:t>設置された</a:t>
            </a:r>
            <a:r>
              <a:rPr lang="en-US" altLang="ja-JP" sz="1200" dirty="0" smtClean="0">
                <a:latin typeface="+mn-ea"/>
                <a:cs typeface="小塚ゴシック Pr6N L"/>
              </a:rPr>
              <a:t>NFC </a:t>
            </a:r>
            <a:r>
              <a:rPr lang="ja-JP" altLang="en-US" sz="1200" dirty="0">
                <a:latin typeface="+mn-ea"/>
                <a:cs typeface="小塚ゴシック Pr6N L"/>
              </a:rPr>
              <a:t>タグプレートをタッチすることで、バスの</a:t>
            </a:r>
            <a:r>
              <a:rPr lang="ja-JP" altLang="en-US" sz="1200" dirty="0" smtClean="0">
                <a:latin typeface="+mn-ea"/>
                <a:cs typeface="小塚ゴシック Pr6N L"/>
              </a:rPr>
              <a:t>運行情報</a:t>
            </a:r>
            <a:r>
              <a:rPr lang="ja-JP" altLang="en-US" sz="1200" dirty="0">
                <a:latin typeface="+mn-ea"/>
                <a:cs typeface="小塚ゴシック Pr6N L"/>
              </a:rPr>
              <a:t>や時刻表の情報を</a:t>
            </a:r>
            <a:r>
              <a:rPr lang="ja-JP" altLang="en-US" sz="1200" dirty="0" smtClean="0">
                <a:latin typeface="+mn-ea"/>
                <a:cs typeface="小塚ゴシック Pr6N L"/>
              </a:rPr>
              <a:t>閲覧することも可能です。</a:t>
            </a:r>
            <a:endParaRPr lang="en-US" altLang="ja-JP" sz="1200" dirty="0">
              <a:latin typeface="+mn-ea"/>
              <a:cs typeface="小塚ゴシック Pr6N L"/>
            </a:endParaRPr>
          </a:p>
        </p:txBody>
      </p:sp>
      <p:sp>
        <p:nvSpPr>
          <p:cNvPr id="3" name="正方形/長方形 2"/>
          <p:cNvSpPr/>
          <p:nvPr/>
        </p:nvSpPr>
        <p:spPr>
          <a:xfrm>
            <a:off x="5219967" y="4803688"/>
            <a:ext cx="4355833" cy="646331"/>
          </a:xfrm>
          <a:prstGeom prst="rect">
            <a:avLst/>
          </a:prstGeom>
        </p:spPr>
        <p:txBody>
          <a:bodyPr wrap="square">
            <a:spAutoFit/>
          </a:bodyPr>
          <a:lstStyle/>
          <a:p>
            <a:r>
              <a:rPr lang="ja-JP" altLang="en-US" sz="1200" dirty="0" smtClean="0">
                <a:latin typeface="+mn-ea"/>
              </a:rPr>
              <a:t>・</a:t>
            </a:r>
            <a:r>
              <a:rPr lang="en-US" altLang="ja-JP" sz="1200" dirty="0" smtClean="0">
                <a:latin typeface="+mn-ea"/>
              </a:rPr>
              <a:t>NPO</a:t>
            </a:r>
            <a:r>
              <a:rPr lang="ja-JP" altLang="en-US" sz="1200" dirty="0">
                <a:latin typeface="+mn-ea"/>
              </a:rPr>
              <a:t>等の市民団体の代表者を含む組織により構成</a:t>
            </a:r>
            <a:r>
              <a:rPr lang="ja-JP" altLang="en-US" sz="1200" dirty="0" smtClean="0">
                <a:latin typeface="+mn-ea"/>
              </a:rPr>
              <a:t>される「あい</a:t>
            </a:r>
            <a:r>
              <a:rPr lang="ja-JP" altLang="en-US" sz="1200" dirty="0">
                <a:latin typeface="+mn-ea"/>
              </a:rPr>
              <a:t>とぴあレインボー推進協</a:t>
            </a:r>
            <a:r>
              <a:rPr lang="ja-JP" altLang="en-US" sz="1200" dirty="0" smtClean="0">
                <a:latin typeface="+mn-ea"/>
              </a:rPr>
              <a:t>議会」が</a:t>
            </a:r>
            <a:r>
              <a:rPr lang="ja-JP" altLang="en-US" sz="1200" dirty="0">
                <a:latin typeface="+mn-ea"/>
              </a:rPr>
              <a:t>、運営責任者で</a:t>
            </a:r>
            <a:r>
              <a:rPr lang="ja-JP" altLang="en-US" sz="1200" dirty="0" smtClean="0">
                <a:latin typeface="+mn-ea"/>
              </a:rPr>
              <a:t>ある狛江市と連携して事業を推進</a:t>
            </a:r>
            <a:endParaRPr lang="ja-JP" altLang="en-US" sz="1200" dirty="0">
              <a:latin typeface="+mn-ea"/>
            </a:endParaRPr>
          </a:p>
        </p:txBody>
      </p:sp>
      <p:sp>
        <p:nvSpPr>
          <p:cNvPr id="48" name="テキスト ボックス 47"/>
          <p:cNvSpPr txBox="1"/>
          <p:nvPr/>
        </p:nvSpPr>
        <p:spPr>
          <a:xfrm>
            <a:off x="7254290" y="-6186"/>
            <a:ext cx="2664081" cy="307777"/>
          </a:xfrm>
          <a:prstGeom prst="rect">
            <a:avLst/>
          </a:prstGeom>
          <a:noFill/>
        </p:spPr>
        <p:txBody>
          <a:bodyPr wrap="square" rtlCol="0">
            <a:spAutoFit/>
          </a:bodyPr>
          <a:lstStyle/>
          <a:p>
            <a:pPr algn="r"/>
            <a:r>
              <a:rPr lang="ja-JP" altLang="en-US" sz="1400" dirty="0" smtClean="0">
                <a:latin typeface="+mn-ea"/>
              </a:rPr>
              <a:t>平成</a:t>
            </a:r>
            <a:r>
              <a:rPr lang="en-US" altLang="ja-JP" sz="1400" dirty="0" smtClean="0">
                <a:latin typeface="+mn-ea"/>
              </a:rPr>
              <a:t>30</a:t>
            </a:r>
            <a:r>
              <a:rPr lang="ja-JP" altLang="en-US" sz="1400" dirty="0" smtClean="0">
                <a:latin typeface="+mn-ea"/>
              </a:rPr>
              <a:t>年</a:t>
            </a:r>
            <a:r>
              <a:rPr lang="en-US" altLang="ja-JP" sz="1400" dirty="0" smtClean="0">
                <a:latin typeface="+mn-ea"/>
              </a:rPr>
              <a:t>2</a:t>
            </a:r>
            <a:r>
              <a:rPr lang="ja-JP" altLang="en-US" sz="1400" dirty="0" smtClean="0">
                <a:latin typeface="+mn-ea"/>
              </a:rPr>
              <a:t>月</a:t>
            </a:r>
            <a:r>
              <a:rPr lang="en-US" altLang="ja-JP" sz="1400" dirty="0" smtClean="0">
                <a:latin typeface="+mn-ea"/>
              </a:rPr>
              <a:t>21</a:t>
            </a:r>
            <a:r>
              <a:rPr lang="ja-JP" altLang="en-US" sz="1400" dirty="0" smtClean="0">
                <a:latin typeface="+mn-ea"/>
              </a:rPr>
              <a:t>日版</a:t>
            </a:r>
            <a:endParaRPr lang="ja-JP" altLang="en-US" sz="1400" dirty="0">
              <a:latin typeface="+mn-ea"/>
            </a:endParaRPr>
          </a:p>
        </p:txBody>
      </p:sp>
    </p:spTree>
    <p:extLst>
      <p:ext uri="{BB962C8B-B14F-4D97-AF65-F5344CB8AC3E}">
        <p14:creationId xmlns:p14="http://schemas.microsoft.com/office/powerpoint/2010/main" val="2703178020"/>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487</Words>
  <Application>Microsoft Office PowerPoint</Application>
  <PresentationFormat>A4 210 x 297 mm</PresentationFormat>
  <Paragraphs>61</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Corbel</vt:lpstr>
      <vt:lpstr>Wingdings</vt:lpstr>
      <vt:lpstr>ホワイト</vt:lpstr>
      <vt:lpstr>ココシルこまえ　バリアフリーナビ</vt:lpstr>
      <vt:lpstr>ココシルこまえ　バリアフリーナビ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2018-02-21T07:45:50Z</dcterms:created>
  <dcterms:modified xsi:type="dcterms:W3CDTF">2018-02-21T07:45:54Z</dcterms:modified>
</cp:coreProperties>
</file>