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69" r:id="rId2"/>
    <p:sldId id="272"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userDrawn="1">
          <p15:clr>
            <a:srgbClr val="A4A3A4"/>
          </p15:clr>
        </p15:guide>
        <p15:guide id="2" pos="3120">
          <p15:clr>
            <a:srgbClr val="A4A3A4"/>
          </p15:clr>
        </p15:guide>
        <p15:guide id="3" orient="horz" pos="40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D861"/>
    <a:srgbClr val="FFFFFF"/>
    <a:srgbClr val="4CA6FF"/>
    <a:srgbClr val="40CCFB"/>
    <a:srgbClr val="DEFFFF"/>
    <a:srgbClr val="0080FF"/>
    <a:srgbClr val="0959FF"/>
    <a:srgbClr val="0E79FF"/>
    <a:srgbClr val="0854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86" autoAdjust="0"/>
    <p:restoredTop sz="97192" autoAdjust="0"/>
  </p:normalViewPr>
  <p:slideViewPr>
    <p:cSldViewPr snapToGrid="0" snapToObjects="1">
      <p:cViewPr varScale="1">
        <p:scale>
          <a:sx n="72" d="100"/>
          <a:sy n="72" d="100"/>
        </p:scale>
        <p:origin x="1128" y="66"/>
      </p:cViewPr>
      <p:guideLst>
        <p:guide orient="horz" pos="1434"/>
        <p:guide pos="3120"/>
        <p:guide orient="horz" pos="40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file://localhost/Users/meg/Desktop/%E7%89%B9%E7%A0%94/%E7%89%B9%E7%A0%94OD/%E3%82%A2%E3%82%A4%E3%82%B3%E3%83%B3/%E3%81%B2%E3%82%89%E3%82%81%E3%81%8D.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file://localhost/Users/meg/Desktop/%E7%89%B9%E7%A0%94/%E7%89%B9%E7%A0%94OD/%E3%82%A2%E3%82%A4%E3%82%B3%E3%83%B3/%E3%83%8F%E3%83%86%E3%83%8A.png"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57" y="3096212"/>
            <a:ext cx="3821962" cy="1813977"/>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198" y="3625190"/>
            <a:ext cx="1774216" cy="1748870"/>
          </a:xfrm>
          <a:prstGeom prst="rect">
            <a:avLst/>
          </a:prstGeom>
        </p:spPr>
      </p:pic>
      <p:sp>
        <p:nvSpPr>
          <p:cNvPr id="49" name="正方形/長方形 48"/>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algn="ctr" defTabSz="914400">
              <a:defRPr/>
            </a:pPr>
            <a:endParaRPr lang="ja-JP" altLang="en-US" kern="0" smtClean="0">
              <a:solidFill>
                <a:sysClr val="window" lastClr="FFFFFF"/>
              </a:solidFill>
              <a:latin typeface="Corbel"/>
              <a:ea typeface="ヒラギノ角ゴ Pro W3"/>
            </a:endParaRPr>
          </a:p>
        </p:txBody>
      </p:sp>
      <p:sp>
        <p:nvSpPr>
          <p:cNvPr id="54" name="正方形/長方形 53"/>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algn="ctr" defTabSz="914400">
              <a:defRPr/>
            </a:pPr>
            <a:endParaRPr lang="ja-JP" altLang="en-US" kern="0" dirty="0" smtClean="0">
              <a:solidFill>
                <a:sysClr val="window" lastClr="FFFFFF"/>
              </a:solidFill>
              <a:latin typeface="Corbel"/>
              <a:ea typeface="ヒラギノ角ゴ Pro W3"/>
            </a:endParaRPr>
          </a:p>
        </p:txBody>
      </p:sp>
      <p:sp>
        <p:nvSpPr>
          <p:cNvPr id="15" name="タイトル 1"/>
          <p:cNvSpPr txBox="1">
            <a:spLocks/>
          </p:cNvSpPr>
          <p:nvPr/>
        </p:nvSpPr>
        <p:spPr>
          <a:xfrm>
            <a:off x="124252" y="1378500"/>
            <a:ext cx="9007021" cy="6132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800" dirty="0">
                <a:solidFill>
                  <a:srgbClr val="308007"/>
                </a:solidFill>
                <a:latin typeface="小塚ゴシック Pr6N R"/>
                <a:ea typeface="小塚ゴシック Pr6N R"/>
                <a:cs typeface="小塚ゴシック Pr6N R"/>
              </a:rPr>
              <a:t>その日の除雪車の走行状況を地図上で見やすく確認できる</a:t>
            </a:r>
            <a:r>
              <a:rPr lang="ja-JP" altLang="en-US" sz="1800" dirty="0" smtClean="0">
                <a:solidFill>
                  <a:srgbClr val="308007"/>
                </a:solidFill>
                <a:latin typeface="小塚ゴシック Pr6N R"/>
                <a:ea typeface="小塚ゴシック Pr6N R"/>
                <a:cs typeface="小塚ゴシック Pr6N R"/>
              </a:rPr>
              <a:t>サービス。</a:t>
            </a:r>
            <a:endParaRPr lang="ja-JP" altLang="en-US" sz="1800" dirty="0">
              <a:solidFill>
                <a:srgbClr val="308007"/>
              </a:solidFill>
              <a:latin typeface="小塚ゴシック Pr6N R"/>
              <a:ea typeface="小塚ゴシック Pr6N R"/>
              <a:cs typeface="小塚ゴシック Pr6N R"/>
            </a:endParaRPr>
          </a:p>
          <a:p>
            <a:pPr algn="l"/>
            <a:r>
              <a:rPr lang="en-US" altLang="ja-JP" sz="1800" dirty="0">
                <a:solidFill>
                  <a:srgbClr val="308007"/>
                </a:solidFill>
                <a:latin typeface="小塚ゴシック Pr6N R"/>
                <a:ea typeface="小塚ゴシック Pr6N R"/>
                <a:cs typeface="小塚ゴシック Pr6N R"/>
              </a:rPr>
              <a:t>20</a:t>
            </a:r>
            <a:r>
              <a:rPr lang="ja-JP" altLang="en-US" sz="1800" dirty="0">
                <a:solidFill>
                  <a:srgbClr val="308007"/>
                </a:solidFill>
                <a:latin typeface="小塚ゴシック Pr6N R"/>
                <a:ea typeface="小塚ゴシック Pr6N R"/>
                <a:cs typeface="小塚ゴシック Pr6N R"/>
              </a:rPr>
              <a:t>秒ごとに走行状況が更新されるので、除雪車の走行場所を細かく把握することが</a:t>
            </a:r>
            <a:r>
              <a:rPr lang="ja-JP" altLang="en-US" sz="1800" dirty="0" smtClean="0">
                <a:solidFill>
                  <a:srgbClr val="308007"/>
                </a:solidFill>
                <a:latin typeface="小塚ゴシック Pr6N R"/>
                <a:ea typeface="小塚ゴシック Pr6N R"/>
                <a:cs typeface="小塚ゴシック Pr6N R"/>
              </a:rPr>
              <a:t>できます。</a:t>
            </a:r>
            <a:endParaRPr lang="ja-JP" altLang="en-US" sz="1800" dirty="0">
              <a:solidFill>
                <a:srgbClr val="308007"/>
              </a:solidFill>
              <a:latin typeface="小塚ゴシック Pr6N R"/>
              <a:ea typeface="小塚ゴシック Pr6N R"/>
              <a:cs typeface="小塚ゴシック Pr6N R"/>
            </a:endParaRPr>
          </a:p>
        </p:txBody>
      </p:sp>
      <p:cxnSp>
        <p:nvCxnSpPr>
          <p:cNvPr id="58" name="直線コネクタ 57"/>
          <p:cNvCxnSpPr/>
          <p:nvPr/>
        </p:nvCxnSpPr>
        <p:spPr>
          <a:xfrm flipH="1">
            <a:off x="4372" y="1405574"/>
            <a:ext cx="9901628"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204445"/>
            <a:ext cx="9911640"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11" name="角丸四角形 10"/>
          <p:cNvSpPr/>
          <p:nvPr/>
        </p:nvSpPr>
        <p:spPr>
          <a:xfrm>
            <a:off x="6255232" y="305842"/>
            <a:ext cx="756000" cy="756000"/>
          </a:xfrm>
          <a:prstGeom prst="roundRect">
            <a:avLst/>
          </a:prstGeom>
          <a:solidFill>
            <a:srgbClr val="00D861"/>
          </a:solidFill>
          <a:ln w="3810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bg1"/>
              </a:solidFill>
            </a:endParaRPr>
          </a:p>
        </p:txBody>
      </p:sp>
      <p:sp>
        <p:nvSpPr>
          <p:cNvPr id="13" name="テキスト ボックス 12"/>
          <p:cNvSpPr txBox="1"/>
          <p:nvPr/>
        </p:nvSpPr>
        <p:spPr>
          <a:xfrm>
            <a:off x="6308439" y="348578"/>
            <a:ext cx="648000" cy="648000"/>
          </a:xfrm>
          <a:prstGeom prst="rect">
            <a:avLst/>
          </a:prstGeom>
          <a:solidFill>
            <a:srgbClr val="00D861"/>
          </a:solidFill>
        </p:spPr>
        <p:txBody>
          <a:bodyPr wrap="none" rtlCol="0">
            <a:spAutoFit/>
          </a:bodyPr>
          <a:lstStyle/>
          <a:p>
            <a:r>
              <a:rPr lang="ja-JP" altLang="en-US" dirty="0" smtClean="0">
                <a:solidFill>
                  <a:schemeClr val="bg1"/>
                </a:solidFill>
                <a:latin typeface="小塚ゴシック Pr6N M"/>
                <a:ea typeface="小塚ゴシック Pr6N M"/>
                <a:cs typeface="小塚ゴシック Pr6N M"/>
              </a:rPr>
              <a:t>防災</a:t>
            </a:r>
            <a:endParaRPr lang="en-US" altLang="ja-JP" dirty="0" smtClean="0">
              <a:solidFill>
                <a:schemeClr val="bg1"/>
              </a:solidFill>
              <a:latin typeface="小塚ゴシック Pr6N M"/>
              <a:ea typeface="小塚ゴシック Pr6N M"/>
              <a:cs typeface="小塚ゴシック Pr6N M"/>
            </a:endParaRPr>
          </a:p>
          <a:p>
            <a:r>
              <a:rPr lang="ja-JP" altLang="en-US" dirty="0" smtClean="0">
                <a:solidFill>
                  <a:schemeClr val="bg1"/>
                </a:solidFill>
                <a:latin typeface="小塚ゴシック Pr6N M"/>
                <a:ea typeface="小塚ゴシック Pr6N M"/>
                <a:cs typeface="小塚ゴシック Pr6N M"/>
              </a:rPr>
              <a:t>減災</a:t>
            </a:r>
            <a:endParaRPr lang="ja-JP" altLang="en-US" dirty="0">
              <a:solidFill>
                <a:schemeClr val="bg1"/>
              </a:solidFill>
              <a:latin typeface="小塚ゴシック Pr6N M"/>
              <a:ea typeface="小塚ゴシック Pr6N M"/>
              <a:cs typeface="小塚ゴシック Pr6N M"/>
            </a:endParaRPr>
          </a:p>
        </p:txBody>
      </p:sp>
      <p:sp>
        <p:nvSpPr>
          <p:cNvPr id="67" name="角丸四角形 66"/>
          <p:cNvSpPr/>
          <p:nvPr/>
        </p:nvSpPr>
        <p:spPr>
          <a:xfrm>
            <a:off x="7172281" y="309099"/>
            <a:ext cx="752743" cy="752743"/>
          </a:xfrm>
          <a:prstGeom prst="roundRect">
            <a:avLst/>
          </a:prstGeom>
          <a:noFill/>
          <a:ln w="3810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74" name="テキスト ボックス 73"/>
          <p:cNvSpPr txBox="1"/>
          <p:nvPr/>
        </p:nvSpPr>
        <p:spPr>
          <a:xfrm>
            <a:off x="7225487" y="348578"/>
            <a:ext cx="648000" cy="648000"/>
          </a:xfrm>
          <a:prstGeom prst="rect">
            <a:avLst/>
          </a:prstGeom>
          <a:noFill/>
        </p:spPr>
        <p:txBody>
          <a:bodyPr wrap="none" rtlCol="0">
            <a:spAutoFit/>
          </a:bodyPr>
          <a:lstStyle/>
          <a:p>
            <a:r>
              <a:rPr lang="ja-JP" altLang="en-US" dirty="0" smtClean="0">
                <a:solidFill>
                  <a:schemeClr val="bg1"/>
                </a:solidFill>
                <a:latin typeface="小塚ゴシック Pr6N M"/>
                <a:ea typeface="小塚ゴシック Pr6N M"/>
                <a:cs typeface="小塚ゴシック Pr6N M"/>
              </a:rPr>
              <a:t>少子</a:t>
            </a:r>
            <a:endParaRPr lang="en-US" altLang="ja-JP" dirty="0" smtClean="0">
              <a:solidFill>
                <a:schemeClr val="bg1"/>
              </a:solidFill>
              <a:latin typeface="小塚ゴシック Pr6N M"/>
              <a:ea typeface="小塚ゴシック Pr6N M"/>
              <a:cs typeface="小塚ゴシック Pr6N M"/>
            </a:endParaRPr>
          </a:p>
          <a:p>
            <a:r>
              <a:rPr lang="ja-JP" altLang="en-US" dirty="0" smtClean="0">
                <a:solidFill>
                  <a:schemeClr val="bg1"/>
                </a:solidFill>
                <a:latin typeface="小塚ゴシック Pr6N M"/>
                <a:ea typeface="小塚ゴシック Pr6N M"/>
                <a:cs typeface="小塚ゴシック Pr6N M"/>
              </a:rPr>
              <a:t>高齢</a:t>
            </a:r>
            <a:endParaRPr lang="en-US" altLang="ja-JP" dirty="0" smtClean="0">
              <a:solidFill>
                <a:schemeClr val="bg1"/>
              </a:solidFill>
              <a:latin typeface="小塚ゴシック Pr6N M"/>
              <a:ea typeface="小塚ゴシック Pr6N M"/>
              <a:cs typeface="小塚ゴシック Pr6N M"/>
            </a:endParaRPr>
          </a:p>
        </p:txBody>
      </p:sp>
      <p:sp>
        <p:nvSpPr>
          <p:cNvPr id="77" name="角丸四角形 76"/>
          <p:cNvSpPr/>
          <p:nvPr/>
        </p:nvSpPr>
        <p:spPr>
          <a:xfrm>
            <a:off x="9006671" y="305842"/>
            <a:ext cx="756000" cy="756000"/>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76" name="テキスト ボックス 75"/>
          <p:cNvSpPr txBox="1"/>
          <p:nvPr/>
        </p:nvSpPr>
        <p:spPr>
          <a:xfrm>
            <a:off x="9059584" y="323178"/>
            <a:ext cx="671979" cy="738664"/>
          </a:xfrm>
          <a:prstGeom prst="rect">
            <a:avLst/>
          </a:prstGeom>
          <a:solidFill>
            <a:schemeClr val="bg1"/>
          </a:solidFill>
        </p:spPr>
        <p:txBody>
          <a:bodyPr wrap="none" rtlCol="0">
            <a:spAutoFit/>
          </a:bodyPr>
          <a:lstStyle/>
          <a:p>
            <a:r>
              <a:rPr lang="ja-JP" altLang="en-US" sz="1400" b="1" dirty="0" smtClean="0">
                <a:solidFill>
                  <a:srgbClr val="00D861"/>
                </a:solidFill>
                <a:latin typeface="小塚ゴシック Pr6N M"/>
                <a:ea typeface="小塚ゴシック Pr6N M"/>
                <a:cs typeface="小塚ゴシック Pr6N M"/>
              </a:rPr>
              <a:t>防犯</a:t>
            </a:r>
            <a:endParaRPr lang="en-US" altLang="ja-JP" sz="1400" b="1" dirty="0" smtClean="0">
              <a:solidFill>
                <a:srgbClr val="00D861"/>
              </a:solidFill>
              <a:latin typeface="小塚ゴシック Pr6N M"/>
              <a:ea typeface="小塚ゴシック Pr6N M"/>
              <a:cs typeface="小塚ゴシック Pr6N M"/>
            </a:endParaRPr>
          </a:p>
          <a:p>
            <a:r>
              <a:rPr lang="ja-JP" altLang="en-US" sz="1400" b="1" dirty="0" smtClean="0">
                <a:solidFill>
                  <a:srgbClr val="00D861"/>
                </a:solidFill>
                <a:latin typeface="小塚ゴシック Pr6N M"/>
                <a:ea typeface="小塚ゴシック Pr6N M"/>
                <a:cs typeface="小塚ゴシック Pr6N M"/>
              </a:rPr>
              <a:t>医療</a:t>
            </a:r>
            <a:endParaRPr lang="en-US" altLang="ja-JP" sz="1400" b="1" dirty="0" smtClean="0">
              <a:solidFill>
                <a:srgbClr val="00D861"/>
              </a:solidFill>
              <a:latin typeface="小塚ゴシック Pr6N M"/>
              <a:ea typeface="小塚ゴシック Pr6N M"/>
              <a:cs typeface="小塚ゴシック Pr6N M"/>
            </a:endParaRPr>
          </a:p>
          <a:p>
            <a:r>
              <a:rPr lang="ja-JP" altLang="en-US" sz="1400" b="1" dirty="0" smtClean="0">
                <a:solidFill>
                  <a:srgbClr val="00D861"/>
                </a:solidFill>
                <a:latin typeface="小塚ゴシック Pr6N M"/>
                <a:ea typeface="小塚ゴシック Pr6N M"/>
                <a:cs typeface="小塚ゴシック Pr6N M"/>
              </a:rPr>
              <a:t>教育</a:t>
            </a:r>
            <a:r>
              <a:rPr lang="ja-JP" altLang="en-US" sz="1000" b="1" dirty="0" smtClean="0">
                <a:solidFill>
                  <a:srgbClr val="00D861"/>
                </a:solidFill>
                <a:latin typeface="小塚ゴシック Pr6N M"/>
                <a:ea typeface="小塚ゴシック Pr6N M"/>
                <a:cs typeface="小塚ゴシック Pr6N M"/>
              </a:rPr>
              <a:t>等</a:t>
            </a:r>
            <a:endParaRPr lang="en-US" altLang="ja-JP" b="1" dirty="0" smtClean="0">
              <a:solidFill>
                <a:srgbClr val="00D861"/>
              </a:solidFill>
              <a:latin typeface="小塚ゴシック Pr6N M"/>
              <a:ea typeface="小塚ゴシック Pr6N M"/>
              <a:cs typeface="小塚ゴシック Pr6N M"/>
            </a:endParaRPr>
          </a:p>
        </p:txBody>
      </p:sp>
      <p:sp>
        <p:nvSpPr>
          <p:cNvPr id="35" name="タイトル 1"/>
          <p:cNvSpPr txBox="1">
            <a:spLocks/>
          </p:cNvSpPr>
          <p:nvPr/>
        </p:nvSpPr>
        <p:spPr>
          <a:xfrm>
            <a:off x="57563" y="-26855"/>
            <a:ext cx="5443257"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chemeClr val="bg1"/>
                </a:solidFill>
                <a:latin typeface="小塚ゴシック Pr6N R"/>
                <a:ea typeface="小塚ゴシック Pr6N R"/>
                <a:cs typeface="小塚ゴシック Pr6N R"/>
              </a:rPr>
              <a:t>その日の除雪車の走行状況を地図上で見やすく提供</a:t>
            </a:r>
          </a:p>
        </p:txBody>
      </p:sp>
      <p:sp>
        <p:nvSpPr>
          <p:cNvPr id="36"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chemeClr val="bg1"/>
                </a:solidFill>
                <a:latin typeface="小塚ゴシック Pr6N R"/>
                <a:ea typeface="小塚ゴシック Pr6N R"/>
                <a:cs typeface="小塚ゴシック Pr6N R"/>
              </a:rPr>
              <a:t>By</a:t>
            </a:r>
            <a:r>
              <a:rPr lang="ja-JP" altLang="en-US" sz="1400" dirty="0" smtClean="0">
                <a:solidFill>
                  <a:schemeClr val="bg1"/>
                </a:solidFill>
                <a:latin typeface="小塚ゴシック Pr6N R"/>
                <a:ea typeface="小塚ゴシック Pr6N R"/>
                <a:cs typeface="小塚ゴシック Pr6N R"/>
              </a:rPr>
              <a:t> 福島県会津若松市</a:t>
            </a:r>
            <a:endParaRPr lang="ja-JP" altLang="en-US" sz="1400" dirty="0">
              <a:solidFill>
                <a:schemeClr val="bg1"/>
              </a:solidFill>
              <a:latin typeface="小塚ゴシック Pr6N R"/>
              <a:ea typeface="小塚ゴシック Pr6N R"/>
              <a:cs typeface="小塚ゴシック Pr6N R"/>
            </a:endParaRPr>
          </a:p>
        </p:txBody>
      </p:sp>
      <p:sp>
        <p:nvSpPr>
          <p:cNvPr id="37" name="タイトル 1"/>
          <p:cNvSpPr>
            <a:spLocks noGrp="1"/>
          </p:cNvSpPr>
          <p:nvPr>
            <p:ph type="ctrTitle"/>
          </p:nvPr>
        </p:nvSpPr>
        <p:spPr>
          <a:xfrm>
            <a:off x="45112" y="222937"/>
            <a:ext cx="5415888" cy="744513"/>
          </a:xfrm>
        </p:spPr>
        <p:txBody>
          <a:bodyPr>
            <a:noAutofit/>
          </a:bodyPr>
          <a:lstStyle/>
          <a:p>
            <a:pPr algn="l"/>
            <a:r>
              <a:rPr lang="ja-JP" altLang="en-US" sz="3600" dirty="0" smtClean="0">
                <a:solidFill>
                  <a:schemeClr val="bg1"/>
                </a:solidFill>
                <a:latin typeface="小塚ゴシック Pro M"/>
                <a:ea typeface="小塚ゴシック Pro M"/>
                <a:cs typeface="小塚ゴシック Pro M"/>
              </a:rPr>
              <a:t>除雪車ナビ</a:t>
            </a:r>
            <a:endParaRPr kumimoji="1" lang="ja-JP" altLang="en-US" sz="3600" dirty="0">
              <a:solidFill>
                <a:schemeClr val="bg1"/>
              </a:solidFill>
              <a:latin typeface="小塚ゴシック Pro M"/>
              <a:ea typeface="小塚ゴシック Pro M"/>
              <a:cs typeface="小塚ゴシック Pro M"/>
            </a:endParaRPr>
          </a:p>
        </p:txBody>
      </p:sp>
      <p:sp>
        <p:nvSpPr>
          <p:cNvPr id="43" name="角丸四角形 42"/>
          <p:cNvSpPr/>
          <p:nvPr/>
        </p:nvSpPr>
        <p:spPr>
          <a:xfrm>
            <a:off x="5044579" y="4612598"/>
            <a:ext cx="4378908" cy="1886229"/>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sp>
        <p:nvSpPr>
          <p:cNvPr id="44" name="片側の 2 つの角を丸めた四角形 43"/>
          <p:cNvSpPr/>
          <p:nvPr/>
        </p:nvSpPr>
        <p:spPr>
          <a:xfrm>
            <a:off x="5044579" y="4614108"/>
            <a:ext cx="4378908" cy="464531"/>
          </a:xfrm>
          <a:prstGeom prst="round2SameRect">
            <a:avLst>
              <a:gd name="adj1" fmla="val 40827"/>
              <a:gd name="adj2" fmla="val 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sp>
        <p:nvSpPr>
          <p:cNvPr id="46" name="下矢印 45"/>
          <p:cNvSpPr/>
          <p:nvPr/>
        </p:nvSpPr>
        <p:spPr>
          <a:xfrm>
            <a:off x="7092664" y="4264000"/>
            <a:ext cx="279196" cy="293009"/>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pic>
        <p:nvPicPr>
          <p:cNvPr id="48" name="ハテナ.png" descr="/Users/meg/Desktop/特研/特研OD/アイコン/ハテナ.png"/>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8653535" y="3004915"/>
            <a:ext cx="844901" cy="844901"/>
          </a:xfrm>
          <a:prstGeom prst="rect">
            <a:avLst/>
          </a:prstGeom>
        </p:spPr>
      </p:pic>
      <p:sp>
        <p:nvSpPr>
          <p:cNvPr id="50" name="テキスト ボックス 49"/>
          <p:cNvSpPr txBox="1"/>
          <p:nvPr/>
        </p:nvSpPr>
        <p:spPr>
          <a:xfrm>
            <a:off x="5150465" y="2453254"/>
            <a:ext cx="2951449" cy="369332"/>
          </a:xfrm>
          <a:prstGeom prst="rect">
            <a:avLst/>
          </a:prstGeom>
          <a:noFill/>
        </p:spPr>
        <p:txBody>
          <a:bodyPr wrap="none" rtlCol="0">
            <a:spAutoFit/>
          </a:bodyPr>
          <a:lstStyle/>
          <a:p>
            <a:r>
              <a:rPr lang="ja-JP" altLang="en-US" b="1" dirty="0" smtClean="0">
                <a:solidFill>
                  <a:srgbClr val="308007"/>
                </a:solidFill>
                <a:latin typeface="+mn-ea"/>
                <a:cs typeface="小塚ゴシック Pr6N M"/>
              </a:rPr>
              <a:t>除雪車ナビ</a:t>
            </a:r>
            <a:r>
              <a:rPr lang="en-US" altLang="ja-JP" b="1" dirty="0" smtClean="0">
                <a:solidFill>
                  <a:srgbClr val="308007"/>
                </a:solidFill>
                <a:latin typeface="+mn-ea"/>
                <a:cs typeface="小塚ゴシック Pr6N M"/>
              </a:rPr>
              <a:t> </a:t>
            </a:r>
            <a:r>
              <a:rPr lang="ja-JP" altLang="en-US" sz="1600" b="1" dirty="0">
                <a:solidFill>
                  <a:srgbClr val="308007"/>
                </a:solidFill>
                <a:latin typeface="+mn-ea"/>
                <a:cs typeface="小塚ゴシック Pr6N M"/>
              </a:rPr>
              <a:t>誕生の</a:t>
            </a:r>
            <a:r>
              <a:rPr lang="en-US" altLang="ja-JP" b="1" dirty="0">
                <a:solidFill>
                  <a:srgbClr val="308007"/>
                </a:solidFill>
                <a:latin typeface="+mn-ea"/>
                <a:cs typeface="小塚ゴシック Pr6N M"/>
              </a:rPr>
              <a:t> </a:t>
            </a:r>
            <a:r>
              <a:rPr lang="ja-JP" altLang="en-US" b="1" dirty="0">
                <a:solidFill>
                  <a:srgbClr val="308007"/>
                </a:solidFill>
                <a:latin typeface="+mn-ea"/>
                <a:cs typeface="小塚ゴシック Pr6N M"/>
              </a:rPr>
              <a:t>キッカケ</a:t>
            </a:r>
          </a:p>
        </p:txBody>
      </p:sp>
      <p:sp>
        <p:nvSpPr>
          <p:cNvPr id="51" name="テキスト ボックス 50"/>
          <p:cNvSpPr txBox="1"/>
          <p:nvPr/>
        </p:nvSpPr>
        <p:spPr>
          <a:xfrm>
            <a:off x="5088069" y="2830974"/>
            <a:ext cx="3807558" cy="430887"/>
          </a:xfrm>
          <a:prstGeom prst="rect">
            <a:avLst/>
          </a:prstGeom>
          <a:noFill/>
        </p:spPr>
        <p:txBody>
          <a:bodyPr wrap="square" rtlCol="0">
            <a:spAutoFit/>
          </a:bodyPr>
          <a:lstStyle/>
          <a:p>
            <a:pPr marL="158265" indent="-158265">
              <a:buFont typeface="Wingdings" charset="2"/>
              <a:buChar char="l"/>
            </a:pPr>
            <a:r>
              <a:rPr lang="ja-JP" altLang="en-US" sz="1100" dirty="0">
                <a:latin typeface="+mn-ea"/>
                <a:cs typeface="小塚ゴシック Pr6N L"/>
              </a:rPr>
              <a:t>会津若松市では毎年冬の時期になると</a:t>
            </a:r>
            <a:r>
              <a:rPr lang="ja-JP" altLang="en-US" sz="1100" dirty="0"/>
              <a:t>除雪に関する問い合わせや</a:t>
            </a:r>
            <a:r>
              <a:rPr lang="ja-JP" altLang="en-US" sz="1100" dirty="0" smtClean="0"/>
              <a:t>苦情が市民から</a:t>
            </a:r>
            <a:r>
              <a:rPr lang="en-US" altLang="ja-JP" sz="1100" dirty="0" smtClean="0"/>
              <a:t>1,000</a:t>
            </a:r>
            <a:r>
              <a:rPr lang="ja-JP" altLang="en-US" sz="1100" dirty="0" smtClean="0"/>
              <a:t>件</a:t>
            </a:r>
            <a:r>
              <a:rPr lang="ja-JP" altLang="en-US" sz="1100" dirty="0"/>
              <a:t>以上寄せられて</a:t>
            </a:r>
            <a:r>
              <a:rPr lang="ja-JP" altLang="en-US" sz="1100" dirty="0" smtClean="0"/>
              <a:t>いた。</a:t>
            </a:r>
            <a:endParaRPr lang="ja-JP" altLang="en-US" sz="1100" dirty="0">
              <a:solidFill>
                <a:srgbClr val="FF0000"/>
              </a:solidFill>
              <a:latin typeface="+mn-ea"/>
              <a:cs typeface="小塚ゴシック Pr6N L"/>
            </a:endParaRPr>
          </a:p>
        </p:txBody>
      </p:sp>
      <p:pic>
        <p:nvPicPr>
          <p:cNvPr id="52" name="ひらめき.png" descr="/Users/meg/Desktop/特研/特研OD/アイコン/ひらめき.png"/>
          <p:cNvPicPr>
            <a:picLocks noChangeAspect="1"/>
          </p:cNvPicPr>
          <p:nvPr/>
        </p:nvPicPr>
        <p:blipFill>
          <a:blip r:embed="rId6" r:link="rId7" cstate="print">
            <a:extLst>
              <a:ext uri="{28A0092B-C50C-407E-A947-70E740481C1C}">
                <a14:useLocalDpi xmlns:a14="http://schemas.microsoft.com/office/drawing/2010/main" val="0"/>
              </a:ext>
            </a:extLst>
          </a:blip>
          <a:stretch>
            <a:fillRect/>
          </a:stretch>
        </p:blipFill>
        <p:spPr>
          <a:xfrm>
            <a:off x="8637133" y="5330202"/>
            <a:ext cx="844901" cy="844901"/>
          </a:xfrm>
          <a:prstGeom prst="rect">
            <a:avLst/>
          </a:prstGeom>
          <a:noFill/>
        </p:spPr>
      </p:pic>
      <p:sp>
        <p:nvSpPr>
          <p:cNvPr id="53" name="テキスト ボックス 52"/>
          <p:cNvSpPr txBox="1"/>
          <p:nvPr/>
        </p:nvSpPr>
        <p:spPr>
          <a:xfrm>
            <a:off x="5150465" y="4673757"/>
            <a:ext cx="3095719" cy="369332"/>
          </a:xfrm>
          <a:prstGeom prst="rect">
            <a:avLst/>
          </a:prstGeom>
          <a:noFill/>
        </p:spPr>
        <p:txBody>
          <a:bodyPr wrap="none" rtlCol="0">
            <a:spAutoFit/>
          </a:bodyPr>
          <a:lstStyle/>
          <a:p>
            <a:r>
              <a:rPr lang="ja-JP" altLang="en-US" b="1" dirty="0" smtClean="0">
                <a:solidFill>
                  <a:schemeClr val="bg1"/>
                </a:solidFill>
                <a:latin typeface="+mn-ea"/>
                <a:cs typeface="小塚ゴシック Pr6N M"/>
              </a:rPr>
              <a:t>除雪車ナビ </a:t>
            </a:r>
            <a:r>
              <a:rPr lang="ja-JP" altLang="en-US" sz="1600" b="1" dirty="0" smtClean="0">
                <a:solidFill>
                  <a:schemeClr val="bg1"/>
                </a:solidFill>
                <a:latin typeface="+mn-ea"/>
                <a:cs typeface="小塚ゴシック Pr6N M"/>
              </a:rPr>
              <a:t>で</a:t>
            </a:r>
            <a:r>
              <a:rPr lang="ja-JP" altLang="en-US" sz="1600" b="1" dirty="0">
                <a:solidFill>
                  <a:schemeClr val="bg1"/>
                </a:solidFill>
                <a:latin typeface="+mn-ea"/>
                <a:cs typeface="小塚ゴシック Pr6N M"/>
              </a:rPr>
              <a:t>こう</a:t>
            </a:r>
            <a:r>
              <a:rPr lang="en-US" altLang="ja-JP" b="1" dirty="0">
                <a:solidFill>
                  <a:schemeClr val="bg1"/>
                </a:solidFill>
                <a:latin typeface="+mn-ea"/>
                <a:cs typeface="小塚ゴシック Pr6N M"/>
              </a:rPr>
              <a:t> </a:t>
            </a:r>
            <a:r>
              <a:rPr lang="ja-JP" altLang="en-US" b="1" dirty="0">
                <a:solidFill>
                  <a:schemeClr val="bg1"/>
                </a:solidFill>
                <a:latin typeface="+mn-ea"/>
                <a:cs typeface="小塚ゴシック Pr6N M"/>
              </a:rPr>
              <a:t>変わった！</a:t>
            </a:r>
          </a:p>
        </p:txBody>
      </p:sp>
      <p:sp>
        <p:nvSpPr>
          <p:cNvPr id="57" name="角丸四角形 56"/>
          <p:cNvSpPr/>
          <p:nvPr/>
        </p:nvSpPr>
        <p:spPr>
          <a:xfrm>
            <a:off x="5042808" y="2412663"/>
            <a:ext cx="4378908" cy="1710931"/>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sp>
        <p:nvSpPr>
          <p:cNvPr id="60" name="角丸四角形 59"/>
          <p:cNvSpPr/>
          <p:nvPr/>
        </p:nvSpPr>
        <p:spPr>
          <a:xfrm>
            <a:off x="456585" y="2399664"/>
            <a:ext cx="4362103" cy="469963"/>
          </a:xfrm>
          <a:prstGeom prst="roundRect">
            <a:avLst>
              <a:gd name="adj" fmla="val 42914"/>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15" dirty="0" smtClean="0">
                <a:latin typeface="+mn-ea"/>
                <a:cs typeface="フォントポにほんご"/>
              </a:rPr>
              <a:t>会津若松市の地域情報ポータルサイト「会津若松＋」（</a:t>
            </a:r>
            <a:r>
              <a:rPr lang="en-US" altLang="ja-JP" sz="1015" dirty="0" smtClean="0">
                <a:latin typeface="+mn-ea"/>
                <a:cs typeface="フォントポにほんご"/>
              </a:rPr>
              <a:t>2015</a:t>
            </a:r>
            <a:r>
              <a:rPr lang="ja-JP" altLang="en-US" sz="1015" dirty="0" smtClean="0">
                <a:latin typeface="+mn-ea"/>
                <a:cs typeface="フォントポにほんご"/>
              </a:rPr>
              <a:t>年</a:t>
            </a:r>
            <a:r>
              <a:rPr lang="en-US" altLang="ja-JP" sz="1015" dirty="0" smtClean="0">
                <a:latin typeface="+mn-ea"/>
                <a:cs typeface="フォントポにほんご"/>
              </a:rPr>
              <a:t>12</a:t>
            </a:r>
            <a:r>
              <a:rPr lang="ja-JP" altLang="en-US" sz="1015" dirty="0" smtClean="0">
                <a:latin typeface="+mn-ea"/>
                <a:cs typeface="フォントポにほんご"/>
              </a:rPr>
              <a:t>月開設）上に新サービスとして「除雪車ナビ」機能を追加（</a:t>
            </a:r>
            <a:r>
              <a:rPr lang="en-US" altLang="ja-JP" sz="1015" dirty="0" smtClean="0">
                <a:latin typeface="+mn-ea"/>
                <a:cs typeface="フォントポにほんご"/>
              </a:rPr>
              <a:t>2016</a:t>
            </a:r>
            <a:r>
              <a:rPr lang="ja-JP" altLang="en-US" sz="1015" dirty="0" smtClean="0">
                <a:latin typeface="+mn-ea"/>
                <a:cs typeface="フォントポにほんご"/>
              </a:rPr>
              <a:t>年</a:t>
            </a:r>
            <a:r>
              <a:rPr lang="en-US" altLang="ja-JP" sz="1015" dirty="0" smtClean="0">
                <a:latin typeface="+mn-ea"/>
                <a:cs typeface="フォントポにほんご"/>
              </a:rPr>
              <a:t>3</a:t>
            </a:r>
            <a:r>
              <a:rPr lang="ja-JP" altLang="en-US" sz="1015" dirty="0" smtClean="0">
                <a:latin typeface="+mn-ea"/>
                <a:cs typeface="フォントポにほんご"/>
              </a:rPr>
              <a:t>月）。</a:t>
            </a:r>
            <a:endParaRPr lang="en-US" altLang="ja-JP" sz="1015" dirty="0">
              <a:latin typeface="+mn-ea"/>
              <a:cs typeface="フォントポにほんご"/>
            </a:endParaRPr>
          </a:p>
        </p:txBody>
      </p:sp>
      <p:sp>
        <p:nvSpPr>
          <p:cNvPr id="72" name="角丸四角形 71"/>
          <p:cNvSpPr/>
          <p:nvPr/>
        </p:nvSpPr>
        <p:spPr>
          <a:xfrm>
            <a:off x="418095" y="5622070"/>
            <a:ext cx="4362103" cy="809121"/>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50" dirty="0"/>
              <a:t>その日の除雪車の走行状況を地図上で見やすく確認できる</a:t>
            </a:r>
            <a:r>
              <a:rPr lang="ja-JP" altLang="en-US" sz="1050" dirty="0" smtClean="0"/>
              <a:t>サービス。</a:t>
            </a:r>
            <a:r>
              <a:rPr lang="en-US" altLang="ja-JP" sz="1050" dirty="0" smtClean="0"/>
              <a:t>20</a:t>
            </a:r>
            <a:r>
              <a:rPr lang="ja-JP" altLang="en-US" sz="1050" dirty="0"/>
              <a:t>秒ごとに走行状況が更新されるので、除雪車の走行場所を細かく把握すること</a:t>
            </a:r>
            <a:r>
              <a:rPr lang="ja-JP" altLang="en-US" sz="1050" dirty="0" smtClean="0"/>
              <a:t>が可能。 </a:t>
            </a:r>
            <a:r>
              <a:rPr lang="ja-JP" altLang="en-US" sz="1015" dirty="0" smtClean="0">
                <a:latin typeface="+mn-ea"/>
                <a:cs typeface="フォントポにほんご"/>
              </a:rPr>
              <a:t>「</a:t>
            </a:r>
            <a:r>
              <a:rPr lang="ja-JP" altLang="en-US" sz="1015" dirty="0">
                <a:latin typeface="+mn-ea"/>
                <a:cs typeface="フォントポにほんご"/>
              </a:rPr>
              <a:t>除雪車ナビ</a:t>
            </a:r>
            <a:r>
              <a:rPr lang="ja-JP" altLang="en-US" sz="1015" dirty="0" smtClean="0">
                <a:latin typeface="+mn-ea"/>
                <a:cs typeface="フォントポにほんご"/>
              </a:rPr>
              <a:t>」は </a:t>
            </a:r>
            <a:r>
              <a:rPr lang="ja-JP" altLang="en-US" sz="1015" dirty="0">
                <a:latin typeface="+mn-ea"/>
                <a:cs typeface="フォントポにほんご"/>
              </a:rPr>
              <a:t>「会津若松＋」 </a:t>
            </a:r>
            <a:r>
              <a:rPr lang="ja-JP" altLang="en-US" sz="1015" dirty="0" smtClean="0">
                <a:latin typeface="+mn-ea"/>
                <a:cs typeface="フォントポにほんご"/>
              </a:rPr>
              <a:t>に登録したうえでログインし利用できる。</a:t>
            </a:r>
            <a:endParaRPr lang="en-US" altLang="ja-JP" sz="1015" dirty="0">
              <a:latin typeface="+mn-ea"/>
              <a:cs typeface="フォントポにほんご"/>
            </a:endParaRPr>
          </a:p>
        </p:txBody>
      </p:sp>
      <p:sp>
        <p:nvSpPr>
          <p:cNvPr id="73" name="テキスト ボックス 72"/>
          <p:cNvSpPr txBox="1"/>
          <p:nvPr/>
        </p:nvSpPr>
        <p:spPr>
          <a:xfrm>
            <a:off x="10096" y="1918453"/>
            <a:ext cx="3437394" cy="307777"/>
          </a:xfrm>
          <a:prstGeom prst="rect">
            <a:avLst/>
          </a:prstGeom>
          <a:noFill/>
        </p:spPr>
        <p:txBody>
          <a:bodyPr wrap="square" rtlCol="0">
            <a:spAutoFit/>
          </a:bodyPr>
          <a:lstStyle/>
          <a:p>
            <a:r>
              <a:rPr lang="ja-JP" altLang="en-US" sz="1400" b="1" dirty="0">
                <a:solidFill>
                  <a:srgbClr val="FF0000"/>
                </a:solidFill>
                <a:effectLst>
                  <a:outerShdw blurRad="38100" dist="38100" dir="2700000" algn="tl">
                    <a:srgbClr val="000000">
                      <a:alpha val="43137"/>
                    </a:srgbClr>
                  </a:outerShdw>
                </a:effectLst>
              </a:rPr>
              <a:t>（</a:t>
            </a:r>
            <a:r>
              <a:rPr lang="en-US" altLang="ja-JP" sz="1400" b="1" dirty="0" smtClean="0">
                <a:solidFill>
                  <a:srgbClr val="FF0000"/>
                </a:solidFill>
                <a:effectLst>
                  <a:outerShdw blurRad="38100" dist="38100" dir="2700000" algn="tl">
                    <a:srgbClr val="000000">
                      <a:alpha val="43137"/>
                    </a:srgbClr>
                  </a:outerShdw>
                </a:effectLst>
              </a:rPr>
              <a:t>2016</a:t>
            </a:r>
            <a:r>
              <a:rPr lang="ja-JP" altLang="en-US" sz="1400" b="1" dirty="0" smtClean="0">
                <a:solidFill>
                  <a:srgbClr val="FF0000"/>
                </a:solidFill>
                <a:effectLst>
                  <a:outerShdw blurRad="38100" dist="38100" dir="2700000" algn="tl">
                    <a:srgbClr val="000000">
                      <a:alpha val="43137"/>
                    </a:srgbClr>
                  </a:outerShdw>
                </a:effectLst>
              </a:rPr>
              <a:t>年</a:t>
            </a:r>
            <a:r>
              <a:rPr lang="en-US" altLang="ja-JP" sz="1400" b="1" dirty="0" smtClean="0">
                <a:solidFill>
                  <a:srgbClr val="FF0000"/>
                </a:solidFill>
                <a:effectLst>
                  <a:outerShdw blurRad="38100" dist="38100" dir="2700000" algn="tl">
                    <a:srgbClr val="000000">
                      <a:alpha val="43137"/>
                    </a:srgbClr>
                  </a:outerShdw>
                </a:effectLst>
              </a:rPr>
              <a:t>3</a:t>
            </a:r>
            <a:r>
              <a:rPr lang="ja-JP" altLang="en-US" sz="1400" b="1" dirty="0" smtClean="0">
                <a:solidFill>
                  <a:srgbClr val="FF0000"/>
                </a:solidFill>
                <a:effectLst>
                  <a:outerShdw blurRad="38100" dist="38100" dir="2700000" algn="tl">
                    <a:srgbClr val="000000">
                      <a:alpha val="43137"/>
                    </a:srgbClr>
                  </a:outerShdw>
                </a:effectLst>
              </a:rPr>
              <a:t>月</a:t>
            </a:r>
            <a:r>
              <a:rPr lang="ja-JP" altLang="en-US" sz="1400" b="1" dirty="0">
                <a:solidFill>
                  <a:srgbClr val="FF0000"/>
                </a:solidFill>
                <a:effectLst>
                  <a:outerShdw blurRad="38100" dist="38100" dir="2700000" algn="tl">
                    <a:srgbClr val="000000">
                      <a:alpha val="43137"/>
                    </a:srgbClr>
                  </a:outerShdw>
                </a:effectLst>
              </a:rPr>
              <a:t>　サービス開始）</a:t>
            </a:r>
          </a:p>
        </p:txBody>
      </p:sp>
      <p:sp>
        <p:nvSpPr>
          <p:cNvPr id="83" name="角丸四角形 82"/>
          <p:cNvSpPr/>
          <p:nvPr/>
        </p:nvSpPr>
        <p:spPr>
          <a:xfrm>
            <a:off x="8118428" y="305842"/>
            <a:ext cx="756000" cy="756000"/>
          </a:xfrm>
          <a:prstGeom prst="roundRect">
            <a:avLst/>
          </a:prstGeom>
          <a:solidFill>
            <a:srgbClr val="00D861"/>
          </a:solidFill>
          <a:ln w="3810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solidFill>
                <a:schemeClr val="bg1">
                  <a:lumMod val="95000"/>
                </a:schemeClr>
              </a:solidFill>
            </a:endParaRPr>
          </a:p>
        </p:txBody>
      </p:sp>
      <p:sp>
        <p:nvSpPr>
          <p:cNvPr id="85" name="テキスト ボックス 84"/>
          <p:cNvSpPr txBox="1"/>
          <p:nvPr/>
        </p:nvSpPr>
        <p:spPr>
          <a:xfrm>
            <a:off x="8149957" y="348578"/>
            <a:ext cx="648000" cy="648000"/>
          </a:xfrm>
          <a:prstGeom prst="rect">
            <a:avLst/>
          </a:prstGeom>
          <a:solidFill>
            <a:srgbClr val="00D861"/>
          </a:solidFill>
        </p:spPr>
        <p:txBody>
          <a:bodyPr wrap="none" rtlCol="0">
            <a:spAutoFit/>
          </a:bodyPr>
          <a:lstStyle/>
          <a:p>
            <a:r>
              <a:rPr lang="ja-JP" altLang="en-US" dirty="0">
                <a:solidFill>
                  <a:schemeClr val="bg1"/>
                </a:solidFill>
                <a:latin typeface="小塚ゴシック Pr6N M"/>
                <a:ea typeface="小塚ゴシック Pr6N M"/>
                <a:cs typeface="小塚ゴシック Pr6N M"/>
              </a:rPr>
              <a:t>産業</a:t>
            </a:r>
            <a:endParaRPr lang="en-US" altLang="ja-JP" dirty="0">
              <a:solidFill>
                <a:schemeClr val="bg1"/>
              </a:solidFill>
              <a:latin typeface="小塚ゴシック Pr6N M"/>
              <a:ea typeface="小塚ゴシック Pr6N M"/>
              <a:cs typeface="小塚ゴシック Pr6N M"/>
            </a:endParaRPr>
          </a:p>
          <a:p>
            <a:r>
              <a:rPr lang="ja-JP" altLang="en-US" dirty="0">
                <a:solidFill>
                  <a:schemeClr val="bg1"/>
                </a:solidFill>
                <a:latin typeface="小塚ゴシック Pr6N M"/>
                <a:ea typeface="小塚ゴシック Pr6N M"/>
                <a:cs typeface="小塚ゴシック Pr6N M"/>
              </a:rPr>
              <a:t>創出</a:t>
            </a:r>
            <a:endParaRPr lang="en-US" altLang="ja-JP" dirty="0">
              <a:solidFill>
                <a:schemeClr val="bg1"/>
              </a:solidFill>
              <a:latin typeface="小塚ゴシック Pr6N M"/>
              <a:ea typeface="小塚ゴシック Pr6N M"/>
              <a:cs typeface="小塚ゴシック Pr6N M"/>
            </a:endParaRPr>
          </a:p>
        </p:txBody>
      </p:sp>
      <p:sp>
        <p:nvSpPr>
          <p:cNvPr id="38" name="テキスト ボックス 37"/>
          <p:cNvSpPr txBox="1"/>
          <p:nvPr/>
        </p:nvSpPr>
        <p:spPr>
          <a:xfrm>
            <a:off x="5090895" y="3296169"/>
            <a:ext cx="3731087" cy="769441"/>
          </a:xfrm>
          <a:prstGeom prst="rect">
            <a:avLst/>
          </a:prstGeom>
          <a:noFill/>
        </p:spPr>
        <p:txBody>
          <a:bodyPr wrap="square" rtlCol="0">
            <a:spAutoFit/>
          </a:bodyPr>
          <a:lstStyle/>
          <a:p>
            <a:pPr marL="158265" indent="-158265">
              <a:buFont typeface="Wingdings" charset="2"/>
              <a:buChar char="l"/>
            </a:pPr>
            <a:r>
              <a:rPr lang="ja-JP" altLang="en-US" sz="1100" dirty="0"/>
              <a:t>除雪車の稼働状況や除雪作業の実施の有無が</a:t>
            </a:r>
            <a:r>
              <a:rPr lang="ja-JP" altLang="en-US" sz="1100" dirty="0" err="1"/>
              <a:t>見える化されて</a:t>
            </a:r>
            <a:r>
              <a:rPr lang="ja-JP" altLang="en-US" sz="1100" dirty="0"/>
              <a:t>おらず、現場の確認や除雪運転手への電話による問合せでしか把握できないため、市民からの問合せに対し適確に対応できないケースがあった。</a:t>
            </a:r>
          </a:p>
        </p:txBody>
      </p:sp>
      <p:sp>
        <p:nvSpPr>
          <p:cNvPr id="47" name="角丸四角形 46"/>
          <p:cNvSpPr/>
          <p:nvPr/>
        </p:nvSpPr>
        <p:spPr>
          <a:xfrm>
            <a:off x="3342237" y="5096030"/>
            <a:ext cx="1340452" cy="409131"/>
          </a:xfrm>
          <a:prstGeom prst="roundRect">
            <a:avLst>
              <a:gd name="adj" fmla="val 31304"/>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15" dirty="0" smtClean="0">
                <a:latin typeface="+mn-ea"/>
                <a:cs typeface="フォントポにほんご"/>
              </a:rPr>
              <a:t>除雪車の運行予定と走行状況を公開</a:t>
            </a:r>
            <a:endParaRPr lang="en-US" altLang="ja-JP" sz="1015" dirty="0">
              <a:latin typeface="+mn-ea"/>
              <a:cs typeface="フォントポにほんご"/>
            </a:endParaRPr>
          </a:p>
        </p:txBody>
      </p:sp>
      <p:cxnSp>
        <p:nvCxnSpPr>
          <p:cNvPr id="55" name="直線矢印コネクタ 54"/>
          <p:cNvCxnSpPr>
            <a:stCxn id="47" idx="0"/>
          </p:cNvCxnSpPr>
          <p:nvPr/>
        </p:nvCxnSpPr>
        <p:spPr>
          <a:xfrm flipH="1" flipV="1">
            <a:off x="3531733" y="4508637"/>
            <a:ext cx="480730" cy="587393"/>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5099505" y="5186076"/>
            <a:ext cx="3698452" cy="600164"/>
          </a:xfrm>
          <a:prstGeom prst="rect">
            <a:avLst/>
          </a:prstGeom>
          <a:noFill/>
        </p:spPr>
        <p:txBody>
          <a:bodyPr wrap="square" rtlCol="0">
            <a:spAutoFit/>
          </a:bodyPr>
          <a:lstStyle/>
          <a:p>
            <a:pPr marL="158265" indent="-158265">
              <a:buFont typeface="Wingdings" charset="2"/>
              <a:buChar char="l"/>
            </a:pPr>
            <a:r>
              <a:rPr lang="ja-JP" altLang="en-US" sz="1100" dirty="0" smtClean="0"/>
              <a:t>除雪車ナビにより除雪車の稼働状況を市職員や除雪車運転手の間でリアルタイムに共有することで注意</a:t>
            </a:r>
            <a:r>
              <a:rPr lang="ja-JP" altLang="en-US" sz="1100" dirty="0"/>
              <a:t>しながら除雪対応する</a:t>
            </a:r>
            <a:r>
              <a:rPr lang="ja-JP" altLang="en-US" sz="1100" dirty="0" smtClean="0"/>
              <a:t>ことが可能</a:t>
            </a:r>
            <a:r>
              <a:rPr lang="ja-JP" altLang="en-US" sz="1100" dirty="0"/>
              <a:t>となり</a:t>
            </a:r>
            <a:r>
              <a:rPr lang="ja-JP" altLang="en-US" sz="1100" dirty="0" smtClean="0"/>
              <a:t>、苦情が減少した。</a:t>
            </a:r>
            <a:endParaRPr lang="en-US" altLang="ja-JP" sz="1100" dirty="0">
              <a:latin typeface="+mn-ea"/>
              <a:cs typeface="小塚ゴシック Pr6N L"/>
            </a:endParaRPr>
          </a:p>
        </p:txBody>
      </p:sp>
      <p:sp>
        <p:nvSpPr>
          <p:cNvPr id="41" name="テキスト ボックス 40"/>
          <p:cNvSpPr txBox="1"/>
          <p:nvPr/>
        </p:nvSpPr>
        <p:spPr>
          <a:xfrm>
            <a:off x="5113585" y="5792027"/>
            <a:ext cx="3713646" cy="600164"/>
          </a:xfrm>
          <a:prstGeom prst="rect">
            <a:avLst/>
          </a:prstGeom>
          <a:noFill/>
        </p:spPr>
        <p:txBody>
          <a:bodyPr wrap="square" rtlCol="0">
            <a:spAutoFit/>
          </a:bodyPr>
          <a:lstStyle/>
          <a:p>
            <a:pPr marL="158265" indent="-158265">
              <a:buFont typeface="Wingdings" charset="2"/>
              <a:buChar char="l"/>
            </a:pPr>
            <a:r>
              <a:rPr lang="en-US" altLang="ja-JP" sz="1100" dirty="0">
                <a:latin typeface="+mn-ea"/>
                <a:cs typeface="小塚ゴシック Pr6N L"/>
              </a:rPr>
              <a:t>GPS</a:t>
            </a:r>
            <a:r>
              <a:rPr lang="ja-JP" altLang="en-US" sz="1100" dirty="0">
                <a:latin typeface="+mn-ea"/>
                <a:cs typeface="小塚ゴシック Pr6N L"/>
              </a:rPr>
              <a:t>機能により、除雪車の稼働状況をリアルタイムに把握できるようになったことで、市民からの問合せや苦情への電話応対や現場対応が迅速になった</a:t>
            </a:r>
            <a:r>
              <a:rPr lang="ja-JP" altLang="en-US" sz="1100" dirty="0" smtClean="0">
                <a:latin typeface="+mn-ea"/>
                <a:cs typeface="小塚ゴシック Pr6N L"/>
              </a:rPr>
              <a:t>。</a:t>
            </a:r>
            <a:endParaRPr lang="en-US" altLang="ja-JP" sz="1100" dirty="0">
              <a:latin typeface="+mn-ea"/>
              <a:cs typeface="小塚ゴシック Pr6N L"/>
            </a:endParaRPr>
          </a:p>
        </p:txBody>
      </p:sp>
      <p:sp>
        <p:nvSpPr>
          <p:cNvPr id="39" name="テキスト ボックス 38"/>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3808783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テキスト ボックス 87"/>
          <p:cNvSpPr txBox="1"/>
          <p:nvPr/>
        </p:nvSpPr>
        <p:spPr>
          <a:xfrm>
            <a:off x="86441" y="5072946"/>
            <a:ext cx="4822039" cy="1377214"/>
          </a:xfrm>
          <a:prstGeom prst="rect">
            <a:avLst/>
          </a:prstGeom>
          <a:noFill/>
        </p:spPr>
        <p:txBody>
          <a:bodyPr wrap="square" rtlCol="0">
            <a:noAutofit/>
          </a:bodyPr>
          <a:lstStyle/>
          <a:p>
            <a:r>
              <a:rPr lang="ja-JP" altLang="en-US" sz="1200" dirty="0" smtClean="0">
                <a:latin typeface="+mn-ea"/>
                <a:cs typeface="小塚ゴシック Pr6N L"/>
              </a:rPr>
              <a:t>　全除雪車</a:t>
            </a:r>
            <a:r>
              <a:rPr lang="ja-JP" altLang="en-US" sz="1200" dirty="0">
                <a:latin typeface="+mn-ea"/>
                <a:cs typeface="小塚ゴシック Pr6N L"/>
              </a:rPr>
              <a:t>に配備したスマートフォンの</a:t>
            </a:r>
            <a:r>
              <a:rPr lang="en-US" altLang="ja-JP" sz="1200" dirty="0">
                <a:latin typeface="+mn-ea"/>
                <a:cs typeface="小塚ゴシック Pr6N L"/>
              </a:rPr>
              <a:t>GPS</a:t>
            </a:r>
            <a:r>
              <a:rPr lang="ja-JP" altLang="en-US" sz="1200" dirty="0">
                <a:latin typeface="+mn-ea"/>
                <a:cs typeface="小塚ゴシック Pr6N L"/>
              </a:rPr>
              <a:t>機能を活用して利用者が地図上の除雪路線のどの位置で除雪車が作業をしているかをリアルタイムで確認することが</a:t>
            </a:r>
            <a:r>
              <a:rPr lang="ja-JP" altLang="en-US" sz="1200" dirty="0" smtClean="0">
                <a:latin typeface="+mn-ea"/>
                <a:cs typeface="小塚ゴシック Pr6N L"/>
              </a:rPr>
              <a:t>できる。対象エリアは会津若松市が管理している市道約</a:t>
            </a:r>
            <a:r>
              <a:rPr lang="en-US" altLang="ja-JP" sz="1200" dirty="0" smtClean="0">
                <a:latin typeface="+mn-ea"/>
                <a:cs typeface="小塚ゴシック Pr6N L"/>
              </a:rPr>
              <a:t>830</a:t>
            </a:r>
            <a:r>
              <a:rPr lang="ja-JP" altLang="en-US" sz="1200" dirty="0" smtClean="0">
                <a:latin typeface="+mn-ea"/>
                <a:cs typeface="小塚ゴシック Pr6N L"/>
              </a:rPr>
              <a:t>ｋｍと歩道</a:t>
            </a:r>
            <a:r>
              <a:rPr lang="en-US" altLang="ja-JP" sz="1200" dirty="0" smtClean="0">
                <a:latin typeface="+mn-ea"/>
                <a:cs typeface="小塚ゴシック Pr6N L"/>
              </a:rPr>
              <a:t>116</a:t>
            </a:r>
            <a:r>
              <a:rPr lang="ja-JP" altLang="en-US" sz="1200" dirty="0" smtClean="0">
                <a:latin typeface="+mn-ea"/>
                <a:cs typeface="小塚ゴシック Pr6N L"/>
              </a:rPr>
              <a:t>ｋｍで、パソコンやスマートフォンから</a:t>
            </a:r>
            <a:r>
              <a:rPr lang="en-US" altLang="ja-JP" sz="1200" dirty="0" smtClean="0">
                <a:latin typeface="+mn-ea"/>
                <a:cs typeface="小塚ゴシック Pr6N L"/>
              </a:rPr>
              <a:t>24</a:t>
            </a:r>
            <a:r>
              <a:rPr lang="ja-JP" altLang="en-US" sz="1200" dirty="0" smtClean="0">
                <a:latin typeface="+mn-ea"/>
                <a:cs typeface="小塚ゴシック Pr6N L"/>
              </a:rPr>
              <a:t>時間いつでも閲覧が可能。</a:t>
            </a:r>
            <a:r>
              <a:rPr lang="ja-JP" altLang="en-US" sz="1200" dirty="0" smtClean="0"/>
              <a:t>除雪中</a:t>
            </a:r>
            <a:r>
              <a:rPr lang="ja-JP" altLang="en-US" sz="1200" dirty="0"/>
              <a:t>に路上駐車や倒木などで作業が出来ない際は、</a:t>
            </a:r>
            <a:r>
              <a:rPr lang="ja-JP" altLang="en-US" sz="1200" dirty="0" smtClean="0"/>
              <a:t>スマｰﾄフォンで</a:t>
            </a:r>
            <a:r>
              <a:rPr lang="ja-JP" altLang="en-US" sz="1200" dirty="0"/>
              <a:t>撮影した写真を担当部局に送信し、スムーズな対応が出来るなどの利点も</a:t>
            </a:r>
            <a:r>
              <a:rPr lang="ja-JP" altLang="en-US" sz="1200" dirty="0" smtClean="0"/>
              <a:t>ある。</a:t>
            </a:r>
            <a:endParaRPr lang="en-US" altLang="ja-JP" sz="1200" dirty="0" smtClean="0">
              <a:latin typeface="+mn-ea"/>
              <a:cs typeface="小塚ゴシック Pr6N L"/>
            </a:endParaRPr>
          </a:p>
        </p:txBody>
      </p:sp>
      <p:sp>
        <p:nvSpPr>
          <p:cNvPr id="25" name="正方形/長方形 24"/>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algn="ctr" defTabSz="914400">
              <a:defRPr/>
            </a:pPr>
            <a:endParaRPr lang="ja-JP" altLang="en-US" kern="0" smtClean="0">
              <a:solidFill>
                <a:sysClr val="window" lastClr="FFFFFF"/>
              </a:solidFill>
              <a:latin typeface="Corbel"/>
              <a:ea typeface="ヒラギノ角ゴ Pro W3"/>
            </a:endParaRPr>
          </a:p>
        </p:txBody>
      </p:sp>
      <p:cxnSp>
        <p:nvCxnSpPr>
          <p:cNvPr id="72" name="直線コネクタ 71"/>
          <p:cNvCxnSpPr/>
          <p:nvPr/>
        </p:nvCxnSpPr>
        <p:spPr>
          <a:xfrm flipH="1">
            <a:off x="10565" y="6428143"/>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77" name="テキスト ボックス 76"/>
          <p:cNvSpPr txBox="1"/>
          <p:nvPr/>
        </p:nvSpPr>
        <p:spPr>
          <a:xfrm>
            <a:off x="145485" y="1416942"/>
            <a:ext cx="4878259" cy="584775"/>
          </a:xfrm>
          <a:prstGeom prst="rect">
            <a:avLst/>
          </a:prstGeom>
          <a:noFill/>
        </p:spPr>
        <p:txBody>
          <a:bodyPr wrap="none" rtlCol="0">
            <a:spAutoFit/>
          </a:bodyPr>
          <a:lstStyle/>
          <a:p>
            <a:r>
              <a:rPr lang="ja-JP" altLang="en-US" sz="1600" dirty="0" smtClean="0">
                <a:solidFill>
                  <a:srgbClr val="008000"/>
                </a:solidFill>
                <a:latin typeface="小塚ゴシック Pro M"/>
                <a:ea typeface="小塚ゴシック Pro M"/>
                <a:cs typeface="小塚ゴシック Pro M"/>
              </a:rPr>
              <a:t>会津若松市の直営</a:t>
            </a:r>
            <a:r>
              <a:rPr lang="ja-JP" altLang="en-US" sz="1600" dirty="0">
                <a:solidFill>
                  <a:srgbClr val="008000"/>
                </a:solidFill>
                <a:latin typeface="小塚ゴシック Pro M"/>
                <a:ea typeface="小塚ゴシック Pro M"/>
                <a:cs typeface="小塚ゴシック Pro M"/>
              </a:rPr>
              <a:t>、業者委託</a:t>
            </a:r>
            <a:r>
              <a:rPr lang="ja-JP" altLang="en-US" sz="1600" dirty="0" smtClean="0">
                <a:solidFill>
                  <a:srgbClr val="008000"/>
                </a:solidFill>
                <a:latin typeface="小塚ゴシック Pro M"/>
                <a:ea typeface="小塚ゴシック Pro M"/>
                <a:cs typeface="小塚ゴシック Pro M"/>
              </a:rPr>
              <a:t>分合わせて約</a:t>
            </a:r>
            <a:r>
              <a:rPr lang="en-US" altLang="ja-JP" sz="1600" dirty="0" smtClean="0">
                <a:solidFill>
                  <a:srgbClr val="008000"/>
                </a:solidFill>
                <a:latin typeface="小塚ゴシック Pro M"/>
                <a:ea typeface="小塚ゴシック Pro M"/>
                <a:cs typeface="小塚ゴシック Pro M"/>
              </a:rPr>
              <a:t>250</a:t>
            </a:r>
            <a:r>
              <a:rPr lang="ja-JP" altLang="en-US" sz="1600" dirty="0">
                <a:solidFill>
                  <a:srgbClr val="008000"/>
                </a:solidFill>
                <a:latin typeface="小塚ゴシック Pro M"/>
                <a:ea typeface="小塚ゴシック Pro M"/>
                <a:cs typeface="小塚ゴシック Pro M"/>
              </a:rPr>
              <a:t>台</a:t>
            </a:r>
            <a:r>
              <a:rPr lang="ja-JP" altLang="en-US" sz="1600" dirty="0" smtClean="0">
                <a:solidFill>
                  <a:srgbClr val="008000"/>
                </a:solidFill>
                <a:latin typeface="小塚ゴシック Pro M"/>
                <a:ea typeface="小塚ゴシック Pro M"/>
                <a:cs typeface="小塚ゴシック Pro M"/>
              </a:rPr>
              <a:t>の</a:t>
            </a:r>
            <a:endParaRPr lang="en-US" altLang="ja-JP" sz="1600" dirty="0" smtClean="0">
              <a:solidFill>
                <a:srgbClr val="008000"/>
              </a:solidFill>
              <a:latin typeface="小塚ゴシック Pro M"/>
              <a:ea typeface="小塚ゴシック Pro M"/>
              <a:cs typeface="小塚ゴシック Pro M"/>
            </a:endParaRPr>
          </a:p>
          <a:p>
            <a:r>
              <a:rPr lang="ja-JP" altLang="en-US" sz="1600" dirty="0" smtClean="0">
                <a:solidFill>
                  <a:srgbClr val="008000"/>
                </a:solidFill>
                <a:latin typeface="小塚ゴシック Pro M"/>
                <a:ea typeface="小塚ゴシック Pro M"/>
                <a:cs typeface="小塚ゴシック Pro M"/>
              </a:rPr>
              <a:t>除雪車の</a:t>
            </a:r>
            <a:r>
              <a:rPr lang="ja-JP" altLang="en-US" sz="1600" dirty="0">
                <a:solidFill>
                  <a:srgbClr val="008000"/>
                </a:solidFill>
                <a:latin typeface="小塚ゴシック Pro M"/>
                <a:ea typeface="小塚ゴシック Pro M"/>
                <a:cs typeface="小塚ゴシック Pro M"/>
              </a:rPr>
              <a:t>走行データを公開し、</a:t>
            </a:r>
            <a:r>
              <a:rPr lang="en-US" altLang="ja-JP" sz="1600" dirty="0">
                <a:solidFill>
                  <a:srgbClr val="008000"/>
                </a:solidFill>
                <a:latin typeface="小塚ゴシック Pro M"/>
                <a:ea typeface="小塚ゴシック Pro M"/>
                <a:cs typeface="小塚ゴシック Pro M"/>
              </a:rPr>
              <a:t>Web</a:t>
            </a:r>
            <a:r>
              <a:rPr lang="ja-JP" altLang="en-US" sz="1600" dirty="0">
                <a:solidFill>
                  <a:srgbClr val="008000"/>
                </a:solidFill>
                <a:latin typeface="小塚ゴシック Pro M"/>
                <a:ea typeface="小塚ゴシック Pro M"/>
                <a:cs typeface="小塚ゴシック Pro M"/>
              </a:rPr>
              <a:t>上で見える</a:t>
            </a:r>
            <a:r>
              <a:rPr lang="ja-JP" altLang="en-US" sz="1600" dirty="0" smtClean="0">
                <a:solidFill>
                  <a:srgbClr val="008000"/>
                </a:solidFill>
                <a:latin typeface="小塚ゴシック Pro M"/>
                <a:ea typeface="小塚ゴシック Pro M"/>
                <a:cs typeface="小塚ゴシック Pro M"/>
              </a:rPr>
              <a:t>化。</a:t>
            </a:r>
            <a:endParaRPr lang="ja-JP" altLang="en-US" sz="1600" dirty="0">
              <a:solidFill>
                <a:srgbClr val="008000"/>
              </a:solidFill>
              <a:latin typeface="小塚ゴシック Pro M"/>
              <a:ea typeface="小塚ゴシック Pro M"/>
              <a:cs typeface="小塚ゴシック Pro M"/>
            </a:endParaRPr>
          </a:p>
        </p:txBody>
      </p:sp>
      <p:sp>
        <p:nvSpPr>
          <p:cNvPr id="45" name="正方形/長方形 44"/>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algn="ctr" defTabSz="914400">
              <a:defRPr/>
            </a:pPr>
            <a:endParaRPr lang="ja-JP" altLang="en-US" kern="0" dirty="0" smtClean="0">
              <a:solidFill>
                <a:sysClr val="window" lastClr="FFFFFF"/>
              </a:solidFill>
              <a:latin typeface="Corbel"/>
              <a:ea typeface="ヒラギノ角ゴ Pro W3"/>
            </a:endParaRPr>
          </a:p>
        </p:txBody>
      </p:sp>
      <p:sp>
        <p:nvSpPr>
          <p:cNvPr id="84" name="タイトル 1"/>
          <p:cNvSpPr txBox="1">
            <a:spLocks/>
          </p:cNvSpPr>
          <p:nvPr/>
        </p:nvSpPr>
        <p:spPr>
          <a:xfrm>
            <a:off x="57563" y="-26855"/>
            <a:ext cx="5443257"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chemeClr val="bg1"/>
                </a:solidFill>
                <a:latin typeface="小塚ゴシック Pr6N R"/>
                <a:ea typeface="小塚ゴシック Pr6N R"/>
                <a:cs typeface="小塚ゴシック Pr6N R"/>
              </a:rPr>
              <a:t>その日の除雪車の走行状況を地図上で見やすく提供</a:t>
            </a:r>
          </a:p>
        </p:txBody>
      </p:sp>
      <p:sp>
        <p:nvSpPr>
          <p:cNvPr id="85"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 </a:t>
            </a:r>
            <a:r>
              <a:rPr lang="ja-JP" altLang="en-US" sz="1400" dirty="0" smtClean="0">
                <a:solidFill>
                  <a:srgbClr val="FFFFFF"/>
                </a:solidFill>
                <a:latin typeface="小塚ゴシック Pr6N R"/>
                <a:ea typeface="小塚ゴシック Pr6N R"/>
                <a:cs typeface="小塚ゴシック Pr6N R"/>
              </a:rPr>
              <a:t>福島県</a:t>
            </a:r>
            <a:r>
              <a:rPr lang="ja-JP" altLang="en-US" sz="1400" dirty="0" smtClean="0">
                <a:solidFill>
                  <a:schemeClr val="bg1"/>
                </a:solidFill>
                <a:latin typeface="小塚ゴシック Pr6N R"/>
                <a:ea typeface="小塚ゴシック Pr6N R"/>
                <a:cs typeface="小塚ゴシック Pr6N R"/>
              </a:rPr>
              <a:t>会津若松市</a:t>
            </a:r>
            <a:endParaRPr lang="ja-JP" altLang="en-US" sz="1400" dirty="0">
              <a:solidFill>
                <a:schemeClr val="bg1"/>
              </a:solidFill>
              <a:latin typeface="小塚ゴシック Pr6N R"/>
              <a:ea typeface="小塚ゴシック Pr6N R"/>
              <a:cs typeface="小塚ゴシック Pr6N R"/>
            </a:endParaRPr>
          </a:p>
        </p:txBody>
      </p:sp>
      <p:sp>
        <p:nvSpPr>
          <p:cNvPr id="86" name="タイトル 1"/>
          <p:cNvSpPr>
            <a:spLocks noGrp="1"/>
          </p:cNvSpPr>
          <p:nvPr>
            <p:ph type="ctrTitle"/>
          </p:nvPr>
        </p:nvSpPr>
        <p:spPr>
          <a:xfrm>
            <a:off x="45112" y="222937"/>
            <a:ext cx="5415888" cy="744513"/>
          </a:xfrm>
        </p:spPr>
        <p:txBody>
          <a:bodyPr>
            <a:noAutofit/>
          </a:bodyPr>
          <a:lstStyle/>
          <a:p>
            <a:pPr algn="l"/>
            <a:r>
              <a:rPr lang="ja-JP" altLang="en-US" sz="3600" dirty="0" smtClean="0">
                <a:solidFill>
                  <a:schemeClr val="bg1"/>
                </a:solidFill>
                <a:latin typeface="小塚ゴシック Pro M"/>
                <a:ea typeface="小塚ゴシック Pro M"/>
                <a:cs typeface="小塚ゴシック Pro M"/>
              </a:rPr>
              <a:t>除雪車ナビ</a:t>
            </a:r>
            <a:endParaRPr kumimoji="1" lang="ja-JP" altLang="en-US" sz="3600" dirty="0">
              <a:solidFill>
                <a:schemeClr val="bg1"/>
              </a:solidFill>
              <a:latin typeface="小塚ゴシック Pro M"/>
              <a:ea typeface="小塚ゴシック Pro M"/>
              <a:cs typeface="小塚ゴシック Pro M"/>
            </a:endParaRPr>
          </a:p>
        </p:txBody>
      </p:sp>
      <p:sp>
        <p:nvSpPr>
          <p:cNvPr id="101" name="角丸四角形 100"/>
          <p:cNvSpPr/>
          <p:nvPr/>
        </p:nvSpPr>
        <p:spPr>
          <a:xfrm>
            <a:off x="5074185" y="3993518"/>
            <a:ext cx="4514315" cy="2188918"/>
          </a:xfrm>
          <a:prstGeom prst="roundRect">
            <a:avLst>
              <a:gd name="adj" fmla="val 9905"/>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p>
        </p:txBody>
      </p:sp>
      <p:pic>
        <p:nvPicPr>
          <p:cNvPr id="105" name="図 104" descr="拡声器.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1785" y="3977794"/>
            <a:ext cx="833632" cy="833632"/>
          </a:xfrm>
          <a:prstGeom prst="rect">
            <a:avLst/>
          </a:prstGeom>
        </p:spPr>
      </p:pic>
      <p:sp>
        <p:nvSpPr>
          <p:cNvPr id="112" name="テキスト ボックス 111"/>
          <p:cNvSpPr txBox="1"/>
          <p:nvPr/>
        </p:nvSpPr>
        <p:spPr>
          <a:xfrm>
            <a:off x="6133155" y="4217559"/>
            <a:ext cx="3190160" cy="461665"/>
          </a:xfrm>
          <a:prstGeom prst="rect">
            <a:avLst/>
          </a:prstGeom>
          <a:noFill/>
        </p:spPr>
        <p:txBody>
          <a:bodyPr vert="horz" wrap="square" rtlCol="0">
            <a:spAutoFit/>
          </a:bodyPr>
          <a:lstStyle/>
          <a:p>
            <a:pPr algn="ctr"/>
            <a:r>
              <a:rPr lang="ja-JP" altLang="en-US" sz="2400" dirty="0" smtClean="0">
                <a:solidFill>
                  <a:srgbClr val="008000"/>
                </a:solidFill>
                <a:latin typeface="+mn-ea"/>
                <a:cs typeface="フォントポにほんご"/>
              </a:rPr>
              <a:t>さらなる活用に向けて</a:t>
            </a:r>
            <a:endParaRPr lang="en-US" altLang="ja-JP" sz="2400" dirty="0">
              <a:solidFill>
                <a:srgbClr val="008000"/>
              </a:solidFill>
              <a:latin typeface="+mn-ea"/>
              <a:cs typeface="フォントポにほんご"/>
            </a:endParaRPr>
          </a:p>
        </p:txBody>
      </p:sp>
      <p:sp>
        <p:nvSpPr>
          <p:cNvPr id="113" name="テキスト ボックス 112"/>
          <p:cNvSpPr txBox="1"/>
          <p:nvPr/>
        </p:nvSpPr>
        <p:spPr>
          <a:xfrm>
            <a:off x="5138486" y="4783012"/>
            <a:ext cx="4385711" cy="1200329"/>
          </a:xfrm>
          <a:prstGeom prst="rect">
            <a:avLst/>
          </a:prstGeom>
          <a:noFill/>
        </p:spPr>
        <p:txBody>
          <a:bodyPr wrap="square" rtlCol="0">
            <a:spAutoFit/>
          </a:bodyPr>
          <a:lstStyle/>
          <a:p>
            <a:r>
              <a:rPr lang="ja-JP" altLang="en-US" sz="1200" dirty="0">
                <a:latin typeface="+mn-ea"/>
                <a:cs typeface="小塚ゴシック Pr6N L"/>
              </a:rPr>
              <a:t>　</a:t>
            </a:r>
            <a:r>
              <a:rPr lang="ja-JP" altLang="en-US" sz="1200" dirty="0" smtClean="0">
                <a:latin typeface="+mn-ea"/>
                <a:cs typeface="小塚ゴシック Pr6N L"/>
              </a:rPr>
              <a:t>現在、除雪車の走行データは市道分しかない。市民にとっては、市道、県道、国道の区分は関係ないため、今後市では国や県の除雪車走行データを取得し、標準的に取り扱えるようしたいと考えている。具体的には、市道、県道及び国道のデータを一元</a:t>
            </a:r>
            <a:r>
              <a:rPr lang="ja-JP" altLang="en-US" sz="1200" dirty="0">
                <a:latin typeface="+mn-ea"/>
                <a:cs typeface="小塚ゴシック Pr6N L"/>
              </a:rPr>
              <a:t>的</a:t>
            </a:r>
            <a:r>
              <a:rPr lang="ja-JP" altLang="en-US" sz="1200" dirty="0" smtClean="0">
                <a:latin typeface="+mn-ea"/>
                <a:cs typeface="小塚ゴシック Pr6N L"/>
              </a:rPr>
              <a:t>に蓄積・管理し、標準的で汎用性が高い</a:t>
            </a:r>
            <a:r>
              <a:rPr lang="en-US" altLang="ja-JP" sz="1200" dirty="0" smtClean="0">
                <a:latin typeface="+mn-ea"/>
                <a:cs typeface="小塚ゴシック Pr6N L"/>
              </a:rPr>
              <a:t>API</a:t>
            </a:r>
            <a:r>
              <a:rPr lang="ja-JP" altLang="en-US" sz="1200" dirty="0" smtClean="0">
                <a:latin typeface="+mn-ea"/>
                <a:cs typeface="小塚ゴシック Pr6N L"/>
              </a:rPr>
              <a:t>の提供など、市民にとって便利なサービス開発に活かしたいとしている。</a:t>
            </a:r>
            <a:endParaRPr lang="en-US" altLang="ja-JP" sz="1200" dirty="0">
              <a:latin typeface="+mn-ea"/>
              <a:cs typeface="小塚ゴシック Pr6N L"/>
            </a:endParaRPr>
          </a:p>
        </p:txBody>
      </p:sp>
      <p:pic>
        <p:nvPicPr>
          <p:cNvPr id="119" name="図 118" descr="受賞.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573" y="2841696"/>
            <a:ext cx="643434" cy="643434"/>
          </a:xfrm>
          <a:prstGeom prst="rect">
            <a:avLst/>
          </a:prstGeom>
        </p:spPr>
      </p:pic>
      <p:pic>
        <p:nvPicPr>
          <p:cNvPr id="120" name="図 119" descr="チーム.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3596" y="2333781"/>
            <a:ext cx="643434" cy="643434"/>
          </a:xfrm>
          <a:prstGeom prst="rect">
            <a:avLst/>
          </a:prstGeom>
        </p:spPr>
      </p:pic>
      <p:pic>
        <p:nvPicPr>
          <p:cNvPr id="121" name="図 120" descr="パソコン作業.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667" y="1800611"/>
            <a:ext cx="643434" cy="643434"/>
          </a:xfrm>
          <a:prstGeom prst="rect">
            <a:avLst/>
          </a:prstGeom>
        </p:spPr>
      </p:pic>
      <p:pic>
        <p:nvPicPr>
          <p:cNvPr id="122" name="図 121" descr="マーカー.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596" y="3334378"/>
            <a:ext cx="643434" cy="643434"/>
          </a:xfrm>
          <a:prstGeom prst="rect">
            <a:avLst/>
          </a:prstGeom>
        </p:spPr>
      </p:pic>
      <p:sp>
        <p:nvSpPr>
          <p:cNvPr id="123" name="正方形/長方形 122"/>
          <p:cNvSpPr/>
          <p:nvPr/>
        </p:nvSpPr>
        <p:spPr>
          <a:xfrm>
            <a:off x="6431654" y="2992582"/>
            <a:ext cx="3307400" cy="331694"/>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00" dirty="0">
                <a:solidFill>
                  <a:schemeClr val="tx1"/>
                </a:solidFill>
                <a:latin typeface="小塚ゴシック Pr6N L"/>
                <a:ea typeface="小塚ゴシック Pr6N L"/>
                <a:cs typeface="小塚ゴシック Pr6N L"/>
              </a:rPr>
              <a:t>―</a:t>
            </a:r>
          </a:p>
        </p:txBody>
      </p:sp>
      <p:sp>
        <p:nvSpPr>
          <p:cNvPr id="124" name="角丸四角形 123"/>
          <p:cNvSpPr/>
          <p:nvPr/>
        </p:nvSpPr>
        <p:spPr>
          <a:xfrm>
            <a:off x="5690007" y="2988936"/>
            <a:ext cx="950821" cy="359847"/>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受賞歴</a:t>
            </a:r>
            <a:endParaRPr kumimoji="1" lang="ja-JP" altLang="en-US" sz="1400" dirty="0">
              <a:latin typeface="フォントポにほんご"/>
              <a:ea typeface="フォントポにほんご"/>
              <a:cs typeface="フォントポにほんご"/>
            </a:endParaRPr>
          </a:p>
        </p:txBody>
      </p:sp>
      <p:sp>
        <p:nvSpPr>
          <p:cNvPr id="125" name="正方形/長方形 124"/>
          <p:cNvSpPr/>
          <p:nvPr/>
        </p:nvSpPr>
        <p:spPr>
          <a:xfrm>
            <a:off x="5749101" y="3485130"/>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ja-JP" sz="1200" dirty="0">
                <a:solidFill>
                  <a:schemeClr val="tx1"/>
                </a:solidFill>
                <a:latin typeface="小塚ゴシック Pr6N L"/>
                <a:ea typeface="小塚ゴシック Pr6N L"/>
                <a:cs typeface="小塚ゴシック Pr6N L"/>
              </a:rPr>
              <a:t>　</a:t>
            </a:r>
            <a:r>
              <a:rPr lang="ja-JP" altLang="en-US" sz="1200" dirty="0" smtClean="0">
                <a:solidFill>
                  <a:schemeClr val="tx1"/>
                </a:solidFill>
                <a:latin typeface="小塚ゴシック Pr6N L"/>
                <a:ea typeface="小塚ゴシック Pr6N L"/>
                <a:cs typeface="小塚ゴシック Pr6N L"/>
              </a:rPr>
              <a:t>　福島県会津若松市</a:t>
            </a:r>
            <a:endParaRPr lang="ja-JP" altLang="en-US" sz="1200" dirty="0">
              <a:solidFill>
                <a:schemeClr val="tx1"/>
              </a:solidFill>
              <a:latin typeface="小塚ゴシック Pr6N L"/>
              <a:ea typeface="小塚ゴシック Pr6N L"/>
              <a:cs typeface="小塚ゴシック Pr6N L"/>
            </a:endParaRPr>
          </a:p>
        </p:txBody>
      </p:sp>
      <p:sp>
        <p:nvSpPr>
          <p:cNvPr id="126" name="角丸四角形 125"/>
          <p:cNvSpPr/>
          <p:nvPr/>
        </p:nvSpPr>
        <p:spPr>
          <a:xfrm>
            <a:off x="5096143" y="3479656"/>
            <a:ext cx="950821" cy="367265"/>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127" name="正方形/長方形 126"/>
          <p:cNvSpPr/>
          <p:nvPr/>
        </p:nvSpPr>
        <p:spPr>
          <a:xfrm>
            <a:off x="5767506" y="1409700"/>
            <a:ext cx="3396089" cy="441627"/>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smtClean="0">
                <a:solidFill>
                  <a:schemeClr val="tx1"/>
                </a:solidFill>
                <a:latin typeface="小塚ゴシック Pr6N L"/>
                <a:ea typeface="小塚ゴシック Pr6N L"/>
                <a:cs typeface="小塚ゴシック Pr6N L"/>
              </a:rPr>
              <a:t>　　　　　　市道除雪路線データ、　　　　　　　</a:t>
            </a:r>
            <a:endParaRPr lang="en-US" altLang="ja-JP" sz="1200" dirty="0" smtClean="0">
              <a:solidFill>
                <a:schemeClr val="tx1"/>
              </a:solidFill>
              <a:latin typeface="小塚ゴシック Pr6N L"/>
              <a:ea typeface="小塚ゴシック Pr6N L"/>
              <a:cs typeface="小塚ゴシック Pr6N L"/>
            </a:endParaRPr>
          </a:p>
          <a:p>
            <a:r>
              <a:rPr lang="ja-JP" altLang="en-US" sz="1200" dirty="0" smtClean="0">
                <a:solidFill>
                  <a:schemeClr val="tx1"/>
                </a:solidFill>
                <a:latin typeface="小塚ゴシック Pr6N L"/>
                <a:ea typeface="小塚ゴシック Pr6N L"/>
                <a:cs typeface="小塚ゴシック Pr6N L"/>
              </a:rPr>
              <a:t>　　　　　 </a:t>
            </a:r>
            <a:r>
              <a:rPr lang="ja-JP" altLang="en-US" sz="1200" dirty="0">
                <a:solidFill>
                  <a:schemeClr val="tx1"/>
                </a:solidFill>
                <a:latin typeface="小塚ゴシック Pr6N L"/>
                <a:ea typeface="小塚ゴシック Pr6N L"/>
                <a:cs typeface="小塚ゴシック Pr6N L"/>
              </a:rPr>
              <a:t>  </a:t>
            </a:r>
            <a:r>
              <a:rPr lang="ja-JP" altLang="en-US" sz="1200" dirty="0" smtClean="0">
                <a:solidFill>
                  <a:schemeClr val="tx1"/>
                </a:solidFill>
                <a:latin typeface="小塚ゴシック Pr6N L"/>
                <a:ea typeface="小塚ゴシック Pr6N L"/>
                <a:cs typeface="小塚ゴシック Pr6N L"/>
              </a:rPr>
              <a:t>除雪車走行データ、（</a:t>
            </a:r>
            <a:r>
              <a:rPr lang="en-US" altLang="ja-JP" sz="1200" dirty="0" smtClean="0">
                <a:solidFill>
                  <a:schemeClr val="tx1"/>
                </a:solidFill>
                <a:latin typeface="小塚ゴシック Pr6N L"/>
                <a:ea typeface="小塚ゴシック Pr6N L"/>
                <a:cs typeface="小塚ゴシック Pr6N L"/>
              </a:rPr>
              <a:t>GPS</a:t>
            </a:r>
            <a:r>
              <a:rPr lang="ja-JP" altLang="en-US" sz="1200" dirty="0" smtClean="0">
                <a:solidFill>
                  <a:schemeClr val="tx1"/>
                </a:solidFill>
                <a:latin typeface="小塚ゴシック Pr6N L"/>
                <a:ea typeface="小塚ゴシック Pr6N L"/>
                <a:cs typeface="小塚ゴシック Pr6N L"/>
              </a:rPr>
              <a:t>データ）</a:t>
            </a:r>
            <a:endParaRPr kumimoji="1" lang="ja-JP" altLang="en-US" sz="1200" dirty="0">
              <a:solidFill>
                <a:schemeClr val="tx1"/>
              </a:solidFill>
              <a:latin typeface="小塚ゴシック Pr6N L"/>
              <a:ea typeface="小塚ゴシック Pr6N L"/>
              <a:cs typeface="小塚ゴシック Pr6N L"/>
            </a:endParaRPr>
          </a:p>
        </p:txBody>
      </p:sp>
      <p:sp>
        <p:nvSpPr>
          <p:cNvPr id="128" name="角丸四角形 127"/>
          <p:cNvSpPr/>
          <p:nvPr/>
        </p:nvSpPr>
        <p:spPr>
          <a:xfrm>
            <a:off x="5114549" y="1409700"/>
            <a:ext cx="1228416" cy="441627"/>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129" name="正方形/長方形 128"/>
          <p:cNvSpPr/>
          <p:nvPr/>
        </p:nvSpPr>
        <p:spPr>
          <a:xfrm>
            <a:off x="6342965" y="1989141"/>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smtClean="0">
                <a:solidFill>
                  <a:schemeClr val="tx1"/>
                </a:solidFill>
                <a:latin typeface="小塚ゴシック Pr6N L"/>
                <a:ea typeface="小塚ゴシック Pr6N L"/>
                <a:cs typeface="小塚ゴシック Pr6N L"/>
              </a:rPr>
              <a:t>CSV</a:t>
            </a:r>
            <a:endParaRPr lang="en-US" altLang="ja-JP" sz="1200" dirty="0">
              <a:solidFill>
                <a:srgbClr val="FF0000"/>
              </a:solidFill>
              <a:latin typeface="小塚ゴシック Pr6N L"/>
              <a:ea typeface="小塚ゴシック Pr6N L"/>
              <a:cs typeface="小塚ゴシック Pr6N L"/>
            </a:endParaRPr>
          </a:p>
        </p:txBody>
      </p:sp>
      <p:sp>
        <p:nvSpPr>
          <p:cNvPr id="130" name="角丸四角形 129"/>
          <p:cNvSpPr/>
          <p:nvPr/>
        </p:nvSpPr>
        <p:spPr>
          <a:xfrm>
            <a:off x="5690006" y="1983667"/>
            <a:ext cx="1274749" cy="365365"/>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131" name="正方形/長方形 130"/>
          <p:cNvSpPr/>
          <p:nvPr/>
        </p:nvSpPr>
        <p:spPr>
          <a:xfrm>
            <a:off x="6095243" y="2485379"/>
            <a:ext cx="3049947"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Web</a:t>
            </a:r>
            <a:r>
              <a:rPr lang="ja-JP" altLang="en-US" sz="1200" dirty="0" smtClean="0">
                <a:solidFill>
                  <a:schemeClr val="tx1"/>
                </a:solidFill>
                <a:latin typeface="小塚ゴシック Pr6N L"/>
                <a:ea typeface="小塚ゴシック Pr6N L"/>
                <a:cs typeface="小塚ゴシック Pr6N L"/>
              </a:rPr>
              <a:t>アプリ</a:t>
            </a:r>
            <a:endParaRPr lang="ja-JP" altLang="en-US" sz="1200" dirty="0">
              <a:solidFill>
                <a:schemeClr val="tx1"/>
              </a:solidFill>
              <a:latin typeface="小塚ゴシック Pr6N L"/>
              <a:ea typeface="小塚ゴシック Pr6N L"/>
              <a:cs typeface="小塚ゴシック Pr6N L"/>
            </a:endParaRPr>
          </a:p>
        </p:txBody>
      </p:sp>
      <p:sp>
        <p:nvSpPr>
          <p:cNvPr id="132" name="角丸四角形 131"/>
          <p:cNvSpPr/>
          <p:nvPr/>
        </p:nvSpPr>
        <p:spPr>
          <a:xfrm>
            <a:off x="5096142" y="2479905"/>
            <a:ext cx="1246823" cy="361791"/>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cxnSp>
        <p:nvCxnSpPr>
          <p:cNvPr id="133" name="直線コネクタ 132"/>
          <p:cNvCxnSpPr/>
          <p:nvPr/>
        </p:nvCxnSpPr>
        <p:spPr>
          <a:xfrm flipH="1">
            <a:off x="10565" y="1405574"/>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34" name="直線コネクタ 133"/>
          <p:cNvCxnSpPr/>
          <p:nvPr/>
        </p:nvCxnSpPr>
        <p:spPr>
          <a:xfrm flipH="1">
            <a:off x="10565" y="2038988"/>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135" name="図 134" descr="アイディア.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5305" y="1355149"/>
            <a:ext cx="593939" cy="593939"/>
          </a:xfrm>
          <a:prstGeom prst="rect">
            <a:avLst/>
          </a:prstGeom>
        </p:spPr>
      </p:pic>
      <p:sp>
        <p:nvSpPr>
          <p:cNvPr id="46" name="角丸四角形 45"/>
          <p:cNvSpPr/>
          <p:nvPr/>
        </p:nvSpPr>
        <p:spPr>
          <a:xfrm>
            <a:off x="6255232" y="305842"/>
            <a:ext cx="756000" cy="756000"/>
          </a:xfrm>
          <a:prstGeom prst="roundRect">
            <a:avLst/>
          </a:prstGeom>
          <a:solidFill>
            <a:srgbClr val="00D861"/>
          </a:solidFill>
          <a:ln w="3810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bg1"/>
              </a:solidFill>
            </a:endParaRPr>
          </a:p>
        </p:txBody>
      </p:sp>
      <p:sp>
        <p:nvSpPr>
          <p:cNvPr id="47" name="テキスト ボックス 46"/>
          <p:cNvSpPr txBox="1"/>
          <p:nvPr/>
        </p:nvSpPr>
        <p:spPr>
          <a:xfrm>
            <a:off x="6308439" y="348578"/>
            <a:ext cx="648000" cy="648000"/>
          </a:xfrm>
          <a:prstGeom prst="rect">
            <a:avLst/>
          </a:prstGeom>
          <a:solidFill>
            <a:srgbClr val="00D861"/>
          </a:solidFill>
        </p:spPr>
        <p:txBody>
          <a:bodyPr wrap="none" rtlCol="0">
            <a:spAutoFit/>
          </a:bodyPr>
          <a:lstStyle/>
          <a:p>
            <a:r>
              <a:rPr lang="ja-JP" altLang="en-US" dirty="0" smtClean="0">
                <a:solidFill>
                  <a:schemeClr val="bg1"/>
                </a:solidFill>
                <a:latin typeface="小塚ゴシック Pr6N M"/>
                <a:ea typeface="小塚ゴシック Pr6N M"/>
                <a:cs typeface="小塚ゴシック Pr6N M"/>
              </a:rPr>
              <a:t>防災</a:t>
            </a:r>
            <a:endParaRPr lang="en-US" altLang="ja-JP" dirty="0" smtClean="0">
              <a:solidFill>
                <a:schemeClr val="bg1"/>
              </a:solidFill>
              <a:latin typeface="小塚ゴシック Pr6N M"/>
              <a:ea typeface="小塚ゴシック Pr6N M"/>
              <a:cs typeface="小塚ゴシック Pr6N M"/>
            </a:endParaRPr>
          </a:p>
          <a:p>
            <a:r>
              <a:rPr lang="ja-JP" altLang="en-US" dirty="0" smtClean="0">
                <a:solidFill>
                  <a:schemeClr val="bg1"/>
                </a:solidFill>
                <a:latin typeface="小塚ゴシック Pr6N M"/>
                <a:ea typeface="小塚ゴシック Pr6N M"/>
                <a:cs typeface="小塚ゴシック Pr6N M"/>
              </a:rPr>
              <a:t>減災</a:t>
            </a:r>
            <a:endParaRPr lang="ja-JP" altLang="en-US" dirty="0">
              <a:solidFill>
                <a:schemeClr val="bg1"/>
              </a:solidFill>
              <a:latin typeface="小塚ゴシック Pr6N M"/>
              <a:ea typeface="小塚ゴシック Pr6N M"/>
              <a:cs typeface="小塚ゴシック Pr6N M"/>
            </a:endParaRPr>
          </a:p>
        </p:txBody>
      </p:sp>
      <p:sp>
        <p:nvSpPr>
          <p:cNvPr id="48" name="角丸四角形 47"/>
          <p:cNvSpPr/>
          <p:nvPr/>
        </p:nvSpPr>
        <p:spPr>
          <a:xfrm>
            <a:off x="7172281" y="309099"/>
            <a:ext cx="752743" cy="752743"/>
          </a:xfrm>
          <a:prstGeom prst="roundRect">
            <a:avLst/>
          </a:prstGeom>
          <a:noFill/>
          <a:ln w="3810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49" name="テキスト ボックス 48"/>
          <p:cNvSpPr txBox="1"/>
          <p:nvPr/>
        </p:nvSpPr>
        <p:spPr>
          <a:xfrm>
            <a:off x="7225487" y="348578"/>
            <a:ext cx="648000" cy="648000"/>
          </a:xfrm>
          <a:prstGeom prst="rect">
            <a:avLst/>
          </a:prstGeom>
          <a:noFill/>
        </p:spPr>
        <p:txBody>
          <a:bodyPr wrap="none" rtlCol="0">
            <a:spAutoFit/>
          </a:bodyPr>
          <a:lstStyle/>
          <a:p>
            <a:r>
              <a:rPr lang="ja-JP" altLang="en-US" dirty="0" smtClean="0">
                <a:solidFill>
                  <a:schemeClr val="bg1"/>
                </a:solidFill>
                <a:latin typeface="小塚ゴシック Pr6N M"/>
                <a:ea typeface="小塚ゴシック Pr6N M"/>
                <a:cs typeface="小塚ゴシック Pr6N M"/>
              </a:rPr>
              <a:t>少子</a:t>
            </a:r>
            <a:endParaRPr lang="en-US" altLang="ja-JP" dirty="0" smtClean="0">
              <a:solidFill>
                <a:schemeClr val="bg1"/>
              </a:solidFill>
              <a:latin typeface="小塚ゴシック Pr6N M"/>
              <a:ea typeface="小塚ゴシック Pr6N M"/>
              <a:cs typeface="小塚ゴシック Pr6N M"/>
            </a:endParaRPr>
          </a:p>
          <a:p>
            <a:r>
              <a:rPr lang="ja-JP" altLang="en-US" dirty="0" smtClean="0">
                <a:solidFill>
                  <a:schemeClr val="bg1"/>
                </a:solidFill>
                <a:latin typeface="小塚ゴシック Pr6N M"/>
                <a:ea typeface="小塚ゴシック Pr6N M"/>
                <a:cs typeface="小塚ゴシック Pr6N M"/>
              </a:rPr>
              <a:t>高齢</a:t>
            </a:r>
            <a:endParaRPr lang="en-US" altLang="ja-JP" dirty="0" smtClean="0">
              <a:solidFill>
                <a:schemeClr val="bg1"/>
              </a:solidFill>
              <a:latin typeface="小塚ゴシック Pr6N M"/>
              <a:ea typeface="小塚ゴシック Pr6N M"/>
              <a:cs typeface="小塚ゴシック Pr6N M"/>
            </a:endParaRPr>
          </a:p>
        </p:txBody>
      </p:sp>
      <p:sp>
        <p:nvSpPr>
          <p:cNvPr id="50" name="角丸四角形 49"/>
          <p:cNvSpPr/>
          <p:nvPr/>
        </p:nvSpPr>
        <p:spPr>
          <a:xfrm>
            <a:off x="9006671" y="305842"/>
            <a:ext cx="756000" cy="756000"/>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51" name="テキスト ボックス 50"/>
          <p:cNvSpPr txBox="1"/>
          <p:nvPr/>
        </p:nvSpPr>
        <p:spPr>
          <a:xfrm>
            <a:off x="9059584" y="323178"/>
            <a:ext cx="671979" cy="738664"/>
          </a:xfrm>
          <a:prstGeom prst="rect">
            <a:avLst/>
          </a:prstGeom>
          <a:solidFill>
            <a:schemeClr val="bg1"/>
          </a:solidFill>
        </p:spPr>
        <p:txBody>
          <a:bodyPr wrap="none" rtlCol="0">
            <a:spAutoFit/>
          </a:bodyPr>
          <a:lstStyle/>
          <a:p>
            <a:r>
              <a:rPr lang="ja-JP" altLang="en-US" sz="1400" b="1" dirty="0" smtClean="0">
                <a:solidFill>
                  <a:srgbClr val="00D861"/>
                </a:solidFill>
                <a:latin typeface="小塚ゴシック Pr6N M"/>
                <a:ea typeface="小塚ゴシック Pr6N M"/>
                <a:cs typeface="小塚ゴシック Pr6N M"/>
              </a:rPr>
              <a:t>防犯</a:t>
            </a:r>
            <a:endParaRPr lang="en-US" altLang="ja-JP" sz="1400" b="1" dirty="0" smtClean="0">
              <a:solidFill>
                <a:srgbClr val="00D861"/>
              </a:solidFill>
              <a:latin typeface="小塚ゴシック Pr6N M"/>
              <a:ea typeface="小塚ゴシック Pr6N M"/>
              <a:cs typeface="小塚ゴシック Pr6N M"/>
            </a:endParaRPr>
          </a:p>
          <a:p>
            <a:r>
              <a:rPr lang="ja-JP" altLang="en-US" sz="1400" b="1" dirty="0" smtClean="0">
                <a:solidFill>
                  <a:srgbClr val="00D861"/>
                </a:solidFill>
                <a:latin typeface="小塚ゴシック Pr6N M"/>
                <a:ea typeface="小塚ゴシック Pr6N M"/>
                <a:cs typeface="小塚ゴシック Pr6N M"/>
              </a:rPr>
              <a:t>医療</a:t>
            </a:r>
            <a:endParaRPr lang="en-US" altLang="ja-JP" sz="1400" b="1" dirty="0" smtClean="0">
              <a:solidFill>
                <a:srgbClr val="00D861"/>
              </a:solidFill>
              <a:latin typeface="小塚ゴシック Pr6N M"/>
              <a:ea typeface="小塚ゴシック Pr6N M"/>
              <a:cs typeface="小塚ゴシック Pr6N M"/>
            </a:endParaRPr>
          </a:p>
          <a:p>
            <a:r>
              <a:rPr lang="ja-JP" altLang="en-US" sz="1400" b="1" dirty="0" smtClean="0">
                <a:solidFill>
                  <a:srgbClr val="00D861"/>
                </a:solidFill>
                <a:latin typeface="小塚ゴシック Pr6N M"/>
                <a:ea typeface="小塚ゴシック Pr6N M"/>
                <a:cs typeface="小塚ゴシック Pr6N M"/>
              </a:rPr>
              <a:t>教育</a:t>
            </a:r>
            <a:r>
              <a:rPr lang="ja-JP" altLang="en-US" sz="1000" b="1" dirty="0" smtClean="0">
                <a:solidFill>
                  <a:srgbClr val="00D861"/>
                </a:solidFill>
                <a:latin typeface="小塚ゴシック Pr6N M"/>
                <a:ea typeface="小塚ゴシック Pr6N M"/>
                <a:cs typeface="小塚ゴシック Pr6N M"/>
              </a:rPr>
              <a:t>等</a:t>
            </a:r>
            <a:endParaRPr lang="en-US" altLang="ja-JP" b="1" dirty="0" smtClean="0">
              <a:solidFill>
                <a:srgbClr val="00D861"/>
              </a:solidFill>
              <a:latin typeface="小塚ゴシック Pr6N M"/>
              <a:ea typeface="小塚ゴシック Pr6N M"/>
              <a:cs typeface="小塚ゴシック Pr6N M"/>
            </a:endParaRPr>
          </a:p>
        </p:txBody>
      </p:sp>
      <p:sp>
        <p:nvSpPr>
          <p:cNvPr id="53" name="角丸四角形 52"/>
          <p:cNvSpPr/>
          <p:nvPr/>
        </p:nvSpPr>
        <p:spPr>
          <a:xfrm>
            <a:off x="8118428" y="305842"/>
            <a:ext cx="756000" cy="756000"/>
          </a:xfrm>
          <a:prstGeom prst="roundRect">
            <a:avLst/>
          </a:prstGeom>
          <a:solidFill>
            <a:srgbClr val="00D861"/>
          </a:solidFill>
          <a:ln w="3810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solidFill>
                <a:schemeClr val="bg1">
                  <a:lumMod val="95000"/>
                </a:schemeClr>
              </a:solidFill>
            </a:endParaRPr>
          </a:p>
        </p:txBody>
      </p:sp>
      <p:sp>
        <p:nvSpPr>
          <p:cNvPr id="54" name="テキスト ボックス 53"/>
          <p:cNvSpPr txBox="1"/>
          <p:nvPr/>
        </p:nvSpPr>
        <p:spPr>
          <a:xfrm>
            <a:off x="8149957" y="348578"/>
            <a:ext cx="648000" cy="648000"/>
          </a:xfrm>
          <a:prstGeom prst="rect">
            <a:avLst/>
          </a:prstGeom>
          <a:solidFill>
            <a:srgbClr val="00D861"/>
          </a:solidFill>
        </p:spPr>
        <p:txBody>
          <a:bodyPr wrap="none" rtlCol="0">
            <a:spAutoFit/>
          </a:bodyPr>
          <a:lstStyle/>
          <a:p>
            <a:r>
              <a:rPr lang="ja-JP" altLang="en-US" dirty="0">
                <a:solidFill>
                  <a:schemeClr val="bg1"/>
                </a:solidFill>
                <a:latin typeface="小塚ゴシック Pr6N M"/>
                <a:ea typeface="小塚ゴシック Pr6N M"/>
                <a:cs typeface="小塚ゴシック Pr6N M"/>
              </a:rPr>
              <a:t>産業</a:t>
            </a:r>
            <a:endParaRPr lang="en-US" altLang="ja-JP" dirty="0">
              <a:solidFill>
                <a:schemeClr val="bg1"/>
              </a:solidFill>
              <a:latin typeface="小塚ゴシック Pr6N M"/>
              <a:ea typeface="小塚ゴシック Pr6N M"/>
              <a:cs typeface="小塚ゴシック Pr6N M"/>
            </a:endParaRPr>
          </a:p>
          <a:p>
            <a:r>
              <a:rPr lang="ja-JP" altLang="en-US" dirty="0">
                <a:solidFill>
                  <a:schemeClr val="bg1"/>
                </a:solidFill>
                <a:latin typeface="小塚ゴシック Pr6N M"/>
                <a:ea typeface="小塚ゴシック Pr6N M"/>
                <a:cs typeface="小塚ゴシック Pr6N M"/>
              </a:rPr>
              <a:t>創出</a:t>
            </a:r>
            <a:endParaRPr lang="en-US" altLang="ja-JP" dirty="0">
              <a:solidFill>
                <a:schemeClr val="bg1"/>
              </a:solidFill>
              <a:latin typeface="小塚ゴシック Pr6N M"/>
              <a:ea typeface="小塚ゴシック Pr6N M"/>
              <a:cs typeface="小塚ゴシック Pr6N M"/>
            </a:endParaRPr>
          </a:p>
        </p:txBody>
      </p:sp>
      <p:sp>
        <p:nvSpPr>
          <p:cNvPr id="44" name="テキスト ボックス 43"/>
          <p:cNvSpPr txBox="1"/>
          <p:nvPr/>
        </p:nvSpPr>
        <p:spPr>
          <a:xfrm>
            <a:off x="86951" y="2130782"/>
            <a:ext cx="1737979" cy="2605150"/>
          </a:xfrm>
          <a:prstGeom prst="rect">
            <a:avLst/>
          </a:prstGeom>
          <a:noFill/>
        </p:spPr>
        <p:txBody>
          <a:bodyPr wrap="square" rtlCol="0">
            <a:noAutofit/>
          </a:bodyPr>
          <a:lstStyle/>
          <a:p>
            <a:r>
              <a:rPr lang="ja-JP" altLang="en-US" sz="1200" dirty="0">
                <a:latin typeface="+mn-ea"/>
                <a:cs typeface="小塚ゴシック Pr6N L"/>
              </a:rPr>
              <a:t>　会津若松市が地方創生の一環として地域情報ポータルサイト「会津若松＋」</a:t>
            </a:r>
            <a:r>
              <a:rPr lang="ja-JP" altLang="en-US" sz="1200" dirty="0" smtClean="0">
                <a:latin typeface="+mn-ea"/>
                <a:cs typeface="小塚ゴシック Pr6N L"/>
              </a:rPr>
              <a:t>を</a:t>
            </a:r>
            <a:r>
              <a:rPr lang="en-US" altLang="ja-JP" sz="1200" dirty="0" smtClean="0">
                <a:latin typeface="+mn-ea"/>
                <a:cs typeface="小塚ゴシック Pr6N L"/>
              </a:rPr>
              <a:t>2015</a:t>
            </a:r>
            <a:r>
              <a:rPr lang="ja-JP" altLang="en-US" sz="1200" dirty="0" smtClean="0">
                <a:latin typeface="+mn-ea"/>
                <a:cs typeface="小塚ゴシック Pr6N L"/>
              </a:rPr>
              <a:t>年</a:t>
            </a:r>
            <a:r>
              <a:rPr lang="en-US" altLang="ja-JP" sz="1200" dirty="0">
                <a:latin typeface="+mn-ea"/>
                <a:cs typeface="小塚ゴシック Pr6N L"/>
              </a:rPr>
              <a:t>12</a:t>
            </a:r>
            <a:r>
              <a:rPr lang="ja-JP" altLang="en-US" sz="1200" dirty="0" smtClean="0">
                <a:latin typeface="+mn-ea"/>
                <a:cs typeface="小塚ゴシック Pr6N L"/>
              </a:rPr>
              <a:t>月に</a:t>
            </a:r>
            <a:r>
              <a:rPr lang="ja-JP" altLang="en-US" sz="1200" dirty="0">
                <a:latin typeface="+mn-ea"/>
                <a:cs typeface="小塚ゴシック Pr6N L"/>
              </a:rPr>
              <a:t>開設し</a:t>
            </a:r>
            <a:r>
              <a:rPr lang="ja-JP" altLang="en-US" sz="1200" dirty="0" smtClean="0">
                <a:latin typeface="+mn-ea"/>
                <a:cs typeface="小塚ゴシック Pr6N L"/>
              </a:rPr>
              <a:t>、</a:t>
            </a:r>
            <a:r>
              <a:rPr lang="ja-JP" altLang="en-US" sz="1200" dirty="0" smtClean="0"/>
              <a:t>その後、その</a:t>
            </a:r>
            <a:r>
              <a:rPr lang="ja-JP" altLang="en-US" sz="1200" dirty="0"/>
              <a:t>機能の一つとして「除雪車ナビ」</a:t>
            </a:r>
            <a:r>
              <a:rPr lang="ja-JP" altLang="en-US" sz="1200" dirty="0" smtClean="0"/>
              <a:t>が追加された。</a:t>
            </a:r>
            <a:endParaRPr lang="en-US" altLang="ja-JP" sz="1200" dirty="0" smtClean="0"/>
          </a:p>
          <a:p>
            <a:endParaRPr lang="en-US" altLang="ja-JP" sz="1200" dirty="0" smtClean="0"/>
          </a:p>
          <a:p>
            <a:r>
              <a:rPr lang="ja-JP" altLang="en-US" sz="1200" dirty="0">
                <a:latin typeface="+mn-ea"/>
                <a:cs typeface="小塚ゴシック Pr6N L"/>
              </a:rPr>
              <a:t>　</a:t>
            </a:r>
            <a:r>
              <a:rPr lang="ja-JP" altLang="en-US" sz="1200" dirty="0" smtClean="0">
                <a:latin typeface="+mn-ea"/>
                <a:cs typeface="小塚ゴシック Pr6N L"/>
              </a:rPr>
              <a:t>除雪車ナビでは、会津若松市直営及び業者委託分を合わせて約</a:t>
            </a:r>
            <a:r>
              <a:rPr lang="en-US" altLang="ja-JP" sz="1200" dirty="0" smtClean="0">
                <a:latin typeface="+mn-ea"/>
                <a:cs typeface="小塚ゴシック Pr6N L"/>
              </a:rPr>
              <a:t>250</a:t>
            </a:r>
            <a:r>
              <a:rPr lang="ja-JP" altLang="en-US" sz="1200" dirty="0" smtClean="0">
                <a:latin typeface="+mn-ea"/>
                <a:cs typeface="小塚ゴシック Pr6N L"/>
              </a:rPr>
              <a:t>台の除雪車の走行データを公開し、</a:t>
            </a:r>
            <a:r>
              <a:rPr lang="en-US" altLang="ja-JP" sz="1200" dirty="0" smtClean="0">
                <a:latin typeface="+mn-ea"/>
                <a:cs typeface="小塚ゴシック Pr6N L"/>
              </a:rPr>
              <a:t>Web</a:t>
            </a:r>
            <a:r>
              <a:rPr lang="ja-JP" altLang="en-US" sz="1200" dirty="0" smtClean="0">
                <a:latin typeface="+mn-ea"/>
                <a:cs typeface="小塚ゴシック Pr6N L"/>
              </a:rPr>
              <a:t>上で見える化を行っている。</a:t>
            </a:r>
            <a:endParaRPr lang="en-US" altLang="ja-JP" sz="1200" dirty="0" smtClean="0">
              <a:latin typeface="+mn-ea"/>
              <a:cs typeface="小塚ゴシック Pr6N L"/>
            </a:endParaRPr>
          </a:p>
          <a:p>
            <a:endParaRPr lang="en-US" altLang="ja-JP" sz="1200" dirty="0">
              <a:latin typeface="+mn-ea"/>
              <a:cs typeface="小塚ゴシック Pr6N L"/>
            </a:endParaRPr>
          </a:p>
          <a:p>
            <a:r>
              <a:rPr lang="ja-JP" altLang="en-US" sz="1200" dirty="0" smtClean="0">
                <a:latin typeface="+mn-ea"/>
                <a:cs typeface="小塚ゴシック Pr6N L"/>
              </a:rPr>
              <a:t>　</a:t>
            </a:r>
            <a:endParaRPr lang="en-US" altLang="ja-JP" sz="1200" dirty="0" smtClean="0">
              <a:latin typeface="+mn-ea"/>
              <a:cs typeface="小塚ゴシック Pr6N L"/>
            </a:endParaRPr>
          </a:p>
        </p:txBody>
      </p:sp>
      <p:pic>
        <p:nvPicPr>
          <p:cNvPr id="3" name="図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1084" y="2147147"/>
            <a:ext cx="2948126" cy="2906010"/>
          </a:xfrm>
          <a:prstGeom prst="rect">
            <a:avLst/>
          </a:prstGeom>
        </p:spPr>
      </p:pic>
      <p:sp>
        <p:nvSpPr>
          <p:cNvPr id="42" name="テキスト ボックス 41"/>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2462845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419</Words>
  <Application>Microsoft Office PowerPoint</Application>
  <PresentationFormat>A4 210 x 297 mm</PresentationFormat>
  <Paragraphs>59</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除雪車ナビ</vt:lpstr>
      <vt:lpstr>除雪車ナビ</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2018-02-21T07:45:25Z</dcterms:created>
  <dcterms:modified xsi:type="dcterms:W3CDTF">2018-02-21T07:45:30Z</dcterms:modified>
</cp:coreProperties>
</file>