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83" r:id="rId2"/>
    <p:sldId id="284"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3120">
          <p15:clr>
            <a:srgbClr val="A4A3A4"/>
          </p15:clr>
        </p15:guide>
        <p15:guide id="3" orient="horz" pos="40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D861"/>
    <a:srgbClr val="FFFFFF"/>
    <a:srgbClr val="4CA6FF"/>
    <a:srgbClr val="40CCFB"/>
    <a:srgbClr val="DEFFFF"/>
    <a:srgbClr val="0080FF"/>
    <a:srgbClr val="0959FF"/>
    <a:srgbClr val="0E79FF"/>
    <a:srgbClr val="0854F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86" autoAdjust="0"/>
    <p:restoredTop sz="97192" autoAdjust="0"/>
  </p:normalViewPr>
  <p:slideViewPr>
    <p:cSldViewPr snapToGrid="0" snapToObjects="1">
      <p:cViewPr varScale="1">
        <p:scale>
          <a:sx n="72" d="100"/>
          <a:sy n="72" d="100"/>
        </p:scale>
        <p:origin x="1128" y="66"/>
      </p:cViewPr>
      <p:guideLst>
        <p:guide orient="horz" pos="1412"/>
        <p:guide pos="3120"/>
        <p:guide orient="horz" pos="40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3B936865-B5B3-48E7-8DAE-5EFD3DA648B2}"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33623F7-00F7-4D25-BA99-C9AF4893BEEC}" type="slidenum">
              <a:rPr kumimoji="1" lang="ja-JP" altLang="en-US" smtClean="0"/>
              <a:t>‹#›</a:t>
            </a:fld>
            <a:endParaRPr kumimoji="1" lang="ja-JP" altLang="en-US"/>
          </a:p>
        </p:txBody>
      </p:sp>
    </p:spTree>
    <p:extLst>
      <p:ext uri="{BB962C8B-B14F-4D97-AF65-F5344CB8AC3E}">
        <p14:creationId xmlns:p14="http://schemas.microsoft.com/office/powerpoint/2010/main" val="308594831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5D60A3-9A01-44D6-BE3D-0B0D805AB8D0}" type="slidenum">
              <a:rPr kumimoji="1" lang="ja-JP" altLang="en-US" smtClean="0"/>
              <a:t>1</a:t>
            </a:fld>
            <a:endParaRPr kumimoji="1" lang="ja-JP" altLang="en-US"/>
          </a:p>
        </p:txBody>
      </p:sp>
    </p:spTree>
    <p:extLst>
      <p:ext uri="{BB962C8B-B14F-4D97-AF65-F5344CB8AC3E}">
        <p14:creationId xmlns:p14="http://schemas.microsoft.com/office/powerpoint/2010/main" val="297590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b.png" TargetMode="External"/><Relationship Id="rId5" Type="http://schemas.openxmlformats.org/officeDocument/2006/relationships/image" Target="../media/image2.png"/><Relationship Id="rId4" Type="http://schemas.openxmlformats.org/officeDocument/2006/relationships/image" Target="file://localhost/Users/meg/Desktop/%E7%89%B9%E7%A0%94/%E7%89%B9%E7%A0%94OD/%E3%82%A2%E3%82%A4%E3%82%B3%E3%83%B3/%E3%83%8F%E3%83%86%E3%83%8Ab.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file://localhost/Users/meg/Desktop/%E7%89%B9%E7%A0%94/%E7%89%B9%E7%A0%94OD/%E3%82%A2%E3%82%A4%E3%82%B3%E3%83%B3/%E3%83%81%E3%83%BC%E3%83%A0b.png" TargetMode="External"/><Relationship Id="rId13"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file://localhost/Users/meg/Desktop/%E7%89%B9%E7%A0%94/%E7%89%B9%E7%A0%94OD/%E3%82%A2%E3%82%A4%E3%82%B3%E3%83%B3/%E3%83%9E%E3%83%BC%E3%82%AB%E3%83%BCb.png" TargetMode="External"/><Relationship Id="rId2"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3%8F%E3%82%9A%E3%82%BD%E3%82%B3%E3%83%B3%E4%BD%9C%E6%A5%ADb.png" TargetMode="External"/><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file://localhost/Users/meg/Desktop/%E7%89%B9%E7%A0%94/%E7%89%B9%E7%A0%94OD/%E3%82%A2%E3%82%A4%E3%82%B3%E3%83%B3/%E5%8F%97%E8%B3%9Eb.png" TargetMode="External"/><Relationship Id="rId4" Type="http://schemas.openxmlformats.org/officeDocument/2006/relationships/image" Target="file://localhost/Users/meg/Desktop/%E7%89%B9%E7%A0%94/%E7%89%B9%E7%A0%94OD/%E3%82%A2%E3%82%A4%E3%82%B3%E3%83%B3/%E3%82%A2%E3%82%A4%E3%83%86%E3%82%99%E3%82%A3%E3%82%A2b.png" TargetMode="Externa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p:cNvSpPr/>
          <p:nvPr/>
        </p:nvSpPr>
        <p:spPr>
          <a:xfrm>
            <a:off x="4989514" y="4549425"/>
            <a:ext cx="4806514" cy="1864775"/>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4989514" y="4549425"/>
            <a:ext cx="4806513"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50618"/>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smtClean="0">
                <a:solidFill>
                  <a:srgbClr val="3399FF"/>
                </a:solidFill>
                <a:latin typeface="小塚ゴシック Pr6N R"/>
                <a:ea typeface="小塚ゴシック Pr6N R"/>
                <a:cs typeface="小塚ゴシック Pr6N R"/>
              </a:rPr>
              <a:t>指定されたスクールゾーン</a:t>
            </a:r>
            <a:r>
              <a:rPr lang="ja-JP" altLang="en-US" sz="1600" dirty="0">
                <a:solidFill>
                  <a:srgbClr val="3399FF"/>
                </a:solidFill>
                <a:latin typeface="小塚ゴシック Pr6N R"/>
                <a:ea typeface="小塚ゴシック Pr6N R"/>
                <a:cs typeface="小塚ゴシック Pr6N R"/>
              </a:rPr>
              <a:t>に近づいているときに、ドライバー</a:t>
            </a:r>
            <a:r>
              <a:rPr lang="ja-JP" altLang="en-US" sz="1600" dirty="0" smtClean="0">
                <a:solidFill>
                  <a:srgbClr val="3399FF"/>
                </a:solidFill>
                <a:latin typeface="小塚ゴシック Pr6N R"/>
                <a:ea typeface="小塚ゴシック Pr6N R"/>
                <a:cs typeface="小塚ゴシック Pr6N R"/>
              </a:rPr>
              <a:t>に警告を通知</a:t>
            </a:r>
            <a:r>
              <a:rPr lang="ja-JP" altLang="en-US" sz="1600" dirty="0">
                <a:solidFill>
                  <a:srgbClr val="3399FF"/>
                </a:solidFill>
                <a:latin typeface="小塚ゴシック Pr6N R"/>
                <a:ea typeface="小塚ゴシック Pr6N R"/>
                <a:cs typeface="小塚ゴシック Pr6N R"/>
              </a:rPr>
              <a:t>する</a:t>
            </a:r>
            <a:r>
              <a:rPr lang="ja-JP" altLang="en-US" sz="1600" dirty="0" smtClean="0">
                <a:solidFill>
                  <a:srgbClr val="3399FF"/>
                </a:solidFill>
                <a:latin typeface="小塚ゴシック Pr6N R"/>
                <a:ea typeface="小塚ゴシック Pr6N R"/>
                <a:cs typeface="小塚ゴシック Pr6N R"/>
              </a:rPr>
              <a:t>ことが可能。</a:t>
            </a:r>
            <a:endParaRPr lang="en-US" altLang="ja-JP" sz="1600" dirty="0" smtClean="0">
              <a:solidFill>
                <a:srgbClr val="3399FF"/>
              </a:solidFill>
              <a:latin typeface="小塚ゴシック Pr6N R"/>
              <a:ea typeface="小塚ゴシック Pr6N R"/>
              <a:cs typeface="小塚ゴシック Pr6N R"/>
            </a:endParaRPr>
          </a:p>
          <a:p>
            <a:pPr algn="l"/>
            <a:r>
              <a:rPr lang="ja-JP" altLang="en-US" sz="1600" dirty="0" smtClean="0">
                <a:solidFill>
                  <a:srgbClr val="3399FF"/>
                </a:solidFill>
                <a:latin typeface="小塚ゴシック Pr6N R"/>
                <a:ea typeface="小塚ゴシック Pr6N R"/>
                <a:cs typeface="小塚ゴシック Pr6N R"/>
              </a:rPr>
              <a:t>運転中に事前に注意喚起することで、スクールゾーンで子供の安全を確保することに役立つアプリです。</a:t>
            </a:r>
            <a:endParaRPr lang="ja-JP" altLang="en-US" sz="1600" dirty="0">
              <a:solidFill>
                <a:srgbClr val="3399FF"/>
              </a:solidFill>
              <a:latin typeface="小塚ゴシック Pr6N R"/>
              <a:ea typeface="小塚ゴシック Pr6N R"/>
              <a:cs typeface="小塚ゴシック Pr6N R"/>
            </a:endParaRPr>
          </a:p>
        </p:txBody>
      </p:sp>
      <p:sp>
        <p:nvSpPr>
          <p:cNvPr id="45" name="下矢印 44"/>
          <p:cNvSpPr/>
          <p:nvPr/>
        </p:nvSpPr>
        <p:spPr>
          <a:xfrm>
            <a:off x="7270969" y="4211662"/>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4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5166303" y="2342821"/>
            <a:ext cx="3441968" cy="369332"/>
          </a:xfrm>
          <a:prstGeom prst="rect">
            <a:avLst/>
          </a:prstGeom>
          <a:noFill/>
        </p:spPr>
        <p:txBody>
          <a:bodyPr wrap="none" rtlCol="0">
            <a:spAutoFit/>
          </a:bodyPr>
          <a:lstStyle/>
          <a:p>
            <a:r>
              <a:rPr lang="en-US" altLang="ja-JP" dirty="0" err="1" smtClean="0">
                <a:solidFill>
                  <a:srgbClr val="0080FF"/>
                </a:solidFill>
                <a:latin typeface="小塚ゴシック Pr6N M"/>
                <a:ea typeface="小塚ゴシック Pr6N M"/>
                <a:cs typeface="小塚ゴシック Pr6N M"/>
              </a:rPr>
              <a:t>Qld</a:t>
            </a:r>
            <a:r>
              <a:rPr lang="en-US" altLang="ja-JP" dirty="0" smtClean="0">
                <a:solidFill>
                  <a:srgbClr val="0080FF"/>
                </a:solidFill>
                <a:latin typeface="小塚ゴシック Pr6N M"/>
                <a:ea typeface="小塚ゴシック Pr6N M"/>
                <a:cs typeface="小塚ゴシック Pr6N M"/>
              </a:rPr>
              <a:t> </a:t>
            </a:r>
            <a:r>
              <a:rPr lang="en-US" altLang="ja-JP" dirty="0">
                <a:solidFill>
                  <a:srgbClr val="0080FF"/>
                </a:solidFill>
                <a:latin typeface="小塚ゴシック Pr6N M"/>
                <a:ea typeface="小塚ゴシック Pr6N M"/>
                <a:cs typeface="小塚ゴシック Pr6N M"/>
              </a:rPr>
              <a:t>School </a:t>
            </a:r>
            <a:r>
              <a:rPr lang="en-US" altLang="ja-JP" dirty="0" smtClean="0">
                <a:solidFill>
                  <a:srgbClr val="0080FF"/>
                </a:solidFill>
                <a:latin typeface="小塚ゴシック Pr6N M"/>
                <a:ea typeface="小塚ゴシック Pr6N M"/>
                <a:cs typeface="小塚ゴシック Pr6N M"/>
              </a:rPr>
              <a:t>Zones</a:t>
            </a:r>
            <a:r>
              <a:rPr lang="ja-JP" altLang="en-US" dirty="0" smtClean="0">
                <a:solidFill>
                  <a:srgbClr val="0080FF"/>
                </a:solidFill>
                <a:latin typeface="小塚ゴシック Pr6N M"/>
                <a:ea typeface="小塚ゴシック Pr6N M"/>
                <a:cs typeface="小塚ゴシック Pr6N M"/>
              </a:rPr>
              <a:t> </a:t>
            </a:r>
            <a:r>
              <a:rPr lang="ja-JP" altLang="en-US" sz="1600" dirty="0">
                <a:solidFill>
                  <a:srgbClr val="0080FF"/>
                </a:solidFill>
                <a:latin typeface="小塚ゴシック Pr6N M"/>
                <a:ea typeface="小塚ゴシック Pr6N M"/>
                <a:cs typeface="小塚ゴシック Pr6N M"/>
              </a:rPr>
              <a:t>誕生の</a:t>
            </a:r>
            <a:r>
              <a:rPr lang="ja-JP" altLang="en-US" dirty="0">
                <a:solidFill>
                  <a:srgbClr val="0080FF"/>
                </a:solidFill>
                <a:latin typeface="小塚ゴシック Pr6N M"/>
                <a:ea typeface="小塚ゴシック Pr6N M"/>
                <a:cs typeface="小塚ゴシック Pr6N M"/>
              </a:rPr>
              <a:t> </a:t>
            </a:r>
            <a:r>
              <a:rPr lang="ja-JP" altLang="en-US" dirty="0" smtClean="0">
                <a:solidFill>
                  <a:srgbClr val="0080FF"/>
                </a:solidFill>
                <a:latin typeface="小塚ゴシック Pr6N M"/>
                <a:ea typeface="小塚ゴシック Pr6N M"/>
                <a:cs typeface="小塚ゴシック Pr6N M"/>
              </a:rPr>
              <a:t>キッカケ</a:t>
            </a:r>
            <a:endParaRPr lang="ja-JP" altLang="en-US" dirty="0">
              <a:solidFill>
                <a:srgbClr val="0080FF"/>
              </a:solidFill>
              <a:latin typeface="小塚ゴシック Pr6N M"/>
              <a:ea typeface="小塚ゴシック Pr6N M"/>
              <a:cs typeface="小塚ゴシック Pr6N M"/>
            </a:endParaRPr>
          </a:p>
        </p:txBody>
      </p:sp>
      <p:sp>
        <p:nvSpPr>
          <p:cNvPr id="84" name="角丸四角形 83"/>
          <p:cNvSpPr/>
          <p:nvPr/>
        </p:nvSpPr>
        <p:spPr>
          <a:xfrm>
            <a:off x="4989514" y="2327966"/>
            <a:ext cx="4804595" cy="184096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ハテナb.png" descr="/Users/meg/Desktop/特研/特研OD/アイコン/ハテナ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189789" y="2894983"/>
            <a:ext cx="477584" cy="985930"/>
          </a:xfrm>
          <a:prstGeom prst="rect">
            <a:avLst/>
          </a:prstGeom>
        </p:spPr>
      </p:pic>
      <p:pic>
        <p:nvPicPr>
          <p:cNvPr id="3" name="ひらめきb.png" descr="/Users/meg/Desktop/特研/特研OD/アイコン/ひらめき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281831" y="5084983"/>
            <a:ext cx="293500" cy="1174001"/>
          </a:xfrm>
          <a:prstGeom prst="rect">
            <a:avLst/>
          </a:prstGeom>
        </p:spPr>
      </p:pic>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err="1" smtClean="0">
                <a:solidFill>
                  <a:schemeClr val="bg1"/>
                </a:solidFill>
                <a:latin typeface="小塚ゴシック Pro M"/>
                <a:ea typeface="小塚ゴシック Pro M"/>
                <a:cs typeface="小塚ゴシック Pro M"/>
              </a:rPr>
              <a:t>Qld</a:t>
            </a:r>
            <a:r>
              <a:rPr lang="en-US" altLang="ja-JP" sz="3600" dirty="0" smtClean="0">
                <a:solidFill>
                  <a:schemeClr val="bg1"/>
                </a:solidFill>
                <a:latin typeface="小塚ゴシック Pro M"/>
                <a:ea typeface="小塚ゴシック Pro M"/>
                <a:cs typeface="小塚ゴシック Pro M"/>
              </a:rPr>
              <a:t> </a:t>
            </a:r>
            <a:r>
              <a:rPr lang="en-US" altLang="ja-JP" sz="3600" dirty="0">
                <a:solidFill>
                  <a:schemeClr val="bg1"/>
                </a:solidFill>
                <a:latin typeface="小塚ゴシック Pro M"/>
                <a:ea typeface="小塚ゴシック Pro M"/>
                <a:cs typeface="小塚ゴシック Pro M"/>
              </a:rPr>
              <a:t>School </a:t>
            </a:r>
            <a:r>
              <a:rPr lang="en-US" altLang="ja-JP" sz="3600" dirty="0" smtClean="0">
                <a:solidFill>
                  <a:schemeClr val="bg1"/>
                </a:solidFill>
                <a:latin typeface="小塚ゴシック Pro M"/>
                <a:ea typeface="小塚ゴシック Pro M"/>
                <a:cs typeface="小塚ゴシック Pro M"/>
              </a:rPr>
              <a:t>Zones</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スクールゾーンでの事故防止に役立つ！</a:t>
            </a:r>
            <a:endParaRPr lang="ja-JP" altLang="en-US" sz="1400" dirty="0">
              <a:solidFill>
                <a:srgbClr val="FFFFFF"/>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クイーンズランド州（オーストラリア）</a:t>
            </a:r>
            <a:endParaRPr lang="en-US" altLang="ja-JP" sz="1400" dirty="0">
              <a:solidFill>
                <a:srgbClr val="FFFFFF"/>
              </a:solidFill>
              <a:latin typeface="小塚ゴシック Pr6N R"/>
              <a:ea typeface="小塚ゴシック Pr6N R"/>
              <a:cs typeface="小塚ゴシック Pr6N R"/>
            </a:endParaRPr>
          </a:p>
        </p:txBody>
      </p:sp>
      <p:sp>
        <p:nvSpPr>
          <p:cNvPr id="47" name="テキスト ボックス 46"/>
          <p:cNvSpPr txBox="1"/>
          <p:nvPr/>
        </p:nvSpPr>
        <p:spPr>
          <a:xfrm>
            <a:off x="4421" y="1904187"/>
            <a:ext cx="2928904" cy="307777"/>
          </a:xfrm>
          <a:prstGeom prst="rect">
            <a:avLst/>
          </a:prstGeom>
          <a:noFill/>
        </p:spPr>
        <p:txBody>
          <a:bodyPr wrap="square" rtlCol="0">
            <a:spAutoFit/>
          </a:bodyPr>
          <a:lstStyle/>
          <a:p>
            <a:pPr defTabSz="914400"/>
            <a:r>
              <a:rPr lang="ja-JP" altLang="en-US" sz="1400" b="1" dirty="0">
                <a:solidFill>
                  <a:srgbClr val="FF0000"/>
                </a:solidFill>
                <a:effectLst>
                  <a:outerShdw blurRad="38100" dist="38100" dir="2700000" algn="tl">
                    <a:srgbClr val="000000">
                      <a:alpha val="43137"/>
                    </a:srgbClr>
                  </a:outerShdw>
                </a:effectLst>
              </a:rPr>
              <a:t>（</a:t>
            </a:r>
            <a:r>
              <a:rPr lang="en-US" altLang="ja-JP" sz="1400" b="1" dirty="0" smtClean="0">
                <a:solidFill>
                  <a:srgbClr val="FF0000"/>
                </a:solidFill>
                <a:effectLst>
                  <a:outerShdw blurRad="38100" dist="38100" dir="2700000" algn="tl">
                    <a:srgbClr val="000000">
                      <a:alpha val="43137"/>
                    </a:srgbClr>
                  </a:outerShdw>
                </a:effectLst>
              </a:rPr>
              <a:t>2014</a:t>
            </a:r>
            <a:r>
              <a:rPr lang="ja-JP" altLang="en-US" sz="1400" b="1" dirty="0" smtClean="0">
                <a:solidFill>
                  <a:srgbClr val="FF0000"/>
                </a:solidFill>
                <a:effectLst>
                  <a:outerShdw blurRad="38100" dist="38100" dir="2700000" algn="tl">
                    <a:srgbClr val="000000">
                      <a:alpha val="43137"/>
                    </a:srgbClr>
                  </a:outerShdw>
                </a:effectLst>
              </a:rPr>
              <a:t>年</a:t>
            </a:r>
            <a:r>
              <a:rPr lang="ja-JP" altLang="en-US" sz="1400" b="1" dirty="0">
                <a:solidFill>
                  <a:srgbClr val="FF0000"/>
                </a:solidFill>
                <a:effectLst>
                  <a:outerShdw blurRad="38100" dist="38100" dir="2700000" algn="tl">
                    <a:srgbClr val="000000">
                      <a:alpha val="43137"/>
                    </a:srgbClr>
                  </a:outerShdw>
                </a:effectLst>
              </a:rPr>
              <a:t>　サービス開始）</a:t>
            </a:r>
          </a:p>
        </p:txBody>
      </p:sp>
      <p:sp>
        <p:nvSpPr>
          <p:cNvPr id="48" name="テキスト ボックス 47"/>
          <p:cNvSpPr txBox="1"/>
          <p:nvPr/>
        </p:nvSpPr>
        <p:spPr>
          <a:xfrm>
            <a:off x="5055664" y="2732671"/>
            <a:ext cx="4181465" cy="646331"/>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smtClean="0">
                <a:solidFill>
                  <a:prstClr val="black"/>
                </a:solidFill>
              </a:rPr>
              <a:t>オーストラリアでは、スクールゾーンでの速度規制が他の区間と異なるため、運転中にドライバーが事前に意識して運転する必要がある。</a:t>
            </a:r>
            <a:endParaRPr lang="ja-JP" altLang="en-US" sz="1200" dirty="0">
              <a:solidFill>
                <a:srgbClr val="FF0000"/>
              </a:solidFill>
            </a:endParaRPr>
          </a:p>
        </p:txBody>
      </p:sp>
      <p:sp>
        <p:nvSpPr>
          <p:cNvPr id="50" name="テキスト ボックス 49"/>
          <p:cNvSpPr txBox="1"/>
          <p:nvPr/>
        </p:nvSpPr>
        <p:spPr>
          <a:xfrm>
            <a:off x="5045370" y="3393823"/>
            <a:ext cx="4236461" cy="830997"/>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クイーンズランド州で</a:t>
            </a:r>
            <a:r>
              <a:rPr lang="ja-JP" altLang="en-US" sz="1200" dirty="0"/>
              <a:t>は、</a:t>
            </a:r>
            <a:r>
              <a:rPr lang="ja-JP" altLang="en-US" sz="1200" dirty="0" smtClean="0"/>
              <a:t>スクールゾーン内における交通事故が多発しており、学校関係者だけでなく市民の中からも子どもたちを事故のリスクから守ろうという意識が高まっていた。</a:t>
            </a:r>
            <a:endParaRPr lang="en-US" altLang="ja-JP" sz="1200" dirty="0" smtClean="0"/>
          </a:p>
        </p:txBody>
      </p:sp>
      <p:sp>
        <p:nvSpPr>
          <p:cNvPr id="51" name="テキスト ボックス 50"/>
          <p:cNvSpPr txBox="1"/>
          <p:nvPr/>
        </p:nvSpPr>
        <p:spPr>
          <a:xfrm>
            <a:off x="5150987" y="4628699"/>
            <a:ext cx="4086143" cy="369332"/>
          </a:xfrm>
          <a:prstGeom prst="rect">
            <a:avLst/>
          </a:prstGeom>
          <a:noFill/>
        </p:spPr>
        <p:txBody>
          <a:bodyPr wrap="square" rtlCol="0">
            <a:spAutoFit/>
          </a:bodyPr>
          <a:lstStyle/>
          <a:p>
            <a:pPr defTabSz="914400"/>
            <a:r>
              <a:rPr lang="en-US" altLang="ja-JP" b="1" dirty="0" err="1" smtClean="0">
                <a:solidFill>
                  <a:prstClr val="white"/>
                </a:solidFill>
              </a:rPr>
              <a:t>Qld</a:t>
            </a:r>
            <a:r>
              <a:rPr lang="en-US" altLang="ja-JP" b="1" dirty="0" smtClean="0">
                <a:solidFill>
                  <a:prstClr val="white"/>
                </a:solidFill>
              </a:rPr>
              <a:t> </a:t>
            </a:r>
            <a:r>
              <a:rPr lang="en-US" altLang="ja-JP" b="1" dirty="0">
                <a:solidFill>
                  <a:prstClr val="white"/>
                </a:solidFill>
              </a:rPr>
              <a:t>School Zones </a:t>
            </a:r>
            <a:r>
              <a:rPr lang="ja-JP" altLang="en-US" b="1" dirty="0" smtClean="0">
                <a:solidFill>
                  <a:prstClr val="white"/>
                </a:solidFill>
              </a:rPr>
              <a:t> </a:t>
            </a:r>
            <a:r>
              <a:rPr lang="ja-JP" altLang="en-US" sz="1600" b="1" dirty="0">
                <a:solidFill>
                  <a:prstClr val="white"/>
                </a:solidFill>
              </a:rPr>
              <a:t>でこう </a:t>
            </a:r>
            <a:r>
              <a:rPr lang="ja-JP" altLang="en-US" b="1" dirty="0">
                <a:solidFill>
                  <a:prstClr val="white"/>
                </a:solidFill>
              </a:rPr>
              <a:t>変わった！</a:t>
            </a:r>
            <a:r>
              <a:rPr lang="ja-JP" altLang="en-US" sz="1200" b="1" dirty="0">
                <a:solidFill>
                  <a:prstClr val="white"/>
                </a:solidFill>
              </a:rPr>
              <a:t> </a:t>
            </a:r>
            <a:endParaRPr lang="ja-JP" altLang="en-US" b="1" dirty="0">
              <a:solidFill>
                <a:prstClr val="white"/>
              </a:solidFill>
            </a:endParaRPr>
          </a:p>
        </p:txBody>
      </p:sp>
      <p:sp>
        <p:nvSpPr>
          <p:cNvPr id="52" name="テキスト ボックス 51"/>
          <p:cNvSpPr txBox="1"/>
          <p:nvPr/>
        </p:nvSpPr>
        <p:spPr>
          <a:xfrm>
            <a:off x="5106890" y="5096682"/>
            <a:ext cx="3916301"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a:solidFill>
                  <a:prstClr val="black"/>
                </a:solidFill>
              </a:rPr>
              <a:t>学校の位置</a:t>
            </a:r>
            <a:r>
              <a:rPr lang="ja-JP" altLang="en-US" sz="1200" dirty="0" smtClean="0">
                <a:solidFill>
                  <a:prstClr val="black"/>
                </a:solidFill>
              </a:rPr>
              <a:t>情報・祝祭日情報、</a:t>
            </a:r>
            <a:r>
              <a:rPr lang="ja-JP" altLang="en-US" sz="1200" dirty="0" smtClean="0">
                <a:latin typeface="小塚ゴシック Pr6N L"/>
                <a:ea typeface="小塚ゴシック Pr6N L"/>
                <a:cs typeface="小塚ゴシック Pr6N L"/>
              </a:rPr>
              <a:t>主要</a:t>
            </a:r>
            <a:r>
              <a:rPr lang="ja-JP" altLang="en-US" sz="1200" dirty="0">
                <a:latin typeface="小塚ゴシック Pr6N L"/>
                <a:ea typeface="小塚ゴシック Pr6N L"/>
                <a:cs typeface="小塚ゴシック Pr6N L"/>
              </a:rPr>
              <a:t>道路の</a:t>
            </a:r>
            <a:r>
              <a:rPr lang="ja-JP" altLang="en-US" sz="1200" dirty="0" smtClean="0">
                <a:latin typeface="小塚ゴシック Pr6N L"/>
                <a:ea typeface="小塚ゴシック Pr6N L"/>
                <a:cs typeface="小塚ゴシック Pr6N L"/>
              </a:rPr>
              <a:t>分析等</a:t>
            </a:r>
            <a:r>
              <a:rPr lang="ja-JP" altLang="en-US" sz="1200" dirty="0" smtClean="0">
                <a:solidFill>
                  <a:prstClr val="black"/>
                </a:solidFill>
              </a:rPr>
              <a:t>をアプリで行うことで、スクールゾーンをプッシュ通知</a:t>
            </a:r>
            <a:r>
              <a:rPr lang="ja-JP" altLang="en-US" sz="1200" dirty="0">
                <a:solidFill>
                  <a:prstClr val="black"/>
                </a:solidFill>
              </a:rPr>
              <a:t>に</a:t>
            </a:r>
            <a:r>
              <a:rPr lang="ja-JP" altLang="en-US" sz="1200" dirty="0" smtClean="0">
                <a:solidFill>
                  <a:prstClr val="black"/>
                </a:solidFill>
              </a:rPr>
              <a:t>より事前に把握</a:t>
            </a:r>
            <a:r>
              <a:rPr lang="ja-JP" altLang="en-US" sz="1200" dirty="0">
                <a:solidFill>
                  <a:prstClr val="black"/>
                </a:solidFill>
              </a:rPr>
              <a:t>することが</a:t>
            </a:r>
            <a:r>
              <a:rPr lang="ja-JP" altLang="en-US" sz="1200" dirty="0" smtClean="0">
                <a:solidFill>
                  <a:prstClr val="black"/>
                </a:solidFill>
              </a:rPr>
              <a:t>可能となった。</a:t>
            </a:r>
            <a:endParaRPr lang="ja-JP" altLang="en-US" sz="1200" dirty="0"/>
          </a:p>
        </p:txBody>
      </p:sp>
      <p:sp>
        <p:nvSpPr>
          <p:cNvPr id="53" name="テキスト ボックス 52"/>
          <p:cNvSpPr txBox="1"/>
          <p:nvPr/>
        </p:nvSpPr>
        <p:spPr>
          <a:xfrm>
            <a:off x="5107331" y="5771803"/>
            <a:ext cx="3915859"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solidFill>
                  <a:prstClr val="black"/>
                </a:solidFill>
              </a:rPr>
              <a:t>ドライバーがスクールゾーンを意識して運転することが可能になり、安全性が向上し、事故の発生率の減少につながっている。</a:t>
            </a:r>
            <a:endParaRPr lang="ja-JP" altLang="en-US" sz="1200" dirty="0">
              <a:solidFill>
                <a:prstClr val="black"/>
              </a:solidFill>
            </a:endParaRPr>
          </a:p>
        </p:txBody>
      </p:sp>
      <p:sp>
        <p:nvSpPr>
          <p:cNvPr id="44" name="角丸四角形 43"/>
          <p:cNvSpPr/>
          <p:nvPr/>
        </p:nvSpPr>
        <p:spPr>
          <a:xfrm>
            <a:off x="317792" y="2312800"/>
            <a:ext cx="4332864" cy="683952"/>
          </a:xfrm>
          <a:prstGeom prst="roundRect">
            <a:avLst>
              <a:gd name="adj" fmla="val 50000"/>
            </a:avLst>
          </a:prstGeom>
          <a:solidFill>
            <a:srgbClr val="3399FF"/>
          </a:solidFill>
          <a:ln>
            <a:solidFill>
              <a:srgbClr val="4C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46" name="テキスト ボックス 45"/>
          <p:cNvSpPr txBox="1"/>
          <p:nvPr/>
        </p:nvSpPr>
        <p:spPr>
          <a:xfrm>
            <a:off x="438306" y="2340278"/>
            <a:ext cx="4058462" cy="646331"/>
          </a:xfrm>
          <a:prstGeom prst="rect">
            <a:avLst/>
          </a:prstGeom>
          <a:noFill/>
        </p:spPr>
        <p:txBody>
          <a:bodyPr wrap="square" rtlCol="0">
            <a:spAutoFit/>
          </a:bodyPr>
          <a:lstStyle/>
          <a:p>
            <a:pPr defTabSz="914400"/>
            <a:r>
              <a:rPr lang="ja-JP" altLang="en-US" sz="1200" b="1" dirty="0">
                <a:solidFill>
                  <a:prstClr val="white"/>
                </a:solidFill>
              </a:rPr>
              <a:t>学校</a:t>
            </a:r>
            <a:r>
              <a:rPr lang="ja-JP" altLang="en-US" sz="1200" b="1" dirty="0" smtClean="0">
                <a:solidFill>
                  <a:prstClr val="white"/>
                </a:solidFill>
              </a:rPr>
              <a:t>の位置情報や祝祭日、運輸省が公開する主要道路の分析・統計データをもとに、ドライバーにスクールゾーンの正確な情報を通知</a:t>
            </a:r>
            <a:endParaRPr lang="en-US" altLang="ja-JP" sz="1200" b="1" dirty="0">
              <a:solidFill>
                <a:prstClr val="white"/>
              </a:solidFill>
            </a:endParaRPr>
          </a:p>
        </p:txBody>
      </p:sp>
      <p:pic>
        <p:nvPicPr>
          <p:cNvPr id="4" name="図 3"/>
          <p:cNvPicPr>
            <a:picLocks noChangeAspect="1"/>
          </p:cNvPicPr>
          <p:nvPr/>
        </p:nvPicPr>
        <p:blipFill rotWithShape="1">
          <a:blip r:embed="rId7"/>
          <a:srcRect l="30522" t="23605" r="44590" b="2049"/>
          <a:stretch/>
        </p:blipFill>
        <p:spPr>
          <a:xfrm>
            <a:off x="337380" y="3031126"/>
            <a:ext cx="1920408" cy="3083472"/>
          </a:xfrm>
          <a:prstGeom prst="rect">
            <a:avLst/>
          </a:prstGeom>
        </p:spPr>
      </p:pic>
      <p:pic>
        <p:nvPicPr>
          <p:cNvPr id="5" name="図 4"/>
          <p:cNvPicPr>
            <a:picLocks noChangeAspect="1"/>
          </p:cNvPicPr>
          <p:nvPr/>
        </p:nvPicPr>
        <p:blipFill rotWithShape="1">
          <a:blip r:embed="rId8"/>
          <a:srcRect l="30613" t="23258" r="44499" b="2396"/>
          <a:stretch/>
        </p:blipFill>
        <p:spPr>
          <a:xfrm>
            <a:off x="2596061" y="3025270"/>
            <a:ext cx="1900707" cy="3051840"/>
          </a:xfrm>
          <a:prstGeom prst="rect">
            <a:avLst/>
          </a:prstGeom>
        </p:spPr>
      </p:pic>
      <p:grpSp>
        <p:nvGrpSpPr>
          <p:cNvPr id="59" name="図形グループ 24"/>
          <p:cNvGrpSpPr/>
          <p:nvPr/>
        </p:nvGrpSpPr>
        <p:grpSpPr>
          <a:xfrm>
            <a:off x="6255233" y="250008"/>
            <a:ext cx="752743" cy="752743"/>
            <a:chOff x="6255233" y="281179"/>
            <a:chExt cx="752743" cy="752743"/>
          </a:xfrm>
          <a:noFill/>
        </p:grpSpPr>
        <p:sp>
          <p:nvSpPr>
            <p:cNvPr id="60" name="角丸四角形 59"/>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68" name="図形グループ 36"/>
          <p:cNvGrpSpPr/>
          <p:nvPr/>
        </p:nvGrpSpPr>
        <p:grpSpPr>
          <a:xfrm>
            <a:off x="7172281" y="250008"/>
            <a:ext cx="752743" cy="752743"/>
            <a:chOff x="7154801" y="281179"/>
            <a:chExt cx="752743" cy="752743"/>
          </a:xfrm>
        </p:grpSpPr>
        <p:sp>
          <p:nvSpPr>
            <p:cNvPr id="69" name="角丸四角形 68"/>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grpSp>
        <p:nvGrpSpPr>
          <p:cNvPr id="77" name="図形グループ 33"/>
          <p:cNvGrpSpPr/>
          <p:nvPr/>
        </p:nvGrpSpPr>
        <p:grpSpPr>
          <a:xfrm>
            <a:off x="8089329" y="273549"/>
            <a:ext cx="752743" cy="752743"/>
            <a:chOff x="8060984" y="281179"/>
            <a:chExt cx="752743" cy="752743"/>
          </a:xfrm>
          <a:noFill/>
        </p:grpSpPr>
        <p:sp>
          <p:nvSpPr>
            <p:cNvPr id="78" name="角丸四角形 77"/>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9" name="テキスト ボックス 78"/>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81" name="角丸四角形 80"/>
          <p:cNvSpPr/>
          <p:nvPr/>
        </p:nvSpPr>
        <p:spPr>
          <a:xfrm>
            <a:off x="9006672" y="289556"/>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rgbClr val="40CCFB"/>
              </a:solidFill>
            </a:endParaRPr>
          </a:p>
        </p:txBody>
      </p:sp>
      <p:sp>
        <p:nvSpPr>
          <p:cNvPr id="82" name="テキスト ボックス 81"/>
          <p:cNvSpPr txBox="1"/>
          <p:nvPr/>
        </p:nvSpPr>
        <p:spPr>
          <a:xfrm>
            <a:off x="9011959" y="251508"/>
            <a:ext cx="805029" cy="830997"/>
          </a:xfrm>
          <a:prstGeom prst="rect">
            <a:avLst/>
          </a:prstGeom>
          <a:noFill/>
          <a:ln>
            <a:noFill/>
          </a:ln>
        </p:spPr>
        <p:txBody>
          <a:bodyPr wrap="none" rtlCol="0">
            <a:spAutoFit/>
          </a:bodyPr>
          <a:lstStyle/>
          <a:p>
            <a:r>
              <a:rPr lang="ja-JP" altLang="en-US" sz="1600" dirty="0" smtClean="0">
                <a:solidFill>
                  <a:srgbClr val="4CA6FF"/>
                </a:solidFill>
                <a:latin typeface="小塚ゴシック Pr6N M"/>
                <a:ea typeface="小塚ゴシック Pr6N M"/>
                <a:cs typeface="小塚ゴシック Pr6N M"/>
              </a:rPr>
              <a:t>防犯</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医療</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教育等</a:t>
            </a:r>
            <a:endParaRPr lang="en-US" altLang="ja-JP" sz="1600" dirty="0" smtClean="0">
              <a:solidFill>
                <a:srgbClr val="4CA6FF"/>
              </a:solidFill>
              <a:latin typeface="小塚ゴシック Pr6N M"/>
              <a:ea typeface="小塚ゴシック Pr6N M"/>
              <a:cs typeface="小塚ゴシック Pr6N M"/>
            </a:endParaRPr>
          </a:p>
        </p:txBody>
      </p:sp>
      <p:sp>
        <p:nvSpPr>
          <p:cNvPr id="42" name="線吹き出し 1 (枠付き) 41"/>
          <p:cNvSpPr/>
          <p:nvPr/>
        </p:nvSpPr>
        <p:spPr>
          <a:xfrm>
            <a:off x="336368" y="6043398"/>
            <a:ext cx="1995425" cy="499805"/>
          </a:xfrm>
          <a:prstGeom prst="borderCallout1">
            <a:avLst>
              <a:gd name="adj1" fmla="val -1215"/>
              <a:gd name="adj2" fmla="val 51226"/>
              <a:gd name="adj3" fmla="val -54615"/>
              <a:gd name="adj4" fmla="val 67724"/>
            </a:avLst>
          </a:prstGeom>
          <a:solidFill>
            <a:srgbClr val="3399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t>アプリで実際の標識を確認することが可能。</a:t>
            </a:r>
            <a:endParaRPr lang="ja-JP" altLang="en-US" sz="1100" dirty="0"/>
          </a:p>
        </p:txBody>
      </p:sp>
      <p:sp>
        <p:nvSpPr>
          <p:cNvPr id="57" name="線吹き出し 1 (枠付き) 56"/>
          <p:cNvSpPr/>
          <p:nvPr/>
        </p:nvSpPr>
        <p:spPr>
          <a:xfrm>
            <a:off x="2545733" y="6035711"/>
            <a:ext cx="2125242" cy="504378"/>
          </a:xfrm>
          <a:prstGeom prst="borderCallout1">
            <a:avLst>
              <a:gd name="adj1" fmla="val 920"/>
              <a:gd name="adj2" fmla="val 49286"/>
              <a:gd name="adj3" fmla="val -38192"/>
              <a:gd name="adj4" fmla="val 51158"/>
            </a:avLst>
          </a:prstGeom>
          <a:solidFill>
            <a:srgbClr val="3399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t>警告</a:t>
            </a:r>
            <a:r>
              <a:rPr lang="ja-JP" altLang="en-US" sz="1100" dirty="0"/>
              <a:t>を鳴らしたい学校区域からの距離を</a:t>
            </a:r>
            <a:r>
              <a:rPr lang="ja-JP" altLang="en-US" sz="1100" dirty="0" smtClean="0"/>
              <a:t>設定することが可能。</a:t>
            </a:r>
            <a:endParaRPr lang="ja-JP" altLang="en-US" sz="1100" dirty="0"/>
          </a:p>
        </p:txBody>
      </p:sp>
      <p:sp>
        <p:nvSpPr>
          <p:cNvPr id="41" name="テキスト ボックス 40"/>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7725711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2040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69644" y="1401638"/>
            <a:ext cx="4793112" cy="800219"/>
          </a:xfrm>
          <a:prstGeom prst="rect">
            <a:avLst/>
          </a:prstGeom>
          <a:noFill/>
        </p:spPr>
        <p:txBody>
          <a:bodyPr wrap="square" rtlCol="0">
            <a:spAutoFit/>
          </a:bodyPr>
          <a:lstStyle/>
          <a:p>
            <a:r>
              <a:rPr lang="ja-JP" altLang="en-US" sz="2300" dirty="0" smtClean="0">
                <a:solidFill>
                  <a:srgbClr val="0080FF"/>
                </a:solidFill>
                <a:latin typeface="小塚ゴシック Pro M"/>
                <a:ea typeface="小塚ゴシック Pro M"/>
                <a:cs typeface="小塚ゴシック Pro M"/>
              </a:rPr>
              <a:t>子どもの交通の安全・安心を守りたい一技術者の思いから開発</a:t>
            </a:r>
            <a:endParaRPr lang="en-US" altLang="ja-JP" sz="2300" dirty="0" smtClean="0">
              <a:solidFill>
                <a:srgbClr val="0080FF"/>
              </a:solidFill>
              <a:latin typeface="小塚ゴシック Pro M"/>
              <a:ea typeface="小塚ゴシック Pro M"/>
              <a:cs typeface="小塚ゴシック Pro M"/>
            </a:endParaRPr>
          </a:p>
        </p:txBody>
      </p:sp>
      <p:sp>
        <p:nvSpPr>
          <p:cNvPr id="93" name="角丸四角形 92"/>
          <p:cNvSpPr/>
          <p:nvPr/>
        </p:nvSpPr>
        <p:spPr>
          <a:xfrm>
            <a:off x="5149535" y="4076700"/>
            <a:ext cx="4609879" cy="2375604"/>
          </a:xfrm>
          <a:prstGeom prst="roundRect">
            <a:avLst>
              <a:gd name="adj" fmla="val 111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pic>
        <p:nvPicPr>
          <p:cNvPr id="1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6377" y="4238913"/>
            <a:ext cx="743363" cy="63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正方形/長方形 108"/>
          <p:cNvSpPr/>
          <p:nvPr/>
        </p:nvSpPr>
        <p:spPr>
          <a:xfrm>
            <a:off x="5244699" y="4849433"/>
            <a:ext cx="4539631" cy="577081"/>
          </a:xfrm>
          <a:prstGeom prst="rect">
            <a:avLst/>
          </a:prstGeom>
        </p:spPr>
        <p:txBody>
          <a:bodyPr wrap="square">
            <a:spAutoFit/>
          </a:bodyPr>
          <a:lstStyle/>
          <a:p>
            <a:r>
              <a:rPr lang="ja-JP" altLang="en-US" sz="1050" dirty="0">
                <a:solidFill>
                  <a:prstClr val="black"/>
                </a:solidFill>
                <a:latin typeface="ＭＳ Ｐゴシック" panose="020B0600070205080204" pitchFamily="50" charset="-128"/>
              </a:rPr>
              <a:t>　</a:t>
            </a:r>
            <a:r>
              <a:rPr lang="ja-JP" altLang="en-US" sz="1050" dirty="0" smtClean="0">
                <a:solidFill>
                  <a:prstClr val="black"/>
                </a:solidFill>
                <a:latin typeface="ＭＳ Ｐゴシック" panose="020B0600070205080204" pitchFamily="50" charset="-128"/>
              </a:rPr>
              <a:t>日本におけるオープンデータを活用した交通の安全・安心の確保に向けた取組としては、車載ナビゲーションのデータを活用して、急ブレーキ多発個所を特定し、それらを交通事故の防止対策に活かす事例が見られる。</a:t>
            </a:r>
            <a:endParaRPr lang="en-US" altLang="ja-JP" sz="1050" dirty="0" smtClean="0">
              <a:solidFill>
                <a:prstClr val="black"/>
              </a:solidFill>
              <a:latin typeface="ＭＳ Ｐゴシック" panose="020B0600070205080204" pitchFamily="50" charset="-128"/>
            </a:endParaRPr>
          </a:p>
        </p:txBody>
      </p:sp>
      <p:sp>
        <p:nvSpPr>
          <p:cNvPr id="110" name="テキスト ボックス 109"/>
          <p:cNvSpPr txBox="1"/>
          <p:nvPr/>
        </p:nvSpPr>
        <p:spPr>
          <a:xfrm>
            <a:off x="6156243" y="4349024"/>
            <a:ext cx="3898583" cy="369332"/>
          </a:xfrm>
          <a:prstGeom prst="rect">
            <a:avLst/>
          </a:prstGeom>
          <a:noFill/>
        </p:spPr>
        <p:txBody>
          <a:bodyPr wrap="square" rtlCol="0">
            <a:spAutoFit/>
          </a:bodyPr>
          <a:lstStyle/>
          <a:p>
            <a:pPr defTabSz="914400"/>
            <a:r>
              <a:rPr lang="ja-JP" altLang="en-US" b="1" dirty="0" smtClean="0">
                <a:solidFill>
                  <a:srgbClr val="4F81BD">
                    <a:lumMod val="75000"/>
                  </a:srgbClr>
                </a:solidFill>
              </a:rPr>
              <a:t>交通の安全・安心の確保に向けて</a:t>
            </a:r>
            <a:endParaRPr lang="en-US" altLang="ja-JP" b="1" dirty="0" smtClean="0">
              <a:solidFill>
                <a:srgbClr val="4F81BD">
                  <a:lumMod val="75000"/>
                </a:srgbClr>
              </a:solidFill>
            </a:endParaRPr>
          </a:p>
        </p:txBody>
      </p:sp>
      <p:sp>
        <p:nvSpPr>
          <p:cNvPr id="122" name="テキスト ボックス 121"/>
          <p:cNvSpPr txBox="1"/>
          <p:nvPr/>
        </p:nvSpPr>
        <p:spPr>
          <a:xfrm>
            <a:off x="3512676" y="5872225"/>
            <a:ext cx="1226837" cy="405994"/>
          </a:xfrm>
          <a:prstGeom prst="rect">
            <a:avLst/>
          </a:prstGeom>
          <a:noFill/>
        </p:spPr>
        <p:txBody>
          <a:bodyPr wrap="square" rtlCol="0">
            <a:noAutofit/>
          </a:bodyPr>
          <a:lstStyle/>
          <a:p>
            <a:pPr algn="ctr" defTabSz="914400"/>
            <a:r>
              <a:rPr lang="ja-JP" altLang="en-US" sz="900" dirty="0" smtClean="0">
                <a:solidFill>
                  <a:prstClr val="black"/>
                </a:solidFill>
                <a:latin typeface="ＭＳ Ｐゴシック" panose="020B0600070205080204" pitchFamily="50" charset="-128"/>
                <a:cs typeface="小塚ゴシック Pr6N L"/>
              </a:rPr>
              <a:t>「</a:t>
            </a:r>
            <a:r>
              <a:rPr lang="en-US" altLang="ja-JP" sz="900" dirty="0" err="1">
                <a:latin typeface="小塚ゴシック Pro M"/>
                <a:ea typeface="小塚ゴシック Pro M"/>
                <a:cs typeface="小塚ゴシック Pro M"/>
              </a:rPr>
              <a:t>Qld</a:t>
            </a:r>
            <a:r>
              <a:rPr lang="en-US" altLang="ja-JP" sz="900" dirty="0">
                <a:latin typeface="小塚ゴシック Pro M"/>
                <a:ea typeface="小塚ゴシック Pro M"/>
                <a:cs typeface="小塚ゴシック Pro M"/>
              </a:rPr>
              <a:t> School </a:t>
            </a:r>
            <a:r>
              <a:rPr lang="en-US" altLang="ja-JP" sz="900" dirty="0" smtClean="0">
                <a:latin typeface="小塚ゴシック Pro M"/>
                <a:ea typeface="小塚ゴシック Pro M"/>
                <a:cs typeface="小塚ゴシック Pro M"/>
              </a:rPr>
              <a:t>Zones</a:t>
            </a:r>
            <a:r>
              <a:rPr lang="ja-JP" altLang="en-US" sz="900" dirty="0" smtClean="0">
                <a:solidFill>
                  <a:prstClr val="black"/>
                </a:solidFill>
                <a:latin typeface="ＭＳ Ｐゴシック" panose="020B0600070205080204" pitchFamily="50" charset="-128"/>
                <a:cs typeface="小塚ゴシック Pr6N L"/>
              </a:rPr>
              <a:t>」</a:t>
            </a:r>
            <a:endParaRPr lang="en-US" altLang="ja-JP" sz="900" dirty="0" smtClean="0">
              <a:solidFill>
                <a:prstClr val="black"/>
              </a:solidFill>
              <a:latin typeface="ＭＳ Ｐゴシック" panose="020B0600070205080204" pitchFamily="50" charset="-128"/>
              <a:cs typeface="小塚ゴシック Pr6N L"/>
            </a:endParaRPr>
          </a:p>
          <a:p>
            <a:pPr algn="ctr" defTabSz="914400"/>
            <a:r>
              <a:rPr lang="ja-JP" altLang="en-US" sz="900" dirty="0" smtClean="0">
                <a:solidFill>
                  <a:prstClr val="black"/>
                </a:solidFill>
                <a:latin typeface="ＭＳ Ｐゴシック" panose="020B0600070205080204" pitchFamily="50" charset="-128"/>
                <a:cs typeface="小塚ゴシック Pr6N L"/>
              </a:rPr>
              <a:t>の画面イメージ</a:t>
            </a:r>
            <a:endParaRPr lang="en-US" altLang="ja-JP" sz="900" dirty="0" smtClean="0">
              <a:solidFill>
                <a:prstClr val="black"/>
              </a:solidFill>
              <a:latin typeface="ＭＳ Ｐゴシック" panose="020B0600070205080204" pitchFamily="50" charset="-128"/>
              <a:cs typeface="小塚ゴシック Pr6N L"/>
            </a:endParaRPr>
          </a:p>
        </p:txBody>
      </p:sp>
      <p:sp>
        <p:nvSpPr>
          <p:cNvPr id="124" name="正方形/長方形 123"/>
          <p:cNvSpPr/>
          <p:nvPr/>
        </p:nvSpPr>
        <p:spPr>
          <a:xfrm>
            <a:off x="6440580" y="3036567"/>
            <a:ext cx="3307400" cy="387430"/>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chemeClr val="tx1"/>
                </a:solidFill>
                <a:latin typeface="小塚ゴシック Pr6N L"/>
                <a:ea typeface="小塚ゴシック Pr6N L"/>
                <a:cs typeface="小塚ゴシック Pr6N L"/>
              </a:rPr>
              <a:t>　　　　　　　　　　　　　　</a:t>
            </a:r>
            <a:r>
              <a:rPr lang="en-US" altLang="ja-JP" sz="1200" dirty="0" smtClean="0">
                <a:solidFill>
                  <a:schemeClr val="tx1"/>
                </a:solidFill>
                <a:latin typeface="小塚ゴシック Pr6N L"/>
                <a:ea typeface="小塚ゴシック Pr6N L"/>
                <a:cs typeface="小塚ゴシック Pr6N L"/>
              </a:rPr>
              <a:t>―</a:t>
            </a:r>
            <a:endParaRPr lang="ja-JP" altLang="en-US" sz="1200" dirty="0">
              <a:solidFill>
                <a:schemeClr val="tx1"/>
              </a:solidFill>
              <a:latin typeface="小塚ゴシック Pr6N L"/>
              <a:ea typeface="小塚ゴシック Pr6N L"/>
              <a:cs typeface="小塚ゴシック Pr6N L"/>
            </a:endParaRPr>
          </a:p>
        </p:txBody>
      </p:sp>
      <p:sp>
        <p:nvSpPr>
          <p:cNvPr id="125" name="角丸四角形 124"/>
          <p:cNvSpPr/>
          <p:nvPr/>
        </p:nvSpPr>
        <p:spPr>
          <a:xfrm>
            <a:off x="5736401" y="3036567"/>
            <a:ext cx="950821" cy="414204"/>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126" name="正方形/長方形 125"/>
          <p:cNvSpPr/>
          <p:nvPr/>
        </p:nvSpPr>
        <p:spPr>
          <a:xfrm>
            <a:off x="5749101" y="3505329"/>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クイーンズランド州（オーストラリア）</a:t>
            </a:r>
            <a:endParaRPr lang="en-US" altLang="ja-JP" sz="1200" dirty="0" smtClean="0">
              <a:solidFill>
                <a:schemeClr val="tx1"/>
              </a:solidFill>
              <a:latin typeface="小塚ゴシック Pr6N L"/>
              <a:ea typeface="小塚ゴシック Pr6N L"/>
              <a:cs typeface="小塚ゴシック Pr6N L"/>
            </a:endParaRPr>
          </a:p>
        </p:txBody>
      </p:sp>
      <p:sp>
        <p:nvSpPr>
          <p:cNvPr id="127" name="角丸四角形 126"/>
          <p:cNvSpPr/>
          <p:nvPr/>
        </p:nvSpPr>
        <p:spPr>
          <a:xfrm>
            <a:off x="5096143" y="3499247"/>
            <a:ext cx="950821" cy="36790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128" name="正方形/長方形 127"/>
          <p:cNvSpPr/>
          <p:nvPr/>
        </p:nvSpPr>
        <p:spPr>
          <a:xfrm>
            <a:off x="5767506" y="1499638"/>
            <a:ext cx="3478508" cy="494654"/>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100" dirty="0">
              <a:solidFill>
                <a:schemeClr val="tx1"/>
              </a:solidFill>
              <a:latin typeface="小塚ゴシック Pr6N L"/>
              <a:ea typeface="小塚ゴシック Pr6N L"/>
              <a:cs typeface="小塚ゴシック Pr6N L"/>
            </a:endParaRPr>
          </a:p>
        </p:txBody>
      </p:sp>
      <p:sp>
        <p:nvSpPr>
          <p:cNvPr id="129" name="角丸四角形 128"/>
          <p:cNvSpPr/>
          <p:nvPr/>
        </p:nvSpPr>
        <p:spPr>
          <a:xfrm>
            <a:off x="5089916" y="1494163"/>
            <a:ext cx="1066327" cy="510547"/>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130" name="正方形/長方形 129"/>
          <p:cNvSpPr/>
          <p:nvPr/>
        </p:nvSpPr>
        <p:spPr>
          <a:xfrm>
            <a:off x="6342965" y="2084391"/>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smtClean="0">
                <a:solidFill>
                  <a:schemeClr val="tx1"/>
                </a:solidFill>
                <a:latin typeface="小塚ゴシック Pr6N L"/>
                <a:ea typeface="小塚ゴシック Pr6N L"/>
                <a:cs typeface="小塚ゴシック Pr6N L"/>
              </a:rPr>
              <a:t>html</a:t>
            </a:r>
            <a:r>
              <a:rPr lang="ja-JP" altLang="en-US" sz="1200" dirty="0" err="1" smtClean="0">
                <a:solidFill>
                  <a:schemeClr val="tx1"/>
                </a:solidFill>
                <a:latin typeface="小塚ゴシック Pr6N L"/>
                <a:ea typeface="小塚ゴシック Pr6N L"/>
                <a:cs typeface="小塚ゴシック Pr6N L"/>
              </a:rPr>
              <a:t>、</a:t>
            </a:r>
            <a:r>
              <a:rPr lang="en-US" altLang="ja-JP" sz="1200" dirty="0" smtClean="0">
                <a:solidFill>
                  <a:schemeClr val="tx1"/>
                </a:solidFill>
                <a:latin typeface="小塚ゴシック Pr6N L"/>
                <a:ea typeface="小塚ゴシック Pr6N L"/>
                <a:cs typeface="小塚ゴシック Pr6N L"/>
              </a:rPr>
              <a:t>CSV</a:t>
            </a:r>
          </a:p>
        </p:txBody>
      </p:sp>
      <p:sp>
        <p:nvSpPr>
          <p:cNvPr id="131" name="角丸四角形 130"/>
          <p:cNvSpPr/>
          <p:nvPr/>
        </p:nvSpPr>
        <p:spPr>
          <a:xfrm>
            <a:off x="5690006" y="2078917"/>
            <a:ext cx="1274749" cy="371313"/>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132" name="正方形/長方形 131"/>
          <p:cNvSpPr/>
          <p:nvPr/>
        </p:nvSpPr>
        <p:spPr>
          <a:xfrm>
            <a:off x="6095243" y="2561579"/>
            <a:ext cx="304994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スマートフォンアプリ</a:t>
            </a:r>
            <a:endParaRPr kumimoji="1" lang="ja-JP" altLang="en-US" sz="1200" dirty="0">
              <a:solidFill>
                <a:schemeClr val="tx1"/>
              </a:solidFill>
              <a:latin typeface="小塚ゴシック Pr6N L"/>
              <a:ea typeface="小塚ゴシック Pr6N L"/>
              <a:cs typeface="小塚ゴシック Pr6N L"/>
            </a:endParaRPr>
          </a:p>
        </p:txBody>
      </p:sp>
      <p:sp>
        <p:nvSpPr>
          <p:cNvPr id="133" name="角丸四角形 132"/>
          <p:cNvSpPr/>
          <p:nvPr/>
        </p:nvSpPr>
        <p:spPr>
          <a:xfrm>
            <a:off x="5096142" y="2554615"/>
            <a:ext cx="1246823" cy="374299"/>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pic>
        <p:nvPicPr>
          <p:cNvPr id="134" name="アイディアb.png" descr="/Users/meg/Desktop/特研/特研OD/アイコン/アイディアb.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314723" y="1468379"/>
            <a:ext cx="434025" cy="522660"/>
          </a:xfrm>
          <a:prstGeom prst="rect">
            <a:avLst/>
          </a:prstGeom>
        </p:spPr>
      </p:pic>
      <p:pic>
        <p:nvPicPr>
          <p:cNvPr id="135" name="パソコン作業b.png" descr="/Users/meg/Desktop/特研/特研OD/アイコン/パソコン作業b.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5098870" y="2054861"/>
            <a:ext cx="526486" cy="440796"/>
          </a:xfrm>
          <a:prstGeom prst="rect">
            <a:avLst/>
          </a:prstGeom>
        </p:spPr>
      </p:pic>
      <p:pic>
        <p:nvPicPr>
          <p:cNvPr id="136" name="チームb.png" descr="/Users/meg/Desktop/特研/特研OD/アイコン/チームb.png"/>
          <p:cNvPicPr>
            <a:picLocks noChangeAspect="1"/>
          </p:cNvPicPr>
          <p:nvPr/>
        </p:nvPicPr>
        <p:blipFill>
          <a:blip r:embed="rId7" r:link="rId8">
            <a:extLst>
              <a:ext uri="{28A0092B-C50C-407E-A947-70E740481C1C}">
                <a14:useLocalDpi xmlns:a14="http://schemas.microsoft.com/office/drawing/2010/main" val="0"/>
              </a:ext>
            </a:extLst>
          </a:blip>
          <a:stretch>
            <a:fillRect/>
          </a:stretch>
        </p:blipFill>
        <p:spPr>
          <a:xfrm>
            <a:off x="9264861" y="2487805"/>
            <a:ext cx="388634" cy="425463"/>
          </a:xfrm>
          <a:prstGeom prst="rect">
            <a:avLst/>
          </a:prstGeom>
        </p:spPr>
      </p:pic>
      <p:pic>
        <p:nvPicPr>
          <p:cNvPr id="137" name="受賞b.png" descr="/Users/meg/Desktop/特研/特研OD/アイコン/受賞b.png"/>
          <p:cNvPicPr>
            <a:picLocks noChangeAspect="1"/>
          </p:cNvPicPr>
          <p:nvPr/>
        </p:nvPicPr>
        <p:blipFill>
          <a:blip r:embed="rId9" r:link="rId10">
            <a:extLst>
              <a:ext uri="{28A0092B-C50C-407E-A947-70E740481C1C}">
                <a14:useLocalDpi xmlns:a14="http://schemas.microsoft.com/office/drawing/2010/main" val="0"/>
              </a:ext>
            </a:extLst>
          </a:blip>
          <a:stretch>
            <a:fillRect/>
          </a:stretch>
        </p:blipFill>
        <p:spPr>
          <a:xfrm>
            <a:off x="5235892" y="3007103"/>
            <a:ext cx="293071" cy="462362"/>
          </a:xfrm>
          <a:prstGeom prst="rect">
            <a:avLst/>
          </a:prstGeom>
        </p:spPr>
      </p:pic>
      <p:pic>
        <p:nvPicPr>
          <p:cNvPr id="138" name="マーカーb.png" descr="/Users/meg/Desktop/特研/特研OD/アイコン/マーカーb.png"/>
          <p:cNvPicPr>
            <a:picLocks noChangeAspect="1"/>
          </p:cNvPicPr>
          <p:nvPr/>
        </p:nvPicPr>
        <p:blipFill>
          <a:blip r:embed="rId11" r:link="rId12">
            <a:extLst>
              <a:ext uri="{28A0092B-C50C-407E-A947-70E740481C1C}">
                <a14:useLocalDpi xmlns:a14="http://schemas.microsoft.com/office/drawing/2010/main" val="0"/>
              </a:ext>
            </a:extLst>
          </a:blip>
          <a:stretch>
            <a:fillRect/>
          </a:stretch>
        </p:blipFill>
        <p:spPr>
          <a:xfrm>
            <a:off x="9246014" y="3471601"/>
            <a:ext cx="414886" cy="425316"/>
          </a:xfrm>
          <a:prstGeom prst="rect">
            <a:avLst/>
          </a:prstGeom>
        </p:spPr>
      </p:pic>
      <p:sp>
        <p:nvSpPr>
          <p:cNvPr id="49" name="正方形/長方形 48"/>
          <p:cNvSpPr/>
          <p:nvPr/>
        </p:nvSpPr>
        <p:spPr>
          <a:xfrm>
            <a:off x="6081730" y="1563980"/>
            <a:ext cx="3210708" cy="35168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smtClean="0">
                <a:solidFill>
                  <a:schemeClr val="tx1"/>
                </a:solidFill>
                <a:latin typeface="小塚ゴシック Pr6N L"/>
                <a:ea typeface="小塚ゴシック Pr6N L"/>
                <a:cs typeface="小塚ゴシック Pr6N L"/>
              </a:rPr>
              <a:t>①学校</a:t>
            </a:r>
            <a:r>
              <a:rPr lang="ja-JP" altLang="en-US" sz="1000" dirty="0">
                <a:solidFill>
                  <a:schemeClr val="tx1"/>
                </a:solidFill>
                <a:latin typeface="小塚ゴシック Pr6N L"/>
                <a:ea typeface="小塚ゴシック Pr6N L"/>
                <a:cs typeface="小塚ゴシック Pr6N L"/>
              </a:rPr>
              <a:t>の位置情報</a:t>
            </a:r>
          </a:p>
          <a:p>
            <a:r>
              <a:rPr lang="ja-JP" altLang="en-US" sz="1000" dirty="0" smtClean="0">
                <a:solidFill>
                  <a:schemeClr val="tx1"/>
                </a:solidFill>
                <a:latin typeface="小塚ゴシック Pr6N L"/>
                <a:ea typeface="小塚ゴシック Pr6N L"/>
                <a:cs typeface="小塚ゴシック Pr6N L"/>
              </a:rPr>
              <a:t>②学校</a:t>
            </a:r>
            <a:r>
              <a:rPr lang="ja-JP" altLang="en-US" sz="1000" dirty="0">
                <a:solidFill>
                  <a:schemeClr val="tx1"/>
                </a:solidFill>
                <a:latin typeface="小塚ゴシック Pr6N L"/>
                <a:ea typeface="小塚ゴシック Pr6N L"/>
                <a:cs typeface="小塚ゴシック Pr6N L"/>
              </a:rPr>
              <a:t>運営の時間帯</a:t>
            </a:r>
          </a:p>
          <a:p>
            <a:r>
              <a:rPr lang="ja-JP" altLang="en-US" sz="1000" dirty="0" smtClean="0">
                <a:solidFill>
                  <a:schemeClr val="tx1"/>
                </a:solidFill>
                <a:latin typeface="小塚ゴシック Pr6N L"/>
                <a:ea typeface="小塚ゴシック Pr6N L"/>
                <a:cs typeface="小塚ゴシック Pr6N L"/>
              </a:rPr>
              <a:t>③運輸省の主要</a:t>
            </a:r>
            <a:r>
              <a:rPr lang="ja-JP" altLang="en-US" sz="1000" dirty="0">
                <a:solidFill>
                  <a:schemeClr val="tx1"/>
                </a:solidFill>
                <a:latin typeface="小塚ゴシック Pr6N L"/>
                <a:ea typeface="小塚ゴシック Pr6N L"/>
                <a:cs typeface="小塚ゴシック Pr6N L"/>
              </a:rPr>
              <a:t>道路</a:t>
            </a:r>
            <a:r>
              <a:rPr lang="ja-JP" altLang="en-US" sz="1000" dirty="0" smtClean="0">
                <a:solidFill>
                  <a:schemeClr val="tx1"/>
                </a:solidFill>
                <a:latin typeface="小塚ゴシック Pr6N L"/>
                <a:ea typeface="小塚ゴシック Pr6N L"/>
                <a:cs typeface="小塚ゴシック Pr6N L"/>
              </a:rPr>
              <a:t>の分析・統計データ</a:t>
            </a:r>
          </a:p>
        </p:txBody>
      </p:sp>
      <p:sp>
        <p:nvSpPr>
          <p:cNvPr id="69" name="正方形/長方形 68"/>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cxnSp>
        <p:nvCxnSpPr>
          <p:cNvPr id="70" name="直線コネクタ 69"/>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83"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600" dirty="0" err="1" smtClean="0">
                <a:solidFill>
                  <a:schemeClr val="bg1"/>
                </a:solidFill>
                <a:latin typeface="小塚ゴシック Pro M"/>
                <a:ea typeface="小塚ゴシック Pro M"/>
                <a:cs typeface="小塚ゴシック Pro M"/>
              </a:rPr>
              <a:t>Qld</a:t>
            </a:r>
            <a:r>
              <a:rPr lang="en-US" altLang="ja-JP" sz="3600" dirty="0" smtClean="0">
                <a:solidFill>
                  <a:schemeClr val="bg1"/>
                </a:solidFill>
                <a:latin typeface="小塚ゴシック Pro M"/>
                <a:ea typeface="小塚ゴシック Pro M"/>
                <a:cs typeface="小塚ゴシック Pro M"/>
              </a:rPr>
              <a:t> </a:t>
            </a:r>
            <a:r>
              <a:rPr lang="en-US" altLang="ja-JP" sz="3600" dirty="0">
                <a:solidFill>
                  <a:schemeClr val="bg1"/>
                </a:solidFill>
                <a:latin typeface="小塚ゴシック Pro M"/>
                <a:ea typeface="小塚ゴシック Pro M"/>
                <a:cs typeface="小塚ゴシック Pro M"/>
              </a:rPr>
              <a:t>School </a:t>
            </a:r>
            <a:r>
              <a:rPr lang="en-US" altLang="ja-JP" sz="3600" dirty="0" smtClean="0">
                <a:solidFill>
                  <a:schemeClr val="bg1"/>
                </a:solidFill>
                <a:latin typeface="小塚ゴシック Pro M"/>
                <a:ea typeface="小塚ゴシック Pro M"/>
                <a:cs typeface="小塚ゴシック Pro M"/>
              </a:rPr>
              <a:t>Zones</a:t>
            </a:r>
            <a:endParaRPr lang="ja-JP" altLang="en-US" sz="3600" dirty="0">
              <a:solidFill>
                <a:schemeClr val="bg1"/>
              </a:solidFill>
              <a:latin typeface="小塚ゴシック Pro M"/>
              <a:ea typeface="小塚ゴシック Pro M"/>
              <a:cs typeface="小塚ゴシック Pro M"/>
            </a:endParaRPr>
          </a:p>
        </p:txBody>
      </p:sp>
      <p:sp>
        <p:nvSpPr>
          <p:cNvPr id="85"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クイーンズランド州（オーストラリア）</a:t>
            </a:r>
            <a:endParaRPr lang="en-US" altLang="ja-JP" sz="1400" dirty="0">
              <a:solidFill>
                <a:srgbClr val="FFFFFF"/>
              </a:solidFill>
              <a:latin typeface="小塚ゴシック Pr6N R"/>
              <a:ea typeface="小塚ゴシック Pr6N R"/>
              <a:cs typeface="小塚ゴシック Pr6N R"/>
            </a:endParaRPr>
          </a:p>
        </p:txBody>
      </p:sp>
      <p:grpSp>
        <p:nvGrpSpPr>
          <p:cNvPr id="87" name="図形グループ 24"/>
          <p:cNvGrpSpPr/>
          <p:nvPr/>
        </p:nvGrpSpPr>
        <p:grpSpPr>
          <a:xfrm>
            <a:off x="6255233" y="250008"/>
            <a:ext cx="752743" cy="752743"/>
            <a:chOff x="6255233" y="281179"/>
            <a:chExt cx="752743" cy="752743"/>
          </a:xfrm>
          <a:noFill/>
        </p:grpSpPr>
        <p:sp>
          <p:nvSpPr>
            <p:cNvPr id="88" name="角丸四角形 87"/>
            <p:cNvSpPr/>
            <p:nvPr/>
          </p:nvSpPr>
          <p:spPr>
            <a:xfrm>
              <a:off x="6255233"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9" name="テキスト ボックス 88"/>
            <p:cNvSpPr txBox="1"/>
            <p:nvPr/>
          </p:nvSpPr>
          <p:spPr>
            <a:xfrm>
              <a:off x="6308439" y="334385"/>
              <a:ext cx="646331" cy="646331"/>
            </a:xfrm>
            <a:prstGeom prst="rect">
              <a:avLst/>
            </a:prstGeom>
            <a:grpFill/>
            <a:ln>
              <a:noFill/>
            </a:ln>
          </p:spPr>
          <p:txBody>
            <a:bodyPr wrap="none" rtlCol="0">
              <a:spAutoFit/>
            </a:bodyPr>
            <a:lstStyle/>
            <a:p>
              <a:r>
                <a:rPr kumimoji="1" lang="ja-JP" altLang="en-US" dirty="0" smtClean="0">
                  <a:solidFill>
                    <a:srgbClr val="DEFFFF"/>
                  </a:solidFill>
                  <a:latin typeface="小塚ゴシック Pr6N M"/>
                  <a:ea typeface="小塚ゴシック Pr6N M"/>
                  <a:cs typeface="小塚ゴシック Pr6N M"/>
                </a:rPr>
                <a:t>防災</a:t>
              </a:r>
              <a:endParaRPr kumimoji="1"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減災</a:t>
              </a:r>
              <a:endParaRPr kumimoji="1" lang="ja-JP" altLang="en-US" dirty="0">
                <a:solidFill>
                  <a:srgbClr val="DEFFFF"/>
                </a:solidFill>
                <a:latin typeface="小塚ゴシック Pr6N M"/>
                <a:ea typeface="小塚ゴシック Pr6N M"/>
                <a:cs typeface="小塚ゴシック Pr6N M"/>
              </a:endParaRPr>
            </a:p>
          </p:txBody>
        </p:sp>
      </p:grpSp>
      <p:grpSp>
        <p:nvGrpSpPr>
          <p:cNvPr id="90" name="図形グループ 36"/>
          <p:cNvGrpSpPr/>
          <p:nvPr/>
        </p:nvGrpSpPr>
        <p:grpSpPr>
          <a:xfrm>
            <a:off x="7172281" y="250008"/>
            <a:ext cx="752743" cy="752743"/>
            <a:chOff x="7154801" y="281179"/>
            <a:chExt cx="752743" cy="752743"/>
          </a:xfrm>
        </p:grpSpPr>
        <p:sp>
          <p:nvSpPr>
            <p:cNvPr id="91" name="角丸四角形 90"/>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grpSp>
        <p:nvGrpSpPr>
          <p:cNvPr id="94" name="図形グループ 33"/>
          <p:cNvGrpSpPr/>
          <p:nvPr/>
        </p:nvGrpSpPr>
        <p:grpSpPr>
          <a:xfrm>
            <a:off x="8089329" y="273549"/>
            <a:ext cx="752743" cy="752743"/>
            <a:chOff x="8060984" y="281179"/>
            <a:chExt cx="752743" cy="752743"/>
          </a:xfrm>
          <a:noFill/>
        </p:grpSpPr>
        <p:sp>
          <p:nvSpPr>
            <p:cNvPr id="95" name="角丸四角形 94"/>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96" name="テキスト ボックス 95"/>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sp>
        <p:nvSpPr>
          <p:cNvPr id="97" name="角丸四角形 96"/>
          <p:cNvSpPr/>
          <p:nvPr/>
        </p:nvSpPr>
        <p:spPr>
          <a:xfrm>
            <a:off x="9006672" y="289556"/>
            <a:ext cx="752743" cy="752743"/>
          </a:xfrm>
          <a:prstGeom prst="roundRect">
            <a:avLst/>
          </a:prstGeom>
          <a:solidFill>
            <a:schemeClr val="bg1"/>
          </a:solidFill>
          <a:ln w="381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solidFill>
                <a:srgbClr val="40CCFB"/>
              </a:solidFill>
            </a:endParaRPr>
          </a:p>
        </p:txBody>
      </p:sp>
      <p:sp>
        <p:nvSpPr>
          <p:cNvPr id="98" name="テキスト ボックス 97"/>
          <p:cNvSpPr txBox="1"/>
          <p:nvPr/>
        </p:nvSpPr>
        <p:spPr>
          <a:xfrm>
            <a:off x="9011959" y="251508"/>
            <a:ext cx="805029" cy="830997"/>
          </a:xfrm>
          <a:prstGeom prst="rect">
            <a:avLst/>
          </a:prstGeom>
          <a:noFill/>
          <a:ln>
            <a:noFill/>
          </a:ln>
        </p:spPr>
        <p:txBody>
          <a:bodyPr wrap="none" rtlCol="0">
            <a:spAutoFit/>
          </a:bodyPr>
          <a:lstStyle/>
          <a:p>
            <a:r>
              <a:rPr lang="ja-JP" altLang="en-US" sz="1600" dirty="0" smtClean="0">
                <a:solidFill>
                  <a:srgbClr val="4CA6FF"/>
                </a:solidFill>
                <a:latin typeface="小塚ゴシック Pr6N M"/>
                <a:ea typeface="小塚ゴシック Pr6N M"/>
                <a:cs typeface="小塚ゴシック Pr6N M"/>
              </a:rPr>
              <a:t>防犯</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医療</a:t>
            </a:r>
            <a:endParaRPr lang="en-US" altLang="ja-JP" sz="1600" dirty="0" smtClean="0">
              <a:solidFill>
                <a:srgbClr val="4CA6FF"/>
              </a:solidFill>
              <a:latin typeface="小塚ゴシック Pr6N M"/>
              <a:ea typeface="小塚ゴシック Pr6N M"/>
              <a:cs typeface="小塚ゴシック Pr6N M"/>
            </a:endParaRPr>
          </a:p>
          <a:p>
            <a:r>
              <a:rPr lang="ja-JP" altLang="en-US" sz="1600" dirty="0" smtClean="0">
                <a:solidFill>
                  <a:srgbClr val="4CA6FF"/>
                </a:solidFill>
                <a:latin typeface="小塚ゴシック Pr6N M"/>
                <a:ea typeface="小塚ゴシック Pr6N M"/>
                <a:cs typeface="小塚ゴシック Pr6N M"/>
              </a:rPr>
              <a:t>教育等</a:t>
            </a:r>
            <a:endParaRPr lang="en-US" altLang="ja-JP" sz="1600" dirty="0" smtClean="0">
              <a:solidFill>
                <a:srgbClr val="4CA6FF"/>
              </a:solidFill>
              <a:latin typeface="小塚ゴシック Pr6N M"/>
              <a:ea typeface="小塚ゴシック Pr6N M"/>
              <a:cs typeface="小塚ゴシック Pr6N M"/>
            </a:endParaRPr>
          </a:p>
        </p:txBody>
      </p:sp>
      <p:pic>
        <p:nvPicPr>
          <p:cNvPr id="99" name="図 98"/>
          <p:cNvPicPr>
            <a:picLocks noChangeAspect="1"/>
          </p:cNvPicPr>
          <p:nvPr/>
        </p:nvPicPr>
        <p:blipFill rotWithShape="1">
          <a:blip r:embed="rId13"/>
          <a:srcRect l="30522" t="23605" r="44590" b="2049"/>
          <a:stretch/>
        </p:blipFill>
        <p:spPr>
          <a:xfrm>
            <a:off x="3469819" y="3938651"/>
            <a:ext cx="1212769" cy="1947265"/>
          </a:xfrm>
          <a:prstGeom prst="rect">
            <a:avLst/>
          </a:prstGeom>
        </p:spPr>
      </p:pic>
      <p:sp>
        <p:nvSpPr>
          <p:cNvPr id="100" name="テキスト ボックス 99"/>
          <p:cNvSpPr txBox="1"/>
          <p:nvPr/>
        </p:nvSpPr>
        <p:spPr>
          <a:xfrm>
            <a:off x="110477" y="3896917"/>
            <a:ext cx="3175647" cy="219981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oAutofit/>
          </a:bodyPr>
          <a:lstStyle/>
          <a:p>
            <a:r>
              <a:rPr lang="ja-JP" altLang="en-US" sz="1200" dirty="0" smtClean="0">
                <a:latin typeface="+mn-ea"/>
                <a:cs typeface="小塚ゴシック Pr6N L"/>
              </a:rPr>
              <a:t>　行政</a:t>
            </a:r>
            <a:r>
              <a:rPr lang="ja-JP" altLang="en-US" sz="1200" dirty="0">
                <a:latin typeface="+mn-ea"/>
                <a:cs typeface="小塚ゴシック Pr6N L"/>
              </a:rPr>
              <a:t>を中心に非営利団体や個人が連携して、交通事故から子どもたちを守るための取組が行われている</a:t>
            </a:r>
            <a:r>
              <a:rPr lang="ja-JP" altLang="en-US" sz="1200" dirty="0" smtClean="0">
                <a:latin typeface="+mn-ea"/>
                <a:cs typeface="小塚ゴシック Pr6N L"/>
              </a:rPr>
              <a:t>。「</a:t>
            </a:r>
            <a:r>
              <a:rPr lang="en-US" altLang="ja-JP" sz="1200" dirty="0" err="1" smtClean="0">
                <a:latin typeface="+mn-ea"/>
                <a:cs typeface="小塚ゴシック Pr6N L"/>
              </a:rPr>
              <a:t>Qld</a:t>
            </a:r>
            <a:r>
              <a:rPr lang="en-US" altLang="ja-JP" sz="1200" dirty="0" smtClean="0">
                <a:latin typeface="+mn-ea"/>
                <a:cs typeface="小塚ゴシック Pr6N L"/>
              </a:rPr>
              <a:t> </a:t>
            </a:r>
            <a:r>
              <a:rPr lang="en-US" altLang="ja-JP" sz="1200" dirty="0">
                <a:latin typeface="+mn-ea"/>
                <a:cs typeface="小塚ゴシック Pr6N L"/>
              </a:rPr>
              <a:t>School </a:t>
            </a:r>
            <a:r>
              <a:rPr lang="en-US" altLang="ja-JP" sz="1200" dirty="0" smtClean="0">
                <a:latin typeface="+mn-ea"/>
                <a:cs typeface="小塚ゴシック Pr6N L"/>
              </a:rPr>
              <a:t>Zones</a:t>
            </a:r>
            <a:r>
              <a:rPr lang="ja-JP" altLang="en-US" sz="1200" dirty="0" smtClean="0">
                <a:latin typeface="+mn-ea"/>
                <a:cs typeface="小塚ゴシック Pr6N L"/>
              </a:rPr>
              <a:t>」は、このような州の状況の中で、一個人によって開発されたもので</a:t>
            </a:r>
            <a:r>
              <a:rPr lang="ja-JP" altLang="en-US" sz="1200" dirty="0">
                <a:latin typeface="+mn-ea"/>
                <a:cs typeface="小塚ゴシック Pr6N L"/>
              </a:rPr>
              <a:t>ある</a:t>
            </a:r>
            <a:r>
              <a:rPr lang="ja-JP" altLang="en-US" sz="1200" dirty="0" smtClean="0">
                <a:latin typeface="+mn-ea"/>
                <a:cs typeface="小塚ゴシック Pr6N L"/>
              </a:rPr>
              <a:t>。本アプリは、指定</a:t>
            </a:r>
            <a:r>
              <a:rPr lang="ja-JP" altLang="en-US" sz="1200" dirty="0">
                <a:latin typeface="+mn-ea"/>
                <a:cs typeface="小塚ゴシック Pr6N L"/>
              </a:rPr>
              <a:t>されたスクールゾーンに</a:t>
            </a:r>
            <a:r>
              <a:rPr lang="ja-JP" altLang="en-US" sz="1200" dirty="0" smtClean="0">
                <a:latin typeface="+mn-ea"/>
                <a:cs typeface="小塚ゴシック Pr6N L"/>
              </a:rPr>
              <a:t>近づいたときに</a:t>
            </a:r>
            <a:r>
              <a:rPr lang="ja-JP" altLang="en-US" sz="1200" dirty="0">
                <a:latin typeface="+mn-ea"/>
                <a:cs typeface="小塚ゴシック Pr6N L"/>
              </a:rPr>
              <a:t>、スマートフォン</a:t>
            </a:r>
            <a:r>
              <a:rPr lang="ja-JP" altLang="en-US" sz="1200" dirty="0" smtClean="0">
                <a:latin typeface="+mn-ea"/>
                <a:cs typeface="小塚ゴシック Pr6N L"/>
              </a:rPr>
              <a:t>の</a:t>
            </a:r>
            <a:r>
              <a:rPr lang="en-US" altLang="ja-JP" sz="1200" dirty="0" smtClean="0">
                <a:latin typeface="+mn-ea"/>
                <a:cs typeface="小塚ゴシック Pr6N L"/>
              </a:rPr>
              <a:t>GPS</a:t>
            </a:r>
            <a:r>
              <a:rPr lang="ja-JP" altLang="en-US" sz="1200" dirty="0">
                <a:latin typeface="+mn-ea"/>
                <a:cs typeface="小塚ゴシック Pr6N L"/>
              </a:rPr>
              <a:t>機能を</a:t>
            </a:r>
            <a:r>
              <a:rPr lang="ja-JP" altLang="en-US" sz="1200" dirty="0" smtClean="0">
                <a:latin typeface="+mn-ea"/>
                <a:cs typeface="小塚ゴシック Pr6N L"/>
              </a:rPr>
              <a:t>使用</a:t>
            </a:r>
            <a:r>
              <a:rPr lang="ja-JP" altLang="en-US" sz="1200" dirty="0">
                <a:latin typeface="+mn-ea"/>
                <a:cs typeface="小塚ゴシック Pr6N L"/>
              </a:rPr>
              <a:t>して</a:t>
            </a:r>
            <a:r>
              <a:rPr lang="ja-JP" altLang="en-US" sz="1200" dirty="0" smtClean="0">
                <a:latin typeface="+mn-ea"/>
                <a:cs typeface="小塚ゴシック Pr6N L"/>
              </a:rPr>
              <a:t>、</a:t>
            </a:r>
            <a:r>
              <a:rPr lang="ja-JP" altLang="en-US" sz="1200" dirty="0">
                <a:latin typeface="+mn-ea"/>
                <a:cs typeface="小塚ゴシック Pr6N L"/>
              </a:rPr>
              <a:t>ドライバーに</a:t>
            </a:r>
            <a:r>
              <a:rPr lang="ja-JP" altLang="en-US" sz="1200" dirty="0" smtClean="0">
                <a:latin typeface="+mn-ea"/>
                <a:cs typeface="小塚ゴシック Pr6N L"/>
              </a:rPr>
              <a:t>警告を通知する（音</a:t>
            </a:r>
            <a:r>
              <a:rPr lang="ja-JP" altLang="en-US" sz="1200" dirty="0">
                <a:latin typeface="+mn-ea"/>
                <a:cs typeface="小塚ゴシック Pr6N L"/>
              </a:rPr>
              <a:t>、</a:t>
            </a:r>
            <a:r>
              <a:rPr lang="ja-JP" altLang="en-US" sz="1200" dirty="0" smtClean="0">
                <a:latin typeface="+mn-ea"/>
                <a:cs typeface="小塚ゴシック Pr6N L"/>
              </a:rPr>
              <a:t>振動等）。これにより、ドライバーはスクールゾーン内に入ったことを確実に把握し、標識の確認漏れ等によるスピード超過を防止することが可能となり、子どもたちの</a:t>
            </a:r>
            <a:r>
              <a:rPr lang="ja-JP" altLang="en-US" sz="1200" dirty="0">
                <a:latin typeface="+mn-ea"/>
                <a:cs typeface="小塚ゴシック Pr6N L"/>
              </a:rPr>
              <a:t>安全確保につながっている</a:t>
            </a:r>
            <a:r>
              <a:rPr lang="ja-JP" altLang="en-US" sz="1200" dirty="0" smtClean="0">
                <a:latin typeface="+mn-ea"/>
                <a:cs typeface="小塚ゴシック Pr6N L"/>
              </a:rPr>
              <a:t>。</a:t>
            </a:r>
            <a:endParaRPr lang="ja-JP" altLang="en-US" sz="1200" dirty="0">
              <a:latin typeface="+mn-ea"/>
              <a:cs typeface="小塚ゴシック Pr6N L"/>
            </a:endParaRPr>
          </a:p>
        </p:txBody>
      </p:sp>
      <p:sp>
        <p:nvSpPr>
          <p:cNvPr id="51" name="テキスト ボックス 50"/>
          <p:cNvSpPr txBox="1"/>
          <p:nvPr/>
        </p:nvSpPr>
        <p:spPr>
          <a:xfrm>
            <a:off x="57563" y="2275260"/>
            <a:ext cx="4822369" cy="131981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noAutofit/>
          </a:bodyPr>
          <a:lstStyle/>
          <a:p>
            <a:r>
              <a:rPr lang="ja-JP" altLang="en-US" sz="1200" dirty="0" smtClean="0">
                <a:latin typeface="+mn-ea"/>
                <a:cs typeface="小塚ゴシック Pr6N L"/>
              </a:rPr>
              <a:t>　クイーンズランド州は、子どもの交通の安全・安心の確保に高い関心を持っており、従来より通学路のスピード規制に関するガイドラインの作成・公表、通学路の安全を見守る監視者の設置、スクールゾーンであることを運転手に視覚的に伝える標識の開発等を</a:t>
            </a:r>
            <a:r>
              <a:rPr lang="ja-JP" altLang="en-US" sz="1200" dirty="0">
                <a:latin typeface="+mn-ea"/>
                <a:cs typeface="小塚ゴシック Pr6N L"/>
              </a:rPr>
              <a:t>進めてきた</a:t>
            </a:r>
            <a:r>
              <a:rPr lang="ja-JP" altLang="en-US" sz="1200" dirty="0" smtClean="0">
                <a:latin typeface="+mn-ea"/>
                <a:cs typeface="小塚ゴシック Pr6N L"/>
              </a:rPr>
              <a:t>。</a:t>
            </a:r>
            <a:endParaRPr lang="en-US" altLang="ja-JP" sz="1200" dirty="0" smtClean="0">
              <a:latin typeface="+mn-ea"/>
              <a:cs typeface="小塚ゴシック Pr6N L"/>
            </a:endParaRPr>
          </a:p>
          <a:p>
            <a:endParaRPr lang="en-US" altLang="ja-JP" sz="1200" dirty="0" smtClean="0">
              <a:latin typeface="+mn-ea"/>
              <a:cs typeface="小塚ゴシック Pr6N L"/>
            </a:endParaRPr>
          </a:p>
          <a:p>
            <a:r>
              <a:rPr lang="ja-JP" altLang="en-US" sz="1200" dirty="0">
                <a:latin typeface="+mn-ea"/>
                <a:cs typeface="小塚ゴシック Pr6N L"/>
              </a:rPr>
              <a:t>　</a:t>
            </a:r>
            <a:r>
              <a:rPr lang="ja-JP" altLang="en-US" sz="1200" dirty="0" smtClean="0">
                <a:latin typeface="+mn-ea"/>
                <a:cs typeface="小塚ゴシック Pr6N L"/>
              </a:rPr>
              <a:t>一方でクイーンズランド州では、全地域においてスピード違反による死亡事故が依然として多発しており（交通事故による死亡者数の</a:t>
            </a:r>
            <a:r>
              <a:rPr lang="en-US" altLang="ja-JP" sz="1200" dirty="0" smtClean="0">
                <a:latin typeface="+mn-ea"/>
                <a:cs typeface="小塚ゴシック Pr6N L"/>
              </a:rPr>
              <a:t>22.1%</a:t>
            </a:r>
            <a:r>
              <a:rPr lang="ja-JP" altLang="en-US" sz="1200" dirty="0" smtClean="0">
                <a:latin typeface="+mn-ea"/>
                <a:cs typeface="小塚ゴシック Pr6N L"/>
              </a:rPr>
              <a:t>）、特にスクールゾーンでの交通事故発生率が高い。</a:t>
            </a:r>
            <a:endParaRPr lang="en-US" altLang="ja-JP" sz="1200" dirty="0" smtClean="0">
              <a:latin typeface="+mn-ea"/>
              <a:cs typeface="小塚ゴシック Pr6N L"/>
            </a:endParaRPr>
          </a:p>
        </p:txBody>
      </p:sp>
      <p:sp>
        <p:nvSpPr>
          <p:cNvPr id="53" name="正方形/長方形 52"/>
          <p:cNvSpPr/>
          <p:nvPr/>
        </p:nvSpPr>
        <p:spPr>
          <a:xfrm>
            <a:off x="5209117" y="5396069"/>
            <a:ext cx="4539631" cy="900246"/>
          </a:xfrm>
          <a:prstGeom prst="rect">
            <a:avLst/>
          </a:prstGeom>
        </p:spPr>
        <p:txBody>
          <a:bodyPr wrap="square">
            <a:spAutoFit/>
          </a:bodyPr>
          <a:lstStyle/>
          <a:p>
            <a:r>
              <a:rPr lang="ja-JP" altLang="en-US" sz="1050" dirty="0">
                <a:solidFill>
                  <a:prstClr val="black"/>
                </a:solidFill>
                <a:latin typeface="ＭＳ Ｐゴシック" panose="020B0600070205080204" pitchFamily="50" charset="-128"/>
              </a:rPr>
              <a:t>　</a:t>
            </a:r>
            <a:r>
              <a:rPr lang="ja-JP" altLang="en-US" sz="1050" dirty="0" smtClean="0">
                <a:solidFill>
                  <a:prstClr val="black"/>
                </a:solidFill>
                <a:latin typeface="ＭＳ Ｐゴシック" panose="020B0600070205080204" pitchFamily="50" charset="-128"/>
              </a:rPr>
              <a:t>オーストラリアと日本の道路事情は異なるため（日本では狭く入り混んだ道が多い等）、「</a:t>
            </a:r>
            <a:r>
              <a:rPr lang="en-US" altLang="ja-JP" sz="1050" dirty="0" err="1" smtClean="0">
                <a:solidFill>
                  <a:prstClr val="black"/>
                </a:solidFill>
                <a:latin typeface="ＭＳ Ｐゴシック" panose="020B0600070205080204" pitchFamily="50" charset="-128"/>
              </a:rPr>
              <a:t>Qld</a:t>
            </a:r>
            <a:r>
              <a:rPr lang="en-US" altLang="ja-JP" sz="1050" dirty="0" smtClean="0">
                <a:solidFill>
                  <a:prstClr val="black"/>
                </a:solidFill>
                <a:latin typeface="ＭＳ Ｐゴシック" panose="020B0600070205080204" pitchFamily="50" charset="-128"/>
              </a:rPr>
              <a:t> School Zones</a:t>
            </a:r>
            <a:r>
              <a:rPr lang="ja-JP" altLang="en-US" sz="1050" dirty="0" smtClean="0">
                <a:solidFill>
                  <a:prstClr val="black"/>
                </a:solidFill>
                <a:latin typeface="ＭＳ Ｐゴシック" panose="020B0600070205080204" pitchFamily="50" charset="-128"/>
              </a:rPr>
              <a:t>」と同様のサービスがどの程度正確に通学路の位置情報を伝えることができるか検証が必要と考えられるが、上記のナビゲーションデータと組み合せて補助的なデータとして活用できれば、さらなる交通事故の事前防止につながることが期待される。</a:t>
            </a:r>
            <a:endParaRPr lang="en-US" altLang="ja-JP" sz="1050" dirty="0" smtClean="0">
              <a:solidFill>
                <a:srgbClr val="FF0000"/>
              </a:solidFill>
              <a:latin typeface="ＭＳ Ｐゴシック" panose="020B0600070205080204" pitchFamily="50" charset="-128"/>
            </a:endParaRPr>
          </a:p>
        </p:txBody>
      </p:sp>
      <p:sp>
        <p:nvSpPr>
          <p:cNvPr id="52"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スクールゾーンでの事故防止に役立つ！</a:t>
            </a:r>
            <a:endParaRPr lang="ja-JP" altLang="en-US" sz="1400" dirty="0">
              <a:solidFill>
                <a:srgbClr val="FFFFFF"/>
              </a:solidFill>
              <a:latin typeface="小塚ゴシック Pr6N R"/>
              <a:ea typeface="小塚ゴシック Pr6N R"/>
              <a:cs typeface="小塚ゴシック Pr6N R"/>
            </a:endParaRPr>
          </a:p>
        </p:txBody>
      </p:sp>
      <p:sp>
        <p:nvSpPr>
          <p:cNvPr id="54" name="テキスト ボックス 53"/>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628295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386</Words>
  <Application>Microsoft Office PowerPoint</Application>
  <PresentationFormat>A4 210 x 297 mm</PresentationFormat>
  <Paragraphs>61</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2018-02-21T07:44:40Z</dcterms:created>
  <dcterms:modified xsi:type="dcterms:W3CDTF">2018-02-21T07:44:45Z</dcterms:modified>
</cp:coreProperties>
</file>