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79" r:id="rId2"/>
    <p:sldId id="280"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120">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D861"/>
    <a:srgbClr val="FFFFFF"/>
    <a:srgbClr val="4CA6FF"/>
    <a:srgbClr val="40CCFB"/>
    <a:srgbClr val="DEFFFF"/>
    <a:srgbClr val="0080FF"/>
    <a:srgbClr val="0959FF"/>
    <a:srgbClr val="0E79FF"/>
    <a:srgbClr val="0854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7192" autoAdjust="0"/>
  </p:normalViewPr>
  <p:slideViewPr>
    <p:cSldViewPr snapToGrid="0" snapToObjects="1">
      <p:cViewPr varScale="1">
        <p:scale>
          <a:sx n="72" d="100"/>
          <a:sy n="72" d="100"/>
        </p:scale>
        <p:origin x="1128" y="66"/>
      </p:cViewPr>
      <p:guideLst>
        <p:guide orient="horz" pos="1412"/>
        <p:guide pos="3120"/>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B936865-B5B3-48E7-8DAE-5EFD3DA648B2}"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33623F7-00F7-4D25-BA99-C9AF4893BEEC}" type="slidenum">
              <a:rPr kumimoji="1" lang="ja-JP" altLang="en-US" smtClean="0"/>
              <a:t>‹#›</a:t>
            </a:fld>
            <a:endParaRPr kumimoji="1" lang="ja-JP" altLang="en-US"/>
          </a:p>
        </p:txBody>
      </p:sp>
    </p:spTree>
    <p:extLst>
      <p:ext uri="{BB962C8B-B14F-4D97-AF65-F5344CB8AC3E}">
        <p14:creationId xmlns:p14="http://schemas.microsoft.com/office/powerpoint/2010/main" val="30859483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1%B2%E3%82%89%E3%82%81%E3%81%8Db.png" TargetMode="External"/><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3%86%E3%83%8Ab.pn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emf"/><Relationship Id="rId7" Type="http://schemas.openxmlformats.org/officeDocument/2006/relationships/image" Target="../media/image11.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emf"/><Relationship Id="rId10" Type="http://schemas.openxmlformats.org/officeDocument/2006/relationships/image" Target="file://localhost/Users/meg/Desktop/%E7%89%B9%E7%A0%94/%E7%89%B9%E7%A0%94OD/%E3%82%A2%E3%82%A4%E3%82%B3%E3%83%B3/%E3%82%A2%E3%82%A4%E3%83%86%E3%82%99%E3%82%A3%E3%82%A2b.png" TargetMode="External"/><Relationship Id="rId4" Type="http://schemas.openxmlformats.org/officeDocument/2006/relationships/image" Target="../media/image8.emf"/><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片側の 2 つの角を丸めた四角形 44"/>
          <p:cNvSpPr/>
          <p:nvPr/>
        </p:nvSpPr>
        <p:spPr>
          <a:xfrm>
            <a:off x="5000022" y="4502905"/>
            <a:ext cx="4769901"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5292" y="1420052"/>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solidFill>
                  <a:srgbClr val="0080FF"/>
                </a:solidFill>
                <a:latin typeface="小塚ゴシック Pr6N R"/>
                <a:ea typeface="小塚ゴシック Pr6N R"/>
                <a:cs typeface="小塚ゴシック Pr6N R"/>
              </a:rPr>
              <a:t>登録した地点で</a:t>
            </a:r>
            <a:r>
              <a:rPr lang="ja-JP" altLang="en-US" sz="1600" dirty="0" smtClean="0">
                <a:solidFill>
                  <a:srgbClr val="0080FF"/>
                </a:solidFill>
                <a:latin typeface="小塚ゴシック Pr6N R"/>
                <a:ea typeface="小塚ゴシック Pr6N R"/>
                <a:cs typeface="小塚ゴシック Pr6N R"/>
              </a:rPr>
              <a:t>の</a:t>
            </a:r>
            <a:r>
              <a:rPr lang="zh-CN" altLang="en-US" sz="1600" dirty="0" smtClean="0">
                <a:solidFill>
                  <a:srgbClr val="0080FF"/>
                </a:solidFill>
                <a:latin typeface="小塚ゴシック Pr6N R"/>
                <a:ea typeface="小塚ゴシック Pr6N R"/>
                <a:cs typeface="小塚ゴシック Pr6N R"/>
              </a:rPr>
              <a:t>「</a:t>
            </a:r>
            <a:r>
              <a:rPr lang="zh-CN" altLang="en-US" sz="1600" dirty="0">
                <a:solidFill>
                  <a:srgbClr val="0080FF"/>
                </a:solidFill>
                <a:latin typeface="小塚ゴシック Pr6N R"/>
                <a:ea typeface="小塚ゴシック Pr6N R"/>
                <a:cs typeface="小塚ゴシック Pr6N R"/>
              </a:rPr>
              <a:t>気温」「湿度</a:t>
            </a:r>
            <a:r>
              <a:rPr lang="zh-CN" altLang="en-US" sz="1600" dirty="0" smtClean="0">
                <a:solidFill>
                  <a:srgbClr val="0080FF"/>
                </a:solidFill>
                <a:latin typeface="小塚ゴシック Pr6N R"/>
                <a:ea typeface="小塚ゴシック Pr6N R"/>
                <a:cs typeface="小塚ゴシック Pr6N R"/>
              </a:rPr>
              <a:t>」</a:t>
            </a:r>
            <a:r>
              <a:rPr lang="ja-JP" altLang="en-US" sz="1600" dirty="0" smtClean="0">
                <a:solidFill>
                  <a:srgbClr val="0080FF"/>
                </a:solidFill>
                <a:latin typeface="小塚ゴシック Pr6N R"/>
                <a:ea typeface="小塚ゴシック Pr6N R"/>
                <a:cs typeface="小塚ゴシック Pr6N R"/>
              </a:rPr>
              <a:t>から、</a:t>
            </a:r>
            <a:r>
              <a:rPr lang="ja-JP" altLang="en-US" sz="1600" dirty="0">
                <a:solidFill>
                  <a:srgbClr val="0080FF"/>
                </a:solidFill>
                <a:latin typeface="小塚ゴシック Pr6N R"/>
                <a:ea typeface="小塚ゴシック Pr6N R"/>
                <a:cs typeface="小塚ゴシック Pr6N R"/>
              </a:rPr>
              <a:t> </a:t>
            </a:r>
            <a:r>
              <a:rPr lang="ja-JP" altLang="en-US" sz="1600" dirty="0" smtClean="0">
                <a:solidFill>
                  <a:srgbClr val="0080FF"/>
                </a:solidFill>
                <a:latin typeface="小塚ゴシック Pr6N R"/>
                <a:ea typeface="小塚ゴシック Pr6N R"/>
                <a:cs typeface="小塚ゴシック Pr6N R"/>
              </a:rPr>
              <a:t>１時間</a:t>
            </a:r>
            <a:r>
              <a:rPr lang="ja-JP" altLang="en-US" sz="1600" dirty="0">
                <a:solidFill>
                  <a:srgbClr val="0080FF"/>
                </a:solidFill>
                <a:latin typeface="小塚ゴシック Pr6N R"/>
                <a:ea typeface="小塚ゴシック Pr6N R"/>
                <a:cs typeface="小塚ゴシック Pr6N R"/>
              </a:rPr>
              <a:t>ごとの</a:t>
            </a:r>
            <a:r>
              <a:rPr lang="ja-JP" altLang="en-US" sz="1600" dirty="0" smtClean="0">
                <a:solidFill>
                  <a:srgbClr val="0080FF"/>
                </a:solidFill>
                <a:latin typeface="小塚ゴシック Pr6N R"/>
                <a:ea typeface="小塚ゴシック Pr6N R"/>
                <a:cs typeface="小塚ゴシック Pr6N R"/>
              </a:rPr>
              <a:t>熱中症の危険度が分かる！</a:t>
            </a:r>
            <a:endParaRPr lang="en-US" altLang="ja-JP" sz="1600" dirty="0" smtClean="0">
              <a:solidFill>
                <a:srgbClr val="0080FF"/>
              </a:solidFill>
              <a:latin typeface="小塚ゴシック Pr6N R"/>
              <a:ea typeface="小塚ゴシック Pr6N R"/>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8077"/>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熱中症警戒計</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熱中症になりやすい危険度を段階評価で教えてくれる！</a:t>
            </a:r>
            <a:r>
              <a:rPr lang="ja-JP" altLang="en-US" sz="1400" dirty="0">
                <a:solidFill>
                  <a:srgbClr val="FFFFFF"/>
                </a:solidFill>
                <a:latin typeface="小塚ゴシック Pr6N R"/>
                <a:ea typeface="小塚ゴシック Pr6N R"/>
                <a:cs typeface="小塚ゴシック Pr6N R"/>
              </a:rPr>
              <a:t>　</a:t>
            </a: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ja-JP" sz="1400" dirty="0">
                <a:solidFill>
                  <a:srgbClr val="FFFFFF"/>
                </a:solidFill>
                <a:latin typeface="小塚ゴシック Pr6N R"/>
                <a:ea typeface="小塚ゴシック Pr6N R"/>
                <a:cs typeface="小塚ゴシック Pr6N R"/>
              </a:rPr>
              <a:t>TAKAHIRO IZAKI © 2012 </a:t>
            </a:r>
            <a:r>
              <a:rPr lang="en-US" altLang="ja-JP" sz="1400" dirty="0" err="1" smtClean="0">
                <a:solidFill>
                  <a:srgbClr val="FFFFFF"/>
                </a:solidFill>
                <a:latin typeface="小塚ゴシック Pr6N R"/>
                <a:ea typeface="小塚ゴシック Pr6N R"/>
                <a:cs typeface="小塚ゴシック Pr6N R"/>
              </a:rPr>
              <a:t>maibokun</a:t>
            </a:r>
            <a:endParaRPr lang="ja-JP" altLang="en-US" sz="1400" dirty="0">
              <a:solidFill>
                <a:schemeClr val="bg1"/>
              </a:solidFill>
              <a:latin typeface="小塚ゴシック Pr6N L"/>
              <a:ea typeface="小塚ゴシック Pr6N L"/>
              <a:cs typeface="小塚ゴシック Pr6N L"/>
            </a:endParaRPr>
          </a:p>
        </p:txBody>
      </p:sp>
      <p:sp>
        <p:nvSpPr>
          <p:cNvPr id="47" name="角丸四角形 46"/>
          <p:cNvSpPr/>
          <p:nvPr/>
        </p:nvSpPr>
        <p:spPr>
          <a:xfrm>
            <a:off x="5010531" y="2350822"/>
            <a:ext cx="4748884"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1" name="テキスト ボックス 50"/>
          <p:cNvSpPr txBox="1"/>
          <p:nvPr/>
        </p:nvSpPr>
        <p:spPr>
          <a:xfrm>
            <a:off x="5050463" y="2726897"/>
            <a:ext cx="3791609"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天気予報以外に熱中症</a:t>
            </a:r>
            <a:r>
              <a:rPr lang="ja-JP" altLang="en-US" sz="1200" dirty="0"/>
              <a:t>に関する情報を</a:t>
            </a:r>
            <a:r>
              <a:rPr lang="ja-JP" altLang="en-US" sz="1200" dirty="0" smtClean="0"/>
              <a:t>知りたい時、地域ごとの熱中症の危険度を迅速に把握することが難しかった</a:t>
            </a:r>
            <a:endParaRPr lang="ja-JP" altLang="en-US" sz="1200" dirty="0"/>
          </a:p>
        </p:txBody>
      </p:sp>
      <p:sp>
        <p:nvSpPr>
          <p:cNvPr id="52" name="テキスト ボックス 51"/>
          <p:cNvSpPr txBox="1"/>
          <p:nvPr/>
        </p:nvSpPr>
        <p:spPr>
          <a:xfrm>
            <a:off x="5051475" y="3364259"/>
            <a:ext cx="3737391"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熱中症の危険性が高い室内などでの熱中症の危険度を</a:t>
            </a:r>
            <a:r>
              <a:rPr lang="ja-JP" altLang="en-US" sz="1200" dirty="0"/>
              <a:t>簡単</a:t>
            </a:r>
            <a:r>
              <a:rPr lang="ja-JP" altLang="en-US" sz="1200" dirty="0" smtClean="0"/>
              <a:t>に把握するための手段が多くなかった</a:t>
            </a:r>
            <a:endParaRPr lang="en-US" altLang="ja-JP" sz="1200" dirty="0"/>
          </a:p>
        </p:txBody>
      </p:sp>
      <p:sp>
        <p:nvSpPr>
          <p:cNvPr id="55" name="角丸四角形 54"/>
          <p:cNvSpPr/>
          <p:nvPr/>
        </p:nvSpPr>
        <p:spPr>
          <a:xfrm>
            <a:off x="5010531" y="4501125"/>
            <a:ext cx="4748884" cy="1915550"/>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7" name="テキスト ボックス 56"/>
          <p:cNvSpPr txBox="1"/>
          <p:nvPr/>
        </p:nvSpPr>
        <p:spPr>
          <a:xfrm>
            <a:off x="5092896" y="4569860"/>
            <a:ext cx="4426655" cy="369332"/>
          </a:xfrm>
          <a:prstGeom prst="rect">
            <a:avLst/>
          </a:prstGeom>
          <a:noFill/>
        </p:spPr>
        <p:txBody>
          <a:bodyPr wrap="square" rtlCol="0">
            <a:spAutoFit/>
          </a:bodyPr>
          <a:lstStyle/>
          <a:p>
            <a:pPr defTabSz="914400"/>
            <a:r>
              <a:rPr lang="zh-TW" altLang="en-US" b="1" dirty="0">
                <a:solidFill>
                  <a:prstClr val="white"/>
                </a:solidFill>
                <a:latin typeface="ＭＳ ゴシック" panose="020B0609070205080204" pitchFamily="49" charset="-128"/>
                <a:ea typeface="ＭＳ ゴシック" panose="020B0609070205080204" pitchFamily="49" charset="-128"/>
              </a:rPr>
              <a:t>熱中症</a:t>
            </a:r>
            <a:r>
              <a:rPr lang="zh-TW" altLang="en-US" b="1" dirty="0" smtClean="0">
                <a:solidFill>
                  <a:prstClr val="white"/>
                </a:solidFill>
                <a:latin typeface="ＭＳ ゴシック" panose="020B0609070205080204" pitchFamily="49" charset="-128"/>
                <a:ea typeface="ＭＳ ゴシック" panose="020B0609070205080204" pitchFamily="49" charset="-128"/>
              </a:rPr>
              <a:t>警戒計</a:t>
            </a:r>
            <a:r>
              <a:rPr lang="ja-JP" altLang="en-US" b="1" dirty="0" smtClean="0">
                <a:solidFill>
                  <a:prstClr val="white"/>
                </a:solidFill>
              </a:rPr>
              <a:t> </a:t>
            </a:r>
            <a:r>
              <a:rPr lang="ja-JP" altLang="en-US" sz="1600" b="1" dirty="0" smtClean="0">
                <a:solidFill>
                  <a:prstClr val="white"/>
                </a:solidFill>
              </a:rPr>
              <a:t>で</a:t>
            </a:r>
            <a:r>
              <a:rPr lang="ja-JP" altLang="en-US" sz="1600" b="1" dirty="0">
                <a:solidFill>
                  <a:prstClr val="white"/>
                </a:solidFill>
              </a:rPr>
              <a:t>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60" name="テキスト ボックス 59"/>
          <p:cNvSpPr txBox="1"/>
          <p:nvPr/>
        </p:nvSpPr>
        <p:spPr>
          <a:xfrm>
            <a:off x="5119715" y="5023769"/>
            <a:ext cx="3577164"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t>事前</a:t>
            </a:r>
            <a:r>
              <a:rPr lang="ja-JP" altLang="en-US" sz="1200" dirty="0" smtClean="0"/>
              <a:t>に熱中症の危険度を把握することによって、水分補給や帽子をかぶるなどして、自主的に熱中症対策を行うことができる</a:t>
            </a:r>
            <a:endParaRPr lang="ja-JP" altLang="en-US" sz="1200" dirty="0"/>
          </a:p>
        </p:txBody>
      </p:sp>
      <p:sp>
        <p:nvSpPr>
          <p:cNvPr id="61" name="テキスト ボックス 60"/>
          <p:cNvSpPr txBox="1"/>
          <p:nvPr/>
        </p:nvSpPr>
        <p:spPr>
          <a:xfrm>
            <a:off x="5120193" y="5634768"/>
            <a:ext cx="3721241" cy="830997"/>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t>室内で</a:t>
            </a:r>
            <a:r>
              <a:rPr lang="ja-JP" altLang="en-US" sz="1200" dirty="0" smtClean="0"/>
              <a:t>運動するときに熱中症の危険度を把握したり、室内で生活することの多いお年寄りをサポートすることも可能（介護士や訪問看護師が高齢者宅訪問時の高齢者への指導などに活用）</a:t>
            </a:r>
            <a:endParaRPr lang="ja-JP" altLang="en-US" sz="1200" dirty="0"/>
          </a:p>
        </p:txBody>
      </p:sp>
      <p:sp>
        <p:nvSpPr>
          <p:cNvPr id="62" name="角丸四角形 61"/>
          <p:cNvSpPr/>
          <p:nvPr/>
        </p:nvSpPr>
        <p:spPr>
          <a:xfrm>
            <a:off x="24933" y="5364250"/>
            <a:ext cx="1449752" cy="1008591"/>
          </a:xfrm>
          <a:prstGeom prst="roundRect">
            <a:avLst>
              <a:gd name="adj" fmla="val 17766"/>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4" name="テキスト ボックス 63"/>
          <p:cNvSpPr txBox="1"/>
          <p:nvPr/>
        </p:nvSpPr>
        <p:spPr>
          <a:xfrm>
            <a:off x="32038" y="5461325"/>
            <a:ext cx="1442647" cy="830997"/>
          </a:xfrm>
          <a:prstGeom prst="rect">
            <a:avLst/>
          </a:prstGeom>
          <a:noFill/>
        </p:spPr>
        <p:txBody>
          <a:bodyPr vert="horz" wrap="square" rtlCol="0">
            <a:spAutoFit/>
          </a:bodyPr>
          <a:lstStyle/>
          <a:p>
            <a:pPr defTabSz="914400"/>
            <a:r>
              <a:rPr lang="ja-JP" altLang="en-US" sz="1200" b="1" dirty="0">
                <a:solidFill>
                  <a:prstClr val="white"/>
                </a:solidFill>
              </a:rPr>
              <a:t>熱中症に関する情報を知りたい</a:t>
            </a:r>
            <a:r>
              <a:rPr lang="ja-JP" altLang="en-US" sz="1200" b="1" dirty="0" smtClean="0">
                <a:solidFill>
                  <a:prstClr val="white"/>
                </a:solidFill>
              </a:rPr>
              <a:t>地域を最大</a:t>
            </a:r>
            <a:r>
              <a:rPr lang="en-US" altLang="ja-JP" sz="1200" b="1" dirty="0" smtClean="0">
                <a:solidFill>
                  <a:prstClr val="white"/>
                </a:solidFill>
              </a:rPr>
              <a:t>5</a:t>
            </a:r>
            <a:r>
              <a:rPr lang="ja-JP" altLang="en-US" sz="1200" b="1" dirty="0" err="1" smtClean="0">
                <a:solidFill>
                  <a:prstClr val="white"/>
                </a:solidFill>
              </a:rPr>
              <a:t>つ登</a:t>
            </a:r>
            <a:r>
              <a:rPr lang="ja-JP" altLang="en-US" sz="1200" b="1" dirty="0" smtClean="0">
                <a:solidFill>
                  <a:prstClr val="white"/>
                </a:solidFill>
              </a:rPr>
              <a:t>録することが可能</a:t>
            </a:r>
            <a:endParaRPr lang="ja-JP" altLang="en-US" sz="1200" b="1" dirty="0">
              <a:solidFill>
                <a:prstClr val="white"/>
              </a:solidFill>
            </a:endParaRPr>
          </a:p>
        </p:txBody>
      </p:sp>
      <p:sp>
        <p:nvSpPr>
          <p:cNvPr id="67" name="角丸四角形 66"/>
          <p:cNvSpPr/>
          <p:nvPr/>
        </p:nvSpPr>
        <p:spPr>
          <a:xfrm>
            <a:off x="1678912" y="2443455"/>
            <a:ext cx="3181486" cy="639254"/>
          </a:xfrm>
          <a:prstGeom prst="roundRect">
            <a:avLst>
              <a:gd name="adj" fmla="val 202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8" name="テキスト ボックス 67"/>
          <p:cNvSpPr txBox="1"/>
          <p:nvPr/>
        </p:nvSpPr>
        <p:spPr>
          <a:xfrm>
            <a:off x="1788496" y="2458393"/>
            <a:ext cx="3047573" cy="646331"/>
          </a:xfrm>
          <a:prstGeom prst="rect">
            <a:avLst/>
          </a:prstGeom>
          <a:noFill/>
        </p:spPr>
        <p:txBody>
          <a:bodyPr wrap="square" rtlCol="0">
            <a:spAutoFit/>
          </a:bodyPr>
          <a:lstStyle/>
          <a:p>
            <a:pPr defTabSz="914400"/>
            <a:r>
              <a:rPr lang="ja-JP" altLang="en-US" sz="1200" b="1" dirty="0" smtClean="0">
                <a:solidFill>
                  <a:prstClr val="white"/>
                </a:solidFill>
              </a:rPr>
              <a:t>気象庁の観測データから</a:t>
            </a:r>
            <a:r>
              <a:rPr lang="en-US" altLang="ja-JP" sz="1200" b="1" dirty="0" smtClean="0">
                <a:solidFill>
                  <a:prstClr val="white"/>
                </a:solidFill>
              </a:rPr>
              <a:t>1</a:t>
            </a:r>
            <a:r>
              <a:rPr lang="ja-JP" altLang="en-US" sz="1200" b="1" dirty="0" smtClean="0">
                <a:solidFill>
                  <a:prstClr val="white"/>
                </a:solidFill>
              </a:rPr>
              <a:t>時間おきに</a:t>
            </a:r>
            <a:endParaRPr lang="en-US" altLang="ja-JP" sz="1200" b="1" dirty="0" smtClean="0">
              <a:solidFill>
                <a:prstClr val="white"/>
              </a:solidFill>
            </a:endParaRPr>
          </a:p>
          <a:p>
            <a:pPr defTabSz="914400"/>
            <a:r>
              <a:rPr lang="ja-JP" altLang="en-US" sz="1200" b="1" dirty="0" smtClean="0">
                <a:solidFill>
                  <a:prstClr val="white"/>
                </a:solidFill>
              </a:rPr>
              <a:t>「気温」「湿度」「</a:t>
            </a:r>
            <a:r>
              <a:rPr lang="en-US" altLang="ja-JP" sz="1200" b="1" dirty="0" smtClean="0">
                <a:solidFill>
                  <a:prstClr val="white"/>
                </a:solidFill>
              </a:rPr>
              <a:t>WBGT</a:t>
            </a:r>
            <a:r>
              <a:rPr lang="ja-JP" altLang="en-US" sz="1200" b="1" dirty="0" smtClean="0">
                <a:solidFill>
                  <a:prstClr val="white"/>
                </a:solidFill>
              </a:rPr>
              <a:t>（暑さ指数）」を</a:t>
            </a:r>
            <a:endParaRPr lang="en-US" altLang="ja-JP" sz="1200" b="1" dirty="0" smtClean="0">
              <a:solidFill>
                <a:prstClr val="white"/>
              </a:solidFill>
            </a:endParaRPr>
          </a:p>
          <a:p>
            <a:pPr defTabSz="914400"/>
            <a:r>
              <a:rPr lang="ja-JP" altLang="en-US" sz="1200" b="1" dirty="0" smtClean="0">
                <a:solidFill>
                  <a:prstClr val="white"/>
                </a:solidFill>
              </a:rPr>
              <a:t>判定することで熱中症の危険度を表示！</a:t>
            </a:r>
            <a:endParaRPr lang="ja-JP" altLang="en-US" sz="1200" b="1" dirty="0">
              <a:solidFill>
                <a:prstClr val="white"/>
              </a:solidFill>
            </a:endParaRPr>
          </a:p>
        </p:txBody>
      </p:sp>
      <p:sp>
        <p:nvSpPr>
          <p:cNvPr id="71" name="テキスト ボックス 70"/>
          <p:cNvSpPr txBox="1"/>
          <p:nvPr/>
        </p:nvSpPr>
        <p:spPr>
          <a:xfrm>
            <a:off x="-4131" y="1908231"/>
            <a:ext cx="3172979"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a:solidFill>
                  <a:srgbClr val="FF0000"/>
                </a:solidFill>
                <a:effectLst>
                  <a:outerShdw blurRad="38100" dist="38100" dir="2700000" algn="tl">
                    <a:srgbClr val="000000">
                      <a:alpha val="43137"/>
                    </a:srgbClr>
                  </a:outerShdw>
                </a:effectLst>
              </a:rPr>
              <a:t>2015</a:t>
            </a:r>
            <a:r>
              <a:rPr lang="ja-JP" altLang="en-US" sz="1400" b="1" dirty="0">
                <a:solidFill>
                  <a:srgbClr val="FF0000"/>
                </a:solidFill>
                <a:effectLst>
                  <a:outerShdw blurRad="38100" dist="38100" dir="2700000" algn="tl">
                    <a:srgbClr val="000000">
                      <a:alpha val="43137"/>
                    </a:srgbClr>
                  </a:outerShdw>
                </a:effectLst>
              </a:rPr>
              <a:t>年　サービス開始）</a:t>
            </a:r>
          </a:p>
        </p:txBody>
      </p:sp>
      <p:grpSp>
        <p:nvGrpSpPr>
          <p:cNvPr id="75" name="図形グループ 24"/>
          <p:cNvGrpSpPr/>
          <p:nvPr/>
        </p:nvGrpSpPr>
        <p:grpSpPr>
          <a:xfrm>
            <a:off x="6255233" y="250008"/>
            <a:ext cx="752743" cy="752743"/>
            <a:chOff x="6255233" y="281179"/>
            <a:chExt cx="752743" cy="752743"/>
          </a:xfrm>
          <a:noFill/>
        </p:grpSpPr>
        <p:sp>
          <p:nvSpPr>
            <p:cNvPr id="76" name="角丸四角形 75"/>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78" name="図形グループ 36"/>
          <p:cNvGrpSpPr/>
          <p:nvPr/>
        </p:nvGrpSpPr>
        <p:grpSpPr>
          <a:xfrm>
            <a:off x="7172281" y="250008"/>
            <a:ext cx="752743" cy="752743"/>
            <a:chOff x="7154801" y="281179"/>
            <a:chExt cx="752743" cy="752743"/>
          </a:xfrm>
        </p:grpSpPr>
        <p:sp>
          <p:nvSpPr>
            <p:cNvPr id="79" name="角丸四角形 78"/>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grpSp>
        <p:nvGrpSpPr>
          <p:cNvPr id="81" name="図形グループ 33"/>
          <p:cNvGrpSpPr/>
          <p:nvPr/>
        </p:nvGrpSpPr>
        <p:grpSpPr>
          <a:xfrm>
            <a:off x="8089329" y="273549"/>
            <a:ext cx="752743" cy="752743"/>
            <a:chOff x="8060984" y="281179"/>
            <a:chExt cx="752743" cy="752743"/>
          </a:xfrm>
          <a:noFill/>
        </p:grpSpPr>
        <p:sp>
          <p:nvSpPr>
            <p:cNvPr id="82" name="角丸四角形 81"/>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83" name="テキスト ボックス 82"/>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84" name="角丸四角形 83"/>
          <p:cNvSpPr/>
          <p:nvPr/>
        </p:nvSpPr>
        <p:spPr>
          <a:xfrm>
            <a:off x="9006672" y="268046"/>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85" name="テキスト ボックス 84"/>
          <p:cNvSpPr txBox="1"/>
          <p:nvPr/>
        </p:nvSpPr>
        <p:spPr>
          <a:xfrm>
            <a:off x="8995457" y="229319"/>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pic>
        <p:nvPicPr>
          <p:cNvPr id="2" name="図 1"/>
          <p:cNvPicPr>
            <a:picLocks noChangeAspect="1"/>
          </p:cNvPicPr>
          <p:nvPr/>
        </p:nvPicPr>
        <p:blipFill rotWithShape="1">
          <a:blip r:embed="rId2"/>
          <a:srcRect l="36302" t="21928" r="42900" b="17639"/>
          <a:stretch/>
        </p:blipFill>
        <p:spPr>
          <a:xfrm>
            <a:off x="67969" y="3022690"/>
            <a:ext cx="1406716" cy="2197009"/>
          </a:xfrm>
          <a:prstGeom prst="rect">
            <a:avLst/>
          </a:prstGeom>
        </p:spPr>
      </p:pic>
      <p:sp>
        <p:nvSpPr>
          <p:cNvPr id="56" name="角丸四角形 55"/>
          <p:cNvSpPr/>
          <p:nvPr/>
        </p:nvSpPr>
        <p:spPr>
          <a:xfrm>
            <a:off x="1678912" y="5888412"/>
            <a:ext cx="3181486" cy="454744"/>
          </a:xfrm>
          <a:prstGeom prst="roundRect">
            <a:avLst>
              <a:gd name="adj" fmla="val 27912"/>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72" name="テキスト ボックス 71"/>
          <p:cNvSpPr txBox="1"/>
          <p:nvPr/>
        </p:nvSpPr>
        <p:spPr>
          <a:xfrm>
            <a:off x="1703070" y="5882600"/>
            <a:ext cx="3066324" cy="461665"/>
          </a:xfrm>
          <a:prstGeom prst="rect">
            <a:avLst/>
          </a:prstGeom>
          <a:noFill/>
        </p:spPr>
        <p:txBody>
          <a:bodyPr vert="horz" wrap="square" rtlCol="0">
            <a:spAutoFit/>
          </a:bodyPr>
          <a:lstStyle/>
          <a:p>
            <a:pPr defTabSz="914400"/>
            <a:r>
              <a:rPr lang="ja-JP" altLang="en-US" sz="1200" b="1" dirty="0" smtClean="0">
                <a:solidFill>
                  <a:prstClr val="white"/>
                </a:solidFill>
              </a:rPr>
              <a:t>横にスワイプをすることで、同時に他の地域を確認することも可能</a:t>
            </a:r>
            <a:r>
              <a:rPr lang="en-US" altLang="ja-JP" sz="1200" b="1" dirty="0" smtClean="0">
                <a:solidFill>
                  <a:prstClr val="white"/>
                </a:solidFill>
              </a:rPr>
              <a:t>!</a:t>
            </a:r>
          </a:p>
        </p:txBody>
      </p:sp>
      <p:sp>
        <p:nvSpPr>
          <p:cNvPr id="70" name="下矢印 69"/>
          <p:cNvSpPr/>
          <p:nvPr/>
        </p:nvSpPr>
        <p:spPr>
          <a:xfrm rot="16200000">
            <a:off x="1164721" y="4190442"/>
            <a:ext cx="840491" cy="187891"/>
          </a:xfrm>
          <a:prstGeom prst="downArrow">
            <a:avLst/>
          </a:prstGeom>
          <a:solidFill>
            <a:srgbClr val="4CA6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descr="C:\Users\fr021409\Desktop\無題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3213947"/>
            <a:ext cx="1564600" cy="24481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r021409\Desktop\無題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5175" y="3213946"/>
            <a:ext cx="1555223" cy="2433467"/>
          </a:xfrm>
          <a:prstGeom prst="rect">
            <a:avLst/>
          </a:prstGeom>
          <a:noFill/>
          <a:extLst>
            <a:ext uri="{909E8E84-426E-40DD-AFC4-6F175D3DCCD1}">
              <a14:hiddenFill xmlns:a14="http://schemas.microsoft.com/office/drawing/2010/main">
                <a:solidFill>
                  <a:srgbClr val="FFFFFF"/>
                </a:solidFill>
              </a14:hiddenFill>
            </a:ext>
          </a:extLst>
        </p:spPr>
      </p:pic>
      <p:pic>
        <p:nvPicPr>
          <p:cNvPr id="46" name="ハテナb.png" descr="/Users/meg/Desktop/特研/特研OD/アイコン/ハテナ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8938586" y="2812636"/>
            <a:ext cx="475682" cy="982003"/>
          </a:xfrm>
          <a:prstGeom prst="rect">
            <a:avLst/>
          </a:prstGeom>
        </p:spPr>
      </p:pic>
      <p:pic>
        <p:nvPicPr>
          <p:cNvPr id="65" name="ひらめきb.png" descr="/Users/meg/Desktop/特研/特研OD/アイコン/ひらめき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147267" y="5139487"/>
            <a:ext cx="291743" cy="1166971"/>
          </a:xfrm>
          <a:prstGeom prst="rect">
            <a:avLst/>
          </a:prstGeom>
        </p:spPr>
      </p:pic>
      <p:sp>
        <p:nvSpPr>
          <p:cNvPr id="66" name="下矢印 65"/>
          <p:cNvSpPr/>
          <p:nvPr/>
        </p:nvSpPr>
        <p:spPr>
          <a:xfrm>
            <a:off x="7270969" y="4128534"/>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174209" y="2350822"/>
            <a:ext cx="3114955" cy="369332"/>
          </a:xfrm>
          <a:prstGeom prst="rect">
            <a:avLst/>
          </a:prstGeom>
          <a:noFill/>
        </p:spPr>
        <p:txBody>
          <a:bodyPr wrap="none" rtlCol="0">
            <a:spAutoFit/>
          </a:bodyPr>
          <a:lstStyle/>
          <a:p>
            <a:r>
              <a:rPr lang="zh-TW" altLang="en-US" dirty="0">
                <a:solidFill>
                  <a:srgbClr val="0080FF"/>
                </a:solidFill>
                <a:latin typeface="小塚ゴシック Pr6N M"/>
                <a:ea typeface="小塚ゴシック Pr6N M"/>
                <a:cs typeface="小塚ゴシック Pr6N M"/>
              </a:rPr>
              <a:t>熱中症</a:t>
            </a:r>
            <a:r>
              <a:rPr lang="zh-TW" altLang="en-US" dirty="0" smtClean="0">
                <a:solidFill>
                  <a:srgbClr val="0080FF"/>
                </a:solidFill>
                <a:latin typeface="小塚ゴシック Pr6N M"/>
                <a:ea typeface="小塚ゴシック Pr6N M"/>
                <a:cs typeface="小塚ゴシック Pr6N M"/>
              </a:rPr>
              <a:t>警戒計</a:t>
            </a:r>
            <a:r>
              <a:rPr lang="ja-JP" altLang="en-US" dirty="0" smtClean="0">
                <a:solidFill>
                  <a:srgbClr val="0080FF"/>
                </a:solidFill>
                <a:latin typeface="小塚ゴシック Pr6N M"/>
                <a:ea typeface="小塚ゴシック Pr6N M"/>
                <a:cs typeface="小塚ゴシック Pr6N M"/>
              </a:rPr>
              <a:t> </a:t>
            </a:r>
            <a:r>
              <a:rPr lang="ja-JP" altLang="en-US" sz="1600" dirty="0">
                <a:solidFill>
                  <a:srgbClr val="0080FF"/>
                </a:solidFill>
                <a:latin typeface="小塚ゴシック Pr6N M"/>
                <a:ea typeface="小塚ゴシック Pr6N M"/>
                <a:cs typeface="小塚ゴシック Pr6N M"/>
              </a:rPr>
              <a:t>誕生の </a:t>
            </a:r>
            <a:r>
              <a:rPr lang="ja-JP" altLang="en-US" dirty="0" smtClean="0">
                <a:solidFill>
                  <a:srgbClr val="0080FF"/>
                </a:solidFill>
                <a:latin typeface="小塚ゴシック Pr6N M"/>
                <a:ea typeface="小塚ゴシック Pr6N M"/>
                <a:cs typeface="小塚ゴシック Pr6N M"/>
              </a:rPr>
              <a:t>キッカケ</a:t>
            </a:r>
            <a:endParaRPr lang="ja-JP" altLang="en-US" dirty="0">
              <a:solidFill>
                <a:srgbClr val="0080FF"/>
              </a:solidFill>
              <a:latin typeface="小塚ゴシック Pr6N M"/>
              <a:ea typeface="小塚ゴシック Pr6N M"/>
              <a:cs typeface="小塚ゴシック Pr6N M"/>
            </a:endParaRPr>
          </a:p>
        </p:txBody>
      </p:sp>
      <p:sp>
        <p:nvSpPr>
          <p:cNvPr id="48" name="テキスト ボックス 47"/>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03740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603341" y="1377004"/>
            <a:ext cx="3658374" cy="800219"/>
          </a:xfrm>
          <a:prstGeom prst="rect">
            <a:avLst/>
          </a:prstGeom>
          <a:noFill/>
        </p:spPr>
        <p:txBody>
          <a:bodyPr wrap="none" rtlCol="0">
            <a:spAutoFit/>
          </a:bodyPr>
          <a:lstStyle/>
          <a:p>
            <a:r>
              <a:rPr lang="ja-JP" altLang="en-US" sz="2300" dirty="0" smtClean="0">
                <a:solidFill>
                  <a:srgbClr val="0080FF"/>
                </a:solidFill>
                <a:latin typeface="小塚ゴシック Pro M"/>
                <a:ea typeface="小塚ゴシック Pro M"/>
                <a:cs typeface="小塚ゴシック Pro M"/>
              </a:rPr>
              <a:t>知りたい地域の</a:t>
            </a:r>
            <a:r>
              <a:rPr lang="en-US" altLang="ja-JP" sz="2300" dirty="0" smtClean="0">
                <a:solidFill>
                  <a:srgbClr val="0080FF"/>
                </a:solidFill>
                <a:latin typeface="小塚ゴシック Pro M"/>
                <a:ea typeface="小塚ゴシック Pro M"/>
                <a:cs typeface="小塚ゴシック Pro M"/>
              </a:rPr>
              <a:t>1</a:t>
            </a:r>
            <a:r>
              <a:rPr lang="ja-JP" altLang="en-US" sz="2300" dirty="0" smtClean="0">
                <a:solidFill>
                  <a:srgbClr val="0080FF"/>
                </a:solidFill>
                <a:latin typeface="小塚ゴシック Pro M"/>
                <a:ea typeface="小塚ゴシック Pro M"/>
                <a:cs typeface="小塚ゴシック Pro M"/>
              </a:rPr>
              <a:t>時間ごとの</a:t>
            </a:r>
            <a:endParaRPr lang="en-US" altLang="ja-JP" sz="2300" dirty="0" smtClean="0">
              <a:solidFill>
                <a:srgbClr val="0080FF"/>
              </a:solidFill>
              <a:latin typeface="小塚ゴシック Pro M"/>
              <a:ea typeface="小塚ゴシック Pro M"/>
              <a:cs typeface="小塚ゴシック Pro M"/>
            </a:endParaRPr>
          </a:p>
          <a:p>
            <a:r>
              <a:rPr lang="ja-JP" altLang="en-US" sz="2300" dirty="0" smtClean="0">
                <a:solidFill>
                  <a:srgbClr val="0080FF"/>
                </a:solidFill>
                <a:latin typeface="小塚ゴシック Pro M"/>
                <a:ea typeface="小塚ゴシック Pro M"/>
                <a:cs typeface="小塚ゴシック Pro M"/>
              </a:rPr>
              <a:t>熱中症の危険度が分かる！</a:t>
            </a:r>
            <a:endParaRPr lang="ja-JP" altLang="en-US" sz="2300" dirty="0">
              <a:solidFill>
                <a:srgbClr val="0080FF"/>
              </a:solidFill>
              <a:latin typeface="小塚ゴシック Pro M"/>
              <a:ea typeface="小塚ゴシック Pro M"/>
              <a:cs typeface="小塚ゴシック Pro M"/>
            </a:endParaRPr>
          </a:p>
        </p:txBody>
      </p:sp>
      <p:sp>
        <p:nvSpPr>
          <p:cNvPr id="45" name="テキスト ボックス 44"/>
          <p:cNvSpPr txBox="1"/>
          <p:nvPr/>
        </p:nvSpPr>
        <p:spPr>
          <a:xfrm>
            <a:off x="112281" y="2251940"/>
            <a:ext cx="4560272" cy="1693612"/>
          </a:xfrm>
          <a:prstGeom prst="rect">
            <a:avLst/>
          </a:prstGeom>
          <a:noFill/>
        </p:spPr>
        <p:txBody>
          <a:bodyPr wrap="square" rtlCol="0">
            <a:noAutofit/>
          </a:bodyPr>
          <a:lstStyle/>
          <a:p>
            <a:pPr defTabSz="914400"/>
            <a:r>
              <a:rPr lang="ja-JP" altLang="en-US" sz="120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「熱中症警戒計」は、取得した気象庁の観測データをもとに、最新の「暑さ指数（</a:t>
            </a:r>
            <a:r>
              <a:rPr lang="en-US" altLang="ja-JP" sz="1200" dirty="0" smtClean="0">
                <a:latin typeface="ＭＳ Ｐゴシック" panose="020B0600070205080204" pitchFamily="50" charset="-128"/>
                <a:cs typeface="小塚ゴシック Pr6N L"/>
              </a:rPr>
              <a:t>WBGT※</a:t>
            </a:r>
            <a:r>
              <a:rPr lang="ja-JP" altLang="en-US" sz="1200" dirty="0" smtClean="0">
                <a:latin typeface="ＭＳ Ｐゴシック" panose="020B0600070205080204" pitchFamily="50" charset="-128"/>
                <a:cs typeface="小塚ゴシック Pr6N L"/>
              </a:rPr>
              <a:t>）」を算出し、</a:t>
            </a:r>
            <a:r>
              <a:rPr lang="ja-JP" altLang="en-US" sz="1200" dirty="0">
                <a:latin typeface="ＭＳ Ｐゴシック" panose="020B0600070205080204" pitchFamily="50" charset="-128"/>
                <a:cs typeface="小塚ゴシック Pr6N L"/>
              </a:rPr>
              <a:t>熱中症になりやすい危険度を教えてくれる</a:t>
            </a:r>
            <a:r>
              <a:rPr lang="ja-JP" altLang="en-US" sz="1200" dirty="0" smtClean="0">
                <a:latin typeface="ＭＳ Ｐゴシック" panose="020B0600070205080204" pitchFamily="50" charset="-128"/>
                <a:cs typeface="小塚ゴシック Pr6N L"/>
              </a:rPr>
              <a:t>アプリで</a:t>
            </a:r>
            <a:r>
              <a:rPr lang="ja-JP" altLang="en-US" sz="1200" dirty="0">
                <a:latin typeface="ＭＳ Ｐゴシック" panose="020B0600070205080204" pitchFamily="50" charset="-128"/>
                <a:cs typeface="小塚ゴシック Pr6N L"/>
              </a:rPr>
              <a:t>ある。表示</a:t>
            </a:r>
            <a:r>
              <a:rPr lang="ja-JP" altLang="en-US" sz="1200" dirty="0" smtClean="0">
                <a:latin typeface="ＭＳ Ｐゴシック" panose="020B0600070205080204" pitchFamily="50" charset="-128"/>
                <a:cs typeface="小塚ゴシック Pr6N L"/>
              </a:rPr>
              <a:t>される「</a:t>
            </a:r>
            <a:r>
              <a:rPr lang="ja-JP" altLang="en-US" sz="1200" dirty="0">
                <a:latin typeface="ＭＳ Ｐゴシック" panose="020B0600070205080204" pitchFamily="50" charset="-128"/>
                <a:cs typeface="小塚ゴシック Pr6N L"/>
              </a:rPr>
              <a:t>気温」「湿度」「</a:t>
            </a:r>
            <a:r>
              <a:rPr lang="en-US" altLang="ja-JP" sz="1200" dirty="0">
                <a:latin typeface="ＭＳ Ｐゴシック" panose="020B0600070205080204" pitchFamily="50" charset="-128"/>
                <a:cs typeface="小塚ゴシック Pr6N L"/>
              </a:rPr>
              <a:t>WBGT</a:t>
            </a:r>
            <a:r>
              <a:rPr lang="ja-JP" altLang="en-US" sz="1200" dirty="0">
                <a:latin typeface="ＭＳ Ｐゴシック" panose="020B0600070205080204" pitchFamily="50" charset="-128"/>
                <a:cs typeface="小塚ゴシック Pr6N L"/>
              </a:rPr>
              <a:t>」</a:t>
            </a:r>
            <a:r>
              <a:rPr lang="ja-JP" altLang="en-US" sz="1200" dirty="0" smtClean="0">
                <a:latin typeface="ＭＳ Ｐゴシック" panose="020B0600070205080204" pitchFamily="50" charset="-128"/>
                <a:cs typeface="小塚ゴシック Pr6N L"/>
              </a:rPr>
              <a:t>は、１時間</a:t>
            </a:r>
            <a:r>
              <a:rPr lang="ja-JP" altLang="en-US" sz="1200" dirty="0">
                <a:latin typeface="ＭＳ Ｐゴシック" panose="020B0600070205080204" pitchFamily="50" charset="-128"/>
                <a:cs typeface="小塚ゴシック Pr6N L"/>
              </a:rPr>
              <a:t>ごとに更新</a:t>
            </a:r>
            <a:r>
              <a:rPr lang="ja-JP" altLang="en-US" sz="1200" dirty="0" smtClean="0">
                <a:latin typeface="ＭＳ Ｐゴシック" panose="020B0600070205080204" pitchFamily="50" charset="-128"/>
                <a:cs typeface="小塚ゴシック Pr6N L"/>
              </a:rPr>
              <a:t>される。（例：朝</a:t>
            </a:r>
            <a:r>
              <a:rPr lang="ja-JP" altLang="en-US" sz="1200" dirty="0">
                <a:latin typeface="ＭＳ Ｐゴシック" panose="020B0600070205080204" pitchFamily="50" charset="-128"/>
                <a:cs typeface="小塚ゴシック Pr6N L"/>
              </a:rPr>
              <a:t>の</a:t>
            </a:r>
            <a:r>
              <a:rPr lang="en-US" altLang="ja-JP" sz="1200" dirty="0">
                <a:latin typeface="ＭＳ Ｐゴシック" panose="020B0600070205080204" pitchFamily="50" charset="-128"/>
                <a:cs typeface="小塚ゴシック Pr6N L"/>
              </a:rPr>
              <a:t>10:30</a:t>
            </a:r>
            <a:r>
              <a:rPr lang="ja-JP" altLang="en-US" sz="1200" dirty="0" smtClean="0">
                <a:latin typeface="ＭＳ Ｐゴシック" panose="020B0600070205080204" pitchFamily="50" charset="-128"/>
                <a:cs typeface="小塚ゴシック Pr6N L"/>
              </a:rPr>
              <a:t>に検索すると、</a:t>
            </a:r>
            <a:r>
              <a:rPr lang="en-US" altLang="ja-JP" sz="1200" dirty="0" smtClean="0">
                <a:latin typeface="ＭＳ Ｐゴシック" panose="020B0600070205080204" pitchFamily="50" charset="-128"/>
                <a:cs typeface="小塚ゴシック Pr6N L"/>
              </a:rPr>
              <a:t>10</a:t>
            </a:r>
            <a:r>
              <a:rPr lang="ja-JP" altLang="en-US" sz="1200" dirty="0">
                <a:latin typeface="ＭＳ Ｐゴシック" panose="020B0600070205080204" pitchFamily="50" charset="-128"/>
                <a:cs typeface="小塚ゴシック Pr6N L"/>
              </a:rPr>
              <a:t>時現在のデータが</a:t>
            </a:r>
            <a:r>
              <a:rPr lang="ja-JP" altLang="en-US" sz="1200" dirty="0" smtClean="0">
                <a:latin typeface="ＭＳ Ｐゴシック" panose="020B0600070205080204" pitchFamily="50" charset="-128"/>
                <a:cs typeface="小塚ゴシック Pr6N L"/>
              </a:rPr>
              <a:t>表示。）</a:t>
            </a:r>
            <a:endParaRPr lang="en-US" altLang="ja-JP" sz="1200" dirty="0" smtClean="0">
              <a:latin typeface="ＭＳ Ｐゴシック" panose="020B0600070205080204" pitchFamily="50" charset="-128"/>
              <a:cs typeface="小塚ゴシック Pr6N L"/>
            </a:endParaRPr>
          </a:p>
          <a:p>
            <a:pPr defTabSz="914400"/>
            <a:r>
              <a:rPr lang="en-US" altLang="ja-JP" sz="1050" dirty="0">
                <a:latin typeface="ＭＳ Ｐゴシック" panose="020B0600070205080204" pitchFamily="50" charset="-128"/>
                <a:cs typeface="小塚ゴシック Pr6N L"/>
              </a:rPr>
              <a:t>※</a:t>
            </a:r>
            <a:r>
              <a:rPr lang="ja-JP" altLang="en-US" sz="1050" dirty="0" smtClean="0">
                <a:latin typeface="ＭＳ Ｐゴシック" panose="020B0600070205080204" pitchFamily="50" charset="-128"/>
                <a:cs typeface="小塚ゴシック Pr6N L"/>
              </a:rPr>
              <a:t>「湿球黒球温度」のことで、湿度、輻射熱、気温の３つを取り入れた指標</a:t>
            </a:r>
            <a:endParaRPr lang="en-US" altLang="ja-JP" sz="1050" dirty="0" smtClean="0">
              <a:latin typeface="ＭＳ Ｐゴシック" panose="020B0600070205080204" pitchFamily="50" charset="-128"/>
              <a:cs typeface="小塚ゴシック Pr6N L"/>
            </a:endParaRPr>
          </a:p>
          <a:p>
            <a:pPr defTabSz="914400"/>
            <a:endParaRPr lang="en-US" altLang="ja-JP" sz="1050" dirty="0">
              <a:latin typeface="ＭＳ Ｐゴシック" panose="020B0600070205080204" pitchFamily="50" charset="-128"/>
              <a:cs typeface="小塚ゴシック Pr6N L"/>
            </a:endParaRPr>
          </a:p>
          <a:p>
            <a:pPr defTabSz="914400"/>
            <a:r>
              <a:rPr lang="ja-JP" altLang="en-US" sz="105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熱中症</a:t>
            </a:r>
            <a:r>
              <a:rPr lang="ja-JP" altLang="en-US" sz="1200" dirty="0">
                <a:latin typeface="ＭＳ Ｐゴシック" panose="020B0600070205080204" pitchFamily="50" charset="-128"/>
                <a:cs typeface="小塚ゴシック Pr6N L"/>
              </a:rPr>
              <a:t>に関する情報を知りたい地域（＝観測点）</a:t>
            </a:r>
            <a:r>
              <a:rPr lang="ja-JP" altLang="en-US" sz="1200" dirty="0" smtClean="0">
                <a:latin typeface="ＭＳ Ｐゴシック" panose="020B0600070205080204" pitchFamily="50" charset="-128"/>
                <a:cs typeface="小塚ゴシック Pr6N L"/>
              </a:rPr>
              <a:t>を最大５つ登録</a:t>
            </a:r>
            <a:r>
              <a:rPr lang="ja-JP" altLang="en-US" sz="1200" dirty="0">
                <a:latin typeface="ＭＳ Ｐゴシック" panose="020B0600070205080204" pitchFamily="50" charset="-128"/>
                <a:cs typeface="小塚ゴシック Pr6N L"/>
              </a:rPr>
              <a:t>すること</a:t>
            </a:r>
            <a:r>
              <a:rPr lang="ja-JP" altLang="en-US" sz="1200" dirty="0" smtClean="0">
                <a:latin typeface="ＭＳ Ｐゴシック" panose="020B0600070205080204" pitchFamily="50" charset="-128"/>
                <a:cs typeface="小塚ゴシック Pr6N L"/>
              </a:rPr>
              <a:t>ができ、遠方の地域の情報の取得も可能である。</a:t>
            </a:r>
            <a:endParaRPr lang="ja-JP" altLang="en-US" sz="1200" dirty="0">
              <a:latin typeface="ＭＳ Ｐゴシック" panose="020B0600070205080204" pitchFamily="50" charset="-128"/>
              <a:cs typeface="小塚ゴシック Pr6N L"/>
            </a:endParaRPr>
          </a:p>
          <a:p>
            <a:pPr defTabSz="914400"/>
            <a:r>
              <a:rPr lang="ja-JP" altLang="en-US" sz="1200" dirty="0">
                <a:latin typeface="ＭＳ Ｐゴシック" panose="020B0600070205080204" pitchFamily="50" charset="-128"/>
                <a:cs typeface="小塚ゴシック Pr6N L"/>
              </a:rPr>
              <a:t> </a:t>
            </a:r>
            <a:endParaRPr lang="en-US" altLang="ja-JP" sz="1200" dirty="0" smtClean="0">
              <a:latin typeface="ＭＳ Ｐゴシック" panose="020B0600070205080204" pitchFamily="50" charset="-128"/>
              <a:cs typeface="小塚ゴシック Pr6N L"/>
            </a:endParaRPr>
          </a:p>
        </p:txBody>
      </p:sp>
      <p:sp>
        <p:nvSpPr>
          <p:cNvPr id="56" name="テキスト ボックス 55"/>
          <p:cNvSpPr txBox="1"/>
          <p:nvPr/>
        </p:nvSpPr>
        <p:spPr>
          <a:xfrm>
            <a:off x="2577098" y="5910557"/>
            <a:ext cx="2144671" cy="508877"/>
          </a:xfrm>
          <a:prstGeom prst="rect">
            <a:avLst/>
          </a:prstGeom>
          <a:noFill/>
        </p:spPr>
        <p:txBody>
          <a:bodyPr wrap="square" rtlCol="0">
            <a:noAutofit/>
          </a:bodyPr>
          <a:lstStyle/>
          <a:p>
            <a:pPr defTabSz="914400"/>
            <a:r>
              <a:rPr lang="ja-JP" altLang="en-US" sz="900" dirty="0">
                <a:solidFill>
                  <a:prstClr val="black"/>
                </a:solidFill>
                <a:latin typeface="ＭＳ Ｐゴシック" panose="020B0600070205080204" pitchFamily="50" charset="-128"/>
                <a:cs typeface="小塚ゴシック Pr6N L"/>
              </a:rPr>
              <a:t>日本生気象</a:t>
            </a:r>
            <a:r>
              <a:rPr lang="ja-JP" altLang="en-US" sz="900" dirty="0" smtClean="0">
                <a:solidFill>
                  <a:prstClr val="black"/>
                </a:solidFill>
                <a:latin typeface="ＭＳ Ｐゴシック" panose="020B0600070205080204" pitchFamily="50" charset="-128"/>
                <a:cs typeface="小塚ゴシック Pr6N L"/>
              </a:rPr>
              <a:t>学会では</a:t>
            </a:r>
            <a:r>
              <a:rPr lang="en-US" altLang="ja-JP" sz="900" dirty="0" smtClean="0">
                <a:solidFill>
                  <a:prstClr val="black"/>
                </a:solidFill>
                <a:latin typeface="ＭＳ Ｐゴシック" panose="020B0600070205080204" pitchFamily="50" charset="-128"/>
                <a:cs typeface="小塚ゴシック Pr6N L"/>
              </a:rPr>
              <a:t>4</a:t>
            </a:r>
            <a:r>
              <a:rPr lang="ja-JP" altLang="en-US" sz="900" dirty="0" smtClean="0">
                <a:solidFill>
                  <a:prstClr val="black"/>
                </a:solidFill>
                <a:latin typeface="ＭＳ Ｐゴシック" panose="020B0600070205080204" pitchFamily="50" charset="-128"/>
                <a:cs typeface="小塚ゴシック Pr6N L"/>
              </a:rPr>
              <a:t>段階で</a:t>
            </a:r>
            <a:r>
              <a:rPr lang="ja-JP" altLang="en-US" sz="900" dirty="0">
                <a:solidFill>
                  <a:prstClr val="black"/>
                </a:solidFill>
                <a:latin typeface="ＭＳ Ｐゴシック" panose="020B0600070205080204" pitchFamily="50" charset="-128"/>
                <a:cs typeface="小塚ゴシック Pr6N L"/>
              </a:rPr>
              <a:t>、</a:t>
            </a:r>
            <a:r>
              <a:rPr lang="ja-JP" altLang="en-US" sz="900" dirty="0" smtClean="0">
                <a:latin typeface="+mn-ea"/>
              </a:rPr>
              <a:t>日本</a:t>
            </a:r>
            <a:r>
              <a:rPr lang="ja-JP" altLang="en-US" sz="900" dirty="0">
                <a:latin typeface="+mn-ea"/>
              </a:rPr>
              <a:t>体育</a:t>
            </a:r>
            <a:r>
              <a:rPr lang="ja-JP" altLang="en-US" sz="900" dirty="0" smtClean="0">
                <a:latin typeface="+mn-ea"/>
              </a:rPr>
              <a:t>協会では</a:t>
            </a:r>
            <a:r>
              <a:rPr lang="en-US" altLang="ja-JP" sz="900" dirty="0" smtClean="0">
                <a:solidFill>
                  <a:prstClr val="black"/>
                </a:solidFill>
                <a:latin typeface="ＭＳ Ｐゴシック" panose="020B0600070205080204" pitchFamily="50" charset="-128"/>
                <a:cs typeface="小塚ゴシック Pr6N L"/>
              </a:rPr>
              <a:t>5</a:t>
            </a:r>
            <a:r>
              <a:rPr lang="ja-JP" altLang="en-US" sz="900" dirty="0">
                <a:solidFill>
                  <a:prstClr val="black"/>
                </a:solidFill>
                <a:latin typeface="ＭＳ Ｐゴシック" panose="020B0600070205080204" pitchFamily="50" charset="-128"/>
                <a:cs typeface="小塚ゴシック Pr6N L"/>
              </a:rPr>
              <a:t>段階</a:t>
            </a:r>
            <a:r>
              <a:rPr lang="ja-JP" altLang="en-US" sz="900" dirty="0" smtClean="0">
                <a:solidFill>
                  <a:prstClr val="black"/>
                </a:solidFill>
                <a:latin typeface="ＭＳ Ｐゴシック" panose="020B0600070205080204" pitchFamily="50" charset="-128"/>
                <a:cs typeface="小塚ゴシック Pr6N L"/>
              </a:rPr>
              <a:t>で熱中症危険度を表示</a:t>
            </a:r>
            <a:endParaRPr lang="en-US" altLang="ja-JP" sz="900" dirty="0">
              <a:solidFill>
                <a:prstClr val="black"/>
              </a:solidFill>
              <a:latin typeface="ＭＳ Ｐゴシック" panose="020B0600070205080204" pitchFamily="50" charset="-128"/>
              <a:cs typeface="小塚ゴシック Pr6N L"/>
            </a:endParaRPr>
          </a:p>
          <a:p>
            <a:pPr defTabSz="914400"/>
            <a:endParaRPr lang="en-US" altLang="ja-JP" sz="900" dirty="0">
              <a:solidFill>
                <a:prstClr val="black"/>
              </a:solidFill>
              <a:latin typeface="ＭＳ Ｐゴシック" panose="020B0600070205080204" pitchFamily="50" charset="-128"/>
              <a:cs typeface="小塚ゴシック Pr6N L"/>
            </a:endParaRPr>
          </a:p>
        </p:txBody>
      </p:sp>
      <p:sp>
        <p:nvSpPr>
          <p:cNvPr id="60" name="正方形/長方形 59"/>
          <p:cNvSpPr/>
          <p:nvPr/>
        </p:nvSpPr>
        <p:spPr>
          <a:xfrm>
            <a:off x="5517592" y="1522500"/>
            <a:ext cx="3436793" cy="54947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5" name="角丸四角形 64"/>
          <p:cNvSpPr/>
          <p:nvPr/>
        </p:nvSpPr>
        <p:spPr>
          <a:xfrm>
            <a:off x="5082891" y="4149081"/>
            <a:ext cx="4379028" cy="2287688"/>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6" name="角丸四角形 65"/>
          <p:cNvSpPr/>
          <p:nvPr/>
        </p:nvSpPr>
        <p:spPr>
          <a:xfrm>
            <a:off x="5121354" y="1519090"/>
            <a:ext cx="1284961" cy="575921"/>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2" name="テキスト ボックス 81"/>
          <p:cNvSpPr txBox="1"/>
          <p:nvPr/>
        </p:nvSpPr>
        <p:spPr>
          <a:xfrm>
            <a:off x="5170245" y="1628118"/>
            <a:ext cx="1256031" cy="338554"/>
          </a:xfrm>
          <a:prstGeom prst="rect">
            <a:avLst/>
          </a:prstGeom>
          <a:noFill/>
        </p:spPr>
        <p:txBody>
          <a:bodyPr wrap="square" rtlCol="0">
            <a:spAutoFit/>
          </a:bodyPr>
          <a:lstStyle/>
          <a:p>
            <a:pPr defTabSz="914400"/>
            <a:r>
              <a:rPr lang="ja-JP" altLang="en-US" sz="1600" b="1" dirty="0">
                <a:solidFill>
                  <a:prstClr val="white"/>
                </a:solidFill>
              </a:rPr>
              <a:t>使用データ</a:t>
            </a:r>
          </a:p>
        </p:txBody>
      </p:sp>
      <p:sp>
        <p:nvSpPr>
          <p:cNvPr id="83" name="正方形/長方形 82"/>
          <p:cNvSpPr/>
          <p:nvPr/>
        </p:nvSpPr>
        <p:spPr>
          <a:xfrm>
            <a:off x="6066312" y="2185203"/>
            <a:ext cx="3436793"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5" name="角丸四角形 84"/>
          <p:cNvSpPr/>
          <p:nvPr/>
        </p:nvSpPr>
        <p:spPr>
          <a:xfrm>
            <a:off x="5599734" y="2181794"/>
            <a:ext cx="1434731"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6" name="テキスト ボックス 85"/>
          <p:cNvSpPr txBox="1"/>
          <p:nvPr/>
        </p:nvSpPr>
        <p:spPr>
          <a:xfrm>
            <a:off x="5723564" y="2191090"/>
            <a:ext cx="1637744" cy="338554"/>
          </a:xfrm>
          <a:prstGeom prst="rect">
            <a:avLst/>
          </a:prstGeom>
          <a:noFill/>
        </p:spPr>
        <p:txBody>
          <a:bodyPr wrap="square" rtlCol="0">
            <a:spAutoFit/>
          </a:bodyPr>
          <a:lstStyle/>
          <a:p>
            <a:pPr defTabSz="914400"/>
            <a:r>
              <a:rPr lang="ja-JP" altLang="en-US" sz="1600" b="1" dirty="0">
                <a:solidFill>
                  <a:prstClr val="white"/>
                </a:solidFill>
              </a:rPr>
              <a:t>データ形式</a:t>
            </a:r>
          </a:p>
        </p:txBody>
      </p:sp>
      <p:sp>
        <p:nvSpPr>
          <p:cNvPr id="87" name="正方形/長方形 86"/>
          <p:cNvSpPr/>
          <p:nvPr/>
        </p:nvSpPr>
        <p:spPr>
          <a:xfrm>
            <a:off x="5558664" y="2629526"/>
            <a:ext cx="3436793" cy="4458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8" name="角丸四角形 87"/>
          <p:cNvSpPr/>
          <p:nvPr/>
        </p:nvSpPr>
        <p:spPr>
          <a:xfrm>
            <a:off x="5162426" y="2627733"/>
            <a:ext cx="1304306" cy="462708"/>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9" name="テキスト ボックス 88"/>
          <p:cNvSpPr txBox="1"/>
          <p:nvPr/>
        </p:nvSpPr>
        <p:spPr>
          <a:xfrm>
            <a:off x="5294916" y="2680839"/>
            <a:ext cx="1022183" cy="338554"/>
          </a:xfrm>
          <a:prstGeom prst="rect">
            <a:avLst/>
          </a:prstGeom>
          <a:noFill/>
        </p:spPr>
        <p:txBody>
          <a:bodyPr wrap="square" rtlCol="0">
            <a:spAutoFit/>
          </a:bodyPr>
          <a:lstStyle/>
          <a:p>
            <a:pPr defTabSz="914400"/>
            <a:r>
              <a:rPr lang="ja-JP" altLang="en-US" sz="1600" b="1" dirty="0">
                <a:solidFill>
                  <a:prstClr val="white"/>
                </a:solidFill>
              </a:rPr>
              <a:t>提供形態</a:t>
            </a:r>
          </a:p>
        </p:txBody>
      </p:sp>
      <p:pic>
        <p:nvPicPr>
          <p:cNvPr id="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892" y="2137438"/>
            <a:ext cx="523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6987" y="2597615"/>
            <a:ext cx="48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テキスト ボックス 92"/>
          <p:cNvSpPr txBox="1"/>
          <p:nvPr/>
        </p:nvSpPr>
        <p:spPr>
          <a:xfrm>
            <a:off x="6796559" y="2725975"/>
            <a:ext cx="1842103" cy="276999"/>
          </a:xfrm>
          <a:prstGeom prst="rect">
            <a:avLst/>
          </a:prstGeom>
          <a:noFill/>
        </p:spPr>
        <p:txBody>
          <a:bodyPr wrap="square" rtlCol="0">
            <a:spAutoFit/>
          </a:bodyPr>
          <a:lstStyle/>
          <a:p>
            <a:pPr algn="ctr" defTabSz="914400"/>
            <a:r>
              <a:rPr lang="ja-JP" altLang="en-US" sz="1200" dirty="0" smtClean="0"/>
              <a:t>スマートフォンアプリ</a:t>
            </a:r>
            <a:endParaRPr lang="en-US" altLang="ja-JP" sz="1200" dirty="0" smtClean="0"/>
          </a:p>
        </p:txBody>
      </p:sp>
      <p:sp>
        <p:nvSpPr>
          <p:cNvPr id="94" name="テキスト ボックス 93"/>
          <p:cNvSpPr txBox="1"/>
          <p:nvPr/>
        </p:nvSpPr>
        <p:spPr>
          <a:xfrm>
            <a:off x="7088242" y="2224438"/>
            <a:ext cx="2324589" cy="276999"/>
          </a:xfrm>
          <a:prstGeom prst="rect">
            <a:avLst/>
          </a:prstGeom>
          <a:noFill/>
        </p:spPr>
        <p:txBody>
          <a:bodyPr wrap="square" rtlCol="0">
            <a:spAutoFit/>
          </a:bodyPr>
          <a:lstStyle/>
          <a:p>
            <a:pPr algn="ctr" defTabSz="914400"/>
            <a:r>
              <a:rPr lang="ja-JP" altLang="en-US" sz="1200" dirty="0" smtClean="0"/>
              <a:t>ＨＴＭＬ、ＣＳＶ等</a:t>
            </a:r>
            <a:endParaRPr lang="ja-JP" altLang="en-US" sz="1200" dirty="0"/>
          </a:p>
        </p:txBody>
      </p:sp>
      <p:sp>
        <p:nvSpPr>
          <p:cNvPr id="95" name="テキスト ボックス 94"/>
          <p:cNvSpPr txBox="1"/>
          <p:nvPr/>
        </p:nvSpPr>
        <p:spPr>
          <a:xfrm>
            <a:off x="6406315" y="1499117"/>
            <a:ext cx="2548070" cy="600164"/>
          </a:xfrm>
          <a:prstGeom prst="rect">
            <a:avLst/>
          </a:prstGeom>
          <a:noFill/>
        </p:spPr>
        <p:txBody>
          <a:bodyPr wrap="square" rtlCol="0">
            <a:spAutoFit/>
          </a:bodyPr>
          <a:lstStyle/>
          <a:p>
            <a:pPr defTabSz="914400"/>
            <a:r>
              <a:rPr lang="ja-JP" altLang="en-US" sz="1100" dirty="0" smtClean="0">
                <a:latin typeface="+mn-ea"/>
              </a:rPr>
              <a:t>観測データ</a:t>
            </a:r>
            <a:endParaRPr lang="en-US" altLang="ja-JP" sz="1100" dirty="0" smtClean="0">
              <a:latin typeface="+mn-ea"/>
            </a:endParaRPr>
          </a:p>
          <a:p>
            <a:pPr defTabSz="914400"/>
            <a:r>
              <a:rPr lang="ja-JP" altLang="en-US" sz="1100" dirty="0" smtClean="0">
                <a:latin typeface="+mn-ea"/>
              </a:rPr>
              <a:t>（気温・湿度・降水量・風向き等）</a:t>
            </a:r>
            <a:endParaRPr lang="en-US" altLang="ja-JP" sz="1100" dirty="0" smtClean="0">
              <a:latin typeface="+mn-ea"/>
            </a:endParaRPr>
          </a:p>
          <a:p>
            <a:pPr defTabSz="914400"/>
            <a:r>
              <a:rPr lang="en-US" altLang="ja-JP" sz="1100" dirty="0">
                <a:latin typeface="+mn-ea"/>
              </a:rPr>
              <a:t>※</a:t>
            </a:r>
            <a:r>
              <a:rPr lang="ja-JP" altLang="en-US" sz="1100" dirty="0" smtClean="0">
                <a:latin typeface="+mn-ea"/>
              </a:rPr>
              <a:t>気象庁より取得</a:t>
            </a:r>
            <a:endParaRPr lang="en-US" altLang="ja-JP" sz="1100" dirty="0" smtClean="0">
              <a:latin typeface="+mn-ea"/>
            </a:endParaRPr>
          </a:p>
        </p:txBody>
      </p:sp>
      <p:sp>
        <p:nvSpPr>
          <p:cNvPr id="96" name="正方形/長方形 95"/>
          <p:cNvSpPr/>
          <p:nvPr/>
        </p:nvSpPr>
        <p:spPr>
          <a:xfrm>
            <a:off x="5170244" y="5033760"/>
            <a:ext cx="3027167" cy="1223412"/>
          </a:xfrm>
          <a:prstGeom prst="rect">
            <a:avLst/>
          </a:prstGeom>
        </p:spPr>
        <p:txBody>
          <a:bodyPr wrap="square">
            <a:spAutoFit/>
          </a:bodyPr>
          <a:lstStyle/>
          <a:p>
            <a:pPr defTabSz="914400"/>
            <a:r>
              <a:rPr lang="ja-JP" altLang="en-US" sz="1050" dirty="0">
                <a:latin typeface="ＭＳ Ｐゴシック" panose="020B0600070205080204" pitchFamily="50" charset="-128"/>
              </a:rPr>
              <a:t>　「熱中症メモ</a:t>
            </a:r>
            <a:r>
              <a:rPr lang="ja-JP" altLang="en-US" sz="1050" dirty="0" smtClean="0">
                <a:latin typeface="ＭＳ Ｐゴシック" panose="020B0600070205080204" pitchFamily="50" charset="-128"/>
              </a:rPr>
              <a:t>」の機能では、熱中症</a:t>
            </a:r>
            <a:r>
              <a:rPr lang="ja-JP" altLang="en-US" sz="1050" dirty="0">
                <a:latin typeface="ＭＳ Ｐゴシック" panose="020B0600070205080204" pitchFamily="50" charset="-128"/>
              </a:rPr>
              <a:t>予防や熱中症になったときの対処方法など</a:t>
            </a:r>
            <a:r>
              <a:rPr lang="ja-JP" altLang="en-US" sz="1050" dirty="0" smtClean="0">
                <a:latin typeface="ＭＳ Ｐゴシック" panose="020B0600070205080204" pitchFamily="50" charset="-128"/>
              </a:rPr>
              <a:t>の情報が手に入るのもアプリ</a:t>
            </a:r>
            <a:r>
              <a:rPr lang="ja-JP" altLang="en-US" sz="1050" dirty="0">
                <a:latin typeface="ＭＳ Ｐゴシック" panose="020B0600070205080204" pitchFamily="50" charset="-128"/>
              </a:rPr>
              <a:t>の</a:t>
            </a:r>
            <a:r>
              <a:rPr lang="ja-JP" altLang="en-US" sz="1050" dirty="0" smtClean="0">
                <a:latin typeface="ＭＳ Ｐゴシック" panose="020B0600070205080204" pitchFamily="50" charset="-128"/>
              </a:rPr>
              <a:t>ポイントである。</a:t>
            </a:r>
            <a:r>
              <a:rPr lang="ja-JP" altLang="en-US" sz="1050" dirty="0">
                <a:latin typeface="ＭＳ Ｐゴシック" panose="020B0600070205080204" pitchFamily="50" charset="-128"/>
              </a:rPr>
              <a:t>「どんな日が熱中症になりやすいのか？」「熱中症の予防方法は？」という情報をイラスト付きで教えて</a:t>
            </a:r>
            <a:r>
              <a:rPr lang="ja-JP" altLang="en-US" sz="1050" dirty="0" smtClean="0">
                <a:latin typeface="ＭＳ Ｐゴシック" panose="020B0600070205080204" pitchFamily="50" charset="-128"/>
              </a:rPr>
              <a:t>くれるため、容易に理解</a:t>
            </a:r>
            <a:r>
              <a:rPr lang="ja-JP" altLang="en-US" sz="1050" dirty="0">
                <a:latin typeface="ＭＳ Ｐゴシック" panose="020B0600070205080204" pitchFamily="50" charset="-128"/>
              </a:rPr>
              <a:t>する事が</a:t>
            </a:r>
            <a:r>
              <a:rPr lang="ja-JP" altLang="en-US" sz="1050" dirty="0" smtClean="0">
                <a:latin typeface="ＭＳ Ｐゴシック" panose="020B0600070205080204" pitchFamily="50" charset="-128"/>
              </a:rPr>
              <a:t>でき、友達</a:t>
            </a:r>
            <a:r>
              <a:rPr lang="ja-JP" altLang="en-US" sz="1050" dirty="0">
                <a:latin typeface="ＭＳ Ｐゴシック" panose="020B0600070205080204" pitchFamily="50" charset="-128"/>
              </a:rPr>
              <a:t>・家族に熱中症の疑いが</a:t>
            </a:r>
            <a:r>
              <a:rPr lang="ja-JP" altLang="en-US" sz="1050" dirty="0" smtClean="0">
                <a:latin typeface="ＭＳ Ｐゴシック" panose="020B0600070205080204" pitchFamily="50" charset="-128"/>
              </a:rPr>
              <a:t>あった場合に対処することもできる。</a:t>
            </a:r>
            <a:endParaRPr lang="ja-JP" altLang="en-US" sz="1050" dirty="0">
              <a:latin typeface="ＭＳ Ｐゴシック" panose="020B0600070205080204" pitchFamily="50" charset="-128"/>
            </a:endParaRPr>
          </a:p>
        </p:txBody>
      </p:sp>
      <p:sp>
        <p:nvSpPr>
          <p:cNvPr id="98" name="正方形/長方形 97"/>
          <p:cNvSpPr/>
          <p:nvPr/>
        </p:nvSpPr>
        <p:spPr>
          <a:xfrm>
            <a:off x="5970843" y="3181415"/>
            <a:ext cx="3436793" cy="42895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a:off x="5504265" y="3181414"/>
            <a:ext cx="970127" cy="442303"/>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5582728" y="3240413"/>
            <a:ext cx="967168" cy="338554"/>
          </a:xfrm>
          <a:prstGeom prst="rect">
            <a:avLst/>
          </a:prstGeom>
          <a:noFill/>
        </p:spPr>
        <p:txBody>
          <a:bodyPr wrap="square" rtlCol="0">
            <a:spAutoFit/>
          </a:bodyPr>
          <a:lstStyle/>
          <a:p>
            <a:r>
              <a:rPr lang="ja-JP" altLang="en-US" sz="1600" b="1" dirty="0">
                <a:solidFill>
                  <a:schemeClr val="bg1"/>
                </a:solidFill>
              </a:rPr>
              <a:t>受賞歴</a:t>
            </a:r>
            <a:endParaRPr kumimoji="1" lang="ja-JP" altLang="en-US" sz="1600" b="1" dirty="0">
              <a:solidFill>
                <a:schemeClr val="bg1"/>
              </a:solidFill>
            </a:endParaRPr>
          </a:p>
        </p:txBody>
      </p:sp>
      <p:pic>
        <p:nvPicPr>
          <p:cNvPr id="1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7901" y="3191692"/>
            <a:ext cx="3333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テキスト ボックス 106"/>
          <p:cNvSpPr txBox="1"/>
          <p:nvPr/>
        </p:nvSpPr>
        <p:spPr>
          <a:xfrm>
            <a:off x="6524853" y="3253298"/>
            <a:ext cx="2662472" cy="307777"/>
          </a:xfrm>
          <a:prstGeom prst="rect">
            <a:avLst/>
          </a:prstGeom>
          <a:noFill/>
        </p:spPr>
        <p:txBody>
          <a:bodyPr wrap="square" rtlCol="0">
            <a:spAutoFit/>
          </a:bodyPr>
          <a:lstStyle/>
          <a:p>
            <a:pPr algn="ctr"/>
            <a:r>
              <a:rPr lang="en-US" altLang="ja-JP" sz="1400" dirty="0">
                <a:latin typeface="+mn-ea"/>
              </a:rPr>
              <a:t>―</a:t>
            </a:r>
            <a:endParaRPr lang="ja-JP" altLang="en-US" sz="1400" dirty="0">
              <a:latin typeface="+mn-ea"/>
            </a:endParaRPr>
          </a:p>
        </p:txBody>
      </p:sp>
      <p:pic>
        <p:nvPicPr>
          <p:cNvPr id="10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3127" y="4221756"/>
            <a:ext cx="714375" cy="63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pic>
        <p:nvPicPr>
          <p:cNvPr id="3" name="図 2"/>
          <p:cNvPicPr>
            <a:picLocks noChangeAspect="1"/>
          </p:cNvPicPr>
          <p:nvPr/>
        </p:nvPicPr>
        <p:blipFill rotWithShape="1">
          <a:blip r:embed="rId6"/>
          <a:srcRect l="19663" t="21021" r="52164" b="8674"/>
          <a:stretch/>
        </p:blipFill>
        <p:spPr>
          <a:xfrm>
            <a:off x="8269373" y="4937175"/>
            <a:ext cx="886779" cy="1189434"/>
          </a:xfrm>
          <a:prstGeom prst="rect">
            <a:avLst/>
          </a:prstGeom>
        </p:spPr>
      </p:pic>
      <p:sp>
        <p:nvSpPr>
          <p:cNvPr id="58" name="テキスト ボックス 57"/>
          <p:cNvSpPr txBox="1"/>
          <p:nvPr/>
        </p:nvSpPr>
        <p:spPr>
          <a:xfrm>
            <a:off x="7852434" y="6096176"/>
            <a:ext cx="1906981" cy="208442"/>
          </a:xfrm>
          <a:prstGeom prst="rect">
            <a:avLst/>
          </a:prstGeom>
          <a:noFill/>
        </p:spPr>
        <p:txBody>
          <a:bodyPr wrap="square" rtlCol="0">
            <a:noAutofit/>
          </a:bodyPr>
          <a:lstStyle/>
          <a:p>
            <a:pPr algn="ctr" defTabSz="914400"/>
            <a:r>
              <a:rPr lang="ja-JP" altLang="en-US" sz="900" dirty="0">
                <a:solidFill>
                  <a:prstClr val="black"/>
                </a:solidFill>
                <a:latin typeface="ＭＳ Ｐゴシック" panose="020B0600070205080204" pitchFamily="50" charset="-128"/>
                <a:cs typeface="小塚ゴシック Pr6N L"/>
              </a:rPr>
              <a:t>熱中症になったとき</a:t>
            </a:r>
            <a:r>
              <a:rPr lang="ja-JP" altLang="en-US" sz="900" dirty="0" smtClean="0">
                <a:solidFill>
                  <a:prstClr val="black"/>
                </a:solidFill>
                <a:latin typeface="ＭＳ Ｐゴシック" panose="020B0600070205080204" pitchFamily="50" charset="-128"/>
                <a:cs typeface="小塚ゴシック Pr6N L"/>
              </a:rPr>
              <a:t>の</a:t>
            </a:r>
            <a:endParaRPr lang="en-US" altLang="ja-JP" sz="900" dirty="0" smtClean="0">
              <a:solidFill>
                <a:prstClr val="black"/>
              </a:solidFill>
              <a:latin typeface="ＭＳ Ｐゴシック" panose="020B0600070205080204" pitchFamily="50" charset="-128"/>
              <a:cs typeface="小塚ゴシック Pr6N L"/>
            </a:endParaRPr>
          </a:p>
          <a:p>
            <a:pPr algn="ctr" defTabSz="914400"/>
            <a:r>
              <a:rPr lang="ja-JP" altLang="en-US" sz="900" dirty="0" smtClean="0">
                <a:solidFill>
                  <a:prstClr val="black"/>
                </a:solidFill>
                <a:latin typeface="ＭＳ Ｐゴシック" panose="020B0600070205080204" pitchFamily="50" charset="-128"/>
                <a:cs typeface="小塚ゴシック Pr6N L"/>
              </a:rPr>
              <a:t>対処方法</a:t>
            </a:r>
            <a:endParaRPr lang="en-US" altLang="ja-JP" sz="900" dirty="0">
              <a:solidFill>
                <a:prstClr val="black"/>
              </a:solidFill>
              <a:latin typeface="ＭＳ Ｐゴシック" panose="020B0600070205080204" pitchFamily="50" charset="-128"/>
              <a:cs typeface="小塚ゴシック Pr6N L"/>
            </a:endParaRPr>
          </a:p>
        </p:txBody>
      </p:sp>
      <p:pic>
        <p:nvPicPr>
          <p:cNvPr id="5" name="図 4"/>
          <p:cNvPicPr>
            <a:picLocks noChangeAspect="1"/>
          </p:cNvPicPr>
          <p:nvPr/>
        </p:nvPicPr>
        <p:blipFill rotWithShape="1">
          <a:blip r:embed="rId7"/>
          <a:srcRect l="37180" t="25670" r="43493" b="18336"/>
          <a:stretch/>
        </p:blipFill>
        <p:spPr>
          <a:xfrm>
            <a:off x="2471752" y="3997866"/>
            <a:ext cx="1191766" cy="1855836"/>
          </a:xfrm>
          <a:prstGeom prst="rect">
            <a:avLst/>
          </a:prstGeom>
        </p:spPr>
      </p:pic>
      <p:pic>
        <p:nvPicPr>
          <p:cNvPr id="6" name="図 5"/>
          <p:cNvPicPr>
            <a:picLocks noChangeAspect="1"/>
          </p:cNvPicPr>
          <p:nvPr/>
        </p:nvPicPr>
        <p:blipFill rotWithShape="1">
          <a:blip r:embed="rId8"/>
          <a:srcRect l="37422" t="25666" r="43732" b="18341"/>
          <a:stretch/>
        </p:blipFill>
        <p:spPr>
          <a:xfrm>
            <a:off x="3686608" y="3994725"/>
            <a:ext cx="1180320" cy="1884899"/>
          </a:xfrm>
          <a:prstGeom prst="rect">
            <a:avLst/>
          </a:prstGeom>
        </p:spPr>
      </p:pic>
      <p:sp>
        <p:nvSpPr>
          <p:cNvPr id="7" name="正方形/長方形 6"/>
          <p:cNvSpPr/>
          <p:nvPr/>
        </p:nvSpPr>
        <p:spPr>
          <a:xfrm>
            <a:off x="114056" y="4019315"/>
            <a:ext cx="2448169" cy="2308324"/>
          </a:xfrm>
          <a:prstGeom prst="rect">
            <a:avLst/>
          </a:prstGeom>
        </p:spPr>
        <p:txBody>
          <a:bodyPr wrap="square">
            <a:spAutoFit/>
          </a:bodyPr>
          <a:lstStyle/>
          <a:p>
            <a:r>
              <a:rPr lang="ja-JP" altLang="en-US" sz="1200" dirty="0" smtClean="0">
                <a:latin typeface="+mn-ea"/>
              </a:rPr>
              <a:t>　アプリでは、</a:t>
            </a:r>
            <a:r>
              <a:rPr lang="en-US" altLang="ja-JP" sz="1200" dirty="0" smtClean="0">
                <a:latin typeface="+mn-ea"/>
              </a:rPr>
              <a:t>WBGT</a:t>
            </a:r>
            <a:r>
              <a:rPr lang="ja-JP" altLang="en-US" sz="1200" dirty="0" smtClean="0">
                <a:latin typeface="+mn-ea"/>
              </a:rPr>
              <a:t>値から日本</a:t>
            </a:r>
            <a:r>
              <a:rPr lang="ja-JP" altLang="en-US" sz="1200" dirty="0">
                <a:latin typeface="+mn-ea"/>
              </a:rPr>
              <a:t>生気象学会が設定した</a:t>
            </a:r>
            <a:r>
              <a:rPr lang="ja-JP" altLang="en-US" sz="1200" dirty="0" smtClean="0">
                <a:latin typeface="+mn-ea"/>
              </a:rPr>
              <a:t>基準による４段階の熱中症危険度</a:t>
            </a:r>
            <a:r>
              <a:rPr lang="ja-JP" altLang="en-US" sz="1200" dirty="0">
                <a:latin typeface="+mn-ea"/>
              </a:rPr>
              <a:t>か</a:t>
            </a:r>
            <a:r>
              <a:rPr lang="ja-JP" altLang="en-US" sz="1200" dirty="0" smtClean="0">
                <a:latin typeface="+mn-ea"/>
              </a:rPr>
              <a:t>日本</a:t>
            </a:r>
            <a:r>
              <a:rPr lang="ja-JP" altLang="en-US" sz="1200" dirty="0">
                <a:latin typeface="+mn-ea"/>
              </a:rPr>
              <a:t>体育協会が設定した基準に</a:t>
            </a:r>
            <a:r>
              <a:rPr lang="ja-JP" altLang="en-US" sz="1200" dirty="0" smtClean="0">
                <a:latin typeface="+mn-ea"/>
              </a:rPr>
              <a:t>よる</a:t>
            </a:r>
            <a:r>
              <a:rPr lang="en-US" altLang="ja-JP" sz="1200" dirty="0" smtClean="0">
                <a:latin typeface="+mn-ea"/>
              </a:rPr>
              <a:t>5</a:t>
            </a:r>
            <a:r>
              <a:rPr lang="ja-JP" altLang="en-US" sz="1200" dirty="0" smtClean="0">
                <a:latin typeface="+mn-ea"/>
              </a:rPr>
              <a:t>段階</a:t>
            </a:r>
            <a:r>
              <a:rPr lang="ja-JP" altLang="en-US" sz="1200" dirty="0">
                <a:latin typeface="+mn-ea"/>
              </a:rPr>
              <a:t>の</a:t>
            </a:r>
            <a:r>
              <a:rPr lang="ja-JP" altLang="en-US" sz="1200" dirty="0" smtClean="0">
                <a:latin typeface="+mn-ea"/>
              </a:rPr>
              <a:t>熱中症</a:t>
            </a:r>
            <a:r>
              <a:rPr lang="ja-JP" altLang="en-US" sz="1200" dirty="0">
                <a:latin typeface="+mn-ea"/>
              </a:rPr>
              <a:t>危険度の、どちらを使いたいかを選ぶことができる</a:t>
            </a:r>
            <a:r>
              <a:rPr lang="ja-JP" altLang="en-US" sz="1200" dirty="0" smtClean="0">
                <a:latin typeface="+mn-ea"/>
              </a:rPr>
              <a:t>。</a:t>
            </a:r>
            <a:endParaRPr lang="en-US" altLang="ja-JP" sz="1200" dirty="0" smtClean="0">
              <a:latin typeface="+mn-ea"/>
            </a:endParaRPr>
          </a:p>
          <a:p>
            <a:endParaRPr lang="en-US" altLang="ja-JP" sz="1200" dirty="0" smtClean="0">
              <a:latin typeface="+mn-ea"/>
            </a:endParaRPr>
          </a:p>
          <a:p>
            <a:r>
              <a:rPr lang="ja-JP" altLang="en-US" sz="1200" dirty="0">
                <a:latin typeface="+mn-ea"/>
              </a:rPr>
              <a:t>　また</a:t>
            </a:r>
            <a:r>
              <a:rPr lang="ja-JP" altLang="en-US" sz="1200" dirty="0" smtClean="0">
                <a:latin typeface="+mn-ea"/>
              </a:rPr>
              <a:t>、その場で気温</a:t>
            </a:r>
            <a:r>
              <a:rPr lang="ja-JP" altLang="en-US" sz="1200" dirty="0">
                <a:latin typeface="+mn-ea"/>
              </a:rPr>
              <a:t>と湿度を</a:t>
            </a:r>
            <a:r>
              <a:rPr lang="ja-JP" altLang="en-US" sz="1200" dirty="0" smtClean="0">
                <a:latin typeface="+mn-ea"/>
              </a:rPr>
              <a:t>測定することができれば、室内であっても熱中症危険度を把握することができるため、室内で</a:t>
            </a:r>
            <a:r>
              <a:rPr lang="ja-JP" altLang="en-US" sz="1200" dirty="0">
                <a:latin typeface="+mn-ea"/>
              </a:rPr>
              <a:t>運動</a:t>
            </a:r>
            <a:r>
              <a:rPr lang="ja-JP" altLang="en-US" sz="1200" dirty="0" smtClean="0">
                <a:latin typeface="+mn-ea"/>
              </a:rPr>
              <a:t>するときなどにも対応可能。</a:t>
            </a:r>
            <a:endParaRPr lang="en-US" altLang="ja-JP" sz="1200" dirty="0" smtClean="0">
              <a:latin typeface="+mn-ea"/>
            </a:endParaRPr>
          </a:p>
        </p:txBody>
      </p:sp>
      <p:sp>
        <p:nvSpPr>
          <p:cNvPr id="63"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熱中症警戒計</a:t>
            </a:r>
            <a:endParaRPr lang="ja-JP" altLang="en-US" sz="3600" dirty="0">
              <a:solidFill>
                <a:schemeClr val="bg1"/>
              </a:solidFill>
              <a:latin typeface="小塚ゴシック Pro M"/>
              <a:ea typeface="小塚ゴシック Pro M"/>
              <a:cs typeface="小塚ゴシック Pro M"/>
            </a:endParaRPr>
          </a:p>
        </p:txBody>
      </p:sp>
      <p:sp>
        <p:nvSpPr>
          <p:cNvPr id="64"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熱中症になりやすい危険度を段階評価で教えてくれる！</a:t>
            </a:r>
            <a:r>
              <a:rPr lang="ja-JP" altLang="en-US" sz="1400" dirty="0">
                <a:solidFill>
                  <a:srgbClr val="FFFFFF"/>
                </a:solidFill>
                <a:latin typeface="小塚ゴシック Pr6N R"/>
                <a:ea typeface="小塚ゴシック Pr6N R"/>
                <a:cs typeface="小塚ゴシック Pr6N R"/>
              </a:rPr>
              <a:t>　</a:t>
            </a:r>
          </a:p>
        </p:txBody>
      </p:sp>
      <p:sp>
        <p:nvSpPr>
          <p:cNvPr id="6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ja-JP" sz="1400" dirty="0">
                <a:solidFill>
                  <a:srgbClr val="FFFFFF"/>
                </a:solidFill>
                <a:latin typeface="小塚ゴシック Pr6N R"/>
                <a:ea typeface="小塚ゴシック Pr6N R"/>
                <a:cs typeface="小塚ゴシック Pr6N R"/>
              </a:rPr>
              <a:t>TAKAHIRO IZAKI © 2012 </a:t>
            </a:r>
            <a:r>
              <a:rPr lang="en-US" altLang="ja-JP" sz="1400" dirty="0" err="1" smtClean="0">
                <a:solidFill>
                  <a:srgbClr val="FFFFFF"/>
                </a:solidFill>
                <a:latin typeface="小塚ゴシック Pr6N R"/>
                <a:ea typeface="小塚ゴシック Pr6N R"/>
                <a:cs typeface="小塚ゴシック Pr6N R"/>
              </a:rPr>
              <a:t>maibokun</a:t>
            </a:r>
            <a:endParaRPr lang="ja-JP" altLang="en-US" sz="1400" dirty="0">
              <a:solidFill>
                <a:schemeClr val="bg1"/>
              </a:solidFill>
              <a:latin typeface="小塚ゴシック Pr6N L"/>
              <a:ea typeface="小塚ゴシック Pr6N L"/>
              <a:cs typeface="小塚ゴシック Pr6N L"/>
            </a:endParaRPr>
          </a:p>
        </p:txBody>
      </p:sp>
      <p:grpSp>
        <p:nvGrpSpPr>
          <p:cNvPr id="71" name="図形グループ 24"/>
          <p:cNvGrpSpPr/>
          <p:nvPr/>
        </p:nvGrpSpPr>
        <p:grpSpPr>
          <a:xfrm>
            <a:off x="6255233" y="250008"/>
            <a:ext cx="752743" cy="752743"/>
            <a:chOff x="6255233" y="281179"/>
            <a:chExt cx="752743" cy="752743"/>
          </a:xfrm>
          <a:noFill/>
        </p:grpSpPr>
        <p:sp>
          <p:nvSpPr>
            <p:cNvPr id="73" name="角丸四角形 72"/>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テキスト ボックス 73"/>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75" name="図形グループ 36"/>
          <p:cNvGrpSpPr/>
          <p:nvPr/>
        </p:nvGrpSpPr>
        <p:grpSpPr>
          <a:xfrm>
            <a:off x="7172281" y="250008"/>
            <a:ext cx="752743" cy="752743"/>
            <a:chOff x="7154801" y="281179"/>
            <a:chExt cx="752743" cy="752743"/>
          </a:xfrm>
        </p:grpSpPr>
        <p:sp>
          <p:nvSpPr>
            <p:cNvPr id="76" name="角丸四角形 75"/>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grpSp>
        <p:nvGrpSpPr>
          <p:cNvPr id="78" name="図形グループ 33"/>
          <p:cNvGrpSpPr/>
          <p:nvPr/>
        </p:nvGrpSpPr>
        <p:grpSpPr>
          <a:xfrm>
            <a:off x="8089329" y="273549"/>
            <a:ext cx="752743" cy="752743"/>
            <a:chOff x="8060984" y="281179"/>
            <a:chExt cx="752743" cy="752743"/>
          </a:xfrm>
          <a:noFill/>
        </p:grpSpPr>
        <p:sp>
          <p:nvSpPr>
            <p:cNvPr id="79" name="角丸四角形 78"/>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80" name="テキスト ボックス 79"/>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81" name="角丸四角形 80"/>
          <p:cNvSpPr/>
          <p:nvPr/>
        </p:nvSpPr>
        <p:spPr>
          <a:xfrm>
            <a:off x="9006672" y="268046"/>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84" name="テキスト ボックス 83"/>
          <p:cNvSpPr txBox="1"/>
          <p:nvPr/>
        </p:nvSpPr>
        <p:spPr>
          <a:xfrm>
            <a:off x="8995457" y="229319"/>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pic>
        <p:nvPicPr>
          <p:cNvPr id="59" name="アイディアb.png" descr="/Users/meg/Desktop/特研/特研OD/アイコン/アイディア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9046987" y="1528155"/>
            <a:ext cx="434025" cy="522660"/>
          </a:xfrm>
          <a:prstGeom prst="rect">
            <a:avLst/>
          </a:prstGeom>
        </p:spPr>
      </p:pic>
      <p:sp>
        <p:nvSpPr>
          <p:cNvPr id="61" name="正方形/長方形 60"/>
          <p:cNvSpPr/>
          <p:nvPr/>
        </p:nvSpPr>
        <p:spPr>
          <a:xfrm>
            <a:off x="5504139" y="3727699"/>
            <a:ext cx="3436793"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5107901" y="3724291"/>
            <a:ext cx="1434731"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5492754" y="3733587"/>
            <a:ext cx="1032462" cy="338554"/>
          </a:xfrm>
          <a:prstGeom prst="rect">
            <a:avLst/>
          </a:prstGeom>
          <a:noFill/>
        </p:spPr>
        <p:txBody>
          <a:bodyPr wrap="square" rtlCol="0">
            <a:spAutoFit/>
          </a:bodyPr>
          <a:lstStyle/>
          <a:p>
            <a:r>
              <a:rPr lang="ja-JP" altLang="en-US" sz="1600" b="1" dirty="0">
                <a:solidFill>
                  <a:schemeClr val="bg1"/>
                </a:solidFill>
              </a:rPr>
              <a:t>地域</a:t>
            </a:r>
            <a:endParaRPr kumimoji="1" lang="ja-JP" altLang="en-US" sz="1600" b="1" dirty="0">
              <a:solidFill>
                <a:schemeClr val="bg1"/>
              </a:solidFill>
            </a:endParaRPr>
          </a:p>
        </p:txBody>
      </p:sp>
      <p:sp>
        <p:nvSpPr>
          <p:cNvPr id="110" name="テキスト ボックス 109"/>
          <p:cNvSpPr txBox="1"/>
          <p:nvPr/>
        </p:nvSpPr>
        <p:spPr>
          <a:xfrm>
            <a:off x="7252673" y="3793228"/>
            <a:ext cx="1030934" cy="276999"/>
          </a:xfrm>
          <a:prstGeom prst="rect">
            <a:avLst/>
          </a:prstGeom>
          <a:noFill/>
        </p:spPr>
        <p:txBody>
          <a:bodyPr wrap="square" rtlCol="0">
            <a:spAutoFit/>
          </a:bodyPr>
          <a:lstStyle/>
          <a:p>
            <a:pPr algn="ctr"/>
            <a:r>
              <a:rPr kumimoji="1" lang="ja-JP" altLang="en-US" sz="1200" dirty="0" smtClean="0"/>
              <a:t>日本全国</a:t>
            </a:r>
            <a:endParaRPr kumimoji="1" lang="ja-JP" altLang="en-US" sz="1200" dirty="0"/>
          </a:p>
        </p:txBody>
      </p:sp>
      <p:pic>
        <p:nvPicPr>
          <p:cNvPr id="111"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096461" y="3717635"/>
            <a:ext cx="362523" cy="371636"/>
          </a:xfrm>
          <a:prstGeom prst="rect">
            <a:avLst/>
          </a:prstGeom>
        </p:spPr>
      </p:pic>
      <p:sp>
        <p:nvSpPr>
          <p:cNvPr id="101" name="テキスト ボックス 100"/>
          <p:cNvSpPr txBox="1"/>
          <p:nvPr/>
        </p:nvSpPr>
        <p:spPr>
          <a:xfrm>
            <a:off x="6081126" y="4197073"/>
            <a:ext cx="2653290" cy="707886"/>
          </a:xfrm>
          <a:prstGeom prst="rect">
            <a:avLst/>
          </a:prstGeom>
          <a:noFill/>
        </p:spPr>
        <p:txBody>
          <a:bodyPr vert="horz" wrap="none" rtlCol="0">
            <a:spAutoFit/>
          </a:bodyPr>
          <a:lstStyle/>
          <a:p>
            <a:r>
              <a:rPr lang="ja-JP" altLang="en-US" sz="2000" dirty="0">
                <a:solidFill>
                  <a:srgbClr val="0E79FF"/>
                </a:solidFill>
                <a:latin typeface="フォントポにほんご"/>
                <a:ea typeface="フォントポにほんご"/>
                <a:cs typeface="フォントポにほんご"/>
              </a:rPr>
              <a:t>熱中症に関する情報を</a:t>
            </a:r>
          </a:p>
          <a:p>
            <a:r>
              <a:rPr lang="ja-JP" altLang="en-US" sz="2000" dirty="0">
                <a:solidFill>
                  <a:srgbClr val="0E79FF"/>
                </a:solidFill>
                <a:latin typeface="フォントポにほんご"/>
                <a:ea typeface="フォントポにほんご"/>
                <a:cs typeface="フォントポにほんご"/>
              </a:rPr>
              <a:t>取得することも可能</a:t>
            </a:r>
            <a:r>
              <a:rPr lang="ja-JP" altLang="en-US" sz="2000" dirty="0" smtClean="0">
                <a:solidFill>
                  <a:srgbClr val="0E79FF"/>
                </a:solidFill>
                <a:latin typeface="フォントポにほんご"/>
                <a:ea typeface="フォントポにほんご"/>
                <a:cs typeface="フォントポにほんご"/>
              </a:rPr>
              <a:t>！</a:t>
            </a:r>
            <a:endParaRPr lang="ja-JP" altLang="en-US" sz="2000" dirty="0">
              <a:solidFill>
                <a:srgbClr val="0E79FF"/>
              </a:solidFill>
              <a:latin typeface="フォントポにほんご"/>
              <a:ea typeface="フォントポにほんご"/>
              <a:cs typeface="フォントポにほんご"/>
            </a:endParaRPr>
          </a:p>
        </p:txBody>
      </p:sp>
      <p:sp>
        <p:nvSpPr>
          <p:cNvPr id="97" name="テキスト ボックス 96"/>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2628007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ＭＳ Ｐゴシック</vt:lpstr>
      <vt:lpstr>ＭＳ 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2018-02-21T07:43:59Z</dcterms:created>
  <dcterms:modified xsi:type="dcterms:W3CDTF">2018-02-21T07:44:03Z</dcterms:modified>
</cp:coreProperties>
</file>