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  <p:sldId id="256" r:id="rId3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8007"/>
    <a:srgbClr val="4ED762"/>
    <a:srgbClr val="6633FF"/>
    <a:srgbClr val="663399"/>
    <a:srgbClr val="6633CC"/>
    <a:srgbClr val="6600FF"/>
    <a:srgbClr val="9933FF"/>
    <a:srgbClr val="CC6666"/>
    <a:srgbClr val="FF3333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068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45112" y="223283"/>
            <a:ext cx="6152036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佐賀わいわい</a:t>
            </a:r>
            <a:r>
              <a:rPr lang="en-US" altLang="ja-JP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Wi-Fi</a:t>
            </a:r>
            <a:r>
              <a:rPr lang="ja-JP" altLang="en-US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マップ</a:t>
            </a:r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佐賀の</a:t>
            </a:r>
            <a:r>
              <a:rPr lang="en-US" altLang="ja-JP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Wi-Fi</a:t>
            </a:r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と観光・地域情報を発信</a:t>
            </a:r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佐賀県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grpSp>
        <p:nvGrpSpPr>
          <p:cNvPr id="53" name="図形グループ 52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</p:grpSpPr>
        <p:sp>
          <p:nvSpPr>
            <p:cNvPr id="54" name="角丸四角形 53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8" name="図形グループ 57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</p:grpSpPr>
        <p:sp>
          <p:nvSpPr>
            <p:cNvPr id="86" name="角丸四角形 85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4ED762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4ED762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4ED762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4ED762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88" name="図形グループ 87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89" name="角丸四角形 88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97" name="角丸四角形 96"/>
          <p:cNvSpPr/>
          <p:nvPr/>
        </p:nvSpPr>
        <p:spPr>
          <a:xfrm>
            <a:off x="5052210" y="4442481"/>
            <a:ext cx="4743817" cy="1982613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片側の 2 つの角を丸めた四角形 97"/>
          <p:cNvSpPr/>
          <p:nvPr/>
        </p:nvSpPr>
        <p:spPr>
          <a:xfrm>
            <a:off x="5052210" y="4442481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下矢印 98"/>
          <p:cNvSpPr/>
          <p:nvPr/>
        </p:nvSpPr>
        <p:spPr>
          <a:xfrm>
            <a:off x="7241356" y="3996116"/>
            <a:ext cx="377535" cy="396213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0" name="ハテナ.png" descr="/Users/meg/Desktop/特研/特研OD/アイコン/ハテナ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3204730"/>
            <a:ext cx="915309" cy="915309"/>
          </a:xfrm>
          <a:prstGeom prst="rect">
            <a:avLst/>
          </a:prstGeom>
        </p:spPr>
      </p:pic>
      <p:sp>
        <p:nvSpPr>
          <p:cNvPr id="101" name="テキスト ボックス 100"/>
          <p:cNvSpPr txBox="1"/>
          <p:nvPr/>
        </p:nvSpPr>
        <p:spPr>
          <a:xfrm>
            <a:off x="5217611" y="2409264"/>
            <a:ext cx="425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佐賀わいわい</a:t>
            </a:r>
            <a:r>
              <a:rPr lang="en-US" altLang="ja-JP" dirty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Wi-Fi</a:t>
            </a:r>
            <a:r>
              <a:rPr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マップ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sz="1600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誕生の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  <a:endParaRPr kumimoji="1" lang="ja-JP" altLang="en-US" dirty="0">
              <a:solidFill>
                <a:srgbClr val="308007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069984" y="2829653"/>
            <a:ext cx="4020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平成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26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年度から、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新たにフリー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環境や充電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環境の整備を促進する「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佐賀県公衆無線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LAN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等環境整備事業」に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取り組んできたところ。</a:t>
            </a:r>
            <a:endParaRPr lang="ja-JP" altLang="en-US" sz="12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上記に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よりフリー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環境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等が整備された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施設のいろんな情報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を、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外国人観光客を含めた来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県者や県民の皆様が、簡単かつ便利に入手できるよう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、検索サービス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を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開始。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103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963" y="5390367"/>
            <a:ext cx="915309" cy="915309"/>
          </a:xfrm>
          <a:prstGeom prst="rect">
            <a:avLst/>
          </a:prstGeom>
          <a:noFill/>
        </p:spPr>
      </p:pic>
      <p:sp>
        <p:nvSpPr>
          <p:cNvPr id="104" name="テキスト ボックス 103"/>
          <p:cNvSpPr txBox="1"/>
          <p:nvPr/>
        </p:nvSpPr>
        <p:spPr>
          <a:xfrm>
            <a:off x="5166303" y="4518001"/>
            <a:ext cx="436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佐賀わいわい</a:t>
            </a:r>
            <a:r>
              <a:rPr lang="en-US" altLang="ja-JP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Wi-Fi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マップ </a:t>
            </a:r>
            <a:r>
              <a:rPr lang="ja-JP" altLang="en-US" sz="1600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でこう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069985" y="5179351"/>
            <a:ext cx="42264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佐賀県を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訪れる国内外からの観光客やビジネスマンの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利便性向上に資するツールの提供。</a:t>
            </a:r>
            <a:endParaRPr lang="ja-JP" altLang="en-US" sz="12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endParaRPr lang="ja-JP" altLang="en-US" sz="12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フリー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200" dirty="0">
                <a:latin typeface="小塚ゴシック Pr6N L"/>
                <a:ea typeface="小塚ゴシック Pr6N L"/>
                <a:cs typeface="小塚ゴシック Pr6N L"/>
              </a:rPr>
              <a:t>環境等の整備を行った店舗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等施設の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PR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機会の提供。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-350" y="1496340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佐賀県内のフリー</a:t>
            </a:r>
            <a:r>
              <a:rPr lang="en-US" altLang="ja-JP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Wi-Fi</a:t>
            </a:r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スポット、</a:t>
            </a:r>
            <a:r>
              <a:rPr lang="ja-JP" altLang="en-US" sz="16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スマートフォンなどの</a:t>
            </a:r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充電ができる充電</a:t>
            </a:r>
            <a:r>
              <a:rPr lang="ja-JP" altLang="en-US" sz="16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スポットの各種施設情報を、誰</a:t>
            </a:r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でも簡単に調べることができるウェブサイトサービス。 </a:t>
            </a:r>
            <a:r>
              <a:rPr lang="en-US" altLang="ja-JP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(2015</a:t>
            </a:r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年</a:t>
            </a:r>
            <a:r>
              <a:rPr lang="en-US" altLang="ja-JP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5</a:t>
            </a:r>
            <a:r>
              <a:rPr lang="ja-JP" altLang="en-US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月サービス開始</a:t>
            </a:r>
            <a:r>
              <a:rPr lang="en-US" altLang="ja-JP" sz="16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)</a:t>
            </a: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-348" y="2077445"/>
            <a:ext cx="9911640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5050292" y="2327966"/>
            <a:ext cx="4743817" cy="1840961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300113" y="2255014"/>
            <a:ext cx="2579545" cy="450629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例：スマートフォン</a:t>
            </a:r>
            <a:r>
              <a:rPr lang="ja-JP" altLang="en-US" sz="1100" dirty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の</a:t>
            </a:r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場合</a:t>
            </a:r>
            <a:endParaRPr lang="en-US" altLang="ja-JP" sz="1100" dirty="0" smtClean="0">
              <a:solidFill>
                <a:schemeClr val="bg1"/>
              </a:solidFill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①</a:t>
            </a:r>
            <a:r>
              <a:rPr lang="ja-JP" altLang="en-US" sz="1100" dirty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　検索内容を</a:t>
            </a:r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選択</a:t>
            </a:r>
            <a:endParaRPr lang="ja-JP" altLang="en-US" sz="1100" dirty="0">
              <a:solidFill>
                <a:schemeClr val="bg1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17" y="2690609"/>
            <a:ext cx="3891790" cy="3422691"/>
          </a:xfrm>
          <a:prstGeom prst="rect">
            <a:avLst/>
          </a:prstGeom>
        </p:spPr>
      </p:pic>
      <p:sp>
        <p:nvSpPr>
          <p:cNvPr id="41" name="角丸四角形 40"/>
          <p:cNvSpPr/>
          <p:nvPr/>
        </p:nvSpPr>
        <p:spPr>
          <a:xfrm>
            <a:off x="2006804" y="6109879"/>
            <a:ext cx="2579545" cy="450629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②</a:t>
            </a:r>
            <a:r>
              <a:rPr lang="ja-JP" altLang="en-US" sz="1100" dirty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　地図から施設を選択する</a:t>
            </a:r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と</a:t>
            </a:r>
            <a:endParaRPr lang="en-US" altLang="ja-JP" sz="1100" dirty="0" smtClean="0">
              <a:solidFill>
                <a:schemeClr val="bg1"/>
              </a:solidFill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詳細情報が</a:t>
            </a:r>
            <a:r>
              <a:rPr lang="ja-JP" altLang="en-US" sz="1100" dirty="0">
                <a:solidFill>
                  <a:schemeClr val="bg1"/>
                </a:solidFill>
                <a:latin typeface="フォントポにほんご"/>
                <a:ea typeface="フォントポにほんご"/>
                <a:cs typeface="フォントポにほんご"/>
              </a:rPr>
              <a:t>表示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noFill/>
          <a:ln w="38100">
            <a:solidFill>
              <a:srgbClr val="CCFF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4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ディア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1292394"/>
            <a:ext cx="643434" cy="643434"/>
          </a:xfrm>
          <a:prstGeom prst="rect">
            <a:avLst/>
          </a:prstGeom>
        </p:spPr>
      </p:pic>
      <p:pic>
        <p:nvPicPr>
          <p:cNvPr id="8" name="図 7" descr="受賞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3" y="2841696"/>
            <a:ext cx="643434" cy="643434"/>
          </a:xfrm>
          <a:prstGeom prst="rect">
            <a:avLst/>
          </a:prstGeom>
        </p:spPr>
      </p:pic>
      <p:pic>
        <p:nvPicPr>
          <p:cNvPr id="10" name="図 9" descr="チーム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2333781"/>
            <a:ext cx="643434" cy="643434"/>
          </a:xfrm>
          <a:prstGeom prst="rect">
            <a:avLst/>
          </a:prstGeom>
        </p:spPr>
      </p:pic>
      <p:pic>
        <p:nvPicPr>
          <p:cNvPr id="11" name="図 10" descr="パソコン作業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67" y="1745423"/>
            <a:ext cx="643434" cy="643434"/>
          </a:xfrm>
          <a:prstGeom prst="rect">
            <a:avLst/>
          </a:prstGeom>
        </p:spPr>
      </p:pic>
      <p:pic>
        <p:nvPicPr>
          <p:cNvPr id="33" name="図 32" descr="マーカー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3334378"/>
            <a:ext cx="643434" cy="643434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6046963" y="1499638"/>
            <a:ext cx="3116631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フリー</a:t>
            </a:r>
            <a:r>
              <a:rPr lang="en-US" altLang="ja-JP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無料充電スポット</a:t>
            </a:r>
            <a:endParaRPr lang="en-US" altLang="ja-JP" sz="11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施設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等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各種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情報</a:t>
            </a:r>
            <a:endParaRPr lang="ja-JP" altLang="en-US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42965" y="2982689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rgbClr val="000000"/>
                </a:solidFill>
                <a:latin typeface="小塚ゴシック Pr6N L"/>
                <a:ea typeface="小塚ゴシック Pr6N L"/>
                <a:cs typeface="小塚ゴシック Pr6N L"/>
              </a:rPr>
              <a:t>－</a:t>
            </a:r>
            <a:endParaRPr lang="en-US" altLang="ja-JP" sz="1200" dirty="0" smtClean="0">
              <a:solidFill>
                <a:srgbClr val="000000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77215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佐賀県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124" y="1499638"/>
            <a:ext cx="4831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佐賀を訪れた際には、ぜひご利用を</a:t>
            </a:r>
            <a:endParaRPr kumimoji="1" lang="ja-JP" altLang="en-US" sz="2400" dirty="0">
              <a:solidFill>
                <a:srgbClr val="008000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4243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3993690"/>
            <a:ext cx="4711409" cy="2431071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6" name="図 75" descr="拡声器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48" y="4025962"/>
            <a:ext cx="903101" cy="903101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5964177" y="4077073"/>
            <a:ext cx="3621783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佐賀県に</a:t>
            </a:r>
            <a:r>
              <a:rPr lang="ja-JP" altLang="en-US" sz="2400" dirty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おける</a:t>
            </a:r>
            <a:r>
              <a:rPr lang="ja-JP" altLang="en-US" sz="2400" dirty="0" smtClean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フリー</a:t>
            </a:r>
            <a:r>
              <a:rPr lang="en-US" altLang="ja-JP" sz="2400" dirty="0" smtClean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Wi-Fi</a:t>
            </a:r>
            <a:r>
              <a:rPr lang="ja-JP" altLang="en-US" sz="2400" dirty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設置の</a:t>
            </a:r>
            <a:r>
              <a:rPr lang="ja-JP" altLang="en-US" sz="2400" dirty="0" smtClean="0">
                <a:solidFill>
                  <a:srgbClr val="308007"/>
                </a:solidFill>
                <a:latin typeface="フォントポにほんご"/>
                <a:ea typeface="フォントポにほんご"/>
                <a:cs typeface="フォントポにほんご"/>
              </a:rPr>
              <a:t>推進や観光振興</a:t>
            </a:r>
            <a:endParaRPr lang="ja-JP" altLang="en-US" sz="2400" dirty="0">
              <a:solidFill>
                <a:srgbClr val="308007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71928" y="4882086"/>
            <a:ext cx="4647381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佐賀県では「佐賀わいわい</a:t>
            </a:r>
            <a:r>
              <a:rPr lang="en-US" altLang="ja-JP" sz="105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プロジェクト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」の一環として、平成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26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年度・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27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年度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に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、店舗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や商業施設、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ホテル、宿泊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施設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等がフリー</a:t>
            </a:r>
            <a:r>
              <a:rPr lang="en-US" altLang="ja-JP" sz="105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及びフリー充電スポット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を新たに整備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する際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に、初期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費用の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半額補助を実施。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　また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、フリー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整備に加えて、佐賀県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観光連盟では、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佐賀県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の観光、イベント情報の提供や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14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言語に対応したコールセンター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と連動したスマートフォン用の観光アプリケーション「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DOGANSHI</a:t>
            </a: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★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TA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★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TO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？」（</a:t>
            </a:r>
            <a:r>
              <a:rPr lang="ja-JP" altLang="en-US" sz="1050" dirty="0" err="1" smtClean="0">
                <a:latin typeface="小塚ゴシック Pr6N L"/>
                <a:ea typeface="小塚ゴシック Pr6N L"/>
                <a:cs typeface="小塚ゴシック Pr6N L"/>
              </a:rPr>
              <a:t>ど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がんしたと？）を提供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緯度</a:t>
            </a:r>
            <a:r>
              <a:rPr lang="zh-TW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経度情報（</a:t>
            </a:r>
            <a:r>
              <a:rPr lang="en-US" altLang="zh-TW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GPS</a:t>
            </a:r>
            <a:r>
              <a:rPr lang="zh-TW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）、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xml</a:t>
            </a:r>
            <a:r>
              <a:rPr lang="zh-TW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en-US" altLang="zh-TW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csv</a:t>
            </a:r>
            <a:r>
              <a:rPr lang="zh-TW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形式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grpSp>
        <p:nvGrpSpPr>
          <p:cNvPr id="50" name="図形グループ 49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</p:grpSpPr>
        <p:sp>
          <p:nvSpPr>
            <p:cNvPr id="51" name="角丸四角形 50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3" name="図形グループ 52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</p:grpSpPr>
        <p:sp>
          <p:nvSpPr>
            <p:cNvPr id="54" name="角丸四角形 53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4ED762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4ED762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4ED762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4ED762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6" name="図形グループ 55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59" name="角丸四角形 58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noFill/>
          <a:ln w="38100">
            <a:solidFill>
              <a:srgbClr val="CCFF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CCFFCC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71" name="タイトル 1"/>
          <p:cNvSpPr txBox="1">
            <a:spLocks/>
          </p:cNvSpPr>
          <p:nvPr/>
        </p:nvSpPr>
        <p:spPr>
          <a:xfrm>
            <a:off x="45112" y="223283"/>
            <a:ext cx="6152036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佐賀わいわい</a:t>
            </a:r>
            <a:r>
              <a:rPr lang="en-US" altLang="ja-JP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Wi-Fi</a:t>
            </a:r>
            <a:r>
              <a:rPr lang="ja-JP" altLang="en-US" sz="40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マップ</a:t>
            </a:r>
          </a:p>
        </p:txBody>
      </p:sp>
      <p:sp>
        <p:nvSpPr>
          <p:cNvPr id="73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佐賀の</a:t>
            </a:r>
            <a:r>
              <a:rPr lang="en-US" altLang="ja-JP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Wi-Fi</a:t>
            </a:r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と観光・地域情報を発信</a:t>
            </a:r>
          </a:p>
        </p:txBody>
      </p:sp>
      <p:sp>
        <p:nvSpPr>
          <p:cNvPr id="79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佐賀県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0958" y="2188422"/>
            <a:ext cx="5068034" cy="4236339"/>
          </a:xfrm>
          <a:prstGeom prst="rect">
            <a:avLst/>
          </a:prstGeom>
          <a:noFill/>
          <a:effectLst/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佐賀県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では、誰もが無料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で利用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できるフリー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スポットや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スマー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トフォンなどの充電ができる充電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スポットの設置が広がっている。</a:t>
            </a:r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こうした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県内の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フリー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スポット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や充電スポットを整備した観光、宿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泊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施設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、飲食店や買い物ができる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施設の各種情報を誰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でも簡単に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調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べることができるよう、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佐賀県で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は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ウェブサイト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「佐賀わいわい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マップ」サービスを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行っている。</a:t>
            </a:r>
          </a:p>
          <a:p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この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サービス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で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は、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フリー</a:t>
            </a:r>
            <a:r>
              <a:rPr lang="en-US" altLang="ja-JP" sz="1100" dirty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スポット等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を「グルメ」や「観光」といった種別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ごとに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検索し、地図上で表示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できる。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また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スマートフォンの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GPS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機能を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使って、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最寄り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のスポットを調べたりすることもできる。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1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　掲載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されている情報は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、５か国語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（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日本語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、英語、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中国語（簡体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字、繁体字）、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韓国語）で表示されるので、外国人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の方々でも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利用可能。</a:t>
            </a:r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　さらに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、このサイトで提供しているフリー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Wi-Fi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スポット等の情報は、様々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な用途で自由に二次利用ができる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ように、</a:t>
            </a:r>
            <a:r>
              <a:rPr lang="ja-JP" altLang="en-US" sz="1100" dirty="0">
                <a:latin typeface="小塚ゴシック Pr6N L"/>
                <a:ea typeface="小塚ゴシック Pr6N L"/>
                <a:cs typeface="小塚ゴシック Pr6N L"/>
              </a:rPr>
              <a:t>オープンデータと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して公開。</a:t>
            </a:r>
            <a:endParaRPr lang="ja-JP" altLang="en-US" sz="11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8156" y="2242122"/>
            <a:ext cx="2657476" cy="1309687"/>
          </a:xfrm>
          <a:prstGeom prst="rect">
            <a:avLst/>
          </a:prstGeom>
        </p:spPr>
      </p:pic>
      <p:pic>
        <p:nvPicPr>
          <p:cNvPr id="43" name="図 42" descr="画面の領域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159" y="5459889"/>
            <a:ext cx="853149" cy="8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A4 210 x 297 mm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2018-02-21T08:15:07Z</dcterms:created>
  <dcterms:modified xsi:type="dcterms:W3CDTF">2018-02-21T08:15:12Z</dcterms:modified>
</cp:coreProperties>
</file>