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60" r:id="rId2"/>
    <p:sldId id="256" r:id="rId3"/>
  </p:sldIdLst>
  <p:sldSz cx="9906000" cy="6858000" type="A4"/>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E79FF"/>
    <a:srgbClr val="0080FF"/>
    <a:srgbClr val="3D8FF8"/>
    <a:srgbClr val="4CA6FF"/>
    <a:srgbClr val="0959FF"/>
    <a:srgbClr val="0854F2"/>
    <a:srgbClr val="375AD0"/>
    <a:srgbClr val="DEFFFF"/>
    <a:srgbClr val="37B5FC"/>
    <a:srgbClr val="40CC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86" autoAdjust="0"/>
    <p:restoredTop sz="85776" autoAdjust="0"/>
  </p:normalViewPr>
  <p:slideViewPr>
    <p:cSldViewPr snapToGrid="0" snapToObjects="1">
      <p:cViewPr varScale="1">
        <p:scale>
          <a:sx n="61" d="100"/>
          <a:sy n="61" d="100"/>
        </p:scale>
        <p:origin x="1488" y="7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87A11-10D4-401E-BF84-6AB124BE9A0B}" type="datetimeFigureOut">
              <a:rPr kumimoji="1" lang="ja-JP" altLang="en-US" smtClean="0"/>
              <a:t>2018/2/21</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6F404-98BA-4EB4-862B-DBE6AE8A7CA2}" type="slidenum">
              <a:rPr kumimoji="1" lang="ja-JP" altLang="en-US" smtClean="0"/>
              <a:t>‹#›</a:t>
            </a:fld>
            <a:endParaRPr kumimoji="1" lang="ja-JP" altLang="en-US"/>
          </a:p>
        </p:txBody>
      </p:sp>
    </p:spTree>
    <p:extLst>
      <p:ext uri="{BB962C8B-B14F-4D97-AF65-F5344CB8AC3E}">
        <p14:creationId xmlns:p14="http://schemas.microsoft.com/office/powerpoint/2010/main" val="13065275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456F404-98BA-4EB4-862B-DBE6AE8A7CA2}" type="slidenum">
              <a:rPr kumimoji="1" lang="ja-JP" altLang="en-US" smtClean="0"/>
              <a:t>1</a:t>
            </a:fld>
            <a:endParaRPr kumimoji="1" lang="ja-JP" altLang="en-US"/>
          </a:p>
        </p:txBody>
      </p:sp>
    </p:spTree>
    <p:extLst>
      <p:ext uri="{BB962C8B-B14F-4D97-AF65-F5344CB8AC3E}">
        <p14:creationId xmlns:p14="http://schemas.microsoft.com/office/powerpoint/2010/main" val="108957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456F404-98BA-4EB4-862B-DBE6AE8A7CA2}" type="slidenum">
              <a:rPr kumimoji="1" lang="ja-JP" altLang="en-US" smtClean="0"/>
              <a:t>2</a:t>
            </a:fld>
            <a:endParaRPr kumimoji="1" lang="ja-JP" altLang="en-US"/>
          </a:p>
        </p:txBody>
      </p:sp>
    </p:spTree>
    <p:extLst>
      <p:ext uri="{BB962C8B-B14F-4D97-AF65-F5344CB8AC3E}">
        <p14:creationId xmlns:p14="http://schemas.microsoft.com/office/powerpoint/2010/main" val="4084417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1%B2%E3%82%89%E3%82%81%E3%81%8Db.png" TargetMode="External"/><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file://localhost/Users/meg/Desktop/%E7%89%B9%E7%A0%94/%E7%89%B9%E7%A0%94OD/%E3%82%A2%E3%82%A4%E3%82%B3%E3%83%B3/%E3%83%8F%E3%83%86%E3%83%8Ab.png"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file://localhost/Users/meg/Desktop/%E7%89%B9%E7%A0%94/%E7%89%B9%E7%A0%94OD/%E3%82%A2%E3%82%A4%E3%82%B3%E3%83%B3/%E3%83%81%E3%83%BC%E3%83%A0b.png" TargetMode="External"/><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file://localhost/Users/meg/Desktop/%E7%89%B9%E7%A0%94/%E7%89%B9%E7%A0%94OD/%E3%82%A2%E3%82%A4%E3%82%B3%E3%83%B3/%E3%83%9E%E3%83%BC%E3%82%AB%E3%83%BCb.pn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3%8F%E3%82%9A%E3%82%BD%E3%82%B3%E3%83%B3%E4%BD%9C%E6%A5%ADb.png" TargetMode="Externa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file://localhost/Users/meg/Desktop/%E7%89%B9%E7%A0%94/%E7%89%B9%E7%A0%94OD/%E3%82%A2%E3%82%A4%E3%82%B3%E3%83%B3/%E5%8F%97%E8%B3%9Eb.png" TargetMode="External"/><Relationship Id="rId4" Type="http://schemas.openxmlformats.org/officeDocument/2006/relationships/image" Target="file://localhost/Users/meg/Desktop/%E7%89%B9%E7%A0%94/%E7%89%B9%E7%A0%94OD/%E3%82%A2%E3%82%A4%E3%82%B3%E3%83%B3/%E3%82%A2%E3%82%A4%E3%83%86%E3%82%99%E3%82%A3%E3%82%A2b.png" TargetMode="External"/><Relationship Id="rId9" Type="http://schemas.openxmlformats.org/officeDocument/2006/relationships/image" Target="../media/image10.png"/><Relationship Id="rId14" Type="http://schemas.openxmlformats.org/officeDocument/2006/relationships/image" Target="file://localhost/Users/meg/Desktop/%E7%89%B9%E7%A0%94/%E7%89%B9%E7%A0%94OD/%E3%82%A2%E3%82%A4%E3%82%B3%E3%83%B3/%E6%8B%A1%E5%A3%B0%E5%99%A8b.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角丸四角形 79"/>
          <p:cNvSpPr/>
          <p:nvPr/>
        </p:nvSpPr>
        <p:spPr>
          <a:xfrm>
            <a:off x="5052210" y="4455345"/>
            <a:ext cx="4743817" cy="2028152"/>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片側の 2 つの角を丸めた四角形 31"/>
          <p:cNvSpPr/>
          <p:nvPr/>
        </p:nvSpPr>
        <p:spPr>
          <a:xfrm>
            <a:off x="5052210" y="4455345"/>
            <a:ext cx="4743817" cy="503242"/>
          </a:xfrm>
          <a:prstGeom prst="round2SameRect">
            <a:avLst>
              <a:gd name="adj1" fmla="val 40827"/>
              <a:gd name="adj2" fmla="val 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54" name="正方形/長方形 53"/>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15" name="タイトル 1"/>
          <p:cNvSpPr txBox="1">
            <a:spLocks/>
          </p:cNvSpPr>
          <p:nvPr/>
        </p:nvSpPr>
        <p:spPr>
          <a:xfrm>
            <a:off x="-350" y="1496340"/>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500" dirty="0">
                <a:solidFill>
                  <a:srgbClr val="00B0F0"/>
                </a:solidFill>
                <a:latin typeface="小塚ゴシック Pr6N R"/>
                <a:ea typeface="小塚ゴシック Pr6N R"/>
                <a:cs typeface="小塚ゴシック Pr6N R"/>
              </a:rPr>
              <a:t>気象庁が提供するトップダウンの気象情報と、多数の人々がボトムアップで発信する災害発生報告</a:t>
            </a:r>
            <a:r>
              <a:rPr lang="ja-JP" altLang="en-US" sz="1500" dirty="0" smtClean="0">
                <a:solidFill>
                  <a:srgbClr val="00B0F0"/>
                </a:solidFill>
                <a:latin typeface="小塚ゴシック Pr6N R"/>
                <a:ea typeface="小塚ゴシック Pr6N R"/>
                <a:cs typeface="小塚ゴシック Pr6N R"/>
              </a:rPr>
              <a:t>を地図リソースに</a:t>
            </a:r>
            <a:endParaRPr lang="en-US" altLang="ja-JP" sz="1500" dirty="0">
              <a:solidFill>
                <a:srgbClr val="00B0F0"/>
              </a:solidFill>
              <a:latin typeface="小塚ゴシック Pr6N R"/>
              <a:ea typeface="小塚ゴシック Pr6N R"/>
              <a:cs typeface="小塚ゴシック Pr6N R"/>
            </a:endParaRPr>
          </a:p>
          <a:p>
            <a:pPr algn="l"/>
            <a:r>
              <a:rPr lang="ja-JP" altLang="en-US" sz="1500" dirty="0">
                <a:solidFill>
                  <a:srgbClr val="00B0F0"/>
                </a:solidFill>
                <a:latin typeface="小塚ゴシック Pr6N R"/>
                <a:ea typeface="小塚ゴシック Pr6N R"/>
                <a:cs typeface="小塚ゴシック Pr6N R"/>
              </a:rPr>
              <a:t>マッシュアップし、災害の状況をリアルタイムに伝えるウェブサービスです。 </a:t>
            </a:r>
            <a:r>
              <a:rPr lang="en-US" altLang="ja-JP" sz="1500" dirty="0">
                <a:solidFill>
                  <a:srgbClr val="00B0F0"/>
                </a:solidFill>
                <a:latin typeface="小塚ゴシック Pr6N R"/>
                <a:ea typeface="小塚ゴシック Pr6N R"/>
                <a:cs typeface="小塚ゴシック Pr6N R"/>
              </a:rPr>
              <a:t>(2014</a:t>
            </a:r>
            <a:r>
              <a:rPr lang="ja-JP" altLang="en-US" sz="1500" dirty="0">
                <a:solidFill>
                  <a:srgbClr val="00B0F0"/>
                </a:solidFill>
                <a:latin typeface="小塚ゴシック Pr6N R"/>
                <a:ea typeface="小塚ゴシック Pr6N R"/>
                <a:cs typeface="小塚ゴシック Pr6N R"/>
              </a:rPr>
              <a:t>年</a:t>
            </a:r>
            <a:r>
              <a:rPr lang="en-US" altLang="ja-JP" sz="1500" dirty="0">
                <a:solidFill>
                  <a:srgbClr val="00B0F0"/>
                </a:solidFill>
                <a:latin typeface="小塚ゴシック Pr6N R"/>
                <a:ea typeface="小塚ゴシック Pr6N R"/>
                <a:cs typeface="小塚ゴシック Pr6N R"/>
              </a:rPr>
              <a:t>7</a:t>
            </a:r>
            <a:r>
              <a:rPr lang="ja-JP" altLang="en-US" sz="1500" dirty="0">
                <a:solidFill>
                  <a:srgbClr val="00B0F0"/>
                </a:solidFill>
                <a:latin typeface="小塚ゴシック Pr6N R"/>
                <a:ea typeface="小塚ゴシック Pr6N R"/>
                <a:cs typeface="小塚ゴシック Pr6N R"/>
              </a:rPr>
              <a:t>月サービス開始</a:t>
            </a:r>
            <a:r>
              <a:rPr lang="en-US" altLang="ja-JP" sz="1500" dirty="0">
                <a:solidFill>
                  <a:srgbClr val="00B0F0"/>
                </a:solidFill>
                <a:latin typeface="小塚ゴシック Pr6N R"/>
                <a:ea typeface="小塚ゴシック Pr6N R"/>
                <a:cs typeface="小塚ゴシック Pr6N R"/>
              </a:rPr>
              <a:t>)</a:t>
            </a:r>
          </a:p>
        </p:txBody>
      </p:sp>
      <p:sp>
        <p:nvSpPr>
          <p:cNvPr id="45" name="下矢印 44"/>
          <p:cNvSpPr/>
          <p:nvPr/>
        </p:nvSpPr>
        <p:spPr>
          <a:xfrm>
            <a:off x="7270969" y="4111102"/>
            <a:ext cx="302462" cy="317426"/>
          </a:xfrm>
          <a:prstGeom prst="downArrow">
            <a:avLst>
              <a:gd name="adj1" fmla="val 30686"/>
              <a:gd name="adj2"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8" name="直線コネクタ 57"/>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077445"/>
            <a:ext cx="9911640"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5166303" y="2298921"/>
            <a:ext cx="4637808" cy="369332"/>
          </a:xfrm>
          <a:prstGeom prst="rect">
            <a:avLst/>
          </a:prstGeom>
          <a:noFill/>
        </p:spPr>
        <p:txBody>
          <a:bodyPr wrap="none" rtlCol="0">
            <a:spAutoFit/>
          </a:bodyPr>
          <a:lstStyle/>
          <a:p>
            <a:r>
              <a:rPr lang="ja-JP" altLang="en-US" dirty="0">
                <a:solidFill>
                  <a:srgbClr val="00B0F0"/>
                </a:solidFill>
                <a:latin typeface="小塚ゴシック Pr6N M"/>
                <a:ea typeface="小塚ゴシック Pr6N M"/>
                <a:cs typeface="小塚ゴシック Pr6N M"/>
              </a:rPr>
              <a:t>台風リアルタイム・ウォッチャー</a:t>
            </a:r>
            <a:r>
              <a:rPr lang="ja-JP" altLang="en-US" sz="1600" dirty="0">
                <a:solidFill>
                  <a:srgbClr val="00B0F0"/>
                </a:solidFill>
                <a:latin typeface="小塚ゴシック Pr6N M"/>
                <a:ea typeface="小塚ゴシック Pr6N M"/>
                <a:cs typeface="小塚ゴシック Pr6N M"/>
              </a:rPr>
              <a:t>誕生の</a:t>
            </a:r>
            <a:r>
              <a:rPr lang="en-US" altLang="ja-JP" dirty="0">
                <a:solidFill>
                  <a:srgbClr val="00B0F0"/>
                </a:solidFill>
                <a:latin typeface="小塚ゴシック Pr6N M"/>
                <a:ea typeface="小塚ゴシック Pr6N M"/>
                <a:cs typeface="小塚ゴシック Pr6N M"/>
              </a:rPr>
              <a:t> </a:t>
            </a:r>
            <a:r>
              <a:rPr lang="ja-JP" altLang="en-US" dirty="0">
                <a:solidFill>
                  <a:srgbClr val="00B0F0"/>
                </a:solidFill>
                <a:latin typeface="小塚ゴシック Pr6N M"/>
                <a:ea typeface="小塚ゴシック Pr6N M"/>
                <a:cs typeface="小塚ゴシック Pr6N M"/>
              </a:rPr>
              <a:t>キッカケ</a:t>
            </a:r>
          </a:p>
        </p:txBody>
      </p:sp>
      <p:sp>
        <p:nvSpPr>
          <p:cNvPr id="78" name="テキスト ボックス 77"/>
          <p:cNvSpPr txBox="1"/>
          <p:nvPr/>
        </p:nvSpPr>
        <p:spPr>
          <a:xfrm>
            <a:off x="5052211" y="2739510"/>
            <a:ext cx="3954462" cy="1015663"/>
          </a:xfrm>
          <a:prstGeom prst="rect">
            <a:avLst/>
          </a:prstGeom>
          <a:noFill/>
        </p:spPr>
        <p:txBody>
          <a:bodyPr wrap="squar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人間センサーが捉えたデータを、適切なシステムにデザインすることで、減災に結び付ける</a:t>
            </a:r>
            <a:endParaRPr lang="en-US" altLang="ja-JP" sz="1200" dirty="0">
              <a:latin typeface="小塚ゴシック Pr6N L"/>
              <a:ea typeface="小塚ゴシック Pr6N L"/>
              <a:cs typeface="小塚ゴシック Pr6N L"/>
            </a:endParaRPr>
          </a:p>
          <a:p>
            <a:pPr marL="171450" indent="-171450">
              <a:buFont typeface="Wingdings" charset="2"/>
              <a:buChar char="l"/>
            </a:pPr>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周辺で起こったことをすぐ発信するリテラシーを育てていきたい</a:t>
            </a:r>
            <a:endParaRPr lang="en-US" altLang="ja-JP" sz="1200" dirty="0">
              <a:latin typeface="小塚ゴシック Pr6N L"/>
              <a:ea typeface="小塚ゴシック Pr6N L"/>
              <a:cs typeface="小塚ゴシック Pr6N L"/>
            </a:endParaRPr>
          </a:p>
        </p:txBody>
      </p:sp>
      <p:sp>
        <p:nvSpPr>
          <p:cNvPr id="81" name="テキスト ボックス 80"/>
          <p:cNvSpPr txBox="1"/>
          <p:nvPr/>
        </p:nvSpPr>
        <p:spPr>
          <a:xfrm>
            <a:off x="5166303" y="4530865"/>
            <a:ext cx="4812536" cy="369332"/>
          </a:xfrm>
          <a:prstGeom prst="rect">
            <a:avLst/>
          </a:prstGeom>
          <a:noFill/>
        </p:spPr>
        <p:txBody>
          <a:bodyPr wrap="none" rtlCol="0">
            <a:spAutoFit/>
          </a:bodyPr>
          <a:lstStyle/>
          <a:p>
            <a:r>
              <a:rPr lang="ja-JP" altLang="en-US" dirty="0">
                <a:solidFill>
                  <a:schemeClr val="bg1"/>
                </a:solidFill>
                <a:latin typeface="小塚ゴシック Pr6N M"/>
                <a:ea typeface="小塚ゴシック Pr6N M"/>
                <a:cs typeface="小塚ゴシック Pr6N M"/>
              </a:rPr>
              <a:t>台風リアルタイム・ウォッチャー</a:t>
            </a:r>
            <a:r>
              <a:rPr lang="ja-JP" altLang="en-US" sz="1600" dirty="0">
                <a:solidFill>
                  <a:schemeClr val="bg1"/>
                </a:solidFill>
                <a:latin typeface="小塚ゴシック Pr6N M"/>
                <a:ea typeface="小塚ゴシック Pr6N M"/>
                <a:cs typeface="小塚ゴシック Pr6N M"/>
              </a:rPr>
              <a:t>でこう</a:t>
            </a:r>
            <a:r>
              <a:rPr lang="en-US" altLang="ja-JP" dirty="0">
                <a:solidFill>
                  <a:schemeClr val="bg1"/>
                </a:solidFill>
                <a:latin typeface="小塚ゴシック Pr6N M"/>
                <a:ea typeface="小塚ゴシック Pr6N M"/>
                <a:cs typeface="小塚ゴシック Pr6N M"/>
              </a:rPr>
              <a:t> </a:t>
            </a:r>
            <a:r>
              <a:rPr lang="ja-JP" altLang="en-US" dirty="0">
                <a:solidFill>
                  <a:schemeClr val="bg1"/>
                </a:solidFill>
                <a:latin typeface="小塚ゴシック Pr6N M"/>
                <a:ea typeface="小塚ゴシック Pr6N M"/>
                <a:cs typeface="小塚ゴシック Pr6N M"/>
              </a:rPr>
              <a:t>変わった！</a:t>
            </a:r>
          </a:p>
        </p:txBody>
      </p:sp>
      <p:sp>
        <p:nvSpPr>
          <p:cNvPr id="82" name="テキスト ボックス 81"/>
          <p:cNvSpPr txBox="1"/>
          <p:nvPr/>
        </p:nvSpPr>
        <p:spPr>
          <a:xfrm>
            <a:off x="5069984" y="5279711"/>
            <a:ext cx="3936689" cy="830997"/>
          </a:xfrm>
          <a:prstGeom prst="rect">
            <a:avLst/>
          </a:prstGeom>
          <a:noFill/>
        </p:spPr>
        <p:txBody>
          <a:bodyPr wrap="squar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台風や豪雨、噴火、</a:t>
            </a:r>
            <a:r>
              <a:rPr lang="ja-JP" altLang="en-US" sz="1200" dirty="0" smtClean="0">
                <a:latin typeface="小塚ゴシック Pr6N L"/>
                <a:ea typeface="小塚ゴシック Pr6N L"/>
                <a:cs typeface="小塚ゴシック Pr6N L"/>
              </a:rPr>
              <a:t>地震などの災害</a:t>
            </a:r>
            <a:r>
              <a:rPr lang="ja-JP" altLang="en-US" sz="1200" dirty="0">
                <a:latin typeface="小塚ゴシック Pr6N L"/>
                <a:ea typeface="小塚ゴシック Pr6N L"/>
                <a:cs typeface="小塚ゴシック Pr6N L"/>
              </a:rPr>
              <a:t>の現況を把握するとともに、現場のつぶやきから被害を即自的にキャッチし確認できるようになり、被害等のビジュアルをマッピング化することで</a:t>
            </a:r>
            <a:r>
              <a:rPr lang="ja-JP" altLang="en-US" sz="1200" dirty="0" smtClean="0">
                <a:latin typeface="小塚ゴシック Pr6N L"/>
                <a:ea typeface="小塚ゴシック Pr6N L"/>
                <a:cs typeface="小塚ゴシック Pr6N L"/>
              </a:rPr>
              <a:t>、災害情報</a:t>
            </a:r>
            <a:r>
              <a:rPr lang="ja-JP" altLang="en-US" sz="1200" dirty="0">
                <a:latin typeface="小塚ゴシック Pr6N L"/>
                <a:ea typeface="小塚ゴシック Pr6N L"/>
                <a:cs typeface="小塚ゴシック Pr6N L"/>
              </a:rPr>
              <a:t>の新しい伝え方を提案</a:t>
            </a:r>
            <a:endParaRPr lang="en-US" altLang="ja-JP" sz="1200" dirty="0">
              <a:latin typeface="小塚ゴシック Pr6N L"/>
              <a:ea typeface="小塚ゴシック Pr6N L"/>
              <a:cs typeface="小塚ゴシック Pr6N L"/>
            </a:endParaRPr>
          </a:p>
        </p:txBody>
      </p:sp>
      <p:sp>
        <p:nvSpPr>
          <p:cNvPr id="84" name="角丸四角形 83"/>
          <p:cNvSpPr/>
          <p:nvPr/>
        </p:nvSpPr>
        <p:spPr>
          <a:xfrm>
            <a:off x="5050292" y="2233886"/>
            <a:ext cx="4743817" cy="1840961"/>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 name="ハテナb.png" descr="/Users/meg/Desktop/特研/特研OD/アイコン/ハテナ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49740" y="3123649"/>
            <a:ext cx="404301" cy="834644"/>
          </a:xfrm>
          <a:prstGeom prst="rect">
            <a:avLst/>
          </a:prstGeom>
        </p:spPr>
      </p:pic>
      <p:pic>
        <p:nvPicPr>
          <p:cNvPr id="3" name="ひらめきb.png" descr="/Users/meg/Desktop/特研/特研OD/アイコン/ひらめき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9434322" y="5439215"/>
            <a:ext cx="228827" cy="915308"/>
          </a:xfrm>
          <a:prstGeom prst="rect">
            <a:avLst/>
          </a:prstGeom>
        </p:spPr>
      </p:pic>
      <p:sp>
        <p:nvSpPr>
          <p:cNvPr id="27" name="タイトル 1"/>
          <p:cNvSpPr txBox="1">
            <a:spLocks/>
          </p:cNvSpPr>
          <p:nvPr/>
        </p:nvSpPr>
        <p:spPr>
          <a:xfrm>
            <a:off x="45111" y="238812"/>
            <a:ext cx="7225858"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a:solidFill>
                  <a:schemeClr val="bg1"/>
                </a:solidFill>
                <a:latin typeface="小塚ゴシック Pro M"/>
                <a:ea typeface="小塚ゴシック Pro M"/>
                <a:cs typeface="小塚ゴシック Pro M"/>
              </a:rPr>
              <a:t>台風リアルタイム・ウォッチャー</a:t>
            </a:r>
            <a:endParaRPr lang="ja-JP" altLang="en-US" sz="3200" dirty="0">
              <a:solidFill>
                <a:schemeClr val="bg1"/>
              </a:solidFill>
              <a:latin typeface="小塚ゴシック Pr6N M"/>
              <a:ea typeface="小塚ゴシック Pr6N M"/>
              <a:cs typeface="小塚ゴシック Pr6N M"/>
            </a:endParaRPr>
          </a:p>
        </p:txBody>
      </p:sp>
      <p:sp>
        <p:nvSpPr>
          <p:cNvPr id="28"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災害の状況をリアルタイムに！</a:t>
            </a:r>
            <a:endParaRPr kumimoji="1" lang="ja-JP" altLang="en-US" sz="1400" dirty="0">
              <a:solidFill>
                <a:schemeClr val="bg1"/>
              </a:solidFill>
              <a:latin typeface="小塚ゴシック Pr6N R"/>
              <a:ea typeface="小塚ゴシック Pr6N R"/>
              <a:cs typeface="小塚ゴシック Pr6N R"/>
            </a:endParaRPr>
          </a:p>
        </p:txBody>
      </p:sp>
      <p:sp>
        <p:nvSpPr>
          <p:cNvPr id="2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a:t>
            </a:r>
            <a:r>
              <a:rPr lang="zh-CN" altLang="en-US" sz="1400" dirty="0">
                <a:solidFill>
                  <a:srgbClr val="FFFFFF"/>
                </a:solidFill>
                <a:latin typeface="小塚ゴシック Pr6N R"/>
                <a:ea typeface="小塚ゴシック Pr6N R"/>
                <a:cs typeface="小塚ゴシック Pr6N R"/>
              </a:rPr>
              <a:t>首都大学東京大学院渡邉英徳准教授</a:t>
            </a:r>
            <a:endParaRPr lang="ja-JP" altLang="en-US" sz="1400" dirty="0">
              <a:solidFill>
                <a:srgbClr val="FFFFFF"/>
              </a:solidFill>
              <a:latin typeface="小塚ゴシック Pr6N R"/>
              <a:ea typeface="小塚ゴシック Pr6N R"/>
              <a:cs typeface="小塚ゴシック Pr6N R"/>
            </a:endParaRPr>
          </a:p>
        </p:txBody>
      </p:sp>
      <p:grpSp>
        <p:nvGrpSpPr>
          <p:cNvPr id="25" name="図形グループ 24"/>
          <p:cNvGrpSpPr/>
          <p:nvPr/>
        </p:nvGrpSpPr>
        <p:grpSpPr>
          <a:xfrm>
            <a:off x="6255233" y="250008"/>
            <a:ext cx="752743" cy="752743"/>
            <a:chOff x="6255233" y="281179"/>
            <a:chExt cx="752743" cy="752743"/>
          </a:xfrm>
          <a:noFill/>
        </p:grpSpPr>
        <p:sp>
          <p:nvSpPr>
            <p:cNvPr id="31" name="角丸四角形 30"/>
            <p:cNvSpPr/>
            <p:nvPr/>
          </p:nvSpPr>
          <p:spPr>
            <a:xfrm>
              <a:off x="6255233"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6308439" y="334385"/>
              <a:ext cx="646331" cy="646331"/>
            </a:xfrm>
            <a:prstGeom prst="rect">
              <a:avLst/>
            </a:prstGeom>
            <a:grpFill/>
            <a:ln>
              <a:noFill/>
            </a:ln>
          </p:spPr>
          <p:txBody>
            <a:bodyPr wrap="none" rtlCol="0">
              <a:spAutoFit/>
            </a:bodyPr>
            <a:lstStyle/>
            <a:p>
              <a:r>
                <a:rPr kumimoji="1" lang="ja-JP" altLang="en-US" dirty="0">
                  <a:solidFill>
                    <a:srgbClr val="3D8FF8"/>
                  </a:solidFill>
                  <a:latin typeface="小塚ゴシック Pr6N M"/>
                  <a:ea typeface="小塚ゴシック Pr6N M"/>
                  <a:cs typeface="小塚ゴシック Pr6N M"/>
                </a:rPr>
                <a:t>防災</a:t>
              </a:r>
              <a:endParaRPr kumimoji="1" lang="en-US" altLang="ja-JP" dirty="0">
                <a:solidFill>
                  <a:srgbClr val="3D8FF8"/>
                </a:solidFill>
                <a:latin typeface="小塚ゴシック Pr6N M"/>
                <a:ea typeface="小塚ゴシック Pr6N M"/>
                <a:cs typeface="小塚ゴシック Pr6N M"/>
              </a:endParaRPr>
            </a:p>
            <a:p>
              <a:r>
                <a:rPr lang="ja-JP" altLang="en-US" dirty="0">
                  <a:solidFill>
                    <a:srgbClr val="3D8FF8"/>
                  </a:solidFill>
                  <a:latin typeface="小塚ゴシック Pr6N M"/>
                  <a:ea typeface="小塚ゴシック Pr6N M"/>
                  <a:cs typeface="小塚ゴシック Pr6N M"/>
                </a:rPr>
                <a:t>減災</a:t>
              </a:r>
              <a:endParaRPr kumimoji="1" lang="ja-JP" altLang="en-US" dirty="0">
                <a:solidFill>
                  <a:srgbClr val="3D8FF8"/>
                </a:solidFill>
                <a:latin typeface="小塚ゴシック Pr6N M"/>
                <a:ea typeface="小塚ゴシック Pr6N M"/>
                <a:cs typeface="小塚ゴシック Pr6N M"/>
              </a:endParaRPr>
            </a:p>
          </p:txBody>
        </p:sp>
      </p:grpSp>
      <p:grpSp>
        <p:nvGrpSpPr>
          <p:cNvPr id="34" name="図形グループ 33"/>
          <p:cNvGrpSpPr/>
          <p:nvPr/>
        </p:nvGrpSpPr>
        <p:grpSpPr>
          <a:xfrm>
            <a:off x="8089329" y="250008"/>
            <a:ext cx="752743" cy="752743"/>
            <a:chOff x="8060984" y="281179"/>
            <a:chExt cx="752743" cy="752743"/>
          </a:xfrm>
          <a:solidFill>
            <a:schemeClr val="bg1"/>
          </a:solidFill>
        </p:grpSpPr>
        <p:sp>
          <p:nvSpPr>
            <p:cNvPr id="35" name="角丸四角形 34"/>
            <p:cNvSpPr/>
            <p:nvPr/>
          </p:nvSpPr>
          <p:spPr>
            <a:xfrm>
              <a:off x="8060984"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8114190" y="334385"/>
              <a:ext cx="646331" cy="646331"/>
            </a:xfrm>
            <a:prstGeom prst="rect">
              <a:avLst/>
            </a:prstGeom>
            <a:noFill/>
            <a:ln>
              <a:noFill/>
            </a:ln>
          </p:spPr>
          <p:txBody>
            <a:bodyPr wrap="none" rtlCol="0">
              <a:spAutoFit/>
            </a:bodyPr>
            <a:lstStyle/>
            <a:p>
              <a:r>
                <a:rPr lang="ja-JP" altLang="en-US" dirty="0">
                  <a:solidFill>
                    <a:srgbClr val="DEFFFF"/>
                  </a:solidFill>
                  <a:latin typeface="小塚ゴシック Pr6N M"/>
                  <a:ea typeface="小塚ゴシック Pr6N M"/>
                  <a:cs typeface="小塚ゴシック Pr6N M"/>
                </a:rPr>
                <a:t>産業</a:t>
              </a:r>
              <a:endParaRPr lang="en-US" altLang="ja-JP" dirty="0">
                <a:solidFill>
                  <a:srgbClr val="DEFFFF"/>
                </a:solidFill>
                <a:latin typeface="小塚ゴシック Pr6N M"/>
                <a:ea typeface="小塚ゴシック Pr6N M"/>
                <a:cs typeface="小塚ゴシック Pr6N M"/>
              </a:endParaRPr>
            </a:p>
            <a:p>
              <a:r>
                <a:rPr lang="ja-JP" altLang="en-US" dirty="0">
                  <a:solidFill>
                    <a:srgbClr val="DEFFFF"/>
                  </a:solidFill>
                  <a:latin typeface="小塚ゴシック Pr6N M"/>
                  <a:ea typeface="小塚ゴシック Pr6N M"/>
                  <a:cs typeface="小塚ゴシック Pr6N M"/>
                </a:rPr>
                <a:t>創出</a:t>
              </a:r>
              <a:endParaRPr kumimoji="1" lang="en-US" altLang="ja-JP" dirty="0">
                <a:solidFill>
                  <a:srgbClr val="DEFFFF"/>
                </a:solidFill>
                <a:latin typeface="小塚ゴシック Pr6N M"/>
                <a:ea typeface="小塚ゴシック Pr6N M"/>
                <a:cs typeface="小塚ゴシック Pr6N M"/>
              </a:endParaRPr>
            </a:p>
          </p:txBody>
        </p:sp>
      </p:grpSp>
      <p:grpSp>
        <p:nvGrpSpPr>
          <p:cNvPr id="37" name="図形グループ 36"/>
          <p:cNvGrpSpPr/>
          <p:nvPr/>
        </p:nvGrpSpPr>
        <p:grpSpPr>
          <a:xfrm>
            <a:off x="7172281" y="250008"/>
            <a:ext cx="752743" cy="752743"/>
            <a:chOff x="7154801" y="281179"/>
            <a:chExt cx="752743" cy="752743"/>
          </a:xfrm>
        </p:grpSpPr>
        <p:sp>
          <p:nvSpPr>
            <p:cNvPr id="38" name="角丸四角形 37"/>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7208007" y="334385"/>
              <a:ext cx="659155" cy="646331"/>
            </a:xfrm>
            <a:prstGeom prst="rect">
              <a:avLst/>
            </a:prstGeom>
            <a:noFill/>
            <a:ln>
              <a:noFill/>
            </a:ln>
          </p:spPr>
          <p:txBody>
            <a:bodyPr wrap="none" rtlCol="0">
              <a:spAutoFit/>
            </a:bodyPr>
            <a:lstStyle/>
            <a:p>
              <a:r>
                <a:rPr lang="ja-JP" altLang="en-US" dirty="0">
                  <a:solidFill>
                    <a:srgbClr val="DEFFFF"/>
                  </a:solidFill>
                  <a:latin typeface="小塚ゴシック Pr6N M"/>
                  <a:ea typeface="小塚ゴシック Pr6N M"/>
                  <a:cs typeface="小塚ゴシック Pr6N M"/>
                </a:rPr>
                <a:t>少子</a:t>
              </a:r>
              <a:endParaRPr lang="en-US" altLang="ja-JP" dirty="0">
                <a:solidFill>
                  <a:srgbClr val="DEFFFF"/>
                </a:solidFill>
                <a:latin typeface="小塚ゴシック Pr6N M"/>
                <a:ea typeface="小塚ゴシック Pr6N M"/>
                <a:cs typeface="小塚ゴシック Pr6N M"/>
              </a:endParaRPr>
            </a:p>
            <a:p>
              <a:r>
                <a:rPr lang="ja-JP" altLang="en-US" dirty="0">
                  <a:solidFill>
                    <a:srgbClr val="DEFFFF"/>
                  </a:solidFill>
                  <a:latin typeface="小塚ゴシック Pr6N M"/>
                  <a:ea typeface="小塚ゴシック Pr6N M"/>
                  <a:cs typeface="小塚ゴシック Pr6N M"/>
                </a:rPr>
                <a:t>高齢</a:t>
              </a:r>
              <a:endParaRPr lang="en-US" altLang="ja-JP" dirty="0">
                <a:solidFill>
                  <a:srgbClr val="DEFFFF"/>
                </a:solidFill>
                <a:latin typeface="小塚ゴシック Pr6N M"/>
                <a:ea typeface="小塚ゴシック Pr6N M"/>
                <a:cs typeface="小塚ゴシック Pr6N M"/>
              </a:endParaRPr>
            </a:p>
          </p:txBody>
        </p:sp>
      </p:grpSp>
      <p:sp>
        <p:nvSpPr>
          <p:cNvPr id="40" name="角丸四角形 39"/>
          <p:cNvSpPr/>
          <p:nvPr/>
        </p:nvSpPr>
        <p:spPr>
          <a:xfrm>
            <a:off x="9006672" y="250008"/>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9059584" y="259585"/>
            <a:ext cx="684803" cy="738664"/>
          </a:xfrm>
          <a:prstGeom prst="rect">
            <a:avLst/>
          </a:prstGeom>
          <a:noFill/>
        </p:spPr>
        <p:txBody>
          <a:bodyPr wrap="none" rtlCol="0">
            <a:spAutoFit/>
          </a:bodyPr>
          <a:lstStyle/>
          <a:p>
            <a:r>
              <a:rPr lang="ja-JP" altLang="en-US" sz="1400" dirty="0">
                <a:solidFill>
                  <a:srgbClr val="DEFFFF"/>
                </a:solidFill>
                <a:latin typeface="小塚ゴシック Pr6N M"/>
                <a:ea typeface="小塚ゴシック Pr6N M"/>
                <a:cs typeface="小塚ゴシック Pr6N M"/>
              </a:rPr>
              <a:t>防犯</a:t>
            </a:r>
            <a:endParaRPr lang="en-US" altLang="ja-JP" sz="1400" dirty="0">
              <a:solidFill>
                <a:srgbClr val="DEFFFF"/>
              </a:solidFill>
              <a:latin typeface="小塚ゴシック Pr6N M"/>
              <a:ea typeface="小塚ゴシック Pr6N M"/>
              <a:cs typeface="小塚ゴシック Pr6N M"/>
            </a:endParaRPr>
          </a:p>
          <a:p>
            <a:r>
              <a:rPr lang="ja-JP" altLang="en-US" sz="1400" dirty="0">
                <a:solidFill>
                  <a:srgbClr val="DEFFFF"/>
                </a:solidFill>
                <a:latin typeface="小塚ゴシック Pr6N M"/>
                <a:ea typeface="小塚ゴシック Pr6N M"/>
                <a:cs typeface="小塚ゴシック Pr6N M"/>
              </a:rPr>
              <a:t>医療</a:t>
            </a:r>
            <a:endParaRPr lang="en-US" altLang="ja-JP" sz="1400" dirty="0">
              <a:solidFill>
                <a:srgbClr val="DEFFFF"/>
              </a:solidFill>
              <a:latin typeface="小塚ゴシック Pr6N M"/>
              <a:ea typeface="小塚ゴシック Pr6N M"/>
              <a:cs typeface="小塚ゴシック Pr6N M"/>
            </a:endParaRPr>
          </a:p>
          <a:p>
            <a:r>
              <a:rPr lang="ja-JP" altLang="en-US" sz="1400" dirty="0">
                <a:solidFill>
                  <a:srgbClr val="DEFFFF"/>
                </a:solidFill>
                <a:latin typeface="小塚ゴシック Pr6N M"/>
                <a:ea typeface="小塚ゴシック Pr6N M"/>
                <a:cs typeface="小塚ゴシック Pr6N M"/>
              </a:rPr>
              <a:t>教育</a:t>
            </a:r>
            <a:r>
              <a:rPr lang="ja-JP" altLang="en-US" sz="1000" dirty="0">
                <a:solidFill>
                  <a:srgbClr val="DEFFFF"/>
                </a:solidFill>
                <a:latin typeface="小塚ゴシック Pr6N M"/>
                <a:ea typeface="小塚ゴシック Pr6N M"/>
                <a:cs typeface="小塚ゴシック Pr6N M"/>
              </a:rPr>
              <a:t>等</a:t>
            </a:r>
            <a:endParaRPr lang="en-US" altLang="ja-JP" dirty="0">
              <a:solidFill>
                <a:srgbClr val="DEFFFF"/>
              </a:solidFill>
              <a:latin typeface="小塚ゴシック Pr6N M"/>
              <a:ea typeface="小塚ゴシック Pr6N M"/>
              <a:cs typeface="小塚ゴシック Pr6N M"/>
            </a:endParaRPr>
          </a:p>
        </p:txBody>
      </p:sp>
      <p:sp>
        <p:nvSpPr>
          <p:cNvPr id="42" name="角丸四角形 41"/>
          <p:cNvSpPr/>
          <p:nvPr/>
        </p:nvSpPr>
        <p:spPr>
          <a:xfrm>
            <a:off x="620870" y="6103648"/>
            <a:ext cx="3799088" cy="433008"/>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latin typeface="フォントポにほんご"/>
                <a:ea typeface="フォントポにほんご"/>
                <a:cs typeface="フォントポにほんご"/>
              </a:rPr>
              <a:t>丸印をクリックすると選択した地域</a:t>
            </a:r>
            <a:r>
              <a:rPr lang="ja-JP" altLang="en-US" sz="1100" dirty="0" smtClean="0">
                <a:latin typeface="フォントポにほんご"/>
                <a:ea typeface="フォントポにほんご"/>
                <a:cs typeface="フォントポにほんご"/>
              </a:rPr>
              <a:t>の被害状況や</a:t>
            </a:r>
            <a:endParaRPr lang="en-US" altLang="ja-JP" sz="1100" dirty="0" smtClean="0">
              <a:latin typeface="フォントポにほんご"/>
              <a:ea typeface="フォントポにほんご"/>
              <a:cs typeface="フォントポにほんご"/>
            </a:endParaRPr>
          </a:p>
          <a:p>
            <a:pPr algn="ctr"/>
            <a:r>
              <a:rPr lang="ja-JP" altLang="en-US" sz="1100" dirty="0" smtClean="0">
                <a:latin typeface="フォントポにほんご"/>
                <a:ea typeface="フォントポにほんご"/>
                <a:cs typeface="フォントポにほんご"/>
              </a:rPr>
              <a:t>減災レポートが閲覧できる</a:t>
            </a:r>
            <a:endParaRPr lang="en-US" altLang="ja-JP" sz="1100" dirty="0">
              <a:latin typeface="フォントポにほんご"/>
              <a:ea typeface="フォントポにほんご"/>
              <a:cs typeface="フォントポにほんご"/>
            </a:endParaRPr>
          </a:p>
        </p:txBody>
      </p:sp>
      <p:pic>
        <p:nvPicPr>
          <p:cNvPr id="44" name="図 43"/>
          <p:cNvPicPr>
            <a:picLocks noChangeAspect="1"/>
          </p:cNvPicPr>
          <p:nvPr/>
        </p:nvPicPr>
        <p:blipFill>
          <a:blip r:embed="rId7"/>
          <a:stretch>
            <a:fillRect/>
          </a:stretch>
        </p:blipFill>
        <p:spPr>
          <a:xfrm>
            <a:off x="402036" y="4543777"/>
            <a:ext cx="1643568" cy="1087655"/>
          </a:xfrm>
          <a:prstGeom prst="rect">
            <a:avLst/>
          </a:prstGeom>
        </p:spPr>
      </p:pic>
      <p:pic>
        <p:nvPicPr>
          <p:cNvPr id="46" name="図 45"/>
          <p:cNvPicPr>
            <a:picLocks noChangeAspect="1"/>
          </p:cNvPicPr>
          <p:nvPr/>
        </p:nvPicPr>
        <p:blipFill>
          <a:blip r:embed="rId8"/>
          <a:stretch>
            <a:fillRect/>
          </a:stretch>
        </p:blipFill>
        <p:spPr>
          <a:xfrm>
            <a:off x="825430" y="2662320"/>
            <a:ext cx="3235077" cy="1579479"/>
          </a:xfrm>
          <a:prstGeom prst="rect">
            <a:avLst/>
          </a:prstGeom>
        </p:spPr>
      </p:pic>
      <p:sp>
        <p:nvSpPr>
          <p:cNvPr id="47" name="角丸四角形 46"/>
          <p:cNvSpPr/>
          <p:nvPr/>
        </p:nvSpPr>
        <p:spPr>
          <a:xfrm>
            <a:off x="507054" y="2174870"/>
            <a:ext cx="3914264" cy="433008"/>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latin typeface="フォントポにほんご"/>
                <a:ea typeface="フォントポにほんご"/>
                <a:cs typeface="フォントポにほんご"/>
              </a:rPr>
              <a:t>マップ上の</a:t>
            </a:r>
            <a:r>
              <a:rPr lang="ja-JP" altLang="en-US" sz="1100" dirty="0">
                <a:latin typeface="小塚ゴシック Pr6N L"/>
                <a:ea typeface="小塚ゴシック Pr6N L"/>
                <a:cs typeface="小塚ゴシック Pr6N L"/>
              </a:rPr>
              <a:t>災害種別に応じて色分けされたアイコン</a:t>
            </a:r>
            <a:r>
              <a:rPr lang="ja-JP" altLang="en-US" sz="1100" dirty="0">
                <a:latin typeface="フォントポにほんご"/>
                <a:ea typeface="小塚ゴシック Pr6N L"/>
                <a:cs typeface="小塚ゴシック Pr6N L"/>
              </a:rPr>
              <a:t>が表示</a:t>
            </a:r>
            <a:endParaRPr lang="ja-JP" altLang="en-US" sz="1100" dirty="0">
              <a:latin typeface="小塚ゴシック Pr6N L"/>
            </a:endParaRPr>
          </a:p>
        </p:txBody>
      </p:sp>
      <p:sp>
        <p:nvSpPr>
          <p:cNvPr id="43" name="下矢印 42"/>
          <p:cNvSpPr/>
          <p:nvPr/>
        </p:nvSpPr>
        <p:spPr>
          <a:xfrm>
            <a:off x="2188874" y="4273966"/>
            <a:ext cx="393960" cy="244199"/>
          </a:xfrm>
          <a:prstGeom prst="downArrow">
            <a:avLst>
              <a:gd name="adj1" fmla="val 30686"/>
              <a:gd name="adj2"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5" name="図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9357" y="4565392"/>
            <a:ext cx="1645297" cy="835502"/>
          </a:xfrm>
          <a:prstGeom prst="rect">
            <a:avLst/>
          </a:prstGeom>
        </p:spPr>
      </p:pic>
      <p:pic>
        <p:nvPicPr>
          <p:cNvPr id="6" name="図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42409" y="5205019"/>
            <a:ext cx="1645297" cy="859925"/>
          </a:xfrm>
          <a:prstGeom prst="rect">
            <a:avLst/>
          </a:prstGeom>
        </p:spPr>
      </p:pic>
      <p:sp>
        <p:nvSpPr>
          <p:cNvPr id="7" name="テキスト ボックス 6"/>
          <p:cNvSpPr txBox="1"/>
          <p:nvPr/>
        </p:nvSpPr>
        <p:spPr>
          <a:xfrm>
            <a:off x="411527" y="4300934"/>
            <a:ext cx="890223" cy="246221"/>
          </a:xfrm>
          <a:prstGeom prst="rect">
            <a:avLst/>
          </a:prstGeom>
          <a:noFill/>
        </p:spPr>
        <p:txBody>
          <a:bodyPr wrap="square" lIns="0" rtlCol="0">
            <a:spAutoFit/>
          </a:bodyPr>
          <a:lstStyle/>
          <a:p>
            <a:r>
              <a:rPr lang="ja-JP" altLang="en-US" sz="1000" dirty="0" smtClean="0">
                <a:latin typeface="小塚ゴシック Pr6N L"/>
                <a:ea typeface="小塚ゴシック Pr6N L"/>
                <a:cs typeface="小塚ゴシック Pr6N L"/>
              </a:rPr>
              <a:t>台風の例</a:t>
            </a:r>
            <a:endParaRPr kumimoji="1" lang="ja-JP" altLang="en-US" sz="1000" dirty="0">
              <a:latin typeface="小塚ゴシック Pr6N L"/>
              <a:ea typeface="ＤＦ行書体" panose="03000509000000000000" pitchFamily="65" charset="-128"/>
            </a:endParaRPr>
          </a:p>
        </p:txBody>
      </p:sp>
      <p:sp>
        <p:nvSpPr>
          <p:cNvPr id="48" name="テキスト ボックス 47"/>
          <p:cNvSpPr txBox="1"/>
          <p:nvPr/>
        </p:nvSpPr>
        <p:spPr>
          <a:xfrm>
            <a:off x="2862992" y="4313634"/>
            <a:ext cx="1998568" cy="246221"/>
          </a:xfrm>
          <a:prstGeom prst="rect">
            <a:avLst/>
          </a:prstGeom>
          <a:noFill/>
        </p:spPr>
        <p:txBody>
          <a:bodyPr wrap="square" lIns="0" rtlCol="0">
            <a:spAutoFit/>
          </a:bodyPr>
          <a:lstStyle/>
          <a:p>
            <a:r>
              <a:rPr lang="ja-JP" altLang="en-US" sz="1000" dirty="0" smtClean="0">
                <a:latin typeface="小塚ゴシック Pr6N L"/>
                <a:ea typeface="小塚ゴシック Pr6N L"/>
                <a:cs typeface="小塚ゴシック Pr6N L"/>
              </a:rPr>
              <a:t>平成</a:t>
            </a:r>
            <a:r>
              <a:rPr lang="en-US" altLang="ja-JP" sz="1000" dirty="0" smtClean="0">
                <a:latin typeface="小塚ゴシック Pr6N L"/>
                <a:ea typeface="小塚ゴシック Pr6N L"/>
                <a:cs typeface="小塚ゴシック Pr6N L"/>
              </a:rPr>
              <a:t>28</a:t>
            </a:r>
            <a:r>
              <a:rPr lang="ja-JP" altLang="en-US" sz="1000" dirty="0" smtClean="0">
                <a:latin typeface="小塚ゴシック Pr6N L"/>
                <a:ea typeface="小塚ゴシック Pr6N L"/>
                <a:cs typeface="小塚ゴシック Pr6N L"/>
              </a:rPr>
              <a:t>年度熊本地震</a:t>
            </a:r>
            <a:r>
              <a:rPr lang="ja-JP" altLang="en-US" sz="1000" dirty="0">
                <a:latin typeface="小塚ゴシック Pr6N L"/>
                <a:ea typeface="小塚ゴシック Pr6N L"/>
                <a:cs typeface="小塚ゴシック Pr6N L"/>
              </a:rPr>
              <a:t>の</a:t>
            </a:r>
            <a:r>
              <a:rPr lang="ja-JP" altLang="en-US" sz="1000" dirty="0" smtClean="0">
                <a:latin typeface="小塚ゴシック Pr6N L"/>
                <a:ea typeface="小塚ゴシック Pr6N L"/>
                <a:cs typeface="小塚ゴシック Pr6N L"/>
              </a:rPr>
              <a:t>例</a:t>
            </a:r>
            <a:endParaRPr kumimoji="1" lang="ja-JP" altLang="en-US" sz="1000" dirty="0">
              <a:latin typeface="小塚ゴシック Pr6N L"/>
              <a:ea typeface="ＤＦ行書体" panose="03000509000000000000" pitchFamily="65" charset="-128"/>
            </a:endParaRPr>
          </a:p>
        </p:txBody>
      </p:sp>
      <p:sp>
        <p:nvSpPr>
          <p:cNvPr id="50" name="テキスト ボックス 49"/>
          <p:cNvSpPr txBox="1"/>
          <p:nvPr/>
        </p:nvSpPr>
        <p:spPr>
          <a:xfrm>
            <a:off x="2163734" y="4954481"/>
            <a:ext cx="890223" cy="246221"/>
          </a:xfrm>
          <a:prstGeom prst="rect">
            <a:avLst/>
          </a:prstGeom>
          <a:noFill/>
        </p:spPr>
        <p:txBody>
          <a:bodyPr wrap="square" lIns="0" rtlCol="0">
            <a:spAutoFit/>
          </a:bodyPr>
          <a:lstStyle/>
          <a:p>
            <a:r>
              <a:rPr lang="ja-JP" altLang="en-US" sz="1000" dirty="0" smtClean="0">
                <a:latin typeface="小塚ゴシック Pr6N L"/>
                <a:ea typeface="小塚ゴシック Pr6N L"/>
                <a:cs typeface="小塚ゴシック Pr6N L"/>
              </a:rPr>
              <a:t>豪雨</a:t>
            </a:r>
            <a:r>
              <a:rPr lang="ja-JP" altLang="en-US" sz="1000" dirty="0">
                <a:latin typeface="小塚ゴシック Pr6N L"/>
                <a:ea typeface="小塚ゴシック Pr6N L"/>
                <a:cs typeface="小塚ゴシック Pr6N L"/>
              </a:rPr>
              <a:t>の</a:t>
            </a:r>
            <a:r>
              <a:rPr lang="ja-JP" altLang="en-US" sz="1000" dirty="0" smtClean="0">
                <a:latin typeface="小塚ゴシック Pr6N L"/>
                <a:ea typeface="小塚ゴシック Pr6N L"/>
                <a:cs typeface="小塚ゴシック Pr6N L"/>
              </a:rPr>
              <a:t>例</a:t>
            </a:r>
            <a:endParaRPr kumimoji="1" lang="ja-JP" altLang="en-US" sz="1000" dirty="0">
              <a:latin typeface="小塚ゴシック Pr6N L"/>
              <a:ea typeface="ＤＦ行書体" panose="03000509000000000000" pitchFamily="65" charset="-128"/>
            </a:endParaRPr>
          </a:p>
        </p:txBody>
      </p:sp>
    </p:spTree>
    <p:extLst>
      <p:ext uri="{BB962C8B-B14F-4D97-AF65-F5344CB8AC3E}">
        <p14:creationId xmlns:p14="http://schemas.microsoft.com/office/powerpoint/2010/main" val="340841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6431654" y="2982689"/>
            <a:ext cx="3307400"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小塚ゴシック Pr6N L"/>
                <a:ea typeface="小塚ゴシック Pr6N L"/>
                <a:cs typeface="小塚ゴシック Pr6N L"/>
              </a:rPr>
              <a:t>　</a:t>
            </a:r>
            <a:r>
              <a:rPr lang="en-US" altLang="ja-JP" sz="1100" dirty="0">
                <a:solidFill>
                  <a:schemeClr val="tx1"/>
                </a:solidFill>
                <a:latin typeface="小塚ゴシック Pr6N L"/>
                <a:ea typeface="小塚ゴシック Pr6N L"/>
                <a:cs typeface="小塚ゴシック Pr6N L"/>
              </a:rPr>
              <a:t>Mashup Awards 10 Civic Tech</a:t>
            </a:r>
            <a:r>
              <a:rPr lang="ja-JP" altLang="en-US" sz="1100" dirty="0">
                <a:solidFill>
                  <a:schemeClr val="tx1"/>
                </a:solidFill>
                <a:latin typeface="小塚ゴシック Pr6N L"/>
                <a:ea typeface="小塚ゴシック Pr6N L"/>
                <a:cs typeface="小塚ゴシック Pr6N L"/>
              </a:rPr>
              <a:t>部門賞</a:t>
            </a:r>
            <a:endParaRPr lang="en-US" altLang="ja-JP" sz="1100" dirty="0">
              <a:solidFill>
                <a:schemeClr val="tx1"/>
              </a:solidFill>
              <a:latin typeface="小塚ゴシック Pr6N L"/>
              <a:ea typeface="小塚ゴシック Pr6N L"/>
              <a:cs typeface="小塚ゴシック Pr6N L"/>
            </a:endParaRPr>
          </a:p>
          <a:p>
            <a:pPr algn="ctr"/>
            <a:r>
              <a:rPr lang="ja-JP" altLang="en-US" sz="1100" dirty="0">
                <a:solidFill>
                  <a:schemeClr val="tx1"/>
                </a:solidFill>
                <a:latin typeface="小塚ゴシック Pr6N L"/>
                <a:ea typeface="小塚ゴシック Pr6N L"/>
                <a:cs typeface="小塚ゴシック Pr6N L"/>
              </a:rPr>
              <a:t>　ジャーナリズム・イノベーション・アワード　最優秀賞</a:t>
            </a:r>
            <a:endParaRPr lang="en-US" altLang="ja-JP" sz="1100" dirty="0">
              <a:solidFill>
                <a:schemeClr val="tx1"/>
              </a:solidFill>
              <a:latin typeface="小塚ゴシック Pr6N L"/>
              <a:ea typeface="小塚ゴシック Pr6N L"/>
              <a:cs typeface="小塚ゴシック Pr6N L"/>
            </a:endParaRPr>
          </a:p>
        </p:txBody>
      </p:sp>
      <p:sp>
        <p:nvSpPr>
          <p:cNvPr id="58" name="角丸四角形 57"/>
          <p:cNvSpPr/>
          <p:nvPr/>
        </p:nvSpPr>
        <p:spPr>
          <a:xfrm>
            <a:off x="5690007" y="2977215"/>
            <a:ext cx="950821" cy="35716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受賞歴</a:t>
            </a:r>
          </a:p>
        </p:txBody>
      </p:sp>
      <p:sp>
        <p:nvSpPr>
          <p:cNvPr id="61" name="正方形/長方形 60"/>
          <p:cNvSpPr/>
          <p:nvPr/>
        </p:nvSpPr>
        <p:spPr>
          <a:xfrm>
            <a:off x="5749101" y="3485130"/>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全国</a:t>
            </a:r>
          </a:p>
        </p:txBody>
      </p:sp>
      <p:sp>
        <p:nvSpPr>
          <p:cNvPr id="62" name="角丸四角形 61"/>
          <p:cNvSpPr/>
          <p:nvPr/>
        </p:nvSpPr>
        <p:spPr>
          <a:xfrm>
            <a:off x="5096143" y="3479656"/>
            <a:ext cx="950821" cy="35716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cxnSp>
        <p:nvCxnSpPr>
          <p:cNvPr id="67" name="直線コネクタ 66"/>
          <p:cNvCxnSpPr/>
          <p:nvPr/>
        </p:nvCxnSpPr>
        <p:spPr>
          <a:xfrm flipH="1">
            <a:off x="10565" y="1405574"/>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038988"/>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767506" y="1499638"/>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60000" algn="ctr"/>
            <a:r>
              <a:rPr lang="ja-JP" altLang="en-US" sz="800" dirty="0">
                <a:solidFill>
                  <a:schemeClr val="tx1"/>
                </a:solidFill>
                <a:latin typeface="小塚ゴシック Pr6N L"/>
                <a:ea typeface="小塚ゴシック Pr6N L"/>
                <a:cs typeface="小塚ゴシック Pr6N L"/>
              </a:rPr>
              <a:t>　　</a:t>
            </a:r>
            <a:r>
              <a:rPr lang="ja-JP" altLang="en-US" sz="800" dirty="0" smtClean="0">
                <a:solidFill>
                  <a:schemeClr val="tx1"/>
                </a:solidFill>
                <a:latin typeface="小塚ゴシック Pr6N L"/>
                <a:ea typeface="小塚ゴシック Pr6N L"/>
                <a:cs typeface="小塚ゴシック Pr6N L"/>
              </a:rPr>
              <a:t>気象庁「気象情報」、国立</a:t>
            </a:r>
            <a:r>
              <a:rPr lang="ja-JP" altLang="en-US" sz="800" dirty="0">
                <a:solidFill>
                  <a:schemeClr val="tx1"/>
                </a:solidFill>
                <a:latin typeface="小塚ゴシック Pr6N L"/>
                <a:ea typeface="小塚ゴシック Pr6N L"/>
                <a:cs typeface="小塚ゴシック Pr6N L"/>
              </a:rPr>
              <a:t>情報学研究所「デジタル台風</a:t>
            </a:r>
            <a:r>
              <a:rPr lang="ja-JP" altLang="en-US" sz="800" dirty="0" smtClean="0">
                <a:solidFill>
                  <a:schemeClr val="tx1"/>
                </a:solidFill>
                <a:latin typeface="小塚ゴシック Pr6N L"/>
                <a:ea typeface="小塚ゴシック Pr6N L"/>
                <a:cs typeface="小塚ゴシック Pr6N L"/>
              </a:rPr>
              <a:t>」</a:t>
            </a:r>
            <a:endParaRPr lang="en-US" altLang="ja-JP" sz="800" dirty="0" smtClean="0">
              <a:solidFill>
                <a:schemeClr val="tx1"/>
              </a:solidFill>
              <a:latin typeface="小塚ゴシック Pr6N L"/>
              <a:ea typeface="小塚ゴシック Pr6N L"/>
              <a:cs typeface="小塚ゴシック Pr6N L"/>
            </a:endParaRPr>
          </a:p>
          <a:p>
            <a:pPr marL="360000" algn="ctr"/>
            <a:r>
              <a:rPr lang="ja-JP" altLang="en-US" sz="800" dirty="0" smtClean="0">
                <a:solidFill>
                  <a:schemeClr val="tx1"/>
                </a:solidFill>
                <a:latin typeface="小塚ゴシック Pr6N L"/>
                <a:ea typeface="小塚ゴシック Pr6N L"/>
                <a:cs typeface="小塚ゴシック Pr6N L"/>
              </a:rPr>
              <a:t>ウェザーニューズ「減災リポート」</a:t>
            </a:r>
            <a:endParaRPr lang="en-US" altLang="ja-JP" sz="800" dirty="0" smtClean="0">
              <a:solidFill>
                <a:schemeClr val="tx1"/>
              </a:solidFill>
              <a:latin typeface="小塚ゴシック Pr6N L"/>
              <a:ea typeface="小塚ゴシック Pr6N L"/>
              <a:cs typeface="小塚ゴシック Pr6N L"/>
            </a:endParaRPr>
          </a:p>
          <a:p>
            <a:pPr marL="360000" algn="ctr"/>
            <a:r>
              <a:rPr lang="ja-JP" altLang="en-US" sz="800" dirty="0" smtClean="0">
                <a:solidFill>
                  <a:schemeClr val="tx1"/>
                </a:solidFill>
                <a:latin typeface="小塚ゴシック Pr6N L"/>
                <a:ea typeface="小塚ゴシック Pr6N L"/>
                <a:cs typeface="小塚ゴシック Pr6N L"/>
              </a:rPr>
              <a:t>　</a:t>
            </a:r>
            <a:r>
              <a:rPr lang="en-US" altLang="ja-JP" sz="700" dirty="0" smtClean="0">
                <a:solidFill>
                  <a:schemeClr val="tx1"/>
                </a:solidFill>
                <a:latin typeface="小塚ゴシック Pr6N L"/>
                <a:ea typeface="小塚ゴシック Pr6N L"/>
                <a:cs typeface="小塚ゴシック Pr6N L"/>
              </a:rPr>
              <a:t>GDACS</a:t>
            </a:r>
            <a:r>
              <a:rPr lang="ja-JP" altLang="en-US" sz="700" dirty="0" smtClean="0">
                <a:solidFill>
                  <a:schemeClr val="tx1"/>
                </a:solidFill>
                <a:latin typeface="小塚ゴシック Pr6N L"/>
                <a:ea typeface="小塚ゴシック Pr6N L"/>
                <a:cs typeface="小塚ゴシック Pr6N L"/>
              </a:rPr>
              <a:t>（</a:t>
            </a:r>
            <a:r>
              <a:rPr lang="en-US" altLang="ja-JP" sz="700" dirty="0" smtClean="0">
                <a:solidFill>
                  <a:schemeClr val="tx1"/>
                </a:solidFill>
                <a:latin typeface="小塚ゴシック Pr6N L"/>
                <a:ea typeface="小塚ゴシック Pr6N L"/>
                <a:cs typeface="小塚ゴシック Pr6N L"/>
              </a:rPr>
              <a:t>Global Disaster Alert and Coordination System</a:t>
            </a:r>
            <a:r>
              <a:rPr lang="ja-JP" altLang="en-US" sz="700" dirty="0" smtClean="0">
                <a:solidFill>
                  <a:schemeClr val="tx1"/>
                </a:solidFill>
                <a:latin typeface="小塚ゴシック Pr6N L"/>
                <a:ea typeface="小塚ゴシック Pr6N L"/>
                <a:cs typeface="小塚ゴシック Pr6N L"/>
              </a:rPr>
              <a:t>）災害予報</a:t>
            </a:r>
            <a:endParaRPr kumimoji="1" lang="ja-JP" altLang="en-US" sz="700" dirty="0">
              <a:solidFill>
                <a:schemeClr val="tx1"/>
              </a:solidFill>
              <a:latin typeface="小塚ゴシック Pr6N L"/>
              <a:ea typeface="小塚ゴシック Pr6N L"/>
              <a:cs typeface="小塚ゴシック Pr6N L"/>
            </a:endParaRPr>
          </a:p>
        </p:txBody>
      </p:sp>
      <p:sp>
        <p:nvSpPr>
          <p:cNvPr id="38" name="角丸四角形 37"/>
          <p:cNvSpPr/>
          <p:nvPr/>
        </p:nvSpPr>
        <p:spPr>
          <a:xfrm>
            <a:off x="5114549" y="1494164"/>
            <a:ext cx="1228416" cy="35716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39" name="正方形/長方形 38"/>
          <p:cNvSpPr/>
          <p:nvPr/>
        </p:nvSpPr>
        <p:spPr>
          <a:xfrm>
            <a:off x="6342965" y="1989141"/>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　　　</a:t>
            </a:r>
            <a:r>
              <a:rPr lang="en-US" altLang="ja-JP" sz="1200" dirty="0">
                <a:solidFill>
                  <a:schemeClr val="tx1"/>
                </a:solidFill>
                <a:latin typeface="小塚ゴシック Pr6N L"/>
                <a:ea typeface="小塚ゴシック Pr6N L"/>
                <a:cs typeface="小塚ゴシック Pr6N L"/>
              </a:rPr>
              <a:t>JPRG</a:t>
            </a:r>
            <a:r>
              <a:rPr lang="ja-JP" altLang="en-US" sz="1200" dirty="0">
                <a:solidFill>
                  <a:schemeClr val="tx1"/>
                </a:solidFill>
                <a:latin typeface="小塚ゴシック Pr6N L"/>
                <a:ea typeface="小塚ゴシック Pr6N L"/>
                <a:cs typeface="小塚ゴシック Pr6N L"/>
              </a:rPr>
              <a:t>（画像）、</a:t>
            </a:r>
            <a:r>
              <a:rPr lang="en-US" altLang="ja-JP" sz="1200" dirty="0">
                <a:solidFill>
                  <a:schemeClr val="tx1"/>
                </a:solidFill>
                <a:latin typeface="小塚ゴシック Pr6N L"/>
                <a:ea typeface="小塚ゴシック Pr6N L"/>
                <a:cs typeface="小塚ゴシック Pr6N L"/>
              </a:rPr>
              <a:t>TXT</a:t>
            </a:r>
            <a:r>
              <a:rPr lang="ja-JP" altLang="en-US" sz="1200" dirty="0">
                <a:solidFill>
                  <a:schemeClr val="tx1"/>
                </a:solidFill>
                <a:latin typeface="小塚ゴシック Pr6N L"/>
                <a:ea typeface="小塚ゴシック Pr6N L"/>
                <a:cs typeface="小塚ゴシック Pr6N L"/>
              </a:rPr>
              <a:t>（コメント）等</a:t>
            </a:r>
            <a:endParaRPr lang="en-US" altLang="ja-JP" sz="1200" dirty="0">
              <a:solidFill>
                <a:schemeClr val="tx1"/>
              </a:solidFill>
              <a:latin typeface="小塚ゴシック Pr6N L"/>
              <a:ea typeface="小塚ゴシック Pr6N L"/>
              <a:cs typeface="小塚ゴシック Pr6N L"/>
            </a:endParaRPr>
          </a:p>
        </p:txBody>
      </p:sp>
      <p:sp>
        <p:nvSpPr>
          <p:cNvPr id="40" name="角丸四角形 39"/>
          <p:cNvSpPr/>
          <p:nvPr/>
        </p:nvSpPr>
        <p:spPr>
          <a:xfrm>
            <a:off x="5690006" y="1983667"/>
            <a:ext cx="1274749" cy="35716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46" name="正方形/長方形 45"/>
          <p:cNvSpPr/>
          <p:nvPr/>
        </p:nvSpPr>
        <p:spPr>
          <a:xfrm>
            <a:off x="6095243" y="2485379"/>
            <a:ext cx="3049947"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Web</a:t>
            </a:r>
            <a:r>
              <a:rPr lang="ja-JP" altLang="en-US" sz="1200" dirty="0">
                <a:solidFill>
                  <a:schemeClr val="tx1"/>
                </a:solidFill>
                <a:latin typeface="小塚ゴシック Pr6N L"/>
                <a:ea typeface="小塚ゴシック Pr6N L"/>
                <a:cs typeface="小塚ゴシック Pr6N L"/>
              </a:rPr>
              <a:t>アプリ、スマートフォンアプリ</a:t>
            </a:r>
          </a:p>
        </p:txBody>
      </p:sp>
      <p:sp>
        <p:nvSpPr>
          <p:cNvPr id="47" name="角丸四角形 46"/>
          <p:cNvSpPr/>
          <p:nvPr/>
        </p:nvSpPr>
        <p:spPr>
          <a:xfrm>
            <a:off x="5096142" y="2479905"/>
            <a:ext cx="1246823" cy="361791"/>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50" name="正方形/長方形 49"/>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48" name="テキスト ボックス 47"/>
          <p:cNvSpPr txBox="1"/>
          <p:nvPr/>
        </p:nvSpPr>
        <p:spPr>
          <a:xfrm>
            <a:off x="-52596" y="1499638"/>
            <a:ext cx="5086816" cy="430887"/>
          </a:xfrm>
          <a:prstGeom prst="rect">
            <a:avLst/>
          </a:prstGeom>
          <a:noFill/>
        </p:spPr>
        <p:txBody>
          <a:bodyPr wrap="square" rtlCol="0">
            <a:spAutoFit/>
          </a:bodyPr>
          <a:lstStyle/>
          <a:p>
            <a:r>
              <a:rPr lang="ja-JP" altLang="en-US" sz="2200" dirty="0">
                <a:solidFill>
                  <a:srgbClr val="0080FF"/>
                </a:solidFill>
                <a:latin typeface="小塚ゴシック Pro M"/>
                <a:ea typeface="小塚ゴシック Pro M"/>
                <a:cs typeface="小塚ゴシック Pro M"/>
              </a:rPr>
              <a:t>可視化によって社会全体の「減災」に</a:t>
            </a:r>
          </a:p>
        </p:txBody>
      </p:sp>
      <p:pic>
        <p:nvPicPr>
          <p:cNvPr id="3" name="アイディアb.png" descr="/Users/meg/Desktop/特研/特研OD/アイコン/アイディア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64860" y="1395606"/>
            <a:ext cx="434025" cy="522660"/>
          </a:xfrm>
          <a:prstGeom prst="rect">
            <a:avLst/>
          </a:prstGeom>
        </p:spPr>
      </p:pic>
      <p:pic>
        <p:nvPicPr>
          <p:cNvPr id="6" name="パソコン作業b.png" descr="/Users/meg/Desktop/特研/特研OD/アイコン/パソコン作業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098870" y="1959611"/>
            <a:ext cx="526486" cy="440796"/>
          </a:xfrm>
          <a:prstGeom prst="rect">
            <a:avLst/>
          </a:prstGeom>
        </p:spPr>
      </p:pic>
      <p:pic>
        <p:nvPicPr>
          <p:cNvPr id="7" name="チームb.png" descr="/Users/meg/Desktop/特研/特研OD/アイコン/チームb.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9252593" y="2400408"/>
            <a:ext cx="468705" cy="513122"/>
          </a:xfrm>
          <a:prstGeom prst="rect">
            <a:avLst/>
          </a:prstGeom>
        </p:spPr>
      </p:pic>
      <p:pic>
        <p:nvPicPr>
          <p:cNvPr id="9" name="受賞b.png" descr="/Users/meg/Desktop/特研/特研OD/アイコン/受賞b.png"/>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5180085" y="2922112"/>
            <a:ext cx="311825" cy="491948"/>
          </a:xfrm>
          <a:prstGeom prst="rect">
            <a:avLst/>
          </a:prstGeom>
        </p:spPr>
      </p:pic>
      <p:pic>
        <p:nvPicPr>
          <p:cNvPr id="12" name="マーカーb.png" descr="/Users/meg/Desktop/特研/特研OD/アイコン/マーカーb.png"/>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9238609" y="3421531"/>
            <a:ext cx="482689" cy="494823"/>
          </a:xfrm>
          <a:prstGeom prst="rect">
            <a:avLst/>
          </a:prstGeom>
        </p:spPr>
      </p:pic>
      <p:sp>
        <p:nvSpPr>
          <p:cNvPr id="82" name="正方形/長方形 81"/>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83" name="タイトル 1"/>
          <p:cNvSpPr txBox="1">
            <a:spLocks/>
          </p:cNvSpPr>
          <p:nvPr/>
        </p:nvSpPr>
        <p:spPr>
          <a:xfrm>
            <a:off x="45111" y="238812"/>
            <a:ext cx="6386543"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a:solidFill>
                  <a:schemeClr val="bg1"/>
                </a:solidFill>
                <a:latin typeface="小塚ゴシック Pro M"/>
                <a:ea typeface="小塚ゴシック Pro M"/>
                <a:cs typeface="小塚ゴシック Pro M"/>
              </a:rPr>
              <a:t>台風リアルタイム・ウォッチャー</a:t>
            </a:r>
          </a:p>
        </p:txBody>
      </p:sp>
      <p:sp>
        <p:nvSpPr>
          <p:cNvPr id="85"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a:t>
            </a:r>
            <a:r>
              <a:rPr lang="zh-CN" altLang="en-US" sz="1400" dirty="0">
                <a:solidFill>
                  <a:srgbClr val="FFFFFF"/>
                </a:solidFill>
                <a:latin typeface="小塚ゴシック Pr6N R"/>
                <a:ea typeface="小塚ゴシック Pr6N R"/>
                <a:cs typeface="小塚ゴシック Pr6N R"/>
              </a:rPr>
              <a:t>首都大学東京大学院渡邉英徳准教授</a:t>
            </a:r>
            <a:endParaRPr lang="ja-JP" altLang="en-US" sz="1400" dirty="0">
              <a:solidFill>
                <a:srgbClr val="FFFFFF"/>
              </a:solidFill>
              <a:latin typeface="小塚ゴシック Pr6N R"/>
              <a:ea typeface="小塚ゴシック Pr6N R"/>
              <a:cs typeface="小塚ゴシック Pr6N R"/>
            </a:endParaRPr>
          </a:p>
        </p:txBody>
      </p:sp>
      <p:grpSp>
        <p:nvGrpSpPr>
          <p:cNvPr id="92" name="図形グループ 91"/>
          <p:cNvGrpSpPr/>
          <p:nvPr/>
        </p:nvGrpSpPr>
        <p:grpSpPr>
          <a:xfrm>
            <a:off x="7172281" y="250008"/>
            <a:ext cx="752743" cy="752743"/>
            <a:chOff x="7154801" y="281179"/>
            <a:chExt cx="752743" cy="752743"/>
          </a:xfrm>
        </p:grpSpPr>
        <p:sp>
          <p:nvSpPr>
            <p:cNvPr id="93" name="角丸四角形 92"/>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7208007" y="334385"/>
              <a:ext cx="659155" cy="646331"/>
            </a:xfrm>
            <a:prstGeom prst="rect">
              <a:avLst/>
            </a:prstGeom>
            <a:noFill/>
            <a:ln>
              <a:noFill/>
            </a:ln>
          </p:spPr>
          <p:txBody>
            <a:bodyPr wrap="none" rtlCol="0">
              <a:spAutoFit/>
            </a:bodyPr>
            <a:lstStyle/>
            <a:p>
              <a:r>
                <a:rPr lang="ja-JP" altLang="en-US" dirty="0">
                  <a:solidFill>
                    <a:srgbClr val="DEFFFF"/>
                  </a:solidFill>
                  <a:latin typeface="小塚ゴシック Pr6N M"/>
                  <a:ea typeface="小塚ゴシック Pr6N M"/>
                  <a:cs typeface="小塚ゴシック Pr6N M"/>
                </a:rPr>
                <a:t>少子</a:t>
              </a:r>
              <a:endParaRPr lang="en-US" altLang="ja-JP" dirty="0">
                <a:solidFill>
                  <a:srgbClr val="DEFFFF"/>
                </a:solidFill>
                <a:latin typeface="小塚ゴシック Pr6N M"/>
                <a:ea typeface="小塚ゴシック Pr6N M"/>
                <a:cs typeface="小塚ゴシック Pr6N M"/>
              </a:endParaRPr>
            </a:p>
            <a:p>
              <a:r>
                <a:rPr lang="ja-JP" altLang="en-US" dirty="0">
                  <a:solidFill>
                    <a:srgbClr val="DEFFFF"/>
                  </a:solidFill>
                  <a:latin typeface="小塚ゴシック Pr6N M"/>
                  <a:ea typeface="小塚ゴシック Pr6N M"/>
                  <a:cs typeface="小塚ゴシック Pr6N M"/>
                </a:rPr>
                <a:t>高齢</a:t>
              </a:r>
              <a:endParaRPr lang="en-US" altLang="ja-JP" dirty="0">
                <a:solidFill>
                  <a:srgbClr val="DEFFFF"/>
                </a:solidFill>
                <a:latin typeface="小塚ゴシック Pr6N M"/>
                <a:ea typeface="小塚ゴシック Pr6N M"/>
                <a:cs typeface="小塚ゴシック Pr6N M"/>
              </a:endParaRPr>
            </a:p>
          </p:txBody>
        </p:sp>
      </p:grpSp>
      <p:sp>
        <p:nvSpPr>
          <p:cNvPr id="95" name="角丸四角形 94"/>
          <p:cNvSpPr/>
          <p:nvPr/>
        </p:nvSpPr>
        <p:spPr>
          <a:xfrm>
            <a:off x="9006672" y="250008"/>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9059584" y="259585"/>
            <a:ext cx="684803" cy="738664"/>
          </a:xfrm>
          <a:prstGeom prst="rect">
            <a:avLst/>
          </a:prstGeom>
          <a:noFill/>
        </p:spPr>
        <p:txBody>
          <a:bodyPr wrap="none" rtlCol="0">
            <a:spAutoFit/>
          </a:bodyPr>
          <a:lstStyle/>
          <a:p>
            <a:r>
              <a:rPr lang="ja-JP" altLang="en-US" sz="1400" dirty="0">
                <a:solidFill>
                  <a:srgbClr val="DEFFFF"/>
                </a:solidFill>
                <a:latin typeface="小塚ゴシック Pr6N M"/>
                <a:ea typeface="小塚ゴシック Pr6N M"/>
                <a:cs typeface="小塚ゴシック Pr6N M"/>
              </a:rPr>
              <a:t>防犯</a:t>
            </a:r>
            <a:endParaRPr lang="en-US" altLang="ja-JP" sz="1400" dirty="0">
              <a:solidFill>
                <a:srgbClr val="DEFFFF"/>
              </a:solidFill>
              <a:latin typeface="小塚ゴシック Pr6N M"/>
              <a:ea typeface="小塚ゴシック Pr6N M"/>
              <a:cs typeface="小塚ゴシック Pr6N M"/>
            </a:endParaRPr>
          </a:p>
          <a:p>
            <a:r>
              <a:rPr lang="ja-JP" altLang="en-US" sz="1400" dirty="0">
                <a:solidFill>
                  <a:srgbClr val="DEFFFF"/>
                </a:solidFill>
                <a:latin typeface="小塚ゴシック Pr6N M"/>
                <a:ea typeface="小塚ゴシック Pr6N M"/>
                <a:cs typeface="小塚ゴシック Pr6N M"/>
              </a:rPr>
              <a:t>医療</a:t>
            </a:r>
            <a:endParaRPr lang="en-US" altLang="ja-JP" sz="1400" dirty="0">
              <a:solidFill>
                <a:srgbClr val="DEFFFF"/>
              </a:solidFill>
              <a:latin typeface="小塚ゴシック Pr6N M"/>
              <a:ea typeface="小塚ゴシック Pr6N M"/>
              <a:cs typeface="小塚ゴシック Pr6N M"/>
            </a:endParaRPr>
          </a:p>
          <a:p>
            <a:r>
              <a:rPr lang="ja-JP" altLang="en-US" sz="1400" dirty="0">
                <a:solidFill>
                  <a:srgbClr val="DEFFFF"/>
                </a:solidFill>
                <a:latin typeface="小塚ゴシック Pr6N M"/>
                <a:ea typeface="小塚ゴシック Pr6N M"/>
                <a:cs typeface="小塚ゴシック Pr6N M"/>
              </a:rPr>
              <a:t>教育</a:t>
            </a:r>
            <a:r>
              <a:rPr lang="ja-JP" altLang="en-US" sz="1000" dirty="0">
                <a:solidFill>
                  <a:srgbClr val="DEFFFF"/>
                </a:solidFill>
                <a:latin typeface="小塚ゴシック Pr6N M"/>
                <a:ea typeface="小塚ゴシック Pr6N M"/>
                <a:cs typeface="小塚ゴシック Pr6N M"/>
              </a:rPr>
              <a:t>等</a:t>
            </a:r>
            <a:endParaRPr lang="en-US" altLang="ja-JP" dirty="0">
              <a:solidFill>
                <a:srgbClr val="DEFFFF"/>
              </a:solidFill>
              <a:latin typeface="小塚ゴシック Pr6N M"/>
              <a:ea typeface="小塚ゴシック Pr6N M"/>
              <a:cs typeface="小塚ゴシック Pr6N M"/>
            </a:endParaRPr>
          </a:p>
        </p:txBody>
      </p:sp>
      <p:grpSp>
        <p:nvGrpSpPr>
          <p:cNvPr id="51" name="図形グループ 50"/>
          <p:cNvGrpSpPr/>
          <p:nvPr/>
        </p:nvGrpSpPr>
        <p:grpSpPr>
          <a:xfrm>
            <a:off x="6255233" y="250008"/>
            <a:ext cx="752743" cy="752743"/>
            <a:chOff x="6255233" y="281179"/>
            <a:chExt cx="752743" cy="752743"/>
          </a:xfrm>
          <a:noFill/>
        </p:grpSpPr>
        <p:sp>
          <p:nvSpPr>
            <p:cNvPr id="52" name="角丸四角形 51"/>
            <p:cNvSpPr/>
            <p:nvPr/>
          </p:nvSpPr>
          <p:spPr>
            <a:xfrm>
              <a:off x="6255233"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6308439" y="334385"/>
              <a:ext cx="646331" cy="646331"/>
            </a:xfrm>
            <a:prstGeom prst="rect">
              <a:avLst/>
            </a:prstGeom>
            <a:grpFill/>
            <a:ln>
              <a:noFill/>
            </a:ln>
          </p:spPr>
          <p:txBody>
            <a:bodyPr wrap="none" rtlCol="0">
              <a:spAutoFit/>
            </a:bodyPr>
            <a:lstStyle/>
            <a:p>
              <a:r>
                <a:rPr kumimoji="1" lang="ja-JP" altLang="en-US" dirty="0">
                  <a:solidFill>
                    <a:srgbClr val="3D8FF8"/>
                  </a:solidFill>
                  <a:latin typeface="小塚ゴシック Pr6N M"/>
                  <a:ea typeface="小塚ゴシック Pr6N M"/>
                  <a:cs typeface="小塚ゴシック Pr6N M"/>
                </a:rPr>
                <a:t>防災</a:t>
              </a:r>
              <a:endParaRPr kumimoji="1" lang="en-US" altLang="ja-JP" dirty="0">
                <a:solidFill>
                  <a:srgbClr val="3D8FF8"/>
                </a:solidFill>
                <a:latin typeface="小塚ゴシック Pr6N M"/>
                <a:ea typeface="小塚ゴシック Pr6N M"/>
                <a:cs typeface="小塚ゴシック Pr6N M"/>
              </a:endParaRPr>
            </a:p>
            <a:p>
              <a:r>
                <a:rPr lang="ja-JP" altLang="en-US" dirty="0">
                  <a:solidFill>
                    <a:srgbClr val="3D8FF8"/>
                  </a:solidFill>
                  <a:latin typeface="小塚ゴシック Pr6N M"/>
                  <a:ea typeface="小塚ゴシック Pr6N M"/>
                  <a:cs typeface="小塚ゴシック Pr6N M"/>
                </a:rPr>
                <a:t>減災</a:t>
              </a:r>
              <a:endParaRPr kumimoji="1" lang="ja-JP" altLang="en-US" dirty="0">
                <a:solidFill>
                  <a:srgbClr val="3D8FF8"/>
                </a:solidFill>
                <a:latin typeface="小塚ゴシック Pr6N M"/>
                <a:ea typeface="小塚ゴシック Pr6N M"/>
                <a:cs typeface="小塚ゴシック Pr6N M"/>
              </a:endParaRPr>
            </a:p>
          </p:txBody>
        </p:sp>
      </p:grpSp>
      <p:grpSp>
        <p:nvGrpSpPr>
          <p:cNvPr id="55" name="図形グループ 54"/>
          <p:cNvGrpSpPr/>
          <p:nvPr/>
        </p:nvGrpSpPr>
        <p:grpSpPr>
          <a:xfrm>
            <a:off x="8089329" y="250008"/>
            <a:ext cx="752743" cy="752743"/>
            <a:chOff x="8060984" y="281179"/>
            <a:chExt cx="752743" cy="752743"/>
          </a:xfrm>
          <a:solidFill>
            <a:schemeClr val="bg1"/>
          </a:solidFill>
        </p:grpSpPr>
        <p:sp>
          <p:nvSpPr>
            <p:cNvPr id="63" name="角丸四角形 62"/>
            <p:cNvSpPr/>
            <p:nvPr/>
          </p:nvSpPr>
          <p:spPr>
            <a:xfrm>
              <a:off x="8060984"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8114190" y="334385"/>
              <a:ext cx="646331" cy="646331"/>
            </a:xfrm>
            <a:prstGeom prst="rect">
              <a:avLst/>
            </a:prstGeom>
            <a:noFill/>
            <a:ln>
              <a:noFill/>
            </a:ln>
          </p:spPr>
          <p:txBody>
            <a:bodyPr wrap="none" rtlCol="0">
              <a:spAutoFit/>
            </a:bodyPr>
            <a:lstStyle/>
            <a:p>
              <a:r>
                <a:rPr lang="ja-JP" altLang="en-US" dirty="0">
                  <a:solidFill>
                    <a:srgbClr val="DEFFFF"/>
                  </a:solidFill>
                  <a:latin typeface="小塚ゴシック Pr6N M"/>
                  <a:ea typeface="小塚ゴシック Pr6N M"/>
                  <a:cs typeface="小塚ゴシック Pr6N M"/>
                </a:rPr>
                <a:t>産業</a:t>
              </a:r>
              <a:endParaRPr lang="en-US" altLang="ja-JP" dirty="0">
                <a:solidFill>
                  <a:srgbClr val="DEFFFF"/>
                </a:solidFill>
                <a:latin typeface="小塚ゴシック Pr6N M"/>
                <a:ea typeface="小塚ゴシック Pr6N M"/>
                <a:cs typeface="小塚ゴシック Pr6N M"/>
              </a:endParaRPr>
            </a:p>
            <a:p>
              <a:r>
                <a:rPr lang="ja-JP" altLang="en-US" dirty="0">
                  <a:solidFill>
                    <a:srgbClr val="DEFFFF"/>
                  </a:solidFill>
                  <a:latin typeface="小塚ゴシック Pr6N M"/>
                  <a:ea typeface="小塚ゴシック Pr6N M"/>
                  <a:cs typeface="小塚ゴシック Pr6N M"/>
                </a:rPr>
                <a:t>創出</a:t>
              </a:r>
              <a:endParaRPr kumimoji="1" lang="en-US" altLang="ja-JP" dirty="0">
                <a:solidFill>
                  <a:srgbClr val="DEFFFF"/>
                </a:solidFill>
                <a:latin typeface="小塚ゴシック Pr6N M"/>
                <a:ea typeface="小塚ゴシック Pr6N M"/>
                <a:cs typeface="小塚ゴシック Pr6N M"/>
              </a:endParaRPr>
            </a:p>
          </p:txBody>
        </p:sp>
      </p:grpSp>
      <p:pic>
        <p:nvPicPr>
          <p:cNvPr id="69" name="拡声器b.png" descr="/Users/meg/Desktop/特研/特研OD/アイコン/拡声器b.pn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5203779" y="4213791"/>
            <a:ext cx="688804" cy="703011"/>
          </a:xfrm>
          <a:prstGeom prst="rect">
            <a:avLst/>
          </a:prstGeom>
        </p:spPr>
      </p:pic>
      <p:sp>
        <p:nvSpPr>
          <p:cNvPr id="70" name="テキスト ボックス 69"/>
          <p:cNvSpPr txBox="1"/>
          <p:nvPr/>
        </p:nvSpPr>
        <p:spPr>
          <a:xfrm>
            <a:off x="5840332" y="4077474"/>
            <a:ext cx="3938899" cy="1015663"/>
          </a:xfrm>
          <a:prstGeom prst="rect">
            <a:avLst/>
          </a:prstGeom>
          <a:noFill/>
        </p:spPr>
        <p:txBody>
          <a:bodyPr vert="horz" wrap="none" rtlCol="0">
            <a:spAutoFit/>
          </a:bodyPr>
          <a:lstStyle/>
          <a:p>
            <a:r>
              <a:rPr lang="ja-JP" altLang="en-US" sz="3000" dirty="0">
                <a:solidFill>
                  <a:srgbClr val="0080FF"/>
                </a:solidFill>
                <a:latin typeface="フォントポにほんご"/>
                <a:ea typeface="フォントポにほんご"/>
                <a:cs typeface="フォントポにほんご"/>
              </a:rPr>
              <a:t>「人間センサー」で</a:t>
            </a:r>
          </a:p>
          <a:p>
            <a:r>
              <a:rPr lang="ja-JP" altLang="en-US" sz="3000" dirty="0">
                <a:solidFill>
                  <a:srgbClr val="0080FF"/>
                </a:solidFill>
                <a:latin typeface="フォントポにほんご"/>
                <a:ea typeface="フォントポにほんご"/>
                <a:cs typeface="フォントポにほんご"/>
              </a:rPr>
              <a:t>速やかな災害状況を！</a:t>
            </a:r>
          </a:p>
        </p:txBody>
      </p:sp>
      <p:sp>
        <p:nvSpPr>
          <p:cNvPr id="73"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災害の状況をリアルタイムに！</a:t>
            </a:r>
          </a:p>
        </p:txBody>
      </p:sp>
      <p:sp>
        <p:nvSpPr>
          <p:cNvPr id="43" name="テキスト ボックス 42"/>
          <p:cNvSpPr txBox="1"/>
          <p:nvPr/>
        </p:nvSpPr>
        <p:spPr>
          <a:xfrm>
            <a:off x="46344" y="2091562"/>
            <a:ext cx="4899274" cy="4487381"/>
          </a:xfrm>
          <a:prstGeom prst="rect">
            <a:avLst/>
          </a:prstGeom>
          <a:noFill/>
        </p:spPr>
        <p:txBody>
          <a:bodyPr wrap="square" rtlCol="0">
            <a:noAutofit/>
          </a:bodyPr>
          <a:lstStyle/>
          <a:p>
            <a:r>
              <a:rPr lang="ja-JP" altLang="en-US" sz="1000" dirty="0" smtClean="0">
                <a:latin typeface="小塚ゴシック Pr6N L"/>
                <a:ea typeface="小塚ゴシック Pr6N L"/>
                <a:cs typeface="小塚ゴシック Pr6N L"/>
              </a:rPr>
              <a:t>　</a:t>
            </a:r>
            <a:r>
              <a:rPr lang="ja-JP" altLang="en-US" sz="1000" dirty="0">
                <a:latin typeface="小塚ゴシック Pr6N L"/>
                <a:ea typeface="小塚ゴシック Pr6N L"/>
                <a:cs typeface="小塚ゴシック Pr6N L"/>
              </a:rPr>
              <a:t>ソーシャルメディアの災害情報と</a:t>
            </a:r>
            <a:r>
              <a:rPr lang="ja-JP" altLang="en-US" sz="1000" dirty="0" smtClean="0">
                <a:latin typeface="小塚ゴシック Pr6N L"/>
                <a:ea typeface="小塚ゴシック Pr6N L"/>
                <a:cs typeface="小塚ゴシック Pr6N L"/>
              </a:rPr>
              <a:t>、気象庁の</a:t>
            </a:r>
            <a:r>
              <a:rPr lang="ja-JP" altLang="en-US" sz="1000" dirty="0">
                <a:latin typeface="小塚ゴシック Pr6N L"/>
                <a:ea typeface="小塚ゴシック Pr6N L"/>
                <a:cs typeface="小塚ゴシック Pr6N L"/>
              </a:rPr>
              <a:t>台風</a:t>
            </a:r>
            <a:r>
              <a:rPr lang="ja-JP" altLang="en-US" sz="1000" dirty="0" smtClean="0">
                <a:latin typeface="小塚ゴシック Pr6N L"/>
                <a:ea typeface="小塚ゴシック Pr6N L"/>
                <a:cs typeface="小塚ゴシック Pr6N L"/>
              </a:rPr>
              <a:t>情報</a:t>
            </a:r>
            <a:endParaRPr lang="en-US" altLang="ja-JP" sz="1000" dirty="0" smtClean="0">
              <a:latin typeface="小塚ゴシック Pr6N L"/>
              <a:ea typeface="小塚ゴシック Pr6N L"/>
              <a:cs typeface="小塚ゴシック Pr6N L"/>
            </a:endParaRPr>
          </a:p>
          <a:p>
            <a:r>
              <a:rPr lang="ja-JP" altLang="en-US" sz="1000" dirty="0" smtClean="0">
                <a:latin typeface="小塚ゴシック Pr6N L"/>
                <a:ea typeface="小塚ゴシック Pr6N L"/>
                <a:cs typeface="小塚ゴシック Pr6N L"/>
              </a:rPr>
              <a:t>を</a:t>
            </a:r>
            <a:r>
              <a:rPr lang="ja-JP" altLang="en-US" sz="1000" dirty="0">
                <a:latin typeface="小塚ゴシック Pr6N L"/>
                <a:ea typeface="小塚ゴシック Pr6N L"/>
                <a:cs typeface="小塚ゴシック Pr6N L"/>
              </a:rPr>
              <a:t>バーチャル</a:t>
            </a:r>
            <a:r>
              <a:rPr lang="ja-JP" altLang="en-US" sz="1000" dirty="0" smtClean="0">
                <a:latin typeface="小塚ゴシック Pr6N L"/>
                <a:ea typeface="小塚ゴシック Pr6N L"/>
                <a:cs typeface="小塚ゴシック Pr6N L"/>
              </a:rPr>
              <a:t>地球儀「</a:t>
            </a:r>
            <a:r>
              <a:rPr lang="en-US" altLang="ja-JP" sz="1000" dirty="0">
                <a:latin typeface="小塚ゴシック Pr6N L"/>
                <a:ea typeface="小塚ゴシック Pr6N L"/>
                <a:cs typeface="小塚ゴシック Pr6N L"/>
              </a:rPr>
              <a:t>Google Earth</a:t>
            </a:r>
            <a:r>
              <a:rPr lang="ja-JP" altLang="en-US" sz="1000" dirty="0" smtClean="0">
                <a:latin typeface="小塚ゴシック Pr6N L"/>
                <a:ea typeface="小塚ゴシック Pr6N L"/>
                <a:cs typeface="小塚ゴシック Pr6N L"/>
              </a:rPr>
              <a:t>」</a:t>
            </a:r>
            <a:r>
              <a:rPr lang="ja-JP" altLang="en-US" sz="1000" dirty="0">
                <a:latin typeface="小塚ゴシック Pr6N L"/>
                <a:ea typeface="小塚ゴシック Pr6N L"/>
                <a:cs typeface="小塚ゴシック Pr6N L"/>
              </a:rPr>
              <a:t>にマッシュアップし</a:t>
            </a:r>
            <a:endParaRPr lang="en-US" altLang="ja-JP" sz="1000" dirty="0" smtClean="0">
              <a:latin typeface="小塚ゴシック Pr6N L"/>
              <a:ea typeface="小塚ゴシック Pr6N L"/>
              <a:cs typeface="小塚ゴシック Pr6N L"/>
            </a:endParaRPr>
          </a:p>
          <a:p>
            <a:r>
              <a:rPr lang="ja-JP" altLang="en-US" sz="1000" dirty="0" smtClean="0">
                <a:latin typeface="小塚ゴシック Pr6N L"/>
                <a:ea typeface="小塚ゴシック Pr6N L"/>
                <a:cs typeface="小塚ゴシック Pr6N L"/>
              </a:rPr>
              <a:t>たものとして作成し、</a:t>
            </a:r>
            <a:r>
              <a:rPr lang="en-US" altLang="ja-JP" sz="1000" dirty="0" smtClean="0">
                <a:latin typeface="小塚ゴシック Pr6N L"/>
                <a:ea typeface="小塚ゴシック Pr6N L"/>
                <a:cs typeface="小塚ゴシック Pr6N L"/>
              </a:rPr>
              <a:t>2015</a:t>
            </a:r>
            <a:r>
              <a:rPr lang="ja-JP" altLang="en-US" sz="1000" dirty="0" smtClean="0">
                <a:latin typeface="小塚ゴシック Pr6N L"/>
                <a:ea typeface="小塚ゴシック Pr6N L"/>
                <a:cs typeface="小塚ゴシック Pr6N L"/>
              </a:rPr>
              <a:t>年よりオープンソース</a:t>
            </a:r>
            <a:r>
              <a:rPr lang="ja-JP" altLang="en-US" sz="1000" dirty="0">
                <a:latin typeface="小塚ゴシック Pr6N L"/>
                <a:ea typeface="小塚ゴシック Pr6N L"/>
                <a:cs typeface="小塚ゴシック Pr6N L"/>
              </a:rPr>
              <a:t>・</a:t>
            </a:r>
            <a:r>
              <a:rPr lang="ja-JP" altLang="en-US" sz="1000" dirty="0" smtClean="0">
                <a:latin typeface="小塚ゴシック Pr6N L"/>
                <a:ea typeface="小塚ゴシック Pr6N L"/>
                <a:cs typeface="小塚ゴシック Pr6N L"/>
              </a:rPr>
              <a:t>ソフト</a:t>
            </a:r>
            <a:endParaRPr lang="en-US" altLang="ja-JP" sz="1000" dirty="0" smtClean="0">
              <a:latin typeface="小塚ゴシック Pr6N L"/>
              <a:ea typeface="小塚ゴシック Pr6N L"/>
              <a:cs typeface="小塚ゴシック Pr6N L"/>
            </a:endParaRPr>
          </a:p>
          <a:p>
            <a:r>
              <a:rPr lang="ja-JP" altLang="en-US" sz="1000" dirty="0" smtClean="0">
                <a:latin typeface="小塚ゴシック Pr6N L"/>
                <a:ea typeface="小塚ゴシック Pr6N L"/>
                <a:cs typeface="小塚ゴシック Pr6N L"/>
              </a:rPr>
              <a:t>ウェア</a:t>
            </a:r>
            <a:r>
              <a:rPr lang="ja-JP" altLang="en-US" sz="1000" dirty="0">
                <a:latin typeface="小塚ゴシック Pr6N L"/>
                <a:ea typeface="小塚ゴシック Pr6N L"/>
                <a:cs typeface="小塚ゴシック Pr6N L"/>
              </a:rPr>
              <a:t>の「</a:t>
            </a:r>
            <a:r>
              <a:rPr lang="en-US" altLang="ja-JP" sz="1000" dirty="0">
                <a:latin typeface="小塚ゴシック Pr6N L"/>
                <a:ea typeface="小塚ゴシック Pr6N L"/>
                <a:cs typeface="小塚ゴシック Pr6N L"/>
              </a:rPr>
              <a:t>Cesium</a:t>
            </a:r>
            <a:r>
              <a:rPr lang="ja-JP" altLang="en-US" sz="1000" dirty="0" smtClean="0">
                <a:latin typeface="小塚ゴシック Pr6N L"/>
                <a:ea typeface="小塚ゴシック Pr6N L"/>
                <a:cs typeface="小塚ゴシック Pr6N L"/>
              </a:rPr>
              <a:t>」、地理院タイル</a:t>
            </a:r>
            <a:r>
              <a:rPr lang="ja-JP" altLang="en-US" sz="1000" dirty="0">
                <a:latin typeface="小塚ゴシック Pr6N L"/>
                <a:ea typeface="小塚ゴシック Pr6N L"/>
                <a:cs typeface="小塚ゴシック Pr6N L"/>
              </a:rPr>
              <a:t>や</a:t>
            </a:r>
            <a:r>
              <a:rPr lang="en-US" altLang="ja-JP" sz="1000" dirty="0">
                <a:latin typeface="小塚ゴシック Pr6N L"/>
                <a:ea typeface="小塚ゴシック Pr6N L"/>
                <a:cs typeface="小塚ゴシック Pr6N L"/>
              </a:rPr>
              <a:t>Open Street Map</a:t>
            </a:r>
            <a:r>
              <a:rPr lang="ja-JP" altLang="en-US" sz="1000" dirty="0" smtClean="0">
                <a:latin typeface="小塚ゴシック Pr6N L"/>
                <a:ea typeface="小塚ゴシック Pr6N L"/>
                <a:cs typeface="小塚ゴシック Pr6N L"/>
              </a:rPr>
              <a:t>な</a:t>
            </a:r>
            <a:endParaRPr lang="en-US" altLang="ja-JP" sz="1000" dirty="0" smtClean="0">
              <a:latin typeface="小塚ゴシック Pr6N L"/>
              <a:ea typeface="小塚ゴシック Pr6N L"/>
              <a:cs typeface="小塚ゴシック Pr6N L"/>
            </a:endParaRPr>
          </a:p>
          <a:p>
            <a:r>
              <a:rPr lang="ja-JP" altLang="en-US" sz="1000" dirty="0" smtClean="0">
                <a:latin typeface="小塚ゴシック Pr6N L"/>
                <a:ea typeface="小塚ゴシック Pr6N L"/>
                <a:cs typeface="小塚ゴシック Pr6N L"/>
              </a:rPr>
              <a:t>ど、オープン</a:t>
            </a:r>
            <a:r>
              <a:rPr lang="ja-JP" altLang="en-US" sz="1000" dirty="0">
                <a:latin typeface="小塚ゴシック Pr6N L"/>
                <a:ea typeface="小塚ゴシック Pr6N L"/>
                <a:cs typeface="小塚ゴシック Pr6N L"/>
              </a:rPr>
              <a:t>な地図</a:t>
            </a:r>
            <a:r>
              <a:rPr lang="ja-JP" altLang="en-US" sz="1000" dirty="0" smtClean="0">
                <a:latin typeface="小塚ゴシック Pr6N L"/>
                <a:ea typeface="小塚ゴシック Pr6N L"/>
                <a:cs typeface="小塚ゴシック Pr6N L"/>
              </a:rPr>
              <a:t>リソース</a:t>
            </a:r>
            <a:r>
              <a:rPr lang="ja-JP" altLang="en-US" sz="1000" dirty="0">
                <a:latin typeface="小塚ゴシック Pr6N L"/>
                <a:ea typeface="小塚ゴシック Pr6N L"/>
                <a:cs typeface="小塚ゴシック Pr6N L"/>
              </a:rPr>
              <a:t>の活用に</a:t>
            </a:r>
            <a:r>
              <a:rPr lang="ja-JP" altLang="en-US" sz="1000" dirty="0" smtClean="0">
                <a:latin typeface="小塚ゴシック Pr6N L"/>
                <a:ea typeface="小塚ゴシック Pr6N L"/>
                <a:cs typeface="小塚ゴシック Pr6N L"/>
              </a:rPr>
              <a:t>移行。</a:t>
            </a:r>
            <a:endParaRPr lang="en-US" altLang="ja-JP" sz="1000" dirty="0" smtClean="0">
              <a:latin typeface="小塚ゴシック Pr6N L"/>
              <a:ea typeface="小塚ゴシック Pr6N L"/>
              <a:cs typeface="小塚ゴシック Pr6N L"/>
            </a:endParaRPr>
          </a:p>
          <a:p>
            <a:endParaRPr lang="en-US" altLang="ja-JP" sz="1000" dirty="0">
              <a:latin typeface="小塚ゴシック Pr6N L"/>
              <a:ea typeface="小塚ゴシック Pr6N L"/>
              <a:cs typeface="小塚ゴシック Pr6N L"/>
            </a:endParaRPr>
          </a:p>
          <a:p>
            <a:r>
              <a:rPr lang="ja-JP" altLang="en-US" sz="1000" dirty="0" smtClean="0">
                <a:latin typeface="小塚ゴシック Pr6N L"/>
                <a:ea typeface="小塚ゴシック Pr6N L"/>
                <a:cs typeface="小塚ゴシック Pr6N L"/>
              </a:rPr>
              <a:t>　</a:t>
            </a:r>
            <a:r>
              <a:rPr lang="en-US" altLang="ja-JP" sz="1000" dirty="0" smtClean="0">
                <a:latin typeface="小塚ゴシック Pr6N L"/>
                <a:ea typeface="小塚ゴシック Pr6N L"/>
                <a:cs typeface="小塚ゴシック Pr6N L"/>
              </a:rPr>
              <a:t>5</a:t>
            </a:r>
            <a:r>
              <a:rPr lang="ja-JP" altLang="en-US" sz="1000" dirty="0">
                <a:latin typeface="小塚ゴシック Pr6N L"/>
                <a:ea typeface="小塚ゴシック Pr6N L"/>
                <a:cs typeface="小塚ゴシック Pr6N L"/>
              </a:rPr>
              <a:t>分毎の更新によって台風・災害の</a:t>
            </a:r>
            <a:r>
              <a:rPr lang="ja-JP" altLang="en-US" sz="1000" dirty="0" smtClean="0">
                <a:latin typeface="小塚ゴシック Pr6N L"/>
                <a:ea typeface="小塚ゴシック Pr6N L"/>
                <a:cs typeface="小塚ゴシック Pr6N L"/>
              </a:rPr>
              <a:t>現況を把握</a:t>
            </a:r>
            <a:r>
              <a:rPr lang="ja-JP" altLang="en-US" sz="1000" dirty="0" err="1" smtClean="0">
                <a:latin typeface="小塚ゴシック Pr6N L"/>
                <a:ea typeface="小塚ゴシック Pr6N L"/>
                <a:cs typeface="小塚ゴシック Pr6N L"/>
              </a:rPr>
              <a:t>する</a:t>
            </a:r>
            <a:r>
              <a:rPr lang="ja-JP" altLang="en-US" sz="1000" dirty="0" err="1">
                <a:latin typeface="小塚ゴシック Pr6N L"/>
                <a:ea typeface="小塚ゴシック Pr6N L"/>
                <a:cs typeface="小塚ゴシック Pr6N L"/>
              </a:rPr>
              <a:t>と</a:t>
            </a:r>
            <a:r>
              <a:rPr lang="ja-JP" altLang="en-US" sz="1000" dirty="0" err="1" smtClean="0">
                <a:latin typeface="小塚ゴシック Pr6N L"/>
                <a:ea typeface="小塚ゴシック Pr6N L"/>
                <a:cs typeface="小塚ゴシック Pr6N L"/>
              </a:rPr>
              <a:t>と</a:t>
            </a:r>
            <a:endParaRPr lang="en-US" altLang="ja-JP" sz="1000" dirty="0" smtClean="0">
              <a:latin typeface="小塚ゴシック Pr6N L"/>
              <a:ea typeface="小塚ゴシック Pr6N L"/>
              <a:cs typeface="小塚ゴシック Pr6N L"/>
            </a:endParaRPr>
          </a:p>
          <a:p>
            <a:r>
              <a:rPr lang="ja-JP" altLang="en-US" sz="1000" dirty="0" smtClean="0">
                <a:latin typeface="小塚ゴシック Pr6N L"/>
                <a:ea typeface="小塚ゴシック Pr6N L"/>
                <a:cs typeface="小塚ゴシック Pr6N L"/>
              </a:rPr>
              <a:t>もに</a:t>
            </a:r>
            <a:r>
              <a:rPr lang="ja-JP" altLang="en-US" sz="1000" dirty="0">
                <a:latin typeface="小塚ゴシック Pr6N L"/>
                <a:ea typeface="小塚ゴシック Pr6N L"/>
                <a:cs typeface="小塚ゴシック Pr6N L"/>
              </a:rPr>
              <a:t>、被害を現場からの</a:t>
            </a:r>
            <a:r>
              <a:rPr lang="ja-JP" altLang="en-US" sz="1000" dirty="0" smtClean="0">
                <a:latin typeface="小塚ゴシック Pr6N L"/>
                <a:ea typeface="小塚ゴシック Pr6N L"/>
                <a:cs typeface="小塚ゴシック Pr6N L"/>
              </a:rPr>
              <a:t>つぶやき</a:t>
            </a:r>
            <a:r>
              <a:rPr lang="ja-JP" altLang="en-US" sz="1000" dirty="0">
                <a:latin typeface="小塚ゴシック Pr6N L"/>
                <a:ea typeface="小塚ゴシック Pr6N L"/>
                <a:cs typeface="小塚ゴシック Pr6N L"/>
              </a:rPr>
              <a:t>を</a:t>
            </a:r>
            <a:r>
              <a:rPr lang="ja-JP" altLang="en-US" sz="1000" dirty="0" smtClean="0">
                <a:latin typeface="小塚ゴシック Pr6N L"/>
                <a:ea typeface="小塚ゴシック Pr6N L"/>
                <a:cs typeface="小塚ゴシック Pr6N L"/>
              </a:rPr>
              <a:t>即時的</a:t>
            </a:r>
            <a:r>
              <a:rPr lang="ja-JP" altLang="en-US" sz="1000" dirty="0">
                <a:latin typeface="小塚ゴシック Pr6N L"/>
                <a:ea typeface="小塚ゴシック Pr6N L"/>
                <a:cs typeface="小塚ゴシック Pr6N L"/>
              </a:rPr>
              <a:t>に</a:t>
            </a:r>
            <a:r>
              <a:rPr lang="ja-JP" altLang="en-US" sz="1000" dirty="0" smtClean="0">
                <a:latin typeface="小塚ゴシック Pr6N L"/>
                <a:ea typeface="小塚ゴシック Pr6N L"/>
                <a:cs typeface="小塚ゴシック Pr6N L"/>
              </a:rPr>
              <a:t>キャッチ。</a:t>
            </a:r>
            <a:endParaRPr lang="en-US" altLang="ja-JP" sz="1000" dirty="0" smtClean="0">
              <a:latin typeface="小塚ゴシック Pr6N L"/>
              <a:ea typeface="小塚ゴシック Pr6N L"/>
              <a:cs typeface="小塚ゴシック Pr6N L"/>
            </a:endParaRPr>
          </a:p>
          <a:p>
            <a:endParaRPr lang="en-US" altLang="ja-JP" sz="1000" dirty="0" smtClean="0">
              <a:latin typeface="小塚ゴシック Pr6N L"/>
              <a:ea typeface="小塚ゴシック Pr6N L"/>
              <a:cs typeface="小塚ゴシック Pr6N L"/>
            </a:endParaRPr>
          </a:p>
          <a:p>
            <a:r>
              <a:rPr lang="ja-JP" altLang="en-US" sz="1000" dirty="0" smtClean="0">
                <a:latin typeface="小塚ゴシック Pr6N L"/>
                <a:ea typeface="小塚ゴシック Pr6N L"/>
                <a:cs typeface="小塚ゴシック Pr6N L"/>
              </a:rPr>
              <a:t>　ウェザーニューズ「減災リポート」のデータを、災害種</a:t>
            </a:r>
            <a:endParaRPr lang="en-US" altLang="ja-JP" sz="1000" dirty="0" smtClean="0">
              <a:latin typeface="小塚ゴシック Pr6N L"/>
              <a:ea typeface="小塚ゴシック Pr6N L"/>
              <a:cs typeface="小塚ゴシック Pr6N L"/>
            </a:endParaRPr>
          </a:p>
          <a:p>
            <a:r>
              <a:rPr lang="ja-JP" altLang="en-US" sz="1000" dirty="0" smtClean="0">
                <a:latin typeface="小塚ゴシック Pr6N L"/>
                <a:ea typeface="小塚ゴシック Pr6N L"/>
                <a:cs typeface="小塚ゴシック Pr6N L"/>
              </a:rPr>
              <a:t>別</a:t>
            </a:r>
            <a:r>
              <a:rPr lang="ja-JP" altLang="en-US" sz="1000" dirty="0">
                <a:latin typeface="小塚ゴシック Pr6N L"/>
                <a:ea typeface="小塚ゴシック Pr6N L"/>
                <a:cs typeface="小塚ゴシック Pr6N L"/>
              </a:rPr>
              <a:t>に応じて色分けされた</a:t>
            </a:r>
            <a:r>
              <a:rPr lang="ja-JP" altLang="en-US" sz="1000" dirty="0" smtClean="0">
                <a:latin typeface="小塚ゴシック Pr6N L"/>
                <a:ea typeface="小塚ゴシック Pr6N L"/>
                <a:cs typeface="小塚ゴシック Pr6N L"/>
              </a:rPr>
              <a:t>アイコンで示し</a:t>
            </a:r>
            <a:r>
              <a:rPr lang="ja-JP" altLang="en-US" sz="1000" dirty="0">
                <a:latin typeface="小塚ゴシック Pr6N L"/>
                <a:ea typeface="小塚ゴシック Pr6N L"/>
                <a:cs typeface="小塚ゴシック Pr6N L"/>
              </a:rPr>
              <a:t>、風</a:t>
            </a:r>
            <a:r>
              <a:rPr lang="ja-JP" altLang="en-US" sz="1000" dirty="0" smtClean="0">
                <a:latin typeface="小塚ゴシック Pr6N L"/>
                <a:ea typeface="小塚ゴシック Pr6N L"/>
                <a:cs typeface="小塚ゴシック Pr6N L"/>
              </a:rPr>
              <a:t>台風</a:t>
            </a:r>
            <a:r>
              <a:rPr lang="ja-JP" altLang="en-US" sz="1000" dirty="0">
                <a:latin typeface="小塚ゴシック Pr6N L"/>
                <a:ea typeface="小塚ゴシック Pr6N L"/>
                <a:cs typeface="小塚ゴシック Pr6N L"/>
              </a:rPr>
              <a:t>・雨</a:t>
            </a:r>
            <a:r>
              <a:rPr lang="ja-JP" altLang="en-US" sz="1000" dirty="0" smtClean="0">
                <a:latin typeface="小塚ゴシック Pr6N L"/>
                <a:ea typeface="小塚ゴシック Pr6N L"/>
                <a:cs typeface="小塚ゴシック Pr6N L"/>
              </a:rPr>
              <a:t>台</a:t>
            </a:r>
            <a:endParaRPr lang="en-US" altLang="ja-JP" sz="1000" dirty="0" smtClean="0">
              <a:latin typeface="小塚ゴシック Pr6N L"/>
              <a:ea typeface="小塚ゴシック Pr6N L"/>
              <a:cs typeface="小塚ゴシック Pr6N L"/>
            </a:endParaRPr>
          </a:p>
          <a:p>
            <a:r>
              <a:rPr lang="ja-JP" altLang="en-US" sz="1000" dirty="0" smtClean="0">
                <a:latin typeface="小塚ゴシック Pr6N L"/>
                <a:ea typeface="小塚ゴシック Pr6N L"/>
                <a:cs typeface="小塚ゴシック Pr6N L"/>
              </a:rPr>
              <a:t>風</a:t>
            </a:r>
            <a:r>
              <a:rPr lang="ja-JP" altLang="en-US" sz="1000" dirty="0">
                <a:latin typeface="小塚ゴシック Pr6N L"/>
                <a:ea typeface="小塚ゴシック Pr6N L"/>
                <a:cs typeface="小塚ゴシック Pr6N L"/>
              </a:rPr>
              <a:t>など災害の全体像・</a:t>
            </a:r>
            <a:r>
              <a:rPr lang="ja-JP" altLang="en-US" sz="1000" dirty="0" smtClean="0">
                <a:latin typeface="小塚ゴシック Pr6N L"/>
                <a:ea typeface="小塚ゴシック Pr6N L"/>
                <a:cs typeface="小塚ゴシック Pr6N L"/>
              </a:rPr>
              <a:t>傾向</a:t>
            </a:r>
            <a:r>
              <a:rPr lang="ja-JP" altLang="en-US" sz="1000" dirty="0">
                <a:latin typeface="小塚ゴシック Pr6N L"/>
                <a:ea typeface="小塚ゴシック Pr6N L"/>
                <a:cs typeface="小塚ゴシック Pr6N L"/>
              </a:rPr>
              <a:t>を</a:t>
            </a:r>
            <a:r>
              <a:rPr lang="ja-JP" altLang="en-US" sz="1000" dirty="0" smtClean="0">
                <a:latin typeface="小塚ゴシック Pr6N L"/>
                <a:ea typeface="小塚ゴシック Pr6N L"/>
                <a:cs typeface="小塚ゴシック Pr6N L"/>
              </a:rPr>
              <a:t>可視化。</a:t>
            </a:r>
            <a:endParaRPr lang="en-US" altLang="ja-JP" sz="1000" dirty="0" smtClean="0">
              <a:latin typeface="小塚ゴシック Pr6N L"/>
              <a:ea typeface="小塚ゴシック Pr6N L"/>
              <a:cs typeface="小塚ゴシック Pr6N L"/>
            </a:endParaRPr>
          </a:p>
          <a:p>
            <a:endParaRPr lang="en-US" altLang="ja-JP" sz="1000" dirty="0">
              <a:latin typeface="小塚ゴシック Pr6N L"/>
              <a:ea typeface="小塚ゴシック Pr6N L"/>
              <a:cs typeface="小塚ゴシック Pr6N L"/>
            </a:endParaRPr>
          </a:p>
          <a:p>
            <a:r>
              <a:rPr lang="ja-JP" altLang="en-US" sz="1000" dirty="0" smtClean="0">
                <a:latin typeface="小塚ゴシック Pr6N L"/>
                <a:ea typeface="小塚ゴシック Pr6N L"/>
                <a:cs typeface="小塚ゴシック Pr6N L"/>
              </a:rPr>
              <a:t>　また</a:t>
            </a:r>
            <a:r>
              <a:rPr lang="ja-JP" altLang="en-US" sz="1000" dirty="0">
                <a:latin typeface="小塚ゴシック Pr6N L"/>
                <a:ea typeface="小塚ゴシック Pr6N L"/>
                <a:cs typeface="小塚ゴシック Pr6N L"/>
              </a:rPr>
              <a:t>、データの時間情報を高さ方向に展開することによって、過去</a:t>
            </a:r>
            <a:r>
              <a:rPr lang="en-US" altLang="ja-JP" sz="1000" dirty="0">
                <a:latin typeface="小塚ゴシック Pr6N L"/>
                <a:ea typeface="小塚ゴシック Pr6N L"/>
                <a:cs typeface="小塚ゴシック Pr6N L"/>
              </a:rPr>
              <a:t>3</a:t>
            </a:r>
            <a:r>
              <a:rPr lang="ja-JP" altLang="en-US" sz="1000" dirty="0">
                <a:latin typeface="小塚ゴシック Pr6N L"/>
                <a:ea typeface="小塚ゴシック Pr6N L"/>
                <a:cs typeface="小塚ゴシック Pr6N L"/>
              </a:rPr>
              <a:t>日間の状況の推移を</a:t>
            </a:r>
            <a:r>
              <a:rPr lang="ja-JP" altLang="en-US" sz="1000" dirty="0" smtClean="0">
                <a:latin typeface="小塚ゴシック Pr6N L"/>
                <a:ea typeface="小塚ゴシック Pr6N L"/>
                <a:cs typeface="小塚ゴシック Pr6N L"/>
              </a:rPr>
              <a:t>表現。</a:t>
            </a:r>
            <a:endParaRPr lang="en-US" altLang="ja-JP" sz="1000" dirty="0" smtClean="0">
              <a:latin typeface="小塚ゴシック Pr6N L"/>
              <a:ea typeface="小塚ゴシック Pr6N L"/>
              <a:cs typeface="小塚ゴシック Pr6N L"/>
            </a:endParaRPr>
          </a:p>
          <a:p>
            <a:endParaRPr lang="en-US" altLang="ja-JP" sz="1000" dirty="0">
              <a:latin typeface="小塚ゴシック Pr6N L"/>
              <a:ea typeface="小塚ゴシック Pr6N L"/>
              <a:cs typeface="小塚ゴシック Pr6N L"/>
            </a:endParaRPr>
          </a:p>
          <a:p>
            <a:r>
              <a:rPr lang="ja-JP" altLang="en-US" sz="1000" dirty="0" smtClean="0">
                <a:latin typeface="小塚ゴシック Pr6N L"/>
                <a:ea typeface="小塚ゴシック Pr6N L"/>
                <a:cs typeface="小塚ゴシック Pr6N L"/>
              </a:rPr>
              <a:t>　平成</a:t>
            </a:r>
            <a:r>
              <a:rPr lang="en-US" altLang="ja-JP" sz="1000" dirty="0" smtClean="0">
                <a:latin typeface="小塚ゴシック Pr6N L"/>
                <a:ea typeface="小塚ゴシック Pr6N L"/>
                <a:cs typeface="小塚ゴシック Pr6N L"/>
              </a:rPr>
              <a:t>26</a:t>
            </a:r>
            <a:r>
              <a:rPr lang="ja-JP" altLang="en-US" sz="1000" dirty="0" smtClean="0">
                <a:latin typeface="小塚ゴシック Pr6N L"/>
                <a:ea typeface="小塚ゴシック Pr6N L"/>
                <a:cs typeface="小塚ゴシック Pr6N L"/>
              </a:rPr>
              <a:t>年の台風</a:t>
            </a:r>
            <a:r>
              <a:rPr lang="ja-JP" altLang="en-US" sz="1000" dirty="0">
                <a:latin typeface="小塚ゴシック Pr6N L"/>
                <a:ea typeface="小塚ゴシック Pr6N L"/>
                <a:cs typeface="小塚ゴシック Pr6N L"/>
              </a:rPr>
              <a:t>第</a:t>
            </a:r>
            <a:r>
              <a:rPr lang="en-US" altLang="ja-JP" sz="1000" dirty="0">
                <a:latin typeface="小塚ゴシック Pr6N L"/>
                <a:ea typeface="小塚ゴシック Pr6N L"/>
                <a:cs typeface="小塚ゴシック Pr6N L"/>
              </a:rPr>
              <a:t>8</a:t>
            </a:r>
            <a:r>
              <a:rPr lang="ja-JP" altLang="en-US" sz="1000" dirty="0">
                <a:latin typeface="小塚ゴシック Pr6N L"/>
                <a:ea typeface="小塚ゴシック Pr6N L"/>
                <a:cs typeface="小塚ゴシック Pr6N L"/>
              </a:rPr>
              <a:t>号が</a:t>
            </a:r>
            <a:r>
              <a:rPr lang="ja-JP" altLang="en-US" sz="1000" dirty="0" smtClean="0">
                <a:latin typeface="小塚ゴシック Pr6N L"/>
                <a:ea typeface="小塚ゴシック Pr6N L"/>
                <a:cs typeface="小塚ゴシック Pr6N L"/>
              </a:rPr>
              <a:t>接近中であった</a:t>
            </a:r>
            <a:r>
              <a:rPr lang="en-US" altLang="ja-JP" sz="1000" dirty="0" smtClean="0">
                <a:latin typeface="小塚ゴシック Pr6N L"/>
                <a:ea typeface="小塚ゴシック Pr6N L"/>
                <a:cs typeface="小塚ゴシック Pr6N L"/>
              </a:rPr>
              <a:t>7</a:t>
            </a:r>
            <a:r>
              <a:rPr lang="ja-JP" altLang="en-US" sz="1000" dirty="0">
                <a:latin typeface="小塚ゴシック Pr6N L"/>
                <a:ea typeface="小塚ゴシック Pr6N L"/>
                <a:cs typeface="小塚ゴシック Pr6N L"/>
              </a:rPr>
              <a:t>月</a:t>
            </a:r>
            <a:r>
              <a:rPr lang="en-US" altLang="ja-JP" sz="1000" dirty="0">
                <a:latin typeface="小塚ゴシック Pr6N L"/>
                <a:ea typeface="小塚ゴシック Pr6N L"/>
                <a:cs typeface="小塚ゴシック Pr6N L"/>
              </a:rPr>
              <a:t>8</a:t>
            </a:r>
            <a:r>
              <a:rPr lang="ja-JP" altLang="en-US" sz="1000" dirty="0">
                <a:latin typeface="小塚ゴシック Pr6N L"/>
                <a:ea typeface="小塚ゴシック Pr6N L"/>
                <a:cs typeface="小塚ゴシック Pr6N L"/>
              </a:rPr>
              <a:t>日に公開したのち大きな反響があり、</a:t>
            </a:r>
            <a:r>
              <a:rPr lang="en-US" altLang="ja-JP" sz="1000" dirty="0">
                <a:latin typeface="小塚ゴシック Pr6N L"/>
                <a:ea typeface="小塚ゴシック Pr6N L"/>
                <a:cs typeface="小塚ゴシック Pr6N L"/>
              </a:rPr>
              <a:t>7</a:t>
            </a:r>
            <a:r>
              <a:rPr lang="ja-JP" altLang="en-US" sz="1000" dirty="0">
                <a:latin typeface="小塚ゴシック Pr6N L"/>
                <a:ea typeface="小塚ゴシック Pr6N L"/>
                <a:cs typeface="小塚ゴシック Pr6N L"/>
              </a:rPr>
              <a:t>月</a:t>
            </a:r>
            <a:r>
              <a:rPr lang="en-US" altLang="ja-JP" sz="1000" dirty="0">
                <a:latin typeface="小塚ゴシック Pr6N L"/>
                <a:ea typeface="小塚ゴシック Pr6N L"/>
                <a:cs typeface="小塚ゴシック Pr6N L"/>
              </a:rPr>
              <a:t>11</a:t>
            </a:r>
            <a:r>
              <a:rPr lang="ja-JP" altLang="en-US" sz="1000" dirty="0">
                <a:latin typeface="小塚ゴシック Pr6N L"/>
                <a:ea typeface="小塚ゴシック Pr6N L"/>
                <a:cs typeface="小塚ゴシック Pr6N L"/>
              </a:rPr>
              <a:t>日までに約</a:t>
            </a:r>
            <a:r>
              <a:rPr lang="en-US" altLang="ja-JP" sz="1000" dirty="0">
                <a:latin typeface="小塚ゴシック Pr6N L"/>
                <a:ea typeface="小塚ゴシック Pr6N L"/>
                <a:cs typeface="小塚ゴシック Pr6N L"/>
              </a:rPr>
              <a:t>30</a:t>
            </a:r>
            <a:r>
              <a:rPr lang="ja-JP" altLang="en-US" sz="1000" dirty="0">
                <a:latin typeface="小塚ゴシック Pr6N L"/>
                <a:ea typeface="小塚ゴシック Pr6N L"/>
                <a:cs typeface="小塚ゴシック Pr6N L"/>
              </a:rPr>
              <a:t>万件のアクセスがあったほか、さまざまなメディアで報道</a:t>
            </a:r>
            <a:r>
              <a:rPr lang="ja-JP" altLang="en-US" sz="1000" dirty="0" smtClean="0">
                <a:latin typeface="小塚ゴシック Pr6N L"/>
                <a:ea typeface="小塚ゴシック Pr6N L"/>
                <a:cs typeface="小塚ゴシック Pr6N L"/>
              </a:rPr>
              <a:t>された</a:t>
            </a:r>
            <a:r>
              <a:rPr lang="ja-JP" altLang="en-US" sz="1000" dirty="0">
                <a:latin typeface="小塚ゴシック Pr6N L"/>
                <a:ea typeface="小塚ゴシック Pr6N L"/>
                <a:cs typeface="小塚ゴシック Pr6N L"/>
              </a:rPr>
              <a:t>。その後、</a:t>
            </a:r>
            <a:r>
              <a:rPr lang="ja-JP" altLang="en-US" sz="1000" dirty="0" smtClean="0">
                <a:latin typeface="小塚ゴシック Pr6N L"/>
                <a:ea typeface="小塚ゴシック Pr6N L"/>
                <a:cs typeface="小塚ゴシック Pr6N L"/>
              </a:rPr>
              <a:t>台風や豪雨、噴火、地震など</a:t>
            </a:r>
            <a:r>
              <a:rPr lang="ja-JP" altLang="en-US" sz="1000" dirty="0">
                <a:latin typeface="小塚ゴシック Pr6N L"/>
                <a:ea typeface="小塚ゴシック Pr6N L"/>
                <a:cs typeface="小塚ゴシック Pr6N L"/>
              </a:rPr>
              <a:t>においても、災害の実態をつかむためのサービスとして、広く利用されて</a:t>
            </a:r>
            <a:r>
              <a:rPr lang="ja-JP" altLang="en-US" sz="1000" dirty="0" smtClean="0">
                <a:latin typeface="小塚ゴシック Pr6N L"/>
                <a:ea typeface="小塚ゴシック Pr6N L"/>
                <a:cs typeface="小塚ゴシック Pr6N L"/>
              </a:rPr>
              <a:t>いる。</a:t>
            </a:r>
            <a:endParaRPr lang="en-US" altLang="ja-JP" sz="1000" dirty="0" smtClean="0">
              <a:latin typeface="小塚ゴシック Pr6N L"/>
              <a:ea typeface="小塚ゴシック Pr6N L"/>
              <a:cs typeface="小塚ゴシック Pr6N L"/>
            </a:endParaRPr>
          </a:p>
          <a:p>
            <a:endParaRPr lang="en-US" altLang="ja-JP" sz="1000" dirty="0">
              <a:latin typeface="小塚ゴシック Pr6N L"/>
              <a:ea typeface="小塚ゴシック Pr6N L"/>
              <a:cs typeface="小塚ゴシック Pr6N L"/>
            </a:endParaRPr>
          </a:p>
          <a:p>
            <a:r>
              <a:rPr lang="ja-JP" altLang="en-US" sz="1000" dirty="0" smtClean="0">
                <a:latin typeface="小塚ゴシック Pr6N L"/>
                <a:ea typeface="小塚ゴシック Pr6N L"/>
                <a:cs typeface="小塚ゴシック Pr6N L"/>
              </a:rPr>
              <a:t>　この</a:t>
            </a:r>
            <a:r>
              <a:rPr lang="ja-JP" altLang="en-US" sz="1000" dirty="0">
                <a:latin typeface="小塚ゴシック Pr6N L"/>
                <a:ea typeface="小塚ゴシック Pr6N L"/>
                <a:cs typeface="小塚ゴシック Pr6N L"/>
              </a:rPr>
              <a:t>プロジェクトは、これまでオープン化されていなかった「減災リポート」のデータを公開し、他のオープンデータとマッシュアップする初の試みでも</a:t>
            </a:r>
            <a:r>
              <a:rPr lang="ja-JP" altLang="en-US" sz="1000" dirty="0" smtClean="0">
                <a:latin typeface="小塚ゴシック Pr6N L"/>
                <a:ea typeface="小塚ゴシック Pr6N L"/>
                <a:cs typeface="小塚ゴシック Pr6N L"/>
              </a:rPr>
              <a:t>ある。今後</a:t>
            </a:r>
            <a:r>
              <a:rPr lang="ja-JP" altLang="en-US" sz="1000" dirty="0">
                <a:latin typeface="小塚ゴシック Pr6N L"/>
                <a:ea typeface="小塚ゴシック Pr6N L"/>
                <a:cs typeface="小塚ゴシック Pr6N L"/>
              </a:rPr>
              <a:t>もさまざまなデータを</a:t>
            </a:r>
            <a:r>
              <a:rPr lang="ja-JP" altLang="en-US" sz="1000" dirty="0" smtClean="0">
                <a:latin typeface="小塚ゴシック Pr6N L"/>
                <a:ea typeface="小塚ゴシック Pr6N L"/>
                <a:cs typeface="小塚ゴシック Pr6N L"/>
              </a:rPr>
              <a:t>追加予定。</a:t>
            </a:r>
            <a:endParaRPr lang="en-US" altLang="ja-JP" sz="1000" dirty="0" smtClean="0">
              <a:latin typeface="小塚ゴシック Pr6N L"/>
              <a:ea typeface="小塚ゴシック Pr6N L"/>
              <a:cs typeface="小塚ゴシック Pr6N L"/>
            </a:endParaRPr>
          </a:p>
          <a:p>
            <a:endParaRPr lang="en-US" altLang="ja-JP" sz="1000" dirty="0" smtClean="0">
              <a:latin typeface="小塚ゴシック Pr6N L"/>
              <a:ea typeface="小塚ゴシック Pr6N L"/>
              <a:cs typeface="小塚ゴシック Pr6N L"/>
            </a:endParaRPr>
          </a:p>
          <a:p>
            <a:r>
              <a:rPr lang="ja-JP" altLang="en-US" sz="1000" dirty="0">
                <a:latin typeface="小塚ゴシック Pr6N L"/>
                <a:ea typeface="小塚ゴシック Pr6N L"/>
                <a:cs typeface="小塚ゴシック Pr6N L"/>
              </a:rPr>
              <a:t>　この可視化によって、災害の全体像と身に迫る危険を実感をともなって伝え、社会全体の「減災」につなぐことが</a:t>
            </a:r>
            <a:r>
              <a:rPr lang="ja-JP" altLang="en-US" sz="1000" dirty="0" smtClean="0">
                <a:latin typeface="小塚ゴシック Pr6N L"/>
                <a:ea typeface="小塚ゴシック Pr6N L"/>
                <a:cs typeface="小塚ゴシック Pr6N L"/>
              </a:rPr>
              <a:t>できる。</a:t>
            </a:r>
            <a:endParaRPr lang="en-US" altLang="ja-JP" sz="1000" dirty="0" smtClean="0">
              <a:latin typeface="小塚ゴシック Pr6N L"/>
              <a:ea typeface="小塚ゴシック Pr6N L"/>
              <a:cs typeface="小塚ゴシック Pr6N L"/>
            </a:endParaRPr>
          </a:p>
        </p:txBody>
      </p:sp>
      <p:pic>
        <p:nvPicPr>
          <p:cNvPr id="44" name="図 43"/>
          <p:cNvPicPr>
            <a:picLocks noChangeAspect="1"/>
          </p:cNvPicPr>
          <p:nvPr/>
        </p:nvPicPr>
        <p:blipFill>
          <a:blip r:embed="rId15"/>
          <a:stretch>
            <a:fillRect/>
          </a:stretch>
        </p:blipFill>
        <p:spPr>
          <a:xfrm>
            <a:off x="3247178" y="2149189"/>
            <a:ext cx="1428571" cy="1428571"/>
          </a:xfrm>
          <a:prstGeom prst="rect">
            <a:avLst/>
          </a:prstGeom>
        </p:spPr>
      </p:pic>
      <p:sp>
        <p:nvSpPr>
          <p:cNvPr id="45" name="テキスト ボックス 44"/>
          <p:cNvSpPr txBox="1"/>
          <p:nvPr/>
        </p:nvSpPr>
        <p:spPr>
          <a:xfrm>
            <a:off x="3049112" y="3586799"/>
            <a:ext cx="1827744" cy="415498"/>
          </a:xfrm>
          <a:prstGeom prst="rect">
            <a:avLst/>
          </a:prstGeom>
          <a:noFill/>
        </p:spPr>
        <p:txBody>
          <a:bodyPr wrap="none" rtlCol="0">
            <a:spAutoFit/>
          </a:bodyPr>
          <a:lstStyle/>
          <a:p>
            <a:r>
              <a:rPr lang="ja-JP" altLang="en-US" sz="700" dirty="0">
                <a:latin typeface="小塚ゴシック Pr6N L"/>
                <a:ea typeface="小塚ゴシック Pr6N L"/>
                <a:cs typeface="小塚ゴシック Pr6N L"/>
              </a:rPr>
              <a:t>（制作者：</a:t>
            </a:r>
            <a:r>
              <a:rPr lang="ja-JP" altLang="en-US" sz="700" dirty="0" smtClean="0">
                <a:latin typeface="小塚ゴシック Pr6N L"/>
                <a:ea typeface="小塚ゴシック Pr6N L"/>
                <a:cs typeface="小塚ゴシック Pr6N L"/>
              </a:rPr>
              <a:t>渡邉英徳氏</a:t>
            </a:r>
            <a:r>
              <a:rPr lang="ja-JP" altLang="en-US" sz="700" dirty="0">
                <a:latin typeface="小塚ゴシック Pr6N L"/>
                <a:ea typeface="小塚ゴシック Pr6N L"/>
                <a:cs typeface="小塚ゴシック Pr6N L"/>
              </a:rPr>
              <a:t>　</a:t>
            </a:r>
            <a:endParaRPr lang="en-US" altLang="ja-JP" sz="700" dirty="0">
              <a:latin typeface="小塚ゴシック Pr6N L"/>
              <a:ea typeface="小塚ゴシック Pr6N L"/>
              <a:cs typeface="小塚ゴシック Pr6N L"/>
            </a:endParaRPr>
          </a:p>
          <a:p>
            <a:r>
              <a:rPr lang="ja-JP" altLang="ja-JP" sz="700" dirty="0">
                <a:latin typeface="小塚ゴシック Pr6N L"/>
                <a:ea typeface="小塚ゴシック Pr6N L"/>
                <a:cs typeface="小塚ゴシック Pr6N L"/>
              </a:rPr>
              <a:t>　</a:t>
            </a:r>
            <a:r>
              <a:rPr lang="ja-JP" altLang="en-US" sz="700" dirty="0">
                <a:latin typeface="小塚ゴシック Pr6N L"/>
                <a:ea typeface="小塚ゴシック Pr6N L"/>
                <a:cs typeface="小塚ゴシック Pr6N L"/>
              </a:rPr>
              <a:t>　　首都大学東京システムデザイン研究科</a:t>
            </a:r>
          </a:p>
          <a:p>
            <a:r>
              <a:rPr lang="ja-JP" altLang="en-US" sz="700" dirty="0" smtClean="0">
                <a:latin typeface="小塚ゴシック Pr6N L"/>
                <a:ea typeface="小塚ゴシック Pr6N L"/>
                <a:cs typeface="小塚ゴシック Pr6N L"/>
              </a:rPr>
              <a:t>　　　インダストリアルアート</a:t>
            </a:r>
            <a:r>
              <a:rPr lang="en-US" altLang="ja-JP" sz="700" dirty="0" smtClean="0">
                <a:latin typeface="小塚ゴシック Pr6N L"/>
                <a:ea typeface="小塚ゴシック Pr6N L"/>
                <a:cs typeface="小塚ゴシック Pr6N L"/>
              </a:rPr>
              <a:t>HP</a:t>
            </a:r>
            <a:r>
              <a:rPr lang="ja-JP" altLang="en-US" sz="700" dirty="0">
                <a:latin typeface="小塚ゴシック Pr6N L"/>
                <a:ea typeface="小塚ゴシック Pr6N L"/>
                <a:cs typeface="小塚ゴシック Pr6N L"/>
              </a:rPr>
              <a:t>より）</a:t>
            </a:r>
            <a:endParaRPr lang="en-US" altLang="ja-JP" sz="700" dirty="0">
              <a:latin typeface="小塚ゴシック Pr6N L"/>
              <a:ea typeface="小塚ゴシック Pr6N L"/>
              <a:cs typeface="小塚ゴシック Pr6N L"/>
            </a:endParaRPr>
          </a:p>
        </p:txBody>
      </p:sp>
      <p:sp>
        <p:nvSpPr>
          <p:cNvPr id="49" name="テキスト ボックス 48"/>
          <p:cNvSpPr txBox="1"/>
          <p:nvPr/>
        </p:nvSpPr>
        <p:spPr>
          <a:xfrm>
            <a:off x="5690005" y="5097344"/>
            <a:ext cx="4049049" cy="1200329"/>
          </a:xfrm>
          <a:prstGeom prst="rect">
            <a:avLst/>
          </a:prstGeom>
          <a:noFill/>
        </p:spPr>
        <p:txBody>
          <a:bodyPr wrap="square" rtlCol="0">
            <a:spAutoFit/>
          </a:bodyPr>
          <a:lstStyle/>
          <a:p>
            <a:pPr>
              <a:lnSpc>
                <a:spcPct val="120000"/>
              </a:lnSpc>
            </a:pPr>
            <a:r>
              <a:rPr lang="ja-JP" altLang="en-US" sz="1200" smtClean="0">
                <a:latin typeface="小塚ゴシック Pr6N L"/>
                <a:ea typeface="小塚ゴシック Pr6N L"/>
                <a:cs typeface="小塚ゴシック Pr6N L"/>
              </a:rPr>
              <a:t>　人間は、とてもすぐれた</a:t>
            </a:r>
            <a:r>
              <a:rPr lang="en-US" altLang="ja-JP" sz="1200" smtClean="0">
                <a:latin typeface="小塚ゴシック Pr6N L"/>
                <a:ea typeface="小塚ゴシック Pr6N L"/>
                <a:cs typeface="小塚ゴシック Pr6N L"/>
              </a:rPr>
              <a:t>“</a:t>
            </a:r>
            <a:r>
              <a:rPr lang="ja-JP" altLang="en-US" sz="1200" smtClean="0">
                <a:latin typeface="小塚ゴシック Pr6N L"/>
                <a:ea typeface="小塚ゴシック Pr6N L"/>
                <a:cs typeface="小塚ゴシック Pr6N L"/>
              </a:rPr>
              <a:t>センサー</a:t>
            </a:r>
            <a:r>
              <a:rPr lang="en-US" altLang="ja-JP" sz="1200" smtClean="0">
                <a:latin typeface="小塚ゴシック Pr6N L"/>
                <a:ea typeface="小塚ゴシック Pr6N L"/>
                <a:cs typeface="小塚ゴシック Pr6N L"/>
              </a:rPr>
              <a:t>”</a:t>
            </a:r>
            <a:r>
              <a:rPr lang="ja-JP" altLang="en-US" sz="1200" smtClean="0">
                <a:latin typeface="小塚ゴシック Pr6N L"/>
                <a:ea typeface="小塚ゴシック Pr6N L"/>
                <a:cs typeface="小塚ゴシック Pr6N L"/>
              </a:rPr>
              <a:t>でもある。　周囲の状況をすみやかに捕捉し、発信する能力を持っている。</a:t>
            </a:r>
            <a:endParaRPr lang="en-US" altLang="ja-JP" sz="1200" smtClean="0">
              <a:latin typeface="小塚ゴシック Pr6N L"/>
              <a:ea typeface="小塚ゴシック Pr6N L"/>
              <a:cs typeface="小塚ゴシック Pr6N L"/>
            </a:endParaRPr>
          </a:p>
          <a:p>
            <a:pPr>
              <a:lnSpc>
                <a:spcPct val="120000"/>
              </a:lnSpc>
            </a:pPr>
            <a:r>
              <a:rPr lang="ja-JP" altLang="en-US" sz="1200" smtClean="0">
                <a:latin typeface="小塚ゴシック Pr6N L"/>
                <a:ea typeface="小塚ゴシック Pr6N L"/>
                <a:cs typeface="小塚ゴシック Pr6N L"/>
              </a:rPr>
              <a:t>　台風リアルタイム・ウォッチャーは、こうしたボトムアップの、いわば「人間センサー」で、トップダウンの観測情報を補完しようとするものである。</a:t>
            </a:r>
            <a:endParaRPr kumimoji="1" lang="en-US" altLang="ja-JP" sz="1200" dirty="0" smtClean="0">
              <a:latin typeface="小塚ゴシック Pr6N L"/>
              <a:ea typeface="小塚ゴシック Pr6N L"/>
              <a:cs typeface="小塚ゴシック Pr6N L"/>
            </a:endParaRPr>
          </a:p>
        </p:txBody>
      </p:sp>
    </p:spTree>
    <p:extLst>
      <p:ext uri="{BB962C8B-B14F-4D97-AF65-F5344CB8AC3E}">
        <p14:creationId xmlns:p14="http://schemas.microsoft.com/office/powerpoint/2010/main" val="1176099422"/>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Words>
  <Application>Microsoft Office PowerPoint</Application>
  <PresentationFormat>A4 210 x 297 mm</PresentationFormat>
  <Paragraphs>81</Paragraphs>
  <Slides>2</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ＤＦ行書体</vt: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2018-02-21T08:14:40Z</dcterms:created>
  <dcterms:modified xsi:type="dcterms:W3CDTF">2018-02-21T08:14:46Z</dcterms:modified>
</cp:coreProperties>
</file>