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7" r:id="rId2"/>
    <p:sldId id="256" r:id="rId3"/>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D762"/>
    <a:srgbClr val="6633FF"/>
    <a:srgbClr val="663399"/>
    <a:srgbClr val="6633CC"/>
    <a:srgbClr val="6600FF"/>
    <a:srgbClr val="9933FF"/>
    <a:srgbClr val="CC6666"/>
    <a:srgbClr val="FF3333"/>
    <a:srgbClr val="FF66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200" y="6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meg/Desktop/%E7%89%B9%E7%A0%94/%E7%89%B9%E7%A0%94OD/%E3%82%A2%E3%82%A4%E3%82%B3%E3%83%B3/%E3%83%8F%E3%83%86%E3%83%8A.png" TargetMode="External"/><Relationship Id="rId7" Type="http://schemas.openxmlformats.org/officeDocument/2006/relationships/image" Target="file://localhost/Users/meg/Desktop/%E7%89%B9%E7%A0%94/%E7%89%B9%E7%A0%94OD/%E5%AF%8C%E5%B2%B33776%E6%99%AF/%E3%82%B9%E3%82%AF%E3%83%AA%E3%83%BC%E3%83%B3%E3%82%B7%E3%83%A7%E3%83%83%E3%83%88%202016-01-29%2015.11.13.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file://localhost/Users/meg/Desktop/%E7%89%B9%E7%A0%94/%E7%89%B9%E7%A0%94OD/%E5%AF%8C%E5%B2%B33776%E6%99%AF/%E5%AF%8C%E5%A3%AB%E5%B1%B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5112" y="25412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bg1"/>
                </a:solidFill>
                <a:latin typeface="小塚ゴシック Pro M"/>
                <a:ea typeface="小塚ゴシック Pro M"/>
                <a:cs typeface="小塚ゴシック Pro M"/>
              </a:rPr>
              <a:t>富岳</a:t>
            </a:r>
            <a:r>
              <a:rPr lang="en-US" altLang="ja-JP" sz="4000" dirty="0" smtClean="0">
                <a:solidFill>
                  <a:schemeClr val="bg1"/>
                </a:solidFill>
                <a:latin typeface="小塚ゴシック Pro M"/>
                <a:ea typeface="小塚ゴシック Pro M"/>
                <a:cs typeface="小塚ゴシック Pro M"/>
              </a:rPr>
              <a:t>3776</a:t>
            </a:r>
            <a:r>
              <a:rPr lang="ja-JP" altLang="en-US" sz="4000" dirty="0" smtClean="0">
                <a:solidFill>
                  <a:schemeClr val="bg1"/>
                </a:solidFill>
                <a:latin typeface="小塚ゴシック Pro M"/>
                <a:ea typeface="小塚ゴシック Pro M"/>
                <a:cs typeface="小塚ゴシック Pro M"/>
              </a:rPr>
              <a:t>景</a:t>
            </a:r>
            <a:endParaRPr lang="ja-JP" altLang="en-US" sz="4000" dirty="0">
              <a:solidFill>
                <a:schemeClr val="bg1"/>
              </a:solidFill>
              <a:latin typeface="小塚ゴシック Pro M"/>
              <a:ea typeface="小塚ゴシック Pro M"/>
              <a:cs typeface="小塚ゴシック Pro M"/>
            </a:endParaRP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共有しよう、「私の富士山」</a:t>
            </a:r>
            <a:endParaRPr kumimoji="1" lang="ja-JP" altLang="en-US" sz="1400" dirty="0">
              <a:solidFill>
                <a:srgbClr val="FFFFFF"/>
              </a:solidFill>
              <a:latin typeface="小塚ゴシック Pr6N R"/>
              <a:ea typeface="小塚ゴシック Pr6N R"/>
              <a:cs typeface="小塚ゴシック Pr6N R"/>
            </a:endParaRP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静岡県・山梨県</a:t>
            </a:r>
            <a:endParaRPr kumimoji="1" lang="ja-JP" altLang="en-US" sz="1400" dirty="0">
              <a:solidFill>
                <a:srgbClr val="FFFFFF"/>
              </a:solidFill>
              <a:latin typeface="小塚ゴシック Pr6N R"/>
              <a:ea typeface="小塚ゴシック Pr6N R"/>
              <a:cs typeface="小塚ゴシック Pr6N R"/>
            </a:endParaRPr>
          </a:p>
        </p:txBody>
      </p:sp>
      <p:sp>
        <p:nvSpPr>
          <p:cNvPr id="48" name="正方形/長方形 47"/>
          <p:cNvSpPr/>
          <p:nvPr/>
        </p:nvSpPr>
        <p:spPr>
          <a:xfrm>
            <a:off x="0" y="6569436"/>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grpSp>
        <p:nvGrpSpPr>
          <p:cNvPr id="53" name="図形グループ 52"/>
          <p:cNvGrpSpPr/>
          <p:nvPr/>
        </p:nvGrpSpPr>
        <p:grpSpPr>
          <a:xfrm>
            <a:off x="6255233" y="250008"/>
            <a:ext cx="752743" cy="752743"/>
            <a:chOff x="6255233" y="281179"/>
            <a:chExt cx="752743" cy="752743"/>
          </a:xfrm>
        </p:grpSpPr>
        <p:sp>
          <p:nvSpPr>
            <p:cNvPr id="54" name="角丸四角形 53"/>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6308439" y="334385"/>
              <a:ext cx="646331" cy="646331"/>
            </a:xfrm>
            <a:prstGeom prst="rect">
              <a:avLst/>
            </a:prstGeom>
            <a:noFill/>
          </p:spPr>
          <p:txBody>
            <a:bodyPr wrap="none" rtlCol="0">
              <a:spAutoFit/>
            </a:bodyPr>
            <a:lstStyle/>
            <a:p>
              <a:r>
                <a:rPr kumimoji="1" lang="ja-JP" altLang="en-US" dirty="0" smtClean="0">
                  <a:solidFill>
                    <a:srgbClr val="CCFFCC"/>
                  </a:solidFill>
                  <a:latin typeface="小塚ゴシック Pr6N M"/>
                  <a:ea typeface="小塚ゴシック Pr6N M"/>
                  <a:cs typeface="小塚ゴシック Pr6N M"/>
                </a:rPr>
                <a:t>防災</a:t>
              </a:r>
              <a:endParaRPr kumimoji="1"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58" name="図形グループ 57"/>
          <p:cNvGrpSpPr/>
          <p:nvPr/>
        </p:nvGrpSpPr>
        <p:grpSpPr>
          <a:xfrm>
            <a:off x="8089329" y="250008"/>
            <a:ext cx="752743" cy="752743"/>
            <a:chOff x="8060984" y="281179"/>
            <a:chExt cx="752743" cy="752743"/>
          </a:xfrm>
        </p:grpSpPr>
        <p:sp>
          <p:nvSpPr>
            <p:cNvPr id="86" name="角丸四角形 85"/>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8114190" y="334385"/>
              <a:ext cx="646331" cy="646331"/>
            </a:xfrm>
            <a:prstGeom prst="rect">
              <a:avLst/>
            </a:prstGeom>
            <a:noFill/>
          </p:spPr>
          <p:txBody>
            <a:bodyPr wrap="none" rtlCol="0">
              <a:spAutoFit/>
            </a:bodyPr>
            <a:lstStyle/>
            <a:p>
              <a:r>
                <a:rPr lang="ja-JP" altLang="en-US" dirty="0" smtClean="0">
                  <a:solidFill>
                    <a:srgbClr val="4ED762"/>
                  </a:solidFill>
                  <a:latin typeface="小塚ゴシック Pr6N M"/>
                  <a:ea typeface="小塚ゴシック Pr6N M"/>
                  <a:cs typeface="小塚ゴシック Pr6N M"/>
                </a:rPr>
                <a:t>産業</a:t>
              </a:r>
              <a:endParaRPr lang="en-US" altLang="ja-JP" dirty="0" smtClean="0">
                <a:solidFill>
                  <a:srgbClr val="4ED762"/>
                </a:solidFill>
                <a:latin typeface="小塚ゴシック Pr6N M"/>
                <a:ea typeface="小塚ゴシック Pr6N M"/>
                <a:cs typeface="小塚ゴシック Pr6N M"/>
              </a:endParaRPr>
            </a:p>
            <a:p>
              <a:r>
                <a:rPr lang="ja-JP" altLang="en-US" dirty="0" smtClean="0">
                  <a:solidFill>
                    <a:srgbClr val="4ED762"/>
                  </a:solidFill>
                  <a:latin typeface="小塚ゴシック Pr6N M"/>
                  <a:ea typeface="小塚ゴシック Pr6N M"/>
                  <a:cs typeface="小塚ゴシック Pr6N M"/>
                </a:rPr>
                <a:t>創出</a:t>
              </a:r>
              <a:endParaRPr kumimoji="1" lang="en-US" altLang="ja-JP" dirty="0" smtClean="0">
                <a:solidFill>
                  <a:srgbClr val="4ED762"/>
                </a:solidFill>
                <a:latin typeface="小塚ゴシック Pr6N M"/>
                <a:ea typeface="小塚ゴシック Pr6N M"/>
                <a:cs typeface="小塚ゴシック Pr6N M"/>
              </a:endParaRPr>
            </a:p>
          </p:txBody>
        </p:sp>
      </p:grpSp>
      <p:grpSp>
        <p:nvGrpSpPr>
          <p:cNvPr id="88" name="図形グループ 87"/>
          <p:cNvGrpSpPr/>
          <p:nvPr/>
        </p:nvGrpSpPr>
        <p:grpSpPr>
          <a:xfrm>
            <a:off x="7172281" y="250008"/>
            <a:ext cx="752743" cy="752743"/>
            <a:chOff x="7154801" y="281179"/>
            <a:chExt cx="752743" cy="752743"/>
          </a:xfrm>
        </p:grpSpPr>
        <p:sp>
          <p:nvSpPr>
            <p:cNvPr id="89" name="角丸四角形 88"/>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7208007"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少子</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高齢</a:t>
              </a:r>
              <a:endParaRPr lang="en-US" altLang="ja-JP" dirty="0" smtClean="0">
                <a:solidFill>
                  <a:srgbClr val="CCFFCC"/>
                </a:solidFill>
                <a:latin typeface="小塚ゴシック Pr6N M"/>
                <a:ea typeface="小塚ゴシック Pr6N M"/>
                <a:cs typeface="小塚ゴシック Pr6N M"/>
              </a:endParaRPr>
            </a:p>
          </p:txBody>
        </p:sp>
      </p:grpSp>
      <p:sp>
        <p:nvSpPr>
          <p:cNvPr id="91" name="角丸四角形 90"/>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CCFFCC"/>
                </a:solidFill>
                <a:latin typeface="小塚ゴシック Pr6N M"/>
                <a:ea typeface="小塚ゴシック Pr6N M"/>
                <a:cs typeface="小塚ゴシック Pr6N M"/>
              </a:rPr>
              <a:t>防犯</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医療</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教育</a:t>
            </a:r>
            <a:r>
              <a:rPr lang="ja-JP" altLang="en-US" sz="1000" dirty="0" smtClean="0">
                <a:solidFill>
                  <a:srgbClr val="CCFFCC"/>
                </a:solidFill>
                <a:latin typeface="小塚ゴシック Pr6N M"/>
                <a:ea typeface="小塚ゴシック Pr6N M"/>
                <a:cs typeface="小塚ゴシック Pr6N M"/>
              </a:rPr>
              <a:t>等</a:t>
            </a:r>
            <a:endParaRPr lang="en-US" altLang="ja-JP" dirty="0" smtClean="0">
              <a:solidFill>
                <a:srgbClr val="CCFFCC"/>
              </a:solidFill>
              <a:latin typeface="小塚ゴシック Pr6N M"/>
              <a:ea typeface="小塚ゴシック Pr6N M"/>
              <a:cs typeface="小塚ゴシック Pr6N M"/>
            </a:endParaRPr>
          </a:p>
        </p:txBody>
      </p:sp>
      <p:sp>
        <p:nvSpPr>
          <p:cNvPr id="97" name="角丸四角形 96"/>
          <p:cNvSpPr/>
          <p:nvPr/>
        </p:nvSpPr>
        <p:spPr>
          <a:xfrm>
            <a:off x="5052210" y="4324697"/>
            <a:ext cx="4743817" cy="1982613"/>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052210" y="4324697"/>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9" name="下矢印 98"/>
          <p:cNvSpPr/>
          <p:nvPr/>
        </p:nvSpPr>
        <p:spPr>
          <a:xfrm>
            <a:off x="7241356" y="3793081"/>
            <a:ext cx="377535" cy="39621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0" name="ハテナ.png" descr="/Users/meg/Desktop/特研/特研OD/アイコン/ハテナ.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990691" y="2620400"/>
            <a:ext cx="915309" cy="915309"/>
          </a:xfrm>
          <a:prstGeom prst="rect">
            <a:avLst/>
          </a:prstGeom>
        </p:spPr>
      </p:pic>
      <p:sp>
        <p:nvSpPr>
          <p:cNvPr id="101" name="テキスト ボックス 100"/>
          <p:cNvSpPr txBox="1"/>
          <p:nvPr/>
        </p:nvSpPr>
        <p:spPr>
          <a:xfrm>
            <a:off x="5166303" y="2427938"/>
            <a:ext cx="3044423" cy="369332"/>
          </a:xfrm>
          <a:prstGeom prst="rect">
            <a:avLst/>
          </a:prstGeom>
          <a:noFill/>
        </p:spPr>
        <p:txBody>
          <a:bodyPr wrap="none" rtlCol="0">
            <a:spAutoFit/>
          </a:bodyPr>
          <a:lstStyle/>
          <a:p>
            <a:r>
              <a:rPr lang="ja-JP" altLang="en-US" dirty="0" smtClean="0">
                <a:solidFill>
                  <a:srgbClr val="308007"/>
                </a:solidFill>
                <a:latin typeface="小塚ゴシック Pr6N M"/>
                <a:ea typeface="小塚ゴシック Pr6N M"/>
                <a:cs typeface="小塚ゴシック Pr6N M"/>
              </a:rPr>
              <a:t>富岳</a:t>
            </a:r>
            <a:r>
              <a:rPr lang="en-US" altLang="ja-JP" dirty="0" smtClean="0">
                <a:solidFill>
                  <a:srgbClr val="308007"/>
                </a:solidFill>
                <a:latin typeface="小塚ゴシック Pr6N M"/>
                <a:ea typeface="小塚ゴシック Pr6N M"/>
                <a:cs typeface="小塚ゴシック Pr6N M"/>
              </a:rPr>
              <a:t>3776</a:t>
            </a:r>
            <a:r>
              <a:rPr lang="ja-JP" altLang="en-US" dirty="0" smtClean="0">
                <a:solidFill>
                  <a:srgbClr val="308007"/>
                </a:solidFill>
                <a:latin typeface="小塚ゴシック Pr6N M"/>
                <a:ea typeface="小塚ゴシック Pr6N M"/>
                <a:cs typeface="小塚ゴシック Pr6N M"/>
              </a:rPr>
              <a:t>景</a:t>
            </a:r>
            <a:r>
              <a:rPr kumimoji="1" lang="en-US" altLang="ja-JP" dirty="0" smtClean="0">
                <a:solidFill>
                  <a:srgbClr val="308007"/>
                </a:solidFill>
                <a:latin typeface="小塚ゴシック Pr6N M"/>
                <a:ea typeface="小塚ゴシック Pr6N M"/>
                <a:cs typeface="小塚ゴシック Pr6N M"/>
              </a:rPr>
              <a:t> </a:t>
            </a:r>
            <a:r>
              <a:rPr kumimoji="1" lang="ja-JP" altLang="en-US" sz="1600" dirty="0" smtClean="0">
                <a:solidFill>
                  <a:srgbClr val="308007"/>
                </a:solidFill>
                <a:latin typeface="小塚ゴシック Pr6N M"/>
                <a:ea typeface="小塚ゴシック Pr6N M"/>
                <a:cs typeface="小塚ゴシック Pr6N M"/>
              </a:rPr>
              <a:t>誕生の</a:t>
            </a:r>
            <a:r>
              <a:rPr kumimoji="1" lang="en-US" altLang="ja-JP" dirty="0" smtClean="0">
                <a:solidFill>
                  <a:srgbClr val="308007"/>
                </a:solidFill>
                <a:latin typeface="小塚ゴシック Pr6N M"/>
                <a:ea typeface="小塚ゴシック Pr6N M"/>
                <a:cs typeface="小塚ゴシック Pr6N M"/>
              </a:rPr>
              <a:t> </a:t>
            </a:r>
            <a:r>
              <a:rPr kumimoji="1" lang="ja-JP" altLang="en-US" dirty="0" smtClean="0">
                <a:solidFill>
                  <a:srgbClr val="308007"/>
                </a:solidFill>
                <a:latin typeface="小塚ゴシック Pr6N M"/>
                <a:ea typeface="小塚ゴシック Pr6N M"/>
                <a:cs typeface="小塚ゴシック Pr6N M"/>
              </a:rPr>
              <a:t>キッカケ</a:t>
            </a:r>
            <a:endParaRPr kumimoji="1" lang="ja-JP" altLang="en-US" dirty="0">
              <a:solidFill>
                <a:srgbClr val="308007"/>
              </a:solidFill>
              <a:latin typeface="小塚ゴシック Pr6N M"/>
              <a:ea typeface="小塚ゴシック Pr6N M"/>
              <a:cs typeface="小塚ゴシック Pr6N M"/>
            </a:endParaRPr>
          </a:p>
        </p:txBody>
      </p:sp>
      <p:sp>
        <p:nvSpPr>
          <p:cNvPr id="102" name="テキスト ボックス 101"/>
          <p:cNvSpPr txBox="1"/>
          <p:nvPr/>
        </p:nvSpPr>
        <p:spPr>
          <a:xfrm>
            <a:off x="5069983" y="2930120"/>
            <a:ext cx="4455205" cy="461665"/>
          </a:xfrm>
          <a:prstGeom prst="rect">
            <a:avLst/>
          </a:prstGeom>
          <a:noFill/>
        </p:spPr>
        <p:txBody>
          <a:bodyPr wrap="squar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世界文化遺産登録で注目を集める富士山だが、</a:t>
            </a:r>
            <a:r>
              <a:rPr lang="en-US" altLang="ja-JP" sz="1200" dirty="0" smtClean="0">
                <a:latin typeface="小塚ゴシック Pr6N L"/>
                <a:ea typeface="小塚ゴシック Pr6N L"/>
                <a:cs typeface="小塚ゴシック Pr6N L"/>
              </a:rPr>
              <a:t/>
            </a:r>
            <a:br>
              <a:rPr lang="en-US" altLang="ja-JP" sz="1200" dirty="0" smtClean="0">
                <a:latin typeface="小塚ゴシック Pr6N L"/>
                <a:ea typeface="小塚ゴシック Pr6N L"/>
                <a:cs typeface="小塚ゴシック Pr6N L"/>
              </a:rPr>
            </a:br>
            <a:r>
              <a:rPr lang="ja-JP" altLang="en-US" sz="1200" dirty="0" smtClean="0">
                <a:latin typeface="小塚ゴシック Pr6N L"/>
                <a:ea typeface="小塚ゴシック Pr6N L"/>
                <a:cs typeface="小塚ゴシック Pr6N L"/>
              </a:rPr>
              <a:t>世界に対してその魅力を発信する方法を模索していた</a:t>
            </a:r>
            <a:endParaRPr lang="en-US" altLang="ja-JP" sz="1200" dirty="0" smtClean="0">
              <a:latin typeface="小塚ゴシック Pr6N L"/>
              <a:ea typeface="小塚ゴシック Pr6N L"/>
              <a:cs typeface="小塚ゴシック Pr6N L"/>
            </a:endParaRPr>
          </a:p>
        </p:txBody>
      </p:sp>
      <p:pic>
        <p:nvPicPr>
          <p:cNvPr id="103" name="ひらめき.png" descr="/Users/meg/Desktop/特研/特研OD/アイコン/ひらめき.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055819" y="5223372"/>
            <a:ext cx="915309" cy="915309"/>
          </a:xfrm>
          <a:prstGeom prst="rect">
            <a:avLst/>
          </a:prstGeom>
          <a:noFill/>
        </p:spPr>
      </p:pic>
      <p:sp>
        <p:nvSpPr>
          <p:cNvPr id="104" name="テキスト ボックス 103"/>
          <p:cNvSpPr txBox="1"/>
          <p:nvPr/>
        </p:nvSpPr>
        <p:spPr>
          <a:xfrm>
            <a:off x="5166303" y="4400217"/>
            <a:ext cx="3265099" cy="369332"/>
          </a:xfrm>
          <a:prstGeom prst="rect">
            <a:avLst/>
          </a:prstGeom>
          <a:no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富岳</a:t>
            </a:r>
            <a:r>
              <a:rPr lang="en-US" altLang="ja-JP" dirty="0" smtClean="0">
                <a:solidFill>
                  <a:schemeClr val="bg1"/>
                </a:solidFill>
                <a:latin typeface="小塚ゴシック Pr6N M"/>
                <a:ea typeface="小塚ゴシック Pr6N M"/>
                <a:cs typeface="小塚ゴシック Pr6N M"/>
              </a:rPr>
              <a:t>3776</a:t>
            </a:r>
            <a:r>
              <a:rPr lang="ja-JP" altLang="en-US" dirty="0" smtClean="0">
                <a:solidFill>
                  <a:schemeClr val="bg1"/>
                </a:solidFill>
                <a:latin typeface="小塚ゴシック Pr6N M"/>
                <a:ea typeface="小塚ゴシック Pr6N M"/>
                <a:cs typeface="小塚ゴシック Pr6N M"/>
              </a:rPr>
              <a:t>景</a:t>
            </a:r>
            <a:r>
              <a:rPr kumimoji="1" lang="en-US" altLang="ja-JP" dirty="0" smtClean="0">
                <a:solidFill>
                  <a:schemeClr val="bg1"/>
                </a:solidFill>
                <a:latin typeface="小塚ゴシック Pr6N M"/>
                <a:ea typeface="小塚ゴシック Pr6N M"/>
                <a:cs typeface="小塚ゴシック Pr6N M"/>
              </a:rPr>
              <a:t> </a:t>
            </a:r>
            <a:r>
              <a:rPr lang="ja-JP" altLang="en-US" sz="1600" dirty="0" smtClean="0">
                <a:solidFill>
                  <a:schemeClr val="bg1"/>
                </a:solidFill>
                <a:latin typeface="小塚ゴシック Pr6N M"/>
                <a:ea typeface="小塚ゴシック Pr6N M"/>
                <a:cs typeface="小塚ゴシック Pr6N M"/>
              </a:rPr>
              <a:t>でこう</a:t>
            </a:r>
            <a:r>
              <a:rPr kumimoji="1" lang="en-US" altLang="ja-JP" dirty="0" smtClean="0">
                <a:solidFill>
                  <a:schemeClr val="bg1"/>
                </a:solidFill>
                <a:latin typeface="小塚ゴシック Pr6N M"/>
                <a:ea typeface="小塚ゴシック Pr6N M"/>
                <a:cs typeface="小塚ゴシック Pr6N M"/>
              </a:rPr>
              <a:t> </a:t>
            </a:r>
            <a:r>
              <a:rPr lang="ja-JP" altLang="en-US" dirty="0" smtClean="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105" name="テキスト ボックス 104"/>
          <p:cNvSpPr txBox="1"/>
          <p:nvPr/>
        </p:nvSpPr>
        <p:spPr>
          <a:xfrm>
            <a:off x="5069983" y="5061567"/>
            <a:ext cx="4378122" cy="1015663"/>
          </a:xfrm>
          <a:prstGeom prst="rect">
            <a:avLst/>
          </a:prstGeom>
          <a:noFill/>
        </p:spPr>
        <p:txBody>
          <a:bodyPr wrap="non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位置情報と連動することで隠れスポット</a:t>
            </a:r>
            <a:r>
              <a:rPr lang="en-US" altLang="en-US" sz="1200" dirty="0">
                <a:latin typeface="小塚ゴシック Pr6N L"/>
                <a:ea typeface="小塚ゴシック Pr6N L"/>
                <a:cs typeface="小塚ゴシック Pr6N L"/>
              </a:rPr>
              <a:t>・</a:t>
            </a:r>
            <a:r>
              <a:rPr lang="ja-JP" altLang="en-US" sz="1200" dirty="0">
                <a:latin typeface="小塚ゴシック Pr6N L"/>
                <a:ea typeface="小塚ゴシック Pr6N L"/>
                <a:cs typeface="小塚ゴシック Pr6N L"/>
              </a:rPr>
              <a:t>人気スポットが</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地図上でわかるようになり、盛り上がりを狙って</a:t>
            </a:r>
            <a:r>
              <a:rPr lang="ja-JP" altLang="en-US" sz="1200" dirty="0" smtClean="0">
                <a:latin typeface="小塚ゴシック Pr6N L"/>
                <a:ea typeface="小塚ゴシック Pr6N L"/>
                <a:cs typeface="小塚ゴシック Pr6N L"/>
              </a:rPr>
              <a:t>いる</a:t>
            </a:r>
            <a:endParaRPr lang="en-US" altLang="ja-JP" sz="1200" dirty="0" smtClean="0">
              <a:latin typeface="小塚ゴシック Pr6N L"/>
              <a:ea typeface="小塚ゴシック Pr6N L"/>
              <a:cs typeface="小塚ゴシック Pr6N L"/>
            </a:endParaRPr>
          </a:p>
          <a:p>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たくさんの富士山の画像データを、誰もが使用</a:t>
            </a:r>
            <a:r>
              <a:rPr lang="ja-JP" altLang="en-US" sz="1200" dirty="0" smtClean="0">
                <a:latin typeface="小塚ゴシック Pr6N L"/>
                <a:ea typeface="小塚ゴシック Pr6N L"/>
                <a:cs typeface="小塚ゴシック Pr6N L"/>
              </a:rPr>
              <a:t>できる</a:t>
            </a:r>
            <a:endParaRPr lang="en-US" altLang="ja-JP" sz="1200" dirty="0" smtClean="0">
              <a:latin typeface="小塚ゴシック Pr6N L"/>
              <a:ea typeface="小塚ゴシック Pr6N L"/>
              <a:cs typeface="小塚ゴシック Pr6N L"/>
            </a:endParaRPr>
          </a:p>
          <a:p>
            <a:r>
              <a:rPr lang="ja-JP" altLang="en-US" sz="1200" dirty="0" smtClean="0">
                <a:latin typeface="小塚ゴシック Pr6N L"/>
                <a:ea typeface="小塚ゴシック Pr6N L"/>
                <a:cs typeface="小塚ゴシック Pr6N L"/>
              </a:rPr>
              <a:t>　オープンデータ</a:t>
            </a:r>
            <a:r>
              <a:rPr lang="ja-JP" altLang="en-US" sz="1200" dirty="0">
                <a:latin typeface="小塚ゴシック Pr6N L"/>
                <a:ea typeface="小塚ゴシック Pr6N L"/>
                <a:cs typeface="小塚ゴシック Pr6N L"/>
              </a:rPr>
              <a:t>として発信することに成功</a:t>
            </a:r>
            <a:r>
              <a:rPr lang="ja-JP" altLang="en-US" sz="1200" dirty="0" smtClean="0">
                <a:latin typeface="小塚ゴシック Pr6N L"/>
                <a:ea typeface="小塚ゴシック Pr6N L"/>
                <a:cs typeface="小塚ゴシック Pr6N L"/>
              </a:rPr>
              <a:t>した</a:t>
            </a:r>
            <a:endParaRPr lang="en-US" altLang="ja-JP" sz="1200" dirty="0" smtClean="0">
              <a:latin typeface="小塚ゴシック Pr6N L"/>
              <a:ea typeface="小塚ゴシック Pr6N L"/>
              <a:cs typeface="小塚ゴシック Pr6N L"/>
            </a:endParaRPr>
          </a:p>
        </p:txBody>
      </p:sp>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308007"/>
                </a:solidFill>
                <a:latin typeface="小塚ゴシック Pr6N R"/>
                <a:ea typeface="小塚ゴシック Pr6N R"/>
                <a:cs typeface="小塚ゴシック Pr6N R"/>
              </a:rPr>
              <a:t>「わたしが撮った富士山のベストショット、みんなに共有したい！」</a:t>
            </a:r>
            <a:endParaRPr lang="en-US" altLang="ja-JP" sz="1600" dirty="0" smtClean="0">
              <a:solidFill>
                <a:srgbClr val="308007"/>
              </a:solidFill>
              <a:latin typeface="小塚ゴシック Pr6N R"/>
              <a:ea typeface="小塚ゴシック Pr6N R"/>
              <a:cs typeface="小塚ゴシック Pr6N R"/>
            </a:endParaRPr>
          </a:p>
          <a:p>
            <a:pPr algn="l"/>
            <a:r>
              <a:rPr lang="ja-JP" altLang="en-US" sz="1600" dirty="0" smtClean="0">
                <a:solidFill>
                  <a:srgbClr val="308007"/>
                </a:solidFill>
                <a:latin typeface="小塚ゴシック Pr6N R"/>
                <a:ea typeface="小塚ゴシック Pr6N R"/>
                <a:cs typeface="小塚ゴシック Pr6N R"/>
              </a:rPr>
              <a:t>そんなときにはこれ。</a:t>
            </a:r>
            <a:r>
              <a:rPr lang="en-US" altLang="ja-JP" sz="1600" dirty="0" smtClean="0">
                <a:solidFill>
                  <a:srgbClr val="308007"/>
                </a:solidFill>
                <a:latin typeface="小塚ゴシック Pr6N R"/>
                <a:ea typeface="小塚ゴシック Pr6N R"/>
                <a:cs typeface="小塚ゴシック Pr6N R"/>
              </a:rPr>
              <a:t>“</a:t>
            </a:r>
            <a:r>
              <a:rPr lang="ja-JP" altLang="en-US" sz="1600" dirty="0" smtClean="0">
                <a:solidFill>
                  <a:srgbClr val="308007"/>
                </a:solidFill>
                <a:latin typeface="小塚ゴシック Pr6N R"/>
                <a:ea typeface="小塚ゴシック Pr6N R"/>
                <a:cs typeface="小塚ゴシック Pr6N R"/>
              </a:rPr>
              <a:t>みんなの富士山</a:t>
            </a:r>
            <a:r>
              <a:rPr lang="en-US" altLang="ja-JP" sz="1600" dirty="0" smtClean="0">
                <a:solidFill>
                  <a:srgbClr val="308007"/>
                </a:solidFill>
                <a:latin typeface="小塚ゴシック Pr6N R"/>
                <a:ea typeface="小塚ゴシック Pr6N R"/>
                <a:cs typeface="小塚ゴシック Pr6N R"/>
              </a:rPr>
              <a:t>”</a:t>
            </a:r>
            <a:r>
              <a:rPr lang="ja-JP" altLang="en-US" sz="1600" dirty="0" smtClean="0">
                <a:solidFill>
                  <a:srgbClr val="308007"/>
                </a:solidFill>
                <a:latin typeface="小塚ゴシック Pr6N R"/>
                <a:ea typeface="小塚ゴシック Pr6N R"/>
                <a:cs typeface="小塚ゴシック Pr6N R"/>
              </a:rPr>
              <a:t>を投稿・閲覧できるサイトです。</a:t>
            </a:r>
            <a:endParaRPr lang="en-US" altLang="ja-JP" sz="1600" dirty="0">
              <a:solidFill>
                <a:srgbClr val="308007"/>
              </a:solidFill>
              <a:latin typeface="小塚ゴシック Pr6N R"/>
              <a:ea typeface="小塚ゴシック Pr6N R"/>
              <a:cs typeface="小塚ゴシック Pr6N R"/>
            </a:endParaRPr>
          </a:p>
        </p:txBody>
      </p:sp>
      <p:cxnSp>
        <p:nvCxnSpPr>
          <p:cNvPr id="36" name="直線コネクタ 35"/>
          <p:cNvCxnSpPr/>
          <p:nvPr/>
        </p:nvCxnSpPr>
        <p:spPr>
          <a:xfrm flipH="1">
            <a:off x="4372" y="1405574"/>
            <a:ext cx="9901628"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0292" y="2346641"/>
            <a:ext cx="4743817" cy="1286345"/>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114679" y="5721802"/>
            <a:ext cx="2902691" cy="583874"/>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latin typeface="フォントポにほんご"/>
                <a:ea typeface="フォントポにほんご"/>
                <a:cs typeface="フォントポにほんご"/>
              </a:rPr>
              <a:t>投稿された富士山のベストショットを</a:t>
            </a:r>
            <a:endParaRPr lang="en-US" altLang="ja-JP" sz="1100" dirty="0" smtClean="0">
              <a:latin typeface="フォントポにほんご"/>
              <a:ea typeface="フォントポにほんご"/>
              <a:cs typeface="フォントポにほんご"/>
            </a:endParaRPr>
          </a:p>
          <a:p>
            <a:pPr algn="ctr"/>
            <a:r>
              <a:rPr lang="ja-JP" altLang="en-US" sz="1100" dirty="0" smtClean="0">
                <a:latin typeface="フォントポにほんご"/>
                <a:ea typeface="フォントポにほんご"/>
                <a:cs typeface="フォントポにほんご"/>
              </a:rPr>
              <a:t>一覧で見ることができる</a:t>
            </a:r>
            <a:endParaRPr lang="en-US" altLang="ja-JP" sz="1100" dirty="0" smtClean="0">
              <a:latin typeface="フォントポにほんご"/>
              <a:ea typeface="フォントポにほんご"/>
              <a:cs typeface="フォントポにほんご"/>
            </a:endParaRPr>
          </a:p>
        </p:txBody>
      </p:sp>
      <p:sp>
        <p:nvSpPr>
          <p:cNvPr id="40" name="角丸四角形 39"/>
          <p:cNvSpPr/>
          <p:nvPr/>
        </p:nvSpPr>
        <p:spPr>
          <a:xfrm>
            <a:off x="1846069" y="2398402"/>
            <a:ext cx="2976544" cy="583874"/>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latin typeface="フォントポにほんご"/>
                <a:ea typeface="フォントポにほんご"/>
                <a:cs typeface="フォントポにほんご"/>
              </a:rPr>
              <a:t>地図上でそれぞれの写真の撮影地や</a:t>
            </a:r>
            <a:endParaRPr lang="en-US" altLang="ja-JP" sz="1100" dirty="0" smtClean="0">
              <a:latin typeface="フォントポにほんご"/>
              <a:ea typeface="フォントポにほんご"/>
              <a:cs typeface="フォントポにほんご"/>
            </a:endParaRPr>
          </a:p>
          <a:p>
            <a:pPr algn="ctr"/>
            <a:r>
              <a:rPr lang="ja-JP" altLang="en-US" sz="1100" dirty="0" smtClean="0">
                <a:latin typeface="フォントポにほんご"/>
                <a:ea typeface="フォントポにほんご"/>
                <a:cs typeface="フォントポにほんご"/>
              </a:rPr>
              <a:t>富士山近辺の災害情報を確認できる</a:t>
            </a:r>
            <a:endParaRPr lang="en-US" altLang="ja-JP" sz="1100" dirty="0" smtClean="0">
              <a:latin typeface="フォントポにほんご"/>
              <a:ea typeface="フォントポにほんご"/>
              <a:cs typeface="フォントポにほんご"/>
            </a:endParaRPr>
          </a:p>
        </p:txBody>
      </p:sp>
      <p:pic>
        <p:nvPicPr>
          <p:cNvPr id="4" name="スクリーンショット 2016-01-29 15.11.13.png" descr="/Users/meg/Desktop/特研/特研OD/富岳3776景/スクリーンショット 2016-01-29 15.11.13.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0" y="3145365"/>
            <a:ext cx="4962902" cy="2419232"/>
          </a:xfrm>
          <a:prstGeom prst="rect">
            <a:avLst/>
          </a:prstGeom>
        </p:spPr>
      </p:pic>
      <p:sp>
        <p:nvSpPr>
          <p:cNvPr id="2" name="直角三角形 1"/>
          <p:cNvSpPr/>
          <p:nvPr/>
        </p:nvSpPr>
        <p:spPr>
          <a:xfrm rot="540000" flipV="1">
            <a:off x="3947203" y="2940371"/>
            <a:ext cx="202211" cy="1055792"/>
          </a:xfrm>
          <a:prstGeom prst="r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直角三角形 40"/>
          <p:cNvSpPr/>
          <p:nvPr/>
        </p:nvSpPr>
        <p:spPr>
          <a:xfrm rot="540000" flipH="1">
            <a:off x="2435756" y="5364473"/>
            <a:ext cx="293133" cy="481739"/>
          </a:xfrm>
          <a:prstGeom prst="r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040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アイディア.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8" name="図 7" descr="受賞.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0" name="図 9" descr="チーム.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596" y="2333781"/>
            <a:ext cx="643434" cy="643434"/>
          </a:xfrm>
          <a:prstGeom prst="rect">
            <a:avLst/>
          </a:prstGeom>
        </p:spPr>
      </p:pic>
      <p:pic>
        <p:nvPicPr>
          <p:cNvPr id="11" name="図 10" descr="パソコン作業.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33" name="図 32" descr="マーカー.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596" y="3334378"/>
            <a:ext cx="643434" cy="643434"/>
          </a:xfrm>
          <a:prstGeom prst="rect">
            <a:avLst/>
          </a:prstGeom>
        </p:spPr>
      </p:pic>
      <p:sp>
        <p:nvSpPr>
          <p:cNvPr id="40" name="正方形/長方形 39"/>
          <p:cNvSpPr/>
          <p:nvPr/>
        </p:nvSpPr>
        <p:spPr>
          <a:xfrm>
            <a:off x="6046963" y="1499638"/>
            <a:ext cx="3116631"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tx1"/>
                </a:solidFill>
                <a:latin typeface="小塚ゴシック Pr6N L"/>
                <a:ea typeface="小塚ゴシック Pr6N L"/>
                <a:cs typeface="小塚ゴシック Pr6N L"/>
              </a:rPr>
              <a:t>　　富士山の写真、撮影位置情報</a:t>
            </a:r>
            <a:endParaRPr lang="en-US" altLang="ja-JP" sz="1100" dirty="0" smtClean="0">
              <a:solidFill>
                <a:schemeClr val="tx1"/>
              </a:solidFill>
              <a:latin typeface="小塚ゴシック Pr6N L"/>
              <a:ea typeface="小塚ゴシック Pr6N L"/>
              <a:cs typeface="小塚ゴシック Pr6N L"/>
            </a:endParaRPr>
          </a:p>
        </p:txBody>
      </p:sp>
      <p:sp>
        <p:nvSpPr>
          <p:cNvPr id="57" name="正方形/長方形 56"/>
          <p:cNvSpPr/>
          <p:nvPr/>
        </p:nvSpPr>
        <p:spPr>
          <a:xfrm>
            <a:off x="6342965" y="2982689"/>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tx1"/>
                </a:solidFill>
                <a:latin typeface="小塚ゴシック Pr6N L"/>
                <a:ea typeface="小塚ゴシック Pr6N L"/>
                <a:cs typeface="小塚ゴシック Pr6N L"/>
              </a:rPr>
              <a:t>　　</a:t>
            </a:r>
            <a:r>
              <a:rPr lang="en-US" altLang="ja-JP" sz="1100" dirty="0" smtClean="0">
                <a:solidFill>
                  <a:schemeClr val="tx1"/>
                </a:solidFill>
                <a:latin typeface="小塚ゴシック Pr6N L"/>
                <a:ea typeface="小塚ゴシック Pr6N L"/>
                <a:cs typeface="小塚ゴシック Pr6N L"/>
              </a:rPr>
              <a:t>Linked </a:t>
            </a:r>
            <a:r>
              <a:rPr lang="en-US" altLang="ja-JP" sz="1100" dirty="0">
                <a:solidFill>
                  <a:schemeClr val="tx1"/>
                </a:solidFill>
                <a:latin typeface="小塚ゴシック Pr6N L"/>
                <a:ea typeface="小塚ゴシック Pr6N L"/>
                <a:cs typeface="小塚ゴシック Pr6N L"/>
              </a:rPr>
              <a:t>Open Data </a:t>
            </a:r>
            <a:r>
              <a:rPr lang="ja-JP" altLang="en-US" sz="1100" dirty="0">
                <a:solidFill>
                  <a:schemeClr val="tx1"/>
                </a:solidFill>
                <a:latin typeface="小塚ゴシック Pr6N L"/>
                <a:ea typeface="小塚ゴシック Pr6N L"/>
                <a:cs typeface="小塚ゴシック Pr6N L"/>
              </a:rPr>
              <a:t>チャレンジ </a:t>
            </a:r>
            <a:r>
              <a:rPr lang="en-US" altLang="ja-JP" sz="1100" dirty="0">
                <a:solidFill>
                  <a:schemeClr val="tx1"/>
                </a:solidFill>
                <a:latin typeface="小塚ゴシック Pr6N L"/>
                <a:ea typeface="小塚ゴシック Pr6N L"/>
                <a:cs typeface="小塚ゴシック Pr6N L"/>
              </a:rPr>
              <a:t>Japan </a:t>
            </a:r>
            <a:r>
              <a:rPr lang="en-US" altLang="ja-JP" sz="1100" dirty="0" smtClean="0">
                <a:solidFill>
                  <a:schemeClr val="tx1"/>
                </a:solidFill>
                <a:latin typeface="小塚ゴシック Pr6N L"/>
                <a:ea typeface="小塚ゴシック Pr6N L"/>
                <a:cs typeface="小塚ゴシック Pr6N L"/>
              </a:rPr>
              <a:t>2013</a:t>
            </a:r>
          </a:p>
          <a:p>
            <a:pPr algn="ctr"/>
            <a:r>
              <a:rPr lang="ja-JP" altLang="en-US" sz="1100" dirty="0" smtClean="0">
                <a:solidFill>
                  <a:schemeClr val="tx1"/>
                </a:solidFill>
                <a:latin typeface="小塚ゴシック Pr6N L"/>
                <a:ea typeface="小塚ゴシック Pr6N L"/>
                <a:cs typeface="小塚ゴシック Pr6N L"/>
              </a:rPr>
              <a:t>　　</a:t>
            </a:r>
            <a:r>
              <a:rPr lang="en-US" altLang="ja-JP" sz="1100" dirty="0" smtClean="0">
                <a:solidFill>
                  <a:schemeClr val="tx1"/>
                </a:solidFill>
                <a:latin typeface="小塚ゴシック Pr6N L"/>
                <a:ea typeface="小塚ゴシック Pr6N L"/>
                <a:cs typeface="小塚ゴシック Pr6N L"/>
              </a:rPr>
              <a:t>NTT</a:t>
            </a:r>
            <a:r>
              <a:rPr lang="ja-JP" altLang="en-US" sz="1100" dirty="0">
                <a:solidFill>
                  <a:schemeClr val="tx1"/>
                </a:solidFill>
                <a:latin typeface="小塚ゴシック Pr6N L"/>
                <a:ea typeface="小塚ゴシック Pr6N L"/>
                <a:cs typeface="小塚ゴシック Pr6N L"/>
              </a:rPr>
              <a:t>コミュニケーションズ</a:t>
            </a:r>
            <a:r>
              <a:rPr lang="ja-JP" altLang="en-US" sz="1100" dirty="0" smtClean="0">
                <a:solidFill>
                  <a:schemeClr val="tx1"/>
                </a:solidFill>
                <a:latin typeface="小塚ゴシック Pr6N L"/>
                <a:ea typeface="小塚ゴシック Pr6N L"/>
                <a:cs typeface="小塚ゴシック Pr6N L"/>
              </a:rPr>
              <a:t>賞ほか</a:t>
            </a:r>
            <a:endParaRPr lang="en-US" altLang="ja-JP" sz="1100" dirty="0" smtClean="0">
              <a:solidFill>
                <a:schemeClr val="tx1"/>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61" name="正方形/長方形 60"/>
          <p:cNvSpPr/>
          <p:nvPr/>
        </p:nvSpPr>
        <p:spPr>
          <a:xfrm>
            <a:off x="5749101" y="3485130"/>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関東・中部地方付近</a:t>
            </a:r>
            <a:endParaRPr kumimoji="1" lang="ja-JP" altLang="en-US" sz="12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3479656"/>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5" name="テキスト ボックス 64"/>
          <p:cNvSpPr txBox="1"/>
          <p:nvPr/>
        </p:nvSpPr>
        <p:spPr>
          <a:xfrm>
            <a:off x="10124" y="1499638"/>
            <a:ext cx="4556324" cy="461665"/>
          </a:xfrm>
          <a:prstGeom prst="rect">
            <a:avLst/>
          </a:prstGeom>
          <a:noFill/>
        </p:spPr>
        <p:txBody>
          <a:bodyPr wrap="none" rtlCol="0">
            <a:spAutoFit/>
          </a:bodyPr>
          <a:lstStyle/>
          <a:p>
            <a:r>
              <a:rPr lang="ja-JP" altLang="en-US" sz="2400" dirty="0" smtClean="0">
                <a:solidFill>
                  <a:srgbClr val="008000"/>
                </a:solidFill>
                <a:latin typeface="小塚ゴシック Pro M"/>
                <a:ea typeface="小塚ゴシック Pro M"/>
                <a:cs typeface="小塚ゴシック Pro M"/>
              </a:rPr>
              <a:t> 富士山でふたつの県がひとつに</a:t>
            </a:r>
            <a:endParaRPr kumimoji="1" lang="ja-JP" altLang="en-US" sz="2400" dirty="0">
              <a:solidFill>
                <a:srgbClr val="008000"/>
              </a:solidFill>
              <a:latin typeface="小塚ゴシック Pro M"/>
              <a:ea typeface="小塚ゴシック Pro M"/>
              <a:cs typeface="小塚ゴシック Pro M"/>
            </a:endParaRPr>
          </a:p>
        </p:txBody>
      </p:sp>
      <p:cxnSp>
        <p:nvCxnSpPr>
          <p:cNvPr id="67" name="直線コネクタ 66"/>
          <p:cNvCxnSpPr/>
          <p:nvPr/>
        </p:nvCxnSpPr>
        <p:spPr>
          <a:xfrm flipH="1">
            <a:off x="10565" y="140557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4243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6" name="図 75" descr="拡声器.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548" y="4091278"/>
            <a:ext cx="903101" cy="903101"/>
          </a:xfrm>
          <a:prstGeom prst="rect">
            <a:avLst/>
          </a:prstGeom>
        </p:spPr>
      </p:pic>
      <p:sp>
        <p:nvSpPr>
          <p:cNvPr id="41" name="テキスト ボックス 40"/>
          <p:cNvSpPr txBox="1"/>
          <p:nvPr/>
        </p:nvSpPr>
        <p:spPr>
          <a:xfrm>
            <a:off x="5945500" y="4086367"/>
            <a:ext cx="3861530" cy="923330"/>
          </a:xfrm>
          <a:prstGeom prst="rect">
            <a:avLst/>
          </a:prstGeom>
          <a:noFill/>
        </p:spPr>
        <p:txBody>
          <a:bodyPr vert="horz" wrap="square" rtlCol="0">
            <a:spAutoFit/>
          </a:bodyPr>
          <a:lstStyle/>
          <a:p>
            <a:r>
              <a:rPr lang="ja-JP" altLang="en-US" sz="2700" dirty="0" smtClean="0">
                <a:solidFill>
                  <a:srgbClr val="008000"/>
                </a:solidFill>
                <a:latin typeface="フォントポにほんご"/>
                <a:ea typeface="フォントポにほんご"/>
                <a:cs typeface="フォントポにほんご"/>
              </a:rPr>
              <a:t>どこまでが</a:t>
            </a:r>
            <a:endParaRPr lang="en-US" altLang="ja-JP" sz="2700" dirty="0" smtClean="0">
              <a:solidFill>
                <a:srgbClr val="008000"/>
              </a:solidFill>
              <a:latin typeface="フォントポにほんご"/>
              <a:ea typeface="フォントポにほんご"/>
              <a:cs typeface="フォントポにほんご"/>
            </a:endParaRPr>
          </a:p>
          <a:p>
            <a:pPr algn="r"/>
            <a:r>
              <a:rPr lang="ja-JP" altLang="en-US" sz="2700" dirty="0" smtClean="0">
                <a:solidFill>
                  <a:srgbClr val="008000"/>
                </a:solidFill>
                <a:latin typeface="フォントポにほんご"/>
                <a:ea typeface="フォントポにほんご"/>
                <a:cs typeface="フォントポにほんご"/>
              </a:rPr>
              <a:t>オープンデータ？</a:t>
            </a:r>
            <a:endParaRPr lang="en-US" altLang="ja-JP" sz="2700" dirty="0" smtClean="0">
              <a:solidFill>
                <a:srgbClr val="008000"/>
              </a:solidFill>
              <a:latin typeface="フォントポにほんご"/>
              <a:ea typeface="フォントポにほんご"/>
              <a:cs typeface="フォントポにほんご"/>
            </a:endParaRPr>
          </a:p>
        </p:txBody>
      </p:sp>
      <p:sp>
        <p:nvSpPr>
          <p:cNvPr id="44" name="テキスト ボックス 43"/>
          <p:cNvSpPr txBox="1"/>
          <p:nvPr/>
        </p:nvSpPr>
        <p:spPr>
          <a:xfrm>
            <a:off x="5072666" y="5020266"/>
            <a:ext cx="4804854" cy="1250342"/>
          </a:xfrm>
          <a:prstGeom prst="rect">
            <a:avLst/>
          </a:prstGeom>
          <a:noFill/>
        </p:spPr>
        <p:txBody>
          <a:bodyPr wrap="none" rtlCol="0">
            <a:spAutoFit/>
          </a:bodyPr>
          <a:lstStyle/>
          <a:p>
            <a:pPr>
              <a:lnSpc>
                <a:spcPct val="120000"/>
              </a:lnSpc>
            </a:pPr>
            <a:r>
              <a:rPr lang="ja-JP" altLang="en-US" sz="1050" dirty="0" smtClean="0">
                <a:latin typeface="小塚ゴシック Pr6N L"/>
                <a:ea typeface="小塚ゴシック Pr6N L"/>
                <a:cs typeface="小塚ゴシック Pr6N L"/>
              </a:rPr>
              <a:t>　富岳</a:t>
            </a:r>
            <a:r>
              <a:rPr lang="en-US" altLang="ja-JP" sz="1050" dirty="0" smtClean="0">
                <a:latin typeface="小塚ゴシック Pr6N L"/>
                <a:ea typeface="小塚ゴシック Pr6N L"/>
                <a:cs typeface="小塚ゴシック Pr6N L"/>
              </a:rPr>
              <a:t>3776</a:t>
            </a:r>
            <a:r>
              <a:rPr lang="ja-JP" altLang="en-US" sz="1050" dirty="0" smtClean="0">
                <a:latin typeface="小塚ゴシック Pr6N L"/>
                <a:ea typeface="小塚ゴシック Pr6N L"/>
                <a:cs typeface="小塚ゴシック Pr6N L"/>
              </a:rPr>
              <a:t>景では、</a:t>
            </a:r>
            <a:r>
              <a:rPr lang="en-US" altLang="ja-JP" sz="1050" dirty="0" smtClean="0">
                <a:latin typeface="小塚ゴシック Pr6N L"/>
                <a:ea typeface="小塚ゴシック Pr6N L"/>
                <a:cs typeface="小塚ゴシック Pr6N L"/>
              </a:rPr>
              <a:t>Twitter</a:t>
            </a:r>
            <a:r>
              <a:rPr lang="ja-JP" altLang="en-US" sz="1050" dirty="0" smtClean="0">
                <a:latin typeface="小塚ゴシック Pr6N L"/>
                <a:ea typeface="小塚ゴシック Pr6N L"/>
                <a:cs typeface="小塚ゴシック Pr6N L"/>
              </a:rPr>
              <a:t>上でつぶやきを識別するためのハッシュタグ</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a:t>
            </a:r>
            <a:r>
              <a:rPr lang="en-US" altLang="ja-JP" sz="1050" dirty="0" smtClean="0">
                <a:latin typeface="小塚ゴシック Pr6N L"/>
                <a:ea typeface="小塚ゴシック Pr6N L"/>
                <a:cs typeface="小塚ゴシック Pr6N L"/>
              </a:rPr>
              <a:t>#fugaku3776</a:t>
            </a:r>
            <a:r>
              <a:rPr lang="ja-JP" altLang="en-US" sz="1050" dirty="0" smtClean="0">
                <a:latin typeface="小塚ゴシック Pr6N L"/>
                <a:ea typeface="小塚ゴシック Pr6N L"/>
                <a:cs typeface="小塚ゴシック Pr6N L"/>
              </a:rPr>
              <a:t>」をつけて投稿された画像をオープンデータとして扱ってい</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る。普段の</a:t>
            </a:r>
            <a:r>
              <a:rPr lang="en-US" altLang="ja-JP" sz="1050" dirty="0" smtClean="0">
                <a:latin typeface="小塚ゴシック Pr6N L"/>
                <a:ea typeface="小塚ゴシック Pr6N L"/>
                <a:cs typeface="小塚ゴシック Pr6N L"/>
              </a:rPr>
              <a:t>SNS</a:t>
            </a:r>
            <a:r>
              <a:rPr lang="ja-JP" altLang="en-US" sz="1050" dirty="0" smtClean="0">
                <a:latin typeface="小塚ゴシック Pr6N L"/>
                <a:ea typeface="小塚ゴシック Pr6N L"/>
                <a:cs typeface="小塚ゴシック Pr6N L"/>
              </a:rPr>
              <a:t>への投稿はすべてオープンデータとなっているのだろうか？</a:t>
            </a:r>
            <a:endParaRPr lang="en-US" altLang="ja-JP" sz="1050" dirty="0" smtClean="0">
              <a:latin typeface="小塚ゴシック Pr6N L"/>
              <a:ea typeface="小塚ゴシック Pr6N L"/>
              <a:cs typeface="小塚ゴシック Pr6N L"/>
            </a:endParaRPr>
          </a:p>
          <a:p>
            <a:pPr>
              <a:lnSpc>
                <a:spcPct val="120000"/>
              </a:lnSpc>
            </a:pPr>
            <a:r>
              <a:rPr lang="ja-JP" altLang="ja-JP"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答えは</a:t>
            </a:r>
            <a:r>
              <a:rPr lang="en-US" altLang="ja-JP" sz="1050" dirty="0" smtClean="0">
                <a:latin typeface="小塚ゴシック Pr6N L"/>
                <a:ea typeface="小塚ゴシック Pr6N L"/>
                <a:cs typeface="小塚ゴシック Pr6N L"/>
              </a:rPr>
              <a:t>NO</a:t>
            </a:r>
            <a:r>
              <a:rPr lang="ja-JP" altLang="en-US" sz="1050" dirty="0" smtClean="0">
                <a:latin typeface="小塚ゴシック Pr6N L"/>
                <a:ea typeface="小塚ゴシック Pr6N L"/>
                <a:cs typeface="小塚ゴシック Pr6N L"/>
              </a:rPr>
              <a:t>である。総務省はオープンデータを、</a:t>
            </a:r>
            <a:r>
              <a:rPr lang="en-US" altLang="en-US" sz="1050" dirty="0" smtClean="0">
                <a:latin typeface="小塚ゴシック Pr6N L"/>
                <a:ea typeface="小塚ゴシック Pr6N L"/>
                <a:cs typeface="小塚ゴシック Pr6N L"/>
              </a:rPr>
              <a:t>”</a:t>
            </a:r>
            <a:r>
              <a:rPr lang="ja-JP" altLang="en-US" sz="1050" dirty="0" smtClean="0">
                <a:latin typeface="小塚ゴシック Pr6N L"/>
                <a:ea typeface="小塚ゴシック Pr6N L"/>
                <a:cs typeface="小塚ゴシック Pr6N L"/>
              </a:rPr>
              <a:t>機械判読に適したデータ</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形式で、二次利用が可能な利用ルールで公開されたデータ</a:t>
            </a:r>
            <a:r>
              <a:rPr lang="en-US" altLang="ja-JP" sz="1050" dirty="0" smtClean="0">
                <a:latin typeface="小塚ゴシック Pr6N L"/>
                <a:ea typeface="小塚ゴシック Pr6N L"/>
                <a:cs typeface="小塚ゴシック Pr6N L"/>
              </a:rPr>
              <a:t>”</a:t>
            </a:r>
            <a:r>
              <a:rPr lang="ja-JP" altLang="en-US" sz="1050" dirty="0" smtClean="0">
                <a:latin typeface="小塚ゴシック Pr6N L"/>
                <a:ea typeface="小塚ゴシック Pr6N L"/>
                <a:cs typeface="小塚ゴシック Pr6N L"/>
              </a:rPr>
              <a:t>でありと定義して</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いる。つまり本人が許可しない限り、データはオープン化されないのだ。</a:t>
            </a:r>
            <a:endParaRPr lang="en-US" altLang="ja-JP" sz="1050" dirty="0" smtClean="0">
              <a:latin typeface="小塚ゴシック Pr6N L"/>
              <a:ea typeface="小塚ゴシック Pr6N L"/>
              <a:cs typeface="小塚ゴシック Pr6N L"/>
            </a:endParaRPr>
          </a:p>
        </p:txBody>
      </p:sp>
      <p:sp>
        <p:nvSpPr>
          <p:cNvPr id="34" name="角丸四角形 33"/>
          <p:cNvSpPr/>
          <p:nvPr/>
        </p:nvSpPr>
        <p:spPr>
          <a:xfrm>
            <a:off x="5114549" y="1494164"/>
            <a:ext cx="1228416"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255233" y="1989142"/>
            <a:ext cx="3489154" cy="34464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a:t>
            </a:r>
            <a:r>
              <a:rPr lang="ja-JP" altLang="en-US" sz="1200" dirty="0" smtClean="0">
                <a:solidFill>
                  <a:schemeClr val="tx1"/>
                </a:solidFill>
                <a:latin typeface="小塚ゴシック Pr6N L"/>
                <a:ea typeface="小塚ゴシック Pr6N L"/>
                <a:cs typeface="小塚ゴシック Pr6N L"/>
              </a:rPr>
              <a:t>　</a:t>
            </a:r>
            <a:r>
              <a:rPr lang="en-US" altLang="ja-JP" sz="900" dirty="0" smtClean="0">
                <a:solidFill>
                  <a:schemeClr val="tx1"/>
                </a:solidFill>
                <a:latin typeface="小塚ゴシック Pr6N L"/>
                <a:ea typeface="小塚ゴシック Pr6N L"/>
                <a:cs typeface="小塚ゴシック Pr6N L"/>
              </a:rPr>
              <a:t>JPEG</a:t>
            </a:r>
            <a:r>
              <a:rPr lang="ja-JP" altLang="en-US" sz="900" dirty="0" smtClean="0">
                <a:solidFill>
                  <a:schemeClr val="tx1"/>
                </a:solidFill>
                <a:latin typeface="小塚ゴシック Pr6N L"/>
                <a:ea typeface="小塚ゴシック Pr6N L"/>
                <a:cs typeface="小塚ゴシック Pr6N L"/>
              </a:rPr>
              <a:t>、</a:t>
            </a:r>
            <a:r>
              <a:rPr lang="en-US" altLang="ja-JP" sz="900" dirty="0" smtClean="0">
                <a:solidFill>
                  <a:schemeClr val="tx1"/>
                </a:solidFill>
                <a:latin typeface="小塚ゴシック Pr6N L"/>
                <a:ea typeface="小塚ゴシック Pr6N L"/>
                <a:cs typeface="小塚ゴシック Pr6N L"/>
              </a:rPr>
              <a:t>PNG</a:t>
            </a:r>
            <a:r>
              <a:rPr lang="ja-JP" altLang="en-US" sz="900" dirty="0" smtClean="0">
                <a:solidFill>
                  <a:schemeClr val="tx1"/>
                </a:solidFill>
                <a:latin typeface="小塚ゴシック Pr6N L"/>
                <a:ea typeface="小塚ゴシック Pr6N L"/>
                <a:cs typeface="小塚ゴシック Pr6N L"/>
              </a:rPr>
              <a:t>、</a:t>
            </a:r>
            <a:r>
              <a:rPr lang="en-US" altLang="ja-JP" sz="900" dirty="0" smtClean="0">
                <a:solidFill>
                  <a:schemeClr val="tx1"/>
                </a:solidFill>
                <a:latin typeface="小塚ゴシック Pr6N L"/>
                <a:ea typeface="小塚ゴシック Pr6N L"/>
                <a:cs typeface="小塚ゴシック Pr6N L"/>
              </a:rPr>
              <a:t>GIF</a:t>
            </a:r>
            <a:r>
              <a:rPr lang="ja-JP" altLang="en-US" sz="700" dirty="0" smtClean="0">
                <a:solidFill>
                  <a:schemeClr val="tx1"/>
                </a:solidFill>
                <a:latin typeface="小塚ゴシック Pr6N L"/>
                <a:ea typeface="小塚ゴシック Pr6N L"/>
                <a:cs typeface="小塚ゴシック Pr6N L"/>
              </a:rPr>
              <a:t>（画像）</a:t>
            </a:r>
            <a:r>
              <a:rPr lang="ja-JP" altLang="en-US" sz="1000" dirty="0" smtClean="0">
                <a:solidFill>
                  <a:schemeClr val="tx1"/>
                </a:solidFill>
                <a:latin typeface="小塚ゴシック Pr6N L"/>
                <a:ea typeface="小塚ゴシック Pr6N L"/>
                <a:cs typeface="小塚ゴシック Pr6N L"/>
              </a:rPr>
              <a:t>、</a:t>
            </a:r>
            <a:r>
              <a:rPr lang="en-US" altLang="ja-JP" sz="900" dirty="0" smtClean="0">
                <a:solidFill>
                  <a:schemeClr val="tx1"/>
                </a:solidFill>
                <a:latin typeface="小塚ゴシック Pr6N L"/>
                <a:ea typeface="小塚ゴシック Pr6N L"/>
                <a:cs typeface="小塚ゴシック Pr6N L"/>
              </a:rPr>
              <a:t>TXT</a:t>
            </a:r>
            <a:r>
              <a:rPr lang="ja-JP" altLang="en-US" sz="700" dirty="0" smtClean="0">
                <a:solidFill>
                  <a:schemeClr val="tx1"/>
                </a:solidFill>
                <a:latin typeface="小塚ゴシック Pr6N L"/>
                <a:ea typeface="小塚ゴシック Pr6N L"/>
                <a:cs typeface="小塚ゴシック Pr6N L"/>
              </a:rPr>
              <a:t>（コメント・位置情報）</a:t>
            </a:r>
            <a:endParaRPr lang="en-US" altLang="ja-JP" sz="700" dirty="0">
              <a:solidFill>
                <a:schemeClr val="tx1"/>
              </a:solidFill>
              <a:latin typeface="小塚ゴシック Pr6N L"/>
              <a:ea typeface="小塚ゴシック Pr6N L"/>
              <a:cs typeface="小塚ゴシック Pr6N L"/>
            </a:endParaRPr>
          </a:p>
        </p:txBody>
      </p:sp>
      <p:sp>
        <p:nvSpPr>
          <p:cNvPr id="36" name="角丸四角形 35"/>
          <p:cNvSpPr/>
          <p:nvPr/>
        </p:nvSpPr>
        <p:spPr>
          <a:xfrm>
            <a:off x="5690006" y="1983667"/>
            <a:ext cx="1274749"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6" name="正方形/長方形 45"/>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7" name="タイトル 1"/>
          <p:cNvSpPr txBox="1">
            <a:spLocks/>
          </p:cNvSpPr>
          <p:nvPr/>
        </p:nvSpPr>
        <p:spPr>
          <a:xfrm>
            <a:off x="45112" y="25412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bg1"/>
                </a:solidFill>
                <a:latin typeface="小塚ゴシック Pro M"/>
                <a:ea typeface="小塚ゴシック Pro M"/>
                <a:cs typeface="小塚ゴシック Pro M"/>
              </a:rPr>
              <a:t>富岳</a:t>
            </a:r>
            <a:r>
              <a:rPr lang="en-US" altLang="ja-JP" sz="4000" dirty="0" smtClean="0">
                <a:solidFill>
                  <a:schemeClr val="bg1"/>
                </a:solidFill>
                <a:latin typeface="小塚ゴシック Pro M"/>
                <a:ea typeface="小塚ゴシック Pro M"/>
                <a:cs typeface="小塚ゴシック Pro M"/>
              </a:rPr>
              <a:t>3776</a:t>
            </a:r>
            <a:r>
              <a:rPr lang="ja-JP" altLang="en-US" sz="4000" dirty="0" smtClean="0">
                <a:solidFill>
                  <a:schemeClr val="bg1"/>
                </a:solidFill>
                <a:latin typeface="小塚ゴシック Pro M"/>
                <a:ea typeface="小塚ゴシック Pro M"/>
                <a:cs typeface="小塚ゴシック Pro M"/>
              </a:rPr>
              <a:t>景</a:t>
            </a:r>
            <a:endParaRPr lang="ja-JP" altLang="en-US" sz="4000" dirty="0">
              <a:solidFill>
                <a:schemeClr val="bg1"/>
              </a:solidFill>
              <a:latin typeface="小塚ゴシック Pro M"/>
              <a:ea typeface="小塚ゴシック Pro M"/>
              <a:cs typeface="小塚ゴシック Pro M"/>
            </a:endParaRPr>
          </a:p>
        </p:txBody>
      </p:sp>
      <p:sp>
        <p:nvSpPr>
          <p:cNvPr id="4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静岡県・山梨県</a:t>
            </a:r>
            <a:endParaRPr kumimoji="1" lang="ja-JP" altLang="en-US" sz="1400" dirty="0">
              <a:solidFill>
                <a:srgbClr val="FFFFFF"/>
              </a:solidFill>
              <a:latin typeface="小塚ゴシック Pr6N R"/>
              <a:ea typeface="小塚ゴシック Pr6N R"/>
              <a:cs typeface="小塚ゴシック Pr6N R"/>
            </a:endParaRPr>
          </a:p>
        </p:txBody>
      </p:sp>
      <p:grpSp>
        <p:nvGrpSpPr>
          <p:cNvPr id="50" name="図形グループ 49"/>
          <p:cNvGrpSpPr/>
          <p:nvPr/>
        </p:nvGrpSpPr>
        <p:grpSpPr>
          <a:xfrm>
            <a:off x="6255233" y="250008"/>
            <a:ext cx="752743" cy="752743"/>
            <a:chOff x="6255233" y="281179"/>
            <a:chExt cx="752743" cy="752743"/>
          </a:xfrm>
        </p:grpSpPr>
        <p:sp>
          <p:nvSpPr>
            <p:cNvPr id="51" name="角丸四角形 50"/>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308439" y="334385"/>
              <a:ext cx="646331" cy="646331"/>
            </a:xfrm>
            <a:prstGeom prst="rect">
              <a:avLst/>
            </a:prstGeom>
            <a:noFill/>
          </p:spPr>
          <p:txBody>
            <a:bodyPr wrap="none" rtlCol="0">
              <a:spAutoFit/>
            </a:bodyPr>
            <a:lstStyle/>
            <a:p>
              <a:r>
                <a:rPr kumimoji="1" lang="ja-JP" altLang="en-US" dirty="0" smtClean="0">
                  <a:solidFill>
                    <a:srgbClr val="CCFFCC"/>
                  </a:solidFill>
                  <a:latin typeface="小塚ゴシック Pr6N M"/>
                  <a:ea typeface="小塚ゴシック Pr6N M"/>
                  <a:cs typeface="小塚ゴシック Pr6N M"/>
                </a:rPr>
                <a:t>防災</a:t>
              </a:r>
              <a:endParaRPr kumimoji="1"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53" name="図形グループ 52"/>
          <p:cNvGrpSpPr/>
          <p:nvPr/>
        </p:nvGrpSpPr>
        <p:grpSpPr>
          <a:xfrm>
            <a:off x="8089329" y="250008"/>
            <a:ext cx="752743" cy="752743"/>
            <a:chOff x="8060984" y="281179"/>
            <a:chExt cx="752743" cy="752743"/>
          </a:xfrm>
        </p:grpSpPr>
        <p:sp>
          <p:nvSpPr>
            <p:cNvPr id="54" name="角丸四角形 53"/>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8114190" y="334385"/>
              <a:ext cx="646331" cy="646331"/>
            </a:xfrm>
            <a:prstGeom prst="rect">
              <a:avLst/>
            </a:prstGeom>
            <a:noFill/>
          </p:spPr>
          <p:txBody>
            <a:bodyPr wrap="none" rtlCol="0">
              <a:spAutoFit/>
            </a:bodyPr>
            <a:lstStyle/>
            <a:p>
              <a:r>
                <a:rPr lang="ja-JP" altLang="en-US" dirty="0" smtClean="0">
                  <a:solidFill>
                    <a:srgbClr val="4ED762"/>
                  </a:solidFill>
                  <a:latin typeface="小塚ゴシック Pr6N M"/>
                  <a:ea typeface="小塚ゴシック Pr6N M"/>
                  <a:cs typeface="小塚ゴシック Pr6N M"/>
                </a:rPr>
                <a:t>産業</a:t>
              </a:r>
              <a:endParaRPr lang="en-US" altLang="ja-JP" dirty="0" smtClean="0">
                <a:solidFill>
                  <a:srgbClr val="4ED762"/>
                </a:solidFill>
                <a:latin typeface="小塚ゴシック Pr6N M"/>
                <a:ea typeface="小塚ゴシック Pr6N M"/>
                <a:cs typeface="小塚ゴシック Pr6N M"/>
              </a:endParaRPr>
            </a:p>
            <a:p>
              <a:r>
                <a:rPr lang="ja-JP" altLang="en-US" dirty="0" smtClean="0">
                  <a:solidFill>
                    <a:srgbClr val="4ED762"/>
                  </a:solidFill>
                  <a:latin typeface="小塚ゴシック Pr6N M"/>
                  <a:ea typeface="小塚ゴシック Pr6N M"/>
                  <a:cs typeface="小塚ゴシック Pr6N M"/>
                </a:rPr>
                <a:t>創出</a:t>
              </a:r>
              <a:endParaRPr kumimoji="1" lang="en-US" altLang="ja-JP" dirty="0" smtClean="0">
                <a:solidFill>
                  <a:srgbClr val="4ED762"/>
                </a:solidFill>
                <a:latin typeface="小塚ゴシック Pr6N M"/>
                <a:ea typeface="小塚ゴシック Pr6N M"/>
                <a:cs typeface="小塚ゴシック Pr6N M"/>
              </a:endParaRPr>
            </a:p>
          </p:txBody>
        </p:sp>
      </p:grpSp>
      <p:grpSp>
        <p:nvGrpSpPr>
          <p:cNvPr id="56" name="図形グループ 55"/>
          <p:cNvGrpSpPr/>
          <p:nvPr/>
        </p:nvGrpSpPr>
        <p:grpSpPr>
          <a:xfrm>
            <a:off x="7172281" y="250008"/>
            <a:ext cx="752743" cy="752743"/>
            <a:chOff x="7154801" y="281179"/>
            <a:chExt cx="752743" cy="752743"/>
          </a:xfrm>
        </p:grpSpPr>
        <p:sp>
          <p:nvSpPr>
            <p:cNvPr id="59" name="角丸四角形 58"/>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7208007"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少子</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高齢</a:t>
              </a:r>
              <a:endParaRPr lang="en-US" altLang="ja-JP" dirty="0" smtClean="0">
                <a:solidFill>
                  <a:srgbClr val="CCFFCC"/>
                </a:solidFill>
                <a:latin typeface="小塚ゴシック Pr6N M"/>
                <a:ea typeface="小塚ゴシック Pr6N M"/>
                <a:cs typeface="小塚ゴシック Pr6N M"/>
              </a:endParaRPr>
            </a:p>
          </p:txBody>
        </p:sp>
      </p:grpSp>
      <p:sp>
        <p:nvSpPr>
          <p:cNvPr id="64" name="角丸四角形 63"/>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CCFFCC"/>
                </a:solidFill>
                <a:latin typeface="小塚ゴシック Pr6N M"/>
                <a:ea typeface="小塚ゴシック Pr6N M"/>
                <a:cs typeface="小塚ゴシック Pr6N M"/>
              </a:rPr>
              <a:t>防犯</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医療</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教育</a:t>
            </a:r>
            <a:r>
              <a:rPr lang="ja-JP" altLang="en-US" sz="1000" dirty="0" smtClean="0">
                <a:solidFill>
                  <a:srgbClr val="CCFFCC"/>
                </a:solidFill>
                <a:latin typeface="小塚ゴシック Pr6N M"/>
                <a:ea typeface="小塚ゴシック Pr6N M"/>
                <a:cs typeface="小塚ゴシック Pr6N M"/>
              </a:rPr>
              <a:t>等</a:t>
            </a:r>
            <a:endParaRPr lang="en-US" altLang="ja-JP" dirty="0" smtClean="0">
              <a:solidFill>
                <a:srgbClr val="CCFFCC"/>
              </a:solidFill>
              <a:latin typeface="小塚ゴシック Pr6N M"/>
              <a:ea typeface="小塚ゴシック Pr6N M"/>
              <a:cs typeface="小塚ゴシック Pr6N M"/>
            </a:endParaRPr>
          </a:p>
        </p:txBody>
      </p:sp>
      <p:sp>
        <p:nvSpPr>
          <p:cNvPr id="69" name="正方形/長方形 68"/>
          <p:cNvSpPr/>
          <p:nvPr/>
        </p:nvSpPr>
        <p:spPr>
          <a:xfrm>
            <a:off x="6095243" y="2485379"/>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　ブラウザアプリ</a:t>
            </a:r>
            <a:endParaRPr kumimoji="1" lang="ja-JP" altLang="en-US" sz="1200" dirty="0">
              <a:solidFill>
                <a:schemeClr val="tx1"/>
              </a:solidFill>
              <a:latin typeface="小塚ゴシック Pr6N L"/>
              <a:ea typeface="小塚ゴシック Pr6N L"/>
              <a:cs typeface="小塚ゴシック Pr6N L"/>
            </a:endParaRPr>
          </a:p>
        </p:txBody>
      </p:sp>
      <p:sp>
        <p:nvSpPr>
          <p:cNvPr id="70" name="角丸四角形 69"/>
          <p:cNvSpPr/>
          <p:nvPr/>
        </p:nvSpPr>
        <p:spPr>
          <a:xfrm>
            <a:off x="5096142" y="24799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63" name="テキスト ボックス 62"/>
          <p:cNvSpPr txBox="1"/>
          <p:nvPr/>
        </p:nvSpPr>
        <p:spPr>
          <a:xfrm>
            <a:off x="-9353" y="2054818"/>
            <a:ext cx="5044971" cy="4158832"/>
          </a:xfrm>
          <a:prstGeom prst="rect">
            <a:avLst/>
          </a:prstGeom>
          <a:noFill/>
        </p:spPr>
        <p:txBody>
          <a:bodyPr wrap="none" rtlCol="0">
            <a:spAutoFit/>
          </a:bodyPr>
          <a:lstStyle/>
          <a:p>
            <a:pPr>
              <a:lnSpc>
                <a:spcPct val="120000"/>
              </a:lnSpc>
            </a:pPr>
            <a:r>
              <a:rPr lang="ja-JP" altLang="en-US"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富岳</a:t>
            </a:r>
            <a:r>
              <a:rPr lang="en-US" altLang="ja-JP" sz="1050" dirty="0" smtClean="0">
                <a:latin typeface="小塚ゴシック Pr6N L"/>
                <a:ea typeface="小塚ゴシック Pr6N L"/>
                <a:cs typeface="小塚ゴシック Pr6N L"/>
              </a:rPr>
              <a:t>3776</a:t>
            </a:r>
            <a:r>
              <a:rPr lang="ja-JP" altLang="en-US" sz="1050" dirty="0" smtClean="0">
                <a:latin typeface="小塚ゴシック Pr6N L"/>
                <a:ea typeface="小塚ゴシック Pr6N L"/>
                <a:cs typeface="小塚ゴシック Pr6N L"/>
              </a:rPr>
              <a:t>景は、インターネット上</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で富士山の写真を収集し紹介するサ</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イトである。撮影者はスマートフォ</a:t>
            </a:r>
            <a:r>
              <a:rPr lang="en-US" altLang="ja-JP" sz="1050" dirty="0" smtClean="0">
                <a:latin typeface="小塚ゴシック Pr6N L"/>
                <a:ea typeface="小塚ゴシック Pr6N L"/>
                <a:cs typeface="小塚ゴシック Pr6N L"/>
              </a:rPr>
              <a:t/>
            </a:r>
            <a:br>
              <a:rPr lang="en-US" altLang="ja-JP" sz="1050" dirty="0" smtClean="0">
                <a:latin typeface="小塚ゴシック Pr6N L"/>
                <a:ea typeface="小塚ゴシック Pr6N L"/>
                <a:cs typeface="小塚ゴシック Pr6N L"/>
              </a:rPr>
            </a:br>
            <a:r>
              <a:rPr lang="ja-JP" altLang="en-US" sz="1050" dirty="0" smtClean="0">
                <a:latin typeface="小塚ゴシック Pr6N L"/>
                <a:ea typeface="小塚ゴシック Pr6N L"/>
                <a:cs typeface="小塚ゴシック Pr6N L"/>
              </a:rPr>
              <a:t>ンやデジタルカメラで撮影した写真</a:t>
            </a:r>
            <a:r>
              <a:rPr lang="en-US" altLang="ja-JP" sz="1050" dirty="0" smtClean="0">
                <a:latin typeface="小塚ゴシック Pr6N L"/>
                <a:ea typeface="小塚ゴシック Pr6N L"/>
                <a:cs typeface="小塚ゴシック Pr6N L"/>
              </a:rPr>
              <a:t/>
            </a:r>
            <a:br>
              <a:rPr lang="en-US" altLang="ja-JP" sz="1050" dirty="0" smtClean="0">
                <a:latin typeface="小塚ゴシック Pr6N L"/>
                <a:ea typeface="小塚ゴシック Pr6N L"/>
                <a:cs typeface="小塚ゴシック Pr6N L"/>
              </a:rPr>
            </a:br>
            <a:r>
              <a:rPr lang="ja-JP" altLang="en-US" sz="1050" dirty="0" smtClean="0">
                <a:latin typeface="小塚ゴシック Pr6N L"/>
                <a:ea typeface="小塚ゴシック Pr6N L"/>
                <a:cs typeface="小塚ゴシック Pr6N L"/>
              </a:rPr>
              <a:t>にコメントや位置情報をつけて</a:t>
            </a:r>
            <a:endParaRPr lang="en-US" altLang="ja-JP" sz="1050" dirty="0" smtClean="0">
              <a:latin typeface="小塚ゴシック Pr6N L"/>
              <a:ea typeface="小塚ゴシック Pr6N L"/>
              <a:cs typeface="小塚ゴシック Pr6N L"/>
            </a:endParaRPr>
          </a:p>
          <a:p>
            <a:pPr>
              <a:lnSpc>
                <a:spcPct val="120000"/>
              </a:lnSpc>
            </a:pPr>
            <a:r>
              <a:rPr lang="en-US" altLang="ja-JP" sz="1050" dirty="0" smtClean="0">
                <a:latin typeface="小塚ゴシック Pr6N L"/>
                <a:ea typeface="小塚ゴシック Pr6N L"/>
                <a:cs typeface="小塚ゴシック Pr6N L"/>
              </a:rPr>
              <a:t>Twitter</a:t>
            </a:r>
            <a:r>
              <a:rPr lang="ja-JP" altLang="en-US" sz="1050" dirty="0" smtClean="0">
                <a:latin typeface="小塚ゴシック Pr6N L"/>
                <a:ea typeface="小塚ゴシック Pr6N L"/>
                <a:cs typeface="小塚ゴシック Pr6N L"/>
              </a:rPr>
              <a:t>やサイト内の投稿フォームか</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ら投稿することができる。位置情報</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は自動でサイト内の地図上に表示さ</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れるため、隠れた名所や人気の撮影</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スポットを見つけることもができる。</a:t>
            </a:r>
            <a:endParaRPr lang="en-US" altLang="ja-JP" sz="1050" dirty="0" smtClean="0">
              <a:latin typeface="小塚ゴシック Pr6N L"/>
              <a:ea typeface="小塚ゴシック Pr6N L"/>
              <a:cs typeface="小塚ゴシック Pr6N L"/>
            </a:endParaRPr>
          </a:p>
          <a:p>
            <a:pPr>
              <a:lnSpc>
                <a:spcPct val="120000"/>
              </a:lnSpc>
            </a:pPr>
            <a:r>
              <a:rPr lang="ja-JP" altLang="ja-JP"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このサイトは両県が富士山観光の協賛事業として</a:t>
            </a:r>
            <a:r>
              <a:rPr lang="ja-JP" altLang="en-US" sz="1050" dirty="0">
                <a:latin typeface="小塚ゴシック Pr6N L"/>
                <a:ea typeface="小塚ゴシック Pr6N L"/>
                <a:cs typeface="小塚ゴシック Pr6N L"/>
              </a:rPr>
              <a:t>、世界文化遺産に登録され</a:t>
            </a:r>
            <a:r>
              <a:rPr lang="ja-JP" altLang="en-US" sz="1050" dirty="0" smtClean="0">
                <a:latin typeface="小塚ゴシック Pr6N L"/>
                <a:ea typeface="小塚ゴシック Pr6N L"/>
                <a:cs typeface="小塚ゴシック Pr6N L"/>
              </a:rPr>
              <a:t>注</a:t>
            </a:r>
            <a:r>
              <a:rPr lang="en-US" altLang="ja-JP" sz="1050" dirty="0" smtClean="0">
                <a:latin typeface="小塚ゴシック Pr6N L"/>
                <a:ea typeface="小塚ゴシック Pr6N L"/>
                <a:cs typeface="小塚ゴシック Pr6N L"/>
              </a:rPr>
              <a:t/>
            </a:r>
            <a:br>
              <a:rPr lang="en-US" altLang="ja-JP" sz="1050" dirty="0" smtClean="0">
                <a:latin typeface="小塚ゴシック Pr6N L"/>
                <a:ea typeface="小塚ゴシック Pr6N L"/>
                <a:cs typeface="小塚ゴシック Pr6N L"/>
              </a:rPr>
            </a:br>
            <a:r>
              <a:rPr lang="ja-JP" altLang="en-US" sz="1050" dirty="0" smtClean="0">
                <a:latin typeface="小塚ゴシック Pr6N L"/>
                <a:ea typeface="小塚ゴシック Pr6N L"/>
                <a:cs typeface="小塚ゴシック Pr6N L"/>
              </a:rPr>
              <a:t>目</a:t>
            </a:r>
            <a:r>
              <a:rPr lang="ja-JP" altLang="en-US" sz="1050" dirty="0">
                <a:latin typeface="小塚ゴシック Pr6N L"/>
                <a:ea typeface="小塚ゴシック Pr6N L"/>
                <a:cs typeface="小塚ゴシック Pr6N L"/>
              </a:rPr>
              <a:t>を集める富士山の魅力を日本中、さらには</a:t>
            </a:r>
            <a:r>
              <a:rPr lang="ja-JP" altLang="en-US" sz="1050" dirty="0" smtClean="0">
                <a:latin typeface="小塚ゴシック Pr6N L"/>
                <a:ea typeface="小塚ゴシック Pr6N L"/>
                <a:cs typeface="小塚ゴシック Pr6N L"/>
              </a:rPr>
              <a:t>世界</a:t>
            </a:r>
            <a:r>
              <a:rPr lang="ja-JP" altLang="en-US" sz="1050" dirty="0">
                <a:latin typeface="小塚ゴシック Pr6N L"/>
                <a:ea typeface="小塚ゴシック Pr6N L"/>
                <a:cs typeface="小塚ゴシック Pr6N L"/>
              </a:rPr>
              <a:t>に向けて発信する</a:t>
            </a:r>
            <a:r>
              <a:rPr lang="ja-JP" altLang="en-US" sz="1050" dirty="0" smtClean="0">
                <a:latin typeface="小塚ゴシック Pr6N L"/>
                <a:ea typeface="小塚ゴシック Pr6N L"/>
                <a:cs typeface="小塚ゴシック Pr6N L"/>
              </a:rPr>
              <a:t>目的で</a:t>
            </a:r>
            <a:r>
              <a:rPr lang="en-US" altLang="ja-JP" sz="1050" dirty="0" smtClean="0">
                <a:latin typeface="小塚ゴシック Pr6N L"/>
                <a:ea typeface="小塚ゴシック Pr6N L"/>
                <a:cs typeface="小塚ゴシック Pr6N L"/>
              </a:rPr>
              <a:t>IT</a:t>
            </a:r>
            <a:r>
              <a:rPr lang="ja-JP" altLang="en-US" sz="1050" dirty="0" smtClean="0">
                <a:latin typeface="小塚ゴシック Pr6N L"/>
                <a:ea typeface="小塚ゴシック Pr6N L"/>
                <a:cs typeface="小塚ゴシック Pr6N L"/>
              </a:rPr>
              <a:t>系の</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ベンチャー企業等に設置・運営委託をして</a:t>
            </a:r>
            <a:r>
              <a:rPr lang="ja-JP" altLang="en-US" sz="1050" smtClean="0">
                <a:latin typeface="小塚ゴシック Pr6N L"/>
                <a:ea typeface="小塚ゴシック Pr6N L"/>
                <a:cs typeface="小塚ゴシック Pr6N L"/>
              </a:rPr>
              <a:t>いるものである。</a:t>
            </a:r>
            <a:endParaRPr lang="en-US" altLang="ja-JP" sz="1050" dirty="0" smtClean="0">
              <a:latin typeface="小塚ゴシック Pr6N L"/>
              <a:ea typeface="小塚ゴシック Pr6N L"/>
              <a:cs typeface="小塚ゴシック Pr6N L"/>
            </a:endParaRPr>
          </a:p>
          <a:p>
            <a:pPr>
              <a:lnSpc>
                <a:spcPct val="120000"/>
              </a:lnSpc>
            </a:pPr>
            <a:r>
              <a:rPr lang="ja-JP" altLang="ja-JP"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投稿された画像の著作権は投稿者に留保されるが、画像自体は商用利用を含め</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誰でも使用できるオープンデータとして扱われる</a:t>
            </a:r>
            <a:r>
              <a:rPr lang="ja-JP" altLang="en-US" sz="1050" dirty="0">
                <a:latin typeface="小塚ゴシック Pr6N L"/>
                <a:ea typeface="小塚ゴシック Pr6N L"/>
                <a:cs typeface="小塚ゴシック Pr6N L"/>
              </a:rPr>
              <a:t>。オープンデータの生成だけ</a:t>
            </a:r>
            <a:r>
              <a:rPr lang="ja-JP" altLang="en-US" sz="1050" dirty="0" smtClean="0">
                <a:latin typeface="小塚ゴシック Pr6N L"/>
                <a:ea typeface="小塚ゴシック Pr6N L"/>
                <a:cs typeface="小塚ゴシック Pr6N L"/>
              </a:rPr>
              <a:t>で</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なく</a:t>
            </a:r>
            <a:r>
              <a:rPr lang="ja-JP" altLang="en-US" sz="1050" dirty="0">
                <a:latin typeface="小塚ゴシック Pr6N L"/>
                <a:ea typeface="小塚ゴシック Pr6N L"/>
                <a:cs typeface="小塚ゴシック Pr6N L"/>
              </a:rPr>
              <a:t>、利活用も同時に促進している</a:t>
            </a:r>
            <a:r>
              <a:rPr lang="ja-JP" altLang="en-US" sz="1050" dirty="0" smtClean="0">
                <a:latin typeface="小塚ゴシック Pr6N L"/>
                <a:ea typeface="小塚ゴシック Pr6N L"/>
                <a:cs typeface="小塚ゴシック Pr6N L"/>
              </a:rPr>
              <a:t>サービスである。</a:t>
            </a:r>
            <a:endParaRPr lang="en-US" altLang="ja-JP" sz="1050" dirty="0" smtClean="0">
              <a:latin typeface="小塚ゴシック Pr6N L"/>
              <a:ea typeface="小塚ゴシック Pr6N L"/>
              <a:cs typeface="小塚ゴシック Pr6N L"/>
            </a:endParaRPr>
          </a:p>
          <a:p>
            <a:pPr>
              <a:lnSpc>
                <a:spcPct val="120000"/>
              </a:lnSpc>
            </a:pPr>
            <a:r>
              <a:rPr lang="ja-JP" altLang="ja-JP" sz="1050" dirty="0">
                <a:latin typeface="小塚ゴシック Pr6N L"/>
                <a:ea typeface="小塚ゴシック Pr6N L"/>
                <a:cs typeface="小塚ゴシック Pr6N L"/>
              </a:rPr>
              <a:t>　</a:t>
            </a:r>
            <a:r>
              <a:rPr lang="en-US" altLang="ja-JP" sz="1050" dirty="0" smtClean="0">
                <a:latin typeface="小塚ゴシック Pr6N L"/>
                <a:ea typeface="小塚ゴシック Pr6N L"/>
                <a:cs typeface="小塚ゴシック Pr6N L"/>
              </a:rPr>
              <a:t>2014</a:t>
            </a:r>
            <a:r>
              <a:rPr lang="ja-JP" altLang="en-US" sz="1050" dirty="0" smtClean="0">
                <a:latin typeface="小塚ゴシック Pr6N L"/>
                <a:ea typeface="小塚ゴシック Pr6N L"/>
                <a:cs typeface="小塚ゴシック Pr6N L"/>
              </a:rPr>
              <a:t>年</a:t>
            </a:r>
            <a:r>
              <a:rPr lang="en-US" altLang="ja-JP" sz="1050" dirty="0" smtClean="0">
                <a:latin typeface="小塚ゴシック Pr6N L"/>
                <a:ea typeface="小塚ゴシック Pr6N L"/>
                <a:cs typeface="小塚ゴシック Pr6N L"/>
              </a:rPr>
              <a:t>2</a:t>
            </a:r>
            <a:r>
              <a:rPr lang="ja-JP" altLang="en-US" sz="1050" dirty="0" smtClean="0">
                <a:latin typeface="小塚ゴシック Pr6N L"/>
                <a:ea typeface="小塚ゴシック Pr6N L"/>
                <a:cs typeface="小塚ゴシック Pr6N L"/>
              </a:rPr>
              <a:t>月からは、豪雪災害情報も写真や位置情報を含めて投稿できるように</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なった。災害情報は富士山の写真撮影位置情報とは異なる色のアイコンで地図上</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に表示され、一目で災害が起こった場所を確認できる。写真や位置情報を誰でも</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投稿でき、まとめて確認できるプラットフォームの第一例として今後様々な場で</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発展することが期待されている。</a:t>
            </a:r>
            <a:endParaRPr lang="en-US" altLang="ja-JP" sz="1050" dirty="0" smtClean="0">
              <a:latin typeface="小塚ゴシック Pr6N L"/>
              <a:ea typeface="小塚ゴシック Pr6N L"/>
              <a:cs typeface="小塚ゴシック Pr6N L"/>
            </a:endParaRPr>
          </a:p>
        </p:txBody>
      </p:sp>
      <p:sp>
        <p:nvSpPr>
          <p:cNvPr id="45"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共有しよう、「私の富士山」</a:t>
            </a:r>
            <a:endParaRPr kumimoji="1" lang="ja-JP" altLang="en-US" sz="1400" dirty="0">
              <a:solidFill>
                <a:srgbClr val="FFFFFF"/>
              </a:solidFill>
              <a:latin typeface="小塚ゴシック Pr6N R"/>
              <a:ea typeface="小塚ゴシック Pr6N R"/>
              <a:cs typeface="小塚ゴシック Pr6N R"/>
            </a:endParaRPr>
          </a:p>
        </p:txBody>
      </p:sp>
      <p:pic>
        <p:nvPicPr>
          <p:cNvPr id="2" name="富士山.jpg" descr="/Users/meg/Desktop/特研/特研OD/富岳3776景/富士山.jp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2289521" y="2050464"/>
            <a:ext cx="2643420" cy="1982565"/>
          </a:xfrm>
          <a:prstGeom prst="rect">
            <a:avLst/>
          </a:prstGeom>
        </p:spPr>
      </p:pic>
    </p:spTree>
    <p:extLst>
      <p:ext uri="{BB962C8B-B14F-4D97-AF65-F5344CB8AC3E}">
        <p14:creationId xmlns:p14="http://schemas.microsoft.com/office/powerpoint/2010/main" val="1176099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177</Words>
  <Application>Microsoft Office PowerPoint</Application>
  <PresentationFormat>A4 210 x 297 mm</PresentationFormat>
  <Paragraphs>75</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2018-02-21T08:13:21Z</dcterms:created>
  <dcterms:modified xsi:type="dcterms:W3CDTF">2018-02-21T08:13:25Z</dcterms:modified>
</cp:coreProperties>
</file>