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4"/>
  </p:notesMasterIdLst>
  <p:sldIdLst>
    <p:sldId id="260" r:id="rId2"/>
    <p:sldId id="256" r:id="rId3"/>
  </p:sldIdLst>
  <p:sldSz cx="9906000" cy="6858000" type="A4"/>
  <p:notesSz cx="6797675" cy="9926638"/>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8007"/>
    <a:srgbClr val="1EE65B"/>
    <a:srgbClr val="AFFFBD"/>
    <a:srgbClr val="1CCC3F"/>
    <a:srgbClr val="49C85B"/>
    <a:srgbClr val="1CB900"/>
    <a:srgbClr val="00D861"/>
    <a:srgbClr val="00C877"/>
    <a:srgbClr val="38FF5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99" autoAdjust="0"/>
    <p:restoredTop sz="92486" autoAdjust="0"/>
  </p:normalViewPr>
  <p:slideViewPr>
    <p:cSldViewPr snapToGrid="0" snapToObjects="1">
      <p:cViewPr varScale="1">
        <p:scale>
          <a:sx n="66" d="100"/>
          <a:sy n="66" d="100"/>
        </p:scale>
        <p:origin x="1578" y="72"/>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6332"/>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0"/>
            <a:ext cx="2945659" cy="496332"/>
          </a:xfrm>
          <a:prstGeom prst="rect">
            <a:avLst/>
          </a:prstGeom>
        </p:spPr>
        <p:txBody>
          <a:bodyPr vert="horz" lIns="91426" tIns="45713" rIns="91426" bIns="45713" rtlCol="0"/>
          <a:lstStyle>
            <a:lvl1pPr algn="r">
              <a:defRPr sz="1200"/>
            </a:lvl1pPr>
          </a:lstStyle>
          <a:p>
            <a:fld id="{A1CDD876-644D-5B40-A1AC-93B45E953AD7}" type="datetimeFigureOut">
              <a:rPr kumimoji="1" lang="ja-JP" altLang="en-US" smtClean="0"/>
              <a:t>2018/2/21</a:t>
            </a:fld>
            <a:endParaRPr kumimoji="1" lang="ja-JP" altLang="en-US"/>
          </a:p>
        </p:txBody>
      </p:sp>
      <p:sp>
        <p:nvSpPr>
          <p:cNvPr id="4" name="スライド イメージ プレースホルダー 3"/>
          <p:cNvSpPr>
            <a:spLocks noGrp="1" noRot="1" noChangeAspect="1"/>
          </p:cNvSpPr>
          <p:nvPr>
            <p:ph type="sldImg" idx="2"/>
          </p:nvPr>
        </p:nvSpPr>
        <p:spPr>
          <a:xfrm>
            <a:off x="709613" y="744538"/>
            <a:ext cx="5378450" cy="3722687"/>
          </a:xfrm>
          <a:prstGeom prst="rect">
            <a:avLst/>
          </a:prstGeom>
          <a:noFill/>
          <a:ln w="12700">
            <a:solidFill>
              <a:prstClr val="black"/>
            </a:solidFill>
          </a:ln>
        </p:spPr>
        <p:txBody>
          <a:bodyPr vert="horz" lIns="91426" tIns="45713" rIns="91426" bIns="45713" rtlCol="0" anchor="ctr"/>
          <a:lstStyle/>
          <a:p>
            <a:endParaRPr lang="ja-JP" altLang="en-US"/>
          </a:p>
        </p:txBody>
      </p:sp>
      <p:sp>
        <p:nvSpPr>
          <p:cNvPr id="5" name="ノート プレースホルダー 4"/>
          <p:cNvSpPr>
            <a:spLocks noGrp="1"/>
          </p:cNvSpPr>
          <p:nvPr>
            <p:ph type="body" sz="quarter" idx="3"/>
          </p:nvPr>
        </p:nvSpPr>
        <p:spPr>
          <a:xfrm>
            <a:off x="679768" y="4715154"/>
            <a:ext cx="5438140" cy="4466987"/>
          </a:xfrm>
          <a:prstGeom prst="rect">
            <a:avLst/>
          </a:prstGeom>
        </p:spPr>
        <p:txBody>
          <a:bodyPr vert="horz" lIns="91426" tIns="45713" rIns="91426" bIns="457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3"/>
            <a:ext cx="2945659" cy="496332"/>
          </a:xfrm>
          <a:prstGeom prst="rect">
            <a:avLst/>
          </a:prstGeom>
        </p:spPr>
        <p:txBody>
          <a:bodyPr vert="horz" lIns="91426" tIns="45713" rIns="91426"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3"/>
            <a:ext cx="2945659" cy="496332"/>
          </a:xfrm>
          <a:prstGeom prst="rect">
            <a:avLst/>
          </a:prstGeom>
        </p:spPr>
        <p:txBody>
          <a:bodyPr vert="horz" lIns="91426" tIns="45713" rIns="91426" bIns="45713" rtlCol="0" anchor="b"/>
          <a:lstStyle>
            <a:lvl1pPr algn="r">
              <a:defRPr sz="1200"/>
            </a:lvl1pPr>
          </a:lstStyle>
          <a:p>
            <a:fld id="{FC096B15-8E7D-6D40-A039-DA878D9DCCAD}" type="slidenum">
              <a:rPr kumimoji="1" lang="ja-JP" altLang="en-US" smtClean="0"/>
              <a:t>‹#›</a:t>
            </a:fld>
            <a:endParaRPr kumimoji="1" lang="ja-JP" altLang="en-US"/>
          </a:p>
        </p:txBody>
      </p:sp>
    </p:spTree>
    <p:extLst>
      <p:ext uri="{BB962C8B-B14F-4D97-AF65-F5344CB8AC3E}">
        <p14:creationId xmlns:p14="http://schemas.microsoft.com/office/powerpoint/2010/main" val="2795311314"/>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C096B15-8E7D-6D40-A039-DA878D9DCCAD}" type="slidenum">
              <a:rPr kumimoji="1" lang="ja-JP" altLang="en-US" smtClean="0"/>
              <a:t>1</a:t>
            </a:fld>
            <a:endParaRPr kumimoji="1" lang="ja-JP" altLang="en-US"/>
          </a:p>
        </p:txBody>
      </p:sp>
    </p:spTree>
    <p:extLst>
      <p:ext uri="{BB962C8B-B14F-4D97-AF65-F5344CB8AC3E}">
        <p14:creationId xmlns:p14="http://schemas.microsoft.com/office/powerpoint/2010/main" val="2732419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C096B15-8E7D-6D40-A039-DA878D9DCCAD}" type="slidenum">
              <a:rPr kumimoji="1" lang="ja-JP" altLang="en-US" smtClean="0"/>
              <a:t>2</a:t>
            </a:fld>
            <a:endParaRPr kumimoji="1" lang="ja-JP" altLang="en-US"/>
          </a:p>
        </p:txBody>
      </p:sp>
    </p:spTree>
    <p:extLst>
      <p:ext uri="{BB962C8B-B14F-4D97-AF65-F5344CB8AC3E}">
        <p14:creationId xmlns:p14="http://schemas.microsoft.com/office/powerpoint/2010/main" val="2199918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24568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2240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43987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8118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32202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82956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398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9732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97397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4198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97156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84221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png"/><Relationship Id="rId7" Type="http://schemas.openxmlformats.org/officeDocument/2006/relationships/image" Target="../media/image3.jpe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file://localhost/Users/meg/Desktop/%E7%89%B9%E7%A0%94/%E7%89%B9%E7%A0%94OD/%E3%82%A2%E3%82%A4%E3%82%B3%E3%83%B3/%E3%81%B2%E3%82%89%E3%82%81%E3%81%8D.png" TargetMode="External"/><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file://localhost/Users/meg/Desktop/%E7%89%B9%E7%A0%94/%E7%89%B9%E7%A0%94OD/%E3%82%A2%E3%82%A4%E3%82%B3%E3%83%B3/%E3%83%8F%E3%83%86%E3%83%8A.png" TargetMode="External"/><Relationship Id="rId9"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角丸四角形 79"/>
          <p:cNvSpPr/>
          <p:nvPr/>
        </p:nvSpPr>
        <p:spPr>
          <a:xfrm>
            <a:off x="5052210" y="4549425"/>
            <a:ext cx="4743817" cy="1864775"/>
          </a:xfrm>
          <a:prstGeom prst="roundRect">
            <a:avLst>
              <a:gd name="adj" fmla="val 10424"/>
            </a:avLst>
          </a:prstGeom>
          <a:no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片側の 2 つの角を丸めた四角形 31"/>
          <p:cNvSpPr/>
          <p:nvPr/>
        </p:nvSpPr>
        <p:spPr>
          <a:xfrm>
            <a:off x="5052210" y="4549425"/>
            <a:ext cx="4743817" cy="503242"/>
          </a:xfrm>
          <a:prstGeom prst="round2SameRect">
            <a:avLst>
              <a:gd name="adj1" fmla="val 40827"/>
              <a:gd name="adj2" fmla="val 0"/>
            </a:avLst>
          </a:prstGeom>
          <a:solidFill>
            <a:srgbClr val="3080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0" y="6577577"/>
            <a:ext cx="9906000" cy="280423"/>
          </a:xfrm>
          <a:prstGeom prst="rect">
            <a:avLst/>
          </a:prstGeom>
          <a:solidFill>
            <a:srgbClr val="00D861"/>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54" name="正方形/長方形 53"/>
          <p:cNvSpPr/>
          <p:nvPr/>
        </p:nvSpPr>
        <p:spPr>
          <a:xfrm>
            <a:off x="5292" y="0"/>
            <a:ext cx="9906000" cy="1252759"/>
          </a:xfrm>
          <a:prstGeom prst="rect">
            <a:avLst/>
          </a:prstGeom>
          <a:solidFill>
            <a:srgbClr val="00D861"/>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15" name="タイトル 1"/>
          <p:cNvSpPr txBox="1">
            <a:spLocks/>
          </p:cNvSpPr>
          <p:nvPr/>
        </p:nvSpPr>
        <p:spPr>
          <a:xfrm>
            <a:off x="-350" y="1496340"/>
            <a:ext cx="9911641" cy="4661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500" dirty="0">
                <a:solidFill>
                  <a:srgbClr val="308007"/>
                </a:solidFill>
                <a:latin typeface="小塚ゴシック Pr6N R"/>
                <a:ea typeface="小塚ゴシック Pr6N R"/>
                <a:cs typeface="小塚ゴシック Pr6N R"/>
              </a:rPr>
              <a:t>避難地域や自主避難者の多い市町村の方々の、</a:t>
            </a:r>
            <a:endParaRPr lang="en-US" altLang="ja-JP" sz="1500" dirty="0">
              <a:solidFill>
                <a:srgbClr val="308007"/>
              </a:solidFill>
              <a:latin typeface="小塚ゴシック Pr6N R"/>
              <a:ea typeface="小塚ゴシック Pr6N R"/>
              <a:cs typeface="小塚ゴシック Pr6N R"/>
            </a:endParaRPr>
          </a:p>
          <a:p>
            <a:pPr algn="l"/>
            <a:r>
              <a:rPr lang="ja-JP" altLang="en-US" sz="1500" dirty="0">
                <a:solidFill>
                  <a:srgbClr val="308007"/>
                </a:solidFill>
                <a:latin typeface="小塚ゴシック Pr6N R"/>
                <a:ea typeface="小塚ゴシック Pr6N R"/>
                <a:cs typeface="小塚ゴシック Pr6N R"/>
              </a:rPr>
              <a:t>帰還を支援する情報やふるさとの情報を提供するスマホアプリです。</a:t>
            </a:r>
            <a:r>
              <a:rPr lang="en-US" altLang="ja-JP" sz="1500" dirty="0">
                <a:solidFill>
                  <a:srgbClr val="308007"/>
                </a:solidFill>
                <a:latin typeface="小塚ゴシック Pr6N R"/>
                <a:ea typeface="小塚ゴシック Pr6N R"/>
                <a:cs typeface="小塚ゴシック Pr6N R"/>
              </a:rPr>
              <a:t>(2015</a:t>
            </a:r>
            <a:r>
              <a:rPr lang="ja-JP" altLang="en-US" sz="1500" dirty="0">
                <a:solidFill>
                  <a:srgbClr val="308007"/>
                </a:solidFill>
                <a:latin typeface="小塚ゴシック Pr6N R"/>
                <a:ea typeface="小塚ゴシック Pr6N R"/>
                <a:cs typeface="小塚ゴシック Pr6N R"/>
              </a:rPr>
              <a:t>年</a:t>
            </a:r>
            <a:r>
              <a:rPr lang="en-US" altLang="ja-JP" sz="1500" dirty="0">
                <a:solidFill>
                  <a:srgbClr val="308007"/>
                </a:solidFill>
                <a:latin typeface="小塚ゴシック Pr6N R"/>
                <a:ea typeface="小塚ゴシック Pr6N R"/>
                <a:cs typeface="小塚ゴシック Pr6N R"/>
              </a:rPr>
              <a:t>11</a:t>
            </a:r>
            <a:r>
              <a:rPr lang="ja-JP" altLang="en-US" sz="1500" dirty="0">
                <a:solidFill>
                  <a:srgbClr val="308007"/>
                </a:solidFill>
                <a:latin typeface="小塚ゴシック Pr6N R"/>
                <a:ea typeface="小塚ゴシック Pr6N R"/>
                <a:cs typeface="小塚ゴシック Pr6N R"/>
              </a:rPr>
              <a:t>月サービス開始</a:t>
            </a:r>
            <a:r>
              <a:rPr lang="en-US" altLang="ja-JP" sz="1500" dirty="0">
                <a:solidFill>
                  <a:srgbClr val="308007"/>
                </a:solidFill>
                <a:latin typeface="小塚ゴシック Pr6N R"/>
                <a:ea typeface="小塚ゴシック Pr6N R"/>
                <a:cs typeface="小塚ゴシック Pr6N R"/>
              </a:rPr>
              <a:t>)</a:t>
            </a:r>
          </a:p>
        </p:txBody>
      </p:sp>
      <p:sp>
        <p:nvSpPr>
          <p:cNvPr id="45" name="下矢印 44"/>
          <p:cNvSpPr/>
          <p:nvPr/>
        </p:nvSpPr>
        <p:spPr>
          <a:xfrm>
            <a:off x="7270969" y="4211662"/>
            <a:ext cx="302462" cy="317426"/>
          </a:xfrm>
          <a:prstGeom prst="downArrow">
            <a:avLst>
              <a:gd name="adj1" fmla="val 30686"/>
              <a:gd name="adj2" fmla="val 50000"/>
            </a:avLst>
          </a:prstGeom>
          <a:solidFill>
            <a:srgbClr val="3080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58" name="直線コネクタ 57"/>
          <p:cNvCxnSpPr/>
          <p:nvPr/>
        </p:nvCxnSpPr>
        <p:spPr>
          <a:xfrm flipH="1">
            <a:off x="4372" y="1405574"/>
            <a:ext cx="9901628"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63" name="直線コネクタ 62"/>
          <p:cNvCxnSpPr/>
          <p:nvPr/>
        </p:nvCxnSpPr>
        <p:spPr>
          <a:xfrm flipH="1">
            <a:off x="-348" y="2077445"/>
            <a:ext cx="9911640"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grpSp>
        <p:nvGrpSpPr>
          <p:cNvPr id="14" name="図形グループ 13"/>
          <p:cNvGrpSpPr/>
          <p:nvPr/>
        </p:nvGrpSpPr>
        <p:grpSpPr>
          <a:xfrm>
            <a:off x="6255233" y="250008"/>
            <a:ext cx="752743" cy="752743"/>
            <a:chOff x="6255233" y="281179"/>
            <a:chExt cx="752743" cy="752743"/>
          </a:xfrm>
        </p:grpSpPr>
        <p:sp>
          <p:nvSpPr>
            <p:cNvPr id="11" name="角丸四角形 10"/>
            <p:cNvSpPr/>
            <p:nvPr/>
          </p:nvSpPr>
          <p:spPr>
            <a:xfrm>
              <a:off x="6255233" y="281179"/>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308439" y="334385"/>
              <a:ext cx="646331" cy="646331"/>
            </a:xfrm>
            <a:prstGeom prst="rect">
              <a:avLst/>
            </a:prstGeom>
            <a:noFill/>
          </p:spPr>
          <p:txBody>
            <a:bodyPr wrap="none" rtlCol="0">
              <a:spAutoFit/>
            </a:bodyPr>
            <a:lstStyle/>
            <a:p>
              <a:r>
                <a:rPr kumimoji="1" lang="ja-JP" altLang="en-US" dirty="0">
                  <a:solidFill>
                    <a:srgbClr val="CCFFCC"/>
                  </a:solidFill>
                  <a:latin typeface="小塚ゴシック Pr6N M"/>
                  <a:ea typeface="小塚ゴシック Pr6N M"/>
                  <a:cs typeface="小塚ゴシック Pr6N M"/>
                </a:rPr>
                <a:t>防災</a:t>
              </a:r>
              <a:endParaRPr kumimoji="1" lang="en-US" altLang="ja-JP" dirty="0">
                <a:solidFill>
                  <a:srgbClr val="CCFFCC"/>
                </a:solidFill>
                <a:latin typeface="小塚ゴシック Pr6N M"/>
                <a:ea typeface="小塚ゴシック Pr6N M"/>
                <a:cs typeface="小塚ゴシック Pr6N M"/>
              </a:endParaRPr>
            </a:p>
            <a:p>
              <a:r>
                <a:rPr lang="ja-JP" altLang="en-US" dirty="0">
                  <a:solidFill>
                    <a:srgbClr val="CCFFCC"/>
                  </a:solidFill>
                  <a:latin typeface="小塚ゴシック Pr6N M"/>
                  <a:ea typeface="小塚ゴシック Pr6N M"/>
                  <a:cs typeface="小塚ゴシック Pr6N M"/>
                </a:rPr>
                <a:t>減災</a:t>
              </a:r>
              <a:endParaRPr kumimoji="1" lang="ja-JP" altLang="en-US" dirty="0">
                <a:solidFill>
                  <a:srgbClr val="CCFFCC"/>
                </a:solidFill>
                <a:latin typeface="小塚ゴシック Pr6N M"/>
                <a:ea typeface="小塚ゴシック Pr6N M"/>
                <a:cs typeface="小塚ゴシック Pr6N M"/>
              </a:endParaRPr>
            </a:p>
          </p:txBody>
        </p:sp>
      </p:grpSp>
      <p:grpSp>
        <p:nvGrpSpPr>
          <p:cNvPr id="16" name="図形グループ 15"/>
          <p:cNvGrpSpPr/>
          <p:nvPr/>
        </p:nvGrpSpPr>
        <p:grpSpPr>
          <a:xfrm>
            <a:off x="8089329" y="250008"/>
            <a:ext cx="752743" cy="752743"/>
            <a:chOff x="8060984" y="281179"/>
            <a:chExt cx="752743" cy="752743"/>
          </a:xfrm>
          <a:solidFill>
            <a:schemeClr val="bg1"/>
          </a:solidFill>
        </p:grpSpPr>
        <p:sp>
          <p:nvSpPr>
            <p:cNvPr id="65" name="角丸四角形 64"/>
            <p:cNvSpPr/>
            <p:nvPr/>
          </p:nvSpPr>
          <p:spPr>
            <a:xfrm>
              <a:off x="8060984" y="281179"/>
              <a:ext cx="752743" cy="752743"/>
            </a:xfrm>
            <a:prstGeom prst="roundRect">
              <a:avLst/>
            </a:prstGeom>
            <a:grp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8114190" y="334385"/>
              <a:ext cx="646331" cy="646331"/>
            </a:xfrm>
            <a:prstGeom prst="rect">
              <a:avLst/>
            </a:prstGeom>
            <a:grpFill/>
            <a:ln>
              <a:solidFill>
                <a:schemeClr val="bg1"/>
              </a:solidFill>
            </a:ln>
          </p:spPr>
          <p:txBody>
            <a:bodyPr wrap="none" rtlCol="0">
              <a:spAutoFit/>
            </a:bodyPr>
            <a:lstStyle/>
            <a:p>
              <a:r>
                <a:rPr lang="ja-JP" altLang="en-US" dirty="0">
                  <a:solidFill>
                    <a:srgbClr val="1CCC3F"/>
                  </a:solidFill>
                  <a:latin typeface="小塚ゴシック Pr6N M"/>
                  <a:ea typeface="小塚ゴシック Pr6N M"/>
                  <a:cs typeface="小塚ゴシック Pr6N M"/>
                </a:rPr>
                <a:t>産業</a:t>
              </a:r>
              <a:endParaRPr lang="en-US" altLang="ja-JP" dirty="0">
                <a:solidFill>
                  <a:srgbClr val="1CCC3F"/>
                </a:solidFill>
                <a:latin typeface="小塚ゴシック Pr6N M"/>
                <a:ea typeface="小塚ゴシック Pr6N M"/>
                <a:cs typeface="小塚ゴシック Pr6N M"/>
              </a:endParaRPr>
            </a:p>
            <a:p>
              <a:r>
                <a:rPr lang="ja-JP" altLang="en-US" dirty="0">
                  <a:solidFill>
                    <a:srgbClr val="1CCC3F"/>
                  </a:solidFill>
                  <a:latin typeface="小塚ゴシック Pr6N M"/>
                  <a:ea typeface="小塚ゴシック Pr6N M"/>
                  <a:cs typeface="小塚ゴシック Pr6N M"/>
                </a:rPr>
                <a:t>創出</a:t>
              </a:r>
              <a:endParaRPr kumimoji="1" lang="en-US" altLang="ja-JP" dirty="0">
                <a:solidFill>
                  <a:srgbClr val="1CCC3F"/>
                </a:solidFill>
                <a:latin typeface="小塚ゴシック Pr6N M"/>
                <a:ea typeface="小塚ゴシック Pr6N M"/>
                <a:cs typeface="小塚ゴシック Pr6N M"/>
              </a:endParaRPr>
            </a:p>
          </p:txBody>
        </p:sp>
      </p:grpSp>
      <p:grpSp>
        <p:nvGrpSpPr>
          <p:cNvPr id="19" name="図形グループ 18"/>
          <p:cNvGrpSpPr/>
          <p:nvPr/>
        </p:nvGrpSpPr>
        <p:grpSpPr>
          <a:xfrm>
            <a:off x="7172281" y="250008"/>
            <a:ext cx="752743" cy="752743"/>
            <a:chOff x="7154801" y="281179"/>
            <a:chExt cx="752743" cy="752743"/>
          </a:xfrm>
        </p:grpSpPr>
        <p:sp>
          <p:nvSpPr>
            <p:cNvPr id="67" name="角丸四角形 66"/>
            <p:cNvSpPr/>
            <p:nvPr/>
          </p:nvSpPr>
          <p:spPr>
            <a:xfrm>
              <a:off x="7154801" y="281179"/>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4" name="テキスト ボックス 73"/>
            <p:cNvSpPr txBox="1"/>
            <p:nvPr/>
          </p:nvSpPr>
          <p:spPr>
            <a:xfrm>
              <a:off x="7208007" y="334385"/>
              <a:ext cx="646331" cy="646331"/>
            </a:xfrm>
            <a:prstGeom prst="rect">
              <a:avLst/>
            </a:prstGeom>
            <a:noFill/>
          </p:spPr>
          <p:txBody>
            <a:bodyPr wrap="none" rtlCol="0">
              <a:spAutoFit/>
            </a:bodyPr>
            <a:lstStyle/>
            <a:p>
              <a:r>
                <a:rPr lang="ja-JP" altLang="en-US" dirty="0">
                  <a:solidFill>
                    <a:srgbClr val="CCFFCC"/>
                  </a:solidFill>
                  <a:latin typeface="小塚ゴシック Pr6N M"/>
                  <a:ea typeface="小塚ゴシック Pr6N M"/>
                  <a:cs typeface="小塚ゴシック Pr6N M"/>
                </a:rPr>
                <a:t>少子</a:t>
              </a:r>
              <a:endParaRPr lang="en-US" altLang="ja-JP" dirty="0">
                <a:solidFill>
                  <a:srgbClr val="CCFFCC"/>
                </a:solidFill>
                <a:latin typeface="小塚ゴシック Pr6N M"/>
                <a:ea typeface="小塚ゴシック Pr6N M"/>
                <a:cs typeface="小塚ゴシック Pr6N M"/>
              </a:endParaRPr>
            </a:p>
            <a:p>
              <a:r>
                <a:rPr lang="ja-JP" altLang="en-US" dirty="0">
                  <a:solidFill>
                    <a:srgbClr val="CCFFCC"/>
                  </a:solidFill>
                  <a:latin typeface="小塚ゴシック Pr6N M"/>
                  <a:ea typeface="小塚ゴシック Pr6N M"/>
                  <a:cs typeface="小塚ゴシック Pr6N M"/>
                </a:rPr>
                <a:t>高齢</a:t>
              </a:r>
              <a:endParaRPr lang="en-US" altLang="ja-JP" dirty="0">
                <a:solidFill>
                  <a:srgbClr val="CCFFCC"/>
                </a:solidFill>
                <a:latin typeface="小塚ゴシック Pr6N M"/>
                <a:ea typeface="小塚ゴシック Pr6N M"/>
                <a:cs typeface="小塚ゴシック Pr6N M"/>
              </a:endParaRPr>
            </a:p>
          </p:txBody>
        </p:sp>
      </p:grpSp>
      <p:sp>
        <p:nvSpPr>
          <p:cNvPr id="77" name="角丸四角形 76"/>
          <p:cNvSpPr/>
          <p:nvPr/>
        </p:nvSpPr>
        <p:spPr>
          <a:xfrm>
            <a:off x="9006672" y="250008"/>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6" name="テキスト ボックス 75"/>
          <p:cNvSpPr txBox="1"/>
          <p:nvPr/>
        </p:nvSpPr>
        <p:spPr>
          <a:xfrm>
            <a:off x="9059584" y="259585"/>
            <a:ext cx="684803" cy="738664"/>
          </a:xfrm>
          <a:prstGeom prst="rect">
            <a:avLst/>
          </a:prstGeom>
          <a:noFill/>
        </p:spPr>
        <p:txBody>
          <a:bodyPr wrap="none" rtlCol="0">
            <a:spAutoFit/>
          </a:bodyPr>
          <a:lstStyle/>
          <a:p>
            <a:r>
              <a:rPr lang="ja-JP" altLang="en-US" sz="1400" dirty="0">
                <a:solidFill>
                  <a:srgbClr val="AFFFBD"/>
                </a:solidFill>
                <a:latin typeface="小塚ゴシック Pr6N M"/>
                <a:ea typeface="小塚ゴシック Pr6N M"/>
                <a:cs typeface="小塚ゴシック Pr6N M"/>
              </a:rPr>
              <a:t>防犯</a:t>
            </a:r>
            <a:endParaRPr lang="en-US" altLang="ja-JP" sz="1400" dirty="0">
              <a:solidFill>
                <a:srgbClr val="AFFFBD"/>
              </a:solidFill>
              <a:latin typeface="小塚ゴシック Pr6N M"/>
              <a:ea typeface="小塚ゴシック Pr6N M"/>
              <a:cs typeface="小塚ゴシック Pr6N M"/>
            </a:endParaRPr>
          </a:p>
          <a:p>
            <a:r>
              <a:rPr lang="ja-JP" altLang="en-US" sz="1400" dirty="0">
                <a:solidFill>
                  <a:srgbClr val="AFFFBD"/>
                </a:solidFill>
                <a:latin typeface="小塚ゴシック Pr6N M"/>
                <a:ea typeface="小塚ゴシック Pr6N M"/>
                <a:cs typeface="小塚ゴシック Pr6N M"/>
              </a:rPr>
              <a:t>医療</a:t>
            </a:r>
            <a:endParaRPr lang="en-US" altLang="ja-JP" sz="1400" dirty="0">
              <a:solidFill>
                <a:srgbClr val="AFFFBD"/>
              </a:solidFill>
              <a:latin typeface="小塚ゴシック Pr6N M"/>
              <a:ea typeface="小塚ゴシック Pr6N M"/>
              <a:cs typeface="小塚ゴシック Pr6N M"/>
            </a:endParaRPr>
          </a:p>
          <a:p>
            <a:r>
              <a:rPr lang="ja-JP" altLang="en-US" sz="1400" dirty="0">
                <a:solidFill>
                  <a:srgbClr val="AFFFBD"/>
                </a:solidFill>
                <a:latin typeface="小塚ゴシック Pr6N M"/>
                <a:ea typeface="小塚ゴシック Pr6N M"/>
                <a:cs typeface="小塚ゴシック Pr6N M"/>
              </a:rPr>
              <a:t>教育</a:t>
            </a:r>
            <a:r>
              <a:rPr lang="ja-JP" altLang="en-US" sz="1000" dirty="0">
                <a:solidFill>
                  <a:srgbClr val="AFFFBD"/>
                </a:solidFill>
                <a:latin typeface="小塚ゴシック Pr6N M"/>
                <a:ea typeface="小塚ゴシック Pr6N M"/>
                <a:cs typeface="小塚ゴシック Pr6N M"/>
              </a:rPr>
              <a:t>等</a:t>
            </a:r>
            <a:endParaRPr lang="en-US" altLang="ja-JP" dirty="0">
              <a:solidFill>
                <a:srgbClr val="AFFFBD"/>
              </a:solidFill>
              <a:latin typeface="小塚ゴシック Pr6N M"/>
              <a:ea typeface="小塚ゴシック Pr6N M"/>
              <a:cs typeface="小塚ゴシック Pr6N M"/>
            </a:endParaRPr>
          </a:p>
        </p:txBody>
      </p:sp>
      <p:pic>
        <p:nvPicPr>
          <p:cNvPr id="24" name="ハテナ.png" descr="/Users/meg/Desktop/特研/特研OD/アイコン/ハテナ.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8990691" y="3198073"/>
            <a:ext cx="915309" cy="915309"/>
          </a:xfrm>
          <a:prstGeom prst="rect">
            <a:avLst/>
          </a:prstGeom>
        </p:spPr>
      </p:pic>
      <p:sp>
        <p:nvSpPr>
          <p:cNvPr id="26" name="テキスト ボックス 25"/>
          <p:cNvSpPr txBox="1"/>
          <p:nvPr/>
        </p:nvSpPr>
        <p:spPr>
          <a:xfrm>
            <a:off x="5166303" y="2393001"/>
            <a:ext cx="3467641" cy="369332"/>
          </a:xfrm>
          <a:prstGeom prst="rect">
            <a:avLst/>
          </a:prstGeom>
          <a:noFill/>
        </p:spPr>
        <p:txBody>
          <a:bodyPr wrap="none" rtlCol="0">
            <a:spAutoFit/>
          </a:bodyPr>
          <a:lstStyle/>
          <a:p>
            <a:r>
              <a:rPr kumimoji="1" lang="ja-JP" altLang="en-US" dirty="0">
                <a:solidFill>
                  <a:srgbClr val="308007"/>
                </a:solidFill>
                <a:latin typeface="小塚ゴシック Pr6N M"/>
                <a:ea typeface="小塚ゴシック Pr6N M"/>
                <a:cs typeface="小塚ゴシック Pr6N M"/>
              </a:rPr>
              <a:t>帰還支援アプリ</a:t>
            </a:r>
            <a:r>
              <a:rPr kumimoji="1" lang="en-US" altLang="ja-JP" dirty="0">
                <a:solidFill>
                  <a:srgbClr val="308007"/>
                </a:solidFill>
                <a:latin typeface="小塚ゴシック Pr6N M"/>
                <a:ea typeface="小塚ゴシック Pr6N M"/>
                <a:cs typeface="小塚ゴシック Pr6N M"/>
              </a:rPr>
              <a:t> </a:t>
            </a:r>
            <a:r>
              <a:rPr kumimoji="1" lang="ja-JP" altLang="en-US" sz="1600" dirty="0">
                <a:solidFill>
                  <a:srgbClr val="308007"/>
                </a:solidFill>
                <a:latin typeface="小塚ゴシック Pr6N M"/>
                <a:ea typeface="小塚ゴシック Pr6N M"/>
                <a:cs typeface="小塚ゴシック Pr6N M"/>
              </a:rPr>
              <a:t>誕生の</a:t>
            </a:r>
            <a:r>
              <a:rPr kumimoji="1" lang="en-US" altLang="ja-JP" dirty="0">
                <a:solidFill>
                  <a:srgbClr val="308007"/>
                </a:solidFill>
                <a:latin typeface="小塚ゴシック Pr6N M"/>
                <a:ea typeface="小塚ゴシック Pr6N M"/>
                <a:cs typeface="小塚ゴシック Pr6N M"/>
              </a:rPr>
              <a:t> </a:t>
            </a:r>
            <a:r>
              <a:rPr kumimoji="1" lang="ja-JP" altLang="en-US" dirty="0">
                <a:solidFill>
                  <a:srgbClr val="308007"/>
                </a:solidFill>
                <a:latin typeface="小塚ゴシック Pr6N M"/>
                <a:ea typeface="小塚ゴシック Pr6N M"/>
                <a:cs typeface="小塚ゴシック Pr6N M"/>
              </a:rPr>
              <a:t>キッカケ</a:t>
            </a:r>
          </a:p>
        </p:txBody>
      </p:sp>
      <p:sp>
        <p:nvSpPr>
          <p:cNvPr id="78" name="テキスト ボックス 77"/>
          <p:cNvSpPr txBox="1"/>
          <p:nvPr/>
        </p:nvSpPr>
        <p:spPr>
          <a:xfrm>
            <a:off x="5158884" y="2928494"/>
            <a:ext cx="4045138" cy="1200329"/>
          </a:xfrm>
          <a:prstGeom prst="rect">
            <a:avLst/>
          </a:prstGeom>
          <a:noFill/>
        </p:spPr>
        <p:txBody>
          <a:bodyPr wrap="square" rtlCol="0">
            <a:spAutoFit/>
          </a:bodyPr>
          <a:lstStyle/>
          <a:p>
            <a:pPr marL="171450" indent="-171450">
              <a:buFont typeface="Wingdings" charset="2"/>
              <a:buChar char="l"/>
            </a:pPr>
            <a:r>
              <a:rPr lang="ja-JP" altLang="en-US" sz="1200" dirty="0">
                <a:latin typeface="小塚ゴシック Pr6N L"/>
                <a:ea typeface="小塚ゴシック Pr6N L"/>
                <a:cs typeface="小塚ゴシック Pr6N L"/>
              </a:rPr>
              <a:t>地元の生の情報を横断的かつ手軽に取得できる基盤が整備されていなかった</a:t>
            </a:r>
            <a:endParaRPr lang="en-US" altLang="ja-JP" sz="1200" dirty="0">
              <a:latin typeface="小塚ゴシック Pr6N L"/>
              <a:ea typeface="小塚ゴシック Pr6N L"/>
              <a:cs typeface="小塚ゴシック Pr6N L"/>
            </a:endParaRPr>
          </a:p>
          <a:p>
            <a:r>
              <a:rPr lang="ja-JP" altLang="ja-JP" sz="1200" dirty="0">
                <a:latin typeface="小塚ゴシック Pr6N L"/>
                <a:ea typeface="小塚ゴシック Pr6N L"/>
                <a:cs typeface="小塚ゴシック Pr6N L"/>
              </a:rPr>
              <a:t>　</a:t>
            </a:r>
            <a:r>
              <a:rPr lang="en-US" altLang="ja-JP" sz="1200" dirty="0">
                <a:latin typeface="小塚ゴシック Pr6N L"/>
                <a:ea typeface="小塚ゴシック Pr6N L"/>
                <a:cs typeface="小塚ゴシック Pr6N L"/>
              </a:rPr>
              <a:t> </a:t>
            </a:r>
          </a:p>
          <a:p>
            <a:pPr marL="171450" indent="-171450">
              <a:buFont typeface="Wingdings" charset="2"/>
              <a:buChar char="l"/>
            </a:pPr>
            <a:r>
              <a:rPr lang="ja-JP" altLang="en-US" sz="1200" dirty="0">
                <a:latin typeface="小塚ゴシック Pr6N L"/>
                <a:ea typeface="小塚ゴシック Pr6N L"/>
                <a:cs typeface="小塚ゴシック Pr6N L"/>
              </a:rPr>
              <a:t>避難地域の解除が順次行われているが、帰還すべきか迷っている人も多く、若者が戻るかは地域のカギとなる</a:t>
            </a:r>
            <a:endParaRPr lang="en-US" altLang="ja-JP" sz="1200" dirty="0">
              <a:latin typeface="小塚ゴシック Pr6N L"/>
              <a:ea typeface="小塚ゴシック Pr6N L"/>
              <a:cs typeface="小塚ゴシック Pr6N L"/>
            </a:endParaRPr>
          </a:p>
          <a:p>
            <a:pPr marL="171450" indent="-171450">
              <a:buFont typeface="Wingdings" charset="2"/>
              <a:buChar char="l"/>
            </a:pPr>
            <a:endParaRPr lang="en-US" altLang="ja-JP" sz="1200" dirty="0">
              <a:latin typeface="小塚ゴシック Pr6N L"/>
              <a:ea typeface="小塚ゴシック Pr6N L"/>
              <a:cs typeface="小塚ゴシック Pr6N L"/>
            </a:endParaRPr>
          </a:p>
        </p:txBody>
      </p:sp>
      <p:pic>
        <p:nvPicPr>
          <p:cNvPr id="30" name="ひらめき.png" descr="/Users/meg/Desktop/特研/特研OD/アイコン/ひらめき.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8982262" y="5378862"/>
            <a:ext cx="923738" cy="923738"/>
          </a:xfrm>
          <a:prstGeom prst="rect">
            <a:avLst/>
          </a:prstGeom>
          <a:noFill/>
        </p:spPr>
      </p:pic>
      <p:sp>
        <p:nvSpPr>
          <p:cNvPr id="81" name="テキスト ボックス 80"/>
          <p:cNvSpPr txBox="1"/>
          <p:nvPr/>
        </p:nvSpPr>
        <p:spPr>
          <a:xfrm>
            <a:off x="5166303" y="4624945"/>
            <a:ext cx="3688214" cy="369332"/>
          </a:xfrm>
          <a:prstGeom prst="rect">
            <a:avLst/>
          </a:prstGeom>
          <a:noFill/>
        </p:spPr>
        <p:txBody>
          <a:bodyPr wrap="none" rtlCol="0">
            <a:spAutoFit/>
          </a:bodyPr>
          <a:lstStyle/>
          <a:p>
            <a:r>
              <a:rPr lang="ja-JP" altLang="en-US" dirty="0">
                <a:solidFill>
                  <a:schemeClr val="bg1"/>
                </a:solidFill>
                <a:latin typeface="小塚ゴシック Pr6N M"/>
                <a:ea typeface="小塚ゴシック Pr6N M"/>
                <a:cs typeface="小塚ゴシック Pr6N M"/>
              </a:rPr>
              <a:t>帰還支援アプリ</a:t>
            </a:r>
            <a:r>
              <a:rPr kumimoji="1" lang="en-US" altLang="ja-JP" dirty="0">
                <a:solidFill>
                  <a:schemeClr val="bg1"/>
                </a:solidFill>
                <a:latin typeface="小塚ゴシック Pr6N M"/>
                <a:ea typeface="小塚ゴシック Pr6N M"/>
                <a:cs typeface="小塚ゴシック Pr6N M"/>
              </a:rPr>
              <a:t> </a:t>
            </a:r>
            <a:r>
              <a:rPr lang="ja-JP" altLang="en-US" sz="1600" dirty="0">
                <a:solidFill>
                  <a:schemeClr val="bg1"/>
                </a:solidFill>
                <a:latin typeface="小塚ゴシック Pr6N M"/>
                <a:ea typeface="小塚ゴシック Pr6N M"/>
                <a:cs typeface="小塚ゴシック Pr6N M"/>
              </a:rPr>
              <a:t>でこう</a:t>
            </a:r>
            <a:r>
              <a:rPr kumimoji="1" lang="en-US" altLang="ja-JP" dirty="0">
                <a:solidFill>
                  <a:schemeClr val="bg1"/>
                </a:solidFill>
                <a:latin typeface="小塚ゴシック Pr6N M"/>
                <a:ea typeface="小塚ゴシック Pr6N M"/>
                <a:cs typeface="小塚ゴシック Pr6N M"/>
              </a:rPr>
              <a:t> </a:t>
            </a:r>
            <a:r>
              <a:rPr lang="ja-JP" altLang="en-US" dirty="0">
                <a:solidFill>
                  <a:schemeClr val="bg1"/>
                </a:solidFill>
                <a:latin typeface="小塚ゴシック Pr6N M"/>
                <a:ea typeface="小塚ゴシック Pr6N M"/>
                <a:cs typeface="小塚ゴシック Pr6N M"/>
              </a:rPr>
              <a:t>変わった！</a:t>
            </a:r>
            <a:endParaRPr kumimoji="1" lang="ja-JP" altLang="en-US" dirty="0">
              <a:solidFill>
                <a:schemeClr val="bg1"/>
              </a:solidFill>
              <a:latin typeface="小塚ゴシック Pr6N M"/>
              <a:ea typeface="小塚ゴシック Pr6N M"/>
              <a:cs typeface="小塚ゴシック Pr6N M"/>
            </a:endParaRPr>
          </a:p>
        </p:txBody>
      </p:sp>
      <p:sp>
        <p:nvSpPr>
          <p:cNvPr id="82" name="テキスト ボックス 81"/>
          <p:cNvSpPr txBox="1"/>
          <p:nvPr/>
        </p:nvSpPr>
        <p:spPr>
          <a:xfrm>
            <a:off x="5166303" y="5213871"/>
            <a:ext cx="3526928" cy="1015663"/>
          </a:xfrm>
          <a:prstGeom prst="rect">
            <a:avLst/>
          </a:prstGeom>
          <a:noFill/>
        </p:spPr>
        <p:txBody>
          <a:bodyPr wrap="none" rtlCol="0">
            <a:spAutoFit/>
          </a:bodyPr>
          <a:lstStyle/>
          <a:p>
            <a:pPr marL="171450" indent="-171450">
              <a:buFont typeface="Wingdings" charset="2"/>
              <a:buChar char="l"/>
            </a:pPr>
            <a:r>
              <a:rPr lang="ja-JP" altLang="en-US" sz="1200" dirty="0">
                <a:latin typeface="小塚ゴシック Pr6N L"/>
                <a:ea typeface="小塚ゴシック Pr6N L"/>
                <a:cs typeface="小塚ゴシック Pr6N L"/>
              </a:rPr>
              <a:t>避難中の住民が帰還の判断材料となる情報を</a:t>
            </a:r>
            <a:endParaRPr lang="en-US" altLang="ja-JP" sz="1200" dirty="0">
              <a:latin typeface="小塚ゴシック Pr6N L"/>
              <a:ea typeface="小塚ゴシック Pr6N L"/>
              <a:cs typeface="小塚ゴシック Pr6N L"/>
            </a:endParaRPr>
          </a:p>
          <a:p>
            <a:r>
              <a:rPr lang="ja-JP" altLang="en-US" sz="1200" dirty="0">
                <a:latin typeface="小塚ゴシック Pr6N L"/>
                <a:ea typeface="小塚ゴシック Pr6N L"/>
                <a:cs typeface="小塚ゴシック Pr6N L"/>
              </a:rPr>
              <a:t>　</a:t>
            </a:r>
            <a:r>
              <a:rPr lang="en-US" altLang="ja-JP" sz="1200" dirty="0">
                <a:latin typeface="小塚ゴシック Pr6N L"/>
                <a:ea typeface="小塚ゴシック Pr6N L"/>
                <a:cs typeface="小塚ゴシック Pr6N L"/>
              </a:rPr>
              <a:t> </a:t>
            </a:r>
            <a:r>
              <a:rPr lang="ja-JP" altLang="en-US" sz="1200" dirty="0">
                <a:latin typeface="小塚ゴシック Pr6N L"/>
                <a:ea typeface="小塚ゴシック Pr6N L"/>
                <a:cs typeface="小塚ゴシック Pr6N L"/>
              </a:rPr>
              <a:t>手元のスマートフォンで手軽に探せるようになった</a:t>
            </a:r>
          </a:p>
          <a:p>
            <a:endParaRPr lang="en-US" altLang="ja-JP" sz="1200" dirty="0">
              <a:latin typeface="小塚ゴシック Pr6N L"/>
              <a:ea typeface="小塚ゴシック Pr6N L"/>
              <a:cs typeface="小塚ゴシック Pr6N L"/>
            </a:endParaRPr>
          </a:p>
          <a:p>
            <a:pPr marL="171450" indent="-171450">
              <a:buFont typeface="Wingdings" charset="2"/>
              <a:buChar char="l"/>
            </a:pPr>
            <a:r>
              <a:rPr lang="ja-JP" altLang="en-US" sz="1200" dirty="0">
                <a:latin typeface="小塚ゴシック Pr6N L"/>
                <a:ea typeface="小塚ゴシック Pr6N L"/>
                <a:cs typeface="小塚ゴシック Pr6N L"/>
              </a:rPr>
              <a:t>ふるさとのイベント情報を掲載することで、帰還を</a:t>
            </a:r>
            <a:endParaRPr lang="en-US" altLang="ja-JP" sz="1200" dirty="0">
              <a:latin typeface="小塚ゴシック Pr6N L"/>
              <a:ea typeface="小塚ゴシック Pr6N L"/>
              <a:cs typeface="小塚ゴシック Pr6N L"/>
            </a:endParaRPr>
          </a:p>
          <a:p>
            <a:r>
              <a:rPr lang="en-US" altLang="ja-JP" sz="1200" dirty="0">
                <a:latin typeface="小塚ゴシック Pr6N L"/>
                <a:ea typeface="小塚ゴシック Pr6N L"/>
                <a:cs typeface="小塚ゴシック Pr6N L"/>
              </a:rPr>
              <a:t>    </a:t>
            </a:r>
            <a:r>
              <a:rPr lang="ja-JP" altLang="en-US" sz="1200" dirty="0">
                <a:latin typeface="小塚ゴシック Pr6N L"/>
                <a:ea typeface="小塚ゴシック Pr6N L"/>
                <a:cs typeface="小塚ゴシック Pr6N L"/>
              </a:rPr>
              <a:t>迷っている人のきっかけづくりができる</a:t>
            </a:r>
            <a:endParaRPr lang="en-US" altLang="ja-JP" sz="1200" dirty="0">
              <a:latin typeface="小塚ゴシック Pr6N L"/>
              <a:ea typeface="小塚ゴシック Pr6N L"/>
              <a:cs typeface="小塚ゴシック Pr6N L"/>
            </a:endParaRPr>
          </a:p>
        </p:txBody>
      </p:sp>
      <p:sp>
        <p:nvSpPr>
          <p:cNvPr id="84" name="角丸四角形 83"/>
          <p:cNvSpPr/>
          <p:nvPr/>
        </p:nvSpPr>
        <p:spPr>
          <a:xfrm>
            <a:off x="5050292" y="2327966"/>
            <a:ext cx="4743817" cy="1840961"/>
          </a:xfrm>
          <a:prstGeom prst="roundRect">
            <a:avLst>
              <a:gd name="adj" fmla="val 10424"/>
            </a:avLst>
          </a:prstGeom>
          <a:no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5"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a:solidFill>
                  <a:srgbClr val="FFFFFF"/>
                </a:solidFill>
                <a:latin typeface="小塚ゴシック Pr6N R"/>
                <a:ea typeface="小塚ゴシック Pr6N R"/>
                <a:cs typeface="小塚ゴシック Pr6N R"/>
              </a:rPr>
              <a:t>離れていても知りたい、ふるさとのこと。　</a:t>
            </a:r>
            <a:endParaRPr kumimoji="1" lang="ja-JP" altLang="en-US" sz="1400" dirty="0">
              <a:solidFill>
                <a:srgbClr val="FFFFFF"/>
              </a:solidFill>
              <a:latin typeface="小塚ゴシック Pr6N R"/>
              <a:ea typeface="小塚ゴシック Pr6N R"/>
              <a:cs typeface="小塚ゴシック Pr6N R"/>
            </a:endParaRPr>
          </a:p>
        </p:txBody>
      </p:sp>
      <p:sp>
        <p:nvSpPr>
          <p:cNvPr id="36"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a:solidFill>
                  <a:srgbClr val="FFFFFF"/>
                </a:solidFill>
                <a:latin typeface="小塚ゴシック Pr6N R"/>
                <a:ea typeface="小塚ゴシック Pr6N R"/>
                <a:cs typeface="小塚ゴシック Pr6N R"/>
              </a:rPr>
              <a:t>By</a:t>
            </a:r>
            <a:r>
              <a:rPr lang="ja-JP" altLang="en-US" sz="1400" dirty="0">
                <a:solidFill>
                  <a:srgbClr val="FFFFFF"/>
                </a:solidFill>
                <a:latin typeface="小塚ゴシック Pr6N R"/>
                <a:ea typeface="小塚ゴシック Pr6N R"/>
                <a:cs typeface="小塚ゴシック Pr6N R"/>
              </a:rPr>
              <a:t> 福島県</a:t>
            </a:r>
            <a:endParaRPr kumimoji="1" lang="ja-JP" altLang="en-US" sz="1400" dirty="0">
              <a:solidFill>
                <a:srgbClr val="FFFFFF"/>
              </a:solidFill>
              <a:latin typeface="小塚ゴシック Pr6N R"/>
              <a:ea typeface="小塚ゴシック Pr6N R"/>
              <a:cs typeface="小塚ゴシック Pr6N R"/>
            </a:endParaRPr>
          </a:p>
        </p:txBody>
      </p:sp>
      <p:sp>
        <p:nvSpPr>
          <p:cNvPr id="37" name="タイトル 1"/>
          <p:cNvSpPr>
            <a:spLocks noGrp="1"/>
          </p:cNvSpPr>
          <p:nvPr>
            <p:ph type="ctrTitle"/>
          </p:nvPr>
        </p:nvSpPr>
        <p:spPr>
          <a:xfrm>
            <a:off x="45112" y="222937"/>
            <a:ext cx="5024872" cy="744513"/>
          </a:xfrm>
        </p:spPr>
        <p:txBody>
          <a:bodyPr>
            <a:noAutofit/>
          </a:bodyPr>
          <a:lstStyle/>
          <a:p>
            <a:pPr algn="l"/>
            <a:r>
              <a:rPr lang="ja-JP" altLang="en-US" sz="3600" dirty="0">
                <a:solidFill>
                  <a:schemeClr val="bg1"/>
                </a:solidFill>
                <a:latin typeface="小塚ゴシック Pro M"/>
                <a:ea typeface="小塚ゴシック Pro M"/>
                <a:cs typeface="小塚ゴシック Pro M"/>
              </a:rPr>
              <a:t>福島県</a:t>
            </a:r>
            <a:r>
              <a:rPr lang="en-US" altLang="ja-JP" sz="3600" dirty="0">
                <a:solidFill>
                  <a:schemeClr val="bg1"/>
                </a:solidFill>
                <a:latin typeface="小塚ゴシック Pro M"/>
                <a:ea typeface="小塚ゴシック Pro M"/>
                <a:cs typeface="小塚ゴシック Pro M"/>
              </a:rPr>
              <a:t> </a:t>
            </a:r>
            <a:r>
              <a:rPr lang="ja-JP" altLang="en-US" sz="3600" dirty="0">
                <a:solidFill>
                  <a:schemeClr val="bg1"/>
                </a:solidFill>
                <a:latin typeface="小塚ゴシック Pro M"/>
                <a:ea typeface="小塚ゴシック Pro M"/>
                <a:cs typeface="小塚ゴシック Pro M"/>
              </a:rPr>
              <a:t>帰還支援アプリ</a:t>
            </a:r>
            <a:endParaRPr kumimoji="1" lang="ja-JP" altLang="en-US" sz="3600" dirty="0">
              <a:solidFill>
                <a:schemeClr val="bg1"/>
              </a:solidFill>
              <a:latin typeface="小塚ゴシック Pro M"/>
              <a:ea typeface="小塚ゴシック Pro M"/>
              <a:cs typeface="小塚ゴシック Pro M"/>
            </a:endParaRPr>
          </a:p>
        </p:txBody>
      </p:sp>
      <p:sp>
        <p:nvSpPr>
          <p:cNvPr id="38" name="角丸四角形 37"/>
          <p:cNvSpPr/>
          <p:nvPr/>
        </p:nvSpPr>
        <p:spPr>
          <a:xfrm>
            <a:off x="459780" y="2303913"/>
            <a:ext cx="4082911" cy="583874"/>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latin typeface="フォントポにほんご"/>
                <a:ea typeface="フォントポにほんご"/>
                <a:cs typeface="フォントポにほんご"/>
              </a:rPr>
              <a:t>公営住宅情報、イベント情報、学校情報、病院情報</a:t>
            </a:r>
            <a:endParaRPr kumimoji="1" lang="en-US" altLang="ja-JP" sz="1100" dirty="0">
              <a:latin typeface="フォントポにほんご"/>
              <a:ea typeface="フォントポにほんご"/>
              <a:cs typeface="フォントポにほんご"/>
            </a:endParaRPr>
          </a:p>
          <a:p>
            <a:pPr algn="ctr"/>
            <a:r>
              <a:rPr lang="ja-JP" altLang="en-US" sz="1100" dirty="0">
                <a:latin typeface="フォントポにほんご"/>
                <a:ea typeface="フォントポにほんご"/>
                <a:cs typeface="フォントポにほんご"/>
              </a:rPr>
              <a:t>や放射線量などふるさとの情報が地域ごとに閲覧できる</a:t>
            </a:r>
            <a:endParaRPr kumimoji="1" lang="en-US" altLang="ja-JP" sz="1100" dirty="0">
              <a:latin typeface="フォントポにほんご"/>
              <a:ea typeface="フォントポにほんご"/>
              <a:cs typeface="フォントポにほんご"/>
            </a:endParaRPr>
          </a:p>
        </p:txBody>
      </p:sp>
      <p:sp>
        <p:nvSpPr>
          <p:cNvPr id="6" name="テキスト ボックス 5"/>
          <p:cNvSpPr txBox="1"/>
          <p:nvPr/>
        </p:nvSpPr>
        <p:spPr>
          <a:xfrm>
            <a:off x="695158" y="2219158"/>
            <a:ext cx="184666" cy="369332"/>
          </a:xfrm>
          <a:prstGeom prst="rect">
            <a:avLst/>
          </a:prstGeom>
          <a:noFill/>
        </p:spPr>
        <p:txBody>
          <a:bodyPr wrap="none" rtlCol="0">
            <a:spAutoFit/>
          </a:bodyPr>
          <a:lstStyle/>
          <a:p>
            <a:endParaRPr kumimoji="1" lang="ja-JP" altLang="en-US" dirty="0"/>
          </a:p>
        </p:txBody>
      </p:sp>
      <p:sp>
        <p:nvSpPr>
          <p:cNvPr id="42" name="角丸四角形 41"/>
          <p:cNvSpPr/>
          <p:nvPr/>
        </p:nvSpPr>
        <p:spPr>
          <a:xfrm>
            <a:off x="231395" y="5814322"/>
            <a:ext cx="1322200" cy="583874"/>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dirty="0">
                <a:latin typeface="フォントポにほんご"/>
                <a:ea typeface="フォントポにほんご"/>
                <a:cs typeface="フォントポにほんご"/>
              </a:rPr>
              <a:t>知りたい地域と</a:t>
            </a:r>
            <a:endParaRPr lang="en-US" altLang="ja-JP" sz="1050" dirty="0">
              <a:latin typeface="フォントポにほんご"/>
              <a:ea typeface="フォントポにほんご"/>
              <a:cs typeface="フォントポにほんご"/>
            </a:endParaRPr>
          </a:p>
          <a:p>
            <a:pPr algn="ctr"/>
            <a:r>
              <a:rPr lang="ja-JP" altLang="en-US" sz="1050" dirty="0">
                <a:latin typeface="フォントポにほんご"/>
                <a:ea typeface="フォントポにほんご"/>
                <a:cs typeface="フォントポにほんご"/>
              </a:rPr>
              <a:t>カテゴリ</a:t>
            </a:r>
            <a:r>
              <a:rPr lang="ja-JP" altLang="en-US" sz="1100" dirty="0">
                <a:latin typeface="フォントポにほんご"/>
                <a:ea typeface="フォントポにほんご"/>
                <a:cs typeface="フォントポにほんご"/>
              </a:rPr>
              <a:t>を選択</a:t>
            </a:r>
            <a:endParaRPr lang="en-US" altLang="ja-JP" sz="1100" dirty="0">
              <a:latin typeface="フォントポにほんご"/>
              <a:ea typeface="フォントポにほんご"/>
              <a:cs typeface="フォントポにほんご"/>
            </a:endParaRPr>
          </a:p>
        </p:txBody>
      </p:sp>
      <p:sp>
        <p:nvSpPr>
          <p:cNvPr id="40" name="角丸四角形 39"/>
          <p:cNvSpPr/>
          <p:nvPr/>
        </p:nvSpPr>
        <p:spPr>
          <a:xfrm>
            <a:off x="1944531" y="5801621"/>
            <a:ext cx="1105914" cy="583874"/>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dirty="0">
                <a:latin typeface="フォントポにほんご"/>
                <a:ea typeface="フォントポにほんご"/>
                <a:cs typeface="フォントポにほんご"/>
              </a:rPr>
              <a:t>地図上に</a:t>
            </a:r>
            <a:endParaRPr lang="en-US" altLang="ja-JP" sz="1050" dirty="0">
              <a:latin typeface="フォントポにほんご"/>
              <a:ea typeface="フォントポにほんご"/>
              <a:cs typeface="フォントポにほんご"/>
            </a:endParaRPr>
          </a:p>
          <a:p>
            <a:pPr algn="ctr"/>
            <a:r>
              <a:rPr lang="ja-JP" altLang="en-US" sz="1050" dirty="0">
                <a:latin typeface="フォントポにほんご"/>
                <a:ea typeface="フォントポにほんご"/>
                <a:cs typeface="フォントポにほんご"/>
              </a:rPr>
              <a:t>一覧表示</a:t>
            </a:r>
            <a:endParaRPr lang="en-US" altLang="ja-JP" sz="1050" dirty="0">
              <a:latin typeface="フォントポにほんご"/>
              <a:ea typeface="フォントポにほんご"/>
              <a:cs typeface="フォントポにほんご"/>
            </a:endParaRPr>
          </a:p>
        </p:txBody>
      </p:sp>
      <p:sp>
        <p:nvSpPr>
          <p:cNvPr id="41" name="角丸四角形 40"/>
          <p:cNvSpPr/>
          <p:nvPr/>
        </p:nvSpPr>
        <p:spPr>
          <a:xfrm>
            <a:off x="3450531" y="5801621"/>
            <a:ext cx="1426993" cy="583874"/>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50" dirty="0">
                <a:latin typeface="フォントポにほんご"/>
                <a:ea typeface="フォントポにほんご"/>
                <a:cs typeface="フォントポにほんご"/>
              </a:rPr>
              <a:t>施設やイベントの</a:t>
            </a:r>
            <a:endParaRPr lang="en-US" altLang="ja-JP" sz="1050" dirty="0">
              <a:latin typeface="フォントポにほんご"/>
              <a:ea typeface="フォントポにほんご"/>
              <a:cs typeface="フォントポにほんご"/>
            </a:endParaRPr>
          </a:p>
          <a:p>
            <a:pPr algn="ctr"/>
            <a:r>
              <a:rPr lang="ja-JP" altLang="en-US" sz="1050" dirty="0">
                <a:latin typeface="フォントポにほんご"/>
                <a:ea typeface="フォントポにほんご"/>
                <a:cs typeface="フォントポにほんご"/>
              </a:rPr>
              <a:t>詳細情報を表示</a:t>
            </a:r>
            <a:endParaRPr lang="en-US" altLang="ja-JP" sz="1050" dirty="0">
              <a:latin typeface="フォントポにほんご"/>
              <a:ea typeface="フォントポにほんご"/>
              <a:cs typeface="フォントポにほんご"/>
            </a:endParaRPr>
          </a:p>
        </p:txBody>
      </p:sp>
      <p:sp>
        <p:nvSpPr>
          <p:cNvPr id="44" name="下矢印 43"/>
          <p:cNvSpPr/>
          <p:nvPr/>
        </p:nvSpPr>
        <p:spPr>
          <a:xfrm rot="16200000">
            <a:off x="1607198" y="5941438"/>
            <a:ext cx="302462" cy="317426"/>
          </a:xfrm>
          <a:prstGeom prst="downArrow">
            <a:avLst>
              <a:gd name="adj1" fmla="val 30686"/>
              <a:gd name="adj2" fmla="val 50000"/>
            </a:avLst>
          </a:prstGeom>
          <a:solidFill>
            <a:srgbClr val="1EE6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7" name="下矢印 46"/>
          <p:cNvSpPr/>
          <p:nvPr/>
        </p:nvSpPr>
        <p:spPr>
          <a:xfrm rot="16200000">
            <a:off x="3090600" y="5941438"/>
            <a:ext cx="302462" cy="317426"/>
          </a:xfrm>
          <a:prstGeom prst="downArrow">
            <a:avLst>
              <a:gd name="adj1" fmla="val 30686"/>
              <a:gd name="adj2" fmla="val 50000"/>
            </a:avLst>
          </a:prstGeom>
          <a:solidFill>
            <a:srgbClr val="1EE6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3" name="図 2" descr="S__14950414.jpg"/>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31395" y="3251070"/>
            <a:ext cx="1447970" cy="2480178"/>
          </a:xfrm>
          <a:prstGeom prst="rect">
            <a:avLst/>
          </a:prstGeom>
        </p:spPr>
      </p:pic>
      <p:pic>
        <p:nvPicPr>
          <p:cNvPr id="4" name="図 3" descr="S__14950415.jpg"/>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854255" y="3251070"/>
            <a:ext cx="1447970" cy="2480178"/>
          </a:xfrm>
          <a:prstGeom prst="rect">
            <a:avLst/>
          </a:prstGeom>
        </p:spPr>
      </p:pic>
      <p:pic>
        <p:nvPicPr>
          <p:cNvPr id="7" name="図 6" descr="S__14950416.jpg"/>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477116" y="3251070"/>
            <a:ext cx="1364011" cy="2436219"/>
          </a:xfrm>
          <a:prstGeom prst="rect">
            <a:avLst/>
          </a:prstGeom>
        </p:spPr>
      </p:pic>
      <p:sp>
        <p:nvSpPr>
          <p:cNvPr id="8" name="正方形/長方形 7"/>
          <p:cNvSpPr/>
          <p:nvPr/>
        </p:nvSpPr>
        <p:spPr>
          <a:xfrm>
            <a:off x="2196401" y="4223242"/>
            <a:ext cx="301087" cy="1078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600" dirty="0">
                <a:solidFill>
                  <a:schemeClr val="tx1"/>
                </a:solidFill>
              </a:rPr>
              <a:t>○</a:t>
            </a:r>
            <a:r>
              <a:rPr lang="en-US" altLang="ja-JP" sz="600" dirty="0">
                <a:solidFill>
                  <a:schemeClr val="tx1"/>
                </a:solidFill>
              </a:rPr>
              <a:t>○</a:t>
            </a:r>
            <a:endParaRPr kumimoji="1" lang="ja-JP" altLang="en-US" sz="600" dirty="0">
              <a:solidFill>
                <a:schemeClr val="tx1"/>
              </a:solidFill>
            </a:endParaRPr>
          </a:p>
        </p:txBody>
      </p:sp>
      <p:sp>
        <p:nvSpPr>
          <p:cNvPr id="48" name="正方形/長方形 47"/>
          <p:cNvSpPr/>
          <p:nvPr/>
        </p:nvSpPr>
        <p:spPr>
          <a:xfrm>
            <a:off x="3753880" y="3680819"/>
            <a:ext cx="430476" cy="1078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600" dirty="0">
                <a:solidFill>
                  <a:schemeClr val="tx1"/>
                </a:solidFill>
              </a:rPr>
              <a:t>○</a:t>
            </a:r>
            <a:r>
              <a:rPr lang="en-US" altLang="ja-JP" sz="600" dirty="0">
                <a:solidFill>
                  <a:schemeClr val="tx1"/>
                </a:solidFill>
              </a:rPr>
              <a:t>○</a:t>
            </a:r>
            <a:endParaRPr kumimoji="1" lang="ja-JP" altLang="en-US" sz="600" dirty="0">
              <a:solidFill>
                <a:schemeClr val="tx1"/>
              </a:solidFill>
            </a:endParaRPr>
          </a:p>
        </p:txBody>
      </p:sp>
      <p:sp>
        <p:nvSpPr>
          <p:cNvPr id="50" name="正方形/長方形 49"/>
          <p:cNvSpPr/>
          <p:nvPr/>
        </p:nvSpPr>
        <p:spPr>
          <a:xfrm>
            <a:off x="3477115" y="4128823"/>
            <a:ext cx="892525" cy="1078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600" dirty="0">
                <a:solidFill>
                  <a:schemeClr val="tx1"/>
                </a:solidFill>
              </a:rPr>
              <a:t>△△△</a:t>
            </a:r>
            <a:r>
              <a:rPr lang="ja-JP" altLang="en-US" sz="600" dirty="0">
                <a:solidFill>
                  <a:schemeClr val="tx1"/>
                </a:solidFill>
              </a:rPr>
              <a:t>ー</a:t>
            </a:r>
            <a:r>
              <a:rPr lang="en-US" altLang="ja-JP" sz="600" dirty="0">
                <a:solidFill>
                  <a:schemeClr val="tx1"/>
                </a:solidFill>
              </a:rPr>
              <a:t>△△△△</a:t>
            </a:r>
            <a:endParaRPr lang="ja-JP" altLang="en-US" sz="600" dirty="0">
              <a:solidFill>
                <a:schemeClr val="tx1"/>
              </a:solidFill>
            </a:endParaRPr>
          </a:p>
        </p:txBody>
      </p:sp>
      <p:sp>
        <p:nvSpPr>
          <p:cNvPr id="51" name="正方形/長方形 50"/>
          <p:cNvSpPr/>
          <p:nvPr/>
        </p:nvSpPr>
        <p:spPr>
          <a:xfrm>
            <a:off x="3510275" y="4366225"/>
            <a:ext cx="1129574" cy="1078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600" dirty="0">
                <a:solidFill>
                  <a:schemeClr val="tx1"/>
                </a:solidFill>
              </a:rPr>
              <a:t>△△△</a:t>
            </a:r>
            <a:r>
              <a:rPr lang="ja-JP" altLang="en-US" sz="600" dirty="0">
                <a:solidFill>
                  <a:schemeClr val="tx1"/>
                </a:solidFill>
              </a:rPr>
              <a:t>ー</a:t>
            </a:r>
            <a:r>
              <a:rPr lang="en-US" altLang="ja-JP" sz="600" dirty="0">
                <a:solidFill>
                  <a:schemeClr val="tx1"/>
                </a:solidFill>
              </a:rPr>
              <a:t>△△△△</a:t>
            </a:r>
            <a:endParaRPr lang="ja-JP" altLang="en-US" sz="600" dirty="0">
              <a:solidFill>
                <a:schemeClr val="tx1"/>
              </a:solidFill>
            </a:endParaRPr>
          </a:p>
        </p:txBody>
      </p:sp>
      <p:sp>
        <p:nvSpPr>
          <p:cNvPr id="52" name="正方形/長方形 51"/>
          <p:cNvSpPr/>
          <p:nvPr/>
        </p:nvSpPr>
        <p:spPr>
          <a:xfrm>
            <a:off x="3444860" y="4591143"/>
            <a:ext cx="293862" cy="787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600" dirty="0">
                <a:solidFill>
                  <a:schemeClr val="tx1"/>
                </a:solidFill>
              </a:rPr>
              <a:t>××</a:t>
            </a:r>
            <a:endParaRPr lang="ja-JP" altLang="en-US" sz="600" dirty="0">
              <a:solidFill>
                <a:schemeClr val="tx1"/>
              </a:solidFill>
            </a:endParaRPr>
          </a:p>
        </p:txBody>
      </p:sp>
      <p:pic>
        <p:nvPicPr>
          <p:cNvPr id="9" name="図 8"/>
          <p:cNvPicPr>
            <a:picLocks noChangeAspect="1"/>
          </p:cNvPicPr>
          <p:nvPr/>
        </p:nvPicPr>
        <p:blipFill rotWithShape="1">
          <a:blip r:embed="rId10"/>
          <a:srcRect r="5248"/>
          <a:stretch/>
        </p:blipFill>
        <p:spPr>
          <a:xfrm>
            <a:off x="1842869" y="3236408"/>
            <a:ext cx="1477237" cy="2485294"/>
          </a:xfrm>
          <a:prstGeom prst="rect">
            <a:avLst/>
          </a:prstGeom>
        </p:spPr>
      </p:pic>
      <p:sp>
        <p:nvSpPr>
          <p:cNvPr id="5" name="角丸四角形吹き出し 4"/>
          <p:cNvSpPr/>
          <p:nvPr/>
        </p:nvSpPr>
        <p:spPr>
          <a:xfrm>
            <a:off x="879824" y="4252102"/>
            <a:ext cx="974431" cy="476888"/>
          </a:xfrm>
          <a:prstGeom prst="wedgeRoundRectCallout">
            <a:avLst>
              <a:gd name="adj1" fmla="val -80284"/>
              <a:gd name="adj2" fmla="val 6975"/>
              <a:gd name="adj3" fmla="val 16667"/>
            </a:avLst>
          </a:prstGeom>
          <a:solidFill>
            <a:schemeClr val="bg1"/>
          </a:solidFill>
          <a:ln w="19050" cmpd="sng">
            <a:solidFill>
              <a:srgbClr val="308007"/>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a:solidFill>
                  <a:schemeClr val="tx1"/>
                </a:solidFill>
              </a:rPr>
              <a:t>知りたい</a:t>
            </a:r>
            <a:endParaRPr kumimoji="1" lang="en-US" altLang="ja-JP" sz="1200" dirty="0">
              <a:solidFill>
                <a:schemeClr val="tx1"/>
              </a:solidFill>
            </a:endParaRPr>
          </a:p>
          <a:p>
            <a:pPr algn="ctr"/>
            <a:r>
              <a:rPr kumimoji="1" lang="ja-JP" altLang="en-US" sz="1200" dirty="0">
                <a:solidFill>
                  <a:schemeClr val="tx1"/>
                </a:solidFill>
              </a:rPr>
              <a:t>施設を選択</a:t>
            </a:r>
          </a:p>
        </p:txBody>
      </p:sp>
      <p:pic>
        <p:nvPicPr>
          <p:cNvPr id="10" name="図 9"/>
          <p:cNvPicPr>
            <a:picLocks noChangeAspect="1"/>
          </p:cNvPicPr>
          <p:nvPr/>
        </p:nvPicPr>
        <p:blipFill rotWithShape="1">
          <a:blip r:embed="rId11"/>
          <a:srcRect t="8139" r="14908" b="-1"/>
          <a:stretch/>
        </p:blipFill>
        <p:spPr>
          <a:xfrm>
            <a:off x="357843" y="3583282"/>
            <a:ext cx="1110439" cy="161998"/>
          </a:xfrm>
          <a:prstGeom prst="rect">
            <a:avLst/>
          </a:prstGeom>
        </p:spPr>
      </p:pic>
      <p:sp>
        <p:nvSpPr>
          <p:cNvPr id="56" name="角丸四角形吹き出し 55"/>
          <p:cNvSpPr/>
          <p:nvPr/>
        </p:nvSpPr>
        <p:spPr>
          <a:xfrm>
            <a:off x="879824" y="3711714"/>
            <a:ext cx="974431" cy="476888"/>
          </a:xfrm>
          <a:prstGeom prst="wedgeRoundRectCallout">
            <a:avLst>
              <a:gd name="adj1" fmla="val -60734"/>
              <a:gd name="adj2" fmla="val -58201"/>
              <a:gd name="adj3" fmla="val 16667"/>
            </a:avLst>
          </a:prstGeom>
          <a:solidFill>
            <a:schemeClr val="bg1"/>
          </a:solidFill>
          <a:ln w="19050" cmpd="sng">
            <a:solidFill>
              <a:srgbClr val="308007"/>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dirty="0">
                <a:solidFill>
                  <a:schemeClr val="tx1"/>
                </a:solidFill>
              </a:rPr>
              <a:t>市町村を</a:t>
            </a:r>
            <a:endParaRPr lang="en-US" altLang="ja-JP" sz="1200" dirty="0">
              <a:solidFill>
                <a:schemeClr val="tx1"/>
              </a:solidFill>
            </a:endParaRPr>
          </a:p>
          <a:p>
            <a:pPr algn="ctr"/>
            <a:r>
              <a:rPr lang="ja-JP" altLang="en-US" sz="1200" dirty="0">
                <a:solidFill>
                  <a:schemeClr val="tx1"/>
                </a:solidFill>
              </a:rPr>
              <a:t>選択</a:t>
            </a:r>
            <a:endParaRPr kumimoji="1" lang="ja-JP" altLang="en-US" sz="1200" dirty="0">
              <a:solidFill>
                <a:schemeClr val="tx1"/>
              </a:solidFill>
            </a:endParaRPr>
          </a:p>
        </p:txBody>
      </p:sp>
      <p:pic>
        <p:nvPicPr>
          <p:cNvPr id="17" name="図 16"/>
          <p:cNvPicPr>
            <a:picLocks noChangeAspect="1"/>
          </p:cNvPicPr>
          <p:nvPr/>
        </p:nvPicPr>
        <p:blipFill rotWithShape="1">
          <a:blip r:embed="rId12"/>
          <a:srcRect l="2298" r="984"/>
          <a:stretch/>
        </p:blipFill>
        <p:spPr>
          <a:xfrm>
            <a:off x="3478992" y="3244393"/>
            <a:ext cx="1416944" cy="2486855"/>
          </a:xfrm>
          <a:prstGeom prst="rect">
            <a:avLst/>
          </a:prstGeom>
        </p:spPr>
      </p:pic>
    </p:spTree>
    <p:extLst>
      <p:ext uri="{BB962C8B-B14F-4D97-AF65-F5344CB8AC3E}">
        <p14:creationId xmlns:p14="http://schemas.microsoft.com/office/powerpoint/2010/main" val="3408413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0" y="6577577"/>
            <a:ext cx="9906000" cy="280423"/>
          </a:xfrm>
          <a:prstGeom prst="rect">
            <a:avLst/>
          </a:prstGeom>
          <a:solidFill>
            <a:srgbClr val="00D861"/>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pic>
        <p:nvPicPr>
          <p:cNvPr id="5" name="図 4" descr="アイディア.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3596" y="1292394"/>
            <a:ext cx="643434" cy="643434"/>
          </a:xfrm>
          <a:prstGeom prst="rect">
            <a:avLst/>
          </a:prstGeom>
        </p:spPr>
      </p:pic>
      <p:pic>
        <p:nvPicPr>
          <p:cNvPr id="8" name="図 7" descr="受賞.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6573" y="2841696"/>
            <a:ext cx="643434" cy="643434"/>
          </a:xfrm>
          <a:prstGeom prst="rect">
            <a:avLst/>
          </a:prstGeom>
        </p:spPr>
      </p:pic>
      <p:pic>
        <p:nvPicPr>
          <p:cNvPr id="10" name="図 9" descr="チーム.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63596" y="2333781"/>
            <a:ext cx="643434" cy="643434"/>
          </a:xfrm>
          <a:prstGeom prst="rect">
            <a:avLst/>
          </a:prstGeom>
        </p:spPr>
      </p:pic>
      <p:pic>
        <p:nvPicPr>
          <p:cNvPr id="11" name="図 10" descr="パソコン作業.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5667" y="1745423"/>
            <a:ext cx="643434" cy="643434"/>
          </a:xfrm>
          <a:prstGeom prst="rect">
            <a:avLst/>
          </a:prstGeom>
        </p:spPr>
      </p:pic>
      <p:pic>
        <p:nvPicPr>
          <p:cNvPr id="33" name="図 32" descr="マーカー.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63596" y="3334378"/>
            <a:ext cx="643434" cy="643434"/>
          </a:xfrm>
          <a:prstGeom prst="rect">
            <a:avLst/>
          </a:prstGeom>
        </p:spPr>
      </p:pic>
      <p:sp>
        <p:nvSpPr>
          <p:cNvPr id="57" name="正方形/長方形 56"/>
          <p:cNvSpPr/>
          <p:nvPr/>
        </p:nvSpPr>
        <p:spPr>
          <a:xfrm>
            <a:off x="6431654" y="2982689"/>
            <a:ext cx="3307400" cy="3389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小塚ゴシック Pr6N L"/>
                <a:ea typeface="小塚ゴシック Pr6N L"/>
                <a:cs typeface="小塚ゴシック Pr6N L"/>
              </a:rPr>
              <a:t>　</a:t>
            </a:r>
            <a:r>
              <a:rPr lang="en-US" altLang="ja-JP" sz="1100" dirty="0">
                <a:solidFill>
                  <a:schemeClr val="tx1"/>
                </a:solidFill>
                <a:latin typeface="小塚ゴシック Pr6N L"/>
                <a:ea typeface="小塚ゴシック Pr6N L"/>
                <a:cs typeface="小塚ゴシック Pr6N L"/>
              </a:rPr>
              <a:t>  </a:t>
            </a:r>
            <a:r>
              <a:rPr lang="ja-JP" altLang="en-US" sz="1100" dirty="0">
                <a:solidFill>
                  <a:schemeClr val="tx1"/>
                </a:solidFill>
                <a:latin typeface="小塚ゴシック Pr6N L"/>
                <a:ea typeface="小塚ゴシック Pr6N L"/>
                <a:cs typeface="小塚ゴシック Pr6N L"/>
              </a:rPr>
              <a:t>ー</a:t>
            </a:r>
            <a:endParaRPr lang="en-US" altLang="ja-JP" sz="1100" dirty="0">
              <a:solidFill>
                <a:schemeClr val="tx1"/>
              </a:solidFill>
              <a:latin typeface="小塚ゴシック Pr6N L"/>
              <a:ea typeface="小塚ゴシック Pr6N L"/>
              <a:cs typeface="小塚ゴシック Pr6N L"/>
            </a:endParaRPr>
          </a:p>
        </p:txBody>
      </p:sp>
      <p:sp>
        <p:nvSpPr>
          <p:cNvPr id="58" name="角丸四角形 57"/>
          <p:cNvSpPr/>
          <p:nvPr/>
        </p:nvSpPr>
        <p:spPr>
          <a:xfrm>
            <a:off x="5690007" y="2977215"/>
            <a:ext cx="950821" cy="35716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フォントポにほんご"/>
                <a:ea typeface="フォントポにほんご"/>
                <a:cs typeface="フォントポにほんご"/>
              </a:rPr>
              <a:t>受賞歴</a:t>
            </a:r>
          </a:p>
        </p:txBody>
      </p:sp>
      <p:sp>
        <p:nvSpPr>
          <p:cNvPr id="61" name="正方形/長方形 60"/>
          <p:cNvSpPr/>
          <p:nvPr/>
        </p:nvSpPr>
        <p:spPr>
          <a:xfrm>
            <a:off x="5749101" y="3485130"/>
            <a:ext cx="3396089" cy="3389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ja-JP" sz="1200" dirty="0">
                <a:solidFill>
                  <a:schemeClr val="tx1"/>
                </a:solidFill>
                <a:latin typeface="小塚ゴシック Pr6N L"/>
                <a:ea typeface="小塚ゴシック Pr6N L"/>
                <a:cs typeface="小塚ゴシック Pr6N L"/>
              </a:rPr>
              <a:t>　</a:t>
            </a:r>
            <a:r>
              <a:rPr lang="ja-JP" altLang="en-US" sz="1200" dirty="0">
                <a:solidFill>
                  <a:schemeClr val="tx1"/>
                </a:solidFill>
                <a:latin typeface="小塚ゴシック Pr6N L"/>
                <a:ea typeface="小塚ゴシック Pr6N L"/>
                <a:cs typeface="小塚ゴシック Pr6N L"/>
              </a:rPr>
              <a:t>　</a:t>
            </a:r>
            <a:r>
              <a:rPr lang="ja-JP" altLang="en-US" sz="1000" dirty="0">
                <a:solidFill>
                  <a:srgbClr val="000000"/>
                </a:solidFill>
                <a:latin typeface="Osaka"/>
                <a:ea typeface="Osaka"/>
                <a:cs typeface="Osaka"/>
              </a:rPr>
              <a:t>福島県</a:t>
            </a:r>
            <a:r>
              <a:rPr lang="ja-JP" altLang="en-US" sz="800" dirty="0">
                <a:solidFill>
                  <a:srgbClr val="000000"/>
                </a:solidFill>
                <a:latin typeface="Osaka"/>
                <a:ea typeface="Osaka"/>
                <a:cs typeface="Osaka"/>
              </a:rPr>
              <a:t>（避難地域と避難者の受入や自主避難者の多い30市町村）</a:t>
            </a:r>
            <a:endParaRPr lang="ja-JP" altLang="en-US" sz="800" dirty="0">
              <a:solidFill>
                <a:schemeClr val="tx1"/>
              </a:solidFill>
              <a:latin typeface="小塚ゴシック Pr6N L"/>
              <a:ea typeface="小塚ゴシック Pr6N L"/>
              <a:cs typeface="小塚ゴシック Pr6N L"/>
            </a:endParaRPr>
          </a:p>
        </p:txBody>
      </p:sp>
      <p:sp>
        <p:nvSpPr>
          <p:cNvPr id="62" name="角丸四角形 61"/>
          <p:cNvSpPr/>
          <p:nvPr/>
        </p:nvSpPr>
        <p:spPr>
          <a:xfrm>
            <a:off x="5096143" y="3479656"/>
            <a:ext cx="950821" cy="35716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地域</a:t>
            </a:r>
            <a:endParaRPr kumimoji="1" lang="ja-JP" altLang="en-US" sz="1400" dirty="0">
              <a:latin typeface="フォントポにほんご"/>
              <a:ea typeface="フォントポにほんご"/>
              <a:cs typeface="フォントポにほんご"/>
            </a:endParaRPr>
          </a:p>
        </p:txBody>
      </p:sp>
      <p:cxnSp>
        <p:nvCxnSpPr>
          <p:cNvPr id="67" name="直線コネクタ 66"/>
          <p:cNvCxnSpPr/>
          <p:nvPr/>
        </p:nvCxnSpPr>
        <p:spPr>
          <a:xfrm flipH="1">
            <a:off x="10565" y="1405574"/>
            <a:ext cx="4922375"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68" name="直線コネクタ 67"/>
          <p:cNvCxnSpPr/>
          <p:nvPr/>
        </p:nvCxnSpPr>
        <p:spPr>
          <a:xfrm flipH="1">
            <a:off x="10565" y="2038988"/>
            <a:ext cx="4922375"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72" name="直線コネクタ 71"/>
          <p:cNvCxnSpPr/>
          <p:nvPr/>
        </p:nvCxnSpPr>
        <p:spPr>
          <a:xfrm flipH="1">
            <a:off x="10565" y="6428143"/>
            <a:ext cx="4922375"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75" name="角丸四角形 74"/>
          <p:cNvSpPr/>
          <p:nvPr/>
        </p:nvSpPr>
        <p:spPr>
          <a:xfrm>
            <a:off x="5084282" y="4080778"/>
            <a:ext cx="4711409" cy="2347365"/>
          </a:xfrm>
          <a:prstGeom prst="roundRect">
            <a:avLst>
              <a:gd name="adj" fmla="val 9905"/>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6" name="図 75" descr="拡声器.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14548" y="4159318"/>
            <a:ext cx="903101" cy="903101"/>
          </a:xfrm>
          <a:prstGeom prst="rect">
            <a:avLst/>
          </a:prstGeom>
        </p:spPr>
      </p:pic>
      <p:sp>
        <p:nvSpPr>
          <p:cNvPr id="41" name="正方形/長方形 40"/>
          <p:cNvSpPr/>
          <p:nvPr/>
        </p:nvSpPr>
        <p:spPr>
          <a:xfrm>
            <a:off x="5767506" y="1499639"/>
            <a:ext cx="3396089" cy="34850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小塚ゴシック Pr6N L"/>
                <a:ea typeface="小塚ゴシック Pr6N L"/>
                <a:cs typeface="小塚ゴシック Pr6N L"/>
              </a:rPr>
              <a:t>　　　</a:t>
            </a:r>
            <a:r>
              <a:rPr lang="en-US" altLang="en-US" sz="1200" dirty="0">
                <a:solidFill>
                  <a:schemeClr val="tx1"/>
                </a:solidFill>
                <a:latin typeface="小塚ゴシック Pr6N L"/>
                <a:ea typeface="小塚ゴシック Pr6N L"/>
                <a:cs typeface="小塚ゴシック Pr6N L"/>
              </a:rPr>
              <a:t>福島県</a:t>
            </a:r>
            <a:r>
              <a:rPr lang="ja-JP" altLang="en-US" sz="1200" dirty="0">
                <a:solidFill>
                  <a:schemeClr val="tx1"/>
                </a:solidFill>
                <a:latin typeface="小塚ゴシック Pr6N L"/>
                <a:ea typeface="小塚ゴシック Pr6N L"/>
                <a:cs typeface="小塚ゴシック Pr6N L"/>
              </a:rPr>
              <a:t>・各自治体が入力した情報</a:t>
            </a:r>
            <a:endParaRPr kumimoji="1" lang="ja-JP" altLang="en-US" sz="1200" dirty="0">
              <a:solidFill>
                <a:schemeClr val="tx1"/>
              </a:solidFill>
              <a:latin typeface="小塚ゴシック Pr6N L"/>
              <a:ea typeface="小塚ゴシック Pr6N L"/>
              <a:cs typeface="小塚ゴシック Pr6N L"/>
            </a:endParaRPr>
          </a:p>
        </p:txBody>
      </p:sp>
      <p:sp>
        <p:nvSpPr>
          <p:cNvPr id="38" name="角丸四角形 37"/>
          <p:cNvSpPr/>
          <p:nvPr/>
        </p:nvSpPr>
        <p:spPr>
          <a:xfrm>
            <a:off x="5114549" y="1494164"/>
            <a:ext cx="1228416" cy="35716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使用データ</a:t>
            </a:r>
            <a:endParaRPr kumimoji="1" lang="ja-JP" altLang="en-US" sz="1400" dirty="0">
              <a:latin typeface="フォントポにほんご"/>
              <a:ea typeface="フォントポにほんご"/>
              <a:cs typeface="フォントポにほんご"/>
            </a:endParaRPr>
          </a:p>
        </p:txBody>
      </p:sp>
      <p:sp>
        <p:nvSpPr>
          <p:cNvPr id="39" name="正方形/長方形 38"/>
          <p:cNvSpPr/>
          <p:nvPr/>
        </p:nvSpPr>
        <p:spPr>
          <a:xfrm>
            <a:off x="6342965" y="1990401"/>
            <a:ext cx="3396089" cy="34337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小塚ゴシック Pr6N L"/>
                <a:ea typeface="小塚ゴシック Pr6N L"/>
                <a:cs typeface="小塚ゴシック Pr6N L"/>
              </a:rPr>
              <a:t>　　　</a:t>
            </a:r>
            <a:r>
              <a:rPr lang="en-US" altLang="ja-JP" sz="1200" dirty="0">
                <a:solidFill>
                  <a:schemeClr val="tx1"/>
                </a:solidFill>
                <a:latin typeface="小塚ゴシック Pr6N L"/>
                <a:ea typeface="小塚ゴシック Pr6N L"/>
                <a:cs typeface="小塚ゴシック Pr6N L"/>
              </a:rPr>
              <a:t>CSV</a:t>
            </a:r>
          </a:p>
          <a:p>
            <a:pPr algn="ctr">
              <a:lnSpc>
                <a:spcPts val="1000"/>
              </a:lnSpc>
            </a:pPr>
            <a:r>
              <a:rPr lang="en-US" altLang="ja-JP" sz="1200" dirty="0">
                <a:solidFill>
                  <a:schemeClr val="tx1"/>
                </a:solidFill>
                <a:latin typeface="小塚ゴシック Pr6N L"/>
                <a:ea typeface="小塚ゴシック Pr6N L"/>
                <a:cs typeface="小塚ゴシック Pr6N L"/>
              </a:rPr>
              <a:t>             </a:t>
            </a:r>
            <a:r>
              <a:rPr lang="ja-JP" altLang="en-US" sz="1000" dirty="0">
                <a:solidFill>
                  <a:schemeClr val="tx1"/>
                </a:solidFill>
                <a:latin typeface="小塚ゴシック Pr6N L"/>
                <a:ea typeface="小塚ゴシック Pr6N L"/>
                <a:cs typeface="小塚ゴシック Pr6N L"/>
              </a:rPr>
              <a:t>（オープンデータとして公開する際の形式）</a:t>
            </a:r>
            <a:endParaRPr lang="en-US" altLang="ja-JP" sz="1000" dirty="0">
              <a:solidFill>
                <a:schemeClr val="tx1"/>
              </a:solidFill>
              <a:latin typeface="小塚ゴシック Pr6N L"/>
              <a:ea typeface="小塚ゴシック Pr6N L"/>
              <a:cs typeface="小塚ゴシック Pr6N L"/>
            </a:endParaRPr>
          </a:p>
        </p:txBody>
      </p:sp>
      <p:sp>
        <p:nvSpPr>
          <p:cNvPr id="40" name="角丸四角形 39"/>
          <p:cNvSpPr/>
          <p:nvPr/>
        </p:nvSpPr>
        <p:spPr>
          <a:xfrm>
            <a:off x="5690006" y="1983667"/>
            <a:ext cx="1274749" cy="35716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データ形式</a:t>
            </a:r>
            <a:endParaRPr kumimoji="1" lang="ja-JP" altLang="en-US" sz="1400" dirty="0">
              <a:latin typeface="フォントポにほんご"/>
              <a:ea typeface="フォントポにほんご"/>
              <a:cs typeface="フォントポにほんご"/>
            </a:endParaRPr>
          </a:p>
        </p:txBody>
      </p:sp>
      <p:sp>
        <p:nvSpPr>
          <p:cNvPr id="46" name="正方形/長方形 45"/>
          <p:cNvSpPr/>
          <p:nvPr/>
        </p:nvSpPr>
        <p:spPr>
          <a:xfrm>
            <a:off x="6095243" y="2490263"/>
            <a:ext cx="3049947" cy="346805"/>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小塚ゴシック Pr6N L"/>
                <a:ea typeface="小塚ゴシック Pr6N L"/>
                <a:cs typeface="小塚ゴシック Pr6N L"/>
              </a:rPr>
              <a:t>スマートフォンアプリ、ホームページ</a:t>
            </a:r>
            <a:endParaRPr kumimoji="1" lang="ja-JP" altLang="en-US" sz="1200" dirty="0">
              <a:solidFill>
                <a:schemeClr val="tx1"/>
              </a:solidFill>
              <a:latin typeface="小塚ゴシック Pr6N L"/>
              <a:ea typeface="小塚ゴシック Pr6N L"/>
              <a:cs typeface="小塚ゴシック Pr6N L"/>
            </a:endParaRPr>
          </a:p>
        </p:txBody>
      </p:sp>
      <p:sp>
        <p:nvSpPr>
          <p:cNvPr id="47" name="角丸四角形 46"/>
          <p:cNvSpPr/>
          <p:nvPr/>
        </p:nvSpPr>
        <p:spPr>
          <a:xfrm>
            <a:off x="5096142" y="2479905"/>
            <a:ext cx="1246823" cy="361791"/>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提供形態</a:t>
            </a:r>
            <a:endParaRPr kumimoji="1" lang="ja-JP" altLang="en-US" sz="1400" dirty="0">
              <a:latin typeface="フォントポにほんご"/>
              <a:ea typeface="フォントポにほんご"/>
              <a:cs typeface="フォントポにほんご"/>
            </a:endParaRPr>
          </a:p>
        </p:txBody>
      </p:sp>
      <p:sp>
        <p:nvSpPr>
          <p:cNvPr id="63" name="テキスト ボックス 62"/>
          <p:cNvSpPr txBox="1"/>
          <p:nvPr/>
        </p:nvSpPr>
        <p:spPr>
          <a:xfrm>
            <a:off x="6017649" y="4208079"/>
            <a:ext cx="3339376" cy="830997"/>
          </a:xfrm>
          <a:prstGeom prst="rect">
            <a:avLst/>
          </a:prstGeom>
          <a:noFill/>
        </p:spPr>
        <p:txBody>
          <a:bodyPr vert="horz" wrap="none" rtlCol="0">
            <a:spAutoFit/>
          </a:bodyPr>
          <a:lstStyle/>
          <a:p>
            <a:r>
              <a:rPr kumimoji="1" lang="en-US" altLang="ja-JP" sz="2400" dirty="0">
                <a:solidFill>
                  <a:srgbClr val="008000"/>
                </a:solidFill>
                <a:latin typeface="フォントポにほんご"/>
                <a:ea typeface="フォントポにほんご"/>
                <a:cs typeface="フォントポにほんご"/>
              </a:rPr>
              <a:t>“</a:t>
            </a:r>
            <a:r>
              <a:rPr lang="ja-JP" altLang="en-US" sz="2400" dirty="0">
                <a:solidFill>
                  <a:srgbClr val="008000"/>
                </a:solidFill>
                <a:latin typeface="フォントポにほんご"/>
                <a:ea typeface="フォントポにほんご"/>
                <a:cs typeface="フォントポにほんご"/>
              </a:rPr>
              <a:t>いま</a:t>
            </a:r>
            <a:r>
              <a:rPr kumimoji="1" lang="en-US" altLang="ja-JP" sz="2400" dirty="0">
                <a:solidFill>
                  <a:srgbClr val="008000"/>
                </a:solidFill>
                <a:latin typeface="フォントポにほんご"/>
                <a:ea typeface="フォントポにほんご"/>
                <a:cs typeface="フォントポにほんご"/>
              </a:rPr>
              <a:t>”</a:t>
            </a:r>
            <a:r>
              <a:rPr kumimoji="1" lang="ja-JP" altLang="en-US" sz="2400" dirty="0">
                <a:solidFill>
                  <a:srgbClr val="008000"/>
                </a:solidFill>
                <a:latin typeface="フォントポにほんご"/>
                <a:ea typeface="フォントポにほんご"/>
                <a:cs typeface="フォントポにほんご"/>
              </a:rPr>
              <a:t>使われるデータを</a:t>
            </a:r>
            <a:endParaRPr kumimoji="1" lang="en-US" altLang="ja-JP" sz="2400" dirty="0">
              <a:solidFill>
                <a:srgbClr val="008000"/>
              </a:solidFill>
              <a:latin typeface="フォントポにほんご"/>
              <a:ea typeface="フォントポにほんご"/>
              <a:cs typeface="フォントポにほんご"/>
            </a:endParaRPr>
          </a:p>
          <a:p>
            <a:r>
              <a:rPr lang="ja-JP" altLang="en-US" sz="2400" dirty="0">
                <a:solidFill>
                  <a:srgbClr val="008000"/>
                </a:solidFill>
                <a:latin typeface="フォントポにほんご"/>
                <a:ea typeface="フォントポにほんご"/>
                <a:cs typeface="フォントポにほんご"/>
              </a:rPr>
              <a:t> オープンデータに</a:t>
            </a:r>
            <a:endParaRPr kumimoji="1" lang="ja-JP" altLang="en-US" sz="2400" dirty="0">
              <a:solidFill>
                <a:srgbClr val="008000"/>
              </a:solidFill>
              <a:latin typeface="フォントポにほんご"/>
              <a:ea typeface="フォントポにほんご"/>
              <a:cs typeface="フォントポにほんご"/>
            </a:endParaRPr>
          </a:p>
        </p:txBody>
      </p:sp>
      <p:sp>
        <p:nvSpPr>
          <p:cNvPr id="64" name="テキスト ボックス 63"/>
          <p:cNvSpPr txBox="1"/>
          <p:nvPr/>
        </p:nvSpPr>
        <p:spPr>
          <a:xfrm>
            <a:off x="5180848" y="5092710"/>
            <a:ext cx="4398961" cy="1200329"/>
          </a:xfrm>
          <a:prstGeom prst="rect">
            <a:avLst/>
          </a:prstGeom>
          <a:noFill/>
        </p:spPr>
        <p:txBody>
          <a:bodyPr wrap="none" rtlCol="0">
            <a:spAutoFit/>
          </a:bodyPr>
          <a:lstStyle/>
          <a:p>
            <a:r>
              <a:rPr lang="ja-JP" altLang="en-US" sz="1200" dirty="0">
                <a:latin typeface="小塚ゴシック Pr6N L"/>
                <a:ea typeface="小塚ゴシック Pr6N L"/>
                <a:cs typeface="小塚ゴシック Pr6N L"/>
              </a:rPr>
              <a:t>帰還支援アプリはそれぞれの市町村がデータを更新するほかに、</a:t>
            </a:r>
            <a:endParaRPr lang="en-US" altLang="ja-JP" sz="1200" dirty="0">
              <a:latin typeface="小塚ゴシック Pr6N L"/>
              <a:ea typeface="小塚ゴシック Pr6N L"/>
              <a:cs typeface="小塚ゴシック Pr6N L"/>
            </a:endParaRPr>
          </a:p>
          <a:p>
            <a:r>
              <a:rPr lang="ja-JP" altLang="en-US" sz="1200" dirty="0">
                <a:latin typeface="小塚ゴシック Pr6N L"/>
                <a:ea typeface="小塚ゴシック Pr6N L"/>
                <a:cs typeface="小塚ゴシック Pr6N L"/>
              </a:rPr>
              <a:t>市町村が推薦する住民や団体が「地域情報サポーター」として、</a:t>
            </a:r>
            <a:endParaRPr lang="en-US" altLang="ja-JP" sz="1200" dirty="0">
              <a:latin typeface="小塚ゴシック Pr6N L"/>
              <a:ea typeface="小塚ゴシック Pr6N L"/>
              <a:cs typeface="小塚ゴシック Pr6N L"/>
            </a:endParaRPr>
          </a:p>
          <a:p>
            <a:r>
              <a:rPr lang="ja-JP" altLang="en-US" sz="1200" dirty="0">
                <a:latin typeface="小塚ゴシック Pr6N L"/>
                <a:ea typeface="小塚ゴシック Pr6N L"/>
                <a:cs typeface="小塚ゴシック Pr6N L"/>
              </a:rPr>
              <a:t>イベント情報等の更新を担当している。</a:t>
            </a:r>
            <a:endParaRPr lang="en-US" altLang="ja-JP" sz="1200" dirty="0">
              <a:latin typeface="小塚ゴシック Pr6N L"/>
              <a:ea typeface="小塚ゴシック Pr6N L"/>
              <a:cs typeface="小塚ゴシック Pr6N L"/>
            </a:endParaRPr>
          </a:p>
          <a:p>
            <a:r>
              <a:rPr lang="ja-JP" altLang="en-US" sz="1200" dirty="0">
                <a:latin typeface="小塚ゴシック Pr6N L"/>
                <a:ea typeface="小塚ゴシック Pr6N L"/>
                <a:cs typeface="小塚ゴシック Pr6N L"/>
              </a:rPr>
              <a:t>このように、自治体だけではなく地域住民の方々が一丸になり</a:t>
            </a:r>
            <a:r>
              <a:rPr lang="en-US" altLang="ja-JP" sz="1200" dirty="0">
                <a:latin typeface="小塚ゴシック Pr6N L"/>
                <a:ea typeface="小塚ゴシック Pr6N L"/>
                <a:cs typeface="小塚ゴシック Pr6N L"/>
              </a:rPr>
              <a:t/>
            </a:r>
            <a:br>
              <a:rPr lang="en-US" altLang="ja-JP" sz="1200" dirty="0">
                <a:latin typeface="小塚ゴシック Pr6N L"/>
                <a:ea typeface="小塚ゴシック Pr6N L"/>
                <a:cs typeface="小塚ゴシック Pr6N L"/>
              </a:rPr>
            </a:br>
            <a:r>
              <a:rPr lang="ja-JP" altLang="en-US" sz="1200" dirty="0">
                <a:latin typeface="小塚ゴシック Pr6N L"/>
                <a:ea typeface="小塚ゴシック Pr6N L"/>
                <a:cs typeface="小塚ゴシック Pr6N L"/>
              </a:rPr>
              <a:t>支えることで、迅速なデータの更新が可能となっている。</a:t>
            </a:r>
            <a:endParaRPr lang="en-US" altLang="ja-JP" sz="1200" dirty="0">
              <a:latin typeface="小塚ゴシック Pr6N L"/>
              <a:ea typeface="小塚ゴシック Pr6N L"/>
              <a:cs typeface="小塚ゴシック Pr6N L"/>
            </a:endParaRPr>
          </a:p>
          <a:p>
            <a:r>
              <a:rPr lang="ja-JP" altLang="en-US" sz="1200" dirty="0">
                <a:latin typeface="小塚ゴシック Pr6N L"/>
                <a:ea typeface="小塚ゴシック Pr6N L"/>
                <a:cs typeface="小塚ゴシック Pr6N L"/>
              </a:rPr>
              <a:t>ダウンロード数は約</a:t>
            </a:r>
            <a:r>
              <a:rPr lang="en-US" altLang="ja-JP" sz="1200" dirty="0">
                <a:latin typeface="小塚ゴシック Pr6N L"/>
                <a:ea typeface="小塚ゴシック Pr6N L"/>
                <a:cs typeface="小塚ゴシック Pr6N L"/>
              </a:rPr>
              <a:t>2,600</a:t>
            </a:r>
            <a:r>
              <a:rPr lang="ja-JP" altLang="en-US" sz="1200" dirty="0">
                <a:latin typeface="小塚ゴシック Pr6N L"/>
                <a:ea typeface="小塚ゴシック Pr6N L"/>
                <a:cs typeface="小塚ゴシック Pr6N L"/>
              </a:rPr>
              <a:t>件</a:t>
            </a:r>
            <a:r>
              <a:rPr lang="en-US" altLang="ja-JP" sz="1200" dirty="0">
                <a:latin typeface="小塚ゴシック Pr6N L"/>
                <a:ea typeface="小塚ゴシック Pr6N L"/>
                <a:cs typeface="小塚ゴシック Pr6N L"/>
              </a:rPr>
              <a:t>(2016</a:t>
            </a:r>
            <a:r>
              <a:rPr lang="ja-JP" altLang="en-US" sz="1200" dirty="0">
                <a:latin typeface="小塚ゴシック Pr6N L"/>
                <a:ea typeface="小塚ゴシック Pr6N L"/>
                <a:cs typeface="小塚ゴシック Pr6N L"/>
              </a:rPr>
              <a:t>年</a:t>
            </a:r>
            <a:r>
              <a:rPr lang="en-US" altLang="ja-JP" sz="1200" dirty="0">
                <a:latin typeface="小塚ゴシック Pr6N L"/>
                <a:ea typeface="小塚ゴシック Pr6N L"/>
                <a:cs typeface="小塚ゴシック Pr6N L"/>
              </a:rPr>
              <a:t>5</a:t>
            </a:r>
            <a:r>
              <a:rPr lang="ja-JP" altLang="en-US" sz="1200" dirty="0">
                <a:latin typeface="小塚ゴシック Pr6N L"/>
                <a:ea typeface="小塚ゴシック Pr6N L"/>
                <a:cs typeface="小塚ゴシック Pr6N L"/>
              </a:rPr>
              <a:t>月現在</a:t>
            </a:r>
            <a:r>
              <a:rPr lang="en-US" altLang="ja-JP" sz="1200" dirty="0">
                <a:latin typeface="小塚ゴシック Pr6N L"/>
                <a:ea typeface="小塚ゴシック Pr6N L"/>
                <a:cs typeface="小塚ゴシック Pr6N L"/>
              </a:rPr>
              <a:t>)</a:t>
            </a:r>
          </a:p>
        </p:txBody>
      </p:sp>
      <p:sp>
        <p:nvSpPr>
          <p:cNvPr id="77" name="テキスト ボックス 76"/>
          <p:cNvSpPr txBox="1"/>
          <p:nvPr/>
        </p:nvSpPr>
        <p:spPr>
          <a:xfrm>
            <a:off x="58969" y="1538714"/>
            <a:ext cx="3775393" cy="461665"/>
          </a:xfrm>
          <a:prstGeom prst="rect">
            <a:avLst/>
          </a:prstGeom>
          <a:noFill/>
        </p:spPr>
        <p:txBody>
          <a:bodyPr wrap="none" rtlCol="0">
            <a:spAutoFit/>
          </a:bodyPr>
          <a:lstStyle/>
          <a:p>
            <a:r>
              <a:rPr lang="ja-JP" altLang="en-US" sz="2400" dirty="0">
                <a:solidFill>
                  <a:srgbClr val="008000"/>
                </a:solidFill>
                <a:latin typeface="小塚ゴシック Pro M"/>
                <a:ea typeface="小塚ゴシック Pro M"/>
                <a:cs typeface="小塚ゴシック Pro M"/>
              </a:rPr>
              <a:t>被災地の最新情報を届ける</a:t>
            </a:r>
            <a:endParaRPr kumimoji="1" lang="ja-JP" altLang="en-US" sz="2400" dirty="0">
              <a:solidFill>
                <a:srgbClr val="008000"/>
              </a:solidFill>
              <a:latin typeface="小塚ゴシック Pro M"/>
              <a:ea typeface="小塚ゴシック Pro M"/>
              <a:cs typeface="小塚ゴシック Pro M"/>
            </a:endParaRPr>
          </a:p>
        </p:txBody>
      </p:sp>
      <p:sp>
        <p:nvSpPr>
          <p:cNvPr id="78" name="テキスト ボックス 77"/>
          <p:cNvSpPr txBox="1"/>
          <p:nvPr/>
        </p:nvSpPr>
        <p:spPr>
          <a:xfrm>
            <a:off x="138417" y="2098818"/>
            <a:ext cx="5068034" cy="4487381"/>
          </a:xfrm>
          <a:prstGeom prst="rect">
            <a:avLst/>
          </a:prstGeom>
          <a:noFill/>
        </p:spPr>
        <p:txBody>
          <a:bodyPr wrap="square" rtlCol="0">
            <a:noAutofit/>
          </a:bodyPr>
          <a:lstStyle/>
          <a:p>
            <a:r>
              <a:rPr lang="ja-JP" altLang="en-US" sz="1100" dirty="0">
                <a:latin typeface="小塚ゴシック Pr6N L"/>
                <a:ea typeface="小塚ゴシック Pr6N L"/>
                <a:cs typeface="小塚ゴシック Pr6N L"/>
              </a:rPr>
              <a:t>平成</a:t>
            </a:r>
            <a:r>
              <a:rPr lang="en-US" altLang="ja-JP" sz="1100" dirty="0">
                <a:latin typeface="小塚ゴシック Pr6N L"/>
                <a:ea typeface="小塚ゴシック Pr6N L"/>
                <a:cs typeface="小塚ゴシック Pr6N L"/>
              </a:rPr>
              <a:t>28</a:t>
            </a:r>
            <a:r>
              <a:rPr lang="ja-JP" altLang="en-US" sz="1100" dirty="0">
                <a:latin typeface="小塚ゴシック Pr6N L"/>
                <a:ea typeface="小塚ゴシック Pr6N L"/>
                <a:cs typeface="小塚ゴシック Pr6N L"/>
              </a:rPr>
              <a:t>年３月現在、福島県から</a:t>
            </a:r>
            <a:endParaRPr lang="en-US" altLang="ja-JP" sz="1100" dirty="0">
              <a:latin typeface="小塚ゴシック Pr6N L"/>
              <a:ea typeface="小塚ゴシック Pr6N L"/>
              <a:cs typeface="小塚ゴシック Pr6N L"/>
            </a:endParaRPr>
          </a:p>
          <a:p>
            <a:r>
              <a:rPr lang="ja-JP" altLang="en-US" sz="1100" dirty="0">
                <a:latin typeface="小塚ゴシック Pr6N L"/>
                <a:ea typeface="小塚ゴシック Pr6N L"/>
                <a:cs typeface="小塚ゴシック Pr6N L"/>
              </a:rPr>
              <a:t>県内への避難者数は約５万４千人、</a:t>
            </a:r>
            <a:endParaRPr lang="en-US" altLang="ja-JP" sz="1100" dirty="0">
              <a:latin typeface="小塚ゴシック Pr6N L"/>
              <a:ea typeface="小塚ゴシック Pr6N L"/>
              <a:cs typeface="小塚ゴシック Pr6N L"/>
            </a:endParaRPr>
          </a:p>
          <a:p>
            <a:r>
              <a:rPr lang="ja-JP" altLang="en-US" sz="1100" dirty="0">
                <a:latin typeface="小塚ゴシック Pr6N L"/>
                <a:ea typeface="小塚ゴシック Pr6N L"/>
                <a:cs typeface="小塚ゴシック Pr6N L"/>
              </a:rPr>
              <a:t>県外への避難者数は約４万３千人</a:t>
            </a:r>
            <a:endParaRPr lang="en-US" altLang="ja-JP" sz="1100" dirty="0">
              <a:latin typeface="小塚ゴシック Pr6N L"/>
              <a:ea typeface="小塚ゴシック Pr6N L"/>
              <a:cs typeface="小塚ゴシック Pr6N L"/>
            </a:endParaRPr>
          </a:p>
          <a:p>
            <a:r>
              <a:rPr lang="ja-JP" altLang="en-US" sz="1100" dirty="0">
                <a:latin typeface="小塚ゴシック Pr6N L"/>
                <a:ea typeface="小塚ゴシック Pr6N L"/>
                <a:cs typeface="小塚ゴシック Pr6N L"/>
              </a:rPr>
              <a:t>とされている。</a:t>
            </a:r>
            <a:endParaRPr lang="en-US" altLang="ja-JP" sz="1100" dirty="0">
              <a:latin typeface="小塚ゴシック Pr6N L"/>
              <a:ea typeface="小塚ゴシック Pr6N L"/>
              <a:cs typeface="小塚ゴシック Pr6N L"/>
            </a:endParaRPr>
          </a:p>
          <a:p>
            <a:r>
              <a:rPr lang="ja-JP" altLang="en-US" sz="1100" dirty="0">
                <a:latin typeface="小塚ゴシック Pr6N L"/>
                <a:ea typeface="小塚ゴシック Pr6N L"/>
                <a:cs typeface="小塚ゴシック Pr6N L"/>
              </a:rPr>
              <a:t>避難解除された地域においても帰</a:t>
            </a:r>
            <a:endParaRPr lang="en-US" altLang="ja-JP" sz="1100" dirty="0">
              <a:latin typeface="小塚ゴシック Pr6N L"/>
              <a:ea typeface="小塚ゴシック Pr6N L"/>
              <a:cs typeface="小塚ゴシック Pr6N L"/>
            </a:endParaRPr>
          </a:p>
          <a:p>
            <a:r>
              <a:rPr lang="ja-JP" altLang="en-US" sz="1100" dirty="0">
                <a:latin typeface="小塚ゴシック Pr6N L"/>
                <a:ea typeface="小塚ゴシック Pr6N L"/>
                <a:cs typeface="小塚ゴシック Pr6N L"/>
              </a:rPr>
              <a:t>還を迷っている人々は多く、情報の</a:t>
            </a:r>
            <a:endParaRPr lang="en-US" altLang="ja-JP" sz="1100" dirty="0">
              <a:latin typeface="小塚ゴシック Pr6N L"/>
              <a:ea typeface="小塚ゴシック Pr6N L"/>
              <a:cs typeface="小塚ゴシック Pr6N L"/>
            </a:endParaRPr>
          </a:p>
          <a:p>
            <a:r>
              <a:rPr lang="ja-JP" altLang="en-US" sz="1100" dirty="0">
                <a:latin typeface="小塚ゴシック Pr6N L"/>
                <a:ea typeface="小塚ゴシック Pr6N L"/>
                <a:cs typeface="小塚ゴシック Pr6N L"/>
              </a:rPr>
              <a:t>必要な人たちに地元の鮮度が高い</a:t>
            </a:r>
            <a:endParaRPr lang="en-US" altLang="ja-JP" sz="1100" dirty="0">
              <a:latin typeface="小塚ゴシック Pr6N L"/>
              <a:ea typeface="小塚ゴシック Pr6N L"/>
              <a:cs typeface="小塚ゴシック Pr6N L"/>
            </a:endParaRPr>
          </a:p>
          <a:p>
            <a:r>
              <a:rPr lang="ja-JP" altLang="en-US" sz="1100" dirty="0">
                <a:latin typeface="小塚ゴシック Pr6N L"/>
                <a:ea typeface="小塚ゴシック Pr6N L"/>
                <a:cs typeface="小塚ゴシック Pr6N L"/>
              </a:rPr>
              <a:t>情報を届けるツールとして帰還支援</a:t>
            </a:r>
            <a:endParaRPr lang="en-US" altLang="ja-JP" sz="1100" dirty="0">
              <a:latin typeface="小塚ゴシック Pr6N L"/>
              <a:ea typeface="小塚ゴシック Pr6N L"/>
              <a:cs typeface="小塚ゴシック Pr6N L"/>
            </a:endParaRPr>
          </a:p>
          <a:p>
            <a:r>
              <a:rPr lang="ja-JP" altLang="en-US" sz="1100" dirty="0">
                <a:latin typeface="小塚ゴシック Pr6N L"/>
                <a:ea typeface="小塚ゴシック Pr6N L"/>
                <a:cs typeface="小塚ゴシック Pr6N L"/>
              </a:rPr>
              <a:t>アプリは開発された。</a:t>
            </a:r>
            <a:endParaRPr lang="en-US" altLang="ja-JP" sz="1100" dirty="0">
              <a:latin typeface="小塚ゴシック Pr6N L"/>
              <a:ea typeface="小塚ゴシック Pr6N L"/>
              <a:cs typeface="小塚ゴシック Pr6N L"/>
            </a:endParaRPr>
          </a:p>
          <a:p>
            <a:endParaRPr lang="en-US" altLang="ja-JP" sz="1100" dirty="0">
              <a:latin typeface="小塚ゴシック Pr6N L"/>
              <a:ea typeface="小塚ゴシック Pr6N L"/>
              <a:cs typeface="小塚ゴシック Pr6N L"/>
            </a:endParaRPr>
          </a:p>
          <a:p>
            <a:r>
              <a:rPr lang="ja-JP" altLang="en-US" sz="1100" dirty="0">
                <a:latin typeface="小塚ゴシック Pr6N L"/>
                <a:ea typeface="小塚ゴシック Pr6N L"/>
                <a:cs typeface="小塚ゴシック Pr6N L"/>
              </a:rPr>
              <a:t>提供される情報は施設名称・住所</a:t>
            </a:r>
            <a:endParaRPr lang="en-US" altLang="ja-JP" sz="1100" dirty="0">
              <a:latin typeface="小塚ゴシック Pr6N L"/>
              <a:ea typeface="小塚ゴシック Pr6N L"/>
              <a:cs typeface="小塚ゴシック Pr6N L"/>
            </a:endParaRPr>
          </a:p>
          <a:p>
            <a:r>
              <a:rPr lang="ja-JP" altLang="en-US" sz="1100" dirty="0">
                <a:latin typeface="小塚ゴシック Pr6N L"/>
                <a:ea typeface="小塚ゴシック Pr6N L"/>
                <a:cs typeface="小塚ゴシック Pr6N L"/>
              </a:rPr>
              <a:t>・電話番号のほかに、学校の放射</a:t>
            </a:r>
            <a:endParaRPr lang="en-US" altLang="ja-JP" sz="1100" dirty="0">
              <a:latin typeface="小塚ゴシック Pr6N L"/>
              <a:ea typeface="小塚ゴシック Pr6N L"/>
              <a:cs typeface="小塚ゴシック Pr6N L"/>
            </a:endParaRPr>
          </a:p>
          <a:p>
            <a:r>
              <a:rPr lang="ja-JP" altLang="en-US" sz="1100" dirty="0">
                <a:latin typeface="小塚ゴシック Pr6N L"/>
                <a:ea typeface="小塚ゴシック Pr6N L"/>
                <a:cs typeface="小塚ゴシック Pr6N L"/>
              </a:rPr>
              <a:t>線量・医療機関の診察時間・福祉</a:t>
            </a:r>
            <a:endParaRPr lang="en-US" altLang="ja-JP" sz="1100" dirty="0">
              <a:latin typeface="小塚ゴシック Pr6N L"/>
              <a:ea typeface="小塚ゴシック Pr6N L"/>
              <a:cs typeface="小塚ゴシック Pr6N L"/>
            </a:endParaRPr>
          </a:p>
          <a:p>
            <a:r>
              <a:rPr lang="ja-JP" altLang="en-US" sz="1100" dirty="0">
                <a:latin typeface="小塚ゴシック Pr6N L"/>
                <a:ea typeface="小塚ゴシック Pr6N L"/>
                <a:cs typeface="小塚ゴシック Pr6N L"/>
              </a:rPr>
              <a:t>施設の入居可能人数・公営住宅の</a:t>
            </a:r>
            <a:endParaRPr lang="en-US" altLang="ja-JP" sz="1100" dirty="0">
              <a:latin typeface="小塚ゴシック Pr6N L"/>
              <a:ea typeface="小塚ゴシック Pr6N L"/>
              <a:cs typeface="小塚ゴシック Pr6N L"/>
            </a:endParaRPr>
          </a:p>
          <a:p>
            <a:r>
              <a:rPr lang="ja-JP" altLang="en-US" sz="1100" dirty="0">
                <a:latin typeface="小塚ゴシック Pr6N L"/>
                <a:ea typeface="小塚ゴシック Pr6N L"/>
                <a:cs typeface="小塚ゴシック Pr6N L"/>
              </a:rPr>
              <a:t>整備情報・商店街の販売品目など多岐にわたる。</a:t>
            </a:r>
            <a:endParaRPr lang="en-US" altLang="ja-JP" sz="1100" dirty="0">
              <a:latin typeface="小塚ゴシック Pr6N L"/>
              <a:ea typeface="小塚ゴシック Pr6N L"/>
              <a:cs typeface="小塚ゴシック Pr6N L"/>
            </a:endParaRPr>
          </a:p>
          <a:p>
            <a:endParaRPr lang="en-US" altLang="ja-JP" sz="1100" dirty="0">
              <a:latin typeface="小塚ゴシック Pr6N L"/>
              <a:ea typeface="小塚ゴシック Pr6N L"/>
              <a:cs typeface="小塚ゴシック Pr6N L"/>
            </a:endParaRPr>
          </a:p>
          <a:p>
            <a:r>
              <a:rPr lang="ja-JP" altLang="en-US" sz="1100" dirty="0">
                <a:latin typeface="小塚ゴシック Pr6N L"/>
                <a:ea typeface="小塚ゴシック Pr6N L"/>
                <a:cs typeface="小塚ゴシック Pr6N L"/>
              </a:rPr>
              <a:t>さらに特定の地域を設定すると、選択した地域がトップ画面で表示される</a:t>
            </a:r>
            <a:endParaRPr lang="en-US" altLang="ja-JP" sz="1100" dirty="0">
              <a:latin typeface="小塚ゴシック Pr6N L"/>
              <a:ea typeface="小塚ゴシック Pr6N L"/>
              <a:cs typeface="小塚ゴシック Pr6N L"/>
            </a:endParaRPr>
          </a:p>
          <a:p>
            <a:r>
              <a:rPr lang="ja-JP" altLang="en-US" sz="1100" dirty="0">
                <a:latin typeface="小塚ゴシック Pr6N L"/>
                <a:ea typeface="小塚ゴシック Pr6N L"/>
                <a:cs typeface="小塚ゴシック Pr6N L"/>
              </a:rPr>
              <a:t>ようになり、情報が更新された際にはスマートフォンに通知が行われる</a:t>
            </a:r>
            <a:endParaRPr lang="en-US" altLang="ja-JP" sz="1100" dirty="0">
              <a:latin typeface="小塚ゴシック Pr6N L"/>
              <a:ea typeface="小塚ゴシック Pr6N L"/>
              <a:cs typeface="小塚ゴシック Pr6N L"/>
            </a:endParaRPr>
          </a:p>
          <a:p>
            <a:r>
              <a:rPr lang="ja-JP" altLang="en-US" sz="1100" dirty="0">
                <a:latin typeface="小塚ゴシック Pr6N L"/>
                <a:ea typeface="小塚ゴシック Pr6N L"/>
                <a:cs typeface="小塚ゴシック Pr6N L"/>
              </a:rPr>
              <a:t>仕様になっている。</a:t>
            </a:r>
            <a:endParaRPr lang="en-US" altLang="ja-JP" sz="1100" dirty="0">
              <a:latin typeface="小塚ゴシック Pr6N L"/>
              <a:ea typeface="小塚ゴシック Pr6N L"/>
              <a:cs typeface="小塚ゴシック Pr6N L"/>
            </a:endParaRPr>
          </a:p>
          <a:p>
            <a:endParaRPr lang="en-US" altLang="ja-JP" sz="1100" dirty="0">
              <a:latin typeface="小塚ゴシック Pr6N L"/>
              <a:ea typeface="小塚ゴシック Pr6N L"/>
              <a:cs typeface="小塚ゴシック Pr6N L"/>
            </a:endParaRPr>
          </a:p>
          <a:p>
            <a:r>
              <a:rPr lang="ja-JP" altLang="en-US" sz="1100" dirty="0">
                <a:latin typeface="小塚ゴシック Pr6N L"/>
                <a:ea typeface="小塚ゴシック Pr6N L"/>
                <a:cs typeface="小塚ゴシック Pr6N L"/>
              </a:rPr>
              <a:t>アプリを通して提供されるデータは県が公開している情報だけではなく、</a:t>
            </a:r>
            <a:endParaRPr lang="en-US" altLang="ja-JP" sz="1100" dirty="0">
              <a:latin typeface="小塚ゴシック Pr6N L"/>
              <a:ea typeface="小塚ゴシック Pr6N L"/>
              <a:cs typeface="小塚ゴシック Pr6N L"/>
            </a:endParaRPr>
          </a:p>
          <a:p>
            <a:r>
              <a:rPr lang="ja-JP" altLang="en-US" sz="1100" dirty="0">
                <a:latin typeface="小塚ゴシック Pr6N L"/>
                <a:ea typeface="小塚ゴシック Pr6N L"/>
                <a:cs typeface="小塚ゴシック Pr6N L"/>
              </a:rPr>
              <a:t>避難地域と避難者の受入や自主避難者の多い</a:t>
            </a:r>
            <a:r>
              <a:rPr lang="en-US" altLang="ja-JP" sz="1100" dirty="0">
                <a:latin typeface="小塚ゴシック Pr6N L"/>
                <a:ea typeface="小塚ゴシック Pr6N L"/>
                <a:cs typeface="小塚ゴシック Pr6N L"/>
              </a:rPr>
              <a:t>30</a:t>
            </a:r>
            <a:r>
              <a:rPr lang="ja-JP" altLang="en-US" sz="1100" dirty="0">
                <a:latin typeface="小塚ゴシック Pr6N L"/>
                <a:ea typeface="小塚ゴシック Pr6N L"/>
                <a:cs typeface="小塚ゴシック Pr6N L"/>
              </a:rPr>
              <a:t>市町村が独自に情報</a:t>
            </a:r>
            <a:endParaRPr lang="en-US" altLang="ja-JP" sz="1100" dirty="0">
              <a:latin typeface="小塚ゴシック Pr6N L"/>
              <a:ea typeface="小塚ゴシック Pr6N L"/>
              <a:cs typeface="小塚ゴシック Pr6N L"/>
            </a:endParaRPr>
          </a:p>
          <a:p>
            <a:r>
              <a:rPr lang="ja-JP" altLang="en-US" sz="1100" dirty="0">
                <a:latin typeface="小塚ゴシック Pr6N L"/>
                <a:ea typeface="小塚ゴシック Pr6N L"/>
                <a:cs typeface="小塚ゴシック Pr6N L"/>
              </a:rPr>
              <a:t>提供できるようになっている。オープンデータをアプリに流し込むのでは</a:t>
            </a:r>
            <a:endParaRPr lang="en-US" altLang="ja-JP" sz="1100" dirty="0">
              <a:latin typeface="小塚ゴシック Pr6N L"/>
              <a:ea typeface="小塚ゴシック Pr6N L"/>
              <a:cs typeface="小塚ゴシック Pr6N L"/>
            </a:endParaRPr>
          </a:p>
          <a:p>
            <a:r>
              <a:rPr lang="ja-JP" altLang="en-US" sz="1100" dirty="0">
                <a:latin typeface="小塚ゴシック Pr6N L"/>
                <a:ea typeface="小塚ゴシック Pr6N L"/>
                <a:cs typeface="小塚ゴシック Pr6N L"/>
              </a:rPr>
              <a:t>なく、アプリのために蓄積された情報をオープンデータとして公開する</a:t>
            </a:r>
            <a:endParaRPr lang="en-US" altLang="ja-JP" sz="1100" dirty="0">
              <a:latin typeface="小塚ゴシック Pr6N L"/>
              <a:ea typeface="小塚ゴシック Pr6N L"/>
              <a:cs typeface="小塚ゴシック Pr6N L"/>
            </a:endParaRPr>
          </a:p>
          <a:p>
            <a:r>
              <a:rPr lang="ja-JP" altLang="en-US" sz="1100" dirty="0">
                <a:latin typeface="小塚ゴシック Pr6N L"/>
                <a:ea typeface="小塚ゴシック Pr6N L"/>
                <a:cs typeface="小塚ゴシック Pr6N L"/>
              </a:rPr>
              <a:t>仕組みは、この事業の一つの特徴である。</a:t>
            </a:r>
            <a:endParaRPr lang="en-US" altLang="ja-JP" sz="1100" dirty="0">
              <a:latin typeface="小塚ゴシック Pr6N L"/>
              <a:ea typeface="小塚ゴシック Pr6N L"/>
              <a:cs typeface="小塚ゴシック Pr6N L"/>
            </a:endParaRPr>
          </a:p>
        </p:txBody>
      </p:sp>
      <p:sp>
        <p:nvSpPr>
          <p:cNvPr id="44" name="正方形/長方形 43"/>
          <p:cNvSpPr/>
          <p:nvPr/>
        </p:nvSpPr>
        <p:spPr>
          <a:xfrm>
            <a:off x="5292" y="0"/>
            <a:ext cx="9906000" cy="1252759"/>
          </a:xfrm>
          <a:prstGeom prst="rect">
            <a:avLst/>
          </a:prstGeom>
          <a:solidFill>
            <a:srgbClr val="00D861"/>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grpSp>
        <p:nvGrpSpPr>
          <p:cNvPr id="45" name="図形グループ 44"/>
          <p:cNvGrpSpPr/>
          <p:nvPr/>
        </p:nvGrpSpPr>
        <p:grpSpPr>
          <a:xfrm>
            <a:off x="6255233" y="250008"/>
            <a:ext cx="752743" cy="752743"/>
            <a:chOff x="6255233" y="281179"/>
            <a:chExt cx="752743" cy="752743"/>
          </a:xfrm>
        </p:grpSpPr>
        <p:sp>
          <p:nvSpPr>
            <p:cNvPr id="48" name="角丸四角形 47"/>
            <p:cNvSpPr/>
            <p:nvPr/>
          </p:nvSpPr>
          <p:spPr>
            <a:xfrm>
              <a:off x="6255233" y="281179"/>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6308439" y="334385"/>
              <a:ext cx="646331" cy="646331"/>
            </a:xfrm>
            <a:prstGeom prst="rect">
              <a:avLst/>
            </a:prstGeom>
            <a:noFill/>
          </p:spPr>
          <p:txBody>
            <a:bodyPr wrap="none" rtlCol="0">
              <a:spAutoFit/>
            </a:bodyPr>
            <a:lstStyle/>
            <a:p>
              <a:r>
                <a:rPr kumimoji="1" lang="ja-JP" altLang="en-US" dirty="0">
                  <a:solidFill>
                    <a:srgbClr val="CCFFCC"/>
                  </a:solidFill>
                  <a:latin typeface="小塚ゴシック Pr6N M"/>
                  <a:ea typeface="小塚ゴシック Pr6N M"/>
                  <a:cs typeface="小塚ゴシック Pr6N M"/>
                </a:rPr>
                <a:t>防災</a:t>
              </a:r>
              <a:endParaRPr kumimoji="1" lang="en-US" altLang="ja-JP" dirty="0">
                <a:solidFill>
                  <a:srgbClr val="CCFFCC"/>
                </a:solidFill>
                <a:latin typeface="小塚ゴシック Pr6N M"/>
                <a:ea typeface="小塚ゴシック Pr6N M"/>
                <a:cs typeface="小塚ゴシック Pr6N M"/>
              </a:endParaRPr>
            </a:p>
            <a:p>
              <a:r>
                <a:rPr lang="ja-JP" altLang="en-US" dirty="0">
                  <a:solidFill>
                    <a:srgbClr val="CCFFCC"/>
                  </a:solidFill>
                  <a:latin typeface="小塚ゴシック Pr6N M"/>
                  <a:ea typeface="小塚ゴシック Pr6N M"/>
                  <a:cs typeface="小塚ゴシック Pr6N M"/>
                </a:rPr>
                <a:t>減災</a:t>
              </a:r>
              <a:endParaRPr kumimoji="1" lang="ja-JP" altLang="en-US" dirty="0">
                <a:solidFill>
                  <a:srgbClr val="CCFFCC"/>
                </a:solidFill>
                <a:latin typeface="小塚ゴシック Pr6N M"/>
                <a:ea typeface="小塚ゴシック Pr6N M"/>
                <a:cs typeface="小塚ゴシック Pr6N M"/>
              </a:endParaRPr>
            </a:p>
          </p:txBody>
        </p:sp>
      </p:grpSp>
      <p:grpSp>
        <p:nvGrpSpPr>
          <p:cNvPr id="50" name="図形グループ 49"/>
          <p:cNvGrpSpPr/>
          <p:nvPr/>
        </p:nvGrpSpPr>
        <p:grpSpPr>
          <a:xfrm>
            <a:off x="8089329" y="250008"/>
            <a:ext cx="752743" cy="752743"/>
            <a:chOff x="8060984" y="281179"/>
            <a:chExt cx="752743" cy="752743"/>
          </a:xfrm>
          <a:solidFill>
            <a:schemeClr val="bg1"/>
          </a:solidFill>
        </p:grpSpPr>
        <p:sp>
          <p:nvSpPr>
            <p:cNvPr id="51" name="角丸四角形 50"/>
            <p:cNvSpPr/>
            <p:nvPr/>
          </p:nvSpPr>
          <p:spPr>
            <a:xfrm>
              <a:off x="8060984" y="281179"/>
              <a:ext cx="752743" cy="752743"/>
            </a:xfrm>
            <a:prstGeom prst="roundRect">
              <a:avLst/>
            </a:prstGeom>
            <a:grp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8114190" y="334385"/>
              <a:ext cx="646331" cy="646331"/>
            </a:xfrm>
            <a:prstGeom prst="rect">
              <a:avLst/>
            </a:prstGeom>
            <a:grpFill/>
            <a:ln>
              <a:solidFill>
                <a:schemeClr val="bg1"/>
              </a:solidFill>
            </a:ln>
          </p:spPr>
          <p:txBody>
            <a:bodyPr wrap="none" rtlCol="0">
              <a:spAutoFit/>
            </a:bodyPr>
            <a:lstStyle/>
            <a:p>
              <a:r>
                <a:rPr lang="ja-JP" altLang="en-US" dirty="0">
                  <a:solidFill>
                    <a:srgbClr val="1CCC3F"/>
                  </a:solidFill>
                  <a:latin typeface="小塚ゴシック Pr6N M"/>
                  <a:ea typeface="小塚ゴシック Pr6N M"/>
                  <a:cs typeface="小塚ゴシック Pr6N M"/>
                </a:rPr>
                <a:t>産業</a:t>
              </a:r>
              <a:endParaRPr lang="en-US" altLang="ja-JP" dirty="0">
                <a:solidFill>
                  <a:srgbClr val="1CCC3F"/>
                </a:solidFill>
                <a:latin typeface="小塚ゴシック Pr6N M"/>
                <a:ea typeface="小塚ゴシック Pr6N M"/>
                <a:cs typeface="小塚ゴシック Pr6N M"/>
              </a:endParaRPr>
            </a:p>
            <a:p>
              <a:r>
                <a:rPr lang="ja-JP" altLang="en-US" dirty="0">
                  <a:solidFill>
                    <a:srgbClr val="1CCC3F"/>
                  </a:solidFill>
                  <a:latin typeface="小塚ゴシック Pr6N M"/>
                  <a:ea typeface="小塚ゴシック Pr6N M"/>
                  <a:cs typeface="小塚ゴシック Pr6N M"/>
                </a:rPr>
                <a:t>創出</a:t>
              </a:r>
              <a:endParaRPr kumimoji="1" lang="en-US" altLang="ja-JP" dirty="0">
                <a:solidFill>
                  <a:srgbClr val="1CCC3F"/>
                </a:solidFill>
                <a:latin typeface="小塚ゴシック Pr6N M"/>
                <a:ea typeface="小塚ゴシック Pr6N M"/>
                <a:cs typeface="小塚ゴシック Pr6N M"/>
              </a:endParaRPr>
            </a:p>
          </p:txBody>
        </p:sp>
      </p:grpSp>
      <p:grpSp>
        <p:nvGrpSpPr>
          <p:cNvPr id="53" name="図形グループ 52"/>
          <p:cNvGrpSpPr/>
          <p:nvPr/>
        </p:nvGrpSpPr>
        <p:grpSpPr>
          <a:xfrm>
            <a:off x="7172281" y="250008"/>
            <a:ext cx="752743" cy="752743"/>
            <a:chOff x="7154801" y="281179"/>
            <a:chExt cx="752743" cy="752743"/>
          </a:xfrm>
        </p:grpSpPr>
        <p:sp>
          <p:nvSpPr>
            <p:cNvPr id="54" name="角丸四角形 53"/>
            <p:cNvSpPr/>
            <p:nvPr/>
          </p:nvSpPr>
          <p:spPr>
            <a:xfrm>
              <a:off x="7154801" y="281179"/>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7208007" y="334385"/>
              <a:ext cx="646331" cy="646331"/>
            </a:xfrm>
            <a:prstGeom prst="rect">
              <a:avLst/>
            </a:prstGeom>
            <a:noFill/>
          </p:spPr>
          <p:txBody>
            <a:bodyPr wrap="none" rtlCol="0">
              <a:spAutoFit/>
            </a:bodyPr>
            <a:lstStyle/>
            <a:p>
              <a:r>
                <a:rPr lang="ja-JP" altLang="en-US" dirty="0">
                  <a:solidFill>
                    <a:srgbClr val="CCFFCC"/>
                  </a:solidFill>
                  <a:latin typeface="小塚ゴシック Pr6N M"/>
                  <a:ea typeface="小塚ゴシック Pr6N M"/>
                  <a:cs typeface="小塚ゴシック Pr6N M"/>
                </a:rPr>
                <a:t>少子</a:t>
              </a:r>
              <a:endParaRPr lang="en-US" altLang="ja-JP" dirty="0">
                <a:solidFill>
                  <a:srgbClr val="CCFFCC"/>
                </a:solidFill>
                <a:latin typeface="小塚ゴシック Pr6N M"/>
                <a:ea typeface="小塚ゴシック Pr6N M"/>
                <a:cs typeface="小塚ゴシック Pr6N M"/>
              </a:endParaRPr>
            </a:p>
            <a:p>
              <a:r>
                <a:rPr lang="ja-JP" altLang="en-US" dirty="0">
                  <a:solidFill>
                    <a:srgbClr val="CCFFCC"/>
                  </a:solidFill>
                  <a:latin typeface="小塚ゴシック Pr6N M"/>
                  <a:ea typeface="小塚ゴシック Pr6N M"/>
                  <a:cs typeface="小塚ゴシック Pr6N M"/>
                </a:rPr>
                <a:t>高齢</a:t>
              </a:r>
              <a:endParaRPr lang="en-US" altLang="ja-JP" dirty="0">
                <a:solidFill>
                  <a:srgbClr val="CCFFCC"/>
                </a:solidFill>
                <a:latin typeface="小塚ゴシック Pr6N M"/>
                <a:ea typeface="小塚ゴシック Pr6N M"/>
                <a:cs typeface="小塚ゴシック Pr6N M"/>
              </a:endParaRPr>
            </a:p>
          </p:txBody>
        </p:sp>
      </p:grpSp>
      <p:sp>
        <p:nvSpPr>
          <p:cNvPr id="56" name="角丸四角形 55"/>
          <p:cNvSpPr/>
          <p:nvPr/>
        </p:nvSpPr>
        <p:spPr>
          <a:xfrm>
            <a:off x="9006672" y="250008"/>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9059584" y="259585"/>
            <a:ext cx="684803" cy="738664"/>
          </a:xfrm>
          <a:prstGeom prst="rect">
            <a:avLst/>
          </a:prstGeom>
          <a:noFill/>
        </p:spPr>
        <p:txBody>
          <a:bodyPr wrap="none" rtlCol="0">
            <a:spAutoFit/>
          </a:bodyPr>
          <a:lstStyle/>
          <a:p>
            <a:r>
              <a:rPr lang="ja-JP" altLang="en-US" sz="1400" dirty="0">
                <a:solidFill>
                  <a:srgbClr val="AFFFBD"/>
                </a:solidFill>
                <a:latin typeface="小塚ゴシック Pr6N M"/>
                <a:ea typeface="小塚ゴシック Pr6N M"/>
                <a:cs typeface="小塚ゴシック Pr6N M"/>
              </a:rPr>
              <a:t>防犯</a:t>
            </a:r>
            <a:endParaRPr lang="en-US" altLang="ja-JP" sz="1400" dirty="0">
              <a:solidFill>
                <a:srgbClr val="AFFFBD"/>
              </a:solidFill>
              <a:latin typeface="小塚ゴシック Pr6N M"/>
              <a:ea typeface="小塚ゴシック Pr6N M"/>
              <a:cs typeface="小塚ゴシック Pr6N M"/>
            </a:endParaRPr>
          </a:p>
          <a:p>
            <a:r>
              <a:rPr lang="ja-JP" altLang="en-US" sz="1400" dirty="0">
                <a:solidFill>
                  <a:srgbClr val="AFFFBD"/>
                </a:solidFill>
                <a:latin typeface="小塚ゴシック Pr6N M"/>
                <a:ea typeface="小塚ゴシック Pr6N M"/>
                <a:cs typeface="小塚ゴシック Pr6N M"/>
              </a:rPr>
              <a:t>医療</a:t>
            </a:r>
            <a:endParaRPr lang="en-US" altLang="ja-JP" sz="1400" dirty="0">
              <a:solidFill>
                <a:srgbClr val="AFFFBD"/>
              </a:solidFill>
              <a:latin typeface="小塚ゴシック Pr6N M"/>
              <a:ea typeface="小塚ゴシック Pr6N M"/>
              <a:cs typeface="小塚ゴシック Pr6N M"/>
            </a:endParaRPr>
          </a:p>
          <a:p>
            <a:r>
              <a:rPr lang="ja-JP" altLang="en-US" sz="1400" dirty="0">
                <a:solidFill>
                  <a:srgbClr val="AFFFBD"/>
                </a:solidFill>
                <a:latin typeface="小塚ゴシック Pr6N M"/>
                <a:ea typeface="小塚ゴシック Pr6N M"/>
                <a:cs typeface="小塚ゴシック Pr6N M"/>
              </a:rPr>
              <a:t>教育</a:t>
            </a:r>
            <a:r>
              <a:rPr lang="ja-JP" altLang="en-US" sz="1000" dirty="0">
                <a:solidFill>
                  <a:srgbClr val="AFFFBD"/>
                </a:solidFill>
                <a:latin typeface="小塚ゴシック Pr6N M"/>
                <a:ea typeface="小塚ゴシック Pr6N M"/>
                <a:cs typeface="小塚ゴシック Pr6N M"/>
              </a:rPr>
              <a:t>等</a:t>
            </a:r>
            <a:endParaRPr lang="en-US" altLang="ja-JP" dirty="0">
              <a:solidFill>
                <a:srgbClr val="AFFFBD"/>
              </a:solidFill>
              <a:latin typeface="小塚ゴシック Pr6N M"/>
              <a:ea typeface="小塚ゴシック Pr6N M"/>
              <a:cs typeface="小塚ゴシック Pr6N M"/>
            </a:endParaRPr>
          </a:p>
        </p:txBody>
      </p:sp>
      <p:sp>
        <p:nvSpPr>
          <p:cNvPr id="60"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a:solidFill>
                  <a:srgbClr val="FFFFFF"/>
                </a:solidFill>
                <a:latin typeface="小塚ゴシック Pr6N R"/>
                <a:ea typeface="小塚ゴシック Pr6N R"/>
                <a:cs typeface="小塚ゴシック Pr6N R"/>
              </a:rPr>
              <a:t>離れていても知りたい、ふるさとのこと。　</a:t>
            </a:r>
            <a:endParaRPr kumimoji="1" lang="ja-JP" altLang="en-US" sz="1400" dirty="0">
              <a:solidFill>
                <a:srgbClr val="FFFFFF"/>
              </a:solidFill>
              <a:latin typeface="小塚ゴシック Pr6N R"/>
              <a:ea typeface="小塚ゴシック Pr6N R"/>
              <a:cs typeface="小塚ゴシック Pr6N R"/>
            </a:endParaRPr>
          </a:p>
        </p:txBody>
      </p:sp>
      <p:sp>
        <p:nvSpPr>
          <p:cNvPr id="65"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a:solidFill>
                  <a:srgbClr val="FFFFFF"/>
                </a:solidFill>
                <a:latin typeface="小塚ゴシック Pr6N R"/>
                <a:ea typeface="小塚ゴシック Pr6N R"/>
                <a:cs typeface="小塚ゴシック Pr6N R"/>
              </a:rPr>
              <a:t>By</a:t>
            </a:r>
            <a:r>
              <a:rPr lang="ja-JP" altLang="en-US" sz="1400" dirty="0">
                <a:solidFill>
                  <a:srgbClr val="FFFFFF"/>
                </a:solidFill>
                <a:latin typeface="小塚ゴシック Pr6N R"/>
                <a:ea typeface="小塚ゴシック Pr6N R"/>
                <a:cs typeface="小塚ゴシック Pr6N R"/>
              </a:rPr>
              <a:t> 福島県</a:t>
            </a:r>
            <a:endParaRPr kumimoji="1" lang="ja-JP" altLang="en-US" sz="1400" dirty="0">
              <a:solidFill>
                <a:srgbClr val="FFFFFF"/>
              </a:solidFill>
              <a:latin typeface="小塚ゴシック Pr6N R"/>
              <a:ea typeface="小塚ゴシック Pr6N R"/>
              <a:cs typeface="小塚ゴシック Pr6N R"/>
            </a:endParaRPr>
          </a:p>
        </p:txBody>
      </p:sp>
      <p:sp>
        <p:nvSpPr>
          <p:cNvPr id="69" name="テキスト ボックス 68"/>
          <p:cNvSpPr txBox="1"/>
          <p:nvPr/>
        </p:nvSpPr>
        <p:spPr>
          <a:xfrm>
            <a:off x="2386603" y="4209457"/>
            <a:ext cx="2383986" cy="230832"/>
          </a:xfrm>
          <a:prstGeom prst="rect">
            <a:avLst/>
          </a:prstGeom>
          <a:noFill/>
        </p:spPr>
        <p:txBody>
          <a:bodyPr wrap="none" rtlCol="0">
            <a:spAutoFit/>
          </a:bodyPr>
          <a:lstStyle/>
          <a:p>
            <a:r>
              <a:rPr lang="ja-JP" altLang="en-US" sz="900" dirty="0">
                <a:latin typeface="小塚ゴシック Pr6N L"/>
                <a:ea typeface="小塚ゴシック Pr6N L"/>
                <a:cs typeface="小塚ゴシック Pr6N L"/>
              </a:rPr>
              <a:t>情報は</a:t>
            </a:r>
            <a:r>
              <a:rPr lang="en-US" altLang="ja-JP" sz="900" dirty="0">
                <a:latin typeface="小塚ゴシック Pr6N L"/>
                <a:ea typeface="小塚ゴシック Pr6N L"/>
                <a:cs typeface="小塚ゴシック Pr6N L"/>
              </a:rPr>
              <a:t>iOS</a:t>
            </a:r>
            <a:r>
              <a:rPr lang="ja-JP" altLang="en-US" sz="900" dirty="0" err="1">
                <a:latin typeface="小塚ゴシック Pr6N L"/>
                <a:ea typeface="小塚ゴシック Pr6N L"/>
                <a:cs typeface="小塚ゴシック Pr6N L"/>
              </a:rPr>
              <a:t>、</a:t>
            </a:r>
            <a:r>
              <a:rPr lang="en-US" altLang="ja-JP" sz="900" dirty="0">
                <a:latin typeface="小塚ゴシック Pr6N L"/>
                <a:ea typeface="小塚ゴシック Pr6N L"/>
                <a:cs typeface="小塚ゴシック Pr6N L"/>
              </a:rPr>
              <a:t>Android</a:t>
            </a:r>
            <a:r>
              <a:rPr lang="ja-JP" altLang="en-US" sz="900" dirty="0" err="1">
                <a:latin typeface="小塚ゴシック Pr6N L"/>
                <a:ea typeface="小塚ゴシック Pr6N L"/>
                <a:cs typeface="小塚ゴシック Pr6N L"/>
              </a:rPr>
              <a:t>、</a:t>
            </a:r>
            <a:r>
              <a:rPr lang="ja-JP" altLang="en-US" sz="900" dirty="0">
                <a:latin typeface="小塚ゴシック Pr6N L"/>
                <a:ea typeface="小塚ゴシック Pr6N L"/>
                <a:cs typeface="小塚ゴシック Pr6N L"/>
              </a:rPr>
              <a:t>ポータルサイトにて提供</a:t>
            </a:r>
            <a:endParaRPr lang="en-US" altLang="ja-JP" sz="900" dirty="0">
              <a:latin typeface="小塚ゴシック Pr6N L"/>
              <a:ea typeface="小塚ゴシック Pr6N L"/>
              <a:cs typeface="小塚ゴシック Pr6N L"/>
            </a:endParaRPr>
          </a:p>
        </p:txBody>
      </p:sp>
      <p:sp>
        <p:nvSpPr>
          <p:cNvPr id="70" name="タイトル 1"/>
          <p:cNvSpPr txBox="1">
            <a:spLocks/>
          </p:cNvSpPr>
          <p:nvPr/>
        </p:nvSpPr>
        <p:spPr>
          <a:xfrm>
            <a:off x="45112" y="222937"/>
            <a:ext cx="5024872" cy="744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a:solidFill>
                  <a:schemeClr val="bg1"/>
                </a:solidFill>
                <a:latin typeface="小塚ゴシック Pro M"/>
                <a:ea typeface="小塚ゴシック Pro M"/>
                <a:cs typeface="小塚ゴシック Pro M"/>
              </a:rPr>
              <a:t>福島県</a:t>
            </a:r>
            <a:r>
              <a:rPr lang="en-US" altLang="ja-JP" sz="3600">
                <a:solidFill>
                  <a:schemeClr val="bg1"/>
                </a:solidFill>
                <a:latin typeface="小塚ゴシック Pro M"/>
                <a:ea typeface="小塚ゴシック Pro M"/>
                <a:cs typeface="小塚ゴシック Pro M"/>
              </a:rPr>
              <a:t> </a:t>
            </a:r>
            <a:r>
              <a:rPr lang="ja-JP" altLang="en-US" sz="3600">
                <a:solidFill>
                  <a:schemeClr val="bg1"/>
                </a:solidFill>
                <a:latin typeface="小塚ゴシック Pro M"/>
                <a:ea typeface="小塚ゴシック Pro M"/>
                <a:cs typeface="小塚ゴシック Pro M"/>
              </a:rPr>
              <a:t>帰還支援アプリ</a:t>
            </a:r>
            <a:endParaRPr lang="ja-JP" altLang="en-US" sz="3600" dirty="0">
              <a:solidFill>
                <a:schemeClr val="bg1"/>
              </a:solidFill>
              <a:latin typeface="小塚ゴシック Pro M"/>
              <a:ea typeface="小塚ゴシック Pro M"/>
              <a:cs typeface="小塚ゴシック Pro M"/>
            </a:endParaRPr>
          </a:p>
        </p:txBody>
      </p:sp>
      <p:pic>
        <p:nvPicPr>
          <p:cNvPr id="6" name="図 5"/>
          <p:cNvPicPr>
            <a:picLocks noChangeAspect="1"/>
          </p:cNvPicPr>
          <p:nvPr/>
        </p:nvPicPr>
        <p:blipFill>
          <a:blip r:embed="rId9"/>
          <a:stretch>
            <a:fillRect/>
          </a:stretch>
        </p:blipFill>
        <p:spPr>
          <a:xfrm>
            <a:off x="2439835" y="2156164"/>
            <a:ext cx="2301860" cy="2080938"/>
          </a:xfrm>
          <a:prstGeom prst="rect">
            <a:avLst/>
          </a:prstGeom>
        </p:spPr>
      </p:pic>
    </p:spTree>
    <p:extLst>
      <p:ext uri="{BB962C8B-B14F-4D97-AF65-F5344CB8AC3E}">
        <p14:creationId xmlns:p14="http://schemas.microsoft.com/office/powerpoint/2010/main" val="1176099422"/>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cmpd="sng">
          <a:solidFill>
            <a:srgbClr val="308007"/>
          </a:solidFill>
        </a:ln>
      </a:spPr>
      <a:bodyPr rtlCol="0" anchor="ctr"/>
      <a:lstStyle>
        <a:defPPr algn="ctr">
          <a:defRPr kumimoji="1" sz="1200" dirty="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513</Words>
  <Application>Microsoft Office PowerPoint</Application>
  <PresentationFormat>A4 210 x 297 mm</PresentationFormat>
  <Paragraphs>100</Paragraphs>
  <Slides>2</Slides>
  <Notes>2</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ＭＳ Ｐゴシック</vt:lpstr>
      <vt:lpstr>Osaka</vt:lpstr>
      <vt:lpstr>ヒラギノ角ゴ Pro W3</vt:lpstr>
      <vt:lpstr>フォントポにほんご</vt:lpstr>
      <vt:lpstr>小塚ゴシック Pr6N L</vt:lpstr>
      <vt:lpstr>小塚ゴシック Pr6N M</vt:lpstr>
      <vt:lpstr>小塚ゴシック Pr6N R</vt:lpstr>
      <vt:lpstr>小塚ゴシック Pro M</vt:lpstr>
      <vt:lpstr>Arial</vt:lpstr>
      <vt:lpstr>Calibri</vt:lpstr>
      <vt:lpstr>Corbel</vt:lpstr>
      <vt:lpstr>Wingdings</vt:lpstr>
      <vt:lpstr>ホワイト</vt:lpstr>
      <vt:lpstr>福島県 帰還支援アプリ</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2018-02-21T08:12:46Z</dcterms:created>
  <dcterms:modified xsi:type="dcterms:W3CDTF">2018-02-21T08:12:49Z</dcterms:modified>
</cp:coreProperties>
</file>