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60" r:id="rId2"/>
    <p:sldId id="256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8803"/>
    <a:srgbClr val="49C85B"/>
    <a:srgbClr val="1CB900"/>
    <a:srgbClr val="00D861"/>
    <a:srgbClr val="00C877"/>
    <a:srgbClr val="38FF59"/>
    <a:srgbClr val="00FF00"/>
    <a:srgbClr val="308007"/>
    <a:srgbClr val="64AA57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6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26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file://localhost/Users/meg/Desktop/%E7%89%B9%E7%A0%94/%E7%89%B9%E7%A0%94OD/%E3%82%A2%E3%82%A4%E3%82%B3%E3%83%B3/%E3%83%8F%E3%83%86%E3%83%8A.png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file://localhost/Users/meg/Desktop/%E7%89%B9%E7%A0%94/%E7%89%B9%E7%A0%94OD/%E3%82%A2%E3%82%A4%E3%82%B3%E3%83%B3/%E3%81%B2%E3%82%89%E3%82%81%E3%81%8D.png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角丸四角形 79"/>
          <p:cNvSpPr/>
          <p:nvPr/>
        </p:nvSpPr>
        <p:spPr>
          <a:xfrm>
            <a:off x="5052210" y="4549425"/>
            <a:ext cx="4743817" cy="1864775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片側の 2 つの角を丸めた四角形 31"/>
          <p:cNvSpPr/>
          <p:nvPr/>
        </p:nvSpPr>
        <p:spPr>
          <a:xfrm>
            <a:off x="5052210" y="4549425"/>
            <a:ext cx="4743817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-350" y="1496340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あなたが見かけた公共インフラの不具合を位置情報・写真・動画で報告！</a:t>
            </a:r>
            <a:endParaRPr lang="en-US" altLang="ja-JP" sz="1500" dirty="0" smtClean="0">
              <a:solidFill>
                <a:srgbClr val="308007"/>
              </a:solidFill>
              <a:latin typeface="小塚ゴシック Pr6N R"/>
              <a:ea typeface="小塚ゴシック Pr6N R"/>
              <a:cs typeface="小塚ゴシック Pr6N R"/>
            </a:endParaRPr>
          </a:p>
          <a:p>
            <a:pPr algn="l"/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市民協働で地域課題を共有し、効率的に解決できるスマートフォンアプリです。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6N R"/>
                <a:ea typeface="小塚ゴシック Pr6N R"/>
                <a:cs typeface="小塚ゴシック Pr6N R"/>
              </a:rPr>
              <a:t>（</a:t>
            </a:r>
            <a:r>
              <a:rPr lang="en-US" altLang="ja-JP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6N R"/>
                <a:ea typeface="小塚ゴシック Pr6N R"/>
                <a:cs typeface="小塚ゴシック Pr6N R"/>
              </a:rPr>
              <a:t>2014</a:t>
            </a:r>
            <a:r>
              <a:rPr lang="ja-JP" alt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6N R"/>
                <a:ea typeface="小塚ゴシック Pr6N R"/>
                <a:cs typeface="小塚ゴシック Pr6N R"/>
              </a:rPr>
              <a:t>年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6N R"/>
                <a:ea typeface="小塚ゴシック Pr6N R"/>
                <a:cs typeface="小塚ゴシック Pr6N R"/>
              </a:rPr>
              <a:t>　サービス開始</a:t>
            </a:r>
            <a:r>
              <a:rPr lang="ja-JP" alt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小塚ゴシック Pr6N R"/>
                <a:ea typeface="小塚ゴシック Pr6N R"/>
                <a:cs typeface="小塚ゴシック Pr6N R"/>
              </a:rPr>
              <a:t>）</a:t>
            </a:r>
            <a:endParaRPr lang="en-US" altLang="ja-JP" sz="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5" name="下矢印 44"/>
          <p:cNvSpPr/>
          <p:nvPr/>
        </p:nvSpPr>
        <p:spPr>
          <a:xfrm>
            <a:off x="7270969" y="4211662"/>
            <a:ext cx="302462" cy="317426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-348" y="2077445"/>
            <a:ext cx="9911640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図形グループ 13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</p:grpSpPr>
        <p:sp>
          <p:nvSpPr>
            <p:cNvPr id="11" name="角丸四角形 10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16" name="図形グループ 15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</p:grpSpPr>
        <p:sp>
          <p:nvSpPr>
            <p:cNvPr id="65" name="角丸四角形 64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19" name="図形グループ 18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67" name="角丸四角形 66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7208007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77" name="角丸四角形 76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49C85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49C85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49C85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pic>
        <p:nvPicPr>
          <p:cNvPr id="24" name="ハテナ.png" descr="/Users/meg/Desktop/特研/特研OD/アイコン/ハテナ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691" y="3198073"/>
            <a:ext cx="915309" cy="915309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5166303" y="2393001"/>
            <a:ext cx="2775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ちばレポ</a:t>
            </a:r>
            <a:r>
              <a:rPr kumimoji="1" lang="en-US" altLang="ja-JP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sz="1600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誕生の</a:t>
            </a:r>
            <a:r>
              <a:rPr kumimoji="1" lang="en-US" altLang="ja-JP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  <a:endParaRPr kumimoji="1" lang="ja-JP" altLang="en-US" dirty="0">
              <a:solidFill>
                <a:srgbClr val="308007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069983" y="2777517"/>
            <a:ext cx="4674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千葉市は公共インフラの不具合対応状況を市民になかなか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認識してもらえなかった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千葉市は緊縮財政等で土木関係職員数を削減しており、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老朽化したインフラを限られた人数で維持管理・更新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することが課題になっていた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30" name="ひらめき.png" descr="/Users/meg/Desktop/特研/特研OD/アイコン/ひらめき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691" y="5387291"/>
            <a:ext cx="915309" cy="915309"/>
          </a:xfrm>
          <a:prstGeom prst="rect">
            <a:avLst/>
          </a:prstGeom>
          <a:noFill/>
        </p:spPr>
      </p:pic>
      <p:sp>
        <p:nvSpPr>
          <p:cNvPr id="81" name="テキスト ボックス 80"/>
          <p:cNvSpPr txBox="1"/>
          <p:nvPr/>
        </p:nvSpPr>
        <p:spPr>
          <a:xfrm>
            <a:off x="5166303" y="4624945"/>
            <a:ext cx="299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ちばレポ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でこう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052210" y="5160585"/>
            <a:ext cx="4673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不具合対応状況が「見える化」されることで、千葉市と市民が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協力して地域のインフラ管理に取り組む意識が生まれた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不具合をクラウド上で一元管理・共有することで、行政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部門ごとの連携がスムーズになり、道路管理業務および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千葉市行政の効率化に繋がった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5050292" y="2327966"/>
            <a:ext cx="4743817" cy="1840961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あなたの見つけた「困った」が地域の課題を解決する！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千葉市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7" name="タイトル 1"/>
          <p:cNvSpPr>
            <a:spLocks noGrp="1"/>
          </p:cNvSpPr>
          <p:nvPr>
            <p:ph type="ctrTitle"/>
          </p:nvPr>
        </p:nvSpPr>
        <p:spPr>
          <a:xfrm>
            <a:off x="45112" y="254123"/>
            <a:ext cx="6535945" cy="744513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千葉市民協働レポート</a:t>
            </a:r>
            <a:r>
              <a:rPr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(</a:t>
            </a:r>
            <a:r>
              <a:rPr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ちばレポ</a:t>
            </a:r>
            <a:r>
              <a:rPr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)</a:t>
            </a:r>
            <a:endParaRPr kumimoji="1" lang="ja-JP" altLang="en-US" sz="32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26736" y="2182045"/>
            <a:ext cx="3914264" cy="583874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公共インフラの不具合をアプリで報告すると、</a:t>
            </a:r>
            <a:endParaRPr kumimoji="1"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市行政が対応・報告</a:t>
            </a:r>
            <a:r>
              <a:rPr lang="en-US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してくれる</a:t>
            </a:r>
            <a:endParaRPr kumimoji="1"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5158" y="22191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2" name="図 1" descr="S__15507460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03" y="3437723"/>
            <a:ext cx="1367062" cy="2374443"/>
          </a:xfrm>
          <a:prstGeom prst="rect">
            <a:avLst/>
          </a:prstGeom>
        </p:spPr>
      </p:pic>
      <p:pic>
        <p:nvPicPr>
          <p:cNvPr id="7" name="図 6" descr="S__15507461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98264" y="4796696"/>
            <a:ext cx="1754736" cy="1644098"/>
          </a:xfrm>
          <a:prstGeom prst="rect">
            <a:avLst/>
          </a:prstGeom>
        </p:spPr>
      </p:pic>
      <p:pic>
        <p:nvPicPr>
          <p:cNvPr id="10" name="図 9" descr="S__15507463.jp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98264" y="2918613"/>
            <a:ext cx="1754736" cy="1581203"/>
          </a:xfrm>
          <a:prstGeom prst="rect">
            <a:avLst/>
          </a:prstGeom>
        </p:spPr>
      </p:pic>
      <p:pic>
        <p:nvPicPr>
          <p:cNvPr id="8" name="図 7" descr="S__15507463.jpg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40584" y="3133670"/>
            <a:ext cx="1936974" cy="1058773"/>
          </a:xfrm>
          <a:prstGeom prst="rect">
            <a:avLst/>
          </a:prstGeom>
          <a:ln>
            <a:solidFill>
              <a:srgbClr val="118803"/>
            </a:solidFill>
          </a:ln>
        </p:spPr>
      </p:pic>
      <p:pic>
        <p:nvPicPr>
          <p:cNvPr id="12" name="図 11" descr="S__1550746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3660" y="4831208"/>
            <a:ext cx="1800191" cy="1582992"/>
          </a:xfrm>
          <a:prstGeom prst="rect">
            <a:avLst/>
          </a:prstGeom>
          <a:ln>
            <a:solidFill>
              <a:srgbClr val="118803"/>
            </a:solidFill>
          </a:ln>
        </p:spPr>
      </p:pic>
      <p:sp>
        <p:nvSpPr>
          <p:cNvPr id="47" name="テキスト ボックス 46"/>
          <p:cNvSpPr txBox="1"/>
          <p:nvPr/>
        </p:nvSpPr>
        <p:spPr>
          <a:xfrm>
            <a:off x="136239" y="5830337"/>
            <a:ext cx="133010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>
                <a:latin typeface="小塚ゴシック Pr6N L"/>
                <a:ea typeface="小塚ゴシック Pr6N L"/>
                <a:cs typeface="小塚ゴシック Pr6N L"/>
              </a:rPr>
              <a:t>スマートフォン版トップ画面</a:t>
            </a:r>
            <a:endParaRPr lang="en-US" altLang="ja-JP" sz="7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347403" y="4290608"/>
            <a:ext cx="1276257" cy="703669"/>
          </a:xfrm>
          <a:prstGeom prst="straightConnector1">
            <a:avLst/>
          </a:prstGeom>
          <a:ln w="28575" cmpd="sng">
            <a:solidFill>
              <a:srgbClr val="11880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2523434" y="4198825"/>
            <a:ext cx="0" cy="524998"/>
          </a:xfrm>
          <a:prstGeom prst="straightConnector1">
            <a:avLst/>
          </a:prstGeom>
          <a:ln w="28575" cmpd="sng">
            <a:solidFill>
              <a:srgbClr val="11880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4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pic>
        <p:nvPicPr>
          <p:cNvPr id="5" name="図 4" descr="アイディア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1292394"/>
            <a:ext cx="643434" cy="643434"/>
          </a:xfrm>
          <a:prstGeom prst="rect">
            <a:avLst/>
          </a:prstGeom>
        </p:spPr>
      </p:pic>
      <p:pic>
        <p:nvPicPr>
          <p:cNvPr id="8" name="図 7" descr="受賞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3" y="2841696"/>
            <a:ext cx="643434" cy="643434"/>
          </a:xfrm>
          <a:prstGeom prst="rect">
            <a:avLst/>
          </a:prstGeom>
        </p:spPr>
      </p:pic>
      <p:pic>
        <p:nvPicPr>
          <p:cNvPr id="10" name="図 9" descr="チーム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2333781"/>
            <a:ext cx="643434" cy="643434"/>
          </a:xfrm>
          <a:prstGeom prst="rect">
            <a:avLst/>
          </a:prstGeom>
        </p:spPr>
      </p:pic>
      <p:pic>
        <p:nvPicPr>
          <p:cNvPr id="11" name="図 10" descr="パソコン作業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67" y="1745423"/>
            <a:ext cx="643434" cy="643434"/>
          </a:xfrm>
          <a:prstGeom prst="rect">
            <a:avLst/>
          </a:prstGeom>
        </p:spPr>
      </p:pic>
      <p:pic>
        <p:nvPicPr>
          <p:cNvPr id="33" name="図 32" descr="マーカー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3334378"/>
            <a:ext cx="643434" cy="643434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6431654" y="2982689"/>
            <a:ext cx="3307400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 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総務省</a:t>
            </a:r>
            <a:endParaRPr lang="en-US" altLang="ja-JP" sz="11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地方創生に資する「地域情報化大賞」奨励賞</a:t>
            </a:r>
            <a:endParaRPr lang="en-US" altLang="ja-JP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90007" y="2977215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千葉市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096143" y="3479656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10565" y="2038988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5084282" y="4080778"/>
            <a:ext cx="4711409" cy="2347365"/>
          </a:xfrm>
          <a:prstGeom prst="roundRect">
            <a:avLst>
              <a:gd name="adj" fmla="val 9905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6" name="図 75" descr="拡声器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548" y="4159318"/>
            <a:ext cx="903101" cy="903101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5767506" y="1499638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市民の投稿したレポート　</a:t>
            </a:r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342965" y="1989141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緯度経度情報（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GPS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）、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JPG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、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mpeg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スマート</a:t>
            </a:r>
            <a:r>
              <a:rPr lang="ja-JP" altLang="en-US" sz="120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フォン</a:t>
            </a:r>
            <a:r>
              <a:rPr lang="ja-JP" altLang="en-US" sz="120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</a:t>
            </a:r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17649" y="4173757"/>
            <a:ext cx="3729430" cy="95410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市長が掲げる</a:t>
            </a:r>
            <a:endParaRPr kumimoji="1" lang="en-US" altLang="ja-JP" sz="2800" dirty="0" smtClean="0">
              <a:solidFill>
                <a:srgbClr val="008000"/>
              </a:solidFill>
              <a:latin typeface="フォントポにほんご"/>
              <a:ea typeface="フォントポにほんご"/>
              <a:cs typeface="フォントポにほんご"/>
            </a:endParaRPr>
          </a:p>
          <a:p>
            <a:r>
              <a:rPr lang="en-US" altLang="ja-JP" sz="28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   </a:t>
            </a:r>
            <a:r>
              <a:rPr lang="ja-JP" altLang="en-US" sz="28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“ガバメント</a:t>
            </a:r>
            <a:r>
              <a:rPr lang="en-US" altLang="ja-JP" sz="28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2.0</a:t>
            </a:r>
            <a:r>
              <a:rPr lang="ja-JP" altLang="en-US" sz="28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”</a:t>
            </a:r>
            <a:endParaRPr kumimoji="1" lang="ja-JP" altLang="en-US" sz="2800" dirty="0">
              <a:solidFill>
                <a:srgbClr val="008000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125332" y="5129964"/>
            <a:ext cx="47843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　ちばレポを生み出した千葉市を束ねるのは、通信業界出身で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政令指定都市の首長として最年少の熊谷市長である。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彼は政策のひとつに「ガバメント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2.0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」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(=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市民による公共事業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)</a:t>
            </a: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を掲げ、様々なオープンデータ施策に取り組んでいる。自由な行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政データ活用を進める上で、ちばレポの「</a:t>
            </a:r>
            <a:r>
              <a:rPr lang="en-US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協働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」というアクショ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ンは更なるオープンデータ活用のきっかけとなりそうである。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124" y="1499638"/>
            <a:ext cx="4784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 ちばレポが生んだ“行政の効率化”</a:t>
            </a:r>
            <a:endParaRPr kumimoji="1" lang="ja-JP" altLang="en-US" sz="2400" dirty="0">
              <a:solidFill>
                <a:srgbClr val="008000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958" y="2086478"/>
            <a:ext cx="5068034" cy="4487381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ちばレポは千葉市内で起きている公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共インフラの課題（例えば道路が痛ん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でいる、公園の遊具が壊れているなど）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を、市民の投稿したレポートをオープ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ンデータとして活用することで効率的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に課題を解決している。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endParaRPr lang="en-US" altLang="ja-JP" sz="1050" dirty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市民からのレポートはクラウド型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C</a:t>
            </a:r>
          </a:p>
          <a:p>
            <a:pPr>
              <a:lnSpc>
                <a:spcPct val="120000"/>
              </a:lnSpc>
            </a:pP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RM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（顧客管理）システムによるデータ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ベースで一元管理され、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Web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上のマッ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プに表示されることで、不具合情報が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可視化される。それらを見ながら担当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課に振り分けている。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endParaRPr lang="en-US" altLang="ja-JP" sz="1050" dirty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ちばレポが持つ既存の市民情報投稿サイトと異なるユニークな点は、このデータベースを行政内の業務フロー改善・効率化に活かしていることである。担当課がこ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れまで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FAX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や電話で応対し、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Excel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や紙で管理していた年間約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13,000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件にのぼる情報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は、ちばレポではデータベースで一元管理される。実際に現場に向かう作業員にとってデータが写真・位置情報と紐づいていることは、作業効率の向上に繋がる。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ちばレポはサービス開始から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年半でレポーター数が約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2800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人、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2,000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件にものぼるレポートが寄せられ、既に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1,600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件以上が対応されている。データを集める基盤を用意することで、市民が中心となった課題解決ができるだけでなく、市政自体も効率化を実現した。</a:t>
            </a:r>
            <a:r>
              <a:rPr lang="ja-JP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88559" y="4130163"/>
            <a:ext cx="248066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>
                <a:latin typeface="小塚ゴシック Pr6N L"/>
                <a:ea typeface="小塚ゴシック Pr6N L"/>
                <a:cs typeface="小塚ゴシック Pr6N L"/>
              </a:rPr>
              <a:t>　（公式</a:t>
            </a:r>
            <a:r>
              <a:rPr lang="en-US" altLang="ja-JP" sz="700" dirty="0" smtClean="0">
                <a:latin typeface="小塚ゴシック Pr6N L"/>
                <a:ea typeface="小塚ゴシック Pr6N L"/>
                <a:cs typeface="小塚ゴシック Pr6N L"/>
              </a:rPr>
              <a:t>HP</a:t>
            </a:r>
            <a:r>
              <a:rPr lang="ja-JP" altLang="en-US" sz="700" dirty="0" smtClean="0">
                <a:latin typeface="小塚ゴシック Pr6N L"/>
                <a:ea typeface="小塚ゴシック Pr6N L"/>
                <a:cs typeface="小塚ゴシック Pr6N L"/>
              </a:rPr>
              <a:t>より　レポートの対応状況を表示している</a:t>
            </a:r>
            <a:r>
              <a:rPr lang="en-US" altLang="ja-JP" sz="7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700" dirty="0" smtClean="0">
                <a:latin typeface="小塚ゴシック Pr6N L"/>
                <a:ea typeface="小塚ゴシック Pr6N L"/>
                <a:cs typeface="小塚ゴシック Pr6N L"/>
              </a:rPr>
              <a:t>）</a:t>
            </a:r>
            <a:endParaRPr lang="en-US" altLang="ja-JP" sz="7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grpSp>
        <p:nvGrpSpPr>
          <p:cNvPr id="49" name="図形グループ 48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</p:grpSpPr>
        <p:sp>
          <p:nvSpPr>
            <p:cNvPr id="65" name="角丸四角形 64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80" name="図形グループ 79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</p:grpSpPr>
        <p:sp>
          <p:nvSpPr>
            <p:cNvPr id="81" name="角丸四角形 80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83" name="図形グループ 82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84" name="角丸四角形 83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7208007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86" name="角丸四角形 85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49C85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49C85B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49C85B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49C85B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88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あなたの見つけた「困った」が地域の課題を解決する！</a:t>
            </a:r>
          </a:p>
        </p:txBody>
      </p:sp>
      <p:sp>
        <p:nvSpPr>
          <p:cNvPr id="89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千葉市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90" name="タイトル 1"/>
          <p:cNvSpPr txBox="1">
            <a:spLocks/>
          </p:cNvSpPr>
          <p:nvPr/>
        </p:nvSpPr>
        <p:spPr>
          <a:xfrm>
            <a:off x="45112" y="254123"/>
            <a:ext cx="6535945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千葉市民協働レポート</a:t>
            </a:r>
            <a:r>
              <a:rPr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(</a:t>
            </a:r>
            <a:r>
              <a:rPr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ちばレポ</a:t>
            </a:r>
            <a:r>
              <a:rPr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)</a:t>
            </a:r>
            <a:endParaRPr lang="ja-JP" altLang="en-US" sz="32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pic>
        <p:nvPicPr>
          <p:cNvPr id="2" name="図 1" descr="スクリーンショット 2016-02-01 11.46.55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937" y="2508895"/>
            <a:ext cx="1421747" cy="1351440"/>
          </a:xfrm>
          <a:prstGeom prst="rect">
            <a:avLst/>
          </a:prstGeom>
        </p:spPr>
      </p:pic>
      <p:pic>
        <p:nvPicPr>
          <p:cNvPr id="3" name="図 2" descr="スクリーンショット 2016-02-01 11.47.17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275" y="3280043"/>
            <a:ext cx="679058" cy="645771"/>
          </a:xfrm>
          <a:prstGeom prst="rect">
            <a:avLst/>
          </a:prstGeom>
        </p:spPr>
      </p:pic>
      <p:pic>
        <p:nvPicPr>
          <p:cNvPr id="4" name="図 3" descr="スクリーンショット 2016-02-01 11.47.13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355" y="2325328"/>
            <a:ext cx="845334" cy="73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A4 210 x 297 mm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ヒラギノ角ゴ Pro W3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ホワイト</vt:lpstr>
      <vt:lpstr>千葉市民協働レポート(ちばレポ)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2018-02-21T08:12:27Z</dcterms:created>
  <dcterms:modified xsi:type="dcterms:W3CDTF">2018-02-21T08:12:30Z</dcterms:modified>
</cp:coreProperties>
</file>