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sldIdLst>
    <p:sldId id="260" r:id="rId2"/>
    <p:sldId id="256" r:id="rId3"/>
  </p:sldIdLst>
  <p:sldSz cx="9906000" cy="6858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308007"/>
    <a:srgbClr val="00D861"/>
    <a:srgbClr val="40CCFB"/>
    <a:srgbClr val="1C8C42"/>
    <a:srgbClr val="5AA6FF"/>
    <a:srgbClr val="1F8CFF"/>
    <a:srgbClr val="0080FF"/>
    <a:srgbClr val="375AD0"/>
    <a:srgbClr val="DE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30" autoAdjust="0"/>
    <p:restoredTop sz="94660"/>
  </p:normalViewPr>
  <p:slideViewPr>
    <p:cSldViewPr snapToGrid="0" snapToObjects="1">
      <p:cViewPr varScale="1">
        <p:scale>
          <a:sx n="68" d="100"/>
          <a:sy n="68" d="100"/>
        </p:scale>
        <p:origin x="1254"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1F0FC39-3494-4947-8FC8-8F470489CD27}" type="datetimeFigureOut">
              <a:rPr kumimoji="1" lang="ja-JP" altLang="en-US" smtClean="0"/>
              <a:t>2018/2/21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51A78F0-B9BE-4522-8B5E-E21C4970CA84}" type="slidenum">
              <a:rPr kumimoji="1" lang="ja-JP" altLang="en-US" smtClean="0"/>
              <a:t>‹#›</a:t>
            </a:fld>
            <a:endParaRPr kumimoji="1" lang="ja-JP" altLang="en-US"/>
          </a:p>
        </p:txBody>
      </p:sp>
    </p:spTree>
    <p:extLst>
      <p:ext uri="{BB962C8B-B14F-4D97-AF65-F5344CB8AC3E}">
        <p14:creationId xmlns:p14="http://schemas.microsoft.com/office/powerpoint/2010/main" val="25713754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file://localhost/Users/meg/Desktop/%E7%89%B9%E7%A0%94/%E7%89%B9%E7%A0%94OD/%E3%82%A2%E3%82%A4%E3%82%B3%E3%83%B3/%E3%81%B2%E3%82%89%E3%82%81%E3%81%8D.png" TargetMode="Externa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file://localhost/Users/meg/Desktop/%E7%89%B9%E7%A0%94/%E7%89%B9%E7%A0%94OD/%E3%82%A2%E3%82%A4%E3%82%B3%E3%83%B3/%E3%83%8F%E3%83%86%E3%83%8A.png"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emf"/><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a:xfrm>
            <a:off x="403" y="-8005"/>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smtClean="0">
              <a:ln>
                <a:noFill/>
              </a:ln>
              <a:solidFill>
                <a:sysClr val="window" lastClr="FFFFFF"/>
              </a:solidFill>
              <a:effectLst/>
              <a:uLnTx/>
              <a:uFillTx/>
              <a:latin typeface="Corbel"/>
              <a:ea typeface="ヒラギノ角ゴ Pro W3"/>
              <a:cs typeface="+mn-cs"/>
            </a:endParaRPr>
          </a:p>
        </p:txBody>
      </p:sp>
      <p:sp>
        <p:nvSpPr>
          <p:cNvPr id="32" name="片側の 2 つの角を丸めた四角形 31"/>
          <p:cNvSpPr/>
          <p:nvPr/>
        </p:nvSpPr>
        <p:spPr>
          <a:xfrm>
            <a:off x="5052210" y="4334193"/>
            <a:ext cx="4743817" cy="503242"/>
          </a:xfrm>
          <a:prstGeom prst="round2SameRect">
            <a:avLst>
              <a:gd name="adj1" fmla="val 40827"/>
              <a:gd name="adj2" fmla="val 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600" dirty="0">
                <a:solidFill>
                  <a:srgbClr val="308007"/>
                </a:solidFill>
                <a:latin typeface="小塚ゴシック Pr6N R"/>
                <a:ea typeface="小塚ゴシック Pr6N R"/>
                <a:cs typeface="小塚ゴシック Pr6N R"/>
              </a:rPr>
              <a:t>税金が</a:t>
            </a:r>
            <a:r>
              <a:rPr lang="en-US" altLang="ja-JP" sz="1600" dirty="0">
                <a:solidFill>
                  <a:srgbClr val="308007"/>
                </a:solidFill>
                <a:latin typeface="小塚ゴシック Pr6N R"/>
                <a:ea typeface="小塚ゴシック Pr6N R"/>
                <a:cs typeface="小塚ゴシック Pr6N R"/>
              </a:rPr>
              <a:t>1</a:t>
            </a:r>
            <a:r>
              <a:rPr lang="ja-JP" altLang="en-US" sz="1600" dirty="0">
                <a:solidFill>
                  <a:srgbClr val="308007"/>
                </a:solidFill>
                <a:latin typeface="小塚ゴシック Pr6N R"/>
                <a:ea typeface="小塚ゴシック Pr6N R"/>
                <a:cs typeface="小塚ゴシック Pr6N R"/>
              </a:rPr>
              <a:t>日あたりどう使われているかを知ることで</a:t>
            </a:r>
            <a:r>
              <a:rPr lang="ja-JP" altLang="en-US" sz="1600" dirty="0" smtClean="0">
                <a:solidFill>
                  <a:srgbClr val="308007"/>
                </a:solidFill>
                <a:latin typeface="小塚ゴシック Pr6N R"/>
                <a:ea typeface="小塚ゴシック Pr6N R"/>
                <a:cs typeface="小塚ゴシック Pr6N R"/>
              </a:rPr>
              <a:t>、公共</a:t>
            </a:r>
            <a:r>
              <a:rPr lang="ja-JP" altLang="en-US" sz="1600" dirty="0">
                <a:solidFill>
                  <a:srgbClr val="308007"/>
                </a:solidFill>
                <a:latin typeface="小塚ゴシック Pr6N R"/>
                <a:ea typeface="小塚ゴシック Pr6N R"/>
                <a:cs typeface="小塚ゴシック Pr6N R"/>
              </a:rPr>
              <a:t>サービスの受益と負担の関係を読み解く市民主導のプロジェクト。 </a:t>
            </a:r>
            <a:r>
              <a:rPr lang="en-US" altLang="ja-JP" sz="1600" dirty="0">
                <a:solidFill>
                  <a:srgbClr val="308007"/>
                </a:solidFill>
                <a:latin typeface="小塚ゴシック Pr6N R"/>
                <a:ea typeface="小塚ゴシック Pr6N R"/>
                <a:cs typeface="小塚ゴシック Pr6N R"/>
              </a:rPr>
              <a:t>(</a:t>
            </a:r>
            <a:r>
              <a:rPr lang="en-US" altLang="ja-JP" sz="1600" dirty="0" smtClean="0">
                <a:solidFill>
                  <a:srgbClr val="308007"/>
                </a:solidFill>
                <a:latin typeface="小塚ゴシック Pr6N R"/>
                <a:ea typeface="小塚ゴシック Pr6N R"/>
                <a:cs typeface="小塚ゴシック Pr6N R"/>
              </a:rPr>
              <a:t>2012</a:t>
            </a:r>
            <a:r>
              <a:rPr lang="ja-JP" altLang="en-US" sz="1600" dirty="0" smtClean="0">
                <a:solidFill>
                  <a:srgbClr val="308007"/>
                </a:solidFill>
                <a:latin typeface="小塚ゴシック Pr6N R"/>
                <a:ea typeface="小塚ゴシック Pr6N R"/>
                <a:cs typeface="小塚ゴシック Pr6N R"/>
              </a:rPr>
              <a:t>年</a:t>
            </a:r>
            <a:r>
              <a:rPr lang="en-US" altLang="ja-JP" sz="1600" dirty="0" smtClean="0">
                <a:solidFill>
                  <a:srgbClr val="308007"/>
                </a:solidFill>
                <a:latin typeface="小塚ゴシック Pr6N R"/>
                <a:ea typeface="小塚ゴシック Pr6N R"/>
                <a:cs typeface="小塚ゴシック Pr6N R"/>
              </a:rPr>
              <a:t>6</a:t>
            </a:r>
            <a:r>
              <a:rPr lang="ja-JP" altLang="en-US" sz="1600" dirty="0" smtClean="0">
                <a:solidFill>
                  <a:srgbClr val="308007"/>
                </a:solidFill>
                <a:latin typeface="小塚ゴシック Pr6N R"/>
                <a:ea typeface="小塚ゴシック Pr6N R"/>
                <a:cs typeface="小塚ゴシック Pr6N R"/>
              </a:rPr>
              <a:t>月</a:t>
            </a:r>
            <a:r>
              <a:rPr lang="ja-JP" altLang="en-US" sz="1600" dirty="0">
                <a:solidFill>
                  <a:srgbClr val="308007"/>
                </a:solidFill>
                <a:latin typeface="小塚ゴシック Pr6N R"/>
                <a:ea typeface="小塚ゴシック Pr6N R"/>
                <a:cs typeface="小塚ゴシック Pr6N R"/>
              </a:rPr>
              <a:t>サービス</a:t>
            </a:r>
            <a:r>
              <a:rPr lang="ja-JP" altLang="en-US" sz="1600" dirty="0" smtClean="0">
                <a:solidFill>
                  <a:srgbClr val="308007"/>
                </a:solidFill>
                <a:latin typeface="小塚ゴシック Pr6N R"/>
                <a:ea typeface="小塚ゴシック Pr6N R"/>
                <a:cs typeface="小塚ゴシック Pr6N R"/>
              </a:rPr>
              <a:t>開始</a:t>
            </a:r>
            <a:r>
              <a:rPr lang="en-US" altLang="ja-JP" sz="1600" dirty="0" smtClean="0">
                <a:solidFill>
                  <a:srgbClr val="308007"/>
                </a:solidFill>
                <a:latin typeface="小塚ゴシック Pr6N R"/>
                <a:ea typeface="小塚ゴシック Pr6N R"/>
                <a:cs typeface="小塚ゴシック Pr6N R"/>
              </a:rPr>
              <a:t>)</a:t>
            </a:r>
            <a:endParaRPr lang="en-US" altLang="ja-JP" sz="1600" dirty="0">
              <a:solidFill>
                <a:srgbClr val="308007"/>
              </a:solidFill>
              <a:latin typeface="小塚ゴシック Pr6N R"/>
              <a:ea typeface="小塚ゴシック Pr6N R"/>
              <a:cs typeface="小塚ゴシック Pr6N R"/>
            </a:endParaRPr>
          </a:p>
        </p:txBody>
      </p:sp>
      <p:cxnSp>
        <p:nvCxnSpPr>
          <p:cNvPr id="63" name="直線コネクタ 62"/>
          <p:cNvCxnSpPr/>
          <p:nvPr/>
        </p:nvCxnSpPr>
        <p:spPr>
          <a:xfrm flipH="1">
            <a:off x="-348" y="2077445"/>
            <a:ext cx="9911640" cy="0"/>
          </a:xfrm>
          <a:prstGeom prst="line">
            <a:avLst/>
          </a:prstGeom>
          <a:ln w="6350">
            <a:solidFill>
              <a:srgbClr val="308007"/>
            </a:solidFill>
          </a:ln>
          <a:effectLst/>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p:nvPr/>
        </p:nvSpPr>
        <p:spPr>
          <a:xfrm>
            <a:off x="5166303" y="2291937"/>
            <a:ext cx="4211409" cy="369332"/>
          </a:xfrm>
          <a:prstGeom prst="rect">
            <a:avLst/>
          </a:prstGeom>
          <a:noFill/>
        </p:spPr>
        <p:txBody>
          <a:bodyPr wrap="square" rtlCol="0">
            <a:spAutoFit/>
          </a:bodyPr>
          <a:lstStyle/>
          <a:p>
            <a:r>
              <a:rPr lang="ja-JP" altLang="en-US" dirty="0">
                <a:solidFill>
                  <a:srgbClr val="308007"/>
                </a:solidFill>
                <a:latin typeface="小塚ゴシック Pr6N M"/>
                <a:ea typeface="小塚ゴシック Pr6N M"/>
                <a:cs typeface="小塚ゴシック Pr6N M"/>
              </a:rPr>
              <a:t>税金はどこへ行った</a:t>
            </a:r>
            <a:r>
              <a:rPr lang="ja-JP" altLang="en-US" dirty="0" smtClean="0">
                <a:solidFill>
                  <a:srgbClr val="308007"/>
                </a:solidFill>
                <a:latin typeface="小塚ゴシック Pr6N M"/>
                <a:ea typeface="小塚ゴシック Pr6N M"/>
                <a:cs typeface="小塚ゴシック Pr6N M"/>
              </a:rPr>
              <a:t>？</a:t>
            </a:r>
            <a:r>
              <a:rPr lang="en-US" altLang="ja-JP" dirty="0" smtClean="0">
                <a:solidFill>
                  <a:srgbClr val="308007"/>
                </a:solidFill>
                <a:latin typeface="小塚ゴシック Pr6N M"/>
                <a:ea typeface="小塚ゴシック Pr6N M"/>
                <a:cs typeface="小塚ゴシック Pr6N M"/>
              </a:rPr>
              <a:t> </a:t>
            </a:r>
            <a:r>
              <a:rPr lang="ja-JP" altLang="en-US" dirty="0">
                <a:solidFill>
                  <a:srgbClr val="308007"/>
                </a:solidFill>
                <a:latin typeface="小塚ゴシック Pr6N M"/>
                <a:ea typeface="小塚ゴシック Pr6N M"/>
                <a:cs typeface="小塚ゴシック Pr6N M"/>
              </a:rPr>
              <a:t>誕生の キッカケ</a:t>
            </a:r>
          </a:p>
        </p:txBody>
      </p:sp>
      <p:sp>
        <p:nvSpPr>
          <p:cNvPr id="78" name="テキスト ボックス 77"/>
          <p:cNvSpPr txBox="1"/>
          <p:nvPr/>
        </p:nvSpPr>
        <p:spPr>
          <a:xfrm>
            <a:off x="5069984" y="2681156"/>
            <a:ext cx="4307728" cy="830997"/>
          </a:xfrm>
          <a:prstGeom prst="rect">
            <a:avLst/>
          </a:prstGeom>
          <a:noFill/>
        </p:spPr>
        <p:txBody>
          <a:bodyPr wrap="square" rtlCol="0">
            <a:spAutoFit/>
          </a:bodyPr>
          <a:lstStyle/>
          <a:p>
            <a:pPr marL="171450" indent="-171450">
              <a:buFont typeface="Wingdings" charset="2"/>
              <a:buChar char="l"/>
            </a:pPr>
            <a:r>
              <a:rPr lang="ja-JP" altLang="en-US" sz="1200" dirty="0" smtClean="0">
                <a:latin typeface="小塚ゴシック Pr6N L"/>
                <a:ea typeface="小塚ゴシック Pr6N L"/>
                <a:cs typeface="小塚ゴシック Pr6N L"/>
              </a:rPr>
              <a:t>納税者は支払った税金</a:t>
            </a:r>
            <a:r>
              <a:rPr lang="ja-JP" altLang="en-US" sz="1200" dirty="0">
                <a:latin typeface="小塚ゴシック Pr6N L"/>
                <a:ea typeface="小塚ゴシック Pr6N L"/>
                <a:cs typeface="小塚ゴシック Pr6N L"/>
              </a:rPr>
              <a:t>を</a:t>
            </a:r>
            <a:r>
              <a:rPr lang="ja-JP" altLang="en-US" sz="1200" dirty="0" smtClean="0">
                <a:latin typeface="小塚ゴシック Pr6N L"/>
                <a:ea typeface="小塚ゴシック Pr6N L"/>
                <a:cs typeface="小塚ゴシック Pr6N L"/>
              </a:rPr>
              <a:t>望む</a:t>
            </a:r>
            <a:r>
              <a:rPr lang="ja-JP" altLang="en-US" sz="1200" dirty="0">
                <a:latin typeface="小塚ゴシック Pr6N L"/>
                <a:ea typeface="小塚ゴシック Pr6N L"/>
                <a:cs typeface="小塚ゴシック Pr6N L"/>
              </a:rPr>
              <a:t>公共</a:t>
            </a:r>
            <a:r>
              <a:rPr lang="ja-JP" altLang="en-US" sz="1200" dirty="0" smtClean="0">
                <a:latin typeface="小塚ゴシック Pr6N L"/>
                <a:ea typeface="小塚ゴシック Pr6N L"/>
                <a:cs typeface="小塚ゴシック Pr6N L"/>
              </a:rPr>
              <a:t>サービスのために使って欲しいと考えている</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税金</a:t>
            </a:r>
            <a:r>
              <a:rPr lang="ja-JP" altLang="en-US" sz="1200" dirty="0">
                <a:latin typeface="小塚ゴシック Pr6N L"/>
                <a:ea typeface="小塚ゴシック Pr6N L"/>
                <a:cs typeface="小塚ゴシック Pr6N L"/>
              </a:rPr>
              <a:t>の使われ方を</a:t>
            </a:r>
            <a:r>
              <a:rPr lang="ja-JP" altLang="en-US" sz="1200" dirty="0" smtClean="0">
                <a:latin typeface="小塚ゴシック Pr6N L"/>
                <a:ea typeface="小塚ゴシック Pr6N L"/>
                <a:cs typeface="小塚ゴシック Pr6N L"/>
              </a:rPr>
              <a:t>知りたいと思っても、簡単</a:t>
            </a:r>
            <a:r>
              <a:rPr lang="ja-JP" altLang="en-US" sz="1200" dirty="0">
                <a:latin typeface="小塚ゴシック Pr6N L"/>
                <a:ea typeface="小塚ゴシック Pr6N L"/>
                <a:cs typeface="小塚ゴシック Pr6N L"/>
              </a:rPr>
              <a:t>に知る術</a:t>
            </a:r>
            <a:r>
              <a:rPr lang="ja-JP" altLang="en-US" sz="1200" dirty="0" smtClean="0">
                <a:latin typeface="小塚ゴシック Pr6N L"/>
                <a:ea typeface="小塚ゴシック Pr6N L"/>
                <a:cs typeface="小塚ゴシック Pr6N L"/>
              </a:rPr>
              <a:t>がない</a:t>
            </a:r>
            <a:endParaRPr lang="ja-JP" altLang="en-US" sz="1200" dirty="0">
              <a:latin typeface="小塚ゴシック Pr6N L"/>
              <a:ea typeface="小塚ゴシック Pr6N L"/>
              <a:cs typeface="小塚ゴシック Pr6N L"/>
            </a:endParaRPr>
          </a:p>
        </p:txBody>
      </p:sp>
      <p:sp>
        <p:nvSpPr>
          <p:cNvPr id="81" name="テキスト ボックス 80"/>
          <p:cNvSpPr txBox="1"/>
          <p:nvPr/>
        </p:nvSpPr>
        <p:spPr>
          <a:xfrm>
            <a:off x="5305760" y="4382224"/>
            <a:ext cx="4084773" cy="369332"/>
          </a:xfrm>
          <a:prstGeom prst="rect">
            <a:avLst/>
          </a:prstGeom>
          <a:noFill/>
        </p:spPr>
        <p:txBody>
          <a:bodyPr wrap="none" rtlCol="0">
            <a:spAutoFit/>
          </a:bodyPr>
          <a:lstStyle/>
          <a:p>
            <a:r>
              <a:rPr lang="ja-JP" altLang="en-US" dirty="0">
                <a:solidFill>
                  <a:schemeClr val="bg1"/>
                </a:solidFill>
                <a:latin typeface="小塚ゴシック Pr6N M"/>
                <a:ea typeface="小塚ゴシック Pr6N M"/>
                <a:cs typeface="小塚ゴシック Pr6N M"/>
              </a:rPr>
              <a:t>税金はどこへ行った？ </a:t>
            </a:r>
            <a:r>
              <a:rPr lang="ja-JP" altLang="en-US" sz="1600" dirty="0" smtClean="0">
                <a:solidFill>
                  <a:schemeClr val="bg1"/>
                </a:solidFill>
                <a:latin typeface="小塚ゴシック Pr6N M"/>
                <a:ea typeface="小塚ゴシック Pr6N M"/>
                <a:cs typeface="小塚ゴシック Pr6N M"/>
              </a:rPr>
              <a:t>で</a:t>
            </a:r>
            <a:r>
              <a:rPr lang="ja-JP" altLang="en-US" sz="1600" dirty="0">
                <a:solidFill>
                  <a:schemeClr val="bg1"/>
                </a:solidFill>
                <a:latin typeface="小塚ゴシック Pr6N M"/>
                <a:ea typeface="小塚ゴシック Pr6N M"/>
                <a:cs typeface="小塚ゴシック Pr6N M"/>
              </a:rPr>
              <a:t>こう</a:t>
            </a:r>
            <a:r>
              <a:rPr lang="en-US" altLang="ja-JP" dirty="0">
                <a:solidFill>
                  <a:schemeClr val="bg1"/>
                </a:solidFill>
                <a:latin typeface="小塚ゴシック Pr6N M"/>
                <a:ea typeface="小塚ゴシック Pr6N M"/>
                <a:cs typeface="小塚ゴシック Pr6N M"/>
              </a:rPr>
              <a:t> </a:t>
            </a:r>
            <a:r>
              <a:rPr lang="ja-JP" altLang="en-US" dirty="0" smtClean="0">
                <a:solidFill>
                  <a:schemeClr val="bg1"/>
                </a:solidFill>
                <a:latin typeface="小塚ゴシック Pr6N M"/>
                <a:ea typeface="小塚ゴシック Pr6N M"/>
                <a:cs typeface="小塚ゴシック Pr6N M"/>
              </a:rPr>
              <a:t>変わった！</a:t>
            </a:r>
            <a:endParaRPr lang="ja-JP" altLang="en-US" dirty="0">
              <a:solidFill>
                <a:schemeClr val="bg1"/>
              </a:solidFill>
              <a:latin typeface="小塚ゴシック Pr6N M"/>
              <a:ea typeface="小塚ゴシック Pr6N M"/>
              <a:cs typeface="小塚ゴシック Pr6N M"/>
            </a:endParaRPr>
          </a:p>
        </p:txBody>
      </p:sp>
      <p:sp>
        <p:nvSpPr>
          <p:cNvPr id="82" name="テキスト ボックス 81"/>
          <p:cNvSpPr txBox="1"/>
          <p:nvPr/>
        </p:nvSpPr>
        <p:spPr>
          <a:xfrm>
            <a:off x="5166303" y="5046539"/>
            <a:ext cx="4083437" cy="1200329"/>
          </a:xfrm>
          <a:prstGeom prst="rect">
            <a:avLst/>
          </a:prstGeom>
          <a:noFill/>
        </p:spPr>
        <p:txBody>
          <a:bodyPr wrap="square" rtlCol="0">
            <a:spAutoFit/>
          </a:bodyPr>
          <a:lstStyle/>
          <a:p>
            <a:pPr marL="171450" indent="-171450">
              <a:buFont typeface="Wingdings" charset="2"/>
              <a:buChar char="l"/>
            </a:pPr>
            <a:r>
              <a:rPr lang="ja-JP" altLang="en-US" sz="1200" dirty="0">
                <a:latin typeface="小塚ゴシック Pr6N L"/>
                <a:ea typeface="小塚ゴシック Pr6N L"/>
                <a:cs typeface="小塚ゴシック Pr6N L"/>
              </a:rPr>
              <a:t>税金が支える公共サービスの受益と負担の関係をわかりやすく</a:t>
            </a:r>
            <a:r>
              <a:rPr lang="ja-JP" altLang="en-US" sz="1200" dirty="0" smtClean="0">
                <a:latin typeface="小塚ゴシック Pr6N L"/>
                <a:ea typeface="小塚ゴシック Pr6N L"/>
                <a:cs typeface="小塚ゴシック Pr6N L"/>
              </a:rPr>
              <a:t>理解</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a:latin typeface="小塚ゴシック Pr6N L"/>
                <a:ea typeface="小塚ゴシック Pr6N L"/>
                <a:cs typeface="小塚ゴシック Pr6N L"/>
              </a:rPr>
              <a:t>納税者である国民一人ひとりが、支払っている税金の使われ方を具体的に理解し、税金の使われ方を決める当事者として責任ある意見を述べることを手助け</a:t>
            </a:r>
            <a:endParaRPr lang="en-US" altLang="ja-JP" sz="1200" dirty="0">
              <a:latin typeface="小塚ゴシック Pr6N L"/>
              <a:ea typeface="小塚ゴシック Pr6N L"/>
              <a:cs typeface="小塚ゴシック Pr6N L"/>
            </a:endParaRPr>
          </a:p>
        </p:txBody>
      </p:sp>
      <p:sp>
        <p:nvSpPr>
          <p:cNvPr id="27" name="タイトル 1"/>
          <p:cNvSpPr txBox="1">
            <a:spLocks/>
          </p:cNvSpPr>
          <p:nvPr/>
        </p:nvSpPr>
        <p:spPr>
          <a:xfrm>
            <a:off x="45111" y="254123"/>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smtClean="0">
                <a:solidFill>
                  <a:schemeClr val="bg1"/>
                </a:solidFill>
                <a:latin typeface="小塚ゴシック Pro M"/>
                <a:ea typeface="小塚ゴシック Pro M"/>
                <a:cs typeface="小塚ゴシック Pro M"/>
              </a:rPr>
              <a:t>税金はどこへ行った？</a:t>
            </a:r>
            <a:endParaRPr lang="ja-JP" altLang="en-US" sz="4000" dirty="0">
              <a:solidFill>
                <a:schemeClr val="bg1"/>
              </a:solidFill>
              <a:latin typeface="小塚ゴシック Pro M"/>
              <a:ea typeface="小塚ゴシック Pro M"/>
              <a:cs typeface="小塚ゴシック Pro M"/>
            </a:endParaRPr>
          </a:p>
        </p:txBody>
      </p:sp>
      <p:sp>
        <p:nvSpPr>
          <p:cNvPr id="2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chemeClr val="bg1"/>
                </a:solidFill>
                <a:latin typeface="小塚ゴシック Pr6N R"/>
                <a:ea typeface="小塚ゴシック Pr6N R"/>
                <a:cs typeface="小塚ゴシック Pr6N R"/>
              </a:rPr>
              <a:t>By</a:t>
            </a:r>
            <a:r>
              <a:rPr lang="ja-JP" altLang="en-US" sz="1400" dirty="0" smtClean="0">
                <a:solidFill>
                  <a:schemeClr val="bg1"/>
                </a:solidFill>
                <a:latin typeface="小塚ゴシック Pr6N R"/>
                <a:ea typeface="小塚ゴシック Pr6N R"/>
                <a:cs typeface="小塚ゴシック Pr6N R"/>
              </a:rPr>
              <a:t> </a:t>
            </a:r>
            <a:r>
              <a:rPr lang="en-US" altLang="ja-JP" sz="1400" dirty="0">
                <a:solidFill>
                  <a:schemeClr val="bg1"/>
                </a:solidFill>
                <a:latin typeface="小塚ゴシック Pr6N R"/>
                <a:ea typeface="小塚ゴシック Pr6N R"/>
                <a:cs typeface="小塚ゴシック Pr6N R"/>
              </a:rPr>
              <a:t>Open Knowledge Foundation </a:t>
            </a:r>
            <a:r>
              <a:rPr lang="en-US" altLang="ja-JP" sz="1400" dirty="0" smtClean="0">
                <a:solidFill>
                  <a:schemeClr val="bg1"/>
                </a:solidFill>
                <a:latin typeface="小塚ゴシック Pr6N R"/>
                <a:ea typeface="小塚ゴシック Pr6N R"/>
                <a:cs typeface="小塚ゴシック Pr6N R"/>
              </a:rPr>
              <a:t>Japan</a:t>
            </a:r>
            <a:endParaRPr lang="ja-JP" altLang="en-US" sz="1400" dirty="0">
              <a:solidFill>
                <a:schemeClr val="bg1"/>
              </a:solidFill>
              <a:latin typeface="小塚ゴシック Pr6N R"/>
              <a:ea typeface="小塚ゴシック Pr6N R"/>
              <a:cs typeface="小塚ゴシック Pr6N R"/>
            </a:endParaRPr>
          </a:p>
        </p:txBody>
      </p:sp>
      <p:sp>
        <p:nvSpPr>
          <p:cNvPr id="25" name="タイトル 1"/>
          <p:cNvSpPr txBox="1">
            <a:spLocks/>
          </p:cNvSpPr>
          <p:nvPr/>
        </p:nvSpPr>
        <p:spPr>
          <a:xfrm>
            <a:off x="57563" y="-26855"/>
            <a:ext cx="6182642"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税金が１日あたりどこにいくら使われているかを知る市民主導のプロジェクト</a:t>
            </a:r>
            <a:endParaRPr lang="ja-JP" altLang="en-US" sz="1400" dirty="0">
              <a:solidFill>
                <a:srgbClr val="FFFFFF"/>
              </a:solidFill>
              <a:latin typeface="小塚ゴシック Pr6N R"/>
              <a:ea typeface="小塚ゴシック Pr6N R"/>
              <a:cs typeface="小塚ゴシック Pr6N R"/>
            </a:endParaRPr>
          </a:p>
        </p:txBody>
      </p:sp>
      <p:sp>
        <p:nvSpPr>
          <p:cNvPr id="36" name="角丸四角形 35"/>
          <p:cNvSpPr/>
          <p:nvPr/>
        </p:nvSpPr>
        <p:spPr>
          <a:xfrm>
            <a:off x="154373" y="2209125"/>
            <a:ext cx="2512628" cy="375944"/>
          </a:xfrm>
          <a:prstGeom prst="roundRect">
            <a:avLst>
              <a:gd name="adj"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sz="1100" dirty="0">
                <a:solidFill>
                  <a:schemeClr val="bg1"/>
                </a:solidFill>
                <a:latin typeface="フォントポにほんご"/>
                <a:ea typeface="フォントポにほんご"/>
                <a:cs typeface="フォントポにほんご"/>
              </a:rPr>
              <a:t>①　</a:t>
            </a:r>
            <a:r>
              <a:rPr lang="ja-JP" altLang="en-US" sz="1100" dirty="0" smtClean="0">
                <a:solidFill>
                  <a:schemeClr val="bg1"/>
                </a:solidFill>
                <a:latin typeface="フォントポにほんご"/>
                <a:ea typeface="フォントポにほんご"/>
                <a:cs typeface="フォントポにほんご"/>
              </a:rPr>
              <a:t>名称又は地図から自治体を選択</a:t>
            </a:r>
            <a:endParaRPr lang="en-US" altLang="ja-JP" sz="1100" dirty="0">
              <a:solidFill>
                <a:schemeClr val="bg1"/>
              </a:solidFill>
              <a:latin typeface="フォントポにほんご"/>
              <a:ea typeface="フォントポにほんご"/>
              <a:cs typeface="フォントポにほんご"/>
            </a:endParaRPr>
          </a:p>
        </p:txBody>
      </p:sp>
      <p:grpSp>
        <p:nvGrpSpPr>
          <p:cNvPr id="33" name="図形グループ 32"/>
          <p:cNvGrpSpPr/>
          <p:nvPr/>
        </p:nvGrpSpPr>
        <p:grpSpPr>
          <a:xfrm>
            <a:off x="6255233" y="250008"/>
            <a:ext cx="752743" cy="752743"/>
            <a:chOff x="6255233" y="281179"/>
            <a:chExt cx="752743" cy="752743"/>
          </a:xfrm>
          <a:noFill/>
        </p:grpSpPr>
        <p:sp>
          <p:nvSpPr>
            <p:cNvPr id="34" name="角丸四角形 33"/>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6308439" y="334385"/>
              <a:ext cx="646331" cy="646331"/>
            </a:xfrm>
            <a:prstGeom prst="rect">
              <a:avLst/>
            </a:prstGeom>
            <a:grpFill/>
            <a:ln>
              <a:noFill/>
            </a:ln>
          </p:spPr>
          <p:txBody>
            <a:bodyPr wrap="none" rtlCol="0">
              <a:spAutoFit/>
            </a:bodyPr>
            <a:lstStyle/>
            <a:p>
              <a:r>
                <a:rPr kumimoji="1" lang="ja-JP" altLang="en-US" dirty="0" smtClean="0">
                  <a:solidFill>
                    <a:srgbClr val="DEFFFF"/>
                  </a:solidFill>
                  <a:latin typeface="小塚ゴシック Pr6N M"/>
                  <a:ea typeface="小塚ゴシック Pr6N M"/>
                  <a:cs typeface="小塚ゴシック Pr6N M"/>
                </a:rPr>
                <a:t>防災</a:t>
              </a:r>
              <a:endParaRPr kumimoji="1"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37" name="図形グループ 36"/>
          <p:cNvGrpSpPr/>
          <p:nvPr/>
        </p:nvGrpSpPr>
        <p:grpSpPr>
          <a:xfrm>
            <a:off x="8089329" y="250008"/>
            <a:ext cx="752743" cy="752743"/>
            <a:chOff x="8060984" y="281179"/>
            <a:chExt cx="752743" cy="752743"/>
          </a:xfrm>
          <a:noFill/>
        </p:grpSpPr>
        <p:sp>
          <p:nvSpPr>
            <p:cNvPr id="38" name="角丸四角形 37"/>
            <p:cNvSpPr/>
            <p:nvPr/>
          </p:nvSpPr>
          <p:spPr>
            <a:xfrm>
              <a:off x="8060984"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8114190" y="334385"/>
              <a:ext cx="646331" cy="646331"/>
            </a:xfrm>
            <a:prstGeom prst="rect">
              <a:avLst/>
            </a:prstGeom>
            <a:grp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産業</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創出</a:t>
              </a:r>
              <a:endParaRPr kumimoji="1" lang="en-US" altLang="ja-JP" dirty="0" smtClean="0">
                <a:solidFill>
                  <a:srgbClr val="DEFFFF"/>
                </a:solidFill>
                <a:latin typeface="小塚ゴシック Pr6N M"/>
                <a:ea typeface="小塚ゴシック Pr6N M"/>
                <a:cs typeface="小塚ゴシック Pr6N M"/>
              </a:endParaRPr>
            </a:p>
          </p:txBody>
        </p:sp>
      </p:grpSp>
      <p:grpSp>
        <p:nvGrpSpPr>
          <p:cNvPr id="43" name="図形グループ 42"/>
          <p:cNvGrpSpPr/>
          <p:nvPr/>
        </p:nvGrpSpPr>
        <p:grpSpPr>
          <a:xfrm>
            <a:off x="7172281" y="250008"/>
            <a:ext cx="752743" cy="752743"/>
            <a:chOff x="7154801" y="281179"/>
            <a:chExt cx="752743" cy="752743"/>
          </a:xfrm>
        </p:grpSpPr>
        <p:sp>
          <p:nvSpPr>
            <p:cNvPr id="44" name="角丸四角形 43"/>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7208007" y="334385"/>
              <a:ext cx="659155" cy="646331"/>
            </a:xfrm>
            <a:prstGeom prst="rect">
              <a:avLst/>
            </a:prstGeom>
            <a:no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少子</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高齢</a:t>
              </a:r>
              <a:endParaRPr lang="en-US" altLang="ja-JP" dirty="0" smtClean="0">
                <a:solidFill>
                  <a:srgbClr val="DEFFFF"/>
                </a:solidFill>
                <a:latin typeface="小塚ゴシック Pr6N M"/>
                <a:ea typeface="小塚ゴシック Pr6N M"/>
                <a:cs typeface="小塚ゴシック Pr6N M"/>
              </a:endParaRPr>
            </a:p>
          </p:txBody>
        </p:sp>
      </p:grpSp>
      <p:sp>
        <p:nvSpPr>
          <p:cNvPr id="47" name="角丸四角形 46"/>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308007"/>
                </a:solidFill>
                <a:latin typeface="小塚ゴシック Pr6N M"/>
                <a:ea typeface="小塚ゴシック Pr6N M"/>
                <a:cs typeface="小塚ゴシック Pr6N M"/>
              </a:rPr>
              <a:t>防犯</a:t>
            </a:r>
            <a:endParaRPr lang="en-US" altLang="ja-JP" sz="1400" dirty="0" smtClean="0">
              <a:solidFill>
                <a:srgbClr val="308007"/>
              </a:solidFill>
              <a:latin typeface="小塚ゴシック Pr6N M"/>
              <a:ea typeface="小塚ゴシック Pr6N M"/>
              <a:cs typeface="小塚ゴシック Pr6N M"/>
            </a:endParaRPr>
          </a:p>
          <a:p>
            <a:r>
              <a:rPr lang="ja-JP" altLang="en-US" sz="1400" dirty="0" smtClean="0">
                <a:solidFill>
                  <a:srgbClr val="308007"/>
                </a:solidFill>
                <a:latin typeface="小塚ゴシック Pr6N M"/>
                <a:ea typeface="小塚ゴシック Pr6N M"/>
                <a:cs typeface="小塚ゴシック Pr6N M"/>
              </a:rPr>
              <a:t>医療</a:t>
            </a:r>
            <a:endParaRPr lang="en-US" altLang="ja-JP" sz="1400" dirty="0" smtClean="0">
              <a:solidFill>
                <a:srgbClr val="308007"/>
              </a:solidFill>
              <a:latin typeface="小塚ゴシック Pr6N M"/>
              <a:ea typeface="小塚ゴシック Pr6N M"/>
              <a:cs typeface="小塚ゴシック Pr6N M"/>
            </a:endParaRPr>
          </a:p>
          <a:p>
            <a:r>
              <a:rPr lang="ja-JP" altLang="en-US" sz="1400" dirty="0" smtClean="0">
                <a:solidFill>
                  <a:srgbClr val="308007"/>
                </a:solidFill>
                <a:latin typeface="小塚ゴシック Pr6N M"/>
                <a:ea typeface="小塚ゴシック Pr6N M"/>
                <a:cs typeface="小塚ゴシック Pr6N M"/>
              </a:rPr>
              <a:t>教育</a:t>
            </a:r>
            <a:r>
              <a:rPr lang="ja-JP" altLang="en-US" sz="1000" dirty="0" smtClean="0">
                <a:solidFill>
                  <a:srgbClr val="308007"/>
                </a:solidFill>
                <a:latin typeface="小塚ゴシック Pr6N M"/>
                <a:ea typeface="小塚ゴシック Pr6N M"/>
                <a:cs typeface="小塚ゴシック Pr6N M"/>
              </a:rPr>
              <a:t>等</a:t>
            </a:r>
            <a:endParaRPr lang="en-US" altLang="ja-JP" dirty="0" smtClean="0">
              <a:solidFill>
                <a:srgbClr val="308007"/>
              </a:solidFill>
              <a:latin typeface="小塚ゴシック Pr6N M"/>
              <a:ea typeface="小塚ゴシック Pr6N M"/>
              <a:cs typeface="小塚ゴシック Pr6N M"/>
            </a:endParaRPr>
          </a:p>
        </p:txBody>
      </p:sp>
      <p:sp>
        <p:nvSpPr>
          <p:cNvPr id="51" name="角丸四角形 50"/>
          <p:cNvSpPr/>
          <p:nvPr/>
        </p:nvSpPr>
        <p:spPr>
          <a:xfrm>
            <a:off x="2473377" y="3657204"/>
            <a:ext cx="2214196" cy="304322"/>
          </a:xfrm>
          <a:prstGeom prst="roundRect">
            <a:avLst>
              <a:gd name="adj"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sz="1100" dirty="0">
                <a:solidFill>
                  <a:schemeClr val="bg1"/>
                </a:solidFill>
                <a:latin typeface="フォントポにほんご"/>
                <a:ea typeface="フォントポにほんご"/>
                <a:cs typeface="フォントポにほんご"/>
              </a:rPr>
              <a:t>②　</a:t>
            </a:r>
            <a:r>
              <a:rPr lang="ja-JP" altLang="en-US" sz="1100" dirty="0" smtClean="0">
                <a:solidFill>
                  <a:schemeClr val="bg1"/>
                </a:solidFill>
                <a:latin typeface="フォントポにほんご"/>
                <a:ea typeface="フォントポにほんご"/>
                <a:cs typeface="フォントポにほんご"/>
              </a:rPr>
              <a:t>世帯タイプと年収を選択</a:t>
            </a:r>
            <a:endParaRPr lang="en-US" altLang="ja-JP" sz="1100" dirty="0">
              <a:solidFill>
                <a:schemeClr val="bg1"/>
              </a:solidFill>
              <a:latin typeface="フォントポにほんご"/>
              <a:ea typeface="フォントポにほんご"/>
              <a:cs typeface="フォントポにほんご"/>
            </a:endParaRPr>
          </a:p>
        </p:txBody>
      </p:sp>
      <p:pic>
        <p:nvPicPr>
          <p:cNvPr id="4" name="図 3"/>
          <p:cNvPicPr>
            <a:picLocks noChangeAspect="1"/>
          </p:cNvPicPr>
          <p:nvPr/>
        </p:nvPicPr>
        <p:blipFill>
          <a:blip r:embed="rId2"/>
          <a:stretch>
            <a:fillRect/>
          </a:stretch>
        </p:blipFill>
        <p:spPr>
          <a:xfrm>
            <a:off x="247045" y="2667316"/>
            <a:ext cx="2226332" cy="2487141"/>
          </a:xfrm>
          <a:prstGeom prst="rect">
            <a:avLst/>
          </a:prstGeom>
        </p:spPr>
      </p:pic>
      <p:pic>
        <p:nvPicPr>
          <p:cNvPr id="5" name="図 4"/>
          <p:cNvPicPr>
            <a:picLocks noChangeAspect="1"/>
          </p:cNvPicPr>
          <p:nvPr/>
        </p:nvPicPr>
        <p:blipFill>
          <a:blip r:embed="rId3"/>
          <a:stretch>
            <a:fillRect/>
          </a:stretch>
        </p:blipFill>
        <p:spPr>
          <a:xfrm>
            <a:off x="1666373" y="4096839"/>
            <a:ext cx="3292883" cy="1787808"/>
          </a:xfrm>
          <a:prstGeom prst="rect">
            <a:avLst/>
          </a:prstGeom>
        </p:spPr>
      </p:pic>
      <p:sp>
        <p:nvSpPr>
          <p:cNvPr id="42" name="角丸四角形 41"/>
          <p:cNvSpPr/>
          <p:nvPr/>
        </p:nvSpPr>
        <p:spPr>
          <a:xfrm>
            <a:off x="1819274" y="6064155"/>
            <a:ext cx="2919413" cy="304322"/>
          </a:xfrm>
          <a:prstGeom prst="roundRect">
            <a:avLst>
              <a:gd name="adj"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ja-JP"/>
            </a:defPPr>
            <a:lvl1pPr marL="0" algn="l" defTabSz="457200" rtl="0" eaLnBrk="1" latinLnBrk="0" hangingPunct="1">
              <a:defRPr kumimoji="1" sz="1800" kern="1200">
                <a:solidFill>
                  <a:schemeClr val="lt1"/>
                </a:solidFill>
                <a:latin typeface="+mn-lt"/>
                <a:ea typeface="+mn-ea"/>
                <a:cs typeface="+mn-cs"/>
              </a:defRPr>
            </a:lvl1pPr>
            <a:lvl2pPr marL="457200" algn="l" defTabSz="457200" rtl="0" eaLnBrk="1" latinLnBrk="0" hangingPunct="1">
              <a:defRPr kumimoji="1" sz="1800" kern="1200">
                <a:solidFill>
                  <a:schemeClr val="lt1"/>
                </a:solidFill>
                <a:latin typeface="+mn-lt"/>
                <a:ea typeface="+mn-ea"/>
                <a:cs typeface="+mn-cs"/>
              </a:defRPr>
            </a:lvl2pPr>
            <a:lvl3pPr marL="914400" algn="l" defTabSz="457200" rtl="0" eaLnBrk="1" latinLnBrk="0" hangingPunct="1">
              <a:defRPr kumimoji="1" sz="1800" kern="1200">
                <a:solidFill>
                  <a:schemeClr val="lt1"/>
                </a:solidFill>
                <a:latin typeface="+mn-lt"/>
                <a:ea typeface="+mn-ea"/>
                <a:cs typeface="+mn-cs"/>
              </a:defRPr>
            </a:lvl3pPr>
            <a:lvl4pPr marL="1371600" algn="l" defTabSz="457200" rtl="0" eaLnBrk="1" latinLnBrk="0" hangingPunct="1">
              <a:defRPr kumimoji="1" sz="1800" kern="1200">
                <a:solidFill>
                  <a:schemeClr val="lt1"/>
                </a:solidFill>
                <a:latin typeface="+mn-lt"/>
                <a:ea typeface="+mn-ea"/>
                <a:cs typeface="+mn-cs"/>
              </a:defRPr>
            </a:lvl4pPr>
            <a:lvl5pPr marL="1828800" algn="l" defTabSz="457200" rtl="0" eaLnBrk="1" latinLnBrk="0" hangingPunct="1">
              <a:defRPr kumimoji="1" sz="1800" kern="1200">
                <a:solidFill>
                  <a:schemeClr val="lt1"/>
                </a:solidFill>
                <a:latin typeface="+mn-lt"/>
                <a:ea typeface="+mn-ea"/>
                <a:cs typeface="+mn-cs"/>
              </a:defRPr>
            </a:lvl5pPr>
            <a:lvl6pPr marL="2286000" algn="l" defTabSz="457200" rtl="0" eaLnBrk="1" latinLnBrk="0" hangingPunct="1">
              <a:defRPr kumimoji="1" sz="1800" kern="1200">
                <a:solidFill>
                  <a:schemeClr val="lt1"/>
                </a:solidFill>
                <a:latin typeface="+mn-lt"/>
                <a:ea typeface="+mn-ea"/>
                <a:cs typeface="+mn-cs"/>
              </a:defRPr>
            </a:lvl6pPr>
            <a:lvl7pPr marL="2743200" algn="l" defTabSz="457200" rtl="0" eaLnBrk="1" latinLnBrk="0" hangingPunct="1">
              <a:defRPr kumimoji="1" sz="1800" kern="1200">
                <a:solidFill>
                  <a:schemeClr val="lt1"/>
                </a:solidFill>
                <a:latin typeface="+mn-lt"/>
                <a:ea typeface="+mn-ea"/>
                <a:cs typeface="+mn-cs"/>
              </a:defRPr>
            </a:lvl7pPr>
            <a:lvl8pPr marL="3200400" algn="l" defTabSz="457200" rtl="0" eaLnBrk="1" latinLnBrk="0" hangingPunct="1">
              <a:defRPr kumimoji="1" sz="1800" kern="1200">
                <a:solidFill>
                  <a:schemeClr val="lt1"/>
                </a:solidFill>
                <a:latin typeface="+mn-lt"/>
                <a:ea typeface="+mn-ea"/>
                <a:cs typeface="+mn-cs"/>
              </a:defRPr>
            </a:lvl8pPr>
            <a:lvl9pPr marL="3657600" algn="l" defTabSz="457200" rtl="0" eaLnBrk="1" latinLnBrk="0" hangingPunct="1">
              <a:defRPr kumimoji="1" sz="1800" kern="1200">
                <a:solidFill>
                  <a:schemeClr val="lt1"/>
                </a:solidFill>
                <a:latin typeface="+mn-lt"/>
                <a:ea typeface="+mn-ea"/>
                <a:cs typeface="+mn-cs"/>
              </a:defRPr>
            </a:lvl9pPr>
          </a:lstStyle>
          <a:p>
            <a:pPr algn="ctr"/>
            <a:r>
              <a:rPr lang="ja-JP" altLang="en-US" sz="1100" dirty="0" smtClean="0">
                <a:solidFill>
                  <a:schemeClr val="bg1"/>
                </a:solidFill>
                <a:latin typeface="フォントポにほんご"/>
                <a:ea typeface="フォントポにほんご"/>
                <a:cs typeface="フォントポにほんご"/>
              </a:rPr>
              <a:t>③</a:t>
            </a:r>
            <a:r>
              <a:rPr lang="ja-JP" altLang="en-US" sz="1100" dirty="0">
                <a:solidFill>
                  <a:schemeClr val="bg1"/>
                </a:solidFill>
                <a:latin typeface="フォントポにほんご"/>
                <a:ea typeface="フォントポにほんご"/>
                <a:cs typeface="フォントポにほんご"/>
              </a:rPr>
              <a:t>　</a:t>
            </a:r>
            <a:r>
              <a:rPr lang="ja-JP" altLang="en-US" sz="1100" dirty="0" smtClean="0">
                <a:solidFill>
                  <a:schemeClr val="bg1"/>
                </a:solidFill>
                <a:latin typeface="フォントポにほんご"/>
                <a:ea typeface="フォントポにほんご"/>
                <a:cs typeface="フォントポにほんご"/>
              </a:rPr>
              <a:t>年間の税金と１日当たりの使用額が表示</a:t>
            </a:r>
            <a:endParaRPr lang="en-US" altLang="ja-JP" sz="1100" dirty="0">
              <a:solidFill>
                <a:schemeClr val="bg1"/>
              </a:solidFill>
              <a:latin typeface="フォントポにほんご"/>
              <a:ea typeface="フォントポにほんご"/>
              <a:cs typeface="フォントポにほんご"/>
            </a:endParaRPr>
          </a:p>
        </p:txBody>
      </p:sp>
      <p:sp>
        <p:nvSpPr>
          <p:cNvPr id="52" name="直角三角形 51"/>
          <p:cNvSpPr/>
          <p:nvPr/>
        </p:nvSpPr>
        <p:spPr>
          <a:xfrm rot="21060000" flipV="1">
            <a:off x="3343827" y="3904075"/>
            <a:ext cx="214055" cy="706752"/>
          </a:xfrm>
          <a:prstGeom prst="rtTriangle">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2343150" y="4598831"/>
            <a:ext cx="1781175" cy="716248"/>
          </a:xfrm>
          <a:prstGeom prst="ellipse">
            <a:avLst/>
          </a:prstGeom>
          <a:noFill/>
          <a:ln cmpd="sng">
            <a:solidFill>
              <a:srgbClr val="30800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1614625" y="5315078"/>
            <a:ext cx="3271693" cy="611698"/>
          </a:xfrm>
          <a:prstGeom prst="ellipse">
            <a:avLst/>
          </a:prstGeom>
          <a:noFill/>
          <a:ln cmpd="sng">
            <a:solidFill>
              <a:srgbClr val="30800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4124325" y="4963220"/>
            <a:ext cx="813741" cy="351859"/>
          </a:xfrm>
          <a:prstGeom prst="ellipse">
            <a:avLst/>
          </a:prstGeom>
          <a:noFill/>
          <a:ln cmpd="sng">
            <a:solidFill>
              <a:srgbClr val="308007"/>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直角三角形 55"/>
          <p:cNvSpPr/>
          <p:nvPr/>
        </p:nvSpPr>
        <p:spPr>
          <a:xfrm rot="21060000">
            <a:off x="3412260" y="5917763"/>
            <a:ext cx="102680" cy="159385"/>
          </a:xfrm>
          <a:prstGeom prst="rtTriangle">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7" name="直角三角形 56"/>
          <p:cNvSpPr/>
          <p:nvPr/>
        </p:nvSpPr>
        <p:spPr>
          <a:xfrm rot="7216698" flipH="1" flipV="1">
            <a:off x="3351990" y="5574185"/>
            <a:ext cx="1063127" cy="205575"/>
          </a:xfrm>
          <a:prstGeom prst="rtTriangle">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59" name="ハテナ.png" descr="/Users/meg/Desktop/特研/特研OD/アイコン/ハテナ.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8990695" y="3077654"/>
            <a:ext cx="915309" cy="915309"/>
          </a:xfrm>
          <a:prstGeom prst="rect">
            <a:avLst/>
          </a:prstGeom>
        </p:spPr>
      </p:pic>
      <p:sp>
        <p:nvSpPr>
          <p:cNvPr id="60" name="下矢印 59"/>
          <p:cNvSpPr/>
          <p:nvPr/>
        </p:nvSpPr>
        <p:spPr>
          <a:xfrm>
            <a:off x="7270969" y="3935180"/>
            <a:ext cx="302462" cy="317426"/>
          </a:xfrm>
          <a:prstGeom prst="downArrow">
            <a:avLst>
              <a:gd name="adj1" fmla="val 30686"/>
              <a:gd name="adj2" fmla="val 50000"/>
            </a:avLst>
          </a:prstGeom>
          <a:solidFill>
            <a:srgbClr val="3080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dirty="0">
              <a:solidFill>
                <a:prstClr val="white"/>
              </a:solidFill>
            </a:endParaRPr>
          </a:p>
        </p:txBody>
      </p:sp>
      <p:pic>
        <p:nvPicPr>
          <p:cNvPr id="61" name="ひらめき.png" descr="/Users/meg/Desktop/特研/特研OD/アイコン/ひらめき.pn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9016819" y="5461868"/>
            <a:ext cx="915309" cy="915309"/>
          </a:xfrm>
          <a:prstGeom prst="rect">
            <a:avLst/>
          </a:prstGeom>
          <a:noFill/>
        </p:spPr>
      </p:pic>
      <p:sp>
        <p:nvSpPr>
          <p:cNvPr id="64" name="角丸四角形 63"/>
          <p:cNvSpPr/>
          <p:nvPr/>
        </p:nvSpPr>
        <p:spPr>
          <a:xfrm>
            <a:off x="5050292" y="2145084"/>
            <a:ext cx="4743817" cy="1840961"/>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
        <p:nvSpPr>
          <p:cNvPr id="65" name="角丸四角形 64"/>
          <p:cNvSpPr/>
          <p:nvPr/>
        </p:nvSpPr>
        <p:spPr>
          <a:xfrm>
            <a:off x="5052210" y="4571859"/>
            <a:ext cx="4743817" cy="1856284"/>
          </a:xfrm>
          <a:prstGeom prst="roundRect">
            <a:avLst>
              <a:gd name="adj" fmla="val 10424"/>
            </a:avLst>
          </a:prstGeom>
          <a:noFill/>
          <a:ln>
            <a:solidFill>
              <a:srgbClr val="30800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cxnSp>
        <p:nvCxnSpPr>
          <p:cNvPr id="50" name="直線コネクタ 49"/>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62" name="正方形/長方形 61"/>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cxnSp>
        <p:nvCxnSpPr>
          <p:cNvPr id="66" name="直線コネクタ 65"/>
          <p:cNvCxnSpPr/>
          <p:nvPr/>
        </p:nvCxnSpPr>
        <p:spPr>
          <a:xfrm flipH="1">
            <a:off x="4372" y="1405574"/>
            <a:ext cx="9901628"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8413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5292" y="0"/>
            <a:ext cx="9906000" cy="1252759"/>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57" name="正方形/長方形 56"/>
          <p:cNvSpPr/>
          <p:nvPr/>
        </p:nvSpPr>
        <p:spPr>
          <a:xfrm>
            <a:off x="6431654" y="2696127"/>
            <a:ext cx="3307400" cy="962088"/>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altLang="ja-JP" sz="1100" dirty="0" smtClean="0">
              <a:solidFill>
                <a:schemeClr val="tx1"/>
              </a:solidFill>
              <a:latin typeface="小塚ゴシック Pr6N L"/>
              <a:ea typeface="小塚ゴシック Pr6N L"/>
              <a:cs typeface="小塚ゴシック Pr6N L"/>
            </a:endParaRPr>
          </a:p>
          <a:p>
            <a:r>
              <a:rPr lang="ja-JP" altLang="en-US" sz="1100" dirty="0" smtClean="0">
                <a:solidFill>
                  <a:schemeClr val="tx1"/>
                </a:solidFill>
                <a:latin typeface="小塚ゴシック Pr6N L"/>
                <a:ea typeface="小塚ゴシック Pr6N L"/>
                <a:cs typeface="小塚ゴシック Pr6N L"/>
              </a:rPr>
              <a:t>・</a:t>
            </a:r>
            <a:r>
              <a:rPr lang="en-US" altLang="ja-JP" sz="1100" dirty="0" smtClean="0">
                <a:solidFill>
                  <a:schemeClr val="tx1"/>
                </a:solidFill>
                <a:latin typeface="小塚ゴシック Pr6N L"/>
                <a:ea typeface="小塚ゴシック Pr6N L"/>
                <a:cs typeface="小塚ゴシック Pr6N L"/>
              </a:rPr>
              <a:t>GLOCOM </a:t>
            </a:r>
            <a:r>
              <a:rPr lang="ja-JP" altLang="en-US" sz="1100" dirty="0">
                <a:solidFill>
                  <a:schemeClr val="tx1"/>
                </a:solidFill>
                <a:latin typeface="小塚ゴシック Pr6N L"/>
                <a:ea typeface="小塚ゴシック Pr6N L"/>
                <a:cs typeface="小塚ゴシック Pr6N L"/>
              </a:rPr>
              <a:t>オープンデータ活用</a:t>
            </a:r>
            <a:r>
              <a:rPr lang="ja-JP" altLang="en-US" sz="1100" dirty="0" smtClean="0">
                <a:solidFill>
                  <a:schemeClr val="tx1"/>
                </a:solidFill>
                <a:latin typeface="小塚ゴシック Pr6N L"/>
                <a:ea typeface="小塚ゴシック Pr6N L"/>
                <a:cs typeface="小塚ゴシック Pr6N L"/>
              </a:rPr>
              <a:t>ハッカソン</a:t>
            </a:r>
            <a:r>
              <a:rPr lang="en-US" altLang="ja-JP" sz="1100" dirty="0" smtClean="0">
                <a:solidFill>
                  <a:schemeClr val="tx1"/>
                </a:solidFill>
                <a:latin typeface="小塚ゴシック Pr6N L"/>
                <a:ea typeface="小塚ゴシック Pr6N L"/>
                <a:cs typeface="小塚ゴシック Pr6N L"/>
              </a:rPr>
              <a:t>–</a:t>
            </a:r>
            <a:r>
              <a:rPr lang="ja-JP" altLang="en-US" sz="1100" dirty="0">
                <a:solidFill>
                  <a:schemeClr val="tx1"/>
                </a:solidFill>
                <a:latin typeface="小塚ゴシック Pr6N L"/>
                <a:ea typeface="小塚ゴシック Pr6N L"/>
                <a:cs typeface="小塚ゴシック Pr6N L"/>
              </a:rPr>
              <a:t>最優秀</a:t>
            </a:r>
            <a:r>
              <a:rPr lang="ja-JP" altLang="en-US" sz="1100" dirty="0" smtClean="0">
                <a:solidFill>
                  <a:schemeClr val="tx1"/>
                </a:solidFill>
                <a:latin typeface="小塚ゴシック Pr6N L"/>
                <a:ea typeface="小塚ゴシック Pr6N L"/>
                <a:cs typeface="小塚ゴシック Pr6N L"/>
              </a:rPr>
              <a:t>賞</a:t>
            </a:r>
            <a:endParaRPr lang="en-US" altLang="ja-JP" sz="1100" dirty="0" smtClean="0">
              <a:solidFill>
                <a:schemeClr val="tx1"/>
              </a:solidFill>
              <a:latin typeface="小塚ゴシック Pr6N L"/>
              <a:ea typeface="小塚ゴシック Pr6N L"/>
              <a:cs typeface="小塚ゴシック Pr6N L"/>
            </a:endParaRPr>
          </a:p>
          <a:p>
            <a:r>
              <a:rPr lang="ja-JP" altLang="en-US" sz="1100" dirty="0" smtClean="0">
                <a:solidFill>
                  <a:schemeClr val="tx1"/>
                </a:solidFill>
                <a:latin typeface="小塚ゴシック Pr6N L"/>
                <a:ea typeface="小塚ゴシック Pr6N L"/>
                <a:cs typeface="小塚ゴシック Pr6N L"/>
              </a:rPr>
              <a:t>・</a:t>
            </a:r>
            <a:r>
              <a:rPr lang="en-US" altLang="ja-JP" sz="1100" dirty="0" smtClean="0">
                <a:solidFill>
                  <a:schemeClr val="tx1"/>
                </a:solidFill>
                <a:latin typeface="小塚ゴシック Pr6N L"/>
                <a:ea typeface="小塚ゴシック Pr6N L"/>
                <a:cs typeface="小塚ゴシック Pr6N L"/>
              </a:rPr>
              <a:t>Linked Open Data Challenged 2012</a:t>
            </a:r>
            <a:r>
              <a:rPr lang="ja-JP" altLang="en-US" sz="1100" dirty="0" smtClean="0">
                <a:solidFill>
                  <a:schemeClr val="tx1"/>
                </a:solidFill>
                <a:latin typeface="小塚ゴシック Pr6N L"/>
                <a:ea typeface="小塚ゴシック Pr6N L"/>
                <a:cs typeface="小塚ゴシック Pr6N L"/>
              </a:rPr>
              <a:t>　　　　　　　　　　　　</a:t>
            </a:r>
            <a:endParaRPr lang="en-US" altLang="ja-JP" sz="1100" dirty="0" smtClean="0">
              <a:solidFill>
                <a:schemeClr val="tx1"/>
              </a:solidFill>
              <a:latin typeface="小塚ゴシック Pr6N L"/>
              <a:ea typeface="小塚ゴシック Pr6N L"/>
              <a:cs typeface="小塚ゴシック Pr6N L"/>
            </a:endParaRPr>
          </a:p>
          <a:p>
            <a:r>
              <a:rPr lang="ja-JP" altLang="en-US" sz="1100" dirty="0">
                <a:solidFill>
                  <a:schemeClr val="tx1"/>
                </a:solidFill>
                <a:latin typeface="小塚ゴシック Pr6N L"/>
                <a:ea typeface="小塚ゴシック Pr6N L"/>
                <a:cs typeface="小塚ゴシック Pr6N L"/>
              </a:rPr>
              <a:t>　</a:t>
            </a:r>
            <a:r>
              <a:rPr lang="ja-JP" altLang="en-US" sz="1100" dirty="0" smtClean="0">
                <a:solidFill>
                  <a:schemeClr val="tx1"/>
                </a:solidFill>
                <a:latin typeface="小塚ゴシック Pr6N L"/>
                <a:ea typeface="小塚ゴシック Pr6N L"/>
                <a:cs typeface="小塚ゴシック Pr6N L"/>
              </a:rPr>
              <a:t>アプリ部門最優秀賞</a:t>
            </a:r>
            <a:r>
              <a:rPr lang="en-US" altLang="ja-JP" sz="1100" dirty="0" smtClean="0">
                <a:solidFill>
                  <a:schemeClr val="tx1"/>
                </a:solidFill>
                <a:latin typeface="小塚ゴシック Pr6N L"/>
                <a:ea typeface="小塚ゴシック Pr6N L"/>
                <a:cs typeface="小塚ゴシック Pr6N L"/>
              </a:rPr>
              <a:t>/</a:t>
            </a:r>
            <a:r>
              <a:rPr lang="ja-JP" altLang="en-US" sz="1100" dirty="0" smtClean="0">
                <a:solidFill>
                  <a:schemeClr val="tx1"/>
                </a:solidFill>
                <a:latin typeface="小塚ゴシック Pr6N L"/>
                <a:ea typeface="小塚ゴシック Pr6N L"/>
                <a:cs typeface="小塚ゴシック Pr6N L"/>
              </a:rPr>
              <a:t>スマーターシティ賞</a:t>
            </a:r>
            <a:endParaRPr lang="en-US" altLang="ja-JP" sz="1100" dirty="0" smtClean="0">
              <a:solidFill>
                <a:schemeClr val="tx1"/>
              </a:solidFill>
              <a:latin typeface="小塚ゴシック Pr6N L"/>
              <a:ea typeface="小塚ゴシック Pr6N L"/>
              <a:cs typeface="小塚ゴシック Pr6N L"/>
            </a:endParaRPr>
          </a:p>
          <a:p>
            <a:r>
              <a:rPr lang="ja-JP" altLang="en-US" sz="1100" dirty="0" smtClean="0">
                <a:solidFill>
                  <a:schemeClr val="tx1"/>
                </a:solidFill>
                <a:latin typeface="小塚ゴシック Pr6N L"/>
                <a:ea typeface="小塚ゴシック Pr6N L"/>
                <a:cs typeface="小塚ゴシック Pr6N L"/>
              </a:rPr>
              <a:t>・オープンデータ流通推進コンソーシアム優秀賞</a:t>
            </a:r>
            <a:endParaRPr lang="en-US" altLang="ja-JP" sz="1100" dirty="0" smtClean="0">
              <a:solidFill>
                <a:schemeClr val="tx1"/>
              </a:solidFill>
              <a:latin typeface="小塚ゴシック Pr6N L"/>
              <a:ea typeface="小塚ゴシック Pr6N L"/>
              <a:cs typeface="小塚ゴシック Pr6N L"/>
            </a:endParaRPr>
          </a:p>
          <a:p>
            <a:r>
              <a:rPr lang="ja-JP" altLang="en-US" sz="1100" dirty="0" smtClean="0">
                <a:solidFill>
                  <a:schemeClr val="tx1"/>
                </a:solidFill>
                <a:latin typeface="小塚ゴシック Pr6N L"/>
                <a:ea typeface="小塚ゴシック Pr6N L"/>
                <a:cs typeface="小塚ゴシック Pr6N L"/>
              </a:rPr>
              <a:t>・オープンデータ流通推進コンソーシアム優秀賞</a:t>
            </a:r>
            <a:endParaRPr lang="en-US" altLang="ja-JP" sz="1100" dirty="0">
              <a:solidFill>
                <a:schemeClr val="tx1"/>
              </a:solidFill>
              <a:latin typeface="小塚ゴシック Pr6N L"/>
              <a:ea typeface="小塚ゴシック Pr6N L"/>
              <a:cs typeface="小塚ゴシック Pr6N L"/>
            </a:endParaRPr>
          </a:p>
          <a:p>
            <a:endParaRPr lang="ja-JP" altLang="en-US" sz="1100" dirty="0">
              <a:solidFill>
                <a:schemeClr val="tx1"/>
              </a:solidFill>
              <a:latin typeface="小塚ゴシック Pr6N L"/>
              <a:ea typeface="小塚ゴシック Pr6N L"/>
              <a:cs typeface="小塚ゴシック Pr6N L"/>
            </a:endParaRPr>
          </a:p>
        </p:txBody>
      </p:sp>
      <p:sp>
        <p:nvSpPr>
          <p:cNvPr id="58" name="角丸四角形 57"/>
          <p:cNvSpPr/>
          <p:nvPr/>
        </p:nvSpPr>
        <p:spPr>
          <a:xfrm>
            <a:off x="5524907" y="2977215"/>
            <a:ext cx="950821" cy="357163"/>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61" name="正方形/長方形 60"/>
          <p:cNvSpPr/>
          <p:nvPr/>
        </p:nvSpPr>
        <p:spPr>
          <a:xfrm>
            <a:off x="5749101" y="3713730"/>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smtClean="0">
                <a:solidFill>
                  <a:schemeClr val="tx1"/>
                </a:solidFill>
                <a:latin typeface="小塚ゴシック Pr6N L"/>
                <a:ea typeface="小塚ゴシック Pr6N L"/>
                <a:cs typeface="小塚ゴシック Pr6N L"/>
              </a:rPr>
              <a:t>173</a:t>
            </a:r>
            <a:r>
              <a:rPr lang="ja-JP" altLang="en-US" sz="1200" dirty="0" smtClean="0">
                <a:solidFill>
                  <a:schemeClr val="tx1"/>
                </a:solidFill>
                <a:latin typeface="小塚ゴシック Pr6N L"/>
                <a:ea typeface="小塚ゴシック Pr6N L"/>
                <a:cs typeface="小塚ゴシック Pr6N L"/>
              </a:rPr>
              <a:t>自治体（</a:t>
            </a:r>
            <a:r>
              <a:rPr lang="en-US" altLang="ja-JP" sz="1200" dirty="0" smtClean="0">
                <a:solidFill>
                  <a:schemeClr val="tx1"/>
                </a:solidFill>
                <a:latin typeface="小塚ゴシック Pr6N L"/>
                <a:ea typeface="小塚ゴシック Pr6N L"/>
                <a:cs typeface="小塚ゴシック Pr6N L"/>
              </a:rPr>
              <a:t>2016</a:t>
            </a:r>
            <a:r>
              <a:rPr lang="ja-JP" altLang="en-US" sz="1200" dirty="0" smtClean="0">
                <a:solidFill>
                  <a:schemeClr val="tx1"/>
                </a:solidFill>
                <a:latin typeface="小塚ゴシック Pr6N L"/>
                <a:ea typeface="小塚ゴシック Pr6N L"/>
                <a:cs typeface="小塚ゴシック Pr6N L"/>
              </a:rPr>
              <a:t>年</a:t>
            </a:r>
            <a:r>
              <a:rPr lang="en-US" altLang="ja-JP" sz="1200" dirty="0" smtClean="0">
                <a:solidFill>
                  <a:schemeClr val="tx1"/>
                </a:solidFill>
                <a:latin typeface="小塚ゴシック Pr6N L"/>
                <a:ea typeface="小塚ゴシック Pr6N L"/>
                <a:cs typeface="小塚ゴシック Pr6N L"/>
              </a:rPr>
              <a:t>10</a:t>
            </a:r>
            <a:r>
              <a:rPr lang="ja-JP" altLang="en-US" sz="1200" dirty="0" smtClean="0">
                <a:solidFill>
                  <a:schemeClr val="tx1"/>
                </a:solidFill>
                <a:latin typeface="小塚ゴシック Pr6N L"/>
                <a:ea typeface="小塚ゴシック Pr6N L"/>
                <a:cs typeface="小塚ゴシック Pr6N L"/>
              </a:rPr>
              <a:t>月時点）</a:t>
            </a:r>
            <a:endParaRPr lang="ja-JP" altLang="en-US" sz="1200" dirty="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705081"/>
            <a:ext cx="950821" cy="365269"/>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cxnSp>
        <p:nvCxnSpPr>
          <p:cNvPr id="67" name="直線コネクタ 66"/>
          <p:cNvCxnSpPr/>
          <p:nvPr/>
        </p:nvCxnSpPr>
        <p:spPr>
          <a:xfrm flipH="1">
            <a:off x="10565" y="1405574"/>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93478"/>
            <a:ext cx="4711409" cy="2347365"/>
          </a:xfrm>
          <a:prstGeom prst="roundRect">
            <a:avLst>
              <a:gd name="adj" fmla="val 9905"/>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767506" y="1372638"/>
            <a:ext cx="3396089"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予算情報、決算情報</a:t>
            </a:r>
            <a:endParaRPr kumimoji="1" lang="ja-JP" altLang="en-US" sz="1200" dirty="0">
              <a:solidFill>
                <a:schemeClr val="tx1"/>
              </a:solidFill>
              <a:latin typeface="小塚ゴシック Pr6N L"/>
              <a:ea typeface="小塚ゴシック Pr6N L"/>
              <a:cs typeface="小塚ゴシック Pr6N L"/>
            </a:endParaRPr>
          </a:p>
        </p:txBody>
      </p:sp>
      <p:sp>
        <p:nvSpPr>
          <p:cNvPr id="38" name="角丸四角形 37"/>
          <p:cNvSpPr/>
          <p:nvPr/>
        </p:nvSpPr>
        <p:spPr>
          <a:xfrm>
            <a:off x="5114549" y="1341120"/>
            <a:ext cx="1228416" cy="40195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779843"/>
            <a:ext cx="3452726" cy="433988"/>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　　　　</a:t>
            </a:r>
            <a:r>
              <a:rPr lang="ja-JP" altLang="en-US" sz="1200" dirty="0">
                <a:solidFill>
                  <a:schemeClr val="tx1"/>
                </a:solidFill>
                <a:latin typeface="小塚ゴシック Pr6N L"/>
                <a:ea typeface="小塚ゴシック Pr6N L"/>
                <a:cs typeface="小塚ゴシック Pr6N L"/>
              </a:rPr>
              <a:t>　</a:t>
            </a:r>
            <a:r>
              <a:rPr lang="ja-JP" altLang="en-US" sz="1050" dirty="0" smtClean="0">
                <a:solidFill>
                  <a:schemeClr val="tx1"/>
                </a:solidFill>
                <a:latin typeface="小塚ゴシック Pr6N L"/>
                <a:ea typeface="小塚ゴシック Pr6N L"/>
                <a:cs typeface="小塚ゴシック Pr6N L"/>
              </a:rPr>
              <a:t>元データは各市町村のデータ形式による。サイト　リ　　リストは、ＣＳＶ</a:t>
            </a:r>
            <a:r>
              <a:rPr lang="en-US" altLang="ja-JP" sz="1050" dirty="0" smtClean="0">
                <a:solidFill>
                  <a:schemeClr val="tx1"/>
                </a:solidFill>
                <a:latin typeface="小塚ゴシック Pr6N L"/>
                <a:ea typeface="小塚ゴシック Pr6N L"/>
                <a:cs typeface="小塚ゴシック Pr6N L"/>
              </a:rPr>
              <a:t>/</a:t>
            </a:r>
            <a:r>
              <a:rPr lang="ja-JP" altLang="en-US" sz="1050" dirty="0" smtClean="0">
                <a:solidFill>
                  <a:schemeClr val="tx1"/>
                </a:solidFill>
                <a:latin typeface="小塚ゴシック Pr6N L"/>
                <a:ea typeface="小塚ゴシック Pr6N L"/>
                <a:cs typeface="小塚ゴシック Pr6N L"/>
              </a:rPr>
              <a:t>Ｅｘｃｅｌｌフォーマットで提供可</a:t>
            </a:r>
            <a:endParaRPr lang="en-US" altLang="ja-JP" sz="1050" dirty="0">
              <a:solidFill>
                <a:schemeClr val="tx1"/>
              </a:solidFill>
              <a:latin typeface="小塚ゴシック Pr6N L"/>
              <a:ea typeface="小塚ゴシック Pr6N L"/>
              <a:cs typeface="小塚ゴシック Pr6N L"/>
            </a:endParaRPr>
          </a:p>
        </p:txBody>
      </p:sp>
      <p:sp>
        <p:nvSpPr>
          <p:cNvPr id="40" name="角丸四角形 39"/>
          <p:cNvSpPr/>
          <p:nvPr/>
        </p:nvSpPr>
        <p:spPr>
          <a:xfrm>
            <a:off x="5690006" y="1859841"/>
            <a:ext cx="1274749" cy="357166"/>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294879"/>
            <a:ext cx="3049947" cy="351689"/>
          </a:xfrm>
          <a:prstGeom prst="rect">
            <a:avLst/>
          </a:prstGeom>
          <a:no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50" dirty="0" smtClean="0">
                <a:solidFill>
                  <a:schemeClr val="tx1"/>
                </a:solidFill>
                <a:latin typeface="小塚ゴシック Pr6N L"/>
                <a:ea typeface="小塚ゴシック Pr6N L"/>
                <a:cs typeface="小塚ゴシック Pr6N L"/>
              </a:rPr>
              <a:t>　</a:t>
            </a:r>
            <a:r>
              <a:rPr lang="en-US" altLang="ja-JP" sz="1100" dirty="0" smtClean="0">
                <a:solidFill>
                  <a:schemeClr val="tx1"/>
                </a:solidFill>
                <a:latin typeface="小塚ゴシック Pr6N L"/>
                <a:ea typeface="小塚ゴシック Pr6N L"/>
                <a:cs typeface="小塚ゴシック Pr6N L"/>
              </a:rPr>
              <a:t>Web</a:t>
            </a:r>
            <a:r>
              <a:rPr lang="ja-JP" altLang="en-US" sz="1100" dirty="0" smtClean="0">
                <a:solidFill>
                  <a:schemeClr val="tx1"/>
                </a:solidFill>
                <a:latin typeface="小塚ゴシック Pr6N L"/>
                <a:ea typeface="小塚ゴシック Pr6N L"/>
                <a:cs typeface="小塚ゴシック Pr6N L"/>
              </a:rPr>
              <a:t>アプリ</a:t>
            </a:r>
            <a:endParaRPr lang="ja-JP" altLang="en-US" sz="11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289405"/>
            <a:ext cx="1246823" cy="377595"/>
          </a:xfrm>
          <a:prstGeom prst="roundRect">
            <a:avLst>
              <a:gd name="adj" fmla="val 50000"/>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sp>
        <p:nvSpPr>
          <p:cNvPr id="48" name="テキスト ボックス 47"/>
          <p:cNvSpPr txBox="1"/>
          <p:nvPr/>
        </p:nvSpPr>
        <p:spPr>
          <a:xfrm>
            <a:off x="10123" y="1499638"/>
            <a:ext cx="4915265" cy="461665"/>
          </a:xfrm>
          <a:prstGeom prst="rect">
            <a:avLst/>
          </a:prstGeom>
          <a:noFill/>
        </p:spPr>
        <p:txBody>
          <a:bodyPr wrap="square" rtlCol="0">
            <a:spAutoFit/>
          </a:bodyPr>
          <a:lstStyle/>
          <a:p>
            <a:r>
              <a:rPr lang="ja-JP" altLang="en-US" sz="2400" dirty="0" smtClean="0">
                <a:solidFill>
                  <a:srgbClr val="308007"/>
                </a:solidFill>
                <a:latin typeface="小塚ゴシック Pro M"/>
                <a:ea typeface="小塚ゴシック Pro M"/>
                <a:cs typeface="小塚ゴシック Pro M"/>
              </a:rPr>
              <a:t>公共</a:t>
            </a:r>
            <a:r>
              <a:rPr lang="ja-JP" altLang="en-US" sz="2400" dirty="0">
                <a:solidFill>
                  <a:srgbClr val="308007"/>
                </a:solidFill>
                <a:latin typeface="小塚ゴシック Pro M"/>
                <a:ea typeface="小塚ゴシック Pro M"/>
                <a:cs typeface="小塚ゴシック Pro M"/>
              </a:rPr>
              <a:t>サービスの受益と負担</a:t>
            </a:r>
            <a:r>
              <a:rPr lang="ja-JP" altLang="en-US" sz="2400" dirty="0" smtClean="0">
                <a:solidFill>
                  <a:srgbClr val="308007"/>
                </a:solidFill>
                <a:latin typeface="小塚ゴシック Pro M"/>
                <a:ea typeface="小塚ゴシック Pro M"/>
                <a:cs typeface="小塚ゴシック Pro M"/>
              </a:rPr>
              <a:t>の関係</a:t>
            </a:r>
            <a:endParaRPr lang="ja-JP" altLang="en-US" sz="2400" dirty="0">
              <a:solidFill>
                <a:srgbClr val="308007"/>
              </a:solidFill>
              <a:latin typeface="小塚ゴシック Pro M"/>
              <a:ea typeface="小塚ゴシック Pro M"/>
              <a:cs typeface="小塚ゴシック Pro M"/>
            </a:endParaRPr>
          </a:p>
        </p:txBody>
      </p:sp>
      <p:sp>
        <p:nvSpPr>
          <p:cNvPr id="55" name="テキスト ボックス 54"/>
          <p:cNvSpPr txBox="1"/>
          <p:nvPr/>
        </p:nvSpPr>
        <p:spPr>
          <a:xfrm>
            <a:off x="5964178" y="4093549"/>
            <a:ext cx="3795238" cy="830997"/>
          </a:xfrm>
          <a:prstGeom prst="rect">
            <a:avLst/>
          </a:prstGeom>
          <a:noFill/>
        </p:spPr>
        <p:txBody>
          <a:bodyPr vert="horz" wrap="square" rtlCol="0">
            <a:spAutoFit/>
          </a:bodyPr>
          <a:lstStyle/>
          <a:p>
            <a:r>
              <a:rPr lang="ja-JP" altLang="en-US" sz="2400" dirty="0" smtClean="0">
                <a:solidFill>
                  <a:srgbClr val="308007"/>
                </a:solidFill>
                <a:latin typeface="フォントポにほんご"/>
                <a:ea typeface="フォントポにほんご"/>
                <a:cs typeface="フォントポにほんご"/>
              </a:rPr>
              <a:t>公共データのオープン化による社会変革</a:t>
            </a:r>
            <a:endParaRPr lang="ja-JP" altLang="en-US" sz="2400" dirty="0">
              <a:solidFill>
                <a:srgbClr val="308007"/>
              </a:solidFill>
              <a:latin typeface="フォントポにほんご"/>
              <a:ea typeface="フォントポにほんご"/>
              <a:cs typeface="フォントポにほんご"/>
            </a:endParaRPr>
          </a:p>
        </p:txBody>
      </p:sp>
      <p:grpSp>
        <p:nvGrpSpPr>
          <p:cNvPr id="44" name="図形グループ 43"/>
          <p:cNvGrpSpPr/>
          <p:nvPr/>
        </p:nvGrpSpPr>
        <p:grpSpPr>
          <a:xfrm>
            <a:off x="6255233" y="250008"/>
            <a:ext cx="752743" cy="752743"/>
            <a:chOff x="6255233" y="281179"/>
            <a:chExt cx="752743" cy="752743"/>
          </a:xfrm>
          <a:noFill/>
        </p:grpSpPr>
        <p:sp>
          <p:nvSpPr>
            <p:cNvPr id="49" name="角丸四角形 48"/>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6308439" y="334385"/>
              <a:ext cx="646331" cy="646331"/>
            </a:xfrm>
            <a:prstGeom prst="rect">
              <a:avLst/>
            </a:prstGeom>
            <a:grpFill/>
            <a:ln>
              <a:noFill/>
            </a:ln>
          </p:spPr>
          <p:txBody>
            <a:bodyPr wrap="none" rtlCol="0">
              <a:spAutoFit/>
            </a:bodyPr>
            <a:lstStyle/>
            <a:p>
              <a:r>
                <a:rPr kumimoji="1" lang="ja-JP" altLang="en-US" dirty="0" smtClean="0">
                  <a:solidFill>
                    <a:srgbClr val="DEFFFF"/>
                  </a:solidFill>
                  <a:latin typeface="小塚ゴシック Pr6N M"/>
                  <a:ea typeface="小塚ゴシック Pr6N M"/>
                  <a:cs typeface="小塚ゴシック Pr6N M"/>
                </a:rPr>
                <a:t>防災</a:t>
              </a:r>
              <a:endParaRPr kumimoji="1"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59" name="図形グループ 58"/>
          <p:cNvGrpSpPr/>
          <p:nvPr/>
        </p:nvGrpSpPr>
        <p:grpSpPr>
          <a:xfrm>
            <a:off x="8089329" y="250008"/>
            <a:ext cx="752743" cy="752743"/>
            <a:chOff x="8060984" y="281179"/>
            <a:chExt cx="752743" cy="752743"/>
          </a:xfrm>
          <a:noFill/>
        </p:grpSpPr>
        <p:sp>
          <p:nvSpPr>
            <p:cNvPr id="60" name="角丸四角形 59"/>
            <p:cNvSpPr/>
            <p:nvPr/>
          </p:nvSpPr>
          <p:spPr>
            <a:xfrm>
              <a:off x="8060984"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8114190" y="334385"/>
              <a:ext cx="646331" cy="646331"/>
            </a:xfrm>
            <a:prstGeom prst="rect">
              <a:avLst/>
            </a:prstGeom>
            <a:grp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産業</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創出</a:t>
              </a:r>
              <a:endParaRPr kumimoji="1" lang="en-US" altLang="ja-JP" dirty="0" smtClean="0">
                <a:solidFill>
                  <a:srgbClr val="DEFFFF"/>
                </a:solidFill>
                <a:latin typeface="小塚ゴシック Pr6N M"/>
                <a:ea typeface="小塚ゴシック Pr6N M"/>
                <a:cs typeface="小塚ゴシック Pr6N M"/>
              </a:endParaRPr>
            </a:p>
          </p:txBody>
        </p:sp>
      </p:grpSp>
      <p:grpSp>
        <p:nvGrpSpPr>
          <p:cNvPr id="66" name="図形グループ 65"/>
          <p:cNvGrpSpPr/>
          <p:nvPr/>
        </p:nvGrpSpPr>
        <p:grpSpPr>
          <a:xfrm>
            <a:off x="7172281" y="250008"/>
            <a:ext cx="752743" cy="752743"/>
            <a:chOff x="7154801" y="281179"/>
            <a:chExt cx="752743" cy="752743"/>
          </a:xfrm>
        </p:grpSpPr>
        <p:sp>
          <p:nvSpPr>
            <p:cNvPr id="69" name="角丸四角形 68"/>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7208007" y="334385"/>
              <a:ext cx="659155" cy="646331"/>
            </a:xfrm>
            <a:prstGeom prst="rect">
              <a:avLst/>
            </a:prstGeom>
            <a:no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少子</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高齢</a:t>
              </a:r>
              <a:endParaRPr lang="en-US" altLang="ja-JP" dirty="0" smtClean="0">
                <a:solidFill>
                  <a:srgbClr val="DEFFFF"/>
                </a:solidFill>
                <a:latin typeface="小塚ゴシック Pr6N M"/>
                <a:ea typeface="小塚ゴシック Pr6N M"/>
                <a:cs typeface="小塚ゴシック Pr6N M"/>
              </a:endParaRPr>
            </a:p>
          </p:txBody>
        </p:sp>
      </p:grpSp>
      <p:sp>
        <p:nvSpPr>
          <p:cNvPr id="71" name="角丸四角形 70"/>
          <p:cNvSpPr/>
          <p:nvPr/>
        </p:nvSpPr>
        <p:spPr>
          <a:xfrm>
            <a:off x="9006672" y="250008"/>
            <a:ext cx="752743" cy="752743"/>
          </a:xfrm>
          <a:prstGeom prst="roundRect">
            <a:avLst/>
          </a:prstGeom>
          <a:solidFill>
            <a:schemeClr val="bg1"/>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308007"/>
                </a:solidFill>
                <a:latin typeface="小塚ゴシック Pr6N M"/>
                <a:ea typeface="小塚ゴシック Pr6N M"/>
                <a:cs typeface="小塚ゴシック Pr6N M"/>
              </a:rPr>
              <a:t>防犯</a:t>
            </a:r>
            <a:endParaRPr lang="en-US" altLang="ja-JP" sz="1400" dirty="0" smtClean="0">
              <a:solidFill>
                <a:srgbClr val="308007"/>
              </a:solidFill>
              <a:latin typeface="小塚ゴシック Pr6N M"/>
              <a:ea typeface="小塚ゴシック Pr6N M"/>
              <a:cs typeface="小塚ゴシック Pr6N M"/>
            </a:endParaRPr>
          </a:p>
          <a:p>
            <a:r>
              <a:rPr lang="ja-JP" altLang="en-US" sz="1400" dirty="0" smtClean="0">
                <a:solidFill>
                  <a:srgbClr val="308007"/>
                </a:solidFill>
                <a:latin typeface="小塚ゴシック Pr6N M"/>
                <a:ea typeface="小塚ゴシック Pr6N M"/>
                <a:cs typeface="小塚ゴシック Pr6N M"/>
              </a:rPr>
              <a:t>医療</a:t>
            </a:r>
            <a:endParaRPr lang="en-US" altLang="ja-JP" sz="1400" dirty="0" smtClean="0">
              <a:solidFill>
                <a:srgbClr val="308007"/>
              </a:solidFill>
              <a:latin typeface="小塚ゴシック Pr6N M"/>
              <a:ea typeface="小塚ゴシック Pr6N M"/>
              <a:cs typeface="小塚ゴシック Pr6N M"/>
            </a:endParaRPr>
          </a:p>
          <a:p>
            <a:r>
              <a:rPr lang="ja-JP" altLang="en-US" sz="1400" dirty="0" smtClean="0">
                <a:solidFill>
                  <a:srgbClr val="308007"/>
                </a:solidFill>
                <a:latin typeface="小塚ゴシック Pr6N M"/>
                <a:ea typeface="小塚ゴシック Pr6N M"/>
                <a:cs typeface="小塚ゴシック Pr6N M"/>
              </a:rPr>
              <a:t>教育</a:t>
            </a:r>
            <a:r>
              <a:rPr lang="ja-JP" altLang="en-US" sz="1000" dirty="0" smtClean="0">
                <a:solidFill>
                  <a:srgbClr val="308007"/>
                </a:solidFill>
                <a:latin typeface="小塚ゴシック Pr6N M"/>
                <a:ea typeface="小塚ゴシック Pr6N M"/>
                <a:cs typeface="小塚ゴシック Pr6N M"/>
              </a:rPr>
              <a:t>等</a:t>
            </a:r>
            <a:endParaRPr lang="en-US" altLang="ja-JP" dirty="0" smtClean="0">
              <a:solidFill>
                <a:srgbClr val="308007"/>
              </a:solidFill>
              <a:latin typeface="小塚ゴシック Pr6N M"/>
              <a:ea typeface="小塚ゴシック Pr6N M"/>
              <a:cs typeface="小塚ゴシック Pr6N M"/>
            </a:endParaRPr>
          </a:p>
        </p:txBody>
      </p:sp>
      <p:sp>
        <p:nvSpPr>
          <p:cNvPr id="52" name="タイトル 1"/>
          <p:cNvSpPr txBox="1">
            <a:spLocks/>
          </p:cNvSpPr>
          <p:nvPr/>
        </p:nvSpPr>
        <p:spPr>
          <a:xfrm>
            <a:off x="45111" y="254123"/>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4000" dirty="0">
                <a:solidFill>
                  <a:schemeClr val="bg1"/>
                </a:solidFill>
                <a:latin typeface="小塚ゴシック Pro M"/>
                <a:ea typeface="小塚ゴシック Pro M"/>
                <a:cs typeface="小塚ゴシック Pro M"/>
              </a:rPr>
              <a:t>税金はどこへ行った？</a:t>
            </a:r>
          </a:p>
        </p:txBody>
      </p:sp>
      <p:sp>
        <p:nvSpPr>
          <p:cNvPr id="63"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a:solidFill>
                  <a:schemeClr val="bg1"/>
                </a:solidFill>
                <a:latin typeface="小塚ゴシック Pr6N R"/>
                <a:ea typeface="小塚ゴシック Pr6N R"/>
                <a:cs typeface="小塚ゴシック Pr6N R"/>
              </a:rPr>
              <a:t>By</a:t>
            </a:r>
            <a:r>
              <a:rPr lang="ja-JP" altLang="en-US" sz="1400" dirty="0">
                <a:solidFill>
                  <a:schemeClr val="bg1"/>
                </a:solidFill>
                <a:latin typeface="小塚ゴシック Pr6N R"/>
                <a:ea typeface="小塚ゴシック Pr6N R"/>
                <a:cs typeface="小塚ゴシック Pr6N R"/>
              </a:rPr>
              <a:t> </a:t>
            </a:r>
            <a:r>
              <a:rPr lang="en-US" altLang="ja-JP" sz="1400" dirty="0">
                <a:solidFill>
                  <a:schemeClr val="bg1"/>
                </a:solidFill>
                <a:latin typeface="小塚ゴシック Pr6N R"/>
                <a:ea typeface="小塚ゴシック Pr6N R"/>
                <a:cs typeface="小塚ゴシック Pr6N R"/>
              </a:rPr>
              <a:t>Open Knowledge Foundation Japan</a:t>
            </a:r>
            <a:endParaRPr lang="ja-JP" altLang="en-US" sz="1400" dirty="0">
              <a:solidFill>
                <a:schemeClr val="bg1"/>
              </a:solidFill>
              <a:latin typeface="小塚ゴシック Pr6N R"/>
              <a:ea typeface="小塚ゴシック Pr6N R"/>
              <a:cs typeface="小塚ゴシック Pr6N R"/>
            </a:endParaRPr>
          </a:p>
        </p:txBody>
      </p:sp>
      <p:sp>
        <p:nvSpPr>
          <p:cNvPr id="64" name="タイトル 1"/>
          <p:cNvSpPr txBox="1">
            <a:spLocks/>
          </p:cNvSpPr>
          <p:nvPr/>
        </p:nvSpPr>
        <p:spPr>
          <a:xfrm>
            <a:off x="57563" y="-26855"/>
            <a:ext cx="5816187" cy="42501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a:solidFill>
                  <a:srgbClr val="FFFFFF"/>
                </a:solidFill>
                <a:latin typeface="小塚ゴシック Pr6N R"/>
                <a:ea typeface="小塚ゴシック Pr6N R"/>
                <a:cs typeface="小塚ゴシック Pr6N R"/>
              </a:rPr>
              <a:t>税金が１日あたりどこにいくら使われているかを知る市民主導のプロジェクト</a:t>
            </a:r>
          </a:p>
        </p:txBody>
      </p:sp>
      <p:sp>
        <p:nvSpPr>
          <p:cNvPr id="74" name="テキスト ボックス 73"/>
          <p:cNvSpPr txBox="1"/>
          <p:nvPr/>
        </p:nvSpPr>
        <p:spPr>
          <a:xfrm>
            <a:off x="30958" y="2188422"/>
            <a:ext cx="4998242" cy="4236339"/>
          </a:xfrm>
          <a:prstGeom prst="rect">
            <a:avLst/>
          </a:prstGeom>
          <a:noFill/>
          <a:ln>
            <a:noFill/>
          </a:ln>
        </p:spPr>
        <p:txBody>
          <a:bodyPr wrap="square" rtlCol="0">
            <a:noAutofit/>
          </a:bodyPr>
          <a:lstStyle/>
          <a:p>
            <a:r>
              <a:rPr lang="ja-JP" altLang="en-US" sz="1100" dirty="0" smtClean="0">
                <a:latin typeface="小塚ゴシック Pr6N L"/>
                <a:ea typeface="小塚ゴシック Pr6N L"/>
                <a:cs typeface="小塚ゴシック Pr6N L"/>
              </a:rPr>
              <a:t>　払った</a:t>
            </a:r>
            <a:r>
              <a:rPr lang="ja-JP" altLang="en-US" sz="1100" dirty="0">
                <a:latin typeface="小塚ゴシック Pr6N L"/>
                <a:ea typeface="小塚ゴシック Pr6N L"/>
                <a:cs typeface="小塚ゴシック Pr6N L"/>
              </a:rPr>
              <a:t>税金が</a:t>
            </a:r>
            <a:r>
              <a:rPr lang="en-US" altLang="ja-JP" sz="1100" dirty="0">
                <a:latin typeface="小塚ゴシック Pr6N L"/>
                <a:ea typeface="小塚ゴシック Pr6N L"/>
                <a:cs typeface="小塚ゴシック Pr6N L"/>
              </a:rPr>
              <a:t>1</a:t>
            </a:r>
            <a:r>
              <a:rPr lang="ja-JP" altLang="en-US" sz="1100" dirty="0">
                <a:latin typeface="小塚ゴシック Pr6N L"/>
                <a:ea typeface="小塚ゴシック Pr6N L"/>
                <a:cs typeface="小塚ゴシック Pr6N L"/>
              </a:rPr>
              <a:t>日あたりどう使われている</a:t>
            </a:r>
            <a:r>
              <a:rPr lang="ja-JP" altLang="en-US" sz="1100" dirty="0" smtClean="0">
                <a:latin typeface="小塚ゴシック Pr6N L"/>
                <a:ea typeface="小塚ゴシック Pr6N L"/>
                <a:cs typeface="小塚ゴシック Pr6N L"/>
              </a:rPr>
              <a:t>か</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を</a:t>
            </a:r>
            <a:r>
              <a:rPr lang="ja-JP" altLang="en-US" sz="1100" dirty="0">
                <a:latin typeface="小塚ゴシック Pr6N L"/>
                <a:ea typeface="小塚ゴシック Pr6N L"/>
                <a:cs typeface="小塚ゴシック Pr6N L"/>
              </a:rPr>
              <a:t>知ることで</a:t>
            </a:r>
            <a:r>
              <a:rPr lang="ja-JP" altLang="en-US" sz="1100" dirty="0" smtClean="0">
                <a:latin typeface="小塚ゴシック Pr6N L"/>
                <a:ea typeface="小塚ゴシック Pr6N L"/>
                <a:cs typeface="小塚ゴシック Pr6N L"/>
              </a:rPr>
              <a:t>、公共</a:t>
            </a:r>
            <a:r>
              <a:rPr lang="ja-JP" altLang="en-US" sz="1100" dirty="0">
                <a:latin typeface="小塚ゴシック Pr6N L"/>
                <a:ea typeface="小塚ゴシック Pr6N L"/>
                <a:cs typeface="小塚ゴシック Pr6N L"/>
              </a:rPr>
              <a:t>サービスの受益と負担</a:t>
            </a:r>
            <a:r>
              <a:rPr lang="ja-JP" altLang="en-US" sz="1100" dirty="0" smtClean="0">
                <a:latin typeface="小塚ゴシック Pr6N L"/>
                <a:ea typeface="小塚ゴシック Pr6N L"/>
                <a:cs typeface="小塚ゴシック Pr6N L"/>
              </a:rPr>
              <a:t>の</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関係</a:t>
            </a:r>
            <a:r>
              <a:rPr lang="ja-JP" altLang="en-US" sz="1100" dirty="0">
                <a:latin typeface="小塚ゴシック Pr6N L"/>
                <a:ea typeface="小塚ゴシック Pr6N L"/>
                <a:cs typeface="小塚ゴシック Pr6N L"/>
              </a:rPr>
              <a:t>を読み解く市民主導の</a:t>
            </a:r>
            <a:r>
              <a:rPr lang="ja-JP" altLang="en-US" sz="1100" dirty="0" smtClean="0">
                <a:latin typeface="小塚ゴシック Pr6N L"/>
                <a:ea typeface="小塚ゴシック Pr6N L"/>
                <a:cs typeface="小塚ゴシック Pr6N L"/>
              </a:rPr>
              <a:t>プロジェクト。</a:t>
            </a:r>
            <a:endParaRPr lang="en-US" altLang="ja-JP" sz="1100" dirty="0" smtClean="0">
              <a:latin typeface="小塚ゴシック Pr6N L"/>
              <a:ea typeface="小塚ゴシック Pr6N L"/>
              <a:cs typeface="小塚ゴシック Pr6N L"/>
            </a:endParaRPr>
          </a:p>
          <a:p>
            <a:endParaRPr lang="en-US" altLang="ja-JP"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支払った税金の使われ方を知りたくても簡単に</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知る</a:t>
            </a:r>
            <a:r>
              <a:rPr lang="ja-JP" altLang="en-US" sz="1100" dirty="0">
                <a:latin typeface="小塚ゴシック Pr6N L"/>
                <a:ea typeface="小塚ゴシック Pr6N L"/>
                <a:cs typeface="小塚ゴシック Pr6N L"/>
              </a:rPr>
              <a:t>術</a:t>
            </a:r>
            <a:r>
              <a:rPr lang="ja-JP" altLang="en-US" sz="1100" dirty="0" smtClean="0">
                <a:latin typeface="小塚ゴシック Pr6N L"/>
                <a:ea typeface="小塚ゴシック Pr6N L"/>
                <a:cs typeface="小塚ゴシック Pr6N L"/>
              </a:rPr>
              <a:t>がない。</a:t>
            </a:r>
            <a:endParaRPr lang="ja-JP" altLang="en-US" sz="1100" dirty="0">
              <a:latin typeface="小塚ゴシック Pr6N L"/>
              <a:ea typeface="小塚ゴシック Pr6N L"/>
              <a:cs typeface="小塚ゴシック Pr6N L"/>
            </a:endParaRPr>
          </a:p>
          <a:p>
            <a:endParaRPr lang="ja-JP" altLang="en-US"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　「</a:t>
            </a:r>
            <a:r>
              <a:rPr lang="ja-JP" altLang="en-US" sz="1100" dirty="0">
                <a:latin typeface="小塚ゴシック Pr6N L"/>
                <a:ea typeface="小塚ゴシック Pr6N L"/>
                <a:cs typeface="小塚ゴシック Pr6N L"/>
              </a:rPr>
              <a:t>税金はどこへ行った？」は</a:t>
            </a:r>
            <a:r>
              <a:rPr lang="ja-JP" altLang="en-US" sz="1100" dirty="0" smtClean="0">
                <a:latin typeface="小塚ゴシック Pr6N L"/>
                <a:ea typeface="小塚ゴシック Pr6N L"/>
                <a:cs typeface="小塚ゴシック Pr6N L"/>
              </a:rPr>
              <a:t>、税金が支える</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公共サービスの受益と負担の関係をわかり</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やすく</a:t>
            </a:r>
            <a:r>
              <a:rPr lang="ja-JP" altLang="en-US" sz="1100" dirty="0">
                <a:latin typeface="小塚ゴシック Pr6N L"/>
                <a:ea typeface="小塚ゴシック Pr6N L"/>
                <a:cs typeface="小塚ゴシック Pr6N L"/>
              </a:rPr>
              <a:t>理解して頂く為</a:t>
            </a:r>
            <a:r>
              <a:rPr lang="ja-JP" altLang="en-US" sz="1100" dirty="0" smtClean="0">
                <a:latin typeface="小塚ゴシック Pr6N L"/>
                <a:ea typeface="小塚ゴシック Pr6N L"/>
                <a:cs typeface="小塚ゴシック Pr6N L"/>
              </a:rPr>
              <a:t>にイギリスの</a:t>
            </a:r>
            <a:endParaRPr lang="en-US" altLang="ja-JP" sz="1100" dirty="0" smtClean="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 </a:t>
            </a:r>
            <a:r>
              <a:rPr lang="en-US" altLang="ja-JP" sz="1100" dirty="0">
                <a:latin typeface="小塚ゴシック Pr6N L"/>
                <a:ea typeface="小塚ゴシック Pr6N L"/>
                <a:cs typeface="小塚ゴシック Pr6N L"/>
              </a:rPr>
              <a:t>Where Does My Money Go? </a:t>
            </a:r>
            <a:r>
              <a:rPr lang="ja-JP" altLang="en-US" sz="1100" dirty="0">
                <a:latin typeface="小塚ゴシック Pr6N L"/>
                <a:ea typeface="小塚ゴシック Pr6N L"/>
                <a:cs typeface="小塚ゴシック Pr6N L"/>
              </a:rPr>
              <a:t>を参考に、</a:t>
            </a:r>
            <a:r>
              <a:rPr lang="ja-JP" altLang="en-US" sz="1100" dirty="0" smtClean="0">
                <a:latin typeface="小塚ゴシック Pr6N L"/>
                <a:ea typeface="小塚ゴシック Pr6N L"/>
                <a:cs typeface="小塚ゴシック Pr6N L"/>
              </a:rPr>
              <a:t>有志に</a:t>
            </a:r>
            <a:r>
              <a:rPr lang="ja-JP" altLang="en-US" sz="1100" dirty="0">
                <a:latin typeface="小塚ゴシック Pr6N L"/>
                <a:ea typeface="小塚ゴシック Pr6N L"/>
                <a:cs typeface="小塚ゴシック Pr6N L"/>
              </a:rPr>
              <a:t>よって立ち上げられ</a:t>
            </a:r>
            <a:r>
              <a:rPr lang="ja-JP" altLang="en-US" sz="1100" dirty="0" smtClean="0">
                <a:latin typeface="小塚ゴシック Pr6N L"/>
                <a:ea typeface="小塚ゴシック Pr6N L"/>
                <a:cs typeface="小塚ゴシック Pr6N L"/>
              </a:rPr>
              <a:t>、</a:t>
            </a:r>
            <a:r>
              <a:rPr lang="ja-JP" altLang="en-US" sz="1100" dirty="0"/>
              <a:t>イギリスの </a:t>
            </a:r>
            <a:r>
              <a:rPr lang="en-US" altLang="ja-JP" sz="1100" dirty="0"/>
              <a:t>Open Knowledge Foundation </a:t>
            </a:r>
            <a:r>
              <a:rPr lang="ja-JP" altLang="en-US" sz="1100" dirty="0"/>
              <a:t>が開発したオープンソースプログラムをもと</a:t>
            </a:r>
            <a:r>
              <a:rPr lang="ja-JP" altLang="en-US" sz="1100" dirty="0" smtClean="0"/>
              <a:t>に</a:t>
            </a:r>
            <a:r>
              <a:rPr lang="ja-JP" altLang="en-US" sz="1100" dirty="0"/>
              <a:t>、</a:t>
            </a:r>
            <a:r>
              <a:rPr lang="ja-JP" altLang="en-US" sz="1100" dirty="0" smtClean="0"/>
              <a:t>横浜市のオープンデータを活用して２０１２年</a:t>
            </a:r>
            <a:r>
              <a:rPr lang="ja-JP" altLang="en-US" sz="1100" dirty="0"/>
              <a:t>６</a:t>
            </a:r>
            <a:r>
              <a:rPr lang="ja-JP" altLang="en-US" sz="1100" dirty="0" smtClean="0"/>
              <a:t>月に開発。現在は１７０以上の自治体に運用され</a:t>
            </a:r>
            <a:r>
              <a:rPr lang="ja-JP" altLang="en-US" sz="1100" dirty="0"/>
              <a:t>て</a:t>
            </a:r>
            <a:r>
              <a:rPr lang="ja-JP" altLang="en-US" sz="1100" dirty="0" smtClean="0"/>
              <a:t>いる（２０１６年１０月現在）。</a:t>
            </a:r>
            <a:endParaRPr lang="en-US" altLang="ja-JP" sz="1100" dirty="0" smtClean="0">
              <a:latin typeface="小塚ゴシック Pr6N L"/>
              <a:ea typeface="小塚ゴシック Pr6N L"/>
              <a:cs typeface="小塚ゴシック Pr6N L"/>
            </a:endParaRPr>
          </a:p>
          <a:p>
            <a:endParaRPr lang="en-US" altLang="ja-JP"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　該当自治体を選択後、</a:t>
            </a:r>
            <a:r>
              <a:rPr lang="ja-JP" altLang="en-US" sz="1100" dirty="0" smtClean="0"/>
              <a:t>自分</a:t>
            </a:r>
            <a:r>
              <a:rPr lang="ja-JP" altLang="en-US" sz="1100" dirty="0"/>
              <a:t>の年間総収入をスライドで設定し、単身世帯か扶養一人世帯かを選択すると、給与所得者であるという前提で</a:t>
            </a:r>
            <a:r>
              <a:rPr lang="ja-JP" altLang="en-US" sz="1100" dirty="0" smtClean="0"/>
              <a:t>、当該</a:t>
            </a:r>
            <a:r>
              <a:rPr lang="ja-JP" altLang="en-US" sz="1100" dirty="0" smtClean="0">
                <a:latin typeface="小塚ゴシック Pr6N L"/>
                <a:ea typeface="小塚ゴシック Pr6N L"/>
                <a:cs typeface="小塚ゴシック Pr6N L"/>
              </a:rPr>
              <a:t>自治体への</a:t>
            </a:r>
            <a:r>
              <a:rPr lang="ja-JP" altLang="en-US" sz="1100" dirty="0" smtClean="0"/>
              <a:t>納税年</a:t>
            </a:r>
            <a:r>
              <a:rPr lang="ja-JP" altLang="en-US" sz="1100" dirty="0"/>
              <a:t>総額と</a:t>
            </a:r>
            <a:r>
              <a:rPr lang="en-US" altLang="ja-JP" sz="1100" dirty="0"/>
              <a:t>10</a:t>
            </a:r>
            <a:r>
              <a:rPr lang="ja-JP" altLang="en-US" sz="1100" dirty="0"/>
              <a:t>分野毎に一日当たり支払って</a:t>
            </a:r>
            <a:r>
              <a:rPr lang="ja-JP" altLang="en-US" sz="1100" dirty="0" smtClean="0"/>
              <a:t>いる税額が、社会福祉費、教育費、生活保護費、災害復旧費等の各分野で１日あたりの使われている額が表示される。</a:t>
            </a:r>
            <a:endParaRPr lang="ja-JP" altLang="en-US" sz="1100" dirty="0">
              <a:latin typeface="小塚ゴシック Pr6N L"/>
              <a:ea typeface="小塚ゴシック Pr6N L"/>
              <a:cs typeface="小塚ゴシック Pr6N L"/>
            </a:endParaRPr>
          </a:p>
          <a:p>
            <a:endParaRPr lang="ja-JP" altLang="en-US" sz="1100" dirty="0">
              <a:latin typeface="小塚ゴシック Pr6N L"/>
              <a:ea typeface="小塚ゴシック Pr6N L"/>
              <a:cs typeface="小塚ゴシック Pr6N L"/>
            </a:endParaRPr>
          </a:p>
          <a:p>
            <a:r>
              <a:rPr lang="ja-JP" altLang="en-US" sz="1100" dirty="0" smtClean="0">
                <a:latin typeface="小塚ゴシック Pr6N L"/>
                <a:ea typeface="小塚ゴシック Pr6N L"/>
                <a:cs typeface="小塚ゴシック Pr6N L"/>
              </a:rPr>
              <a:t>　現在</a:t>
            </a:r>
            <a:r>
              <a:rPr lang="ja-JP" altLang="en-US" sz="1100" dirty="0">
                <a:latin typeface="小塚ゴシック Pr6N L"/>
                <a:ea typeface="小塚ゴシック Pr6N L"/>
                <a:cs typeface="小塚ゴシック Pr6N L"/>
              </a:rPr>
              <a:t>は、自治体内での税金の使われ方がわかる</a:t>
            </a:r>
            <a:r>
              <a:rPr lang="ja-JP" altLang="en-US" sz="1100" dirty="0" smtClean="0">
                <a:latin typeface="小塚ゴシック Pr6N L"/>
                <a:ea typeface="小塚ゴシック Pr6N L"/>
                <a:cs typeface="小塚ゴシック Pr6N L"/>
              </a:rPr>
              <a:t>のみだが、いずれ</a:t>
            </a:r>
            <a:r>
              <a:rPr lang="ja-JP" altLang="en-US" sz="1100" dirty="0">
                <a:latin typeface="小塚ゴシック Pr6N L"/>
                <a:ea typeface="小塚ゴシック Pr6N L"/>
                <a:cs typeface="小塚ゴシック Pr6N L"/>
              </a:rPr>
              <a:t>は自治体間での税金の比較、グローバルな税金の比較を</a:t>
            </a:r>
            <a:r>
              <a:rPr lang="ja-JP" altLang="en-US" sz="1100" dirty="0" smtClean="0">
                <a:latin typeface="小塚ゴシック Pr6N L"/>
                <a:ea typeface="小塚ゴシック Pr6N L"/>
                <a:cs typeface="小塚ゴシック Pr6N L"/>
              </a:rPr>
              <a:t>目指している。</a:t>
            </a:r>
            <a:endParaRPr lang="ja-JP" altLang="en-US" sz="1100" dirty="0">
              <a:latin typeface="小塚ゴシック Pr6N L"/>
              <a:ea typeface="小塚ゴシック Pr6N L"/>
              <a:cs typeface="小塚ゴシック Pr6N L"/>
            </a:endParaRPr>
          </a:p>
          <a:p>
            <a:endParaRPr lang="ja-JP" altLang="en-US" sz="1100" dirty="0">
              <a:latin typeface="小塚ゴシック Pr6N L"/>
              <a:ea typeface="小塚ゴシック Pr6N L"/>
              <a:cs typeface="小塚ゴシック Pr6N L"/>
            </a:endParaRPr>
          </a:p>
          <a:p>
            <a:endParaRPr lang="ja-JP" altLang="en-US" sz="1100" dirty="0">
              <a:latin typeface="小塚ゴシック Pr6N L"/>
              <a:ea typeface="小塚ゴシック Pr6N L"/>
              <a:cs typeface="小塚ゴシック Pr6N L"/>
            </a:endParaRPr>
          </a:p>
        </p:txBody>
      </p:sp>
      <p:sp>
        <p:nvSpPr>
          <p:cNvPr id="77" name="テキスト ボックス 76"/>
          <p:cNvSpPr txBox="1"/>
          <p:nvPr/>
        </p:nvSpPr>
        <p:spPr>
          <a:xfrm>
            <a:off x="5577231" y="5014477"/>
            <a:ext cx="4156522" cy="1200329"/>
          </a:xfrm>
          <a:prstGeom prst="rect">
            <a:avLst/>
          </a:prstGeom>
          <a:noFill/>
        </p:spPr>
        <p:txBody>
          <a:bodyPr wrap="square" rtlCol="0">
            <a:spAutoFit/>
          </a:bodyPr>
          <a:lstStyle/>
          <a:p>
            <a:r>
              <a:rPr lang="ja-JP" altLang="en-US" sz="1200" dirty="0" smtClean="0">
                <a:latin typeface="小塚ゴシック Pr6N L"/>
                <a:ea typeface="小塚ゴシック Pr6N L"/>
                <a:cs typeface="小塚ゴシック Pr6N L"/>
              </a:rPr>
              <a:t>　</a:t>
            </a:r>
            <a:r>
              <a:rPr lang="ja-JP" altLang="en-US" sz="1200" dirty="0">
                <a:latin typeface="小塚ゴシック Pr6N L"/>
                <a:ea typeface="小塚ゴシック Pr6N L"/>
                <a:cs typeface="小塚ゴシック Pr6N L"/>
              </a:rPr>
              <a:t>公共データのオープン化によって、地域社会を変え、日本社会を変え、世界にも影響を与え、貢献して行こうという思いを持って集まったメンバーによって構築、運営されて</a:t>
            </a:r>
            <a:r>
              <a:rPr lang="ja-JP" altLang="en-US" sz="1200" dirty="0" smtClean="0">
                <a:latin typeface="小塚ゴシック Pr6N L"/>
                <a:ea typeface="小塚ゴシック Pr6N L"/>
                <a:cs typeface="小塚ゴシック Pr6N L"/>
              </a:rPr>
              <a:t>いる。</a:t>
            </a:r>
            <a:endParaRPr lang="en-US" altLang="ja-JP" sz="1200" dirty="0" smtClean="0">
              <a:latin typeface="小塚ゴシック Pr6N L"/>
              <a:ea typeface="小塚ゴシック Pr6N L"/>
              <a:cs typeface="小塚ゴシック Pr6N L"/>
            </a:endParaRPr>
          </a:p>
          <a:p>
            <a:r>
              <a:rPr lang="ja-JP" altLang="en-US" sz="1200" dirty="0">
                <a:latin typeface="小塚ゴシック Pr6N L"/>
                <a:ea typeface="小塚ゴシック Pr6N L"/>
                <a:cs typeface="小塚ゴシック Pr6N L"/>
              </a:rPr>
              <a:t>　</a:t>
            </a:r>
            <a:r>
              <a:rPr lang="ja-JP" altLang="en-US" sz="1200" dirty="0" smtClean="0">
                <a:latin typeface="小塚ゴシック Pr6N L"/>
                <a:ea typeface="小塚ゴシック Pr6N L"/>
                <a:cs typeface="小塚ゴシック Pr6N L"/>
              </a:rPr>
              <a:t>「私</a:t>
            </a:r>
            <a:r>
              <a:rPr lang="ja-JP" altLang="en-US" sz="1200" dirty="0">
                <a:latin typeface="小塚ゴシック Pr6N L"/>
                <a:ea typeface="小塚ゴシック Pr6N L"/>
                <a:cs typeface="小塚ゴシック Pr6N L"/>
              </a:rPr>
              <a:t>ならこう税金を使って</a:t>
            </a:r>
            <a:r>
              <a:rPr lang="ja-JP" altLang="en-US" sz="1200" dirty="0" smtClean="0">
                <a:latin typeface="小塚ゴシック Pr6N L"/>
                <a:ea typeface="小塚ゴシック Pr6N L"/>
                <a:cs typeface="小塚ゴシック Pr6N L"/>
              </a:rPr>
              <a:t>欲しい」と</a:t>
            </a:r>
            <a:r>
              <a:rPr lang="ja-JP" altLang="en-US" sz="1200" dirty="0">
                <a:latin typeface="小塚ゴシック Pr6N L"/>
                <a:ea typeface="小塚ゴシック Pr6N L"/>
                <a:cs typeface="小塚ゴシック Pr6N L"/>
              </a:rPr>
              <a:t>いう具体的で責任のある意見を</a:t>
            </a:r>
            <a:r>
              <a:rPr lang="ja-JP" altLang="en-US" sz="1200" dirty="0" smtClean="0">
                <a:latin typeface="小塚ゴシック Pr6N L"/>
                <a:ea typeface="小塚ゴシック Pr6N L"/>
                <a:cs typeface="小塚ゴシック Pr6N L"/>
              </a:rPr>
              <a:t>述べられるようになる</a:t>
            </a:r>
            <a:r>
              <a:rPr lang="ja-JP" altLang="en-US" sz="1200" dirty="0">
                <a:latin typeface="小塚ゴシック Pr6N L"/>
                <a:ea typeface="小塚ゴシック Pr6N L"/>
                <a:cs typeface="小塚ゴシック Pr6N L"/>
              </a:rPr>
              <a:t>ことが、日本の財政を健全化させ、日本を新たな成長へと導く近道に違いないと考えて</a:t>
            </a:r>
            <a:r>
              <a:rPr lang="ja-JP" altLang="en-US" sz="1200" dirty="0" smtClean="0">
                <a:latin typeface="小塚ゴシック Pr6N L"/>
                <a:ea typeface="小塚ゴシック Pr6N L"/>
                <a:cs typeface="小塚ゴシック Pr6N L"/>
              </a:rPr>
              <a:t>いる。</a:t>
            </a:r>
            <a:endParaRPr lang="ja-JP" altLang="en-US" sz="1200" dirty="0">
              <a:latin typeface="小塚ゴシック Pr6N L"/>
              <a:ea typeface="小塚ゴシック Pr6N L"/>
              <a:cs typeface="小塚ゴシック Pr6N L"/>
            </a:endParaRPr>
          </a:p>
        </p:txBody>
      </p:sp>
      <p:pic>
        <p:nvPicPr>
          <p:cNvPr id="2" name="図 1"/>
          <p:cNvPicPr>
            <a:picLocks noChangeAspect="1"/>
          </p:cNvPicPr>
          <p:nvPr/>
        </p:nvPicPr>
        <p:blipFill>
          <a:blip r:embed="rId2"/>
          <a:stretch>
            <a:fillRect/>
          </a:stretch>
        </p:blipFill>
        <p:spPr>
          <a:xfrm>
            <a:off x="2910157" y="2242171"/>
            <a:ext cx="2085666" cy="1631236"/>
          </a:xfrm>
          <a:prstGeom prst="rect">
            <a:avLst/>
          </a:prstGeom>
        </p:spPr>
      </p:pic>
      <p:pic>
        <p:nvPicPr>
          <p:cNvPr id="43" name="図 42" descr="アイディア.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63596" y="1174464"/>
            <a:ext cx="643434" cy="643434"/>
          </a:xfrm>
          <a:prstGeom prst="rect">
            <a:avLst/>
          </a:prstGeom>
        </p:spPr>
      </p:pic>
      <p:pic>
        <p:nvPicPr>
          <p:cNvPr id="45" name="図 44" descr="受賞.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5135" y="2841696"/>
            <a:ext cx="643434" cy="643434"/>
          </a:xfrm>
          <a:prstGeom prst="rect">
            <a:avLst/>
          </a:prstGeom>
        </p:spPr>
      </p:pic>
      <p:pic>
        <p:nvPicPr>
          <p:cNvPr id="54" name="図 53" descr="チーム.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63596" y="2085587"/>
            <a:ext cx="643434" cy="643434"/>
          </a:xfrm>
          <a:prstGeom prst="rect">
            <a:avLst/>
          </a:prstGeom>
        </p:spPr>
      </p:pic>
      <p:pic>
        <p:nvPicPr>
          <p:cNvPr id="56" name="図 55" descr="パソコン作業.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05667" y="1588671"/>
            <a:ext cx="643434" cy="643434"/>
          </a:xfrm>
          <a:prstGeom prst="rect">
            <a:avLst/>
          </a:prstGeom>
        </p:spPr>
      </p:pic>
      <p:pic>
        <p:nvPicPr>
          <p:cNvPr id="76" name="図 75" descr="マーカー.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163596" y="3608701"/>
            <a:ext cx="643434" cy="643434"/>
          </a:xfrm>
          <a:prstGeom prst="rect">
            <a:avLst/>
          </a:prstGeom>
        </p:spPr>
      </p:pic>
      <p:pic>
        <p:nvPicPr>
          <p:cNvPr id="78" name="図 77" descr="拡声器.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14544" y="4091278"/>
            <a:ext cx="903101" cy="903101"/>
          </a:xfrm>
          <a:prstGeom prst="rect">
            <a:avLst/>
          </a:prstGeom>
        </p:spPr>
      </p:pic>
      <p:sp>
        <p:nvSpPr>
          <p:cNvPr id="72" name="正方形/長方形 71"/>
          <p:cNvSpPr/>
          <p:nvPr/>
        </p:nvSpPr>
        <p:spPr>
          <a:xfrm>
            <a:off x="0" y="6577577"/>
            <a:ext cx="9906000" cy="280423"/>
          </a:xfrm>
          <a:prstGeom prst="rect">
            <a:avLst/>
          </a:prstGeom>
          <a:solidFill>
            <a:srgbClr val="00D861"/>
          </a:solidFill>
          <a:ln w="9525" cap="flat" cmpd="sng" algn="ctr">
            <a:solidFill>
              <a:srgbClr val="00FF6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cxnSp>
        <p:nvCxnSpPr>
          <p:cNvPr id="50" name="直線コネクタ 49"/>
          <p:cNvCxnSpPr/>
          <p:nvPr/>
        </p:nvCxnSpPr>
        <p:spPr>
          <a:xfrm flipH="1">
            <a:off x="10565" y="6428143"/>
            <a:ext cx="4922375" cy="0"/>
          </a:xfrm>
          <a:prstGeom prst="line">
            <a:avLst/>
          </a:prstGeom>
          <a:ln w="6350">
            <a:solidFill>
              <a:srgbClr val="008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609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Words>
  <Application>Microsoft Office PowerPoint</Application>
  <PresentationFormat>A4 210 x 297 mm</PresentationFormat>
  <Paragraphs>70</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2018-02-21T08:11:53Z</dcterms:created>
  <dcterms:modified xsi:type="dcterms:W3CDTF">2018-02-21T08:11:56Z</dcterms:modified>
</cp:coreProperties>
</file>