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7" r:id="rId2"/>
    <p:sldId id="256" r:id="rId3"/>
  </p:sldIdLst>
  <p:sldSz cx="9906000" cy="6858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D762"/>
    <a:srgbClr val="6633FF"/>
    <a:srgbClr val="663399"/>
    <a:srgbClr val="6633CC"/>
    <a:srgbClr val="6600FF"/>
    <a:srgbClr val="9933FF"/>
    <a:srgbClr val="CC6666"/>
    <a:srgbClr val="FF3333"/>
    <a:srgbClr val="FF66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200" y="6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meg/Desktop/%E7%89%B9%E7%A0%94/%E7%89%B9%E7%A0%94OD/%E3%82%A2%E3%82%A4%E3%82%B3%E3%83%B3/%E3%83%8F%E3%83%86%E3%83%8A.png"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1%B2%E3%82%89%E3%82%81%E3%81%8D.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ysClr val="window" lastClr="FFFFFF"/>
              </a:solidFill>
              <a:effectLst/>
              <a:uLnTx/>
              <a:uFillTx/>
              <a:latin typeface="Corbel"/>
              <a:ea typeface="ヒラギノ角ゴ Pro W3"/>
              <a:cs typeface="+mn-cs"/>
            </a:endParaRPr>
          </a:p>
        </p:txBody>
      </p:sp>
      <p:sp>
        <p:nvSpPr>
          <p:cNvPr id="42"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しずみ</a:t>
            </a:r>
            <a:r>
              <a:rPr lang="ja-JP" altLang="en-US" sz="4000" dirty="0" err="1">
                <a:solidFill>
                  <a:schemeClr val="bg1"/>
                </a:solidFill>
                <a:latin typeface="小塚ゴシック Pro M"/>
                <a:ea typeface="小塚ゴシック Pro M"/>
                <a:cs typeface="小塚ゴシック Pro M"/>
              </a:rPr>
              <a:t>ち</a:t>
            </a:r>
            <a:r>
              <a:rPr lang="en-US" altLang="ja-JP" sz="4000" dirty="0" smtClean="0">
                <a:solidFill>
                  <a:schemeClr val="bg1"/>
                </a:solidFill>
                <a:latin typeface="小塚ゴシック Pro M"/>
                <a:ea typeface="小塚ゴシック Pro M"/>
                <a:cs typeface="小塚ゴシック Pro M"/>
              </a:rPr>
              <a:t>info</a:t>
            </a:r>
            <a:endParaRPr lang="ja-JP" altLang="en-US" sz="4000" dirty="0">
              <a:solidFill>
                <a:schemeClr val="bg1"/>
              </a:solidFill>
              <a:latin typeface="小塚ゴシック Pro M"/>
              <a:ea typeface="小塚ゴシック Pro M"/>
              <a:cs typeface="小塚ゴシック Pro M"/>
            </a:endParaRPr>
          </a:p>
        </p:txBody>
      </p:sp>
      <p:sp>
        <p:nvSpPr>
          <p:cNvPr id="43"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TW" altLang="en-US" sz="1400" dirty="0">
                <a:solidFill>
                  <a:srgbClr val="FFFFFF"/>
                </a:solidFill>
                <a:latin typeface="小塚ゴシック Pr6N R"/>
                <a:ea typeface="小塚ゴシック Pr6N R"/>
                <a:cs typeface="小塚ゴシック Pr6N R"/>
              </a:rPr>
              <a:t>静岡市道路通行規制</a:t>
            </a:r>
            <a:r>
              <a:rPr lang="zh-TW" altLang="en-US" sz="1400" dirty="0" smtClean="0">
                <a:solidFill>
                  <a:srgbClr val="FFFFFF"/>
                </a:solidFill>
                <a:latin typeface="小塚ゴシック Pr6N R"/>
                <a:ea typeface="小塚ゴシック Pr6N R"/>
                <a:cs typeface="小塚ゴシック Pr6N R"/>
              </a:rPr>
              <a:t>情報</a:t>
            </a:r>
            <a:r>
              <a:rPr lang="ja-JP" altLang="en-US" sz="1400" dirty="0" smtClean="0">
                <a:solidFill>
                  <a:srgbClr val="FFFFFF"/>
                </a:solidFill>
                <a:latin typeface="小塚ゴシック Pr6N R"/>
                <a:ea typeface="小塚ゴシック Pr6N R"/>
                <a:cs typeface="小塚ゴシック Pr6N R"/>
              </a:rPr>
              <a:t>をわかりやすく！</a:t>
            </a:r>
            <a:endParaRPr lang="zh-TW" altLang="en-US" sz="1400" dirty="0">
              <a:solidFill>
                <a:srgbClr val="FFFFFF"/>
              </a:solidFill>
              <a:latin typeface="小塚ゴシック Pr6N R"/>
              <a:ea typeface="小塚ゴシック Pr6N R"/>
              <a:cs typeface="小塚ゴシック Pr6N R"/>
            </a:endParaRPr>
          </a:p>
        </p:txBody>
      </p:sp>
      <p:sp>
        <p:nvSpPr>
          <p:cNvPr id="4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静岡市</a:t>
            </a:r>
            <a:endParaRPr kumimoji="1" lang="ja-JP" altLang="en-US" sz="1400" dirty="0">
              <a:solidFill>
                <a:srgbClr val="FFFFFF"/>
              </a:solidFill>
              <a:latin typeface="小塚ゴシック Pr6N R"/>
              <a:ea typeface="小塚ゴシック Pr6N R"/>
              <a:cs typeface="小塚ゴシック Pr6N R"/>
            </a:endParaRPr>
          </a:p>
        </p:txBody>
      </p:sp>
      <p:sp>
        <p:nvSpPr>
          <p:cNvPr id="48" name="正方形/長方形 47"/>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grpSp>
        <p:nvGrpSpPr>
          <p:cNvPr id="53" name="図形グループ 52"/>
          <p:cNvGrpSpPr/>
          <p:nvPr/>
        </p:nvGrpSpPr>
        <p:grpSpPr>
          <a:xfrm>
            <a:off x="6255233" y="250008"/>
            <a:ext cx="752743" cy="752743"/>
            <a:chOff x="6255233" y="281179"/>
            <a:chExt cx="752743" cy="752743"/>
          </a:xfrm>
        </p:grpSpPr>
        <p:sp>
          <p:nvSpPr>
            <p:cNvPr id="54" name="角丸四角形 53"/>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7" name="テキスト ボックス 56"/>
            <p:cNvSpPr txBox="1"/>
            <p:nvPr/>
          </p:nvSpPr>
          <p:spPr>
            <a:xfrm>
              <a:off x="6308439" y="334385"/>
              <a:ext cx="646331" cy="646331"/>
            </a:xfrm>
            <a:prstGeom prst="rect">
              <a:avLst/>
            </a:prstGeom>
            <a:noFill/>
          </p:spPr>
          <p:txBody>
            <a:bodyPr wrap="none" rtlCol="0">
              <a:spAutoFit/>
            </a:bodyPr>
            <a:lstStyle/>
            <a:p>
              <a:r>
                <a:rPr kumimoji="1" lang="ja-JP" altLang="en-US" dirty="0" smtClean="0">
                  <a:solidFill>
                    <a:srgbClr val="CCFFCC"/>
                  </a:solidFill>
                  <a:latin typeface="小塚ゴシック Pr6N M"/>
                  <a:ea typeface="小塚ゴシック Pr6N M"/>
                  <a:cs typeface="小塚ゴシック Pr6N M"/>
                </a:rPr>
                <a:t>防災</a:t>
              </a:r>
              <a:endParaRPr kumimoji="1"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58" name="図形グループ 57"/>
          <p:cNvGrpSpPr/>
          <p:nvPr/>
        </p:nvGrpSpPr>
        <p:grpSpPr>
          <a:xfrm>
            <a:off x="8089329" y="250008"/>
            <a:ext cx="752743" cy="752743"/>
            <a:chOff x="8060984" y="281179"/>
            <a:chExt cx="752743" cy="752743"/>
          </a:xfrm>
        </p:grpSpPr>
        <p:sp>
          <p:nvSpPr>
            <p:cNvPr id="86" name="角丸四角形 85"/>
            <p:cNvSpPr/>
            <p:nvPr/>
          </p:nvSpPr>
          <p:spPr>
            <a:xfrm>
              <a:off x="8060984"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8114190" y="334385"/>
              <a:ext cx="646331" cy="646331"/>
            </a:xfrm>
            <a:prstGeom prst="rect">
              <a:avLst/>
            </a:prstGeom>
            <a:noFill/>
          </p:spPr>
          <p:txBody>
            <a:bodyPr wrap="none" rtlCol="0">
              <a:spAutoFit/>
            </a:bodyPr>
            <a:lstStyle/>
            <a:p>
              <a:r>
                <a:rPr lang="ja-JP" altLang="en-US" dirty="0" smtClean="0">
                  <a:solidFill>
                    <a:srgbClr val="4ED762"/>
                  </a:solidFill>
                  <a:latin typeface="小塚ゴシック Pr6N M"/>
                  <a:ea typeface="小塚ゴシック Pr6N M"/>
                  <a:cs typeface="小塚ゴシック Pr6N M"/>
                </a:rPr>
                <a:t>産業</a:t>
              </a:r>
              <a:endParaRPr lang="en-US" altLang="ja-JP" dirty="0" smtClean="0">
                <a:solidFill>
                  <a:srgbClr val="4ED762"/>
                </a:solidFill>
                <a:latin typeface="小塚ゴシック Pr6N M"/>
                <a:ea typeface="小塚ゴシック Pr6N M"/>
                <a:cs typeface="小塚ゴシック Pr6N M"/>
              </a:endParaRPr>
            </a:p>
            <a:p>
              <a:r>
                <a:rPr lang="ja-JP" altLang="en-US" dirty="0" smtClean="0">
                  <a:solidFill>
                    <a:srgbClr val="4ED762"/>
                  </a:solidFill>
                  <a:latin typeface="小塚ゴシック Pr6N M"/>
                  <a:ea typeface="小塚ゴシック Pr6N M"/>
                  <a:cs typeface="小塚ゴシック Pr6N M"/>
                </a:rPr>
                <a:t>創出</a:t>
              </a:r>
              <a:endParaRPr kumimoji="1" lang="en-US" altLang="ja-JP" dirty="0" smtClean="0">
                <a:solidFill>
                  <a:srgbClr val="4ED762"/>
                </a:solidFill>
                <a:latin typeface="小塚ゴシック Pr6N M"/>
                <a:ea typeface="小塚ゴシック Pr6N M"/>
                <a:cs typeface="小塚ゴシック Pr6N M"/>
              </a:endParaRPr>
            </a:p>
          </p:txBody>
        </p:sp>
      </p:grpSp>
      <p:grpSp>
        <p:nvGrpSpPr>
          <p:cNvPr id="88" name="図形グループ 87"/>
          <p:cNvGrpSpPr/>
          <p:nvPr/>
        </p:nvGrpSpPr>
        <p:grpSpPr>
          <a:xfrm>
            <a:off x="7172281" y="250008"/>
            <a:ext cx="752743" cy="752743"/>
            <a:chOff x="7154801" y="281179"/>
            <a:chExt cx="752743" cy="752743"/>
          </a:xfrm>
        </p:grpSpPr>
        <p:sp>
          <p:nvSpPr>
            <p:cNvPr id="89" name="角丸四角形 88"/>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7208007" y="334385"/>
              <a:ext cx="646331" cy="646331"/>
            </a:xfrm>
            <a:prstGeom prst="rect">
              <a:avLst/>
            </a:prstGeom>
            <a:noFill/>
          </p:spPr>
          <p:txBody>
            <a:bodyPr wrap="none" rtlCol="0">
              <a:spAutoFit/>
            </a:bodyPr>
            <a:lstStyle/>
            <a:p>
              <a:r>
                <a:rPr lang="ja-JP" altLang="en-US" dirty="0" smtClean="0">
                  <a:solidFill>
                    <a:srgbClr val="CCFFCC"/>
                  </a:solidFill>
                  <a:latin typeface="小塚ゴシック Pr6N M"/>
                  <a:ea typeface="小塚ゴシック Pr6N M"/>
                  <a:cs typeface="小塚ゴシック Pr6N M"/>
                </a:rPr>
                <a:t>少子</a:t>
              </a:r>
              <a:endParaRPr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高齢</a:t>
              </a:r>
              <a:endParaRPr lang="en-US" altLang="ja-JP" dirty="0" smtClean="0">
                <a:solidFill>
                  <a:srgbClr val="CCFFCC"/>
                </a:solidFill>
                <a:latin typeface="小塚ゴシック Pr6N M"/>
                <a:ea typeface="小塚ゴシック Pr6N M"/>
                <a:cs typeface="小塚ゴシック Pr6N M"/>
              </a:endParaRPr>
            </a:p>
          </p:txBody>
        </p:sp>
      </p:grpSp>
      <p:sp>
        <p:nvSpPr>
          <p:cNvPr id="91" name="角丸四角形 90"/>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CCFFCC"/>
                </a:solidFill>
                <a:latin typeface="小塚ゴシック Pr6N M"/>
                <a:ea typeface="小塚ゴシック Pr6N M"/>
                <a:cs typeface="小塚ゴシック Pr6N M"/>
              </a:rPr>
              <a:t>防犯</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医療</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教育</a:t>
            </a:r>
            <a:r>
              <a:rPr lang="ja-JP" altLang="en-US" sz="1000" dirty="0" smtClean="0">
                <a:solidFill>
                  <a:srgbClr val="CCFFCC"/>
                </a:solidFill>
                <a:latin typeface="小塚ゴシック Pr6N M"/>
                <a:ea typeface="小塚ゴシック Pr6N M"/>
                <a:cs typeface="小塚ゴシック Pr6N M"/>
              </a:rPr>
              <a:t>等</a:t>
            </a:r>
            <a:endParaRPr lang="en-US" altLang="ja-JP" dirty="0" smtClean="0">
              <a:solidFill>
                <a:srgbClr val="CCFFCC"/>
              </a:solidFill>
              <a:latin typeface="小塚ゴシック Pr6N M"/>
              <a:ea typeface="小塚ゴシック Pr6N M"/>
              <a:cs typeface="小塚ゴシック Pr6N M"/>
            </a:endParaRPr>
          </a:p>
        </p:txBody>
      </p:sp>
      <p:sp>
        <p:nvSpPr>
          <p:cNvPr id="97" name="角丸四角形 96"/>
          <p:cNvSpPr/>
          <p:nvPr/>
        </p:nvSpPr>
        <p:spPr>
          <a:xfrm>
            <a:off x="5052210" y="4442481"/>
            <a:ext cx="4743817" cy="1982613"/>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8" name="片側の 2 つの角を丸めた四角形 97"/>
          <p:cNvSpPr/>
          <p:nvPr/>
        </p:nvSpPr>
        <p:spPr>
          <a:xfrm>
            <a:off x="5052210" y="4442481"/>
            <a:ext cx="4743817" cy="503242"/>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9" name="下矢印 98"/>
          <p:cNvSpPr/>
          <p:nvPr/>
        </p:nvSpPr>
        <p:spPr>
          <a:xfrm>
            <a:off x="7241356" y="3996116"/>
            <a:ext cx="377535" cy="396213"/>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0" name="ハテナ.png" descr="/Users/meg/Desktop/特研/特研OD/アイコン/ハテナ.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990691" y="3204730"/>
            <a:ext cx="915309" cy="915309"/>
          </a:xfrm>
          <a:prstGeom prst="rect">
            <a:avLst/>
          </a:prstGeom>
        </p:spPr>
      </p:pic>
      <p:sp>
        <p:nvSpPr>
          <p:cNvPr id="101" name="テキスト ボックス 100"/>
          <p:cNvSpPr txBox="1"/>
          <p:nvPr/>
        </p:nvSpPr>
        <p:spPr>
          <a:xfrm>
            <a:off x="5217611" y="2409264"/>
            <a:ext cx="2920992" cy="369332"/>
          </a:xfrm>
          <a:prstGeom prst="rect">
            <a:avLst/>
          </a:prstGeom>
          <a:noFill/>
        </p:spPr>
        <p:txBody>
          <a:bodyPr wrap="none" rtlCol="0">
            <a:spAutoFit/>
          </a:bodyPr>
          <a:lstStyle/>
          <a:p>
            <a:r>
              <a:rPr lang="ja-JP" altLang="en-US" dirty="0" smtClean="0">
                <a:solidFill>
                  <a:srgbClr val="308007"/>
                </a:solidFill>
                <a:latin typeface="小塚ゴシック Pr6N M"/>
                <a:ea typeface="小塚ゴシック Pr6N M"/>
                <a:cs typeface="小塚ゴシック Pr6N M"/>
              </a:rPr>
              <a:t>しずみ</a:t>
            </a:r>
            <a:r>
              <a:rPr lang="ja-JP" altLang="en-US" dirty="0" err="1" smtClean="0">
                <a:solidFill>
                  <a:srgbClr val="308007"/>
                </a:solidFill>
                <a:latin typeface="小塚ゴシック Pr6N M"/>
                <a:ea typeface="小塚ゴシック Pr6N M"/>
                <a:cs typeface="小塚ゴシック Pr6N M"/>
              </a:rPr>
              <a:t>ち</a:t>
            </a:r>
            <a:r>
              <a:rPr lang="en-US" altLang="ja-JP" dirty="0" smtClean="0">
                <a:solidFill>
                  <a:srgbClr val="308007"/>
                </a:solidFill>
                <a:latin typeface="小塚ゴシック Pr6N M"/>
                <a:ea typeface="小塚ゴシック Pr6N M"/>
                <a:cs typeface="小塚ゴシック Pr6N M"/>
              </a:rPr>
              <a:t>info</a:t>
            </a:r>
            <a:r>
              <a:rPr kumimoji="1" lang="en-US" altLang="ja-JP" dirty="0" smtClean="0">
                <a:solidFill>
                  <a:srgbClr val="308007"/>
                </a:solidFill>
                <a:latin typeface="小塚ゴシック Pr6N M"/>
                <a:ea typeface="小塚ゴシック Pr6N M"/>
                <a:cs typeface="小塚ゴシック Pr6N M"/>
              </a:rPr>
              <a:t> </a:t>
            </a:r>
            <a:r>
              <a:rPr kumimoji="1" lang="ja-JP" altLang="en-US" sz="1600" dirty="0" smtClean="0">
                <a:solidFill>
                  <a:srgbClr val="308007"/>
                </a:solidFill>
                <a:latin typeface="小塚ゴシック Pr6N M"/>
                <a:ea typeface="小塚ゴシック Pr6N M"/>
                <a:cs typeface="小塚ゴシック Pr6N M"/>
              </a:rPr>
              <a:t>誕生の</a:t>
            </a:r>
            <a:r>
              <a:rPr kumimoji="1" lang="en-US" altLang="ja-JP" dirty="0" smtClean="0">
                <a:solidFill>
                  <a:srgbClr val="308007"/>
                </a:solidFill>
                <a:latin typeface="小塚ゴシック Pr6N M"/>
                <a:ea typeface="小塚ゴシック Pr6N M"/>
                <a:cs typeface="小塚ゴシック Pr6N M"/>
              </a:rPr>
              <a:t> </a:t>
            </a:r>
            <a:r>
              <a:rPr kumimoji="1" lang="ja-JP" altLang="en-US" dirty="0" smtClean="0">
                <a:solidFill>
                  <a:srgbClr val="308007"/>
                </a:solidFill>
                <a:latin typeface="小塚ゴシック Pr6N M"/>
                <a:ea typeface="小塚ゴシック Pr6N M"/>
                <a:cs typeface="小塚ゴシック Pr6N M"/>
              </a:rPr>
              <a:t>キッカケ</a:t>
            </a:r>
            <a:endParaRPr kumimoji="1" lang="ja-JP" altLang="en-US" dirty="0">
              <a:solidFill>
                <a:srgbClr val="308007"/>
              </a:solidFill>
              <a:latin typeface="小塚ゴシック Pr6N M"/>
              <a:ea typeface="小塚ゴシック Pr6N M"/>
              <a:cs typeface="小塚ゴシック Pr6N M"/>
            </a:endParaRPr>
          </a:p>
        </p:txBody>
      </p:sp>
      <p:sp>
        <p:nvSpPr>
          <p:cNvPr id="102" name="テキスト ボックス 101"/>
          <p:cNvSpPr txBox="1"/>
          <p:nvPr/>
        </p:nvSpPr>
        <p:spPr>
          <a:xfrm>
            <a:off x="5069984" y="2768693"/>
            <a:ext cx="4237058" cy="1200329"/>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しずみ</a:t>
            </a:r>
            <a:r>
              <a:rPr lang="ja-JP" altLang="en-US" sz="1200" dirty="0" err="1" smtClean="0">
                <a:latin typeface="小塚ゴシック Pr6N L"/>
                <a:ea typeface="小塚ゴシック Pr6N L"/>
                <a:cs typeface="小塚ゴシック Pr6N L"/>
              </a:rPr>
              <a:t>ち</a:t>
            </a:r>
            <a:r>
              <a:rPr lang="en-US" altLang="ja-JP" sz="1200" dirty="0" smtClean="0">
                <a:latin typeface="小塚ゴシック Pr6N L"/>
                <a:ea typeface="小塚ゴシック Pr6N L"/>
                <a:cs typeface="小塚ゴシック Pr6N L"/>
              </a:rPr>
              <a:t>info</a:t>
            </a:r>
            <a:r>
              <a:rPr lang="ja-JP" altLang="en-US" sz="1200" dirty="0" smtClean="0">
                <a:latin typeface="小塚ゴシック Pr6N L"/>
                <a:ea typeface="小塚ゴシック Pr6N L"/>
                <a:cs typeface="小塚ゴシック Pr6N L"/>
              </a:rPr>
              <a:t>は災害が発生したときに、どうしたら通行止めなどの規制情報をより多くの人に伝えられるかといった問題を解決するために開発されました。</a:t>
            </a:r>
            <a:endParaRPr lang="en-US" altLang="ja-JP" sz="1200" dirty="0" smtClean="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ただし</a:t>
            </a:r>
            <a:r>
              <a:rPr lang="ja-JP" altLang="en-US" sz="1200" dirty="0" smtClean="0">
                <a:latin typeface="小塚ゴシック Pr6N L"/>
                <a:ea typeface="小塚ゴシック Pr6N L"/>
                <a:cs typeface="小塚ゴシック Pr6N L"/>
              </a:rPr>
              <a:t>、公開サイトでは見に来てくれた人にしか情報が伝わりません。将来的にナビなどで規制情報が表示できることも考え、</a:t>
            </a:r>
            <a:r>
              <a:rPr lang="en-US" altLang="ja-JP" sz="1200" dirty="0" err="1" smtClean="0">
                <a:latin typeface="小塚ゴシック Pr6N L"/>
                <a:ea typeface="小塚ゴシック Pr6N L"/>
                <a:cs typeface="小塚ゴシック Pr6N L"/>
              </a:rPr>
              <a:t>WebAPI</a:t>
            </a:r>
            <a:r>
              <a:rPr lang="ja-JP" altLang="en-US" sz="1200" dirty="0" smtClean="0">
                <a:latin typeface="小塚ゴシック Pr6N L"/>
                <a:ea typeface="小塚ゴシック Pr6N L"/>
                <a:cs typeface="小塚ゴシック Pr6N L"/>
              </a:rPr>
              <a:t>によるオープンデータ提供を開始しました。</a:t>
            </a:r>
            <a:endParaRPr lang="en-US" altLang="ja-JP" sz="1200" dirty="0">
              <a:latin typeface="小塚ゴシック Pr6N L"/>
              <a:ea typeface="小塚ゴシック Pr6N L"/>
              <a:cs typeface="小塚ゴシック Pr6N L"/>
            </a:endParaRPr>
          </a:p>
        </p:txBody>
      </p:sp>
      <p:pic>
        <p:nvPicPr>
          <p:cNvPr id="103" name="ひらめき.png" descr="/Users/meg/Desktop/特研/特研OD/アイコン/ひらめき.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090963" y="5390367"/>
            <a:ext cx="915309" cy="915309"/>
          </a:xfrm>
          <a:prstGeom prst="rect">
            <a:avLst/>
          </a:prstGeom>
          <a:noFill/>
        </p:spPr>
      </p:pic>
      <p:sp>
        <p:nvSpPr>
          <p:cNvPr id="104" name="テキスト ボックス 103"/>
          <p:cNvSpPr txBox="1"/>
          <p:nvPr/>
        </p:nvSpPr>
        <p:spPr>
          <a:xfrm>
            <a:off x="5166303" y="4518001"/>
            <a:ext cx="3095719" cy="369332"/>
          </a:xfrm>
          <a:prstGeom prst="rect">
            <a:avLst/>
          </a:prstGeom>
          <a:noFill/>
        </p:spPr>
        <p:txBody>
          <a:bodyPr wrap="none" rtlCol="0">
            <a:spAutoFit/>
          </a:bodyPr>
          <a:lstStyle/>
          <a:p>
            <a:r>
              <a:rPr lang="ja-JP" altLang="en-US" dirty="0" smtClean="0">
                <a:solidFill>
                  <a:schemeClr val="bg1"/>
                </a:solidFill>
                <a:latin typeface="小塚ゴシック Pr6N M"/>
                <a:ea typeface="小塚ゴシック Pr6N M"/>
                <a:cs typeface="小塚ゴシック Pr6N M"/>
              </a:rPr>
              <a:t>しずみ</a:t>
            </a:r>
            <a:r>
              <a:rPr lang="ja-JP" altLang="en-US" dirty="0" err="1" smtClean="0">
                <a:solidFill>
                  <a:schemeClr val="bg1"/>
                </a:solidFill>
                <a:latin typeface="小塚ゴシック Pr6N M"/>
                <a:ea typeface="小塚ゴシック Pr6N M"/>
                <a:cs typeface="小塚ゴシック Pr6N M"/>
              </a:rPr>
              <a:t>ち</a:t>
            </a:r>
            <a:r>
              <a:rPr lang="en-US" altLang="ja-JP" dirty="0" smtClean="0">
                <a:solidFill>
                  <a:schemeClr val="bg1"/>
                </a:solidFill>
                <a:latin typeface="小塚ゴシック Pr6N M"/>
                <a:ea typeface="小塚ゴシック Pr6N M"/>
                <a:cs typeface="小塚ゴシック Pr6N M"/>
              </a:rPr>
              <a:t>info</a:t>
            </a:r>
            <a:r>
              <a:rPr kumimoji="1" lang="en-US" altLang="ja-JP" dirty="0" smtClean="0">
                <a:solidFill>
                  <a:schemeClr val="bg1"/>
                </a:solidFill>
                <a:latin typeface="小塚ゴシック Pr6N M"/>
                <a:ea typeface="小塚ゴシック Pr6N M"/>
                <a:cs typeface="小塚ゴシック Pr6N M"/>
              </a:rPr>
              <a:t> </a:t>
            </a:r>
            <a:r>
              <a:rPr lang="ja-JP" altLang="en-US" sz="1600" dirty="0" smtClean="0">
                <a:solidFill>
                  <a:schemeClr val="bg1"/>
                </a:solidFill>
                <a:latin typeface="小塚ゴシック Pr6N M"/>
                <a:ea typeface="小塚ゴシック Pr6N M"/>
                <a:cs typeface="小塚ゴシック Pr6N M"/>
              </a:rPr>
              <a:t>でこう</a:t>
            </a:r>
            <a:r>
              <a:rPr kumimoji="1" lang="en-US" altLang="ja-JP" dirty="0" smtClean="0">
                <a:solidFill>
                  <a:schemeClr val="bg1"/>
                </a:solidFill>
                <a:latin typeface="小塚ゴシック Pr6N M"/>
                <a:ea typeface="小塚ゴシック Pr6N M"/>
                <a:cs typeface="小塚ゴシック Pr6N M"/>
              </a:rPr>
              <a:t> </a:t>
            </a:r>
            <a:r>
              <a:rPr lang="ja-JP" altLang="en-US" dirty="0" smtClean="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105" name="テキスト ボックス 104"/>
          <p:cNvSpPr txBox="1"/>
          <p:nvPr/>
        </p:nvSpPr>
        <p:spPr>
          <a:xfrm>
            <a:off x="5069984" y="4960276"/>
            <a:ext cx="4775666" cy="1569660"/>
          </a:xfrm>
          <a:prstGeom prst="rect">
            <a:avLst/>
          </a:prstGeom>
          <a:noFill/>
        </p:spPr>
        <p:txBody>
          <a:bodyPr wrap="non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リアルタイムに提供される道路規制情報を地図上でビジュアル的に</a:t>
            </a:r>
            <a:endParaRPr lang="en-US" altLang="ja-JP" sz="1200" dirty="0" smtClean="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a:t>
            </a:r>
            <a:r>
              <a:rPr lang="ja-JP" altLang="en-US" sz="1200" dirty="0" smtClean="0">
                <a:latin typeface="小塚ゴシック Pr6N L"/>
                <a:ea typeface="小塚ゴシック Pr6N L"/>
                <a:cs typeface="小塚ゴシック Pr6N L"/>
              </a:rPr>
              <a:t>　確認できるように</a:t>
            </a:r>
            <a:r>
              <a:rPr lang="ja-JP" altLang="en-US" sz="1200" dirty="0">
                <a:latin typeface="小塚ゴシック Pr6N L"/>
                <a:ea typeface="小塚ゴシック Pr6N L"/>
                <a:cs typeface="小塚ゴシック Pr6N L"/>
              </a:rPr>
              <a:t>なりました</a:t>
            </a:r>
            <a:r>
              <a:rPr lang="ja-JP" altLang="en-US" sz="1200" dirty="0" smtClean="0">
                <a:latin typeface="小塚ゴシック Pr6N L"/>
                <a:ea typeface="小塚ゴシック Pr6N L"/>
                <a:cs typeface="小塚ゴシック Pr6N L"/>
              </a:rPr>
              <a:t>。災害時には、現場からの情報を</a:t>
            </a:r>
            <a:endParaRPr lang="en-US" altLang="ja-JP" sz="1200" dirty="0" smtClean="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a:t>
            </a:r>
            <a:r>
              <a:rPr lang="ja-JP" altLang="en-US" sz="1200" dirty="0" smtClean="0">
                <a:latin typeface="小塚ゴシック Pr6N L"/>
                <a:ea typeface="小塚ゴシック Pr6N L"/>
                <a:cs typeface="小塚ゴシック Pr6N L"/>
              </a:rPr>
              <a:t>　もとに通行可否情報を把握できます。</a:t>
            </a:r>
            <a:endParaRPr lang="en-US" altLang="ja-JP" sz="1200" dirty="0" smtClean="0">
              <a:latin typeface="小塚ゴシック Pr6N L"/>
              <a:ea typeface="小塚ゴシック Pr6N L"/>
              <a:cs typeface="小塚ゴシック Pr6N L"/>
            </a:endParaRPr>
          </a:p>
          <a:p>
            <a:endParaRPr lang="en-US" altLang="ja-JP" sz="1200" dirty="0" smtClean="0">
              <a:latin typeface="小塚ゴシック Pr6N L"/>
              <a:ea typeface="小塚ゴシック Pr6N L"/>
              <a:cs typeface="小塚ゴシック Pr6N L"/>
            </a:endParaRPr>
          </a:p>
          <a:p>
            <a:pPr marL="171450" indent="-171450">
              <a:buFont typeface="Wingdings" charset="2"/>
              <a:buChar char="l"/>
            </a:pPr>
            <a:r>
              <a:rPr lang="en-US" altLang="ja-JP" sz="1200" dirty="0" smtClean="0">
                <a:latin typeface="小塚ゴシック Pr6N L"/>
                <a:ea typeface="小塚ゴシック Pr6N L"/>
                <a:cs typeface="小塚ゴシック Pr6N L"/>
              </a:rPr>
              <a:t>Web API</a:t>
            </a:r>
            <a:r>
              <a:rPr lang="ja-JP" altLang="en-US" sz="1200" dirty="0" smtClean="0">
                <a:latin typeface="小塚ゴシック Pr6N L"/>
                <a:ea typeface="小塚ゴシック Pr6N L"/>
                <a:cs typeface="小塚ゴシック Pr6N L"/>
              </a:rPr>
              <a:t>を通じて規制情報や災害情報がオープンデータとして</a:t>
            </a:r>
            <a:endParaRPr lang="en-US" altLang="ja-JP" sz="1200" dirty="0" smtClean="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a:t>
            </a:r>
            <a:r>
              <a:rPr lang="ja-JP" altLang="en-US" sz="1200" dirty="0" smtClean="0">
                <a:latin typeface="小塚ゴシック Pr6N L"/>
                <a:ea typeface="小塚ゴシック Pr6N L"/>
                <a:cs typeface="小塚ゴシック Pr6N L"/>
              </a:rPr>
              <a:t>　提供され、アプリケーションなどで自由に利用できるようになり</a:t>
            </a:r>
            <a:endParaRPr lang="en-US" altLang="ja-JP" sz="1200" dirty="0" smtClean="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a:t>
            </a:r>
            <a:r>
              <a:rPr lang="ja-JP" altLang="en-US" sz="1200" dirty="0" smtClean="0">
                <a:latin typeface="小塚ゴシック Pr6N L"/>
                <a:ea typeface="小塚ゴシック Pr6N L"/>
                <a:cs typeface="小塚ゴシック Pr6N L"/>
              </a:rPr>
              <a:t>　ました。</a:t>
            </a:r>
            <a:endParaRPr lang="en-US" altLang="ja-JP" sz="1200" dirty="0" smtClean="0">
              <a:latin typeface="小塚ゴシック Pr6N L"/>
              <a:ea typeface="小塚ゴシック Pr6N L"/>
              <a:cs typeface="小塚ゴシック Pr6N L"/>
            </a:endParaRPr>
          </a:p>
          <a:p>
            <a:endParaRPr lang="en-US" altLang="ja-JP" sz="1200" dirty="0">
              <a:latin typeface="小塚ゴシック Pr6N L"/>
              <a:ea typeface="小塚ゴシック Pr6N L"/>
              <a:cs typeface="小塚ゴシック Pr6N L"/>
            </a:endParaRPr>
          </a:p>
        </p:txBody>
      </p:sp>
      <p:sp>
        <p:nvSpPr>
          <p:cNvPr id="3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308007"/>
                </a:solidFill>
                <a:latin typeface="小塚ゴシック Pr6N R"/>
                <a:ea typeface="小塚ゴシック Pr6N R"/>
                <a:cs typeface="小塚ゴシック Pr6N R"/>
              </a:rPr>
              <a:t>静岡市内の道路を対象に、災害や工事による通行止めなどの規制情報をリアルタイムに提供。</a:t>
            </a:r>
            <a:r>
              <a:rPr lang="en-US" altLang="ja-JP" sz="1600" dirty="0" smtClean="0">
                <a:solidFill>
                  <a:srgbClr val="308007"/>
                </a:solidFill>
                <a:latin typeface="小塚ゴシック Pr6N R"/>
                <a:ea typeface="小塚ゴシック Pr6N R"/>
                <a:cs typeface="小塚ゴシック Pr6N R"/>
              </a:rPr>
              <a:t>Web API</a:t>
            </a:r>
            <a:r>
              <a:rPr lang="ja-JP" altLang="en-US" sz="1600" dirty="0" smtClean="0">
                <a:solidFill>
                  <a:srgbClr val="308007"/>
                </a:solidFill>
                <a:latin typeface="小塚ゴシック Pr6N R"/>
                <a:ea typeface="小塚ゴシック Pr6N R"/>
                <a:cs typeface="小塚ゴシック Pr6N R"/>
              </a:rPr>
              <a:t>により</a:t>
            </a:r>
            <a:endParaRPr lang="en-US" altLang="ja-JP" sz="1600" dirty="0" smtClean="0">
              <a:solidFill>
                <a:srgbClr val="308007"/>
              </a:solidFill>
              <a:latin typeface="小塚ゴシック Pr6N R"/>
              <a:ea typeface="小塚ゴシック Pr6N R"/>
              <a:cs typeface="小塚ゴシック Pr6N R"/>
            </a:endParaRPr>
          </a:p>
          <a:p>
            <a:pPr algn="l"/>
            <a:r>
              <a:rPr lang="ja-JP" altLang="en-US" sz="1600" smtClean="0">
                <a:solidFill>
                  <a:srgbClr val="308007"/>
                </a:solidFill>
                <a:latin typeface="小塚ゴシック Pr6N R"/>
                <a:ea typeface="小塚ゴシック Pr6N R"/>
                <a:cs typeface="小塚ゴシック Pr6N R"/>
              </a:rPr>
              <a:t>オープンデータ</a:t>
            </a:r>
            <a:r>
              <a:rPr lang="ja-JP" altLang="en-US" sz="1600" dirty="0" smtClean="0">
                <a:solidFill>
                  <a:srgbClr val="308007"/>
                </a:solidFill>
                <a:latin typeface="小塚ゴシック Pr6N R"/>
                <a:ea typeface="小塚ゴシック Pr6N R"/>
                <a:cs typeface="小塚ゴシック Pr6N R"/>
              </a:rPr>
              <a:t>として提供することで</a:t>
            </a:r>
            <a:r>
              <a:rPr lang="ja-JP" altLang="en-US" sz="1600" dirty="0">
                <a:solidFill>
                  <a:srgbClr val="308007"/>
                </a:solidFill>
                <a:latin typeface="小塚ゴシック Pr6N R"/>
                <a:ea typeface="小塚ゴシック Pr6N R"/>
                <a:cs typeface="小塚ゴシック Pr6N R"/>
              </a:rPr>
              <a:t>、情報を加工・活用した様々なアプリが実現</a:t>
            </a:r>
            <a:r>
              <a:rPr lang="ja-JP" altLang="en-US" sz="1600" dirty="0" smtClean="0">
                <a:solidFill>
                  <a:srgbClr val="308007"/>
                </a:solidFill>
                <a:latin typeface="小塚ゴシック Pr6N R"/>
                <a:ea typeface="小塚ゴシック Pr6N R"/>
                <a:cs typeface="小塚ゴシック Pr6N R"/>
              </a:rPr>
              <a:t>。</a:t>
            </a:r>
            <a:endParaRPr lang="ja-JP" altLang="en-US" sz="1600" dirty="0">
              <a:solidFill>
                <a:srgbClr val="308007"/>
              </a:solidFill>
              <a:latin typeface="小塚ゴシック Pr6N R"/>
              <a:ea typeface="小塚ゴシック Pr6N R"/>
              <a:cs typeface="小塚ゴシック Pr6N R"/>
            </a:endParaRPr>
          </a:p>
        </p:txBody>
      </p:sp>
      <p:cxnSp>
        <p:nvCxnSpPr>
          <p:cNvPr id="36" name="直線コネクタ 35"/>
          <p:cNvCxnSpPr/>
          <p:nvPr/>
        </p:nvCxnSpPr>
        <p:spPr>
          <a:xfrm flipH="1">
            <a:off x="4372" y="1405574"/>
            <a:ext cx="9901628"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077445"/>
            <a:ext cx="9911640"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5050292" y="2327966"/>
            <a:ext cx="4743817" cy="1840961"/>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008" y="2244919"/>
            <a:ext cx="4564085" cy="216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テキスト ボックス 38"/>
          <p:cNvSpPr txBox="1"/>
          <p:nvPr/>
        </p:nvSpPr>
        <p:spPr>
          <a:xfrm>
            <a:off x="72553" y="4109178"/>
            <a:ext cx="4865847" cy="276999"/>
          </a:xfrm>
          <a:prstGeom prst="rect">
            <a:avLst/>
          </a:prstGeom>
          <a:solidFill>
            <a:schemeClr val="bg1">
              <a:alpha val="75000"/>
            </a:schemeClr>
          </a:solidFill>
        </p:spPr>
        <p:txBody>
          <a:bodyPr wrap="square" rtlCol="0">
            <a:spAutoFit/>
          </a:bodyPr>
          <a:lstStyle/>
          <a:p>
            <a:r>
              <a:rPr lang="en-US" altLang="ja-JP" sz="1200" dirty="0" smtClean="0">
                <a:latin typeface="小塚ゴシック Pr6N L"/>
                <a:ea typeface="小塚ゴシック Pr6N L"/>
                <a:cs typeface="小塚ゴシック Pr6N L"/>
              </a:rPr>
              <a:t>【</a:t>
            </a:r>
            <a:r>
              <a:rPr lang="ja-JP" altLang="en-US" sz="1200" dirty="0" smtClean="0">
                <a:latin typeface="小塚ゴシック Pr6N L"/>
                <a:ea typeface="小塚ゴシック Pr6N L"/>
                <a:cs typeface="小塚ゴシック Pr6N L"/>
              </a:rPr>
              <a:t>しずみ</a:t>
            </a:r>
            <a:r>
              <a:rPr lang="ja-JP" altLang="en-US" sz="1200" dirty="0" err="1" smtClean="0">
                <a:latin typeface="小塚ゴシック Pr6N L"/>
                <a:ea typeface="小塚ゴシック Pr6N L"/>
                <a:cs typeface="小塚ゴシック Pr6N L"/>
              </a:rPr>
              <a:t>ち</a:t>
            </a:r>
            <a:r>
              <a:rPr lang="en-US" altLang="ja-JP" sz="1200" dirty="0" smtClean="0">
                <a:latin typeface="小塚ゴシック Pr6N L"/>
                <a:ea typeface="小塚ゴシック Pr6N L"/>
                <a:cs typeface="小塚ゴシック Pr6N L"/>
              </a:rPr>
              <a:t>info</a:t>
            </a:r>
            <a:r>
              <a:rPr lang="ja-JP" altLang="en-US" sz="1200" dirty="0" smtClean="0">
                <a:latin typeface="小塚ゴシック Pr6N L"/>
                <a:ea typeface="小塚ゴシック Pr6N L"/>
                <a:cs typeface="小塚ゴシック Pr6N L"/>
              </a:rPr>
              <a:t>一般公開サイト</a:t>
            </a:r>
            <a:r>
              <a:rPr lang="en-US" altLang="ja-JP" sz="1200" dirty="0" smtClean="0">
                <a:latin typeface="小塚ゴシック Pr6N L"/>
                <a:ea typeface="小塚ゴシック Pr6N L"/>
                <a:cs typeface="小塚ゴシック Pr6N L"/>
              </a:rPr>
              <a:t>】</a:t>
            </a:r>
            <a:r>
              <a:rPr lang="ja-JP" altLang="en-US" sz="1200" dirty="0" smtClean="0">
                <a:latin typeface="小塚ゴシック Pr6N L"/>
                <a:ea typeface="小塚ゴシック Pr6N L"/>
                <a:cs typeface="小塚ゴシック Pr6N L"/>
              </a:rPr>
              <a:t>　</a:t>
            </a:r>
            <a:r>
              <a:rPr lang="ja-JP" altLang="en-US" sz="1100" dirty="0" smtClean="0">
                <a:latin typeface="小塚ゴシック Pr6N L"/>
                <a:ea typeface="小塚ゴシック Pr6N L"/>
                <a:cs typeface="小塚ゴシック Pr6N L"/>
              </a:rPr>
              <a:t>　</a:t>
            </a:r>
            <a:r>
              <a:rPr lang="ja-JP" altLang="en-US" sz="800" dirty="0" smtClean="0">
                <a:latin typeface="HGｺﾞｼｯｸM" pitchFamily="49" charset="-128"/>
                <a:ea typeface="HGｺﾞｼｯｸM" pitchFamily="49" charset="-128"/>
              </a:rPr>
              <a:t>Ⓒ</a:t>
            </a:r>
            <a:r>
              <a:rPr lang="ja-JP" altLang="en-US" sz="800" dirty="0">
                <a:latin typeface="HGｺﾞｼｯｸM" pitchFamily="49" charset="-128"/>
                <a:ea typeface="HGｺﾞｼｯｸM" pitchFamily="49" charset="-128"/>
              </a:rPr>
              <a:t>　</a:t>
            </a:r>
            <a:r>
              <a:rPr lang="en-US" altLang="ja-JP" sz="800" dirty="0">
                <a:latin typeface="HGｺﾞｼｯｸM" pitchFamily="49" charset="-128"/>
                <a:ea typeface="HGｺﾞｼｯｸM" pitchFamily="49" charset="-128"/>
              </a:rPr>
              <a:t>Google</a:t>
            </a:r>
            <a:r>
              <a:rPr lang="ja-JP" altLang="en-US" sz="800" dirty="0">
                <a:latin typeface="HGｺﾞｼｯｸM" pitchFamily="49" charset="-128"/>
                <a:ea typeface="HGｺﾞｼｯｸM" pitchFamily="49" charset="-128"/>
              </a:rPr>
              <a:t>　Ⓒ　</a:t>
            </a:r>
            <a:r>
              <a:rPr lang="en-US" altLang="ja-JP" sz="800" dirty="0">
                <a:latin typeface="HGｺﾞｼｯｸM" pitchFamily="49" charset="-128"/>
                <a:ea typeface="HGｺﾞｼｯｸM" pitchFamily="49" charset="-128"/>
              </a:rPr>
              <a:t>2016 ZENRIN CO,LTD(Z16KC</a:t>
            </a:r>
            <a:r>
              <a:rPr lang="ja-JP" altLang="en-US" sz="800" dirty="0">
                <a:latin typeface="HGｺﾞｼｯｸM" pitchFamily="49" charset="-128"/>
                <a:ea typeface="HGｺﾞｼｯｸM" pitchFamily="49" charset="-128"/>
              </a:rPr>
              <a:t>第</a:t>
            </a:r>
            <a:r>
              <a:rPr lang="en-US" altLang="ja-JP" sz="800" dirty="0">
                <a:latin typeface="HGｺﾞｼｯｸM" pitchFamily="49" charset="-128"/>
                <a:ea typeface="HGｺﾞｼｯｸM" pitchFamily="49" charset="-128"/>
              </a:rPr>
              <a:t>464</a:t>
            </a:r>
            <a:r>
              <a:rPr lang="ja-JP" altLang="en-US" sz="800" dirty="0">
                <a:latin typeface="HGｺﾞｼｯｸM" pitchFamily="49" charset="-128"/>
                <a:ea typeface="HGｺﾞｼｯｸM" pitchFamily="49" charset="-128"/>
              </a:rPr>
              <a:t>号</a:t>
            </a:r>
            <a:r>
              <a:rPr lang="ja-JP" altLang="en-US" sz="800" dirty="0" smtClean="0">
                <a:latin typeface="HGｺﾞｼｯｸM" pitchFamily="49" charset="-128"/>
                <a:ea typeface="HGｺﾞｼｯｸM" pitchFamily="49" charset="-128"/>
              </a:rPr>
              <a:t>）</a:t>
            </a:r>
            <a:endParaRPr lang="en-US" altLang="ja-JP" sz="800" dirty="0">
              <a:latin typeface="HGｺﾞｼｯｸM" pitchFamily="49" charset="-128"/>
              <a:ea typeface="HGｺﾞｼｯｸM" pitchFamily="49" charset="-128"/>
            </a:endParaRPr>
          </a:p>
        </p:txBody>
      </p:sp>
      <p:grpSp>
        <p:nvGrpSpPr>
          <p:cNvPr id="41" name="図形グループ 57"/>
          <p:cNvGrpSpPr/>
          <p:nvPr/>
        </p:nvGrpSpPr>
        <p:grpSpPr>
          <a:xfrm>
            <a:off x="6245289" y="250008"/>
            <a:ext cx="752743" cy="752743"/>
            <a:chOff x="8060984" y="281179"/>
            <a:chExt cx="752743" cy="752743"/>
          </a:xfrm>
        </p:grpSpPr>
        <p:sp>
          <p:nvSpPr>
            <p:cNvPr id="45" name="角丸四角形 44"/>
            <p:cNvSpPr/>
            <p:nvPr/>
          </p:nvSpPr>
          <p:spPr>
            <a:xfrm>
              <a:off x="8060984"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8114190" y="334385"/>
              <a:ext cx="646331" cy="646331"/>
            </a:xfrm>
            <a:prstGeom prst="rect">
              <a:avLst/>
            </a:prstGeom>
            <a:noFill/>
          </p:spPr>
          <p:txBody>
            <a:bodyPr wrap="none" rtlCol="0">
              <a:spAutoFit/>
            </a:bodyPr>
            <a:lstStyle/>
            <a:p>
              <a:r>
                <a:rPr lang="ja-JP" altLang="en-US" dirty="0" smtClean="0">
                  <a:solidFill>
                    <a:srgbClr val="4ED762"/>
                  </a:solidFill>
                  <a:latin typeface="小塚ゴシック Pr6N M"/>
                  <a:ea typeface="小塚ゴシック Pr6N M"/>
                  <a:cs typeface="小塚ゴシック Pr6N M"/>
                </a:rPr>
                <a:t>防災</a:t>
              </a:r>
              <a:endParaRPr lang="en-US" altLang="ja-JP" dirty="0" smtClean="0">
                <a:solidFill>
                  <a:srgbClr val="4ED762"/>
                </a:solidFill>
                <a:latin typeface="小塚ゴシック Pr6N M"/>
                <a:ea typeface="小塚ゴシック Pr6N M"/>
                <a:cs typeface="小塚ゴシック Pr6N M"/>
              </a:endParaRPr>
            </a:p>
            <a:p>
              <a:r>
                <a:rPr lang="ja-JP" altLang="en-US" dirty="0">
                  <a:solidFill>
                    <a:srgbClr val="4ED762"/>
                  </a:solidFill>
                  <a:latin typeface="小塚ゴシック Pr6N M"/>
                  <a:ea typeface="小塚ゴシック Pr6N M"/>
                  <a:cs typeface="小塚ゴシック Pr6N M"/>
                </a:rPr>
                <a:t>減災</a:t>
              </a:r>
              <a:endParaRPr lang="en-US" altLang="ja-JP" dirty="0" smtClean="0">
                <a:solidFill>
                  <a:srgbClr val="4ED762"/>
                </a:solidFill>
                <a:latin typeface="小塚ゴシック Pr6N M"/>
                <a:ea typeface="小塚ゴシック Pr6N M"/>
                <a:cs typeface="小塚ゴシック Pr6N M"/>
              </a:endParaRPr>
            </a:p>
          </p:txBody>
        </p:sp>
      </p:grpSp>
      <p:pic>
        <p:nvPicPr>
          <p:cNvPr id="47" name="Picture 1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17" b="6168"/>
          <a:stretch/>
        </p:blipFill>
        <p:spPr bwMode="auto">
          <a:xfrm>
            <a:off x="132512" y="4647339"/>
            <a:ext cx="3036218" cy="172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0" name="テキスト ボックス 49"/>
          <p:cNvSpPr txBox="1"/>
          <p:nvPr/>
        </p:nvSpPr>
        <p:spPr>
          <a:xfrm>
            <a:off x="3169882" y="4582336"/>
            <a:ext cx="1637611" cy="1477328"/>
          </a:xfrm>
          <a:prstGeom prst="rect">
            <a:avLst/>
          </a:prstGeom>
          <a:noFill/>
        </p:spPr>
        <p:txBody>
          <a:bodyPr wrap="square" rtlCol="0">
            <a:spAutoFit/>
          </a:bodyPr>
          <a:lstStyle/>
          <a:p>
            <a:r>
              <a:rPr lang="ja-JP" altLang="en-US" sz="1000" dirty="0">
                <a:latin typeface="小塚ゴシック Pr6N L"/>
                <a:ea typeface="小塚ゴシック Pr6N L"/>
                <a:cs typeface="小塚ゴシック Pr6N L"/>
              </a:rPr>
              <a:t>しずみ</a:t>
            </a:r>
            <a:r>
              <a:rPr lang="ja-JP" altLang="en-US" sz="1000" dirty="0" err="1" smtClean="0">
                <a:latin typeface="小塚ゴシック Pr6N L"/>
                <a:ea typeface="小塚ゴシック Pr6N L"/>
                <a:cs typeface="小塚ゴシック Pr6N L"/>
              </a:rPr>
              <a:t>ち</a:t>
            </a:r>
            <a:r>
              <a:rPr lang="en-US" altLang="ja-JP" sz="1000" dirty="0" smtClean="0">
                <a:latin typeface="小塚ゴシック Pr6N L"/>
                <a:ea typeface="小塚ゴシック Pr6N L"/>
                <a:cs typeface="小塚ゴシック Pr6N L"/>
              </a:rPr>
              <a:t>info</a:t>
            </a:r>
            <a:r>
              <a:rPr lang="ja-JP" altLang="en-US" sz="1000" dirty="0" smtClean="0">
                <a:latin typeface="小塚ゴシック Pr6N L"/>
                <a:ea typeface="小塚ゴシック Pr6N L"/>
                <a:cs typeface="小塚ゴシック Pr6N L"/>
              </a:rPr>
              <a:t>の</a:t>
            </a:r>
            <a:r>
              <a:rPr lang="en-US" altLang="ja-JP" sz="1000" dirty="0" err="1" smtClean="0">
                <a:latin typeface="小塚ゴシック Pr6N L"/>
                <a:ea typeface="小塚ゴシック Pr6N L"/>
                <a:cs typeface="小塚ゴシック Pr6N L"/>
              </a:rPr>
              <a:t>WebAPI</a:t>
            </a:r>
            <a:r>
              <a:rPr lang="ja-JP" altLang="en-US" sz="1000" dirty="0">
                <a:latin typeface="小塚ゴシック Pr6N L"/>
                <a:ea typeface="小塚ゴシック Pr6N L"/>
                <a:cs typeface="小塚ゴシック Pr6N L"/>
              </a:rPr>
              <a:t>提供</a:t>
            </a:r>
            <a:r>
              <a:rPr lang="ja-JP" altLang="en-US" sz="1000" dirty="0" smtClean="0">
                <a:latin typeface="小塚ゴシック Pr6N L"/>
                <a:ea typeface="小塚ゴシック Pr6N L"/>
                <a:cs typeface="小塚ゴシック Pr6N L"/>
              </a:rPr>
              <a:t>の規制情報を</a:t>
            </a:r>
            <a:r>
              <a:rPr lang="ja-JP" altLang="en-US" sz="1000" dirty="0">
                <a:latin typeface="小塚ゴシック Pr6N L"/>
                <a:ea typeface="小塚ゴシック Pr6N L"/>
                <a:cs typeface="小塚ゴシック Pr6N L"/>
              </a:rPr>
              <a:t>もと</a:t>
            </a:r>
            <a:r>
              <a:rPr lang="ja-JP" altLang="en-US" sz="1000" dirty="0" smtClean="0">
                <a:latin typeface="小塚ゴシック Pr6N L"/>
                <a:ea typeface="小塚ゴシック Pr6N L"/>
                <a:cs typeface="小塚ゴシック Pr6N L"/>
              </a:rPr>
              <a:t>に、リアルタイムにルート探索するナビアプリの試作開発状況</a:t>
            </a:r>
            <a:endParaRPr lang="en-US" altLang="ja-JP" sz="1000" dirty="0" smtClean="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自治体からの規制情報を回避してルート探索することに成功。将来的にはナビや自動運転への活用の可能性を見いだせた研究。</a:t>
            </a:r>
            <a:endParaRPr lang="en-US" altLang="ja-JP" sz="1000" dirty="0">
              <a:latin typeface="小塚ゴシック Pr6N L"/>
              <a:ea typeface="小塚ゴシック Pr6N L"/>
              <a:cs typeface="小塚ゴシック Pr6N L"/>
            </a:endParaRPr>
          </a:p>
        </p:txBody>
      </p:sp>
      <p:sp>
        <p:nvSpPr>
          <p:cNvPr id="51" name="テキスト ボックス 50"/>
          <p:cNvSpPr txBox="1"/>
          <p:nvPr/>
        </p:nvSpPr>
        <p:spPr>
          <a:xfrm>
            <a:off x="119852" y="6094260"/>
            <a:ext cx="3774232" cy="276999"/>
          </a:xfrm>
          <a:prstGeom prst="rect">
            <a:avLst/>
          </a:prstGeom>
          <a:solidFill>
            <a:schemeClr val="bg1">
              <a:alpha val="75000"/>
            </a:schemeClr>
          </a:solidFill>
        </p:spPr>
        <p:txBody>
          <a:bodyPr wrap="square" rtlCol="0">
            <a:spAutoFit/>
          </a:bodyPr>
          <a:lstStyle/>
          <a:p>
            <a:r>
              <a:rPr lang="ja-JP" altLang="en-US" sz="1200" dirty="0" smtClean="0">
                <a:latin typeface="小塚ゴシック Pr6N L"/>
                <a:ea typeface="HGｺﾞｼｯｸM" pitchFamily="49" charset="-128"/>
              </a:rPr>
              <a:t>Ⓒトヨタ</a:t>
            </a:r>
            <a:r>
              <a:rPr lang="en-US" altLang="ja-JP" sz="1200" dirty="0" smtClean="0">
                <a:latin typeface="小塚ゴシック Pr6N L"/>
                <a:ea typeface="HGｺﾞｼｯｸM" pitchFamily="49" charset="-128"/>
              </a:rPr>
              <a:t>IT</a:t>
            </a:r>
            <a:r>
              <a:rPr lang="ja-JP" altLang="en-US" sz="1200" dirty="0" smtClean="0">
                <a:latin typeface="小塚ゴシック Pr6N L"/>
                <a:ea typeface="HGｺﾞｼｯｸM" pitchFamily="49" charset="-128"/>
              </a:rPr>
              <a:t>開発センター　Ⓒゼンリンデータコム</a:t>
            </a:r>
            <a:endParaRPr lang="en-US" altLang="ja-JP" sz="1200" dirty="0" smtClean="0">
              <a:latin typeface="小塚ゴシック Pr6N L"/>
              <a:ea typeface="HGｺﾞｼｯｸM" pitchFamily="49" charset="-128"/>
            </a:endParaRPr>
          </a:p>
        </p:txBody>
      </p:sp>
    </p:spTree>
    <p:extLst>
      <p:ext uri="{BB962C8B-B14F-4D97-AF65-F5344CB8AC3E}">
        <p14:creationId xmlns:p14="http://schemas.microsoft.com/office/powerpoint/2010/main" val="1050403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アイディア.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596" y="1292394"/>
            <a:ext cx="643434" cy="643434"/>
          </a:xfrm>
          <a:prstGeom prst="rect">
            <a:avLst/>
          </a:prstGeom>
        </p:spPr>
      </p:pic>
      <p:pic>
        <p:nvPicPr>
          <p:cNvPr id="8" name="図 7" descr="受賞.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573" y="2841696"/>
            <a:ext cx="643434" cy="643434"/>
          </a:xfrm>
          <a:prstGeom prst="rect">
            <a:avLst/>
          </a:prstGeom>
        </p:spPr>
      </p:pic>
      <p:pic>
        <p:nvPicPr>
          <p:cNvPr id="10" name="図 9" descr="チーム.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596" y="2333781"/>
            <a:ext cx="643434" cy="643434"/>
          </a:xfrm>
          <a:prstGeom prst="rect">
            <a:avLst/>
          </a:prstGeom>
        </p:spPr>
      </p:pic>
      <p:pic>
        <p:nvPicPr>
          <p:cNvPr id="11" name="図 10" descr="パソコン作業.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33" name="図 32" descr="マーカー.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596" y="3334378"/>
            <a:ext cx="643434" cy="643434"/>
          </a:xfrm>
          <a:prstGeom prst="rect">
            <a:avLst/>
          </a:prstGeom>
        </p:spPr>
      </p:pic>
      <p:sp>
        <p:nvSpPr>
          <p:cNvPr id="40" name="正方形/長方形 39"/>
          <p:cNvSpPr/>
          <p:nvPr/>
        </p:nvSpPr>
        <p:spPr>
          <a:xfrm>
            <a:off x="6046963" y="1499638"/>
            <a:ext cx="3116631"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tx1"/>
                </a:solidFill>
                <a:latin typeface="小塚ゴシック Pr6N L"/>
                <a:ea typeface="小塚ゴシック Pr6N L"/>
                <a:cs typeface="小塚ゴシック Pr6N L"/>
              </a:rPr>
              <a:t>　　静岡市の道路通行規制情報等</a:t>
            </a:r>
            <a:endParaRPr lang="en-US" altLang="ja-JP" sz="1100" dirty="0" smtClean="0">
              <a:solidFill>
                <a:schemeClr val="tx1"/>
              </a:solidFill>
              <a:latin typeface="小塚ゴシック Pr6N L"/>
              <a:ea typeface="小塚ゴシック Pr6N L"/>
              <a:cs typeface="小塚ゴシック Pr6N L"/>
            </a:endParaRPr>
          </a:p>
        </p:txBody>
      </p:sp>
      <p:sp>
        <p:nvSpPr>
          <p:cNvPr id="57" name="正方形/長方形 56"/>
          <p:cNvSpPr/>
          <p:nvPr/>
        </p:nvSpPr>
        <p:spPr>
          <a:xfrm>
            <a:off x="6165164" y="2982689"/>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200" dirty="0" smtClean="0">
              <a:solidFill>
                <a:srgbClr val="000000"/>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61" name="正方形/長方形 60"/>
          <p:cNvSpPr/>
          <p:nvPr/>
        </p:nvSpPr>
        <p:spPr>
          <a:xfrm>
            <a:off x="5749101" y="3485130"/>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小塚ゴシック Pr6N L"/>
                <a:ea typeface="小塚ゴシック Pr6N L"/>
                <a:cs typeface="小塚ゴシック Pr6N L"/>
              </a:rPr>
              <a:t>静岡市</a:t>
            </a:r>
            <a:endParaRPr kumimoji="1" lang="ja-JP" altLang="en-US" sz="1200" dirty="0">
              <a:solidFill>
                <a:schemeClr val="tx1"/>
              </a:solidFill>
              <a:latin typeface="小塚ゴシック Pr6N L"/>
              <a:ea typeface="小塚ゴシック Pr6N L"/>
              <a:cs typeface="小塚ゴシック Pr6N L"/>
            </a:endParaRPr>
          </a:p>
        </p:txBody>
      </p:sp>
      <p:sp>
        <p:nvSpPr>
          <p:cNvPr id="62" name="角丸四角形 61"/>
          <p:cNvSpPr/>
          <p:nvPr/>
        </p:nvSpPr>
        <p:spPr>
          <a:xfrm>
            <a:off x="5096143" y="3479656"/>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65" name="テキスト ボックス 64"/>
          <p:cNvSpPr txBox="1"/>
          <p:nvPr/>
        </p:nvSpPr>
        <p:spPr>
          <a:xfrm>
            <a:off x="10124" y="1413913"/>
            <a:ext cx="4942876" cy="923330"/>
          </a:xfrm>
          <a:prstGeom prst="rect">
            <a:avLst/>
          </a:prstGeom>
          <a:noFill/>
        </p:spPr>
        <p:txBody>
          <a:bodyPr wrap="square" rtlCol="0">
            <a:spAutoFit/>
          </a:bodyPr>
          <a:lstStyle/>
          <a:p>
            <a:r>
              <a:rPr lang="ja-JP" altLang="en-US" dirty="0">
                <a:solidFill>
                  <a:srgbClr val="008000"/>
                </a:solidFill>
                <a:latin typeface="小塚ゴシック Pro M"/>
                <a:ea typeface="小塚ゴシック Pro M"/>
                <a:cs typeface="小塚ゴシック Pro M"/>
              </a:rPr>
              <a:t>いち早く道路規制情報</a:t>
            </a:r>
            <a:r>
              <a:rPr lang="ja-JP" altLang="en-US" dirty="0" smtClean="0">
                <a:solidFill>
                  <a:srgbClr val="008000"/>
                </a:solidFill>
                <a:latin typeface="小塚ゴシック Pro M"/>
                <a:ea typeface="小塚ゴシック Pro M"/>
                <a:cs typeface="小塚ゴシック Pro M"/>
              </a:rPr>
              <a:t>等を</a:t>
            </a:r>
            <a:r>
              <a:rPr lang="ja-JP" altLang="en-US" dirty="0">
                <a:solidFill>
                  <a:srgbClr val="008000"/>
                </a:solidFill>
                <a:latin typeface="小塚ゴシック Pro M"/>
                <a:ea typeface="小塚ゴシック Pro M"/>
                <a:cs typeface="小塚ゴシック Pro M"/>
              </a:rPr>
              <a:t>リアルタイムで提供</a:t>
            </a:r>
          </a:p>
          <a:p>
            <a:r>
              <a:rPr lang="ja-JP" altLang="en-US" dirty="0">
                <a:solidFill>
                  <a:srgbClr val="008000"/>
                </a:solidFill>
                <a:latin typeface="小塚ゴシック Pro M"/>
                <a:ea typeface="小塚ゴシック Pro M"/>
                <a:cs typeface="小塚ゴシック Pro M"/>
              </a:rPr>
              <a:t>「しずみ</a:t>
            </a:r>
            <a:r>
              <a:rPr lang="ja-JP" altLang="en-US" dirty="0" err="1">
                <a:solidFill>
                  <a:srgbClr val="008000"/>
                </a:solidFill>
                <a:latin typeface="小塚ゴシック Pro M"/>
                <a:ea typeface="小塚ゴシック Pro M"/>
                <a:cs typeface="小塚ゴシック Pro M"/>
              </a:rPr>
              <a:t>ち</a:t>
            </a:r>
            <a:r>
              <a:rPr lang="ja-JP" altLang="en-US" dirty="0">
                <a:solidFill>
                  <a:srgbClr val="008000"/>
                </a:solidFill>
                <a:latin typeface="小塚ゴシック Pro M"/>
                <a:ea typeface="小塚ゴシック Pro M"/>
                <a:cs typeface="小塚ゴシック Pro M"/>
              </a:rPr>
              <a:t>ｉｎｆｏ」</a:t>
            </a:r>
          </a:p>
          <a:p>
            <a:endParaRPr kumimoji="1" lang="ja-JP" altLang="en-US" dirty="0">
              <a:solidFill>
                <a:schemeClr val="accent3">
                  <a:lumMod val="50000"/>
                </a:schemeClr>
              </a:solidFill>
              <a:latin typeface="小塚ゴシック Pro M"/>
              <a:ea typeface="小塚ゴシック Pro M"/>
              <a:cs typeface="小塚ゴシック Pro M"/>
            </a:endParaRPr>
          </a:p>
        </p:txBody>
      </p:sp>
      <p:cxnSp>
        <p:nvCxnSpPr>
          <p:cNvPr id="67" name="直線コネクタ 66"/>
          <p:cNvCxnSpPr/>
          <p:nvPr/>
        </p:nvCxnSpPr>
        <p:spPr>
          <a:xfrm flipH="1">
            <a:off x="10565" y="1405574"/>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038988"/>
            <a:ext cx="494243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59675"/>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6" name="図 75" descr="拡声器.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548" y="4091278"/>
            <a:ext cx="903101" cy="903101"/>
          </a:xfrm>
          <a:prstGeom prst="rect">
            <a:avLst/>
          </a:prstGeom>
        </p:spPr>
      </p:pic>
      <p:sp>
        <p:nvSpPr>
          <p:cNvPr id="44" name="テキスト ボックス 43"/>
          <p:cNvSpPr txBox="1"/>
          <p:nvPr/>
        </p:nvSpPr>
        <p:spPr>
          <a:xfrm>
            <a:off x="6011016" y="4119605"/>
            <a:ext cx="3894984" cy="1200329"/>
          </a:xfrm>
          <a:prstGeom prst="rect">
            <a:avLst/>
          </a:prstGeom>
          <a:noFill/>
        </p:spPr>
        <p:txBody>
          <a:bodyPr wrap="square" rtlCol="0">
            <a:spAutoFit/>
          </a:bodyPr>
          <a:lstStyle/>
          <a:p>
            <a:pPr>
              <a:lnSpc>
                <a:spcPct val="120000"/>
              </a:lnSpc>
            </a:pPr>
            <a:r>
              <a:rPr lang="en-US" altLang="ja-JP" sz="1200" dirty="0" err="1" smtClean="0">
                <a:latin typeface="小塚ゴシック Pr6N L"/>
                <a:ea typeface="小塚ゴシック Pr6N L"/>
                <a:cs typeface="小塚ゴシック Pr6N L"/>
              </a:rPr>
              <a:t>WebAPI</a:t>
            </a:r>
            <a:r>
              <a:rPr lang="ja-JP" altLang="en-US" sz="1200" dirty="0" smtClean="0">
                <a:latin typeface="小塚ゴシック Pr6N L"/>
                <a:ea typeface="小塚ゴシック Pr6N L"/>
                <a:cs typeface="小塚ゴシック Pr6N L"/>
              </a:rPr>
              <a:t>による道路規制情報のオープンデータ化は民間</a:t>
            </a:r>
            <a:endParaRPr lang="en-US" altLang="ja-JP" sz="1200" dirty="0" smtClean="0">
              <a:latin typeface="小塚ゴシック Pr6N L"/>
              <a:ea typeface="小塚ゴシック Pr6N L"/>
              <a:cs typeface="小塚ゴシック Pr6N L"/>
            </a:endParaRPr>
          </a:p>
          <a:p>
            <a:pPr>
              <a:lnSpc>
                <a:spcPct val="120000"/>
              </a:lnSpc>
            </a:pPr>
            <a:r>
              <a:rPr kumimoji="1" lang="ja-JP" altLang="en-US" sz="1200" dirty="0" smtClean="0">
                <a:latin typeface="小塚ゴシック Pr6N L"/>
                <a:ea typeface="小塚ゴシック Pr6N L"/>
                <a:cs typeface="小塚ゴシック Pr6N L"/>
              </a:rPr>
              <a:t>企業（㈱トヨタ</a:t>
            </a:r>
            <a:r>
              <a:rPr kumimoji="1" lang="en-US" altLang="ja-JP" sz="1200" dirty="0" smtClean="0">
                <a:latin typeface="小塚ゴシック Pr6N L"/>
                <a:ea typeface="小塚ゴシック Pr6N L"/>
                <a:cs typeface="小塚ゴシック Pr6N L"/>
              </a:rPr>
              <a:t>IT</a:t>
            </a:r>
            <a:r>
              <a:rPr kumimoji="1" lang="ja-JP" altLang="en-US" sz="1200" dirty="0" smtClean="0">
                <a:latin typeface="小塚ゴシック Pr6N L"/>
                <a:ea typeface="小塚ゴシック Pr6N L"/>
                <a:cs typeface="小塚ゴシック Pr6N L"/>
              </a:rPr>
              <a:t>開発センター）との共同研究で開発されました。共同研究ではオープンデータ提供された通行規制情報をもとに</a:t>
            </a:r>
            <a:r>
              <a:rPr lang="ja-JP" altLang="en-US" sz="1200" dirty="0" smtClean="0">
                <a:latin typeface="小塚ゴシック Pr6N L"/>
                <a:ea typeface="小塚ゴシック Pr6N L"/>
                <a:cs typeface="小塚ゴシック Pr6N L"/>
              </a:rPr>
              <a:t>ルート探索するアプリケーションの試作開発に成功しました。</a:t>
            </a:r>
            <a:endParaRPr kumimoji="1" lang="en-US" altLang="ja-JP" sz="1200" dirty="0" smtClean="0">
              <a:latin typeface="小塚ゴシック Pr6N L"/>
              <a:ea typeface="小塚ゴシック Pr6N L"/>
              <a:cs typeface="小塚ゴシック Pr6N L"/>
            </a:endParaRPr>
          </a:p>
        </p:txBody>
      </p:sp>
      <p:sp>
        <p:nvSpPr>
          <p:cNvPr id="34" name="角丸四角形 33"/>
          <p:cNvSpPr/>
          <p:nvPr/>
        </p:nvSpPr>
        <p:spPr>
          <a:xfrm>
            <a:off x="5114549" y="1494164"/>
            <a:ext cx="1228416"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提供</a:t>
            </a:r>
            <a:r>
              <a:rPr lang="ja-JP" altLang="en-US" sz="1400" dirty="0" smtClean="0">
                <a:latin typeface="フォントポにほんご"/>
                <a:ea typeface="フォントポにほんご"/>
                <a:cs typeface="フォントポにほんご"/>
              </a:rPr>
              <a:t>データ</a:t>
            </a:r>
            <a:endParaRPr kumimoji="1" lang="ja-JP" altLang="en-US" sz="1400" dirty="0">
              <a:latin typeface="フォントポにほんご"/>
              <a:ea typeface="フォントポにほんご"/>
              <a:cs typeface="フォントポにほんご"/>
            </a:endParaRPr>
          </a:p>
        </p:txBody>
      </p:sp>
      <p:sp>
        <p:nvSpPr>
          <p:cNvPr id="35" name="正方形/長方形 34"/>
          <p:cNvSpPr/>
          <p:nvPr/>
        </p:nvSpPr>
        <p:spPr>
          <a:xfrm>
            <a:off x="6342965" y="1989141"/>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err="1" smtClean="0">
                <a:solidFill>
                  <a:schemeClr val="tx1"/>
                </a:solidFill>
              </a:rPr>
              <a:t>GeoJson</a:t>
            </a:r>
            <a:r>
              <a:rPr lang="ja-JP" altLang="en-US" sz="1200" dirty="0" err="1" smtClean="0">
                <a:solidFill>
                  <a:schemeClr val="tx1"/>
                </a:solidFill>
              </a:rPr>
              <a:t>、</a:t>
            </a:r>
            <a:r>
              <a:rPr lang="ja-JP" altLang="en-US" sz="1200" dirty="0" smtClean="0">
                <a:solidFill>
                  <a:schemeClr val="tx1"/>
                </a:solidFill>
              </a:rPr>
              <a:t>　</a:t>
            </a:r>
            <a:r>
              <a:rPr lang="en-US" altLang="ja-JP" sz="1200" dirty="0" smtClean="0">
                <a:solidFill>
                  <a:schemeClr val="tx1"/>
                </a:solidFill>
              </a:rPr>
              <a:t>Shape</a:t>
            </a:r>
            <a:endParaRPr lang="en-US" altLang="ja-JP" sz="1200" dirty="0">
              <a:solidFill>
                <a:schemeClr val="tx1"/>
              </a:solidFill>
              <a:latin typeface="小塚ゴシック Pr6N L"/>
              <a:ea typeface="小塚ゴシック Pr6N L"/>
              <a:cs typeface="小塚ゴシック Pr6N L"/>
            </a:endParaRPr>
          </a:p>
        </p:txBody>
      </p:sp>
      <p:sp>
        <p:nvSpPr>
          <p:cNvPr id="36" name="角丸四角形 35"/>
          <p:cNvSpPr/>
          <p:nvPr/>
        </p:nvSpPr>
        <p:spPr>
          <a:xfrm>
            <a:off x="5690006" y="1983667"/>
            <a:ext cx="1274749"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39" name="正方形/長方形 38"/>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6" name="正方形/長方形 45"/>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ysClr val="window" lastClr="FFFFFF"/>
              </a:solidFill>
              <a:effectLst/>
              <a:uLnTx/>
              <a:uFillTx/>
              <a:latin typeface="Corbel"/>
              <a:ea typeface="ヒラギノ角ゴ Pro W3"/>
              <a:cs typeface="+mn-cs"/>
            </a:endParaRPr>
          </a:p>
        </p:txBody>
      </p:sp>
      <p:sp>
        <p:nvSpPr>
          <p:cNvPr id="47"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しずみ</a:t>
            </a:r>
            <a:r>
              <a:rPr lang="ja-JP" altLang="en-US" sz="4000" dirty="0" err="1">
                <a:solidFill>
                  <a:schemeClr val="bg1"/>
                </a:solidFill>
                <a:latin typeface="小塚ゴシック Pro M"/>
                <a:ea typeface="小塚ゴシック Pro M"/>
                <a:cs typeface="小塚ゴシック Pro M"/>
              </a:rPr>
              <a:t>ち</a:t>
            </a:r>
            <a:r>
              <a:rPr lang="en-US" altLang="ja-JP" sz="4000" dirty="0" smtClean="0">
                <a:solidFill>
                  <a:schemeClr val="bg1"/>
                </a:solidFill>
                <a:latin typeface="小塚ゴシック Pro M"/>
                <a:ea typeface="小塚ゴシック Pro M"/>
                <a:cs typeface="小塚ゴシック Pro M"/>
              </a:rPr>
              <a:t>info</a:t>
            </a:r>
            <a:endParaRPr lang="ja-JP" altLang="en-US" sz="4000" dirty="0">
              <a:solidFill>
                <a:schemeClr val="bg1"/>
              </a:solidFill>
              <a:latin typeface="小塚ゴシック Pro M"/>
              <a:ea typeface="小塚ゴシック Pro M"/>
              <a:cs typeface="小塚ゴシック Pro M"/>
            </a:endParaRPr>
          </a:p>
        </p:txBody>
      </p:sp>
      <p:sp>
        <p:nvSpPr>
          <p:cNvPr id="4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TW" altLang="en-US" sz="1400" dirty="0">
                <a:solidFill>
                  <a:srgbClr val="FFFFFF"/>
                </a:solidFill>
                <a:latin typeface="小塚ゴシック Pr6N R"/>
                <a:ea typeface="小塚ゴシック Pr6N R"/>
                <a:cs typeface="小塚ゴシック Pr6N R"/>
              </a:rPr>
              <a:t>静岡市道路通行規制情報</a:t>
            </a:r>
            <a:r>
              <a:rPr lang="ja-JP" altLang="en-US" sz="1400" dirty="0">
                <a:solidFill>
                  <a:srgbClr val="FFFFFF"/>
                </a:solidFill>
                <a:latin typeface="小塚ゴシック Pr6N R"/>
                <a:ea typeface="小塚ゴシック Pr6N R"/>
                <a:cs typeface="小塚ゴシック Pr6N R"/>
              </a:rPr>
              <a:t>をわかりやすく</a:t>
            </a:r>
            <a:r>
              <a:rPr lang="ja-JP" altLang="en-US" sz="1400" dirty="0" smtClean="0">
                <a:solidFill>
                  <a:srgbClr val="FFFFFF"/>
                </a:solidFill>
                <a:latin typeface="小塚ゴシック Pr6N R"/>
                <a:ea typeface="小塚ゴシック Pr6N R"/>
                <a:cs typeface="小塚ゴシック Pr6N R"/>
              </a:rPr>
              <a:t>！</a:t>
            </a:r>
            <a:endParaRPr lang="zh-TW" altLang="en-US" sz="1400" dirty="0">
              <a:solidFill>
                <a:srgbClr val="FFFFFF"/>
              </a:solidFill>
              <a:latin typeface="小塚ゴシック Pr6N R"/>
              <a:ea typeface="小塚ゴシック Pr6N R"/>
              <a:cs typeface="小塚ゴシック Pr6N R"/>
            </a:endParaRPr>
          </a:p>
        </p:txBody>
      </p:sp>
      <p:sp>
        <p:nvSpPr>
          <p:cNvPr id="4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静岡市</a:t>
            </a:r>
            <a:endParaRPr kumimoji="1" lang="ja-JP" altLang="en-US" sz="1400" dirty="0">
              <a:solidFill>
                <a:srgbClr val="FFFFFF"/>
              </a:solidFill>
              <a:latin typeface="小塚ゴシック Pr6N R"/>
              <a:ea typeface="小塚ゴシック Pr6N R"/>
              <a:cs typeface="小塚ゴシック Pr6N R"/>
            </a:endParaRPr>
          </a:p>
        </p:txBody>
      </p:sp>
      <p:grpSp>
        <p:nvGrpSpPr>
          <p:cNvPr id="50" name="図形グループ 49"/>
          <p:cNvGrpSpPr/>
          <p:nvPr/>
        </p:nvGrpSpPr>
        <p:grpSpPr>
          <a:xfrm>
            <a:off x="6255233" y="250008"/>
            <a:ext cx="752743" cy="752743"/>
            <a:chOff x="6255233" y="281179"/>
            <a:chExt cx="752743" cy="752743"/>
          </a:xfrm>
        </p:grpSpPr>
        <p:sp>
          <p:nvSpPr>
            <p:cNvPr id="51" name="角丸四角形 50"/>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6308439" y="334385"/>
              <a:ext cx="646331" cy="646331"/>
            </a:xfrm>
            <a:prstGeom prst="rect">
              <a:avLst/>
            </a:prstGeom>
            <a:noFill/>
          </p:spPr>
          <p:txBody>
            <a:bodyPr wrap="none" rtlCol="0">
              <a:spAutoFit/>
            </a:bodyPr>
            <a:lstStyle/>
            <a:p>
              <a:r>
                <a:rPr kumimoji="1" lang="ja-JP" altLang="en-US" dirty="0" smtClean="0">
                  <a:solidFill>
                    <a:srgbClr val="CCFFCC"/>
                  </a:solidFill>
                  <a:latin typeface="小塚ゴシック Pr6N M"/>
                  <a:ea typeface="小塚ゴシック Pr6N M"/>
                  <a:cs typeface="小塚ゴシック Pr6N M"/>
                </a:rPr>
                <a:t>防災</a:t>
              </a:r>
              <a:endParaRPr kumimoji="1"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53" name="図形グループ 52"/>
          <p:cNvGrpSpPr/>
          <p:nvPr/>
        </p:nvGrpSpPr>
        <p:grpSpPr>
          <a:xfrm>
            <a:off x="8089329" y="250008"/>
            <a:ext cx="752743" cy="752743"/>
            <a:chOff x="8060984" y="281179"/>
            <a:chExt cx="752743" cy="752743"/>
          </a:xfrm>
        </p:grpSpPr>
        <p:sp>
          <p:nvSpPr>
            <p:cNvPr id="54" name="角丸四角形 53"/>
            <p:cNvSpPr/>
            <p:nvPr/>
          </p:nvSpPr>
          <p:spPr>
            <a:xfrm>
              <a:off x="8060984"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8114190" y="334385"/>
              <a:ext cx="646331" cy="646331"/>
            </a:xfrm>
            <a:prstGeom prst="rect">
              <a:avLst/>
            </a:prstGeom>
            <a:noFill/>
          </p:spPr>
          <p:txBody>
            <a:bodyPr wrap="none" rtlCol="0">
              <a:spAutoFit/>
            </a:bodyPr>
            <a:lstStyle/>
            <a:p>
              <a:r>
                <a:rPr lang="ja-JP" altLang="en-US" dirty="0" smtClean="0">
                  <a:solidFill>
                    <a:srgbClr val="4ED762"/>
                  </a:solidFill>
                  <a:latin typeface="小塚ゴシック Pr6N M"/>
                  <a:ea typeface="小塚ゴシック Pr6N M"/>
                  <a:cs typeface="小塚ゴシック Pr6N M"/>
                </a:rPr>
                <a:t>産業</a:t>
              </a:r>
              <a:endParaRPr lang="en-US" altLang="ja-JP" dirty="0" smtClean="0">
                <a:solidFill>
                  <a:srgbClr val="4ED762"/>
                </a:solidFill>
                <a:latin typeface="小塚ゴシック Pr6N M"/>
                <a:ea typeface="小塚ゴシック Pr6N M"/>
                <a:cs typeface="小塚ゴシック Pr6N M"/>
              </a:endParaRPr>
            </a:p>
            <a:p>
              <a:r>
                <a:rPr lang="ja-JP" altLang="en-US" dirty="0" smtClean="0">
                  <a:solidFill>
                    <a:srgbClr val="4ED762"/>
                  </a:solidFill>
                  <a:latin typeface="小塚ゴシック Pr6N M"/>
                  <a:ea typeface="小塚ゴシック Pr6N M"/>
                  <a:cs typeface="小塚ゴシック Pr6N M"/>
                </a:rPr>
                <a:t>創出</a:t>
              </a:r>
              <a:endParaRPr kumimoji="1" lang="en-US" altLang="ja-JP" dirty="0" smtClean="0">
                <a:solidFill>
                  <a:srgbClr val="4ED762"/>
                </a:solidFill>
                <a:latin typeface="小塚ゴシック Pr6N M"/>
                <a:ea typeface="小塚ゴシック Pr6N M"/>
                <a:cs typeface="小塚ゴシック Pr6N M"/>
              </a:endParaRPr>
            </a:p>
          </p:txBody>
        </p:sp>
      </p:grpSp>
      <p:grpSp>
        <p:nvGrpSpPr>
          <p:cNvPr id="56" name="図形グループ 55"/>
          <p:cNvGrpSpPr/>
          <p:nvPr/>
        </p:nvGrpSpPr>
        <p:grpSpPr>
          <a:xfrm>
            <a:off x="7172281" y="250008"/>
            <a:ext cx="752743" cy="752743"/>
            <a:chOff x="7154801" y="281179"/>
            <a:chExt cx="752743" cy="752743"/>
          </a:xfrm>
        </p:grpSpPr>
        <p:sp>
          <p:nvSpPr>
            <p:cNvPr id="59" name="角丸四角形 58"/>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7208007" y="334385"/>
              <a:ext cx="646331" cy="646331"/>
            </a:xfrm>
            <a:prstGeom prst="rect">
              <a:avLst/>
            </a:prstGeom>
            <a:noFill/>
          </p:spPr>
          <p:txBody>
            <a:bodyPr wrap="none" rtlCol="0">
              <a:spAutoFit/>
            </a:bodyPr>
            <a:lstStyle/>
            <a:p>
              <a:r>
                <a:rPr lang="ja-JP" altLang="en-US" dirty="0" smtClean="0">
                  <a:solidFill>
                    <a:srgbClr val="CCFFCC"/>
                  </a:solidFill>
                  <a:latin typeface="小塚ゴシック Pr6N M"/>
                  <a:ea typeface="小塚ゴシック Pr6N M"/>
                  <a:cs typeface="小塚ゴシック Pr6N M"/>
                </a:rPr>
                <a:t>少子</a:t>
              </a:r>
              <a:endParaRPr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高齢</a:t>
              </a:r>
              <a:endParaRPr lang="en-US" altLang="ja-JP" dirty="0" smtClean="0">
                <a:solidFill>
                  <a:srgbClr val="CCFFCC"/>
                </a:solidFill>
                <a:latin typeface="小塚ゴシック Pr6N M"/>
                <a:ea typeface="小塚ゴシック Pr6N M"/>
                <a:cs typeface="小塚ゴシック Pr6N M"/>
              </a:endParaRPr>
            </a:p>
          </p:txBody>
        </p:sp>
      </p:grpSp>
      <p:sp>
        <p:nvSpPr>
          <p:cNvPr id="64" name="角丸四角形 63"/>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CCFFCC"/>
                </a:solidFill>
                <a:latin typeface="小塚ゴシック Pr6N M"/>
                <a:ea typeface="小塚ゴシック Pr6N M"/>
                <a:cs typeface="小塚ゴシック Pr6N M"/>
              </a:rPr>
              <a:t>防犯</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医療</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教育</a:t>
            </a:r>
            <a:r>
              <a:rPr lang="ja-JP" altLang="en-US" sz="1000" dirty="0" smtClean="0">
                <a:solidFill>
                  <a:srgbClr val="CCFFCC"/>
                </a:solidFill>
                <a:latin typeface="小塚ゴシック Pr6N M"/>
                <a:ea typeface="小塚ゴシック Pr6N M"/>
                <a:cs typeface="小塚ゴシック Pr6N M"/>
              </a:rPr>
              <a:t>等</a:t>
            </a:r>
            <a:endParaRPr lang="en-US" altLang="ja-JP" dirty="0" smtClean="0">
              <a:solidFill>
                <a:srgbClr val="CCFFCC"/>
              </a:solidFill>
              <a:latin typeface="小塚ゴシック Pr6N M"/>
              <a:ea typeface="小塚ゴシック Pr6N M"/>
              <a:cs typeface="小塚ゴシック Pr6N M"/>
            </a:endParaRPr>
          </a:p>
        </p:txBody>
      </p:sp>
      <p:sp>
        <p:nvSpPr>
          <p:cNvPr id="69" name="正方形/長方形 68"/>
          <p:cNvSpPr/>
          <p:nvPr/>
        </p:nvSpPr>
        <p:spPr>
          <a:xfrm>
            <a:off x="6095243" y="2485379"/>
            <a:ext cx="3049947"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err="1" smtClean="0">
                <a:solidFill>
                  <a:schemeClr val="tx1"/>
                </a:solidFill>
                <a:latin typeface="小塚ゴシック Pr6N L"/>
                <a:ea typeface="小塚ゴシック Pr6N L"/>
                <a:cs typeface="小塚ゴシック Pr6N L"/>
              </a:rPr>
              <a:t>RESTful</a:t>
            </a:r>
            <a:r>
              <a:rPr lang="en-US" altLang="ja-JP" sz="1200" dirty="0" smtClean="0">
                <a:solidFill>
                  <a:schemeClr val="tx1"/>
                </a:solidFill>
                <a:latin typeface="小塚ゴシック Pr6N L"/>
                <a:ea typeface="小塚ゴシック Pr6N L"/>
                <a:cs typeface="小塚ゴシック Pr6N L"/>
              </a:rPr>
              <a:t> API</a:t>
            </a:r>
            <a:r>
              <a:rPr lang="ja-JP" altLang="en-US" sz="1200" dirty="0">
                <a:solidFill>
                  <a:schemeClr val="tx1"/>
                </a:solidFill>
                <a:latin typeface="小塚ゴシック Pr6N L"/>
                <a:ea typeface="小塚ゴシック Pr6N L"/>
                <a:cs typeface="小塚ゴシック Pr6N L"/>
              </a:rPr>
              <a:t>に</a:t>
            </a:r>
            <a:r>
              <a:rPr lang="ja-JP" altLang="en-US" sz="1200" dirty="0" smtClean="0">
                <a:solidFill>
                  <a:schemeClr val="tx1"/>
                </a:solidFill>
                <a:latin typeface="小塚ゴシック Pr6N L"/>
                <a:ea typeface="小塚ゴシック Pr6N L"/>
                <a:cs typeface="小塚ゴシック Pr6N L"/>
              </a:rPr>
              <a:t>よるオープンデータ提供</a:t>
            </a:r>
            <a:endParaRPr kumimoji="1" lang="ja-JP" altLang="en-US" sz="1200" dirty="0">
              <a:solidFill>
                <a:schemeClr val="tx1"/>
              </a:solidFill>
              <a:latin typeface="小塚ゴシック Pr6N L"/>
              <a:ea typeface="小塚ゴシック Pr6N L"/>
              <a:cs typeface="小塚ゴシック Pr6N L"/>
            </a:endParaRPr>
          </a:p>
        </p:txBody>
      </p:sp>
      <p:sp>
        <p:nvSpPr>
          <p:cNvPr id="70" name="角丸四角形 69"/>
          <p:cNvSpPr/>
          <p:nvPr/>
        </p:nvSpPr>
        <p:spPr>
          <a:xfrm>
            <a:off x="5096142" y="2479905"/>
            <a:ext cx="1246823" cy="361791"/>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a:t>
            </a:r>
            <a:r>
              <a:rPr lang="ja-JP" altLang="en-US" sz="1400" dirty="0">
                <a:latin typeface="フォントポにほんご"/>
                <a:ea typeface="フォントポにほんご"/>
                <a:cs typeface="フォントポにほんご"/>
              </a:rPr>
              <a:t>方式</a:t>
            </a:r>
            <a:endParaRPr kumimoji="1" lang="ja-JP" altLang="en-US" sz="1400" dirty="0">
              <a:latin typeface="フォントポにほんご"/>
              <a:ea typeface="フォントポにほんご"/>
              <a:cs typeface="フォントポにほんご"/>
            </a:endParaRPr>
          </a:p>
        </p:txBody>
      </p:sp>
      <p:sp>
        <p:nvSpPr>
          <p:cNvPr id="63" name="テキスト ボックス 62"/>
          <p:cNvSpPr txBox="1"/>
          <p:nvPr/>
        </p:nvSpPr>
        <p:spPr>
          <a:xfrm>
            <a:off x="-1529" y="2054818"/>
            <a:ext cx="5048102" cy="3776418"/>
          </a:xfrm>
          <a:prstGeom prst="rect">
            <a:avLst/>
          </a:prstGeom>
          <a:noFill/>
        </p:spPr>
        <p:txBody>
          <a:bodyPr wrap="square" rtlCol="0">
            <a:spAutoFit/>
          </a:bodyPr>
          <a:lstStyle/>
          <a:p>
            <a:pPr>
              <a:lnSpc>
                <a:spcPct val="120000"/>
              </a:lnSpc>
            </a:pPr>
            <a:r>
              <a:rPr lang="ja-JP" altLang="en-US" sz="1050" dirty="0">
                <a:latin typeface="小塚ゴシック Pr6N L"/>
                <a:ea typeface="小塚ゴシック Pr6N L"/>
                <a:cs typeface="小塚ゴシック Pr6N L"/>
              </a:rPr>
              <a:t>　静岡市道路通行規制情報</a:t>
            </a:r>
            <a:r>
              <a:rPr lang="en-US" altLang="ja-JP" sz="1050" dirty="0">
                <a:latin typeface="小塚ゴシック Pr6N L"/>
                <a:ea typeface="小塚ゴシック Pr6N L"/>
                <a:cs typeface="小塚ゴシック Pr6N L"/>
              </a:rPr>
              <a:t>『</a:t>
            </a:r>
            <a:r>
              <a:rPr lang="ja-JP" altLang="en-US" sz="1050" dirty="0">
                <a:latin typeface="小塚ゴシック Pr6N L"/>
                <a:ea typeface="小塚ゴシック Pr6N L"/>
                <a:cs typeface="小塚ゴシック Pr6N L"/>
              </a:rPr>
              <a:t>しずみ</a:t>
            </a:r>
            <a:r>
              <a:rPr lang="ja-JP" altLang="en-US" sz="1050" dirty="0" err="1">
                <a:latin typeface="小塚ゴシック Pr6N L"/>
                <a:ea typeface="小塚ゴシック Pr6N L"/>
                <a:cs typeface="小塚ゴシック Pr6N L"/>
              </a:rPr>
              <a:t>ち</a:t>
            </a:r>
            <a:r>
              <a:rPr lang="ja-JP" altLang="en-US" sz="1050" dirty="0">
                <a:latin typeface="小塚ゴシック Pr6N L"/>
                <a:ea typeface="小塚ゴシック Pr6N L"/>
                <a:cs typeface="小塚ゴシック Pr6N L"/>
              </a:rPr>
              <a:t>ｉｎｆｏ</a:t>
            </a:r>
            <a:r>
              <a:rPr lang="en-US" altLang="ja-JP" sz="1050" dirty="0">
                <a:latin typeface="小塚ゴシック Pr6N L"/>
                <a:ea typeface="小塚ゴシック Pr6N L"/>
                <a:cs typeface="小塚ゴシック Pr6N L"/>
              </a:rPr>
              <a:t>』</a:t>
            </a:r>
            <a:r>
              <a:rPr lang="ja-JP" altLang="en-US" sz="1050" dirty="0">
                <a:latin typeface="小塚ゴシック Pr6N L"/>
                <a:ea typeface="小塚ゴシック Pr6N L"/>
                <a:cs typeface="小塚ゴシック Pr6N L"/>
              </a:rPr>
              <a:t>は</a:t>
            </a:r>
            <a:r>
              <a:rPr lang="ja-JP" altLang="en-US" sz="1050" dirty="0" smtClean="0">
                <a:latin typeface="小塚ゴシック Pr6N L"/>
                <a:ea typeface="小塚ゴシック Pr6N L"/>
                <a:cs typeface="小塚ゴシック Pr6N L"/>
              </a:rPr>
              <a:t>、グーグル</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のクラウドサービスを活用し、道路規制情報や災害情報</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をリアルタイムで提供する先進的な取り組みです。</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　しずみ</a:t>
            </a:r>
            <a:r>
              <a:rPr lang="ja-JP" altLang="en-US" sz="1050" dirty="0" err="1" smtClean="0">
                <a:latin typeface="小塚ゴシック Pr6N L"/>
                <a:ea typeface="小塚ゴシック Pr6N L"/>
                <a:cs typeface="小塚ゴシック Pr6N L"/>
              </a:rPr>
              <a:t>ち</a:t>
            </a:r>
            <a:r>
              <a:rPr lang="en-US" altLang="ja-JP" sz="1050" dirty="0" smtClean="0">
                <a:latin typeface="小塚ゴシック Pr6N L"/>
                <a:ea typeface="小塚ゴシック Pr6N L"/>
                <a:cs typeface="小塚ゴシック Pr6N L"/>
              </a:rPr>
              <a:t>info</a:t>
            </a:r>
            <a:r>
              <a:rPr lang="ja-JP" altLang="en-US" sz="1050" dirty="0" smtClean="0">
                <a:latin typeface="小塚ゴシック Pr6N L"/>
                <a:ea typeface="小塚ゴシック Pr6N L"/>
                <a:cs typeface="小塚ゴシック Pr6N L"/>
              </a:rPr>
              <a:t>の特徴は誰でもが情報を共有、活用・拡散</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できるよ</a:t>
            </a:r>
            <a:r>
              <a:rPr lang="ja-JP" altLang="en-US" sz="1050" dirty="0">
                <a:latin typeface="小塚ゴシック Pr6N L"/>
                <a:ea typeface="小塚ゴシック Pr6N L"/>
                <a:cs typeface="小塚ゴシック Pr6N L"/>
              </a:rPr>
              <a:t>う</a:t>
            </a:r>
            <a:r>
              <a:rPr lang="en-US" altLang="ja-JP" sz="1050" dirty="0" err="1" smtClean="0">
                <a:latin typeface="小塚ゴシック Pr6N L"/>
                <a:ea typeface="小塚ゴシック Pr6N L"/>
                <a:cs typeface="小塚ゴシック Pr6N L"/>
              </a:rPr>
              <a:t>WebAP</a:t>
            </a:r>
            <a:r>
              <a:rPr lang="ja-JP" altLang="en-US" sz="1050" dirty="0" smtClean="0">
                <a:latin typeface="小塚ゴシック Pr6N L"/>
                <a:ea typeface="小塚ゴシック Pr6N L"/>
                <a:cs typeface="小塚ゴシック Pr6N L"/>
              </a:rPr>
              <a:t>により、リアルタイムでオープンデータを</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提供できるようにしたことにあります。現在は道路規制</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情報や道路の災害情報を始めとした道路情報をオープン</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データとして提供していますが、このシステム構築により</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今後はイベント情報など行政の様々な情報がアプリケーションに気軽に取り込むことが出来るようになる</a:t>
            </a:r>
            <a:r>
              <a:rPr lang="ja-JP" altLang="en-US" sz="1050" dirty="0">
                <a:latin typeface="小塚ゴシック Pr6N L"/>
                <a:ea typeface="小塚ゴシック Pr6N L"/>
                <a:cs typeface="小塚ゴシック Pr6N L"/>
              </a:rPr>
              <a:t>と</a:t>
            </a:r>
            <a:r>
              <a:rPr lang="ja-JP" altLang="en-US" sz="1050" dirty="0" smtClean="0">
                <a:latin typeface="小塚ゴシック Pr6N L"/>
                <a:ea typeface="小塚ゴシック Pr6N L"/>
                <a:cs typeface="小塚ゴシック Pr6N L"/>
              </a:rPr>
              <a:t>期待されます。</a:t>
            </a:r>
            <a:endParaRPr lang="en-US" altLang="ja-JP" sz="1050" dirty="0" smtClean="0">
              <a:latin typeface="小塚ゴシック Pr6N L"/>
              <a:ea typeface="小塚ゴシック Pr6N L"/>
              <a:cs typeface="小塚ゴシック Pr6N L"/>
            </a:endParaRPr>
          </a:p>
          <a:p>
            <a:pPr>
              <a:lnSpc>
                <a:spcPct val="120000"/>
              </a:lnSpc>
            </a:pPr>
            <a:endParaRPr lang="en-US" altLang="ja-JP" sz="1050" dirty="0">
              <a:latin typeface="小塚ゴシック Pr6N L"/>
              <a:ea typeface="小塚ゴシック Pr6N L"/>
              <a:cs typeface="小塚ゴシック Pr6N L"/>
            </a:endParaRPr>
          </a:p>
          <a:p>
            <a:pPr>
              <a:lnSpc>
                <a:spcPct val="120000"/>
              </a:lnSpc>
            </a:pPr>
            <a:r>
              <a:rPr lang="en-US" altLang="ja-JP" sz="1050" b="1" dirty="0" smtClean="0">
                <a:latin typeface="小塚ゴシック Pr6N L"/>
                <a:ea typeface="小塚ゴシック Pr6N L"/>
                <a:cs typeface="小塚ゴシック Pr6N L"/>
              </a:rPr>
              <a:t>【</a:t>
            </a:r>
            <a:r>
              <a:rPr lang="ja-JP" altLang="en-US" sz="1050" b="1" dirty="0" smtClean="0">
                <a:latin typeface="小塚ゴシック Pr6N L"/>
                <a:ea typeface="小塚ゴシック Pr6N L"/>
                <a:cs typeface="小塚ゴシック Pr6N L"/>
              </a:rPr>
              <a:t>しずみ</a:t>
            </a:r>
            <a:r>
              <a:rPr lang="ja-JP" altLang="en-US" sz="1050" b="1" dirty="0" err="1" smtClean="0">
                <a:latin typeface="小塚ゴシック Pr6N L"/>
                <a:ea typeface="小塚ゴシック Pr6N L"/>
                <a:cs typeface="小塚ゴシック Pr6N L"/>
              </a:rPr>
              <a:t>ち</a:t>
            </a:r>
            <a:r>
              <a:rPr lang="en-US" altLang="ja-JP" sz="1050" b="1" dirty="0" smtClean="0">
                <a:latin typeface="小塚ゴシック Pr6N L"/>
                <a:ea typeface="小塚ゴシック Pr6N L"/>
                <a:cs typeface="小塚ゴシック Pr6N L"/>
              </a:rPr>
              <a:t>info</a:t>
            </a:r>
            <a:r>
              <a:rPr lang="ja-JP" altLang="en-US" sz="1050" b="1" dirty="0" smtClean="0">
                <a:latin typeface="小塚ゴシック Pr6N L"/>
                <a:ea typeface="小塚ゴシック Pr6N L"/>
                <a:cs typeface="小塚ゴシック Pr6N L"/>
              </a:rPr>
              <a:t>で公開されたオープンデータを活用したアプリの例</a:t>
            </a:r>
            <a:r>
              <a:rPr lang="en-US" altLang="ja-JP" sz="1050" b="1" dirty="0" smtClean="0">
                <a:latin typeface="小塚ゴシック Pr6N L"/>
                <a:ea typeface="小塚ゴシック Pr6N L"/>
                <a:cs typeface="小塚ゴシック Pr6N L"/>
              </a:rPr>
              <a:t>】</a:t>
            </a:r>
          </a:p>
          <a:p>
            <a:pPr>
              <a:lnSpc>
                <a:spcPct val="120000"/>
              </a:lnSpc>
            </a:pPr>
            <a:r>
              <a:rPr lang="en-US" altLang="ja-JP" sz="1050" dirty="0">
                <a:latin typeface="小塚ゴシック Pr6N L"/>
                <a:ea typeface="小塚ゴシック Pr6N L"/>
                <a:cs typeface="小塚ゴシック Pr6N L"/>
              </a:rPr>
              <a:t>2016</a:t>
            </a:r>
            <a:r>
              <a:rPr lang="ja-JP" altLang="en-US" sz="1050" dirty="0">
                <a:latin typeface="小塚ゴシック Pr6N L"/>
                <a:ea typeface="小塚ゴシック Pr6N L"/>
                <a:cs typeface="小塚ゴシック Pr6N L"/>
              </a:rPr>
              <a:t>年開催ハッカソン　作成</a:t>
            </a:r>
            <a:r>
              <a:rPr lang="ja-JP" altLang="en-US" sz="1050" dirty="0" smtClean="0">
                <a:latin typeface="小塚ゴシック Pr6N L"/>
                <a:ea typeface="小塚ゴシック Pr6N L"/>
                <a:cs typeface="小塚ゴシック Pr6N L"/>
              </a:rPr>
              <a:t>アプリ　最優秀</a:t>
            </a:r>
            <a:r>
              <a:rPr lang="ja-JP" altLang="en-US" sz="1050" dirty="0">
                <a:latin typeface="小塚ゴシック Pr6N L"/>
                <a:ea typeface="小塚ゴシック Pr6N L"/>
                <a:cs typeface="小塚ゴシック Pr6N L"/>
              </a:rPr>
              <a:t>賞　「美白</a:t>
            </a:r>
            <a:r>
              <a:rPr lang="en-US" altLang="ja-JP" sz="1050" dirty="0">
                <a:latin typeface="小塚ゴシック Pr6N L"/>
                <a:ea typeface="小塚ゴシック Pr6N L"/>
                <a:cs typeface="小塚ゴシック Pr6N L"/>
              </a:rPr>
              <a:t>NAVI</a:t>
            </a:r>
            <a:r>
              <a:rPr lang="ja-JP" altLang="en-US" sz="1050" dirty="0">
                <a:latin typeface="小塚ゴシック Pr6N L"/>
                <a:ea typeface="小塚ゴシック Pr6N L"/>
                <a:cs typeface="小塚ゴシック Pr6N L"/>
              </a:rPr>
              <a:t>」</a:t>
            </a:r>
          </a:p>
          <a:p>
            <a:pPr>
              <a:lnSpc>
                <a:spcPct val="120000"/>
              </a:lnSpc>
            </a:pPr>
            <a:endParaRPr lang="en-US" altLang="ja-JP" sz="1050" dirty="0">
              <a:latin typeface="小塚ゴシック Pr6N L"/>
              <a:ea typeface="小塚ゴシック Pr6N L"/>
              <a:cs typeface="小塚ゴシック Pr6N L"/>
            </a:endParaRPr>
          </a:p>
          <a:p>
            <a:pPr>
              <a:lnSpc>
                <a:spcPct val="120000"/>
              </a:lnSpc>
            </a:pPr>
            <a:endParaRPr lang="en-US" altLang="ja-JP" sz="1050" dirty="0" smtClean="0">
              <a:latin typeface="小塚ゴシック Pr6N L"/>
              <a:ea typeface="小塚ゴシック Pr6N L"/>
              <a:cs typeface="小塚ゴシック Pr6N L"/>
            </a:endParaRPr>
          </a:p>
          <a:p>
            <a:pPr>
              <a:lnSpc>
                <a:spcPct val="120000"/>
              </a:lnSpc>
            </a:pPr>
            <a:endParaRPr lang="en-US" altLang="ja-JP" sz="1050" dirty="0" smtClean="0">
              <a:latin typeface="小塚ゴシック Pr6N L"/>
              <a:ea typeface="小塚ゴシック Pr6N L"/>
              <a:cs typeface="小塚ゴシック Pr6N L"/>
            </a:endParaRPr>
          </a:p>
          <a:p>
            <a:pPr>
              <a:lnSpc>
                <a:spcPct val="120000"/>
              </a:lnSpc>
            </a:pPr>
            <a:endParaRPr lang="en-US" altLang="ja-JP" sz="1050" dirty="0" smtClean="0">
              <a:latin typeface="小塚ゴシック Pr6N L"/>
              <a:ea typeface="小塚ゴシック Pr6N L"/>
              <a:cs typeface="小塚ゴシック Pr6N L"/>
            </a:endParaRPr>
          </a:p>
          <a:p>
            <a:pPr>
              <a:lnSpc>
                <a:spcPct val="120000"/>
              </a:lnSpc>
            </a:pPr>
            <a:endParaRPr lang="en-US" altLang="ja-JP" sz="1050" dirty="0">
              <a:latin typeface="小塚ゴシック Pr6N L"/>
              <a:ea typeface="小塚ゴシック Pr6N L"/>
              <a:cs typeface="小塚ゴシック Pr6N L"/>
            </a:endParaRPr>
          </a:p>
          <a:p>
            <a:pPr>
              <a:lnSpc>
                <a:spcPct val="120000"/>
              </a:lnSpc>
            </a:pPr>
            <a:endParaRPr lang="en-US" altLang="ja-JP" sz="1050" dirty="0" smtClean="0">
              <a:latin typeface="小塚ゴシック Pr6N L"/>
              <a:ea typeface="小塚ゴシック Pr6N L"/>
              <a:cs typeface="小塚ゴシック Pr6N L"/>
            </a:endParaRPr>
          </a:p>
        </p:txBody>
      </p:sp>
      <p:sp>
        <p:nvSpPr>
          <p:cNvPr id="4" name="テキスト ボックス 3"/>
          <p:cNvSpPr txBox="1"/>
          <p:nvPr/>
        </p:nvSpPr>
        <p:spPr>
          <a:xfrm>
            <a:off x="7312526" y="3101474"/>
            <a:ext cx="184666" cy="369332"/>
          </a:xfrm>
          <a:prstGeom prst="rect">
            <a:avLst/>
          </a:prstGeom>
          <a:noFill/>
        </p:spPr>
        <p:txBody>
          <a:bodyPr wrap="none" rtlCol="0">
            <a:spAutoFit/>
          </a:bodyPr>
          <a:lstStyle/>
          <a:p>
            <a:endParaRPr kumimoji="1" lang="ja-JP" altLang="en-US" dirty="0"/>
          </a:p>
        </p:txBody>
      </p:sp>
      <p:sp>
        <p:nvSpPr>
          <p:cNvPr id="74" name="正方形/長方形 73"/>
          <p:cNvSpPr/>
          <p:nvPr/>
        </p:nvSpPr>
        <p:spPr>
          <a:xfrm>
            <a:off x="6507425" y="2977215"/>
            <a:ext cx="3049947"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VLED</a:t>
            </a:r>
            <a:r>
              <a:rPr lang="ja-JP" altLang="en-US" sz="1200" dirty="0">
                <a:solidFill>
                  <a:schemeClr val="tx1"/>
                </a:solidFill>
                <a:latin typeface="小塚ゴシック Pr6N L"/>
                <a:ea typeface="小塚ゴシック Pr6N L"/>
                <a:cs typeface="小塚ゴシック Pr6N L"/>
              </a:rPr>
              <a:t>の</a:t>
            </a:r>
            <a:r>
              <a:rPr lang="en-US" altLang="ja-JP" sz="1200" dirty="0">
                <a:solidFill>
                  <a:schemeClr val="tx1"/>
                </a:solidFill>
                <a:latin typeface="小塚ゴシック Pr6N L"/>
                <a:ea typeface="小塚ゴシック Pr6N L"/>
                <a:cs typeface="小塚ゴシック Pr6N L"/>
              </a:rPr>
              <a:t>2015</a:t>
            </a:r>
            <a:r>
              <a:rPr lang="ja-JP" altLang="en-US" sz="1200" dirty="0">
                <a:solidFill>
                  <a:schemeClr val="tx1"/>
                </a:solidFill>
                <a:latin typeface="小塚ゴシック Pr6N L"/>
                <a:ea typeface="小塚ゴシック Pr6N L"/>
                <a:cs typeface="小塚ゴシック Pr6N L"/>
              </a:rPr>
              <a:t>年度表彰にて最優秀賞</a:t>
            </a:r>
            <a:endParaRPr kumimoji="1" lang="ja-JP" altLang="en-US" sz="1200" dirty="0">
              <a:solidFill>
                <a:schemeClr val="tx1"/>
              </a:solidFill>
              <a:latin typeface="小塚ゴシック Pr6N L"/>
              <a:ea typeface="小塚ゴシック Pr6N L"/>
              <a:cs typeface="小塚ゴシック Pr6N L"/>
            </a:endParaRPr>
          </a:p>
        </p:txBody>
      </p:sp>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6125" y="2074020"/>
            <a:ext cx="1625161" cy="1202619"/>
          </a:xfrm>
          <a:prstGeom prst="rect">
            <a:avLst/>
          </a:prstGeom>
        </p:spPr>
      </p:pic>
      <p:sp>
        <p:nvSpPr>
          <p:cNvPr id="3" name="正方形/長方形 2"/>
          <p:cNvSpPr/>
          <p:nvPr/>
        </p:nvSpPr>
        <p:spPr>
          <a:xfrm>
            <a:off x="3286125" y="3282095"/>
            <a:ext cx="1688819" cy="369332"/>
          </a:xfrm>
          <a:prstGeom prst="rect">
            <a:avLst/>
          </a:prstGeom>
        </p:spPr>
        <p:txBody>
          <a:bodyPr wrap="square">
            <a:spAutoFit/>
          </a:bodyPr>
          <a:lstStyle/>
          <a:p>
            <a:r>
              <a:rPr lang="ja-JP" altLang="en-US" sz="900" dirty="0" smtClean="0"/>
              <a:t>グーグル</a:t>
            </a:r>
            <a:r>
              <a:rPr lang="ja-JP" altLang="en-US" sz="900" dirty="0"/>
              <a:t>の</a:t>
            </a:r>
            <a:r>
              <a:rPr lang="ja-JP" altLang="en-US" sz="900" dirty="0" smtClean="0"/>
              <a:t>イベントにて</a:t>
            </a:r>
            <a:endParaRPr lang="en-US" altLang="ja-JP" sz="900" dirty="0" smtClean="0"/>
          </a:p>
          <a:p>
            <a:r>
              <a:rPr lang="ja-JP" altLang="en-US" sz="900" dirty="0" smtClean="0"/>
              <a:t>基調講演された田辺</a:t>
            </a:r>
            <a:r>
              <a:rPr lang="ja-JP" altLang="en-US" sz="900" dirty="0"/>
              <a:t>信</a:t>
            </a:r>
            <a:r>
              <a:rPr lang="ja-JP" altLang="en-US" sz="900" dirty="0" smtClean="0"/>
              <a:t>宏市長</a:t>
            </a:r>
            <a:endParaRPr lang="ja-JP" altLang="en-US" sz="900" dirty="0"/>
          </a:p>
        </p:txBody>
      </p:sp>
      <p:pic>
        <p:nvPicPr>
          <p:cNvPr id="71" name="図 70" descr="拡声器.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548" y="5371262"/>
            <a:ext cx="903101" cy="903101"/>
          </a:xfrm>
          <a:prstGeom prst="rect">
            <a:avLst/>
          </a:prstGeom>
        </p:spPr>
      </p:pic>
      <p:sp>
        <p:nvSpPr>
          <p:cNvPr id="73" name="テキスト ボックス 72"/>
          <p:cNvSpPr txBox="1"/>
          <p:nvPr/>
        </p:nvSpPr>
        <p:spPr>
          <a:xfrm>
            <a:off x="6011017" y="5454181"/>
            <a:ext cx="3796014" cy="978729"/>
          </a:xfrm>
          <a:prstGeom prst="rect">
            <a:avLst/>
          </a:prstGeom>
          <a:noFill/>
        </p:spPr>
        <p:txBody>
          <a:bodyPr wrap="square" rtlCol="0">
            <a:spAutoFit/>
          </a:bodyPr>
          <a:lstStyle/>
          <a:p>
            <a:pPr>
              <a:lnSpc>
                <a:spcPct val="120000"/>
              </a:lnSpc>
            </a:pPr>
            <a:r>
              <a:rPr lang="en-US" altLang="ja-JP" sz="1200" dirty="0" smtClean="0">
                <a:latin typeface="小塚ゴシック Pr6N L"/>
                <a:ea typeface="小塚ゴシック Pr6N L"/>
                <a:cs typeface="小塚ゴシック Pr6N L"/>
              </a:rPr>
              <a:t>2015</a:t>
            </a:r>
            <a:r>
              <a:rPr lang="ja-JP" altLang="en-US" sz="1200" dirty="0" err="1" smtClean="0">
                <a:latin typeface="小塚ゴシック Pr6N L"/>
                <a:ea typeface="小塚ゴシック Pr6N L"/>
                <a:cs typeface="小塚ゴシック Pr6N L"/>
              </a:rPr>
              <a:t>、</a:t>
            </a:r>
            <a:r>
              <a:rPr lang="en-US" altLang="ja-JP" sz="1200" dirty="0" smtClean="0">
                <a:latin typeface="小塚ゴシック Pr6N L"/>
                <a:ea typeface="小塚ゴシック Pr6N L"/>
                <a:cs typeface="小塚ゴシック Pr6N L"/>
              </a:rPr>
              <a:t>2016</a:t>
            </a:r>
            <a:r>
              <a:rPr lang="ja-JP" altLang="en-US" sz="1200" dirty="0" smtClean="0">
                <a:latin typeface="小塚ゴシック Pr6N L"/>
                <a:ea typeface="小塚ゴシック Pr6N L"/>
                <a:cs typeface="小塚ゴシック Pr6N L"/>
              </a:rPr>
              <a:t>年に静岡市主催で、静岡市のオープンデータや、しずみ</a:t>
            </a:r>
            <a:r>
              <a:rPr lang="ja-JP" altLang="en-US" sz="1200" dirty="0" err="1">
                <a:latin typeface="小塚ゴシック Pr6N L"/>
                <a:ea typeface="小塚ゴシック Pr6N L"/>
                <a:cs typeface="小塚ゴシック Pr6N L"/>
              </a:rPr>
              <a:t>ち</a:t>
            </a:r>
            <a:r>
              <a:rPr lang="en-US" altLang="ja-JP" sz="1200" dirty="0" smtClean="0">
                <a:latin typeface="小塚ゴシック Pr6N L"/>
                <a:ea typeface="小塚ゴシック Pr6N L"/>
                <a:cs typeface="小塚ゴシック Pr6N L"/>
              </a:rPr>
              <a:t>info</a:t>
            </a:r>
            <a:r>
              <a:rPr lang="ja-JP" altLang="en-US" sz="1200" dirty="0" smtClean="0">
                <a:latin typeface="小塚ゴシック Pr6N L"/>
                <a:ea typeface="小塚ゴシック Pr6N L"/>
                <a:cs typeface="小塚ゴシック Pr6N L"/>
              </a:rPr>
              <a:t>の</a:t>
            </a:r>
            <a:r>
              <a:rPr lang="en-US" altLang="ja-JP" sz="1200" dirty="0" smtClean="0">
                <a:latin typeface="小塚ゴシック Pr6N L"/>
                <a:ea typeface="小塚ゴシック Pr6N L"/>
                <a:cs typeface="小塚ゴシック Pr6N L"/>
              </a:rPr>
              <a:t>API</a:t>
            </a:r>
            <a:r>
              <a:rPr lang="ja-JP" altLang="en-US" sz="1200" dirty="0" smtClean="0">
                <a:latin typeface="小塚ゴシック Pr6N L"/>
                <a:ea typeface="小塚ゴシック Pr6N L"/>
                <a:cs typeface="小塚ゴシック Pr6N L"/>
              </a:rPr>
              <a:t>からの道路情報、民間企業</a:t>
            </a:r>
            <a:r>
              <a:rPr lang="en-US" altLang="ja-JP" sz="1200" dirty="0" smtClean="0">
                <a:latin typeface="小塚ゴシック Pr6N L"/>
                <a:ea typeface="小塚ゴシック Pr6N L"/>
                <a:cs typeface="小塚ゴシック Pr6N L"/>
              </a:rPr>
              <a:t>API</a:t>
            </a:r>
            <a:r>
              <a:rPr lang="ja-JP" altLang="en-US" sz="1200" dirty="0" smtClean="0">
                <a:latin typeface="小塚ゴシック Pr6N L"/>
                <a:ea typeface="小塚ゴシック Pr6N L"/>
                <a:cs typeface="小塚ゴシック Pr6N L"/>
              </a:rPr>
              <a:t>を使って静岡を盛り上げるハッカソン</a:t>
            </a:r>
            <a:r>
              <a:rPr lang="ja-JP" altLang="en-US" sz="1200" dirty="0">
                <a:latin typeface="小塚ゴシック Pr6N L"/>
                <a:ea typeface="小塚ゴシック Pr6N L"/>
                <a:cs typeface="小塚ゴシック Pr6N L"/>
              </a:rPr>
              <a:t>を</a:t>
            </a:r>
            <a:r>
              <a:rPr lang="ja-JP" altLang="en-US" sz="1200" dirty="0" smtClean="0">
                <a:latin typeface="小塚ゴシック Pr6N L"/>
                <a:ea typeface="小塚ゴシック Pr6N L"/>
                <a:cs typeface="小塚ゴシック Pr6N L"/>
              </a:rPr>
              <a:t>開催し、多くのアプリケーションが生まれました。</a:t>
            </a:r>
            <a:endParaRPr lang="en-US" altLang="ja-JP" sz="1200" dirty="0" smtClean="0">
              <a:latin typeface="小塚ゴシック Pr6N L"/>
              <a:ea typeface="小塚ゴシック Pr6N L"/>
              <a:cs typeface="小塚ゴシック Pr6N L"/>
            </a:endParaRPr>
          </a:p>
        </p:txBody>
      </p:sp>
      <p:pic>
        <p:nvPicPr>
          <p:cNvPr id="8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9100" y="4701450"/>
            <a:ext cx="3207910" cy="16313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3" name="図形グループ 57"/>
          <p:cNvGrpSpPr/>
          <p:nvPr/>
        </p:nvGrpSpPr>
        <p:grpSpPr>
          <a:xfrm>
            <a:off x="6245289" y="250008"/>
            <a:ext cx="752743" cy="752743"/>
            <a:chOff x="8060984" y="281179"/>
            <a:chExt cx="752743" cy="752743"/>
          </a:xfrm>
        </p:grpSpPr>
        <p:sp>
          <p:nvSpPr>
            <p:cNvPr id="84" name="角丸四角形 83"/>
            <p:cNvSpPr/>
            <p:nvPr/>
          </p:nvSpPr>
          <p:spPr>
            <a:xfrm>
              <a:off x="8060984"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8114190" y="334385"/>
              <a:ext cx="646331" cy="646331"/>
            </a:xfrm>
            <a:prstGeom prst="rect">
              <a:avLst/>
            </a:prstGeom>
            <a:noFill/>
          </p:spPr>
          <p:txBody>
            <a:bodyPr wrap="none" rtlCol="0">
              <a:spAutoFit/>
            </a:bodyPr>
            <a:lstStyle/>
            <a:p>
              <a:r>
                <a:rPr lang="ja-JP" altLang="en-US" dirty="0" smtClean="0">
                  <a:solidFill>
                    <a:srgbClr val="4ED762"/>
                  </a:solidFill>
                  <a:latin typeface="小塚ゴシック Pr6N M"/>
                  <a:ea typeface="小塚ゴシック Pr6N M"/>
                  <a:cs typeface="小塚ゴシック Pr6N M"/>
                </a:rPr>
                <a:t>防災</a:t>
              </a:r>
              <a:endParaRPr lang="en-US" altLang="ja-JP" dirty="0" smtClean="0">
                <a:solidFill>
                  <a:srgbClr val="4ED762"/>
                </a:solidFill>
                <a:latin typeface="小塚ゴシック Pr6N M"/>
                <a:ea typeface="小塚ゴシック Pr6N M"/>
                <a:cs typeface="小塚ゴシック Pr6N M"/>
              </a:endParaRPr>
            </a:p>
            <a:p>
              <a:r>
                <a:rPr lang="ja-JP" altLang="en-US" dirty="0">
                  <a:solidFill>
                    <a:srgbClr val="4ED762"/>
                  </a:solidFill>
                  <a:latin typeface="小塚ゴシック Pr6N M"/>
                  <a:ea typeface="小塚ゴシック Pr6N M"/>
                  <a:cs typeface="小塚ゴシック Pr6N M"/>
                </a:rPr>
                <a:t>減災</a:t>
              </a:r>
              <a:endParaRPr lang="en-US" altLang="ja-JP" dirty="0" smtClean="0">
                <a:solidFill>
                  <a:srgbClr val="4ED762"/>
                </a:solidFill>
                <a:latin typeface="小塚ゴシック Pr6N M"/>
                <a:ea typeface="小塚ゴシック Pr6N M"/>
                <a:cs typeface="小塚ゴシック Pr6N M"/>
              </a:endParaRPr>
            </a:p>
          </p:txBody>
        </p:sp>
      </p:grpSp>
      <p:sp>
        <p:nvSpPr>
          <p:cNvPr id="6" name="テキスト ボックス 5"/>
          <p:cNvSpPr txBox="1"/>
          <p:nvPr/>
        </p:nvSpPr>
        <p:spPr>
          <a:xfrm>
            <a:off x="14159" y="4648576"/>
            <a:ext cx="1689100" cy="1611210"/>
          </a:xfrm>
          <a:prstGeom prst="rect">
            <a:avLst/>
          </a:prstGeom>
          <a:noFill/>
        </p:spPr>
        <p:txBody>
          <a:bodyPr wrap="square" rtlCol="0">
            <a:spAutoFit/>
          </a:bodyPr>
          <a:lstStyle/>
          <a:p>
            <a:pPr>
              <a:lnSpc>
                <a:spcPct val="120000"/>
              </a:lnSpc>
            </a:pPr>
            <a:r>
              <a:rPr lang="ja-JP" altLang="en-US" sz="1050" dirty="0" smtClean="0">
                <a:latin typeface="小塚ゴシック Pr6N L"/>
                <a:ea typeface="小塚ゴシック Pr6N L"/>
                <a:cs typeface="小塚ゴシック Pr6N L"/>
              </a:rPr>
              <a:t>しずみ</a:t>
            </a:r>
            <a:r>
              <a:rPr lang="ja-JP" altLang="en-US" sz="1050" dirty="0" err="1">
                <a:latin typeface="小塚ゴシック Pr6N L"/>
                <a:ea typeface="小塚ゴシック Pr6N L"/>
                <a:cs typeface="小塚ゴシック Pr6N L"/>
              </a:rPr>
              <a:t>ち</a:t>
            </a:r>
            <a:r>
              <a:rPr lang="en-US" altLang="ja-JP" sz="1050" dirty="0">
                <a:latin typeface="小塚ゴシック Pr6N L"/>
                <a:ea typeface="小塚ゴシック Pr6N L"/>
                <a:cs typeface="小塚ゴシック Pr6N L"/>
              </a:rPr>
              <a:t>info</a:t>
            </a:r>
            <a:r>
              <a:rPr lang="ja-JP" altLang="en-US" sz="1050" dirty="0" smtClean="0">
                <a:latin typeface="小塚ゴシック Pr6N L"/>
                <a:ea typeface="小塚ゴシック Pr6N L"/>
                <a:cs typeface="小塚ゴシック Pr6N L"/>
              </a:rPr>
              <a:t>より静岡</a:t>
            </a:r>
            <a:r>
              <a:rPr lang="ja-JP" altLang="en-US" sz="1050" dirty="0">
                <a:latin typeface="小塚ゴシック Pr6N L"/>
                <a:ea typeface="小塚ゴシック Pr6N L"/>
                <a:cs typeface="小塚ゴシック Pr6N L"/>
              </a:rPr>
              <a:t>市内に植樹</a:t>
            </a:r>
            <a:r>
              <a:rPr lang="ja-JP" altLang="en-US" sz="1050" dirty="0" smtClean="0">
                <a:latin typeface="小塚ゴシック Pr6N L"/>
                <a:ea typeface="小塚ゴシック Pr6N L"/>
                <a:cs typeface="小塚ゴシック Pr6N L"/>
              </a:rPr>
              <a:t>されている</a:t>
            </a:r>
            <a:r>
              <a:rPr lang="ja-JP" altLang="en-US" sz="1050" dirty="0">
                <a:latin typeface="小塚ゴシック Pr6N L"/>
                <a:ea typeface="小塚ゴシック Pr6N L"/>
                <a:cs typeface="小塚ゴシック Pr6N L"/>
              </a:rPr>
              <a:t>樹木情報を取得</a:t>
            </a:r>
            <a:r>
              <a:rPr lang="ja-JP" altLang="en-US" sz="1050" dirty="0" smtClean="0">
                <a:latin typeface="小塚ゴシック Pr6N L"/>
                <a:ea typeface="小塚ゴシック Pr6N L"/>
                <a:cs typeface="小塚ゴシック Pr6N L"/>
              </a:rPr>
              <a:t>。目的地</a:t>
            </a:r>
            <a:r>
              <a:rPr lang="ja-JP" altLang="en-US" sz="1050" dirty="0">
                <a:latin typeface="小塚ゴシック Pr6N L"/>
                <a:ea typeface="小塚ゴシック Pr6N L"/>
                <a:cs typeface="小塚ゴシック Pr6N L"/>
              </a:rPr>
              <a:t>までできる</a:t>
            </a:r>
            <a:r>
              <a:rPr lang="ja-JP" altLang="en-US" sz="1050" dirty="0" smtClean="0">
                <a:latin typeface="小塚ゴシック Pr6N L"/>
                <a:ea typeface="小塚ゴシック Pr6N L"/>
                <a:cs typeface="小塚ゴシック Pr6N L"/>
              </a:rPr>
              <a:t>限り日陰</a:t>
            </a:r>
            <a:r>
              <a:rPr lang="ja-JP" altLang="en-US" sz="1050" dirty="0">
                <a:latin typeface="小塚ゴシック Pr6N L"/>
                <a:ea typeface="小塚ゴシック Pr6N L"/>
                <a:cs typeface="小塚ゴシック Pr6N L"/>
              </a:rPr>
              <a:t>を通って到着</a:t>
            </a:r>
            <a:r>
              <a:rPr lang="ja-JP" altLang="en-US" sz="1050" dirty="0" smtClean="0">
                <a:latin typeface="小塚ゴシック Pr6N L"/>
                <a:ea typeface="小塚ゴシック Pr6N L"/>
                <a:cs typeface="小塚ゴシック Pr6N L"/>
              </a:rPr>
              <a:t>できるルート</a:t>
            </a:r>
            <a:r>
              <a:rPr lang="ja-JP" altLang="en-US" sz="1050" dirty="0">
                <a:latin typeface="小塚ゴシック Pr6N L"/>
                <a:ea typeface="小塚ゴシック Pr6N L"/>
                <a:cs typeface="小塚ゴシック Pr6N L"/>
              </a:rPr>
              <a:t>表示を行うこと</a:t>
            </a:r>
            <a:r>
              <a:rPr lang="ja-JP" altLang="en-US" sz="1050" dirty="0" smtClean="0">
                <a:latin typeface="小塚ゴシック Pr6N L"/>
                <a:ea typeface="小塚ゴシック Pr6N L"/>
                <a:cs typeface="小塚ゴシック Pr6N L"/>
              </a:rPr>
              <a:t>で</a:t>
            </a:r>
            <a:r>
              <a:rPr lang="en-US" altLang="ja-JP" sz="1050" dirty="0" smtClean="0">
                <a:latin typeface="小塚ゴシック Pr6N L"/>
                <a:ea typeface="小塚ゴシック Pr6N L"/>
                <a:cs typeface="小塚ゴシック Pr6N L"/>
              </a:rPr>
              <a:t>“</a:t>
            </a:r>
            <a:r>
              <a:rPr lang="ja-JP" altLang="en-US" sz="1050" dirty="0" smtClean="0">
                <a:latin typeface="小塚ゴシック Pr6N L"/>
                <a:ea typeface="小塚ゴシック Pr6N L"/>
                <a:cs typeface="小塚ゴシック Pr6N L"/>
              </a:rPr>
              <a:t>静岡</a:t>
            </a:r>
            <a:r>
              <a:rPr lang="ja-JP" altLang="en-US" sz="1050" dirty="0">
                <a:latin typeface="小塚ゴシック Pr6N L"/>
                <a:ea typeface="小塚ゴシック Pr6N L"/>
                <a:cs typeface="小塚ゴシック Pr6N L"/>
              </a:rPr>
              <a:t>に住む女性を</a:t>
            </a:r>
            <a:r>
              <a:rPr lang="ja-JP" altLang="en-US" sz="1050" dirty="0" smtClean="0">
                <a:latin typeface="小塚ゴシック Pr6N L"/>
                <a:ea typeface="小塚ゴシック Pr6N L"/>
                <a:cs typeface="小塚ゴシック Pr6N L"/>
              </a:rPr>
              <a:t>紫外線から守る</a:t>
            </a:r>
            <a:r>
              <a:rPr lang="en-US" altLang="ja-JP" sz="1050" dirty="0" smtClean="0">
                <a:latin typeface="小塚ゴシック Pr6N L"/>
                <a:ea typeface="小塚ゴシック Pr6N L"/>
                <a:cs typeface="小塚ゴシック Pr6N L"/>
              </a:rPr>
              <a:t>”</a:t>
            </a:r>
            <a:r>
              <a:rPr lang="ja-JP" altLang="en-US" sz="1050" dirty="0" smtClean="0">
                <a:latin typeface="小塚ゴシック Pr6N L"/>
                <a:ea typeface="小塚ゴシック Pr6N L"/>
                <a:cs typeface="小塚ゴシック Pr6N L"/>
              </a:rPr>
              <a:t>アプリ</a:t>
            </a:r>
            <a:endParaRPr lang="ja-JP" altLang="en-US" sz="1050" dirty="0">
              <a:latin typeface="小塚ゴシック Pr6N L"/>
              <a:ea typeface="小塚ゴシック Pr6N L"/>
              <a:cs typeface="小塚ゴシック Pr6N L"/>
            </a:endParaRPr>
          </a:p>
          <a:p>
            <a:endParaRPr kumimoji="1" lang="ja-JP" altLang="en-US" sz="1050" dirty="0"/>
          </a:p>
        </p:txBody>
      </p:sp>
    </p:spTree>
    <p:extLst>
      <p:ext uri="{BB962C8B-B14F-4D97-AF65-F5344CB8AC3E}">
        <p14:creationId xmlns:p14="http://schemas.microsoft.com/office/powerpoint/2010/main" val="1176099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449</Words>
  <Application>Microsoft Office PowerPoint</Application>
  <PresentationFormat>A4 210 x 297 mm</PresentationFormat>
  <Paragraphs>79</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HGｺﾞｼｯｸM</vt: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2018-02-21T08:11:37Z</dcterms:created>
  <dcterms:modified xsi:type="dcterms:W3CDTF">2018-02-21T08:11:41Z</dcterms:modified>
</cp:coreProperties>
</file>