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60" r:id="rId2"/>
    <p:sldId id="256" r:id="rId3"/>
  </p:sldIdLst>
  <p:sldSz cx="9906000" cy="6858000" type="A4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C85B"/>
    <a:srgbClr val="1CB900"/>
    <a:srgbClr val="00D861"/>
    <a:srgbClr val="00C877"/>
    <a:srgbClr val="38FF59"/>
    <a:srgbClr val="00FF00"/>
    <a:srgbClr val="308007"/>
    <a:srgbClr val="64AA57"/>
    <a:srgbClr val="33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86" autoAdjust="0"/>
    <p:restoredTop sz="97688" autoAdjust="0"/>
  </p:normalViewPr>
  <p:slideViewPr>
    <p:cSldViewPr snapToGrid="0" snapToObjects="1">
      <p:cViewPr varScale="1">
        <p:scale>
          <a:sx n="72" d="100"/>
          <a:sy n="72" d="100"/>
        </p:scale>
        <p:origin x="1128" y="6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68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40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87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18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202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56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8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32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97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98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156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21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file://localhost/Users/meg/Desktop/%E7%89%B9%E7%A0%94/%E7%89%B9%E7%A0%94OD/%E3%82%A2%E3%82%A4%E3%82%B3%E3%83%B3/%E3%83%8F%E3%83%86%E3%83%8A.png" TargetMode="External"/><Relationship Id="rId7" Type="http://schemas.openxmlformats.org/officeDocument/2006/relationships/image" Target="file://localhost/Users/meg/Desktop/%E3%82%B9%E3%82%AF%E3%83%AA%E3%83%BC%E3%83%B3%E3%82%B7%E3%83%A7%E3%83%83%E3%83%88%202016-01-22%2012.31.22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file://localhost/Users/meg/Desktop/%E7%89%B9%E7%A0%94/%E7%89%B9%E7%A0%94OD/%E3%82%A2%E3%82%A4%E3%82%B3%E3%83%B3/%E3%81%B2%E3%82%89%E3%82%81%E3%81%8D.png" TargetMode="External"/><Relationship Id="rId4" Type="http://schemas.openxmlformats.org/officeDocument/2006/relationships/image" Target="../media/image2.png"/><Relationship Id="rId9" Type="http://schemas.openxmlformats.org/officeDocument/2006/relationships/image" Target="file://localhost/Users/meg/Desktop/%E3%82%B9%E3%82%AF%E3%83%AA%E3%83%BC%E3%83%B3%E3%82%B7%E3%83%A7%E3%83%83%E3%83%88%202016-01-22%2012.40.08.pn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file://localhost/Users/meg/Desktop/%E7%89%B9%E7%A0%94/%E7%89%B9%E7%A0%94OD/Sabota/%E9%AF%96%E6%B1%9F%E5%B8%82%E5%BD%B9%E6%89%80JK%E8%AA%B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角丸四角形 79"/>
          <p:cNvSpPr/>
          <p:nvPr/>
        </p:nvSpPr>
        <p:spPr>
          <a:xfrm>
            <a:off x="5052210" y="4549425"/>
            <a:ext cx="4743817" cy="1864775"/>
          </a:xfrm>
          <a:prstGeom prst="roundRect">
            <a:avLst>
              <a:gd name="adj" fmla="val 10424"/>
            </a:avLst>
          </a:prstGeom>
          <a:noFill/>
          <a:ln>
            <a:solidFill>
              <a:srgbClr val="30800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片側の 2 つの角を丸めた四角形 31"/>
          <p:cNvSpPr/>
          <p:nvPr/>
        </p:nvSpPr>
        <p:spPr>
          <a:xfrm>
            <a:off x="5052210" y="4549425"/>
            <a:ext cx="4743817" cy="503242"/>
          </a:xfrm>
          <a:prstGeom prst="round2SameRect">
            <a:avLst>
              <a:gd name="adj1" fmla="val 40827"/>
              <a:gd name="adj2" fmla="val 0"/>
            </a:avLst>
          </a:prstGeom>
          <a:solidFill>
            <a:srgbClr val="3080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5292" y="1503933"/>
            <a:ext cx="9911641" cy="46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500" dirty="0" smtClean="0">
                <a:solidFill>
                  <a:srgbClr val="308007"/>
                </a:solidFill>
                <a:latin typeface="小塚ゴシック Pr6N R"/>
                <a:ea typeface="小塚ゴシック Pr6N R"/>
                <a:cs typeface="小塚ゴシック Pr6N R"/>
              </a:rPr>
              <a:t>「図書館まで来たのに席が空いていない</a:t>
            </a:r>
            <a:r>
              <a:rPr lang="en-US" altLang="ja-JP" sz="1500" dirty="0" smtClean="0">
                <a:solidFill>
                  <a:srgbClr val="308007"/>
                </a:solidFill>
                <a:latin typeface="小塚ゴシック Pr6N R"/>
                <a:ea typeface="小塚ゴシック Pr6N R"/>
                <a:cs typeface="小塚ゴシック Pr6N R"/>
              </a:rPr>
              <a:t>…</a:t>
            </a:r>
            <a:r>
              <a:rPr lang="ja-JP" altLang="en-US" sz="1500" dirty="0" smtClean="0">
                <a:solidFill>
                  <a:srgbClr val="308007"/>
                </a:solidFill>
                <a:latin typeface="小塚ゴシック Pr6N R"/>
                <a:ea typeface="小塚ゴシック Pr6N R"/>
                <a:cs typeface="小塚ゴシック Pr6N R"/>
              </a:rPr>
              <a:t>」「もっと図書館を便利に使いたい！」</a:t>
            </a:r>
            <a:endParaRPr lang="en-US" altLang="ja-JP" sz="1500" dirty="0" smtClean="0">
              <a:solidFill>
                <a:srgbClr val="308007"/>
              </a:solidFill>
              <a:latin typeface="小塚ゴシック Pr6N R"/>
              <a:ea typeface="小塚ゴシック Pr6N R"/>
              <a:cs typeface="小塚ゴシック Pr6N R"/>
            </a:endParaRPr>
          </a:p>
          <a:p>
            <a:pPr algn="l"/>
            <a:r>
              <a:rPr lang="ja-JP" altLang="en-US" sz="1500" dirty="0" smtClean="0">
                <a:solidFill>
                  <a:srgbClr val="308007"/>
                </a:solidFill>
                <a:latin typeface="小塚ゴシック Pr6N R"/>
                <a:ea typeface="小塚ゴシック Pr6N R"/>
                <a:cs typeface="小塚ゴシック Pr6N R"/>
              </a:rPr>
              <a:t>そんな女子高生のリアルな声から生まれたスマホアプリ。若者ならではのアイディアが満載です。</a:t>
            </a:r>
            <a:endParaRPr lang="en-US" altLang="ja-JP" sz="1500" dirty="0" smtClean="0">
              <a:solidFill>
                <a:srgbClr val="308007"/>
              </a:solidFill>
              <a:latin typeface="小塚ゴシック Pr6N R"/>
              <a:ea typeface="小塚ゴシック Pr6N R"/>
              <a:cs typeface="小塚ゴシック Pr6N R"/>
            </a:endParaRPr>
          </a:p>
          <a:p>
            <a:pPr algn="l"/>
            <a:r>
              <a:rPr lang="en-US" altLang="ja-JP" sz="1200" dirty="0" smtClean="0">
                <a:solidFill>
                  <a:srgbClr val="FF0000"/>
                </a:solidFill>
                <a:latin typeface="小塚ゴシック Pr6N R"/>
                <a:ea typeface="小塚ゴシック Pr6N R"/>
                <a:cs typeface="小塚ゴシック Pr6N R"/>
              </a:rPr>
              <a:t>(2014</a:t>
            </a:r>
            <a:r>
              <a:rPr lang="ja-JP" altLang="en-US" sz="1200" dirty="0" smtClean="0">
                <a:solidFill>
                  <a:srgbClr val="FF0000"/>
                </a:solidFill>
                <a:latin typeface="小塚ゴシック Pr6N R"/>
                <a:ea typeface="小塚ゴシック Pr6N R"/>
                <a:cs typeface="小塚ゴシック Pr6N R"/>
              </a:rPr>
              <a:t>年</a:t>
            </a:r>
            <a:r>
              <a:rPr lang="en-US" altLang="ja-JP" sz="1200" dirty="0" smtClean="0">
                <a:solidFill>
                  <a:srgbClr val="FF0000"/>
                </a:solidFill>
                <a:latin typeface="小塚ゴシック Pr6N R"/>
                <a:ea typeface="小塚ゴシック Pr6N R"/>
                <a:cs typeface="小塚ゴシック Pr6N R"/>
              </a:rPr>
              <a:t>7</a:t>
            </a:r>
            <a:r>
              <a:rPr lang="ja-JP" altLang="en-US" sz="1200" dirty="0" smtClean="0">
                <a:solidFill>
                  <a:srgbClr val="FF0000"/>
                </a:solidFill>
                <a:latin typeface="小塚ゴシック Pr6N R"/>
                <a:ea typeface="小塚ゴシック Pr6N R"/>
                <a:cs typeface="小塚ゴシック Pr6N R"/>
              </a:rPr>
              <a:t>月サービス開始</a:t>
            </a:r>
            <a:r>
              <a:rPr lang="en-US" altLang="ja-JP" sz="1200" dirty="0" smtClean="0">
                <a:solidFill>
                  <a:srgbClr val="FF0000"/>
                </a:solidFill>
                <a:latin typeface="小塚ゴシック Pr6N R"/>
                <a:ea typeface="小塚ゴシック Pr6N R"/>
                <a:cs typeface="小塚ゴシック Pr6N R"/>
              </a:rPr>
              <a:t>)</a:t>
            </a:r>
          </a:p>
        </p:txBody>
      </p:sp>
      <p:sp>
        <p:nvSpPr>
          <p:cNvPr id="49" name="正方形/長方形 48"/>
          <p:cNvSpPr/>
          <p:nvPr/>
        </p:nvSpPr>
        <p:spPr>
          <a:xfrm>
            <a:off x="0" y="6577577"/>
            <a:ext cx="9906000" cy="280423"/>
          </a:xfrm>
          <a:prstGeom prst="rect">
            <a:avLst/>
          </a:prstGeom>
          <a:solidFill>
            <a:srgbClr val="00D861"/>
          </a:solidFill>
          <a:ln w="9525" cap="flat" cmpd="sng" algn="ctr">
            <a:solidFill>
              <a:srgbClr val="00FF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5292" y="0"/>
            <a:ext cx="9906000" cy="1252759"/>
          </a:xfrm>
          <a:prstGeom prst="rect">
            <a:avLst/>
          </a:prstGeom>
          <a:solidFill>
            <a:srgbClr val="00D861"/>
          </a:solidFill>
          <a:ln w="9525" cap="flat" cmpd="sng" algn="ctr">
            <a:solidFill>
              <a:srgbClr val="00FF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39" name="タイトル 1"/>
          <p:cNvSpPr txBox="1">
            <a:spLocks/>
          </p:cNvSpPr>
          <p:nvPr/>
        </p:nvSpPr>
        <p:spPr>
          <a:xfrm>
            <a:off x="45111" y="238812"/>
            <a:ext cx="5828639" cy="744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ja-JP" sz="3600" dirty="0" smtClean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S</a:t>
            </a:r>
            <a:r>
              <a:rPr lang="en-US" altLang="ja-JP" sz="3600" dirty="0" err="1" smtClean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abota</a:t>
            </a:r>
            <a:r>
              <a:rPr lang="ja-JP" altLang="en-US" sz="3600" dirty="0" smtClean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つくえなう！</a:t>
            </a:r>
            <a:endParaRPr lang="ja-JP" altLang="en-US" sz="3600" dirty="0">
              <a:solidFill>
                <a:schemeClr val="bg1"/>
              </a:solidFill>
              <a:latin typeface="小塚ゴシック Pro M"/>
              <a:ea typeface="小塚ゴシック Pro M"/>
              <a:cs typeface="小塚ゴシック Pro M"/>
            </a:endParaRPr>
          </a:p>
        </p:txBody>
      </p:sp>
      <p:sp>
        <p:nvSpPr>
          <p:cNvPr id="45" name="下矢印 44"/>
          <p:cNvSpPr/>
          <p:nvPr/>
        </p:nvSpPr>
        <p:spPr>
          <a:xfrm>
            <a:off x="7270969" y="4164334"/>
            <a:ext cx="302462" cy="317426"/>
          </a:xfrm>
          <a:prstGeom prst="downArrow">
            <a:avLst>
              <a:gd name="adj1" fmla="val 30686"/>
              <a:gd name="adj2" fmla="val 50000"/>
            </a:avLst>
          </a:prstGeom>
          <a:solidFill>
            <a:srgbClr val="3080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8" name="直線コネクタ 57"/>
          <p:cNvCxnSpPr/>
          <p:nvPr/>
        </p:nvCxnSpPr>
        <p:spPr>
          <a:xfrm flipH="1">
            <a:off x="4372" y="1405574"/>
            <a:ext cx="9901628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H="1">
            <a:off x="-348" y="2077445"/>
            <a:ext cx="9911640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図形グループ 13"/>
          <p:cNvGrpSpPr/>
          <p:nvPr/>
        </p:nvGrpSpPr>
        <p:grpSpPr>
          <a:xfrm>
            <a:off x="6255233" y="250008"/>
            <a:ext cx="752743" cy="752743"/>
            <a:chOff x="6255233" y="281179"/>
            <a:chExt cx="752743" cy="752743"/>
          </a:xfrm>
        </p:grpSpPr>
        <p:sp>
          <p:nvSpPr>
            <p:cNvPr id="11" name="角丸四角形 10"/>
            <p:cNvSpPr/>
            <p:nvPr/>
          </p:nvSpPr>
          <p:spPr>
            <a:xfrm>
              <a:off x="6255233" y="281179"/>
              <a:ext cx="752743" cy="752743"/>
            </a:xfrm>
            <a:prstGeom prst="roundRect">
              <a:avLst/>
            </a:prstGeom>
            <a:noFill/>
            <a:ln w="38100">
              <a:solidFill>
                <a:srgbClr val="CCFF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6308439" y="334385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CCFFCC"/>
                  </a:solidFill>
                  <a:latin typeface="小塚ゴシック Pr6N M"/>
                  <a:ea typeface="小塚ゴシック Pr6N M"/>
                  <a:cs typeface="小塚ゴシック Pr6N M"/>
                </a:rPr>
                <a:t>防災</a:t>
              </a:r>
              <a:endParaRPr kumimoji="1" lang="en-US" altLang="ja-JP" dirty="0" smtClean="0">
                <a:solidFill>
                  <a:srgbClr val="CCFFCC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CCFFCC"/>
                  </a:solidFill>
                  <a:latin typeface="小塚ゴシック Pr6N M"/>
                  <a:ea typeface="小塚ゴシック Pr6N M"/>
                  <a:cs typeface="小塚ゴシック Pr6N M"/>
                </a:rPr>
                <a:t>減災</a:t>
              </a:r>
              <a:endParaRPr kumimoji="1" lang="ja-JP" altLang="en-US" dirty="0">
                <a:solidFill>
                  <a:srgbClr val="CCFFCC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grpSp>
        <p:nvGrpSpPr>
          <p:cNvPr id="16" name="図形グループ 15"/>
          <p:cNvGrpSpPr/>
          <p:nvPr/>
        </p:nvGrpSpPr>
        <p:grpSpPr>
          <a:xfrm>
            <a:off x="8089329" y="250008"/>
            <a:ext cx="752743" cy="752743"/>
            <a:chOff x="8060984" y="281179"/>
            <a:chExt cx="752743" cy="752743"/>
          </a:xfrm>
        </p:grpSpPr>
        <p:sp>
          <p:nvSpPr>
            <p:cNvPr id="65" name="角丸四角形 64"/>
            <p:cNvSpPr/>
            <p:nvPr/>
          </p:nvSpPr>
          <p:spPr>
            <a:xfrm>
              <a:off x="8060984" y="281179"/>
              <a:ext cx="752743" cy="752743"/>
            </a:xfrm>
            <a:prstGeom prst="roundRect">
              <a:avLst/>
            </a:prstGeom>
            <a:noFill/>
            <a:ln w="38100">
              <a:solidFill>
                <a:srgbClr val="CCFF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8114190" y="334385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rgbClr val="CCFFCC"/>
                  </a:solidFill>
                  <a:latin typeface="小塚ゴシック Pr6N M"/>
                  <a:ea typeface="小塚ゴシック Pr6N M"/>
                  <a:cs typeface="小塚ゴシック Pr6N M"/>
                </a:rPr>
                <a:t>産業</a:t>
              </a:r>
              <a:endParaRPr lang="en-US" altLang="ja-JP" dirty="0" smtClean="0">
                <a:solidFill>
                  <a:srgbClr val="CCFFCC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CCFFCC"/>
                  </a:solidFill>
                  <a:latin typeface="小塚ゴシック Pr6N M"/>
                  <a:ea typeface="小塚ゴシック Pr6N M"/>
                  <a:cs typeface="小塚ゴシック Pr6N M"/>
                </a:rPr>
                <a:t>創出</a:t>
              </a:r>
              <a:endParaRPr kumimoji="1" lang="en-US" altLang="ja-JP" dirty="0" smtClean="0">
                <a:solidFill>
                  <a:srgbClr val="CCFFCC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grpSp>
        <p:nvGrpSpPr>
          <p:cNvPr id="19" name="図形グループ 18"/>
          <p:cNvGrpSpPr/>
          <p:nvPr/>
        </p:nvGrpSpPr>
        <p:grpSpPr>
          <a:xfrm>
            <a:off x="7172281" y="250008"/>
            <a:ext cx="752743" cy="752743"/>
            <a:chOff x="7154801" y="281179"/>
            <a:chExt cx="752743" cy="752743"/>
          </a:xfrm>
        </p:grpSpPr>
        <p:sp>
          <p:nvSpPr>
            <p:cNvPr id="67" name="角丸四角形 66"/>
            <p:cNvSpPr/>
            <p:nvPr/>
          </p:nvSpPr>
          <p:spPr>
            <a:xfrm>
              <a:off x="7154801" y="281179"/>
              <a:ext cx="752743" cy="752743"/>
            </a:xfrm>
            <a:prstGeom prst="roundRect">
              <a:avLst/>
            </a:prstGeom>
            <a:noFill/>
            <a:ln w="38100">
              <a:solidFill>
                <a:srgbClr val="CCFF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テキスト ボックス 73"/>
            <p:cNvSpPr txBox="1"/>
            <p:nvPr/>
          </p:nvSpPr>
          <p:spPr>
            <a:xfrm>
              <a:off x="7208007" y="334385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rgbClr val="CCFFCC"/>
                  </a:solidFill>
                  <a:latin typeface="小塚ゴシック Pr6N M"/>
                  <a:ea typeface="小塚ゴシック Pr6N M"/>
                  <a:cs typeface="小塚ゴシック Pr6N M"/>
                </a:rPr>
                <a:t>少子</a:t>
              </a:r>
              <a:endParaRPr lang="en-US" altLang="ja-JP" dirty="0" smtClean="0">
                <a:solidFill>
                  <a:srgbClr val="CCFFCC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CCFFCC"/>
                  </a:solidFill>
                  <a:latin typeface="小塚ゴシック Pr6N M"/>
                  <a:ea typeface="小塚ゴシック Pr6N M"/>
                  <a:cs typeface="小塚ゴシック Pr6N M"/>
                </a:rPr>
                <a:t>高齢</a:t>
              </a:r>
              <a:endParaRPr lang="en-US" altLang="ja-JP" dirty="0" smtClean="0">
                <a:solidFill>
                  <a:srgbClr val="CCFFCC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sp>
        <p:nvSpPr>
          <p:cNvPr id="77" name="角丸四角形 76"/>
          <p:cNvSpPr/>
          <p:nvPr/>
        </p:nvSpPr>
        <p:spPr>
          <a:xfrm>
            <a:off x="9006672" y="250008"/>
            <a:ext cx="752743" cy="75274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9059584" y="259585"/>
            <a:ext cx="6848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rgbClr val="49C85B"/>
                </a:solidFill>
                <a:latin typeface="小塚ゴシック Pr6N M"/>
                <a:ea typeface="小塚ゴシック Pr6N M"/>
                <a:cs typeface="小塚ゴシック Pr6N M"/>
              </a:rPr>
              <a:t>防犯</a:t>
            </a:r>
            <a:endParaRPr lang="en-US" altLang="ja-JP" sz="1400" dirty="0" smtClean="0">
              <a:solidFill>
                <a:srgbClr val="49C85B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sz="1400" dirty="0" smtClean="0">
                <a:solidFill>
                  <a:srgbClr val="49C85B"/>
                </a:solidFill>
                <a:latin typeface="小塚ゴシック Pr6N M"/>
                <a:ea typeface="小塚ゴシック Pr6N M"/>
                <a:cs typeface="小塚ゴシック Pr6N M"/>
              </a:rPr>
              <a:t>医療</a:t>
            </a:r>
            <a:endParaRPr lang="en-US" altLang="ja-JP" sz="1400" dirty="0" smtClean="0">
              <a:solidFill>
                <a:srgbClr val="49C85B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sz="1400" dirty="0" smtClean="0">
                <a:solidFill>
                  <a:srgbClr val="49C85B"/>
                </a:solidFill>
                <a:latin typeface="小塚ゴシック Pr6N M"/>
                <a:ea typeface="小塚ゴシック Pr6N M"/>
                <a:cs typeface="小塚ゴシック Pr6N M"/>
              </a:rPr>
              <a:t>教育</a:t>
            </a:r>
            <a:r>
              <a:rPr lang="ja-JP" altLang="en-US" sz="1000" dirty="0" smtClean="0">
                <a:solidFill>
                  <a:srgbClr val="49C85B"/>
                </a:solidFill>
                <a:latin typeface="小塚ゴシック Pr6N M"/>
                <a:ea typeface="小塚ゴシック Pr6N M"/>
                <a:cs typeface="小塚ゴシック Pr6N M"/>
              </a:rPr>
              <a:t>等</a:t>
            </a:r>
            <a:endParaRPr lang="en-US" altLang="ja-JP" dirty="0" smtClean="0">
              <a:solidFill>
                <a:srgbClr val="49C85B"/>
              </a:solidFill>
              <a:latin typeface="小塚ゴシック Pr6N M"/>
              <a:ea typeface="小塚ゴシック Pr6N M"/>
              <a:cs typeface="小塚ゴシック Pr6N M"/>
            </a:endParaRPr>
          </a:p>
        </p:txBody>
      </p:sp>
      <p:pic>
        <p:nvPicPr>
          <p:cNvPr id="24" name="ハテナ.png" descr="/Users/meg/Desktop/特研/特研OD/アイコン/ハテナ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691" y="3119193"/>
            <a:ext cx="915309" cy="915309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5166303" y="2314121"/>
            <a:ext cx="2559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dirty="0" smtClean="0">
                <a:solidFill>
                  <a:srgbClr val="308007"/>
                </a:solidFill>
                <a:latin typeface="小塚ゴシック Pr6N M"/>
                <a:ea typeface="小塚ゴシック Pr6N M"/>
                <a:cs typeface="小塚ゴシック Pr6N M"/>
              </a:rPr>
              <a:t>S</a:t>
            </a:r>
            <a:r>
              <a:rPr lang="en-US" altLang="ja-JP" dirty="0" err="1" smtClean="0">
                <a:solidFill>
                  <a:srgbClr val="308007"/>
                </a:solidFill>
                <a:latin typeface="小塚ゴシック Pr6N M"/>
                <a:ea typeface="小塚ゴシック Pr6N M"/>
                <a:cs typeface="小塚ゴシック Pr6N M"/>
              </a:rPr>
              <a:t>abota</a:t>
            </a:r>
            <a:r>
              <a:rPr kumimoji="1" lang="en-US" altLang="ja-JP" dirty="0" smtClean="0">
                <a:solidFill>
                  <a:srgbClr val="308007"/>
                </a:solidFill>
                <a:latin typeface="小塚ゴシック Pr6N M"/>
                <a:ea typeface="小塚ゴシック Pr6N M"/>
                <a:cs typeface="小塚ゴシック Pr6N M"/>
              </a:rPr>
              <a:t> </a:t>
            </a:r>
            <a:r>
              <a:rPr kumimoji="1" lang="ja-JP" altLang="en-US" sz="1600" dirty="0" smtClean="0">
                <a:solidFill>
                  <a:srgbClr val="308007"/>
                </a:solidFill>
                <a:latin typeface="小塚ゴシック Pr6N M"/>
                <a:ea typeface="小塚ゴシック Pr6N M"/>
                <a:cs typeface="小塚ゴシック Pr6N M"/>
              </a:rPr>
              <a:t>誕生の</a:t>
            </a:r>
            <a:r>
              <a:rPr kumimoji="1" lang="en-US" altLang="ja-JP" dirty="0" smtClean="0">
                <a:solidFill>
                  <a:srgbClr val="308007"/>
                </a:solidFill>
                <a:latin typeface="小塚ゴシック Pr6N M"/>
                <a:ea typeface="小塚ゴシック Pr6N M"/>
                <a:cs typeface="小塚ゴシック Pr6N M"/>
              </a:rPr>
              <a:t> </a:t>
            </a:r>
            <a:r>
              <a:rPr kumimoji="1" lang="ja-JP" altLang="en-US" dirty="0" smtClean="0">
                <a:solidFill>
                  <a:srgbClr val="308007"/>
                </a:solidFill>
                <a:latin typeface="小塚ゴシック Pr6N M"/>
                <a:ea typeface="小塚ゴシック Pr6N M"/>
                <a:cs typeface="小塚ゴシック Pr6N M"/>
              </a:rPr>
              <a:t>キッカケ</a:t>
            </a:r>
            <a:endParaRPr kumimoji="1" lang="ja-JP" altLang="en-US" dirty="0">
              <a:solidFill>
                <a:srgbClr val="308007"/>
              </a:solidFill>
              <a:latin typeface="小塚ゴシック Pr6N M"/>
              <a:ea typeface="小塚ゴシック Pr6N M"/>
              <a:cs typeface="小塚ゴシック Pr6N M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5069983" y="2849614"/>
            <a:ext cx="4726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charset="2"/>
              <a:buChar char="l"/>
            </a:pP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鯖江市図書館の個人用学習机は、テスト期間などは満席で</a:t>
            </a:r>
            <a:r>
              <a:rPr lang="en-US" altLang="ja-JP" sz="1200" dirty="0" smtClean="0">
                <a:latin typeface="小塚ゴシック Pr6N L"/>
                <a:ea typeface="小塚ゴシック Pr6N L"/>
                <a:cs typeface="小塚ゴシック Pr6N L"/>
              </a:rPr>
              <a:t/>
            </a:r>
            <a:br>
              <a:rPr lang="en-US" altLang="ja-JP" sz="1200" dirty="0" smtClean="0">
                <a:latin typeface="小塚ゴシック Pr6N L"/>
                <a:ea typeface="小塚ゴシック Pr6N L"/>
                <a:cs typeface="小塚ゴシック Pr6N L"/>
              </a:rPr>
            </a:b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座れないこともあり女子高生の間で不満が募っていた</a:t>
            </a:r>
            <a:endParaRPr lang="en-US" altLang="ja-JP" sz="12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pPr marL="171450" indent="-171450">
              <a:buFont typeface="Wingdings" charset="2"/>
              <a:buChar char="l"/>
            </a:pPr>
            <a:endParaRPr lang="en-US" altLang="ja-JP" sz="1200" dirty="0">
              <a:latin typeface="小塚ゴシック Pr6N L"/>
              <a:ea typeface="小塚ゴシック Pr6N L"/>
              <a:cs typeface="小塚ゴシック Pr6N L"/>
            </a:endParaRPr>
          </a:p>
          <a:p>
            <a:pPr marL="171450" indent="-171450">
              <a:buFont typeface="Wingdings" charset="2"/>
              <a:buChar char="l"/>
            </a:pP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鯖江市は市民主役条例を掲げており、市民主体の</a:t>
            </a:r>
            <a:r>
              <a:rPr lang="en-US" altLang="ja-JP" sz="1200" dirty="0" smtClean="0">
                <a:latin typeface="小塚ゴシック Pr6N L"/>
                <a:ea typeface="小塚ゴシック Pr6N L"/>
                <a:cs typeface="小塚ゴシック Pr6N L"/>
              </a:rPr>
              <a:t/>
            </a:r>
            <a:br>
              <a:rPr lang="en-US" altLang="ja-JP" sz="1200" dirty="0" smtClean="0">
                <a:latin typeface="小塚ゴシック Pr6N L"/>
                <a:ea typeface="小塚ゴシック Pr6N L"/>
                <a:cs typeface="小塚ゴシック Pr6N L"/>
              </a:rPr>
            </a:b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まちづくりを提案・活動していた</a:t>
            </a:r>
            <a:endParaRPr lang="en-US" altLang="ja-JP" sz="1200" dirty="0">
              <a:latin typeface="小塚ゴシック Pr6N L"/>
              <a:ea typeface="小塚ゴシック Pr6N L"/>
              <a:cs typeface="小塚ゴシック Pr6N L"/>
            </a:endParaRPr>
          </a:p>
        </p:txBody>
      </p:sp>
      <p:pic>
        <p:nvPicPr>
          <p:cNvPr id="30" name="ひらめき.png" descr="/Users/meg/Desktop/特研/特研OD/アイコン/ひらめき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691" y="5387291"/>
            <a:ext cx="915309" cy="915309"/>
          </a:xfrm>
          <a:prstGeom prst="rect">
            <a:avLst/>
          </a:prstGeom>
          <a:noFill/>
        </p:spPr>
      </p:pic>
      <p:sp>
        <p:nvSpPr>
          <p:cNvPr id="81" name="テキスト ボックス 80"/>
          <p:cNvSpPr txBox="1"/>
          <p:nvPr/>
        </p:nvSpPr>
        <p:spPr>
          <a:xfrm>
            <a:off x="5166303" y="4624945"/>
            <a:ext cx="2786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schemeClr val="bg1"/>
                </a:solidFill>
                <a:latin typeface="小塚ゴシック Pr6N M"/>
                <a:ea typeface="小塚ゴシック Pr6N M"/>
                <a:cs typeface="小塚ゴシック Pr6N M"/>
              </a:rPr>
              <a:t>Sabota</a:t>
            </a:r>
            <a:r>
              <a:rPr kumimoji="1" lang="en-US" altLang="ja-JP" dirty="0" smtClean="0">
                <a:solidFill>
                  <a:schemeClr val="bg1"/>
                </a:solidFill>
                <a:latin typeface="小塚ゴシック Pr6N M"/>
                <a:ea typeface="小塚ゴシック Pr6N M"/>
                <a:cs typeface="小塚ゴシック Pr6N M"/>
              </a:rPr>
              <a:t> </a:t>
            </a:r>
            <a:r>
              <a:rPr lang="ja-JP" altLang="en-US" sz="1600" dirty="0" smtClean="0">
                <a:solidFill>
                  <a:schemeClr val="bg1"/>
                </a:solidFill>
                <a:latin typeface="小塚ゴシック Pr6N M"/>
                <a:ea typeface="小塚ゴシック Pr6N M"/>
                <a:cs typeface="小塚ゴシック Pr6N M"/>
              </a:rPr>
              <a:t>でこう</a:t>
            </a:r>
            <a:r>
              <a:rPr kumimoji="1" lang="en-US" altLang="ja-JP" dirty="0" smtClean="0">
                <a:solidFill>
                  <a:schemeClr val="bg1"/>
                </a:solidFill>
                <a:latin typeface="小塚ゴシック Pr6N M"/>
                <a:ea typeface="小塚ゴシック Pr6N M"/>
                <a:cs typeface="小塚ゴシック Pr6N M"/>
              </a:rPr>
              <a:t> </a:t>
            </a:r>
            <a:r>
              <a:rPr lang="ja-JP" altLang="en-US" dirty="0" smtClean="0">
                <a:solidFill>
                  <a:schemeClr val="bg1"/>
                </a:solidFill>
                <a:latin typeface="小塚ゴシック Pr6N M"/>
                <a:ea typeface="小塚ゴシック Pr6N M"/>
                <a:cs typeface="小塚ゴシック Pr6N M"/>
              </a:rPr>
              <a:t>変わった！</a:t>
            </a:r>
            <a:endParaRPr kumimoji="1" lang="ja-JP" altLang="en-US" dirty="0">
              <a:solidFill>
                <a:schemeClr val="bg1"/>
              </a:solidFill>
              <a:latin typeface="小塚ゴシック Pr6N M"/>
              <a:ea typeface="小塚ゴシック Pr6N M"/>
              <a:cs typeface="小塚ゴシック Pr6N M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5069984" y="5213871"/>
            <a:ext cx="4339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charset="2"/>
              <a:buChar char="l"/>
            </a:pP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センサーにより空席情報がリアルタイムで確認できるため</a:t>
            </a:r>
            <a:r>
              <a:rPr lang="en-US" altLang="ja-JP" sz="1200" dirty="0" smtClean="0">
                <a:latin typeface="小塚ゴシック Pr6N L"/>
                <a:ea typeface="小塚ゴシック Pr6N L"/>
                <a:cs typeface="小塚ゴシック Pr6N L"/>
              </a:rPr>
              <a:t/>
            </a:r>
            <a:br>
              <a:rPr lang="en-US" altLang="ja-JP" sz="1200" dirty="0" smtClean="0">
                <a:latin typeface="小塚ゴシック Pr6N L"/>
                <a:ea typeface="小塚ゴシック Pr6N L"/>
                <a:cs typeface="小塚ゴシック Pr6N L"/>
              </a:rPr>
            </a:b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図書館に向かう前に使用状況を確認できるようになった</a:t>
            </a:r>
            <a:endParaRPr lang="en-US" altLang="ja-JP" sz="12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endParaRPr lang="en-US" altLang="ja-JP" sz="1200" dirty="0">
              <a:latin typeface="小塚ゴシック Pr6N L"/>
              <a:ea typeface="小塚ゴシック Pr6N L"/>
              <a:cs typeface="小塚ゴシック Pr6N L"/>
            </a:endParaRPr>
          </a:p>
          <a:p>
            <a:pPr marL="171450" indent="-171450">
              <a:buFont typeface="Wingdings" charset="2"/>
              <a:buChar char="l"/>
            </a:pP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女子高生達が自ら（一部大人を巻き込んで）、機能・</a:t>
            </a:r>
            <a:endParaRPr lang="en-US" altLang="ja-JP" sz="12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r>
              <a:rPr lang="ja-JP" altLang="ja-JP" sz="1200" dirty="0">
                <a:latin typeface="小塚ゴシック Pr6N L"/>
                <a:ea typeface="小塚ゴシック Pr6N L"/>
                <a:cs typeface="小塚ゴシック Pr6N L"/>
              </a:rPr>
              <a:t>　</a:t>
            </a: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見た目共に自分たちが気に入るスマホアプリを制作する</a:t>
            </a:r>
            <a:endParaRPr lang="en-US" altLang="ja-JP" sz="12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r>
              <a:rPr lang="ja-JP" altLang="ja-JP" sz="1200" dirty="0">
                <a:latin typeface="小塚ゴシック Pr6N L"/>
                <a:ea typeface="小塚ゴシック Pr6N L"/>
                <a:cs typeface="小塚ゴシック Pr6N L"/>
              </a:rPr>
              <a:t>　</a:t>
            </a: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ことができた</a:t>
            </a:r>
            <a:endParaRPr lang="en-US" altLang="ja-JP" sz="1200" dirty="0" smtClean="0"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84" name="角丸四角形 83"/>
          <p:cNvSpPr/>
          <p:nvPr/>
        </p:nvSpPr>
        <p:spPr>
          <a:xfrm>
            <a:off x="5050292" y="2249086"/>
            <a:ext cx="4743817" cy="1840961"/>
          </a:xfrm>
          <a:prstGeom prst="roundRect">
            <a:avLst>
              <a:gd name="adj" fmla="val 10424"/>
            </a:avLst>
          </a:prstGeom>
          <a:noFill/>
          <a:ln>
            <a:solidFill>
              <a:srgbClr val="30800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タイトル 1"/>
          <p:cNvSpPr txBox="1">
            <a:spLocks/>
          </p:cNvSpPr>
          <p:nvPr/>
        </p:nvSpPr>
        <p:spPr>
          <a:xfrm>
            <a:off x="57563" y="-26855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女子高生発、図書館をもっと便利にするアプリ</a:t>
            </a:r>
            <a:endParaRPr kumimoji="1" lang="ja-JP" altLang="en-US" sz="1400" dirty="0">
              <a:solidFill>
                <a:srgbClr val="FFFFFF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57563" y="827741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By</a:t>
            </a:r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 鯖江市役所</a:t>
            </a:r>
            <a:r>
              <a:rPr lang="en-US" altLang="ja-JP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JK</a:t>
            </a:r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課</a:t>
            </a:r>
            <a:endParaRPr kumimoji="1" lang="ja-JP" altLang="en-US" sz="1400" dirty="0">
              <a:solidFill>
                <a:srgbClr val="FFFFFF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pic>
        <p:nvPicPr>
          <p:cNvPr id="2" name="スクリーンショット 2016-01-22 12.31.22.png" descr="/Users/meg/Desktop/スクリーンショット 2016-01-22 12.31.22.png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8" y="2949298"/>
            <a:ext cx="2007585" cy="3472238"/>
          </a:xfrm>
          <a:prstGeom prst="rect">
            <a:avLst/>
          </a:prstGeom>
        </p:spPr>
      </p:pic>
      <p:pic>
        <p:nvPicPr>
          <p:cNvPr id="4" name="スクリーンショット 2016-01-22 12.40.08.png" descr="/Users/meg/Desktop/スクリーンショット 2016-01-22 12.40.08.png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067" y="2238931"/>
            <a:ext cx="2060022" cy="3472238"/>
          </a:xfrm>
          <a:prstGeom prst="rect">
            <a:avLst/>
          </a:prstGeom>
        </p:spPr>
      </p:pic>
      <p:sp>
        <p:nvSpPr>
          <p:cNvPr id="38" name="角丸四角形 37"/>
          <p:cNvSpPr/>
          <p:nvPr/>
        </p:nvSpPr>
        <p:spPr>
          <a:xfrm>
            <a:off x="2544776" y="5839694"/>
            <a:ext cx="2263067" cy="583874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>
                <a:latin typeface="フォントポにほんご"/>
                <a:ea typeface="フォントポにほんご"/>
                <a:cs typeface="フォントポにほんご"/>
              </a:rPr>
              <a:t>使われている席に印がつき</a:t>
            </a:r>
            <a:endParaRPr lang="en-US" altLang="ja-JP" sz="1100" dirty="0" smtClean="0">
              <a:latin typeface="フォントポにほんご"/>
              <a:ea typeface="フォントポにほんご"/>
              <a:cs typeface="フォントポにほんご"/>
            </a:endParaRPr>
          </a:p>
          <a:p>
            <a:pPr algn="ctr"/>
            <a:r>
              <a:rPr lang="ja-JP" altLang="en-US" sz="1100" dirty="0" smtClean="0">
                <a:latin typeface="フォントポにほんご"/>
                <a:ea typeface="フォントポにほんご"/>
                <a:cs typeface="フォントポにほんご"/>
              </a:rPr>
              <a:t>利用可能な席が</a:t>
            </a:r>
            <a:endParaRPr lang="en-US" altLang="ja-JP" sz="1100" dirty="0" smtClean="0">
              <a:latin typeface="フォントポにほんご"/>
              <a:ea typeface="フォントポにほんご"/>
              <a:cs typeface="フォントポにほんご"/>
            </a:endParaRPr>
          </a:p>
          <a:p>
            <a:pPr algn="ctr"/>
            <a:r>
              <a:rPr lang="ja-JP" altLang="en-US" sz="1100" dirty="0" smtClean="0">
                <a:latin typeface="フォントポにほんご"/>
                <a:ea typeface="フォントポにほんご"/>
                <a:cs typeface="フォントポにほんご"/>
              </a:rPr>
              <a:t>リアルタイムで確認できる</a:t>
            </a:r>
            <a:endParaRPr lang="en-US" altLang="ja-JP" sz="1100" dirty="0" smtClean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37" name="直角三角形 36"/>
          <p:cNvSpPr/>
          <p:nvPr/>
        </p:nvSpPr>
        <p:spPr>
          <a:xfrm rot="540000" flipV="1">
            <a:off x="1863104" y="2766758"/>
            <a:ext cx="202211" cy="1850397"/>
          </a:xfrm>
          <a:prstGeom prst="rtTriangl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40" name="直角三角形 39"/>
          <p:cNvSpPr/>
          <p:nvPr/>
        </p:nvSpPr>
        <p:spPr>
          <a:xfrm rot="21060000">
            <a:off x="4204775" y="4219950"/>
            <a:ext cx="202211" cy="1699197"/>
          </a:xfrm>
          <a:prstGeom prst="rtTriangl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34" name="角丸四角形 33"/>
          <p:cNvSpPr/>
          <p:nvPr/>
        </p:nvSpPr>
        <p:spPr>
          <a:xfrm>
            <a:off x="65785" y="2134083"/>
            <a:ext cx="2478991" cy="715531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>
                <a:latin typeface="フォントポにほんご"/>
                <a:ea typeface="フォントポにほんご"/>
                <a:cs typeface="フォントポにほんご"/>
              </a:rPr>
              <a:t>トップ画面</a:t>
            </a:r>
            <a:endParaRPr lang="en-US" altLang="ja-JP" sz="1100" dirty="0">
              <a:latin typeface="フォントポにほんご"/>
              <a:ea typeface="フォントポにほんご"/>
              <a:cs typeface="フォントポにほんご"/>
            </a:endParaRPr>
          </a:p>
          <a:p>
            <a:pPr algn="ctr"/>
            <a:r>
              <a:rPr lang="ja-JP" altLang="en-US" sz="1100" dirty="0" smtClean="0">
                <a:latin typeface="フォントポにほんご"/>
                <a:ea typeface="フォントポにほんご"/>
                <a:cs typeface="フォントポにほんご"/>
              </a:rPr>
              <a:t>つくえなう！：空席情報</a:t>
            </a:r>
            <a:endParaRPr lang="en-US" altLang="ja-JP" sz="1100" dirty="0" smtClean="0">
              <a:latin typeface="フォントポにほんご"/>
              <a:ea typeface="フォントポにほんご"/>
              <a:cs typeface="フォントポにほんご"/>
            </a:endParaRPr>
          </a:p>
          <a:p>
            <a:pPr algn="ctr"/>
            <a:r>
              <a:rPr kumimoji="1" lang="ja-JP" altLang="en-US" sz="1100" dirty="0" smtClean="0">
                <a:latin typeface="フォントポにほんご"/>
                <a:ea typeface="フォントポにほんご"/>
                <a:cs typeface="フォントポにほんご"/>
              </a:rPr>
              <a:t>本さがし：蔵書情報</a:t>
            </a:r>
            <a:endParaRPr kumimoji="1" lang="en-US" altLang="ja-JP" sz="1100" dirty="0" smtClean="0">
              <a:latin typeface="フォントポにほんご"/>
              <a:ea typeface="フォントポにほんご"/>
              <a:cs typeface="フォントポにほんご"/>
            </a:endParaRPr>
          </a:p>
          <a:p>
            <a:pPr algn="ctr"/>
            <a:r>
              <a:rPr lang="ja-JP" altLang="en-US" sz="1100" dirty="0" smtClean="0">
                <a:latin typeface="フォントポにほんご"/>
                <a:ea typeface="フォントポにほんご"/>
                <a:cs typeface="フォントポにほんご"/>
              </a:rPr>
              <a:t>まっぷ：</a:t>
            </a:r>
            <a:r>
              <a:rPr lang="ja-JP" altLang="en-US" sz="1050" dirty="0" smtClean="0">
                <a:latin typeface="フォントポにほんご"/>
                <a:ea typeface="フォントポにほんご"/>
                <a:cs typeface="フォントポにほんご"/>
              </a:rPr>
              <a:t>近くの図書返却場所情報</a:t>
            </a:r>
            <a:endParaRPr lang="en-US" altLang="ja-JP" sz="1050" dirty="0" smtClean="0">
              <a:latin typeface="フォントポにほんご"/>
              <a:ea typeface="フォントポにほんご"/>
              <a:cs typeface="フォントポにほんご"/>
            </a:endParaRPr>
          </a:p>
        </p:txBody>
      </p:sp>
    </p:spTree>
    <p:extLst>
      <p:ext uri="{BB962C8B-B14F-4D97-AF65-F5344CB8AC3E}">
        <p14:creationId xmlns:p14="http://schemas.microsoft.com/office/powerpoint/2010/main" val="340841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0" y="6577577"/>
            <a:ext cx="9906000" cy="280423"/>
          </a:xfrm>
          <a:prstGeom prst="rect">
            <a:avLst/>
          </a:prstGeom>
          <a:solidFill>
            <a:srgbClr val="00D861"/>
          </a:solidFill>
          <a:ln w="9525" cap="flat" cmpd="sng" algn="ctr">
            <a:solidFill>
              <a:srgbClr val="00FF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0" y="0"/>
            <a:ext cx="9906000" cy="1252759"/>
          </a:xfrm>
          <a:prstGeom prst="rect">
            <a:avLst/>
          </a:prstGeom>
          <a:solidFill>
            <a:srgbClr val="00D861"/>
          </a:solidFill>
          <a:ln w="9525" cap="flat" cmpd="sng" algn="ctr">
            <a:solidFill>
              <a:srgbClr val="00FF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pic>
        <p:nvPicPr>
          <p:cNvPr id="5" name="図 4" descr="アイディア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596" y="1292394"/>
            <a:ext cx="643434" cy="643434"/>
          </a:xfrm>
          <a:prstGeom prst="rect">
            <a:avLst/>
          </a:prstGeom>
        </p:spPr>
      </p:pic>
      <p:pic>
        <p:nvPicPr>
          <p:cNvPr id="8" name="図 7" descr="受賞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573" y="2841696"/>
            <a:ext cx="643434" cy="643434"/>
          </a:xfrm>
          <a:prstGeom prst="rect">
            <a:avLst/>
          </a:prstGeom>
        </p:spPr>
      </p:pic>
      <p:pic>
        <p:nvPicPr>
          <p:cNvPr id="10" name="図 9" descr="チーム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596" y="2333781"/>
            <a:ext cx="643434" cy="643434"/>
          </a:xfrm>
          <a:prstGeom prst="rect">
            <a:avLst/>
          </a:prstGeom>
        </p:spPr>
      </p:pic>
      <p:pic>
        <p:nvPicPr>
          <p:cNvPr id="11" name="図 10" descr="パソコン作業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667" y="1745423"/>
            <a:ext cx="643434" cy="643434"/>
          </a:xfrm>
          <a:prstGeom prst="rect">
            <a:avLst/>
          </a:prstGeom>
        </p:spPr>
      </p:pic>
      <p:pic>
        <p:nvPicPr>
          <p:cNvPr id="33" name="図 32" descr="マーカー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596" y="3334378"/>
            <a:ext cx="643434" cy="643434"/>
          </a:xfrm>
          <a:prstGeom prst="rect">
            <a:avLst/>
          </a:prstGeom>
        </p:spPr>
      </p:pic>
      <p:sp>
        <p:nvSpPr>
          <p:cNvPr id="57" name="正方形/長方形 56"/>
          <p:cNvSpPr/>
          <p:nvPr/>
        </p:nvSpPr>
        <p:spPr>
          <a:xfrm>
            <a:off x="6431654" y="2982689"/>
            <a:ext cx="3307400" cy="351689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　</a:t>
            </a:r>
            <a:r>
              <a:rPr lang="en-US" altLang="ja-JP" sz="11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  </a:t>
            </a:r>
            <a:r>
              <a:rPr lang="ja-JP" altLang="en-US" sz="11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ー</a:t>
            </a:r>
            <a:endParaRPr lang="en-US" altLang="ja-JP" sz="11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5690007" y="2977215"/>
            <a:ext cx="950821" cy="357163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受賞歴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5749101" y="3485130"/>
            <a:ext cx="3396089" cy="351689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ja-JP" sz="12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　福井県鯖江市</a:t>
            </a:r>
            <a:endParaRPr lang="ja-JP" altLang="en-US" sz="12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62" name="角丸四角形 61"/>
          <p:cNvSpPr/>
          <p:nvPr/>
        </p:nvSpPr>
        <p:spPr>
          <a:xfrm>
            <a:off x="5096143" y="3479656"/>
            <a:ext cx="950821" cy="357163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地域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cxnSp>
        <p:nvCxnSpPr>
          <p:cNvPr id="67" name="直線コネクタ 66"/>
          <p:cNvCxnSpPr/>
          <p:nvPr/>
        </p:nvCxnSpPr>
        <p:spPr>
          <a:xfrm flipH="1">
            <a:off x="10565" y="1405574"/>
            <a:ext cx="4922375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 flipH="1">
            <a:off x="10565" y="2038988"/>
            <a:ext cx="4922375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 flipH="1">
            <a:off x="10565" y="6428143"/>
            <a:ext cx="4922375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角丸四角形 74"/>
          <p:cNvSpPr/>
          <p:nvPr/>
        </p:nvSpPr>
        <p:spPr>
          <a:xfrm>
            <a:off x="5084282" y="4080778"/>
            <a:ext cx="4711409" cy="2347365"/>
          </a:xfrm>
          <a:prstGeom prst="roundRect">
            <a:avLst>
              <a:gd name="adj" fmla="val 9905"/>
            </a:avLst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6" name="図 75" descr="拡声器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548" y="4159318"/>
            <a:ext cx="903101" cy="903101"/>
          </a:xfrm>
          <a:prstGeom prst="rect">
            <a:avLst/>
          </a:prstGeom>
        </p:spPr>
      </p:pic>
      <p:sp>
        <p:nvSpPr>
          <p:cNvPr id="34" name="タイトル 1"/>
          <p:cNvSpPr txBox="1">
            <a:spLocks/>
          </p:cNvSpPr>
          <p:nvPr/>
        </p:nvSpPr>
        <p:spPr>
          <a:xfrm>
            <a:off x="82465" y="384813"/>
            <a:ext cx="4749931" cy="744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4000" dirty="0">
              <a:solidFill>
                <a:schemeClr val="bg1"/>
              </a:solidFill>
              <a:latin typeface="小塚ゴシック Pro M"/>
              <a:ea typeface="小塚ゴシック Pro M"/>
              <a:cs typeface="小塚ゴシック Pro M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5767506" y="1499638"/>
            <a:ext cx="3396089" cy="351689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　　空席センサーデータ</a:t>
            </a:r>
            <a:endParaRPr lang="en-US" altLang="ja-JP" sz="1100" dirty="0" smtClean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5114549" y="1494164"/>
            <a:ext cx="1228416" cy="357163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使用データ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6342965" y="1989141"/>
            <a:ext cx="3396089" cy="351689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　　　</a:t>
            </a:r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R</a:t>
            </a:r>
            <a:r>
              <a:rPr lang="en-US" altLang="ja-JP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DF</a:t>
            </a:r>
            <a:endParaRPr lang="en-US" altLang="ja-JP" sz="12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5690006" y="1983667"/>
            <a:ext cx="1274749" cy="357163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データ形式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6095243" y="2485379"/>
            <a:ext cx="3049947" cy="351689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スマートフォンアプリ</a:t>
            </a:r>
            <a:endParaRPr kumimoji="1" lang="ja-JP" altLang="en-US" sz="12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5096142" y="2479905"/>
            <a:ext cx="1246823" cy="361791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提供形態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grpSp>
        <p:nvGrpSpPr>
          <p:cNvPr id="53" name="図形グループ 52"/>
          <p:cNvGrpSpPr/>
          <p:nvPr/>
        </p:nvGrpSpPr>
        <p:grpSpPr>
          <a:xfrm>
            <a:off x="8089329" y="250008"/>
            <a:ext cx="752743" cy="752743"/>
            <a:chOff x="8060984" y="281179"/>
            <a:chExt cx="752743" cy="752743"/>
          </a:xfrm>
        </p:grpSpPr>
        <p:sp>
          <p:nvSpPr>
            <p:cNvPr id="54" name="角丸四角形 53"/>
            <p:cNvSpPr/>
            <p:nvPr/>
          </p:nvSpPr>
          <p:spPr>
            <a:xfrm>
              <a:off x="8060984" y="281179"/>
              <a:ext cx="752743" cy="752743"/>
            </a:xfrm>
            <a:prstGeom prst="roundRect">
              <a:avLst/>
            </a:prstGeom>
            <a:noFill/>
            <a:ln w="38100">
              <a:solidFill>
                <a:srgbClr val="CCFF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8114190" y="334385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rgbClr val="CCFFCC"/>
                  </a:solidFill>
                  <a:latin typeface="小塚ゴシック Pr6N M"/>
                  <a:ea typeface="小塚ゴシック Pr6N M"/>
                  <a:cs typeface="小塚ゴシック Pr6N M"/>
                </a:rPr>
                <a:t>産業</a:t>
              </a:r>
              <a:endParaRPr lang="en-US" altLang="ja-JP" dirty="0" smtClean="0">
                <a:solidFill>
                  <a:srgbClr val="CCFFCC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CCFFCC"/>
                  </a:solidFill>
                  <a:latin typeface="小塚ゴシック Pr6N M"/>
                  <a:ea typeface="小塚ゴシック Pr6N M"/>
                  <a:cs typeface="小塚ゴシック Pr6N M"/>
                </a:rPr>
                <a:t>創出</a:t>
              </a:r>
              <a:endParaRPr kumimoji="1" lang="en-US" altLang="ja-JP" dirty="0" smtClean="0">
                <a:solidFill>
                  <a:srgbClr val="CCFFCC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grpSp>
        <p:nvGrpSpPr>
          <p:cNvPr id="56" name="図形グループ 55"/>
          <p:cNvGrpSpPr/>
          <p:nvPr/>
        </p:nvGrpSpPr>
        <p:grpSpPr>
          <a:xfrm>
            <a:off x="7172281" y="250008"/>
            <a:ext cx="752743" cy="752743"/>
            <a:chOff x="7154801" y="281179"/>
            <a:chExt cx="752743" cy="752743"/>
          </a:xfrm>
        </p:grpSpPr>
        <p:sp>
          <p:nvSpPr>
            <p:cNvPr id="59" name="角丸四角形 58"/>
            <p:cNvSpPr/>
            <p:nvPr/>
          </p:nvSpPr>
          <p:spPr>
            <a:xfrm>
              <a:off x="7154801" y="281179"/>
              <a:ext cx="752743" cy="752743"/>
            </a:xfrm>
            <a:prstGeom prst="roundRect">
              <a:avLst/>
            </a:prstGeom>
            <a:noFill/>
            <a:ln w="38100">
              <a:solidFill>
                <a:srgbClr val="CCFF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7208007" y="334385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rgbClr val="CCFFCC"/>
                  </a:solidFill>
                  <a:latin typeface="小塚ゴシック Pr6N M"/>
                  <a:ea typeface="小塚ゴシック Pr6N M"/>
                  <a:cs typeface="小塚ゴシック Pr6N M"/>
                </a:rPr>
                <a:t>少子</a:t>
              </a:r>
              <a:endParaRPr lang="en-US" altLang="ja-JP" dirty="0" smtClean="0">
                <a:solidFill>
                  <a:srgbClr val="CCFFCC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CCFFCC"/>
                  </a:solidFill>
                  <a:latin typeface="小塚ゴシック Pr6N M"/>
                  <a:ea typeface="小塚ゴシック Pr6N M"/>
                  <a:cs typeface="小塚ゴシック Pr6N M"/>
                </a:rPr>
                <a:t>高齢</a:t>
              </a:r>
              <a:endParaRPr lang="en-US" altLang="ja-JP" dirty="0" smtClean="0">
                <a:solidFill>
                  <a:srgbClr val="CCFFCC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grpSp>
        <p:nvGrpSpPr>
          <p:cNvPr id="69" name="図形グループ 68"/>
          <p:cNvGrpSpPr/>
          <p:nvPr/>
        </p:nvGrpSpPr>
        <p:grpSpPr>
          <a:xfrm>
            <a:off x="6255233" y="250008"/>
            <a:ext cx="752743" cy="752743"/>
            <a:chOff x="6255233" y="281179"/>
            <a:chExt cx="752743" cy="752743"/>
          </a:xfrm>
        </p:grpSpPr>
        <p:sp>
          <p:nvSpPr>
            <p:cNvPr id="70" name="角丸四角形 69"/>
            <p:cNvSpPr/>
            <p:nvPr/>
          </p:nvSpPr>
          <p:spPr>
            <a:xfrm>
              <a:off x="6255233" y="281179"/>
              <a:ext cx="752743" cy="752743"/>
            </a:xfrm>
            <a:prstGeom prst="roundRect">
              <a:avLst/>
            </a:prstGeom>
            <a:noFill/>
            <a:ln w="38100">
              <a:solidFill>
                <a:srgbClr val="CCFF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6308439" y="334385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CCFFCC"/>
                  </a:solidFill>
                  <a:latin typeface="小塚ゴシック Pr6N M"/>
                  <a:ea typeface="小塚ゴシック Pr6N M"/>
                  <a:cs typeface="小塚ゴシック Pr6N M"/>
                </a:rPr>
                <a:t>防災</a:t>
              </a:r>
              <a:endParaRPr kumimoji="1" lang="en-US" altLang="ja-JP" dirty="0" smtClean="0">
                <a:solidFill>
                  <a:srgbClr val="CCFFCC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CCFFCC"/>
                  </a:solidFill>
                  <a:latin typeface="小塚ゴシック Pr6N M"/>
                  <a:ea typeface="小塚ゴシック Pr6N M"/>
                  <a:cs typeface="小塚ゴシック Pr6N M"/>
                </a:rPr>
                <a:t>減災</a:t>
              </a:r>
              <a:endParaRPr kumimoji="1" lang="ja-JP" altLang="en-US" dirty="0">
                <a:solidFill>
                  <a:srgbClr val="CCFFCC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sp>
        <p:nvSpPr>
          <p:cNvPr id="73" name="角丸四角形 72"/>
          <p:cNvSpPr/>
          <p:nvPr/>
        </p:nvSpPr>
        <p:spPr>
          <a:xfrm>
            <a:off x="9006672" y="250008"/>
            <a:ext cx="752743" cy="75274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9059584" y="259585"/>
            <a:ext cx="6848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rgbClr val="49C85B"/>
                </a:solidFill>
                <a:latin typeface="小塚ゴシック Pr6N M"/>
                <a:ea typeface="小塚ゴシック Pr6N M"/>
                <a:cs typeface="小塚ゴシック Pr6N M"/>
              </a:rPr>
              <a:t>防犯</a:t>
            </a:r>
            <a:endParaRPr lang="en-US" altLang="ja-JP" sz="1400" dirty="0" smtClean="0">
              <a:solidFill>
                <a:srgbClr val="49C85B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sz="1400" dirty="0" smtClean="0">
                <a:solidFill>
                  <a:srgbClr val="49C85B"/>
                </a:solidFill>
                <a:latin typeface="小塚ゴシック Pr6N M"/>
                <a:ea typeface="小塚ゴシック Pr6N M"/>
                <a:cs typeface="小塚ゴシック Pr6N M"/>
              </a:rPr>
              <a:t>医療</a:t>
            </a:r>
            <a:endParaRPr lang="en-US" altLang="ja-JP" sz="1400" dirty="0" smtClean="0">
              <a:solidFill>
                <a:srgbClr val="49C85B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sz="1400" dirty="0" smtClean="0">
                <a:solidFill>
                  <a:srgbClr val="49C85B"/>
                </a:solidFill>
                <a:latin typeface="小塚ゴシック Pr6N M"/>
                <a:ea typeface="小塚ゴシック Pr6N M"/>
                <a:cs typeface="小塚ゴシック Pr6N M"/>
              </a:rPr>
              <a:t>教育</a:t>
            </a:r>
            <a:r>
              <a:rPr lang="ja-JP" altLang="en-US" sz="1000" dirty="0" smtClean="0">
                <a:solidFill>
                  <a:srgbClr val="49C85B"/>
                </a:solidFill>
                <a:latin typeface="小塚ゴシック Pr6N M"/>
                <a:ea typeface="小塚ゴシック Pr6N M"/>
                <a:cs typeface="小塚ゴシック Pr6N M"/>
              </a:rPr>
              <a:t>等</a:t>
            </a:r>
            <a:endParaRPr lang="en-US" altLang="ja-JP" dirty="0" smtClean="0">
              <a:solidFill>
                <a:srgbClr val="49C85B"/>
              </a:solidFill>
              <a:latin typeface="小塚ゴシック Pr6N M"/>
              <a:ea typeface="小塚ゴシック Pr6N M"/>
              <a:cs typeface="小塚ゴシック Pr6N M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5988455" y="4173757"/>
            <a:ext cx="3775393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ja-JP" altLang="en-US" sz="2800" dirty="0" smtClean="0">
                <a:solidFill>
                  <a:srgbClr val="008000"/>
                </a:solidFill>
                <a:latin typeface="フォントポにほんご"/>
                <a:ea typeface="フォントポにほんご"/>
                <a:cs typeface="フォントポにほんご"/>
              </a:rPr>
              <a:t>改革にお金はいらない</a:t>
            </a:r>
            <a:endParaRPr kumimoji="1" lang="ja-JP" altLang="en-US" sz="2800" dirty="0">
              <a:solidFill>
                <a:srgbClr val="008000"/>
              </a:solidFill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114549" y="5008051"/>
            <a:ext cx="4649299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　「問題を解決するために新しいものをつくる」ということに対して、お金がかかると思う人は少なくないだろう。しかし</a:t>
            </a:r>
            <a:r>
              <a:rPr lang="en-US" altLang="en-US" sz="1200" dirty="0" err="1" smtClean="0">
                <a:latin typeface="小塚ゴシック Pr6N L"/>
                <a:ea typeface="小塚ゴシック Pr6N L"/>
                <a:cs typeface="小塚ゴシック Pr6N L"/>
              </a:rPr>
              <a:t>Sabot</a:t>
            </a:r>
            <a:r>
              <a:rPr lang="en-US" altLang="ja-JP" sz="1200" dirty="0" err="1" smtClean="0">
                <a:latin typeface="小塚ゴシック Pr6N L"/>
                <a:ea typeface="小塚ゴシック Pr6N L"/>
                <a:cs typeface="小塚ゴシック Pr6N L"/>
              </a:rPr>
              <a:t>a</a:t>
            </a:r>
            <a:r>
              <a:rPr lang="en-US" altLang="en-US" sz="1200" dirty="0" err="1" smtClean="0">
                <a:latin typeface="小塚ゴシック Pr6N L"/>
                <a:ea typeface="小塚ゴシック Pr6N L"/>
                <a:cs typeface="小塚ゴシック Pr6N L"/>
              </a:rPr>
              <a:t>に</a:t>
            </a: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使われている赤外線センサーは</a:t>
            </a:r>
            <a:r>
              <a:rPr lang="en-US" altLang="ja-JP" sz="1200" dirty="0" smtClean="0">
                <a:latin typeface="小塚ゴシック Pr6N L"/>
                <a:ea typeface="小塚ゴシック Pr6N L"/>
                <a:cs typeface="小塚ゴシック Pr6N L"/>
              </a:rPr>
              <a:t>1</a:t>
            </a: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つ</a:t>
            </a:r>
            <a:r>
              <a:rPr lang="en-US" altLang="ja-JP" sz="1200" dirty="0" smtClean="0">
                <a:latin typeface="小塚ゴシック Pr6N L"/>
                <a:ea typeface="小塚ゴシック Pr6N L"/>
                <a:cs typeface="小塚ゴシック Pr6N L"/>
              </a:rPr>
              <a:t>400</a:t>
            </a: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円、改良後に使われている光センサーは</a:t>
            </a:r>
            <a:r>
              <a:rPr lang="en-US" altLang="ja-JP" sz="1200" dirty="0" smtClean="0">
                <a:latin typeface="小塚ゴシック Pr6N L"/>
                <a:ea typeface="小塚ゴシック Pr6N L"/>
                <a:cs typeface="小塚ゴシック Pr6N L"/>
              </a:rPr>
              <a:t>1</a:t>
            </a: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つ</a:t>
            </a:r>
            <a:r>
              <a:rPr lang="en-US" altLang="ja-JP" sz="1200" dirty="0" smtClean="0">
                <a:latin typeface="小塚ゴシック Pr6N L"/>
                <a:ea typeface="小塚ゴシック Pr6N L"/>
                <a:cs typeface="小塚ゴシック Pr6N L"/>
              </a:rPr>
              <a:t>45</a:t>
            </a: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円、</a:t>
            </a:r>
            <a:r>
              <a:rPr lang="en-US" altLang="ja-JP" sz="1200" dirty="0" smtClean="0">
                <a:latin typeface="小塚ゴシック Pr6N L"/>
                <a:ea typeface="小塚ゴシック Pr6N L"/>
                <a:cs typeface="小塚ゴシック Pr6N L"/>
              </a:rPr>
              <a:t>11</a:t>
            </a: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台のセンサーの情報を集約する</a:t>
            </a:r>
            <a:r>
              <a:rPr lang="en-US" altLang="ja-JP" sz="1200" dirty="0" smtClean="0">
                <a:latin typeface="小塚ゴシック Pr6N L"/>
                <a:ea typeface="小塚ゴシック Pr6N L"/>
                <a:cs typeface="小塚ゴシック Pr6N L"/>
              </a:rPr>
              <a:t>1</a:t>
            </a: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番高い部品でも</a:t>
            </a:r>
            <a:r>
              <a:rPr lang="en-US" altLang="ja-JP" sz="1200" dirty="0" smtClean="0">
                <a:latin typeface="小塚ゴシック Pr6N L"/>
                <a:ea typeface="小塚ゴシック Pr6N L"/>
                <a:cs typeface="小塚ゴシック Pr6N L"/>
              </a:rPr>
              <a:t>1</a:t>
            </a: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つ</a:t>
            </a:r>
            <a:r>
              <a:rPr lang="en-US" altLang="ja-JP" sz="1200" dirty="0" smtClean="0">
                <a:latin typeface="小塚ゴシック Pr6N L"/>
                <a:ea typeface="小塚ゴシック Pr6N L"/>
                <a:cs typeface="小塚ゴシック Pr6N L"/>
              </a:rPr>
              <a:t>3000</a:t>
            </a: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円と、意外と安価なものが多い。改革に必要なのはお金ではなく、問題解決への発想力なのかもしれない。</a:t>
            </a:r>
            <a:r>
              <a:rPr lang="ja-JP" altLang="ja-JP" sz="1200" dirty="0">
                <a:latin typeface="小塚ゴシック Pr6N L"/>
                <a:ea typeface="小塚ゴシック Pr6N L"/>
                <a:cs typeface="小塚ゴシック Pr6N L"/>
              </a:rPr>
              <a:t>　</a:t>
            </a:r>
            <a:endParaRPr lang="en-US" altLang="ja-JP" sz="1200" dirty="0" smtClean="0"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-77458" y="1499638"/>
            <a:ext cx="5131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008000"/>
                </a:solidFill>
                <a:latin typeface="小塚ゴシック Pro M"/>
                <a:ea typeface="小塚ゴシック Pro M"/>
                <a:cs typeface="小塚ゴシック Pro M"/>
              </a:rPr>
              <a:t> 女子高生発信の</a:t>
            </a:r>
            <a:r>
              <a:rPr lang="en-US" altLang="ja-JP" sz="2400" dirty="0" smtClean="0">
                <a:solidFill>
                  <a:srgbClr val="008000"/>
                </a:solidFill>
                <a:latin typeface="小塚ゴシック Pro M"/>
                <a:ea typeface="小塚ゴシック Pro M"/>
                <a:cs typeface="小塚ゴシック Pro M"/>
              </a:rPr>
              <a:t>”</a:t>
            </a:r>
            <a:r>
              <a:rPr lang="ja-JP" altLang="en-US" sz="2400" dirty="0" smtClean="0">
                <a:solidFill>
                  <a:srgbClr val="008000"/>
                </a:solidFill>
                <a:latin typeface="小塚ゴシック Pro M"/>
                <a:ea typeface="小塚ゴシック Pro M"/>
                <a:cs typeface="小塚ゴシック Pro M"/>
              </a:rPr>
              <a:t>ゆるい</a:t>
            </a:r>
            <a:r>
              <a:rPr lang="en-US" altLang="ja-JP" sz="2400" dirty="0" smtClean="0">
                <a:solidFill>
                  <a:srgbClr val="008000"/>
                </a:solidFill>
                <a:latin typeface="小塚ゴシック Pro M"/>
                <a:ea typeface="小塚ゴシック Pro M"/>
                <a:cs typeface="小塚ゴシック Pro M"/>
              </a:rPr>
              <a:t>”</a:t>
            </a:r>
            <a:r>
              <a:rPr lang="ja-JP" altLang="en-US" sz="2400" dirty="0" smtClean="0">
                <a:solidFill>
                  <a:srgbClr val="008000"/>
                </a:solidFill>
                <a:latin typeface="小塚ゴシック Pro M"/>
                <a:ea typeface="小塚ゴシック Pro M"/>
                <a:cs typeface="小塚ゴシック Pro M"/>
              </a:rPr>
              <a:t>まちづくり</a:t>
            </a:r>
            <a:endParaRPr lang="en-US" altLang="ja-JP" sz="2400" dirty="0">
              <a:solidFill>
                <a:srgbClr val="008000"/>
              </a:solidFill>
              <a:latin typeface="小塚ゴシック Pro M"/>
              <a:ea typeface="小塚ゴシック Pro M"/>
              <a:cs typeface="小塚ゴシック Pro M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15840" y="2071360"/>
            <a:ext cx="5030733" cy="44873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5000"/>
              </a:lnSpc>
            </a:pP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　鯖江市役所</a:t>
            </a:r>
            <a:r>
              <a:rPr lang="en-US" altLang="ja-JP" sz="1200" dirty="0" smtClean="0">
                <a:latin typeface="小塚ゴシック Pr6N L"/>
                <a:ea typeface="小塚ゴシック Pr6N L"/>
                <a:cs typeface="小塚ゴシック Pr6N L"/>
              </a:rPr>
              <a:t>JK</a:t>
            </a: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課とは、「市</a:t>
            </a:r>
            <a:endParaRPr lang="en-US" altLang="ja-JP" sz="12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pPr>
              <a:lnSpc>
                <a:spcPct val="105000"/>
              </a:lnSpc>
            </a:pP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民主役条例」を制定する鯖江</a:t>
            </a:r>
            <a:endParaRPr lang="en-US" altLang="ja-JP" sz="12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pPr>
              <a:lnSpc>
                <a:spcPct val="105000"/>
              </a:lnSpc>
            </a:pP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市でつくられた、</a:t>
            </a:r>
            <a:r>
              <a:rPr lang="en-US" altLang="ja-JP" sz="1200" dirty="0" smtClean="0">
                <a:latin typeface="小塚ゴシック Pr6N L"/>
                <a:ea typeface="小塚ゴシック Pr6N L"/>
                <a:cs typeface="小塚ゴシック Pr6N L"/>
              </a:rPr>
              <a:t>JK</a:t>
            </a: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（女子高</a:t>
            </a:r>
            <a:endParaRPr lang="en-US" altLang="ja-JP" sz="12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pPr>
              <a:lnSpc>
                <a:spcPct val="105000"/>
              </a:lnSpc>
            </a:pP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生）が主役となって地域活性</a:t>
            </a:r>
            <a:endParaRPr lang="en-US" altLang="ja-JP" sz="12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pPr>
              <a:lnSpc>
                <a:spcPct val="105000"/>
              </a:lnSpc>
            </a:pP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化を模索していくプロジェク</a:t>
            </a:r>
            <a:endParaRPr lang="en-US" altLang="ja-JP" sz="12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pPr>
              <a:lnSpc>
                <a:spcPct val="105000"/>
              </a:lnSpc>
            </a:pP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トだ。</a:t>
            </a:r>
            <a:r>
              <a:rPr lang="en-US" altLang="ja-JP" sz="1200" dirty="0" err="1" smtClean="0">
                <a:latin typeface="小塚ゴシック Pr6N L"/>
                <a:ea typeface="小塚ゴシック Pr6N L"/>
                <a:cs typeface="小塚ゴシック Pr6N L"/>
              </a:rPr>
              <a:t>Sabota</a:t>
            </a: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は彼女達による</a:t>
            </a:r>
            <a:endParaRPr lang="en-US" altLang="ja-JP" sz="12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pPr>
              <a:lnSpc>
                <a:spcPct val="105000"/>
              </a:lnSpc>
            </a:pP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鯖江市図書館を</a:t>
            </a:r>
            <a:r>
              <a:rPr lang="ja-JP" altLang="en-US" sz="1200" dirty="0">
                <a:latin typeface="小塚ゴシック Pr6N L"/>
                <a:ea typeface="小塚ゴシック Pr6N L"/>
                <a:cs typeface="小塚ゴシック Pr6N L"/>
              </a:rPr>
              <a:t>より便利</a:t>
            </a: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に</a:t>
            </a:r>
            <a:endParaRPr lang="en-US" altLang="ja-JP" sz="12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pPr>
              <a:lnSpc>
                <a:spcPct val="105000"/>
              </a:lnSpc>
            </a:pP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利用するためのスマホアプリ</a:t>
            </a:r>
            <a:endParaRPr lang="en-US" altLang="ja-JP" sz="12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pPr>
              <a:lnSpc>
                <a:spcPct val="105000"/>
              </a:lnSpc>
            </a:pP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である。</a:t>
            </a:r>
            <a:endParaRPr lang="en-US" altLang="ja-JP" sz="12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pPr>
              <a:lnSpc>
                <a:spcPct val="105000"/>
              </a:lnSpc>
            </a:pPr>
            <a:r>
              <a:rPr lang="en-US" altLang="ja-JP" sz="1200" dirty="0" err="1" smtClean="0">
                <a:latin typeface="小塚ゴシック Pr6N L"/>
                <a:ea typeface="小塚ゴシック Pr6N L"/>
                <a:cs typeface="小塚ゴシック Pr6N L"/>
              </a:rPr>
              <a:t>Sabota</a:t>
            </a: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で使われているオープ</a:t>
            </a:r>
            <a:endParaRPr lang="en-US" altLang="ja-JP" sz="12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pPr>
              <a:lnSpc>
                <a:spcPct val="105000"/>
              </a:lnSpc>
            </a:pP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ンデータは、蔵書情報と、個人用学習机の空き情報である。特に空き机情報については新たに机にセンサーを設置し、リアルタイムの情報をオープンデータ化するところまで実現している。</a:t>
            </a:r>
            <a:endParaRPr lang="en-US" altLang="ja-JP" sz="1200" dirty="0">
              <a:latin typeface="小塚ゴシック Pr6N L"/>
              <a:ea typeface="小塚ゴシック Pr6N L"/>
              <a:cs typeface="小塚ゴシック Pr6N L"/>
            </a:endParaRPr>
          </a:p>
          <a:p>
            <a:pPr>
              <a:lnSpc>
                <a:spcPct val="105000"/>
              </a:lnSpc>
            </a:pP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女子高生を主役に、市役所をはじめ、大学やメディア、市民団体等の大人たちのサポートで</a:t>
            </a:r>
            <a:r>
              <a:rPr lang="ja-JP" altLang="ja-JP" sz="1200" dirty="0" smtClean="0">
                <a:latin typeface="小塚ゴシック Pr6N L"/>
                <a:ea typeface="小塚ゴシック Pr6N L"/>
                <a:cs typeface="小塚ゴシック Pr6N L"/>
              </a:rPr>
              <a:t>S</a:t>
            </a:r>
            <a:r>
              <a:rPr lang="en-US" altLang="ja-JP" sz="1200" dirty="0" err="1" smtClean="0">
                <a:latin typeface="小塚ゴシック Pr6N L"/>
                <a:ea typeface="小塚ゴシック Pr6N L"/>
                <a:cs typeface="小塚ゴシック Pr6N L"/>
              </a:rPr>
              <a:t>abota</a:t>
            </a: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は作られている。</a:t>
            </a:r>
            <a:r>
              <a:rPr lang="ja-JP" altLang="en-US" sz="1200" dirty="0">
                <a:latin typeface="小塚ゴシック Pr6N L"/>
                <a:ea typeface="小塚ゴシック Pr6N L"/>
                <a:cs typeface="小塚ゴシック Pr6N L"/>
              </a:rPr>
              <a:t>地元</a:t>
            </a: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に本社を</a:t>
            </a:r>
            <a:r>
              <a:rPr lang="ja-JP" altLang="en-US" sz="1200" dirty="0">
                <a:latin typeface="小塚ゴシック Pr6N L"/>
                <a:ea typeface="小塚ゴシック Pr6N L"/>
                <a:cs typeface="小塚ゴシック Pr6N L"/>
              </a:rPr>
              <a:t>構える</a:t>
            </a: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モバイルアプリ開発企業</a:t>
            </a:r>
            <a:r>
              <a:rPr lang="ja-JP" altLang="en-US" sz="1200" dirty="0">
                <a:latin typeface="小塚ゴシック Pr6N L"/>
                <a:ea typeface="小塚ゴシック Pr6N L"/>
                <a:cs typeface="小塚ゴシック Pr6N L"/>
              </a:rPr>
              <a:t>が</a:t>
            </a: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アプリ制作のための基礎知識講座を開き、東京の企業がセンサー設置からアプリへ情報を渡す基盤作りを手助けしている。市民によるまちづくり、事業者との連携は共にオープンデータ利活用におけるキーワードである。</a:t>
            </a:r>
            <a:endParaRPr lang="en-US" altLang="ja-JP" sz="12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pPr>
              <a:lnSpc>
                <a:spcPct val="105000"/>
              </a:lnSpc>
            </a:pP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彼女たちのまちづくりはどれも</a:t>
            </a:r>
            <a:r>
              <a:rPr lang="en-US" altLang="ja-JP" sz="1200" dirty="0" smtClean="0">
                <a:latin typeface="小塚ゴシック Pr6N L"/>
                <a:ea typeface="小塚ゴシック Pr6N L"/>
                <a:cs typeface="小塚ゴシック Pr6N L"/>
              </a:rPr>
              <a:t>”</a:t>
            </a: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ゆるく</a:t>
            </a:r>
            <a:r>
              <a:rPr lang="en-US" altLang="ja-JP" sz="1200" dirty="0" smtClean="0">
                <a:latin typeface="小塚ゴシック Pr6N L"/>
                <a:ea typeface="小塚ゴシック Pr6N L"/>
                <a:cs typeface="小塚ゴシック Pr6N L"/>
              </a:rPr>
              <a:t>”</a:t>
            </a: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、かわいさや楽しさを重視している。鯖江市はそのような若者や市民の声を受け入れ、反映させサービスを実現させているのである。</a:t>
            </a:r>
            <a:endParaRPr lang="en-US" altLang="ja-JP" sz="1200" dirty="0" smtClean="0"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48" name="タイトル 1"/>
          <p:cNvSpPr txBox="1">
            <a:spLocks/>
          </p:cNvSpPr>
          <p:nvPr/>
        </p:nvSpPr>
        <p:spPr>
          <a:xfrm>
            <a:off x="45111" y="238812"/>
            <a:ext cx="5828639" cy="744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ja-JP" sz="3600" dirty="0" smtClean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S</a:t>
            </a:r>
            <a:r>
              <a:rPr lang="en-US" altLang="ja-JP" sz="3600" dirty="0" err="1" smtClean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abota</a:t>
            </a:r>
            <a:r>
              <a:rPr lang="ja-JP" altLang="en-US" sz="3600" dirty="0" smtClean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つくえなう！</a:t>
            </a:r>
            <a:endParaRPr lang="ja-JP" altLang="en-US" sz="3600" dirty="0">
              <a:solidFill>
                <a:schemeClr val="bg1"/>
              </a:solidFill>
              <a:latin typeface="小塚ゴシック Pro M"/>
              <a:ea typeface="小塚ゴシック Pro M"/>
              <a:cs typeface="小塚ゴシック Pro M"/>
            </a:endParaRPr>
          </a:p>
        </p:txBody>
      </p:sp>
      <p:sp>
        <p:nvSpPr>
          <p:cNvPr id="49" name="タイトル 1"/>
          <p:cNvSpPr txBox="1">
            <a:spLocks/>
          </p:cNvSpPr>
          <p:nvPr/>
        </p:nvSpPr>
        <p:spPr>
          <a:xfrm>
            <a:off x="57563" y="827741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By</a:t>
            </a:r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 鯖江市役所</a:t>
            </a:r>
            <a:r>
              <a:rPr lang="en-US" altLang="ja-JP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JK</a:t>
            </a:r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課</a:t>
            </a:r>
            <a:endParaRPr kumimoji="1" lang="ja-JP" altLang="en-US" sz="1400" dirty="0">
              <a:solidFill>
                <a:srgbClr val="FFFFFF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sp>
        <p:nvSpPr>
          <p:cNvPr id="65" name="タイトル 1"/>
          <p:cNvSpPr txBox="1">
            <a:spLocks/>
          </p:cNvSpPr>
          <p:nvPr/>
        </p:nvSpPr>
        <p:spPr>
          <a:xfrm>
            <a:off x="57563" y="-26855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女子高生発、図書館をもっと便利にするアプリ</a:t>
            </a:r>
            <a:endParaRPr kumimoji="1" lang="ja-JP" altLang="en-US" sz="1400" dirty="0">
              <a:solidFill>
                <a:srgbClr val="FFFFFF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pic>
        <p:nvPicPr>
          <p:cNvPr id="2" name="鯖江市役所JK課.jpg" descr="/Users/meg/Desktop/特研/特研OD/Sabota/鯖江市役所JK課.jpg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837" y="2084905"/>
            <a:ext cx="2777103" cy="1923144"/>
          </a:xfrm>
          <a:prstGeom prst="rect">
            <a:avLst/>
          </a:prstGeom>
        </p:spPr>
      </p:pic>
      <p:sp>
        <p:nvSpPr>
          <p:cNvPr id="45" name="角丸四角形 44"/>
          <p:cNvSpPr/>
          <p:nvPr/>
        </p:nvSpPr>
        <p:spPr>
          <a:xfrm>
            <a:off x="3019014" y="2101776"/>
            <a:ext cx="1913926" cy="357163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dirty="0" smtClean="0">
                <a:latin typeface="フォントポにほんご"/>
                <a:ea typeface="フォントポにほんご"/>
                <a:cs typeface="フォントポにほんご"/>
              </a:rPr>
              <a:t>J</a:t>
            </a:r>
            <a:r>
              <a:rPr lang="en-US" altLang="ja-JP" sz="1050" dirty="0" smtClean="0">
                <a:latin typeface="フォントポにほんご"/>
                <a:ea typeface="フォントポにほんご"/>
                <a:cs typeface="フォントポにほんご"/>
              </a:rPr>
              <a:t>K</a:t>
            </a:r>
            <a:r>
              <a:rPr lang="ja-JP" altLang="en-US" sz="1050" dirty="0" smtClean="0">
                <a:latin typeface="フォントポにほんご"/>
                <a:ea typeface="フォントポにほんご"/>
                <a:cs typeface="フォントポにほんご"/>
              </a:rPr>
              <a:t>課と一般財団法人による意見交換の様子</a:t>
            </a:r>
            <a:endParaRPr kumimoji="1" lang="ja-JP" altLang="en-US" sz="105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</p:spTree>
    <p:extLst>
      <p:ext uri="{BB962C8B-B14F-4D97-AF65-F5344CB8AC3E}">
        <p14:creationId xmlns:p14="http://schemas.microsoft.com/office/powerpoint/2010/main" val="117609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A4 210 x 297 mm</PresentationFormat>
  <Paragraphs>71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ＭＳ Ｐゴシック</vt:lpstr>
      <vt:lpstr>ヒラギノ角ゴ Pro W3</vt:lpstr>
      <vt:lpstr>フォントポにほんご</vt:lpstr>
      <vt:lpstr>小塚ゴシック Pr6N L</vt:lpstr>
      <vt:lpstr>小塚ゴシック Pr6N M</vt:lpstr>
      <vt:lpstr>小塚ゴシック Pr6N R</vt:lpstr>
      <vt:lpstr>小塚ゴシック Pro M</vt:lpstr>
      <vt:lpstr>Arial</vt:lpstr>
      <vt:lpstr>Calibri</vt:lpstr>
      <vt:lpstr>Corbel</vt:lpstr>
      <vt:lpstr>Wingdings</vt:lpstr>
      <vt:lpstr>ホワイト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2018-02-21T08:08:57Z</dcterms:created>
  <dcterms:modified xsi:type="dcterms:W3CDTF">2018-02-21T08:09:03Z</dcterms:modified>
</cp:coreProperties>
</file>