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7" r:id="rId2"/>
    <p:sldId id="256" r:id="rId3"/>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D762"/>
    <a:srgbClr val="6633FF"/>
    <a:srgbClr val="663399"/>
    <a:srgbClr val="6633CC"/>
    <a:srgbClr val="6600FF"/>
    <a:srgbClr val="9933FF"/>
    <a:srgbClr val="CC6666"/>
    <a:srgbClr val="FF3333"/>
    <a:srgbClr val="FF66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041" autoAdjust="0"/>
  </p:normalViewPr>
  <p:slideViewPr>
    <p:cSldViewPr snapToGrid="0" snapToObjects="1">
      <p:cViewPr varScale="1">
        <p:scale>
          <a:sx n="72" d="100"/>
          <a:sy n="72" d="100"/>
        </p:scale>
        <p:origin x="1068" y="6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file://localhost/Users/meg/Desktop/%E3%82%B9%E3%82%AF%E3%83%AA%E3%83%BC%E3%83%B3%E3%82%B7%E3%83%A7%E3%83%83%E3%83%88%202016-01-06%209.53.22.png" TargetMode="External"/><Relationship Id="rId7" Type="http://schemas.openxmlformats.org/officeDocument/2006/relationships/image" Target="file://localhost/Users/meg/Desktop/%E7%89%B9%E7%A0%94/%E7%89%B9%E7%A0%94OD/%E3%82%A2%E3%82%A4%E3%82%B3%E3%83%B3/%E3%83%8F%E3%83%86%E3%83%8A.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3%82%B9%E3%82%AF%E3%83%AA%E3%83%BC%E3%83%B3%E3%82%B7%E3%83%A7%E3%83%83%E3%83%88%202016-01-06%209.56.45.png" TargetMode="External"/><Relationship Id="rId4" Type="http://schemas.openxmlformats.org/officeDocument/2006/relationships/image" Target="../media/image2.png"/><Relationship Id="rId9" Type="http://schemas.openxmlformats.org/officeDocument/2006/relationships/image" Target="file://localhost/Users/meg/Desktop/%E7%89%B9%E7%A0%94/%E7%89%B9%E7%A0%94OD/%E3%82%A2%E3%82%A4%E3%82%B3%E3%83%B3/%E3%81%B2%E3%82%89%E3%82%81%E3%81%8D.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file://localhost/Users/meg/Desktop/%E7%89%B9%E7%A0%94/%E7%89%B9%E7%A0%94OD/%E9%AF%96%E6%B1%9F%E3%83%8F%E3%82%99%E3%82%B9%E3%83%A2%E3%83%8B%E3%82%BF%E3%83%BC/app_flow.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スクリーンショット 2016-01-06 9.53.22.png" descr="/Users/meg/Desktop/スクリーンショット 2016-01-06 9.53.2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39932" y="2522600"/>
            <a:ext cx="3892640" cy="1866530"/>
          </a:xfrm>
          <a:prstGeom prst="rect">
            <a:avLst/>
          </a:prstGeom>
        </p:spPr>
      </p:pic>
      <p:sp>
        <p:nvSpPr>
          <p:cNvPr id="49" name="正方形/長方形 4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pic>
        <p:nvPicPr>
          <p:cNvPr id="6" name="スクリーンショット 2016-01-06 9.56.45.png" descr="/Users/meg/Desktop/スクリーンショット 2016-01-06 9.56.45.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1300154" y="4611219"/>
            <a:ext cx="3609998" cy="1911837"/>
          </a:xfrm>
          <a:prstGeom prst="rect">
            <a:avLst/>
          </a:prstGeom>
        </p:spPr>
      </p:pic>
      <p:sp>
        <p:nvSpPr>
          <p:cNvPr id="42"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鯖江バスモニター</a:t>
            </a: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乗りたいあのバスは、今どこ？</a:t>
            </a:r>
            <a:endParaRPr kumimoji="1" lang="ja-JP" altLang="en-US" sz="1400" dirty="0">
              <a:solidFill>
                <a:srgbClr val="FFFFFF"/>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鯖江市</a:t>
            </a:r>
            <a:endParaRPr kumimoji="1" lang="ja-JP" altLang="en-US" sz="1400" dirty="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grpSp>
        <p:nvGrpSpPr>
          <p:cNvPr id="53" name="図形グループ 52"/>
          <p:cNvGrpSpPr/>
          <p:nvPr/>
        </p:nvGrpSpPr>
        <p:grpSpPr>
          <a:xfrm>
            <a:off x="6255233" y="250008"/>
            <a:ext cx="752743" cy="752743"/>
            <a:chOff x="6255233" y="281179"/>
            <a:chExt cx="752743" cy="752743"/>
          </a:xfrm>
        </p:grpSpPr>
        <p:sp>
          <p:nvSpPr>
            <p:cNvPr id="54" name="角丸四角形 53"/>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6308439" y="334385"/>
              <a:ext cx="646331" cy="646331"/>
            </a:xfrm>
            <a:prstGeom prst="rect">
              <a:avLst/>
            </a:prstGeom>
            <a:noFill/>
          </p:spPr>
          <p:txBody>
            <a:bodyPr wrap="none" rtlCol="0">
              <a:spAutoFit/>
            </a:bodyPr>
            <a:lstStyle/>
            <a:p>
              <a:r>
                <a:rPr kumimoji="1" lang="ja-JP" altLang="en-US" dirty="0">
                  <a:solidFill>
                    <a:srgbClr val="CCFFCC"/>
                  </a:solidFill>
                  <a:latin typeface="小塚ゴシック Pr6N M"/>
                  <a:ea typeface="小塚ゴシック Pr6N M"/>
                  <a:cs typeface="小塚ゴシック Pr6N M"/>
                </a:rPr>
                <a:t>防災</a:t>
              </a:r>
              <a:endParaRPr kumimoji="1"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8" name="図形グループ 57"/>
          <p:cNvGrpSpPr/>
          <p:nvPr/>
        </p:nvGrpSpPr>
        <p:grpSpPr>
          <a:xfrm>
            <a:off x="8089329" y="250008"/>
            <a:ext cx="752743" cy="752743"/>
            <a:chOff x="8060984" y="281179"/>
            <a:chExt cx="752743" cy="752743"/>
          </a:xfrm>
        </p:grpSpPr>
        <p:sp>
          <p:nvSpPr>
            <p:cNvPr id="86" name="角丸四角形 85"/>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8114190" y="334385"/>
              <a:ext cx="646331" cy="646331"/>
            </a:xfrm>
            <a:prstGeom prst="rect">
              <a:avLst/>
            </a:prstGeom>
            <a:noFill/>
          </p:spPr>
          <p:txBody>
            <a:bodyPr wrap="none" rtlCol="0">
              <a:spAutoFit/>
            </a:bodyPr>
            <a:lstStyle/>
            <a:p>
              <a:r>
                <a:rPr lang="ja-JP" altLang="en-US" dirty="0">
                  <a:solidFill>
                    <a:srgbClr val="4ED762"/>
                  </a:solidFill>
                  <a:latin typeface="小塚ゴシック Pr6N M"/>
                  <a:ea typeface="小塚ゴシック Pr6N M"/>
                  <a:cs typeface="小塚ゴシック Pr6N M"/>
                </a:rPr>
                <a:t>産業</a:t>
              </a:r>
              <a:endParaRPr lang="en-US" altLang="ja-JP" dirty="0">
                <a:solidFill>
                  <a:srgbClr val="4ED762"/>
                </a:solidFill>
                <a:latin typeface="小塚ゴシック Pr6N M"/>
                <a:ea typeface="小塚ゴシック Pr6N M"/>
                <a:cs typeface="小塚ゴシック Pr6N M"/>
              </a:endParaRPr>
            </a:p>
            <a:p>
              <a:r>
                <a:rPr lang="ja-JP" altLang="en-US" dirty="0">
                  <a:solidFill>
                    <a:srgbClr val="4ED762"/>
                  </a:solidFill>
                  <a:latin typeface="小塚ゴシック Pr6N M"/>
                  <a:ea typeface="小塚ゴシック Pr6N M"/>
                  <a:cs typeface="小塚ゴシック Pr6N M"/>
                </a:rPr>
                <a:t>創出</a:t>
              </a:r>
              <a:endParaRPr kumimoji="1" lang="en-US" altLang="ja-JP" dirty="0">
                <a:solidFill>
                  <a:srgbClr val="4ED762"/>
                </a:solidFill>
                <a:latin typeface="小塚ゴシック Pr6N M"/>
                <a:ea typeface="小塚ゴシック Pr6N M"/>
                <a:cs typeface="小塚ゴシック Pr6N M"/>
              </a:endParaRPr>
            </a:p>
          </p:txBody>
        </p:sp>
      </p:grpSp>
      <p:grpSp>
        <p:nvGrpSpPr>
          <p:cNvPr id="88" name="図形グループ 87"/>
          <p:cNvGrpSpPr/>
          <p:nvPr/>
        </p:nvGrpSpPr>
        <p:grpSpPr>
          <a:xfrm>
            <a:off x="7172281" y="250008"/>
            <a:ext cx="752743" cy="752743"/>
            <a:chOff x="7154801" y="281179"/>
            <a:chExt cx="752743" cy="752743"/>
          </a:xfrm>
        </p:grpSpPr>
        <p:sp>
          <p:nvSpPr>
            <p:cNvPr id="89" name="角丸四角形 88"/>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7208007" y="334385"/>
              <a:ext cx="646331" cy="646331"/>
            </a:xfrm>
            <a:prstGeom prst="rect">
              <a:avLst/>
            </a:prstGeom>
            <a:noFill/>
          </p:spPr>
          <p:txBody>
            <a:bodyPr wrap="none" rtlCol="0">
              <a:spAutoFit/>
            </a:bodyPr>
            <a:lstStyle/>
            <a:p>
              <a:r>
                <a:rPr lang="ja-JP" altLang="en-US" dirty="0">
                  <a:solidFill>
                    <a:srgbClr val="CCFFCC"/>
                  </a:solidFill>
                  <a:latin typeface="小塚ゴシック Pr6N M"/>
                  <a:ea typeface="小塚ゴシック Pr6N M"/>
                  <a:cs typeface="小塚ゴシック Pr6N M"/>
                </a:rPr>
                <a:t>少子</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高齢</a:t>
              </a:r>
              <a:endParaRPr lang="en-US" altLang="ja-JP" dirty="0">
                <a:solidFill>
                  <a:srgbClr val="CCFFCC"/>
                </a:solidFill>
                <a:latin typeface="小塚ゴシック Pr6N M"/>
                <a:ea typeface="小塚ゴシック Pr6N M"/>
                <a:cs typeface="小塚ゴシック Pr6N M"/>
              </a:endParaRPr>
            </a:p>
          </p:txBody>
        </p:sp>
      </p:grpSp>
      <p:sp>
        <p:nvSpPr>
          <p:cNvPr id="91" name="角丸四角形 90"/>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9059584" y="259585"/>
            <a:ext cx="684803" cy="738664"/>
          </a:xfrm>
          <a:prstGeom prst="rect">
            <a:avLst/>
          </a:prstGeom>
          <a:noFill/>
        </p:spPr>
        <p:txBody>
          <a:bodyPr wrap="none" rtlCol="0">
            <a:spAutoFit/>
          </a:bodyPr>
          <a:lstStyle/>
          <a:p>
            <a:r>
              <a:rPr lang="ja-JP" altLang="en-US" sz="1400" dirty="0">
                <a:solidFill>
                  <a:srgbClr val="CCFFCC"/>
                </a:solidFill>
                <a:latin typeface="小塚ゴシック Pr6N M"/>
                <a:ea typeface="小塚ゴシック Pr6N M"/>
                <a:cs typeface="小塚ゴシック Pr6N M"/>
              </a:rPr>
              <a:t>防犯</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医療</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教育</a:t>
            </a:r>
            <a:r>
              <a:rPr lang="ja-JP" altLang="en-US" sz="1000" dirty="0">
                <a:solidFill>
                  <a:srgbClr val="CCFFCC"/>
                </a:solidFill>
                <a:latin typeface="小塚ゴシック Pr6N M"/>
                <a:ea typeface="小塚ゴシック Pr6N M"/>
                <a:cs typeface="小塚ゴシック Pr6N M"/>
              </a:rPr>
              <a:t>等</a:t>
            </a:r>
            <a:endParaRPr lang="en-US" altLang="ja-JP" dirty="0">
              <a:solidFill>
                <a:srgbClr val="CCFFCC"/>
              </a:solidFill>
              <a:latin typeface="小塚ゴシック Pr6N M"/>
              <a:ea typeface="小塚ゴシック Pr6N M"/>
              <a:cs typeface="小塚ゴシック Pr6N M"/>
            </a:endParaRPr>
          </a:p>
        </p:txBody>
      </p:sp>
      <p:sp>
        <p:nvSpPr>
          <p:cNvPr id="97" name="角丸四角形 96"/>
          <p:cNvSpPr/>
          <p:nvPr/>
        </p:nvSpPr>
        <p:spPr>
          <a:xfrm>
            <a:off x="5052210" y="4442481"/>
            <a:ext cx="4743817" cy="1982613"/>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442481"/>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a:off x="7241356" y="3996116"/>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0" name="ハテナ.png" descr="/Users/meg/Desktop/特研/特研OD/アイコン/ハテナ.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8990691" y="3204730"/>
            <a:ext cx="915309" cy="915309"/>
          </a:xfrm>
          <a:prstGeom prst="rect">
            <a:avLst/>
          </a:prstGeom>
        </p:spPr>
      </p:pic>
      <p:sp>
        <p:nvSpPr>
          <p:cNvPr id="101" name="テキスト ボックス 100"/>
          <p:cNvSpPr txBox="1"/>
          <p:nvPr/>
        </p:nvSpPr>
        <p:spPr>
          <a:xfrm>
            <a:off x="5217611" y="2409264"/>
            <a:ext cx="3673621" cy="369332"/>
          </a:xfrm>
          <a:prstGeom prst="rect">
            <a:avLst/>
          </a:prstGeom>
          <a:noFill/>
        </p:spPr>
        <p:txBody>
          <a:bodyPr wrap="none" rtlCol="0">
            <a:spAutoFit/>
          </a:bodyPr>
          <a:lstStyle/>
          <a:p>
            <a:r>
              <a:rPr lang="ja-JP" altLang="en-US" dirty="0">
                <a:solidFill>
                  <a:srgbClr val="308007"/>
                </a:solidFill>
                <a:latin typeface="小塚ゴシック Pr6N M"/>
                <a:ea typeface="小塚ゴシック Pr6N M"/>
                <a:cs typeface="小塚ゴシック Pr6N M"/>
              </a:rPr>
              <a:t>鯖江バスモニター</a:t>
            </a:r>
            <a:r>
              <a:rPr kumimoji="1" lang="en-US" altLang="ja-JP" dirty="0">
                <a:solidFill>
                  <a:srgbClr val="308007"/>
                </a:solidFill>
                <a:latin typeface="小塚ゴシック Pr6N M"/>
                <a:ea typeface="小塚ゴシック Pr6N M"/>
                <a:cs typeface="小塚ゴシック Pr6N M"/>
              </a:rPr>
              <a:t> </a:t>
            </a:r>
            <a:r>
              <a:rPr kumimoji="1" lang="ja-JP" altLang="en-US" sz="1600" dirty="0">
                <a:solidFill>
                  <a:srgbClr val="308007"/>
                </a:solidFill>
                <a:latin typeface="小塚ゴシック Pr6N M"/>
                <a:ea typeface="小塚ゴシック Pr6N M"/>
                <a:cs typeface="小塚ゴシック Pr6N M"/>
              </a:rPr>
              <a:t>誕生の</a:t>
            </a:r>
            <a:r>
              <a:rPr kumimoji="1" lang="en-US" altLang="ja-JP" dirty="0">
                <a:solidFill>
                  <a:srgbClr val="308007"/>
                </a:solidFill>
                <a:latin typeface="小塚ゴシック Pr6N M"/>
                <a:ea typeface="小塚ゴシック Pr6N M"/>
                <a:cs typeface="小塚ゴシック Pr6N M"/>
              </a:rPr>
              <a:t> </a:t>
            </a:r>
            <a:r>
              <a:rPr kumimoji="1" lang="ja-JP" altLang="en-US" dirty="0">
                <a:solidFill>
                  <a:srgbClr val="308007"/>
                </a:solidFill>
                <a:latin typeface="小塚ゴシック Pr6N M"/>
                <a:ea typeface="小塚ゴシック Pr6N M"/>
                <a:cs typeface="小塚ゴシック Pr6N M"/>
              </a:rPr>
              <a:t>キッカケ</a:t>
            </a:r>
          </a:p>
        </p:txBody>
      </p:sp>
      <p:sp>
        <p:nvSpPr>
          <p:cNvPr id="102" name="テキスト ボックス 101"/>
          <p:cNvSpPr txBox="1"/>
          <p:nvPr/>
        </p:nvSpPr>
        <p:spPr>
          <a:xfrm>
            <a:off x="5069983" y="2829653"/>
            <a:ext cx="4395749" cy="1200329"/>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バスの遅れなどの運行状況や、</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現在バスがどの辺りを走っているのかという位置情報は</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市民から見えにくかった</a:t>
            </a:r>
            <a:endParaRPr lang="en-US" altLang="ja-JP" sz="1200" dirty="0">
              <a:latin typeface="小塚ゴシック Pr6N L"/>
              <a:ea typeface="小塚ゴシック Pr6N L"/>
              <a:cs typeface="小塚ゴシック Pr6N L"/>
            </a:endParaRPr>
          </a:p>
          <a:p>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冬季では降雪による遅れなどがあり、</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市民からの苦情も多かった</a:t>
            </a:r>
            <a:endParaRPr lang="en-US" altLang="ja-JP" sz="1200" dirty="0">
              <a:latin typeface="小塚ゴシック Pr6N L"/>
              <a:ea typeface="小塚ゴシック Pr6N L"/>
              <a:cs typeface="小塚ゴシック Pr6N L"/>
            </a:endParaRPr>
          </a:p>
        </p:txBody>
      </p:sp>
      <p:pic>
        <p:nvPicPr>
          <p:cNvPr id="103" name="ひらめき.png" descr="/Users/meg/Desktop/特研/特研OD/アイコン/ひらめき.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9090963" y="5390367"/>
            <a:ext cx="915309" cy="915309"/>
          </a:xfrm>
          <a:prstGeom prst="rect">
            <a:avLst/>
          </a:prstGeom>
          <a:noFill/>
        </p:spPr>
      </p:pic>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a:solidFill>
                  <a:srgbClr val="308007"/>
                </a:solidFill>
                <a:latin typeface="小塚ゴシック Pr6N R"/>
                <a:ea typeface="小塚ゴシック Pr6N R"/>
                <a:cs typeface="小塚ゴシック Pr6N R"/>
              </a:rPr>
              <a:t>「バスがなかなか来ない</a:t>
            </a:r>
            <a:r>
              <a:rPr lang="en-US" altLang="ja-JP" sz="1600" dirty="0">
                <a:solidFill>
                  <a:srgbClr val="308007"/>
                </a:solidFill>
                <a:latin typeface="小塚ゴシック Pr6N R"/>
                <a:ea typeface="小塚ゴシック Pr6N R"/>
                <a:cs typeface="小塚ゴシック Pr6N R"/>
              </a:rPr>
              <a:t>…</a:t>
            </a:r>
            <a:r>
              <a:rPr lang="ja-JP" altLang="en-US" sz="1600" dirty="0">
                <a:solidFill>
                  <a:srgbClr val="308007"/>
                </a:solidFill>
                <a:latin typeface="小塚ゴシック Pr6N R"/>
                <a:ea typeface="小塚ゴシック Pr6N R"/>
                <a:cs typeface="小塚ゴシック Pr6N R"/>
              </a:rPr>
              <a:t>！」あきらめてタクシーに乗るべき？それとももう少し待つ？</a:t>
            </a:r>
            <a:endParaRPr lang="en-US" altLang="ja-JP" sz="1600" dirty="0">
              <a:solidFill>
                <a:srgbClr val="308007"/>
              </a:solidFill>
              <a:latin typeface="小塚ゴシック Pr6N R"/>
              <a:ea typeface="小塚ゴシック Pr6N R"/>
              <a:cs typeface="小塚ゴシック Pr6N R"/>
            </a:endParaRPr>
          </a:p>
          <a:p>
            <a:pPr algn="l"/>
            <a:r>
              <a:rPr lang="ja-JP" altLang="en-US" sz="1600" dirty="0">
                <a:solidFill>
                  <a:srgbClr val="308007"/>
                </a:solidFill>
                <a:latin typeface="小塚ゴシック Pr6N R"/>
                <a:ea typeface="小塚ゴシック Pr6N R"/>
                <a:cs typeface="小塚ゴシック Pr6N R"/>
              </a:rPr>
              <a:t>これからはそんなハラハラはありません。リアルタイムでバスの動きが確認できるブラウザアプリ。</a:t>
            </a:r>
            <a:endParaRPr lang="en-US" altLang="ja-JP" sz="1600" dirty="0">
              <a:solidFill>
                <a:srgbClr val="308007"/>
              </a:solidFill>
              <a:latin typeface="小塚ゴシック Pr6N R"/>
              <a:ea typeface="小塚ゴシック Pr6N R"/>
              <a:cs typeface="小塚ゴシック Pr6N R"/>
            </a:endParaRPr>
          </a:p>
          <a:p>
            <a:pPr algn="l"/>
            <a:r>
              <a:rPr lang="en-US" altLang="ja-JP" sz="1200" dirty="0">
                <a:solidFill>
                  <a:srgbClr val="308007"/>
                </a:solidFill>
                <a:latin typeface="小塚ゴシック Pr6N R"/>
                <a:ea typeface="小塚ゴシック Pr6N R"/>
                <a:cs typeface="小塚ゴシック Pr6N R"/>
              </a:rPr>
              <a:t>(2012</a:t>
            </a:r>
            <a:r>
              <a:rPr lang="ja-JP" altLang="en-US" sz="1200" dirty="0">
                <a:solidFill>
                  <a:srgbClr val="308007"/>
                </a:solidFill>
                <a:latin typeface="小塚ゴシック Pr6N R"/>
                <a:ea typeface="小塚ゴシック Pr6N R"/>
                <a:cs typeface="小塚ゴシック Pr6N R"/>
              </a:rPr>
              <a:t>年</a:t>
            </a:r>
            <a:r>
              <a:rPr lang="en-US" altLang="ja-JP" sz="1200" dirty="0">
                <a:solidFill>
                  <a:srgbClr val="308007"/>
                </a:solidFill>
                <a:latin typeface="小塚ゴシック Pr6N R"/>
                <a:ea typeface="小塚ゴシック Pr6N R"/>
                <a:cs typeface="小塚ゴシック Pr6N R"/>
              </a:rPr>
              <a:t>11</a:t>
            </a:r>
            <a:r>
              <a:rPr lang="ja-JP" altLang="en-US" sz="1200" dirty="0">
                <a:solidFill>
                  <a:srgbClr val="308007"/>
                </a:solidFill>
                <a:latin typeface="小塚ゴシック Pr6N R"/>
                <a:ea typeface="小塚ゴシック Pr6N R"/>
                <a:cs typeface="小塚ゴシック Pr6N R"/>
              </a:rPr>
              <a:t>月サービス開始</a:t>
            </a:r>
            <a:r>
              <a:rPr lang="en-US" altLang="ja-JP" sz="1200" dirty="0">
                <a:solidFill>
                  <a:srgbClr val="308007"/>
                </a:solidFill>
                <a:latin typeface="小塚ゴシック Pr6N R"/>
                <a:ea typeface="小塚ゴシック Pr6N R"/>
                <a:cs typeface="小塚ゴシック Pr6N R"/>
              </a:rPr>
              <a:t>)</a:t>
            </a:r>
            <a:endParaRPr lang="en-US" altLang="ja-JP" sz="1600" dirty="0">
              <a:solidFill>
                <a:srgbClr val="308007"/>
              </a:solidFill>
              <a:latin typeface="小塚ゴシック Pr6N R"/>
              <a:ea typeface="小塚ゴシック Pr6N R"/>
              <a:cs typeface="小塚ゴシック Pr6N R"/>
            </a:endParaRPr>
          </a:p>
        </p:txBody>
      </p:sp>
      <p:sp>
        <p:nvSpPr>
          <p:cNvPr id="104" name="テキスト ボックス 103"/>
          <p:cNvSpPr txBox="1"/>
          <p:nvPr/>
        </p:nvSpPr>
        <p:spPr>
          <a:xfrm>
            <a:off x="5166303" y="4518001"/>
            <a:ext cx="3900350" cy="369332"/>
          </a:xfrm>
          <a:prstGeom prst="rect">
            <a:avLst/>
          </a:prstGeom>
          <a:noFill/>
        </p:spPr>
        <p:txBody>
          <a:bodyPr wrap="none" rtlCol="0">
            <a:spAutoFit/>
          </a:bodyPr>
          <a:lstStyle/>
          <a:p>
            <a:r>
              <a:rPr lang="ja-JP" altLang="en-US" dirty="0">
                <a:solidFill>
                  <a:schemeClr val="bg1"/>
                </a:solidFill>
                <a:latin typeface="小塚ゴシック Pr6N M"/>
                <a:ea typeface="小塚ゴシック Pr6N M"/>
                <a:cs typeface="小塚ゴシック Pr6N M"/>
              </a:rPr>
              <a:t>鯖江バスモニター</a:t>
            </a:r>
            <a:r>
              <a:rPr kumimoji="1" lang="en-US" altLang="ja-JP" dirty="0">
                <a:solidFill>
                  <a:schemeClr val="bg1"/>
                </a:solidFill>
                <a:latin typeface="小塚ゴシック Pr6N M"/>
                <a:ea typeface="小塚ゴシック Pr6N M"/>
                <a:cs typeface="小塚ゴシック Pr6N M"/>
              </a:rPr>
              <a:t> </a:t>
            </a:r>
            <a:r>
              <a:rPr lang="ja-JP" altLang="en-US" sz="1600" dirty="0">
                <a:solidFill>
                  <a:schemeClr val="bg1"/>
                </a:solidFill>
                <a:latin typeface="小塚ゴシック Pr6N M"/>
                <a:ea typeface="小塚ゴシック Pr6N M"/>
                <a:cs typeface="小塚ゴシック Pr6N M"/>
              </a:rPr>
              <a:t>でこう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069984" y="5179351"/>
            <a:ext cx="4204997" cy="1200329"/>
          </a:xfrm>
          <a:prstGeom prst="rect">
            <a:avLst/>
          </a:prstGeom>
          <a:noFill/>
        </p:spPr>
        <p:txBody>
          <a:bodyPr wrap="non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市民もスマートフォンやパソコンから地図上で</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リアルタイムのバス運行情報が確認できるようになった</a:t>
            </a:r>
            <a:endParaRPr lang="en-US" altLang="ja-JP" sz="1200" dirty="0">
              <a:latin typeface="小塚ゴシック Pr6N L"/>
              <a:ea typeface="小塚ゴシック Pr6N L"/>
              <a:cs typeface="小塚ゴシック Pr6N L"/>
            </a:endParaRPr>
          </a:p>
          <a:p>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急なバスの遅れなどにも対応しやすくなったため</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市民からの苦情や市の負担が軽減した</a:t>
            </a:r>
            <a:endParaRPr lang="en-US" altLang="ja-JP" sz="1200" dirty="0">
              <a:latin typeface="小塚ゴシック Pr6N L"/>
              <a:ea typeface="小塚ゴシック Pr6N L"/>
              <a:cs typeface="小塚ゴシック Pr6N L"/>
            </a:endParaRPr>
          </a:p>
          <a:p>
            <a:pPr marL="171450" indent="-171450">
              <a:buFont typeface="Wingdings" charset="2"/>
              <a:buChar char="l"/>
            </a:pPr>
            <a:endParaRPr lang="en-US" altLang="ja-JP" sz="1200" dirty="0">
              <a:latin typeface="小塚ゴシック Pr6N L"/>
              <a:ea typeface="小塚ゴシック Pr6N L"/>
              <a:cs typeface="小塚ゴシック Pr6N L"/>
            </a:endParaRPr>
          </a:p>
        </p:txBody>
      </p:sp>
      <p:cxnSp>
        <p:nvCxnSpPr>
          <p:cNvPr id="36" name="直線コネクタ 35"/>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327966"/>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300113" y="2255014"/>
            <a:ext cx="2579545" cy="450629"/>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latin typeface="フォントポにほんご"/>
                <a:ea typeface="フォントポにほんご"/>
                <a:cs typeface="フォントポにほんご"/>
              </a:rPr>
              <a:t>全体図：全ルートの経路と</a:t>
            </a:r>
            <a:endParaRPr kumimoji="1" lang="en-US" altLang="ja-JP" sz="1100" dirty="0">
              <a:latin typeface="フォントポにほんご"/>
              <a:ea typeface="フォントポにほんご"/>
              <a:cs typeface="フォントポにほんご"/>
            </a:endParaRPr>
          </a:p>
          <a:p>
            <a:pPr algn="ctr"/>
            <a:r>
              <a:rPr kumimoji="1" lang="ja-JP" altLang="en-US" sz="1100" dirty="0">
                <a:latin typeface="フォントポにほんご"/>
                <a:ea typeface="フォントポにほんご"/>
                <a:cs typeface="フォントポにほんご"/>
              </a:rPr>
              <a:t>バスの現在地を表示する</a:t>
            </a:r>
          </a:p>
        </p:txBody>
      </p:sp>
      <p:sp>
        <p:nvSpPr>
          <p:cNvPr id="45" name="角丸四角形 44"/>
          <p:cNvSpPr/>
          <p:nvPr/>
        </p:nvSpPr>
        <p:spPr>
          <a:xfrm>
            <a:off x="1341454" y="4543487"/>
            <a:ext cx="3419723" cy="450629"/>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latin typeface="フォントポにほんご"/>
                <a:ea typeface="フォントポにほんご"/>
                <a:cs typeface="フォントポにほんご"/>
              </a:rPr>
              <a:t>拡大図</a:t>
            </a:r>
            <a:r>
              <a:rPr kumimoji="1" lang="ja-JP" altLang="en-US" sz="1100" dirty="0">
                <a:latin typeface="フォントポにほんご"/>
                <a:ea typeface="フォントポにほんご"/>
                <a:cs typeface="フォントポにほんご"/>
              </a:rPr>
              <a:t>：確認したいバスのアイコンをクリック</a:t>
            </a:r>
            <a:endParaRPr kumimoji="1" lang="en-US" altLang="ja-JP" sz="1100" dirty="0">
              <a:latin typeface="フォントポにほんご"/>
              <a:ea typeface="フォントポにほんご"/>
              <a:cs typeface="フォントポにほんご"/>
            </a:endParaRPr>
          </a:p>
          <a:p>
            <a:pPr algn="ctr"/>
            <a:r>
              <a:rPr kumimoji="1" lang="ja-JP" altLang="en-US" sz="1100" dirty="0">
                <a:latin typeface="フォントポにほんご"/>
                <a:ea typeface="フォントポにほんご"/>
                <a:cs typeface="フォントポにほんご"/>
              </a:rPr>
              <a:t>するとより詳細な</a:t>
            </a:r>
            <a:r>
              <a:rPr lang="ja-JP" altLang="en-US" sz="1100" dirty="0">
                <a:latin typeface="フォントポにほんご"/>
                <a:ea typeface="フォントポにほんご"/>
                <a:cs typeface="フォントポにほんご"/>
              </a:rPr>
              <a:t>バスの現在地が確認できる</a:t>
            </a:r>
            <a:endParaRPr kumimoji="1" lang="ja-JP" altLang="en-US" sz="1100" dirty="0">
              <a:latin typeface="フォントポにほんご"/>
              <a:ea typeface="フォントポにほんご"/>
              <a:cs typeface="フォントポにほんご"/>
            </a:endParaRPr>
          </a:p>
        </p:txBody>
      </p:sp>
      <p:sp>
        <p:nvSpPr>
          <p:cNvPr id="39" name="円/楕円 38"/>
          <p:cNvSpPr/>
          <p:nvPr/>
        </p:nvSpPr>
        <p:spPr>
          <a:xfrm>
            <a:off x="1617579" y="3529263"/>
            <a:ext cx="280737" cy="187158"/>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solidFill>
                  <a:srgbClr val="008000"/>
                </a:solidFill>
              </a:ln>
              <a:noFill/>
            </a:endParaRPr>
          </a:p>
        </p:txBody>
      </p:sp>
      <p:sp>
        <p:nvSpPr>
          <p:cNvPr id="40" name="角丸四角形吹き出し 39"/>
          <p:cNvSpPr/>
          <p:nvPr/>
        </p:nvSpPr>
        <p:spPr>
          <a:xfrm>
            <a:off x="57564" y="4611220"/>
            <a:ext cx="1217444" cy="779148"/>
          </a:xfrm>
          <a:prstGeom prst="wedgeRoundRectCallout">
            <a:avLst>
              <a:gd name="adj1" fmla="val 86853"/>
              <a:gd name="adj2" fmla="val -171438"/>
              <a:gd name="adj3" fmla="val 16667"/>
            </a:avLst>
          </a:prstGeom>
          <a:solidFill>
            <a:srgbClr val="FFFFFF"/>
          </a:solidFill>
          <a:ln w="28575" cmpd="sng">
            <a:solidFill>
              <a:srgbClr val="3080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rPr>
              <a:t>バスのアイコンをクリック</a:t>
            </a:r>
            <a:endParaRPr lang="en-US" altLang="ja-JP" sz="1200" dirty="0">
              <a:solidFill>
                <a:schemeClr val="tx1"/>
              </a:solidFill>
            </a:endParaRPr>
          </a:p>
          <a:p>
            <a:pPr algn="ctr"/>
            <a:r>
              <a:rPr lang="ja-JP" altLang="en-US" sz="1200" dirty="0">
                <a:solidFill>
                  <a:schemeClr val="tx1"/>
                </a:solidFill>
              </a:rPr>
              <a:t>すると</a:t>
            </a:r>
            <a:r>
              <a:rPr lang="en-US" altLang="ja-JP" sz="1200" dirty="0">
                <a:solidFill>
                  <a:schemeClr val="tx1"/>
                </a:solidFill>
              </a:rPr>
              <a:t>…</a:t>
            </a:r>
            <a:endParaRPr kumimoji="1" lang="ja-JP" altLang="en-US" sz="1200" dirty="0">
              <a:solidFill>
                <a:schemeClr val="tx1"/>
              </a:solidFill>
            </a:endParaRPr>
          </a:p>
        </p:txBody>
      </p:sp>
    </p:spTree>
    <p:extLst>
      <p:ext uri="{BB962C8B-B14F-4D97-AF65-F5344CB8AC3E}">
        <p14:creationId xmlns:p14="http://schemas.microsoft.com/office/powerpoint/2010/main" val="10504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ディア.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40" name="正方形/長方形 39"/>
          <p:cNvSpPr/>
          <p:nvPr/>
        </p:nvSpPr>
        <p:spPr>
          <a:xfrm>
            <a:off x="6046963" y="1499638"/>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路線と便を指定したバスの位置データほか</a:t>
            </a:r>
            <a:endParaRPr lang="en-US" altLang="ja-JP" sz="1100" dirty="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sz="1200" dirty="0">
                <a:solidFill>
                  <a:srgbClr val="000000"/>
                </a:solidFill>
                <a:latin typeface="小塚ゴシック Pr6N L"/>
                <a:ea typeface="小塚ゴシック Pr6N L"/>
                <a:cs typeface="小塚ゴシック Pr6N L"/>
              </a:rPr>
              <a:t>LOD</a:t>
            </a:r>
            <a:r>
              <a:rPr lang="ja-JP" altLang="en-US" sz="1200" dirty="0">
                <a:solidFill>
                  <a:srgbClr val="000000"/>
                </a:solidFill>
                <a:latin typeface="小塚ゴシック Pr6N L"/>
                <a:ea typeface="小塚ゴシック Pr6N L"/>
                <a:cs typeface="小塚ゴシック Pr6N L"/>
              </a:rPr>
              <a:t>チャレンジ</a:t>
            </a:r>
            <a:r>
              <a:rPr lang="en-US" altLang="ja-JP" sz="1200" dirty="0">
                <a:solidFill>
                  <a:srgbClr val="000000"/>
                </a:solidFill>
                <a:latin typeface="小塚ゴシック Pr6N L"/>
                <a:ea typeface="小塚ゴシック Pr6N L"/>
                <a:cs typeface="小塚ゴシック Pr6N L"/>
              </a:rPr>
              <a:t>2012</a:t>
            </a:r>
            <a:r>
              <a:rPr lang="ja-JP" altLang="en-US" sz="1200" dirty="0">
                <a:solidFill>
                  <a:srgbClr val="000000"/>
                </a:solidFill>
                <a:latin typeface="小塚ゴシック Pr6N L"/>
                <a:ea typeface="小塚ゴシック Pr6N L"/>
                <a:cs typeface="小塚ゴシック Pr6N L"/>
              </a:rPr>
              <a:t>　人の流れ賞</a:t>
            </a:r>
            <a:endParaRPr lang="en-US" altLang="ja-JP" sz="1200" dirty="0">
              <a:solidFill>
                <a:srgbClr val="000000"/>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福井県鯖江市</a:t>
            </a:r>
            <a:endParaRPr kumimoji="1" lang="ja-JP" altLang="en-US" sz="12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0124" y="1499638"/>
            <a:ext cx="3890809" cy="461665"/>
          </a:xfrm>
          <a:prstGeom prst="rect">
            <a:avLst/>
          </a:prstGeom>
          <a:noFill/>
        </p:spPr>
        <p:txBody>
          <a:bodyPr wrap="none" rtlCol="0">
            <a:spAutoFit/>
          </a:bodyPr>
          <a:lstStyle/>
          <a:p>
            <a:r>
              <a:rPr lang="ja-JP" altLang="en-US" sz="2400" dirty="0">
                <a:solidFill>
                  <a:srgbClr val="008000"/>
                </a:solidFill>
                <a:latin typeface="小塚ゴシック Pro M"/>
                <a:ea typeface="小塚ゴシック Pro M"/>
                <a:cs typeface="小塚ゴシック Pro M"/>
              </a:rPr>
              <a:t> </a:t>
            </a:r>
            <a:r>
              <a:rPr lang="en-US" altLang="ja-JP" sz="2400" dirty="0">
                <a:solidFill>
                  <a:srgbClr val="008000"/>
                </a:solidFill>
                <a:latin typeface="小塚ゴシック Pro M"/>
                <a:ea typeface="小塚ゴシック Pro M"/>
                <a:cs typeface="小塚ゴシック Pro M"/>
              </a:rPr>
              <a:t>“</a:t>
            </a:r>
            <a:r>
              <a:rPr lang="ja-JP" altLang="en-US" sz="2400" dirty="0">
                <a:solidFill>
                  <a:srgbClr val="008000"/>
                </a:solidFill>
                <a:latin typeface="小塚ゴシック Pro M"/>
                <a:ea typeface="小塚ゴシック Pro M"/>
                <a:cs typeface="小塚ゴシック Pro M"/>
              </a:rPr>
              <a:t>データシティ鯖江</a:t>
            </a:r>
            <a:r>
              <a:rPr lang="en-US" altLang="ja-JP" sz="2400" dirty="0">
                <a:solidFill>
                  <a:srgbClr val="008000"/>
                </a:solidFill>
                <a:latin typeface="小塚ゴシック Pro M"/>
                <a:ea typeface="小塚ゴシック Pro M"/>
                <a:cs typeface="小塚ゴシック Pro M"/>
              </a:rPr>
              <a:t>”</a:t>
            </a:r>
            <a:r>
              <a:rPr lang="ja-JP" altLang="en-US" sz="2400" dirty="0">
                <a:solidFill>
                  <a:srgbClr val="008000"/>
                </a:solidFill>
                <a:latin typeface="小塚ゴシック Pro M"/>
                <a:ea typeface="小塚ゴシック Pro M"/>
                <a:cs typeface="小塚ゴシック Pro M"/>
              </a:rPr>
              <a:t>への道</a:t>
            </a:r>
            <a:endParaRPr kumimoji="1" lang="ja-JP" altLang="en-US" sz="2400" dirty="0">
              <a:solidFill>
                <a:srgbClr val="008000"/>
              </a:solidFill>
              <a:latin typeface="小塚ゴシック Pro M"/>
              <a:ea typeface="小塚ゴシック Pro M"/>
              <a:cs typeface="小塚ゴシック Pro M"/>
            </a:endParaRPr>
          </a:p>
        </p:txBody>
      </p:sp>
      <p:cxnSp>
        <p:nvCxnSpPr>
          <p:cNvPr id="67" name="直線コネクタ 66"/>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4243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548" y="4091278"/>
            <a:ext cx="903101" cy="903101"/>
          </a:xfrm>
          <a:prstGeom prst="rect">
            <a:avLst/>
          </a:prstGeom>
        </p:spPr>
      </p:pic>
      <p:sp>
        <p:nvSpPr>
          <p:cNvPr id="41" name="テキスト ボックス 40"/>
          <p:cNvSpPr txBox="1"/>
          <p:nvPr/>
        </p:nvSpPr>
        <p:spPr>
          <a:xfrm>
            <a:off x="5964177" y="4142389"/>
            <a:ext cx="3570208" cy="830997"/>
          </a:xfrm>
          <a:prstGeom prst="rect">
            <a:avLst/>
          </a:prstGeom>
          <a:noFill/>
        </p:spPr>
        <p:txBody>
          <a:bodyPr vert="horz" wrap="none" rtlCol="0">
            <a:spAutoFit/>
          </a:bodyPr>
          <a:lstStyle/>
          <a:p>
            <a:r>
              <a:rPr lang="ja-JP" altLang="en-US" sz="2400" dirty="0">
                <a:solidFill>
                  <a:srgbClr val="008000"/>
                </a:solidFill>
                <a:latin typeface="フォントポにほんご"/>
                <a:ea typeface="フォントポにほんご"/>
                <a:cs typeface="フォントポにほんご"/>
              </a:rPr>
              <a:t>オープンデータなら</a:t>
            </a:r>
            <a:endParaRPr lang="en-US" altLang="ja-JP" sz="2400" dirty="0">
              <a:solidFill>
                <a:srgbClr val="008000"/>
              </a:solidFill>
              <a:latin typeface="フォントポにほんご"/>
              <a:ea typeface="フォントポにほんご"/>
              <a:cs typeface="フォントポにほんご"/>
            </a:endParaRPr>
          </a:p>
          <a:p>
            <a:r>
              <a:rPr lang="ja-JP" altLang="en-US" sz="2400" dirty="0">
                <a:solidFill>
                  <a:srgbClr val="008000"/>
                </a:solidFill>
                <a:latin typeface="フォントポにほんご"/>
                <a:ea typeface="フォントポにほんご"/>
                <a:cs typeface="フォントポにほんご"/>
              </a:rPr>
              <a:t>自力で世界を変えられる</a:t>
            </a:r>
            <a:endParaRPr lang="en-US" altLang="ja-JP" sz="2400" dirty="0">
              <a:solidFill>
                <a:srgbClr val="008000"/>
              </a:solidFill>
              <a:latin typeface="フォントポにほんご"/>
              <a:ea typeface="フォントポにほんご"/>
              <a:cs typeface="フォントポにほんご"/>
            </a:endParaRPr>
          </a:p>
        </p:txBody>
      </p:sp>
      <p:sp>
        <p:nvSpPr>
          <p:cNvPr id="44" name="テキスト ボックス 43"/>
          <p:cNvSpPr txBox="1"/>
          <p:nvPr/>
        </p:nvSpPr>
        <p:spPr>
          <a:xfrm>
            <a:off x="5071928" y="5034490"/>
            <a:ext cx="4801314" cy="1250342"/>
          </a:xfrm>
          <a:prstGeom prst="rect">
            <a:avLst/>
          </a:prstGeom>
          <a:noFill/>
        </p:spPr>
        <p:txBody>
          <a:bodyPr wrap="none" rtlCol="0">
            <a:spAutoFit/>
          </a:bodyPr>
          <a:lstStyle/>
          <a:p>
            <a:pPr>
              <a:lnSpc>
                <a:spcPct val="120000"/>
              </a:lnSpc>
            </a:pPr>
            <a:r>
              <a:rPr lang="ja-JP" altLang="en-US" sz="1050" dirty="0">
                <a:latin typeface="小塚ゴシック Pr6N L"/>
                <a:ea typeface="小塚ゴシック Pr6N L"/>
                <a:cs typeface="小塚ゴシック Pr6N L"/>
              </a:rPr>
              <a:t>　データシティ鯖江を支える人物として挙げられるのが、このアプリの</a:t>
            </a:r>
            <a:r>
              <a:rPr kumimoji="1" lang="ja-JP" altLang="en-US" sz="1050" dirty="0">
                <a:latin typeface="小塚ゴシック Pr6N L"/>
                <a:ea typeface="小塚ゴシック Pr6N L"/>
                <a:cs typeface="小塚ゴシック Pr6N L"/>
              </a:rPr>
              <a:t>作成</a:t>
            </a:r>
            <a:endParaRPr kumimoji="1" lang="en-US" altLang="ja-JP" sz="1050" dirty="0">
              <a:latin typeface="小塚ゴシック Pr6N L"/>
              <a:ea typeface="小塚ゴシック Pr6N L"/>
              <a:cs typeface="小塚ゴシック Pr6N L"/>
            </a:endParaRPr>
          </a:p>
          <a:p>
            <a:pPr>
              <a:lnSpc>
                <a:spcPct val="120000"/>
              </a:lnSpc>
            </a:pPr>
            <a:r>
              <a:rPr kumimoji="1" lang="ja-JP" altLang="en-US" sz="1050" dirty="0">
                <a:latin typeface="小塚ゴシック Pr6N L"/>
                <a:ea typeface="小塚ゴシック Pr6N L"/>
                <a:cs typeface="小塚ゴシック Pr6N L"/>
              </a:rPr>
              <a:t>者である福野泰介氏である</a:t>
            </a:r>
            <a:r>
              <a:rPr kumimoji="1" lang="ja-JP" altLang="en-US" sz="1050" dirty="0">
                <a:solidFill>
                  <a:srgbClr val="000000"/>
                </a:solidFill>
                <a:latin typeface="小塚ゴシック Pr6N L"/>
                <a:ea typeface="小塚ゴシック Pr6N L"/>
                <a:cs typeface="小塚ゴシック Pr6N L"/>
              </a:rPr>
              <a:t>。氏は</a:t>
            </a:r>
            <a:r>
              <a:rPr kumimoji="1" lang="en-US" altLang="ja-JP" sz="1050" dirty="0">
                <a:solidFill>
                  <a:srgbClr val="000000"/>
                </a:solidFill>
                <a:latin typeface="小塚ゴシック Pr6N L"/>
                <a:ea typeface="小塚ゴシック Pr6N L"/>
                <a:cs typeface="小塚ゴシック Pr6N L"/>
              </a:rPr>
              <a:t>100</a:t>
            </a:r>
            <a:r>
              <a:rPr kumimoji="1" lang="ja-JP" altLang="en-US" sz="1050" dirty="0">
                <a:solidFill>
                  <a:srgbClr val="000000"/>
                </a:solidFill>
                <a:latin typeface="小塚ゴシック Pr6N L"/>
                <a:ea typeface="小塚ゴシック Pr6N L"/>
                <a:cs typeface="小塚ゴシック Pr6N L"/>
              </a:rPr>
              <a:t>以上の</a:t>
            </a:r>
            <a:r>
              <a:rPr lang="ja-JP" altLang="en-US" sz="1050" dirty="0">
                <a:solidFill>
                  <a:srgbClr val="000000"/>
                </a:solidFill>
                <a:latin typeface="小塚ゴシック Pr6N L"/>
                <a:ea typeface="小塚ゴシック Pr6N L"/>
                <a:cs typeface="小塚ゴシック Pr6N L"/>
              </a:rPr>
              <a:t>アプリを作成・</a:t>
            </a:r>
            <a:r>
              <a:rPr kumimoji="1" lang="ja-JP" altLang="en-US" sz="1050" dirty="0">
                <a:solidFill>
                  <a:srgbClr val="000000"/>
                </a:solidFill>
                <a:latin typeface="小塚ゴシック Pr6N L"/>
                <a:ea typeface="小塚ゴシック Pr6N L"/>
                <a:cs typeface="小塚ゴシック Pr6N L"/>
              </a:rPr>
              <a:t>提供しており、</a:t>
            </a:r>
            <a:endParaRPr kumimoji="1" lang="en-US" altLang="ja-JP" sz="1050" dirty="0">
              <a:solidFill>
                <a:srgbClr val="000000"/>
              </a:solidFill>
              <a:latin typeface="小塚ゴシック Pr6N L"/>
              <a:ea typeface="小塚ゴシック Pr6N L"/>
              <a:cs typeface="小塚ゴシック Pr6N L"/>
            </a:endParaRPr>
          </a:p>
          <a:p>
            <a:pPr>
              <a:lnSpc>
                <a:spcPct val="120000"/>
              </a:lnSpc>
            </a:pPr>
            <a:r>
              <a:rPr kumimoji="1" lang="ja-JP" altLang="en-US" sz="1050" dirty="0">
                <a:solidFill>
                  <a:srgbClr val="000000"/>
                </a:solidFill>
                <a:latin typeface="小塚ゴシック Pr6N L"/>
                <a:ea typeface="小塚ゴシック Pr6N L"/>
                <a:cs typeface="小塚ゴシック Pr6N L"/>
              </a:rPr>
              <a:t>データシティ鯖江が誇る</a:t>
            </a:r>
            <a:r>
              <a:rPr kumimoji="1" lang="ja-JP" altLang="en-US" sz="1050" dirty="0">
                <a:latin typeface="小塚ゴシック Pr6N L"/>
                <a:ea typeface="小塚ゴシック Pr6N L"/>
                <a:cs typeface="小塚ゴシック Pr6N L"/>
              </a:rPr>
              <a:t>オープンデータ活用アプリの数をほとんどひとりで</a:t>
            </a:r>
            <a:endParaRPr kumimoji="1" lang="en-US" altLang="ja-JP" sz="1050" dirty="0">
              <a:latin typeface="小塚ゴシック Pr6N L"/>
              <a:ea typeface="小塚ゴシック Pr6N L"/>
              <a:cs typeface="小塚ゴシック Pr6N L"/>
            </a:endParaRPr>
          </a:p>
          <a:p>
            <a:pPr>
              <a:lnSpc>
                <a:spcPct val="120000"/>
              </a:lnSpc>
            </a:pPr>
            <a:r>
              <a:rPr kumimoji="1" lang="ja-JP" altLang="en-US" sz="1050" dirty="0">
                <a:latin typeface="小塚ゴシック Pr6N L"/>
                <a:ea typeface="小塚ゴシック Pr6N L"/>
                <a:cs typeface="小塚ゴシック Pr6N L"/>
              </a:rPr>
              <a:t>支えているといっても過言ではない。このように一個人が、</a:t>
            </a:r>
            <a:r>
              <a:rPr lang="ja-JP" altLang="en-US" sz="1050" dirty="0">
                <a:latin typeface="小塚ゴシック Pr6N L"/>
                <a:ea typeface="小塚ゴシック Pr6N L"/>
                <a:cs typeface="小塚ゴシック Pr6N L"/>
              </a:rPr>
              <a:t>自身の着眼点か</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ら問題を発見し、実際に解決することができる、つまり世の中を良くするこ</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とができるというのも、オープンデータが持つ魅力である</a:t>
            </a:r>
            <a:r>
              <a:rPr kumimoji="1" lang="ja-JP" altLang="en-US" sz="1050" dirty="0">
                <a:latin typeface="小塚ゴシック Pr6N L"/>
                <a:ea typeface="小塚ゴシック Pr6N L"/>
                <a:cs typeface="小塚ゴシック Pr6N L"/>
              </a:rPr>
              <a:t>。</a:t>
            </a:r>
            <a:endParaRPr kumimoji="1" lang="en-US" altLang="ja-JP" sz="1050" dirty="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W</a:t>
            </a:r>
            <a:r>
              <a:rPr lang="en-US" altLang="ja-JP" sz="1200" dirty="0" err="1">
                <a:solidFill>
                  <a:schemeClr val="tx1"/>
                </a:solidFill>
                <a:latin typeface="小塚ゴシック Pr6N L"/>
                <a:ea typeface="小塚ゴシック Pr6N L"/>
                <a:cs typeface="小塚ゴシック Pr6N L"/>
              </a:rPr>
              <a:t>eb</a:t>
            </a:r>
            <a:r>
              <a:rPr lang="en-US" altLang="ja-JP" sz="1200" dirty="0">
                <a:solidFill>
                  <a:schemeClr val="tx1"/>
                </a:solidFill>
                <a:latin typeface="小塚ゴシック Pr6N L"/>
                <a:ea typeface="小塚ゴシック Pr6N L"/>
                <a:cs typeface="小塚ゴシック Pr6N L"/>
              </a:rPr>
              <a:t> API</a:t>
            </a:r>
          </a:p>
        </p:txBody>
      </p:sp>
      <p:sp>
        <p:nvSpPr>
          <p:cNvPr id="36" name="角丸四角形 35"/>
          <p:cNvSpPr/>
          <p:nvPr/>
        </p:nvSpPr>
        <p:spPr>
          <a:xfrm>
            <a:off x="5690006" y="19836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6" name="正方形/長方形 45"/>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7"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鯖江バスモニター</a:t>
            </a:r>
          </a:p>
        </p:txBody>
      </p:sp>
      <p:sp>
        <p:nvSpPr>
          <p:cNvPr id="4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乗りたいあのバスは、今どこ？</a:t>
            </a:r>
            <a:endParaRPr kumimoji="1" lang="ja-JP" altLang="en-US" sz="1400" dirty="0">
              <a:solidFill>
                <a:srgbClr val="FFFFFF"/>
              </a:solidFill>
              <a:latin typeface="小塚ゴシック Pr6N R"/>
              <a:ea typeface="小塚ゴシック Pr6N R"/>
              <a:cs typeface="小塚ゴシック Pr6N R"/>
            </a:endParaRPr>
          </a:p>
        </p:txBody>
      </p:sp>
      <p:sp>
        <p:nvSpPr>
          <p:cNvPr id="4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鯖江市</a:t>
            </a:r>
            <a:endParaRPr kumimoji="1" lang="ja-JP" altLang="en-US" sz="1400" dirty="0">
              <a:solidFill>
                <a:srgbClr val="FFFFFF"/>
              </a:solidFill>
              <a:latin typeface="小塚ゴシック Pr6N R"/>
              <a:ea typeface="小塚ゴシック Pr6N R"/>
              <a:cs typeface="小塚ゴシック Pr6N R"/>
            </a:endParaRPr>
          </a:p>
        </p:txBody>
      </p:sp>
      <p:grpSp>
        <p:nvGrpSpPr>
          <p:cNvPr id="50" name="図形グループ 49"/>
          <p:cNvGrpSpPr/>
          <p:nvPr/>
        </p:nvGrpSpPr>
        <p:grpSpPr>
          <a:xfrm>
            <a:off x="6255233" y="250008"/>
            <a:ext cx="752743" cy="752743"/>
            <a:chOff x="6255233" y="281179"/>
            <a:chExt cx="752743" cy="752743"/>
          </a:xfrm>
        </p:grpSpPr>
        <p:sp>
          <p:nvSpPr>
            <p:cNvPr id="51" name="角丸四角形 50"/>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308439" y="334385"/>
              <a:ext cx="646331" cy="646331"/>
            </a:xfrm>
            <a:prstGeom prst="rect">
              <a:avLst/>
            </a:prstGeom>
            <a:noFill/>
          </p:spPr>
          <p:txBody>
            <a:bodyPr wrap="none" rtlCol="0">
              <a:spAutoFit/>
            </a:bodyPr>
            <a:lstStyle/>
            <a:p>
              <a:r>
                <a:rPr kumimoji="1" lang="ja-JP" altLang="en-US" dirty="0">
                  <a:solidFill>
                    <a:srgbClr val="CCFFCC"/>
                  </a:solidFill>
                  <a:latin typeface="小塚ゴシック Pr6N M"/>
                  <a:ea typeface="小塚ゴシック Pr6N M"/>
                  <a:cs typeface="小塚ゴシック Pr6N M"/>
                </a:rPr>
                <a:t>防災</a:t>
              </a:r>
              <a:endParaRPr kumimoji="1"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3" name="図形グループ 52"/>
          <p:cNvGrpSpPr/>
          <p:nvPr/>
        </p:nvGrpSpPr>
        <p:grpSpPr>
          <a:xfrm>
            <a:off x="8089329" y="250008"/>
            <a:ext cx="752743" cy="752743"/>
            <a:chOff x="8060984" y="281179"/>
            <a:chExt cx="752743" cy="752743"/>
          </a:xfrm>
        </p:grpSpPr>
        <p:sp>
          <p:nvSpPr>
            <p:cNvPr id="54" name="角丸四角形 53"/>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8114190" y="334385"/>
              <a:ext cx="646331" cy="646331"/>
            </a:xfrm>
            <a:prstGeom prst="rect">
              <a:avLst/>
            </a:prstGeom>
            <a:noFill/>
          </p:spPr>
          <p:txBody>
            <a:bodyPr wrap="none" rtlCol="0">
              <a:spAutoFit/>
            </a:bodyPr>
            <a:lstStyle/>
            <a:p>
              <a:r>
                <a:rPr lang="ja-JP" altLang="en-US" dirty="0">
                  <a:solidFill>
                    <a:srgbClr val="4ED762"/>
                  </a:solidFill>
                  <a:latin typeface="小塚ゴシック Pr6N M"/>
                  <a:ea typeface="小塚ゴシック Pr6N M"/>
                  <a:cs typeface="小塚ゴシック Pr6N M"/>
                </a:rPr>
                <a:t>産業</a:t>
              </a:r>
              <a:endParaRPr lang="en-US" altLang="ja-JP" dirty="0">
                <a:solidFill>
                  <a:srgbClr val="4ED762"/>
                </a:solidFill>
                <a:latin typeface="小塚ゴシック Pr6N M"/>
                <a:ea typeface="小塚ゴシック Pr6N M"/>
                <a:cs typeface="小塚ゴシック Pr6N M"/>
              </a:endParaRPr>
            </a:p>
            <a:p>
              <a:r>
                <a:rPr lang="ja-JP" altLang="en-US" dirty="0">
                  <a:solidFill>
                    <a:srgbClr val="4ED762"/>
                  </a:solidFill>
                  <a:latin typeface="小塚ゴシック Pr6N M"/>
                  <a:ea typeface="小塚ゴシック Pr6N M"/>
                  <a:cs typeface="小塚ゴシック Pr6N M"/>
                </a:rPr>
                <a:t>創出</a:t>
              </a:r>
              <a:endParaRPr kumimoji="1" lang="en-US" altLang="ja-JP" dirty="0">
                <a:solidFill>
                  <a:srgbClr val="4ED762"/>
                </a:solidFill>
                <a:latin typeface="小塚ゴシック Pr6N M"/>
                <a:ea typeface="小塚ゴシック Pr6N M"/>
                <a:cs typeface="小塚ゴシック Pr6N M"/>
              </a:endParaRPr>
            </a:p>
          </p:txBody>
        </p:sp>
      </p:grpSp>
      <p:grpSp>
        <p:nvGrpSpPr>
          <p:cNvPr id="56" name="図形グループ 55"/>
          <p:cNvGrpSpPr/>
          <p:nvPr/>
        </p:nvGrpSpPr>
        <p:grpSpPr>
          <a:xfrm>
            <a:off x="7172281" y="250008"/>
            <a:ext cx="752743" cy="752743"/>
            <a:chOff x="7154801" y="281179"/>
            <a:chExt cx="752743" cy="752743"/>
          </a:xfrm>
        </p:grpSpPr>
        <p:sp>
          <p:nvSpPr>
            <p:cNvPr id="59" name="角丸四角形 58"/>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7208007" y="334385"/>
              <a:ext cx="646331" cy="646331"/>
            </a:xfrm>
            <a:prstGeom prst="rect">
              <a:avLst/>
            </a:prstGeom>
            <a:noFill/>
          </p:spPr>
          <p:txBody>
            <a:bodyPr wrap="none" rtlCol="0">
              <a:spAutoFit/>
            </a:bodyPr>
            <a:lstStyle/>
            <a:p>
              <a:r>
                <a:rPr lang="ja-JP" altLang="en-US" dirty="0">
                  <a:solidFill>
                    <a:srgbClr val="CCFFCC"/>
                  </a:solidFill>
                  <a:latin typeface="小塚ゴシック Pr6N M"/>
                  <a:ea typeface="小塚ゴシック Pr6N M"/>
                  <a:cs typeface="小塚ゴシック Pr6N M"/>
                </a:rPr>
                <a:t>少子</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高齢</a:t>
              </a:r>
              <a:endParaRPr lang="en-US" altLang="ja-JP" dirty="0">
                <a:solidFill>
                  <a:srgbClr val="CCFFCC"/>
                </a:solidFill>
                <a:latin typeface="小塚ゴシック Pr6N M"/>
                <a:ea typeface="小塚ゴシック Pr6N M"/>
                <a:cs typeface="小塚ゴシック Pr6N M"/>
              </a:endParaRPr>
            </a:p>
          </p:txBody>
        </p:sp>
      </p:grpSp>
      <p:sp>
        <p:nvSpPr>
          <p:cNvPr id="64" name="角丸四角形 63"/>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9059584" y="259585"/>
            <a:ext cx="684803" cy="738664"/>
          </a:xfrm>
          <a:prstGeom prst="rect">
            <a:avLst/>
          </a:prstGeom>
          <a:noFill/>
        </p:spPr>
        <p:txBody>
          <a:bodyPr wrap="none" rtlCol="0">
            <a:spAutoFit/>
          </a:bodyPr>
          <a:lstStyle/>
          <a:p>
            <a:r>
              <a:rPr lang="ja-JP" altLang="en-US" sz="1400" dirty="0">
                <a:solidFill>
                  <a:srgbClr val="CCFFCC"/>
                </a:solidFill>
                <a:latin typeface="小塚ゴシック Pr6N M"/>
                <a:ea typeface="小塚ゴシック Pr6N M"/>
                <a:cs typeface="小塚ゴシック Pr6N M"/>
              </a:rPr>
              <a:t>防犯</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医療</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教育</a:t>
            </a:r>
            <a:r>
              <a:rPr lang="ja-JP" altLang="en-US" sz="1000" dirty="0">
                <a:solidFill>
                  <a:srgbClr val="CCFFCC"/>
                </a:solidFill>
                <a:latin typeface="小塚ゴシック Pr6N M"/>
                <a:ea typeface="小塚ゴシック Pr6N M"/>
                <a:cs typeface="小塚ゴシック Pr6N M"/>
              </a:rPr>
              <a:t>等</a:t>
            </a:r>
            <a:endParaRPr lang="en-US" altLang="ja-JP" dirty="0">
              <a:solidFill>
                <a:srgbClr val="CCFFCC"/>
              </a:solidFill>
              <a:latin typeface="小塚ゴシック Pr6N M"/>
              <a:ea typeface="小塚ゴシック Pr6N M"/>
              <a:cs typeface="小塚ゴシック Pr6N M"/>
            </a:endParaRPr>
          </a:p>
        </p:txBody>
      </p:sp>
      <p:sp>
        <p:nvSpPr>
          <p:cNvPr id="69" name="正方形/長方形 68"/>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アプリ</a:t>
            </a:r>
            <a:endParaRPr kumimoji="1" lang="ja-JP" altLang="en-US"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63" name="テキスト ボックス 62"/>
          <p:cNvSpPr txBox="1"/>
          <p:nvPr/>
        </p:nvSpPr>
        <p:spPr>
          <a:xfrm>
            <a:off x="57563" y="2054818"/>
            <a:ext cx="4895438" cy="4164217"/>
          </a:xfrm>
          <a:prstGeom prst="rect">
            <a:avLst/>
          </a:prstGeom>
          <a:noFill/>
        </p:spPr>
        <p:txBody>
          <a:bodyPr wrap="square" rtlCol="0">
            <a:spAutoFit/>
          </a:bodyPr>
          <a:lstStyle/>
          <a:p>
            <a:pPr>
              <a:lnSpc>
                <a:spcPct val="120000"/>
              </a:lnSpc>
            </a:pPr>
            <a:r>
              <a:rPr lang="ja-JP" altLang="en-US" sz="1050" dirty="0">
                <a:latin typeface="小塚ゴシック Pr6N L"/>
                <a:ea typeface="小塚ゴシック Pr6N L"/>
                <a:cs typeface="小塚ゴシック Pr6N L"/>
              </a:rPr>
              <a:t>　鯖江バスモニターで現在地を確認す</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ることのできるつつじバスは鯖江市を</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走る市営バスである。路線や時刻表、</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現在走っている場所のデータが市のオ</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ープンデータサイトで公開されていて、</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市民はそれらを自由に使用することが</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できる。誰でもデータを利用してアプ</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リを作成することが可能である。</a:t>
            </a:r>
            <a:endParaRPr lang="en-US" altLang="ja-JP" sz="1050" dirty="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ja-JP" altLang="en-US" sz="1050" dirty="0">
                <a:latin typeface="小塚ゴシック Pr6N L"/>
                <a:ea typeface="小塚ゴシック Pr6N L"/>
                <a:cs typeface="小塚ゴシック Pr6N L"/>
              </a:rPr>
              <a:t>さらに注目すべきは、そこにかけて</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いるコストだ。実はこのデータはバス</a:t>
            </a:r>
            <a:endParaRPr lang="en-US" altLang="ja-JP" sz="1050" dirty="0">
              <a:latin typeface="小塚ゴシック Pr6N L"/>
              <a:ea typeface="小塚ゴシック Pr6N L"/>
              <a:cs typeface="小塚ゴシック Pr6N L"/>
            </a:endParaRPr>
          </a:p>
          <a:p>
            <a:pPr>
              <a:lnSpc>
                <a:spcPct val="120000"/>
              </a:lnSpc>
            </a:pPr>
            <a:r>
              <a:rPr lang="ja-JP" altLang="en-US" sz="1050" dirty="0">
                <a:solidFill>
                  <a:srgbClr val="000000"/>
                </a:solidFill>
                <a:latin typeface="小塚ゴシック Pr6N L"/>
                <a:ea typeface="小塚ゴシック Pr6N L"/>
                <a:cs typeface="小塚ゴシック Pr6N L"/>
              </a:rPr>
              <a:t>にタブレットを載せてその</a:t>
            </a:r>
            <a:r>
              <a:rPr lang="en-US" altLang="ja-JP" sz="1050" dirty="0">
                <a:solidFill>
                  <a:srgbClr val="000000"/>
                </a:solidFill>
                <a:latin typeface="小塚ゴシック Pr6N L"/>
                <a:ea typeface="小塚ゴシック Pr6N L"/>
                <a:cs typeface="小塚ゴシック Pr6N L"/>
              </a:rPr>
              <a:t>GPS</a:t>
            </a:r>
            <a:r>
              <a:rPr lang="ja-JP" altLang="en-US" sz="1050" dirty="0">
                <a:solidFill>
                  <a:srgbClr val="000000"/>
                </a:solidFill>
                <a:latin typeface="小塚ゴシック Pr6N L"/>
                <a:ea typeface="小塚ゴシック Pr6N L"/>
                <a:cs typeface="小塚ゴシック Pr6N L"/>
              </a:rPr>
              <a:t>機能</a:t>
            </a:r>
            <a:r>
              <a:rPr lang="ja-JP" altLang="en-US" sz="1050" dirty="0">
                <a:latin typeface="小塚ゴシック Pr6N L"/>
                <a:ea typeface="小塚ゴシック Pr6N L"/>
                <a:cs typeface="小塚ゴシック Pr6N L"/>
              </a:rPr>
              <a:t>を</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使用して集められており、以前のような専用システムの開発などは行われていないため低コストで情報の公開ができている。</a:t>
            </a:r>
            <a:br>
              <a:rPr lang="ja-JP" altLang="en-US" sz="1050" dirty="0">
                <a:latin typeface="小塚ゴシック Pr6N L"/>
                <a:ea typeface="小塚ゴシック Pr6N L"/>
                <a:cs typeface="小塚ゴシック Pr6N L"/>
              </a:rPr>
            </a:b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　データの公開は前述のオープンデータサイト</a:t>
            </a:r>
            <a:r>
              <a:rPr lang="en-US" altLang="ja-JP" sz="1050" dirty="0">
                <a:latin typeface="小塚ゴシック Pr6N L"/>
                <a:ea typeface="小塚ゴシック Pr6N L"/>
                <a:cs typeface="小塚ゴシック Pr6N L"/>
              </a:rPr>
              <a:t>”</a:t>
            </a:r>
            <a:r>
              <a:rPr lang="ja-JP" altLang="en-US" sz="1050" dirty="0">
                <a:latin typeface="小塚ゴシック Pr6N L"/>
                <a:ea typeface="小塚ゴシック Pr6N L"/>
                <a:cs typeface="小塚ゴシック Pr6N L"/>
              </a:rPr>
              <a:t>データシティ鯖江</a:t>
            </a:r>
            <a:r>
              <a:rPr lang="en-US" altLang="ja-JP" sz="1050" dirty="0">
                <a:latin typeface="小塚ゴシック Pr6N L"/>
                <a:ea typeface="小塚ゴシック Pr6N L"/>
                <a:cs typeface="小塚ゴシック Pr6N L"/>
              </a:rPr>
              <a:t>”</a:t>
            </a:r>
            <a:r>
              <a:rPr lang="ja-JP" altLang="en-US" sz="1050" dirty="0">
                <a:latin typeface="小塚ゴシック Pr6N L"/>
                <a:ea typeface="小塚ゴシック Pr6N L"/>
                <a:cs typeface="小塚ゴシック Pr6N L"/>
              </a:rPr>
              <a:t>で公開されている 。これは鯖江市が</a:t>
            </a:r>
            <a:r>
              <a:rPr lang="en-US" altLang="ja-JP" sz="1050" dirty="0">
                <a:latin typeface="小塚ゴシック Pr6N L"/>
                <a:ea typeface="小塚ゴシック Pr6N L"/>
                <a:cs typeface="小塚ゴシック Pr6N L"/>
              </a:rPr>
              <a:t>2014</a:t>
            </a:r>
            <a:r>
              <a:rPr lang="ja-JP" altLang="en-US" sz="1050" dirty="0">
                <a:latin typeface="小塚ゴシック Pr6N L"/>
                <a:ea typeface="小塚ゴシック Pr6N L"/>
                <a:cs typeface="小塚ゴシック Pr6N L"/>
              </a:rPr>
              <a:t>年</a:t>
            </a:r>
            <a:r>
              <a:rPr lang="en-US" altLang="ja-JP" sz="1050" dirty="0">
                <a:latin typeface="小塚ゴシック Pr6N L"/>
                <a:ea typeface="小塚ゴシック Pr6N L"/>
                <a:cs typeface="小塚ゴシック Pr6N L"/>
              </a:rPr>
              <a:t>6</a:t>
            </a:r>
            <a:r>
              <a:rPr lang="ja-JP" altLang="en-US" sz="1050" dirty="0">
                <a:latin typeface="小塚ゴシック Pr6N L"/>
                <a:ea typeface="小塚ゴシック Pr6N L"/>
                <a:cs typeface="小塚ゴシック Pr6N L"/>
              </a:rPr>
              <a:t>月から運営している五つ星オープンデータのポータルサイトで、ホームページで公開する情報を多方面で利用できる</a:t>
            </a:r>
            <a:r>
              <a:rPr lang="en-US" altLang="ja-JP" sz="1050" dirty="0">
                <a:latin typeface="小塚ゴシック Pr6N L"/>
                <a:ea typeface="小塚ゴシック Pr6N L"/>
                <a:cs typeface="小塚ゴシック Pr6N L"/>
              </a:rPr>
              <a:t>XML</a:t>
            </a:r>
            <a:r>
              <a:rPr lang="ja-JP" altLang="en-US" sz="1050" dirty="0">
                <a:latin typeface="小塚ゴシック Pr6N L"/>
                <a:ea typeface="小塚ゴシック Pr6N L"/>
                <a:cs typeface="小塚ゴシック Pr6N L"/>
              </a:rPr>
              <a:t>や</a:t>
            </a:r>
            <a:r>
              <a:rPr lang="en-US" altLang="ja-JP" sz="1050" dirty="0">
                <a:latin typeface="小塚ゴシック Pr6N L"/>
                <a:ea typeface="小塚ゴシック Pr6N L"/>
                <a:cs typeface="小塚ゴシック Pr6N L"/>
              </a:rPr>
              <a:t>RDF</a:t>
            </a:r>
            <a:r>
              <a:rPr lang="ja-JP" altLang="en-US" sz="1050" dirty="0">
                <a:latin typeface="小塚ゴシック Pr6N L"/>
                <a:ea typeface="小塚ゴシック Pr6N L"/>
                <a:cs typeface="小塚ゴシック Pr6N L"/>
              </a:rPr>
              <a:t>という形式で積極的に</a:t>
            </a:r>
            <a:r>
              <a:rPr lang="ja-JP" altLang="en-US" sz="1050">
                <a:latin typeface="小塚ゴシック Pr6N L"/>
                <a:ea typeface="小塚ゴシック Pr6N L"/>
                <a:cs typeface="小塚ゴシック Pr6N L"/>
              </a:rPr>
              <a:t>公開</a:t>
            </a:r>
            <a:r>
              <a:rPr lang="ja-JP" altLang="en-US" sz="1050" smtClean="0">
                <a:latin typeface="小塚ゴシック Pr6N L"/>
                <a:ea typeface="小塚ゴシック Pr6N L"/>
                <a:cs typeface="小塚ゴシック Pr6N L"/>
              </a:rPr>
              <a:t>していくため</a:t>
            </a:r>
            <a:r>
              <a:rPr lang="ja-JP" altLang="en-US" sz="1050" dirty="0">
                <a:latin typeface="小塚ゴシック Pr6N L"/>
                <a:ea typeface="小塚ゴシック Pr6N L"/>
                <a:cs typeface="小塚ゴシック Pr6N L"/>
              </a:rPr>
              <a:t>の基盤となっている。行政機関がウェブを活用して積極的にデータの提供や収集を行うことを通じて、行政への国民参加や官民協働の公共サービスの提供を可能とすることが狙いとなっている。すでに作成されたアプリ</a:t>
            </a:r>
            <a:r>
              <a:rPr lang="ja-JP" altLang="en-US" sz="1050" dirty="0">
                <a:solidFill>
                  <a:srgbClr val="000000"/>
                </a:solidFill>
                <a:latin typeface="小塚ゴシック Pr6N L"/>
                <a:ea typeface="小塚ゴシック Pr6N L"/>
                <a:cs typeface="小塚ゴシック Pr6N L"/>
              </a:rPr>
              <a:t>は</a:t>
            </a:r>
            <a:r>
              <a:rPr lang="en-US" altLang="ja-JP" sz="1050" dirty="0">
                <a:solidFill>
                  <a:srgbClr val="000000"/>
                </a:solidFill>
                <a:latin typeface="小塚ゴシック Pr6N L"/>
                <a:ea typeface="小塚ゴシック Pr6N L"/>
                <a:cs typeface="小塚ゴシック Pr6N L"/>
              </a:rPr>
              <a:t>100</a:t>
            </a:r>
            <a:r>
              <a:rPr lang="ja-JP" altLang="en-US" sz="1050" dirty="0">
                <a:latin typeface="小塚ゴシック Pr6N L"/>
                <a:ea typeface="小塚ゴシック Pr6N L"/>
                <a:cs typeface="小塚ゴシック Pr6N L"/>
              </a:rPr>
              <a:t>を超え、有益なオープンデータの公開も積極的に行っている。</a:t>
            </a:r>
            <a:endParaRPr lang="en-US" altLang="ja-JP" sz="1050" dirty="0">
              <a:latin typeface="小塚ゴシック Pr6N L"/>
              <a:ea typeface="小塚ゴシック Pr6N L"/>
              <a:cs typeface="小塚ゴシック Pr6N L"/>
            </a:endParaRPr>
          </a:p>
        </p:txBody>
      </p:sp>
      <p:pic>
        <p:nvPicPr>
          <p:cNvPr id="2" name="app_flow.png" descr="/Users/meg/Desktop/特研/特研OD/鯖江バスモニター/app_flow.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2481407" y="2277362"/>
            <a:ext cx="2543591" cy="1721815"/>
          </a:xfrm>
          <a:prstGeom prst="rect">
            <a:avLst/>
          </a:prstGeom>
        </p:spPr>
      </p:pic>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187</Words>
  <Application>Microsoft Office PowerPoint</Application>
  <PresentationFormat>A4 210 x 297 mm</PresentationFormat>
  <Paragraphs>73</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2018-02-21T08:08:30Z</dcterms:created>
  <dcterms:modified xsi:type="dcterms:W3CDTF">2018-02-21T08:08:34Z</dcterms:modified>
</cp:coreProperties>
</file>